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401"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80" d="100"/>
          <a:sy n="80" d="100"/>
        </p:scale>
        <p:origin x="-1086" y="21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11/29/2020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ln>
        </p:spPr>
      </p:sp>
      <p:sp>
        <p:nvSpPr>
          <p:cNvPr id="80899" name="Rectangle 2"/>
          <p:cNvSpPr>
            <a:spLocks noGrp="1" noChangeArrowheads="1"/>
          </p:cNvSpPr>
          <p:nvPr>
            <p:ph type="body" idx="1"/>
          </p:nvPr>
        </p:nvSpPr>
        <p:spPr>
          <a:xfrm>
            <a:off x="685800" y="4343400"/>
            <a:ext cx="5486400" cy="4114800"/>
          </a:xfrm>
          <a:noFill/>
          <a:ln/>
        </p:spPr>
        <p:txBody>
          <a:bodyPr wrap="none" anchor="ct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 thing that limits or restricts </a:t>
            </a:r>
            <a:r>
              <a:rPr lang="en-US" altLang="zh-CN" dirty="0" err="1" smtClean="0"/>
              <a:t>sth</a:t>
            </a:r>
            <a:endParaRPr lang="zh-CN" altLang="en-US" dirty="0"/>
          </a:p>
        </p:txBody>
      </p:sp>
      <p:sp>
        <p:nvSpPr>
          <p:cNvPr id="4" name="灯片编号占位符 3"/>
          <p:cNvSpPr>
            <a:spLocks noGrp="1"/>
          </p:cNvSpPr>
          <p:nvPr>
            <p:ph type="sldNum" sz="quarter" idx="10"/>
          </p:nvPr>
        </p:nvSpPr>
        <p:spPr/>
        <p:txBody>
          <a:bodyPr/>
          <a:lstStyle/>
          <a:p>
            <a:pPr>
              <a:defRPr/>
            </a:pPr>
            <a:fld id="{460DBBD1-181E-744E-89E7-45F0EE4D9123}"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not giving exact details or making </a:t>
            </a:r>
            <a:r>
              <a:rPr lang="en-US" altLang="zh-CN" dirty="0" err="1" smtClean="0"/>
              <a:t>sth</a:t>
            </a:r>
            <a:r>
              <a:rPr lang="en-US" altLang="zh-CN" dirty="0" smtClean="0"/>
              <a:t> clear</a:t>
            </a:r>
            <a:endParaRPr lang="zh-CN" altLang="en-US" dirty="0"/>
          </a:p>
        </p:txBody>
      </p:sp>
      <p:sp>
        <p:nvSpPr>
          <p:cNvPr id="4" name="灯片编号占位符 3"/>
          <p:cNvSpPr>
            <a:spLocks noGrp="1"/>
          </p:cNvSpPr>
          <p:nvPr>
            <p:ph type="sldNum" sz="quarter" idx="10"/>
          </p:nvPr>
        </p:nvSpPr>
        <p:spPr/>
        <p:txBody>
          <a:bodyPr/>
          <a:lstStyle/>
          <a:p>
            <a:pPr>
              <a:defRPr/>
            </a:pPr>
            <a:fld id="{460DBBD1-181E-744E-89E7-45F0EE4D9123}" type="slidenum">
              <a:rPr lang="en-US" smtClean="0"/>
              <a:pPr>
                <a:defRPr/>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11111111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222222222.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267929" y="361344"/>
            <a:ext cx="8153400" cy="1143000"/>
          </a:xfrm>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6000" b="1" dirty="0" smtClean="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rPr>
              <a:t>Software Engineering</a:t>
            </a:r>
            <a:endParaRPr lang="en-GB" altLang="zh-CN" sz="6000" b="1" dirty="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endParaRPr>
          </a:p>
        </p:txBody>
      </p:sp>
      <p:sp>
        <p:nvSpPr>
          <p:cNvPr id="4103" name="Text Box 7"/>
          <p:cNvSpPr txBox="1">
            <a:spLocks noChangeArrowheads="1"/>
          </p:cNvSpPr>
          <p:nvPr/>
        </p:nvSpPr>
        <p:spPr bwMode="auto">
          <a:xfrm>
            <a:off x="267929" y="3188815"/>
            <a:ext cx="8582111" cy="3323987"/>
          </a:xfrm>
          <a:prstGeom prst="rect">
            <a:avLst/>
          </a:prstGeom>
          <a:noFill/>
          <a:ln w="9525">
            <a:noFill/>
            <a:miter lim="800000"/>
            <a:headEnd/>
            <a:tailEnd/>
          </a:ln>
          <a:effectLst/>
        </p:spPr>
        <p:txBody>
          <a:bodyPr wrap="square">
            <a:spAutoFit/>
          </a:bodyPr>
          <a:lstStyle/>
          <a:p>
            <a:pPr algn="ctr">
              <a:lnSpc>
                <a:spcPct val="150000"/>
              </a:lnSpc>
              <a:defRPr/>
            </a:pPr>
            <a:r>
              <a:rPr lang="en-US" altLang="zh-CN" sz="2800" b="1" dirty="0" err="1" smtClean="0">
                <a:effectLst>
                  <a:outerShdw blurRad="38100" dist="38100" dir="2700000" algn="tl">
                    <a:srgbClr val="C0C0C0"/>
                  </a:outerShdw>
                </a:effectLst>
                <a:latin typeface="Times New Roman" pitchFamily="18" charset="0"/>
                <a:ea typeface="楷体_GB2312" pitchFamily="49" charset="-122"/>
              </a:rPr>
              <a:t>Shunxiang</a:t>
            </a:r>
            <a:r>
              <a:rPr lang="en-US" altLang="zh-CN" sz="2800" b="1" dirty="0" smtClean="0">
                <a:effectLst>
                  <a:outerShdw blurRad="38100" dist="38100" dir="2700000" algn="tl">
                    <a:srgbClr val="C0C0C0"/>
                  </a:outerShdw>
                </a:effectLst>
                <a:latin typeface="Times New Roman" pitchFamily="18" charset="0"/>
                <a:ea typeface="楷体_GB2312" pitchFamily="49" charset="-122"/>
              </a:rPr>
              <a:t> Zhang</a:t>
            </a:r>
            <a:endParaRPr lang="zh-CN" altLang="en-US" sz="2800" b="1" dirty="0" smtClean="0">
              <a:effectLst>
                <a:outerShdw blurRad="38100" dist="38100" dir="2700000" algn="tl">
                  <a:srgbClr val="C0C0C0"/>
                </a:outerShdw>
              </a:effectLst>
              <a:latin typeface="Times New Roman" pitchFamily="18" charset="0"/>
              <a:ea typeface="楷体_GB2312" pitchFamily="49" charset="-122"/>
            </a:endParaRP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Anhui University of Science &amp; Technology</a:t>
            </a: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Computer Science and Engineering</a:t>
            </a:r>
            <a:endParaRPr lang="zh-CN" altLang="en-US" sz="2800" b="1" dirty="0">
              <a:solidFill>
                <a:srgbClr val="C00000"/>
              </a:solidFill>
              <a:effectLst>
                <a:outerShdw blurRad="38100" dist="38100" dir="2700000" algn="tl">
                  <a:srgbClr val="C0C0C0"/>
                </a:outerShdw>
              </a:effectLst>
              <a:latin typeface="Times New Roman" pitchFamily="18" charset="0"/>
              <a:ea typeface="华文行楷" pitchFamily="2" charset="-122"/>
            </a:endParaRP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Mobile </a:t>
            </a: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Phone</a:t>
            </a:r>
            <a:r>
              <a:rPr lang="zh-CN" altLang="en-US" sz="2800" b="1" dirty="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189-6377-7827</a:t>
            </a: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Email</a:t>
            </a:r>
            <a:r>
              <a:rPr lang="zh-CN" altLang="en-US"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sxzh666@gmail.com;sxzhang@aust.edu.cn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a:p>
            <a:pPr>
              <a:defRPr/>
            </a:pP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        </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p:txBody>
      </p:sp>
      <p:sp>
        <p:nvSpPr>
          <p:cNvPr id="6" name="Title 1"/>
          <p:cNvSpPr txBox="1">
            <a:spLocks/>
          </p:cNvSpPr>
          <p:nvPr/>
        </p:nvSpPr>
        <p:spPr>
          <a:xfrm>
            <a:off x="267929" y="2020524"/>
            <a:ext cx="8876071" cy="722671"/>
          </a:xfrm>
          <a:prstGeom prst="rect">
            <a:avLst/>
          </a:prstGeom>
        </p:spPr>
        <p:txBody>
          <a:bodyPr/>
          <a:lstStyle/>
          <a:p>
            <a:pPr lvl="0">
              <a:defRPr/>
            </a:pPr>
            <a:r>
              <a:rPr lang="en-US" sz="3600" b="1" i="1" dirty="0" smtClean="0">
                <a:solidFill>
                  <a:srgbClr val="46424D"/>
                </a:solidFill>
                <a:latin typeface="Arial"/>
                <a:cs typeface="Arial"/>
              </a:rPr>
              <a:t>Chapter 4 – Requirements Engineering</a:t>
            </a:r>
            <a:endParaRPr kumimoji="0" lang="en-US" sz="3600" b="1" i="0" u="none" strike="noStrike" kern="1200" cap="none" spc="0" normalizeH="0" baseline="0" noProof="0" dirty="0" smtClean="0">
              <a:ln>
                <a:noFill/>
              </a:ln>
              <a:solidFill>
                <a:srgbClr val="46424D"/>
              </a:solidFill>
              <a:effectLst/>
              <a:uLnTx/>
              <a:uFillTx/>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solidFill>
                  <a:srgbClr val="FF0000"/>
                </a:solidFill>
              </a:rPr>
              <a:t>Patients</a:t>
            </a:r>
            <a:r>
              <a:rPr lang="en-US" i="1" dirty="0" smtClean="0"/>
              <a:t> </a:t>
            </a:r>
            <a:r>
              <a:rPr lang="en-US" dirty="0" smtClean="0"/>
              <a:t>whose information is recorded in the system.</a:t>
            </a:r>
            <a:endParaRPr lang="en-GB" dirty="0" smtClean="0"/>
          </a:p>
          <a:p>
            <a:r>
              <a:rPr lang="en-US" dirty="0" smtClean="0">
                <a:solidFill>
                  <a:srgbClr val="FF0000"/>
                </a:solidFill>
              </a:rPr>
              <a:t>Doctors</a:t>
            </a:r>
            <a:r>
              <a:rPr lang="en-US" i="1" dirty="0" smtClean="0"/>
              <a:t> </a:t>
            </a:r>
            <a:r>
              <a:rPr lang="en-US" dirty="0" smtClean="0"/>
              <a:t>who are responsible for assessing and treating patients.</a:t>
            </a:r>
            <a:endParaRPr lang="en-GB" dirty="0" smtClean="0"/>
          </a:p>
          <a:p>
            <a:r>
              <a:rPr lang="en-US" dirty="0" smtClean="0">
                <a:solidFill>
                  <a:srgbClr val="FF0000"/>
                </a:solidFill>
              </a:rPr>
              <a:t>Nurses</a:t>
            </a:r>
            <a:r>
              <a:rPr lang="en-US" dirty="0" smtClean="0"/>
              <a:t> who coordinate the consultations with doctors and administer some treatments.</a:t>
            </a:r>
            <a:endParaRPr lang="en-GB" dirty="0" smtClean="0"/>
          </a:p>
          <a:p>
            <a:r>
              <a:rPr lang="en-US" dirty="0" smtClean="0">
                <a:solidFill>
                  <a:srgbClr val="FF0000"/>
                </a:solidFill>
              </a:rPr>
              <a:t>Medical receptionists</a:t>
            </a:r>
            <a:r>
              <a:rPr lang="en-US" i="1" dirty="0" smtClean="0">
                <a:solidFill>
                  <a:srgbClr val="FF0000"/>
                </a:solidFill>
              </a:rPr>
              <a:t> </a:t>
            </a:r>
            <a:r>
              <a:rPr lang="en-US" dirty="0" smtClean="0"/>
              <a:t>who manage patients’ appointments.</a:t>
            </a:r>
            <a:endParaRPr lang="en-GB" dirty="0" smtClean="0"/>
          </a:p>
          <a:p>
            <a:r>
              <a:rPr lang="en-US" dirty="0" smtClean="0">
                <a:solidFill>
                  <a:srgbClr val="FF0000"/>
                </a:solidFill>
              </a:rPr>
              <a:t>IT staff </a:t>
            </a:r>
            <a:r>
              <a:rPr lang="en-US" dirty="0" smtClean="0"/>
              <a:t>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solidFill>
                  <a:srgbClr val="FF0000"/>
                </a:solidFill>
              </a:rPr>
              <a:t>A medical ethics manager </a:t>
            </a:r>
            <a:r>
              <a:rPr lang="en-US" dirty="0" smtClean="0"/>
              <a:t>who must ensure that the system meets current ethical guidelines for patient care.</a:t>
            </a:r>
            <a:endParaRPr lang="en-GB" dirty="0" smtClean="0"/>
          </a:p>
          <a:p>
            <a:r>
              <a:rPr lang="en-US" dirty="0" smtClean="0">
                <a:solidFill>
                  <a:srgbClr val="FF0000"/>
                </a:solidFill>
              </a:rPr>
              <a:t>Health care managers</a:t>
            </a:r>
            <a:r>
              <a:rPr lang="en-US" i="1" dirty="0" smtClean="0">
                <a:solidFill>
                  <a:srgbClr val="FF0000"/>
                </a:solidFill>
              </a:rPr>
              <a:t> </a:t>
            </a:r>
            <a:r>
              <a:rPr lang="en-US" dirty="0" smtClean="0"/>
              <a:t>who obtain management information from the system.</a:t>
            </a:r>
            <a:endParaRPr lang="en-GB" dirty="0" smtClean="0"/>
          </a:p>
          <a:p>
            <a:r>
              <a:rPr lang="en-US" dirty="0" smtClean="0">
                <a:solidFill>
                  <a:srgbClr val="FF0000"/>
                </a:solidFill>
              </a:rPr>
              <a:t>Medical records staff</a:t>
            </a:r>
            <a:r>
              <a:rPr lang="en-US" i="1" dirty="0" smtClean="0">
                <a:solidFill>
                  <a:srgbClr val="FF0000"/>
                </a:solidFill>
              </a:rPr>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t>
            </a:r>
            <a:r>
              <a:rPr lang="en-US" dirty="0" smtClean="0">
                <a:solidFill>
                  <a:srgbClr val="FF0000"/>
                </a:solidFill>
              </a:rPr>
              <a:t>detailed system requirements </a:t>
            </a:r>
            <a:r>
              <a:rPr lang="en-US" dirty="0" smtClean="0"/>
              <a:t>is </a:t>
            </a:r>
            <a:r>
              <a:rPr lang="en-US" dirty="0" smtClean="0">
                <a:solidFill>
                  <a:srgbClr val="0070C0"/>
                </a:solidFill>
              </a:rPr>
              <a:t>a waste of time </a:t>
            </a:r>
            <a:r>
              <a:rPr lang="en-US" dirty="0" smtClean="0"/>
              <a:t>as requirements change so quickly.</a:t>
            </a:r>
          </a:p>
          <a:p>
            <a:r>
              <a:rPr lang="en-US" dirty="0" smtClean="0"/>
              <a:t>The requirements document is therefore always </a:t>
            </a:r>
            <a:r>
              <a:rPr lang="en-US" dirty="0" smtClean="0">
                <a:solidFill>
                  <a:srgbClr val="FF0000"/>
                </a:solidFill>
              </a:rPr>
              <a:t>out of date.</a:t>
            </a:r>
          </a:p>
          <a:p>
            <a:r>
              <a:rPr lang="en-US" dirty="0" smtClean="0"/>
              <a:t>Agile methods usually use </a:t>
            </a:r>
            <a:r>
              <a:rPr lang="en-US" dirty="0" smtClean="0">
                <a:solidFill>
                  <a:srgbClr val="FF0000"/>
                </a:solidFill>
              </a:rPr>
              <a:t>incremental requirements engineering</a:t>
            </a:r>
            <a:r>
              <a:rPr lang="en-US" dirty="0" smtClean="0"/>
              <a:t> and may express requirements as ‘user stories’ (discussed in Chapter 3).</a:t>
            </a:r>
          </a:p>
          <a:p>
            <a:r>
              <a:rPr lang="en-US" dirty="0" smtClean="0"/>
              <a:t>This is </a:t>
            </a:r>
            <a:r>
              <a:rPr lang="en-US" dirty="0" smtClean="0">
                <a:solidFill>
                  <a:srgbClr val="0070C0"/>
                </a:solidFill>
              </a:rPr>
              <a:t>practical</a:t>
            </a:r>
            <a:r>
              <a:rPr lang="en-US" dirty="0" smtClean="0"/>
              <a:t>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036408685"/>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solidFill>
                  <a:srgbClr val="FF0000"/>
                </a:solidFill>
              </a:rPr>
              <a:t>Functional and non-functional requirements</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304085576"/>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solidFill>
                  <a:srgbClr val="FF0000"/>
                </a:solidFill>
              </a:rPr>
              <a:t>Functional requirements</a:t>
            </a:r>
          </a:p>
          <a:p>
            <a:pPr lvl="1">
              <a:lnSpc>
                <a:spcPct val="90000"/>
              </a:lnSpc>
            </a:pPr>
            <a:r>
              <a:rPr lang="en-GB" sz="2000" dirty="0">
                <a:solidFill>
                  <a:srgbClr val="FF0000"/>
                </a:solidFill>
              </a:rPr>
              <a:t>Statements of services </a:t>
            </a:r>
            <a:r>
              <a:rPr lang="en-GB" sz="2000" dirty="0"/>
              <a:t>the system should provide, how the system should </a:t>
            </a:r>
            <a:r>
              <a:rPr lang="en-GB" sz="2000" dirty="0">
                <a:solidFill>
                  <a:srgbClr val="0070C0"/>
                </a:solidFill>
              </a:rPr>
              <a:t>react </a:t>
            </a:r>
            <a:r>
              <a:rPr lang="en-GB" sz="2000" dirty="0"/>
              <a:t>to particular inputs and how the system should behave in particular situations</a:t>
            </a:r>
            <a:r>
              <a:rPr lang="en-GB" sz="2000" dirty="0" smtClean="0"/>
              <a:t>.</a:t>
            </a:r>
          </a:p>
          <a:p>
            <a:pPr lvl="1">
              <a:lnSpc>
                <a:spcPct val="90000"/>
              </a:lnSpc>
            </a:pPr>
            <a:r>
              <a:rPr lang="en-GB" dirty="0" smtClean="0"/>
              <a:t>May </a:t>
            </a:r>
            <a:r>
              <a:rPr lang="en-GB" dirty="0" smtClean="0">
                <a:solidFill>
                  <a:srgbClr val="0070C0"/>
                </a:solidFill>
              </a:rPr>
              <a:t>state</a:t>
            </a:r>
            <a:r>
              <a:rPr lang="en-GB" dirty="0" smtClean="0"/>
              <a:t> what the system </a:t>
            </a:r>
            <a:r>
              <a:rPr lang="en-GB" dirty="0" smtClean="0">
                <a:solidFill>
                  <a:srgbClr val="0070C0"/>
                </a:solidFill>
              </a:rPr>
              <a:t>should not do</a:t>
            </a:r>
            <a:r>
              <a:rPr lang="en-GB" dirty="0" smtClean="0"/>
              <a:t>.</a:t>
            </a:r>
            <a:endParaRPr lang="en-GB" sz="2000" dirty="0" smtClean="0"/>
          </a:p>
          <a:p>
            <a:pPr>
              <a:lnSpc>
                <a:spcPct val="90000"/>
              </a:lnSpc>
            </a:pPr>
            <a:r>
              <a:rPr lang="en-GB" sz="2400" dirty="0">
                <a:solidFill>
                  <a:srgbClr val="FF0000"/>
                </a:solidFill>
              </a:rPr>
              <a:t>Non-functional requirements</a:t>
            </a:r>
            <a:endParaRPr lang="en-GB" sz="2400" dirty="0" smtClean="0">
              <a:solidFill>
                <a:srgbClr val="FF0000"/>
              </a:solidFill>
            </a:endParaRPr>
          </a:p>
          <a:p>
            <a:pPr lvl="1">
              <a:lnSpc>
                <a:spcPct val="90000"/>
              </a:lnSpc>
            </a:pPr>
            <a:r>
              <a:rPr lang="en-GB" dirty="0">
                <a:solidFill>
                  <a:srgbClr val="FF0000"/>
                </a:solidFill>
              </a:rPr>
              <a:t>C</a:t>
            </a:r>
            <a:r>
              <a:rPr lang="en-GB" sz="2000" dirty="0" smtClean="0">
                <a:solidFill>
                  <a:srgbClr val="FF0000"/>
                </a:solidFill>
              </a:rPr>
              <a:t>onstraints</a:t>
            </a:r>
            <a:r>
              <a:rPr lang="en-GB" sz="2000" dirty="0" smtClean="0"/>
              <a:t>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a:t>
            </a:r>
            <a:r>
              <a:rPr lang="en-GB" dirty="0" smtClean="0">
                <a:solidFill>
                  <a:srgbClr val="0070C0"/>
                </a:solidFill>
              </a:rPr>
              <a:t>system as a whole </a:t>
            </a:r>
            <a:r>
              <a:rPr lang="en-GB" dirty="0" smtClean="0"/>
              <a:t>rather than individual features or services.</a:t>
            </a:r>
          </a:p>
          <a:p>
            <a:pPr>
              <a:lnSpc>
                <a:spcPct val="90000"/>
              </a:lnSpc>
            </a:pPr>
            <a:r>
              <a:rPr lang="en-GB" sz="2400" dirty="0" smtClean="0">
                <a:solidFill>
                  <a:srgbClr val="FF0000"/>
                </a:solidFill>
              </a:rPr>
              <a:t>Domain requirements</a:t>
            </a:r>
          </a:p>
          <a:p>
            <a:pPr lvl="1">
              <a:lnSpc>
                <a:spcPct val="90000"/>
              </a:lnSpc>
            </a:pPr>
            <a:r>
              <a:rPr lang="en-GB" sz="2000" dirty="0" smtClean="0">
                <a:solidFill>
                  <a:srgbClr val="0070C0"/>
                </a:solidFill>
              </a:rPr>
              <a:t>Constraints</a:t>
            </a:r>
            <a:r>
              <a:rPr lang="en-GB" sz="2000" dirty="0" smtClean="0"/>
              <a:t> on the system from the domain </a:t>
            </a:r>
            <a:r>
              <a:rPr lang="en-GB" dirty="0" smtClean="0"/>
              <a:t>of operation</a:t>
            </a:r>
            <a:endParaRPr lang="en-GB" sz="2000"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solidFill>
                  <a:srgbClr val="FF0000"/>
                </a:solidFill>
              </a:rPr>
              <a:t>Functional user requirements </a:t>
            </a:r>
            <a:r>
              <a:rPr lang="en-GB" dirty="0"/>
              <a:t>may be high-level statements of what the system should </a:t>
            </a:r>
            <a:r>
              <a:rPr lang="en-GB" dirty="0" smtClean="0"/>
              <a:t>do.</a:t>
            </a:r>
          </a:p>
          <a:p>
            <a:r>
              <a:rPr lang="en-GB" dirty="0" smtClean="0">
                <a:solidFill>
                  <a:srgbClr val="FF0000"/>
                </a:solidFill>
              </a:rPr>
              <a:t>Functional </a:t>
            </a:r>
            <a:r>
              <a:rPr lang="en-GB" dirty="0">
                <a:solidFill>
                  <a:srgbClr val="FF0000"/>
                </a:solidFill>
              </a:rPr>
              <a:t>system requirements </a:t>
            </a:r>
            <a:r>
              <a:rPr lang="en-GB" dirty="0"/>
              <a:t>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solidFill>
                  <a:srgbClr val="FF0000"/>
                </a:solidFill>
              </a:rPr>
              <a:t>Mentcare system</a:t>
            </a:r>
            <a:r>
              <a:rPr lang="en-US" dirty="0" smtClean="0"/>
              <a:t>: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a:t>
            </a:r>
            <a:r>
              <a:rPr lang="en-US" dirty="0" smtClean="0">
                <a:solidFill>
                  <a:srgbClr val="0070C0"/>
                </a:solidFill>
              </a:rPr>
              <a:t>search</a:t>
            </a:r>
            <a:r>
              <a:rPr lang="en-US" dirty="0" smtClean="0"/>
              <a:t> the </a:t>
            </a:r>
            <a:r>
              <a:rPr lang="en-US" dirty="0" smtClean="0">
                <a:solidFill>
                  <a:srgbClr val="FF0000"/>
                </a:solidFill>
              </a:rPr>
              <a:t>appointments lists </a:t>
            </a:r>
            <a:r>
              <a:rPr lang="en-US" dirty="0" smtClean="0"/>
              <a:t>for all clinics.</a:t>
            </a:r>
            <a:endParaRPr lang="en-GB" dirty="0" smtClean="0"/>
          </a:p>
          <a:p>
            <a:r>
              <a:rPr lang="en-US" dirty="0" smtClean="0"/>
              <a:t>The system shall </a:t>
            </a:r>
            <a:r>
              <a:rPr lang="en-US" dirty="0" smtClean="0">
                <a:solidFill>
                  <a:srgbClr val="0070C0"/>
                </a:solidFill>
              </a:rPr>
              <a:t>generate</a:t>
            </a:r>
            <a:r>
              <a:rPr lang="en-US" dirty="0" smtClean="0"/>
              <a:t> </a:t>
            </a:r>
            <a:r>
              <a:rPr lang="en-US" dirty="0" smtClean="0">
                <a:solidFill>
                  <a:srgbClr val="FF0000"/>
                </a:solidFill>
              </a:rPr>
              <a:t>each day</a:t>
            </a:r>
            <a:r>
              <a:rPr lang="en-US" dirty="0" smtClean="0"/>
              <a:t>, for each clinic, a list of patients who are expected to attend </a:t>
            </a:r>
            <a:r>
              <a:rPr lang="en-US" dirty="0" smtClean="0">
                <a:solidFill>
                  <a:srgbClr val="FF0000"/>
                </a:solidFill>
              </a:rPr>
              <a:t>appointments</a:t>
            </a:r>
            <a:r>
              <a:rPr lang="en-US" dirty="0" smtClean="0"/>
              <a:t> that day. </a:t>
            </a:r>
            <a:endParaRPr lang="en-GB" dirty="0" smtClean="0"/>
          </a:p>
          <a:p>
            <a:r>
              <a:rPr lang="en-US" dirty="0" smtClean="0">
                <a:solidFill>
                  <a:srgbClr val="FF0000"/>
                </a:solidFill>
              </a:rPr>
              <a:t>Each staff member </a:t>
            </a:r>
            <a:r>
              <a:rPr lang="en-US" dirty="0" smtClean="0">
                <a:solidFill>
                  <a:srgbClr val="0070C0"/>
                </a:solidFill>
              </a:rPr>
              <a:t>using</a:t>
            </a:r>
            <a:r>
              <a:rPr lang="en-US" dirty="0" smtClean="0"/>
              <a:t> the system shall be uniquely identified by his or her </a:t>
            </a:r>
            <a:r>
              <a:rPr lang="en-US" dirty="0" smtClean="0">
                <a:solidFill>
                  <a:srgbClr val="FF0000"/>
                </a:solidFill>
              </a:rPr>
              <a:t>8-digit employee number</a:t>
            </a:r>
            <a:r>
              <a:rPr lang="en-US" dirty="0" smtClean="0"/>
              <a:t>.</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solidFill>
                  <a:srgbClr val="FF0000"/>
                </a:solidFill>
              </a:rPr>
              <a:t>Ambiguous requirements </a:t>
            </a:r>
            <a:r>
              <a:rPr lang="en-GB" dirty="0"/>
              <a:t>may be interpreted in different ways by developers and users.</a:t>
            </a:r>
          </a:p>
          <a:p>
            <a:r>
              <a:rPr lang="en-GB" dirty="0"/>
              <a:t>Consider the term </a:t>
            </a:r>
            <a:r>
              <a:rPr lang="en-GB" dirty="0" smtClean="0"/>
              <a:t>‘</a:t>
            </a:r>
            <a:r>
              <a:rPr lang="en-GB" dirty="0" smtClean="0">
                <a:solidFill>
                  <a:srgbClr val="0070C0"/>
                </a:solidFill>
              </a:rPr>
              <a:t>search</a:t>
            </a:r>
            <a:r>
              <a:rPr lang="en-GB" dirty="0" smtClean="0"/>
              <a:t>’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a:t>
            </a:r>
            <a:r>
              <a:rPr lang="en-GB" dirty="0">
                <a:solidFill>
                  <a:srgbClr val="FF0000"/>
                </a:solidFill>
              </a:rPr>
              <a:t>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t>
            </a:r>
            <a:r>
              <a:rPr lang="en-GB" dirty="0">
                <a:solidFill>
                  <a:srgbClr val="FF0000"/>
                </a:solidFill>
              </a:rPr>
              <a:t>all facilities required</a:t>
            </a:r>
            <a:r>
              <a:rPr lang="en-GB" dirty="0"/>
              <a:t>.</a:t>
            </a:r>
          </a:p>
          <a:p>
            <a:r>
              <a:rPr lang="en-GB" sz="2400" dirty="0"/>
              <a:t>Consistent</a:t>
            </a:r>
          </a:p>
          <a:p>
            <a:pPr lvl="1"/>
            <a:r>
              <a:rPr lang="en-GB" dirty="0"/>
              <a:t>There should be </a:t>
            </a:r>
            <a:r>
              <a:rPr lang="en-GB" dirty="0">
                <a:solidFill>
                  <a:srgbClr val="FF0000"/>
                </a:solidFill>
              </a:rPr>
              <a:t>no conflicts or contradictions </a:t>
            </a:r>
            <a:r>
              <a:rPr lang="en-GB" dirty="0"/>
              <a:t>in the descriptions of the system facilities.</a:t>
            </a:r>
          </a:p>
          <a:p>
            <a:r>
              <a:rPr lang="en-GB" sz="2400" dirty="0"/>
              <a:t>In practice, </a:t>
            </a:r>
            <a:r>
              <a:rPr lang="en-GB" sz="2400" dirty="0" smtClean="0"/>
              <a:t>because of </a:t>
            </a:r>
            <a:r>
              <a:rPr lang="en-GB" sz="2400" dirty="0" smtClean="0">
                <a:solidFill>
                  <a:srgbClr val="FF0000"/>
                </a:solidFill>
              </a:rPr>
              <a:t>system and environmental complexity</a:t>
            </a:r>
            <a:r>
              <a:rPr lang="en-GB" sz="2400" dirty="0" smtClean="0"/>
              <a:t>,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a:t>
            </a:r>
            <a:r>
              <a:rPr lang="en-GB" dirty="0">
                <a:solidFill>
                  <a:srgbClr val="FF0000"/>
                </a:solidFill>
              </a:rPr>
              <a:t>properties and constraints </a:t>
            </a:r>
            <a:r>
              <a:rPr lang="en-GB" dirty="0"/>
              <a:t>e.g. </a:t>
            </a:r>
            <a:r>
              <a:rPr lang="en-GB" dirty="0">
                <a:solidFill>
                  <a:srgbClr val="0070C0"/>
                </a:solidFill>
              </a:rPr>
              <a:t>reliability, response time and storage requirements</a:t>
            </a:r>
            <a:r>
              <a:rPr lang="en-GB" dirty="0"/>
              <a:t>. Constraints are I/O device capability, system representations, etc.</a:t>
            </a:r>
          </a:p>
          <a:p>
            <a:pPr>
              <a:lnSpc>
                <a:spcPct val="90000"/>
              </a:lnSpc>
            </a:pPr>
            <a:r>
              <a:rPr lang="en-GB" dirty="0">
                <a:solidFill>
                  <a:srgbClr val="FF0000"/>
                </a:solidFill>
              </a:rPr>
              <a:t>Process requirements </a:t>
            </a:r>
            <a:r>
              <a:rPr lang="en-GB" dirty="0"/>
              <a:t>may also be specified mandating a particular</a:t>
            </a:r>
            <a:r>
              <a:rPr lang="en-GB" dirty="0" smtClean="0"/>
              <a:t> IDE, </a:t>
            </a:r>
            <a:r>
              <a:rPr lang="en-GB" dirty="0"/>
              <a:t>programming language or development method.</a:t>
            </a:r>
          </a:p>
          <a:p>
            <a:pPr>
              <a:lnSpc>
                <a:spcPct val="90000"/>
              </a:lnSpc>
            </a:pPr>
            <a:r>
              <a:rPr lang="en-GB" dirty="0"/>
              <a:t>Non-functional requirements may be </a:t>
            </a:r>
            <a:r>
              <a:rPr lang="en-GB" dirty="0">
                <a:solidFill>
                  <a:srgbClr val="FF0000"/>
                </a:solidFill>
              </a:rPr>
              <a:t>more critical </a:t>
            </a:r>
            <a:r>
              <a:rPr lang="en-GB" dirty="0"/>
              <a:t>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a:xfrm>
            <a:off x="1187624" y="1830387"/>
            <a:ext cx="6778832" cy="3542829"/>
          </a:xfrm>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a:t>
            </a:r>
            <a:r>
              <a:rPr lang="en-US" dirty="0" smtClean="0">
                <a:solidFill>
                  <a:srgbClr val="FF0000"/>
                </a:solidFill>
              </a:rPr>
              <a:t>the overall architecture of a system </a:t>
            </a:r>
            <a:r>
              <a:rPr lang="en-US" dirty="0" smtClean="0"/>
              <a:t>rather than the individual components. </a:t>
            </a:r>
          </a:p>
          <a:p>
            <a:pPr lvl="1"/>
            <a:r>
              <a:rPr lang="en-US" dirty="0" smtClean="0"/>
              <a:t>For example, to ensure that performance requirements are met, you may have to organize the system to </a:t>
            </a:r>
            <a:r>
              <a:rPr lang="en-US" dirty="0" smtClean="0">
                <a:solidFill>
                  <a:srgbClr val="0070C0"/>
                </a:solidFill>
              </a:rPr>
              <a:t>minimize communications between components</a:t>
            </a:r>
            <a:r>
              <a:rPr lang="en-US" dirty="0" smtClean="0"/>
              <a:t>.</a:t>
            </a:r>
            <a:endParaRPr lang="en-GB" dirty="0" smtClean="0"/>
          </a:p>
          <a:p>
            <a:r>
              <a:rPr lang="en-US" dirty="0" smtClean="0"/>
              <a:t>A single non-functional requirement, such as a security requirement, may generate/</a:t>
            </a:r>
            <a:r>
              <a:rPr lang="en-US" dirty="0" smtClean="0">
                <a:solidFill>
                  <a:srgbClr val="FF0000"/>
                </a:solidFill>
              </a:rPr>
              <a:t>cross</a:t>
            </a:r>
            <a:r>
              <a:rPr lang="en-US" dirty="0" smtClean="0"/>
              <a:t>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dirty="0"/>
              <a:t>Product requirements</a:t>
            </a:r>
          </a:p>
          <a:p>
            <a:pPr lvl="1"/>
            <a:r>
              <a:rPr lang="en-GB" sz="2000" dirty="0"/>
              <a:t>Requirements which specify that the delivered product must behave in a particular way e.g. </a:t>
            </a:r>
            <a:r>
              <a:rPr lang="en-GB" sz="2000" dirty="0">
                <a:solidFill>
                  <a:srgbClr val="FF0000"/>
                </a:solidFill>
              </a:rPr>
              <a:t>execution speed</a:t>
            </a:r>
            <a:r>
              <a:rPr lang="en-GB" sz="2000" dirty="0"/>
              <a:t>, reliability, etc.</a:t>
            </a:r>
          </a:p>
          <a:p>
            <a:r>
              <a:rPr lang="en-GB" sz="2400" dirty="0"/>
              <a:t>Organisational requirements</a:t>
            </a:r>
          </a:p>
          <a:p>
            <a:pPr lvl="1"/>
            <a:r>
              <a:rPr lang="en-GB" sz="2000" dirty="0"/>
              <a:t>Requirements which are a consequence of organisational policies and procedures e.g</a:t>
            </a:r>
            <a:r>
              <a:rPr lang="en-GB" sz="2000" dirty="0">
                <a:solidFill>
                  <a:srgbClr val="FF0000"/>
                </a:solidFill>
              </a:rPr>
              <a:t>. process standards used</a:t>
            </a:r>
            <a:r>
              <a:rPr lang="en-GB" sz="2000" dirty="0"/>
              <a:t>, implementation requirements, etc.</a:t>
            </a:r>
          </a:p>
          <a:p>
            <a:r>
              <a:rPr lang="en-GB" sz="2400" dirty="0"/>
              <a:t>External requirements</a:t>
            </a:r>
          </a:p>
          <a:p>
            <a:pPr lvl="1"/>
            <a:r>
              <a:rPr lang="en-GB" sz="2000" dirty="0"/>
              <a:t>Requirements which arise from factors which are external to the system and its development process e.g. </a:t>
            </a:r>
            <a:r>
              <a:rPr lang="en-GB" sz="2000" dirty="0">
                <a:solidFill>
                  <a:srgbClr val="FF0000"/>
                </a:solidFill>
              </a:rPr>
              <a:t>interoperability</a:t>
            </a:r>
            <a:r>
              <a:rPr lang="en-GB" sz="2000" dirty="0"/>
              <a:t> requirements, </a:t>
            </a:r>
            <a:r>
              <a:rPr lang="en-GB" sz="2000" dirty="0">
                <a:solidFill>
                  <a:srgbClr val="FF0000"/>
                </a:solidFill>
              </a:rPr>
              <a:t>legislative requirements</a:t>
            </a:r>
            <a:r>
              <a:rPr lang="en-GB" sz="2000" dirty="0"/>
              <a:t>,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a:t>
                      </a:r>
                      <a:r>
                        <a:rPr lang="en-GB" sz="1800" b="0" kern="1200" dirty="0" smtClean="0">
                          <a:solidFill>
                            <a:srgbClr val="FF0000"/>
                          </a:solidFill>
                        </a:rPr>
                        <a:t>Downtime within </a:t>
                      </a:r>
                      <a:r>
                        <a:rPr lang="en-GB" sz="1800" b="0" kern="1200" dirty="0" smtClean="0"/>
                        <a:t>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t>
                      </a:r>
                      <a:r>
                        <a:rPr lang="en-GB" sz="1800" b="0" kern="1200" dirty="0" smtClean="0">
                          <a:solidFill>
                            <a:srgbClr val="FF0000"/>
                          </a:solidFill>
                        </a:rPr>
                        <a:t>authenticate themselves </a:t>
                      </a:r>
                      <a:r>
                        <a:rPr lang="en-GB" sz="1800" b="0" kern="1200" dirty="0" smtClean="0"/>
                        <a:t>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a:t>
                      </a:r>
                      <a:r>
                        <a:rPr lang="en-GB" sz="1800" b="0" kern="1200" dirty="0" smtClean="0">
                          <a:solidFill>
                            <a:srgbClr val="FF0000"/>
                          </a:solidFill>
                        </a:rPr>
                        <a:t>privacy</a:t>
                      </a:r>
                      <a:r>
                        <a:rPr lang="en-GB" sz="1800" b="0" kern="1200" baseline="0" dirty="0" smtClean="0">
                          <a:solidFill>
                            <a:srgbClr val="FF0000"/>
                          </a:solidFill>
                        </a:rPr>
                        <a:t> standard</a:t>
                      </a:r>
                      <a:r>
                        <a:rPr lang="en-GB" sz="1800" b="0" kern="1200" dirty="0" smtClean="0">
                          <a:solidFill>
                            <a:srgbClr val="FF0000"/>
                          </a:solidFill>
                        </a:rPr>
                        <a:t> </a:t>
                      </a:r>
                    </a:p>
                    <a:p>
                      <a:endParaRPr lang="en-US" b="0"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dirty="0"/>
              <a:t>Non-functional requirements </a:t>
            </a:r>
            <a:r>
              <a:rPr lang="en-GB" sz="2400" dirty="0">
                <a:solidFill>
                  <a:srgbClr val="FF0000"/>
                </a:solidFill>
              </a:rPr>
              <a:t>may be very difficult to state precisely </a:t>
            </a:r>
            <a:r>
              <a:rPr lang="en-GB" sz="2400" dirty="0"/>
              <a:t>and imprecise requirements may be difficult to verify. </a:t>
            </a:r>
          </a:p>
          <a:p>
            <a:r>
              <a:rPr lang="en-GB" sz="2400" dirty="0"/>
              <a:t>Goal</a:t>
            </a:r>
          </a:p>
          <a:p>
            <a:pPr lvl="1"/>
            <a:r>
              <a:rPr lang="en-GB" sz="2000" dirty="0"/>
              <a:t>A general intention of the user such as </a:t>
            </a:r>
            <a:r>
              <a:rPr lang="en-GB" sz="2000" dirty="0">
                <a:solidFill>
                  <a:srgbClr val="FF0000"/>
                </a:solidFill>
              </a:rPr>
              <a:t>ease of use</a:t>
            </a:r>
            <a:r>
              <a:rPr lang="en-GB" sz="2000" dirty="0"/>
              <a:t>.</a:t>
            </a:r>
          </a:p>
          <a:p>
            <a:r>
              <a:rPr lang="en-GB" sz="2400" dirty="0"/>
              <a:t>Verifiable non-functional requirement</a:t>
            </a:r>
          </a:p>
          <a:p>
            <a:pPr lvl="1"/>
            <a:r>
              <a:rPr lang="en-GB" sz="2000" dirty="0"/>
              <a:t>A statement using some </a:t>
            </a:r>
            <a:r>
              <a:rPr lang="en-GB" sz="2000" dirty="0">
                <a:solidFill>
                  <a:srgbClr val="0070C0"/>
                </a:solidFill>
              </a:rPr>
              <a:t>measure</a:t>
            </a:r>
            <a:r>
              <a:rPr lang="en-GB" sz="2000" dirty="0"/>
              <a:t> that can be objectively tested.</a:t>
            </a:r>
          </a:p>
          <a:p>
            <a:r>
              <a:rPr lang="en-GB" sz="2400" dirty="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a:t>
            </a:r>
            <a:r>
              <a:rPr lang="en-US" dirty="0" smtClean="0">
                <a:solidFill>
                  <a:srgbClr val="FF0000"/>
                </a:solidFill>
              </a:rPr>
              <a:t>easy to use </a:t>
            </a:r>
            <a:r>
              <a:rPr lang="en-US" dirty="0" smtClean="0"/>
              <a:t>by medical staff and should be organized in such a way that user errors are minimized. (Goal)</a:t>
            </a:r>
          </a:p>
          <a:p>
            <a:r>
              <a:rPr lang="en-US" dirty="0" smtClean="0"/>
              <a:t>Medical staff shall be able to use all the system functions after </a:t>
            </a:r>
            <a:r>
              <a:rPr lang="en-US" dirty="0" smtClean="0">
                <a:solidFill>
                  <a:srgbClr val="FF0000"/>
                </a:solidFill>
              </a:rPr>
              <a:t>four hours of training</a:t>
            </a:r>
            <a:r>
              <a:rPr lang="en-US" dirty="0" smtClean="0"/>
              <a:t>. After this training, </a:t>
            </a:r>
            <a:r>
              <a:rPr lang="en-US" dirty="0" smtClean="0">
                <a:solidFill>
                  <a:srgbClr val="FF0000"/>
                </a:solidFill>
              </a:rPr>
              <a:t>the average number of errors</a:t>
            </a:r>
            <a:r>
              <a:rPr lang="en-US" dirty="0" smtClean="0"/>
              <a:t> made by </a:t>
            </a:r>
            <a:r>
              <a:rPr lang="en-US" dirty="0" smtClean="0">
                <a:solidFill>
                  <a:srgbClr val="0070C0"/>
                </a:solidFill>
              </a:rPr>
              <a:t>experienced users </a:t>
            </a:r>
            <a:r>
              <a:rPr lang="en-US" dirty="0" smtClean="0"/>
              <a:t>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66872476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a:t>
            </a:r>
            <a:r>
              <a:rPr lang="en-GB" dirty="0">
                <a:solidFill>
                  <a:srgbClr val="FF0000"/>
                </a:solidFill>
              </a:rPr>
              <a:t>depending on </a:t>
            </a:r>
            <a:r>
              <a:rPr lang="en-GB" dirty="0"/>
              <a:t>the </a:t>
            </a:r>
            <a:r>
              <a:rPr lang="en-GB" dirty="0">
                <a:solidFill>
                  <a:srgbClr val="0070C0"/>
                </a:solidFill>
              </a:rPr>
              <a:t>application domain</a:t>
            </a:r>
            <a:r>
              <a:rPr lang="en-GB" dirty="0"/>
              <a:t>, the </a:t>
            </a:r>
            <a:r>
              <a:rPr lang="en-GB" dirty="0">
                <a:solidFill>
                  <a:srgbClr val="0070C0"/>
                </a:solidFill>
              </a:rPr>
              <a:t>people involved </a:t>
            </a:r>
            <a:r>
              <a:rPr lang="en-GB" dirty="0"/>
              <a:t>and </a:t>
            </a:r>
            <a:r>
              <a:rPr lang="en-GB" dirty="0">
                <a:solidFill>
                  <a:srgbClr val="0070C0"/>
                </a:solidFill>
              </a:rPr>
              <a:t>the organisation</a:t>
            </a:r>
            <a:r>
              <a:rPr lang="en-GB" dirty="0"/>
              <a:t> developing the requirements.</a:t>
            </a:r>
          </a:p>
          <a:p>
            <a:pPr>
              <a:lnSpc>
                <a:spcPct val="90000"/>
              </a:lnSpc>
            </a:pPr>
            <a:r>
              <a:rPr lang="en-GB" dirty="0"/>
              <a:t>However, there are a number of </a:t>
            </a:r>
            <a:r>
              <a:rPr lang="en-GB" dirty="0">
                <a:solidFill>
                  <a:srgbClr val="0070C0"/>
                </a:solidFill>
              </a:rPr>
              <a:t>generic activities </a:t>
            </a:r>
            <a:r>
              <a:rPr lang="en-GB" dirty="0"/>
              <a:t>common to all processes</a:t>
            </a:r>
          </a:p>
          <a:p>
            <a:pPr lvl="1">
              <a:lnSpc>
                <a:spcPct val="90000"/>
              </a:lnSpc>
            </a:pPr>
            <a:r>
              <a:rPr lang="en-GB" dirty="0"/>
              <a:t>Requirements </a:t>
            </a:r>
            <a:r>
              <a:rPr lang="en-GB" dirty="0">
                <a:solidFill>
                  <a:srgbClr val="0070C0"/>
                </a:solidFill>
              </a:rPr>
              <a:t>elicitation</a:t>
            </a:r>
            <a:r>
              <a:rPr lang="en-GB" dirty="0"/>
              <a:t>;</a:t>
            </a:r>
          </a:p>
          <a:p>
            <a:pPr lvl="1">
              <a:lnSpc>
                <a:spcPct val="90000"/>
              </a:lnSpc>
            </a:pPr>
            <a:r>
              <a:rPr lang="en-GB" dirty="0"/>
              <a:t>Requirements </a:t>
            </a:r>
            <a:r>
              <a:rPr lang="en-GB" dirty="0">
                <a:solidFill>
                  <a:srgbClr val="0070C0"/>
                </a:solidFill>
              </a:rPr>
              <a:t>analysis</a:t>
            </a:r>
            <a:r>
              <a:rPr lang="en-GB" dirty="0"/>
              <a:t>;</a:t>
            </a:r>
          </a:p>
          <a:p>
            <a:pPr lvl="1">
              <a:lnSpc>
                <a:spcPct val="90000"/>
              </a:lnSpc>
            </a:pPr>
            <a:r>
              <a:rPr lang="en-GB" dirty="0"/>
              <a:t>Requirements </a:t>
            </a:r>
            <a:r>
              <a:rPr lang="en-GB" dirty="0">
                <a:solidFill>
                  <a:srgbClr val="0070C0"/>
                </a:solidFill>
              </a:rPr>
              <a:t>validation</a:t>
            </a:r>
            <a:r>
              <a:rPr lang="en-GB" dirty="0"/>
              <a:t>;</a:t>
            </a:r>
          </a:p>
          <a:p>
            <a:pPr lvl="1">
              <a:lnSpc>
                <a:spcPct val="90000"/>
              </a:lnSpc>
            </a:pPr>
            <a:r>
              <a:rPr lang="en-GB" dirty="0"/>
              <a:t>Requirements </a:t>
            </a:r>
            <a:r>
              <a:rPr lang="en-GB" dirty="0">
                <a:solidFill>
                  <a:srgbClr val="0070C0"/>
                </a:solidFill>
              </a:rPr>
              <a:t>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solidFill>
                  <a:srgbClr val="FF0000"/>
                </a:solidFill>
              </a:rPr>
              <a:t>A spiral view </a:t>
            </a:r>
            <a:r>
              <a:rPr lang="en-US" dirty="0" smtClean="0"/>
              <a:t>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600200"/>
            <a:ext cx="5510667" cy="47561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
        <p:nvSpPr>
          <p:cNvPr id="7" name="TextBox 6"/>
          <p:cNvSpPr txBox="1"/>
          <p:nvPr/>
        </p:nvSpPr>
        <p:spPr>
          <a:xfrm>
            <a:off x="1835696" y="4581128"/>
            <a:ext cx="1018227" cy="369332"/>
          </a:xfrm>
          <a:prstGeom prst="rect">
            <a:avLst/>
          </a:prstGeom>
          <a:noFill/>
        </p:spPr>
        <p:txBody>
          <a:bodyPr wrap="none" rtlCol="0">
            <a:spAutoFit/>
          </a:bodyPr>
          <a:lstStyle/>
          <a:p>
            <a:r>
              <a:rPr lang="en-US" altLang="zh-CN" sz="1800" dirty="0" smtClean="0">
                <a:solidFill>
                  <a:srgbClr val="FF0000"/>
                </a:solidFill>
              </a:rPr>
              <a:t>analysis</a:t>
            </a:r>
            <a:endParaRPr lang="zh-CN" altLang="en-US" sz="1800"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smtClean="0"/>
              <a:t>a customer </a:t>
            </a:r>
            <a:r>
              <a:rPr lang="en-GB" dirty="0">
                <a:solidFill>
                  <a:srgbClr val="FF0000"/>
                </a:solidFill>
              </a:rPr>
              <a:t>requires from a system </a:t>
            </a:r>
            <a:r>
              <a:rPr lang="en-GB" dirty="0"/>
              <a:t>and the </a:t>
            </a:r>
            <a:r>
              <a:rPr lang="en-GB" dirty="0">
                <a:solidFill>
                  <a:srgbClr val="FF0000"/>
                </a:solidFill>
              </a:rPr>
              <a:t>constraints</a:t>
            </a:r>
            <a:r>
              <a:rPr lang="en-GB" dirty="0"/>
              <a:t> under which it operates and is developed.</a:t>
            </a:r>
          </a:p>
          <a:p>
            <a:r>
              <a:rPr lang="en-GB" dirty="0"/>
              <a:t>The </a:t>
            </a:r>
            <a:r>
              <a:rPr lang="en-GB" dirty="0" smtClean="0"/>
              <a:t>system requirements are </a:t>
            </a:r>
            <a:r>
              <a:rPr lang="en-GB" dirty="0">
                <a:solidFill>
                  <a:srgbClr val="0070C0"/>
                </a:solidFill>
              </a:rPr>
              <a:t>the </a:t>
            </a:r>
            <a:r>
              <a:rPr lang="en-GB" dirty="0">
                <a:solidFill>
                  <a:srgbClr val="FF0000"/>
                </a:solidFill>
              </a:rPr>
              <a:t>descriptions</a:t>
            </a:r>
            <a:r>
              <a:rPr lang="en-GB" dirty="0">
                <a:solidFill>
                  <a:srgbClr val="0070C0"/>
                </a:solidFill>
              </a:rPr>
              <a:t> of the system services and constraints </a:t>
            </a:r>
            <a:r>
              <a:rPr lang="en-GB" dirty="0"/>
              <a:t>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a:t>
            </a:r>
            <a:r>
              <a:rPr lang="en-US" dirty="0" smtClean="0">
                <a:solidFill>
                  <a:srgbClr val="FF0000"/>
                </a:solidFill>
              </a:rPr>
              <a:t>elicitation</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007080811"/>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a:t>
            </a:r>
            <a:r>
              <a:rPr lang="en-GB" dirty="0" smtClean="0">
                <a:solidFill>
                  <a:srgbClr val="FF0000"/>
                </a:solidFill>
              </a:rPr>
              <a:t>elicitation </a:t>
            </a:r>
            <a:r>
              <a:rPr lang="en-GB" dirty="0">
                <a:solidFill>
                  <a:srgbClr val="FF0000"/>
                </a:solidFill>
              </a:rPr>
              <a:t>and analysis</a:t>
            </a:r>
          </a:p>
        </p:txBody>
      </p:sp>
      <p:sp>
        <p:nvSpPr>
          <p:cNvPr id="7171" name="Rectangle 3"/>
          <p:cNvSpPr>
            <a:spLocks noGrp="1" noChangeArrowheads="1"/>
          </p:cNvSpPr>
          <p:nvPr>
            <p:ph idx="1"/>
          </p:nvPr>
        </p:nvSpPr>
        <p:spPr>
          <a:noFill/>
          <a:ln/>
        </p:spPr>
        <p:txBody>
          <a:bodyPr lIns="90487" tIns="44450" rIns="90487" bIns="44450"/>
          <a:lstStyle/>
          <a:p>
            <a:r>
              <a:rPr lang="en-GB" sz="2400" dirty="0"/>
              <a:t>Sometimes called requirements </a:t>
            </a:r>
            <a:r>
              <a:rPr lang="en-GB" sz="2400" dirty="0">
                <a:solidFill>
                  <a:srgbClr val="0070C0"/>
                </a:solidFill>
              </a:rPr>
              <a:t>elicitation</a:t>
            </a:r>
            <a:r>
              <a:rPr lang="en-GB" sz="2400" dirty="0"/>
              <a:t> or requirements </a:t>
            </a:r>
            <a:r>
              <a:rPr lang="en-GB" sz="2400" dirty="0">
                <a:solidFill>
                  <a:srgbClr val="0070C0"/>
                </a:solidFill>
              </a:rPr>
              <a:t>discovery</a:t>
            </a:r>
            <a:r>
              <a:rPr lang="en-GB" sz="2400" dirty="0"/>
              <a:t>.</a:t>
            </a:r>
          </a:p>
          <a:p>
            <a:r>
              <a:rPr lang="en-GB" sz="2400" dirty="0"/>
              <a:t>Involves </a:t>
            </a:r>
            <a:r>
              <a:rPr lang="en-GB" sz="2400" dirty="0">
                <a:solidFill>
                  <a:srgbClr val="FF0000"/>
                </a:solidFill>
              </a:rPr>
              <a:t>technical staff </a:t>
            </a:r>
            <a:r>
              <a:rPr lang="en-GB" sz="2400" dirty="0"/>
              <a:t>working </a:t>
            </a:r>
            <a:r>
              <a:rPr lang="en-GB" sz="2400" dirty="0">
                <a:solidFill>
                  <a:srgbClr val="FF0000"/>
                </a:solidFill>
              </a:rPr>
              <a:t>with customers </a:t>
            </a:r>
            <a:r>
              <a:rPr lang="en-GB" sz="2400" dirty="0"/>
              <a:t>to find out </a:t>
            </a:r>
            <a:r>
              <a:rPr lang="en-GB" sz="2400" dirty="0" smtClean="0"/>
              <a:t>about (</a:t>
            </a:r>
            <a:r>
              <a:rPr lang="en-GB" sz="2400" dirty="0" smtClean="0">
                <a:solidFill>
                  <a:srgbClr val="FF0000"/>
                </a:solidFill>
              </a:rPr>
              <a:t>tasks</a:t>
            </a:r>
            <a:r>
              <a:rPr lang="en-GB" sz="2400" dirty="0" smtClean="0"/>
              <a:t>) </a:t>
            </a:r>
            <a:r>
              <a:rPr lang="en-GB" sz="2400" dirty="0"/>
              <a:t>the </a:t>
            </a:r>
            <a:r>
              <a:rPr lang="en-GB" sz="2400" dirty="0">
                <a:solidFill>
                  <a:srgbClr val="0070C0"/>
                </a:solidFill>
              </a:rPr>
              <a:t>application domain</a:t>
            </a:r>
            <a:r>
              <a:rPr lang="en-GB" sz="2400" dirty="0"/>
              <a:t>, </a:t>
            </a:r>
            <a:r>
              <a:rPr lang="en-GB" sz="2400" dirty="0">
                <a:solidFill>
                  <a:srgbClr val="0070C0"/>
                </a:solidFill>
              </a:rPr>
              <a:t>the services </a:t>
            </a:r>
            <a:r>
              <a:rPr lang="en-GB" sz="2400" dirty="0"/>
              <a:t>that the system should provide and the </a:t>
            </a:r>
            <a:r>
              <a:rPr lang="en-GB" sz="2400" dirty="0">
                <a:solidFill>
                  <a:srgbClr val="0070C0"/>
                </a:solidFill>
              </a:rPr>
              <a:t>system’s operational constraints</a:t>
            </a:r>
            <a:r>
              <a:rPr lang="en-GB" sz="2400" dirty="0"/>
              <a:t>.</a:t>
            </a:r>
          </a:p>
          <a:p>
            <a:r>
              <a:rPr lang="en-GB" sz="2400" dirty="0"/>
              <a:t>May involve </a:t>
            </a:r>
            <a:r>
              <a:rPr lang="en-GB" sz="2400" dirty="0" smtClean="0"/>
              <a:t>(</a:t>
            </a:r>
            <a:r>
              <a:rPr lang="en-GB" sz="2400" dirty="0" smtClean="0">
                <a:solidFill>
                  <a:srgbClr val="FF0000"/>
                </a:solidFill>
              </a:rPr>
              <a:t>persons</a:t>
            </a:r>
            <a:r>
              <a:rPr lang="en-GB" sz="2400" dirty="0" smtClean="0"/>
              <a:t>) </a:t>
            </a:r>
            <a:r>
              <a:rPr lang="en-GB" sz="2400" dirty="0" smtClean="0">
                <a:solidFill>
                  <a:srgbClr val="0070C0"/>
                </a:solidFill>
              </a:rPr>
              <a:t>end-users</a:t>
            </a:r>
            <a:r>
              <a:rPr lang="en-GB" sz="2400" dirty="0"/>
              <a:t>, managers, engineers involved in maintenance, domain experts, trade unions, etc. These are called </a:t>
            </a:r>
            <a:r>
              <a:rPr lang="en-GB" sz="2400" i="1" dirty="0">
                <a:solidFill>
                  <a:srgbClr val="FF0000"/>
                </a:solidFill>
              </a:rPr>
              <a:t>stakeholders</a:t>
            </a:r>
            <a:r>
              <a:rPr lang="en-GB" sz="2400" i="1"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Software engineers </a:t>
            </a:r>
            <a:r>
              <a:rPr lang="en-US" dirty="0" smtClean="0"/>
              <a:t>work with </a:t>
            </a:r>
            <a:r>
              <a:rPr lang="en-US" dirty="0" smtClean="0">
                <a:solidFill>
                  <a:srgbClr val="0070C0"/>
                </a:solidFill>
              </a:rPr>
              <a:t>a range of system stakeholders</a:t>
            </a:r>
            <a:r>
              <a:rPr lang="en-US" dirty="0" smtClean="0"/>
              <a:t> to find out about the </a:t>
            </a:r>
            <a:r>
              <a:rPr lang="en-US" dirty="0" smtClean="0">
                <a:solidFill>
                  <a:srgbClr val="0070C0"/>
                </a:solidFill>
              </a:rPr>
              <a:t>application domain</a:t>
            </a:r>
            <a:r>
              <a:rPr lang="en-US" dirty="0" smtClean="0"/>
              <a:t>, the services that the system should provide, the required system performance, hardware constraints, other systems, etc.</a:t>
            </a:r>
          </a:p>
          <a:p>
            <a:r>
              <a:rPr lang="en-US" dirty="0" smtClean="0"/>
              <a:t>Stages include:</a:t>
            </a:r>
          </a:p>
          <a:p>
            <a:pPr lvl="1"/>
            <a:r>
              <a:rPr lang="en-US" dirty="0" smtClean="0"/>
              <a:t>Requirements </a:t>
            </a:r>
            <a:r>
              <a:rPr lang="en-US" dirty="0" smtClean="0">
                <a:solidFill>
                  <a:srgbClr val="0070C0"/>
                </a:solidFill>
              </a:rPr>
              <a:t>discovery</a:t>
            </a:r>
            <a:r>
              <a:rPr lang="en-US" dirty="0" smtClean="0"/>
              <a:t>,</a:t>
            </a:r>
          </a:p>
          <a:p>
            <a:pPr lvl="1"/>
            <a:r>
              <a:rPr lang="en-US" dirty="0" smtClean="0"/>
              <a:t>Requirements </a:t>
            </a:r>
            <a:r>
              <a:rPr lang="en-US" dirty="0" smtClean="0">
                <a:solidFill>
                  <a:srgbClr val="0070C0"/>
                </a:solidFill>
              </a:rPr>
              <a:t>classification and organization</a:t>
            </a:r>
            <a:r>
              <a:rPr lang="en-US" dirty="0" smtClean="0"/>
              <a:t>,</a:t>
            </a:r>
          </a:p>
          <a:p>
            <a:pPr lvl="1"/>
            <a:r>
              <a:rPr lang="en-US" dirty="0" smtClean="0"/>
              <a:t>Requirements </a:t>
            </a:r>
            <a:r>
              <a:rPr lang="en-US" dirty="0" smtClean="0">
                <a:solidFill>
                  <a:srgbClr val="0070C0"/>
                </a:solidFill>
              </a:rPr>
              <a:t>prioritization and negotiation</a:t>
            </a:r>
            <a:r>
              <a:rPr lang="en-US" dirty="0" smtClean="0"/>
              <a:t>,</a:t>
            </a:r>
          </a:p>
          <a:p>
            <a:pPr lvl="1"/>
            <a:r>
              <a:rPr lang="en-US" dirty="0" smtClean="0"/>
              <a:t>Requirements </a:t>
            </a:r>
            <a:r>
              <a:rPr lang="en-US" dirty="0" smtClean="0">
                <a:solidFill>
                  <a:srgbClr val="0070C0"/>
                </a:solidFill>
              </a:rPr>
              <a:t>specification</a:t>
            </a:r>
            <a:r>
              <a:rPr lang="en-US"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solidFill>
                  <a:srgbClr val="FF0000"/>
                </a:solidFill>
              </a:rPr>
              <a:t>Problems</a:t>
            </a:r>
            <a:r>
              <a:rPr lang="en-GB" dirty="0"/>
              <a:t>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a:t>
            </a:r>
            <a:r>
              <a:rPr lang="en-GB" sz="2400" dirty="0">
                <a:solidFill>
                  <a:srgbClr val="0070C0"/>
                </a:solidFill>
              </a:rPr>
              <a:t>don’t know </a:t>
            </a:r>
            <a:r>
              <a:rPr lang="en-GB" sz="2400" dirty="0"/>
              <a:t>what they really want.</a:t>
            </a:r>
          </a:p>
          <a:p>
            <a:r>
              <a:rPr lang="en-GB" sz="2400" dirty="0"/>
              <a:t>Stakeholders express requirements </a:t>
            </a:r>
            <a:r>
              <a:rPr lang="en-GB" sz="2400" dirty="0">
                <a:solidFill>
                  <a:srgbClr val="0070C0"/>
                </a:solidFill>
              </a:rPr>
              <a:t>in their own terms</a:t>
            </a:r>
            <a:r>
              <a:rPr lang="en-GB" sz="2400" dirty="0"/>
              <a:t>.</a:t>
            </a:r>
          </a:p>
          <a:p>
            <a:r>
              <a:rPr lang="en-GB" sz="2400" dirty="0"/>
              <a:t>Different stakeholders may have </a:t>
            </a:r>
            <a:r>
              <a:rPr lang="en-GB" sz="2400" dirty="0">
                <a:solidFill>
                  <a:srgbClr val="0070C0"/>
                </a:solidFill>
              </a:rPr>
              <a:t>conflicting requirements</a:t>
            </a:r>
            <a:r>
              <a:rPr lang="en-GB" sz="2400" dirty="0"/>
              <a:t>.</a:t>
            </a:r>
          </a:p>
          <a:p>
            <a:r>
              <a:rPr lang="en-GB" sz="2400" dirty="0">
                <a:solidFill>
                  <a:srgbClr val="0070C0"/>
                </a:solidFill>
              </a:rPr>
              <a:t>Organisational and political factors </a:t>
            </a:r>
            <a:r>
              <a:rPr lang="en-GB" sz="2400" dirty="0"/>
              <a:t>may influence the system requirements.</a:t>
            </a:r>
          </a:p>
          <a:p>
            <a:r>
              <a:rPr lang="en-GB" sz="2400" dirty="0">
                <a:solidFill>
                  <a:srgbClr val="0070C0"/>
                </a:solidFill>
              </a:rPr>
              <a:t>The requirements change </a:t>
            </a:r>
            <a:r>
              <a:rPr lang="en-GB" sz="2400" dirty="0"/>
              <a:t>during the analysis process. </a:t>
            </a:r>
            <a:r>
              <a:rPr lang="en-GB" sz="2400" dirty="0">
                <a:solidFill>
                  <a:srgbClr val="0070C0"/>
                </a:solidFill>
              </a:rPr>
              <a:t>New stakeholders </a:t>
            </a:r>
            <a:r>
              <a:rPr lang="en-GB" sz="2400" dirty="0"/>
              <a:t>may emerge and the business </a:t>
            </a:r>
            <a:r>
              <a:rPr lang="en-GB" sz="2400" dirty="0">
                <a:solidFill>
                  <a:srgbClr val="0070C0"/>
                </a:solidFill>
              </a:rPr>
              <a:t>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dirty="0">
                <a:solidFill>
                  <a:srgbClr val="FF0000"/>
                </a:solidFill>
              </a:rPr>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solidFill>
                  <a:srgbClr val="0070C0"/>
                </a:solidFill>
              </a:rPr>
              <a:t>Groups</a:t>
            </a:r>
            <a:r>
              <a:rPr lang="en-GB" sz="2000" dirty="0"/>
              <a:t> related requirements and organises them into </a:t>
            </a:r>
            <a:r>
              <a:rPr lang="en-GB" sz="2000" dirty="0">
                <a:solidFill>
                  <a:srgbClr val="0070C0"/>
                </a:solidFill>
              </a:rPr>
              <a:t>coherent clusters</a:t>
            </a:r>
            <a:r>
              <a:rPr lang="en-GB" sz="2000" dirty="0"/>
              <a:t>.</a:t>
            </a:r>
          </a:p>
          <a:p>
            <a:pPr>
              <a:lnSpc>
                <a:spcPct val="90000"/>
              </a:lnSpc>
            </a:pPr>
            <a:r>
              <a:rPr lang="en-GB" sz="2400" dirty="0"/>
              <a:t>Prioritisation and negotiation</a:t>
            </a:r>
          </a:p>
          <a:p>
            <a:pPr lvl="1">
              <a:lnSpc>
                <a:spcPct val="90000"/>
              </a:lnSpc>
            </a:pPr>
            <a:r>
              <a:rPr lang="en-GB" sz="2000" dirty="0"/>
              <a:t>Prioritising requirements and </a:t>
            </a:r>
            <a:r>
              <a:rPr lang="en-GB" sz="2000" dirty="0">
                <a:solidFill>
                  <a:srgbClr val="0070C0"/>
                </a:solidFill>
              </a:rPr>
              <a:t>resolving requirements conflicts</a:t>
            </a:r>
            <a:r>
              <a:rPr lang="en-GB" sz="2000" dirty="0"/>
              <a:t>.</a:t>
            </a:r>
          </a:p>
          <a:p>
            <a:pPr>
              <a:lnSpc>
                <a:spcPct val="90000"/>
              </a:lnSpc>
            </a:pPr>
            <a:r>
              <a:rPr lang="en-GB" sz="2400" dirty="0"/>
              <a:t>Requirements</a:t>
            </a:r>
            <a:r>
              <a:rPr lang="en-GB" sz="2400" dirty="0" smtClean="0"/>
              <a:t> specification</a:t>
            </a:r>
          </a:p>
          <a:p>
            <a:pPr lvl="1">
              <a:lnSpc>
                <a:spcPct val="90000"/>
              </a:lnSpc>
            </a:pPr>
            <a:r>
              <a:rPr lang="en-GB" sz="2000" dirty="0">
                <a:solidFill>
                  <a:srgbClr val="0070C0"/>
                </a:solidFill>
              </a:rPr>
              <a:t>Requirements are documented </a:t>
            </a:r>
            <a:r>
              <a:rPr lang="en-GB" sz="2000" dirty="0"/>
              <a:t>and input into the next round of the spiral.</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smtClean="0">
                <a:solidFill>
                  <a:srgbClr val="FF0000"/>
                </a:solidFill>
              </a:rPr>
              <a:t>discovery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0070C0"/>
                </a:solidFill>
              </a:rPr>
              <a:t>The process of gathering information </a:t>
            </a:r>
            <a:r>
              <a:rPr lang="en-US" dirty="0" smtClean="0"/>
              <a:t>about the required and existing systems and distilling the user and system requirements from this information.</a:t>
            </a:r>
          </a:p>
          <a:p>
            <a:r>
              <a:rPr lang="en-US" dirty="0" smtClean="0">
                <a:solidFill>
                  <a:srgbClr val="0070C0"/>
                </a:solidFill>
              </a:rPr>
              <a:t>Interaction </a:t>
            </a:r>
            <a:r>
              <a:rPr lang="en-US" dirty="0" smtClean="0"/>
              <a:t>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Interviewing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Formal or informal interviews </a:t>
            </a:r>
            <a:r>
              <a:rPr lang="en-US" dirty="0" smtClean="0"/>
              <a:t>with stakeholders are part of most RE processes.</a:t>
            </a:r>
          </a:p>
          <a:p>
            <a:r>
              <a:rPr lang="en-US" dirty="0" smtClean="0">
                <a:solidFill>
                  <a:srgbClr val="FF0000"/>
                </a:solidFill>
              </a:rPr>
              <a:t>Types of interview</a:t>
            </a:r>
          </a:p>
          <a:p>
            <a:pPr lvl="1"/>
            <a:r>
              <a:rPr lang="en-US" dirty="0" smtClean="0">
                <a:solidFill>
                  <a:srgbClr val="0070C0"/>
                </a:solidFill>
              </a:rPr>
              <a:t>Closed interviews </a:t>
            </a:r>
            <a:r>
              <a:rPr lang="en-US" dirty="0" smtClean="0"/>
              <a:t>based on pre-determined list of questions</a:t>
            </a:r>
          </a:p>
          <a:p>
            <a:pPr lvl="1"/>
            <a:r>
              <a:rPr lang="en-US" dirty="0" smtClean="0">
                <a:solidFill>
                  <a:srgbClr val="0070C0"/>
                </a:solidFill>
              </a:rPr>
              <a:t>Open interviews </a:t>
            </a:r>
            <a:r>
              <a:rPr lang="en-US" dirty="0" smtClean="0"/>
              <a:t>where various issues are explored with stakeholders.</a:t>
            </a:r>
          </a:p>
          <a:p>
            <a:r>
              <a:rPr lang="en-US" dirty="0" smtClean="0">
                <a:solidFill>
                  <a:srgbClr val="FF0000"/>
                </a:solidFill>
              </a:rPr>
              <a:t>Effective interviewing</a:t>
            </a:r>
          </a:p>
          <a:p>
            <a:pPr lvl="1"/>
            <a:r>
              <a:rPr lang="en-US" dirty="0" smtClean="0"/>
              <a:t>Be open-minded, avoid pre-conceived ideas about the requirements and </a:t>
            </a:r>
            <a:r>
              <a:rPr lang="en-US" dirty="0" smtClean="0">
                <a:solidFill>
                  <a:srgbClr val="0070C0"/>
                </a:solidFill>
              </a:rPr>
              <a:t>are willing to </a:t>
            </a:r>
            <a:r>
              <a:rPr lang="en-US" dirty="0" smtClean="0"/>
              <a:t>listen to stakeholders. </a:t>
            </a:r>
            <a:endParaRPr lang="en-GB" dirty="0" smtClean="0"/>
          </a:p>
          <a:p>
            <a:pPr lvl="1"/>
            <a:r>
              <a:rPr lang="en-US" dirty="0" smtClean="0">
                <a:solidFill>
                  <a:srgbClr val="0070C0"/>
                </a:solidFill>
              </a:rPr>
              <a:t>Prompt the interviewee </a:t>
            </a:r>
            <a:r>
              <a:rPr lang="en-US" dirty="0" smtClean="0"/>
              <a:t>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a:solidFill>
                  <a:srgbClr val="FF0000"/>
                </a:solidFill>
              </a:rPr>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t>
            </a:r>
            <a:r>
              <a:rPr lang="en-US" sz="2400" dirty="0">
                <a:solidFill>
                  <a:srgbClr val="0070C0"/>
                </a:solidFill>
              </a:rPr>
              <a:t>a mix of closed and open-ended interviewing</a:t>
            </a:r>
            <a:r>
              <a:rPr lang="en-US" sz="2400" dirty="0"/>
              <a:t>.</a:t>
            </a:r>
          </a:p>
          <a:p>
            <a:pPr>
              <a:lnSpc>
                <a:spcPct val="90000"/>
              </a:lnSpc>
            </a:pPr>
            <a:r>
              <a:rPr lang="en-US" sz="2400" dirty="0"/>
              <a:t>Interviews are good for getting </a:t>
            </a:r>
            <a:r>
              <a:rPr lang="en-US" sz="2400" dirty="0">
                <a:solidFill>
                  <a:srgbClr val="0070C0"/>
                </a:solidFill>
              </a:rPr>
              <a:t>an overall understanding </a:t>
            </a:r>
            <a:r>
              <a:rPr lang="en-US" sz="2400" dirty="0"/>
              <a:t>of </a:t>
            </a:r>
            <a:r>
              <a:rPr lang="en-US" sz="2400" u="sng" dirty="0"/>
              <a:t>what stakeholders do </a:t>
            </a:r>
            <a:r>
              <a:rPr lang="en-US" sz="2400" dirty="0"/>
              <a:t>and </a:t>
            </a:r>
            <a:r>
              <a:rPr lang="en-US" sz="2400" u="sng" dirty="0"/>
              <a:t>how they might interact with the system</a:t>
            </a:r>
            <a:r>
              <a:rPr lang="en-US" sz="2400" dirty="0" smtClean="0"/>
              <a:t>.</a:t>
            </a:r>
          </a:p>
          <a:p>
            <a:pPr>
              <a:lnSpc>
                <a:spcPct val="90000"/>
              </a:lnSpc>
            </a:pPr>
            <a:r>
              <a:rPr lang="en-US" dirty="0" smtClean="0"/>
              <a:t>Interviewers need to be open-minded </a:t>
            </a:r>
            <a:r>
              <a:rPr lang="en-US" dirty="0" smtClean="0">
                <a:solidFill>
                  <a:srgbClr val="0070C0"/>
                </a:solidFill>
              </a:rPr>
              <a:t>without pre-conceived ideas</a:t>
            </a:r>
            <a:r>
              <a:rPr lang="en-US" dirty="0" smtClean="0"/>
              <a:t> of what the system should do</a:t>
            </a:r>
          </a:p>
          <a:p>
            <a:pPr>
              <a:lnSpc>
                <a:spcPct val="90000"/>
              </a:lnSpc>
            </a:pPr>
            <a:r>
              <a:rPr lang="en-US" sz="2400" dirty="0" smtClean="0"/>
              <a:t>You need to </a:t>
            </a:r>
            <a:r>
              <a:rPr lang="en-US" sz="2400" dirty="0" smtClean="0">
                <a:solidFill>
                  <a:srgbClr val="0070C0"/>
                </a:solidFill>
              </a:rPr>
              <a:t>prompt the use </a:t>
            </a:r>
            <a:r>
              <a:rPr lang="en-US" sz="2400" dirty="0" smtClean="0"/>
              <a:t>to talk about the system by </a:t>
            </a:r>
            <a:r>
              <a:rPr lang="en-US" sz="2400" dirty="0" smtClean="0">
                <a:solidFill>
                  <a:srgbClr val="0070C0"/>
                </a:solidFill>
              </a:rPr>
              <a:t>suggesting requirements </a:t>
            </a:r>
            <a:r>
              <a:rPr lang="en-US" sz="2400" dirty="0" smtClean="0"/>
              <a:t>rather than simply asking them what they want.</a:t>
            </a:r>
            <a:endParaRPr lang="en-US" sz="2400"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a:t>
            </a:r>
            <a:r>
              <a:rPr lang="en-GB" dirty="0">
                <a:solidFill>
                  <a:srgbClr val="0070C0"/>
                </a:solidFill>
              </a:rPr>
              <a:t>high-level</a:t>
            </a:r>
            <a:r>
              <a:rPr lang="en-GB" dirty="0"/>
              <a:t> </a:t>
            </a:r>
            <a:r>
              <a:rPr lang="en-GB" dirty="0">
                <a:solidFill>
                  <a:srgbClr val="FF0000"/>
                </a:solidFill>
              </a:rPr>
              <a:t>abstract statement </a:t>
            </a:r>
            <a:r>
              <a:rPr lang="en-GB" dirty="0"/>
              <a:t>of a service or of a system constraint to </a:t>
            </a:r>
            <a:r>
              <a:rPr lang="en-GB" dirty="0">
                <a:solidFill>
                  <a:srgbClr val="0070C0"/>
                </a:solidFill>
              </a:rPr>
              <a:t>a detailed </a:t>
            </a:r>
            <a:r>
              <a:rPr lang="en-GB" dirty="0">
                <a:solidFill>
                  <a:srgbClr val="FF0000"/>
                </a:solidFill>
              </a:rPr>
              <a:t>mathematical functional specification</a:t>
            </a:r>
            <a:r>
              <a:rPr lang="en-GB" dirty="0"/>
              <a:t>.</a:t>
            </a:r>
          </a:p>
          <a:p>
            <a:pPr>
              <a:lnSpc>
                <a:spcPct val="90000"/>
              </a:lnSpc>
            </a:pPr>
            <a:r>
              <a:rPr lang="en-GB" dirty="0"/>
              <a:t>This is inevitable as requirements may serve a </a:t>
            </a:r>
            <a:r>
              <a:rPr lang="en-GB" dirty="0">
                <a:solidFill>
                  <a:srgbClr val="FF0000"/>
                </a:solidFill>
              </a:rPr>
              <a:t>dual function</a:t>
            </a:r>
          </a:p>
          <a:p>
            <a:pPr lvl="1">
              <a:lnSpc>
                <a:spcPct val="90000"/>
              </a:lnSpc>
            </a:pPr>
            <a:r>
              <a:rPr lang="en-GB" dirty="0"/>
              <a:t>May be the basis for a </a:t>
            </a:r>
            <a:r>
              <a:rPr lang="en-GB" dirty="0">
                <a:solidFill>
                  <a:srgbClr val="0070C0"/>
                </a:solidFill>
              </a:rPr>
              <a:t>bid</a:t>
            </a:r>
            <a:r>
              <a:rPr lang="en-GB" dirty="0"/>
              <a:t> for a contract - therefore must be open to interpretation;</a:t>
            </a:r>
          </a:p>
          <a:p>
            <a:pPr lvl="1">
              <a:lnSpc>
                <a:spcPct val="90000"/>
              </a:lnSpc>
            </a:pPr>
            <a:r>
              <a:rPr lang="en-GB" dirty="0"/>
              <a:t>May be the basis for the </a:t>
            </a:r>
            <a:r>
              <a:rPr lang="en-GB" dirty="0">
                <a:solidFill>
                  <a:srgbClr val="0070C0"/>
                </a:solidFill>
              </a:rPr>
              <a:t>contract</a:t>
            </a:r>
            <a:r>
              <a:rPr lang="en-GB" dirty="0"/>
              <a:t> itself - therefore must be defined in detail;</a:t>
            </a:r>
          </a:p>
          <a:p>
            <a:pPr lvl="1">
              <a:lnSpc>
                <a:spcPct val="90000"/>
              </a:lnSpc>
            </a:pPr>
            <a:r>
              <a:rPr lang="en-GB" dirty="0"/>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Problems with interviews</a:t>
            </a:r>
            <a:endParaRPr lang="en-US" dirty="0">
              <a:solidFill>
                <a:srgbClr val="FF0000"/>
              </a:solidFill>
            </a:endParaRPr>
          </a:p>
        </p:txBody>
      </p:sp>
      <p:sp>
        <p:nvSpPr>
          <p:cNvPr id="3" name="Content Placeholder 2"/>
          <p:cNvSpPr>
            <a:spLocks noGrp="1"/>
          </p:cNvSpPr>
          <p:nvPr>
            <p:ph idx="1"/>
          </p:nvPr>
        </p:nvSpPr>
        <p:spPr/>
        <p:txBody>
          <a:bodyPr/>
          <a:lstStyle/>
          <a:p>
            <a:pPr>
              <a:lnSpc>
                <a:spcPct val="90000"/>
              </a:lnSpc>
            </a:pPr>
            <a:r>
              <a:rPr lang="en-US" dirty="0" smtClean="0">
                <a:solidFill>
                  <a:srgbClr val="0070C0"/>
                </a:solidFill>
              </a:rPr>
              <a:t>Application specialists </a:t>
            </a:r>
            <a:r>
              <a:rPr lang="en-US" dirty="0" smtClean="0"/>
              <a:t>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a:t>
            </a:r>
            <a:r>
              <a:rPr lang="en-US" dirty="0">
                <a:solidFill>
                  <a:srgbClr val="0070C0"/>
                </a:solidFill>
              </a:rPr>
              <a:t>specific domain terminology</a:t>
            </a:r>
            <a:r>
              <a:rPr lang="en-US" dirty="0"/>
              <a:t>;</a:t>
            </a:r>
          </a:p>
          <a:p>
            <a:pPr lvl="1">
              <a:lnSpc>
                <a:spcPct val="90000"/>
              </a:lnSpc>
            </a:pPr>
            <a:r>
              <a:rPr lang="en-US" dirty="0"/>
              <a:t>Some </a:t>
            </a:r>
            <a:r>
              <a:rPr lang="en-US" dirty="0">
                <a:solidFill>
                  <a:srgbClr val="0070C0"/>
                </a:solidFill>
              </a:rPr>
              <a:t>domain knowledge </a:t>
            </a:r>
            <a:r>
              <a:rPr lang="en-US" dirty="0"/>
              <a:t>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solidFill>
                  <a:srgbClr val="FF0000"/>
                </a:solidFill>
              </a:rPr>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solidFill>
                  <a:srgbClr val="0070C0"/>
                </a:solidFill>
              </a:rPr>
              <a:t>A social </a:t>
            </a:r>
            <a:r>
              <a:rPr lang="en-GB" sz="2400" dirty="0" smtClean="0">
                <a:solidFill>
                  <a:srgbClr val="0070C0"/>
                </a:solidFill>
              </a:rPr>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89149296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107369606"/>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37112353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solidFill>
                  <a:srgbClr val="FF0000"/>
                </a:solidFill>
              </a:rPr>
              <a:t>Ethnography and prototyping for requirements analysis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91164637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solidFill>
                  <a:srgbClr val="FF0000"/>
                </a:solidFill>
              </a:rPr>
              <a:t>Stories and scenarios</a:t>
            </a:r>
            <a:endParaRPr lang="en-US" dirty="0">
              <a:solidFill>
                <a:srgbClr val="FF0000"/>
              </a:solidFill>
            </a:endParaRPr>
          </a:p>
        </p:txBody>
      </p:sp>
      <p:sp>
        <p:nvSpPr>
          <p:cNvPr id="90115" name="Rectangle 3"/>
          <p:cNvSpPr>
            <a:spLocks noGrp="1" noChangeArrowheads="1"/>
          </p:cNvSpPr>
          <p:nvPr>
            <p:ph idx="1"/>
          </p:nvPr>
        </p:nvSpPr>
        <p:spPr/>
        <p:txBody>
          <a:bodyPr/>
          <a:lstStyle/>
          <a:p>
            <a:r>
              <a:rPr lang="en-US" dirty="0">
                <a:solidFill>
                  <a:srgbClr val="0070C0"/>
                </a:solidFill>
              </a:rPr>
              <a:t>Scenarios </a:t>
            </a:r>
            <a:r>
              <a:rPr lang="en-US" dirty="0" smtClean="0">
                <a:solidFill>
                  <a:srgbClr val="0070C0"/>
                </a:solidFill>
              </a:rPr>
              <a:t>and user stories </a:t>
            </a:r>
            <a:r>
              <a:rPr lang="en-US" dirty="0" smtClean="0"/>
              <a:t>are </a:t>
            </a:r>
            <a:r>
              <a:rPr lang="en-US" dirty="0"/>
              <a:t>real-life examples of how a system can be used</a:t>
            </a:r>
            <a:r>
              <a:rPr lang="en-US" dirty="0" smtClean="0"/>
              <a:t>.</a:t>
            </a:r>
          </a:p>
          <a:p>
            <a:r>
              <a:rPr lang="en-US" dirty="0" smtClean="0"/>
              <a:t>Stories and scenarios are a description of </a:t>
            </a:r>
            <a:r>
              <a:rPr lang="en-US" dirty="0" smtClean="0">
                <a:solidFill>
                  <a:srgbClr val="0070C0"/>
                </a:solidFill>
              </a:rPr>
              <a:t>how a system may be used for a particular task</a:t>
            </a:r>
            <a:r>
              <a:rPr lang="en-US" dirty="0" smtClean="0"/>
              <a:t>.</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sharing in the classroom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a:t>
            </a:r>
            <a:r>
              <a:rPr lang="en-GB" sz="1600" dirty="0" smtClean="0"/>
              <a:t>families.</a:t>
            </a:r>
            <a:br>
              <a:rPr lang="en-GB" sz="1600" dirty="0" smtClean="0"/>
            </a:br>
            <a:r>
              <a:rPr lang="en-GB" sz="1600" dirty="0" smtClean="0"/>
              <a:t/>
            </a:r>
            <a:br>
              <a:rPr lang="en-GB" sz="1600" dirty="0" smtClean="0"/>
            </a:br>
            <a:r>
              <a:rPr lang="en-GB" sz="1600" dirty="0" smtClean="0"/>
              <a:t>Jack </a:t>
            </a:r>
            <a:r>
              <a:rPr lang="en-GB" sz="1600" dirty="0"/>
              <a:t>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a:xfrm>
            <a:off x="251520" y="3336876"/>
            <a:ext cx="8229600" cy="3019474"/>
          </a:xfrm>
        </p:spPr>
        <p:txBody>
          <a:bodyPr/>
          <a:lstStyle/>
          <a:p>
            <a:r>
              <a:rPr lang="en-US" dirty="0" smtClean="0"/>
              <a:t>A structured form of user story</a:t>
            </a:r>
          </a:p>
          <a:p>
            <a:r>
              <a:rPr lang="en-US" dirty="0" smtClean="0"/>
              <a:t>Scenarios should </a:t>
            </a:r>
            <a:r>
              <a:rPr lang="en-US" dirty="0"/>
              <a:t>include</a:t>
            </a:r>
          </a:p>
          <a:p>
            <a:pPr lvl="1"/>
            <a:r>
              <a:rPr lang="en-US" dirty="0"/>
              <a:t>A description of </a:t>
            </a:r>
            <a:r>
              <a:rPr lang="en-US" dirty="0">
                <a:solidFill>
                  <a:srgbClr val="0070C0"/>
                </a:solidFill>
              </a:rPr>
              <a:t>the starting situation</a:t>
            </a:r>
            <a:r>
              <a:rPr lang="en-US" dirty="0"/>
              <a:t>;</a:t>
            </a:r>
          </a:p>
          <a:p>
            <a:pPr lvl="1"/>
            <a:r>
              <a:rPr lang="en-US" dirty="0"/>
              <a:t>A description of </a:t>
            </a:r>
            <a:r>
              <a:rPr lang="en-US" dirty="0">
                <a:solidFill>
                  <a:srgbClr val="0070C0"/>
                </a:solidFill>
              </a:rPr>
              <a:t>the normal flow of events</a:t>
            </a:r>
            <a:r>
              <a:rPr lang="en-US" dirty="0"/>
              <a:t>;</a:t>
            </a:r>
          </a:p>
          <a:p>
            <a:pPr lvl="1"/>
            <a:r>
              <a:rPr lang="en-US" dirty="0"/>
              <a:t>A description of </a:t>
            </a:r>
            <a:r>
              <a:rPr lang="en-US" dirty="0">
                <a:solidFill>
                  <a:srgbClr val="0070C0"/>
                </a:solidFill>
              </a:rPr>
              <a:t>what can go wrong</a:t>
            </a:r>
            <a:r>
              <a:rPr lang="en-US" dirty="0"/>
              <a:t>;</a:t>
            </a:r>
          </a:p>
          <a:p>
            <a:pPr lvl="1"/>
            <a:r>
              <a:rPr lang="en-US" dirty="0"/>
              <a:t>Information about </a:t>
            </a:r>
            <a:r>
              <a:rPr lang="en-US" dirty="0">
                <a:solidFill>
                  <a:srgbClr val="0070C0"/>
                </a:solidFill>
              </a:rPr>
              <a:t>other concurrent activities</a:t>
            </a:r>
            <a:r>
              <a:rPr lang="en-US" dirty="0"/>
              <a:t>;</a:t>
            </a:r>
          </a:p>
          <a:p>
            <a:pPr lvl="1"/>
            <a:r>
              <a:rPr lang="en-US" dirty="0" smtClean="0"/>
              <a:t>A description </a:t>
            </a:r>
            <a:r>
              <a:rPr lang="en-US" dirty="0"/>
              <a:t>of </a:t>
            </a:r>
            <a:r>
              <a:rPr lang="en-US" dirty="0">
                <a:solidFill>
                  <a:srgbClr val="0070C0"/>
                </a:solidFill>
              </a:rPr>
              <a:t>the state when the scenario finishes</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pic>
        <p:nvPicPr>
          <p:cNvPr id="7" name="Picture 5" descr="6d81800a19d8bc3e71acd5e0808ba61ea9d3fd1f41346548"/>
          <p:cNvPicPr>
            <a:picLocks noChangeAspect="1" noChangeArrowheads="1"/>
          </p:cNvPicPr>
          <p:nvPr/>
        </p:nvPicPr>
        <p:blipFill>
          <a:blip r:embed="rId2"/>
          <a:srcRect/>
          <a:stretch>
            <a:fillRect/>
          </a:stretch>
        </p:blipFill>
        <p:spPr bwMode="auto">
          <a:xfrm>
            <a:off x="5004048" y="1628799"/>
            <a:ext cx="3946663" cy="2686295"/>
          </a:xfrm>
          <a:prstGeom prst="rect">
            <a:avLst/>
          </a:prstGeom>
          <a:noFill/>
          <a:ln w="9525">
            <a:noFill/>
            <a:miter lim="800000"/>
            <a:headEnd/>
            <a:tailEnd/>
          </a:ln>
        </p:spPr>
      </p:pic>
      <p:sp>
        <p:nvSpPr>
          <p:cNvPr id="8" name="TextBox 7"/>
          <p:cNvSpPr txBox="1"/>
          <p:nvPr/>
        </p:nvSpPr>
        <p:spPr>
          <a:xfrm>
            <a:off x="5004048" y="2998322"/>
            <a:ext cx="1107996" cy="338554"/>
          </a:xfrm>
          <a:prstGeom prst="rect">
            <a:avLst/>
          </a:prstGeom>
          <a:noFill/>
        </p:spPr>
        <p:txBody>
          <a:bodyPr wrap="none" rtlCol="0">
            <a:spAutoFit/>
          </a:bodyPr>
          <a:lstStyle/>
          <a:p>
            <a:r>
              <a:rPr lang="en-US" altLang="zh-CN" sz="1600" b="1" dirty="0" smtClean="0"/>
              <a:t>customer</a:t>
            </a:r>
            <a:endParaRPr lang="zh-CN" altLang="en-US" sz="1600" b="1" dirty="0"/>
          </a:p>
        </p:txBody>
      </p:sp>
      <p:sp>
        <p:nvSpPr>
          <p:cNvPr id="9" name="TextBox 8"/>
          <p:cNvSpPr txBox="1"/>
          <p:nvPr/>
        </p:nvSpPr>
        <p:spPr>
          <a:xfrm>
            <a:off x="6348879" y="1650286"/>
            <a:ext cx="1247457" cy="338554"/>
          </a:xfrm>
          <a:prstGeom prst="rect">
            <a:avLst/>
          </a:prstGeom>
          <a:solidFill>
            <a:schemeClr val="bg1"/>
          </a:solidFill>
        </p:spPr>
        <p:txBody>
          <a:bodyPr wrap="square" rtlCol="0">
            <a:spAutoFit/>
          </a:bodyPr>
          <a:lstStyle/>
          <a:p>
            <a:r>
              <a:rPr lang="en-US" altLang="zh-CN" sz="1600" b="1" dirty="0" smtClean="0"/>
              <a:t>withdrawal</a:t>
            </a:r>
            <a:endParaRPr lang="zh-CN" altLang="en-US" sz="1600" dirty="0"/>
          </a:p>
        </p:txBody>
      </p:sp>
      <p:sp>
        <p:nvSpPr>
          <p:cNvPr id="10" name="TextBox 9"/>
          <p:cNvSpPr txBox="1"/>
          <p:nvPr/>
        </p:nvSpPr>
        <p:spPr>
          <a:xfrm>
            <a:off x="6173557" y="2442374"/>
            <a:ext cx="1906291" cy="338554"/>
          </a:xfrm>
          <a:prstGeom prst="rect">
            <a:avLst/>
          </a:prstGeom>
          <a:solidFill>
            <a:schemeClr val="bg1"/>
          </a:solidFill>
        </p:spPr>
        <p:txBody>
          <a:bodyPr wrap="none" rtlCol="0">
            <a:spAutoFit/>
          </a:bodyPr>
          <a:lstStyle/>
          <a:p>
            <a:r>
              <a:rPr lang="en-US" altLang="zh-CN" sz="1600" b="1" dirty="0" smtClean="0"/>
              <a:t>transfer</a:t>
            </a:r>
            <a:r>
              <a:rPr lang="en-US" altLang="zh-CN" sz="1600" dirty="0" smtClean="0"/>
              <a:t> </a:t>
            </a:r>
            <a:r>
              <a:rPr lang="en-US" altLang="zh-CN" sz="1600" b="1" dirty="0" smtClean="0"/>
              <a:t>accounts</a:t>
            </a:r>
            <a:endParaRPr lang="zh-CN" altLang="en-US" sz="1600" dirty="0"/>
          </a:p>
        </p:txBody>
      </p:sp>
      <p:sp>
        <p:nvSpPr>
          <p:cNvPr id="11" name="矩形 10"/>
          <p:cNvSpPr/>
          <p:nvPr/>
        </p:nvSpPr>
        <p:spPr>
          <a:xfrm>
            <a:off x="6480579" y="3162454"/>
            <a:ext cx="971741" cy="338554"/>
          </a:xfrm>
          <a:prstGeom prst="rect">
            <a:avLst/>
          </a:prstGeom>
        </p:spPr>
        <p:txBody>
          <a:bodyPr wrap="none">
            <a:spAutoFit/>
          </a:bodyPr>
          <a:lstStyle/>
          <a:p>
            <a:r>
              <a:rPr lang="en-US" altLang="zh-CN" sz="1600" b="1" dirty="0" smtClean="0"/>
              <a:t>deposit</a:t>
            </a:r>
            <a:r>
              <a:rPr lang="en-US" altLang="zh-CN" sz="1600" dirty="0" smtClean="0"/>
              <a:t> </a:t>
            </a:r>
            <a:endParaRPr lang="zh-CN" altLang="en-US" sz="1600" dirty="0"/>
          </a:p>
        </p:txBody>
      </p:sp>
      <p:sp>
        <p:nvSpPr>
          <p:cNvPr id="12" name="矩形 11"/>
          <p:cNvSpPr/>
          <p:nvPr/>
        </p:nvSpPr>
        <p:spPr>
          <a:xfrm>
            <a:off x="7817384" y="3484131"/>
            <a:ext cx="1507144" cy="338554"/>
          </a:xfrm>
          <a:prstGeom prst="rect">
            <a:avLst/>
          </a:prstGeom>
        </p:spPr>
        <p:txBody>
          <a:bodyPr wrap="none">
            <a:spAutoFit/>
          </a:bodyPr>
          <a:lstStyle/>
          <a:p>
            <a:r>
              <a:rPr lang="en-US" altLang="zh-CN" sz="1600" b="1" dirty="0" smtClean="0"/>
              <a:t>Bank system</a:t>
            </a:r>
            <a:r>
              <a:rPr lang="en-US" altLang="zh-CN" sz="1600" dirty="0" smtClean="0"/>
              <a:t> </a:t>
            </a:r>
            <a:endParaRPr lang="zh-CN" altLang="en-US" sz="1600" dirty="0"/>
          </a:p>
        </p:txBody>
      </p:sp>
    </p:spTree>
    <p:extLst>
      <p:ext uri="{BB962C8B-B14F-4D97-AF65-F5344CB8AC3E}">
        <p14:creationId xmlns=""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a:t>
            </a:r>
            <a:endParaRPr lang="en-US" dirty="0"/>
          </a:p>
        </p:txBody>
      </p:sp>
      <p:sp>
        <p:nvSpPr>
          <p:cNvPr id="3" name="Content Placeholder 2"/>
          <p:cNvSpPr>
            <a:spLocks noGrp="1"/>
          </p:cNvSpPr>
          <p:nvPr>
            <p:ph idx="1"/>
          </p:nvPr>
        </p:nvSpPr>
        <p:spPr/>
        <p:txBody>
          <a:bodyPr/>
          <a:lstStyle/>
          <a:p>
            <a:r>
              <a:rPr lang="en-US" sz="1600" b="1" dirty="0"/>
              <a:t>What can go wrong</a:t>
            </a:r>
            <a:r>
              <a:rPr lang="en-US" sz="1600" dirty="0"/>
              <a:t>: </a:t>
            </a:r>
            <a:endParaRPr lang="en-US" sz="1600" dirty="0" smtClean="0"/>
          </a:p>
          <a:p>
            <a:r>
              <a:rPr lang="en-US" sz="1600" dirty="0" smtClean="0"/>
              <a:t>No </a:t>
            </a:r>
            <a:r>
              <a:rPr lang="en-US" sz="1600" dirty="0"/>
              <a:t>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r>
              <a:rPr lang="en-US" sz="1600" dirty="0" smtClean="0"/>
              <a:t>.</a:t>
            </a:r>
            <a:endParaRPr lang="en-US" sz="1600" dirty="0"/>
          </a:p>
          <a:p>
            <a:r>
              <a:rPr lang="en-US" sz="1600" b="1" dirty="0"/>
              <a:t>Other </a:t>
            </a:r>
            <a:r>
              <a:rPr lang="en-US" sz="1600" b="1" dirty="0" smtClean="0"/>
              <a:t>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t>
            </a:r>
            <a:r>
              <a:rPr lang="en-GB" dirty="0">
                <a:solidFill>
                  <a:srgbClr val="FF0000"/>
                </a:solidFill>
              </a:rPr>
              <a:t>abstraction</a:t>
            </a:r>
            <a:r>
              <a:rPr lang="en-GB" dirty="0"/>
              <a:t> (Davis)</a:t>
            </a:r>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a:t>
            </a:r>
            <a:r>
              <a:rPr lang="en-US" sz="2000" dirty="0" smtClean="0">
                <a:solidFill>
                  <a:srgbClr val="0070C0"/>
                </a:solidFill>
                <a:latin typeface="Arial"/>
                <a:ea typeface="Times New Roman"/>
                <a:cs typeface="Arial"/>
              </a:rPr>
              <a:t>not pre-defined</a:t>
            </a:r>
            <a:r>
              <a:rPr lang="en-US" sz="2000" dirty="0" smtClean="0">
                <a:solidFill>
                  <a:srgbClr val="000000"/>
                </a:solidFill>
                <a:latin typeface="Arial"/>
                <a:ea typeface="Times New Roman"/>
                <a:cs typeface="Arial"/>
              </a:rPr>
              <a:t>. The requirements must be written so that </a:t>
            </a:r>
            <a:r>
              <a:rPr lang="en-US" sz="2000" dirty="0" smtClean="0">
                <a:solidFill>
                  <a:srgbClr val="FF0000"/>
                </a:solidFill>
                <a:latin typeface="Arial"/>
                <a:ea typeface="Times New Roman"/>
                <a:cs typeface="Arial"/>
              </a:rPr>
              <a:t>several contractors can </a:t>
            </a:r>
            <a:r>
              <a:rPr lang="en-US" sz="2000" b="1" dirty="0" smtClean="0">
                <a:solidFill>
                  <a:srgbClr val="FF0000"/>
                </a:solidFill>
                <a:latin typeface="Arial"/>
                <a:ea typeface="Times New Roman"/>
                <a:cs typeface="Arial"/>
              </a:rPr>
              <a:t>bid for the contract</a:t>
            </a:r>
            <a:r>
              <a:rPr lang="en-US" sz="2000" dirty="0" smtClean="0">
                <a:solidFill>
                  <a:srgbClr val="000000"/>
                </a:solidFill>
                <a:latin typeface="Arial"/>
                <a:ea typeface="Times New Roman"/>
                <a:cs typeface="Arial"/>
              </a:rPr>
              <a:t>, offering, perhaps, different ways of meeting the client organization’s needs. Once a contract has been awarded, the contractor must </a:t>
            </a:r>
            <a:r>
              <a:rPr lang="en-US" sz="2000" dirty="0" smtClean="0">
                <a:solidFill>
                  <a:srgbClr val="FF0000"/>
                </a:solidFill>
                <a:latin typeface="Arial"/>
                <a:ea typeface="Times New Roman"/>
                <a:cs typeface="Arial"/>
              </a:rPr>
              <a:t>write a system definition </a:t>
            </a:r>
            <a:r>
              <a:rPr lang="en-US" sz="2000" dirty="0" smtClean="0">
                <a:solidFill>
                  <a:srgbClr val="000000"/>
                </a:solidFill>
                <a:latin typeface="Arial"/>
                <a:ea typeface="Times New Roman"/>
                <a:cs typeface="Arial"/>
              </a:rPr>
              <a:t>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Requirements specification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process of writing down the user and system requirements in </a:t>
            </a:r>
            <a:r>
              <a:rPr lang="en-US" dirty="0" smtClean="0">
                <a:solidFill>
                  <a:srgbClr val="0070C0"/>
                </a:solidFill>
              </a:rPr>
              <a:t>a requirements document</a:t>
            </a:r>
            <a:r>
              <a:rPr lang="en-US" dirty="0" smtClean="0"/>
              <a:t>.</a:t>
            </a:r>
          </a:p>
          <a:p>
            <a:r>
              <a:rPr lang="en-US" dirty="0" smtClean="0"/>
              <a:t>User requirements have to be understandable by </a:t>
            </a:r>
            <a:r>
              <a:rPr lang="en-US" dirty="0" smtClean="0">
                <a:solidFill>
                  <a:srgbClr val="0070C0"/>
                </a:solidFill>
              </a:rPr>
              <a:t>end-users and customers</a:t>
            </a:r>
            <a:r>
              <a:rPr lang="en-US" dirty="0" smtClean="0"/>
              <a:t> who do not have a technical background(only have domain knowledge).</a:t>
            </a:r>
          </a:p>
          <a:p>
            <a:r>
              <a:rPr lang="en-US" dirty="0" smtClean="0"/>
              <a:t>System requirements are more detailed requirements and may include </a:t>
            </a:r>
            <a:r>
              <a:rPr lang="en-US" dirty="0" smtClean="0">
                <a:solidFill>
                  <a:srgbClr val="0070C0"/>
                </a:solidFill>
              </a:rPr>
              <a:t>more technical information</a:t>
            </a:r>
            <a:r>
              <a:rPr lang="en-US" dirty="0" smtClean="0"/>
              <a:t>.</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67350429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solidFill>
                  <a:srgbClr val="FF0000"/>
                </a:solidFill>
              </a:rPr>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70C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a:t>
                      </a:r>
                      <a:r>
                        <a:rPr kumimoji="0" lang="en-GB" sz="1400" b="1" i="0" u="none" strike="noStrike" cap="none" normalizeH="0" baseline="0" dirty="0">
                          <a:ln>
                            <a:noFill/>
                          </a:ln>
                          <a:solidFill>
                            <a:srgbClr val="002060"/>
                          </a:solidFill>
                          <a:effectLst/>
                          <a:latin typeface="Arial"/>
                          <a:ea typeface="Times New Roman" charset="0"/>
                          <a:cs typeface="Arial"/>
                        </a:rPr>
                        <a:t>numbered sentences </a:t>
                      </a:r>
                      <a:r>
                        <a:rPr kumimoji="0" lang="en-GB" sz="1400" b="0" i="0" u="none" strike="noStrike" cap="none" normalizeH="0" baseline="0" dirty="0">
                          <a:ln>
                            <a:noFill/>
                          </a:ln>
                          <a:solidFill>
                            <a:srgbClr val="000000"/>
                          </a:solidFill>
                          <a:effectLst/>
                          <a:latin typeface="Arial"/>
                          <a:ea typeface="Times New Roman" charset="0"/>
                          <a:cs typeface="Arial"/>
                        </a:rPr>
                        <a:t>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a:t>
                      </a:r>
                      <a:r>
                        <a:rPr kumimoji="0" lang="en-GB" sz="1400" b="1" i="0" u="none" strike="noStrike" kern="1200" cap="none" normalizeH="0" baseline="0" dirty="0">
                          <a:ln>
                            <a:noFill/>
                          </a:ln>
                          <a:solidFill>
                            <a:srgbClr val="002060"/>
                          </a:solidFill>
                          <a:effectLst/>
                          <a:latin typeface="Arial"/>
                          <a:ea typeface="Times New Roman" charset="0"/>
                          <a:cs typeface="Arial"/>
                        </a:rPr>
                        <a:t>on a standard form or template</a:t>
                      </a:r>
                      <a:r>
                        <a:rPr kumimoji="0" lang="en-GB" sz="1400" b="0" i="0" u="none" strike="noStrike" cap="none" normalizeH="0" baseline="0" dirty="0">
                          <a:ln>
                            <a:noFill/>
                          </a:ln>
                          <a:solidFill>
                            <a:srgbClr val="000000"/>
                          </a:solidFill>
                          <a:effectLst/>
                          <a:latin typeface="Arial"/>
                          <a:ea typeface="Times New Roman" charset="0"/>
                          <a:cs typeface="Arial"/>
                        </a:rPr>
                        <a:t>.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a:t>
                      </a:r>
                      <a:r>
                        <a:rPr kumimoji="0" lang="en-GB" sz="1400" b="1" i="0" u="none" strike="noStrike" kern="1200" cap="none" normalizeH="0" baseline="0" dirty="0">
                          <a:ln>
                            <a:noFill/>
                          </a:ln>
                          <a:solidFill>
                            <a:srgbClr val="002060"/>
                          </a:solidFill>
                          <a:effectLst/>
                          <a:latin typeface="Arial"/>
                          <a:ea typeface="Times New Roman" charset="0"/>
                          <a:cs typeface="Arial"/>
                        </a:rPr>
                        <a:t>like a programming language</a:t>
                      </a:r>
                      <a:r>
                        <a:rPr kumimoji="0" lang="en-GB" sz="1400" b="0" i="0" u="none" strike="noStrike" cap="none" normalizeH="0" baseline="0" dirty="0">
                          <a:ln>
                            <a:noFill/>
                          </a:ln>
                          <a:solidFill>
                            <a:srgbClr val="000000"/>
                          </a:solidFill>
                          <a:effectLst/>
                          <a:latin typeface="Arial"/>
                          <a:ea typeface="Times New Roman" charset="0"/>
                          <a:cs typeface="Arial"/>
                        </a:rPr>
                        <a:t>,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2060"/>
                          </a:solidFill>
                          <a:effectLst/>
                          <a:latin typeface="Arial"/>
                          <a:ea typeface="Times New Roman" charset="0"/>
                          <a:cs typeface="Arial"/>
                        </a:rPr>
                        <a:t>Graphical models</a:t>
                      </a:r>
                      <a:r>
                        <a:rPr kumimoji="0" lang="en-GB" sz="1400" b="0" i="0" u="none" strike="noStrike" cap="none" normalizeH="0" baseline="0" dirty="0">
                          <a:ln>
                            <a:noFill/>
                          </a:ln>
                          <a:solidFill>
                            <a:srgbClr val="000000"/>
                          </a:solidFill>
                          <a:effectLst/>
                          <a:latin typeface="Arial"/>
                          <a:ea typeface="Times New Roman" charset="0"/>
                          <a:cs typeface="Arial"/>
                        </a:rPr>
                        <a:t>, supplemented by text annotations, are used to define the functional requirements for the system; UML </a:t>
                      </a:r>
                      <a:r>
                        <a:rPr kumimoji="0" lang="en-GB" sz="1400" b="1" i="0" u="none" strike="noStrike" kern="1200" cap="none" normalizeH="0" baseline="0" dirty="0">
                          <a:ln>
                            <a:noFill/>
                          </a:ln>
                          <a:solidFill>
                            <a:srgbClr val="002060"/>
                          </a:solidFill>
                          <a:effectLst/>
                          <a:latin typeface="Arial"/>
                          <a:ea typeface="Times New Roman" charset="0"/>
                          <a:cs typeface="Arial"/>
                        </a:rPr>
                        <a:t>use case and sequence diagrams</a:t>
                      </a:r>
                      <a:r>
                        <a:rPr kumimoji="0" lang="en-GB" sz="1400" b="0" i="0" u="none" strike="noStrike" cap="none" normalizeH="0" baseline="0" dirty="0">
                          <a:ln>
                            <a:noFill/>
                          </a:ln>
                          <a:solidFill>
                            <a:srgbClr val="000000"/>
                          </a:solidFill>
                          <a:effectLst/>
                          <a:latin typeface="Arial"/>
                          <a:ea typeface="Times New Roman" charset="0"/>
                          <a:cs typeface="Arial"/>
                        </a:rPr>
                        <a:t>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a:t>
                      </a:r>
                      <a:r>
                        <a:rPr kumimoji="0" lang="en-GB" sz="1400" b="1" i="0" u="none" strike="noStrike" kern="1200" cap="none" normalizeH="0" baseline="0" dirty="0">
                          <a:ln>
                            <a:noFill/>
                          </a:ln>
                          <a:solidFill>
                            <a:srgbClr val="002060"/>
                          </a:solidFill>
                          <a:effectLst/>
                          <a:latin typeface="Arial"/>
                          <a:ea typeface="Times New Roman" charset="0"/>
                          <a:cs typeface="Arial"/>
                        </a:rPr>
                        <a:t>mathematical concepts </a:t>
                      </a:r>
                      <a:r>
                        <a:rPr kumimoji="0" lang="en-GB" sz="1400" b="0" i="0" u="none" strike="noStrike" cap="none" normalizeH="0" baseline="0" dirty="0">
                          <a:ln>
                            <a:noFill/>
                          </a:ln>
                          <a:solidFill>
                            <a:srgbClr val="000000"/>
                          </a:solidFill>
                          <a:effectLst/>
                          <a:latin typeface="Arial"/>
                          <a:ea typeface="Times New Roman" charset="0"/>
                          <a:cs typeface="Arial"/>
                        </a:rPr>
                        <a:t>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871056423"/>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dirty="0">
                <a:solidFill>
                  <a:srgbClr val="FF0000"/>
                </a:solidFill>
              </a:rPr>
              <a:t>Requirements and design</a:t>
            </a:r>
          </a:p>
        </p:txBody>
      </p:sp>
      <p:sp>
        <p:nvSpPr>
          <p:cNvPr id="63491" name="Rectangle 3"/>
          <p:cNvSpPr>
            <a:spLocks noGrp="1" noChangeArrowheads="1"/>
          </p:cNvSpPr>
          <p:nvPr>
            <p:ph idx="1"/>
          </p:nvPr>
        </p:nvSpPr>
        <p:spPr/>
        <p:txBody>
          <a:bodyPr/>
          <a:lstStyle/>
          <a:p>
            <a:pPr>
              <a:lnSpc>
                <a:spcPct val="90000"/>
              </a:lnSpc>
            </a:pPr>
            <a:r>
              <a:rPr lang="en-GB" dirty="0">
                <a:solidFill>
                  <a:srgbClr val="FF0000"/>
                </a:solidFill>
              </a:rPr>
              <a:t>In principle</a:t>
            </a:r>
            <a:r>
              <a:rPr lang="en-GB" dirty="0"/>
              <a:t>, </a:t>
            </a:r>
            <a:r>
              <a:rPr lang="en-GB" dirty="0">
                <a:solidFill>
                  <a:srgbClr val="0070C0"/>
                </a:solidFill>
              </a:rPr>
              <a:t>requirements</a:t>
            </a:r>
            <a:r>
              <a:rPr lang="en-GB" dirty="0"/>
              <a:t> should state what the system should do and </a:t>
            </a:r>
            <a:r>
              <a:rPr lang="en-GB" dirty="0">
                <a:solidFill>
                  <a:srgbClr val="0070C0"/>
                </a:solidFill>
              </a:rPr>
              <a:t>the design </a:t>
            </a:r>
            <a:r>
              <a:rPr lang="en-GB" dirty="0"/>
              <a:t>should describe how it does this.</a:t>
            </a:r>
          </a:p>
          <a:p>
            <a:pPr>
              <a:lnSpc>
                <a:spcPct val="90000"/>
              </a:lnSpc>
            </a:pPr>
            <a:r>
              <a:rPr lang="en-GB" dirty="0">
                <a:solidFill>
                  <a:srgbClr val="FF0000"/>
                </a:solidFill>
              </a:rPr>
              <a:t>In practice</a:t>
            </a:r>
            <a:r>
              <a:rPr lang="en-GB" dirty="0"/>
              <a:t>, requirements and design are </a:t>
            </a:r>
            <a:r>
              <a:rPr lang="en-GB" dirty="0">
                <a:solidFill>
                  <a:srgbClr val="0070C0"/>
                </a:solidFill>
              </a:rPr>
              <a:t>inseparable</a:t>
            </a:r>
          </a:p>
          <a:p>
            <a:pPr lvl="1">
              <a:lnSpc>
                <a:spcPct val="90000"/>
              </a:lnSpc>
            </a:pPr>
            <a:r>
              <a:rPr lang="en-GB" dirty="0"/>
              <a:t>A system architecture may be designed to </a:t>
            </a:r>
            <a:r>
              <a:rPr lang="en-GB" dirty="0">
                <a:solidFill>
                  <a:srgbClr val="FF0000"/>
                </a:solidFill>
              </a:rPr>
              <a:t>structure</a:t>
            </a:r>
            <a:r>
              <a:rPr lang="en-GB" dirty="0"/>
              <a:t>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a:t>
            </a:r>
            <a:r>
              <a:rPr lang="en-GB" sz="1800" dirty="0" smtClean="0">
                <a:solidFill>
                  <a:srgbClr val="FF0000"/>
                </a:solidFill>
              </a:rPr>
              <a:t>regulatory requirement</a:t>
            </a:r>
            <a:r>
              <a:rPr lang="en-GB" sz="1800" dirty="0" smtClean="0"/>
              <a:t>.</a:t>
            </a:r>
            <a:endParaRPr lang="en-GB"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 xmlns:p14="http://schemas.microsoft.com/office/powerpoint/2010/main" val="2042262479"/>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a:t>
            </a:r>
            <a:r>
              <a:rPr lang="en-US" dirty="0" smtClean="0">
                <a:solidFill>
                  <a:srgbClr val="FF0000"/>
                </a:solidFill>
              </a:rPr>
              <a:t>natural language sentences supplemented by diagrams and tables</a:t>
            </a:r>
            <a:r>
              <a:rPr lang="en-US" dirty="0" smtClean="0"/>
              <a:t>.</a:t>
            </a:r>
          </a:p>
          <a:p>
            <a:r>
              <a:rPr lang="en-US" dirty="0" smtClean="0"/>
              <a:t>Used for writing requirements because it is </a:t>
            </a:r>
            <a:r>
              <a:rPr lang="en-US" dirty="0" smtClean="0">
                <a:solidFill>
                  <a:srgbClr val="FF0000"/>
                </a:solidFill>
              </a:rPr>
              <a:t>expressive, intuitive and universal</a:t>
            </a:r>
            <a:r>
              <a:rPr lang="en-US" dirty="0" smtClean="0"/>
              <a:t>. This means that the requirements  can be </a:t>
            </a:r>
            <a:r>
              <a:rPr lang="en-US" dirty="0" smtClean="0">
                <a:solidFill>
                  <a:srgbClr val="0070C0"/>
                </a:solidFill>
              </a:rPr>
              <a:t>understood by users and customers</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726076218"/>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dirty="0">
                <a:solidFill>
                  <a:srgbClr val="FF0000"/>
                </a:solidFill>
              </a:rPr>
              <a:t>Guidelines</a:t>
            </a:r>
            <a:r>
              <a:rPr lang="en-GB" dirty="0"/>
              <a:t> for writing requirements</a:t>
            </a:r>
          </a:p>
        </p:txBody>
      </p:sp>
      <p:sp>
        <p:nvSpPr>
          <p:cNvPr id="61443" name="Rectangle 3"/>
          <p:cNvSpPr>
            <a:spLocks noGrp="1" noChangeArrowheads="1"/>
          </p:cNvSpPr>
          <p:nvPr>
            <p:ph idx="1"/>
          </p:nvPr>
        </p:nvSpPr>
        <p:spPr/>
        <p:txBody>
          <a:bodyPr/>
          <a:lstStyle/>
          <a:p>
            <a:r>
              <a:rPr lang="en-GB" dirty="0"/>
              <a:t>Invent </a:t>
            </a:r>
            <a:r>
              <a:rPr lang="en-GB" dirty="0">
                <a:solidFill>
                  <a:srgbClr val="0070C0"/>
                </a:solidFill>
              </a:rPr>
              <a:t>a standard format </a:t>
            </a:r>
            <a:r>
              <a:rPr lang="en-GB" dirty="0"/>
              <a:t>and use it for all requirements.</a:t>
            </a:r>
          </a:p>
          <a:p>
            <a:r>
              <a:rPr lang="en-GB" dirty="0"/>
              <a:t>Use </a:t>
            </a:r>
            <a:r>
              <a:rPr lang="en-GB" dirty="0">
                <a:solidFill>
                  <a:srgbClr val="0070C0"/>
                </a:solidFill>
              </a:rPr>
              <a:t>language in a consistent way</a:t>
            </a:r>
            <a:r>
              <a:rPr lang="en-GB" dirty="0"/>
              <a:t>. Use shall for mandatory requirements, should for desirable requirements.</a:t>
            </a:r>
          </a:p>
          <a:p>
            <a:r>
              <a:rPr lang="en-GB" dirty="0"/>
              <a:t>Use </a:t>
            </a:r>
            <a:r>
              <a:rPr lang="en-GB" dirty="0">
                <a:solidFill>
                  <a:srgbClr val="0070C0"/>
                </a:solidFill>
              </a:rPr>
              <a:t>text highlighting </a:t>
            </a:r>
            <a:r>
              <a:rPr lang="en-GB" dirty="0"/>
              <a:t>to identify key parts of the requirement.</a:t>
            </a:r>
          </a:p>
          <a:p>
            <a:r>
              <a:rPr lang="en-GB" dirty="0">
                <a:solidFill>
                  <a:srgbClr val="FF0000"/>
                </a:solidFill>
              </a:rPr>
              <a:t>Avoid</a:t>
            </a:r>
            <a:r>
              <a:rPr lang="en-GB" dirty="0"/>
              <a:t> the use of computer jargon</a:t>
            </a:r>
            <a:r>
              <a:rPr lang="en-GB" dirty="0" smtClean="0"/>
              <a:t>.</a:t>
            </a:r>
          </a:p>
          <a:p>
            <a:r>
              <a:rPr lang="en-GB" dirty="0" smtClean="0">
                <a:solidFill>
                  <a:srgbClr val="FF0000"/>
                </a:solidFill>
              </a:rPr>
              <a:t>Include</a:t>
            </a:r>
            <a:r>
              <a:rPr lang="en-GB" dirty="0" smtClean="0"/>
              <a:t> an </a:t>
            </a:r>
            <a:r>
              <a:rPr lang="en-GB" dirty="0" smtClean="0">
                <a:solidFill>
                  <a:srgbClr val="0070C0"/>
                </a:solidFill>
              </a:rPr>
              <a:t>explanation</a:t>
            </a:r>
            <a:r>
              <a:rPr lang="en-GB" dirty="0" smtClean="0"/>
              <a:t>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 xmlns:p14="http://schemas.microsoft.com/office/powerpoint/2010/main" val="279017300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rgbClr val="FF0000"/>
                </a:solidFill>
              </a:rPr>
              <a:t>Problems</a:t>
            </a:r>
            <a:r>
              <a:rPr lang="en-GB" dirty="0"/>
              <a:t> with natural language</a:t>
            </a:r>
          </a:p>
        </p:txBody>
      </p:sp>
      <p:sp>
        <p:nvSpPr>
          <p:cNvPr id="55299" name="Rectangle 3"/>
          <p:cNvSpPr>
            <a:spLocks noGrp="1" noChangeArrowheads="1"/>
          </p:cNvSpPr>
          <p:nvPr>
            <p:ph idx="1"/>
          </p:nvPr>
        </p:nvSpPr>
        <p:spPr/>
        <p:txBody>
          <a:bodyPr/>
          <a:lstStyle/>
          <a:p>
            <a:r>
              <a:rPr lang="en-GB" dirty="0">
                <a:solidFill>
                  <a:srgbClr val="FF0000"/>
                </a:solidFill>
              </a:rPr>
              <a:t>Lack of clarity </a:t>
            </a:r>
          </a:p>
          <a:p>
            <a:pPr lvl="1"/>
            <a:r>
              <a:rPr lang="en-GB" dirty="0"/>
              <a:t>Precision is difficult without making the document difficult to read.</a:t>
            </a:r>
          </a:p>
          <a:p>
            <a:r>
              <a:rPr lang="en-GB" dirty="0">
                <a:solidFill>
                  <a:srgbClr val="FF0000"/>
                </a:solidFill>
              </a:rPr>
              <a:t>Requirements confusion</a:t>
            </a:r>
          </a:p>
          <a:p>
            <a:pPr lvl="1"/>
            <a:r>
              <a:rPr lang="en-GB" dirty="0"/>
              <a:t>Functional and non-functional requirements tend to be mixed-up.</a:t>
            </a:r>
          </a:p>
          <a:p>
            <a:r>
              <a:rPr lang="en-GB" dirty="0">
                <a:solidFill>
                  <a:srgbClr val="FF0000"/>
                </a:solidFill>
              </a:rPr>
              <a:t>Requirements amalgamation</a:t>
            </a:r>
          </a:p>
          <a:p>
            <a:pPr lvl="1"/>
            <a:r>
              <a:rPr lang="en-GB" dirty="0"/>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 xmlns:p14="http://schemas.microsoft.com/office/powerpoint/2010/main" val="11867231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a:t>
                      </a:r>
                      <a:r>
                        <a:rPr lang="en-GB" sz="1800" b="1" kern="1200" dirty="0" smtClean="0">
                          <a:solidFill>
                            <a:srgbClr val="0070C0"/>
                          </a:solidFill>
                        </a:rPr>
                        <a:t>measure the blood sugar and deliver insulin, if required, every 10 minutes</a:t>
                      </a:r>
                      <a:r>
                        <a:rPr lang="en-GB" sz="1800" b="0" kern="1200" dirty="0" smtClean="0"/>
                        <a:t>.</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a:t>
                      </a:r>
                      <a:r>
                        <a:rPr lang="en-GB" sz="1800" b="1" kern="1200" dirty="0" smtClean="0">
                          <a:solidFill>
                            <a:srgbClr val="0070C0"/>
                          </a:solidFill>
                        </a:rPr>
                        <a:t>run a self-test routine every minute </a:t>
                      </a:r>
                      <a:r>
                        <a:rPr lang="en-GB" sz="1800" b="0" kern="1200" dirty="0" smtClean="0"/>
                        <a:t>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59887717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a:t>
            </a:r>
            <a:r>
              <a:rPr lang="en-US" dirty="0" smtClean="0">
                <a:solidFill>
                  <a:srgbClr val="0070C0"/>
                </a:solidFill>
              </a:rPr>
              <a:t>works well for some types of requirements </a:t>
            </a:r>
            <a:r>
              <a:rPr lang="en-US" dirty="0" smtClean="0"/>
              <a:t>e.g. requirements for embedded control system but is sometimes </a:t>
            </a:r>
            <a:r>
              <a:rPr lang="en-US" dirty="0" smtClean="0">
                <a:solidFill>
                  <a:srgbClr val="0070C0"/>
                </a:solidFill>
              </a:rPr>
              <a:t>too rigid </a:t>
            </a:r>
            <a:r>
              <a:rPr lang="en-US" dirty="0" smtClean="0"/>
              <a:t>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830475239"/>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dirty="0">
                <a:solidFill>
                  <a:srgbClr val="FF0000"/>
                </a:solidFill>
              </a:rPr>
              <a:t>Form-based </a:t>
            </a:r>
            <a:r>
              <a:rPr lang="en-GB" dirty="0" smtClean="0">
                <a:solidFill>
                  <a:srgbClr val="FF0000"/>
                </a:solidFill>
              </a:rPr>
              <a:t>specifications (*)</a:t>
            </a:r>
            <a:endParaRPr lang="en-GB" dirty="0">
              <a:solidFill>
                <a:srgbClr val="FF0000"/>
              </a:solidFill>
            </a:endParaRP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 xmlns:p14="http://schemas.microsoft.com/office/powerpoint/2010/main" val="242320685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solidFill>
                  <a:srgbClr val="FF0000"/>
                </a:solidFill>
              </a:rPr>
              <a:t>User requirements</a:t>
            </a:r>
          </a:p>
          <a:p>
            <a:pPr lvl="1"/>
            <a:r>
              <a:rPr lang="en-GB" dirty="0">
                <a:solidFill>
                  <a:srgbClr val="0070C0"/>
                </a:solidFill>
              </a:rPr>
              <a:t>Statements </a:t>
            </a:r>
            <a:r>
              <a:rPr lang="en-GB" dirty="0">
                <a:solidFill>
                  <a:srgbClr val="FF0000"/>
                </a:solidFill>
              </a:rPr>
              <a:t>in natural language </a:t>
            </a:r>
            <a:r>
              <a:rPr lang="en-GB" dirty="0">
                <a:solidFill>
                  <a:srgbClr val="0070C0"/>
                </a:solidFill>
              </a:rPr>
              <a:t>plus diagrams </a:t>
            </a:r>
            <a:r>
              <a:rPr lang="en-GB" dirty="0"/>
              <a:t>of the services the system provides and its operational constraints. Written for customers.</a:t>
            </a:r>
          </a:p>
          <a:p>
            <a:r>
              <a:rPr lang="en-GB" dirty="0">
                <a:solidFill>
                  <a:srgbClr val="FF0000"/>
                </a:solidFill>
              </a:rPr>
              <a:t>System requirements</a:t>
            </a:r>
          </a:p>
          <a:p>
            <a:pPr lvl="1"/>
            <a:r>
              <a:rPr lang="en-GB" dirty="0">
                <a:solidFill>
                  <a:srgbClr val="0070C0"/>
                </a:solidFill>
              </a:rPr>
              <a:t>A </a:t>
            </a:r>
            <a:r>
              <a:rPr lang="en-GB" dirty="0">
                <a:solidFill>
                  <a:srgbClr val="FF0000"/>
                </a:solidFill>
              </a:rPr>
              <a:t>structured document </a:t>
            </a:r>
            <a:r>
              <a:rPr lang="en-GB" dirty="0"/>
              <a:t>setting out </a:t>
            </a:r>
            <a:r>
              <a:rPr lang="en-GB" dirty="0">
                <a:solidFill>
                  <a:srgbClr val="0070C0"/>
                </a:solidFill>
              </a:rPr>
              <a:t>detailed descriptions of the system’s functions</a:t>
            </a:r>
            <a:r>
              <a:rPr lang="en-GB" dirty="0"/>
              <a:t>,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p:oleObj spid="_x0000_s1034" name="Document" r:id="rId3" imgW="23771429" imgH="13257143" progId="">
              <p:embed/>
            </p:oleObj>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577089289"/>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p:oleObj spid="_x0000_s132106" name="Document" r:id="rId3" imgW="23771429" imgH="17777778" progId="">
              <p:embed/>
            </p:oleObj>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240694350"/>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 xmlns:p14="http://schemas.microsoft.com/office/powerpoint/2010/main" val="20303955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53280864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477966070"/>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solidFill>
                  <a:srgbClr val="FF0000"/>
                </a:solidFill>
              </a:rPr>
              <a:t>Use cases </a:t>
            </a:r>
            <a:r>
              <a:rPr lang="en-US" dirty="0" smtClean="0"/>
              <a:t>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002223797"/>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60449160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74181069"/>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902827572"/>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5219410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26900112"/>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solidFill>
                  <a:srgbClr val="FF0000"/>
                </a:solidFill>
              </a:rPr>
              <a:t>Readers </a:t>
            </a:r>
            <a:r>
              <a:rPr lang="en-US" dirty="0" smtClean="0"/>
              <a:t>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cxnSp>
        <p:nvCxnSpPr>
          <p:cNvPr id="8" name="直接连接符 7"/>
          <p:cNvCxnSpPr/>
          <p:nvPr/>
        </p:nvCxnSpPr>
        <p:spPr>
          <a:xfrm>
            <a:off x="4860032" y="5517232"/>
            <a:ext cx="2304256"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a:off x="4860032" y="2420888"/>
            <a:ext cx="2016224"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a:off x="4860032" y="3284984"/>
            <a:ext cx="2304256"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152130912"/>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551034023"/>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452821670"/>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smtClean="0">
                <a:solidFill>
                  <a:srgbClr val="FF0000"/>
                </a:solidFill>
              </a:rPr>
              <a:t>stakeholders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Any </a:t>
            </a:r>
            <a:r>
              <a:rPr lang="en-US" dirty="0" smtClean="0">
                <a:solidFill>
                  <a:srgbClr val="0070C0"/>
                </a:solidFill>
              </a:rPr>
              <a:t>person or organization </a:t>
            </a:r>
            <a:r>
              <a:rPr lang="en-US" dirty="0" smtClean="0"/>
              <a:t>who </a:t>
            </a:r>
            <a:r>
              <a:rPr lang="en-US" dirty="0" smtClean="0">
                <a:solidFill>
                  <a:srgbClr val="FF0000"/>
                </a:solidFill>
              </a:rPr>
              <a:t>is affected </a:t>
            </a:r>
            <a:r>
              <a:rPr lang="en-US" dirty="0" smtClean="0"/>
              <a:t>by the system in some way and so who has a legitimate interest</a:t>
            </a:r>
          </a:p>
          <a:p>
            <a:r>
              <a:rPr lang="en-US" dirty="0" smtClean="0">
                <a:solidFill>
                  <a:srgbClr val="FF0000"/>
                </a:solidFill>
              </a:rPr>
              <a:t>Stakeholder</a:t>
            </a:r>
            <a:r>
              <a:rPr lang="en-US" dirty="0" smtClean="0"/>
              <a:t>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670292469"/>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8100">
          <a:solidFill>
            <a:srgbClr val="FF0000"/>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4707</TotalTime>
  <Words>5858</Words>
  <Application>Microsoft Office PowerPoint</Application>
  <PresentationFormat>全屏显示(4:3)</PresentationFormat>
  <Paragraphs>714</Paragraphs>
  <Slides>88</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0" baseType="lpstr">
      <vt:lpstr>SE10 slides</vt:lpstr>
      <vt:lpstr>Document</vt:lpstr>
      <vt:lpstr>Software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 (*)</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Administrator</cp:lastModifiedBy>
  <cp:revision>75</cp:revision>
  <cp:lastPrinted>2010-01-11T10:54:43Z</cp:lastPrinted>
  <dcterms:created xsi:type="dcterms:W3CDTF">2010-01-08T19:43:52Z</dcterms:created>
  <dcterms:modified xsi:type="dcterms:W3CDTF">2020-11-29T07:05:43Z</dcterms:modified>
</cp:coreProperties>
</file>