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42"/>
  </p:notesMasterIdLst>
  <p:handoutMasterIdLst>
    <p:handoutMasterId r:id="rId43"/>
  </p:handoutMasterIdLst>
  <p:sldIdLst>
    <p:sldId id="256" r:id="rId2"/>
    <p:sldId id="285" r:id="rId3"/>
    <p:sldId id="323" r:id="rId4"/>
    <p:sldId id="330" r:id="rId5"/>
    <p:sldId id="325" r:id="rId6"/>
    <p:sldId id="331" r:id="rId7"/>
    <p:sldId id="281" r:id="rId8"/>
    <p:sldId id="284" r:id="rId9"/>
    <p:sldId id="261" r:id="rId10"/>
    <p:sldId id="290" r:id="rId11"/>
    <p:sldId id="326" r:id="rId12"/>
    <p:sldId id="269" r:id="rId13"/>
    <p:sldId id="291" r:id="rId14"/>
    <p:sldId id="275" r:id="rId15"/>
    <p:sldId id="327" r:id="rId16"/>
    <p:sldId id="267" r:id="rId17"/>
    <p:sldId id="332" r:id="rId18"/>
    <p:sldId id="294" r:id="rId19"/>
    <p:sldId id="295" r:id="rId20"/>
    <p:sldId id="296" r:id="rId21"/>
    <p:sldId id="297" r:id="rId22"/>
    <p:sldId id="300" r:id="rId23"/>
    <p:sldId id="268" r:id="rId24"/>
    <p:sldId id="328" r:id="rId25"/>
    <p:sldId id="335" r:id="rId26"/>
    <p:sldId id="329" r:id="rId27"/>
    <p:sldId id="336" r:id="rId28"/>
    <p:sldId id="337" r:id="rId29"/>
    <p:sldId id="338" r:id="rId30"/>
    <p:sldId id="339" r:id="rId31"/>
    <p:sldId id="340" r:id="rId32"/>
    <p:sldId id="333" r:id="rId33"/>
    <p:sldId id="341" r:id="rId34"/>
    <p:sldId id="342" r:id="rId35"/>
    <p:sldId id="343" r:id="rId36"/>
    <p:sldId id="344" r:id="rId37"/>
    <p:sldId id="345" r:id="rId38"/>
    <p:sldId id="346" r:id="rId39"/>
    <p:sldId id="347" r:id="rId40"/>
    <p:sldId id="274"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76064" autoAdjust="0"/>
  </p:normalViewPr>
  <p:slideViewPr>
    <p:cSldViewPr>
      <p:cViewPr varScale="1">
        <p:scale>
          <a:sx n="85" d="100"/>
          <a:sy n="85" d="100"/>
        </p:scale>
        <p:origin x="26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432A2-78A3-4648-9674-BCD724685DB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7EAA230-3416-5D48-A13F-B73694DAB82F}">
      <dgm:prSet custT="1"/>
      <dgm:spPr/>
      <dgm:t>
        <a:bodyPr/>
        <a:lstStyle/>
        <a:p>
          <a:r>
            <a:rPr lang="en-US" sz="2000" dirty="0"/>
            <a:t>Security attack</a:t>
          </a:r>
        </a:p>
      </dgm:t>
    </dgm:pt>
    <dgm:pt modelId="{FA135FDF-24C9-E04D-8D1A-0F7FB5D48900}" type="parTrans" cxnId="{8737B4D7-230A-284E-BF80-AFE64422C1DD}">
      <dgm:prSet/>
      <dgm:spPr/>
      <dgm:t>
        <a:bodyPr/>
        <a:lstStyle/>
        <a:p>
          <a:endParaRPr lang="en-US"/>
        </a:p>
      </dgm:t>
    </dgm:pt>
    <dgm:pt modelId="{A759059F-5AFA-9E49-8666-7A84342C9BF2}" type="sibTrans" cxnId="{8737B4D7-230A-284E-BF80-AFE64422C1DD}">
      <dgm:prSet/>
      <dgm:spPr/>
      <dgm:t>
        <a:bodyPr/>
        <a:lstStyle/>
        <a:p>
          <a:endParaRPr lang="en-US"/>
        </a:p>
      </dgm:t>
    </dgm:pt>
    <dgm:pt modelId="{9987F9B0-D124-F84F-A381-7C13270CFDD9}">
      <dgm:prSet/>
      <dgm:spPr/>
      <dgm:t>
        <a:bodyPr/>
        <a:lstStyle/>
        <a:p>
          <a:r>
            <a:rPr lang="en-US" dirty="0"/>
            <a:t>Any action that compromises the security of information owned by an organization</a:t>
          </a:r>
        </a:p>
      </dgm:t>
    </dgm:pt>
    <dgm:pt modelId="{B5A2DE2A-7667-1E4F-AF1E-FA7489819F9F}" type="parTrans" cxnId="{14FF53CE-A20D-DD4E-AAF3-7BB1B76B1AD6}">
      <dgm:prSet/>
      <dgm:spPr/>
      <dgm:t>
        <a:bodyPr/>
        <a:lstStyle/>
        <a:p>
          <a:endParaRPr lang="en-US"/>
        </a:p>
      </dgm:t>
    </dgm:pt>
    <dgm:pt modelId="{73CBD0B1-077C-5F42-8E22-0B3F8CC9B6E1}" type="sibTrans" cxnId="{14FF53CE-A20D-DD4E-AAF3-7BB1B76B1AD6}">
      <dgm:prSet/>
      <dgm:spPr/>
      <dgm:t>
        <a:bodyPr/>
        <a:lstStyle/>
        <a:p>
          <a:endParaRPr lang="en-US"/>
        </a:p>
      </dgm:t>
    </dgm:pt>
    <dgm:pt modelId="{71692379-FB59-9B47-9841-42F411F4E62D}">
      <dgm:prSet custT="1"/>
      <dgm:spPr/>
      <dgm:t>
        <a:bodyPr/>
        <a:lstStyle/>
        <a:p>
          <a:r>
            <a:rPr lang="en-US" sz="2000" dirty="0"/>
            <a:t>Security mechanism</a:t>
          </a:r>
        </a:p>
      </dgm:t>
    </dgm:pt>
    <dgm:pt modelId="{26402DF2-0FD5-B141-B205-944316E3EF3F}" type="parTrans" cxnId="{20B6D0B7-A926-6B41-99BB-E6B2477F1EF1}">
      <dgm:prSet/>
      <dgm:spPr/>
      <dgm:t>
        <a:bodyPr/>
        <a:lstStyle/>
        <a:p>
          <a:endParaRPr lang="en-US"/>
        </a:p>
      </dgm:t>
    </dgm:pt>
    <dgm:pt modelId="{4D050542-1B56-BB4A-8257-ED7CAD01456C}" type="sibTrans" cxnId="{20B6D0B7-A926-6B41-99BB-E6B2477F1EF1}">
      <dgm:prSet/>
      <dgm:spPr/>
      <dgm:t>
        <a:bodyPr/>
        <a:lstStyle/>
        <a:p>
          <a:endParaRPr lang="en-US"/>
        </a:p>
      </dgm:t>
    </dgm:pt>
    <dgm:pt modelId="{DF941ED0-EC68-1D46-A125-E700A9B4FC95}">
      <dgm:prSet/>
      <dgm:spPr/>
      <dgm:t>
        <a:bodyPr/>
        <a:lstStyle/>
        <a:p>
          <a:r>
            <a:rPr lang="en-US" dirty="0"/>
            <a:t>A process (or a device incorporating such a process) that is designed to detect, prevent, or recover from a security attack</a:t>
          </a:r>
        </a:p>
      </dgm:t>
    </dgm:pt>
    <dgm:pt modelId="{C1FFA061-B8AE-7745-9331-9FC00ED1CCB1}" type="parTrans" cxnId="{0174B64A-78DA-D740-9A3E-6D98529CE26A}">
      <dgm:prSet/>
      <dgm:spPr/>
      <dgm:t>
        <a:bodyPr/>
        <a:lstStyle/>
        <a:p>
          <a:endParaRPr lang="en-US"/>
        </a:p>
      </dgm:t>
    </dgm:pt>
    <dgm:pt modelId="{7D93FD96-A393-2145-837C-7FE3600384AF}" type="sibTrans" cxnId="{0174B64A-78DA-D740-9A3E-6D98529CE26A}">
      <dgm:prSet/>
      <dgm:spPr/>
      <dgm:t>
        <a:bodyPr/>
        <a:lstStyle/>
        <a:p>
          <a:endParaRPr lang="en-US"/>
        </a:p>
      </dgm:t>
    </dgm:pt>
    <dgm:pt modelId="{1CA6B510-DC33-2A48-8B65-F0ECFF27970B}">
      <dgm:prSet custT="1"/>
      <dgm:spPr/>
      <dgm:t>
        <a:bodyPr/>
        <a:lstStyle/>
        <a:p>
          <a:r>
            <a:rPr lang="en-US" sz="2000" dirty="0"/>
            <a:t>Security service</a:t>
          </a:r>
        </a:p>
      </dgm:t>
    </dgm:pt>
    <dgm:pt modelId="{4EDA2185-E85E-D947-99AD-A82E41FD8829}" type="parTrans" cxnId="{12088B4E-C319-E347-9B6C-E19B67C0A7E0}">
      <dgm:prSet/>
      <dgm:spPr/>
      <dgm:t>
        <a:bodyPr/>
        <a:lstStyle/>
        <a:p>
          <a:endParaRPr lang="en-US"/>
        </a:p>
      </dgm:t>
    </dgm:pt>
    <dgm:pt modelId="{A0414AE5-3A55-E944-B1DA-6EDB16E1FFA6}" type="sibTrans" cxnId="{12088B4E-C319-E347-9B6C-E19B67C0A7E0}">
      <dgm:prSet/>
      <dgm:spPr/>
      <dgm:t>
        <a:bodyPr/>
        <a:lstStyle/>
        <a:p>
          <a:endParaRPr lang="en-US"/>
        </a:p>
      </dgm:t>
    </dgm:pt>
    <dgm:pt modelId="{C204419B-3ABC-D44D-8145-BB7FCF4D0150}">
      <dgm:prSet/>
      <dgm:spPr/>
      <dgm:t>
        <a:bodyPr/>
        <a:lstStyle/>
        <a:p>
          <a:r>
            <a:rPr lang="en-US" dirty="0"/>
            <a:t>A processing or communication service that enhances the security of the data processing systems and the information transfers of an organization</a:t>
          </a:r>
        </a:p>
      </dgm:t>
    </dgm:pt>
    <dgm:pt modelId="{9BEB16FB-404E-A743-8660-5A8B12469AF6}" type="parTrans" cxnId="{19DF1B76-65DA-0741-BFE5-72F49F051077}">
      <dgm:prSet/>
      <dgm:spPr/>
      <dgm:t>
        <a:bodyPr/>
        <a:lstStyle/>
        <a:p>
          <a:endParaRPr lang="en-US"/>
        </a:p>
      </dgm:t>
    </dgm:pt>
    <dgm:pt modelId="{36E6887D-7AD2-F74E-A478-B7950FB6D3BE}" type="sibTrans" cxnId="{19DF1B76-65DA-0741-BFE5-72F49F051077}">
      <dgm:prSet/>
      <dgm:spPr/>
      <dgm:t>
        <a:bodyPr/>
        <a:lstStyle/>
        <a:p>
          <a:endParaRPr lang="en-US"/>
        </a:p>
      </dgm:t>
    </dgm:pt>
    <dgm:pt modelId="{9589747B-7F1D-5A42-8B81-9698A87D3A1E}">
      <dgm:prSet/>
      <dgm:spPr/>
      <dgm:t>
        <a:bodyPr/>
        <a:lstStyle/>
        <a:p>
          <a:r>
            <a:rPr lang="en-US" dirty="0"/>
            <a:t>Intended to counter security attacks, and they make use of one or more security mechanisms to provide the service</a:t>
          </a:r>
        </a:p>
      </dgm:t>
    </dgm:pt>
    <dgm:pt modelId="{334E840A-F3A0-0C44-99BB-15110D7DE213}" type="parTrans" cxnId="{6346362D-33A5-FA4A-B57B-0A4DCEAED539}">
      <dgm:prSet/>
      <dgm:spPr/>
      <dgm:t>
        <a:bodyPr/>
        <a:lstStyle/>
        <a:p>
          <a:endParaRPr lang="en-US"/>
        </a:p>
      </dgm:t>
    </dgm:pt>
    <dgm:pt modelId="{05B47FF8-F0F5-4245-B0C7-9C59BE362E39}" type="sibTrans" cxnId="{6346362D-33A5-FA4A-B57B-0A4DCEAED539}">
      <dgm:prSet/>
      <dgm:spPr/>
      <dgm:t>
        <a:bodyPr/>
        <a:lstStyle/>
        <a:p>
          <a:endParaRPr lang="en-US"/>
        </a:p>
      </dgm:t>
    </dgm:pt>
    <dgm:pt modelId="{48289AC2-1319-5A4A-BEC9-A1CAE237896A}" type="pres">
      <dgm:prSet presAssocID="{2B9432A2-78A3-4648-9674-BCD724685DB9}" presName="hierChild1" presStyleCnt="0">
        <dgm:presLayoutVars>
          <dgm:orgChart val="1"/>
          <dgm:chPref val="1"/>
          <dgm:dir/>
          <dgm:animOne val="branch"/>
          <dgm:animLvl val="lvl"/>
          <dgm:resizeHandles/>
        </dgm:presLayoutVars>
      </dgm:prSet>
      <dgm:spPr/>
    </dgm:pt>
    <dgm:pt modelId="{15F0E675-387D-3A4E-B76E-BA714563213E}" type="pres">
      <dgm:prSet presAssocID="{67EAA230-3416-5D48-A13F-B73694DAB82F}" presName="hierRoot1" presStyleCnt="0">
        <dgm:presLayoutVars>
          <dgm:hierBranch val="init"/>
        </dgm:presLayoutVars>
      </dgm:prSet>
      <dgm:spPr/>
    </dgm:pt>
    <dgm:pt modelId="{34CA8429-47A3-0E42-A80C-DE0B85956D8B}" type="pres">
      <dgm:prSet presAssocID="{67EAA230-3416-5D48-A13F-B73694DAB82F}" presName="rootComposite1" presStyleCnt="0"/>
      <dgm:spPr/>
    </dgm:pt>
    <dgm:pt modelId="{931C4BD6-1C9D-1A40-A8B1-D0776ADACFD0}" type="pres">
      <dgm:prSet presAssocID="{67EAA230-3416-5D48-A13F-B73694DAB82F}" presName="rootText1" presStyleLbl="node0" presStyleIdx="0" presStyleCnt="3">
        <dgm:presLayoutVars>
          <dgm:chPref val="3"/>
        </dgm:presLayoutVars>
      </dgm:prSet>
      <dgm:spPr/>
    </dgm:pt>
    <dgm:pt modelId="{073EDA69-F774-3D48-9AF5-C9CF94A29E07}" type="pres">
      <dgm:prSet presAssocID="{67EAA230-3416-5D48-A13F-B73694DAB82F}" presName="rootConnector1" presStyleLbl="node1" presStyleIdx="0" presStyleCnt="0"/>
      <dgm:spPr/>
    </dgm:pt>
    <dgm:pt modelId="{85D3C54B-7746-BC4A-98E9-EDFCB482C2BF}" type="pres">
      <dgm:prSet presAssocID="{67EAA230-3416-5D48-A13F-B73694DAB82F}" presName="hierChild2" presStyleCnt="0"/>
      <dgm:spPr/>
    </dgm:pt>
    <dgm:pt modelId="{3CBAE70C-81C0-7A41-99E7-46AC9C069F0F}" type="pres">
      <dgm:prSet presAssocID="{B5A2DE2A-7667-1E4F-AF1E-FA7489819F9F}" presName="Name37" presStyleLbl="parChTrans1D2" presStyleIdx="0" presStyleCnt="4"/>
      <dgm:spPr/>
    </dgm:pt>
    <dgm:pt modelId="{0455E84D-553B-B946-B57A-2D87E68DADD3}" type="pres">
      <dgm:prSet presAssocID="{9987F9B0-D124-F84F-A381-7C13270CFDD9}" presName="hierRoot2" presStyleCnt="0">
        <dgm:presLayoutVars>
          <dgm:hierBranch val="init"/>
        </dgm:presLayoutVars>
      </dgm:prSet>
      <dgm:spPr/>
    </dgm:pt>
    <dgm:pt modelId="{4CE7D179-73E3-3640-84CA-1302B964680F}" type="pres">
      <dgm:prSet presAssocID="{9987F9B0-D124-F84F-A381-7C13270CFDD9}" presName="rootComposite" presStyleCnt="0"/>
      <dgm:spPr/>
    </dgm:pt>
    <dgm:pt modelId="{99B3040F-0A23-EA48-AF32-EE30789A4B9A}" type="pres">
      <dgm:prSet presAssocID="{9987F9B0-D124-F84F-A381-7C13270CFDD9}" presName="rootText" presStyleLbl="node2" presStyleIdx="0" presStyleCnt="4" custScaleY="225202">
        <dgm:presLayoutVars>
          <dgm:chPref val="3"/>
        </dgm:presLayoutVars>
      </dgm:prSet>
      <dgm:spPr/>
    </dgm:pt>
    <dgm:pt modelId="{420DBA89-DA9E-114D-A01E-8C3ADA75FB78}" type="pres">
      <dgm:prSet presAssocID="{9987F9B0-D124-F84F-A381-7C13270CFDD9}" presName="rootConnector" presStyleLbl="node2" presStyleIdx="0" presStyleCnt="4"/>
      <dgm:spPr/>
    </dgm:pt>
    <dgm:pt modelId="{7D653EFA-7261-AA4E-8377-B7D6965A96D5}" type="pres">
      <dgm:prSet presAssocID="{9987F9B0-D124-F84F-A381-7C13270CFDD9}" presName="hierChild4" presStyleCnt="0"/>
      <dgm:spPr/>
    </dgm:pt>
    <dgm:pt modelId="{A90F4577-ECD7-1448-8F0A-A16D7DC1509E}" type="pres">
      <dgm:prSet presAssocID="{9987F9B0-D124-F84F-A381-7C13270CFDD9}" presName="hierChild5" presStyleCnt="0"/>
      <dgm:spPr/>
    </dgm:pt>
    <dgm:pt modelId="{6EE5372B-2062-2540-92F9-247F5D58362B}" type="pres">
      <dgm:prSet presAssocID="{67EAA230-3416-5D48-A13F-B73694DAB82F}" presName="hierChild3" presStyleCnt="0"/>
      <dgm:spPr/>
    </dgm:pt>
    <dgm:pt modelId="{9AAEC033-2A21-1C41-9AE0-3E780766AA1F}" type="pres">
      <dgm:prSet presAssocID="{71692379-FB59-9B47-9841-42F411F4E62D}" presName="hierRoot1" presStyleCnt="0">
        <dgm:presLayoutVars>
          <dgm:hierBranch val="init"/>
        </dgm:presLayoutVars>
      </dgm:prSet>
      <dgm:spPr/>
    </dgm:pt>
    <dgm:pt modelId="{E4D34E5B-E5BE-2745-A87F-89400BBF2C82}" type="pres">
      <dgm:prSet presAssocID="{71692379-FB59-9B47-9841-42F411F4E62D}" presName="rootComposite1" presStyleCnt="0"/>
      <dgm:spPr/>
    </dgm:pt>
    <dgm:pt modelId="{8CB3CA87-7238-0C4A-B9BA-3F9046962A8D}" type="pres">
      <dgm:prSet presAssocID="{71692379-FB59-9B47-9841-42F411F4E62D}" presName="rootText1" presStyleLbl="node0" presStyleIdx="1" presStyleCnt="3">
        <dgm:presLayoutVars>
          <dgm:chPref val="3"/>
        </dgm:presLayoutVars>
      </dgm:prSet>
      <dgm:spPr/>
    </dgm:pt>
    <dgm:pt modelId="{357F1A93-2C8D-194B-A432-297E6820B281}" type="pres">
      <dgm:prSet presAssocID="{71692379-FB59-9B47-9841-42F411F4E62D}" presName="rootConnector1" presStyleLbl="node1" presStyleIdx="0" presStyleCnt="0"/>
      <dgm:spPr/>
    </dgm:pt>
    <dgm:pt modelId="{1A76EDA6-099A-C949-98B3-D4D9670FC8B6}" type="pres">
      <dgm:prSet presAssocID="{71692379-FB59-9B47-9841-42F411F4E62D}" presName="hierChild2" presStyleCnt="0"/>
      <dgm:spPr/>
    </dgm:pt>
    <dgm:pt modelId="{38B30991-C311-0544-A393-C33B56A1CD1A}" type="pres">
      <dgm:prSet presAssocID="{C1FFA061-B8AE-7745-9331-9FC00ED1CCB1}" presName="Name37" presStyleLbl="parChTrans1D2" presStyleIdx="1" presStyleCnt="4"/>
      <dgm:spPr/>
    </dgm:pt>
    <dgm:pt modelId="{72D7E094-5770-4248-A47D-EEDB6156D882}" type="pres">
      <dgm:prSet presAssocID="{DF941ED0-EC68-1D46-A125-E700A9B4FC95}" presName="hierRoot2" presStyleCnt="0">
        <dgm:presLayoutVars>
          <dgm:hierBranch val="init"/>
        </dgm:presLayoutVars>
      </dgm:prSet>
      <dgm:spPr/>
    </dgm:pt>
    <dgm:pt modelId="{6312782A-FDEB-6743-ABF4-EA17C97ACACE}" type="pres">
      <dgm:prSet presAssocID="{DF941ED0-EC68-1D46-A125-E700A9B4FC95}" presName="rootComposite" presStyleCnt="0"/>
      <dgm:spPr/>
    </dgm:pt>
    <dgm:pt modelId="{99EB8A06-4C9E-7241-8CA8-A49DABEBFDD2}" type="pres">
      <dgm:prSet presAssocID="{DF941ED0-EC68-1D46-A125-E700A9B4FC95}" presName="rootText" presStyleLbl="node2" presStyleIdx="1" presStyleCnt="4" custScaleY="224980">
        <dgm:presLayoutVars>
          <dgm:chPref val="3"/>
        </dgm:presLayoutVars>
      </dgm:prSet>
      <dgm:spPr/>
    </dgm:pt>
    <dgm:pt modelId="{50EDEA88-59E8-7241-B262-9A4B0162A2F8}" type="pres">
      <dgm:prSet presAssocID="{DF941ED0-EC68-1D46-A125-E700A9B4FC95}" presName="rootConnector" presStyleLbl="node2" presStyleIdx="1" presStyleCnt="4"/>
      <dgm:spPr/>
    </dgm:pt>
    <dgm:pt modelId="{52F6231A-CE30-8E43-9CCF-96EF91839012}" type="pres">
      <dgm:prSet presAssocID="{DF941ED0-EC68-1D46-A125-E700A9B4FC95}" presName="hierChild4" presStyleCnt="0"/>
      <dgm:spPr/>
    </dgm:pt>
    <dgm:pt modelId="{4ABB2345-D551-ED47-8C23-7D82F397BCD8}" type="pres">
      <dgm:prSet presAssocID="{DF941ED0-EC68-1D46-A125-E700A9B4FC95}" presName="hierChild5" presStyleCnt="0"/>
      <dgm:spPr/>
    </dgm:pt>
    <dgm:pt modelId="{735FE237-7169-714A-90B6-E5643B14676A}" type="pres">
      <dgm:prSet presAssocID="{71692379-FB59-9B47-9841-42F411F4E62D}" presName="hierChild3" presStyleCnt="0"/>
      <dgm:spPr/>
    </dgm:pt>
    <dgm:pt modelId="{84803924-A397-5143-8FF9-B4E4EDB3C9A4}" type="pres">
      <dgm:prSet presAssocID="{1CA6B510-DC33-2A48-8B65-F0ECFF27970B}" presName="hierRoot1" presStyleCnt="0">
        <dgm:presLayoutVars>
          <dgm:hierBranch val="init"/>
        </dgm:presLayoutVars>
      </dgm:prSet>
      <dgm:spPr/>
    </dgm:pt>
    <dgm:pt modelId="{977E64D2-1748-DF4A-8B17-57E69EA180E4}" type="pres">
      <dgm:prSet presAssocID="{1CA6B510-DC33-2A48-8B65-F0ECFF27970B}" presName="rootComposite1" presStyleCnt="0"/>
      <dgm:spPr/>
    </dgm:pt>
    <dgm:pt modelId="{88BE8797-9096-D94F-995C-DB41D086BEF9}" type="pres">
      <dgm:prSet presAssocID="{1CA6B510-DC33-2A48-8B65-F0ECFF27970B}" presName="rootText1" presStyleLbl="node0" presStyleIdx="2" presStyleCnt="3">
        <dgm:presLayoutVars>
          <dgm:chPref val="3"/>
        </dgm:presLayoutVars>
      </dgm:prSet>
      <dgm:spPr/>
    </dgm:pt>
    <dgm:pt modelId="{AF605B2E-4502-7048-B477-D5CE9A715E5F}" type="pres">
      <dgm:prSet presAssocID="{1CA6B510-DC33-2A48-8B65-F0ECFF27970B}" presName="rootConnector1" presStyleLbl="node1" presStyleIdx="0" presStyleCnt="0"/>
      <dgm:spPr/>
    </dgm:pt>
    <dgm:pt modelId="{9D9ACC1A-A514-3A49-B826-417549649E64}" type="pres">
      <dgm:prSet presAssocID="{1CA6B510-DC33-2A48-8B65-F0ECFF27970B}" presName="hierChild2" presStyleCnt="0"/>
      <dgm:spPr/>
    </dgm:pt>
    <dgm:pt modelId="{BFCCDF50-39A3-FF48-85B1-34715E0E2F1B}" type="pres">
      <dgm:prSet presAssocID="{9BEB16FB-404E-A743-8660-5A8B12469AF6}" presName="Name37" presStyleLbl="parChTrans1D2" presStyleIdx="2" presStyleCnt="4"/>
      <dgm:spPr/>
    </dgm:pt>
    <dgm:pt modelId="{BE720D8E-C255-5D43-9E5E-4EBF45141A5E}" type="pres">
      <dgm:prSet presAssocID="{C204419B-3ABC-D44D-8145-BB7FCF4D0150}" presName="hierRoot2" presStyleCnt="0">
        <dgm:presLayoutVars>
          <dgm:hierBranch val="init"/>
        </dgm:presLayoutVars>
      </dgm:prSet>
      <dgm:spPr/>
    </dgm:pt>
    <dgm:pt modelId="{CE50F49C-AF0B-9641-96E2-DAFA1B79DCCD}" type="pres">
      <dgm:prSet presAssocID="{C204419B-3ABC-D44D-8145-BB7FCF4D0150}" presName="rootComposite" presStyleCnt="0"/>
      <dgm:spPr/>
    </dgm:pt>
    <dgm:pt modelId="{9EDEABF8-6027-0845-8DFA-1E7B7183A8C6}" type="pres">
      <dgm:prSet presAssocID="{C204419B-3ABC-D44D-8145-BB7FCF4D0150}" presName="rootText" presStyleLbl="node2" presStyleIdx="2" presStyleCnt="4" custScaleY="225202">
        <dgm:presLayoutVars>
          <dgm:chPref val="3"/>
        </dgm:presLayoutVars>
      </dgm:prSet>
      <dgm:spPr/>
    </dgm:pt>
    <dgm:pt modelId="{9FAE2251-4A15-AB46-B50F-C2346BB83BC4}" type="pres">
      <dgm:prSet presAssocID="{C204419B-3ABC-D44D-8145-BB7FCF4D0150}" presName="rootConnector" presStyleLbl="node2" presStyleIdx="2" presStyleCnt="4"/>
      <dgm:spPr/>
    </dgm:pt>
    <dgm:pt modelId="{0D7206C4-9192-1C47-89CA-328D98EE84DD}" type="pres">
      <dgm:prSet presAssocID="{C204419B-3ABC-D44D-8145-BB7FCF4D0150}" presName="hierChild4" presStyleCnt="0"/>
      <dgm:spPr/>
    </dgm:pt>
    <dgm:pt modelId="{E0902BCB-9EE4-934B-A3BC-8E1492FBB968}" type="pres">
      <dgm:prSet presAssocID="{C204419B-3ABC-D44D-8145-BB7FCF4D0150}" presName="hierChild5" presStyleCnt="0"/>
      <dgm:spPr/>
    </dgm:pt>
    <dgm:pt modelId="{5A723836-F070-5442-B4A3-C0FC270EB393}" type="pres">
      <dgm:prSet presAssocID="{334E840A-F3A0-0C44-99BB-15110D7DE213}" presName="Name37" presStyleLbl="parChTrans1D2" presStyleIdx="3" presStyleCnt="4"/>
      <dgm:spPr/>
    </dgm:pt>
    <dgm:pt modelId="{7ADBF526-FBEE-1542-A3FE-D1CC436076D9}" type="pres">
      <dgm:prSet presAssocID="{9589747B-7F1D-5A42-8B81-9698A87D3A1E}" presName="hierRoot2" presStyleCnt="0">
        <dgm:presLayoutVars>
          <dgm:hierBranch val="init"/>
        </dgm:presLayoutVars>
      </dgm:prSet>
      <dgm:spPr/>
    </dgm:pt>
    <dgm:pt modelId="{1BDA77C9-6239-064C-90A9-2FAAB9AA768C}" type="pres">
      <dgm:prSet presAssocID="{9589747B-7F1D-5A42-8B81-9698A87D3A1E}" presName="rootComposite" presStyleCnt="0"/>
      <dgm:spPr/>
    </dgm:pt>
    <dgm:pt modelId="{BB6C5DC7-ABC7-0A48-86AD-CC51672C873D}" type="pres">
      <dgm:prSet presAssocID="{9589747B-7F1D-5A42-8B81-9698A87D3A1E}" presName="rootText" presStyleLbl="node2" presStyleIdx="3" presStyleCnt="4" custScaleY="220599">
        <dgm:presLayoutVars>
          <dgm:chPref val="3"/>
        </dgm:presLayoutVars>
      </dgm:prSet>
      <dgm:spPr/>
    </dgm:pt>
    <dgm:pt modelId="{FBA7238E-8062-0945-B053-411131AE438C}" type="pres">
      <dgm:prSet presAssocID="{9589747B-7F1D-5A42-8B81-9698A87D3A1E}" presName="rootConnector" presStyleLbl="node2" presStyleIdx="3" presStyleCnt="4"/>
      <dgm:spPr/>
    </dgm:pt>
    <dgm:pt modelId="{E97547E6-06ED-2442-88B6-C650A1ED6CDA}" type="pres">
      <dgm:prSet presAssocID="{9589747B-7F1D-5A42-8B81-9698A87D3A1E}" presName="hierChild4" presStyleCnt="0"/>
      <dgm:spPr/>
    </dgm:pt>
    <dgm:pt modelId="{BF8AC84E-B5A6-B748-889A-EFACD8DC1C4F}" type="pres">
      <dgm:prSet presAssocID="{9589747B-7F1D-5A42-8B81-9698A87D3A1E}" presName="hierChild5" presStyleCnt="0"/>
      <dgm:spPr/>
    </dgm:pt>
    <dgm:pt modelId="{393A6CB5-A44D-1748-A134-4DB0BF5FF82F}" type="pres">
      <dgm:prSet presAssocID="{1CA6B510-DC33-2A48-8B65-F0ECFF27970B}" presName="hierChild3" presStyleCnt="0"/>
      <dgm:spPr/>
    </dgm:pt>
  </dgm:ptLst>
  <dgm:cxnLst>
    <dgm:cxn modelId="{2A238D24-6F4F-A246-AB54-6A156EB3A055}" type="presOf" srcId="{9987F9B0-D124-F84F-A381-7C13270CFDD9}" destId="{420DBA89-DA9E-114D-A01E-8C3ADA75FB78}" srcOrd="1" destOrd="0" presId="urn:microsoft.com/office/officeart/2005/8/layout/orgChart1"/>
    <dgm:cxn modelId="{6346362D-33A5-FA4A-B57B-0A4DCEAED539}" srcId="{1CA6B510-DC33-2A48-8B65-F0ECFF27970B}" destId="{9589747B-7F1D-5A42-8B81-9698A87D3A1E}" srcOrd="1" destOrd="0" parTransId="{334E840A-F3A0-0C44-99BB-15110D7DE213}" sibTransId="{05B47FF8-F0F5-4245-B0C7-9C59BE362E39}"/>
    <dgm:cxn modelId="{639F2D3A-E644-9446-8349-FEFF44389DFB}" type="presOf" srcId="{1CA6B510-DC33-2A48-8B65-F0ECFF27970B}" destId="{88BE8797-9096-D94F-995C-DB41D086BEF9}" srcOrd="0" destOrd="0" presId="urn:microsoft.com/office/officeart/2005/8/layout/orgChart1"/>
    <dgm:cxn modelId="{4899023B-A4D7-CC4A-B038-5B371543EDBD}" type="presOf" srcId="{9589747B-7F1D-5A42-8B81-9698A87D3A1E}" destId="{BB6C5DC7-ABC7-0A48-86AD-CC51672C873D}" srcOrd="0" destOrd="0" presId="urn:microsoft.com/office/officeart/2005/8/layout/orgChart1"/>
    <dgm:cxn modelId="{0174B64A-78DA-D740-9A3E-6D98529CE26A}" srcId="{71692379-FB59-9B47-9841-42F411F4E62D}" destId="{DF941ED0-EC68-1D46-A125-E700A9B4FC95}" srcOrd="0" destOrd="0" parTransId="{C1FFA061-B8AE-7745-9331-9FC00ED1CCB1}" sibTransId="{7D93FD96-A393-2145-837C-7FE3600384AF}"/>
    <dgm:cxn modelId="{12088B4E-C319-E347-9B6C-E19B67C0A7E0}" srcId="{2B9432A2-78A3-4648-9674-BCD724685DB9}" destId="{1CA6B510-DC33-2A48-8B65-F0ECFF27970B}" srcOrd="2" destOrd="0" parTransId="{4EDA2185-E85E-D947-99AD-A82E41FD8829}" sibTransId="{A0414AE5-3A55-E944-B1DA-6EDB16E1FFA6}"/>
    <dgm:cxn modelId="{2B542352-A0D7-864B-AC35-91212468124E}" type="presOf" srcId="{9BEB16FB-404E-A743-8660-5A8B12469AF6}" destId="{BFCCDF50-39A3-FF48-85B1-34715E0E2F1B}" srcOrd="0" destOrd="0" presId="urn:microsoft.com/office/officeart/2005/8/layout/orgChart1"/>
    <dgm:cxn modelId="{CBA33154-4DE8-A449-8AEE-42F9F9EC502F}" type="presOf" srcId="{C204419B-3ABC-D44D-8145-BB7FCF4D0150}" destId="{9EDEABF8-6027-0845-8DFA-1E7B7183A8C6}" srcOrd="0" destOrd="0" presId="urn:microsoft.com/office/officeart/2005/8/layout/orgChart1"/>
    <dgm:cxn modelId="{95E44958-CC39-2643-B1EC-D41D4B5B6C89}" type="presOf" srcId="{1CA6B510-DC33-2A48-8B65-F0ECFF27970B}" destId="{AF605B2E-4502-7048-B477-D5CE9A715E5F}" srcOrd="1" destOrd="0" presId="urn:microsoft.com/office/officeart/2005/8/layout/orgChart1"/>
    <dgm:cxn modelId="{19DF1B76-65DA-0741-BFE5-72F49F051077}" srcId="{1CA6B510-DC33-2A48-8B65-F0ECFF27970B}" destId="{C204419B-3ABC-D44D-8145-BB7FCF4D0150}" srcOrd="0" destOrd="0" parTransId="{9BEB16FB-404E-A743-8660-5A8B12469AF6}" sibTransId="{36E6887D-7AD2-F74E-A478-B7950FB6D3BE}"/>
    <dgm:cxn modelId="{6ED2D47A-25BE-F04C-97B6-1E917CAAE24F}" type="presOf" srcId="{9589747B-7F1D-5A42-8B81-9698A87D3A1E}" destId="{FBA7238E-8062-0945-B053-411131AE438C}" srcOrd="1" destOrd="0" presId="urn:microsoft.com/office/officeart/2005/8/layout/orgChart1"/>
    <dgm:cxn modelId="{D96C6E8E-514A-F348-AD3F-49EDAAA33411}" type="presOf" srcId="{71692379-FB59-9B47-9841-42F411F4E62D}" destId="{8CB3CA87-7238-0C4A-B9BA-3F9046962A8D}" srcOrd="0" destOrd="0" presId="urn:microsoft.com/office/officeart/2005/8/layout/orgChart1"/>
    <dgm:cxn modelId="{8E220D92-AC6E-894F-82C7-C85561480528}" type="presOf" srcId="{B5A2DE2A-7667-1E4F-AF1E-FA7489819F9F}" destId="{3CBAE70C-81C0-7A41-99E7-46AC9C069F0F}" srcOrd="0" destOrd="0" presId="urn:microsoft.com/office/officeart/2005/8/layout/orgChart1"/>
    <dgm:cxn modelId="{CC747996-16B6-4D43-9ACE-AF0231E8D036}" type="presOf" srcId="{C1FFA061-B8AE-7745-9331-9FC00ED1CCB1}" destId="{38B30991-C311-0544-A393-C33B56A1CD1A}" srcOrd="0" destOrd="0" presId="urn:microsoft.com/office/officeart/2005/8/layout/orgChart1"/>
    <dgm:cxn modelId="{1085659E-00D6-154F-9E77-0351C03DE93D}" type="presOf" srcId="{2B9432A2-78A3-4648-9674-BCD724685DB9}" destId="{48289AC2-1319-5A4A-BEC9-A1CAE237896A}" srcOrd="0" destOrd="0" presId="urn:microsoft.com/office/officeart/2005/8/layout/orgChart1"/>
    <dgm:cxn modelId="{8BCA12B1-35DC-8242-9698-E312D529EB1E}" type="presOf" srcId="{DF941ED0-EC68-1D46-A125-E700A9B4FC95}" destId="{99EB8A06-4C9E-7241-8CA8-A49DABEBFDD2}" srcOrd="0" destOrd="0" presId="urn:microsoft.com/office/officeart/2005/8/layout/orgChart1"/>
    <dgm:cxn modelId="{D2C111B5-0621-6048-AC62-8701DA5C9D42}" type="presOf" srcId="{C204419B-3ABC-D44D-8145-BB7FCF4D0150}" destId="{9FAE2251-4A15-AB46-B50F-C2346BB83BC4}" srcOrd="1" destOrd="0" presId="urn:microsoft.com/office/officeart/2005/8/layout/orgChart1"/>
    <dgm:cxn modelId="{20B6D0B7-A926-6B41-99BB-E6B2477F1EF1}" srcId="{2B9432A2-78A3-4648-9674-BCD724685DB9}" destId="{71692379-FB59-9B47-9841-42F411F4E62D}" srcOrd="1" destOrd="0" parTransId="{26402DF2-0FD5-B141-B205-944316E3EF3F}" sibTransId="{4D050542-1B56-BB4A-8257-ED7CAD01456C}"/>
    <dgm:cxn modelId="{9813C5BD-6582-954B-9748-697B0AFA7F69}" type="presOf" srcId="{DF941ED0-EC68-1D46-A125-E700A9B4FC95}" destId="{50EDEA88-59E8-7241-B262-9A4B0162A2F8}" srcOrd="1" destOrd="0" presId="urn:microsoft.com/office/officeart/2005/8/layout/orgChart1"/>
    <dgm:cxn modelId="{14FF53CE-A20D-DD4E-AAF3-7BB1B76B1AD6}" srcId="{67EAA230-3416-5D48-A13F-B73694DAB82F}" destId="{9987F9B0-D124-F84F-A381-7C13270CFDD9}" srcOrd="0" destOrd="0" parTransId="{B5A2DE2A-7667-1E4F-AF1E-FA7489819F9F}" sibTransId="{73CBD0B1-077C-5F42-8E22-0B3F8CC9B6E1}"/>
    <dgm:cxn modelId="{8737B4D7-230A-284E-BF80-AFE64422C1DD}" srcId="{2B9432A2-78A3-4648-9674-BCD724685DB9}" destId="{67EAA230-3416-5D48-A13F-B73694DAB82F}" srcOrd="0" destOrd="0" parTransId="{FA135FDF-24C9-E04D-8D1A-0F7FB5D48900}" sibTransId="{A759059F-5AFA-9E49-8666-7A84342C9BF2}"/>
    <dgm:cxn modelId="{527FAFDA-11ED-9D4C-AE1F-4977D274402A}" type="presOf" srcId="{9987F9B0-D124-F84F-A381-7C13270CFDD9}" destId="{99B3040F-0A23-EA48-AF32-EE30789A4B9A}" srcOrd="0" destOrd="0" presId="urn:microsoft.com/office/officeart/2005/8/layout/orgChart1"/>
    <dgm:cxn modelId="{87346FF2-A1CB-AD41-8ED1-34DF3C4B84AD}" type="presOf" srcId="{334E840A-F3A0-0C44-99BB-15110D7DE213}" destId="{5A723836-F070-5442-B4A3-C0FC270EB393}" srcOrd="0" destOrd="0" presId="urn:microsoft.com/office/officeart/2005/8/layout/orgChart1"/>
    <dgm:cxn modelId="{D61E69F3-6CA1-814C-B729-B25455145938}" type="presOf" srcId="{71692379-FB59-9B47-9841-42F411F4E62D}" destId="{357F1A93-2C8D-194B-A432-297E6820B281}" srcOrd="1" destOrd="0" presId="urn:microsoft.com/office/officeart/2005/8/layout/orgChart1"/>
    <dgm:cxn modelId="{A210AEF8-74AF-7C47-B264-1983B204F348}" type="presOf" srcId="{67EAA230-3416-5D48-A13F-B73694DAB82F}" destId="{073EDA69-F774-3D48-9AF5-C9CF94A29E07}" srcOrd="1" destOrd="0" presId="urn:microsoft.com/office/officeart/2005/8/layout/orgChart1"/>
    <dgm:cxn modelId="{18F54CFB-BC5E-2444-BB75-0F75114CEFA5}" type="presOf" srcId="{67EAA230-3416-5D48-A13F-B73694DAB82F}" destId="{931C4BD6-1C9D-1A40-A8B1-D0776ADACFD0}" srcOrd="0" destOrd="0" presId="urn:microsoft.com/office/officeart/2005/8/layout/orgChart1"/>
    <dgm:cxn modelId="{8E80FBB7-B5C0-684B-B685-29D2E6C3ED33}" type="presParOf" srcId="{48289AC2-1319-5A4A-BEC9-A1CAE237896A}" destId="{15F0E675-387D-3A4E-B76E-BA714563213E}" srcOrd="0" destOrd="0" presId="urn:microsoft.com/office/officeart/2005/8/layout/orgChart1"/>
    <dgm:cxn modelId="{38D08C17-F76D-C844-89AE-D4BA514B7ADB}" type="presParOf" srcId="{15F0E675-387D-3A4E-B76E-BA714563213E}" destId="{34CA8429-47A3-0E42-A80C-DE0B85956D8B}" srcOrd="0" destOrd="0" presId="urn:microsoft.com/office/officeart/2005/8/layout/orgChart1"/>
    <dgm:cxn modelId="{E4140E98-5EC3-234B-B3A7-634B379E876B}" type="presParOf" srcId="{34CA8429-47A3-0E42-A80C-DE0B85956D8B}" destId="{931C4BD6-1C9D-1A40-A8B1-D0776ADACFD0}" srcOrd="0" destOrd="0" presId="urn:microsoft.com/office/officeart/2005/8/layout/orgChart1"/>
    <dgm:cxn modelId="{97C93C8C-8754-044F-B06C-27E27EC8CA09}" type="presParOf" srcId="{34CA8429-47A3-0E42-A80C-DE0B85956D8B}" destId="{073EDA69-F774-3D48-9AF5-C9CF94A29E07}" srcOrd="1" destOrd="0" presId="urn:microsoft.com/office/officeart/2005/8/layout/orgChart1"/>
    <dgm:cxn modelId="{BC36E394-AD06-684C-B8E9-56FDBD490620}" type="presParOf" srcId="{15F0E675-387D-3A4E-B76E-BA714563213E}" destId="{85D3C54B-7746-BC4A-98E9-EDFCB482C2BF}" srcOrd="1" destOrd="0" presId="urn:microsoft.com/office/officeart/2005/8/layout/orgChart1"/>
    <dgm:cxn modelId="{8776AE7B-8724-7B42-9ECF-F81882AB1DA2}" type="presParOf" srcId="{85D3C54B-7746-BC4A-98E9-EDFCB482C2BF}" destId="{3CBAE70C-81C0-7A41-99E7-46AC9C069F0F}" srcOrd="0" destOrd="0" presId="urn:microsoft.com/office/officeart/2005/8/layout/orgChart1"/>
    <dgm:cxn modelId="{0DF6466D-CD7D-1248-BE22-BAF2F7AB4701}" type="presParOf" srcId="{85D3C54B-7746-BC4A-98E9-EDFCB482C2BF}" destId="{0455E84D-553B-B946-B57A-2D87E68DADD3}" srcOrd="1" destOrd="0" presId="urn:microsoft.com/office/officeart/2005/8/layout/orgChart1"/>
    <dgm:cxn modelId="{68C8258A-BD7A-004A-8B50-B101A1CCB89C}" type="presParOf" srcId="{0455E84D-553B-B946-B57A-2D87E68DADD3}" destId="{4CE7D179-73E3-3640-84CA-1302B964680F}" srcOrd="0" destOrd="0" presId="urn:microsoft.com/office/officeart/2005/8/layout/orgChart1"/>
    <dgm:cxn modelId="{64857D9D-B11F-1E4A-BF6F-B9B2E639AF92}" type="presParOf" srcId="{4CE7D179-73E3-3640-84CA-1302B964680F}" destId="{99B3040F-0A23-EA48-AF32-EE30789A4B9A}" srcOrd="0" destOrd="0" presId="urn:microsoft.com/office/officeart/2005/8/layout/orgChart1"/>
    <dgm:cxn modelId="{33687766-BA31-C04B-A2CF-A7282B6A6996}" type="presParOf" srcId="{4CE7D179-73E3-3640-84CA-1302B964680F}" destId="{420DBA89-DA9E-114D-A01E-8C3ADA75FB78}" srcOrd="1" destOrd="0" presId="urn:microsoft.com/office/officeart/2005/8/layout/orgChart1"/>
    <dgm:cxn modelId="{172E20AF-DABF-7249-A591-FEADA636539B}" type="presParOf" srcId="{0455E84D-553B-B946-B57A-2D87E68DADD3}" destId="{7D653EFA-7261-AA4E-8377-B7D6965A96D5}" srcOrd="1" destOrd="0" presId="urn:microsoft.com/office/officeart/2005/8/layout/orgChart1"/>
    <dgm:cxn modelId="{CEB2736F-F98E-9940-8BCC-AFF2BA05B588}" type="presParOf" srcId="{0455E84D-553B-B946-B57A-2D87E68DADD3}" destId="{A90F4577-ECD7-1448-8F0A-A16D7DC1509E}" srcOrd="2" destOrd="0" presId="urn:microsoft.com/office/officeart/2005/8/layout/orgChart1"/>
    <dgm:cxn modelId="{DE65EB02-A1CB-0F41-B2AF-2A4BC4B52A2D}" type="presParOf" srcId="{15F0E675-387D-3A4E-B76E-BA714563213E}" destId="{6EE5372B-2062-2540-92F9-247F5D58362B}" srcOrd="2" destOrd="0" presId="urn:microsoft.com/office/officeart/2005/8/layout/orgChart1"/>
    <dgm:cxn modelId="{4ED2F5D0-B306-A649-9AFA-812CDDEEACA7}" type="presParOf" srcId="{48289AC2-1319-5A4A-BEC9-A1CAE237896A}" destId="{9AAEC033-2A21-1C41-9AE0-3E780766AA1F}" srcOrd="1" destOrd="0" presId="urn:microsoft.com/office/officeart/2005/8/layout/orgChart1"/>
    <dgm:cxn modelId="{95873B23-3363-4C4B-A8A1-21CA40024135}" type="presParOf" srcId="{9AAEC033-2A21-1C41-9AE0-3E780766AA1F}" destId="{E4D34E5B-E5BE-2745-A87F-89400BBF2C82}" srcOrd="0" destOrd="0" presId="urn:microsoft.com/office/officeart/2005/8/layout/orgChart1"/>
    <dgm:cxn modelId="{01F7A55B-6E22-A54A-B10F-4AE91F5B23B5}" type="presParOf" srcId="{E4D34E5B-E5BE-2745-A87F-89400BBF2C82}" destId="{8CB3CA87-7238-0C4A-B9BA-3F9046962A8D}" srcOrd="0" destOrd="0" presId="urn:microsoft.com/office/officeart/2005/8/layout/orgChart1"/>
    <dgm:cxn modelId="{0319EB4F-BC76-AC48-86E6-75BDDE3F9AC1}" type="presParOf" srcId="{E4D34E5B-E5BE-2745-A87F-89400BBF2C82}" destId="{357F1A93-2C8D-194B-A432-297E6820B281}" srcOrd="1" destOrd="0" presId="urn:microsoft.com/office/officeart/2005/8/layout/orgChart1"/>
    <dgm:cxn modelId="{E959058A-4627-0B49-86E3-B03504011DD7}" type="presParOf" srcId="{9AAEC033-2A21-1C41-9AE0-3E780766AA1F}" destId="{1A76EDA6-099A-C949-98B3-D4D9670FC8B6}" srcOrd="1" destOrd="0" presId="urn:microsoft.com/office/officeart/2005/8/layout/orgChart1"/>
    <dgm:cxn modelId="{A408BD1A-0A7F-364F-846C-C261EDEA7A65}" type="presParOf" srcId="{1A76EDA6-099A-C949-98B3-D4D9670FC8B6}" destId="{38B30991-C311-0544-A393-C33B56A1CD1A}" srcOrd="0" destOrd="0" presId="urn:microsoft.com/office/officeart/2005/8/layout/orgChart1"/>
    <dgm:cxn modelId="{3A6F5BB5-05D6-5348-B194-9CC6A058AF2C}" type="presParOf" srcId="{1A76EDA6-099A-C949-98B3-D4D9670FC8B6}" destId="{72D7E094-5770-4248-A47D-EEDB6156D882}" srcOrd="1" destOrd="0" presId="urn:microsoft.com/office/officeart/2005/8/layout/orgChart1"/>
    <dgm:cxn modelId="{AAFE9443-2C5A-1F4F-898A-281D72B5042E}" type="presParOf" srcId="{72D7E094-5770-4248-A47D-EEDB6156D882}" destId="{6312782A-FDEB-6743-ABF4-EA17C97ACACE}" srcOrd="0" destOrd="0" presId="urn:microsoft.com/office/officeart/2005/8/layout/orgChart1"/>
    <dgm:cxn modelId="{5A966083-15DB-A342-8FF3-31D10E0C0402}" type="presParOf" srcId="{6312782A-FDEB-6743-ABF4-EA17C97ACACE}" destId="{99EB8A06-4C9E-7241-8CA8-A49DABEBFDD2}" srcOrd="0" destOrd="0" presId="urn:microsoft.com/office/officeart/2005/8/layout/orgChart1"/>
    <dgm:cxn modelId="{8402EC8A-587D-A14E-9360-F3F059D5ADC4}" type="presParOf" srcId="{6312782A-FDEB-6743-ABF4-EA17C97ACACE}" destId="{50EDEA88-59E8-7241-B262-9A4B0162A2F8}" srcOrd="1" destOrd="0" presId="urn:microsoft.com/office/officeart/2005/8/layout/orgChart1"/>
    <dgm:cxn modelId="{554A0709-B254-B64C-BB25-51B407275C53}" type="presParOf" srcId="{72D7E094-5770-4248-A47D-EEDB6156D882}" destId="{52F6231A-CE30-8E43-9CCF-96EF91839012}" srcOrd="1" destOrd="0" presId="urn:microsoft.com/office/officeart/2005/8/layout/orgChart1"/>
    <dgm:cxn modelId="{C22AFAB6-AA71-8C45-91D7-F267A39307CB}" type="presParOf" srcId="{72D7E094-5770-4248-A47D-EEDB6156D882}" destId="{4ABB2345-D551-ED47-8C23-7D82F397BCD8}" srcOrd="2" destOrd="0" presId="urn:microsoft.com/office/officeart/2005/8/layout/orgChart1"/>
    <dgm:cxn modelId="{A2C04BA9-1770-8541-84EF-E1734B534648}" type="presParOf" srcId="{9AAEC033-2A21-1C41-9AE0-3E780766AA1F}" destId="{735FE237-7169-714A-90B6-E5643B14676A}" srcOrd="2" destOrd="0" presId="urn:microsoft.com/office/officeart/2005/8/layout/orgChart1"/>
    <dgm:cxn modelId="{970D16D1-F6D7-984E-BB3C-FE0F9CCEA3BB}" type="presParOf" srcId="{48289AC2-1319-5A4A-BEC9-A1CAE237896A}" destId="{84803924-A397-5143-8FF9-B4E4EDB3C9A4}" srcOrd="2" destOrd="0" presId="urn:microsoft.com/office/officeart/2005/8/layout/orgChart1"/>
    <dgm:cxn modelId="{5ADE1F4F-7E43-7F41-AEFD-8B82A1A836C9}" type="presParOf" srcId="{84803924-A397-5143-8FF9-B4E4EDB3C9A4}" destId="{977E64D2-1748-DF4A-8B17-57E69EA180E4}" srcOrd="0" destOrd="0" presId="urn:microsoft.com/office/officeart/2005/8/layout/orgChart1"/>
    <dgm:cxn modelId="{C05B652D-4B4B-B84B-ADAB-EAEB48672A16}" type="presParOf" srcId="{977E64D2-1748-DF4A-8B17-57E69EA180E4}" destId="{88BE8797-9096-D94F-995C-DB41D086BEF9}" srcOrd="0" destOrd="0" presId="urn:microsoft.com/office/officeart/2005/8/layout/orgChart1"/>
    <dgm:cxn modelId="{8D77EB07-D338-B84B-9F6A-98435859858C}" type="presParOf" srcId="{977E64D2-1748-DF4A-8B17-57E69EA180E4}" destId="{AF605B2E-4502-7048-B477-D5CE9A715E5F}" srcOrd="1" destOrd="0" presId="urn:microsoft.com/office/officeart/2005/8/layout/orgChart1"/>
    <dgm:cxn modelId="{0CFF97A7-F90F-0D4F-96FC-A04F51A53ED8}" type="presParOf" srcId="{84803924-A397-5143-8FF9-B4E4EDB3C9A4}" destId="{9D9ACC1A-A514-3A49-B826-417549649E64}" srcOrd="1" destOrd="0" presId="urn:microsoft.com/office/officeart/2005/8/layout/orgChart1"/>
    <dgm:cxn modelId="{E1F52C7C-378A-AE49-B22D-04D4412669C0}" type="presParOf" srcId="{9D9ACC1A-A514-3A49-B826-417549649E64}" destId="{BFCCDF50-39A3-FF48-85B1-34715E0E2F1B}" srcOrd="0" destOrd="0" presId="urn:microsoft.com/office/officeart/2005/8/layout/orgChart1"/>
    <dgm:cxn modelId="{537ECF57-C1F3-AB46-A9BE-C82F59F4D82D}" type="presParOf" srcId="{9D9ACC1A-A514-3A49-B826-417549649E64}" destId="{BE720D8E-C255-5D43-9E5E-4EBF45141A5E}" srcOrd="1" destOrd="0" presId="urn:microsoft.com/office/officeart/2005/8/layout/orgChart1"/>
    <dgm:cxn modelId="{7F3D2D08-AB38-854E-BDA8-BA176D9C004C}" type="presParOf" srcId="{BE720D8E-C255-5D43-9E5E-4EBF45141A5E}" destId="{CE50F49C-AF0B-9641-96E2-DAFA1B79DCCD}" srcOrd="0" destOrd="0" presId="urn:microsoft.com/office/officeart/2005/8/layout/orgChart1"/>
    <dgm:cxn modelId="{58003129-E42B-DC4B-AB01-DF2A2A07AEE9}" type="presParOf" srcId="{CE50F49C-AF0B-9641-96E2-DAFA1B79DCCD}" destId="{9EDEABF8-6027-0845-8DFA-1E7B7183A8C6}" srcOrd="0" destOrd="0" presId="urn:microsoft.com/office/officeart/2005/8/layout/orgChart1"/>
    <dgm:cxn modelId="{0E9EB060-6858-0C42-BD2B-7A36FF3C31F3}" type="presParOf" srcId="{CE50F49C-AF0B-9641-96E2-DAFA1B79DCCD}" destId="{9FAE2251-4A15-AB46-B50F-C2346BB83BC4}" srcOrd="1" destOrd="0" presId="urn:microsoft.com/office/officeart/2005/8/layout/orgChart1"/>
    <dgm:cxn modelId="{1EAE427E-8484-3845-9587-71F17BEB72C0}" type="presParOf" srcId="{BE720D8E-C255-5D43-9E5E-4EBF45141A5E}" destId="{0D7206C4-9192-1C47-89CA-328D98EE84DD}" srcOrd="1" destOrd="0" presId="urn:microsoft.com/office/officeart/2005/8/layout/orgChart1"/>
    <dgm:cxn modelId="{EB1708DF-E1A2-C145-8363-E0CE828E6574}" type="presParOf" srcId="{BE720D8E-C255-5D43-9E5E-4EBF45141A5E}" destId="{E0902BCB-9EE4-934B-A3BC-8E1492FBB968}" srcOrd="2" destOrd="0" presId="urn:microsoft.com/office/officeart/2005/8/layout/orgChart1"/>
    <dgm:cxn modelId="{3DE21692-3BD2-874F-8FD2-38EBDD7EF42C}" type="presParOf" srcId="{9D9ACC1A-A514-3A49-B826-417549649E64}" destId="{5A723836-F070-5442-B4A3-C0FC270EB393}" srcOrd="2" destOrd="0" presId="urn:microsoft.com/office/officeart/2005/8/layout/orgChart1"/>
    <dgm:cxn modelId="{D968C69A-2CA3-C949-B7E8-6D8FFC9CD5E3}" type="presParOf" srcId="{9D9ACC1A-A514-3A49-B826-417549649E64}" destId="{7ADBF526-FBEE-1542-A3FE-D1CC436076D9}" srcOrd="3" destOrd="0" presId="urn:microsoft.com/office/officeart/2005/8/layout/orgChart1"/>
    <dgm:cxn modelId="{9279AD49-97AC-EB4F-883C-F6806955074B}" type="presParOf" srcId="{7ADBF526-FBEE-1542-A3FE-D1CC436076D9}" destId="{1BDA77C9-6239-064C-90A9-2FAAB9AA768C}" srcOrd="0" destOrd="0" presId="urn:microsoft.com/office/officeart/2005/8/layout/orgChart1"/>
    <dgm:cxn modelId="{38D79DCA-BE2B-864F-8AA4-072B66839647}" type="presParOf" srcId="{1BDA77C9-6239-064C-90A9-2FAAB9AA768C}" destId="{BB6C5DC7-ABC7-0A48-86AD-CC51672C873D}" srcOrd="0" destOrd="0" presId="urn:microsoft.com/office/officeart/2005/8/layout/orgChart1"/>
    <dgm:cxn modelId="{8E2701B3-313C-BA47-A516-D21E451841D1}" type="presParOf" srcId="{1BDA77C9-6239-064C-90A9-2FAAB9AA768C}" destId="{FBA7238E-8062-0945-B053-411131AE438C}" srcOrd="1" destOrd="0" presId="urn:microsoft.com/office/officeart/2005/8/layout/orgChart1"/>
    <dgm:cxn modelId="{8690F5E0-1E50-164B-9783-1A6F52D0DC12}" type="presParOf" srcId="{7ADBF526-FBEE-1542-A3FE-D1CC436076D9}" destId="{E97547E6-06ED-2442-88B6-C650A1ED6CDA}" srcOrd="1" destOrd="0" presId="urn:microsoft.com/office/officeart/2005/8/layout/orgChart1"/>
    <dgm:cxn modelId="{243E6813-CDB6-7E48-A113-9FF992A551DC}" type="presParOf" srcId="{7ADBF526-FBEE-1542-A3FE-D1CC436076D9}" destId="{BF8AC84E-B5A6-B748-889A-EFACD8DC1C4F}" srcOrd="2" destOrd="0" presId="urn:microsoft.com/office/officeart/2005/8/layout/orgChart1"/>
    <dgm:cxn modelId="{5AB1DE05-B610-8347-B9A5-81679AFFBD68}" type="presParOf" srcId="{84803924-A397-5143-8FF9-B4E4EDB3C9A4}" destId="{393A6CB5-A44D-1748-A134-4DB0BF5FF82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6B08B88F-A009-1948-9A73-AB7494904C9E}">
      <dgm:prSet/>
      <dgm:spPr/>
      <dgm:t>
        <a:bodyPr/>
        <a:lstStyle/>
        <a:p>
          <a:pPr rtl="0"/>
          <a:r>
            <a:rPr lang="en-US">
              <a:effectLst>
                <a:outerShdw blurRad="38100" dist="38100" dir="2700000" algn="tl">
                  <a:srgbClr val="000000">
                    <a:alpha val="43137"/>
                  </a:srgbClr>
                </a:outerShdw>
              </a:effectLst>
            </a:rPr>
            <a:t>Masquerade</a:t>
          </a:r>
          <a:endParaRPr lang="en-US" dirty="0">
            <a:effectLst>
              <a:outerShdw blurRad="38100" dist="38100" dir="2700000" algn="tl">
                <a:srgbClr val="000000">
                  <a:alpha val="43137"/>
                </a:srgbClr>
              </a:outerShdw>
            </a:effectLst>
          </a:endParaRP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a:t>Takes place when one entity pretends to be a different entity</a:t>
          </a:r>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a:t>Usually includes one of the other forms of active attack</a:t>
          </a:r>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a:effectLst>
                <a:outerShdw blurRad="38100" dist="38100" dir="2700000" algn="tl">
                  <a:srgbClr val="000000">
                    <a:alpha val="43137"/>
                  </a:srgbClr>
                </a:outerShdw>
              </a:effectLst>
            </a:rPr>
            <a:t>Replay</a:t>
          </a:r>
          <a:endParaRPr lang="en-US" dirty="0">
            <a:effectLst>
              <a:outerShdw blurRad="38100" dist="38100" dir="2700000" algn="tl">
                <a:srgbClr val="000000">
                  <a:alpha val="43137"/>
                </a:srgbClr>
              </a:outerShdw>
            </a:effectLst>
          </a:endParaRP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a:effectLst>
                <a:outerShdw blurRad="38100" dist="38100" dir="2700000" algn="tl">
                  <a:srgbClr val="000000">
                    <a:alpha val="43137"/>
                  </a:srgbClr>
                </a:outerShdw>
              </a:effectLst>
            </a:rPr>
            <a:t>Data</a:t>
          </a:r>
        </a:p>
        <a:p>
          <a:pPr rtl="0"/>
          <a:r>
            <a:rPr lang="en-US">
              <a:effectLst>
                <a:outerShdw blurRad="38100" dist="38100" dir="2700000" algn="tl">
                  <a:srgbClr val="000000">
                    <a:alpha val="43137"/>
                  </a:srgbClr>
                </a:outerShdw>
              </a:effectLst>
            </a:rPr>
            <a:t>Modification  </a:t>
          </a:r>
          <a:endParaRPr lang="en-US" dirty="0">
            <a:effectLst>
              <a:outerShdw blurRad="38100" dist="38100" dir="2700000" algn="tl">
                <a:srgbClr val="000000">
                  <a:alpha val="43137"/>
                </a:srgbClr>
              </a:outerShdw>
            </a:effectLst>
          </a:endParaRP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a:effectLst>
                <a:outerShdw blurRad="38100" dist="38100" dir="2700000" algn="tl">
                  <a:srgbClr val="000000">
                    <a:alpha val="43137"/>
                  </a:srgbClr>
                </a:outerShdw>
              </a:effectLst>
            </a:rPr>
            <a:t>Denial of service</a:t>
          </a:r>
          <a:endParaRPr lang="en-US" dirty="0">
            <a:effectLst>
              <a:outerShdw blurRad="38100" dist="38100" dir="2700000" algn="tl">
                <a:srgbClr val="000000">
                  <a:alpha val="43137"/>
                </a:srgbClr>
              </a:outerShdw>
            </a:effectLst>
          </a:endParaRP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16398D4C-26B7-794D-829E-D81E2A24715B}" srcId="{8A23DCF8-72E3-144A-A633-71F28C732000}" destId="{08F38FFA-8ADF-244C-B24E-9DC9EBBE1C4A}" srcOrd="2" destOrd="0" parTransId="{7E87CB23-FAAC-B546-B850-2DB1E9D89BA2}" sibTransId="{EF949317-1634-8C48-A6B0-543CEA09999F}"/>
    <dgm:cxn modelId="{CB8A5855-FBA5-8242-B066-73017C3F2C66}" type="presOf" srcId="{684654ED-11BD-C940-9C72-F844DFF81F0E}" destId="{0E6340F7-C0A4-1F48-82F3-FF986F32634E}" srcOrd="0" destOrd="0" presId="urn:microsoft.com/office/officeart/2005/8/layout/vList5"/>
    <dgm:cxn modelId="{2ED8735D-059E-A440-8ED3-666BEB46165C}" type="presOf" srcId="{6B08B88F-A009-1948-9A73-AB7494904C9E}" destId="{44488AAB-A78F-8047-B4DF-837F0C5AD89D}" srcOrd="0" destOrd="0" presId="urn:microsoft.com/office/officeart/2005/8/layout/vList5"/>
    <dgm:cxn modelId="{83A57E6C-1020-7642-8FB5-FD7A8F73221C}" srcId="{6B08B88F-A009-1948-9A73-AB7494904C9E}" destId="{85A25129-D75F-8547-9C34-AB3C73204E9D}" srcOrd="1" destOrd="0" parTransId="{18809EE1-A86D-CF4F-B0CE-9891BBCC5EB7}" sibTransId="{BB8F67A8-EB49-8E4C-855F-5A0354C6E9E1}"/>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a:t>Two specific authentication services are defined in  X.800:</a:t>
          </a:r>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pPr algn="ctr"/>
          <a:r>
            <a:rPr lang="en-US" dirty="0"/>
            <a:t>Peer entity authentication</a:t>
          </a:r>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pPr algn="ctr"/>
          <a:r>
            <a:rPr lang="en-US" dirty="0"/>
            <a:t>Data origin authentication</a:t>
          </a:r>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pt>
    <dgm:pt modelId="{0327DD84-63DC-3D4B-88CB-97969678C59D}" type="pres">
      <dgm:prSet presAssocID="{6AF6D1B2-990C-DE42-8049-D062E5F41D23}" presName="desTx" presStyleLbl="alignAccFollowNode1" presStyleIdx="0" presStyleCnt="1" custLinFactNeighborX="9699" custLinFactNeighborY="-3877">
        <dgm:presLayoutVars>
          <dgm:bulletEnabled val="1"/>
        </dgm:presLayoutVars>
      </dgm:prSet>
      <dgm:spPr/>
    </dgm:pt>
  </dgm:ptLst>
  <dgm:cxnLst>
    <dgm:cxn modelId="{179A0A0E-245F-5C42-9FEE-FB0CC790B3D4}" srcId="{5E01539A-5051-EC48-8A82-834F18ADEDDB}" destId="{6AF6D1B2-990C-DE42-8049-D062E5F41D23}" srcOrd="0" destOrd="0" parTransId="{05049BDB-EC85-DF4A-9B1D-4A9164DE2742}" sibTransId="{5CDDC435-BA27-0F4A-9BED-95F4A32C7E4A}"/>
    <dgm:cxn modelId="{87DCC65C-4789-D041-AFD2-07289AD75B0E}" type="presOf" srcId="{5E01539A-5051-EC48-8A82-834F18ADEDDB}" destId="{51CFFA34-E468-444D-8882-D5194AFA75F6}"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BCDEFF7C-0E1E-DD4D-B094-7311F3FD32EC}" type="presOf" srcId="{5F3454E3-C413-724A-AD0A-DA53D7DE7FFA}" destId="{0327DD84-63DC-3D4B-88CB-97969678C59D}" srcOrd="0" destOrd="1" presId="urn:microsoft.com/office/officeart/2005/8/layout/hList1"/>
    <dgm:cxn modelId="{39499BB2-4AC9-7D4F-B79C-88588D17A0BA}" srcId="{6AF6D1B2-990C-DE42-8049-D062E5F41D23}" destId="{A69C24B3-FE79-5F4F-B491-8B287CD690F0}" srcOrd="0" destOrd="0" parTransId="{5FB57DA3-06CE-F645-8D08-1F754FAD6785}" sibTransId="{20C83FF1-7EAA-D44E-9582-1F2A9FFBA55F}"/>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a:t>Can apply to a stream of messages, a single message, or selected fields within a message</a:t>
          </a:r>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a:t>Connection-oriented integrity service, one that deals with a stream of messages, assures that messages are received as sent with no duplication, insertion, modification, reordering, or replays</a:t>
          </a:r>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a:t>A connectionless integrity service, one that deals with individual messages without regard to any larger context, generally provides protection against message modification only</a:t>
          </a:r>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pt>
  </dgm:ptLst>
  <dgm:cxnLst>
    <dgm:cxn modelId="{88C8C017-345A-AF4B-BF89-FFCBDA0A123A}" type="presOf" srcId="{EACD3E88-C1DE-AD4D-ABD5-C72E5F9F6EF2}" destId="{46B2491C-959D-9341-B5E5-3708E7ECB676}" srcOrd="1" destOrd="0" presId="urn:microsoft.com/office/officeart/2005/8/layout/target3"/>
    <dgm:cxn modelId="{9DE49B1B-A120-5942-975D-B7C77A415DC3}" srcId="{7840BB69-795F-DC44-9039-EFE386C8DA42}" destId="{EACD3E88-C1DE-AD4D-ABD5-C72E5F9F6EF2}" srcOrd="1" destOrd="0" parTransId="{B2ACB307-BE4D-F74B-BB65-CD2BA8FAAC9B}" sibTransId="{9BD7C4EC-B487-9B40-959A-D29C0522FA75}"/>
    <dgm:cxn modelId="{9E5E0E28-339E-2E48-B758-98606CA6D3CA}" type="presOf" srcId="{78604162-7F55-C047-BE94-13ED11E97062}" destId="{2E67184D-F9BA-A749-88A9-C737856676D7}" srcOrd="1"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E907AB8B-7630-444B-9046-C4B9CB2B2A3C}" type="presOf" srcId="{7840BB69-795F-DC44-9039-EFE386C8DA42}" destId="{C45F6EED-CF4E-0E44-92A7-E9EAFC55CADD}"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9A9C1E6-FC15-E745-8EFC-15DDF95FCD9B}" type="presOf" srcId="{88515058-E016-784D-86C9-F8BFA4539E65}" destId="{6773C79A-A7DA-5D43-9C7B-903C427EC509}" srcOrd="0"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A922A1FE-6854-F243-9F84-976D96B3C16F}" type="presOf" srcId="{EACD3E88-C1DE-AD4D-ABD5-C72E5F9F6EF2}" destId="{1FEB0DB6-FA4E-CF4E-8B72-2D86613E2D39}" srcOrd="0" destOrd="0" presId="urn:microsoft.com/office/officeart/2005/8/layout/target3"/>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E039E8-0C1B-064F-8ACD-9ACD05B190DF}" type="doc">
      <dgm:prSet loTypeId="urn:microsoft.com/office/officeart/2005/8/layout/hierarchy3" loCatId="hierarchy" qsTypeId="urn:microsoft.com/office/officeart/2005/8/quickstyle/simple1" qsCatId="simple" csTypeId="urn:microsoft.com/office/officeart/2005/8/colors/accent4_4" csCatId="accent4" phldr="1"/>
      <dgm:spPr/>
      <dgm:t>
        <a:bodyPr/>
        <a:lstStyle/>
        <a:p>
          <a:endParaRPr lang="en-US"/>
        </a:p>
      </dgm:t>
    </dgm:pt>
    <dgm:pt modelId="{6D5AFF4D-923E-FC4F-9AB0-254A13064D36}">
      <dgm:prSet custT="1"/>
      <dgm:spPr/>
      <dgm:t>
        <a:bodyPr/>
        <a:lstStyle/>
        <a:p>
          <a:r>
            <a:rPr lang="en-US" sz="1800" dirty="0"/>
            <a:t>Single-key cryptographic algorithms depend on the use of a secret key</a:t>
          </a:r>
        </a:p>
      </dgm:t>
    </dgm:pt>
    <dgm:pt modelId="{6629C032-32C5-324D-A00B-C1FB2E15BA24}" type="parTrans" cxnId="{E2297800-A6CE-844B-A756-66928B67F4FF}">
      <dgm:prSet/>
      <dgm:spPr/>
      <dgm:t>
        <a:bodyPr/>
        <a:lstStyle/>
        <a:p>
          <a:endParaRPr lang="en-US"/>
        </a:p>
      </dgm:t>
    </dgm:pt>
    <dgm:pt modelId="{4223C051-FB3C-0B46-9731-F91E92CC9BBA}" type="sibTrans" cxnId="{E2297800-A6CE-844B-A756-66928B67F4FF}">
      <dgm:prSet/>
      <dgm:spPr/>
      <dgm:t>
        <a:bodyPr/>
        <a:lstStyle/>
        <a:p>
          <a:endParaRPr lang="en-US"/>
        </a:p>
      </dgm:t>
    </dgm:pt>
    <dgm:pt modelId="{BBE9AB23-2983-D34E-B805-C0E02EA4A1F4}">
      <dgm:prSet custT="1"/>
      <dgm:spPr/>
      <dgm:t>
        <a:bodyPr/>
        <a:lstStyle/>
        <a:p>
          <a:r>
            <a:rPr lang="en-US" sz="1800" dirty="0"/>
            <a:t>Encryption algorithms that use a single key are referred to as </a:t>
          </a:r>
          <a:r>
            <a:rPr lang="en-US" sz="1800" i="1" dirty="0"/>
            <a:t>symmetric encryption algorithms</a:t>
          </a:r>
          <a:endParaRPr lang="en-US" sz="1800" dirty="0"/>
        </a:p>
      </dgm:t>
    </dgm:pt>
    <dgm:pt modelId="{01D82154-0623-1A40-8511-B0DD26BCE3E7}" type="parTrans" cxnId="{CF87FF0F-F9D7-9A49-BC53-C686FD40712C}">
      <dgm:prSet/>
      <dgm:spPr/>
      <dgm:t>
        <a:bodyPr/>
        <a:lstStyle/>
        <a:p>
          <a:endParaRPr lang="en-US"/>
        </a:p>
      </dgm:t>
    </dgm:pt>
    <dgm:pt modelId="{D1C5D095-C98D-A946-839F-33E2B077C3C9}" type="sibTrans" cxnId="{CF87FF0F-F9D7-9A49-BC53-C686FD40712C}">
      <dgm:prSet/>
      <dgm:spPr/>
      <dgm:t>
        <a:bodyPr/>
        <a:lstStyle/>
        <a:p>
          <a:endParaRPr lang="en-US"/>
        </a:p>
      </dgm:t>
    </dgm:pt>
    <dgm:pt modelId="{5783A942-FB74-144A-A37A-43EBD3774DA2}">
      <dgm:prSet custT="1"/>
      <dgm:spPr/>
      <dgm:t>
        <a:bodyPr/>
        <a:lstStyle/>
        <a:p>
          <a:r>
            <a:rPr lang="en-US" sz="1200" dirty="0"/>
            <a:t>With symmetric encryption, an encryption algorithm takes as input some data to be protected and a secret key and produces an unintelligible transformation on that data</a:t>
          </a:r>
        </a:p>
      </dgm:t>
    </dgm:pt>
    <dgm:pt modelId="{27416FD7-3C8D-7A4F-BF9A-AEBF13084F6C}" type="parTrans" cxnId="{2BD77FBB-1741-564E-9659-EA606470F52F}">
      <dgm:prSet/>
      <dgm:spPr/>
      <dgm:t>
        <a:bodyPr/>
        <a:lstStyle/>
        <a:p>
          <a:endParaRPr lang="en-US"/>
        </a:p>
      </dgm:t>
    </dgm:pt>
    <dgm:pt modelId="{2442D059-ED26-6146-B532-BD60FB8B726F}" type="sibTrans" cxnId="{2BD77FBB-1741-564E-9659-EA606470F52F}">
      <dgm:prSet/>
      <dgm:spPr/>
      <dgm:t>
        <a:bodyPr/>
        <a:lstStyle/>
        <a:p>
          <a:endParaRPr lang="en-US"/>
        </a:p>
      </dgm:t>
    </dgm:pt>
    <dgm:pt modelId="{18C3E18A-27DB-FD46-8E90-B6017EC5B4AB}">
      <dgm:prSet custT="1"/>
      <dgm:spPr/>
      <dgm:t>
        <a:bodyPr/>
        <a:lstStyle/>
        <a:p>
          <a:r>
            <a:rPr lang="en-US" sz="1200" dirty="0"/>
            <a:t>A corresponding decryption algorithm takes the transformed data and the same secret key and recovers the original data</a:t>
          </a:r>
        </a:p>
      </dgm:t>
    </dgm:pt>
    <dgm:pt modelId="{E0ED05D3-D006-F846-BBCC-7372D0AEF6AE}" type="parTrans" cxnId="{1D5EB709-1691-1C48-A1EE-63A9CD275629}">
      <dgm:prSet/>
      <dgm:spPr/>
      <dgm:t>
        <a:bodyPr/>
        <a:lstStyle/>
        <a:p>
          <a:endParaRPr lang="en-US"/>
        </a:p>
      </dgm:t>
    </dgm:pt>
    <dgm:pt modelId="{ECA2D91F-7C2A-1B4E-89DD-30E65D036632}" type="sibTrans" cxnId="{1D5EB709-1691-1C48-A1EE-63A9CD275629}">
      <dgm:prSet/>
      <dgm:spPr/>
      <dgm:t>
        <a:bodyPr/>
        <a:lstStyle/>
        <a:p>
          <a:endParaRPr lang="en-US"/>
        </a:p>
      </dgm:t>
    </dgm:pt>
    <dgm:pt modelId="{5FCD4E7D-DEF7-B24C-B403-DBF438D471E9}">
      <dgm:prSet custT="1"/>
      <dgm:spPr/>
      <dgm:t>
        <a:bodyPr/>
        <a:lstStyle/>
        <a:p>
          <a:r>
            <a:rPr lang="en-US" sz="1800" dirty="0"/>
            <a:t>Symmetric encryption takes the following forms: </a:t>
          </a:r>
        </a:p>
      </dgm:t>
    </dgm:pt>
    <dgm:pt modelId="{B679C945-55FB-B84E-A1B8-56C453DD7121}" type="parTrans" cxnId="{7443B541-F130-9B44-A70F-728532B72DFF}">
      <dgm:prSet/>
      <dgm:spPr/>
      <dgm:t>
        <a:bodyPr/>
        <a:lstStyle/>
        <a:p>
          <a:endParaRPr lang="en-US"/>
        </a:p>
      </dgm:t>
    </dgm:pt>
    <dgm:pt modelId="{B06EA0D1-9930-C244-92C6-8D0981ACF436}" type="sibTrans" cxnId="{7443B541-F130-9B44-A70F-728532B72DFF}">
      <dgm:prSet/>
      <dgm:spPr/>
      <dgm:t>
        <a:bodyPr/>
        <a:lstStyle/>
        <a:p>
          <a:endParaRPr lang="en-US"/>
        </a:p>
      </dgm:t>
    </dgm:pt>
    <dgm:pt modelId="{F1E086B4-E493-134C-8859-E61E07DF891B}">
      <dgm:prSet custT="1"/>
      <dgm:spPr/>
      <dgm:t>
        <a:bodyPr/>
        <a:lstStyle/>
        <a:p>
          <a:r>
            <a:rPr lang="en-US" sz="1600" dirty="0"/>
            <a:t>Block cipher</a:t>
          </a:r>
        </a:p>
      </dgm:t>
    </dgm:pt>
    <dgm:pt modelId="{F6130DFD-538D-6647-AB45-7CD0BE2B56D4}" type="parTrans" cxnId="{0CE97AD5-7CE6-1847-B195-F066C32B7644}">
      <dgm:prSet/>
      <dgm:spPr/>
      <dgm:t>
        <a:bodyPr/>
        <a:lstStyle/>
        <a:p>
          <a:endParaRPr lang="en-US"/>
        </a:p>
      </dgm:t>
    </dgm:pt>
    <dgm:pt modelId="{104B18C2-47C6-1741-9261-8DF4E69BA40A}" type="sibTrans" cxnId="{0CE97AD5-7CE6-1847-B195-F066C32B7644}">
      <dgm:prSet/>
      <dgm:spPr/>
      <dgm:t>
        <a:bodyPr/>
        <a:lstStyle/>
        <a:p>
          <a:endParaRPr lang="en-US"/>
        </a:p>
      </dgm:t>
    </dgm:pt>
    <dgm:pt modelId="{66D1FED3-CC43-294E-BB1B-703660A366E3}">
      <dgm:prSet custT="1"/>
      <dgm:spPr/>
      <dgm:t>
        <a:bodyPr/>
        <a:lstStyle/>
        <a:p>
          <a:r>
            <a:rPr lang="en-US" sz="1200" dirty="0"/>
            <a:t>A block cipher operates on data as a sequence of blocks</a:t>
          </a:r>
        </a:p>
      </dgm:t>
    </dgm:pt>
    <dgm:pt modelId="{4BCB6F31-5D6F-BF4A-A21F-7C83D749BF0F}" type="parTrans" cxnId="{CBFE2A80-9E06-5449-B1F1-81041AA2D83B}">
      <dgm:prSet/>
      <dgm:spPr/>
      <dgm:t>
        <a:bodyPr/>
        <a:lstStyle/>
        <a:p>
          <a:endParaRPr lang="en-US"/>
        </a:p>
      </dgm:t>
    </dgm:pt>
    <dgm:pt modelId="{484A4247-E582-9E48-811B-C2B0CF4E25A3}" type="sibTrans" cxnId="{CBFE2A80-9E06-5449-B1F1-81041AA2D83B}">
      <dgm:prSet/>
      <dgm:spPr/>
      <dgm:t>
        <a:bodyPr/>
        <a:lstStyle/>
        <a:p>
          <a:endParaRPr lang="en-US"/>
        </a:p>
      </dgm:t>
    </dgm:pt>
    <dgm:pt modelId="{04AC95CB-5BFF-A547-AFB6-24915446A453}">
      <dgm:prSet custT="1"/>
      <dgm:spPr/>
      <dgm:t>
        <a:bodyPr/>
        <a:lstStyle/>
        <a:p>
          <a:r>
            <a:rPr lang="en-US" sz="1200" dirty="0"/>
            <a:t>In most versions of the block cipher, known as modes of operation, the transformation depends not only on the current data block and the secret key but also on the content of preceding blocks</a:t>
          </a:r>
        </a:p>
      </dgm:t>
    </dgm:pt>
    <dgm:pt modelId="{AAD066C7-9C26-C241-82E5-47BCC33C9060}" type="parTrans" cxnId="{C77B720E-5625-D44F-89A0-DD83640A95D8}">
      <dgm:prSet/>
      <dgm:spPr/>
      <dgm:t>
        <a:bodyPr/>
        <a:lstStyle/>
        <a:p>
          <a:endParaRPr lang="en-US"/>
        </a:p>
      </dgm:t>
    </dgm:pt>
    <dgm:pt modelId="{4CEEC5E3-842D-3E4A-965A-361E05056324}" type="sibTrans" cxnId="{C77B720E-5625-D44F-89A0-DD83640A95D8}">
      <dgm:prSet/>
      <dgm:spPr/>
      <dgm:t>
        <a:bodyPr/>
        <a:lstStyle/>
        <a:p>
          <a:endParaRPr lang="en-US"/>
        </a:p>
      </dgm:t>
    </dgm:pt>
    <dgm:pt modelId="{768FA17A-391E-5847-96AE-4F8563F0684E}">
      <dgm:prSet custT="1"/>
      <dgm:spPr/>
      <dgm:t>
        <a:bodyPr/>
        <a:lstStyle/>
        <a:p>
          <a:r>
            <a:rPr lang="en-US" sz="1600" dirty="0"/>
            <a:t>Stream cipher</a:t>
          </a:r>
        </a:p>
      </dgm:t>
    </dgm:pt>
    <dgm:pt modelId="{DD294DE0-4561-064F-884F-8983E46E3F77}" type="parTrans" cxnId="{2DB672AA-AFAA-474E-B871-A56E16D2D197}">
      <dgm:prSet/>
      <dgm:spPr/>
      <dgm:t>
        <a:bodyPr/>
        <a:lstStyle/>
        <a:p>
          <a:endParaRPr lang="en-US"/>
        </a:p>
      </dgm:t>
    </dgm:pt>
    <dgm:pt modelId="{B7E7D5B7-3CA0-864B-BB76-D43F174D81D9}" type="sibTrans" cxnId="{2DB672AA-AFAA-474E-B871-A56E16D2D197}">
      <dgm:prSet/>
      <dgm:spPr/>
      <dgm:t>
        <a:bodyPr/>
        <a:lstStyle/>
        <a:p>
          <a:endParaRPr lang="en-US"/>
        </a:p>
      </dgm:t>
    </dgm:pt>
    <dgm:pt modelId="{7C949EE3-5723-4C4F-9B6B-A0B12D8D54FC}">
      <dgm:prSet custT="1"/>
      <dgm:spPr/>
      <dgm:t>
        <a:bodyPr/>
        <a:lstStyle/>
        <a:p>
          <a:r>
            <a:rPr lang="en-US" sz="1200" dirty="0"/>
            <a:t>A stream cipher operates on data as a sequence of bits</a:t>
          </a:r>
        </a:p>
      </dgm:t>
    </dgm:pt>
    <dgm:pt modelId="{2FCFAFFD-6418-9348-A32C-E7AEFBF23639}" type="parTrans" cxnId="{85D6E563-EF4F-E744-9691-5267780C2F79}">
      <dgm:prSet/>
      <dgm:spPr/>
      <dgm:t>
        <a:bodyPr/>
        <a:lstStyle/>
        <a:p>
          <a:endParaRPr lang="en-US"/>
        </a:p>
      </dgm:t>
    </dgm:pt>
    <dgm:pt modelId="{D4D7DB30-1961-834E-B8A6-1522CC247A8B}" type="sibTrans" cxnId="{85D6E563-EF4F-E744-9691-5267780C2F79}">
      <dgm:prSet/>
      <dgm:spPr/>
      <dgm:t>
        <a:bodyPr/>
        <a:lstStyle/>
        <a:p>
          <a:endParaRPr lang="en-US"/>
        </a:p>
      </dgm:t>
    </dgm:pt>
    <dgm:pt modelId="{E3F34286-EA9E-394F-948E-AA18E5197041}">
      <dgm:prSet custT="1"/>
      <dgm:spPr/>
      <dgm:t>
        <a:bodyPr/>
        <a:lstStyle/>
        <a:p>
          <a:r>
            <a:rPr lang="en-US" sz="1200" dirty="0"/>
            <a:t>As with the block cipher, the transformation depends on a secret key</a:t>
          </a:r>
        </a:p>
      </dgm:t>
    </dgm:pt>
    <dgm:pt modelId="{8247DB77-F55C-934A-9582-0E2C9D8E1805}" type="parTrans" cxnId="{225BB7FE-70B6-DF4F-ADEB-461D29DB3713}">
      <dgm:prSet/>
      <dgm:spPr/>
      <dgm:t>
        <a:bodyPr/>
        <a:lstStyle/>
        <a:p>
          <a:endParaRPr lang="en-US"/>
        </a:p>
      </dgm:t>
    </dgm:pt>
    <dgm:pt modelId="{59737C09-A9EF-F34D-86B3-3A3B89F6A331}" type="sibTrans" cxnId="{225BB7FE-70B6-DF4F-ADEB-461D29DB3713}">
      <dgm:prSet/>
      <dgm:spPr/>
      <dgm:t>
        <a:bodyPr/>
        <a:lstStyle/>
        <a:p>
          <a:endParaRPr lang="en-US"/>
        </a:p>
      </dgm:t>
    </dgm:pt>
    <dgm:pt modelId="{4D91E1B0-53D5-5B41-AA19-0C041C122393}" type="pres">
      <dgm:prSet presAssocID="{E5E039E8-0C1B-064F-8ACD-9ACD05B190DF}" presName="diagram" presStyleCnt="0">
        <dgm:presLayoutVars>
          <dgm:chPref val="1"/>
          <dgm:dir/>
          <dgm:animOne val="branch"/>
          <dgm:animLvl val="lvl"/>
          <dgm:resizeHandles/>
        </dgm:presLayoutVars>
      </dgm:prSet>
      <dgm:spPr/>
    </dgm:pt>
    <dgm:pt modelId="{82ADBBAA-69CB-D94F-9822-28778DB9D7D4}" type="pres">
      <dgm:prSet presAssocID="{6D5AFF4D-923E-FC4F-9AB0-254A13064D36}" presName="root" presStyleCnt="0"/>
      <dgm:spPr/>
    </dgm:pt>
    <dgm:pt modelId="{8E0D5B53-5D56-A045-8063-97959021F82E}" type="pres">
      <dgm:prSet presAssocID="{6D5AFF4D-923E-FC4F-9AB0-254A13064D36}" presName="rootComposite" presStyleCnt="0"/>
      <dgm:spPr/>
    </dgm:pt>
    <dgm:pt modelId="{783D77FB-234F-6344-B5FA-09FEC6DA0CA2}" type="pres">
      <dgm:prSet presAssocID="{6D5AFF4D-923E-FC4F-9AB0-254A13064D36}" presName="rootText" presStyleLbl="node1" presStyleIdx="0" presStyleCnt="3" custScaleY="184866" custLinFactNeighborX="463" custLinFactNeighborY="-2665"/>
      <dgm:spPr/>
    </dgm:pt>
    <dgm:pt modelId="{F3E19F9C-114A-C349-B274-3F16418FCF0D}" type="pres">
      <dgm:prSet presAssocID="{6D5AFF4D-923E-FC4F-9AB0-254A13064D36}" presName="rootConnector" presStyleLbl="node1" presStyleIdx="0" presStyleCnt="3"/>
      <dgm:spPr/>
    </dgm:pt>
    <dgm:pt modelId="{588B7816-09A8-C647-B391-D0728228F019}" type="pres">
      <dgm:prSet presAssocID="{6D5AFF4D-923E-FC4F-9AB0-254A13064D36}" presName="childShape" presStyleCnt="0"/>
      <dgm:spPr/>
    </dgm:pt>
    <dgm:pt modelId="{0FE30E8B-C72E-9842-A7EA-B07F8A60FE82}" type="pres">
      <dgm:prSet presAssocID="{BBE9AB23-2983-D34E-B805-C0E02EA4A1F4}" presName="root" presStyleCnt="0"/>
      <dgm:spPr/>
    </dgm:pt>
    <dgm:pt modelId="{ADF55B61-2152-C24A-82AB-AFB9D59BBF2E}" type="pres">
      <dgm:prSet presAssocID="{BBE9AB23-2983-D34E-B805-C0E02EA4A1F4}" presName="rootComposite" presStyleCnt="0"/>
      <dgm:spPr/>
    </dgm:pt>
    <dgm:pt modelId="{871C7B88-B16F-834C-A409-8C8321A174E8}" type="pres">
      <dgm:prSet presAssocID="{BBE9AB23-2983-D34E-B805-C0E02EA4A1F4}" presName="rootText" presStyleLbl="node1" presStyleIdx="1" presStyleCnt="3" custScaleX="106243" custScaleY="143182"/>
      <dgm:spPr/>
    </dgm:pt>
    <dgm:pt modelId="{D51B1EFB-F667-1441-A15A-8E22436F29A9}" type="pres">
      <dgm:prSet presAssocID="{BBE9AB23-2983-D34E-B805-C0E02EA4A1F4}" presName="rootConnector" presStyleLbl="node1" presStyleIdx="1" presStyleCnt="3"/>
      <dgm:spPr/>
    </dgm:pt>
    <dgm:pt modelId="{BA919C57-704F-E242-ACD9-80969E6D4D4B}" type="pres">
      <dgm:prSet presAssocID="{BBE9AB23-2983-D34E-B805-C0E02EA4A1F4}" presName="childShape" presStyleCnt="0"/>
      <dgm:spPr/>
    </dgm:pt>
    <dgm:pt modelId="{3F18FF42-4E61-424E-A0D2-9D33130259DD}" type="pres">
      <dgm:prSet presAssocID="{27416FD7-3C8D-7A4F-BF9A-AEBF13084F6C}" presName="Name13" presStyleLbl="parChTrans1D2" presStyleIdx="0" presStyleCnt="4"/>
      <dgm:spPr/>
    </dgm:pt>
    <dgm:pt modelId="{EB5A8A4D-E8EE-6544-81DC-B905FDF4F64F}" type="pres">
      <dgm:prSet presAssocID="{5783A942-FB74-144A-A37A-43EBD3774DA2}" presName="childText" presStyleLbl="bgAcc1" presStyleIdx="0" presStyleCnt="4" custScaleX="133662" custScaleY="109039">
        <dgm:presLayoutVars>
          <dgm:bulletEnabled val="1"/>
        </dgm:presLayoutVars>
      </dgm:prSet>
      <dgm:spPr/>
    </dgm:pt>
    <dgm:pt modelId="{8C286263-DAC5-894F-B659-27A79267D91A}" type="pres">
      <dgm:prSet presAssocID="{E0ED05D3-D006-F846-BBCC-7372D0AEF6AE}" presName="Name13" presStyleLbl="parChTrans1D2" presStyleIdx="1" presStyleCnt="4"/>
      <dgm:spPr/>
    </dgm:pt>
    <dgm:pt modelId="{1C0E07E6-E06E-9340-94DD-13A6B2187E0B}" type="pres">
      <dgm:prSet presAssocID="{18C3E18A-27DB-FD46-8E90-B6017EC5B4AB}" presName="childText" presStyleLbl="bgAcc1" presStyleIdx="1" presStyleCnt="4" custScaleX="120731">
        <dgm:presLayoutVars>
          <dgm:bulletEnabled val="1"/>
        </dgm:presLayoutVars>
      </dgm:prSet>
      <dgm:spPr/>
    </dgm:pt>
    <dgm:pt modelId="{A71A1B4B-5D85-5649-B0C1-0BEADF923810}" type="pres">
      <dgm:prSet presAssocID="{5FCD4E7D-DEF7-B24C-B403-DBF438D471E9}" presName="root" presStyleCnt="0"/>
      <dgm:spPr/>
    </dgm:pt>
    <dgm:pt modelId="{C4BD7FC7-DD6E-EB4D-9E2E-AD893D01D41C}" type="pres">
      <dgm:prSet presAssocID="{5FCD4E7D-DEF7-B24C-B403-DBF438D471E9}" presName="rootComposite" presStyleCnt="0"/>
      <dgm:spPr/>
    </dgm:pt>
    <dgm:pt modelId="{8B2C41E3-92B2-3444-8CBD-C6FDF6DA7E37}" type="pres">
      <dgm:prSet presAssocID="{5FCD4E7D-DEF7-B24C-B403-DBF438D471E9}" presName="rootText" presStyleLbl="node1" presStyleIdx="2" presStyleCnt="3"/>
      <dgm:spPr/>
    </dgm:pt>
    <dgm:pt modelId="{3B913494-A156-9142-8EEB-4B45637F1F3C}" type="pres">
      <dgm:prSet presAssocID="{5FCD4E7D-DEF7-B24C-B403-DBF438D471E9}" presName="rootConnector" presStyleLbl="node1" presStyleIdx="2" presStyleCnt="3"/>
      <dgm:spPr/>
    </dgm:pt>
    <dgm:pt modelId="{44B99A12-C26C-BB4A-885C-123FC999275F}" type="pres">
      <dgm:prSet presAssocID="{5FCD4E7D-DEF7-B24C-B403-DBF438D471E9}" presName="childShape" presStyleCnt="0"/>
      <dgm:spPr/>
    </dgm:pt>
    <dgm:pt modelId="{269C03FD-BDA3-FA4D-97C9-41AB05882284}" type="pres">
      <dgm:prSet presAssocID="{F6130DFD-538D-6647-AB45-7CD0BE2B56D4}" presName="Name13" presStyleLbl="parChTrans1D2" presStyleIdx="2" presStyleCnt="4"/>
      <dgm:spPr/>
    </dgm:pt>
    <dgm:pt modelId="{2E8B4C8E-B76E-1044-A741-9B7B329960CB}" type="pres">
      <dgm:prSet presAssocID="{F1E086B4-E493-134C-8859-E61E07DF891B}" presName="childText" presStyleLbl="bgAcc1" presStyleIdx="2" presStyleCnt="4" custScaleX="133225" custScaleY="193079">
        <dgm:presLayoutVars>
          <dgm:bulletEnabled val="1"/>
        </dgm:presLayoutVars>
      </dgm:prSet>
      <dgm:spPr/>
    </dgm:pt>
    <dgm:pt modelId="{F7167116-1518-A649-AE12-9F399765ADE4}" type="pres">
      <dgm:prSet presAssocID="{DD294DE0-4561-064F-884F-8983E46E3F77}" presName="Name13" presStyleLbl="parChTrans1D2" presStyleIdx="3" presStyleCnt="4"/>
      <dgm:spPr/>
    </dgm:pt>
    <dgm:pt modelId="{0CDD34BB-F6E2-0249-9AD1-180411658BF6}" type="pres">
      <dgm:prSet presAssocID="{768FA17A-391E-5847-96AE-4F8563F0684E}" presName="childText" presStyleLbl="bgAcc1" presStyleIdx="3" presStyleCnt="4" custScaleX="146988" custScaleY="140135" custLinFactNeighborX="-891" custLinFactNeighborY="52243">
        <dgm:presLayoutVars>
          <dgm:bulletEnabled val="1"/>
        </dgm:presLayoutVars>
      </dgm:prSet>
      <dgm:spPr/>
    </dgm:pt>
  </dgm:ptLst>
  <dgm:cxnLst>
    <dgm:cxn modelId="{E2297800-A6CE-844B-A756-66928B67F4FF}" srcId="{E5E039E8-0C1B-064F-8ACD-9ACD05B190DF}" destId="{6D5AFF4D-923E-FC4F-9AB0-254A13064D36}" srcOrd="0" destOrd="0" parTransId="{6629C032-32C5-324D-A00B-C1FB2E15BA24}" sibTransId="{4223C051-FB3C-0B46-9731-F91E92CC9BBA}"/>
    <dgm:cxn modelId="{AAF0F807-80A3-F64E-8CD9-410F0405960F}" type="presOf" srcId="{27416FD7-3C8D-7A4F-BF9A-AEBF13084F6C}" destId="{3F18FF42-4E61-424E-A0D2-9D33130259DD}" srcOrd="0" destOrd="0" presId="urn:microsoft.com/office/officeart/2005/8/layout/hierarchy3"/>
    <dgm:cxn modelId="{1D5EB709-1691-1C48-A1EE-63A9CD275629}" srcId="{BBE9AB23-2983-D34E-B805-C0E02EA4A1F4}" destId="{18C3E18A-27DB-FD46-8E90-B6017EC5B4AB}" srcOrd="1" destOrd="0" parTransId="{E0ED05D3-D006-F846-BBCC-7372D0AEF6AE}" sibTransId="{ECA2D91F-7C2A-1B4E-89DD-30E65D036632}"/>
    <dgm:cxn modelId="{C77B720E-5625-D44F-89A0-DD83640A95D8}" srcId="{F1E086B4-E493-134C-8859-E61E07DF891B}" destId="{04AC95CB-5BFF-A547-AFB6-24915446A453}" srcOrd="1" destOrd="0" parTransId="{AAD066C7-9C26-C241-82E5-47BCC33C9060}" sibTransId="{4CEEC5E3-842D-3E4A-965A-361E05056324}"/>
    <dgm:cxn modelId="{CF87FF0F-F9D7-9A49-BC53-C686FD40712C}" srcId="{E5E039E8-0C1B-064F-8ACD-9ACD05B190DF}" destId="{BBE9AB23-2983-D34E-B805-C0E02EA4A1F4}" srcOrd="1" destOrd="0" parTransId="{01D82154-0623-1A40-8511-B0DD26BCE3E7}" sibTransId="{D1C5D095-C98D-A946-839F-33E2B077C3C9}"/>
    <dgm:cxn modelId="{D3C3BE1B-921F-C944-9FF2-3527EF89E8B5}" type="presOf" srcId="{6D5AFF4D-923E-FC4F-9AB0-254A13064D36}" destId="{783D77FB-234F-6344-B5FA-09FEC6DA0CA2}" srcOrd="0" destOrd="0" presId="urn:microsoft.com/office/officeart/2005/8/layout/hierarchy3"/>
    <dgm:cxn modelId="{5C25CD20-A356-964B-A92C-13C2C0D13CBD}" type="presOf" srcId="{5FCD4E7D-DEF7-B24C-B403-DBF438D471E9}" destId="{8B2C41E3-92B2-3444-8CBD-C6FDF6DA7E37}" srcOrd="0" destOrd="0" presId="urn:microsoft.com/office/officeart/2005/8/layout/hierarchy3"/>
    <dgm:cxn modelId="{D533EB21-497E-5F4D-9D00-7881AE02D96C}" type="presOf" srcId="{18C3E18A-27DB-FD46-8E90-B6017EC5B4AB}" destId="{1C0E07E6-E06E-9340-94DD-13A6B2187E0B}" srcOrd="0" destOrd="0" presId="urn:microsoft.com/office/officeart/2005/8/layout/hierarchy3"/>
    <dgm:cxn modelId="{6298B12A-047B-A14F-82FA-9A7A2243E4C3}" type="presOf" srcId="{5FCD4E7D-DEF7-B24C-B403-DBF438D471E9}" destId="{3B913494-A156-9142-8EEB-4B45637F1F3C}" srcOrd="1" destOrd="0" presId="urn:microsoft.com/office/officeart/2005/8/layout/hierarchy3"/>
    <dgm:cxn modelId="{7443B541-F130-9B44-A70F-728532B72DFF}" srcId="{E5E039E8-0C1B-064F-8ACD-9ACD05B190DF}" destId="{5FCD4E7D-DEF7-B24C-B403-DBF438D471E9}" srcOrd="2" destOrd="0" parTransId="{B679C945-55FB-B84E-A1B8-56C453DD7121}" sibTransId="{B06EA0D1-9930-C244-92C6-8D0981ACF436}"/>
    <dgm:cxn modelId="{AE5DFD53-4499-664A-BC50-E318EE7F8EDA}" type="presOf" srcId="{768FA17A-391E-5847-96AE-4F8563F0684E}" destId="{0CDD34BB-F6E2-0249-9AD1-180411658BF6}" srcOrd="0" destOrd="0" presId="urn:microsoft.com/office/officeart/2005/8/layout/hierarchy3"/>
    <dgm:cxn modelId="{85D6E563-EF4F-E744-9691-5267780C2F79}" srcId="{768FA17A-391E-5847-96AE-4F8563F0684E}" destId="{7C949EE3-5723-4C4F-9B6B-A0B12D8D54FC}" srcOrd="0" destOrd="0" parTransId="{2FCFAFFD-6418-9348-A32C-E7AEFBF23639}" sibTransId="{D4D7DB30-1961-834E-B8A6-1522CC247A8B}"/>
    <dgm:cxn modelId="{AACF8E68-CE24-F643-8A64-9E5ADE844C2B}" type="presOf" srcId="{F1E086B4-E493-134C-8859-E61E07DF891B}" destId="{2E8B4C8E-B76E-1044-A741-9B7B329960CB}" srcOrd="0" destOrd="0" presId="urn:microsoft.com/office/officeart/2005/8/layout/hierarchy3"/>
    <dgm:cxn modelId="{99F1226F-3980-BF49-918E-271D33882804}" type="presOf" srcId="{F6130DFD-538D-6647-AB45-7CD0BE2B56D4}" destId="{269C03FD-BDA3-FA4D-97C9-41AB05882284}" srcOrd="0" destOrd="0" presId="urn:microsoft.com/office/officeart/2005/8/layout/hierarchy3"/>
    <dgm:cxn modelId="{968D5F71-5CA0-6346-B06C-1051C35F62F3}" type="presOf" srcId="{7C949EE3-5723-4C4F-9B6B-A0B12D8D54FC}" destId="{0CDD34BB-F6E2-0249-9AD1-180411658BF6}" srcOrd="0" destOrd="1" presId="urn:microsoft.com/office/officeart/2005/8/layout/hierarchy3"/>
    <dgm:cxn modelId="{CBFE2A80-9E06-5449-B1F1-81041AA2D83B}" srcId="{F1E086B4-E493-134C-8859-E61E07DF891B}" destId="{66D1FED3-CC43-294E-BB1B-703660A366E3}" srcOrd="0" destOrd="0" parTransId="{4BCB6F31-5D6F-BF4A-A21F-7C83D749BF0F}" sibTransId="{484A4247-E582-9E48-811B-C2B0CF4E25A3}"/>
    <dgm:cxn modelId="{317B9883-E5C7-964F-9EA6-F169DE79AD91}" type="presOf" srcId="{DD294DE0-4561-064F-884F-8983E46E3F77}" destId="{F7167116-1518-A649-AE12-9F399765ADE4}" srcOrd="0" destOrd="0" presId="urn:microsoft.com/office/officeart/2005/8/layout/hierarchy3"/>
    <dgm:cxn modelId="{B3582986-900F-1D42-981F-04E54ADB420D}" type="presOf" srcId="{BBE9AB23-2983-D34E-B805-C0E02EA4A1F4}" destId="{D51B1EFB-F667-1441-A15A-8E22436F29A9}" srcOrd="1" destOrd="0" presId="urn:microsoft.com/office/officeart/2005/8/layout/hierarchy3"/>
    <dgm:cxn modelId="{314A3F86-5B7B-864A-BC9E-8890A54A6F08}" type="presOf" srcId="{BBE9AB23-2983-D34E-B805-C0E02EA4A1F4}" destId="{871C7B88-B16F-834C-A409-8C8321A174E8}" srcOrd="0" destOrd="0" presId="urn:microsoft.com/office/officeart/2005/8/layout/hierarchy3"/>
    <dgm:cxn modelId="{2DB672AA-AFAA-474E-B871-A56E16D2D197}" srcId="{5FCD4E7D-DEF7-B24C-B403-DBF438D471E9}" destId="{768FA17A-391E-5847-96AE-4F8563F0684E}" srcOrd="1" destOrd="0" parTransId="{DD294DE0-4561-064F-884F-8983E46E3F77}" sibTransId="{B7E7D5B7-3CA0-864B-BB76-D43F174D81D9}"/>
    <dgm:cxn modelId="{BBBC26B8-9B79-D54C-888D-D48B36C8C913}" type="presOf" srcId="{5783A942-FB74-144A-A37A-43EBD3774DA2}" destId="{EB5A8A4D-E8EE-6544-81DC-B905FDF4F64F}" srcOrd="0" destOrd="0" presId="urn:microsoft.com/office/officeart/2005/8/layout/hierarchy3"/>
    <dgm:cxn modelId="{2BD77FBB-1741-564E-9659-EA606470F52F}" srcId="{BBE9AB23-2983-D34E-B805-C0E02EA4A1F4}" destId="{5783A942-FB74-144A-A37A-43EBD3774DA2}" srcOrd="0" destOrd="0" parTransId="{27416FD7-3C8D-7A4F-BF9A-AEBF13084F6C}" sibTransId="{2442D059-ED26-6146-B532-BD60FB8B726F}"/>
    <dgm:cxn modelId="{058832C2-DAD7-4C4F-9DFF-780759FB395A}" type="presOf" srcId="{E5E039E8-0C1B-064F-8ACD-9ACD05B190DF}" destId="{4D91E1B0-53D5-5B41-AA19-0C041C122393}" srcOrd="0" destOrd="0" presId="urn:microsoft.com/office/officeart/2005/8/layout/hierarchy3"/>
    <dgm:cxn modelId="{8B5BAACD-F3B0-B544-992C-2AAC5629E08A}" type="presOf" srcId="{E3F34286-EA9E-394F-948E-AA18E5197041}" destId="{0CDD34BB-F6E2-0249-9AD1-180411658BF6}" srcOrd="0" destOrd="2" presId="urn:microsoft.com/office/officeart/2005/8/layout/hierarchy3"/>
    <dgm:cxn modelId="{0CE97AD5-7CE6-1847-B195-F066C32B7644}" srcId="{5FCD4E7D-DEF7-B24C-B403-DBF438D471E9}" destId="{F1E086B4-E493-134C-8859-E61E07DF891B}" srcOrd="0" destOrd="0" parTransId="{F6130DFD-538D-6647-AB45-7CD0BE2B56D4}" sibTransId="{104B18C2-47C6-1741-9261-8DF4E69BA40A}"/>
    <dgm:cxn modelId="{28EC6EEE-2F92-B143-90B8-F2B310C22A9B}" type="presOf" srcId="{04AC95CB-5BFF-A547-AFB6-24915446A453}" destId="{2E8B4C8E-B76E-1044-A741-9B7B329960CB}" srcOrd="0" destOrd="2" presId="urn:microsoft.com/office/officeart/2005/8/layout/hierarchy3"/>
    <dgm:cxn modelId="{6F7DA7F5-CA2D-D043-BAA3-1D96944B411D}" type="presOf" srcId="{66D1FED3-CC43-294E-BB1B-703660A366E3}" destId="{2E8B4C8E-B76E-1044-A741-9B7B329960CB}" srcOrd="0" destOrd="1" presId="urn:microsoft.com/office/officeart/2005/8/layout/hierarchy3"/>
    <dgm:cxn modelId="{586782F6-90F5-E64A-99D2-9C91132B41F4}" type="presOf" srcId="{6D5AFF4D-923E-FC4F-9AB0-254A13064D36}" destId="{F3E19F9C-114A-C349-B274-3F16418FCF0D}" srcOrd="1" destOrd="0" presId="urn:microsoft.com/office/officeart/2005/8/layout/hierarchy3"/>
    <dgm:cxn modelId="{225BB7FE-70B6-DF4F-ADEB-461D29DB3713}" srcId="{768FA17A-391E-5847-96AE-4F8563F0684E}" destId="{E3F34286-EA9E-394F-948E-AA18E5197041}" srcOrd="1" destOrd="0" parTransId="{8247DB77-F55C-934A-9582-0E2C9D8E1805}" sibTransId="{59737C09-A9EF-F34D-86B3-3A3B89F6A331}"/>
    <dgm:cxn modelId="{B6C5C2FF-F478-5F41-88C8-ED1E9C1AA8D9}" type="presOf" srcId="{E0ED05D3-D006-F846-BBCC-7372D0AEF6AE}" destId="{8C286263-DAC5-894F-B659-27A79267D91A}" srcOrd="0" destOrd="0" presId="urn:microsoft.com/office/officeart/2005/8/layout/hierarchy3"/>
    <dgm:cxn modelId="{5F095778-71BB-874F-A99A-3F43FED06987}" type="presParOf" srcId="{4D91E1B0-53D5-5B41-AA19-0C041C122393}" destId="{82ADBBAA-69CB-D94F-9822-28778DB9D7D4}" srcOrd="0" destOrd="0" presId="urn:microsoft.com/office/officeart/2005/8/layout/hierarchy3"/>
    <dgm:cxn modelId="{E5012F82-03C8-2848-AF9F-1283F1460478}" type="presParOf" srcId="{82ADBBAA-69CB-D94F-9822-28778DB9D7D4}" destId="{8E0D5B53-5D56-A045-8063-97959021F82E}" srcOrd="0" destOrd="0" presId="urn:microsoft.com/office/officeart/2005/8/layout/hierarchy3"/>
    <dgm:cxn modelId="{70C6C530-194A-924B-A1DD-D066E1D7F851}" type="presParOf" srcId="{8E0D5B53-5D56-A045-8063-97959021F82E}" destId="{783D77FB-234F-6344-B5FA-09FEC6DA0CA2}" srcOrd="0" destOrd="0" presId="urn:microsoft.com/office/officeart/2005/8/layout/hierarchy3"/>
    <dgm:cxn modelId="{FB21FBAB-0BFA-F842-8051-57A2A4013460}" type="presParOf" srcId="{8E0D5B53-5D56-A045-8063-97959021F82E}" destId="{F3E19F9C-114A-C349-B274-3F16418FCF0D}" srcOrd="1" destOrd="0" presId="urn:microsoft.com/office/officeart/2005/8/layout/hierarchy3"/>
    <dgm:cxn modelId="{023BC0CC-43C5-8E4B-A145-B59F319A3E55}" type="presParOf" srcId="{82ADBBAA-69CB-D94F-9822-28778DB9D7D4}" destId="{588B7816-09A8-C647-B391-D0728228F019}" srcOrd="1" destOrd="0" presId="urn:microsoft.com/office/officeart/2005/8/layout/hierarchy3"/>
    <dgm:cxn modelId="{D4A54D90-F9BB-8B4B-A963-848C090C4709}" type="presParOf" srcId="{4D91E1B0-53D5-5B41-AA19-0C041C122393}" destId="{0FE30E8B-C72E-9842-A7EA-B07F8A60FE82}" srcOrd="1" destOrd="0" presId="urn:microsoft.com/office/officeart/2005/8/layout/hierarchy3"/>
    <dgm:cxn modelId="{C6B39762-7EEA-B145-849F-BC77031E9029}" type="presParOf" srcId="{0FE30E8B-C72E-9842-A7EA-B07F8A60FE82}" destId="{ADF55B61-2152-C24A-82AB-AFB9D59BBF2E}" srcOrd="0" destOrd="0" presId="urn:microsoft.com/office/officeart/2005/8/layout/hierarchy3"/>
    <dgm:cxn modelId="{6FC1759D-F623-984F-A807-8A806B06AC02}" type="presParOf" srcId="{ADF55B61-2152-C24A-82AB-AFB9D59BBF2E}" destId="{871C7B88-B16F-834C-A409-8C8321A174E8}" srcOrd="0" destOrd="0" presId="urn:microsoft.com/office/officeart/2005/8/layout/hierarchy3"/>
    <dgm:cxn modelId="{47FAA064-1613-B643-A08D-CDD8E50571B3}" type="presParOf" srcId="{ADF55B61-2152-C24A-82AB-AFB9D59BBF2E}" destId="{D51B1EFB-F667-1441-A15A-8E22436F29A9}" srcOrd="1" destOrd="0" presId="urn:microsoft.com/office/officeart/2005/8/layout/hierarchy3"/>
    <dgm:cxn modelId="{251BBD14-24A2-5748-82AE-7F23EB8671C5}" type="presParOf" srcId="{0FE30E8B-C72E-9842-A7EA-B07F8A60FE82}" destId="{BA919C57-704F-E242-ACD9-80969E6D4D4B}" srcOrd="1" destOrd="0" presId="urn:microsoft.com/office/officeart/2005/8/layout/hierarchy3"/>
    <dgm:cxn modelId="{C08A5424-CA96-EB4B-85FE-770C397BEEB6}" type="presParOf" srcId="{BA919C57-704F-E242-ACD9-80969E6D4D4B}" destId="{3F18FF42-4E61-424E-A0D2-9D33130259DD}" srcOrd="0" destOrd="0" presId="urn:microsoft.com/office/officeart/2005/8/layout/hierarchy3"/>
    <dgm:cxn modelId="{6C2C6A81-B012-FF4A-B865-722031D3451A}" type="presParOf" srcId="{BA919C57-704F-E242-ACD9-80969E6D4D4B}" destId="{EB5A8A4D-E8EE-6544-81DC-B905FDF4F64F}" srcOrd="1" destOrd="0" presId="urn:microsoft.com/office/officeart/2005/8/layout/hierarchy3"/>
    <dgm:cxn modelId="{207682E0-CC56-304D-B90A-BB95160B7F67}" type="presParOf" srcId="{BA919C57-704F-E242-ACD9-80969E6D4D4B}" destId="{8C286263-DAC5-894F-B659-27A79267D91A}" srcOrd="2" destOrd="0" presId="urn:microsoft.com/office/officeart/2005/8/layout/hierarchy3"/>
    <dgm:cxn modelId="{227464B0-CE0F-1C4E-A93B-8C46349A8CC8}" type="presParOf" srcId="{BA919C57-704F-E242-ACD9-80969E6D4D4B}" destId="{1C0E07E6-E06E-9340-94DD-13A6B2187E0B}" srcOrd="3" destOrd="0" presId="urn:microsoft.com/office/officeart/2005/8/layout/hierarchy3"/>
    <dgm:cxn modelId="{07EF144F-823D-B64F-B6F2-1EA0C897B4A5}" type="presParOf" srcId="{4D91E1B0-53D5-5B41-AA19-0C041C122393}" destId="{A71A1B4B-5D85-5649-B0C1-0BEADF923810}" srcOrd="2" destOrd="0" presId="urn:microsoft.com/office/officeart/2005/8/layout/hierarchy3"/>
    <dgm:cxn modelId="{FFA44CF4-E665-BD40-80DE-D8000F71718A}" type="presParOf" srcId="{A71A1B4B-5D85-5649-B0C1-0BEADF923810}" destId="{C4BD7FC7-DD6E-EB4D-9E2E-AD893D01D41C}" srcOrd="0" destOrd="0" presId="urn:microsoft.com/office/officeart/2005/8/layout/hierarchy3"/>
    <dgm:cxn modelId="{ABDE8C46-C47B-9147-8724-4D34235A9542}" type="presParOf" srcId="{C4BD7FC7-DD6E-EB4D-9E2E-AD893D01D41C}" destId="{8B2C41E3-92B2-3444-8CBD-C6FDF6DA7E37}" srcOrd="0" destOrd="0" presId="urn:microsoft.com/office/officeart/2005/8/layout/hierarchy3"/>
    <dgm:cxn modelId="{75807366-692D-0843-BE50-B579C7A0CCC6}" type="presParOf" srcId="{C4BD7FC7-DD6E-EB4D-9E2E-AD893D01D41C}" destId="{3B913494-A156-9142-8EEB-4B45637F1F3C}" srcOrd="1" destOrd="0" presId="urn:microsoft.com/office/officeart/2005/8/layout/hierarchy3"/>
    <dgm:cxn modelId="{C533B096-DF44-E64A-9203-01A9FF15F75D}" type="presParOf" srcId="{A71A1B4B-5D85-5649-B0C1-0BEADF923810}" destId="{44B99A12-C26C-BB4A-885C-123FC999275F}" srcOrd="1" destOrd="0" presId="urn:microsoft.com/office/officeart/2005/8/layout/hierarchy3"/>
    <dgm:cxn modelId="{290F83F2-592C-F048-9E3E-A5F6D5EADF53}" type="presParOf" srcId="{44B99A12-C26C-BB4A-885C-123FC999275F}" destId="{269C03FD-BDA3-FA4D-97C9-41AB05882284}" srcOrd="0" destOrd="0" presId="urn:microsoft.com/office/officeart/2005/8/layout/hierarchy3"/>
    <dgm:cxn modelId="{F6688AA1-503E-D84C-BC16-9375AC7BDD27}" type="presParOf" srcId="{44B99A12-C26C-BB4A-885C-123FC999275F}" destId="{2E8B4C8E-B76E-1044-A741-9B7B329960CB}" srcOrd="1" destOrd="0" presId="urn:microsoft.com/office/officeart/2005/8/layout/hierarchy3"/>
    <dgm:cxn modelId="{C1E00CB4-584A-CB49-ABE1-A96F337C1E59}" type="presParOf" srcId="{44B99A12-C26C-BB4A-885C-123FC999275F}" destId="{F7167116-1518-A649-AE12-9F399765ADE4}" srcOrd="2" destOrd="0" presId="urn:microsoft.com/office/officeart/2005/8/layout/hierarchy3"/>
    <dgm:cxn modelId="{07E5A924-39BC-8747-A684-1A1D49795317}" type="presParOf" srcId="{44B99A12-C26C-BB4A-885C-123FC999275F}" destId="{0CDD34BB-F6E2-0249-9AD1-180411658BF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9CF33C-5A16-9C4E-B1DE-B0D69FDBFB2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BA1488A-E7D8-8840-BDEE-DFED4100651E}">
      <dgm:prSet/>
      <dgm:spPr/>
      <dgm:t>
        <a:bodyPr/>
        <a:lstStyle/>
        <a:p>
          <a:r>
            <a:rPr lang="en-US" dirty="0"/>
            <a:t>Another form of single-key cryptographic algorithm is the </a:t>
          </a:r>
          <a:r>
            <a:rPr lang="en-US" i="1" dirty="0"/>
            <a:t>message authentication code (MAC)</a:t>
          </a:r>
          <a:endParaRPr lang="en-US" dirty="0"/>
        </a:p>
      </dgm:t>
    </dgm:pt>
    <dgm:pt modelId="{69304638-99B1-7643-8B9C-FC31120AFE74}" type="parTrans" cxnId="{61B10143-3896-B144-8423-98C8B4E0943F}">
      <dgm:prSet/>
      <dgm:spPr/>
      <dgm:t>
        <a:bodyPr/>
        <a:lstStyle/>
        <a:p>
          <a:endParaRPr lang="en-US"/>
        </a:p>
      </dgm:t>
    </dgm:pt>
    <dgm:pt modelId="{BEFD97EF-EF02-B041-AFCF-C78EE989280C}" type="sibTrans" cxnId="{61B10143-3896-B144-8423-98C8B4E0943F}">
      <dgm:prSet/>
      <dgm:spPr/>
      <dgm:t>
        <a:bodyPr/>
        <a:lstStyle/>
        <a:p>
          <a:endParaRPr lang="en-US"/>
        </a:p>
      </dgm:t>
    </dgm:pt>
    <dgm:pt modelId="{FD1818EA-47AA-E34C-97D3-7A5DC99A6D29}">
      <dgm:prSet custT="1"/>
      <dgm:spPr/>
      <dgm:t>
        <a:bodyPr/>
        <a:lstStyle/>
        <a:p>
          <a:r>
            <a:rPr lang="en-US" sz="1200" dirty="0"/>
            <a:t>A MAC is a data element associated with a data block or message</a:t>
          </a:r>
        </a:p>
      </dgm:t>
    </dgm:pt>
    <dgm:pt modelId="{643D4453-5D4A-A242-8C4C-00FD4102E9AF}" type="parTrans" cxnId="{7D6BE46C-5FDE-BA48-8D37-6B0E8E62E32E}">
      <dgm:prSet/>
      <dgm:spPr/>
      <dgm:t>
        <a:bodyPr/>
        <a:lstStyle/>
        <a:p>
          <a:endParaRPr lang="en-US"/>
        </a:p>
      </dgm:t>
    </dgm:pt>
    <dgm:pt modelId="{9E538B45-7595-6D4B-B93A-3F57037A4D60}" type="sibTrans" cxnId="{7D6BE46C-5FDE-BA48-8D37-6B0E8E62E32E}">
      <dgm:prSet/>
      <dgm:spPr/>
      <dgm:t>
        <a:bodyPr/>
        <a:lstStyle/>
        <a:p>
          <a:endParaRPr lang="en-US"/>
        </a:p>
      </dgm:t>
    </dgm:pt>
    <dgm:pt modelId="{F93EE558-6462-4F41-8E02-FE3F3CF4B8D8}">
      <dgm:prSet custT="1"/>
      <dgm:spPr/>
      <dgm:t>
        <a:bodyPr/>
        <a:lstStyle/>
        <a:p>
          <a:r>
            <a:rPr lang="en-US" sz="1200" dirty="0"/>
            <a:t>The MAC is generated by a cryptographic transformation involving a secret key and, typically, a cryptographic hash function of the message</a:t>
          </a:r>
        </a:p>
      </dgm:t>
    </dgm:pt>
    <dgm:pt modelId="{E64EFA52-511F-B048-B030-E30FF1594976}" type="parTrans" cxnId="{5AC302E7-CAB5-184A-AA23-E8D320A59403}">
      <dgm:prSet/>
      <dgm:spPr/>
      <dgm:t>
        <a:bodyPr/>
        <a:lstStyle/>
        <a:p>
          <a:endParaRPr lang="en-US"/>
        </a:p>
      </dgm:t>
    </dgm:pt>
    <dgm:pt modelId="{BE184561-602B-4B4B-BF14-FAAA298D518C}" type="sibTrans" cxnId="{5AC302E7-CAB5-184A-AA23-E8D320A59403}">
      <dgm:prSet/>
      <dgm:spPr/>
      <dgm:t>
        <a:bodyPr/>
        <a:lstStyle/>
        <a:p>
          <a:endParaRPr lang="en-US"/>
        </a:p>
      </dgm:t>
    </dgm:pt>
    <dgm:pt modelId="{9E7A620F-1983-C244-BB15-6EBC7E136BFD}">
      <dgm:prSet custT="1"/>
      <dgm:spPr/>
      <dgm:t>
        <a:bodyPr/>
        <a:lstStyle/>
        <a:p>
          <a:r>
            <a:rPr lang="en-US" sz="1200" dirty="0"/>
            <a:t>The MAC is designed so that someone in possession of the secret key can verify the integrity of the message</a:t>
          </a:r>
        </a:p>
      </dgm:t>
    </dgm:pt>
    <dgm:pt modelId="{832747F9-27D2-4B45-BFB9-115B970723A4}" type="parTrans" cxnId="{56ECB445-9CEF-FB4B-B19F-C7508CCD0DE7}">
      <dgm:prSet/>
      <dgm:spPr/>
      <dgm:t>
        <a:bodyPr/>
        <a:lstStyle/>
        <a:p>
          <a:endParaRPr lang="en-US"/>
        </a:p>
      </dgm:t>
    </dgm:pt>
    <dgm:pt modelId="{3260E3E5-92B1-1A47-A3A9-79FD3F13C003}" type="sibTrans" cxnId="{56ECB445-9CEF-FB4B-B19F-C7508CCD0DE7}">
      <dgm:prSet/>
      <dgm:spPr/>
      <dgm:t>
        <a:bodyPr/>
        <a:lstStyle/>
        <a:p>
          <a:endParaRPr lang="en-US"/>
        </a:p>
      </dgm:t>
    </dgm:pt>
    <dgm:pt modelId="{93F32127-B0B4-274D-B62A-792B0C73151B}">
      <dgm:prSet custT="1"/>
      <dgm:spPr/>
      <dgm:t>
        <a:bodyPr/>
        <a:lstStyle/>
        <a:p>
          <a:r>
            <a:rPr lang="en-US" sz="1200" dirty="0"/>
            <a:t>The recipient of the message plus the MAC can perform the same calculation on the message; if the calculated MAC matches the MAC accompanying the message, this provides assurance that the message has not been altered</a:t>
          </a:r>
        </a:p>
      </dgm:t>
    </dgm:pt>
    <dgm:pt modelId="{0DD6C764-98E1-2344-9B57-BABC87C8B82B}" type="parTrans" cxnId="{61D938C7-B24A-1A45-A970-B51AB8623701}">
      <dgm:prSet/>
      <dgm:spPr/>
      <dgm:t>
        <a:bodyPr/>
        <a:lstStyle/>
        <a:p>
          <a:endParaRPr lang="en-US"/>
        </a:p>
      </dgm:t>
    </dgm:pt>
    <dgm:pt modelId="{E9ACE81E-80D1-2F47-AEA6-B8B60D5DD7AA}" type="sibTrans" cxnId="{61D938C7-B24A-1A45-A970-B51AB8623701}">
      <dgm:prSet/>
      <dgm:spPr/>
      <dgm:t>
        <a:bodyPr/>
        <a:lstStyle/>
        <a:p>
          <a:endParaRPr lang="en-US"/>
        </a:p>
      </dgm:t>
    </dgm:pt>
    <dgm:pt modelId="{3EEABA09-CD41-7244-B3AB-416F3EFEB089}" type="pres">
      <dgm:prSet presAssocID="{1E9CF33C-5A16-9C4E-B1DE-B0D69FDBFB28}" presName="diagram" presStyleCnt="0">
        <dgm:presLayoutVars>
          <dgm:chPref val="1"/>
          <dgm:dir/>
          <dgm:animOne val="branch"/>
          <dgm:animLvl val="lvl"/>
          <dgm:resizeHandles/>
        </dgm:presLayoutVars>
      </dgm:prSet>
      <dgm:spPr/>
    </dgm:pt>
    <dgm:pt modelId="{8714423B-5184-0F49-B29F-6BD7B781EC97}" type="pres">
      <dgm:prSet presAssocID="{7BA1488A-E7D8-8840-BDEE-DFED4100651E}" presName="root" presStyleCnt="0"/>
      <dgm:spPr/>
    </dgm:pt>
    <dgm:pt modelId="{824178FD-2E4C-1E47-9E95-1BA29E548F49}" type="pres">
      <dgm:prSet presAssocID="{7BA1488A-E7D8-8840-BDEE-DFED4100651E}" presName="rootComposite" presStyleCnt="0"/>
      <dgm:spPr/>
    </dgm:pt>
    <dgm:pt modelId="{783FC853-8E91-C843-AD86-9CA62190C7BD}" type="pres">
      <dgm:prSet presAssocID="{7BA1488A-E7D8-8840-BDEE-DFED4100651E}" presName="rootText" presStyleLbl="node1" presStyleIdx="0" presStyleCnt="1" custScaleX="282691" custLinFactNeighborX="-90437" custLinFactNeighborY="1254"/>
      <dgm:spPr/>
    </dgm:pt>
    <dgm:pt modelId="{1F7934D9-1C7C-1548-8BEA-85DB2DC58273}" type="pres">
      <dgm:prSet presAssocID="{7BA1488A-E7D8-8840-BDEE-DFED4100651E}" presName="rootConnector" presStyleLbl="node1" presStyleIdx="0" presStyleCnt="1"/>
      <dgm:spPr/>
    </dgm:pt>
    <dgm:pt modelId="{F2F67CE1-D1BE-5242-8F18-8151D456507D}" type="pres">
      <dgm:prSet presAssocID="{7BA1488A-E7D8-8840-BDEE-DFED4100651E}" presName="childShape" presStyleCnt="0"/>
      <dgm:spPr/>
    </dgm:pt>
    <dgm:pt modelId="{7A44E825-DB97-6F4E-AEF3-0760FFD61496}" type="pres">
      <dgm:prSet presAssocID="{643D4453-5D4A-A242-8C4C-00FD4102E9AF}" presName="Name13" presStyleLbl="parChTrans1D2" presStyleIdx="0" presStyleCnt="4"/>
      <dgm:spPr/>
    </dgm:pt>
    <dgm:pt modelId="{AEF8CC87-BC62-554C-AE89-5D1F52C1DEBF}" type="pres">
      <dgm:prSet presAssocID="{FD1818EA-47AA-E34C-97D3-7A5DC99A6D29}" presName="childText" presStyleLbl="bgAcc1" presStyleIdx="0" presStyleCnt="4" custScaleX="346488" custScaleY="83473">
        <dgm:presLayoutVars>
          <dgm:bulletEnabled val="1"/>
        </dgm:presLayoutVars>
      </dgm:prSet>
      <dgm:spPr/>
    </dgm:pt>
    <dgm:pt modelId="{CA2783BE-29FC-4647-81BA-52F44D53CDBF}" type="pres">
      <dgm:prSet presAssocID="{E64EFA52-511F-B048-B030-E30FF1594976}" presName="Name13" presStyleLbl="parChTrans1D2" presStyleIdx="1" presStyleCnt="4"/>
      <dgm:spPr/>
    </dgm:pt>
    <dgm:pt modelId="{E854AE97-DC9F-4A4D-BD87-A49C75ADD31E}" type="pres">
      <dgm:prSet presAssocID="{F93EE558-6462-4F41-8E02-FE3F3CF4B8D8}" presName="childText" presStyleLbl="bgAcc1" presStyleIdx="1" presStyleCnt="4" custScaleX="338139" custScaleY="98023">
        <dgm:presLayoutVars>
          <dgm:bulletEnabled val="1"/>
        </dgm:presLayoutVars>
      </dgm:prSet>
      <dgm:spPr/>
    </dgm:pt>
    <dgm:pt modelId="{ABC42F92-C136-914F-8FF7-8BBB0162AA84}" type="pres">
      <dgm:prSet presAssocID="{832747F9-27D2-4B45-BFB9-115B970723A4}" presName="Name13" presStyleLbl="parChTrans1D2" presStyleIdx="2" presStyleCnt="4"/>
      <dgm:spPr/>
    </dgm:pt>
    <dgm:pt modelId="{F0920960-8F40-E14F-8536-F686EFEFDF90}" type="pres">
      <dgm:prSet presAssocID="{9E7A620F-1983-C244-BB15-6EBC7E136BFD}" presName="childText" presStyleLbl="bgAcc1" presStyleIdx="2" presStyleCnt="4" custScaleX="340953" custScaleY="100485">
        <dgm:presLayoutVars>
          <dgm:bulletEnabled val="1"/>
        </dgm:presLayoutVars>
      </dgm:prSet>
      <dgm:spPr/>
    </dgm:pt>
    <dgm:pt modelId="{94263139-F98C-AA4E-9658-79CBD972158F}" type="pres">
      <dgm:prSet presAssocID="{0DD6C764-98E1-2344-9B57-BABC87C8B82B}" presName="Name13" presStyleLbl="parChTrans1D2" presStyleIdx="3" presStyleCnt="4"/>
      <dgm:spPr/>
    </dgm:pt>
    <dgm:pt modelId="{8031FBC7-37A7-0F4A-909D-461A2BD4DA71}" type="pres">
      <dgm:prSet presAssocID="{93F32127-B0B4-274D-B62A-792B0C73151B}" presName="childText" presStyleLbl="bgAcc1" presStyleIdx="3" presStyleCnt="4" custScaleX="352252" custScaleY="94869">
        <dgm:presLayoutVars>
          <dgm:bulletEnabled val="1"/>
        </dgm:presLayoutVars>
      </dgm:prSet>
      <dgm:spPr/>
    </dgm:pt>
  </dgm:ptLst>
  <dgm:cxnLst>
    <dgm:cxn modelId="{344B4935-16BE-464E-88A2-5B91513A57E2}" type="presOf" srcId="{832747F9-27D2-4B45-BFB9-115B970723A4}" destId="{ABC42F92-C136-914F-8FF7-8BBB0162AA84}" srcOrd="0" destOrd="0" presId="urn:microsoft.com/office/officeart/2005/8/layout/hierarchy3"/>
    <dgm:cxn modelId="{1D76F836-E546-6F4C-86D6-2EEF5F2CA0B1}" type="presOf" srcId="{7BA1488A-E7D8-8840-BDEE-DFED4100651E}" destId="{1F7934D9-1C7C-1548-8BEA-85DB2DC58273}" srcOrd="1" destOrd="0" presId="urn:microsoft.com/office/officeart/2005/8/layout/hierarchy3"/>
    <dgm:cxn modelId="{61B10143-3896-B144-8423-98C8B4E0943F}" srcId="{1E9CF33C-5A16-9C4E-B1DE-B0D69FDBFB28}" destId="{7BA1488A-E7D8-8840-BDEE-DFED4100651E}" srcOrd="0" destOrd="0" parTransId="{69304638-99B1-7643-8B9C-FC31120AFE74}" sibTransId="{BEFD97EF-EF02-B041-AFCF-C78EE989280C}"/>
    <dgm:cxn modelId="{56ECB445-9CEF-FB4B-B19F-C7508CCD0DE7}" srcId="{7BA1488A-E7D8-8840-BDEE-DFED4100651E}" destId="{9E7A620F-1983-C244-BB15-6EBC7E136BFD}" srcOrd="2" destOrd="0" parTransId="{832747F9-27D2-4B45-BFB9-115B970723A4}" sibTransId="{3260E3E5-92B1-1A47-A3A9-79FD3F13C003}"/>
    <dgm:cxn modelId="{103C8867-362D-8241-85AA-0729E3297FDD}" type="presOf" srcId="{9E7A620F-1983-C244-BB15-6EBC7E136BFD}" destId="{F0920960-8F40-E14F-8536-F686EFEFDF90}" srcOrd="0" destOrd="0" presId="urn:microsoft.com/office/officeart/2005/8/layout/hierarchy3"/>
    <dgm:cxn modelId="{F00B406B-68D9-F948-A92B-E9918D4EF1E0}" type="presOf" srcId="{643D4453-5D4A-A242-8C4C-00FD4102E9AF}" destId="{7A44E825-DB97-6F4E-AEF3-0760FFD61496}" srcOrd="0" destOrd="0" presId="urn:microsoft.com/office/officeart/2005/8/layout/hierarchy3"/>
    <dgm:cxn modelId="{F4585F6C-642A-D44D-8195-585C00FA1BA3}" type="presOf" srcId="{0DD6C764-98E1-2344-9B57-BABC87C8B82B}" destId="{94263139-F98C-AA4E-9658-79CBD972158F}" srcOrd="0" destOrd="0" presId="urn:microsoft.com/office/officeart/2005/8/layout/hierarchy3"/>
    <dgm:cxn modelId="{7D6BE46C-5FDE-BA48-8D37-6B0E8E62E32E}" srcId="{7BA1488A-E7D8-8840-BDEE-DFED4100651E}" destId="{FD1818EA-47AA-E34C-97D3-7A5DC99A6D29}" srcOrd="0" destOrd="0" parTransId="{643D4453-5D4A-A242-8C4C-00FD4102E9AF}" sibTransId="{9E538B45-7595-6D4B-B93A-3F57037A4D60}"/>
    <dgm:cxn modelId="{7A7E716D-BADB-5E4F-9CFE-58326E01C6E3}" type="presOf" srcId="{93F32127-B0B4-274D-B62A-792B0C73151B}" destId="{8031FBC7-37A7-0F4A-909D-461A2BD4DA71}" srcOrd="0" destOrd="0" presId="urn:microsoft.com/office/officeart/2005/8/layout/hierarchy3"/>
    <dgm:cxn modelId="{1A070095-23F3-1D4F-9D8C-EF8A6F61081C}" type="presOf" srcId="{7BA1488A-E7D8-8840-BDEE-DFED4100651E}" destId="{783FC853-8E91-C843-AD86-9CA62190C7BD}" srcOrd="0" destOrd="0" presId="urn:microsoft.com/office/officeart/2005/8/layout/hierarchy3"/>
    <dgm:cxn modelId="{A348659D-C901-0942-806C-3D596804F4B0}" type="presOf" srcId="{FD1818EA-47AA-E34C-97D3-7A5DC99A6D29}" destId="{AEF8CC87-BC62-554C-AE89-5D1F52C1DEBF}" srcOrd="0" destOrd="0" presId="urn:microsoft.com/office/officeart/2005/8/layout/hierarchy3"/>
    <dgm:cxn modelId="{F85E5EA9-71CC-C140-8B51-55DCF2A05747}" type="presOf" srcId="{1E9CF33C-5A16-9C4E-B1DE-B0D69FDBFB28}" destId="{3EEABA09-CD41-7244-B3AB-416F3EFEB089}" srcOrd="0" destOrd="0" presId="urn:microsoft.com/office/officeart/2005/8/layout/hierarchy3"/>
    <dgm:cxn modelId="{61D938C7-B24A-1A45-A970-B51AB8623701}" srcId="{7BA1488A-E7D8-8840-BDEE-DFED4100651E}" destId="{93F32127-B0B4-274D-B62A-792B0C73151B}" srcOrd="3" destOrd="0" parTransId="{0DD6C764-98E1-2344-9B57-BABC87C8B82B}" sibTransId="{E9ACE81E-80D1-2F47-AEA6-B8B60D5DD7AA}"/>
    <dgm:cxn modelId="{A0720CE1-25EF-F54A-8A25-55D95EC2506A}" type="presOf" srcId="{E64EFA52-511F-B048-B030-E30FF1594976}" destId="{CA2783BE-29FC-4647-81BA-52F44D53CDBF}" srcOrd="0" destOrd="0" presId="urn:microsoft.com/office/officeart/2005/8/layout/hierarchy3"/>
    <dgm:cxn modelId="{5AC302E7-CAB5-184A-AA23-E8D320A59403}" srcId="{7BA1488A-E7D8-8840-BDEE-DFED4100651E}" destId="{F93EE558-6462-4F41-8E02-FE3F3CF4B8D8}" srcOrd="1" destOrd="0" parTransId="{E64EFA52-511F-B048-B030-E30FF1594976}" sibTransId="{BE184561-602B-4B4B-BF14-FAAA298D518C}"/>
    <dgm:cxn modelId="{8C9C76E8-F60B-B148-B97B-66713F8DA389}" type="presOf" srcId="{F93EE558-6462-4F41-8E02-FE3F3CF4B8D8}" destId="{E854AE97-DC9F-4A4D-BD87-A49C75ADD31E}" srcOrd="0" destOrd="0" presId="urn:microsoft.com/office/officeart/2005/8/layout/hierarchy3"/>
    <dgm:cxn modelId="{D4B536F9-D8E9-C04F-8619-4795C978A260}" type="presParOf" srcId="{3EEABA09-CD41-7244-B3AB-416F3EFEB089}" destId="{8714423B-5184-0F49-B29F-6BD7B781EC97}" srcOrd="0" destOrd="0" presId="urn:microsoft.com/office/officeart/2005/8/layout/hierarchy3"/>
    <dgm:cxn modelId="{933E9AE2-A13D-2A49-9B21-9B5C53E7CBB2}" type="presParOf" srcId="{8714423B-5184-0F49-B29F-6BD7B781EC97}" destId="{824178FD-2E4C-1E47-9E95-1BA29E548F49}" srcOrd="0" destOrd="0" presId="urn:microsoft.com/office/officeart/2005/8/layout/hierarchy3"/>
    <dgm:cxn modelId="{4669565F-B5B6-C244-B439-53C4D68D608A}" type="presParOf" srcId="{824178FD-2E4C-1E47-9E95-1BA29E548F49}" destId="{783FC853-8E91-C843-AD86-9CA62190C7BD}" srcOrd="0" destOrd="0" presId="urn:microsoft.com/office/officeart/2005/8/layout/hierarchy3"/>
    <dgm:cxn modelId="{BF82F8E2-F4DF-324F-AF39-2EDD949088D3}" type="presParOf" srcId="{824178FD-2E4C-1E47-9E95-1BA29E548F49}" destId="{1F7934D9-1C7C-1548-8BEA-85DB2DC58273}" srcOrd="1" destOrd="0" presId="urn:microsoft.com/office/officeart/2005/8/layout/hierarchy3"/>
    <dgm:cxn modelId="{02876CE2-DC47-324F-AA79-AB8A8FA2BD5D}" type="presParOf" srcId="{8714423B-5184-0F49-B29F-6BD7B781EC97}" destId="{F2F67CE1-D1BE-5242-8F18-8151D456507D}" srcOrd="1" destOrd="0" presId="urn:microsoft.com/office/officeart/2005/8/layout/hierarchy3"/>
    <dgm:cxn modelId="{4D0AC82A-AE62-4E4A-849A-F1E9B80979BD}" type="presParOf" srcId="{F2F67CE1-D1BE-5242-8F18-8151D456507D}" destId="{7A44E825-DB97-6F4E-AEF3-0760FFD61496}" srcOrd="0" destOrd="0" presId="urn:microsoft.com/office/officeart/2005/8/layout/hierarchy3"/>
    <dgm:cxn modelId="{18B04968-9232-284C-B81B-935E545D33CF}" type="presParOf" srcId="{F2F67CE1-D1BE-5242-8F18-8151D456507D}" destId="{AEF8CC87-BC62-554C-AE89-5D1F52C1DEBF}" srcOrd="1" destOrd="0" presId="urn:microsoft.com/office/officeart/2005/8/layout/hierarchy3"/>
    <dgm:cxn modelId="{49C698CB-D2B3-D944-B5D6-727B1081CD77}" type="presParOf" srcId="{F2F67CE1-D1BE-5242-8F18-8151D456507D}" destId="{CA2783BE-29FC-4647-81BA-52F44D53CDBF}" srcOrd="2" destOrd="0" presId="urn:microsoft.com/office/officeart/2005/8/layout/hierarchy3"/>
    <dgm:cxn modelId="{94641D19-CF01-394B-A261-9712E5713BA8}" type="presParOf" srcId="{F2F67CE1-D1BE-5242-8F18-8151D456507D}" destId="{E854AE97-DC9F-4A4D-BD87-A49C75ADD31E}" srcOrd="3" destOrd="0" presId="urn:microsoft.com/office/officeart/2005/8/layout/hierarchy3"/>
    <dgm:cxn modelId="{67DC76BA-A2B4-EA4B-9672-0D40C3D098AA}" type="presParOf" srcId="{F2F67CE1-D1BE-5242-8F18-8151D456507D}" destId="{ABC42F92-C136-914F-8FF7-8BBB0162AA84}" srcOrd="4" destOrd="0" presId="urn:microsoft.com/office/officeart/2005/8/layout/hierarchy3"/>
    <dgm:cxn modelId="{B66760DE-A5AA-C048-8ADD-12F4D466AE40}" type="presParOf" srcId="{F2F67CE1-D1BE-5242-8F18-8151D456507D}" destId="{F0920960-8F40-E14F-8536-F686EFEFDF90}" srcOrd="5" destOrd="0" presId="urn:microsoft.com/office/officeart/2005/8/layout/hierarchy3"/>
    <dgm:cxn modelId="{4DDEB710-E4DE-8D49-ADF2-8AE11CDA551A}" type="presParOf" srcId="{F2F67CE1-D1BE-5242-8F18-8151D456507D}" destId="{94263139-F98C-AA4E-9658-79CBD972158F}" srcOrd="6" destOrd="0" presId="urn:microsoft.com/office/officeart/2005/8/layout/hierarchy3"/>
    <dgm:cxn modelId="{F64E34F1-9C7B-C74D-84C2-FE4D195F7152}" type="presParOf" srcId="{F2F67CE1-D1BE-5242-8F18-8151D456507D}" destId="{8031FBC7-37A7-0F4A-909D-461A2BD4DA71}"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84A144-1C09-AD44-8C99-D7EDECDABE10}" type="doc">
      <dgm:prSet loTypeId="urn:microsoft.com/office/officeart/2005/8/layout/matrix3" loCatId="" qsTypeId="urn:microsoft.com/office/officeart/2005/8/quickstyle/simple1" qsCatId="simple" csTypeId="urn:microsoft.com/office/officeart/2005/8/colors/accent1_2" csCatId="accent1"/>
      <dgm:spPr/>
      <dgm:t>
        <a:bodyPr/>
        <a:lstStyle/>
        <a:p>
          <a:endParaRPr lang="en-US"/>
        </a:p>
      </dgm:t>
    </dgm:pt>
    <dgm:pt modelId="{DB27E18D-34F6-5F46-A740-D7D3CDDDDF27}">
      <dgm:prSet/>
      <dgm:spPr/>
      <dgm:t>
        <a:bodyPr/>
        <a:lstStyle/>
        <a:p>
          <a:r>
            <a:rPr lang="en-US"/>
            <a:t>Trust is confidence that an entity will perform in a way that will not prejudice the security of the user of the system of which that entity is a part</a:t>
          </a:r>
        </a:p>
      </dgm:t>
    </dgm:pt>
    <dgm:pt modelId="{DD3F0A9B-E670-8340-ADAE-97E2F1279CA0}" type="parTrans" cxnId="{3486D449-4E41-2746-8A34-52452D2CBB06}">
      <dgm:prSet/>
      <dgm:spPr/>
      <dgm:t>
        <a:bodyPr/>
        <a:lstStyle/>
        <a:p>
          <a:endParaRPr lang="en-US"/>
        </a:p>
      </dgm:t>
    </dgm:pt>
    <dgm:pt modelId="{17F8D13B-1C4D-4B49-95B2-5E37DFB30989}" type="sibTrans" cxnId="{3486D449-4E41-2746-8A34-52452D2CBB06}">
      <dgm:prSet/>
      <dgm:spPr/>
      <dgm:t>
        <a:bodyPr/>
        <a:lstStyle/>
        <a:p>
          <a:endParaRPr lang="en-US"/>
        </a:p>
      </dgm:t>
    </dgm:pt>
    <dgm:pt modelId="{9302CC63-25AF-A347-8607-9A63455BA040}">
      <dgm:prSet/>
      <dgm:spPr/>
      <dgm:t>
        <a:bodyPr/>
        <a:lstStyle/>
        <a:p>
          <a:r>
            <a:rPr lang="en-US"/>
            <a:t>Trust is always restricted to specific functions or ways of behavior and is meaningful only in the context of a security policy</a:t>
          </a:r>
        </a:p>
      </dgm:t>
    </dgm:pt>
    <dgm:pt modelId="{3EEBA68C-8C73-434F-8043-C52D72A62E6B}" type="parTrans" cxnId="{CF7006EB-6723-0B4C-9951-8457D2CCF153}">
      <dgm:prSet/>
      <dgm:spPr/>
      <dgm:t>
        <a:bodyPr/>
        <a:lstStyle/>
        <a:p>
          <a:endParaRPr lang="en-US"/>
        </a:p>
      </dgm:t>
    </dgm:pt>
    <dgm:pt modelId="{C5917095-AAC6-7D4D-9B7D-26179B767A9D}" type="sibTrans" cxnId="{CF7006EB-6723-0B4C-9951-8457D2CCF153}">
      <dgm:prSet/>
      <dgm:spPr/>
      <dgm:t>
        <a:bodyPr/>
        <a:lstStyle/>
        <a:p>
          <a:endParaRPr lang="en-US"/>
        </a:p>
      </dgm:t>
    </dgm:pt>
    <dgm:pt modelId="{BB12FE02-C2BB-0741-91D2-4E278BAF504E}">
      <dgm:prSet/>
      <dgm:spPr/>
      <dgm:t>
        <a:bodyPr/>
        <a:lstStyle/>
        <a:p>
          <a:r>
            <a:rPr lang="en-US" dirty="0"/>
            <a:t>Generally, an entity is said to trust a second entity when the first entity assumes that the second entity will behave exactly as the first entity expects</a:t>
          </a:r>
        </a:p>
      </dgm:t>
    </dgm:pt>
    <dgm:pt modelId="{E91882A0-5F0A-5C46-96BB-F751D4709A1C}" type="parTrans" cxnId="{B555EB17-5A6E-FA40-BBEA-4F7CD719D376}">
      <dgm:prSet/>
      <dgm:spPr/>
      <dgm:t>
        <a:bodyPr/>
        <a:lstStyle/>
        <a:p>
          <a:endParaRPr lang="en-US"/>
        </a:p>
      </dgm:t>
    </dgm:pt>
    <dgm:pt modelId="{9C7454F6-BC2A-EC43-A33B-12DB2DA1A556}" type="sibTrans" cxnId="{B555EB17-5A6E-FA40-BBEA-4F7CD719D376}">
      <dgm:prSet/>
      <dgm:spPr/>
      <dgm:t>
        <a:bodyPr/>
        <a:lstStyle/>
        <a:p>
          <a:endParaRPr lang="en-US"/>
        </a:p>
      </dgm:t>
    </dgm:pt>
    <dgm:pt modelId="{760D890B-C739-BC45-9178-B9509004937F}">
      <dgm:prSet/>
      <dgm:spPr/>
      <dgm:t>
        <a:bodyPr/>
        <a:lstStyle/>
        <a:p>
          <a:r>
            <a:rPr lang="en-US"/>
            <a:t>In this context, the term entity may refer to a single hardware component or software module, a piece of equipment identified by make and model, a site or location, or an organization</a:t>
          </a:r>
        </a:p>
      </dgm:t>
    </dgm:pt>
    <dgm:pt modelId="{D6E92491-C136-DB4E-8622-9F23C2F2567D}" type="parTrans" cxnId="{A8478353-DC5A-9040-8D51-578166EE03B8}">
      <dgm:prSet/>
      <dgm:spPr/>
      <dgm:t>
        <a:bodyPr/>
        <a:lstStyle/>
        <a:p>
          <a:endParaRPr lang="en-US"/>
        </a:p>
      </dgm:t>
    </dgm:pt>
    <dgm:pt modelId="{69126905-0772-8C47-A8E4-87A535EDE085}" type="sibTrans" cxnId="{A8478353-DC5A-9040-8D51-578166EE03B8}">
      <dgm:prSet/>
      <dgm:spPr/>
      <dgm:t>
        <a:bodyPr/>
        <a:lstStyle/>
        <a:p>
          <a:endParaRPr lang="en-US"/>
        </a:p>
      </dgm:t>
    </dgm:pt>
    <dgm:pt modelId="{ADA882DE-9B7A-E44C-AABD-F24AED51C553}" type="pres">
      <dgm:prSet presAssocID="{C584A144-1C09-AD44-8C99-D7EDECDABE10}" presName="matrix" presStyleCnt="0">
        <dgm:presLayoutVars>
          <dgm:chMax val="1"/>
          <dgm:dir/>
          <dgm:resizeHandles val="exact"/>
        </dgm:presLayoutVars>
      </dgm:prSet>
      <dgm:spPr/>
    </dgm:pt>
    <dgm:pt modelId="{8B75FA0A-93F9-5744-BF27-C06BE8480CB2}" type="pres">
      <dgm:prSet presAssocID="{C584A144-1C09-AD44-8C99-D7EDECDABE10}" presName="diamond" presStyleLbl="bgShp" presStyleIdx="0" presStyleCnt="1"/>
      <dgm:spPr/>
    </dgm:pt>
    <dgm:pt modelId="{61EB1603-B21E-6444-A30B-5652B8562545}" type="pres">
      <dgm:prSet presAssocID="{C584A144-1C09-AD44-8C99-D7EDECDABE10}" presName="quad1" presStyleLbl="node1" presStyleIdx="0" presStyleCnt="4">
        <dgm:presLayoutVars>
          <dgm:chMax val="0"/>
          <dgm:chPref val="0"/>
          <dgm:bulletEnabled val="1"/>
        </dgm:presLayoutVars>
      </dgm:prSet>
      <dgm:spPr/>
    </dgm:pt>
    <dgm:pt modelId="{8DFFD5A4-8DEB-3F40-A960-7EE27D5D9536}" type="pres">
      <dgm:prSet presAssocID="{C584A144-1C09-AD44-8C99-D7EDECDABE10}" presName="quad2" presStyleLbl="node1" presStyleIdx="1" presStyleCnt="4">
        <dgm:presLayoutVars>
          <dgm:chMax val="0"/>
          <dgm:chPref val="0"/>
          <dgm:bulletEnabled val="1"/>
        </dgm:presLayoutVars>
      </dgm:prSet>
      <dgm:spPr/>
    </dgm:pt>
    <dgm:pt modelId="{890BB0DF-3E9E-944E-984A-C8C98FF9E509}" type="pres">
      <dgm:prSet presAssocID="{C584A144-1C09-AD44-8C99-D7EDECDABE10}" presName="quad3" presStyleLbl="node1" presStyleIdx="2" presStyleCnt="4">
        <dgm:presLayoutVars>
          <dgm:chMax val="0"/>
          <dgm:chPref val="0"/>
          <dgm:bulletEnabled val="1"/>
        </dgm:presLayoutVars>
      </dgm:prSet>
      <dgm:spPr/>
    </dgm:pt>
    <dgm:pt modelId="{7B8F963D-7E08-DA47-927F-3E79B9C656D8}" type="pres">
      <dgm:prSet presAssocID="{C584A144-1C09-AD44-8C99-D7EDECDABE10}" presName="quad4" presStyleLbl="node1" presStyleIdx="3" presStyleCnt="4">
        <dgm:presLayoutVars>
          <dgm:chMax val="0"/>
          <dgm:chPref val="0"/>
          <dgm:bulletEnabled val="1"/>
        </dgm:presLayoutVars>
      </dgm:prSet>
      <dgm:spPr/>
    </dgm:pt>
  </dgm:ptLst>
  <dgm:cxnLst>
    <dgm:cxn modelId="{B555EB17-5A6E-FA40-BBEA-4F7CD719D376}" srcId="{C584A144-1C09-AD44-8C99-D7EDECDABE10}" destId="{BB12FE02-C2BB-0741-91D2-4E278BAF504E}" srcOrd="2" destOrd="0" parTransId="{E91882A0-5F0A-5C46-96BB-F751D4709A1C}" sibTransId="{9C7454F6-BC2A-EC43-A33B-12DB2DA1A556}"/>
    <dgm:cxn modelId="{0015B722-1CF4-C847-BCE2-FFF05DA8CDFA}" type="presOf" srcId="{9302CC63-25AF-A347-8607-9A63455BA040}" destId="{8DFFD5A4-8DEB-3F40-A960-7EE27D5D9536}" srcOrd="0" destOrd="0" presId="urn:microsoft.com/office/officeart/2005/8/layout/matrix3"/>
    <dgm:cxn modelId="{AAF11032-13FB-4E4F-B106-B0E3BFACB6A7}" type="presOf" srcId="{BB12FE02-C2BB-0741-91D2-4E278BAF504E}" destId="{890BB0DF-3E9E-944E-984A-C8C98FF9E509}" srcOrd="0" destOrd="0" presId="urn:microsoft.com/office/officeart/2005/8/layout/matrix3"/>
    <dgm:cxn modelId="{60B88137-05D4-CE41-964F-70715077CD73}" type="presOf" srcId="{760D890B-C739-BC45-9178-B9509004937F}" destId="{7B8F963D-7E08-DA47-927F-3E79B9C656D8}" srcOrd="0" destOrd="0" presId="urn:microsoft.com/office/officeart/2005/8/layout/matrix3"/>
    <dgm:cxn modelId="{3486D449-4E41-2746-8A34-52452D2CBB06}" srcId="{C584A144-1C09-AD44-8C99-D7EDECDABE10}" destId="{DB27E18D-34F6-5F46-A740-D7D3CDDDDF27}" srcOrd="0" destOrd="0" parTransId="{DD3F0A9B-E670-8340-ADAE-97E2F1279CA0}" sibTransId="{17F8D13B-1C4D-4B49-95B2-5E37DFB30989}"/>
    <dgm:cxn modelId="{A8478353-DC5A-9040-8D51-578166EE03B8}" srcId="{C584A144-1C09-AD44-8C99-D7EDECDABE10}" destId="{760D890B-C739-BC45-9178-B9509004937F}" srcOrd="3" destOrd="0" parTransId="{D6E92491-C136-DB4E-8622-9F23C2F2567D}" sibTransId="{69126905-0772-8C47-A8E4-87A535EDE085}"/>
    <dgm:cxn modelId="{C79739D2-081A-4E4B-A6ED-E7D6BCC489DB}" type="presOf" srcId="{C584A144-1C09-AD44-8C99-D7EDECDABE10}" destId="{ADA882DE-9B7A-E44C-AABD-F24AED51C553}" srcOrd="0" destOrd="0" presId="urn:microsoft.com/office/officeart/2005/8/layout/matrix3"/>
    <dgm:cxn modelId="{3F7784E5-9313-084E-B564-97EF19382112}" type="presOf" srcId="{DB27E18D-34F6-5F46-A740-D7D3CDDDDF27}" destId="{61EB1603-B21E-6444-A30B-5652B8562545}" srcOrd="0" destOrd="0" presId="urn:microsoft.com/office/officeart/2005/8/layout/matrix3"/>
    <dgm:cxn modelId="{CF7006EB-6723-0B4C-9951-8457D2CCF153}" srcId="{C584A144-1C09-AD44-8C99-D7EDECDABE10}" destId="{9302CC63-25AF-A347-8607-9A63455BA040}" srcOrd="1" destOrd="0" parTransId="{3EEBA68C-8C73-434F-8043-C52D72A62E6B}" sibTransId="{C5917095-AAC6-7D4D-9B7D-26179B767A9D}"/>
    <dgm:cxn modelId="{8F7A0544-EC60-FF4C-A46C-1377EAB4C22E}" type="presParOf" srcId="{ADA882DE-9B7A-E44C-AABD-F24AED51C553}" destId="{8B75FA0A-93F9-5744-BF27-C06BE8480CB2}" srcOrd="0" destOrd="0" presId="urn:microsoft.com/office/officeart/2005/8/layout/matrix3"/>
    <dgm:cxn modelId="{18A2FDC0-EC5F-9D42-A75D-AFC678887925}" type="presParOf" srcId="{ADA882DE-9B7A-E44C-AABD-F24AED51C553}" destId="{61EB1603-B21E-6444-A30B-5652B8562545}" srcOrd="1" destOrd="0" presId="urn:microsoft.com/office/officeart/2005/8/layout/matrix3"/>
    <dgm:cxn modelId="{341C111C-25F5-D04F-B66A-56A4BD10645B}" type="presParOf" srcId="{ADA882DE-9B7A-E44C-AABD-F24AED51C553}" destId="{8DFFD5A4-8DEB-3F40-A960-7EE27D5D9536}" srcOrd="2" destOrd="0" presId="urn:microsoft.com/office/officeart/2005/8/layout/matrix3"/>
    <dgm:cxn modelId="{F0547280-989A-5040-93C2-32CD0287C9E9}" type="presParOf" srcId="{ADA882DE-9B7A-E44C-AABD-F24AED51C553}" destId="{890BB0DF-3E9E-944E-984A-C8C98FF9E509}" srcOrd="3" destOrd="0" presId="urn:microsoft.com/office/officeart/2005/8/layout/matrix3"/>
    <dgm:cxn modelId="{C7F09F75-F614-3845-9186-39804D6C770E}" type="presParOf" srcId="{ADA882DE-9B7A-E44C-AABD-F24AED51C553}" destId="{7B8F963D-7E08-DA47-927F-3E79B9C656D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4F2557-3868-AD42-AF2E-CBE6EB094396}" type="doc">
      <dgm:prSet loTypeId="urn:microsoft.com/office/officeart/2005/8/layout/hList1" loCatId="list" qsTypeId="urn:microsoft.com/office/officeart/2005/8/quickstyle/3d1" qsCatId="3D" csTypeId="urn:microsoft.com/office/officeart/2005/8/colors/colorful4" csCatId="colorful" phldr="1"/>
      <dgm:spPr/>
      <dgm:t>
        <a:bodyPr/>
        <a:lstStyle/>
        <a:p>
          <a:endParaRPr lang="en-US"/>
        </a:p>
      </dgm:t>
    </dgm:pt>
    <dgm:pt modelId="{F1347A09-38AC-6F48-85F1-712BD7978E30}">
      <dgm:prSet/>
      <dgm:spPr/>
      <dgm:t>
        <a:bodyPr/>
        <a:lstStyle/>
        <a:p>
          <a:r>
            <a:rPr lang="en-US" b="1"/>
            <a:t>Validated trust: </a:t>
          </a:r>
          <a:endParaRPr lang="en-US"/>
        </a:p>
      </dgm:t>
    </dgm:pt>
    <dgm:pt modelId="{78831D41-19B6-B04E-BC6A-70FAA7677A75}" type="parTrans" cxnId="{0AD759EB-D288-7E4A-95F3-899D12FF153B}">
      <dgm:prSet/>
      <dgm:spPr/>
      <dgm:t>
        <a:bodyPr/>
        <a:lstStyle/>
        <a:p>
          <a:endParaRPr lang="en-US"/>
        </a:p>
      </dgm:t>
    </dgm:pt>
    <dgm:pt modelId="{02BBAED1-2547-8345-A245-BFD4BEA9852F}" type="sibTrans" cxnId="{0AD759EB-D288-7E4A-95F3-899D12FF153B}">
      <dgm:prSet/>
      <dgm:spPr/>
      <dgm:t>
        <a:bodyPr/>
        <a:lstStyle/>
        <a:p>
          <a:endParaRPr lang="en-US"/>
        </a:p>
      </dgm:t>
    </dgm:pt>
    <dgm:pt modelId="{8683B139-74A4-F94B-B447-B8D2E41BB8BA}">
      <dgm:prSet/>
      <dgm:spPr/>
      <dgm:t>
        <a:bodyPr/>
        <a:lstStyle/>
        <a:p>
          <a:r>
            <a:rPr lang="en-US"/>
            <a:t>Trust is based on evidence obtained by the trusting organization about the trusted organization or entity. The information may include information security policy, security measures, and level of oversight</a:t>
          </a:r>
        </a:p>
      </dgm:t>
    </dgm:pt>
    <dgm:pt modelId="{AC47920C-8C75-4944-8749-1D9EFFE08446}" type="parTrans" cxnId="{E2810011-94A9-6746-A63D-36706339E0A9}">
      <dgm:prSet/>
      <dgm:spPr/>
      <dgm:t>
        <a:bodyPr/>
        <a:lstStyle/>
        <a:p>
          <a:endParaRPr lang="en-US"/>
        </a:p>
      </dgm:t>
    </dgm:pt>
    <dgm:pt modelId="{E52F45A8-6B6D-884D-B006-BACBD9A5B8AE}" type="sibTrans" cxnId="{E2810011-94A9-6746-A63D-36706339E0A9}">
      <dgm:prSet/>
      <dgm:spPr/>
      <dgm:t>
        <a:bodyPr/>
        <a:lstStyle/>
        <a:p>
          <a:endParaRPr lang="en-US"/>
        </a:p>
      </dgm:t>
    </dgm:pt>
    <dgm:pt modelId="{A8C6E791-FAF0-7846-A3BB-82CE8C9CC2ED}">
      <dgm:prSet/>
      <dgm:spPr/>
      <dgm:t>
        <a:bodyPr/>
        <a:lstStyle/>
        <a:p>
          <a:r>
            <a:rPr lang="en-US" b="1"/>
            <a:t>Direct historical trust: </a:t>
          </a:r>
          <a:endParaRPr lang="en-US"/>
        </a:p>
      </dgm:t>
    </dgm:pt>
    <dgm:pt modelId="{9D4E3D47-5BB7-7B4D-A29A-D68917598060}" type="parTrans" cxnId="{91875D3B-6F0A-3445-8ECF-9BC4E18A11B6}">
      <dgm:prSet/>
      <dgm:spPr/>
      <dgm:t>
        <a:bodyPr/>
        <a:lstStyle/>
        <a:p>
          <a:endParaRPr lang="en-US"/>
        </a:p>
      </dgm:t>
    </dgm:pt>
    <dgm:pt modelId="{574E190F-F262-C341-84F1-677B581DBCB8}" type="sibTrans" cxnId="{91875D3B-6F0A-3445-8ECF-9BC4E18A11B6}">
      <dgm:prSet/>
      <dgm:spPr/>
      <dgm:t>
        <a:bodyPr/>
        <a:lstStyle/>
        <a:p>
          <a:endParaRPr lang="en-US"/>
        </a:p>
      </dgm:t>
    </dgm:pt>
    <dgm:pt modelId="{50480D62-2C32-1F45-A801-6001737BF7F1}">
      <dgm:prSet/>
      <dgm:spPr/>
      <dgm:t>
        <a:bodyPr/>
        <a:lstStyle/>
        <a:p>
          <a:r>
            <a:rPr lang="en-US"/>
            <a:t>This type of trust is based on the security-related track record exhibited by an organization in the past, particularly in interactions with the organization seeking to establish trust</a:t>
          </a:r>
        </a:p>
      </dgm:t>
    </dgm:pt>
    <dgm:pt modelId="{80E69ADE-7BF2-7E45-B398-5987EE6E7696}" type="parTrans" cxnId="{755B8B86-61B2-F541-BEC8-0F6A0E204FE3}">
      <dgm:prSet/>
      <dgm:spPr/>
      <dgm:t>
        <a:bodyPr/>
        <a:lstStyle/>
        <a:p>
          <a:endParaRPr lang="en-US"/>
        </a:p>
      </dgm:t>
    </dgm:pt>
    <dgm:pt modelId="{F9906A86-CF8F-C545-A074-DC5D4CE6C10E}" type="sibTrans" cxnId="{755B8B86-61B2-F541-BEC8-0F6A0E204FE3}">
      <dgm:prSet/>
      <dgm:spPr/>
      <dgm:t>
        <a:bodyPr/>
        <a:lstStyle/>
        <a:p>
          <a:endParaRPr lang="en-US"/>
        </a:p>
      </dgm:t>
    </dgm:pt>
    <dgm:pt modelId="{D43D4BB9-551E-3B4B-B869-AD2511DC100F}">
      <dgm:prSet/>
      <dgm:spPr/>
      <dgm:t>
        <a:bodyPr/>
        <a:lstStyle/>
        <a:p>
          <a:r>
            <a:rPr lang="en-US" b="1"/>
            <a:t>Mediated trust: </a:t>
          </a:r>
          <a:endParaRPr lang="en-US"/>
        </a:p>
      </dgm:t>
    </dgm:pt>
    <dgm:pt modelId="{7BB634FF-BA92-0242-8390-52C9E7A3F950}" type="parTrans" cxnId="{6310221C-3127-1B45-B04E-9EC67BED0721}">
      <dgm:prSet/>
      <dgm:spPr/>
      <dgm:t>
        <a:bodyPr/>
        <a:lstStyle/>
        <a:p>
          <a:endParaRPr lang="en-US"/>
        </a:p>
      </dgm:t>
    </dgm:pt>
    <dgm:pt modelId="{CED5CA58-6C54-A64B-B69F-AB512C6572BF}" type="sibTrans" cxnId="{6310221C-3127-1B45-B04E-9EC67BED0721}">
      <dgm:prSet/>
      <dgm:spPr/>
      <dgm:t>
        <a:bodyPr/>
        <a:lstStyle/>
        <a:p>
          <a:endParaRPr lang="en-US"/>
        </a:p>
      </dgm:t>
    </dgm:pt>
    <dgm:pt modelId="{7654DD2A-A36C-2349-AFAC-B76306CCEBB9}">
      <dgm:prSet/>
      <dgm:spPr/>
      <dgm:t>
        <a:bodyPr/>
        <a:lstStyle/>
        <a:p>
          <a:r>
            <a:rPr lang="en-US"/>
            <a:t>Mediated trust involves the use of a third party that is mutually trusted by two parties, with the third party providing assurance or guarantee of a given level of trust between the first two parties</a:t>
          </a:r>
        </a:p>
      </dgm:t>
    </dgm:pt>
    <dgm:pt modelId="{F12E05EE-EAA0-9448-8D7D-5AFF467A366E}" type="parTrans" cxnId="{889992EB-A229-524A-B797-2E611E0CAF86}">
      <dgm:prSet/>
      <dgm:spPr/>
      <dgm:t>
        <a:bodyPr/>
        <a:lstStyle/>
        <a:p>
          <a:endParaRPr lang="en-US"/>
        </a:p>
      </dgm:t>
    </dgm:pt>
    <dgm:pt modelId="{9FDFBB44-6F74-7A4C-A21D-CB265764C19C}" type="sibTrans" cxnId="{889992EB-A229-524A-B797-2E611E0CAF86}">
      <dgm:prSet/>
      <dgm:spPr/>
      <dgm:t>
        <a:bodyPr/>
        <a:lstStyle/>
        <a:p>
          <a:endParaRPr lang="en-US"/>
        </a:p>
      </dgm:t>
    </dgm:pt>
    <dgm:pt modelId="{64F222D7-B90C-A841-86A0-D2D70C7EC995}">
      <dgm:prSet/>
      <dgm:spPr>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dgm:spPr>
      <dgm:t>
        <a:bodyPr/>
        <a:lstStyle/>
        <a:p>
          <a:r>
            <a:rPr lang="en-US" b="1"/>
            <a:t>Mandated trust: </a:t>
          </a:r>
          <a:endParaRPr lang="en-US"/>
        </a:p>
      </dgm:t>
    </dgm:pt>
    <dgm:pt modelId="{3D852F09-BAAD-EE45-9099-298C0B7E3404}" type="parTrans" cxnId="{780B2046-1A0E-5B47-8E9E-0A7EF6EFE2DF}">
      <dgm:prSet/>
      <dgm:spPr/>
      <dgm:t>
        <a:bodyPr/>
        <a:lstStyle/>
        <a:p>
          <a:endParaRPr lang="en-US"/>
        </a:p>
      </dgm:t>
    </dgm:pt>
    <dgm:pt modelId="{35F23797-3149-4148-913A-2C4944E3EEF7}" type="sibTrans" cxnId="{780B2046-1A0E-5B47-8E9E-0A7EF6EFE2DF}">
      <dgm:prSet/>
      <dgm:spPr/>
      <dgm:t>
        <a:bodyPr/>
        <a:lstStyle/>
        <a:p>
          <a:endParaRPr lang="en-US"/>
        </a:p>
      </dgm:t>
    </dgm:pt>
    <dgm:pt modelId="{E91FDBDA-DA89-0E45-8336-3428C008E544}">
      <dgm:prSet/>
      <dgm:spPr/>
      <dgm:t>
        <a:bodyPr/>
        <a:lstStyle/>
        <a:p>
          <a:r>
            <a:rPr lang="en-US"/>
            <a:t>An organization establishes a level of trust with another organization based on a specific mandate issued by a third party in a position of authority</a:t>
          </a:r>
        </a:p>
      </dgm:t>
    </dgm:pt>
    <dgm:pt modelId="{D55779AB-45D5-8640-AD06-B2BBA6DED66D}" type="parTrans" cxnId="{5CF26B44-0940-234A-BADA-E32215EC8BEB}">
      <dgm:prSet/>
      <dgm:spPr/>
      <dgm:t>
        <a:bodyPr/>
        <a:lstStyle/>
        <a:p>
          <a:endParaRPr lang="en-US"/>
        </a:p>
      </dgm:t>
    </dgm:pt>
    <dgm:pt modelId="{22688141-3C64-3F45-BEA4-585AF0A89CE3}" type="sibTrans" cxnId="{5CF26B44-0940-234A-BADA-E32215EC8BEB}">
      <dgm:prSet/>
      <dgm:spPr/>
      <dgm:t>
        <a:bodyPr/>
        <a:lstStyle/>
        <a:p>
          <a:endParaRPr lang="en-US"/>
        </a:p>
      </dgm:t>
    </dgm:pt>
    <dgm:pt modelId="{4887B659-A0A4-0743-90C6-CC57D33F90BA}" type="pres">
      <dgm:prSet presAssocID="{9C4F2557-3868-AD42-AF2E-CBE6EB094396}" presName="Name0" presStyleCnt="0">
        <dgm:presLayoutVars>
          <dgm:dir/>
          <dgm:animLvl val="lvl"/>
          <dgm:resizeHandles val="exact"/>
        </dgm:presLayoutVars>
      </dgm:prSet>
      <dgm:spPr/>
    </dgm:pt>
    <dgm:pt modelId="{373269EB-A83C-754C-8E42-6C3ABBABA5C3}" type="pres">
      <dgm:prSet presAssocID="{F1347A09-38AC-6F48-85F1-712BD7978E30}" presName="composite" presStyleCnt="0"/>
      <dgm:spPr/>
    </dgm:pt>
    <dgm:pt modelId="{9770F3ED-E68A-5F47-9F47-2A5A702C866E}" type="pres">
      <dgm:prSet presAssocID="{F1347A09-38AC-6F48-85F1-712BD7978E30}" presName="parTx" presStyleLbl="alignNode1" presStyleIdx="0" presStyleCnt="4">
        <dgm:presLayoutVars>
          <dgm:chMax val="0"/>
          <dgm:chPref val="0"/>
          <dgm:bulletEnabled val="1"/>
        </dgm:presLayoutVars>
      </dgm:prSet>
      <dgm:spPr/>
    </dgm:pt>
    <dgm:pt modelId="{F072D470-E89E-284E-A31A-D861DF747B2E}" type="pres">
      <dgm:prSet presAssocID="{F1347A09-38AC-6F48-85F1-712BD7978E30}" presName="desTx" presStyleLbl="alignAccFollowNode1" presStyleIdx="0" presStyleCnt="4">
        <dgm:presLayoutVars>
          <dgm:bulletEnabled val="1"/>
        </dgm:presLayoutVars>
      </dgm:prSet>
      <dgm:spPr/>
    </dgm:pt>
    <dgm:pt modelId="{17377022-BBA1-AD48-A0EB-F926E4572AEA}" type="pres">
      <dgm:prSet presAssocID="{02BBAED1-2547-8345-A245-BFD4BEA9852F}" presName="space" presStyleCnt="0"/>
      <dgm:spPr/>
    </dgm:pt>
    <dgm:pt modelId="{CDC6A308-8A53-9246-BB86-1C044C491FE3}" type="pres">
      <dgm:prSet presAssocID="{A8C6E791-FAF0-7846-A3BB-82CE8C9CC2ED}" presName="composite" presStyleCnt="0"/>
      <dgm:spPr/>
    </dgm:pt>
    <dgm:pt modelId="{7526A39E-FA9F-C34E-AFD1-B11E6405AF18}" type="pres">
      <dgm:prSet presAssocID="{A8C6E791-FAF0-7846-A3BB-82CE8C9CC2ED}" presName="parTx" presStyleLbl="alignNode1" presStyleIdx="1" presStyleCnt="4">
        <dgm:presLayoutVars>
          <dgm:chMax val="0"/>
          <dgm:chPref val="0"/>
          <dgm:bulletEnabled val="1"/>
        </dgm:presLayoutVars>
      </dgm:prSet>
      <dgm:spPr/>
    </dgm:pt>
    <dgm:pt modelId="{17355E27-10C1-8C49-98A4-90F96B8064C6}" type="pres">
      <dgm:prSet presAssocID="{A8C6E791-FAF0-7846-A3BB-82CE8C9CC2ED}" presName="desTx" presStyleLbl="alignAccFollowNode1" presStyleIdx="1" presStyleCnt="4">
        <dgm:presLayoutVars>
          <dgm:bulletEnabled val="1"/>
        </dgm:presLayoutVars>
      </dgm:prSet>
      <dgm:spPr/>
    </dgm:pt>
    <dgm:pt modelId="{C39ECC22-39A5-044A-84E5-7557AF09B924}" type="pres">
      <dgm:prSet presAssocID="{574E190F-F262-C341-84F1-677B581DBCB8}" presName="space" presStyleCnt="0"/>
      <dgm:spPr/>
    </dgm:pt>
    <dgm:pt modelId="{9F219904-CDDA-5049-91AF-196326CA7CE2}" type="pres">
      <dgm:prSet presAssocID="{D43D4BB9-551E-3B4B-B869-AD2511DC100F}" presName="composite" presStyleCnt="0"/>
      <dgm:spPr/>
    </dgm:pt>
    <dgm:pt modelId="{6AB86EEB-1F13-A145-AF33-088AD7CE93FB}" type="pres">
      <dgm:prSet presAssocID="{D43D4BB9-551E-3B4B-B869-AD2511DC100F}" presName="parTx" presStyleLbl="alignNode1" presStyleIdx="2" presStyleCnt="4">
        <dgm:presLayoutVars>
          <dgm:chMax val="0"/>
          <dgm:chPref val="0"/>
          <dgm:bulletEnabled val="1"/>
        </dgm:presLayoutVars>
      </dgm:prSet>
      <dgm:spPr/>
    </dgm:pt>
    <dgm:pt modelId="{3C8274C0-A15A-9544-B007-5082007A5709}" type="pres">
      <dgm:prSet presAssocID="{D43D4BB9-551E-3B4B-B869-AD2511DC100F}" presName="desTx" presStyleLbl="alignAccFollowNode1" presStyleIdx="2" presStyleCnt="4">
        <dgm:presLayoutVars>
          <dgm:bulletEnabled val="1"/>
        </dgm:presLayoutVars>
      </dgm:prSet>
      <dgm:spPr/>
    </dgm:pt>
    <dgm:pt modelId="{3D4E03DB-05FE-2742-BBC8-1F3B77474EE6}" type="pres">
      <dgm:prSet presAssocID="{CED5CA58-6C54-A64B-B69F-AB512C6572BF}" presName="space" presStyleCnt="0"/>
      <dgm:spPr/>
    </dgm:pt>
    <dgm:pt modelId="{D230B145-CC94-AA48-B16C-3A5FA3288AF1}" type="pres">
      <dgm:prSet presAssocID="{64F222D7-B90C-A841-86A0-D2D70C7EC995}" presName="composite" presStyleCnt="0"/>
      <dgm:spPr/>
    </dgm:pt>
    <dgm:pt modelId="{F5E1A929-BCD7-2E4A-967B-024F97F96017}" type="pres">
      <dgm:prSet presAssocID="{64F222D7-B90C-A841-86A0-D2D70C7EC995}" presName="parTx" presStyleLbl="alignNode1" presStyleIdx="3" presStyleCnt="4">
        <dgm:presLayoutVars>
          <dgm:chMax val="0"/>
          <dgm:chPref val="0"/>
          <dgm:bulletEnabled val="1"/>
        </dgm:presLayoutVars>
      </dgm:prSet>
      <dgm:spPr/>
    </dgm:pt>
    <dgm:pt modelId="{97703408-C8DB-7545-B1F3-006947382C88}" type="pres">
      <dgm:prSet presAssocID="{64F222D7-B90C-A841-86A0-D2D70C7EC995}" presName="desTx" presStyleLbl="alignAccFollowNode1" presStyleIdx="3" presStyleCnt="4">
        <dgm:presLayoutVars>
          <dgm:bulletEnabled val="1"/>
        </dgm:presLayoutVars>
      </dgm:prSet>
      <dgm:spPr/>
    </dgm:pt>
  </dgm:ptLst>
  <dgm:cxnLst>
    <dgm:cxn modelId="{E2810011-94A9-6746-A63D-36706339E0A9}" srcId="{F1347A09-38AC-6F48-85F1-712BD7978E30}" destId="{8683B139-74A4-F94B-B447-B8D2E41BB8BA}" srcOrd="0" destOrd="0" parTransId="{AC47920C-8C75-4944-8749-1D9EFFE08446}" sibTransId="{E52F45A8-6B6D-884D-B006-BACBD9A5B8AE}"/>
    <dgm:cxn modelId="{6310221C-3127-1B45-B04E-9EC67BED0721}" srcId="{9C4F2557-3868-AD42-AF2E-CBE6EB094396}" destId="{D43D4BB9-551E-3B4B-B869-AD2511DC100F}" srcOrd="2" destOrd="0" parTransId="{7BB634FF-BA92-0242-8390-52C9E7A3F950}" sibTransId="{CED5CA58-6C54-A64B-B69F-AB512C6572BF}"/>
    <dgm:cxn modelId="{B6F73E24-AAE4-574A-AA72-395A7481003A}" type="presOf" srcId="{7654DD2A-A36C-2349-AFAC-B76306CCEBB9}" destId="{3C8274C0-A15A-9544-B007-5082007A5709}" srcOrd="0" destOrd="0" presId="urn:microsoft.com/office/officeart/2005/8/layout/hList1"/>
    <dgm:cxn modelId="{CB4DB437-6B33-4940-8813-A8D23C0D3054}" type="presOf" srcId="{50480D62-2C32-1F45-A801-6001737BF7F1}" destId="{17355E27-10C1-8C49-98A4-90F96B8064C6}" srcOrd="0" destOrd="0" presId="urn:microsoft.com/office/officeart/2005/8/layout/hList1"/>
    <dgm:cxn modelId="{58BA1C38-525D-2242-B16A-38B005C941A3}" type="presOf" srcId="{E91FDBDA-DA89-0E45-8336-3428C008E544}" destId="{97703408-C8DB-7545-B1F3-006947382C88}" srcOrd="0" destOrd="0" presId="urn:microsoft.com/office/officeart/2005/8/layout/hList1"/>
    <dgm:cxn modelId="{91875D3B-6F0A-3445-8ECF-9BC4E18A11B6}" srcId="{9C4F2557-3868-AD42-AF2E-CBE6EB094396}" destId="{A8C6E791-FAF0-7846-A3BB-82CE8C9CC2ED}" srcOrd="1" destOrd="0" parTransId="{9D4E3D47-5BB7-7B4D-A29A-D68917598060}" sibTransId="{574E190F-F262-C341-84F1-677B581DBCB8}"/>
    <dgm:cxn modelId="{5CF26B44-0940-234A-BADA-E32215EC8BEB}" srcId="{64F222D7-B90C-A841-86A0-D2D70C7EC995}" destId="{E91FDBDA-DA89-0E45-8336-3428C008E544}" srcOrd="0" destOrd="0" parTransId="{D55779AB-45D5-8640-AD06-B2BBA6DED66D}" sibTransId="{22688141-3C64-3F45-BEA4-585AF0A89CE3}"/>
    <dgm:cxn modelId="{780B2046-1A0E-5B47-8E9E-0A7EF6EFE2DF}" srcId="{9C4F2557-3868-AD42-AF2E-CBE6EB094396}" destId="{64F222D7-B90C-A841-86A0-D2D70C7EC995}" srcOrd="3" destOrd="0" parTransId="{3D852F09-BAAD-EE45-9099-298C0B7E3404}" sibTransId="{35F23797-3149-4148-913A-2C4944E3EEF7}"/>
    <dgm:cxn modelId="{8B5C735E-1023-DA4F-AF6C-3B205B3511C8}" type="presOf" srcId="{9C4F2557-3868-AD42-AF2E-CBE6EB094396}" destId="{4887B659-A0A4-0743-90C6-CC57D33F90BA}" srcOrd="0" destOrd="0" presId="urn:microsoft.com/office/officeart/2005/8/layout/hList1"/>
    <dgm:cxn modelId="{B8D66180-3D17-DC46-8D04-13625BD2E6A8}" type="presOf" srcId="{64F222D7-B90C-A841-86A0-D2D70C7EC995}" destId="{F5E1A929-BCD7-2E4A-967B-024F97F96017}" srcOrd="0" destOrd="0" presId="urn:microsoft.com/office/officeart/2005/8/layout/hList1"/>
    <dgm:cxn modelId="{755B8B86-61B2-F541-BEC8-0F6A0E204FE3}" srcId="{A8C6E791-FAF0-7846-A3BB-82CE8C9CC2ED}" destId="{50480D62-2C32-1F45-A801-6001737BF7F1}" srcOrd="0" destOrd="0" parTransId="{80E69ADE-7BF2-7E45-B398-5987EE6E7696}" sibTransId="{F9906A86-CF8F-C545-A074-DC5D4CE6C10E}"/>
    <dgm:cxn modelId="{9BEB9589-68D4-434D-835A-F85152F8B529}" type="presOf" srcId="{F1347A09-38AC-6F48-85F1-712BD7978E30}" destId="{9770F3ED-E68A-5F47-9F47-2A5A702C866E}" srcOrd="0" destOrd="0" presId="urn:microsoft.com/office/officeart/2005/8/layout/hList1"/>
    <dgm:cxn modelId="{FA910FA1-1724-4549-8A1B-AA16BE7865D4}" type="presOf" srcId="{D43D4BB9-551E-3B4B-B869-AD2511DC100F}" destId="{6AB86EEB-1F13-A145-AF33-088AD7CE93FB}" srcOrd="0" destOrd="0" presId="urn:microsoft.com/office/officeart/2005/8/layout/hList1"/>
    <dgm:cxn modelId="{0DBF32BD-352B-B44A-A6CA-2E21FFADBA0B}" type="presOf" srcId="{A8C6E791-FAF0-7846-A3BB-82CE8C9CC2ED}" destId="{7526A39E-FA9F-C34E-AFD1-B11E6405AF18}" srcOrd="0" destOrd="0" presId="urn:microsoft.com/office/officeart/2005/8/layout/hList1"/>
    <dgm:cxn modelId="{1D52F6E0-AD7B-2547-BA61-E7E339F35330}" type="presOf" srcId="{8683B139-74A4-F94B-B447-B8D2E41BB8BA}" destId="{F072D470-E89E-284E-A31A-D861DF747B2E}" srcOrd="0" destOrd="0" presId="urn:microsoft.com/office/officeart/2005/8/layout/hList1"/>
    <dgm:cxn modelId="{0AD759EB-D288-7E4A-95F3-899D12FF153B}" srcId="{9C4F2557-3868-AD42-AF2E-CBE6EB094396}" destId="{F1347A09-38AC-6F48-85F1-712BD7978E30}" srcOrd="0" destOrd="0" parTransId="{78831D41-19B6-B04E-BC6A-70FAA7677A75}" sibTransId="{02BBAED1-2547-8345-A245-BFD4BEA9852F}"/>
    <dgm:cxn modelId="{889992EB-A229-524A-B797-2E611E0CAF86}" srcId="{D43D4BB9-551E-3B4B-B869-AD2511DC100F}" destId="{7654DD2A-A36C-2349-AFAC-B76306CCEBB9}" srcOrd="0" destOrd="0" parTransId="{F12E05EE-EAA0-9448-8D7D-5AFF467A366E}" sibTransId="{9FDFBB44-6F74-7A4C-A21D-CB265764C19C}"/>
    <dgm:cxn modelId="{5C2961DB-4A69-7C48-AC7C-9B356F202674}" type="presParOf" srcId="{4887B659-A0A4-0743-90C6-CC57D33F90BA}" destId="{373269EB-A83C-754C-8E42-6C3ABBABA5C3}" srcOrd="0" destOrd="0" presId="urn:microsoft.com/office/officeart/2005/8/layout/hList1"/>
    <dgm:cxn modelId="{A85B7D05-DC03-8A41-B82E-B1ED84FA4D74}" type="presParOf" srcId="{373269EB-A83C-754C-8E42-6C3ABBABA5C3}" destId="{9770F3ED-E68A-5F47-9F47-2A5A702C866E}" srcOrd="0" destOrd="0" presId="urn:microsoft.com/office/officeart/2005/8/layout/hList1"/>
    <dgm:cxn modelId="{A017EDF5-A6C9-3A4D-A873-1ADC50511684}" type="presParOf" srcId="{373269EB-A83C-754C-8E42-6C3ABBABA5C3}" destId="{F072D470-E89E-284E-A31A-D861DF747B2E}" srcOrd="1" destOrd="0" presId="urn:microsoft.com/office/officeart/2005/8/layout/hList1"/>
    <dgm:cxn modelId="{6A38A3F7-DDC2-034C-B467-65A97EEBEDD4}" type="presParOf" srcId="{4887B659-A0A4-0743-90C6-CC57D33F90BA}" destId="{17377022-BBA1-AD48-A0EB-F926E4572AEA}" srcOrd="1" destOrd="0" presId="urn:microsoft.com/office/officeart/2005/8/layout/hList1"/>
    <dgm:cxn modelId="{8F23A799-F413-DD4F-86F6-418C878DC8D5}" type="presParOf" srcId="{4887B659-A0A4-0743-90C6-CC57D33F90BA}" destId="{CDC6A308-8A53-9246-BB86-1C044C491FE3}" srcOrd="2" destOrd="0" presId="urn:microsoft.com/office/officeart/2005/8/layout/hList1"/>
    <dgm:cxn modelId="{F5DD201A-D91F-9A49-90D3-5045DD561050}" type="presParOf" srcId="{CDC6A308-8A53-9246-BB86-1C044C491FE3}" destId="{7526A39E-FA9F-C34E-AFD1-B11E6405AF18}" srcOrd="0" destOrd="0" presId="urn:microsoft.com/office/officeart/2005/8/layout/hList1"/>
    <dgm:cxn modelId="{C8173EAF-8A8A-A247-8914-A88281DB285F}" type="presParOf" srcId="{CDC6A308-8A53-9246-BB86-1C044C491FE3}" destId="{17355E27-10C1-8C49-98A4-90F96B8064C6}" srcOrd="1" destOrd="0" presId="urn:microsoft.com/office/officeart/2005/8/layout/hList1"/>
    <dgm:cxn modelId="{EE7F33D0-2DAC-994B-87A6-A8D4327008C1}" type="presParOf" srcId="{4887B659-A0A4-0743-90C6-CC57D33F90BA}" destId="{C39ECC22-39A5-044A-84E5-7557AF09B924}" srcOrd="3" destOrd="0" presId="urn:microsoft.com/office/officeart/2005/8/layout/hList1"/>
    <dgm:cxn modelId="{32C323F2-637D-DE41-A482-8337F4175600}" type="presParOf" srcId="{4887B659-A0A4-0743-90C6-CC57D33F90BA}" destId="{9F219904-CDDA-5049-91AF-196326CA7CE2}" srcOrd="4" destOrd="0" presId="urn:microsoft.com/office/officeart/2005/8/layout/hList1"/>
    <dgm:cxn modelId="{AB8F82AC-49DB-DE49-A083-E5E31CA2657D}" type="presParOf" srcId="{9F219904-CDDA-5049-91AF-196326CA7CE2}" destId="{6AB86EEB-1F13-A145-AF33-088AD7CE93FB}" srcOrd="0" destOrd="0" presId="urn:microsoft.com/office/officeart/2005/8/layout/hList1"/>
    <dgm:cxn modelId="{E9C0DE8F-566B-8849-9989-2050E4E1C653}" type="presParOf" srcId="{9F219904-CDDA-5049-91AF-196326CA7CE2}" destId="{3C8274C0-A15A-9544-B007-5082007A5709}" srcOrd="1" destOrd="0" presId="urn:microsoft.com/office/officeart/2005/8/layout/hList1"/>
    <dgm:cxn modelId="{78C58D31-B187-1042-AC88-38EFC1306CAD}" type="presParOf" srcId="{4887B659-A0A4-0743-90C6-CC57D33F90BA}" destId="{3D4E03DB-05FE-2742-BBC8-1F3B77474EE6}" srcOrd="5" destOrd="0" presId="urn:microsoft.com/office/officeart/2005/8/layout/hList1"/>
    <dgm:cxn modelId="{AECD2C20-02C3-E548-88FC-FC403406E7D0}" type="presParOf" srcId="{4887B659-A0A4-0743-90C6-CC57D33F90BA}" destId="{D230B145-CC94-AA48-B16C-3A5FA3288AF1}" srcOrd="6" destOrd="0" presId="urn:microsoft.com/office/officeart/2005/8/layout/hList1"/>
    <dgm:cxn modelId="{983057BB-DDB5-5F48-B3DC-FD1CEEFAEB56}" type="presParOf" srcId="{D230B145-CC94-AA48-B16C-3A5FA3288AF1}" destId="{F5E1A929-BCD7-2E4A-967B-024F97F96017}" srcOrd="0" destOrd="0" presId="urn:microsoft.com/office/officeart/2005/8/layout/hList1"/>
    <dgm:cxn modelId="{E6146B87-D981-A74E-8C43-878194C1BDB8}" type="presParOf" srcId="{D230B145-CC94-AA48-B16C-3A5FA3288AF1}" destId="{97703408-C8DB-7545-B1F3-006947382C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E196C-7178-AA45-883F-E6CD136BD8A2}" type="doc">
      <dgm:prSet loTypeId="urn:microsoft.com/office/officeart/2005/8/layout/list1" loCatId="" qsTypeId="urn:microsoft.com/office/officeart/2005/8/quickstyle/simple1" qsCatId="simple" csTypeId="urn:microsoft.com/office/officeart/2005/8/colors/colorful4" csCatId="colorful" phldr="1"/>
      <dgm:spPr/>
      <dgm:t>
        <a:bodyPr/>
        <a:lstStyle/>
        <a:p>
          <a:endParaRPr lang="en-US"/>
        </a:p>
      </dgm:t>
    </dgm:pt>
    <dgm:pt modelId="{68D9DE3E-F282-574A-98A8-A69C1E661729}">
      <dgm:prSet custT="1"/>
      <dgm:spPr/>
      <dgm:t>
        <a:bodyPr/>
        <a:lstStyle/>
        <a:p>
          <a:r>
            <a:rPr lang="en-US" sz="1600" b="0" dirty="0">
              <a:solidFill>
                <a:schemeClr val="tx1"/>
              </a:solidFill>
            </a:rPr>
            <a:t>National Institute of Standards and Technology:</a:t>
          </a:r>
          <a:endParaRPr lang="en-US" sz="1100" b="0" dirty="0">
            <a:solidFill>
              <a:schemeClr val="tx1"/>
            </a:solidFill>
          </a:endParaRPr>
        </a:p>
      </dgm:t>
    </dgm:pt>
    <dgm:pt modelId="{30478981-C1A5-E84D-83E2-A9FFABB8ACDA}" type="parTrans" cxnId="{E1BC4705-06F5-8C41-964B-102E7481A49C}">
      <dgm:prSet/>
      <dgm:spPr/>
      <dgm:t>
        <a:bodyPr/>
        <a:lstStyle/>
        <a:p>
          <a:endParaRPr lang="en-US"/>
        </a:p>
      </dgm:t>
    </dgm:pt>
    <dgm:pt modelId="{DFD96D97-24E9-B44C-8CE7-785421E8BE63}" type="sibTrans" cxnId="{E1BC4705-06F5-8C41-964B-102E7481A49C}">
      <dgm:prSet/>
      <dgm:spPr/>
      <dgm:t>
        <a:bodyPr/>
        <a:lstStyle/>
        <a:p>
          <a:endParaRPr lang="en-US"/>
        </a:p>
      </dgm:t>
    </dgm:pt>
    <dgm:pt modelId="{ACD0B074-E67A-D44A-A5A6-D4C69605C943}">
      <dgm:prSet custT="1"/>
      <dgm:spPr/>
      <dgm:t>
        <a:bodyPr/>
        <a:lstStyle/>
        <a:p>
          <a:r>
            <a:rPr lang="en-US" sz="1600" b="0" dirty="0">
              <a:solidFill>
                <a:schemeClr val="tx1"/>
              </a:solidFill>
            </a:rPr>
            <a:t>Internet Society:</a:t>
          </a:r>
        </a:p>
      </dgm:t>
    </dgm:pt>
    <dgm:pt modelId="{B4489E71-8464-9649-AAE7-51BE6EF3CD1D}" type="parTrans" cxnId="{6E2031D6-87E8-0B42-AB28-9528AC01DD26}">
      <dgm:prSet/>
      <dgm:spPr/>
      <dgm:t>
        <a:bodyPr/>
        <a:lstStyle/>
        <a:p>
          <a:endParaRPr lang="en-US"/>
        </a:p>
      </dgm:t>
    </dgm:pt>
    <dgm:pt modelId="{AD08B2C9-4451-064B-B367-D9C808EFFF43}" type="sibTrans" cxnId="{6E2031D6-87E8-0B42-AB28-9528AC01DD26}">
      <dgm:prSet/>
      <dgm:spPr/>
      <dgm:t>
        <a:bodyPr/>
        <a:lstStyle/>
        <a:p>
          <a:endParaRPr lang="en-US"/>
        </a:p>
      </dgm:t>
    </dgm:pt>
    <dgm:pt modelId="{D3B1A81E-F198-EC48-AF12-247EE7185F1E}">
      <dgm:prSet custT="1"/>
      <dgm:spPr/>
      <dgm:t>
        <a:bodyPr/>
        <a:lstStyle/>
        <a:p>
          <a:r>
            <a:rPr lang="en-US" sz="1600" b="0" dirty="0">
              <a:solidFill>
                <a:schemeClr val="tx1"/>
              </a:solidFill>
            </a:rPr>
            <a:t>ITU-T:</a:t>
          </a:r>
        </a:p>
      </dgm:t>
    </dgm:pt>
    <dgm:pt modelId="{398280B4-3C34-1944-902C-7C0271B81BED}" type="parTrans" cxnId="{22C9FCC6-9747-0D4B-B665-A3A97B8F8D70}">
      <dgm:prSet/>
      <dgm:spPr/>
      <dgm:t>
        <a:bodyPr/>
        <a:lstStyle/>
        <a:p>
          <a:endParaRPr lang="en-US"/>
        </a:p>
      </dgm:t>
    </dgm:pt>
    <dgm:pt modelId="{59C88387-24CA-CA40-9AEC-A07DBF9DA6FF}" type="sibTrans" cxnId="{22C9FCC6-9747-0D4B-B665-A3A97B8F8D70}">
      <dgm:prSet/>
      <dgm:spPr/>
      <dgm:t>
        <a:bodyPr/>
        <a:lstStyle/>
        <a:p>
          <a:endParaRPr lang="en-US"/>
        </a:p>
      </dgm:t>
    </dgm:pt>
    <dgm:pt modelId="{FF855959-7CEF-C341-9879-BB4C80BB3178}">
      <dgm:prSet custT="1"/>
      <dgm:spPr/>
      <dgm:t>
        <a:bodyPr/>
        <a:lstStyle/>
        <a:p>
          <a:r>
            <a:rPr lang="en-US" sz="1600" b="0" dirty="0">
              <a:solidFill>
                <a:schemeClr val="tx1"/>
              </a:solidFill>
            </a:rPr>
            <a:t>ISO:</a:t>
          </a:r>
          <a:endParaRPr lang="en-US" sz="1000" b="0" dirty="0"/>
        </a:p>
      </dgm:t>
    </dgm:pt>
    <dgm:pt modelId="{23EA6C65-FC00-3F48-ACAC-8F8651CA6D84}" type="parTrans" cxnId="{33A8C88C-D4E1-6944-8795-3D56CDDE4097}">
      <dgm:prSet/>
      <dgm:spPr/>
      <dgm:t>
        <a:bodyPr/>
        <a:lstStyle/>
        <a:p>
          <a:endParaRPr lang="en-US"/>
        </a:p>
      </dgm:t>
    </dgm:pt>
    <dgm:pt modelId="{DEF7806E-F894-C542-885E-A08EDCBEB040}" type="sibTrans" cxnId="{33A8C88C-D4E1-6944-8795-3D56CDDE4097}">
      <dgm:prSet/>
      <dgm:spPr/>
      <dgm:t>
        <a:bodyPr/>
        <a:lstStyle/>
        <a:p>
          <a:endParaRPr lang="en-US"/>
        </a:p>
      </dgm:t>
    </dgm:pt>
    <dgm:pt modelId="{062A8AD7-285E-3E46-BA0E-B2EA6CE425FC}">
      <dgm:prSet/>
      <dgm:spPr/>
      <dgm:t>
        <a:bodyPr/>
        <a:lstStyle/>
        <a:p>
          <a:r>
            <a:rPr lang="en-US" b="1" dirty="0"/>
            <a:t> </a:t>
          </a:r>
          <a:r>
            <a:rPr lang="en-US" dirty="0"/>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dgm:t>
    </dgm:pt>
    <dgm:pt modelId="{4A9A6704-63F4-2344-A6E2-5CF9AC9C544C}" type="parTrans" cxnId="{DCC2242F-5923-D940-B3C3-5BD1F8B9C23F}">
      <dgm:prSet/>
      <dgm:spPr/>
      <dgm:t>
        <a:bodyPr/>
        <a:lstStyle/>
        <a:p>
          <a:endParaRPr lang="en-US"/>
        </a:p>
      </dgm:t>
    </dgm:pt>
    <dgm:pt modelId="{18DD9656-E592-2C4B-A061-CEC3FFA3A9AC}" type="sibTrans" cxnId="{DCC2242F-5923-D940-B3C3-5BD1F8B9C23F}">
      <dgm:prSet/>
      <dgm:spPr/>
      <dgm:t>
        <a:bodyPr/>
        <a:lstStyle/>
        <a:p>
          <a:endParaRPr lang="en-US"/>
        </a:p>
      </dgm:t>
    </dgm:pt>
    <dgm:pt modelId="{EB93ECEF-27B4-C64A-97C0-F65618BA86CC}">
      <dgm:prSet/>
      <dgm:spPr/>
      <dgm:t>
        <a:bodyPr/>
        <a:lstStyle/>
        <a:p>
          <a:r>
            <a:rPr lang="en-US" dirty="0"/>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p>
      </dgm:t>
    </dgm:pt>
    <dgm:pt modelId="{7422D053-938F-4B40-93F8-C70C8B03AEBE}" type="parTrans" cxnId="{079E9176-E88E-8A4A-8502-9E24B51E0687}">
      <dgm:prSet/>
      <dgm:spPr/>
      <dgm:t>
        <a:bodyPr/>
        <a:lstStyle/>
        <a:p>
          <a:endParaRPr lang="en-US"/>
        </a:p>
      </dgm:t>
    </dgm:pt>
    <dgm:pt modelId="{69F7D676-5591-6E4E-8CDB-A5B8B8A2B75D}" type="sibTrans" cxnId="{079E9176-E88E-8A4A-8502-9E24B51E0687}">
      <dgm:prSet/>
      <dgm:spPr/>
      <dgm:t>
        <a:bodyPr/>
        <a:lstStyle/>
        <a:p>
          <a:endParaRPr lang="en-US"/>
        </a:p>
      </dgm:t>
    </dgm:pt>
    <dgm:pt modelId="{54D11B69-801B-9D4A-B348-D210C16FB507}">
      <dgm:prSet/>
      <dgm:spPr/>
      <dgm:t>
        <a:bodyPr/>
        <a:lstStyle/>
        <a:p>
          <a:r>
            <a:rPr lang="en-US" dirty="0"/>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a:t>
          </a:r>
        </a:p>
      </dgm:t>
    </dgm:pt>
    <dgm:pt modelId="{8B863C99-421C-C34D-BB42-C46ECD3E3091}" type="parTrans" cxnId="{83866A68-A616-F943-84AB-CF6719C7706E}">
      <dgm:prSet/>
      <dgm:spPr/>
      <dgm:t>
        <a:bodyPr/>
        <a:lstStyle/>
        <a:p>
          <a:endParaRPr lang="en-US"/>
        </a:p>
      </dgm:t>
    </dgm:pt>
    <dgm:pt modelId="{B9770FED-94BB-4B42-84FC-07667768C354}" type="sibTrans" cxnId="{83866A68-A616-F943-84AB-CF6719C7706E}">
      <dgm:prSet/>
      <dgm:spPr/>
      <dgm:t>
        <a:bodyPr/>
        <a:lstStyle/>
        <a:p>
          <a:endParaRPr lang="en-US"/>
        </a:p>
      </dgm:t>
    </dgm:pt>
    <dgm:pt modelId="{60285B53-8454-2744-9EC8-7722F3A4F84B}">
      <dgm:prSet/>
      <dgm:spPr/>
      <dgm:t>
        <a:bodyPr/>
        <a:lstStyle/>
        <a:p>
          <a:r>
            <a:rPr lang="en-US" dirty="0"/>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dgm:t>
    </dgm:pt>
    <dgm:pt modelId="{680035CC-B93A-3C4B-9846-8BFA247B12B9}" type="parTrans" cxnId="{99057BBD-2FA8-1D44-AC10-95217F8E4D32}">
      <dgm:prSet/>
      <dgm:spPr/>
      <dgm:t>
        <a:bodyPr/>
        <a:lstStyle/>
        <a:p>
          <a:endParaRPr lang="en-US"/>
        </a:p>
      </dgm:t>
    </dgm:pt>
    <dgm:pt modelId="{644974DD-989D-AE47-BCB9-2C2C36D2D01D}" type="sibTrans" cxnId="{99057BBD-2FA8-1D44-AC10-95217F8E4D32}">
      <dgm:prSet/>
      <dgm:spPr/>
      <dgm:t>
        <a:bodyPr/>
        <a:lstStyle/>
        <a:p>
          <a:endParaRPr lang="en-US"/>
        </a:p>
      </dgm:t>
    </dgm:pt>
    <dgm:pt modelId="{81D95105-099A-2548-940C-40EBA331006D}" type="pres">
      <dgm:prSet presAssocID="{897E196C-7178-AA45-883F-E6CD136BD8A2}" presName="linear" presStyleCnt="0">
        <dgm:presLayoutVars>
          <dgm:dir/>
          <dgm:animLvl val="lvl"/>
          <dgm:resizeHandles val="exact"/>
        </dgm:presLayoutVars>
      </dgm:prSet>
      <dgm:spPr/>
    </dgm:pt>
    <dgm:pt modelId="{235314E7-3579-434E-8ECF-D400783A3895}" type="pres">
      <dgm:prSet presAssocID="{68D9DE3E-F282-574A-98A8-A69C1E661729}" presName="parentLin" presStyleCnt="0"/>
      <dgm:spPr/>
    </dgm:pt>
    <dgm:pt modelId="{EDF5D7BB-0670-8F42-BBA6-2F1D5A08621D}" type="pres">
      <dgm:prSet presAssocID="{68D9DE3E-F282-574A-98A8-A69C1E661729}" presName="parentLeftMargin" presStyleLbl="node1" presStyleIdx="0" presStyleCnt="4"/>
      <dgm:spPr/>
    </dgm:pt>
    <dgm:pt modelId="{263B2626-405D-0343-9B1E-06F7E4DCF5D4}" type="pres">
      <dgm:prSet presAssocID="{68D9DE3E-F282-574A-98A8-A69C1E661729}" presName="parentText" presStyleLbl="node1" presStyleIdx="0" presStyleCnt="4">
        <dgm:presLayoutVars>
          <dgm:chMax val="0"/>
          <dgm:bulletEnabled val="1"/>
        </dgm:presLayoutVars>
      </dgm:prSet>
      <dgm:spPr/>
    </dgm:pt>
    <dgm:pt modelId="{79E92EDE-2F2C-5042-AD76-BCA070538D12}" type="pres">
      <dgm:prSet presAssocID="{68D9DE3E-F282-574A-98A8-A69C1E661729}" presName="negativeSpace" presStyleCnt="0"/>
      <dgm:spPr/>
    </dgm:pt>
    <dgm:pt modelId="{3A34B2FD-93CE-2F44-8487-EAE886BBE192}" type="pres">
      <dgm:prSet presAssocID="{68D9DE3E-F282-574A-98A8-A69C1E661729}" presName="childText" presStyleLbl="conFgAcc1" presStyleIdx="0" presStyleCnt="4">
        <dgm:presLayoutVars>
          <dgm:bulletEnabled val="1"/>
        </dgm:presLayoutVars>
      </dgm:prSet>
      <dgm:spPr/>
    </dgm:pt>
    <dgm:pt modelId="{410D01B7-1496-8341-B237-9DA797756583}" type="pres">
      <dgm:prSet presAssocID="{DFD96D97-24E9-B44C-8CE7-785421E8BE63}" presName="spaceBetweenRectangles" presStyleCnt="0"/>
      <dgm:spPr/>
    </dgm:pt>
    <dgm:pt modelId="{3A6A1323-2072-774C-8625-15E42DB07850}" type="pres">
      <dgm:prSet presAssocID="{ACD0B074-E67A-D44A-A5A6-D4C69605C943}" presName="parentLin" presStyleCnt="0"/>
      <dgm:spPr/>
    </dgm:pt>
    <dgm:pt modelId="{C870ED95-4C17-1A4A-8E4A-24046316819C}" type="pres">
      <dgm:prSet presAssocID="{ACD0B074-E67A-D44A-A5A6-D4C69605C943}" presName="parentLeftMargin" presStyleLbl="node1" presStyleIdx="0" presStyleCnt="4"/>
      <dgm:spPr/>
    </dgm:pt>
    <dgm:pt modelId="{9A9120EF-01D1-B541-BAAB-2CB43194317D}" type="pres">
      <dgm:prSet presAssocID="{ACD0B074-E67A-D44A-A5A6-D4C69605C943}" presName="parentText" presStyleLbl="node1" presStyleIdx="1" presStyleCnt="4">
        <dgm:presLayoutVars>
          <dgm:chMax val="0"/>
          <dgm:bulletEnabled val="1"/>
        </dgm:presLayoutVars>
      </dgm:prSet>
      <dgm:spPr/>
    </dgm:pt>
    <dgm:pt modelId="{FC9C0C3B-C056-0A4D-96C1-D19F64B3566E}" type="pres">
      <dgm:prSet presAssocID="{ACD0B074-E67A-D44A-A5A6-D4C69605C943}" presName="negativeSpace" presStyleCnt="0"/>
      <dgm:spPr/>
    </dgm:pt>
    <dgm:pt modelId="{63A8FE97-ED4E-8743-ADD4-E44F48013AB4}" type="pres">
      <dgm:prSet presAssocID="{ACD0B074-E67A-D44A-A5A6-D4C69605C943}" presName="childText" presStyleLbl="conFgAcc1" presStyleIdx="1" presStyleCnt="4">
        <dgm:presLayoutVars>
          <dgm:bulletEnabled val="1"/>
        </dgm:presLayoutVars>
      </dgm:prSet>
      <dgm:spPr/>
    </dgm:pt>
    <dgm:pt modelId="{775370C3-63E7-134C-B88F-8B9DF953FFCD}" type="pres">
      <dgm:prSet presAssocID="{AD08B2C9-4451-064B-B367-D9C808EFFF43}" presName="spaceBetweenRectangles" presStyleCnt="0"/>
      <dgm:spPr/>
    </dgm:pt>
    <dgm:pt modelId="{DF951DA0-DB47-7147-8C28-2A4AC417D9B7}" type="pres">
      <dgm:prSet presAssocID="{D3B1A81E-F198-EC48-AF12-247EE7185F1E}" presName="parentLin" presStyleCnt="0"/>
      <dgm:spPr/>
    </dgm:pt>
    <dgm:pt modelId="{489B439C-4E11-EB43-B218-18E7802F6190}" type="pres">
      <dgm:prSet presAssocID="{D3B1A81E-F198-EC48-AF12-247EE7185F1E}" presName="parentLeftMargin" presStyleLbl="node1" presStyleIdx="1" presStyleCnt="4"/>
      <dgm:spPr/>
    </dgm:pt>
    <dgm:pt modelId="{C14DBB60-670E-4F4F-B004-5962E669E532}" type="pres">
      <dgm:prSet presAssocID="{D3B1A81E-F198-EC48-AF12-247EE7185F1E}" presName="parentText" presStyleLbl="node1" presStyleIdx="2" presStyleCnt="4">
        <dgm:presLayoutVars>
          <dgm:chMax val="0"/>
          <dgm:bulletEnabled val="1"/>
        </dgm:presLayoutVars>
      </dgm:prSet>
      <dgm:spPr/>
    </dgm:pt>
    <dgm:pt modelId="{4A00060C-36A8-B04F-9982-7059FE7D241E}" type="pres">
      <dgm:prSet presAssocID="{D3B1A81E-F198-EC48-AF12-247EE7185F1E}" presName="negativeSpace" presStyleCnt="0"/>
      <dgm:spPr/>
    </dgm:pt>
    <dgm:pt modelId="{8142B53C-E775-C440-AC08-B5D684D292FE}" type="pres">
      <dgm:prSet presAssocID="{D3B1A81E-F198-EC48-AF12-247EE7185F1E}" presName="childText" presStyleLbl="conFgAcc1" presStyleIdx="2" presStyleCnt="4">
        <dgm:presLayoutVars>
          <dgm:bulletEnabled val="1"/>
        </dgm:presLayoutVars>
      </dgm:prSet>
      <dgm:spPr/>
    </dgm:pt>
    <dgm:pt modelId="{41B3FAF6-3EEB-7845-AC45-BDA306DA5B4C}" type="pres">
      <dgm:prSet presAssocID="{59C88387-24CA-CA40-9AEC-A07DBF9DA6FF}" presName="spaceBetweenRectangles" presStyleCnt="0"/>
      <dgm:spPr/>
    </dgm:pt>
    <dgm:pt modelId="{23AB57F3-8BBC-8E4E-AD84-BAD602A31EC8}" type="pres">
      <dgm:prSet presAssocID="{FF855959-7CEF-C341-9879-BB4C80BB3178}" presName="parentLin" presStyleCnt="0"/>
      <dgm:spPr/>
    </dgm:pt>
    <dgm:pt modelId="{C9C94347-C205-4341-9850-D58AB1BC6FCE}" type="pres">
      <dgm:prSet presAssocID="{FF855959-7CEF-C341-9879-BB4C80BB3178}" presName="parentLeftMargin" presStyleLbl="node1" presStyleIdx="2" presStyleCnt="4"/>
      <dgm:spPr/>
    </dgm:pt>
    <dgm:pt modelId="{2D8BE2FE-B564-F040-A16F-CB3495A7FCDA}" type="pres">
      <dgm:prSet presAssocID="{FF855959-7CEF-C341-9879-BB4C80BB3178}" presName="parentText" presStyleLbl="node1" presStyleIdx="3" presStyleCnt="4">
        <dgm:presLayoutVars>
          <dgm:chMax val="0"/>
          <dgm:bulletEnabled val="1"/>
        </dgm:presLayoutVars>
      </dgm:prSet>
      <dgm:spPr/>
    </dgm:pt>
    <dgm:pt modelId="{2177329A-CC25-B44F-A534-DCEFC2147548}" type="pres">
      <dgm:prSet presAssocID="{FF855959-7CEF-C341-9879-BB4C80BB3178}" presName="negativeSpace" presStyleCnt="0"/>
      <dgm:spPr/>
    </dgm:pt>
    <dgm:pt modelId="{766E52F9-4A54-6043-AF18-620F688D9271}" type="pres">
      <dgm:prSet presAssocID="{FF855959-7CEF-C341-9879-BB4C80BB3178}" presName="childText" presStyleLbl="conFgAcc1" presStyleIdx="3" presStyleCnt="4">
        <dgm:presLayoutVars>
          <dgm:bulletEnabled val="1"/>
        </dgm:presLayoutVars>
      </dgm:prSet>
      <dgm:spPr/>
    </dgm:pt>
  </dgm:ptLst>
  <dgm:cxnLst>
    <dgm:cxn modelId="{3C41EF01-2CFE-0143-925B-81C3845DEA90}" type="presOf" srcId="{ACD0B074-E67A-D44A-A5A6-D4C69605C943}" destId="{9A9120EF-01D1-B541-BAAB-2CB43194317D}" srcOrd="1" destOrd="0" presId="urn:microsoft.com/office/officeart/2005/8/layout/list1"/>
    <dgm:cxn modelId="{E1BC4705-06F5-8C41-964B-102E7481A49C}" srcId="{897E196C-7178-AA45-883F-E6CD136BD8A2}" destId="{68D9DE3E-F282-574A-98A8-A69C1E661729}" srcOrd="0" destOrd="0" parTransId="{30478981-C1A5-E84D-83E2-A9FFABB8ACDA}" sibTransId="{DFD96D97-24E9-B44C-8CE7-785421E8BE63}"/>
    <dgm:cxn modelId="{F82F7917-58DF-9A4A-BF26-3F2ACAFE0930}" type="presOf" srcId="{ACD0B074-E67A-D44A-A5A6-D4C69605C943}" destId="{C870ED95-4C17-1A4A-8E4A-24046316819C}" srcOrd="0" destOrd="0" presId="urn:microsoft.com/office/officeart/2005/8/layout/list1"/>
    <dgm:cxn modelId="{DCC2242F-5923-D940-B3C3-5BD1F8B9C23F}" srcId="{68D9DE3E-F282-574A-98A8-A69C1E661729}" destId="{062A8AD7-285E-3E46-BA0E-B2EA6CE425FC}" srcOrd="0" destOrd="0" parTransId="{4A9A6704-63F4-2344-A6E2-5CF9AC9C544C}" sibTransId="{18DD9656-E592-2C4B-A061-CEC3FFA3A9AC}"/>
    <dgm:cxn modelId="{6EA52D3E-0C43-3A4D-AE51-81DACB54EDC6}" type="presOf" srcId="{68D9DE3E-F282-574A-98A8-A69C1E661729}" destId="{263B2626-405D-0343-9B1E-06F7E4DCF5D4}" srcOrd="1" destOrd="0" presId="urn:microsoft.com/office/officeart/2005/8/layout/list1"/>
    <dgm:cxn modelId="{6CB86A44-8C7F-A542-B070-C1A7464A277A}" type="presOf" srcId="{062A8AD7-285E-3E46-BA0E-B2EA6CE425FC}" destId="{3A34B2FD-93CE-2F44-8487-EAE886BBE192}" srcOrd="0" destOrd="0" presId="urn:microsoft.com/office/officeart/2005/8/layout/list1"/>
    <dgm:cxn modelId="{D512F24E-9A1E-5842-8946-F36E3DB25926}" type="presOf" srcId="{D3B1A81E-F198-EC48-AF12-247EE7185F1E}" destId="{C14DBB60-670E-4F4F-B004-5962E669E532}" srcOrd="1" destOrd="0" presId="urn:microsoft.com/office/officeart/2005/8/layout/list1"/>
    <dgm:cxn modelId="{203D1B58-8DBE-A44E-962D-34DB42FAE379}" type="presOf" srcId="{897E196C-7178-AA45-883F-E6CD136BD8A2}" destId="{81D95105-099A-2548-940C-40EBA331006D}" srcOrd="0" destOrd="0" presId="urn:microsoft.com/office/officeart/2005/8/layout/list1"/>
    <dgm:cxn modelId="{4A470961-458D-A145-82EE-8305AE2303A1}" type="presOf" srcId="{54D11B69-801B-9D4A-B348-D210C16FB507}" destId="{8142B53C-E775-C440-AC08-B5D684D292FE}" srcOrd="0" destOrd="0" presId="urn:microsoft.com/office/officeart/2005/8/layout/list1"/>
    <dgm:cxn modelId="{83866A68-A616-F943-84AB-CF6719C7706E}" srcId="{D3B1A81E-F198-EC48-AF12-247EE7185F1E}" destId="{54D11B69-801B-9D4A-B348-D210C16FB507}" srcOrd="0" destOrd="0" parTransId="{8B863C99-421C-C34D-BB42-C46ECD3E3091}" sibTransId="{B9770FED-94BB-4B42-84FC-07667768C354}"/>
    <dgm:cxn modelId="{62075973-9D27-9949-B757-9FEAEC2264F6}" type="presOf" srcId="{FF855959-7CEF-C341-9879-BB4C80BB3178}" destId="{C9C94347-C205-4341-9850-D58AB1BC6FCE}" srcOrd="0" destOrd="0" presId="urn:microsoft.com/office/officeart/2005/8/layout/list1"/>
    <dgm:cxn modelId="{079E9176-E88E-8A4A-8502-9E24B51E0687}" srcId="{ACD0B074-E67A-D44A-A5A6-D4C69605C943}" destId="{EB93ECEF-27B4-C64A-97C0-F65618BA86CC}" srcOrd="0" destOrd="0" parTransId="{7422D053-938F-4B40-93F8-C70C8B03AEBE}" sibTransId="{69F7D676-5591-6E4E-8CDB-A5B8B8A2B75D}"/>
    <dgm:cxn modelId="{66D33E7E-F934-8949-857B-14DCB2F2AF5C}" type="presOf" srcId="{68D9DE3E-F282-574A-98A8-A69C1E661729}" destId="{EDF5D7BB-0670-8F42-BBA6-2F1D5A08621D}" srcOrd="0" destOrd="0" presId="urn:microsoft.com/office/officeart/2005/8/layout/list1"/>
    <dgm:cxn modelId="{8047B987-EFE4-E445-AE20-334E6D1514B2}" type="presOf" srcId="{60285B53-8454-2744-9EC8-7722F3A4F84B}" destId="{766E52F9-4A54-6043-AF18-620F688D9271}" srcOrd="0" destOrd="0" presId="urn:microsoft.com/office/officeart/2005/8/layout/list1"/>
    <dgm:cxn modelId="{33A8C88C-D4E1-6944-8795-3D56CDDE4097}" srcId="{897E196C-7178-AA45-883F-E6CD136BD8A2}" destId="{FF855959-7CEF-C341-9879-BB4C80BB3178}" srcOrd="3" destOrd="0" parTransId="{23EA6C65-FC00-3F48-ACAC-8F8651CA6D84}" sibTransId="{DEF7806E-F894-C542-885E-A08EDCBEB040}"/>
    <dgm:cxn modelId="{99057BBD-2FA8-1D44-AC10-95217F8E4D32}" srcId="{FF855959-7CEF-C341-9879-BB4C80BB3178}" destId="{60285B53-8454-2744-9EC8-7722F3A4F84B}" srcOrd="0" destOrd="0" parTransId="{680035CC-B93A-3C4B-9846-8BFA247B12B9}" sibTransId="{644974DD-989D-AE47-BCB9-2C2C36D2D01D}"/>
    <dgm:cxn modelId="{F447EDC4-FB4A-0E41-BAF6-EE638891F96D}" type="presOf" srcId="{D3B1A81E-F198-EC48-AF12-247EE7185F1E}" destId="{489B439C-4E11-EB43-B218-18E7802F6190}" srcOrd="0" destOrd="0" presId="urn:microsoft.com/office/officeart/2005/8/layout/list1"/>
    <dgm:cxn modelId="{22C9FCC6-9747-0D4B-B665-A3A97B8F8D70}" srcId="{897E196C-7178-AA45-883F-E6CD136BD8A2}" destId="{D3B1A81E-F198-EC48-AF12-247EE7185F1E}" srcOrd="2" destOrd="0" parTransId="{398280B4-3C34-1944-902C-7C0271B81BED}" sibTransId="{59C88387-24CA-CA40-9AEC-A07DBF9DA6FF}"/>
    <dgm:cxn modelId="{6E2031D6-87E8-0B42-AB28-9528AC01DD26}" srcId="{897E196C-7178-AA45-883F-E6CD136BD8A2}" destId="{ACD0B074-E67A-D44A-A5A6-D4C69605C943}" srcOrd="1" destOrd="0" parTransId="{B4489E71-8464-9649-AAE7-51BE6EF3CD1D}" sibTransId="{AD08B2C9-4451-064B-B367-D9C808EFFF43}"/>
    <dgm:cxn modelId="{662B4AE1-DF6D-084C-8D49-2C5E48BB2750}" type="presOf" srcId="{EB93ECEF-27B4-C64A-97C0-F65618BA86CC}" destId="{63A8FE97-ED4E-8743-ADD4-E44F48013AB4}" srcOrd="0" destOrd="0" presId="urn:microsoft.com/office/officeart/2005/8/layout/list1"/>
    <dgm:cxn modelId="{63CEACEF-A261-C14F-AB70-6B7B56E43A6A}" type="presOf" srcId="{FF855959-7CEF-C341-9879-BB4C80BB3178}" destId="{2D8BE2FE-B564-F040-A16F-CB3495A7FCDA}" srcOrd="1" destOrd="0" presId="urn:microsoft.com/office/officeart/2005/8/layout/list1"/>
    <dgm:cxn modelId="{7AC813FD-DFF7-4448-BCD4-2850BF07A937}" type="presParOf" srcId="{81D95105-099A-2548-940C-40EBA331006D}" destId="{235314E7-3579-434E-8ECF-D400783A3895}" srcOrd="0" destOrd="0" presId="urn:microsoft.com/office/officeart/2005/8/layout/list1"/>
    <dgm:cxn modelId="{FE9FC9FA-19A3-BC49-8244-C40275469229}" type="presParOf" srcId="{235314E7-3579-434E-8ECF-D400783A3895}" destId="{EDF5D7BB-0670-8F42-BBA6-2F1D5A08621D}" srcOrd="0" destOrd="0" presId="urn:microsoft.com/office/officeart/2005/8/layout/list1"/>
    <dgm:cxn modelId="{BF83AA48-C9DA-DC40-A7DD-D4FDA813A0F0}" type="presParOf" srcId="{235314E7-3579-434E-8ECF-D400783A3895}" destId="{263B2626-405D-0343-9B1E-06F7E4DCF5D4}" srcOrd="1" destOrd="0" presId="urn:microsoft.com/office/officeart/2005/8/layout/list1"/>
    <dgm:cxn modelId="{2B00E5DC-41C2-B34A-8D81-ECB8EE7DE8AD}" type="presParOf" srcId="{81D95105-099A-2548-940C-40EBA331006D}" destId="{79E92EDE-2F2C-5042-AD76-BCA070538D12}" srcOrd="1" destOrd="0" presId="urn:microsoft.com/office/officeart/2005/8/layout/list1"/>
    <dgm:cxn modelId="{B2E52313-B8EB-864D-842F-47883CB75BBD}" type="presParOf" srcId="{81D95105-099A-2548-940C-40EBA331006D}" destId="{3A34B2FD-93CE-2F44-8487-EAE886BBE192}" srcOrd="2" destOrd="0" presId="urn:microsoft.com/office/officeart/2005/8/layout/list1"/>
    <dgm:cxn modelId="{C9FF11E4-A7E0-7A4A-8738-34B4FEA10C94}" type="presParOf" srcId="{81D95105-099A-2548-940C-40EBA331006D}" destId="{410D01B7-1496-8341-B237-9DA797756583}" srcOrd="3" destOrd="0" presId="urn:microsoft.com/office/officeart/2005/8/layout/list1"/>
    <dgm:cxn modelId="{7BE36476-AE78-8647-A6CE-E9C6BF9A0D48}" type="presParOf" srcId="{81D95105-099A-2548-940C-40EBA331006D}" destId="{3A6A1323-2072-774C-8625-15E42DB07850}" srcOrd="4" destOrd="0" presId="urn:microsoft.com/office/officeart/2005/8/layout/list1"/>
    <dgm:cxn modelId="{93AE9DE0-0504-D54B-8C70-1F1BFF79447B}" type="presParOf" srcId="{3A6A1323-2072-774C-8625-15E42DB07850}" destId="{C870ED95-4C17-1A4A-8E4A-24046316819C}" srcOrd="0" destOrd="0" presId="urn:microsoft.com/office/officeart/2005/8/layout/list1"/>
    <dgm:cxn modelId="{CB760C7F-B86D-AE44-BA0A-A7BF70BC1214}" type="presParOf" srcId="{3A6A1323-2072-774C-8625-15E42DB07850}" destId="{9A9120EF-01D1-B541-BAAB-2CB43194317D}" srcOrd="1" destOrd="0" presId="urn:microsoft.com/office/officeart/2005/8/layout/list1"/>
    <dgm:cxn modelId="{E77C3772-DF43-144B-8FFC-F94E41F1BAA9}" type="presParOf" srcId="{81D95105-099A-2548-940C-40EBA331006D}" destId="{FC9C0C3B-C056-0A4D-96C1-D19F64B3566E}" srcOrd="5" destOrd="0" presId="urn:microsoft.com/office/officeart/2005/8/layout/list1"/>
    <dgm:cxn modelId="{1A5F0C7C-2FB4-8641-B8B0-1ABD169FEC2A}" type="presParOf" srcId="{81D95105-099A-2548-940C-40EBA331006D}" destId="{63A8FE97-ED4E-8743-ADD4-E44F48013AB4}" srcOrd="6" destOrd="0" presId="urn:microsoft.com/office/officeart/2005/8/layout/list1"/>
    <dgm:cxn modelId="{ED72AE9E-34DA-0E4F-AEE4-0725E8F8E2D7}" type="presParOf" srcId="{81D95105-099A-2548-940C-40EBA331006D}" destId="{775370C3-63E7-134C-B88F-8B9DF953FFCD}" srcOrd="7" destOrd="0" presId="urn:microsoft.com/office/officeart/2005/8/layout/list1"/>
    <dgm:cxn modelId="{0B39E6D2-DBA6-B244-B182-BD996DD4DC29}" type="presParOf" srcId="{81D95105-099A-2548-940C-40EBA331006D}" destId="{DF951DA0-DB47-7147-8C28-2A4AC417D9B7}" srcOrd="8" destOrd="0" presId="urn:microsoft.com/office/officeart/2005/8/layout/list1"/>
    <dgm:cxn modelId="{280795B9-97A2-2543-9067-02D3983413A7}" type="presParOf" srcId="{DF951DA0-DB47-7147-8C28-2A4AC417D9B7}" destId="{489B439C-4E11-EB43-B218-18E7802F6190}" srcOrd="0" destOrd="0" presId="urn:microsoft.com/office/officeart/2005/8/layout/list1"/>
    <dgm:cxn modelId="{2AFC9AE5-E306-6543-95F3-6001464A0E79}" type="presParOf" srcId="{DF951DA0-DB47-7147-8C28-2A4AC417D9B7}" destId="{C14DBB60-670E-4F4F-B004-5962E669E532}" srcOrd="1" destOrd="0" presId="urn:microsoft.com/office/officeart/2005/8/layout/list1"/>
    <dgm:cxn modelId="{20E0480E-A3FA-364A-B2E3-7542A4992CFA}" type="presParOf" srcId="{81D95105-099A-2548-940C-40EBA331006D}" destId="{4A00060C-36A8-B04F-9982-7059FE7D241E}" srcOrd="9" destOrd="0" presId="urn:microsoft.com/office/officeart/2005/8/layout/list1"/>
    <dgm:cxn modelId="{D1082C34-A5A9-5940-A3CD-42B55E57734B}" type="presParOf" srcId="{81D95105-099A-2548-940C-40EBA331006D}" destId="{8142B53C-E775-C440-AC08-B5D684D292FE}" srcOrd="10" destOrd="0" presId="urn:microsoft.com/office/officeart/2005/8/layout/list1"/>
    <dgm:cxn modelId="{79714000-38DA-2044-A5E6-FFCEB6C54A77}" type="presParOf" srcId="{81D95105-099A-2548-940C-40EBA331006D}" destId="{41B3FAF6-3EEB-7845-AC45-BDA306DA5B4C}" srcOrd="11" destOrd="0" presId="urn:microsoft.com/office/officeart/2005/8/layout/list1"/>
    <dgm:cxn modelId="{09917323-89AD-5B41-8376-567AAC9DC03D}" type="presParOf" srcId="{81D95105-099A-2548-940C-40EBA331006D}" destId="{23AB57F3-8BBC-8E4E-AD84-BAD602A31EC8}" srcOrd="12" destOrd="0" presId="urn:microsoft.com/office/officeart/2005/8/layout/list1"/>
    <dgm:cxn modelId="{FD5616D1-EBFE-4E4E-A42C-2357D0067E5C}" type="presParOf" srcId="{23AB57F3-8BBC-8E4E-AD84-BAD602A31EC8}" destId="{C9C94347-C205-4341-9850-D58AB1BC6FCE}" srcOrd="0" destOrd="0" presId="urn:microsoft.com/office/officeart/2005/8/layout/list1"/>
    <dgm:cxn modelId="{AF4A88D2-15CC-1B49-8684-1D9C271D49FD}" type="presParOf" srcId="{23AB57F3-8BBC-8E4E-AD84-BAD602A31EC8}" destId="{2D8BE2FE-B564-F040-A16F-CB3495A7FCDA}" srcOrd="1" destOrd="0" presId="urn:microsoft.com/office/officeart/2005/8/layout/list1"/>
    <dgm:cxn modelId="{4FB4A713-0ACA-3846-B9F3-9F64E117D2C1}" type="presParOf" srcId="{81D95105-099A-2548-940C-40EBA331006D}" destId="{2177329A-CC25-B44F-A534-DCEFC2147548}" srcOrd="13" destOrd="0" presId="urn:microsoft.com/office/officeart/2005/8/layout/list1"/>
    <dgm:cxn modelId="{3C5D5116-9E49-8243-834F-A51C3DBF80F5}" type="presParOf" srcId="{81D95105-099A-2548-940C-40EBA331006D}" destId="{766E52F9-4A54-6043-AF18-620F688D927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23836-F070-5442-B4A3-C0FC270EB393}">
      <dsp:nvSpPr>
        <dsp:cNvPr id="0" name=""/>
        <dsp:cNvSpPr/>
      </dsp:nvSpPr>
      <dsp:spPr>
        <a:xfrm>
          <a:off x="6727238" y="1824562"/>
          <a:ext cx="1153819" cy="400499"/>
        </a:xfrm>
        <a:custGeom>
          <a:avLst/>
          <a:gdLst/>
          <a:ahLst/>
          <a:cxnLst/>
          <a:rect l="0" t="0" r="0" b="0"/>
          <a:pathLst>
            <a:path>
              <a:moveTo>
                <a:pt x="0" y="0"/>
              </a:moveTo>
              <a:lnTo>
                <a:pt x="0" y="200249"/>
              </a:lnTo>
              <a:lnTo>
                <a:pt x="1153819" y="200249"/>
              </a:lnTo>
              <a:lnTo>
                <a:pt x="1153819"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CCDF50-39A3-FF48-85B1-34715E0E2F1B}">
      <dsp:nvSpPr>
        <dsp:cNvPr id="0" name=""/>
        <dsp:cNvSpPr/>
      </dsp:nvSpPr>
      <dsp:spPr>
        <a:xfrm>
          <a:off x="5573419" y="1824562"/>
          <a:ext cx="1153819" cy="400499"/>
        </a:xfrm>
        <a:custGeom>
          <a:avLst/>
          <a:gdLst/>
          <a:ahLst/>
          <a:cxnLst/>
          <a:rect l="0" t="0" r="0" b="0"/>
          <a:pathLst>
            <a:path>
              <a:moveTo>
                <a:pt x="1153819" y="0"/>
              </a:moveTo>
              <a:lnTo>
                <a:pt x="1153819" y="200249"/>
              </a:lnTo>
              <a:lnTo>
                <a:pt x="0" y="200249"/>
              </a:lnTo>
              <a:lnTo>
                <a:pt x="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8B30991-C311-0544-A393-C33B56A1CD1A}">
      <dsp:nvSpPr>
        <dsp:cNvPr id="0" name=""/>
        <dsp:cNvSpPr/>
      </dsp:nvSpPr>
      <dsp:spPr>
        <a:xfrm>
          <a:off x="3220060" y="1824562"/>
          <a:ext cx="91440" cy="400499"/>
        </a:xfrm>
        <a:custGeom>
          <a:avLst/>
          <a:gdLst/>
          <a:ahLst/>
          <a:cxnLst/>
          <a:rect l="0" t="0" r="0" b="0"/>
          <a:pathLst>
            <a:path>
              <a:moveTo>
                <a:pt x="45720" y="0"/>
              </a:moveTo>
              <a:lnTo>
                <a:pt x="4572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CBAE70C-81C0-7A41-99E7-46AC9C069F0F}">
      <dsp:nvSpPr>
        <dsp:cNvPr id="0" name=""/>
        <dsp:cNvSpPr/>
      </dsp:nvSpPr>
      <dsp:spPr>
        <a:xfrm>
          <a:off x="912421" y="1824562"/>
          <a:ext cx="91440" cy="400499"/>
        </a:xfrm>
        <a:custGeom>
          <a:avLst/>
          <a:gdLst/>
          <a:ahLst/>
          <a:cxnLst/>
          <a:rect l="0" t="0" r="0" b="0"/>
          <a:pathLst>
            <a:path>
              <a:moveTo>
                <a:pt x="45720" y="0"/>
              </a:moveTo>
              <a:lnTo>
                <a:pt x="45720" y="400499"/>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31C4BD6-1C9D-1A40-A8B1-D0776ADACFD0}">
      <dsp:nvSpPr>
        <dsp:cNvPr id="0" name=""/>
        <dsp:cNvSpPr/>
      </dsp:nvSpPr>
      <dsp:spPr>
        <a:xfrm>
          <a:off x="4572"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attack</a:t>
          </a:r>
        </a:p>
      </dsp:txBody>
      <dsp:txXfrm>
        <a:off x="4572" y="870992"/>
        <a:ext cx="1907139" cy="953569"/>
      </dsp:txXfrm>
    </dsp:sp>
    <dsp:sp modelId="{99B3040F-0A23-EA48-AF32-EE30789A4B9A}">
      <dsp:nvSpPr>
        <dsp:cNvPr id="0" name=""/>
        <dsp:cNvSpPr/>
      </dsp:nvSpPr>
      <dsp:spPr>
        <a:xfrm>
          <a:off x="4572" y="2225061"/>
          <a:ext cx="1907139" cy="2147458"/>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Any action that compromises the security of information owned by an organization</a:t>
          </a:r>
        </a:p>
      </dsp:txBody>
      <dsp:txXfrm>
        <a:off x="4572" y="2225061"/>
        <a:ext cx="1907139" cy="2147458"/>
      </dsp:txXfrm>
    </dsp:sp>
    <dsp:sp modelId="{8CB3CA87-7238-0C4A-B9BA-3F9046962A8D}">
      <dsp:nvSpPr>
        <dsp:cNvPr id="0" name=""/>
        <dsp:cNvSpPr/>
      </dsp:nvSpPr>
      <dsp:spPr>
        <a:xfrm>
          <a:off x="2312210"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mechanism</a:t>
          </a:r>
        </a:p>
      </dsp:txBody>
      <dsp:txXfrm>
        <a:off x="2312210" y="870992"/>
        <a:ext cx="1907139" cy="953569"/>
      </dsp:txXfrm>
    </dsp:sp>
    <dsp:sp modelId="{99EB8A06-4C9E-7241-8CA8-A49DABEBFDD2}">
      <dsp:nvSpPr>
        <dsp:cNvPr id="0" name=""/>
        <dsp:cNvSpPr/>
      </dsp:nvSpPr>
      <dsp:spPr>
        <a:xfrm>
          <a:off x="2312210" y="2225061"/>
          <a:ext cx="1907139" cy="2145341"/>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process (or a device incorporating such a process) that is designed to detect, prevent, or recover from a security attack</a:t>
          </a:r>
        </a:p>
      </dsp:txBody>
      <dsp:txXfrm>
        <a:off x="2312210" y="2225061"/>
        <a:ext cx="1907139" cy="2145341"/>
      </dsp:txXfrm>
    </dsp:sp>
    <dsp:sp modelId="{88BE8797-9096-D94F-995C-DB41D086BEF9}">
      <dsp:nvSpPr>
        <dsp:cNvPr id="0" name=""/>
        <dsp:cNvSpPr/>
      </dsp:nvSpPr>
      <dsp:spPr>
        <a:xfrm>
          <a:off x="5773668" y="870992"/>
          <a:ext cx="1907139" cy="953569"/>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Security service</a:t>
          </a:r>
        </a:p>
      </dsp:txBody>
      <dsp:txXfrm>
        <a:off x="5773668" y="870992"/>
        <a:ext cx="1907139" cy="953569"/>
      </dsp:txXfrm>
    </dsp:sp>
    <dsp:sp modelId="{9EDEABF8-6027-0845-8DFA-1E7B7183A8C6}">
      <dsp:nvSpPr>
        <dsp:cNvPr id="0" name=""/>
        <dsp:cNvSpPr/>
      </dsp:nvSpPr>
      <dsp:spPr>
        <a:xfrm>
          <a:off x="4619849" y="2225061"/>
          <a:ext cx="1907139" cy="2147458"/>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processing or communication service that enhances the security of the data processing systems and the information transfers of an organization</a:t>
          </a:r>
        </a:p>
      </dsp:txBody>
      <dsp:txXfrm>
        <a:off x="4619849" y="2225061"/>
        <a:ext cx="1907139" cy="2147458"/>
      </dsp:txXfrm>
    </dsp:sp>
    <dsp:sp modelId="{BB6C5DC7-ABC7-0A48-86AD-CC51672C873D}">
      <dsp:nvSpPr>
        <dsp:cNvPr id="0" name=""/>
        <dsp:cNvSpPr/>
      </dsp:nvSpPr>
      <dsp:spPr>
        <a:xfrm>
          <a:off x="6927488" y="2225061"/>
          <a:ext cx="1907139" cy="2103565"/>
        </a:xfrm>
        <a:prstGeom prst="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Intended to counter security attacks, and they make use of one or more security mechanisms to provide the service</a:t>
          </a:r>
        </a:p>
      </dsp:txBody>
      <dsp:txXfrm>
        <a:off x="6927488" y="2225061"/>
        <a:ext cx="1907139" cy="210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Takes place when one entity pretends to be a different entity</a:t>
          </a:r>
        </a:p>
        <a:p>
          <a:pPr marL="114300" lvl="1" indent="-114300" algn="l" defTabSz="577850" rtl="0">
            <a:lnSpc>
              <a:spcPct val="90000"/>
            </a:lnSpc>
            <a:spcBef>
              <a:spcPct val="0"/>
            </a:spcBef>
            <a:spcAft>
              <a:spcPct val="15000"/>
            </a:spcAft>
            <a:buChar char="•"/>
          </a:pPr>
          <a:r>
            <a:rPr lang="en-US" sz="1300" kern="1200" dirty="0"/>
            <a:t>Usually includes one of the other forms of active attack</a:t>
          </a:r>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Masquerade</a:t>
          </a:r>
          <a:endParaRPr lang="en-US" sz="1800" kern="1200" dirty="0">
            <a:effectLst>
              <a:outerShdw blurRad="38100" dist="38100" dir="2700000" algn="tl">
                <a:srgbClr val="000000">
                  <a:alpha val="43137"/>
                </a:srgbClr>
              </a:outerShdw>
            </a:effectLst>
          </a:endParaRP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Involves the passive capture of a data unit and its subsequent retransmission to produce an unauthorized effect</a:t>
          </a:r>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Replay</a:t>
          </a:r>
          <a:endParaRPr lang="en-US" sz="1800" kern="1200" dirty="0">
            <a:effectLst>
              <a:outerShdw blurRad="38100" dist="38100" dir="2700000" algn="tl">
                <a:srgbClr val="000000">
                  <a:alpha val="43137"/>
                </a:srgbClr>
              </a:outerShdw>
            </a:effectLst>
          </a:endParaRP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Some portion of a legitimate message is altered, or messages are delayed or reordered to produce an unauthorized effect</a:t>
          </a:r>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Data</a:t>
          </a:r>
        </a:p>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Modification  </a:t>
          </a:r>
          <a:endParaRPr lang="en-US" sz="1800" kern="1200" dirty="0">
            <a:effectLst>
              <a:outerShdw blurRad="38100" dist="38100" dir="2700000" algn="tl">
                <a:srgbClr val="000000">
                  <a:alpha val="43137"/>
                </a:srgbClr>
              </a:outerShdw>
            </a:effectLst>
          </a:endParaRP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Prevents or inhibits the normal use or management of communications facilities</a:t>
          </a:r>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effectLst>
                <a:outerShdw blurRad="38100" dist="38100" dir="2700000" algn="tl">
                  <a:srgbClr val="000000">
                    <a:alpha val="43137"/>
                  </a:srgbClr>
                </a:outerShdw>
              </a:effectLst>
            </a:rPr>
            <a:t>Denial of service</a:t>
          </a:r>
          <a:endParaRPr lang="en-US" sz="1800" kern="1200" dirty="0">
            <a:effectLst>
              <a:outerShdw blurRad="38100" dist="38100" dir="2700000" algn="tl">
                <a:srgbClr val="000000">
                  <a:alpha val="43137"/>
                </a:srgbClr>
              </a:outerShdw>
            </a:effectLst>
          </a:endParaRPr>
        </a:p>
      </dsp:txBody>
      <dsp:txXfrm>
        <a:off x="58203" y="3816424"/>
        <a:ext cx="1474649" cy="1075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13084"/>
          <a:ext cx="5822776" cy="740354"/>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Two specific authentication services are defined in  X.800:</a:t>
          </a:r>
        </a:p>
      </dsp:txBody>
      <dsp:txXfrm>
        <a:off x="0" y="13084"/>
        <a:ext cx="5822776" cy="740354"/>
      </dsp:txXfrm>
    </dsp:sp>
    <dsp:sp modelId="{0327DD84-63DC-3D4B-88CB-97969678C59D}">
      <dsp:nvSpPr>
        <dsp:cNvPr id="0" name=""/>
        <dsp:cNvSpPr/>
      </dsp:nvSpPr>
      <dsp:spPr>
        <a:xfrm>
          <a:off x="0" y="719382"/>
          <a:ext cx="5822776" cy="87840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Char char="•"/>
          </a:pPr>
          <a:r>
            <a:rPr lang="en-US" sz="2000" kern="1200" dirty="0"/>
            <a:t>Peer entity authentication</a:t>
          </a:r>
        </a:p>
        <a:p>
          <a:pPr marL="228600" lvl="1" indent="-228600" algn="ctr" defTabSz="889000">
            <a:lnSpc>
              <a:spcPct val="90000"/>
            </a:lnSpc>
            <a:spcBef>
              <a:spcPct val="0"/>
            </a:spcBef>
            <a:spcAft>
              <a:spcPct val="15000"/>
            </a:spcAft>
            <a:buChar char="•"/>
          </a:pPr>
          <a:r>
            <a:rPr lang="en-US" sz="2000" kern="1200" dirty="0"/>
            <a:t>Data origin authentication</a:t>
          </a:r>
        </a:p>
      </dsp:txBody>
      <dsp:txXfrm>
        <a:off x="0" y="719382"/>
        <a:ext cx="5822776" cy="878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Can apply to a stream of messages, a single message, or selected fields within a message</a:t>
          </a:r>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Connection-oriented integrity service, one that deals with a stream of messages, assures that messages are received as sent with no duplication, insertion, modification, reordering, or replays</a:t>
          </a:r>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connectionless integrity service, one that deals with individual messages without regard to any larger context, generally provides protection against message modification only</a:t>
          </a:r>
        </a:p>
      </dsp:txBody>
      <dsp:txXfrm>
        <a:off x="2395537" y="2874646"/>
        <a:ext cx="5757862" cy="1437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D77FB-234F-6344-B5FA-09FEC6DA0CA2}">
      <dsp:nvSpPr>
        <dsp:cNvPr id="0" name=""/>
        <dsp:cNvSpPr/>
      </dsp:nvSpPr>
      <dsp:spPr>
        <a:xfrm>
          <a:off x="47113" y="0"/>
          <a:ext cx="2152449" cy="1989573"/>
        </a:xfrm>
        <a:prstGeom prst="roundRect">
          <a:avLst>
            <a:gd name="adj" fmla="val 10000"/>
          </a:avLst>
        </a:prstGeom>
        <a:solidFill>
          <a:schemeClr val="accent4">
            <a:shade val="50000"/>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Single-key cryptographic algorithms depend on the use of a secret key</a:t>
          </a:r>
        </a:p>
      </dsp:txBody>
      <dsp:txXfrm>
        <a:off x="105386" y="58273"/>
        <a:ext cx="2035903" cy="1873027"/>
      </dsp:txXfrm>
    </dsp:sp>
    <dsp:sp modelId="{871C7B88-B16F-834C-A409-8C8321A174E8}">
      <dsp:nvSpPr>
        <dsp:cNvPr id="0" name=""/>
        <dsp:cNvSpPr/>
      </dsp:nvSpPr>
      <dsp:spPr>
        <a:xfrm>
          <a:off x="2727709" y="4378"/>
          <a:ext cx="2286826" cy="1540959"/>
        </a:xfrm>
        <a:prstGeom prst="roundRect">
          <a:avLst>
            <a:gd name="adj" fmla="val 10000"/>
          </a:avLst>
        </a:prstGeom>
        <a:solidFill>
          <a:schemeClr val="accent4">
            <a:shade val="50000"/>
            <a:hueOff val="-115485"/>
            <a:satOff val="1554"/>
            <a:lumOff val="2659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Encryption algorithms that use a single key are referred to as </a:t>
          </a:r>
          <a:r>
            <a:rPr lang="en-US" sz="1800" i="1" kern="1200" dirty="0"/>
            <a:t>symmetric encryption algorithms</a:t>
          </a:r>
          <a:endParaRPr lang="en-US" sz="1800" kern="1200" dirty="0"/>
        </a:p>
      </dsp:txBody>
      <dsp:txXfrm>
        <a:off x="2772842" y="49511"/>
        <a:ext cx="2196560" cy="1450693"/>
      </dsp:txXfrm>
    </dsp:sp>
    <dsp:sp modelId="{3F18FF42-4E61-424E-A0D2-9D33130259DD}">
      <dsp:nvSpPr>
        <dsp:cNvPr id="0" name=""/>
        <dsp:cNvSpPr/>
      </dsp:nvSpPr>
      <dsp:spPr>
        <a:xfrm>
          <a:off x="2956392" y="1545338"/>
          <a:ext cx="228682" cy="855808"/>
        </a:xfrm>
        <a:custGeom>
          <a:avLst/>
          <a:gdLst/>
          <a:ahLst/>
          <a:cxnLst/>
          <a:rect l="0" t="0" r="0" b="0"/>
          <a:pathLst>
            <a:path>
              <a:moveTo>
                <a:pt x="0" y="0"/>
              </a:moveTo>
              <a:lnTo>
                <a:pt x="0" y="855808"/>
              </a:lnTo>
              <a:lnTo>
                <a:pt x="228682" y="85580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EB5A8A4D-E8EE-6544-81DC-B905FDF4F64F}">
      <dsp:nvSpPr>
        <dsp:cNvPr id="0" name=""/>
        <dsp:cNvSpPr/>
      </dsp:nvSpPr>
      <dsp:spPr>
        <a:xfrm>
          <a:off x="3185074" y="1814394"/>
          <a:ext cx="2301605" cy="1173504"/>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With symmetric encryption, an encryption algorithm takes as input some data to be protected and a secret key and produces an unintelligible transformation on that data</a:t>
          </a:r>
        </a:p>
      </dsp:txBody>
      <dsp:txXfrm>
        <a:off x="3219445" y="1848765"/>
        <a:ext cx="2232863" cy="1104762"/>
      </dsp:txXfrm>
    </dsp:sp>
    <dsp:sp modelId="{8C286263-DAC5-894F-B659-27A79267D91A}">
      <dsp:nvSpPr>
        <dsp:cNvPr id="0" name=""/>
        <dsp:cNvSpPr/>
      </dsp:nvSpPr>
      <dsp:spPr>
        <a:xfrm>
          <a:off x="2956392" y="1545338"/>
          <a:ext cx="228682" cy="2249729"/>
        </a:xfrm>
        <a:custGeom>
          <a:avLst/>
          <a:gdLst/>
          <a:ahLst/>
          <a:cxnLst/>
          <a:rect l="0" t="0" r="0" b="0"/>
          <a:pathLst>
            <a:path>
              <a:moveTo>
                <a:pt x="0" y="0"/>
              </a:moveTo>
              <a:lnTo>
                <a:pt x="0" y="2249729"/>
              </a:lnTo>
              <a:lnTo>
                <a:pt x="228682" y="2249729"/>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1C0E07E6-E06E-9340-94DD-13A6B2187E0B}">
      <dsp:nvSpPr>
        <dsp:cNvPr id="0" name=""/>
        <dsp:cNvSpPr/>
      </dsp:nvSpPr>
      <dsp:spPr>
        <a:xfrm>
          <a:off x="3185074" y="3256955"/>
          <a:ext cx="2078938" cy="1076224"/>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86613"/>
              <a:satOff val="1166"/>
              <a:lumOff val="19946"/>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corresponding decryption algorithm takes the transformed data and the same secret key and recovers the original data</a:t>
          </a:r>
        </a:p>
      </dsp:txBody>
      <dsp:txXfrm>
        <a:off x="3216596" y="3288477"/>
        <a:ext cx="2015894" cy="1013180"/>
      </dsp:txXfrm>
    </dsp:sp>
    <dsp:sp modelId="{8B2C41E3-92B2-3444-8CBD-C6FDF6DA7E37}">
      <dsp:nvSpPr>
        <dsp:cNvPr id="0" name=""/>
        <dsp:cNvSpPr/>
      </dsp:nvSpPr>
      <dsp:spPr>
        <a:xfrm>
          <a:off x="5594302" y="4378"/>
          <a:ext cx="2152449" cy="1076224"/>
        </a:xfrm>
        <a:prstGeom prst="roundRect">
          <a:avLst>
            <a:gd name="adj" fmla="val 10000"/>
          </a:avLst>
        </a:prstGeom>
        <a:solidFill>
          <a:schemeClr val="accent4">
            <a:shade val="50000"/>
            <a:hueOff val="-115485"/>
            <a:satOff val="1554"/>
            <a:lumOff val="26595"/>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Symmetric encryption takes the following forms: </a:t>
          </a:r>
        </a:p>
      </dsp:txBody>
      <dsp:txXfrm>
        <a:off x="5625824" y="35900"/>
        <a:ext cx="2089405" cy="1013180"/>
      </dsp:txXfrm>
    </dsp:sp>
    <dsp:sp modelId="{269C03FD-BDA3-FA4D-97C9-41AB05882284}">
      <dsp:nvSpPr>
        <dsp:cNvPr id="0" name=""/>
        <dsp:cNvSpPr/>
      </dsp:nvSpPr>
      <dsp:spPr>
        <a:xfrm>
          <a:off x="5809547" y="1080603"/>
          <a:ext cx="215244" cy="1308038"/>
        </a:xfrm>
        <a:custGeom>
          <a:avLst/>
          <a:gdLst/>
          <a:ahLst/>
          <a:cxnLst/>
          <a:rect l="0" t="0" r="0" b="0"/>
          <a:pathLst>
            <a:path>
              <a:moveTo>
                <a:pt x="0" y="0"/>
              </a:moveTo>
              <a:lnTo>
                <a:pt x="0" y="1308038"/>
              </a:lnTo>
              <a:lnTo>
                <a:pt x="215244" y="130803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2E8B4C8E-B76E-1044-A741-9B7B329960CB}">
      <dsp:nvSpPr>
        <dsp:cNvPr id="0" name=""/>
        <dsp:cNvSpPr/>
      </dsp:nvSpPr>
      <dsp:spPr>
        <a:xfrm>
          <a:off x="6024792" y="1349659"/>
          <a:ext cx="2294080" cy="2077963"/>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173227"/>
              <a:satOff val="2331"/>
              <a:lumOff val="39893"/>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n-US" sz="1600" kern="1200" dirty="0"/>
            <a:t>Block cipher</a:t>
          </a:r>
        </a:p>
        <a:p>
          <a:pPr marL="114300" lvl="1" indent="-114300" algn="l" defTabSz="533400">
            <a:lnSpc>
              <a:spcPct val="90000"/>
            </a:lnSpc>
            <a:spcBef>
              <a:spcPct val="0"/>
            </a:spcBef>
            <a:spcAft>
              <a:spcPct val="15000"/>
            </a:spcAft>
            <a:buChar char="•"/>
          </a:pPr>
          <a:r>
            <a:rPr lang="en-US" sz="1200" kern="1200" dirty="0"/>
            <a:t>A block cipher operates on data as a sequence of blocks</a:t>
          </a:r>
        </a:p>
        <a:p>
          <a:pPr marL="114300" lvl="1" indent="-114300" algn="l" defTabSz="533400">
            <a:lnSpc>
              <a:spcPct val="90000"/>
            </a:lnSpc>
            <a:spcBef>
              <a:spcPct val="0"/>
            </a:spcBef>
            <a:spcAft>
              <a:spcPct val="15000"/>
            </a:spcAft>
            <a:buChar char="•"/>
          </a:pPr>
          <a:r>
            <a:rPr lang="en-US" sz="1200" kern="1200" dirty="0"/>
            <a:t>In most versions of the block cipher, known as modes of operation, the transformation depends not only on the current data block and the secret key but also on the content of preceding blocks</a:t>
          </a:r>
        </a:p>
      </dsp:txBody>
      <dsp:txXfrm>
        <a:off x="6085653" y="1410520"/>
        <a:ext cx="2172358" cy="1956241"/>
      </dsp:txXfrm>
    </dsp:sp>
    <dsp:sp modelId="{F7167116-1518-A649-AE12-9F399765ADE4}">
      <dsp:nvSpPr>
        <dsp:cNvPr id="0" name=""/>
        <dsp:cNvSpPr/>
      </dsp:nvSpPr>
      <dsp:spPr>
        <a:xfrm>
          <a:off x="5809547" y="1080603"/>
          <a:ext cx="199902" cy="3374538"/>
        </a:xfrm>
        <a:custGeom>
          <a:avLst/>
          <a:gdLst/>
          <a:ahLst/>
          <a:cxnLst/>
          <a:rect l="0" t="0" r="0" b="0"/>
          <a:pathLst>
            <a:path>
              <a:moveTo>
                <a:pt x="0" y="0"/>
              </a:moveTo>
              <a:lnTo>
                <a:pt x="0" y="3374538"/>
              </a:lnTo>
              <a:lnTo>
                <a:pt x="199902" y="3374538"/>
              </a:lnTo>
            </a:path>
          </a:pathLst>
        </a:custGeom>
        <a:noFill/>
        <a:ln w="50800" cap="flat" cmpd="sng" algn="ctr">
          <a:solidFill>
            <a:schemeClr val="accent4">
              <a:tint val="9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CDD34BB-F6E2-0249-9AD1-180411658BF6}">
      <dsp:nvSpPr>
        <dsp:cNvPr id="0" name=""/>
        <dsp:cNvSpPr/>
      </dsp:nvSpPr>
      <dsp:spPr>
        <a:xfrm>
          <a:off x="6009449" y="3701057"/>
          <a:ext cx="2531073" cy="1508167"/>
        </a:xfrm>
        <a:prstGeom prst="roundRect">
          <a:avLst>
            <a:gd name="adj" fmla="val 10000"/>
          </a:avLst>
        </a:prstGeom>
        <a:solidFill>
          <a:schemeClr val="lt1">
            <a:alpha val="90000"/>
            <a:hueOff val="0"/>
            <a:satOff val="0"/>
            <a:lumOff val="0"/>
            <a:alphaOff val="0"/>
          </a:schemeClr>
        </a:solidFill>
        <a:ln w="50800" cap="flat" cmpd="sng" algn="ctr">
          <a:solidFill>
            <a:schemeClr val="accent4">
              <a:shade val="50000"/>
              <a:hueOff val="-86613"/>
              <a:satOff val="1166"/>
              <a:lumOff val="19946"/>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a:lnSpc>
              <a:spcPct val="90000"/>
            </a:lnSpc>
            <a:spcBef>
              <a:spcPct val="0"/>
            </a:spcBef>
            <a:spcAft>
              <a:spcPct val="35000"/>
            </a:spcAft>
            <a:buNone/>
          </a:pPr>
          <a:r>
            <a:rPr lang="en-US" sz="1600" kern="1200" dirty="0"/>
            <a:t>Stream cipher</a:t>
          </a:r>
        </a:p>
        <a:p>
          <a:pPr marL="114300" lvl="1" indent="-114300" algn="l" defTabSz="533400">
            <a:lnSpc>
              <a:spcPct val="90000"/>
            </a:lnSpc>
            <a:spcBef>
              <a:spcPct val="0"/>
            </a:spcBef>
            <a:spcAft>
              <a:spcPct val="15000"/>
            </a:spcAft>
            <a:buChar char="•"/>
          </a:pPr>
          <a:r>
            <a:rPr lang="en-US" sz="1200" kern="1200" dirty="0"/>
            <a:t>A stream cipher operates on data as a sequence of bits</a:t>
          </a:r>
        </a:p>
        <a:p>
          <a:pPr marL="114300" lvl="1" indent="-114300" algn="l" defTabSz="533400">
            <a:lnSpc>
              <a:spcPct val="90000"/>
            </a:lnSpc>
            <a:spcBef>
              <a:spcPct val="0"/>
            </a:spcBef>
            <a:spcAft>
              <a:spcPct val="15000"/>
            </a:spcAft>
            <a:buChar char="•"/>
          </a:pPr>
          <a:r>
            <a:rPr lang="en-US" sz="1200" kern="1200" dirty="0"/>
            <a:t>As with the block cipher, the transformation depends on a secret key</a:t>
          </a:r>
        </a:p>
      </dsp:txBody>
      <dsp:txXfrm>
        <a:off x="6053622" y="3745230"/>
        <a:ext cx="2442727" cy="14198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FC853-8E91-C843-AD86-9CA62190C7BD}">
      <dsp:nvSpPr>
        <dsp:cNvPr id="0" name=""/>
        <dsp:cNvSpPr/>
      </dsp:nvSpPr>
      <dsp:spPr>
        <a:xfrm>
          <a:off x="0" y="11794"/>
          <a:ext cx="4504020" cy="796633"/>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Another form of single-key cryptographic algorithm is the </a:t>
          </a:r>
          <a:r>
            <a:rPr lang="en-US" sz="1600" i="1" kern="1200" dirty="0"/>
            <a:t>message authentication code (MAC)</a:t>
          </a:r>
          <a:endParaRPr lang="en-US" sz="1600" kern="1200" dirty="0"/>
        </a:p>
      </dsp:txBody>
      <dsp:txXfrm>
        <a:off x="23333" y="35127"/>
        <a:ext cx="4457354" cy="749967"/>
      </dsp:txXfrm>
    </dsp:sp>
    <dsp:sp modelId="{7A44E825-DB97-6F4E-AEF3-0760FFD61496}">
      <dsp:nvSpPr>
        <dsp:cNvPr id="0" name=""/>
        <dsp:cNvSpPr/>
      </dsp:nvSpPr>
      <dsp:spPr>
        <a:xfrm>
          <a:off x="450402" y="808427"/>
          <a:ext cx="1540468" cy="521655"/>
        </a:xfrm>
        <a:custGeom>
          <a:avLst/>
          <a:gdLst/>
          <a:ahLst/>
          <a:cxnLst/>
          <a:rect l="0" t="0" r="0" b="0"/>
          <a:pathLst>
            <a:path>
              <a:moveTo>
                <a:pt x="0" y="0"/>
              </a:moveTo>
              <a:lnTo>
                <a:pt x="0" y="521655"/>
              </a:lnTo>
              <a:lnTo>
                <a:pt x="1540468" y="52165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AEF8CC87-BC62-554C-AE89-5D1F52C1DEBF}">
      <dsp:nvSpPr>
        <dsp:cNvPr id="0" name=""/>
        <dsp:cNvSpPr/>
      </dsp:nvSpPr>
      <dsp:spPr>
        <a:xfrm>
          <a:off x="1990870" y="997595"/>
          <a:ext cx="4416380" cy="664973"/>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 MAC is a data element associated with a data block or message</a:t>
          </a:r>
        </a:p>
      </dsp:txBody>
      <dsp:txXfrm>
        <a:off x="2010346" y="1017071"/>
        <a:ext cx="4377428" cy="626021"/>
      </dsp:txXfrm>
    </dsp:sp>
    <dsp:sp modelId="{CA2783BE-29FC-4647-81BA-52F44D53CDBF}">
      <dsp:nvSpPr>
        <dsp:cNvPr id="0" name=""/>
        <dsp:cNvSpPr/>
      </dsp:nvSpPr>
      <dsp:spPr>
        <a:xfrm>
          <a:off x="450402" y="808427"/>
          <a:ext cx="1540468" cy="1443742"/>
        </a:xfrm>
        <a:custGeom>
          <a:avLst/>
          <a:gdLst/>
          <a:ahLst/>
          <a:cxnLst/>
          <a:rect l="0" t="0" r="0" b="0"/>
          <a:pathLst>
            <a:path>
              <a:moveTo>
                <a:pt x="0" y="0"/>
              </a:moveTo>
              <a:lnTo>
                <a:pt x="0" y="1443742"/>
              </a:lnTo>
              <a:lnTo>
                <a:pt x="1540468" y="1443742"/>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E854AE97-DC9F-4A4D-BD87-A49C75ADD31E}">
      <dsp:nvSpPr>
        <dsp:cNvPr id="0" name=""/>
        <dsp:cNvSpPr/>
      </dsp:nvSpPr>
      <dsp:spPr>
        <a:xfrm>
          <a:off x="1990870" y="1861727"/>
          <a:ext cx="4309963" cy="780883"/>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MAC is generated by a cryptographic transformation involving a secret key and, typically, a cryptographic hash function of the message</a:t>
          </a:r>
        </a:p>
      </dsp:txBody>
      <dsp:txXfrm>
        <a:off x="2013741" y="1884598"/>
        <a:ext cx="4264221" cy="735141"/>
      </dsp:txXfrm>
    </dsp:sp>
    <dsp:sp modelId="{ABC42F92-C136-914F-8FF7-8BBB0162AA84}">
      <dsp:nvSpPr>
        <dsp:cNvPr id="0" name=""/>
        <dsp:cNvSpPr/>
      </dsp:nvSpPr>
      <dsp:spPr>
        <a:xfrm>
          <a:off x="450402" y="808427"/>
          <a:ext cx="1540468" cy="2433590"/>
        </a:xfrm>
        <a:custGeom>
          <a:avLst/>
          <a:gdLst/>
          <a:ahLst/>
          <a:cxnLst/>
          <a:rect l="0" t="0" r="0" b="0"/>
          <a:pathLst>
            <a:path>
              <a:moveTo>
                <a:pt x="0" y="0"/>
              </a:moveTo>
              <a:lnTo>
                <a:pt x="0" y="2433590"/>
              </a:lnTo>
              <a:lnTo>
                <a:pt x="1540468" y="2433590"/>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0920960-8F40-E14F-8536-F686EFEFDF90}">
      <dsp:nvSpPr>
        <dsp:cNvPr id="0" name=""/>
        <dsp:cNvSpPr/>
      </dsp:nvSpPr>
      <dsp:spPr>
        <a:xfrm>
          <a:off x="1990870" y="2841769"/>
          <a:ext cx="4345831" cy="800496"/>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MAC is designed so that someone in possession of the secret key can verify the integrity of the message</a:t>
          </a:r>
        </a:p>
      </dsp:txBody>
      <dsp:txXfrm>
        <a:off x="2014316" y="2865215"/>
        <a:ext cx="4298939" cy="753604"/>
      </dsp:txXfrm>
    </dsp:sp>
    <dsp:sp modelId="{94263139-F98C-AA4E-9658-79CBD972158F}">
      <dsp:nvSpPr>
        <dsp:cNvPr id="0" name=""/>
        <dsp:cNvSpPr/>
      </dsp:nvSpPr>
      <dsp:spPr>
        <a:xfrm>
          <a:off x="450402" y="808427"/>
          <a:ext cx="1540468" cy="3410876"/>
        </a:xfrm>
        <a:custGeom>
          <a:avLst/>
          <a:gdLst/>
          <a:ahLst/>
          <a:cxnLst/>
          <a:rect l="0" t="0" r="0" b="0"/>
          <a:pathLst>
            <a:path>
              <a:moveTo>
                <a:pt x="0" y="0"/>
              </a:moveTo>
              <a:lnTo>
                <a:pt x="0" y="3410876"/>
              </a:lnTo>
              <a:lnTo>
                <a:pt x="1540468" y="3410876"/>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031FBC7-37A7-0F4A-909D-461A2BD4DA71}">
      <dsp:nvSpPr>
        <dsp:cNvPr id="0" name=""/>
        <dsp:cNvSpPr/>
      </dsp:nvSpPr>
      <dsp:spPr>
        <a:xfrm>
          <a:off x="1990870" y="3841424"/>
          <a:ext cx="4489849" cy="755757"/>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recipient of the message plus the MAC can perform the same calculation on the message; if the calculated MAC matches the MAC accompanying the message, this provides assurance that the message has not been altered</a:t>
          </a:r>
        </a:p>
      </dsp:txBody>
      <dsp:txXfrm>
        <a:off x="2013005" y="3863559"/>
        <a:ext cx="4445579" cy="7114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FA0A-93F9-5744-BF27-C06BE8480CB2}">
      <dsp:nvSpPr>
        <dsp:cNvPr id="0" name=""/>
        <dsp:cNvSpPr/>
      </dsp:nvSpPr>
      <dsp:spPr>
        <a:xfrm>
          <a:off x="1596207" y="0"/>
          <a:ext cx="4968551" cy="496855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B1603-B21E-6444-A30B-5652B8562545}">
      <dsp:nvSpPr>
        <dsp:cNvPr id="0" name=""/>
        <dsp:cNvSpPr/>
      </dsp:nvSpPr>
      <dsp:spPr>
        <a:xfrm>
          <a:off x="2068219" y="472012"/>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Trust is confidence that an entity will perform in a way that will not prejudice the security of the user of the system of which that entity is a part</a:t>
          </a:r>
        </a:p>
      </dsp:txBody>
      <dsp:txXfrm>
        <a:off x="2162811" y="566604"/>
        <a:ext cx="1748550" cy="1748550"/>
      </dsp:txXfrm>
    </dsp:sp>
    <dsp:sp modelId="{8DFFD5A4-8DEB-3F40-A960-7EE27D5D9536}">
      <dsp:nvSpPr>
        <dsp:cNvPr id="0" name=""/>
        <dsp:cNvSpPr/>
      </dsp:nvSpPr>
      <dsp:spPr>
        <a:xfrm>
          <a:off x="4155011" y="472012"/>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Trust is always restricted to specific functions or ways of behavior and is meaningful only in the context of a security policy</a:t>
          </a:r>
        </a:p>
      </dsp:txBody>
      <dsp:txXfrm>
        <a:off x="4249603" y="566604"/>
        <a:ext cx="1748550" cy="1748550"/>
      </dsp:txXfrm>
    </dsp:sp>
    <dsp:sp modelId="{890BB0DF-3E9E-944E-984A-C8C98FF9E509}">
      <dsp:nvSpPr>
        <dsp:cNvPr id="0" name=""/>
        <dsp:cNvSpPr/>
      </dsp:nvSpPr>
      <dsp:spPr>
        <a:xfrm>
          <a:off x="2068219" y="2558803"/>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Generally, an entity is said to trust a second entity when the first entity assumes that the second entity will behave exactly as the first entity expects</a:t>
          </a:r>
        </a:p>
      </dsp:txBody>
      <dsp:txXfrm>
        <a:off x="2162811" y="2653395"/>
        <a:ext cx="1748550" cy="1748550"/>
      </dsp:txXfrm>
    </dsp:sp>
    <dsp:sp modelId="{7B8F963D-7E08-DA47-927F-3E79B9C656D8}">
      <dsp:nvSpPr>
        <dsp:cNvPr id="0" name=""/>
        <dsp:cNvSpPr/>
      </dsp:nvSpPr>
      <dsp:spPr>
        <a:xfrm>
          <a:off x="4155011" y="2558803"/>
          <a:ext cx="1937734" cy="1937734"/>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 this context, the term entity may refer to a single hardware component or software module, a piece of equipment identified by make and model, a site or location, or an organization</a:t>
          </a:r>
        </a:p>
      </dsp:txBody>
      <dsp:txXfrm>
        <a:off x="4249603" y="2653395"/>
        <a:ext cx="1748550" cy="17485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0F3ED-E68A-5F47-9F47-2A5A702C866E}">
      <dsp:nvSpPr>
        <dsp:cNvPr id="0" name=""/>
        <dsp:cNvSpPr/>
      </dsp:nvSpPr>
      <dsp:spPr>
        <a:xfrm>
          <a:off x="2846" y="107440"/>
          <a:ext cx="1711559" cy="579706"/>
        </a:xfrm>
        <a:prstGeom prst="rect">
          <a:avLst/>
        </a:prstGeom>
        <a:blipFill rotWithShape="1">
          <a:blip xmlns:r="http://schemas.openxmlformats.org/officeDocument/2006/relationships" r:embed="rId1">
            <a:duotone>
              <a:schemeClr val="accent4">
                <a:hueOff val="0"/>
                <a:satOff val="0"/>
                <a:lumOff val="0"/>
                <a:alphaOff val="0"/>
                <a:shade val="70000"/>
                <a:satMod val="120000"/>
              </a:schemeClr>
              <a:schemeClr val="accent4">
                <a:hueOff val="0"/>
                <a:satOff val="0"/>
                <a:lumOff val="0"/>
                <a:alphaOff val="0"/>
                <a:tint val="70000"/>
                <a:satMod val="135000"/>
              </a:schemeClr>
            </a:duotone>
          </a:blip>
          <a:tile tx="0" ty="0" sx="40000" sy="40000" flip="none" algn="tl"/>
        </a:blipFill>
        <a:ln w="38100" cap="flat" cmpd="sng" algn="ctr">
          <a:solidFill>
            <a:schemeClr val="accent4">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Validated trust: </a:t>
          </a:r>
          <a:endParaRPr lang="en-US" sz="1600" kern="1200"/>
        </a:p>
      </dsp:txBody>
      <dsp:txXfrm>
        <a:off x="2846" y="107440"/>
        <a:ext cx="1711559" cy="579706"/>
      </dsp:txXfrm>
    </dsp:sp>
    <dsp:sp modelId="{F072D470-E89E-284E-A31A-D861DF747B2E}">
      <dsp:nvSpPr>
        <dsp:cNvPr id="0" name=""/>
        <dsp:cNvSpPr/>
      </dsp:nvSpPr>
      <dsp:spPr>
        <a:xfrm>
          <a:off x="2846" y="687146"/>
          <a:ext cx="1711559" cy="4040640"/>
        </a:xfrm>
        <a:prstGeom prst="rect">
          <a:avLst/>
        </a:prstGeom>
        <a:solidFill>
          <a:schemeClr val="accent4">
            <a:tint val="40000"/>
            <a:alpha val="90000"/>
            <a:hueOff val="0"/>
            <a:satOff val="0"/>
            <a:lumOff val="0"/>
            <a:alphaOff val="0"/>
          </a:schemeClr>
        </a:solidFill>
        <a:ln w="38100" cap="flat" cmpd="sng" algn="ctr">
          <a:solidFill>
            <a:schemeClr val="accent4">
              <a:tint val="40000"/>
              <a:alpha val="90000"/>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Trust is based on evidence obtained by the trusting organization about the trusted organization or entity. The information may include information security policy, security measures, and level of oversight</a:t>
          </a:r>
        </a:p>
      </dsp:txBody>
      <dsp:txXfrm>
        <a:off x="2846" y="687146"/>
        <a:ext cx="1711559" cy="4040640"/>
      </dsp:txXfrm>
    </dsp:sp>
    <dsp:sp modelId="{7526A39E-FA9F-C34E-AFD1-B11E6405AF18}">
      <dsp:nvSpPr>
        <dsp:cNvPr id="0" name=""/>
        <dsp:cNvSpPr/>
      </dsp:nvSpPr>
      <dsp:spPr>
        <a:xfrm>
          <a:off x="1954024" y="107440"/>
          <a:ext cx="1711559" cy="579706"/>
        </a:xfrm>
        <a:prstGeom prst="rect">
          <a:avLst/>
        </a:prstGeom>
        <a:blipFill rotWithShape="1">
          <a:blip xmlns:r="http://schemas.openxmlformats.org/officeDocument/2006/relationships" r:embed="rId1">
            <a:duotone>
              <a:schemeClr val="accent4">
                <a:hueOff val="-1752426"/>
                <a:satOff val="14538"/>
                <a:lumOff val="7647"/>
                <a:alphaOff val="0"/>
                <a:shade val="70000"/>
                <a:satMod val="120000"/>
              </a:schemeClr>
              <a:schemeClr val="accent4">
                <a:hueOff val="-1752426"/>
                <a:satOff val="14538"/>
                <a:lumOff val="7647"/>
                <a:alphaOff val="0"/>
                <a:tint val="70000"/>
                <a:satMod val="135000"/>
              </a:schemeClr>
            </a:duotone>
          </a:blip>
          <a:tile tx="0" ty="0" sx="40000" sy="40000" flip="none" algn="tl"/>
        </a:blipFill>
        <a:ln w="38100" cap="flat" cmpd="sng" algn="ctr">
          <a:solidFill>
            <a:schemeClr val="accent4">
              <a:hueOff val="-1752426"/>
              <a:satOff val="14538"/>
              <a:lumOff val="7647"/>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Direct historical trust: </a:t>
          </a:r>
          <a:endParaRPr lang="en-US" sz="1600" kern="1200"/>
        </a:p>
      </dsp:txBody>
      <dsp:txXfrm>
        <a:off x="1954024" y="107440"/>
        <a:ext cx="1711559" cy="579706"/>
      </dsp:txXfrm>
    </dsp:sp>
    <dsp:sp modelId="{17355E27-10C1-8C49-98A4-90F96B8064C6}">
      <dsp:nvSpPr>
        <dsp:cNvPr id="0" name=""/>
        <dsp:cNvSpPr/>
      </dsp:nvSpPr>
      <dsp:spPr>
        <a:xfrm>
          <a:off x="1954024" y="687146"/>
          <a:ext cx="1711559" cy="4040640"/>
        </a:xfrm>
        <a:prstGeom prst="rect">
          <a:avLst/>
        </a:prstGeom>
        <a:solidFill>
          <a:schemeClr val="accent4">
            <a:tint val="40000"/>
            <a:alpha val="90000"/>
            <a:hueOff val="-1628604"/>
            <a:satOff val="17567"/>
            <a:lumOff val="2076"/>
            <a:alphaOff val="0"/>
          </a:schemeClr>
        </a:solidFill>
        <a:ln w="38100" cap="flat" cmpd="sng" algn="ctr">
          <a:solidFill>
            <a:schemeClr val="accent4">
              <a:tint val="40000"/>
              <a:alpha val="90000"/>
              <a:hueOff val="-1628604"/>
              <a:satOff val="17567"/>
              <a:lumOff val="2076"/>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This type of trust is based on the security-related track record exhibited by an organization in the past, particularly in interactions with the organization seeking to establish trust</a:t>
          </a:r>
        </a:p>
      </dsp:txBody>
      <dsp:txXfrm>
        <a:off x="1954024" y="687146"/>
        <a:ext cx="1711559" cy="4040640"/>
      </dsp:txXfrm>
    </dsp:sp>
    <dsp:sp modelId="{6AB86EEB-1F13-A145-AF33-088AD7CE93FB}">
      <dsp:nvSpPr>
        <dsp:cNvPr id="0" name=""/>
        <dsp:cNvSpPr/>
      </dsp:nvSpPr>
      <dsp:spPr>
        <a:xfrm>
          <a:off x="3905202" y="107440"/>
          <a:ext cx="1711559" cy="579706"/>
        </a:xfrm>
        <a:prstGeom prst="rect">
          <a:avLst/>
        </a:prstGeom>
        <a:blipFill rotWithShape="1">
          <a:blip xmlns:r="http://schemas.openxmlformats.org/officeDocument/2006/relationships" r:embed="rId1">
            <a:duotone>
              <a:schemeClr val="accent4">
                <a:hueOff val="-3504853"/>
                <a:satOff val="29076"/>
                <a:lumOff val="15294"/>
                <a:alphaOff val="0"/>
                <a:shade val="70000"/>
                <a:satMod val="120000"/>
              </a:schemeClr>
              <a:schemeClr val="accent4">
                <a:hueOff val="-3504853"/>
                <a:satOff val="29076"/>
                <a:lumOff val="15294"/>
                <a:alphaOff val="0"/>
                <a:tint val="70000"/>
                <a:satMod val="135000"/>
              </a:schemeClr>
            </a:duotone>
          </a:blip>
          <a:tile tx="0" ty="0" sx="40000" sy="40000" flip="none" algn="tl"/>
        </a:blipFill>
        <a:ln w="38100" cap="flat" cmpd="sng" algn="ctr">
          <a:solidFill>
            <a:schemeClr val="accent4">
              <a:hueOff val="-3504853"/>
              <a:satOff val="29076"/>
              <a:lumOff val="15294"/>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Mediated trust: </a:t>
          </a:r>
          <a:endParaRPr lang="en-US" sz="1600" kern="1200"/>
        </a:p>
      </dsp:txBody>
      <dsp:txXfrm>
        <a:off x="3905202" y="107440"/>
        <a:ext cx="1711559" cy="579706"/>
      </dsp:txXfrm>
    </dsp:sp>
    <dsp:sp modelId="{3C8274C0-A15A-9544-B007-5082007A5709}">
      <dsp:nvSpPr>
        <dsp:cNvPr id="0" name=""/>
        <dsp:cNvSpPr/>
      </dsp:nvSpPr>
      <dsp:spPr>
        <a:xfrm>
          <a:off x="3905202" y="687146"/>
          <a:ext cx="1711559" cy="4040640"/>
        </a:xfrm>
        <a:prstGeom prst="rect">
          <a:avLst/>
        </a:prstGeom>
        <a:solidFill>
          <a:schemeClr val="accent4">
            <a:tint val="40000"/>
            <a:alpha val="90000"/>
            <a:hueOff val="-3257207"/>
            <a:satOff val="35135"/>
            <a:lumOff val="4152"/>
            <a:alphaOff val="0"/>
          </a:schemeClr>
        </a:solidFill>
        <a:ln w="38100" cap="flat" cmpd="sng" algn="ctr">
          <a:solidFill>
            <a:schemeClr val="accent4">
              <a:tint val="40000"/>
              <a:alpha val="90000"/>
              <a:hueOff val="-3257207"/>
              <a:satOff val="35135"/>
              <a:lumOff val="4152"/>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Mediated trust involves the use of a third party that is mutually trusted by two parties, with the third party providing assurance or guarantee of a given level of trust between the first two parties</a:t>
          </a:r>
        </a:p>
      </dsp:txBody>
      <dsp:txXfrm>
        <a:off x="3905202" y="687146"/>
        <a:ext cx="1711559" cy="4040640"/>
      </dsp:txXfrm>
    </dsp:sp>
    <dsp:sp modelId="{F5E1A929-BCD7-2E4A-967B-024F97F96017}">
      <dsp:nvSpPr>
        <dsp:cNvPr id="0" name=""/>
        <dsp:cNvSpPr/>
      </dsp:nvSpPr>
      <dsp:spPr>
        <a:xfrm>
          <a:off x="5856380" y="107440"/>
          <a:ext cx="1711559" cy="579706"/>
        </a:xfrm>
        <a:prstGeom prst="rect">
          <a:avLst/>
        </a:prstGeom>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a:ln w="38100" cap="flat" cmpd="sng" algn="ctr">
          <a:solidFill>
            <a:schemeClr val="accent4">
              <a:hueOff val="-5257279"/>
              <a:satOff val="43614"/>
              <a:lumOff val="22941"/>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Mandated trust: </a:t>
          </a:r>
          <a:endParaRPr lang="en-US" sz="1600" kern="1200"/>
        </a:p>
      </dsp:txBody>
      <dsp:txXfrm>
        <a:off x="5856380" y="107440"/>
        <a:ext cx="1711559" cy="579706"/>
      </dsp:txXfrm>
    </dsp:sp>
    <dsp:sp modelId="{97703408-C8DB-7545-B1F3-006947382C88}">
      <dsp:nvSpPr>
        <dsp:cNvPr id="0" name=""/>
        <dsp:cNvSpPr/>
      </dsp:nvSpPr>
      <dsp:spPr>
        <a:xfrm>
          <a:off x="5856380" y="687146"/>
          <a:ext cx="1711559" cy="4040640"/>
        </a:xfrm>
        <a:prstGeom prst="rect">
          <a:avLst/>
        </a:prstGeom>
        <a:solidFill>
          <a:schemeClr val="accent4">
            <a:tint val="40000"/>
            <a:alpha val="90000"/>
            <a:hueOff val="-4885811"/>
            <a:satOff val="52702"/>
            <a:lumOff val="6228"/>
            <a:alphaOff val="0"/>
          </a:schemeClr>
        </a:solidFill>
        <a:ln w="38100" cap="flat" cmpd="sng" algn="ctr">
          <a:solidFill>
            <a:schemeClr val="accent4">
              <a:tint val="40000"/>
              <a:alpha val="90000"/>
              <a:hueOff val="-4885811"/>
              <a:satOff val="52702"/>
              <a:lumOff val="6228"/>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An organization establishes a level of trust with another organization based on a specific mandate issued by a third party in a position of authority</a:t>
          </a:r>
        </a:p>
      </dsp:txBody>
      <dsp:txXfrm>
        <a:off x="5856380" y="687146"/>
        <a:ext cx="1711559" cy="4040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4B2FD-93CE-2F44-8487-EAE886BBE192}">
      <dsp:nvSpPr>
        <dsp:cNvPr id="0" name=""/>
        <dsp:cNvSpPr/>
      </dsp:nvSpPr>
      <dsp:spPr>
        <a:xfrm>
          <a:off x="0" y="211744"/>
          <a:ext cx="8640959" cy="779625"/>
        </a:xfrm>
        <a:prstGeom prst="rect">
          <a:avLst/>
        </a:prstGeom>
        <a:solidFill>
          <a:schemeClr val="lt1">
            <a:alpha val="90000"/>
            <a:hueOff val="0"/>
            <a:satOff val="0"/>
            <a:lumOff val="0"/>
            <a:alphaOff val="0"/>
          </a:schemeClr>
        </a:solidFill>
        <a:ln w="50800" cap="flat" cmpd="sng" algn="ctr">
          <a:solidFill>
            <a:schemeClr val="accent4">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a:t>
          </a:r>
          <a:r>
            <a:rPr lang="en-US" sz="1100" kern="1200" dirty="0"/>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dsp:txBody>
      <dsp:txXfrm>
        <a:off x="0" y="211744"/>
        <a:ext cx="8640959" cy="779625"/>
      </dsp:txXfrm>
    </dsp:sp>
    <dsp:sp modelId="{263B2626-405D-0343-9B1E-06F7E4DCF5D4}">
      <dsp:nvSpPr>
        <dsp:cNvPr id="0" name=""/>
        <dsp:cNvSpPr/>
      </dsp:nvSpPr>
      <dsp:spPr>
        <a:xfrm>
          <a:off x="432047" y="49384"/>
          <a:ext cx="6048671" cy="324720"/>
        </a:xfrm>
        <a:prstGeom prst="roundRect">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National Institute of Standards and Technology:</a:t>
          </a:r>
          <a:endParaRPr lang="en-US" sz="1100" b="0" kern="1200" dirty="0">
            <a:solidFill>
              <a:schemeClr val="tx1"/>
            </a:solidFill>
          </a:endParaRPr>
        </a:p>
      </dsp:txBody>
      <dsp:txXfrm>
        <a:off x="447899" y="65236"/>
        <a:ext cx="6016967" cy="293016"/>
      </dsp:txXfrm>
    </dsp:sp>
    <dsp:sp modelId="{63A8FE97-ED4E-8743-ADD4-E44F48013AB4}">
      <dsp:nvSpPr>
        <dsp:cNvPr id="0" name=""/>
        <dsp:cNvSpPr/>
      </dsp:nvSpPr>
      <dsp:spPr>
        <a:xfrm>
          <a:off x="0" y="1213130"/>
          <a:ext cx="8640959" cy="1091475"/>
        </a:xfrm>
        <a:prstGeom prst="rect">
          <a:avLst/>
        </a:prstGeom>
        <a:solidFill>
          <a:schemeClr val="lt1">
            <a:alpha val="90000"/>
            <a:hueOff val="0"/>
            <a:satOff val="0"/>
            <a:lumOff val="0"/>
            <a:alphaOff val="0"/>
          </a:schemeClr>
        </a:solidFill>
        <a:ln w="50800" cap="flat" cmpd="sng" algn="ctr">
          <a:solidFill>
            <a:schemeClr val="accent4">
              <a:hueOff val="-1752426"/>
              <a:satOff val="14538"/>
              <a:lumOff val="7647"/>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p>
      </dsp:txBody>
      <dsp:txXfrm>
        <a:off x="0" y="1213130"/>
        <a:ext cx="8640959" cy="1091475"/>
      </dsp:txXfrm>
    </dsp:sp>
    <dsp:sp modelId="{9A9120EF-01D1-B541-BAAB-2CB43194317D}">
      <dsp:nvSpPr>
        <dsp:cNvPr id="0" name=""/>
        <dsp:cNvSpPr/>
      </dsp:nvSpPr>
      <dsp:spPr>
        <a:xfrm>
          <a:off x="432047" y="1050770"/>
          <a:ext cx="6048671" cy="324720"/>
        </a:xfrm>
        <a:prstGeom prst="roundRect">
          <a:avLst/>
        </a:prstGeom>
        <a:solidFill>
          <a:schemeClr val="accent4">
            <a:hueOff val="-1752426"/>
            <a:satOff val="14538"/>
            <a:lumOff val="7647"/>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Internet Society:</a:t>
          </a:r>
        </a:p>
      </dsp:txBody>
      <dsp:txXfrm>
        <a:off x="447899" y="1066622"/>
        <a:ext cx="6016967" cy="293016"/>
      </dsp:txXfrm>
    </dsp:sp>
    <dsp:sp modelId="{8142B53C-E775-C440-AC08-B5D684D292FE}">
      <dsp:nvSpPr>
        <dsp:cNvPr id="0" name=""/>
        <dsp:cNvSpPr/>
      </dsp:nvSpPr>
      <dsp:spPr>
        <a:xfrm>
          <a:off x="0" y="2526365"/>
          <a:ext cx="8640959" cy="935550"/>
        </a:xfrm>
        <a:prstGeom prst="rect">
          <a:avLst/>
        </a:prstGeom>
        <a:solidFill>
          <a:schemeClr val="lt1">
            <a:alpha val="90000"/>
            <a:hueOff val="0"/>
            <a:satOff val="0"/>
            <a:lumOff val="0"/>
            <a:alphaOff val="0"/>
          </a:schemeClr>
        </a:solidFill>
        <a:ln w="50800" cap="flat" cmpd="sng" algn="ctr">
          <a:solidFill>
            <a:schemeClr val="accent4">
              <a:hueOff val="-3504853"/>
              <a:satOff val="29076"/>
              <a:lumOff val="15294"/>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a:t>
          </a:r>
        </a:p>
      </dsp:txBody>
      <dsp:txXfrm>
        <a:off x="0" y="2526365"/>
        <a:ext cx="8640959" cy="935550"/>
      </dsp:txXfrm>
    </dsp:sp>
    <dsp:sp modelId="{C14DBB60-670E-4F4F-B004-5962E669E532}">
      <dsp:nvSpPr>
        <dsp:cNvPr id="0" name=""/>
        <dsp:cNvSpPr/>
      </dsp:nvSpPr>
      <dsp:spPr>
        <a:xfrm>
          <a:off x="432047" y="2364005"/>
          <a:ext cx="6048671" cy="324720"/>
        </a:xfrm>
        <a:prstGeom prst="roundRect">
          <a:avLst/>
        </a:prstGeom>
        <a:solidFill>
          <a:schemeClr val="accent4">
            <a:hueOff val="-3504853"/>
            <a:satOff val="29076"/>
            <a:lumOff val="15294"/>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ITU-T:</a:t>
          </a:r>
        </a:p>
      </dsp:txBody>
      <dsp:txXfrm>
        <a:off x="447899" y="2379857"/>
        <a:ext cx="6016967" cy="293016"/>
      </dsp:txXfrm>
    </dsp:sp>
    <dsp:sp modelId="{766E52F9-4A54-6043-AF18-620F688D9271}">
      <dsp:nvSpPr>
        <dsp:cNvPr id="0" name=""/>
        <dsp:cNvSpPr/>
      </dsp:nvSpPr>
      <dsp:spPr>
        <a:xfrm>
          <a:off x="0" y="3683675"/>
          <a:ext cx="8640959" cy="1091475"/>
        </a:xfrm>
        <a:prstGeom prst="rect">
          <a:avLst/>
        </a:prstGeom>
        <a:solidFill>
          <a:schemeClr val="lt1">
            <a:alpha val="90000"/>
            <a:hueOff val="0"/>
            <a:satOff val="0"/>
            <a:lumOff val="0"/>
            <a:alphaOff val="0"/>
          </a:schemeClr>
        </a:solidFill>
        <a:ln w="50800" cap="flat" cmpd="sng" algn="ctr">
          <a:solidFill>
            <a:schemeClr val="accent4">
              <a:hueOff val="-5257279"/>
              <a:satOff val="43614"/>
              <a:lumOff val="22941"/>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70634" tIns="229108" rIns="67063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dsp:txBody>
      <dsp:txXfrm>
        <a:off x="0" y="3683675"/>
        <a:ext cx="8640959" cy="1091475"/>
      </dsp:txXfrm>
    </dsp:sp>
    <dsp:sp modelId="{2D8BE2FE-B564-F040-A16F-CB3495A7FCDA}">
      <dsp:nvSpPr>
        <dsp:cNvPr id="0" name=""/>
        <dsp:cNvSpPr/>
      </dsp:nvSpPr>
      <dsp:spPr>
        <a:xfrm>
          <a:off x="432047" y="3521315"/>
          <a:ext cx="6048671" cy="324720"/>
        </a:xfrm>
        <a:prstGeom prst="roundRect">
          <a:avLst/>
        </a:prstGeom>
        <a:solidFill>
          <a:schemeClr val="accent4">
            <a:hueOff val="-5257279"/>
            <a:satOff val="43614"/>
            <a:lumOff val="22941"/>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solidFill>
            </a:rPr>
            <a:t>ISO:</a:t>
          </a:r>
          <a:endParaRPr lang="en-US" sz="1000" b="0" kern="1200" dirty="0"/>
        </a:p>
      </dsp:txBody>
      <dsp:txXfrm>
        <a:off x="447899" y="3537167"/>
        <a:ext cx="601696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  Chapter 1, “Information</a:t>
            </a:r>
            <a:r>
              <a:rPr lang="en-US" baseline="0" dirty="0">
                <a:latin typeface="Times New Roman" pitchFamily="-1" charset="0"/>
                <a:ea typeface="ＭＳ Ｐゴシック" pitchFamily="-1" charset="-128"/>
                <a:cs typeface="ＭＳ Ｐゴシック" pitchFamily="-1" charset="-128"/>
              </a:rPr>
              <a:t> and Network Security Concepts</a:t>
            </a:r>
            <a:r>
              <a:rPr lang="en-US" dirty="0">
                <a:latin typeface="Times New Roman" pitchFamily="-1" charset="0"/>
                <a:ea typeface="ＭＳ Ｐゴシック" pitchFamily="-1" charset="-128"/>
                <a:cs typeface="ＭＳ Ｐゴシック" pitchFamily="-1" charset="-128"/>
              </a:rPr>
              <a:t>”.</a:t>
            </a:r>
            <a:r>
              <a:rPr lang="en-US" dirty="0">
                <a:latin typeface="Arial" pitchFamily="-1" charset="0"/>
                <a:ea typeface="ＭＳ Ｐゴシック" pitchFamily="-1" charset="-128"/>
                <a:cs typeface="ＭＳ Ｐゴシック" pitchFamily="-1" charset="-128"/>
              </a:rPr>
              <a:t> </a:t>
            </a:r>
            <a:endParaRPr lang="en-AU"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In the literature, the terms </a:t>
            </a:r>
            <a:r>
              <a:rPr lang="en-US" sz="1200" i="1" kern="1200" dirty="0">
                <a:solidFill>
                  <a:schemeClr val="tx1"/>
                </a:solidFill>
                <a:effectLst/>
                <a:latin typeface="Arial" charset="0"/>
                <a:ea typeface="ＭＳ Ｐゴシック" charset="-128"/>
                <a:cs typeface="ＭＳ Ｐゴシック" charset="-128"/>
              </a:rPr>
              <a:t>threat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attack </a:t>
            </a:r>
            <a:r>
              <a:rPr lang="en-US" sz="1200" kern="1200" dirty="0">
                <a:solidFill>
                  <a:schemeClr val="tx1"/>
                </a:solidFill>
                <a:effectLst/>
                <a:latin typeface="Arial" charset="0"/>
                <a:ea typeface="ＭＳ Ｐゴシック" charset="-128"/>
                <a:cs typeface="ＭＳ Ｐゴシック" charset="-128"/>
              </a:rPr>
              <a:t>are commonly used, with the following meanings: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Threat: </a:t>
            </a:r>
            <a:r>
              <a:rPr lang="en-US" sz="1200" kern="1200" dirty="0">
                <a:solidFill>
                  <a:schemeClr val="tx1"/>
                </a:solidFill>
                <a:effectLst/>
                <a:latin typeface="Arial" charset="0"/>
                <a:ea typeface="ＭＳ Ｐゴシック" charset="-128"/>
                <a:cs typeface="+mn-cs"/>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Attack: </a:t>
            </a:r>
            <a:r>
              <a:rPr lang="en-US" sz="1200" kern="1200" dirty="0">
                <a:solidFill>
                  <a:schemeClr val="tx1"/>
                </a:solidFill>
                <a:effectLst/>
                <a:latin typeface="Arial" charset="0"/>
                <a:ea typeface="ＭＳ Ｐゴシック" charset="-128"/>
                <a:cs typeface="+mn-cs"/>
              </a:rPr>
              <a:t>Any kind of malicious activity that attempts to collect, disrupt, deny, degrade, or destroy information system resources or the information itself. </a:t>
            </a:r>
            <a:endParaRPr lang="en-US" dirty="0">
              <a:effectLst/>
            </a:endParaRPr>
          </a:p>
          <a:p>
            <a:endParaRPr lang="en-US" dirty="0">
              <a:latin typeface="Arial" pitchFamily="-1" charset="0"/>
              <a:ea typeface="ＭＳ Ｐゴシック" pitchFamily="-1" charset="-128"/>
              <a:cs typeface="ＭＳ Ｐゴシック" pitchFamily="-1" charset="-128"/>
            </a:endParaRP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10</a:t>
            </a:fld>
            <a:endParaRPr lang="en-AU">
              <a:latin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following three sections provide an overview of the concepts of attacks, services, and mechanisms. The key concepts that are covered are summarized in Figure 1.2.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11</a:t>
            </a:fld>
            <a:endParaRPr lang="en-AU" dirty="0"/>
          </a:p>
        </p:txBody>
      </p:sp>
    </p:spTree>
    <p:extLst>
      <p:ext uri="{BB962C8B-B14F-4D97-AF65-F5344CB8AC3E}">
        <p14:creationId xmlns:p14="http://schemas.microsoft.com/office/powerpoint/2010/main" val="207412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12</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useful means of classifying security attacks, used both in X.800, is in terms of </a:t>
            </a:r>
            <a:r>
              <a:rPr lang="en-US" sz="1200" i="1" kern="1200" dirty="0">
                <a:solidFill>
                  <a:schemeClr val="tx1"/>
                </a:solidFill>
                <a:effectLst/>
                <a:latin typeface="Arial" charset="0"/>
                <a:ea typeface="ＭＳ Ｐゴシック" charset="-128"/>
                <a:cs typeface="ＭＳ Ｐゴシック" charset="-128"/>
              </a:rPr>
              <a:t>passive attacks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active attacks </a:t>
            </a:r>
            <a:r>
              <a:rPr lang="en-US" sz="1200" kern="1200" dirty="0">
                <a:solidFill>
                  <a:schemeClr val="tx1"/>
                </a:solidFill>
                <a:effectLst/>
                <a:latin typeface="Arial" charset="0"/>
                <a:ea typeface="ＭＳ Ｐゴシック" charset="-128"/>
                <a:cs typeface="ＭＳ Ｐゴシック" charset="-128"/>
              </a:rPr>
              <a:t>(Figure 1.2a). A passive attack attempts to learn or make use of information from the system but does not affect system resources. An active attack attempts to alter system resources or affect their operation. </a:t>
            </a:r>
            <a:endParaRPr lang="en-US" dirty="0">
              <a:effectLst/>
            </a:endParaRPr>
          </a:p>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1" dirty="0"/>
              <a:t> Passive attacks </a:t>
            </a:r>
            <a:r>
              <a:rPr lang="en-US" dirty="0"/>
              <a:t>are in the nature of eavesdropping on, or monitoring</a:t>
            </a:r>
          </a:p>
          <a:p>
            <a:pPr>
              <a:defRPr/>
            </a:pPr>
            <a:r>
              <a:rPr lang="en-US" dirty="0"/>
              <a:t>of, transmissions. The goal of the opponent is to obtain information that is being</a:t>
            </a:r>
          </a:p>
          <a:p>
            <a:pPr>
              <a:defRPr/>
            </a:pPr>
            <a:r>
              <a:rPr lang="en-US" dirty="0"/>
              <a:t>transmitted. Two types of passive attacks are the release of message contents and</a:t>
            </a:r>
          </a:p>
          <a:p>
            <a:pPr>
              <a:defRPr/>
            </a:pPr>
            <a:r>
              <a:rPr lang="en-US" dirty="0"/>
              <a:t>traffic analysis.</a:t>
            </a:r>
          </a:p>
          <a:p>
            <a:pPr>
              <a:defRPr/>
            </a:pPr>
            <a:endParaRPr lang="en-US" dirty="0"/>
          </a:p>
          <a:p>
            <a:pPr>
              <a:defRPr/>
            </a:pPr>
            <a:r>
              <a:rPr lang="en-US" dirty="0"/>
              <a:t>The </a:t>
            </a:r>
            <a:r>
              <a:rPr lang="en-US" b="1" dirty="0"/>
              <a:t>release of message contents  </a:t>
            </a:r>
            <a:r>
              <a:rPr lang="en-US" dirty="0"/>
              <a:t>is easily understood. A telephone conversation,</a:t>
            </a:r>
          </a:p>
          <a:p>
            <a:pPr>
              <a:defRPr/>
            </a:pPr>
            <a:r>
              <a:rPr lang="en-US" dirty="0"/>
              <a:t>an electronic mail message, and a transferred file may contain sensitive or</a:t>
            </a:r>
          </a:p>
          <a:p>
            <a:pPr>
              <a:defRPr/>
            </a:pPr>
            <a:r>
              <a:rPr lang="en-US" dirty="0"/>
              <a:t>confidential information. We would like to prevent an opponent from learning the</a:t>
            </a:r>
          </a:p>
          <a:p>
            <a:pPr>
              <a:defRPr/>
            </a:pPr>
            <a:r>
              <a:rPr lang="en-US" dirty="0"/>
              <a:t>contents of these transmissions.</a:t>
            </a:r>
          </a:p>
          <a:p>
            <a:pPr>
              <a:defRPr/>
            </a:pPr>
            <a:endParaRPr lang="en-US" dirty="0"/>
          </a:p>
          <a:p>
            <a:pPr>
              <a:defRPr/>
            </a:pPr>
            <a:r>
              <a:rPr lang="en-US" dirty="0"/>
              <a:t>A second type of passive attack</a:t>
            </a:r>
            <a:r>
              <a:rPr lang="en-US" b="1" dirty="0"/>
              <a:t>, traffic analysis</a:t>
            </a:r>
            <a:r>
              <a:rPr lang="en-US" dirty="0"/>
              <a:t>, is subtler. Suppose that we</a:t>
            </a:r>
          </a:p>
          <a:p>
            <a:pPr>
              <a:defRPr/>
            </a:pPr>
            <a:r>
              <a:rPr lang="en-US" dirty="0"/>
              <a:t>had a way of masking the contents of messages or other information traffic so that</a:t>
            </a:r>
          </a:p>
          <a:p>
            <a:pPr>
              <a:defRPr/>
            </a:pPr>
            <a:r>
              <a:rPr lang="en-US" dirty="0"/>
              <a:t>opponents, even if they captured the message, could not extract the information</a:t>
            </a:r>
          </a:p>
          <a:p>
            <a:pPr>
              <a:defRPr/>
            </a:pPr>
            <a:r>
              <a:rPr lang="en-US" dirty="0"/>
              <a:t>from the message. The common technique for masking contents is encryption. If we</a:t>
            </a:r>
          </a:p>
          <a:p>
            <a:pPr>
              <a:defRPr/>
            </a:pPr>
            <a:r>
              <a:rPr lang="en-US" dirty="0"/>
              <a:t>had encryption protection in place, an opponent might still be able to observe the</a:t>
            </a:r>
          </a:p>
          <a:p>
            <a:pPr>
              <a:defRPr/>
            </a:pPr>
            <a:r>
              <a:rPr lang="en-US" dirty="0"/>
              <a:t>pattern of these messages. The opponent could determine the location and identity</a:t>
            </a:r>
          </a:p>
          <a:p>
            <a:pPr>
              <a:defRPr/>
            </a:pPr>
            <a:r>
              <a:rPr lang="en-US" dirty="0"/>
              <a:t>of communicating hosts and could observe the frequency and length of messages</a:t>
            </a:r>
          </a:p>
          <a:p>
            <a:pPr>
              <a:defRPr/>
            </a:pPr>
            <a:r>
              <a:rPr lang="en-US" dirty="0"/>
              <a:t>being exchanged. This information might be useful in guessing the nature of the</a:t>
            </a:r>
          </a:p>
          <a:p>
            <a:pPr>
              <a:defRPr/>
            </a:pPr>
            <a:r>
              <a:rPr lang="en-US" dirty="0"/>
              <a:t>communication that was taking place.</a:t>
            </a:r>
          </a:p>
          <a:p>
            <a:pPr>
              <a:defRPr/>
            </a:pPr>
            <a:endParaRPr lang="en-US" dirty="0"/>
          </a:p>
          <a:p>
            <a:pPr>
              <a:defRPr/>
            </a:pPr>
            <a:r>
              <a:rPr lang="en-US" dirty="0"/>
              <a:t>Passive attacks are very difficult to detect, because they do not involve any</a:t>
            </a:r>
          </a:p>
          <a:p>
            <a:pPr>
              <a:defRPr/>
            </a:pPr>
            <a:r>
              <a:rPr lang="en-US" dirty="0"/>
              <a:t>alteration of the data. Typically, the message traffic is sent and received in an apparently</a:t>
            </a:r>
          </a:p>
          <a:p>
            <a:pPr>
              <a:defRPr/>
            </a:pPr>
            <a:r>
              <a:rPr lang="en-US" dirty="0"/>
              <a:t>normal fashion, and neither the sender nor receiver is aware that a third party</a:t>
            </a:r>
          </a:p>
          <a:p>
            <a:pPr>
              <a:defRPr/>
            </a:pPr>
            <a:r>
              <a:rPr lang="en-US" dirty="0"/>
              <a:t>has read the messages or observed the traffic pattern. However, it is feasible to prevent</a:t>
            </a:r>
          </a:p>
          <a:p>
            <a:pPr>
              <a:defRPr/>
            </a:pPr>
            <a:r>
              <a:rPr lang="en-US" dirty="0"/>
              <a:t>the success of these attacks, usually by means of encryption. Thus, the emphasis</a:t>
            </a:r>
          </a:p>
          <a:p>
            <a:pPr>
              <a:defRPr/>
            </a:pPr>
            <a:r>
              <a:rPr lang="en-US" dirty="0"/>
              <a:t>in dealing with passive attacks is on prevention rather than detection.</a:t>
            </a:r>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13</a:t>
            </a:fld>
            <a:endParaRPr lang="en-AU">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14</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Active attacks involve some modification of the data stream or the</a:t>
            </a:r>
          </a:p>
          <a:p>
            <a:r>
              <a:rPr lang="en-US" dirty="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a:latin typeface="Arial" pitchFamily="-1" charset="0"/>
                <a:ea typeface="ＭＳ Ｐゴシック" pitchFamily="-1" charset="-128"/>
                <a:cs typeface="ＭＳ Ｐゴシック" pitchFamily="-1" charset="-128"/>
              </a:rPr>
              <a:t>replay, modification of messages, and denial of service.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masquerade  </a:t>
            </a:r>
            <a:r>
              <a:rPr lang="en-US" dirty="0">
                <a:latin typeface="Arial" pitchFamily="-1" charset="0"/>
                <a:ea typeface="ＭＳ Ｐゴシック" pitchFamily="-1" charset="-128"/>
                <a:cs typeface="ＭＳ Ｐゴシック" pitchFamily="-1" charset="-128"/>
              </a:rPr>
              <a:t>takes place when one entity pretends to be a different entity. </a:t>
            </a:r>
          </a:p>
          <a:p>
            <a:r>
              <a:rPr lang="en-US" dirty="0">
                <a:latin typeface="Arial" pitchFamily="-1" charset="0"/>
                <a:ea typeface="ＭＳ Ｐゴシック" pitchFamily="-1" charset="-128"/>
                <a:cs typeface="ＭＳ Ｐゴシック" pitchFamily="-1" charset="-128"/>
              </a:rPr>
              <a:t>A masquerade attack usually includes one of the</a:t>
            </a:r>
          </a:p>
          <a:p>
            <a:r>
              <a:rPr lang="en-US" dirty="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a:latin typeface="Arial" pitchFamily="-1" charset="0"/>
                <a:ea typeface="ＭＳ Ｐゴシック" pitchFamily="-1" charset="-128"/>
                <a:cs typeface="ＭＳ Ｐゴシック" pitchFamily="-1" charset="-128"/>
              </a:rPr>
              <a:t>entity that has those privileges.</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Replay</a:t>
            </a:r>
            <a:r>
              <a:rPr lang="en-US" dirty="0">
                <a:latin typeface="Arial" pitchFamily="-1" charset="0"/>
                <a:ea typeface="ＭＳ Ｐゴシック" pitchFamily="-1" charset="-128"/>
                <a:cs typeface="ＭＳ Ｐゴシック" pitchFamily="-1" charset="-128"/>
              </a:rPr>
              <a:t>  involves the passive capture of a data unit and its subsequent retransmission</a:t>
            </a:r>
          </a:p>
          <a:p>
            <a:r>
              <a:rPr lang="en-US" dirty="0">
                <a:latin typeface="Arial" pitchFamily="-1" charset="0"/>
                <a:ea typeface="ＭＳ Ｐゴシック" pitchFamily="-1" charset="-128"/>
                <a:cs typeface="ＭＳ Ｐゴシック" pitchFamily="-1" charset="-128"/>
              </a:rPr>
              <a:t>to produce an unauthorized effect.</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Data modification </a:t>
            </a:r>
            <a:r>
              <a:rPr lang="en-US" sz="1200" kern="1200" dirty="0">
                <a:solidFill>
                  <a:schemeClr val="tx1"/>
                </a:solidFill>
                <a:effectLst/>
                <a:latin typeface="Arial" charset="0"/>
                <a:ea typeface="ＭＳ Ｐゴシック" charset="-128"/>
                <a:cs typeface="ＭＳ Ｐゴシック" charset="-128"/>
              </a:rPr>
              <a:t>simply means that some portion of a legitimate message is altered,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or that messages are delayed or reordered, to produce an unauthorized effect. For example,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message stating, “Allow John Smith to read confidential file accounts” is modified to say,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“Allow Fred Brown to read confidential file accounts.” </a:t>
            </a:r>
            <a:endParaRPr lang="en-US" dirty="0"/>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a:t>
            </a:r>
            <a:r>
              <a:rPr lang="en-US" b="1" dirty="0">
                <a:latin typeface="Arial" pitchFamily="-1" charset="0"/>
                <a:ea typeface="ＭＳ Ｐゴシック" pitchFamily="-1" charset="-128"/>
                <a:cs typeface="ＭＳ Ｐゴシック" pitchFamily="-1" charset="-128"/>
              </a:rPr>
              <a:t>denial of service  </a:t>
            </a:r>
            <a:r>
              <a:rPr lang="en-US" dirty="0">
                <a:latin typeface="Arial" pitchFamily="-1" charset="0"/>
                <a:ea typeface="ＭＳ Ｐゴシック" pitchFamily="-1" charset="-128"/>
                <a:cs typeface="ＭＳ Ｐゴシック" pitchFamily="-1" charset="-128"/>
              </a:rPr>
              <a:t>prevents or inhibits the normal use or management of</a:t>
            </a:r>
          </a:p>
          <a:p>
            <a:r>
              <a:rPr lang="en-US" dirty="0">
                <a:latin typeface="Arial" pitchFamily="-1" charset="0"/>
                <a:ea typeface="ＭＳ Ｐゴシック" pitchFamily="-1" charset="-128"/>
                <a:cs typeface="ＭＳ Ｐゴシック" pitchFamily="-1" charset="-128"/>
              </a:rPr>
              <a:t>communications facilities. This attack may have a specific target; for</a:t>
            </a:r>
          </a:p>
          <a:p>
            <a:r>
              <a:rPr lang="en-US" dirty="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a:latin typeface="Arial" pitchFamily="-1" charset="0"/>
                <a:ea typeface="ＭＳ Ｐゴシック" pitchFamily="-1" charset="-128"/>
                <a:cs typeface="ＭＳ Ｐゴシック" pitchFamily="-1" charset="-128"/>
              </a:rPr>
              <a:t>messages so as to degrade performance.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a:latin typeface="Arial" pitchFamily="-1" charset="0"/>
                <a:ea typeface="ＭＳ Ｐゴシック" pitchFamily="-1" charset="-128"/>
                <a:cs typeface="ＭＳ Ｐゴシック" pitchFamily="-1" charset="-128"/>
              </a:rPr>
              <a:t>contribute to prevention.</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Figure 1.3 illustrates the types of attacks in the context of a client/server interaction. A passive attack (Figure 1.3b) </a:t>
            </a:r>
          </a:p>
          <a:p>
            <a:r>
              <a:rPr lang="en-US" sz="1200" kern="1200" dirty="0">
                <a:solidFill>
                  <a:schemeClr val="tx1"/>
                </a:solidFill>
                <a:effectLst/>
                <a:latin typeface="Arial" charset="0"/>
                <a:ea typeface="ＭＳ Ｐゴシック" charset="-128"/>
                <a:cs typeface="ＭＳ Ｐゴシック" charset="-128"/>
              </a:rPr>
              <a:t>does not disturb the information flow between the client and server, but is able to observe that flow.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masquerade can take the form of a man-in-the-middle attack (Figure 1.3c). In this type of attack, the attacker intercepts masquerades as the client to the server and as the server to the client. We see specific applications of this attack in defeating key exchange and distribution protocols (Chapters 10 and 14) and in message authentication protocols (Chapter 11). More generally, it can be used to impersonate the two ends of a legitimate communication. Another form of masquerade is illustrated in Figure 1.3d. Here, an attacker is able to access server resources by masquerading as an authorized user.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Data modification may involve a </a:t>
            </a:r>
            <a:r>
              <a:rPr lang="en-US" sz="1200" i="1" kern="1200" dirty="0">
                <a:solidFill>
                  <a:schemeClr val="tx1"/>
                </a:solidFill>
                <a:effectLst/>
                <a:latin typeface="Arial" charset="0"/>
                <a:ea typeface="ＭＳ Ｐゴシック" charset="-128"/>
                <a:cs typeface="ＭＳ Ｐゴシック" charset="-128"/>
              </a:rPr>
              <a:t>man-in-the middle attack</a:t>
            </a:r>
            <a:r>
              <a:rPr lang="en-US" sz="1200" kern="1200" dirty="0">
                <a:solidFill>
                  <a:schemeClr val="tx1"/>
                </a:solidFill>
                <a:effectLst/>
                <a:latin typeface="Arial" charset="0"/>
                <a:ea typeface="ＭＳ Ｐゴシック" charset="-128"/>
                <a:cs typeface="ＭＳ Ｐゴシック" charset="-128"/>
              </a:rPr>
              <a:t>, in which the attacker selectively modifies communicated data between a client and server  (Figure 1.3c). Another form of data modification attack is the modification of data residing on a serve or other system after an attacker gains unauthorized access (Figure 1.3d).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Figure 1.3e illustrates the replay attack. As in a passive attack, the attacker does not disturb the information flow between client and server, but does capture client message. The attacker can then subsequently replay any client message to the server.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Figure 1.3d also illustrates denial of service in the context of a client/server environment. The denial of service can take two forms: (1) flooding the server with an overwhelming amount of data; and (2) triggering some action on the server that consumes substantial computing resources.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15</a:t>
            </a:fld>
            <a:endParaRPr lang="en-AU" dirty="0"/>
          </a:p>
        </p:txBody>
      </p:sp>
    </p:spTree>
    <p:extLst>
      <p:ext uri="{BB962C8B-B14F-4D97-AF65-F5344CB8AC3E}">
        <p14:creationId xmlns:p14="http://schemas.microsoft.com/office/powerpoint/2010/main" val="307521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16</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a:latin typeface="Arial" pitchFamily="-1" charset="0"/>
                <a:ea typeface="ＭＳ Ｐゴシック" pitchFamily="-1" charset="-128"/>
                <a:cs typeface="ＭＳ Ｐゴシック" pitchFamily="-1" charset="-128"/>
              </a:rPr>
              <a:t>unauthorized transmission or reception.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Two specific authentication services are defined in X.800:</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Peer entity authentication:  </a:t>
            </a:r>
            <a:r>
              <a:rPr lang="en-US" b="0" dirty="0">
                <a:latin typeface="Arial" pitchFamily="-1" charset="0"/>
                <a:ea typeface="ＭＳ Ｐゴシック" pitchFamily="-1" charset="-128"/>
                <a:cs typeface="ＭＳ Ｐゴシック" pitchFamily="-1" charset="-128"/>
              </a:rPr>
              <a:t>Provides for the corroboration of the identity</a:t>
            </a:r>
          </a:p>
          <a:p>
            <a:r>
              <a:rPr lang="en-US" b="0" dirty="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a:latin typeface="Arial" pitchFamily="-1" charset="0"/>
                <a:ea typeface="ＭＳ Ｐゴシック" pitchFamily="-1" charset="-128"/>
                <a:cs typeface="ＭＳ Ｐゴシック" pitchFamily="-1" charset="-128"/>
              </a:rPr>
              <a:t>in two communicating systems. Peer entity authentication is provided for</a:t>
            </a:r>
          </a:p>
          <a:p>
            <a:r>
              <a:rPr lang="en-US" dirty="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Data origin authentication:  </a:t>
            </a:r>
            <a:r>
              <a:rPr lang="en-US" dirty="0">
                <a:latin typeface="Arial" pitchFamily="-1" charset="0"/>
                <a:ea typeface="ＭＳ Ｐゴシック" pitchFamily="-1" charset="-128"/>
                <a:cs typeface="ＭＳ Ｐゴシック" pitchFamily="-1" charset="-128"/>
              </a:rPr>
              <a:t>Provides for the corroboration of the source of a</a:t>
            </a:r>
          </a:p>
          <a:p>
            <a:r>
              <a:rPr lang="en-US" dirty="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a:latin typeface="Arial" pitchFamily="-1" charset="0"/>
                <a:ea typeface="ＭＳ Ｐゴシック" pitchFamily="-1" charset="-128"/>
                <a:cs typeface="ＭＳ Ｐゴシック" pitchFamily="-1" charset="-128"/>
              </a:rPr>
              <a:t>where there are no prior interactions between the communicating entities.</a:t>
            </a:r>
            <a:endParaRPr lang="en-US" dirty="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Peer entity authentication: </a:t>
            </a:r>
            <a:r>
              <a:rPr lang="en-US" sz="1200" kern="1200" dirty="0">
                <a:solidFill>
                  <a:schemeClr val="tx1"/>
                </a:solidFill>
                <a:effectLst/>
                <a:latin typeface="Arial" charset="0"/>
                <a:ea typeface="ＭＳ Ｐゴシック" charset="-128"/>
                <a:cs typeface="ＭＳ Ｐゴシック" charset="-128"/>
              </a:rPr>
              <a:t>Provides for the corroboration of the identity of a peer entity in an association. Two entities are considered peers if they implement the same protocol in different systems; for example, two TCP modules in two communicating systems. Peer entity authentication is provided for use at the establishment of, or at times during the data transfer phase of, a connection. It attempts to provide confidence that an entity is not performing either a masquerade or an unauthorized replay of a previous connection.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origin authentication: </a:t>
            </a:r>
            <a:r>
              <a:rPr lang="en-US" sz="1200" kern="1200" dirty="0">
                <a:solidFill>
                  <a:schemeClr val="tx1"/>
                </a:solidFill>
                <a:effectLst/>
                <a:latin typeface="Arial" charset="0"/>
                <a:ea typeface="ＭＳ Ｐゴシック" charset="-128"/>
                <a:cs typeface="ＭＳ Ｐゴシック" charset="-128"/>
              </a:rPr>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17</a:t>
            </a:fld>
            <a:endParaRPr lang="en-AU" dirty="0"/>
          </a:p>
        </p:txBody>
      </p:sp>
    </p:spTree>
    <p:extLst>
      <p:ext uri="{BB962C8B-B14F-4D97-AF65-F5344CB8AC3E}">
        <p14:creationId xmlns:p14="http://schemas.microsoft.com/office/powerpoint/2010/main" val="297337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a:latin typeface="Arial" pitchFamily="-1" charset="0"/>
                <a:ea typeface="ＭＳ Ｐゴシック" pitchFamily="-1" charset="-128"/>
                <a:cs typeface="ＭＳ Ｐゴシック" pitchFamily="-1" charset="-128"/>
              </a:rPr>
              <a:t>the access to host systems and applications via communications links. To achieve</a:t>
            </a:r>
          </a:p>
          <a:p>
            <a:r>
              <a:rPr lang="en-US">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18</a:t>
            </a:fld>
            <a:endParaRPr lang="en-AU">
              <a:latin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a:t> Confidentiality is the protection of transmitted data from passive attacks. With</a:t>
            </a:r>
          </a:p>
          <a:p>
            <a:pPr>
              <a:defRPr/>
            </a:pPr>
            <a:r>
              <a:rPr lang="en-US" dirty="0"/>
              <a:t>respect to the content of a data transmission, several levels of protection can be</a:t>
            </a:r>
          </a:p>
          <a:p>
            <a:pPr>
              <a:defRPr/>
            </a:pPr>
            <a:r>
              <a:rPr lang="en-US" dirty="0"/>
              <a:t>identified. The broadest service protects all user data transmitted between two</a:t>
            </a:r>
          </a:p>
          <a:p>
            <a:pPr>
              <a:defRPr/>
            </a:pPr>
            <a:r>
              <a:rPr lang="en-US" dirty="0"/>
              <a:t>users over a period of time. For example, when a TCP connection is set up between</a:t>
            </a:r>
          </a:p>
          <a:p>
            <a:pPr>
              <a:defRPr/>
            </a:pPr>
            <a:r>
              <a:rPr lang="en-US" dirty="0"/>
              <a:t>two systems, this broad protection prevents the release of any user data transmitted</a:t>
            </a:r>
          </a:p>
          <a:p>
            <a:pPr>
              <a:defRPr/>
            </a:pPr>
            <a:r>
              <a:rPr lang="en-US" dirty="0"/>
              <a:t>over the TCP connection. Narrower forms of this service can also be defined,</a:t>
            </a:r>
          </a:p>
          <a:p>
            <a:pPr>
              <a:defRPr/>
            </a:pPr>
            <a:r>
              <a:rPr lang="en-US" dirty="0"/>
              <a:t>including the protection of a single message or even specific fields within a message.</a:t>
            </a:r>
          </a:p>
          <a:p>
            <a:pPr>
              <a:defRPr/>
            </a:pPr>
            <a:r>
              <a:rPr lang="en-US" dirty="0"/>
              <a:t>These refinements are less useful than the broad approach and may even be more</a:t>
            </a:r>
          </a:p>
          <a:p>
            <a:pPr>
              <a:defRPr/>
            </a:pPr>
            <a:r>
              <a:rPr lang="en-US" dirty="0"/>
              <a:t>complex and expensive to implement.</a:t>
            </a:r>
          </a:p>
          <a:p>
            <a:pPr>
              <a:defRPr/>
            </a:pPr>
            <a:endParaRPr lang="en-US" dirty="0"/>
          </a:p>
          <a:p>
            <a:pPr>
              <a:defRPr/>
            </a:pPr>
            <a:r>
              <a:rPr lang="en-US" dirty="0"/>
              <a:t>The other aspect of confidentiality is the protection of traffic flow from analysis.</a:t>
            </a:r>
          </a:p>
          <a:p>
            <a:pPr>
              <a:defRPr/>
            </a:pPr>
            <a:r>
              <a:rPr lang="en-US" dirty="0"/>
              <a:t>This requires that an attacker not be able to observe the source and destination, frequency,</a:t>
            </a:r>
          </a:p>
          <a:p>
            <a:pPr>
              <a:defRPr/>
            </a:pPr>
            <a:r>
              <a:rPr lang="en-US" dirty="0"/>
              <a:t>length, or other characteristics of the traffic on a communications facility.</a:t>
            </a:r>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19</a:t>
            </a:fld>
            <a:endParaRPr lang="en-AU">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This book focuses on two broad areas: cryptography and network security. This overview chapter first looks at some of the fundamental principles of security, encompassing both information security and network security. These include the concepts of security attacks, security services, and security mechanisms. Next, the chapter introduces the two areas of cryptography and network security. Finally, the concepts of trust and trustworthiness are examined. </a:t>
            </a:r>
            <a:endParaRPr lang="en-US" dirty="0"/>
          </a:p>
          <a:p>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a:t> As with confidentiality, integrity can apply to a stream of messages, a single message,</a:t>
            </a:r>
          </a:p>
          <a:p>
            <a:pPr>
              <a:defRPr/>
            </a:pPr>
            <a:r>
              <a:rPr lang="en-US" dirty="0"/>
              <a:t>or selected fields within a message. Again, the most useful and straightforward</a:t>
            </a:r>
          </a:p>
          <a:p>
            <a:pPr>
              <a:defRPr/>
            </a:pPr>
            <a:r>
              <a:rPr lang="en-US" dirty="0"/>
              <a:t>approach is total stream protection.</a:t>
            </a:r>
          </a:p>
          <a:p>
            <a:pPr>
              <a:defRPr/>
            </a:pPr>
            <a:endParaRPr lang="en-US" dirty="0"/>
          </a:p>
          <a:p>
            <a:pPr>
              <a:defRPr/>
            </a:pPr>
            <a:r>
              <a:rPr lang="en-US" dirty="0"/>
              <a:t>A connection-oriented integrity service, one that deals with a stream of messages,</a:t>
            </a:r>
          </a:p>
          <a:p>
            <a:pPr>
              <a:defRPr/>
            </a:pPr>
            <a:r>
              <a:rPr lang="en-US" dirty="0"/>
              <a:t>assures that messages are received as sent with no duplication, insertion,</a:t>
            </a:r>
          </a:p>
          <a:p>
            <a:pPr>
              <a:defRPr/>
            </a:pPr>
            <a:r>
              <a:rPr lang="en-US" dirty="0"/>
              <a:t>modification, reordering, or replays. The destruction of data is also covered under</a:t>
            </a:r>
          </a:p>
          <a:p>
            <a:pPr>
              <a:defRPr/>
            </a:pPr>
            <a:r>
              <a:rPr lang="en-US" dirty="0"/>
              <a:t>this service. Thus, the connection-oriented integrity service addresses both message</a:t>
            </a:r>
          </a:p>
          <a:p>
            <a:pPr>
              <a:defRPr/>
            </a:pPr>
            <a:r>
              <a:rPr lang="en-US" dirty="0"/>
              <a:t>stream modification and denial of service. On the other hand, a connectionless integrity</a:t>
            </a:r>
          </a:p>
          <a:p>
            <a:pPr>
              <a:defRPr/>
            </a:pPr>
            <a:r>
              <a:rPr lang="en-US" dirty="0"/>
              <a:t>service, one that deals with individual messages without regard to any larger</a:t>
            </a:r>
          </a:p>
          <a:p>
            <a:pPr>
              <a:defRPr/>
            </a:pPr>
            <a:r>
              <a:rPr lang="en-US" dirty="0"/>
              <a:t>context, generally provides protection against message modification only.</a:t>
            </a:r>
          </a:p>
          <a:p>
            <a:pPr>
              <a:defRPr/>
            </a:pPr>
            <a:endParaRPr lang="en-US" dirty="0"/>
          </a:p>
          <a:p>
            <a:pPr>
              <a:defRPr/>
            </a:pPr>
            <a:r>
              <a:rPr lang="en-US" dirty="0"/>
              <a:t>We can make a distinction between service with and without recovery.</a:t>
            </a:r>
          </a:p>
          <a:p>
            <a:pPr>
              <a:defRPr/>
            </a:pPr>
            <a:r>
              <a:rPr lang="en-US" dirty="0"/>
              <a:t>Because the integrity service relates to active attacks, we are concerned with detection</a:t>
            </a:r>
          </a:p>
          <a:p>
            <a:pPr>
              <a:defRPr/>
            </a:pPr>
            <a:r>
              <a:rPr lang="en-US" dirty="0"/>
              <a:t>rather than prevention. If a violation of integrity is detected, then the service</a:t>
            </a:r>
          </a:p>
          <a:p>
            <a:pPr>
              <a:defRPr/>
            </a:pPr>
            <a:r>
              <a:rPr lang="en-US" dirty="0"/>
              <a:t>may simply report this violation, and some other portion of software or human</a:t>
            </a:r>
          </a:p>
          <a:p>
            <a:pPr>
              <a:defRPr/>
            </a:pPr>
            <a:r>
              <a:rPr lang="en-US" dirty="0"/>
              <a:t>intervention is required to recover from the violation. Alternatively, there are</a:t>
            </a:r>
          </a:p>
          <a:p>
            <a:pPr>
              <a:defRPr/>
            </a:pPr>
            <a:r>
              <a:rPr lang="en-US" dirty="0"/>
              <a:t>mechanisms available to recover from the loss of integrity of data, as we will review</a:t>
            </a:r>
          </a:p>
          <a:p>
            <a:pPr>
              <a:defRPr/>
            </a:pPr>
            <a:r>
              <a:rPr lang="en-US" dirty="0"/>
              <a:t>subsequently. The incorporation of automated recovery mechanisms is, in general,</a:t>
            </a:r>
          </a:p>
          <a:p>
            <a:pPr>
              <a:defRPr/>
            </a:pPr>
            <a:r>
              <a:rPr lang="en-US" dirty="0"/>
              <a:t>the more attractive alternative.</a:t>
            </a:r>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20</a:t>
            </a:fld>
            <a:endParaRPr lang="en-AU">
              <a:latin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prevents either sender or receiver from denying a transmitted message.</a:t>
            </a:r>
          </a:p>
          <a:p>
            <a:r>
              <a:rPr lang="en-US" dirty="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21</a:t>
            </a:fld>
            <a:endParaRPr lang="en-AU">
              <a:latin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Availability is the property of a system or a</a:t>
            </a:r>
          </a:p>
          <a:p>
            <a:r>
              <a:rPr lang="en-US" sz="1200" kern="1200" baseline="0" dirty="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a:solidFill>
                  <a:schemeClr val="tx1"/>
                </a:solidFill>
                <a:latin typeface="Arial" charset="0"/>
                <a:ea typeface="ＭＳ Ｐゴシック" charset="-128"/>
                <a:cs typeface="ＭＳ Ｐゴシック"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23</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Figure 1.2c lists the most important security mechanism discussed in this book. These mechanisms will be covered in the appropriate places in the book. So, we do not elaborate now, except to provide the following brief definitions.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Cryptographic algorithms: </a:t>
            </a:r>
            <a:r>
              <a:rPr lang="en-US" sz="1200" kern="1200" dirty="0">
                <a:solidFill>
                  <a:schemeClr val="tx1"/>
                </a:solidFill>
                <a:effectLst/>
                <a:latin typeface="Arial" charset="0"/>
                <a:ea typeface="ＭＳ Ｐゴシック" charset="-128"/>
                <a:cs typeface="ＭＳ Ｐゴシック"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integrity: </a:t>
            </a:r>
            <a:r>
              <a:rPr lang="en-US" sz="1200" kern="1200" dirty="0">
                <a:solidFill>
                  <a:schemeClr val="tx1"/>
                </a:solidFill>
                <a:effectLst/>
                <a:latin typeface="Arial" charset="0"/>
                <a:ea typeface="ＭＳ Ｐゴシック" charset="-128"/>
                <a:cs typeface="ＭＳ Ｐゴシック" charset="-128"/>
              </a:rPr>
              <a:t>This category covers a variety of mechanisms used to assure the integrity of a data unit or stream of data units.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Digital signature: </a:t>
            </a:r>
            <a:r>
              <a:rPr lang="en-US" sz="1200" kern="1200" dirty="0">
                <a:solidFill>
                  <a:schemeClr val="tx1"/>
                </a:solidFill>
                <a:effectLst/>
                <a:latin typeface="Arial" charset="0"/>
                <a:ea typeface="ＭＳ Ｐゴシック" charset="-128"/>
                <a:cs typeface="ＭＳ Ｐゴシック" charset="-128"/>
              </a:rPr>
              <a:t>Data appended to, or a cryptographic transformation of, a data unit that allows a recipient of the data unit to prove the source and integrity of the data unit and protect against forgery.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Authentication exchange: </a:t>
            </a:r>
            <a:r>
              <a:rPr lang="en-US" sz="1200" kern="1200" dirty="0">
                <a:solidFill>
                  <a:schemeClr val="tx1"/>
                </a:solidFill>
                <a:effectLst/>
                <a:latin typeface="Arial" charset="0"/>
                <a:ea typeface="ＭＳ Ｐゴシック" charset="-128"/>
                <a:cs typeface="ＭＳ Ｐゴシック" charset="-128"/>
              </a:rPr>
              <a:t>A mechanism intended to ensure the identity of an entity by means of information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Traffic padding: </a:t>
            </a:r>
            <a:r>
              <a:rPr lang="en-US" sz="1200" kern="1200" dirty="0">
                <a:solidFill>
                  <a:schemeClr val="tx1"/>
                </a:solidFill>
                <a:effectLst/>
                <a:latin typeface="Arial" charset="0"/>
                <a:ea typeface="ＭＳ Ｐゴシック" charset="-128"/>
                <a:cs typeface="ＭＳ Ｐゴシック" charset="-128"/>
              </a:rPr>
              <a:t>The insertion of bits into gaps in a data stream to frustrate traffic analysis attempts.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Routing control: </a:t>
            </a:r>
            <a:r>
              <a:rPr lang="en-US" sz="1200" kern="1200" dirty="0">
                <a:solidFill>
                  <a:schemeClr val="tx1"/>
                </a:solidFill>
                <a:effectLst/>
                <a:latin typeface="Arial" charset="0"/>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Notarization: </a:t>
            </a:r>
            <a:r>
              <a:rPr lang="en-US" sz="1200" kern="1200" dirty="0">
                <a:solidFill>
                  <a:schemeClr val="tx1"/>
                </a:solidFill>
                <a:effectLst/>
                <a:latin typeface="Arial" charset="0"/>
                <a:ea typeface="ＭＳ Ｐゴシック" charset="-128"/>
                <a:cs typeface="ＭＳ Ｐゴシック" charset="-128"/>
              </a:rPr>
              <a:t>The use of a trusted third party to assure certain properties of a data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Access control: </a:t>
            </a:r>
            <a:r>
              <a:rPr lang="en-US" sz="1200" kern="1200" dirty="0">
                <a:solidFill>
                  <a:schemeClr val="tx1"/>
                </a:solidFill>
                <a:effectLst/>
                <a:latin typeface="Arial" charset="0"/>
                <a:ea typeface="ＭＳ Ｐゴシック" charset="-128"/>
                <a:cs typeface="ＭＳ Ｐゴシック" charset="-128"/>
              </a:rPr>
              <a:t>A variety of mechanisms that enforce access rights to resources. </a:t>
            </a:r>
            <a:endParaRPr lang="en-US" dirty="0">
              <a:effectLs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Cryptographic algorithms can be divided into three categories (Figure 1.4): </a:t>
            </a:r>
            <a:endParaRPr lang="en-US" dirty="0"/>
          </a:p>
          <a:p>
            <a:endParaRPr lang="en-US" dirty="0"/>
          </a:p>
          <a:p>
            <a:r>
              <a:rPr lang="en-US" sz="1200" b="1" kern="1200" dirty="0">
                <a:solidFill>
                  <a:schemeClr val="tx1"/>
                </a:solidFill>
                <a:effectLst/>
                <a:latin typeface="Arial" charset="0"/>
                <a:ea typeface="ＭＳ Ｐゴシック" charset="-128"/>
                <a:cs typeface="ＭＳ Ｐゴシック" charset="-128"/>
              </a:rPr>
              <a:t>Keyless: </a:t>
            </a:r>
            <a:r>
              <a:rPr lang="en-US" sz="1200" kern="1200" dirty="0">
                <a:solidFill>
                  <a:schemeClr val="tx1"/>
                </a:solidFill>
                <a:effectLst/>
                <a:latin typeface="Arial" charset="0"/>
                <a:ea typeface="ＭＳ Ｐゴシック" charset="-128"/>
                <a:cs typeface="ＭＳ Ｐゴシック" charset="-128"/>
              </a:rPr>
              <a:t>Do not use any keys during cryptographic transformations. </a:t>
            </a:r>
          </a:p>
          <a:p>
            <a:endParaRPr lang="en-US" sz="1200" kern="1200" dirty="0">
              <a:solidFill>
                <a:schemeClr val="tx1"/>
              </a:solidFill>
              <a:effectLst/>
              <a:latin typeface="Arial" charset="0"/>
              <a:ea typeface="ＭＳ Ｐゴシック" charset="-128"/>
              <a:cs typeface="ＭＳ Ｐゴシック" charset="-128"/>
            </a:endParaRPr>
          </a:p>
          <a:p>
            <a:r>
              <a:rPr lang="en-US" sz="1200" b="1" kern="1200" dirty="0">
                <a:solidFill>
                  <a:schemeClr val="tx1"/>
                </a:solidFill>
                <a:effectLst/>
                <a:latin typeface="Arial" charset="0"/>
                <a:ea typeface="ＭＳ Ｐゴシック" charset="-128"/>
                <a:cs typeface="ＭＳ Ｐゴシック" charset="-128"/>
              </a:rPr>
              <a:t>Single-key: </a:t>
            </a:r>
            <a:r>
              <a:rPr lang="en-US" sz="1200" kern="1200" dirty="0">
                <a:solidFill>
                  <a:schemeClr val="tx1"/>
                </a:solidFill>
                <a:effectLst/>
                <a:latin typeface="Arial" charset="0"/>
                <a:ea typeface="ＭＳ Ｐゴシック" charset="-128"/>
                <a:cs typeface="ＭＳ Ｐゴシック" charset="-128"/>
              </a:rPr>
              <a:t>The result of a transformation are a function of the input data and </a:t>
            </a:r>
            <a:endParaRPr lang="en-US" dirty="0"/>
          </a:p>
          <a:p>
            <a:r>
              <a:rPr lang="en-US" sz="1200" kern="1200" dirty="0">
                <a:solidFill>
                  <a:schemeClr val="tx1"/>
                </a:solidFill>
                <a:effectLst/>
                <a:latin typeface="Arial" charset="0"/>
                <a:ea typeface="ＭＳ Ｐゴシック" charset="-128"/>
                <a:cs typeface="ＭＳ Ｐゴシック" charset="-128"/>
              </a:rPr>
              <a:t>a single key, known as a secret key. </a:t>
            </a:r>
          </a:p>
          <a:p>
            <a:br>
              <a:rPr lang="en-US" sz="1200" kern="1200" dirty="0">
                <a:solidFill>
                  <a:schemeClr val="tx1"/>
                </a:solidFill>
                <a:effectLst/>
                <a:latin typeface="Arial" charset="0"/>
                <a:ea typeface="ＭＳ Ｐゴシック" charset="-128"/>
                <a:cs typeface="ＭＳ Ｐゴシック" charset="-128"/>
              </a:rPr>
            </a:br>
            <a:r>
              <a:rPr lang="en-US" sz="1200" b="1" kern="1200" dirty="0">
                <a:solidFill>
                  <a:schemeClr val="tx1"/>
                </a:solidFill>
                <a:effectLst/>
                <a:latin typeface="Arial" charset="0"/>
                <a:ea typeface="ＭＳ Ｐゴシック" charset="-128"/>
                <a:cs typeface="ＭＳ Ｐゴシック" charset="-128"/>
              </a:rPr>
              <a:t>Two-key: </a:t>
            </a:r>
            <a:r>
              <a:rPr lang="en-US" sz="1200" kern="1200" dirty="0">
                <a:solidFill>
                  <a:schemeClr val="tx1"/>
                </a:solidFill>
                <a:effectLst/>
                <a:latin typeface="Arial" charset="0"/>
                <a:ea typeface="ＭＳ Ｐゴシック" charset="-128"/>
                <a:cs typeface="ＭＳ Ｐゴシック" charset="-128"/>
              </a:rPr>
              <a:t>At various stages of the calculation, two different but related keys are used, referred to as private key and public key.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24</a:t>
            </a:fld>
            <a:endParaRPr lang="en-AU" dirty="0"/>
          </a:p>
        </p:txBody>
      </p:sp>
    </p:spTree>
    <p:extLst>
      <p:ext uri="{BB962C8B-B14F-4D97-AF65-F5344CB8AC3E}">
        <p14:creationId xmlns:p14="http://schemas.microsoft.com/office/powerpoint/2010/main" val="1444081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Keyless algorithms are deterministic functions that have certain properties useful for cryptography.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important type of keyless algorithm is the cryptographic hash function. A hash function turns a variable amount of text into a small, fixed-length value called a </a:t>
            </a:r>
            <a:r>
              <a:rPr lang="en-US" sz="1200" i="1" kern="1200" dirty="0">
                <a:solidFill>
                  <a:schemeClr val="tx1"/>
                </a:solidFill>
                <a:effectLst/>
                <a:latin typeface="Arial" charset="0"/>
                <a:ea typeface="ＭＳ Ｐゴシック" charset="-128"/>
                <a:cs typeface="ＭＳ Ｐゴシック" charset="-128"/>
              </a:rPr>
              <a:t>hash value, hash code</a:t>
            </a:r>
            <a:r>
              <a:rPr lang="en-US" sz="1200" kern="1200" dirty="0">
                <a:solidFill>
                  <a:schemeClr val="tx1"/>
                </a:solidFill>
                <a:effectLst/>
                <a:latin typeface="Arial" charset="0"/>
                <a:ea typeface="ＭＳ Ｐゴシック" charset="-128"/>
                <a:cs typeface="ＭＳ Ｐゴシック" charset="-128"/>
              </a:rPr>
              <a:t>, or </a:t>
            </a:r>
            <a:r>
              <a:rPr lang="en-US" sz="1200" i="1" kern="1200" dirty="0">
                <a:solidFill>
                  <a:schemeClr val="tx1"/>
                </a:solidFill>
                <a:effectLst/>
                <a:latin typeface="Arial" charset="0"/>
                <a:ea typeface="ＭＳ Ｐゴシック" charset="-128"/>
                <a:cs typeface="ＭＳ Ｐゴシック" charset="-128"/>
              </a:rPr>
              <a:t>digest</a:t>
            </a:r>
            <a:r>
              <a:rPr lang="en-US" sz="1200" kern="1200" dirty="0">
                <a:solidFill>
                  <a:schemeClr val="tx1"/>
                </a:solidFill>
                <a:effectLst/>
                <a:latin typeface="Arial" charset="0"/>
                <a:ea typeface="ＭＳ Ｐゴシック" charset="-128"/>
                <a:cs typeface="ＭＳ Ｐゴシック" charset="-128"/>
              </a:rPr>
              <a:t>. A </a:t>
            </a:r>
            <a:r>
              <a:rPr lang="en-US" sz="1200" b="1" kern="1200" dirty="0">
                <a:solidFill>
                  <a:schemeClr val="tx1"/>
                </a:solidFill>
                <a:effectLst/>
                <a:latin typeface="Arial" charset="0"/>
                <a:ea typeface="ＭＳ Ｐゴシック" charset="-128"/>
                <a:cs typeface="ＭＳ Ｐゴシック" charset="-128"/>
              </a:rPr>
              <a:t>cryptographic hash function </a:t>
            </a:r>
            <a:r>
              <a:rPr lang="en-US" sz="1200" kern="1200" dirty="0">
                <a:solidFill>
                  <a:schemeClr val="tx1"/>
                </a:solidFill>
                <a:effectLst/>
                <a:latin typeface="Arial" charset="0"/>
                <a:ea typeface="ＭＳ Ｐゴシック" charset="-128"/>
                <a:cs typeface="ＭＳ Ｐゴシック" charset="-128"/>
              </a:rPr>
              <a:t>is one that has additional properties that make it useful as part of another cryptographic algorithm, such as a message authentication code or a digital signature.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a:t>
            </a:r>
            <a:r>
              <a:rPr lang="en-US" sz="1200" b="1" kern="1200" dirty="0">
                <a:solidFill>
                  <a:schemeClr val="tx1"/>
                </a:solidFill>
                <a:effectLst/>
                <a:latin typeface="Arial" charset="0"/>
                <a:ea typeface="ＭＳ Ｐゴシック" charset="-128"/>
                <a:cs typeface="ＭＳ Ｐゴシック" charset="-128"/>
              </a:rPr>
              <a:t>pseudorandom number generator </a:t>
            </a:r>
            <a:r>
              <a:rPr lang="en-US" sz="1200" kern="1200" dirty="0">
                <a:solidFill>
                  <a:schemeClr val="tx1"/>
                </a:solidFill>
                <a:effectLst/>
                <a:latin typeface="Arial" charset="0"/>
                <a:ea typeface="ＭＳ Ｐゴシック" charset="-128"/>
                <a:cs typeface="ＭＳ Ｐゴシック" charset="-128"/>
              </a:rPr>
              <a:t>produces a deterministic sequence of numbers or bits that has the appearance of being a truly random sequence. Although the sequence appears to lack any definite pattern, it will repeat after a certain sequence length. Nevertheless, for some cryptographic purposes this apparently random sequence is sufficient.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25</a:t>
            </a:fld>
            <a:endParaRPr lang="en-AU" dirty="0"/>
          </a:p>
        </p:txBody>
      </p:sp>
    </p:spTree>
    <p:extLst>
      <p:ext uri="{BB962C8B-B14F-4D97-AF65-F5344CB8AC3E}">
        <p14:creationId xmlns:p14="http://schemas.microsoft.com/office/powerpoint/2010/main" val="3392433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Single-key cryptographic algorithms depend on the use of a secret key. This key may be known to a single user; for example, this is the case for protecting stored data that is only going to be accessed by the data creator. Commonly, two parties share the </a:t>
            </a:r>
            <a:endParaRPr lang="en-US" dirty="0"/>
          </a:p>
          <a:p>
            <a:r>
              <a:rPr lang="en-US" sz="1200" kern="1200" dirty="0">
                <a:solidFill>
                  <a:schemeClr val="tx1"/>
                </a:solidFill>
                <a:effectLst/>
                <a:latin typeface="Arial" charset="0"/>
                <a:ea typeface="ＭＳ Ｐゴシック" charset="-128"/>
                <a:cs typeface="ＭＳ Ｐゴシック" charset="-128"/>
              </a:rPr>
              <a:t>secret key so that communication between the two parties is protected. For certain applications, more than two users may share the same secret key. In this last case, the algorithm protects data from those outside the group who share the key.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Encryption algorithms that use a single key are referred to as </a:t>
            </a:r>
            <a:r>
              <a:rPr lang="en-US" sz="1200" b="1" kern="1200" dirty="0">
                <a:solidFill>
                  <a:schemeClr val="tx1"/>
                </a:solidFill>
                <a:effectLst/>
                <a:latin typeface="Arial" charset="0"/>
                <a:ea typeface="ＭＳ Ｐゴシック" charset="-128"/>
                <a:cs typeface="ＭＳ Ｐゴシック" charset="-128"/>
              </a:rPr>
              <a:t>symmetric encryption algorithms</a:t>
            </a:r>
            <a:r>
              <a:rPr lang="en-US" sz="1200" kern="1200" dirty="0">
                <a:solidFill>
                  <a:schemeClr val="tx1"/>
                </a:solidFill>
                <a:effectLst/>
                <a:latin typeface="Arial" charset="0"/>
                <a:ea typeface="ＭＳ Ｐゴシック" charset="-128"/>
                <a:cs typeface="ＭＳ Ｐゴシック" charset="-128"/>
              </a:rPr>
              <a:t>. With symmetric encryption, an encryption algorithm takes as input some data to be protected and a secret key and produces an unintelligible transformation on that data. A corresponding decryption algorithm takes the transformed data and the same secret key and recovers the original data. Symmetric encryption takes the following forms: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Block cipher: </a:t>
            </a:r>
            <a:r>
              <a:rPr lang="en-US" sz="1200" kern="1200" dirty="0">
                <a:solidFill>
                  <a:schemeClr val="tx1"/>
                </a:solidFill>
                <a:effectLst/>
                <a:latin typeface="Arial" charset="0"/>
                <a:ea typeface="ＭＳ Ｐゴシック" charset="-128"/>
                <a:cs typeface="ＭＳ Ｐゴシック" charset="-128"/>
              </a:rPr>
              <a:t>A block cipher operates on data as a sequence of blocks. A typical block size is 128 bits. In most versions of the block cipher, known as modes of operation, the transformation depends not only on the current data block and the secret key but also on the content of preceding blocks.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Stream cipher: </a:t>
            </a:r>
            <a:r>
              <a:rPr lang="en-US" sz="1200" kern="1200" dirty="0">
                <a:solidFill>
                  <a:schemeClr val="tx1"/>
                </a:solidFill>
                <a:effectLst/>
                <a:latin typeface="Arial" charset="0"/>
                <a:ea typeface="ＭＳ Ｐゴシック" charset="-128"/>
                <a:cs typeface="ＭＳ Ｐゴシック" charset="-128"/>
              </a:rPr>
              <a:t>A stream cipher operates on data as a sequence of bits. Typically, an exclusive-OR operation is used to produce a bit-by-bit transformation. As with the block cipher, the transformation depends on a secret key.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26</a:t>
            </a:fld>
            <a:endParaRPr lang="en-AU" dirty="0"/>
          </a:p>
        </p:txBody>
      </p:sp>
    </p:spTree>
    <p:extLst>
      <p:ext uri="{BB962C8B-B14F-4D97-AF65-F5344CB8AC3E}">
        <p14:creationId xmlns:p14="http://schemas.microsoft.com/office/powerpoint/2010/main" val="4172895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Another form of single-key cryptographic algorithm is the message authentication code (MAC). A MAC is a data element associated with a data block or message. The MAC is generated by a cryptographic transformation involving a secret key and, typically, a cryptographic hash function of the message. The MAC is designed so that someone in possession of the secret key can verify the integrity of the message. Thus, the MAC algorithm takes as input a message and secret key and produces the MAC. The recipient of the message plus the MAC can perform the same calculation on the message; if the calculated MAC matches the MAC accompanying the message, this provides assurance that the message has not been altered.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27</a:t>
            </a:fld>
            <a:endParaRPr lang="en-AU" dirty="0"/>
          </a:p>
        </p:txBody>
      </p:sp>
    </p:spTree>
    <p:extLst>
      <p:ext uri="{BB962C8B-B14F-4D97-AF65-F5344CB8AC3E}">
        <p14:creationId xmlns:p14="http://schemas.microsoft.com/office/powerpoint/2010/main" val="3255644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Two-key algorithms involve the use of two related keys. A private key is known only to a single user or entity, whereas the corresponding public key is made available to a number of users. Encryption algorithms that use a single key are referred to as </a:t>
            </a:r>
            <a:r>
              <a:rPr lang="en-US" sz="1200" b="1" kern="1200" dirty="0">
                <a:solidFill>
                  <a:schemeClr val="tx1"/>
                </a:solidFill>
                <a:effectLst/>
                <a:latin typeface="Arial" charset="0"/>
                <a:ea typeface="ＭＳ Ｐゴシック" charset="-128"/>
                <a:cs typeface="ＭＳ Ｐゴシック" charset="-128"/>
              </a:rPr>
              <a:t>asymmetric encryption algorithms</a:t>
            </a:r>
            <a:r>
              <a:rPr lang="en-US" sz="1200" kern="1200" dirty="0">
                <a:solidFill>
                  <a:schemeClr val="tx1"/>
                </a:solidFill>
                <a:effectLst/>
                <a:latin typeface="Arial" charset="0"/>
                <a:ea typeface="ＭＳ Ｐゴシック" charset="-128"/>
                <a:cs typeface="ＭＳ Ｐゴシック" charset="-128"/>
              </a:rPr>
              <a:t>. Asymmetric encryption can work in two ways: </a:t>
            </a:r>
          </a:p>
          <a:p>
            <a:endParaRPr lang="en-US" dirty="0">
              <a:effectLst/>
            </a:endParaRPr>
          </a:p>
          <a:p>
            <a:pPr marL="228600" indent="-228600">
              <a:buAutoNum type="arabicPeriod"/>
            </a:pPr>
            <a:r>
              <a:rPr lang="en-US" sz="1200" kern="1200" dirty="0">
                <a:solidFill>
                  <a:schemeClr val="tx1"/>
                </a:solidFill>
                <a:effectLst/>
                <a:latin typeface="Arial" charset="0"/>
                <a:ea typeface="ＭＳ Ｐゴシック" charset="-128"/>
                <a:cs typeface="ＭＳ Ｐゴシック" charset="-128"/>
              </a:rPr>
              <a:t>An encryption algorithm takes as input some data to be protected and the private key and produces an unintelligible transformation on that data. A corresponding decryption algorithm takes the transformed data and the corresponding public key and recovers the original data. In this case, only the possessor of the private key can have performed the encryption and any possessor of the public key can perform the decryption. </a:t>
            </a:r>
          </a:p>
          <a:p>
            <a:pPr marL="228600" indent="-228600">
              <a:buAutoNum type="arabicPeriod"/>
            </a:pPr>
            <a:endParaRPr lang="en-US" sz="1200" kern="1200" dirty="0">
              <a:solidFill>
                <a:schemeClr val="tx1"/>
              </a:solidFill>
              <a:effectLst/>
              <a:latin typeface="Arial" charset="0"/>
              <a:ea typeface="ＭＳ Ｐゴシック" charset="-128"/>
              <a:cs typeface="ＭＳ Ｐゴシック" charset="-128"/>
            </a:endParaRPr>
          </a:p>
          <a:p>
            <a:pPr marL="228600" indent="-228600">
              <a:buAutoNum type="arabicPeriod"/>
            </a:pPr>
            <a:r>
              <a:rPr lang="en-US" sz="1200" kern="1200" dirty="0">
                <a:solidFill>
                  <a:schemeClr val="tx1"/>
                </a:solidFill>
                <a:effectLst/>
                <a:latin typeface="Arial" charset="0"/>
                <a:ea typeface="ＭＳ Ｐゴシック" charset="-128"/>
                <a:cs typeface="ＭＳ Ｐゴシック" charset="-128"/>
              </a:rPr>
              <a:t>An encryption algorithm takes as input some data to be protected and a public key and produces an unintelligible transformation on that data. A corresponding decryption algorithm takes the transformed data and the corresponding private key and recovers the original data. In this case, any possessor of the public key can have performed the encryption and only the possessor of the private key can perform the decryption. </a:t>
            </a:r>
          </a:p>
          <a:p>
            <a:pPr marL="228600" indent="-228600">
              <a:buAutoNum type="arabicPeriod"/>
            </a:pPr>
            <a:endParaRPr lang="en-US" sz="1200" kern="1200" dirty="0">
              <a:solidFill>
                <a:schemeClr val="tx1"/>
              </a:solidFill>
              <a:effectLst/>
              <a:latin typeface="Arial" charset="0"/>
              <a:ea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Asymmetric encryption has a variety of applications. One of the most important is the </a:t>
            </a:r>
            <a:r>
              <a:rPr lang="en-US" sz="1200" b="1" kern="1200" dirty="0">
                <a:solidFill>
                  <a:schemeClr val="tx1"/>
                </a:solidFill>
                <a:effectLst/>
                <a:latin typeface="Arial" charset="0"/>
                <a:ea typeface="ＭＳ Ｐゴシック" charset="-128"/>
                <a:cs typeface="ＭＳ Ｐゴシック" charset="-128"/>
              </a:rPr>
              <a:t>digital signature algorithm</a:t>
            </a:r>
            <a:r>
              <a:rPr lang="en-US" sz="1200" kern="1200" dirty="0">
                <a:solidFill>
                  <a:schemeClr val="tx1"/>
                </a:solidFill>
                <a:effectLst/>
                <a:latin typeface="Arial" charset="0"/>
                <a:ea typeface="ＭＳ Ｐゴシック" charset="-128"/>
                <a:cs typeface="ＭＳ Ｐゴシック" charset="-128"/>
              </a:rPr>
              <a:t>. A digital signature is a value computed with a cryptographic algorithm and associated with a data object in such a way that any recipient of the data can use the signature to verify the data’s origin and integrity. Typically, the signer of a data object uses the signer’s private key to generate the signature, and anyone in possession of the corresponding public key can verify that validity of the signature.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Asymmetric algorithms can also be used in two other important applications. </a:t>
            </a:r>
            <a:r>
              <a:rPr lang="en-US" sz="1200" b="1" kern="1200" dirty="0">
                <a:solidFill>
                  <a:schemeClr val="tx1"/>
                </a:solidFill>
                <a:effectLst/>
                <a:latin typeface="Arial" charset="0"/>
                <a:ea typeface="ＭＳ Ｐゴシック" charset="-128"/>
                <a:cs typeface="ＭＳ Ｐゴシック" charset="-128"/>
              </a:rPr>
              <a:t>Key exchange </a:t>
            </a:r>
            <a:r>
              <a:rPr lang="en-US" sz="1200" kern="1200" dirty="0">
                <a:solidFill>
                  <a:schemeClr val="tx1"/>
                </a:solidFill>
                <a:effectLst/>
                <a:latin typeface="Arial" charset="0"/>
                <a:ea typeface="ＭＳ Ｐゴシック" charset="-128"/>
                <a:cs typeface="ＭＳ Ｐゴシック" charset="-128"/>
              </a:rPr>
              <a:t>is the process of securely distributing a symmetric key to two or more parties. </a:t>
            </a:r>
            <a:r>
              <a:rPr lang="en-US" sz="1200" b="1" kern="1200" dirty="0">
                <a:solidFill>
                  <a:schemeClr val="tx1"/>
                </a:solidFill>
                <a:effectLst/>
                <a:latin typeface="Arial" charset="0"/>
                <a:ea typeface="ＭＳ Ｐゴシック" charset="-128"/>
                <a:cs typeface="ＭＳ Ｐゴシック" charset="-128"/>
              </a:rPr>
              <a:t>User authentication </a:t>
            </a:r>
            <a:r>
              <a:rPr lang="en-US" sz="1200" kern="1200" dirty="0">
                <a:solidFill>
                  <a:schemeClr val="tx1"/>
                </a:solidFill>
                <a:effectLst/>
                <a:latin typeface="Arial" charset="0"/>
                <a:ea typeface="ＭＳ Ｐゴシック" charset="-128"/>
                <a:cs typeface="ＭＳ Ｐゴシック" charset="-128"/>
              </a:rPr>
              <a:t>is the process of authenticating that a user attempting to access an application or service is genuine and, similarly, that the application or service is genuine. These concepts are explained in detail in subsequent chapters. </a:t>
            </a:r>
            <a:endParaRPr lang="en-US" dirty="0"/>
          </a:p>
          <a:p>
            <a:pPr marL="228600" indent="-228600">
              <a:buAutoNum type="arabicPeriod"/>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28</a:t>
            </a:fld>
            <a:endParaRPr lang="en-AU" dirty="0"/>
          </a:p>
        </p:txBody>
      </p:sp>
    </p:spTree>
    <p:extLst>
      <p:ext uri="{BB962C8B-B14F-4D97-AF65-F5344CB8AC3E}">
        <p14:creationId xmlns:p14="http://schemas.microsoft.com/office/powerpoint/2010/main" val="4165144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Network security is a broad term that encompasses security of the communications pathways of the network and the security of network devices and devices attached to the network (Figure 1.5).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29</a:t>
            </a:fld>
            <a:endParaRPr lang="en-AU" dirty="0"/>
          </a:p>
        </p:txBody>
      </p:sp>
    </p:spTree>
    <p:extLst>
      <p:ext uri="{BB962C8B-B14F-4D97-AF65-F5344CB8AC3E}">
        <p14:creationId xmlns:p14="http://schemas.microsoft.com/office/powerpoint/2010/main" val="214785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It would be useful to start this chapter with a definition of the terms cybersecurity, information security, and network security. A reasonably comprehensive definition of cybersecurity is found in ITU-T (International Telecommunication Union Telecommunication Standardization Sector) Recommendation X.1205 (</a:t>
            </a:r>
            <a:r>
              <a:rPr lang="en-US" sz="1200" i="1" kern="1200" dirty="0">
                <a:solidFill>
                  <a:schemeClr val="tx1"/>
                </a:solidFill>
                <a:effectLst/>
                <a:latin typeface="Arial" charset="0"/>
                <a:ea typeface="ＭＳ Ｐゴシック" charset="-128"/>
                <a:cs typeface="ＭＳ Ｐゴシック" charset="-128"/>
              </a:rPr>
              <a:t>Overview of Cybersecurity</a:t>
            </a:r>
            <a:r>
              <a:rPr lang="en-US" sz="1200" kern="1200" dirty="0">
                <a:solidFill>
                  <a:schemeClr val="tx1"/>
                </a:solidFill>
                <a:effectLst/>
                <a:latin typeface="Arial" charset="0"/>
                <a:ea typeface="ＭＳ Ｐゴシック" charset="-128"/>
                <a:cs typeface="ＭＳ Ｐゴシック" charset="-128"/>
              </a:rPr>
              <a:t>, 2014).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Cybersecurity </a:t>
            </a:r>
            <a:r>
              <a:rPr lang="en-US" sz="1200" kern="1200" dirty="0">
                <a:solidFill>
                  <a:schemeClr val="tx1"/>
                </a:solidFill>
                <a:effectLst/>
                <a:latin typeface="Arial" charset="0"/>
                <a:ea typeface="ＭＳ Ｐゴシック" charset="-128"/>
                <a:cs typeface="ＭＳ Ｐゴシック" charset="-128"/>
              </a:rPr>
              <a:t>is the collection of tools, policies, security concepts, security safeguards, guidelines, risk management approaches, actions, training, best practices, assurance, and technologies that can be used to protect the cyberspace environment and organization and users’ assets. Organization and users’ assets include connected computing devices, personnel, infrastructure, applications, services, telecommunications systems, and the totality of transmitted and/or stored information in the cyberspace environment. Cybersecurity strives to ensure the attainment and maintenance of the security properties of the organization and users’ assets against relevant security risks in the cyberspace environment. The general security objectives comprise the following: availability; integrity, which may include data authenticity and nonrepudiation; and confidentiality.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a:t>
            </a:fld>
            <a:endParaRPr lang="en-AU" dirty="0"/>
          </a:p>
        </p:txBody>
      </p:sp>
    </p:spTree>
    <p:extLst>
      <p:ext uri="{BB962C8B-B14F-4D97-AF65-F5344CB8AC3E}">
        <p14:creationId xmlns:p14="http://schemas.microsoft.com/office/powerpoint/2010/main" val="3011463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In the context of network security, communications security deals with the protection of communications through the network, including measures to protect against both passive and active attacks (Figure 1.3).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Communications security is primarily implemented using network protocols. A network protocol consists of the format and procedures that governs the transmitting and receiving of data between points in a network. A protocol defines the structure of the individual data units (e.g., packets) and the control commands that manage the data transfer.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With respect to network security, a security protocol may be an enhancement that is part of an existing protocol or a standalone protocol. Examples of the former are IPsec, which is part of the Internet Protocol (IP) and IEEE 802.11i, which is part of the IEEE 802.11 Wi-Fi standard. Examples of the latter are Transport Layer Security (TLS) and Secure Shell (SSH). Part Six examines these and other secure network protocols.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common characteristic of all of these protocols is that they use a number of cryptographic algorithms as part of the mechanism to provide security.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30</a:t>
            </a:fld>
            <a:endParaRPr lang="en-AU" dirty="0"/>
          </a:p>
        </p:txBody>
      </p:sp>
    </p:spTree>
    <p:extLst>
      <p:ext uri="{BB962C8B-B14F-4D97-AF65-F5344CB8AC3E}">
        <p14:creationId xmlns:p14="http://schemas.microsoft.com/office/powerpoint/2010/main" val="1439359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other aspect of network security is the protection of network devices, such as routers and switches, and end systems connected to the network, such as client systems and servers. The primary security concerns are intruders that gain access to the system to perform unauthorized actions, insert malicious software (malware), or overwhelm system resources to diminish availability. Three types of device security are noteworthy: </a:t>
            </a:r>
            <a:endParaRPr lang="en-US" dirty="0"/>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Firewall: </a:t>
            </a:r>
            <a:r>
              <a:rPr lang="en-US" sz="1200" kern="1200" dirty="0">
                <a:solidFill>
                  <a:schemeClr val="tx1"/>
                </a:solidFill>
                <a:effectLst/>
                <a:latin typeface="Arial" charset="0"/>
                <a:ea typeface="ＭＳ Ｐゴシック" charset="-128"/>
                <a:cs typeface="ＭＳ Ｐゴシック" charset="-128"/>
              </a:rPr>
              <a:t>A hardware and/or software capability that limits access between a network and device attached to the network, in accordance with a specific security policy. The firewall acts as a filter that permits or denies data traffic, both incoming and outgoing, based on a set of rules based on traffic content and/or traffic pattern.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Intrusion detection: </a:t>
            </a:r>
            <a:r>
              <a:rPr lang="en-US" sz="1200" kern="1200" dirty="0">
                <a:solidFill>
                  <a:schemeClr val="tx1"/>
                </a:solidFill>
                <a:effectLst/>
                <a:latin typeface="Arial" charset="0"/>
                <a:ea typeface="ＭＳ Ｐゴシック" charset="-128"/>
                <a:cs typeface="ＭＳ Ｐゴシック" charset="-128"/>
              </a:rPr>
              <a:t>Hardware or software products that gather and analyze information from various areas within a computer or a network for the purpose of finding, and providing real-time or near-real-time warning of, attempts to access system resources in an unauthorized manner. </a:t>
            </a:r>
          </a:p>
          <a:p>
            <a:endParaRPr lang="en-US" dirty="0"/>
          </a:p>
          <a:p>
            <a:r>
              <a:rPr lang="en-US" sz="1200" kern="1200" dirty="0">
                <a:solidFill>
                  <a:schemeClr val="tx1"/>
                </a:solidFill>
                <a:effectLst/>
                <a:latin typeface="Arial" charset="0"/>
                <a:ea typeface="ＭＳ Ｐゴシック" charset="-128"/>
                <a:cs typeface="ＭＳ Ｐゴシック" charset="-128"/>
              </a:rPr>
              <a:t>■  I</a:t>
            </a:r>
            <a:r>
              <a:rPr lang="en-US" sz="1200" b="1" kern="1200" dirty="0">
                <a:solidFill>
                  <a:schemeClr val="tx1"/>
                </a:solidFill>
                <a:effectLst/>
                <a:latin typeface="Arial" charset="0"/>
                <a:ea typeface="ＭＳ Ｐゴシック" charset="-128"/>
                <a:cs typeface="ＭＳ Ｐゴシック" charset="-128"/>
              </a:rPr>
              <a:t>ntrusion prevention: </a:t>
            </a:r>
            <a:r>
              <a:rPr lang="en-US" sz="1200" kern="1200" dirty="0">
                <a:solidFill>
                  <a:schemeClr val="tx1"/>
                </a:solidFill>
                <a:effectLst/>
                <a:latin typeface="Arial" charset="0"/>
                <a:ea typeface="ＭＳ Ｐゴシック" charset="-128"/>
                <a:cs typeface="ＭＳ Ｐゴシック" charset="-128"/>
              </a:rPr>
              <a:t>Hardware or software products designed to detect intrusive activity and attempt to stop the activity, ideally before it reaches its target. </a:t>
            </a:r>
          </a:p>
          <a:p>
            <a:endParaRPr lang="en-US" dirty="0"/>
          </a:p>
          <a:p>
            <a:r>
              <a:rPr lang="en-US" sz="1200" kern="1200" dirty="0">
                <a:solidFill>
                  <a:schemeClr val="tx1"/>
                </a:solidFill>
                <a:effectLst/>
                <a:latin typeface="Arial" charset="0"/>
                <a:ea typeface="ＭＳ Ｐゴシック" charset="-128"/>
                <a:cs typeface="ＭＳ Ｐゴシック" charset="-128"/>
              </a:rPr>
              <a:t>These device security capabilities are more closely related to the field of computer security than network security. Accordingly, they are dealt with more briefly than communications security in Part Six. For a more detailed treatment, see [STAL18].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31</a:t>
            </a:fld>
            <a:endParaRPr lang="en-AU" dirty="0"/>
          </a:p>
        </p:txBody>
      </p:sp>
    </p:spTree>
    <p:extLst>
      <p:ext uri="{BB962C8B-B14F-4D97-AF65-F5344CB8AC3E}">
        <p14:creationId xmlns:p14="http://schemas.microsoft.com/office/powerpoint/2010/main" val="130257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One of the most widely accepted and most cited definitions of trust in the organizational science literature is from [MAYE95], which defines trust as follows: the willingness of a party to be vulnerable to the actions of another party based on the expectation that the other will perform a particular action important to the trustor, irrespective of the ability to monitor or control that other party. </a:t>
            </a:r>
            <a:endParaRPr lang="en-US" dirty="0"/>
          </a:p>
          <a:p>
            <a:r>
              <a:rPr lang="en-US" sz="1200" kern="1200" dirty="0">
                <a:solidFill>
                  <a:schemeClr val="tx1"/>
                </a:solidFill>
                <a:effectLst/>
                <a:latin typeface="Arial" charset="0"/>
                <a:ea typeface="ＭＳ Ｐゴシック" charset="-128"/>
                <a:cs typeface="ＭＳ Ｐゴシック" charset="-128"/>
              </a:rPr>
              <a:t>Three related concepts are relevant to a trust model: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Trustworthiness: </a:t>
            </a:r>
            <a:r>
              <a:rPr lang="en-US" sz="1200" kern="1200" dirty="0">
                <a:solidFill>
                  <a:schemeClr val="tx1"/>
                </a:solidFill>
                <a:effectLst/>
                <a:latin typeface="Arial" charset="0"/>
                <a:ea typeface="ＭＳ Ｐゴシック" charset="-128"/>
                <a:cs typeface="ＭＳ Ｐゴシック" charset="-128"/>
              </a:rPr>
              <a:t>A characteristic of an entity that reflects the degree to which that entity is deserving of trust.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Propensity to trust: </a:t>
            </a:r>
            <a:r>
              <a:rPr lang="en-US" sz="1200" kern="1200" dirty="0">
                <a:solidFill>
                  <a:schemeClr val="tx1"/>
                </a:solidFill>
                <a:effectLst/>
                <a:latin typeface="Arial" charset="0"/>
                <a:ea typeface="ＭＳ Ｐゴシック" charset="-128"/>
                <a:cs typeface="ＭＳ Ｐゴシック" charset="-128"/>
              </a:rPr>
              <a:t>A tendency to be willing to trust others across a broad spectrum of situations and trust targets. This suggests that every individual has some baseline level of trust that will influence the person’s willingness to rely on the words and actions of others.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Risk: </a:t>
            </a:r>
            <a:r>
              <a:rPr lang="en-US" sz="1200" kern="1200" dirty="0">
                <a:solidFill>
                  <a:schemeClr val="tx1"/>
                </a:solidFill>
                <a:effectLst/>
                <a:latin typeface="Arial" charset="0"/>
                <a:ea typeface="ＭＳ Ｐゴシック" charset="-128"/>
                <a:cs typeface="ＭＳ Ｐゴシック" charset="-128"/>
              </a:rPr>
              <a:t>A measure of the extent to which an entity is threatened by a potential circumstance or event, and typically a function of 1) the adverse impacts that would arise if the circumstance or event occurs; and 2) the likelihood of occurrence.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32</a:t>
            </a:fld>
            <a:endParaRPr lang="en-AU" dirty="0"/>
          </a:p>
        </p:txBody>
      </p:sp>
    </p:spTree>
    <p:extLst>
      <p:ext uri="{BB962C8B-B14F-4D97-AF65-F5344CB8AC3E}">
        <p14:creationId xmlns:p14="http://schemas.microsoft.com/office/powerpoint/2010/main" val="3994780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Figure 1.6, adapted from [MAYE95], illustrates the relationship among these concepts. Propensity can also be expressed as the level of risk that an entity (individual or organization) is prepared to tolerate.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Typically, a trustor uses a number of factors to establish the trustworthiness of an entity. Three general factors are commonly cited: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Ability: </a:t>
            </a:r>
            <a:r>
              <a:rPr lang="en-US" sz="1200" kern="1200" dirty="0">
                <a:solidFill>
                  <a:schemeClr val="tx1"/>
                </a:solidFill>
                <a:effectLst/>
                <a:latin typeface="Arial" charset="0"/>
                <a:ea typeface="ＭＳ Ｐゴシック" charset="-128"/>
                <a:cs typeface="+mn-cs"/>
              </a:rPr>
              <a:t>Also referred to as </a:t>
            </a:r>
            <a:r>
              <a:rPr lang="en-US" sz="1200" i="1" kern="1200" dirty="0">
                <a:solidFill>
                  <a:schemeClr val="tx1"/>
                </a:solidFill>
                <a:effectLst/>
                <a:latin typeface="Arial" charset="0"/>
                <a:ea typeface="ＭＳ Ｐゴシック" charset="-128"/>
                <a:cs typeface="+mn-cs"/>
              </a:rPr>
              <a:t>competence</a:t>
            </a:r>
            <a:r>
              <a:rPr lang="en-US" sz="1200" kern="1200" dirty="0">
                <a:solidFill>
                  <a:schemeClr val="tx1"/>
                </a:solidFill>
                <a:effectLst/>
                <a:latin typeface="Arial" charset="0"/>
                <a:ea typeface="ＭＳ Ｐゴシック" charset="-128"/>
                <a:cs typeface="+mn-cs"/>
              </a:rPr>
              <a:t>, this relates to the potential ability of the evaluated entity to do a given task or be entrusted with given information.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Benevolence: </a:t>
            </a:r>
            <a:r>
              <a:rPr lang="en-US" sz="1200" kern="1200" dirty="0">
                <a:solidFill>
                  <a:schemeClr val="tx1"/>
                </a:solidFill>
                <a:effectLst/>
                <a:latin typeface="Arial" charset="0"/>
                <a:ea typeface="ＭＳ Ｐゴシック" charset="-128"/>
                <a:cs typeface="+mn-cs"/>
              </a:rPr>
              <a:t>This implies a disposition of goodwill towards the trusting party. That is, a trustworthy party does not intend to cause harm to the trusting party.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Integrity: </a:t>
            </a:r>
            <a:r>
              <a:rPr lang="en-US" sz="1200" kern="1200" dirty="0">
                <a:solidFill>
                  <a:schemeClr val="tx1"/>
                </a:solidFill>
                <a:effectLst/>
                <a:latin typeface="Arial" charset="0"/>
                <a:ea typeface="ＭＳ Ｐゴシック" charset="-128"/>
                <a:cs typeface="+mn-cs"/>
              </a:rPr>
              <a:t>This can be defined as the trustor’s perception that the trustee adheres to a set of principles that the trustor finds acceptable. Integrity implies that a benevolent party takes such measures are necessary to assure that it in fact does not cause harm to the trusting party. </a:t>
            </a:r>
          </a:p>
          <a:p>
            <a:pPr lvl="1"/>
            <a:endParaRPr lang="en-US" dirty="0">
              <a:effectLst/>
            </a:endParaRPr>
          </a:p>
          <a:p>
            <a:pPr lvl="1"/>
            <a:r>
              <a:rPr lang="en-US" sz="1200" kern="1200" dirty="0">
                <a:solidFill>
                  <a:schemeClr val="tx1"/>
                </a:solidFill>
                <a:effectLst/>
                <a:latin typeface="Arial" charset="0"/>
                <a:ea typeface="ＭＳ Ｐゴシック" charset="-128"/>
                <a:cs typeface="+mn-cs"/>
              </a:rPr>
              <a:t>The goal of trust, in the model of Figure 1.6, is to determine what course of action, if any, the trusting party is willing to take in relation to the trusted party. Based on the level of trust, and the perceived risk, the trusting party may decide to take some action the involves some degree of risk taking. The outcome of the risk taking could be a reliance on the trusted party to perform some action or the disclosure of information to the trusted party with the expectation that the information will be protected as agreed between the parties.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33</a:t>
            </a:fld>
            <a:endParaRPr lang="en-AU" dirty="0"/>
          </a:p>
        </p:txBody>
      </p:sp>
    </p:spTree>
    <p:extLst>
      <p:ext uri="{BB962C8B-B14F-4D97-AF65-F5344CB8AC3E}">
        <p14:creationId xmlns:p14="http://schemas.microsoft.com/office/powerpoint/2010/main" val="989754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Trust is confidence that an entity will perform in a way that will not prejudice the security of the user of the system of which that entity is a part. Trust is always restricted to specific functions or ways of behavior and is meaningful only in the context of a security policy. Generally, an entity is said to trust a second entity when the first entity assumes that the second entity will behave exactly as the first entity expects. This trust may apply only for some specific function. In this context, the term </a:t>
            </a:r>
            <a:r>
              <a:rPr lang="en-US" sz="1200" i="1" kern="1200" dirty="0">
                <a:solidFill>
                  <a:schemeClr val="tx1"/>
                </a:solidFill>
                <a:effectLst/>
                <a:latin typeface="Arial" charset="0"/>
                <a:ea typeface="ＭＳ Ｐゴシック" charset="-128"/>
                <a:cs typeface="ＭＳ Ｐゴシック" charset="-128"/>
              </a:rPr>
              <a:t>entity </a:t>
            </a:r>
            <a:r>
              <a:rPr lang="en-US" sz="1200" kern="1200" dirty="0">
                <a:solidFill>
                  <a:schemeClr val="tx1"/>
                </a:solidFill>
                <a:effectLst/>
                <a:latin typeface="Arial" charset="0"/>
                <a:ea typeface="ＭＳ Ｐゴシック" charset="-128"/>
                <a:cs typeface="ＭＳ Ｐゴシック" charset="-128"/>
              </a:rPr>
              <a:t>may refer to a single hardware component or software module, a piece of equipment identified by make and model, a site or location, or an organization.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34</a:t>
            </a:fld>
            <a:endParaRPr lang="en-AU" dirty="0"/>
          </a:p>
        </p:txBody>
      </p:sp>
    </p:spTree>
    <p:extLst>
      <p:ext uri="{BB962C8B-B14F-4D97-AF65-F5344CB8AC3E}">
        <p14:creationId xmlns:p14="http://schemas.microsoft.com/office/powerpoint/2010/main" val="3238794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Organizations need to be concerned about both internal users (employees, on-site contractors) and external users (customers, suppliers) of their information systems. With respect to internal users, an organization develops a level of trust in individuals by policies in the following two areas [STAL19]: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Human resource security: </a:t>
            </a:r>
            <a:r>
              <a:rPr lang="en-US" sz="1200" kern="1200" dirty="0">
                <a:solidFill>
                  <a:schemeClr val="tx1"/>
                </a:solidFill>
                <a:effectLst/>
                <a:latin typeface="Arial" charset="0"/>
                <a:ea typeface="ＭＳ Ｐゴシック" charset="-128"/>
                <a:cs typeface="ＭＳ Ｐゴシック" charset="-128"/>
              </a:rPr>
              <a:t>Sound security practice dictates that information security requirements be embedded into each stage of the employment life cycle, specifying security-related actions required during the induction of each individual, their ongoing management, and termination of their employment. Human resource security also includes assigning ownership of information (including responsibility for its protection) to capable individuals and obtaining confirmation of their understanding and acceptance.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Security awareness and training: </a:t>
            </a:r>
            <a:r>
              <a:rPr lang="en-US" sz="1200" kern="1200" dirty="0">
                <a:solidFill>
                  <a:schemeClr val="tx1"/>
                </a:solidFill>
                <a:effectLst/>
                <a:latin typeface="Arial" charset="0"/>
                <a:ea typeface="ＭＳ Ｐゴシック" charset="-128"/>
                <a:cs typeface="ＭＳ Ｐゴシック" charset="-128"/>
              </a:rPr>
              <a:t>This area refers to disseminating security information to all employees, including IT staff, IT security staff, and management, as well as IT users and other employees. A workforce that has a high level of security awareness and appropriate security training for each individual’s role is as important, if not more important, than any other security countermeasure or control. </a:t>
            </a:r>
            <a:endParaRPr lang="en-US" dirty="0"/>
          </a:p>
          <a:p>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For external users, trust will depend on the context. In general terms, the factors of perceived trustworthiness and the trustor's propensity, as depicted in Figure 1.6, determine the level of trust. Further, the issue of trust is mutual. That is, not only must an organization determine a level of trust towards external users, but external users need to be concerned about the degree to which they can trust an information resource that they use. This mutual trust involves a number a practical consequences, including the use of a public-key infrastructure and user authentication protocols. These matters are explored in Part Five.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35</a:t>
            </a:fld>
            <a:endParaRPr lang="en-AU" dirty="0"/>
          </a:p>
        </p:txBody>
      </p:sp>
    </p:spTree>
    <p:extLst>
      <p:ext uri="{BB962C8B-B14F-4D97-AF65-F5344CB8AC3E}">
        <p14:creationId xmlns:p14="http://schemas.microsoft.com/office/powerpoint/2010/main" val="3985578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Most organizations rely, to a greater or lesser extent, on information system service and information provided by external organizations, as well as partnerships to accomplish missions and business functions. Examples are cloud service providers and companies that form part of the supply chain for the organization. To manage risk to the organization, it must establish trust relationships with these external organizations. NIST SP 800-39 (</a:t>
            </a:r>
            <a:r>
              <a:rPr lang="en-US" sz="1200" i="1" kern="1200" dirty="0">
                <a:solidFill>
                  <a:schemeClr val="tx1"/>
                </a:solidFill>
                <a:effectLst/>
                <a:latin typeface="Arial" charset="0"/>
                <a:ea typeface="ＭＳ Ｐゴシック" charset="-128"/>
                <a:cs typeface="ＭＳ Ｐゴシック" charset="-128"/>
              </a:rPr>
              <a:t>Managing Information Security Risk</a:t>
            </a:r>
            <a:r>
              <a:rPr lang="en-US" sz="1200" kern="1200" dirty="0">
                <a:solidFill>
                  <a:schemeClr val="tx1"/>
                </a:solidFill>
                <a:effectLst/>
                <a:latin typeface="Arial" charset="0"/>
                <a:ea typeface="ＭＳ Ｐゴシック" charset="-128"/>
                <a:cs typeface="ＭＳ Ｐゴシック" charset="-128"/>
              </a:rPr>
              <a:t>, March 2011) indicates that such trust relationships can be: </a:t>
            </a:r>
          </a:p>
          <a:p>
            <a:endParaRPr lang="en-US" dirty="0"/>
          </a:p>
          <a:p>
            <a:r>
              <a:rPr lang="en-US" sz="1200" kern="1200" dirty="0">
                <a:solidFill>
                  <a:schemeClr val="tx1"/>
                </a:solidFill>
                <a:effectLst/>
                <a:latin typeface="Arial" charset="0"/>
                <a:ea typeface="ＭＳ Ｐゴシック" charset="-128"/>
                <a:cs typeface="ＭＳ Ｐゴシック" charset="-128"/>
              </a:rPr>
              <a:t>■  Formally established, for example, by documenting the trust-related information in contracts, service-level agreements, statements of work, memoranda of agreement/understanding, or interconnection security agreements;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Scalable and inter-organizational or intra-organizational in nature; and/or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Represented by simple (bilateral) relationships between two partners or more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complex many-to-many relationships among many diverse partners. </a:t>
            </a:r>
            <a:endParaRPr lang="en-US" dirty="0">
              <a:effectLst/>
            </a:endParaRPr>
          </a:p>
          <a:p>
            <a:br>
              <a:rPr lang="en-US" sz="1200" kern="1200" dirty="0">
                <a:solidFill>
                  <a:schemeClr val="tx1"/>
                </a:solidFill>
                <a:effectLst/>
                <a:latin typeface="Arial" charset="0"/>
                <a:ea typeface="ＭＳ Ｐゴシック" charset="-128"/>
                <a:cs typeface="ＭＳ Ｐゴシック" charset="-128"/>
              </a:rPr>
            </a:br>
            <a:r>
              <a:rPr lang="en-US" sz="1200" kern="1200" dirty="0">
                <a:solidFill>
                  <a:schemeClr val="tx1"/>
                </a:solidFill>
                <a:effectLst/>
                <a:latin typeface="Arial" charset="0"/>
                <a:ea typeface="ＭＳ Ｐゴシック" charset="-128"/>
                <a:cs typeface="ＭＳ Ｐゴシック" charset="-128"/>
              </a:rPr>
              <a:t>The requirements for establishing and maintaining trust depend on mission/business requirements, the participants involved in the trust relationship, the criticality/sensitivity of the information being shared or the types of services being rendered, the history between the organizations, and the overall risk to the organizations participating in the relationship.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 with individuals, trust related to organizations can involve the use of public-key infrastructure and user authentication, as well as the network security measures described in Part Six.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36</a:t>
            </a:fld>
            <a:endParaRPr lang="en-AU" dirty="0"/>
          </a:p>
        </p:txBody>
      </p:sp>
    </p:spTree>
    <p:extLst>
      <p:ext uri="{BB962C8B-B14F-4D97-AF65-F5344CB8AC3E}">
        <p14:creationId xmlns:p14="http://schemas.microsoft.com/office/powerpoint/2010/main" val="2784021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SP 800-39 defines trustworthiness for information systems as the degree to which information systems (including the information technology products from which the systems are built) can be expected to preserve the confidentiality, integrity, and availability of the information being processed, stored, or transmitted by the systems across the full range of threats. Two factors affecting the trustworthiness of information systems are: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Security functionality: </a:t>
            </a:r>
            <a:r>
              <a:rPr lang="en-US" sz="1200" kern="1200" dirty="0">
                <a:solidFill>
                  <a:schemeClr val="tx1"/>
                </a:solidFill>
                <a:effectLst/>
                <a:latin typeface="Arial" charset="0"/>
                <a:ea typeface="ＭＳ Ｐゴシック" charset="-128"/>
                <a:cs typeface="+mn-cs"/>
              </a:rPr>
              <a:t>The security features/functions employed within the system. These include cryptographic and network security technologies discussed throughout this book.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Security assurance: </a:t>
            </a:r>
            <a:r>
              <a:rPr lang="en-US" sz="1200" kern="1200" dirty="0">
                <a:solidFill>
                  <a:schemeClr val="tx1"/>
                </a:solidFill>
                <a:effectLst/>
                <a:latin typeface="Arial" charset="0"/>
                <a:ea typeface="ＭＳ Ｐゴシック" charset="-128"/>
                <a:cs typeface="+mn-cs"/>
              </a:rPr>
              <a:t>The grounds for confidence that the security functionality is effective in its application. This area is addressed by security management techniques, such as auditing and incorporating security considerations into the system development life cycle [STAL19].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37</a:t>
            </a:fld>
            <a:endParaRPr lang="en-AU" dirty="0"/>
          </a:p>
        </p:txBody>
      </p:sp>
    </p:spTree>
    <p:extLst>
      <p:ext uri="{BB962C8B-B14F-4D97-AF65-F5344CB8AC3E}">
        <p14:creationId xmlns:p14="http://schemas.microsoft.com/office/powerpoint/2010/main" val="3044614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methods used by an organization to establish a trust relationship with various entities will depend on a variety of factors, such as laws and regulations, risk tolerance, and the criticality and sensitivity of the relationship. SP 800-39 describes the following methods: </a:t>
            </a:r>
            <a:endParaRPr lang="en-US" dirty="0">
              <a:effectLst/>
            </a:endParaRP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Validated trust: </a:t>
            </a:r>
            <a:r>
              <a:rPr lang="en-US" sz="1200" kern="1200" dirty="0">
                <a:solidFill>
                  <a:schemeClr val="tx1"/>
                </a:solidFill>
                <a:effectLst/>
                <a:latin typeface="Arial" charset="0"/>
                <a:ea typeface="ＭＳ Ｐゴシック" charset="-128"/>
                <a:cs typeface="ＭＳ Ｐゴシック" charset="-128"/>
              </a:rPr>
              <a:t>Trust is based on evidence obtained by the trusting organization about the trusted organization or entity. The information may include information security policy, security measures, and level of oversight. An example for one organization to develop an application or information system and provides evidence (e.g., security plan, assessment results) to a second organization that supports the claims by the first organization that the application/system meets certain security requirements and/or addresses the appropriate security controls.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Direct historical trust: </a:t>
            </a:r>
            <a:r>
              <a:rPr lang="en-US" sz="1200" kern="1200" dirty="0">
                <a:solidFill>
                  <a:schemeClr val="tx1"/>
                </a:solidFill>
                <a:effectLst/>
                <a:latin typeface="Arial" charset="0"/>
                <a:ea typeface="ＭＳ Ｐゴシック" charset="-128"/>
                <a:cs typeface="ＭＳ Ｐゴシック" charset="-128"/>
              </a:rPr>
              <a:t>This type of trust is based on the security-related track record exhibited by an organization in the past, particularly in interactions with the organization seeking to establish trust.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Mediated trust: </a:t>
            </a:r>
            <a:r>
              <a:rPr lang="en-US" sz="1200" kern="1200" dirty="0">
                <a:solidFill>
                  <a:schemeClr val="tx1"/>
                </a:solidFill>
                <a:effectLst/>
                <a:latin typeface="Arial" charset="0"/>
                <a:ea typeface="ＭＳ Ｐゴシック" charset="-128"/>
                <a:cs typeface="ＭＳ Ｐゴシック" charset="-128"/>
              </a:rPr>
              <a:t>Mediated trust involves the use of a third party that is mutually trusted by two parties, with the third party providing assurance or guarantee of a given level of trust between the first two parties. An example of this form of trust establishment is the use of public-key certificate authorities, described in Chapter 14.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Mandated trust: </a:t>
            </a:r>
            <a:r>
              <a:rPr lang="en-US" sz="1200" kern="1200" dirty="0">
                <a:solidFill>
                  <a:schemeClr val="tx1"/>
                </a:solidFill>
                <a:effectLst/>
                <a:latin typeface="Arial" charset="0"/>
                <a:ea typeface="ＭＳ Ｐゴシック" charset="-128"/>
                <a:cs typeface="ＭＳ Ｐゴシック" charset="-128"/>
              </a:rPr>
              <a:t>An organization establishes a level of trust with another organization based on a specific mandate issued by a third party in a position of authority. For example, an organization may be given the responsibility and the authority to issue public key certificates for a group of organizations.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An organization is likely to use a combination of these methods to establish relationships with a number of other entities.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38</a:t>
            </a:fld>
            <a:endParaRPr lang="en-AU" dirty="0"/>
          </a:p>
        </p:txBody>
      </p:sp>
    </p:spTree>
    <p:extLst>
      <p:ext uri="{BB962C8B-B14F-4D97-AF65-F5344CB8AC3E}">
        <p14:creationId xmlns:p14="http://schemas.microsoft.com/office/powerpoint/2010/main" val="3028221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Many of the security techniques and applications described in this book have been specified as standards. Additionally, standards have been developed to cover management practices and the overall architecture of security mechanisms and services. Throughout this book, we describe the most important standards in use or being developed for various aspects of cryptography and network security. Various organizations have been involved in the development or promotion of these standards. The most important (in the current context) of these organizations are as follows: </a:t>
            </a:r>
            <a:br>
              <a:rPr lang="en-US" sz="1200" kern="1200" dirty="0">
                <a:solidFill>
                  <a:schemeClr val="tx1"/>
                </a:solidFill>
                <a:effectLst/>
                <a:latin typeface="Arial" charset="0"/>
                <a:ea typeface="ＭＳ Ｐゴシック" charset="-128"/>
                <a:cs typeface="ＭＳ Ｐゴシック" charset="-128"/>
              </a:rPr>
            </a:b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National Institute of Standards and Technology: </a:t>
            </a:r>
            <a:r>
              <a:rPr lang="en-US" sz="1200" kern="1200" dirty="0">
                <a:solidFill>
                  <a:schemeClr val="tx1"/>
                </a:solidFill>
                <a:effectLst/>
                <a:latin typeface="Arial" charset="0"/>
                <a:ea typeface="ＭＳ Ｐゴシック" charset="-128"/>
                <a:cs typeface="ＭＳ Ｐゴシック" charset="-128"/>
              </a:rPr>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Internet Society: </a:t>
            </a:r>
            <a:r>
              <a:rPr lang="en-US" sz="1200" kern="1200" dirty="0">
                <a:solidFill>
                  <a:schemeClr val="tx1"/>
                </a:solidFill>
                <a:effectLst/>
                <a:latin typeface="Arial" charset="0"/>
                <a:ea typeface="ＭＳ Ｐゴシック" charset="-128"/>
                <a:cs typeface="ＭＳ Ｐゴシック" charset="-128"/>
              </a:rPr>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endParaRPr lang="en-US" dirty="0">
              <a:effectLst/>
            </a:endParaRP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ITU-T: </a:t>
            </a:r>
            <a:r>
              <a:rPr lang="en-US" sz="1200" kern="1200" dirty="0">
                <a:solidFill>
                  <a:schemeClr val="tx1"/>
                </a:solidFill>
                <a:effectLst/>
                <a:latin typeface="Arial" charset="0"/>
                <a:ea typeface="ＭＳ Ｐゴシック" charset="-128"/>
                <a:cs typeface="ＭＳ Ｐゴシック" charset="-128"/>
              </a:rPr>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ISO: </a:t>
            </a:r>
            <a:r>
              <a:rPr lang="en-US" sz="1200" kern="1200" dirty="0">
                <a:solidFill>
                  <a:schemeClr val="tx1"/>
                </a:solidFill>
                <a:effectLst/>
                <a:latin typeface="Arial" charset="0"/>
                <a:ea typeface="ＭＳ Ｐゴシック" charset="-128"/>
                <a:cs typeface="ＭＳ Ｐゴシック" charset="-128"/>
              </a:rPr>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39</a:t>
            </a:fld>
            <a:endParaRPr lang="en-AU" dirty="0"/>
          </a:p>
        </p:txBody>
      </p:sp>
    </p:spTree>
    <p:extLst>
      <p:ext uri="{BB962C8B-B14F-4D97-AF65-F5344CB8AC3E}">
        <p14:creationId xmlns:p14="http://schemas.microsoft.com/office/powerpoint/2010/main" val="50598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As subsets of cybersecurity, we can define the following: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Information security: </a:t>
            </a:r>
            <a:r>
              <a:rPr lang="en-US" sz="1200" kern="1200" dirty="0">
                <a:solidFill>
                  <a:schemeClr val="tx1"/>
                </a:solidFill>
                <a:effectLst/>
                <a:latin typeface="Arial" charset="0"/>
                <a:ea typeface="ＭＳ Ｐゴシック" charset="-128"/>
                <a:cs typeface="ＭＳ Ｐゴシック" charset="-128"/>
              </a:rPr>
              <a:t>This term refers to preservation of confidentiality, integrity, and availability of information. In addition, other properties, such as authenticity, accountability, nonrepudiation, and reliability can also be involved.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Network security: </a:t>
            </a:r>
            <a:r>
              <a:rPr lang="en-US" sz="1200" kern="1200" dirty="0">
                <a:solidFill>
                  <a:schemeClr val="tx1"/>
                </a:solidFill>
                <a:effectLst/>
                <a:latin typeface="Arial" charset="0"/>
                <a:ea typeface="ＭＳ Ｐゴシック" charset="-128"/>
                <a:cs typeface="ＭＳ Ｐゴシック" charset="-128"/>
              </a:rPr>
              <a:t>This term refers to protection of networks and their service from unauthorized modification, destruction, or disclosure, and provision of assurance that the network performs its critical functions correctly and there are no harmful side effects. </a:t>
            </a:r>
          </a:p>
          <a:p>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Cybersecurity encompasses information security, with respect to electronic information, and network security. Information security also is concerned with physical (e.g., paper-based) information. However, in practice, the terms cybersecurity and information security are often used interchangeably. </a:t>
            </a:r>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4</a:t>
            </a:fld>
            <a:endParaRPr lang="en-AU" dirty="0"/>
          </a:p>
        </p:txBody>
      </p:sp>
    </p:spTree>
    <p:extLst>
      <p:ext uri="{BB962C8B-B14F-4D97-AF65-F5344CB8AC3E}">
        <p14:creationId xmlns:p14="http://schemas.microsoft.com/office/powerpoint/2010/main" val="2776684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40</a:t>
            </a:fld>
            <a:endParaRPr lang="en-AU">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atin typeface="Arial" pitchFamily="-1" charset="0"/>
                <a:ea typeface="ＭＳ Ｐゴシック" pitchFamily="-1" charset="-128"/>
                <a:cs typeface="ＭＳ Ｐゴシック" pitchFamily="-1" charset="-128"/>
              </a:rPr>
              <a:t>Chapter 1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cybersecurity definition introduces three key objectives that are at the heart of information and network security: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Confidentiality: </a:t>
            </a:r>
            <a:r>
              <a:rPr lang="en-US" sz="1200" kern="1200" dirty="0">
                <a:solidFill>
                  <a:schemeClr val="tx1"/>
                </a:solidFill>
                <a:effectLst/>
                <a:latin typeface="Arial" charset="0"/>
                <a:ea typeface="ＭＳ Ｐゴシック" charset="-128"/>
                <a:cs typeface="ＭＳ Ｐゴシック" charset="-128"/>
              </a:rPr>
              <a:t>This term covers two related concepts:</a:t>
            </a:r>
            <a:br>
              <a:rPr lang="en-US" sz="1200" kern="1200" dirty="0">
                <a:solidFill>
                  <a:schemeClr val="tx1"/>
                </a:solidFill>
                <a:effectLst/>
                <a:latin typeface="Arial" charset="0"/>
                <a:ea typeface="ＭＳ Ｐゴシック" charset="-128"/>
                <a:cs typeface="ＭＳ Ｐゴシック" charset="-128"/>
              </a:rPr>
            </a:br>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a:t>
            </a:r>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confidentiality: </a:t>
            </a:r>
            <a:r>
              <a:rPr lang="en-US" sz="1200" kern="1200" dirty="0">
                <a:solidFill>
                  <a:schemeClr val="tx1"/>
                </a:solidFill>
                <a:effectLst/>
                <a:latin typeface="Arial" charset="0"/>
                <a:ea typeface="ＭＳ Ｐゴシック" charset="-128"/>
                <a:cs typeface="ＭＳ Ｐゴシック" charset="-128"/>
              </a:rPr>
              <a:t>Assures that private or confidential information is not made available or disclosed to unauthorized individuals.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5</a:t>
            </a:fld>
            <a:endParaRPr lang="en-AU" dirty="0"/>
          </a:p>
        </p:txBody>
      </p:sp>
    </p:spTree>
    <p:extLst>
      <p:ext uri="{BB962C8B-B14F-4D97-AF65-F5344CB8AC3E}">
        <p14:creationId xmlns:p14="http://schemas.microsoft.com/office/powerpoint/2010/main" val="1903868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Integrity: </a:t>
            </a:r>
            <a:r>
              <a:rPr lang="en-US" sz="1200" kern="1200" dirty="0">
                <a:solidFill>
                  <a:schemeClr val="tx1"/>
                </a:solidFill>
                <a:effectLst/>
                <a:latin typeface="Arial" charset="0"/>
                <a:ea typeface="ＭＳ Ｐゴシック" charset="-128"/>
                <a:cs typeface="ＭＳ Ｐゴシック" charset="-128"/>
              </a:rPr>
              <a:t>This term covers two related concepts: </a:t>
            </a:r>
            <a:endParaRPr lang="en-US" dirty="0">
              <a:effectLst/>
            </a:endParaRPr>
          </a:p>
          <a:p>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integrity: </a:t>
            </a:r>
            <a:r>
              <a:rPr lang="en-US" sz="1200" kern="1200" dirty="0">
                <a:solidFill>
                  <a:schemeClr val="tx1"/>
                </a:solidFill>
                <a:effectLst/>
                <a:latin typeface="Arial" charset="0"/>
                <a:ea typeface="ＭＳ Ｐゴシック" charset="-128"/>
                <a:cs typeface="ＭＳ Ｐゴシック" charset="-128"/>
              </a:rPr>
              <a:t>Assures that data (both stored and in transmitted packets) and programs are changed only in a specified and authorized manner. This concept also encompasses </a:t>
            </a:r>
            <a:r>
              <a:rPr lang="en-US" sz="1200" b="1" kern="1200" dirty="0">
                <a:solidFill>
                  <a:schemeClr val="tx1"/>
                </a:solidFill>
                <a:effectLst/>
                <a:latin typeface="Arial" charset="0"/>
                <a:ea typeface="ＭＳ Ｐゴシック" charset="-128"/>
                <a:cs typeface="ＭＳ Ｐゴシック" charset="-128"/>
              </a:rPr>
              <a:t>data authenticity</a:t>
            </a:r>
            <a:r>
              <a:rPr lang="en-US" sz="1200" kern="1200" dirty="0">
                <a:solidFill>
                  <a:schemeClr val="tx1"/>
                </a:solidFill>
                <a:effectLst/>
                <a:latin typeface="Arial" charset="0"/>
                <a:ea typeface="ＭＳ Ｐゴシック" charset="-128"/>
                <a:cs typeface="ＭＳ Ｐゴシック" charset="-128"/>
              </a:rPr>
              <a:t>, which means that a digital object is indeed what it claims to be or what it is claimed to be, and </a:t>
            </a:r>
            <a:r>
              <a:rPr lang="en-US" sz="1200" b="1" kern="1200" dirty="0">
                <a:solidFill>
                  <a:schemeClr val="tx1"/>
                </a:solidFill>
                <a:effectLst/>
                <a:latin typeface="Arial" charset="0"/>
                <a:ea typeface="ＭＳ Ｐゴシック" charset="-128"/>
                <a:cs typeface="ＭＳ Ｐゴシック" charset="-128"/>
              </a:rPr>
              <a:t>nonrepudiation</a:t>
            </a:r>
            <a:r>
              <a:rPr lang="en-US" sz="1200" kern="1200" dirty="0">
                <a:solidFill>
                  <a:schemeClr val="tx1"/>
                </a:solidFill>
                <a:effectLst/>
                <a:latin typeface="Arial" charset="0"/>
                <a:ea typeface="ＭＳ Ｐゴシック" charset="-128"/>
                <a:cs typeface="ＭＳ Ｐゴシック" charset="-128"/>
              </a:rPr>
              <a:t>, which is assurance that the sender of information is provided with proof of delivery and the recipient is provided with proof of the sender’s identity, so neither can later deny having processed the information. </a:t>
            </a:r>
            <a:endParaRPr lang="en-US" dirty="0">
              <a:effectLst/>
            </a:endParaRPr>
          </a:p>
          <a:p>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System integrity: </a:t>
            </a:r>
            <a:r>
              <a:rPr lang="en-US" sz="1200" kern="1200" dirty="0">
                <a:solidFill>
                  <a:schemeClr val="tx1"/>
                </a:solidFill>
                <a:effectLst/>
                <a:latin typeface="Arial" charset="0"/>
                <a:ea typeface="ＭＳ Ｐゴシック" charset="-128"/>
                <a:cs typeface="ＭＳ Ｐゴシック" charset="-128"/>
              </a:rPr>
              <a:t>Assures that a system performs its intended function in an unimpaired manner, free from deliberate or inadvertent unauthorized manipulation of the system.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6</a:t>
            </a:fld>
            <a:endParaRPr lang="en-AU" dirty="0"/>
          </a:p>
        </p:txBody>
      </p:sp>
    </p:spTree>
    <p:extLst>
      <p:ext uri="{BB962C8B-B14F-4D97-AF65-F5344CB8AC3E}">
        <p14:creationId xmlns:p14="http://schemas.microsoft.com/office/powerpoint/2010/main" val="3873231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The three</a:t>
            </a:r>
          </a:p>
          <a:p>
            <a:r>
              <a:rPr lang="en-US" dirty="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a:latin typeface="Arial" pitchFamily="-1" charset="0"/>
                <a:ea typeface="ＭＳ Ｐゴシック" pitchFamily="-1" charset="-128"/>
                <a:cs typeface="ＭＳ Ｐゴシック" pitchFamily="-1" charset="-128"/>
              </a:rPr>
              <a:t>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a:latin typeface="Arial" pitchFamily="-1" charset="0"/>
                <a:ea typeface="ＭＳ Ｐゴシック" pitchFamily="-1" charset="-128"/>
                <a:cs typeface="ＭＳ Ｐゴシック" pitchFamily="-1" charset="-128"/>
              </a:rPr>
              <a:t>in each category:</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Confidentiality:  </a:t>
            </a:r>
            <a:r>
              <a:rPr lang="en-US" dirty="0">
                <a:latin typeface="Arial" pitchFamily="-1" charset="0"/>
                <a:ea typeface="ＭＳ Ｐゴシック" pitchFamily="-1" charset="-128"/>
                <a:cs typeface="ＭＳ Ｐゴシック" pitchFamily="-1" charset="-128"/>
              </a:rPr>
              <a:t>Preserving authorized restrictions on information access</a:t>
            </a:r>
          </a:p>
          <a:p>
            <a:r>
              <a:rPr lang="en-US" dirty="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a:latin typeface="Arial" pitchFamily="-1" charset="0"/>
                <a:ea typeface="ＭＳ Ｐゴシック" pitchFamily="-1" charset="-128"/>
                <a:cs typeface="ＭＳ Ｐゴシック" pitchFamily="-1" charset="-128"/>
              </a:rPr>
              <a:t>information. A loss of confidentiality is the unauthorized disclosure of</a:t>
            </a:r>
          </a:p>
          <a:p>
            <a:r>
              <a:rPr lang="en-US" dirty="0">
                <a:latin typeface="Arial" pitchFamily="-1" charset="0"/>
                <a:ea typeface="ＭＳ Ｐゴシック" pitchFamily="-1" charset="-128"/>
                <a:cs typeface="ＭＳ Ｐゴシック" pitchFamily="-1" charset="-128"/>
              </a:rPr>
              <a:t>information.</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Integrity:  </a:t>
            </a:r>
            <a:r>
              <a:rPr lang="en-US" dirty="0">
                <a:latin typeface="Arial" pitchFamily="-1" charset="0"/>
                <a:ea typeface="ＭＳ Ｐゴシック" pitchFamily="-1" charset="-128"/>
                <a:cs typeface="ＭＳ Ｐゴシック" pitchFamily="-1" charset="-128"/>
              </a:rPr>
              <a:t>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Availability:  </a:t>
            </a:r>
            <a:r>
              <a:rPr lang="en-US" dirty="0">
                <a:latin typeface="Arial" pitchFamily="-1" charset="0"/>
                <a:ea typeface="ＭＳ Ｐゴシック" pitchFamily="-1" charset="-128"/>
                <a:cs typeface="ＭＳ Ｐゴシック" pitchFamily="-1" charset="-128"/>
              </a:rPr>
              <a:t>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Although the use of the CIA triad to define security objectives is well established, some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in the security field feel that additional concepts are needed to present a complete picture (Figure 1.1).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Two of the most commonly mentioned are as follows: </a:t>
            </a:r>
            <a:endParaRPr lang="en-US" dirty="0">
              <a:effectLst/>
            </a:endParaRP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Authenticity:  </a:t>
            </a:r>
            <a:r>
              <a:rPr lang="en-US" dirty="0">
                <a:latin typeface="Arial" pitchFamily="-1" charset="0"/>
                <a:ea typeface="ＭＳ Ｐゴシック" pitchFamily="-1" charset="-128"/>
                <a:cs typeface="ＭＳ Ｐゴシック" pitchFamily="-1" charset="-128"/>
              </a:rPr>
              <a:t>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Accountability:  </a:t>
            </a:r>
            <a:r>
              <a:rPr lang="en-US" dirty="0">
                <a:latin typeface="Arial" pitchFamily="-1" charset="0"/>
                <a:ea typeface="ＭＳ Ｐゴシック" pitchFamily="-1" charset="-128"/>
                <a:cs typeface="ＭＳ Ｐゴシック" pitchFamily="-1" charset="-128"/>
              </a:rPr>
              <a:t>The security goal that generates the requirement for actions</a:t>
            </a:r>
          </a:p>
          <a:p>
            <a:r>
              <a:rPr lang="en-US" dirty="0">
                <a:latin typeface="Arial" pitchFamily="-1" charset="0"/>
                <a:ea typeface="ＭＳ Ｐゴシック" pitchFamily="-1" charset="-128"/>
                <a:cs typeface="ＭＳ Ｐゴシック" pitchFamily="-1" charset="-128"/>
              </a:rPr>
              <a:t>of an entity to be traced uniquely to that entity. This supports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a:t>
            </a:r>
          </a:p>
          <a:p>
            <a:r>
              <a:rPr lang="en-US" dirty="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a:latin typeface="Arial" pitchFamily="-1" charset="0"/>
                <a:ea typeface="ＭＳ Ｐゴシック" pitchFamily="-1" charset="-128"/>
                <a:cs typeface="ＭＳ Ｐゴシック" pitchFamily="-1" charset="-128"/>
              </a:rPr>
              <a:t>recovery and legal action. Because truly secure systems are not yet an</a:t>
            </a:r>
          </a:p>
          <a:p>
            <a:r>
              <a:rPr lang="en-US" dirty="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a:latin typeface="Arial" pitchFamily="-1" charset="0"/>
                <a:ea typeface="ＭＳ Ｐゴシック" pitchFamily="-1" charset="-128"/>
                <a:cs typeface="ＭＳ Ｐゴシック" pitchFamily="-1" charset="-128"/>
              </a:rPr>
              <a:t>analysis to trace security breaches or to aid in transaction disputes.</a:t>
            </a:r>
          </a:p>
          <a:p>
            <a:endParaRPr lang="en-US"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a:latin typeface="Arial" pitchFamily="-1" charset="0"/>
                <a:ea typeface="ＭＳ Ｐゴシック" pitchFamily="-1" charset="-128"/>
                <a:cs typeface="ＭＳ Ｐゴシック" pitchFamily="-1" charset="-128"/>
              </a:rPr>
              <a:t>reasons follow:</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a:latin typeface="Arial" pitchFamily="-1" charset="0"/>
                <a:ea typeface="ＭＳ Ｐゴシック" pitchFamily="-1" charset="-128"/>
                <a:cs typeface="ＭＳ Ｐゴシック" pitchFamily="-1" charset="-128"/>
              </a:rPr>
              <a:t>seem to be straightforward; indeed, most of the major requirements</a:t>
            </a:r>
          </a:p>
          <a:p>
            <a:r>
              <a:rPr lang="en-US" dirty="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a:latin typeface="Arial" pitchFamily="-1" charset="0"/>
                <a:ea typeface="ＭＳ Ｐゴシック" pitchFamily="-1" charset="-128"/>
                <a:cs typeface="ＭＳ Ｐゴシック" pitchFamily="-1" charset="-128"/>
              </a:rPr>
              <a:t>authentication, </a:t>
            </a:r>
            <a:r>
              <a:rPr lang="en-US" dirty="0" err="1">
                <a:latin typeface="Arial" pitchFamily="-1" charset="0"/>
                <a:ea typeface="ＭＳ Ｐゴシック" pitchFamily="-1" charset="-128"/>
                <a:cs typeface="ＭＳ Ｐゴシック" pitchFamily="-1" charset="-128"/>
              </a:rPr>
              <a:t>nonrepudiation</a:t>
            </a:r>
            <a:r>
              <a:rPr lang="en-US" dirty="0">
                <a:latin typeface="Arial" pitchFamily="-1" charset="0"/>
                <a:ea typeface="ＭＳ Ｐゴシック" pitchFamily="-1" charset="-128"/>
                <a:cs typeface="ＭＳ Ｐゴシック" pitchFamily="-1" charset="-128"/>
              </a:rPr>
              <a:t>, or integrity. But the mechanisms used</a:t>
            </a:r>
          </a:p>
          <a:p>
            <a:r>
              <a:rPr lang="en-US" dirty="0">
                <a:latin typeface="Arial" pitchFamily="-1" charset="0"/>
                <a:ea typeface="ＭＳ Ｐゴシック" pitchFamily="-1" charset="-128"/>
                <a:cs typeface="ＭＳ Ｐゴシック" pitchFamily="-1" charset="-128"/>
              </a:rPr>
              <a:t> to meet those requirements can be quite complex, and understanding them</a:t>
            </a:r>
          </a:p>
          <a:p>
            <a:r>
              <a:rPr lang="en-US" dirty="0">
                <a:latin typeface="Arial" pitchFamily="-1" charset="0"/>
                <a:ea typeface="ＭＳ Ｐゴシック" pitchFamily="-1" charset="-128"/>
                <a:cs typeface="ＭＳ Ｐゴシック" pitchFamily="-1" charset="-128"/>
              </a:rPr>
              <a:t>may involve rather subtle reasoning.</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a:latin typeface="Arial" pitchFamily="-1" charset="0"/>
                <a:ea typeface="ＭＳ Ｐゴシック" pitchFamily="-1" charset="-128"/>
                <a:cs typeface="ＭＳ Ｐゴシック" pitchFamily="-1" charset="-128"/>
              </a:rPr>
              <a:t>therefore exploiting an unexpected weakness in the mechanism.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a:latin typeface="Arial" pitchFamily="-1" charset="0"/>
                <a:ea typeface="ＭＳ Ｐゴシック" pitchFamily="-1" charset="-128"/>
                <a:cs typeface="ＭＳ Ｐゴシック" pitchFamily="-1" charset="-128"/>
              </a:rPr>
              <a:t>measures are needed. It is only when the various aspects of the threat are</a:t>
            </a:r>
          </a:p>
          <a:p>
            <a:r>
              <a:rPr lang="en-US" dirty="0">
                <a:latin typeface="Arial" pitchFamily="-1" charset="0"/>
                <a:ea typeface="ＭＳ Ｐゴシック" pitchFamily="-1" charset="-128"/>
                <a:cs typeface="ＭＳ Ｐゴシック" pitchFamily="-1" charset="-128"/>
              </a:rPr>
              <a:t>considered that elaborate security mechanisms make sense.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a:latin typeface="Arial" pitchFamily="-1" charset="0"/>
                <a:ea typeface="ＭＳ Ｐゴシック" pitchFamily="-1" charset="-128"/>
                <a:cs typeface="ＭＳ Ｐゴシック" pitchFamily="-1" charset="-128"/>
              </a:rPr>
              <a:t>(e.g., at what layer or layers of an architecture such as TCP/IP [Transmission</a:t>
            </a:r>
          </a:p>
          <a:p>
            <a:r>
              <a:rPr lang="en-US" dirty="0">
                <a:latin typeface="Arial" pitchFamily="-1" charset="0"/>
                <a:ea typeface="ＭＳ Ｐゴシック" pitchFamily="-1" charset="-128"/>
                <a:cs typeface="ＭＳ Ｐゴシック" pitchFamily="-1" charset="-128"/>
              </a:rPr>
              <a:t>Control Protocol/Internet Protocol] should mechanisms be placed).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a:latin typeface="Arial" pitchFamily="-1" charset="0"/>
                <a:ea typeface="ＭＳ Ｐゴシック" pitchFamily="-1" charset="-128"/>
                <a:cs typeface="ＭＳ Ｐゴシック" pitchFamily="-1" charset="-128"/>
              </a:rPr>
              <a:t>distribution, and protection of that secret information. There also may</a:t>
            </a:r>
          </a:p>
          <a:p>
            <a:r>
              <a:rPr lang="en-US" dirty="0">
                <a:latin typeface="Arial" pitchFamily="-1" charset="0"/>
                <a:ea typeface="ＭＳ Ｐゴシック" pitchFamily="-1" charset="-128"/>
                <a:cs typeface="ＭＳ Ｐゴシック" pitchFamily="-1" charset="-128"/>
              </a:rPr>
              <a:t>be a reliance on communications protocols whose behavior may complicate</a:t>
            </a:r>
          </a:p>
          <a:p>
            <a:r>
              <a:rPr lang="en-US" dirty="0">
                <a:latin typeface="Arial" pitchFamily="-1" charset="0"/>
                <a:ea typeface="ＭＳ Ｐゴシック" pitchFamily="-1" charset="-128"/>
                <a:cs typeface="ＭＳ Ｐゴシック" pitchFamily="-1" charset="-128"/>
              </a:rPr>
              <a:t>the task of developing the security mechanism. For example, if the proper</a:t>
            </a:r>
          </a:p>
          <a:p>
            <a:r>
              <a:rPr lang="en-US" dirty="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a:latin typeface="Arial" pitchFamily="-1" charset="0"/>
                <a:ea typeface="ＭＳ Ｐゴシック" pitchFamily="-1" charset="-128"/>
                <a:cs typeface="ＭＳ Ｐゴシック" pitchFamily="-1" charset="-128"/>
              </a:rPr>
              <a:t>time of a message from sender to receiver, then any protocol or network</a:t>
            </a:r>
          </a:p>
          <a:p>
            <a:r>
              <a:rPr lang="en-US" dirty="0">
                <a:latin typeface="Arial" pitchFamily="-1" charset="0"/>
                <a:ea typeface="ＭＳ Ｐゴシック" pitchFamily="-1" charset="-128"/>
                <a:cs typeface="ＭＳ Ｐゴシック" pitchFamily="-1" charset="-128"/>
              </a:rPr>
              <a:t>that introduces variable, unpredictable delays may render such time limits</a:t>
            </a:r>
          </a:p>
          <a:p>
            <a:r>
              <a:rPr lang="en-US" dirty="0">
                <a:latin typeface="Arial" pitchFamily="-1" charset="0"/>
                <a:ea typeface="ＭＳ Ｐゴシック" pitchFamily="-1" charset="-128"/>
                <a:cs typeface="ＭＳ Ｐゴシック" pitchFamily="-1" charset="-128"/>
              </a:rPr>
              <a:t>meaningless.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a:latin typeface="Arial" pitchFamily="-1" charset="0"/>
                <a:ea typeface="ＭＳ Ｐゴシック" pitchFamily="-1" charset="-128"/>
                <a:cs typeface="ＭＳ Ｐゴシック" pitchFamily="-1" charset="-128"/>
              </a:rPr>
              <a:t>who tries to find holes and the designer or administrator who tries to</a:t>
            </a:r>
          </a:p>
          <a:p>
            <a:r>
              <a:rPr lang="en-US" dirty="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a:latin typeface="Arial" pitchFamily="-1" charset="0"/>
                <a:ea typeface="ＭＳ Ｐゴシック" pitchFamily="-1" charset="-128"/>
                <a:cs typeface="ＭＳ Ｐゴシック" pitchFamily="-1" charset="-128"/>
              </a:rPr>
              <a:t>weaknesses to achieve perfect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a:latin typeface="Arial" pitchFamily="-1" charset="0"/>
                <a:ea typeface="ＭＳ Ｐゴシック" pitchFamily="-1" charset="-128"/>
                <a:cs typeface="ＭＳ Ｐゴシック" pitchFamily="-1" charset="-128"/>
              </a:rPr>
              <a:t>today’s short-term, overloaded environment.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a:latin typeface="Arial" pitchFamily="-1" charset="0"/>
                <a:ea typeface="ＭＳ Ｐゴシック" pitchFamily="-1" charset="-128"/>
                <a:cs typeface="ＭＳ Ｐゴシック" pitchFamily="-1" charset="-128"/>
              </a:rPr>
              <a:t>process.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a:latin typeface="Arial" pitchFamily="-1" charset="0"/>
                <a:ea typeface="ＭＳ Ｐゴシック" pitchFamily="-1" charset="-128"/>
                <a:cs typeface="ＭＳ Ｐゴシック" pitchFamily="-1" charset="-128"/>
              </a:rPr>
              <a:t>information.</a:t>
            </a:r>
            <a:endParaRPr lang="en-US" sz="1100" dirty="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8</a:t>
            </a:fld>
            <a:endParaRPr lang="en-AU">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9</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a:latin typeface="Arial" pitchFamily="-1" charset="0"/>
                <a:ea typeface="ＭＳ Ｐゴシック" pitchFamily="-1" charset="-128"/>
                <a:cs typeface="ＭＳ Ｐゴシック" pitchFamily="-1" charset="-128"/>
              </a:rPr>
              <a:t>the problems are compounded.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ITU-T  Recommendation X.800</a:t>
            </a:r>
            <a:r>
              <a:rPr lang="en-US" i="1" dirty="0">
                <a:latin typeface="Arial" pitchFamily="-1" charset="0"/>
                <a:ea typeface="ＭＳ Ｐゴシック" pitchFamily="-1" charset="-128"/>
                <a:cs typeface="ＭＳ Ｐゴシック" pitchFamily="-1" charset="-128"/>
              </a:rPr>
              <a:t>, Security Architecture for OSI</a:t>
            </a:r>
            <a:r>
              <a:rPr lang="en-US" dirty="0">
                <a:latin typeface="Arial" pitchFamily="-1" charset="0"/>
                <a:ea typeface="ＭＳ Ｐゴシック" pitchFamily="-1" charset="-128"/>
                <a:cs typeface="ＭＳ Ｐゴシック" pitchFamily="-1" charset="-128"/>
              </a:rPr>
              <a:t>, defines such a</a:t>
            </a:r>
          </a:p>
          <a:p>
            <a:r>
              <a:rPr lang="en-US" dirty="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a:latin typeface="Arial" pitchFamily="-1" charset="0"/>
                <a:ea typeface="ＭＳ Ｐゴシック" pitchFamily="-1" charset="-128"/>
                <a:cs typeface="ＭＳ Ｐゴシック" pitchFamily="-1" charset="-128"/>
              </a:rPr>
              <a:t>structured definition of services and mechanisms.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a:latin typeface="Arial" pitchFamily="-1" charset="0"/>
                <a:ea typeface="ＭＳ Ｐゴシック" pitchFamily="-1" charset="-128"/>
                <a:cs typeface="ＭＳ Ｐゴシック" pitchFamily="-1" charset="-128"/>
              </a:rPr>
              <a:t>focuses on security attacks, mechanisms, and services. These can be defined</a:t>
            </a:r>
          </a:p>
          <a:p>
            <a:r>
              <a:rPr lang="en-US" dirty="0">
                <a:latin typeface="Arial" pitchFamily="-1" charset="0"/>
                <a:ea typeface="ＭＳ Ｐゴシック" pitchFamily="-1" charset="-128"/>
                <a:cs typeface="ＭＳ Ｐゴシック" pitchFamily="-1" charset="-128"/>
              </a:rPr>
              <a:t>briefly as</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attack:  </a:t>
            </a:r>
            <a:r>
              <a:rPr lang="en-US" dirty="0">
                <a:latin typeface="Arial" pitchFamily="-1" charset="0"/>
                <a:ea typeface="ＭＳ Ｐゴシック" pitchFamily="-1" charset="-128"/>
                <a:cs typeface="ＭＳ Ｐゴシック" pitchFamily="-1" charset="-128"/>
              </a:rPr>
              <a:t>Any action that compromises the security of information</a:t>
            </a:r>
          </a:p>
          <a:p>
            <a:r>
              <a:rPr lang="en-US" dirty="0">
                <a:latin typeface="Arial" pitchFamily="-1" charset="0"/>
                <a:ea typeface="ＭＳ Ｐゴシック" pitchFamily="-1" charset="-128"/>
                <a:cs typeface="ＭＳ Ｐゴシック" pitchFamily="-1" charset="-128"/>
              </a:rPr>
              <a:t>owned by an organization.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mechanism:  </a:t>
            </a:r>
            <a:r>
              <a:rPr lang="en-US" dirty="0">
                <a:latin typeface="Arial" pitchFamily="-1" charset="0"/>
                <a:ea typeface="ＭＳ Ｐゴシック" pitchFamily="-1" charset="-128"/>
                <a:cs typeface="ＭＳ Ｐゴシック" pitchFamily="-1" charset="-128"/>
              </a:rPr>
              <a:t>A process (or a device incorporating such a process) that</a:t>
            </a:r>
          </a:p>
          <a:p>
            <a:r>
              <a:rPr lang="en-US" dirty="0">
                <a:latin typeface="Arial" pitchFamily="-1" charset="0"/>
                <a:ea typeface="ＭＳ Ｐゴシック" pitchFamily="-1" charset="-128"/>
                <a:cs typeface="ＭＳ Ｐゴシック" pitchFamily="-1" charset="-128"/>
              </a:rPr>
              <a:t>is designed to detect, prevent, or recover from a security attack.</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service:  </a:t>
            </a:r>
            <a:r>
              <a:rPr lang="en-US" dirty="0">
                <a:latin typeface="Arial" pitchFamily="-1" charset="0"/>
                <a:ea typeface="ＭＳ Ｐゴシック" pitchFamily="-1" charset="-128"/>
                <a:cs typeface="ＭＳ Ｐゴシック" pitchFamily="-1" charset="-128"/>
              </a:rPr>
              <a:t>A processing or communication service that enhances the</a:t>
            </a:r>
          </a:p>
          <a:p>
            <a:r>
              <a:rPr lang="en-US" dirty="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a:latin typeface="Arial" pitchFamily="-1" charset="0"/>
                <a:ea typeface="ＭＳ Ｐゴシック" pitchFamily="-1" charset="-128"/>
                <a:cs typeface="ＭＳ Ｐゴシック" pitchFamily="-1" charset="-128"/>
              </a:rPr>
              <a:t>make use of one or more security mechanisms to provide the service.</a:t>
            </a:r>
            <a:endParaRPr lang="en-US"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a:t>Eighth Edition</a:t>
            </a:r>
          </a:p>
          <a:p>
            <a:pPr eaLnBrk="1" hangingPunct="1">
              <a:buFont typeface="Wingdings" pitchFamily="-1" charset="2"/>
              <a:buNone/>
            </a:pPr>
            <a:r>
              <a:rPr lang="en-US" dirty="0"/>
              <a:t>	by William Stallings	</a:t>
            </a:r>
          </a:p>
          <a:p>
            <a:pPr eaLnBrk="1" hangingPunct="1">
              <a:buFont typeface="Wingdings" pitchFamily="-1" charset="2"/>
              <a:buNone/>
            </a:pPr>
            <a:endParaRPr lang="en-US" dirty="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54102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dirty="0"/>
              <a:t>  </a:t>
            </a:r>
            <a:r>
              <a:rPr lang="en-US" sz="4700" b="1" dirty="0"/>
              <a:t>Threats and Attacks</a:t>
            </a:r>
            <a:br>
              <a:rPr lang="en-US" sz="4700" dirty="0"/>
            </a:br>
            <a:endParaRPr lang="en-US" sz="4700" dirty="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356350"/>
            <a:ext cx="4200525" cy="501650"/>
          </a:xfrm>
        </p:spPr>
        <p:txBody>
          <a:bodyPr/>
          <a:lstStyle/>
          <a:p>
            <a:pPr>
              <a:defRPr/>
            </a:pPr>
            <a:r>
              <a:rPr lang="en-US" sz="900">
                <a:solidFill>
                  <a:schemeClr val="tx2"/>
                </a:solidFill>
              </a:rPr>
              <a:t>© 2020 Pearson Education, Inc., Hoboken, NJ. All rights reserved</a:t>
            </a:r>
            <a:endParaRPr lang="en-US" sz="900" dirty="0"/>
          </a:p>
        </p:txBody>
      </p:sp>
      <p:pic>
        <p:nvPicPr>
          <p:cNvPr id="6" name="Picture 5">
            <a:extLst>
              <a:ext uri="{FF2B5EF4-FFF2-40B4-BE49-F238E27FC236}">
                <a16:creationId xmlns:a16="http://schemas.microsoft.com/office/drawing/2014/main" id="{7D07CBE9-6ECC-934E-97AA-A755DE0B7A7C}"/>
              </a:ext>
            </a:extLst>
          </p:cNvPr>
          <p:cNvPicPr>
            <a:picLocks noChangeAspect="1"/>
          </p:cNvPicPr>
          <p:nvPr/>
        </p:nvPicPr>
        <p:blipFill>
          <a:blip r:embed="rId3"/>
          <a:stretch>
            <a:fillRect/>
          </a:stretch>
        </p:blipFill>
        <p:spPr>
          <a:xfrm>
            <a:off x="1697787" y="-290568"/>
            <a:ext cx="5748424" cy="7439136"/>
          </a:xfrm>
          <a:prstGeom prst="rect">
            <a:avLst/>
          </a:prstGeom>
        </p:spPr>
      </p:pic>
    </p:spTree>
    <p:extLst>
      <p:ext uri="{BB962C8B-B14F-4D97-AF65-F5344CB8AC3E}">
        <p14:creationId xmlns:p14="http://schemas.microsoft.com/office/powerpoint/2010/main" val="228355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p:txBody>
          <a:bodyPr/>
          <a:lstStyle/>
          <a:p>
            <a:pPr eaLnBrk="1" hangingPunct="1"/>
            <a:r>
              <a:rPr lang="en-US" dirty="0"/>
              <a:t>Security Attacks</a:t>
            </a:r>
          </a:p>
        </p:txBody>
      </p:sp>
      <p:sp>
        <p:nvSpPr>
          <p:cNvPr id="15" name="Text Placeholder 14"/>
          <p:cNvSpPr>
            <a:spLocks noGrp="1"/>
          </p:cNvSpPr>
          <p:nvPr>
            <p:ph idx="1"/>
          </p:nvPr>
        </p:nvSpPr>
        <p:spPr>
          <a:xfrm>
            <a:off x="971600" y="2066925"/>
            <a:ext cx="7570787" cy="4289425"/>
          </a:xfrm>
        </p:spPr>
        <p:txBody>
          <a:bodyPr>
            <a:normAutofit/>
          </a:bodyPr>
          <a:lstStyle/>
          <a:p>
            <a:pPr algn="l" eaLnBrk="1" hangingPunct="1">
              <a:buClr>
                <a:schemeClr val="accent1">
                  <a:lumMod val="50000"/>
                </a:schemeClr>
              </a:buClr>
              <a:buSzPct val="135000"/>
              <a:buFont typeface="Arial"/>
              <a:buChar char="•"/>
              <a:defRPr/>
            </a:pPr>
            <a:r>
              <a:rPr lang="en-US" sz="2400" dirty="0"/>
              <a:t>A means of classifying security attacks, used both in X.800 and RFC 4949, is in terms of </a:t>
            </a:r>
            <a:r>
              <a:rPr lang="en-US" sz="2400" i="1" dirty="0"/>
              <a:t>passive attacks </a:t>
            </a:r>
            <a:r>
              <a:rPr lang="en-US" sz="2400" dirty="0"/>
              <a:t>and </a:t>
            </a:r>
            <a:r>
              <a:rPr lang="en-US" sz="2400" i="1" dirty="0"/>
              <a:t>active attacks</a:t>
            </a:r>
          </a:p>
          <a:p>
            <a:pPr algn="l" eaLnBrk="1" hangingPunct="1">
              <a:buClr>
                <a:schemeClr val="accent1">
                  <a:lumMod val="50000"/>
                </a:schemeClr>
              </a:buClr>
              <a:buSzPct val="135000"/>
              <a:buFont typeface="Arial"/>
              <a:buChar char="•"/>
              <a:defRPr/>
            </a:pPr>
            <a:r>
              <a:rPr lang="en-US" sz="2400" dirty="0"/>
              <a:t>A </a:t>
            </a:r>
            <a:r>
              <a:rPr lang="en-US" sz="2400" i="1" dirty="0"/>
              <a:t>passive attack </a:t>
            </a:r>
            <a:r>
              <a:rPr lang="en-US" sz="2400" dirty="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400" dirty="0"/>
              <a:t>An </a:t>
            </a:r>
            <a:r>
              <a:rPr lang="en-US" sz="2400" i="1" dirty="0"/>
              <a:t>active attack </a:t>
            </a:r>
            <a:r>
              <a:rPr lang="en-US" sz="2400" dirty="0"/>
              <a:t>attempts to alter system resources or affect their operation</a:t>
            </a:r>
          </a:p>
        </p:txBody>
      </p:sp>
      <p:sp>
        <p:nvSpPr>
          <p:cNvPr id="6" name="Footer Placeholder 5"/>
          <p:cNvSpPr>
            <a:spLocks noGrp="1"/>
          </p:cNvSpPr>
          <p:nvPr>
            <p:ph type="ftr" sz="quarter" idx="11"/>
          </p:nvPr>
        </p:nvSpPr>
        <p:spPr>
          <a:xfrm>
            <a:off x="371474" y="6356350"/>
            <a:ext cx="3840485" cy="461962"/>
          </a:xfrm>
        </p:spPr>
        <p:txBody>
          <a:bodyPr/>
          <a:lstStyle/>
          <a:p>
            <a:pPr>
              <a:defRPr/>
            </a:pPr>
            <a:r>
              <a:rPr lang="en-US" sz="900"/>
              <a:t>© 2020 Pearson Education, Inc., Hoboken, NJ. All rights reserved</a:t>
            </a:r>
            <a:endParaRPr lang="en-US" sz="9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a:t>Two types of passive attacks are:</a:t>
            </a:r>
          </a:p>
          <a:p>
            <a:pPr lvl="1" eaLnBrk="1" hangingPunct="1"/>
            <a:r>
              <a:rPr lang="en-US"/>
              <a:t>The release of message contents</a:t>
            </a:r>
          </a:p>
          <a:p>
            <a:pPr lvl="1" eaLnBrk="1" hangingPunct="1"/>
            <a:r>
              <a:rPr lang="en-US"/>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a:t> Goal of the opponent is to obtain information that is being transmitted</a:t>
            </a:r>
          </a:p>
          <a:p>
            <a:pPr eaLnBrk="1" hangingPunct="1">
              <a:defRPr/>
            </a:pPr>
            <a:endParaRPr lang="en-US" dirty="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a:t>Involve some modification of the data stream or the creation of a false stream</a:t>
            </a:r>
          </a:p>
          <a:p>
            <a:pPr eaLnBrk="1" hangingPunct="1">
              <a:defRPr/>
            </a:pPr>
            <a:r>
              <a:rPr lang="en-US" sz="1700" dirty="0"/>
              <a:t>Difficult to prevent because of the wide variety of potential physical, software, and network vulnerabilities</a:t>
            </a:r>
          </a:p>
          <a:p>
            <a:pPr eaLnBrk="1" hangingPunct="1">
              <a:defRPr/>
            </a:pPr>
            <a:r>
              <a:rPr lang="en-US" sz="1700" dirty="0"/>
              <a:t>Goal is to detect attacks and to recover from any disruption or delays caused by them</a:t>
            </a:r>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3805828169"/>
              </p:ext>
            </p:extLst>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356350"/>
            <a:ext cx="4200525" cy="501650"/>
          </a:xfrm>
        </p:spPr>
        <p:txBody>
          <a:bodyPr/>
          <a:lstStyle/>
          <a:p>
            <a:pPr>
              <a:defRPr/>
            </a:pPr>
            <a:r>
              <a:rPr lang="en-US" sz="900"/>
              <a:t>© 2020 Pearson Education, Inc., Hoboken, NJ. All rights reserved</a:t>
            </a:r>
            <a:endParaRPr lang="en-US" sz="900" dirty="0"/>
          </a:p>
        </p:txBody>
      </p:sp>
      <p:pic>
        <p:nvPicPr>
          <p:cNvPr id="6" name="Picture 5">
            <a:extLst>
              <a:ext uri="{FF2B5EF4-FFF2-40B4-BE49-F238E27FC236}">
                <a16:creationId xmlns:a16="http://schemas.microsoft.com/office/drawing/2014/main" id="{A4B975AF-DB81-F34C-8268-A7E3E2E9C87E}"/>
              </a:ext>
            </a:extLst>
          </p:cNvPr>
          <p:cNvPicPr>
            <a:picLocks noChangeAspect="1"/>
          </p:cNvPicPr>
          <p:nvPr/>
        </p:nvPicPr>
        <p:blipFill rotWithShape="1">
          <a:blip r:embed="rId3"/>
          <a:srcRect t="18500" b="15350"/>
          <a:stretch/>
        </p:blipFill>
        <p:spPr>
          <a:xfrm>
            <a:off x="741904" y="0"/>
            <a:ext cx="7660189" cy="6557481"/>
          </a:xfrm>
          <a:prstGeom prst="rect">
            <a:avLst/>
          </a:prstGeom>
        </p:spPr>
      </p:pic>
    </p:spTree>
    <p:extLst>
      <p:ext uri="{BB962C8B-B14F-4D97-AF65-F5344CB8AC3E}">
        <p14:creationId xmlns:p14="http://schemas.microsoft.com/office/powerpoint/2010/main" val="10126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a:t>Authentication</a:t>
            </a:r>
            <a:endParaRPr lang="en-AU"/>
          </a:p>
        </p:txBody>
      </p:sp>
      <p:sp>
        <p:nvSpPr>
          <p:cNvPr id="4" name="Content Placeholder 3"/>
          <p:cNvSpPr>
            <a:spLocks noGrp="1"/>
          </p:cNvSpPr>
          <p:nvPr>
            <p:ph idx="1"/>
          </p:nvPr>
        </p:nvSpPr>
        <p:spPr>
          <a:xfrm>
            <a:off x="685800" y="1676400"/>
            <a:ext cx="7924800" cy="3495675"/>
          </a:xfrm>
        </p:spPr>
        <p:txBody>
          <a:bodyPr>
            <a:normAutofit/>
          </a:bodyPr>
          <a:lstStyle/>
          <a:p>
            <a:pPr eaLnBrk="1" hangingPunct="1">
              <a:defRPr/>
            </a:pPr>
            <a:r>
              <a:rPr lang="en-US" dirty="0"/>
              <a:t>Concerned with assuring that a communication is authentic</a:t>
            </a:r>
          </a:p>
          <a:p>
            <a:pPr lvl="2" eaLnBrk="1" hangingPunct="1">
              <a:defRPr/>
            </a:pPr>
            <a:r>
              <a:rPr lang="en-US" sz="2000" dirty="0"/>
              <a:t>In the case of a single message, assures the recipient that the message is from the source that it claims to be from</a:t>
            </a:r>
          </a:p>
          <a:p>
            <a:pPr lvl="2" eaLnBrk="1" hangingPunct="1">
              <a:defRPr/>
            </a:pPr>
            <a:r>
              <a:rPr lang="en-US" sz="2000" dirty="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extLst>
              <p:ext uri="{D42A27DB-BD31-4B8C-83A1-F6EECF244321}">
                <p14:modId xmlns:p14="http://schemas.microsoft.com/office/powerpoint/2010/main" val="2924034533"/>
              </p:ext>
            </p:extLst>
          </p:nvPr>
        </p:nvGraphicFramePr>
        <p:xfrm>
          <a:off x="2133600" y="4797152"/>
          <a:ext cx="5822776" cy="164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B8D-D7CF-2C4C-B8C4-AC6AB6C70234}"/>
              </a:ext>
            </a:extLst>
          </p:cNvPr>
          <p:cNvSpPr>
            <a:spLocks noGrp="1"/>
          </p:cNvSpPr>
          <p:nvPr>
            <p:ph type="title"/>
          </p:nvPr>
        </p:nvSpPr>
        <p:spPr/>
        <p:txBody>
          <a:bodyPr/>
          <a:lstStyle/>
          <a:p>
            <a:r>
              <a:rPr lang="en-US" dirty="0"/>
              <a:t>Authentication </a:t>
            </a:r>
          </a:p>
        </p:txBody>
      </p:sp>
      <p:sp>
        <p:nvSpPr>
          <p:cNvPr id="3" name="Content Placeholder 2">
            <a:extLst>
              <a:ext uri="{FF2B5EF4-FFF2-40B4-BE49-F238E27FC236}">
                <a16:creationId xmlns:a16="http://schemas.microsoft.com/office/drawing/2014/main" id="{A6C1CBA7-D10D-6D42-8382-CAE0D3C731A4}"/>
              </a:ext>
            </a:extLst>
          </p:cNvPr>
          <p:cNvSpPr>
            <a:spLocks noGrp="1"/>
          </p:cNvSpPr>
          <p:nvPr>
            <p:ph idx="1"/>
          </p:nvPr>
        </p:nvSpPr>
        <p:spPr>
          <a:xfrm>
            <a:off x="611561" y="1762125"/>
            <a:ext cx="7920880" cy="4594225"/>
          </a:xfrm>
        </p:spPr>
        <p:txBody>
          <a:bodyPr/>
          <a:lstStyle/>
          <a:p>
            <a:r>
              <a:rPr lang="en-US" b="1" dirty="0"/>
              <a:t>Peer entity authentication</a:t>
            </a:r>
          </a:p>
          <a:p>
            <a:pPr lvl="2"/>
            <a:r>
              <a:rPr lang="en-US" sz="1800" dirty="0"/>
              <a:t>Provides for the corroboration of the identity of a peer entity in an association. Two entities are considered peers if they implement the same protocol in different systems.  Peer entity authentication is provided for use at the establishment of, or at times during the data transfer phase of, a connection. It attempts to provide confidence that an entity is not performing either a masquerade or an unauthorized replay of a previous connection</a:t>
            </a:r>
          </a:p>
          <a:p>
            <a:pPr>
              <a:spcBef>
                <a:spcPts val="1200"/>
              </a:spcBef>
            </a:pPr>
            <a:r>
              <a:rPr lang="en-US" b="1" dirty="0"/>
              <a:t>Data origin authentication</a:t>
            </a:r>
          </a:p>
          <a:p>
            <a:pPr lvl="2"/>
            <a:r>
              <a:rPr lang="en-US" sz="1800" dirty="0"/>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a:t>
            </a:r>
          </a:p>
          <a:p>
            <a:endParaRPr lang="en-US" dirty="0"/>
          </a:p>
        </p:txBody>
      </p:sp>
      <p:sp>
        <p:nvSpPr>
          <p:cNvPr id="4" name="Footer Placeholder 3">
            <a:extLst>
              <a:ext uri="{FF2B5EF4-FFF2-40B4-BE49-F238E27FC236}">
                <a16:creationId xmlns:a16="http://schemas.microsoft.com/office/drawing/2014/main" id="{A122F4C2-5411-3B41-B93D-DF2E58CA4217}"/>
              </a:ext>
            </a:extLst>
          </p:cNvPr>
          <p:cNvSpPr>
            <a:spLocks noGrp="1"/>
          </p:cNvSpPr>
          <p:nvPr>
            <p:ph type="ftr" sz="quarter" idx="11"/>
          </p:nvPr>
        </p:nvSpPr>
        <p:spPr>
          <a:xfrm>
            <a:off x="371474" y="6356350"/>
            <a:ext cx="5136629" cy="365125"/>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322090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a:t>The ability to limit and control the access to host systems and applications via communications links</a:t>
            </a:r>
          </a:p>
          <a:p>
            <a:pPr eaLnBrk="1" hangingPunct="1"/>
            <a:r>
              <a:rPr lang="en-US" dirty="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Data Confidentiality</a:t>
            </a:r>
          </a:p>
        </p:txBody>
      </p:sp>
      <p:sp>
        <p:nvSpPr>
          <p:cNvPr id="3" name="Content Placeholder 2"/>
          <p:cNvSpPr>
            <a:spLocks noGrp="1"/>
          </p:cNvSpPr>
          <p:nvPr>
            <p:ph idx="1"/>
          </p:nvPr>
        </p:nvSpPr>
        <p:spPr>
          <a:xfrm>
            <a:off x="533400" y="1762125"/>
            <a:ext cx="8153400" cy="4791075"/>
          </a:xfrm>
        </p:spPr>
        <p:txBody>
          <a:bodyPr>
            <a:normAutofit lnSpcReduction="10000"/>
          </a:bodyPr>
          <a:lstStyle/>
          <a:p>
            <a:pPr eaLnBrk="1" hangingPunct="1">
              <a:defRPr/>
            </a:pPr>
            <a:r>
              <a:rPr lang="en-US" dirty="0"/>
              <a:t>The protection of transmitted data from passive attacks</a:t>
            </a:r>
          </a:p>
          <a:p>
            <a:pPr lvl="2" eaLnBrk="1" hangingPunct="1">
              <a:defRPr/>
            </a:pPr>
            <a:r>
              <a:rPr lang="en-US" dirty="0"/>
              <a:t>Broadest service protects all user data transmitted between two users over a period of time</a:t>
            </a:r>
          </a:p>
          <a:p>
            <a:pPr lvl="2" eaLnBrk="1" hangingPunct="1">
              <a:defRPr/>
            </a:pPr>
            <a:r>
              <a:rPr lang="en-US" dirty="0"/>
              <a:t>Narrower forms of service includes the protection of a single message or even specific fields within a message</a:t>
            </a:r>
          </a:p>
          <a:p>
            <a:pPr eaLnBrk="1" hangingPunct="1">
              <a:defRPr/>
            </a:pPr>
            <a:r>
              <a:rPr lang="en-US" dirty="0"/>
              <a:t>The protection of traffic flow from analysis</a:t>
            </a:r>
          </a:p>
          <a:p>
            <a:pPr lvl="2" eaLnBrk="1" hangingPunct="1">
              <a:defRPr/>
            </a:pPr>
            <a:r>
              <a:rPr lang="en-US" dirty="0"/>
              <a:t>This requires that an attacker not be able to observe the source and destination, frequency, length, or other characteristics of the traffic on a communications facility</a:t>
            </a:r>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1</a:t>
            </a:r>
          </a:p>
        </p:txBody>
      </p:sp>
      <p:sp>
        <p:nvSpPr>
          <p:cNvPr id="19459" name="Subtitle 13"/>
          <p:cNvSpPr>
            <a:spLocks noGrp="1"/>
          </p:cNvSpPr>
          <p:nvPr>
            <p:ph type="subTitle" idx="1"/>
          </p:nvPr>
        </p:nvSpPr>
        <p:spPr>
          <a:xfrm>
            <a:off x="1854200" y="5203825"/>
            <a:ext cx="5446713" cy="852488"/>
          </a:xfrm>
        </p:spPr>
        <p:txBody>
          <a:bodyPr>
            <a:normAutofit fontScale="77500" lnSpcReduction="20000"/>
          </a:bodyPr>
          <a:lstStyle/>
          <a:p>
            <a:pPr eaLnBrk="1" hangingPunct="1"/>
            <a:r>
              <a:rPr lang="en-US" sz="3600" dirty="0"/>
              <a:t>Information and Network </a:t>
            </a:r>
          </a:p>
          <a:p>
            <a:pPr eaLnBrk="1" hangingPunct="1"/>
            <a:r>
              <a:rPr lang="en-US" sz="3600" dirty="0"/>
              <a:t>Security Concepts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t>Data Integrity</a:t>
            </a:r>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t>Nonrepudiation </a:t>
            </a:r>
          </a:p>
        </p:txBody>
      </p:sp>
      <p:sp>
        <p:nvSpPr>
          <p:cNvPr id="62467" name="Content Placeholder 2"/>
          <p:cNvSpPr>
            <a:spLocks noGrp="1"/>
          </p:cNvSpPr>
          <p:nvPr>
            <p:ph idx="1"/>
          </p:nvPr>
        </p:nvSpPr>
        <p:spPr/>
        <p:txBody>
          <a:bodyPr/>
          <a:lstStyle/>
          <a:p>
            <a:pPr eaLnBrk="1" hangingPunct="1"/>
            <a:r>
              <a:rPr lang="en-US"/>
              <a:t>Prevents either sender or receiver from denying a transmitted message</a:t>
            </a:r>
          </a:p>
          <a:p>
            <a:pPr eaLnBrk="1" hangingPunct="1"/>
            <a:r>
              <a:rPr lang="en-US"/>
              <a:t>When a message is sent, the receiver can prove that the alleged sender in fact sent the message</a:t>
            </a:r>
          </a:p>
          <a:p>
            <a:pPr eaLnBrk="1" hangingPunct="1"/>
            <a:r>
              <a:rPr lang="en-US"/>
              <a:t>When a message is received, the sender can prove that the alleged receiver in fact received the message</a:t>
            </a:r>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a:t>© 2020 Pearson Education, Inc., Hoboken, NJ. All rights reserved</a:t>
            </a:r>
            <a:endParaRPr lang="en-US" sz="900" dirty="0"/>
          </a:p>
        </p:txBody>
      </p:sp>
      <p:pic>
        <p:nvPicPr>
          <p:cNvPr id="5" name="Picture 4"/>
          <p:cNvPicPr>
            <a:picLocks noChangeAspect="1"/>
          </p:cNvPicPr>
          <p:nvPr/>
        </p:nvPicPr>
        <p:blipFill>
          <a:blip r:embed="rId3"/>
          <a:stretch>
            <a:fillRect/>
          </a:stretch>
        </p:blipFill>
        <p:spPr>
          <a:xfrm>
            <a:off x="7543800" y="1828800"/>
            <a:ext cx="1139825" cy="1139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Service</a:t>
            </a:r>
          </a:p>
        </p:txBody>
      </p:sp>
      <p:sp>
        <p:nvSpPr>
          <p:cNvPr id="3" name="Content Placeholder 2"/>
          <p:cNvSpPr>
            <a:spLocks noGrp="1"/>
          </p:cNvSpPr>
          <p:nvPr>
            <p:ph idx="1"/>
          </p:nvPr>
        </p:nvSpPr>
        <p:spPr>
          <a:xfrm>
            <a:off x="838200" y="2057400"/>
            <a:ext cx="7570787" cy="4289425"/>
          </a:xfrm>
        </p:spPr>
        <p:txBody>
          <a:bodyPr/>
          <a:lstStyle/>
          <a:p>
            <a:r>
              <a:rPr lang="en-US" dirty="0"/>
              <a:t>Protects a system to ensure its availability</a:t>
            </a:r>
          </a:p>
          <a:p>
            <a:r>
              <a:rPr lang="en-US" dirty="0"/>
              <a:t>This service addresses the security concerns raised by denial-of-service attacks</a:t>
            </a:r>
          </a:p>
          <a:p>
            <a:r>
              <a:rPr lang="en-US" dirty="0"/>
              <a:t>It depends on proper management and control of system resources and thus depends on access control service and other security services</a:t>
            </a:r>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a:t>© 2020 Pearson Education, Inc., Hoboken, NJ. All rights reserved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4497ED-4E66-5548-AE55-DA5548F46FAE}"/>
              </a:ext>
            </a:extLst>
          </p:cNvPr>
          <p:cNvSpPr>
            <a:spLocks noGrp="1"/>
          </p:cNvSpPr>
          <p:nvPr>
            <p:ph type="title"/>
          </p:nvPr>
        </p:nvSpPr>
        <p:spPr/>
        <p:txBody>
          <a:bodyPr/>
          <a:lstStyle/>
          <a:p>
            <a:r>
              <a:rPr lang="en-US" dirty="0"/>
              <a:t>Security Mechanisms</a:t>
            </a:r>
          </a:p>
        </p:txBody>
      </p:sp>
      <p:sp>
        <p:nvSpPr>
          <p:cNvPr id="7" name="Content Placeholder 6">
            <a:extLst>
              <a:ext uri="{FF2B5EF4-FFF2-40B4-BE49-F238E27FC236}">
                <a16:creationId xmlns:a16="http://schemas.microsoft.com/office/drawing/2014/main" id="{4EBC2974-85E3-494B-90A7-55045925407E}"/>
              </a:ext>
            </a:extLst>
          </p:cNvPr>
          <p:cNvSpPr>
            <a:spLocks noGrp="1"/>
          </p:cNvSpPr>
          <p:nvPr>
            <p:ph idx="1"/>
          </p:nvPr>
        </p:nvSpPr>
        <p:spPr>
          <a:xfrm>
            <a:off x="683569" y="1762125"/>
            <a:ext cx="7679381" cy="4289425"/>
          </a:xfrm>
        </p:spPr>
        <p:txBody>
          <a:bodyPr/>
          <a:lstStyle/>
          <a:p>
            <a:pPr>
              <a:spcBef>
                <a:spcPts val="1200"/>
              </a:spcBef>
            </a:pPr>
            <a:r>
              <a:rPr lang="en-US" sz="1200" b="1" dirty="0">
                <a:solidFill>
                  <a:schemeClr val="tx1"/>
                </a:solidFill>
                <a:ea typeface="ＭＳ Ｐゴシック" charset="-128"/>
                <a:cs typeface="ＭＳ Ｐゴシック" charset="-128"/>
              </a:rPr>
              <a:t>Cryptographic algorithms: </a:t>
            </a:r>
            <a:r>
              <a:rPr lang="en-US" sz="1200" dirty="0">
                <a:solidFill>
                  <a:schemeClr val="tx1"/>
                </a:solidFill>
                <a:ea typeface="ＭＳ Ｐゴシック" charset="-128"/>
                <a:cs typeface="ＭＳ Ｐゴシック"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sz="1200" dirty="0"/>
          </a:p>
          <a:p>
            <a:pPr>
              <a:spcBef>
                <a:spcPts val="1200"/>
              </a:spcBef>
            </a:pPr>
            <a:r>
              <a:rPr lang="en-US" sz="1200" b="1" dirty="0">
                <a:solidFill>
                  <a:schemeClr val="tx1"/>
                </a:solidFill>
                <a:ea typeface="ＭＳ Ｐゴシック" charset="-128"/>
                <a:cs typeface="ＭＳ Ｐゴシック" charset="-128"/>
              </a:rPr>
              <a:t>Data integrity: </a:t>
            </a:r>
            <a:r>
              <a:rPr lang="en-US" sz="1200" dirty="0">
                <a:solidFill>
                  <a:schemeClr val="tx1"/>
                </a:solidFill>
                <a:ea typeface="ＭＳ Ｐゴシック" charset="-128"/>
                <a:cs typeface="ＭＳ Ｐゴシック" charset="-128"/>
              </a:rPr>
              <a:t>This category covers a variety of mechanisms used to assure the integrity of a data unit or stream of data units. </a:t>
            </a:r>
            <a:endParaRPr lang="en-US" sz="1200" dirty="0"/>
          </a:p>
          <a:p>
            <a:pPr>
              <a:spcBef>
                <a:spcPts val="1200"/>
              </a:spcBef>
            </a:pPr>
            <a:r>
              <a:rPr lang="en-US" sz="1200" b="1" dirty="0">
                <a:solidFill>
                  <a:schemeClr val="tx1"/>
                </a:solidFill>
                <a:ea typeface="ＭＳ Ｐゴシック" charset="-128"/>
                <a:cs typeface="ＭＳ Ｐゴシック" charset="-128"/>
              </a:rPr>
              <a:t>Digital signature: </a:t>
            </a:r>
            <a:r>
              <a:rPr lang="en-US" sz="1200" dirty="0">
                <a:solidFill>
                  <a:schemeClr val="tx1"/>
                </a:solidFill>
                <a:ea typeface="ＭＳ Ｐゴシック" charset="-128"/>
                <a:cs typeface="ＭＳ Ｐゴシック" charset="-128"/>
              </a:rPr>
              <a:t>Data appended to, or a cryptographic transformation of, a data unit that allows a recipient of the data unit to prove the source and integrity of the data unit and protect against forgery. </a:t>
            </a:r>
            <a:endParaRPr lang="en-US" sz="1200" dirty="0"/>
          </a:p>
          <a:p>
            <a:pPr>
              <a:spcBef>
                <a:spcPts val="1200"/>
              </a:spcBef>
            </a:pPr>
            <a:r>
              <a:rPr lang="en-US" sz="1200" b="1" dirty="0">
                <a:solidFill>
                  <a:schemeClr val="tx1"/>
                </a:solidFill>
                <a:ea typeface="ＭＳ Ｐゴシック" charset="-128"/>
                <a:cs typeface="ＭＳ Ｐゴシック" charset="-128"/>
              </a:rPr>
              <a:t>Authentication exchange: </a:t>
            </a:r>
            <a:r>
              <a:rPr lang="en-US" sz="1200" dirty="0">
                <a:solidFill>
                  <a:schemeClr val="tx1"/>
                </a:solidFill>
                <a:ea typeface="ＭＳ Ｐゴシック" charset="-128"/>
                <a:cs typeface="ＭＳ Ｐゴシック" charset="-128"/>
              </a:rPr>
              <a:t>A mechanism intended to ensure the identity of an entity by means of information exchange. </a:t>
            </a:r>
            <a:endParaRPr lang="en-US" sz="1200" dirty="0"/>
          </a:p>
          <a:p>
            <a:pPr>
              <a:spcBef>
                <a:spcPts val="1200"/>
              </a:spcBef>
            </a:pPr>
            <a:r>
              <a:rPr lang="en-US" sz="1200" b="1" dirty="0">
                <a:solidFill>
                  <a:schemeClr val="tx1"/>
                </a:solidFill>
                <a:ea typeface="ＭＳ Ｐゴシック" charset="-128"/>
                <a:cs typeface="ＭＳ Ｐゴシック" charset="-128"/>
              </a:rPr>
              <a:t>Traffic padding: </a:t>
            </a:r>
            <a:r>
              <a:rPr lang="en-US" sz="1200" dirty="0">
                <a:solidFill>
                  <a:schemeClr val="tx1"/>
                </a:solidFill>
                <a:ea typeface="ＭＳ Ｐゴシック" charset="-128"/>
                <a:cs typeface="ＭＳ Ｐゴシック" charset="-128"/>
              </a:rPr>
              <a:t>The insertion of bits into gaps in a data stream to frustrate traffic analysis attempts. </a:t>
            </a:r>
            <a:endParaRPr lang="en-US" sz="1200" dirty="0"/>
          </a:p>
          <a:p>
            <a:pPr>
              <a:spcBef>
                <a:spcPts val="1200"/>
              </a:spcBef>
            </a:pPr>
            <a:r>
              <a:rPr lang="en-US" sz="1200" b="1" dirty="0">
                <a:solidFill>
                  <a:schemeClr val="tx1"/>
                </a:solidFill>
                <a:ea typeface="ＭＳ Ｐゴシック" charset="-128"/>
                <a:cs typeface="ＭＳ Ｐゴシック" charset="-128"/>
              </a:rPr>
              <a:t>Routing control: </a:t>
            </a:r>
            <a:r>
              <a:rPr lang="en-US" sz="1200" dirty="0">
                <a:solidFill>
                  <a:schemeClr val="tx1"/>
                </a:solidFill>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sz="1200" dirty="0"/>
          </a:p>
          <a:p>
            <a:pPr>
              <a:spcBef>
                <a:spcPts val="1200"/>
              </a:spcBef>
            </a:pPr>
            <a:r>
              <a:rPr lang="en-US" sz="1200" b="1" dirty="0">
                <a:solidFill>
                  <a:schemeClr val="tx1"/>
                </a:solidFill>
                <a:ea typeface="ＭＳ Ｐゴシック" charset="-128"/>
                <a:cs typeface="ＭＳ Ｐゴシック" charset="-128"/>
              </a:rPr>
              <a:t>Notarization: </a:t>
            </a:r>
            <a:r>
              <a:rPr lang="en-US" sz="1200" dirty="0">
                <a:solidFill>
                  <a:schemeClr val="tx1"/>
                </a:solidFill>
                <a:ea typeface="ＭＳ Ｐゴシック" charset="-128"/>
                <a:cs typeface="ＭＳ Ｐゴシック" charset="-128"/>
              </a:rPr>
              <a:t>The use of a trusted third party to assure certain properties of a data exchange </a:t>
            </a:r>
            <a:endParaRPr lang="en-US" sz="1200" dirty="0"/>
          </a:p>
          <a:p>
            <a:pPr>
              <a:spcBef>
                <a:spcPts val="1200"/>
              </a:spcBef>
            </a:pPr>
            <a:r>
              <a:rPr lang="en-US" sz="1200" b="1" dirty="0">
                <a:solidFill>
                  <a:schemeClr val="tx1"/>
                </a:solidFill>
                <a:ea typeface="ＭＳ Ｐゴシック" charset="-128"/>
                <a:cs typeface="ＭＳ Ｐゴシック" charset="-128"/>
              </a:rPr>
              <a:t>Access control: </a:t>
            </a:r>
            <a:r>
              <a:rPr lang="en-US" sz="1200" dirty="0">
                <a:solidFill>
                  <a:schemeClr val="tx1"/>
                </a:solidFill>
                <a:ea typeface="ＭＳ Ｐゴシック" charset="-128"/>
                <a:cs typeface="ＭＳ Ｐゴシック" charset="-128"/>
              </a:rPr>
              <a:t>A variety of mechanisms that enforce access rights to resources. </a:t>
            </a:r>
            <a:endParaRPr lang="en-US" sz="1200" dirty="0"/>
          </a:p>
        </p:txBody>
      </p:sp>
      <p:sp>
        <p:nvSpPr>
          <p:cNvPr id="4" name="Footer Placeholder 3"/>
          <p:cNvSpPr>
            <a:spLocks noGrp="1"/>
          </p:cNvSpPr>
          <p:nvPr>
            <p:ph type="ftr" sz="quarter" idx="11"/>
          </p:nvPr>
        </p:nvSpPr>
        <p:spPr>
          <a:xfrm>
            <a:off x="371474" y="6356350"/>
            <a:ext cx="4200526" cy="461962"/>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CE239F-96AF-0F43-A0E9-F6650ABBEE2C}"/>
              </a:ext>
            </a:extLst>
          </p:cNvPr>
          <p:cNvPicPr>
            <a:picLocks noChangeAspect="1"/>
          </p:cNvPicPr>
          <p:nvPr/>
        </p:nvPicPr>
        <p:blipFill rotWithShape="1">
          <a:blip r:embed="rId3"/>
          <a:srcRect t="19551" b="30050"/>
          <a:stretch/>
        </p:blipFill>
        <p:spPr>
          <a:xfrm>
            <a:off x="-425314" y="158915"/>
            <a:ext cx="10027456" cy="6540169"/>
          </a:xfrm>
          <a:prstGeom prst="rect">
            <a:avLst/>
          </a:prstGeom>
        </p:spPr>
      </p:pic>
      <p:sp>
        <p:nvSpPr>
          <p:cNvPr id="7" name="Footer Placeholder 3">
            <a:extLst>
              <a:ext uri="{FF2B5EF4-FFF2-40B4-BE49-F238E27FC236}">
                <a16:creationId xmlns:a16="http://schemas.microsoft.com/office/drawing/2014/main" id="{9760261B-1AAF-434C-A1BF-7772270FA0AE}"/>
              </a:ext>
            </a:extLst>
          </p:cNvPr>
          <p:cNvSpPr>
            <a:spLocks noGrp="1"/>
          </p:cNvSpPr>
          <p:nvPr>
            <p:ph type="ftr" sz="quarter" idx="11"/>
          </p:nvPr>
        </p:nvSpPr>
        <p:spPr>
          <a:xfrm>
            <a:off x="355062" y="6396038"/>
            <a:ext cx="4200526" cy="461962"/>
          </a:xfrm>
        </p:spPr>
        <p:txBody>
          <a:bodyPr/>
          <a:lstStyle/>
          <a:p>
            <a:pPr>
              <a:defRPr/>
            </a:pPr>
            <a:r>
              <a:rPr lang="en-US" sz="900"/>
              <a:t>© 2020 Pearson Education, Inc., Hoboken, NJ. All rights reserved</a:t>
            </a:r>
            <a:endParaRPr lang="en-US" sz="900" dirty="0"/>
          </a:p>
        </p:txBody>
      </p:sp>
    </p:spTree>
    <p:extLst>
      <p:ext uri="{BB962C8B-B14F-4D97-AF65-F5344CB8AC3E}">
        <p14:creationId xmlns:p14="http://schemas.microsoft.com/office/powerpoint/2010/main" val="1057355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A7F-179F-1A4C-81C4-50F43D531D44}"/>
              </a:ext>
            </a:extLst>
          </p:cNvPr>
          <p:cNvSpPr>
            <a:spLocks noGrp="1"/>
          </p:cNvSpPr>
          <p:nvPr>
            <p:ph type="title"/>
          </p:nvPr>
        </p:nvSpPr>
        <p:spPr/>
        <p:txBody>
          <a:bodyPr/>
          <a:lstStyle/>
          <a:p>
            <a:r>
              <a:rPr lang="en-US" dirty="0"/>
              <a:t>Keyless Algorithms</a:t>
            </a:r>
          </a:p>
        </p:txBody>
      </p:sp>
      <p:sp>
        <p:nvSpPr>
          <p:cNvPr id="4" name="Content Placeholder 3">
            <a:extLst>
              <a:ext uri="{FF2B5EF4-FFF2-40B4-BE49-F238E27FC236}">
                <a16:creationId xmlns:a16="http://schemas.microsoft.com/office/drawing/2014/main" id="{7118CC16-4B61-7E4E-B191-FAFDB03BB34D}"/>
              </a:ext>
            </a:extLst>
          </p:cNvPr>
          <p:cNvSpPr>
            <a:spLocks noGrp="1"/>
          </p:cNvSpPr>
          <p:nvPr>
            <p:ph idx="1"/>
          </p:nvPr>
        </p:nvSpPr>
        <p:spPr>
          <a:xfrm>
            <a:off x="419509" y="1843956"/>
            <a:ext cx="8304982" cy="4763219"/>
          </a:xfrm>
        </p:spPr>
        <p:txBody>
          <a:bodyPr>
            <a:normAutofit fontScale="92500" lnSpcReduction="10000"/>
          </a:bodyPr>
          <a:lstStyle/>
          <a:p>
            <a:r>
              <a:rPr lang="en-US" dirty="0"/>
              <a:t>Deterministic functions that have certain properties useful for cryptography</a:t>
            </a:r>
          </a:p>
          <a:p>
            <a:pPr>
              <a:spcBef>
                <a:spcPts val="1200"/>
              </a:spcBef>
            </a:pPr>
            <a:r>
              <a:rPr lang="en-US" dirty="0"/>
              <a:t>One type of keyless algorithm is the cryptographic hash function</a:t>
            </a:r>
          </a:p>
          <a:p>
            <a:pPr lvl="2"/>
            <a:r>
              <a:rPr lang="en-US" sz="2200" dirty="0"/>
              <a:t>A hash function turns a variable amount of text into a small, fixed-length value called a </a:t>
            </a:r>
            <a:r>
              <a:rPr lang="en-US" sz="2200" i="1" dirty="0"/>
              <a:t>hash value, hash code, or digest</a:t>
            </a:r>
            <a:endParaRPr lang="en-US" sz="2200" dirty="0"/>
          </a:p>
          <a:p>
            <a:pPr lvl="2"/>
            <a:r>
              <a:rPr lang="en-US" sz="2200" dirty="0"/>
              <a:t>A </a:t>
            </a:r>
            <a:r>
              <a:rPr lang="en-US" sz="2200" i="1" dirty="0"/>
              <a:t>cryptographic hash function </a:t>
            </a:r>
            <a:r>
              <a:rPr lang="en-US" sz="2200" dirty="0"/>
              <a:t>is one that has additional properties that make it useful as part of another cryptographic algorithm, such as a message authentication code or a digital signature</a:t>
            </a:r>
          </a:p>
          <a:p>
            <a:pPr marL="342900" lvl="2" indent="-342900">
              <a:spcBef>
                <a:spcPts val="1200"/>
              </a:spcBef>
            </a:pPr>
            <a:r>
              <a:rPr lang="en-US" sz="2800" dirty="0"/>
              <a:t>A </a:t>
            </a:r>
            <a:r>
              <a:rPr lang="en-US" sz="2800" i="1" dirty="0"/>
              <a:t>pseudorandom number generator</a:t>
            </a:r>
            <a:r>
              <a:rPr lang="en-US" sz="2800" dirty="0"/>
              <a:t> produces a deterministic sequence of numbers or bits that has the appearance of being a truly random sequence</a:t>
            </a:r>
          </a:p>
        </p:txBody>
      </p:sp>
      <p:sp>
        <p:nvSpPr>
          <p:cNvPr id="3" name="Footer Placeholder 2">
            <a:extLst>
              <a:ext uri="{FF2B5EF4-FFF2-40B4-BE49-F238E27FC236}">
                <a16:creationId xmlns:a16="http://schemas.microsoft.com/office/drawing/2014/main" id="{FF05E9B2-5EA9-F747-A90A-4701DB7B873B}"/>
              </a:ext>
            </a:extLst>
          </p:cNvPr>
          <p:cNvSpPr>
            <a:spLocks noGrp="1"/>
          </p:cNvSpPr>
          <p:nvPr>
            <p:ph type="ftr" sz="quarter" idx="11"/>
          </p:nvPr>
        </p:nvSpPr>
        <p:spPr>
          <a:xfrm>
            <a:off x="371474" y="6356350"/>
            <a:ext cx="5568678" cy="50165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2510852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Single-Key Algorithms</a:t>
            </a:r>
          </a:p>
        </p:txBody>
      </p:sp>
      <p:graphicFrame>
        <p:nvGraphicFramePr>
          <p:cNvPr id="10" name="Content Placeholder 9">
            <a:extLst>
              <a:ext uri="{FF2B5EF4-FFF2-40B4-BE49-F238E27FC236}">
                <a16:creationId xmlns:a16="http://schemas.microsoft.com/office/drawing/2014/main" id="{52D0618E-E8A1-014A-8048-CA1FB8787BEB}"/>
              </a:ext>
            </a:extLst>
          </p:cNvPr>
          <p:cNvGraphicFramePr>
            <a:graphicFrameLocks noGrp="1"/>
          </p:cNvGraphicFramePr>
          <p:nvPr>
            <p:ph idx="1"/>
            <p:extLst>
              <p:ext uri="{D42A27DB-BD31-4B8C-83A1-F6EECF244321}">
                <p14:modId xmlns:p14="http://schemas.microsoft.com/office/powerpoint/2010/main" val="1930104335"/>
              </p:ext>
            </p:extLst>
          </p:nvPr>
        </p:nvGraphicFramePr>
        <p:xfrm>
          <a:off x="371474" y="1609087"/>
          <a:ext cx="8593014" cy="520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457949"/>
            <a:ext cx="4056510" cy="360363"/>
          </a:xfrm>
        </p:spPr>
        <p:txBody>
          <a:bodyPr/>
          <a:lstStyle/>
          <a:p>
            <a:pPr>
              <a:defRPr/>
            </a:pPr>
            <a:r>
              <a:rPr lang="en-US" sz="900"/>
              <a:t>© 2020 Pearson Education, Inc., Hoboken, NJ. All rights reserved</a:t>
            </a:r>
            <a:endParaRPr lang="en-US" sz="900" dirty="0"/>
          </a:p>
        </p:txBody>
      </p:sp>
    </p:spTree>
    <p:extLst>
      <p:ext uri="{BB962C8B-B14F-4D97-AF65-F5344CB8AC3E}">
        <p14:creationId xmlns:p14="http://schemas.microsoft.com/office/powerpoint/2010/main" val="377276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910B-3928-FD45-B173-6CC9E53ED1F0}"/>
              </a:ext>
            </a:extLst>
          </p:cNvPr>
          <p:cNvSpPr>
            <a:spLocks noGrp="1"/>
          </p:cNvSpPr>
          <p:nvPr>
            <p:ph type="title"/>
          </p:nvPr>
        </p:nvSpPr>
        <p:spPr/>
        <p:txBody>
          <a:bodyPr/>
          <a:lstStyle/>
          <a:p>
            <a:r>
              <a:rPr lang="en-US" dirty="0"/>
              <a:t>Single-Key Algorithms</a:t>
            </a:r>
          </a:p>
        </p:txBody>
      </p:sp>
      <p:graphicFrame>
        <p:nvGraphicFramePr>
          <p:cNvPr id="8" name="Content Placeholder 7">
            <a:extLst>
              <a:ext uri="{FF2B5EF4-FFF2-40B4-BE49-F238E27FC236}">
                <a16:creationId xmlns:a16="http://schemas.microsoft.com/office/drawing/2014/main" id="{0825DB62-454F-5142-935B-46CDD6B71CE6}"/>
              </a:ext>
            </a:extLst>
          </p:cNvPr>
          <p:cNvGraphicFramePr>
            <a:graphicFrameLocks noGrp="1"/>
          </p:cNvGraphicFramePr>
          <p:nvPr>
            <p:ph idx="1"/>
            <p:extLst>
              <p:ext uri="{D42A27DB-BD31-4B8C-83A1-F6EECF244321}">
                <p14:modId xmlns:p14="http://schemas.microsoft.com/office/powerpoint/2010/main" val="1741403701"/>
              </p:ext>
            </p:extLst>
          </p:nvPr>
        </p:nvGraphicFramePr>
        <p:xfrm>
          <a:off x="611560" y="1762125"/>
          <a:ext cx="7570787" cy="459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46B33A9-F229-5945-93C1-AF6B9CC992E5}"/>
              </a:ext>
            </a:extLst>
          </p:cNvPr>
          <p:cNvSpPr>
            <a:spLocks noGrp="1"/>
          </p:cNvSpPr>
          <p:nvPr>
            <p:ph type="ftr" sz="quarter" idx="11"/>
          </p:nvPr>
        </p:nvSpPr>
        <p:spPr>
          <a:xfrm>
            <a:off x="371474" y="6361112"/>
            <a:ext cx="5640686" cy="45720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330654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1A46-9F59-0A4B-84CF-52EFD071A7A8}"/>
              </a:ext>
            </a:extLst>
          </p:cNvPr>
          <p:cNvSpPr>
            <a:spLocks noGrp="1"/>
          </p:cNvSpPr>
          <p:nvPr>
            <p:ph type="title"/>
          </p:nvPr>
        </p:nvSpPr>
        <p:spPr/>
        <p:txBody>
          <a:bodyPr/>
          <a:lstStyle/>
          <a:p>
            <a:r>
              <a:rPr lang="en-US" dirty="0"/>
              <a:t>Asymmetric Algorithms</a:t>
            </a:r>
          </a:p>
        </p:txBody>
      </p:sp>
      <p:sp>
        <p:nvSpPr>
          <p:cNvPr id="3" name="Content Placeholder 2">
            <a:extLst>
              <a:ext uri="{FF2B5EF4-FFF2-40B4-BE49-F238E27FC236}">
                <a16:creationId xmlns:a16="http://schemas.microsoft.com/office/drawing/2014/main" id="{B426BB77-64EF-7D46-B145-AA1C51DF37FD}"/>
              </a:ext>
            </a:extLst>
          </p:cNvPr>
          <p:cNvSpPr>
            <a:spLocks noGrp="1"/>
          </p:cNvSpPr>
          <p:nvPr>
            <p:ph idx="1"/>
          </p:nvPr>
        </p:nvSpPr>
        <p:spPr>
          <a:xfrm>
            <a:off x="792163" y="1762125"/>
            <a:ext cx="7570787" cy="4907235"/>
          </a:xfrm>
        </p:spPr>
        <p:txBody>
          <a:bodyPr>
            <a:normAutofit fontScale="62500" lnSpcReduction="20000"/>
          </a:bodyPr>
          <a:lstStyle/>
          <a:p>
            <a:r>
              <a:rPr lang="en-US" sz="3500" dirty="0">
                <a:solidFill>
                  <a:schemeClr val="tx1"/>
                </a:solidFill>
                <a:ea typeface="ＭＳ Ｐゴシック" charset="-128"/>
                <a:cs typeface="ＭＳ Ｐゴシック" charset="-128"/>
              </a:rPr>
              <a:t>Encryption algorithms that use a single key are referred to as </a:t>
            </a:r>
            <a:r>
              <a:rPr lang="en-US" sz="3500" i="1" dirty="0">
                <a:solidFill>
                  <a:schemeClr val="tx1"/>
                </a:solidFill>
                <a:ea typeface="ＭＳ Ｐゴシック" charset="-128"/>
                <a:cs typeface="ＭＳ Ｐゴシック" charset="-128"/>
              </a:rPr>
              <a:t>asymmetric encryption algorithms</a:t>
            </a:r>
          </a:p>
          <a:p>
            <a:r>
              <a:rPr lang="en-US" sz="3500" dirty="0">
                <a:solidFill>
                  <a:schemeClr val="tx1"/>
                </a:solidFill>
                <a:ea typeface="ＭＳ Ｐゴシック" charset="-128"/>
              </a:rPr>
              <a:t>Digital signature algorithm</a:t>
            </a:r>
          </a:p>
          <a:p>
            <a:pPr lvl="1">
              <a:spcBef>
                <a:spcPts val="1200"/>
              </a:spcBef>
            </a:pPr>
            <a:r>
              <a:rPr lang="en-US" sz="2800" dirty="0">
                <a:solidFill>
                  <a:schemeClr val="tx1"/>
                </a:solidFill>
                <a:ea typeface="ＭＳ Ｐゴシック" charset="-128"/>
                <a:cs typeface="ＭＳ Ｐゴシック" charset="-128"/>
              </a:rPr>
              <a:t>A digital signature is a value computed with a cryptographic algorithm and associated with a data object in such a way that any recipient of the data can use the signature to verify the data’s origin and integrity</a:t>
            </a:r>
          </a:p>
          <a:p>
            <a:r>
              <a:rPr lang="en-US" sz="3500" dirty="0">
                <a:solidFill>
                  <a:schemeClr val="tx1"/>
                </a:solidFill>
                <a:ea typeface="ＭＳ Ｐゴシック" charset="-128"/>
              </a:rPr>
              <a:t>Key exchange</a:t>
            </a:r>
          </a:p>
          <a:p>
            <a:pPr lvl="1"/>
            <a:r>
              <a:rPr lang="en-US" sz="2800" dirty="0">
                <a:solidFill>
                  <a:schemeClr val="tx1"/>
                </a:solidFill>
                <a:ea typeface="ＭＳ Ｐゴシック" charset="-128"/>
                <a:cs typeface="ＭＳ Ｐゴシック" charset="-128"/>
              </a:rPr>
              <a:t>The process of securely distributing a symmetric key to two or more parties</a:t>
            </a:r>
            <a:endParaRPr lang="en-US" dirty="0">
              <a:solidFill>
                <a:schemeClr val="tx1"/>
              </a:solidFill>
              <a:ea typeface="ＭＳ Ｐゴシック" charset="-128"/>
            </a:endParaRPr>
          </a:p>
          <a:p>
            <a:r>
              <a:rPr lang="en-US" sz="3500" dirty="0">
                <a:solidFill>
                  <a:schemeClr val="tx1"/>
                </a:solidFill>
                <a:ea typeface="ＭＳ Ｐゴシック" charset="-128"/>
              </a:rPr>
              <a:t>User authentication</a:t>
            </a:r>
          </a:p>
          <a:p>
            <a:pPr lvl="1"/>
            <a:r>
              <a:rPr lang="en-US" sz="2800" dirty="0">
                <a:solidFill>
                  <a:schemeClr val="tx1"/>
                </a:solidFill>
                <a:ea typeface="ＭＳ Ｐゴシック" charset="-128"/>
                <a:cs typeface="ＭＳ Ｐゴシック" charset="-128"/>
              </a:rPr>
              <a:t>The process of authenticating that a user attempting to access an application or service is genuine and, similarly, that the application or service is genuine</a:t>
            </a:r>
            <a:endParaRPr lang="en-US" dirty="0"/>
          </a:p>
        </p:txBody>
      </p:sp>
      <p:sp>
        <p:nvSpPr>
          <p:cNvPr id="4" name="Footer Placeholder 3">
            <a:extLst>
              <a:ext uri="{FF2B5EF4-FFF2-40B4-BE49-F238E27FC236}">
                <a16:creationId xmlns:a16="http://schemas.microsoft.com/office/drawing/2014/main" id="{91EB12A1-0867-8D43-80C0-D060A2C343AB}"/>
              </a:ext>
            </a:extLst>
          </p:cNvPr>
          <p:cNvSpPr>
            <a:spLocks noGrp="1"/>
          </p:cNvSpPr>
          <p:nvPr>
            <p:ph type="ftr" sz="quarter" idx="11"/>
          </p:nvPr>
        </p:nvSpPr>
        <p:spPr>
          <a:xfrm>
            <a:off x="371474" y="6356350"/>
            <a:ext cx="5064621" cy="50165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253215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A11AD8-67E5-C045-B4DE-4FDEE29107AF}"/>
              </a:ext>
            </a:extLst>
          </p:cNvPr>
          <p:cNvSpPr>
            <a:spLocks noGrp="1"/>
          </p:cNvSpPr>
          <p:nvPr>
            <p:ph type="ftr" sz="quarter" idx="11"/>
          </p:nvPr>
        </p:nvSpPr>
        <p:spPr>
          <a:xfrm>
            <a:off x="371474" y="6356350"/>
            <a:ext cx="6648797" cy="501650"/>
          </a:xfrm>
        </p:spPr>
        <p:txBody>
          <a:bodyPr/>
          <a:lstStyle/>
          <a:p>
            <a:pPr>
              <a:defRPr/>
            </a:pPr>
            <a:r>
              <a:rPr lang="en-US"/>
              <a:t>© 2020 Pearson Education, Inc., Hoboken, NJ. All rights reserved</a:t>
            </a:r>
            <a:endParaRPr lang="en-US" dirty="0"/>
          </a:p>
        </p:txBody>
      </p:sp>
      <p:pic>
        <p:nvPicPr>
          <p:cNvPr id="6" name="Picture 5">
            <a:extLst>
              <a:ext uri="{FF2B5EF4-FFF2-40B4-BE49-F238E27FC236}">
                <a16:creationId xmlns:a16="http://schemas.microsoft.com/office/drawing/2014/main" id="{1DC37B46-6C38-944A-8823-A994A6AA808A}"/>
              </a:ext>
            </a:extLst>
          </p:cNvPr>
          <p:cNvPicPr>
            <a:picLocks noChangeAspect="1"/>
          </p:cNvPicPr>
          <p:nvPr/>
        </p:nvPicPr>
        <p:blipFill rotWithShape="1">
          <a:blip r:embed="rId3"/>
          <a:srcRect t="17451" b="26900"/>
          <a:stretch/>
        </p:blipFill>
        <p:spPr>
          <a:xfrm>
            <a:off x="80020" y="-17655"/>
            <a:ext cx="9063980" cy="6527574"/>
          </a:xfrm>
          <a:prstGeom prst="rect">
            <a:avLst/>
          </a:prstGeom>
        </p:spPr>
      </p:pic>
    </p:spTree>
    <p:extLst>
      <p:ext uri="{BB962C8B-B14F-4D97-AF65-F5344CB8AC3E}">
        <p14:creationId xmlns:p14="http://schemas.microsoft.com/office/powerpoint/2010/main" val="414960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Cybersecurity </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p:txBody>
          <a:bodyPr/>
          <a:lstStyle/>
          <a:p>
            <a:pPr marL="0" indent="0">
              <a:buNone/>
            </a:pPr>
            <a:r>
              <a:rPr lang="en-US" sz="2400" b="1" dirty="0"/>
              <a:t>Cybersecurity</a:t>
            </a:r>
            <a:r>
              <a:rPr lang="en-US" sz="1800" b="1" dirty="0"/>
              <a:t> </a:t>
            </a:r>
            <a:r>
              <a:rPr lang="en-US" sz="1800" i="1" dirty="0"/>
              <a:t>is the collection of tools, policies, security concepts, security safeguards, guidelines, risk management approaches, actions, training, best practices, assurance, and technologies that can be used to protect the cyberspace environment and organization and users’ assets. Organization and users’ assets include connected computing devices, personnel, infrastructure, applications, services, telecommunications systems, and the totality of transmitted and/or stored information in the cyberspace environment. Cybersecurity strives to ensure the attainment and maintenance of the security properties of the organization and users’ assets against relevant security risks in the cyberspace environment. The general security objectives comprise the following: availability; integrity, which may include data authenticity and nonrepudiation; and confidentiality</a:t>
            </a:r>
          </a:p>
          <a:p>
            <a:pPr marL="0" indent="0">
              <a:buNone/>
            </a:pPr>
            <a:endParaRPr lang="en-US" sz="1200" dirty="0"/>
          </a:p>
        </p:txBody>
      </p:sp>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extLst>
      <p:ext uri="{BB962C8B-B14F-4D97-AF65-F5344CB8AC3E}">
        <p14:creationId xmlns:p14="http://schemas.microsoft.com/office/powerpoint/2010/main" val="2696377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C6D6-E4FF-9841-92CB-519AFCCDC8E6}"/>
              </a:ext>
            </a:extLst>
          </p:cNvPr>
          <p:cNvSpPr>
            <a:spLocks noGrp="1"/>
          </p:cNvSpPr>
          <p:nvPr>
            <p:ph type="title"/>
          </p:nvPr>
        </p:nvSpPr>
        <p:spPr/>
        <p:txBody>
          <a:bodyPr/>
          <a:lstStyle/>
          <a:p>
            <a:r>
              <a:rPr lang="en-US" dirty="0"/>
              <a:t>Communications Security</a:t>
            </a:r>
          </a:p>
        </p:txBody>
      </p:sp>
      <p:sp>
        <p:nvSpPr>
          <p:cNvPr id="3" name="Content Placeholder 2">
            <a:extLst>
              <a:ext uri="{FF2B5EF4-FFF2-40B4-BE49-F238E27FC236}">
                <a16:creationId xmlns:a16="http://schemas.microsoft.com/office/drawing/2014/main" id="{383095DD-82D8-544D-B3F0-A2E808690E7E}"/>
              </a:ext>
            </a:extLst>
          </p:cNvPr>
          <p:cNvSpPr>
            <a:spLocks noGrp="1"/>
          </p:cNvSpPr>
          <p:nvPr>
            <p:ph idx="1"/>
          </p:nvPr>
        </p:nvSpPr>
        <p:spPr>
          <a:xfrm>
            <a:off x="792163" y="1762125"/>
            <a:ext cx="7570787" cy="4594225"/>
          </a:xfrm>
        </p:spPr>
        <p:txBody>
          <a:bodyPr>
            <a:normAutofit fontScale="85000" lnSpcReduction="20000"/>
          </a:bodyPr>
          <a:lstStyle/>
          <a:p>
            <a:r>
              <a:rPr lang="en-US" dirty="0">
                <a:solidFill>
                  <a:schemeClr val="tx1"/>
                </a:solidFill>
                <a:ea typeface="ＭＳ Ｐゴシック" charset="-128"/>
                <a:cs typeface="ＭＳ Ｐゴシック" charset="-128"/>
              </a:rPr>
              <a:t>Deals with the protection of communications through the network, including measures to protect against both passive and active attacks</a:t>
            </a:r>
          </a:p>
          <a:p>
            <a:r>
              <a:rPr lang="en-US" dirty="0">
                <a:solidFill>
                  <a:schemeClr val="tx1"/>
                </a:solidFill>
                <a:ea typeface="ＭＳ Ｐゴシック" charset="-128"/>
                <a:cs typeface="ＭＳ Ｐゴシック" charset="-128"/>
              </a:rPr>
              <a:t> Communications security is primarily implemented using network protocols</a:t>
            </a:r>
          </a:p>
          <a:p>
            <a:pPr lvl="2"/>
            <a:r>
              <a:rPr lang="en-US" sz="2100" dirty="0">
                <a:solidFill>
                  <a:schemeClr val="tx1"/>
                </a:solidFill>
                <a:ea typeface="ＭＳ Ｐゴシック" charset="-128"/>
                <a:cs typeface="ＭＳ Ｐゴシック" charset="-128"/>
              </a:rPr>
              <a:t>A network protocol consists of the format and procedures that governs the transmitting and receiving of data between points in a network</a:t>
            </a:r>
          </a:p>
          <a:p>
            <a:pPr lvl="2"/>
            <a:r>
              <a:rPr lang="en-US" sz="2100" dirty="0">
                <a:solidFill>
                  <a:schemeClr val="tx1"/>
                </a:solidFill>
                <a:ea typeface="ＭＳ Ｐゴシック" charset="-128"/>
                <a:cs typeface="ＭＳ Ｐゴシック" charset="-128"/>
              </a:rPr>
              <a:t>A protocol defines the structure of the individual data units and the control commands that manage the data transfer</a:t>
            </a:r>
          </a:p>
          <a:p>
            <a:r>
              <a:rPr lang="en-US" dirty="0">
                <a:solidFill>
                  <a:schemeClr val="tx1"/>
                </a:solidFill>
                <a:ea typeface="ＭＳ Ｐゴシック" charset="-128"/>
                <a:cs typeface="ＭＳ Ｐゴシック" charset="-128"/>
              </a:rPr>
              <a:t>With respect to network security, a security protocol may be an enhancement that is part of an existing protocol or a standalone protocol</a:t>
            </a:r>
            <a:endParaRPr lang="en-US" dirty="0"/>
          </a:p>
        </p:txBody>
      </p:sp>
      <p:sp>
        <p:nvSpPr>
          <p:cNvPr id="4" name="Footer Placeholder 3">
            <a:extLst>
              <a:ext uri="{FF2B5EF4-FFF2-40B4-BE49-F238E27FC236}">
                <a16:creationId xmlns:a16="http://schemas.microsoft.com/office/drawing/2014/main" id="{4E58B289-F287-524E-923E-AAF66B99FF6A}"/>
              </a:ext>
            </a:extLst>
          </p:cNvPr>
          <p:cNvSpPr>
            <a:spLocks noGrp="1"/>
          </p:cNvSpPr>
          <p:nvPr>
            <p:ph type="ftr" sz="quarter" idx="11"/>
          </p:nvPr>
        </p:nvSpPr>
        <p:spPr>
          <a:xfrm>
            <a:off x="371474" y="6356350"/>
            <a:ext cx="5784701" cy="461962"/>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27785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5060-C8E0-2E43-B56D-B1551CF724B2}"/>
              </a:ext>
            </a:extLst>
          </p:cNvPr>
          <p:cNvSpPr>
            <a:spLocks noGrp="1"/>
          </p:cNvSpPr>
          <p:nvPr>
            <p:ph type="title"/>
          </p:nvPr>
        </p:nvSpPr>
        <p:spPr/>
        <p:txBody>
          <a:bodyPr/>
          <a:lstStyle/>
          <a:p>
            <a:r>
              <a:rPr lang="en-US" dirty="0"/>
              <a:t>Device Security</a:t>
            </a:r>
          </a:p>
        </p:txBody>
      </p:sp>
      <p:sp>
        <p:nvSpPr>
          <p:cNvPr id="3" name="Content Placeholder 2">
            <a:extLst>
              <a:ext uri="{FF2B5EF4-FFF2-40B4-BE49-F238E27FC236}">
                <a16:creationId xmlns:a16="http://schemas.microsoft.com/office/drawing/2014/main" id="{6F673996-6DD0-8446-A153-33C9278C0329}"/>
              </a:ext>
            </a:extLst>
          </p:cNvPr>
          <p:cNvSpPr>
            <a:spLocks noGrp="1"/>
          </p:cNvSpPr>
          <p:nvPr>
            <p:ph idx="1"/>
          </p:nvPr>
        </p:nvSpPr>
        <p:spPr>
          <a:xfrm>
            <a:off x="792163" y="1772108"/>
            <a:ext cx="7920880" cy="4594225"/>
          </a:xfrm>
        </p:spPr>
        <p:txBody>
          <a:bodyPr>
            <a:normAutofit fontScale="55000" lnSpcReduction="20000"/>
          </a:bodyPr>
          <a:lstStyle/>
          <a:p>
            <a:r>
              <a:rPr lang="en-US" dirty="0">
                <a:solidFill>
                  <a:schemeClr val="tx1"/>
                </a:solidFill>
                <a:ea typeface="ＭＳ Ｐゴシック" charset="-128"/>
                <a:cs typeface="ＭＳ Ｐゴシック" charset="-128"/>
              </a:rPr>
              <a:t>The other aspect of network security is the protection of network devices, such as routers and switches, and end systems connected to the network, such as client systems and servers</a:t>
            </a:r>
          </a:p>
          <a:p>
            <a:r>
              <a:rPr lang="en-US" dirty="0">
                <a:solidFill>
                  <a:schemeClr val="tx1"/>
                </a:solidFill>
                <a:ea typeface="ＭＳ Ｐゴシック" charset="-128"/>
                <a:cs typeface="ＭＳ Ｐゴシック" charset="-128"/>
              </a:rPr>
              <a:t>The primary security concerns are intruders that gain access to the system to perform unauthorized actions, insert malicious software (malware), or overwhelm system resources to diminish availability</a:t>
            </a:r>
          </a:p>
          <a:p>
            <a:r>
              <a:rPr lang="en-US" dirty="0">
                <a:solidFill>
                  <a:schemeClr val="tx1"/>
                </a:solidFill>
                <a:ea typeface="ＭＳ Ｐゴシック" charset="-128"/>
                <a:cs typeface="ＭＳ Ｐゴシック" charset="-128"/>
              </a:rPr>
              <a:t>Three types of device security are: </a:t>
            </a:r>
          </a:p>
          <a:p>
            <a:pPr lvl="2"/>
            <a:r>
              <a:rPr lang="en-US" sz="2700" b="1" dirty="0">
                <a:solidFill>
                  <a:schemeClr val="tx1"/>
                </a:solidFill>
                <a:ea typeface="ＭＳ Ｐゴシック" charset="-128"/>
              </a:rPr>
              <a:t>Firewall</a:t>
            </a:r>
          </a:p>
          <a:p>
            <a:pPr lvl="3"/>
            <a:r>
              <a:rPr lang="en-US" sz="2400" dirty="0">
                <a:solidFill>
                  <a:schemeClr val="tx1"/>
                </a:solidFill>
                <a:ea typeface="ＭＳ Ｐゴシック" charset="-128"/>
                <a:cs typeface="ＭＳ Ｐゴシック" charset="-128"/>
              </a:rPr>
              <a:t>A hardware and/or software capability that limits access between a network and device attached to the network, in accordance with a specific security policy. The firewall acts as a filter that permits or denies data traffic, both incoming and outgoing, based on a set of rules based on traffic content and/or traffic pattern</a:t>
            </a:r>
            <a:endParaRPr lang="en-US" dirty="0">
              <a:solidFill>
                <a:schemeClr val="tx1"/>
              </a:solidFill>
              <a:ea typeface="ＭＳ Ｐゴシック" charset="-128"/>
            </a:endParaRPr>
          </a:p>
          <a:p>
            <a:pPr lvl="2"/>
            <a:r>
              <a:rPr lang="en-US" sz="2700" b="1" dirty="0">
                <a:solidFill>
                  <a:schemeClr val="tx1"/>
                </a:solidFill>
                <a:ea typeface="ＭＳ Ｐゴシック" charset="-128"/>
              </a:rPr>
              <a:t>Intrusion detection</a:t>
            </a:r>
          </a:p>
          <a:p>
            <a:pPr lvl="3"/>
            <a:r>
              <a:rPr lang="en-US" sz="2400" dirty="0">
                <a:solidFill>
                  <a:schemeClr val="tx1"/>
                </a:solidFill>
                <a:ea typeface="ＭＳ Ｐゴシック" charset="-128"/>
                <a:cs typeface="ＭＳ Ｐゴシック" charset="-128"/>
              </a:rPr>
              <a:t>Hardware or software products that gather and analyze information from various areas within a computer or a network for the purpose of finding, and providing real-time or near-real-time warning of, attempts to access system resources in an unauthorized manner</a:t>
            </a:r>
            <a:endParaRPr lang="en-US" dirty="0">
              <a:solidFill>
                <a:schemeClr val="tx1"/>
              </a:solidFill>
              <a:ea typeface="ＭＳ Ｐゴシック" charset="-128"/>
            </a:endParaRPr>
          </a:p>
          <a:p>
            <a:pPr lvl="2"/>
            <a:r>
              <a:rPr lang="en-US" sz="2700" b="1" dirty="0">
                <a:solidFill>
                  <a:schemeClr val="tx1"/>
                </a:solidFill>
                <a:ea typeface="ＭＳ Ｐゴシック" charset="-128"/>
              </a:rPr>
              <a:t>Intrusion prevention</a:t>
            </a:r>
          </a:p>
          <a:p>
            <a:pPr lvl="3"/>
            <a:r>
              <a:rPr lang="en-US" sz="2400" dirty="0">
                <a:solidFill>
                  <a:schemeClr val="tx1"/>
                </a:solidFill>
                <a:ea typeface="ＭＳ Ｐゴシック" charset="-128"/>
                <a:cs typeface="ＭＳ Ｐゴシック" charset="-128"/>
              </a:rPr>
              <a:t>Hardware or software products designed to detect intrusive activity and attempt to stop the activity, ideally before it reaches its target</a:t>
            </a:r>
            <a:endParaRPr lang="en-US" dirty="0"/>
          </a:p>
          <a:p>
            <a:endParaRPr lang="en-US" dirty="0"/>
          </a:p>
        </p:txBody>
      </p:sp>
      <p:sp>
        <p:nvSpPr>
          <p:cNvPr id="4" name="Footer Placeholder 3">
            <a:extLst>
              <a:ext uri="{FF2B5EF4-FFF2-40B4-BE49-F238E27FC236}">
                <a16:creationId xmlns:a16="http://schemas.microsoft.com/office/drawing/2014/main" id="{B8693887-0686-7B43-9AF1-B9BDA111DF23}"/>
              </a:ext>
            </a:extLst>
          </p:cNvPr>
          <p:cNvSpPr>
            <a:spLocks noGrp="1"/>
          </p:cNvSpPr>
          <p:nvPr>
            <p:ph type="ftr" sz="quarter" idx="11"/>
          </p:nvPr>
        </p:nvSpPr>
        <p:spPr>
          <a:xfrm>
            <a:off x="371474" y="6356350"/>
            <a:ext cx="5208637" cy="50165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406095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3" name="Content Placeholder 2">
            <a:extLst>
              <a:ext uri="{FF2B5EF4-FFF2-40B4-BE49-F238E27FC236}">
                <a16:creationId xmlns:a16="http://schemas.microsoft.com/office/drawing/2014/main" id="{5F6D21BB-26E8-D442-8F34-F7D91DCAEF95}"/>
              </a:ext>
            </a:extLst>
          </p:cNvPr>
          <p:cNvSpPr>
            <a:spLocks noGrp="1"/>
          </p:cNvSpPr>
          <p:nvPr>
            <p:ph idx="1"/>
          </p:nvPr>
        </p:nvSpPr>
        <p:spPr>
          <a:xfrm>
            <a:off x="792163" y="1762125"/>
            <a:ext cx="7570787" cy="4594225"/>
          </a:xfrm>
        </p:spPr>
        <p:txBody>
          <a:bodyPr>
            <a:normAutofit fontScale="62500" lnSpcReduction="20000"/>
          </a:bodyPr>
          <a:lstStyle/>
          <a:p>
            <a:pPr>
              <a:spcBef>
                <a:spcPts val="600"/>
              </a:spcBef>
            </a:pPr>
            <a:r>
              <a:rPr lang="en-US" dirty="0">
                <a:solidFill>
                  <a:schemeClr val="tx1"/>
                </a:solidFill>
                <a:ea typeface="ＭＳ Ｐゴシック" charset="-128"/>
                <a:cs typeface="ＭＳ Ｐゴシック" charset="-128"/>
              </a:rPr>
              <a:t>One of the most widely accepted and most cited definitions of trust is:</a:t>
            </a:r>
          </a:p>
          <a:p>
            <a:pPr marL="0" indent="0">
              <a:spcBef>
                <a:spcPts val="600"/>
              </a:spcBef>
              <a:buNone/>
            </a:pPr>
            <a:endParaRPr lang="en-US" sz="1500" dirty="0">
              <a:solidFill>
                <a:schemeClr val="tx1"/>
              </a:solidFill>
              <a:ea typeface="ＭＳ Ｐゴシック" charset="-128"/>
              <a:cs typeface="ＭＳ Ｐゴシック" charset="-128"/>
            </a:endParaRPr>
          </a:p>
          <a:p>
            <a:pPr marL="685800" lvl="2" indent="0">
              <a:buNone/>
            </a:pPr>
            <a:r>
              <a:rPr lang="en-US" i="1" dirty="0">
                <a:solidFill>
                  <a:schemeClr val="tx1"/>
                </a:solidFill>
                <a:ea typeface="ＭＳ Ｐゴシック" charset="-128"/>
                <a:cs typeface="ＭＳ Ｐゴシック" charset="-128"/>
              </a:rPr>
              <a:t>	“the willingness of a party to be vulnerable to the actions of </a:t>
            </a:r>
          </a:p>
          <a:p>
            <a:pPr marL="685800" lvl="2" indent="0">
              <a:buNone/>
            </a:pPr>
            <a:r>
              <a:rPr lang="en-US" i="1" dirty="0">
                <a:solidFill>
                  <a:schemeClr val="tx1"/>
                </a:solidFill>
                <a:ea typeface="ＭＳ Ｐゴシック" charset="-128"/>
                <a:cs typeface="ＭＳ Ｐゴシック" charset="-128"/>
              </a:rPr>
              <a:t>	  another party based on the expectation that the other will perform </a:t>
            </a:r>
          </a:p>
          <a:p>
            <a:pPr marL="685800" lvl="2" indent="0">
              <a:buNone/>
            </a:pPr>
            <a:r>
              <a:rPr lang="en-US" i="1" dirty="0">
                <a:solidFill>
                  <a:schemeClr val="tx1"/>
                </a:solidFill>
                <a:ea typeface="ＭＳ Ｐゴシック" charset="-128"/>
                <a:cs typeface="ＭＳ Ｐゴシック" charset="-128"/>
              </a:rPr>
              <a:t>	  a particular action important to the trustor, irrespective of the ability </a:t>
            </a:r>
          </a:p>
          <a:p>
            <a:pPr marL="685800" lvl="2" indent="0">
              <a:buNone/>
            </a:pPr>
            <a:r>
              <a:rPr lang="en-US" i="1" dirty="0">
                <a:solidFill>
                  <a:schemeClr val="tx1"/>
                </a:solidFill>
                <a:ea typeface="ＭＳ Ｐゴシック" charset="-128"/>
                <a:cs typeface="ＭＳ Ｐゴシック" charset="-128"/>
              </a:rPr>
              <a:t>	  to monitor or control that other party”</a:t>
            </a:r>
            <a:endParaRPr lang="en-US" i="1" dirty="0"/>
          </a:p>
          <a:p>
            <a:pPr>
              <a:spcBef>
                <a:spcPts val="1800"/>
              </a:spcBef>
            </a:pPr>
            <a:r>
              <a:rPr lang="en-US" dirty="0">
                <a:solidFill>
                  <a:schemeClr val="tx1"/>
                </a:solidFill>
                <a:ea typeface="ＭＳ Ｐゴシック" charset="-128"/>
                <a:cs typeface="ＭＳ Ｐゴシック" charset="-128"/>
              </a:rPr>
              <a:t>Three related concepts are relevant to a trust model: </a:t>
            </a:r>
          </a:p>
          <a:p>
            <a:pPr lvl="2">
              <a:spcBef>
                <a:spcPts val="1800"/>
              </a:spcBef>
            </a:pPr>
            <a:r>
              <a:rPr lang="en-US" b="1" dirty="0">
                <a:solidFill>
                  <a:schemeClr val="tx1"/>
                </a:solidFill>
                <a:ea typeface="ＭＳ Ｐゴシック" charset="-128"/>
                <a:cs typeface="ＭＳ Ｐゴシック" charset="-128"/>
              </a:rPr>
              <a:t>Trustworthiness: </a:t>
            </a:r>
            <a:r>
              <a:rPr lang="en-US" dirty="0">
                <a:solidFill>
                  <a:schemeClr val="tx1"/>
                </a:solidFill>
                <a:ea typeface="ＭＳ Ｐゴシック" charset="-128"/>
                <a:cs typeface="ＭＳ Ｐゴシック" charset="-128"/>
              </a:rPr>
              <a:t>A characteristic of an entity that reflects the degree to which that entity is deserving of trust</a:t>
            </a:r>
          </a:p>
          <a:p>
            <a:pPr lvl="2">
              <a:spcBef>
                <a:spcPts val="1800"/>
              </a:spcBef>
            </a:pPr>
            <a:r>
              <a:rPr lang="en-US" b="1" dirty="0">
                <a:solidFill>
                  <a:schemeClr val="tx1"/>
                </a:solidFill>
                <a:ea typeface="ＭＳ Ｐゴシック" charset="-128"/>
                <a:cs typeface="ＭＳ Ｐゴシック" charset="-128"/>
              </a:rPr>
              <a:t>Propensity to trust: </a:t>
            </a:r>
            <a:r>
              <a:rPr lang="en-US" dirty="0">
                <a:solidFill>
                  <a:schemeClr val="tx1"/>
                </a:solidFill>
                <a:ea typeface="ＭＳ Ｐゴシック" charset="-128"/>
                <a:cs typeface="ＭＳ Ｐゴシック" charset="-128"/>
              </a:rPr>
              <a:t>A tendency to be willing to trust others across a broad spectrum of situations and trust targets. This suggests that every individual has some baseline level of trust that will influence the person’s willingness to rely on the words and actions of others</a:t>
            </a:r>
          </a:p>
          <a:p>
            <a:pPr lvl="2">
              <a:spcBef>
                <a:spcPts val="1800"/>
              </a:spcBef>
            </a:pPr>
            <a:r>
              <a:rPr lang="en-US" b="1" dirty="0">
                <a:solidFill>
                  <a:schemeClr val="tx1"/>
                </a:solidFill>
                <a:ea typeface="ＭＳ Ｐゴシック" charset="-128"/>
                <a:cs typeface="ＭＳ Ｐゴシック" charset="-128"/>
              </a:rPr>
              <a:t>Risk: </a:t>
            </a:r>
            <a:r>
              <a:rPr lang="en-US" dirty="0">
                <a:solidFill>
                  <a:schemeClr val="tx1"/>
                </a:solidFill>
                <a:ea typeface="ＭＳ Ｐゴシック" charset="-128"/>
                <a:cs typeface="ＭＳ Ｐゴシック" charset="-128"/>
              </a:rPr>
              <a:t>A measure of the extent to which an entity is threatened by a potential circumstance or event, and typically a function of 1) the adverse impacts that would arise if the circumstance or event occurs; and 2) the likelihood of occurrence</a:t>
            </a:r>
            <a:endParaRPr lang="en-US" dirty="0"/>
          </a:p>
          <a:p>
            <a:endParaRPr lang="en-US" dirty="0"/>
          </a:p>
        </p:txBody>
      </p:sp>
      <p:sp>
        <p:nvSpPr>
          <p:cNvPr id="4" name="Footer Placeholder 3">
            <a:extLst>
              <a:ext uri="{FF2B5EF4-FFF2-40B4-BE49-F238E27FC236}">
                <a16:creationId xmlns:a16="http://schemas.microsoft.com/office/drawing/2014/main" id="{3E651D8A-CA6B-EF4F-8EA4-0DB67AEF1FBE}"/>
              </a:ext>
            </a:extLst>
          </p:cNvPr>
          <p:cNvSpPr>
            <a:spLocks noGrp="1"/>
          </p:cNvSpPr>
          <p:nvPr>
            <p:ph type="ftr" sz="quarter" idx="11"/>
          </p:nvPr>
        </p:nvSpPr>
        <p:spPr>
          <a:xfrm>
            <a:off x="371474" y="6356350"/>
            <a:ext cx="5136629" cy="601042"/>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386562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37DAB6-4E9B-1B49-A26C-EBAA8F51A484}"/>
              </a:ext>
            </a:extLst>
          </p:cNvPr>
          <p:cNvSpPr>
            <a:spLocks noGrp="1"/>
          </p:cNvSpPr>
          <p:nvPr>
            <p:ph type="ftr" sz="quarter" idx="11"/>
          </p:nvPr>
        </p:nvSpPr>
        <p:spPr>
          <a:xfrm>
            <a:off x="371474" y="6356350"/>
            <a:ext cx="5299363" cy="501650"/>
          </a:xfrm>
        </p:spPr>
        <p:txBody>
          <a:bodyPr/>
          <a:lstStyle/>
          <a:p>
            <a:pPr>
              <a:defRPr/>
            </a:pPr>
            <a:r>
              <a:rPr lang="en-US"/>
              <a:t>© 2020 Pearson Education, Inc., Hoboken, NJ. All rights reserved</a:t>
            </a:r>
            <a:endParaRPr lang="en-US" dirty="0"/>
          </a:p>
        </p:txBody>
      </p:sp>
      <p:pic>
        <p:nvPicPr>
          <p:cNvPr id="6" name="Picture 5">
            <a:extLst>
              <a:ext uri="{FF2B5EF4-FFF2-40B4-BE49-F238E27FC236}">
                <a16:creationId xmlns:a16="http://schemas.microsoft.com/office/drawing/2014/main" id="{7375F9FA-12E9-A543-89ED-FFCA8F6F25C7}"/>
              </a:ext>
            </a:extLst>
          </p:cNvPr>
          <p:cNvPicPr>
            <a:picLocks noChangeAspect="1"/>
          </p:cNvPicPr>
          <p:nvPr/>
        </p:nvPicPr>
        <p:blipFill rotWithShape="1">
          <a:blip r:embed="rId3"/>
          <a:srcRect t="24801" b="32150"/>
          <a:stretch/>
        </p:blipFill>
        <p:spPr>
          <a:xfrm>
            <a:off x="107504" y="872716"/>
            <a:ext cx="9176948" cy="5112568"/>
          </a:xfrm>
          <a:prstGeom prst="rect">
            <a:avLst/>
          </a:prstGeom>
        </p:spPr>
      </p:pic>
    </p:spTree>
    <p:extLst>
      <p:ext uri="{BB962C8B-B14F-4D97-AF65-F5344CB8AC3E}">
        <p14:creationId xmlns:p14="http://schemas.microsoft.com/office/powerpoint/2010/main" val="146501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A660-1696-AA41-B476-E5901A451944}"/>
              </a:ext>
            </a:extLst>
          </p:cNvPr>
          <p:cNvSpPr>
            <a:spLocks noGrp="1"/>
          </p:cNvSpPr>
          <p:nvPr>
            <p:ph type="title"/>
          </p:nvPr>
        </p:nvSpPr>
        <p:spPr/>
        <p:txBody>
          <a:bodyPr/>
          <a:lstStyle/>
          <a:p>
            <a:r>
              <a:rPr lang="en-US" sz="4800" dirty="0"/>
              <a:t>The Trust Model and Information Security</a:t>
            </a:r>
          </a:p>
        </p:txBody>
      </p:sp>
      <p:graphicFrame>
        <p:nvGraphicFramePr>
          <p:cNvPr id="5" name="Content Placeholder 4">
            <a:extLst>
              <a:ext uri="{FF2B5EF4-FFF2-40B4-BE49-F238E27FC236}">
                <a16:creationId xmlns:a16="http://schemas.microsoft.com/office/drawing/2014/main" id="{904093FA-0A6B-1F4B-8713-30CB9E4EB45D}"/>
              </a:ext>
            </a:extLst>
          </p:cNvPr>
          <p:cNvGraphicFramePr>
            <a:graphicFrameLocks noGrp="1"/>
          </p:cNvGraphicFramePr>
          <p:nvPr>
            <p:ph idx="1"/>
            <p:extLst>
              <p:ext uri="{D42A27DB-BD31-4B8C-83A1-F6EECF244321}">
                <p14:modId xmlns:p14="http://schemas.microsoft.com/office/powerpoint/2010/main" val="2742675123"/>
              </p:ext>
            </p:extLst>
          </p:nvPr>
        </p:nvGraphicFramePr>
        <p:xfrm>
          <a:off x="611561" y="1556792"/>
          <a:ext cx="8160966" cy="4968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A6EC5D2-C5A5-3C45-9812-28AA1F471AC1}"/>
              </a:ext>
            </a:extLst>
          </p:cNvPr>
          <p:cNvSpPr>
            <a:spLocks noGrp="1"/>
          </p:cNvSpPr>
          <p:nvPr>
            <p:ph type="ftr" sz="quarter" idx="11"/>
          </p:nvPr>
        </p:nvSpPr>
        <p:spPr>
          <a:xfrm>
            <a:off x="339933" y="6500365"/>
            <a:ext cx="6648797" cy="461962"/>
          </a:xfrm>
        </p:spPr>
        <p:txBody>
          <a:bodyPr/>
          <a:lstStyle/>
          <a:p>
            <a:pPr>
              <a:defRPr/>
            </a:pPr>
            <a:r>
              <a:rPr lang="en-US">
                <a:latin typeface="+mn-lt"/>
              </a:rPr>
              <a:t>© 2020 Pearson Education, Inc., Hoboken, NJ. All rights reserved</a:t>
            </a:r>
            <a:endParaRPr lang="en-US" dirty="0">
              <a:latin typeface="+mn-lt"/>
            </a:endParaRPr>
          </a:p>
        </p:txBody>
      </p:sp>
    </p:spTree>
    <p:extLst>
      <p:ext uri="{BB962C8B-B14F-4D97-AF65-F5344CB8AC3E}">
        <p14:creationId xmlns:p14="http://schemas.microsoft.com/office/powerpoint/2010/main" val="4074380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330B-9AF7-5E4D-9F16-CD4E440CBB21}"/>
              </a:ext>
            </a:extLst>
          </p:cNvPr>
          <p:cNvSpPr>
            <a:spLocks noGrp="1"/>
          </p:cNvSpPr>
          <p:nvPr>
            <p:ph type="title"/>
          </p:nvPr>
        </p:nvSpPr>
        <p:spPr/>
        <p:txBody>
          <a:bodyPr/>
          <a:lstStyle/>
          <a:p>
            <a:r>
              <a:rPr lang="en-US" dirty="0"/>
              <a:t>Trustworthiness of an Individual</a:t>
            </a:r>
          </a:p>
        </p:txBody>
      </p:sp>
      <p:sp>
        <p:nvSpPr>
          <p:cNvPr id="3" name="Content Placeholder 2">
            <a:extLst>
              <a:ext uri="{FF2B5EF4-FFF2-40B4-BE49-F238E27FC236}">
                <a16:creationId xmlns:a16="http://schemas.microsoft.com/office/drawing/2014/main" id="{64C16CC3-AA66-F248-ABE3-628901967447}"/>
              </a:ext>
            </a:extLst>
          </p:cNvPr>
          <p:cNvSpPr>
            <a:spLocks noGrp="1"/>
          </p:cNvSpPr>
          <p:nvPr>
            <p:ph idx="1"/>
          </p:nvPr>
        </p:nvSpPr>
        <p:spPr>
          <a:xfrm>
            <a:off x="792163" y="1762125"/>
            <a:ext cx="7740277" cy="4763219"/>
          </a:xfrm>
        </p:spPr>
        <p:txBody>
          <a:bodyPr>
            <a:normAutofit lnSpcReduction="10000"/>
          </a:bodyPr>
          <a:lstStyle/>
          <a:p>
            <a:r>
              <a:rPr lang="en-US" sz="1600" dirty="0">
                <a:solidFill>
                  <a:schemeClr val="tx1"/>
                </a:solidFill>
                <a:ea typeface="ＭＳ Ｐゴシック" charset="-128"/>
                <a:cs typeface="ＭＳ Ｐゴシック" charset="-128"/>
              </a:rPr>
              <a:t>Organizations need to be concerned about both internal users (employees, on-site contractors) and external users (customers, suppliers) of their information systems</a:t>
            </a:r>
          </a:p>
          <a:p>
            <a:r>
              <a:rPr lang="en-US" sz="1600" dirty="0">
                <a:solidFill>
                  <a:schemeClr val="tx1"/>
                </a:solidFill>
                <a:ea typeface="ＭＳ Ｐゴシック" charset="-128"/>
                <a:cs typeface="ＭＳ Ｐゴシック" charset="-128"/>
              </a:rPr>
              <a:t>With respect to internal users, an organization develops a level of trust in individuals by policies in the following two areas:</a:t>
            </a:r>
          </a:p>
          <a:p>
            <a:r>
              <a:rPr lang="en-US" sz="1600" dirty="0">
                <a:solidFill>
                  <a:schemeClr val="tx1"/>
                </a:solidFill>
                <a:ea typeface="ＭＳ Ｐゴシック" charset="-128"/>
              </a:rPr>
              <a:t>Human resource security</a:t>
            </a:r>
          </a:p>
          <a:p>
            <a:pPr lvl="2"/>
            <a:r>
              <a:rPr lang="en-US" sz="1400" dirty="0">
                <a:solidFill>
                  <a:schemeClr val="tx1"/>
                </a:solidFill>
                <a:ea typeface="ＭＳ Ｐゴシック" charset="-128"/>
                <a:cs typeface="ＭＳ Ｐゴシック" charset="-128"/>
              </a:rPr>
              <a:t>Sound security practice dictates that information security requirements be embedded into each stage of the employment life cycle, specifying security-related actions required during the induction of each individual, their ongoing management, and termination of their employment. Human resource security also includes assigning ownership of information (including responsibility for its protection) to capable individuals and obtaining confirmation of their understanding and acceptance</a:t>
            </a:r>
            <a:endParaRPr lang="en-US" sz="1400" dirty="0">
              <a:solidFill>
                <a:schemeClr val="tx1"/>
              </a:solidFill>
              <a:ea typeface="ＭＳ Ｐゴシック" charset="-128"/>
            </a:endParaRPr>
          </a:p>
          <a:p>
            <a:r>
              <a:rPr lang="en-US" sz="1600" dirty="0">
                <a:solidFill>
                  <a:schemeClr val="tx1"/>
                </a:solidFill>
                <a:ea typeface="ＭＳ Ｐゴシック" charset="-128"/>
              </a:rPr>
              <a:t>Security awareness and training</a:t>
            </a:r>
          </a:p>
          <a:p>
            <a:pPr lvl="2"/>
            <a:r>
              <a:rPr lang="en-US" sz="1400" dirty="0">
                <a:solidFill>
                  <a:schemeClr val="tx1"/>
                </a:solidFill>
                <a:ea typeface="ＭＳ Ｐゴシック" charset="-128"/>
                <a:cs typeface="ＭＳ Ｐゴシック" charset="-128"/>
              </a:rPr>
              <a:t>This area refers to disseminating security information to all employees, including IT staff, IT security staff, and management, as well as IT users and other employees. A workforce that has a high level of security awareness and appropriate security training for each individual’s role is as important, if not more important, than any other security countermeasure or control</a:t>
            </a:r>
            <a:endParaRPr lang="en-US" sz="1400" dirty="0"/>
          </a:p>
        </p:txBody>
      </p:sp>
      <p:sp>
        <p:nvSpPr>
          <p:cNvPr id="4" name="Footer Placeholder 3">
            <a:extLst>
              <a:ext uri="{FF2B5EF4-FFF2-40B4-BE49-F238E27FC236}">
                <a16:creationId xmlns:a16="http://schemas.microsoft.com/office/drawing/2014/main" id="{C36B1931-3FB5-8245-B152-B7483FA9CD89}"/>
              </a:ext>
            </a:extLst>
          </p:cNvPr>
          <p:cNvSpPr>
            <a:spLocks noGrp="1"/>
          </p:cNvSpPr>
          <p:nvPr>
            <p:ph type="ftr" sz="quarter" idx="11"/>
          </p:nvPr>
        </p:nvSpPr>
        <p:spPr>
          <a:xfrm>
            <a:off x="371474" y="6356350"/>
            <a:ext cx="5928717" cy="461962"/>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842447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7938-4DC2-6940-B5A0-A9D82C259766}"/>
              </a:ext>
            </a:extLst>
          </p:cNvPr>
          <p:cNvSpPr>
            <a:spLocks noGrp="1"/>
          </p:cNvSpPr>
          <p:nvPr>
            <p:ph type="title"/>
          </p:nvPr>
        </p:nvSpPr>
        <p:spPr/>
        <p:txBody>
          <a:bodyPr/>
          <a:lstStyle/>
          <a:p>
            <a:r>
              <a:rPr lang="en-US" dirty="0"/>
              <a:t>Trustworthiness of an Organization</a:t>
            </a:r>
          </a:p>
        </p:txBody>
      </p:sp>
      <p:sp>
        <p:nvSpPr>
          <p:cNvPr id="3" name="Content Placeholder 2">
            <a:extLst>
              <a:ext uri="{FF2B5EF4-FFF2-40B4-BE49-F238E27FC236}">
                <a16:creationId xmlns:a16="http://schemas.microsoft.com/office/drawing/2014/main" id="{D35F37EB-7079-9F42-8E61-0386AFE3B596}"/>
              </a:ext>
            </a:extLst>
          </p:cNvPr>
          <p:cNvSpPr>
            <a:spLocks noGrp="1"/>
          </p:cNvSpPr>
          <p:nvPr>
            <p:ph idx="1"/>
          </p:nvPr>
        </p:nvSpPr>
        <p:spPr>
          <a:xfrm>
            <a:off x="792163" y="1762125"/>
            <a:ext cx="7570787" cy="4594225"/>
          </a:xfrm>
        </p:spPr>
        <p:txBody>
          <a:bodyPr>
            <a:normAutofit fontScale="62500" lnSpcReduction="20000"/>
          </a:bodyPr>
          <a:lstStyle/>
          <a:p>
            <a:r>
              <a:rPr lang="en-US" dirty="0">
                <a:solidFill>
                  <a:schemeClr val="tx1"/>
                </a:solidFill>
                <a:ea typeface="ＭＳ Ｐゴシック" charset="-128"/>
                <a:cs typeface="ＭＳ Ｐゴシック" charset="-128"/>
              </a:rPr>
              <a:t>Most organizations rely on information system service and information provided by external organizations, as well as partnerships to accomplish missions and business functions (examples are cloud service providers and companies that form part of the supply chain for the organization) </a:t>
            </a:r>
          </a:p>
          <a:p>
            <a:r>
              <a:rPr lang="en-US" dirty="0">
                <a:solidFill>
                  <a:schemeClr val="tx1"/>
                </a:solidFill>
                <a:ea typeface="ＭＳ Ｐゴシック" charset="-128"/>
                <a:cs typeface="ＭＳ Ｐゴシック" charset="-128"/>
              </a:rPr>
              <a:t>To manage risk to the organization, it must establish trust relationships with these external organizations</a:t>
            </a:r>
          </a:p>
          <a:p>
            <a:r>
              <a:rPr lang="en-US" dirty="0">
                <a:solidFill>
                  <a:schemeClr val="tx1"/>
                </a:solidFill>
                <a:ea typeface="ＭＳ Ｐゴシック" charset="-128"/>
                <a:cs typeface="ＭＳ Ｐゴシック" charset="-128"/>
              </a:rPr>
              <a:t>NIST SP 800-39 (</a:t>
            </a:r>
            <a:r>
              <a:rPr lang="en-US" i="1" dirty="0">
                <a:solidFill>
                  <a:schemeClr val="tx1"/>
                </a:solidFill>
                <a:ea typeface="ＭＳ Ｐゴシック" charset="-128"/>
                <a:cs typeface="ＭＳ Ｐゴシック" charset="-128"/>
              </a:rPr>
              <a:t>Managing Information Security Risk</a:t>
            </a:r>
            <a:r>
              <a:rPr lang="en-US" dirty="0">
                <a:solidFill>
                  <a:schemeClr val="tx1"/>
                </a:solidFill>
                <a:ea typeface="ＭＳ Ｐゴシック" charset="-128"/>
                <a:cs typeface="ＭＳ Ｐゴシック" charset="-128"/>
              </a:rPr>
              <a:t>, March 2011) indicates that such trust relationships can be:</a:t>
            </a:r>
          </a:p>
          <a:p>
            <a:pPr lvl="2">
              <a:spcBef>
                <a:spcPts val="1200"/>
              </a:spcBef>
            </a:pPr>
            <a:r>
              <a:rPr lang="en-US" dirty="0"/>
              <a:t>Formally established, for example, by documenting the trust-related information in contracts, service-level agreements, statements of work, memoranda of agreement/understanding, or interconnection security agreements</a:t>
            </a:r>
          </a:p>
          <a:p>
            <a:pPr lvl="2">
              <a:spcBef>
                <a:spcPts val="1200"/>
              </a:spcBef>
            </a:pPr>
            <a:r>
              <a:rPr lang="en-US" dirty="0"/>
              <a:t>Scalable and inter-organizational or intra-organizational in nature</a:t>
            </a:r>
          </a:p>
          <a:p>
            <a:pPr lvl="2">
              <a:spcBef>
                <a:spcPts val="1200"/>
              </a:spcBef>
            </a:pPr>
            <a:r>
              <a:rPr lang="en-US" dirty="0"/>
              <a:t>Represented by simple (bilateral) relationships between two partners or more complex many-to-many relationships among many diverse partners </a:t>
            </a:r>
          </a:p>
          <a:p>
            <a:pPr lvl="2">
              <a:spcBef>
                <a:spcPts val="1200"/>
              </a:spcBef>
            </a:pPr>
            <a:endParaRPr lang="en-US" dirty="0">
              <a:solidFill>
                <a:schemeClr val="tx1"/>
              </a:solidFill>
              <a:latin typeface="Arial" charset="0"/>
              <a:ea typeface="ＭＳ Ｐゴシック" charset="-128"/>
              <a:cs typeface="ＭＳ Ｐゴシック" charset="-128"/>
            </a:endParaRPr>
          </a:p>
          <a:p>
            <a:endParaRPr lang="en-US" dirty="0"/>
          </a:p>
        </p:txBody>
      </p:sp>
      <p:sp>
        <p:nvSpPr>
          <p:cNvPr id="4" name="Footer Placeholder 3">
            <a:extLst>
              <a:ext uri="{FF2B5EF4-FFF2-40B4-BE49-F238E27FC236}">
                <a16:creationId xmlns:a16="http://schemas.microsoft.com/office/drawing/2014/main" id="{F4D98460-C645-8B49-9519-723B8789B616}"/>
              </a:ext>
            </a:extLst>
          </p:cNvPr>
          <p:cNvSpPr>
            <a:spLocks noGrp="1"/>
          </p:cNvSpPr>
          <p:nvPr>
            <p:ph type="ftr" sz="quarter" idx="11"/>
          </p:nvPr>
        </p:nvSpPr>
        <p:spPr>
          <a:xfrm>
            <a:off x="371474" y="6356350"/>
            <a:ext cx="5280645" cy="461962"/>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129744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CC4E-2F37-BF4F-AEC4-12642E2C13E5}"/>
              </a:ext>
            </a:extLst>
          </p:cNvPr>
          <p:cNvSpPr>
            <a:spLocks noGrp="1"/>
          </p:cNvSpPr>
          <p:nvPr>
            <p:ph type="title"/>
          </p:nvPr>
        </p:nvSpPr>
        <p:spPr/>
        <p:txBody>
          <a:bodyPr/>
          <a:lstStyle/>
          <a:p>
            <a:r>
              <a:rPr lang="en-US" dirty="0"/>
              <a:t>Trustworthiness of Information Systems</a:t>
            </a:r>
          </a:p>
        </p:txBody>
      </p:sp>
      <p:sp>
        <p:nvSpPr>
          <p:cNvPr id="3" name="Content Placeholder 2">
            <a:extLst>
              <a:ext uri="{FF2B5EF4-FFF2-40B4-BE49-F238E27FC236}">
                <a16:creationId xmlns:a16="http://schemas.microsoft.com/office/drawing/2014/main" id="{B7A016A8-A7CA-2549-B7DC-7D070C880C6A}"/>
              </a:ext>
            </a:extLst>
          </p:cNvPr>
          <p:cNvSpPr>
            <a:spLocks noGrp="1"/>
          </p:cNvSpPr>
          <p:nvPr>
            <p:ph idx="1"/>
          </p:nvPr>
        </p:nvSpPr>
        <p:spPr>
          <a:xfrm>
            <a:off x="792163" y="1762125"/>
            <a:ext cx="7570787" cy="4594225"/>
          </a:xfrm>
        </p:spPr>
        <p:txBody>
          <a:bodyPr>
            <a:normAutofit fontScale="85000" lnSpcReduction="20000"/>
          </a:bodyPr>
          <a:lstStyle/>
          <a:p>
            <a:r>
              <a:rPr lang="en-US" dirty="0"/>
              <a:t>SP 800-39 defines trustworthiness for information systems as </a:t>
            </a:r>
          </a:p>
          <a:p>
            <a:pPr marL="685800" lvl="2" indent="0">
              <a:buNone/>
            </a:pPr>
            <a:r>
              <a:rPr lang="en-US" sz="2000" i="1" dirty="0"/>
              <a:t>“the degree to which information systems (including the information technology products from which the systems are built) can be expected to preserve the confidentiality, integrity, and availability of the information being processed, stored, or transmitted by the systems across the full range of threats”</a:t>
            </a:r>
          </a:p>
          <a:p>
            <a:r>
              <a:rPr lang="en-US" dirty="0"/>
              <a:t>Two factors affecting the trustworthiness of information systems are: </a:t>
            </a:r>
          </a:p>
          <a:p>
            <a:pPr lvl="2"/>
            <a:r>
              <a:rPr lang="en-US" sz="2100" b="1" dirty="0"/>
              <a:t>Security functionality: </a:t>
            </a:r>
            <a:r>
              <a:rPr lang="en-US" sz="2100" dirty="0"/>
              <a:t>The security features/functions employed within the system. These include cryptographic and network security technologies</a:t>
            </a:r>
          </a:p>
          <a:p>
            <a:pPr lvl="2"/>
            <a:r>
              <a:rPr lang="en-US" sz="2100" b="1" dirty="0"/>
              <a:t>Security assurance: </a:t>
            </a:r>
            <a:r>
              <a:rPr lang="en-US" sz="2100" dirty="0"/>
              <a:t>The grounds for confidence that the security functionality is effective in its application. This area is addressed by security management techniques, such as auditing and incorporating security considerations into the system development life cycle </a:t>
            </a:r>
          </a:p>
          <a:p>
            <a:pPr lvl="2"/>
            <a:endParaRPr lang="en-US" dirty="0"/>
          </a:p>
          <a:p>
            <a:pPr lvl="2"/>
            <a:endParaRPr lang="en-US" dirty="0"/>
          </a:p>
          <a:p>
            <a:endParaRPr lang="en-US" dirty="0"/>
          </a:p>
        </p:txBody>
      </p:sp>
      <p:sp>
        <p:nvSpPr>
          <p:cNvPr id="4" name="Footer Placeholder 3">
            <a:extLst>
              <a:ext uri="{FF2B5EF4-FFF2-40B4-BE49-F238E27FC236}">
                <a16:creationId xmlns:a16="http://schemas.microsoft.com/office/drawing/2014/main" id="{EBD3E1E8-FDBA-CE41-BF78-5DE98814FE01}"/>
              </a:ext>
            </a:extLst>
          </p:cNvPr>
          <p:cNvSpPr>
            <a:spLocks noGrp="1"/>
          </p:cNvSpPr>
          <p:nvPr>
            <p:ph type="ftr" sz="quarter" idx="11"/>
          </p:nvPr>
        </p:nvSpPr>
        <p:spPr>
          <a:xfrm>
            <a:off x="371474" y="6356350"/>
            <a:ext cx="5496669" cy="50165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267436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A35F-5743-1744-B7E8-EFBA2CCA5AD2}"/>
              </a:ext>
            </a:extLst>
          </p:cNvPr>
          <p:cNvSpPr>
            <a:spLocks noGrp="1"/>
          </p:cNvSpPr>
          <p:nvPr>
            <p:ph type="title"/>
          </p:nvPr>
        </p:nvSpPr>
        <p:spPr/>
        <p:txBody>
          <a:bodyPr/>
          <a:lstStyle/>
          <a:p>
            <a:r>
              <a:rPr lang="en-US" dirty="0"/>
              <a:t>Establishing Trust Relationships</a:t>
            </a:r>
          </a:p>
        </p:txBody>
      </p:sp>
      <p:graphicFrame>
        <p:nvGraphicFramePr>
          <p:cNvPr id="5" name="Content Placeholder 4">
            <a:extLst>
              <a:ext uri="{FF2B5EF4-FFF2-40B4-BE49-F238E27FC236}">
                <a16:creationId xmlns:a16="http://schemas.microsoft.com/office/drawing/2014/main" id="{A44E16A3-5C7E-1A47-9B34-5A9D149F8B3C}"/>
              </a:ext>
            </a:extLst>
          </p:cNvPr>
          <p:cNvGraphicFramePr>
            <a:graphicFrameLocks noGrp="1"/>
          </p:cNvGraphicFramePr>
          <p:nvPr>
            <p:ph idx="1"/>
            <p:extLst>
              <p:ext uri="{D42A27DB-BD31-4B8C-83A1-F6EECF244321}">
                <p14:modId xmlns:p14="http://schemas.microsoft.com/office/powerpoint/2010/main" val="3216994952"/>
              </p:ext>
            </p:extLst>
          </p:nvPr>
        </p:nvGraphicFramePr>
        <p:xfrm>
          <a:off x="792163" y="1643969"/>
          <a:ext cx="7570787" cy="4835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F1708F09-C569-3441-90B8-F6DF95D0A1AC}"/>
              </a:ext>
            </a:extLst>
          </p:cNvPr>
          <p:cNvSpPr>
            <a:spLocks noGrp="1"/>
          </p:cNvSpPr>
          <p:nvPr>
            <p:ph type="ftr" sz="quarter" idx="11"/>
          </p:nvPr>
        </p:nvSpPr>
        <p:spPr>
          <a:xfrm>
            <a:off x="395536" y="6479196"/>
            <a:ext cx="5928717" cy="461962"/>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398611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D2F7-FDB5-4943-AE47-5A9DA07401F5}"/>
              </a:ext>
            </a:extLst>
          </p:cNvPr>
          <p:cNvSpPr>
            <a:spLocks noGrp="1"/>
          </p:cNvSpPr>
          <p:nvPr>
            <p:ph type="title"/>
          </p:nvPr>
        </p:nvSpPr>
        <p:spPr/>
        <p:txBody>
          <a:bodyPr/>
          <a:lstStyle/>
          <a:p>
            <a:r>
              <a:rPr lang="en-US" dirty="0"/>
              <a:t>Standards </a:t>
            </a:r>
          </a:p>
        </p:txBody>
      </p:sp>
      <p:graphicFrame>
        <p:nvGraphicFramePr>
          <p:cNvPr id="5" name="Content Placeholder 4">
            <a:extLst>
              <a:ext uri="{FF2B5EF4-FFF2-40B4-BE49-F238E27FC236}">
                <a16:creationId xmlns:a16="http://schemas.microsoft.com/office/drawing/2014/main" id="{090141C3-F9A8-DB4C-A876-13214F0BCAC0}"/>
              </a:ext>
            </a:extLst>
          </p:cNvPr>
          <p:cNvGraphicFramePr>
            <a:graphicFrameLocks noGrp="1"/>
          </p:cNvGraphicFramePr>
          <p:nvPr>
            <p:ph idx="1"/>
            <p:extLst>
              <p:ext uri="{D42A27DB-BD31-4B8C-83A1-F6EECF244321}">
                <p14:modId xmlns:p14="http://schemas.microsoft.com/office/powerpoint/2010/main" val="879548405"/>
              </p:ext>
            </p:extLst>
          </p:nvPr>
        </p:nvGraphicFramePr>
        <p:xfrm>
          <a:off x="251521" y="1590552"/>
          <a:ext cx="8640959" cy="4824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5064D52-3B0D-E746-BD3E-6D6A90D7CFBC}"/>
              </a:ext>
            </a:extLst>
          </p:cNvPr>
          <p:cNvSpPr>
            <a:spLocks noGrp="1"/>
          </p:cNvSpPr>
          <p:nvPr>
            <p:ph type="ftr" sz="quarter" idx="11"/>
          </p:nvPr>
        </p:nvSpPr>
        <p:spPr>
          <a:xfrm>
            <a:off x="251520" y="6415087"/>
            <a:ext cx="5136629" cy="501650"/>
          </a:xfrm>
        </p:spPr>
        <p:txBody>
          <a:bodyPr/>
          <a:lstStyle/>
          <a:p>
            <a:pPr>
              <a:defRPr/>
            </a:pPr>
            <a:r>
              <a:rPr lang="en-US"/>
              <a:t>© 2020 Pearson Education, Inc., Hoboken, NJ. All rights reserved</a:t>
            </a:r>
            <a:endParaRPr lang="en-US" dirty="0"/>
          </a:p>
        </p:txBody>
      </p:sp>
    </p:spTree>
    <p:extLst>
      <p:ext uri="{BB962C8B-B14F-4D97-AF65-F5344CB8AC3E}">
        <p14:creationId xmlns:p14="http://schemas.microsoft.com/office/powerpoint/2010/main" val="186497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2B27-98F0-C94E-93C1-9EF68F3F22AA}"/>
              </a:ext>
            </a:extLst>
          </p:cNvPr>
          <p:cNvSpPr>
            <a:spLocks noGrp="1"/>
          </p:cNvSpPr>
          <p:nvPr>
            <p:ph type="title"/>
          </p:nvPr>
        </p:nvSpPr>
        <p:spPr/>
        <p:txBody>
          <a:bodyPr/>
          <a:lstStyle/>
          <a:p>
            <a:r>
              <a:rPr lang="en-US" dirty="0"/>
              <a:t>Cybersecurity </a:t>
            </a:r>
          </a:p>
        </p:txBody>
      </p:sp>
      <p:sp>
        <p:nvSpPr>
          <p:cNvPr id="3" name="Text Placeholder 2">
            <a:extLst>
              <a:ext uri="{FF2B5EF4-FFF2-40B4-BE49-F238E27FC236}">
                <a16:creationId xmlns:a16="http://schemas.microsoft.com/office/drawing/2014/main" id="{A74BC5C6-9512-7D42-AF3C-A866D517BB51}"/>
              </a:ext>
            </a:extLst>
          </p:cNvPr>
          <p:cNvSpPr>
            <a:spLocks noGrp="1"/>
          </p:cNvSpPr>
          <p:nvPr>
            <p:ph type="body" idx="1"/>
          </p:nvPr>
        </p:nvSpPr>
        <p:spPr/>
        <p:txBody>
          <a:bodyPr/>
          <a:lstStyle/>
          <a:p>
            <a:r>
              <a:rPr lang="en-US" dirty="0"/>
              <a:t>Information Security</a:t>
            </a:r>
          </a:p>
        </p:txBody>
      </p:sp>
      <p:sp>
        <p:nvSpPr>
          <p:cNvPr id="4" name="Content Placeholder 3">
            <a:extLst>
              <a:ext uri="{FF2B5EF4-FFF2-40B4-BE49-F238E27FC236}">
                <a16:creationId xmlns:a16="http://schemas.microsoft.com/office/drawing/2014/main" id="{990B7C1B-D890-1740-B253-7C3AFA1C0F3E}"/>
              </a:ext>
            </a:extLst>
          </p:cNvPr>
          <p:cNvSpPr>
            <a:spLocks noGrp="1"/>
          </p:cNvSpPr>
          <p:nvPr>
            <p:ph sz="half" idx="2"/>
          </p:nvPr>
        </p:nvSpPr>
        <p:spPr/>
        <p:txBody>
          <a:bodyPr>
            <a:normAutofit fontScale="92500"/>
          </a:bodyPr>
          <a:lstStyle/>
          <a:p>
            <a:pPr>
              <a:lnSpc>
                <a:spcPct val="110000"/>
              </a:lnSpc>
            </a:pPr>
            <a:r>
              <a:rPr lang="en-US" sz="2100" dirty="0">
                <a:solidFill>
                  <a:schemeClr val="tx1"/>
                </a:solidFill>
                <a:ea typeface="ＭＳ Ｐゴシック" charset="-128"/>
                <a:cs typeface="ＭＳ Ｐゴシック" charset="-128"/>
              </a:rPr>
              <a:t>This term refers to preservation of confidentiality, integrity, and availability of information. In addition, other properties, such as authenticity, accountability, nonrepudiation, and reliability can also be involved</a:t>
            </a:r>
            <a:endParaRPr lang="en-US" sz="1900" dirty="0"/>
          </a:p>
          <a:p>
            <a:endParaRPr lang="en-US" dirty="0"/>
          </a:p>
        </p:txBody>
      </p:sp>
      <p:sp>
        <p:nvSpPr>
          <p:cNvPr id="5" name="Text Placeholder 4">
            <a:extLst>
              <a:ext uri="{FF2B5EF4-FFF2-40B4-BE49-F238E27FC236}">
                <a16:creationId xmlns:a16="http://schemas.microsoft.com/office/drawing/2014/main" id="{DB509196-F303-0B44-8F4D-110008494F3F}"/>
              </a:ext>
            </a:extLst>
          </p:cNvPr>
          <p:cNvSpPr>
            <a:spLocks noGrp="1"/>
          </p:cNvSpPr>
          <p:nvPr>
            <p:ph type="body" sz="quarter" idx="3"/>
          </p:nvPr>
        </p:nvSpPr>
        <p:spPr/>
        <p:txBody>
          <a:bodyPr/>
          <a:lstStyle/>
          <a:p>
            <a:r>
              <a:rPr lang="en-US" dirty="0"/>
              <a:t>Network Security</a:t>
            </a:r>
          </a:p>
        </p:txBody>
      </p:sp>
      <p:sp>
        <p:nvSpPr>
          <p:cNvPr id="6" name="Content Placeholder 5">
            <a:extLst>
              <a:ext uri="{FF2B5EF4-FFF2-40B4-BE49-F238E27FC236}">
                <a16:creationId xmlns:a16="http://schemas.microsoft.com/office/drawing/2014/main" id="{302F9C30-4E7B-6F47-BE58-8AE502963624}"/>
              </a:ext>
            </a:extLst>
          </p:cNvPr>
          <p:cNvSpPr>
            <a:spLocks noGrp="1"/>
          </p:cNvSpPr>
          <p:nvPr>
            <p:ph sz="quarter" idx="4"/>
          </p:nvPr>
        </p:nvSpPr>
        <p:spPr/>
        <p:txBody>
          <a:bodyPr>
            <a:normAutofit fontScale="92500"/>
          </a:bodyPr>
          <a:lstStyle/>
          <a:p>
            <a:pPr>
              <a:lnSpc>
                <a:spcPct val="110000"/>
              </a:lnSpc>
            </a:pPr>
            <a:r>
              <a:rPr lang="en-US" sz="2100" dirty="0">
                <a:solidFill>
                  <a:schemeClr val="tx1"/>
                </a:solidFill>
                <a:ea typeface="ＭＳ Ｐゴシック" charset="-128"/>
              </a:rPr>
              <a:t>This term refers to protection of networks and their service from unauthorized modification, destruction, or disclosure, and provision of assurance that the network performs its critical functions correctly and there are no harmful side effects</a:t>
            </a:r>
          </a:p>
          <a:p>
            <a:endParaRPr lang="en-US" dirty="0"/>
          </a:p>
        </p:txBody>
      </p:sp>
      <p:sp>
        <p:nvSpPr>
          <p:cNvPr id="7" name="Footer Placeholder 6">
            <a:extLst>
              <a:ext uri="{FF2B5EF4-FFF2-40B4-BE49-F238E27FC236}">
                <a16:creationId xmlns:a16="http://schemas.microsoft.com/office/drawing/2014/main" id="{017F05CC-4D80-6644-8756-E9CEF4543259}"/>
              </a:ext>
            </a:extLst>
          </p:cNvPr>
          <p:cNvSpPr>
            <a:spLocks noGrp="1"/>
          </p:cNvSpPr>
          <p:nvPr>
            <p:ph type="ftr" sz="quarter" idx="11"/>
          </p:nvPr>
        </p:nvSpPr>
        <p:spPr>
          <a:xfrm>
            <a:off x="371474" y="6356350"/>
            <a:ext cx="5352653" cy="365125"/>
          </a:xfrm>
        </p:spPr>
        <p:txBody>
          <a:bodyPr/>
          <a:lstStyle/>
          <a:p>
            <a:pPr>
              <a:defRPr/>
            </a:pPr>
            <a:r>
              <a:rPr lang="en-US" sz="900"/>
              <a:t>© 2020 Pearson Education, Inc., Hoboken, NJ. All rights reserved</a:t>
            </a:r>
            <a:endParaRPr lang="en-US" dirty="0"/>
          </a:p>
        </p:txBody>
      </p:sp>
    </p:spTree>
    <p:extLst>
      <p:ext uri="{BB962C8B-B14F-4D97-AF65-F5344CB8AC3E}">
        <p14:creationId xmlns:p14="http://schemas.microsoft.com/office/powerpoint/2010/main" val="2039139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Summary</a:t>
            </a:r>
            <a:endParaRPr lang="en-AU"/>
          </a:p>
        </p:txBody>
      </p:sp>
      <p:sp>
        <p:nvSpPr>
          <p:cNvPr id="76803" name="Rectangle 3"/>
          <p:cNvSpPr>
            <a:spLocks noGrp="1" noChangeArrowheads="1"/>
          </p:cNvSpPr>
          <p:nvPr>
            <p:ph sz="half" idx="1"/>
          </p:nvPr>
        </p:nvSpPr>
        <p:spPr>
          <a:xfrm>
            <a:off x="168277" y="1752600"/>
            <a:ext cx="3323604" cy="4778375"/>
          </a:xfrm>
        </p:spPr>
        <p:txBody>
          <a:bodyPr>
            <a:normAutofit fontScale="92500" lnSpcReduction="20000"/>
          </a:bodyPr>
          <a:lstStyle/>
          <a:p>
            <a:pPr eaLnBrk="1" hangingPunct="1"/>
            <a:r>
              <a:rPr lang="en-US" dirty="0"/>
              <a:t>Describe the key security requirements of confidentiality, integrity, and availability</a:t>
            </a:r>
          </a:p>
          <a:p>
            <a:pPr eaLnBrk="1" hangingPunct="1"/>
            <a:r>
              <a:rPr lang="en-US" dirty="0"/>
              <a:t>List and briefly describe key organizations involved in cryptography standards</a:t>
            </a:r>
          </a:p>
          <a:p>
            <a:r>
              <a:rPr lang="en-US" dirty="0"/>
              <a:t>Provide an overview of keyless, single-key and    two-key cryptographic algorithms </a:t>
            </a:r>
          </a:p>
          <a:p>
            <a:endParaRPr lang="en-US" sz="2000" dirty="0">
              <a:effectLst/>
            </a:endParaRPr>
          </a:p>
        </p:txBody>
      </p:sp>
      <p:sp>
        <p:nvSpPr>
          <p:cNvPr id="76804" name="Content Placeholder 11"/>
          <p:cNvSpPr>
            <a:spLocks noGrp="1"/>
          </p:cNvSpPr>
          <p:nvPr>
            <p:ph sz="half" idx="2"/>
          </p:nvPr>
        </p:nvSpPr>
        <p:spPr>
          <a:xfrm>
            <a:off x="5410200" y="1752600"/>
            <a:ext cx="3565525" cy="5257800"/>
          </a:xfrm>
        </p:spPr>
        <p:txBody>
          <a:bodyPr>
            <a:normAutofit fontScale="92500" lnSpcReduction="20000"/>
          </a:bodyPr>
          <a:lstStyle/>
          <a:p>
            <a:pPr eaLnBrk="1" hangingPunct="1"/>
            <a:r>
              <a:rPr lang="en-US" dirty="0"/>
              <a:t>Provide an overview of the main areas of network security </a:t>
            </a:r>
          </a:p>
          <a:p>
            <a:pPr eaLnBrk="1" hangingPunct="1"/>
            <a:r>
              <a:rPr lang="en-US" dirty="0"/>
              <a:t>Describe a trust model for information security</a:t>
            </a:r>
          </a:p>
          <a:p>
            <a:pPr eaLnBrk="1" hangingPunct="1"/>
            <a:r>
              <a:rPr lang="en-US" dirty="0"/>
              <a:t>Discuss the types of security threats and attacks that must be dealt with and give examples of the types of threats and attacks that apply to different categories of computer and network assets</a:t>
            </a:r>
          </a:p>
          <a:p>
            <a:pPr eaLnBrk="1" hangingPunct="1"/>
            <a:endParaRPr lang="en-US" dirty="0"/>
          </a:p>
          <a:p>
            <a:pPr eaLnBrk="1" hangingPunct="1"/>
            <a:endParaRPr lang="en-US" dirty="0"/>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3528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152400" y="6492875"/>
            <a:ext cx="54197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Security Objectives</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p:txBody>
          <a:bodyPr/>
          <a:lstStyle/>
          <a:p>
            <a:r>
              <a:rPr lang="en-US" sz="2400" dirty="0"/>
              <a:t>The cybersecurity definition introduces three key objectives that are at the heart of information and network security: </a:t>
            </a:r>
          </a:p>
          <a:p>
            <a:pPr lvl="1">
              <a:spcBef>
                <a:spcPts val="1200"/>
              </a:spcBef>
            </a:pPr>
            <a:r>
              <a:rPr lang="en-US" sz="2200" b="1" dirty="0"/>
              <a:t>Confidentiality: </a:t>
            </a:r>
            <a:r>
              <a:rPr lang="en-US" sz="2200" dirty="0"/>
              <a:t>This term covers two related concepts:</a:t>
            </a:r>
          </a:p>
          <a:p>
            <a:pPr lvl="3">
              <a:spcBef>
                <a:spcPts val="1200"/>
              </a:spcBef>
            </a:pPr>
            <a:r>
              <a:rPr lang="en-US" sz="1800" b="1" dirty="0"/>
              <a:t>Data</a:t>
            </a:r>
            <a:r>
              <a:rPr lang="en-US" sz="1800" dirty="0"/>
              <a:t> </a:t>
            </a:r>
            <a:r>
              <a:rPr lang="en-US" sz="1800" b="1" dirty="0"/>
              <a:t>confidentiality: </a:t>
            </a:r>
            <a:r>
              <a:rPr lang="en-US" sz="1800" dirty="0"/>
              <a:t>Assures that private or confidential information is not made available or disclosed to unauthorized individuals</a:t>
            </a:r>
          </a:p>
          <a:p>
            <a:pPr lvl="3">
              <a:spcBef>
                <a:spcPts val="1200"/>
              </a:spcBef>
            </a:pPr>
            <a:r>
              <a:rPr lang="en-US" sz="1800" b="1" dirty="0"/>
              <a:t>Privacy: </a:t>
            </a:r>
            <a:r>
              <a:rPr lang="en-US" sz="1800" dirty="0"/>
              <a:t>Assures that individuals control or influence what information related to them may be collected and stored and by whom and to whom that information may be disclosed</a:t>
            </a:r>
          </a:p>
          <a:p>
            <a:pPr lvl="2"/>
            <a:endParaRPr lang="en-US" sz="2200" dirty="0"/>
          </a:p>
          <a:p>
            <a:endParaRPr lang="en-US" dirty="0"/>
          </a:p>
        </p:txBody>
      </p:sp>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extLst>
      <p:ext uri="{BB962C8B-B14F-4D97-AF65-F5344CB8AC3E}">
        <p14:creationId xmlns:p14="http://schemas.microsoft.com/office/powerpoint/2010/main" val="216081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Security Objectives</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a:xfrm>
            <a:off x="689125" y="1595184"/>
            <a:ext cx="7673825" cy="4681536"/>
          </a:xfrm>
        </p:spPr>
        <p:txBody>
          <a:bodyPr/>
          <a:lstStyle/>
          <a:p>
            <a:pPr marL="342900" lvl="2" indent="-342900">
              <a:spcBef>
                <a:spcPts val="2400"/>
              </a:spcBef>
            </a:pPr>
            <a:r>
              <a:rPr lang="en-US" sz="2200" b="1" dirty="0"/>
              <a:t>Integrity: </a:t>
            </a:r>
            <a:r>
              <a:rPr lang="en-US" sz="2200" dirty="0"/>
              <a:t>This term covers two related concepts: </a:t>
            </a:r>
          </a:p>
          <a:p>
            <a:pPr lvl="3">
              <a:spcBef>
                <a:spcPts val="1200"/>
              </a:spcBef>
            </a:pPr>
            <a:r>
              <a:rPr lang="en-US" sz="1800" b="1" dirty="0"/>
              <a:t>Data integrity: </a:t>
            </a:r>
            <a:r>
              <a:rPr lang="en-US" sz="1800" dirty="0"/>
              <a:t>Assures that data and programs are changed only in a specified and authorized manner. This concept also encompasses data authenticity, which means that a digital object is indeed what it claims to be or what it is claimed to be, and nonrepudiation, which is assurance that the sender of information is provided with proof of delivery and the recipient is provided with proof of the sender’s identity, so neither can later deny having processed the information</a:t>
            </a:r>
          </a:p>
          <a:p>
            <a:pPr lvl="3">
              <a:spcBef>
                <a:spcPts val="1200"/>
              </a:spcBef>
            </a:pPr>
            <a:r>
              <a:rPr lang="en-US" sz="1800" b="1" dirty="0"/>
              <a:t>System integrity</a:t>
            </a:r>
            <a:r>
              <a:rPr lang="en-US" sz="1800" dirty="0"/>
              <a:t>: Assures that a system performs its intended function in an unimpaired manner, free from deliberate or inadvertent unauthorized manipulation of the system</a:t>
            </a:r>
          </a:p>
          <a:p>
            <a:pPr marL="342900" lvl="2" indent="-342900">
              <a:spcBef>
                <a:spcPts val="1800"/>
              </a:spcBef>
            </a:pPr>
            <a:r>
              <a:rPr lang="en-US" sz="2200" b="1" dirty="0"/>
              <a:t>Availability: </a:t>
            </a:r>
            <a:r>
              <a:rPr lang="en-US" sz="2200" dirty="0"/>
              <a:t>Assures that systems work promptly and service is not denied to authorized users</a:t>
            </a:r>
          </a:p>
          <a:p>
            <a:pPr lvl="2">
              <a:spcBef>
                <a:spcPts val="1200"/>
              </a:spcBef>
            </a:pPr>
            <a:endParaRPr lang="en-US" sz="1800" dirty="0"/>
          </a:p>
        </p:txBody>
      </p:sp>
      <p:sp>
        <p:nvSpPr>
          <p:cNvPr id="4" name="Footer Placeholder 3">
            <a:extLst>
              <a:ext uri="{FF2B5EF4-FFF2-40B4-BE49-F238E27FC236}">
                <a16:creationId xmlns:a16="http://schemas.microsoft.com/office/drawing/2014/main" id="{D5C6DE8D-B26D-A44D-87AC-2CDBC1FA8B4B}"/>
              </a:ext>
            </a:extLst>
          </p:cNvPr>
          <p:cNvSpPr>
            <a:spLocks noGrp="1"/>
          </p:cNvSpPr>
          <p:nvPr>
            <p:ph type="ftr" sz="quarter" idx="11"/>
          </p:nvPr>
        </p:nvSpPr>
        <p:spPr>
          <a:xfrm>
            <a:off x="371474" y="6356350"/>
            <a:ext cx="3768477" cy="365125"/>
          </a:xfrm>
        </p:spPr>
        <p:txBody>
          <a:bodyPr/>
          <a:lstStyle/>
          <a:p>
            <a:pPr>
              <a:defRPr/>
            </a:pPr>
            <a:r>
              <a:rPr lang="en-US" sz="900"/>
              <a:t>© 2020 Pearson Education, Inc., Hoboken, NJ. All rights reserved</a:t>
            </a:r>
            <a:endParaRPr lang="en-US" sz="900" dirty="0"/>
          </a:p>
        </p:txBody>
      </p:sp>
    </p:spTree>
    <p:extLst>
      <p:ext uri="{BB962C8B-B14F-4D97-AF65-F5344CB8AC3E}">
        <p14:creationId xmlns:p14="http://schemas.microsoft.com/office/powerpoint/2010/main" val="358067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a:xfrm>
            <a:off x="304800" y="6492875"/>
            <a:ext cx="5486400" cy="365125"/>
          </a:xfrm>
        </p:spPr>
        <p:txBody>
          <a:bodyPr/>
          <a:lstStyle/>
          <a:p>
            <a:pPr>
              <a:defRPr/>
            </a:pPr>
            <a:r>
              <a:rPr lang="en-US" sz="900"/>
              <a:t>© 2020 Pearson Education, Inc., Hoboken, NJ. All rights reserved</a:t>
            </a:r>
            <a:endParaRPr lang="en-US" sz="900" dirty="0"/>
          </a:p>
        </p:txBody>
      </p:sp>
      <p:pic>
        <p:nvPicPr>
          <p:cNvPr id="3" name="Picture 2">
            <a:extLst>
              <a:ext uri="{FF2B5EF4-FFF2-40B4-BE49-F238E27FC236}">
                <a16:creationId xmlns:a16="http://schemas.microsoft.com/office/drawing/2014/main" id="{0DCC1ACC-B105-5F46-A21A-72B7D0CED260}"/>
              </a:ext>
            </a:extLst>
          </p:cNvPr>
          <p:cNvPicPr>
            <a:picLocks noChangeAspect="1"/>
          </p:cNvPicPr>
          <p:nvPr/>
        </p:nvPicPr>
        <p:blipFill rotWithShape="1">
          <a:blip r:embed="rId3"/>
          <a:srcRect t="21651" b="24800"/>
          <a:stretch/>
        </p:blipFill>
        <p:spPr>
          <a:xfrm>
            <a:off x="0" y="-171400"/>
            <a:ext cx="9848957" cy="68252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a:t>Security is not simple</a:t>
            </a:r>
          </a:p>
          <a:p>
            <a:pPr eaLnBrk="1" hangingPunct="1">
              <a:defRPr/>
            </a:pPr>
            <a:r>
              <a:rPr lang="en-US" dirty="0"/>
              <a:t>Potential attacks on the security features need to be considered</a:t>
            </a:r>
          </a:p>
          <a:p>
            <a:pPr eaLnBrk="1" hangingPunct="1">
              <a:defRPr/>
            </a:pPr>
            <a:r>
              <a:rPr lang="en-US" dirty="0"/>
              <a:t>Procedures used to provide particular services are often counter-intuitive</a:t>
            </a:r>
          </a:p>
          <a:p>
            <a:pPr eaLnBrk="1" hangingPunct="1">
              <a:defRPr/>
            </a:pPr>
            <a:r>
              <a:rPr lang="en-US" dirty="0"/>
              <a:t>It is necessary to decide where to use the various security mechanisms</a:t>
            </a:r>
          </a:p>
          <a:p>
            <a:pPr eaLnBrk="1" hangingPunct="1">
              <a:defRPr/>
            </a:pPr>
            <a:r>
              <a:rPr lang="en-US" dirty="0"/>
              <a:t>Requires constant monitoring</a:t>
            </a:r>
          </a:p>
          <a:p>
            <a:pPr eaLnBrk="1" hangingPunct="1">
              <a:defRPr/>
            </a:pPr>
            <a:r>
              <a:rPr lang="en-US" dirty="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a:t>Security mechanisms typically involve more than a particular algorithm or protocol</a:t>
            </a:r>
          </a:p>
          <a:p>
            <a:pPr eaLnBrk="1" hangingPunct="1">
              <a:defRPr/>
            </a:pPr>
            <a:r>
              <a:rPr lang="en-US" dirty="0"/>
              <a:t>Security is essentially a battle of wits between a perpetrator and the designer</a:t>
            </a:r>
          </a:p>
          <a:p>
            <a:pPr eaLnBrk="1" hangingPunct="1">
              <a:defRPr/>
            </a:pPr>
            <a:r>
              <a:rPr lang="en-US" dirty="0"/>
              <a:t>Little benefit from security investment is perceived until a security failure occurs</a:t>
            </a:r>
          </a:p>
          <a:p>
            <a:pPr eaLnBrk="1" hangingPunct="1">
              <a:defRPr/>
            </a:pPr>
            <a:r>
              <a:rPr lang="en-US" dirty="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t>OSI Security Architecture</a:t>
            </a:r>
          </a:p>
        </p:txBody>
      </p:sp>
      <p:graphicFrame>
        <p:nvGraphicFramePr>
          <p:cNvPr id="2" name="Content Placeholder 1">
            <a:extLst>
              <a:ext uri="{FF2B5EF4-FFF2-40B4-BE49-F238E27FC236}">
                <a16:creationId xmlns:a16="http://schemas.microsoft.com/office/drawing/2014/main" id="{4D0D1AF0-0998-394E-BD0E-44B5745B52D8}"/>
              </a:ext>
            </a:extLst>
          </p:cNvPr>
          <p:cNvGraphicFramePr>
            <a:graphicFrameLocks noGrp="1"/>
          </p:cNvGraphicFramePr>
          <p:nvPr>
            <p:ph idx="1"/>
            <p:extLst>
              <p:ext uri="{D42A27DB-BD31-4B8C-83A1-F6EECF244321}">
                <p14:modId xmlns:p14="http://schemas.microsoft.com/office/powerpoint/2010/main" val="4132377766"/>
              </p:ext>
            </p:extLst>
          </p:nvPr>
        </p:nvGraphicFramePr>
        <p:xfrm>
          <a:off x="152400" y="1452563"/>
          <a:ext cx="8839200" cy="5243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 y="6492875"/>
            <a:ext cx="6029325" cy="365125"/>
          </a:xfrm>
        </p:spPr>
        <p:txBody>
          <a:bodyPr/>
          <a:lstStyle/>
          <a:p>
            <a:pPr>
              <a:defRPr/>
            </a:pPr>
            <a:r>
              <a:rPr lang="en-US" sz="900"/>
              <a:t>© 2020 Pearson Education, Inc., Hoboken, NJ. All rights reserved</a:t>
            </a:r>
            <a:endParaRPr lang="en-US" sz="900" dirty="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27447</TotalTime>
  <Words>11288</Words>
  <Application>Microsoft Macintosh PowerPoint</Application>
  <PresentationFormat>On-screen Show (4:3)</PresentationFormat>
  <Paragraphs>724</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Candara</vt:lpstr>
      <vt:lpstr>Mistral</vt:lpstr>
      <vt:lpstr>Times New Roman</vt:lpstr>
      <vt:lpstr>Wingdings</vt:lpstr>
      <vt:lpstr>Infusion</vt:lpstr>
      <vt:lpstr>Cryptography and Network Security</vt:lpstr>
      <vt:lpstr>Chapter 1</vt:lpstr>
      <vt:lpstr>Cybersecurity </vt:lpstr>
      <vt:lpstr>Cybersecurity </vt:lpstr>
      <vt:lpstr>Security Objectives</vt:lpstr>
      <vt:lpstr>Security Objectives</vt:lpstr>
      <vt:lpstr>PowerPoint Presentation</vt:lpstr>
      <vt:lpstr>Computer Security Challenges</vt:lpstr>
      <vt:lpstr>OSI Security Architecture</vt:lpstr>
      <vt:lpstr>  Threats and Attacks </vt:lpstr>
      <vt:lpstr>PowerPoint Presentation</vt:lpstr>
      <vt:lpstr>Security Attacks</vt:lpstr>
      <vt:lpstr>Passive Attacks</vt:lpstr>
      <vt:lpstr>Active Attacks</vt:lpstr>
      <vt:lpstr>PowerPoint Presentation</vt:lpstr>
      <vt:lpstr>Authentication</vt:lpstr>
      <vt:lpstr>Authentication </vt:lpstr>
      <vt:lpstr>Access Control</vt:lpstr>
      <vt:lpstr>Data Confidentiality</vt:lpstr>
      <vt:lpstr>Data Integrity</vt:lpstr>
      <vt:lpstr>Nonrepudiation </vt:lpstr>
      <vt:lpstr>Availability Service</vt:lpstr>
      <vt:lpstr>Security Mechanisms</vt:lpstr>
      <vt:lpstr>PowerPoint Presentation</vt:lpstr>
      <vt:lpstr>Keyless Algorithms</vt:lpstr>
      <vt:lpstr>Single-Key Algorithms</vt:lpstr>
      <vt:lpstr>Single-Key Algorithms</vt:lpstr>
      <vt:lpstr>Asymmetric Algorithms</vt:lpstr>
      <vt:lpstr>PowerPoint Presentation</vt:lpstr>
      <vt:lpstr>Communications Security</vt:lpstr>
      <vt:lpstr>Device Security</vt:lpstr>
      <vt:lpstr>Trust Model</vt:lpstr>
      <vt:lpstr>PowerPoint Presentation</vt:lpstr>
      <vt:lpstr>The Trust Model and Information Security</vt:lpstr>
      <vt:lpstr>Trustworthiness of an Individual</vt:lpstr>
      <vt:lpstr>Trustworthiness of an Organization</vt:lpstr>
      <vt:lpstr>Trustworthiness of Information Systems</vt:lpstr>
      <vt:lpstr>Establishing Trust Relationships</vt:lpstr>
      <vt:lpstr>Standards </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Kim McLaughlin</cp:lastModifiedBy>
  <cp:revision>151</cp:revision>
  <cp:lastPrinted>2005-09-02T04:15:44Z</cp:lastPrinted>
  <dcterms:created xsi:type="dcterms:W3CDTF">2016-03-13T02:07:27Z</dcterms:created>
  <dcterms:modified xsi:type="dcterms:W3CDTF">2019-11-04T01:52:22Z</dcterms:modified>
  <cp:category/>
</cp:coreProperties>
</file>