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97" r:id="rId2"/>
  </p:sldMasterIdLst>
  <p:notesMasterIdLst>
    <p:notesMasterId r:id="rId37"/>
  </p:notesMasterIdLst>
  <p:handoutMasterIdLst>
    <p:handoutMasterId r:id="rId38"/>
  </p:handoutMasterIdLst>
  <p:sldIdLst>
    <p:sldId id="324" r:id="rId3"/>
    <p:sldId id="325" r:id="rId4"/>
    <p:sldId id="281" r:id="rId5"/>
    <p:sldId id="305" r:id="rId6"/>
    <p:sldId id="328" r:id="rId7"/>
    <p:sldId id="306" r:id="rId8"/>
    <p:sldId id="329" r:id="rId9"/>
    <p:sldId id="286" r:id="rId10"/>
    <p:sldId id="330" r:id="rId11"/>
    <p:sldId id="331" r:id="rId12"/>
    <p:sldId id="360" r:id="rId13"/>
    <p:sldId id="361" r:id="rId14"/>
    <p:sldId id="332" r:id="rId15"/>
    <p:sldId id="333" r:id="rId16"/>
    <p:sldId id="334" r:id="rId17"/>
    <p:sldId id="335" r:id="rId18"/>
    <p:sldId id="336" r:id="rId19"/>
    <p:sldId id="337" r:id="rId20"/>
    <p:sldId id="343" r:id="rId21"/>
    <p:sldId id="345" r:id="rId22"/>
    <p:sldId id="344" r:id="rId23"/>
    <p:sldId id="314" r:id="rId24"/>
    <p:sldId id="339" r:id="rId25"/>
    <p:sldId id="365" r:id="rId26"/>
    <p:sldId id="366" r:id="rId27"/>
    <p:sldId id="367" r:id="rId28"/>
    <p:sldId id="368" r:id="rId29"/>
    <p:sldId id="369" r:id="rId30"/>
    <p:sldId id="370" r:id="rId31"/>
    <p:sldId id="371" r:id="rId32"/>
    <p:sldId id="372" r:id="rId33"/>
    <p:sldId id="373" r:id="rId34"/>
    <p:sldId id="374" r:id="rId35"/>
    <p:sldId id="327" r:id="rId36"/>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27"/>
    <p:restoredTop sz="71960" autoAdjust="0"/>
  </p:normalViewPr>
  <p:slideViewPr>
    <p:cSldViewPr>
      <p:cViewPr varScale="1">
        <p:scale>
          <a:sx n="80" d="100"/>
          <a:sy n="80" d="100"/>
        </p:scale>
        <p:origin x="2848"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7" d="100"/>
          <a:sy n="127" d="100"/>
        </p:scale>
        <p:origin x="-149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09D6F4-BC36-0D42-9828-50A4B5F57A5B}"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217F2861-8603-1749-8905-36222D71F47A}">
      <dgm:prSet phldrT="[Text]" custT="1"/>
      <dgm:spPr/>
      <dgm:t>
        <a:bodyPr/>
        <a:lstStyle/>
        <a:p>
          <a:r>
            <a:rPr lang="en-AU" sz="1600" b="1" i="0" dirty="0">
              <a:ea typeface="+mn-ea"/>
            </a:rPr>
            <a:t>1.</a:t>
          </a:r>
          <a:endParaRPr lang="en-US" sz="1600" b="1" i="0" dirty="0"/>
        </a:p>
      </dgm:t>
    </dgm:pt>
    <dgm:pt modelId="{4BC56C73-5124-D046-9848-B78AA5F456F7}" type="parTrans" cxnId="{795A9BD3-8C52-584C-B3C5-4A6457088198}">
      <dgm:prSet/>
      <dgm:spPr/>
      <dgm:t>
        <a:bodyPr/>
        <a:lstStyle/>
        <a:p>
          <a:endParaRPr lang="en-US"/>
        </a:p>
      </dgm:t>
    </dgm:pt>
    <dgm:pt modelId="{D8BD60E9-60E2-BB49-BA41-B7BC874F1D2E}" type="sibTrans" cxnId="{795A9BD3-8C52-584C-B3C5-4A6457088198}">
      <dgm:prSet/>
      <dgm:spPr/>
      <dgm:t>
        <a:bodyPr/>
        <a:lstStyle/>
        <a:p>
          <a:endParaRPr lang="en-US"/>
        </a:p>
      </dgm:t>
    </dgm:pt>
    <dgm:pt modelId="{E7BEE5E9-B068-F440-AA78-C06B5DA31F9F}">
      <dgm:prSet custT="1"/>
      <dgm:spPr/>
      <dgm:t>
        <a:bodyPr/>
        <a:lstStyle/>
        <a:p>
          <a:r>
            <a:rPr lang="en-AU" sz="1600" b="1" i="0" dirty="0">
              <a:ea typeface="+mn-ea"/>
            </a:rPr>
            <a:t>2.</a:t>
          </a:r>
        </a:p>
      </dgm:t>
    </dgm:pt>
    <dgm:pt modelId="{3BD7872B-5311-4C46-BE7D-1A43595322FD}" type="parTrans" cxnId="{E6F4BD6A-E71B-C348-A7C5-892E30686EF6}">
      <dgm:prSet/>
      <dgm:spPr/>
      <dgm:t>
        <a:bodyPr/>
        <a:lstStyle/>
        <a:p>
          <a:endParaRPr lang="en-US"/>
        </a:p>
      </dgm:t>
    </dgm:pt>
    <dgm:pt modelId="{8200FAE9-38A0-794A-9C45-0A523EBC6CD8}" type="sibTrans" cxnId="{E6F4BD6A-E71B-C348-A7C5-892E30686EF6}">
      <dgm:prSet/>
      <dgm:spPr/>
      <dgm:t>
        <a:bodyPr/>
        <a:lstStyle/>
        <a:p>
          <a:endParaRPr lang="en-US"/>
        </a:p>
      </dgm:t>
    </dgm:pt>
    <dgm:pt modelId="{09D346F8-9EAF-5B4F-878E-A6E389AE9980}">
      <dgm:prSet custT="1"/>
      <dgm:spPr/>
      <dgm:t>
        <a:bodyPr/>
        <a:lstStyle/>
        <a:p>
          <a:r>
            <a:rPr lang="en-AU" sz="1600" b="1" i="0" dirty="0">
              <a:ea typeface="+mn-ea"/>
            </a:rPr>
            <a:t>3.</a:t>
          </a:r>
        </a:p>
      </dgm:t>
    </dgm:pt>
    <dgm:pt modelId="{8595B2C8-0405-7B4C-ABDE-A21DE2E1B6B4}" type="parTrans" cxnId="{8E3C383C-CB97-CB49-89EB-176D995223F0}">
      <dgm:prSet/>
      <dgm:spPr/>
      <dgm:t>
        <a:bodyPr/>
        <a:lstStyle/>
        <a:p>
          <a:endParaRPr lang="en-US"/>
        </a:p>
      </dgm:t>
    </dgm:pt>
    <dgm:pt modelId="{84008035-451E-244B-9822-9BFB0C54B9B1}" type="sibTrans" cxnId="{8E3C383C-CB97-CB49-89EB-176D995223F0}">
      <dgm:prSet/>
      <dgm:spPr/>
      <dgm:t>
        <a:bodyPr/>
        <a:lstStyle/>
        <a:p>
          <a:endParaRPr lang="en-US"/>
        </a:p>
      </dgm:t>
    </dgm:pt>
    <dgm:pt modelId="{49EFE361-CF40-C647-A532-3DB806AF13A5}">
      <dgm:prSet custT="1"/>
      <dgm:spPr/>
      <dgm:t>
        <a:bodyPr/>
        <a:lstStyle/>
        <a:p>
          <a:r>
            <a:rPr lang="en-AU" sz="1600" b="1" i="0" dirty="0">
              <a:ea typeface="+mn-ea"/>
            </a:rPr>
            <a:t>4.</a:t>
          </a:r>
        </a:p>
      </dgm:t>
    </dgm:pt>
    <dgm:pt modelId="{CFE636A9-8EBA-A545-B381-D1901F80C1F8}" type="parTrans" cxnId="{AB94D550-4FC1-BD4D-A19A-3F4C3AB52280}">
      <dgm:prSet/>
      <dgm:spPr/>
      <dgm:t>
        <a:bodyPr/>
        <a:lstStyle/>
        <a:p>
          <a:endParaRPr lang="en-US"/>
        </a:p>
      </dgm:t>
    </dgm:pt>
    <dgm:pt modelId="{38E7586E-E1E7-6641-B699-FC69EF62FCB4}" type="sibTrans" cxnId="{AB94D550-4FC1-BD4D-A19A-3F4C3AB52280}">
      <dgm:prSet/>
      <dgm:spPr/>
      <dgm:t>
        <a:bodyPr/>
        <a:lstStyle/>
        <a:p>
          <a:endParaRPr lang="en-US"/>
        </a:p>
      </dgm:t>
    </dgm:pt>
    <dgm:pt modelId="{DE800D88-AFC2-C748-95A6-84274571450D}">
      <dgm:prSet custT="1"/>
      <dgm:spPr/>
      <dgm:t>
        <a:bodyPr/>
        <a:lstStyle/>
        <a:p>
          <a:r>
            <a:rPr lang="en-AU" sz="1600" b="1" i="0" dirty="0">
              <a:ea typeface="+mn-ea"/>
            </a:rPr>
            <a:t>5. </a:t>
          </a:r>
        </a:p>
      </dgm:t>
    </dgm:pt>
    <dgm:pt modelId="{2AB82780-A93F-2241-82C5-044F7C113A5B}" type="parTrans" cxnId="{D309BC2B-2C28-5D4F-A167-B5C8489E062B}">
      <dgm:prSet/>
      <dgm:spPr/>
      <dgm:t>
        <a:bodyPr/>
        <a:lstStyle/>
        <a:p>
          <a:endParaRPr lang="en-US"/>
        </a:p>
      </dgm:t>
    </dgm:pt>
    <dgm:pt modelId="{56A0522B-1198-1A4B-95EF-8273C6411250}" type="sibTrans" cxnId="{D309BC2B-2C28-5D4F-A167-B5C8489E062B}">
      <dgm:prSet/>
      <dgm:spPr/>
      <dgm:t>
        <a:bodyPr/>
        <a:lstStyle/>
        <a:p>
          <a:endParaRPr lang="en-US"/>
        </a:p>
      </dgm:t>
    </dgm:pt>
    <dgm:pt modelId="{1C83C87B-222E-0647-A9B1-678C74EE72FB}">
      <dgm:prSet custT="1"/>
      <dgm:spPr/>
      <dgm:t>
        <a:bodyPr/>
        <a:lstStyle/>
        <a:p>
          <a:r>
            <a:rPr lang="en-AU" sz="1600" b="1" i="0" dirty="0">
              <a:ea typeface="+mn-ea"/>
            </a:rPr>
            <a:t>6.</a:t>
          </a:r>
        </a:p>
      </dgm:t>
    </dgm:pt>
    <dgm:pt modelId="{5175E942-C08B-5340-8A93-6316416F3C04}" type="parTrans" cxnId="{D9B66B88-B454-7740-A110-89C2A8F7895B}">
      <dgm:prSet/>
      <dgm:spPr/>
      <dgm:t>
        <a:bodyPr/>
        <a:lstStyle/>
        <a:p>
          <a:endParaRPr lang="en-US"/>
        </a:p>
      </dgm:t>
    </dgm:pt>
    <dgm:pt modelId="{A1A4982E-B916-3545-B228-858E66705963}" type="sibTrans" cxnId="{D9B66B88-B454-7740-A110-89C2A8F7895B}">
      <dgm:prSet/>
      <dgm:spPr/>
      <dgm:t>
        <a:bodyPr/>
        <a:lstStyle/>
        <a:p>
          <a:endParaRPr lang="en-US"/>
        </a:p>
      </dgm:t>
    </dgm:pt>
    <dgm:pt modelId="{84085882-6E9C-1740-A09E-E5D012E12456}">
      <dgm:prSet phldrT="[Text]"/>
      <dgm:spPr/>
      <dgm:t>
        <a:bodyPr/>
        <a:lstStyle/>
        <a:p>
          <a:r>
            <a:rPr lang="en-AU" dirty="0">
              <a:ea typeface="+mn-ea"/>
            </a:rPr>
            <a:t> Find integers </a:t>
          </a:r>
          <a:r>
            <a:rPr lang="en-AU" i="1" dirty="0" err="1">
              <a:ea typeface="+mn-ea"/>
            </a:rPr>
            <a:t>k</a:t>
          </a:r>
          <a:r>
            <a:rPr lang="en-AU" i="1" dirty="0">
              <a:ea typeface="+mn-ea"/>
            </a:rPr>
            <a:t>, </a:t>
          </a:r>
          <a:r>
            <a:rPr lang="en-AU" i="1" dirty="0" err="1">
              <a:ea typeface="+mn-ea"/>
            </a:rPr>
            <a:t>q</a:t>
          </a:r>
          <a:r>
            <a:rPr lang="en-AU" dirty="0">
              <a:ea typeface="+mn-ea"/>
            </a:rPr>
            <a:t>, with </a:t>
          </a:r>
          <a:r>
            <a:rPr lang="en-AU" i="1" dirty="0" err="1">
              <a:ea typeface="+mn-ea"/>
            </a:rPr>
            <a:t>k</a:t>
          </a:r>
          <a:r>
            <a:rPr lang="en-AU" i="1" dirty="0">
              <a:ea typeface="+mn-ea"/>
            </a:rPr>
            <a:t> &gt; 0</a:t>
          </a:r>
          <a:r>
            <a:rPr lang="en-AU" dirty="0">
              <a:ea typeface="+mn-ea"/>
            </a:rPr>
            <a:t>, </a:t>
          </a:r>
          <a:r>
            <a:rPr lang="en-AU" i="1" dirty="0" err="1">
              <a:ea typeface="+mn-ea"/>
            </a:rPr>
            <a:t>q</a:t>
          </a:r>
          <a:r>
            <a:rPr lang="en-AU" dirty="0">
              <a:ea typeface="+mn-ea"/>
            </a:rPr>
            <a:t> odd, so that </a:t>
          </a:r>
          <a:r>
            <a:rPr lang="en-AU" i="1" dirty="0">
              <a:ea typeface="+mn-ea"/>
            </a:rPr>
            <a:t>(</a:t>
          </a:r>
          <a:r>
            <a:rPr lang="en-AU" i="1" dirty="0" err="1">
              <a:ea typeface="+mn-ea"/>
            </a:rPr>
            <a:t>n</a:t>
          </a:r>
          <a:r>
            <a:rPr lang="en-AU" i="1" dirty="0">
              <a:ea typeface="+mn-ea"/>
            </a:rPr>
            <a:t> – 1)=2</a:t>
          </a:r>
          <a:r>
            <a:rPr lang="en-AU" i="1" baseline="30000" dirty="0">
              <a:ea typeface="+mn-ea"/>
            </a:rPr>
            <a:t>k</a:t>
          </a:r>
          <a:r>
            <a:rPr lang="en-AU" i="1" dirty="0">
              <a:ea typeface="+mn-ea"/>
            </a:rPr>
            <a:t>q ;</a:t>
          </a:r>
          <a:endParaRPr lang="en-US" dirty="0"/>
        </a:p>
      </dgm:t>
    </dgm:pt>
    <dgm:pt modelId="{29773E85-45B9-6045-9824-C7CE37D7B132}" type="parTrans" cxnId="{46B25CDD-CA2A-524E-A3E7-D09D1B833BFE}">
      <dgm:prSet/>
      <dgm:spPr/>
      <dgm:t>
        <a:bodyPr/>
        <a:lstStyle/>
        <a:p>
          <a:endParaRPr lang="en-US"/>
        </a:p>
      </dgm:t>
    </dgm:pt>
    <dgm:pt modelId="{522EEFD0-741F-6844-B11C-0193E8A0AD51}" type="sibTrans" cxnId="{46B25CDD-CA2A-524E-A3E7-D09D1B833BFE}">
      <dgm:prSet/>
      <dgm:spPr/>
      <dgm:t>
        <a:bodyPr/>
        <a:lstStyle/>
        <a:p>
          <a:endParaRPr lang="en-US"/>
        </a:p>
      </dgm:t>
    </dgm:pt>
    <dgm:pt modelId="{ADC67CD4-5024-4449-B1E2-58B28F85B9A6}">
      <dgm:prSet/>
      <dgm:spPr/>
      <dgm:t>
        <a:bodyPr/>
        <a:lstStyle/>
        <a:p>
          <a:r>
            <a:rPr lang="en-AU" dirty="0">
              <a:ea typeface="+mn-ea"/>
            </a:rPr>
            <a:t> Select a random integer </a:t>
          </a:r>
          <a:r>
            <a:rPr lang="en-AU" i="1" dirty="0">
              <a:ea typeface="+mn-ea"/>
            </a:rPr>
            <a:t>a, 1 &lt; a &lt; </a:t>
          </a:r>
          <a:r>
            <a:rPr lang="en-AU" i="1" dirty="0" err="1">
              <a:ea typeface="+mn-ea"/>
            </a:rPr>
            <a:t>n</a:t>
          </a:r>
          <a:r>
            <a:rPr lang="en-AU" i="1" dirty="0">
              <a:ea typeface="+mn-ea"/>
            </a:rPr>
            <a:t> – 1 ;</a:t>
          </a:r>
        </a:p>
      </dgm:t>
    </dgm:pt>
    <dgm:pt modelId="{E4D2A74A-25BA-ED49-935E-32E7C5909C8F}" type="parTrans" cxnId="{A5458707-6149-AE4C-A4B3-D6287B953BCC}">
      <dgm:prSet/>
      <dgm:spPr/>
      <dgm:t>
        <a:bodyPr/>
        <a:lstStyle/>
        <a:p>
          <a:endParaRPr lang="en-US"/>
        </a:p>
      </dgm:t>
    </dgm:pt>
    <dgm:pt modelId="{052867FB-C570-EE47-8D47-84A7FFD9AFE5}" type="sibTrans" cxnId="{A5458707-6149-AE4C-A4B3-D6287B953BCC}">
      <dgm:prSet/>
      <dgm:spPr/>
      <dgm:t>
        <a:bodyPr/>
        <a:lstStyle/>
        <a:p>
          <a:endParaRPr lang="en-US"/>
        </a:p>
      </dgm:t>
    </dgm:pt>
    <dgm:pt modelId="{3D7D89BD-3593-1D4F-8698-91E73EF5D182}">
      <dgm:prSet/>
      <dgm:spPr/>
      <dgm:t>
        <a:bodyPr/>
        <a:lstStyle/>
        <a:p>
          <a:r>
            <a:rPr lang="en-AU" dirty="0">
              <a:ea typeface="+mn-ea"/>
            </a:rPr>
            <a:t> </a:t>
          </a:r>
          <a:r>
            <a:rPr lang="en-AU" b="1" dirty="0">
              <a:ea typeface="+mn-ea"/>
            </a:rPr>
            <a:t>if</a:t>
          </a:r>
          <a:r>
            <a:rPr lang="en-AU" dirty="0">
              <a:ea typeface="+mn-ea"/>
            </a:rPr>
            <a:t> </a:t>
          </a:r>
          <a:r>
            <a:rPr lang="en-AU" i="1" dirty="0" err="1">
              <a:ea typeface="+mn-ea"/>
            </a:rPr>
            <a:t>a</a:t>
          </a:r>
          <a:r>
            <a:rPr lang="en-AU" i="1" baseline="30000" dirty="0" err="1">
              <a:ea typeface="+mn-ea"/>
            </a:rPr>
            <a:t>q</a:t>
          </a:r>
          <a:r>
            <a:rPr lang="en-AU" i="1" dirty="0">
              <a:ea typeface="+mn-ea"/>
            </a:rPr>
            <a:t> mod </a:t>
          </a:r>
          <a:r>
            <a:rPr lang="en-AU" i="1" dirty="0" err="1">
              <a:ea typeface="+mn-ea"/>
            </a:rPr>
            <a:t>n</a:t>
          </a:r>
          <a:r>
            <a:rPr lang="en-AU" i="1" dirty="0">
              <a:ea typeface="+mn-ea"/>
            </a:rPr>
            <a:t> = 1 </a:t>
          </a:r>
          <a:r>
            <a:rPr lang="en-AU" b="1" dirty="0">
              <a:ea typeface="+mn-ea"/>
            </a:rPr>
            <a:t>then</a:t>
          </a:r>
          <a:r>
            <a:rPr lang="en-AU" dirty="0">
              <a:ea typeface="+mn-ea"/>
            </a:rPr>
            <a:t> return (“</a:t>
          </a:r>
          <a:r>
            <a:rPr lang="en-US" dirty="0">
              <a:ea typeface="+mn-ea"/>
            </a:rPr>
            <a:t>inconclusive</a:t>
          </a:r>
          <a:r>
            <a:rPr lang="en-AU" dirty="0">
              <a:ea typeface="+mn-ea"/>
            </a:rPr>
            <a:t>") ;</a:t>
          </a:r>
        </a:p>
      </dgm:t>
    </dgm:pt>
    <dgm:pt modelId="{DB8B4F9B-009D-1448-AB53-DE3DEAA28659}" type="parTrans" cxnId="{2BCF0FD8-3469-7845-89AA-5616D5E2B633}">
      <dgm:prSet/>
      <dgm:spPr/>
      <dgm:t>
        <a:bodyPr/>
        <a:lstStyle/>
        <a:p>
          <a:endParaRPr lang="en-US"/>
        </a:p>
      </dgm:t>
    </dgm:pt>
    <dgm:pt modelId="{135EC791-B2DD-B848-80AC-3D9E557FAF51}" type="sibTrans" cxnId="{2BCF0FD8-3469-7845-89AA-5616D5E2B633}">
      <dgm:prSet/>
      <dgm:spPr/>
      <dgm:t>
        <a:bodyPr/>
        <a:lstStyle/>
        <a:p>
          <a:endParaRPr lang="en-US"/>
        </a:p>
      </dgm:t>
    </dgm:pt>
    <dgm:pt modelId="{192186F6-7AF8-3145-9D3A-B172FA14B83E}">
      <dgm:prSet/>
      <dgm:spPr/>
      <dgm:t>
        <a:bodyPr/>
        <a:lstStyle/>
        <a:p>
          <a:r>
            <a:rPr lang="en-AU" dirty="0">
              <a:ea typeface="+mn-ea"/>
            </a:rPr>
            <a:t> </a:t>
          </a:r>
          <a:r>
            <a:rPr lang="en-AU" b="1" dirty="0">
              <a:ea typeface="+mn-ea"/>
            </a:rPr>
            <a:t>for</a:t>
          </a:r>
          <a:r>
            <a:rPr lang="en-AU" dirty="0">
              <a:ea typeface="+mn-ea"/>
            </a:rPr>
            <a:t> </a:t>
          </a:r>
          <a:r>
            <a:rPr lang="en-AU" i="1" dirty="0" err="1">
              <a:ea typeface="+mn-ea"/>
            </a:rPr>
            <a:t>j</a:t>
          </a:r>
          <a:r>
            <a:rPr lang="en-AU" i="1" dirty="0">
              <a:ea typeface="+mn-ea"/>
            </a:rPr>
            <a:t> = 0 </a:t>
          </a:r>
          <a:r>
            <a:rPr lang="en-AU" b="1" dirty="0">
              <a:ea typeface="+mn-ea"/>
            </a:rPr>
            <a:t>to</a:t>
          </a:r>
          <a:r>
            <a:rPr lang="en-AU" dirty="0">
              <a:ea typeface="+mn-ea"/>
            </a:rPr>
            <a:t> </a:t>
          </a:r>
          <a:r>
            <a:rPr lang="en-AU" i="1" dirty="0" err="1">
              <a:ea typeface="+mn-ea"/>
            </a:rPr>
            <a:t>k</a:t>
          </a:r>
          <a:r>
            <a:rPr lang="en-AU" i="1" dirty="0">
              <a:ea typeface="+mn-ea"/>
            </a:rPr>
            <a:t> – 1 </a:t>
          </a:r>
          <a:r>
            <a:rPr lang="en-AU" b="1" dirty="0">
              <a:ea typeface="+mn-ea"/>
            </a:rPr>
            <a:t>do</a:t>
          </a:r>
        </a:p>
      </dgm:t>
    </dgm:pt>
    <dgm:pt modelId="{EDE528E3-FAAB-184A-B521-906B172CBC25}" type="parTrans" cxnId="{3BF51E6E-EE78-8E4B-A13F-8D9EAE33BD38}">
      <dgm:prSet/>
      <dgm:spPr/>
      <dgm:t>
        <a:bodyPr/>
        <a:lstStyle/>
        <a:p>
          <a:endParaRPr lang="en-US"/>
        </a:p>
      </dgm:t>
    </dgm:pt>
    <dgm:pt modelId="{BEA016D0-03A7-C946-B73B-108307CE6788}" type="sibTrans" cxnId="{3BF51E6E-EE78-8E4B-A13F-8D9EAE33BD38}">
      <dgm:prSet/>
      <dgm:spPr/>
      <dgm:t>
        <a:bodyPr/>
        <a:lstStyle/>
        <a:p>
          <a:endParaRPr lang="en-US"/>
        </a:p>
      </dgm:t>
    </dgm:pt>
    <dgm:pt modelId="{69541EC2-EEAC-F24D-B49B-E8C172D9D351}">
      <dgm:prSet/>
      <dgm:spPr/>
      <dgm:t>
        <a:bodyPr/>
        <a:lstStyle/>
        <a:p>
          <a:r>
            <a:rPr lang="en-AU" b="1" dirty="0">
              <a:ea typeface="+mn-ea"/>
            </a:rPr>
            <a:t>if</a:t>
          </a:r>
          <a:r>
            <a:rPr lang="en-AU" dirty="0">
              <a:ea typeface="+mn-ea"/>
            </a:rPr>
            <a:t> </a:t>
          </a:r>
          <a:r>
            <a:rPr lang="en-AU" i="1" dirty="0">
              <a:ea typeface="+mn-ea"/>
            </a:rPr>
            <a:t>(a</a:t>
          </a:r>
          <a:r>
            <a:rPr lang="en-AU" i="1" baseline="30000" dirty="0">
              <a:ea typeface="+mn-ea"/>
            </a:rPr>
            <a:t>2jq</a:t>
          </a:r>
          <a:r>
            <a:rPr lang="en-AU" i="1" dirty="0">
              <a:ea typeface="+mn-ea"/>
            </a:rPr>
            <a:t> mod </a:t>
          </a:r>
          <a:r>
            <a:rPr lang="en-AU" i="1" dirty="0" err="1">
              <a:ea typeface="+mn-ea"/>
            </a:rPr>
            <a:t>n</a:t>
          </a:r>
          <a:r>
            <a:rPr lang="en-AU" i="1" dirty="0">
              <a:ea typeface="+mn-ea"/>
            </a:rPr>
            <a:t> = </a:t>
          </a:r>
          <a:r>
            <a:rPr lang="en-AU" i="1" dirty="0" err="1">
              <a:ea typeface="+mn-ea"/>
            </a:rPr>
            <a:t>n</a:t>
          </a:r>
          <a:r>
            <a:rPr lang="en-AU" i="1" dirty="0">
              <a:ea typeface="+mn-ea"/>
            </a:rPr>
            <a:t> – 1) </a:t>
          </a:r>
          <a:r>
            <a:rPr lang="en-AU" b="1" dirty="0">
              <a:ea typeface="+mn-ea"/>
            </a:rPr>
            <a:t>then</a:t>
          </a:r>
          <a:r>
            <a:rPr lang="en-AU" dirty="0">
              <a:ea typeface="+mn-ea"/>
            </a:rPr>
            <a:t> return (“</a:t>
          </a:r>
          <a:r>
            <a:rPr lang="en-US" dirty="0">
              <a:ea typeface="+mn-ea"/>
            </a:rPr>
            <a:t>inconclusive</a:t>
          </a:r>
          <a:r>
            <a:rPr lang="en-AU" dirty="0">
              <a:ea typeface="+mn-ea"/>
            </a:rPr>
            <a:t>") ;</a:t>
          </a:r>
        </a:p>
      </dgm:t>
    </dgm:pt>
    <dgm:pt modelId="{84CBE7AA-88E8-7342-8170-07F040767286}" type="parTrans" cxnId="{ABC98552-FA43-F342-95C8-A0AF8548403C}">
      <dgm:prSet/>
      <dgm:spPr/>
      <dgm:t>
        <a:bodyPr/>
        <a:lstStyle/>
        <a:p>
          <a:endParaRPr lang="en-US"/>
        </a:p>
      </dgm:t>
    </dgm:pt>
    <dgm:pt modelId="{E8351854-FC35-C643-BB4A-B61C8918F414}" type="sibTrans" cxnId="{ABC98552-FA43-F342-95C8-A0AF8548403C}">
      <dgm:prSet/>
      <dgm:spPr/>
      <dgm:t>
        <a:bodyPr/>
        <a:lstStyle/>
        <a:p>
          <a:endParaRPr lang="en-US"/>
        </a:p>
      </dgm:t>
    </dgm:pt>
    <dgm:pt modelId="{372DA5CB-9EB6-8B4D-97BA-01A5AB4F4F57}">
      <dgm:prSet/>
      <dgm:spPr/>
      <dgm:t>
        <a:bodyPr/>
        <a:lstStyle/>
        <a:p>
          <a:r>
            <a:rPr lang="en-AU" dirty="0">
              <a:ea typeface="+mn-ea"/>
            </a:rPr>
            <a:t> return (“composite") ;</a:t>
          </a:r>
        </a:p>
      </dgm:t>
    </dgm:pt>
    <dgm:pt modelId="{45440A3E-C467-F24B-AE80-333CB8E50EA8}" type="parTrans" cxnId="{23A7B482-FB0F-F543-B352-0DD89D1F69F4}">
      <dgm:prSet/>
      <dgm:spPr/>
      <dgm:t>
        <a:bodyPr/>
        <a:lstStyle/>
        <a:p>
          <a:endParaRPr lang="en-US"/>
        </a:p>
      </dgm:t>
    </dgm:pt>
    <dgm:pt modelId="{3D0CCDC6-B23B-8143-B71B-FD3D01BA0255}" type="sibTrans" cxnId="{23A7B482-FB0F-F543-B352-0DD89D1F69F4}">
      <dgm:prSet/>
      <dgm:spPr/>
      <dgm:t>
        <a:bodyPr/>
        <a:lstStyle/>
        <a:p>
          <a:endParaRPr lang="en-US"/>
        </a:p>
      </dgm:t>
    </dgm:pt>
    <dgm:pt modelId="{D7D118A1-74CC-6C4F-B831-3685DF19C48D}" type="pres">
      <dgm:prSet presAssocID="{DE09D6F4-BC36-0D42-9828-50A4B5F57A5B}" presName="linearFlow" presStyleCnt="0">
        <dgm:presLayoutVars>
          <dgm:dir/>
          <dgm:animLvl val="lvl"/>
          <dgm:resizeHandles val="exact"/>
        </dgm:presLayoutVars>
      </dgm:prSet>
      <dgm:spPr/>
    </dgm:pt>
    <dgm:pt modelId="{7DBAE230-6AF8-7A47-B5A6-8624F47456AE}" type="pres">
      <dgm:prSet presAssocID="{217F2861-8603-1749-8905-36222D71F47A}" presName="composite" presStyleCnt="0"/>
      <dgm:spPr/>
    </dgm:pt>
    <dgm:pt modelId="{D7A1E9D5-302B-694D-869C-A3ABA0C4A5D6}" type="pres">
      <dgm:prSet presAssocID="{217F2861-8603-1749-8905-36222D71F47A}" presName="parentText" presStyleLbl="alignNode1" presStyleIdx="0" presStyleCnt="6">
        <dgm:presLayoutVars>
          <dgm:chMax val="1"/>
          <dgm:bulletEnabled val="1"/>
        </dgm:presLayoutVars>
      </dgm:prSet>
      <dgm:spPr/>
    </dgm:pt>
    <dgm:pt modelId="{29F965AD-C2D4-B047-B721-29B9E3EC90ED}" type="pres">
      <dgm:prSet presAssocID="{217F2861-8603-1749-8905-36222D71F47A}" presName="descendantText" presStyleLbl="alignAcc1" presStyleIdx="0" presStyleCnt="6">
        <dgm:presLayoutVars>
          <dgm:bulletEnabled val="1"/>
        </dgm:presLayoutVars>
      </dgm:prSet>
      <dgm:spPr/>
    </dgm:pt>
    <dgm:pt modelId="{1CD26310-B59C-CB48-8080-F86AF6178FD8}" type="pres">
      <dgm:prSet presAssocID="{D8BD60E9-60E2-BB49-BA41-B7BC874F1D2E}" presName="sp" presStyleCnt="0"/>
      <dgm:spPr/>
    </dgm:pt>
    <dgm:pt modelId="{33EE43DC-34BE-A840-BD1C-AE38AAA55524}" type="pres">
      <dgm:prSet presAssocID="{E7BEE5E9-B068-F440-AA78-C06B5DA31F9F}" presName="composite" presStyleCnt="0"/>
      <dgm:spPr/>
    </dgm:pt>
    <dgm:pt modelId="{2F49BE34-3DD4-D442-BEA2-FF0D8EE8E178}" type="pres">
      <dgm:prSet presAssocID="{E7BEE5E9-B068-F440-AA78-C06B5DA31F9F}" presName="parentText" presStyleLbl="alignNode1" presStyleIdx="1" presStyleCnt="6">
        <dgm:presLayoutVars>
          <dgm:chMax val="1"/>
          <dgm:bulletEnabled val="1"/>
        </dgm:presLayoutVars>
      </dgm:prSet>
      <dgm:spPr/>
    </dgm:pt>
    <dgm:pt modelId="{9185ABA3-9ACF-FA4D-9D6C-AD4636C47777}" type="pres">
      <dgm:prSet presAssocID="{E7BEE5E9-B068-F440-AA78-C06B5DA31F9F}" presName="descendantText" presStyleLbl="alignAcc1" presStyleIdx="1" presStyleCnt="6">
        <dgm:presLayoutVars>
          <dgm:bulletEnabled val="1"/>
        </dgm:presLayoutVars>
      </dgm:prSet>
      <dgm:spPr/>
    </dgm:pt>
    <dgm:pt modelId="{68534DD1-E48D-9F49-9F10-C9BFBD29C4CD}" type="pres">
      <dgm:prSet presAssocID="{8200FAE9-38A0-794A-9C45-0A523EBC6CD8}" presName="sp" presStyleCnt="0"/>
      <dgm:spPr/>
    </dgm:pt>
    <dgm:pt modelId="{7E85EF86-6CCB-6D4E-B305-07C60A71FA80}" type="pres">
      <dgm:prSet presAssocID="{09D346F8-9EAF-5B4F-878E-A6E389AE9980}" presName="composite" presStyleCnt="0"/>
      <dgm:spPr/>
    </dgm:pt>
    <dgm:pt modelId="{CDFA1110-DB91-3342-8A3D-179A837BBA12}" type="pres">
      <dgm:prSet presAssocID="{09D346F8-9EAF-5B4F-878E-A6E389AE9980}" presName="parentText" presStyleLbl="alignNode1" presStyleIdx="2" presStyleCnt="6">
        <dgm:presLayoutVars>
          <dgm:chMax val="1"/>
          <dgm:bulletEnabled val="1"/>
        </dgm:presLayoutVars>
      </dgm:prSet>
      <dgm:spPr/>
    </dgm:pt>
    <dgm:pt modelId="{EEA74246-F6BC-5046-AA33-638FD8E71F46}" type="pres">
      <dgm:prSet presAssocID="{09D346F8-9EAF-5B4F-878E-A6E389AE9980}" presName="descendantText" presStyleLbl="alignAcc1" presStyleIdx="2" presStyleCnt="6">
        <dgm:presLayoutVars>
          <dgm:bulletEnabled val="1"/>
        </dgm:presLayoutVars>
      </dgm:prSet>
      <dgm:spPr/>
    </dgm:pt>
    <dgm:pt modelId="{6F3A862C-6535-E844-BD7C-1C965B86A6DC}" type="pres">
      <dgm:prSet presAssocID="{84008035-451E-244B-9822-9BFB0C54B9B1}" presName="sp" presStyleCnt="0"/>
      <dgm:spPr/>
    </dgm:pt>
    <dgm:pt modelId="{20D2E5A2-495E-CE45-B454-2F2C99F11F10}" type="pres">
      <dgm:prSet presAssocID="{49EFE361-CF40-C647-A532-3DB806AF13A5}" presName="composite" presStyleCnt="0"/>
      <dgm:spPr/>
    </dgm:pt>
    <dgm:pt modelId="{6CDAECC0-63B0-4043-8086-E12AC2EBF14F}" type="pres">
      <dgm:prSet presAssocID="{49EFE361-CF40-C647-A532-3DB806AF13A5}" presName="parentText" presStyleLbl="alignNode1" presStyleIdx="3" presStyleCnt="6">
        <dgm:presLayoutVars>
          <dgm:chMax val="1"/>
          <dgm:bulletEnabled val="1"/>
        </dgm:presLayoutVars>
      </dgm:prSet>
      <dgm:spPr/>
    </dgm:pt>
    <dgm:pt modelId="{8EB0E9CA-38E0-294D-BA1D-ABDC8F904BF8}" type="pres">
      <dgm:prSet presAssocID="{49EFE361-CF40-C647-A532-3DB806AF13A5}" presName="descendantText" presStyleLbl="alignAcc1" presStyleIdx="3" presStyleCnt="6">
        <dgm:presLayoutVars>
          <dgm:bulletEnabled val="1"/>
        </dgm:presLayoutVars>
      </dgm:prSet>
      <dgm:spPr/>
    </dgm:pt>
    <dgm:pt modelId="{3787DBBF-077B-AB45-9CCA-2DCBD66F11A2}" type="pres">
      <dgm:prSet presAssocID="{38E7586E-E1E7-6641-B699-FC69EF62FCB4}" presName="sp" presStyleCnt="0"/>
      <dgm:spPr/>
    </dgm:pt>
    <dgm:pt modelId="{9952EB10-1BAF-9C4E-82BC-013884F3CD0B}" type="pres">
      <dgm:prSet presAssocID="{DE800D88-AFC2-C748-95A6-84274571450D}" presName="composite" presStyleCnt="0"/>
      <dgm:spPr/>
    </dgm:pt>
    <dgm:pt modelId="{7A51B00A-7D2E-CB40-B681-149F0CD6A739}" type="pres">
      <dgm:prSet presAssocID="{DE800D88-AFC2-C748-95A6-84274571450D}" presName="parentText" presStyleLbl="alignNode1" presStyleIdx="4" presStyleCnt="6">
        <dgm:presLayoutVars>
          <dgm:chMax val="1"/>
          <dgm:bulletEnabled val="1"/>
        </dgm:presLayoutVars>
      </dgm:prSet>
      <dgm:spPr/>
    </dgm:pt>
    <dgm:pt modelId="{631AD66C-6EA6-8E42-90F0-37439CBC6540}" type="pres">
      <dgm:prSet presAssocID="{DE800D88-AFC2-C748-95A6-84274571450D}" presName="descendantText" presStyleLbl="alignAcc1" presStyleIdx="4" presStyleCnt="6">
        <dgm:presLayoutVars>
          <dgm:bulletEnabled val="1"/>
        </dgm:presLayoutVars>
      </dgm:prSet>
      <dgm:spPr/>
    </dgm:pt>
    <dgm:pt modelId="{1BB8B7A7-DB29-3E4D-8B25-6A3EFF5A49E1}" type="pres">
      <dgm:prSet presAssocID="{56A0522B-1198-1A4B-95EF-8273C6411250}" presName="sp" presStyleCnt="0"/>
      <dgm:spPr/>
    </dgm:pt>
    <dgm:pt modelId="{81671323-D572-BA41-8D74-434926E9198C}" type="pres">
      <dgm:prSet presAssocID="{1C83C87B-222E-0647-A9B1-678C74EE72FB}" presName="composite" presStyleCnt="0"/>
      <dgm:spPr/>
    </dgm:pt>
    <dgm:pt modelId="{095298D9-91B6-C442-9E68-491C82CAAEDB}" type="pres">
      <dgm:prSet presAssocID="{1C83C87B-222E-0647-A9B1-678C74EE72FB}" presName="parentText" presStyleLbl="alignNode1" presStyleIdx="5" presStyleCnt="6">
        <dgm:presLayoutVars>
          <dgm:chMax val="1"/>
          <dgm:bulletEnabled val="1"/>
        </dgm:presLayoutVars>
      </dgm:prSet>
      <dgm:spPr/>
    </dgm:pt>
    <dgm:pt modelId="{C5652334-D05E-924B-BE13-85008940BE0E}" type="pres">
      <dgm:prSet presAssocID="{1C83C87B-222E-0647-A9B1-678C74EE72FB}" presName="descendantText" presStyleLbl="alignAcc1" presStyleIdx="5" presStyleCnt="6">
        <dgm:presLayoutVars>
          <dgm:bulletEnabled val="1"/>
        </dgm:presLayoutVars>
      </dgm:prSet>
      <dgm:spPr/>
    </dgm:pt>
  </dgm:ptLst>
  <dgm:cxnLst>
    <dgm:cxn modelId="{A5458707-6149-AE4C-A4B3-D6287B953BCC}" srcId="{E7BEE5E9-B068-F440-AA78-C06B5DA31F9F}" destId="{ADC67CD4-5024-4449-B1E2-58B28F85B9A6}" srcOrd="0" destOrd="0" parTransId="{E4D2A74A-25BA-ED49-935E-32E7C5909C8F}" sibTransId="{052867FB-C570-EE47-8D47-84A7FFD9AFE5}"/>
    <dgm:cxn modelId="{805B940A-E3C3-ED4B-AF15-2A9EE036FA63}" type="presOf" srcId="{84085882-6E9C-1740-A09E-E5D012E12456}" destId="{29F965AD-C2D4-B047-B721-29B9E3EC90ED}" srcOrd="0" destOrd="0" presId="urn:microsoft.com/office/officeart/2005/8/layout/chevron2"/>
    <dgm:cxn modelId="{398F3714-A634-254E-A3FC-DAF9E7BBF23F}" type="presOf" srcId="{69541EC2-EEAC-F24D-B49B-E8C172D9D351}" destId="{631AD66C-6EA6-8E42-90F0-37439CBC6540}" srcOrd="0" destOrd="0" presId="urn:microsoft.com/office/officeart/2005/8/layout/chevron2"/>
    <dgm:cxn modelId="{D309BC2B-2C28-5D4F-A167-B5C8489E062B}" srcId="{DE09D6F4-BC36-0D42-9828-50A4B5F57A5B}" destId="{DE800D88-AFC2-C748-95A6-84274571450D}" srcOrd="4" destOrd="0" parTransId="{2AB82780-A93F-2241-82C5-044F7C113A5B}" sibTransId="{56A0522B-1198-1A4B-95EF-8273C6411250}"/>
    <dgm:cxn modelId="{DBCBA72D-55FC-7C44-98C3-BD1CECA29BB7}" type="presOf" srcId="{3D7D89BD-3593-1D4F-8698-91E73EF5D182}" destId="{EEA74246-F6BC-5046-AA33-638FD8E71F46}" srcOrd="0" destOrd="0" presId="urn:microsoft.com/office/officeart/2005/8/layout/chevron2"/>
    <dgm:cxn modelId="{7868A433-F81F-0649-AC17-E1D0B037957D}" type="presOf" srcId="{1C83C87B-222E-0647-A9B1-678C74EE72FB}" destId="{095298D9-91B6-C442-9E68-491C82CAAEDB}" srcOrd="0" destOrd="0" presId="urn:microsoft.com/office/officeart/2005/8/layout/chevron2"/>
    <dgm:cxn modelId="{8E3C383C-CB97-CB49-89EB-176D995223F0}" srcId="{DE09D6F4-BC36-0D42-9828-50A4B5F57A5B}" destId="{09D346F8-9EAF-5B4F-878E-A6E389AE9980}" srcOrd="2" destOrd="0" parTransId="{8595B2C8-0405-7B4C-ABDE-A21DE2E1B6B4}" sibTransId="{84008035-451E-244B-9822-9BFB0C54B9B1}"/>
    <dgm:cxn modelId="{4BC6184E-4A68-BE4C-9A34-B3B9F0CE3A82}" type="presOf" srcId="{ADC67CD4-5024-4449-B1E2-58B28F85B9A6}" destId="{9185ABA3-9ACF-FA4D-9D6C-AD4636C47777}" srcOrd="0" destOrd="0" presId="urn:microsoft.com/office/officeart/2005/8/layout/chevron2"/>
    <dgm:cxn modelId="{69FF8F50-2CCE-D844-9D09-1A5957AA7D21}" type="presOf" srcId="{49EFE361-CF40-C647-A532-3DB806AF13A5}" destId="{6CDAECC0-63B0-4043-8086-E12AC2EBF14F}" srcOrd="0" destOrd="0" presId="urn:microsoft.com/office/officeart/2005/8/layout/chevron2"/>
    <dgm:cxn modelId="{AB94D550-4FC1-BD4D-A19A-3F4C3AB52280}" srcId="{DE09D6F4-BC36-0D42-9828-50A4B5F57A5B}" destId="{49EFE361-CF40-C647-A532-3DB806AF13A5}" srcOrd="3" destOrd="0" parTransId="{CFE636A9-8EBA-A545-B381-D1901F80C1F8}" sibTransId="{38E7586E-E1E7-6641-B699-FC69EF62FCB4}"/>
    <dgm:cxn modelId="{ABC98552-FA43-F342-95C8-A0AF8548403C}" srcId="{DE800D88-AFC2-C748-95A6-84274571450D}" destId="{69541EC2-EEAC-F24D-B49B-E8C172D9D351}" srcOrd="0" destOrd="0" parTransId="{84CBE7AA-88E8-7342-8170-07F040767286}" sibTransId="{E8351854-FC35-C643-BB4A-B61C8918F414}"/>
    <dgm:cxn modelId="{8A61245E-BAE3-204E-A619-2878E353EA4D}" type="presOf" srcId="{DE09D6F4-BC36-0D42-9828-50A4B5F57A5B}" destId="{D7D118A1-74CC-6C4F-B831-3685DF19C48D}" srcOrd="0" destOrd="0" presId="urn:microsoft.com/office/officeart/2005/8/layout/chevron2"/>
    <dgm:cxn modelId="{E6F4BD6A-E71B-C348-A7C5-892E30686EF6}" srcId="{DE09D6F4-BC36-0D42-9828-50A4B5F57A5B}" destId="{E7BEE5E9-B068-F440-AA78-C06B5DA31F9F}" srcOrd="1" destOrd="0" parTransId="{3BD7872B-5311-4C46-BE7D-1A43595322FD}" sibTransId="{8200FAE9-38A0-794A-9C45-0A523EBC6CD8}"/>
    <dgm:cxn modelId="{3BF51E6E-EE78-8E4B-A13F-8D9EAE33BD38}" srcId="{49EFE361-CF40-C647-A532-3DB806AF13A5}" destId="{192186F6-7AF8-3145-9D3A-B172FA14B83E}" srcOrd="0" destOrd="0" parTransId="{EDE528E3-FAAB-184A-B521-906B172CBC25}" sibTransId="{BEA016D0-03A7-C946-B73B-108307CE6788}"/>
    <dgm:cxn modelId="{3C5A9D7D-2FED-4041-B84B-D9B4753FDE99}" type="presOf" srcId="{192186F6-7AF8-3145-9D3A-B172FA14B83E}" destId="{8EB0E9CA-38E0-294D-BA1D-ABDC8F904BF8}" srcOrd="0" destOrd="0" presId="urn:microsoft.com/office/officeart/2005/8/layout/chevron2"/>
    <dgm:cxn modelId="{23A7B482-FB0F-F543-B352-0DD89D1F69F4}" srcId="{1C83C87B-222E-0647-A9B1-678C74EE72FB}" destId="{372DA5CB-9EB6-8B4D-97BA-01A5AB4F4F57}" srcOrd="0" destOrd="0" parTransId="{45440A3E-C467-F24B-AE80-333CB8E50EA8}" sibTransId="{3D0CCDC6-B23B-8143-B71B-FD3D01BA0255}"/>
    <dgm:cxn modelId="{D9B66B88-B454-7740-A110-89C2A8F7895B}" srcId="{DE09D6F4-BC36-0D42-9828-50A4B5F57A5B}" destId="{1C83C87B-222E-0647-A9B1-678C74EE72FB}" srcOrd="5" destOrd="0" parTransId="{5175E942-C08B-5340-8A93-6316416F3C04}" sibTransId="{A1A4982E-B916-3545-B228-858E66705963}"/>
    <dgm:cxn modelId="{2C88F999-6410-0D4C-915A-6ABBCA3FEAAB}" type="presOf" srcId="{217F2861-8603-1749-8905-36222D71F47A}" destId="{D7A1E9D5-302B-694D-869C-A3ABA0C4A5D6}" srcOrd="0" destOrd="0" presId="urn:microsoft.com/office/officeart/2005/8/layout/chevron2"/>
    <dgm:cxn modelId="{D2A6E9A1-692B-2A48-B076-CE28EEEBD53E}" type="presOf" srcId="{372DA5CB-9EB6-8B4D-97BA-01A5AB4F4F57}" destId="{C5652334-D05E-924B-BE13-85008940BE0E}" srcOrd="0" destOrd="0" presId="urn:microsoft.com/office/officeart/2005/8/layout/chevron2"/>
    <dgm:cxn modelId="{EB4997BD-2C40-5B49-9E80-0A6A4022022E}" type="presOf" srcId="{E7BEE5E9-B068-F440-AA78-C06B5DA31F9F}" destId="{2F49BE34-3DD4-D442-BEA2-FF0D8EE8E178}" srcOrd="0" destOrd="0" presId="urn:microsoft.com/office/officeart/2005/8/layout/chevron2"/>
    <dgm:cxn modelId="{1DDD25BF-821F-7446-BD05-358F6CA41DBD}" type="presOf" srcId="{DE800D88-AFC2-C748-95A6-84274571450D}" destId="{7A51B00A-7D2E-CB40-B681-149F0CD6A739}" srcOrd="0" destOrd="0" presId="urn:microsoft.com/office/officeart/2005/8/layout/chevron2"/>
    <dgm:cxn modelId="{795A9BD3-8C52-584C-B3C5-4A6457088198}" srcId="{DE09D6F4-BC36-0D42-9828-50A4B5F57A5B}" destId="{217F2861-8603-1749-8905-36222D71F47A}" srcOrd="0" destOrd="0" parTransId="{4BC56C73-5124-D046-9848-B78AA5F456F7}" sibTransId="{D8BD60E9-60E2-BB49-BA41-B7BC874F1D2E}"/>
    <dgm:cxn modelId="{2BCF0FD8-3469-7845-89AA-5616D5E2B633}" srcId="{09D346F8-9EAF-5B4F-878E-A6E389AE9980}" destId="{3D7D89BD-3593-1D4F-8698-91E73EF5D182}" srcOrd="0" destOrd="0" parTransId="{DB8B4F9B-009D-1448-AB53-DE3DEAA28659}" sibTransId="{135EC791-B2DD-B848-80AC-3D9E557FAF51}"/>
    <dgm:cxn modelId="{46B25CDD-CA2A-524E-A3E7-D09D1B833BFE}" srcId="{217F2861-8603-1749-8905-36222D71F47A}" destId="{84085882-6E9C-1740-A09E-E5D012E12456}" srcOrd="0" destOrd="0" parTransId="{29773E85-45B9-6045-9824-C7CE37D7B132}" sibTransId="{522EEFD0-741F-6844-B11C-0193E8A0AD51}"/>
    <dgm:cxn modelId="{C1CCB8E5-F762-CF48-92C9-0CFA8FF7AB6A}" type="presOf" srcId="{09D346F8-9EAF-5B4F-878E-A6E389AE9980}" destId="{CDFA1110-DB91-3342-8A3D-179A837BBA12}" srcOrd="0" destOrd="0" presId="urn:microsoft.com/office/officeart/2005/8/layout/chevron2"/>
    <dgm:cxn modelId="{4D59FE7A-08C8-224F-BD7E-A30DCA0D0A5B}" type="presParOf" srcId="{D7D118A1-74CC-6C4F-B831-3685DF19C48D}" destId="{7DBAE230-6AF8-7A47-B5A6-8624F47456AE}" srcOrd="0" destOrd="0" presId="urn:microsoft.com/office/officeart/2005/8/layout/chevron2"/>
    <dgm:cxn modelId="{A1189274-A1F1-6B43-AE32-ED332D008F88}" type="presParOf" srcId="{7DBAE230-6AF8-7A47-B5A6-8624F47456AE}" destId="{D7A1E9D5-302B-694D-869C-A3ABA0C4A5D6}" srcOrd="0" destOrd="0" presId="urn:microsoft.com/office/officeart/2005/8/layout/chevron2"/>
    <dgm:cxn modelId="{26086A09-77FB-5945-9064-F5EC27AE1259}" type="presParOf" srcId="{7DBAE230-6AF8-7A47-B5A6-8624F47456AE}" destId="{29F965AD-C2D4-B047-B721-29B9E3EC90ED}" srcOrd="1" destOrd="0" presId="urn:microsoft.com/office/officeart/2005/8/layout/chevron2"/>
    <dgm:cxn modelId="{AD7601BE-5D6C-1E4F-B974-1ECA8A4122D0}" type="presParOf" srcId="{D7D118A1-74CC-6C4F-B831-3685DF19C48D}" destId="{1CD26310-B59C-CB48-8080-F86AF6178FD8}" srcOrd="1" destOrd="0" presId="urn:microsoft.com/office/officeart/2005/8/layout/chevron2"/>
    <dgm:cxn modelId="{4E0A75F4-F18F-0F41-BF6F-920B94E64734}" type="presParOf" srcId="{D7D118A1-74CC-6C4F-B831-3685DF19C48D}" destId="{33EE43DC-34BE-A840-BD1C-AE38AAA55524}" srcOrd="2" destOrd="0" presId="urn:microsoft.com/office/officeart/2005/8/layout/chevron2"/>
    <dgm:cxn modelId="{8FB19EB5-18D6-5E46-B7E1-2A6AF37E04D1}" type="presParOf" srcId="{33EE43DC-34BE-A840-BD1C-AE38AAA55524}" destId="{2F49BE34-3DD4-D442-BEA2-FF0D8EE8E178}" srcOrd="0" destOrd="0" presId="urn:microsoft.com/office/officeart/2005/8/layout/chevron2"/>
    <dgm:cxn modelId="{B0A6E01F-C874-4E41-B051-9682729DE48C}" type="presParOf" srcId="{33EE43DC-34BE-A840-BD1C-AE38AAA55524}" destId="{9185ABA3-9ACF-FA4D-9D6C-AD4636C47777}" srcOrd="1" destOrd="0" presId="urn:microsoft.com/office/officeart/2005/8/layout/chevron2"/>
    <dgm:cxn modelId="{99BC8511-0C96-B045-8572-7D7383031F96}" type="presParOf" srcId="{D7D118A1-74CC-6C4F-B831-3685DF19C48D}" destId="{68534DD1-E48D-9F49-9F10-C9BFBD29C4CD}" srcOrd="3" destOrd="0" presId="urn:microsoft.com/office/officeart/2005/8/layout/chevron2"/>
    <dgm:cxn modelId="{8E7374B7-2E22-1840-9DF2-0A6DFB078E4C}" type="presParOf" srcId="{D7D118A1-74CC-6C4F-B831-3685DF19C48D}" destId="{7E85EF86-6CCB-6D4E-B305-07C60A71FA80}" srcOrd="4" destOrd="0" presId="urn:microsoft.com/office/officeart/2005/8/layout/chevron2"/>
    <dgm:cxn modelId="{C3BB8BE0-2B24-3243-B6E0-7C62CE08AF47}" type="presParOf" srcId="{7E85EF86-6CCB-6D4E-B305-07C60A71FA80}" destId="{CDFA1110-DB91-3342-8A3D-179A837BBA12}" srcOrd="0" destOrd="0" presId="urn:microsoft.com/office/officeart/2005/8/layout/chevron2"/>
    <dgm:cxn modelId="{B919F964-EFBE-1A4B-B326-ED408EDB578C}" type="presParOf" srcId="{7E85EF86-6CCB-6D4E-B305-07C60A71FA80}" destId="{EEA74246-F6BC-5046-AA33-638FD8E71F46}" srcOrd="1" destOrd="0" presId="urn:microsoft.com/office/officeart/2005/8/layout/chevron2"/>
    <dgm:cxn modelId="{DAF0FC02-51C2-7F46-BD98-95AEF443E4D6}" type="presParOf" srcId="{D7D118A1-74CC-6C4F-B831-3685DF19C48D}" destId="{6F3A862C-6535-E844-BD7C-1C965B86A6DC}" srcOrd="5" destOrd="0" presId="urn:microsoft.com/office/officeart/2005/8/layout/chevron2"/>
    <dgm:cxn modelId="{F388BE6F-E816-684A-BF47-043E2B6774B2}" type="presParOf" srcId="{D7D118A1-74CC-6C4F-B831-3685DF19C48D}" destId="{20D2E5A2-495E-CE45-B454-2F2C99F11F10}" srcOrd="6" destOrd="0" presId="urn:microsoft.com/office/officeart/2005/8/layout/chevron2"/>
    <dgm:cxn modelId="{3B906096-DFDA-D347-85EA-E57A13F93EFA}" type="presParOf" srcId="{20D2E5A2-495E-CE45-B454-2F2C99F11F10}" destId="{6CDAECC0-63B0-4043-8086-E12AC2EBF14F}" srcOrd="0" destOrd="0" presId="urn:microsoft.com/office/officeart/2005/8/layout/chevron2"/>
    <dgm:cxn modelId="{3FDD3DAC-6AE9-634B-BF03-944DCA4443F1}" type="presParOf" srcId="{20D2E5A2-495E-CE45-B454-2F2C99F11F10}" destId="{8EB0E9CA-38E0-294D-BA1D-ABDC8F904BF8}" srcOrd="1" destOrd="0" presId="urn:microsoft.com/office/officeart/2005/8/layout/chevron2"/>
    <dgm:cxn modelId="{4989A152-E468-4640-86D2-9BE44F91ADEC}" type="presParOf" srcId="{D7D118A1-74CC-6C4F-B831-3685DF19C48D}" destId="{3787DBBF-077B-AB45-9CCA-2DCBD66F11A2}" srcOrd="7" destOrd="0" presId="urn:microsoft.com/office/officeart/2005/8/layout/chevron2"/>
    <dgm:cxn modelId="{56BE0A0B-3CB1-AD4C-A3D9-4BEC4A04F624}" type="presParOf" srcId="{D7D118A1-74CC-6C4F-B831-3685DF19C48D}" destId="{9952EB10-1BAF-9C4E-82BC-013884F3CD0B}" srcOrd="8" destOrd="0" presId="urn:microsoft.com/office/officeart/2005/8/layout/chevron2"/>
    <dgm:cxn modelId="{2A43EA4D-6ADD-6943-ACF2-C06F16E93B5C}" type="presParOf" srcId="{9952EB10-1BAF-9C4E-82BC-013884F3CD0B}" destId="{7A51B00A-7D2E-CB40-B681-149F0CD6A739}" srcOrd="0" destOrd="0" presId="urn:microsoft.com/office/officeart/2005/8/layout/chevron2"/>
    <dgm:cxn modelId="{8CA6B8ED-87FB-1440-8AA4-D65123FD4C04}" type="presParOf" srcId="{9952EB10-1BAF-9C4E-82BC-013884F3CD0B}" destId="{631AD66C-6EA6-8E42-90F0-37439CBC6540}" srcOrd="1" destOrd="0" presId="urn:microsoft.com/office/officeart/2005/8/layout/chevron2"/>
    <dgm:cxn modelId="{6E2A944C-F3A5-CB4E-BE1D-88EC4CC7171B}" type="presParOf" srcId="{D7D118A1-74CC-6C4F-B831-3685DF19C48D}" destId="{1BB8B7A7-DB29-3E4D-8B25-6A3EFF5A49E1}" srcOrd="9" destOrd="0" presId="urn:microsoft.com/office/officeart/2005/8/layout/chevron2"/>
    <dgm:cxn modelId="{A3795EE3-7245-7440-BF9C-2A34F8DBBB23}" type="presParOf" srcId="{D7D118A1-74CC-6C4F-B831-3685DF19C48D}" destId="{81671323-D572-BA41-8D74-434926E9198C}" srcOrd="10" destOrd="0" presId="urn:microsoft.com/office/officeart/2005/8/layout/chevron2"/>
    <dgm:cxn modelId="{02F4A663-63AD-EA49-88BB-530B989B43D0}" type="presParOf" srcId="{81671323-D572-BA41-8D74-434926E9198C}" destId="{095298D9-91B6-C442-9E68-491C82CAAEDB}" srcOrd="0" destOrd="0" presId="urn:microsoft.com/office/officeart/2005/8/layout/chevron2"/>
    <dgm:cxn modelId="{7B692212-FF64-DF44-AFBB-DCD67D7B1947}" type="presParOf" srcId="{81671323-D572-BA41-8D74-434926E9198C}" destId="{C5652334-D05E-924B-BE13-85008940BE0E}"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579336-3EDD-504A-BEEF-A11AC624ED8E}"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6269044-1E7A-0C41-802D-2DA78E58FD2B}">
      <dgm:prSet phldrT="[Text]"/>
      <dgm:spPr>
        <a:ln>
          <a:solidFill>
            <a:schemeClr val="accent1">
              <a:lumMod val="75000"/>
            </a:schemeClr>
          </a:solidFill>
        </a:ln>
      </dgm:spPr>
      <dgm:t>
        <a:bodyPr/>
        <a:lstStyle/>
        <a:p>
          <a:r>
            <a:rPr lang="en-AU" dirty="0">
              <a:ea typeface="+mn-ea"/>
              <a:cs typeface="+mn-cs"/>
            </a:rPr>
            <a:t>Provides a way to manipulate (potentially very large) numbers mod </a:t>
          </a:r>
          <a:r>
            <a:rPr lang="en-AU" i="1" dirty="0">
              <a:ea typeface="+mn-ea"/>
              <a:cs typeface="+mn-cs"/>
            </a:rPr>
            <a:t>M </a:t>
          </a:r>
          <a:r>
            <a:rPr lang="en-AU" dirty="0">
              <a:ea typeface="+mn-ea"/>
              <a:cs typeface="+mn-cs"/>
            </a:rPr>
            <a:t>in terms of </a:t>
          </a:r>
          <a:r>
            <a:rPr lang="en-AU" dirty="0" err="1">
              <a:ea typeface="+mn-ea"/>
              <a:cs typeface="+mn-cs"/>
            </a:rPr>
            <a:t>tuples</a:t>
          </a:r>
          <a:r>
            <a:rPr lang="en-AU" dirty="0">
              <a:ea typeface="+mn-ea"/>
              <a:cs typeface="+mn-cs"/>
            </a:rPr>
            <a:t> of smaller numbers</a:t>
          </a:r>
          <a:endParaRPr lang="en-US" dirty="0"/>
        </a:p>
      </dgm:t>
    </dgm:pt>
    <dgm:pt modelId="{ED5A64B5-EFE2-2E40-96AB-68006603D201}" type="parTrans" cxnId="{94106BBF-8DE6-DB41-BC8A-DE48E852D137}">
      <dgm:prSet/>
      <dgm:spPr/>
      <dgm:t>
        <a:bodyPr/>
        <a:lstStyle/>
        <a:p>
          <a:endParaRPr lang="en-US"/>
        </a:p>
      </dgm:t>
    </dgm:pt>
    <dgm:pt modelId="{1CACCCBD-35A5-7E40-8528-08C6D4A4EFE4}" type="sibTrans" cxnId="{94106BBF-8DE6-DB41-BC8A-DE48E852D137}">
      <dgm:prSet/>
      <dgm:spPr/>
      <dgm:t>
        <a:bodyPr/>
        <a:lstStyle/>
        <a:p>
          <a:endParaRPr lang="en-US"/>
        </a:p>
      </dgm:t>
    </dgm:pt>
    <dgm:pt modelId="{A9B72FEC-E322-8D47-80DF-A7E41D4DDE9B}">
      <dgm:prSet/>
      <dgm:spPr>
        <a:ln>
          <a:solidFill>
            <a:schemeClr val="accent1">
              <a:lumMod val="75000"/>
            </a:schemeClr>
          </a:solidFill>
        </a:ln>
      </dgm:spPr>
      <dgm:t>
        <a:bodyPr/>
        <a:lstStyle/>
        <a:p>
          <a:r>
            <a:rPr lang="en-AU" dirty="0">
              <a:ea typeface="+mn-ea"/>
            </a:rPr>
            <a:t>This can be useful when </a:t>
          </a:r>
          <a:r>
            <a:rPr lang="en-AU" i="1" dirty="0">
              <a:ea typeface="+mn-ea"/>
            </a:rPr>
            <a:t>M </a:t>
          </a:r>
          <a:r>
            <a:rPr lang="en-AU" dirty="0">
              <a:ea typeface="+mn-ea"/>
            </a:rPr>
            <a:t>is 150 digits or more</a:t>
          </a:r>
        </a:p>
      </dgm:t>
    </dgm:pt>
    <dgm:pt modelId="{B300D083-4B1B-DD48-BD68-F0FE22D3BCE8}" type="parTrans" cxnId="{442B01CF-1B47-BA46-8F5C-CE17C2B2E367}">
      <dgm:prSet/>
      <dgm:spPr/>
      <dgm:t>
        <a:bodyPr/>
        <a:lstStyle/>
        <a:p>
          <a:endParaRPr lang="en-US"/>
        </a:p>
      </dgm:t>
    </dgm:pt>
    <dgm:pt modelId="{7A0A9B0B-0D94-C942-9111-83E93925DB2F}" type="sibTrans" cxnId="{442B01CF-1B47-BA46-8F5C-CE17C2B2E367}">
      <dgm:prSet/>
      <dgm:spPr/>
      <dgm:t>
        <a:bodyPr/>
        <a:lstStyle/>
        <a:p>
          <a:endParaRPr lang="en-US"/>
        </a:p>
      </dgm:t>
    </dgm:pt>
    <dgm:pt modelId="{70B3C10C-A4AF-5B49-9C1C-C13364F5573B}">
      <dgm:prSet/>
      <dgm:spPr>
        <a:ln>
          <a:solidFill>
            <a:schemeClr val="accent1">
              <a:lumMod val="75000"/>
            </a:schemeClr>
          </a:solidFill>
        </a:ln>
      </dgm:spPr>
      <dgm:t>
        <a:bodyPr/>
        <a:lstStyle/>
        <a:p>
          <a:r>
            <a:rPr lang="en-AU" dirty="0">
              <a:ea typeface="+mn-ea"/>
            </a:rPr>
            <a:t>However, it is necessary to know beforehand the factorization of </a:t>
          </a:r>
          <a:r>
            <a:rPr lang="en-AU" i="1" dirty="0">
              <a:ea typeface="+mn-ea"/>
            </a:rPr>
            <a:t>M</a:t>
          </a:r>
          <a:endParaRPr lang="en-AU" dirty="0">
            <a:ea typeface="+mn-ea"/>
          </a:endParaRPr>
        </a:p>
      </dgm:t>
    </dgm:pt>
    <dgm:pt modelId="{B75E28C2-B101-464A-95A2-E3F4BDF5452B}" type="parTrans" cxnId="{9665BCE8-EF01-914A-B553-A03D141D4190}">
      <dgm:prSet/>
      <dgm:spPr/>
      <dgm:t>
        <a:bodyPr/>
        <a:lstStyle/>
        <a:p>
          <a:endParaRPr lang="en-US"/>
        </a:p>
      </dgm:t>
    </dgm:pt>
    <dgm:pt modelId="{06C987B2-05BD-0040-9F19-DCB771E65FBC}" type="sibTrans" cxnId="{9665BCE8-EF01-914A-B553-A03D141D4190}">
      <dgm:prSet/>
      <dgm:spPr/>
      <dgm:t>
        <a:bodyPr/>
        <a:lstStyle/>
        <a:p>
          <a:endParaRPr lang="en-US"/>
        </a:p>
      </dgm:t>
    </dgm:pt>
    <dgm:pt modelId="{E0D33B3F-4090-674E-9CE3-48A9DB04631B}" type="pres">
      <dgm:prSet presAssocID="{E9579336-3EDD-504A-BEEF-A11AC624ED8E}" presName="Name0" presStyleCnt="0">
        <dgm:presLayoutVars>
          <dgm:dir/>
          <dgm:animLvl val="lvl"/>
          <dgm:resizeHandles val="exact"/>
        </dgm:presLayoutVars>
      </dgm:prSet>
      <dgm:spPr/>
    </dgm:pt>
    <dgm:pt modelId="{134D492F-354E-2F4F-8BB7-0DEDAC2CAD25}" type="pres">
      <dgm:prSet presAssocID="{26269044-1E7A-0C41-802D-2DA78E58FD2B}" presName="composite" presStyleCnt="0"/>
      <dgm:spPr/>
    </dgm:pt>
    <dgm:pt modelId="{BA6348B4-F7A9-2B49-A2C4-F1F1F2B3A08C}" type="pres">
      <dgm:prSet presAssocID="{26269044-1E7A-0C41-802D-2DA78E58FD2B}" presName="parTx" presStyleLbl="alignNode1" presStyleIdx="0" presStyleCnt="1">
        <dgm:presLayoutVars>
          <dgm:chMax val="0"/>
          <dgm:chPref val="0"/>
          <dgm:bulletEnabled val="1"/>
        </dgm:presLayoutVars>
      </dgm:prSet>
      <dgm:spPr/>
    </dgm:pt>
    <dgm:pt modelId="{215F77BB-9FDE-7E4A-B50C-8417DFBCAFC9}" type="pres">
      <dgm:prSet presAssocID="{26269044-1E7A-0C41-802D-2DA78E58FD2B}" presName="desTx" presStyleLbl="alignAccFollowNode1" presStyleIdx="0" presStyleCnt="1">
        <dgm:presLayoutVars>
          <dgm:bulletEnabled val="1"/>
        </dgm:presLayoutVars>
      </dgm:prSet>
      <dgm:spPr/>
    </dgm:pt>
  </dgm:ptLst>
  <dgm:cxnLst>
    <dgm:cxn modelId="{99442113-26FB-AA4B-BEC3-4AC363032F0E}" type="presOf" srcId="{70B3C10C-A4AF-5B49-9C1C-C13364F5573B}" destId="{215F77BB-9FDE-7E4A-B50C-8417DFBCAFC9}" srcOrd="0" destOrd="1" presId="urn:microsoft.com/office/officeart/2005/8/layout/hList1"/>
    <dgm:cxn modelId="{584E3633-B1D9-E84C-A27C-F8AC092FD81E}" type="presOf" srcId="{E9579336-3EDD-504A-BEEF-A11AC624ED8E}" destId="{E0D33B3F-4090-674E-9CE3-48A9DB04631B}" srcOrd="0" destOrd="0" presId="urn:microsoft.com/office/officeart/2005/8/layout/hList1"/>
    <dgm:cxn modelId="{12D63164-B370-2B4F-8A34-344DBF9F1475}" type="presOf" srcId="{A9B72FEC-E322-8D47-80DF-A7E41D4DDE9B}" destId="{215F77BB-9FDE-7E4A-B50C-8417DFBCAFC9}" srcOrd="0" destOrd="0" presId="urn:microsoft.com/office/officeart/2005/8/layout/hList1"/>
    <dgm:cxn modelId="{5A76B26C-F843-BA4C-B779-186BC68D1217}" type="presOf" srcId="{26269044-1E7A-0C41-802D-2DA78E58FD2B}" destId="{BA6348B4-F7A9-2B49-A2C4-F1F1F2B3A08C}" srcOrd="0" destOrd="0" presId="urn:microsoft.com/office/officeart/2005/8/layout/hList1"/>
    <dgm:cxn modelId="{94106BBF-8DE6-DB41-BC8A-DE48E852D137}" srcId="{E9579336-3EDD-504A-BEEF-A11AC624ED8E}" destId="{26269044-1E7A-0C41-802D-2DA78E58FD2B}" srcOrd="0" destOrd="0" parTransId="{ED5A64B5-EFE2-2E40-96AB-68006603D201}" sibTransId="{1CACCCBD-35A5-7E40-8528-08C6D4A4EFE4}"/>
    <dgm:cxn modelId="{442B01CF-1B47-BA46-8F5C-CE17C2B2E367}" srcId="{26269044-1E7A-0C41-802D-2DA78E58FD2B}" destId="{A9B72FEC-E322-8D47-80DF-A7E41D4DDE9B}" srcOrd="0" destOrd="0" parTransId="{B300D083-4B1B-DD48-BD68-F0FE22D3BCE8}" sibTransId="{7A0A9B0B-0D94-C942-9111-83E93925DB2F}"/>
    <dgm:cxn modelId="{9665BCE8-EF01-914A-B553-A03D141D4190}" srcId="{26269044-1E7A-0C41-802D-2DA78E58FD2B}" destId="{70B3C10C-A4AF-5B49-9C1C-C13364F5573B}" srcOrd="1" destOrd="0" parTransId="{B75E28C2-B101-464A-95A2-E3F4BDF5452B}" sibTransId="{06C987B2-05BD-0040-9F19-DCB771E65FBC}"/>
    <dgm:cxn modelId="{7819138F-31AD-D046-BBAD-E447F08A02B0}" type="presParOf" srcId="{E0D33B3F-4090-674E-9CE3-48A9DB04631B}" destId="{134D492F-354E-2F4F-8BB7-0DEDAC2CAD25}" srcOrd="0" destOrd="0" presId="urn:microsoft.com/office/officeart/2005/8/layout/hList1"/>
    <dgm:cxn modelId="{9783B5E2-0B6B-FA48-B533-5BDCAEC6C146}" type="presParOf" srcId="{134D492F-354E-2F4F-8BB7-0DEDAC2CAD25}" destId="{BA6348B4-F7A9-2B49-A2C4-F1F1F2B3A08C}" srcOrd="0" destOrd="0" presId="urn:microsoft.com/office/officeart/2005/8/layout/hList1"/>
    <dgm:cxn modelId="{BBF2A2C1-0AA8-C345-A1E3-977D2A809B89}" type="presParOf" srcId="{134D492F-354E-2F4F-8BB7-0DEDAC2CAD25}" destId="{215F77BB-9FDE-7E4A-B50C-8417DFBCAFC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1E9D5-302B-694D-869C-A3ABA0C4A5D6}">
      <dsp:nvSpPr>
        <dsp:cNvPr id="0" name=""/>
        <dsp:cNvSpPr/>
      </dsp:nvSpPr>
      <dsp:spPr>
        <a:xfrm rot="5400000">
          <a:off x="-96536" y="99276"/>
          <a:ext cx="643573" cy="450501"/>
        </a:xfrm>
        <a:prstGeom prst="chevron">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AU" sz="1600" b="1" i="0" kern="1200" dirty="0">
              <a:ea typeface="+mn-ea"/>
            </a:rPr>
            <a:t>1.</a:t>
          </a:r>
          <a:endParaRPr lang="en-US" sz="1600" b="1" i="0" kern="1200" dirty="0"/>
        </a:p>
      </dsp:txBody>
      <dsp:txXfrm rot="-5400000">
        <a:off x="1" y="227991"/>
        <a:ext cx="450501" cy="193072"/>
      </dsp:txXfrm>
    </dsp:sp>
    <dsp:sp modelId="{29F965AD-C2D4-B047-B721-29B9E3EC90ED}">
      <dsp:nvSpPr>
        <dsp:cNvPr id="0" name=""/>
        <dsp:cNvSpPr/>
      </dsp:nvSpPr>
      <dsp:spPr>
        <a:xfrm rot="5400000">
          <a:off x="3559279" y="-3106037"/>
          <a:ext cx="418542" cy="6636098"/>
        </a:xfrm>
        <a:prstGeom prst="round2Same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AU" sz="2100" kern="1200" dirty="0">
              <a:ea typeface="+mn-ea"/>
            </a:rPr>
            <a:t> Find integers </a:t>
          </a:r>
          <a:r>
            <a:rPr lang="en-AU" sz="2100" i="1" kern="1200" dirty="0" err="1">
              <a:ea typeface="+mn-ea"/>
            </a:rPr>
            <a:t>k</a:t>
          </a:r>
          <a:r>
            <a:rPr lang="en-AU" sz="2100" i="1" kern="1200" dirty="0">
              <a:ea typeface="+mn-ea"/>
            </a:rPr>
            <a:t>, </a:t>
          </a:r>
          <a:r>
            <a:rPr lang="en-AU" sz="2100" i="1" kern="1200" dirty="0" err="1">
              <a:ea typeface="+mn-ea"/>
            </a:rPr>
            <a:t>q</a:t>
          </a:r>
          <a:r>
            <a:rPr lang="en-AU" sz="2100" kern="1200" dirty="0">
              <a:ea typeface="+mn-ea"/>
            </a:rPr>
            <a:t>, with </a:t>
          </a:r>
          <a:r>
            <a:rPr lang="en-AU" sz="2100" i="1" kern="1200" dirty="0" err="1">
              <a:ea typeface="+mn-ea"/>
            </a:rPr>
            <a:t>k</a:t>
          </a:r>
          <a:r>
            <a:rPr lang="en-AU" sz="2100" i="1" kern="1200" dirty="0">
              <a:ea typeface="+mn-ea"/>
            </a:rPr>
            <a:t> &gt; 0</a:t>
          </a:r>
          <a:r>
            <a:rPr lang="en-AU" sz="2100" kern="1200" dirty="0">
              <a:ea typeface="+mn-ea"/>
            </a:rPr>
            <a:t>, </a:t>
          </a:r>
          <a:r>
            <a:rPr lang="en-AU" sz="2100" i="1" kern="1200" dirty="0" err="1">
              <a:ea typeface="+mn-ea"/>
            </a:rPr>
            <a:t>q</a:t>
          </a:r>
          <a:r>
            <a:rPr lang="en-AU" sz="2100" kern="1200" dirty="0">
              <a:ea typeface="+mn-ea"/>
            </a:rPr>
            <a:t> odd, so that </a:t>
          </a:r>
          <a:r>
            <a:rPr lang="en-AU" sz="2100" i="1" kern="1200" dirty="0">
              <a:ea typeface="+mn-ea"/>
            </a:rPr>
            <a:t>(</a:t>
          </a:r>
          <a:r>
            <a:rPr lang="en-AU" sz="2100" i="1" kern="1200" dirty="0" err="1">
              <a:ea typeface="+mn-ea"/>
            </a:rPr>
            <a:t>n</a:t>
          </a:r>
          <a:r>
            <a:rPr lang="en-AU" sz="2100" i="1" kern="1200" dirty="0">
              <a:ea typeface="+mn-ea"/>
            </a:rPr>
            <a:t> – 1)=2</a:t>
          </a:r>
          <a:r>
            <a:rPr lang="en-AU" sz="2100" i="1" kern="1200" baseline="30000" dirty="0">
              <a:ea typeface="+mn-ea"/>
            </a:rPr>
            <a:t>k</a:t>
          </a:r>
          <a:r>
            <a:rPr lang="en-AU" sz="2100" i="1" kern="1200" dirty="0">
              <a:ea typeface="+mn-ea"/>
            </a:rPr>
            <a:t>q ;</a:t>
          </a:r>
          <a:endParaRPr lang="en-US" sz="2100" kern="1200" dirty="0"/>
        </a:p>
      </dsp:txBody>
      <dsp:txXfrm rot="-5400000">
        <a:off x="450501" y="23173"/>
        <a:ext cx="6615666" cy="377678"/>
      </dsp:txXfrm>
    </dsp:sp>
    <dsp:sp modelId="{2F49BE34-3DD4-D442-BEA2-FF0D8EE8E178}">
      <dsp:nvSpPr>
        <dsp:cNvPr id="0" name=""/>
        <dsp:cNvSpPr/>
      </dsp:nvSpPr>
      <dsp:spPr>
        <a:xfrm rot="5400000">
          <a:off x="-96536" y="640025"/>
          <a:ext cx="643573" cy="450501"/>
        </a:xfrm>
        <a:prstGeom prst="chevron">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AU" sz="1600" b="1" i="0" kern="1200" dirty="0">
              <a:ea typeface="+mn-ea"/>
            </a:rPr>
            <a:t>2.</a:t>
          </a:r>
        </a:p>
      </dsp:txBody>
      <dsp:txXfrm rot="-5400000">
        <a:off x="1" y="768740"/>
        <a:ext cx="450501" cy="193072"/>
      </dsp:txXfrm>
    </dsp:sp>
    <dsp:sp modelId="{9185ABA3-9ACF-FA4D-9D6C-AD4636C47777}">
      <dsp:nvSpPr>
        <dsp:cNvPr id="0" name=""/>
        <dsp:cNvSpPr/>
      </dsp:nvSpPr>
      <dsp:spPr>
        <a:xfrm rot="5400000">
          <a:off x="3559389" y="-2565398"/>
          <a:ext cx="418322" cy="6636098"/>
        </a:xfrm>
        <a:prstGeom prst="round2Same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AU" sz="2100" kern="1200" dirty="0">
              <a:ea typeface="+mn-ea"/>
            </a:rPr>
            <a:t> Select a random integer </a:t>
          </a:r>
          <a:r>
            <a:rPr lang="en-AU" sz="2100" i="1" kern="1200" dirty="0">
              <a:ea typeface="+mn-ea"/>
            </a:rPr>
            <a:t>a, 1 &lt; a &lt; </a:t>
          </a:r>
          <a:r>
            <a:rPr lang="en-AU" sz="2100" i="1" kern="1200" dirty="0" err="1">
              <a:ea typeface="+mn-ea"/>
            </a:rPr>
            <a:t>n</a:t>
          </a:r>
          <a:r>
            <a:rPr lang="en-AU" sz="2100" i="1" kern="1200" dirty="0">
              <a:ea typeface="+mn-ea"/>
            </a:rPr>
            <a:t> – 1 ;</a:t>
          </a:r>
        </a:p>
      </dsp:txBody>
      <dsp:txXfrm rot="-5400000">
        <a:off x="450502" y="563910"/>
        <a:ext cx="6615677" cy="377480"/>
      </dsp:txXfrm>
    </dsp:sp>
    <dsp:sp modelId="{CDFA1110-DB91-3342-8A3D-179A837BBA12}">
      <dsp:nvSpPr>
        <dsp:cNvPr id="0" name=""/>
        <dsp:cNvSpPr/>
      </dsp:nvSpPr>
      <dsp:spPr>
        <a:xfrm rot="5400000">
          <a:off x="-96536" y="1180774"/>
          <a:ext cx="643573" cy="450501"/>
        </a:xfrm>
        <a:prstGeom prst="chevron">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AU" sz="1600" b="1" i="0" kern="1200" dirty="0">
              <a:ea typeface="+mn-ea"/>
            </a:rPr>
            <a:t>3.</a:t>
          </a:r>
        </a:p>
      </dsp:txBody>
      <dsp:txXfrm rot="-5400000">
        <a:off x="1" y="1309489"/>
        <a:ext cx="450501" cy="193072"/>
      </dsp:txXfrm>
    </dsp:sp>
    <dsp:sp modelId="{EEA74246-F6BC-5046-AA33-638FD8E71F46}">
      <dsp:nvSpPr>
        <dsp:cNvPr id="0" name=""/>
        <dsp:cNvSpPr/>
      </dsp:nvSpPr>
      <dsp:spPr>
        <a:xfrm rot="5400000">
          <a:off x="3559389" y="-2024649"/>
          <a:ext cx="418322" cy="6636098"/>
        </a:xfrm>
        <a:prstGeom prst="round2Same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AU" sz="2100" kern="1200" dirty="0">
              <a:ea typeface="+mn-ea"/>
            </a:rPr>
            <a:t> </a:t>
          </a:r>
          <a:r>
            <a:rPr lang="en-AU" sz="2100" b="1" kern="1200" dirty="0">
              <a:ea typeface="+mn-ea"/>
            </a:rPr>
            <a:t>if</a:t>
          </a:r>
          <a:r>
            <a:rPr lang="en-AU" sz="2100" kern="1200" dirty="0">
              <a:ea typeface="+mn-ea"/>
            </a:rPr>
            <a:t> </a:t>
          </a:r>
          <a:r>
            <a:rPr lang="en-AU" sz="2100" i="1" kern="1200" dirty="0" err="1">
              <a:ea typeface="+mn-ea"/>
            </a:rPr>
            <a:t>a</a:t>
          </a:r>
          <a:r>
            <a:rPr lang="en-AU" sz="2100" i="1" kern="1200" baseline="30000" dirty="0" err="1">
              <a:ea typeface="+mn-ea"/>
            </a:rPr>
            <a:t>q</a:t>
          </a:r>
          <a:r>
            <a:rPr lang="en-AU" sz="2100" i="1" kern="1200" dirty="0">
              <a:ea typeface="+mn-ea"/>
            </a:rPr>
            <a:t> mod </a:t>
          </a:r>
          <a:r>
            <a:rPr lang="en-AU" sz="2100" i="1" kern="1200" dirty="0" err="1">
              <a:ea typeface="+mn-ea"/>
            </a:rPr>
            <a:t>n</a:t>
          </a:r>
          <a:r>
            <a:rPr lang="en-AU" sz="2100" i="1" kern="1200" dirty="0">
              <a:ea typeface="+mn-ea"/>
            </a:rPr>
            <a:t> = 1 </a:t>
          </a:r>
          <a:r>
            <a:rPr lang="en-AU" sz="2100" b="1" kern="1200" dirty="0">
              <a:ea typeface="+mn-ea"/>
            </a:rPr>
            <a:t>then</a:t>
          </a:r>
          <a:r>
            <a:rPr lang="en-AU" sz="2100" kern="1200" dirty="0">
              <a:ea typeface="+mn-ea"/>
            </a:rPr>
            <a:t> return (“</a:t>
          </a:r>
          <a:r>
            <a:rPr lang="en-US" sz="2100" kern="1200" dirty="0">
              <a:ea typeface="+mn-ea"/>
            </a:rPr>
            <a:t>inconclusive</a:t>
          </a:r>
          <a:r>
            <a:rPr lang="en-AU" sz="2100" kern="1200" dirty="0">
              <a:ea typeface="+mn-ea"/>
            </a:rPr>
            <a:t>") ;</a:t>
          </a:r>
        </a:p>
      </dsp:txBody>
      <dsp:txXfrm rot="-5400000">
        <a:off x="450502" y="1104659"/>
        <a:ext cx="6615677" cy="377480"/>
      </dsp:txXfrm>
    </dsp:sp>
    <dsp:sp modelId="{6CDAECC0-63B0-4043-8086-E12AC2EBF14F}">
      <dsp:nvSpPr>
        <dsp:cNvPr id="0" name=""/>
        <dsp:cNvSpPr/>
      </dsp:nvSpPr>
      <dsp:spPr>
        <a:xfrm rot="5400000">
          <a:off x="-96536" y="1721523"/>
          <a:ext cx="643573" cy="450501"/>
        </a:xfrm>
        <a:prstGeom prst="chevron">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AU" sz="1600" b="1" i="0" kern="1200" dirty="0">
              <a:ea typeface="+mn-ea"/>
            </a:rPr>
            <a:t>4.</a:t>
          </a:r>
        </a:p>
      </dsp:txBody>
      <dsp:txXfrm rot="-5400000">
        <a:off x="1" y="1850238"/>
        <a:ext cx="450501" cy="193072"/>
      </dsp:txXfrm>
    </dsp:sp>
    <dsp:sp modelId="{8EB0E9CA-38E0-294D-BA1D-ABDC8F904BF8}">
      <dsp:nvSpPr>
        <dsp:cNvPr id="0" name=""/>
        <dsp:cNvSpPr/>
      </dsp:nvSpPr>
      <dsp:spPr>
        <a:xfrm rot="5400000">
          <a:off x="3559389" y="-1483900"/>
          <a:ext cx="418322" cy="6636098"/>
        </a:xfrm>
        <a:prstGeom prst="round2Same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AU" sz="2100" kern="1200" dirty="0">
              <a:ea typeface="+mn-ea"/>
            </a:rPr>
            <a:t> </a:t>
          </a:r>
          <a:r>
            <a:rPr lang="en-AU" sz="2100" b="1" kern="1200" dirty="0">
              <a:ea typeface="+mn-ea"/>
            </a:rPr>
            <a:t>for</a:t>
          </a:r>
          <a:r>
            <a:rPr lang="en-AU" sz="2100" kern="1200" dirty="0">
              <a:ea typeface="+mn-ea"/>
            </a:rPr>
            <a:t> </a:t>
          </a:r>
          <a:r>
            <a:rPr lang="en-AU" sz="2100" i="1" kern="1200" dirty="0" err="1">
              <a:ea typeface="+mn-ea"/>
            </a:rPr>
            <a:t>j</a:t>
          </a:r>
          <a:r>
            <a:rPr lang="en-AU" sz="2100" i="1" kern="1200" dirty="0">
              <a:ea typeface="+mn-ea"/>
            </a:rPr>
            <a:t> = 0 </a:t>
          </a:r>
          <a:r>
            <a:rPr lang="en-AU" sz="2100" b="1" kern="1200" dirty="0">
              <a:ea typeface="+mn-ea"/>
            </a:rPr>
            <a:t>to</a:t>
          </a:r>
          <a:r>
            <a:rPr lang="en-AU" sz="2100" kern="1200" dirty="0">
              <a:ea typeface="+mn-ea"/>
            </a:rPr>
            <a:t> </a:t>
          </a:r>
          <a:r>
            <a:rPr lang="en-AU" sz="2100" i="1" kern="1200" dirty="0" err="1">
              <a:ea typeface="+mn-ea"/>
            </a:rPr>
            <a:t>k</a:t>
          </a:r>
          <a:r>
            <a:rPr lang="en-AU" sz="2100" i="1" kern="1200" dirty="0">
              <a:ea typeface="+mn-ea"/>
            </a:rPr>
            <a:t> – 1 </a:t>
          </a:r>
          <a:r>
            <a:rPr lang="en-AU" sz="2100" b="1" kern="1200" dirty="0">
              <a:ea typeface="+mn-ea"/>
            </a:rPr>
            <a:t>do</a:t>
          </a:r>
        </a:p>
      </dsp:txBody>
      <dsp:txXfrm rot="-5400000">
        <a:off x="450502" y="1645408"/>
        <a:ext cx="6615677" cy="377480"/>
      </dsp:txXfrm>
    </dsp:sp>
    <dsp:sp modelId="{7A51B00A-7D2E-CB40-B681-149F0CD6A739}">
      <dsp:nvSpPr>
        <dsp:cNvPr id="0" name=""/>
        <dsp:cNvSpPr/>
      </dsp:nvSpPr>
      <dsp:spPr>
        <a:xfrm rot="5400000">
          <a:off x="-96536" y="2262272"/>
          <a:ext cx="643573" cy="450501"/>
        </a:xfrm>
        <a:prstGeom prst="chevron">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AU" sz="1600" b="1" i="0" kern="1200" dirty="0">
              <a:ea typeface="+mn-ea"/>
            </a:rPr>
            <a:t>5. </a:t>
          </a:r>
        </a:p>
      </dsp:txBody>
      <dsp:txXfrm rot="-5400000">
        <a:off x="1" y="2390987"/>
        <a:ext cx="450501" cy="193072"/>
      </dsp:txXfrm>
    </dsp:sp>
    <dsp:sp modelId="{631AD66C-6EA6-8E42-90F0-37439CBC6540}">
      <dsp:nvSpPr>
        <dsp:cNvPr id="0" name=""/>
        <dsp:cNvSpPr/>
      </dsp:nvSpPr>
      <dsp:spPr>
        <a:xfrm rot="5400000">
          <a:off x="3559389" y="-943150"/>
          <a:ext cx="418322" cy="6636098"/>
        </a:xfrm>
        <a:prstGeom prst="round2Same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AU" sz="2100" b="1" kern="1200" dirty="0">
              <a:ea typeface="+mn-ea"/>
            </a:rPr>
            <a:t>if</a:t>
          </a:r>
          <a:r>
            <a:rPr lang="en-AU" sz="2100" kern="1200" dirty="0">
              <a:ea typeface="+mn-ea"/>
            </a:rPr>
            <a:t> </a:t>
          </a:r>
          <a:r>
            <a:rPr lang="en-AU" sz="2100" i="1" kern="1200" dirty="0">
              <a:ea typeface="+mn-ea"/>
            </a:rPr>
            <a:t>(a</a:t>
          </a:r>
          <a:r>
            <a:rPr lang="en-AU" sz="2100" i="1" kern="1200" baseline="30000" dirty="0">
              <a:ea typeface="+mn-ea"/>
            </a:rPr>
            <a:t>2jq</a:t>
          </a:r>
          <a:r>
            <a:rPr lang="en-AU" sz="2100" i="1" kern="1200" dirty="0">
              <a:ea typeface="+mn-ea"/>
            </a:rPr>
            <a:t> mod </a:t>
          </a:r>
          <a:r>
            <a:rPr lang="en-AU" sz="2100" i="1" kern="1200" dirty="0" err="1">
              <a:ea typeface="+mn-ea"/>
            </a:rPr>
            <a:t>n</a:t>
          </a:r>
          <a:r>
            <a:rPr lang="en-AU" sz="2100" i="1" kern="1200" dirty="0">
              <a:ea typeface="+mn-ea"/>
            </a:rPr>
            <a:t> = </a:t>
          </a:r>
          <a:r>
            <a:rPr lang="en-AU" sz="2100" i="1" kern="1200" dirty="0" err="1">
              <a:ea typeface="+mn-ea"/>
            </a:rPr>
            <a:t>n</a:t>
          </a:r>
          <a:r>
            <a:rPr lang="en-AU" sz="2100" i="1" kern="1200" dirty="0">
              <a:ea typeface="+mn-ea"/>
            </a:rPr>
            <a:t> – 1) </a:t>
          </a:r>
          <a:r>
            <a:rPr lang="en-AU" sz="2100" b="1" kern="1200" dirty="0">
              <a:ea typeface="+mn-ea"/>
            </a:rPr>
            <a:t>then</a:t>
          </a:r>
          <a:r>
            <a:rPr lang="en-AU" sz="2100" kern="1200" dirty="0">
              <a:ea typeface="+mn-ea"/>
            </a:rPr>
            <a:t> return (“</a:t>
          </a:r>
          <a:r>
            <a:rPr lang="en-US" sz="2100" kern="1200" dirty="0">
              <a:ea typeface="+mn-ea"/>
            </a:rPr>
            <a:t>inconclusive</a:t>
          </a:r>
          <a:r>
            <a:rPr lang="en-AU" sz="2100" kern="1200" dirty="0">
              <a:ea typeface="+mn-ea"/>
            </a:rPr>
            <a:t>") ;</a:t>
          </a:r>
        </a:p>
      </dsp:txBody>
      <dsp:txXfrm rot="-5400000">
        <a:off x="450502" y="2186158"/>
        <a:ext cx="6615677" cy="377480"/>
      </dsp:txXfrm>
    </dsp:sp>
    <dsp:sp modelId="{095298D9-91B6-C442-9E68-491C82CAAEDB}">
      <dsp:nvSpPr>
        <dsp:cNvPr id="0" name=""/>
        <dsp:cNvSpPr/>
      </dsp:nvSpPr>
      <dsp:spPr>
        <a:xfrm rot="5400000">
          <a:off x="-96536" y="2803022"/>
          <a:ext cx="643573" cy="450501"/>
        </a:xfrm>
        <a:prstGeom prst="chevron">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AU" sz="1600" b="1" i="0" kern="1200" dirty="0">
              <a:ea typeface="+mn-ea"/>
            </a:rPr>
            <a:t>6.</a:t>
          </a:r>
        </a:p>
      </dsp:txBody>
      <dsp:txXfrm rot="-5400000">
        <a:off x="1" y="2931737"/>
        <a:ext cx="450501" cy="193072"/>
      </dsp:txXfrm>
    </dsp:sp>
    <dsp:sp modelId="{C5652334-D05E-924B-BE13-85008940BE0E}">
      <dsp:nvSpPr>
        <dsp:cNvPr id="0" name=""/>
        <dsp:cNvSpPr/>
      </dsp:nvSpPr>
      <dsp:spPr>
        <a:xfrm rot="5400000">
          <a:off x="3559389" y="-402401"/>
          <a:ext cx="418322" cy="6636098"/>
        </a:xfrm>
        <a:prstGeom prst="round2Same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AU" sz="2100" kern="1200" dirty="0">
              <a:ea typeface="+mn-ea"/>
            </a:rPr>
            <a:t> return (“composite") ;</a:t>
          </a:r>
        </a:p>
      </dsp:txBody>
      <dsp:txXfrm rot="-5400000">
        <a:off x="450502" y="2726907"/>
        <a:ext cx="6615677" cy="377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348B4-F7A9-2B49-A2C4-F1F1F2B3A08C}">
      <dsp:nvSpPr>
        <dsp:cNvPr id="0" name=""/>
        <dsp:cNvSpPr/>
      </dsp:nvSpPr>
      <dsp:spPr>
        <a:xfrm>
          <a:off x="0" y="34208"/>
          <a:ext cx="5867399" cy="715927"/>
        </a:xfrm>
        <a:prstGeom prst="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38100" cap="flat" cmpd="sng" algn="ctr">
          <a:solidFill>
            <a:schemeClr val="accent1">
              <a:lumMod val="7500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AU" sz="1900" kern="1200" dirty="0">
              <a:ea typeface="+mn-ea"/>
              <a:cs typeface="+mn-cs"/>
            </a:rPr>
            <a:t>Provides a way to manipulate (potentially very large) numbers mod </a:t>
          </a:r>
          <a:r>
            <a:rPr lang="en-AU" sz="1900" i="1" kern="1200" dirty="0">
              <a:ea typeface="+mn-ea"/>
              <a:cs typeface="+mn-cs"/>
            </a:rPr>
            <a:t>M </a:t>
          </a:r>
          <a:r>
            <a:rPr lang="en-AU" sz="1900" kern="1200" dirty="0">
              <a:ea typeface="+mn-ea"/>
              <a:cs typeface="+mn-cs"/>
            </a:rPr>
            <a:t>in terms of </a:t>
          </a:r>
          <a:r>
            <a:rPr lang="en-AU" sz="1900" kern="1200" dirty="0" err="1">
              <a:ea typeface="+mn-ea"/>
              <a:cs typeface="+mn-cs"/>
            </a:rPr>
            <a:t>tuples</a:t>
          </a:r>
          <a:r>
            <a:rPr lang="en-AU" sz="1900" kern="1200" dirty="0">
              <a:ea typeface="+mn-ea"/>
              <a:cs typeface="+mn-cs"/>
            </a:rPr>
            <a:t> of smaller numbers</a:t>
          </a:r>
          <a:endParaRPr lang="en-US" sz="1900" kern="1200" dirty="0"/>
        </a:p>
      </dsp:txBody>
      <dsp:txXfrm>
        <a:off x="0" y="34208"/>
        <a:ext cx="5867399" cy="715927"/>
      </dsp:txXfrm>
    </dsp:sp>
    <dsp:sp modelId="{215F77BB-9FDE-7E4A-B50C-8417DFBCAFC9}">
      <dsp:nvSpPr>
        <dsp:cNvPr id="0" name=""/>
        <dsp:cNvSpPr/>
      </dsp:nvSpPr>
      <dsp:spPr>
        <a:xfrm>
          <a:off x="0" y="750136"/>
          <a:ext cx="5867399" cy="1095254"/>
        </a:xfrm>
        <a:prstGeom prst="rect">
          <a:avLst/>
        </a:prstGeom>
        <a:solidFill>
          <a:schemeClr val="accent1">
            <a:alpha val="90000"/>
            <a:tint val="40000"/>
            <a:hueOff val="0"/>
            <a:satOff val="0"/>
            <a:lumOff val="0"/>
            <a:alphaOff val="0"/>
          </a:schemeClr>
        </a:solidFill>
        <a:ln w="38100" cap="flat" cmpd="sng" algn="ctr">
          <a:solidFill>
            <a:schemeClr val="accent1">
              <a:lumMod val="75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AU" sz="1900" kern="1200" dirty="0">
              <a:ea typeface="+mn-ea"/>
            </a:rPr>
            <a:t>This can be useful when </a:t>
          </a:r>
          <a:r>
            <a:rPr lang="en-AU" sz="1900" i="1" kern="1200" dirty="0">
              <a:ea typeface="+mn-ea"/>
            </a:rPr>
            <a:t>M </a:t>
          </a:r>
          <a:r>
            <a:rPr lang="en-AU" sz="1900" kern="1200" dirty="0">
              <a:ea typeface="+mn-ea"/>
            </a:rPr>
            <a:t>is 150 digits or more</a:t>
          </a:r>
        </a:p>
        <a:p>
          <a:pPr marL="171450" lvl="1" indent="-171450" algn="l" defTabSz="844550">
            <a:lnSpc>
              <a:spcPct val="90000"/>
            </a:lnSpc>
            <a:spcBef>
              <a:spcPct val="0"/>
            </a:spcBef>
            <a:spcAft>
              <a:spcPct val="15000"/>
            </a:spcAft>
            <a:buChar char="•"/>
          </a:pPr>
          <a:r>
            <a:rPr lang="en-AU" sz="1900" kern="1200" dirty="0">
              <a:ea typeface="+mn-ea"/>
            </a:rPr>
            <a:t>However, it is necessary to know beforehand the factorization of </a:t>
          </a:r>
          <a:r>
            <a:rPr lang="en-AU" sz="1900" i="1" kern="1200" dirty="0">
              <a:ea typeface="+mn-ea"/>
            </a:rPr>
            <a:t>M</a:t>
          </a:r>
          <a:endParaRPr lang="en-AU" sz="1900" kern="1200" dirty="0">
            <a:ea typeface="+mn-ea"/>
          </a:endParaRPr>
        </a:p>
      </dsp:txBody>
      <dsp:txXfrm>
        <a:off x="0" y="750136"/>
        <a:ext cx="5867399" cy="109525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849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849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849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F217DA43-F7AE-7641-96F9-03D7730E69DC}"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B1B765E1-EB55-3F42-96E6-9BC39CDD5E78}"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31"/>
          <p:cNvSpPr>
            <a:spLocks noGrp="1" noChangeArrowheads="1"/>
          </p:cNvSpPr>
          <p:nvPr>
            <p:ph type="sldNum" sz="quarter" idx="5"/>
          </p:nvPr>
        </p:nvSpPr>
        <p:spPr>
          <a:noFill/>
        </p:spPr>
        <p:txBody>
          <a:bodyPr/>
          <a:lstStyle/>
          <a:p>
            <a:fld id="{F8213168-CBB8-004E-B161-E3C8E26BC09B}" type="slidenum">
              <a:rPr lang="en-AU">
                <a:latin typeface="Arial" pitchFamily="-84" charset="0"/>
              </a:rPr>
              <a:pPr/>
              <a:t>1</a:t>
            </a:fld>
            <a:endParaRPr lang="en-AU">
              <a:latin typeface="Arial" pitchFamily="-8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dirty="0">
                <a:latin typeface="Times New Roman" pitchFamily="-84" charset="0"/>
                <a:ea typeface="ＭＳ Ｐゴシック" pitchFamily="-84" charset="-128"/>
                <a:cs typeface="ＭＳ Ｐゴシック" pitchFamily="-84" charset="-128"/>
              </a:rPr>
              <a:t>Lecture slides prepared for “Cryptography and Network Security”, 8/e, by William Stallings</a:t>
            </a:r>
            <a:r>
              <a:rPr lang="en-US" dirty="0">
                <a:latin typeface="Arial" pitchFamily="-84" charset="0"/>
                <a:ea typeface="ＭＳ Ｐゴシック" pitchFamily="-84" charset="-128"/>
                <a:cs typeface="ＭＳ Ｐゴシック" pitchFamily="-84" charset="-128"/>
              </a:rPr>
              <a:t>, Chapter 2 – “Introduction</a:t>
            </a:r>
            <a:r>
              <a:rPr lang="en-US" baseline="0" dirty="0">
                <a:latin typeface="Arial" pitchFamily="-84" charset="0"/>
                <a:ea typeface="ＭＳ Ｐゴシック" pitchFamily="-84" charset="-128"/>
                <a:cs typeface="ＭＳ Ｐゴシック" pitchFamily="-84" charset="-128"/>
              </a:rPr>
              <a:t> to Number Theory</a:t>
            </a:r>
            <a:r>
              <a:rPr lang="en-US" dirty="0">
                <a:latin typeface="Arial" pitchFamily="-84" charset="0"/>
                <a:ea typeface="ＭＳ Ｐゴシック" pitchFamily="-84" charset="-128"/>
                <a:cs typeface="ＭＳ Ｐゴシック" pitchFamily="-84" charset="-128"/>
              </a:rPr>
              <a:t>”.</a:t>
            </a:r>
            <a:endParaRPr lang="en-AU" dirty="0">
              <a:latin typeface="Times New Roman" pitchFamily="-84" charset="0"/>
              <a:ea typeface="ＭＳ Ｐゴシック" pitchFamily="-84" charset="-128"/>
              <a:cs typeface="ＭＳ Ｐゴシック" pitchFamily="-84" charset="-128"/>
            </a:endParaRPr>
          </a:p>
          <a:p>
            <a:pPr eaLnBrk="1" hangingPunct="1"/>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p:cNvSpPr>
          <p:nvPr>
            <p:ph type="sldImg"/>
          </p:nvPr>
        </p:nvSpPr>
        <p:spPr>
          <a:ln/>
        </p:spPr>
      </p:sp>
      <p:sp>
        <p:nvSpPr>
          <p:cNvPr id="51203" name="Notes Placeholder 2"/>
          <p:cNvSpPr>
            <a:spLocks noGrp="1"/>
          </p:cNvSpPr>
          <p:nvPr>
            <p:ph type="body" idx="1"/>
          </p:nvPr>
        </p:nvSpPr>
        <p:spPr>
          <a:noFill/>
          <a:ln/>
        </p:spPr>
        <p:txBody>
          <a:bodyPr/>
          <a:lstStyle/>
          <a:p>
            <a:r>
              <a:rPr lang="en-US">
                <a:latin typeface="Arial" pitchFamily="-84" charset="0"/>
                <a:ea typeface="ＭＳ Ｐゴシック" pitchFamily="-84" charset="-128"/>
                <a:cs typeface="ＭＳ Ｐゴシック" pitchFamily="-84" charset="-128"/>
              </a:rPr>
              <a:t>Because we require that the greatest common divisor be positive, gcd(a , b ) =</a:t>
            </a:r>
          </a:p>
          <a:p>
            <a:r>
              <a:rPr lang="en-US">
                <a:latin typeface="Arial" pitchFamily="-84" charset="0"/>
                <a:ea typeface="ＭＳ Ｐゴシック" pitchFamily="-84" charset="-128"/>
                <a:cs typeface="ＭＳ Ｐゴシック" pitchFamily="-84" charset="-128"/>
              </a:rPr>
              <a:t> gcd(a , -b ) =  gcd(-a , b ) =  gcd(-a ,-b ). In general, gcd(a , b ) =  gcd( | a | , | b |  ).</a:t>
            </a:r>
          </a:p>
          <a:p>
            <a:endParaRPr lang="en-US">
              <a:latin typeface="Arial" pitchFamily="-84" charset="0"/>
              <a:ea typeface="ＭＳ Ｐゴシック" pitchFamily="-84" charset="-128"/>
              <a:cs typeface="ＭＳ Ｐゴシック" pitchFamily="-84" charset="-128"/>
            </a:endParaRPr>
          </a:p>
          <a:p>
            <a:r>
              <a:rPr lang="en-US">
                <a:latin typeface="Arial" pitchFamily="-84" charset="0"/>
                <a:ea typeface="ＭＳ Ｐゴシック" pitchFamily="-84" charset="-128"/>
                <a:cs typeface="ＭＳ Ｐゴシック" pitchFamily="-84" charset="-128"/>
              </a:rPr>
              <a:t> Also, because all nonzero integers divide 0, we have gcd(a , 0) =  a  .</a:t>
            </a:r>
          </a:p>
          <a:p>
            <a:endParaRPr lang="en-US">
              <a:latin typeface="Arial" pitchFamily="-84" charset="0"/>
              <a:ea typeface="ＭＳ Ｐゴシック" pitchFamily="-84" charset="-128"/>
              <a:cs typeface="ＭＳ Ｐゴシック" pitchFamily="-84" charset="-128"/>
            </a:endParaRPr>
          </a:p>
          <a:p>
            <a:r>
              <a:rPr lang="en-US">
                <a:latin typeface="Arial" pitchFamily="-84" charset="0"/>
                <a:ea typeface="ＭＳ Ｐゴシック" pitchFamily="-84" charset="-128"/>
                <a:cs typeface="ＭＳ Ｐゴシック" pitchFamily="-84" charset="-128"/>
              </a:rPr>
              <a:t>We stated that two integers a  and b  are relatively prime if their only common</a:t>
            </a:r>
          </a:p>
          <a:p>
            <a:r>
              <a:rPr lang="en-US">
                <a:latin typeface="Arial" pitchFamily="-84" charset="0"/>
                <a:ea typeface="ＭＳ Ｐゴシック" pitchFamily="-84" charset="-128"/>
                <a:cs typeface="ＭＳ Ｐゴシック" pitchFamily="-84" charset="-128"/>
              </a:rPr>
              <a:t>positive integer factor is 1. This is equivalent to saying that a  and b  are relatively</a:t>
            </a:r>
          </a:p>
          <a:p>
            <a:r>
              <a:rPr lang="en-US">
                <a:latin typeface="Arial" pitchFamily="-84" charset="0"/>
                <a:ea typeface="ＭＳ Ｐゴシック" pitchFamily="-84" charset="-128"/>
                <a:cs typeface="ＭＳ Ｐゴシック" pitchFamily="-84" charset="-128"/>
              </a:rPr>
              <a:t>prime if gcd(a , b ) =  1.</a:t>
            </a:r>
          </a:p>
        </p:txBody>
      </p:sp>
      <p:sp>
        <p:nvSpPr>
          <p:cNvPr id="51204" name="Slide Number Placeholder 3"/>
          <p:cNvSpPr>
            <a:spLocks noGrp="1"/>
          </p:cNvSpPr>
          <p:nvPr>
            <p:ph type="sldNum" sz="quarter" idx="5"/>
          </p:nvPr>
        </p:nvSpPr>
        <p:spPr>
          <a:noFill/>
        </p:spPr>
        <p:txBody>
          <a:bodyPr/>
          <a:lstStyle/>
          <a:p>
            <a:fld id="{A93B5EFD-BDF2-DC42-8674-BFFF97780EEF}" type="slidenum">
              <a:rPr lang="en-AU" smtClean="0">
                <a:latin typeface="Arial" pitchFamily="-84" charset="0"/>
              </a:rPr>
              <a:pPr/>
              <a:t>10</a:t>
            </a:fld>
            <a:endParaRPr lang="en-AU">
              <a:latin typeface="Arial" pitchFamily="-8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We now describe an algorithm credited to Euclid for easily finding the greatest</a:t>
            </a:r>
          </a:p>
          <a:p>
            <a:r>
              <a:rPr lang="en-US" sz="1200" kern="1200" baseline="0" dirty="0">
                <a:solidFill>
                  <a:schemeClr val="tx1"/>
                </a:solidFill>
                <a:latin typeface="Arial" charset="0"/>
                <a:ea typeface="ＭＳ Ｐゴシック" pitchFamily="-107" charset="-128"/>
                <a:cs typeface="ＭＳ Ｐゴシック" pitchFamily="-107" charset="-128"/>
              </a:rPr>
              <a:t>common divisor of two integers (Figure 2.2). This algorithm has broad significance</a:t>
            </a:r>
          </a:p>
          <a:p>
            <a:r>
              <a:rPr lang="en-US" sz="1200" kern="1200" baseline="0" dirty="0">
                <a:solidFill>
                  <a:schemeClr val="tx1"/>
                </a:solidFill>
                <a:latin typeface="Arial" charset="0"/>
                <a:ea typeface="ＭＳ Ｐゴシック" pitchFamily="-107" charset="-128"/>
                <a:cs typeface="ＭＳ Ｐゴシック" pitchFamily="-107" charset="-128"/>
              </a:rPr>
              <a:t>in cryptography.</a:t>
            </a:r>
            <a:endParaRPr lang="en-US" dirty="0"/>
          </a:p>
        </p:txBody>
      </p:sp>
      <p:sp>
        <p:nvSpPr>
          <p:cNvPr id="4" name="Slide Number Placeholder 3"/>
          <p:cNvSpPr>
            <a:spLocks noGrp="1"/>
          </p:cNvSpPr>
          <p:nvPr>
            <p:ph type="sldNum" sz="quarter" idx="10"/>
          </p:nvPr>
        </p:nvSpPr>
        <p:spPr/>
        <p:txBody>
          <a:bodyPr/>
          <a:lstStyle/>
          <a:p>
            <a:pPr>
              <a:defRPr/>
            </a:pPr>
            <a:fld id="{B1B765E1-EB55-3F42-96E6-9BC39CDD5E78}" type="slidenum">
              <a:rPr lang="en-AU" smtClean="0"/>
              <a:pPr>
                <a:defRPr/>
              </a:pPr>
              <a:t>11</a:t>
            </a:fld>
            <a:endParaRPr lang="en-AU"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We can find the greatest common divisor of two integers by repetitive application</a:t>
            </a:r>
          </a:p>
          <a:p>
            <a:r>
              <a:rPr lang="en-US" sz="1200" kern="1200" baseline="0" dirty="0">
                <a:solidFill>
                  <a:schemeClr val="tx1"/>
                </a:solidFill>
                <a:latin typeface="Arial" charset="0"/>
                <a:ea typeface="ＭＳ Ｐゴシック" pitchFamily="-107" charset="-128"/>
                <a:cs typeface="ＭＳ Ｐゴシック" pitchFamily="-107" charset="-128"/>
              </a:rPr>
              <a:t>of the division algorithm. This scheme is known as the Euclidean algorithm.</a:t>
            </a:r>
          </a:p>
          <a:p>
            <a:r>
              <a:rPr lang="en-US" sz="1200" kern="1200" baseline="0" dirty="0">
                <a:solidFill>
                  <a:schemeClr val="tx1"/>
                </a:solidFill>
                <a:latin typeface="Arial" charset="0"/>
                <a:ea typeface="ＭＳ Ｐゴシック" pitchFamily="-107" charset="-128"/>
                <a:cs typeface="ＭＳ Ｐゴシック" pitchFamily="-107" charset="-128"/>
              </a:rPr>
              <a:t>Figure 2.3 illustrates a simple example.</a:t>
            </a:r>
            <a:endParaRPr lang="en-US" dirty="0"/>
          </a:p>
        </p:txBody>
      </p:sp>
      <p:sp>
        <p:nvSpPr>
          <p:cNvPr id="4" name="Slide Number Placeholder 3"/>
          <p:cNvSpPr>
            <a:spLocks noGrp="1"/>
          </p:cNvSpPr>
          <p:nvPr>
            <p:ph type="sldNum" sz="quarter" idx="10"/>
          </p:nvPr>
        </p:nvSpPr>
        <p:spPr/>
        <p:txBody>
          <a:bodyPr/>
          <a:lstStyle/>
          <a:p>
            <a:pPr>
              <a:defRPr/>
            </a:pPr>
            <a:fld id="{B1B765E1-EB55-3F42-96E6-9BC39CDD5E78}" type="slidenum">
              <a:rPr lang="en-AU" smtClean="0"/>
              <a:pPr>
                <a:defRPr/>
              </a:pPr>
              <a:t>12</a:t>
            </a:fld>
            <a:endParaRPr lang="en-AU"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p:cNvSpPr>
          <p:nvPr>
            <p:ph type="sldImg"/>
          </p:nvPr>
        </p:nvSpPr>
        <p:spPr>
          <a:ln/>
        </p:spPr>
      </p:sp>
      <p:sp>
        <p:nvSpPr>
          <p:cNvPr id="53251" name="Notes Placeholder 2"/>
          <p:cNvSpPr>
            <a:spLocks noGrp="1"/>
          </p:cNvSpPr>
          <p:nvPr>
            <p:ph type="body" idx="1"/>
          </p:nvPr>
        </p:nvSpPr>
        <p:spPr>
          <a:noFill/>
          <a:ln/>
        </p:spPr>
        <p:txBody>
          <a:bodyPr/>
          <a:lstStyle/>
          <a:p>
            <a:r>
              <a:rPr lang="en-US">
                <a:latin typeface="Arial" pitchFamily="-84" charset="0"/>
                <a:ea typeface="ＭＳ Ｐゴシック" pitchFamily="-84" charset="-128"/>
                <a:cs typeface="ＭＳ Ｐゴシック" pitchFamily="-84" charset="-128"/>
              </a:rPr>
              <a:t> In this example, we begin by dividing 1160718174 by 316258250, which gives 3</a:t>
            </a:r>
          </a:p>
          <a:p>
            <a:r>
              <a:rPr lang="en-US">
                <a:latin typeface="Arial" pitchFamily="-84" charset="0"/>
                <a:ea typeface="ＭＳ Ｐゴシック" pitchFamily="-84" charset="-128"/>
                <a:cs typeface="ＭＳ Ｐゴシック" pitchFamily="-84" charset="-128"/>
              </a:rPr>
              <a:t>with a remainder of 211943424. Next we take 316258250 and divide it by 211943424.</a:t>
            </a:r>
          </a:p>
          <a:p>
            <a:r>
              <a:rPr lang="en-US">
                <a:latin typeface="Arial" pitchFamily="-84" charset="0"/>
                <a:ea typeface="ＭＳ Ｐゴシック" pitchFamily="-84" charset="-128"/>
                <a:cs typeface="ＭＳ Ｐゴシック" pitchFamily="-84" charset="-128"/>
              </a:rPr>
              <a:t>The process continues until we get a remainder of 0, yielding a result of 1078.</a:t>
            </a:r>
          </a:p>
        </p:txBody>
      </p:sp>
      <p:sp>
        <p:nvSpPr>
          <p:cNvPr id="53252" name="Slide Number Placeholder 3"/>
          <p:cNvSpPr>
            <a:spLocks noGrp="1"/>
          </p:cNvSpPr>
          <p:nvPr>
            <p:ph type="sldNum" sz="quarter" idx="5"/>
          </p:nvPr>
        </p:nvSpPr>
        <p:spPr>
          <a:noFill/>
        </p:spPr>
        <p:txBody>
          <a:bodyPr/>
          <a:lstStyle/>
          <a:p>
            <a:fld id="{7E0E76CD-330F-DD41-BA79-88804F486D86}" type="slidenum">
              <a:rPr lang="en-AU" smtClean="0">
                <a:latin typeface="Arial" pitchFamily="-84" charset="0"/>
              </a:rPr>
              <a:pPr/>
              <a:t>13</a:t>
            </a:fld>
            <a:endParaRPr lang="en-AU">
              <a:latin typeface="Arial" pitchFamily="-8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p:cNvSpPr>
          <p:nvPr>
            <p:ph type="sldImg"/>
          </p:nvPr>
        </p:nvSpPr>
        <p:spPr>
          <a:ln/>
        </p:spPr>
      </p:sp>
      <p:sp>
        <p:nvSpPr>
          <p:cNvPr id="55299" name="Notes Placeholder 2"/>
          <p:cNvSpPr>
            <a:spLocks noGrp="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 If a  is an integer and n  is a positive integer, we define a  mod n  to be the remainder</a:t>
            </a:r>
          </a:p>
          <a:p>
            <a:r>
              <a:rPr lang="en-US" dirty="0">
                <a:latin typeface="Arial" pitchFamily="-84" charset="0"/>
                <a:ea typeface="ＭＳ Ｐゴシック" pitchFamily="-84" charset="-128"/>
                <a:cs typeface="ＭＳ Ｐゴシック" pitchFamily="-84" charset="-128"/>
              </a:rPr>
              <a:t>when a  is divided by n . The integer n  is called the </a:t>
            </a:r>
            <a:r>
              <a:rPr lang="en-US" b="1" dirty="0">
                <a:latin typeface="Arial" pitchFamily="-84" charset="0"/>
                <a:ea typeface="ＭＳ Ｐゴシック" pitchFamily="-84" charset="-128"/>
                <a:cs typeface="ＭＳ Ｐゴシック" pitchFamily="-84" charset="-128"/>
              </a:rPr>
              <a:t>modulus </a:t>
            </a:r>
            <a:r>
              <a:rPr lang="en-US" dirty="0">
                <a:latin typeface="Arial" pitchFamily="-84" charset="0"/>
                <a:ea typeface="ＭＳ Ｐゴシック" pitchFamily="-84" charset="-128"/>
                <a:cs typeface="ＭＳ Ｐゴシック" pitchFamily="-84" charset="-128"/>
              </a:rPr>
              <a:t>. Thus, for any integer a:</a:t>
            </a:r>
          </a:p>
          <a:p>
            <a:r>
              <a:rPr lang="en-US" dirty="0">
                <a:latin typeface="Arial" pitchFamily="-84" charset="0"/>
                <a:ea typeface="ＭＳ Ｐゴシック" pitchFamily="-84" charset="-128"/>
                <a:cs typeface="ＭＳ Ｐゴシック" pitchFamily="-84" charset="-128"/>
              </a:rPr>
              <a:t> a =  </a:t>
            </a:r>
            <a:r>
              <a:rPr lang="en-US" dirty="0" err="1">
                <a:latin typeface="Arial" pitchFamily="-84" charset="0"/>
                <a:ea typeface="ＭＳ Ｐゴシック" pitchFamily="-84" charset="-128"/>
                <a:cs typeface="ＭＳ Ｐゴシック" pitchFamily="-84" charset="-128"/>
              </a:rPr>
              <a:t>qn</a:t>
            </a:r>
            <a:r>
              <a:rPr lang="en-US" dirty="0">
                <a:latin typeface="Arial" pitchFamily="-84" charset="0"/>
                <a:ea typeface="ＭＳ Ｐゴシック" pitchFamily="-84" charset="-128"/>
                <a:cs typeface="ＭＳ Ｐゴシック" pitchFamily="-84" charset="-128"/>
              </a:rPr>
              <a:t> +  r   0 ≤ r &lt;  n;  q = [ a/ n]</a:t>
            </a:r>
          </a:p>
          <a:p>
            <a:r>
              <a:rPr lang="en-US" dirty="0">
                <a:latin typeface="Arial" pitchFamily="-84" charset="0"/>
                <a:ea typeface="ＭＳ Ｐゴシック" pitchFamily="-84" charset="-128"/>
                <a:cs typeface="ＭＳ Ｐゴシック" pitchFamily="-84" charset="-128"/>
              </a:rPr>
              <a:t> a = [a/ n] *  n + ( a mod  n)</a:t>
            </a:r>
          </a:p>
        </p:txBody>
      </p:sp>
      <p:sp>
        <p:nvSpPr>
          <p:cNvPr id="55300" name="Slide Number Placeholder 3"/>
          <p:cNvSpPr>
            <a:spLocks noGrp="1"/>
          </p:cNvSpPr>
          <p:nvPr>
            <p:ph type="sldNum" sz="quarter" idx="5"/>
          </p:nvPr>
        </p:nvSpPr>
        <p:spPr>
          <a:noFill/>
        </p:spPr>
        <p:txBody>
          <a:bodyPr/>
          <a:lstStyle/>
          <a:p>
            <a:fld id="{A90118FC-DFA6-EC48-AF68-EC43E4DB831B}" type="slidenum">
              <a:rPr lang="en-AU" smtClean="0">
                <a:latin typeface="Arial" pitchFamily="-84" charset="0"/>
              </a:rPr>
              <a:pPr/>
              <a:t>14</a:t>
            </a:fld>
            <a:endParaRPr lang="en-AU">
              <a:latin typeface="Arial" pitchFamily="-8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57347" name="Notes Placeholder 2"/>
          <p:cNvSpPr>
            <a:spLocks noGrp="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 Two integers a  and b  are said to be </a:t>
            </a:r>
            <a:r>
              <a:rPr lang="en-US" b="1" dirty="0">
                <a:latin typeface="Arial" pitchFamily="-84" charset="0"/>
                <a:ea typeface="ＭＳ Ｐゴシック" pitchFamily="-84" charset="-128"/>
                <a:cs typeface="ＭＳ Ｐゴシック" pitchFamily="-84" charset="-128"/>
              </a:rPr>
              <a:t>congruent modulo </a:t>
            </a:r>
            <a:r>
              <a:rPr lang="en-US" dirty="0">
                <a:latin typeface="Arial" pitchFamily="-84" charset="0"/>
                <a:ea typeface="ＭＳ Ｐゴシック" pitchFamily="-84" charset="-128"/>
                <a:cs typeface="ＭＳ Ｐゴシック" pitchFamily="-84" charset="-128"/>
              </a:rPr>
              <a:t>n , if (a  mod n ) =</a:t>
            </a:r>
          </a:p>
          <a:p>
            <a:r>
              <a:rPr lang="en-US" dirty="0">
                <a:latin typeface="Arial" pitchFamily="-84" charset="0"/>
                <a:ea typeface="ＭＳ Ｐゴシック" pitchFamily="-84" charset="-128"/>
                <a:cs typeface="ＭＳ Ｐゴシック" pitchFamily="-84" charset="-128"/>
              </a:rPr>
              <a:t> (b  mod n ). This is written as a K b  (mod n ).</a:t>
            </a:r>
            <a:r>
              <a:rPr lang="en-US" baseline="30000" dirty="0">
                <a:latin typeface="Arial" pitchFamily="-84" charset="0"/>
                <a:ea typeface="ＭＳ Ｐゴシック" pitchFamily="-84" charset="-128"/>
                <a:cs typeface="ＭＳ Ｐゴシック" pitchFamily="-84" charset="-128"/>
              </a:rPr>
              <a:t>2</a:t>
            </a:r>
          </a:p>
          <a:p>
            <a:endParaRPr lang="en-US" baseline="30000"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Note that if a = 0 (mod n ), then n | a .</a:t>
            </a:r>
            <a:endParaRPr lang="en-US" baseline="30000" dirty="0">
              <a:latin typeface="Arial" pitchFamily="-84" charset="0"/>
              <a:ea typeface="ＭＳ Ｐゴシック" pitchFamily="-84" charset="-128"/>
              <a:cs typeface="ＭＳ Ｐゴシック" pitchFamily="-84" charset="-128"/>
            </a:endParaRPr>
          </a:p>
        </p:txBody>
      </p:sp>
      <p:sp>
        <p:nvSpPr>
          <p:cNvPr id="57348" name="Slide Number Placeholder 3"/>
          <p:cNvSpPr>
            <a:spLocks noGrp="1"/>
          </p:cNvSpPr>
          <p:nvPr>
            <p:ph type="sldNum" sz="quarter" idx="5"/>
          </p:nvPr>
        </p:nvSpPr>
        <p:spPr>
          <a:noFill/>
        </p:spPr>
        <p:txBody>
          <a:bodyPr/>
          <a:lstStyle/>
          <a:p>
            <a:fld id="{EA0F70A2-E83B-B941-A8BF-73D587A67417}" type="slidenum">
              <a:rPr lang="en-AU" smtClean="0">
                <a:latin typeface="Arial" pitchFamily="-84" charset="0"/>
              </a:rPr>
              <a:pPr/>
              <a:t>15</a:t>
            </a:fld>
            <a:endParaRPr lang="en-AU">
              <a:latin typeface="Arial" pitchFamily="-8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a:ln/>
        </p:spPr>
      </p:sp>
      <p:sp>
        <p:nvSpPr>
          <p:cNvPr id="59395" name="Notes Placeholder 2"/>
          <p:cNvSpPr>
            <a:spLocks noGrp="1"/>
          </p:cNvSpPr>
          <p:nvPr>
            <p:ph type="body" idx="1"/>
          </p:nvPr>
        </p:nvSpPr>
        <p:spPr>
          <a:noFill/>
          <a:ln/>
        </p:spPr>
        <p:txBody>
          <a:bodyPr/>
          <a:lstStyle/>
          <a:p>
            <a:r>
              <a:rPr lang="en-US" dirty="0" err="1">
                <a:latin typeface="Arial" pitchFamily="-84" charset="0"/>
                <a:ea typeface="ＭＳ Ｐゴシック" pitchFamily="-84" charset="-128"/>
                <a:cs typeface="ＭＳ Ｐゴシック" pitchFamily="-84" charset="-128"/>
              </a:rPr>
              <a:t>Congruences</a:t>
            </a:r>
            <a:r>
              <a:rPr lang="en-US" dirty="0">
                <a:latin typeface="Arial" pitchFamily="-84" charset="0"/>
                <a:ea typeface="ＭＳ Ｐゴシック" pitchFamily="-84" charset="-128"/>
                <a:cs typeface="ＭＳ Ｐゴシック" pitchFamily="-84" charset="-128"/>
              </a:rPr>
              <a:t> have the following properties:</a:t>
            </a:r>
          </a:p>
          <a:p>
            <a:r>
              <a:rPr lang="en-US" dirty="0">
                <a:latin typeface="Arial" pitchFamily="-84" charset="0"/>
                <a:ea typeface="ＭＳ Ｐゴシック" pitchFamily="-84" charset="-128"/>
                <a:cs typeface="ＭＳ Ｐゴシック" pitchFamily="-84" charset="-128"/>
              </a:rPr>
              <a:t>		1</a:t>
            </a:r>
            <a:r>
              <a:rPr lang="en-US" i="1" dirty="0">
                <a:latin typeface="Arial" pitchFamily="-84" charset="0"/>
                <a:ea typeface="ＭＳ Ｐゴシック" pitchFamily="-84" charset="-128"/>
                <a:cs typeface="ＭＳ Ｐゴシック" pitchFamily="-84" charset="-128"/>
              </a:rPr>
              <a:t>. a = b (</a:t>
            </a:r>
            <a:r>
              <a:rPr lang="en-US" dirty="0">
                <a:latin typeface="Arial" pitchFamily="-84" charset="0"/>
                <a:ea typeface="ＭＳ Ｐゴシック" pitchFamily="-84" charset="-128"/>
                <a:cs typeface="ＭＳ Ｐゴシック" pitchFamily="-84" charset="-128"/>
              </a:rPr>
              <a:t>mod</a:t>
            </a:r>
            <a:r>
              <a:rPr lang="en-US" i="1" dirty="0">
                <a:latin typeface="Arial" pitchFamily="-84" charset="0"/>
                <a:ea typeface="ＭＳ Ｐゴシック" pitchFamily="-84" charset="-128"/>
                <a:cs typeface="ＭＳ Ｐゴシック" pitchFamily="-84" charset="-128"/>
              </a:rPr>
              <a:t> n)</a:t>
            </a:r>
            <a:r>
              <a:rPr lang="en-US" dirty="0">
                <a:latin typeface="Arial" pitchFamily="-84" charset="0"/>
                <a:ea typeface="ＭＳ Ｐゴシック" pitchFamily="-84" charset="-128"/>
                <a:cs typeface="ＭＳ Ｐゴシック" pitchFamily="-84" charset="-128"/>
              </a:rPr>
              <a:t> if </a:t>
            </a:r>
            <a:r>
              <a:rPr lang="en-US" i="1" dirty="0">
                <a:latin typeface="Arial" pitchFamily="-84" charset="0"/>
                <a:ea typeface="ＭＳ Ｐゴシック" pitchFamily="-84" charset="-128"/>
                <a:cs typeface="ＭＳ Ｐゴシック" pitchFamily="-84" charset="-128"/>
              </a:rPr>
              <a:t>n (a – b)</a:t>
            </a:r>
          </a:p>
          <a:p>
            <a:r>
              <a:rPr lang="en-US" dirty="0">
                <a:latin typeface="Arial" pitchFamily="-84" charset="0"/>
                <a:ea typeface="ＭＳ Ｐゴシック" pitchFamily="-84" charset="-128"/>
                <a:cs typeface="ＭＳ Ｐゴシック" pitchFamily="-84" charset="-128"/>
              </a:rPr>
              <a:t>		2. </a:t>
            </a:r>
            <a:r>
              <a:rPr lang="en-US" i="1" dirty="0">
                <a:latin typeface="Arial" pitchFamily="-84" charset="0"/>
                <a:ea typeface="ＭＳ Ｐゴシック" pitchFamily="-84" charset="-128"/>
                <a:cs typeface="ＭＳ Ｐゴシック" pitchFamily="-84" charset="-128"/>
              </a:rPr>
              <a:t>a = b </a:t>
            </a:r>
            <a:r>
              <a:rPr lang="en-US" dirty="0">
                <a:latin typeface="Arial" pitchFamily="-84" charset="0"/>
                <a:ea typeface="ＭＳ Ｐゴシック" pitchFamily="-84" charset="-128"/>
                <a:cs typeface="ＭＳ Ｐゴシック" pitchFamily="-84" charset="-128"/>
              </a:rPr>
              <a:t>(mod </a:t>
            </a:r>
            <a:r>
              <a:rPr lang="en-US" i="1" dirty="0">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implies </a:t>
            </a:r>
            <a:r>
              <a:rPr lang="en-US" i="1" dirty="0">
                <a:latin typeface="Arial" pitchFamily="-84" charset="0"/>
                <a:ea typeface="ＭＳ Ｐゴシック" pitchFamily="-84" charset="-128"/>
                <a:cs typeface="ＭＳ Ｐゴシック" pitchFamily="-84" charset="-128"/>
              </a:rPr>
              <a:t>b = a </a:t>
            </a:r>
            <a:r>
              <a:rPr lang="en-US" dirty="0">
                <a:latin typeface="Arial" pitchFamily="-84" charset="0"/>
                <a:ea typeface="ＭＳ Ｐゴシック" pitchFamily="-84" charset="-128"/>
                <a:cs typeface="ＭＳ Ｐゴシック" pitchFamily="-84" charset="-128"/>
              </a:rPr>
              <a:t>(mod </a:t>
            </a:r>
            <a:r>
              <a:rPr lang="en-US" i="1" dirty="0">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a:t>
            </a:r>
          </a:p>
          <a:p>
            <a:r>
              <a:rPr lang="en-US" dirty="0">
                <a:latin typeface="Arial" pitchFamily="-84" charset="0"/>
                <a:ea typeface="ＭＳ Ｐゴシック" pitchFamily="-84" charset="-128"/>
                <a:cs typeface="ＭＳ Ｐゴシック" pitchFamily="-84" charset="-128"/>
              </a:rPr>
              <a:t>		3</a:t>
            </a:r>
            <a:r>
              <a:rPr lang="en-US" i="1" dirty="0">
                <a:latin typeface="Arial" pitchFamily="-84" charset="0"/>
                <a:ea typeface="ＭＳ Ｐゴシック" pitchFamily="-84" charset="-128"/>
                <a:cs typeface="ＭＳ Ｐゴシック" pitchFamily="-84" charset="-128"/>
              </a:rPr>
              <a:t>. a = b </a:t>
            </a:r>
            <a:r>
              <a:rPr lang="en-US" dirty="0">
                <a:latin typeface="Arial" pitchFamily="-84" charset="0"/>
                <a:ea typeface="ＭＳ Ｐゴシック" pitchFamily="-84" charset="-128"/>
                <a:cs typeface="ＭＳ Ｐゴシック" pitchFamily="-84" charset="-128"/>
              </a:rPr>
              <a:t>(mod </a:t>
            </a:r>
            <a:r>
              <a:rPr lang="en-US" i="1" dirty="0">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and </a:t>
            </a:r>
            <a:r>
              <a:rPr lang="en-US" i="1" dirty="0">
                <a:latin typeface="Arial" pitchFamily="-84" charset="0"/>
                <a:ea typeface="ＭＳ Ｐゴシック" pitchFamily="-84" charset="-128"/>
                <a:cs typeface="ＭＳ Ｐゴシック" pitchFamily="-84" charset="-128"/>
              </a:rPr>
              <a:t>b = c </a:t>
            </a:r>
            <a:r>
              <a:rPr lang="en-US" dirty="0">
                <a:latin typeface="Arial" pitchFamily="-84" charset="0"/>
                <a:ea typeface="ＭＳ Ｐゴシック" pitchFamily="-84" charset="-128"/>
                <a:cs typeface="ＭＳ Ｐゴシック" pitchFamily="-84" charset="-128"/>
              </a:rPr>
              <a:t>(mod </a:t>
            </a:r>
            <a:r>
              <a:rPr lang="en-US" i="1" dirty="0">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imply </a:t>
            </a:r>
            <a:r>
              <a:rPr lang="en-US" i="1" dirty="0">
                <a:latin typeface="Arial" pitchFamily="-84" charset="0"/>
                <a:ea typeface="ＭＳ Ｐゴシック" pitchFamily="-84" charset="-128"/>
                <a:cs typeface="ＭＳ Ｐゴシック" pitchFamily="-84" charset="-128"/>
              </a:rPr>
              <a:t>a = c </a:t>
            </a:r>
            <a:r>
              <a:rPr lang="en-US" dirty="0">
                <a:latin typeface="Arial" pitchFamily="-84" charset="0"/>
                <a:ea typeface="ＭＳ Ｐゴシック" pitchFamily="-84" charset="-128"/>
                <a:cs typeface="ＭＳ Ｐゴシック" pitchFamily="-84" charset="-128"/>
              </a:rPr>
              <a:t>(mod </a:t>
            </a:r>
            <a:r>
              <a:rPr lang="en-US" i="1" dirty="0">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a:t>
            </a:r>
          </a:p>
          <a:p>
            <a:r>
              <a:rPr lang="en-US" dirty="0">
                <a:latin typeface="Arial" pitchFamily="-84" charset="0"/>
                <a:ea typeface="ＭＳ Ｐゴシック" pitchFamily="-84" charset="-128"/>
                <a:cs typeface="ＭＳ Ｐゴシック" pitchFamily="-84" charset="-128"/>
              </a:rPr>
              <a:t>To demonstrate the first point, if </a:t>
            </a:r>
            <a:r>
              <a:rPr lang="en-US" i="1" dirty="0">
                <a:latin typeface="Arial" pitchFamily="-84" charset="0"/>
                <a:ea typeface="ＭＳ Ｐゴシック" pitchFamily="-84" charset="-128"/>
                <a:cs typeface="ＭＳ Ｐゴシック" pitchFamily="-84" charset="-128"/>
              </a:rPr>
              <a:t>n (a - b)</a:t>
            </a:r>
            <a:r>
              <a:rPr lang="en-US" dirty="0">
                <a:latin typeface="Arial" pitchFamily="-84" charset="0"/>
                <a:ea typeface="ＭＳ Ｐゴシック" pitchFamily="-84" charset="-128"/>
                <a:cs typeface="ＭＳ Ｐゴシック" pitchFamily="-84" charset="-128"/>
              </a:rPr>
              <a:t>, then </a:t>
            </a:r>
            <a:r>
              <a:rPr lang="en-US" i="1" dirty="0">
                <a:latin typeface="Arial" pitchFamily="-84" charset="0"/>
                <a:ea typeface="ＭＳ Ｐゴシック" pitchFamily="-84" charset="-128"/>
                <a:cs typeface="ＭＳ Ｐゴシック" pitchFamily="-84" charset="-128"/>
              </a:rPr>
              <a:t>(a - b) = </a:t>
            </a:r>
            <a:r>
              <a:rPr lang="en-US" i="1" dirty="0" err="1">
                <a:latin typeface="Arial" pitchFamily="-84" charset="0"/>
                <a:ea typeface="ＭＳ Ｐゴシック" pitchFamily="-84" charset="-128"/>
                <a:cs typeface="ＭＳ Ｐゴシック" pitchFamily="-84" charset="-128"/>
              </a:rPr>
              <a:t>kn</a:t>
            </a:r>
            <a:r>
              <a:rPr lang="en-US" i="1"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for some </a:t>
            </a:r>
            <a:r>
              <a:rPr lang="en-US" i="1" dirty="0">
                <a:latin typeface="Arial" pitchFamily="-84" charset="0"/>
                <a:ea typeface="ＭＳ Ｐゴシック" pitchFamily="-84" charset="-128"/>
                <a:cs typeface="ＭＳ Ｐゴシック" pitchFamily="-84" charset="-128"/>
              </a:rPr>
              <a:t>k</a:t>
            </a:r>
          </a:p>
          <a:p>
            <a:pPr lvl="1"/>
            <a:r>
              <a:rPr lang="en-US" dirty="0">
                <a:latin typeface="Arial" pitchFamily="-84" charset="0"/>
              </a:rPr>
              <a:t>So we can write </a:t>
            </a:r>
            <a:r>
              <a:rPr lang="en-US" i="1" dirty="0">
                <a:latin typeface="Arial" pitchFamily="-84" charset="0"/>
              </a:rPr>
              <a:t>a = b + </a:t>
            </a:r>
            <a:r>
              <a:rPr lang="en-US" i="1" dirty="0" err="1">
                <a:latin typeface="Arial" pitchFamily="-84" charset="0"/>
              </a:rPr>
              <a:t>kn</a:t>
            </a:r>
            <a:r>
              <a:rPr lang="en-US" dirty="0">
                <a:latin typeface="Arial" pitchFamily="-84" charset="0"/>
              </a:rPr>
              <a:t> </a:t>
            </a:r>
          </a:p>
          <a:p>
            <a:pPr lvl="1"/>
            <a:r>
              <a:rPr lang="en-US" dirty="0">
                <a:latin typeface="Arial" pitchFamily="-84" charset="0"/>
              </a:rPr>
              <a:t>Therefore, (</a:t>
            </a:r>
            <a:r>
              <a:rPr lang="en-US" i="1" dirty="0">
                <a:latin typeface="Arial" pitchFamily="-84" charset="0"/>
              </a:rPr>
              <a:t>a </a:t>
            </a:r>
            <a:r>
              <a:rPr lang="en-US" dirty="0">
                <a:latin typeface="Arial" pitchFamily="-84" charset="0"/>
              </a:rPr>
              <a:t>mod </a:t>
            </a:r>
            <a:r>
              <a:rPr lang="en-US" i="1" dirty="0">
                <a:latin typeface="Arial" pitchFamily="-84" charset="0"/>
              </a:rPr>
              <a:t>n</a:t>
            </a:r>
            <a:r>
              <a:rPr lang="en-US" dirty="0">
                <a:latin typeface="Arial" pitchFamily="-84" charset="0"/>
              </a:rPr>
              <a:t>) = (remainder when </a:t>
            </a:r>
            <a:r>
              <a:rPr lang="en-US" i="1" dirty="0">
                <a:latin typeface="Arial" pitchFamily="-84" charset="0"/>
              </a:rPr>
              <a:t>b + </a:t>
            </a:r>
            <a:r>
              <a:rPr lang="en-US" i="1" dirty="0" err="1">
                <a:latin typeface="Arial" pitchFamily="-84" charset="0"/>
              </a:rPr>
              <a:t>kn</a:t>
            </a:r>
            <a:r>
              <a:rPr lang="en-US" i="1" dirty="0">
                <a:latin typeface="Arial" pitchFamily="-84" charset="0"/>
              </a:rPr>
              <a:t> </a:t>
            </a:r>
            <a:r>
              <a:rPr lang="en-US" dirty="0">
                <a:latin typeface="Arial" pitchFamily="-84" charset="0"/>
              </a:rPr>
              <a:t>is divided by </a:t>
            </a:r>
            <a:r>
              <a:rPr lang="en-US" i="1" dirty="0">
                <a:latin typeface="Arial" pitchFamily="-84" charset="0"/>
              </a:rPr>
              <a:t>n</a:t>
            </a:r>
            <a:r>
              <a:rPr lang="en-US" dirty="0">
                <a:latin typeface="Arial" pitchFamily="-84" charset="0"/>
              </a:rPr>
              <a:t>) = (remainder when </a:t>
            </a:r>
            <a:r>
              <a:rPr lang="en-US" i="1" dirty="0">
                <a:latin typeface="Arial" pitchFamily="-84" charset="0"/>
              </a:rPr>
              <a:t>b</a:t>
            </a:r>
            <a:r>
              <a:rPr lang="en-US" dirty="0">
                <a:latin typeface="Arial" pitchFamily="-84" charset="0"/>
              </a:rPr>
              <a:t> is divided by </a:t>
            </a:r>
            <a:r>
              <a:rPr lang="en-US" i="1" dirty="0">
                <a:latin typeface="Arial" pitchFamily="-84" charset="0"/>
              </a:rPr>
              <a:t>n</a:t>
            </a:r>
            <a:r>
              <a:rPr lang="en-US" dirty="0">
                <a:latin typeface="Arial" pitchFamily="-84" charset="0"/>
              </a:rPr>
              <a:t>) = (</a:t>
            </a:r>
            <a:r>
              <a:rPr lang="en-US" i="1" dirty="0">
                <a:latin typeface="Arial" pitchFamily="-84" charset="0"/>
              </a:rPr>
              <a:t>b</a:t>
            </a:r>
            <a:r>
              <a:rPr lang="en-US" dirty="0">
                <a:latin typeface="Arial" pitchFamily="-84" charset="0"/>
              </a:rPr>
              <a:t> mod </a:t>
            </a:r>
            <a:r>
              <a:rPr lang="en-US" i="1" dirty="0">
                <a:latin typeface="Arial" pitchFamily="-84" charset="0"/>
              </a:rPr>
              <a:t>n</a:t>
            </a:r>
            <a:r>
              <a:rPr lang="en-US" dirty="0">
                <a:latin typeface="Arial" pitchFamily="-84" charset="0"/>
              </a:rPr>
              <a:t>)</a:t>
            </a:r>
          </a:p>
          <a:p>
            <a:endParaRPr lang="en-US" dirty="0">
              <a:latin typeface="Arial" pitchFamily="-84" charset="0"/>
              <a:ea typeface="ＭＳ Ｐゴシック" pitchFamily="-84" charset="-128"/>
              <a:cs typeface="ＭＳ Ｐゴシック" pitchFamily="-84" charset="-128"/>
            </a:endParaRPr>
          </a:p>
        </p:txBody>
      </p:sp>
      <p:sp>
        <p:nvSpPr>
          <p:cNvPr id="59396" name="Slide Number Placeholder 3"/>
          <p:cNvSpPr>
            <a:spLocks noGrp="1"/>
          </p:cNvSpPr>
          <p:nvPr>
            <p:ph type="sldNum" sz="quarter" idx="5"/>
          </p:nvPr>
        </p:nvSpPr>
        <p:spPr>
          <a:noFill/>
        </p:spPr>
        <p:txBody>
          <a:bodyPr/>
          <a:lstStyle/>
          <a:p>
            <a:fld id="{86F94C3A-2C59-124A-9480-A1DD054BCF2A}" type="slidenum">
              <a:rPr lang="en-AU" smtClean="0">
                <a:latin typeface="Arial" pitchFamily="-84" charset="0"/>
              </a:rPr>
              <a:pPr/>
              <a:t>16</a:t>
            </a:fld>
            <a:endParaRPr lang="en-AU">
              <a:latin typeface="Arial" pitchFamily="-8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a:defRPr/>
            </a:pPr>
            <a:r>
              <a:rPr lang="en-US" sz="3200" dirty="0"/>
              <a:t>Modular arithmetic exhibits the following properties:</a:t>
            </a:r>
          </a:p>
          <a:p>
            <a:pPr>
              <a:lnSpc>
                <a:spcPct val="120000"/>
              </a:lnSpc>
              <a:spcBef>
                <a:spcPts val="2000"/>
              </a:spcBef>
              <a:defRPr/>
            </a:pPr>
            <a:r>
              <a:rPr lang="en-US" dirty="0"/>
              <a:t>		1.  [(</a:t>
            </a:r>
            <a:r>
              <a:rPr lang="en-US" i="1" dirty="0"/>
              <a:t>a</a:t>
            </a:r>
            <a:r>
              <a:rPr lang="en-US" dirty="0"/>
              <a:t> mod </a:t>
            </a:r>
            <a:r>
              <a:rPr lang="en-US" i="1" dirty="0"/>
              <a:t>n</a:t>
            </a:r>
            <a:r>
              <a:rPr lang="en-US" dirty="0"/>
              <a:t>) + (</a:t>
            </a:r>
            <a:r>
              <a:rPr lang="en-US" i="1" dirty="0"/>
              <a:t>b</a:t>
            </a:r>
            <a:r>
              <a:rPr lang="en-US" dirty="0"/>
              <a:t> mod </a:t>
            </a:r>
            <a:r>
              <a:rPr lang="en-US" i="1" dirty="0"/>
              <a:t>n</a:t>
            </a:r>
            <a:r>
              <a:rPr lang="en-US" dirty="0"/>
              <a:t>)] mod </a:t>
            </a:r>
            <a:r>
              <a:rPr lang="en-US" i="1" dirty="0"/>
              <a:t>n</a:t>
            </a:r>
            <a:r>
              <a:rPr lang="en-US" dirty="0"/>
              <a:t> </a:t>
            </a:r>
            <a:r>
              <a:rPr lang="en-US" i="1" dirty="0"/>
              <a:t>= (a + b) </a:t>
            </a:r>
            <a:r>
              <a:rPr lang="en-US" dirty="0"/>
              <a:t>mod </a:t>
            </a:r>
            <a:r>
              <a:rPr lang="en-US" i="1" dirty="0"/>
              <a:t>n</a:t>
            </a:r>
          </a:p>
          <a:p>
            <a:pPr>
              <a:lnSpc>
                <a:spcPct val="120000"/>
              </a:lnSpc>
              <a:spcBef>
                <a:spcPts val="2000"/>
              </a:spcBef>
              <a:defRPr/>
            </a:pPr>
            <a:r>
              <a:rPr lang="en-US" dirty="0"/>
              <a:t>		2.  [(</a:t>
            </a:r>
            <a:r>
              <a:rPr lang="en-US" i="1" dirty="0"/>
              <a:t>a</a:t>
            </a:r>
            <a:r>
              <a:rPr lang="en-US" dirty="0"/>
              <a:t> mod </a:t>
            </a:r>
            <a:r>
              <a:rPr lang="en-US" i="1" dirty="0"/>
              <a:t>n</a:t>
            </a:r>
            <a:r>
              <a:rPr lang="en-US" dirty="0"/>
              <a:t>) - (</a:t>
            </a:r>
            <a:r>
              <a:rPr lang="en-US" i="1" dirty="0"/>
              <a:t>b</a:t>
            </a:r>
            <a:r>
              <a:rPr lang="en-US" dirty="0"/>
              <a:t> mod </a:t>
            </a:r>
            <a:r>
              <a:rPr lang="en-US" i="1" dirty="0"/>
              <a:t>n</a:t>
            </a:r>
            <a:r>
              <a:rPr lang="en-US" dirty="0"/>
              <a:t>)] mod </a:t>
            </a:r>
            <a:r>
              <a:rPr lang="en-US" i="1" dirty="0"/>
              <a:t>n = (a - b) </a:t>
            </a:r>
            <a:r>
              <a:rPr lang="en-US" dirty="0"/>
              <a:t>mod </a:t>
            </a:r>
            <a:r>
              <a:rPr lang="en-US" i="1" dirty="0"/>
              <a:t>n</a:t>
            </a:r>
          </a:p>
          <a:p>
            <a:pPr>
              <a:lnSpc>
                <a:spcPct val="120000"/>
              </a:lnSpc>
              <a:spcBef>
                <a:spcPts val="2000"/>
              </a:spcBef>
              <a:defRPr/>
            </a:pPr>
            <a:r>
              <a:rPr lang="en-US" dirty="0"/>
              <a:t>		3.  [(</a:t>
            </a:r>
            <a:r>
              <a:rPr lang="en-US" i="1" dirty="0"/>
              <a:t>a</a:t>
            </a:r>
            <a:r>
              <a:rPr lang="en-US" dirty="0"/>
              <a:t> mod </a:t>
            </a:r>
            <a:r>
              <a:rPr lang="en-US" i="1" dirty="0"/>
              <a:t>n</a:t>
            </a:r>
            <a:r>
              <a:rPr lang="en-US" dirty="0"/>
              <a:t>) * (</a:t>
            </a:r>
            <a:r>
              <a:rPr lang="en-US" i="1" dirty="0"/>
              <a:t>b</a:t>
            </a:r>
            <a:r>
              <a:rPr lang="en-US" dirty="0"/>
              <a:t> mod </a:t>
            </a:r>
            <a:r>
              <a:rPr lang="en-US" i="1" dirty="0"/>
              <a:t>n</a:t>
            </a:r>
            <a:r>
              <a:rPr lang="en-US" dirty="0"/>
              <a:t>)] mod </a:t>
            </a:r>
            <a:r>
              <a:rPr lang="en-US" i="1" dirty="0"/>
              <a:t>n = (a * b) </a:t>
            </a:r>
            <a:r>
              <a:rPr lang="en-US" dirty="0"/>
              <a:t>mod </a:t>
            </a:r>
            <a:r>
              <a:rPr lang="en-US" i="1" dirty="0"/>
              <a:t>n</a:t>
            </a:r>
          </a:p>
          <a:p>
            <a:pPr>
              <a:lnSpc>
                <a:spcPct val="120000"/>
              </a:lnSpc>
              <a:defRPr/>
            </a:pPr>
            <a:r>
              <a:rPr lang="en-US" sz="3200" dirty="0"/>
              <a:t>We demonstrate the first property:</a:t>
            </a:r>
          </a:p>
          <a:p>
            <a:pPr lvl="1">
              <a:lnSpc>
                <a:spcPct val="120000"/>
              </a:lnSpc>
              <a:defRPr/>
            </a:pPr>
            <a:r>
              <a:rPr lang="en-US" sz="3000" dirty="0"/>
              <a:t>Define (</a:t>
            </a:r>
            <a:r>
              <a:rPr lang="en-US" sz="3000" i="1" dirty="0"/>
              <a:t>a</a:t>
            </a:r>
            <a:r>
              <a:rPr lang="en-US" sz="3000" dirty="0"/>
              <a:t> mod </a:t>
            </a:r>
            <a:r>
              <a:rPr lang="en-US" sz="3000" i="1" dirty="0"/>
              <a:t>n)</a:t>
            </a:r>
            <a:r>
              <a:rPr lang="en-US" sz="3000" dirty="0"/>
              <a:t> = </a:t>
            </a:r>
            <a:r>
              <a:rPr lang="en-US" sz="3000" i="1" dirty="0"/>
              <a:t>r</a:t>
            </a:r>
            <a:r>
              <a:rPr lang="en-US" sz="3000" i="1" baseline="-25000" dirty="0"/>
              <a:t>a</a:t>
            </a:r>
            <a:r>
              <a:rPr lang="en-US" sz="3000" i="1" dirty="0"/>
              <a:t> </a:t>
            </a:r>
            <a:r>
              <a:rPr lang="en-US" sz="3000" dirty="0"/>
              <a:t>and (</a:t>
            </a:r>
            <a:r>
              <a:rPr lang="en-US" sz="3000" i="1" dirty="0"/>
              <a:t>b</a:t>
            </a:r>
            <a:r>
              <a:rPr lang="en-US" sz="3000" dirty="0"/>
              <a:t> mod </a:t>
            </a:r>
            <a:r>
              <a:rPr lang="en-US" sz="3000" i="1" dirty="0"/>
              <a:t>n</a:t>
            </a:r>
            <a:r>
              <a:rPr lang="en-US" sz="3000" dirty="0"/>
              <a:t>) = </a:t>
            </a:r>
            <a:r>
              <a:rPr lang="en-US" sz="3000" i="1" dirty="0"/>
              <a:t>r</a:t>
            </a:r>
            <a:r>
              <a:rPr lang="en-US" sz="3000" i="1" baseline="-25000" dirty="0"/>
              <a:t>b</a:t>
            </a:r>
            <a:r>
              <a:rPr lang="en-US" sz="3000" dirty="0"/>
              <a:t>. Then we can write </a:t>
            </a:r>
            <a:r>
              <a:rPr lang="en-US" sz="3000" i="1" dirty="0"/>
              <a:t>a = r</a:t>
            </a:r>
            <a:r>
              <a:rPr lang="en-US" sz="3000" i="1" baseline="-25000" dirty="0"/>
              <a:t>a</a:t>
            </a:r>
            <a:r>
              <a:rPr lang="en-US" sz="3000" i="1" dirty="0"/>
              <a:t> </a:t>
            </a:r>
            <a:r>
              <a:rPr lang="en-US" sz="3000" dirty="0"/>
              <a:t>+ </a:t>
            </a:r>
            <a:r>
              <a:rPr lang="en-US" sz="3000" i="1" dirty="0"/>
              <a:t>jn</a:t>
            </a:r>
            <a:r>
              <a:rPr lang="en-US" sz="3000" dirty="0"/>
              <a:t> for some integer</a:t>
            </a:r>
            <a:r>
              <a:rPr lang="en-US" sz="3000" i="1" dirty="0"/>
              <a:t> j </a:t>
            </a:r>
            <a:r>
              <a:rPr lang="en-US" sz="3000" dirty="0"/>
              <a:t>and </a:t>
            </a:r>
            <a:r>
              <a:rPr lang="en-US" sz="3000" i="1" dirty="0"/>
              <a:t>b = r</a:t>
            </a:r>
            <a:r>
              <a:rPr lang="en-US" sz="3000" i="1" baseline="-25000" dirty="0"/>
              <a:t>b</a:t>
            </a:r>
            <a:r>
              <a:rPr lang="en-US" sz="3000" i="1" dirty="0"/>
              <a:t> + kn </a:t>
            </a:r>
            <a:r>
              <a:rPr lang="en-US" sz="3000" dirty="0"/>
              <a:t>for some integer </a:t>
            </a:r>
            <a:r>
              <a:rPr lang="en-US" sz="3000" i="1" dirty="0"/>
              <a:t>k</a:t>
            </a:r>
            <a:r>
              <a:rPr lang="en-US" sz="3000" dirty="0"/>
              <a:t>. </a:t>
            </a:r>
          </a:p>
          <a:p>
            <a:pPr lvl="1">
              <a:lnSpc>
                <a:spcPct val="120000"/>
              </a:lnSpc>
              <a:defRPr/>
            </a:pPr>
            <a:r>
              <a:rPr lang="en-US" sz="3000" dirty="0"/>
              <a:t>Then:</a:t>
            </a:r>
          </a:p>
          <a:p>
            <a:pPr>
              <a:spcBef>
                <a:spcPts val="1200"/>
              </a:spcBef>
              <a:defRPr/>
            </a:pPr>
            <a:r>
              <a:rPr lang="en-US" dirty="0"/>
              <a:t>		(a + b) mod n = (ra + jn + rb + kn) mod n</a:t>
            </a:r>
          </a:p>
          <a:p>
            <a:pPr>
              <a:spcBef>
                <a:spcPts val="1200"/>
              </a:spcBef>
              <a:defRPr/>
            </a:pPr>
            <a:r>
              <a:rPr lang="en-US" dirty="0"/>
              <a:t>			        = (ra + rb + (k + j)n) mod n</a:t>
            </a:r>
          </a:p>
          <a:p>
            <a:pPr>
              <a:spcBef>
                <a:spcPts val="1200"/>
              </a:spcBef>
              <a:defRPr/>
            </a:pPr>
            <a:r>
              <a:rPr lang="en-US" dirty="0"/>
              <a:t>			        = (ra + rb) mod n</a:t>
            </a:r>
          </a:p>
          <a:p>
            <a:pPr>
              <a:spcBef>
                <a:spcPts val="1200"/>
              </a:spcBef>
              <a:defRPr/>
            </a:pPr>
            <a:r>
              <a:rPr lang="en-US" dirty="0"/>
              <a:t>			        = [(a mod n) + (b mod n)] mod n</a:t>
            </a:r>
          </a:p>
          <a:p>
            <a:pPr>
              <a:defRPr/>
            </a:pPr>
            <a:endParaRPr lang="en-US" dirty="0"/>
          </a:p>
        </p:txBody>
      </p:sp>
      <p:sp>
        <p:nvSpPr>
          <p:cNvPr id="61444" name="Slide Number Placeholder 3"/>
          <p:cNvSpPr>
            <a:spLocks noGrp="1"/>
          </p:cNvSpPr>
          <p:nvPr>
            <p:ph type="sldNum" sz="quarter" idx="5"/>
          </p:nvPr>
        </p:nvSpPr>
        <p:spPr>
          <a:noFill/>
        </p:spPr>
        <p:txBody>
          <a:bodyPr/>
          <a:lstStyle/>
          <a:p>
            <a:fld id="{A05B2419-3275-C04F-8FDC-CEB8F0A9BFC5}" type="slidenum">
              <a:rPr lang="en-AU" smtClean="0">
                <a:latin typeface="Arial" pitchFamily="-84" charset="0"/>
              </a:rPr>
              <a:pPr/>
              <a:t>17</a:t>
            </a:fld>
            <a:endParaRPr lang="en-AU">
              <a:latin typeface="Arial" pitchFamily="-8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 The remaining properties are proven as easily. Here are examples of the three</a:t>
            </a:r>
          </a:p>
          <a:p>
            <a:r>
              <a:rPr lang="en-US" dirty="0">
                <a:latin typeface="Arial" pitchFamily="-84" charset="0"/>
                <a:ea typeface="ＭＳ Ｐゴシック" pitchFamily="-84" charset="-128"/>
                <a:cs typeface="ＭＳ Ｐゴシック" pitchFamily="-84" charset="-128"/>
              </a:rPr>
              <a:t>properties.</a:t>
            </a:r>
          </a:p>
        </p:txBody>
      </p:sp>
      <p:sp>
        <p:nvSpPr>
          <p:cNvPr id="63492" name="Slide Number Placeholder 3"/>
          <p:cNvSpPr>
            <a:spLocks noGrp="1"/>
          </p:cNvSpPr>
          <p:nvPr>
            <p:ph type="sldNum" sz="quarter" idx="5"/>
          </p:nvPr>
        </p:nvSpPr>
        <p:spPr>
          <a:noFill/>
        </p:spPr>
        <p:txBody>
          <a:bodyPr/>
          <a:lstStyle/>
          <a:p>
            <a:fld id="{05165EDC-6161-8D44-86F9-56C4889C6689}" type="slidenum">
              <a:rPr lang="en-AU" smtClean="0">
                <a:latin typeface="Arial" pitchFamily="-84" charset="0"/>
              </a:rPr>
              <a:pPr/>
              <a:t>18</a:t>
            </a:fld>
            <a:endParaRPr lang="en-AU">
              <a:latin typeface="Arial" pitchFamily="-8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p:cNvSpPr>
          <p:nvPr>
            <p:ph type="sldImg"/>
          </p:nvPr>
        </p:nvSpPr>
        <p:spPr>
          <a:ln/>
        </p:spPr>
      </p:sp>
      <p:sp>
        <p:nvSpPr>
          <p:cNvPr id="65539" name="Notes Placeholder 2"/>
          <p:cNvSpPr>
            <a:spLocks noGrp="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 Table 2.2a and Table 2.2b provide an illustration of modular addition and multiplication</a:t>
            </a:r>
          </a:p>
          <a:p>
            <a:r>
              <a:rPr lang="en-US" dirty="0">
                <a:latin typeface="Arial" pitchFamily="-84" charset="0"/>
                <a:ea typeface="ＭＳ Ｐゴシック" pitchFamily="-84" charset="-128"/>
                <a:cs typeface="ＭＳ Ｐゴシック" pitchFamily="-84" charset="-128"/>
              </a:rPr>
              <a:t>modulo 8. Looking at addition, the results are straightforward, and there is a regular</a:t>
            </a:r>
          </a:p>
          <a:p>
            <a:r>
              <a:rPr lang="en-US" dirty="0">
                <a:latin typeface="Arial" pitchFamily="-84" charset="0"/>
                <a:ea typeface="ＭＳ Ｐゴシック" pitchFamily="-84" charset="-128"/>
                <a:cs typeface="ＭＳ Ｐゴシック" pitchFamily="-84" charset="-128"/>
              </a:rPr>
              <a:t>pattern to the matrix. Both matrices are symmetric about the main diagonal</a:t>
            </a:r>
          </a:p>
          <a:p>
            <a:r>
              <a:rPr lang="en-US" dirty="0">
                <a:latin typeface="Arial" pitchFamily="-84" charset="0"/>
                <a:ea typeface="ＭＳ Ｐゴシック" pitchFamily="-84" charset="-128"/>
                <a:cs typeface="ＭＳ Ｐゴシック" pitchFamily="-84" charset="-128"/>
              </a:rPr>
              <a:t>in conformance to the commutative property of addition and multiplication. </a:t>
            </a:r>
            <a:endParaRPr lang="en-AU" dirty="0">
              <a:latin typeface="Arial" pitchFamily="-84" charset="0"/>
              <a:ea typeface="ＭＳ Ｐゴシック" pitchFamily="-84" charset="-128"/>
              <a:cs typeface="ＭＳ Ｐゴシック" pitchFamily="-84" charset="-128"/>
            </a:endParaRPr>
          </a:p>
          <a:p>
            <a:endParaRPr lang="en-US" dirty="0">
              <a:latin typeface="Arial" pitchFamily="-84" charset="0"/>
              <a:ea typeface="ＭＳ Ｐゴシック" pitchFamily="-84" charset="-128"/>
              <a:cs typeface="ＭＳ Ｐゴシック" pitchFamily="-84" charset="-128"/>
            </a:endParaRPr>
          </a:p>
        </p:txBody>
      </p:sp>
      <p:sp>
        <p:nvSpPr>
          <p:cNvPr id="65540" name="Slide Number Placeholder 3"/>
          <p:cNvSpPr>
            <a:spLocks noGrp="1"/>
          </p:cNvSpPr>
          <p:nvPr>
            <p:ph type="sldNum" sz="quarter" idx="5"/>
          </p:nvPr>
        </p:nvSpPr>
        <p:spPr>
          <a:noFill/>
        </p:spPr>
        <p:txBody>
          <a:bodyPr/>
          <a:lstStyle/>
          <a:p>
            <a:fld id="{54812EAA-F774-4A4F-8A80-46A3893DE848}" type="slidenum">
              <a:rPr lang="en-AU" smtClean="0">
                <a:latin typeface="Arial" pitchFamily="-84" charset="0"/>
              </a:rPr>
              <a:pPr/>
              <a:t>19</a:t>
            </a:fld>
            <a:endParaRPr lang="en-AU">
              <a:latin typeface="Arial" pitchFamily="-8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2771" name="Notes Placeholder 2"/>
          <p:cNvSpPr>
            <a:spLocks noGrp="1"/>
          </p:cNvSpPr>
          <p:nvPr>
            <p:ph type="body" idx="1"/>
          </p:nvPr>
        </p:nvSpPr>
        <p:spPr>
          <a:noFill/>
          <a:ln/>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Number theory is pervasive in cryptographic algorithms. This chapter provides sufficient breadth and depth of coverage of relevant number theory topics for understanding the wide range of applications in cryptography. The reader familiar with these topics can safely skip this chapter.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 first three sections introduce basic concepts from number theory that are needed for understanding finite fields; these include divisibility, the Euclidian algorithm, and modular arithmetic. The reader may study these sections now or wait until ready to tackle Chapter 5 on finite fields.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Sections 2.4 through 2.8 discuss aspects of number theory related to prime numbers and discrete logarithms. These topics are fundamental to the design of asymmetric (public-key) cryptographic algorithms. The reader may study these sections now or wait until ready to read Part Three.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 concepts and techniques of number theory are quite abstract, and it is often difficult to grasp them intuitively without examples. Accordingly, this chapter includes a number of examples, each of which is highlighted in a shaded box. </a:t>
            </a:r>
            <a:endParaRPr lang="en-US" dirty="0"/>
          </a:p>
          <a:p>
            <a:endParaRPr lang="en-US" dirty="0">
              <a:latin typeface="Arial" pitchFamily="-84" charset="0"/>
              <a:ea typeface="ＭＳ Ｐゴシック" pitchFamily="-84" charset="-128"/>
              <a:cs typeface="ＭＳ Ｐゴシック" pitchFamily="-84" charset="-128"/>
            </a:endParaRPr>
          </a:p>
        </p:txBody>
      </p:sp>
      <p:sp>
        <p:nvSpPr>
          <p:cNvPr id="32772" name="Slide Number Placeholder 3"/>
          <p:cNvSpPr>
            <a:spLocks noGrp="1"/>
          </p:cNvSpPr>
          <p:nvPr>
            <p:ph type="sldNum" sz="quarter" idx="5"/>
          </p:nvPr>
        </p:nvSpPr>
        <p:spPr>
          <a:noFill/>
        </p:spPr>
        <p:txBody>
          <a:bodyPr/>
          <a:lstStyle/>
          <a:p>
            <a:fld id="{B80C2CB9-0E3F-284F-82E5-C13EA3B1B06E}" type="slidenum">
              <a:rPr lang="en-AU" smtClean="0">
                <a:latin typeface="Arial" pitchFamily="-84" charset="0"/>
              </a:rPr>
              <a:pPr/>
              <a:t>2</a:t>
            </a:fld>
            <a:endParaRPr lang="en-AU">
              <a:latin typeface="Arial" pitchFamily="-8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67587" name="Notes Placeholder 2"/>
          <p:cNvSpPr>
            <a:spLocks noGrp="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 Similarly, the entries in the multiplication table are straightforward. In ordinary</a:t>
            </a:r>
          </a:p>
          <a:p>
            <a:r>
              <a:rPr lang="en-US" dirty="0">
                <a:latin typeface="Arial" pitchFamily="-84" charset="0"/>
                <a:ea typeface="ＭＳ Ｐゴシック" pitchFamily="-84" charset="-128"/>
                <a:cs typeface="ＭＳ Ｐゴシック" pitchFamily="-84" charset="-128"/>
              </a:rPr>
              <a:t>arithmetic, there is a multiplicative inverse, or reciprocal, to each integer. In modular</a:t>
            </a:r>
          </a:p>
          <a:p>
            <a:r>
              <a:rPr lang="en-US" dirty="0">
                <a:latin typeface="Arial" pitchFamily="-84" charset="0"/>
                <a:ea typeface="ＭＳ Ｐゴシック" pitchFamily="-84" charset="-128"/>
                <a:cs typeface="ＭＳ Ｐゴシック" pitchFamily="-84" charset="-128"/>
              </a:rPr>
              <a:t>arithmetic mod 8, the multiplicative inverse of </a:t>
            </a:r>
            <a:r>
              <a:rPr lang="en-US" dirty="0" err="1">
                <a:latin typeface="Arial" pitchFamily="-84" charset="0"/>
                <a:ea typeface="ＭＳ Ｐゴシック" pitchFamily="-84" charset="-128"/>
                <a:cs typeface="ＭＳ Ｐゴシック" pitchFamily="-84" charset="-128"/>
              </a:rPr>
              <a:t>x</a:t>
            </a:r>
            <a:r>
              <a:rPr lang="en-US" dirty="0">
                <a:latin typeface="Arial" pitchFamily="-84" charset="0"/>
                <a:ea typeface="ＭＳ Ｐゴシック" pitchFamily="-84" charset="-128"/>
                <a:cs typeface="ＭＳ Ｐゴシック" pitchFamily="-84" charset="-128"/>
              </a:rPr>
              <a:t>  is the integer </a:t>
            </a:r>
            <a:r>
              <a:rPr lang="en-US" dirty="0" err="1">
                <a:latin typeface="Arial" pitchFamily="-84" charset="0"/>
                <a:ea typeface="ＭＳ Ｐゴシック" pitchFamily="-84" charset="-128"/>
                <a:cs typeface="ＭＳ Ｐゴシック" pitchFamily="-84" charset="-128"/>
              </a:rPr>
              <a:t>y</a:t>
            </a:r>
            <a:r>
              <a:rPr lang="en-US" dirty="0">
                <a:latin typeface="Arial" pitchFamily="-84" charset="0"/>
                <a:ea typeface="ＭＳ Ｐゴシック" pitchFamily="-84" charset="-128"/>
                <a:cs typeface="ＭＳ Ｐゴシック" pitchFamily="-84" charset="-128"/>
              </a:rPr>
              <a:t>  such that</a:t>
            </a:r>
          </a:p>
          <a:p>
            <a:r>
              <a:rPr lang="en-US" dirty="0">
                <a:latin typeface="Arial" pitchFamily="-84" charset="0"/>
                <a:ea typeface="ＭＳ Ｐゴシック" pitchFamily="-84" charset="-128"/>
                <a:cs typeface="ＭＳ Ｐゴシック" pitchFamily="-84" charset="-128"/>
              </a:rPr>
              <a:t>(</a:t>
            </a:r>
            <a:r>
              <a:rPr lang="en-US" dirty="0" err="1">
                <a:latin typeface="Arial" pitchFamily="-84" charset="0"/>
                <a:ea typeface="ＭＳ Ｐゴシック" pitchFamily="-84" charset="-128"/>
                <a:cs typeface="ＭＳ Ｐゴシック" pitchFamily="-84" charset="-128"/>
              </a:rPr>
              <a:t>x</a:t>
            </a:r>
            <a:r>
              <a:rPr lang="en-US" dirty="0">
                <a:latin typeface="Arial" pitchFamily="-84" charset="0"/>
                <a:ea typeface="ＭＳ Ｐゴシック" pitchFamily="-84" charset="-128"/>
                <a:cs typeface="ＭＳ Ｐゴシック" pitchFamily="-84" charset="-128"/>
              </a:rPr>
              <a:t> * </a:t>
            </a:r>
            <a:r>
              <a:rPr lang="en-US" dirty="0" err="1">
                <a:latin typeface="Arial" pitchFamily="-84" charset="0"/>
                <a:ea typeface="ＭＳ Ｐゴシック" pitchFamily="-84" charset="-128"/>
                <a:cs typeface="ＭＳ Ｐゴシック" pitchFamily="-84" charset="-128"/>
              </a:rPr>
              <a:t>y</a:t>
            </a:r>
            <a:r>
              <a:rPr lang="en-US" dirty="0">
                <a:latin typeface="Arial" pitchFamily="-84" charset="0"/>
                <a:ea typeface="ＭＳ Ｐゴシック" pitchFamily="-84" charset="-128"/>
                <a:cs typeface="ＭＳ Ｐゴシック" pitchFamily="-84" charset="-128"/>
              </a:rPr>
              <a:t> ) mod 8 =  1 mod 8. Now, to find the multiplicative inverse of an integer</a:t>
            </a:r>
          </a:p>
          <a:p>
            <a:r>
              <a:rPr lang="en-US" dirty="0">
                <a:latin typeface="Arial" pitchFamily="-84" charset="0"/>
                <a:ea typeface="ＭＳ Ｐゴシック" pitchFamily="-84" charset="-128"/>
                <a:cs typeface="ＭＳ Ｐゴシック" pitchFamily="-84" charset="-128"/>
              </a:rPr>
              <a:t>from the multiplication table, scan across the matrix in the row for that integer to</a:t>
            </a:r>
          </a:p>
          <a:p>
            <a:r>
              <a:rPr lang="en-US" dirty="0">
                <a:latin typeface="Arial" pitchFamily="-84" charset="0"/>
                <a:ea typeface="ＭＳ Ｐゴシック" pitchFamily="-84" charset="-128"/>
                <a:cs typeface="ＭＳ Ｐゴシック" pitchFamily="-84" charset="-128"/>
              </a:rPr>
              <a:t>find the value 1; the integer at the top of that column is the multiplicative inverse;</a:t>
            </a:r>
          </a:p>
          <a:p>
            <a:r>
              <a:rPr lang="en-US" dirty="0">
                <a:latin typeface="Arial" pitchFamily="-84" charset="0"/>
                <a:ea typeface="ＭＳ Ｐゴシック" pitchFamily="-84" charset="-128"/>
                <a:cs typeface="ＭＳ Ｐゴシック" pitchFamily="-84" charset="-128"/>
              </a:rPr>
              <a:t>thus, (3 *  3) mod 8 =  1. Note that not all integers mod 8 have a multiplicative</a:t>
            </a:r>
          </a:p>
          <a:p>
            <a:r>
              <a:rPr lang="en-US" dirty="0">
                <a:latin typeface="Arial" pitchFamily="-84" charset="0"/>
                <a:ea typeface="ＭＳ Ｐゴシック" pitchFamily="-84" charset="-128"/>
                <a:cs typeface="ＭＳ Ｐゴシック" pitchFamily="-84" charset="-128"/>
              </a:rPr>
              <a:t>inverse; more about that later.</a:t>
            </a:r>
            <a:endParaRPr lang="en-AU" dirty="0">
              <a:latin typeface="Arial" pitchFamily="-84" charset="0"/>
              <a:ea typeface="ＭＳ Ｐゴシック" pitchFamily="-84" charset="-128"/>
              <a:cs typeface="ＭＳ Ｐゴシック" pitchFamily="-84" charset="-128"/>
            </a:endParaRPr>
          </a:p>
          <a:p>
            <a:endParaRPr lang="en-US" dirty="0">
              <a:latin typeface="Arial" pitchFamily="-84" charset="0"/>
              <a:ea typeface="ＭＳ Ｐゴシック" pitchFamily="-84" charset="-128"/>
              <a:cs typeface="ＭＳ Ｐゴシック" pitchFamily="-84" charset="-128"/>
            </a:endParaRPr>
          </a:p>
        </p:txBody>
      </p:sp>
      <p:sp>
        <p:nvSpPr>
          <p:cNvPr id="67588" name="Slide Number Placeholder 3"/>
          <p:cNvSpPr>
            <a:spLocks noGrp="1"/>
          </p:cNvSpPr>
          <p:nvPr>
            <p:ph type="sldNum" sz="quarter" idx="5"/>
          </p:nvPr>
        </p:nvSpPr>
        <p:spPr>
          <a:noFill/>
        </p:spPr>
        <p:txBody>
          <a:bodyPr/>
          <a:lstStyle/>
          <a:p>
            <a:fld id="{001755E3-5E80-4046-B358-B8EC7915C077}" type="slidenum">
              <a:rPr lang="en-AU" smtClean="0">
                <a:latin typeface="Arial" pitchFamily="-84" charset="0"/>
              </a:rPr>
              <a:pPr/>
              <a:t>20</a:t>
            </a:fld>
            <a:endParaRPr lang="en-AU">
              <a:latin typeface="Arial" pitchFamily="-8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p:cNvSpPr>
          <p:nvPr>
            <p:ph type="sldImg"/>
          </p:nvPr>
        </p:nvSpPr>
        <p:spPr>
          <a:ln/>
        </p:spPr>
      </p:sp>
      <p:sp>
        <p:nvSpPr>
          <p:cNvPr id="69635" name="Notes Placeholder 2"/>
          <p:cNvSpPr>
            <a:spLocks noGrp="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As in ordinary addition, there is an additive inverse, or negative, to each integer in</a:t>
            </a:r>
          </a:p>
          <a:p>
            <a:r>
              <a:rPr lang="en-US" dirty="0">
                <a:latin typeface="Arial" pitchFamily="-84" charset="0"/>
                <a:ea typeface="ＭＳ Ｐゴシック" pitchFamily="-84" charset="-128"/>
                <a:cs typeface="ＭＳ Ｐゴシック" pitchFamily="-84" charset="-128"/>
              </a:rPr>
              <a:t>modular arithmetic. In this case, the negative of an integer </a:t>
            </a:r>
            <a:r>
              <a:rPr lang="en-US" dirty="0" err="1">
                <a:latin typeface="Arial" pitchFamily="-84" charset="0"/>
                <a:ea typeface="ＭＳ Ｐゴシック" pitchFamily="-84" charset="-128"/>
                <a:cs typeface="ＭＳ Ｐゴシック" pitchFamily="-84" charset="-128"/>
              </a:rPr>
              <a:t>x</a:t>
            </a:r>
            <a:r>
              <a:rPr lang="en-US" dirty="0">
                <a:latin typeface="Arial" pitchFamily="-84" charset="0"/>
                <a:ea typeface="ＭＳ Ｐゴシック" pitchFamily="-84" charset="-128"/>
                <a:cs typeface="ＭＳ Ｐゴシック" pitchFamily="-84" charset="-128"/>
              </a:rPr>
              <a:t>  is the integer </a:t>
            </a:r>
            <a:r>
              <a:rPr lang="en-US" dirty="0" err="1">
                <a:latin typeface="Arial" pitchFamily="-84" charset="0"/>
                <a:ea typeface="ＭＳ Ｐゴシック" pitchFamily="-84" charset="-128"/>
                <a:cs typeface="ＭＳ Ｐゴシック" pitchFamily="-84" charset="-128"/>
              </a:rPr>
              <a:t>y</a:t>
            </a:r>
            <a:r>
              <a:rPr lang="en-US" dirty="0">
                <a:latin typeface="Arial" pitchFamily="-84" charset="0"/>
                <a:ea typeface="ＭＳ Ｐゴシック" pitchFamily="-84" charset="-128"/>
                <a:cs typeface="ＭＳ Ｐゴシック" pitchFamily="-84" charset="-128"/>
              </a:rPr>
              <a:t>  such</a:t>
            </a:r>
          </a:p>
          <a:p>
            <a:r>
              <a:rPr lang="en-US" dirty="0">
                <a:latin typeface="Arial" pitchFamily="-84" charset="0"/>
                <a:ea typeface="ＭＳ Ｐゴシック" pitchFamily="-84" charset="-128"/>
                <a:cs typeface="ＭＳ Ｐゴシック" pitchFamily="-84" charset="-128"/>
              </a:rPr>
              <a:t>that (</a:t>
            </a:r>
            <a:r>
              <a:rPr lang="en-US" dirty="0" err="1">
                <a:latin typeface="Arial" pitchFamily="-84" charset="0"/>
                <a:ea typeface="ＭＳ Ｐゴシック" pitchFamily="-84" charset="-128"/>
                <a:cs typeface="ＭＳ Ｐゴシック" pitchFamily="-84" charset="-128"/>
              </a:rPr>
              <a:t>x</a:t>
            </a:r>
            <a:r>
              <a:rPr lang="en-US" dirty="0">
                <a:latin typeface="Arial" pitchFamily="-84" charset="0"/>
                <a:ea typeface="ＭＳ Ｐゴシック" pitchFamily="-84" charset="-128"/>
                <a:cs typeface="ＭＳ Ｐゴシック" pitchFamily="-84" charset="-128"/>
              </a:rPr>
              <a:t> + </a:t>
            </a:r>
            <a:r>
              <a:rPr lang="en-US" dirty="0" err="1">
                <a:latin typeface="Arial" pitchFamily="-84" charset="0"/>
                <a:ea typeface="ＭＳ Ｐゴシック" pitchFamily="-84" charset="-128"/>
                <a:cs typeface="ＭＳ Ｐゴシック" pitchFamily="-84" charset="-128"/>
              </a:rPr>
              <a:t>y</a:t>
            </a:r>
            <a:r>
              <a:rPr lang="en-US" dirty="0">
                <a:latin typeface="Arial" pitchFamily="-84" charset="0"/>
                <a:ea typeface="ＭＳ Ｐゴシック" pitchFamily="-84" charset="-128"/>
                <a:cs typeface="ＭＳ Ｐゴシック" pitchFamily="-84" charset="-128"/>
              </a:rPr>
              <a:t> ) mod 8 =  0. To find the additive inverse of an integer in the left-hand</a:t>
            </a:r>
          </a:p>
          <a:p>
            <a:r>
              <a:rPr lang="en-US" dirty="0">
                <a:latin typeface="Arial" pitchFamily="-84" charset="0"/>
                <a:ea typeface="ＭＳ Ｐゴシック" pitchFamily="-84" charset="-128"/>
                <a:cs typeface="ＭＳ Ｐゴシック" pitchFamily="-84" charset="-128"/>
              </a:rPr>
              <a:t>column, scan across the corresponding row of the matrix to find the value 0; the</a:t>
            </a:r>
          </a:p>
          <a:p>
            <a:r>
              <a:rPr lang="en-US" dirty="0">
                <a:latin typeface="Arial" pitchFamily="-84" charset="0"/>
                <a:ea typeface="ＭＳ Ｐゴシック" pitchFamily="-84" charset="-128"/>
                <a:cs typeface="ＭＳ Ｐゴシック" pitchFamily="-84" charset="-128"/>
              </a:rPr>
              <a:t> integer at the top of that column is the additive inverse; thus, (2 +  6) mod 8 =  0.</a:t>
            </a:r>
            <a:endParaRPr lang="en-AU" dirty="0">
              <a:latin typeface="Arial" pitchFamily="-84" charset="0"/>
              <a:ea typeface="ＭＳ Ｐゴシック" pitchFamily="-84" charset="-128"/>
              <a:cs typeface="ＭＳ Ｐゴシック" pitchFamily="-84" charset="-128"/>
            </a:endParaRPr>
          </a:p>
          <a:p>
            <a:endParaRPr lang="en-US" dirty="0">
              <a:latin typeface="Arial" pitchFamily="-84" charset="0"/>
              <a:ea typeface="ＭＳ Ｐゴシック" pitchFamily="-84" charset="-128"/>
              <a:cs typeface="ＭＳ Ｐゴシック" pitchFamily="-84" charset="-128"/>
            </a:endParaRPr>
          </a:p>
          <a:p>
            <a:endParaRPr lang="en-US" dirty="0">
              <a:latin typeface="Arial" pitchFamily="-84" charset="0"/>
              <a:ea typeface="ＭＳ Ｐゴシック" pitchFamily="-84" charset="-128"/>
              <a:cs typeface="ＭＳ Ｐゴシック" pitchFamily="-84" charset="-128"/>
            </a:endParaRPr>
          </a:p>
        </p:txBody>
      </p:sp>
      <p:sp>
        <p:nvSpPr>
          <p:cNvPr id="69636" name="Slide Number Placeholder 3"/>
          <p:cNvSpPr>
            <a:spLocks noGrp="1"/>
          </p:cNvSpPr>
          <p:nvPr>
            <p:ph type="sldNum" sz="quarter" idx="5"/>
          </p:nvPr>
        </p:nvSpPr>
        <p:spPr>
          <a:noFill/>
        </p:spPr>
        <p:txBody>
          <a:bodyPr/>
          <a:lstStyle/>
          <a:p>
            <a:fld id="{D8B5FE4E-337E-8542-8758-D390F14993B4}" type="slidenum">
              <a:rPr lang="en-AU" smtClean="0">
                <a:latin typeface="Arial" pitchFamily="-84" charset="0"/>
              </a:rPr>
              <a:pPr/>
              <a:t>21</a:t>
            </a:fld>
            <a:endParaRPr lang="en-AU">
              <a:latin typeface="Arial" pitchFamily="-8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p:cNvSpPr>
          <p:nvPr>
            <p:ph type="sldImg"/>
          </p:nvPr>
        </p:nvSpPr>
        <p:spPr>
          <a:ln/>
        </p:spPr>
      </p:sp>
      <p:sp>
        <p:nvSpPr>
          <p:cNvPr id="71683" name="Notes Placeholder 2"/>
          <p:cNvSpPr>
            <a:spLocks noGrp="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If we perform modular arithmetic within Z</a:t>
            </a:r>
            <a:r>
              <a:rPr lang="en-US" baseline="-25000" dirty="0">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the properties shown in Table 2.3 hold for integers in Z</a:t>
            </a:r>
            <a:r>
              <a:rPr lang="en-US" baseline="-25000" dirty="0">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We show in the next section that this implies that Z</a:t>
            </a:r>
            <a:r>
              <a:rPr lang="en-US" baseline="-25000" dirty="0">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is a commutative ring with a multiplicative identity element. </a:t>
            </a:r>
          </a:p>
          <a:p>
            <a:pPr eaLnBrk="1" hangingPunct="1"/>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In general, an integer has a multiplicative inverse in Z</a:t>
            </a:r>
            <a:r>
              <a:rPr lang="en-US" baseline="-25000" dirty="0">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if that integer is relatively prime to </a:t>
            </a:r>
            <a:r>
              <a:rPr lang="en-US" dirty="0" err="1">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Table 2.2c in the text shows that the integers 1, 3, 5, and 7 have a multiplicative inverse in Z </a:t>
            </a:r>
            <a:r>
              <a:rPr lang="en-US" baseline="-25000" dirty="0">
                <a:latin typeface="Arial" pitchFamily="-84" charset="0"/>
                <a:ea typeface="ＭＳ Ｐゴシック" pitchFamily="-84" charset="-128"/>
                <a:cs typeface="ＭＳ Ｐゴシック" pitchFamily="-84" charset="-128"/>
              </a:rPr>
              <a:t>8</a:t>
            </a:r>
            <a:r>
              <a:rPr lang="en-US" dirty="0">
                <a:latin typeface="Arial" pitchFamily="-84" charset="0"/>
                <a:ea typeface="ＭＳ Ｐゴシック" pitchFamily="-84" charset="-128"/>
                <a:cs typeface="ＭＳ Ｐゴシック" pitchFamily="-84" charset="-128"/>
              </a:rPr>
              <a:t>, but 2, 4, and 6 do not. </a:t>
            </a:r>
          </a:p>
        </p:txBody>
      </p:sp>
      <p:sp>
        <p:nvSpPr>
          <p:cNvPr id="71684" name="Slide Number Placeholder 3"/>
          <p:cNvSpPr>
            <a:spLocks noGrp="1"/>
          </p:cNvSpPr>
          <p:nvPr>
            <p:ph type="sldNum" sz="quarter" idx="5"/>
          </p:nvPr>
        </p:nvSpPr>
        <p:spPr>
          <a:noFill/>
        </p:spPr>
        <p:txBody>
          <a:bodyPr/>
          <a:lstStyle/>
          <a:p>
            <a:fld id="{4E666F9F-413C-7D4C-A627-B4D99621AA15}" type="slidenum">
              <a:rPr lang="en-AU" smtClean="0">
                <a:latin typeface="Arial" pitchFamily="-84" charset="0"/>
              </a:rPr>
              <a:pPr/>
              <a:t>22</a:t>
            </a:fld>
            <a:endParaRPr lang="en-AU">
              <a:latin typeface="Arial" pitchFamily="-8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p:cNvSpPr>
          <p:nvPr>
            <p:ph type="sldImg"/>
          </p:nvPr>
        </p:nvSpPr>
        <p:spPr>
          <a:ln/>
        </p:spPr>
      </p:sp>
      <p:sp>
        <p:nvSpPr>
          <p:cNvPr id="73731" name="Notes Placeholder 2"/>
          <p:cNvSpPr>
            <a:spLocks noGrp="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Example of the Extended Euclidean Algorithm. </a:t>
            </a:r>
          </a:p>
        </p:txBody>
      </p:sp>
      <p:sp>
        <p:nvSpPr>
          <p:cNvPr id="73732" name="Slide Number Placeholder 3"/>
          <p:cNvSpPr>
            <a:spLocks noGrp="1"/>
          </p:cNvSpPr>
          <p:nvPr>
            <p:ph type="sldNum" sz="quarter" idx="5"/>
          </p:nvPr>
        </p:nvSpPr>
        <p:spPr>
          <a:noFill/>
        </p:spPr>
        <p:txBody>
          <a:bodyPr/>
          <a:lstStyle/>
          <a:p>
            <a:fld id="{BB4220B7-2036-6648-AF1F-6DFB8489BAC3}" type="slidenum">
              <a:rPr lang="en-AU" smtClean="0">
                <a:latin typeface="Arial" pitchFamily="-84" charset="0"/>
              </a:rPr>
              <a:pPr/>
              <a:t>23</a:t>
            </a:fld>
            <a:endParaRPr lang="en-AU">
              <a:latin typeface="Arial" pitchFamily="-8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p:spPr>
        <p:txBody>
          <a:bodyPr/>
          <a:lstStyle/>
          <a:p>
            <a:fld id="{8520D566-8A83-4341-A217-7A6B709D4AE3}" type="slidenum">
              <a:rPr lang="en-AU">
                <a:latin typeface="Arial" pitchFamily="-84" charset="0"/>
              </a:rPr>
              <a:pPr/>
              <a:t>24</a:t>
            </a:fld>
            <a:endParaRPr lang="en-AU">
              <a:latin typeface="Arial" pitchFamily="-8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 An integer p &gt; 1 is a </a:t>
            </a:r>
            <a:r>
              <a:rPr lang="en-US" b="1" dirty="0">
                <a:latin typeface="Arial" pitchFamily="-84" charset="0"/>
                <a:ea typeface="ＭＳ Ｐゴシック" pitchFamily="-84" charset="-128"/>
                <a:cs typeface="ＭＳ Ｐゴシック" pitchFamily="-84" charset="-128"/>
              </a:rPr>
              <a:t>prime number </a:t>
            </a:r>
            <a:r>
              <a:rPr lang="en-US" dirty="0">
                <a:latin typeface="Arial" pitchFamily="-84" charset="0"/>
                <a:ea typeface="ＭＳ Ｐゴシック" pitchFamily="-84" charset="-128"/>
                <a:cs typeface="ＭＳ Ｐゴシック" pitchFamily="-84" charset="-128"/>
              </a:rPr>
              <a:t>if and only if its only divisors are ±1</a:t>
            </a:r>
          </a:p>
          <a:p>
            <a:r>
              <a:rPr lang="en-US" dirty="0">
                <a:latin typeface="Arial" pitchFamily="-84" charset="0"/>
                <a:ea typeface="ＭＳ Ｐゴシック" pitchFamily="-84" charset="-128"/>
                <a:cs typeface="ＭＳ Ｐゴシック" pitchFamily="-84" charset="-128"/>
              </a:rPr>
              <a:t>and ± p </a:t>
            </a:r>
            <a:r>
              <a:rPr lang="en-US" b="1" dirty="0">
                <a:latin typeface="Arial" pitchFamily="-84" charset="0"/>
                <a:ea typeface="ＭＳ Ｐゴシック" pitchFamily="-84" charset="-128"/>
                <a:cs typeface="ＭＳ Ｐゴシック" pitchFamily="-84" charset="-128"/>
              </a:rPr>
              <a:t>. Prime numbers  </a:t>
            </a:r>
            <a:r>
              <a:rPr lang="en-US" dirty="0">
                <a:latin typeface="Arial" pitchFamily="-84" charset="0"/>
                <a:ea typeface="ＭＳ Ｐゴシック" pitchFamily="-84" charset="-128"/>
                <a:cs typeface="ＭＳ Ｐゴシック" pitchFamily="-84" charset="-128"/>
              </a:rPr>
              <a:t>play a critical role in number theory and in the techniques</a:t>
            </a:r>
          </a:p>
          <a:p>
            <a:r>
              <a:rPr lang="en-US" dirty="0">
                <a:latin typeface="Arial" pitchFamily="-84" charset="0"/>
                <a:ea typeface="ＭＳ Ｐゴシック" pitchFamily="-84" charset="-128"/>
                <a:cs typeface="ＭＳ Ｐゴシック" pitchFamily="-84" charset="-128"/>
              </a:rPr>
              <a:t>discussed in this chapter.</a:t>
            </a:r>
          </a:p>
          <a:p>
            <a:endParaRPr lang="en-US" sz="3600" dirty="0">
              <a:latin typeface="Arial" pitchFamily="-84" charset="0"/>
              <a:ea typeface="ＭＳ Ｐゴシック" pitchFamily="-84" charset="-128"/>
              <a:cs typeface="ＭＳ Ｐゴシック" pitchFamily="-84" charset="-128"/>
            </a:endParaRPr>
          </a:p>
          <a:p>
            <a:r>
              <a:rPr lang="en-US" sz="3600" dirty="0">
                <a:latin typeface="Arial" pitchFamily="-84" charset="0"/>
                <a:ea typeface="ＭＳ Ｐゴシック" pitchFamily="-84" charset="-128"/>
                <a:cs typeface="ＭＳ Ｐゴシック" pitchFamily="-84" charset="-128"/>
              </a:rPr>
              <a:t> Any integer a &gt; 1 can be factored in a unique way as</a:t>
            </a:r>
          </a:p>
          <a:p>
            <a:r>
              <a:rPr lang="en-US" sz="3600" dirty="0">
                <a:latin typeface="Arial" pitchFamily="-84" charset="0"/>
                <a:ea typeface="ＭＳ Ｐゴシック" pitchFamily="-84" charset="-128"/>
                <a:cs typeface="ＭＳ Ｐゴシック" pitchFamily="-84" charset="-128"/>
              </a:rPr>
              <a:t>			a = </a:t>
            </a:r>
            <a:r>
              <a:rPr lang="en-US" sz="3600" baseline="-25000" dirty="0">
                <a:latin typeface="Arial" pitchFamily="-84" charset="0"/>
                <a:ea typeface="ＭＳ Ｐゴシック" pitchFamily="-84" charset="-128"/>
                <a:cs typeface="ＭＳ Ｐゴシック" pitchFamily="-84" charset="-128"/>
              </a:rPr>
              <a:t>p1</a:t>
            </a:r>
            <a:r>
              <a:rPr lang="en-US" sz="3600" dirty="0">
                <a:latin typeface="Arial" pitchFamily="-84" charset="0"/>
                <a:ea typeface="ＭＳ Ｐゴシック" pitchFamily="-84" charset="-128"/>
                <a:cs typeface="ＭＳ Ｐゴシック" pitchFamily="-84" charset="-128"/>
              </a:rPr>
              <a:t> </a:t>
            </a:r>
            <a:r>
              <a:rPr lang="en-US" sz="3600" baseline="30000" dirty="0">
                <a:latin typeface="Arial" pitchFamily="-84" charset="0"/>
                <a:ea typeface="ＭＳ Ｐゴシック" pitchFamily="-84" charset="-128"/>
                <a:cs typeface="ＭＳ Ｐゴシック" pitchFamily="-84" charset="-128"/>
              </a:rPr>
              <a:t>a1</a:t>
            </a:r>
            <a:r>
              <a:rPr lang="en-US" sz="3600" dirty="0">
                <a:latin typeface="Arial" pitchFamily="-84" charset="0"/>
                <a:ea typeface="ＭＳ Ｐゴシック" pitchFamily="-84" charset="-128"/>
                <a:cs typeface="ＭＳ Ｐゴシック" pitchFamily="-84" charset="-128"/>
              </a:rPr>
              <a:t> * p</a:t>
            </a:r>
            <a:r>
              <a:rPr lang="en-US" sz="3600" baseline="-25000" dirty="0">
                <a:latin typeface="Arial" pitchFamily="-84" charset="0"/>
                <a:ea typeface="ＭＳ Ｐゴシック" pitchFamily="-84" charset="-128"/>
                <a:cs typeface="ＭＳ Ｐゴシック" pitchFamily="-84" charset="-128"/>
              </a:rPr>
              <a:t>2</a:t>
            </a:r>
            <a:r>
              <a:rPr lang="en-US" sz="3600" dirty="0">
                <a:latin typeface="Arial" pitchFamily="-84" charset="0"/>
                <a:ea typeface="ＭＳ Ｐゴシック" pitchFamily="-84" charset="-128"/>
                <a:cs typeface="ＭＳ Ｐゴシック" pitchFamily="-84" charset="-128"/>
              </a:rPr>
              <a:t> </a:t>
            </a:r>
            <a:r>
              <a:rPr lang="en-US" sz="3600" baseline="30000" dirty="0">
                <a:latin typeface="Arial" pitchFamily="-84" charset="0"/>
                <a:ea typeface="ＭＳ Ｐゴシック" pitchFamily="-84" charset="-128"/>
                <a:cs typeface="ＭＳ Ｐゴシック" pitchFamily="-84" charset="-128"/>
              </a:rPr>
              <a:t>a2</a:t>
            </a:r>
            <a:r>
              <a:rPr lang="en-US" sz="3600" dirty="0">
                <a:latin typeface="Arial" pitchFamily="-84" charset="0"/>
                <a:ea typeface="ＭＳ Ｐゴシック" pitchFamily="-84" charset="-128"/>
                <a:cs typeface="ＭＳ Ｐゴシック" pitchFamily="-84" charset="-128"/>
              </a:rPr>
              <a:t> * . . . * p</a:t>
            </a:r>
            <a:r>
              <a:rPr lang="en-US" sz="3600" baseline="-25000" dirty="0">
                <a:latin typeface="Arial" pitchFamily="-84" charset="0"/>
                <a:ea typeface="ＭＳ Ｐゴシック" pitchFamily="-84" charset="-128"/>
                <a:cs typeface="ＭＳ Ｐゴシック" pitchFamily="-84" charset="-128"/>
              </a:rPr>
              <a:t>p1</a:t>
            </a:r>
            <a:r>
              <a:rPr lang="en-US" sz="3600" dirty="0">
                <a:latin typeface="Arial" pitchFamily="-84" charset="0"/>
                <a:ea typeface="ＭＳ Ｐゴシック" pitchFamily="-84" charset="-128"/>
                <a:cs typeface="ＭＳ Ｐゴシック" pitchFamily="-84" charset="-128"/>
              </a:rPr>
              <a:t> </a:t>
            </a:r>
            <a:r>
              <a:rPr lang="en-US" sz="3600" baseline="30000" dirty="0">
                <a:latin typeface="Arial" pitchFamily="-84" charset="0"/>
                <a:ea typeface="ＭＳ Ｐゴシック" pitchFamily="-84" charset="-128"/>
                <a:cs typeface="ＭＳ Ｐゴシック" pitchFamily="-84" charset="-128"/>
              </a:rPr>
              <a:t>a1</a:t>
            </a:r>
            <a:r>
              <a:rPr lang="en-US" sz="3600" dirty="0">
                <a:latin typeface="Arial" pitchFamily="-84" charset="0"/>
                <a:ea typeface="ＭＳ Ｐゴシック" pitchFamily="-84" charset="-128"/>
                <a:cs typeface="ＭＳ Ｐゴシック" pitchFamily="-84" charset="-128"/>
              </a:rPr>
              <a:t> </a:t>
            </a:r>
          </a:p>
          <a:p>
            <a:r>
              <a:rPr lang="en-US" sz="3600" dirty="0">
                <a:latin typeface="Arial" pitchFamily="-84" charset="0"/>
                <a:ea typeface="ＭＳ Ｐゴシック" pitchFamily="-84" charset="-128"/>
                <a:cs typeface="ＭＳ Ｐゴシック" pitchFamily="-84" charset="-128"/>
              </a:rPr>
              <a:t>	where p</a:t>
            </a:r>
            <a:r>
              <a:rPr lang="en-US" sz="3600" baseline="-25000" dirty="0">
                <a:latin typeface="Arial" pitchFamily="-84" charset="0"/>
                <a:ea typeface="ＭＳ Ｐゴシック" pitchFamily="-84" charset="-128"/>
                <a:cs typeface="ＭＳ Ｐゴシック" pitchFamily="-84" charset="-128"/>
              </a:rPr>
              <a:t>1</a:t>
            </a:r>
            <a:r>
              <a:rPr lang="en-US" sz="3600" dirty="0">
                <a:latin typeface="Arial" pitchFamily="-84" charset="0"/>
                <a:ea typeface="ＭＳ Ｐゴシック" pitchFamily="-84" charset="-128"/>
                <a:cs typeface="ＭＳ Ｐゴシック" pitchFamily="-84" charset="-128"/>
              </a:rPr>
              <a:t> &lt; p</a:t>
            </a:r>
            <a:r>
              <a:rPr lang="en-US" sz="3600" baseline="-25000" dirty="0">
                <a:latin typeface="Arial" pitchFamily="-84" charset="0"/>
                <a:ea typeface="ＭＳ Ｐゴシック" pitchFamily="-84" charset="-128"/>
                <a:cs typeface="ＭＳ Ｐゴシック" pitchFamily="-84" charset="-128"/>
              </a:rPr>
              <a:t>2</a:t>
            </a:r>
            <a:r>
              <a:rPr lang="en-US" sz="3600" dirty="0">
                <a:latin typeface="Arial" pitchFamily="-84" charset="0"/>
                <a:ea typeface="ＭＳ Ｐゴシック" pitchFamily="-84" charset="-128"/>
                <a:cs typeface="ＭＳ Ｐゴシック" pitchFamily="-84" charset="-128"/>
              </a:rPr>
              <a:t> &lt; . . .  &lt; p</a:t>
            </a:r>
            <a:r>
              <a:rPr lang="en-US" sz="3600" baseline="-25000" dirty="0">
                <a:latin typeface="Arial" pitchFamily="-84" charset="0"/>
                <a:ea typeface="ＭＳ Ｐゴシック" pitchFamily="-84" charset="-128"/>
                <a:cs typeface="ＭＳ Ｐゴシック" pitchFamily="-84" charset="-128"/>
              </a:rPr>
              <a:t>t</a:t>
            </a:r>
            <a:r>
              <a:rPr lang="en-US" sz="3600" dirty="0">
                <a:latin typeface="Arial" pitchFamily="-84" charset="0"/>
                <a:ea typeface="ＭＳ Ｐゴシック" pitchFamily="-84" charset="-128"/>
                <a:cs typeface="ＭＳ Ｐゴシック" pitchFamily="-84" charset="-128"/>
              </a:rPr>
              <a:t>  are prime numbers and where each a</a:t>
            </a:r>
            <a:r>
              <a:rPr lang="en-US" sz="3600" baseline="-25000" dirty="0">
                <a:latin typeface="Arial" pitchFamily="-84" charset="0"/>
                <a:ea typeface="ＭＳ Ｐゴシック" pitchFamily="-84" charset="-128"/>
                <a:cs typeface="ＭＳ Ｐゴシック" pitchFamily="-84" charset="-128"/>
              </a:rPr>
              <a:t>i</a:t>
            </a:r>
            <a:r>
              <a:rPr lang="en-US" sz="3600" dirty="0">
                <a:latin typeface="Arial" pitchFamily="-84" charset="0"/>
                <a:ea typeface="ＭＳ Ｐゴシック" pitchFamily="-84" charset="-128"/>
                <a:cs typeface="ＭＳ Ｐゴシック" pitchFamily="-84" charset="-128"/>
              </a:rPr>
              <a:t>  is a positive integer</a:t>
            </a:r>
          </a:p>
          <a:p>
            <a:r>
              <a:rPr lang="en-US" sz="3600" dirty="0">
                <a:latin typeface="Arial" pitchFamily="-84" charset="0"/>
                <a:ea typeface="ＭＳ Ｐゴシック" pitchFamily="-84" charset="-128"/>
                <a:cs typeface="ＭＳ Ｐゴシック" pitchFamily="-84" charset="-128"/>
              </a:rPr>
              <a:t>This is known as the fundamental theorem of arithmetic; a proof can be found in any text</a:t>
            </a:r>
            <a:r>
              <a:rPr lang="en-US" sz="3600" baseline="0" dirty="0">
                <a:latin typeface="Arial" pitchFamily="-84" charset="0"/>
                <a:ea typeface="ＭＳ Ｐゴシック" pitchFamily="-84" charset="-128"/>
                <a:cs typeface="ＭＳ Ｐゴシック" pitchFamily="-84" charset="-128"/>
              </a:rPr>
              <a:t> on number theory.</a:t>
            </a:r>
            <a:endParaRPr lang="en-AU" sz="3600" dirty="0">
              <a:latin typeface="Arial" pitchFamily="-84" charset="0"/>
              <a:ea typeface="ＭＳ Ｐゴシック" pitchFamily="-84" charset="-128"/>
              <a:cs typeface="ＭＳ Ｐゴシック" pitchFamily="-84" charset="-128"/>
            </a:endParaRPr>
          </a:p>
          <a:p>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8915" name="Notes Placeholder 2"/>
          <p:cNvSpPr>
            <a:spLocks noGrp="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 Table 2.5 shows the primes less than 2000. Note the way</a:t>
            </a:r>
          </a:p>
          <a:p>
            <a:r>
              <a:rPr lang="en-US" dirty="0">
                <a:latin typeface="Arial" pitchFamily="-84" charset="0"/>
                <a:ea typeface="ＭＳ Ｐゴシック" pitchFamily="-84" charset="-128"/>
                <a:cs typeface="ＭＳ Ｐゴシック" pitchFamily="-84" charset="-128"/>
              </a:rPr>
              <a:t>the primes are distributed. In particular, note the number of primes in each range</a:t>
            </a:r>
          </a:p>
          <a:p>
            <a:r>
              <a:rPr lang="en-US" dirty="0">
                <a:latin typeface="Arial" pitchFamily="-84" charset="0"/>
                <a:ea typeface="ＭＳ Ｐゴシック" pitchFamily="-84" charset="-128"/>
                <a:cs typeface="ＭＳ Ｐゴシック" pitchFamily="-84" charset="-128"/>
              </a:rPr>
              <a:t>of 100 numbers.</a:t>
            </a:r>
          </a:p>
        </p:txBody>
      </p:sp>
      <p:sp>
        <p:nvSpPr>
          <p:cNvPr id="38916" name="Slide Number Placeholder 3"/>
          <p:cNvSpPr>
            <a:spLocks noGrp="1"/>
          </p:cNvSpPr>
          <p:nvPr>
            <p:ph type="sldNum" sz="quarter" idx="5"/>
          </p:nvPr>
        </p:nvSpPr>
        <p:spPr>
          <a:noFill/>
        </p:spPr>
        <p:txBody>
          <a:bodyPr/>
          <a:lstStyle/>
          <a:p>
            <a:fld id="{0EF2214A-C138-A847-BDBA-33769045B979}" type="slidenum">
              <a:rPr lang="en-AU" smtClean="0">
                <a:latin typeface="Arial" pitchFamily="-84" charset="0"/>
              </a:rPr>
              <a:pPr/>
              <a:t>25</a:t>
            </a:fld>
            <a:endParaRPr lang="en-AU">
              <a:latin typeface="Arial" pitchFamily="-8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p:spPr>
        <p:txBody>
          <a:bodyPr/>
          <a:lstStyle/>
          <a:p>
            <a:fld id="{2321AA34-FB19-C14C-BCB4-272FDD16AD93}" type="slidenum">
              <a:rPr lang="en-AU">
                <a:latin typeface="Arial" pitchFamily="-84" charset="0"/>
              </a:rPr>
              <a:pPr/>
              <a:t>26</a:t>
            </a:fld>
            <a:endParaRPr lang="en-AU">
              <a:latin typeface="Arial" pitchFamily="-8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Two theorems that play important roles in public-key cryptography are Fermat’s</a:t>
            </a:r>
          </a:p>
          <a:p>
            <a:r>
              <a:rPr lang="en-US" dirty="0">
                <a:latin typeface="Arial" pitchFamily="-84" charset="0"/>
                <a:ea typeface="ＭＳ Ｐゴシック" pitchFamily="-84" charset="-128"/>
                <a:cs typeface="ＭＳ Ｐゴシック" pitchFamily="-84" charset="-128"/>
              </a:rPr>
              <a:t>theorem and Euler’s theorem.</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Fermat’s theorem states the following: If </a:t>
            </a:r>
            <a:r>
              <a:rPr lang="en-US" i="1" dirty="0" err="1">
                <a:latin typeface="Arial" pitchFamily="-84" charset="0"/>
                <a:ea typeface="ＭＳ Ｐゴシック" pitchFamily="-84" charset="-128"/>
                <a:cs typeface="ＭＳ Ｐゴシック" pitchFamily="-84" charset="-128"/>
              </a:rPr>
              <a:t>p</a:t>
            </a:r>
            <a:r>
              <a:rPr lang="en-US" dirty="0">
                <a:latin typeface="Arial" pitchFamily="-84" charset="0"/>
                <a:ea typeface="ＭＳ Ｐゴシック" pitchFamily="-84" charset="-128"/>
                <a:cs typeface="ＭＳ Ｐゴシック" pitchFamily="-84" charset="-128"/>
              </a:rPr>
              <a:t> is prime and </a:t>
            </a:r>
            <a:r>
              <a:rPr lang="en-US" i="1" dirty="0">
                <a:latin typeface="Arial" pitchFamily="-84" charset="0"/>
                <a:ea typeface="ＭＳ Ｐゴシック" pitchFamily="-84" charset="-128"/>
                <a:cs typeface="ＭＳ Ｐゴシック" pitchFamily="-84" charset="-128"/>
              </a:rPr>
              <a:t>a</a:t>
            </a:r>
            <a:r>
              <a:rPr lang="en-US" dirty="0">
                <a:latin typeface="Arial" pitchFamily="-84" charset="0"/>
                <a:ea typeface="ＭＳ Ｐゴシック" pitchFamily="-84" charset="-128"/>
                <a:cs typeface="ＭＳ Ｐゴシック" pitchFamily="-84" charset="-128"/>
              </a:rPr>
              <a:t> is a positive integer not</a:t>
            </a:r>
          </a:p>
          <a:p>
            <a:r>
              <a:rPr lang="en-US" dirty="0">
                <a:latin typeface="Arial" pitchFamily="-84" charset="0"/>
                <a:ea typeface="ＭＳ Ｐゴシック" pitchFamily="-84" charset="-128"/>
                <a:cs typeface="ＭＳ Ｐゴシック" pitchFamily="-84" charset="-128"/>
              </a:rPr>
              <a:t>divisible by </a:t>
            </a:r>
            <a:r>
              <a:rPr lang="en-US" i="1" dirty="0" err="1">
                <a:latin typeface="Arial" pitchFamily="-84" charset="0"/>
                <a:ea typeface="ＭＳ Ｐゴシック" pitchFamily="-84" charset="-128"/>
                <a:cs typeface="ＭＳ Ｐゴシック" pitchFamily="-84" charset="-128"/>
              </a:rPr>
              <a:t>p</a:t>
            </a:r>
            <a:r>
              <a:rPr lang="en-US" dirty="0">
                <a:latin typeface="Arial" pitchFamily="-84" charset="0"/>
                <a:ea typeface="ＭＳ Ｐゴシック" pitchFamily="-84" charset="-128"/>
                <a:cs typeface="ＭＳ Ｐゴシック" pitchFamily="-84" charset="-128"/>
              </a:rPr>
              <a:t>, then</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a:t>
            </a:r>
            <a:r>
              <a:rPr lang="en-US" i="1" dirty="0">
                <a:latin typeface="Arial" pitchFamily="-84" charset="0"/>
                <a:ea typeface="ＭＳ Ｐゴシック" pitchFamily="-84" charset="-128"/>
                <a:cs typeface="ＭＳ Ｐゴシック" pitchFamily="-84" charset="-128"/>
              </a:rPr>
              <a:t>a</a:t>
            </a:r>
            <a:r>
              <a:rPr lang="en-US" baseline="30000" dirty="0">
                <a:latin typeface="Arial" pitchFamily="-84" charset="0"/>
                <a:ea typeface="ＭＳ Ｐゴシック" pitchFamily="-84" charset="-128"/>
                <a:cs typeface="ＭＳ Ｐゴシック" pitchFamily="-84" charset="-128"/>
              </a:rPr>
              <a:t>p-1 </a:t>
            </a:r>
            <a:r>
              <a:rPr lang="en-US" dirty="0">
                <a:latin typeface="Arial" pitchFamily="-84" charset="0"/>
                <a:ea typeface="ＭＳ Ｐゴシック" pitchFamily="-84" charset="-128"/>
                <a:cs typeface="ＭＳ Ｐゴシック" pitchFamily="-84" charset="-128"/>
              </a:rPr>
              <a:t>= 1 (mod </a:t>
            </a:r>
            <a:r>
              <a:rPr lang="en-US" i="1" dirty="0" err="1">
                <a:latin typeface="Arial" pitchFamily="-84" charset="0"/>
                <a:ea typeface="ＭＳ Ｐゴシック" pitchFamily="-84" charset="-128"/>
                <a:cs typeface="ＭＳ Ｐゴシック" pitchFamily="-84" charset="-128"/>
              </a:rPr>
              <a:t>p</a:t>
            </a:r>
            <a:r>
              <a:rPr lang="en-US" dirty="0">
                <a:latin typeface="Arial" pitchFamily="-84" charset="0"/>
                <a:ea typeface="ＭＳ Ｐゴシック" pitchFamily="-84" charset="-128"/>
                <a:cs typeface="ＭＳ Ｐゴシック" pitchFamily="-84" charset="-128"/>
              </a:rPr>
              <a:t>)</a:t>
            </a:r>
          </a:p>
          <a:p>
            <a:r>
              <a:rPr lang="en-US" dirty="0">
                <a:latin typeface="Arial" pitchFamily="-84" charset="0"/>
                <a:ea typeface="ＭＳ Ｐゴシック" pitchFamily="-84" charset="-128"/>
                <a:cs typeface="ＭＳ Ｐゴシック" pitchFamily="-84" charset="-128"/>
              </a:rPr>
              <a:t> </a:t>
            </a:r>
          </a:p>
          <a:p>
            <a:r>
              <a:rPr lang="en-US" dirty="0">
                <a:latin typeface="Arial" pitchFamily="-84" charset="0"/>
                <a:ea typeface="ＭＳ Ｐゴシック" pitchFamily="-84" charset="-128"/>
                <a:cs typeface="ＭＳ Ｐゴシック" pitchFamily="-84" charset="-128"/>
              </a:rPr>
              <a:t>An alternative form of Fermat’s theorem is also useful: If </a:t>
            </a:r>
            <a:r>
              <a:rPr lang="en-US" i="1" dirty="0" err="1">
                <a:latin typeface="Arial" pitchFamily="-84" charset="0"/>
                <a:ea typeface="ＭＳ Ｐゴシック" pitchFamily="-84" charset="-128"/>
                <a:cs typeface="ＭＳ Ｐゴシック" pitchFamily="-84" charset="-128"/>
              </a:rPr>
              <a:t>p</a:t>
            </a:r>
            <a:r>
              <a:rPr lang="en-US" dirty="0">
                <a:latin typeface="Arial" pitchFamily="-84" charset="0"/>
                <a:ea typeface="ＭＳ Ｐゴシック" pitchFamily="-84" charset="-128"/>
                <a:cs typeface="ＭＳ Ｐゴシック" pitchFamily="-84" charset="-128"/>
              </a:rPr>
              <a:t> is prime and </a:t>
            </a:r>
            <a:r>
              <a:rPr lang="en-US" i="1" dirty="0">
                <a:latin typeface="Arial" pitchFamily="-84" charset="0"/>
                <a:ea typeface="ＭＳ Ｐゴシック" pitchFamily="-84" charset="-128"/>
                <a:cs typeface="ＭＳ Ｐゴシック" pitchFamily="-84" charset="-128"/>
              </a:rPr>
              <a:t>a</a:t>
            </a:r>
            <a:r>
              <a:rPr lang="en-US" dirty="0">
                <a:latin typeface="Arial" pitchFamily="-84" charset="0"/>
                <a:ea typeface="ＭＳ Ｐゴシック" pitchFamily="-84" charset="-128"/>
                <a:cs typeface="ＭＳ Ｐゴシック" pitchFamily="-84" charset="-128"/>
              </a:rPr>
              <a:t> is a</a:t>
            </a:r>
          </a:p>
          <a:p>
            <a:r>
              <a:rPr lang="en-US" dirty="0">
                <a:latin typeface="Arial" pitchFamily="-84" charset="0"/>
                <a:ea typeface="ＭＳ Ｐゴシック" pitchFamily="-84" charset="-128"/>
                <a:cs typeface="ＭＳ Ｐゴシック" pitchFamily="-84" charset="-128"/>
              </a:rPr>
              <a:t>positive integer, then</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a:t>
            </a:r>
            <a:r>
              <a:rPr lang="en-US" dirty="0" err="1">
                <a:latin typeface="Arial" pitchFamily="-84" charset="0"/>
                <a:ea typeface="ＭＳ Ｐゴシック" pitchFamily="-84" charset="-128"/>
                <a:cs typeface="ＭＳ Ｐゴシック" pitchFamily="-84" charset="-128"/>
              </a:rPr>
              <a:t>a</a:t>
            </a:r>
            <a:r>
              <a:rPr lang="en-US" baseline="30000" dirty="0" err="1">
                <a:latin typeface="Arial" pitchFamily="-84" charset="0"/>
                <a:ea typeface="ＭＳ Ｐゴシック" pitchFamily="-84" charset="-128"/>
                <a:cs typeface="ＭＳ Ｐゴシック" pitchFamily="-84" charset="-128"/>
              </a:rPr>
              <a:t>p</a:t>
            </a:r>
            <a:r>
              <a:rPr lang="en-US" dirty="0">
                <a:latin typeface="Arial" pitchFamily="-84" charset="0"/>
                <a:ea typeface="ＭＳ Ｐゴシック" pitchFamily="-84" charset="-128"/>
                <a:cs typeface="ＭＳ Ｐゴシック" pitchFamily="-84" charset="-128"/>
              </a:rPr>
              <a:t> = </a:t>
            </a:r>
            <a:r>
              <a:rPr lang="en-US" i="1" dirty="0">
                <a:latin typeface="Arial" pitchFamily="-84" charset="0"/>
                <a:ea typeface="ＭＳ Ｐゴシック" pitchFamily="-84" charset="-128"/>
                <a:cs typeface="ＭＳ Ｐゴシック" pitchFamily="-84" charset="-128"/>
              </a:rPr>
              <a:t>a</a:t>
            </a:r>
            <a:r>
              <a:rPr lang="en-US" dirty="0">
                <a:latin typeface="Arial" pitchFamily="-84" charset="0"/>
                <a:ea typeface="ＭＳ Ｐゴシック" pitchFamily="-84" charset="-128"/>
                <a:cs typeface="ＭＳ Ｐゴシック" pitchFamily="-84" charset="-128"/>
              </a:rPr>
              <a:t> (mod </a:t>
            </a:r>
            <a:r>
              <a:rPr lang="en-US" i="1" dirty="0" err="1">
                <a:latin typeface="Arial" pitchFamily="-84" charset="0"/>
                <a:ea typeface="ＭＳ Ｐゴシック" pitchFamily="-84" charset="-128"/>
                <a:cs typeface="ＭＳ Ｐゴシック" pitchFamily="-84" charset="-128"/>
              </a:rPr>
              <a:t>p</a:t>
            </a:r>
            <a:r>
              <a:rPr lang="en-US" dirty="0">
                <a:latin typeface="Arial" pitchFamily="-84" charset="0"/>
                <a:ea typeface="ＭＳ Ｐゴシック" pitchFamily="-84" charset="-128"/>
                <a:cs typeface="ＭＳ Ｐゴシック" pitchFamily="-84" charset="-128"/>
              </a:rPr>
              <a:t>)</a:t>
            </a:r>
            <a:endParaRPr lang="en-US" dirty="0">
              <a:solidFill>
                <a:srgbClr val="000000"/>
              </a:solidFill>
              <a:latin typeface="Arial" pitchFamily="-84" charset="0"/>
              <a:ea typeface="Arial" pitchFamily="-84" charset="0"/>
              <a:cs typeface="Arial" pitchFamily="-8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31"/>
          <p:cNvSpPr>
            <a:spLocks noGrp="1" noChangeArrowheads="1"/>
          </p:cNvSpPr>
          <p:nvPr>
            <p:ph type="sldNum" sz="quarter" idx="5"/>
          </p:nvPr>
        </p:nvSpPr>
        <p:spPr>
          <a:noFill/>
        </p:spPr>
        <p:txBody>
          <a:bodyPr/>
          <a:lstStyle/>
          <a:p>
            <a:fld id="{E73BE424-E5B0-6142-BFBD-BBEB599409A8}" type="slidenum">
              <a:rPr lang="en-AU">
                <a:latin typeface="Arial" pitchFamily="-84" charset="0"/>
              </a:rPr>
              <a:pPr/>
              <a:t>27</a:t>
            </a:fld>
            <a:endParaRPr lang="en-AU">
              <a:latin typeface="Arial" pitchFamily="-8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Before presenting Euler’s theorem, we need to introduce an important quantity in</a:t>
            </a:r>
          </a:p>
          <a:p>
            <a:r>
              <a:rPr lang="en-US" dirty="0">
                <a:latin typeface="Arial" pitchFamily="-84" charset="0"/>
                <a:ea typeface="ＭＳ Ｐゴシック" pitchFamily="-84" charset="-128"/>
                <a:cs typeface="ＭＳ Ｐゴシック" pitchFamily="-84" charset="-128"/>
              </a:rPr>
              <a:t>number theory, referred to as Euler’s </a:t>
            </a:r>
            <a:r>
              <a:rPr lang="en-US" dirty="0" err="1">
                <a:latin typeface="Arial" pitchFamily="-84" charset="0"/>
                <a:ea typeface="ＭＳ Ｐゴシック" pitchFamily="-84" charset="-128"/>
                <a:cs typeface="ＭＳ Ｐゴシック" pitchFamily="-84" charset="-128"/>
              </a:rPr>
              <a:t>totient</a:t>
            </a:r>
            <a:r>
              <a:rPr lang="en-US" dirty="0">
                <a:latin typeface="Arial" pitchFamily="-84" charset="0"/>
                <a:ea typeface="ＭＳ Ｐゴシック" pitchFamily="-84" charset="-128"/>
                <a:cs typeface="ＭＳ Ｐゴシック" pitchFamily="-84" charset="-128"/>
              </a:rPr>
              <a:t> function, written </a:t>
            </a:r>
            <a:r>
              <a:rPr lang="en-AU" dirty="0" err="1">
                <a:latin typeface="Arial" pitchFamily="-84" charset="0"/>
                <a:ea typeface="ＭＳ Ｐゴシック" pitchFamily="-84" charset="-128"/>
                <a:cs typeface="ＭＳ Ｐゴシック" pitchFamily="-84" charset="-128"/>
              </a:rPr>
              <a:t>ø</a:t>
            </a:r>
            <a:r>
              <a:rPr lang="en-AU"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a:t>
            </a:r>
            <a:r>
              <a:rPr lang="en-US" dirty="0" err="1">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 and defined as</a:t>
            </a:r>
          </a:p>
          <a:p>
            <a:r>
              <a:rPr lang="en-US" dirty="0">
                <a:latin typeface="Arial" pitchFamily="-84" charset="0"/>
                <a:ea typeface="ＭＳ Ｐゴシック" pitchFamily="-84" charset="-128"/>
                <a:cs typeface="ＭＳ Ｐゴシック" pitchFamily="-84" charset="-128"/>
              </a:rPr>
              <a:t>the number of positive integers less than </a:t>
            </a:r>
            <a:r>
              <a:rPr lang="en-US" i="1" dirty="0" err="1">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and relatively prime to </a:t>
            </a:r>
            <a:r>
              <a:rPr lang="en-US" i="1" dirty="0" err="1">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 By convention,</a:t>
            </a:r>
          </a:p>
          <a:p>
            <a:r>
              <a:rPr lang="en-AU" dirty="0" err="1">
                <a:latin typeface="Arial" pitchFamily="-84" charset="0"/>
                <a:ea typeface="ＭＳ Ｐゴシック" pitchFamily="-84" charset="-128"/>
                <a:cs typeface="ＭＳ Ｐゴシック" pitchFamily="-84" charset="-128"/>
              </a:rPr>
              <a:t>ø</a:t>
            </a:r>
            <a:r>
              <a:rPr lang="en-US" dirty="0">
                <a:latin typeface="Arial" pitchFamily="-84" charset="0"/>
                <a:ea typeface="ＭＳ Ｐゴシック" pitchFamily="-84" charset="-128"/>
                <a:cs typeface="ＭＳ Ｐゴシック" pitchFamily="-84" charset="-128"/>
              </a:rPr>
              <a:t>(1) =  1.</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Table 2.6 lists the first 30 values of </a:t>
            </a:r>
            <a:r>
              <a:rPr lang="en-AU" dirty="0" err="1">
                <a:latin typeface="Arial" pitchFamily="-84" charset="0"/>
                <a:ea typeface="ＭＳ Ｐゴシック" pitchFamily="-84" charset="-128"/>
                <a:cs typeface="ＭＳ Ｐゴシック" pitchFamily="-84" charset="-128"/>
              </a:rPr>
              <a:t>ø</a:t>
            </a:r>
            <a:r>
              <a:rPr lang="en-AU"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a:t>
            </a:r>
            <a:r>
              <a:rPr lang="en-US" dirty="0" err="1">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 The value </a:t>
            </a:r>
            <a:r>
              <a:rPr lang="en-AU" dirty="0" err="1">
                <a:latin typeface="Arial" pitchFamily="-84" charset="0"/>
                <a:ea typeface="ＭＳ Ｐゴシック" pitchFamily="-84" charset="-128"/>
                <a:cs typeface="ＭＳ Ｐゴシック" pitchFamily="-84" charset="-128"/>
              </a:rPr>
              <a:t>ø</a:t>
            </a:r>
            <a:r>
              <a:rPr lang="en-US" dirty="0">
                <a:latin typeface="Arial" pitchFamily="-84" charset="0"/>
                <a:ea typeface="ＭＳ Ｐゴシック" pitchFamily="-84" charset="-128"/>
                <a:cs typeface="ＭＳ Ｐゴシック" pitchFamily="-84" charset="-128"/>
              </a:rPr>
              <a:t>(1) is without meaning</a:t>
            </a:r>
          </a:p>
          <a:p>
            <a:r>
              <a:rPr lang="en-US" dirty="0">
                <a:latin typeface="Arial" pitchFamily="-84" charset="0"/>
                <a:ea typeface="ＭＳ Ｐゴシック" pitchFamily="-84" charset="-128"/>
                <a:cs typeface="ＭＳ Ｐゴシック" pitchFamily="-84" charset="-128"/>
              </a:rPr>
              <a:t>but is defined to have the value 1.</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It should be clear that, for a prime number </a:t>
            </a:r>
            <a:r>
              <a:rPr lang="en-US" dirty="0" err="1">
                <a:latin typeface="Arial" pitchFamily="-84" charset="0"/>
                <a:ea typeface="ＭＳ Ｐゴシック" pitchFamily="-84" charset="-128"/>
                <a:cs typeface="ＭＳ Ｐゴシック" pitchFamily="-84" charset="-128"/>
              </a:rPr>
              <a:t>p</a:t>
            </a:r>
            <a:r>
              <a:rPr lang="en-US" dirty="0">
                <a:latin typeface="Arial" pitchFamily="-84" charset="0"/>
                <a:ea typeface="ＭＳ Ｐゴシック" pitchFamily="-84" charset="-128"/>
                <a:cs typeface="ＭＳ Ｐゴシック" pitchFamily="-84" charset="-128"/>
              </a:rPr>
              <a:t> ,</a:t>
            </a:r>
          </a:p>
          <a:p>
            <a:r>
              <a:rPr lang="en-AU" dirty="0" err="1">
                <a:latin typeface="Arial" pitchFamily="-84" charset="0"/>
                <a:ea typeface="ＭＳ Ｐゴシック" pitchFamily="-84" charset="-128"/>
                <a:cs typeface="ＭＳ Ｐゴシック" pitchFamily="-84" charset="-128"/>
              </a:rPr>
              <a:t>ø</a:t>
            </a:r>
            <a:r>
              <a:rPr lang="en-US" dirty="0">
                <a:latin typeface="Arial" pitchFamily="-84" charset="0"/>
                <a:ea typeface="ＭＳ Ｐゴシック" pitchFamily="-84" charset="-128"/>
                <a:cs typeface="ＭＳ Ｐゴシック" pitchFamily="-84" charset="-128"/>
              </a:rPr>
              <a:t> (</a:t>
            </a:r>
            <a:r>
              <a:rPr lang="en-US" dirty="0" err="1">
                <a:latin typeface="Arial" pitchFamily="-84" charset="0"/>
                <a:ea typeface="ＭＳ Ｐゴシック" pitchFamily="-84" charset="-128"/>
                <a:cs typeface="ＭＳ Ｐゴシック" pitchFamily="-84" charset="-128"/>
              </a:rPr>
              <a:t>p</a:t>
            </a:r>
            <a:r>
              <a:rPr lang="en-US" dirty="0">
                <a:latin typeface="Arial" pitchFamily="-84" charset="0"/>
                <a:ea typeface="ＭＳ Ｐゴシック" pitchFamily="-84" charset="-128"/>
                <a:cs typeface="ＭＳ Ｐゴシック" pitchFamily="-84" charset="-128"/>
              </a:rPr>
              <a:t> ) = </a:t>
            </a:r>
            <a:r>
              <a:rPr lang="en-US" dirty="0" err="1">
                <a:latin typeface="Arial" pitchFamily="-84" charset="0"/>
                <a:ea typeface="ＭＳ Ｐゴシック" pitchFamily="-84" charset="-128"/>
                <a:cs typeface="ＭＳ Ｐゴシック" pitchFamily="-84" charset="-128"/>
              </a:rPr>
              <a:t>p</a:t>
            </a:r>
            <a:r>
              <a:rPr lang="en-US" dirty="0">
                <a:latin typeface="Arial" pitchFamily="-84" charset="0"/>
                <a:ea typeface="ＭＳ Ｐゴシック" pitchFamily="-84" charset="-128"/>
                <a:cs typeface="ＭＳ Ｐゴシック" pitchFamily="-84" charset="-128"/>
              </a:rPr>
              <a:t> -  1</a:t>
            </a:r>
          </a:p>
          <a:p>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31"/>
          <p:cNvSpPr>
            <a:spLocks noGrp="1" noChangeArrowheads="1"/>
          </p:cNvSpPr>
          <p:nvPr>
            <p:ph type="sldNum" sz="quarter" idx="5"/>
          </p:nvPr>
        </p:nvSpPr>
        <p:spPr>
          <a:noFill/>
        </p:spPr>
        <p:txBody>
          <a:bodyPr/>
          <a:lstStyle/>
          <a:p>
            <a:fld id="{53C152BB-3289-B54C-B77C-5536B430B290}" type="slidenum">
              <a:rPr lang="en-AU">
                <a:latin typeface="Arial" pitchFamily="-84" charset="0"/>
              </a:rPr>
              <a:pPr/>
              <a:t>28</a:t>
            </a:fld>
            <a:endParaRPr lang="en-AU">
              <a:latin typeface="Arial" pitchFamily="-8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Euler’s theorem states that for every </a:t>
            </a:r>
            <a:r>
              <a:rPr lang="en-US" i="1" dirty="0">
                <a:latin typeface="Arial" pitchFamily="-84" charset="0"/>
                <a:ea typeface="ＭＳ Ｐゴシック" pitchFamily="-84" charset="-128"/>
                <a:cs typeface="ＭＳ Ｐゴシック" pitchFamily="-84" charset="-128"/>
              </a:rPr>
              <a:t>a</a:t>
            </a:r>
            <a:r>
              <a:rPr lang="en-US" dirty="0">
                <a:latin typeface="Arial" pitchFamily="-84" charset="0"/>
                <a:ea typeface="ＭＳ Ｐゴシック" pitchFamily="-84" charset="-128"/>
                <a:cs typeface="ＭＳ Ｐゴシック" pitchFamily="-84" charset="-128"/>
              </a:rPr>
              <a:t> and </a:t>
            </a:r>
            <a:r>
              <a:rPr lang="en-US" i="1" dirty="0" err="1">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that are relatively prime:</a:t>
            </a:r>
          </a:p>
          <a:p>
            <a:endParaRPr lang="en-US" dirty="0">
              <a:latin typeface="Arial" pitchFamily="-84" charset="0"/>
              <a:ea typeface="ＭＳ Ｐゴシック" pitchFamily="-84" charset="-128"/>
              <a:cs typeface="ＭＳ Ｐゴシック" pitchFamily="-84" charset="-128"/>
            </a:endParaRPr>
          </a:p>
          <a:p>
            <a:r>
              <a:rPr lang="en-US" i="1" dirty="0">
                <a:latin typeface="Arial" pitchFamily="-84" charset="0"/>
                <a:ea typeface="ＭＳ Ｐゴシック" pitchFamily="-84" charset="-128"/>
                <a:cs typeface="ＭＳ Ｐゴシック" pitchFamily="-84" charset="-128"/>
              </a:rPr>
              <a:t>a</a:t>
            </a:r>
            <a:r>
              <a:rPr lang="en-AU" baseline="30000" dirty="0" err="1">
                <a:latin typeface="Arial" pitchFamily="-84" charset="0"/>
                <a:ea typeface="ＭＳ Ｐゴシック" pitchFamily="-84" charset="-128"/>
                <a:cs typeface="ＭＳ Ｐゴシック" pitchFamily="-84" charset="-128"/>
              </a:rPr>
              <a:t>ø</a:t>
            </a:r>
            <a:r>
              <a:rPr lang="en-US" baseline="30000" dirty="0">
                <a:latin typeface="Arial" pitchFamily="-84" charset="0"/>
                <a:ea typeface="ＭＳ Ｐゴシック" pitchFamily="-84" charset="-128"/>
                <a:cs typeface="ＭＳ Ｐゴシック" pitchFamily="-84" charset="-128"/>
              </a:rPr>
              <a:t>(</a:t>
            </a:r>
            <a:r>
              <a:rPr lang="en-US" baseline="30000" dirty="0" err="1">
                <a:latin typeface="Arial" pitchFamily="-84" charset="0"/>
                <a:ea typeface="ＭＳ Ｐゴシック" pitchFamily="-84" charset="-128"/>
                <a:cs typeface="ＭＳ Ｐゴシック" pitchFamily="-84" charset="-128"/>
              </a:rPr>
              <a:t>n</a:t>
            </a:r>
            <a:r>
              <a:rPr lang="en-US" baseline="30000"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  1(mod </a:t>
            </a:r>
            <a:r>
              <a:rPr lang="en-US" i="1" dirty="0" err="1">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As is the case for Fermat’s theorem, an alternative form of the theorem is also</a:t>
            </a:r>
          </a:p>
          <a:p>
            <a:r>
              <a:rPr lang="en-US" dirty="0">
                <a:latin typeface="Arial" pitchFamily="-84" charset="0"/>
                <a:ea typeface="ＭＳ Ｐゴシック" pitchFamily="-84" charset="-128"/>
                <a:cs typeface="ＭＳ Ｐゴシック" pitchFamily="-84" charset="-128"/>
              </a:rPr>
              <a:t>Useful:</a:t>
            </a:r>
          </a:p>
          <a:p>
            <a:endParaRPr lang="en-US" dirty="0">
              <a:latin typeface="Arial" pitchFamily="-84" charset="0"/>
              <a:ea typeface="ＭＳ Ｐゴシック" pitchFamily="-84" charset="-128"/>
              <a:cs typeface="ＭＳ Ｐゴシック" pitchFamily="-84" charset="-128"/>
            </a:endParaRPr>
          </a:p>
          <a:p>
            <a:r>
              <a:rPr lang="en-US" i="1" dirty="0">
                <a:latin typeface="Arial" pitchFamily="-84" charset="0"/>
                <a:ea typeface="ＭＳ Ｐゴシック" pitchFamily="-84" charset="-128"/>
                <a:cs typeface="ＭＳ Ｐゴシック" pitchFamily="-84" charset="-128"/>
              </a:rPr>
              <a:t>a</a:t>
            </a:r>
            <a:r>
              <a:rPr lang="en-AU" baseline="30000" dirty="0" err="1">
                <a:latin typeface="Arial" pitchFamily="-84" charset="0"/>
                <a:ea typeface="ＭＳ Ｐゴシック" pitchFamily="-84" charset="-128"/>
                <a:cs typeface="ＭＳ Ｐゴシック" pitchFamily="-84" charset="-128"/>
              </a:rPr>
              <a:t>ø</a:t>
            </a:r>
            <a:r>
              <a:rPr lang="en-US" baseline="30000" dirty="0">
                <a:latin typeface="Arial" pitchFamily="-84" charset="0"/>
                <a:ea typeface="ＭＳ Ｐゴシック" pitchFamily="-84" charset="-128"/>
                <a:cs typeface="ＭＳ Ｐゴシック" pitchFamily="-84" charset="-128"/>
              </a:rPr>
              <a:t>(n)+1 </a:t>
            </a:r>
            <a:r>
              <a:rPr lang="en-US" dirty="0">
                <a:latin typeface="Arial" pitchFamily="-84" charset="0"/>
                <a:ea typeface="ＭＳ Ｐゴシック" pitchFamily="-84" charset="-128"/>
                <a:cs typeface="ＭＳ Ｐゴシック" pitchFamily="-84" charset="-128"/>
              </a:rPr>
              <a:t>=  </a:t>
            </a:r>
            <a:r>
              <a:rPr lang="en-US" i="1" dirty="0" err="1">
                <a:latin typeface="Arial" pitchFamily="-84" charset="0"/>
                <a:ea typeface="ＭＳ Ｐゴシック" pitchFamily="-84" charset="-128"/>
                <a:cs typeface="ＭＳ Ｐゴシック" pitchFamily="-84" charset="-128"/>
              </a:rPr>
              <a:t>a</a:t>
            </a:r>
            <a:r>
              <a:rPr lang="en-US" dirty="0" err="1">
                <a:latin typeface="Arial" pitchFamily="-84" charset="0"/>
                <a:ea typeface="ＭＳ Ｐゴシック" pitchFamily="-84" charset="-128"/>
                <a:cs typeface="ＭＳ Ｐゴシック" pitchFamily="-84" charset="-128"/>
              </a:rPr>
              <a:t>(mod</a:t>
            </a:r>
            <a:r>
              <a:rPr lang="en-US" dirty="0">
                <a:latin typeface="Arial" pitchFamily="-84" charset="0"/>
                <a:ea typeface="ＭＳ Ｐゴシック" pitchFamily="-84" charset="-128"/>
                <a:cs typeface="ＭＳ Ｐゴシック" pitchFamily="-84" charset="-128"/>
              </a:rPr>
              <a:t> </a:t>
            </a:r>
            <a:r>
              <a:rPr lang="en-US" i="1" dirty="0" err="1">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a:t>
            </a:r>
          </a:p>
          <a:p>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31"/>
          <p:cNvSpPr>
            <a:spLocks noGrp="1" noChangeArrowheads="1"/>
          </p:cNvSpPr>
          <p:nvPr>
            <p:ph type="sldNum" sz="quarter" idx="5"/>
          </p:nvPr>
        </p:nvSpPr>
        <p:spPr>
          <a:noFill/>
        </p:spPr>
        <p:txBody>
          <a:bodyPr/>
          <a:lstStyle/>
          <a:p>
            <a:fld id="{2C027762-5641-D348-AF5A-03C56F213ADC}" type="slidenum">
              <a:rPr lang="en-AU">
                <a:latin typeface="Arial" pitchFamily="-84" charset="0"/>
              </a:rPr>
              <a:pPr/>
              <a:t>29</a:t>
            </a:fld>
            <a:endParaRPr lang="en-AU">
              <a:latin typeface="Arial" pitchFamily="-8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The algorithm due to Miller and Rabin [MILL75, RABI80] is typically used to test</a:t>
            </a:r>
          </a:p>
          <a:p>
            <a:r>
              <a:rPr lang="en-US" dirty="0">
                <a:latin typeface="Arial" pitchFamily="-84" charset="0"/>
                <a:ea typeface="ＭＳ Ｐゴシック" pitchFamily="-84" charset="-128"/>
                <a:cs typeface="ＭＳ Ｐゴシック" pitchFamily="-84" charset="-128"/>
              </a:rPr>
              <a:t>a large number for primality.</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The procedure TEST takes a candidate integer </a:t>
            </a:r>
            <a:r>
              <a:rPr lang="en-US" i="1" dirty="0">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as input and returns the result </a:t>
            </a:r>
            <a:r>
              <a:rPr lang="en-US" b="1" dirty="0">
                <a:latin typeface="Arial" pitchFamily="-84" charset="0"/>
                <a:ea typeface="ＭＳ Ｐゴシック" pitchFamily="-84" charset="-128"/>
                <a:cs typeface="ＭＳ Ｐゴシック" pitchFamily="-84" charset="-128"/>
              </a:rPr>
              <a:t>composite</a:t>
            </a:r>
          </a:p>
          <a:p>
            <a:r>
              <a:rPr lang="en-US" dirty="0">
                <a:latin typeface="Arial" pitchFamily="-84" charset="0"/>
                <a:ea typeface="ＭＳ Ｐゴシック" pitchFamily="-84" charset="-128"/>
                <a:cs typeface="ＭＳ Ｐゴシック" pitchFamily="-84" charset="-128"/>
              </a:rPr>
              <a:t> if </a:t>
            </a:r>
            <a:r>
              <a:rPr lang="en-US" i="1" dirty="0">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is definitely not a prime, and the result </a:t>
            </a:r>
            <a:r>
              <a:rPr lang="en-US" b="1" dirty="0">
                <a:latin typeface="Arial" pitchFamily="-84" charset="0"/>
                <a:ea typeface="ＭＳ Ｐゴシック" pitchFamily="-84" charset="-128"/>
                <a:cs typeface="ＭＳ Ｐゴシック" pitchFamily="-84" charset="-128"/>
              </a:rPr>
              <a:t>inconclusive</a:t>
            </a:r>
            <a:r>
              <a:rPr lang="en-US" dirty="0">
                <a:latin typeface="Arial" pitchFamily="-84" charset="0"/>
                <a:ea typeface="ＭＳ Ｐゴシック" pitchFamily="-84" charset="-128"/>
                <a:cs typeface="ＭＳ Ｐゴシック" pitchFamily="-84" charset="-128"/>
              </a:rPr>
              <a:t>  if </a:t>
            </a:r>
            <a:r>
              <a:rPr lang="en-US" i="1" dirty="0">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may or may not</a:t>
            </a:r>
          </a:p>
          <a:p>
            <a:r>
              <a:rPr lang="en-US" dirty="0">
                <a:latin typeface="Arial" pitchFamily="-84" charset="0"/>
                <a:ea typeface="ＭＳ Ｐゴシック" pitchFamily="-84" charset="-128"/>
                <a:cs typeface="ＭＳ Ｐゴシック" pitchFamily="-84" charset="-128"/>
              </a:rPr>
              <a:t>be a prime.</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How can we use the Miller-Rabin algorithm to determine with a high degree of confidence whether or not an integer</a:t>
            </a:r>
          </a:p>
          <a:p>
            <a:r>
              <a:rPr lang="en-US" dirty="0">
                <a:latin typeface="Arial" pitchFamily="-84" charset="0"/>
                <a:ea typeface="ＭＳ Ｐゴシック" pitchFamily="-84" charset="-128"/>
                <a:cs typeface="ＭＳ Ｐゴシック" pitchFamily="-84" charset="-128"/>
              </a:rPr>
              <a:t>is prime? It can be shown [KNUT98] that given an odd number </a:t>
            </a:r>
            <a:r>
              <a:rPr lang="en-US" i="1" dirty="0">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that is not prime</a:t>
            </a:r>
          </a:p>
          <a:p>
            <a:r>
              <a:rPr lang="en-US" dirty="0">
                <a:latin typeface="Arial" pitchFamily="-84" charset="0"/>
                <a:ea typeface="ＭＳ Ｐゴシック" pitchFamily="-84" charset="-128"/>
                <a:cs typeface="ＭＳ Ｐゴシック" pitchFamily="-84" charset="-128"/>
              </a:rPr>
              <a:t>and a randomly chosen integer, </a:t>
            </a:r>
            <a:r>
              <a:rPr lang="en-US" i="1" dirty="0">
                <a:latin typeface="Arial" pitchFamily="-84" charset="0"/>
                <a:ea typeface="ＭＳ Ｐゴシック" pitchFamily="-84" charset="-128"/>
                <a:cs typeface="ＭＳ Ｐゴシック" pitchFamily="-84" charset="-128"/>
              </a:rPr>
              <a:t>a</a:t>
            </a:r>
            <a:r>
              <a:rPr lang="en-US" dirty="0">
                <a:latin typeface="Arial" pitchFamily="-84" charset="0"/>
                <a:ea typeface="ＭＳ Ｐゴシック" pitchFamily="-84" charset="-128"/>
                <a:cs typeface="ＭＳ Ｐゴシック" pitchFamily="-84" charset="-128"/>
              </a:rPr>
              <a:t> with </a:t>
            </a:r>
            <a:r>
              <a:rPr lang="en-US" i="1" dirty="0">
                <a:latin typeface="Arial" pitchFamily="-84" charset="0"/>
                <a:ea typeface="ＭＳ Ｐゴシック" pitchFamily="-84" charset="-128"/>
                <a:cs typeface="ＭＳ Ｐゴシック" pitchFamily="-84" charset="-128"/>
              </a:rPr>
              <a:t>1 &lt; a &lt; n -  1</a:t>
            </a:r>
            <a:r>
              <a:rPr lang="en-US" dirty="0">
                <a:latin typeface="Arial" pitchFamily="-84" charset="0"/>
                <a:ea typeface="ＭＳ Ｐゴシック" pitchFamily="-84" charset="-128"/>
                <a:cs typeface="ＭＳ Ｐゴシック" pitchFamily="-84" charset="-128"/>
              </a:rPr>
              <a:t>, the probability that TEST</a:t>
            </a:r>
          </a:p>
          <a:p>
            <a:r>
              <a:rPr lang="en-US" dirty="0">
                <a:latin typeface="Arial" pitchFamily="-84" charset="0"/>
                <a:ea typeface="ＭＳ Ｐゴシック" pitchFamily="-84" charset="-128"/>
                <a:cs typeface="ＭＳ Ｐゴシック" pitchFamily="-84" charset="-128"/>
              </a:rPr>
              <a:t>will return </a:t>
            </a:r>
            <a:r>
              <a:rPr lang="en-US" b="1" dirty="0">
                <a:latin typeface="Arial" pitchFamily="-84" charset="0"/>
                <a:ea typeface="ＭＳ Ｐゴシック" pitchFamily="-84" charset="-128"/>
                <a:cs typeface="ＭＳ Ｐゴシック" pitchFamily="-84" charset="-128"/>
              </a:rPr>
              <a:t>inconclusive</a:t>
            </a:r>
            <a:r>
              <a:rPr lang="en-US" dirty="0">
                <a:latin typeface="Arial" pitchFamily="-84" charset="0"/>
                <a:ea typeface="ＭＳ Ｐゴシック" pitchFamily="-84" charset="-128"/>
                <a:cs typeface="ＭＳ Ｐゴシック" pitchFamily="-84" charset="-128"/>
              </a:rPr>
              <a:t>  (i.e., fail to detect that </a:t>
            </a:r>
            <a:r>
              <a:rPr lang="en-US" i="1" dirty="0">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is not prime) is less than 1/4.</a:t>
            </a:r>
          </a:p>
          <a:p>
            <a:r>
              <a:rPr lang="en-US" dirty="0">
                <a:latin typeface="Arial" pitchFamily="-84" charset="0"/>
                <a:ea typeface="ＭＳ Ｐゴシック" pitchFamily="-84" charset="-128"/>
                <a:cs typeface="ＭＳ Ｐゴシック" pitchFamily="-84" charset="-128"/>
              </a:rPr>
              <a:t>Thus, if </a:t>
            </a:r>
            <a:r>
              <a:rPr lang="en-US" i="1" dirty="0">
                <a:latin typeface="Arial" pitchFamily="-84" charset="0"/>
                <a:ea typeface="ＭＳ Ｐゴシック" pitchFamily="-84" charset="-128"/>
                <a:cs typeface="ＭＳ Ｐゴシック" pitchFamily="-84" charset="-128"/>
              </a:rPr>
              <a:t>t </a:t>
            </a:r>
            <a:r>
              <a:rPr lang="en-US" dirty="0">
                <a:latin typeface="Arial" pitchFamily="-84" charset="0"/>
                <a:ea typeface="ＭＳ Ｐゴシック" pitchFamily="-84" charset="-128"/>
                <a:cs typeface="ＭＳ Ｐゴシック" pitchFamily="-84" charset="-128"/>
              </a:rPr>
              <a:t> different values of </a:t>
            </a:r>
            <a:r>
              <a:rPr lang="en-US" i="1" dirty="0">
                <a:latin typeface="Arial" pitchFamily="-84" charset="0"/>
                <a:ea typeface="ＭＳ Ｐゴシック" pitchFamily="-84" charset="-128"/>
                <a:cs typeface="ＭＳ Ｐゴシック" pitchFamily="-84" charset="-128"/>
              </a:rPr>
              <a:t>a</a:t>
            </a:r>
            <a:r>
              <a:rPr lang="en-US" dirty="0">
                <a:latin typeface="Arial" pitchFamily="-84" charset="0"/>
                <a:ea typeface="ＭＳ Ｐゴシック" pitchFamily="-84" charset="-128"/>
                <a:cs typeface="ＭＳ Ｐゴシック" pitchFamily="-84" charset="-128"/>
              </a:rPr>
              <a:t> are chosen, the probability that all of them will pass</a:t>
            </a:r>
          </a:p>
          <a:p>
            <a:r>
              <a:rPr lang="en-US" dirty="0">
                <a:latin typeface="Arial" pitchFamily="-84" charset="0"/>
                <a:ea typeface="ＭＳ Ｐゴシック" pitchFamily="-84" charset="-128"/>
                <a:cs typeface="ＭＳ Ｐゴシック" pitchFamily="-84" charset="-128"/>
              </a:rPr>
              <a:t>TEST (return inconclusive) for </a:t>
            </a:r>
            <a:r>
              <a:rPr lang="en-US" i="1" dirty="0">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is less than (1/4)</a:t>
            </a:r>
            <a:r>
              <a:rPr lang="en-US" baseline="30000" dirty="0">
                <a:latin typeface="Arial" pitchFamily="-84" charset="0"/>
                <a:ea typeface="ＭＳ Ｐゴシック" pitchFamily="-84" charset="-128"/>
                <a:cs typeface="ＭＳ Ｐゴシック" pitchFamily="-84" charset="-128"/>
              </a:rPr>
              <a:t>t</a:t>
            </a:r>
            <a:r>
              <a:rPr lang="en-US" dirty="0">
                <a:latin typeface="Arial" pitchFamily="-84" charset="0"/>
                <a:ea typeface="ＭＳ Ｐゴシック" pitchFamily="-84" charset="-128"/>
                <a:cs typeface="ＭＳ Ｐゴシック" pitchFamily="-84" charset="-128"/>
              </a:rPr>
              <a:t> . For example, for </a:t>
            </a:r>
            <a:r>
              <a:rPr lang="en-US" i="1" dirty="0">
                <a:latin typeface="Arial" pitchFamily="-84" charset="0"/>
                <a:ea typeface="ＭＳ Ｐゴシック" pitchFamily="-84" charset="-128"/>
                <a:cs typeface="ＭＳ Ｐゴシック" pitchFamily="-84" charset="-128"/>
              </a:rPr>
              <a:t>t</a:t>
            </a:r>
            <a:r>
              <a:rPr lang="en-US" dirty="0">
                <a:latin typeface="Arial" pitchFamily="-84" charset="0"/>
                <a:ea typeface="ＭＳ Ｐゴシック" pitchFamily="-84" charset="-128"/>
                <a:cs typeface="ＭＳ Ｐゴシック" pitchFamily="-84" charset="-128"/>
              </a:rPr>
              <a:t> =  10, the</a:t>
            </a:r>
          </a:p>
          <a:p>
            <a:r>
              <a:rPr lang="en-US" dirty="0">
                <a:latin typeface="Arial" pitchFamily="-84" charset="0"/>
                <a:ea typeface="ＭＳ Ｐゴシック" pitchFamily="-84" charset="-128"/>
                <a:cs typeface="ＭＳ Ｐゴシック" pitchFamily="-84" charset="-128"/>
              </a:rPr>
              <a:t>probability that a nonprime number will pass all ten tests is less than 10</a:t>
            </a:r>
            <a:r>
              <a:rPr lang="en-US" baseline="30000" dirty="0">
                <a:latin typeface="Arial" pitchFamily="-84" charset="0"/>
                <a:ea typeface="ＭＳ Ｐゴシック" pitchFamily="-84" charset="-128"/>
                <a:cs typeface="ＭＳ Ｐゴシック" pitchFamily="-84" charset="-128"/>
              </a:rPr>
              <a:t>-6</a:t>
            </a:r>
            <a:r>
              <a:rPr lang="en-US" dirty="0">
                <a:latin typeface="Arial" pitchFamily="-84" charset="0"/>
                <a:ea typeface="ＭＳ Ｐゴシック" pitchFamily="-84" charset="-128"/>
                <a:cs typeface="ＭＳ Ｐゴシック" pitchFamily="-84" charset="-128"/>
              </a:rPr>
              <a:t> . Thus,</a:t>
            </a:r>
          </a:p>
          <a:p>
            <a:r>
              <a:rPr lang="en-US" dirty="0">
                <a:latin typeface="Arial" pitchFamily="-84" charset="0"/>
                <a:ea typeface="ＭＳ Ｐゴシック" pitchFamily="-84" charset="-128"/>
                <a:cs typeface="ＭＳ Ｐゴシック" pitchFamily="-84" charset="-128"/>
              </a:rPr>
              <a:t>for a sufficiently large value of t, we can be confident that n is prime if Miller’s test</a:t>
            </a:r>
          </a:p>
          <a:p>
            <a:r>
              <a:rPr lang="en-US" dirty="0">
                <a:latin typeface="Arial" pitchFamily="-84" charset="0"/>
                <a:ea typeface="ＭＳ Ｐゴシック" pitchFamily="-84" charset="-128"/>
                <a:cs typeface="ＭＳ Ｐゴシック" pitchFamily="-84" charset="-128"/>
              </a:rPr>
              <a:t>always returns </a:t>
            </a:r>
            <a:r>
              <a:rPr lang="en-US" b="1" dirty="0">
                <a:latin typeface="Arial" pitchFamily="-84" charset="0"/>
                <a:ea typeface="ＭＳ Ｐゴシック" pitchFamily="-84" charset="-128"/>
                <a:cs typeface="ＭＳ Ｐゴシック" pitchFamily="-84" charset="-128"/>
              </a:rPr>
              <a:t>inconclusive</a:t>
            </a:r>
            <a:r>
              <a:rPr lang="en-US" dirty="0">
                <a:latin typeface="Arial" pitchFamily="-84" charset="0"/>
                <a:ea typeface="ＭＳ Ｐゴシック" pitchFamily="-84" charset="-128"/>
                <a:cs typeface="ＭＳ Ｐゴシック" pitchFamily="-84" charset="-128"/>
              </a:rPr>
              <a:t> .</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This gives us a basis for determining whether an odd integer </a:t>
            </a:r>
            <a:r>
              <a:rPr lang="en-US" i="1" dirty="0">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is prime</a:t>
            </a:r>
          </a:p>
          <a:p>
            <a:r>
              <a:rPr lang="en-US" dirty="0">
                <a:latin typeface="Arial" pitchFamily="-84" charset="0"/>
                <a:ea typeface="ＭＳ Ｐゴシック" pitchFamily="-84" charset="-128"/>
                <a:cs typeface="ＭＳ Ｐゴシック" pitchFamily="-84" charset="-128"/>
              </a:rPr>
              <a:t>with a reasonable degree of confidence. The procedure is as follows: Repeatedly</a:t>
            </a:r>
          </a:p>
          <a:p>
            <a:r>
              <a:rPr lang="en-US" dirty="0">
                <a:latin typeface="Arial" pitchFamily="-84" charset="0"/>
                <a:ea typeface="ＭＳ Ｐゴシック" pitchFamily="-84" charset="-128"/>
                <a:cs typeface="ＭＳ Ｐゴシック" pitchFamily="-84" charset="-128"/>
              </a:rPr>
              <a:t>invoke TEST (</a:t>
            </a:r>
            <a:r>
              <a:rPr lang="en-US" i="1" dirty="0">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using randomly chosen values for </a:t>
            </a:r>
            <a:r>
              <a:rPr lang="en-US" i="1" dirty="0">
                <a:latin typeface="Arial" pitchFamily="-84" charset="0"/>
                <a:ea typeface="ＭＳ Ｐゴシック" pitchFamily="-84" charset="-128"/>
                <a:cs typeface="ＭＳ Ｐゴシック" pitchFamily="-84" charset="-128"/>
              </a:rPr>
              <a:t>a</a:t>
            </a:r>
            <a:r>
              <a:rPr lang="en-US" dirty="0">
                <a:latin typeface="Arial" pitchFamily="-84" charset="0"/>
                <a:ea typeface="ＭＳ Ｐゴシック" pitchFamily="-84" charset="-128"/>
                <a:cs typeface="ＭＳ Ｐゴシック" pitchFamily="-84" charset="-128"/>
              </a:rPr>
              <a:t> . If, at any point, TEST returns</a:t>
            </a:r>
          </a:p>
          <a:p>
            <a:r>
              <a:rPr lang="en-US" dirty="0">
                <a:latin typeface="Arial" pitchFamily="-84" charset="0"/>
                <a:ea typeface="ＭＳ Ｐゴシック" pitchFamily="-84" charset="-128"/>
                <a:cs typeface="ＭＳ Ｐゴシック" pitchFamily="-84" charset="-128"/>
              </a:rPr>
              <a:t>composite , then </a:t>
            </a:r>
            <a:r>
              <a:rPr lang="en-US" i="1" dirty="0">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is determined to be nonprime. If TEST continues to</a:t>
            </a:r>
          </a:p>
          <a:p>
            <a:r>
              <a:rPr lang="en-US" dirty="0">
                <a:latin typeface="Arial" pitchFamily="-84" charset="0"/>
                <a:ea typeface="ＭＳ Ｐゴシック" pitchFamily="-84" charset="-128"/>
                <a:cs typeface="ＭＳ Ｐゴシック" pitchFamily="-84" charset="-128"/>
              </a:rPr>
              <a:t>return </a:t>
            </a:r>
            <a:r>
              <a:rPr lang="en-US" b="1" dirty="0">
                <a:latin typeface="Arial" pitchFamily="-84" charset="0"/>
                <a:ea typeface="ＭＳ Ｐゴシック" pitchFamily="-84" charset="-128"/>
                <a:cs typeface="ＭＳ Ｐゴシック" pitchFamily="-84" charset="-128"/>
              </a:rPr>
              <a:t>inconclusive</a:t>
            </a:r>
            <a:r>
              <a:rPr lang="en-US" dirty="0">
                <a:latin typeface="Arial" pitchFamily="-84" charset="0"/>
                <a:ea typeface="ＭＳ Ｐゴシック" pitchFamily="-84" charset="-128"/>
                <a:cs typeface="ＭＳ Ｐゴシック" pitchFamily="-84" charset="-128"/>
              </a:rPr>
              <a:t>  for</a:t>
            </a:r>
            <a:r>
              <a:rPr lang="en-US" i="1" dirty="0">
                <a:latin typeface="Arial" pitchFamily="-84" charset="0"/>
                <a:ea typeface="ＭＳ Ｐゴシック" pitchFamily="-84" charset="-128"/>
                <a:cs typeface="ＭＳ Ｐゴシック" pitchFamily="-84" charset="-128"/>
              </a:rPr>
              <a:t> t </a:t>
            </a:r>
            <a:r>
              <a:rPr lang="en-US" dirty="0">
                <a:latin typeface="Arial" pitchFamily="-84" charset="0"/>
                <a:ea typeface="ＭＳ Ｐゴシック" pitchFamily="-84" charset="-128"/>
                <a:cs typeface="ＭＳ Ｐゴシック" pitchFamily="-84" charset="-128"/>
              </a:rPr>
              <a:t>tests, then for a sufficiently large value of</a:t>
            </a:r>
            <a:r>
              <a:rPr lang="en-US" i="1" dirty="0">
                <a:latin typeface="Arial" pitchFamily="-84" charset="0"/>
                <a:ea typeface="ＭＳ Ｐゴシック" pitchFamily="-84" charset="-128"/>
                <a:cs typeface="ＭＳ Ｐゴシック" pitchFamily="-84" charset="-128"/>
              </a:rPr>
              <a:t> t </a:t>
            </a:r>
            <a:r>
              <a:rPr lang="en-US" dirty="0">
                <a:latin typeface="Arial" pitchFamily="-84" charset="0"/>
                <a:ea typeface="ＭＳ Ｐゴシック" pitchFamily="-84" charset="-128"/>
                <a:cs typeface="ＭＳ Ｐゴシック" pitchFamily="-84" charset="-128"/>
              </a:rPr>
              <a:t>, assume</a:t>
            </a:r>
          </a:p>
          <a:p>
            <a:r>
              <a:rPr lang="en-US" dirty="0">
                <a:latin typeface="Arial" pitchFamily="-84" charset="0"/>
                <a:ea typeface="ＭＳ Ｐゴシック" pitchFamily="-84" charset="-128"/>
                <a:cs typeface="ＭＳ Ｐゴシック" pitchFamily="-84" charset="-128"/>
              </a:rPr>
              <a:t>that </a:t>
            </a:r>
            <a:r>
              <a:rPr lang="en-US" i="1" dirty="0">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is prime.</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67702A24-FA59-FB47-B5ED-F3B289B39302}" type="slidenum">
              <a:rPr lang="en-AU">
                <a:latin typeface="Arial" pitchFamily="-84" charset="0"/>
              </a:rPr>
              <a:pPr/>
              <a:t>3</a:t>
            </a:fld>
            <a:endParaRPr lang="en-AU">
              <a:latin typeface="Arial" pitchFamily="-8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a:latin typeface="Arial" pitchFamily="-84" charset="0"/>
                <a:ea typeface="Arial" pitchFamily="-84" charset="0"/>
                <a:cs typeface="Arial" pitchFamily="-84" charset="0"/>
              </a:rPr>
              <a:t>We say that a nonzero b </a:t>
            </a:r>
            <a:r>
              <a:rPr lang="en-US" b="1" dirty="0">
                <a:latin typeface="Arial" pitchFamily="-84" charset="0"/>
                <a:ea typeface="Arial" pitchFamily="-84" charset="0"/>
                <a:cs typeface="Arial" pitchFamily="-84" charset="0"/>
              </a:rPr>
              <a:t>divides</a:t>
            </a:r>
            <a:r>
              <a:rPr lang="en-US" dirty="0">
                <a:latin typeface="Arial" pitchFamily="-84" charset="0"/>
                <a:ea typeface="Arial" pitchFamily="-84" charset="0"/>
                <a:cs typeface="Arial" pitchFamily="-84" charset="0"/>
              </a:rPr>
              <a:t> a if a=</a:t>
            </a:r>
            <a:r>
              <a:rPr lang="en-US" dirty="0" err="1">
                <a:latin typeface="Arial" pitchFamily="-84" charset="0"/>
                <a:ea typeface="Arial" pitchFamily="-84" charset="0"/>
                <a:cs typeface="Arial" pitchFamily="-84" charset="0"/>
              </a:rPr>
              <a:t>mb</a:t>
            </a:r>
            <a:r>
              <a:rPr lang="en-US" dirty="0">
                <a:latin typeface="Arial" pitchFamily="-84" charset="0"/>
                <a:ea typeface="Arial" pitchFamily="-84" charset="0"/>
                <a:cs typeface="Arial" pitchFamily="-84" charset="0"/>
              </a:rPr>
              <a:t> for some m, where a, b, and m are integers. That is, b divides a if there is no remainder on division.</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The notation b | a is commonly used to mean b  divides a . Also, if b | a , we say that b is a </a:t>
            </a:r>
            <a:r>
              <a:rPr lang="en-US" b="1" dirty="0">
                <a:latin typeface="Arial" pitchFamily="-84" charset="0"/>
                <a:ea typeface="ＭＳ Ｐゴシック" pitchFamily="-84" charset="-128"/>
                <a:cs typeface="ＭＳ Ｐゴシック" pitchFamily="-84" charset="-128"/>
              </a:rPr>
              <a:t>divisor</a:t>
            </a:r>
            <a:r>
              <a:rPr lang="en-US" dirty="0">
                <a:latin typeface="Arial" pitchFamily="-84" charset="0"/>
                <a:ea typeface="ＭＳ Ｐゴシック" pitchFamily="-84" charset="-128"/>
                <a:cs typeface="ＭＳ Ｐゴシック" pitchFamily="-84" charset="-128"/>
              </a:rPr>
              <a:t> of a .</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p:cNvSpPr>
          <p:nvPr>
            <p:ph type="sldImg"/>
          </p:nvPr>
        </p:nvSpPr>
        <p:spPr>
          <a:ln/>
        </p:spPr>
      </p:sp>
      <p:sp>
        <p:nvSpPr>
          <p:cNvPr id="49155" name="Notes Placeholder 2"/>
          <p:cNvSpPr>
            <a:spLocks noGrp="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 Prior to 2002, there was no known method of efficiently proving the </a:t>
            </a:r>
            <a:r>
              <a:rPr lang="en-US" dirty="0" err="1">
                <a:latin typeface="Arial" pitchFamily="-84" charset="0"/>
                <a:ea typeface="ＭＳ Ｐゴシック" pitchFamily="-84" charset="-128"/>
                <a:cs typeface="ＭＳ Ｐゴシック" pitchFamily="-84" charset="-128"/>
              </a:rPr>
              <a:t>primality</a:t>
            </a:r>
            <a:r>
              <a:rPr lang="en-US" dirty="0">
                <a:latin typeface="Arial" pitchFamily="-84" charset="0"/>
                <a:ea typeface="ＭＳ Ｐゴシック" pitchFamily="-84" charset="-128"/>
                <a:cs typeface="ＭＳ Ｐゴシック" pitchFamily="-84" charset="-128"/>
              </a:rPr>
              <a:t> of very</a:t>
            </a:r>
          </a:p>
          <a:p>
            <a:r>
              <a:rPr lang="en-US" dirty="0">
                <a:latin typeface="Arial" pitchFamily="-84" charset="0"/>
                <a:ea typeface="ＭＳ Ｐゴシック" pitchFamily="-84" charset="-128"/>
                <a:cs typeface="ＭＳ Ｐゴシック" pitchFamily="-84" charset="-128"/>
              </a:rPr>
              <a:t>large numbers. All of the algorithms in use, including the most popular (Miller-Rabin),</a:t>
            </a:r>
          </a:p>
          <a:p>
            <a:r>
              <a:rPr lang="en-US" dirty="0">
                <a:latin typeface="Arial" pitchFamily="-84" charset="0"/>
                <a:ea typeface="ＭＳ Ｐゴシック" pitchFamily="-84" charset="-128"/>
                <a:cs typeface="ＭＳ Ｐゴシック" pitchFamily="-84" charset="-128"/>
              </a:rPr>
              <a:t>produced a probabilistic result. In 2002 (announced in 2002, published in 2004),</a:t>
            </a:r>
          </a:p>
          <a:p>
            <a:r>
              <a:rPr lang="en-US" dirty="0" err="1">
                <a:latin typeface="Arial" pitchFamily="-84" charset="0"/>
                <a:ea typeface="ＭＳ Ｐゴシック" pitchFamily="-84" charset="-128"/>
                <a:cs typeface="ＭＳ Ｐゴシック" pitchFamily="-84" charset="-128"/>
              </a:rPr>
              <a:t>Agrawal</a:t>
            </a:r>
            <a:r>
              <a:rPr lang="en-US" dirty="0">
                <a:latin typeface="Arial" pitchFamily="-84" charset="0"/>
                <a:ea typeface="ＭＳ Ｐゴシック" pitchFamily="-84" charset="-128"/>
                <a:cs typeface="ＭＳ Ｐゴシック" pitchFamily="-84" charset="-128"/>
              </a:rPr>
              <a:t>, </a:t>
            </a:r>
            <a:r>
              <a:rPr lang="en-US" dirty="0" err="1">
                <a:latin typeface="Arial" pitchFamily="-84" charset="0"/>
                <a:ea typeface="ＭＳ Ｐゴシック" pitchFamily="-84" charset="-128"/>
                <a:cs typeface="ＭＳ Ｐゴシック" pitchFamily="-84" charset="-128"/>
              </a:rPr>
              <a:t>Kayal</a:t>
            </a:r>
            <a:r>
              <a:rPr lang="en-US" dirty="0">
                <a:latin typeface="Arial" pitchFamily="-84" charset="0"/>
                <a:ea typeface="ＭＳ Ｐゴシック" pitchFamily="-84" charset="-128"/>
                <a:cs typeface="ＭＳ Ｐゴシック" pitchFamily="-84" charset="-128"/>
              </a:rPr>
              <a:t>, and </a:t>
            </a:r>
            <a:r>
              <a:rPr lang="en-US" dirty="0" err="1">
                <a:latin typeface="Arial" pitchFamily="-84" charset="0"/>
                <a:ea typeface="ＭＳ Ｐゴシック" pitchFamily="-84" charset="-128"/>
                <a:cs typeface="ＭＳ Ｐゴシック" pitchFamily="-84" charset="-128"/>
              </a:rPr>
              <a:t>Saxena</a:t>
            </a:r>
            <a:r>
              <a:rPr lang="en-US" dirty="0">
                <a:latin typeface="Arial" pitchFamily="-84" charset="0"/>
                <a:ea typeface="ＭＳ Ｐゴシック" pitchFamily="-84" charset="-128"/>
                <a:cs typeface="ＭＳ Ｐゴシック" pitchFamily="-84" charset="-128"/>
              </a:rPr>
              <a:t> [AGRA04] developed a relatively simple deterministic</a:t>
            </a:r>
          </a:p>
          <a:p>
            <a:r>
              <a:rPr lang="en-US" dirty="0">
                <a:latin typeface="Arial" pitchFamily="-84" charset="0"/>
                <a:ea typeface="ＭＳ Ｐゴシック" pitchFamily="-84" charset="-128"/>
                <a:cs typeface="ＭＳ Ｐゴシック" pitchFamily="-84" charset="-128"/>
              </a:rPr>
              <a:t>algorithm that efficiently determines whether a given large number is a prime. The algorithm,</a:t>
            </a:r>
          </a:p>
          <a:p>
            <a:r>
              <a:rPr lang="en-US" dirty="0">
                <a:latin typeface="Arial" pitchFamily="-84" charset="0"/>
                <a:ea typeface="ＭＳ Ｐゴシック" pitchFamily="-84" charset="-128"/>
                <a:cs typeface="ＭＳ Ｐゴシック" pitchFamily="-84" charset="-128"/>
              </a:rPr>
              <a:t>known as the AKS algorithm, does not appear to be as efficient as the Miller-</a:t>
            </a:r>
          </a:p>
          <a:p>
            <a:r>
              <a:rPr lang="en-US" dirty="0">
                <a:latin typeface="Arial" pitchFamily="-84" charset="0"/>
                <a:ea typeface="ＭＳ Ｐゴシック" pitchFamily="-84" charset="-128"/>
                <a:cs typeface="ＭＳ Ｐゴシック" pitchFamily="-84" charset="-128"/>
              </a:rPr>
              <a:t>Rabin algorithm. Thus far, it has not supplanted this older, probabilistic technique.</a:t>
            </a:r>
          </a:p>
        </p:txBody>
      </p:sp>
      <p:sp>
        <p:nvSpPr>
          <p:cNvPr id="49156" name="Slide Number Placeholder 3"/>
          <p:cNvSpPr>
            <a:spLocks noGrp="1"/>
          </p:cNvSpPr>
          <p:nvPr>
            <p:ph type="sldNum" sz="quarter" idx="5"/>
          </p:nvPr>
        </p:nvSpPr>
        <p:spPr>
          <a:noFill/>
        </p:spPr>
        <p:txBody>
          <a:bodyPr/>
          <a:lstStyle/>
          <a:p>
            <a:fld id="{4F82B013-62D1-194A-B230-76FBB108D621}" type="slidenum">
              <a:rPr lang="en-AU" smtClean="0">
                <a:latin typeface="Arial" pitchFamily="-84" charset="0"/>
              </a:rPr>
              <a:pPr/>
              <a:t>30</a:t>
            </a:fld>
            <a:endParaRPr lang="en-AU">
              <a:latin typeface="Arial" pitchFamily="-8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p:spPr>
        <p:txBody>
          <a:bodyPr/>
          <a:lstStyle/>
          <a:p>
            <a:fld id="{63893D91-8EA2-3449-B649-5F467F3288A1}" type="slidenum">
              <a:rPr lang="en-AU">
                <a:latin typeface="Arial" pitchFamily="-84" charset="0"/>
              </a:rPr>
              <a:pPr/>
              <a:t>31</a:t>
            </a:fld>
            <a:endParaRPr lang="en-AU">
              <a:latin typeface="Arial" pitchFamily="-8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 One of the most useful results of number theory is the Chinese remainder theorem</a:t>
            </a:r>
          </a:p>
          <a:p>
            <a:r>
              <a:rPr lang="en-US" dirty="0">
                <a:latin typeface="Arial" pitchFamily="-84" charset="0"/>
                <a:ea typeface="ＭＳ Ｐゴシック" pitchFamily="-84" charset="-128"/>
                <a:cs typeface="ＭＳ Ｐゴシック" pitchFamily="-84" charset="-128"/>
              </a:rPr>
              <a:t> (CRT).  In essence, the CRT says it is possible to reconstruct integers in a certain</a:t>
            </a:r>
          </a:p>
          <a:p>
            <a:r>
              <a:rPr lang="en-US" dirty="0">
                <a:latin typeface="Arial" pitchFamily="-84" charset="0"/>
                <a:ea typeface="ＭＳ Ｐゴシック" pitchFamily="-84" charset="-128"/>
                <a:cs typeface="ＭＳ Ｐゴシック" pitchFamily="-84" charset="-128"/>
              </a:rPr>
              <a:t>range from their residues modulo a set of </a:t>
            </a:r>
            <a:r>
              <a:rPr lang="en-US" dirty="0" err="1">
                <a:latin typeface="Arial" pitchFamily="-84" charset="0"/>
                <a:ea typeface="ＭＳ Ｐゴシック" pitchFamily="-84" charset="-128"/>
                <a:cs typeface="ＭＳ Ｐゴシック" pitchFamily="-84" charset="-128"/>
              </a:rPr>
              <a:t>pairwise</a:t>
            </a:r>
            <a:r>
              <a:rPr lang="en-US" dirty="0">
                <a:latin typeface="Arial" pitchFamily="-84" charset="0"/>
                <a:ea typeface="ＭＳ Ｐゴシック" pitchFamily="-84" charset="-128"/>
                <a:cs typeface="ＭＳ Ｐゴシック" pitchFamily="-84" charset="-128"/>
              </a:rPr>
              <a:t> relatively prime </a:t>
            </a:r>
            <a:r>
              <a:rPr lang="en-US" dirty="0" err="1">
                <a:latin typeface="Arial" pitchFamily="-84" charset="0"/>
                <a:ea typeface="ＭＳ Ｐゴシック" pitchFamily="-84" charset="-128"/>
                <a:cs typeface="ＭＳ Ｐゴシック" pitchFamily="-84" charset="-128"/>
              </a:rPr>
              <a:t>moduli</a:t>
            </a:r>
            <a:r>
              <a:rPr lang="en-US" dirty="0">
                <a:latin typeface="Arial" pitchFamily="-84" charset="0"/>
                <a:ea typeface="ＭＳ Ｐゴシック" pitchFamily="-84" charset="-128"/>
                <a:cs typeface="ＭＳ Ｐゴシック" pitchFamily="-84" charset="-128"/>
              </a:rPr>
              <a:t>.</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The CRT can be stated in several ways. We present here a formulation that is most</a:t>
            </a:r>
          </a:p>
          <a:p>
            <a:r>
              <a:rPr lang="en-US" dirty="0">
                <a:latin typeface="Arial" pitchFamily="-84" charset="0"/>
                <a:ea typeface="ＭＳ Ｐゴシック" pitchFamily="-84" charset="-128"/>
                <a:cs typeface="ＭＳ Ｐゴシック" pitchFamily="-84" charset="-128"/>
              </a:rPr>
              <a:t>useful from the point of view of this text. An alternative formulation is explored in</a:t>
            </a:r>
          </a:p>
          <a:p>
            <a:r>
              <a:rPr lang="en-US" dirty="0">
                <a:latin typeface="Arial" pitchFamily="-84" charset="0"/>
                <a:ea typeface="ＭＳ Ｐゴシック" pitchFamily="-84" charset="-128"/>
                <a:cs typeface="ＭＳ Ｐゴシック" pitchFamily="-84" charset="-128"/>
              </a:rPr>
              <a:t>Problem 2.33.</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One of the useful features of the Chinese remainder theorem is that it provides</a:t>
            </a:r>
          </a:p>
          <a:p>
            <a:r>
              <a:rPr lang="en-US" dirty="0">
                <a:latin typeface="Arial" pitchFamily="-84" charset="0"/>
                <a:ea typeface="ＭＳ Ｐゴシック" pitchFamily="-84" charset="-128"/>
                <a:cs typeface="ＭＳ Ｐゴシック" pitchFamily="-84" charset="-128"/>
              </a:rPr>
              <a:t>a way to manipulate (potentially very large) numbers mod M  in terms of </a:t>
            </a:r>
            <a:r>
              <a:rPr lang="en-US" dirty="0" err="1">
                <a:latin typeface="Arial" pitchFamily="-84" charset="0"/>
                <a:ea typeface="ＭＳ Ｐゴシック" pitchFamily="-84" charset="-128"/>
                <a:cs typeface="ＭＳ Ｐゴシック" pitchFamily="-84" charset="-128"/>
              </a:rPr>
              <a:t>tuples</a:t>
            </a:r>
            <a:r>
              <a:rPr lang="en-US" dirty="0">
                <a:latin typeface="Arial" pitchFamily="-84" charset="0"/>
                <a:ea typeface="ＭＳ Ｐゴシック" pitchFamily="-84" charset="-128"/>
                <a:cs typeface="ＭＳ Ｐゴシック" pitchFamily="-84" charset="-128"/>
              </a:rPr>
              <a:t> of</a:t>
            </a:r>
          </a:p>
          <a:p>
            <a:r>
              <a:rPr lang="en-US" dirty="0">
                <a:latin typeface="Arial" pitchFamily="-84" charset="0"/>
                <a:ea typeface="ＭＳ Ｐゴシック" pitchFamily="-84" charset="-128"/>
                <a:cs typeface="ＭＳ Ｐゴシック" pitchFamily="-84" charset="-128"/>
              </a:rPr>
              <a:t>smaller numbers. This can be useful when M  is 150 digits or more. However, note</a:t>
            </a:r>
          </a:p>
          <a:p>
            <a:r>
              <a:rPr lang="en-US" dirty="0">
                <a:latin typeface="Arial" pitchFamily="-84" charset="0"/>
                <a:ea typeface="ＭＳ Ｐゴシック" pitchFamily="-84" charset="-128"/>
                <a:cs typeface="ＭＳ Ｐゴシック" pitchFamily="-84" charset="-128"/>
              </a:rPr>
              <a:t>that it is necessary to know beforehand the factorization of M .</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p:cNvSpPr>
          <p:nvPr>
            <p:ph type="sldImg"/>
          </p:nvPr>
        </p:nvSpPr>
        <p:spPr>
          <a:ln/>
        </p:spPr>
      </p:sp>
      <p:sp>
        <p:nvSpPr>
          <p:cNvPr id="53251" name="Notes Placeholder 2"/>
          <p:cNvSpPr>
            <a:spLocks noGrp="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Table 2.7 shows all the powers of a, modulo 19 for all positive </a:t>
            </a:r>
            <a:r>
              <a:rPr lang="en-AU" i="1" dirty="0">
                <a:latin typeface="Arial" pitchFamily="-84" charset="0"/>
                <a:ea typeface="ＭＳ Ｐゴシック" pitchFamily="-84" charset="-128"/>
                <a:cs typeface="ＭＳ Ｐゴシック" pitchFamily="-84" charset="-128"/>
              </a:rPr>
              <a:t>a</a:t>
            </a:r>
            <a:r>
              <a:rPr lang="en-US" dirty="0">
                <a:latin typeface="Arial" pitchFamily="-84" charset="0"/>
                <a:ea typeface="ＭＳ Ｐゴシック" pitchFamily="-84" charset="-128"/>
                <a:cs typeface="ＭＳ Ｐゴシック" pitchFamily="-84" charset="-128"/>
              </a:rPr>
              <a:t> &lt;19. The</a:t>
            </a:r>
          </a:p>
          <a:p>
            <a:r>
              <a:rPr lang="en-US" dirty="0">
                <a:latin typeface="Arial" pitchFamily="-84" charset="0"/>
                <a:ea typeface="ＭＳ Ｐゴシック" pitchFamily="-84" charset="-128"/>
                <a:cs typeface="ＭＳ Ｐゴシック" pitchFamily="-84" charset="-128"/>
              </a:rPr>
              <a:t>length of the sequence for each base value is indicated by shading. Note the</a:t>
            </a:r>
          </a:p>
          <a:p>
            <a:r>
              <a:rPr lang="en-US" dirty="0">
                <a:latin typeface="Arial" pitchFamily="-84" charset="0"/>
                <a:ea typeface="ＭＳ Ｐゴシック" pitchFamily="-84" charset="-128"/>
                <a:cs typeface="ＭＳ Ｐゴシック" pitchFamily="-84" charset="-128"/>
              </a:rPr>
              <a:t>following:</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1.  All sequences end in 1. This is consistent with the reasoning of the preceding</a:t>
            </a:r>
          </a:p>
          <a:p>
            <a:r>
              <a:rPr lang="en-US" dirty="0">
                <a:latin typeface="Arial" pitchFamily="-84" charset="0"/>
                <a:ea typeface="ＭＳ Ｐゴシック" pitchFamily="-84" charset="-128"/>
                <a:cs typeface="ＭＳ Ｐゴシック" pitchFamily="-84" charset="-128"/>
              </a:rPr>
              <a:t>few paragraphs.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2.  The length of a sequence divides </a:t>
            </a:r>
            <a:r>
              <a:rPr lang="en-AU" dirty="0" err="1">
                <a:latin typeface="Arial" pitchFamily="-84" charset="0"/>
                <a:ea typeface="ＭＳ Ｐゴシック" pitchFamily="-84" charset="-128"/>
                <a:cs typeface="ＭＳ Ｐゴシック" pitchFamily="-84" charset="-128"/>
              </a:rPr>
              <a:t>ø</a:t>
            </a:r>
            <a:r>
              <a:rPr lang="en-US" dirty="0">
                <a:latin typeface="Arial" pitchFamily="-84" charset="0"/>
                <a:ea typeface="ＭＳ Ｐゴシック" pitchFamily="-84" charset="-128"/>
                <a:cs typeface="ＭＳ Ｐゴシック" pitchFamily="-84" charset="-128"/>
              </a:rPr>
              <a:t> (19) =  18. That is, an integral number of</a:t>
            </a:r>
          </a:p>
          <a:p>
            <a:r>
              <a:rPr lang="en-US" dirty="0">
                <a:latin typeface="Arial" pitchFamily="-84" charset="0"/>
                <a:ea typeface="ＭＳ Ｐゴシック" pitchFamily="-84" charset="-128"/>
                <a:cs typeface="ＭＳ Ｐゴシック" pitchFamily="-84" charset="-128"/>
              </a:rPr>
              <a:t>sequences occur in each row of the table.</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3.  Some of the sequences are of length 18. In this case, it is said that the base</a:t>
            </a:r>
          </a:p>
          <a:p>
            <a:r>
              <a:rPr lang="en-US" dirty="0">
                <a:latin typeface="Arial" pitchFamily="-84" charset="0"/>
                <a:ea typeface="ＭＳ Ｐゴシック" pitchFamily="-84" charset="-128"/>
                <a:cs typeface="ＭＳ Ｐゴシック" pitchFamily="-84" charset="-128"/>
              </a:rPr>
              <a:t>integer a  generates (via powers) the set of nonzero integers modulo 19. Each</a:t>
            </a:r>
          </a:p>
          <a:p>
            <a:r>
              <a:rPr lang="en-US" dirty="0">
                <a:latin typeface="Arial" pitchFamily="-84" charset="0"/>
                <a:ea typeface="ＭＳ Ｐゴシック" pitchFamily="-84" charset="-128"/>
                <a:cs typeface="ＭＳ Ｐゴシック" pitchFamily="-84" charset="-128"/>
              </a:rPr>
              <a:t>such integer is called a primitive root of the modulus 19.</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More generally, we can say that the highest possible exponent to which a number</a:t>
            </a:r>
          </a:p>
          <a:p>
            <a:r>
              <a:rPr lang="en-US" dirty="0">
                <a:latin typeface="Arial" pitchFamily="-84" charset="0"/>
                <a:ea typeface="ＭＳ Ｐゴシック" pitchFamily="-84" charset="-128"/>
                <a:cs typeface="ＭＳ Ｐゴシック" pitchFamily="-84" charset="-128"/>
              </a:rPr>
              <a:t>can belong (mod </a:t>
            </a:r>
            <a:r>
              <a:rPr lang="en-US" dirty="0" err="1">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 is </a:t>
            </a:r>
            <a:r>
              <a:rPr lang="en-AU" dirty="0" err="1">
                <a:latin typeface="Arial" pitchFamily="-84" charset="0"/>
                <a:ea typeface="ＭＳ Ｐゴシック" pitchFamily="-84" charset="-128"/>
                <a:cs typeface="ＭＳ Ｐゴシック" pitchFamily="-84" charset="-128"/>
              </a:rPr>
              <a:t>ø</a:t>
            </a:r>
            <a:r>
              <a:rPr lang="en-US" dirty="0">
                <a:latin typeface="Arial" pitchFamily="-84" charset="0"/>
                <a:ea typeface="ＭＳ Ｐゴシック" pitchFamily="-84" charset="-128"/>
                <a:cs typeface="ＭＳ Ｐゴシック" pitchFamily="-84" charset="-128"/>
              </a:rPr>
              <a:t> (</a:t>
            </a:r>
            <a:r>
              <a:rPr lang="en-US" dirty="0" err="1">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 If a number is of this order, it is referred to as a</a:t>
            </a:r>
          </a:p>
          <a:p>
            <a:r>
              <a:rPr lang="en-US" dirty="0">
                <a:latin typeface="Arial" pitchFamily="-84" charset="0"/>
                <a:ea typeface="ＭＳ Ｐゴシック" pitchFamily="-84" charset="-128"/>
                <a:cs typeface="ＭＳ Ｐゴシック" pitchFamily="-84" charset="-128"/>
              </a:rPr>
              <a:t>primitive root  of </a:t>
            </a:r>
            <a:r>
              <a:rPr lang="en-US" dirty="0" err="1">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 The importance of this notion is that if a  is a </a:t>
            </a:r>
            <a:r>
              <a:rPr lang="en-US" b="1" dirty="0">
                <a:latin typeface="Arial" pitchFamily="-84" charset="0"/>
                <a:ea typeface="ＭＳ Ｐゴシック" pitchFamily="-84" charset="-128"/>
                <a:cs typeface="ＭＳ Ｐゴシック" pitchFamily="-84" charset="-128"/>
              </a:rPr>
              <a:t>primitive root </a:t>
            </a:r>
            <a:r>
              <a:rPr lang="en-US" dirty="0">
                <a:latin typeface="Arial" pitchFamily="-84" charset="0"/>
                <a:ea typeface="ＭＳ Ｐゴシック" pitchFamily="-84" charset="-128"/>
                <a:cs typeface="ＭＳ Ｐゴシック" pitchFamily="-84" charset="-128"/>
              </a:rPr>
              <a:t>of </a:t>
            </a:r>
            <a:r>
              <a:rPr lang="en-US" dirty="0" err="1">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a:t>
            </a:r>
          </a:p>
          <a:p>
            <a:r>
              <a:rPr lang="en-US" dirty="0">
                <a:latin typeface="Arial" pitchFamily="-84" charset="0"/>
                <a:ea typeface="ＭＳ Ｐゴシック" pitchFamily="-84" charset="-128"/>
                <a:cs typeface="ＭＳ Ｐゴシック" pitchFamily="-84" charset="-128"/>
              </a:rPr>
              <a:t>then its powers</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a , a</a:t>
            </a:r>
            <a:r>
              <a:rPr lang="en-US" baseline="30000" dirty="0">
                <a:latin typeface="Arial" pitchFamily="-84" charset="0"/>
                <a:ea typeface="ＭＳ Ｐゴシック" pitchFamily="-84" charset="-128"/>
                <a:cs typeface="ＭＳ Ｐゴシック" pitchFamily="-84" charset="-128"/>
              </a:rPr>
              <a:t>2</a:t>
            </a:r>
            <a:r>
              <a:rPr lang="en-US" dirty="0">
                <a:latin typeface="Arial" pitchFamily="-84" charset="0"/>
                <a:ea typeface="ＭＳ Ｐゴシック" pitchFamily="-84" charset="-128"/>
                <a:cs typeface="ＭＳ Ｐゴシック" pitchFamily="-84" charset="-128"/>
              </a:rPr>
              <a:t> ,. . . , a</a:t>
            </a:r>
            <a:r>
              <a:rPr lang="en-AU" baseline="30000" dirty="0" err="1">
                <a:latin typeface="Arial" pitchFamily="-84" charset="0"/>
                <a:ea typeface="ＭＳ Ｐゴシック" pitchFamily="-84" charset="-128"/>
                <a:cs typeface="ＭＳ Ｐゴシック" pitchFamily="-84" charset="-128"/>
              </a:rPr>
              <a:t>ø</a:t>
            </a:r>
            <a:r>
              <a:rPr lang="en-US" baseline="30000" dirty="0">
                <a:latin typeface="Arial" pitchFamily="-84" charset="0"/>
                <a:ea typeface="ＭＳ Ｐゴシック" pitchFamily="-84" charset="-128"/>
                <a:cs typeface="ＭＳ Ｐゴシック" pitchFamily="-84" charset="-128"/>
              </a:rPr>
              <a:t>(</a:t>
            </a:r>
            <a:r>
              <a:rPr lang="en-US" baseline="30000" dirty="0" err="1">
                <a:latin typeface="Arial" pitchFamily="-84" charset="0"/>
                <a:ea typeface="ＭＳ Ｐゴシック" pitchFamily="-84" charset="-128"/>
                <a:cs typeface="ＭＳ Ｐゴシック" pitchFamily="-84" charset="-128"/>
              </a:rPr>
              <a:t>n</a:t>
            </a:r>
            <a:r>
              <a:rPr lang="en-US" baseline="30000" dirty="0">
                <a:latin typeface="Arial" pitchFamily="-84" charset="0"/>
                <a:ea typeface="ＭＳ Ｐゴシック" pitchFamily="-84" charset="-128"/>
                <a:cs typeface="ＭＳ Ｐゴシック" pitchFamily="-84" charset="-128"/>
              </a:rPr>
              <a:t>)</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are distinct (mod </a:t>
            </a:r>
            <a:r>
              <a:rPr lang="en-US" dirty="0" err="1">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 and are all relatively prime to </a:t>
            </a:r>
            <a:r>
              <a:rPr lang="en-US" dirty="0" err="1">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 In particular, for a prime number</a:t>
            </a:r>
          </a:p>
          <a:p>
            <a:r>
              <a:rPr lang="en-US" dirty="0" err="1">
                <a:latin typeface="Arial" pitchFamily="-84" charset="0"/>
                <a:ea typeface="ＭＳ Ｐゴシック" pitchFamily="-84" charset="-128"/>
                <a:cs typeface="ＭＳ Ｐゴシック" pitchFamily="-84" charset="-128"/>
              </a:rPr>
              <a:t>p</a:t>
            </a:r>
            <a:r>
              <a:rPr lang="en-US" dirty="0">
                <a:latin typeface="Arial" pitchFamily="-84" charset="0"/>
                <a:ea typeface="ＭＳ Ｐゴシック" pitchFamily="-84" charset="-128"/>
                <a:cs typeface="ＭＳ Ｐゴシック" pitchFamily="-84" charset="-128"/>
              </a:rPr>
              <a:t> , if a  is a primitive root of </a:t>
            </a:r>
            <a:r>
              <a:rPr lang="en-US" dirty="0" err="1">
                <a:latin typeface="Arial" pitchFamily="-84" charset="0"/>
                <a:ea typeface="ＭＳ Ｐゴシック" pitchFamily="-84" charset="-128"/>
                <a:cs typeface="ＭＳ Ｐゴシック" pitchFamily="-84" charset="-128"/>
              </a:rPr>
              <a:t>p</a:t>
            </a:r>
            <a:r>
              <a:rPr lang="en-US" dirty="0">
                <a:latin typeface="Arial" pitchFamily="-84" charset="0"/>
                <a:ea typeface="ＭＳ Ｐゴシック" pitchFamily="-84" charset="-128"/>
                <a:cs typeface="ＭＳ Ｐゴシック" pitchFamily="-84" charset="-128"/>
              </a:rPr>
              <a:t> , then</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a , a</a:t>
            </a:r>
            <a:r>
              <a:rPr lang="en-US" baseline="30000" dirty="0">
                <a:latin typeface="Arial" pitchFamily="-84" charset="0"/>
                <a:ea typeface="ＭＳ Ｐゴシック" pitchFamily="-84" charset="-128"/>
                <a:cs typeface="ＭＳ Ｐゴシック" pitchFamily="-84" charset="-128"/>
              </a:rPr>
              <a:t>2</a:t>
            </a:r>
            <a:r>
              <a:rPr lang="en-US" dirty="0">
                <a:latin typeface="Arial" pitchFamily="-84" charset="0"/>
                <a:ea typeface="ＭＳ Ｐゴシック" pitchFamily="-84" charset="-128"/>
                <a:cs typeface="ＭＳ Ｐゴシック" pitchFamily="-84" charset="-128"/>
              </a:rPr>
              <a:t> ,. . .  , a</a:t>
            </a:r>
            <a:r>
              <a:rPr lang="en-US" baseline="30000" dirty="0">
                <a:latin typeface="Arial" pitchFamily="-84" charset="0"/>
                <a:ea typeface="ＭＳ Ｐゴシック" pitchFamily="-84" charset="-128"/>
                <a:cs typeface="ＭＳ Ｐゴシック" pitchFamily="-84" charset="-128"/>
              </a:rPr>
              <a:t>p-1</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are distinct (mod </a:t>
            </a:r>
            <a:r>
              <a:rPr lang="en-US" dirty="0" err="1">
                <a:latin typeface="Arial" pitchFamily="-84" charset="0"/>
                <a:ea typeface="ＭＳ Ｐゴシック" pitchFamily="-84" charset="-128"/>
                <a:cs typeface="ＭＳ Ｐゴシック" pitchFamily="-84" charset="-128"/>
              </a:rPr>
              <a:t>p</a:t>
            </a:r>
            <a:r>
              <a:rPr lang="en-US" dirty="0">
                <a:latin typeface="Arial" pitchFamily="-84" charset="0"/>
                <a:ea typeface="ＭＳ Ｐゴシック" pitchFamily="-84" charset="-128"/>
                <a:cs typeface="ＭＳ Ｐゴシック" pitchFamily="-84" charset="-128"/>
              </a:rPr>
              <a:t> ). For the prime number 19, its primitive roots are 2, 3, 10, 13, 14,</a:t>
            </a:r>
          </a:p>
          <a:p>
            <a:r>
              <a:rPr lang="en-US" dirty="0">
                <a:latin typeface="Arial" pitchFamily="-84" charset="0"/>
                <a:ea typeface="ＭＳ Ｐゴシック" pitchFamily="-84" charset="-128"/>
                <a:cs typeface="ＭＳ Ｐゴシック" pitchFamily="-84" charset="-128"/>
              </a:rPr>
              <a:t>and 15.</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Not all integers have primitive roots. In fact, the only integers with primitive</a:t>
            </a:r>
          </a:p>
          <a:p>
            <a:r>
              <a:rPr lang="en-US" dirty="0">
                <a:latin typeface="Arial" pitchFamily="-84" charset="0"/>
                <a:ea typeface="ＭＳ Ｐゴシック" pitchFamily="-84" charset="-128"/>
                <a:cs typeface="ＭＳ Ｐゴシック" pitchFamily="-84" charset="-128"/>
              </a:rPr>
              <a:t>roots are those of the form 2, 4, p</a:t>
            </a:r>
            <a:r>
              <a:rPr lang="en-US" baseline="30000" dirty="0">
                <a:latin typeface="Arial" pitchFamily="-84" charset="0"/>
                <a:ea typeface="ＭＳ Ｐゴシック" pitchFamily="-84" charset="-128"/>
                <a:cs typeface="ＭＳ Ｐゴシック" pitchFamily="-84" charset="-128"/>
              </a:rPr>
              <a:t>a</a:t>
            </a:r>
            <a:r>
              <a:rPr lang="en-US" dirty="0">
                <a:latin typeface="Arial" pitchFamily="-84" charset="0"/>
                <a:ea typeface="ＭＳ Ｐゴシック" pitchFamily="-84" charset="-128"/>
                <a:cs typeface="ＭＳ Ｐゴシック" pitchFamily="-84" charset="-128"/>
              </a:rPr>
              <a:t> , and 2p</a:t>
            </a:r>
            <a:r>
              <a:rPr lang="en-US" baseline="30000" dirty="0">
                <a:latin typeface="Arial" pitchFamily="-84" charset="0"/>
                <a:ea typeface="ＭＳ Ｐゴシック" pitchFamily="-84" charset="-128"/>
                <a:cs typeface="ＭＳ Ｐゴシック" pitchFamily="-84" charset="-128"/>
              </a:rPr>
              <a:t>a</a:t>
            </a:r>
            <a:r>
              <a:rPr lang="en-US" dirty="0">
                <a:latin typeface="Arial" pitchFamily="-84" charset="0"/>
                <a:ea typeface="ＭＳ Ｐゴシック" pitchFamily="-84" charset="-128"/>
                <a:cs typeface="ＭＳ Ｐゴシック" pitchFamily="-84" charset="-128"/>
              </a:rPr>
              <a:t> , where </a:t>
            </a:r>
            <a:r>
              <a:rPr lang="en-US" dirty="0" err="1">
                <a:latin typeface="Arial" pitchFamily="-84" charset="0"/>
                <a:ea typeface="ＭＳ Ｐゴシック" pitchFamily="-84" charset="-128"/>
                <a:cs typeface="ＭＳ Ｐゴシック" pitchFamily="-84" charset="-128"/>
              </a:rPr>
              <a:t>p</a:t>
            </a:r>
            <a:r>
              <a:rPr lang="en-US" dirty="0">
                <a:latin typeface="Arial" pitchFamily="-84" charset="0"/>
                <a:ea typeface="ＭＳ Ｐゴシック" pitchFamily="-84" charset="-128"/>
                <a:cs typeface="ＭＳ Ｐゴシック" pitchFamily="-84" charset="-128"/>
              </a:rPr>
              <a:t>  is any odd prime and a  is a</a:t>
            </a:r>
          </a:p>
          <a:p>
            <a:r>
              <a:rPr lang="en-US" dirty="0">
                <a:latin typeface="Arial" pitchFamily="-84" charset="0"/>
                <a:ea typeface="ＭＳ Ｐゴシック" pitchFamily="-84" charset="-128"/>
                <a:cs typeface="ＭＳ Ｐゴシック" pitchFamily="-84" charset="-128"/>
              </a:rPr>
              <a:t>positive integer. The proof is not simple but can be found in many number theory</a:t>
            </a:r>
          </a:p>
          <a:p>
            <a:r>
              <a:rPr lang="en-US" dirty="0">
                <a:latin typeface="Arial" pitchFamily="-84" charset="0"/>
                <a:ea typeface="ＭＳ Ｐゴシック" pitchFamily="-84" charset="-128"/>
                <a:cs typeface="ＭＳ Ｐゴシック" pitchFamily="-84" charset="-128"/>
              </a:rPr>
              <a:t>books, including [ORE76].</a:t>
            </a:r>
          </a:p>
        </p:txBody>
      </p:sp>
      <p:sp>
        <p:nvSpPr>
          <p:cNvPr id="53252" name="Slide Number Placeholder 3"/>
          <p:cNvSpPr>
            <a:spLocks noGrp="1"/>
          </p:cNvSpPr>
          <p:nvPr>
            <p:ph type="sldNum" sz="quarter" idx="5"/>
          </p:nvPr>
        </p:nvSpPr>
        <p:spPr>
          <a:noFill/>
        </p:spPr>
        <p:txBody>
          <a:bodyPr/>
          <a:lstStyle/>
          <a:p>
            <a:fld id="{26C975D5-504D-EE48-B465-2A5BB37414DA}" type="slidenum">
              <a:rPr lang="en-AU" smtClean="0">
                <a:latin typeface="Arial" pitchFamily="-84" charset="0"/>
              </a:rPr>
              <a:pPr/>
              <a:t>32</a:t>
            </a:fld>
            <a:endParaRPr lang="en-AU">
              <a:latin typeface="Arial" pitchFamily="-8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p:cNvSpPr>
          <p:nvPr>
            <p:ph type="sldImg"/>
          </p:nvPr>
        </p:nvSpPr>
        <p:spPr>
          <a:ln/>
        </p:spPr>
      </p:sp>
      <p:sp>
        <p:nvSpPr>
          <p:cNvPr id="55299" name="Notes Placeholder 2"/>
          <p:cNvSpPr>
            <a:spLocks noGrp="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 Table 2.8, which is directly derived from Table 2.7, shows the sets of discrete</a:t>
            </a:r>
          </a:p>
          <a:p>
            <a:r>
              <a:rPr lang="en-US" dirty="0">
                <a:latin typeface="Arial" pitchFamily="-84" charset="0"/>
                <a:ea typeface="ＭＳ Ｐゴシック" pitchFamily="-84" charset="-128"/>
                <a:cs typeface="ＭＳ Ｐゴシック" pitchFamily="-84" charset="-128"/>
              </a:rPr>
              <a:t>logarithms that can be defined for modulus 19.</a:t>
            </a:r>
          </a:p>
        </p:txBody>
      </p:sp>
      <p:sp>
        <p:nvSpPr>
          <p:cNvPr id="55300" name="Slide Number Placeholder 3"/>
          <p:cNvSpPr>
            <a:spLocks noGrp="1"/>
          </p:cNvSpPr>
          <p:nvPr>
            <p:ph type="sldNum" sz="quarter" idx="5"/>
          </p:nvPr>
        </p:nvSpPr>
        <p:spPr>
          <a:noFill/>
        </p:spPr>
        <p:txBody>
          <a:bodyPr/>
          <a:lstStyle/>
          <a:p>
            <a:fld id="{2BD45CBD-3D6A-9E4D-BDA8-665711DF5647}" type="slidenum">
              <a:rPr lang="en-AU" smtClean="0">
                <a:latin typeface="Arial" pitchFamily="-84" charset="0"/>
              </a:rPr>
              <a:pPr/>
              <a:t>33</a:t>
            </a:fld>
            <a:endParaRPr lang="en-AU">
              <a:latin typeface="Arial" pitchFamily="-8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031"/>
          <p:cNvSpPr>
            <a:spLocks noGrp="1" noChangeArrowheads="1"/>
          </p:cNvSpPr>
          <p:nvPr>
            <p:ph type="sldNum" sz="quarter" idx="5"/>
          </p:nvPr>
        </p:nvSpPr>
        <p:spPr>
          <a:noFill/>
        </p:spPr>
        <p:txBody>
          <a:bodyPr/>
          <a:lstStyle/>
          <a:p>
            <a:fld id="{800FD7ED-C008-874C-A44A-6FBCC1FFE7C2}" type="slidenum">
              <a:rPr lang="en-AU">
                <a:latin typeface="Arial" pitchFamily="-84" charset="0"/>
              </a:rPr>
              <a:pPr/>
              <a:t>34</a:t>
            </a:fld>
            <a:endParaRPr lang="en-AU">
              <a:latin typeface="Arial" pitchFamily="-84"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 2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8915" name="Notes Placeholder 2"/>
          <p:cNvSpPr>
            <a:spLocks noGrp="1"/>
          </p:cNvSpPr>
          <p:nvPr>
            <p:ph type="body" idx="1"/>
          </p:nvPr>
        </p:nvSpPr>
        <p:spPr>
          <a:noFill/>
          <a:ln/>
        </p:spPr>
        <p:txBody>
          <a:bodyPr/>
          <a:lstStyle/>
          <a:p>
            <a:pPr eaLnBrk="1" hangingPunct="1"/>
            <a:r>
              <a:rPr lang="en-US">
                <a:latin typeface="Arial" pitchFamily="-84" charset="0"/>
                <a:ea typeface="ＭＳ Ｐゴシック" pitchFamily="-84" charset="-128"/>
                <a:cs typeface="ＭＳ Ｐゴシック" pitchFamily="-84" charset="-128"/>
              </a:rPr>
              <a:t>Subsequently, we will need some simple properties of divisibility for integers, which are as follows: </a:t>
            </a:r>
          </a:p>
          <a:p>
            <a:pPr eaLnBrk="1" hangingPunct="1"/>
            <a:endParaRPr lang="en-US">
              <a:latin typeface="Arial" pitchFamily="-84" charset="0"/>
              <a:ea typeface="ＭＳ Ｐゴシック" pitchFamily="-84" charset="-128"/>
              <a:cs typeface="ＭＳ Ｐゴシック" pitchFamily="-84" charset="-128"/>
            </a:endParaRPr>
          </a:p>
          <a:p>
            <a:pPr eaLnBrk="1" hangingPunct="1"/>
            <a:r>
              <a:rPr lang="en-US">
                <a:latin typeface="Arial" pitchFamily="-84" charset="0"/>
                <a:ea typeface="ＭＳ Ｐゴシック" pitchFamily="-84" charset="-128"/>
                <a:cs typeface="ＭＳ Ｐゴシック" pitchFamily="-84" charset="-128"/>
              </a:rPr>
              <a:t> • If </a:t>
            </a:r>
            <a:r>
              <a:rPr lang="en-US" i="1">
                <a:latin typeface="Arial" pitchFamily="-84" charset="0"/>
                <a:ea typeface="ＭＳ Ｐゴシック" pitchFamily="-84" charset="-128"/>
                <a:cs typeface="ＭＳ Ｐゴシック" pitchFamily="-84" charset="-128"/>
              </a:rPr>
              <a:t>a|1, then a = ±1.</a:t>
            </a:r>
          </a:p>
          <a:p>
            <a:pPr eaLnBrk="1" hangingPunct="1"/>
            <a:endParaRPr lang="en-US" i="1">
              <a:latin typeface="Arial" pitchFamily="-84" charset="0"/>
              <a:ea typeface="ＭＳ Ｐゴシック" pitchFamily="-84" charset="-128"/>
              <a:cs typeface="ＭＳ Ｐゴシック" pitchFamily="-84" charset="-128"/>
            </a:endParaRPr>
          </a:p>
          <a:p>
            <a:pPr eaLnBrk="1" hangingPunct="1"/>
            <a:r>
              <a:rPr lang="en-US" i="1">
                <a:latin typeface="Arial" pitchFamily="-84" charset="0"/>
                <a:ea typeface="ＭＳ Ｐゴシック" pitchFamily="-84" charset="-128"/>
                <a:cs typeface="ＭＳ Ｐゴシック" pitchFamily="-84" charset="-128"/>
              </a:rPr>
              <a:t> • If a|b and b|a, then a = ±b.</a:t>
            </a:r>
          </a:p>
          <a:p>
            <a:pPr eaLnBrk="1" hangingPunct="1"/>
            <a:endParaRPr lang="en-US" i="1">
              <a:latin typeface="Arial" pitchFamily="-84" charset="0"/>
              <a:ea typeface="ＭＳ Ｐゴシック" pitchFamily="-84" charset="-128"/>
              <a:cs typeface="ＭＳ Ｐゴシック" pitchFamily="-84" charset="-128"/>
            </a:endParaRPr>
          </a:p>
          <a:p>
            <a:pPr eaLnBrk="1" hangingPunct="1"/>
            <a:r>
              <a:rPr lang="en-US" i="1">
                <a:latin typeface="Arial" pitchFamily="-84" charset="0"/>
                <a:ea typeface="ＭＳ Ｐゴシック" pitchFamily="-84" charset="-128"/>
                <a:cs typeface="ＭＳ Ｐゴシック" pitchFamily="-84" charset="-128"/>
              </a:rPr>
              <a:t> • Any b ≠ 0 divides 0. </a:t>
            </a:r>
          </a:p>
          <a:p>
            <a:pPr eaLnBrk="1" hangingPunct="1"/>
            <a:endParaRPr lang="en-US" i="1">
              <a:latin typeface="Arial" pitchFamily="-84" charset="0"/>
              <a:ea typeface="ＭＳ Ｐゴシック" pitchFamily="-84" charset="-128"/>
              <a:cs typeface="ＭＳ Ｐゴシック" pitchFamily="-84" charset="-128"/>
            </a:endParaRPr>
          </a:p>
          <a:p>
            <a:pPr eaLnBrk="1" hangingPunct="1"/>
            <a:r>
              <a:rPr lang="en-US" i="1">
                <a:latin typeface="Arial" pitchFamily="-84" charset="0"/>
                <a:ea typeface="ＭＳ Ｐゴシック" pitchFamily="-84" charset="-128"/>
                <a:cs typeface="ＭＳ Ｐゴシック" pitchFamily="-84" charset="-128"/>
              </a:rPr>
              <a:t>• If a | b and b | c, then a | c </a:t>
            </a:r>
          </a:p>
          <a:p>
            <a:pPr eaLnBrk="1" hangingPunct="1"/>
            <a:endParaRPr lang="en-US">
              <a:latin typeface="Arial" pitchFamily="-84" charset="0"/>
              <a:ea typeface="ＭＳ Ｐゴシック" pitchFamily="-84" charset="-128"/>
              <a:cs typeface="ＭＳ Ｐゴシック" pitchFamily="-84" charset="-128"/>
            </a:endParaRPr>
          </a:p>
          <a:p>
            <a:pPr eaLnBrk="1" hangingPunct="1"/>
            <a:r>
              <a:rPr lang="en-US">
                <a:latin typeface="Arial" pitchFamily="-84" charset="0"/>
                <a:ea typeface="ＭＳ Ｐゴシック" pitchFamily="-84" charset="-128"/>
                <a:cs typeface="ＭＳ Ｐゴシック" pitchFamily="-84" charset="-128"/>
              </a:rPr>
              <a:t>• If </a:t>
            </a:r>
            <a:r>
              <a:rPr lang="en-US" i="1">
                <a:latin typeface="Arial" pitchFamily="-84" charset="0"/>
                <a:ea typeface="ＭＳ Ｐゴシック" pitchFamily="-84" charset="-128"/>
                <a:cs typeface="ＭＳ Ｐゴシック" pitchFamily="-84" charset="-128"/>
              </a:rPr>
              <a:t>b|g and b|h, then b|(mg + nh) for arbitrary integers m and n. </a:t>
            </a:r>
          </a:p>
        </p:txBody>
      </p:sp>
      <p:sp>
        <p:nvSpPr>
          <p:cNvPr id="38916" name="Slide Number Placeholder 3"/>
          <p:cNvSpPr>
            <a:spLocks noGrp="1"/>
          </p:cNvSpPr>
          <p:nvPr>
            <p:ph type="sldNum" sz="quarter" idx="5"/>
          </p:nvPr>
        </p:nvSpPr>
        <p:spPr>
          <a:noFill/>
        </p:spPr>
        <p:txBody>
          <a:bodyPr/>
          <a:lstStyle/>
          <a:p>
            <a:fld id="{E7D348B4-5558-1C4E-9943-D091830B32AF}" type="slidenum">
              <a:rPr lang="en-AU" smtClean="0">
                <a:latin typeface="Arial" pitchFamily="-84" charset="0"/>
              </a:rPr>
              <a:pPr/>
              <a:t>4</a:t>
            </a:fld>
            <a:endParaRPr lang="en-AU">
              <a:latin typeface="Arial" pitchFamily="-8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a:ln/>
        </p:spPr>
      </p:sp>
      <p:sp>
        <p:nvSpPr>
          <p:cNvPr id="40963" name="Notes Placeholder 2"/>
          <p:cNvSpPr>
            <a:spLocks noGrp="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 To see this last point, note that</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If </a:t>
            </a:r>
            <a:r>
              <a:rPr lang="en-US" dirty="0" err="1">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 </a:t>
            </a:r>
            <a:r>
              <a:rPr lang="en-US" dirty="0" err="1">
                <a:latin typeface="Arial" pitchFamily="-84" charset="0"/>
                <a:ea typeface="ＭＳ Ｐゴシック" pitchFamily="-84" charset="-128"/>
                <a:cs typeface="ＭＳ Ｐゴシック" pitchFamily="-84" charset="-128"/>
              </a:rPr>
              <a:t>g</a:t>
            </a:r>
            <a:r>
              <a:rPr lang="en-US" dirty="0">
                <a:latin typeface="Arial" pitchFamily="-84" charset="0"/>
                <a:ea typeface="ＭＳ Ｐゴシック" pitchFamily="-84" charset="-128"/>
                <a:cs typeface="ＭＳ Ｐゴシック" pitchFamily="-84" charset="-128"/>
              </a:rPr>
              <a:t> , then </a:t>
            </a:r>
            <a:r>
              <a:rPr lang="en-US" dirty="0" err="1">
                <a:latin typeface="Arial" pitchFamily="-84" charset="0"/>
                <a:ea typeface="ＭＳ Ｐゴシック" pitchFamily="-84" charset="-128"/>
                <a:cs typeface="ＭＳ Ｐゴシック" pitchFamily="-84" charset="-128"/>
              </a:rPr>
              <a:t>g</a:t>
            </a:r>
            <a:r>
              <a:rPr lang="en-US" dirty="0">
                <a:latin typeface="Arial" pitchFamily="-84" charset="0"/>
                <a:ea typeface="ＭＳ Ｐゴシック" pitchFamily="-84" charset="-128"/>
                <a:cs typeface="ＭＳ Ｐゴシック" pitchFamily="-84" charset="-128"/>
              </a:rPr>
              <a:t>  is of the form </a:t>
            </a:r>
            <a:r>
              <a:rPr lang="en-US" dirty="0" err="1">
                <a:latin typeface="Arial" pitchFamily="-84" charset="0"/>
                <a:ea typeface="ＭＳ Ｐゴシック" pitchFamily="-84" charset="-128"/>
                <a:cs typeface="ＭＳ Ｐゴシック" pitchFamily="-84" charset="-128"/>
              </a:rPr>
              <a:t>g</a:t>
            </a:r>
            <a:r>
              <a:rPr lang="en-US" dirty="0">
                <a:latin typeface="Arial" pitchFamily="-84" charset="0"/>
                <a:ea typeface="ＭＳ Ｐゴシック" pitchFamily="-84" charset="-128"/>
                <a:cs typeface="ＭＳ Ｐゴシック" pitchFamily="-84" charset="-128"/>
              </a:rPr>
              <a:t> = </a:t>
            </a:r>
            <a:r>
              <a:rPr lang="en-US" dirty="0" err="1">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 g</a:t>
            </a:r>
            <a:r>
              <a:rPr lang="en-US" baseline="-25000" dirty="0">
                <a:latin typeface="Arial" pitchFamily="-84" charset="0"/>
                <a:ea typeface="ＭＳ Ｐゴシック" pitchFamily="-84" charset="-128"/>
                <a:cs typeface="ＭＳ Ｐゴシック" pitchFamily="-84" charset="-128"/>
              </a:rPr>
              <a:t>1</a:t>
            </a:r>
            <a:r>
              <a:rPr lang="en-US" dirty="0">
                <a:latin typeface="Arial" pitchFamily="-84" charset="0"/>
                <a:ea typeface="ＭＳ Ｐゴシック" pitchFamily="-84" charset="-128"/>
                <a:cs typeface="ＭＳ Ｐゴシック" pitchFamily="-84" charset="-128"/>
              </a:rPr>
              <a:t>  for some integer g</a:t>
            </a:r>
            <a:r>
              <a:rPr lang="en-US" baseline="-25000" dirty="0">
                <a:latin typeface="Arial" pitchFamily="-84" charset="0"/>
                <a:ea typeface="ＭＳ Ｐゴシック" pitchFamily="-84" charset="-128"/>
                <a:cs typeface="ＭＳ Ｐゴシック" pitchFamily="-84" charset="-128"/>
              </a:rPr>
              <a:t>1</a:t>
            </a:r>
            <a:r>
              <a:rPr lang="en-US" dirty="0">
                <a:latin typeface="Arial" pitchFamily="-84" charset="0"/>
                <a:ea typeface="ＭＳ Ｐゴシック" pitchFamily="-84" charset="-128"/>
                <a:cs typeface="ＭＳ Ｐゴシック" pitchFamily="-84" charset="-128"/>
              </a:rPr>
              <a:t> .</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If </a:t>
            </a:r>
            <a:r>
              <a:rPr lang="en-US" dirty="0" err="1">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 </a:t>
            </a:r>
            <a:r>
              <a:rPr lang="en-US" dirty="0" err="1">
                <a:latin typeface="Arial" pitchFamily="-84" charset="0"/>
                <a:ea typeface="ＭＳ Ｐゴシック" pitchFamily="-84" charset="-128"/>
                <a:cs typeface="ＭＳ Ｐゴシック" pitchFamily="-84" charset="-128"/>
              </a:rPr>
              <a:t>h</a:t>
            </a:r>
            <a:r>
              <a:rPr lang="en-US" dirty="0">
                <a:latin typeface="Arial" pitchFamily="-84" charset="0"/>
                <a:ea typeface="ＭＳ Ｐゴシック" pitchFamily="-84" charset="-128"/>
                <a:cs typeface="ＭＳ Ｐゴシック" pitchFamily="-84" charset="-128"/>
              </a:rPr>
              <a:t> , then </a:t>
            </a:r>
            <a:r>
              <a:rPr lang="en-US" dirty="0" err="1">
                <a:latin typeface="Arial" pitchFamily="-84" charset="0"/>
                <a:ea typeface="ＭＳ Ｐゴシック" pitchFamily="-84" charset="-128"/>
                <a:cs typeface="ＭＳ Ｐゴシック" pitchFamily="-84" charset="-128"/>
              </a:rPr>
              <a:t>h</a:t>
            </a:r>
            <a:r>
              <a:rPr lang="en-US" dirty="0">
                <a:latin typeface="Arial" pitchFamily="-84" charset="0"/>
                <a:ea typeface="ＭＳ Ｐゴシック" pitchFamily="-84" charset="-128"/>
                <a:cs typeface="ＭＳ Ｐゴシック" pitchFamily="-84" charset="-128"/>
              </a:rPr>
              <a:t>  is of the form </a:t>
            </a:r>
            <a:r>
              <a:rPr lang="en-US" dirty="0" err="1">
                <a:latin typeface="Arial" pitchFamily="-84" charset="0"/>
                <a:ea typeface="ＭＳ Ｐゴシック" pitchFamily="-84" charset="-128"/>
                <a:cs typeface="ＭＳ Ｐゴシック" pitchFamily="-84" charset="-128"/>
              </a:rPr>
              <a:t>h</a:t>
            </a:r>
            <a:r>
              <a:rPr lang="en-US" dirty="0">
                <a:latin typeface="Arial" pitchFamily="-84" charset="0"/>
                <a:ea typeface="ＭＳ Ｐゴシック" pitchFamily="-84" charset="-128"/>
                <a:cs typeface="ＭＳ Ｐゴシック" pitchFamily="-84" charset="-128"/>
              </a:rPr>
              <a:t> = </a:t>
            </a:r>
            <a:r>
              <a:rPr lang="en-US" dirty="0" err="1">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 h</a:t>
            </a:r>
            <a:r>
              <a:rPr lang="en-US" baseline="-25000" dirty="0">
                <a:latin typeface="Arial" pitchFamily="-84" charset="0"/>
                <a:ea typeface="ＭＳ Ｐゴシック" pitchFamily="-84" charset="-128"/>
                <a:cs typeface="ＭＳ Ｐゴシック" pitchFamily="-84" charset="-128"/>
              </a:rPr>
              <a:t>1</a:t>
            </a:r>
            <a:r>
              <a:rPr lang="en-US" dirty="0">
                <a:latin typeface="Arial" pitchFamily="-84" charset="0"/>
                <a:ea typeface="ＭＳ Ｐゴシック" pitchFamily="-84" charset="-128"/>
                <a:cs typeface="ＭＳ Ｐゴシック" pitchFamily="-84" charset="-128"/>
              </a:rPr>
              <a:t>  for some integer h</a:t>
            </a:r>
            <a:r>
              <a:rPr lang="en-US" baseline="-25000" dirty="0">
                <a:latin typeface="Arial" pitchFamily="-84" charset="0"/>
                <a:ea typeface="ＭＳ Ｐゴシック" pitchFamily="-84" charset="-128"/>
                <a:cs typeface="ＭＳ Ｐゴシック" pitchFamily="-84" charset="-128"/>
              </a:rPr>
              <a:t>1</a:t>
            </a:r>
            <a:r>
              <a:rPr lang="en-US" dirty="0">
                <a:latin typeface="Arial" pitchFamily="-84" charset="0"/>
                <a:ea typeface="ＭＳ Ｐゴシック" pitchFamily="-84" charset="-128"/>
                <a:cs typeface="ＭＳ Ｐゴシック" pitchFamily="-84" charset="-128"/>
              </a:rPr>
              <a:t> .</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So</a:t>
            </a:r>
          </a:p>
          <a:p>
            <a:r>
              <a:rPr lang="en-US" dirty="0">
                <a:latin typeface="Arial" pitchFamily="-84" charset="0"/>
                <a:ea typeface="ＭＳ Ｐゴシック" pitchFamily="-84" charset="-128"/>
                <a:cs typeface="ＭＳ Ｐゴシック" pitchFamily="-84" charset="-128"/>
              </a:rPr>
              <a:t>mg + </a:t>
            </a:r>
            <a:r>
              <a:rPr lang="en-US" dirty="0" err="1">
                <a:latin typeface="Arial" pitchFamily="-84" charset="0"/>
                <a:ea typeface="ＭＳ Ｐゴシック" pitchFamily="-84" charset="-128"/>
                <a:cs typeface="ＭＳ Ｐゴシック" pitchFamily="-84" charset="-128"/>
              </a:rPr>
              <a:t>nh</a:t>
            </a:r>
            <a:r>
              <a:rPr lang="en-US" dirty="0">
                <a:latin typeface="Arial" pitchFamily="-84" charset="0"/>
                <a:ea typeface="ＭＳ Ｐゴシック" pitchFamily="-84" charset="-128"/>
                <a:cs typeface="ＭＳ Ｐゴシック" pitchFamily="-84" charset="-128"/>
              </a:rPr>
              <a:t> = mbg</a:t>
            </a:r>
            <a:r>
              <a:rPr lang="en-US" baseline="-25000" dirty="0">
                <a:latin typeface="Arial" pitchFamily="-84" charset="0"/>
                <a:ea typeface="ＭＳ Ｐゴシック" pitchFamily="-84" charset="-128"/>
                <a:cs typeface="ＭＳ Ｐゴシック" pitchFamily="-84" charset="-128"/>
              </a:rPr>
              <a:t>1</a:t>
            </a:r>
            <a:r>
              <a:rPr lang="en-US" dirty="0">
                <a:latin typeface="Arial" pitchFamily="-84" charset="0"/>
                <a:ea typeface="ＭＳ Ｐゴシック" pitchFamily="-84" charset="-128"/>
                <a:cs typeface="ＭＳ Ｐゴシック" pitchFamily="-84" charset="-128"/>
              </a:rPr>
              <a:t> + nbh</a:t>
            </a:r>
            <a:r>
              <a:rPr lang="en-US" baseline="-25000" dirty="0">
                <a:latin typeface="Arial" pitchFamily="-84" charset="0"/>
                <a:ea typeface="ＭＳ Ｐゴシック" pitchFamily="-84" charset="-128"/>
                <a:cs typeface="ＭＳ Ｐゴシック" pitchFamily="-84" charset="-128"/>
              </a:rPr>
              <a:t>1</a:t>
            </a:r>
            <a:r>
              <a:rPr lang="en-US" dirty="0">
                <a:latin typeface="Arial" pitchFamily="-84" charset="0"/>
                <a:ea typeface="ＭＳ Ｐゴシック" pitchFamily="-84" charset="-128"/>
                <a:cs typeface="ＭＳ Ｐゴシック" pitchFamily="-84" charset="-128"/>
              </a:rPr>
              <a:t> = </a:t>
            </a:r>
            <a:r>
              <a:rPr lang="en-US" dirty="0" err="1">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  (mg</a:t>
            </a:r>
            <a:r>
              <a:rPr lang="en-US" baseline="-25000" dirty="0">
                <a:latin typeface="Arial" pitchFamily="-84" charset="0"/>
                <a:ea typeface="ＭＳ Ｐゴシック" pitchFamily="-84" charset="-128"/>
                <a:cs typeface="ＭＳ Ｐゴシック" pitchFamily="-84" charset="-128"/>
              </a:rPr>
              <a:t>1</a:t>
            </a:r>
            <a:r>
              <a:rPr lang="en-US" dirty="0">
                <a:latin typeface="Arial" pitchFamily="-84" charset="0"/>
                <a:ea typeface="ＭＳ Ｐゴシック" pitchFamily="-84" charset="-128"/>
                <a:cs typeface="ＭＳ Ｐゴシック" pitchFamily="-84" charset="-128"/>
              </a:rPr>
              <a:t> + nh</a:t>
            </a:r>
            <a:r>
              <a:rPr lang="en-US" baseline="-25000" dirty="0">
                <a:latin typeface="Arial" pitchFamily="-84" charset="0"/>
                <a:ea typeface="ＭＳ Ｐゴシック" pitchFamily="-84" charset="-128"/>
                <a:cs typeface="ＭＳ Ｐゴシック" pitchFamily="-84" charset="-128"/>
              </a:rPr>
              <a:t>1</a:t>
            </a:r>
            <a:r>
              <a:rPr lang="en-US" dirty="0">
                <a:latin typeface="Arial" pitchFamily="-84" charset="0"/>
                <a:ea typeface="ＭＳ Ｐゴシック" pitchFamily="-84" charset="-128"/>
                <a:cs typeface="ＭＳ Ｐゴシック" pitchFamily="-84" charset="-128"/>
              </a:rPr>
              <a:t> )</a:t>
            </a:r>
          </a:p>
          <a:p>
            <a:r>
              <a:rPr lang="en-US" dirty="0">
                <a:latin typeface="Arial" pitchFamily="-84" charset="0"/>
                <a:ea typeface="ＭＳ Ｐゴシック" pitchFamily="-84" charset="-128"/>
                <a:cs typeface="ＭＳ Ｐゴシック" pitchFamily="-84" charset="-128"/>
              </a:rPr>
              <a:t>and therefore </a:t>
            </a:r>
            <a:r>
              <a:rPr lang="en-US" dirty="0" err="1">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divides mg + </a:t>
            </a:r>
            <a:r>
              <a:rPr lang="en-US" dirty="0" err="1">
                <a:latin typeface="Arial" pitchFamily="-84" charset="0"/>
                <a:ea typeface="ＭＳ Ｐゴシック" pitchFamily="-84" charset="-128"/>
                <a:cs typeface="ＭＳ Ｐゴシック" pitchFamily="-84" charset="-128"/>
              </a:rPr>
              <a:t>nh</a:t>
            </a:r>
            <a:r>
              <a:rPr lang="en-US" dirty="0">
                <a:latin typeface="Arial" pitchFamily="-84" charset="0"/>
                <a:ea typeface="ＭＳ Ｐゴシック" pitchFamily="-84" charset="-128"/>
                <a:cs typeface="ＭＳ Ｐゴシック" pitchFamily="-84" charset="-128"/>
              </a:rPr>
              <a:t> .</a:t>
            </a:r>
          </a:p>
        </p:txBody>
      </p:sp>
      <p:sp>
        <p:nvSpPr>
          <p:cNvPr id="40964" name="Slide Number Placeholder 3"/>
          <p:cNvSpPr>
            <a:spLocks noGrp="1"/>
          </p:cNvSpPr>
          <p:nvPr>
            <p:ph type="sldNum" sz="quarter" idx="5"/>
          </p:nvPr>
        </p:nvSpPr>
        <p:spPr>
          <a:noFill/>
        </p:spPr>
        <p:txBody>
          <a:bodyPr/>
          <a:lstStyle/>
          <a:p>
            <a:fld id="{7C46235F-3FA9-AE45-89D1-A58CF8B779DB}" type="slidenum">
              <a:rPr lang="en-AU" smtClean="0">
                <a:latin typeface="Arial" pitchFamily="-84" charset="0"/>
              </a:rPr>
              <a:pPr/>
              <a:t>5</a:t>
            </a:fld>
            <a:endParaRPr lang="en-AU">
              <a:latin typeface="Arial" pitchFamily="-8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43011" name="Notes Placeholder 2"/>
          <p:cNvSpPr>
            <a:spLocks noGrp="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Given any positive integer </a:t>
            </a:r>
            <a:r>
              <a:rPr lang="en-US" i="1" dirty="0" err="1">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and any nonnegative integer </a:t>
            </a:r>
            <a:r>
              <a:rPr lang="en-US" i="1" dirty="0">
                <a:latin typeface="Arial" pitchFamily="-84" charset="0"/>
                <a:ea typeface="ＭＳ Ｐゴシック" pitchFamily="-84" charset="-128"/>
                <a:cs typeface="ＭＳ Ｐゴシック" pitchFamily="-84" charset="-128"/>
              </a:rPr>
              <a:t>a</a:t>
            </a:r>
            <a:r>
              <a:rPr lang="en-US" dirty="0">
                <a:latin typeface="Arial" pitchFamily="-84" charset="0"/>
                <a:ea typeface="ＭＳ Ｐゴシック" pitchFamily="-84" charset="-128"/>
                <a:cs typeface="ＭＳ Ｐゴシック" pitchFamily="-84" charset="-128"/>
              </a:rPr>
              <a:t>, if we divide </a:t>
            </a:r>
            <a:r>
              <a:rPr lang="en-US" i="1" dirty="0">
                <a:latin typeface="Arial" pitchFamily="-84" charset="0"/>
                <a:ea typeface="ＭＳ Ｐゴシック" pitchFamily="-84" charset="-128"/>
                <a:cs typeface="ＭＳ Ｐゴシック" pitchFamily="-84" charset="-128"/>
              </a:rPr>
              <a:t>a</a:t>
            </a:r>
            <a:r>
              <a:rPr lang="en-US" dirty="0">
                <a:latin typeface="Arial" pitchFamily="-84" charset="0"/>
                <a:ea typeface="ＭＳ Ｐゴシック" pitchFamily="-84" charset="-128"/>
                <a:cs typeface="ＭＳ Ｐゴシック" pitchFamily="-84" charset="-128"/>
              </a:rPr>
              <a:t> by </a:t>
            </a:r>
            <a:r>
              <a:rPr lang="en-US" i="1" dirty="0" err="1">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we get an integer quotient </a:t>
            </a:r>
            <a:r>
              <a:rPr lang="en-US" i="1" dirty="0" err="1">
                <a:latin typeface="Arial" pitchFamily="-84" charset="0"/>
                <a:ea typeface="ＭＳ Ｐゴシック" pitchFamily="-84" charset="-128"/>
                <a:cs typeface="ＭＳ Ｐゴシック" pitchFamily="-84" charset="-128"/>
              </a:rPr>
              <a:t>q</a:t>
            </a:r>
            <a:r>
              <a:rPr lang="en-US" dirty="0">
                <a:latin typeface="Arial" pitchFamily="-84" charset="0"/>
                <a:ea typeface="ＭＳ Ｐゴシック" pitchFamily="-84" charset="-128"/>
                <a:cs typeface="ＭＳ Ｐゴシック" pitchFamily="-84" charset="-128"/>
              </a:rPr>
              <a:t> and an integer remainder </a:t>
            </a:r>
            <a:r>
              <a:rPr lang="en-US" i="1" dirty="0" err="1">
                <a:latin typeface="Arial" pitchFamily="-84" charset="0"/>
                <a:ea typeface="ＭＳ Ｐゴシック" pitchFamily="-84" charset="-128"/>
                <a:cs typeface="ＭＳ Ｐゴシック" pitchFamily="-84" charset="-128"/>
              </a:rPr>
              <a:t>r</a:t>
            </a:r>
            <a:r>
              <a:rPr lang="en-US" dirty="0">
                <a:latin typeface="Arial" pitchFamily="-84" charset="0"/>
                <a:ea typeface="ＭＳ Ｐゴシック" pitchFamily="-84" charset="-128"/>
                <a:cs typeface="ＭＳ Ｐゴシック" pitchFamily="-84" charset="-128"/>
              </a:rPr>
              <a:t> that obey the following relationship</a:t>
            </a:r>
            <a:r>
              <a:rPr lang="en-US" i="1" dirty="0">
                <a:latin typeface="Arial" pitchFamily="-84" charset="0"/>
                <a:ea typeface="ＭＳ Ｐゴシック" pitchFamily="-84" charset="-128"/>
                <a:cs typeface="ＭＳ Ｐゴシック" pitchFamily="-84" charset="-128"/>
              </a:rPr>
              <a:t>:</a:t>
            </a:r>
          </a:p>
          <a:p>
            <a:pPr eaLnBrk="1" hangingPunct="1"/>
            <a:endParaRPr lang="en-US" i="1" dirty="0">
              <a:latin typeface="Arial" pitchFamily="-84" charset="0"/>
              <a:ea typeface="ＭＳ Ｐゴシック" pitchFamily="-84" charset="-128"/>
              <a:cs typeface="ＭＳ Ｐゴシック" pitchFamily="-84" charset="-128"/>
            </a:endParaRPr>
          </a:p>
          <a:p>
            <a:pPr eaLnBrk="1" hangingPunct="1"/>
            <a:r>
              <a:rPr lang="en-US" i="1" dirty="0">
                <a:latin typeface="Arial" pitchFamily="-84" charset="0"/>
                <a:ea typeface="ＭＳ Ｐゴシック" pitchFamily="-84" charset="-128"/>
                <a:cs typeface="ＭＳ Ｐゴシック" pitchFamily="-84" charset="-128"/>
              </a:rPr>
              <a:t> a = </a:t>
            </a:r>
            <a:r>
              <a:rPr lang="en-US" i="1" dirty="0" err="1">
                <a:latin typeface="Arial" pitchFamily="-84" charset="0"/>
                <a:ea typeface="ＭＳ Ｐゴシック" pitchFamily="-84" charset="-128"/>
                <a:cs typeface="ＭＳ Ｐゴシック" pitchFamily="-84" charset="-128"/>
              </a:rPr>
              <a:t>qn</a:t>
            </a:r>
            <a:r>
              <a:rPr lang="en-US" i="1" dirty="0">
                <a:latin typeface="Arial" pitchFamily="-84" charset="0"/>
                <a:ea typeface="ＭＳ Ｐゴシック" pitchFamily="-84" charset="-128"/>
                <a:cs typeface="ＭＳ Ｐゴシック" pitchFamily="-84" charset="-128"/>
              </a:rPr>
              <a:t> + </a:t>
            </a:r>
            <a:r>
              <a:rPr lang="en-US" i="1" dirty="0" err="1">
                <a:latin typeface="Arial" pitchFamily="-84" charset="0"/>
                <a:ea typeface="ＭＳ Ｐゴシック" pitchFamily="-84" charset="-128"/>
                <a:cs typeface="ＭＳ Ｐゴシック" pitchFamily="-84" charset="-128"/>
              </a:rPr>
              <a:t>r</a:t>
            </a:r>
            <a:r>
              <a:rPr lang="en-US" i="1"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     </a:t>
            </a:r>
            <a:r>
              <a:rPr lang="en-US" i="1" dirty="0">
                <a:latin typeface="Arial" pitchFamily="-84" charset="0"/>
                <a:ea typeface="ＭＳ Ｐゴシック" pitchFamily="-84" charset="-128"/>
                <a:cs typeface="ＭＳ Ｐゴシック" pitchFamily="-84" charset="-128"/>
              </a:rPr>
              <a:t>0 ≤ </a:t>
            </a:r>
            <a:r>
              <a:rPr lang="en-US" i="1" dirty="0" err="1">
                <a:latin typeface="Arial" pitchFamily="-84" charset="0"/>
                <a:ea typeface="ＭＳ Ｐゴシック" pitchFamily="-84" charset="-128"/>
                <a:cs typeface="ＭＳ Ｐゴシック" pitchFamily="-84" charset="-128"/>
              </a:rPr>
              <a:t>r</a:t>
            </a:r>
            <a:r>
              <a:rPr lang="en-US" i="1" dirty="0">
                <a:latin typeface="Arial" pitchFamily="-84" charset="0"/>
                <a:ea typeface="ＭＳ Ｐゴシック" pitchFamily="-84" charset="-128"/>
                <a:cs typeface="ＭＳ Ｐゴシック" pitchFamily="-84" charset="-128"/>
              </a:rPr>
              <a:t> &lt; </a:t>
            </a:r>
            <a:r>
              <a:rPr lang="en-US" i="1" dirty="0" err="1">
                <a:latin typeface="Arial" pitchFamily="-84" charset="0"/>
                <a:ea typeface="ＭＳ Ｐゴシック" pitchFamily="-84" charset="-128"/>
                <a:cs typeface="ＭＳ Ｐゴシック" pitchFamily="-84" charset="-128"/>
              </a:rPr>
              <a:t>n</a:t>
            </a:r>
            <a:r>
              <a:rPr lang="en-US" i="1" dirty="0">
                <a:latin typeface="Arial" pitchFamily="-84" charset="0"/>
                <a:ea typeface="ＭＳ Ｐゴシック" pitchFamily="-84" charset="-128"/>
                <a:cs typeface="ＭＳ Ｐゴシック" pitchFamily="-84" charset="-128"/>
              </a:rPr>
              <a:t>; </a:t>
            </a:r>
            <a:r>
              <a:rPr lang="en-US" i="1" dirty="0" err="1">
                <a:latin typeface="Arial" pitchFamily="-84" charset="0"/>
                <a:ea typeface="ＭＳ Ｐゴシック" pitchFamily="-84" charset="-128"/>
                <a:cs typeface="ＭＳ Ｐゴシック" pitchFamily="-84" charset="-128"/>
              </a:rPr>
              <a:t>q</a:t>
            </a:r>
            <a:r>
              <a:rPr lang="en-US" i="1" dirty="0">
                <a:latin typeface="Arial" pitchFamily="-84" charset="0"/>
                <a:ea typeface="ＭＳ Ｐゴシック" pitchFamily="-84" charset="-128"/>
                <a:cs typeface="ＭＳ Ｐゴシック" pitchFamily="-84" charset="-128"/>
              </a:rPr>
              <a:t> = [a/</a:t>
            </a:r>
            <a:r>
              <a:rPr lang="en-US" i="1" dirty="0" err="1">
                <a:latin typeface="Arial" pitchFamily="-84" charset="0"/>
                <a:ea typeface="ＭＳ Ｐゴシック" pitchFamily="-84" charset="-128"/>
                <a:cs typeface="ＭＳ Ｐゴシック" pitchFamily="-84" charset="-128"/>
              </a:rPr>
              <a:t>n</a:t>
            </a:r>
            <a:r>
              <a:rPr lang="en-US" i="1"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which is referred to as the division algorithm. </a:t>
            </a:r>
          </a:p>
          <a:p>
            <a:pPr eaLnBrk="1" hangingPunct="1"/>
            <a:endParaRPr lang="en-US" b="1" i="1" dirty="0">
              <a:latin typeface="Arial" pitchFamily="-84" charset="0"/>
              <a:ea typeface="ＭＳ Ｐゴシック" pitchFamily="-84" charset="-128"/>
              <a:cs typeface="ＭＳ Ｐゴシック" pitchFamily="-84" charset="-128"/>
            </a:endParaRPr>
          </a:p>
        </p:txBody>
      </p:sp>
      <p:sp>
        <p:nvSpPr>
          <p:cNvPr id="43012" name="Slide Number Placeholder 3"/>
          <p:cNvSpPr>
            <a:spLocks noGrp="1"/>
          </p:cNvSpPr>
          <p:nvPr>
            <p:ph type="sldNum" sz="quarter" idx="5"/>
          </p:nvPr>
        </p:nvSpPr>
        <p:spPr>
          <a:noFill/>
        </p:spPr>
        <p:txBody>
          <a:bodyPr/>
          <a:lstStyle/>
          <a:p>
            <a:fld id="{713DC2E6-EEFD-874E-B170-9A85AC6E093F}" type="slidenum">
              <a:rPr lang="en-AU" smtClean="0">
                <a:latin typeface="Arial" pitchFamily="-84" charset="0"/>
              </a:rPr>
              <a:pPr/>
              <a:t>6</a:t>
            </a:fld>
            <a:endParaRPr lang="en-AU">
              <a:latin typeface="Arial" pitchFamily="-8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45059" name="Notes Placeholder 2"/>
          <p:cNvSpPr>
            <a:spLocks noGrp="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Figure 2.1a demonstrates that, given a and positive </a:t>
            </a:r>
            <a:r>
              <a:rPr lang="en-US" dirty="0" err="1">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it is always possible to find </a:t>
            </a:r>
            <a:r>
              <a:rPr lang="en-US" dirty="0" err="1">
                <a:latin typeface="Arial" pitchFamily="-84" charset="0"/>
                <a:ea typeface="ＭＳ Ｐゴシック" pitchFamily="-84" charset="-128"/>
                <a:cs typeface="ＭＳ Ｐゴシック" pitchFamily="-84" charset="-128"/>
              </a:rPr>
              <a:t>q</a:t>
            </a:r>
            <a:r>
              <a:rPr lang="en-US" dirty="0">
                <a:latin typeface="Arial" pitchFamily="-84" charset="0"/>
                <a:ea typeface="ＭＳ Ｐゴシック" pitchFamily="-84" charset="-128"/>
                <a:cs typeface="ＭＳ Ｐゴシック" pitchFamily="-84" charset="-128"/>
              </a:rPr>
              <a:t> and </a:t>
            </a:r>
            <a:r>
              <a:rPr lang="en-US" dirty="0" err="1">
                <a:latin typeface="Arial" pitchFamily="-84" charset="0"/>
                <a:ea typeface="ＭＳ Ｐゴシック" pitchFamily="-84" charset="-128"/>
                <a:cs typeface="ＭＳ Ｐゴシック" pitchFamily="-84" charset="-128"/>
              </a:rPr>
              <a:t>r</a:t>
            </a:r>
            <a:r>
              <a:rPr lang="en-US" dirty="0">
                <a:latin typeface="Arial" pitchFamily="-84" charset="0"/>
                <a:ea typeface="ＭＳ Ｐゴシック" pitchFamily="-84" charset="-128"/>
                <a:cs typeface="ＭＳ Ｐゴシック" pitchFamily="-84" charset="-128"/>
              </a:rPr>
              <a:t> that satisfy the preceding relationship. Represent the integers on the number line; a will fall somewhere on that line (positive a is shown, a similar demonstration can be made for negative a). Starting at 0, proceed to </a:t>
            </a:r>
            <a:r>
              <a:rPr lang="en-US" dirty="0" err="1">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2n, up to </a:t>
            </a:r>
            <a:r>
              <a:rPr lang="en-US" dirty="0" err="1">
                <a:latin typeface="Arial" pitchFamily="-84" charset="0"/>
                <a:ea typeface="ＭＳ Ｐゴシック" pitchFamily="-84" charset="-128"/>
                <a:cs typeface="ＭＳ Ｐゴシック" pitchFamily="-84" charset="-128"/>
              </a:rPr>
              <a:t>qn</a:t>
            </a:r>
            <a:r>
              <a:rPr lang="en-US" dirty="0">
                <a:latin typeface="Arial" pitchFamily="-84" charset="0"/>
                <a:ea typeface="ＭＳ Ｐゴシック" pitchFamily="-84" charset="-128"/>
                <a:cs typeface="ＭＳ Ｐゴシック" pitchFamily="-84" charset="-128"/>
              </a:rPr>
              <a:t> such that </a:t>
            </a:r>
            <a:r>
              <a:rPr lang="en-US" dirty="0" err="1">
                <a:latin typeface="Arial" pitchFamily="-84" charset="0"/>
                <a:ea typeface="ＭＳ Ｐゴシック" pitchFamily="-84" charset="-128"/>
                <a:cs typeface="ＭＳ Ｐゴシック" pitchFamily="-84" charset="-128"/>
              </a:rPr>
              <a:t>qn</a:t>
            </a:r>
            <a:r>
              <a:rPr lang="en-US" dirty="0">
                <a:latin typeface="Arial" pitchFamily="-84" charset="0"/>
                <a:ea typeface="ＭＳ Ｐゴシック" pitchFamily="-84" charset="-128"/>
                <a:cs typeface="ＭＳ Ｐゴシック" pitchFamily="-84" charset="-128"/>
              </a:rPr>
              <a:t> ≤ a and (</a:t>
            </a:r>
            <a:r>
              <a:rPr lang="en-US" dirty="0" err="1">
                <a:latin typeface="Arial" pitchFamily="-84" charset="0"/>
                <a:ea typeface="ＭＳ Ｐゴシック" pitchFamily="-84" charset="-128"/>
                <a:cs typeface="ＭＳ Ｐゴシック" pitchFamily="-84" charset="-128"/>
              </a:rPr>
              <a:t>q</a:t>
            </a:r>
            <a:r>
              <a:rPr lang="en-US" dirty="0">
                <a:latin typeface="Arial" pitchFamily="-84" charset="0"/>
                <a:ea typeface="ＭＳ Ｐゴシック" pitchFamily="-84" charset="-128"/>
                <a:cs typeface="ＭＳ Ｐゴシック" pitchFamily="-84" charset="-128"/>
              </a:rPr>
              <a:t> + 1)n &gt; a. The distance from </a:t>
            </a:r>
            <a:r>
              <a:rPr lang="en-US" dirty="0" err="1">
                <a:latin typeface="Arial" pitchFamily="-84" charset="0"/>
                <a:ea typeface="ＭＳ Ｐゴシック" pitchFamily="-84" charset="-128"/>
                <a:cs typeface="ＭＳ Ｐゴシック" pitchFamily="-84" charset="-128"/>
              </a:rPr>
              <a:t>qn</a:t>
            </a:r>
            <a:r>
              <a:rPr lang="en-US" dirty="0">
                <a:latin typeface="Arial" pitchFamily="-84" charset="0"/>
                <a:ea typeface="ＭＳ Ｐゴシック" pitchFamily="-84" charset="-128"/>
                <a:cs typeface="ＭＳ Ｐゴシック" pitchFamily="-84" charset="-128"/>
              </a:rPr>
              <a:t> to a is </a:t>
            </a:r>
            <a:r>
              <a:rPr lang="en-US" dirty="0" err="1">
                <a:latin typeface="Arial" pitchFamily="-84" charset="0"/>
                <a:ea typeface="ＭＳ Ｐゴシック" pitchFamily="-84" charset="-128"/>
                <a:cs typeface="ＭＳ Ｐゴシック" pitchFamily="-84" charset="-128"/>
              </a:rPr>
              <a:t>r</a:t>
            </a:r>
            <a:r>
              <a:rPr lang="en-US" dirty="0">
                <a:latin typeface="Arial" pitchFamily="-84" charset="0"/>
                <a:ea typeface="ＭＳ Ｐゴシック" pitchFamily="-84" charset="-128"/>
                <a:cs typeface="ＭＳ Ｐゴシック" pitchFamily="-84" charset="-128"/>
              </a:rPr>
              <a:t>, and we have found the unique values of </a:t>
            </a:r>
            <a:r>
              <a:rPr lang="en-US" dirty="0" err="1">
                <a:latin typeface="Arial" pitchFamily="-84" charset="0"/>
                <a:ea typeface="ＭＳ Ｐゴシック" pitchFamily="-84" charset="-128"/>
                <a:cs typeface="ＭＳ Ｐゴシック" pitchFamily="-84" charset="-128"/>
              </a:rPr>
              <a:t>q</a:t>
            </a:r>
            <a:r>
              <a:rPr lang="en-US" dirty="0">
                <a:latin typeface="Arial" pitchFamily="-84" charset="0"/>
                <a:ea typeface="ＭＳ Ｐゴシック" pitchFamily="-84" charset="-128"/>
                <a:cs typeface="ＭＳ Ｐゴシック" pitchFamily="-84" charset="-128"/>
              </a:rPr>
              <a:t> and </a:t>
            </a:r>
            <a:r>
              <a:rPr lang="en-US" dirty="0" err="1">
                <a:latin typeface="Arial" pitchFamily="-84" charset="0"/>
                <a:ea typeface="ＭＳ Ｐゴシック" pitchFamily="-84" charset="-128"/>
                <a:cs typeface="ＭＳ Ｐゴシック" pitchFamily="-84" charset="-128"/>
              </a:rPr>
              <a:t>r</a:t>
            </a:r>
            <a:r>
              <a:rPr lang="en-US" dirty="0">
                <a:latin typeface="Arial" pitchFamily="-84" charset="0"/>
                <a:ea typeface="ＭＳ Ｐゴシック" pitchFamily="-84" charset="-128"/>
                <a:cs typeface="ＭＳ Ｐゴシック" pitchFamily="-84" charset="-128"/>
              </a:rPr>
              <a:t>. The remainder </a:t>
            </a:r>
            <a:r>
              <a:rPr lang="en-US" dirty="0" err="1">
                <a:latin typeface="Arial" pitchFamily="-84" charset="0"/>
                <a:ea typeface="ＭＳ Ｐゴシック" pitchFamily="-84" charset="-128"/>
                <a:cs typeface="ＭＳ Ｐゴシック" pitchFamily="-84" charset="-128"/>
              </a:rPr>
              <a:t>r</a:t>
            </a:r>
            <a:r>
              <a:rPr lang="en-US" dirty="0">
                <a:latin typeface="Arial" pitchFamily="-84" charset="0"/>
                <a:ea typeface="ＭＳ Ｐゴシック" pitchFamily="-84" charset="-128"/>
                <a:cs typeface="ＭＳ Ｐゴシック" pitchFamily="-84" charset="-128"/>
              </a:rPr>
              <a:t>  is often referred to as a </a:t>
            </a:r>
            <a:r>
              <a:rPr lang="en-US" b="1" dirty="0">
                <a:latin typeface="Arial" pitchFamily="-84" charset="0"/>
                <a:ea typeface="ＭＳ Ｐゴシック" pitchFamily="-84" charset="-128"/>
                <a:cs typeface="ＭＳ Ｐゴシック" pitchFamily="-84" charset="-128"/>
              </a:rPr>
              <a:t>residue .</a:t>
            </a:r>
          </a:p>
          <a:p>
            <a:pPr eaLnBrk="1" hangingPunct="1"/>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For example: </a:t>
            </a:r>
          </a:p>
          <a:p>
            <a:pPr eaLnBrk="1" hangingPunct="1"/>
            <a:r>
              <a:rPr lang="en-US" i="1" dirty="0">
                <a:latin typeface="Arial" pitchFamily="-84" charset="0"/>
                <a:ea typeface="ＭＳ Ｐゴシック" pitchFamily="-84" charset="-128"/>
                <a:cs typeface="ＭＳ Ｐゴシック" pitchFamily="-84" charset="-128"/>
              </a:rPr>
              <a:t>    a = 11; </a:t>
            </a:r>
            <a:r>
              <a:rPr lang="en-US" i="1" dirty="0" err="1">
                <a:latin typeface="Arial" pitchFamily="-84" charset="0"/>
                <a:ea typeface="ＭＳ Ｐゴシック" pitchFamily="-84" charset="-128"/>
                <a:cs typeface="ＭＳ Ｐゴシック" pitchFamily="-84" charset="-128"/>
              </a:rPr>
              <a:t>n</a:t>
            </a:r>
            <a:r>
              <a:rPr lang="en-US" i="1" dirty="0">
                <a:latin typeface="Arial" pitchFamily="-84" charset="0"/>
                <a:ea typeface="ＭＳ Ｐゴシック" pitchFamily="-84" charset="-128"/>
                <a:cs typeface="ＭＳ Ｐゴシック" pitchFamily="-84" charset="-128"/>
              </a:rPr>
              <a:t> = 7; 	11 = 1 </a:t>
            </a:r>
            <a:r>
              <a:rPr lang="en-US" i="1" dirty="0" err="1">
                <a:latin typeface="Arial" pitchFamily="-84" charset="0"/>
                <a:ea typeface="ＭＳ Ｐゴシック" pitchFamily="-84" charset="-128"/>
                <a:cs typeface="ＭＳ Ｐゴシック" pitchFamily="-84" charset="-128"/>
              </a:rPr>
              <a:t>x</a:t>
            </a:r>
            <a:r>
              <a:rPr lang="en-US" i="1" dirty="0">
                <a:latin typeface="Arial" pitchFamily="-84" charset="0"/>
                <a:ea typeface="ＭＳ Ｐゴシック" pitchFamily="-84" charset="-128"/>
                <a:cs typeface="ＭＳ Ｐゴシック" pitchFamily="-84" charset="-128"/>
              </a:rPr>
              <a:t> 7 + 4; 	</a:t>
            </a:r>
            <a:r>
              <a:rPr lang="en-US" i="1" dirty="0" err="1">
                <a:latin typeface="Arial" pitchFamily="-84" charset="0"/>
                <a:ea typeface="ＭＳ Ｐゴシック" pitchFamily="-84" charset="-128"/>
                <a:cs typeface="ＭＳ Ｐゴシック" pitchFamily="-84" charset="-128"/>
              </a:rPr>
              <a:t>r</a:t>
            </a:r>
            <a:r>
              <a:rPr lang="en-US" i="1" dirty="0">
                <a:latin typeface="Arial" pitchFamily="-84" charset="0"/>
                <a:ea typeface="ＭＳ Ｐゴシック" pitchFamily="-84" charset="-128"/>
                <a:cs typeface="ＭＳ Ｐゴシック" pitchFamily="-84" charset="-128"/>
              </a:rPr>
              <a:t> = 4 </a:t>
            </a:r>
            <a:r>
              <a:rPr lang="en-US" i="1" dirty="0" err="1">
                <a:latin typeface="Arial" pitchFamily="-84" charset="0"/>
                <a:ea typeface="ＭＳ Ｐゴシック" pitchFamily="-84" charset="-128"/>
                <a:cs typeface="ＭＳ Ｐゴシック" pitchFamily="-84" charset="-128"/>
              </a:rPr>
              <a:t>q</a:t>
            </a:r>
            <a:r>
              <a:rPr lang="en-US" i="1" dirty="0">
                <a:latin typeface="Arial" pitchFamily="-84" charset="0"/>
                <a:ea typeface="ＭＳ Ｐゴシック" pitchFamily="-84" charset="-128"/>
                <a:cs typeface="ＭＳ Ｐゴシック" pitchFamily="-84" charset="-128"/>
              </a:rPr>
              <a:t> = 1 </a:t>
            </a:r>
          </a:p>
          <a:p>
            <a:pPr eaLnBrk="1" hangingPunct="1"/>
            <a:r>
              <a:rPr lang="en-US" i="1" dirty="0">
                <a:latin typeface="Arial" pitchFamily="-84" charset="0"/>
                <a:ea typeface="ＭＳ Ｐゴシック" pitchFamily="-84" charset="-128"/>
                <a:cs typeface="ＭＳ Ｐゴシック" pitchFamily="-84" charset="-128"/>
              </a:rPr>
              <a:t>    a = –11; </a:t>
            </a:r>
            <a:r>
              <a:rPr lang="en-US" i="1" dirty="0" err="1">
                <a:latin typeface="Arial" pitchFamily="-84" charset="0"/>
                <a:ea typeface="ＭＳ Ｐゴシック" pitchFamily="-84" charset="-128"/>
                <a:cs typeface="ＭＳ Ｐゴシック" pitchFamily="-84" charset="-128"/>
              </a:rPr>
              <a:t>n</a:t>
            </a:r>
            <a:r>
              <a:rPr lang="en-US" i="1" dirty="0">
                <a:latin typeface="Arial" pitchFamily="-84" charset="0"/>
                <a:ea typeface="ＭＳ Ｐゴシック" pitchFamily="-84" charset="-128"/>
                <a:cs typeface="ＭＳ Ｐゴシック" pitchFamily="-84" charset="-128"/>
              </a:rPr>
              <a:t> = 7; 	–11 = (–2) </a:t>
            </a:r>
            <a:r>
              <a:rPr lang="en-US" i="1" dirty="0" err="1">
                <a:latin typeface="Arial" pitchFamily="-84" charset="0"/>
                <a:ea typeface="ＭＳ Ｐゴシック" pitchFamily="-84" charset="-128"/>
                <a:cs typeface="ＭＳ Ｐゴシック" pitchFamily="-84" charset="-128"/>
              </a:rPr>
              <a:t>x</a:t>
            </a:r>
            <a:r>
              <a:rPr lang="en-US" i="1" dirty="0">
                <a:latin typeface="Arial" pitchFamily="-84" charset="0"/>
                <a:ea typeface="ＭＳ Ｐゴシック" pitchFamily="-84" charset="-128"/>
                <a:cs typeface="ＭＳ Ｐゴシック" pitchFamily="-84" charset="-128"/>
              </a:rPr>
              <a:t> 7 + 3; 	</a:t>
            </a:r>
            <a:r>
              <a:rPr lang="en-US" i="1" dirty="0" err="1">
                <a:latin typeface="Arial" pitchFamily="-84" charset="0"/>
                <a:ea typeface="ＭＳ Ｐゴシック" pitchFamily="-84" charset="-128"/>
                <a:cs typeface="ＭＳ Ｐゴシック" pitchFamily="-84" charset="-128"/>
              </a:rPr>
              <a:t>r</a:t>
            </a:r>
            <a:r>
              <a:rPr lang="en-US" i="1" dirty="0">
                <a:latin typeface="Arial" pitchFamily="-84" charset="0"/>
                <a:ea typeface="ＭＳ Ｐゴシック" pitchFamily="-84" charset="-128"/>
                <a:cs typeface="ＭＳ Ｐゴシック" pitchFamily="-84" charset="-128"/>
              </a:rPr>
              <a:t> = 3 </a:t>
            </a:r>
            <a:r>
              <a:rPr lang="en-US" i="1" dirty="0" err="1">
                <a:latin typeface="Arial" pitchFamily="-84" charset="0"/>
                <a:ea typeface="ＭＳ Ｐゴシック" pitchFamily="-84" charset="-128"/>
                <a:cs typeface="ＭＳ Ｐゴシック" pitchFamily="-84" charset="-128"/>
              </a:rPr>
              <a:t>q</a:t>
            </a:r>
            <a:r>
              <a:rPr lang="en-US" i="1" dirty="0">
                <a:latin typeface="Arial" pitchFamily="-84" charset="0"/>
                <a:ea typeface="ＭＳ Ｐゴシック" pitchFamily="-84" charset="-128"/>
                <a:cs typeface="ＭＳ Ｐゴシック" pitchFamily="-84" charset="-128"/>
              </a:rPr>
              <a:t> = –2 </a:t>
            </a:r>
          </a:p>
          <a:p>
            <a:pPr eaLnBrk="1" hangingPunct="1"/>
            <a:r>
              <a:rPr lang="en-US" dirty="0">
                <a:latin typeface="Arial" pitchFamily="-84" charset="0"/>
                <a:ea typeface="ＭＳ Ｐゴシック" pitchFamily="-84" charset="-128"/>
                <a:cs typeface="ＭＳ Ｐゴシック" pitchFamily="-84" charset="-128"/>
              </a:rPr>
              <a:t>Figure 4.1b provides another example. </a:t>
            </a:r>
          </a:p>
          <a:p>
            <a:endParaRPr lang="en-US" dirty="0">
              <a:latin typeface="Arial" pitchFamily="-84" charset="0"/>
              <a:ea typeface="ＭＳ Ｐゴシック" pitchFamily="-84" charset="-128"/>
              <a:cs typeface="ＭＳ Ｐゴシック" pitchFamily="-84" charset="-128"/>
            </a:endParaRPr>
          </a:p>
        </p:txBody>
      </p:sp>
      <p:sp>
        <p:nvSpPr>
          <p:cNvPr id="45060" name="Slide Number Placeholder 3"/>
          <p:cNvSpPr>
            <a:spLocks noGrp="1"/>
          </p:cNvSpPr>
          <p:nvPr>
            <p:ph type="sldNum" sz="quarter" idx="5"/>
          </p:nvPr>
        </p:nvSpPr>
        <p:spPr>
          <a:noFill/>
        </p:spPr>
        <p:txBody>
          <a:bodyPr/>
          <a:lstStyle/>
          <a:p>
            <a:fld id="{3A372CBD-66AF-E241-A037-ABBDAFF689DC}" type="slidenum">
              <a:rPr lang="en-AU" smtClean="0">
                <a:latin typeface="Arial" pitchFamily="-84" charset="0"/>
              </a:rPr>
              <a:pPr/>
              <a:t>7</a:t>
            </a:fld>
            <a:endParaRPr lang="en-AU">
              <a:latin typeface="Arial" pitchFamily="-8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1E6F37AB-E29E-B94D-B797-40264BDA9EBB}" type="slidenum">
              <a:rPr lang="en-AU">
                <a:latin typeface="Arial" pitchFamily="-84" charset="0"/>
              </a:rPr>
              <a:pPr/>
              <a:t>8</a:t>
            </a:fld>
            <a:endParaRPr lang="en-AU">
              <a:latin typeface="Arial" pitchFamily="-8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 One of the basic techniques of number theory is the Euclidean algorithm, which</a:t>
            </a:r>
          </a:p>
          <a:p>
            <a:r>
              <a:rPr lang="en-US" dirty="0">
                <a:latin typeface="Arial" pitchFamily="-84" charset="0"/>
                <a:ea typeface="ＭＳ Ｐゴシック" pitchFamily="-84" charset="-128"/>
                <a:cs typeface="ＭＳ Ｐゴシック" pitchFamily="-84" charset="-128"/>
              </a:rPr>
              <a:t>is a simple procedure for determining the greatest common divisor of two positive</a:t>
            </a:r>
          </a:p>
          <a:p>
            <a:r>
              <a:rPr lang="en-US" dirty="0">
                <a:latin typeface="Arial" pitchFamily="-84" charset="0"/>
                <a:ea typeface="ＭＳ Ｐゴシック" pitchFamily="-84" charset="-128"/>
                <a:cs typeface="ＭＳ Ｐゴシック" pitchFamily="-84" charset="-128"/>
              </a:rPr>
              <a:t>integers. First, we need a simple definition: Two integers are </a:t>
            </a:r>
            <a:r>
              <a:rPr lang="en-US" b="1" dirty="0">
                <a:latin typeface="Arial" pitchFamily="-84" charset="0"/>
                <a:ea typeface="ＭＳ Ｐゴシック" pitchFamily="-84" charset="-128"/>
                <a:cs typeface="ＭＳ Ｐゴシック" pitchFamily="-84" charset="-128"/>
              </a:rPr>
              <a:t>relatively prime  </a:t>
            </a:r>
            <a:r>
              <a:rPr lang="en-US" dirty="0">
                <a:latin typeface="Arial" pitchFamily="-84" charset="0"/>
                <a:ea typeface="ＭＳ Ｐゴシック" pitchFamily="-84" charset="-128"/>
                <a:cs typeface="ＭＳ Ｐゴシック" pitchFamily="-84" charset="-128"/>
              </a:rPr>
              <a:t>if their</a:t>
            </a:r>
          </a:p>
          <a:p>
            <a:r>
              <a:rPr lang="en-US" dirty="0">
                <a:latin typeface="Arial" pitchFamily="-84" charset="0"/>
                <a:ea typeface="ＭＳ Ｐゴシック" pitchFamily="-84" charset="-128"/>
                <a:cs typeface="ＭＳ Ｐゴシック" pitchFamily="-84" charset="-128"/>
              </a:rPr>
              <a:t>only common positive integer factor is 1.</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dirty="0"/>
              <a:t> Recall that nonzero b  is defined to be a divisor of a  if a = mb  for some m , where a , b , and</a:t>
            </a:r>
          </a:p>
          <a:p>
            <a:pPr>
              <a:defRPr/>
            </a:pPr>
            <a:r>
              <a:rPr lang="en-US" dirty="0"/>
              <a:t>m  are integers. We will use the notation gcd(a , b ) to mean the greatest common divisor</a:t>
            </a:r>
          </a:p>
          <a:p>
            <a:pPr>
              <a:defRPr/>
            </a:pPr>
            <a:r>
              <a:rPr lang="en-US" dirty="0"/>
              <a:t> of a  and b . The greatest common divisor of a  and b  is the largest integer that divides</a:t>
            </a:r>
          </a:p>
          <a:p>
            <a:pPr>
              <a:defRPr/>
            </a:pPr>
            <a:r>
              <a:rPr lang="en-US" dirty="0"/>
              <a:t>both a  and b . We also define gcd(0, 0) =  0.</a:t>
            </a:r>
          </a:p>
          <a:p>
            <a:pPr>
              <a:defRPr/>
            </a:pPr>
            <a:endParaRPr lang="en-US" dirty="0"/>
          </a:p>
          <a:p>
            <a:pPr>
              <a:defRPr/>
            </a:pPr>
            <a:r>
              <a:rPr lang="en-US" dirty="0"/>
              <a:t> More formally, the positive integer c  is said to be the greatest common divisor</a:t>
            </a:r>
          </a:p>
          <a:p>
            <a:pPr>
              <a:defRPr/>
            </a:pPr>
            <a:r>
              <a:rPr lang="en-US" dirty="0"/>
              <a:t>of a  and b  if</a:t>
            </a:r>
          </a:p>
          <a:p>
            <a:pPr>
              <a:defRPr/>
            </a:pPr>
            <a:endParaRPr lang="en-US" dirty="0"/>
          </a:p>
          <a:p>
            <a:pPr>
              <a:defRPr/>
            </a:pPr>
            <a:r>
              <a:rPr lang="en-US" dirty="0"/>
              <a:t>1. c  is a divisor of a  and of b .</a:t>
            </a:r>
          </a:p>
          <a:p>
            <a:pPr>
              <a:defRPr/>
            </a:pPr>
            <a:endParaRPr lang="en-US" dirty="0"/>
          </a:p>
          <a:p>
            <a:pPr>
              <a:defRPr/>
            </a:pPr>
            <a:r>
              <a:rPr lang="en-US" dirty="0"/>
              <a:t>2.  Any divisor of a  and b  is a divisor of c .</a:t>
            </a:r>
          </a:p>
          <a:p>
            <a:pPr>
              <a:defRPr/>
            </a:pPr>
            <a:endParaRPr lang="en-US" dirty="0"/>
          </a:p>
          <a:p>
            <a:pPr>
              <a:defRPr/>
            </a:pPr>
            <a:r>
              <a:rPr lang="en-US" dirty="0"/>
              <a:t>An equivalent definition is the following:</a:t>
            </a:r>
          </a:p>
          <a:p>
            <a:pPr>
              <a:defRPr/>
            </a:pPr>
            <a:endParaRPr lang="en-US" dirty="0"/>
          </a:p>
          <a:p>
            <a:pPr>
              <a:defRPr/>
            </a:pPr>
            <a:r>
              <a:rPr lang="en-US" dirty="0"/>
              <a:t>gcd(a , b ) =  max[k , such that k | a  and k | b ]</a:t>
            </a:r>
          </a:p>
          <a:p>
            <a:pPr>
              <a:defRPr/>
            </a:pPr>
            <a:endParaRPr lang="en-US" dirty="0"/>
          </a:p>
        </p:txBody>
      </p:sp>
      <p:sp>
        <p:nvSpPr>
          <p:cNvPr id="49156" name="Slide Number Placeholder 3"/>
          <p:cNvSpPr>
            <a:spLocks noGrp="1"/>
          </p:cNvSpPr>
          <p:nvPr>
            <p:ph type="sldNum" sz="quarter" idx="5"/>
          </p:nvPr>
        </p:nvSpPr>
        <p:spPr>
          <a:noFill/>
        </p:spPr>
        <p:txBody>
          <a:bodyPr/>
          <a:lstStyle/>
          <a:p>
            <a:fld id="{E7D3896B-A8FC-4A47-B28C-34D1D9795B34}" type="slidenum">
              <a:rPr lang="en-AU" smtClean="0">
                <a:latin typeface="Arial" pitchFamily="-84" charset="0"/>
              </a:rPr>
              <a:pPr/>
              <a:t>9</a:t>
            </a:fld>
            <a:endParaRPr lang="en-AU">
              <a:latin typeface="Arial" pitchFamily="-8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90178"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90179" name="Rectangle 67"/>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dirty="0"/>
            </a:lvl1pPr>
          </a:lstStyle>
          <a:p>
            <a:pPr>
              <a:defRPr/>
            </a:pPr>
            <a:endParaRPr lang="en-US"/>
          </a:p>
        </p:txBody>
      </p:sp>
      <p:sp>
        <p:nvSpPr>
          <p:cNvPr id="69" name="Rectangle 69"/>
          <p:cNvSpPr>
            <a:spLocks noGrp="1" noChangeArrowheads="1"/>
          </p:cNvSpPr>
          <p:nvPr>
            <p:ph type="ftr" sz="quarter" idx="11"/>
          </p:nvPr>
        </p:nvSpPr>
        <p:spPr/>
        <p:txBody>
          <a:bodyPr/>
          <a:lstStyle>
            <a:lvl1pPr>
              <a:defRPr dirty="0"/>
            </a:lvl1pPr>
          </a:lstStyle>
          <a:p>
            <a:pPr>
              <a:defRPr/>
            </a:pPr>
            <a:r>
              <a:rPr lang="en-US"/>
              <a:t>© 2020 Pearson Education, Inc., Hoboken, NJ. All rights reserved. </a:t>
            </a:r>
          </a:p>
        </p:txBody>
      </p:sp>
      <p:sp>
        <p:nvSpPr>
          <p:cNvPr id="70" name="Rectangle 70"/>
          <p:cNvSpPr>
            <a:spLocks noGrp="1" noChangeArrowheads="1"/>
          </p:cNvSpPr>
          <p:nvPr>
            <p:ph type="sldNum" sz="quarter" idx="12"/>
          </p:nvPr>
        </p:nvSpPr>
        <p:spPr/>
        <p:txBody>
          <a:bodyPr/>
          <a:lstStyle>
            <a:lvl1pPr>
              <a:defRPr/>
            </a:lvl1pPr>
          </a:lstStyle>
          <a:p>
            <a:pPr>
              <a:defRPr/>
            </a:pPr>
            <a:fld id="{795EF581-0E8B-1644-973A-58ABAC7E08A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p>
        </p:txBody>
      </p:sp>
      <p:sp>
        <p:nvSpPr>
          <p:cNvPr id="6" name="Rectangle 69"/>
          <p:cNvSpPr>
            <a:spLocks noGrp="1" noChangeArrowheads="1"/>
          </p:cNvSpPr>
          <p:nvPr>
            <p:ph type="sldNum" sz="quarter" idx="12"/>
          </p:nvPr>
        </p:nvSpPr>
        <p:spPr>
          <a:ln/>
        </p:spPr>
        <p:txBody>
          <a:bodyPr/>
          <a:lstStyle>
            <a:lvl1pPr>
              <a:defRPr/>
            </a:lvl1pPr>
          </a:lstStyle>
          <a:p>
            <a:pPr>
              <a:defRPr/>
            </a:pPr>
            <a:fld id="{71E571F1-141D-9947-B89B-C71570E7C7A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p>
        </p:txBody>
      </p:sp>
      <p:sp>
        <p:nvSpPr>
          <p:cNvPr id="6" name="Rectangle 69"/>
          <p:cNvSpPr>
            <a:spLocks noGrp="1" noChangeArrowheads="1"/>
          </p:cNvSpPr>
          <p:nvPr>
            <p:ph type="sldNum" sz="quarter" idx="12"/>
          </p:nvPr>
        </p:nvSpPr>
        <p:spPr>
          <a:ln/>
        </p:spPr>
        <p:txBody>
          <a:bodyPr/>
          <a:lstStyle>
            <a:lvl1pPr>
              <a:defRPr/>
            </a:lvl1pPr>
          </a:lstStyle>
          <a:p>
            <a:pPr>
              <a:defRPr/>
            </a:pPr>
            <a:fld id="{C39F3187-063D-B44F-AB3F-7977ABF9E09B}"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 </a:t>
            </a:r>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p>
        </p:txBody>
      </p:sp>
      <p:sp>
        <p:nvSpPr>
          <p:cNvPr id="9" name="Slide Number Placeholder 5"/>
          <p:cNvSpPr>
            <a:spLocks noGrp="1"/>
          </p:cNvSpPr>
          <p:nvPr>
            <p:ph type="sldNum" sz="quarter" idx="12"/>
          </p:nvPr>
        </p:nvSpPr>
        <p:spPr/>
        <p:txBody>
          <a:bodyPr/>
          <a:lstStyle>
            <a:lvl1pPr>
              <a:defRPr/>
            </a:lvl1pPr>
          </a:lstStyle>
          <a:p>
            <a:pPr>
              <a:defRPr/>
            </a:pPr>
            <a:fld id="{0738E293-5757-B443-AD77-BD23F0D77BC9}"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5"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8"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 </a:t>
            </a:r>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endParaRPr lang="en-US"/>
          </a:p>
        </p:txBody>
      </p:sp>
      <p:sp>
        <p:nvSpPr>
          <p:cNvPr id="12"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p>
        </p:txBody>
      </p:sp>
      <p:sp>
        <p:nvSpPr>
          <p:cNvPr id="13" name="Slide Number Placeholder 5"/>
          <p:cNvSpPr>
            <a:spLocks noGrp="1"/>
          </p:cNvSpPr>
          <p:nvPr>
            <p:ph type="sldNum" sz="quarter" idx="12"/>
          </p:nvPr>
        </p:nvSpPr>
        <p:spPr/>
        <p:txBody>
          <a:bodyPr/>
          <a:lstStyle>
            <a:lvl1pPr>
              <a:defRPr/>
            </a:lvl1pPr>
          </a:lstStyle>
          <a:p>
            <a:pPr>
              <a:defRPr/>
            </a:pPr>
            <a:fld id="{4438D00E-85F4-444E-87C2-78E53B8874D5}"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p>
        </p:txBody>
      </p:sp>
      <p:sp>
        <p:nvSpPr>
          <p:cNvPr id="10" name="Slide Number Placeholder 6"/>
          <p:cNvSpPr>
            <a:spLocks noGrp="1"/>
          </p:cNvSpPr>
          <p:nvPr>
            <p:ph type="sldNum" sz="quarter" idx="12"/>
          </p:nvPr>
        </p:nvSpPr>
        <p:spPr/>
        <p:txBody>
          <a:bodyPr/>
          <a:lstStyle>
            <a:lvl1pPr>
              <a:defRPr/>
            </a:lvl1pPr>
          </a:lstStyle>
          <a:p>
            <a:pPr>
              <a:defRPr/>
            </a:pPr>
            <a:fld id="{FBEC1D24-2EC1-FF44-89DA-12B55CC0C8DE}"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a:p>
        </p:txBody>
      </p:sp>
      <p:sp>
        <p:nvSpPr>
          <p:cNvPr id="13" name="Footer Placeholder 7"/>
          <p:cNvSpPr>
            <a:spLocks noGrp="1"/>
          </p:cNvSpPr>
          <p:nvPr>
            <p:ph type="ftr" sz="quarter" idx="11"/>
          </p:nvPr>
        </p:nvSpPr>
        <p:spPr/>
        <p:txBody>
          <a:bodyPr/>
          <a:lstStyle>
            <a:lvl1pPr>
              <a:defRPr/>
            </a:lvl1pPr>
          </a:lstStyle>
          <a:p>
            <a:pPr>
              <a:defRPr/>
            </a:pPr>
            <a:r>
              <a:rPr lang="en-US"/>
              <a:t>© 2020 Pearson Education, Inc., Hoboken, NJ. All rights reserved. </a:t>
            </a:r>
          </a:p>
        </p:txBody>
      </p:sp>
      <p:sp>
        <p:nvSpPr>
          <p:cNvPr id="14" name="Slide Number Placeholder 8"/>
          <p:cNvSpPr>
            <a:spLocks noGrp="1"/>
          </p:cNvSpPr>
          <p:nvPr>
            <p:ph type="sldNum" sz="quarter" idx="12"/>
          </p:nvPr>
        </p:nvSpPr>
        <p:spPr/>
        <p:txBody>
          <a:bodyPr/>
          <a:lstStyle>
            <a:lvl1pPr>
              <a:defRPr/>
            </a:lvl1pPr>
          </a:lstStyle>
          <a:p>
            <a:pPr>
              <a:defRPr/>
            </a:pPr>
            <a:fld id="{EC751168-E824-D04D-83FF-C98F1CA65931}"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a:p>
        </p:txBody>
      </p:sp>
      <p:sp>
        <p:nvSpPr>
          <p:cNvPr id="7" name="Footer Placeholder 3"/>
          <p:cNvSpPr>
            <a:spLocks noGrp="1"/>
          </p:cNvSpPr>
          <p:nvPr>
            <p:ph type="ftr" sz="quarter" idx="11"/>
          </p:nvPr>
        </p:nvSpPr>
        <p:spPr/>
        <p:txBody>
          <a:bodyPr/>
          <a:lstStyle>
            <a:lvl1pPr>
              <a:defRPr/>
            </a:lvl1pPr>
          </a:lstStyle>
          <a:p>
            <a:pPr>
              <a:defRPr/>
            </a:pPr>
            <a:r>
              <a:rPr lang="en-US"/>
              <a:t>© 2020 Pearson Education, Inc., Hoboken, NJ. All rights reserved. </a:t>
            </a:r>
          </a:p>
        </p:txBody>
      </p:sp>
      <p:sp>
        <p:nvSpPr>
          <p:cNvPr id="8" name="Slide Number Placeholder 4"/>
          <p:cNvSpPr>
            <a:spLocks noGrp="1"/>
          </p:cNvSpPr>
          <p:nvPr>
            <p:ph type="sldNum" sz="quarter" idx="12"/>
          </p:nvPr>
        </p:nvSpPr>
        <p:spPr/>
        <p:txBody>
          <a:bodyPr/>
          <a:lstStyle>
            <a:lvl1pPr>
              <a:defRPr/>
            </a:lvl1pPr>
          </a:lstStyle>
          <a:p>
            <a:pPr>
              <a:defRPr/>
            </a:pPr>
            <a:fld id="{0130744C-4E5E-B44F-858E-4DFAADC16921}"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r>
              <a:rPr lang="en-US"/>
              <a:t>© 2020 Pearson Education, Inc., Hoboken, NJ. All rights reserved. </a:t>
            </a:r>
          </a:p>
        </p:txBody>
      </p:sp>
      <p:sp>
        <p:nvSpPr>
          <p:cNvPr id="5" name="Slide Number Placeholder 3"/>
          <p:cNvSpPr>
            <a:spLocks noGrp="1"/>
          </p:cNvSpPr>
          <p:nvPr>
            <p:ph type="sldNum" sz="quarter" idx="12"/>
          </p:nvPr>
        </p:nvSpPr>
        <p:spPr/>
        <p:txBody>
          <a:bodyPr/>
          <a:lstStyle>
            <a:lvl1pPr>
              <a:defRPr/>
            </a:lvl1pPr>
          </a:lstStyle>
          <a:p>
            <a:pPr>
              <a:defRPr/>
            </a:pPr>
            <a:fld id="{F850C4C7-E6BB-984E-935A-7BAFFF217E53}"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p>
        </p:txBody>
      </p:sp>
      <p:sp>
        <p:nvSpPr>
          <p:cNvPr id="6" name="Rectangle 69"/>
          <p:cNvSpPr>
            <a:spLocks noGrp="1" noChangeArrowheads="1"/>
          </p:cNvSpPr>
          <p:nvPr>
            <p:ph type="sldNum" sz="quarter" idx="12"/>
          </p:nvPr>
        </p:nvSpPr>
        <p:spPr>
          <a:ln/>
        </p:spPr>
        <p:txBody>
          <a:bodyPr/>
          <a:lstStyle>
            <a:lvl1pPr>
              <a:defRPr/>
            </a:lvl1pPr>
          </a:lstStyle>
          <a:p>
            <a:pPr>
              <a:defRPr/>
            </a:pPr>
            <a:fld id="{15BB294C-D295-9A41-A644-AA4385FA0158}"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a:t>© 2020 Pearson Education, Inc., Hoboken, NJ. All rights reserved. </a:t>
            </a:r>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F471B74E-94C9-3A46-BDDD-4A5C29C0C525}"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p>
        </p:txBody>
      </p:sp>
      <p:sp>
        <p:nvSpPr>
          <p:cNvPr id="8" name="Slide Number Placeholder 6"/>
          <p:cNvSpPr>
            <a:spLocks noGrp="1"/>
          </p:cNvSpPr>
          <p:nvPr>
            <p:ph type="sldNum" sz="quarter" idx="12"/>
          </p:nvPr>
        </p:nvSpPr>
        <p:spPr/>
        <p:txBody>
          <a:bodyPr/>
          <a:lstStyle>
            <a:lvl1pPr>
              <a:defRPr/>
            </a:lvl1pPr>
          </a:lstStyle>
          <a:p>
            <a:pPr>
              <a:defRPr/>
            </a:pPr>
            <a:fld id="{3DEC72D9-0234-0849-A78E-7C9F74E65B53}"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p>
        </p:txBody>
      </p:sp>
      <p:sp>
        <p:nvSpPr>
          <p:cNvPr id="10" name="Slide Number Placeholder 6"/>
          <p:cNvSpPr>
            <a:spLocks noGrp="1"/>
          </p:cNvSpPr>
          <p:nvPr>
            <p:ph type="sldNum" sz="quarter" idx="12"/>
          </p:nvPr>
        </p:nvSpPr>
        <p:spPr/>
        <p:txBody>
          <a:bodyPr/>
          <a:lstStyle>
            <a:lvl1pPr>
              <a:defRPr/>
            </a:lvl1pPr>
          </a:lstStyle>
          <a:p>
            <a:pPr>
              <a:defRPr/>
            </a:pPr>
            <a:fld id="{41B14F31-650F-F846-B7A6-35BA09D1AFFB}"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p>
        </p:txBody>
      </p:sp>
      <p:sp>
        <p:nvSpPr>
          <p:cNvPr id="9" name="Slide Number Placeholder 5"/>
          <p:cNvSpPr>
            <a:spLocks noGrp="1"/>
          </p:cNvSpPr>
          <p:nvPr>
            <p:ph type="sldNum" sz="quarter" idx="12"/>
          </p:nvPr>
        </p:nvSpPr>
        <p:spPr/>
        <p:txBody>
          <a:bodyPr/>
          <a:lstStyle>
            <a:lvl1pPr>
              <a:defRPr/>
            </a:lvl1pPr>
          </a:lstStyle>
          <a:p>
            <a:pPr>
              <a:defRPr/>
            </a:pPr>
            <a:fld id="{2B86FEB9-CF7A-B848-AF2F-BE9E1FDF15D2}"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p>
        </p:txBody>
      </p:sp>
      <p:sp>
        <p:nvSpPr>
          <p:cNvPr id="9" name="Slide Number Placeholder 5"/>
          <p:cNvSpPr>
            <a:spLocks noGrp="1"/>
          </p:cNvSpPr>
          <p:nvPr>
            <p:ph type="sldNum" sz="quarter" idx="12"/>
          </p:nvPr>
        </p:nvSpPr>
        <p:spPr/>
        <p:txBody>
          <a:bodyPr/>
          <a:lstStyle>
            <a:lvl1pPr>
              <a:defRPr/>
            </a:lvl1pPr>
          </a:lstStyle>
          <a:p>
            <a:pPr>
              <a:defRPr/>
            </a:pPr>
            <a:fld id="{4F8130B2-53C1-C742-BB72-C65A7D6485D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p>
        </p:txBody>
      </p:sp>
      <p:sp>
        <p:nvSpPr>
          <p:cNvPr id="6" name="Rectangle 69"/>
          <p:cNvSpPr>
            <a:spLocks noGrp="1" noChangeArrowheads="1"/>
          </p:cNvSpPr>
          <p:nvPr>
            <p:ph type="sldNum" sz="quarter" idx="12"/>
          </p:nvPr>
        </p:nvSpPr>
        <p:spPr>
          <a:ln/>
        </p:spPr>
        <p:txBody>
          <a:bodyPr/>
          <a:lstStyle>
            <a:lvl1pPr>
              <a:defRPr/>
            </a:lvl1pPr>
          </a:lstStyle>
          <a:p>
            <a:pPr>
              <a:defRPr/>
            </a:pPr>
            <a:fld id="{D60B9FC7-6686-5347-9CB0-1546F2BC5E3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p>
        </p:txBody>
      </p:sp>
      <p:sp>
        <p:nvSpPr>
          <p:cNvPr id="7" name="Rectangle 69"/>
          <p:cNvSpPr>
            <a:spLocks noGrp="1" noChangeArrowheads="1"/>
          </p:cNvSpPr>
          <p:nvPr>
            <p:ph type="sldNum" sz="quarter" idx="12"/>
          </p:nvPr>
        </p:nvSpPr>
        <p:spPr>
          <a:ln/>
        </p:spPr>
        <p:txBody>
          <a:bodyPr/>
          <a:lstStyle>
            <a:lvl1pPr>
              <a:defRPr/>
            </a:lvl1pPr>
          </a:lstStyle>
          <a:p>
            <a:pPr>
              <a:defRPr/>
            </a:pPr>
            <a:fld id="{92B5C8B5-2ACE-8D46-AC11-C6D02B882DBE}"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p>
        </p:txBody>
      </p:sp>
      <p:sp>
        <p:nvSpPr>
          <p:cNvPr id="8"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p>
        </p:txBody>
      </p:sp>
      <p:sp>
        <p:nvSpPr>
          <p:cNvPr id="9" name="Rectangle 69"/>
          <p:cNvSpPr>
            <a:spLocks noGrp="1" noChangeArrowheads="1"/>
          </p:cNvSpPr>
          <p:nvPr>
            <p:ph type="sldNum" sz="quarter" idx="12"/>
          </p:nvPr>
        </p:nvSpPr>
        <p:spPr>
          <a:ln/>
        </p:spPr>
        <p:txBody>
          <a:bodyPr/>
          <a:lstStyle>
            <a:lvl1pPr>
              <a:defRPr/>
            </a:lvl1pPr>
          </a:lstStyle>
          <a:p>
            <a:pPr>
              <a:defRPr/>
            </a:pPr>
            <a:fld id="{DA9E763C-3782-2941-8360-E3F03AEA7D0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p>
        </p:txBody>
      </p:sp>
      <p:sp>
        <p:nvSpPr>
          <p:cNvPr id="4"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p>
        </p:txBody>
      </p:sp>
      <p:sp>
        <p:nvSpPr>
          <p:cNvPr id="5" name="Rectangle 69"/>
          <p:cNvSpPr>
            <a:spLocks noGrp="1" noChangeArrowheads="1"/>
          </p:cNvSpPr>
          <p:nvPr>
            <p:ph type="sldNum" sz="quarter" idx="12"/>
          </p:nvPr>
        </p:nvSpPr>
        <p:spPr>
          <a:ln/>
        </p:spPr>
        <p:txBody>
          <a:bodyPr/>
          <a:lstStyle>
            <a:lvl1pPr>
              <a:defRPr/>
            </a:lvl1pPr>
          </a:lstStyle>
          <a:p>
            <a:pPr>
              <a:defRPr/>
            </a:pPr>
            <a:fld id="{1E240AA3-233B-FB4A-9F8F-C96C5A6CF6E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p>
        </p:txBody>
      </p:sp>
      <p:sp>
        <p:nvSpPr>
          <p:cNvPr id="3"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p>
        </p:txBody>
      </p:sp>
      <p:sp>
        <p:nvSpPr>
          <p:cNvPr id="4" name="Rectangle 69"/>
          <p:cNvSpPr>
            <a:spLocks noGrp="1" noChangeArrowheads="1"/>
          </p:cNvSpPr>
          <p:nvPr>
            <p:ph type="sldNum" sz="quarter" idx="12"/>
          </p:nvPr>
        </p:nvSpPr>
        <p:spPr>
          <a:ln/>
        </p:spPr>
        <p:txBody>
          <a:bodyPr/>
          <a:lstStyle>
            <a:lvl1pPr>
              <a:defRPr/>
            </a:lvl1pPr>
          </a:lstStyle>
          <a:p>
            <a:pPr>
              <a:defRPr/>
            </a:pPr>
            <a:fld id="{D15D372B-D420-C54D-8767-D73AC5A101C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p>
        </p:txBody>
      </p:sp>
      <p:sp>
        <p:nvSpPr>
          <p:cNvPr id="7" name="Rectangle 69"/>
          <p:cNvSpPr>
            <a:spLocks noGrp="1" noChangeArrowheads="1"/>
          </p:cNvSpPr>
          <p:nvPr>
            <p:ph type="sldNum" sz="quarter" idx="12"/>
          </p:nvPr>
        </p:nvSpPr>
        <p:spPr>
          <a:ln/>
        </p:spPr>
        <p:txBody>
          <a:bodyPr/>
          <a:lstStyle>
            <a:lvl1pPr>
              <a:defRPr/>
            </a:lvl1pPr>
          </a:lstStyle>
          <a:p>
            <a:pPr>
              <a:defRPr/>
            </a:pPr>
            <a:fld id="{1B9642DF-26EE-714A-A24A-028B6D176270}"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p>
        </p:txBody>
      </p:sp>
      <p:sp>
        <p:nvSpPr>
          <p:cNvPr id="7" name="Rectangle 69"/>
          <p:cNvSpPr>
            <a:spLocks noGrp="1" noChangeArrowheads="1"/>
          </p:cNvSpPr>
          <p:nvPr>
            <p:ph type="sldNum" sz="quarter" idx="12"/>
          </p:nvPr>
        </p:nvSpPr>
        <p:spPr>
          <a:ln/>
        </p:spPr>
        <p:txBody>
          <a:bodyPr/>
          <a:lstStyle>
            <a:lvl1pPr>
              <a:defRPr/>
            </a:lvl1pPr>
          </a:lstStyle>
          <a:p>
            <a:pPr>
              <a:defRPr/>
            </a:pPr>
            <a:fld id="{D207D039-DE9B-EB48-B3A9-EAE8E52898D0}"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89091"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89094"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095"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096"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097"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098"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099"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100"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101"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9102"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103"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104"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105"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106"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107"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08"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09"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10"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11"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12"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13"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14"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15"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16"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17"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18"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19"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20"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21"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22"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23"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24"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25"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26"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27"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28"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29"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30"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31"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32"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33"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34"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35"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36"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37"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38"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39"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40"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41"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1075" name="Group 54"/>
              <p:cNvGrpSpPr>
                <a:grpSpLocks/>
              </p:cNvGrpSpPr>
              <p:nvPr userDrawn="1"/>
            </p:nvGrpSpPr>
            <p:grpSpPr bwMode="auto">
              <a:xfrm>
                <a:off x="4546" y="3608"/>
                <a:ext cx="518" cy="319"/>
                <a:chOff x="4546" y="3608"/>
                <a:chExt cx="518" cy="319"/>
              </a:xfrm>
            </p:grpSpPr>
            <p:sp>
              <p:nvSpPr>
                <p:cNvPr id="89143"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144"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145"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146"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147"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148"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1076" name="Group 61"/>
              <p:cNvGrpSpPr>
                <a:grpSpLocks/>
              </p:cNvGrpSpPr>
              <p:nvPr userDrawn="1"/>
            </p:nvGrpSpPr>
            <p:grpSpPr bwMode="auto">
              <a:xfrm>
                <a:off x="5381" y="3085"/>
                <a:ext cx="227" cy="132"/>
                <a:chOff x="5381" y="3085"/>
                <a:chExt cx="227" cy="132"/>
              </a:xfrm>
            </p:grpSpPr>
            <p:sp>
              <p:nvSpPr>
                <p:cNvPr id="891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1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1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1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89154"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89155"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dirty="0">
                <a:effectLst>
                  <a:outerShdw blurRad="38100" dist="38100" dir="2700000" algn="tl">
                    <a:srgbClr val="000000"/>
                  </a:outerShdw>
                </a:effectLst>
                <a:latin typeface="Arial" pitchFamily="-107" charset="0"/>
              </a:defRPr>
            </a:lvl1pPr>
          </a:lstStyle>
          <a:p>
            <a:pPr>
              <a:defRPr/>
            </a:pPr>
            <a:endParaRPr lang="en-US"/>
          </a:p>
        </p:txBody>
      </p:sp>
      <p:sp>
        <p:nvSpPr>
          <p:cNvPr id="89156"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dirty="0">
                <a:effectLst>
                  <a:outerShdw blurRad="38100" dist="38100" dir="2700000" algn="tl">
                    <a:srgbClr val="000000"/>
                  </a:outerShdw>
                </a:effectLst>
                <a:latin typeface="Arial" pitchFamily="-107" charset="0"/>
              </a:defRPr>
            </a:lvl1pPr>
          </a:lstStyle>
          <a:p>
            <a:pPr>
              <a:defRPr/>
            </a:pPr>
            <a:r>
              <a:rPr lang="en-US"/>
              <a:t>© 2020 Pearson Education, Inc., Hoboken, NJ. All rights reserved. </a:t>
            </a:r>
          </a:p>
        </p:txBody>
      </p:sp>
      <p:sp>
        <p:nvSpPr>
          <p:cNvPr id="89157"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07" charset="0"/>
              </a:defRPr>
            </a:lvl1pPr>
          </a:lstStyle>
          <a:p>
            <a:pPr>
              <a:defRPr/>
            </a:pPr>
            <a:fld id="{6D4DF42E-3762-4049-AE2C-F3CF68EA27A4}" type="slidenum">
              <a:rPr lang="en-US"/>
              <a:pPr>
                <a:defRPr/>
              </a:pPr>
              <a:t>‹#›</a:t>
            </a:fld>
            <a:endParaRPr lang="en-US" dirty="0"/>
          </a:p>
        </p:txBody>
      </p:sp>
      <p:sp>
        <p:nvSpPr>
          <p:cNvPr id="89158"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35"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sldNum="0" hd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84"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84"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84"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03C9D31D-5C05-E248-A7ED-46FCD7F50A99}"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r>
              <a:rPr lang="en-US"/>
              <a:t>© 2020 Pearson Education, Inc., Hoboken, NJ. All rights reserved. </a:t>
            </a:r>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Lst>
  <p:hf sldNum="0" hdr="0" dt="0"/>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1.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19.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Cryptography and Network Security</a:t>
            </a:r>
            <a:endParaRPr lang="en-AU" dirty="0">
              <a:ea typeface="+mj-ea"/>
              <a:cs typeface="+mj-cs"/>
            </a:endParaRPr>
          </a:p>
        </p:txBody>
      </p:sp>
      <p:sp>
        <p:nvSpPr>
          <p:cNvPr id="29699" name="Rectangle 3"/>
          <p:cNvSpPr>
            <a:spLocks noGrp="1" noChangeArrowheads="1"/>
          </p:cNvSpPr>
          <p:nvPr>
            <p:ph type="subTitle" idx="1"/>
          </p:nvPr>
        </p:nvSpPr>
        <p:spPr>
          <a:xfrm>
            <a:off x="1854200" y="5203825"/>
            <a:ext cx="5446713" cy="852488"/>
          </a:xfrm>
        </p:spPr>
        <p:txBody>
          <a:bodyPr/>
          <a:lstStyle/>
          <a:p>
            <a:pPr>
              <a:buFont typeface="Wingdings" pitchFamily="-84" charset="2"/>
              <a:buNone/>
            </a:pPr>
            <a:r>
              <a:rPr lang="en-US" dirty="0"/>
              <a:t>Eighth Edition</a:t>
            </a:r>
          </a:p>
          <a:p>
            <a:pPr>
              <a:buFont typeface="Wingdings" pitchFamily="-84" charset="2"/>
              <a:buNone/>
            </a:pPr>
            <a:r>
              <a:rPr lang="en-US" dirty="0"/>
              <a:t>	by William Stallings	</a:t>
            </a:r>
          </a:p>
          <a:p>
            <a:pPr>
              <a:buFont typeface="Wingdings" pitchFamily="-84" charset="2"/>
              <a:buNone/>
            </a:pPr>
            <a:endParaRPr lang="en-US" dirty="0"/>
          </a:p>
        </p:txBody>
      </p:sp>
      <p:pic>
        <p:nvPicPr>
          <p:cNvPr id="5"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6" name="Footer Placeholder 5"/>
          <p:cNvSpPr>
            <a:spLocks noGrp="1"/>
          </p:cNvSpPr>
          <p:nvPr>
            <p:ph type="ftr" sz="quarter" idx="14"/>
          </p:nvPr>
        </p:nvSpPr>
        <p:spPr>
          <a:xfrm>
            <a:off x="0" y="6492875"/>
            <a:ext cx="4419600" cy="365125"/>
          </a:xfrm>
        </p:spPr>
        <p:txBody>
          <a:bodyPr/>
          <a:lstStyle/>
          <a:p>
            <a:pPr>
              <a:defRPr/>
            </a:pPr>
            <a:r>
              <a:rPr lang="en-US" sz="900" dirty="0"/>
              <a:t>© 2020 Pearson Education, Inc., Hoboken, NJ. All rights reserved.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t>GCD</a:t>
            </a:r>
          </a:p>
        </p:txBody>
      </p:sp>
      <p:sp>
        <p:nvSpPr>
          <p:cNvPr id="3" name="Content Placeholder 2"/>
          <p:cNvSpPr>
            <a:spLocks noGrp="1"/>
          </p:cNvSpPr>
          <p:nvPr>
            <p:ph idx="1"/>
          </p:nvPr>
        </p:nvSpPr>
        <p:spPr>
          <a:xfrm>
            <a:off x="228600" y="1524000"/>
            <a:ext cx="8763000" cy="4289425"/>
          </a:xfrm>
        </p:spPr>
        <p:txBody>
          <a:bodyPr rtlCol="0">
            <a:normAutofit fontScale="85000" lnSpcReduction="10000"/>
          </a:bodyPr>
          <a:lstStyle/>
          <a:p>
            <a:pPr fontAlgn="auto">
              <a:spcAft>
                <a:spcPts val="0"/>
              </a:spcAft>
              <a:buClr>
                <a:schemeClr val="accent1">
                  <a:lumMod val="60000"/>
                  <a:lumOff val="40000"/>
                </a:schemeClr>
              </a:buClr>
              <a:buFont typeface="Candara" pitchFamily="34" charset="0"/>
              <a:buChar char="•"/>
              <a:defRPr/>
            </a:pPr>
            <a:r>
              <a:rPr lang="en-US" sz="2706" dirty="0">
                <a:ea typeface="+mn-ea"/>
                <a:cs typeface="+mn-cs"/>
              </a:rPr>
              <a:t>Because we require that the greatest common divisor be positive, gcd(</a:t>
            </a:r>
            <a:r>
              <a:rPr lang="en-US" sz="2706" i="1" dirty="0">
                <a:ea typeface="+mn-ea"/>
                <a:cs typeface="+mn-cs"/>
              </a:rPr>
              <a:t>a,b) = </a:t>
            </a:r>
            <a:r>
              <a:rPr lang="en-US" sz="2706" dirty="0">
                <a:ea typeface="+mn-ea"/>
                <a:cs typeface="+mn-cs"/>
              </a:rPr>
              <a:t>gcd</a:t>
            </a:r>
            <a:r>
              <a:rPr lang="en-US" sz="2706" i="1" dirty="0">
                <a:ea typeface="+mn-ea"/>
                <a:cs typeface="+mn-cs"/>
              </a:rPr>
              <a:t>(a,-b) = </a:t>
            </a:r>
            <a:r>
              <a:rPr lang="en-US" sz="2706" dirty="0">
                <a:ea typeface="+mn-ea"/>
                <a:cs typeface="+mn-cs"/>
              </a:rPr>
              <a:t>gcd</a:t>
            </a:r>
            <a:r>
              <a:rPr lang="en-US" sz="2706" i="1" dirty="0">
                <a:ea typeface="+mn-ea"/>
                <a:cs typeface="+mn-cs"/>
              </a:rPr>
              <a:t>(-a,b) = </a:t>
            </a:r>
            <a:r>
              <a:rPr lang="en-US" sz="2706" dirty="0">
                <a:ea typeface="+mn-ea"/>
                <a:cs typeface="+mn-cs"/>
              </a:rPr>
              <a:t>gcd</a:t>
            </a:r>
            <a:r>
              <a:rPr lang="en-US" sz="2706" i="1" dirty="0">
                <a:ea typeface="+mn-ea"/>
                <a:cs typeface="+mn-cs"/>
              </a:rPr>
              <a:t>(-a,-b)</a:t>
            </a:r>
          </a:p>
          <a:p>
            <a:pPr fontAlgn="auto">
              <a:spcAft>
                <a:spcPts val="0"/>
              </a:spcAft>
              <a:buClr>
                <a:schemeClr val="accent1">
                  <a:lumMod val="60000"/>
                  <a:lumOff val="40000"/>
                </a:schemeClr>
              </a:buClr>
              <a:buFont typeface="Candara" pitchFamily="34" charset="0"/>
              <a:buChar char="•"/>
              <a:defRPr/>
            </a:pPr>
            <a:r>
              <a:rPr lang="en-US" sz="2706" dirty="0">
                <a:ea typeface="+mn-ea"/>
                <a:cs typeface="+mn-cs"/>
              </a:rPr>
              <a:t>In general, gcd(</a:t>
            </a:r>
            <a:r>
              <a:rPr lang="en-US" sz="2706" i="1" dirty="0">
                <a:ea typeface="+mn-ea"/>
                <a:cs typeface="+mn-cs"/>
              </a:rPr>
              <a:t>a,b) = </a:t>
            </a:r>
            <a:r>
              <a:rPr lang="en-US" sz="2706" dirty="0">
                <a:ea typeface="+mn-ea"/>
                <a:cs typeface="+mn-cs"/>
              </a:rPr>
              <a:t>gcd(| </a:t>
            </a:r>
            <a:r>
              <a:rPr lang="en-US" sz="2706" i="1" dirty="0">
                <a:ea typeface="+mn-ea"/>
                <a:cs typeface="+mn-cs"/>
              </a:rPr>
              <a:t>a </a:t>
            </a:r>
            <a:r>
              <a:rPr lang="en-US" sz="2706" dirty="0">
                <a:ea typeface="+mn-ea"/>
                <a:cs typeface="+mn-cs"/>
              </a:rPr>
              <a:t>|, | </a:t>
            </a:r>
            <a:r>
              <a:rPr lang="en-US" sz="2706" i="1" dirty="0">
                <a:ea typeface="+mn-ea"/>
                <a:cs typeface="+mn-cs"/>
              </a:rPr>
              <a:t>b |)</a:t>
            </a:r>
          </a:p>
          <a:p>
            <a:pPr fontAlgn="auto">
              <a:spcAft>
                <a:spcPts val="0"/>
              </a:spcAft>
              <a:buClr>
                <a:schemeClr val="accent1">
                  <a:lumMod val="60000"/>
                  <a:lumOff val="40000"/>
                </a:schemeClr>
              </a:buClr>
              <a:buNone/>
              <a:defRPr/>
            </a:pPr>
            <a:endParaRPr lang="en-US" i="1" dirty="0">
              <a:ea typeface="+mn-ea"/>
              <a:cs typeface="+mn-cs"/>
            </a:endParaRPr>
          </a:p>
          <a:p>
            <a:pPr fontAlgn="auto">
              <a:spcAft>
                <a:spcPts val="0"/>
              </a:spcAft>
              <a:buClr>
                <a:schemeClr val="accent1">
                  <a:lumMod val="60000"/>
                  <a:lumOff val="40000"/>
                </a:schemeClr>
              </a:buClr>
              <a:buFont typeface="Candara" pitchFamily="34" charset="0"/>
              <a:buChar char="•"/>
              <a:defRPr/>
            </a:pPr>
            <a:r>
              <a:rPr lang="en-US" sz="2706" dirty="0">
                <a:ea typeface="+mn-ea"/>
                <a:cs typeface="+mn-cs"/>
              </a:rPr>
              <a:t>Also, because all nonzero integers divide 0, we have gcd(a,0) = | a |</a:t>
            </a:r>
          </a:p>
          <a:p>
            <a:pPr fontAlgn="auto">
              <a:spcBef>
                <a:spcPts val="1800"/>
              </a:spcBef>
              <a:spcAft>
                <a:spcPts val="0"/>
              </a:spcAft>
              <a:buClr>
                <a:schemeClr val="accent1">
                  <a:lumMod val="60000"/>
                  <a:lumOff val="40000"/>
                </a:schemeClr>
              </a:buClr>
              <a:buFont typeface="Candara" pitchFamily="34" charset="0"/>
              <a:buChar char="•"/>
              <a:defRPr/>
            </a:pPr>
            <a:r>
              <a:rPr lang="en-US" sz="2706" dirty="0">
                <a:ea typeface="+mn-ea"/>
                <a:cs typeface="+mn-cs"/>
              </a:rPr>
              <a:t>We stated that two integers </a:t>
            </a:r>
            <a:r>
              <a:rPr lang="en-US" sz="2706" i="1" dirty="0">
                <a:ea typeface="+mn-ea"/>
                <a:cs typeface="+mn-cs"/>
              </a:rPr>
              <a:t>a </a:t>
            </a:r>
            <a:r>
              <a:rPr lang="en-US" sz="2706" dirty="0">
                <a:ea typeface="+mn-ea"/>
                <a:cs typeface="+mn-cs"/>
              </a:rPr>
              <a:t>and </a:t>
            </a:r>
            <a:r>
              <a:rPr lang="en-US" sz="2706" i="1" dirty="0">
                <a:ea typeface="+mn-ea"/>
                <a:cs typeface="+mn-cs"/>
              </a:rPr>
              <a:t>b </a:t>
            </a:r>
            <a:r>
              <a:rPr lang="en-US" sz="2706" dirty="0">
                <a:ea typeface="+mn-ea"/>
                <a:cs typeface="+mn-cs"/>
              </a:rPr>
              <a:t>are relatively prime if their only common positive integer factor is 1; this is equivalent to saying that </a:t>
            </a:r>
            <a:r>
              <a:rPr lang="en-US" sz="2706" i="1" dirty="0">
                <a:ea typeface="+mn-ea"/>
                <a:cs typeface="+mn-cs"/>
              </a:rPr>
              <a:t>a </a:t>
            </a:r>
            <a:r>
              <a:rPr lang="en-US" sz="2706" dirty="0">
                <a:ea typeface="+mn-ea"/>
                <a:cs typeface="+mn-cs"/>
              </a:rPr>
              <a:t>and </a:t>
            </a:r>
            <a:r>
              <a:rPr lang="en-US" sz="2706" i="1" dirty="0">
                <a:ea typeface="+mn-ea"/>
                <a:cs typeface="+mn-cs"/>
              </a:rPr>
              <a:t>b </a:t>
            </a:r>
            <a:r>
              <a:rPr lang="en-US" sz="2706" dirty="0">
                <a:ea typeface="+mn-ea"/>
                <a:cs typeface="+mn-cs"/>
              </a:rPr>
              <a:t>are relatively prime if gcd(</a:t>
            </a:r>
            <a:r>
              <a:rPr lang="en-US" sz="2706" i="1" dirty="0">
                <a:ea typeface="+mn-ea"/>
                <a:cs typeface="+mn-cs"/>
              </a:rPr>
              <a:t>a,b) = 1</a:t>
            </a:r>
            <a:endParaRPr lang="en-US" sz="2706" dirty="0">
              <a:ea typeface="+mn-ea"/>
              <a:cs typeface="+mn-cs"/>
            </a:endParaRPr>
          </a:p>
        </p:txBody>
      </p:sp>
      <p:sp>
        <p:nvSpPr>
          <p:cNvPr id="4" name="TextBox 3"/>
          <p:cNvSpPr txBox="1"/>
          <p:nvPr/>
        </p:nvSpPr>
        <p:spPr>
          <a:xfrm>
            <a:off x="2286000" y="2971800"/>
            <a:ext cx="4572000" cy="461963"/>
          </a:xfrm>
          <a:prstGeom prst="rect">
            <a:avLst/>
          </a:prstGeom>
          <a:solidFill>
            <a:schemeClr val="accent4">
              <a:lumMod val="40000"/>
              <a:lumOff val="60000"/>
            </a:schemeClr>
          </a:solidFill>
          <a:ln w="31750">
            <a:solidFill>
              <a:schemeClr val="accent4">
                <a:lumMod val="75000"/>
              </a:schemeClr>
            </a:solidFill>
          </a:ln>
        </p:spPr>
        <p:txBody>
          <a:bodyPr>
            <a:spAutoFit/>
          </a:bodyPr>
          <a:lstStyle/>
          <a:p>
            <a:pPr>
              <a:defRPr/>
            </a:pPr>
            <a:r>
              <a:rPr lang="en-US" sz="2400" dirty="0">
                <a:latin typeface="Arial" pitchFamily="-1" charset="0"/>
              </a:rPr>
              <a:t>  </a:t>
            </a:r>
            <a:r>
              <a:rPr lang="en-US" sz="2400" dirty="0">
                <a:latin typeface="+mn-lt"/>
              </a:rPr>
              <a:t>gcd(60, 24) =  gcd(60, - 24) =  12  </a:t>
            </a:r>
          </a:p>
        </p:txBody>
      </p:sp>
      <p:sp>
        <p:nvSpPr>
          <p:cNvPr id="5" name="TextBox 4"/>
          <p:cNvSpPr txBox="1"/>
          <p:nvPr/>
        </p:nvSpPr>
        <p:spPr>
          <a:xfrm>
            <a:off x="381000" y="5410200"/>
            <a:ext cx="8534400" cy="1077913"/>
          </a:xfrm>
          <a:prstGeom prst="rect">
            <a:avLst/>
          </a:prstGeom>
          <a:solidFill>
            <a:schemeClr val="accent4">
              <a:lumMod val="40000"/>
              <a:lumOff val="60000"/>
            </a:schemeClr>
          </a:solidFill>
          <a:ln w="31750">
            <a:solidFill>
              <a:schemeClr val="accent4">
                <a:lumMod val="75000"/>
              </a:schemeClr>
            </a:solidFill>
          </a:ln>
        </p:spPr>
        <p:txBody>
          <a:bodyPr>
            <a:spAutoFit/>
          </a:bodyPr>
          <a:lstStyle/>
          <a:p>
            <a:pPr>
              <a:defRPr/>
            </a:pPr>
            <a:r>
              <a:rPr lang="en-US" sz="2400" dirty="0">
                <a:latin typeface="Arial" pitchFamily="-1" charset="0"/>
              </a:rPr>
              <a:t> </a:t>
            </a:r>
            <a:r>
              <a:rPr lang="en-US" sz="2000" dirty="0">
                <a:latin typeface="+mn-lt"/>
              </a:rPr>
              <a:t>8 and 15 are relatively prime because the positive divisors of 8 are 1, 2, 4, and 8, and the positive divisors of 15 are 1, 3, 5, and 15. So 1 is the only integer on both lists.</a:t>
            </a:r>
          </a:p>
        </p:txBody>
      </p:sp>
      <p:sp>
        <p:nvSpPr>
          <p:cNvPr id="6" name="Footer Placeholder 5"/>
          <p:cNvSpPr>
            <a:spLocks noGrp="1"/>
          </p:cNvSpPr>
          <p:nvPr>
            <p:ph type="ftr" sz="quarter" idx="11"/>
          </p:nvPr>
        </p:nvSpPr>
        <p:spPr>
          <a:xfrm>
            <a:off x="0" y="6492875"/>
            <a:ext cx="6477000" cy="365125"/>
          </a:xfrm>
        </p:spPr>
        <p:txBody>
          <a:bodyPr/>
          <a:lstStyle/>
          <a:p>
            <a:pPr>
              <a:defRPr/>
            </a:pPr>
            <a:r>
              <a:rPr lang="en-US" sz="900"/>
              <a:t>© 2020 Pearson Education, Inc., Hoboken, NJ. All rights reserved. </a:t>
            </a:r>
            <a:endParaRPr lang="en-US" sz="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0" y="6492875"/>
            <a:ext cx="8001000" cy="365125"/>
          </a:xfrm>
        </p:spPr>
        <p:txBody>
          <a:bodyPr/>
          <a:lstStyle/>
          <a:p>
            <a:pPr>
              <a:defRPr/>
            </a:pPr>
            <a:r>
              <a:rPr lang="en-US" sz="900"/>
              <a:t>© 2020 Pearson Education, Inc., Hoboken, NJ. All rights reserved. </a:t>
            </a:r>
            <a:endParaRPr lang="en-US" sz="900" dirty="0"/>
          </a:p>
        </p:txBody>
      </p:sp>
      <p:pic>
        <p:nvPicPr>
          <p:cNvPr id="5" name="Picture 4">
            <a:extLst>
              <a:ext uri="{FF2B5EF4-FFF2-40B4-BE49-F238E27FC236}">
                <a16:creationId xmlns:a16="http://schemas.microsoft.com/office/drawing/2014/main" id="{E3079E06-7F96-F941-BA75-A0BA00E433D6}"/>
              </a:ext>
            </a:extLst>
          </p:cNvPr>
          <p:cNvPicPr>
            <a:picLocks noChangeAspect="1"/>
          </p:cNvPicPr>
          <p:nvPr/>
        </p:nvPicPr>
        <p:blipFill rotWithShape="1">
          <a:blip r:embed="rId3"/>
          <a:srcRect t="20601" b="21651"/>
          <a:stretch/>
        </p:blipFill>
        <p:spPr>
          <a:xfrm>
            <a:off x="179512" y="-23855"/>
            <a:ext cx="8964488" cy="669954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0" y="6492875"/>
            <a:ext cx="6477000" cy="365125"/>
          </a:xfrm>
        </p:spPr>
        <p:txBody>
          <a:bodyPr/>
          <a:lstStyle/>
          <a:p>
            <a:pPr>
              <a:defRPr/>
            </a:pPr>
            <a:r>
              <a:rPr lang="en-US" sz="900"/>
              <a:t>© 2020 Pearson Education, Inc., Hoboken, NJ. All rights reserved. </a:t>
            </a:r>
            <a:endParaRPr lang="en-US" sz="900" dirty="0"/>
          </a:p>
        </p:txBody>
      </p:sp>
      <p:pic>
        <p:nvPicPr>
          <p:cNvPr id="5" name="Picture 4">
            <a:extLst>
              <a:ext uri="{FF2B5EF4-FFF2-40B4-BE49-F238E27FC236}">
                <a16:creationId xmlns:a16="http://schemas.microsoft.com/office/drawing/2014/main" id="{0735CF3A-9B5A-2D4E-89CE-C5978E29F843}"/>
              </a:ext>
            </a:extLst>
          </p:cNvPr>
          <p:cNvPicPr>
            <a:picLocks noChangeAspect="1"/>
          </p:cNvPicPr>
          <p:nvPr/>
        </p:nvPicPr>
        <p:blipFill rotWithShape="1">
          <a:blip r:embed="rId3"/>
          <a:srcRect t="16401" b="33201"/>
          <a:stretch/>
        </p:blipFill>
        <p:spPr>
          <a:xfrm>
            <a:off x="-180528" y="81971"/>
            <a:ext cx="9829265" cy="641090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idx="4294967295"/>
          </p:nvPr>
        </p:nvSpPr>
        <p:spPr>
          <a:xfrm>
            <a:off x="0" y="39688"/>
            <a:ext cx="9144000" cy="1412875"/>
          </a:xfrm>
        </p:spPr>
        <p:txBody>
          <a:bodyPr/>
          <a:lstStyle/>
          <a:p>
            <a:r>
              <a:rPr lang="en-US" sz="4800" dirty="0"/>
              <a:t>Table 2.1</a:t>
            </a:r>
            <a:br>
              <a:rPr lang="en-US" sz="4800" dirty="0"/>
            </a:br>
            <a:r>
              <a:rPr lang="en-US" sz="4800" dirty="0"/>
              <a:t>Euclidean Algorithm Example</a:t>
            </a:r>
          </a:p>
        </p:txBody>
      </p:sp>
      <p:sp>
        <p:nvSpPr>
          <p:cNvPr id="52227" name="TextBox 5"/>
          <p:cNvSpPr txBox="1">
            <a:spLocks noChangeArrowheads="1"/>
          </p:cNvSpPr>
          <p:nvPr/>
        </p:nvSpPr>
        <p:spPr bwMode="auto">
          <a:xfrm>
            <a:off x="4572000" y="6248400"/>
            <a:ext cx="4336794" cy="307777"/>
          </a:xfrm>
          <a:prstGeom prst="rect">
            <a:avLst/>
          </a:prstGeom>
          <a:noFill/>
          <a:ln w="9525">
            <a:noFill/>
            <a:miter lim="800000"/>
            <a:headEnd/>
            <a:tailEnd/>
          </a:ln>
        </p:spPr>
        <p:txBody>
          <a:bodyPr wrap="none">
            <a:prstTxWarp prst="textNoShape">
              <a:avLst/>
            </a:prstTxWarp>
            <a:spAutoFit/>
          </a:bodyPr>
          <a:lstStyle/>
          <a:p>
            <a:r>
              <a:rPr lang="en-US" sz="1400" dirty="0"/>
              <a:t>(This table can be found on page 30 in the textbook)</a:t>
            </a:r>
          </a:p>
        </p:txBody>
      </p:sp>
      <p:pic>
        <p:nvPicPr>
          <p:cNvPr id="52228" name="Picture 6"/>
          <p:cNvPicPr>
            <a:picLocks noChangeAspect="1"/>
          </p:cNvPicPr>
          <p:nvPr/>
        </p:nvPicPr>
        <p:blipFill>
          <a:blip r:embed="rId3"/>
          <a:srcRect/>
          <a:stretch>
            <a:fillRect/>
          </a:stretch>
        </p:blipFill>
        <p:spPr bwMode="auto">
          <a:xfrm>
            <a:off x="152400" y="1524000"/>
            <a:ext cx="8818563" cy="4805363"/>
          </a:xfrm>
          <a:prstGeom prst="rect">
            <a:avLst/>
          </a:prstGeom>
          <a:noFill/>
          <a:ln w="9525">
            <a:noFill/>
            <a:miter lim="800000"/>
            <a:headEnd/>
            <a:tailEnd/>
          </a:ln>
        </p:spPr>
      </p:pic>
      <p:sp>
        <p:nvSpPr>
          <p:cNvPr id="5" name="Footer Placeholder 4"/>
          <p:cNvSpPr>
            <a:spLocks noGrp="1"/>
          </p:cNvSpPr>
          <p:nvPr>
            <p:ph type="ftr" sz="quarter" idx="11"/>
          </p:nvPr>
        </p:nvSpPr>
        <p:spPr>
          <a:xfrm>
            <a:off x="0" y="6492875"/>
            <a:ext cx="7019925" cy="365125"/>
          </a:xfrm>
        </p:spPr>
        <p:txBody>
          <a:bodyPr/>
          <a:lstStyle/>
          <a:p>
            <a:pPr>
              <a:defRPr/>
            </a:pPr>
            <a:r>
              <a:rPr lang="en-US" sz="900"/>
              <a:t>© 2020 Pearson Education, Inc., Hoboken, NJ. All rights reserved. </a:t>
            </a:r>
            <a:endParaRPr lang="en-US" sz="900" dirty="0"/>
          </a:p>
        </p:txBody>
      </p:sp>
    </p:spTree>
  </p:cSld>
  <p:clrMapOvr>
    <a:masterClrMapping/>
  </p:clrMapOvr>
  <p:transition spd="med">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t>Modular Arithmetic</a:t>
            </a:r>
          </a:p>
        </p:txBody>
      </p:sp>
      <p:sp>
        <p:nvSpPr>
          <p:cNvPr id="54275" name="Content Placeholder 2"/>
          <p:cNvSpPr>
            <a:spLocks noGrp="1"/>
          </p:cNvSpPr>
          <p:nvPr>
            <p:ph idx="1"/>
          </p:nvPr>
        </p:nvSpPr>
        <p:spPr/>
        <p:txBody>
          <a:bodyPr/>
          <a:lstStyle/>
          <a:p>
            <a:r>
              <a:rPr lang="en-US" dirty="0"/>
              <a:t>The modulus</a:t>
            </a:r>
          </a:p>
          <a:p>
            <a:pPr lvl="1"/>
            <a:r>
              <a:rPr lang="en-US" dirty="0"/>
              <a:t>If </a:t>
            </a:r>
            <a:r>
              <a:rPr lang="en-US" i="1" dirty="0"/>
              <a:t>a </a:t>
            </a:r>
            <a:r>
              <a:rPr lang="en-US" dirty="0"/>
              <a:t>is an integer and </a:t>
            </a:r>
            <a:r>
              <a:rPr lang="en-US" i="1" dirty="0" err="1"/>
              <a:t>n</a:t>
            </a:r>
            <a:r>
              <a:rPr lang="en-US" i="1" dirty="0"/>
              <a:t> </a:t>
            </a:r>
            <a:r>
              <a:rPr lang="en-US" dirty="0"/>
              <a:t>is a positive integer, we define </a:t>
            </a:r>
            <a:r>
              <a:rPr lang="en-US" i="1" dirty="0"/>
              <a:t>a </a:t>
            </a:r>
            <a:r>
              <a:rPr lang="en-US" dirty="0"/>
              <a:t>mod </a:t>
            </a:r>
            <a:r>
              <a:rPr lang="en-US" i="1" dirty="0" err="1"/>
              <a:t>n</a:t>
            </a:r>
            <a:r>
              <a:rPr lang="en-US" i="1" dirty="0"/>
              <a:t> </a:t>
            </a:r>
            <a:r>
              <a:rPr lang="en-US" dirty="0"/>
              <a:t>to be the remainder when </a:t>
            </a:r>
            <a:r>
              <a:rPr lang="en-US" i="1" dirty="0"/>
              <a:t>a </a:t>
            </a:r>
            <a:r>
              <a:rPr lang="en-US" dirty="0"/>
              <a:t>is divided by </a:t>
            </a:r>
            <a:r>
              <a:rPr lang="en-US" i="1" dirty="0" err="1"/>
              <a:t>n</a:t>
            </a:r>
            <a:r>
              <a:rPr lang="en-US" i="1" dirty="0"/>
              <a:t>; </a:t>
            </a:r>
            <a:r>
              <a:rPr lang="en-US" dirty="0"/>
              <a:t>the integer </a:t>
            </a:r>
            <a:r>
              <a:rPr lang="en-US" i="1" dirty="0" err="1"/>
              <a:t>n</a:t>
            </a:r>
            <a:r>
              <a:rPr lang="en-US" i="1" dirty="0"/>
              <a:t> </a:t>
            </a:r>
            <a:r>
              <a:rPr lang="en-US" dirty="0"/>
              <a:t>is called the </a:t>
            </a:r>
            <a:r>
              <a:rPr lang="en-US" b="1" dirty="0"/>
              <a:t>modulus</a:t>
            </a:r>
          </a:p>
          <a:p>
            <a:pPr lvl="1"/>
            <a:r>
              <a:rPr lang="en-US" dirty="0"/>
              <a:t>Thus, for any integer </a:t>
            </a:r>
            <a:r>
              <a:rPr lang="en-US" i="1" dirty="0"/>
              <a:t>a:</a:t>
            </a:r>
          </a:p>
          <a:p>
            <a:pPr lvl="1">
              <a:buFont typeface="Candara" pitchFamily="-84" charset="0"/>
              <a:buNone/>
            </a:pPr>
            <a:r>
              <a:rPr lang="en-US" i="1" dirty="0"/>
              <a:t>		</a:t>
            </a:r>
            <a:r>
              <a:rPr lang="en-US" dirty="0"/>
              <a:t> </a:t>
            </a:r>
            <a:r>
              <a:rPr lang="en-US" i="1" dirty="0"/>
              <a:t>a =  </a:t>
            </a:r>
            <a:r>
              <a:rPr lang="en-US" i="1" dirty="0" err="1"/>
              <a:t>qn</a:t>
            </a:r>
            <a:r>
              <a:rPr lang="en-US" i="1" dirty="0"/>
              <a:t> +  </a:t>
            </a:r>
            <a:r>
              <a:rPr lang="en-US" i="1" dirty="0" err="1"/>
              <a:t>r</a:t>
            </a:r>
            <a:r>
              <a:rPr lang="en-US" i="1" dirty="0"/>
              <a:t> </a:t>
            </a:r>
            <a:r>
              <a:rPr lang="en-US" dirty="0"/>
              <a:t>	0 </a:t>
            </a:r>
            <a:r>
              <a:rPr lang="en-US" i="1" dirty="0"/>
              <a:t>≤ </a:t>
            </a:r>
            <a:r>
              <a:rPr lang="en-US" i="1" dirty="0" err="1"/>
              <a:t>r</a:t>
            </a:r>
            <a:r>
              <a:rPr lang="en-US" i="1" dirty="0"/>
              <a:t> &lt; </a:t>
            </a:r>
            <a:r>
              <a:rPr lang="en-US" i="1" dirty="0" err="1"/>
              <a:t>n</a:t>
            </a:r>
            <a:r>
              <a:rPr lang="en-US" i="1" dirty="0"/>
              <a:t>;  </a:t>
            </a:r>
            <a:r>
              <a:rPr lang="en-US" i="1" dirty="0" err="1"/>
              <a:t>q</a:t>
            </a:r>
            <a:r>
              <a:rPr lang="en-US" i="1" dirty="0"/>
              <a:t> = [a/ </a:t>
            </a:r>
            <a:r>
              <a:rPr lang="en-US" i="1" dirty="0" err="1"/>
              <a:t>n</a:t>
            </a:r>
            <a:r>
              <a:rPr lang="en-US" i="1" dirty="0"/>
              <a:t>]</a:t>
            </a:r>
          </a:p>
          <a:p>
            <a:pPr lvl="1">
              <a:buFont typeface="Candara" pitchFamily="-84" charset="0"/>
              <a:buNone/>
            </a:pPr>
            <a:r>
              <a:rPr lang="en-US" dirty="0"/>
              <a:t>	</a:t>
            </a:r>
            <a:r>
              <a:rPr lang="en-US" i="1" dirty="0"/>
              <a:t>    a = [a/ </a:t>
            </a:r>
            <a:r>
              <a:rPr lang="en-US" i="1" dirty="0" err="1"/>
              <a:t>n</a:t>
            </a:r>
            <a:r>
              <a:rPr lang="en-US" i="1" dirty="0"/>
              <a:t>] *  </a:t>
            </a:r>
            <a:r>
              <a:rPr lang="en-US" i="1" dirty="0" err="1"/>
              <a:t>n</a:t>
            </a:r>
            <a:r>
              <a:rPr lang="en-US" i="1" dirty="0"/>
              <a:t> + ( a </a:t>
            </a:r>
            <a:r>
              <a:rPr lang="en-US" dirty="0"/>
              <a:t>mod </a:t>
            </a:r>
            <a:r>
              <a:rPr lang="en-US" i="1" dirty="0" err="1"/>
              <a:t>n</a:t>
            </a:r>
            <a:r>
              <a:rPr lang="en-US" dirty="0"/>
              <a:t>)</a:t>
            </a:r>
          </a:p>
        </p:txBody>
      </p:sp>
      <p:sp>
        <p:nvSpPr>
          <p:cNvPr id="4" name="TextBox 3"/>
          <p:cNvSpPr txBox="1"/>
          <p:nvPr/>
        </p:nvSpPr>
        <p:spPr>
          <a:xfrm>
            <a:off x="2819400" y="5334000"/>
            <a:ext cx="4114800" cy="923925"/>
          </a:xfrm>
          <a:prstGeom prst="rect">
            <a:avLst/>
          </a:prstGeom>
          <a:solidFill>
            <a:schemeClr val="accent4">
              <a:lumMod val="60000"/>
              <a:lumOff val="40000"/>
            </a:schemeClr>
          </a:solidFill>
          <a:ln w="31750">
            <a:solidFill>
              <a:schemeClr val="accent4">
                <a:lumMod val="75000"/>
              </a:schemeClr>
            </a:solidFill>
          </a:ln>
        </p:spPr>
        <p:txBody>
          <a:bodyPr>
            <a:spAutoFit/>
          </a:bodyPr>
          <a:lstStyle/>
          <a:p>
            <a:pPr algn="ctr">
              <a:defRPr/>
            </a:pPr>
            <a:r>
              <a:rPr lang="en-US" dirty="0">
                <a:latin typeface="Arial" pitchFamily="-1" charset="0"/>
              </a:rPr>
              <a:t> </a:t>
            </a:r>
          </a:p>
          <a:p>
            <a:pPr algn="ctr">
              <a:defRPr/>
            </a:pPr>
            <a:r>
              <a:rPr lang="en-US" dirty="0">
                <a:latin typeface="Arial" pitchFamily="-1" charset="0"/>
              </a:rPr>
              <a:t>11 mod 7 =  4; - 11 mod 7 =  3</a:t>
            </a:r>
          </a:p>
          <a:p>
            <a:pPr algn="ctr">
              <a:defRPr/>
            </a:pPr>
            <a:endParaRPr lang="en-US" dirty="0">
              <a:latin typeface="Arial" pitchFamily="-1" charset="0"/>
            </a:endParaRPr>
          </a:p>
        </p:txBody>
      </p:sp>
      <p:sp>
        <p:nvSpPr>
          <p:cNvPr id="5" name="Footer Placeholder 4"/>
          <p:cNvSpPr>
            <a:spLocks noGrp="1"/>
          </p:cNvSpPr>
          <p:nvPr>
            <p:ph type="ftr" sz="quarter" idx="11"/>
          </p:nvPr>
        </p:nvSpPr>
        <p:spPr>
          <a:xfrm>
            <a:off x="0" y="6492875"/>
            <a:ext cx="7162800" cy="365125"/>
          </a:xfrm>
        </p:spPr>
        <p:txBody>
          <a:bodyPr/>
          <a:lstStyle/>
          <a:p>
            <a:pPr>
              <a:defRPr/>
            </a:pPr>
            <a:r>
              <a:rPr lang="en-US" sz="900"/>
              <a:t>© 2020 Pearson Education, Inc., Hoboken, NJ. All rights reserved. </a:t>
            </a:r>
            <a:endParaRPr lang="en-US" sz="9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3"/>
          <p:cNvSpPr>
            <a:spLocks noGrp="1"/>
          </p:cNvSpPr>
          <p:nvPr>
            <p:ph type="title"/>
          </p:nvPr>
        </p:nvSpPr>
        <p:spPr/>
        <p:txBody>
          <a:bodyPr/>
          <a:lstStyle/>
          <a:p>
            <a:r>
              <a:rPr lang="en-US"/>
              <a:t>Modular Arithmetic</a:t>
            </a:r>
          </a:p>
        </p:txBody>
      </p:sp>
      <p:sp>
        <p:nvSpPr>
          <p:cNvPr id="56323" name="Content Placeholder 4"/>
          <p:cNvSpPr>
            <a:spLocks noGrp="1"/>
          </p:cNvSpPr>
          <p:nvPr>
            <p:ph idx="1"/>
          </p:nvPr>
        </p:nvSpPr>
        <p:spPr>
          <a:xfrm>
            <a:off x="914400" y="2057400"/>
            <a:ext cx="7570788" cy="2962275"/>
          </a:xfrm>
        </p:spPr>
        <p:txBody>
          <a:bodyPr/>
          <a:lstStyle/>
          <a:p>
            <a:r>
              <a:rPr lang="en-US"/>
              <a:t>Congruent modulo </a:t>
            </a:r>
            <a:r>
              <a:rPr lang="en-US" i="1"/>
              <a:t>n</a:t>
            </a:r>
            <a:endParaRPr lang="en-US"/>
          </a:p>
          <a:p>
            <a:pPr lvl="1"/>
            <a:r>
              <a:rPr lang="en-US"/>
              <a:t>Two integers </a:t>
            </a:r>
            <a:r>
              <a:rPr lang="en-US" i="1"/>
              <a:t>a </a:t>
            </a:r>
            <a:r>
              <a:rPr lang="en-US"/>
              <a:t>and </a:t>
            </a:r>
            <a:r>
              <a:rPr lang="en-US" i="1"/>
              <a:t>b </a:t>
            </a:r>
            <a:r>
              <a:rPr lang="en-US"/>
              <a:t>are said to be </a:t>
            </a:r>
            <a:r>
              <a:rPr lang="en-US" b="1"/>
              <a:t>congruent modulo </a:t>
            </a:r>
            <a:r>
              <a:rPr lang="en-US" b="1" i="1"/>
              <a:t>n </a:t>
            </a:r>
            <a:r>
              <a:rPr lang="en-US"/>
              <a:t>if (</a:t>
            </a:r>
            <a:r>
              <a:rPr lang="en-US" i="1"/>
              <a:t>a </a:t>
            </a:r>
            <a:r>
              <a:rPr lang="en-US"/>
              <a:t>mod </a:t>
            </a:r>
            <a:r>
              <a:rPr lang="en-US" i="1"/>
              <a:t>n</a:t>
            </a:r>
            <a:r>
              <a:rPr lang="en-US"/>
              <a:t>) = (</a:t>
            </a:r>
            <a:r>
              <a:rPr lang="en-US" i="1"/>
              <a:t>b </a:t>
            </a:r>
            <a:r>
              <a:rPr lang="en-US"/>
              <a:t>mod </a:t>
            </a:r>
            <a:r>
              <a:rPr lang="en-US" i="1"/>
              <a:t>n</a:t>
            </a:r>
            <a:r>
              <a:rPr lang="en-US"/>
              <a:t>)</a:t>
            </a:r>
          </a:p>
          <a:p>
            <a:pPr lvl="1"/>
            <a:r>
              <a:rPr lang="en-US"/>
              <a:t>This is written as </a:t>
            </a:r>
            <a:r>
              <a:rPr lang="en-US" i="1"/>
              <a:t>a = b(</a:t>
            </a:r>
            <a:r>
              <a:rPr lang="en-US"/>
              <a:t>mod </a:t>
            </a:r>
            <a:r>
              <a:rPr lang="en-US" i="1"/>
              <a:t>n)</a:t>
            </a:r>
            <a:r>
              <a:rPr lang="en-US" i="1" baseline="30000"/>
              <a:t>2</a:t>
            </a:r>
          </a:p>
          <a:p>
            <a:pPr lvl="1"/>
            <a:r>
              <a:rPr lang="en-US"/>
              <a:t>Note that if </a:t>
            </a:r>
            <a:r>
              <a:rPr lang="en-US" i="1"/>
              <a:t>a = 0</a:t>
            </a:r>
            <a:r>
              <a:rPr lang="en-US"/>
              <a:t>(mod </a:t>
            </a:r>
            <a:r>
              <a:rPr lang="en-US" i="1"/>
              <a:t>n</a:t>
            </a:r>
            <a:r>
              <a:rPr lang="en-US"/>
              <a:t>), then </a:t>
            </a:r>
            <a:r>
              <a:rPr lang="en-US" i="1"/>
              <a:t>n | a</a:t>
            </a:r>
            <a:endParaRPr lang="en-US"/>
          </a:p>
        </p:txBody>
      </p:sp>
      <p:sp>
        <p:nvSpPr>
          <p:cNvPr id="6" name="TextBox 5"/>
          <p:cNvSpPr txBox="1"/>
          <p:nvPr/>
        </p:nvSpPr>
        <p:spPr>
          <a:xfrm>
            <a:off x="2590800" y="4800600"/>
            <a:ext cx="3981450" cy="923925"/>
          </a:xfrm>
          <a:prstGeom prst="rect">
            <a:avLst/>
          </a:prstGeom>
          <a:solidFill>
            <a:schemeClr val="accent4">
              <a:lumMod val="60000"/>
              <a:lumOff val="40000"/>
            </a:schemeClr>
          </a:solidFill>
          <a:ln w="31750">
            <a:solidFill>
              <a:schemeClr val="accent4">
                <a:lumMod val="75000"/>
              </a:schemeClr>
            </a:solidFill>
          </a:ln>
        </p:spPr>
        <p:txBody>
          <a:bodyPr>
            <a:spAutoFit/>
          </a:bodyPr>
          <a:lstStyle/>
          <a:p>
            <a:pPr>
              <a:defRPr/>
            </a:pPr>
            <a:r>
              <a:rPr lang="en-US" dirty="0">
                <a:latin typeface="Arial" pitchFamily="-1" charset="0"/>
              </a:rPr>
              <a:t> </a:t>
            </a:r>
          </a:p>
          <a:p>
            <a:pPr algn="ctr">
              <a:defRPr/>
            </a:pPr>
            <a:r>
              <a:rPr lang="en-US" dirty="0">
                <a:latin typeface="Arial" pitchFamily="-1" charset="0"/>
              </a:rPr>
              <a:t>73 = 4 (mod 23);   21 = - 9 (mod 10)</a:t>
            </a:r>
          </a:p>
          <a:p>
            <a:pPr algn="ctr">
              <a:defRPr/>
            </a:pPr>
            <a:endParaRPr lang="en-US" dirty="0">
              <a:latin typeface="Arial" pitchFamily="-1" charset="0"/>
            </a:endParaRPr>
          </a:p>
        </p:txBody>
      </p:sp>
      <p:sp>
        <p:nvSpPr>
          <p:cNvPr id="5" name="Footer Placeholder 4"/>
          <p:cNvSpPr>
            <a:spLocks noGrp="1"/>
          </p:cNvSpPr>
          <p:nvPr>
            <p:ph type="ftr" sz="quarter" idx="11"/>
          </p:nvPr>
        </p:nvSpPr>
        <p:spPr>
          <a:xfrm>
            <a:off x="0" y="6492875"/>
            <a:ext cx="7162800" cy="365125"/>
          </a:xfrm>
        </p:spPr>
        <p:txBody>
          <a:bodyPr/>
          <a:lstStyle/>
          <a:p>
            <a:pPr>
              <a:defRPr/>
            </a:pPr>
            <a:r>
              <a:rPr lang="en-US" sz="900"/>
              <a:t>© 2020 Pearson Education, Inc., Hoboken, NJ. All rights reserved. </a:t>
            </a:r>
            <a:endParaRPr lang="en-US" sz="9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4"/>
          <p:cNvSpPr>
            <a:spLocks noGrp="1"/>
          </p:cNvSpPr>
          <p:nvPr>
            <p:ph type="title"/>
          </p:nvPr>
        </p:nvSpPr>
        <p:spPr>
          <a:xfrm>
            <a:off x="0" y="39688"/>
            <a:ext cx="9144000" cy="1412875"/>
          </a:xfrm>
        </p:spPr>
        <p:txBody>
          <a:bodyPr/>
          <a:lstStyle/>
          <a:p>
            <a:r>
              <a:rPr lang="en-US"/>
              <a:t>Properties of Congruences</a:t>
            </a:r>
          </a:p>
        </p:txBody>
      </p:sp>
      <p:sp>
        <p:nvSpPr>
          <p:cNvPr id="6" name="Content Placeholder 5"/>
          <p:cNvSpPr>
            <a:spLocks noGrp="1"/>
          </p:cNvSpPr>
          <p:nvPr>
            <p:ph idx="1"/>
          </p:nvPr>
        </p:nvSpPr>
        <p:spPr>
          <a:xfrm>
            <a:off x="762000" y="1524000"/>
            <a:ext cx="7772400" cy="4289425"/>
          </a:xfrm>
        </p:spPr>
        <p:txBody>
          <a:bodyPr rtlCol="0">
            <a:normAutofit fontScale="77500" lnSpcReduction="20000"/>
          </a:bodyPr>
          <a:lstStyle/>
          <a:p>
            <a:pPr fontAlgn="auto">
              <a:spcAft>
                <a:spcPts val="0"/>
              </a:spcAft>
              <a:buClr>
                <a:schemeClr val="accent1">
                  <a:lumMod val="60000"/>
                  <a:lumOff val="40000"/>
                </a:schemeClr>
              </a:buClr>
              <a:buFont typeface="Candara" pitchFamily="34" charset="0"/>
              <a:buChar char="•"/>
              <a:defRPr/>
            </a:pPr>
            <a:r>
              <a:rPr lang="en-US" dirty="0">
                <a:ea typeface="+mn-ea"/>
                <a:cs typeface="+mn-cs"/>
              </a:rPr>
              <a:t>Congruences have the following properties:</a:t>
            </a:r>
          </a:p>
          <a:p>
            <a:pPr fontAlgn="auto">
              <a:spcAft>
                <a:spcPts val="0"/>
              </a:spcAft>
              <a:buClr>
                <a:schemeClr val="accent1">
                  <a:lumMod val="60000"/>
                  <a:lumOff val="40000"/>
                </a:schemeClr>
              </a:buClr>
              <a:buFont typeface="Candara" pitchFamily="34" charset="0"/>
              <a:buNone/>
              <a:defRPr/>
            </a:pPr>
            <a:r>
              <a:rPr lang="en-US" dirty="0">
                <a:ea typeface="+mn-ea"/>
                <a:cs typeface="+mn-cs"/>
              </a:rPr>
              <a:t>		1</a:t>
            </a:r>
            <a:r>
              <a:rPr lang="en-US" i="1" dirty="0">
                <a:ea typeface="+mn-ea"/>
                <a:cs typeface="+mn-cs"/>
              </a:rPr>
              <a:t>. a = b (</a:t>
            </a:r>
            <a:r>
              <a:rPr lang="en-US" dirty="0">
                <a:ea typeface="+mn-ea"/>
                <a:cs typeface="+mn-cs"/>
              </a:rPr>
              <a:t>mod</a:t>
            </a:r>
            <a:r>
              <a:rPr lang="en-US" i="1" dirty="0">
                <a:ea typeface="+mn-ea"/>
                <a:cs typeface="+mn-cs"/>
              </a:rPr>
              <a:t> n)</a:t>
            </a:r>
            <a:r>
              <a:rPr lang="en-US" dirty="0">
                <a:ea typeface="+mn-ea"/>
                <a:cs typeface="+mn-cs"/>
              </a:rPr>
              <a:t> if </a:t>
            </a:r>
            <a:r>
              <a:rPr lang="en-US" i="1" dirty="0">
                <a:ea typeface="+mn-ea"/>
                <a:cs typeface="+mn-cs"/>
              </a:rPr>
              <a:t>n (a – b)</a:t>
            </a:r>
          </a:p>
          <a:p>
            <a:pPr fontAlgn="auto">
              <a:spcAft>
                <a:spcPts val="0"/>
              </a:spcAft>
              <a:buClr>
                <a:schemeClr val="accent1">
                  <a:lumMod val="60000"/>
                  <a:lumOff val="40000"/>
                </a:schemeClr>
              </a:buClr>
              <a:buFont typeface="Candara" pitchFamily="34" charset="0"/>
              <a:buNone/>
              <a:defRPr/>
            </a:pPr>
            <a:r>
              <a:rPr lang="en-US" dirty="0">
                <a:ea typeface="+mn-ea"/>
                <a:cs typeface="+mn-cs"/>
              </a:rPr>
              <a:t>		2. </a:t>
            </a:r>
            <a:r>
              <a:rPr lang="en-US" i="1" dirty="0">
                <a:ea typeface="+mn-ea"/>
                <a:cs typeface="+mn-cs"/>
              </a:rPr>
              <a:t>a = b </a:t>
            </a:r>
            <a:r>
              <a:rPr lang="en-US" dirty="0">
                <a:ea typeface="+mn-ea"/>
                <a:cs typeface="+mn-cs"/>
              </a:rPr>
              <a:t>(mod </a:t>
            </a:r>
            <a:r>
              <a:rPr lang="en-US" i="1" dirty="0">
                <a:ea typeface="+mn-ea"/>
                <a:cs typeface="+mn-cs"/>
              </a:rPr>
              <a:t>n</a:t>
            </a:r>
            <a:r>
              <a:rPr lang="en-US" dirty="0">
                <a:ea typeface="+mn-ea"/>
                <a:cs typeface="+mn-cs"/>
              </a:rPr>
              <a:t>) implies </a:t>
            </a:r>
            <a:r>
              <a:rPr lang="en-US" i="1" dirty="0">
                <a:ea typeface="+mn-ea"/>
                <a:cs typeface="+mn-cs"/>
              </a:rPr>
              <a:t>b = a </a:t>
            </a:r>
            <a:r>
              <a:rPr lang="en-US" dirty="0">
                <a:ea typeface="+mn-ea"/>
                <a:cs typeface="+mn-cs"/>
              </a:rPr>
              <a:t>(mod </a:t>
            </a:r>
            <a:r>
              <a:rPr lang="en-US" i="1" dirty="0">
                <a:ea typeface="+mn-ea"/>
                <a:cs typeface="+mn-cs"/>
              </a:rPr>
              <a:t>n</a:t>
            </a:r>
            <a:r>
              <a:rPr lang="en-US" dirty="0">
                <a:ea typeface="+mn-ea"/>
                <a:cs typeface="+mn-cs"/>
              </a:rPr>
              <a:t>)</a:t>
            </a:r>
          </a:p>
          <a:p>
            <a:pPr fontAlgn="auto">
              <a:spcAft>
                <a:spcPts val="0"/>
              </a:spcAft>
              <a:buClr>
                <a:schemeClr val="accent1">
                  <a:lumMod val="60000"/>
                  <a:lumOff val="40000"/>
                </a:schemeClr>
              </a:buClr>
              <a:buFont typeface="Candara" pitchFamily="34" charset="0"/>
              <a:buNone/>
              <a:defRPr/>
            </a:pPr>
            <a:r>
              <a:rPr lang="en-US" dirty="0">
                <a:ea typeface="+mn-ea"/>
                <a:cs typeface="+mn-cs"/>
              </a:rPr>
              <a:t>		3</a:t>
            </a:r>
            <a:r>
              <a:rPr lang="en-US" i="1" dirty="0">
                <a:ea typeface="+mn-ea"/>
                <a:cs typeface="+mn-cs"/>
              </a:rPr>
              <a:t>. a = b </a:t>
            </a:r>
            <a:r>
              <a:rPr lang="en-US" dirty="0">
                <a:ea typeface="+mn-ea"/>
                <a:cs typeface="+mn-cs"/>
              </a:rPr>
              <a:t>(mod </a:t>
            </a:r>
            <a:r>
              <a:rPr lang="en-US" i="1" dirty="0">
                <a:ea typeface="+mn-ea"/>
                <a:cs typeface="+mn-cs"/>
              </a:rPr>
              <a:t>n</a:t>
            </a:r>
            <a:r>
              <a:rPr lang="en-US" dirty="0">
                <a:ea typeface="+mn-ea"/>
                <a:cs typeface="+mn-cs"/>
              </a:rPr>
              <a:t>) and </a:t>
            </a:r>
            <a:r>
              <a:rPr lang="en-US" i="1" dirty="0">
                <a:ea typeface="+mn-ea"/>
                <a:cs typeface="+mn-cs"/>
              </a:rPr>
              <a:t>b = c </a:t>
            </a:r>
            <a:r>
              <a:rPr lang="en-US" dirty="0">
                <a:ea typeface="+mn-ea"/>
                <a:cs typeface="+mn-cs"/>
              </a:rPr>
              <a:t>(mod </a:t>
            </a:r>
            <a:r>
              <a:rPr lang="en-US" i="1" dirty="0">
                <a:ea typeface="+mn-ea"/>
                <a:cs typeface="+mn-cs"/>
              </a:rPr>
              <a:t>n</a:t>
            </a:r>
            <a:r>
              <a:rPr lang="en-US" dirty="0">
                <a:ea typeface="+mn-ea"/>
                <a:cs typeface="+mn-cs"/>
              </a:rPr>
              <a:t>) imply </a:t>
            </a:r>
            <a:r>
              <a:rPr lang="en-US" i="1" dirty="0">
                <a:ea typeface="+mn-ea"/>
                <a:cs typeface="+mn-cs"/>
              </a:rPr>
              <a:t>a = c </a:t>
            </a:r>
            <a:r>
              <a:rPr lang="en-US" dirty="0">
                <a:ea typeface="+mn-ea"/>
                <a:cs typeface="+mn-cs"/>
              </a:rPr>
              <a:t>(mod </a:t>
            </a:r>
            <a:r>
              <a:rPr lang="en-US" i="1" dirty="0">
                <a:ea typeface="+mn-ea"/>
                <a:cs typeface="+mn-cs"/>
              </a:rPr>
              <a:t>n</a:t>
            </a:r>
            <a:r>
              <a:rPr lang="en-US" dirty="0">
                <a:ea typeface="+mn-ea"/>
                <a:cs typeface="+mn-cs"/>
              </a:rPr>
              <a:t>)</a:t>
            </a:r>
          </a:p>
          <a:p>
            <a:pPr fontAlgn="auto">
              <a:spcAft>
                <a:spcPts val="0"/>
              </a:spcAft>
              <a:buClr>
                <a:schemeClr val="accent1">
                  <a:lumMod val="60000"/>
                  <a:lumOff val="40000"/>
                </a:schemeClr>
              </a:buClr>
              <a:buFont typeface="Candara" pitchFamily="34" charset="0"/>
              <a:buChar char="•"/>
              <a:defRPr/>
            </a:pPr>
            <a:r>
              <a:rPr lang="en-US" dirty="0">
                <a:ea typeface="+mn-ea"/>
                <a:cs typeface="+mn-cs"/>
              </a:rPr>
              <a:t>To demonstrate the first point, if </a:t>
            </a:r>
            <a:r>
              <a:rPr lang="en-US" i="1" dirty="0">
                <a:ea typeface="+mn-ea"/>
                <a:cs typeface="+mn-cs"/>
              </a:rPr>
              <a:t>n (a - b)</a:t>
            </a:r>
            <a:r>
              <a:rPr lang="en-US" dirty="0">
                <a:ea typeface="+mn-ea"/>
                <a:cs typeface="+mn-cs"/>
              </a:rPr>
              <a:t>, then </a:t>
            </a:r>
            <a:r>
              <a:rPr lang="en-US" i="1" dirty="0">
                <a:ea typeface="+mn-ea"/>
                <a:cs typeface="+mn-cs"/>
              </a:rPr>
              <a:t>(a - b) = kn </a:t>
            </a:r>
            <a:r>
              <a:rPr lang="en-US" dirty="0">
                <a:ea typeface="+mn-ea"/>
                <a:cs typeface="+mn-cs"/>
              </a:rPr>
              <a:t>for some </a:t>
            </a:r>
            <a:r>
              <a:rPr lang="en-US" i="1" dirty="0">
                <a:ea typeface="+mn-ea"/>
                <a:cs typeface="+mn-cs"/>
              </a:rPr>
              <a:t>k</a:t>
            </a:r>
          </a:p>
          <a:p>
            <a:pPr lvl="1" fontAlgn="auto">
              <a:spcAft>
                <a:spcPts val="0"/>
              </a:spcAft>
              <a:buFont typeface="Candara" pitchFamily="34" charset="0"/>
              <a:buChar char="•"/>
              <a:defRPr/>
            </a:pPr>
            <a:r>
              <a:rPr lang="en-US" dirty="0">
                <a:ea typeface="+mn-ea"/>
              </a:rPr>
              <a:t>So we can write </a:t>
            </a:r>
            <a:r>
              <a:rPr lang="en-US" i="1" dirty="0">
                <a:ea typeface="+mn-ea"/>
              </a:rPr>
              <a:t>a = b + kn</a:t>
            </a:r>
            <a:r>
              <a:rPr lang="en-US" dirty="0">
                <a:ea typeface="+mn-ea"/>
              </a:rPr>
              <a:t> </a:t>
            </a:r>
          </a:p>
          <a:p>
            <a:pPr lvl="1" fontAlgn="auto">
              <a:spcAft>
                <a:spcPts val="0"/>
              </a:spcAft>
              <a:buFont typeface="Candara" pitchFamily="34" charset="0"/>
              <a:buChar char="•"/>
              <a:defRPr/>
            </a:pPr>
            <a:r>
              <a:rPr lang="en-US" dirty="0">
                <a:ea typeface="+mn-ea"/>
              </a:rPr>
              <a:t>Therefore, (</a:t>
            </a:r>
            <a:r>
              <a:rPr lang="en-US" i="1" dirty="0">
                <a:ea typeface="+mn-ea"/>
              </a:rPr>
              <a:t>a </a:t>
            </a:r>
            <a:r>
              <a:rPr lang="en-US" dirty="0">
                <a:ea typeface="+mn-ea"/>
              </a:rPr>
              <a:t>mod </a:t>
            </a:r>
            <a:r>
              <a:rPr lang="en-US" i="1" dirty="0">
                <a:ea typeface="+mn-ea"/>
              </a:rPr>
              <a:t>n</a:t>
            </a:r>
            <a:r>
              <a:rPr lang="en-US" dirty="0">
                <a:ea typeface="+mn-ea"/>
              </a:rPr>
              <a:t>) = (remainder when </a:t>
            </a:r>
            <a:r>
              <a:rPr lang="en-US" i="1" dirty="0">
                <a:ea typeface="+mn-ea"/>
              </a:rPr>
              <a:t>b + kn </a:t>
            </a:r>
            <a:r>
              <a:rPr lang="en-US" dirty="0">
                <a:ea typeface="+mn-ea"/>
              </a:rPr>
              <a:t>is divided by </a:t>
            </a:r>
            <a:r>
              <a:rPr lang="en-US" i="1" dirty="0">
                <a:ea typeface="+mn-ea"/>
              </a:rPr>
              <a:t>n</a:t>
            </a:r>
            <a:r>
              <a:rPr lang="en-US" dirty="0">
                <a:ea typeface="+mn-ea"/>
              </a:rPr>
              <a:t>) = (remainder when </a:t>
            </a:r>
            <a:r>
              <a:rPr lang="en-US" i="1" dirty="0">
                <a:ea typeface="+mn-ea"/>
              </a:rPr>
              <a:t>b</a:t>
            </a:r>
            <a:r>
              <a:rPr lang="en-US" dirty="0">
                <a:ea typeface="+mn-ea"/>
              </a:rPr>
              <a:t> is divided by </a:t>
            </a:r>
            <a:r>
              <a:rPr lang="en-US" i="1" dirty="0">
                <a:ea typeface="+mn-ea"/>
              </a:rPr>
              <a:t>n</a:t>
            </a:r>
            <a:r>
              <a:rPr lang="en-US" dirty="0">
                <a:ea typeface="+mn-ea"/>
              </a:rPr>
              <a:t>) = (</a:t>
            </a:r>
            <a:r>
              <a:rPr lang="en-US" i="1" dirty="0">
                <a:ea typeface="+mn-ea"/>
              </a:rPr>
              <a:t>b</a:t>
            </a:r>
            <a:r>
              <a:rPr lang="en-US" dirty="0">
                <a:ea typeface="+mn-ea"/>
              </a:rPr>
              <a:t> mod </a:t>
            </a:r>
            <a:r>
              <a:rPr lang="en-US" i="1" dirty="0">
                <a:ea typeface="+mn-ea"/>
              </a:rPr>
              <a:t>n</a:t>
            </a:r>
            <a:r>
              <a:rPr lang="en-US" dirty="0">
                <a:ea typeface="+mn-ea"/>
              </a:rPr>
              <a:t>)</a:t>
            </a:r>
          </a:p>
        </p:txBody>
      </p:sp>
      <p:sp>
        <p:nvSpPr>
          <p:cNvPr id="7" name="TextBox 6"/>
          <p:cNvSpPr txBox="1"/>
          <p:nvPr/>
        </p:nvSpPr>
        <p:spPr>
          <a:xfrm>
            <a:off x="1524000" y="5486400"/>
            <a:ext cx="6096000" cy="923925"/>
          </a:xfrm>
          <a:prstGeom prst="rect">
            <a:avLst/>
          </a:prstGeom>
          <a:solidFill>
            <a:schemeClr val="accent4">
              <a:lumMod val="60000"/>
              <a:lumOff val="40000"/>
            </a:schemeClr>
          </a:solidFill>
          <a:ln w="31750">
            <a:solidFill>
              <a:schemeClr val="accent4">
                <a:lumMod val="75000"/>
              </a:schemeClr>
            </a:solidFill>
          </a:ln>
        </p:spPr>
        <p:txBody>
          <a:bodyPr>
            <a:spAutoFit/>
          </a:bodyPr>
          <a:lstStyle/>
          <a:p>
            <a:pPr>
              <a:defRPr/>
            </a:pPr>
            <a:r>
              <a:rPr lang="en-US" dirty="0">
                <a:latin typeface="Arial" pitchFamily="-1" charset="0"/>
              </a:rPr>
              <a:t>       23 =  8 (mod 5) because 23 -  8 =  15 =  5 *  3</a:t>
            </a:r>
          </a:p>
          <a:p>
            <a:pPr>
              <a:defRPr/>
            </a:pPr>
            <a:r>
              <a:rPr lang="en-US" dirty="0">
                <a:latin typeface="Arial" pitchFamily="-1" charset="0"/>
              </a:rPr>
              <a:t>       - 11 =  5 (mod 8) because - 11 -  5 = - 16 =  8 *  (- 2)</a:t>
            </a:r>
          </a:p>
          <a:p>
            <a:pPr>
              <a:defRPr/>
            </a:pPr>
            <a:r>
              <a:rPr lang="en-US" dirty="0">
                <a:latin typeface="Arial" pitchFamily="-1" charset="0"/>
              </a:rPr>
              <a:t>       81 =  0 (mod 27) because 81 -  0 =  81 =  27 *  3</a:t>
            </a:r>
          </a:p>
        </p:txBody>
      </p:sp>
      <p:sp>
        <p:nvSpPr>
          <p:cNvPr id="5" name="Footer Placeholder 4"/>
          <p:cNvSpPr>
            <a:spLocks noGrp="1"/>
          </p:cNvSpPr>
          <p:nvPr>
            <p:ph type="ftr" sz="quarter" idx="11"/>
          </p:nvPr>
        </p:nvSpPr>
        <p:spPr>
          <a:xfrm>
            <a:off x="0" y="6492875"/>
            <a:ext cx="6019800" cy="365125"/>
          </a:xfrm>
        </p:spPr>
        <p:txBody>
          <a:bodyPr/>
          <a:lstStyle/>
          <a:p>
            <a:pPr>
              <a:defRPr/>
            </a:pPr>
            <a:r>
              <a:rPr lang="en-US" sz="900"/>
              <a:t>© 2020 Pearson Education, Inc., Hoboken, NJ. All rights reserved. </a:t>
            </a:r>
            <a:endParaRPr lang="en-US" sz="9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4"/>
          <p:cNvSpPr>
            <a:spLocks noGrp="1"/>
          </p:cNvSpPr>
          <p:nvPr>
            <p:ph type="title"/>
          </p:nvPr>
        </p:nvSpPr>
        <p:spPr/>
        <p:txBody>
          <a:bodyPr/>
          <a:lstStyle/>
          <a:p>
            <a:r>
              <a:rPr lang="en-US"/>
              <a:t>Modular Arithmetic</a:t>
            </a:r>
          </a:p>
        </p:txBody>
      </p:sp>
      <p:sp>
        <p:nvSpPr>
          <p:cNvPr id="6" name="Content Placeholder 5"/>
          <p:cNvSpPr>
            <a:spLocks noGrp="1"/>
          </p:cNvSpPr>
          <p:nvPr>
            <p:ph idx="1"/>
          </p:nvPr>
        </p:nvSpPr>
        <p:spPr>
          <a:xfrm>
            <a:off x="1066800" y="1524000"/>
            <a:ext cx="7570788" cy="5181600"/>
          </a:xfrm>
        </p:spPr>
        <p:txBody>
          <a:bodyPr rtlCol="0">
            <a:normAutofit fontScale="62500" lnSpcReduction="20000"/>
          </a:bodyPr>
          <a:lstStyle/>
          <a:p>
            <a:pPr fontAlgn="auto">
              <a:spcAft>
                <a:spcPts val="0"/>
              </a:spcAft>
              <a:buClr>
                <a:schemeClr val="accent1">
                  <a:lumMod val="60000"/>
                  <a:lumOff val="40000"/>
                </a:schemeClr>
              </a:buClr>
              <a:buFont typeface="Candara" pitchFamily="34" charset="0"/>
              <a:buChar char="•"/>
              <a:defRPr/>
            </a:pPr>
            <a:r>
              <a:rPr lang="en-US" sz="3200" dirty="0">
                <a:ea typeface="+mn-ea"/>
                <a:cs typeface="+mn-cs"/>
              </a:rPr>
              <a:t>Modular arithmetic exhibits the following properties:</a:t>
            </a:r>
          </a:p>
          <a:p>
            <a:pPr fontAlgn="auto">
              <a:lnSpc>
                <a:spcPct val="120000"/>
              </a:lnSpc>
              <a:spcBef>
                <a:spcPts val="1400"/>
              </a:spcBef>
              <a:spcAft>
                <a:spcPts val="0"/>
              </a:spcAft>
              <a:buClr>
                <a:schemeClr val="accent1">
                  <a:lumMod val="60000"/>
                  <a:lumOff val="40000"/>
                </a:schemeClr>
              </a:buClr>
              <a:buFont typeface="Candara" pitchFamily="34" charset="0"/>
              <a:buNone/>
              <a:defRPr/>
            </a:pPr>
            <a:r>
              <a:rPr lang="en-US" dirty="0">
                <a:ea typeface="+mn-ea"/>
                <a:cs typeface="+mn-cs"/>
              </a:rPr>
              <a:t>		1.  [(</a:t>
            </a:r>
            <a:r>
              <a:rPr lang="en-US" i="1" dirty="0">
                <a:ea typeface="+mn-ea"/>
                <a:cs typeface="+mn-cs"/>
              </a:rPr>
              <a:t>a</a:t>
            </a:r>
            <a:r>
              <a:rPr lang="en-US" dirty="0">
                <a:ea typeface="+mn-ea"/>
                <a:cs typeface="+mn-cs"/>
              </a:rPr>
              <a:t> mod </a:t>
            </a:r>
            <a:r>
              <a:rPr lang="en-US" i="1" dirty="0">
                <a:ea typeface="+mn-ea"/>
                <a:cs typeface="+mn-cs"/>
              </a:rPr>
              <a:t>n</a:t>
            </a:r>
            <a:r>
              <a:rPr lang="en-US" dirty="0">
                <a:ea typeface="+mn-ea"/>
                <a:cs typeface="+mn-cs"/>
              </a:rPr>
              <a:t>) + (</a:t>
            </a:r>
            <a:r>
              <a:rPr lang="en-US" i="1" dirty="0">
                <a:ea typeface="+mn-ea"/>
                <a:cs typeface="+mn-cs"/>
              </a:rPr>
              <a:t>b</a:t>
            </a:r>
            <a:r>
              <a:rPr lang="en-US" dirty="0">
                <a:ea typeface="+mn-ea"/>
                <a:cs typeface="+mn-cs"/>
              </a:rPr>
              <a:t> mod </a:t>
            </a:r>
            <a:r>
              <a:rPr lang="en-US" i="1" dirty="0">
                <a:ea typeface="+mn-ea"/>
                <a:cs typeface="+mn-cs"/>
              </a:rPr>
              <a:t>n</a:t>
            </a:r>
            <a:r>
              <a:rPr lang="en-US" dirty="0">
                <a:ea typeface="+mn-ea"/>
                <a:cs typeface="+mn-cs"/>
              </a:rPr>
              <a:t>)] mod </a:t>
            </a:r>
            <a:r>
              <a:rPr lang="en-US" i="1" dirty="0">
                <a:ea typeface="+mn-ea"/>
                <a:cs typeface="+mn-cs"/>
              </a:rPr>
              <a:t>n</a:t>
            </a:r>
            <a:r>
              <a:rPr lang="en-US" dirty="0">
                <a:ea typeface="+mn-ea"/>
                <a:cs typeface="+mn-cs"/>
              </a:rPr>
              <a:t> </a:t>
            </a:r>
            <a:r>
              <a:rPr lang="en-US" i="1" dirty="0">
                <a:ea typeface="+mn-ea"/>
                <a:cs typeface="+mn-cs"/>
              </a:rPr>
              <a:t>= (a + b) </a:t>
            </a:r>
            <a:r>
              <a:rPr lang="en-US" dirty="0">
                <a:ea typeface="+mn-ea"/>
                <a:cs typeface="+mn-cs"/>
              </a:rPr>
              <a:t>mod </a:t>
            </a:r>
            <a:r>
              <a:rPr lang="en-US" i="1" dirty="0">
                <a:ea typeface="+mn-ea"/>
                <a:cs typeface="+mn-cs"/>
              </a:rPr>
              <a:t>n</a:t>
            </a:r>
          </a:p>
          <a:p>
            <a:pPr fontAlgn="auto">
              <a:lnSpc>
                <a:spcPct val="120000"/>
              </a:lnSpc>
              <a:spcBef>
                <a:spcPts val="2000"/>
              </a:spcBef>
              <a:spcAft>
                <a:spcPts val="0"/>
              </a:spcAft>
              <a:buClr>
                <a:schemeClr val="accent1">
                  <a:lumMod val="60000"/>
                  <a:lumOff val="40000"/>
                </a:schemeClr>
              </a:buClr>
              <a:buFont typeface="Candara" pitchFamily="34" charset="0"/>
              <a:buNone/>
              <a:defRPr/>
            </a:pPr>
            <a:r>
              <a:rPr lang="en-US" dirty="0">
                <a:ea typeface="+mn-ea"/>
                <a:cs typeface="+mn-cs"/>
              </a:rPr>
              <a:t>		2.  [(</a:t>
            </a:r>
            <a:r>
              <a:rPr lang="en-US" i="1" dirty="0">
                <a:ea typeface="+mn-ea"/>
                <a:cs typeface="+mn-cs"/>
              </a:rPr>
              <a:t>a</a:t>
            </a:r>
            <a:r>
              <a:rPr lang="en-US" dirty="0">
                <a:ea typeface="+mn-ea"/>
                <a:cs typeface="+mn-cs"/>
              </a:rPr>
              <a:t> mod </a:t>
            </a:r>
            <a:r>
              <a:rPr lang="en-US" i="1" dirty="0">
                <a:ea typeface="+mn-ea"/>
                <a:cs typeface="+mn-cs"/>
              </a:rPr>
              <a:t>n</a:t>
            </a:r>
            <a:r>
              <a:rPr lang="en-US" dirty="0">
                <a:ea typeface="+mn-ea"/>
                <a:cs typeface="+mn-cs"/>
              </a:rPr>
              <a:t>) - (</a:t>
            </a:r>
            <a:r>
              <a:rPr lang="en-US" i="1" dirty="0">
                <a:ea typeface="+mn-ea"/>
                <a:cs typeface="+mn-cs"/>
              </a:rPr>
              <a:t>b</a:t>
            </a:r>
            <a:r>
              <a:rPr lang="en-US" dirty="0">
                <a:ea typeface="+mn-ea"/>
                <a:cs typeface="+mn-cs"/>
              </a:rPr>
              <a:t> mod </a:t>
            </a:r>
            <a:r>
              <a:rPr lang="en-US" i="1" dirty="0">
                <a:ea typeface="+mn-ea"/>
                <a:cs typeface="+mn-cs"/>
              </a:rPr>
              <a:t>n</a:t>
            </a:r>
            <a:r>
              <a:rPr lang="en-US" dirty="0">
                <a:ea typeface="+mn-ea"/>
                <a:cs typeface="+mn-cs"/>
              </a:rPr>
              <a:t>)] mod </a:t>
            </a:r>
            <a:r>
              <a:rPr lang="en-US" i="1" dirty="0">
                <a:ea typeface="+mn-ea"/>
                <a:cs typeface="+mn-cs"/>
              </a:rPr>
              <a:t>n = (a - b) </a:t>
            </a:r>
            <a:r>
              <a:rPr lang="en-US" dirty="0">
                <a:ea typeface="+mn-ea"/>
                <a:cs typeface="+mn-cs"/>
              </a:rPr>
              <a:t>mod </a:t>
            </a:r>
            <a:r>
              <a:rPr lang="en-US" i="1" dirty="0">
                <a:ea typeface="+mn-ea"/>
                <a:cs typeface="+mn-cs"/>
              </a:rPr>
              <a:t>n</a:t>
            </a:r>
          </a:p>
          <a:p>
            <a:pPr fontAlgn="auto">
              <a:lnSpc>
                <a:spcPct val="120000"/>
              </a:lnSpc>
              <a:spcBef>
                <a:spcPts val="2000"/>
              </a:spcBef>
              <a:spcAft>
                <a:spcPts val="0"/>
              </a:spcAft>
              <a:buClr>
                <a:schemeClr val="accent1">
                  <a:lumMod val="60000"/>
                  <a:lumOff val="40000"/>
                </a:schemeClr>
              </a:buClr>
              <a:buFont typeface="Candara" pitchFamily="34" charset="0"/>
              <a:buNone/>
              <a:defRPr/>
            </a:pPr>
            <a:r>
              <a:rPr lang="en-US" dirty="0">
                <a:ea typeface="+mn-ea"/>
                <a:cs typeface="+mn-cs"/>
              </a:rPr>
              <a:t>		3.  [(</a:t>
            </a:r>
            <a:r>
              <a:rPr lang="en-US" i="1" dirty="0">
                <a:ea typeface="+mn-ea"/>
                <a:cs typeface="+mn-cs"/>
              </a:rPr>
              <a:t>a</a:t>
            </a:r>
            <a:r>
              <a:rPr lang="en-US" dirty="0">
                <a:ea typeface="+mn-ea"/>
                <a:cs typeface="+mn-cs"/>
              </a:rPr>
              <a:t> mod </a:t>
            </a:r>
            <a:r>
              <a:rPr lang="en-US" i="1" dirty="0">
                <a:ea typeface="+mn-ea"/>
                <a:cs typeface="+mn-cs"/>
              </a:rPr>
              <a:t>n</a:t>
            </a:r>
            <a:r>
              <a:rPr lang="en-US" dirty="0">
                <a:ea typeface="+mn-ea"/>
                <a:cs typeface="+mn-cs"/>
              </a:rPr>
              <a:t>) * (</a:t>
            </a:r>
            <a:r>
              <a:rPr lang="en-US" i="1" dirty="0">
                <a:ea typeface="+mn-ea"/>
                <a:cs typeface="+mn-cs"/>
              </a:rPr>
              <a:t>b</a:t>
            </a:r>
            <a:r>
              <a:rPr lang="en-US" dirty="0">
                <a:ea typeface="+mn-ea"/>
                <a:cs typeface="+mn-cs"/>
              </a:rPr>
              <a:t> mod </a:t>
            </a:r>
            <a:r>
              <a:rPr lang="en-US" i="1" dirty="0">
                <a:ea typeface="+mn-ea"/>
                <a:cs typeface="+mn-cs"/>
              </a:rPr>
              <a:t>n</a:t>
            </a:r>
            <a:r>
              <a:rPr lang="en-US" dirty="0">
                <a:ea typeface="+mn-ea"/>
                <a:cs typeface="+mn-cs"/>
              </a:rPr>
              <a:t>)] mod </a:t>
            </a:r>
            <a:r>
              <a:rPr lang="en-US" i="1" dirty="0">
                <a:ea typeface="+mn-ea"/>
                <a:cs typeface="+mn-cs"/>
              </a:rPr>
              <a:t>n = (a * b) </a:t>
            </a:r>
            <a:r>
              <a:rPr lang="en-US" dirty="0">
                <a:ea typeface="+mn-ea"/>
                <a:cs typeface="+mn-cs"/>
              </a:rPr>
              <a:t>mod </a:t>
            </a:r>
            <a:r>
              <a:rPr lang="en-US" i="1" dirty="0">
                <a:ea typeface="+mn-ea"/>
                <a:cs typeface="+mn-cs"/>
              </a:rPr>
              <a:t>n</a:t>
            </a:r>
          </a:p>
          <a:p>
            <a:pPr fontAlgn="auto">
              <a:lnSpc>
                <a:spcPct val="120000"/>
              </a:lnSpc>
              <a:spcBef>
                <a:spcPts val="1200"/>
              </a:spcBef>
              <a:spcAft>
                <a:spcPts val="0"/>
              </a:spcAft>
              <a:buClr>
                <a:schemeClr val="accent1">
                  <a:lumMod val="60000"/>
                  <a:lumOff val="40000"/>
                </a:schemeClr>
              </a:buClr>
              <a:buFont typeface="Candara" pitchFamily="34" charset="0"/>
              <a:buChar char="•"/>
              <a:defRPr/>
            </a:pPr>
            <a:r>
              <a:rPr lang="en-US" sz="3200" dirty="0">
                <a:ea typeface="+mn-ea"/>
                <a:cs typeface="+mn-cs"/>
              </a:rPr>
              <a:t>We demonstrate the first property:</a:t>
            </a:r>
          </a:p>
          <a:p>
            <a:pPr lvl="1" fontAlgn="auto">
              <a:lnSpc>
                <a:spcPct val="120000"/>
              </a:lnSpc>
              <a:spcAft>
                <a:spcPts val="0"/>
              </a:spcAft>
              <a:buFont typeface="Candara" pitchFamily="34" charset="0"/>
              <a:buChar char="•"/>
              <a:defRPr/>
            </a:pPr>
            <a:r>
              <a:rPr lang="en-US" sz="3000" dirty="0">
                <a:ea typeface="+mn-ea"/>
              </a:rPr>
              <a:t>Define (</a:t>
            </a:r>
            <a:r>
              <a:rPr lang="en-US" sz="3000" i="1" dirty="0">
                <a:ea typeface="+mn-ea"/>
              </a:rPr>
              <a:t>a</a:t>
            </a:r>
            <a:r>
              <a:rPr lang="en-US" sz="3000" dirty="0">
                <a:ea typeface="+mn-ea"/>
              </a:rPr>
              <a:t> mod </a:t>
            </a:r>
            <a:r>
              <a:rPr lang="en-US" sz="3000" i="1" dirty="0">
                <a:ea typeface="+mn-ea"/>
              </a:rPr>
              <a:t>n)</a:t>
            </a:r>
            <a:r>
              <a:rPr lang="en-US" sz="3000" dirty="0">
                <a:ea typeface="+mn-ea"/>
              </a:rPr>
              <a:t> = </a:t>
            </a:r>
            <a:r>
              <a:rPr lang="en-US" sz="3000" i="1" dirty="0">
                <a:ea typeface="+mn-ea"/>
              </a:rPr>
              <a:t>r</a:t>
            </a:r>
            <a:r>
              <a:rPr lang="en-US" sz="3000" i="1" baseline="-25000" dirty="0">
                <a:ea typeface="+mn-ea"/>
              </a:rPr>
              <a:t>a</a:t>
            </a:r>
            <a:r>
              <a:rPr lang="en-US" sz="3000" i="1" dirty="0">
                <a:ea typeface="+mn-ea"/>
              </a:rPr>
              <a:t> </a:t>
            </a:r>
            <a:r>
              <a:rPr lang="en-US" sz="3000" dirty="0">
                <a:ea typeface="+mn-ea"/>
              </a:rPr>
              <a:t>and (</a:t>
            </a:r>
            <a:r>
              <a:rPr lang="en-US" sz="3000" i="1" dirty="0">
                <a:ea typeface="+mn-ea"/>
              </a:rPr>
              <a:t>b</a:t>
            </a:r>
            <a:r>
              <a:rPr lang="en-US" sz="3000" dirty="0">
                <a:ea typeface="+mn-ea"/>
              </a:rPr>
              <a:t> mod </a:t>
            </a:r>
            <a:r>
              <a:rPr lang="en-US" sz="3000" i="1" dirty="0">
                <a:ea typeface="+mn-ea"/>
              </a:rPr>
              <a:t>n</a:t>
            </a:r>
            <a:r>
              <a:rPr lang="en-US" sz="3000" dirty="0">
                <a:ea typeface="+mn-ea"/>
              </a:rPr>
              <a:t>) = </a:t>
            </a:r>
            <a:r>
              <a:rPr lang="en-US" sz="3000" i="1" dirty="0">
                <a:ea typeface="+mn-ea"/>
              </a:rPr>
              <a:t>r</a:t>
            </a:r>
            <a:r>
              <a:rPr lang="en-US" sz="3000" i="1" baseline="-25000" dirty="0">
                <a:ea typeface="+mn-ea"/>
              </a:rPr>
              <a:t>b</a:t>
            </a:r>
            <a:r>
              <a:rPr lang="en-US" sz="3000" dirty="0">
                <a:ea typeface="+mn-ea"/>
              </a:rPr>
              <a:t>. Then we can write </a:t>
            </a:r>
            <a:r>
              <a:rPr lang="en-US" sz="3000" i="1" dirty="0">
                <a:ea typeface="+mn-ea"/>
              </a:rPr>
              <a:t>a = r</a:t>
            </a:r>
            <a:r>
              <a:rPr lang="en-US" sz="3000" i="1" baseline="-25000" dirty="0">
                <a:ea typeface="+mn-ea"/>
              </a:rPr>
              <a:t>a</a:t>
            </a:r>
            <a:r>
              <a:rPr lang="en-US" sz="3000" i="1" dirty="0">
                <a:ea typeface="+mn-ea"/>
              </a:rPr>
              <a:t> </a:t>
            </a:r>
            <a:r>
              <a:rPr lang="en-US" sz="3000" dirty="0">
                <a:ea typeface="+mn-ea"/>
              </a:rPr>
              <a:t>+ </a:t>
            </a:r>
            <a:r>
              <a:rPr lang="en-US" sz="3000" i="1" dirty="0">
                <a:ea typeface="+mn-ea"/>
              </a:rPr>
              <a:t>jn</a:t>
            </a:r>
            <a:r>
              <a:rPr lang="en-US" sz="3000" dirty="0">
                <a:ea typeface="+mn-ea"/>
              </a:rPr>
              <a:t> for some integer</a:t>
            </a:r>
            <a:r>
              <a:rPr lang="en-US" sz="3000" i="1" dirty="0">
                <a:ea typeface="+mn-ea"/>
              </a:rPr>
              <a:t> j </a:t>
            </a:r>
            <a:r>
              <a:rPr lang="en-US" sz="3000" dirty="0">
                <a:ea typeface="+mn-ea"/>
              </a:rPr>
              <a:t>and </a:t>
            </a:r>
            <a:r>
              <a:rPr lang="en-US" sz="3000" i="1" dirty="0">
                <a:ea typeface="+mn-ea"/>
              </a:rPr>
              <a:t>b = r</a:t>
            </a:r>
            <a:r>
              <a:rPr lang="en-US" sz="3000" i="1" baseline="-25000" dirty="0">
                <a:ea typeface="+mn-ea"/>
              </a:rPr>
              <a:t>b</a:t>
            </a:r>
            <a:r>
              <a:rPr lang="en-US" sz="3000" i="1" dirty="0">
                <a:ea typeface="+mn-ea"/>
              </a:rPr>
              <a:t> + kn </a:t>
            </a:r>
            <a:r>
              <a:rPr lang="en-US" sz="3000" dirty="0">
                <a:ea typeface="+mn-ea"/>
              </a:rPr>
              <a:t>for some integer </a:t>
            </a:r>
            <a:r>
              <a:rPr lang="en-US" sz="3000" i="1" dirty="0">
                <a:ea typeface="+mn-ea"/>
              </a:rPr>
              <a:t>k</a:t>
            </a:r>
            <a:endParaRPr lang="en-US" sz="3000" dirty="0">
              <a:ea typeface="+mn-ea"/>
            </a:endParaRPr>
          </a:p>
          <a:p>
            <a:pPr lvl="1" fontAlgn="auto">
              <a:lnSpc>
                <a:spcPct val="120000"/>
              </a:lnSpc>
              <a:spcAft>
                <a:spcPts val="0"/>
              </a:spcAft>
              <a:buFont typeface="Candara" pitchFamily="34" charset="0"/>
              <a:buChar char="•"/>
              <a:defRPr/>
            </a:pPr>
            <a:r>
              <a:rPr lang="en-US" sz="3000" dirty="0">
                <a:ea typeface="+mn-ea"/>
              </a:rPr>
              <a:t>Then:</a:t>
            </a:r>
          </a:p>
          <a:p>
            <a:pPr fontAlgn="auto">
              <a:spcBef>
                <a:spcPts val="1200"/>
              </a:spcBef>
              <a:spcAft>
                <a:spcPts val="0"/>
              </a:spcAft>
              <a:buClr>
                <a:schemeClr val="accent1">
                  <a:lumMod val="60000"/>
                  <a:lumOff val="40000"/>
                </a:schemeClr>
              </a:buClr>
              <a:buFont typeface="Candara" pitchFamily="34" charset="0"/>
              <a:buNone/>
              <a:defRPr/>
            </a:pPr>
            <a:r>
              <a:rPr lang="en-US" dirty="0">
                <a:ea typeface="+mn-ea"/>
                <a:cs typeface="+mn-cs"/>
              </a:rPr>
              <a:t>		(a + b) mod n = (ra + jn + rb + kn) mod n</a:t>
            </a:r>
          </a:p>
          <a:p>
            <a:pPr fontAlgn="auto">
              <a:spcBef>
                <a:spcPts val="1200"/>
              </a:spcBef>
              <a:spcAft>
                <a:spcPts val="0"/>
              </a:spcAft>
              <a:buClr>
                <a:schemeClr val="accent1">
                  <a:lumMod val="60000"/>
                  <a:lumOff val="40000"/>
                </a:schemeClr>
              </a:buClr>
              <a:buFont typeface="Candara" pitchFamily="34" charset="0"/>
              <a:buNone/>
              <a:defRPr/>
            </a:pPr>
            <a:r>
              <a:rPr lang="en-US" dirty="0">
                <a:ea typeface="+mn-ea"/>
                <a:cs typeface="+mn-cs"/>
              </a:rPr>
              <a:t>			        = (ra + rb + (k + j)n) mod n</a:t>
            </a:r>
          </a:p>
          <a:p>
            <a:pPr fontAlgn="auto">
              <a:spcBef>
                <a:spcPts val="1200"/>
              </a:spcBef>
              <a:spcAft>
                <a:spcPts val="0"/>
              </a:spcAft>
              <a:buClr>
                <a:schemeClr val="accent1">
                  <a:lumMod val="60000"/>
                  <a:lumOff val="40000"/>
                </a:schemeClr>
              </a:buClr>
              <a:buFont typeface="Candara" pitchFamily="34" charset="0"/>
              <a:buNone/>
              <a:defRPr/>
            </a:pPr>
            <a:r>
              <a:rPr lang="en-US" dirty="0">
                <a:ea typeface="+mn-ea"/>
                <a:cs typeface="+mn-cs"/>
              </a:rPr>
              <a:t>			        = (ra + rb) mod n</a:t>
            </a:r>
          </a:p>
          <a:p>
            <a:pPr fontAlgn="auto">
              <a:spcBef>
                <a:spcPts val="1200"/>
              </a:spcBef>
              <a:spcAft>
                <a:spcPts val="0"/>
              </a:spcAft>
              <a:buClr>
                <a:schemeClr val="accent1">
                  <a:lumMod val="60000"/>
                  <a:lumOff val="40000"/>
                </a:schemeClr>
              </a:buClr>
              <a:buFont typeface="Candara" pitchFamily="34" charset="0"/>
              <a:buNone/>
              <a:defRPr/>
            </a:pPr>
            <a:r>
              <a:rPr lang="en-US" dirty="0">
                <a:ea typeface="+mn-ea"/>
                <a:cs typeface="+mn-cs"/>
              </a:rPr>
              <a:t>			        = [(a mod n) + (b mod n)] mod n</a:t>
            </a:r>
          </a:p>
        </p:txBody>
      </p:sp>
      <p:sp>
        <p:nvSpPr>
          <p:cNvPr id="4" name="Footer Placeholder 3"/>
          <p:cNvSpPr>
            <a:spLocks noGrp="1"/>
          </p:cNvSpPr>
          <p:nvPr>
            <p:ph type="ftr" sz="quarter" idx="11"/>
          </p:nvPr>
        </p:nvSpPr>
        <p:spPr>
          <a:xfrm>
            <a:off x="0" y="6492875"/>
            <a:ext cx="7086600" cy="365125"/>
          </a:xfrm>
        </p:spPr>
        <p:txBody>
          <a:bodyPr/>
          <a:lstStyle/>
          <a:p>
            <a:pPr>
              <a:defRPr/>
            </a:pPr>
            <a:r>
              <a:rPr lang="en-US" sz="900"/>
              <a:t>© 2020 Pearson Education, Inc., Hoboken, NJ. All rights reserved. </a:t>
            </a:r>
            <a:endParaRPr lang="en-US" sz="9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4"/>
          <p:cNvSpPr>
            <a:spLocks noGrp="1"/>
          </p:cNvSpPr>
          <p:nvPr>
            <p:ph type="title"/>
          </p:nvPr>
        </p:nvSpPr>
        <p:spPr/>
        <p:txBody>
          <a:bodyPr/>
          <a:lstStyle/>
          <a:p>
            <a:r>
              <a:rPr lang="en-US"/>
              <a:t>Remaining Properties:</a:t>
            </a:r>
          </a:p>
        </p:txBody>
      </p:sp>
      <p:sp>
        <p:nvSpPr>
          <p:cNvPr id="62467" name="Content Placeholder 5"/>
          <p:cNvSpPr>
            <a:spLocks noGrp="1"/>
          </p:cNvSpPr>
          <p:nvPr>
            <p:ph idx="1"/>
          </p:nvPr>
        </p:nvSpPr>
        <p:spPr/>
        <p:txBody>
          <a:bodyPr/>
          <a:lstStyle/>
          <a:p>
            <a:r>
              <a:rPr lang="en-US"/>
              <a:t>Examples of the three remaining properties:</a:t>
            </a:r>
          </a:p>
        </p:txBody>
      </p:sp>
      <p:sp>
        <p:nvSpPr>
          <p:cNvPr id="7" name="TextBox 6"/>
          <p:cNvSpPr txBox="1"/>
          <p:nvPr/>
        </p:nvSpPr>
        <p:spPr>
          <a:xfrm>
            <a:off x="1905000" y="2667000"/>
            <a:ext cx="5307013" cy="2954338"/>
          </a:xfrm>
          <a:prstGeom prst="rect">
            <a:avLst/>
          </a:prstGeom>
          <a:solidFill>
            <a:schemeClr val="accent4">
              <a:lumMod val="60000"/>
              <a:lumOff val="40000"/>
            </a:schemeClr>
          </a:solidFill>
          <a:ln w="31750">
            <a:solidFill>
              <a:schemeClr val="accent4">
                <a:lumMod val="75000"/>
              </a:schemeClr>
            </a:solidFill>
          </a:ln>
        </p:spPr>
        <p:txBody>
          <a:bodyPr>
            <a:spAutoFit/>
          </a:bodyPr>
          <a:lstStyle/>
          <a:p>
            <a:pPr>
              <a:spcBef>
                <a:spcPts val="1200"/>
              </a:spcBef>
              <a:defRPr/>
            </a:pPr>
            <a:r>
              <a:rPr lang="en-US" dirty="0">
                <a:latin typeface="Arial" pitchFamily="-1" charset="0"/>
              </a:rPr>
              <a:t> 11 mod 8 = 3; 15 mod 8 = 7</a:t>
            </a:r>
          </a:p>
          <a:p>
            <a:pPr>
              <a:spcBef>
                <a:spcPts val="1200"/>
              </a:spcBef>
              <a:defRPr/>
            </a:pPr>
            <a:r>
              <a:rPr lang="en-US" dirty="0">
                <a:latin typeface="Arial" pitchFamily="-1" charset="0"/>
              </a:rPr>
              <a:t>[(11 mod 8) + (15 mod 8)] mod 8 = 10 mod 8 = 2</a:t>
            </a:r>
          </a:p>
          <a:p>
            <a:pPr>
              <a:spcBef>
                <a:spcPts val="1200"/>
              </a:spcBef>
              <a:defRPr/>
            </a:pPr>
            <a:r>
              <a:rPr lang="en-US" dirty="0">
                <a:latin typeface="Arial" pitchFamily="-1" charset="0"/>
              </a:rPr>
              <a:t>(11 + 15) mod 8 =  26 mod 8 = 2</a:t>
            </a:r>
          </a:p>
          <a:p>
            <a:pPr>
              <a:spcBef>
                <a:spcPts val="1200"/>
              </a:spcBef>
              <a:defRPr/>
            </a:pPr>
            <a:r>
              <a:rPr lang="en-US" dirty="0">
                <a:latin typeface="Arial" pitchFamily="-1" charset="0"/>
              </a:rPr>
              <a:t>[(11 mod 8) - (15 mod 8)] mod 8 = - 4 mod 8 = 4</a:t>
            </a:r>
          </a:p>
          <a:p>
            <a:pPr>
              <a:spcBef>
                <a:spcPts val="1200"/>
              </a:spcBef>
              <a:defRPr/>
            </a:pPr>
            <a:r>
              <a:rPr lang="en-US" dirty="0">
                <a:latin typeface="Arial" pitchFamily="-1" charset="0"/>
              </a:rPr>
              <a:t>(11 -  15) mod 8 = - 4 mod 8 =  4</a:t>
            </a:r>
          </a:p>
          <a:p>
            <a:pPr>
              <a:spcBef>
                <a:spcPts val="1200"/>
              </a:spcBef>
              <a:defRPr/>
            </a:pPr>
            <a:r>
              <a:rPr lang="en-US" dirty="0">
                <a:latin typeface="Arial" pitchFamily="-1" charset="0"/>
              </a:rPr>
              <a:t>[(11 mod 8) *  (15 mod 8)] mod 8 =  21 mod 8 = 5</a:t>
            </a:r>
          </a:p>
          <a:p>
            <a:pPr>
              <a:spcBef>
                <a:spcPts val="1200"/>
              </a:spcBef>
              <a:defRPr/>
            </a:pPr>
            <a:r>
              <a:rPr lang="en-US" dirty="0">
                <a:latin typeface="Arial" pitchFamily="-1" charset="0"/>
              </a:rPr>
              <a:t>(11 * 15) mod 8 = 165 mod 8 =  5</a:t>
            </a:r>
          </a:p>
        </p:txBody>
      </p:sp>
      <p:sp>
        <p:nvSpPr>
          <p:cNvPr id="5" name="Footer Placeholder 4"/>
          <p:cNvSpPr>
            <a:spLocks noGrp="1"/>
          </p:cNvSpPr>
          <p:nvPr>
            <p:ph type="ftr" sz="quarter" idx="11"/>
          </p:nvPr>
        </p:nvSpPr>
        <p:spPr>
          <a:xfrm>
            <a:off x="0" y="6492875"/>
            <a:ext cx="5791200" cy="365125"/>
          </a:xfrm>
        </p:spPr>
        <p:txBody>
          <a:bodyPr/>
          <a:lstStyle/>
          <a:p>
            <a:pPr>
              <a:defRPr/>
            </a:pPr>
            <a:r>
              <a:rPr lang="en-US" sz="900"/>
              <a:t>© 2020 Pearson Education, Inc., Hoboken, NJ. All rights reserved. </a:t>
            </a:r>
            <a:endParaRPr lang="en-US" sz="9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dirty="0"/>
              <a:t>Table 2.2(a)</a:t>
            </a:r>
            <a:br>
              <a:rPr lang="en-US" dirty="0"/>
            </a:br>
            <a:r>
              <a:rPr lang="en-US" dirty="0"/>
              <a:t>Arithmetic Modulo 8</a:t>
            </a:r>
          </a:p>
        </p:txBody>
      </p:sp>
      <p:pic>
        <p:nvPicPr>
          <p:cNvPr id="64515" name="Picture 2"/>
          <p:cNvPicPr>
            <a:picLocks noChangeAspect="1"/>
          </p:cNvPicPr>
          <p:nvPr/>
        </p:nvPicPr>
        <p:blipFill>
          <a:blip r:embed="rId3"/>
          <a:srcRect r="36000"/>
          <a:stretch>
            <a:fillRect/>
          </a:stretch>
        </p:blipFill>
        <p:spPr bwMode="auto">
          <a:xfrm>
            <a:off x="457200" y="1600200"/>
            <a:ext cx="8198365" cy="5257800"/>
          </a:xfrm>
          <a:prstGeom prst="rect">
            <a:avLst/>
          </a:prstGeom>
          <a:noFill/>
          <a:ln w="9525">
            <a:noFill/>
            <a:miter lim="800000"/>
            <a:headEnd/>
            <a:tailEnd/>
          </a:ln>
        </p:spPr>
      </p:pic>
      <p:sp>
        <p:nvSpPr>
          <p:cNvPr id="4" name="Footer Placeholder 3"/>
          <p:cNvSpPr>
            <a:spLocks noGrp="1"/>
          </p:cNvSpPr>
          <p:nvPr>
            <p:ph type="ftr" sz="quarter" idx="11"/>
          </p:nvPr>
        </p:nvSpPr>
        <p:spPr>
          <a:xfrm>
            <a:off x="0" y="6492875"/>
            <a:ext cx="6629400" cy="365125"/>
          </a:xfrm>
        </p:spPr>
        <p:txBody>
          <a:bodyPr/>
          <a:lstStyle/>
          <a:p>
            <a:pPr>
              <a:defRPr/>
            </a:pPr>
            <a:r>
              <a:rPr lang="en-US" sz="900"/>
              <a:t>© 2020 Pearson Education, Inc., Hoboken, NJ. All rights reserved. </a:t>
            </a:r>
            <a:endParaRPr lang="en-US" sz="900" dirty="0"/>
          </a:p>
        </p:txBody>
      </p:sp>
      <p:sp>
        <p:nvSpPr>
          <p:cNvPr id="5" name="TextBox 5"/>
          <p:cNvSpPr txBox="1">
            <a:spLocks noChangeArrowheads="1"/>
          </p:cNvSpPr>
          <p:nvPr/>
        </p:nvSpPr>
        <p:spPr bwMode="auto">
          <a:xfrm>
            <a:off x="5696948" y="6596390"/>
            <a:ext cx="3447052" cy="261610"/>
          </a:xfrm>
          <a:prstGeom prst="rect">
            <a:avLst/>
          </a:prstGeom>
          <a:noFill/>
          <a:ln w="9525">
            <a:noFill/>
            <a:miter lim="800000"/>
            <a:headEnd/>
            <a:tailEnd/>
          </a:ln>
        </p:spPr>
        <p:txBody>
          <a:bodyPr wrap="none">
            <a:prstTxWarp prst="textNoShape">
              <a:avLst/>
            </a:prstTxWarp>
            <a:spAutoFit/>
          </a:bodyPr>
          <a:lstStyle/>
          <a:p>
            <a:r>
              <a:rPr lang="en-US" sz="1100" dirty="0"/>
              <a:t>(This table can be found on page 33 in the textbook)</a:t>
            </a: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Chapter 2</a:t>
            </a:r>
          </a:p>
        </p:txBody>
      </p:sp>
      <p:sp>
        <p:nvSpPr>
          <p:cNvPr id="31747" name="Subtitle 13"/>
          <p:cNvSpPr>
            <a:spLocks noGrp="1"/>
          </p:cNvSpPr>
          <p:nvPr>
            <p:ph type="subTitle" idx="1"/>
          </p:nvPr>
        </p:nvSpPr>
        <p:spPr>
          <a:xfrm>
            <a:off x="1524000" y="5203825"/>
            <a:ext cx="6096000" cy="852488"/>
          </a:xfrm>
        </p:spPr>
        <p:txBody>
          <a:bodyPr>
            <a:normAutofit fontScale="92500"/>
          </a:bodyPr>
          <a:lstStyle/>
          <a:p>
            <a:r>
              <a:rPr lang="en-US" sz="3600" dirty="0"/>
              <a:t>Introduction to Number Theory</a:t>
            </a:r>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492875"/>
            <a:ext cx="5029200" cy="365125"/>
          </a:xfrm>
        </p:spPr>
        <p:txBody>
          <a:bodyPr/>
          <a:lstStyle/>
          <a:p>
            <a:pPr>
              <a:defRPr/>
            </a:pPr>
            <a:r>
              <a:rPr lang="en-US" sz="900"/>
              <a:t>© 2020 Pearson Education, Inc., Hoboken, NJ. All rights reserved.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0" y="39688"/>
            <a:ext cx="9144000" cy="1412875"/>
          </a:xfrm>
        </p:spPr>
        <p:txBody>
          <a:bodyPr/>
          <a:lstStyle/>
          <a:p>
            <a:r>
              <a:rPr lang="en-US" dirty="0"/>
              <a:t>Table 2.2(b)</a:t>
            </a:r>
            <a:br>
              <a:rPr lang="en-US" dirty="0"/>
            </a:br>
            <a:r>
              <a:rPr lang="en-US" sz="4800" dirty="0"/>
              <a:t>Multiplication Modulo 8</a:t>
            </a:r>
            <a:endParaRPr lang="en-US" dirty="0"/>
          </a:p>
        </p:txBody>
      </p:sp>
      <p:pic>
        <p:nvPicPr>
          <p:cNvPr id="66563" name="Picture 2"/>
          <p:cNvPicPr>
            <a:picLocks noChangeAspect="1"/>
          </p:cNvPicPr>
          <p:nvPr/>
        </p:nvPicPr>
        <p:blipFill>
          <a:blip r:embed="rId3"/>
          <a:srcRect r="36151"/>
          <a:stretch>
            <a:fillRect/>
          </a:stretch>
        </p:blipFill>
        <p:spPr bwMode="auto">
          <a:xfrm>
            <a:off x="533400" y="1600200"/>
            <a:ext cx="8305800" cy="5414963"/>
          </a:xfrm>
          <a:prstGeom prst="rect">
            <a:avLst/>
          </a:prstGeom>
          <a:noFill/>
          <a:ln w="9525">
            <a:noFill/>
            <a:miter lim="800000"/>
            <a:headEnd/>
            <a:tailEnd/>
          </a:ln>
        </p:spPr>
      </p:pic>
      <p:sp>
        <p:nvSpPr>
          <p:cNvPr id="4" name="Footer Placeholder 3"/>
          <p:cNvSpPr>
            <a:spLocks noGrp="1"/>
          </p:cNvSpPr>
          <p:nvPr>
            <p:ph type="ftr" sz="quarter" idx="11"/>
          </p:nvPr>
        </p:nvSpPr>
        <p:spPr>
          <a:xfrm>
            <a:off x="0" y="6492875"/>
            <a:ext cx="6477000" cy="365125"/>
          </a:xfrm>
        </p:spPr>
        <p:txBody>
          <a:bodyPr/>
          <a:lstStyle/>
          <a:p>
            <a:pPr>
              <a:defRPr/>
            </a:pPr>
            <a:r>
              <a:rPr lang="en-US" sz="900"/>
              <a:t>© 2020 Pearson Education, Inc., Hoboken, NJ. All rights reserved. </a:t>
            </a:r>
            <a:endParaRPr lang="en-US" sz="900" dirty="0"/>
          </a:p>
        </p:txBody>
      </p:sp>
      <p:sp>
        <p:nvSpPr>
          <p:cNvPr id="5" name="TextBox 5"/>
          <p:cNvSpPr txBox="1">
            <a:spLocks noChangeArrowheads="1"/>
          </p:cNvSpPr>
          <p:nvPr/>
        </p:nvSpPr>
        <p:spPr bwMode="auto">
          <a:xfrm>
            <a:off x="5696948" y="6596390"/>
            <a:ext cx="3447052" cy="261610"/>
          </a:xfrm>
          <a:prstGeom prst="rect">
            <a:avLst/>
          </a:prstGeom>
          <a:noFill/>
          <a:ln w="9525">
            <a:noFill/>
            <a:miter lim="800000"/>
            <a:headEnd/>
            <a:tailEnd/>
          </a:ln>
        </p:spPr>
        <p:txBody>
          <a:bodyPr wrap="none">
            <a:prstTxWarp prst="textNoShape">
              <a:avLst/>
            </a:prstTxWarp>
            <a:spAutoFit/>
          </a:bodyPr>
          <a:lstStyle/>
          <a:p>
            <a:r>
              <a:rPr lang="en-US" sz="1100" dirty="0"/>
              <a:t>(This table can be found on page 33 in the textbook)</a:t>
            </a:r>
          </a:p>
        </p:txBody>
      </p:sp>
    </p:spTree>
  </p:cSld>
  <p:clrMapOvr>
    <a:masterClrMapping/>
  </p:clrMapOvr>
  <p:transition spd="med">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228600" y="1752600"/>
            <a:ext cx="3886200" cy="4038600"/>
          </a:xfrm>
        </p:spPr>
        <p:txBody>
          <a:bodyPr/>
          <a:lstStyle/>
          <a:p>
            <a:r>
              <a:rPr lang="en-US" sz="4800" dirty="0"/>
              <a:t>Table 2.2(c)</a:t>
            </a:r>
            <a:br>
              <a:rPr lang="en-US" sz="4800" dirty="0"/>
            </a:br>
            <a:br>
              <a:rPr lang="en-US" sz="4800" dirty="0"/>
            </a:br>
            <a:r>
              <a:rPr lang="en-US" sz="4800" dirty="0"/>
              <a:t>Additive </a:t>
            </a:r>
            <a:br>
              <a:rPr lang="en-US" sz="4800" dirty="0"/>
            </a:br>
            <a:r>
              <a:rPr lang="en-US" sz="4800" dirty="0"/>
              <a:t>and </a:t>
            </a:r>
            <a:br>
              <a:rPr lang="en-US" sz="4800" dirty="0"/>
            </a:br>
            <a:r>
              <a:rPr lang="en-US" sz="4800" dirty="0"/>
              <a:t>Multiplicative Inverse </a:t>
            </a:r>
            <a:br>
              <a:rPr lang="en-US" sz="4800" dirty="0"/>
            </a:br>
            <a:r>
              <a:rPr lang="en-US" sz="4800" dirty="0"/>
              <a:t>Modulo 8</a:t>
            </a:r>
          </a:p>
        </p:txBody>
      </p:sp>
      <p:pic>
        <p:nvPicPr>
          <p:cNvPr id="68611" name="Picture 2"/>
          <p:cNvPicPr>
            <a:picLocks noChangeAspect="1"/>
          </p:cNvPicPr>
          <p:nvPr/>
        </p:nvPicPr>
        <p:blipFill>
          <a:blip r:embed="rId3"/>
          <a:srcRect r="76820"/>
          <a:stretch>
            <a:fillRect/>
          </a:stretch>
        </p:blipFill>
        <p:spPr bwMode="auto">
          <a:xfrm>
            <a:off x="5062538" y="179388"/>
            <a:ext cx="3700462" cy="6678612"/>
          </a:xfrm>
          <a:prstGeom prst="rect">
            <a:avLst/>
          </a:prstGeom>
          <a:noFill/>
          <a:ln w="9525">
            <a:noFill/>
            <a:miter lim="800000"/>
            <a:headEnd/>
            <a:tailEnd/>
          </a:ln>
        </p:spPr>
      </p:pic>
      <p:sp>
        <p:nvSpPr>
          <p:cNvPr id="4" name="Footer Placeholder 3"/>
          <p:cNvSpPr>
            <a:spLocks noGrp="1"/>
          </p:cNvSpPr>
          <p:nvPr>
            <p:ph type="ftr" sz="quarter" idx="11"/>
          </p:nvPr>
        </p:nvSpPr>
        <p:spPr>
          <a:xfrm>
            <a:off x="0" y="6492875"/>
            <a:ext cx="5715000" cy="365125"/>
          </a:xfrm>
        </p:spPr>
        <p:txBody>
          <a:bodyPr/>
          <a:lstStyle/>
          <a:p>
            <a:pPr>
              <a:defRPr/>
            </a:pPr>
            <a:r>
              <a:rPr lang="en-US" sz="900"/>
              <a:t>© 2020 Pearson Education, Inc., Hoboken, NJ. All rights reserved. </a:t>
            </a:r>
            <a:endParaRPr lang="en-US" sz="900" dirty="0"/>
          </a:p>
        </p:txBody>
      </p:sp>
      <p:sp>
        <p:nvSpPr>
          <p:cNvPr id="5" name="TextBox 5"/>
          <p:cNvSpPr txBox="1">
            <a:spLocks noChangeArrowheads="1"/>
          </p:cNvSpPr>
          <p:nvPr/>
        </p:nvSpPr>
        <p:spPr bwMode="auto">
          <a:xfrm>
            <a:off x="5696948" y="6596390"/>
            <a:ext cx="3447052" cy="261610"/>
          </a:xfrm>
          <a:prstGeom prst="rect">
            <a:avLst/>
          </a:prstGeom>
          <a:noFill/>
          <a:ln w="9525">
            <a:noFill/>
            <a:miter lim="800000"/>
            <a:headEnd/>
            <a:tailEnd/>
          </a:ln>
        </p:spPr>
        <p:txBody>
          <a:bodyPr wrap="none">
            <a:prstTxWarp prst="textNoShape">
              <a:avLst/>
            </a:prstTxWarp>
            <a:spAutoFit/>
          </a:bodyPr>
          <a:lstStyle/>
          <a:p>
            <a:r>
              <a:rPr lang="en-US" sz="1100" dirty="0"/>
              <a:t>(This table can be found on page 33 in the textbook)</a:t>
            </a:r>
          </a:p>
        </p:txBody>
      </p:sp>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0" y="39688"/>
            <a:ext cx="9144000" cy="1412875"/>
          </a:xfrm>
        </p:spPr>
        <p:txBody>
          <a:bodyPr/>
          <a:lstStyle/>
          <a:p>
            <a:r>
              <a:rPr lang="en-AU" sz="4800" dirty="0"/>
              <a:t>Table 2.3</a:t>
            </a:r>
            <a:br>
              <a:rPr lang="en-AU" sz="4800" dirty="0"/>
            </a:br>
            <a:r>
              <a:rPr lang="en-AU" sz="3200" dirty="0"/>
              <a:t>Properties of Modular Arithmetic for Integers in Z</a:t>
            </a:r>
            <a:r>
              <a:rPr lang="en-AU" sz="3200" baseline="-25000" dirty="0"/>
              <a:t>n</a:t>
            </a:r>
            <a:endParaRPr lang="en-US" sz="4400" baseline="-25000" dirty="0"/>
          </a:p>
        </p:txBody>
      </p:sp>
      <p:pic>
        <p:nvPicPr>
          <p:cNvPr id="70659" name="Picture 5"/>
          <p:cNvPicPr>
            <a:picLocks noChangeAspect="1"/>
          </p:cNvPicPr>
          <p:nvPr/>
        </p:nvPicPr>
        <p:blipFill>
          <a:blip r:embed="rId3"/>
          <a:srcRect/>
          <a:stretch>
            <a:fillRect/>
          </a:stretch>
        </p:blipFill>
        <p:spPr bwMode="auto">
          <a:xfrm>
            <a:off x="144463" y="2286000"/>
            <a:ext cx="8999537" cy="3962400"/>
          </a:xfrm>
          <a:prstGeom prst="rect">
            <a:avLst/>
          </a:prstGeom>
          <a:noFill/>
          <a:ln w="9525">
            <a:noFill/>
            <a:miter lim="800000"/>
            <a:headEnd/>
            <a:tailEnd/>
          </a:ln>
        </p:spPr>
      </p:pic>
      <p:sp>
        <p:nvSpPr>
          <p:cNvPr id="4" name="Footer Placeholder 3"/>
          <p:cNvSpPr>
            <a:spLocks noGrp="1"/>
          </p:cNvSpPr>
          <p:nvPr>
            <p:ph type="ftr" sz="quarter" idx="11"/>
          </p:nvPr>
        </p:nvSpPr>
        <p:spPr>
          <a:xfrm>
            <a:off x="0" y="6492875"/>
            <a:ext cx="5791200" cy="365125"/>
          </a:xfrm>
        </p:spPr>
        <p:txBody>
          <a:bodyPr/>
          <a:lstStyle/>
          <a:p>
            <a:pPr>
              <a:defRPr/>
            </a:pPr>
            <a:r>
              <a:rPr lang="en-US" sz="900"/>
              <a:t>© 2020 Pearson Education, Inc., Hoboken, NJ. All rights reserved. </a:t>
            </a:r>
            <a:endParaRPr lang="en-US" sz="900" dirty="0"/>
          </a:p>
        </p:txBody>
      </p:sp>
      <p:sp>
        <p:nvSpPr>
          <p:cNvPr id="5" name="TextBox 5"/>
          <p:cNvSpPr txBox="1">
            <a:spLocks noChangeArrowheads="1"/>
          </p:cNvSpPr>
          <p:nvPr/>
        </p:nvSpPr>
        <p:spPr bwMode="auto">
          <a:xfrm>
            <a:off x="5562600" y="6400800"/>
            <a:ext cx="3447052" cy="261610"/>
          </a:xfrm>
          <a:prstGeom prst="rect">
            <a:avLst/>
          </a:prstGeom>
          <a:noFill/>
          <a:ln w="9525">
            <a:noFill/>
            <a:miter lim="800000"/>
            <a:headEnd/>
            <a:tailEnd/>
          </a:ln>
        </p:spPr>
        <p:txBody>
          <a:bodyPr wrap="none">
            <a:prstTxWarp prst="textNoShape">
              <a:avLst/>
            </a:prstTxWarp>
            <a:spAutoFit/>
          </a:bodyPr>
          <a:lstStyle/>
          <a:p>
            <a:r>
              <a:rPr lang="en-US" sz="1100" dirty="0"/>
              <a:t>(This table can be found on page 34 in the textbook)</a:t>
            </a:r>
          </a:p>
        </p:txBody>
      </p:sp>
    </p:spTree>
  </p:cSld>
  <p:clrMapOvr>
    <a:masterClrMapping/>
  </p:clrMapOvr>
  <p:transition spd="med">
    <p:wipe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0" y="39688"/>
            <a:ext cx="9144000" cy="1412875"/>
          </a:xfrm>
        </p:spPr>
        <p:txBody>
          <a:bodyPr/>
          <a:lstStyle/>
          <a:p>
            <a:r>
              <a:rPr lang="en-US" dirty="0"/>
              <a:t>Table 2.4</a:t>
            </a:r>
            <a:br>
              <a:rPr lang="en-US" dirty="0"/>
            </a:br>
            <a:r>
              <a:rPr lang="en-US" sz="4000" dirty="0"/>
              <a:t>Extended Euclidean Algorithm Example</a:t>
            </a:r>
            <a:endParaRPr lang="en-US" dirty="0"/>
          </a:p>
        </p:txBody>
      </p:sp>
      <p:pic>
        <p:nvPicPr>
          <p:cNvPr id="72707" name="Picture 4"/>
          <p:cNvPicPr>
            <a:picLocks noChangeAspect="1"/>
          </p:cNvPicPr>
          <p:nvPr/>
        </p:nvPicPr>
        <p:blipFill>
          <a:blip r:embed="rId3"/>
          <a:srcRect/>
          <a:stretch>
            <a:fillRect/>
          </a:stretch>
        </p:blipFill>
        <p:spPr bwMode="auto">
          <a:xfrm>
            <a:off x="152400" y="2514600"/>
            <a:ext cx="8829675" cy="3298825"/>
          </a:xfrm>
          <a:prstGeom prst="rect">
            <a:avLst/>
          </a:prstGeom>
          <a:noFill/>
          <a:ln w="9525">
            <a:noFill/>
            <a:miter lim="800000"/>
            <a:headEnd/>
            <a:tailEnd/>
          </a:ln>
        </p:spPr>
      </p:pic>
      <p:sp>
        <p:nvSpPr>
          <p:cNvPr id="72708" name="TextBox 5"/>
          <p:cNvSpPr txBox="1">
            <a:spLocks noChangeArrowheads="1"/>
          </p:cNvSpPr>
          <p:nvPr/>
        </p:nvSpPr>
        <p:spPr bwMode="auto">
          <a:xfrm>
            <a:off x="228600" y="5638800"/>
            <a:ext cx="3365500" cy="646113"/>
          </a:xfrm>
          <a:prstGeom prst="rect">
            <a:avLst/>
          </a:prstGeom>
          <a:noFill/>
          <a:ln w="9525">
            <a:noFill/>
            <a:miter lim="800000"/>
            <a:headEnd/>
            <a:tailEnd/>
          </a:ln>
        </p:spPr>
        <p:txBody>
          <a:bodyPr>
            <a:prstTxWarp prst="textNoShape">
              <a:avLst/>
            </a:prstTxWarp>
            <a:spAutoFit/>
          </a:bodyPr>
          <a:lstStyle/>
          <a:p>
            <a:r>
              <a:rPr lang="en-US" dirty="0"/>
              <a:t>Result: </a:t>
            </a:r>
            <a:r>
              <a:rPr lang="en-US" i="1" dirty="0" err="1"/>
              <a:t>d</a:t>
            </a:r>
            <a:r>
              <a:rPr lang="en-US" dirty="0"/>
              <a:t> = 1; </a:t>
            </a:r>
            <a:r>
              <a:rPr lang="en-US" i="1" dirty="0" err="1"/>
              <a:t>x</a:t>
            </a:r>
            <a:r>
              <a:rPr lang="en-US" dirty="0"/>
              <a:t> = –111; </a:t>
            </a:r>
            <a:r>
              <a:rPr lang="en-US" i="1" dirty="0" err="1"/>
              <a:t>y</a:t>
            </a:r>
            <a:r>
              <a:rPr lang="en-US" dirty="0"/>
              <a:t> = 355</a:t>
            </a:r>
          </a:p>
          <a:p>
            <a:endParaRPr lang="en-US" dirty="0"/>
          </a:p>
        </p:txBody>
      </p:sp>
      <p:sp>
        <p:nvSpPr>
          <p:cNvPr id="5" name="Footer Placeholder 4"/>
          <p:cNvSpPr>
            <a:spLocks noGrp="1"/>
          </p:cNvSpPr>
          <p:nvPr>
            <p:ph type="ftr" sz="quarter" idx="11"/>
          </p:nvPr>
        </p:nvSpPr>
        <p:spPr>
          <a:xfrm>
            <a:off x="0" y="6492875"/>
            <a:ext cx="6934200" cy="365125"/>
          </a:xfrm>
        </p:spPr>
        <p:txBody>
          <a:bodyPr/>
          <a:lstStyle/>
          <a:p>
            <a:pPr>
              <a:defRPr/>
            </a:pPr>
            <a:r>
              <a:rPr lang="en-US" sz="900"/>
              <a:t>© 2020 Pearson Education, Inc., Hoboken, NJ. All rights reserved. </a:t>
            </a:r>
            <a:endParaRPr lang="en-US" sz="900" dirty="0"/>
          </a:p>
        </p:txBody>
      </p:sp>
      <p:sp>
        <p:nvSpPr>
          <p:cNvPr id="6" name="TextBox 5"/>
          <p:cNvSpPr txBox="1">
            <a:spLocks noChangeArrowheads="1"/>
          </p:cNvSpPr>
          <p:nvPr/>
        </p:nvSpPr>
        <p:spPr bwMode="auto">
          <a:xfrm>
            <a:off x="4572000" y="6248400"/>
            <a:ext cx="4320413" cy="307777"/>
          </a:xfrm>
          <a:prstGeom prst="rect">
            <a:avLst/>
          </a:prstGeom>
          <a:noFill/>
          <a:ln w="9525">
            <a:noFill/>
            <a:miter lim="800000"/>
            <a:headEnd/>
            <a:tailEnd/>
          </a:ln>
        </p:spPr>
        <p:txBody>
          <a:bodyPr wrap="none">
            <a:prstTxWarp prst="textNoShape">
              <a:avLst/>
            </a:prstTxWarp>
            <a:spAutoFit/>
          </a:bodyPr>
          <a:lstStyle/>
          <a:p>
            <a:r>
              <a:rPr lang="en-US" sz="1400" dirty="0"/>
              <a:t>(This table can be found on page 39 in the textbook)</a:t>
            </a:r>
          </a:p>
        </p:txBody>
      </p:sp>
    </p:spTree>
  </p:cSld>
  <p:clrMapOvr>
    <a:masterClrMapping/>
  </p:clrMapOvr>
  <p:transition spd="med">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AU"/>
              <a:t>Prime Numbers</a:t>
            </a:r>
          </a:p>
        </p:txBody>
      </p:sp>
      <p:sp>
        <p:nvSpPr>
          <p:cNvPr id="46083" name="Rectangle 3"/>
          <p:cNvSpPr>
            <a:spLocks noGrp="1" noChangeArrowheads="1"/>
          </p:cNvSpPr>
          <p:nvPr>
            <p:ph idx="1"/>
          </p:nvPr>
        </p:nvSpPr>
        <p:spPr>
          <a:xfrm>
            <a:off x="792163" y="1762125"/>
            <a:ext cx="7570787" cy="4638675"/>
          </a:xfrm>
        </p:spPr>
        <p:txBody>
          <a:bodyPr rtlCol="0">
            <a:normAutofit fontScale="85000" lnSpcReduction="10000"/>
          </a:bodyPr>
          <a:lstStyle/>
          <a:p>
            <a:pPr fontAlgn="auto">
              <a:spcAft>
                <a:spcPts val="0"/>
              </a:spcAft>
              <a:buClr>
                <a:schemeClr val="accent1">
                  <a:lumMod val="60000"/>
                  <a:lumOff val="40000"/>
                </a:schemeClr>
              </a:buClr>
              <a:buFont typeface="Candara" pitchFamily="34" charset="0"/>
              <a:buChar char="•"/>
              <a:defRPr/>
            </a:pPr>
            <a:r>
              <a:rPr lang="en-AU" dirty="0">
                <a:ea typeface="+mn-ea"/>
                <a:cs typeface="+mn-cs"/>
              </a:rPr>
              <a:t>Prime numbers only have divisors of 1 and itself </a:t>
            </a:r>
          </a:p>
          <a:p>
            <a:pPr lvl="1" fontAlgn="auto">
              <a:spcAft>
                <a:spcPts val="0"/>
              </a:spcAft>
              <a:buFont typeface="Candara" pitchFamily="34" charset="0"/>
              <a:buChar char="•"/>
              <a:defRPr/>
            </a:pPr>
            <a:r>
              <a:rPr lang="en-AU" dirty="0">
                <a:ea typeface="+mn-ea"/>
              </a:rPr>
              <a:t>They cannot be written as a product of other numbers </a:t>
            </a:r>
          </a:p>
          <a:p>
            <a:pPr fontAlgn="auto">
              <a:spcAft>
                <a:spcPts val="0"/>
              </a:spcAft>
              <a:buClr>
                <a:schemeClr val="accent1">
                  <a:lumMod val="60000"/>
                  <a:lumOff val="40000"/>
                </a:schemeClr>
              </a:buClr>
              <a:buFont typeface="Candara" pitchFamily="34" charset="0"/>
              <a:buChar char="•"/>
              <a:defRPr/>
            </a:pPr>
            <a:r>
              <a:rPr lang="en-US" dirty="0">
                <a:ea typeface="+mn-ea"/>
                <a:cs typeface="+mn-cs"/>
              </a:rPr>
              <a:t>Prime numbers are central to number theory</a:t>
            </a:r>
          </a:p>
          <a:p>
            <a:pPr fontAlgn="auto">
              <a:spcAft>
                <a:spcPts val="0"/>
              </a:spcAft>
              <a:buClr>
                <a:schemeClr val="accent1">
                  <a:lumMod val="60000"/>
                  <a:lumOff val="40000"/>
                </a:schemeClr>
              </a:buClr>
              <a:buFont typeface="Candara" pitchFamily="34" charset="0"/>
              <a:buChar char="•"/>
              <a:defRPr/>
            </a:pPr>
            <a:r>
              <a:rPr lang="en-US" dirty="0">
                <a:ea typeface="+mn-ea"/>
                <a:cs typeface="+mn-cs"/>
              </a:rPr>
              <a:t> Any integer a &gt; 1 can be factored in a unique way as</a:t>
            </a:r>
          </a:p>
          <a:p>
            <a:pPr fontAlgn="auto">
              <a:spcAft>
                <a:spcPts val="0"/>
              </a:spcAft>
              <a:buClr>
                <a:schemeClr val="accent1">
                  <a:lumMod val="60000"/>
                  <a:lumOff val="40000"/>
                </a:schemeClr>
              </a:buClr>
              <a:buFont typeface="Candara" pitchFamily="34" charset="0"/>
              <a:buNone/>
              <a:defRPr/>
            </a:pPr>
            <a:r>
              <a:rPr lang="en-US" dirty="0">
                <a:ea typeface="+mn-ea"/>
                <a:cs typeface="+mn-cs"/>
              </a:rPr>
              <a:t>			a = </a:t>
            </a:r>
            <a:r>
              <a:rPr lang="en-US" baseline="-25000" dirty="0">
                <a:ea typeface="+mn-ea"/>
                <a:cs typeface="+mn-cs"/>
              </a:rPr>
              <a:t>p1</a:t>
            </a:r>
            <a:r>
              <a:rPr lang="en-US" dirty="0">
                <a:ea typeface="+mn-ea"/>
                <a:cs typeface="+mn-cs"/>
              </a:rPr>
              <a:t> </a:t>
            </a:r>
            <a:r>
              <a:rPr lang="en-US" baseline="30000" dirty="0">
                <a:ea typeface="+mn-ea"/>
                <a:cs typeface="+mn-cs"/>
              </a:rPr>
              <a:t>a1</a:t>
            </a:r>
            <a:r>
              <a:rPr lang="en-US" dirty="0">
                <a:ea typeface="+mn-ea"/>
                <a:cs typeface="+mn-cs"/>
              </a:rPr>
              <a:t> * p</a:t>
            </a:r>
            <a:r>
              <a:rPr lang="en-US" baseline="-25000" dirty="0">
                <a:ea typeface="+mn-ea"/>
                <a:cs typeface="+mn-cs"/>
              </a:rPr>
              <a:t>2</a:t>
            </a:r>
            <a:r>
              <a:rPr lang="en-US" dirty="0">
                <a:ea typeface="+mn-ea"/>
                <a:cs typeface="+mn-cs"/>
              </a:rPr>
              <a:t> </a:t>
            </a:r>
            <a:r>
              <a:rPr lang="en-US" sz="2857" baseline="30000" dirty="0">
                <a:ea typeface="+mn-ea"/>
                <a:cs typeface="+mn-cs"/>
              </a:rPr>
              <a:t>a2</a:t>
            </a:r>
            <a:r>
              <a:rPr lang="en-US" dirty="0">
                <a:ea typeface="+mn-ea"/>
                <a:cs typeface="+mn-cs"/>
              </a:rPr>
              <a:t> * . . . * p</a:t>
            </a:r>
            <a:r>
              <a:rPr lang="en-US" baseline="-25000" dirty="0">
                <a:ea typeface="+mn-ea"/>
                <a:cs typeface="+mn-cs"/>
              </a:rPr>
              <a:t>p1</a:t>
            </a:r>
            <a:r>
              <a:rPr lang="en-US" dirty="0">
                <a:ea typeface="+mn-ea"/>
                <a:cs typeface="+mn-cs"/>
              </a:rPr>
              <a:t> </a:t>
            </a:r>
            <a:r>
              <a:rPr lang="en-US" baseline="30000" dirty="0">
                <a:ea typeface="+mn-ea"/>
                <a:cs typeface="+mn-cs"/>
              </a:rPr>
              <a:t>a1</a:t>
            </a:r>
            <a:r>
              <a:rPr lang="en-US" dirty="0">
                <a:ea typeface="+mn-ea"/>
                <a:cs typeface="+mn-cs"/>
              </a:rPr>
              <a:t> </a:t>
            </a:r>
          </a:p>
          <a:p>
            <a:pPr fontAlgn="auto">
              <a:spcAft>
                <a:spcPts val="0"/>
              </a:spcAft>
              <a:buClr>
                <a:schemeClr val="accent1">
                  <a:lumMod val="60000"/>
                  <a:lumOff val="40000"/>
                </a:schemeClr>
              </a:buClr>
              <a:buFont typeface="Candara" pitchFamily="34" charset="0"/>
              <a:buNone/>
              <a:defRPr/>
            </a:pPr>
            <a:r>
              <a:rPr lang="en-US" dirty="0">
                <a:ea typeface="+mn-ea"/>
                <a:cs typeface="+mn-cs"/>
              </a:rPr>
              <a:t>	where p</a:t>
            </a:r>
            <a:r>
              <a:rPr lang="en-US" sz="2839" baseline="-25000" dirty="0">
                <a:ea typeface="+mn-ea"/>
                <a:cs typeface="+mn-cs"/>
              </a:rPr>
              <a:t>1</a:t>
            </a:r>
            <a:r>
              <a:rPr lang="en-US" dirty="0">
                <a:ea typeface="+mn-ea"/>
                <a:cs typeface="+mn-cs"/>
              </a:rPr>
              <a:t> &lt; p</a:t>
            </a:r>
            <a:r>
              <a:rPr lang="en-US" sz="2839" baseline="-25000" dirty="0">
                <a:ea typeface="+mn-ea"/>
                <a:cs typeface="+mn-cs"/>
              </a:rPr>
              <a:t>2</a:t>
            </a:r>
            <a:r>
              <a:rPr lang="en-US" dirty="0">
                <a:ea typeface="+mn-ea"/>
                <a:cs typeface="+mn-cs"/>
              </a:rPr>
              <a:t> &lt; . . .  &lt; p</a:t>
            </a:r>
            <a:r>
              <a:rPr lang="en-US" sz="2839" baseline="-25000" dirty="0">
                <a:ea typeface="+mn-ea"/>
                <a:cs typeface="+mn-cs"/>
              </a:rPr>
              <a:t>t</a:t>
            </a:r>
            <a:r>
              <a:rPr lang="en-US" dirty="0">
                <a:ea typeface="+mn-ea"/>
                <a:cs typeface="+mn-cs"/>
              </a:rPr>
              <a:t>  are prime numbers and where each a</a:t>
            </a:r>
            <a:r>
              <a:rPr lang="en-US" sz="2839" baseline="-25000" dirty="0">
                <a:ea typeface="+mn-ea"/>
                <a:cs typeface="+mn-cs"/>
              </a:rPr>
              <a:t>i</a:t>
            </a:r>
            <a:r>
              <a:rPr lang="en-US" dirty="0">
                <a:ea typeface="+mn-ea"/>
                <a:cs typeface="+mn-cs"/>
              </a:rPr>
              <a:t>  is a positive integer</a:t>
            </a:r>
          </a:p>
          <a:p>
            <a:pPr fontAlgn="auto">
              <a:spcAft>
                <a:spcPts val="0"/>
              </a:spcAft>
              <a:buClr>
                <a:schemeClr val="accent1">
                  <a:lumMod val="60000"/>
                  <a:lumOff val="40000"/>
                </a:schemeClr>
              </a:buClr>
              <a:buFont typeface="Candara" pitchFamily="34" charset="0"/>
              <a:buChar char="•"/>
              <a:defRPr/>
            </a:pPr>
            <a:r>
              <a:rPr lang="en-US" dirty="0">
                <a:ea typeface="+mn-ea"/>
                <a:cs typeface="+mn-cs"/>
              </a:rPr>
              <a:t>This is known as the fundamental theorem of arithmetic</a:t>
            </a:r>
            <a:endParaRPr lang="en-AU" dirty="0">
              <a:ea typeface="+mn-ea"/>
              <a:cs typeface="+mn-cs"/>
            </a:endParaRPr>
          </a:p>
        </p:txBody>
      </p:sp>
      <p:sp>
        <p:nvSpPr>
          <p:cNvPr id="5" name="Footer Placeholder 4"/>
          <p:cNvSpPr>
            <a:spLocks noGrp="1"/>
          </p:cNvSpPr>
          <p:nvPr>
            <p:ph type="ftr" sz="quarter" idx="11"/>
          </p:nvPr>
        </p:nvSpPr>
        <p:spPr>
          <a:xfrm>
            <a:off x="0" y="6492875"/>
            <a:ext cx="6934200" cy="365125"/>
          </a:xfrm>
        </p:spPr>
        <p:txBody>
          <a:bodyPr/>
          <a:lstStyle/>
          <a:p>
            <a:pPr>
              <a:defRPr/>
            </a:pPr>
            <a:r>
              <a:rPr lang="en-US" sz="900"/>
              <a:t>© 2020 Pearson Education, Inc., Hoboken, NJ. All rights reserved. </a:t>
            </a:r>
            <a:endParaRPr lang="en-US" sz="9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37890" name="Picture 3"/>
          <p:cNvPicPr>
            <a:picLocks noChangeAspect="1"/>
          </p:cNvPicPr>
          <p:nvPr/>
        </p:nvPicPr>
        <p:blipFill>
          <a:blip r:embed="rId3"/>
          <a:srcRect/>
          <a:stretch>
            <a:fillRect/>
          </a:stretch>
        </p:blipFill>
        <p:spPr bwMode="auto">
          <a:xfrm>
            <a:off x="381000" y="914400"/>
            <a:ext cx="8369300" cy="5778500"/>
          </a:xfrm>
          <a:prstGeom prst="rect">
            <a:avLst/>
          </a:prstGeom>
          <a:noFill/>
          <a:ln w="9525">
            <a:noFill/>
            <a:miter lim="800000"/>
            <a:headEnd/>
            <a:tailEnd/>
          </a:ln>
        </p:spPr>
      </p:pic>
      <p:sp>
        <p:nvSpPr>
          <p:cNvPr id="5" name="Rectangle 4"/>
          <p:cNvSpPr/>
          <p:nvPr/>
        </p:nvSpPr>
        <p:spPr>
          <a:xfrm>
            <a:off x="0" y="0"/>
            <a:ext cx="9144000" cy="954088"/>
          </a:xfrm>
          <a:prstGeom prst="rect">
            <a:avLst/>
          </a:prstGeom>
        </p:spPr>
        <p:txBody>
          <a:bodyPr>
            <a:spAutoFit/>
          </a:bodyPr>
          <a:lstStyle/>
          <a:p>
            <a:pPr algn="ctr">
              <a:defRPr/>
            </a:pPr>
            <a:r>
              <a:rPr lang="en-US" sz="2800" dirty="0">
                <a:latin typeface="+mn-lt"/>
              </a:rPr>
              <a:t>Table 2.5 </a:t>
            </a:r>
          </a:p>
          <a:p>
            <a:pPr algn="ctr">
              <a:defRPr/>
            </a:pPr>
            <a:r>
              <a:rPr lang="en-US" sz="2800" dirty="0">
                <a:latin typeface="+mn-lt"/>
              </a:rPr>
              <a:t>Primes Under 2000 </a:t>
            </a:r>
          </a:p>
        </p:txBody>
      </p:sp>
      <p:sp>
        <p:nvSpPr>
          <p:cNvPr id="4" name="Footer Placeholder 4"/>
          <p:cNvSpPr>
            <a:spLocks noGrp="1"/>
          </p:cNvSpPr>
          <p:nvPr>
            <p:ph type="ftr" sz="quarter" idx="11"/>
          </p:nvPr>
        </p:nvSpPr>
        <p:spPr>
          <a:xfrm>
            <a:off x="0" y="6492875"/>
            <a:ext cx="6934200" cy="365125"/>
          </a:xfrm>
        </p:spPr>
        <p:txBody>
          <a:bodyPr/>
          <a:lstStyle/>
          <a:p>
            <a:pPr>
              <a:defRPr/>
            </a:pPr>
            <a:r>
              <a:rPr lang="en-US" sz="900"/>
              <a:t>© 2020 Pearson Education, Inc., Hoboken, NJ. All rights reserved. </a:t>
            </a:r>
            <a:endParaRPr lang="en-US" sz="900" dirty="0"/>
          </a:p>
        </p:txBody>
      </p:sp>
      <p:sp>
        <p:nvSpPr>
          <p:cNvPr id="6" name="TextBox 5"/>
          <p:cNvSpPr txBox="1">
            <a:spLocks noChangeArrowheads="1"/>
          </p:cNvSpPr>
          <p:nvPr/>
        </p:nvSpPr>
        <p:spPr bwMode="auto">
          <a:xfrm>
            <a:off x="4807206" y="6550223"/>
            <a:ext cx="4336794" cy="307777"/>
          </a:xfrm>
          <a:prstGeom prst="rect">
            <a:avLst/>
          </a:prstGeom>
          <a:noFill/>
          <a:ln w="9525">
            <a:noFill/>
            <a:miter lim="800000"/>
            <a:headEnd/>
            <a:tailEnd/>
          </a:ln>
        </p:spPr>
        <p:txBody>
          <a:bodyPr wrap="none">
            <a:prstTxWarp prst="textNoShape">
              <a:avLst/>
            </a:prstTxWarp>
            <a:spAutoFit/>
          </a:bodyPr>
          <a:lstStyle/>
          <a:p>
            <a:r>
              <a:rPr lang="en-US" sz="1400" dirty="0"/>
              <a:t>(This table can be found on page 40 in the textbook)</a:t>
            </a:r>
          </a:p>
        </p:txBody>
      </p:sp>
    </p:spTree>
  </p:cSld>
  <p:clrMapOvr>
    <a:masterClrMapping/>
  </p:clrMapOvr>
  <p:transition spd="med">
    <p:pull dir="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AU"/>
              <a:t>Fermat's Theorem</a:t>
            </a:r>
          </a:p>
        </p:txBody>
      </p:sp>
      <p:sp>
        <p:nvSpPr>
          <p:cNvPr id="50179" name="Rectangle 3"/>
          <p:cNvSpPr>
            <a:spLocks noGrp="1" noChangeArrowheads="1"/>
          </p:cNvSpPr>
          <p:nvPr>
            <p:ph idx="1"/>
          </p:nvPr>
        </p:nvSpPr>
        <p:spPr>
          <a:xfrm>
            <a:off x="914400" y="1905000"/>
            <a:ext cx="7570787" cy="4638675"/>
          </a:xfrm>
        </p:spPr>
        <p:txBody>
          <a:bodyPr rtlCol="0">
            <a:normAutofit/>
          </a:bodyPr>
          <a:lstStyle/>
          <a:p>
            <a:pPr fontAlgn="auto">
              <a:spcAft>
                <a:spcPts val="0"/>
              </a:spcAft>
              <a:buClr>
                <a:schemeClr val="accent1">
                  <a:lumMod val="60000"/>
                  <a:lumOff val="40000"/>
                </a:schemeClr>
              </a:buClr>
              <a:buFont typeface="Candara" pitchFamily="34" charset="0"/>
              <a:buChar char="•"/>
              <a:defRPr/>
            </a:pPr>
            <a:r>
              <a:rPr lang="en-AU" dirty="0">
                <a:ea typeface="+mn-ea"/>
                <a:cs typeface="+mn-cs"/>
              </a:rPr>
              <a:t>States the following:</a:t>
            </a:r>
          </a:p>
          <a:p>
            <a:pPr lvl="1" fontAlgn="auto">
              <a:spcAft>
                <a:spcPts val="0"/>
              </a:spcAft>
              <a:buFont typeface="Candara" pitchFamily="34" charset="0"/>
              <a:buChar char="•"/>
              <a:defRPr/>
            </a:pPr>
            <a:r>
              <a:rPr lang="en-AU" dirty="0">
                <a:ea typeface="+mn-ea"/>
              </a:rPr>
              <a:t>If </a:t>
            </a:r>
            <a:r>
              <a:rPr lang="en-AU" i="1" dirty="0">
                <a:ea typeface="+mn-ea"/>
              </a:rPr>
              <a:t>p </a:t>
            </a:r>
            <a:r>
              <a:rPr lang="en-AU" dirty="0">
                <a:ea typeface="+mn-ea"/>
              </a:rPr>
              <a:t>is prime and </a:t>
            </a:r>
            <a:r>
              <a:rPr lang="en-AU" i="1" dirty="0">
                <a:ea typeface="+mn-ea"/>
              </a:rPr>
              <a:t>a </a:t>
            </a:r>
            <a:r>
              <a:rPr lang="en-AU" dirty="0">
                <a:ea typeface="+mn-ea"/>
              </a:rPr>
              <a:t>is a positive integer not divisible by </a:t>
            </a:r>
            <a:r>
              <a:rPr lang="en-AU" i="1" dirty="0">
                <a:ea typeface="+mn-ea"/>
              </a:rPr>
              <a:t>p </a:t>
            </a:r>
            <a:r>
              <a:rPr lang="en-AU" dirty="0">
                <a:ea typeface="+mn-ea"/>
              </a:rPr>
              <a:t>then</a:t>
            </a:r>
          </a:p>
          <a:p>
            <a:pPr fontAlgn="auto">
              <a:spcAft>
                <a:spcPts val="0"/>
              </a:spcAft>
              <a:buClr>
                <a:schemeClr val="accent1">
                  <a:lumMod val="60000"/>
                  <a:lumOff val="40000"/>
                </a:schemeClr>
              </a:buClr>
              <a:buFont typeface="Candara" pitchFamily="34" charset="0"/>
              <a:buNone/>
              <a:defRPr/>
            </a:pPr>
            <a:r>
              <a:rPr lang="en-AU" dirty="0">
                <a:ea typeface="+mn-ea"/>
                <a:cs typeface="+mn-cs"/>
              </a:rPr>
              <a:t>			a</a:t>
            </a:r>
            <a:r>
              <a:rPr lang="en-AU" baseline="30000" dirty="0">
                <a:ea typeface="+mn-ea"/>
                <a:cs typeface="+mn-cs"/>
              </a:rPr>
              <a:t>p-1</a:t>
            </a:r>
            <a:r>
              <a:rPr lang="en-AU" dirty="0">
                <a:ea typeface="+mn-ea"/>
                <a:cs typeface="+mn-cs"/>
              </a:rPr>
              <a:t> = 1 (mod </a:t>
            </a:r>
            <a:r>
              <a:rPr lang="en-AU" i="1" dirty="0">
                <a:ea typeface="+mn-ea"/>
                <a:cs typeface="+mn-cs"/>
              </a:rPr>
              <a:t>p</a:t>
            </a:r>
            <a:r>
              <a:rPr lang="en-AU" dirty="0">
                <a:ea typeface="+mn-ea"/>
                <a:cs typeface="+mn-cs"/>
              </a:rPr>
              <a:t>)</a:t>
            </a:r>
          </a:p>
          <a:p>
            <a:pPr fontAlgn="auto">
              <a:spcAft>
                <a:spcPts val="0"/>
              </a:spcAft>
              <a:buClr>
                <a:schemeClr val="accent1">
                  <a:lumMod val="60000"/>
                  <a:lumOff val="40000"/>
                </a:schemeClr>
              </a:buClr>
              <a:buFont typeface="Candara" pitchFamily="34" charset="0"/>
              <a:buChar char="•"/>
              <a:defRPr/>
            </a:pPr>
            <a:r>
              <a:rPr lang="en-US" dirty="0">
                <a:ea typeface="+mn-ea"/>
                <a:cs typeface="+mn-cs"/>
              </a:rPr>
              <a:t>An alternate form is:</a:t>
            </a:r>
          </a:p>
          <a:p>
            <a:pPr lvl="1" fontAlgn="auto">
              <a:spcAft>
                <a:spcPts val="0"/>
              </a:spcAft>
              <a:buFont typeface="Candara" pitchFamily="34" charset="0"/>
              <a:buChar char="•"/>
              <a:defRPr/>
            </a:pPr>
            <a:r>
              <a:rPr lang="en-US" dirty="0">
                <a:ea typeface="+mn-ea"/>
              </a:rPr>
              <a:t>If </a:t>
            </a:r>
            <a:r>
              <a:rPr lang="en-US" i="1" dirty="0">
                <a:ea typeface="+mn-ea"/>
              </a:rPr>
              <a:t>p </a:t>
            </a:r>
            <a:r>
              <a:rPr lang="en-US" dirty="0">
                <a:ea typeface="+mn-ea"/>
              </a:rPr>
              <a:t>is prime and </a:t>
            </a:r>
            <a:r>
              <a:rPr lang="en-US" i="1" dirty="0">
                <a:ea typeface="+mn-ea"/>
              </a:rPr>
              <a:t>a </a:t>
            </a:r>
            <a:r>
              <a:rPr lang="en-US" dirty="0">
                <a:ea typeface="+mn-ea"/>
              </a:rPr>
              <a:t>is a positive integer then</a:t>
            </a:r>
          </a:p>
          <a:p>
            <a:pPr fontAlgn="auto">
              <a:spcAft>
                <a:spcPts val="0"/>
              </a:spcAft>
              <a:buClr>
                <a:schemeClr val="accent1">
                  <a:lumMod val="60000"/>
                  <a:lumOff val="40000"/>
                </a:schemeClr>
              </a:buClr>
              <a:buFont typeface="Candara" pitchFamily="34" charset="0"/>
              <a:buNone/>
              <a:defRPr/>
            </a:pPr>
            <a:r>
              <a:rPr lang="en-US" dirty="0">
                <a:ea typeface="+mn-ea"/>
                <a:cs typeface="+mn-cs"/>
              </a:rPr>
              <a:t>			 </a:t>
            </a:r>
            <a:r>
              <a:rPr lang="en-AU" i="1" dirty="0">
                <a:ea typeface="+mn-ea"/>
                <a:cs typeface="+mn-cs"/>
              </a:rPr>
              <a:t>a</a:t>
            </a:r>
            <a:r>
              <a:rPr lang="en-AU" baseline="30000" dirty="0">
                <a:ea typeface="+mn-ea"/>
                <a:cs typeface="+mn-cs"/>
              </a:rPr>
              <a:t>p</a:t>
            </a:r>
            <a:r>
              <a:rPr lang="en-AU" dirty="0">
                <a:ea typeface="+mn-ea"/>
                <a:cs typeface="+mn-cs"/>
              </a:rPr>
              <a:t> = </a:t>
            </a:r>
            <a:r>
              <a:rPr lang="en-AU" i="1" dirty="0">
                <a:ea typeface="+mn-ea"/>
                <a:cs typeface="+mn-cs"/>
              </a:rPr>
              <a:t>a</a:t>
            </a:r>
            <a:r>
              <a:rPr lang="en-AU" dirty="0">
                <a:ea typeface="+mn-ea"/>
                <a:cs typeface="+mn-cs"/>
              </a:rPr>
              <a:t> (mod </a:t>
            </a:r>
            <a:r>
              <a:rPr lang="en-AU" i="1" dirty="0" err="1">
                <a:ea typeface="+mn-ea"/>
                <a:cs typeface="+mn-cs"/>
              </a:rPr>
              <a:t>p</a:t>
            </a:r>
            <a:r>
              <a:rPr lang="en-AU" dirty="0">
                <a:ea typeface="+mn-ea"/>
                <a:cs typeface="+mn-cs"/>
              </a:rPr>
              <a:t>)</a:t>
            </a:r>
            <a:endParaRPr lang="en-US" dirty="0">
              <a:ea typeface="+mn-ea"/>
              <a:cs typeface="+mn-cs"/>
            </a:endParaRPr>
          </a:p>
        </p:txBody>
      </p:sp>
      <p:sp>
        <p:nvSpPr>
          <p:cNvPr id="4" name="Footer Placeholder 4"/>
          <p:cNvSpPr>
            <a:spLocks noGrp="1"/>
          </p:cNvSpPr>
          <p:nvPr>
            <p:ph type="ftr" sz="quarter" idx="11"/>
          </p:nvPr>
        </p:nvSpPr>
        <p:spPr>
          <a:xfrm>
            <a:off x="0" y="6492875"/>
            <a:ext cx="6934200" cy="365125"/>
          </a:xfrm>
        </p:spPr>
        <p:txBody>
          <a:bodyPr/>
          <a:lstStyle/>
          <a:p>
            <a:pPr>
              <a:defRPr/>
            </a:pPr>
            <a:r>
              <a:rPr lang="en-US" sz="900"/>
              <a:t>© 2020 Pearson Education, Inc., Hoboken, NJ. All rights reserved. </a:t>
            </a:r>
            <a:endParaRPr lang="en-US" sz="9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39688"/>
            <a:ext cx="9144000" cy="1412875"/>
          </a:xfrm>
        </p:spPr>
        <p:txBody>
          <a:bodyPr/>
          <a:lstStyle/>
          <a:p>
            <a:pPr>
              <a:lnSpc>
                <a:spcPts val="4800"/>
              </a:lnSpc>
            </a:pPr>
            <a:r>
              <a:rPr lang="en-AU" sz="4400" dirty="0"/>
              <a:t>Table 2.6</a:t>
            </a:r>
            <a:br>
              <a:rPr lang="en-AU" sz="4400" dirty="0"/>
            </a:br>
            <a:r>
              <a:rPr lang="en-AU" sz="3600" dirty="0"/>
              <a:t>Some Values of Euler’s </a:t>
            </a:r>
            <a:r>
              <a:rPr lang="en-AU" sz="3600" dirty="0" err="1"/>
              <a:t>Totient</a:t>
            </a:r>
            <a:r>
              <a:rPr lang="en-AU" sz="3600" dirty="0"/>
              <a:t> Function </a:t>
            </a:r>
            <a:r>
              <a:rPr lang="en-AU" sz="3600" i="1" dirty="0" err="1"/>
              <a:t>ø(n</a:t>
            </a:r>
            <a:r>
              <a:rPr lang="en-AU" sz="3600" i="1" dirty="0"/>
              <a:t>)</a:t>
            </a:r>
            <a:endParaRPr lang="en-AU" sz="4400" i="1" dirty="0"/>
          </a:p>
        </p:txBody>
      </p:sp>
      <p:pic>
        <p:nvPicPr>
          <p:cNvPr id="41987" name="Picture 8"/>
          <p:cNvPicPr>
            <a:picLocks noChangeAspect="1"/>
          </p:cNvPicPr>
          <p:nvPr/>
        </p:nvPicPr>
        <p:blipFill>
          <a:blip r:embed="rId3"/>
          <a:srcRect l="13585" t="-2904" r="15094"/>
          <a:stretch>
            <a:fillRect/>
          </a:stretch>
        </p:blipFill>
        <p:spPr bwMode="auto">
          <a:xfrm>
            <a:off x="1295400" y="1600200"/>
            <a:ext cx="6645275" cy="4984724"/>
          </a:xfrm>
          <a:prstGeom prst="rect">
            <a:avLst/>
          </a:prstGeom>
          <a:noFill/>
          <a:ln w="9525">
            <a:noFill/>
            <a:miter lim="800000"/>
            <a:headEnd/>
            <a:tailEnd/>
          </a:ln>
        </p:spPr>
      </p:pic>
      <p:sp>
        <p:nvSpPr>
          <p:cNvPr id="4" name="Footer Placeholder 4"/>
          <p:cNvSpPr>
            <a:spLocks noGrp="1"/>
          </p:cNvSpPr>
          <p:nvPr>
            <p:ph type="ftr" sz="quarter" idx="11"/>
          </p:nvPr>
        </p:nvSpPr>
        <p:spPr>
          <a:xfrm>
            <a:off x="0" y="6492875"/>
            <a:ext cx="6934200" cy="365125"/>
          </a:xfrm>
        </p:spPr>
        <p:txBody>
          <a:bodyPr/>
          <a:lstStyle/>
          <a:p>
            <a:pPr>
              <a:defRPr/>
            </a:pPr>
            <a:r>
              <a:rPr lang="en-US" sz="900"/>
              <a:t>© 2020 Pearson Education, Inc., Hoboken, NJ. All rights reserved. </a:t>
            </a:r>
            <a:endParaRPr lang="en-US" sz="900" dirty="0"/>
          </a:p>
        </p:txBody>
      </p:sp>
      <p:sp>
        <p:nvSpPr>
          <p:cNvPr id="5" name="TextBox 5"/>
          <p:cNvSpPr txBox="1">
            <a:spLocks noChangeArrowheads="1"/>
          </p:cNvSpPr>
          <p:nvPr/>
        </p:nvSpPr>
        <p:spPr bwMode="auto">
          <a:xfrm>
            <a:off x="4807206" y="6550223"/>
            <a:ext cx="4336794" cy="307777"/>
          </a:xfrm>
          <a:prstGeom prst="rect">
            <a:avLst/>
          </a:prstGeom>
          <a:noFill/>
          <a:ln w="9525">
            <a:noFill/>
            <a:miter lim="800000"/>
            <a:headEnd/>
            <a:tailEnd/>
          </a:ln>
        </p:spPr>
        <p:txBody>
          <a:bodyPr wrap="none">
            <a:prstTxWarp prst="textNoShape">
              <a:avLst/>
            </a:prstTxWarp>
            <a:spAutoFit/>
          </a:bodyPr>
          <a:lstStyle/>
          <a:p>
            <a:r>
              <a:rPr lang="en-US" sz="1400" dirty="0"/>
              <a:t>(This table can be found on page 44 in the textbook)</a:t>
            </a:r>
          </a:p>
        </p:txBody>
      </p:sp>
    </p:spTree>
  </p:cSld>
  <p:clrMapOvr>
    <a:masterClrMapping/>
  </p:clrMapOvr>
  <p:transition spd="med">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AU"/>
              <a:t>Euler's Theorem</a:t>
            </a:r>
          </a:p>
        </p:txBody>
      </p:sp>
      <p:sp>
        <p:nvSpPr>
          <p:cNvPr id="44035" name="Rectangle 3"/>
          <p:cNvSpPr>
            <a:spLocks noGrp="1" noChangeArrowheads="1"/>
          </p:cNvSpPr>
          <p:nvPr>
            <p:ph idx="1"/>
          </p:nvPr>
        </p:nvSpPr>
        <p:spPr>
          <a:xfrm>
            <a:off x="838200" y="2209800"/>
            <a:ext cx="7570788" cy="4419600"/>
          </a:xfrm>
        </p:spPr>
        <p:txBody>
          <a:bodyPr/>
          <a:lstStyle/>
          <a:p>
            <a:r>
              <a:rPr lang="en-AU" dirty="0"/>
              <a:t>States that for every </a:t>
            </a:r>
            <a:r>
              <a:rPr lang="en-AU" i="1" dirty="0"/>
              <a:t>a </a:t>
            </a:r>
            <a:r>
              <a:rPr lang="en-AU" dirty="0"/>
              <a:t>and </a:t>
            </a:r>
            <a:r>
              <a:rPr lang="en-AU" i="1" dirty="0" err="1"/>
              <a:t>n</a:t>
            </a:r>
            <a:r>
              <a:rPr lang="en-AU" i="1" dirty="0"/>
              <a:t> </a:t>
            </a:r>
            <a:r>
              <a:rPr lang="en-AU" dirty="0"/>
              <a:t>that are relatively prime:</a:t>
            </a:r>
          </a:p>
          <a:p>
            <a:pPr>
              <a:buFont typeface="Candara" pitchFamily="-84" charset="0"/>
              <a:buNone/>
            </a:pPr>
            <a:r>
              <a:rPr lang="en-AU" dirty="0"/>
              <a:t>			</a:t>
            </a:r>
            <a:r>
              <a:rPr lang="en-US" i="1" dirty="0">
                <a:solidFill>
                  <a:schemeClr val="tx1"/>
                </a:solidFill>
              </a:rPr>
              <a:t>a</a:t>
            </a:r>
            <a:r>
              <a:rPr lang="en-AU" baseline="30000" dirty="0" err="1"/>
              <a:t>ø</a:t>
            </a:r>
            <a:r>
              <a:rPr lang="en-US" baseline="30000" dirty="0">
                <a:solidFill>
                  <a:schemeClr val="tx1"/>
                </a:solidFill>
              </a:rPr>
              <a:t>(</a:t>
            </a:r>
            <a:r>
              <a:rPr lang="en-US" baseline="30000" dirty="0" err="1">
                <a:solidFill>
                  <a:schemeClr val="tx1"/>
                </a:solidFill>
              </a:rPr>
              <a:t>n</a:t>
            </a:r>
            <a:r>
              <a:rPr lang="en-US" baseline="30000" dirty="0">
                <a:solidFill>
                  <a:schemeClr val="tx1"/>
                </a:solidFill>
              </a:rPr>
              <a:t>) </a:t>
            </a:r>
            <a:r>
              <a:rPr lang="en-US" dirty="0">
                <a:solidFill>
                  <a:schemeClr val="tx1"/>
                </a:solidFill>
              </a:rPr>
              <a:t>=  1(mod </a:t>
            </a:r>
            <a:r>
              <a:rPr lang="en-US" i="1" dirty="0" err="1">
                <a:solidFill>
                  <a:schemeClr val="tx1"/>
                </a:solidFill>
              </a:rPr>
              <a:t>n</a:t>
            </a:r>
            <a:r>
              <a:rPr lang="en-US" dirty="0">
                <a:solidFill>
                  <a:schemeClr val="tx1"/>
                </a:solidFill>
              </a:rPr>
              <a:t>)</a:t>
            </a:r>
          </a:p>
          <a:p>
            <a:r>
              <a:rPr lang="en-US" dirty="0"/>
              <a:t>An alternative form is:</a:t>
            </a:r>
          </a:p>
          <a:p>
            <a:pPr>
              <a:buFont typeface="Candara" pitchFamily="-84" charset="0"/>
              <a:buNone/>
            </a:pPr>
            <a:r>
              <a:rPr lang="en-US" dirty="0"/>
              <a:t>			</a:t>
            </a:r>
            <a:r>
              <a:rPr lang="en-US" i="1" dirty="0">
                <a:solidFill>
                  <a:schemeClr val="tx1"/>
                </a:solidFill>
              </a:rPr>
              <a:t>a</a:t>
            </a:r>
            <a:r>
              <a:rPr lang="en-AU" baseline="30000" dirty="0" err="1"/>
              <a:t>ø</a:t>
            </a:r>
            <a:r>
              <a:rPr lang="en-US" baseline="30000" dirty="0">
                <a:solidFill>
                  <a:schemeClr val="tx1"/>
                </a:solidFill>
              </a:rPr>
              <a:t>(n)+1 </a:t>
            </a:r>
            <a:r>
              <a:rPr lang="en-US" dirty="0">
                <a:solidFill>
                  <a:schemeClr val="tx1"/>
                </a:solidFill>
              </a:rPr>
              <a:t>=  </a:t>
            </a:r>
            <a:r>
              <a:rPr lang="en-US" i="1" dirty="0" err="1">
                <a:solidFill>
                  <a:schemeClr val="tx1"/>
                </a:solidFill>
              </a:rPr>
              <a:t>a</a:t>
            </a:r>
            <a:r>
              <a:rPr lang="en-US" dirty="0" err="1">
                <a:solidFill>
                  <a:schemeClr val="tx1"/>
                </a:solidFill>
              </a:rPr>
              <a:t>(mod</a:t>
            </a:r>
            <a:r>
              <a:rPr lang="en-US" dirty="0">
                <a:solidFill>
                  <a:schemeClr val="tx1"/>
                </a:solidFill>
              </a:rPr>
              <a:t> </a:t>
            </a:r>
            <a:r>
              <a:rPr lang="en-US" i="1" dirty="0" err="1">
                <a:solidFill>
                  <a:schemeClr val="tx1"/>
                </a:solidFill>
              </a:rPr>
              <a:t>n</a:t>
            </a:r>
            <a:r>
              <a:rPr lang="en-US" dirty="0">
                <a:solidFill>
                  <a:schemeClr val="tx1"/>
                </a:solidFill>
              </a:rPr>
              <a:t>)</a:t>
            </a:r>
            <a:endParaRPr lang="en-US" dirty="0"/>
          </a:p>
          <a:p>
            <a:pPr>
              <a:buFont typeface="Candara" pitchFamily="-84" charset="0"/>
              <a:buNone/>
            </a:pPr>
            <a:endParaRPr lang="en-AU" dirty="0"/>
          </a:p>
          <a:p>
            <a:pPr lvl="1"/>
            <a:endParaRPr lang="en-AU" dirty="0"/>
          </a:p>
          <a:p>
            <a:endParaRPr lang="en-AU" dirty="0"/>
          </a:p>
          <a:p>
            <a:endParaRPr lang="en-AU" dirty="0"/>
          </a:p>
        </p:txBody>
      </p:sp>
      <p:sp>
        <p:nvSpPr>
          <p:cNvPr id="5" name="Footer Placeholder 4"/>
          <p:cNvSpPr>
            <a:spLocks noGrp="1"/>
          </p:cNvSpPr>
          <p:nvPr>
            <p:ph type="ftr" sz="quarter" idx="11"/>
          </p:nvPr>
        </p:nvSpPr>
        <p:spPr>
          <a:xfrm>
            <a:off x="0" y="6492875"/>
            <a:ext cx="6934200" cy="365125"/>
          </a:xfrm>
        </p:spPr>
        <p:txBody>
          <a:bodyPr/>
          <a:lstStyle/>
          <a:p>
            <a:pPr>
              <a:defRPr/>
            </a:pPr>
            <a:r>
              <a:rPr lang="en-US" sz="900"/>
              <a:t>© 2020 Pearson Education, Inc., Hoboken, NJ. All rights reserved. </a:t>
            </a:r>
            <a:endParaRPr lang="en-US" sz="9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AU"/>
              <a:t>Miller-Rabin Algorithm</a:t>
            </a:r>
          </a:p>
        </p:txBody>
      </p:sp>
      <p:sp>
        <p:nvSpPr>
          <p:cNvPr id="55299" name="Rectangle 3"/>
          <p:cNvSpPr>
            <a:spLocks noGrp="1" noChangeArrowheads="1"/>
          </p:cNvSpPr>
          <p:nvPr>
            <p:ph idx="1"/>
          </p:nvPr>
        </p:nvSpPr>
        <p:spPr>
          <a:xfrm>
            <a:off x="609600" y="1524001"/>
            <a:ext cx="8001000" cy="1981200"/>
          </a:xfrm>
        </p:spPr>
        <p:txBody>
          <a:bodyPr rtlCol="0">
            <a:normAutofit fontScale="85000" lnSpcReduction="20000"/>
          </a:bodyPr>
          <a:lstStyle/>
          <a:p>
            <a:pPr fontAlgn="auto">
              <a:spcAft>
                <a:spcPts val="0"/>
              </a:spcAft>
              <a:buClr>
                <a:schemeClr val="accent1">
                  <a:lumMod val="60000"/>
                  <a:lumOff val="40000"/>
                </a:schemeClr>
              </a:buClr>
              <a:buFont typeface="Candara" pitchFamily="34" charset="0"/>
              <a:buChar char="•"/>
              <a:defRPr/>
            </a:pPr>
            <a:r>
              <a:rPr lang="en-US" dirty="0">
                <a:ea typeface="+mn-ea"/>
                <a:cs typeface="+mn-cs"/>
              </a:rPr>
              <a:t>Typically used to test a large number for primality</a:t>
            </a:r>
          </a:p>
          <a:p>
            <a:pPr fontAlgn="auto">
              <a:lnSpc>
                <a:spcPct val="150000"/>
              </a:lnSpc>
              <a:spcBef>
                <a:spcPts val="600"/>
              </a:spcBef>
              <a:spcAft>
                <a:spcPts val="0"/>
              </a:spcAft>
              <a:buClr>
                <a:schemeClr val="accent1">
                  <a:lumMod val="60000"/>
                  <a:lumOff val="40000"/>
                </a:schemeClr>
              </a:buClr>
              <a:buFont typeface="Candara" pitchFamily="34" charset="0"/>
              <a:buChar char="•"/>
              <a:defRPr/>
            </a:pPr>
            <a:r>
              <a:rPr lang="en-US" dirty="0">
                <a:ea typeface="+mn-ea"/>
                <a:cs typeface="+mn-cs"/>
              </a:rPr>
              <a:t>Algorithm is:</a:t>
            </a:r>
            <a:endParaRPr lang="en-AU" dirty="0">
              <a:ea typeface="+mn-ea"/>
              <a:cs typeface="+mn-cs"/>
            </a:endParaRPr>
          </a:p>
          <a:p>
            <a:pPr lvl="1" fontAlgn="auto">
              <a:lnSpc>
                <a:spcPct val="150000"/>
              </a:lnSpc>
              <a:spcAft>
                <a:spcPts val="0"/>
              </a:spcAft>
              <a:buFont typeface="Candara" pitchFamily="34" charset="0"/>
              <a:buNone/>
              <a:defRPr/>
            </a:pPr>
            <a:r>
              <a:rPr lang="en-AU" dirty="0">
                <a:ea typeface="+mn-ea"/>
              </a:rPr>
              <a:t>TEST (</a:t>
            </a:r>
            <a:r>
              <a:rPr lang="en-AU" i="1" dirty="0">
                <a:ea typeface="+mn-ea"/>
              </a:rPr>
              <a:t>n</a:t>
            </a:r>
            <a:r>
              <a:rPr lang="en-AU" dirty="0">
                <a:ea typeface="+mn-ea"/>
              </a:rPr>
              <a:t>) </a:t>
            </a:r>
          </a:p>
          <a:p>
            <a:pPr lvl="1" fontAlgn="auto">
              <a:lnSpc>
                <a:spcPct val="150000"/>
              </a:lnSpc>
              <a:spcAft>
                <a:spcPts val="0"/>
              </a:spcAft>
              <a:buFont typeface="Candara" pitchFamily="34" charset="0"/>
              <a:buNone/>
              <a:defRPr/>
            </a:pPr>
            <a:r>
              <a:rPr lang="en-AU" dirty="0">
                <a:ea typeface="+mn-ea"/>
              </a:rPr>
              <a:t>	</a:t>
            </a:r>
            <a:endParaRPr lang="en-AU" dirty="0">
              <a:ea typeface="+mn-ea"/>
              <a:cs typeface="+mn-cs"/>
            </a:endParaRPr>
          </a:p>
        </p:txBody>
      </p:sp>
      <p:graphicFrame>
        <p:nvGraphicFramePr>
          <p:cNvPr id="4" name="Diagram 3"/>
          <p:cNvGraphicFramePr/>
          <p:nvPr/>
        </p:nvGraphicFramePr>
        <p:xfrm>
          <a:off x="990600" y="3124200"/>
          <a:ext cx="7086600"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6934200" cy="365125"/>
          </a:xfrm>
        </p:spPr>
        <p:txBody>
          <a:bodyPr/>
          <a:lstStyle/>
          <a:p>
            <a:pPr>
              <a:defRPr/>
            </a:pPr>
            <a:r>
              <a:rPr lang="en-US" sz="900"/>
              <a:t>© 2020 Pearson Education, Inc., Hoboken, NJ. All rights reserved. </a:t>
            </a:r>
            <a:endParaRPr lang="en-US" sz="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AU"/>
              <a:t>Divisibility</a:t>
            </a:r>
          </a:p>
        </p:txBody>
      </p:sp>
      <p:sp>
        <p:nvSpPr>
          <p:cNvPr id="35843" name="Content Placeholder 5"/>
          <p:cNvSpPr>
            <a:spLocks noGrp="1"/>
          </p:cNvSpPr>
          <p:nvPr>
            <p:ph idx="1"/>
          </p:nvPr>
        </p:nvSpPr>
        <p:spPr/>
        <p:txBody>
          <a:bodyPr/>
          <a:lstStyle/>
          <a:p>
            <a:r>
              <a:rPr lang="en-US"/>
              <a:t>We say that a nonzero </a:t>
            </a:r>
            <a:r>
              <a:rPr lang="en-US" i="1"/>
              <a:t>b </a:t>
            </a:r>
            <a:r>
              <a:rPr lang="en-US" b="1"/>
              <a:t>divides </a:t>
            </a:r>
            <a:r>
              <a:rPr lang="en-US" i="1"/>
              <a:t>a </a:t>
            </a:r>
            <a:r>
              <a:rPr lang="en-US"/>
              <a:t>if </a:t>
            </a:r>
            <a:r>
              <a:rPr lang="en-US" i="1"/>
              <a:t>a = mb </a:t>
            </a:r>
            <a:r>
              <a:rPr lang="en-US"/>
              <a:t>for some </a:t>
            </a:r>
            <a:r>
              <a:rPr lang="en-US" i="1"/>
              <a:t>m,</a:t>
            </a:r>
            <a:r>
              <a:rPr lang="en-US"/>
              <a:t> where </a:t>
            </a:r>
            <a:r>
              <a:rPr lang="en-US" i="1"/>
              <a:t>a, b, </a:t>
            </a:r>
            <a:r>
              <a:rPr lang="en-US"/>
              <a:t>and </a:t>
            </a:r>
            <a:r>
              <a:rPr lang="en-US" i="1"/>
              <a:t>m </a:t>
            </a:r>
            <a:r>
              <a:rPr lang="en-US"/>
              <a:t>are integers</a:t>
            </a:r>
          </a:p>
          <a:p>
            <a:r>
              <a:rPr lang="en-US" i="1"/>
              <a:t>b </a:t>
            </a:r>
            <a:r>
              <a:rPr lang="en-US"/>
              <a:t>divides </a:t>
            </a:r>
            <a:r>
              <a:rPr lang="en-US" i="1"/>
              <a:t>a </a:t>
            </a:r>
            <a:r>
              <a:rPr lang="en-US"/>
              <a:t>if there is no remainder on division</a:t>
            </a:r>
          </a:p>
          <a:p>
            <a:r>
              <a:rPr lang="en-US"/>
              <a:t>The notation </a:t>
            </a:r>
            <a:r>
              <a:rPr lang="en-US" i="1"/>
              <a:t>b | a </a:t>
            </a:r>
            <a:r>
              <a:rPr lang="en-US"/>
              <a:t>is commonly used to mean </a:t>
            </a:r>
            <a:r>
              <a:rPr lang="en-US" i="1"/>
              <a:t>b </a:t>
            </a:r>
            <a:r>
              <a:rPr lang="en-US"/>
              <a:t>divides </a:t>
            </a:r>
            <a:r>
              <a:rPr lang="en-US" i="1"/>
              <a:t>a</a:t>
            </a:r>
          </a:p>
          <a:p>
            <a:r>
              <a:rPr lang="en-US"/>
              <a:t>If </a:t>
            </a:r>
            <a:r>
              <a:rPr lang="en-US" i="1"/>
              <a:t>b | a </a:t>
            </a:r>
            <a:r>
              <a:rPr lang="en-US"/>
              <a:t>we say that </a:t>
            </a:r>
            <a:r>
              <a:rPr lang="en-US" i="1"/>
              <a:t>b </a:t>
            </a:r>
            <a:r>
              <a:rPr lang="en-US"/>
              <a:t>is a </a:t>
            </a:r>
            <a:r>
              <a:rPr lang="en-US" b="1"/>
              <a:t>divisor </a:t>
            </a:r>
            <a:r>
              <a:rPr lang="en-US"/>
              <a:t>of </a:t>
            </a:r>
            <a:r>
              <a:rPr lang="en-US" i="1"/>
              <a:t>a</a:t>
            </a:r>
            <a:endParaRPr lang="en-US"/>
          </a:p>
        </p:txBody>
      </p:sp>
      <p:sp>
        <p:nvSpPr>
          <p:cNvPr id="7" name="TextBox 6"/>
          <p:cNvSpPr txBox="1"/>
          <p:nvPr/>
        </p:nvSpPr>
        <p:spPr>
          <a:xfrm>
            <a:off x="1219200" y="5486400"/>
            <a:ext cx="6705600" cy="984250"/>
          </a:xfrm>
          <a:prstGeom prst="rect">
            <a:avLst/>
          </a:prstGeom>
          <a:solidFill>
            <a:schemeClr val="accent4">
              <a:lumMod val="40000"/>
              <a:lumOff val="60000"/>
            </a:schemeClr>
          </a:solidFill>
          <a:ln w="31750">
            <a:solidFill>
              <a:schemeClr val="accent4">
                <a:lumMod val="75000"/>
              </a:schemeClr>
            </a:solidFill>
          </a:ln>
        </p:spPr>
        <p:txBody>
          <a:bodyPr>
            <a:spAutoFit/>
          </a:bodyPr>
          <a:lstStyle/>
          <a:p>
            <a:pPr algn="ctr">
              <a:defRPr/>
            </a:pPr>
            <a:r>
              <a:rPr lang="en-US" dirty="0">
                <a:latin typeface="Arial" pitchFamily="-1" charset="0"/>
              </a:rPr>
              <a:t> </a:t>
            </a:r>
            <a:r>
              <a:rPr lang="en-US" sz="2000" dirty="0">
                <a:latin typeface="+mn-lt"/>
              </a:rPr>
              <a:t>The positive divisors of 24 are 1, 2, 3, 4, 6, 8, 12, and 24</a:t>
            </a:r>
          </a:p>
          <a:p>
            <a:pPr algn="ctr">
              <a:defRPr/>
            </a:pPr>
            <a:r>
              <a:rPr lang="en-US" sz="2000" dirty="0">
                <a:latin typeface="+mn-lt"/>
              </a:rPr>
              <a:t>13 | 182; - 5 | 30; 17 | 289; - 3 | 33; 17 | 0</a:t>
            </a:r>
          </a:p>
          <a:p>
            <a:pPr algn="ctr">
              <a:defRPr/>
            </a:pPr>
            <a:endParaRPr lang="en-US" dirty="0">
              <a:latin typeface="Arial" pitchFamily="-1" charset="0"/>
            </a:endParaRPr>
          </a:p>
        </p:txBody>
      </p:sp>
      <p:sp>
        <p:nvSpPr>
          <p:cNvPr id="5" name="Footer Placeholder 4"/>
          <p:cNvSpPr>
            <a:spLocks noGrp="1"/>
          </p:cNvSpPr>
          <p:nvPr>
            <p:ph type="ftr" sz="quarter" idx="11"/>
          </p:nvPr>
        </p:nvSpPr>
        <p:spPr>
          <a:xfrm>
            <a:off x="0" y="6492875"/>
            <a:ext cx="5876925" cy="365125"/>
          </a:xfrm>
        </p:spPr>
        <p:txBody>
          <a:bodyPr/>
          <a:lstStyle/>
          <a:p>
            <a:pPr>
              <a:defRPr/>
            </a:pPr>
            <a:r>
              <a:rPr lang="en-US" sz="900"/>
              <a:t>© 2020 Pearson Education, Inc., Hoboken, NJ. All rights reserved. </a:t>
            </a:r>
            <a:endParaRPr lang="en-US" sz="9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7"/>
          <p:cNvSpPr>
            <a:spLocks noGrp="1"/>
          </p:cNvSpPr>
          <p:nvPr>
            <p:ph type="title"/>
          </p:nvPr>
        </p:nvSpPr>
        <p:spPr>
          <a:xfrm>
            <a:off x="0" y="39688"/>
            <a:ext cx="9144000" cy="1412875"/>
          </a:xfrm>
        </p:spPr>
        <p:txBody>
          <a:bodyPr/>
          <a:lstStyle/>
          <a:p>
            <a:r>
              <a:rPr lang="en-US" sz="4800"/>
              <a:t>Deterministic Primality Algorithm</a:t>
            </a:r>
          </a:p>
        </p:txBody>
      </p:sp>
      <p:sp>
        <p:nvSpPr>
          <p:cNvPr id="9" name="Content Placeholder 8"/>
          <p:cNvSpPr>
            <a:spLocks noGrp="1"/>
          </p:cNvSpPr>
          <p:nvPr>
            <p:ph idx="1"/>
          </p:nvPr>
        </p:nvSpPr>
        <p:spPr>
          <a:xfrm>
            <a:off x="792163" y="1762125"/>
            <a:ext cx="7570787" cy="4638675"/>
          </a:xfrm>
        </p:spPr>
        <p:txBody>
          <a:bodyPr rtlCol="0">
            <a:normAutofit fontScale="92500" lnSpcReduction="20000"/>
          </a:bodyPr>
          <a:lstStyle/>
          <a:p>
            <a:pPr fontAlgn="auto">
              <a:spcBef>
                <a:spcPts val="1800"/>
              </a:spcBef>
              <a:spcAft>
                <a:spcPts val="0"/>
              </a:spcAft>
              <a:buClr>
                <a:schemeClr val="accent1">
                  <a:lumMod val="60000"/>
                  <a:lumOff val="40000"/>
                </a:schemeClr>
              </a:buClr>
              <a:buFont typeface="Candara" pitchFamily="34" charset="0"/>
              <a:buChar char="•"/>
              <a:defRPr/>
            </a:pPr>
            <a:r>
              <a:rPr lang="en-US" dirty="0">
                <a:ea typeface="+mn-ea"/>
                <a:cs typeface="+mn-cs"/>
              </a:rPr>
              <a:t>Prior to 2002 there was no known method of efficiently proving the primality of very large numbers</a:t>
            </a:r>
          </a:p>
          <a:p>
            <a:pPr fontAlgn="auto">
              <a:spcBef>
                <a:spcPts val="1800"/>
              </a:spcBef>
              <a:spcAft>
                <a:spcPts val="0"/>
              </a:spcAft>
              <a:buClr>
                <a:schemeClr val="accent1">
                  <a:lumMod val="60000"/>
                  <a:lumOff val="40000"/>
                </a:schemeClr>
              </a:buClr>
              <a:buFont typeface="Candara" pitchFamily="34" charset="0"/>
              <a:buChar char="•"/>
              <a:defRPr/>
            </a:pPr>
            <a:r>
              <a:rPr lang="en-US" dirty="0">
                <a:ea typeface="+mn-ea"/>
                <a:cs typeface="+mn-cs"/>
              </a:rPr>
              <a:t>All of the algorithms in use produced a probabilistic result</a:t>
            </a:r>
          </a:p>
          <a:p>
            <a:pPr fontAlgn="auto">
              <a:spcBef>
                <a:spcPts val="1800"/>
              </a:spcBef>
              <a:spcAft>
                <a:spcPts val="0"/>
              </a:spcAft>
              <a:buClr>
                <a:schemeClr val="accent1">
                  <a:lumMod val="60000"/>
                  <a:lumOff val="40000"/>
                </a:schemeClr>
              </a:buClr>
              <a:buFont typeface="Candara" pitchFamily="34" charset="0"/>
              <a:buChar char="•"/>
              <a:defRPr/>
            </a:pPr>
            <a:r>
              <a:rPr lang="en-US" dirty="0">
                <a:ea typeface="+mn-ea"/>
                <a:cs typeface="+mn-cs"/>
              </a:rPr>
              <a:t>In 2002 Agrawal, Kayal, and Saxena developed an algorithm that efficiently determines whether a given large number is prime</a:t>
            </a:r>
          </a:p>
          <a:p>
            <a:pPr lvl="1" fontAlgn="auto">
              <a:lnSpc>
                <a:spcPct val="110000"/>
              </a:lnSpc>
              <a:spcAft>
                <a:spcPts val="0"/>
              </a:spcAft>
              <a:buFont typeface="Candara" pitchFamily="34" charset="0"/>
              <a:buChar char="•"/>
              <a:defRPr/>
            </a:pPr>
            <a:r>
              <a:rPr lang="en-US" dirty="0">
                <a:ea typeface="+mn-ea"/>
              </a:rPr>
              <a:t>Known as the AKS algorithm</a:t>
            </a:r>
          </a:p>
          <a:p>
            <a:pPr lvl="1" fontAlgn="auto">
              <a:lnSpc>
                <a:spcPct val="110000"/>
              </a:lnSpc>
              <a:spcAft>
                <a:spcPts val="0"/>
              </a:spcAft>
              <a:buFont typeface="Candara" pitchFamily="34" charset="0"/>
              <a:buChar char="•"/>
              <a:defRPr/>
            </a:pPr>
            <a:r>
              <a:rPr lang="en-US" dirty="0">
                <a:ea typeface="+mn-ea"/>
              </a:rPr>
              <a:t>Does not appear to be as efficient as                         the Miller-Rabin algorithm</a:t>
            </a:r>
          </a:p>
        </p:txBody>
      </p:sp>
      <p:pic>
        <p:nvPicPr>
          <p:cNvPr id="4" name="Picture 3"/>
          <p:cNvPicPr>
            <a:picLocks noChangeAspect="1"/>
          </p:cNvPicPr>
          <p:nvPr/>
        </p:nvPicPr>
        <p:blipFill>
          <a:blip r:embed="rId3"/>
          <a:stretch>
            <a:fillRect/>
          </a:stretch>
        </p:blipFill>
        <p:spPr>
          <a:xfrm>
            <a:off x="7010400" y="4634205"/>
            <a:ext cx="1981200" cy="2223796"/>
          </a:xfrm>
          <a:prstGeom prst="rect">
            <a:avLst/>
          </a:prstGeom>
        </p:spPr>
      </p:pic>
      <p:sp>
        <p:nvSpPr>
          <p:cNvPr id="5" name="Footer Placeholder 4"/>
          <p:cNvSpPr>
            <a:spLocks noGrp="1"/>
          </p:cNvSpPr>
          <p:nvPr>
            <p:ph type="ftr" sz="quarter" idx="11"/>
          </p:nvPr>
        </p:nvSpPr>
        <p:spPr>
          <a:xfrm>
            <a:off x="0" y="6492875"/>
            <a:ext cx="6934200" cy="365125"/>
          </a:xfrm>
        </p:spPr>
        <p:txBody>
          <a:bodyPr/>
          <a:lstStyle/>
          <a:p>
            <a:pPr>
              <a:defRPr/>
            </a:pPr>
            <a:r>
              <a:rPr lang="en-US" sz="900"/>
              <a:t>© 2020 Pearson Education, Inc., Hoboken, NJ. All rights reserved. </a:t>
            </a:r>
            <a:endParaRPr lang="en-US" sz="9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0" y="39688"/>
            <a:ext cx="9144000" cy="1412875"/>
          </a:xfrm>
        </p:spPr>
        <p:txBody>
          <a:bodyPr/>
          <a:lstStyle/>
          <a:p>
            <a:r>
              <a:rPr lang="en-AU" sz="4400"/>
              <a:t>Chinese Remainder Theorem (CRT)</a:t>
            </a:r>
          </a:p>
        </p:txBody>
      </p:sp>
      <p:sp>
        <p:nvSpPr>
          <p:cNvPr id="59395" name="Rectangle 3"/>
          <p:cNvSpPr>
            <a:spLocks noGrp="1" noChangeArrowheads="1"/>
          </p:cNvSpPr>
          <p:nvPr>
            <p:ph idx="1"/>
          </p:nvPr>
        </p:nvSpPr>
        <p:spPr>
          <a:xfrm>
            <a:off x="762000" y="1828800"/>
            <a:ext cx="7570788" cy="2819400"/>
          </a:xfrm>
        </p:spPr>
        <p:txBody>
          <a:bodyPr rtlCol="0">
            <a:normAutofit fontScale="70000" lnSpcReduction="20000"/>
          </a:bodyPr>
          <a:lstStyle/>
          <a:p>
            <a:pPr fontAlgn="auto">
              <a:spcAft>
                <a:spcPts val="0"/>
              </a:spcAft>
              <a:buClr>
                <a:schemeClr val="accent1">
                  <a:lumMod val="60000"/>
                  <a:lumOff val="40000"/>
                </a:schemeClr>
              </a:buClr>
              <a:buFont typeface="Candara" pitchFamily="34" charset="0"/>
              <a:buChar char="•"/>
              <a:defRPr/>
            </a:pPr>
            <a:r>
              <a:rPr lang="en-AU" dirty="0">
                <a:ea typeface="+mn-ea"/>
                <a:cs typeface="+mn-cs"/>
              </a:rPr>
              <a:t>Believed to have been discovered by the Chinese mathematician Sun-Tsu in around 100 A.D.</a:t>
            </a:r>
          </a:p>
          <a:p>
            <a:pPr fontAlgn="auto">
              <a:spcAft>
                <a:spcPts val="0"/>
              </a:spcAft>
              <a:buClr>
                <a:schemeClr val="accent1">
                  <a:lumMod val="60000"/>
                  <a:lumOff val="40000"/>
                </a:schemeClr>
              </a:buClr>
              <a:buFont typeface="Candara" pitchFamily="34" charset="0"/>
              <a:buChar char="•"/>
              <a:defRPr/>
            </a:pPr>
            <a:r>
              <a:rPr lang="en-AU" dirty="0">
                <a:ea typeface="+mn-ea"/>
                <a:cs typeface="+mn-cs"/>
              </a:rPr>
              <a:t>One of the most useful results of number theory</a:t>
            </a:r>
          </a:p>
          <a:p>
            <a:pPr fontAlgn="auto">
              <a:spcAft>
                <a:spcPts val="0"/>
              </a:spcAft>
              <a:buClr>
                <a:schemeClr val="accent1">
                  <a:lumMod val="60000"/>
                  <a:lumOff val="40000"/>
                </a:schemeClr>
              </a:buClr>
              <a:buFont typeface="Candara" pitchFamily="34" charset="0"/>
              <a:buChar char="•"/>
              <a:defRPr/>
            </a:pPr>
            <a:r>
              <a:rPr lang="en-AU" dirty="0">
                <a:ea typeface="+mn-ea"/>
                <a:cs typeface="+mn-cs"/>
              </a:rPr>
              <a:t>Says it is possible to reconstruct integers in a certain range from their residues modulo a set of pairwise relatively prime moduli</a:t>
            </a:r>
          </a:p>
          <a:p>
            <a:pPr fontAlgn="auto">
              <a:spcAft>
                <a:spcPts val="0"/>
              </a:spcAft>
              <a:buClr>
                <a:schemeClr val="accent1">
                  <a:lumMod val="60000"/>
                  <a:lumOff val="40000"/>
                </a:schemeClr>
              </a:buClr>
              <a:buFont typeface="Candara" pitchFamily="34" charset="0"/>
              <a:buChar char="•"/>
              <a:defRPr/>
            </a:pPr>
            <a:r>
              <a:rPr lang="en-AU" dirty="0">
                <a:ea typeface="+mn-ea"/>
                <a:cs typeface="+mn-cs"/>
              </a:rPr>
              <a:t>Can be stated in several ways</a:t>
            </a:r>
          </a:p>
          <a:p>
            <a:pPr fontAlgn="auto">
              <a:spcAft>
                <a:spcPts val="0"/>
              </a:spcAft>
              <a:buClr>
                <a:schemeClr val="accent1">
                  <a:lumMod val="60000"/>
                  <a:lumOff val="40000"/>
                </a:schemeClr>
              </a:buClr>
              <a:buFont typeface="Candara" pitchFamily="34" charset="0"/>
              <a:buChar char="•"/>
              <a:defRPr/>
            </a:pPr>
            <a:endParaRPr lang="en-AU" dirty="0">
              <a:ea typeface="+mn-ea"/>
              <a:cs typeface="+mn-cs"/>
            </a:endParaRPr>
          </a:p>
        </p:txBody>
      </p:sp>
      <p:graphicFrame>
        <p:nvGraphicFramePr>
          <p:cNvPr id="4" name="Diagram 3"/>
          <p:cNvGraphicFramePr/>
          <p:nvPr/>
        </p:nvGraphicFramePr>
        <p:xfrm>
          <a:off x="1676400" y="4572000"/>
          <a:ext cx="5867400" cy="187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8001000" y="4284296"/>
            <a:ext cx="762000" cy="2227384"/>
          </a:xfrm>
          <a:prstGeom prst="rect">
            <a:avLst/>
          </a:prstGeom>
        </p:spPr>
      </p:pic>
      <p:sp>
        <p:nvSpPr>
          <p:cNvPr id="6" name="Footer Placeholder 4"/>
          <p:cNvSpPr>
            <a:spLocks noGrp="1"/>
          </p:cNvSpPr>
          <p:nvPr>
            <p:ph type="ftr" sz="quarter" idx="11"/>
          </p:nvPr>
        </p:nvSpPr>
        <p:spPr>
          <a:xfrm>
            <a:off x="0" y="6492875"/>
            <a:ext cx="6934200" cy="365125"/>
          </a:xfrm>
        </p:spPr>
        <p:txBody>
          <a:bodyPr/>
          <a:lstStyle/>
          <a:p>
            <a:pPr>
              <a:defRPr/>
            </a:pPr>
            <a:r>
              <a:rPr lang="en-US" sz="900"/>
              <a:t>© 2020 Pearson Education, Inc., Hoboken, NJ. All rights reserved. </a:t>
            </a:r>
            <a:endParaRPr lang="en-US" sz="9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6"/>
          <p:cNvPicPr>
            <a:picLocks noChangeAspect="1"/>
          </p:cNvPicPr>
          <p:nvPr/>
        </p:nvPicPr>
        <p:blipFill>
          <a:blip r:embed="rId3"/>
          <a:srcRect/>
          <a:stretch>
            <a:fillRect/>
          </a:stretch>
        </p:blipFill>
        <p:spPr bwMode="auto">
          <a:xfrm>
            <a:off x="381000" y="1066800"/>
            <a:ext cx="8356600" cy="5473700"/>
          </a:xfrm>
          <a:prstGeom prst="rect">
            <a:avLst/>
          </a:prstGeom>
          <a:solidFill>
            <a:schemeClr val="accent3">
              <a:lumMod val="60000"/>
              <a:lumOff val="40000"/>
            </a:schemeClr>
          </a:solidFill>
          <a:ln w="9525">
            <a:noFill/>
            <a:miter lim="800000"/>
            <a:headEnd/>
            <a:tailEnd/>
          </a:ln>
        </p:spPr>
      </p:pic>
      <p:sp>
        <p:nvSpPr>
          <p:cNvPr id="8" name="Rectangle 7"/>
          <p:cNvSpPr/>
          <p:nvPr/>
        </p:nvSpPr>
        <p:spPr>
          <a:xfrm>
            <a:off x="1485900" y="1"/>
            <a:ext cx="6132513" cy="954107"/>
          </a:xfrm>
          <a:prstGeom prst="rect">
            <a:avLst/>
          </a:prstGeom>
        </p:spPr>
        <p:txBody>
          <a:bodyPr wrap="square">
            <a:spAutoFit/>
          </a:bodyPr>
          <a:lstStyle/>
          <a:p>
            <a:pPr algn="ctr">
              <a:defRPr/>
            </a:pPr>
            <a:r>
              <a:rPr lang="en-US" sz="3200" dirty="0">
                <a:solidFill>
                  <a:schemeClr val="tx2"/>
                </a:solidFill>
                <a:latin typeface="+mn-lt"/>
                <a:ea typeface="+mj-ea"/>
                <a:cs typeface="+mj-cs"/>
              </a:rPr>
              <a:t>Table 2.7  </a:t>
            </a:r>
          </a:p>
          <a:p>
            <a:pPr algn="ctr">
              <a:defRPr/>
            </a:pPr>
            <a:r>
              <a:rPr lang="en-US" sz="2400" dirty="0">
                <a:solidFill>
                  <a:schemeClr val="tx2"/>
                </a:solidFill>
                <a:latin typeface="+mn-lt"/>
                <a:ea typeface="+mj-ea"/>
                <a:cs typeface="+mj-cs"/>
              </a:rPr>
              <a:t>Powers of Integers, Modulo 19 </a:t>
            </a:r>
          </a:p>
        </p:txBody>
      </p:sp>
      <p:sp>
        <p:nvSpPr>
          <p:cNvPr id="4" name="Footer Placeholder 4"/>
          <p:cNvSpPr>
            <a:spLocks noGrp="1"/>
          </p:cNvSpPr>
          <p:nvPr>
            <p:ph type="ftr" sz="quarter" idx="11"/>
          </p:nvPr>
        </p:nvSpPr>
        <p:spPr>
          <a:xfrm>
            <a:off x="0" y="6492875"/>
            <a:ext cx="6934200" cy="365125"/>
          </a:xfrm>
        </p:spPr>
        <p:txBody>
          <a:bodyPr/>
          <a:lstStyle/>
          <a:p>
            <a:pPr>
              <a:defRPr/>
            </a:pPr>
            <a:r>
              <a:rPr lang="en-US" sz="900"/>
              <a:t>© 2020 Pearson Education, Inc., Hoboken, NJ. All rights reserved. </a:t>
            </a:r>
            <a:endParaRPr lang="en-US" sz="900" dirty="0"/>
          </a:p>
        </p:txBody>
      </p:sp>
      <p:sp>
        <p:nvSpPr>
          <p:cNvPr id="5" name="TextBox 5"/>
          <p:cNvSpPr txBox="1">
            <a:spLocks noChangeArrowheads="1"/>
          </p:cNvSpPr>
          <p:nvPr/>
        </p:nvSpPr>
        <p:spPr bwMode="auto">
          <a:xfrm>
            <a:off x="5391826" y="6550223"/>
            <a:ext cx="3752174" cy="307777"/>
          </a:xfrm>
          <a:prstGeom prst="rect">
            <a:avLst/>
          </a:prstGeom>
          <a:noFill/>
          <a:ln w="9525">
            <a:noFill/>
            <a:miter lim="800000"/>
            <a:headEnd/>
            <a:tailEnd/>
          </a:ln>
        </p:spPr>
        <p:txBody>
          <a:bodyPr wrap="none">
            <a:prstTxWarp prst="textNoShape">
              <a:avLst/>
            </a:prstTxWarp>
            <a:spAutoFit/>
          </a:bodyPr>
          <a:lstStyle/>
          <a:p>
            <a:r>
              <a:rPr lang="en-US" sz="1400" dirty="0"/>
              <a:t>(</a:t>
            </a:r>
            <a:r>
              <a:rPr lang="en-US" sz="1200" dirty="0"/>
              <a:t>This table can be found on page 53 in the textbook)</a:t>
            </a:r>
          </a:p>
        </p:txBody>
      </p:sp>
    </p:spTree>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6"/>
          <p:cNvPicPr>
            <a:picLocks noChangeAspect="1"/>
          </p:cNvPicPr>
          <p:nvPr/>
        </p:nvPicPr>
        <p:blipFill>
          <a:blip r:embed="rId3"/>
          <a:srcRect b="4726"/>
          <a:stretch>
            <a:fillRect/>
          </a:stretch>
        </p:blipFill>
        <p:spPr bwMode="auto">
          <a:xfrm>
            <a:off x="0" y="304800"/>
            <a:ext cx="8763000" cy="5806715"/>
          </a:xfrm>
          <a:prstGeom prst="rect">
            <a:avLst/>
          </a:prstGeom>
          <a:noFill/>
          <a:ln w="9525">
            <a:noFill/>
            <a:miter lim="800000"/>
            <a:headEnd/>
            <a:tailEnd/>
          </a:ln>
        </p:spPr>
      </p:pic>
      <p:pic>
        <p:nvPicPr>
          <p:cNvPr id="54275" name="Picture 7"/>
          <p:cNvPicPr>
            <a:picLocks noChangeAspect="1"/>
          </p:cNvPicPr>
          <p:nvPr/>
        </p:nvPicPr>
        <p:blipFill>
          <a:blip r:embed="rId4"/>
          <a:srcRect/>
          <a:stretch>
            <a:fillRect/>
          </a:stretch>
        </p:blipFill>
        <p:spPr bwMode="auto">
          <a:xfrm>
            <a:off x="228600" y="6134100"/>
            <a:ext cx="8343900" cy="723900"/>
          </a:xfrm>
          <a:prstGeom prst="rect">
            <a:avLst/>
          </a:prstGeom>
          <a:noFill/>
          <a:ln w="9525">
            <a:noFill/>
            <a:miter lim="800000"/>
            <a:headEnd/>
            <a:tailEnd/>
          </a:ln>
        </p:spPr>
      </p:pic>
      <p:sp>
        <p:nvSpPr>
          <p:cNvPr id="4" name="Footer Placeholder 4"/>
          <p:cNvSpPr>
            <a:spLocks noGrp="1"/>
          </p:cNvSpPr>
          <p:nvPr>
            <p:ph type="ftr" sz="quarter" idx="11"/>
          </p:nvPr>
        </p:nvSpPr>
        <p:spPr>
          <a:xfrm>
            <a:off x="0" y="6492875"/>
            <a:ext cx="6934200" cy="365125"/>
          </a:xfrm>
        </p:spPr>
        <p:txBody>
          <a:bodyPr/>
          <a:lstStyle/>
          <a:p>
            <a:pPr>
              <a:defRPr/>
            </a:pPr>
            <a:r>
              <a:rPr lang="en-US" sz="900"/>
              <a:t>© 2020 Pearson Education, Inc., Hoboken, NJ. All rights reserved. </a:t>
            </a:r>
            <a:endParaRPr lang="en-US" sz="900" dirty="0"/>
          </a:p>
        </p:txBody>
      </p:sp>
      <p:sp>
        <p:nvSpPr>
          <p:cNvPr id="5" name="TextBox 4"/>
          <p:cNvSpPr txBox="1"/>
          <p:nvPr/>
        </p:nvSpPr>
        <p:spPr>
          <a:xfrm>
            <a:off x="0" y="0"/>
            <a:ext cx="9144000" cy="738664"/>
          </a:xfrm>
          <a:prstGeom prst="rect">
            <a:avLst/>
          </a:prstGeom>
          <a:solidFill>
            <a:schemeClr val="accent3"/>
          </a:solidFill>
        </p:spPr>
        <p:txBody>
          <a:bodyPr wrap="square" rtlCol="0">
            <a:spAutoFit/>
          </a:bodyPr>
          <a:lstStyle/>
          <a:p>
            <a:pPr algn="ctr">
              <a:defRPr/>
            </a:pPr>
            <a:r>
              <a:rPr lang="en-US" sz="2400" dirty="0">
                <a:solidFill>
                  <a:schemeClr val="tx2"/>
                </a:solidFill>
                <a:latin typeface="+mn-lt"/>
              </a:rPr>
              <a:t>Table 2.8  </a:t>
            </a:r>
          </a:p>
          <a:p>
            <a:pPr algn="ctr">
              <a:defRPr/>
            </a:pPr>
            <a:r>
              <a:rPr lang="en-US" dirty="0">
                <a:solidFill>
                  <a:schemeClr val="tx2"/>
                </a:solidFill>
                <a:latin typeface="+mn-lt"/>
              </a:rPr>
              <a:t>Tables of Discrete Logarithms, Modulo 19 </a:t>
            </a:r>
          </a:p>
        </p:txBody>
      </p:sp>
      <p:sp>
        <p:nvSpPr>
          <p:cNvPr id="6" name="TextBox 5"/>
          <p:cNvSpPr txBox="1">
            <a:spLocks noChangeArrowheads="1"/>
          </p:cNvSpPr>
          <p:nvPr/>
        </p:nvSpPr>
        <p:spPr bwMode="auto">
          <a:xfrm>
            <a:off x="5400367" y="6581001"/>
            <a:ext cx="3733714" cy="276999"/>
          </a:xfrm>
          <a:prstGeom prst="rect">
            <a:avLst/>
          </a:prstGeom>
          <a:noFill/>
          <a:ln w="9525">
            <a:noFill/>
            <a:miter lim="800000"/>
            <a:headEnd/>
            <a:tailEnd/>
          </a:ln>
        </p:spPr>
        <p:txBody>
          <a:bodyPr wrap="none">
            <a:prstTxWarp prst="textNoShape">
              <a:avLst/>
            </a:prstTxWarp>
            <a:spAutoFit/>
          </a:bodyPr>
          <a:lstStyle/>
          <a:p>
            <a:r>
              <a:rPr lang="en-US" sz="1200" dirty="0"/>
              <a:t>(This table can be found on page 56 in the textbook)</a:t>
            </a:r>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Summary</a:t>
            </a:r>
            <a:endParaRPr lang="en-AU"/>
          </a:p>
        </p:txBody>
      </p:sp>
      <p:sp>
        <p:nvSpPr>
          <p:cNvPr id="130051" name="Rectangle 3"/>
          <p:cNvSpPr>
            <a:spLocks noGrp="1" noChangeArrowheads="1"/>
          </p:cNvSpPr>
          <p:nvPr>
            <p:ph sz="half" idx="1"/>
          </p:nvPr>
        </p:nvSpPr>
        <p:spPr>
          <a:xfrm>
            <a:off x="98184" y="1772816"/>
            <a:ext cx="3870325" cy="5083175"/>
          </a:xfrm>
        </p:spPr>
        <p:txBody>
          <a:bodyPr>
            <a:noAutofit/>
          </a:bodyPr>
          <a:lstStyle/>
          <a:p>
            <a:r>
              <a:rPr lang="en-US" sz="1800" dirty="0"/>
              <a:t>Understand the concept of divisibility and the division algorithm</a:t>
            </a:r>
          </a:p>
          <a:p>
            <a:r>
              <a:rPr lang="en-US" sz="1800" dirty="0"/>
              <a:t>Understand how to use the Euclidean algorithm to find the greatest common divisor</a:t>
            </a:r>
          </a:p>
          <a:p>
            <a:r>
              <a:rPr lang="en-US" sz="1800" dirty="0"/>
              <a:t>Present an overview of the concepts of modular arithmetic</a:t>
            </a:r>
          </a:p>
          <a:p>
            <a:r>
              <a:rPr lang="en-US" sz="1800" dirty="0"/>
              <a:t>Explain the operation of the extended Euclidean algorithm</a:t>
            </a:r>
          </a:p>
          <a:p>
            <a:r>
              <a:rPr lang="en-US" sz="1800" dirty="0"/>
              <a:t>Discuss key concepts relating to prime numbers</a:t>
            </a:r>
          </a:p>
          <a:p>
            <a:endParaRPr lang="en-AU" sz="1800" dirty="0"/>
          </a:p>
        </p:txBody>
      </p:sp>
      <p:sp>
        <p:nvSpPr>
          <p:cNvPr id="130052" name="Content Placeholder 11"/>
          <p:cNvSpPr>
            <a:spLocks noGrp="1"/>
          </p:cNvSpPr>
          <p:nvPr>
            <p:ph sz="half" idx="2"/>
          </p:nvPr>
        </p:nvSpPr>
        <p:spPr>
          <a:xfrm>
            <a:off x="5584825" y="1988840"/>
            <a:ext cx="3581400" cy="5257800"/>
          </a:xfrm>
        </p:spPr>
        <p:txBody>
          <a:bodyPr>
            <a:normAutofit/>
          </a:bodyPr>
          <a:lstStyle/>
          <a:p>
            <a:r>
              <a:rPr lang="en-AU" sz="1800" dirty="0"/>
              <a:t>Understand Fermat’s theorem</a:t>
            </a:r>
          </a:p>
          <a:p>
            <a:r>
              <a:rPr lang="en-AU" sz="1800" dirty="0"/>
              <a:t>Understand Euler’s theorem</a:t>
            </a:r>
          </a:p>
          <a:p>
            <a:r>
              <a:rPr lang="en-AU" sz="1800" dirty="0"/>
              <a:t>Define Euler’s totient function</a:t>
            </a:r>
          </a:p>
          <a:p>
            <a:r>
              <a:rPr lang="en-AU" sz="1800" dirty="0"/>
              <a:t>Make a presentation on the topic of testing for primality</a:t>
            </a:r>
          </a:p>
          <a:p>
            <a:r>
              <a:rPr lang="en-AU" sz="1800" dirty="0"/>
              <a:t>Explain the Chinese remainder theorem</a:t>
            </a:r>
          </a:p>
          <a:p>
            <a:r>
              <a:rPr lang="en-AU" sz="1800" dirty="0"/>
              <a:t>Define discrete logarithms</a:t>
            </a:r>
          </a:p>
          <a:p>
            <a:endParaRPr lang="en-AU" sz="1800" dirty="0"/>
          </a:p>
          <a:p>
            <a:endParaRPr lang="en-US" i="1" dirty="0"/>
          </a:p>
        </p:txBody>
      </p:sp>
      <p:pic>
        <p:nvPicPr>
          <p:cNvPr id="9" name="Picture Placeholder 4" descr="crypto.jpg"/>
          <p:cNvPicPr>
            <a:picLocks noChangeAspect="1"/>
          </p:cNvPicPr>
          <p:nvPr/>
        </p:nvPicPr>
        <p:blipFill>
          <a:blip r:embed="rId3">
            <a:alphaModFix/>
            <a:lum bright="28000"/>
          </a:blip>
          <a:srcRect l="-16674" t="-1111" r="-18211" b="44444"/>
          <a:stretch>
            <a:fillRect/>
          </a:stretch>
        </p:blipFill>
        <p:spPr bwMode="auto">
          <a:xfrm>
            <a:off x="3505200" y="28194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8" name="Footer Placeholder 4"/>
          <p:cNvSpPr>
            <a:spLocks noGrp="1"/>
          </p:cNvSpPr>
          <p:nvPr>
            <p:ph type="ftr" sz="quarter" idx="11"/>
          </p:nvPr>
        </p:nvSpPr>
        <p:spPr>
          <a:xfrm>
            <a:off x="0" y="6492875"/>
            <a:ext cx="6934200" cy="365125"/>
          </a:xfrm>
        </p:spPr>
        <p:txBody>
          <a:bodyPr/>
          <a:lstStyle/>
          <a:p>
            <a:pPr>
              <a:defRPr/>
            </a:pPr>
            <a:r>
              <a:rPr lang="en-US" sz="900"/>
              <a:t>© 2020 Pearson Education, Inc., Hoboken, NJ. All rights reserved. </a:t>
            </a:r>
            <a:endParaRPr lang="en-US" sz="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t>Properties of Divisibility</a:t>
            </a:r>
          </a:p>
        </p:txBody>
      </p:sp>
      <p:sp>
        <p:nvSpPr>
          <p:cNvPr id="3" name="Content Placeholder 2"/>
          <p:cNvSpPr>
            <a:spLocks noGrp="1"/>
          </p:cNvSpPr>
          <p:nvPr>
            <p:ph idx="1"/>
          </p:nvPr>
        </p:nvSpPr>
        <p:spPr>
          <a:xfrm>
            <a:off x="792163" y="1762125"/>
            <a:ext cx="7570787" cy="4562475"/>
          </a:xfrm>
        </p:spPr>
        <p:txBody>
          <a:bodyPr rtlCol="0">
            <a:normAutofit lnSpcReduction="10000"/>
          </a:bodyPr>
          <a:lstStyle/>
          <a:p>
            <a:pPr fontAlgn="auto">
              <a:spcAft>
                <a:spcPts val="0"/>
              </a:spcAft>
              <a:buClr>
                <a:schemeClr val="accent1">
                  <a:lumMod val="60000"/>
                  <a:lumOff val="40000"/>
                </a:schemeClr>
              </a:buClr>
              <a:buFont typeface="Candara" pitchFamily="34" charset="0"/>
              <a:buChar char="•"/>
              <a:defRPr/>
            </a:pPr>
            <a:r>
              <a:rPr lang="en-US" dirty="0">
                <a:ea typeface="+mn-ea"/>
                <a:cs typeface="+mn-cs"/>
              </a:rPr>
              <a:t> If </a:t>
            </a:r>
            <a:r>
              <a:rPr lang="en-US" i="1" dirty="0">
                <a:ea typeface="+mn-ea"/>
                <a:cs typeface="+mn-cs"/>
              </a:rPr>
              <a:t>a </a:t>
            </a:r>
            <a:r>
              <a:rPr lang="en-US" dirty="0">
                <a:ea typeface="+mn-ea"/>
                <a:cs typeface="+mn-cs"/>
              </a:rPr>
              <a:t>| 1, then </a:t>
            </a:r>
            <a:r>
              <a:rPr lang="en-US" i="1" dirty="0">
                <a:ea typeface="+mn-ea"/>
                <a:cs typeface="+mn-cs"/>
              </a:rPr>
              <a:t>a</a:t>
            </a:r>
            <a:r>
              <a:rPr lang="en-US" dirty="0">
                <a:ea typeface="+mn-ea"/>
                <a:cs typeface="+mn-cs"/>
              </a:rPr>
              <a:t> = ±1</a:t>
            </a:r>
          </a:p>
          <a:p>
            <a:pPr fontAlgn="auto">
              <a:spcAft>
                <a:spcPts val="0"/>
              </a:spcAft>
              <a:buClr>
                <a:schemeClr val="accent1">
                  <a:lumMod val="60000"/>
                  <a:lumOff val="40000"/>
                </a:schemeClr>
              </a:buClr>
              <a:buFont typeface="Candara" pitchFamily="34" charset="0"/>
              <a:buChar char="•"/>
              <a:defRPr/>
            </a:pPr>
            <a:r>
              <a:rPr lang="en-US" dirty="0">
                <a:ea typeface="+mn-ea"/>
                <a:cs typeface="+mn-cs"/>
              </a:rPr>
              <a:t> If </a:t>
            </a:r>
            <a:r>
              <a:rPr lang="en-US" i="1" dirty="0">
                <a:ea typeface="+mn-ea"/>
                <a:cs typeface="+mn-cs"/>
              </a:rPr>
              <a:t>a</a:t>
            </a:r>
            <a:r>
              <a:rPr lang="en-US" dirty="0">
                <a:ea typeface="+mn-ea"/>
                <a:cs typeface="+mn-cs"/>
              </a:rPr>
              <a:t> | </a:t>
            </a:r>
            <a:r>
              <a:rPr lang="en-US" i="1" dirty="0">
                <a:ea typeface="+mn-ea"/>
                <a:cs typeface="+mn-cs"/>
              </a:rPr>
              <a:t>b</a:t>
            </a:r>
            <a:r>
              <a:rPr lang="en-US" dirty="0">
                <a:ea typeface="+mn-ea"/>
                <a:cs typeface="+mn-cs"/>
              </a:rPr>
              <a:t> and </a:t>
            </a:r>
            <a:r>
              <a:rPr lang="en-US" i="1" dirty="0">
                <a:ea typeface="+mn-ea"/>
                <a:cs typeface="+mn-cs"/>
              </a:rPr>
              <a:t>b</a:t>
            </a:r>
            <a:r>
              <a:rPr lang="en-US" dirty="0">
                <a:ea typeface="+mn-ea"/>
                <a:cs typeface="+mn-cs"/>
              </a:rPr>
              <a:t> | </a:t>
            </a:r>
            <a:r>
              <a:rPr lang="en-US" i="1" dirty="0">
                <a:ea typeface="+mn-ea"/>
                <a:cs typeface="+mn-cs"/>
              </a:rPr>
              <a:t>a</a:t>
            </a:r>
            <a:r>
              <a:rPr lang="en-US" dirty="0">
                <a:ea typeface="+mn-ea"/>
                <a:cs typeface="+mn-cs"/>
              </a:rPr>
              <a:t>, then </a:t>
            </a:r>
            <a:r>
              <a:rPr lang="en-US" i="1" dirty="0">
                <a:ea typeface="+mn-ea"/>
                <a:cs typeface="+mn-cs"/>
              </a:rPr>
              <a:t>a</a:t>
            </a:r>
            <a:r>
              <a:rPr lang="en-US" dirty="0">
                <a:ea typeface="+mn-ea"/>
                <a:cs typeface="+mn-cs"/>
              </a:rPr>
              <a:t> = ±</a:t>
            </a:r>
            <a:r>
              <a:rPr lang="en-US" i="1" dirty="0">
                <a:ea typeface="+mn-ea"/>
                <a:cs typeface="+mn-cs"/>
              </a:rPr>
              <a:t>b</a:t>
            </a:r>
            <a:endParaRPr lang="en-US" dirty="0">
              <a:ea typeface="+mn-ea"/>
              <a:cs typeface="+mn-cs"/>
            </a:endParaRPr>
          </a:p>
          <a:p>
            <a:pPr fontAlgn="auto">
              <a:spcAft>
                <a:spcPts val="0"/>
              </a:spcAft>
              <a:buClr>
                <a:schemeClr val="accent1">
                  <a:lumMod val="60000"/>
                  <a:lumOff val="40000"/>
                </a:schemeClr>
              </a:buClr>
              <a:buFont typeface="Candara" pitchFamily="34" charset="0"/>
              <a:buChar char="•"/>
              <a:defRPr/>
            </a:pPr>
            <a:r>
              <a:rPr lang="en-US" dirty="0">
                <a:ea typeface="+mn-ea"/>
                <a:cs typeface="+mn-cs"/>
              </a:rPr>
              <a:t> Any </a:t>
            </a:r>
            <a:r>
              <a:rPr lang="en-US" i="1" dirty="0">
                <a:ea typeface="+mn-ea"/>
                <a:cs typeface="+mn-cs"/>
              </a:rPr>
              <a:t>b</a:t>
            </a:r>
            <a:r>
              <a:rPr lang="en-US" dirty="0">
                <a:ea typeface="+mn-ea"/>
                <a:cs typeface="+mn-cs"/>
              </a:rPr>
              <a:t> ≠ 0 divides 0 </a:t>
            </a:r>
          </a:p>
          <a:p>
            <a:pPr fontAlgn="auto">
              <a:spcAft>
                <a:spcPts val="0"/>
              </a:spcAft>
              <a:buClr>
                <a:schemeClr val="accent1">
                  <a:lumMod val="60000"/>
                  <a:lumOff val="40000"/>
                </a:schemeClr>
              </a:buClr>
              <a:buFont typeface="Candara" pitchFamily="34" charset="0"/>
              <a:buChar char="•"/>
              <a:defRPr/>
            </a:pPr>
            <a:r>
              <a:rPr lang="en-US" dirty="0">
                <a:ea typeface="+mn-ea"/>
                <a:cs typeface="+mn-cs"/>
              </a:rPr>
              <a:t>If </a:t>
            </a:r>
            <a:r>
              <a:rPr lang="en-US" i="1" dirty="0">
                <a:ea typeface="+mn-ea"/>
                <a:cs typeface="+mn-cs"/>
              </a:rPr>
              <a:t>a</a:t>
            </a:r>
            <a:r>
              <a:rPr lang="en-US" dirty="0">
                <a:ea typeface="+mn-ea"/>
                <a:cs typeface="+mn-cs"/>
              </a:rPr>
              <a:t> | </a:t>
            </a:r>
            <a:r>
              <a:rPr lang="en-US" i="1" dirty="0">
                <a:ea typeface="+mn-ea"/>
                <a:cs typeface="+mn-cs"/>
              </a:rPr>
              <a:t>b</a:t>
            </a:r>
            <a:r>
              <a:rPr lang="en-US" dirty="0">
                <a:ea typeface="+mn-ea"/>
                <a:cs typeface="+mn-cs"/>
              </a:rPr>
              <a:t> and </a:t>
            </a:r>
            <a:r>
              <a:rPr lang="en-US" i="1" dirty="0">
                <a:ea typeface="+mn-ea"/>
                <a:cs typeface="+mn-cs"/>
              </a:rPr>
              <a:t>b</a:t>
            </a:r>
            <a:r>
              <a:rPr lang="en-US" dirty="0">
                <a:ea typeface="+mn-ea"/>
                <a:cs typeface="+mn-cs"/>
              </a:rPr>
              <a:t> | </a:t>
            </a:r>
            <a:r>
              <a:rPr lang="en-US" i="1" dirty="0">
                <a:ea typeface="+mn-ea"/>
                <a:cs typeface="+mn-cs"/>
              </a:rPr>
              <a:t>c</a:t>
            </a:r>
            <a:r>
              <a:rPr lang="en-US" dirty="0">
                <a:ea typeface="+mn-ea"/>
                <a:cs typeface="+mn-cs"/>
              </a:rPr>
              <a:t>, then </a:t>
            </a:r>
            <a:r>
              <a:rPr lang="en-US" i="1" dirty="0">
                <a:ea typeface="+mn-ea"/>
                <a:cs typeface="+mn-cs"/>
              </a:rPr>
              <a:t>a</a:t>
            </a:r>
            <a:r>
              <a:rPr lang="en-US" dirty="0">
                <a:ea typeface="+mn-ea"/>
                <a:cs typeface="+mn-cs"/>
              </a:rPr>
              <a:t> | </a:t>
            </a:r>
            <a:r>
              <a:rPr lang="en-US" i="1" dirty="0">
                <a:ea typeface="+mn-ea"/>
                <a:cs typeface="+mn-cs"/>
              </a:rPr>
              <a:t>c</a:t>
            </a:r>
            <a:r>
              <a:rPr lang="en-US" dirty="0">
                <a:ea typeface="+mn-ea"/>
                <a:cs typeface="+mn-cs"/>
              </a:rPr>
              <a:t> </a:t>
            </a:r>
          </a:p>
          <a:p>
            <a:pPr fontAlgn="auto">
              <a:spcAft>
                <a:spcPts val="0"/>
              </a:spcAft>
              <a:buClr>
                <a:schemeClr val="accent1">
                  <a:lumMod val="60000"/>
                  <a:lumOff val="40000"/>
                </a:schemeClr>
              </a:buClr>
              <a:buFont typeface="Candara" pitchFamily="34" charset="0"/>
              <a:buNone/>
              <a:defRPr/>
            </a:pPr>
            <a:endParaRPr lang="en-US" dirty="0">
              <a:ea typeface="+mn-ea"/>
              <a:cs typeface="+mn-cs"/>
            </a:endParaRPr>
          </a:p>
          <a:p>
            <a:pPr fontAlgn="auto">
              <a:spcAft>
                <a:spcPts val="0"/>
              </a:spcAft>
              <a:buClr>
                <a:schemeClr val="accent1">
                  <a:lumMod val="60000"/>
                  <a:lumOff val="40000"/>
                </a:schemeClr>
              </a:buClr>
              <a:buFont typeface="Candara" pitchFamily="34" charset="0"/>
              <a:buChar char="•"/>
              <a:defRPr/>
            </a:pPr>
            <a:r>
              <a:rPr lang="en-US" dirty="0">
                <a:ea typeface="+mn-ea"/>
                <a:cs typeface="+mn-cs"/>
              </a:rPr>
              <a:t>If </a:t>
            </a:r>
            <a:r>
              <a:rPr lang="en-US" i="1" dirty="0">
                <a:ea typeface="+mn-ea"/>
                <a:cs typeface="+mn-cs"/>
              </a:rPr>
              <a:t>b </a:t>
            </a:r>
            <a:r>
              <a:rPr lang="en-US" dirty="0">
                <a:ea typeface="+mn-ea"/>
                <a:cs typeface="+mn-cs"/>
              </a:rPr>
              <a:t>| </a:t>
            </a:r>
            <a:r>
              <a:rPr lang="en-US" i="1" dirty="0">
                <a:ea typeface="+mn-ea"/>
                <a:cs typeface="+mn-cs"/>
              </a:rPr>
              <a:t>g</a:t>
            </a:r>
            <a:r>
              <a:rPr lang="en-US" dirty="0">
                <a:ea typeface="+mn-ea"/>
                <a:cs typeface="+mn-cs"/>
              </a:rPr>
              <a:t> and </a:t>
            </a:r>
            <a:r>
              <a:rPr lang="en-US" i="1" dirty="0">
                <a:ea typeface="+mn-ea"/>
                <a:cs typeface="+mn-cs"/>
              </a:rPr>
              <a:t>b </a:t>
            </a:r>
            <a:r>
              <a:rPr lang="en-US" dirty="0">
                <a:ea typeface="+mn-ea"/>
                <a:cs typeface="+mn-cs"/>
              </a:rPr>
              <a:t>| </a:t>
            </a:r>
            <a:r>
              <a:rPr lang="en-US" i="1" dirty="0">
                <a:ea typeface="+mn-ea"/>
                <a:cs typeface="+mn-cs"/>
              </a:rPr>
              <a:t>h</a:t>
            </a:r>
            <a:r>
              <a:rPr lang="en-US" dirty="0">
                <a:ea typeface="+mn-ea"/>
                <a:cs typeface="+mn-cs"/>
              </a:rPr>
              <a:t>, then </a:t>
            </a:r>
            <a:r>
              <a:rPr lang="en-US" i="1" dirty="0">
                <a:ea typeface="+mn-ea"/>
                <a:cs typeface="+mn-cs"/>
              </a:rPr>
              <a:t>b </a:t>
            </a:r>
            <a:r>
              <a:rPr lang="en-US" dirty="0">
                <a:ea typeface="+mn-ea"/>
                <a:cs typeface="+mn-cs"/>
              </a:rPr>
              <a:t>| (</a:t>
            </a:r>
            <a:r>
              <a:rPr lang="en-US" i="1" dirty="0">
                <a:ea typeface="+mn-ea"/>
                <a:cs typeface="+mn-cs"/>
              </a:rPr>
              <a:t>mg</a:t>
            </a:r>
            <a:r>
              <a:rPr lang="en-US" dirty="0">
                <a:ea typeface="+mn-ea"/>
                <a:cs typeface="+mn-cs"/>
              </a:rPr>
              <a:t> + </a:t>
            </a:r>
            <a:r>
              <a:rPr lang="en-US" i="1" dirty="0">
                <a:ea typeface="+mn-ea"/>
                <a:cs typeface="+mn-cs"/>
              </a:rPr>
              <a:t>nh</a:t>
            </a:r>
            <a:r>
              <a:rPr lang="en-US" dirty="0">
                <a:ea typeface="+mn-ea"/>
                <a:cs typeface="+mn-cs"/>
              </a:rPr>
              <a:t>) for arbitrary integers </a:t>
            </a:r>
            <a:r>
              <a:rPr lang="en-US" i="1" dirty="0">
                <a:ea typeface="+mn-ea"/>
                <a:cs typeface="+mn-cs"/>
              </a:rPr>
              <a:t>m</a:t>
            </a:r>
            <a:r>
              <a:rPr lang="en-US" dirty="0">
                <a:ea typeface="+mn-ea"/>
                <a:cs typeface="+mn-cs"/>
              </a:rPr>
              <a:t> and </a:t>
            </a:r>
            <a:r>
              <a:rPr lang="en-US" i="1" dirty="0">
                <a:ea typeface="+mn-ea"/>
                <a:cs typeface="+mn-cs"/>
              </a:rPr>
              <a:t>n</a:t>
            </a:r>
          </a:p>
        </p:txBody>
      </p:sp>
      <p:sp>
        <p:nvSpPr>
          <p:cNvPr id="6" name="TextBox 5"/>
          <p:cNvSpPr txBox="1"/>
          <p:nvPr/>
        </p:nvSpPr>
        <p:spPr>
          <a:xfrm>
            <a:off x="2438400" y="4572000"/>
            <a:ext cx="3810000" cy="461963"/>
          </a:xfrm>
          <a:prstGeom prst="rect">
            <a:avLst/>
          </a:prstGeom>
          <a:solidFill>
            <a:schemeClr val="accent4">
              <a:lumMod val="40000"/>
              <a:lumOff val="60000"/>
            </a:schemeClr>
          </a:solidFill>
          <a:ln w="31750">
            <a:solidFill>
              <a:schemeClr val="accent4">
                <a:lumMod val="75000"/>
              </a:schemeClr>
            </a:solidFill>
          </a:ln>
        </p:spPr>
        <p:txBody>
          <a:bodyPr>
            <a:spAutoFit/>
          </a:bodyPr>
          <a:lstStyle/>
          <a:p>
            <a:pPr>
              <a:defRPr/>
            </a:pPr>
            <a:r>
              <a:rPr lang="en-US" dirty="0">
                <a:latin typeface="Arial" pitchFamily="-1" charset="0"/>
              </a:rPr>
              <a:t> </a:t>
            </a:r>
            <a:r>
              <a:rPr lang="en-US" sz="2400" dirty="0">
                <a:latin typeface="+mn-lt"/>
              </a:rPr>
              <a:t>11 | 66 and 66 | 198 = 11 | 198</a:t>
            </a:r>
          </a:p>
        </p:txBody>
      </p:sp>
      <p:sp>
        <p:nvSpPr>
          <p:cNvPr id="5" name="Footer Placeholder 4"/>
          <p:cNvSpPr>
            <a:spLocks noGrp="1"/>
          </p:cNvSpPr>
          <p:nvPr>
            <p:ph type="ftr" sz="quarter" idx="11"/>
          </p:nvPr>
        </p:nvSpPr>
        <p:spPr>
          <a:xfrm>
            <a:off x="0" y="6492875"/>
            <a:ext cx="5267325" cy="365125"/>
          </a:xfrm>
        </p:spPr>
        <p:txBody>
          <a:bodyPr/>
          <a:lstStyle/>
          <a:p>
            <a:pPr>
              <a:defRPr/>
            </a:pPr>
            <a:r>
              <a:rPr lang="en-US" sz="900"/>
              <a:t>© 2020 Pearson Education, Inc., Hoboken, NJ. All rights reserved. </a:t>
            </a:r>
            <a:endParaRPr lang="en-US" sz="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t>Properties of Divisibility</a:t>
            </a:r>
          </a:p>
        </p:txBody>
      </p:sp>
      <p:sp>
        <p:nvSpPr>
          <p:cNvPr id="39939" name="Content Placeholder 2"/>
          <p:cNvSpPr>
            <a:spLocks noGrp="1"/>
          </p:cNvSpPr>
          <p:nvPr>
            <p:ph idx="1"/>
          </p:nvPr>
        </p:nvSpPr>
        <p:spPr>
          <a:xfrm>
            <a:off x="685800" y="1752600"/>
            <a:ext cx="7924800" cy="4114800"/>
          </a:xfrm>
        </p:spPr>
        <p:txBody>
          <a:bodyPr/>
          <a:lstStyle/>
          <a:p>
            <a:r>
              <a:rPr lang="en-US" sz="2400" dirty="0"/>
              <a:t> To see this last point, note that:</a:t>
            </a:r>
          </a:p>
          <a:p>
            <a:pPr lvl="1"/>
            <a:r>
              <a:rPr lang="en-US" sz="2200" dirty="0"/>
              <a:t>If </a:t>
            </a:r>
            <a:r>
              <a:rPr lang="en-US" sz="2200" i="1" dirty="0"/>
              <a:t>b |</a:t>
            </a:r>
            <a:r>
              <a:rPr lang="en-US" sz="2200" dirty="0"/>
              <a:t> </a:t>
            </a:r>
            <a:r>
              <a:rPr lang="en-US" sz="2200" i="1" dirty="0" err="1"/>
              <a:t>g</a:t>
            </a:r>
            <a:r>
              <a:rPr lang="en-US" sz="2200" dirty="0"/>
              <a:t> , then </a:t>
            </a:r>
            <a:r>
              <a:rPr lang="en-US" sz="2200" i="1" dirty="0" err="1"/>
              <a:t>g</a:t>
            </a:r>
            <a:r>
              <a:rPr lang="en-US" sz="2200" dirty="0"/>
              <a:t>  is of the form </a:t>
            </a:r>
            <a:r>
              <a:rPr lang="en-US" sz="2200" i="1" dirty="0" err="1"/>
              <a:t>g</a:t>
            </a:r>
            <a:r>
              <a:rPr lang="en-US" sz="2200" i="1" dirty="0"/>
              <a:t> = b * g</a:t>
            </a:r>
            <a:r>
              <a:rPr lang="en-US" sz="2200" i="1" baseline="-25000" dirty="0"/>
              <a:t>1</a:t>
            </a:r>
            <a:r>
              <a:rPr lang="en-US" sz="2200" i="1" dirty="0"/>
              <a:t>  </a:t>
            </a:r>
            <a:r>
              <a:rPr lang="en-US" sz="2200" dirty="0"/>
              <a:t>for some integer g</a:t>
            </a:r>
            <a:r>
              <a:rPr lang="en-US" sz="2200" i="1" baseline="-25000" dirty="0"/>
              <a:t>1</a:t>
            </a:r>
            <a:r>
              <a:rPr lang="en-US" sz="2200" dirty="0"/>
              <a:t> </a:t>
            </a:r>
          </a:p>
          <a:p>
            <a:pPr lvl="1"/>
            <a:r>
              <a:rPr lang="en-US" sz="2200" dirty="0"/>
              <a:t>If </a:t>
            </a:r>
            <a:r>
              <a:rPr lang="en-US" sz="2200" i="1" dirty="0"/>
              <a:t>b |</a:t>
            </a:r>
            <a:r>
              <a:rPr lang="en-US" sz="2200" dirty="0"/>
              <a:t> </a:t>
            </a:r>
            <a:r>
              <a:rPr lang="en-US" sz="2200" i="1" dirty="0" err="1"/>
              <a:t>h</a:t>
            </a:r>
            <a:r>
              <a:rPr lang="en-US" sz="2200" dirty="0"/>
              <a:t> , then </a:t>
            </a:r>
            <a:r>
              <a:rPr lang="en-US" sz="2200" i="1" dirty="0" err="1"/>
              <a:t>h</a:t>
            </a:r>
            <a:r>
              <a:rPr lang="en-US" sz="2200" dirty="0"/>
              <a:t>  is of the form </a:t>
            </a:r>
            <a:r>
              <a:rPr lang="en-US" sz="2200" i="1" dirty="0" err="1"/>
              <a:t>h</a:t>
            </a:r>
            <a:r>
              <a:rPr lang="en-US" sz="2200" i="1" dirty="0"/>
              <a:t> = b * h</a:t>
            </a:r>
            <a:r>
              <a:rPr lang="en-US" sz="2200" i="1" baseline="-25000" dirty="0"/>
              <a:t>1</a:t>
            </a:r>
            <a:r>
              <a:rPr lang="en-US" sz="2200" i="1" dirty="0"/>
              <a:t>  </a:t>
            </a:r>
            <a:r>
              <a:rPr lang="en-US" sz="2200" dirty="0"/>
              <a:t>for some integer </a:t>
            </a:r>
            <a:r>
              <a:rPr lang="en-US" sz="2200" i="1" dirty="0"/>
              <a:t>h</a:t>
            </a:r>
            <a:r>
              <a:rPr lang="en-US" sz="2200" i="1" baseline="-25000" dirty="0"/>
              <a:t>1</a:t>
            </a:r>
            <a:r>
              <a:rPr lang="en-US" sz="2200" dirty="0"/>
              <a:t> </a:t>
            </a:r>
          </a:p>
          <a:p>
            <a:pPr>
              <a:spcBef>
                <a:spcPts val="600"/>
              </a:spcBef>
            </a:pPr>
            <a:r>
              <a:rPr lang="en-US" sz="2400" dirty="0"/>
              <a:t>So:</a:t>
            </a:r>
          </a:p>
          <a:p>
            <a:pPr lvl="1"/>
            <a:r>
              <a:rPr lang="en-US" sz="2200" i="1" dirty="0"/>
              <a:t>mg + </a:t>
            </a:r>
            <a:r>
              <a:rPr lang="en-US" sz="2200" i="1" dirty="0" err="1"/>
              <a:t>nh</a:t>
            </a:r>
            <a:r>
              <a:rPr lang="en-US" sz="2200" i="1" dirty="0"/>
              <a:t> = mbg</a:t>
            </a:r>
            <a:r>
              <a:rPr lang="en-US" sz="2200" i="1" baseline="-25000" dirty="0"/>
              <a:t>1</a:t>
            </a:r>
            <a:r>
              <a:rPr lang="en-US" sz="2200" i="1" dirty="0"/>
              <a:t> + nbh</a:t>
            </a:r>
            <a:r>
              <a:rPr lang="en-US" sz="2200" i="1" baseline="-25000" dirty="0"/>
              <a:t>1</a:t>
            </a:r>
            <a:r>
              <a:rPr lang="en-US" sz="2200" i="1" dirty="0"/>
              <a:t> = b *  (mg</a:t>
            </a:r>
            <a:r>
              <a:rPr lang="en-US" sz="2200" i="1" baseline="-25000" dirty="0"/>
              <a:t>1</a:t>
            </a:r>
            <a:r>
              <a:rPr lang="en-US" sz="2200" i="1" dirty="0"/>
              <a:t> + nh</a:t>
            </a:r>
            <a:r>
              <a:rPr lang="en-US" sz="2200" i="1" baseline="-25000" dirty="0"/>
              <a:t>1</a:t>
            </a:r>
            <a:r>
              <a:rPr lang="en-US" sz="2200" i="1" dirty="0"/>
              <a:t> ) </a:t>
            </a:r>
          </a:p>
          <a:p>
            <a:pPr lvl="1">
              <a:buFont typeface="Candara" pitchFamily="-84" charset="0"/>
              <a:buNone/>
            </a:pPr>
            <a:r>
              <a:rPr lang="en-US" sz="2200" i="1" dirty="0"/>
              <a:t>     </a:t>
            </a:r>
            <a:r>
              <a:rPr lang="en-US" sz="2200" dirty="0"/>
              <a:t>and therefore </a:t>
            </a:r>
            <a:r>
              <a:rPr lang="en-US" sz="2200" i="1" dirty="0"/>
              <a:t>b</a:t>
            </a:r>
            <a:r>
              <a:rPr lang="en-US" sz="2200" dirty="0"/>
              <a:t>  divides </a:t>
            </a:r>
            <a:r>
              <a:rPr lang="en-US" sz="2200" i="1" dirty="0"/>
              <a:t>mg + </a:t>
            </a:r>
            <a:r>
              <a:rPr lang="en-US" sz="2200" i="1" dirty="0" err="1"/>
              <a:t>nh</a:t>
            </a:r>
            <a:r>
              <a:rPr lang="en-US" sz="2200" i="1" dirty="0"/>
              <a:t> </a:t>
            </a:r>
            <a:endParaRPr lang="en-US" sz="2200" dirty="0"/>
          </a:p>
        </p:txBody>
      </p:sp>
      <p:sp>
        <p:nvSpPr>
          <p:cNvPr id="4" name="TextBox 3"/>
          <p:cNvSpPr txBox="1"/>
          <p:nvPr/>
        </p:nvSpPr>
        <p:spPr>
          <a:xfrm>
            <a:off x="2133600" y="4648200"/>
            <a:ext cx="5029200" cy="1631950"/>
          </a:xfrm>
          <a:prstGeom prst="rect">
            <a:avLst/>
          </a:prstGeom>
          <a:solidFill>
            <a:schemeClr val="accent4">
              <a:lumMod val="40000"/>
              <a:lumOff val="60000"/>
            </a:schemeClr>
          </a:solidFill>
          <a:ln w="31750">
            <a:solidFill>
              <a:schemeClr val="accent4">
                <a:lumMod val="75000"/>
              </a:schemeClr>
            </a:solidFill>
          </a:ln>
        </p:spPr>
        <p:txBody>
          <a:bodyPr>
            <a:spAutoFit/>
          </a:bodyPr>
          <a:lstStyle/>
          <a:p>
            <a:pPr>
              <a:defRPr/>
            </a:pPr>
            <a:r>
              <a:rPr lang="en-US" sz="2000" dirty="0">
                <a:latin typeface="+mn-lt"/>
              </a:rPr>
              <a:t>    </a:t>
            </a:r>
            <a:r>
              <a:rPr lang="en-US" sz="2000" i="1" dirty="0">
                <a:latin typeface="+mn-lt"/>
              </a:rPr>
              <a:t>b</a:t>
            </a:r>
            <a:r>
              <a:rPr lang="en-US" sz="2000" dirty="0">
                <a:latin typeface="+mn-lt"/>
              </a:rPr>
              <a:t> = 7; </a:t>
            </a:r>
            <a:r>
              <a:rPr lang="en-US" sz="2000" i="1" dirty="0">
                <a:latin typeface="+mn-lt"/>
              </a:rPr>
              <a:t> g</a:t>
            </a:r>
            <a:r>
              <a:rPr lang="en-US" sz="2000" dirty="0">
                <a:latin typeface="+mn-lt"/>
              </a:rPr>
              <a:t> = 14;  </a:t>
            </a:r>
            <a:r>
              <a:rPr lang="en-US" sz="2000" i="1" dirty="0">
                <a:latin typeface="+mn-lt"/>
              </a:rPr>
              <a:t>h</a:t>
            </a:r>
            <a:r>
              <a:rPr lang="en-US" sz="2000" dirty="0">
                <a:latin typeface="+mn-lt"/>
              </a:rPr>
              <a:t> = 63;  </a:t>
            </a:r>
            <a:r>
              <a:rPr lang="en-US" sz="2000" i="1" dirty="0">
                <a:latin typeface="+mn-lt"/>
              </a:rPr>
              <a:t>m</a:t>
            </a:r>
            <a:r>
              <a:rPr lang="en-US" sz="2000" dirty="0">
                <a:latin typeface="+mn-lt"/>
              </a:rPr>
              <a:t> = 3;  </a:t>
            </a:r>
            <a:r>
              <a:rPr lang="en-US" sz="2000" i="1" dirty="0">
                <a:latin typeface="+mn-lt"/>
              </a:rPr>
              <a:t>n</a:t>
            </a:r>
            <a:r>
              <a:rPr lang="en-US" sz="2000" dirty="0">
                <a:latin typeface="+mn-lt"/>
              </a:rPr>
              <a:t> = 2</a:t>
            </a:r>
          </a:p>
          <a:p>
            <a:pPr>
              <a:defRPr/>
            </a:pPr>
            <a:r>
              <a:rPr lang="en-US" sz="2000" dirty="0">
                <a:latin typeface="+mn-lt"/>
              </a:rPr>
              <a:t>    7 | 14 and 7 | 63.</a:t>
            </a:r>
          </a:p>
          <a:p>
            <a:pPr>
              <a:defRPr/>
            </a:pPr>
            <a:r>
              <a:rPr lang="en-US" sz="2000" dirty="0">
                <a:latin typeface="+mn-lt"/>
              </a:rPr>
              <a:t>    To show 7 (3 * 14 + 2 * 63),</a:t>
            </a:r>
          </a:p>
          <a:p>
            <a:pPr>
              <a:defRPr/>
            </a:pPr>
            <a:r>
              <a:rPr lang="en-US" sz="2000" dirty="0">
                <a:latin typeface="+mn-lt"/>
              </a:rPr>
              <a:t>    we have (3 * 14 + 2 * 63) = 7(3 * 2 + 2 * 9),</a:t>
            </a:r>
          </a:p>
          <a:p>
            <a:pPr>
              <a:defRPr/>
            </a:pPr>
            <a:r>
              <a:rPr lang="en-US" sz="2000" dirty="0">
                <a:latin typeface="+mn-lt"/>
              </a:rPr>
              <a:t>    and it is obvious that 7 | (7(3 * 2 + 2 * 9)).</a:t>
            </a:r>
          </a:p>
        </p:txBody>
      </p:sp>
      <p:sp>
        <p:nvSpPr>
          <p:cNvPr id="5" name="Footer Placeholder 4"/>
          <p:cNvSpPr>
            <a:spLocks noGrp="1"/>
          </p:cNvSpPr>
          <p:nvPr>
            <p:ph type="ftr" sz="quarter" idx="11"/>
          </p:nvPr>
        </p:nvSpPr>
        <p:spPr>
          <a:xfrm>
            <a:off x="0" y="6492875"/>
            <a:ext cx="7019925" cy="365125"/>
          </a:xfrm>
        </p:spPr>
        <p:txBody>
          <a:bodyPr/>
          <a:lstStyle/>
          <a:p>
            <a:pPr>
              <a:defRPr/>
            </a:pPr>
            <a:r>
              <a:rPr lang="en-US" sz="900"/>
              <a:t>© 2020 Pearson Education, Inc., Hoboken, NJ. All rights reserved. </a:t>
            </a:r>
            <a:endParaRPr lang="en-US" sz="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t>Division Algorithm</a:t>
            </a:r>
          </a:p>
        </p:txBody>
      </p:sp>
      <p:sp>
        <p:nvSpPr>
          <p:cNvPr id="41987" name="Content Placeholder 2"/>
          <p:cNvSpPr>
            <a:spLocks noGrp="1"/>
          </p:cNvSpPr>
          <p:nvPr>
            <p:ph idx="1"/>
          </p:nvPr>
        </p:nvSpPr>
        <p:spPr>
          <a:xfrm>
            <a:off x="838200" y="2209800"/>
            <a:ext cx="7570787" cy="4365625"/>
          </a:xfrm>
        </p:spPr>
        <p:txBody>
          <a:bodyPr/>
          <a:lstStyle/>
          <a:p>
            <a:r>
              <a:rPr lang="en-US" dirty="0"/>
              <a:t>Given any positive integer </a:t>
            </a:r>
            <a:r>
              <a:rPr lang="en-US" i="1" dirty="0" err="1"/>
              <a:t>n</a:t>
            </a:r>
            <a:r>
              <a:rPr lang="en-US" i="1" dirty="0"/>
              <a:t> </a:t>
            </a:r>
            <a:r>
              <a:rPr lang="en-US" dirty="0"/>
              <a:t>and any nonnegative integer </a:t>
            </a:r>
            <a:r>
              <a:rPr lang="en-US" i="1" dirty="0"/>
              <a:t>a, </a:t>
            </a:r>
            <a:r>
              <a:rPr lang="en-US" dirty="0"/>
              <a:t>if we divide </a:t>
            </a:r>
            <a:r>
              <a:rPr lang="en-US" i="1" dirty="0"/>
              <a:t>a</a:t>
            </a:r>
            <a:r>
              <a:rPr lang="en-US" dirty="0"/>
              <a:t> by </a:t>
            </a:r>
            <a:r>
              <a:rPr lang="en-US" i="1" dirty="0" err="1"/>
              <a:t>n</a:t>
            </a:r>
            <a:r>
              <a:rPr lang="en-US" dirty="0"/>
              <a:t> we get an integer quotient </a:t>
            </a:r>
            <a:r>
              <a:rPr lang="en-US" i="1" dirty="0" err="1"/>
              <a:t>q</a:t>
            </a:r>
            <a:r>
              <a:rPr lang="en-US" dirty="0"/>
              <a:t> and an integer remainder </a:t>
            </a:r>
            <a:r>
              <a:rPr lang="en-US" i="1" dirty="0" err="1"/>
              <a:t>r</a:t>
            </a:r>
            <a:r>
              <a:rPr lang="en-US" dirty="0"/>
              <a:t> that obey the following relationship:</a:t>
            </a:r>
          </a:p>
          <a:p>
            <a:pPr lvl="1">
              <a:buFont typeface="Candara" pitchFamily="-84" charset="0"/>
              <a:buNone/>
            </a:pPr>
            <a:endParaRPr lang="en-US" dirty="0"/>
          </a:p>
          <a:p>
            <a:pPr lvl="1" algn="ctr">
              <a:buFont typeface="Candara" pitchFamily="-84" charset="0"/>
              <a:buNone/>
            </a:pPr>
            <a:r>
              <a:rPr lang="en-US" sz="2800" i="1" dirty="0"/>
              <a:t>	a = </a:t>
            </a:r>
            <a:r>
              <a:rPr lang="en-US" sz="2800" i="1" dirty="0" err="1"/>
              <a:t>qn</a:t>
            </a:r>
            <a:r>
              <a:rPr lang="en-US" sz="2800" i="1" dirty="0"/>
              <a:t> + </a:t>
            </a:r>
            <a:r>
              <a:rPr lang="en-US" sz="2800" i="1" dirty="0" err="1"/>
              <a:t>r</a:t>
            </a:r>
            <a:r>
              <a:rPr lang="en-US" sz="2800" i="1" dirty="0"/>
              <a:t>             0 ≤ </a:t>
            </a:r>
            <a:r>
              <a:rPr lang="en-US" sz="2800" i="1" dirty="0" err="1"/>
              <a:t>r</a:t>
            </a:r>
            <a:r>
              <a:rPr lang="en-US" sz="2800" i="1" dirty="0"/>
              <a:t> &lt; </a:t>
            </a:r>
            <a:r>
              <a:rPr lang="en-US" sz="2800" i="1" dirty="0" err="1"/>
              <a:t>n</a:t>
            </a:r>
            <a:r>
              <a:rPr lang="en-US" sz="2800" i="1" dirty="0"/>
              <a:t>; </a:t>
            </a:r>
            <a:r>
              <a:rPr lang="en-US" sz="2800" i="1" dirty="0" err="1"/>
              <a:t>q</a:t>
            </a:r>
            <a:r>
              <a:rPr lang="en-US" sz="2800" i="1" dirty="0"/>
              <a:t> = [a/</a:t>
            </a:r>
            <a:r>
              <a:rPr lang="en-US" sz="2800" i="1" dirty="0" err="1"/>
              <a:t>n</a:t>
            </a:r>
            <a:r>
              <a:rPr lang="en-US" sz="2800" i="1" dirty="0"/>
              <a:t>]</a:t>
            </a:r>
          </a:p>
          <a:p>
            <a:endParaRPr lang="en-US" dirty="0"/>
          </a:p>
          <a:p>
            <a:pPr lvl="1"/>
            <a:endParaRPr lang="en-US" dirty="0"/>
          </a:p>
          <a:p>
            <a:pPr lvl="1"/>
            <a:endParaRPr lang="en-US" dirty="0"/>
          </a:p>
        </p:txBody>
      </p:sp>
      <p:sp>
        <p:nvSpPr>
          <p:cNvPr id="4" name="Footer Placeholder 3"/>
          <p:cNvSpPr>
            <a:spLocks noGrp="1"/>
          </p:cNvSpPr>
          <p:nvPr>
            <p:ph type="ftr" sz="quarter" idx="11"/>
          </p:nvPr>
        </p:nvSpPr>
        <p:spPr>
          <a:xfrm>
            <a:off x="0" y="6492875"/>
            <a:ext cx="6638925" cy="365125"/>
          </a:xfrm>
        </p:spPr>
        <p:txBody>
          <a:bodyPr/>
          <a:lstStyle/>
          <a:p>
            <a:pPr>
              <a:defRPr/>
            </a:pPr>
            <a:r>
              <a:rPr lang="en-US" sz="900"/>
              <a:t>© 2020 Pearson Education, Inc., Hoboken, NJ. All rights reserved. </a:t>
            </a:r>
            <a:endParaRPr lang="en-US" sz="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562600" cy="365125"/>
          </a:xfrm>
        </p:spPr>
        <p:txBody>
          <a:bodyPr/>
          <a:lstStyle/>
          <a:p>
            <a:pPr>
              <a:defRPr/>
            </a:pPr>
            <a:r>
              <a:rPr lang="en-US" sz="900"/>
              <a:t>© 2020 Pearson Education, Inc., Hoboken, NJ. All rights reserved. </a:t>
            </a:r>
            <a:endParaRPr lang="en-US" sz="900" dirty="0"/>
          </a:p>
        </p:txBody>
      </p:sp>
      <p:pic>
        <p:nvPicPr>
          <p:cNvPr id="4" name="Picture 3">
            <a:extLst>
              <a:ext uri="{FF2B5EF4-FFF2-40B4-BE49-F238E27FC236}">
                <a16:creationId xmlns:a16="http://schemas.microsoft.com/office/drawing/2014/main" id="{2A3EB9BA-B532-5945-BECF-3B30CE385FC2}"/>
              </a:ext>
            </a:extLst>
          </p:cNvPr>
          <p:cNvPicPr>
            <a:picLocks noChangeAspect="1"/>
          </p:cNvPicPr>
          <p:nvPr/>
        </p:nvPicPr>
        <p:blipFill rotWithShape="1">
          <a:blip r:embed="rId3"/>
          <a:srcRect t="18500" b="30050"/>
          <a:stretch/>
        </p:blipFill>
        <p:spPr>
          <a:xfrm>
            <a:off x="-138461" y="255987"/>
            <a:ext cx="9420922" cy="6272584"/>
          </a:xfrm>
          <a:prstGeom prst="rect">
            <a:avLst/>
          </a:prstGeom>
        </p:spPr>
      </p:pic>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81000" y="609600"/>
            <a:ext cx="3613150" cy="2057400"/>
          </a:xfrm>
        </p:spPr>
        <p:txBody>
          <a:bodyPr/>
          <a:lstStyle/>
          <a:p>
            <a:r>
              <a:rPr lang="en-AU" sz="6000"/>
              <a:t>Euclidean Algorithm</a:t>
            </a:r>
          </a:p>
        </p:txBody>
      </p:sp>
      <p:sp>
        <p:nvSpPr>
          <p:cNvPr id="46083" name="Rectangle 3"/>
          <p:cNvSpPr>
            <a:spLocks noGrp="1" noChangeArrowheads="1"/>
          </p:cNvSpPr>
          <p:nvPr>
            <p:ph idx="1"/>
          </p:nvPr>
        </p:nvSpPr>
        <p:spPr>
          <a:xfrm>
            <a:off x="4886325" y="381000"/>
            <a:ext cx="3813175" cy="5697538"/>
          </a:xfrm>
        </p:spPr>
        <p:txBody>
          <a:bodyPr/>
          <a:lstStyle/>
          <a:p>
            <a:r>
              <a:rPr lang="en-AU"/>
              <a:t>One of the basic techniques of number theory</a:t>
            </a:r>
          </a:p>
          <a:p>
            <a:r>
              <a:rPr lang="en-AU"/>
              <a:t>Procedure for determining the greatest common divisor of two positive integers</a:t>
            </a:r>
          </a:p>
          <a:p>
            <a:r>
              <a:rPr lang="en-AU"/>
              <a:t>Two integers are </a:t>
            </a:r>
            <a:r>
              <a:rPr lang="en-AU" b="1"/>
              <a:t>relatively prime </a:t>
            </a:r>
            <a:r>
              <a:rPr lang="en-AU"/>
              <a:t>if their only common positive integer factor is 1</a:t>
            </a:r>
          </a:p>
        </p:txBody>
      </p:sp>
      <p:pic>
        <p:nvPicPr>
          <p:cNvPr id="46084" name="Picture 7"/>
          <p:cNvPicPr>
            <a:picLocks noChangeAspect="1"/>
          </p:cNvPicPr>
          <p:nvPr/>
        </p:nvPicPr>
        <p:blipFill>
          <a:blip r:embed="rId3"/>
          <a:srcRect/>
          <a:stretch>
            <a:fillRect/>
          </a:stretch>
        </p:blipFill>
        <p:spPr bwMode="auto">
          <a:xfrm>
            <a:off x="685800" y="3276600"/>
            <a:ext cx="2946400" cy="2668588"/>
          </a:xfrm>
          <a:prstGeom prst="rect">
            <a:avLst/>
          </a:prstGeom>
          <a:noFill/>
          <a:ln w="9525">
            <a:noFill/>
            <a:miter lim="800000"/>
            <a:headEnd/>
            <a:tailEnd/>
          </a:ln>
        </p:spPr>
      </p:pic>
      <p:sp>
        <p:nvSpPr>
          <p:cNvPr id="5" name="Footer Placeholder 4"/>
          <p:cNvSpPr>
            <a:spLocks noGrp="1"/>
          </p:cNvSpPr>
          <p:nvPr>
            <p:ph type="ftr" sz="quarter" idx="11"/>
          </p:nvPr>
        </p:nvSpPr>
        <p:spPr>
          <a:xfrm>
            <a:off x="0" y="6492875"/>
            <a:ext cx="5267325" cy="365125"/>
          </a:xfrm>
        </p:spPr>
        <p:txBody>
          <a:bodyPr/>
          <a:lstStyle/>
          <a:p>
            <a:pPr>
              <a:defRPr/>
            </a:pPr>
            <a:r>
              <a:rPr lang="en-US" sz="900"/>
              <a:t>© 2020 Pearson Education, Inc., Hoboken, NJ. All rights reserved. </a:t>
            </a:r>
            <a:endParaRPr lang="en-US" sz="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4"/>
          <p:cNvSpPr>
            <a:spLocks noGrp="1"/>
          </p:cNvSpPr>
          <p:nvPr>
            <p:ph type="title"/>
          </p:nvPr>
        </p:nvSpPr>
        <p:spPr>
          <a:xfrm>
            <a:off x="0" y="39688"/>
            <a:ext cx="9143999" cy="1412875"/>
          </a:xfrm>
        </p:spPr>
        <p:txBody>
          <a:bodyPr/>
          <a:lstStyle/>
          <a:p>
            <a:r>
              <a:rPr lang="en-US" dirty="0"/>
              <a:t>Greatest Common Divisor (GCD)</a:t>
            </a:r>
          </a:p>
        </p:txBody>
      </p:sp>
      <p:sp>
        <p:nvSpPr>
          <p:cNvPr id="6" name="Content Placeholder 5"/>
          <p:cNvSpPr>
            <a:spLocks noGrp="1"/>
          </p:cNvSpPr>
          <p:nvPr>
            <p:ph idx="1"/>
          </p:nvPr>
        </p:nvSpPr>
        <p:spPr>
          <a:xfrm>
            <a:off x="838200" y="1752600"/>
            <a:ext cx="7570787" cy="4714875"/>
          </a:xfrm>
        </p:spPr>
        <p:txBody>
          <a:bodyPr rtlCol="0">
            <a:normAutofit fontScale="85000" lnSpcReduction="20000"/>
          </a:bodyPr>
          <a:lstStyle/>
          <a:p>
            <a:pPr fontAlgn="auto">
              <a:spcAft>
                <a:spcPts val="0"/>
              </a:spcAft>
              <a:buClr>
                <a:schemeClr val="accent1">
                  <a:lumMod val="60000"/>
                  <a:lumOff val="40000"/>
                </a:schemeClr>
              </a:buClr>
              <a:buFont typeface="Candara" pitchFamily="34" charset="0"/>
              <a:buChar char="•"/>
              <a:defRPr/>
            </a:pPr>
            <a:r>
              <a:rPr lang="en-US" dirty="0">
                <a:ea typeface="+mn-ea"/>
                <a:cs typeface="+mn-cs"/>
              </a:rPr>
              <a:t>The greatest common divisor of </a:t>
            </a:r>
            <a:r>
              <a:rPr lang="en-US" i="1" dirty="0">
                <a:ea typeface="+mn-ea"/>
                <a:cs typeface="+mn-cs"/>
              </a:rPr>
              <a:t>a </a:t>
            </a:r>
            <a:r>
              <a:rPr lang="en-US" dirty="0">
                <a:ea typeface="+mn-ea"/>
                <a:cs typeface="+mn-cs"/>
              </a:rPr>
              <a:t>and </a:t>
            </a:r>
            <a:r>
              <a:rPr lang="en-US" i="1" dirty="0">
                <a:ea typeface="+mn-ea"/>
                <a:cs typeface="+mn-cs"/>
              </a:rPr>
              <a:t>b </a:t>
            </a:r>
            <a:r>
              <a:rPr lang="en-US" dirty="0">
                <a:ea typeface="+mn-ea"/>
                <a:cs typeface="+mn-cs"/>
              </a:rPr>
              <a:t>is the largest integer that divides both </a:t>
            </a:r>
            <a:r>
              <a:rPr lang="en-US" i="1" dirty="0">
                <a:ea typeface="+mn-ea"/>
                <a:cs typeface="+mn-cs"/>
              </a:rPr>
              <a:t>a </a:t>
            </a:r>
            <a:r>
              <a:rPr lang="en-US" dirty="0">
                <a:ea typeface="+mn-ea"/>
                <a:cs typeface="+mn-cs"/>
              </a:rPr>
              <a:t>and </a:t>
            </a:r>
            <a:r>
              <a:rPr lang="en-US" i="1" dirty="0">
                <a:ea typeface="+mn-ea"/>
                <a:cs typeface="+mn-cs"/>
              </a:rPr>
              <a:t>b</a:t>
            </a:r>
          </a:p>
          <a:p>
            <a:pPr fontAlgn="auto">
              <a:spcAft>
                <a:spcPts val="0"/>
              </a:spcAft>
              <a:buClr>
                <a:schemeClr val="accent1">
                  <a:lumMod val="60000"/>
                  <a:lumOff val="40000"/>
                </a:schemeClr>
              </a:buClr>
              <a:buFont typeface="Candara" pitchFamily="34" charset="0"/>
              <a:buChar char="•"/>
              <a:defRPr/>
            </a:pPr>
            <a:r>
              <a:rPr lang="en-US" dirty="0">
                <a:ea typeface="+mn-ea"/>
                <a:cs typeface="+mn-cs"/>
              </a:rPr>
              <a:t>We can use the notation gcd</a:t>
            </a:r>
            <a:r>
              <a:rPr lang="en-US" i="1" dirty="0">
                <a:ea typeface="+mn-ea"/>
                <a:cs typeface="+mn-cs"/>
              </a:rPr>
              <a:t>(a,b) </a:t>
            </a:r>
            <a:r>
              <a:rPr lang="en-US" dirty="0">
                <a:ea typeface="+mn-ea"/>
                <a:cs typeface="+mn-cs"/>
              </a:rPr>
              <a:t> to mean the </a:t>
            </a:r>
            <a:r>
              <a:rPr lang="en-US" b="1" dirty="0">
                <a:ea typeface="+mn-ea"/>
                <a:cs typeface="+mn-cs"/>
              </a:rPr>
              <a:t>greatest common divisor </a:t>
            </a:r>
            <a:r>
              <a:rPr lang="en-US" dirty="0">
                <a:ea typeface="+mn-ea"/>
                <a:cs typeface="+mn-cs"/>
              </a:rPr>
              <a:t>of </a:t>
            </a:r>
            <a:r>
              <a:rPr lang="en-US" i="1" dirty="0">
                <a:ea typeface="+mn-ea"/>
                <a:cs typeface="+mn-cs"/>
              </a:rPr>
              <a:t>a </a:t>
            </a:r>
            <a:r>
              <a:rPr lang="en-US" dirty="0">
                <a:ea typeface="+mn-ea"/>
                <a:cs typeface="+mn-cs"/>
              </a:rPr>
              <a:t>and </a:t>
            </a:r>
            <a:r>
              <a:rPr lang="en-US" i="1" dirty="0">
                <a:ea typeface="+mn-ea"/>
                <a:cs typeface="+mn-cs"/>
              </a:rPr>
              <a:t>b</a:t>
            </a:r>
          </a:p>
          <a:p>
            <a:pPr fontAlgn="auto">
              <a:spcAft>
                <a:spcPts val="0"/>
              </a:spcAft>
              <a:buClr>
                <a:schemeClr val="accent1">
                  <a:lumMod val="60000"/>
                  <a:lumOff val="40000"/>
                </a:schemeClr>
              </a:buClr>
              <a:buFont typeface="Candara" pitchFamily="34" charset="0"/>
              <a:buChar char="•"/>
              <a:defRPr/>
            </a:pPr>
            <a:r>
              <a:rPr lang="en-US" dirty="0">
                <a:ea typeface="+mn-ea"/>
                <a:cs typeface="+mn-cs"/>
              </a:rPr>
              <a:t>We also define gcd(0,0) = 0</a:t>
            </a:r>
          </a:p>
          <a:p>
            <a:pPr fontAlgn="auto">
              <a:spcAft>
                <a:spcPts val="0"/>
              </a:spcAft>
              <a:buClr>
                <a:schemeClr val="accent1">
                  <a:lumMod val="60000"/>
                  <a:lumOff val="40000"/>
                </a:schemeClr>
              </a:buClr>
              <a:buFont typeface="Candara" pitchFamily="34" charset="0"/>
              <a:buChar char="•"/>
              <a:defRPr/>
            </a:pPr>
            <a:r>
              <a:rPr lang="en-US" dirty="0">
                <a:ea typeface="+mn-ea"/>
                <a:cs typeface="+mn-cs"/>
              </a:rPr>
              <a:t>Positive integer </a:t>
            </a:r>
            <a:r>
              <a:rPr lang="en-US" i="1" dirty="0">
                <a:ea typeface="+mn-ea"/>
                <a:cs typeface="+mn-cs"/>
              </a:rPr>
              <a:t>c </a:t>
            </a:r>
            <a:r>
              <a:rPr lang="en-US" dirty="0">
                <a:ea typeface="+mn-ea"/>
                <a:cs typeface="+mn-cs"/>
              </a:rPr>
              <a:t>is said to be the gcd of </a:t>
            </a:r>
            <a:r>
              <a:rPr lang="en-US" i="1" dirty="0">
                <a:ea typeface="+mn-ea"/>
                <a:cs typeface="+mn-cs"/>
              </a:rPr>
              <a:t>a </a:t>
            </a:r>
            <a:r>
              <a:rPr lang="en-US" dirty="0">
                <a:ea typeface="+mn-ea"/>
                <a:cs typeface="+mn-cs"/>
              </a:rPr>
              <a:t>and </a:t>
            </a:r>
            <a:r>
              <a:rPr lang="en-US" i="1" dirty="0">
                <a:ea typeface="+mn-ea"/>
                <a:cs typeface="+mn-cs"/>
              </a:rPr>
              <a:t>b </a:t>
            </a:r>
            <a:r>
              <a:rPr lang="en-US" dirty="0">
                <a:ea typeface="+mn-ea"/>
                <a:cs typeface="+mn-cs"/>
              </a:rPr>
              <a:t>if:</a:t>
            </a:r>
          </a:p>
          <a:p>
            <a:pPr lvl="1" fontAlgn="auto">
              <a:spcAft>
                <a:spcPts val="0"/>
              </a:spcAft>
              <a:buFont typeface="Candara" pitchFamily="34" charset="0"/>
              <a:buChar char="•"/>
              <a:defRPr/>
            </a:pPr>
            <a:r>
              <a:rPr lang="en-US" i="1" dirty="0">
                <a:ea typeface="+mn-ea"/>
              </a:rPr>
              <a:t>c </a:t>
            </a:r>
            <a:r>
              <a:rPr lang="en-US" dirty="0">
                <a:ea typeface="+mn-ea"/>
              </a:rPr>
              <a:t>is a divisor of </a:t>
            </a:r>
            <a:r>
              <a:rPr lang="en-US" i="1" dirty="0">
                <a:ea typeface="+mn-ea"/>
              </a:rPr>
              <a:t>a </a:t>
            </a:r>
            <a:r>
              <a:rPr lang="en-US" dirty="0">
                <a:ea typeface="+mn-ea"/>
              </a:rPr>
              <a:t>and </a:t>
            </a:r>
            <a:r>
              <a:rPr lang="en-US" i="1" dirty="0">
                <a:ea typeface="+mn-ea"/>
              </a:rPr>
              <a:t>b</a:t>
            </a:r>
          </a:p>
          <a:p>
            <a:pPr lvl="1" fontAlgn="auto">
              <a:spcAft>
                <a:spcPts val="0"/>
              </a:spcAft>
              <a:buFont typeface="Candara" pitchFamily="34" charset="0"/>
              <a:buChar char="•"/>
              <a:defRPr/>
            </a:pPr>
            <a:r>
              <a:rPr lang="en-US" dirty="0">
                <a:ea typeface="+mn-ea"/>
              </a:rPr>
              <a:t>Any divisor of </a:t>
            </a:r>
            <a:r>
              <a:rPr lang="en-US" i="1" dirty="0">
                <a:ea typeface="+mn-ea"/>
              </a:rPr>
              <a:t>a </a:t>
            </a:r>
            <a:r>
              <a:rPr lang="en-US" dirty="0">
                <a:ea typeface="+mn-ea"/>
              </a:rPr>
              <a:t>and </a:t>
            </a:r>
            <a:r>
              <a:rPr lang="en-US" i="1" dirty="0">
                <a:ea typeface="+mn-ea"/>
              </a:rPr>
              <a:t>b </a:t>
            </a:r>
            <a:r>
              <a:rPr lang="en-US" dirty="0">
                <a:ea typeface="+mn-ea"/>
              </a:rPr>
              <a:t>is a divisor of </a:t>
            </a:r>
            <a:r>
              <a:rPr lang="en-US" i="1" dirty="0">
                <a:ea typeface="+mn-ea"/>
              </a:rPr>
              <a:t>c</a:t>
            </a:r>
          </a:p>
          <a:p>
            <a:pPr marL="342900" lvl="1" indent="-342900" fontAlgn="auto">
              <a:spcBef>
                <a:spcPts val="2400"/>
              </a:spcBef>
              <a:spcAft>
                <a:spcPts val="0"/>
              </a:spcAft>
              <a:buClr>
                <a:schemeClr val="accent1">
                  <a:lumMod val="60000"/>
                  <a:lumOff val="40000"/>
                </a:schemeClr>
              </a:buClr>
              <a:buFont typeface="Candara" pitchFamily="34" charset="0"/>
              <a:buChar char="•"/>
              <a:defRPr/>
            </a:pPr>
            <a:r>
              <a:rPr lang="en-US" sz="2811" dirty="0">
                <a:ea typeface="+mn-ea"/>
              </a:rPr>
              <a:t>An equivalent definition is:</a:t>
            </a:r>
          </a:p>
          <a:p>
            <a:pPr marL="342900" lvl="1" indent="-342900" algn="ctr" fontAlgn="auto">
              <a:spcBef>
                <a:spcPts val="2400"/>
              </a:spcBef>
              <a:spcAft>
                <a:spcPts val="0"/>
              </a:spcAft>
              <a:buClr>
                <a:schemeClr val="accent1">
                  <a:lumMod val="60000"/>
                  <a:lumOff val="40000"/>
                </a:schemeClr>
              </a:buClr>
              <a:buFont typeface="Candara" pitchFamily="34" charset="0"/>
              <a:buNone/>
              <a:defRPr/>
            </a:pPr>
            <a:r>
              <a:rPr lang="en-US" sz="2811" dirty="0">
                <a:ea typeface="+mn-ea"/>
              </a:rPr>
              <a:t>gcd(</a:t>
            </a:r>
            <a:r>
              <a:rPr lang="en-US" sz="2811" i="1" dirty="0">
                <a:ea typeface="+mn-ea"/>
              </a:rPr>
              <a:t>a,b) = </a:t>
            </a:r>
            <a:r>
              <a:rPr lang="en-US" sz="2811" dirty="0">
                <a:ea typeface="+mn-ea"/>
              </a:rPr>
              <a:t>max[</a:t>
            </a:r>
            <a:r>
              <a:rPr lang="en-US" sz="2811" i="1" dirty="0">
                <a:ea typeface="+mn-ea"/>
              </a:rPr>
              <a:t>k, </a:t>
            </a:r>
            <a:r>
              <a:rPr lang="en-US" sz="2811" dirty="0">
                <a:ea typeface="+mn-ea"/>
              </a:rPr>
              <a:t>such that </a:t>
            </a:r>
            <a:r>
              <a:rPr lang="en-US" sz="2811" i="1" dirty="0">
                <a:ea typeface="+mn-ea"/>
              </a:rPr>
              <a:t>k | a </a:t>
            </a:r>
            <a:r>
              <a:rPr lang="en-US" sz="2811" dirty="0">
                <a:ea typeface="+mn-ea"/>
              </a:rPr>
              <a:t>and </a:t>
            </a:r>
            <a:r>
              <a:rPr lang="en-US" sz="2811" i="1" dirty="0">
                <a:ea typeface="+mn-ea"/>
              </a:rPr>
              <a:t>k | b]</a:t>
            </a:r>
            <a:endParaRPr lang="en-US" sz="2811" dirty="0">
              <a:ea typeface="+mn-ea"/>
            </a:endParaRPr>
          </a:p>
          <a:p>
            <a:pPr fontAlgn="auto">
              <a:spcAft>
                <a:spcPts val="0"/>
              </a:spcAft>
              <a:buClr>
                <a:schemeClr val="accent1">
                  <a:lumMod val="60000"/>
                  <a:lumOff val="40000"/>
                </a:schemeClr>
              </a:buClr>
              <a:buFont typeface="Candara" pitchFamily="34" charset="0"/>
              <a:buChar char="•"/>
              <a:defRPr/>
            </a:pPr>
            <a:endParaRPr lang="en-US" dirty="0">
              <a:ea typeface="+mn-ea"/>
              <a:cs typeface="+mn-cs"/>
            </a:endParaRPr>
          </a:p>
        </p:txBody>
      </p:sp>
      <p:sp>
        <p:nvSpPr>
          <p:cNvPr id="4" name="Footer Placeholder 3"/>
          <p:cNvSpPr>
            <a:spLocks noGrp="1"/>
          </p:cNvSpPr>
          <p:nvPr>
            <p:ph type="ftr" sz="quarter" idx="11"/>
          </p:nvPr>
        </p:nvSpPr>
        <p:spPr>
          <a:xfrm>
            <a:off x="0" y="6492875"/>
            <a:ext cx="5953125" cy="365125"/>
          </a:xfrm>
        </p:spPr>
        <p:txBody>
          <a:bodyPr/>
          <a:lstStyle/>
          <a:p>
            <a:pPr>
              <a:defRPr/>
            </a:pPr>
            <a:r>
              <a:rPr lang="en-US" sz="900"/>
              <a:t>© 2020 Pearson Education, Inc., Hoboken, NJ. All rights reserved. </a:t>
            </a:r>
            <a:endParaRPr lang="en-US" sz="900" dirty="0"/>
          </a:p>
        </p:txBody>
      </p:sp>
    </p:spTree>
  </p:cSld>
  <p:clrMapOvr>
    <a:masterClrMapping/>
  </p:clrMapOvr>
</p:sld>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9844</TotalTime>
  <Words>5106</Words>
  <Application>Microsoft Macintosh PowerPoint</Application>
  <PresentationFormat>On-screen Show (4:3)</PresentationFormat>
  <Paragraphs>506</Paragraphs>
  <Slides>34</Slides>
  <Notes>34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34</vt:i4>
      </vt:variant>
    </vt:vector>
  </HeadingPairs>
  <TitlesOfParts>
    <vt:vector size="41" baseType="lpstr">
      <vt:lpstr>Arial</vt:lpstr>
      <vt:lpstr>Candara</vt:lpstr>
      <vt:lpstr>Mistral</vt:lpstr>
      <vt:lpstr>Times New Roman</vt:lpstr>
      <vt:lpstr>Wingdings</vt:lpstr>
      <vt:lpstr>ch01</vt:lpstr>
      <vt:lpstr>Infusion</vt:lpstr>
      <vt:lpstr>Cryptography and Network Security</vt:lpstr>
      <vt:lpstr>Chapter 2</vt:lpstr>
      <vt:lpstr>Divisibility</vt:lpstr>
      <vt:lpstr>Properties of Divisibility</vt:lpstr>
      <vt:lpstr>Properties of Divisibility</vt:lpstr>
      <vt:lpstr>Division Algorithm</vt:lpstr>
      <vt:lpstr>PowerPoint Presentation</vt:lpstr>
      <vt:lpstr>Euclidean Algorithm</vt:lpstr>
      <vt:lpstr>Greatest Common Divisor (GCD)</vt:lpstr>
      <vt:lpstr>GCD</vt:lpstr>
      <vt:lpstr>PowerPoint Presentation</vt:lpstr>
      <vt:lpstr>PowerPoint Presentation</vt:lpstr>
      <vt:lpstr>Table 2.1 Euclidean Algorithm Example</vt:lpstr>
      <vt:lpstr>Modular Arithmetic</vt:lpstr>
      <vt:lpstr>Modular Arithmetic</vt:lpstr>
      <vt:lpstr>Properties of Congruences</vt:lpstr>
      <vt:lpstr>Modular Arithmetic</vt:lpstr>
      <vt:lpstr>Remaining Properties:</vt:lpstr>
      <vt:lpstr>Table 2.2(a) Arithmetic Modulo 8</vt:lpstr>
      <vt:lpstr>Table 2.2(b) Multiplication Modulo 8</vt:lpstr>
      <vt:lpstr>Table 2.2(c)  Additive  and  Multiplicative Inverse  Modulo 8</vt:lpstr>
      <vt:lpstr>Table 2.3 Properties of Modular Arithmetic for Integers in Zn</vt:lpstr>
      <vt:lpstr>Table 2.4 Extended Euclidean Algorithm Example</vt:lpstr>
      <vt:lpstr>Prime Numbers</vt:lpstr>
      <vt:lpstr>PowerPoint Presentation</vt:lpstr>
      <vt:lpstr>Fermat's Theorem</vt:lpstr>
      <vt:lpstr>Table 2.6 Some Values of Euler’s Totient Function ø(n)</vt:lpstr>
      <vt:lpstr>Euler's Theorem</vt:lpstr>
      <vt:lpstr>Miller-Rabin Algorithm</vt:lpstr>
      <vt:lpstr>Deterministic Primality Algorithm</vt:lpstr>
      <vt:lpstr>Chinese Remainder Theorem (CRT)</vt:lpstr>
      <vt:lpstr>PowerPoint Presentation</vt:lpstr>
      <vt:lpstr>PowerPoint Presentation</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4</dc:subject>
  <dc:creator>Dr Lawrie Brown</dc:creator>
  <cp:keywords/>
  <dc:description/>
  <cp:lastModifiedBy>Kim McLaughlin</cp:lastModifiedBy>
  <cp:revision>98</cp:revision>
  <cp:lastPrinted>2009-08-06T03:57:36Z</cp:lastPrinted>
  <dcterms:created xsi:type="dcterms:W3CDTF">2016-03-13T02:06:16Z</dcterms:created>
  <dcterms:modified xsi:type="dcterms:W3CDTF">2019-11-04T01:51:18Z</dcterms:modified>
  <cp:category/>
</cp:coreProperties>
</file>