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26"/>
  </p:notesMasterIdLst>
  <p:handoutMasterIdLst>
    <p:handoutMasterId r:id="rId27"/>
  </p:handoutMasterIdLst>
  <p:sldIdLst>
    <p:sldId id="329" r:id="rId3"/>
    <p:sldId id="330" r:id="rId4"/>
    <p:sldId id="277" r:id="rId5"/>
    <p:sldId id="275" r:id="rId6"/>
    <p:sldId id="326" r:id="rId7"/>
    <p:sldId id="324" r:id="rId8"/>
    <p:sldId id="333" r:id="rId9"/>
    <p:sldId id="278" r:id="rId10"/>
    <p:sldId id="279" r:id="rId11"/>
    <p:sldId id="280" r:id="rId12"/>
    <p:sldId id="282" r:id="rId13"/>
    <p:sldId id="334" r:id="rId14"/>
    <p:sldId id="284" r:id="rId15"/>
    <p:sldId id="287" r:id="rId16"/>
    <p:sldId id="335" r:id="rId17"/>
    <p:sldId id="336" r:id="rId18"/>
    <p:sldId id="337" r:id="rId19"/>
    <p:sldId id="288" r:id="rId20"/>
    <p:sldId id="296" r:id="rId21"/>
    <p:sldId id="289" r:id="rId22"/>
    <p:sldId id="338" r:id="rId23"/>
    <p:sldId id="339" r:id="rId24"/>
    <p:sldId id="332"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75456" autoAdjust="0"/>
  </p:normalViewPr>
  <p:slideViewPr>
    <p:cSldViewPr>
      <p:cViewPr varScale="1">
        <p:scale>
          <a:sx n="84" d="100"/>
          <a:sy n="84" d="100"/>
        </p:scale>
        <p:origin x="25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25CA973-C949-0B49-8EBA-E76268828C03}">
      <dgm:prSet/>
      <dgm:spPr/>
      <dgm:t>
        <a:bodyPr/>
        <a:lstStyle/>
        <a:p>
          <a:pPr rtl="0"/>
          <a:r>
            <a:rPr lang="en-US" dirty="0"/>
            <a:t>Encrypts a digital data stream one bit or one byte at a time</a:t>
          </a:r>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dirty="0"/>
            <a:t>Examples:</a:t>
          </a:r>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dgm:spPr/>
      <dgm:t>
        <a:bodyPr/>
        <a:lstStyle/>
        <a:p>
          <a:pPr rtl="0"/>
          <a:r>
            <a:rPr lang="en-US" dirty="0" err="1"/>
            <a:t>Autokeyed</a:t>
          </a:r>
          <a:r>
            <a:rPr lang="en-US" dirty="0"/>
            <a:t> </a:t>
          </a:r>
          <a:r>
            <a:rPr lang="en-US" dirty="0" err="1"/>
            <a:t>Vigenère</a:t>
          </a:r>
          <a:r>
            <a:rPr lang="en-US" dirty="0"/>
            <a:t> cipher</a:t>
          </a:r>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dgm:spPr/>
      <dgm:t>
        <a:bodyPr/>
        <a:lstStyle/>
        <a:p>
          <a:pPr rtl="0"/>
          <a:r>
            <a:rPr lang="en-US" dirty="0" err="1"/>
            <a:t>Vernam</a:t>
          </a:r>
          <a:r>
            <a:rPr lang="en-US" dirty="0"/>
            <a:t> cipher</a:t>
          </a:r>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r>
            <a:rPr lang="en-US" dirty="0"/>
            <a:t>In the ideal case, a one-time pad version of the </a:t>
          </a:r>
          <a:r>
            <a:rPr lang="en-US" dirty="0" err="1"/>
            <a:t>Vernam</a:t>
          </a:r>
          <a:r>
            <a:rPr lang="en-US" dirty="0"/>
            <a:t> cipher would be used, in which the </a:t>
          </a:r>
          <a:r>
            <a:rPr lang="en-US" dirty="0" err="1"/>
            <a:t>keystream</a:t>
          </a:r>
          <a:r>
            <a:rPr lang="en-US" dirty="0"/>
            <a:t> is as long as the plaintext bit stream</a:t>
          </a:r>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r>
            <a:rPr lang="en-US" dirty="0"/>
            <a:t>If the cryptographic </a:t>
          </a:r>
          <a:r>
            <a:rPr lang="en-US" dirty="0" err="1"/>
            <a:t>keystream</a:t>
          </a:r>
          <a:r>
            <a:rPr lang="en-US" dirty="0"/>
            <a:t> is random, then this cipher is unbreakable by any means other than acquiring the </a:t>
          </a:r>
          <a:r>
            <a:rPr lang="en-US" dirty="0" err="1"/>
            <a:t>keystream</a:t>
          </a:r>
          <a:endParaRPr lang="en-US"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dgm:spPr/>
      <dgm:t>
        <a:bodyPr/>
        <a:lstStyle/>
        <a:p>
          <a:pPr rtl="0"/>
          <a:r>
            <a:rPr lang="en-US" dirty="0" err="1"/>
            <a:t>Keystream</a:t>
          </a:r>
          <a:r>
            <a:rPr lang="en-US" dirty="0"/>
            <a:t> must be provided to both users in advance via some independent and secure channel</a:t>
          </a:r>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dgm:spPr/>
      <dgm:t>
        <a:bodyPr/>
        <a:lstStyle/>
        <a:p>
          <a:pPr rtl="0"/>
          <a:r>
            <a:rPr lang="en-US" dirty="0"/>
            <a:t>This introduces insurmountable logistical problems if the intended data traffic is very large</a:t>
          </a:r>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dirty="0"/>
            <a:t>For practical reasons the bit-stream generator must be implemented as an algorithmic procedure so that the cryptographic bit stream can be produced by both users</a:t>
          </a:r>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dgm:spPr/>
      <dgm:t>
        <a:bodyPr/>
        <a:lstStyle/>
        <a:p>
          <a:pPr rtl="0"/>
          <a:r>
            <a:rPr lang="en-US" dirty="0"/>
            <a:t>It must be computationally impractical to predict future portions of the bit stream based on previous portions of the bit stream</a:t>
          </a:r>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dgm:spPr/>
      <dgm:t>
        <a:bodyPr/>
        <a:lstStyle/>
        <a:p>
          <a:pPr rtl="0"/>
          <a:r>
            <a:rPr lang="en-US" dirty="0"/>
            <a:t>The two users need only share the generating key and each can produce the </a:t>
          </a:r>
          <a:r>
            <a:rPr lang="en-US" dirty="0" err="1"/>
            <a:t>keystream</a:t>
          </a:r>
          <a:endParaRPr lang="en-US" dirty="0"/>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8A1830D-C83F-544F-A09D-395AF20727E1}" srcId="{625CA973-C949-0B49-8EBA-E76268828C03}" destId="{085DFABC-820A-9441-8D9B-D16FE6638F73}" srcOrd="0" destOrd="0" parTransId="{DF24B70A-31D5-9947-A093-C8B124139D75}" sibTransId="{7831E1FE-6132-9E44-991D-5A43811B3E61}"/>
    <dgm:cxn modelId="{E0B7D912-84A4-1044-817C-6F0446FCACFD}" type="presOf" srcId="{085DFABC-820A-9441-8D9B-D16FE6638F73}" destId="{483862D4-68AF-394B-9853-B785CF4575EB}" srcOrd="0" destOrd="0"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6A018318-4A50-AC45-9510-057EC9DEEABD}" srcId="{25F88892-1718-AA47-BD33-9CBE3B48EE63}" destId="{91009186-E007-5F43-8FF5-1C299DFAA5DE}" srcOrd="0" destOrd="0" parTransId="{2BA905CE-B876-DD49-ACC1-8A15CA825F96}" sibTransId="{ADC62BC0-450B-204B-8B3E-6353911601EB}"/>
    <dgm:cxn modelId="{16CAAC19-89B3-2941-96C0-90763AE56C80}" srcId="{B49DFDEA-C1E6-FD44-8894-2C30F1D756E3}" destId="{6A150459-F120-F142-BA3A-97697F7A0DAE}" srcOrd="2" destOrd="0" parTransId="{CCE12F00-86EB-0A45-A137-2CFD250D01A4}" sibTransId="{DAB32485-39E3-AC48-AA64-CFF75F53D828}"/>
    <dgm:cxn modelId="{C953D621-BCDA-5649-8271-1F6D12084F7C}" srcId="{6A150459-F120-F142-BA3A-97697F7A0DAE}" destId="{B811C9F2-426A-5340-B551-6C3B699F7460}" srcOrd="1" destOrd="0" parTransId="{0C7EC46B-37E2-B044-ABC1-1FB5DF4CC97A}" sibTransId="{7F1E6B9E-11EB-2F4D-A365-A4A89F0BD4A2}"/>
    <dgm:cxn modelId="{511A762C-B0C0-C249-8E70-3C316205A18D}" srcId="{6A150459-F120-F142-BA3A-97697F7A0DAE}" destId="{307C9169-FD19-AC47-87F6-E8088C3881B5}" srcOrd="0" destOrd="0" parTransId="{9269A3DE-2464-1340-9903-9CCDD4D3419F}" sibTransId="{27339016-3257-8F45-BFC8-8B12CDD93D77}"/>
    <dgm:cxn modelId="{93528F30-D4E4-B34E-97E5-8071551C6D9A}" type="presOf" srcId="{B811C9F2-426A-5340-B551-6C3B699F7460}" destId="{E3071BAB-526E-7246-9BFE-CC25E4D1F4D3}" srcOrd="0"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B3C2935D-9319-6D44-BB7B-E5A7177E773A}" srcId="{25F88892-1718-AA47-BD33-9CBE3B48EE63}" destId="{511C53A0-B84E-A04B-AB4F-85049655B05F}" srcOrd="1" destOrd="0" parTransId="{B7FFCEBC-714B-3F4E-A7AB-F6CAF65D8F2D}" sibTransId="{E1469CCF-8233-4D4F-B114-9977B795DDB4}"/>
    <dgm:cxn modelId="{6535705F-135A-6241-9AF9-5619D985202D}" type="presOf" srcId="{25F88892-1718-AA47-BD33-9CBE3B48EE63}" destId="{9A6FA038-3999-3F4C-84B0-1E295CA7802E}" srcOrd="0" destOrd="0" presId="urn:microsoft.com/office/officeart/2005/8/layout/lProcess2"/>
    <dgm:cxn modelId="{BEAF3A85-AD15-244F-9935-63FB8FC5D734}" type="presOf" srcId="{511C53A0-B84E-A04B-AB4F-85049655B05F}" destId="{9A6FA038-3999-3F4C-84B0-1E295CA7802E}" srcOrd="0" destOrd="2" presId="urn:microsoft.com/office/officeart/2005/8/layout/lProcess2"/>
    <dgm:cxn modelId="{0E85AC86-D1BF-4449-8A20-EE2CD9F9FEF9}" srcId="{085DFABC-820A-9441-8D9B-D16FE6638F73}" destId="{53D7D7AD-E7D7-2A43-8204-C15E1B95BC68}" srcOrd="1" destOrd="0" parTransId="{021F3417-BD24-0445-9AE8-64190E8FA58C}" sibTransId="{D6DDB179-3CB9-7A46-AA5F-43037B80D08D}"/>
    <dgm:cxn modelId="{B1E66890-F1EC-6347-85E3-D77471EDCD77}" type="presOf" srcId="{53D7D7AD-E7D7-2A43-8204-C15E1B95BC68}" destId="{483862D4-68AF-394B-9853-B785CF4575EB}"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8D38A4AD-CDD7-724E-8E50-259B51790A2C}" type="presOf" srcId="{B49DFDEA-C1E6-FD44-8894-2C30F1D756E3}" destId="{39452D4C-3643-1045-A9B0-24D2B5019761}"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35FACD7-9171-5740-A0E0-FA0D7BC138B7}" type="presOf" srcId="{625CA973-C949-0B49-8EBA-E76268828C03}" destId="{776B5AA3-E8DB-AA49-B3DF-4D6ADBBB4F23}" srcOrd="0" destOrd="0" presId="urn:microsoft.com/office/officeart/2005/8/layout/lProcess2"/>
    <dgm:cxn modelId="{F884C4D7-2123-A243-92CE-55864CE7A0A2}" type="presOf" srcId="{87E56F79-264A-7048-9159-053BCE3633AE}" destId="{5AC933B3-2544-0F42-9BA3-413721FCC33E}" srcOrd="1"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F673E4FE-A649-0745-8388-67E5CA4B863E}" srcId="{B49DFDEA-C1E6-FD44-8894-2C30F1D756E3}" destId="{625CA973-C949-0B49-8EBA-E76268828C03}" srcOrd="0" destOrd="0" parTransId="{D3F86C37-9999-C04C-8736-EF9460A25D9E}" sibTransId="{939F11A5-58C3-644C-97F6-DC02ACE4629F}"/>
    <dgm:cxn modelId="{C91182FF-E07B-A94E-82BD-BFC90E1BD528}" type="presOf" srcId="{91009186-E007-5F43-8FF5-1C299DFAA5DE}" destId="{9A6FA038-3999-3F4C-84B0-1E295CA7802E}" srcOrd="0" destOrd="1"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3A1DDF25-FFA9-B145-AE5C-991984DE3695}">
      <dgm:prSet/>
      <dgm:spPr/>
      <dgm:t>
        <a:bodyPr/>
        <a:lstStyle/>
        <a:p>
          <a:pPr rtl="0"/>
          <a:r>
            <a:rPr lang="en-US"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The majority of network-based symmetric cryptographic applications make use of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a:solidFill>
          <a:schemeClr val="bg2"/>
        </a:solidFill>
        <a:ln>
          <a:solidFill>
            <a:schemeClr val="tx2"/>
          </a:solidFill>
        </a:ln>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a:t>Substitutions</a:t>
          </a:r>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a:t>Each plaintext element or group of elements is uniquely replaced by a corresponding </a:t>
          </a:r>
          <a:r>
            <a:rPr lang="en-US" dirty="0" err="1"/>
            <a:t>ciphertext</a:t>
          </a:r>
          <a:r>
            <a:rPr lang="en-US" dirty="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a:t>Permutation </a:t>
          </a:r>
          <a:endParaRPr lang="en-US" dirty="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pt>
    <dgm:pt modelId="{9B1769EE-F32D-4B41-951F-64C6336B81AD}" type="pres">
      <dgm:prSet presAssocID="{A9024AA8-48CB-4542-A772-07573CAF7362}" presName="childShp" presStyleLbl="bgAccFollowNode1" presStyleIdx="0" presStyleCnt="2">
        <dgm:presLayoutVars>
          <dgm:bulletEnabled val="1"/>
        </dgm:presLayoutVars>
      </dgm:prSet>
      <dgm:spPr/>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pt>
    <dgm:pt modelId="{A41ED0DD-C2EF-014C-9055-C4A81ADD72A3}" type="pres">
      <dgm:prSet presAssocID="{339B6737-1E45-4247-A5FB-A7F6697B4194}" presName="childShp" presStyleLbl="bgAccFollowNode1" presStyleIdx="1" presStyleCnt="2">
        <dgm:presLayoutVars>
          <dgm:bulletEnabled val="1"/>
        </dgm:presLayoutVars>
      </dgm:prSet>
      <dgm:spPr/>
    </dgm:pt>
  </dgm:ptLst>
  <dgm:cxnLst>
    <dgm:cxn modelId="{C9875715-680F-3C4A-8FF4-4F2976F2EF9E}" srcId="{A9024AA8-48CB-4542-A772-07573CAF7362}" destId="{55BECFDC-A5D7-BE4B-A8D6-4BBE040FDDBC}" srcOrd="0" destOrd="0" parTransId="{C3AF525D-4946-3A46-9919-E319EE856F1E}" sibTransId="{DEDE1FD2-5E9B-7044-945A-CA349919BAD6}"/>
    <dgm:cxn modelId="{9C2D0816-1443-8742-BCCC-E56A01364534}" srcId="{339B6737-1E45-4247-A5FB-A7F6697B4194}" destId="{5492F155-BB51-7D45-BD7B-554B01F584EA}" srcOrd="0" destOrd="0" parTransId="{D4A359E2-6C03-574E-A3BB-D6865DD41D8D}" sibTransId="{F8717277-A6DE-A54F-8813-09A308431CA4}"/>
    <dgm:cxn modelId="{F2B2A71C-A986-4F4D-9934-A9FFBE5FDA82}" type="presOf" srcId="{55BECFDC-A5D7-BE4B-A8D6-4BBE040FDDBC}" destId="{9B1769EE-F32D-4B41-951F-64C6336B81AD}"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23435977-5822-5640-A730-E547BB348E22}" type="presOf" srcId="{339B6737-1E45-4247-A5FB-A7F6697B4194}" destId="{14881E42-CC0D-1E43-8416-8DF6501C7DFC}"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65D90CDB-8CDF-734C-A7EA-CBB53CB6B9FF}" srcId="{3C0C7DEF-6978-3340-B693-74DE05CA3281}" destId="{A9024AA8-48CB-4542-A772-07573CAF7362}" srcOrd="0" destOrd="0" parTransId="{CDB53F6A-0AF0-6745-ACC9-998E95F27A79}" sibTransId="{E5AE1784-F24C-FD48-AB88-4D531BD73195}"/>
    <dgm:cxn modelId="{56B537EE-880B-5C46-B32C-80C9D396AE7D}" type="presOf" srcId="{3C0C7DEF-6978-3340-B693-74DE05CA3281}" destId="{7F5A2714-1920-DB43-B513-905BC1B3D794}" srcOrd="0" destOrd="0" presId="urn:microsoft.com/office/officeart/2005/8/layout/vList6"/>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a:effectLst>
                <a:outerShdw blurRad="38100" dist="38100" dir="2700000" algn="tl">
                  <a:srgbClr val="000000">
                    <a:alpha val="43137"/>
                  </a:srgbClr>
                </a:outerShdw>
              </a:effectLst>
            </a:rPr>
            <a:t>Diffusion</a:t>
          </a: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a:t>The statistical structure of the plaintext is dissipated into long-range statistics of the ciphertext</a:t>
          </a:r>
          <a:endParaRPr lang="en-US" dirty="0"/>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a:t>This is achieved by having each plaintext digit affect the value of many ciphertext digits</a:t>
          </a:r>
          <a:endParaRPr lang="en-US" dirty="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a:t>Seeks to make the relationship between the statistics of the ciphertext and the value of the encryption key as complex as possible </a:t>
          </a:r>
          <a:endParaRPr lang="en-US" dirty="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pt>
    <dgm:pt modelId="{05C59622-ED4A-404E-B3CC-481B6A564661}" type="pres">
      <dgm:prSet presAssocID="{BE08394E-9AD7-5E4F-A326-5B7BCF55AA1C}" presName="parentText" presStyleLbl="node1" presStyleIdx="0" presStyleCnt="2">
        <dgm:presLayoutVars>
          <dgm:chMax val="0"/>
          <dgm:bulletEnabled val="1"/>
        </dgm:presLayoutVars>
      </dgm:prSet>
      <dgm:spPr/>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pt>
    <dgm:pt modelId="{C63903A1-0277-2D4F-AE67-0F382A9588E9}" type="pres">
      <dgm:prSet presAssocID="{65D6BF23-DB72-CC43-B7E4-995E1C14E107}" presName="parentText" presStyleLbl="node1" presStyleIdx="1" presStyleCnt="2">
        <dgm:presLayoutVars>
          <dgm:chMax val="0"/>
          <dgm:bulletEnabled val="1"/>
        </dgm:presLayoutVars>
      </dgm:prSet>
      <dgm:spPr/>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pt>
  </dgm:ptLst>
  <dgm:cxnLst>
    <dgm:cxn modelId="{B7E3C01F-7058-304F-94C1-95E630F0C58F}" srcId="{F0B9F18A-62A8-384E-9782-9A1E72013E03}" destId="{65D6BF23-DB72-CC43-B7E4-995E1C14E107}" srcOrd="1" destOrd="0" parTransId="{29303A03-59AC-FD42-8008-D94CD202C61F}" sibTransId="{AA64C3FA-BBB0-7F47-96EE-9EB013DFE407}"/>
    <dgm:cxn modelId="{91FFE62C-1B89-8841-AD98-82BC69AB6746}" type="presOf" srcId="{C3D06ADD-F431-2143-80BC-B22BC6F2DA0D}" destId="{5A30085D-7AF6-344F-B216-B72909C92BD4}" srcOrd="0" destOrd="1" presId="urn:microsoft.com/office/officeart/2005/8/layout/list1"/>
    <dgm:cxn modelId="{A25F322F-CE79-0843-8F1A-0F8F5A06925E}" type="presOf" srcId="{65D6BF23-DB72-CC43-B7E4-995E1C14E107}" destId="{C63903A1-0277-2D4F-AE67-0F382A9588E9}" srcOrd="1" destOrd="0" presId="urn:microsoft.com/office/officeart/2005/8/layout/list1"/>
    <dgm:cxn modelId="{22FA7735-CC83-864C-824F-6B131A1DFC16}" type="presOf" srcId="{BE08394E-9AD7-5E4F-A326-5B7BCF55AA1C}" destId="{05C59622-ED4A-404E-B3CC-481B6A564661}" srcOrd="1" destOrd="0" presId="urn:microsoft.com/office/officeart/2005/8/layout/list1"/>
    <dgm:cxn modelId="{70EC1D53-9365-0248-9107-03E1E0147ADD}" type="presOf" srcId="{31AD0D93-4FB8-3E4D-950A-AB56031F9305}" destId="{4FEE6985-9E03-6C45-BF93-562135E96DEF}" srcOrd="0" destOrd="1"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3C1D307E-C179-E14B-BA53-0AD24B904437}" srcId="{BE08394E-9AD7-5E4F-A326-5B7BCF55AA1C}" destId="{C3D06ADD-F431-2143-80BC-B22BC6F2DA0D}" srcOrd="1" destOrd="0" parTransId="{DE6CE59B-8C70-ED46-B72E-16AC488006E1}" sibTransId="{DD59126B-07A3-F146-B6FB-E0ACE6B3393B}"/>
    <dgm:cxn modelId="{77078090-EFD4-6E46-9F47-7779E2992AB9}" srcId="{65D6BF23-DB72-CC43-B7E4-995E1C14E107}" destId="{31AD0D93-4FB8-3E4D-950A-AB56031F9305}" srcOrd="1" destOrd="0" parTransId="{2B7CC783-1C66-AB40-8311-6C9B7FA4BDEE}" sibTransId="{47074CFB-D989-EE49-A911-5E54ECD522ED}"/>
    <dgm:cxn modelId="{A1C9A291-E3BB-A04D-876C-63B4935EE369}" srcId="{BE08394E-9AD7-5E4F-A326-5B7BCF55AA1C}" destId="{E9DC9C48-40B7-AA4E-A20F-5CD3DCA99CA5}" srcOrd="0" destOrd="0" parTransId="{122ECC78-3244-E644-AE42-512AA6D16D55}" sibTransId="{8352DB6A-D6F8-B043-936D-D33454945EF7}"/>
    <dgm:cxn modelId="{B287CE91-C0E8-B34D-A5C8-C34D2B14FD37}" srcId="{65D6BF23-DB72-CC43-B7E4-995E1C14E107}" destId="{9AA27611-41C1-C445-A0CA-1078FC1C9091}" srcOrd="0" destOrd="0" parTransId="{CA7C1E19-21B8-CC40-9C64-C6BCD922C2D8}" sibTransId="{9ACCB5B7-BE48-7548-B8A2-4AAE5C0F6CEA}"/>
    <dgm:cxn modelId="{FE5E70A2-ED90-8C4D-B60C-C78C11CE3197}" type="presOf" srcId="{E9DC9C48-40B7-AA4E-A20F-5CD3DCA99CA5}" destId="{5A30085D-7AF6-344F-B216-B72909C92BD4}" srcOrd="0" destOrd="0" presId="urn:microsoft.com/office/officeart/2005/8/layout/list1"/>
    <dgm:cxn modelId="{DDF470A5-9356-DB49-AD1C-A8ED07D8615A}" type="presOf" srcId="{BE08394E-9AD7-5E4F-A326-5B7BCF55AA1C}" destId="{E5CD465B-0119-FF42-8436-E2F5ABEC7799}"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09172EEC-E945-7548-954D-DC2BA666641F}" type="presOf" srcId="{65D6BF23-DB72-CC43-B7E4-995E1C14E107}" destId="{89B32479-792E-384D-B0B3-EE8A262AE718}" srcOrd="0" destOrd="0" presId="urn:microsoft.com/office/officeart/2005/8/layout/list1"/>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24100-F683-7442-8546-46A307660D9F}"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C0D7C49E-7333-9343-B168-34A1F95D9CDA}">
      <dgm:prSet/>
      <dgm:spPr/>
      <dgm:t>
        <a:bodyPr/>
        <a:lstStyle/>
        <a:p>
          <a:pPr rtl="0"/>
          <a:r>
            <a:rPr lang="en-US" dirty="0"/>
            <a:t>The greater the number of rounds, the more difficult it is to perform cryptanalysis</a:t>
          </a:r>
        </a:p>
      </dgm:t>
    </dgm:pt>
    <dgm:pt modelId="{A1E02984-CC10-5049-AE69-BF834CD05262}" type="parTrans" cxnId="{7407E578-2A9B-E145-940E-4547417F6F95}">
      <dgm:prSet/>
      <dgm:spPr/>
      <dgm:t>
        <a:bodyPr/>
        <a:lstStyle/>
        <a:p>
          <a:endParaRPr lang="en-US"/>
        </a:p>
      </dgm:t>
    </dgm:pt>
    <dgm:pt modelId="{E09D74B4-392D-3241-BDDE-9A5B6599A569}" type="sibTrans" cxnId="{7407E578-2A9B-E145-940E-4547417F6F95}">
      <dgm:prSet/>
      <dgm:spPr/>
      <dgm:t>
        <a:bodyPr/>
        <a:lstStyle/>
        <a:p>
          <a:endParaRPr lang="en-US"/>
        </a:p>
      </dgm:t>
    </dgm:pt>
    <dgm:pt modelId="{E550DBD6-872A-614A-BABE-7F7B2644EEB1}">
      <dgm:prSet/>
      <dgm:spPr/>
      <dgm:t>
        <a:bodyPr/>
        <a:lstStyle/>
        <a:p>
          <a:pPr rtl="0"/>
          <a:r>
            <a:rPr lang="en-US" dirty="0"/>
            <a:t>In general, the criterion should be that the number of rounds is chosen so that known cryptanalytic efforts require greater effort than a simple brute-force key search attack</a:t>
          </a:r>
        </a:p>
      </dgm:t>
    </dgm:pt>
    <dgm:pt modelId="{E699D0A6-060C-5D4C-ABC2-6FD344C9DD06}" type="parTrans" cxnId="{BE9BA361-9FF9-CF42-B300-FD791EA32E95}">
      <dgm:prSet/>
      <dgm:spPr/>
      <dgm:t>
        <a:bodyPr/>
        <a:lstStyle/>
        <a:p>
          <a:endParaRPr lang="en-US"/>
        </a:p>
      </dgm:t>
    </dgm:pt>
    <dgm:pt modelId="{C9062FCA-4835-F746-BC00-166047EC6962}" type="sibTrans" cxnId="{BE9BA361-9FF9-CF42-B300-FD791EA32E95}">
      <dgm:prSet/>
      <dgm:spPr/>
      <dgm:t>
        <a:bodyPr/>
        <a:lstStyle/>
        <a:p>
          <a:endParaRPr lang="en-US"/>
        </a:p>
      </dgm:t>
    </dgm:pt>
    <dgm:pt modelId="{18C3894F-E923-B549-9001-21DAB31EC56B}">
      <dgm:prSet/>
      <dgm:spPr/>
      <dgm:t>
        <a:bodyPr/>
        <a:lstStyle/>
        <a:p>
          <a:pPr rtl="0"/>
          <a:r>
            <a:rPr lang="en-US" dirty="0"/>
            <a:t>If DES had 15 or fewer rounds, differential cryptanalysis would require less effort than a brute-force key search</a:t>
          </a:r>
        </a:p>
      </dgm:t>
    </dgm:pt>
    <dgm:pt modelId="{C08E283B-4F15-6444-9257-089E9030941B}" type="parTrans" cxnId="{B733681D-CF2F-0541-AEA9-E0759A1D82BB}">
      <dgm:prSet/>
      <dgm:spPr/>
      <dgm:t>
        <a:bodyPr/>
        <a:lstStyle/>
        <a:p>
          <a:endParaRPr lang="en-US"/>
        </a:p>
      </dgm:t>
    </dgm:pt>
    <dgm:pt modelId="{43E2982F-585D-9F42-8AA2-DA6AAD7A9126}" type="sibTrans" cxnId="{B733681D-CF2F-0541-AEA9-E0759A1D82BB}">
      <dgm:prSet/>
      <dgm:spPr/>
      <dgm:t>
        <a:bodyPr/>
        <a:lstStyle/>
        <a:p>
          <a:endParaRPr lang="en-US"/>
        </a:p>
      </dgm:t>
    </dgm:pt>
    <dgm:pt modelId="{BE3D77DA-6FC8-4A4A-927C-03CA93689343}" type="pres">
      <dgm:prSet presAssocID="{BB824100-F683-7442-8546-46A307660D9F}" presName="Name0" presStyleCnt="0">
        <dgm:presLayoutVars>
          <dgm:dir/>
          <dgm:resizeHandles val="exact"/>
        </dgm:presLayoutVars>
      </dgm:prSet>
      <dgm:spPr/>
    </dgm:pt>
    <dgm:pt modelId="{5327F60F-A784-384C-B58A-62C653C68FA1}" type="pres">
      <dgm:prSet presAssocID="{C0D7C49E-7333-9343-B168-34A1F95D9CDA}" presName="node" presStyleLbl="node1" presStyleIdx="0" presStyleCnt="3">
        <dgm:presLayoutVars>
          <dgm:bulletEnabled val="1"/>
        </dgm:presLayoutVars>
      </dgm:prSet>
      <dgm:spPr/>
    </dgm:pt>
    <dgm:pt modelId="{6612EB39-BCD4-BA4C-93F2-68A8B18440FD}" type="pres">
      <dgm:prSet presAssocID="{E09D74B4-392D-3241-BDDE-9A5B6599A569}" presName="sibTrans" presStyleCnt="0"/>
      <dgm:spPr/>
    </dgm:pt>
    <dgm:pt modelId="{C6EB64C4-B5C9-C743-A1A7-1A64563D4CEA}" type="pres">
      <dgm:prSet presAssocID="{E550DBD6-872A-614A-BABE-7F7B2644EEB1}" presName="node" presStyleLbl="node1" presStyleIdx="1" presStyleCnt="3">
        <dgm:presLayoutVars>
          <dgm:bulletEnabled val="1"/>
        </dgm:presLayoutVars>
      </dgm:prSet>
      <dgm:spPr/>
    </dgm:pt>
    <dgm:pt modelId="{E187F006-4E9D-B241-9148-C3903DA70BC9}" type="pres">
      <dgm:prSet presAssocID="{C9062FCA-4835-F746-BC00-166047EC6962}" presName="sibTrans" presStyleCnt="0"/>
      <dgm:spPr/>
    </dgm:pt>
    <dgm:pt modelId="{E1154581-721E-2545-9322-E695E86733C2}" type="pres">
      <dgm:prSet presAssocID="{18C3894F-E923-B549-9001-21DAB31EC56B}" presName="node" presStyleLbl="node1" presStyleIdx="2" presStyleCnt="3">
        <dgm:presLayoutVars>
          <dgm:bulletEnabled val="1"/>
        </dgm:presLayoutVars>
      </dgm:prSet>
      <dgm:spPr/>
    </dgm:pt>
  </dgm:ptLst>
  <dgm:cxnLst>
    <dgm:cxn modelId="{B733681D-CF2F-0541-AEA9-E0759A1D82BB}" srcId="{BB824100-F683-7442-8546-46A307660D9F}" destId="{18C3894F-E923-B549-9001-21DAB31EC56B}" srcOrd="2" destOrd="0" parTransId="{C08E283B-4F15-6444-9257-089E9030941B}" sibTransId="{43E2982F-585D-9F42-8AA2-DA6AAD7A9126}"/>
    <dgm:cxn modelId="{715CAF53-884F-3C40-AAF5-EB46B5C9DB98}" type="presOf" srcId="{C0D7C49E-7333-9343-B168-34A1F95D9CDA}" destId="{5327F60F-A784-384C-B58A-62C653C68FA1}" srcOrd="0" destOrd="0" presId="urn:microsoft.com/office/officeart/2005/8/layout/hList6"/>
    <dgm:cxn modelId="{BE9BA361-9FF9-CF42-B300-FD791EA32E95}" srcId="{BB824100-F683-7442-8546-46A307660D9F}" destId="{E550DBD6-872A-614A-BABE-7F7B2644EEB1}" srcOrd="1" destOrd="0" parTransId="{E699D0A6-060C-5D4C-ABC2-6FD344C9DD06}" sibTransId="{C9062FCA-4835-F746-BC00-166047EC6962}"/>
    <dgm:cxn modelId="{7407E578-2A9B-E145-940E-4547417F6F95}" srcId="{BB824100-F683-7442-8546-46A307660D9F}" destId="{C0D7C49E-7333-9343-B168-34A1F95D9CDA}" srcOrd="0" destOrd="0" parTransId="{A1E02984-CC10-5049-AE69-BF834CD05262}" sibTransId="{E09D74B4-392D-3241-BDDE-9A5B6599A569}"/>
    <dgm:cxn modelId="{DF521B84-483D-2645-918E-C2F8944F3524}" type="presOf" srcId="{E550DBD6-872A-614A-BABE-7F7B2644EEB1}" destId="{C6EB64C4-B5C9-C743-A1A7-1A64563D4CEA}" srcOrd="0" destOrd="0" presId="urn:microsoft.com/office/officeart/2005/8/layout/hList6"/>
    <dgm:cxn modelId="{598A7AD2-AAA0-FC4E-82DB-68F4174E846E}" type="presOf" srcId="{BB824100-F683-7442-8546-46A307660D9F}" destId="{BE3D77DA-6FC8-4A4A-927C-03CA93689343}" srcOrd="0" destOrd="0" presId="urn:microsoft.com/office/officeart/2005/8/layout/hList6"/>
    <dgm:cxn modelId="{7247D0E1-F878-1F49-8DA0-49F04D249BD8}" type="presOf" srcId="{18C3894F-E923-B549-9001-21DAB31EC56B}" destId="{E1154581-721E-2545-9322-E695E86733C2}" srcOrd="0" destOrd="0" presId="urn:microsoft.com/office/officeart/2005/8/layout/hList6"/>
    <dgm:cxn modelId="{A769BF06-4D27-2844-9419-66E0C9C9B8B5}" type="presParOf" srcId="{BE3D77DA-6FC8-4A4A-927C-03CA93689343}" destId="{5327F60F-A784-384C-B58A-62C653C68FA1}" srcOrd="0" destOrd="0" presId="urn:microsoft.com/office/officeart/2005/8/layout/hList6"/>
    <dgm:cxn modelId="{486EB763-0481-CC4B-B636-D567314D5EF8}" type="presParOf" srcId="{BE3D77DA-6FC8-4A4A-927C-03CA93689343}" destId="{6612EB39-BCD4-BA4C-93F2-68A8B18440FD}" srcOrd="1" destOrd="0" presId="urn:microsoft.com/office/officeart/2005/8/layout/hList6"/>
    <dgm:cxn modelId="{CCABF16E-34D8-E84B-90F3-EF53DDBEC2E0}" type="presParOf" srcId="{BE3D77DA-6FC8-4A4A-927C-03CA93689343}" destId="{C6EB64C4-B5C9-C743-A1A7-1A64563D4CEA}" srcOrd="2" destOrd="0" presId="urn:microsoft.com/office/officeart/2005/8/layout/hList6"/>
    <dgm:cxn modelId="{4EFF1B4B-E839-D548-BD75-74ABA54980D5}" type="presParOf" srcId="{BE3D77DA-6FC8-4A4A-927C-03CA93689343}" destId="{E187F006-4E9D-B241-9148-C3903DA70BC9}" srcOrd="3" destOrd="0" presId="urn:microsoft.com/office/officeart/2005/8/layout/hList6"/>
    <dgm:cxn modelId="{6D89D105-C967-BB49-B1AF-09F1F0DB7CD7}" type="presParOf" srcId="{BE3D77DA-6FC8-4A4A-927C-03CA93689343}" destId="{E1154581-721E-2545-9322-E695E86733C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20B7EC-D7AB-F140-AC63-0890D900A184}"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084056F-5ED9-8446-AB6C-FE166A2BE96E}">
      <dgm:prSet phldrT="[Text]"/>
      <dgm:spPr/>
      <dgm:t>
        <a:bodyPr/>
        <a:lstStyle/>
        <a:p>
          <a:r>
            <a:rPr lang="en-US" dirty="0"/>
            <a:t>Strict avalanche criterion (SAC)</a:t>
          </a:r>
        </a:p>
      </dgm:t>
    </dgm:pt>
    <dgm:pt modelId="{6A1D46E9-A610-DF43-AA6A-0FE945D3B683}" type="parTrans" cxnId="{3A33E2B2-05BC-164D-B299-8CFC34292C1D}">
      <dgm:prSet/>
      <dgm:spPr/>
      <dgm:t>
        <a:bodyPr/>
        <a:lstStyle/>
        <a:p>
          <a:endParaRPr lang="en-US"/>
        </a:p>
      </dgm:t>
    </dgm:pt>
    <dgm:pt modelId="{91037BC8-83D2-D041-886B-BE7D7B819449}" type="sibTrans" cxnId="{3A33E2B2-05BC-164D-B299-8CFC34292C1D}">
      <dgm:prSet/>
      <dgm:spPr/>
      <dgm:t>
        <a:bodyPr/>
        <a:lstStyle/>
        <a:p>
          <a:endParaRPr lang="en-US"/>
        </a:p>
      </dgm:t>
    </dgm:pt>
    <dgm:pt modelId="{610A6039-E7E4-5F4C-9982-E8772178BC1A}">
      <dgm:prSet custT="1"/>
      <dgm:spPr/>
      <dgm:t>
        <a:bodyPr/>
        <a:lstStyle/>
        <a:p>
          <a:r>
            <a:rPr lang="en-US" sz="1400" b="1" dirty="0"/>
            <a:t>States that any output bit </a:t>
          </a:r>
          <a:r>
            <a:rPr lang="en-US" sz="1400" b="1" dirty="0" err="1"/>
            <a:t>j</a:t>
          </a:r>
          <a:r>
            <a:rPr lang="en-US" sz="1400" b="1" dirty="0"/>
            <a:t> of an S-box should change with probability 1/2 when any single input bit i  is inverted for all i , </a:t>
          </a:r>
          <a:r>
            <a:rPr lang="en-US" sz="1400" b="1" dirty="0" err="1"/>
            <a:t>j</a:t>
          </a:r>
          <a:r>
            <a:rPr lang="en-US" sz="1400" b="1" dirty="0"/>
            <a:t> </a:t>
          </a:r>
        </a:p>
      </dgm:t>
    </dgm:pt>
    <dgm:pt modelId="{DC4CFE8E-8778-9546-AE7B-E3C530B892F3}" type="parTrans" cxnId="{5FA8314A-BD09-7D42-8B26-957A5C618317}">
      <dgm:prSet/>
      <dgm:spPr/>
      <dgm:t>
        <a:bodyPr/>
        <a:lstStyle/>
        <a:p>
          <a:endParaRPr lang="en-US"/>
        </a:p>
      </dgm:t>
    </dgm:pt>
    <dgm:pt modelId="{6EBAD108-49B9-5F49-BB36-186F1971EAE7}" type="sibTrans" cxnId="{5FA8314A-BD09-7D42-8B26-957A5C618317}">
      <dgm:prSet/>
      <dgm:spPr/>
      <dgm:t>
        <a:bodyPr/>
        <a:lstStyle/>
        <a:p>
          <a:endParaRPr lang="en-US"/>
        </a:p>
      </dgm:t>
    </dgm:pt>
    <dgm:pt modelId="{9EBEDA6A-0F8F-274A-95EB-91A768A4B1B9}">
      <dgm:prSet/>
      <dgm:spPr/>
      <dgm:t>
        <a:bodyPr/>
        <a:lstStyle/>
        <a:p>
          <a:r>
            <a:rPr lang="en-US" dirty="0"/>
            <a:t>Bit independence criterion (BIC) </a:t>
          </a:r>
        </a:p>
      </dgm:t>
    </dgm:pt>
    <dgm:pt modelId="{04A83C82-AC0E-3541-8389-4C00BBA8776D}" type="parTrans" cxnId="{2507F090-3B14-7449-A132-EE836FDE4D7D}">
      <dgm:prSet/>
      <dgm:spPr/>
      <dgm:t>
        <a:bodyPr/>
        <a:lstStyle/>
        <a:p>
          <a:endParaRPr lang="en-US"/>
        </a:p>
      </dgm:t>
    </dgm:pt>
    <dgm:pt modelId="{C28ABE69-F5DA-B148-BAD4-C2A394609361}" type="sibTrans" cxnId="{2507F090-3B14-7449-A132-EE836FDE4D7D}">
      <dgm:prSet/>
      <dgm:spPr/>
      <dgm:t>
        <a:bodyPr/>
        <a:lstStyle/>
        <a:p>
          <a:endParaRPr lang="en-US"/>
        </a:p>
      </dgm:t>
    </dgm:pt>
    <dgm:pt modelId="{8DFEFA92-0C94-2C46-BE58-366094032659}">
      <dgm:prSet custT="1"/>
      <dgm:spPr/>
      <dgm:t>
        <a:bodyPr/>
        <a:lstStyle/>
        <a:p>
          <a:r>
            <a:rPr lang="en-US" sz="1400" b="1" dirty="0"/>
            <a:t>States that output bits </a:t>
          </a:r>
          <a:r>
            <a:rPr lang="en-US" sz="1400" b="1" dirty="0" err="1"/>
            <a:t>j</a:t>
          </a:r>
          <a:r>
            <a:rPr lang="en-US" sz="1400" b="1" dirty="0"/>
            <a:t>  and k  should change independently when any single input bit i  is inverted for all i , </a:t>
          </a:r>
          <a:r>
            <a:rPr lang="en-US" sz="1400" b="1" dirty="0" err="1"/>
            <a:t>j</a:t>
          </a:r>
          <a:r>
            <a:rPr lang="en-US" sz="1400" b="1" dirty="0"/>
            <a:t> , and k </a:t>
          </a:r>
        </a:p>
      </dgm:t>
    </dgm:pt>
    <dgm:pt modelId="{01148441-222C-AE4B-803E-CACAD20F3A84}" type="parTrans" cxnId="{7CBD06CE-D06C-674E-804C-04EAC99ED9EF}">
      <dgm:prSet/>
      <dgm:spPr/>
      <dgm:t>
        <a:bodyPr/>
        <a:lstStyle/>
        <a:p>
          <a:endParaRPr lang="en-US"/>
        </a:p>
      </dgm:t>
    </dgm:pt>
    <dgm:pt modelId="{597EEF34-181A-874D-A8B7-1772C98A072C}" type="sibTrans" cxnId="{7CBD06CE-D06C-674E-804C-04EAC99ED9EF}">
      <dgm:prSet/>
      <dgm:spPr/>
      <dgm:t>
        <a:bodyPr/>
        <a:lstStyle/>
        <a:p>
          <a:endParaRPr lang="en-US"/>
        </a:p>
      </dgm:t>
    </dgm:pt>
    <dgm:pt modelId="{A078B777-D8A7-B84B-BC72-12BDF7DD8432}" type="pres">
      <dgm:prSet presAssocID="{8620B7EC-D7AB-F140-AC63-0890D900A184}" presName="diagram" presStyleCnt="0">
        <dgm:presLayoutVars>
          <dgm:chPref val="1"/>
          <dgm:dir/>
          <dgm:animOne val="branch"/>
          <dgm:animLvl val="lvl"/>
          <dgm:resizeHandles/>
        </dgm:presLayoutVars>
      </dgm:prSet>
      <dgm:spPr/>
    </dgm:pt>
    <dgm:pt modelId="{3473B4C5-FCE0-334C-8FB9-01ACD4A1A5F6}" type="pres">
      <dgm:prSet presAssocID="{F084056F-5ED9-8446-AB6C-FE166A2BE96E}" presName="root" presStyleCnt="0"/>
      <dgm:spPr/>
    </dgm:pt>
    <dgm:pt modelId="{31CAFA9D-D7E3-624F-BAF5-138487862F27}" type="pres">
      <dgm:prSet presAssocID="{F084056F-5ED9-8446-AB6C-FE166A2BE96E}" presName="rootComposite" presStyleCnt="0"/>
      <dgm:spPr/>
    </dgm:pt>
    <dgm:pt modelId="{44090F6D-665B-0D42-B86A-838C5A250F6E}" type="pres">
      <dgm:prSet presAssocID="{F084056F-5ED9-8446-AB6C-FE166A2BE96E}" presName="rootText" presStyleLbl="node1" presStyleIdx="0" presStyleCnt="2"/>
      <dgm:spPr/>
    </dgm:pt>
    <dgm:pt modelId="{A61CB4B1-6C72-7B49-8871-5CEFC20D0E5D}" type="pres">
      <dgm:prSet presAssocID="{F084056F-5ED9-8446-AB6C-FE166A2BE96E}" presName="rootConnector" presStyleLbl="node1" presStyleIdx="0" presStyleCnt="2"/>
      <dgm:spPr/>
    </dgm:pt>
    <dgm:pt modelId="{CB9FEA7E-A4FE-F54B-9ABA-91241B402F29}" type="pres">
      <dgm:prSet presAssocID="{F084056F-5ED9-8446-AB6C-FE166A2BE96E}" presName="childShape" presStyleCnt="0"/>
      <dgm:spPr/>
    </dgm:pt>
    <dgm:pt modelId="{4BD2DE4C-E223-654B-B0BF-A79C96CFA141}" type="pres">
      <dgm:prSet presAssocID="{DC4CFE8E-8778-9546-AE7B-E3C530B892F3}" presName="Name13" presStyleLbl="parChTrans1D2" presStyleIdx="0" presStyleCnt="2"/>
      <dgm:spPr/>
    </dgm:pt>
    <dgm:pt modelId="{A5CB3649-28F4-9543-8872-A278744EBE09}" type="pres">
      <dgm:prSet presAssocID="{610A6039-E7E4-5F4C-9982-E8772178BC1A}" presName="childText" presStyleLbl="bgAcc1" presStyleIdx="0" presStyleCnt="2" custScaleX="128502" custScaleY="152408">
        <dgm:presLayoutVars>
          <dgm:bulletEnabled val="1"/>
        </dgm:presLayoutVars>
      </dgm:prSet>
      <dgm:spPr/>
    </dgm:pt>
    <dgm:pt modelId="{4B094B75-9862-7C42-B39B-58F127A65B5F}" type="pres">
      <dgm:prSet presAssocID="{9EBEDA6A-0F8F-274A-95EB-91A768A4B1B9}" presName="root" presStyleCnt="0"/>
      <dgm:spPr/>
    </dgm:pt>
    <dgm:pt modelId="{CA3B6CD8-DC29-B44C-A734-D33880628248}" type="pres">
      <dgm:prSet presAssocID="{9EBEDA6A-0F8F-274A-95EB-91A768A4B1B9}" presName="rootComposite" presStyleCnt="0"/>
      <dgm:spPr/>
    </dgm:pt>
    <dgm:pt modelId="{7509DE55-50A4-FC45-A6DB-0CDE54EAC023}" type="pres">
      <dgm:prSet presAssocID="{9EBEDA6A-0F8F-274A-95EB-91A768A4B1B9}" presName="rootText" presStyleLbl="node1" presStyleIdx="1" presStyleCnt="2"/>
      <dgm:spPr/>
    </dgm:pt>
    <dgm:pt modelId="{D85CBEF6-97AD-DF4E-9458-BEC969CB084E}" type="pres">
      <dgm:prSet presAssocID="{9EBEDA6A-0F8F-274A-95EB-91A768A4B1B9}" presName="rootConnector" presStyleLbl="node1" presStyleIdx="1" presStyleCnt="2"/>
      <dgm:spPr/>
    </dgm:pt>
    <dgm:pt modelId="{AF711959-DDEF-3E4D-BBC4-66C9A728BC5A}" type="pres">
      <dgm:prSet presAssocID="{9EBEDA6A-0F8F-274A-95EB-91A768A4B1B9}" presName="childShape" presStyleCnt="0"/>
      <dgm:spPr/>
    </dgm:pt>
    <dgm:pt modelId="{3EA1399D-C415-844E-9115-DE9139D75A24}" type="pres">
      <dgm:prSet presAssocID="{01148441-222C-AE4B-803E-CACAD20F3A84}" presName="Name13" presStyleLbl="parChTrans1D2" presStyleIdx="1" presStyleCnt="2"/>
      <dgm:spPr/>
    </dgm:pt>
    <dgm:pt modelId="{57426E53-09A4-1D43-8F7D-7CF574920A7A}" type="pres">
      <dgm:prSet presAssocID="{8DFEFA92-0C94-2C46-BE58-366094032659}" presName="childText" presStyleLbl="bgAcc1" presStyleIdx="1" presStyleCnt="2" custScaleX="120012" custScaleY="158857">
        <dgm:presLayoutVars>
          <dgm:bulletEnabled val="1"/>
        </dgm:presLayoutVars>
      </dgm:prSet>
      <dgm:spPr/>
    </dgm:pt>
  </dgm:ptLst>
  <dgm:cxnLst>
    <dgm:cxn modelId="{36E21213-A759-4740-AEED-4FD9C8663A5E}" type="presOf" srcId="{9EBEDA6A-0F8F-274A-95EB-91A768A4B1B9}" destId="{D85CBEF6-97AD-DF4E-9458-BEC969CB084E}" srcOrd="1" destOrd="0" presId="urn:microsoft.com/office/officeart/2005/8/layout/hierarchy3"/>
    <dgm:cxn modelId="{D82FD614-C6AA-9946-80AA-2ED12C223D9B}" type="presOf" srcId="{F084056F-5ED9-8446-AB6C-FE166A2BE96E}" destId="{44090F6D-665B-0D42-B86A-838C5A250F6E}" srcOrd="0" destOrd="0" presId="urn:microsoft.com/office/officeart/2005/8/layout/hierarchy3"/>
    <dgm:cxn modelId="{D0F04F1A-5F0B-044A-A8BB-0F51492F4EDA}" type="presOf" srcId="{DC4CFE8E-8778-9546-AE7B-E3C530B892F3}" destId="{4BD2DE4C-E223-654B-B0BF-A79C96CFA141}" srcOrd="0" destOrd="0" presId="urn:microsoft.com/office/officeart/2005/8/layout/hierarchy3"/>
    <dgm:cxn modelId="{5FA8314A-BD09-7D42-8B26-957A5C618317}" srcId="{F084056F-5ED9-8446-AB6C-FE166A2BE96E}" destId="{610A6039-E7E4-5F4C-9982-E8772178BC1A}" srcOrd="0" destOrd="0" parTransId="{DC4CFE8E-8778-9546-AE7B-E3C530B892F3}" sibTransId="{6EBAD108-49B9-5F49-BB36-186F1971EAE7}"/>
    <dgm:cxn modelId="{2507F090-3B14-7449-A132-EE836FDE4D7D}" srcId="{8620B7EC-D7AB-F140-AC63-0890D900A184}" destId="{9EBEDA6A-0F8F-274A-95EB-91A768A4B1B9}" srcOrd="1" destOrd="0" parTransId="{04A83C82-AC0E-3541-8389-4C00BBA8776D}" sibTransId="{C28ABE69-F5DA-B148-BAD4-C2A394609361}"/>
    <dgm:cxn modelId="{8AFD06B1-6ADB-0340-9CCF-D71FC06677C0}" type="presOf" srcId="{01148441-222C-AE4B-803E-CACAD20F3A84}" destId="{3EA1399D-C415-844E-9115-DE9139D75A24}" srcOrd="0" destOrd="0" presId="urn:microsoft.com/office/officeart/2005/8/layout/hierarchy3"/>
    <dgm:cxn modelId="{3A33E2B2-05BC-164D-B299-8CFC34292C1D}" srcId="{8620B7EC-D7AB-F140-AC63-0890D900A184}" destId="{F084056F-5ED9-8446-AB6C-FE166A2BE96E}" srcOrd="0" destOrd="0" parTransId="{6A1D46E9-A610-DF43-AA6A-0FE945D3B683}" sibTransId="{91037BC8-83D2-D041-886B-BE7D7B819449}"/>
    <dgm:cxn modelId="{59D9B3B9-BBCE-2547-8879-814EC58FD4EA}" type="presOf" srcId="{8DFEFA92-0C94-2C46-BE58-366094032659}" destId="{57426E53-09A4-1D43-8F7D-7CF574920A7A}" srcOrd="0" destOrd="0" presId="urn:microsoft.com/office/officeart/2005/8/layout/hierarchy3"/>
    <dgm:cxn modelId="{7CBD06CE-D06C-674E-804C-04EAC99ED9EF}" srcId="{9EBEDA6A-0F8F-274A-95EB-91A768A4B1B9}" destId="{8DFEFA92-0C94-2C46-BE58-366094032659}" srcOrd="0" destOrd="0" parTransId="{01148441-222C-AE4B-803E-CACAD20F3A84}" sibTransId="{597EEF34-181A-874D-A8B7-1772C98A072C}"/>
    <dgm:cxn modelId="{817A13D1-1E8D-3F43-9D75-070E97652ABB}" type="presOf" srcId="{F084056F-5ED9-8446-AB6C-FE166A2BE96E}" destId="{A61CB4B1-6C72-7B49-8871-5CEFC20D0E5D}" srcOrd="1" destOrd="0" presId="urn:microsoft.com/office/officeart/2005/8/layout/hierarchy3"/>
    <dgm:cxn modelId="{CE7E75D8-0A7F-DE41-A613-EB05D3541CEB}" type="presOf" srcId="{610A6039-E7E4-5F4C-9982-E8772178BC1A}" destId="{A5CB3649-28F4-9543-8872-A278744EBE09}" srcOrd="0" destOrd="0" presId="urn:microsoft.com/office/officeart/2005/8/layout/hierarchy3"/>
    <dgm:cxn modelId="{D12E1AFA-F4BE-1C4D-BB02-1A7785F1E4BC}" type="presOf" srcId="{9EBEDA6A-0F8F-274A-95EB-91A768A4B1B9}" destId="{7509DE55-50A4-FC45-A6DB-0CDE54EAC023}" srcOrd="0" destOrd="0" presId="urn:microsoft.com/office/officeart/2005/8/layout/hierarchy3"/>
    <dgm:cxn modelId="{D96B2EFE-710B-9C4C-A37F-D52338EEA2D7}" type="presOf" srcId="{8620B7EC-D7AB-F140-AC63-0890D900A184}" destId="{A078B777-D8A7-B84B-BC72-12BDF7DD8432}" srcOrd="0" destOrd="0" presId="urn:microsoft.com/office/officeart/2005/8/layout/hierarchy3"/>
    <dgm:cxn modelId="{367F2B8F-CA09-A545-83D2-827F3805FC88}" type="presParOf" srcId="{A078B777-D8A7-B84B-BC72-12BDF7DD8432}" destId="{3473B4C5-FCE0-334C-8FB9-01ACD4A1A5F6}" srcOrd="0" destOrd="0" presId="urn:microsoft.com/office/officeart/2005/8/layout/hierarchy3"/>
    <dgm:cxn modelId="{104786F2-7A00-2346-8D13-93C9EBD6755F}" type="presParOf" srcId="{3473B4C5-FCE0-334C-8FB9-01ACD4A1A5F6}" destId="{31CAFA9D-D7E3-624F-BAF5-138487862F27}" srcOrd="0" destOrd="0" presId="urn:microsoft.com/office/officeart/2005/8/layout/hierarchy3"/>
    <dgm:cxn modelId="{40F51D02-4233-D548-A6BD-60CE9D2888FE}" type="presParOf" srcId="{31CAFA9D-D7E3-624F-BAF5-138487862F27}" destId="{44090F6D-665B-0D42-B86A-838C5A250F6E}" srcOrd="0" destOrd="0" presId="urn:microsoft.com/office/officeart/2005/8/layout/hierarchy3"/>
    <dgm:cxn modelId="{C6C85764-FF10-3C42-B119-979FF39CF17B}" type="presParOf" srcId="{31CAFA9D-D7E3-624F-BAF5-138487862F27}" destId="{A61CB4B1-6C72-7B49-8871-5CEFC20D0E5D}" srcOrd="1" destOrd="0" presId="urn:microsoft.com/office/officeart/2005/8/layout/hierarchy3"/>
    <dgm:cxn modelId="{E030DA50-1B53-984C-AD44-D49C12100AFE}" type="presParOf" srcId="{3473B4C5-FCE0-334C-8FB9-01ACD4A1A5F6}" destId="{CB9FEA7E-A4FE-F54B-9ABA-91241B402F29}" srcOrd="1" destOrd="0" presId="urn:microsoft.com/office/officeart/2005/8/layout/hierarchy3"/>
    <dgm:cxn modelId="{FEEC8B88-CDEA-1647-8B3F-6A35645E99D1}" type="presParOf" srcId="{CB9FEA7E-A4FE-F54B-9ABA-91241B402F29}" destId="{4BD2DE4C-E223-654B-B0BF-A79C96CFA141}" srcOrd="0" destOrd="0" presId="urn:microsoft.com/office/officeart/2005/8/layout/hierarchy3"/>
    <dgm:cxn modelId="{8659D0FC-7890-804F-AA5C-9B0E542B66D4}" type="presParOf" srcId="{CB9FEA7E-A4FE-F54B-9ABA-91241B402F29}" destId="{A5CB3649-28F4-9543-8872-A278744EBE09}" srcOrd="1" destOrd="0" presId="urn:microsoft.com/office/officeart/2005/8/layout/hierarchy3"/>
    <dgm:cxn modelId="{F4989F59-646E-454A-B0E5-552FDC5AF910}" type="presParOf" srcId="{A078B777-D8A7-B84B-BC72-12BDF7DD8432}" destId="{4B094B75-9862-7C42-B39B-58F127A65B5F}" srcOrd="1" destOrd="0" presId="urn:microsoft.com/office/officeart/2005/8/layout/hierarchy3"/>
    <dgm:cxn modelId="{E1184803-272F-6044-B282-7046E70F4DE9}" type="presParOf" srcId="{4B094B75-9862-7C42-B39B-58F127A65B5F}" destId="{CA3B6CD8-DC29-B44C-A734-D33880628248}" srcOrd="0" destOrd="0" presId="urn:microsoft.com/office/officeart/2005/8/layout/hierarchy3"/>
    <dgm:cxn modelId="{6C47D72F-AFAA-1D40-AE80-28609E2BD743}" type="presParOf" srcId="{CA3B6CD8-DC29-B44C-A734-D33880628248}" destId="{7509DE55-50A4-FC45-A6DB-0CDE54EAC023}" srcOrd="0" destOrd="0" presId="urn:microsoft.com/office/officeart/2005/8/layout/hierarchy3"/>
    <dgm:cxn modelId="{65A4F3BA-2445-9040-BB4B-FEF5FD21E175}" type="presParOf" srcId="{CA3B6CD8-DC29-B44C-A734-D33880628248}" destId="{D85CBEF6-97AD-DF4E-9458-BEC969CB084E}" srcOrd="1" destOrd="0" presId="urn:microsoft.com/office/officeart/2005/8/layout/hierarchy3"/>
    <dgm:cxn modelId="{5F05B659-CFC8-454E-9410-8590299E46F9}" type="presParOf" srcId="{4B094B75-9862-7C42-B39B-58F127A65B5F}" destId="{AF711959-DDEF-3E4D-BBC4-66C9A728BC5A}" srcOrd="1" destOrd="0" presId="urn:microsoft.com/office/officeart/2005/8/layout/hierarchy3"/>
    <dgm:cxn modelId="{F9D1D974-DF0A-DF40-B9BF-41145AF3FF39}" type="presParOf" srcId="{AF711959-DDEF-3E4D-BBC4-66C9A728BC5A}" destId="{3EA1399D-C415-844E-9115-DE9139D75A24}" srcOrd="0" destOrd="0" presId="urn:microsoft.com/office/officeart/2005/8/layout/hierarchy3"/>
    <dgm:cxn modelId="{CBFA3458-06C0-BE47-903F-1E74A8B2A596}" type="presParOf" srcId="{AF711959-DDEF-3E4D-BBC4-66C9A728BC5A}" destId="{57426E53-09A4-1D43-8F7D-7CF574920A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5AA3-E8DB-AA49-B3DF-4D6ADBBB4F23}">
      <dsp:nvSpPr>
        <dsp:cNvPr id="0" name=""/>
        <dsp:cNvSpPr/>
      </dsp:nvSpPr>
      <dsp:spPr>
        <a:xfrm>
          <a:off x="92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Encrypts a digital data stream one bit or one byte at a time</a:t>
          </a:r>
        </a:p>
      </dsp:txBody>
      <dsp:txXfrm>
        <a:off x="924" y="0"/>
        <a:ext cx="2402837" cy="1597510"/>
      </dsp:txXfrm>
    </dsp:sp>
    <dsp:sp modelId="{483862D4-68AF-394B-9853-B785CF4575EB}">
      <dsp:nvSpPr>
        <dsp:cNvPr id="0" name=""/>
        <dsp:cNvSpPr/>
      </dsp:nvSpPr>
      <dsp:spPr>
        <a:xfrm>
          <a:off x="241207"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Examples:</a:t>
          </a:r>
        </a:p>
        <a:p>
          <a:pPr marL="57150" lvl="1" indent="-57150" algn="l" defTabSz="488950" rtl="0">
            <a:lnSpc>
              <a:spcPct val="90000"/>
            </a:lnSpc>
            <a:spcBef>
              <a:spcPct val="0"/>
            </a:spcBef>
            <a:spcAft>
              <a:spcPct val="15000"/>
            </a:spcAft>
            <a:buChar char="•"/>
          </a:pPr>
          <a:r>
            <a:rPr lang="en-US" sz="1100" kern="1200" dirty="0" err="1"/>
            <a:t>Autokeyed</a:t>
          </a:r>
          <a:r>
            <a:rPr lang="en-US" sz="1100" kern="1200" dirty="0"/>
            <a:t> </a:t>
          </a:r>
          <a:r>
            <a:rPr lang="en-US" sz="1100" kern="1200" dirty="0" err="1"/>
            <a:t>Vigenère</a:t>
          </a:r>
          <a:r>
            <a:rPr lang="en-US" sz="1100" kern="1200" dirty="0"/>
            <a:t> cipher</a:t>
          </a:r>
        </a:p>
        <a:p>
          <a:pPr marL="57150" lvl="1" indent="-57150" algn="l" defTabSz="488950" rtl="0">
            <a:lnSpc>
              <a:spcPct val="90000"/>
            </a:lnSpc>
            <a:spcBef>
              <a:spcPct val="0"/>
            </a:spcBef>
            <a:spcAft>
              <a:spcPct val="15000"/>
            </a:spcAft>
            <a:buChar char="•"/>
          </a:pPr>
          <a:r>
            <a:rPr lang="en-US" sz="1100" kern="1200" dirty="0" err="1"/>
            <a:t>Vernam</a:t>
          </a:r>
          <a:r>
            <a:rPr lang="en-US" sz="1100" kern="1200" dirty="0"/>
            <a:t> cipher</a:t>
          </a:r>
        </a:p>
      </dsp:txBody>
      <dsp:txXfrm>
        <a:off x="297508" y="1653811"/>
        <a:ext cx="1809668" cy="3348670"/>
      </dsp:txXfrm>
    </dsp:sp>
    <dsp:sp modelId="{2770F15F-983B-4D48-B14E-CC2758FC6F9C}">
      <dsp:nvSpPr>
        <dsp:cNvPr id="0" name=""/>
        <dsp:cNvSpPr/>
      </dsp:nvSpPr>
      <dsp:spPr>
        <a:xfrm>
          <a:off x="258397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 the ideal case, a one-time pad version of the </a:t>
          </a:r>
          <a:r>
            <a:rPr lang="en-US" sz="1500" kern="1200" dirty="0" err="1"/>
            <a:t>Vernam</a:t>
          </a:r>
          <a:r>
            <a:rPr lang="en-US" sz="1500" kern="1200" dirty="0"/>
            <a:t> cipher would be used, in which the </a:t>
          </a:r>
          <a:r>
            <a:rPr lang="en-US" sz="1500" kern="1200" dirty="0" err="1"/>
            <a:t>keystream</a:t>
          </a:r>
          <a:r>
            <a:rPr lang="en-US" sz="1500" kern="1200" dirty="0"/>
            <a:t> is as long as the plaintext bit stream</a:t>
          </a:r>
        </a:p>
      </dsp:txBody>
      <dsp:txXfrm>
        <a:off x="2583974" y="0"/>
        <a:ext cx="2402837" cy="1597510"/>
      </dsp:txXfrm>
    </dsp:sp>
    <dsp:sp modelId="{9A6FA038-3999-3F4C-84B0-1E295CA7802E}">
      <dsp:nvSpPr>
        <dsp:cNvPr id="0" name=""/>
        <dsp:cNvSpPr/>
      </dsp:nvSpPr>
      <dsp:spPr>
        <a:xfrm>
          <a:off x="2824258"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If the cryptographic </a:t>
          </a:r>
          <a:r>
            <a:rPr lang="en-US" sz="1400" kern="1200" dirty="0" err="1"/>
            <a:t>keystream</a:t>
          </a:r>
          <a:r>
            <a:rPr lang="en-US" sz="1400" kern="1200" dirty="0"/>
            <a:t> is random, then this cipher is unbreakable by any means other than acquiring the </a:t>
          </a:r>
          <a:r>
            <a:rPr lang="en-US" sz="1400" kern="1200" dirty="0" err="1"/>
            <a:t>keystream</a:t>
          </a:r>
          <a:endParaRPr lang="en-US" sz="1400" kern="1200" dirty="0"/>
        </a:p>
        <a:p>
          <a:pPr marL="57150" lvl="1" indent="-57150" algn="l" defTabSz="488950" rtl="0">
            <a:lnSpc>
              <a:spcPct val="90000"/>
            </a:lnSpc>
            <a:spcBef>
              <a:spcPct val="0"/>
            </a:spcBef>
            <a:spcAft>
              <a:spcPct val="15000"/>
            </a:spcAft>
            <a:buChar char="•"/>
          </a:pPr>
          <a:r>
            <a:rPr lang="en-US" sz="1100" kern="1200" dirty="0" err="1"/>
            <a:t>Keystream</a:t>
          </a:r>
          <a:r>
            <a:rPr lang="en-US" sz="1100" kern="1200" dirty="0"/>
            <a:t> must be provided to both users in advance via some independent and secure channel</a:t>
          </a:r>
        </a:p>
        <a:p>
          <a:pPr marL="57150" lvl="1" indent="-57150" algn="l" defTabSz="488950" rtl="0">
            <a:lnSpc>
              <a:spcPct val="90000"/>
            </a:lnSpc>
            <a:spcBef>
              <a:spcPct val="0"/>
            </a:spcBef>
            <a:spcAft>
              <a:spcPct val="15000"/>
            </a:spcAft>
            <a:buChar char="•"/>
          </a:pPr>
          <a:r>
            <a:rPr lang="en-US" sz="1100" kern="1200" dirty="0"/>
            <a:t>This introduces insurmountable logistical problems if the intended data traffic is very large</a:t>
          </a:r>
        </a:p>
      </dsp:txBody>
      <dsp:txXfrm>
        <a:off x="2880559" y="1653811"/>
        <a:ext cx="1809668" cy="3348670"/>
      </dsp:txXfrm>
    </dsp:sp>
    <dsp:sp modelId="{40C6BF4B-2F6B-AF4E-8E99-DEC8862D2D23}">
      <dsp:nvSpPr>
        <dsp:cNvPr id="0" name=""/>
        <dsp:cNvSpPr/>
      </dsp:nvSpPr>
      <dsp:spPr>
        <a:xfrm>
          <a:off x="5167025"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For practical reasons the bit-stream generator must be implemented as an algorithmic procedure so that the cryptographic bit stream can be produced by both users</a:t>
          </a:r>
        </a:p>
      </dsp:txBody>
      <dsp:txXfrm>
        <a:off x="5167025" y="0"/>
        <a:ext cx="2402837" cy="1597510"/>
      </dsp:txXfrm>
    </dsp:sp>
    <dsp:sp modelId="{CCD4018F-5943-734D-83AA-354789D645C8}">
      <dsp:nvSpPr>
        <dsp:cNvPr id="0" name=""/>
        <dsp:cNvSpPr/>
      </dsp:nvSpPr>
      <dsp:spPr>
        <a:xfrm>
          <a:off x="5407308" y="1599070"/>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It must be computationally impractical to predict future portions of the bit stream based on previous portions of the bit stream</a:t>
          </a:r>
        </a:p>
      </dsp:txBody>
      <dsp:txXfrm>
        <a:off x="5454334" y="1646096"/>
        <a:ext cx="1828218" cy="1511518"/>
      </dsp:txXfrm>
    </dsp:sp>
    <dsp:sp modelId="{E3071BAB-526E-7246-9BFE-CC25E4D1F4D3}">
      <dsp:nvSpPr>
        <dsp:cNvPr id="0" name=""/>
        <dsp:cNvSpPr/>
      </dsp:nvSpPr>
      <dsp:spPr>
        <a:xfrm>
          <a:off x="5407308" y="3451652"/>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The two users need only share the generating key and each can produce the </a:t>
          </a:r>
          <a:r>
            <a:rPr lang="en-US" sz="1400" kern="1200" dirty="0" err="1"/>
            <a:t>keystream</a:t>
          </a:r>
          <a:endParaRPr lang="en-US" sz="1400" kern="1200" dirty="0"/>
        </a:p>
      </dsp:txBody>
      <dsp:txXfrm>
        <a:off x="5454334" y="3498678"/>
        <a:ext cx="1828218" cy="1511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block of plaintext is treated as a whole and used to produce a ciphertext block of equal length</a:t>
          </a:r>
        </a:p>
      </dsp:txBody>
      <dsp:txXfrm>
        <a:off x="2213083" y="417901"/>
        <a:ext cx="1784536" cy="1784536"/>
      </dsp:txXfrm>
    </dsp:sp>
    <dsp:sp modelId="{40DEB569-D830-3B4C-85A1-DEE51CF7A1AF}">
      <dsp:nvSpPr>
        <dsp:cNvPr id="0" name=""/>
        <dsp:cNvSpPr/>
      </dsp:nvSpPr>
      <dsp:spPr>
        <a:xfrm>
          <a:off x="4440241"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a block size of 64 or 128 bits is used</a:t>
          </a:r>
        </a:p>
      </dsp:txBody>
      <dsp:txXfrm>
        <a:off x="4536780" y="417901"/>
        <a:ext cx="1784536" cy="1784536"/>
      </dsp:txXfrm>
    </dsp:sp>
    <dsp:sp modelId="{E43A1B95-F31C-7B44-81E3-A24F046A9ABB}">
      <dsp:nvSpPr>
        <dsp:cNvPr id="0" name=""/>
        <dsp:cNvSpPr/>
      </dsp:nvSpPr>
      <dsp:spPr>
        <a:xfrm>
          <a:off x="2116544"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As with a stream cipher,  the two users share a symmetric encryption key </a:t>
          </a:r>
        </a:p>
      </dsp:txBody>
      <dsp:txXfrm>
        <a:off x="2213083" y="2741597"/>
        <a:ext cx="1784536" cy="1784536"/>
      </dsp:txXfrm>
    </dsp:sp>
    <dsp:sp modelId="{50837987-4199-F845-9D3A-77DDE3DBCB6A}">
      <dsp:nvSpPr>
        <dsp:cNvPr id="0" name=""/>
        <dsp:cNvSpPr/>
      </dsp:nvSpPr>
      <dsp:spPr>
        <a:xfrm>
          <a:off x="4440241"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The majority of network-based symmetric cryptographic applications make use of block ciphers</a:t>
          </a:r>
        </a:p>
      </dsp:txBody>
      <dsp:txXfrm>
        <a:off x="4536780" y="2741597"/>
        <a:ext cx="1784536" cy="1784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Each plaintext element or group of elements is uniquely replaced by a corresponding </a:t>
          </a:r>
          <a:r>
            <a:rPr lang="en-US" sz="1500" kern="1200" dirty="0" err="1"/>
            <a:t>ciphertext</a:t>
          </a:r>
          <a:r>
            <a:rPr lang="en-US" sz="1500" kern="1200" dirty="0"/>
            <a:t> element or group of elements</a:t>
          </a:r>
        </a:p>
      </dsp:txBody>
      <dsp:txXfrm>
        <a:off x="2804159" y="112083"/>
        <a:ext cx="3870679" cy="671121"/>
      </dsp:txXfrm>
    </dsp:sp>
    <dsp:sp modelId="{57A62681-1A56-7D44-BFF6-76AD004454BD}">
      <dsp:nvSpPr>
        <dsp:cNvPr id="0" name=""/>
        <dsp:cNvSpPr/>
      </dsp:nvSpPr>
      <dsp:spPr>
        <a:xfrm>
          <a:off x="0" y="229"/>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Substitutions</a:t>
          </a:r>
        </a:p>
      </dsp:txBody>
      <dsp:txXfrm>
        <a:off x="43682" y="43911"/>
        <a:ext cx="2716796" cy="807465"/>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elements are added or deleted or replaced in the sequence, rather the order in which the elements appear in the sequence is changed</a:t>
          </a:r>
        </a:p>
      </dsp:txBody>
      <dsp:txXfrm>
        <a:off x="2804159" y="1096395"/>
        <a:ext cx="3870679" cy="671121"/>
      </dsp:txXfrm>
    </dsp:sp>
    <dsp:sp modelId="{14881E42-CC0D-1E43-8416-8DF6501C7DFC}">
      <dsp:nvSpPr>
        <dsp:cNvPr id="0" name=""/>
        <dsp:cNvSpPr/>
      </dsp:nvSpPr>
      <dsp:spPr>
        <a:xfrm>
          <a:off x="0" y="984541"/>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Permutation </a:t>
          </a:r>
          <a:endParaRPr lang="en-US" sz="3300" kern="1200" dirty="0"/>
        </a:p>
      </dsp:txBody>
      <dsp:txXfrm>
        <a:off x="43682" y="1028223"/>
        <a:ext cx="2716796" cy="807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250425"/>
          <a:ext cx="77724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statistical structure of the plaintext is dissipated into long-range statistics of the ciphertext</a:t>
          </a:r>
          <a:endParaRPr lang="en-US" sz="1400" kern="1200" dirty="0"/>
        </a:p>
        <a:p>
          <a:pPr marL="114300" lvl="1" indent="-114300" algn="l" defTabSz="622300">
            <a:lnSpc>
              <a:spcPct val="90000"/>
            </a:lnSpc>
            <a:spcBef>
              <a:spcPct val="0"/>
            </a:spcBef>
            <a:spcAft>
              <a:spcPct val="15000"/>
            </a:spcAft>
            <a:buChar char="•"/>
          </a:pPr>
          <a:r>
            <a:rPr lang="en-US" sz="1400" kern="1200"/>
            <a:t>This is achieved by having each plaintext digit affect the value of many ciphertext digits</a:t>
          </a:r>
          <a:endParaRPr lang="en-US" sz="1400" kern="1200" dirty="0"/>
        </a:p>
      </dsp:txBody>
      <dsp:txXfrm>
        <a:off x="0" y="250425"/>
        <a:ext cx="7772400" cy="1212750"/>
      </dsp:txXfrm>
    </dsp:sp>
    <dsp:sp modelId="{05C59622-ED4A-404E-B3CC-481B6A564661}">
      <dsp:nvSpPr>
        <dsp:cNvPr id="0" name=""/>
        <dsp:cNvSpPr/>
      </dsp:nvSpPr>
      <dsp:spPr>
        <a:xfrm>
          <a:off x="388620" y="4378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Diffusion</a:t>
          </a:r>
        </a:p>
      </dsp:txBody>
      <dsp:txXfrm>
        <a:off x="408795" y="63960"/>
        <a:ext cx="5400330" cy="372930"/>
      </dsp:txXfrm>
    </dsp:sp>
    <dsp:sp modelId="{4FEE6985-9E03-6C45-BF93-562135E96DEF}">
      <dsp:nvSpPr>
        <dsp:cNvPr id="0" name=""/>
        <dsp:cNvSpPr/>
      </dsp:nvSpPr>
      <dsp:spPr>
        <a:xfrm>
          <a:off x="0" y="1745415"/>
          <a:ext cx="7772400" cy="1411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Seeks to make the relationship between the statistics of the ciphertext and the value of the encryption key as complex as possible </a:t>
          </a:r>
          <a:endParaRPr lang="en-US" sz="1400" kern="1200" dirty="0"/>
        </a:p>
        <a:p>
          <a:pPr marL="114300" lvl="1" indent="-114300" algn="l" defTabSz="622300">
            <a:lnSpc>
              <a:spcPct val="90000"/>
            </a:lnSpc>
            <a:spcBef>
              <a:spcPct val="0"/>
            </a:spcBef>
            <a:spcAft>
              <a:spcPct val="15000"/>
            </a:spcAft>
            <a:buChar char="•"/>
          </a:pPr>
          <a:r>
            <a:rPr lang="en-US" sz="1400" kern="1200"/>
            <a:t>Even if the attacker can get some handle on the statistics of the ciphertext, the way in which the key was used to produce that ciphertext is so complex as to make it difficult to deduce the key</a:t>
          </a:r>
          <a:endParaRPr lang="en-US" sz="1400" kern="1200" dirty="0"/>
        </a:p>
      </dsp:txBody>
      <dsp:txXfrm>
        <a:off x="0" y="1745415"/>
        <a:ext cx="7772400" cy="1411200"/>
      </dsp:txXfrm>
    </dsp:sp>
    <dsp:sp modelId="{C63903A1-0277-2D4F-AE67-0F382A9588E9}">
      <dsp:nvSpPr>
        <dsp:cNvPr id="0" name=""/>
        <dsp:cNvSpPr/>
      </dsp:nvSpPr>
      <dsp:spPr>
        <a:xfrm>
          <a:off x="388620" y="153877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Confusion</a:t>
          </a:r>
        </a:p>
      </dsp:txBody>
      <dsp:txXfrm>
        <a:off x="408795" y="1558950"/>
        <a:ext cx="5400330"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F60F-A784-384C-B58A-62C653C68FA1}">
      <dsp:nvSpPr>
        <dsp:cNvPr id="0" name=""/>
        <dsp:cNvSpPr/>
      </dsp:nvSpPr>
      <dsp:spPr>
        <a:xfrm rot="16200000">
          <a:off x="-1193474"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The greater the number of rounds, the more difficult it is to perform cryptanalysis</a:t>
          </a:r>
        </a:p>
      </dsp:txBody>
      <dsp:txXfrm rot="5400000">
        <a:off x="925" y="958326"/>
        <a:ext cx="2402837" cy="2874981"/>
      </dsp:txXfrm>
    </dsp:sp>
    <dsp:sp modelId="{C6EB64C4-B5C9-C743-A1A7-1A64563D4CEA}">
      <dsp:nvSpPr>
        <dsp:cNvPr id="0" name=""/>
        <dsp:cNvSpPr/>
      </dsp:nvSpPr>
      <dsp:spPr>
        <a:xfrm rot="16200000">
          <a:off x="1389575"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In general, the criterion should be that the number of rounds is chosen so that known cryptanalytic efforts require greater effort than a simple brute-force key search attack</a:t>
          </a:r>
        </a:p>
      </dsp:txBody>
      <dsp:txXfrm rot="5400000">
        <a:off x="2583974" y="958326"/>
        <a:ext cx="2402837" cy="2874981"/>
      </dsp:txXfrm>
    </dsp:sp>
    <dsp:sp modelId="{E1154581-721E-2545-9322-E695E86733C2}">
      <dsp:nvSpPr>
        <dsp:cNvPr id="0" name=""/>
        <dsp:cNvSpPr/>
      </dsp:nvSpPr>
      <dsp:spPr>
        <a:xfrm rot="16200000">
          <a:off x="3972626"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If DES had 15 or fewer rounds, differential cryptanalysis would require less effort than a brute-force key search</a:t>
          </a:r>
        </a:p>
      </dsp:txBody>
      <dsp:txXfrm rot="5400000">
        <a:off x="5167025" y="958326"/>
        <a:ext cx="2402837" cy="28749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90F6D-665B-0D42-B86A-838C5A250F6E}">
      <dsp:nvSpPr>
        <dsp:cNvPr id="0" name=""/>
        <dsp:cNvSpPr/>
      </dsp:nvSpPr>
      <dsp:spPr>
        <a:xfrm>
          <a:off x="2886" y="1515927"/>
          <a:ext cx="1997868" cy="99893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Strict avalanche criterion (SAC)</a:t>
          </a:r>
        </a:p>
      </dsp:txBody>
      <dsp:txXfrm>
        <a:off x="32144" y="1545185"/>
        <a:ext cx="1939352" cy="940418"/>
      </dsp:txXfrm>
    </dsp:sp>
    <dsp:sp modelId="{4BD2DE4C-E223-654B-B0BF-A79C96CFA141}">
      <dsp:nvSpPr>
        <dsp:cNvPr id="0" name=""/>
        <dsp:cNvSpPr/>
      </dsp:nvSpPr>
      <dsp:spPr>
        <a:xfrm>
          <a:off x="202672" y="2514861"/>
          <a:ext cx="199786" cy="1010961"/>
        </a:xfrm>
        <a:custGeom>
          <a:avLst/>
          <a:gdLst/>
          <a:ahLst/>
          <a:cxnLst/>
          <a:rect l="0" t="0" r="0" b="0"/>
          <a:pathLst>
            <a:path>
              <a:moveTo>
                <a:pt x="0" y="0"/>
              </a:moveTo>
              <a:lnTo>
                <a:pt x="0" y="1010961"/>
              </a:lnTo>
              <a:lnTo>
                <a:pt x="199786" y="1010961"/>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A5CB3649-28F4-9543-8872-A278744EBE09}">
      <dsp:nvSpPr>
        <dsp:cNvPr id="0" name=""/>
        <dsp:cNvSpPr/>
      </dsp:nvSpPr>
      <dsp:spPr>
        <a:xfrm>
          <a:off x="402459" y="2764595"/>
          <a:ext cx="2053841" cy="1522455"/>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States that any output bit </a:t>
          </a:r>
          <a:r>
            <a:rPr lang="en-US" sz="1400" b="1" kern="1200" dirty="0" err="1"/>
            <a:t>j</a:t>
          </a:r>
          <a:r>
            <a:rPr lang="en-US" sz="1400" b="1" kern="1200" dirty="0"/>
            <a:t> of an S-box should change with probability 1/2 when any single input bit i  is inverted for all i , </a:t>
          </a:r>
          <a:r>
            <a:rPr lang="en-US" sz="1400" b="1" kern="1200" dirty="0" err="1"/>
            <a:t>j</a:t>
          </a:r>
          <a:r>
            <a:rPr lang="en-US" sz="1400" b="1" kern="1200" dirty="0"/>
            <a:t> </a:t>
          </a:r>
        </a:p>
      </dsp:txBody>
      <dsp:txXfrm>
        <a:off x="447050" y="2809186"/>
        <a:ext cx="1964659" cy="1433273"/>
      </dsp:txXfrm>
    </dsp:sp>
    <dsp:sp modelId="{7509DE55-50A4-FC45-A6DB-0CDE54EAC023}">
      <dsp:nvSpPr>
        <dsp:cNvPr id="0" name=""/>
        <dsp:cNvSpPr/>
      </dsp:nvSpPr>
      <dsp:spPr>
        <a:xfrm>
          <a:off x="2556194" y="1515927"/>
          <a:ext cx="1997868" cy="99893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Bit independence criterion (BIC) </a:t>
          </a:r>
        </a:p>
      </dsp:txBody>
      <dsp:txXfrm>
        <a:off x="2585452" y="1545185"/>
        <a:ext cx="1939352" cy="940418"/>
      </dsp:txXfrm>
    </dsp:sp>
    <dsp:sp modelId="{3EA1399D-C415-844E-9115-DE9139D75A24}">
      <dsp:nvSpPr>
        <dsp:cNvPr id="0" name=""/>
        <dsp:cNvSpPr/>
      </dsp:nvSpPr>
      <dsp:spPr>
        <a:xfrm>
          <a:off x="2755981" y="2514861"/>
          <a:ext cx="199786" cy="1043172"/>
        </a:xfrm>
        <a:custGeom>
          <a:avLst/>
          <a:gdLst/>
          <a:ahLst/>
          <a:cxnLst/>
          <a:rect l="0" t="0" r="0" b="0"/>
          <a:pathLst>
            <a:path>
              <a:moveTo>
                <a:pt x="0" y="0"/>
              </a:moveTo>
              <a:lnTo>
                <a:pt x="0" y="1043172"/>
              </a:lnTo>
              <a:lnTo>
                <a:pt x="199786" y="1043172"/>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57426E53-09A4-1D43-8F7D-7CF574920A7A}">
      <dsp:nvSpPr>
        <dsp:cNvPr id="0" name=""/>
        <dsp:cNvSpPr/>
      </dsp:nvSpPr>
      <dsp:spPr>
        <a:xfrm>
          <a:off x="2955768" y="2764595"/>
          <a:ext cx="1918145" cy="158687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States that output bits </a:t>
          </a:r>
          <a:r>
            <a:rPr lang="en-US" sz="1400" b="1" kern="1200" dirty="0" err="1"/>
            <a:t>j</a:t>
          </a:r>
          <a:r>
            <a:rPr lang="en-US" sz="1400" b="1" kern="1200" dirty="0"/>
            <a:t>  and k  should change independently when any single input bit i  is inverted for all i , </a:t>
          </a:r>
          <a:r>
            <a:rPr lang="en-US" sz="1400" b="1" kern="1200" dirty="0" err="1"/>
            <a:t>j</a:t>
          </a:r>
          <a:r>
            <a:rPr lang="en-US" sz="1400" b="1" kern="1200" dirty="0"/>
            <a:t> , and k </a:t>
          </a:r>
        </a:p>
      </dsp:txBody>
      <dsp:txXfrm>
        <a:off x="3002246" y="2811073"/>
        <a:ext cx="1825189" cy="14939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a:t>
            </a:r>
            <a:r>
              <a:rPr lang="en-US" dirty="0">
                <a:latin typeface="Arial" pitchFamily="-1" charset="0"/>
                <a:ea typeface="ＭＳ Ｐゴシック" pitchFamily="-1" charset="-128"/>
                <a:cs typeface="ＭＳ Ｐゴシック" pitchFamily="-1" charset="-128"/>
              </a:rPr>
              <a:t>, Chapter 4 – “</a:t>
            </a:r>
            <a:r>
              <a:rPr lang="en-AU" dirty="0">
                <a:latin typeface="Arial" pitchFamily="-1" charset="0"/>
                <a:ea typeface="ＭＳ Ｐゴシック" pitchFamily="-1" charset="-128"/>
                <a:cs typeface="ＭＳ Ｐゴシック" pitchFamily="-1" charset="-128"/>
              </a:rPr>
              <a:t>Block</a:t>
            </a:r>
            <a:r>
              <a:rPr lang="en-AU" baseline="0" dirty="0">
                <a:latin typeface="Arial" pitchFamily="-1" charset="0"/>
                <a:ea typeface="ＭＳ Ｐゴシック" pitchFamily="-1" charset="-128"/>
                <a:cs typeface="ＭＳ Ｐゴシック" pitchFamily="-1" charset="-128"/>
              </a:rPr>
              <a:t> Ciphers and the Data Encryption Standard</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10</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ciphertext block. Each round i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subkeys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(RE</a:t>
            </a:r>
            <a:r>
              <a:rPr lang="en-US" sz="1200" b="0" i="1" kern="1200" baseline="-25000" dirty="0">
                <a:solidFill>
                  <a:schemeClr val="tx1"/>
                </a:solidFill>
                <a:latin typeface="Arial" charset="0"/>
                <a:ea typeface="ＭＳ Ｐゴシック" pitchFamily="-107" charset="-128"/>
                <a:cs typeface="ＭＳ Ｐゴシック" pitchFamily="-107" charset="-128"/>
              </a:rPr>
              <a:t>i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b="0" kern="1200" baseline="0" dirty="0">
                <a:solidFill>
                  <a:schemeClr val="tx1"/>
                </a:solidFill>
                <a:latin typeface="Arial" charset="0"/>
                <a:ea typeface="ＭＳ Ｐゴシック" pitchFamily="-107" charset="-128"/>
                <a:cs typeface="ＭＳ Ｐゴシック" pitchFamily="-107" charset="-128"/>
              </a:rPr>
              <a:t>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11</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Block size:  </a:t>
            </a:r>
            <a:r>
              <a:rPr lang="en-US" sz="1200" kern="1200" baseline="0" dirty="0">
                <a:solidFill>
                  <a:schemeClr val="tx1"/>
                </a:solidFill>
                <a:latin typeface="Arial" charset="0"/>
                <a:ea typeface="ＭＳ Ｐゴシック" pitchFamily="-107" charset="-128"/>
                <a:cs typeface="ＭＳ Ｐゴシック" pitchFamily="-107" charset="-128"/>
              </a:rPr>
              <a:t>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 size:  </a:t>
            </a:r>
            <a:r>
              <a:rPr lang="en-US" sz="1200" kern="1200" baseline="0" dirty="0">
                <a:solidFill>
                  <a:schemeClr val="tx1"/>
                </a:solidFill>
                <a:latin typeface="Arial" charset="0"/>
                <a:ea typeface="ＭＳ Ｐゴシック" pitchFamily="-107" charset="-128"/>
                <a:cs typeface="ＭＳ Ｐゴシック" pitchFamily="-107" charset="-128"/>
              </a:rPr>
              <a:t>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Number of rounds:  </a:t>
            </a:r>
            <a:r>
              <a:rPr lang="en-US" sz="1200" kern="1200" baseline="0" dirty="0">
                <a:solidFill>
                  <a:schemeClr val="tx1"/>
                </a:solidFill>
                <a:latin typeface="Arial" charset="0"/>
                <a:ea typeface="ＭＳ Ｐゴシック" pitchFamily="-107" charset="-128"/>
                <a:cs typeface="ＭＳ Ｐゴシック" pitchFamily="-107" charset="-128"/>
              </a:rPr>
              <a:t>The essence of the Feistel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Subkey generation algorithm:  </a:t>
            </a:r>
            <a:r>
              <a:rPr lang="en-US" sz="1200" kern="1200" baseline="0" dirty="0">
                <a:solidFill>
                  <a:schemeClr val="tx1"/>
                </a:solidFill>
                <a:latin typeface="Arial" charset="0"/>
                <a:ea typeface="ＭＳ Ｐゴシック" pitchFamily="-107" charset="-128"/>
                <a:cs typeface="ＭＳ Ｐゴシック" pitchFamily="-107" charset="-128"/>
              </a:rPr>
              <a:t>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Round function F</a:t>
            </a:r>
            <a:r>
              <a:rPr lang="en-US" sz="1200" kern="1200" baseline="0" dirty="0">
                <a:solidFill>
                  <a:schemeClr val="tx1"/>
                </a:solidFill>
                <a:latin typeface="Arial" charset="0"/>
                <a:ea typeface="ＭＳ Ｐゴシック" pitchFamily="-107" charset="-128"/>
                <a:cs typeface="ＭＳ Ｐゴシック" pitchFamily="-107" charset="-128"/>
              </a:rPr>
              <a:t>: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Fast software encryption/decryption:  </a:t>
            </a:r>
            <a:r>
              <a:rPr lang="en-US" sz="1200" kern="1200" baseline="0" dirty="0">
                <a:solidFill>
                  <a:schemeClr val="tx1"/>
                </a:solidFill>
                <a:latin typeface="Arial" charset="0"/>
                <a:ea typeface="ＭＳ Ｐゴシック" pitchFamily="-107" charset="-128"/>
                <a:cs typeface="ＭＳ Ｐゴシック" pitchFamily="-107" charset="-128"/>
              </a:rPr>
              <a:t>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Ease of analysis:  </a:t>
            </a:r>
            <a:r>
              <a:rPr lang="en-US" sz="1200" kern="1200" baseline="0" dirty="0">
                <a:solidFill>
                  <a:schemeClr val="tx1"/>
                </a:solidFill>
                <a:latin typeface="Arial" charset="0"/>
                <a:ea typeface="ＭＳ Ｐゴシック" pitchFamily="-107" charset="-128"/>
                <a:cs typeface="ＭＳ Ｐゴシック" pitchFamily="-107" charset="-128"/>
              </a:rPr>
              <a:t>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The process of decryption with a Feistel cipher</a:t>
            </a:r>
          </a:p>
          <a:p>
            <a:r>
              <a:rPr lang="en-US" sz="1200" b="0" kern="1200" baseline="0" dirty="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a:solidFill>
                  <a:schemeClr val="tx1"/>
                </a:solidFill>
                <a:latin typeface="Arial" charset="0"/>
                <a:ea typeface="ＭＳ Ｐゴシック" pitchFamily="-107" charset="-128"/>
                <a:cs typeface="ＭＳ Ｐゴシック" pitchFamily="-107" charset="-128"/>
              </a:rPr>
              <a:t>ciphertext as input to the algorithm, but use the subkeys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a:solidFill>
                  <a:schemeClr val="tx1"/>
                </a:solidFill>
                <a:latin typeface="Arial" charset="0"/>
                <a:ea typeface="ＭＳ Ｐゴシック" pitchFamily="-107" charset="-128"/>
                <a:cs typeface="ＭＳ Ｐゴシック" pitchFamily="-107" charset="-128"/>
              </a:rPr>
              <a:t>is, use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in the first round,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25000" dirty="0">
                <a:solidFill>
                  <a:schemeClr val="tx1"/>
                </a:solidFill>
                <a:latin typeface="Arial" charset="0"/>
                <a:ea typeface="ＭＳ Ｐゴシック" pitchFamily="-107" charset="-128"/>
                <a:cs typeface="ＭＳ Ｐゴシック" pitchFamily="-107" charset="-128"/>
              </a:rPr>
              <a:t>1  </a:t>
            </a:r>
            <a:r>
              <a:rPr lang="en-US" sz="1200" b="0" kern="1200" baseline="0" dirty="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1</a:t>
            </a:r>
            <a:r>
              <a:rPr lang="en-US" sz="1200" b="0" kern="1200" baseline="0" dirty="0">
                <a:solidFill>
                  <a:schemeClr val="tx1"/>
                </a:solidFill>
                <a:latin typeface="Arial" charset="0"/>
                <a:ea typeface="ＭＳ Ｐゴシック" pitchFamily="-107" charset="-128"/>
                <a:cs typeface="ＭＳ Ｐゴシック" pitchFamily="-107" charset="-128"/>
              </a:rPr>
              <a:t>  is used in</a:t>
            </a:r>
          </a:p>
          <a:p>
            <a:r>
              <a:rPr lang="en-US" sz="1200" b="0" kern="1200" baseline="0" dirty="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13</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C provides further detail.</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14</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a:t>
            </a:r>
            <a:r>
              <a:rPr lang="en-US" sz="1200" i="1" kern="1200" baseline="0" dirty="0">
                <a:solidFill>
                  <a:schemeClr val="tx1"/>
                </a:solidFill>
                <a:latin typeface="Arial" charset="0"/>
                <a:ea typeface="ＭＳ Ｐゴシック" pitchFamily="-107" charset="-128"/>
                <a:cs typeface="ＭＳ Ｐゴシック" pitchFamily="-107" charset="-128"/>
              </a:rPr>
              <a:t>permuted input </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a:t>
            </a:r>
            <a:r>
              <a:rPr lang="en-US" sz="1200" b="1" kern="1200" baseline="0" dirty="0">
                <a:solidFill>
                  <a:schemeClr val="tx1"/>
                </a:solidFill>
                <a:latin typeface="Arial" charset="0"/>
                <a:ea typeface="ＭＳ Ｐゴシック" pitchFamily="-107" charset="-128"/>
                <a:cs typeface="ＭＳ Ｐゴシック" pitchFamily="-107" charset="-128"/>
              </a:rPr>
              <a:t>preoutput</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We now work through an example and consider some of its implications. Although</a:t>
            </a:r>
          </a:p>
          <a:p>
            <a:r>
              <a:rPr lang="en-US" sz="1200" kern="1200" baseline="0" dirty="0">
                <a:solidFill>
                  <a:schemeClr val="tx1"/>
                </a:solidFill>
                <a:latin typeface="Arial" charset="0"/>
                <a:ea typeface="ＭＳ Ｐゴシック" pitchFamily="-107" charset="-128"/>
                <a:cs typeface="ＭＳ Ｐゴシック" pitchFamily="-107" charset="-128"/>
              </a:rPr>
              <a:t>you are not expected to duplicate the example by hand, you will find it informative</a:t>
            </a:r>
          </a:p>
          <a:p>
            <a:r>
              <a:rPr lang="en-US" sz="1200" kern="1200" baseline="0" dirty="0">
                <a:solidFill>
                  <a:schemeClr val="tx1"/>
                </a:solidFill>
                <a:latin typeface="Arial" charset="0"/>
                <a:ea typeface="ＭＳ Ｐゴシック" pitchFamily="-107" charset="-128"/>
                <a:cs typeface="ＭＳ Ｐゴシック" pitchFamily="-107" charset="-128"/>
              </a:rPr>
              <a:t>to study the hex patterns that occur from one step to the next.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 this example, the plaintext is a hexadecimal palindrome. The plaintext,</a:t>
            </a:r>
          </a:p>
          <a:p>
            <a:r>
              <a:rPr lang="en-US" sz="1200" kern="1200" baseline="0" dirty="0">
                <a:solidFill>
                  <a:schemeClr val="tx1"/>
                </a:solidFill>
                <a:latin typeface="Arial" charset="0"/>
                <a:ea typeface="ＭＳ Ｐゴシック" pitchFamily="-107" charset="-128"/>
                <a:cs typeface="ＭＳ Ｐゴシック" pitchFamily="-107" charset="-128"/>
              </a:rPr>
              <a:t>key, and resulting ciphertext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02468aceeca86420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0f1571c947d9e859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da02ce3a89ecac3b</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Table 4.2 shows the progression of the algorithm. The first row shows the 32-bit</a:t>
            </a:r>
          </a:p>
          <a:p>
            <a:r>
              <a:rPr lang="en-US" sz="1200" kern="1200" baseline="0" dirty="0">
                <a:solidFill>
                  <a:schemeClr val="tx1"/>
                </a:solidFill>
                <a:latin typeface="Arial" charset="0"/>
                <a:ea typeface="ＭＳ Ｐゴシック" pitchFamily="-107" charset="-128"/>
                <a:cs typeface="ＭＳ Ｐゴシック" pitchFamily="-107" charset="-128"/>
              </a:rPr>
              <a:t>values of the left and right halves of data after the initial permutation. The next 16</a:t>
            </a:r>
          </a:p>
          <a:p>
            <a:r>
              <a:rPr lang="en-US" sz="1200" kern="1200" baseline="0" dirty="0">
                <a:solidFill>
                  <a:schemeClr val="tx1"/>
                </a:solidFill>
                <a:latin typeface="Arial" charset="0"/>
                <a:ea typeface="ＭＳ Ｐゴシック" pitchFamily="-107" charset="-128"/>
                <a:cs typeface="ＭＳ Ｐゴシック" pitchFamily="-107" charset="-128"/>
              </a:rPr>
              <a:t>rows show the results after each round. Also shown is the value of the 48-bit subkey</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generated for each round. Note that </a:t>
            </a:r>
            <a:r>
              <a:rPr lang="en-US" sz="1200" b="0" i="1" kern="1200" baseline="0" dirty="0">
                <a:solidFill>
                  <a:schemeClr val="tx1"/>
                </a:solidFill>
                <a:latin typeface="Arial" charset="0"/>
                <a:ea typeface="ＭＳ Ｐゴシック" pitchFamily="-107" charset="-128"/>
                <a:cs typeface="ＭＳ Ｐゴシック" pitchFamily="-107" charset="-128"/>
              </a:rPr>
              <a:t>L</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i="1" kern="1200" baseline="0" dirty="0">
                <a:solidFill>
                  <a:schemeClr val="tx1"/>
                </a:solidFill>
                <a:latin typeface="Arial" charset="0"/>
                <a:ea typeface="ＭＳ Ｐゴシック" pitchFamily="-107" charset="-128"/>
                <a:cs typeface="ＭＳ Ｐゴシック" pitchFamily="-107" charset="-128"/>
              </a:rPr>
              <a:t> = R</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The final row shows the left- and</a:t>
            </a:r>
          </a:p>
          <a:p>
            <a:r>
              <a:rPr lang="en-US" sz="1200" b="0" kern="1200" baseline="0" dirty="0">
                <a:solidFill>
                  <a:schemeClr val="tx1"/>
                </a:solidFill>
                <a:latin typeface="Arial" charset="0"/>
                <a:ea typeface="ＭＳ Ｐゴシック" pitchFamily="-107" charset="-128"/>
                <a:cs typeface="ＭＳ Ｐゴシック" pitchFamily="-107" charset="-128"/>
              </a:rPr>
              <a:t>right-hand values after the inverse initial permutation. These two values combined</a:t>
            </a:r>
          </a:p>
          <a:p>
            <a:r>
              <a:rPr lang="en-US" sz="1200" b="0" kern="1200" baseline="0" dirty="0">
                <a:solidFill>
                  <a:schemeClr val="tx1"/>
                </a:solidFill>
                <a:latin typeface="Arial" charset="0"/>
                <a:ea typeface="ＭＳ Ｐゴシック" pitchFamily="-107" charset="-128"/>
                <a:cs typeface="ＭＳ Ｐゴシック" pitchFamily="-107" charset="-128"/>
              </a:rPr>
              <a:t>form the ciphertext.</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 A desirable property of any encryption algorithm is that a small change in either</a:t>
            </a:r>
          </a:p>
          <a:p>
            <a:r>
              <a:rPr lang="en-US" sz="1200" kern="1200" baseline="0" dirty="0">
                <a:solidFill>
                  <a:schemeClr val="tx1"/>
                </a:solidFill>
                <a:latin typeface="Arial" charset="0"/>
                <a:ea typeface="ＭＳ Ｐゴシック" pitchFamily="-107" charset="-128"/>
                <a:cs typeface="ＭＳ Ｐゴシック" pitchFamily="-107" charset="-128"/>
              </a:rPr>
              <a:t>the plaintext or the key should produce a significant change in the ciphertext. In</a:t>
            </a:r>
          </a:p>
          <a:p>
            <a:r>
              <a:rPr lang="en-US" sz="1200" kern="1200" baseline="0" dirty="0">
                <a:solidFill>
                  <a:schemeClr val="tx1"/>
                </a:solidFill>
                <a:latin typeface="Arial" charset="0"/>
                <a:ea typeface="ＭＳ Ｐゴシック" pitchFamily="-107" charset="-128"/>
                <a:cs typeface="ＭＳ Ｐゴシック" pitchFamily="-107" charset="-128"/>
              </a:rPr>
              <a:t>particular, a change in one bit of the plaintext or one bit of the key should produce</a:t>
            </a:r>
          </a:p>
          <a:p>
            <a:r>
              <a:rPr lang="en-US" sz="1200" kern="1200" baseline="0" dirty="0">
                <a:solidFill>
                  <a:schemeClr val="tx1"/>
                </a:solidFill>
                <a:latin typeface="Arial" charset="0"/>
                <a:ea typeface="ＭＳ Ｐゴシック" pitchFamily="-107" charset="-128"/>
                <a:cs typeface="ＭＳ Ｐゴシック" pitchFamily="-107" charset="-128"/>
              </a:rPr>
              <a:t>a change in many bits of the ciphertext. This is referred to as the avalanche effect. If</a:t>
            </a:r>
          </a:p>
          <a:p>
            <a:r>
              <a:rPr lang="en-US" sz="1200" kern="1200" baseline="0" dirty="0">
                <a:solidFill>
                  <a:schemeClr val="tx1"/>
                </a:solidFill>
                <a:latin typeface="Arial" charset="0"/>
                <a:ea typeface="ＭＳ Ｐゴシック" pitchFamily="-107" charset="-128"/>
                <a:cs typeface="ＭＳ Ｐゴシック" pitchFamily="-107" charset="-128"/>
              </a:rPr>
              <a:t>the change were small, this might provide a way to reduce the size of the plaintext</a:t>
            </a:r>
          </a:p>
          <a:p>
            <a:r>
              <a:rPr lang="en-US" sz="1200" kern="1200" baseline="0" dirty="0">
                <a:solidFill>
                  <a:schemeClr val="tx1"/>
                </a:solidFill>
                <a:latin typeface="Arial" charset="0"/>
                <a:ea typeface="ＭＳ Ｐゴシック" pitchFamily="-107" charset="-128"/>
                <a:cs typeface="ＭＳ Ｐゴシック" pitchFamily="-107" charset="-128"/>
              </a:rPr>
              <a:t>or key space to be searched.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Using the example from Table 4.2, Table 4.3 shows the result when the fourth </a:t>
            </a:r>
          </a:p>
          <a:p>
            <a:r>
              <a:rPr lang="en-US" sz="1200" kern="1200" baseline="0" dirty="0">
                <a:solidFill>
                  <a:schemeClr val="tx1"/>
                </a:solidFill>
                <a:latin typeface="Arial" charset="0"/>
                <a:ea typeface="ＭＳ Ｐゴシック" pitchFamily="-107" charset="-128"/>
                <a:cs typeface="ＭＳ Ｐゴシック" pitchFamily="-107" charset="-128"/>
              </a:rPr>
              <a:t>bit of the plaintext is changed, so that the plaintext is </a:t>
            </a:r>
            <a:r>
              <a:rPr lang="en-US" sz="1200" b="1" kern="1200" baseline="0" dirty="0">
                <a:solidFill>
                  <a:schemeClr val="tx1"/>
                </a:solidFill>
                <a:latin typeface="Arial" charset="0"/>
                <a:ea typeface="ＭＳ Ｐゴシック" pitchFamily="-107" charset="-128"/>
                <a:cs typeface="ＭＳ Ｐゴシック" pitchFamily="-107" charset="-128"/>
              </a:rPr>
              <a:t>12468aceeca86420</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second column of the table shows the intermediate 64-bit values at the end of each</a:t>
            </a:r>
          </a:p>
          <a:p>
            <a:r>
              <a:rPr lang="en-US" sz="1200" kern="1200" baseline="0" dirty="0">
                <a:solidFill>
                  <a:schemeClr val="tx1"/>
                </a:solidFill>
                <a:latin typeface="Arial" charset="0"/>
                <a:ea typeface="ＭＳ Ｐゴシック" pitchFamily="-107" charset="-128"/>
                <a:cs typeface="ＭＳ Ｐゴシック" pitchFamily="-107" charset="-128"/>
              </a:rPr>
              <a:t>round for the two plaintexts. The third column shows the number of bits that differ</a:t>
            </a:r>
          </a:p>
          <a:p>
            <a:r>
              <a:rPr lang="en-US" sz="1200" kern="1200" baseline="0" dirty="0">
                <a:solidFill>
                  <a:schemeClr val="tx1"/>
                </a:solidFill>
                <a:latin typeface="Arial" charset="0"/>
                <a:ea typeface="ＭＳ Ｐゴシック" pitchFamily="-107" charset="-128"/>
                <a:cs typeface="ＭＳ Ｐゴシック" pitchFamily="-107" charset="-128"/>
              </a:rPr>
              <a:t>between the two intermediate values. The table shows that, after just three rounds,</a:t>
            </a:r>
          </a:p>
          <a:p>
            <a:r>
              <a:rPr lang="en-US" sz="1200" kern="1200" baseline="0" dirty="0">
                <a:solidFill>
                  <a:schemeClr val="tx1"/>
                </a:solidFill>
                <a:latin typeface="Arial" charset="0"/>
                <a:ea typeface="ＭＳ Ｐゴシック" pitchFamily="-107" charset="-128"/>
                <a:cs typeface="ＭＳ Ｐゴシック" pitchFamily="-107" charset="-128"/>
              </a:rPr>
              <a:t>18 bits differ between the two blocks. On completion, the two ciphertexts differ in</a:t>
            </a:r>
          </a:p>
          <a:p>
            <a:r>
              <a:rPr lang="en-US" sz="1200" kern="1200" baseline="0" dirty="0">
                <a:solidFill>
                  <a:schemeClr val="tx1"/>
                </a:solidFill>
                <a:latin typeface="Arial" charset="0"/>
                <a:ea typeface="ＭＳ Ｐゴシック" pitchFamily="-107" charset="-128"/>
                <a:cs typeface="ＭＳ Ｐゴシック" pitchFamily="-107" charset="-128"/>
              </a:rPr>
              <a:t>32 bit positions.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Table 4.4 shows a similar test using the original plaintext of with two keys that</a:t>
            </a:r>
          </a:p>
          <a:p>
            <a:r>
              <a:rPr lang="en-US" sz="1200" kern="1200" baseline="0" dirty="0">
                <a:solidFill>
                  <a:schemeClr val="tx1"/>
                </a:solidFill>
                <a:latin typeface="Arial" charset="0"/>
                <a:ea typeface="ＭＳ Ｐゴシック" pitchFamily="-107" charset="-128"/>
                <a:cs typeface="ＭＳ Ｐゴシック" pitchFamily="-107" charset="-128"/>
              </a:rPr>
              <a:t>differ in only the fourth bit position: the original key, </a:t>
            </a:r>
            <a:r>
              <a:rPr lang="en-US" sz="1200" b="1" kern="1200" baseline="0" dirty="0">
                <a:solidFill>
                  <a:schemeClr val="tx1"/>
                </a:solidFill>
                <a:latin typeface="Arial" charset="0"/>
                <a:ea typeface="ＭＳ Ｐゴシック" pitchFamily="-107" charset="-128"/>
                <a:cs typeface="ＭＳ Ｐゴシック" pitchFamily="-107" charset="-128"/>
              </a:rPr>
              <a:t>0f1571c947d9e859</a:t>
            </a:r>
            <a:r>
              <a:rPr lang="en-US" sz="1200" kern="1200" baseline="0" dirty="0">
                <a:solidFill>
                  <a:schemeClr val="tx1"/>
                </a:solidFill>
                <a:latin typeface="Arial" charset="0"/>
                <a:ea typeface="ＭＳ Ｐゴシック" pitchFamily="-107" charset="-128"/>
                <a:cs typeface="ＭＳ Ｐゴシック" pitchFamily="-107" charset="-128"/>
              </a:rPr>
              <a:t>, and</a:t>
            </a:r>
          </a:p>
          <a:p>
            <a:r>
              <a:rPr lang="en-US" sz="1200" kern="1200" baseline="0" dirty="0">
                <a:solidFill>
                  <a:schemeClr val="tx1"/>
                </a:solidFill>
                <a:latin typeface="Arial" charset="0"/>
                <a:ea typeface="ＭＳ Ｐゴシック" pitchFamily="-107" charset="-128"/>
                <a:cs typeface="ＭＳ Ｐゴシック" pitchFamily="-107" charset="-128"/>
              </a:rPr>
              <a:t>the altered key, </a:t>
            </a:r>
            <a:r>
              <a:rPr lang="en-US" sz="1200" b="1" kern="1200" baseline="0" dirty="0">
                <a:solidFill>
                  <a:schemeClr val="tx1"/>
                </a:solidFill>
                <a:latin typeface="Arial" charset="0"/>
                <a:ea typeface="ＭＳ Ｐゴシック" pitchFamily="-107" charset="-128"/>
                <a:cs typeface="ＭＳ Ｐゴシック" pitchFamily="-107" charset="-128"/>
              </a:rPr>
              <a:t>1f1571c947d9e859</a:t>
            </a:r>
            <a:r>
              <a:rPr lang="en-US" sz="1200" kern="1200" baseline="0" dirty="0">
                <a:solidFill>
                  <a:schemeClr val="tx1"/>
                </a:solidFill>
                <a:latin typeface="Arial" charset="0"/>
                <a:ea typeface="ＭＳ Ｐゴシック" pitchFamily="-107" charset="-128"/>
                <a:cs typeface="ＭＳ Ｐゴシック" pitchFamily="-107" charset="-128"/>
              </a:rPr>
              <a:t>. Again, the results show that about half of</a:t>
            </a:r>
          </a:p>
          <a:p>
            <a:r>
              <a:rPr lang="en-US" sz="1200" kern="1200" baseline="0" dirty="0">
                <a:solidFill>
                  <a:schemeClr val="tx1"/>
                </a:solidFill>
                <a:latin typeface="Arial" charset="0"/>
                <a:ea typeface="ＭＳ Ｐゴシック" pitchFamily="-107" charset="-128"/>
                <a:cs typeface="ＭＳ Ｐゴシック" pitchFamily="-107" charset="-128"/>
              </a:rPr>
              <a:t>the bits in the ciphertext differ and that the avalanche effect is pronounced after just</a:t>
            </a:r>
          </a:p>
          <a:p>
            <a:r>
              <a:rPr lang="en-US" sz="1200" kern="1200" baseline="0" dirty="0">
                <a:solidFill>
                  <a:schemeClr val="tx1"/>
                </a:solidFill>
                <a:latin typeface="Arial" charset="0"/>
                <a:ea typeface="ＭＳ Ｐゴシック" pitchFamily="-107" charset="-128"/>
                <a:cs typeface="ＭＳ Ｐゴシック" pitchFamily="-107" charset="-128"/>
              </a:rPr>
              <a:t>a few rounds.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18</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Since its adoption as a federal standard, there have been lingering concerns about</a:t>
            </a:r>
          </a:p>
          <a:p>
            <a:r>
              <a:rPr lang="en-US" sz="1200" kern="1200" baseline="0" dirty="0">
                <a:solidFill>
                  <a:schemeClr val="tx1"/>
                </a:solidFill>
                <a:latin typeface="Arial" charset="0"/>
                <a:ea typeface="ＭＳ Ｐゴシック" pitchFamily="-107" charset="-128"/>
                <a:cs typeface="ＭＳ Ｐゴシック" pitchFamily="-107" charset="-128"/>
              </a:rPr>
              <a:t>the level of security provided by DES. These concerns, by and large, fall into two</a:t>
            </a:r>
          </a:p>
          <a:p>
            <a:r>
              <a:rPr lang="en-US" sz="1200" kern="1200" baseline="0" dirty="0">
                <a:solidFill>
                  <a:schemeClr val="tx1"/>
                </a:solidFill>
                <a:latin typeface="Arial" charset="0"/>
                <a:ea typeface="ＭＳ Ｐゴシック" pitchFamily="-107" charset="-128"/>
                <a:cs typeface="ＭＳ Ｐゴシック" pitchFamily="-107" charset="-128"/>
              </a:rPr>
              <a:t>areas: key size and the nature of the algorithm.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a key length of 56 bits, there are 2</a:t>
            </a:r>
            <a:r>
              <a:rPr lang="en-US" sz="1200" kern="1200" baseline="30000" dirty="0">
                <a:solidFill>
                  <a:schemeClr val="tx1"/>
                </a:solidFill>
                <a:latin typeface="Arial" charset="0"/>
                <a:ea typeface="ＭＳ Ｐゴシック" pitchFamily="-107" charset="-128"/>
                <a:cs typeface="ＭＳ Ｐゴシック" pitchFamily="-107" charset="-128"/>
              </a:rPr>
              <a:t>56</a:t>
            </a:r>
            <a:r>
              <a:rPr lang="en-US" sz="1200" kern="1200" baseline="0" dirty="0">
                <a:solidFill>
                  <a:schemeClr val="tx1"/>
                </a:solidFill>
                <a:latin typeface="Arial" charset="0"/>
                <a:ea typeface="ＭＳ Ｐゴシック" pitchFamily="-107" charset="-128"/>
                <a:cs typeface="ＭＳ Ｐゴシック" pitchFamily="-107" charset="-128"/>
              </a:rPr>
              <a:t>  possible keys, which is approximately</a:t>
            </a:r>
          </a:p>
          <a:p>
            <a:r>
              <a:rPr lang="en-US" sz="1200" kern="1200" baseline="0" dirty="0">
                <a:solidFill>
                  <a:schemeClr val="tx1"/>
                </a:solidFill>
                <a:latin typeface="Arial" charset="0"/>
                <a:ea typeface="ＭＳ Ｐゴシック" pitchFamily="-107" charset="-128"/>
                <a:cs typeface="ＭＳ Ｐゴシック" pitchFamily="-107" charset="-128"/>
              </a:rPr>
              <a:t>7.2 *  10</a:t>
            </a:r>
            <a:r>
              <a:rPr lang="en-US" sz="1200" kern="1200" baseline="30000" dirty="0">
                <a:solidFill>
                  <a:schemeClr val="tx1"/>
                </a:solidFill>
                <a:latin typeface="Arial" charset="0"/>
                <a:ea typeface="ＭＳ Ｐゴシック" pitchFamily="-107" charset="-128"/>
                <a:cs typeface="ＭＳ Ｐゴシック" pitchFamily="-107" charset="-128"/>
              </a:rPr>
              <a:t>16</a:t>
            </a:r>
            <a:r>
              <a:rPr lang="en-US" sz="1200" kern="1200" baseline="0" dirty="0">
                <a:solidFill>
                  <a:schemeClr val="tx1"/>
                </a:solidFill>
                <a:latin typeface="Arial" charset="0"/>
                <a:ea typeface="ＭＳ Ｐゴシック" pitchFamily="-107" charset="-128"/>
                <a:cs typeface="ＭＳ Ｐゴシック" pitchFamily="-107" charset="-128"/>
              </a:rPr>
              <a:t>  keys. Thus, on the face of it, a brute-force attack appears impractical.</a:t>
            </a:r>
          </a:p>
          <a:p>
            <a:r>
              <a:rPr lang="en-US" sz="1200" kern="1200" baseline="0" dirty="0">
                <a:solidFill>
                  <a:schemeClr val="tx1"/>
                </a:solidFill>
                <a:latin typeface="Arial" charset="0"/>
                <a:ea typeface="ＭＳ Ｐゴシック" pitchFamily="-107" charset="-128"/>
                <a:cs typeface="ＭＳ Ｐゴシック" pitchFamily="-107" charset="-128"/>
              </a:rPr>
              <a:t>Assuming that, on average, half the key space has to be searched, a single machine</a:t>
            </a:r>
          </a:p>
          <a:p>
            <a:r>
              <a:rPr lang="en-US" sz="1200" kern="1200" baseline="0" dirty="0">
                <a:solidFill>
                  <a:schemeClr val="tx1"/>
                </a:solidFill>
                <a:latin typeface="Arial" charset="0"/>
                <a:ea typeface="ＭＳ Ｐゴシック" pitchFamily="-107" charset="-128"/>
                <a:cs typeface="ＭＳ Ｐゴシック" pitchFamily="-107" charset="-128"/>
              </a:rPr>
              <a:t>performing one DES encryption per microsecond would take more than a thousand</a:t>
            </a:r>
          </a:p>
          <a:p>
            <a:r>
              <a:rPr lang="en-US" sz="1200" kern="1200" baseline="0" dirty="0">
                <a:solidFill>
                  <a:schemeClr val="tx1"/>
                </a:solidFill>
                <a:latin typeface="Arial" charset="0"/>
                <a:ea typeface="ＭＳ Ｐゴシック" pitchFamily="-107" charset="-128"/>
                <a:cs typeface="ＭＳ Ｐゴシック" pitchFamily="-107" charset="-128"/>
              </a:rPr>
              <a:t>years to break the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However, the assumption of one encryption per microsecond is overly conservative.</a:t>
            </a:r>
          </a:p>
          <a:p>
            <a:r>
              <a:rPr lang="en-US" sz="1200" kern="1200" baseline="0" dirty="0">
                <a:solidFill>
                  <a:schemeClr val="tx1"/>
                </a:solidFill>
                <a:latin typeface="Arial" charset="0"/>
                <a:ea typeface="ＭＳ Ｐゴシック" pitchFamily="-107" charset="-128"/>
                <a:cs typeface="ＭＳ Ｐゴシック" pitchFamily="-107" charset="-128"/>
              </a:rPr>
              <a:t>As far back as 1977, Diffie and Hellman postulated that the technology</a:t>
            </a:r>
          </a:p>
          <a:p>
            <a:r>
              <a:rPr lang="en-US" sz="1200" kern="1200" baseline="0" dirty="0">
                <a:solidFill>
                  <a:schemeClr val="tx1"/>
                </a:solidFill>
                <a:latin typeface="Arial" charset="0"/>
                <a:ea typeface="ＭＳ Ｐゴシック" pitchFamily="-107" charset="-128"/>
                <a:cs typeface="ＭＳ Ｐゴシック" pitchFamily="-107" charset="-128"/>
              </a:rPr>
              <a:t>existed to build a parallel machine with 1 million encryption devices, each of which</a:t>
            </a:r>
          </a:p>
          <a:p>
            <a:r>
              <a:rPr lang="en-US" sz="1200" kern="1200" baseline="0" dirty="0">
                <a:solidFill>
                  <a:schemeClr val="tx1"/>
                </a:solidFill>
                <a:latin typeface="Arial" charset="0"/>
                <a:ea typeface="ＭＳ Ｐゴシック" pitchFamily="-107" charset="-128"/>
                <a:cs typeface="ＭＳ Ｐゴシック" pitchFamily="-107" charset="-128"/>
              </a:rPr>
              <a:t>could perform one encryption per microsecond [DIFF77]. This would bring the</a:t>
            </a:r>
          </a:p>
          <a:p>
            <a:r>
              <a:rPr lang="en-US" sz="1200" kern="1200" baseline="0" dirty="0">
                <a:solidFill>
                  <a:schemeClr val="tx1"/>
                </a:solidFill>
                <a:latin typeface="Arial" charset="0"/>
                <a:ea typeface="ＭＳ Ｐゴシック" pitchFamily="-107" charset="-128"/>
                <a:cs typeface="ＭＳ Ｐゴシック" pitchFamily="-107" charset="-128"/>
              </a:rPr>
              <a:t>average search time down to about 10 hours. The authors estimated that the cost</a:t>
            </a:r>
          </a:p>
          <a:p>
            <a:r>
              <a:rPr lang="en-US" sz="1200" kern="1200" baseline="0" dirty="0">
                <a:solidFill>
                  <a:schemeClr val="tx1"/>
                </a:solidFill>
                <a:latin typeface="Arial" charset="0"/>
                <a:ea typeface="ＭＳ Ｐゴシック" pitchFamily="-107" charset="-128"/>
                <a:cs typeface="ＭＳ Ｐゴシック" pitchFamily="-107" charset="-128"/>
              </a:rPr>
              <a:t>would be about $20 million in 1977 dollars.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a:solidFill>
                  <a:schemeClr val="tx1"/>
                </a:solidFill>
                <a:latin typeface="Arial" charset="0"/>
                <a:ea typeface="ＭＳ Ｐゴシック" pitchFamily="-107" charset="-128"/>
                <a:cs typeface="ＭＳ Ｐゴシック" pitchFamily="-107" charset="-128"/>
              </a:rPr>
              <a:t>security of DES. A recent paper from Seagate Technology [SEAG08] suggests that</a:t>
            </a:r>
          </a:p>
          <a:p>
            <a:r>
              <a:rPr lang="en-US" sz="1200" kern="1200" baseline="0" dirty="0">
                <a:solidFill>
                  <a:schemeClr val="tx1"/>
                </a:solidFill>
                <a:latin typeface="Arial" charset="0"/>
                <a:ea typeface="ＭＳ Ｐゴシック" pitchFamily="-107" charset="-128"/>
                <a:cs typeface="ＭＳ Ｐゴシック" pitchFamily="-107" charset="-128"/>
              </a:rPr>
              <a:t>a rate of 1 billion (10</a:t>
            </a:r>
            <a:r>
              <a:rPr lang="en-US" sz="1200" kern="1200" baseline="30000" dirty="0">
                <a:solidFill>
                  <a:schemeClr val="tx1"/>
                </a:solidFill>
                <a:latin typeface="Arial" charset="0"/>
                <a:ea typeface="ＭＳ Ｐゴシック" pitchFamily="-107" charset="-128"/>
                <a:cs typeface="ＭＳ Ｐゴシック" pitchFamily="-107" charset="-128"/>
              </a:rPr>
              <a:t>9</a:t>
            </a:r>
            <a:r>
              <a:rPr lang="en-US" sz="1200" kern="1200" baseline="0" dirty="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a:solidFill>
                  <a:schemeClr val="tx1"/>
                </a:solidFill>
                <a:latin typeface="Arial" charset="0"/>
                <a:ea typeface="ＭＳ Ｐゴシック" pitchFamily="-107" charset="-128"/>
                <a:cs typeface="ＭＳ Ｐゴシック" pitchFamily="-107" charset="-128"/>
              </a:rPr>
              <a:t>computers. Recent offerings confirm this. Both Intel and AMD now offer</a:t>
            </a:r>
          </a:p>
          <a:p>
            <a:r>
              <a:rPr lang="en-US" sz="1200" kern="1200" baseline="0" dirty="0">
                <a:solidFill>
                  <a:schemeClr val="tx1"/>
                </a:solidFill>
                <a:latin typeface="Arial" charset="0"/>
                <a:ea typeface="ＭＳ Ｐゴシック" pitchFamily="-107" charset="-128"/>
                <a:cs typeface="ＭＳ Ｐゴシック" pitchFamily="-107" charset="-128"/>
              </a:rPr>
              <a:t>hardware-based instructions to accelerate the use of AES. Tests run on a contemporary</a:t>
            </a:r>
          </a:p>
          <a:p>
            <a:r>
              <a:rPr lang="en-US" sz="1200" kern="1200" baseline="0" dirty="0">
                <a:solidFill>
                  <a:schemeClr val="tx1"/>
                </a:solidFill>
                <a:latin typeface="Arial" charset="0"/>
                <a:ea typeface="ＭＳ Ｐゴシック" pitchFamily="-107" charset="-128"/>
                <a:cs typeface="ＭＳ Ｐゴシック" pitchFamily="-107" charset="-128"/>
              </a:rPr>
              <a:t>multicore Intel machine resulted in an encryption rate of about half a billion</a:t>
            </a:r>
          </a:p>
          <a:p>
            <a:r>
              <a:rPr lang="en-US" sz="1200" kern="1200" baseline="0" dirty="0">
                <a:solidFill>
                  <a:schemeClr val="tx1"/>
                </a:solidFill>
                <a:latin typeface="Arial" charset="0"/>
                <a:ea typeface="ＭＳ Ｐゴシック" pitchFamily="-107" charset="-128"/>
                <a:cs typeface="ＭＳ Ｐゴシック" pitchFamily="-107" charset="-128"/>
              </a:rPr>
              <a:t>encryptions per second [BASU12]. Another recent analysis suggests that with</a:t>
            </a:r>
          </a:p>
          <a:p>
            <a:r>
              <a:rPr lang="en-US" sz="1200" kern="1200" baseline="0" dirty="0">
                <a:solidFill>
                  <a:schemeClr val="tx1"/>
                </a:solidFill>
                <a:latin typeface="Arial" charset="0"/>
                <a:ea typeface="ＭＳ Ｐゴシック" pitchFamily="-107" charset="-128"/>
                <a:cs typeface="ＭＳ Ｐゴシック" pitchFamily="-107" charset="-128"/>
              </a:rPr>
              <a:t>contemporary supercomputer technology, a rate of 10</a:t>
            </a:r>
            <a:r>
              <a:rPr lang="en-US" sz="1200" kern="1200" baseline="30000" dirty="0">
                <a:solidFill>
                  <a:schemeClr val="tx1"/>
                </a:solidFill>
                <a:latin typeface="Arial" charset="0"/>
                <a:ea typeface="ＭＳ Ｐゴシック" pitchFamily="-107" charset="-128"/>
                <a:cs typeface="ＭＳ Ｐゴシック" pitchFamily="-107" charset="-128"/>
              </a:rPr>
              <a:t>13</a:t>
            </a:r>
            <a:r>
              <a:rPr lang="en-US" sz="1200" kern="1200" baseline="0" dirty="0">
                <a:solidFill>
                  <a:schemeClr val="tx1"/>
                </a:solidFill>
                <a:latin typeface="Arial" charset="0"/>
                <a:ea typeface="ＭＳ Ｐゴシック" pitchFamily="-107" charset="-128"/>
                <a:cs typeface="ＭＳ Ｐゴシック" pitchFamily="-107" charset="-128"/>
              </a:rPr>
              <a:t>  encryptions per second is</a:t>
            </a:r>
          </a:p>
          <a:p>
            <a:r>
              <a:rPr lang="en-US" sz="1200" kern="1200" baseline="0" dirty="0">
                <a:solidFill>
                  <a:schemeClr val="tx1"/>
                </a:solidFill>
                <a:latin typeface="Arial" charset="0"/>
                <a:ea typeface="ＭＳ Ｐゴシック" pitchFamily="-107" charset="-128"/>
                <a:cs typeface="ＭＳ Ｐゴシック" pitchFamily="-107" charset="-128"/>
              </a:rPr>
              <a:t>reasonable [AROR12].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these results in mind, Table 4.5 shows how much time is required for</a:t>
            </a:r>
          </a:p>
          <a:p>
            <a:r>
              <a:rPr lang="en-US" sz="1200" kern="1200" baseline="0" dirty="0">
                <a:solidFill>
                  <a:schemeClr val="tx1"/>
                </a:solidFill>
                <a:latin typeface="Arial" charset="0"/>
                <a:ea typeface="ＭＳ Ｐゴシック" pitchFamily="-107" charset="-128"/>
                <a:cs typeface="ＭＳ Ｐゴシック" pitchFamily="-107" charset="-128"/>
              </a:rPr>
              <a:t>a brute-force attack for various key sizes. As can be seen, a single PC can break</a:t>
            </a:r>
          </a:p>
          <a:p>
            <a:r>
              <a:rPr lang="en-US" sz="1200" kern="1200" baseline="0" dirty="0">
                <a:solidFill>
                  <a:schemeClr val="tx1"/>
                </a:solidFill>
                <a:latin typeface="Arial" charset="0"/>
                <a:ea typeface="ＭＳ Ｐゴシック" pitchFamily="-107" charset="-128"/>
                <a:cs typeface="ＭＳ Ｐゴシック" pitchFamily="-107" charset="-128"/>
              </a:rPr>
              <a:t>DES in about a year; if multiple PCs work in parallel, the time is drastically shortened.</a:t>
            </a:r>
          </a:p>
          <a:p>
            <a:r>
              <a:rPr lang="en-US" sz="1200" kern="1200" baseline="0" dirty="0">
                <a:solidFill>
                  <a:schemeClr val="tx1"/>
                </a:solidFill>
                <a:latin typeface="Arial" charset="0"/>
                <a:ea typeface="ＭＳ Ｐゴシック" pitchFamily="-107" charset="-128"/>
                <a:cs typeface="ＭＳ Ｐゴシック" pitchFamily="-107" charset="-128"/>
              </a:rPr>
              <a:t>And today’s supercomputers should be able to find a key in about an hour.</a:t>
            </a:r>
          </a:p>
          <a:p>
            <a:r>
              <a:rPr lang="en-US" sz="1200" kern="1200" baseline="0" dirty="0">
                <a:solidFill>
                  <a:schemeClr val="tx1"/>
                </a:solidFill>
                <a:latin typeface="Arial" charset="0"/>
                <a:ea typeface="ＭＳ Ｐゴシック" pitchFamily="-107" charset="-128"/>
                <a:cs typeface="ＭＳ Ｐゴシック" pitchFamily="-107" charset="-128"/>
              </a:rPr>
              <a:t>Key sizes of 128 bits or greater are effectively unbreakable using simply a brute-force</a:t>
            </a:r>
          </a:p>
          <a:p>
            <a:r>
              <a:rPr lang="en-US" sz="1200" kern="1200" baseline="0" dirty="0">
                <a:solidFill>
                  <a:schemeClr val="tx1"/>
                </a:solidFill>
                <a:latin typeface="Arial" charset="0"/>
                <a:ea typeface="ＭＳ Ｐゴシック" pitchFamily="-107" charset="-128"/>
                <a:cs typeface="ＭＳ Ｐゴシック" pitchFamily="-107" charset="-128"/>
              </a:rPr>
              <a:t>approach. Even if we managed to speed up the attacking system by a factor</a:t>
            </a:r>
          </a:p>
          <a:p>
            <a:r>
              <a:rPr lang="en-US" sz="1200" kern="1200" baseline="0" dirty="0">
                <a:solidFill>
                  <a:schemeClr val="tx1"/>
                </a:solidFill>
                <a:latin typeface="Arial" charset="0"/>
                <a:ea typeface="ＭＳ Ｐゴシック" pitchFamily="-107" charset="-128"/>
                <a:cs typeface="ＭＳ Ｐゴシック" pitchFamily="-107" charset="-128"/>
              </a:rPr>
              <a:t>of 1 trillion (10</a:t>
            </a:r>
            <a:r>
              <a:rPr lang="en-US" sz="1200" kern="1200" baseline="30000" dirty="0">
                <a:solidFill>
                  <a:schemeClr val="tx1"/>
                </a:solidFill>
                <a:latin typeface="Arial" charset="0"/>
                <a:ea typeface="ＭＳ Ｐゴシック" pitchFamily="-107" charset="-128"/>
                <a:cs typeface="ＭＳ Ｐゴシック" pitchFamily="-107" charset="-128"/>
              </a:rPr>
              <a:t>12</a:t>
            </a:r>
            <a:r>
              <a:rPr lang="en-US" sz="1200" kern="1200" baseline="0" dirty="0">
                <a:solidFill>
                  <a:schemeClr val="tx1"/>
                </a:solidFill>
                <a:latin typeface="Arial" charset="0"/>
                <a:ea typeface="ＭＳ Ｐゴシック" pitchFamily="-107" charset="-128"/>
                <a:cs typeface="ＭＳ Ｐゴシック" pitchFamily="-107" charset="-128"/>
              </a:rPr>
              <a:t> ), it would still take over 100,000 years to break a code using a</a:t>
            </a:r>
          </a:p>
          <a:p>
            <a:r>
              <a:rPr lang="en-US" sz="1200" kern="1200" baseline="0" dirty="0">
                <a:solidFill>
                  <a:schemeClr val="tx1"/>
                </a:solidFill>
                <a:latin typeface="Arial" charset="0"/>
                <a:ea typeface="ＭＳ Ｐゴシック" pitchFamily="-107" charset="-128"/>
                <a:cs typeface="ＭＳ Ｐゴシック" pitchFamily="-107" charset="-128"/>
              </a:rPr>
              <a:t>128-bit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Fortunately, there are a number of alternatives to DES, the most important of</a:t>
            </a:r>
          </a:p>
          <a:p>
            <a:r>
              <a:rPr lang="en-US" sz="1200" kern="1200" baseline="0" dirty="0">
                <a:solidFill>
                  <a:schemeClr val="tx1"/>
                </a:solidFill>
                <a:latin typeface="Arial" charset="0"/>
                <a:ea typeface="ＭＳ Ｐゴシック" pitchFamily="-107" charset="-128"/>
                <a:cs typeface="ＭＳ Ｐゴシック" pitchFamily="-107" charset="-128"/>
              </a:rPr>
              <a:t>which are AES and triple DES, discussed in Chapters 6 and 7, respectively.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19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Three,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20</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cryptographic strength of a Feistel cipher derives from three aspects of the</a:t>
            </a:r>
          </a:p>
          <a:p>
            <a:r>
              <a:rPr lang="en-US" sz="1200" kern="1200" baseline="0" dirty="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dirty="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dirty="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a:solidFill>
                  <a:schemeClr val="tx1"/>
                </a:solidFill>
                <a:latin typeface="Arial" charset="0"/>
                <a:ea typeface="ＭＳ Ｐゴシック" pitchFamily="-107" charset="-128"/>
                <a:cs typeface="ＭＳ Ｐゴシック" pitchFamily="-107" charset="-128"/>
              </a:rPr>
              <a:t>in the design of DES. Schneier [SCHN96] observes that for 16-round DES, a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a:solidFill>
                  <a:schemeClr val="tx1"/>
                </a:solidFill>
                <a:latin typeface="Arial" charset="0"/>
                <a:ea typeface="ＭＳ Ｐゴシック" pitchFamily="-107" charset="-128"/>
                <a:cs typeface="ＭＳ Ｐゴシック" pitchFamily="-107" charset="-128"/>
              </a:rPr>
              <a:t>55.1</a:t>
            </a:r>
            <a:r>
              <a:rPr lang="en-US" sz="1200" kern="1200" baseline="0" dirty="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a:solidFill>
                  <a:schemeClr val="tx1"/>
                </a:solidFill>
                <a:latin typeface="Arial" charset="0"/>
                <a:ea typeface="ＭＳ Ｐゴシック" pitchFamily="-107" charset="-128"/>
                <a:cs typeface="ＭＳ Ｐゴシック" pitchFamily="-107" charset="-128"/>
              </a:rPr>
              <a:t>55</a:t>
            </a:r>
            <a:r>
              <a:rPr lang="en-US" sz="1200" kern="1200" baseline="0" dirty="0">
                <a:solidFill>
                  <a:schemeClr val="tx1"/>
                </a:solidFill>
                <a:latin typeface="Arial" charset="0"/>
                <a:ea typeface="ＭＳ Ｐゴシック" pitchFamily="-107" charset="-128"/>
                <a:cs typeface="ＭＳ Ｐゴシック" pitchFamily="-107" charset="-128"/>
              </a:rPr>
              <a:t> . If</a:t>
            </a:r>
          </a:p>
          <a:p>
            <a:r>
              <a:rPr lang="en-US" sz="1200" kern="1200" baseline="0" dirty="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a:solidFill>
                  <a:schemeClr val="tx1"/>
                </a:solidFill>
                <a:latin typeface="Arial" charset="0"/>
                <a:ea typeface="ＭＳ Ｐゴシック" pitchFamily="-107" charset="-128"/>
                <a:cs typeface="ＭＳ Ｐゴシック" pitchFamily="-107" charset="-128"/>
              </a:rPr>
              <a:t>judged solely on key length.</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21</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heart of a Feistel block cipher is the function F, which provides the element</a:t>
            </a:r>
          </a:p>
          <a:p>
            <a:r>
              <a:rPr lang="en-US" sz="1200" kern="1200" baseline="0" dirty="0">
                <a:solidFill>
                  <a:schemeClr val="tx1"/>
                </a:solidFill>
                <a:latin typeface="Arial" charset="0"/>
                <a:ea typeface="ＭＳ Ｐゴシック" pitchFamily="-107" charset="-128"/>
                <a:cs typeface="ＭＳ Ｐゴシック" pitchFamily="-107" charset="-128"/>
              </a:rPr>
              <a:t>of confusion in a Feistel cipher. Thus, it must be difficult to “unscramble” the</a:t>
            </a:r>
          </a:p>
          <a:p>
            <a:r>
              <a:rPr lang="en-US" sz="1200" kern="1200" baseline="0" dirty="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dirty="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dirty="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dirty="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dirty="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dirty="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dirty="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dirty="0">
                <a:solidFill>
                  <a:schemeClr val="tx1"/>
                </a:solidFill>
                <a:latin typeface="Arial" charset="0"/>
                <a:ea typeface="ＭＳ Ｐゴシック" pitchFamily="-107" charset="-128"/>
                <a:cs typeface="ＭＳ Ｐゴシック" pitchFamily="-107" charset="-128"/>
              </a:rPr>
              <a:t>A more stringent version of this is the </a:t>
            </a:r>
            <a:r>
              <a:rPr lang="en-US" sz="1200" b="1" kern="1200" baseline="0" dirty="0">
                <a:solidFill>
                  <a:schemeClr val="tx1"/>
                </a:solidFill>
                <a:latin typeface="Arial" charset="0"/>
                <a:ea typeface="ＭＳ Ｐゴシック" pitchFamily="-107" charset="-128"/>
                <a:cs typeface="ＭＳ Ｐゴシック" pitchFamily="-107" charset="-128"/>
              </a:rPr>
              <a:t>strict avalanche criterion (SAC)  </a:t>
            </a:r>
            <a:r>
              <a:rPr lang="en-US" sz="1200" kern="1200" baseline="0" dirty="0">
                <a:solidFill>
                  <a:schemeClr val="tx1"/>
                </a:solidFill>
                <a:latin typeface="Arial" charset="0"/>
                <a:ea typeface="ＭＳ Ｐゴシック" pitchFamily="-107" charset="-128"/>
                <a:cs typeface="ＭＳ Ｐゴシック" pitchFamily="-107" charset="-128"/>
              </a:rPr>
              <a:t>[WEBS86],</a:t>
            </a:r>
          </a:p>
          <a:p>
            <a:r>
              <a:rPr lang="en-US" sz="1200" kern="1200" baseline="0" dirty="0">
                <a:solidFill>
                  <a:schemeClr val="tx1"/>
                </a:solidFill>
                <a:latin typeface="Arial" charset="0"/>
                <a:ea typeface="ＭＳ Ｐゴシック" pitchFamily="-107" charset="-128"/>
                <a:cs typeface="ＭＳ Ｐゴシック" pitchFamily="-107" charset="-128"/>
              </a:rPr>
              <a:t>which states that any output bit j  of an S-box (see Appendix C for a discussion of</a:t>
            </a:r>
          </a:p>
          <a:p>
            <a:r>
              <a:rPr lang="en-US" sz="1200" kern="1200" baseline="0" dirty="0">
                <a:solidFill>
                  <a:schemeClr val="tx1"/>
                </a:solidFill>
                <a:latin typeface="Arial" charset="0"/>
                <a:ea typeface="ＭＳ Ｐゴシック" pitchFamily="-107" charset="-128"/>
                <a:cs typeface="ＭＳ Ｐゴシック" pitchFamily="-107" charset="-128"/>
              </a:rPr>
              <a:t>S-boxes) should change with probability 1/2 when any single input bit i  is inverted</a:t>
            </a:r>
          </a:p>
          <a:p>
            <a:r>
              <a:rPr lang="en-US" sz="1200" kern="1200" baseline="0" dirty="0">
                <a:solidFill>
                  <a:schemeClr val="tx1"/>
                </a:solidFill>
                <a:latin typeface="Arial" charset="0"/>
                <a:ea typeface="ＭＳ Ｐゴシック" pitchFamily="-107" charset="-128"/>
                <a:cs typeface="ＭＳ Ｐゴシック" pitchFamily="-107" charset="-128"/>
              </a:rPr>
              <a:t>for all i , j . Although SAC is expressed in terms of S-boxes, a similar criterion could</a:t>
            </a:r>
          </a:p>
          <a:p>
            <a:r>
              <a:rPr lang="en-US" sz="1200" kern="1200" baseline="0" dirty="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dirty="0">
                <a:solidFill>
                  <a:schemeClr val="tx1"/>
                </a:solidFill>
                <a:latin typeface="Arial" charset="0"/>
                <a:ea typeface="ＭＳ Ｐゴシック" pitchFamily="-107" charset="-128"/>
                <a:cs typeface="ＭＳ Ｐゴシック" pitchFamily="-107" charset="-128"/>
              </a:rPr>
              <a:t>include S-boxes.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criterion proposed in [WEBS86] is the </a:t>
            </a:r>
            <a:r>
              <a:rPr lang="en-US" sz="1200" b="1" kern="1200" baseline="0" dirty="0">
                <a:solidFill>
                  <a:schemeClr val="tx1"/>
                </a:solidFill>
                <a:latin typeface="Arial" charset="0"/>
                <a:ea typeface="ＭＳ Ｐゴシック" pitchFamily="-107" charset="-128"/>
                <a:cs typeface="ＭＳ Ｐゴシック" pitchFamily="-107" charset="-128"/>
              </a:rPr>
              <a:t>bit independence criterion</a:t>
            </a:r>
          </a:p>
          <a:p>
            <a:r>
              <a:rPr lang="en-US" sz="1200" b="1" kern="1200" baseline="0" dirty="0">
                <a:solidFill>
                  <a:schemeClr val="tx1"/>
                </a:solidFill>
                <a:latin typeface="Arial" charset="0"/>
                <a:ea typeface="ＭＳ Ｐゴシック" pitchFamily="-107" charset="-128"/>
                <a:cs typeface="ＭＳ Ｐゴシック" pitchFamily="-107" charset="-128"/>
              </a:rPr>
              <a:t>(BIC), </a:t>
            </a:r>
            <a:r>
              <a:rPr lang="en-US" sz="1200" kern="1200" baseline="0" dirty="0">
                <a:solidFill>
                  <a:schemeClr val="tx1"/>
                </a:solidFill>
                <a:latin typeface="Arial" charset="0"/>
                <a:ea typeface="ＭＳ Ｐゴシック" pitchFamily="-107" charset="-128"/>
                <a:cs typeface="ＭＳ Ｐゴシック" pitchFamily="-107" charset="-128"/>
              </a:rPr>
              <a:t>which states that output bits j  and k  should change independently when any</a:t>
            </a:r>
          </a:p>
          <a:p>
            <a:r>
              <a:rPr lang="en-US" sz="1200" kern="1200" baseline="0" dirty="0">
                <a:solidFill>
                  <a:schemeClr val="tx1"/>
                </a:solidFill>
                <a:latin typeface="Arial" charset="0"/>
                <a:ea typeface="ＭＳ Ｐゴシック" pitchFamily="-107" charset="-128"/>
                <a:cs typeface="ＭＳ Ｐゴシック" pitchFamily="-107" charset="-128"/>
              </a:rPr>
              <a:t>single input bit i  is inverted for all i , j , and k . The SAC and BIC criteria appear to</a:t>
            </a:r>
          </a:p>
          <a:p>
            <a:r>
              <a:rPr lang="en-US" sz="1200" kern="1200" baseline="0" dirty="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22</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any Feistel block cipher, the key is used to generate one subkey for each</a:t>
            </a:r>
          </a:p>
          <a:p>
            <a:r>
              <a:rPr lang="en-US" sz="1200" kern="1200" baseline="0" dirty="0">
                <a:solidFill>
                  <a:schemeClr val="tx1"/>
                </a:solidFill>
                <a:latin typeface="Arial" charset="0"/>
                <a:ea typeface="ＭＳ Ｐゴシック" pitchFamily="-107" charset="-128"/>
                <a:cs typeface="ＭＳ Ｐゴシック" pitchFamily="-107" charset="-128"/>
              </a:rPr>
              <a:t>round. In general, we would like to select subkeys to maximize the difficulty of</a:t>
            </a:r>
          </a:p>
          <a:p>
            <a:r>
              <a:rPr lang="en-US" sz="1200" kern="1200" baseline="0" dirty="0">
                <a:solidFill>
                  <a:schemeClr val="tx1"/>
                </a:solidFill>
                <a:latin typeface="Arial" charset="0"/>
                <a:ea typeface="ＭＳ Ｐゴシック" pitchFamily="-107" charset="-128"/>
                <a:cs typeface="ＭＳ Ｐゴシック" pitchFamily="-107" charset="-128"/>
              </a:rPr>
              <a:t>deducing individual subkeys and the difficulty of working back to the main key. No</a:t>
            </a:r>
          </a:p>
          <a:p>
            <a:r>
              <a:rPr lang="en-US" sz="1200" kern="1200" baseline="0" dirty="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a:solidFill>
                  <a:schemeClr val="tx1"/>
                </a:solidFill>
                <a:latin typeface="Arial" charset="0"/>
                <a:ea typeface="ＭＳ Ｐゴシック" pitchFamily="-107" charset="-128"/>
                <a:cs typeface="ＭＳ Ｐゴシック" pitchFamily="-107" charset="-128"/>
              </a:rPr>
              <a:t>guarantee key/ciphertext Strict Avalanche Criterion and Bit Independence</a:t>
            </a:r>
          </a:p>
          <a:p>
            <a:r>
              <a:rPr lang="en-US" sz="1200" kern="1200" baseline="0" dirty="0">
                <a:solidFill>
                  <a:schemeClr val="tx1"/>
                </a:solidFill>
                <a:latin typeface="Arial" charset="0"/>
                <a:ea typeface="ＭＳ Ｐゴシック" pitchFamily="-107" charset="-128"/>
                <a:cs typeface="ＭＳ Ｐゴシック" pitchFamily="-107" charset="-128"/>
              </a:rPr>
              <a:t>Criterion.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23</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4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B6C4D792-DC70-B74B-B529-0D0086BB6A94}" type="slidenum">
              <a:rPr lang="en-AU">
                <a:latin typeface="Arial" pitchFamily="-1" charset="0"/>
              </a:rPr>
              <a:pPr/>
              <a:t>3</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stream cipher</a:t>
            </a:r>
            <a:r>
              <a:rPr lang="en-US" sz="1200" kern="1200" baseline="0" dirty="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autokeyed Vigenère cipher</a:t>
            </a:r>
          </a:p>
          <a:p>
            <a:r>
              <a:rPr lang="en-US" sz="1200" kern="1200" baseline="0" dirty="0">
                <a:solidFill>
                  <a:schemeClr val="tx1"/>
                </a:solidFill>
                <a:latin typeface="Arial" charset="0"/>
                <a:ea typeface="ＭＳ Ｐゴシック" pitchFamily="-107" charset="-128"/>
                <a:cs typeface="ＭＳ Ｐゴシック" pitchFamily="-107" charset="-128"/>
              </a:rPr>
              <a:t>and the Vernam cipher. In the ideal case, a one-time pad version of the Vernam</a:t>
            </a: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keystream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keystream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keystream. However, the</a:t>
            </a:r>
          </a:p>
          <a:p>
            <a:r>
              <a:rPr lang="en-US" sz="1200" b="0" kern="1200" baseline="0" dirty="0">
                <a:solidFill>
                  <a:schemeClr val="tx1"/>
                </a:solidFill>
                <a:latin typeface="Arial" charset="0"/>
                <a:ea typeface="ＭＳ Ｐゴシック" pitchFamily="-107" charset="-128"/>
                <a:cs typeface="ＭＳ Ｐゴシック" pitchFamily="-107" charset="-128"/>
              </a:rPr>
              <a:t>keystream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keystream.</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4</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block</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5</a:t>
            </a:fld>
            <a:endParaRPr lang="en-AU" dirty="0">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142CC718-D2C5-D843-8F1F-82D5966BFACF}" type="slidenum">
              <a:rPr lang="en-AU">
                <a:latin typeface="Arial" pitchFamily="-1" charset="0"/>
              </a:rPr>
              <a:pPr/>
              <a:t>6</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operates on a plaintext 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to produce a ciphertext</a:t>
            </a:r>
          </a:p>
          <a:p>
            <a:r>
              <a:rPr lang="en-US" sz="1200" kern="1200" baseline="0" dirty="0">
                <a:solidFill>
                  <a:schemeClr val="tx1"/>
                </a:solidFill>
                <a:latin typeface="Arial" charset="0"/>
                <a:ea typeface="ＭＳ Ｐゴシック" pitchFamily="-107" charset="-128"/>
                <a:cs typeface="ＭＳ Ｐゴシック" pitchFamily="-107" charset="-128"/>
              </a:rPr>
              <a:t>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There are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a:solidFill>
                  <a:schemeClr val="tx1"/>
                </a:solidFill>
                <a:latin typeface="Arial" charset="0"/>
                <a:ea typeface="ＭＳ Ｐゴシック" pitchFamily="-107" charset="-128"/>
                <a:cs typeface="ＭＳ Ｐゴシック" pitchFamily="-107" charset="-128"/>
              </a:rPr>
              <a:t>a unique ciphertext block. Such a transformation is called reversible, or  nonsingular.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  4.</a:t>
            </a:r>
          </a:p>
          <a:p>
            <a:r>
              <a:rPr lang="en-US" sz="1200" kern="1200" baseline="0" dirty="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a:solidFill>
                  <a:schemeClr val="tx1"/>
                </a:solidFill>
                <a:latin typeface="Arial" charset="0"/>
                <a:ea typeface="ＭＳ Ｐゴシック" pitchFamily="-107" charset="-128"/>
                <a:cs typeface="ＭＳ Ｐゴシック" pitchFamily="-107" charset="-128"/>
              </a:rPr>
              <a:t>by 4 ciphertext bits.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a:solidFill>
                  <a:schemeClr val="tx1"/>
                </a:solidFill>
                <a:latin typeface="Arial" charset="0"/>
                <a:ea typeface="ＭＳ Ｐゴシック" pitchFamily="-107" charset="-128"/>
                <a:cs typeface="ＭＳ Ｐゴシック" pitchFamily="-107" charset="-128"/>
              </a:rPr>
              <a:t>and can be used to define any reversible mapping between plaintext and ciphertext.</a:t>
            </a:r>
          </a:p>
          <a:p>
            <a:r>
              <a:rPr lang="en-US" sz="1200" kern="1200" baseline="0" dirty="0">
                <a:solidFill>
                  <a:schemeClr val="tx1"/>
                </a:solidFill>
                <a:latin typeface="Arial" charset="0"/>
                <a:ea typeface="ＭＳ Ｐゴシック" pitchFamily="-107" charset="-128"/>
                <a:cs typeface="ＭＳ Ｐゴシック" pitchFamily="-107" charset="-128"/>
              </a:rPr>
              <a:t> Feistel refers to this as the </a:t>
            </a:r>
            <a:r>
              <a:rPr lang="en-US" sz="1200" b="0" i="1" kern="1200" baseline="0" dirty="0">
                <a:solidFill>
                  <a:schemeClr val="tx1"/>
                </a:solidFill>
                <a:latin typeface="Arial" charset="0"/>
                <a:ea typeface="ＭＳ Ｐゴシック" pitchFamily="-107" charset="-128"/>
                <a:cs typeface="ＭＳ Ｐゴシック" pitchFamily="-107" charset="-128"/>
              </a:rPr>
              <a:t>ideal block cipher</a:t>
            </a:r>
            <a:r>
              <a:rPr lang="en-US" sz="1200" kern="1200" baseline="0" dirty="0">
                <a:solidFill>
                  <a:schemeClr val="tx1"/>
                </a:solidFill>
                <a:latin typeface="Arial" charset="0"/>
                <a:ea typeface="ＭＳ Ｐゴシック" pitchFamily="-107" charset="-128"/>
                <a:cs typeface="ＭＳ Ｐゴシック" pitchFamily="-107" charset="-128"/>
              </a:rPr>
              <a:t>, because it allows for the maximum</a:t>
            </a:r>
          </a:p>
          <a:p>
            <a:r>
              <a:rPr lang="en-US" sz="1200" kern="1200" baseline="0" dirty="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8</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Feistel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a:solidFill>
                  <a:schemeClr val="tx1"/>
                </a:solidFill>
                <a:latin typeface="Arial" charset="0"/>
                <a:ea typeface="ＭＳ Ｐゴシック" pitchFamily="-107" charset="-128"/>
                <a:cs typeface="ＭＳ Ｐゴシック" pitchFamily="-107" charset="-128"/>
              </a:rPr>
              <a:t>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Each plaintext element or group of elements is uniquely replaced</a:t>
            </a:r>
          </a:p>
          <a:p>
            <a:r>
              <a:rPr lang="en-US" sz="1200" kern="1200" baseline="0" dirty="0">
                <a:solidFill>
                  <a:schemeClr val="tx1"/>
                </a:solidFill>
                <a:latin typeface="Arial" charset="0"/>
                <a:ea typeface="ＭＳ Ｐゴシック" pitchFamily="-107" charset="-128"/>
                <a:cs typeface="ＭＳ Ｐゴシック" pitchFamily="-107" charset="-128"/>
              </a:rPr>
              <a:t>by a corresponding ciphertext element or group of elements.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A sequence of plaintext elements is replaced by a permutation</a:t>
            </a:r>
          </a:p>
          <a:p>
            <a:r>
              <a:rPr lang="en-US" sz="1200" kern="1200" baseline="0" dirty="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a:solidFill>
                  <a:schemeClr val="tx1"/>
                </a:solidFill>
                <a:latin typeface="Arial" charset="0"/>
                <a:ea typeface="ＭＳ Ｐゴシック" pitchFamily="-107" charset="-128"/>
                <a:cs typeface="ＭＳ Ｐゴシック" pitchFamily="-107" charset="-128"/>
              </a:rPr>
              <a:t>changed.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9</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a:t>
            </a:r>
            <a:r>
              <a:rPr lang="en-US" sz="1200" i="1" kern="1200" baseline="0" dirty="0">
                <a:solidFill>
                  <a:schemeClr val="tx1"/>
                </a:solidFill>
                <a:latin typeface="Arial" charset="0"/>
                <a:ea typeface="ＭＳ Ｐゴシック" pitchFamily="-107" charset="-128"/>
                <a:cs typeface="ＭＳ Ｐゴシック" pitchFamily="-107" charset="-128"/>
              </a:rPr>
              <a:t>diffusion</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confusion</a:t>
            </a:r>
            <a:r>
              <a:rPr lang="en-US" sz="1200" kern="1200" baseline="0" dirty="0">
                <a:solidFill>
                  <a:schemeClr val="tx1"/>
                </a:solidFill>
                <a:latin typeface="Arial" charset="0"/>
                <a:ea typeface="ＭＳ Ｐゴシック" pitchFamily="-107" charset="-128"/>
                <a:cs typeface="ＭＳ Ｐゴシック" pitchFamily="-107" charset="-128"/>
              </a:rPr>
              <a:t>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a:t>
            </a:r>
            <a:r>
              <a:rPr lang="en-US" sz="1200" b="1" kern="1200" baseline="0" dirty="0">
                <a:solidFill>
                  <a:schemeClr val="tx1"/>
                </a:solidFill>
                <a:latin typeface="Arial" charset="0"/>
                <a:ea typeface="ＭＳ Ｐゴシック" pitchFamily="-107" charset="-128"/>
                <a:cs typeface="ＭＳ Ｐゴシック" pitchFamily="-107" charset="-128"/>
              </a:rPr>
              <a:t>diffusion</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a:t>
            </a:r>
            <a:r>
              <a:rPr lang="en-US" sz="1200" b="1" kern="1200" baseline="0" dirty="0">
                <a:solidFill>
                  <a:schemeClr val="tx1"/>
                </a:solidFill>
                <a:latin typeface="Arial" charset="0"/>
                <a:ea typeface="ＭＳ Ｐゴシック" pitchFamily="-107" charset="-128"/>
                <a:cs typeface="ＭＳ Ｐゴシック" pitchFamily="-107" charset="-128"/>
              </a:rPr>
              <a:t>confusion</a:t>
            </a:r>
            <a:r>
              <a:rPr lang="en-US" sz="1200" kern="1200" baseline="0" dirty="0">
                <a:solidFill>
                  <a:schemeClr val="tx1"/>
                </a:solidFill>
                <a:latin typeface="Arial" charset="0"/>
                <a:ea typeface="ＭＳ Ｐゴシック" pitchFamily="-107" charset="-128"/>
                <a:cs typeface="ＭＳ Ｐゴシック" pitchFamily="-107" charset="-128"/>
              </a:rPr>
              <a:t>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2020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 2020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a:t>© 2020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en-US" dirty="0"/>
              <a:t>Eighth Edition</a:t>
            </a:r>
          </a:p>
          <a:p>
            <a:pPr eaLnBrk="1" hangingPunct="1">
              <a:buFont typeface="Wingdings" pitchFamily="-1" charset="2"/>
              <a:buNone/>
            </a:pPr>
            <a:r>
              <a:rPr lang="en-US" dirty="0"/>
              <a:t>	by William Stallings	</a:t>
            </a:r>
          </a:p>
          <a:p>
            <a:pPr eaLnBrk="1" hangingPunct="1">
              <a:buFont typeface="Wingdings" pitchFamily="-1"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00" dirty="0"/>
              <a:t>© 2020 Pearson Education, Inc., Hoboken, NJ. All rights reserved.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029200" cy="365125"/>
          </a:xfrm>
        </p:spPr>
        <p:txBody>
          <a:bodyPr/>
          <a:lstStyle/>
          <a:p>
            <a:pPr>
              <a:defRPr/>
            </a:pPr>
            <a:r>
              <a:rPr lang="en-US" sz="1000"/>
              <a:t>© 2020 Pearson Education, Inc., Hoboken, NJ. All rights reserved. </a:t>
            </a:r>
            <a:endParaRPr lang="en-US" sz="1000" dirty="0"/>
          </a:p>
        </p:txBody>
      </p:sp>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5562600" cy="719865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dirty="0"/>
              <a:t>Feistel Cipher Design Features</a:t>
            </a:r>
          </a:p>
        </p:txBody>
      </p:sp>
      <p:sp>
        <p:nvSpPr>
          <p:cNvPr id="5" name="Content Placeholder 4"/>
          <p:cNvSpPr>
            <a:spLocks noGrp="1"/>
          </p:cNvSpPr>
          <p:nvPr>
            <p:ph sz="half" idx="1"/>
          </p:nvPr>
        </p:nvSpPr>
        <p:spPr>
          <a:xfrm>
            <a:off x="533400" y="1600200"/>
            <a:ext cx="4038600" cy="4953000"/>
          </a:xfrm>
        </p:spPr>
        <p:txBody>
          <a:bodyPr>
            <a:normAutofit fontScale="70000" lnSpcReduction="20000"/>
          </a:bodyPr>
          <a:lstStyle/>
          <a:p>
            <a:r>
              <a:rPr lang="en-US" dirty="0"/>
              <a:t>Block size</a:t>
            </a:r>
          </a:p>
          <a:p>
            <a:pPr lvl="1"/>
            <a:r>
              <a:rPr lang="en-US" dirty="0"/>
              <a:t>Larger block sizes mean greater security but reduced encryption/decryption speed for a given algorithm</a:t>
            </a:r>
          </a:p>
          <a:p>
            <a:r>
              <a:rPr lang="en-US" dirty="0"/>
              <a:t>Key size</a:t>
            </a:r>
          </a:p>
          <a:p>
            <a:pPr lvl="1"/>
            <a:r>
              <a:rPr lang="en-US" dirty="0"/>
              <a:t>Larger key size means greater security but may decrease encryption/decryption speeds</a:t>
            </a:r>
          </a:p>
          <a:p>
            <a:r>
              <a:rPr lang="en-US" dirty="0"/>
              <a:t>Number of rounds</a:t>
            </a:r>
          </a:p>
          <a:p>
            <a:pPr lvl="1"/>
            <a:r>
              <a:rPr lang="en-US" dirty="0"/>
              <a:t>The essence of the Feistel cipher is that a single round offers inadequate security but that multiple rounds offer increasing security</a:t>
            </a:r>
          </a:p>
          <a:p>
            <a:r>
              <a:rPr lang="en-US" dirty="0"/>
              <a:t>Subkey generation algorithm</a:t>
            </a:r>
          </a:p>
          <a:p>
            <a:pPr lvl="1"/>
            <a:r>
              <a:rPr lang="en-US" dirty="0"/>
              <a:t>Greater complexity in this algorithm should lead to greater difficulty of cryptanalysis</a:t>
            </a:r>
          </a:p>
        </p:txBody>
      </p:sp>
      <p:sp>
        <p:nvSpPr>
          <p:cNvPr id="6" name="Content Placeholder 5"/>
          <p:cNvSpPr>
            <a:spLocks noGrp="1"/>
          </p:cNvSpPr>
          <p:nvPr>
            <p:ph sz="half" idx="2"/>
          </p:nvPr>
        </p:nvSpPr>
        <p:spPr>
          <a:xfrm>
            <a:off x="4766534" y="1774825"/>
            <a:ext cx="3566160" cy="4930775"/>
          </a:xfrm>
        </p:spPr>
        <p:txBody>
          <a:bodyPr>
            <a:normAutofit fontScale="70000" lnSpcReduction="20000"/>
          </a:bodyPr>
          <a:lstStyle/>
          <a:p>
            <a:r>
              <a:rPr lang="en-US" dirty="0"/>
              <a:t>Round function F</a:t>
            </a:r>
          </a:p>
          <a:p>
            <a:pPr lvl="1"/>
            <a:r>
              <a:rPr lang="en-US" dirty="0"/>
              <a:t>Greater complexity generally means greater resistance to cryptanalysis</a:t>
            </a:r>
          </a:p>
          <a:p>
            <a:r>
              <a:rPr lang="en-US" dirty="0"/>
              <a:t>Fast software encryption/decryption</a:t>
            </a:r>
          </a:p>
          <a:p>
            <a:pPr lvl="1"/>
            <a:r>
              <a:rPr lang="en-US" dirty="0"/>
              <a:t>In many cases, encrypting is embedded in applications or utility functions in such a way as to preclude a hardware implementation; accordingly, the speed of execution of the algorithm becomes a concern</a:t>
            </a:r>
          </a:p>
          <a:p>
            <a:r>
              <a:rPr lang="en-US" dirty="0"/>
              <a:t>Ease of analysis</a:t>
            </a:r>
          </a:p>
          <a:p>
            <a:pPr lvl="1"/>
            <a:r>
              <a:rPr lang="en-US" dirty="0"/>
              <a:t>If the algorithm can be concisely and clearly explained, it is easier to analyze that algorithm for cryptanalytic vulnerabilities and therefore develop a higher level of assurance as to its strength</a:t>
            </a:r>
          </a:p>
        </p:txBody>
      </p:sp>
      <p:sp>
        <p:nvSpPr>
          <p:cNvPr id="7" name="Footer Placeholder 6"/>
          <p:cNvSpPr>
            <a:spLocks noGrp="1"/>
          </p:cNvSpPr>
          <p:nvPr>
            <p:ph type="ftr" sz="quarter" idx="11"/>
          </p:nvPr>
        </p:nvSpPr>
        <p:spPr>
          <a:xfrm>
            <a:off x="0" y="6492875"/>
            <a:ext cx="4572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Feistel Example</a:t>
            </a:r>
          </a:p>
        </p:txBody>
      </p:sp>
      <p:sp>
        <p:nvSpPr>
          <p:cNvPr id="4" name="Footer Placeholder 3"/>
          <p:cNvSpPr>
            <a:spLocks noGrp="1"/>
          </p:cNvSpPr>
          <p:nvPr>
            <p:ph type="ftr" sz="quarter" idx="11"/>
          </p:nvPr>
        </p:nvSpPr>
        <p:spPr>
          <a:xfrm>
            <a:off x="0" y="6492875"/>
            <a:ext cx="6172200" cy="365125"/>
          </a:xfrm>
        </p:spPr>
        <p:txBody>
          <a:bodyPr/>
          <a:lstStyle/>
          <a:p>
            <a:pPr>
              <a:defRPr/>
            </a:pPr>
            <a:r>
              <a:rPr lang="en-US" sz="1000"/>
              <a:t>© 2020 Pearson Education, Inc., Hoboken, NJ. All rights reserved. </a:t>
            </a:r>
            <a:endParaRPr lang="en-US" sz="1000" dirty="0"/>
          </a:p>
        </p:txBody>
      </p:sp>
      <p:pic>
        <p:nvPicPr>
          <p:cNvPr id="6" name="Picture 5"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0909" b="17273"/>
              <a:stretch>
                <a:fillRect/>
              </a:stretch>
            </p:blipFill>
          </mc:Choice>
          <mc:Fallback>
            <p:blipFill>
              <a:blip r:embed="rId4"/>
              <a:srcRect t="40909" b="17273"/>
              <a:stretch>
                <a:fillRect/>
              </a:stretch>
            </p:blipFill>
          </mc:Fallback>
        </mc:AlternateContent>
        <p:spPr>
          <a:xfrm>
            <a:off x="-164445" y="1524000"/>
            <a:ext cx="9308445" cy="5037332"/>
          </a:xfrm>
          <a:prstGeom prst="rect">
            <a:avLst/>
          </a:prstGeom>
        </p:spPr>
      </p:pic>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85000" lnSpcReduction="20000"/>
          </a:bodyPr>
          <a:lstStyle/>
          <a:p>
            <a:r>
              <a:rPr lang="en-US" dirty="0"/>
              <a:t>Issued in 1977 by the National Bureau of Standards (now NIST) as Federal Information Processing Standard 46</a:t>
            </a:r>
          </a:p>
          <a:p>
            <a:r>
              <a:rPr lang="en-US" dirty="0"/>
              <a:t>Was the most widely used encryption scheme until the introduction of the Advanced Encryption Standard (AES) in 2001</a:t>
            </a:r>
          </a:p>
          <a:p>
            <a:r>
              <a:rPr lang="en-US" dirty="0"/>
              <a:t>Algorithm itself is referred to as the Data Encryption Algorithm (DEA)</a:t>
            </a:r>
          </a:p>
          <a:p>
            <a:pPr lvl="1"/>
            <a:r>
              <a:rPr lang="en-US" dirty="0"/>
              <a:t>Data are encrypted in 64-bit blocks using a 56-bit key</a:t>
            </a:r>
          </a:p>
          <a:p>
            <a:pPr lvl="1"/>
            <a:r>
              <a:rPr lang="en-US" dirty="0"/>
              <a:t>The algorithm transforms 64-bit input in a series of steps into a 64-bit output</a:t>
            </a:r>
          </a:p>
          <a:p>
            <a:pPr lvl="1"/>
            <a:r>
              <a:rPr lang="en-US" dirty="0"/>
              <a:t>The same steps, with the same key, are used to reverse the encryption</a:t>
            </a:r>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953000" cy="365125"/>
          </a:xfrm>
        </p:spPr>
        <p:txBody>
          <a:bodyPr/>
          <a:lstStyle/>
          <a:p>
            <a:r>
              <a:rPr lang="en-US" sz="1000"/>
              <a:t>© 2020 Pearson Education, Inc., Hoboken, NJ. All rights reserved. </a:t>
            </a:r>
            <a:endParaRPr lang="en-US" dirty="0"/>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11" name="Picture 10"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33600" y="-304800"/>
            <a:ext cx="5638800" cy="7297270"/>
          </a:xfrm>
          <a:prstGeom prst="rect">
            <a:avLst/>
          </a:prstGeom>
        </p:spPr>
      </p:pic>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2286000" cy="3429000"/>
          </a:xfrm>
        </p:spPr>
        <p:txBody>
          <a:bodyPr/>
          <a:lstStyle/>
          <a:p>
            <a:br>
              <a:rPr lang="en-US" sz="4400" dirty="0"/>
            </a:br>
            <a:r>
              <a:rPr lang="en-US" sz="4400" dirty="0">
                <a:solidFill>
                  <a:schemeClr val="bg2">
                    <a:lumMod val="50000"/>
                  </a:schemeClr>
                </a:solidFill>
              </a:rPr>
              <a:t>Table 4.2</a:t>
            </a:r>
            <a:br>
              <a:rPr lang="en-US" sz="4400" dirty="0">
                <a:solidFill>
                  <a:schemeClr val="bg2">
                    <a:lumMod val="50000"/>
                  </a:schemeClr>
                </a:solidFill>
              </a:rPr>
            </a:br>
            <a:br>
              <a:rPr lang="en-US" sz="4400" dirty="0">
                <a:solidFill>
                  <a:schemeClr val="bg2">
                    <a:lumMod val="50000"/>
                  </a:schemeClr>
                </a:solidFill>
              </a:rPr>
            </a:br>
            <a:r>
              <a:rPr lang="en-US" sz="4400" dirty="0">
                <a:solidFill>
                  <a:schemeClr val="bg2">
                    <a:lumMod val="50000"/>
                  </a:schemeClr>
                </a:solidFill>
              </a:rPr>
              <a:t>DES Example</a:t>
            </a: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7443448" cy="6324600"/>
          </a:xfrm>
          <a:prstGeom prst="rect">
            <a:avLst/>
          </a:prstGeom>
        </p:spPr>
      </p:pic>
      <p:sp>
        <p:nvSpPr>
          <p:cNvPr id="10" name="Rectangle 9"/>
          <p:cNvSpPr/>
          <p:nvPr/>
        </p:nvSpPr>
        <p:spPr>
          <a:xfrm>
            <a:off x="3048000" y="6324600"/>
            <a:ext cx="6477000" cy="276999"/>
          </a:xfrm>
          <a:prstGeom prst="rect">
            <a:avLst/>
          </a:prstGeom>
        </p:spPr>
        <p:txBody>
          <a:bodyPr wrap="square">
            <a:spAutoFit/>
          </a:bodyPr>
          <a:lstStyle/>
          <a:p>
            <a:pPr algn="ctr"/>
            <a:r>
              <a:rPr lang="en-US" sz="1200" i="1" dirty="0"/>
              <a:t>Note:</a:t>
            </a:r>
            <a:r>
              <a:rPr lang="en-US" sz="1200" dirty="0"/>
              <a:t> DES subkeys are shown as eight 6-bit values in hex format </a:t>
            </a:r>
          </a:p>
        </p:txBody>
      </p:sp>
      <p:sp>
        <p:nvSpPr>
          <p:cNvPr id="11" name="TextBox 10"/>
          <p:cNvSpPr txBox="1"/>
          <p:nvPr/>
        </p:nvSpPr>
        <p:spPr>
          <a:xfrm>
            <a:off x="152400" y="4953000"/>
            <a:ext cx="2133600" cy="461665"/>
          </a:xfrm>
          <a:prstGeom prst="rect">
            <a:avLst/>
          </a:prstGeom>
          <a:noFill/>
        </p:spPr>
        <p:txBody>
          <a:bodyPr wrap="square" rtlCol="0">
            <a:spAutoFit/>
          </a:bodyPr>
          <a:lstStyle/>
          <a:p>
            <a:r>
              <a:rPr lang="en-US" sz="1200" dirty="0"/>
              <a:t>(Table can be found on page 106 in the textbook)</a:t>
            </a:r>
          </a:p>
        </p:txBody>
      </p:sp>
      <p:sp>
        <p:nvSpPr>
          <p:cNvPr id="6" name="Footer Placeholder 5"/>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4.3  Avalanche Effect in DES: Change in Plaintext </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146626" cy="6105717"/>
          </a:xfrm>
          <a:prstGeom prst="rect">
            <a:avLst/>
          </a:prstGeom>
        </p:spPr>
      </p:pic>
      <p:sp>
        <p:nvSpPr>
          <p:cNvPr id="4" name="Footer Placeholder 3"/>
          <p:cNvSpPr>
            <a:spLocks noGrp="1"/>
          </p:cNvSpPr>
          <p:nvPr>
            <p:ph type="ftr" sz="quarter" idx="11"/>
          </p:nvPr>
        </p:nvSpPr>
        <p:spPr>
          <a:xfrm>
            <a:off x="0" y="6492875"/>
            <a:ext cx="5410200" cy="365125"/>
          </a:xfrm>
        </p:spPr>
        <p:txBody>
          <a:bodyPr/>
          <a:lstStyle/>
          <a:p>
            <a:pPr>
              <a:defRPr/>
            </a:pPr>
            <a:r>
              <a:rPr lang="en-US" sz="1000"/>
              <a:t>© 2020 Pearson Education, Inc., Hoboken, NJ. All rights reserved. </a:t>
            </a:r>
            <a:endParaRPr lang="en-US" sz="1000" dirty="0"/>
          </a:p>
        </p:txBody>
      </p:sp>
      <p:sp>
        <p:nvSpPr>
          <p:cNvPr id="2" name="TextBox 1">
            <a:extLst>
              <a:ext uri="{FF2B5EF4-FFF2-40B4-BE49-F238E27FC236}">
                <a16:creationId xmlns:a16="http://schemas.microsoft.com/office/drawing/2014/main" id="{46C321D1-798B-B540-8136-3718F1E45F63}"/>
              </a:ext>
            </a:extLst>
          </p:cNvPr>
          <p:cNvSpPr txBox="1"/>
          <p:nvPr/>
        </p:nvSpPr>
        <p:spPr>
          <a:xfrm>
            <a:off x="5594030" y="6581001"/>
            <a:ext cx="3519490" cy="553998"/>
          </a:xfrm>
          <a:prstGeom prst="rect">
            <a:avLst/>
          </a:prstGeom>
          <a:noFill/>
        </p:spPr>
        <p:txBody>
          <a:bodyPr wrap="none" rtlCol="0">
            <a:spAutoFit/>
          </a:bodyPr>
          <a:lstStyle/>
          <a:p>
            <a:r>
              <a:rPr lang="en-US" sz="1200" dirty="0"/>
              <a:t>(Table can be found on page 107 in the textbook)</a:t>
            </a:r>
          </a:p>
          <a:p>
            <a:endParaRPr lang="en-US"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4.4  Avalanche Effect in DES: Change in Key </a:t>
            </a: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258042" cy="6189222"/>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sz="1000" dirty="0"/>
          </a:p>
        </p:txBody>
      </p:sp>
      <p:sp>
        <p:nvSpPr>
          <p:cNvPr id="2" name="TextBox 1">
            <a:extLst>
              <a:ext uri="{FF2B5EF4-FFF2-40B4-BE49-F238E27FC236}">
                <a16:creationId xmlns:a16="http://schemas.microsoft.com/office/drawing/2014/main" id="{5D3D0C3A-1FAB-6849-9BC9-2121A4DC5AAA}"/>
              </a:ext>
            </a:extLst>
          </p:cNvPr>
          <p:cNvSpPr txBox="1"/>
          <p:nvPr/>
        </p:nvSpPr>
        <p:spPr>
          <a:xfrm>
            <a:off x="5624510" y="6567100"/>
            <a:ext cx="3519490" cy="276999"/>
          </a:xfrm>
          <a:prstGeom prst="rect">
            <a:avLst/>
          </a:prstGeom>
          <a:noFill/>
        </p:spPr>
        <p:txBody>
          <a:bodyPr wrap="none" rtlCol="0">
            <a:spAutoFit/>
          </a:bodyPr>
          <a:lstStyle/>
          <a:p>
            <a:r>
              <a:rPr lang="en-US" sz="1200" dirty="0"/>
              <a:t>(Table can be found on page 107 in the textbook)</a:t>
            </a:r>
          </a:p>
        </p:txBody>
      </p:sp>
    </p:spTree>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en-US" sz="4400" dirty="0"/>
              <a:t>Table 4.5  </a:t>
            </a:r>
            <a:br>
              <a:rPr lang="en-US" sz="4400" dirty="0"/>
            </a:br>
            <a:r>
              <a:rPr lang="en-US" sz="3200" dirty="0"/>
              <a:t>Average Time Required for Exhaustive Key Search </a:t>
            </a:r>
            <a:endParaRPr lang="en-AU" sz="4400" dirty="0"/>
          </a:p>
        </p:txBody>
      </p:sp>
      <p:pic>
        <p:nvPicPr>
          <p:cNvPr id="5" name="Picture 4"/>
          <p:cNvPicPr>
            <a:picLocks noChangeAspect="1"/>
          </p:cNvPicPr>
          <p:nvPr/>
        </p:nvPicPr>
        <p:blipFill rotWithShape="1">
          <a:blip r:embed="rId3"/>
          <a:srcRect b="3532"/>
          <a:stretch/>
        </p:blipFill>
        <p:spPr>
          <a:xfrm>
            <a:off x="611560" y="1506537"/>
            <a:ext cx="8308400" cy="4986338"/>
          </a:xfrm>
          <a:prstGeom prst="rect">
            <a:avLst/>
          </a:prstGeom>
        </p:spPr>
      </p:pic>
      <p:sp>
        <p:nvSpPr>
          <p:cNvPr id="4" name="Footer Placeholder 3"/>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sz="1000" dirty="0"/>
          </a:p>
        </p:txBody>
      </p:sp>
      <p:sp>
        <p:nvSpPr>
          <p:cNvPr id="2" name="TextBox 1">
            <a:extLst>
              <a:ext uri="{FF2B5EF4-FFF2-40B4-BE49-F238E27FC236}">
                <a16:creationId xmlns:a16="http://schemas.microsoft.com/office/drawing/2014/main" id="{148B2EB8-D396-8B42-B93C-4D881C95A215}"/>
              </a:ext>
            </a:extLst>
          </p:cNvPr>
          <p:cNvSpPr txBox="1"/>
          <p:nvPr/>
        </p:nvSpPr>
        <p:spPr>
          <a:xfrm>
            <a:off x="5656951" y="6512026"/>
            <a:ext cx="3519490" cy="553998"/>
          </a:xfrm>
          <a:prstGeom prst="rect">
            <a:avLst/>
          </a:prstGeom>
          <a:noFill/>
        </p:spPr>
        <p:txBody>
          <a:bodyPr wrap="none" rtlCol="0">
            <a:spAutoFit/>
          </a:bodyPr>
          <a:lstStyle/>
          <a:p>
            <a:r>
              <a:rPr lang="en-US" sz="1200" dirty="0"/>
              <a:t>(Table can be found on page 109 in the textbook)</a:t>
            </a:r>
          </a:p>
          <a:p>
            <a:endParaRPr lang="en-US"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Strength of 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en-US" sz="3000" dirty="0"/>
              <a:t>Timing attacks</a:t>
            </a:r>
          </a:p>
          <a:p>
            <a:pPr lvl="1"/>
            <a:r>
              <a:rPr lang="en-US" sz="2400" dirty="0"/>
              <a:t>One in which information about the key or the plaintext is obtained by observing how long it takes a given implementation to perform decryptions on various ciphertexts</a:t>
            </a:r>
          </a:p>
          <a:p>
            <a:pPr lvl="1"/>
            <a:r>
              <a:rPr lang="en-US" sz="2400" dirty="0"/>
              <a:t>Exploits the fact that an encryption or decryption algorithm often takes slightly different amounts of time on different inputs</a:t>
            </a:r>
          </a:p>
          <a:p>
            <a:pPr lvl="1"/>
            <a:r>
              <a:rPr lang="en-US" sz="2400" dirty="0"/>
              <a:t>So far it appears unlikely that this technique will ever be successful against DES or more powerful symmetric ciphers such as triple DES and AES</a:t>
            </a:r>
          </a:p>
        </p:txBody>
      </p:sp>
      <p:pic>
        <p:nvPicPr>
          <p:cNvPr id="5" name="Picture 4"/>
          <p:cNvPicPr>
            <a:picLocks noChangeAspect="1"/>
          </p:cNvPicPr>
          <p:nvPr/>
        </p:nvPicPr>
        <p:blipFill>
          <a:blip r:embed="rId3"/>
          <a:stretch>
            <a:fillRect/>
          </a:stretch>
        </p:blipFill>
        <p:spPr>
          <a:xfrm>
            <a:off x="7924800" y="4724400"/>
            <a:ext cx="1044638" cy="1851025"/>
          </a:xfrm>
          <a:prstGeom prst="rect">
            <a:avLst/>
          </a:prstGeom>
        </p:spPr>
      </p:pic>
      <p:sp>
        <p:nvSpPr>
          <p:cNvPr id="6" name="Footer Placeholder 5"/>
          <p:cNvSpPr>
            <a:spLocks noGrp="1"/>
          </p:cNvSpPr>
          <p:nvPr>
            <p:ph type="ftr" sz="quarter" idx="11"/>
          </p:nvPr>
        </p:nvSpPr>
        <p:spPr>
          <a:xfrm>
            <a:off x="0" y="6492875"/>
            <a:ext cx="4419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505200"/>
            <a:ext cx="5446713" cy="1470025"/>
          </a:xfrm>
        </p:spPr>
        <p:txBody>
          <a:bodyPr/>
          <a:lstStyle/>
          <a:p>
            <a:pPr eaLnBrk="1" hangingPunct="1">
              <a:defRPr/>
            </a:pPr>
            <a:r>
              <a:rPr lang="en-US" dirty="0"/>
              <a:t>Chapter 4</a:t>
            </a:r>
          </a:p>
        </p:txBody>
      </p:sp>
      <p:sp>
        <p:nvSpPr>
          <p:cNvPr id="19459" name="Subtitle 13"/>
          <p:cNvSpPr>
            <a:spLocks noGrp="1"/>
          </p:cNvSpPr>
          <p:nvPr>
            <p:ph type="subTitle" idx="1"/>
          </p:nvPr>
        </p:nvSpPr>
        <p:spPr>
          <a:xfrm>
            <a:off x="1524000" y="5105400"/>
            <a:ext cx="6096000" cy="852488"/>
          </a:xfrm>
        </p:spPr>
        <p:txBody>
          <a:bodyPr>
            <a:noAutofit/>
          </a:bodyPr>
          <a:lstStyle/>
          <a:p>
            <a:pPr eaLnBrk="1" hangingPunct="1"/>
            <a:r>
              <a:rPr lang="en-US" sz="3600" dirty="0"/>
              <a:t>Block Ciphers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Number of Rounds</a:t>
            </a:r>
            <a:endParaRPr lang="en-AU" sz="4400" dirty="0"/>
          </a:p>
        </p:txBody>
      </p:sp>
      <p:graphicFrame>
        <p:nvGraphicFramePr>
          <p:cNvPr id="6" name="Content Placeholder 5"/>
          <p:cNvGraphicFramePr>
            <a:graphicFrameLocks noGrp="1"/>
          </p:cNvGraphicFramePr>
          <p:nvPr>
            <p:ph idx="1"/>
          </p:nvPr>
        </p:nvGraphicFramePr>
        <p:xfrm>
          <a:off x="792162" y="1761565"/>
          <a:ext cx="7570787"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572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40341"/>
            <a:ext cx="8839200" cy="1411941"/>
          </a:xfrm>
        </p:spPr>
        <p:txBody>
          <a:bodyPr/>
          <a:lstStyle/>
          <a:p>
            <a:pPr eaLnBrk="1" hangingPunct="1">
              <a:defRPr/>
            </a:pPr>
            <a:r>
              <a:rPr lang="en-US" sz="4800" dirty="0"/>
              <a:t>Block Cipher Design Principles:</a:t>
            </a:r>
            <a:br>
              <a:rPr lang="en-US" sz="4800" dirty="0"/>
            </a:br>
            <a:r>
              <a:rPr lang="en-US" sz="4400" dirty="0"/>
              <a:t>Design of Function F</a:t>
            </a:r>
            <a:endParaRPr lang="en-AU" sz="4400" dirty="0"/>
          </a:p>
        </p:txBody>
      </p:sp>
      <p:sp>
        <p:nvSpPr>
          <p:cNvPr id="4" name="Content Placeholder 3"/>
          <p:cNvSpPr>
            <a:spLocks noGrp="1"/>
          </p:cNvSpPr>
          <p:nvPr>
            <p:ph sz="half" idx="1"/>
          </p:nvPr>
        </p:nvSpPr>
        <p:spPr>
          <a:xfrm>
            <a:off x="381000" y="1828800"/>
            <a:ext cx="3566160" cy="4532313"/>
          </a:xfrm>
        </p:spPr>
        <p:txBody>
          <a:bodyPr>
            <a:normAutofit fontScale="62500" lnSpcReduction="20000"/>
          </a:bodyPr>
          <a:lstStyle/>
          <a:p>
            <a:r>
              <a:rPr lang="en-US" sz="3613" dirty="0"/>
              <a:t>The heart of a Feistel block cipher is the function F</a:t>
            </a:r>
          </a:p>
          <a:p>
            <a:r>
              <a:rPr lang="en-US" sz="3613" dirty="0"/>
              <a:t>The more nonlinear F, the more difficult any type of </a:t>
            </a:r>
            <a:r>
              <a:rPr lang="en-US" sz="3680" dirty="0"/>
              <a:t>cryptanalysis</a:t>
            </a:r>
            <a:r>
              <a:rPr lang="en-US" sz="3613" dirty="0"/>
              <a:t> will be</a:t>
            </a:r>
            <a:endParaRPr lang="en-US" sz="4000" dirty="0"/>
          </a:p>
          <a:p>
            <a:r>
              <a:rPr lang="en-US" sz="4000" dirty="0"/>
              <a:t>The SAC and BIC criteria appear to strengthen the effectiveness of the confusion function</a:t>
            </a:r>
          </a:p>
        </p:txBody>
      </p:sp>
      <p:graphicFrame>
        <p:nvGraphicFramePr>
          <p:cNvPr id="5" name="Diagram 4"/>
          <p:cNvGraphicFramePr/>
          <p:nvPr/>
        </p:nvGraphicFramePr>
        <p:xfrm>
          <a:off x="4038600" y="1447800"/>
          <a:ext cx="48768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343400" y="1828800"/>
            <a:ext cx="4343400" cy="800219"/>
          </a:xfrm>
          <a:prstGeom prst="rect">
            <a:avLst/>
          </a:prstGeom>
          <a:noFill/>
        </p:spPr>
        <p:txBody>
          <a:bodyPr wrap="square" rtlCol="0">
            <a:spAutoFit/>
          </a:bodyPr>
          <a:lstStyle/>
          <a:p>
            <a:r>
              <a:rPr lang="en-US" sz="2300" dirty="0">
                <a:solidFill>
                  <a:schemeClr val="tx2"/>
                </a:solidFill>
                <a:latin typeface="+mn-lt"/>
              </a:rPr>
              <a:t>The algorithm should have good  </a:t>
            </a:r>
          </a:p>
          <a:p>
            <a:r>
              <a:rPr lang="en-US" sz="2300" dirty="0">
                <a:solidFill>
                  <a:schemeClr val="tx2"/>
                </a:solidFill>
                <a:latin typeface="+mn-lt"/>
              </a:rPr>
              <a:t>            avalanche properties</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Key Schedule Algorithm</a:t>
            </a:r>
            <a:endParaRPr lang="en-AU" sz="4400" dirty="0"/>
          </a:p>
        </p:txBody>
      </p:sp>
      <p:sp>
        <p:nvSpPr>
          <p:cNvPr id="5" name="Content Placeholder 4"/>
          <p:cNvSpPr>
            <a:spLocks noGrp="1"/>
          </p:cNvSpPr>
          <p:nvPr>
            <p:ph idx="1"/>
          </p:nvPr>
        </p:nvSpPr>
        <p:spPr>
          <a:xfrm>
            <a:off x="838200" y="2057400"/>
            <a:ext cx="7570787" cy="4639235"/>
          </a:xfrm>
        </p:spPr>
        <p:txBody>
          <a:bodyPr>
            <a:normAutofit fontScale="92500" lnSpcReduction="10000"/>
          </a:bodyPr>
          <a:lstStyle/>
          <a:p>
            <a:r>
              <a:rPr lang="en-US" dirty="0"/>
              <a:t>With any Feistel block cipher, the key is used to generate one subkey for each round</a:t>
            </a:r>
          </a:p>
          <a:p>
            <a:r>
              <a:rPr lang="en-US" dirty="0"/>
              <a:t>In general, we would like to select subkeys to maximize the difficulty of deducing individual subkeys and the difficulty of working back to the main key</a:t>
            </a:r>
          </a:p>
          <a:p>
            <a:r>
              <a:rPr lang="en-US" dirty="0"/>
              <a:t>It is suggested that, at a minimum, the key schedule should guarantee key/ciphertext Strict Avalanche Criterion and Bit Independence Criterion</a:t>
            </a:r>
          </a:p>
          <a:p>
            <a:endParaRPr lang="en-US"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304801" y="1752600"/>
            <a:ext cx="3331096" cy="4778375"/>
          </a:xfrm>
        </p:spPr>
        <p:txBody>
          <a:bodyPr>
            <a:normAutofit lnSpcReduction="10000"/>
          </a:bodyPr>
          <a:lstStyle/>
          <a:p>
            <a:pPr eaLnBrk="1" hangingPunct="1"/>
            <a:r>
              <a:rPr lang="en-US" dirty="0"/>
              <a:t>Understand the distinction between stream ciphers and block ciphers</a:t>
            </a:r>
          </a:p>
          <a:p>
            <a:pPr eaLnBrk="1" hangingPunct="1"/>
            <a:r>
              <a:rPr lang="en-US" dirty="0"/>
              <a:t>Present an overview of the Feistel cipher and explain how decryption is the inverse of encryption</a:t>
            </a:r>
          </a:p>
          <a:p>
            <a:pPr eaLnBrk="1" hangingPunct="1"/>
            <a:r>
              <a:rPr lang="en-US" dirty="0"/>
              <a:t>Present an overview of Data Encryption Standard (DES)</a:t>
            </a:r>
            <a:endParaRPr lang="en-AU" dirty="0"/>
          </a:p>
        </p:txBody>
      </p:sp>
      <p:sp>
        <p:nvSpPr>
          <p:cNvPr id="76804" name="Content Placeholder 11"/>
          <p:cNvSpPr>
            <a:spLocks noGrp="1"/>
          </p:cNvSpPr>
          <p:nvPr>
            <p:ph sz="half" idx="2"/>
          </p:nvPr>
        </p:nvSpPr>
        <p:spPr>
          <a:xfrm>
            <a:off x="5614747" y="1752600"/>
            <a:ext cx="3208578" cy="4876800"/>
          </a:xfrm>
        </p:spPr>
        <p:txBody>
          <a:bodyPr>
            <a:normAutofit lnSpcReduction="10000"/>
          </a:bodyPr>
          <a:lstStyle/>
          <a:p>
            <a:pPr eaLnBrk="1" hangingPunct="1"/>
            <a:r>
              <a:rPr lang="en-US" dirty="0"/>
              <a:t>Explain the concept of the avalanche effect</a:t>
            </a:r>
          </a:p>
          <a:p>
            <a:pPr eaLnBrk="1" hangingPunct="1"/>
            <a:r>
              <a:rPr lang="en-US" dirty="0"/>
              <a:t>Discuss the cryptographic strength of DES</a:t>
            </a:r>
          </a:p>
          <a:p>
            <a:pPr eaLnBrk="1" hangingPunct="1"/>
            <a:r>
              <a:rPr lang="en-US" dirty="0"/>
              <a:t>Summarize the principal block cipher design principles</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495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a:t>Stream Cipher</a:t>
            </a:r>
            <a:endParaRPr lang="en-AU" dirty="0"/>
          </a:p>
        </p:txBody>
      </p:sp>
      <p:graphicFrame>
        <p:nvGraphicFramePr>
          <p:cNvPr id="17" name="Content Placeholder 16"/>
          <p:cNvGraphicFramePr>
            <a:graphicFrameLocks noGrp="1"/>
          </p:cNvGraphicFramePr>
          <p:nvPr>
            <p:ph idx="1"/>
          </p:nvPr>
        </p:nvGraphicFramePr>
        <p:xfrm>
          <a:off x="762000" y="1532965"/>
          <a:ext cx="7570787" cy="532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486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nvPr>
        </p:nvGraphicFramePr>
        <p:xfrm>
          <a:off x="381000" y="1761565"/>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19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EC375CF9-FD72-9747-9663-FD28A065615D}"/>
              </a:ext>
            </a:extLst>
          </p:cNvPr>
          <p:cNvPicPr>
            <a:picLocks noChangeAspect="1"/>
          </p:cNvPicPr>
          <p:nvPr/>
        </p:nvPicPr>
        <p:blipFill rotWithShape="1">
          <a:blip r:embed="rId3"/>
          <a:srcRect t="4851" b="16400"/>
          <a:stretch/>
        </p:blipFill>
        <p:spPr>
          <a:xfrm>
            <a:off x="1367644" y="167035"/>
            <a:ext cx="6408712" cy="6531140"/>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sz="1000" dirty="0"/>
          </a:p>
        </p:txBody>
      </p:sp>
      <p:pic>
        <p:nvPicPr>
          <p:cNvPr id="5" name="Picture 4" descr="f0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152400"/>
            <a:ext cx="9072283" cy="7010400"/>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38" t="-2236" r="9038" b="2236"/>
              <a:stretch>
                <a:fillRect/>
              </a:stretch>
            </p:blipFill>
          </mc:Choice>
          <mc:Fallback>
            <p:blipFill>
              <a:blip r:embed="rId4"/>
              <a:srcRect l="9038" t="-2236" r="9038" b="2236"/>
              <a:stretch>
                <a:fillRect/>
              </a:stretch>
            </p:blipFill>
          </mc:Fallback>
        </mc:AlternateContent>
        <p:spPr>
          <a:xfrm>
            <a:off x="1524000" y="1371600"/>
            <a:ext cx="6486974" cy="5334000"/>
          </a:xfrm>
          <a:prstGeom prst="rect">
            <a:avLst/>
          </a:prstGeom>
        </p:spPr>
      </p:pic>
      <p:sp>
        <p:nvSpPr>
          <p:cNvPr id="26" name="Vertical Title 25"/>
          <p:cNvSpPr>
            <a:spLocks noGrp="1"/>
          </p:cNvSpPr>
          <p:nvPr>
            <p:ph type="title"/>
          </p:nvPr>
        </p:nvSpPr>
        <p:spPr>
          <a:xfrm>
            <a:off x="0" y="40341"/>
            <a:ext cx="9144000" cy="1411941"/>
          </a:xfrm>
        </p:spPr>
        <p:txBody>
          <a:bodyPr/>
          <a:lstStyle/>
          <a:p>
            <a:pPr>
              <a:lnSpc>
                <a:spcPts val="2500"/>
              </a:lnSpc>
            </a:pPr>
            <a:r>
              <a:rPr lang="en-US" sz="4000" dirty="0"/>
              <a:t>Table 4.1   </a:t>
            </a:r>
            <a:br>
              <a:rPr lang="en-US" sz="2800" dirty="0"/>
            </a:br>
            <a:r>
              <a:rPr lang="en-US" sz="2400" dirty="0"/>
              <a:t>Encryption and Decryption Tables for Substitution Cipher </a:t>
            </a:r>
            <a:br>
              <a:rPr lang="en-US" sz="2400" dirty="0"/>
            </a:br>
            <a:r>
              <a:rPr lang="en-US" sz="2400" dirty="0"/>
              <a:t>of Figure 4.2 </a:t>
            </a:r>
            <a:endParaRPr lang="en-US" sz="2800"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a:t>© 2020 Pearson Education, Inc., Hoboken, NJ. All rights reserved. </a:t>
            </a:r>
            <a:endParaRPr lang="en-US" sz="1000" dirty="0"/>
          </a:p>
        </p:txBody>
      </p:sp>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a:t>Feistel Cipher</a:t>
            </a:r>
          </a:p>
        </p:txBody>
      </p:sp>
      <p:sp>
        <p:nvSpPr>
          <p:cNvPr id="4" name="Content Placeholder 3"/>
          <p:cNvSpPr>
            <a:spLocks noGrp="1"/>
          </p:cNvSpPr>
          <p:nvPr>
            <p:ph idx="1"/>
          </p:nvPr>
        </p:nvSpPr>
        <p:spPr>
          <a:xfrm>
            <a:off x="762000" y="1600200"/>
            <a:ext cx="7570787" cy="4867835"/>
          </a:xfrm>
        </p:spPr>
        <p:txBody>
          <a:bodyPr>
            <a:normAutofit fontScale="92500" lnSpcReduction="20000"/>
          </a:bodyPr>
          <a:lstStyle/>
          <a:p>
            <a:r>
              <a:rPr lang="en-US" dirty="0" err="1"/>
              <a:t>Feistel</a:t>
            </a:r>
            <a:r>
              <a:rPr lang="en-US" dirty="0"/>
              <a:t> proposed the use of a cipher that alternates substitutions and permutations</a:t>
            </a:r>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r>
              <a:rPr lang="en-US" sz="2839" dirty="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a:t>Is the structure used by many significant symmetric block ciphers currently in use</a:t>
            </a:r>
          </a:p>
        </p:txBody>
      </p:sp>
      <p:graphicFrame>
        <p:nvGraphicFramePr>
          <p:cNvPr id="6" name="Diagram 5"/>
          <p:cNvGraphicFramePr/>
          <p:nvPr/>
        </p:nvGraphicFramePr>
        <p:xfrm>
          <a:off x="990600" y="2438400"/>
          <a:ext cx="7010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248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Diffusion and Confusion</a:t>
            </a:r>
            <a:endParaRPr lang="en-AU" dirty="0"/>
          </a:p>
        </p:txBody>
      </p:sp>
      <p:sp>
        <p:nvSpPr>
          <p:cNvPr id="4" name="Content Placeholder 3"/>
          <p:cNvSpPr>
            <a:spLocks noGrp="1"/>
          </p:cNvSpPr>
          <p:nvPr>
            <p:ph idx="1"/>
          </p:nvPr>
        </p:nvSpPr>
        <p:spPr>
          <a:xfrm>
            <a:off x="838200" y="1524000"/>
            <a:ext cx="7570787" cy="1819835"/>
          </a:xfrm>
        </p:spPr>
        <p:txBody>
          <a:bodyPr>
            <a:normAutofit fontScale="92500" lnSpcReduction="20000"/>
          </a:bodyPr>
          <a:lstStyle/>
          <a:p>
            <a:r>
              <a:rPr lang="en-US" dirty="0"/>
              <a:t>Terms introduced by Claude Shannon to capture the two basic building blocks for any cryptographic system</a:t>
            </a:r>
          </a:p>
          <a:p>
            <a:pPr lvl="1"/>
            <a:r>
              <a:rPr lang="en-US" dirty="0"/>
              <a:t>Shannon’s concern was to thwart cryptanalysis based on statistical analysis</a:t>
            </a:r>
          </a:p>
        </p:txBody>
      </p:sp>
      <p:graphicFrame>
        <p:nvGraphicFramePr>
          <p:cNvPr id="6" name="Diagram 5"/>
          <p:cNvGraphicFramePr/>
          <p:nvPr/>
        </p:nvGraphicFramePr>
        <p:xfrm>
          <a:off x="914400" y="3352800"/>
          <a:ext cx="7772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9458</TotalTime>
  <Words>6280</Words>
  <Application>Microsoft Macintosh PowerPoint</Application>
  <PresentationFormat>On-screen Show (4:3)</PresentationFormat>
  <Paragraphs>532</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Candara</vt:lpstr>
      <vt:lpstr>Mistral</vt:lpstr>
      <vt:lpstr>Times New Roman</vt:lpstr>
      <vt:lpstr>Wingdings</vt:lpstr>
      <vt:lpstr>Infusion</vt:lpstr>
      <vt:lpstr>1_Infusion</vt:lpstr>
      <vt:lpstr>Cryptography and Network Security</vt:lpstr>
      <vt:lpstr>Chapter 4</vt:lpstr>
      <vt:lpstr>Stream Cipher</vt:lpstr>
      <vt:lpstr>Block Cipher</vt:lpstr>
      <vt:lpstr>PowerPoint Presentation</vt:lpstr>
      <vt:lpstr>PowerPoint Presentation</vt:lpstr>
      <vt:lpstr>Table 4.1    Encryption and Decryption Tables for Substitution Cipher  of Figure 4.2 </vt:lpstr>
      <vt:lpstr>Feistel Cipher</vt:lpstr>
      <vt:lpstr>Diffusion and Confusion</vt:lpstr>
      <vt:lpstr>PowerPoint Presentation</vt:lpstr>
      <vt:lpstr>Feistel Cipher Design Features</vt:lpstr>
      <vt:lpstr>Feistel Example</vt:lpstr>
      <vt:lpstr>Data Encryption Standard (DES)</vt:lpstr>
      <vt:lpstr>PowerPoint Presentation</vt:lpstr>
      <vt:lpstr> Table 4.2  DES Example</vt:lpstr>
      <vt:lpstr>Table 4.3  Avalanche Effect in DES: Change in Plaintext </vt:lpstr>
      <vt:lpstr>Table 4.4  Avalanche Effect in DES: Change in Key </vt:lpstr>
      <vt:lpstr>Table 4.5   Average Time Required for Exhaustive Key Search </vt:lpstr>
      <vt:lpstr>Strength of DES</vt:lpstr>
      <vt:lpstr>Block Cipher Design Principles: Number of Rounds</vt:lpstr>
      <vt:lpstr>Block Cipher Design Principles: Design of Function F</vt:lpstr>
      <vt:lpstr>Block Cipher Design Principles: Key Schedule Algorithm</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Kim McLaughlin</cp:lastModifiedBy>
  <cp:revision>87</cp:revision>
  <cp:lastPrinted>2009-08-04T06:08:06Z</cp:lastPrinted>
  <dcterms:created xsi:type="dcterms:W3CDTF">2016-03-13T01:59:00Z</dcterms:created>
  <dcterms:modified xsi:type="dcterms:W3CDTF">2019-11-04T01:50:00Z</dcterms:modified>
  <cp:category/>
</cp:coreProperties>
</file>