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39"/>
  </p:notesMasterIdLst>
  <p:handoutMasterIdLst>
    <p:handoutMasterId r:id="rId40"/>
  </p:handoutMasterIdLst>
  <p:sldIdLst>
    <p:sldId id="324" r:id="rId2"/>
    <p:sldId id="325" r:id="rId3"/>
    <p:sldId id="360" r:id="rId4"/>
    <p:sldId id="319" r:id="rId5"/>
    <p:sldId id="320" r:id="rId6"/>
    <p:sldId id="321" r:id="rId7"/>
    <p:sldId id="342" r:id="rId8"/>
    <p:sldId id="322" r:id="rId9"/>
    <p:sldId id="323" r:id="rId10"/>
    <p:sldId id="361" r:id="rId11"/>
    <p:sldId id="289" r:id="rId12"/>
    <p:sldId id="362" r:id="rId13"/>
    <p:sldId id="363" r:id="rId14"/>
    <p:sldId id="364" r:id="rId15"/>
    <p:sldId id="365" r:id="rId16"/>
    <p:sldId id="366" r:id="rId17"/>
    <p:sldId id="367" r:id="rId18"/>
    <p:sldId id="348" r:id="rId19"/>
    <p:sldId id="294" r:id="rId20"/>
    <p:sldId id="349" r:id="rId21"/>
    <p:sldId id="296" r:id="rId22"/>
    <p:sldId id="297" r:id="rId23"/>
    <p:sldId id="350" r:id="rId24"/>
    <p:sldId id="368" r:id="rId25"/>
    <p:sldId id="298" r:id="rId26"/>
    <p:sldId id="351" r:id="rId27"/>
    <p:sldId id="354" r:id="rId28"/>
    <p:sldId id="355" r:id="rId29"/>
    <p:sldId id="300" r:id="rId30"/>
    <p:sldId id="369" r:id="rId31"/>
    <p:sldId id="356" r:id="rId32"/>
    <p:sldId id="301" r:id="rId33"/>
    <p:sldId id="303" r:id="rId34"/>
    <p:sldId id="357" r:id="rId35"/>
    <p:sldId id="359" r:id="rId36"/>
    <p:sldId id="370" r:id="rId37"/>
    <p:sldId id="327" r:id="rId3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 autoAdjust="0"/>
    <p:restoredTop sz="91969" autoAdjust="0"/>
  </p:normalViewPr>
  <p:slideViewPr>
    <p:cSldViewPr>
      <p:cViewPr varScale="1">
        <p:scale>
          <a:sx n="100" d="100"/>
          <a:sy n="100" d="100"/>
        </p:scale>
        <p:origin x="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217DA43-F7AE-7641-96F9-03D7730E69D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1B765E1-EB55-3F42-96E6-9BC39CDD5E7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8/e,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5 – “Finite Fields”.</a:t>
            </a:r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Section 5.3, we defined a field as a set that obeys all of the axioms of Figure 5.2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gave some examples of infinite fields. Infinite fields are not of particular interest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context of cryptography. However, in addition to infinite fields, there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two types of finite fields, as illustrated in Figure 5.3. Finite fields play a crucial role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cryptographic algorithms.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9C099-20F3-4A4C-9125-27C7DCADA5EC}" type="slidenum">
              <a:rPr lang="en-AU" smtClean="0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68F6D-1967-6F4C-B546-1461B740D02F}" type="slidenum">
              <a:rPr lang="en-AU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 can be shown that the order of a finite field (number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elements in the field) must be a power of a prime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finite field of order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generally written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GF(p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); GF stands for Galois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field, in honor of the mathematician who first studied finite fields. Two special cases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of interest for our purposes.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1, we have the finite field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GF(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); this finite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 has a different structure than that for finite fields with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&gt; 1 and is studied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section.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Table 5.1 Arithmetic Modulo 8 and Modulo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/>
              <a:t>In this section, we have shown how to construct a finite field of order </a:t>
            </a:r>
            <a:r>
              <a:rPr lang="en-US" i="1" dirty="0"/>
              <a:t>p</a:t>
            </a:r>
            <a:r>
              <a:rPr lang="en-US" dirty="0"/>
              <a:t>, where </a:t>
            </a:r>
            <a:r>
              <a:rPr lang="en-US" i="1" dirty="0"/>
              <a:t>p</a:t>
            </a:r>
            <a:r>
              <a:rPr lang="en-US" dirty="0"/>
              <a:t>  is prime. </a:t>
            </a:r>
            <a:br>
              <a:rPr lang="en-US" dirty="0"/>
            </a:br>
            <a:r>
              <a:rPr lang="en-US" dirty="0"/>
              <a:t>GF(</a:t>
            </a:r>
            <a:r>
              <a:rPr lang="en-US" i="1" dirty="0"/>
              <a:t>p</a:t>
            </a:r>
            <a:r>
              <a:rPr lang="en-US" dirty="0"/>
              <a:t>) is defined with the following properties:</a:t>
            </a:r>
          </a:p>
          <a:p>
            <a:pPr>
              <a:spcBef>
                <a:spcPts val="1800"/>
              </a:spcBef>
              <a:defRPr/>
            </a:pPr>
            <a:endParaRPr lang="en-US" dirty="0"/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GF(</a:t>
            </a:r>
            <a:r>
              <a:rPr lang="en-US" i="1" dirty="0"/>
              <a:t>p</a:t>
            </a:r>
            <a:r>
              <a:rPr lang="en-US" dirty="0"/>
              <a:t>) consists of </a:t>
            </a:r>
            <a:r>
              <a:rPr lang="en-US" i="1" dirty="0"/>
              <a:t>p</a:t>
            </a:r>
            <a:r>
              <a:rPr lang="en-US" dirty="0"/>
              <a:t> elements</a:t>
            </a:r>
          </a:p>
          <a:p>
            <a:pPr marL="228600" indent="-22860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The binary operations + and * are defined over the set. The operations of addition, subtraction, multiplication, and division can be performed without leaving the set. Each element of the set other than 0 has a multiplicative inverse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have shown that the elements of GF(</a:t>
            </a:r>
            <a:r>
              <a:rPr lang="en-US" i="1" dirty="0"/>
              <a:t>p</a:t>
            </a:r>
            <a:r>
              <a:rPr lang="en-US" dirty="0"/>
              <a:t>) are the integers {0, 1, . . . , </a:t>
            </a:r>
            <a:r>
              <a:rPr lang="en-US" i="1" dirty="0"/>
              <a:t>p</a:t>
            </a:r>
            <a:r>
              <a:rPr lang="en-US" dirty="0"/>
              <a:t> – 1} and that the arithmetic operations are addition and multiplication mod </a:t>
            </a:r>
            <a:r>
              <a:rPr lang="en-US" i="1" dirty="0"/>
              <a:t>p</a:t>
            </a:r>
            <a:endParaRPr lang="en-US" dirty="0"/>
          </a:p>
          <a:p>
            <a:pPr>
              <a:spcBef>
                <a:spcPts val="1800"/>
              </a:spcBef>
              <a:defRPr/>
            </a:pPr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DDFC6-BFF4-B345-9357-CD07D4DE3BCB}" type="slidenum">
              <a:rPr lang="en-AU" smtClean="0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76F1-CE66-AF48-814A-0E2CCE42D630}" type="slidenum">
              <a:rPr lang="en-AU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Before continuing our discussion of finite fields, we need to introduce the interesting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subject of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polynomial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We are concerned with polynomials in a single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variable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and we can distinguish three classes of polynomial arithmetic. (Figure 5.4)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Ordinary polynomial arithmetic, using the basic rules of algebra.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Polynomial arithmetic in which the arithmetic on the coefficients is performed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modulo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; that is, the coefficients are in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GF(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Polynomial arithmetic in which the coefficients are in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GF(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and the polynomials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defined modulo a polynomial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whose highest power is some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Finite fields have become increasingly important in cryptography.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 algorithms rely heavily on properties of finite fields, notably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Advanced Encryption Standard (AES) and elliptic curve cryptography. Other examples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include the message authentication code CMAC and the authenticated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 GCM.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chapter provides the reader with sufficient background on the concepts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finite fields to be able to understand the design of AES and other cryptographic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use finite fields. Because students unfamiliar with abstract algebra may find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concepts behind finite fields somewhat difficult to grasp, we approach the topic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way designed to enhance understanding. Our plan of attack is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 Fields are a subset of a larger class of algebraic structures called rings,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in turn a subset of the larger class of groups. In fact, as shown in Figure 5.1,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both groups and rings can be further differentiated. Groups are defined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simple set of properties and are easily understood. Each successive subset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(abelian group, ring, commutative ring, and so on) adds additional properties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thus more complex. Sections 5.1 through 5.3 will examine groups, rings,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fields, successively.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Finite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fields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a subset of fields, consisting of those fields with a finite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elements. These are the class of fields that are found in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algorithms. With the concepts of fields in hand, we turn in Section 5.4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specific class of finite fields, namely those with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elements, where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Certain asymmetric cryptographic algorithms make use of such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 A more important class of finite fields, for cryptography, comprises those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i="1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elements depicted as fields of the form GF(2</a:t>
            </a:r>
            <a:r>
              <a:rPr lang="en-US" sz="1200" b="0" i="1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These are used in a wide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variety of cryptographic algorithms. However, before discussing these fields,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need to analyze the topic of polynomial arithmetic, which is done in Section 5.5.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4.  With all of this preliminary work done, we are able at last, in Section 5.6,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 finite fields of the form GF(2</a:t>
            </a:r>
            <a:r>
              <a:rPr lang="en-US" sz="1200" b="0" i="1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Before proceeding, the reader may wish to review Sections 2.1 through 2.3,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cover relevant topics in number theory.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Examples of Polynomial Arithmetic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8884A-E331-D241-A123-0A9BF055A4A2}" type="slidenum">
              <a:rPr lang="en-AU" smtClean="0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1186E-E6FF-D24F-86F0-B1F99332E6AF}" type="slidenum">
              <a:rPr lang="en-AU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  <p:sp>
        <p:nvSpPr>
          <p:cNvPr id="1044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Let us now consider polynomials in which the coefficients are elements of some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 F; we refer to this as a polynomial over the field F. In that case, it is easy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show that the set of such polynomials is a ring, referred to as a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polynomial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ring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is, if we consider each distinct polynomial to be an element of the set,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set is a ring.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When polynomial arithmetic is performed on polynomials over a field,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division is possible. Note that this does not mean that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exact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division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possible.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Let us clarify this distinction. Within a field, given two elements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quotient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/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also an element of the field. However, given a ring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that is not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field, in general, division will result in both a quotient and a remainder; this is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exact division.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Now, if we attempt to perform polynomial division over a coefficient set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not a field, we find that division is not always defined.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However, as we demonstrate presently, even if the coefficient set is a field,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polynomial division is not necessarily exact. In general, division will produce a quotient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remainder.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understanding that remainders are allowed, we can say that polynomial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division is possible if the coefficient set is a field.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982EB-7DD1-C04B-9FAA-A6E4C7F33760}" type="slidenum">
              <a:rPr lang="en-AU">
                <a:latin typeface="Arial" pitchFamily="-84" charset="0"/>
              </a:rPr>
              <a:pPr/>
              <a:t>22</a:t>
            </a:fld>
            <a:endParaRPr lang="en-AU">
              <a:latin typeface="Arial" pitchFamily="-84" charset="0"/>
            </a:endParaRPr>
          </a:p>
        </p:txBody>
      </p:sp>
      <p:sp>
        <p:nvSpPr>
          <p:cNvPr id="1064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Arial" pitchFamily="-84" charset="0"/>
                <a:cs typeface="Arial" pitchFamily="-84" charset="0"/>
              </a:rPr>
              <a:t>Note that we can write any polynomial in the form of 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f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(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x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) = 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q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(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x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) 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g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(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x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) + 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r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(</a:t>
            </a:r>
            <a:r>
              <a:rPr lang="en-AU" i="1">
                <a:latin typeface="Arial" pitchFamily="-84" charset="0"/>
                <a:ea typeface="Arial" pitchFamily="-84" charset="0"/>
                <a:cs typeface="Arial" pitchFamily="-84" charset="0"/>
              </a:rPr>
              <a:t>x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), where division of f(x) by g(x) results in a quotient q(x) and remainder r(x). Can then extend the concept of divisors from the integer case, and show </a:t>
            </a:r>
            <a:r>
              <a:rPr lang="en-US">
                <a:latin typeface="Arial" pitchFamily="-84" charset="0"/>
                <a:ea typeface="Arial" pitchFamily="-84" charset="0"/>
                <a:cs typeface="Arial" pitchFamily="-84" charset="0"/>
              </a:rPr>
              <a:t>that the Euclidean algorithm can be extended to find the greatest common divisor of two polynomials whose coefficients are elements of a field. 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Define an </a:t>
            </a:r>
            <a:r>
              <a:rPr lang="en-AU" b="1">
                <a:latin typeface="Arial" pitchFamily="-84" charset="0"/>
                <a:ea typeface="Arial" pitchFamily="-84" charset="0"/>
                <a:cs typeface="Arial" pitchFamily="-84" charset="0"/>
              </a:rPr>
              <a:t>irreducible</a:t>
            </a:r>
            <a:r>
              <a:rPr lang="en-AU">
                <a:latin typeface="Arial" pitchFamily="-84" charset="0"/>
                <a:ea typeface="Arial" pitchFamily="-84" charset="0"/>
                <a:cs typeface="Arial" pitchFamily="-84" charset="0"/>
              </a:rPr>
              <a:t> (or prime) polynomial as one with no divisors other than itself &amp; 1. If compute polynomial arithmetic </a:t>
            </a:r>
            <a:r>
              <a:rPr lang="en-US">
                <a:latin typeface="Arial" pitchFamily="-84" charset="0"/>
                <a:ea typeface="Arial" pitchFamily="-84" charset="0"/>
                <a:cs typeface="Arial" pitchFamily="-84" charset="0"/>
              </a:rPr>
              <a:t>modulo an irreducible polynomial, this forms a finite field, and the GCD &amp; Inverse algorithms can be adapted for it.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lvl="1" eaLnBrk="1" hangingPunct="1"/>
            <a:endParaRPr lang="en-US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5.6 shows an example of polynomial arithmetic over GF(2).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DFB27-208B-3143-9320-9B1D05A7A8BB}" type="slidenum">
              <a:rPr lang="en-AU" smtClean="0">
                <a:latin typeface="Arial" pitchFamily="-84" charset="0"/>
              </a:rPr>
              <a:pPr/>
              <a:t>23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5.6 shows an example of polynomial arithmetic over GF(2).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DFB27-208B-3143-9320-9B1D05A7A8BB}" type="slidenum">
              <a:rPr lang="en-AU" smtClean="0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0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35048-A550-DE44-9335-3A0BB6BECD82}" type="slidenum">
              <a:rPr lang="en-AU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  <p:sp>
        <p:nvSpPr>
          <p:cNvPr id="1105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We can extend the analogy between polynomial arithmetic over a field and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 by defining 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greatest common divisor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follows. The polynomial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said to be the greatest common divisor of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the following are true.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divides both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Any divisor of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a divisor of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c(x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equivalent definition is the following: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gcd[a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)] is the polynomial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maximum degree that divides both a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can adapt the Euclidean algorithm to compute the greatest common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Divisor of two polynomials.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5.2 Arithmetic in GF(23) 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CF356-10BB-A043-8E3A-2CBE6DFFB3B6}" type="slidenum">
              <a:rPr lang="en-AU" smtClean="0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5.2 Arithmetic in GF(23) 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A2572-04EC-1242-B8E0-CC58853D6BB1}" type="slidenum">
              <a:rPr lang="en-AU" smtClean="0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5.2 Arithmetic in GF(23) 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11626-CB7D-2644-A5AB-9D5D635EC205}" type="slidenum">
              <a:rPr lang="en-AU" smtClean="0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5552C-633F-FC4C-B7EF-FDD3B9D579C6}" type="slidenum">
              <a:rPr lang="en-AU">
                <a:latin typeface="Arial" pitchFamily="-84" charset="0"/>
              </a:rPr>
              <a:pPr/>
              <a:t>29</a:t>
            </a:fld>
            <a:endParaRPr lang="en-AU">
              <a:latin typeface="Arial" pitchFamily="-8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shows addition &amp; multiplication in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Groups, rings, and fields are the fundamental elements of a branch of mathematics</a:t>
            </a:r>
          </a:p>
          <a:p>
            <a:pPr>
              <a:defRPr/>
            </a:pPr>
            <a:r>
              <a:rPr lang="en-US" dirty="0"/>
              <a:t>known as abstract algebra, or modern algebra. In abstract algebra, we are concerned</a:t>
            </a:r>
          </a:p>
          <a:p>
            <a:pPr>
              <a:defRPr/>
            </a:pPr>
            <a:r>
              <a:rPr lang="en-US" dirty="0"/>
              <a:t>with sets on whose elements we can operate algebraically; that is, we can combine</a:t>
            </a:r>
          </a:p>
          <a:p>
            <a:pPr>
              <a:defRPr/>
            </a:pPr>
            <a:r>
              <a:rPr lang="en-US" dirty="0"/>
              <a:t>two elements of the set, perhaps in several ways, to obtain a third element of the set.</a:t>
            </a:r>
          </a:p>
          <a:p>
            <a:pPr>
              <a:defRPr/>
            </a:pPr>
            <a:r>
              <a:rPr lang="en-US" dirty="0"/>
              <a:t>These operations are subject to specific rules, which define the nature of the set. By</a:t>
            </a:r>
          </a:p>
          <a:p>
            <a:pPr>
              <a:defRPr/>
            </a:pPr>
            <a:r>
              <a:rPr lang="en-US" dirty="0"/>
              <a:t>convention, the notation for the two principal classes of operations on set elements is </a:t>
            </a:r>
          </a:p>
          <a:p>
            <a:pPr>
              <a:defRPr/>
            </a:pPr>
            <a:r>
              <a:rPr lang="en-US" dirty="0"/>
              <a:t>usually the same as the notation for addition and multiplication on ordinary numbers.</a:t>
            </a:r>
          </a:p>
          <a:p>
            <a:pPr>
              <a:defRPr/>
            </a:pPr>
            <a:r>
              <a:rPr lang="en-US" dirty="0"/>
              <a:t>However, it is important to note that, in abstract algebra, we are not limited to</a:t>
            </a:r>
          </a:p>
          <a:p>
            <a:pPr>
              <a:defRPr/>
            </a:pPr>
            <a:r>
              <a:rPr lang="en-US" dirty="0"/>
              <a:t>ordinary arithmetical operations. All this should become clear as we proceed.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5552C-633F-FC4C-B7EF-FDD3B9D579C6}" type="slidenum">
              <a:rPr lang="en-AU">
                <a:latin typeface="Arial" pitchFamily="-84" charset="0"/>
              </a:rPr>
              <a:pPr/>
              <a:t>30</a:t>
            </a:fld>
            <a:endParaRPr lang="en-AU">
              <a:latin typeface="Arial" pitchFamily="-8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shows addition &amp; multiplication in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141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017CB-0F3A-254B-853F-DCCF09004C51}" type="slidenum">
              <a:rPr lang="en-AU">
                <a:latin typeface="Arial" pitchFamily="-84" charset="0"/>
              </a:rPr>
              <a:pPr/>
              <a:t>31</a:t>
            </a:fld>
            <a:endParaRPr lang="en-AU">
              <a:latin typeface="Arial" pitchFamily="-8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5.4  Extended Euclid [(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4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 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+ </a:t>
            </a:r>
            <a:r>
              <a:rPr lang="en-US" b="0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+ 1), (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7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+ 1)] 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EBC7A-ABAF-5B4E-B809-310BE65D983B}" type="slidenum">
              <a:rPr lang="en-AU">
                <a:latin typeface="Arial" pitchFamily="-84" charset="0"/>
              </a:rPr>
              <a:pPr/>
              <a:t>32</a:t>
            </a:fld>
            <a:endParaRPr lang="en-AU">
              <a:latin typeface="Arial" pitchFamily="-8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key motivation for using polynomial arithmetic in GF(2</a:t>
            </a:r>
            <a:r>
              <a:rPr lang="en-US" baseline="3000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is that the polynomials can be represented as a bit string, using all possible bit values, and the calculations only use simple common machine instructions - addition is just XOR, and multiplication is shifts &amp;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XOR’s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See text for additional discussion. The shortcut for polynomial reduction comes from the observation that if in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then irreducible poly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g(x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has highest term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and if compute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g(x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answer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g(x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)-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endParaRPr lang="en-AU" baseline="300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3EBDF-61BC-EF46-9339-2CE0106CD1A8}" type="slidenum">
              <a:rPr lang="en-AU">
                <a:latin typeface="Arial" pitchFamily="-84" charset="0"/>
              </a:rPr>
              <a:pPr/>
              <a:t>33</a:t>
            </a:fld>
            <a:endParaRPr lang="en-AU">
              <a:latin typeface="Arial" pitchFamily="-84" charset="0"/>
            </a:endParaRPr>
          </a:p>
        </p:txBody>
      </p:sp>
      <p:sp>
        <p:nvSpPr>
          <p:cNvPr id="1249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equivalent technique for defining a finite field of the form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using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irreducible polynomial, is sometimes more convenient. To begin, we need two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definitions: A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generator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of a finite field F of order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(contains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elements) is an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element whose first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 -  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powers generate all the nonzero elements of F. That is,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elements of F consist of 0, g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g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 , g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q-2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Consider a field F defined by a polynomial</a:t>
            </a: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 (x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). An element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contained in F is called a root  of the polynomial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 (b ) =  0.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Finally, it can be shown that a root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of an irreducible polynomial is a generator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finite field defined on that polynomial.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5.5   Generator for GF(2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x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 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66948-2982-6F49-B22A-D07F1F789481}" type="slidenum">
              <a:rPr lang="en-AU" smtClean="0">
                <a:latin typeface="Arial" pitchFamily="-84" charset="0"/>
              </a:rPr>
              <a:pPr/>
              <a:t>34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53C5-3BDB-654E-AF82-B1F7F7E99A10}" type="slidenum">
              <a:rPr lang="en-AU">
                <a:latin typeface="Arial" pitchFamily="-84" charset="0"/>
              </a:rPr>
              <a:pPr/>
              <a:t>35</a:t>
            </a:fld>
            <a:endParaRPr lang="en-AU">
              <a:latin typeface="Arial" pitchFamily="-8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5.6   GF(2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Arithmetic Using Generator for the Polynomial (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 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53C5-3BDB-654E-AF82-B1F7F7E99A10}" type="slidenum">
              <a:rPr lang="en-AU">
                <a:latin typeface="Arial" pitchFamily="-84" charset="0"/>
              </a:rPr>
              <a:pPr/>
              <a:t>36</a:t>
            </a:fld>
            <a:endParaRPr lang="en-AU">
              <a:latin typeface="Arial" pitchFamily="-8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5.6   GF(2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Arithmetic Using Generator for the Polynomial (</a:t>
            </a:r>
            <a:r>
              <a:rPr lang="en-US" b="0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b="0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 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66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37</a:t>
            </a:fld>
            <a:endParaRPr lang="en-AU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5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5C305-00C5-CE4B-9FC2-6AC8B787271B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, sometimes denoted by {</a:t>
            </a:r>
            <a:r>
              <a:rPr lang="en-US" i="1" dirty="0"/>
              <a:t>G</a:t>
            </a:r>
            <a:r>
              <a:rPr lang="en-US" dirty="0"/>
              <a:t> , * }, is a set of elements with a binary operation</a:t>
            </a:r>
          </a:p>
          <a:p>
            <a:pPr>
              <a:defRPr/>
            </a:pPr>
            <a:r>
              <a:rPr lang="en-US" dirty="0"/>
              <a:t>denoted by *  that associates to each ordered pair (</a:t>
            </a:r>
            <a:r>
              <a:rPr lang="en-US" i="1" dirty="0"/>
              <a:t>a, b </a:t>
            </a:r>
            <a:r>
              <a:rPr lang="en-US" dirty="0"/>
              <a:t>) of elements in </a:t>
            </a:r>
            <a:r>
              <a:rPr lang="en-US" i="1" dirty="0"/>
              <a:t>G</a:t>
            </a:r>
            <a:r>
              <a:rPr lang="en-US" dirty="0"/>
              <a:t>  an element</a:t>
            </a:r>
          </a:p>
          <a:p>
            <a:pPr>
              <a:defRPr/>
            </a:pPr>
            <a:r>
              <a:rPr lang="en-US" dirty="0"/>
              <a:t>(</a:t>
            </a:r>
            <a:r>
              <a:rPr lang="en-US" i="1" dirty="0"/>
              <a:t>a * b </a:t>
            </a:r>
            <a:r>
              <a:rPr lang="en-US" dirty="0"/>
              <a:t>) in G , such that the following axioms are obeyed:</a:t>
            </a:r>
          </a:p>
          <a:p>
            <a:pPr>
              <a:defRPr/>
            </a:pPr>
            <a:endParaRPr lang="en-US" dirty="0"/>
          </a:p>
          <a:p>
            <a:pPr lvl="1">
              <a:spcBef>
                <a:spcPts val="1300"/>
              </a:spcBef>
              <a:defRPr/>
            </a:pPr>
            <a:r>
              <a:rPr lang="en-US" dirty="0"/>
              <a:t>(A1) Closure: </a:t>
            </a:r>
          </a:p>
          <a:p>
            <a:pPr lvl="2">
              <a:spcBef>
                <a:spcPts val="1300"/>
              </a:spcBef>
              <a:defRPr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belong to </a:t>
            </a:r>
            <a:r>
              <a:rPr lang="en-US" i="1" dirty="0"/>
              <a:t>G</a:t>
            </a:r>
            <a:r>
              <a:rPr lang="en-US" dirty="0"/>
              <a:t>, then </a:t>
            </a:r>
            <a:r>
              <a:rPr lang="en-US" i="1" dirty="0"/>
              <a:t>a * b</a:t>
            </a:r>
            <a:r>
              <a:rPr lang="en-US" dirty="0"/>
              <a:t> is also in </a:t>
            </a:r>
            <a:r>
              <a:rPr lang="en-US" i="1" dirty="0"/>
              <a:t>G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/>
              <a:t>(A2) Associative: </a:t>
            </a:r>
          </a:p>
          <a:p>
            <a:pPr lvl="2">
              <a:spcBef>
                <a:spcPts val="1300"/>
              </a:spcBef>
              <a:defRPr/>
            </a:pPr>
            <a:r>
              <a:rPr lang="en-US" i="1" dirty="0"/>
              <a:t>a * (b * c) = (a * b) * c </a:t>
            </a:r>
            <a:r>
              <a:rPr lang="en-US" dirty="0"/>
              <a:t>for all </a:t>
            </a:r>
            <a:r>
              <a:rPr lang="en-US" i="1" dirty="0"/>
              <a:t>a, b, c </a:t>
            </a:r>
            <a:r>
              <a:rPr lang="en-US" dirty="0"/>
              <a:t>in </a:t>
            </a:r>
            <a:r>
              <a:rPr lang="en-US" i="1" dirty="0"/>
              <a:t>G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/>
              <a:t>(A3) Identity element: </a:t>
            </a:r>
          </a:p>
          <a:p>
            <a:pPr lvl="2">
              <a:spcBef>
                <a:spcPts val="1300"/>
              </a:spcBef>
              <a:defRPr/>
            </a:pPr>
            <a:r>
              <a:rPr lang="en-US" dirty="0"/>
              <a:t>There is an element </a:t>
            </a:r>
            <a:r>
              <a:rPr lang="en-US" i="1" dirty="0"/>
              <a:t>e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 such that </a:t>
            </a:r>
            <a:r>
              <a:rPr lang="en-US" i="1" dirty="0"/>
              <a:t>a * e = e * a = a </a:t>
            </a:r>
            <a:r>
              <a:rPr lang="en-US" dirty="0"/>
              <a:t>for all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G</a:t>
            </a:r>
          </a:p>
          <a:p>
            <a:pPr lvl="1">
              <a:spcBef>
                <a:spcPts val="1300"/>
              </a:spcBef>
              <a:defRPr/>
            </a:pPr>
            <a:r>
              <a:rPr lang="en-US" dirty="0"/>
              <a:t>(A4) Inverse element: </a:t>
            </a:r>
          </a:p>
          <a:p>
            <a:pPr lvl="2">
              <a:defRPr/>
            </a:pPr>
            <a:r>
              <a:rPr lang="en-US" dirty="0"/>
              <a:t>For each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, there is an element </a:t>
            </a:r>
            <a:r>
              <a:rPr lang="en-US" i="1" dirty="0"/>
              <a:t>a</a:t>
            </a:r>
            <a:r>
              <a:rPr lang="en-US" sz="80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rPr>
              <a:t>1</a:t>
            </a:r>
            <a:r>
              <a:rPr lang="en-US" dirty="0"/>
              <a:t> in </a:t>
            </a:r>
            <a:r>
              <a:rPr lang="en-US" i="1" dirty="0"/>
              <a:t>G </a:t>
            </a:r>
            <a:r>
              <a:rPr lang="en-US" dirty="0"/>
              <a:t>such that </a:t>
            </a:r>
            <a:r>
              <a:rPr lang="en-US" i="1" dirty="0"/>
              <a:t>a*a</a:t>
            </a:r>
            <a:r>
              <a:rPr lang="en-US" sz="80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rPr>
              <a:t>1</a:t>
            </a:r>
            <a:r>
              <a:rPr lang="en-US" i="1" dirty="0"/>
              <a:t> = a</a:t>
            </a:r>
            <a:r>
              <a:rPr lang="en-US" sz="80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rPr>
              <a:t>1</a:t>
            </a:r>
            <a:r>
              <a:rPr lang="en-US" i="1" dirty="0"/>
              <a:t> * a = e</a:t>
            </a:r>
          </a:p>
          <a:p>
            <a:pPr lvl="1">
              <a:spcBef>
                <a:spcPts val="1300"/>
              </a:spcBef>
              <a:defRPr/>
            </a:pPr>
            <a:r>
              <a:rPr lang="en-US" sz="2571" dirty="0"/>
              <a:t>(A5) Commutative: </a:t>
            </a:r>
          </a:p>
          <a:p>
            <a:pPr lvl="2">
              <a:defRPr/>
            </a:pPr>
            <a:r>
              <a:rPr lang="en-US" i="1" dirty="0"/>
              <a:t>a * b = b * a </a:t>
            </a:r>
            <a:r>
              <a:rPr lang="en-US" dirty="0"/>
              <a:t>for all </a:t>
            </a:r>
            <a:r>
              <a:rPr lang="en-US" i="1" dirty="0"/>
              <a:t>a, b </a:t>
            </a:r>
            <a:r>
              <a:rPr lang="en-US" dirty="0"/>
              <a:t>in </a:t>
            </a:r>
            <a:r>
              <a:rPr lang="en-US" i="1" dirty="0"/>
              <a:t>G</a:t>
            </a:r>
          </a:p>
          <a:p>
            <a:pPr lvl="2">
              <a:defRPr/>
            </a:pPr>
            <a:endParaRPr lang="en-US" i="1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If a group has a finite number of elements, it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finite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group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order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of the group is equal to the number of elements in the group. Otherwise,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group is an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infinite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group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group is said to be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abelian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if it satisfies the following additional condition: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(A5) Commutative: a *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* a for all a,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G.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8D505-0565-2344-8E61-EAF171809637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define exponentiation within a group as a repeated application of the group operator, so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*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*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Furthermore, we define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e as the identity element,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′)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is the inverse element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within the group. A group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cyclic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if every element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 power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integer) of a fixed element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∈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element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said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group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or to be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G. A cyclic group is always abelian and may be finite or infinite. </a:t>
            </a:r>
            <a:endParaRPr lang="en-US" dirty="0"/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57904-C6CC-5240-98EA-AECAE7FDAA7E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dirty="0"/>
              <a:t>A </a:t>
            </a:r>
            <a:r>
              <a:rPr lang="en-US" b="1" dirty="0"/>
              <a:t>ring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, sometimes denoted by {R , + , * }, is a set of elements with two binary operations, called </a:t>
            </a:r>
            <a:r>
              <a:rPr lang="en-US" i="1" dirty="0"/>
              <a:t>addition</a:t>
            </a:r>
            <a:r>
              <a:rPr lang="en-US" dirty="0"/>
              <a:t> and </a:t>
            </a:r>
            <a:r>
              <a:rPr lang="en-US" i="1" dirty="0"/>
              <a:t>multiplication</a:t>
            </a:r>
            <a:r>
              <a:rPr lang="en-US" dirty="0"/>
              <a:t>,  such that for all </a:t>
            </a:r>
            <a:r>
              <a:rPr lang="en-US" i="1" dirty="0"/>
              <a:t>a , b , c  </a:t>
            </a:r>
            <a:r>
              <a:rPr lang="en-US" dirty="0"/>
              <a:t>in </a:t>
            </a:r>
            <a:r>
              <a:rPr lang="en-US" i="1" dirty="0"/>
              <a:t>R</a:t>
            </a:r>
            <a:r>
              <a:rPr lang="en-US" dirty="0"/>
              <a:t>  the following axioms are obeyed: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dirty="0"/>
              <a:t>(A1–A5) </a:t>
            </a:r>
          </a:p>
          <a:p>
            <a:pPr lvl="1">
              <a:lnSpc>
                <a:spcPct val="140000"/>
              </a:lnSpc>
              <a:spcBef>
                <a:spcPts val="1200"/>
              </a:spcBef>
              <a:defRPr/>
            </a:pPr>
            <a:r>
              <a:rPr lang="en-US" i="1" dirty="0"/>
              <a:t>	R</a:t>
            </a:r>
            <a:r>
              <a:rPr lang="en-US" dirty="0"/>
              <a:t>  is an abelian group with respect to addition; that is, </a:t>
            </a:r>
            <a:r>
              <a:rPr lang="en-US" i="1" dirty="0"/>
              <a:t>R </a:t>
            </a:r>
            <a:r>
              <a:rPr lang="en-US" dirty="0"/>
              <a:t>satisfies axioms A1 through A5. For the case of an additive group, we denote the identity element as 0 and the inverse of </a:t>
            </a:r>
            <a:r>
              <a:rPr lang="en-US" i="1" dirty="0"/>
              <a:t>a</a:t>
            </a:r>
            <a:r>
              <a:rPr lang="en-US" dirty="0"/>
              <a:t>  as </a:t>
            </a:r>
            <a:r>
              <a:rPr lang="en-US" i="1" dirty="0"/>
              <a:t>–a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880" b="1" i="1" dirty="0"/>
              <a:t> (M1) Closure under multiplication: 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545" dirty="0"/>
              <a:t>	If</a:t>
            </a:r>
            <a:r>
              <a:rPr lang="en-US" sz="2545" i="1" dirty="0"/>
              <a:t> a  </a:t>
            </a:r>
            <a:r>
              <a:rPr lang="en-US" sz="2545" dirty="0"/>
              <a:t>and </a:t>
            </a:r>
            <a:r>
              <a:rPr lang="en-US" sz="2545" i="1" dirty="0"/>
              <a:t>b  </a:t>
            </a:r>
            <a:r>
              <a:rPr lang="en-US" sz="2545" dirty="0"/>
              <a:t>belong</a:t>
            </a:r>
            <a:r>
              <a:rPr lang="en-US" sz="2545" i="1" dirty="0"/>
              <a:t> </a:t>
            </a:r>
            <a:r>
              <a:rPr lang="en-US" sz="2545" dirty="0"/>
              <a:t>to</a:t>
            </a:r>
            <a:r>
              <a:rPr lang="en-US" sz="2545" i="1" dirty="0"/>
              <a:t> R , </a:t>
            </a:r>
            <a:r>
              <a:rPr lang="en-US" sz="2545" dirty="0"/>
              <a:t>then</a:t>
            </a:r>
            <a:r>
              <a:rPr lang="en-US" sz="2545" i="1" dirty="0"/>
              <a:t> ab  </a:t>
            </a:r>
            <a:r>
              <a:rPr lang="en-US" sz="2545" dirty="0"/>
              <a:t>is also in </a:t>
            </a:r>
            <a:r>
              <a:rPr lang="en-US" sz="2545" i="1" dirty="0"/>
              <a:t>R 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</a:t>
            </a:r>
            <a:r>
              <a:rPr lang="en-US" b="1" dirty="0"/>
              <a:t>(M2) Associativity of multiplication: </a:t>
            </a:r>
          </a:p>
          <a:p>
            <a:pPr>
              <a:spcBef>
                <a:spcPts val="1200"/>
              </a:spcBef>
              <a:defRPr/>
            </a:pPr>
            <a:r>
              <a:rPr lang="en-US" sz="2545" dirty="0"/>
              <a:t>	         </a:t>
            </a:r>
            <a:r>
              <a:rPr lang="en-US" sz="2545" i="1" dirty="0"/>
              <a:t>a (bc ) =  (ab)c  </a:t>
            </a:r>
            <a:r>
              <a:rPr lang="en-US" sz="2545" dirty="0"/>
              <a:t>for all </a:t>
            </a:r>
            <a:r>
              <a:rPr lang="en-US" sz="2545" i="1" dirty="0"/>
              <a:t>a , b , c  in R </a:t>
            </a:r>
          </a:p>
          <a:p>
            <a:pPr>
              <a:spcBef>
                <a:spcPts val="1200"/>
              </a:spcBef>
              <a:defRPr/>
            </a:pPr>
            <a:r>
              <a:rPr lang="en-US" sz="2727" dirty="0"/>
              <a:t>	</a:t>
            </a:r>
            <a:r>
              <a:rPr lang="en-US" sz="2727" b="1" dirty="0"/>
              <a:t>(M3) Distributive laws: </a:t>
            </a:r>
          </a:p>
          <a:p>
            <a:pPr>
              <a:spcBef>
                <a:spcPts val="1200"/>
              </a:spcBef>
              <a:defRPr/>
            </a:pPr>
            <a:r>
              <a:rPr lang="en-US" sz="2727" dirty="0"/>
              <a:t>	       </a:t>
            </a:r>
            <a:r>
              <a:rPr lang="en-US" sz="2727" i="1" dirty="0"/>
              <a:t>a (b + c ) = ab + ac  </a:t>
            </a:r>
            <a:r>
              <a:rPr lang="en-US" sz="2727" dirty="0"/>
              <a:t>for all </a:t>
            </a:r>
            <a:r>
              <a:rPr lang="en-US" sz="2727" i="1" dirty="0"/>
              <a:t>a , b , c  </a:t>
            </a:r>
            <a:r>
              <a:rPr lang="en-US" sz="2727" dirty="0"/>
              <a:t>in </a:t>
            </a:r>
            <a:r>
              <a:rPr lang="en-US" sz="2727" i="1" dirty="0"/>
              <a:t>R</a:t>
            </a:r>
            <a:r>
              <a:rPr lang="en-US" sz="2727" dirty="0"/>
              <a:t> </a:t>
            </a:r>
          </a:p>
          <a:p>
            <a:pPr marL="342900" lvl="1" indent="-3429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545" dirty="0"/>
              <a:t>	       </a:t>
            </a:r>
            <a:r>
              <a:rPr lang="en-US" sz="2545" i="1" dirty="0"/>
              <a:t> (a + b )c = ac + bc  </a:t>
            </a:r>
            <a:r>
              <a:rPr lang="en-US" sz="2545" dirty="0"/>
              <a:t>for all </a:t>
            </a:r>
            <a:r>
              <a:rPr lang="en-US" sz="2545" i="1" dirty="0"/>
              <a:t>a , b , c  </a:t>
            </a:r>
            <a:r>
              <a:rPr lang="en-US" sz="2545" dirty="0"/>
              <a:t>in </a:t>
            </a:r>
            <a:r>
              <a:rPr lang="en-US" sz="2545" i="1" dirty="0"/>
              <a:t>R</a:t>
            </a:r>
            <a:r>
              <a:rPr lang="en-US" sz="2727" i="1" dirty="0"/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dirty="0"/>
              <a:t>In essence, a ring is a set in which we can do addition, subtraction </a:t>
            </a:r>
            <a:r>
              <a:rPr lang="en-US" i="1" dirty="0"/>
              <a:t>[a - b = a +  (-b )]</a:t>
            </a:r>
            <a:r>
              <a:rPr lang="en-US" dirty="0"/>
              <a:t>, and multiplication without leaving the set.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ring is said to be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commutative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it satisfies the following additional condition: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(M4) Commutativity of multiplication: 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          ab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all a, b in 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integral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domain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commutative ring that obeys the following axioms.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(M5) Multiplicative identity:  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        There is an element 1 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1 =  1a = a 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all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 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(M6) No zero divisors:  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        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b 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ab =  0,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either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0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 0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690A8-F4EC-E447-9ED8-F82E70EDA88D}" type="slidenum">
              <a:rPr lang="en-AU" smtClean="0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8854A-33D3-A44E-B858-B1C07C7B7475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F, sometimes denoted by {F , + , * }, is a set of elements with two binary operations,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addition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multiplication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such that for all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a, b, c 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the following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axioms are obeyed.</a:t>
            </a:r>
          </a:p>
          <a:p>
            <a:endParaRPr lang="en-US" b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(A1–M6)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an integral domain; that is,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satisfies axioms A1 through A5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M1 through M6.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(M7) Multiplicative inverse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For each a  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except 0, there is an element</a:t>
            </a: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i="1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aa</a:t>
            </a:r>
            <a:r>
              <a:rPr lang="en-US" i="1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(a</a:t>
            </a:r>
            <a:r>
              <a:rPr lang="en-US" i="1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)a = 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essence, a field is a set in which we can do addition, subtraction, multiplication,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division without leaving the set. Division is defined with the following rule: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/b = a (b</a:t>
            </a:r>
            <a:r>
              <a:rPr lang="en-US" i="1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</a:t>
            </a:r>
          </a:p>
          <a:p>
            <a:endParaRPr lang="en-US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Familiar examples of fields are the rational numbers, the real numbers, and the complex numbers. Note that the set of all integers is not a field, because not every element of the set has a multiplicative inverse; in fact, only the elements 1 and - 1 have multiplicative inverses in the integers. </a:t>
            </a:r>
            <a:endParaRPr lang="en-US" dirty="0">
              <a:effectLst/>
            </a:endParaRPr>
          </a:p>
          <a:p>
            <a:endParaRPr lang="en-US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5.2 summarizes the axioms that define groups, rings, and fields.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9C099-20F3-4A4C-9125-27C7DCADA5EC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/>
              <a:t>Eighth Edition</a:t>
            </a:r>
          </a:p>
          <a:p>
            <a:pPr>
              <a:buFont typeface="Wingdings" pitchFamily="-84" charset="2"/>
              <a:buNone/>
            </a:pPr>
            <a:r>
              <a:rPr lang="en-US" dirty="0"/>
              <a:t>	by William Stallings	</a:t>
            </a:r>
          </a:p>
          <a:p>
            <a:pPr>
              <a:buFont typeface="Wingdings" pitchFamily="-84" charset="2"/>
              <a:buNone/>
            </a:pPr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2020 Pearson Education, Inc., Hoboken, NJ. All rights reserved.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6" name="Picture 5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34545"/>
              <a:stretch>
                <a:fillRect/>
              </a:stretch>
            </p:blipFill>
          </mc:Choice>
          <mc:Fallback>
            <p:blipFill>
              <a:blip r:embed="rId4"/>
              <a:srcRect t="18182" b="34545"/>
              <a:stretch>
                <a:fillRect/>
              </a:stretch>
            </p:blipFill>
          </mc:Fallback>
        </mc:AlternateContent>
        <p:spPr>
          <a:xfrm>
            <a:off x="-914400" y="0"/>
            <a:ext cx="11304003" cy="6915246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/>
              <a:t>Finite Fields of the Form GF</a:t>
            </a:r>
            <a:r>
              <a:rPr lang="en-US" i="1"/>
              <a:t>(p)</a:t>
            </a:r>
            <a:endParaRPr lang="en-AU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Finite fields play a crucial role in many cryptographic algorithms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It can be shown that the order of a finite field must be a power of a prime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i="1" baseline="30000" dirty="0">
                <a:ea typeface="+mn-ea"/>
                <a:cs typeface="+mn-cs"/>
              </a:rPr>
              <a:t>n</a:t>
            </a:r>
            <a:r>
              <a:rPr lang="en-US" i="1" dirty="0">
                <a:ea typeface="+mn-ea"/>
                <a:cs typeface="+mn-cs"/>
              </a:rPr>
              <a:t>, </a:t>
            </a:r>
            <a:r>
              <a:rPr lang="en-US" dirty="0">
                <a:ea typeface="+mn-ea"/>
                <a:cs typeface="+mn-cs"/>
              </a:rPr>
              <a:t>where </a:t>
            </a:r>
            <a:r>
              <a:rPr lang="en-US" i="1" dirty="0">
                <a:ea typeface="+mn-ea"/>
                <a:cs typeface="+mn-cs"/>
              </a:rPr>
              <a:t>n </a:t>
            </a:r>
            <a:r>
              <a:rPr lang="en-US" dirty="0">
                <a:ea typeface="+mn-ea"/>
                <a:cs typeface="+mn-cs"/>
              </a:rPr>
              <a:t>is a positive integer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finite field of order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i="1" baseline="30000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 is generally written GF</a:t>
            </a:r>
            <a:r>
              <a:rPr lang="en-US" i="1" dirty="0">
                <a:ea typeface="+mn-ea"/>
                <a:cs typeface="+mn-cs"/>
              </a:rPr>
              <a:t>(p</a:t>
            </a:r>
            <a:r>
              <a:rPr lang="en-US" i="1" baseline="30000" dirty="0">
                <a:ea typeface="+mn-ea"/>
                <a:cs typeface="+mn-cs"/>
              </a:rPr>
              <a:t>n</a:t>
            </a:r>
            <a:r>
              <a:rPr lang="en-US" i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)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GF stands for Galois field, in honor of the mathematician who first studied finite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5.1(a)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34500"/>
              <a:stretch>
                <a:fillRect/>
              </a:stretch>
            </p:blipFill>
          </mc:Choice>
          <mc:Fallback>
            <p:blipFill>
              <a:blip r:embed="rId4"/>
              <a:srcRect r="34500"/>
              <a:stretch>
                <a:fillRect/>
              </a:stretch>
            </p:blipFill>
          </mc:Fallback>
        </mc:AlternateContent>
        <p:spPr>
          <a:xfrm>
            <a:off x="1219200" y="1752600"/>
            <a:ext cx="6988971" cy="4379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096000"/>
            <a:ext cx="23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Addition modulo 8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5.1(b)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34644"/>
              <a:stretch>
                <a:fillRect/>
              </a:stretch>
            </p:blipFill>
          </mc:Choice>
          <mc:Fallback>
            <p:blipFill>
              <a:blip r:embed="rId4"/>
              <a:srcRect r="34644"/>
              <a:stretch>
                <a:fillRect/>
              </a:stretch>
            </p:blipFill>
          </mc:Fallback>
        </mc:AlternateContent>
        <p:spPr>
          <a:xfrm>
            <a:off x="990600" y="1600200"/>
            <a:ext cx="7308082" cy="4655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6019800"/>
            <a:ext cx="287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b</a:t>
            </a:r>
            <a:r>
              <a:rPr lang="en-US" dirty="0"/>
              <a:t>) Multiplication modulo 8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533400"/>
            <a:ext cx="3612776" cy="1537447"/>
          </a:xfrm>
        </p:spPr>
        <p:txBody>
          <a:bodyPr/>
          <a:lstStyle/>
          <a:p>
            <a:r>
              <a:rPr lang="en-US" sz="4400" dirty="0"/>
              <a:t>Table 5.1(c)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76820"/>
              <a:stretch>
                <a:fillRect/>
              </a:stretch>
            </p:blipFill>
          </mc:Choice>
          <mc:Fallback>
            <p:blipFill>
              <a:blip r:embed="rId4"/>
              <a:srcRect r="76820"/>
              <a:stretch>
                <a:fillRect/>
              </a:stretch>
            </p:blipFill>
          </mc:Fallback>
        </mc:AlternateContent>
        <p:spPr>
          <a:xfrm>
            <a:off x="5257800" y="228600"/>
            <a:ext cx="3276600" cy="591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4400" y="5943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dirty="0"/>
              <a:t>) Additive and multiplicative</a:t>
            </a:r>
          </a:p>
          <a:p>
            <a:pPr algn="ctr"/>
            <a:r>
              <a:rPr lang="en-US" dirty="0"/>
              <a:t>inverses modulo 8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5.1(d)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42000"/>
              <a:stretch>
                <a:fillRect/>
              </a:stretch>
            </p:blipFill>
          </mc:Choice>
          <mc:Fallback>
            <p:blipFill>
              <a:blip r:embed="rId4"/>
              <a:srcRect r="42000"/>
              <a:stretch>
                <a:fillRect/>
              </a:stretch>
            </p:blipFill>
          </mc:Fallback>
        </mc:AlternateContent>
        <p:spPr>
          <a:xfrm>
            <a:off x="762000" y="1524000"/>
            <a:ext cx="7509445" cy="4774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6019800"/>
            <a:ext cx="23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</a:t>
            </a:r>
            <a:r>
              <a:rPr lang="en-US" dirty="0"/>
              <a:t>) Addition modulo 7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5.1(e)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019800"/>
            <a:ext cx="287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dirty="0"/>
              <a:t>) Multiplication modulo 7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40669"/>
              <a:stretch>
                <a:fillRect/>
              </a:stretch>
            </p:blipFill>
          </mc:Choice>
          <mc:Fallback>
            <p:blipFill>
              <a:blip r:embed="rId4"/>
              <a:srcRect r="40669"/>
              <a:stretch>
                <a:fillRect/>
              </a:stretch>
            </p:blipFill>
          </mc:Fallback>
        </mc:AlternateContent>
        <p:spPr>
          <a:xfrm>
            <a:off x="1143000" y="1524000"/>
            <a:ext cx="748517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Table 5.1(f)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r="73808"/>
              <a:stretch>
                <a:fillRect/>
              </a:stretch>
            </p:blipFill>
          </mc:Choice>
          <mc:Fallback>
            <p:blipFill>
              <a:blip r:embed="rId4"/>
              <a:srcRect r="73808"/>
              <a:stretch>
                <a:fillRect/>
              </a:stretch>
            </p:blipFill>
          </mc:Fallback>
        </mc:AlternateContent>
        <p:spPr>
          <a:xfrm>
            <a:off x="4944980" y="0"/>
            <a:ext cx="4199020" cy="6003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5400" y="5791200"/>
            <a:ext cx="31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dirty="0"/>
              <a:t>) Additive and multiplicative</a:t>
            </a:r>
          </a:p>
          <a:p>
            <a:pPr algn="ctr"/>
            <a:r>
              <a:rPr lang="en-US" dirty="0"/>
              <a:t>inverses modulo 7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381000" y="4572000"/>
            <a:ext cx="3613150" cy="1536700"/>
          </a:xfrm>
        </p:spPr>
        <p:txBody>
          <a:bodyPr/>
          <a:lstStyle/>
          <a:p>
            <a:r>
              <a:rPr lang="en-US" dirty="0"/>
              <a:t> In this section, we have shown how to construct a finite field of order </a:t>
            </a:r>
            <a:r>
              <a:rPr lang="en-US" i="1" dirty="0" err="1"/>
              <a:t>p</a:t>
            </a:r>
            <a:r>
              <a:rPr lang="en-US" dirty="0"/>
              <a:t>, where </a:t>
            </a:r>
            <a:r>
              <a:rPr lang="en-US" i="1" dirty="0" err="1"/>
              <a:t>p</a:t>
            </a:r>
            <a:r>
              <a:rPr lang="en-US" dirty="0"/>
              <a:t>  is prime.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GF(</a:t>
            </a:r>
            <a:r>
              <a:rPr lang="en-US" i="1" dirty="0" err="1"/>
              <a:t>p</a:t>
            </a:r>
            <a:r>
              <a:rPr lang="en-US" dirty="0"/>
              <a:t>) is defined with the following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81000"/>
            <a:ext cx="4038600" cy="6248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1. GF(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) consists of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 elements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2. The binary operations + and * are defined over the set. The operations of addition, subtraction, multiplication, and division can be performed without leaving the set. Each element of the set other than 0 has a multiplicative inverse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have shown that the elements of GF(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) are the integers {0, 1, . . . , </a:t>
            </a:r>
            <a:r>
              <a:rPr lang="en-US" i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 – 1} and that the arithmetic operations are addition and multiplication mod </a:t>
            </a:r>
            <a:r>
              <a:rPr lang="en-US" i="1" dirty="0">
                <a:ea typeface="+mn-ea"/>
                <a:cs typeface="+mn-cs"/>
              </a:rPr>
              <a:t>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8" name="Picture 7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30909"/>
              <a:stretch>
                <a:fillRect/>
              </a:stretch>
            </p:blipFill>
          </mc:Choice>
          <mc:Fallback>
            <p:blipFill>
              <a:blip r:embed="rId4"/>
              <a:srcRect t="18182" b="30909"/>
              <a:stretch>
                <a:fillRect/>
              </a:stretch>
            </p:blipFill>
          </mc:Fallback>
        </mc:AlternateContent>
        <p:spPr>
          <a:xfrm>
            <a:off x="-609600" y="-76200"/>
            <a:ext cx="10525067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5</a:t>
            </a: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/>
          </a:bodyPr>
          <a:lstStyle/>
          <a:p>
            <a:r>
              <a:rPr lang="en-US" sz="3600" dirty="0"/>
              <a:t>Finite Fields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900"/>
              <a:t>© 2020 Pearson Education, Inc., Hoboken, NJ. All rights reserved.  </a:t>
            </a:r>
            <a:endParaRPr 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2727"/>
              <a:stretch>
                <a:fillRect/>
              </a:stretch>
            </p:blipFill>
          </mc:Choice>
          <mc:Fallback>
            <p:blipFill>
              <a:blip r:embed="rId4"/>
              <a:srcRect t="16364" b="22727"/>
              <a:stretch>
                <a:fillRect/>
              </a:stretch>
            </p:blipFill>
          </mc:Fallback>
        </mc:AlternateContent>
        <p:spPr>
          <a:xfrm>
            <a:off x="457200" y="0"/>
            <a:ext cx="8416866" cy="663440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Polynomial Arithmetic With Coefficients in </a:t>
            </a:r>
            <a:r>
              <a:rPr lang="en-US" sz="4800" dirty="0" err="1"/>
              <a:t>Z</a:t>
            </a:r>
            <a:r>
              <a:rPr lang="en-US" sz="4800" baseline="-25000" dirty="0" err="1"/>
              <a:t>p</a:t>
            </a:r>
            <a:endParaRPr lang="en-AU" sz="4800" baseline="-2500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each distinct polynomial is considered to be an element of the set, then that set is a ring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When polynomial arithmetic is performed on polynomials over a field, then division is possible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Note:  this does not mean that </a:t>
            </a:r>
            <a:r>
              <a:rPr lang="en-US" i="1" dirty="0">
                <a:ea typeface="+mn-ea"/>
              </a:rPr>
              <a:t>exact division </a:t>
            </a:r>
            <a:r>
              <a:rPr lang="en-US" dirty="0">
                <a:ea typeface="+mn-ea"/>
              </a:rPr>
              <a:t>is possible</a:t>
            </a:r>
          </a:p>
          <a:p>
            <a:pPr marL="342900" lvl="2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00" dirty="0">
                <a:ea typeface="+mn-ea"/>
              </a:rPr>
              <a:t>If we attempt to perform polynomial division over a coefficient set that is not a field, we find that division is not always defined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353" dirty="0">
                <a:ea typeface="+mn-ea"/>
              </a:rPr>
              <a:t>Even if the coefficient set is a field, polynomial division is not necessarily exact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353" dirty="0">
                <a:ea typeface="+mn-ea"/>
              </a:rPr>
              <a:t>With the understanding that remainders are allowed, we can say that polynomial division is possible if the coefficient set is a field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Division</a:t>
            </a:r>
            <a:endParaRPr lang="en-AU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can write any polynomial in the form: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>
                <a:ea typeface="+mn-ea"/>
              </a:rPr>
              <a:t>			</a:t>
            </a:r>
            <a:r>
              <a:rPr lang="en-AU" i="1" dirty="0">
                <a:ea typeface="+mn-ea"/>
              </a:rPr>
              <a:t>f(x) = q(x) g(x) + r(x)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i="1" dirty="0">
                <a:ea typeface="+mn-ea"/>
              </a:rPr>
              <a:t>r(x)</a:t>
            </a:r>
            <a:r>
              <a:rPr lang="en-AU" dirty="0">
                <a:ea typeface="+mn-ea"/>
              </a:rPr>
              <a:t> can be interpreted </a:t>
            </a:r>
            <a:r>
              <a:rPr lang="en-US" dirty="0">
                <a:ea typeface="+mn-ea"/>
              </a:rPr>
              <a:t>as being a remainder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i="1" dirty="0">
                <a:ea typeface="+mn-ea"/>
              </a:rPr>
              <a:t>So r(x) = f(x) </a:t>
            </a:r>
            <a:r>
              <a:rPr lang="en-AU" dirty="0">
                <a:ea typeface="+mn-ea"/>
              </a:rPr>
              <a:t>mod </a:t>
            </a:r>
            <a:r>
              <a:rPr lang="en-AU" i="1" dirty="0">
                <a:ea typeface="+mn-ea"/>
              </a:rPr>
              <a:t>g(x)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there is no remainder we can say </a:t>
            </a:r>
            <a:r>
              <a:rPr lang="en-AU" i="1" dirty="0">
                <a:ea typeface="+mn-ea"/>
                <a:cs typeface="+mn-cs"/>
              </a:rPr>
              <a:t>g(x)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AU" b="1" dirty="0">
                <a:ea typeface="+mn-ea"/>
                <a:cs typeface="+mn-cs"/>
              </a:rPr>
              <a:t>divides </a:t>
            </a:r>
            <a:r>
              <a:rPr lang="en-AU" i="1" dirty="0">
                <a:ea typeface="+mn-ea"/>
                <a:cs typeface="+mn-cs"/>
              </a:rPr>
              <a:t>f(x)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Written as </a:t>
            </a:r>
            <a:r>
              <a:rPr lang="en-AU" i="1" dirty="0">
                <a:ea typeface="+mn-ea"/>
              </a:rPr>
              <a:t>g(x) | f(x)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We can say that </a:t>
            </a:r>
            <a:r>
              <a:rPr lang="en-AU" i="1" dirty="0">
                <a:ea typeface="+mn-ea"/>
              </a:rPr>
              <a:t>g(x) </a:t>
            </a:r>
            <a:r>
              <a:rPr lang="en-AU" dirty="0">
                <a:ea typeface="+mn-ea"/>
              </a:rPr>
              <a:t>is a </a:t>
            </a:r>
            <a:r>
              <a:rPr lang="en-AU" b="1" dirty="0">
                <a:ea typeface="+mn-ea"/>
              </a:rPr>
              <a:t>factor </a:t>
            </a:r>
            <a:r>
              <a:rPr lang="en-AU" dirty="0">
                <a:ea typeface="+mn-ea"/>
              </a:rPr>
              <a:t>of </a:t>
            </a:r>
            <a:r>
              <a:rPr lang="en-AU" i="1" dirty="0">
                <a:ea typeface="+mn-ea"/>
              </a:rPr>
              <a:t>f(x)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i="1" dirty="0">
                <a:ea typeface="+mn-ea"/>
              </a:rPr>
              <a:t>Or </a:t>
            </a:r>
            <a:r>
              <a:rPr lang="en-AU" dirty="0">
                <a:ea typeface="+mn-ea"/>
              </a:rPr>
              <a:t>g(</a:t>
            </a:r>
            <a:r>
              <a:rPr lang="en-AU" i="1" dirty="0">
                <a:ea typeface="+mn-ea"/>
              </a:rPr>
              <a:t>x)</a:t>
            </a:r>
            <a:r>
              <a:rPr lang="en-AU" dirty="0">
                <a:ea typeface="+mn-ea"/>
              </a:rPr>
              <a:t> is a </a:t>
            </a:r>
            <a:r>
              <a:rPr lang="en-AU" b="1" dirty="0">
                <a:ea typeface="+mn-ea"/>
              </a:rPr>
              <a:t>divisor </a:t>
            </a:r>
            <a:r>
              <a:rPr lang="en-AU" dirty="0">
                <a:ea typeface="+mn-ea"/>
              </a:rPr>
              <a:t>of </a:t>
            </a:r>
            <a:r>
              <a:rPr lang="en-AU" i="1" dirty="0">
                <a:ea typeface="+mn-ea"/>
              </a:rPr>
              <a:t>f(x)</a:t>
            </a:r>
            <a:endParaRPr lang="en-AU" dirty="0">
              <a:ea typeface="+mn-ea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polynomial </a:t>
            </a:r>
            <a:r>
              <a:rPr lang="en-US" i="1" dirty="0">
                <a:ea typeface="+mn-ea"/>
                <a:cs typeface="+mn-cs"/>
              </a:rPr>
              <a:t>f(x) </a:t>
            </a:r>
            <a:r>
              <a:rPr lang="en-US" dirty="0">
                <a:ea typeface="+mn-ea"/>
                <a:cs typeface="+mn-cs"/>
              </a:rPr>
              <a:t>over a field </a:t>
            </a:r>
            <a:r>
              <a:rPr lang="en-US" i="1" dirty="0">
                <a:ea typeface="+mn-ea"/>
                <a:cs typeface="+mn-cs"/>
              </a:rPr>
              <a:t>F </a:t>
            </a:r>
            <a:r>
              <a:rPr lang="en-US" dirty="0">
                <a:ea typeface="+mn-ea"/>
                <a:cs typeface="+mn-cs"/>
              </a:rPr>
              <a:t>is called </a:t>
            </a:r>
            <a:r>
              <a:rPr lang="en-US" b="1" dirty="0">
                <a:ea typeface="+mn-ea"/>
                <a:cs typeface="+mn-cs"/>
              </a:rPr>
              <a:t>irreducible </a:t>
            </a:r>
            <a:r>
              <a:rPr lang="en-US" dirty="0">
                <a:ea typeface="+mn-ea"/>
                <a:cs typeface="+mn-cs"/>
              </a:rPr>
              <a:t>if and only if </a:t>
            </a:r>
            <a:r>
              <a:rPr lang="en-US" i="1" dirty="0">
                <a:ea typeface="+mn-ea"/>
                <a:cs typeface="+mn-cs"/>
              </a:rPr>
              <a:t>f(x) </a:t>
            </a:r>
            <a:r>
              <a:rPr lang="en-US" dirty="0">
                <a:ea typeface="+mn-ea"/>
                <a:cs typeface="+mn-cs"/>
              </a:rPr>
              <a:t>cannot be expressed as a product of two polynomials, both over </a:t>
            </a:r>
            <a:r>
              <a:rPr lang="en-US" i="1" dirty="0">
                <a:ea typeface="+mn-ea"/>
                <a:cs typeface="+mn-cs"/>
              </a:rPr>
              <a:t>F, </a:t>
            </a:r>
            <a:r>
              <a:rPr lang="en-US" dirty="0">
                <a:ea typeface="+mn-ea"/>
                <a:cs typeface="+mn-cs"/>
              </a:rPr>
              <a:t>and both of degree lower than that of </a:t>
            </a:r>
            <a:r>
              <a:rPr lang="en-US" i="1" dirty="0">
                <a:ea typeface="+mn-ea"/>
                <a:cs typeface="+mn-cs"/>
              </a:rPr>
              <a:t>f(x)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An irreducible polynomial is also called a </a:t>
            </a:r>
            <a:r>
              <a:rPr lang="en-US" b="1" dirty="0">
                <a:ea typeface="+mn-ea"/>
              </a:rPr>
              <a:t>prime polynomial</a:t>
            </a:r>
            <a:endParaRPr lang="en-AU" b="1" dirty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Example of Polynomial Arithmetic </a:t>
            </a:r>
            <a:br>
              <a:rPr lang="en-US" sz="3600" dirty="0"/>
            </a:br>
            <a:r>
              <a:rPr lang="en-US" sz="3600" dirty="0"/>
              <a:t>Over GF(2)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528" y="6453187"/>
            <a:ext cx="5568677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2020 Pearson Education, Inc., Hoboken, NJ. All rights reserved.  </a:t>
            </a:r>
          </a:p>
        </p:txBody>
      </p:sp>
      <p:sp>
        <p:nvSpPr>
          <p:cNvPr id="107523" name="Text Placeholder 9"/>
          <p:cNvSpPr>
            <a:spLocks noGrp="1"/>
          </p:cNvSpPr>
          <p:nvPr>
            <p:ph idx="4294967295"/>
          </p:nvPr>
        </p:nvSpPr>
        <p:spPr>
          <a:xfrm>
            <a:off x="5004048" y="6381372"/>
            <a:ext cx="5472608" cy="498053"/>
          </a:xfrm>
        </p:spPr>
        <p:txBody>
          <a:bodyPr/>
          <a:lstStyle/>
          <a:p>
            <a:pPr marL="0" indent="0" algn="l">
              <a:spcBef>
                <a:spcPts val="1200"/>
              </a:spcBef>
              <a:buNone/>
            </a:pPr>
            <a:r>
              <a:rPr lang="en-US" sz="1400" dirty="0"/>
              <a:t>(Figure 5.6 can be found on page 129 in the textbook)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7598E-FB44-BC45-ABED-58296865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1" r="18747" b="62600"/>
          <a:stretch/>
        </p:blipFill>
        <p:spPr>
          <a:xfrm>
            <a:off x="1116933" y="1358170"/>
            <a:ext cx="6910133" cy="502320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Example of Polynomial Arithmetic </a:t>
            </a:r>
            <a:br>
              <a:rPr lang="en-US" sz="3600" dirty="0"/>
            </a:br>
            <a:r>
              <a:rPr lang="en-US" sz="3600" dirty="0"/>
              <a:t>Over GF(2)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528" y="6453187"/>
            <a:ext cx="5568677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© 2020 Pearson Education, Inc., Hoboken, NJ. All rights reserved.  </a:t>
            </a:r>
          </a:p>
        </p:txBody>
      </p:sp>
      <p:sp>
        <p:nvSpPr>
          <p:cNvPr id="107523" name="Text Placeholder 9"/>
          <p:cNvSpPr>
            <a:spLocks noGrp="1"/>
          </p:cNvSpPr>
          <p:nvPr>
            <p:ph idx="4294967295"/>
          </p:nvPr>
        </p:nvSpPr>
        <p:spPr>
          <a:xfrm>
            <a:off x="5004048" y="6381372"/>
            <a:ext cx="5472608" cy="498053"/>
          </a:xfrm>
        </p:spPr>
        <p:txBody>
          <a:bodyPr/>
          <a:lstStyle/>
          <a:p>
            <a:pPr marL="0" indent="0" algn="l">
              <a:spcBef>
                <a:spcPts val="1200"/>
              </a:spcBef>
              <a:buNone/>
            </a:pPr>
            <a:r>
              <a:rPr lang="en-US" sz="1400" dirty="0"/>
              <a:t>(Figure 5.6 can be found on page 129 in the textbook)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DABA9-3B60-4942-A72C-E25D6D2F2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5" t="36350" r="14671" b="9697"/>
          <a:stretch/>
        </p:blipFill>
        <p:spPr>
          <a:xfrm>
            <a:off x="1691680" y="1452563"/>
            <a:ext cx="5472608" cy="51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8748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GCD</a:t>
            </a:r>
            <a:endParaRPr lang="en-AU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01000" cy="47148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polynomial </a:t>
            </a:r>
            <a:r>
              <a:rPr lang="en-US" i="1" dirty="0">
                <a:ea typeface="+mn-ea"/>
                <a:cs typeface="+mn-cs"/>
              </a:rPr>
              <a:t>c(x)</a:t>
            </a:r>
            <a:r>
              <a:rPr lang="en-US" b="1" i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is said to be the greatest common divisor of </a:t>
            </a:r>
            <a:r>
              <a:rPr lang="en-US" i="1" dirty="0">
                <a:ea typeface="+mn-ea"/>
                <a:cs typeface="+mn-cs"/>
              </a:rPr>
              <a:t>a(x)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b(x) </a:t>
            </a:r>
            <a:r>
              <a:rPr lang="en-US" dirty="0">
                <a:ea typeface="+mn-ea"/>
                <a:cs typeface="+mn-cs"/>
              </a:rPr>
              <a:t>if the following are true:</a:t>
            </a:r>
          </a:p>
          <a:p>
            <a:pPr lvl="1" fontAlgn="auto">
              <a:spcAft>
                <a:spcPts val="600"/>
              </a:spcAft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c(x) </a:t>
            </a:r>
            <a:r>
              <a:rPr lang="en-US" dirty="0">
                <a:ea typeface="+mn-ea"/>
              </a:rPr>
              <a:t>divides both </a:t>
            </a:r>
            <a:r>
              <a:rPr lang="en-US" i="1" dirty="0">
                <a:ea typeface="+mn-ea"/>
              </a:rPr>
              <a:t>a(x)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b(x)</a:t>
            </a:r>
          </a:p>
          <a:p>
            <a:pPr lvl="1" fontAlgn="auto">
              <a:spcAft>
                <a:spcPts val="60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Any divisor of </a:t>
            </a:r>
            <a:r>
              <a:rPr lang="en-US" i="1" dirty="0">
                <a:ea typeface="+mn-ea"/>
              </a:rPr>
              <a:t>a(x)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b(x)</a:t>
            </a:r>
            <a:r>
              <a:rPr lang="en-US" dirty="0">
                <a:ea typeface="+mn-ea"/>
              </a:rPr>
              <a:t> is a divisor of </a:t>
            </a:r>
            <a:r>
              <a:rPr lang="en-US" i="1" dirty="0">
                <a:ea typeface="+mn-ea"/>
              </a:rPr>
              <a:t>c(x)</a:t>
            </a:r>
          </a:p>
          <a:p>
            <a:pPr fontAlgn="auto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An equivalent definition is: </a:t>
            </a:r>
          </a:p>
          <a:p>
            <a:pPr lvl="1" fontAlgn="auto">
              <a:spcAft>
                <a:spcPts val="60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gcd</a:t>
            </a:r>
            <a:r>
              <a:rPr lang="en-US" i="1" dirty="0">
                <a:ea typeface="+mn-ea"/>
              </a:rPr>
              <a:t>[a(x), b(x)] </a:t>
            </a:r>
            <a:r>
              <a:rPr lang="en-US" dirty="0">
                <a:ea typeface="+mn-ea"/>
              </a:rPr>
              <a:t>is the polynomial of maximum degree that divides both </a:t>
            </a:r>
            <a:r>
              <a:rPr lang="en-US" i="1" dirty="0">
                <a:ea typeface="+mn-ea"/>
              </a:rPr>
              <a:t>a(x)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b(x)</a:t>
            </a:r>
          </a:p>
          <a:p>
            <a:pPr fontAlgn="auto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Euclidean algorithm can be extended to find the greatest common divisor of two polynomials whose coefficients are elements of a field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 5.2(a)</a:t>
            </a:r>
            <a:br>
              <a:rPr lang="en-US" sz="4800" dirty="0"/>
            </a:br>
            <a:r>
              <a:rPr lang="en-US" sz="4800" dirty="0"/>
              <a:t>Arithmetic in GF(2</a:t>
            </a:r>
            <a:r>
              <a:rPr lang="en-US" sz="4800" baseline="30000" dirty="0"/>
              <a:t>3</a:t>
            </a:r>
            <a:r>
              <a:rPr lang="en-US" sz="48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31ECB-F69B-254F-B3B1-6068C9F2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78893"/>
            <a:ext cx="10184811" cy="489654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 5.2(b)</a:t>
            </a:r>
            <a:br>
              <a:rPr lang="en-US" sz="4800" dirty="0"/>
            </a:br>
            <a:r>
              <a:rPr lang="en-US" sz="4800" dirty="0"/>
              <a:t>Arithmetic in GF(2</a:t>
            </a:r>
            <a:r>
              <a:rPr lang="en-US" sz="4800" baseline="30000" dirty="0"/>
              <a:t>3</a:t>
            </a:r>
            <a:r>
              <a:rPr lang="en-US" sz="48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B29ED-7B53-4245-A3A3-9B50FC9A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00350"/>
            <a:ext cx="10278422" cy="4392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98D231-A214-FB4F-810D-94E5F6306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104462"/>
            <a:ext cx="5943600" cy="1778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4"/>
          <p:cNvSpPr>
            <a:spLocks noGrp="1"/>
          </p:cNvSpPr>
          <p:nvPr>
            <p:ph type="title"/>
          </p:nvPr>
        </p:nvSpPr>
        <p:spPr>
          <a:xfrm>
            <a:off x="381000" y="990600"/>
            <a:ext cx="3613150" cy="2819400"/>
          </a:xfrm>
        </p:spPr>
        <p:txBody>
          <a:bodyPr/>
          <a:lstStyle/>
          <a:p>
            <a:r>
              <a:rPr lang="en-US" sz="4800" dirty="0"/>
              <a:t>Table 5.2(c)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Arithmetic </a:t>
            </a:r>
            <a:br>
              <a:rPr lang="en-US" sz="4800" dirty="0"/>
            </a:br>
            <a:r>
              <a:rPr lang="en-US" sz="4800" dirty="0"/>
              <a:t>in GF(2</a:t>
            </a:r>
            <a:r>
              <a:rPr lang="en-US" sz="4800" baseline="30000" dirty="0"/>
              <a:t>3</a:t>
            </a:r>
            <a:r>
              <a:rPr lang="en-US" sz="4800" dirty="0"/>
              <a:t>)</a:t>
            </a:r>
          </a:p>
        </p:txBody>
      </p:sp>
      <p:sp>
        <p:nvSpPr>
          <p:cNvPr id="115716" name="Rectangle 10"/>
          <p:cNvSpPr>
            <a:spLocks noChangeArrowheads="1"/>
          </p:cNvSpPr>
          <p:nvPr/>
        </p:nvSpPr>
        <p:spPr bwMode="auto">
          <a:xfrm>
            <a:off x="4860032" y="6275386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dirty="0"/>
              <a:t>) Additive and multiplicative inverses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CBFA0-5CED-5F4F-9130-A1CB22FE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92906"/>
            <a:ext cx="13740917" cy="58721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9629C5-4262-4047-A77F-8E8328C3EE23}"/>
              </a:ext>
            </a:extLst>
          </p:cNvPr>
          <p:cNvCxnSpPr/>
          <p:nvPr/>
        </p:nvCxnSpPr>
        <p:spPr>
          <a:xfrm>
            <a:off x="5364088" y="1052736"/>
            <a:ext cx="0" cy="4896544"/>
          </a:xfrm>
          <a:prstGeom prst="line">
            <a:avLst/>
          </a:prstGeom>
          <a:ln w="412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404095"/>
            <a:ext cx="8558213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719605"/>
            <a:ext cx="91440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Table 5.3</a:t>
            </a:r>
          </a:p>
          <a:p>
            <a:pPr algn="ctr">
              <a:defRPr/>
            </a:pPr>
            <a:r>
              <a:rPr lang="en-US" sz="2800" b="1" dirty="0">
                <a:latin typeface="+mn-lt"/>
              </a:rPr>
              <a:t>Polynomial Arithmetic Modulo (</a:t>
            </a:r>
            <a:r>
              <a:rPr lang="en-US" sz="2800" b="1" i="1" dirty="0">
                <a:latin typeface="+mn-lt"/>
              </a:rPr>
              <a:t>x</a:t>
            </a:r>
            <a:r>
              <a:rPr lang="en-US" sz="2800" b="1" baseline="30000" dirty="0">
                <a:latin typeface="+mn-lt"/>
              </a:rPr>
              <a:t>3</a:t>
            </a:r>
            <a:r>
              <a:rPr lang="en-US" sz="2800" b="1" dirty="0">
                <a:latin typeface="+mn-lt"/>
              </a:rPr>
              <a:t> + </a:t>
            </a:r>
            <a:r>
              <a:rPr lang="en-US" sz="2800" b="1" i="1" dirty="0">
                <a:latin typeface="+mn-lt"/>
              </a:rPr>
              <a:t>x</a:t>
            </a:r>
            <a:r>
              <a:rPr lang="en-US" sz="2800" b="1" dirty="0">
                <a:latin typeface="+mn-lt"/>
              </a:rPr>
              <a:t> + 1)</a:t>
            </a:r>
            <a:endParaRPr lang="en-US" sz="1400" dirty="0">
              <a:latin typeface="Arial" pitchFamily="-1" charset="0"/>
            </a:endParaRPr>
          </a:p>
        </p:txBody>
      </p:sp>
      <p:sp>
        <p:nvSpPr>
          <p:cNvPr id="117764" name="TextBox 10"/>
          <p:cNvSpPr txBox="1">
            <a:spLocks noChangeArrowheads="1"/>
          </p:cNvSpPr>
          <p:nvPr/>
        </p:nvSpPr>
        <p:spPr bwMode="auto">
          <a:xfrm>
            <a:off x="4211960" y="4941168"/>
            <a:ext cx="12793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(a) Addition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E2E38-C683-C646-9C43-EC8F9592EDE6}"/>
              </a:ext>
            </a:extLst>
          </p:cNvPr>
          <p:cNvSpPr txBox="1"/>
          <p:nvPr/>
        </p:nvSpPr>
        <p:spPr>
          <a:xfrm>
            <a:off x="5689600" y="6172200"/>
            <a:ext cx="27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(Table is on page 136 in the textbook)</a:t>
            </a: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7244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7273" b="11818"/>
              <a:stretch>
                <a:fillRect/>
              </a:stretch>
            </p:blipFill>
          </mc:Choice>
          <mc:Fallback>
            <p:blipFill>
              <a:blip r:embed="rId4"/>
              <a:srcRect t="7273" b="11818"/>
              <a:stretch>
                <a:fillRect/>
              </a:stretch>
            </p:blipFill>
          </mc:Fallback>
        </mc:AlternateContent>
        <p:spPr>
          <a:xfrm>
            <a:off x="1676401" y="-28887"/>
            <a:ext cx="6354050" cy="665303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74930"/>
            <a:ext cx="91440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Table 5.3</a:t>
            </a:r>
          </a:p>
          <a:p>
            <a:pPr algn="ctr">
              <a:defRPr/>
            </a:pPr>
            <a:r>
              <a:rPr lang="en-US" sz="2800" b="1" dirty="0">
                <a:latin typeface="+mn-lt"/>
              </a:rPr>
              <a:t>Polynomial Arithmetic Modulo (</a:t>
            </a:r>
            <a:r>
              <a:rPr lang="en-US" sz="2800" b="1" i="1" dirty="0">
                <a:latin typeface="+mn-lt"/>
              </a:rPr>
              <a:t>x</a:t>
            </a:r>
            <a:r>
              <a:rPr lang="en-US" sz="2800" b="1" baseline="30000" dirty="0">
                <a:latin typeface="+mn-lt"/>
              </a:rPr>
              <a:t>3</a:t>
            </a:r>
            <a:r>
              <a:rPr lang="en-US" sz="2800" b="1" dirty="0">
                <a:latin typeface="+mn-lt"/>
              </a:rPr>
              <a:t> + </a:t>
            </a:r>
            <a:r>
              <a:rPr lang="en-US" sz="2800" b="1" i="1" dirty="0">
                <a:latin typeface="+mn-lt"/>
              </a:rPr>
              <a:t>x</a:t>
            </a:r>
            <a:r>
              <a:rPr lang="en-US" sz="2800" b="1" dirty="0">
                <a:latin typeface="+mn-lt"/>
              </a:rPr>
              <a:t> + 1)</a:t>
            </a:r>
            <a:endParaRPr lang="en-US" sz="1400" dirty="0">
              <a:latin typeface="Arial" pitchFamily="-1" charset="0"/>
            </a:endParaRPr>
          </a:p>
        </p:txBody>
      </p:sp>
      <p:pic>
        <p:nvPicPr>
          <p:cNvPr id="117765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" y="2604294"/>
            <a:ext cx="85661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TextBox 12"/>
          <p:cNvSpPr txBox="1">
            <a:spLocks noChangeArrowheads="1"/>
          </p:cNvSpPr>
          <p:nvPr/>
        </p:nvSpPr>
        <p:spPr bwMode="auto">
          <a:xfrm>
            <a:off x="4067944" y="4963914"/>
            <a:ext cx="17347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(b) Multiplication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31E13-48AE-564B-BEEB-2C34B8101961}"/>
              </a:ext>
            </a:extLst>
          </p:cNvPr>
          <p:cNvSpPr/>
          <p:nvPr/>
        </p:nvSpPr>
        <p:spPr>
          <a:xfrm>
            <a:off x="5837862" y="5983070"/>
            <a:ext cx="2743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(Table is on page 136 in the textbook)</a:t>
            </a:r>
          </a:p>
        </p:txBody>
      </p:sp>
    </p:spTree>
    <p:extLst>
      <p:ext uri="{BB962C8B-B14F-4D97-AF65-F5344CB8AC3E}">
        <p14:creationId xmlns:p14="http://schemas.microsoft.com/office/powerpoint/2010/main" val="2194700689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1000"/>
            <a:ext cx="91440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Table 5.4</a:t>
            </a:r>
            <a:endParaRPr lang="en-US" dirty="0">
              <a:latin typeface="+mn-lt"/>
            </a:endParaRPr>
          </a:p>
          <a:p>
            <a:pPr algn="ctr">
              <a:defRPr/>
            </a:pPr>
            <a:r>
              <a:rPr lang="en-US" sz="2800" dirty="0">
                <a:latin typeface="Arial" pitchFamily="-1" charset="0"/>
              </a:rPr>
              <a:t>Extended Euclid [(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baseline="30000" dirty="0">
                <a:latin typeface="Arial" pitchFamily="-1" charset="0"/>
              </a:rPr>
              <a:t>8</a:t>
            </a:r>
            <a:r>
              <a:rPr lang="en-US" sz="2800" dirty="0">
                <a:latin typeface="Arial" pitchFamily="-1" charset="0"/>
              </a:rPr>
              <a:t> + 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baseline="30000" dirty="0">
                <a:latin typeface="Arial" pitchFamily="-1" charset="0"/>
              </a:rPr>
              <a:t>4</a:t>
            </a:r>
            <a:r>
              <a:rPr lang="en-US" sz="2800" dirty="0">
                <a:latin typeface="Arial" pitchFamily="-1" charset="0"/>
              </a:rPr>
              <a:t> + 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baseline="30000" dirty="0">
                <a:latin typeface="Arial" pitchFamily="-1" charset="0"/>
              </a:rPr>
              <a:t>3</a:t>
            </a:r>
            <a:r>
              <a:rPr lang="en-US" sz="2800" dirty="0">
                <a:latin typeface="Arial" pitchFamily="-1" charset="0"/>
              </a:rPr>
              <a:t> + 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dirty="0">
                <a:latin typeface="Arial" pitchFamily="-1" charset="0"/>
              </a:rPr>
              <a:t> + 1), (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baseline="30000" dirty="0">
                <a:latin typeface="Arial" pitchFamily="-1" charset="0"/>
              </a:rPr>
              <a:t>7</a:t>
            </a:r>
            <a:r>
              <a:rPr lang="en-US" sz="2800" dirty="0">
                <a:latin typeface="Arial" pitchFamily="-1" charset="0"/>
              </a:rPr>
              <a:t> + </a:t>
            </a:r>
            <a:r>
              <a:rPr lang="en-US" sz="2800" i="1" dirty="0">
                <a:latin typeface="Arial" pitchFamily="-1" charset="0"/>
              </a:rPr>
              <a:t>x</a:t>
            </a:r>
            <a:r>
              <a:rPr lang="en-US" sz="2800" dirty="0">
                <a:latin typeface="Arial" pitchFamily="-1" charset="0"/>
              </a:rPr>
              <a:t> + 1)] </a:t>
            </a:r>
            <a:endParaRPr lang="en-US" sz="2800" dirty="0">
              <a:latin typeface="+mn-lt"/>
            </a:endParaRPr>
          </a:p>
        </p:txBody>
      </p:sp>
      <p:pic>
        <p:nvPicPr>
          <p:cNvPr id="11981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628063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2" name="Rectangle 8"/>
          <p:cNvSpPr>
            <a:spLocks noChangeArrowheads="1"/>
          </p:cNvSpPr>
          <p:nvPr/>
        </p:nvSpPr>
        <p:spPr bwMode="auto">
          <a:xfrm>
            <a:off x="228600" y="5791200"/>
            <a:ext cx="4703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(Table 5.4 can be found on page 138 in textbook)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  <p:transition spd="med"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/>
              <a:t>Computational Considerations</a:t>
            </a:r>
            <a:endParaRPr lang="en-AU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/>
          <a:lstStyle/>
          <a:p>
            <a:r>
              <a:rPr lang="en-US" dirty="0"/>
              <a:t>Since coefficients are 0 or 1, they can represent any such polynomial as a bit string</a:t>
            </a:r>
          </a:p>
          <a:p>
            <a:r>
              <a:rPr lang="en-US" dirty="0"/>
              <a:t>Addition becomes XOR of these bit strings</a:t>
            </a:r>
          </a:p>
          <a:p>
            <a:r>
              <a:rPr lang="en-US" dirty="0"/>
              <a:t>Multiplication is shift and XOR</a:t>
            </a:r>
          </a:p>
          <a:p>
            <a:pPr lvl="1"/>
            <a:r>
              <a:rPr lang="en-US" dirty="0" err="1"/>
              <a:t>cf</a:t>
            </a:r>
            <a:r>
              <a:rPr lang="en-US" dirty="0"/>
              <a:t> long-hand multiplication</a:t>
            </a:r>
          </a:p>
          <a:p>
            <a:r>
              <a:rPr lang="en-US" dirty="0"/>
              <a:t>Modulo reduction is done by repeatedly substituting highest power with remainder of irreducible polynomial (also </a:t>
            </a:r>
            <a:r>
              <a:rPr lang="en-US"/>
              <a:t>shift and </a:t>
            </a:r>
            <a:r>
              <a:rPr lang="en-US" dirty="0"/>
              <a:t>XOR)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Generator</a:t>
            </a:r>
            <a:endParaRPr lang="en-A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479107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A </a:t>
            </a:r>
            <a:r>
              <a:rPr lang="en-AU" b="1" dirty="0">
                <a:ea typeface="+mn-ea"/>
                <a:cs typeface="+mn-cs"/>
              </a:rPr>
              <a:t>generator </a:t>
            </a:r>
            <a:r>
              <a:rPr lang="en-AU" i="1" dirty="0">
                <a:ea typeface="+mn-ea"/>
                <a:cs typeface="+mn-cs"/>
              </a:rPr>
              <a:t>g </a:t>
            </a:r>
            <a:r>
              <a:rPr lang="en-AU" dirty="0">
                <a:ea typeface="+mn-ea"/>
                <a:cs typeface="+mn-cs"/>
              </a:rPr>
              <a:t>of a finite field F of order </a:t>
            </a:r>
            <a:r>
              <a:rPr lang="en-AU" i="1" dirty="0">
                <a:ea typeface="+mn-ea"/>
                <a:cs typeface="+mn-cs"/>
              </a:rPr>
              <a:t>q </a:t>
            </a:r>
            <a:r>
              <a:rPr lang="en-AU" dirty="0">
                <a:ea typeface="+mn-ea"/>
                <a:cs typeface="+mn-cs"/>
              </a:rPr>
              <a:t>(contains </a:t>
            </a:r>
            <a:r>
              <a:rPr lang="en-AU" i="1" dirty="0">
                <a:ea typeface="+mn-ea"/>
                <a:cs typeface="+mn-cs"/>
              </a:rPr>
              <a:t>q </a:t>
            </a:r>
            <a:r>
              <a:rPr lang="en-AU" dirty="0">
                <a:ea typeface="+mn-ea"/>
                <a:cs typeface="+mn-cs"/>
              </a:rPr>
              <a:t>elements) is an element whose first </a:t>
            </a:r>
            <a:r>
              <a:rPr lang="en-AU" i="1" dirty="0">
                <a:ea typeface="+mn-ea"/>
                <a:cs typeface="+mn-cs"/>
              </a:rPr>
              <a:t>q</a:t>
            </a:r>
            <a:r>
              <a:rPr lang="en-AU" dirty="0">
                <a:ea typeface="+mn-ea"/>
                <a:cs typeface="+mn-cs"/>
              </a:rPr>
              <a:t>-1 powers generate all the nonzero elements of F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The elements of F consist of 0, g</a:t>
            </a:r>
            <a:r>
              <a:rPr lang="en-AU" baseline="30000" dirty="0">
                <a:ea typeface="+mn-ea"/>
              </a:rPr>
              <a:t>0</a:t>
            </a:r>
            <a:r>
              <a:rPr lang="en-AU" dirty="0">
                <a:ea typeface="+mn-ea"/>
              </a:rPr>
              <a:t>, g</a:t>
            </a:r>
            <a:r>
              <a:rPr lang="en-AU" baseline="30000" dirty="0">
                <a:ea typeface="+mn-ea"/>
              </a:rPr>
              <a:t>1</a:t>
            </a:r>
            <a:r>
              <a:rPr lang="en-AU" dirty="0">
                <a:ea typeface="+mn-ea"/>
              </a:rPr>
              <a:t>, . . . ., g</a:t>
            </a:r>
            <a:r>
              <a:rPr lang="en-AU" baseline="30000" dirty="0">
                <a:ea typeface="+mn-ea"/>
              </a:rPr>
              <a:t>q-2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sz="2800" dirty="0">
                <a:ea typeface="+mn-ea"/>
              </a:rPr>
              <a:t>Consider a field F defined by a polynomial </a:t>
            </a:r>
            <a:r>
              <a:rPr lang="en-AU" sz="2800" i="1" dirty="0">
                <a:ea typeface="+mn-ea"/>
              </a:rPr>
              <a:t>fx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An element b contained in F is called a </a:t>
            </a:r>
            <a:r>
              <a:rPr lang="en-AU" b="1" dirty="0">
                <a:ea typeface="+mn-ea"/>
              </a:rPr>
              <a:t>root</a:t>
            </a:r>
            <a:r>
              <a:rPr lang="en-AU" dirty="0">
                <a:ea typeface="+mn-ea"/>
              </a:rPr>
              <a:t> of the polynomial if </a:t>
            </a:r>
            <a:r>
              <a:rPr lang="en-AU" i="1" dirty="0">
                <a:ea typeface="+mn-ea"/>
              </a:rPr>
              <a:t>f(b) = 0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sz="2800" dirty="0">
                <a:ea typeface="+mn-ea"/>
              </a:rPr>
              <a:t>Finally, it can be shown that a root </a:t>
            </a:r>
            <a:r>
              <a:rPr lang="en-AU" sz="2800" i="1" dirty="0">
                <a:ea typeface="+mn-ea"/>
              </a:rPr>
              <a:t>g </a:t>
            </a:r>
            <a:r>
              <a:rPr lang="en-AU" sz="2800" dirty="0">
                <a:ea typeface="+mn-ea"/>
              </a:rPr>
              <a:t>of an irreducible polynomial is a generator of the finite field defined on that polynomial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b="1" dirty="0"/>
              <a:t>Table 5.5   </a:t>
            </a:r>
            <a:br>
              <a:rPr lang="en-US" b="1" dirty="0"/>
            </a:br>
            <a:r>
              <a:rPr lang="en-US" sz="4000" b="1" dirty="0"/>
              <a:t>Generator for GF(2</a:t>
            </a:r>
            <a:r>
              <a:rPr lang="en-US" sz="4000" b="1" baseline="30000" dirty="0"/>
              <a:t>3</a:t>
            </a:r>
            <a:r>
              <a:rPr lang="en-US" sz="4000" b="1" dirty="0"/>
              <a:t>) using x</a:t>
            </a:r>
            <a:r>
              <a:rPr lang="en-US" sz="4000" b="1" baseline="30000" dirty="0"/>
              <a:t>3</a:t>
            </a:r>
            <a:r>
              <a:rPr lang="en-US" sz="4000" b="1" dirty="0"/>
              <a:t> + </a:t>
            </a:r>
            <a:r>
              <a:rPr lang="en-US" sz="4000" b="1" dirty="0" err="1"/>
              <a:t>x</a:t>
            </a:r>
            <a:r>
              <a:rPr lang="en-US" sz="4000" b="1" dirty="0"/>
              <a:t> + 1</a:t>
            </a:r>
            <a:r>
              <a:rPr lang="en-US" sz="4000" dirty="0"/>
              <a:t> </a:t>
            </a:r>
          </a:p>
        </p:txBody>
      </p:sp>
      <p:pic>
        <p:nvPicPr>
          <p:cNvPr id="12595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80914" y="1617060"/>
            <a:ext cx="11443010" cy="508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  <p:transition spd="med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1323"/>
            <a:ext cx="9144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Table 5.6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GF(2</a:t>
            </a:r>
            <a:r>
              <a:rPr lang="en-US" sz="2400" b="1" baseline="30000" dirty="0">
                <a:latin typeface="+mn-lt"/>
              </a:rPr>
              <a:t>3</a:t>
            </a:r>
            <a:r>
              <a:rPr lang="en-US" sz="2400" b="1" dirty="0">
                <a:latin typeface="+mn-lt"/>
              </a:rPr>
              <a:t>) Arithmetic Using Generator for the Polynomial (</a:t>
            </a:r>
            <a:r>
              <a:rPr lang="en-US" sz="2400" b="1" i="1" dirty="0">
                <a:latin typeface="+mn-lt"/>
              </a:rPr>
              <a:t>x</a:t>
            </a:r>
            <a:r>
              <a:rPr lang="en-US" sz="2400" b="1" baseline="30000" dirty="0">
                <a:latin typeface="+mn-lt"/>
              </a:rPr>
              <a:t>3</a:t>
            </a:r>
            <a:r>
              <a:rPr lang="en-US" sz="2400" b="1" dirty="0">
                <a:latin typeface="+mn-lt"/>
              </a:rPr>
              <a:t> + </a:t>
            </a:r>
            <a:r>
              <a:rPr lang="en-US" sz="2400" b="1" i="1" dirty="0">
                <a:latin typeface="+mn-lt"/>
              </a:rPr>
              <a:t>x</a:t>
            </a:r>
            <a:r>
              <a:rPr lang="en-US" sz="2400" b="1" dirty="0">
                <a:latin typeface="+mn-lt"/>
              </a:rPr>
              <a:t> + 1)</a:t>
            </a:r>
            <a:endParaRPr lang="en-US" sz="1200" dirty="0">
              <a:latin typeface="Arial" pitchFamily="-1" charset="0"/>
            </a:endParaRPr>
          </a:p>
        </p:txBody>
      </p:sp>
      <p:sp>
        <p:nvSpPr>
          <p:cNvPr id="128003" name="TextBox 10"/>
          <p:cNvSpPr txBox="1">
            <a:spLocks noChangeArrowheads="1"/>
          </p:cNvSpPr>
          <p:nvPr/>
        </p:nvSpPr>
        <p:spPr bwMode="auto">
          <a:xfrm>
            <a:off x="4267200" y="4812413"/>
            <a:ext cx="113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(a) Addition </a:t>
            </a:r>
          </a:p>
        </p:txBody>
      </p:sp>
      <p:pic>
        <p:nvPicPr>
          <p:cNvPr id="12800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91" y="2199903"/>
            <a:ext cx="8865618" cy="245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4E373-096B-6640-ACF8-C77DCB5CFF00}"/>
              </a:ext>
            </a:extLst>
          </p:cNvPr>
          <p:cNvSpPr txBox="1"/>
          <p:nvPr/>
        </p:nvSpPr>
        <p:spPr>
          <a:xfrm>
            <a:off x="6012160" y="5938877"/>
            <a:ext cx="274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(Table is on page 142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828" y="685800"/>
            <a:ext cx="9144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Table 5.6  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GF(2</a:t>
            </a:r>
            <a:r>
              <a:rPr lang="en-US" sz="2400" b="1" baseline="30000" dirty="0">
                <a:latin typeface="+mn-lt"/>
              </a:rPr>
              <a:t>3</a:t>
            </a:r>
            <a:r>
              <a:rPr lang="en-US" sz="2400" b="1" dirty="0">
                <a:latin typeface="+mn-lt"/>
              </a:rPr>
              <a:t>) Arithmetic Using Generator for the Polynomial (</a:t>
            </a:r>
            <a:r>
              <a:rPr lang="en-US" sz="2400" b="1" i="1" dirty="0">
                <a:latin typeface="+mn-lt"/>
              </a:rPr>
              <a:t>x</a:t>
            </a:r>
            <a:r>
              <a:rPr lang="en-US" sz="2400" b="1" baseline="30000" dirty="0">
                <a:latin typeface="+mn-lt"/>
              </a:rPr>
              <a:t>3</a:t>
            </a:r>
            <a:r>
              <a:rPr lang="en-US" sz="2400" b="1" dirty="0">
                <a:latin typeface="+mn-lt"/>
              </a:rPr>
              <a:t> + </a:t>
            </a:r>
            <a:r>
              <a:rPr lang="en-US" sz="2400" b="1" i="1" dirty="0">
                <a:latin typeface="+mn-lt"/>
              </a:rPr>
              <a:t>x</a:t>
            </a:r>
            <a:r>
              <a:rPr lang="en-US" sz="2400" b="1" dirty="0">
                <a:latin typeface="+mn-lt"/>
              </a:rPr>
              <a:t> + 1)</a:t>
            </a:r>
            <a:endParaRPr lang="en-US" sz="1200" dirty="0">
              <a:latin typeface="Arial" pitchFamily="-1" charset="0"/>
            </a:endParaRPr>
          </a:p>
        </p:txBody>
      </p:sp>
      <p:sp>
        <p:nvSpPr>
          <p:cNvPr id="128004" name="TextBox 12"/>
          <p:cNvSpPr txBox="1">
            <a:spLocks noChangeArrowheads="1"/>
          </p:cNvSpPr>
          <p:nvPr/>
        </p:nvSpPr>
        <p:spPr bwMode="auto">
          <a:xfrm>
            <a:off x="4067944" y="4786311"/>
            <a:ext cx="153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b</a:t>
            </a:r>
            <a:r>
              <a:rPr lang="en-US" sz="1400" dirty="0"/>
              <a:t>) Multiplication </a:t>
            </a:r>
          </a:p>
        </p:txBody>
      </p:sp>
      <p:pic>
        <p:nvPicPr>
          <p:cNvPr id="128006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45" y="2222866"/>
            <a:ext cx="8747709" cy="241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2A317-F5D5-5147-968B-C7CD97620E11}"/>
              </a:ext>
            </a:extLst>
          </p:cNvPr>
          <p:cNvSpPr txBox="1"/>
          <p:nvPr/>
        </p:nvSpPr>
        <p:spPr>
          <a:xfrm>
            <a:off x="6146800" y="6070600"/>
            <a:ext cx="274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(Table is on page 142 in the textbook)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0286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6289" y="2059310"/>
            <a:ext cx="3475111" cy="4854575"/>
          </a:xfrm>
        </p:spPr>
        <p:txBody>
          <a:bodyPr>
            <a:normAutofit/>
          </a:bodyPr>
          <a:lstStyle/>
          <a:p>
            <a:r>
              <a:rPr lang="en-US" dirty="0"/>
              <a:t>Distinguish among groups, rings, and fields</a:t>
            </a:r>
          </a:p>
          <a:p>
            <a:r>
              <a:rPr lang="en-US" dirty="0"/>
              <a:t>Define finite fields of the form GF(</a:t>
            </a:r>
            <a:r>
              <a:rPr lang="en-US" i="1" dirty="0"/>
              <a:t>p)</a:t>
            </a:r>
          </a:p>
          <a:p>
            <a:r>
              <a:rPr lang="en-US" dirty="0"/>
              <a:t>Define finite fields of the form GF(2</a:t>
            </a:r>
            <a:r>
              <a:rPr lang="en-US" i="1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dirty="0"/>
              <a:t>Explain the differences among ordinary polynomial arithmetic, polynomial arithmetic with coefficients in </a:t>
            </a:r>
            <a:r>
              <a:rPr lang="en-US" dirty="0" err="1"/>
              <a:t>Z</a:t>
            </a:r>
            <a:r>
              <a:rPr lang="en-US" i="1" baseline="-25000" dirty="0" err="1"/>
              <a:t>p</a:t>
            </a:r>
            <a:r>
              <a:rPr lang="en-US" i="1" baseline="-25000" dirty="0"/>
              <a:t>, </a:t>
            </a:r>
            <a:r>
              <a:rPr lang="en-US" dirty="0"/>
              <a:t>and modular polynomial arithmetic in GF(2</a:t>
            </a:r>
            <a:r>
              <a:rPr lang="en-US" i="1" baseline="30000" dirty="0"/>
              <a:t>n</a:t>
            </a:r>
            <a:r>
              <a:rPr lang="en-US" dirty="0"/>
              <a:t>)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dirty="0"/>
              <a:t>Explain the two different uses of the mod operator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2667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Groups</a:t>
            </a:r>
            <a:endParaRPr lang="en-AU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894637" cy="4867275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 set of elements with a binary operation denoted by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dirty="0">
                <a:ea typeface="+mn-ea"/>
                <a:cs typeface="+mn-cs"/>
              </a:rPr>
              <a:t>  that associates to each ordered pair (</a:t>
            </a:r>
            <a:r>
              <a:rPr lang="en-US" i="1" dirty="0">
                <a:ea typeface="+mn-ea"/>
                <a:cs typeface="+mn-cs"/>
              </a:rPr>
              <a:t>a,b</a:t>
            </a:r>
            <a:r>
              <a:rPr lang="en-US" dirty="0">
                <a:ea typeface="+mn-ea"/>
                <a:cs typeface="+mn-cs"/>
              </a:rPr>
              <a:t>) of elements in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an element     (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  <a:cs typeface="+mn-cs"/>
              </a:rPr>
              <a:t> b </a:t>
            </a:r>
            <a:r>
              <a:rPr lang="en-US" dirty="0">
                <a:ea typeface="+mn-ea"/>
                <a:cs typeface="+mn-cs"/>
              </a:rPr>
              <a:t>) in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, such that the following axioms are obeyed:</a:t>
            </a:r>
          </a:p>
          <a:p>
            <a:pPr lvl="1" fontAlgn="auto">
              <a:spcBef>
                <a:spcPts val="1300"/>
              </a:spcBef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(A1) Closure: </a:t>
            </a:r>
          </a:p>
          <a:p>
            <a:pPr lvl="2" fontAlgn="auto">
              <a:spcBef>
                <a:spcPts val="13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If </a:t>
            </a:r>
            <a:r>
              <a:rPr lang="en-US" i="1" dirty="0">
                <a:ea typeface="+mn-ea"/>
              </a:rPr>
              <a:t>a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belong to </a:t>
            </a:r>
            <a:r>
              <a:rPr lang="en-US" i="1" dirty="0">
                <a:ea typeface="+mn-ea"/>
              </a:rPr>
              <a:t>G</a:t>
            </a:r>
            <a:r>
              <a:rPr lang="en-US" dirty="0">
                <a:ea typeface="+mn-ea"/>
              </a:rPr>
              <a:t>, then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b</a:t>
            </a:r>
            <a:r>
              <a:rPr lang="en-US" dirty="0">
                <a:ea typeface="+mn-ea"/>
              </a:rPr>
              <a:t> is also in </a:t>
            </a:r>
            <a:r>
              <a:rPr lang="en-US" i="1" dirty="0">
                <a:ea typeface="+mn-ea"/>
              </a:rPr>
              <a:t>G</a:t>
            </a:r>
          </a:p>
          <a:p>
            <a:pPr lvl="1" fontAlgn="auto">
              <a:spcBef>
                <a:spcPts val="1300"/>
              </a:spcBef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(A2) Associative: </a:t>
            </a:r>
          </a:p>
          <a:p>
            <a:pPr lvl="2" fontAlgn="auto">
              <a:spcBef>
                <a:spcPts val="13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(b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c) = (a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b)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c </a:t>
            </a:r>
            <a:r>
              <a:rPr lang="en-US" dirty="0">
                <a:ea typeface="+mn-ea"/>
              </a:rPr>
              <a:t>for all </a:t>
            </a:r>
            <a:r>
              <a:rPr lang="en-US" i="1" dirty="0">
                <a:ea typeface="+mn-ea"/>
              </a:rPr>
              <a:t>a, b, c </a:t>
            </a:r>
            <a:r>
              <a:rPr lang="en-US" dirty="0">
                <a:ea typeface="+mn-ea"/>
              </a:rPr>
              <a:t>in </a:t>
            </a:r>
            <a:r>
              <a:rPr lang="en-US" i="1" dirty="0">
                <a:ea typeface="+mn-ea"/>
              </a:rPr>
              <a:t>G</a:t>
            </a:r>
          </a:p>
          <a:p>
            <a:pPr lvl="1" fontAlgn="auto">
              <a:spcBef>
                <a:spcPts val="1300"/>
              </a:spcBef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(A3) Identity element: </a:t>
            </a:r>
          </a:p>
          <a:p>
            <a:pPr lvl="2" fontAlgn="auto">
              <a:spcBef>
                <a:spcPts val="13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There is an element </a:t>
            </a:r>
            <a:r>
              <a:rPr lang="en-US" i="1" dirty="0">
                <a:ea typeface="+mn-ea"/>
              </a:rPr>
              <a:t>e</a:t>
            </a:r>
            <a:r>
              <a:rPr lang="en-US" dirty="0">
                <a:ea typeface="+mn-ea"/>
              </a:rPr>
              <a:t> in </a:t>
            </a:r>
            <a:r>
              <a:rPr lang="en-US" i="1" dirty="0">
                <a:ea typeface="+mn-ea"/>
              </a:rPr>
              <a:t>G</a:t>
            </a:r>
            <a:r>
              <a:rPr lang="en-US" dirty="0">
                <a:ea typeface="+mn-ea"/>
              </a:rPr>
              <a:t> such that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e = e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a = a </a:t>
            </a:r>
            <a:r>
              <a:rPr lang="en-US" dirty="0">
                <a:ea typeface="+mn-ea"/>
              </a:rPr>
              <a:t>for all </a:t>
            </a:r>
            <a:r>
              <a:rPr lang="en-US" i="1" dirty="0">
                <a:ea typeface="+mn-ea"/>
              </a:rPr>
              <a:t>a</a:t>
            </a:r>
            <a:r>
              <a:rPr lang="en-US" dirty="0">
                <a:ea typeface="+mn-ea"/>
              </a:rPr>
              <a:t> in </a:t>
            </a:r>
            <a:r>
              <a:rPr lang="en-US" i="1" dirty="0">
                <a:ea typeface="+mn-ea"/>
              </a:rPr>
              <a:t>G</a:t>
            </a:r>
          </a:p>
          <a:p>
            <a:pPr lvl="1" fontAlgn="auto">
              <a:spcBef>
                <a:spcPts val="1300"/>
              </a:spcBef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(A4) Inverse element: 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For each </a:t>
            </a:r>
            <a:r>
              <a:rPr lang="en-US" i="1" dirty="0">
                <a:ea typeface="+mn-ea"/>
              </a:rPr>
              <a:t>a</a:t>
            </a:r>
            <a:r>
              <a:rPr lang="en-US" dirty="0">
                <a:ea typeface="+mn-ea"/>
              </a:rPr>
              <a:t> in </a:t>
            </a:r>
            <a:r>
              <a:rPr lang="en-US" i="1" dirty="0">
                <a:ea typeface="+mn-ea"/>
              </a:rPr>
              <a:t>G</a:t>
            </a:r>
            <a:r>
              <a:rPr lang="en-US" dirty="0">
                <a:ea typeface="+mn-ea"/>
              </a:rPr>
              <a:t>, there is an element </a:t>
            </a:r>
            <a:r>
              <a:rPr lang="en-US" i="1" dirty="0">
                <a:ea typeface="+mn-ea"/>
              </a:rPr>
              <a:t>a</a:t>
            </a:r>
            <a:r>
              <a:rPr lang="en-US" baseline="30000" dirty="0">
                <a:ea typeface="+mn-ea"/>
              </a:rPr>
              <a:t>1</a:t>
            </a:r>
            <a:r>
              <a:rPr lang="en-US" dirty="0">
                <a:ea typeface="+mn-ea"/>
              </a:rPr>
              <a:t> in </a:t>
            </a:r>
            <a:r>
              <a:rPr lang="en-US" i="1" dirty="0">
                <a:ea typeface="+mn-ea"/>
              </a:rPr>
              <a:t>G </a:t>
            </a:r>
            <a:r>
              <a:rPr lang="en-US" dirty="0">
                <a:ea typeface="+mn-ea"/>
              </a:rPr>
              <a:t>such that </a:t>
            </a:r>
            <a:r>
              <a:rPr lang="en-US" i="1" dirty="0">
                <a:ea typeface="+mn-ea"/>
              </a:rPr>
              <a:t>a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a</a:t>
            </a:r>
            <a:r>
              <a:rPr lang="en-US" sz="2000" baseline="30000" dirty="0"/>
              <a:t>1</a:t>
            </a:r>
            <a:r>
              <a:rPr lang="en-US" i="1" dirty="0">
                <a:ea typeface="+mn-ea"/>
              </a:rPr>
              <a:t> = a</a:t>
            </a:r>
            <a:r>
              <a:rPr lang="en-US" sz="2000" baseline="30000" dirty="0"/>
              <a:t>1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a = e</a:t>
            </a:r>
          </a:p>
          <a:p>
            <a:pPr lvl="1" fontAlgn="auto">
              <a:spcBef>
                <a:spcPts val="1300"/>
              </a:spcBef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2571" dirty="0">
                <a:ea typeface="+mn-ea"/>
              </a:rPr>
              <a:t>(A5) Commutative: 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a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b = b </a:t>
            </a:r>
            <a:r>
              <a:rPr lang="en-US" dirty="0">
                <a:latin typeface="Wingdings"/>
                <a:ea typeface="Wingdings"/>
                <a:cs typeface="Wingdings"/>
              </a:rPr>
              <a:t></a:t>
            </a:r>
            <a:r>
              <a:rPr lang="en-US" i="1" dirty="0">
                <a:ea typeface="+mn-ea"/>
              </a:rPr>
              <a:t> a </a:t>
            </a:r>
            <a:r>
              <a:rPr lang="en-US" dirty="0">
                <a:ea typeface="+mn-ea"/>
              </a:rPr>
              <a:t>for all </a:t>
            </a:r>
            <a:r>
              <a:rPr lang="en-US" i="1" dirty="0">
                <a:ea typeface="+mn-ea"/>
              </a:rPr>
              <a:t>a, b </a:t>
            </a:r>
            <a:r>
              <a:rPr lang="en-US" dirty="0">
                <a:ea typeface="+mn-ea"/>
              </a:rPr>
              <a:t>in </a:t>
            </a:r>
            <a:r>
              <a:rPr lang="en-US" i="1" dirty="0">
                <a:ea typeface="+mn-ea"/>
              </a:rPr>
              <a:t>G</a:t>
            </a:r>
          </a:p>
          <a:p>
            <a:pPr lvl="2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AU" i="1" dirty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 Group</a:t>
            </a:r>
            <a:endParaRPr lang="en-AU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Exponentiation is defined within a group as a repeated application of the group operator, so that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i="1" baseline="30000" dirty="0">
                <a:ea typeface="+mn-ea"/>
                <a:cs typeface="+mn-cs"/>
              </a:rPr>
              <a:t>3</a:t>
            </a:r>
            <a:r>
              <a:rPr lang="en-US" i="1" dirty="0">
                <a:ea typeface="+mn-ea"/>
                <a:cs typeface="+mn-cs"/>
              </a:rPr>
              <a:t> = </a:t>
            </a:r>
            <a:r>
              <a:rPr lang="en-US" i="1" dirty="0" err="1">
                <a:ea typeface="+mn-ea"/>
                <a:cs typeface="+mn-cs"/>
              </a:rPr>
              <a:t>a</a:t>
            </a:r>
            <a:r>
              <a:rPr lang="en-US" dirty="0" err="1">
                <a:latin typeface="Wingdings"/>
                <a:ea typeface="Wingdings"/>
                <a:cs typeface="Wingdings"/>
              </a:rPr>
              <a:t></a:t>
            </a:r>
            <a:r>
              <a:rPr lang="en-US" i="1" dirty="0" err="1">
                <a:ea typeface="+mn-ea"/>
                <a:cs typeface="+mn-cs"/>
              </a:rPr>
              <a:t>a</a:t>
            </a:r>
            <a:r>
              <a:rPr lang="en-US" dirty="0" err="1">
                <a:latin typeface="Wingdings"/>
                <a:ea typeface="Wingdings"/>
                <a:cs typeface="Wingdings"/>
              </a:rPr>
              <a:t></a:t>
            </a:r>
            <a:r>
              <a:rPr lang="en-US" i="1" dirty="0" err="1">
                <a:ea typeface="+mn-ea"/>
                <a:cs typeface="+mn-cs"/>
              </a:rPr>
              <a:t>a</a:t>
            </a:r>
            <a:endParaRPr lang="en-AU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define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i="1" baseline="30000" dirty="0">
                <a:ea typeface="+mn-ea"/>
                <a:cs typeface="+mn-cs"/>
              </a:rPr>
              <a:t>0</a:t>
            </a:r>
            <a:r>
              <a:rPr lang="en-US" i="1" dirty="0">
                <a:ea typeface="+mn-ea"/>
                <a:cs typeface="+mn-cs"/>
              </a:rPr>
              <a:t> =  e </a:t>
            </a:r>
            <a:r>
              <a:rPr lang="en-US" dirty="0">
                <a:ea typeface="+mn-ea"/>
                <a:cs typeface="+mn-cs"/>
              </a:rPr>
              <a:t>as the identity element, and                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i="1" baseline="30000" dirty="0">
                <a:ea typeface="+mn-ea"/>
                <a:cs typeface="+mn-cs"/>
              </a:rPr>
              <a:t>-n</a:t>
            </a:r>
            <a:r>
              <a:rPr lang="en-US" i="1" dirty="0">
                <a:ea typeface="+mn-ea"/>
                <a:cs typeface="+mn-cs"/>
              </a:rPr>
              <a:t> =  (a</a:t>
            </a:r>
            <a:r>
              <a:rPr lang="en-US" baseline="30000" dirty="0">
                <a:ea typeface="+mn-ea"/>
                <a:cs typeface="+mn-cs"/>
              </a:rPr>
              <a:t>’</a:t>
            </a:r>
            <a:r>
              <a:rPr lang="en-US" dirty="0">
                <a:ea typeface="+mn-ea"/>
                <a:cs typeface="+mn-cs"/>
              </a:rPr>
              <a:t>)</a:t>
            </a:r>
            <a:r>
              <a:rPr lang="en-US" i="1" baseline="30000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, where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i="1" baseline="30000" dirty="0">
                <a:ea typeface="+mn-ea"/>
                <a:cs typeface="+mn-cs"/>
              </a:rPr>
              <a:t>’</a:t>
            </a:r>
            <a:r>
              <a:rPr lang="en-US" dirty="0">
                <a:ea typeface="+mn-ea"/>
                <a:cs typeface="+mn-cs"/>
              </a:rPr>
              <a:t> is the inverse element of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 within the group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group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is </a:t>
            </a:r>
            <a:r>
              <a:rPr lang="en-US" b="1" dirty="0">
                <a:ea typeface="+mn-ea"/>
                <a:cs typeface="+mn-cs"/>
              </a:rPr>
              <a:t>cyclic</a:t>
            </a:r>
            <a:r>
              <a:rPr lang="en-US" dirty="0">
                <a:ea typeface="+mn-ea"/>
                <a:cs typeface="+mn-cs"/>
              </a:rPr>
              <a:t> if every element of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is a power </a:t>
            </a:r>
            <a:r>
              <a:rPr lang="en-US" i="1" dirty="0" err="1">
                <a:ea typeface="+mn-ea"/>
                <a:cs typeface="+mn-cs"/>
              </a:rPr>
              <a:t>a</a:t>
            </a:r>
            <a:r>
              <a:rPr lang="en-US" i="1" baseline="30000" dirty="0" err="1">
                <a:ea typeface="+mn-ea"/>
                <a:cs typeface="+mn-cs"/>
              </a:rPr>
              <a:t>k</a:t>
            </a:r>
            <a:r>
              <a:rPr lang="en-US" dirty="0">
                <a:ea typeface="+mn-ea"/>
                <a:cs typeface="+mn-cs"/>
              </a:rPr>
              <a:t>   (</a:t>
            </a:r>
            <a:r>
              <a:rPr lang="en-US" i="1" dirty="0">
                <a:ea typeface="+mn-ea"/>
                <a:cs typeface="+mn-cs"/>
              </a:rPr>
              <a:t>k </a:t>
            </a:r>
            <a:r>
              <a:rPr lang="en-US" dirty="0">
                <a:ea typeface="+mn-ea"/>
                <a:cs typeface="+mn-cs"/>
              </a:rPr>
              <a:t>is an integer) of a fixed element </a:t>
            </a:r>
            <a:r>
              <a:rPr lang="en-US" dirty="0"/>
              <a:t> </a:t>
            </a:r>
            <a:r>
              <a:rPr lang="en-US" i="1" dirty="0"/>
              <a:t>a € G</a:t>
            </a:r>
            <a:endParaRPr lang="en-US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element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is said to </a:t>
            </a:r>
            <a:r>
              <a:rPr lang="en-US" b="1" dirty="0">
                <a:ea typeface="+mn-ea"/>
                <a:cs typeface="+mn-cs"/>
              </a:rPr>
              <a:t>generate</a:t>
            </a:r>
            <a:r>
              <a:rPr lang="en-US" dirty="0">
                <a:ea typeface="+mn-ea"/>
                <a:cs typeface="+mn-cs"/>
              </a:rPr>
              <a:t> the group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or to be a </a:t>
            </a:r>
            <a:r>
              <a:rPr lang="en-US" b="1" dirty="0">
                <a:ea typeface="+mn-ea"/>
                <a:cs typeface="+mn-cs"/>
              </a:rPr>
              <a:t>generator </a:t>
            </a:r>
            <a:r>
              <a:rPr lang="en-US" dirty="0">
                <a:ea typeface="+mn-ea"/>
                <a:cs typeface="+mn-cs"/>
              </a:rPr>
              <a:t>of G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cyclic group is always abelian and may be finite or infinite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Rings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1054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4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dirty="0">
                <a:ea typeface="+mn-ea"/>
                <a:cs typeface="+mn-cs"/>
              </a:rPr>
              <a:t>ring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dirty="0">
                <a:ea typeface="+mn-ea"/>
                <a:cs typeface="+mn-cs"/>
              </a:rPr>
              <a:t> , sometimes denoted by {R , + , * }, is a set of elements with two binary operations, called </a:t>
            </a:r>
            <a:r>
              <a:rPr lang="en-US" i="1" dirty="0">
                <a:ea typeface="+mn-ea"/>
                <a:cs typeface="+mn-cs"/>
              </a:rPr>
              <a:t>addition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multiplication</a:t>
            </a:r>
            <a:r>
              <a:rPr lang="en-US" dirty="0">
                <a:ea typeface="+mn-ea"/>
                <a:cs typeface="+mn-cs"/>
              </a:rPr>
              <a:t>,  such that for all </a:t>
            </a:r>
            <a:r>
              <a:rPr lang="en-US" i="1" dirty="0">
                <a:ea typeface="+mn-ea"/>
                <a:cs typeface="+mn-cs"/>
              </a:rPr>
              <a:t>a , b , c  </a:t>
            </a:r>
            <a:r>
              <a:rPr lang="en-US" dirty="0">
                <a:ea typeface="+mn-ea"/>
                <a:cs typeface="+mn-cs"/>
              </a:rPr>
              <a:t>in </a:t>
            </a:r>
            <a:r>
              <a:rPr lang="en-US" i="1" dirty="0">
                <a:ea typeface="+mn-ea"/>
                <a:cs typeface="+mn-cs"/>
              </a:rPr>
              <a:t>R</a:t>
            </a:r>
            <a:r>
              <a:rPr lang="en-US" dirty="0">
                <a:ea typeface="+mn-ea"/>
                <a:cs typeface="+mn-cs"/>
              </a:rPr>
              <a:t>  the following axioms are obeyed: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>
                <a:ea typeface="+mn-ea"/>
                <a:cs typeface="+mn-cs"/>
              </a:rPr>
              <a:t>(A1–A5) </a:t>
            </a:r>
          </a:p>
          <a:p>
            <a:pPr lvl="1" fontAlgn="auto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US" i="1" dirty="0">
                <a:ea typeface="+mn-ea"/>
              </a:rPr>
              <a:t>	R</a:t>
            </a:r>
            <a:r>
              <a:rPr lang="en-US" dirty="0">
                <a:ea typeface="+mn-ea"/>
              </a:rPr>
              <a:t>  is an abelian group with respect to addition; that is, </a:t>
            </a:r>
            <a:r>
              <a:rPr lang="en-US" i="1" dirty="0">
                <a:ea typeface="+mn-ea"/>
              </a:rPr>
              <a:t>R </a:t>
            </a:r>
            <a:r>
              <a:rPr lang="en-US" dirty="0">
                <a:ea typeface="+mn-ea"/>
              </a:rPr>
              <a:t>satisfies axioms A1 through A5. For the case of an additive group, we denote the identity element as 0 and the inverse of </a:t>
            </a:r>
            <a:r>
              <a:rPr lang="en-US" i="1" dirty="0">
                <a:ea typeface="+mn-ea"/>
              </a:rPr>
              <a:t>a</a:t>
            </a:r>
            <a:r>
              <a:rPr lang="en-US" dirty="0">
                <a:ea typeface="+mn-ea"/>
              </a:rPr>
              <a:t>  as </a:t>
            </a:r>
            <a:r>
              <a:rPr lang="en-US" i="1" dirty="0">
                <a:ea typeface="+mn-ea"/>
              </a:rPr>
              <a:t>–a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US" sz="2880" b="1" i="1" dirty="0">
                <a:ea typeface="+mn-ea"/>
              </a:rPr>
              <a:t> (M1) Closure under multiplication: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US" sz="2545" dirty="0">
                <a:ea typeface="+mn-ea"/>
              </a:rPr>
              <a:t>	If</a:t>
            </a:r>
            <a:r>
              <a:rPr lang="en-US" sz="2545" i="1" dirty="0">
                <a:ea typeface="+mn-ea"/>
              </a:rPr>
              <a:t> a  </a:t>
            </a:r>
            <a:r>
              <a:rPr lang="en-US" sz="2545" dirty="0">
                <a:ea typeface="+mn-ea"/>
              </a:rPr>
              <a:t>and </a:t>
            </a:r>
            <a:r>
              <a:rPr lang="en-US" sz="2545" i="1" dirty="0">
                <a:ea typeface="+mn-ea"/>
              </a:rPr>
              <a:t>b  </a:t>
            </a:r>
            <a:r>
              <a:rPr lang="en-US" sz="2545" dirty="0">
                <a:ea typeface="+mn-ea"/>
              </a:rPr>
              <a:t>belong</a:t>
            </a:r>
            <a:r>
              <a:rPr lang="en-US" sz="2545" i="1" dirty="0">
                <a:ea typeface="+mn-ea"/>
              </a:rPr>
              <a:t> </a:t>
            </a:r>
            <a:r>
              <a:rPr lang="en-US" sz="2545" dirty="0">
                <a:ea typeface="+mn-ea"/>
              </a:rPr>
              <a:t>to</a:t>
            </a:r>
            <a:r>
              <a:rPr lang="en-US" sz="2545" i="1" dirty="0">
                <a:ea typeface="+mn-ea"/>
              </a:rPr>
              <a:t> R , </a:t>
            </a:r>
            <a:r>
              <a:rPr lang="en-US" sz="2545" dirty="0">
                <a:ea typeface="+mn-ea"/>
              </a:rPr>
              <a:t>then</a:t>
            </a:r>
            <a:r>
              <a:rPr lang="en-US" sz="2545" i="1" dirty="0">
                <a:ea typeface="+mn-ea"/>
              </a:rPr>
              <a:t> ab  </a:t>
            </a:r>
            <a:r>
              <a:rPr lang="en-US" sz="2545" dirty="0">
                <a:ea typeface="+mn-ea"/>
              </a:rPr>
              <a:t>is also in </a:t>
            </a:r>
            <a:r>
              <a:rPr lang="en-US" sz="2545" i="1" dirty="0">
                <a:ea typeface="+mn-ea"/>
              </a:rPr>
              <a:t>R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>
                <a:ea typeface="+mn-ea"/>
                <a:cs typeface="+mn-cs"/>
              </a:rPr>
              <a:t>(M2) Associativity of multiplication: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45" dirty="0">
                <a:ea typeface="+mn-ea"/>
                <a:cs typeface="+mn-cs"/>
              </a:rPr>
              <a:t>	         </a:t>
            </a:r>
            <a:r>
              <a:rPr lang="en-US" sz="2545" i="1" dirty="0">
                <a:ea typeface="+mn-ea"/>
                <a:cs typeface="+mn-cs"/>
              </a:rPr>
              <a:t>a (bc ) =  (ab)c  </a:t>
            </a:r>
            <a:r>
              <a:rPr lang="en-US" sz="2545" dirty="0">
                <a:ea typeface="+mn-ea"/>
                <a:cs typeface="+mn-cs"/>
              </a:rPr>
              <a:t>for all </a:t>
            </a:r>
            <a:r>
              <a:rPr lang="en-US" sz="2545" i="1" dirty="0">
                <a:ea typeface="+mn-ea"/>
                <a:cs typeface="+mn-cs"/>
              </a:rPr>
              <a:t>a , b , c  in R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727" dirty="0">
                <a:ea typeface="+mn-ea"/>
                <a:cs typeface="+mn-cs"/>
              </a:rPr>
              <a:t>	</a:t>
            </a:r>
            <a:r>
              <a:rPr lang="en-US" sz="2727" b="1" dirty="0">
                <a:ea typeface="+mn-ea"/>
                <a:cs typeface="+mn-cs"/>
              </a:rPr>
              <a:t>(M3) Distributive laws: 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727" dirty="0">
                <a:ea typeface="+mn-ea"/>
                <a:cs typeface="+mn-cs"/>
              </a:rPr>
              <a:t>	       </a:t>
            </a:r>
            <a:r>
              <a:rPr lang="en-US" sz="2727" i="1" dirty="0">
                <a:ea typeface="+mn-ea"/>
                <a:cs typeface="+mn-cs"/>
              </a:rPr>
              <a:t>a (b + c ) = ab + ac  </a:t>
            </a:r>
            <a:r>
              <a:rPr lang="en-US" sz="2727" dirty="0">
                <a:ea typeface="+mn-ea"/>
                <a:cs typeface="+mn-cs"/>
              </a:rPr>
              <a:t>for all </a:t>
            </a:r>
            <a:r>
              <a:rPr lang="en-US" sz="2727" i="1" dirty="0">
                <a:ea typeface="+mn-ea"/>
                <a:cs typeface="+mn-cs"/>
              </a:rPr>
              <a:t>a , b , c  </a:t>
            </a:r>
            <a:r>
              <a:rPr lang="en-US" sz="2727" dirty="0">
                <a:ea typeface="+mn-ea"/>
                <a:cs typeface="+mn-cs"/>
              </a:rPr>
              <a:t>in </a:t>
            </a:r>
            <a:r>
              <a:rPr lang="en-US" sz="2727" i="1" dirty="0">
                <a:ea typeface="+mn-ea"/>
                <a:cs typeface="+mn-cs"/>
              </a:rPr>
              <a:t>R</a:t>
            </a:r>
            <a:r>
              <a:rPr lang="en-US" sz="2727" dirty="0">
                <a:ea typeface="+mn-ea"/>
                <a:cs typeface="+mn-cs"/>
              </a:rPr>
              <a:t> </a:t>
            </a:r>
          </a:p>
          <a:p>
            <a:pPr marL="342900" lvl="1" indent="-342900"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45" dirty="0">
                <a:ea typeface="+mn-ea"/>
              </a:rPr>
              <a:t>	       </a:t>
            </a:r>
            <a:r>
              <a:rPr lang="en-US" sz="2545" i="1" dirty="0">
                <a:ea typeface="+mn-ea"/>
              </a:rPr>
              <a:t> (a + b )c = ac + bc  </a:t>
            </a:r>
            <a:r>
              <a:rPr lang="en-US" sz="2545" dirty="0">
                <a:ea typeface="+mn-ea"/>
              </a:rPr>
              <a:t>for all </a:t>
            </a:r>
            <a:r>
              <a:rPr lang="en-US" sz="2545" i="1" dirty="0">
                <a:ea typeface="+mn-ea"/>
              </a:rPr>
              <a:t>a , b , c  </a:t>
            </a:r>
            <a:r>
              <a:rPr lang="en-US" sz="2545" dirty="0">
                <a:ea typeface="+mn-ea"/>
              </a:rPr>
              <a:t>in </a:t>
            </a:r>
            <a:r>
              <a:rPr lang="en-US" sz="2545" i="1" dirty="0">
                <a:ea typeface="+mn-ea"/>
              </a:rPr>
              <a:t>R</a:t>
            </a:r>
            <a:r>
              <a:rPr lang="en-US" sz="2727" i="1" dirty="0">
                <a:ea typeface="+mn-ea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 essence, a ring is a set in which we can do addition, subtraction </a:t>
            </a:r>
            <a:r>
              <a:rPr lang="en-US" i="1" dirty="0">
                <a:ea typeface="+mn-ea"/>
                <a:cs typeface="+mn-cs"/>
              </a:rPr>
              <a:t>[a - b = a +  (-b )]</a:t>
            </a:r>
            <a:r>
              <a:rPr lang="en-US" dirty="0">
                <a:ea typeface="+mn-ea"/>
                <a:cs typeface="+mn-cs"/>
              </a:rPr>
              <a:t>, and multiplication without leaving the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8672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 ring is said to be commutative if it satisfies the following additional condition: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</a:t>
            </a:r>
            <a:r>
              <a:rPr lang="en-US" sz="2595" b="1" dirty="0">
                <a:ea typeface="+mn-ea"/>
                <a:cs typeface="+mn-cs"/>
              </a:rPr>
              <a:t>(M4) Commutativity of multiplication: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95" dirty="0">
                <a:ea typeface="+mn-ea"/>
                <a:cs typeface="+mn-cs"/>
              </a:rPr>
              <a:t>		          </a:t>
            </a:r>
            <a:r>
              <a:rPr lang="en-US" sz="2595" i="1" dirty="0">
                <a:ea typeface="+mn-ea"/>
                <a:cs typeface="+mn-cs"/>
              </a:rPr>
              <a:t>ab = ba </a:t>
            </a:r>
            <a:r>
              <a:rPr lang="en-US" sz="2595" dirty="0">
                <a:ea typeface="+mn-ea"/>
                <a:cs typeface="+mn-cs"/>
              </a:rPr>
              <a:t>for all </a:t>
            </a:r>
            <a:r>
              <a:rPr lang="en-US" sz="2595" i="1" dirty="0">
                <a:ea typeface="+mn-ea"/>
                <a:cs typeface="+mn-cs"/>
              </a:rPr>
              <a:t>a, b </a:t>
            </a:r>
            <a:r>
              <a:rPr lang="en-US" sz="2595" dirty="0">
                <a:ea typeface="+mn-ea"/>
                <a:cs typeface="+mn-cs"/>
              </a:rPr>
              <a:t>in </a:t>
            </a:r>
            <a:r>
              <a:rPr lang="en-US" sz="2595" i="1" dirty="0">
                <a:ea typeface="+mn-ea"/>
                <a:cs typeface="+mn-cs"/>
              </a:rPr>
              <a:t>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 </a:t>
            </a:r>
            <a:r>
              <a:rPr lang="en-US" i="1" dirty="0">
                <a:ea typeface="+mn-ea"/>
                <a:cs typeface="+mn-cs"/>
              </a:rPr>
              <a:t>integral domain </a:t>
            </a:r>
            <a:r>
              <a:rPr lang="en-US" dirty="0">
                <a:ea typeface="+mn-ea"/>
                <a:cs typeface="+mn-cs"/>
              </a:rPr>
              <a:t>is a commutative ring that obeys the following axioms.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95" dirty="0">
                <a:ea typeface="+mn-ea"/>
                <a:cs typeface="+mn-cs"/>
              </a:rPr>
              <a:t>		</a:t>
            </a:r>
            <a:r>
              <a:rPr lang="en-US" sz="2595" b="1" dirty="0">
                <a:ea typeface="+mn-ea"/>
                <a:cs typeface="+mn-cs"/>
              </a:rPr>
              <a:t>(M5) Multiplicative identity: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95" dirty="0">
                <a:ea typeface="+mn-ea"/>
                <a:cs typeface="+mn-cs"/>
              </a:rPr>
              <a:t>		        There is an element 1 in </a:t>
            </a:r>
            <a:r>
              <a:rPr lang="en-US" sz="2595" i="1" dirty="0">
                <a:ea typeface="+mn-ea"/>
                <a:cs typeface="+mn-cs"/>
              </a:rPr>
              <a:t>R</a:t>
            </a:r>
            <a:r>
              <a:rPr lang="en-US" sz="2595" dirty="0">
                <a:ea typeface="+mn-ea"/>
                <a:cs typeface="+mn-cs"/>
              </a:rPr>
              <a:t>  such that </a:t>
            </a:r>
            <a:r>
              <a:rPr lang="en-US" sz="2595" i="1" dirty="0">
                <a:ea typeface="+mn-ea"/>
                <a:cs typeface="+mn-cs"/>
              </a:rPr>
              <a:t>a1 =  1a = a           	         </a:t>
            </a:r>
            <a:r>
              <a:rPr lang="en-US" sz="2595" dirty="0">
                <a:ea typeface="+mn-ea"/>
                <a:cs typeface="+mn-cs"/>
              </a:rPr>
              <a:t>for all </a:t>
            </a:r>
            <a:r>
              <a:rPr lang="en-US" sz="2595" i="1" dirty="0">
                <a:ea typeface="+mn-ea"/>
                <a:cs typeface="+mn-cs"/>
              </a:rPr>
              <a:t>a</a:t>
            </a:r>
            <a:r>
              <a:rPr lang="en-US" sz="2595" dirty="0">
                <a:ea typeface="+mn-ea"/>
                <a:cs typeface="+mn-cs"/>
              </a:rPr>
              <a:t> in </a:t>
            </a:r>
            <a:r>
              <a:rPr lang="en-US" sz="2595" i="1" dirty="0">
                <a:ea typeface="+mn-ea"/>
                <a:cs typeface="+mn-cs"/>
              </a:rPr>
              <a:t>R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95" dirty="0">
                <a:ea typeface="+mn-ea"/>
                <a:cs typeface="+mn-cs"/>
              </a:rPr>
              <a:t>		</a:t>
            </a:r>
            <a:r>
              <a:rPr lang="en-US" sz="2595" b="1" dirty="0">
                <a:ea typeface="+mn-ea"/>
                <a:cs typeface="+mn-cs"/>
              </a:rPr>
              <a:t>(M6) No zero divisors: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595" dirty="0">
                <a:ea typeface="+mn-ea"/>
                <a:cs typeface="+mn-cs"/>
              </a:rPr>
              <a:t>		         If </a:t>
            </a:r>
            <a:r>
              <a:rPr lang="en-US" sz="2595" i="1" dirty="0">
                <a:ea typeface="+mn-ea"/>
                <a:cs typeface="+mn-cs"/>
              </a:rPr>
              <a:t>a , b  </a:t>
            </a:r>
            <a:r>
              <a:rPr lang="en-US" sz="2595" dirty="0">
                <a:ea typeface="+mn-ea"/>
                <a:cs typeface="+mn-cs"/>
              </a:rPr>
              <a:t>in </a:t>
            </a:r>
            <a:r>
              <a:rPr lang="en-US" sz="2595" i="1" dirty="0">
                <a:ea typeface="+mn-ea"/>
                <a:cs typeface="+mn-cs"/>
              </a:rPr>
              <a:t>R</a:t>
            </a:r>
            <a:r>
              <a:rPr lang="en-US" sz="2595" dirty="0">
                <a:ea typeface="+mn-ea"/>
                <a:cs typeface="+mn-cs"/>
              </a:rPr>
              <a:t>  and </a:t>
            </a:r>
            <a:r>
              <a:rPr lang="en-US" sz="2595" i="1" dirty="0">
                <a:ea typeface="+mn-ea"/>
                <a:cs typeface="+mn-cs"/>
              </a:rPr>
              <a:t>ab =  0, </a:t>
            </a:r>
            <a:r>
              <a:rPr lang="en-US" sz="2595" dirty="0">
                <a:ea typeface="+mn-ea"/>
                <a:cs typeface="+mn-cs"/>
              </a:rPr>
              <a:t>then either </a:t>
            </a:r>
            <a:r>
              <a:rPr lang="en-US" sz="2595" i="1" dirty="0">
                <a:ea typeface="+mn-ea"/>
                <a:cs typeface="+mn-cs"/>
              </a:rPr>
              <a:t>a = 0 </a:t>
            </a:r>
            <a:r>
              <a:rPr lang="en-US" sz="2595" dirty="0">
                <a:ea typeface="+mn-ea"/>
                <a:cs typeface="+mn-cs"/>
              </a:rPr>
              <a:t> or </a:t>
            </a:r>
            <a:r>
              <a:rPr lang="en-US" sz="2595" i="1" dirty="0">
                <a:ea typeface="+mn-ea"/>
                <a:cs typeface="+mn-cs"/>
              </a:rPr>
              <a:t>b =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3636" b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field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, sometimes denoted by {F, +,* }, is a set of elements with two binary operations, called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addition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multiplication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, such that for all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a, b, c 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the following axioms are obeyed: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en-US" sz="3000" b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(A1–M6)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      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is an integral domain; that is,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satisfies axioms A1 through A5 and M1                      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             through M6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en-US" sz="3000" b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(M7) Multiplicative inverse:  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      For each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in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, except 0, there is an element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3000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 in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such that 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aa</a:t>
            </a:r>
            <a:r>
              <a:rPr lang="en-US" sz="3000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=  (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3000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)</a:t>
            </a:r>
            <a:r>
              <a:rPr lang="en-US" sz="3000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=  1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636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In essence, a field is a set in which we can do addition, subtraction, multiplication, and division without leaving the set. Division is defined with the following rule:   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a /b = a (b</a:t>
            </a:r>
            <a:r>
              <a:rPr lang="en-US" sz="3636" i="1" baseline="30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-1</a:t>
            </a:r>
            <a:r>
              <a:rPr lang="en-US" sz="3636" i="1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 )</a:t>
            </a:r>
            <a:endParaRPr lang="en-US" sz="3636" dirty="0">
              <a:solidFill>
                <a:schemeClr val="tx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30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	</a:t>
            </a:r>
            <a:endParaRPr lang="en-US" sz="3000" i="1" dirty="0">
              <a:ea typeface="ＭＳ Ｐゴシック" pitchFamily="-1" charset="-128"/>
              <a:cs typeface="ＭＳ Ｐゴシック" pitchFamily="-1" charset="-128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5638800"/>
            <a:ext cx="6934200" cy="8302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Familiar examples of fields are the rational numbers, the real numbers, and the complex numbers. Note that the set of all integers is not a field, because not every element of the set has a multiplicative inverse.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10125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© 2020 Pearson Education, Inc., Hoboken, NJ. All rights reserved.  </a:t>
            </a:r>
            <a:endParaRPr lang="en-US" sz="1000" dirty="0"/>
          </a:p>
        </p:txBody>
      </p:sp>
      <p:pic>
        <p:nvPicPr>
          <p:cNvPr id="5" name="Picture 4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30000"/>
              <a:stretch>
                <a:fillRect/>
              </a:stretch>
            </p:blipFill>
          </mc:Choice>
          <mc:Fallback>
            <p:blipFill>
              <a:blip r:embed="rId4"/>
              <a:srcRect t="20909" b="30000"/>
              <a:stretch>
                <a:fillRect/>
              </a:stretch>
            </p:blipFill>
          </mc:Fallback>
        </mc:AlternateContent>
        <p:spPr>
          <a:xfrm>
            <a:off x="-605707" y="304800"/>
            <a:ext cx="9749707" cy="619400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9987</TotalTime>
  <Words>4552</Words>
  <Application>Microsoft Macintosh PowerPoint</Application>
  <PresentationFormat>On-screen Show (4:3)</PresentationFormat>
  <Paragraphs>424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Candara</vt:lpstr>
      <vt:lpstr>Mistral</vt:lpstr>
      <vt:lpstr>Times New Roman</vt:lpstr>
      <vt:lpstr>Wingdings</vt:lpstr>
      <vt:lpstr>Infusion</vt:lpstr>
      <vt:lpstr>Cryptography and Network Security</vt:lpstr>
      <vt:lpstr>Chapter 5</vt:lpstr>
      <vt:lpstr>PowerPoint Presentation</vt:lpstr>
      <vt:lpstr>Groups</vt:lpstr>
      <vt:lpstr>Cyclic Group</vt:lpstr>
      <vt:lpstr>Rings</vt:lpstr>
      <vt:lpstr>Rings (cont.)</vt:lpstr>
      <vt:lpstr>Fields</vt:lpstr>
      <vt:lpstr>PowerPoint Presentation</vt:lpstr>
      <vt:lpstr>PowerPoint Presentation</vt:lpstr>
      <vt:lpstr>Finite Fields of the Form GF(p)</vt:lpstr>
      <vt:lpstr>Table 5.1(a)</vt:lpstr>
      <vt:lpstr>Table 5.1(b)</vt:lpstr>
      <vt:lpstr>Table 5.1(c)</vt:lpstr>
      <vt:lpstr>Table 5.1(d)</vt:lpstr>
      <vt:lpstr>Table 5.1(e)</vt:lpstr>
      <vt:lpstr>Table 5.1(f)</vt:lpstr>
      <vt:lpstr> In this section, we have shown how to construct a finite field of order p, where p  is prime.   GF(p) is defined with the following properties:</vt:lpstr>
      <vt:lpstr>PowerPoint Presentation</vt:lpstr>
      <vt:lpstr>PowerPoint Presentation</vt:lpstr>
      <vt:lpstr>Polynomial Arithmetic With Coefficients in Zp</vt:lpstr>
      <vt:lpstr>Polynomial Division</vt:lpstr>
      <vt:lpstr> Example of Polynomial Arithmetic  Over GF(2)</vt:lpstr>
      <vt:lpstr> Example of Polynomial Arithmetic  Over GF(2)</vt:lpstr>
      <vt:lpstr>Polynomial GCD</vt:lpstr>
      <vt:lpstr>Table 5.2(a) Arithmetic in GF(23)</vt:lpstr>
      <vt:lpstr>Table 5.2(b) Arithmetic in GF(23)</vt:lpstr>
      <vt:lpstr>Table 5.2(c)  Arithmetic  in GF(23)</vt:lpstr>
      <vt:lpstr>PowerPoint Presentation</vt:lpstr>
      <vt:lpstr>PowerPoint Presentation</vt:lpstr>
      <vt:lpstr>PowerPoint Presentation</vt:lpstr>
      <vt:lpstr>Computational Considerations</vt:lpstr>
      <vt:lpstr>Using a Generator</vt:lpstr>
      <vt:lpstr>Table 5.5    Generator for GF(23) using x3 + x + 1 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cp:keywords/>
  <dc:description/>
  <cp:lastModifiedBy>Kim McLaughlin</cp:lastModifiedBy>
  <cp:revision>104</cp:revision>
  <cp:lastPrinted>2009-08-06T03:57:36Z</cp:lastPrinted>
  <dcterms:created xsi:type="dcterms:W3CDTF">2016-03-13T22:43:19Z</dcterms:created>
  <dcterms:modified xsi:type="dcterms:W3CDTF">2019-11-04T03:30:23Z</dcterms:modified>
  <cp:category/>
</cp:coreProperties>
</file>