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38"/>
  </p:notesMasterIdLst>
  <p:handoutMasterIdLst>
    <p:handoutMasterId r:id="rId39"/>
  </p:handoutMasterIdLst>
  <p:sldIdLst>
    <p:sldId id="308" r:id="rId3"/>
    <p:sldId id="309" r:id="rId4"/>
    <p:sldId id="275" r:id="rId5"/>
    <p:sldId id="312" r:id="rId6"/>
    <p:sldId id="300" r:id="rId7"/>
    <p:sldId id="313" r:id="rId8"/>
    <p:sldId id="314" r:id="rId9"/>
    <p:sldId id="281" r:id="rId10"/>
    <p:sldId id="280" r:id="rId11"/>
    <p:sldId id="315" r:id="rId12"/>
    <p:sldId id="292" r:id="rId13"/>
    <p:sldId id="316" r:id="rId14"/>
    <p:sldId id="317" r:id="rId15"/>
    <p:sldId id="302" r:id="rId16"/>
    <p:sldId id="318" r:id="rId17"/>
    <p:sldId id="293" r:id="rId18"/>
    <p:sldId id="283" r:id="rId19"/>
    <p:sldId id="303" r:id="rId20"/>
    <p:sldId id="285" r:id="rId21"/>
    <p:sldId id="296" r:id="rId22"/>
    <p:sldId id="287" r:id="rId23"/>
    <p:sldId id="297" r:id="rId24"/>
    <p:sldId id="299" r:id="rId25"/>
    <p:sldId id="304" r:id="rId26"/>
    <p:sldId id="305" r:id="rId27"/>
    <p:sldId id="306" r:id="rId28"/>
    <p:sldId id="320" r:id="rId29"/>
    <p:sldId id="324" r:id="rId30"/>
    <p:sldId id="288" r:id="rId31"/>
    <p:sldId id="321" r:id="rId32"/>
    <p:sldId id="322" r:id="rId33"/>
    <p:sldId id="298" r:id="rId34"/>
    <p:sldId id="289" r:id="rId35"/>
    <p:sldId id="290" r:id="rId36"/>
    <p:sldId id="323"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74924" autoAdjust="0"/>
  </p:normalViewPr>
  <p:slideViewPr>
    <p:cSldViewPr>
      <p:cViewPr varScale="1">
        <p:scale>
          <a:sx n="83" d="100"/>
          <a:sy n="83" d="100"/>
        </p:scale>
        <p:origin x="26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B51CE-FF13-1E43-8B59-248799FA827F}"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B0446F9D-AE36-D741-959E-DCE7E24B4084}">
      <dgm:prSet custT="1"/>
      <dgm:spPr/>
      <dgm:t>
        <a:bodyPr/>
        <a:lstStyle/>
        <a:p>
          <a:pPr rtl="0"/>
          <a:r>
            <a:rPr lang="en-US" sz="1600" dirty="0">
              <a:solidFill>
                <a:schemeClr val="tx2"/>
              </a:solidFill>
              <a:effectLst>
                <a:outerShdw blurRad="38100" dist="38100" dir="2700000" algn="tl">
                  <a:srgbClr val="000000">
                    <a:alpha val="43137"/>
                  </a:srgbClr>
                </a:outerShdw>
              </a:effectLst>
            </a:rPr>
            <a:t>If one of the operations used in the algorithm is division, then we need to work in arithmetic defined over a field</a:t>
          </a:r>
        </a:p>
      </dgm:t>
    </dgm:pt>
    <dgm:pt modelId="{6409C14B-FCCA-3844-8FCD-FFF2984E8942}" type="parTrans" cxnId="{CA6F0AEE-E93F-5F44-A381-1AB3E3ADF972}">
      <dgm:prSet/>
      <dgm:spPr/>
      <dgm:t>
        <a:bodyPr/>
        <a:lstStyle/>
        <a:p>
          <a:endParaRPr lang="en-US"/>
        </a:p>
      </dgm:t>
    </dgm:pt>
    <dgm:pt modelId="{19EEABA8-8915-D64E-820B-5AF164014DE2}" type="sibTrans" cxnId="{CA6F0AEE-E93F-5F44-A381-1AB3E3ADF972}">
      <dgm:prSet/>
      <dgm:spPr/>
      <dgm:t>
        <a:bodyPr/>
        <a:lstStyle/>
        <a:p>
          <a:endParaRPr lang="en-US"/>
        </a:p>
      </dgm:t>
    </dgm:pt>
    <dgm:pt modelId="{008652F4-8904-D44C-95B4-6213BF68598B}">
      <dgm:prSet custT="1"/>
      <dgm:spPr/>
      <dgm:t>
        <a:bodyPr/>
        <a:lstStyle/>
        <a:p>
          <a:pPr rtl="0"/>
          <a:r>
            <a:rPr lang="en-US" sz="1200" dirty="0">
              <a:solidFill>
                <a:schemeClr val="tx2"/>
              </a:solidFill>
            </a:rPr>
            <a:t>Division requires that each nonzero element have a multiplicative inverse</a:t>
          </a:r>
        </a:p>
      </dgm:t>
    </dgm:pt>
    <dgm:pt modelId="{46DEC4E1-D3CD-424A-AF73-1266AAEDC9D9}" type="parTrans" cxnId="{92381B8F-918F-AD4A-BAD9-87617E04E33E}">
      <dgm:prSet/>
      <dgm:spPr/>
      <dgm:t>
        <a:bodyPr/>
        <a:lstStyle/>
        <a:p>
          <a:endParaRPr lang="en-US"/>
        </a:p>
      </dgm:t>
    </dgm:pt>
    <dgm:pt modelId="{0CC09495-F4B8-BD4A-8C5A-2A90A4E0A380}" type="sibTrans" cxnId="{92381B8F-918F-AD4A-BAD9-87617E04E33E}">
      <dgm:prSet/>
      <dgm:spPr/>
      <dgm:t>
        <a:bodyPr/>
        <a:lstStyle/>
        <a:p>
          <a:endParaRPr lang="en-US"/>
        </a:p>
      </dgm:t>
    </dgm:pt>
    <dgm:pt modelId="{8F4EE671-18F0-8B4F-9162-28C1BE73628E}">
      <dgm:prSet custT="1"/>
      <dgm:spPr/>
      <dgm:t>
        <a:bodyPr/>
        <a:lstStyle/>
        <a:p>
          <a:pPr rtl="0"/>
          <a:r>
            <a:rPr lang="en-US" sz="1600" dirty="0">
              <a:solidFill>
                <a:srgbClr val="2F1F58"/>
              </a:solidFill>
              <a:effectLst>
                <a:outerShdw blurRad="38100" dist="38100" dir="2700000" algn="tl">
                  <a:srgbClr val="000000">
                    <a:alpha val="43137"/>
                  </a:srgbClr>
                </a:outerShdw>
              </a:effectLst>
            </a:rPr>
            <a:t>For convenience and for implementation efficiency we would like to work with integers that fit exactly into a given number of bits with no wasted bit patterns</a:t>
          </a:r>
        </a:p>
      </dgm:t>
    </dgm:pt>
    <dgm:pt modelId="{07F6A31E-1335-5143-9192-0C35E6E5CC6A}" type="parTrans" cxnId="{7CF16B8B-2F75-C745-ADAD-734FB37C114E}">
      <dgm:prSet/>
      <dgm:spPr/>
      <dgm:t>
        <a:bodyPr/>
        <a:lstStyle/>
        <a:p>
          <a:endParaRPr lang="en-US"/>
        </a:p>
      </dgm:t>
    </dgm:pt>
    <dgm:pt modelId="{4AA78A9B-887D-AE42-8006-946BC89375A5}" type="sibTrans" cxnId="{7CF16B8B-2F75-C745-ADAD-734FB37C114E}">
      <dgm:prSet/>
      <dgm:spPr/>
      <dgm:t>
        <a:bodyPr/>
        <a:lstStyle/>
        <a:p>
          <a:endParaRPr lang="en-US"/>
        </a:p>
      </dgm:t>
    </dgm:pt>
    <dgm:pt modelId="{A8E7671D-92DF-7340-80EF-B7B7EA615667}">
      <dgm:prSet custT="1"/>
      <dgm:spPr/>
      <dgm:t>
        <a:bodyPr/>
        <a:lstStyle/>
        <a:p>
          <a:pPr rtl="0"/>
          <a:r>
            <a:rPr lang="en-US" sz="1200" dirty="0">
              <a:solidFill>
                <a:srgbClr val="2F1F58"/>
              </a:solidFill>
            </a:rPr>
            <a:t>Integers in the range 0 through      2</a:t>
          </a:r>
          <a:r>
            <a:rPr lang="en-US" sz="1200" baseline="30000" dirty="0">
              <a:solidFill>
                <a:srgbClr val="2F1F58"/>
              </a:solidFill>
            </a:rPr>
            <a:t>n</a:t>
          </a:r>
          <a:r>
            <a:rPr lang="en-US" sz="1200" dirty="0">
              <a:solidFill>
                <a:srgbClr val="2F1F58"/>
              </a:solidFill>
            </a:rPr>
            <a:t> – 1, which fit into an </a:t>
          </a:r>
          <a:r>
            <a:rPr lang="en-US" sz="1200" i="1" dirty="0">
              <a:solidFill>
                <a:srgbClr val="2F1F58"/>
              </a:solidFill>
            </a:rPr>
            <a:t>n-</a:t>
          </a:r>
          <a:r>
            <a:rPr lang="en-US" sz="1200" dirty="0">
              <a:solidFill>
                <a:srgbClr val="2F1F58"/>
              </a:solidFill>
            </a:rPr>
            <a:t>bit word</a:t>
          </a:r>
          <a:endParaRPr lang="en-US" sz="1200" baseline="30000" dirty="0">
            <a:solidFill>
              <a:srgbClr val="2F1F58"/>
            </a:solidFill>
          </a:endParaRPr>
        </a:p>
      </dgm:t>
    </dgm:pt>
    <dgm:pt modelId="{89FB21F5-FBE2-B840-A887-3CCEE7BD93A9}" type="parTrans" cxnId="{59F888BB-07AF-D248-9D56-A0FFC447C2AD}">
      <dgm:prSet/>
      <dgm:spPr/>
      <dgm:t>
        <a:bodyPr/>
        <a:lstStyle/>
        <a:p>
          <a:endParaRPr lang="en-US"/>
        </a:p>
      </dgm:t>
    </dgm:pt>
    <dgm:pt modelId="{B9BB26CA-2CDD-0A4C-B6A1-8D880621F34A}" type="sibTrans" cxnId="{59F888BB-07AF-D248-9D56-A0FFC447C2AD}">
      <dgm:prSet/>
      <dgm:spPr/>
      <dgm:t>
        <a:bodyPr/>
        <a:lstStyle/>
        <a:p>
          <a:endParaRPr lang="en-US"/>
        </a:p>
      </dgm:t>
    </dgm:pt>
    <dgm:pt modelId="{7A843813-48CF-AB4E-97D7-DE3C697DBEE0}">
      <dgm:prSet custT="1"/>
      <dgm:spPr/>
      <dgm:t>
        <a:bodyPr/>
        <a:lstStyle/>
        <a:p>
          <a:pPr rtl="0"/>
          <a:r>
            <a:rPr lang="en-US" sz="1600" dirty="0">
              <a:solidFill>
                <a:srgbClr val="2F1F58"/>
              </a:solidFill>
              <a:effectLst>
                <a:outerShdw blurRad="38100" dist="38100" dir="2700000" algn="tl">
                  <a:srgbClr val="000000">
                    <a:alpha val="43137"/>
                  </a:srgbClr>
                </a:outerShdw>
              </a:effectLst>
            </a:rPr>
            <a:t>The set of such integers, Z</a:t>
          </a:r>
          <a:r>
            <a:rPr lang="en-US" sz="1600" baseline="-25000" dirty="0">
              <a:solidFill>
                <a:srgbClr val="2F1F58"/>
              </a:solidFill>
              <a:effectLst>
                <a:outerShdw blurRad="38100" dist="38100" dir="2700000" algn="tl">
                  <a:srgbClr val="000000">
                    <a:alpha val="43137"/>
                  </a:srgbClr>
                </a:outerShdw>
              </a:effectLst>
            </a:rPr>
            <a:t>2</a:t>
          </a:r>
          <a:r>
            <a:rPr lang="en-US" sz="1600" baseline="30000" dirty="0">
              <a:solidFill>
                <a:srgbClr val="2F1F58"/>
              </a:solidFill>
              <a:effectLst>
                <a:outerShdw blurRad="38100" dist="38100" dir="2700000" algn="tl">
                  <a:srgbClr val="000000">
                    <a:alpha val="43137"/>
                  </a:srgbClr>
                </a:outerShdw>
              </a:effectLst>
            </a:rPr>
            <a:t>n</a:t>
          </a:r>
          <a:r>
            <a:rPr lang="en-US" sz="1600" dirty="0">
              <a:solidFill>
                <a:srgbClr val="2F1F58"/>
              </a:solidFill>
              <a:effectLst>
                <a:outerShdw blurRad="38100" dist="38100" dir="2700000" algn="tl">
                  <a:srgbClr val="000000">
                    <a:alpha val="43137"/>
                  </a:srgbClr>
                </a:outerShdw>
              </a:effectLst>
            </a:rPr>
            <a:t>, using modular arithmetic, is not a field</a:t>
          </a:r>
        </a:p>
      </dgm:t>
    </dgm:pt>
    <dgm:pt modelId="{B4BC9CA2-389E-964A-90ED-E572F7CCDBAE}" type="parTrans" cxnId="{BA8C100D-8D0D-5B43-A28F-9EBE33CAD82C}">
      <dgm:prSet/>
      <dgm:spPr/>
      <dgm:t>
        <a:bodyPr/>
        <a:lstStyle/>
        <a:p>
          <a:endParaRPr lang="en-US"/>
        </a:p>
      </dgm:t>
    </dgm:pt>
    <dgm:pt modelId="{1D5CCE58-EF26-954D-A0B1-E8D7209FB7C5}" type="sibTrans" cxnId="{BA8C100D-8D0D-5B43-A28F-9EBE33CAD82C}">
      <dgm:prSet/>
      <dgm:spPr/>
      <dgm:t>
        <a:bodyPr/>
        <a:lstStyle/>
        <a:p>
          <a:endParaRPr lang="en-US"/>
        </a:p>
      </dgm:t>
    </dgm:pt>
    <dgm:pt modelId="{5B79A25E-D0D5-0344-A4DD-121E6E74A4FE}">
      <dgm:prSet custT="1"/>
      <dgm:spPr/>
      <dgm:t>
        <a:bodyPr/>
        <a:lstStyle/>
        <a:p>
          <a:pPr rtl="0"/>
          <a:r>
            <a:rPr lang="en-US" sz="1200" dirty="0">
              <a:solidFill>
                <a:srgbClr val="2F1F58"/>
              </a:solidFill>
            </a:rPr>
            <a:t>For example, the integer 2 has no multiplicative inverse in Z</a:t>
          </a:r>
          <a:r>
            <a:rPr lang="en-US" sz="1200" baseline="-25000" dirty="0">
              <a:solidFill>
                <a:srgbClr val="2F1F58"/>
              </a:solidFill>
            </a:rPr>
            <a:t>2</a:t>
          </a:r>
          <a:r>
            <a:rPr lang="en-US" sz="1200" baseline="30000" dirty="0">
              <a:solidFill>
                <a:srgbClr val="2F1F58"/>
              </a:solidFill>
            </a:rPr>
            <a:t>n</a:t>
          </a:r>
          <a:r>
            <a:rPr lang="en-US" sz="1200" dirty="0">
              <a:solidFill>
                <a:srgbClr val="2F1F58"/>
              </a:solidFill>
            </a:rPr>
            <a:t>, that is, there is no integer </a:t>
          </a:r>
          <a:r>
            <a:rPr lang="en-US" sz="1200" i="1" dirty="0">
              <a:solidFill>
                <a:srgbClr val="2F1F58"/>
              </a:solidFill>
            </a:rPr>
            <a:t>b, </a:t>
          </a:r>
          <a:r>
            <a:rPr lang="en-US" sz="1200" dirty="0">
              <a:solidFill>
                <a:srgbClr val="2F1F58"/>
              </a:solidFill>
            </a:rPr>
            <a:t>such that 2</a:t>
          </a:r>
          <a:r>
            <a:rPr lang="en-US" sz="1200" i="1" dirty="0">
              <a:solidFill>
                <a:srgbClr val="2F1F58"/>
              </a:solidFill>
            </a:rPr>
            <a:t>b </a:t>
          </a:r>
          <a:r>
            <a:rPr lang="en-US" sz="1200" dirty="0">
              <a:solidFill>
                <a:srgbClr val="2F1F58"/>
              </a:solidFill>
            </a:rPr>
            <a:t>mod 2</a:t>
          </a:r>
          <a:r>
            <a:rPr lang="en-US" sz="1200" i="1" baseline="30000" dirty="0">
              <a:solidFill>
                <a:srgbClr val="2F1F58"/>
              </a:solidFill>
            </a:rPr>
            <a:t>n</a:t>
          </a:r>
          <a:r>
            <a:rPr lang="en-US" sz="1200" i="1" dirty="0">
              <a:solidFill>
                <a:srgbClr val="2F1F58"/>
              </a:solidFill>
            </a:rPr>
            <a:t> = 1</a:t>
          </a:r>
          <a:endParaRPr lang="en-US" sz="1200" dirty="0">
            <a:solidFill>
              <a:srgbClr val="2F1F58"/>
            </a:solidFill>
          </a:endParaRPr>
        </a:p>
      </dgm:t>
    </dgm:pt>
    <dgm:pt modelId="{C8726066-DAE7-3047-AC88-72CEE508F571}" type="parTrans" cxnId="{877731CB-90AD-0444-800B-3AEA1262CFA8}">
      <dgm:prSet/>
      <dgm:spPr/>
      <dgm:t>
        <a:bodyPr/>
        <a:lstStyle/>
        <a:p>
          <a:endParaRPr lang="en-US"/>
        </a:p>
      </dgm:t>
    </dgm:pt>
    <dgm:pt modelId="{8F87207F-F577-8F47-9B15-14DB95C88D12}" type="sibTrans" cxnId="{877731CB-90AD-0444-800B-3AEA1262CFA8}">
      <dgm:prSet/>
      <dgm:spPr/>
      <dgm:t>
        <a:bodyPr/>
        <a:lstStyle/>
        <a:p>
          <a:endParaRPr lang="en-US"/>
        </a:p>
      </dgm:t>
    </dgm:pt>
    <dgm:pt modelId="{BC2DC8EC-66DC-4844-BFC3-7AA8E3216509}">
      <dgm:prSet custT="1"/>
      <dgm:spPr/>
      <dgm:t>
        <a:bodyPr/>
        <a:lstStyle/>
        <a:p>
          <a:pPr rtl="0"/>
          <a:r>
            <a:rPr lang="en-US" sz="1600" dirty="0">
              <a:solidFill>
                <a:srgbClr val="2F1F58"/>
              </a:solidFill>
              <a:effectLst>
                <a:outerShdw blurRad="38100" dist="38100" dir="2700000" algn="tl">
                  <a:srgbClr val="000000">
                    <a:alpha val="43137"/>
                  </a:srgbClr>
                </a:outerShdw>
              </a:effectLst>
            </a:rPr>
            <a:t>A finite field containing 2</a:t>
          </a:r>
          <a:r>
            <a:rPr lang="en-US" sz="1600" baseline="30000" dirty="0">
              <a:solidFill>
                <a:srgbClr val="2F1F58"/>
              </a:solidFill>
              <a:effectLst>
                <a:outerShdw blurRad="38100" dist="38100" dir="2700000" algn="tl">
                  <a:srgbClr val="000000">
                    <a:alpha val="43137"/>
                  </a:srgbClr>
                </a:outerShdw>
              </a:effectLst>
            </a:rPr>
            <a:t>n</a:t>
          </a:r>
          <a:r>
            <a:rPr lang="en-US" sz="1600" dirty="0">
              <a:solidFill>
                <a:srgbClr val="2F1F58"/>
              </a:solidFill>
              <a:effectLst>
                <a:outerShdw blurRad="38100" dist="38100" dir="2700000" algn="tl">
                  <a:srgbClr val="000000">
                    <a:alpha val="43137"/>
                  </a:srgbClr>
                </a:outerShdw>
              </a:effectLst>
            </a:rPr>
            <a:t> elements is referred to as GF(2</a:t>
          </a:r>
          <a:r>
            <a:rPr lang="en-US" sz="1600" baseline="30000" dirty="0">
              <a:solidFill>
                <a:srgbClr val="2F1F58"/>
              </a:solidFill>
              <a:effectLst>
                <a:outerShdw blurRad="38100" dist="38100" dir="2700000" algn="tl">
                  <a:srgbClr val="000000">
                    <a:alpha val="43137"/>
                  </a:srgbClr>
                </a:outerShdw>
              </a:effectLst>
            </a:rPr>
            <a:t>n</a:t>
          </a:r>
          <a:r>
            <a:rPr lang="en-US" sz="1600" dirty="0">
              <a:solidFill>
                <a:srgbClr val="2F1F58"/>
              </a:solidFill>
              <a:effectLst>
                <a:outerShdw blurRad="38100" dist="38100" dir="2700000" algn="tl">
                  <a:srgbClr val="000000">
                    <a:alpha val="43137"/>
                  </a:srgbClr>
                </a:outerShdw>
              </a:effectLst>
            </a:rPr>
            <a:t>)</a:t>
          </a:r>
        </a:p>
      </dgm:t>
    </dgm:pt>
    <dgm:pt modelId="{909DF5E7-6EBD-C345-ABA1-FAF4C2E59451}" type="parTrans" cxnId="{187B466F-14B6-304C-BD0F-B446442F9F45}">
      <dgm:prSet/>
      <dgm:spPr/>
      <dgm:t>
        <a:bodyPr/>
        <a:lstStyle/>
        <a:p>
          <a:endParaRPr lang="en-US"/>
        </a:p>
      </dgm:t>
    </dgm:pt>
    <dgm:pt modelId="{BF9A04F6-BC14-7942-A7C1-150C26C7B8E6}" type="sibTrans" cxnId="{187B466F-14B6-304C-BD0F-B446442F9F45}">
      <dgm:prSet/>
      <dgm:spPr/>
      <dgm:t>
        <a:bodyPr/>
        <a:lstStyle/>
        <a:p>
          <a:endParaRPr lang="en-US"/>
        </a:p>
      </dgm:t>
    </dgm:pt>
    <dgm:pt modelId="{F4CFE065-23C6-B142-8D6D-CF9D2AF86389}">
      <dgm:prSet custT="1"/>
      <dgm:spPr/>
      <dgm:t>
        <a:bodyPr/>
        <a:lstStyle/>
        <a:p>
          <a:pPr rtl="0"/>
          <a:r>
            <a:rPr lang="en-US" sz="1200" dirty="0">
              <a:solidFill>
                <a:srgbClr val="2F1F58"/>
              </a:solidFill>
            </a:rPr>
            <a:t>Every polynomial in GF(2</a:t>
          </a:r>
          <a:r>
            <a:rPr lang="en-US" sz="1200" baseline="30000" dirty="0">
              <a:solidFill>
                <a:srgbClr val="2F1F58"/>
              </a:solidFill>
            </a:rPr>
            <a:t>n</a:t>
          </a:r>
          <a:r>
            <a:rPr lang="en-US" sz="1200" dirty="0">
              <a:solidFill>
                <a:srgbClr val="2F1F58"/>
              </a:solidFill>
            </a:rPr>
            <a:t>) can be represented by an n-bit number</a:t>
          </a:r>
        </a:p>
      </dgm:t>
    </dgm:pt>
    <dgm:pt modelId="{C78A94E4-8055-4241-82B3-6293CB4DDAEB}" type="parTrans" cxnId="{09C8C5A3-AC8E-264E-A04E-40FB6F2D061B}">
      <dgm:prSet/>
      <dgm:spPr/>
      <dgm:t>
        <a:bodyPr/>
        <a:lstStyle/>
        <a:p>
          <a:endParaRPr lang="en-US"/>
        </a:p>
      </dgm:t>
    </dgm:pt>
    <dgm:pt modelId="{BC34E49C-3CBF-CB42-988D-8FF9CF3EB9B8}" type="sibTrans" cxnId="{09C8C5A3-AC8E-264E-A04E-40FB6F2D061B}">
      <dgm:prSet/>
      <dgm:spPr/>
      <dgm:t>
        <a:bodyPr/>
        <a:lstStyle/>
        <a:p>
          <a:endParaRPr lang="en-US"/>
        </a:p>
      </dgm:t>
    </dgm:pt>
    <dgm:pt modelId="{C840EBB5-0573-C044-A5B1-6E039D9D80B2}" type="pres">
      <dgm:prSet presAssocID="{0E0B51CE-FF13-1E43-8B59-248799FA827F}" presName="matrix" presStyleCnt="0">
        <dgm:presLayoutVars>
          <dgm:chMax val="1"/>
          <dgm:dir/>
          <dgm:resizeHandles val="exact"/>
        </dgm:presLayoutVars>
      </dgm:prSet>
      <dgm:spPr/>
    </dgm:pt>
    <dgm:pt modelId="{F9720443-5252-1642-B586-95AA8715A297}" type="pres">
      <dgm:prSet presAssocID="{0E0B51CE-FF13-1E43-8B59-248799FA827F}" presName="axisShape" presStyleLbl="bgShp" presStyleIdx="0" presStyleCnt="1"/>
      <dgm:spPr>
        <a:ln>
          <a:solidFill>
            <a:schemeClr val="accent1">
              <a:lumMod val="75000"/>
            </a:schemeClr>
          </a:solidFill>
        </a:ln>
      </dgm:spPr>
    </dgm:pt>
    <dgm:pt modelId="{F02C4F4C-FCB1-0443-B6B2-CA769993A894}" type="pres">
      <dgm:prSet presAssocID="{0E0B51CE-FF13-1E43-8B59-248799FA827F}" presName="rect1" presStyleLbl="node1" presStyleIdx="0" presStyleCnt="4" custScaleX="130672" custScaleY="110112" custLinFactNeighborX="-18657" custLinFactNeighborY="-11194">
        <dgm:presLayoutVars>
          <dgm:chMax val="0"/>
          <dgm:chPref val="0"/>
          <dgm:bulletEnabled val="1"/>
        </dgm:presLayoutVars>
      </dgm:prSet>
      <dgm:spPr/>
    </dgm:pt>
    <dgm:pt modelId="{1E69615E-8EAD-AB48-9679-74DB2A770416}" type="pres">
      <dgm:prSet presAssocID="{0E0B51CE-FF13-1E43-8B59-248799FA827F}" presName="rect2" presStyleLbl="node1" presStyleIdx="1" presStyleCnt="4" custScaleX="136157" custScaleY="110112" custLinFactNeighborX="23302" custLinFactNeighborY="-11194">
        <dgm:presLayoutVars>
          <dgm:chMax val="0"/>
          <dgm:chPref val="0"/>
          <dgm:bulletEnabled val="1"/>
        </dgm:presLayoutVars>
      </dgm:prSet>
      <dgm:spPr/>
    </dgm:pt>
    <dgm:pt modelId="{05C5B60B-B2A0-E145-A453-C1470DD027A7}" type="pres">
      <dgm:prSet presAssocID="{0E0B51CE-FF13-1E43-8B59-248799FA827F}" presName="rect3" presStyleLbl="node1" presStyleIdx="2" presStyleCnt="4" custScaleX="133339" custScaleY="106307" custLinFactNeighborX="-21264" custLinFactNeighborY="11195">
        <dgm:presLayoutVars>
          <dgm:chMax val="0"/>
          <dgm:chPref val="0"/>
          <dgm:bulletEnabled val="1"/>
        </dgm:presLayoutVars>
      </dgm:prSet>
      <dgm:spPr/>
    </dgm:pt>
    <dgm:pt modelId="{308FFFF3-6EB2-D642-A9D4-50355939D367}" type="pres">
      <dgm:prSet presAssocID="{0E0B51CE-FF13-1E43-8B59-248799FA827F}" presName="rect4" presStyleLbl="node1" presStyleIdx="3" presStyleCnt="4" custScaleX="129219" custScaleY="110111" custLinFactNeighborX="23355" custLinFactNeighborY="9365">
        <dgm:presLayoutVars>
          <dgm:chMax val="0"/>
          <dgm:chPref val="0"/>
          <dgm:bulletEnabled val="1"/>
        </dgm:presLayoutVars>
      </dgm:prSet>
      <dgm:spPr/>
    </dgm:pt>
  </dgm:ptLst>
  <dgm:cxnLst>
    <dgm:cxn modelId="{03204809-0BA1-564C-BC4D-1847F44E32E4}" type="presOf" srcId="{0E0B51CE-FF13-1E43-8B59-248799FA827F}" destId="{C840EBB5-0573-C044-A5B1-6E039D9D80B2}" srcOrd="0" destOrd="0" presId="urn:microsoft.com/office/officeart/2005/8/layout/matrix2"/>
    <dgm:cxn modelId="{BA8C100D-8D0D-5B43-A28F-9EBE33CAD82C}" srcId="{0E0B51CE-FF13-1E43-8B59-248799FA827F}" destId="{7A843813-48CF-AB4E-97D7-DE3C697DBEE0}" srcOrd="2" destOrd="0" parTransId="{B4BC9CA2-389E-964A-90ED-E572F7CCDBAE}" sibTransId="{1D5CCE58-EF26-954D-A0B1-E8D7209FB7C5}"/>
    <dgm:cxn modelId="{7735F91A-448B-7B4A-B952-1F3B44133C30}" type="presOf" srcId="{F4CFE065-23C6-B142-8D6D-CF9D2AF86389}" destId="{308FFFF3-6EB2-D642-A9D4-50355939D367}" srcOrd="0" destOrd="1" presId="urn:microsoft.com/office/officeart/2005/8/layout/matrix2"/>
    <dgm:cxn modelId="{B8265430-4686-FC4E-A6B9-C7E92F6A9B3F}" type="presOf" srcId="{BC2DC8EC-66DC-4844-BFC3-7AA8E3216509}" destId="{308FFFF3-6EB2-D642-A9D4-50355939D367}" srcOrd="0" destOrd="0" presId="urn:microsoft.com/office/officeart/2005/8/layout/matrix2"/>
    <dgm:cxn modelId="{80A98F5E-ED80-494E-84AF-DF60611D8236}" type="presOf" srcId="{A8E7671D-92DF-7340-80EF-B7B7EA615667}" destId="{1E69615E-8EAD-AB48-9679-74DB2A770416}" srcOrd="0" destOrd="1" presId="urn:microsoft.com/office/officeart/2005/8/layout/matrix2"/>
    <dgm:cxn modelId="{C4B79165-5B60-0842-BF48-DB9A542F6536}" type="presOf" srcId="{8F4EE671-18F0-8B4F-9162-28C1BE73628E}" destId="{1E69615E-8EAD-AB48-9679-74DB2A770416}" srcOrd="0" destOrd="0" presId="urn:microsoft.com/office/officeart/2005/8/layout/matrix2"/>
    <dgm:cxn modelId="{187B466F-14B6-304C-BD0F-B446442F9F45}" srcId="{0E0B51CE-FF13-1E43-8B59-248799FA827F}" destId="{BC2DC8EC-66DC-4844-BFC3-7AA8E3216509}" srcOrd="3" destOrd="0" parTransId="{909DF5E7-6EBD-C345-ABA1-FAF4C2E59451}" sibTransId="{BF9A04F6-BC14-7942-A7C1-150C26C7B8E6}"/>
    <dgm:cxn modelId="{7CF16B8B-2F75-C745-ADAD-734FB37C114E}" srcId="{0E0B51CE-FF13-1E43-8B59-248799FA827F}" destId="{8F4EE671-18F0-8B4F-9162-28C1BE73628E}" srcOrd="1" destOrd="0" parTransId="{07F6A31E-1335-5143-9192-0C35E6E5CC6A}" sibTransId="{4AA78A9B-887D-AE42-8006-946BC89375A5}"/>
    <dgm:cxn modelId="{0643A58C-3FDE-F942-BBE9-5FBBCAB5C183}" type="presOf" srcId="{7A843813-48CF-AB4E-97D7-DE3C697DBEE0}" destId="{05C5B60B-B2A0-E145-A453-C1470DD027A7}" srcOrd="0" destOrd="0" presId="urn:microsoft.com/office/officeart/2005/8/layout/matrix2"/>
    <dgm:cxn modelId="{92381B8F-918F-AD4A-BAD9-87617E04E33E}" srcId="{B0446F9D-AE36-D741-959E-DCE7E24B4084}" destId="{008652F4-8904-D44C-95B4-6213BF68598B}" srcOrd="0" destOrd="0" parTransId="{46DEC4E1-D3CD-424A-AF73-1266AAEDC9D9}" sibTransId="{0CC09495-F4B8-BD4A-8C5A-2A90A4E0A380}"/>
    <dgm:cxn modelId="{B257788F-D666-3A44-A1FB-44D0270F45B0}" type="presOf" srcId="{B0446F9D-AE36-D741-959E-DCE7E24B4084}" destId="{F02C4F4C-FCB1-0443-B6B2-CA769993A894}" srcOrd="0" destOrd="0" presId="urn:microsoft.com/office/officeart/2005/8/layout/matrix2"/>
    <dgm:cxn modelId="{09C8C5A3-AC8E-264E-A04E-40FB6F2D061B}" srcId="{BC2DC8EC-66DC-4844-BFC3-7AA8E3216509}" destId="{F4CFE065-23C6-B142-8D6D-CF9D2AF86389}" srcOrd="0" destOrd="0" parTransId="{C78A94E4-8055-4241-82B3-6293CB4DDAEB}" sibTransId="{BC34E49C-3CBF-CB42-988D-8FF9CF3EB9B8}"/>
    <dgm:cxn modelId="{530345AF-E432-4A4C-B042-27BB1B1B1955}" type="presOf" srcId="{5B79A25E-D0D5-0344-A4DD-121E6E74A4FE}" destId="{05C5B60B-B2A0-E145-A453-C1470DD027A7}" srcOrd="0" destOrd="1" presId="urn:microsoft.com/office/officeart/2005/8/layout/matrix2"/>
    <dgm:cxn modelId="{59F888BB-07AF-D248-9D56-A0FFC447C2AD}" srcId="{8F4EE671-18F0-8B4F-9162-28C1BE73628E}" destId="{A8E7671D-92DF-7340-80EF-B7B7EA615667}" srcOrd="0" destOrd="0" parTransId="{89FB21F5-FBE2-B840-A887-3CCEE7BD93A9}" sibTransId="{B9BB26CA-2CDD-0A4C-B6A1-8D880621F34A}"/>
    <dgm:cxn modelId="{877731CB-90AD-0444-800B-3AEA1262CFA8}" srcId="{7A843813-48CF-AB4E-97D7-DE3C697DBEE0}" destId="{5B79A25E-D0D5-0344-A4DD-121E6E74A4FE}" srcOrd="0" destOrd="0" parTransId="{C8726066-DAE7-3047-AC88-72CEE508F571}" sibTransId="{8F87207F-F577-8F47-9B15-14DB95C88D12}"/>
    <dgm:cxn modelId="{CA6F0AEE-E93F-5F44-A381-1AB3E3ADF972}" srcId="{0E0B51CE-FF13-1E43-8B59-248799FA827F}" destId="{B0446F9D-AE36-D741-959E-DCE7E24B4084}" srcOrd="0" destOrd="0" parTransId="{6409C14B-FCCA-3844-8FCD-FFF2984E8942}" sibTransId="{19EEABA8-8915-D64E-820B-5AF164014DE2}"/>
    <dgm:cxn modelId="{B498BDEF-0B01-7949-8FBB-5AA481126E0E}" type="presOf" srcId="{008652F4-8904-D44C-95B4-6213BF68598B}" destId="{F02C4F4C-FCB1-0443-B6B2-CA769993A894}" srcOrd="0" destOrd="1" presId="urn:microsoft.com/office/officeart/2005/8/layout/matrix2"/>
    <dgm:cxn modelId="{A8AFD57E-1488-324B-ACB8-A6F6EFC64078}" type="presParOf" srcId="{C840EBB5-0573-C044-A5B1-6E039D9D80B2}" destId="{F9720443-5252-1642-B586-95AA8715A297}" srcOrd="0" destOrd="0" presId="urn:microsoft.com/office/officeart/2005/8/layout/matrix2"/>
    <dgm:cxn modelId="{C8788290-9B82-DA44-BA58-BF4DF4406CF0}" type="presParOf" srcId="{C840EBB5-0573-C044-A5B1-6E039D9D80B2}" destId="{F02C4F4C-FCB1-0443-B6B2-CA769993A894}" srcOrd="1" destOrd="0" presId="urn:microsoft.com/office/officeart/2005/8/layout/matrix2"/>
    <dgm:cxn modelId="{A639B2BD-E72E-D64E-960C-7B74386D019A}" type="presParOf" srcId="{C840EBB5-0573-C044-A5B1-6E039D9D80B2}" destId="{1E69615E-8EAD-AB48-9679-74DB2A770416}" srcOrd="2" destOrd="0" presId="urn:microsoft.com/office/officeart/2005/8/layout/matrix2"/>
    <dgm:cxn modelId="{AA797326-664D-A146-9247-E708D5F894F1}" type="presParOf" srcId="{C840EBB5-0573-C044-A5B1-6E039D9D80B2}" destId="{05C5B60B-B2A0-E145-A453-C1470DD027A7}" srcOrd="3" destOrd="0" presId="urn:microsoft.com/office/officeart/2005/8/layout/matrix2"/>
    <dgm:cxn modelId="{AB2C4270-0B3C-684D-B4F3-61CF5231B4BF}" type="presParOf" srcId="{C840EBB5-0573-C044-A5B1-6E039D9D80B2}" destId="{308FFFF3-6EB2-D642-A9D4-50355939D367}"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7AD63-7D06-8248-ABD2-9E5936D31DE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6553825-9D97-584A-898C-1C11CAF6AD95}">
      <dgm:prSet phldrT="[Text]" custT="1"/>
      <dgm:spPr/>
      <dgm:t>
        <a:bodyPr/>
        <a:lstStyle/>
        <a:p>
          <a:r>
            <a:rPr lang="en-US" sz="1600" dirty="0">
              <a:effectLst>
                <a:outerShdw blurRad="38100" dist="38100" dir="2700000" algn="tl">
                  <a:srgbClr val="000000">
                    <a:alpha val="43137"/>
                  </a:srgbClr>
                </a:outerShdw>
              </a:effectLst>
              <a:ea typeface="+mn-ea"/>
              <a:cs typeface="+mn-cs"/>
            </a:rPr>
            <a:t>Four different stages are used:</a:t>
          </a:r>
          <a:endParaRPr lang="en-US" sz="1600" dirty="0">
            <a:effectLst>
              <a:outerShdw blurRad="38100" dist="38100" dir="2700000" algn="tl">
                <a:srgbClr val="000000">
                  <a:alpha val="43137"/>
                </a:srgbClr>
              </a:outerShdw>
            </a:effectLst>
          </a:endParaRPr>
        </a:p>
      </dgm:t>
    </dgm:pt>
    <dgm:pt modelId="{2AD417EA-3AFF-FA43-A2AB-D743084A39C4}" type="parTrans" cxnId="{58CDB699-8103-1A4B-942F-069F5410EA36}">
      <dgm:prSet/>
      <dgm:spPr/>
      <dgm:t>
        <a:bodyPr/>
        <a:lstStyle/>
        <a:p>
          <a:endParaRPr lang="en-US"/>
        </a:p>
      </dgm:t>
    </dgm:pt>
    <dgm:pt modelId="{032FB97B-4EDA-BB46-95FC-3CB6DD5A0523}" type="sibTrans" cxnId="{58CDB699-8103-1A4B-942F-069F5410EA36}">
      <dgm:prSet/>
      <dgm:spPr/>
      <dgm:t>
        <a:bodyPr/>
        <a:lstStyle/>
        <a:p>
          <a:endParaRPr lang="en-US"/>
        </a:p>
      </dgm:t>
    </dgm:pt>
    <dgm:pt modelId="{FD478CD5-B496-2D43-973B-D634346F1657}">
      <dgm:prSet/>
      <dgm:spPr>
        <a:solidFill>
          <a:schemeClr val="bg1"/>
        </a:solidFill>
        <a:ln>
          <a:solidFill>
            <a:schemeClr val="accent1">
              <a:lumMod val="75000"/>
            </a:schemeClr>
          </a:solidFill>
        </a:ln>
      </dgm:spPr>
      <dgm:t>
        <a:bodyPr/>
        <a:lstStyle/>
        <a:p>
          <a:r>
            <a:rPr lang="en-US">
              <a:ea typeface="+mn-ea"/>
            </a:rPr>
            <a:t>Substitute bytes – uses an S-box to perform a byte-by-byte substitution of the block</a:t>
          </a:r>
          <a:endParaRPr lang="en-US" dirty="0">
            <a:ea typeface="+mn-ea"/>
          </a:endParaRPr>
        </a:p>
      </dgm:t>
    </dgm:pt>
    <dgm:pt modelId="{9D9E8158-993F-084E-B1E6-FB437FCC2DC0}" type="parTrans" cxnId="{B278EF8A-1090-6F41-940E-9189F66A57BD}">
      <dgm:prSet/>
      <dgm:spPr/>
      <dgm:t>
        <a:bodyPr/>
        <a:lstStyle/>
        <a:p>
          <a:endParaRPr lang="en-US"/>
        </a:p>
      </dgm:t>
    </dgm:pt>
    <dgm:pt modelId="{B4C6FE8E-87AC-704C-8CD2-EFD030F4F804}" type="sibTrans" cxnId="{B278EF8A-1090-6F41-940E-9189F66A57BD}">
      <dgm:prSet/>
      <dgm:spPr/>
      <dgm:t>
        <a:bodyPr/>
        <a:lstStyle/>
        <a:p>
          <a:endParaRPr lang="en-US"/>
        </a:p>
      </dgm:t>
    </dgm:pt>
    <dgm:pt modelId="{3A5A80A1-0823-4E48-BAA9-60D647BD1794}">
      <dgm:prSet/>
      <dgm:spPr>
        <a:solidFill>
          <a:schemeClr val="bg1"/>
        </a:solidFill>
        <a:ln>
          <a:solidFill>
            <a:schemeClr val="accent1">
              <a:lumMod val="75000"/>
            </a:schemeClr>
          </a:solidFill>
        </a:ln>
      </dgm:spPr>
      <dgm:t>
        <a:bodyPr/>
        <a:lstStyle/>
        <a:p>
          <a:r>
            <a:rPr lang="en-US">
              <a:ea typeface="+mn-ea"/>
            </a:rPr>
            <a:t>ShiftRows – a simple permutation</a:t>
          </a:r>
          <a:endParaRPr lang="en-US" dirty="0">
            <a:ea typeface="+mn-ea"/>
          </a:endParaRPr>
        </a:p>
      </dgm:t>
    </dgm:pt>
    <dgm:pt modelId="{DE5E0F10-A72B-D341-8EB8-F54DD3D77EAB}" type="parTrans" cxnId="{EF72870E-E9EA-2741-BBDD-D95D5B2529F5}">
      <dgm:prSet/>
      <dgm:spPr/>
      <dgm:t>
        <a:bodyPr/>
        <a:lstStyle/>
        <a:p>
          <a:endParaRPr lang="en-US"/>
        </a:p>
      </dgm:t>
    </dgm:pt>
    <dgm:pt modelId="{332AABC2-9D8E-AB48-9566-0373AF4E29CB}" type="sibTrans" cxnId="{EF72870E-E9EA-2741-BBDD-D95D5B2529F5}">
      <dgm:prSet/>
      <dgm:spPr/>
      <dgm:t>
        <a:bodyPr/>
        <a:lstStyle/>
        <a:p>
          <a:endParaRPr lang="en-US"/>
        </a:p>
      </dgm:t>
    </dgm:pt>
    <dgm:pt modelId="{4033CD6D-2876-604D-BE7A-E05AAB5AE07F}">
      <dgm:prSet/>
      <dgm:spPr>
        <a:solidFill>
          <a:schemeClr val="bg1"/>
        </a:solidFill>
        <a:ln>
          <a:solidFill>
            <a:schemeClr val="accent1">
              <a:lumMod val="75000"/>
            </a:schemeClr>
          </a:solidFill>
        </a:ln>
      </dgm:spPr>
      <dgm:t>
        <a:bodyPr/>
        <a:lstStyle/>
        <a:p>
          <a:r>
            <a:rPr lang="en-US" dirty="0" err="1">
              <a:ea typeface="+mn-ea"/>
            </a:rPr>
            <a:t>MixColumns</a:t>
          </a:r>
          <a:r>
            <a:rPr lang="en-US" dirty="0">
              <a:ea typeface="+mn-ea"/>
            </a:rPr>
            <a:t> – a substitution that makes use of arithmetic over GF(2</a:t>
          </a:r>
          <a:r>
            <a:rPr lang="en-US" baseline="30000" dirty="0">
              <a:ea typeface="+mn-ea"/>
            </a:rPr>
            <a:t>8</a:t>
          </a:r>
          <a:r>
            <a:rPr lang="en-US" dirty="0">
              <a:ea typeface="+mn-ea"/>
            </a:rPr>
            <a:t>)</a:t>
          </a:r>
        </a:p>
      </dgm:t>
    </dgm:pt>
    <dgm:pt modelId="{E5241A44-0BDF-DD40-8C56-6029EE670BFE}" type="parTrans" cxnId="{1B5174DE-0717-B740-AF08-A4E0E68C8681}">
      <dgm:prSet/>
      <dgm:spPr/>
      <dgm:t>
        <a:bodyPr/>
        <a:lstStyle/>
        <a:p>
          <a:endParaRPr lang="en-US"/>
        </a:p>
      </dgm:t>
    </dgm:pt>
    <dgm:pt modelId="{A8283F94-A158-6C4F-BEF4-BC3FB635C876}" type="sibTrans" cxnId="{1B5174DE-0717-B740-AF08-A4E0E68C8681}">
      <dgm:prSet/>
      <dgm:spPr/>
      <dgm:t>
        <a:bodyPr/>
        <a:lstStyle/>
        <a:p>
          <a:endParaRPr lang="en-US"/>
        </a:p>
      </dgm:t>
    </dgm:pt>
    <dgm:pt modelId="{CCEFF276-B24A-AC4C-805F-165E96CC6EE0}">
      <dgm:prSet/>
      <dgm:spPr>
        <a:solidFill>
          <a:schemeClr val="bg1"/>
        </a:solidFill>
        <a:ln>
          <a:solidFill>
            <a:schemeClr val="accent1">
              <a:lumMod val="75000"/>
            </a:schemeClr>
          </a:solidFill>
        </a:ln>
      </dgm:spPr>
      <dgm:t>
        <a:bodyPr/>
        <a:lstStyle/>
        <a:p>
          <a:r>
            <a:rPr lang="en-US" dirty="0" err="1">
              <a:ea typeface="+mn-ea"/>
            </a:rPr>
            <a:t>AddRoundKey</a:t>
          </a:r>
          <a:r>
            <a:rPr lang="en-US" dirty="0">
              <a:ea typeface="+mn-ea"/>
            </a:rPr>
            <a:t> – a simple bitwise XOR of the current block with a portion of the expanded key</a:t>
          </a:r>
        </a:p>
      </dgm:t>
    </dgm:pt>
    <dgm:pt modelId="{2BA28E47-7DDD-214A-B667-DF2B8B19ED9C}" type="parTrans" cxnId="{B3D7B8EB-E450-D949-ABC9-B3A867F1370B}">
      <dgm:prSet/>
      <dgm:spPr/>
      <dgm:t>
        <a:bodyPr/>
        <a:lstStyle/>
        <a:p>
          <a:endParaRPr lang="en-US"/>
        </a:p>
      </dgm:t>
    </dgm:pt>
    <dgm:pt modelId="{1AAAA0D5-3971-7549-810F-0C36AC65881D}" type="sibTrans" cxnId="{B3D7B8EB-E450-D949-ABC9-B3A867F1370B}">
      <dgm:prSet/>
      <dgm:spPr/>
      <dgm:t>
        <a:bodyPr/>
        <a:lstStyle/>
        <a:p>
          <a:endParaRPr lang="en-US"/>
        </a:p>
      </dgm:t>
    </dgm:pt>
    <dgm:pt modelId="{880A8E55-3839-B547-A88F-D9CB845457FE}" type="pres">
      <dgm:prSet presAssocID="{A347AD63-7D06-8248-ABD2-9E5936D31DE7}" presName="Name0" presStyleCnt="0">
        <dgm:presLayoutVars>
          <dgm:dir/>
          <dgm:animLvl val="lvl"/>
          <dgm:resizeHandles val="exact"/>
        </dgm:presLayoutVars>
      </dgm:prSet>
      <dgm:spPr/>
    </dgm:pt>
    <dgm:pt modelId="{7FE24192-F4B8-3E4C-A177-8E6D7BDDDC86}" type="pres">
      <dgm:prSet presAssocID="{F6553825-9D97-584A-898C-1C11CAF6AD95}" presName="composite" presStyleCnt="0"/>
      <dgm:spPr/>
    </dgm:pt>
    <dgm:pt modelId="{662F98EA-7723-4F41-B030-8D4B9072EB45}" type="pres">
      <dgm:prSet presAssocID="{F6553825-9D97-584A-898C-1C11CAF6AD95}" presName="parTx" presStyleLbl="alignNode1" presStyleIdx="0" presStyleCnt="1" custLinFactNeighborY="-73352">
        <dgm:presLayoutVars>
          <dgm:chMax val="0"/>
          <dgm:chPref val="0"/>
          <dgm:bulletEnabled val="1"/>
        </dgm:presLayoutVars>
      </dgm:prSet>
      <dgm:spPr/>
    </dgm:pt>
    <dgm:pt modelId="{4543BE8B-F126-A64F-83F6-C9B6AB912E3B}" type="pres">
      <dgm:prSet presAssocID="{F6553825-9D97-584A-898C-1C11CAF6AD95}" presName="desTx" presStyleLbl="alignAccFollowNode1" presStyleIdx="0" presStyleCnt="1">
        <dgm:presLayoutVars>
          <dgm:bulletEnabled val="1"/>
        </dgm:presLayoutVars>
      </dgm:prSet>
      <dgm:spPr/>
    </dgm:pt>
  </dgm:ptLst>
  <dgm:cxnLst>
    <dgm:cxn modelId="{EF72870E-E9EA-2741-BBDD-D95D5B2529F5}" srcId="{F6553825-9D97-584A-898C-1C11CAF6AD95}" destId="{3A5A80A1-0823-4E48-BAA9-60D647BD1794}" srcOrd="1" destOrd="0" parTransId="{DE5E0F10-A72B-D341-8EB8-F54DD3D77EAB}" sibTransId="{332AABC2-9D8E-AB48-9566-0373AF4E29CB}"/>
    <dgm:cxn modelId="{69BF911D-8302-8A47-805B-377573D8A85D}" type="presOf" srcId="{4033CD6D-2876-604D-BE7A-E05AAB5AE07F}" destId="{4543BE8B-F126-A64F-83F6-C9B6AB912E3B}" srcOrd="0" destOrd="2" presId="urn:microsoft.com/office/officeart/2005/8/layout/hList1"/>
    <dgm:cxn modelId="{DEB56A26-4DFC-0541-8FDD-8B14B230D2C0}" type="presOf" srcId="{CCEFF276-B24A-AC4C-805F-165E96CC6EE0}" destId="{4543BE8B-F126-A64F-83F6-C9B6AB912E3B}" srcOrd="0" destOrd="3" presId="urn:microsoft.com/office/officeart/2005/8/layout/hList1"/>
    <dgm:cxn modelId="{2CE2393F-A7FD-B944-A368-90829A3B048E}" type="presOf" srcId="{F6553825-9D97-584A-898C-1C11CAF6AD95}" destId="{662F98EA-7723-4F41-B030-8D4B9072EB45}" srcOrd="0" destOrd="0" presId="urn:microsoft.com/office/officeart/2005/8/layout/hList1"/>
    <dgm:cxn modelId="{8C7FFB60-C30A-D447-A472-0AA897DC477A}" type="presOf" srcId="{3A5A80A1-0823-4E48-BAA9-60D647BD1794}" destId="{4543BE8B-F126-A64F-83F6-C9B6AB912E3B}" srcOrd="0" destOrd="1" presId="urn:microsoft.com/office/officeart/2005/8/layout/hList1"/>
    <dgm:cxn modelId="{B278EF8A-1090-6F41-940E-9189F66A57BD}" srcId="{F6553825-9D97-584A-898C-1C11CAF6AD95}" destId="{FD478CD5-B496-2D43-973B-D634346F1657}" srcOrd="0" destOrd="0" parTransId="{9D9E8158-993F-084E-B1E6-FB437FCC2DC0}" sibTransId="{B4C6FE8E-87AC-704C-8CD2-EFD030F4F804}"/>
    <dgm:cxn modelId="{3DAF4990-0342-3842-B339-DCEB728A33A2}" type="presOf" srcId="{FD478CD5-B496-2D43-973B-D634346F1657}" destId="{4543BE8B-F126-A64F-83F6-C9B6AB912E3B}" srcOrd="0" destOrd="0" presId="urn:microsoft.com/office/officeart/2005/8/layout/hList1"/>
    <dgm:cxn modelId="{58CDB699-8103-1A4B-942F-069F5410EA36}" srcId="{A347AD63-7D06-8248-ABD2-9E5936D31DE7}" destId="{F6553825-9D97-584A-898C-1C11CAF6AD95}" srcOrd="0" destOrd="0" parTransId="{2AD417EA-3AFF-FA43-A2AB-D743084A39C4}" sibTransId="{032FB97B-4EDA-BB46-95FC-3CB6DD5A0523}"/>
    <dgm:cxn modelId="{1B5174DE-0717-B740-AF08-A4E0E68C8681}" srcId="{F6553825-9D97-584A-898C-1C11CAF6AD95}" destId="{4033CD6D-2876-604D-BE7A-E05AAB5AE07F}" srcOrd="2" destOrd="0" parTransId="{E5241A44-0BDF-DD40-8C56-6029EE670BFE}" sibTransId="{A8283F94-A158-6C4F-BEF4-BC3FB635C876}"/>
    <dgm:cxn modelId="{B3D7B8EB-E450-D949-ABC9-B3A867F1370B}" srcId="{F6553825-9D97-584A-898C-1C11CAF6AD95}" destId="{CCEFF276-B24A-AC4C-805F-165E96CC6EE0}" srcOrd="3" destOrd="0" parTransId="{2BA28E47-7DDD-214A-B667-DF2B8B19ED9C}" sibTransId="{1AAAA0D5-3971-7549-810F-0C36AC65881D}"/>
    <dgm:cxn modelId="{859ACAEC-4F0B-8847-BCC3-F2C0DC43DBAB}" type="presOf" srcId="{A347AD63-7D06-8248-ABD2-9E5936D31DE7}" destId="{880A8E55-3839-B547-A88F-D9CB845457FE}" srcOrd="0" destOrd="0" presId="urn:microsoft.com/office/officeart/2005/8/layout/hList1"/>
    <dgm:cxn modelId="{F78BFE40-DD73-694B-8642-03E3AD783416}" type="presParOf" srcId="{880A8E55-3839-B547-A88F-D9CB845457FE}" destId="{7FE24192-F4B8-3E4C-A177-8E6D7BDDDC86}" srcOrd="0" destOrd="0" presId="urn:microsoft.com/office/officeart/2005/8/layout/hList1"/>
    <dgm:cxn modelId="{F6D9239A-C1A8-1642-AE90-936BD193B3F8}" type="presParOf" srcId="{7FE24192-F4B8-3E4C-A177-8E6D7BDDDC86}" destId="{662F98EA-7723-4F41-B030-8D4B9072EB45}" srcOrd="0" destOrd="0" presId="urn:microsoft.com/office/officeart/2005/8/layout/hList1"/>
    <dgm:cxn modelId="{13891A72-3AEC-724B-A60A-62B3E0F385D6}" type="presParOf" srcId="{7FE24192-F4B8-3E4C-A177-8E6D7BDDDC86}" destId="{4543BE8B-F126-A64F-83F6-C9B6AB912E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E70491-3A5A-E341-8AF3-E55A7DE8548A}"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3869D67A-3F7D-AA4E-B63C-FB49E8AD37CB}">
      <dgm:prSet phldrT="[Text]" custT="1"/>
      <dgm:spPr>
        <a:ln>
          <a:solidFill>
            <a:schemeClr val="bg2"/>
          </a:solidFill>
        </a:ln>
      </dgm:spPr>
      <dgm:t>
        <a:bodyPr/>
        <a:lstStyle/>
        <a:p>
          <a:r>
            <a:rPr lang="en-US" sz="4800" dirty="0">
              <a:ea typeface="+mn-ea"/>
            </a:rPr>
            <a:t>Rationale:</a:t>
          </a:r>
          <a:endParaRPr lang="en-US" sz="4800" dirty="0"/>
        </a:p>
      </dgm:t>
    </dgm:pt>
    <dgm:pt modelId="{C2A33959-A12E-EE4B-9321-4B35FF6472F5}" type="parTrans" cxnId="{37CE3564-0713-F445-BC70-0EF7031988D7}">
      <dgm:prSet/>
      <dgm:spPr/>
      <dgm:t>
        <a:bodyPr/>
        <a:lstStyle/>
        <a:p>
          <a:endParaRPr lang="en-US"/>
        </a:p>
      </dgm:t>
    </dgm:pt>
    <dgm:pt modelId="{7B5B575B-B4FC-3F41-A39D-EC476FE35502}" type="sibTrans" cxnId="{37CE3564-0713-F445-BC70-0EF7031988D7}">
      <dgm:prSet/>
      <dgm:spPr/>
      <dgm:t>
        <a:bodyPr/>
        <a:lstStyle/>
        <a:p>
          <a:endParaRPr lang="en-US"/>
        </a:p>
      </dgm:t>
    </dgm:pt>
    <dgm:pt modelId="{A34C1AB0-108F-0D48-A37B-3E6AEB03F04C}">
      <dgm:prSet/>
      <dgm:spPr/>
      <dgm:t>
        <a:bodyPr/>
        <a:lstStyle/>
        <a:p>
          <a:r>
            <a:rPr lang="en-US" dirty="0">
              <a:effectLst>
                <a:outerShdw blurRad="38100" dist="38100" dir="2700000" algn="tl">
                  <a:srgbClr val="000000">
                    <a:alpha val="43137"/>
                  </a:srgbClr>
                </a:outerShdw>
              </a:effectLst>
              <a:ea typeface="+mn-ea"/>
            </a:rPr>
            <a:t>Is as simple as possible and affects every bit of State</a:t>
          </a:r>
        </a:p>
      </dgm:t>
    </dgm:pt>
    <dgm:pt modelId="{64027232-2DBE-9A4D-B7A0-5AC3EB424AFF}" type="parTrans" cxnId="{1430671B-2F9F-8F43-A89F-6B9F1F7867EA}">
      <dgm:prSet/>
      <dgm:spPr/>
      <dgm:t>
        <a:bodyPr/>
        <a:lstStyle/>
        <a:p>
          <a:endParaRPr lang="en-US"/>
        </a:p>
      </dgm:t>
    </dgm:pt>
    <dgm:pt modelId="{EDA6D999-4F07-F645-8BAE-F250750D3A18}" type="sibTrans" cxnId="{1430671B-2F9F-8F43-A89F-6B9F1F7867EA}">
      <dgm:prSet/>
      <dgm:spPr/>
      <dgm:t>
        <a:bodyPr/>
        <a:lstStyle/>
        <a:p>
          <a:endParaRPr lang="en-US"/>
        </a:p>
      </dgm:t>
    </dgm:pt>
    <dgm:pt modelId="{082CBD4A-E8BF-624E-82D5-5CF738684921}">
      <dgm:prSet/>
      <dgm:spPr/>
      <dgm:t>
        <a:bodyPr/>
        <a:lstStyle/>
        <a:p>
          <a:r>
            <a:rPr lang="en-US" dirty="0">
              <a:effectLst>
                <a:outerShdw blurRad="38100" dist="38100" dir="2700000" algn="tl">
                  <a:srgbClr val="000000">
                    <a:alpha val="43137"/>
                  </a:srgbClr>
                </a:outerShdw>
              </a:effectLst>
              <a:ea typeface="+mn-ea"/>
            </a:rPr>
            <a:t>The complexity of the round key expansion plus the complexity of the other stages of AES ensure security</a:t>
          </a:r>
        </a:p>
      </dgm:t>
    </dgm:pt>
    <dgm:pt modelId="{CE69DE65-E2E8-6F4B-988D-774964907128}" type="parTrans" cxnId="{E89A5584-1344-A24D-A077-8D1D2959CAF5}">
      <dgm:prSet/>
      <dgm:spPr/>
      <dgm:t>
        <a:bodyPr/>
        <a:lstStyle/>
        <a:p>
          <a:endParaRPr lang="en-US"/>
        </a:p>
      </dgm:t>
    </dgm:pt>
    <dgm:pt modelId="{273E629E-BBAB-9F40-8CD2-BDC1BE45B4B2}" type="sibTrans" cxnId="{E89A5584-1344-A24D-A077-8D1D2959CAF5}">
      <dgm:prSet/>
      <dgm:spPr/>
      <dgm:t>
        <a:bodyPr/>
        <a:lstStyle/>
        <a:p>
          <a:endParaRPr lang="en-US"/>
        </a:p>
      </dgm:t>
    </dgm:pt>
    <dgm:pt modelId="{1E9ED761-7147-DC41-95EA-502DA8E39AD9}" type="pres">
      <dgm:prSet presAssocID="{06E70491-3A5A-E341-8AF3-E55A7DE8548A}" presName="theList" presStyleCnt="0">
        <dgm:presLayoutVars>
          <dgm:dir/>
          <dgm:animLvl val="lvl"/>
          <dgm:resizeHandles val="exact"/>
        </dgm:presLayoutVars>
      </dgm:prSet>
      <dgm:spPr/>
    </dgm:pt>
    <dgm:pt modelId="{3606B63D-6819-F149-BE24-03926EE96672}" type="pres">
      <dgm:prSet presAssocID="{3869D67A-3F7D-AA4E-B63C-FB49E8AD37CB}" presName="compNode" presStyleCnt="0"/>
      <dgm:spPr/>
    </dgm:pt>
    <dgm:pt modelId="{AE031E95-656C-0046-BF22-0866F7A08318}" type="pres">
      <dgm:prSet presAssocID="{3869D67A-3F7D-AA4E-B63C-FB49E8AD37CB}" presName="aNode" presStyleLbl="bgShp" presStyleIdx="0" presStyleCnt="1"/>
      <dgm:spPr/>
    </dgm:pt>
    <dgm:pt modelId="{94800995-0937-414A-A9DD-3CC8FF5CBEEF}" type="pres">
      <dgm:prSet presAssocID="{3869D67A-3F7D-AA4E-B63C-FB49E8AD37CB}" presName="textNode" presStyleLbl="bgShp" presStyleIdx="0" presStyleCnt="1"/>
      <dgm:spPr/>
    </dgm:pt>
    <dgm:pt modelId="{0A9CBDE6-83C0-634C-B979-1FEADC9B08CF}" type="pres">
      <dgm:prSet presAssocID="{3869D67A-3F7D-AA4E-B63C-FB49E8AD37CB}" presName="compChildNode" presStyleCnt="0"/>
      <dgm:spPr/>
    </dgm:pt>
    <dgm:pt modelId="{18E87D01-36B5-C74E-AFB4-48AA4A8839CA}" type="pres">
      <dgm:prSet presAssocID="{3869D67A-3F7D-AA4E-B63C-FB49E8AD37CB}" presName="theInnerList" presStyleCnt="0"/>
      <dgm:spPr/>
    </dgm:pt>
    <dgm:pt modelId="{B4BF46BC-3A33-6149-9393-EC1CD0316560}" type="pres">
      <dgm:prSet presAssocID="{A34C1AB0-108F-0D48-A37B-3E6AEB03F04C}" presName="childNode" presStyleLbl="node1" presStyleIdx="0" presStyleCnt="2">
        <dgm:presLayoutVars>
          <dgm:bulletEnabled val="1"/>
        </dgm:presLayoutVars>
      </dgm:prSet>
      <dgm:spPr/>
    </dgm:pt>
    <dgm:pt modelId="{36F3D8A2-BBB0-9C44-A25E-98A4D3F42D2E}" type="pres">
      <dgm:prSet presAssocID="{A34C1AB0-108F-0D48-A37B-3E6AEB03F04C}" presName="aSpace2" presStyleCnt="0"/>
      <dgm:spPr/>
    </dgm:pt>
    <dgm:pt modelId="{681F0B88-DB2E-FB4E-836C-9656ECDCAECA}" type="pres">
      <dgm:prSet presAssocID="{082CBD4A-E8BF-624E-82D5-5CF738684921}" presName="childNode" presStyleLbl="node1" presStyleIdx="1" presStyleCnt="2">
        <dgm:presLayoutVars>
          <dgm:bulletEnabled val="1"/>
        </dgm:presLayoutVars>
      </dgm:prSet>
      <dgm:spPr/>
    </dgm:pt>
  </dgm:ptLst>
  <dgm:cxnLst>
    <dgm:cxn modelId="{CB9B360F-3141-A64C-9245-FC2C63F2F238}" type="presOf" srcId="{3869D67A-3F7D-AA4E-B63C-FB49E8AD37CB}" destId="{94800995-0937-414A-A9DD-3CC8FF5CBEEF}" srcOrd="1" destOrd="0" presId="urn:microsoft.com/office/officeart/2005/8/layout/lProcess2"/>
    <dgm:cxn modelId="{1430671B-2F9F-8F43-A89F-6B9F1F7867EA}" srcId="{3869D67A-3F7D-AA4E-B63C-FB49E8AD37CB}" destId="{A34C1AB0-108F-0D48-A37B-3E6AEB03F04C}" srcOrd="0" destOrd="0" parTransId="{64027232-2DBE-9A4D-B7A0-5AC3EB424AFF}" sibTransId="{EDA6D999-4F07-F645-8BAE-F250750D3A18}"/>
    <dgm:cxn modelId="{37CE3564-0713-F445-BC70-0EF7031988D7}" srcId="{06E70491-3A5A-E341-8AF3-E55A7DE8548A}" destId="{3869D67A-3F7D-AA4E-B63C-FB49E8AD37CB}" srcOrd="0" destOrd="0" parTransId="{C2A33959-A12E-EE4B-9321-4B35FF6472F5}" sibTransId="{7B5B575B-B4FC-3F41-A39D-EC476FE35502}"/>
    <dgm:cxn modelId="{17891E77-145E-484C-AF8B-824C055C7F66}" type="presOf" srcId="{06E70491-3A5A-E341-8AF3-E55A7DE8548A}" destId="{1E9ED761-7147-DC41-95EA-502DA8E39AD9}" srcOrd="0" destOrd="0" presId="urn:microsoft.com/office/officeart/2005/8/layout/lProcess2"/>
    <dgm:cxn modelId="{E89A5584-1344-A24D-A077-8D1D2959CAF5}" srcId="{3869D67A-3F7D-AA4E-B63C-FB49E8AD37CB}" destId="{082CBD4A-E8BF-624E-82D5-5CF738684921}" srcOrd="1" destOrd="0" parTransId="{CE69DE65-E2E8-6F4B-988D-774964907128}" sibTransId="{273E629E-BBAB-9F40-8CD2-BDC1BE45B4B2}"/>
    <dgm:cxn modelId="{286D52AB-A948-2541-9986-039B4184209C}" type="presOf" srcId="{A34C1AB0-108F-0D48-A37B-3E6AEB03F04C}" destId="{B4BF46BC-3A33-6149-9393-EC1CD0316560}" srcOrd="0" destOrd="0" presId="urn:microsoft.com/office/officeart/2005/8/layout/lProcess2"/>
    <dgm:cxn modelId="{26A5D7D1-11C7-2F41-8BD1-89CE6B654149}" type="presOf" srcId="{082CBD4A-E8BF-624E-82D5-5CF738684921}" destId="{681F0B88-DB2E-FB4E-836C-9656ECDCAECA}" srcOrd="0" destOrd="0" presId="urn:microsoft.com/office/officeart/2005/8/layout/lProcess2"/>
    <dgm:cxn modelId="{2E9C06FD-5248-3B45-BE75-8593C342C957}" type="presOf" srcId="{3869D67A-3F7D-AA4E-B63C-FB49E8AD37CB}" destId="{AE031E95-656C-0046-BF22-0866F7A08318}" srcOrd="0" destOrd="0" presId="urn:microsoft.com/office/officeart/2005/8/layout/lProcess2"/>
    <dgm:cxn modelId="{07166003-2E9D-694C-AECF-5013D2C5A477}" type="presParOf" srcId="{1E9ED761-7147-DC41-95EA-502DA8E39AD9}" destId="{3606B63D-6819-F149-BE24-03926EE96672}" srcOrd="0" destOrd="0" presId="urn:microsoft.com/office/officeart/2005/8/layout/lProcess2"/>
    <dgm:cxn modelId="{442E1A43-834E-FE45-879F-4104D9FA6A13}" type="presParOf" srcId="{3606B63D-6819-F149-BE24-03926EE96672}" destId="{AE031E95-656C-0046-BF22-0866F7A08318}" srcOrd="0" destOrd="0" presId="urn:microsoft.com/office/officeart/2005/8/layout/lProcess2"/>
    <dgm:cxn modelId="{54BD3A72-1BD0-324B-B007-FDC2EEC45C22}" type="presParOf" srcId="{3606B63D-6819-F149-BE24-03926EE96672}" destId="{94800995-0937-414A-A9DD-3CC8FF5CBEEF}" srcOrd="1" destOrd="0" presId="urn:microsoft.com/office/officeart/2005/8/layout/lProcess2"/>
    <dgm:cxn modelId="{A71174B9-213F-E942-B3A8-5E9EEA0675BA}" type="presParOf" srcId="{3606B63D-6819-F149-BE24-03926EE96672}" destId="{0A9CBDE6-83C0-634C-B979-1FEADC9B08CF}" srcOrd="2" destOrd="0" presId="urn:microsoft.com/office/officeart/2005/8/layout/lProcess2"/>
    <dgm:cxn modelId="{974002CE-3E13-8F45-990D-4984FF83C5C6}" type="presParOf" srcId="{0A9CBDE6-83C0-634C-B979-1FEADC9B08CF}" destId="{18E87D01-36B5-C74E-AFB4-48AA4A8839CA}" srcOrd="0" destOrd="0" presId="urn:microsoft.com/office/officeart/2005/8/layout/lProcess2"/>
    <dgm:cxn modelId="{76EE04DB-4214-774C-A752-8AFEEDD20626}" type="presParOf" srcId="{18E87D01-36B5-C74E-AFB4-48AA4A8839CA}" destId="{B4BF46BC-3A33-6149-9393-EC1CD0316560}" srcOrd="0" destOrd="0" presId="urn:microsoft.com/office/officeart/2005/8/layout/lProcess2"/>
    <dgm:cxn modelId="{07E9DB8D-A85A-8743-B9F7-42DBB9F6679D}" type="presParOf" srcId="{18E87D01-36B5-C74E-AFB4-48AA4A8839CA}" destId="{36F3D8A2-BBB0-9C44-A25E-98A4D3F42D2E}" srcOrd="1" destOrd="0" presId="urn:microsoft.com/office/officeart/2005/8/layout/lProcess2"/>
    <dgm:cxn modelId="{78E76145-1D19-264E-B6A7-73272573468C}" type="presParOf" srcId="{18E87D01-36B5-C74E-AFB4-48AA4A8839CA}" destId="{681F0B88-DB2E-FB4E-836C-9656ECDCAEC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ACCAD9-680A-D743-971E-975DA0224500}"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8F2D3E8B-1B70-344E-A794-392708999AB0}">
      <dgm:prSet custT="1"/>
      <dgm:spPr/>
      <dgm:t>
        <a:bodyPr/>
        <a:lstStyle/>
        <a:p>
          <a:pPr rtl="0"/>
          <a:r>
            <a:rPr lang="en-US" sz="2000" dirty="0">
              <a:effectLst>
                <a:outerShdw blurRad="38100" dist="38100" dir="2700000" algn="tl">
                  <a:srgbClr val="000000">
                    <a:alpha val="43137"/>
                  </a:srgbClr>
                </a:outerShdw>
              </a:effectLst>
            </a:rPr>
            <a:t>The specific criteria that were used are</a:t>
          </a:r>
          <a:r>
            <a:rPr lang="en-US" sz="1800" dirty="0"/>
            <a:t>:</a:t>
          </a:r>
        </a:p>
      </dgm:t>
    </dgm:pt>
    <dgm:pt modelId="{DCA46CED-2F94-B94B-A2C2-0C4CCC493AEB}" type="parTrans" cxnId="{1DCB708E-82D2-0649-84C5-D4BF55A19B1B}">
      <dgm:prSet/>
      <dgm:spPr/>
      <dgm:t>
        <a:bodyPr/>
        <a:lstStyle/>
        <a:p>
          <a:endParaRPr lang="en-US"/>
        </a:p>
      </dgm:t>
    </dgm:pt>
    <dgm:pt modelId="{7E3DC81C-27BE-EC4A-ACF0-E95A9E8F3E82}" type="sibTrans" cxnId="{1DCB708E-82D2-0649-84C5-D4BF55A19B1B}">
      <dgm:prSet/>
      <dgm:spPr/>
      <dgm:t>
        <a:bodyPr/>
        <a:lstStyle/>
        <a:p>
          <a:endParaRPr lang="en-US"/>
        </a:p>
      </dgm:t>
    </dgm:pt>
    <dgm:pt modelId="{1382CF7B-C7F1-3E47-B8E6-38E73A1E0D68}">
      <dgm:prSet/>
      <dgm:spPr/>
      <dgm:t>
        <a:bodyPr/>
        <a:lstStyle/>
        <a:p>
          <a:pPr rtl="0"/>
          <a:r>
            <a:rPr lang="en-US" dirty="0"/>
            <a:t>Knowledge of a part of the cipher key or round key does not enable calculation of many other round-key bits</a:t>
          </a:r>
        </a:p>
      </dgm:t>
    </dgm:pt>
    <dgm:pt modelId="{32639EB1-8FAB-7F44-8D51-D0EAFE63F5ED}" type="parTrans" cxnId="{318FFD8D-63B7-5D4F-B38F-7A5580A54F77}">
      <dgm:prSet/>
      <dgm:spPr/>
      <dgm:t>
        <a:bodyPr/>
        <a:lstStyle/>
        <a:p>
          <a:endParaRPr lang="en-US"/>
        </a:p>
      </dgm:t>
    </dgm:pt>
    <dgm:pt modelId="{1CE5FDF6-4CA0-E649-9D45-5484D7563AE2}" type="sibTrans" cxnId="{318FFD8D-63B7-5D4F-B38F-7A5580A54F77}">
      <dgm:prSet/>
      <dgm:spPr/>
      <dgm:t>
        <a:bodyPr/>
        <a:lstStyle/>
        <a:p>
          <a:endParaRPr lang="en-US"/>
        </a:p>
      </dgm:t>
    </dgm:pt>
    <dgm:pt modelId="{1FFB88C8-D23A-284C-B6EB-3EBEF80E1869}">
      <dgm:prSet/>
      <dgm:spPr/>
      <dgm:t>
        <a:bodyPr/>
        <a:lstStyle/>
        <a:p>
          <a:pPr rtl="0"/>
          <a:r>
            <a:rPr lang="en-US" dirty="0"/>
            <a:t>An invertible transformation</a:t>
          </a:r>
        </a:p>
      </dgm:t>
    </dgm:pt>
    <dgm:pt modelId="{D607BA16-35F5-2840-86BD-DEFC0DB66376}" type="parTrans" cxnId="{AC6A97A0-5FB6-D34F-B39D-B9D55E15250B}">
      <dgm:prSet/>
      <dgm:spPr/>
      <dgm:t>
        <a:bodyPr/>
        <a:lstStyle/>
        <a:p>
          <a:endParaRPr lang="en-US"/>
        </a:p>
      </dgm:t>
    </dgm:pt>
    <dgm:pt modelId="{1C9CADD0-2208-7D41-B311-47D1058A3334}" type="sibTrans" cxnId="{AC6A97A0-5FB6-D34F-B39D-B9D55E15250B}">
      <dgm:prSet/>
      <dgm:spPr/>
      <dgm:t>
        <a:bodyPr/>
        <a:lstStyle/>
        <a:p>
          <a:endParaRPr lang="en-US"/>
        </a:p>
      </dgm:t>
    </dgm:pt>
    <dgm:pt modelId="{7E81624B-ED97-894F-AAA0-53E6672DAD9B}">
      <dgm:prSet/>
      <dgm:spPr/>
      <dgm:t>
        <a:bodyPr/>
        <a:lstStyle/>
        <a:p>
          <a:pPr rtl="0"/>
          <a:r>
            <a:rPr lang="en-US" dirty="0"/>
            <a:t>Speed on a wide range of processors</a:t>
          </a:r>
        </a:p>
      </dgm:t>
    </dgm:pt>
    <dgm:pt modelId="{459D7936-5325-AA4E-971B-4B64742D5FAE}" type="parTrans" cxnId="{D6CAF3B9-DA0C-AD4B-B0E5-E11CDCD286C0}">
      <dgm:prSet/>
      <dgm:spPr/>
      <dgm:t>
        <a:bodyPr/>
        <a:lstStyle/>
        <a:p>
          <a:endParaRPr lang="en-US"/>
        </a:p>
      </dgm:t>
    </dgm:pt>
    <dgm:pt modelId="{6BCF9763-FC8A-094F-8F95-48FBBECCACC0}" type="sibTrans" cxnId="{D6CAF3B9-DA0C-AD4B-B0E5-E11CDCD286C0}">
      <dgm:prSet/>
      <dgm:spPr/>
      <dgm:t>
        <a:bodyPr/>
        <a:lstStyle/>
        <a:p>
          <a:endParaRPr lang="en-US"/>
        </a:p>
      </dgm:t>
    </dgm:pt>
    <dgm:pt modelId="{700BFEFE-33AE-304F-BA09-BF4B94815E12}">
      <dgm:prSet/>
      <dgm:spPr/>
      <dgm:t>
        <a:bodyPr/>
        <a:lstStyle/>
        <a:p>
          <a:pPr rtl="0"/>
          <a:r>
            <a:rPr lang="en-US" dirty="0"/>
            <a:t>Usage of round constants to eliminate symmetries</a:t>
          </a:r>
        </a:p>
      </dgm:t>
    </dgm:pt>
    <dgm:pt modelId="{407A0D4A-DBED-6443-9178-E67F3E877D1C}" type="parTrans" cxnId="{263A83DD-E6D1-8C43-B0F8-DC116B949D18}">
      <dgm:prSet/>
      <dgm:spPr/>
      <dgm:t>
        <a:bodyPr/>
        <a:lstStyle/>
        <a:p>
          <a:endParaRPr lang="en-US"/>
        </a:p>
      </dgm:t>
    </dgm:pt>
    <dgm:pt modelId="{88594F36-7FD7-0E4A-9A59-212C7171504A}" type="sibTrans" cxnId="{263A83DD-E6D1-8C43-B0F8-DC116B949D18}">
      <dgm:prSet/>
      <dgm:spPr/>
      <dgm:t>
        <a:bodyPr/>
        <a:lstStyle/>
        <a:p>
          <a:endParaRPr lang="en-US"/>
        </a:p>
      </dgm:t>
    </dgm:pt>
    <dgm:pt modelId="{4AF0CCD5-2CF2-D744-8446-4426FFC10C6E}">
      <dgm:prSet/>
      <dgm:spPr/>
      <dgm:t>
        <a:bodyPr/>
        <a:lstStyle/>
        <a:p>
          <a:pPr rtl="0"/>
          <a:r>
            <a:rPr lang="en-US" dirty="0"/>
            <a:t>Diffusion of cipher key differences into the round keys</a:t>
          </a:r>
        </a:p>
      </dgm:t>
    </dgm:pt>
    <dgm:pt modelId="{8DAB9A00-1D09-A54F-8993-4572FB68EA76}" type="parTrans" cxnId="{27D765EB-7939-624E-825C-272619E25FC3}">
      <dgm:prSet/>
      <dgm:spPr/>
      <dgm:t>
        <a:bodyPr/>
        <a:lstStyle/>
        <a:p>
          <a:endParaRPr lang="en-US"/>
        </a:p>
      </dgm:t>
    </dgm:pt>
    <dgm:pt modelId="{82CD27FE-83EE-B04E-B181-1B66876054B7}" type="sibTrans" cxnId="{27D765EB-7939-624E-825C-272619E25FC3}">
      <dgm:prSet/>
      <dgm:spPr/>
      <dgm:t>
        <a:bodyPr/>
        <a:lstStyle/>
        <a:p>
          <a:endParaRPr lang="en-US"/>
        </a:p>
      </dgm:t>
    </dgm:pt>
    <dgm:pt modelId="{823A72AC-C6E8-FE4C-97D8-12A83A1687D0}">
      <dgm:prSet/>
      <dgm:spPr/>
      <dgm:t>
        <a:bodyPr/>
        <a:lstStyle/>
        <a:p>
          <a:pPr rtl="0"/>
          <a:r>
            <a:rPr lang="en-US" dirty="0"/>
            <a:t>Enough nonlinearity to prohibit the full determination of round key differences from cipher key differences only</a:t>
          </a:r>
        </a:p>
      </dgm:t>
    </dgm:pt>
    <dgm:pt modelId="{8B25F851-DA21-9F46-BF9D-C0B596311C16}" type="parTrans" cxnId="{BCFBC629-6DBC-DC4C-8B99-81D49AF0C67A}">
      <dgm:prSet/>
      <dgm:spPr/>
      <dgm:t>
        <a:bodyPr/>
        <a:lstStyle/>
        <a:p>
          <a:endParaRPr lang="en-US"/>
        </a:p>
      </dgm:t>
    </dgm:pt>
    <dgm:pt modelId="{CFD30177-65EB-1B4C-8258-BE4F42EC0E71}" type="sibTrans" cxnId="{BCFBC629-6DBC-DC4C-8B99-81D49AF0C67A}">
      <dgm:prSet/>
      <dgm:spPr/>
      <dgm:t>
        <a:bodyPr/>
        <a:lstStyle/>
        <a:p>
          <a:endParaRPr lang="en-US"/>
        </a:p>
      </dgm:t>
    </dgm:pt>
    <dgm:pt modelId="{2EDC8CE7-B207-F84C-A98F-CCF647DBB921}">
      <dgm:prSet/>
      <dgm:spPr/>
      <dgm:t>
        <a:bodyPr/>
        <a:lstStyle/>
        <a:p>
          <a:pPr rtl="0"/>
          <a:r>
            <a:rPr lang="en-US" dirty="0"/>
            <a:t>Simplicity of description</a:t>
          </a:r>
        </a:p>
      </dgm:t>
    </dgm:pt>
    <dgm:pt modelId="{F4DFC3F1-EC5B-344E-A21E-42BA4521D281}" type="parTrans" cxnId="{7C50E06D-5BB5-F64C-92B1-48EA9E9367F3}">
      <dgm:prSet/>
      <dgm:spPr/>
      <dgm:t>
        <a:bodyPr/>
        <a:lstStyle/>
        <a:p>
          <a:endParaRPr lang="en-US"/>
        </a:p>
      </dgm:t>
    </dgm:pt>
    <dgm:pt modelId="{D49B164B-4506-9347-A1F1-8D19B6565466}" type="sibTrans" cxnId="{7C50E06D-5BB5-F64C-92B1-48EA9E9367F3}">
      <dgm:prSet/>
      <dgm:spPr/>
      <dgm:t>
        <a:bodyPr/>
        <a:lstStyle/>
        <a:p>
          <a:endParaRPr lang="en-US"/>
        </a:p>
      </dgm:t>
    </dgm:pt>
    <dgm:pt modelId="{DE38E8B3-13D2-6E46-877C-EFD3AFC6EB89}" type="pres">
      <dgm:prSet presAssocID="{83ACCAD9-680A-D743-971E-975DA0224500}" presName="linear" presStyleCnt="0">
        <dgm:presLayoutVars>
          <dgm:dir/>
          <dgm:animLvl val="lvl"/>
          <dgm:resizeHandles val="exact"/>
        </dgm:presLayoutVars>
      </dgm:prSet>
      <dgm:spPr/>
    </dgm:pt>
    <dgm:pt modelId="{46ACF56D-2B57-6242-BC98-AB71118E2C73}" type="pres">
      <dgm:prSet presAssocID="{8F2D3E8B-1B70-344E-A794-392708999AB0}" presName="parentLin" presStyleCnt="0"/>
      <dgm:spPr/>
    </dgm:pt>
    <dgm:pt modelId="{50C18710-530A-714A-ABE0-1A9F41FF5A5F}" type="pres">
      <dgm:prSet presAssocID="{8F2D3E8B-1B70-344E-A794-392708999AB0}" presName="parentLeftMargin" presStyleLbl="node1" presStyleIdx="0" presStyleCnt="1"/>
      <dgm:spPr/>
    </dgm:pt>
    <dgm:pt modelId="{145B3E17-2DA7-6B45-BEAA-2B9A7D3B217D}" type="pres">
      <dgm:prSet presAssocID="{8F2D3E8B-1B70-344E-A794-392708999AB0}" presName="parentText" presStyleLbl="node1" presStyleIdx="0" presStyleCnt="1" custScaleX="140816" custLinFactNeighborX="-100000" custLinFactNeighborY="-969">
        <dgm:presLayoutVars>
          <dgm:chMax val="0"/>
          <dgm:bulletEnabled val="1"/>
        </dgm:presLayoutVars>
      </dgm:prSet>
      <dgm:spPr/>
    </dgm:pt>
    <dgm:pt modelId="{A8F63CEC-6BAC-4E46-9B93-2E21867DEA51}" type="pres">
      <dgm:prSet presAssocID="{8F2D3E8B-1B70-344E-A794-392708999AB0}" presName="negativeSpace" presStyleCnt="0"/>
      <dgm:spPr/>
    </dgm:pt>
    <dgm:pt modelId="{4389547B-5732-A94A-AD6A-3AA2B292FE31}" type="pres">
      <dgm:prSet presAssocID="{8F2D3E8B-1B70-344E-A794-392708999AB0}" presName="childText" presStyleLbl="conFgAcc1" presStyleIdx="0" presStyleCnt="1">
        <dgm:presLayoutVars>
          <dgm:bulletEnabled val="1"/>
        </dgm:presLayoutVars>
      </dgm:prSet>
      <dgm:spPr/>
    </dgm:pt>
  </dgm:ptLst>
  <dgm:cxnLst>
    <dgm:cxn modelId="{FB726D27-ECFD-374B-83A6-CBF393D361F6}" type="presOf" srcId="{1FFB88C8-D23A-284C-B6EB-3EBEF80E1869}" destId="{4389547B-5732-A94A-AD6A-3AA2B292FE31}" srcOrd="0" destOrd="1" presId="urn:microsoft.com/office/officeart/2005/8/layout/list1"/>
    <dgm:cxn modelId="{BCFBC629-6DBC-DC4C-8B99-81D49AF0C67A}" srcId="{8F2D3E8B-1B70-344E-A794-392708999AB0}" destId="{823A72AC-C6E8-FE4C-97D8-12A83A1687D0}" srcOrd="5" destOrd="0" parTransId="{8B25F851-DA21-9F46-BF9D-C0B596311C16}" sibTransId="{CFD30177-65EB-1B4C-8258-BE4F42EC0E71}"/>
    <dgm:cxn modelId="{434C584F-D95A-9743-830C-1A18BFC97D36}" type="presOf" srcId="{7E81624B-ED97-894F-AAA0-53E6672DAD9B}" destId="{4389547B-5732-A94A-AD6A-3AA2B292FE31}" srcOrd="0" destOrd="2" presId="urn:microsoft.com/office/officeart/2005/8/layout/list1"/>
    <dgm:cxn modelId="{BB6CD14F-CF8F-4640-8E24-47033A949DFF}" type="presOf" srcId="{4AF0CCD5-2CF2-D744-8446-4426FFC10C6E}" destId="{4389547B-5732-A94A-AD6A-3AA2B292FE31}" srcOrd="0" destOrd="4" presId="urn:microsoft.com/office/officeart/2005/8/layout/list1"/>
    <dgm:cxn modelId="{DFCDC26A-930B-C847-9ADA-B80623F502D3}" type="presOf" srcId="{8F2D3E8B-1B70-344E-A794-392708999AB0}" destId="{50C18710-530A-714A-ABE0-1A9F41FF5A5F}" srcOrd="0" destOrd="0" presId="urn:microsoft.com/office/officeart/2005/8/layout/list1"/>
    <dgm:cxn modelId="{3209116B-8999-084C-9641-08A120F02320}" type="presOf" srcId="{83ACCAD9-680A-D743-971E-975DA0224500}" destId="{DE38E8B3-13D2-6E46-877C-EFD3AFC6EB89}" srcOrd="0" destOrd="0" presId="urn:microsoft.com/office/officeart/2005/8/layout/list1"/>
    <dgm:cxn modelId="{7C50E06D-5BB5-F64C-92B1-48EA9E9367F3}" srcId="{8F2D3E8B-1B70-344E-A794-392708999AB0}" destId="{2EDC8CE7-B207-F84C-A98F-CCF647DBB921}" srcOrd="6" destOrd="0" parTransId="{F4DFC3F1-EC5B-344E-A21E-42BA4521D281}" sibTransId="{D49B164B-4506-9347-A1F1-8D19B6565466}"/>
    <dgm:cxn modelId="{3E32187A-BD6C-4C40-AB67-242A68478937}" type="presOf" srcId="{2EDC8CE7-B207-F84C-A98F-CCF647DBB921}" destId="{4389547B-5732-A94A-AD6A-3AA2B292FE31}" srcOrd="0" destOrd="6" presId="urn:microsoft.com/office/officeart/2005/8/layout/list1"/>
    <dgm:cxn modelId="{318FFD8D-63B7-5D4F-B38F-7A5580A54F77}" srcId="{8F2D3E8B-1B70-344E-A794-392708999AB0}" destId="{1382CF7B-C7F1-3E47-B8E6-38E73A1E0D68}" srcOrd="0" destOrd="0" parTransId="{32639EB1-8FAB-7F44-8D51-D0EAFE63F5ED}" sibTransId="{1CE5FDF6-4CA0-E649-9D45-5484D7563AE2}"/>
    <dgm:cxn modelId="{1DCB708E-82D2-0649-84C5-D4BF55A19B1B}" srcId="{83ACCAD9-680A-D743-971E-975DA0224500}" destId="{8F2D3E8B-1B70-344E-A794-392708999AB0}" srcOrd="0" destOrd="0" parTransId="{DCA46CED-2F94-B94B-A2C2-0C4CCC493AEB}" sibTransId="{7E3DC81C-27BE-EC4A-ACF0-E95A9E8F3E82}"/>
    <dgm:cxn modelId="{5BECC68F-E083-FB41-91EC-62589C050E9C}" type="presOf" srcId="{823A72AC-C6E8-FE4C-97D8-12A83A1687D0}" destId="{4389547B-5732-A94A-AD6A-3AA2B292FE31}" srcOrd="0" destOrd="5" presId="urn:microsoft.com/office/officeart/2005/8/layout/list1"/>
    <dgm:cxn modelId="{AC6A97A0-5FB6-D34F-B39D-B9D55E15250B}" srcId="{8F2D3E8B-1B70-344E-A794-392708999AB0}" destId="{1FFB88C8-D23A-284C-B6EB-3EBEF80E1869}" srcOrd="1" destOrd="0" parTransId="{D607BA16-35F5-2840-86BD-DEFC0DB66376}" sibTransId="{1C9CADD0-2208-7D41-B311-47D1058A3334}"/>
    <dgm:cxn modelId="{B51AE4B4-DCEE-C64C-BB56-540A8443CCBB}" type="presOf" srcId="{700BFEFE-33AE-304F-BA09-BF4B94815E12}" destId="{4389547B-5732-A94A-AD6A-3AA2B292FE31}" srcOrd="0" destOrd="3" presId="urn:microsoft.com/office/officeart/2005/8/layout/list1"/>
    <dgm:cxn modelId="{D6CAF3B9-DA0C-AD4B-B0E5-E11CDCD286C0}" srcId="{8F2D3E8B-1B70-344E-A794-392708999AB0}" destId="{7E81624B-ED97-894F-AAA0-53E6672DAD9B}" srcOrd="2" destOrd="0" parTransId="{459D7936-5325-AA4E-971B-4B64742D5FAE}" sibTransId="{6BCF9763-FC8A-094F-8F95-48FBBECCACC0}"/>
    <dgm:cxn modelId="{9782EFCA-F89B-5440-89C8-4015B8327249}" type="presOf" srcId="{1382CF7B-C7F1-3E47-B8E6-38E73A1E0D68}" destId="{4389547B-5732-A94A-AD6A-3AA2B292FE31}" srcOrd="0" destOrd="0" presId="urn:microsoft.com/office/officeart/2005/8/layout/list1"/>
    <dgm:cxn modelId="{1A2FBED6-CCB0-F04A-B047-124DEDF58974}" type="presOf" srcId="{8F2D3E8B-1B70-344E-A794-392708999AB0}" destId="{145B3E17-2DA7-6B45-BEAA-2B9A7D3B217D}" srcOrd="1" destOrd="0" presId="urn:microsoft.com/office/officeart/2005/8/layout/list1"/>
    <dgm:cxn modelId="{263A83DD-E6D1-8C43-B0F8-DC116B949D18}" srcId="{8F2D3E8B-1B70-344E-A794-392708999AB0}" destId="{700BFEFE-33AE-304F-BA09-BF4B94815E12}" srcOrd="3" destOrd="0" parTransId="{407A0D4A-DBED-6443-9178-E67F3E877D1C}" sibTransId="{88594F36-7FD7-0E4A-9A59-212C7171504A}"/>
    <dgm:cxn modelId="{27D765EB-7939-624E-825C-272619E25FC3}" srcId="{8F2D3E8B-1B70-344E-A794-392708999AB0}" destId="{4AF0CCD5-2CF2-D744-8446-4426FFC10C6E}" srcOrd="4" destOrd="0" parTransId="{8DAB9A00-1D09-A54F-8993-4572FB68EA76}" sibTransId="{82CD27FE-83EE-B04E-B181-1B66876054B7}"/>
    <dgm:cxn modelId="{34663F18-72E4-B84B-9C3A-5284BB5D613E}" type="presParOf" srcId="{DE38E8B3-13D2-6E46-877C-EFD3AFC6EB89}" destId="{46ACF56D-2B57-6242-BC98-AB71118E2C73}" srcOrd="0" destOrd="0" presId="urn:microsoft.com/office/officeart/2005/8/layout/list1"/>
    <dgm:cxn modelId="{C6412DFF-D6D5-9841-A237-7677FD2DF062}" type="presParOf" srcId="{46ACF56D-2B57-6242-BC98-AB71118E2C73}" destId="{50C18710-530A-714A-ABE0-1A9F41FF5A5F}" srcOrd="0" destOrd="0" presId="urn:microsoft.com/office/officeart/2005/8/layout/list1"/>
    <dgm:cxn modelId="{993309C0-F2F8-2E4F-86B1-3CC8BDB80C71}" type="presParOf" srcId="{46ACF56D-2B57-6242-BC98-AB71118E2C73}" destId="{145B3E17-2DA7-6B45-BEAA-2B9A7D3B217D}" srcOrd="1" destOrd="0" presId="urn:microsoft.com/office/officeart/2005/8/layout/list1"/>
    <dgm:cxn modelId="{83D70200-FA5B-4C48-9130-1AEFA4F16DAC}" type="presParOf" srcId="{DE38E8B3-13D2-6E46-877C-EFD3AFC6EB89}" destId="{A8F63CEC-6BAC-4E46-9B93-2E21867DEA51}" srcOrd="1" destOrd="0" presId="urn:microsoft.com/office/officeart/2005/8/layout/list1"/>
    <dgm:cxn modelId="{4B71C2C1-61A8-7C4C-8519-C31BCF42491D}" type="presParOf" srcId="{DE38E8B3-13D2-6E46-877C-EFD3AFC6EB89}" destId="{4389547B-5732-A94A-AD6A-3AA2B292FE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1E94F2-6013-D24B-89E9-F8280B67806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186A373-D9B0-2F4D-B153-63E2DCE15F71}">
      <dgm:prSet phldrT="[Text]"/>
      <dgm:spPr>
        <a:ln>
          <a:solidFill>
            <a:schemeClr val="tx1"/>
          </a:solidFill>
        </a:ln>
      </dgm:spPr>
      <dgm:t>
        <a:bodyPr/>
        <a:lstStyle/>
        <a:p>
          <a:r>
            <a:rPr lang="en-US" b="1" i="0" dirty="0">
              <a:effectLst>
                <a:outerShdw blurRad="38100" dist="38100" dir="2700000" algn="tl">
                  <a:srgbClr val="000000">
                    <a:alpha val="43137"/>
                  </a:srgbClr>
                </a:outerShdw>
              </a:effectLst>
              <a:ea typeface="+mn-ea"/>
              <a:cs typeface="+mn-cs"/>
            </a:rPr>
            <a:t>Two separate changes are needed to bring the decryption structure in line with the encryption structure</a:t>
          </a:r>
          <a:endParaRPr lang="en-US" b="1" i="0" dirty="0">
            <a:effectLst>
              <a:outerShdw blurRad="38100" dist="38100" dir="2700000" algn="tl">
                <a:srgbClr val="000000">
                  <a:alpha val="43137"/>
                </a:srgbClr>
              </a:outerShdw>
            </a:effectLst>
          </a:endParaRPr>
        </a:p>
      </dgm:t>
    </dgm:pt>
    <dgm:pt modelId="{6DB9A05D-88CA-D843-8F40-506FDAF1FBEF}" type="parTrans" cxnId="{9BDF072E-BAF0-A44B-9F7B-25E6546E3968}">
      <dgm:prSet/>
      <dgm:spPr/>
      <dgm:t>
        <a:bodyPr/>
        <a:lstStyle/>
        <a:p>
          <a:endParaRPr lang="en-US"/>
        </a:p>
      </dgm:t>
    </dgm:pt>
    <dgm:pt modelId="{171C6503-AA86-7E40-A12A-37BBD3E479B9}" type="sibTrans" cxnId="{9BDF072E-BAF0-A44B-9F7B-25E6546E3968}">
      <dgm:prSet/>
      <dgm:spPr>
        <a:solidFill>
          <a:schemeClr val="bg1"/>
        </a:solidFill>
        <a:ln>
          <a:solidFill>
            <a:schemeClr val="bg2">
              <a:lumMod val="50000"/>
            </a:schemeClr>
          </a:solidFill>
        </a:ln>
      </dgm:spPr>
      <dgm:t>
        <a:bodyPr/>
        <a:lstStyle/>
        <a:p>
          <a:endParaRPr lang="en-US"/>
        </a:p>
      </dgm:t>
    </dgm:pt>
    <dgm:pt modelId="{9D99A53E-2B17-1241-A0DF-858B43704ED7}">
      <dgm:prSet/>
      <dgm:spPr>
        <a:ln>
          <a:solidFill>
            <a:schemeClr val="tx1"/>
          </a:solidFill>
        </a:ln>
      </dgm:spPr>
      <dgm:t>
        <a:bodyPr/>
        <a:lstStyle/>
        <a:p>
          <a:r>
            <a:rPr lang="en-US" b="1" i="0" dirty="0">
              <a:effectLst>
                <a:outerShdw blurRad="38100" dist="38100" dir="2700000" algn="tl">
                  <a:srgbClr val="000000">
                    <a:alpha val="43137"/>
                  </a:srgbClr>
                </a:outerShdw>
              </a:effectLst>
              <a:ea typeface="+mn-ea"/>
            </a:rPr>
            <a:t>The first two stages of the decryption round need to be interchanged</a:t>
          </a:r>
        </a:p>
      </dgm:t>
    </dgm:pt>
    <dgm:pt modelId="{D1B86625-6B07-5B4D-897A-6A6453B23BCE}" type="parTrans" cxnId="{911968D6-0437-5D4C-B3A0-22CA0DD8DAD7}">
      <dgm:prSet/>
      <dgm:spPr/>
      <dgm:t>
        <a:bodyPr/>
        <a:lstStyle/>
        <a:p>
          <a:endParaRPr lang="en-US"/>
        </a:p>
      </dgm:t>
    </dgm:pt>
    <dgm:pt modelId="{8F85CFA4-D479-A740-90CA-767195B24BB4}" type="sibTrans" cxnId="{911968D6-0437-5D4C-B3A0-22CA0DD8DAD7}">
      <dgm:prSet/>
      <dgm:spPr>
        <a:solidFill>
          <a:schemeClr val="bg1"/>
        </a:solidFill>
        <a:ln>
          <a:solidFill>
            <a:schemeClr val="bg2">
              <a:lumMod val="50000"/>
            </a:schemeClr>
          </a:solidFill>
        </a:ln>
      </dgm:spPr>
      <dgm:t>
        <a:bodyPr/>
        <a:lstStyle/>
        <a:p>
          <a:endParaRPr lang="en-US"/>
        </a:p>
      </dgm:t>
    </dgm:pt>
    <dgm:pt modelId="{16A51E3A-1861-9547-9613-D35F4321D5E6}">
      <dgm:prSet/>
      <dgm:spPr>
        <a:ln>
          <a:solidFill>
            <a:schemeClr val="tx1"/>
          </a:solidFill>
        </a:ln>
      </dgm:spPr>
      <dgm:t>
        <a:bodyPr/>
        <a:lstStyle/>
        <a:p>
          <a:r>
            <a:rPr lang="en-US" b="1" i="0" dirty="0">
              <a:effectLst>
                <a:outerShdw blurRad="38100" dist="38100" dir="2700000" algn="tl">
                  <a:srgbClr val="000000">
                    <a:alpha val="43137"/>
                  </a:srgbClr>
                </a:outerShdw>
              </a:effectLst>
              <a:ea typeface="+mn-ea"/>
            </a:rPr>
            <a:t>The second two stages of the decryption round need to be interchanged</a:t>
          </a:r>
          <a:endParaRPr lang="en-AU" b="1" i="0" dirty="0">
            <a:effectLst>
              <a:outerShdw blurRad="38100" dist="38100" dir="2700000" algn="tl">
                <a:srgbClr val="000000">
                  <a:alpha val="43137"/>
                </a:srgbClr>
              </a:outerShdw>
            </a:effectLst>
            <a:ea typeface="+mn-ea"/>
          </a:endParaRPr>
        </a:p>
      </dgm:t>
    </dgm:pt>
    <dgm:pt modelId="{26B9E689-05D4-6847-B9ED-DC4E3BCBD84B}" type="parTrans" cxnId="{C9D0E2D9-B661-5241-A933-049C7CCBDA2B}">
      <dgm:prSet/>
      <dgm:spPr/>
      <dgm:t>
        <a:bodyPr/>
        <a:lstStyle/>
        <a:p>
          <a:endParaRPr lang="en-US"/>
        </a:p>
      </dgm:t>
    </dgm:pt>
    <dgm:pt modelId="{C4E05F5D-2DD1-AC41-B105-D168BF526F8A}" type="sibTrans" cxnId="{C9D0E2D9-B661-5241-A933-049C7CCBDA2B}">
      <dgm:prSet/>
      <dgm:spPr/>
      <dgm:t>
        <a:bodyPr/>
        <a:lstStyle/>
        <a:p>
          <a:endParaRPr lang="en-US"/>
        </a:p>
      </dgm:t>
    </dgm:pt>
    <dgm:pt modelId="{46421A4E-2E45-D441-B03A-E01D590E18C1}" type="pres">
      <dgm:prSet presAssocID="{FB1E94F2-6013-D24B-89E9-F8280B678064}" presName="outerComposite" presStyleCnt="0">
        <dgm:presLayoutVars>
          <dgm:chMax val="5"/>
          <dgm:dir/>
          <dgm:resizeHandles val="exact"/>
        </dgm:presLayoutVars>
      </dgm:prSet>
      <dgm:spPr/>
    </dgm:pt>
    <dgm:pt modelId="{04EA5BA2-9594-EC49-A0E6-82E322DF5B42}" type="pres">
      <dgm:prSet presAssocID="{FB1E94F2-6013-D24B-89E9-F8280B678064}" presName="dummyMaxCanvas" presStyleCnt="0">
        <dgm:presLayoutVars/>
      </dgm:prSet>
      <dgm:spPr/>
    </dgm:pt>
    <dgm:pt modelId="{2B7D8B98-68EB-1F48-9CBD-13820C72237A}" type="pres">
      <dgm:prSet presAssocID="{FB1E94F2-6013-D24B-89E9-F8280B678064}" presName="ThreeNodes_1" presStyleLbl="node1" presStyleIdx="0" presStyleCnt="3">
        <dgm:presLayoutVars>
          <dgm:bulletEnabled val="1"/>
        </dgm:presLayoutVars>
      </dgm:prSet>
      <dgm:spPr/>
    </dgm:pt>
    <dgm:pt modelId="{1449B5AE-1528-3C49-9519-948A30667D89}" type="pres">
      <dgm:prSet presAssocID="{FB1E94F2-6013-D24B-89E9-F8280B678064}" presName="ThreeNodes_2" presStyleLbl="node1" presStyleIdx="1" presStyleCnt="3">
        <dgm:presLayoutVars>
          <dgm:bulletEnabled val="1"/>
        </dgm:presLayoutVars>
      </dgm:prSet>
      <dgm:spPr/>
    </dgm:pt>
    <dgm:pt modelId="{3B6FF59A-1DAC-8A47-9105-EF87DEB6E1E1}" type="pres">
      <dgm:prSet presAssocID="{FB1E94F2-6013-D24B-89E9-F8280B678064}" presName="ThreeNodes_3" presStyleLbl="node1" presStyleIdx="2" presStyleCnt="3">
        <dgm:presLayoutVars>
          <dgm:bulletEnabled val="1"/>
        </dgm:presLayoutVars>
      </dgm:prSet>
      <dgm:spPr/>
    </dgm:pt>
    <dgm:pt modelId="{464FC045-E72C-9345-99CB-5FB97D0ED5C9}" type="pres">
      <dgm:prSet presAssocID="{FB1E94F2-6013-D24B-89E9-F8280B678064}" presName="ThreeConn_1-2" presStyleLbl="fgAccFollowNode1" presStyleIdx="0" presStyleCnt="2">
        <dgm:presLayoutVars>
          <dgm:bulletEnabled val="1"/>
        </dgm:presLayoutVars>
      </dgm:prSet>
      <dgm:spPr/>
    </dgm:pt>
    <dgm:pt modelId="{4DE87F03-0F21-3D43-90DF-A9451F160134}" type="pres">
      <dgm:prSet presAssocID="{FB1E94F2-6013-D24B-89E9-F8280B678064}" presName="ThreeConn_2-3" presStyleLbl="fgAccFollowNode1" presStyleIdx="1" presStyleCnt="2">
        <dgm:presLayoutVars>
          <dgm:bulletEnabled val="1"/>
        </dgm:presLayoutVars>
      </dgm:prSet>
      <dgm:spPr/>
    </dgm:pt>
    <dgm:pt modelId="{E2B5F301-86A1-0C4B-B86F-9C15603AE4E3}" type="pres">
      <dgm:prSet presAssocID="{FB1E94F2-6013-D24B-89E9-F8280B678064}" presName="ThreeNodes_1_text" presStyleLbl="node1" presStyleIdx="2" presStyleCnt="3">
        <dgm:presLayoutVars>
          <dgm:bulletEnabled val="1"/>
        </dgm:presLayoutVars>
      </dgm:prSet>
      <dgm:spPr/>
    </dgm:pt>
    <dgm:pt modelId="{C21B85D8-F744-D540-9E89-3E17779ADA15}" type="pres">
      <dgm:prSet presAssocID="{FB1E94F2-6013-D24B-89E9-F8280B678064}" presName="ThreeNodes_2_text" presStyleLbl="node1" presStyleIdx="2" presStyleCnt="3">
        <dgm:presLayoutVars>
          <dgm:bulletEnabled val="1"/>
        </dgm:presLayoutVars>
      </dgm:prSet>
      <dgm:spPr/>
    </dgm:pt>
    <dgm:pt modelId="{9F443B27-DEB1-F54B-B054-03C7B22E1215}" type="pres">
      <dgm:prSet presAssocID="{FB1E94F2-6013-D24B-89E9-F8280B678064}" presName="ThreeNodes_3_text" presStyleLbl="node1" presStyleIdx="2" presStyleCnt="3">
        <dgm:presLayoutVars>
          <dgm:bulletEnabled val="1"/>
        </dgm:presLayoutVars>
      </dgm:prSet>
      <dgm:spPr/>
    </dgm:pt>
  </dgm:ptLst>
  <dgm:cxnLst>
    <dgm:cxn modelId="{F4278911-8A9C-5044-8F04-4D7520AD3956}" type="presOf" srcId="{16A51E3A-1861-9547-9613-D35F4321D5E6}" destId="{9F443B27-DEB1-F54B-B054-03C7B22E1215}" srcOrd="1" destOrd="0" presId="urn:microsoft.com/office/officeart/2005/8/layout/vProcess5"/>
    <dgm:cxn modelId="{9BDF072E-BAF0-A44B-9F7B-25E6546E3968}" srcId="{FB1E94F2-6013-D24B-89E9-F8280B678064}" destId="{A186A373-D9B0-2F4D-B153-63E2DCE15F71}" srcOrd="0" destOrd="0" parTransId="{6DB9A05D-88CA-D843-8F40-506FDAF1FBEF}" sibTransId="{171C6503-AA86-7E40-A12A-37BBD3E479B9}"/>
    <dgm:cxn modelId="{CA57214D-7D19-0D46-B1B1-C97D87B597BD}" type="presOf" srcId="{A186A373-D9B0-2F4D-B153-63E2DCE15F71}" destId="{E2B5F301-86A1-0C4B-B86F-9C15603AE4E3}" srcOrd="1" destOrd="0" presId="urn:microsoft.com/office/officeart/2005/8/layout/vProcess5"/>
    <dgm:cxn modelId="{0CF4EE52-C349-9F43-B8C9-32C1CA8D652A}" type="presOf" srcId="{FB1E94F2-6013-D24B-89E9-F8280B678064}" destId="{46421A4E-2E45-D441-B03A-E01D590E18C1}" srcOrd="0" destOrd="0" presId="urn:microsoft.com/office/officeart/2005/8/layout/vProcess5"/>
    <dgm:cxn modelId="{E8E70F6E-9CED-3A4D-8061-F27C34790BA1}" type="presOf" srcId="{9D99A53E-2B17-1241-A0DF-858B43704ED7}" destId="{1449B5AE-1528-3C49-9519-948A30667D89}" srcOrd="0" destOrd="0" presId="urn:microsoft.com/office/officeart/2005/8/layout/vProcess5"/>
    <dgm:cxn modelId="{32E84672-FBD4-1145-9295-740098C2904D}" type="presOf" srcId="{16A51E3A-1861-9547-9613-D35F4321D5E6}" destId="{3B6FF59A-1DAC-8A47-9105-EF87DEB6E1E1}" srcOrd="0" destOrd="0" presId="urn:microsoft.com/office/officeart/2005/8/layout/vProcess5"/>
    <dgm:cxn modelId="{8E65517A-773B-7A4B-9CC4-F1A1881444C6}" type="presOf" srcId="{171C6503-AA86-7E40-A12A-37BBD3E479B9}" destId="{464FC045-E72C-9345-99CB-5FB97D0ED5C9}" srcOrd="0" destOrd="0" presId="urn:microsoft.com/office/officeart/2005/8/layout/vProcess5"/>
    <dgm:cxn modelId="{B11B1481-1BF0-A240-9439-A27316A413D6}" type="presOf" srcId="{9D99A53E-2B17-1241-A0DF-858B43704ED7}" destId="{C21B85D8-F744-D540-9E89-3E17779ADA15}" srcOrd="1" destOrd="0" presId="urn:microsoft.com/office/officeart/2005/8/layout/vProcess5"/>
    <dgm:cxn modelId="{8EDE1FBF-F5BF-854A-B5FE-8C19CAB06564}" type="presOf" srcId="{A186A373-D9B0-2F4D-B153-63E2DCE15F71}" destId="{2B7D8B98-68EB-1F48-9CBD-13820C72237A}" srcOrd="0" destOrd="0" presId="urn:microsoft.com/office/officeart/2005/8/layout/vProcess5"/>
    <dgm:cxn modelId="{99980DC2-4A6C-9B4E-9078-9E0C1437EEBD}" type="presOf" srcId="{8F85CFA4-D479-A740-90CA-767195B24BB4}" destId="{4DE87F03-0F21-3D43-90DF-A9451F160134}" srcOrd="0" destOrd="0" presId="urn:microsoft.com/office/officeart/2005/8/layout/vProcess5"/>
    <dgm:cxn modelId="{911968D6-0437-5D4C-B3A0-22CA0DD8DAD7}" srcId="{FB1E94F2-6013-D24B-89E9-F8280B678064}" destId="{9D99A53E-2B17-1241-A0DF-858B43704ED7}" srcOrd="1" destOrd="0" parTransId="{D1B86625-6B07-5B4D-897A-6A6453B23BCE}" sibTransId="{8F85CFA4-D479-A740-90CA-767195B24BB4}"/>
    <dgm:cxn modelId="{C9D0E2D9-B661-5241-A933-049C7CCBDA2B}" srcId="{FB1E94F2-6013-D24B-89E9-F8280B678064}" destId="{16A51E3A-1861-9547-9613-D35F4321D5E6}" srcOrd="2" destOrd="0" parTransId="{26B9E689-05D4-6847-B9ED-DC4E3BCBD84B}" sibTransId="{C4E05F5D-2DD1-AC41-B105-D168BF526F8A}"/>
    <dgm:cxn modelId="{742476C9-C80E-6141-A7B7-91216C8246EC}" type="presParOf" srcId="{46421A4E-2E45-D441-B03A-E01D590E18C1}" destId="{04EA5BA2-9594-EC49-A0E6-82E322DF5B42}" srcOrd="0" destOrd="0" presId="urn:microsoft.com/office/officeart/2005/8/layout/vProcess5"/>
    <dgm:cxn modelId="{9132652D-5499-D64B-850C-72E6EDB07837}" type="presParOf" srcId="{46421A4E-2E45-D441-B03A-E01D590E18C1}" destId="{2B7D8B98-68EB-1F48-9CBD-13820C72237A}" srcOrd="1" destOrd="0" presId="urn:microsoft.com/office/officeart/2005/8/layout/vProcess5"/>
    <dgm:cxn modelId="{DF33DB98-7BF9-AC40-8514-B3E5F0415BD2}" type="presParOf" srcId="{46421A4E-2E45-D441-B03A-E01D590E18C1}" destId="{1449B5AE-1528-3C49-9519-948A30667D89}" srcOrd="2" destOrd="0" presId="urn:microsoft.com/office/officeart/2005/8/layout/vProcess5"/>
    <dgm:cxn modelId="{129405FB-840D-744E-990A-45FF5194A578}" type="presParOf" srcId="{46421A4E-2E45-D441-B03A-E01D590E18C1}" destId="{3B6FF59A-1DAC-8A47-9105-EF87DEB6E1E1}" srcOrd="3" destOrd="0" presId="urn:microsoft.com/office/officeart/2005/8/layout/vProcess5"/>
    <dgm:cxn modelId="{9FCCE1BD-310F-9040-99F7-2BA3AE0A5119}" type="presParOf" srcId="{46421A4E-2E45-D441-B03A-E01D590E18C1}" destId="{464FC045-E72C-9345-99CB-5FB97D0ED5C9}" srcOrd="4" destOrd="0" presId="urn:microsoft.com/office/officeart/2005/8/layout/vProcess5"/>
    <dgm:cxn modelId="{DD8CDF9B-2F8E-AD47-A6BC-16D6F366754A}" type="presParOf" srcId="{46421A4E-2E45-D441-B03A-E01D590E18C1}" destId="{4DE87F03-0F21-3D43-90DF-A9451F160134}" srcOrd="5" destOrd="0" presId="urn:microsoft.com/office/officeart/2005/8/layout/vProcess5"/>
    <dgm:cxn modelId="{3ED4C3DD-C26F-2441-ADC5-394A0D85F38A}" type="presParOf" srcId="{46421A4E-2E45-D441-B03A-E01D590E18C1}" destId="{E2B5F301-86A1-0C4B-B86F-9C15603AE4E3}" srcOrd="6" destOrd="0" presId="urn:microsoft.com/office/officeart/2005/8/layout/vProcess5"/>
    <dgm:cxn modelId="{4ADBFC10-6FAE-794B-8B09-E498F11C71BE}" type="presParOf" srcId="{46421A4E-2E45-D441-B03A-E01D590E18C1}" destId="{C21B85D8-F744-D540-9E89-3E17779ADA15}" srcOrd="7" destOrd="0" presId="urn:microsoft.com/office/officeart/2005/8/layout/vProcess5"/>
    <dgm:cxn modelId="{FBE49988-2AC5-F949-AB04-E7DDBCC2A63C}" type="presParOf" srcId="{46421A4E-2E45-D441-B03A-E01D590E18C1}" destId="{9F443B27-DEB1-F54B-B054-03C7B22E121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ECE8B2-815E-AF45-A8E2-C48AE6599833}"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AA5F4D75-8518-5747-81A4-0D90FC5E4A43}">
      <dgm:prSet custT="1"/>
      <dgm:spPr>
        <a:ln w="19050">
          <a:solidFill>
            <a:schemeClr val="bg2">
              <a:lumMod val="50000"/>
            </a:schemeClr>
          </a:solidFill>
        </a:ln>
      </dgm:spPr>
      <dgm:t>
        <a:bodyPr/>
        <a:lstStyle/>
        <a:p>
          <a:pPr rtl="0"/>
          <a:r>
            <a:rPr lang="en-US" sz="2300" dirty="0">
              <a:effectLst>
                <a:outerShdw blurRad="38100" dist="38100" dir="2700000" algn="tl">
                  <a:srgbClr val="000000">
                    <a:alpha val="43137"/>
                  </a:srgbClr>
                </a:outerShdw>
              </a:effectLst>
            </a:rPr>
            <a:t>The transformations </a:t>
          </a:r>
          <a:r>
            <a:rPr lang="en-US" sz="2300" dirty="0" err="1">
              <a:effectLst>
                <a:outerShdw blurRad="38100" dist="38100" dir="2700000" algn="tl">
                  <a:srgbClr val="000000">
                    <a:alpha val="43137"/>
                  </a:srgbClr>
                </a:outerShdw>
              </a:effectLst>
            </a:rPr>
            <a:t>AddRoundKey</a:t>
          </a:r>
          <a:r>
            <a:rPr lang="en-US" sz="2300" dirty="0">
              <a:effectLst>
                <a:outerShdw blurRad="38100" dist="38100" dir="2700000" algn="tl">
                  <a:srgbClr val="000000">
                    <a:alpha val="43137"/>
                  </a:srgbClr>
                </a:outerShdw>
              </a:effectLst>
            </a:rPr>
            <a:t> and </a:t>
          </a:r>
          <a:r>
            <a:rPr lang="en-US" sz="2300" dirty="0" err="1">
              <a:effectLst>
                <a:outerShdw blurRad="38100" dist="38100" dir="2700000" algn="tl">
                  <a:srgbClr val="000000">
                    <a:alpha val="43137"/>
                  </a:srgbClr>
                </a:outerShdw>
              </a:effectLst>
            </a:rPr>
            <a:t>InvMixColumns</a:t>
          </a:r>
          <a:r>
            <a:rPr lang="en-US" sz="2300" dirty="0">
              <a:effectLst>
                <a:outerShdw blurRad="38100" dist="38100" dir="2700000" algn="tl">
                  <a:srgbClr val="000000">
                    <a:alpha val="43137"/>
                  </a:srgbClr>
                </a:outerShdw>
              </a:effectLst>
            </a:rPr>
            <a:t> do not alter the sequence of bytes in State</a:t>
          </a:r>
        </a:p>
      </dgm:t>
    </dgm:pt>
    <dgm:pt modelId="{97024BAA-1026-AA4C-87C0-30A96D268D9E}" type="parTrans" cxnId="{0826BFA7-3F96-DE4E-9BA6-E2BDB5D88557}">
      <dgm:prSet/>
      <dgm:spPr/>
      <dgm:t>
        <a:bodyPr/>
        <a:lstStyle/>
        <a:p>
          <a:endParaRPr lang="en-US"/>
        </a:p>
      </dgm:t>
    </dgm:pt>
    <dgm:pt modelId="{B9C7CD52-FF2C-614D-98C7-6D1DA703DB53}" type="sibTrans" cxnId="{0826BFA7-3F96-DE4E-9BA6-E2BDB5D88557}">
      <dgm:prSet/>
      <dgm:spPr/>
      <dgm:t>
        <a:bodyPr/>
        <a:lstStyle/>
        <a:p>
          <a:endParaRPr lang="en-US"/>
        </a:p>
      </dgm:t>
    </dgm:pt>
    <dgm:pt modelId="{2E3AEE65-F594-AB44-B6F9-E0B39BB7552C}">
      <dgm:prSet custT="1"/>
      <dgm:spPr>
        <a:ln w="19050">
          <a:solidFill>
            <a:schemeClr val="bg2">
              <a:lumMod val="50000"/>
            </a:schemeClr>
          </a:solidFill>
        </a:ln>
      </dgm:spPr>
      <dgm:t>
        <a:bodyPr/>
        <a:lstStyle/>
        <a:p>
          <a:pPr rtl="0"/>
          <a:r>
            <a:rPr lang="en-US" sz="2300" dirty="0">
              <a:effectLst>
                <a:outerShdw blurRad="38100" dist="38100" dir="2700000" algn="tl">
                  <a:srgbClr val="000000">
                    <a:alpha val="43137"/>
                  </a:srgbClr>
                </a:outerShdw>
              </a:effectLst>
            </a:rPr>
            <a:t>If we view the key as a sequence of words, then both </a:t>
          </a:r>
          <a:r>
            <a:rPr lang="en-US" sz="2300" dirty="0" err="1">
              <a:effectLst>
                <a:outerShdw blurRad="38100" dist="38100" dir="2700000" algn="tl">
                  <a:srgbClr val="000000">
                    <a:alpha val="43137"/>
                  </a:srgbClr>
                </a:outerShdw>
              </a:effectLst>
            </a:rPr>
            <a:t>AddRoundKey</a:t>
          </a:r>
          <a:r>
            <a:rPr lang="en-US" sz="2300" dirty="0">
              <a:effectLst>
                <a:outerShdw blurRad="38100" dist="38100" dir="2700000" algn="tl">
                  <a:srgbClr val="000000">
                    <a:alpha val="43137"/>
                  </a:srgbClr>
                </a:outerShdw>
              </a:effectLst>
            </a:rPr>
            <a:t> and </a:t>
          </a:r>
          <a:r>
            <a:rPr lang="en-US" sz="2300" dirty="0" err="1">
              <a:effectLst>
                <a:outerShdw blurRad="38100" dist="38100" dir="2700000" algn="tl">
                  <a:srgbClr val="000000">
                    <a:alpha val="43137"/>
                  </a:srgbClr>
                </a:outerShdw>
              </a:effectLst>
            </a:rPr>
            <a:t>InvMixColumns</a:t>
          </a:r>
          <a:r>
            <a:rPr lang="en-US" sz="2300" dirty="0">
              <a:effectLst>
                <a:outerShdw blurRad="38100" dist="38100" dir="2700000" algn="tl">
                  <a:srgbClr val="000000">
                    <a:alpha val="43137"/>
                  </a:srgbClr>
                </a:outerShdw>
              </a:effectLst>
            </a:rPr>
            <a:t> operate on State one column at a time</a:t>
          </a:r>
        </a:p>
      </dgm:t>
    </dgm:pt>
    <dgm:pt modelId="{9DD33630-6062-9746-B7BD-62CC27955C50}" type="parTrans" cxnId="{8C1A7303-C737-594F-A80D-CC00B80D4AA4}">
      <dgm:prSet/>
      <dgm:spPr/>
      <dgm:t>
        <a:bodyPr/>
        <a:lstStyle/>
        <a:p>
          <a:endParaRPr lang="en-US"/>
        </a:p>
      </dgm:t>
    </dgm:pt>
    <dgm:pt modelId="{2D4FB21B-63B0-B04E-865B-A8B074DDF128}" type="sibTrans" cxnId="{8C1A7303-C737-594F-A80D-CC00B80D4AA4}">
      <dgm:prSet/>
      <dgm:spPr/>
      <dgm:t>
        <a:bodyPr/>
        <a:lstStyle/>
        <a:p>
          <a:endParaRPr lang="en-US"/>
        </a:p>
      </dgm:t>
    </dgm:pt>
    <dgm:pt modelId="{5F3ECA63-6B5F-8F42-89E9-75ECB403039B}">
      <dgm:prSet custT="1"/>
      <dgm:spPr>
        <a:ln w="19050">
          <a:solidFill>
            <a:schemeClr val="bg2">
              <a:lumMod val="50000"/>
            </a:schemeClr>
          </a:solidFill>
        </a:ln>
      </dgm:spPr>
      <dgm:t>
        <a:bodyPr/>
        <a:lstStyle/>
        <a:p>
          <a:pPr rtl="0"/>
          <a:r>
            <a:rPr lang="en-US" sz="2300" dirty="0">
              <a:effectLst>
                <a:outerShdw blurRad="38100" dist="38100" dir="2700000" algn="tl">
                  <a:srgbClr val="000000">
                    <a:alpha val="43137"/>
                  </a:srgbClr>
                </a:outerShdw>
              </a:effectLst>
            </a:rPr>
            <a:t>These two operations are linear with respect to the column input</a:t>
          </a:r>
        </a:p>
      </dgm:t>
    </dgm:pt>
    <dgm:pt modelId="{61D97FFB-9EB7-8940-9897-206C84D4C03F}" type="parTrans" cxnId="{AA933530-BA27-4048-95BB-359B5A890C9F}">
      <dgm:prSet/>
      <dgm:spPr/>
      <dgm:t>
        <a:bodyPr/>
        <a:lstStyle/>
        <a:p>
          <a:endParaRPr lang="en-US"/>
        </a:p>
      </dgm:t>
    </dgm:pt>
    <dgm:pt modelId="{FDC2DB96-3E0C-9049-A3D4-36D4A01A1904}" type="sibTrans" cxnId="{AA933530-BA27-4048-95BB-359B5A890C9F}">
      <dgm:prSet/>
      <dgm:spPr/>
      <dgm:t>
        <a:bodyPr/>
        <a:lstStyle/>
        <a:p>
          <a:endParaRPr lang="en-US"/>
        </a:p>
      </dgm:t>
    </dgm:pt>
    <dgm:pt modelId="{0396E32A-C255-F344-B414-4FC5FF49CC5A}" type="pres">
      <dgm:prSet presAssocID="{1BECE8B2-815E-AF45-A8E2-C48AE6599833}" presName="Name0" presStyleCnt="0">
        <dgm:presLayoutVars>
          <dgm:chPref val="1"/>
          <dgm:dir/>
          <dgm:animOne val="branch"/>
          <dgm:animLvl val="lvl"/>
          <dgm:resizeHandles/>
        </dgm:presLayoutVars>
      </dgm:prSet>
      <dgm:spPr/>
    </dgm:pt>
    <dgm:pt modelId="{3F341486-C12E-D04E-A6FA-331F97019BFC}" type="pres">
      <dgm:prSet presAssocID="{AA5F4D75-8518-5747-81A4-0D90FC5E4A43}" presName="vertOne" presStyleCnt="0"/>
      <dgm:spPr/>
    </dgm:pt>
    <dgm:pt modelId="{E1BCB4E7-27C0-884A-8DC6-778A2C3FE5CF}" type="pres">
      <dgm:prSet presAssocID="{AA5F4D75-8518-5747-81A4-0D90FC5E4A43}" presName="txOne" presStyleLbl="node0" presStyleIdx="0" presStyleCnt="3" custScaleX="109413">
        <dgm:presLayoutVars>
          <dgm:chPref val="3"/>
        </dgm:presLayoutVars>
      </dgm:prSet>
      <dgm:spPr/>
    </dgm:pt>
    <dgm:pt modelId="{60690B6F-2631-5C4A-9B9D-1CE98A5CBB1B}" type="pres">
      <dgm:prSet presAssocID="{AA5F4D75-8518-5747-81A4-0D90FC5E4A43}" presName="horzOne" presStyleCnt="0"/>
      <dgm:spPr/>
    </dgm:pt>
    <dgm:pt modelId="{0A85C779-E6AD-6D4B-99F2-BF158631D9AA}" type="pres">
      <dgm:prSet presAssocID="{B9C7CD52-FF2C-614D-98C7-6D1DA703DB53}" presName="sibSpaceOne" presStyleCnt="0"/>
      <dgm:spPr/>
    </dgm:pt>
    <dgm:pt modelId="{DB2ED723-5724-9743-B4BF-ADB5F97FB42E}" type="pres">
      <dgm:prSet presAssocID="{2E3AEE65-F594-AB44-B6F9-E0B39BB7552C}" presName="vertOne" presStyleCnt="0"/>
      <dgm:spPr/>
    </dgm:pt>
    <dgm:pt modelId="{F07597C6-616F-604F-9A31-B60C13024E98}" type="pres">
      <dgm:prSet presAssocID="{2E3AEE65-F594-AB44-B6F9-E0B39BB7552C}" presName="txOne" presStyleLbl="node0" presStyleIdx="1" presStyleCnt="3" custScaleX="109413">
        <dgm:presLayoutVars>
          <dgm:chPref val="3"/>
        </dgm:presLayoutVars>
      </dgm:prSet>
      <dgm:spPr/>
    </dgm:pt>
    <dgm:pt modelId="{C754766B-2A38-1943-8314-9A3A0F405C2D}" type="pres">
      <dgm:prSet presAssocID="{2E3AEE65-F594-AB44-B6F9-E0B39BB7552C}" presName="horzOne" presStyleCnt="0"/>
      <dgm:spPr/>
    </dgm:pt>
    <dgm:pt modelId="{3669F3D2-A9B8-A149-94EF-F004C2E6464D}" type="pres">
      <dgm:prSet presAssocID="{2D4FB21B-63B0-B04E-865B-A8B074DDF128}" presName="sibSpaceOne" presStyleCnt="0"/>
      <dgm:spPr/>
    </dgm:pt>
    <dgm:pt modelId="{010706CF-4F28-1447-8345-6EB23301C5BF}" type="pres">
      <dgm:prSet presAssocID="{5F3ECA63-6B5F-8F42-89E9-75ECB403039B}" presName="vertOne" presStyleCnt="0"/>
      <dgm:spPr/>
    </dgm:pt>
    <dgm:pt modelId="{5B9A5167-9C35-EE4F-A496-CFC95A66C39C}" type="pres">
      <dgm:prSet presAssocID="{5F3ECA63-6B5F-8F42-89E9-75ECB403039B}" presName="txOne" presStyleLbl="node0" presStyleIdx="2" presStyleCnt="3" custScaleX="109413">
        <dgm:presLayoutVars>
          <dgm:chPref val="3"/>
        </dgm:presLayoutVars>
      </dgm:prSet>
      <dgm:spPr/>
    </dgm:pt>
    <dgm:pt modelId="{AD2C0982-D3A3-874C-A0B5-0078373543A9}" type="pres">
      <dgm:prSet presAssocID="{5F3ECA63-6B5F-8F42-89E9-75ECB403039B}" presName="horzOne" presStyleCnt="0"/>
      <dgm:spPr/>
    </dgm:pt>
  </dgm:ptLst>
  <dgm:cxnLst>
    <dgm:cxn modelId="{86DCA000-49DD-B748-9916-A313610693D0}" type="presOf" srcId="{2E3AEE65-F594-AB44-B6F9-E0B39BB7552C}" destId="{F07597C6-616F-604F-9A31-B60C13024E98}" srcOrd="0" destOrd="0" presId="urn:microsoft.com/office/officeart/2005/8/layout/hierarchy4"/>
    <dgm:cxn modelId="{8C1A7303-C737-594F-A80D-CC00B80D4AA4}" srcId="{1BECE8B2-815E-AF45-A8E2-C48AE6599833}" destId="{2E3AEE65-F594-AB44-B6F9-E0B39BB7552C}" srcOrd="1" destOrd="0" parTransId="{9DD33630-6062-9746-B7BD-62CC27955C50}" sibTransId="{2D4FB21B-63B0-B04E-865B-A8B074DDF128}"/>
    <dgm:cxn modelId="{B1B1EB0C-C72F-954B-8069-046F78BFF12D}" type="presOf" srcId="{5F3ECA63-6B5F-8F42-89E9-75ECB403039B}" destId="{5B9A5167-9C35-EE4F-A496-CFC95A66C39C}" srcOrd="0" destOrd="0" presId="urn:microsoft.com/office/officeart/2005/8/layout/hierarchy4"/>
    <dgm:cxn modelId="{AA933530-BA27-4048-95BB-359B5A890C9F}" srcId="{1BECE8B2-815E-AF45-A8E2-C48AE6599833}" destId="{5F3ECA63-6B5F-8F42-89E9-75ECB403039B}" srcOrd="2" destOrd="0" parTransId="{61D97FFB-9EB7-8940-9897-206C84D4C03F}" sibTransId="{FDC2DB96-3E0C-9049-A3D4-36D4A01A1904}"/>
    <dgm:cxn modelId="{0826BFA7-3F96-DE4E-9BA6-E2BDB5D88557}" srcId="{1BECE8B2-815E-AF45-A8E2-C48AE6599833}" destId="{AA5F4D75-8518-5747-81A4-0D90FC5E4A43}" srcOrd="0" destOrd="0" parTransId="{97024BAA-1026-AA4C-87C0-30A96D268D9E}" sibTransId="{B9C7CD52-FF2C-614D-98C7-6D1DA703DB53}"/>
    <dgm:cxn modelId="{A82788DB-5CB6-9143-9DC1-BDB5B53CA882}" type="presOf" srcId="{1BECE8B2-815E-AF45-A8E2-C48AE6599833}" destId="{0396E32A-C255-F344-B414-4FC5FF49CC5A}" srcOrd="0" destOrd="0" presId="urn:microsoft.com/office/officeart/2005/8/layout/hierarchy4"/>
    <dgm:cxn modelId="{225AC1F4-FB19-E34E-AE95-7A7BCC9A0D8B}" type="presOf" srcId="{AA5F4D75-8518-5747-81A4-0D90FC5E4A43}" destId="{E1BCB4E7-27C0-884A-8DC6-778A2C3FE5CF}" srcOrd="0" destOrd="0" presId="urn:microsoft.com/office/officeart/2005/8/layout/hierarchy4"/>
    <dgm:cxn modelId="{94A7705D-541E-FD43-AE97-0F37F617D350}" type="presParOf" srcId="{0396E32A-C255-F344-B414-4FC5FF49CC5A}" destId="{3F341486-C12E-D04E-A6FA-331F97019BFC}" srcOrd="0" destOrd="0" presId="urn:microsoft.com/office/officeart/2005/8/layout/hierarchy4"/>
    <dgm:cxn modelId="{F975AF0B-A5AB-174B-A2B2-AD1475E413E8}" type="presParOf" srcId="{3F341486-C12E-D04E-A6FA-331F97019BFC}" destId="{E1BCB4E7-27C0-884A-8DC6-778A2C3FE5CF}" srcOrd="0" destOrd="0" presId="urn:microsoft.com/office/officeart/2005/8/layout/hierarchy4"/>
    <dgm:cxn modelId="{E560931E-99BE-1C4F-9884-8443181D0D14}" type="presParOf" srcId="{3F341486-C12E-D04E-A6FA-331F97019BFC}" destId="{60690B6F-2631-5C4A-9B9D-1CE98A5CBB1B}" srcOrd="1" destOrd="0" presId="urn:microsoft.com/office/officeart/2005/8/layout/hierarchy4"/>
    <dgm:cxn modelId="{8C72AB5A-AF70-F14E-BB91-657519E26B1C}" type="presParOf" srcId="{0396E32A-C255-F344-B414-4FC5FF49CC5A}" destId="{0A85C779-E6AD-6D4B-99F2-BF158631D9AA}" srcOrd="1" destOrd="0" presId="urn:microsoft.com/office/officeart/2005/8/layout/hierarchy4"/>
    <dgm:cxn modelId="{7420C484-487C-604F-AE89-6D3813EDFF66}" type="presParOf" srcId="{0396E32A-C255-F344-B414-4FC5FF49CC5A}" destId="{DB2ED723-5724-9743-B4BF-ADB5F97FB42E}" srcOrd="2" destOrd="0" presId="urn:microsoft.com/office/officeart/2005/8/layout/hierarchy4"/>
    <dgm:cxn modelId="{60ACE345-87D7-ED45-95C4-EC8E1C69C6DA}" type="presParOf" srcId="{DB2ED723-5724-9743-B4BF-ADB5F97FB42E}" destId="{F07597C6-616F-604F-9A31-B60C13024E98}" srcOrd="0" destOrd="0" presId="urn:microsoft.com/office/officeart/2005/8/layout/hierarchy4"/>
    <dgm:cxn modelId="{78C971C4-3F38-014C-9A95-5858A0DBF29B}" type="presParOf" srcId="{DB2ED723-5724-9743-B4BF-ADB5F97FB42E}" destId="{C754766B-2A38-1943-8314-9A3A0F405C2D}" srcOrd="1" destOrd="0" presId="urn:microsoft.com/office/officeart/2005/8/layout/hierarchy4"/>
    <dgm:cxn modelId="{B4A81C2C-D0E1-184D-AC79-D8257F040D22}" type="presParOf" srcId="{0396E32A-C255-F344-B414-4FC5FF49CC5A}" destId="{3669F3D2-A9B8-A149-94EF-F004C2E6464D}" srcOrd="3" destOrd="0" presId="urn:microsoft.com/office/officeart/2005/8/layout/hierarchy4"/>
    <dgm:cxn modelId="{857F94CF-2C0C-C441-B68C-15A82631ABBC}" type="presParOf" srcId="{0396E32A-C255-F344-B414-4FC5FF49CC5A}" destId="{010706CF-4F28-1447-8345-6EB23301C5BF}" srcOrd="4" destOrd="0" presId="urn:microsoft.com/office/officeart/2005/8/layout/hierarchy4"/>
    <dgm:cxn modelId="{BA8B48FE-1C23-B045-A67D-E2B15F4B4F4D}" type="presParOf" srcId="{010706CF-4F28-1447-8345-6EB23301C5BF}" destId="{5B9A5167-9C35-EE4F-A496-CFC95A66C39C}" srcOrd="0" destOrd="0" presId="urn:microsoft.com/office/officeart/2005/8/layout/hierarchy4"/>
    <dgm:cxn modelId="{B374FDA2-AEE9-0048-ABBB-705A67546182}" type="presParOf" srcId="{010706CF-4F28-1447-8345-6EB23301C5BF}" destId="{AD2C0982-D3A3-874C-A0B5-0078373543A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20443-5252-1642-B586-95AA8715A297}">
      <dsp:nvSpPr>
        <dsp:cNvPr id="0" name=""/>
        <dsp:cNvSpPr/>
      </dsp:nvSpPr>
      <dsp:spPr>
        <a:xfrm>
          <a:off x="1586242" y="0"/>
          <a:ext cx="4952999" cy="4952999"/>
        </a:xfrm>
        <a:prstGeom prst="quadArrow">
          <a:avLst>
            <a:gd name="adj1" fmla="val 2000"/>
            <a:gd name="adj2" fmla="val 4000"/>
            <a:gd name="adj3" fmla="val 5000"/>
          </a:avLst>
        </a:prstGeom>
        <a:solidFill>
          <a:schemeClr val="accent1">
            <a:tint val="40000"/>
            <a:hueOff val="0"/>
            <a:satOff val="0"/>
            <a:lumOff val="0"/>
            <a:alphaOff val="0"/>
          </a:schemeClr>
        </a:solidFill>
        <a:ln>
          <a:solidFill>
            <a:schemeClr val="accent1">
              <a:lumMod val="75000"/>
            </a:schemeClr>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02C4F4C-FCB1-0443-B6B2-CA769993A894}">
      <dsp:nvSpPr>
        <dsp:cNvPr id="0" name=""/>
        <dsp:cNvSpPr/>
      </dsp:nvSpPr>
      <dsp:spPr>
        <a:xfrm>
          <a:off x="1234718" y="0"/>
          <a:ext cx="2588873" cy="2181538"/>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chemeClr val="tx2"/>
              </a:solidFill>
              <a:effectLst>
                <a:outerShdw blurRad="38100" dist="38100" dir="2700000" algn="tl">
                  <a:srgbClr val="000000">
                    <a:alpha val="43137"/>
                  </a:srgbClr>
                </a:outerShdw>
              </a:effectLst>
            </a:rPr>
            <a:t>If one of the operations used in the algorithm is division, then we need to work in arithmetic defined over a field</a:t>
          </a:r>
        </a:p>
        <a:p>
          <a:pPr marL="114300" lvl="1" indent="-114300" algn="l" defTabSz="533400" rtl="0">
            <a:lnSpc>
              <a:spcPct val="90000"/>
            </a:lnSpc>
            <a:spcBef>
              <a:spcPct val="0"/>
            </a:spcBef>
            <a:spcAft>
              <a:spcPct val="15000"/>
            </a:spcAft>
            <a:buChar char="•"/>
          </a:pPr>
          <a:r>
            <a:rPr lang="en-US" sz="1200" kern="1200" dirty="0">
              <a:solidFill>
                <a:schemeClr val="tx2"/>
              </a:solidFill>
            </a:rPr>
            <a:t>Division requires that each nonzero element have a multiplicative inverse</a:t>
          </a:r>
        </a:p>
      </dsp:txBody>
      <dsp:txXfrm>
        <a:off x="1341212" y="106494"/>
        <a:ext cx="2375885" cy="1968550"/>
      </dsp:txXfrm>
    </dsp:sp>
    <dsp:sp modelId="{1E69615E-8EAD-AB48-9679-74DB2A770416}">
      <dsp:nvSpPr>
        <dsp:cNvPr id="0" name=""/>
        <dsp:cNvSpPr/>
      </dsp:nvSpPr>
      <dsp:spPr>
        <a:xfrm>
          <a:off x="4339584" y="0"/>
          <a:ext cx="2697541" cy="2181538"/>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rgbClr val="2F1F58"/>
              </a:solidFill>
              <a:effectLst>
                <a:outerShdw blurRad="38100" dist="38100" dir="2700000" algn="tl">
                  <a:srgbClr val="000000">
                    <a:alpha val="43137"/>
                  </a:srgbClr>
                </a:outerShdw>
              </a:effectLst>
            </a:rPr>
            <a:t>For convenience and for implementation efficiency we would like to work with integers that fit exactly into a given number of bits with no wasted bit patterns</a:t>
          </a:r>
        </a:p>
        <a:p>
          <a:pPr marL="114300" lvl="1" indent="-114300" algn="l" defTabSz="533400" rtl="0">
            <a:lnSpc>
              <a:spcPct val="90000"/>
            </a:lnSpc>
            <a:spcBef>
              <a:spcPct val="0"/>
            </a:spcBef>
            <a:spcAft>
              <a:spcPct val="15000"/>
            </a:spcAft>
            <a:buChar char="•"/>
          </a:pPr>
          <a:r>
            <a:rPr lang="en-US" sz="1200" kern="1200" dirty="0">
              <a:solidFill>
                <a:srgbClr val="2F1F58"/>
              </a:solidFill>
            </a:rPr>
            <a:t>Integers in the range 0 through      2</a:t>
          </a:r>
          <a:r>
            <a:rPr lang="en-US" sz="1200" kern="1200" baseline="30000" dirty="0">
              <a:solidFill>
                <a:srgbClr val="2F1F58"/>
              </a:solidFill>
            </a:rPr>
            <a:t>n</a:t>
          </a:r>
          <a:r>
            <a:rPr lang="en-US" sz="1200" kern="1200" dirty="0">
              <a:solidFill>
                <a:srgbClr val="2F1F58"/>
              </a:solidFill>
            </a:rPr>
            <a:t> – 1, which fit into an </a:t>
          </a:r>
          <a:r>
            <a:rPr lang="en-US" sz="1200" i="1" kern="1200" dirty="0">
              <a:solidFill>
                <a:srgbClr val="2F1F58"/>
              </a:solidFill>
            </a:rPr>
            <a:t>n-</a:t>
          </a:r>
          <a:r>
            <a:rPr lang="en-US" sz="1200" kern="1200" dirty="0">
              <a:solidFill>
                <a:srgbClr val="2F1F58"/>
              </a:solidFill>
            </a:rPr>
            <a:t>bit word</a:t>
          </a:r>
          <a:endParaRPr lang="en-US" sz="1200" kern="1200" baseline="30000" dirty="0">
            <a:solidFill>
              <a:srgbClr val="2F1F58"/>
            </a:solidFill>
          </a:endParaRPr>
        </a:p>
      </dsp:txBody>
      <dsp:txXfrm>
        <a:off x="4446078" y="106494"/>
        <a:ext cx="2484553" cy="1968550"/>
      </dsp:txXfrm>
    </dsp:sp>
    <dsp:sp modelId="{05C5B60B-B2A0-E145-A453-C1470DD027A7}">
      <dsp:nvSpPr>
        <dsp:cNvPr id="0" name=""/>
        <dsp:cNvSpPr/>
      </dsp:nvSpPr>
      <dsp:spPr>
        <a:xfrm>
          <a:off x="1156649" y="2809172"/>
          <a:ext cx="2641711" cy="2106153"/>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rgbClr val="2F1F58"/>
              </a:solidFill>
              <a:effectLst>
                <a:outerShdw blurRad="38100" dist="38100" dir="2700000" algn="tl">
                  <a:srgbClr val="000000">
                    <a:alpha val="43137"/>
                  </a:srgbClr>
                </a:outerShdw>
              </a:effectLst>
            </a:rPr>
            <a:t>The set of such integers, Z</a:t>
          </a:r>
          <a:r>
            <a:rPr lang="en-US" sz="1600" kern="1200" baseline="-25000" dirty="0">
              <a:solidFill>
                <a:srgbClr val="2F1F58"/>
              </a:solidFill>
              <a:effectLst>
                <a:outerShdw blurRad="38100" dist="38100" dir="2700000" algn="tl">
                  <a:srgbClr val="000000">
                    <a:alpha val="43137"/>
                  </a:srgbClr>
                </a:outerShdw>
              </a:effectLst>
            </a:rPr>
            <a:t>2</a:t>
          </a:r>
          <a:r>
            <a:rPr lang="en-US" sz="1600" kern="1200" baseline="30000" dirty="0">
              <a:solidFill>
                <a:srgbClr val="2F1F58"/>
              </a:solidFill>
              <a:effectLst>
                <a:outerShdw blurRad="38100" dist="38100" dir="2700000" algn="tl">
                  <a:srgbClr val="000000">
                    <a:alpha val="43137"/>
                  </a:srgbClr>
                </a:outerShdw>
              </a:effectLst>
            </a:rPr>
            <a:t>n</a:t>
          </a:r>
          <a:r>
            <a:rPr lang="en-US" sz="1600" kern="1200" dirty="0">
              <a:solidFill>
                <a:srgbClr val="2F1F58"/>
              </a:solidFill>
              <a:effectLst>
                <a:outerShdw blurRad="38100" dist="38100" dir="2700000" algn="tl">
                  <a:srgbClr val="000000">
                    <a:alpha val="43137"/>
                  </a:srgbClr>
                </a:outerShdw>
              </a:effectLst>
            </a:rPr>
            <a:t>, using modular arithmetic, is not a field</a:t>
          </a:r>
        </a:p>
        <a:p>
          <a:pPr marL="114300" lvl="1" indent="-114300" algn="l" defTabSz="533400" rtl="0">
            <a:lnSpc>
              <a:spcPct val="90000"/>
            </a:lnSpc>
            <a:spcBef>
              <a:spcPct val="0"/>
            </a:spcBef>
            <a:spcAft>
              <a:spcPct val="15000"/>
            </a:spcAft>
            <a:buChar char="•"/>
          </a:pPr>
          <a:r>
            <a:rPr lang="en-US" sz="1200" kern="1200" dirty="0">
              <a:solidFill>
                <a:srgbClr val="2F1F58"/>
              </a:solidFill>
            </a:rPr>
            <a:t>For example, the integer 2 has no multiplicative inverse in Z</a:t>
          </a:r>
          <a:r>
            <a:rPr lang="en-US" sz="1200" kern="1200" baseline="-25000" dirty="0">
              <a:solidFill>
                <a:srgbClr val="2F1F58"/>
              </a:solidFill>
            </a:rPr>
            <a:t>2</a:t>
          </a:r>
          <a:r>
            <a:rPr lang="en-US" sz="1200" kern="1200" baseline="30000" dirty="0">
              <a:solidFill>
                <a:srgbClr val="2F1F58"/>
              </a:solidFill>
            </a:rPr>
            <a:t>n</a:t>
          </a:r>
          <a:r>
            <a:rPr lang="en-US" sz="1200" kern="1200" dirty="0">
              <a:solidFill>
                <a:srgbClr val="2F1F58"/>
              </a:solidFill>
            </a:rPr>
            <a:t>, that is, there is no integer </a:t>
          </a:r>
          <a:r>
            <a:rPr lang="en-US" sz="1200" i="1" kern="1200" dirty="0">
              <a:solidFill>
                <a:srgbClr val="2F1F58"/>
              </a:solidFill>
            </a:rPr>
            <a:t>b, </a:t>
          </a:r>
          <a:r>
            <a:rPr lang="en-US" sz="1200" kern="1200" dirty="0">
              <a:solidFill>
                <a:srgbClr val="2F1F58"/>
              </a:solidFill>
            </a:rPr>
            <a:t>such that 2</a:t>
          </a:r>
          <a:r>
            <a:rPr lang="en-US" sz="1200" i="1" kern="1200" dirty="0">
              <a:solidFill>
                <a:srgbClr val="2F1F58"/>
              </a:solidFill>
            </a:rPr>
            <a:t>b </a:t>
          </a:r>
          <a:r>
            <a:rPr lang="en-US" sz="1200" kern="1200" dirty="0">
              <a:solidFill>
                <a:srgbClr val="2F1F58"/>
              </a:solidFill>
            </a:rPr>
            <a:t>mod 2</a:t>
          </a:r>
          <a:r>
            <a:rPr lang="en-US" sz="1200" i="1" kern="1200" baseline="30000" dirty="0">
              <a:solidFill>
                <a:srgbClr val="2F1F58"/>
              </a:solidFill>
            </a:rPr>
            <a:t>n</a:t>
          </a:r>
          <a:r>
            <a:rPr lang="en-US" sz="1200" i="1" kern="1200" dirty="0">
              <a:solidFill>
                <a:srgbClr val="2F1F58"/>
              </a:solidFill>
            </a:rPr>
            <a:t> = 1</a:t>
          </a:r>
          <a:endParaRPr lang="en-US" sz="1200" kern="1200" dirty="0">
            <a:solidFill>
              <a:srgbClr val="2F1F58"/>
            </a:solidFill>
          </a:endParaRPr>
        </a:p>
      </dsp:txBody>
      <dsp:txXfrm>
        <a:off x="1259463" y="2911986"/>
        <a:ext cx="2436083" cy="1900525"/>
      </dsp:txXfrm>
    </dsp:sp>
    <dsp:sp modelId="{308FFFF3-6EB2-D642-A9D4-50355939D367}">
      <dsp:nvSpPr>
        <dsp:cNvPr id="0" name=""/>
        <dsp:cNvSpPr/>
      </dsp:nvSpPr>
      <dsp:spPr>
        <a:xfrm>
          <a:off x="4409362" y="2735234"/>
          <a:ext cx="2560086" cy="2181518"/>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rgbClr val="2F1F58"/>
              </a:solidFill>
              <a:effectLst>
                <a:outerShdw blurRad="38100" dist="38100" dir="2700000" algn="tl">
                  <a:srgbClr val="000000">
                    <a:alpha val="43137"/>
                  </a:srgbClr>
                </a:outerShdw>
              </a:effectLst>
            </a:rPr>
            <a:t>A finite field containing 2</a:t>
          </a:r>
          <a:r>
            <a:rPr lang="en-US" sz="1600" kern="1200" baseline="30000" dirty="0">
              <a:solidFill>
                <a:srgbClr val="2F1F58"/>
              </a:solidFill>
              <a:effectLst>
                <a:outerShdw blurRad="38100" dist="38100" dir="2700000" algn="tl">
                  <a:srgbClr val="000000">
                    <a:alpha val="43137"/>
                  </a:srgbClr>
                </a:outerShdw>
              </a:effectLst>
            </a:rPr>
            <a:t>n</a:t>
          </a:r>
          <a:r>
            <a:rPr lang="en-US" sz="1600" kern="1200" dirty="0">
              <a:solidFill>
                <a:srgbClr val="2F1F58"/>
              </a:solidFill>
              <a:effectLst>
                <a:outerShdw blurRad="38100" dist="38100" dir="2700000" algn="tl">
                  <a:srgbClr val="000000">
                    <a:alpha val="43137"/>
                  </a:srgbClr>
                </a:outerShdw>
              </a:effectLst>
            </a:rPr>
            <a:t> elements is referred to as GF(2</a:t>
          </a:r>
          <a:r>
            <a:rPr lang="en-US" sz="1600" kern="1200" baseline="30000" dirty="0">
              <a:solidFill>
                <a:srgbClr val="2F1F58"/>
              </a:solidFill>
              <a:effectLst>
                <a:outerShdw blurRad="38100" dist="38100" dir="2700000" algn="tl">
                  <a:srgbClr val="000000">
                    <a:alpha val="43137"/>
                  </a:srgbClr>
                </a:outerShdw>
              </a:effectLst>
            </a:rPr>
            <a:t>n</a:t>
          </a:r>
          <a:r>
            <a:rPr lang="en-US" sz="1600" kern="1200" dirty="0">
              <a:solidFill>
                <a:srgbClr val="2F1F58"/>
              </a:solidFill>
              <a:effectLst>
                <a:outerShdw blurRad="38100" dist="38100" dir="2700000" algn="tl">
                  <a:srgbClr val="000000">
                    <a:alpha val="43137"/>
                  </a:srgbClr>
                </a:outerShdw>
              </a:effectLst>
            </a:rPr>
            <a:t>)</a:t>
          </a:r>
        </a:p>
        <a:p>
          <a:pPr marL="114300" lvl="1" indent="-114300" algn="l" defTabSz="533400" rtl="0">
            <a:lnSpc>
              <a:spcPct val="90000"/>
            </a:lnSpc>
            <a:spcBef>
              <a:spcPct val="0"/>
            </a:spcBef>
            <a:spcAft>
              <a:spcPct val="15000"/>
            </a:spcAft>
            <a:buChar char="•"/>
          </a:pPr>
          <a:r>
            <a:rPr lang="en-US" sz="1200" kern="1200" dirty="0">
              <a:solidFill>
                <a:srgbClr val="2F1F58"/>
              </a:solidFill>
            </a:rPr>
            <a:t>Every polynomial in GF(2</a:t>
          </a:r>
          <a:r>
            <a:rPr lang="en-US" sz="1200" kern="1200" baseline="30000" dirty="0">
              <a:solidFill>
                <a:srgbClr val="2F1F58"/>
              </a:solidFill>
            </a:rPr>
            <a:t>n</a:t>
          </a:r>
          <a:r>
            <a:rPr lang="en-US" sz="1200" kern="1200" dirty="0">
              <a:solidFill>
                <a:srgbClr val="2F1F58"/>
              </a:solidFill>
            </a:rPr>
            <a:t>) can be represented by an n-bit number</a:t>
          </a:r>
        </a:p>
      </dsp:txBody>
      <dsp:txXfrm>
        <a:off x="4515855" y="2841727"/>
        <a:ext cx="2347100" cy="196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F98EA-7723-4F41-B030-8D4B9072EB45}">
      <dsp:nvSpPr>
        <dsp:cNvPr id="0" name=""/>
        <dsp:cNvSpPr/>
      </dsp:nvSpPr>
      <dsp:spPr>
        <a:xfrm>
          <a:off x="0" y="0"/>
          <a:ext cx="7239000" cy="3744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ea typeface="+mn-ea"/>
              <a:cs typeface="+mn-cs"/>
            </a:rPr>
            <a:t>Four different stages are used:</a:t>
          </a:r>
          <a:endParaRPr lang="en-US" sz="1600" kern="1200" dirty="0">
            <a:effectLst>
              <a:outerShdw blurRad="38100" dist="38100" dir="2700000" algn="tl">
                <a:srgbClr val="000000">
                  <a:alpha val="43137"/>
                </a:srgbClr>
              </a:outerShdw>
            </a:effectLst>
          </a:endParaRPr>
        </a:p>
      </dsp:txBody>
      <dsp:txXfrm>
        <a:off x="0" y="0"/>
        <a:ext cx="7239000" cy="374400"/>
      </dsp:txXfrm>
    </dsp:sp>
    <dsp:sp modelId="{4543BE8B-F126-A64F-83F6-C9B6AB912E3B}">
      <dsp:nvSpPr>
        <dsp:cNvPr id="0" name=""/>
        <dsp:cNvSpPr/>
      </dsp:nvSpPr>
      <dsp:spPr>
        <a:xfrm>
          <a:off x="0" y="411510"/>
          <a:ext cx="7239000" cy="999180"/>
        </a:xfrm>
        <a:prstGeom prst="rect">
          <a:avLst/>
        </a:prstGeom>
        <a:solidFill>
          <a:schemeClr val="bg1"/>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ea typeface="+mn-ea"/>
            </a:rPr>
            <a:t>Substitute bytes – uses an S-box to perform a byte-by-byte substitution of the block</a:t>
          </a:r>
          <a:endParaRPr lang="en-US" sz="1300" kern="1200" dirty="0">
            <a:ea typeface="+mn-ea"/>
          </a:endParaRPr>
        </a:p>
        <a:p>
          <a:pPr marL="114300" lvl="1" indent="-114300" algn="l" defTabSz="577850">
            <a:lnSpc>
              <a:spcPct val="90000"/>
            </a:lnSpc>
            <a:spcBef>
              <a:spcPct val="0"/>
            </a:spcBef>
            <a:spcAft>
              <a:spcPct val="15000"/>
            </a:spcAft>
            <a:buChar char="•"/>
          </a:pPr>
          <a:r>
            <a:rPr lang="en-US" sz="1300" kern="1200">
              <a:ea typeface="+mn-ea"/>
            </a:rPr>
            <a:t>ShiftRows – a simple permutation</a:t>
          </a:r>
          <a:endParaRPr lang="en-US" sz="1300" kern="1200" dirty="0">
            <a:ea typeface="+mn-ea"/>
          </a:endParaRPr>
        </a:p>
        <a:p>
          <a:pPr marL="114300" lvl="1" indent="-114300" algn="l" defTabSz="577850">
            <a:lnSpc>
              <a:spcPct val="90000"/>
            </a:lnSpc>
            <a:spcBef>
              <a:spcPct val="0"/>
            </a:spcBef>
            <a:spcAft>
              <a:spcPct val="15000"/>
            </a:spcAft>
            <a:buChar char="•"/>
          </a:pPr>
          <a:r>
            <a:rPr lang="en-US" sz="1300" kern="1200" dirty="0" err="1">
              <a:ea typeface="+mn-ea"/>
            </a:rPr>
            <a:t>MixColumns</a:t>
          </a:r>
          <a:r>
            <a:rPr lang="en-US" sz="1300" kern="1200" dirty="0">
              <a:ea typeface="+mn-ea"/>
            </a:rPr>
            <a:t> – a substitution that makes use of arithmetic over GF(2</a:t>
          </a:r>
          <a:r>
            <a:rPr lang="en-US" sz="1300" kern="1200" baseline="30000" dirty="0">
              <a:ea typeface="+mn-ea"/>
            </a:rPr>
            <a:t>8</a:t>
          </a:r>
          <a:r>
            <a:rPr lang="en-US" sz="1300" kern="1200" dirty="0">
              <a:ea typeface="+mn-ea"/>
            </a:rPr>
            <a:t>)</a:t>
          </a:r>
        </a:p>
        <a:p>
          <a:pPr marL="114300" lvl="1" indent="-114300" algn="l" defTabSz="577850">
            <a:lnSpc>
              <a:spcPct val="90000"/>
            </a:lnSpc>
            <a:spcBef>
              <a:spcPct val="0"/>
            </a:spcBef>
            <a:spcAft>
              <a:spcPct val="15000"/>
            </a:spcAft>
            <a:buChar char="•"/>
          </a:pPr>
          <a:r>
            <a:rPr lang="en-US" sz="1300" kern="1200" dirty="0" err="1">
              <a:ea typeface="+mn-ea"/>
            </a:rPr>
            <a:t>AddRoundKey</a:t>
          </a:r>
          <a:r>
            <a:rPr lang="en-US" sz="1300" kern="1200" dirty="0">
              <a:ea typeface="+mn-ea"/>
            </a:rPr>
            <a:t> – a simple bitwise XOR of the current block with a portion of the expanded key</a:t>
          </a:r>
        </a:p>
      </dsp:txBody>
      <dsp:txXfrm>
        <a:off x="0" y="411510"/>
        <a:ext cx="7239000" cy="9991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31E95-656C-0046-BF22-0866F7A08318}">
      <dsp:nvSpPr>
        <dsp:cNvPr id="0" name=""/>
        <dsp:cNvSpPr/>
      </dsp:nvSpPr>
      <dsp:spPr>
        <a:xfrm>
          <a:off x="0" y="0"/>
          <a:ext cx="3565525" cy="4303713"/>
        </a:xfrm>
        <a:prstGeom prst="roundRect">
          <a:avLst>
            <a:gd name="adj" fmla="val 10000"/>
          </a:avLst>
        </a:prstGeom>
        <a:solidFill>
          <a:schemeClr val="accent1">
            <a:tint val="40000"/>
            <a:hueOff val="0"/>
            <a:satOff val="0"/>
            <a:lumOff val="0"/>
            <a:alphaOff val="0"/>
          </a:schemeClr>
        </a:solidFill>
        <a:ln>
          <a:solidFill>
            <a:schemeClr val="bg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ea typeface="+mn-ea"/>
            </a:rPr>
            <a:t>Rationale:</a:t>
          </a:r>
          <a:endParaRPr lang="en-US" sz="4800" kern="1200" dirty="0"/>
        </a:p>
      </dsp:txBody>
      <dsp:txXfrm>
        <a:off x="0" y="0"/>
        <a:ext cx="3565525" cy="1291113"/>
      </dsp:txXfrm>
    </dsp:sp>
    <dsp:sp modelId="{B4BF46BC-3A33-6149-9393-EC1CD0316560}">
      <dsp:nvSpPr>
        <dsp:cNvPr id="0" name=""/>
        <dsp:cNvSpPr/>
      </dsp:nvSpPr>
      <dsp:spPr>
        <a:xfrm>
          <a:off x="356552" y="1292374"/>
          <a:ext cx="2852420" cy="129762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effectLst>
                <a:outerShdw blurRad="38100" dist="38100" dir="2700000" algn="tl">
                  <a:srgbClr val="000000">
                    <a:alpha val="43137"/>
                  </a:srgbClr>
                </a:outerShdw>
              </a:effectLst>
              <a:ea typeface="+mn-ea"/>
            </a:rPr>
            <a:t>Is as simple as possible and affects every bit of State</a:t>
          </a:r>
        </a:p>
      </dsp:txBody>
      <dsp:txXfrm>
        <a:off x="394558" y="1330380"/>
        <a:ext cx="2776408" cy="1221616"/>
      </dsp:txXfrm>
    </dsp:sp>
    <dsp:sp modelId="{681F0B88-DB2E-FB4E-836C-9656ECDCAECA}">
      <dsp:nvSpPr>
        <dsp:cNvPr id="0" name=""/>
        <dsp:cNvSpPr/>
      </dsp:nvSpPr>
      <dsp:spPr>
        <a:xfrm>
          <a:off x="356552" y="2789638"/>
          <a:ext cx="2852420" cy="129762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effectLst>
                <a:outerShdw blurRad="38100" dist="38100" dir="2700000" algn="tl">
                  <a:srgbClr val="000000">
                    <a:alpha val="43137"/>
                  </a:srgbClr>
                </a:outerShdw>
              </a:effectLst>
              <a:ea typeface="+mn-ea"/>
            </a:rPr>
            <a:t>The complexity of the round key expansion plus the complexity of the other stages of AES ensure security</a:t>
          </a:r>
        </a:p>
      </dsp:txBody>
      <dsp:txXfrm>
        <a:off x="394558" y="2827644"/>
        <a:ext cx="2776408" cy="1221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9547B-5732-A94A-AD6A-3AA2B292FE31}">
      <dsp:nvSpPr>
        <dsp:cNvPr id="0" name=""/>
        <dsp:cNvSpPr/>
      </dsp:nvSpPr>
      <dsp:spPr>
        <a:xfrm>
          <a:off x="0" y="518927"/>
          <a:ext cx="4800600" cy="4082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72580" tIns="374904" rIns="37258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Knowledge of a part of the cipher key or round key does not enable calculation of many other round-key bits</a:t>
          </a:r>
        </a:p>
        <a:p>
          <a:pPr marL="171450" lvl="1" indent="-171450" algn="l" defTabSz="800100" rtl="0">
            <a:lnSpc>
              <a:spcPct val="90000"/>
            </a:lnSpc>
            <a:spcBef>
              <a:spcPct val="0"/>
            </a:spcBef>
            <a:spcAft>
              <a:spcPct val="15000"/>
            </a:spcAft>
            <a:buChar char="•"/>
          </a:pPr>
          <a:r>
            <a:rPr lang="en-US" sz="1800" kern="1200" dirty="0"/>
            <a:t>An invertible transformation</a:t>
          </a:r>
        </a:p>
        <a:p>
          <a:pPr marL="171450" lvl="1" indent="-171450" algn="l" defTabSz="800100" rtl="0">
            <a:lnSpc>
              <a:spcPct val="90000"/>
            </a:lnSpc>
            <a:spcBef>
              <a:spcPct val="0"/>
            </a:spcBef>
            <a:spcAft>
              <a:spcPct val="15000"/>
            </a:spcAft>
            <a:buChar char="•"/>
          </a:pPr>
          <a:r>
            <a:rPr lang="en-US" sz="1800" kern="1200" dirty="0"/>
            <a:t>Speed on a wide range of processors</a:t>
          </a:r>
        </a:p>
        <a:p>
          <a:pPr marL="171450" lvl="1" indent="-171450" algn="l" defTabSz="800100" rtl="0">
            <a:lnSpc>
              <a:spcPct val="90000"/>
            </a:lnSpc>
            <a:spcBef>
              <a:spcPct val="0"/>
            </a:spcBef>
            <a:spcAft>
              <a:spcPct val="15000"/>
            </a:spcAft>
            <a:buChar char="•"/>
          </a:pPr>
          <a:r>
            <a:rPr lang="en-US" sz="1800" kern="1200" dirty="0"/>
            <a:t>Usage of round constants to eliminate symmetries</a:t>
          </a:r>
        </a:p>
        <a:p>
          <a:pPr marL="171450" lvl="1" indent="-171450" algn="l" defTabSz="800100" rtl="0">
            <a:lnSpc>
              <a:spcPct val="90000"/>
            </a:lnSpc>
            <a:spcBef>
              <a:spcPct val="0"/>
            </a:spcBef>
            <a:spcAft>
              <a:spcPct val="15000"/>
            </a:spcAft>
            <a:buChar char="•"/>
          </a:pPr>
          <a:r>
            <a:rPr lang="en-US" sz="1800" kern="1200" dirty="0"/>
            <a:t>Diffusion of cipher key differences into the round keys</a:t>
          </a:r>
        </a:p>
        <a:p>
          <a:pPr marL="171450" lvl="1" indent="-171450" algn="l" defTabSz="800100" rtl="0">
            <a:lnSpc>
              <a:spcPct val="90000"/>
            </a:lnSpc>
            <a:spcBef>
              <a:spcPct val="0"/>
            </a:spcBef>
            <a:spcAft>
              <a:spcPct val="15000"/>
            </a:spcAft>
            <a:buChar char="•"/>
          </a:pPr>
          <a:r>
            <a:rPr lang="en-US" sz="1800" kern="1200" dirty="0"/>
            <a:t>Enough nonlinearity to prohibit the full determination of round key differences from cipher key differences only</a:t>
          </a:r>
        </a:p>
        <a:p>
          <a:pPr marL="171450" lvl="1" indent="-171450" algn="l" defTabSz="800100" rtl="0">
            <a:lnSpc>
              <a:spcPct val="90000"/>
            </a:lnSpc>
            <a:spcBef>
              <a:spcPct val="0"/>
            </a:spcBef>
            <a:spcAft>
              <a:spcPct val="15000"/>
            </a:spcAft>
            <a:buChar char="•"/>
          </a:pPr>
          <a:r>
            <a:rPr lang="en-US" sz="1800" kern="1200" dirty="0"/>
            <a:t>Simplicity of description</a:t>
          </a:r>
        </a:p>
      </dsp:txBody>
      <dsp:txXfrm>
        <a:off x="0" y="518927"/>
        <a:ext cx="4800600" cy="4082400"/>
      </dsp:txXfrm>
    </dsp:sp>
    <dsp:sp modelId="{145B3E17-2DA7-6B45-BEAA-2B9A7D3B217D}">
      <dsp:nvSpPr>
        <dsp:cNvPr id="0" name=""/>
        <dsp:cNvSpPr/>
      </dsp:nvSpPr>
      <dsp:spPr>
        <a:xfrm>
          <a:off x="0" y="248098"/>
          <a:ext cx="4565649" cy="53136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The specific criteria that were used are</a:t>
          </a:r>
          <a:r>
            <a:rPr lang="en-US" sz="1800" kern="1200" dirty="0"/>
            <a:t>:</a:t>
          </a:r>
        </a:p>
      </dsp:txBody>
      <dsp:txXfrm>
        <a:off x="25939" y="274037"/>
        <a:ext cx="4513771"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D8B98-68EB-1F48-9CBD-13820C72237A}">
      <dsp:nvSpPr>
        <dsp:cNvPr id="0" name=""/>
        <dsp:cNvSpPr/>
      </dsp:nvSpPr>
      <dsp:spPr>
        <a:xfrm>
          <a:off x="0" y="0"/>
          <a:ext cx="4210050" cy="12192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effectLst>
                <a:outerShdw blurRad="38100" dist="38100" dir="2700000" algn="tl">
                  <a:srgbClr val="000000">
                    <a:alpha val="43137"/>
                  </a:srgbClr>
                </a:outerShdw>
              </a:effectLst>
              <a:ea typeface="+mn-ea"/>
              <a:cs typeface="+mn-cs"/>
            </a:rPr>
            <a:t>Two separate changes are needed to bring the decryption structure in line with the encryption structure</a:t>
          </a:r>
          <a:endParaRPr lang="en-US" sz="1700" b="1" i="0" kern="1200" dirty="0">
            <a:effectLst>
              <a:outerShdw blurRad="38100" dist="38100" dir="2700000" algn="tl">
                <a:srgbClr val="000000">
                  <a:alpha val="43137"/>
                </a:srgbClr>
              </a:outerShdw>
            </a:effectLst>
          </a:endParaRPr>
        </a:p>
      </dsp:txBody>
      <dsp:txXfrm>
        <a:off x="35709" y="35709"/>
        <a:ext cx="2894438" cy="1147782"/>
      </dsp:txXfrm>
    </dsp:sp>
    <dsp:sp modelId="{1449B5AE-1528-3C49-9519-948A30667D89}">
      <dsp:nvSpPr>
        <dsp:cNvPr id="0" name=""/>
        <dsp:cNvSpPr/>
      </dsp:nvSpPr>
      <dsp:spPr>
        <a:xfrm>
          <a:off x="371474" y="1422399"/>
          <a:ext cx="4210050" cy="12192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effectLst>
                <a:outerShdw blurRad="38100" dist="38100" dir="2700000" algn="tl">
                  <a:srgbClr val="000000">
                    <a:alpha val="43137"/>
                  </a:srgbClr>
                </a:outerShdw>
              </a:effectLst>
              <a:ea typeface="+mn-ea"/>
            </a:rPr>
            <a:t>The first two stages of the decryption round need to be interchanged</a:t>
          </a:r>
        </a:p>
      </dsp:txBody>
      <dsp:txXfrm>
        <a:off x="407183" y="1458108"/>
        <a:ext cx="2974677" cy="1147782"/>
      </dsp:txXfrm>
    </dsp:sp>
    <dsp:sp modelId="{3B6FF59A-1DAC-8A47-9105-EF87DEB6E1E1}">
      <dsp:nvSpPr>
        <dsp:cNvPr id="0" name=""/>
        <dsp:cNvSpPr/>
      </dsp:nvSpPr>
      <dsp:spPr>
        <a:xfrm>
          <a:off x="742949" y="2844799"/>
          <a:ext cx="4210050" cy="12192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effectLst>
                <a:outerShdw blurRad="38100" dist="38100" dir="2700000" algn="tl">
                  <a:srgbClr val="000000">
                    <a:alpha val="43137"/>
                  </a:srgbClr>
                </a:outerShdw>
              </a:effectLst>
              <a:ea typeface="+mn-ea"/>
            </a:rPr>
            <a:t>The second two stages of the decryption round need to be interchanged</a:t>
          </a:r>
          <a:endParaRPr lang="en-AU" sz="1700" b="1" i="0" kern="1200" dirty="0">
            <a:effectLst>
              <a:outerShdw blurRad="38100" dist="38100" dir="2700000" algn="tl">
                <a:srgbClr val="000000">
                  <a:alpha val="43137"/>
                </a:srgbClr>
              </a:outerShdw>
            </a:effectLst>
            <a:ea typeface="+mn-ea"/>
          </a:endParaRPr>
        </a:p>
      </dsp:txBody>
      <dsp:txXfrm>
        <a:off x="778658" y="2880508"/>
        <a:ext cx="2974677" cy="1147782"/>
      </dsp:txXfrm>
    </dsp:sp>
    <dsp:sp modelId="{464FC045-E72C-9345-99CB-5FB97D0ED5C9}">
      <dsp:nvSpPr>
        <dsp:cNvPr id="0" name=""/>
        <dsp:cNvSpPr/>
      </dsp:nvSpPr>
      <dsp:spPr>
        <a:xfrm>
          <a:off x="3417570" y="924560"/>
          <a:ext cx="792480" cy="792480"/>
        </a:xfrm>
        <a:prstGeom prst="downArrow">
          <a:avLst>
            <a:gd name="adj1" fmla="val 55000"/>
            <a:gd name="adj2" fmla="val 45000"/>
          </a:avLst>
        </a:prstGeom>
        <a:solidFill>
          <a:schemeClr val="bg1"/>
        </a:solidFill>
        <a:ln w="38100" cap="flat" cmpd="sng" algn="ctr">
          <a:solidFill>
            <a:schemeClr val="bg2">
              <a:lumMod val="5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95878" y="924560"/>
        <a:ext cx="435864" cy="596341"/>
      </dsp:txXfrm>
    </dsp:sp>
    <dsp:sp modelId="{4DE87F03-0F21-3D43-90DF-A9451F160134}">
      <dsp:nvSpPr>
        <dsp:cNvPr id="0" name=""/>
        <dsp:cNvSpPr/>
      </dsp:nvSpPr>
      <dsp:spPr>
        <a:xfrm>
          <a:off x="3789045" y="2338832"/>
          <a:ext cx="792480" cy="792480"/>
        </a:xfrm>
        <a:prstGeom prst="downArrow">
          <a:avLst>
            <a:gd name="adj1" fmla="val 55000"/>
            <a:gd name="adj2" fmla="val 45000"/>
          </a:avLst>
        </a:prstGeom>
        <a:solidFill>
          <a:schemeClr val="bg1"/>
        </a:solidFill>
        <a:ln w="38100" cap="flat" cmpd="sng" algn="ctr">
          <a:solidFill>
            <a:schemeClr val="bg2">
              <a:lumMod val="5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67353" y="2338832"/>
        <a:ext cx="435864" cy="5963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CB4E7-27C0-884A-8DC6-778A2C3FE5CF}">
      <dsp:nvSpPr>
        <dsp:cNvPr id="0" name=""/>
        <dsp:cNvSpPr/>
      </dsp:nvSpPr>
      <dsp:spPr>
        <a:xfrm>
          <a:off x="6755" y="0"/>
          <a:ext cx="2313973" cy="45720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9050">
          <a:solidFill>
            <a:schemeClr val="bg2">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effectLst>
                <a:outerShdw blurRad="38100" dist="38100" dir="2700000" algn="tl">
                  <a:srgbClr val="000000">
                    <a:alpha val="43137"/>
                  </a:srgbClr>
                </a:outerShdw>
              </a:effectLst>
            </a:rPr>
            <a:t>The transformations </a:t>
          </a:r>
          <a:r>
            <a:rPr lang="en-US" sz="2300" kern="1200" dirty="0" err="1">
              <a:effectLst>
                <a:outerShdw blurRad="38100" dist="38100" dir="2700000" algn="tl">
                  <a:srgbClr val="000000">
                    <a:alpha val="43137"/>
                  </a:srgbClr>
                </a:outerShdw>
              </a:effectLst>
            </a:rPr>
            <a:t>AddRoundKey</a:t>
          </a:r>
          <a:r>
            <a:rPr lang="en-US" sz="2300" kern="1200" dirty="0">
              <a:effectLst>
                <a:outerShdw blurRad="38100" dist="38100" dir="2700000" algn="tl">
                  <a:srgbClr val="000000">
                    <a:alpha val="43137"/>
                  </a:srgbClr>
                </a:outerShdw>
              </a:effectLst>
            </a:rPr>
            <a:t> and </a:t>
          </a:r>
          <a:r>
            <a:rPr lang="en-US" sz="2300" kern="1200" dirty="0" err="1">
              <a:effectLst>
                <a:outerShdw blurRad="38100" dist="38100" dir="2700000" algn="tl">
                  <a:srgbClr val="000000">
                    <a:alpha val="43137"/>
                  </a:srgbClr>
                </a:outerShdw>
              </a:effectLst>
            </a:rPr>
            <a:t>InvMixColumns</a:t>
          </a:r>
          <a:r>
            <a:rPr lang="en-US" sz="2300" kern="1200" dirty="0">
              <a:effectLst>
                <a:outerShdw blurRad="38100" dist="38100" dir="2700000" algn="tl">
                  <a:srgbClr val="000000">
                    <a:alpha val="43137"/>
                  </a:srgbClr>
                </a:outerShdw>
              </a:effectLst>
            </a:rPr>
            <a:t> do not alter the sequence of bytes in State</a:t>
          </a:r>
        </a:p>
      </dsp:txBody>
      <dsp:txXfrm>
        <a:off x="74529" y="67774"/>
        <a:ext cx="2178425" cy="4436452"/>
      </dsp:txXfrm>
    </dsp:sp>
    <dsp:sp modelId="{F07597C6-616F-604F-9A31-B60C13024E98}">
      <dsp:nvSpPr>
        <dsp:cNvPr id="0" name=""/>
        <dsp:cNvSpPr/>
      </dsp:nvSpPr>
      <dsp:spPr>
        <a:xfrm>
          <a:off x="2676031" y="0"/>
          <a:ext cx="2313973" cy="45720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9050">
          <a:solidFill>
            <a:schemeClr val="bg2">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effectLst>
                <a:outerShdw blurRad="38100" dist="38100" dir="2700000" algn="tl">
                  <a:srgbClr val="000000">
                    <a:alpha val="43137"/>
                  </a:srgbClr>
                </a:outerShdw>
              </a:effectLst>
            </a:rPr>
            <a:t>If we view the key as a sequence of words, then both </a:t>
          </a:r>
          <a:r>
            <a:rPr lang="en-US" sz="2300" kern="1200" dirty="0" err="1">
              <a:effectLst>
                <a:outerShdw blurRad="38100" dist="38100" dir="2700000" algn="tl">
                  <a:srgbClr val="000000">
                    <a:alpha val="43137"/>
                  </a:srgbClr>
                </a:outerShdw>
              </a:effectLst>
            </a:rPr>
            <a:t>AddRoundKey</a:t>
          </a:r>
          <a:r>
            <a:rPr lang="en-US" sz="2300" kern="1200" dirty="0">
              <a:effectLst>
                <a:outerShdw blurRad="38100" dist="38100" dir="2700000" algn="tl">
                  <a:srgbClr val="000000">
                    <a:alpha val="43137"/>
                  </a:srgbClr>
                </a:outerShdw>
              </a:effectLst>
            </a:rPr>
            <a:t> and </a:t>
          </a:r>
          <a:r>
            <a:rPr lang="en-US" sz="2300" kern="1200" dirty="0" err="1">
              <a:effectLst>
                <a:outerShdw blurRad="38100" dist="38100" dir="2700000" algn="tl">
                  <a:srgbClr val="000000">
                    <a:alpha val="43137"/>
                  </a:srgbClr>
                </a:outerShdw>
              </a:effectLst>
            </a:rPr>
            <a:t>InvMixColumns</a:t>
          </a:r>
          <a:r>
            <a:rPr lang="en-US" sz="2300" kern="1200" dirty="0">
              <a:effectLst>
                <a:outerShdw blurRad="38100" dist="38100" dir="2700000" algn="tl">
                  <a:srgbClr val="000000">
                    <a:alpha val="43137"/>
                  </a:srgbClr>
                </a:outerShdw>
              </a:effectLst>
            </a:rPr>
            <a:t> operate on State one column at a time</a:t>
          </a:r>
        </a:p>
      </dsp:txBody>
      <dsp:txXfrm>
        <a:off x="2743805" y="67774"/>
        <a:ext cx="2178425" cy="4436452"/>
      </dsp:txXfrm>
    </dsp:sp>
    <dsp:sp modelId="{5B9A5167-9C35-EE4F-A496-CFC95A66C39C}">
      <dsp:nvSpPr>
        <dsp:cNvPr id="0" name=""/>
        <dsp:cNvSpPr/>
      </dsp:nvSpPr>
      <dsp:spPr>
        <a:xfrm>
          <a:off x="5345307" y="0"/>
          <a:ext cx="2313973" cy="457200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9050">
          <a:solidFill>
            <a:schemeClr val="bg2">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effectLst>
                <a:outerShdw blurRad="38100" dist="38100" dir="2700000" algn="tl">
                  <a:srgbClr val="000000">
                    <a:alpha val="43137"/>
                  </a:srgbClr>
                </a:outerShdw>
              </a:effectLst>
            </a:rPr>
            <a:t>These two operations are linear with respect to the column input</a:t>
          </a:r>
        </a:p>
      </dsp:txBody>
      <dsp:txXfrm>
        <a:off x="5413081" y="67774"/>
        <a:ext cx="2178425" cy="443645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892083-BA42-4F40-BFD2-BA219F843ED2}"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BB251-14E1-E240-B194-6CC8848EBD2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8468D2DB-E8A3-5946-9873-9C999757F12A}"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6 – “</a:t>
            </a:r>
            <a:r>
              <a:rPr lang="en-AU" dirty="0">
                <a:latin typeface="Arial" pitchFamily="-84" charset="0"/>
                <a:ea typeface="ＭＳ Ｐゴシック" pitchFamily="-84" charset="-128"/>
                <a:cs typeface="ＭＳ Ｐゴシック" pitchFamily="-84" charset="-128"/>
              </a:rPr>
              <a:t>Advanced Encryption Standard</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Figure 6.4 depicts the structure of a full encryption round.</a:t>
            </a:r>
          </a:p>
        </p:txBody>
      </p:sp>
      <p:sp>
        <p:nvSpPr>
          <p:cNvPr id="50180" name="Slide Number Placeholder 3"/>
          <p:cNvSpPr>
            <a:spLocks noGrp="1"/>
          </p:cNvSpPr>
          <p:nvPr>
            <p:ph type="sldNum" sz="quarter" idx="5"/>
          </p:nvPr>
        </p:nvSpPr>
        <p:spPr>
          <a:noFill/>
        </p:spPr>
        <p:txBody>
          <a:bodyPr/>
          <a:lstStyle/>
          <a:p>
            <a:fld id="{CF851186-7F84-1D42-B3A8-BF536C04C5E0}" type="slidenum">
              <a:rPr lang="en-AU" smtClean="0">
                <a:latin typeface="Arial" pitchFamily="-84" charset="0"/>
              </a:rPr>
              <a:pPr/>
              <a:t>10</a:t>
            </a:fld>
            <a:endParaRPr lang="en-AU">
              <a:latin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4B81921-5D11-2649-9E61-C285359FE1C6}" type="slidenum">
              <a:rPr lang="en-AU">
                <a:latin typeface="Arial" pitchFamily="-84" charset="0"/>
              </a:rPr>
              <a:pPr/>
              <a:t>11</a:t>
            </a:fld>
            <a:endParaRPr lang="en-AU">
              <a:latin typeface="Arial" pitchFamily="-84"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a:t>
            </a:r>
            <a:r>
              <a:rPr lang="en-US" b="1" dirty="0">
                <a:latin typeface="Arial" pitchFamily="-84" charset="0"/>
                <a:ea typeface="ＭＳ Ｐゴシック" pitchFamily="-84" charset="-128"/>
                <a:cs typeface="ＭＳ Ｐゴシック" pitchFamily="-84" charset="-128"/>
              </a:rPr>
              <a:t>forward substitute byte transformation</a:t>
            </a:r>
            <a:r>
              <a:rPr lang="en-US" dirty="0">
                <a:latin typeface="Arial" pitchFamily="-84" charset="0"/>
                <a:ea typeface="ＭＳ Ｐゴシック" pitchFamily="-84" charset="-128"/>
                <a:cs typeface="ＭＳ Ｐゴシック" pitchFamily="-84" charset="-128"/>
              </a:rPr>
              <a:t>, called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is a simple table lookup (Figure 6.5a).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AES defines a 16 *  16 matrix of byte values, called an S-box (Table 6.2a), that contains</a:t>
            </a:r>
          </a:p>
          <a:p>
            <a:r>
              <a:rPr lang="en-US" dirty="0">
                <a:latin typeface="Arial" pitchFamily="-84" charset="0"/>
                <a:ea typeface="ＭＳ Ｐゴシック" pitchFamily="-84" charset="-128"/>
                <a:cs typeface="ＭＳ Ｐゴシック" pitchFamily="-84" charset="-128"/>
              </a:rPr>
              <a:t>a permutation of all possible 256 8-bit values. Each individual byte of State</a:t>
            </a:r>
          </a:p>
          <a:p>
            <a:r>
              <a:rPr lang="en-US" dirty="0">
                <a:latin typeface="Arial" pitchFamily="-84" charset="0"/>
                <a:ea typeface="ＭＳ Ｐゴシック" pitchFamily="-84" charset="-128"/>
                <a:cs typeface="ＭＳ Ｐゴシック" pitchFamily="-84" charset="-128"/>
              </a:rPr>
              <a:t> is mapped into a new byte in the following way: The leftmost 4 bits of the byte</a:t>
            </a:r>
          </a:p>
          <a:p>
            <a:r>
              <a:rPr lang="en-US" dirty="0">
                <a:latin typeface="Arial" pitchFamily="-84" charset="0"/>
                <a:ea typeface="ＭＳ Ｐゴシック" pitchFamily="-84" charset="-128"/>
                <a:cs typeface="ＭＳ Ｐゴシック" pitchFamily="-84" charset="-128"/>
              </a:rPr>
              <a:t>are used as a row value and the rightmost 4 bits are used as a column value.</a:t>
            </a:r>
          </a:p>
          <a:p>
            <a:r>
              <a:rPr lang="en-US" dirty="0">
                <a:latin typeface="Arial" pitchFamily="-84" charset="0"/>
                <a:ea typeface="ＭＳ Ｐゴシック" pitchFamily="-84" charset="-128"/>
                <a:cs typeface="ＭＳ Ｐゴシック" pitchFamily="-84" charset="-128"/>
              </a:rPr>
              <a:t>These row and column values serve as indexes into the S-box to select a unique</a:t>
            </a:r>
          </a:p>
          <a:p>
            <a:r>
              <a:rPr lang="en-US" dirty="0">
                <a:latin typeface="Arial" pitchFamily="-84" charset="0"/>
                <a:ea typeface="ＭＳ Ｐゴシック" pitchFamily="-84" charset="-128"/>
                <a:cs typeface="ＭＳ Ｐゴシック" pitchFamily="-84" charset="-128"/>
              </a:rPr>
              <a:t>8-bit output value. For example, the hexadecimal value {95} references row 9,</a:t>
            </a:r>
          </a:p>
          <a:p>
            <a:r>
              <a:rPr lang="en-US" dirty="0">
                <a:latin typeface="Arial" pitchFamily="-84" charset="0"/>
                <a:ea typeface="ＭＳ Ｐゴシック" pitchFamily="-84" charset="-128"/>
                <a:cs typeface="ＭＳ Ｐゴシック" pitchFamily="-84" charset="-128"/>
              </a:rPr>
              <a:t>column 5 of the S-box, which contains the value {2A}. Accordingly, the value {95}</a:t>
            </a:r>
          </a:p>
          <a:p>
            <a:r>
              <a:rPr lang="en-US" dirty="0">
                <a:latin typeface="Arial" pitchFamily="-84" charset="0"/>
                <a:ea typeface="ＭＳ Ｐゴシック" pitchFamily="-84" charset="-128"/>
                <a:cs typeface="ＭＳ Ｐゴシック" pitchFamily="-84" charset="-128"/>
              </a:rPr>
              <a:t>is mapped into the value {2A}.</a:t>
            </a:r>
          </a:p>
        </p:txBody>
      </p:sp>
      <p:sp>
        <p:nvSpPr>
          <p:cNvPr id="54276" name="Slide Number Placeholder 3"/>
          <p:cNvSpPr>
            <a:spLocks noGrp="1"/>
          </p:cNvSpPr>
          <p:nvPr>
            <p:ph type="sldNum" sz="quarter" idx="5"/>
          </p:nvPr>
        </p:nvSpPr>
        <p:spPr>
          <a:noFill/>
        </p:spPr>
        <p:txBody>
          <a:bodyPr/>
          <a:lstStyle/>
          <a:p>
            <a:fld id="{F06FA173-A18B-4541-8D0F-321A212E85EA}" type="slidenum">
              <a:rPr lang="en-AU" smtClean="0">
                <a:latin typeface="Arial" pitchFamily="-84" charset="0"/>
              </a:rPr>
              <a:pPr/>
              <a:t>12</a:t>
            </a:fld>
            <a:endParaRPr lang="en-AU">
              <a:latin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p:txBody>
      </p:sp>
      <p:sp>
        <p:nvSpPr>
          <p:cNvPr id="56324" name="Slide Number Placeholder 3"/>
          <p:cNvSpPr>
            <a:spLocks noGrp="1"/>
          </p:cNvSpPr>
          <p:nvPr>
            <p:ph type="sldNum" sz="quarter" idx="5"/>
          </p:nvPr>
        </p:nvSpPr>
        <p:spPr>
          <a:noFill/>
        </p:spPr>
        <p:txBody>
          <a:bodyPr/>
          <a:lstStyle/>
          <a:p>
            <a:fld id="{0D1227A5-16D0-8E4F-843F-D8710F30B611}" type="slidenum">
              <a:rPr lang="en-AU" smtClean="0">
                <a:latin typeface="Arial" pitchFamily="-84" charset="0"/>
              </a:rPr>
              <a:pPr/>
              <a:t>13</a:t>
            </a:fld>
            <a:endParaRPr lang="en-AU">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a:latin typeface="Arial" pitchFamily="-84" charset="0"/>
                <a:ea typeface="ＭＳ Ｐゴシック" pitchFamily="-84" charset="-128"/>
                <a:cs typeface="ＭＳ Ｐゴシック" pitchFamily="-84" charset="-128"/>
              </a:rPr>
              <a:t>Construction of S-Box and IS-Box</a:t>
            </a:r>
          </a:p>
        </p:txBody>
      </p:sp>
      <p:sp>
        <p:nvSpPr>
          <p:cNvPr id="58372" name="Slide Number Placeholder 3"/>
          <p:cNvSpPr>
            <a:spLocks noGrp="1"/>
          </p:cNvSpPr>
          <p:nvPr>
            <p:ph type="sldNum" sz="quarter" idx="5"/>
          </p:nvPr>
        </p:nvSpPr>
        <p:spPr>
          <a:noFill/>
        </p:spPr>
        <p:txBody>
          <a:bodyPr/>
          <a:lstStyle/>
          <a:p>
            <a:fld id="{1E922A7E-6785-4943-8A59-19F756F59150}" type="slidenum">
              <a:rPr lang="en-AU" smtClean="0">
                <a:latin typeface="Arial" pitchFamily="-84" charset="0"/>
              </a:rPr>
              <a:pPr/>
              <a:t>14</a:t>
            </a:fld>
            <a:endParaRPr lang="en-AU">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noFill/>
          <a:ln/>
        </p:spPr>
        <p:txBody>
          <a:bodyPr/>
          <a:lstStyle/>
          <a:p>
            <a:r>
              <a:rPr lang="en-US">
                <a:latin typeface="Arial" pitchFamily="-84" charset="0"/>
                <a:ea typeface="ＭＳ Ｐゴシック" pitchFamily="-84" charset="-128"/>
                <a:cs typeface="ＭＳ Ｐゴシック" pitchFamily="-84" charset="-128"/>
              </a:rPr>
              <a:t> The S-box is designed to be resistant to known cryptanalytic attacks.</a:t>
            </a:r>
          </a:p>
          <a:p>
            <a:r>
              <a:rPr lang="en-US">
                <a:latin typeface="Arial" pitchFamily="-84" charset="0"/>
                <a:ea typeface="ＭＳ Ｐゴシック" pitchFamily="-84" charset="-128"/>
                <a:cs typeface="ＭＳ Ｐゴシック" pitchFamily="-84" charset="-128"/>
              </a:rPr>
              <a:t>Specifically, the Rijndael developers sought a design that has a low correlation</a:t>
            </a:r>
          </a:p>
          <a:p>
            <a:r>
              <a:rPr lang="en-US">
                <a:latin typeface="Arial" pitchFamily="-84" charset="0"/>
                <a:ea typeface="ＭＳ Ｐゴシック" pitchFamily="-84" charset="-128"/>
                <a:cs typeface="ＭＳ Ｐゴシック" pitchFamily="-84" charset="-128"/>
              </a:rPr>
              <a:t>Between input bits and output bits and the property that the output is not a linear</a:t>
            </a:r>
          </a:p>
          <a:p>
            <a:r>
              <a:rPr lang="en-US">
                <a:latin typeface="Arial" pitchFamily="-84" charset="0"/>
                <a:ea typeface="ＭＳ Ｐゴシック" pitchFamily="-84" charset="-128"/>
                <a:cs typeface="ＭＳ Ｐゴシック" pitchFamily="-84" charset="-128"/>
              </a:rPr>
              <a:t>mathematical function of the input [DAEM01]. The nonlinearity is due to the use</a:t>
            </a:r>
          </a:p>
          <a:p>
            <a:r>
              <a:rPr lang="en-US">
                <a:latin typeface="Arial" pitchFamily="-84" charset="0"/>
                <a:ea typeface="ＭＳ Ｐゴシック" pitchFamily="-84" charset="-128"/>
                <a:cs typeface="ＭＳ Ｐゴシック" pitchFamily="-84" charset="-128"/>
              </a:rPr>
              <a:t>of the multiplicative inverse.</a:t>
            </a:r>
          </a:p>
        </p:txBody>
      </p:sp>
      <p:sp>
        <p:nvSpPr>
          <p:cNvPr id="60420" name="Slide Number Placeholder 3"/>
          <p:cNvSpPr>
            <a:spLocks noGrp="1"/>
          </p:cNvSpPr>
          <p:nvPr>
            <p:ph type="sldNum" sz="quarter" idx="5"/>
          </p:nvPr>
        </p:nvSpPr>
        <p:spPr>
          <a:noFill/>
        </p:spPr>
        <p:txBody>
          <a:bodyPr/>
          <a:lstStyle/>
          <a:p>
            <a:fld id="{DECD479F-36A0-7241-83FB-86FD35AEEF07}" type="slidenum">
              <a:rPr lang="en-AU" smtClean="0">
                <a:latin typeface="Arial" pitchFamily="-84" charset="0"/>
              </a:rPr>
              <a:pPr/>
              <a:t>15</a:t>
            </a:fld>
            <a:endParaRPr lang="en-AU">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AABA1AE-ED2C-4F4A-9C73-B690BC5BF729}" type="slidenum">
              <a:rPr lang="en-AU">
                <a:latin typeface="Arial" pitchFamily="-84" charset="0"/>
              </a:rPr>
              <a:pPr/>
              <a:t>16</a:t>
            </a:fld>
            <a:endParaRPr lang="en-AU">
              <a:latin typeface="Arial" pitchFamily="-84"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0DB20F2-45C8-0547-817A-711951A798F9}" type="slidenum">
              <a:rPr lang="en-AU">
                <a:latin typeface="Arial" pitchFamily="-84" charset="0"/>
              </a:rPr>
              <a:pPr/>
              <a:t>17</a:t>
            </a:fld>
            <a:endParaRPr lang="en-AU">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shift row transformation is more substantial than it may first</a:t>
            </a:r>
          </a:p>
          <a:p>
            <a:r>
              <a:rPr lang="en-US" dirty="0">
                <a:latin typeface="Arial" pitchFamily="-84" charset="0"/>
                <a:ea typeface="ＭＳ Ｐゴシック" pitchFamily="-84" charset="-128"/>
                <a:cs typeface="ＭＳ Ｐゴシック" pitchFamily="-84" charset="-128"/>
              </a:rPr>
              <a:t>appear. This is because the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 as well as the cipher input and output, is</a:t>
            </a:r>
          </a:p>
          <a:p>
            <a:r>
              <a:rPr lang="en-US" dirty="0">
                <a:latin typeface="Arial" pitchFamily="-84" charset="0"/>
                <a:ea typeface="ＭＳ Ｐゴシック" pitchFamily="-84" charset="-128"/>
                <a:cs typeface="ＭＳ Ｐゴシック" pitchFamily="-84" charset="-128"/>
              </a:rPr>
              <a:t>treated as an array of four 4-byte columns. Thus, on encryption, the first 4 bytes</a:t>
            </a:r>
          </a:p>
          <a:p>
            <a:r>
              <a:rPr lang="en-US" dirty="0">
                <a:latin typeface="Arial" pitchFamily="-84" charset="0"/>
                <a:ea typeface="ＭＳ Ｐゴシック" pitchFamily="-84" charset="-128"/>
                <a:cs typeface="ＭＳ Ｐゴシック" pitchFamily="-84" charset="-128"/>
              </a:rPr>
              <a:t>of the plaintext are copied to the first column of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and so on. Furthermore,</a:t>
            </a:r>
          </a:p>
          <a:p>
            <a:r>
              <a:rPr lang="en-US" dirty="0">
                <a:latin typeface="Arial" pitchFamily="-84" charset="0"/>
                <a:ea typeface="ＭＳ Ｐゴシック" pitchFamily="-84" charset="-128"/>
                <a:cs typeface="ＭＳ Ｐゴシック" pitchFamily="-84" charset="-128"/>
              </a:rPr>
              <a:t>as will be seen, the round key is applied to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column by column. Thus, a row</a:t>
            </a:r>
          </a:p>
          <a:p>
            <a:r>
              <a:rPr lang="en-US" dirty="0">
                <a:latin typeface="Arial" pitchFamily="-84" charset="0"/>
                <a:ea typeface="ＭＳ Ｐゴシック" pitchFamily="-84" charset="-128"/>
                <a:cs typeface="ＭＳ Ｐゴシック" pitchFamily="-84" charset="-128"/>
              </a:rPr>
              <a:t>shift moves an individual byte from one column to another, which is a linear</a:t>
            </a:r>
          </a:p>
          <a:p>
            <a:r>
              <a:rPr lang="en-US" dirty="0">
                <a:latin typeface="Arial" pitchFamily="-84" charset="0"/>
                <a:ea typeface="ＭＳ Ｐゴシック" pitchFamily="-84" charset="-128"/>
                <a:cs typeface="ＭＳ Ｐゴシック" pitchFamily="-84" charset="-128"/>
              </a:rPr>
              <a:t> distance of a multiple of 4 bytes. Also note that the transformation ensures that</a:t>
            </a:r>
          </a:p>
          <a:p>
            <a:r>
              <a:rPr lang="en-US" dirty="0">
                <a:latin typeface="Arial" pitchFamily="-84" charset="0"/>
                <a:ea typeface="ＭＳ Ｐゴシック" pitchFamily="-84" charset="-128"/>
                <a:cs typeface="ＭＳ Ｐゴシック" pitchFamily="-84" charset="-128"/>
              </a:rPr>
              <a:t>the 4 bytes of one column are spread out to four different columns. Figure 6.4</a:t>
            </a:r>
          </a:p>
          <a:p>
            <a:r>
              <a:rPr lang="en-US" dirty="0">
                <a:latin typeface="Arial" pitchFamily="-84" charset="0"/>
                <a:ea typeface="ＭＳ Ｐゴシック" pitchFamily="-84" charset="-128"/>
                <a:cs typeface="ＭＳ Ｐゴシック" pitchFamily="-84" charset="-128"/>
              </a:rPr>
              <a:t>illustrates the effect.</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The coefficients of the matrix in Equation (6.3) are based on a linear</a:t>
            </a:r>
          </a:p>
          <a:p>
            <a:r>
              <a:rPr lang="en-US" dirty="0">
                <a:latin typeface="Arial" pitchFamily="-84" charset="0"/>
                <a:ea typeface="ＭＳ Ｐゴシック" pitchFamily="-84" charset="-128"/>
                <a:cs typeface="ＭＳ Ｐゴシック" pitchFamily="-84" charset="-128"/>
              </a:rPr>
              <a:t>code with maximal distance between code words, which ensures a good mixing</a:t>
            </a:r>
          </a:p>
          <a:p>
            <a:r>
              <a:rPr lang="en-US" dirty="0">
                <a:latin typeface="Arial" pitchFamily="-84" charset="0"/>
                <a:ea typeface="ＭＳ Ｐゴシック" pitchFamily="-84" charset="-128"/>
                <a:cs typeface="ＭＳ Ｐゴシック" pitchFamily="-84" charset="-128"/>
              </a:rPr>
              <a:t>among the bytes of each column. The mix column transformation combined with</a:t>
            </a:r>
          </a:p>
          <a:p>
            <a:r>
              <a:rPr lang="en-US" dirty="0">
                <a:latin typeface="Arial" pitchFamily="-84" charset="0"/>
                <a:ea typeface="ＭＳ Ｐゴシック" pitchFamily="-84" charset="-128"/>
                <a:cs typeface="ＭＳ Ｐゴシック" pitchFamily="-84" charset="-128"/>
              </a:rPr>
              <a:t>the shift row transformation ensures that after a few rounds all output bits depend</a:t>
            </a:r>
          </a:p>
          <a:p>
            <a:r>
              <a:rPr lang="en-US" dirty="0">
                <a:latin typeface="Arial" pitchFamily="-84" charset="0"/>
                <a:ea typeface="ＭＳ Ｐゴシック" pitchFamily="-84" charset="-128"/>
                <a:cs typeface="ＭＳ Ｐゴシック" pitchFamily="-84" charset="-128"/>
              </a:rPr>
              <a:t>on all input bits. See [DAEM99] for a discussion.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addition, the choice of coefficients in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which are all {01}, { 02},</a:t>
            </a:r>
          </a:p>
          <a:p>
            <a:r>
              <a:rPr lang="en-US" dirty="0">
                <a:latin typeface="Arial" pitchFamily="-84" charset="0"/>
                <a:ea typeface="ＭＳ Ｐゴシック" pitchFamily="-84" charset="-128"/>
                <a:cs typeface="ＭＳ Ｐゴシック" pitchFamily="-84" charset="-128"/>
              </a:rPr>
              <a:t>or { 03}, was influenced by implementation considerations. As was discussed, multiplication</a:t>
            </a:r>
          </a:p>
          <a:p>
            <a:r>
              <a:rPr lang="en-US" dirty="0">
                <a:latin typeface="Arial" pitchFamily="-84" charset="0"/>
                <a:ea typeface="ＭＳ Ｐゴシック" pitchFamily="-84" charset="-128"/>
                <a:cs typeface="ＭＳ Ｐゴシック" pitchFamily="-84" charset="-128"/>
              </a:rPr>
              <a:t>by these coefficients involves at most a shift and an XOR. The coefficients</a:t>
            </a:r>
          </a:p>
          <a:p>
            <a:r>
              <a:rPr lang="en-US" dirty="0">
                <a:latin typeface="Arial" pitchFamily="-84" charset="0"/>
                <a:ea typeface="ＭＳ Ｐゴシック" pitchFamily="-84" charset="-128"/>
                <a:cs typeface="ＭＳ Ｐゴシック" pitchFamily="-84" charset="-128"/>
              </a:rPr>
              <a:t>in </a:t>
            </a:r>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are more formidable to implement. However, encryption was</a:t>
            </a:r>
          </a:p>
          <a:p>
            <a:r>
              <a:rPr lang="en-US" dirty="0">
                <a:latin typeface="Arial" pitchFamily="-84" charset="0"/>
                <a:ea typeface="ＭＳ Ｐゴシック" pitchFamily="-84" charset="-128"/>
                <a:cs typeface="ＭＳ Ｐゴシック" pitchFamily="-84" charset="-128"/>
              </a:rPr>
              <a:t>deemed more important than decryption for two reasons: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For the CFB and OFB cipher modes (Figures 7.5 and 7.6; described in Chapter 7),</a:t>
            </a:r>
          </a:p>
          <a:p>
            <a:r>
              <a:rPr lang="en-US" dirty="0">
                <a:latin typeface="Arial" pitchFamily="-84" charset="0"/>
                <a:ea typeface="ＭＳ Ｐゴシック" pitchFamily="-84" charset="-128"/>
                <a:cs typeface="ＭＳ Ｐゴシック" pitchFamily="-84" charset="-128"/>
              </a:rPr>
              <a:t>only encryption is used.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As with any block cipher, AES can be used to construct a message authentication</a:t>
            </a:r>
          </a:p>
          <a:p>
            <a:r>
              <a:rPr lang="en-US" dirty="0">
                <a:latin typeface="Arial" pitchFamily="-84" charset="0"/>
                <a:ea typeface="ＭＳ Ｐゴシック" pitchFamily="-84" charset="-128"/>
                <a:cs typeface="ＭＳ Ｐゴシック" pitchFamily="-84" charset="-128"/>
              </a:rPr>
              <a:t>code (Chapter 13), and for this, only encryption is used.</a:t>
            </a:r>
          </a:p>
        </p:txBody>
      </p:sp>
      <p:sp>
        <p:nvSpPr>
          <p:cNvPr id="68612" name="Slide Number Placeholder 3"/>
          <p:cNvSpPr>
            <a:spLocks noGrp="1"/>
          </p:cNvSpPr>
          <p:nvPr>
            <p:ph type="sldNum" sz="quarter" idx="5"/>
          </p:nvPr>
        </p:nvSpPr>
        <p:spPr>
          <a:noFill/>
        </p:spPr>
        <p:txBody>
          <a:bodyPr/>
          <a:lstStyle/>
          <a:p>
            <a:fld id="{E6437FD9-6E7C-AB47-82CB-1B1003815B61}" type="slidenum">
              <a:rPr lang="en-AU" smtClean="0">
                <a:latin typeface="Arial" pitchFamily="-84" charset="0"/>
              </a:rPr>
              <a:pPr/>
              <a:t>18</a:t>
            </a:fld>
            <a:endParaRPr lang="en-AU">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B7186A-DEB4-6843-9C4A-CDE6A09B60D1}" type="slidenum">
              <a:rPr lang="en-AU">
                <a:latin typeface="Arial" pitchFamily="-84" charset="0"/>
              </a:rPr>
              <a:pPr/>
              <a:t>19</a:t>
            </a:fld>
            <a:endParaRPr lang="en-AU">
              <a:latin typeface="Arial" pitchFamily="-8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In the forward add round key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128 bits of State  are bitwise </a:t>
            </a:r>
            <a:r>
              <a:rPr lang="en-US" dirty="0" err="1">
                <a:latin typeface="Arial" pitchFamily="-84" charset="0"/>
                <a:ea typeface="ＭＳ Ｐゴシック" pitchFamily="-84" charset="-128"/>
                <a:cs typeface="ＭＳ Ｐゴシック" pitchFamily="-84" charset="-128"/>
              </a:rPr>
              <a:t>XORed</a:t>
            </a:r>
            <a:r>
              <a:rPr lang="en-US" dirty="0">
                <a:latin typeface="Arial" pitchFamily="-84" charset="0"/>
                <a:ea typeface="ＭＳ Ｐゴシック" pitchFamily="-84" charset="-128"/>
                <a:cs typeface="ＭＳ Ｐゴシック" pitchFamily="-84" charset="-128"/>
              </a:rPr>
              <a:t> with the 128</a:t>
            </a:r>
          </a:p>
          <a:p>
            <a:r>
              <a:rPr lang="en-US" dirty="0">
                <a:latin typeface="Arial" pitchFamily="-84" charset="0"/>
                <a:ea typeface="ＭＳ Ｐゴシック" pitchFamily="-84" charset="-128"/>
                <a:cs typeface="ＭＳ Ｐゴシック" pitchFamily="-84" charset="-128"/>
              </a:rPr>
              <a:t>bits of the round key. As shown in Figure 6.5b, the operation is viewed as a </a:t>
            </a:r>
            <a:r>
              <a:rPr lang="en-US" dirty="0" err="1">
                <a:latin typeface="Arial" pitchFamily="-84" charset="0"/>
                <a:ea typeface="ＭＳ Ｐゴシック" pitchFamily="-84" charset="-128"/>
                <a:cs typeface="ＭＳ Ｐゴシック" pitchFamily="-84" charset="-128"/>
              </a:rPr>
              <a:t>columnwise</a:t>
            </a: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operation between the 4 bytes of a State  column and one word of the round</a:t>
            </a:r>
          </a:p>
          <a:p>
            <a:r>
              <a:rPr lang="en-US" dirty="0">
                <a:latin typeface="Arial" pitchFamily="-84" charset="0"/>
                <a:ea typeface="ＭＳ Ｐゴシック" pitchFamily="-84" charset="-128"/>
                <a:cs typeface="ＭＳ Ｐゴシック" pitchFamily="-84" charset="-128"/>
              </a:rPr>
              <a:t>key; it can also be viewed as a byte-level operation.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add round key transformation is as simple as possible and affects</a:t>
            </a:r>
          </a:p>
          <a:p>
            <a:r>
              <a:rPr lang="en-US" dirty="0">
                <a:latin typeface="Arial" pitchFamily="-84" charset="0"/>
                <a:ea typeface="ＭＳ Ｐゴシック" pitchFamily="-84" charset="-128"/>
                <a:cs typeface="ＭＳ Ｐゴシック" pitchFamily="-84" charset="-128"/>
              </a:rPr>
              <a:t>every bit of State . The complexity of the round key expansion, plus the complexity</a:t>
            </a:r>
          </a:p>
          <a:p>
            <a:r>
              <a:rPr lang="en-US" dirty="0">
                <a:latin typeface="Arial" pitchFamily="-84" charset="0"/>
                <a:ea typeface="ＭＳ Ｐゴシック" pitchFamily="-84" charset="-128"/>
                <a:cs typeface="ＭＳ Ｐゴシック" pitchFamily="-84" charset="-128"/>
              </a:rPr>
              <a:t>of the other stages of AES, ensure security.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The </a:t>
            </a:r>
            <a:r>
              <a:rPr lang="en-US" b="1" dirty="0">
                <a:latin typeface="Arial" pitchFamily="-84" charset="0"/>
                <a:ea typeface="ＭＳ Ｐゴシック" pitchFamily="-84" charset="-128"/>
                <a:cs typeface="ＭＳ Ｐゴシック" pitchFamily="-84" charset="-128"/>
              </a:rPr>
              <a:t>Advanced Encryption Standard (AES) </a:t>
            </a:r>
            <a:r>
              <a:rPr lang="en-US" dirty="0">
                <a:latin typeface="Arial" pitchFamily="-84" charset="0"/>
                <a:ea typeface="ＭＳ Ｐゴシック" pitchFamily="-84" charset="-128"/>
                <a:cs typeface="ＭＳ Ｐゴシック" pitchFamily="-84" charset="-128"/>
              </a:rPr>
              <a:t>was published by the National Institute</a:t>
            </a:r>
          </a:p>
          <a:p>
            <a:r>
              <a:rPr lang="en-US" dirty="0">
                <a:latin typeface="Arial" pitchFamily="-84" charset="0"/>
                <a:ea typeface="ＭＳ Ｐゴシック" pitchFamily="-84" charset="-128"/>
                <a:cs typeface="ＭＳ Ｐゴシック" pitchFamily="-84" charset="-128"/>
              </a:rPr>
              <a:t>of Standards and Technology (NIST) in 2001. AES is a symmetric block cipher that</a:t>
            </a:r>
          </a:p>
          <a:p>
            <a:r>
              <a:rPr lang="en-US" dirty="0">
                <a:latin typeface="Arial" pitchFamily="-84" charset="0"/>
                <a:ea typeface="ＭＳ Ｐゴシック" pitchFamily="-84" charset="-128"/>
                <a:cs typeface="ＭＳ Ｐゴシック" pitchFamily="-84" charset="-128"/>
              </a:rPr>
              <a:t>is intended to replace DES as the approved standard for a wide range of applications.</a:t>
            </a: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[NECH01], available from NIST, summarizes the evaluation criteria used by NIST to select from among the candidates for AES, plus the rationale for picking </a:t>
            </a:r>
            <a:r>
              <a:rPr lang="en-US" sz="1200" kern="1200" dirty="0" err="1">
                <a:solidFill>
                  <a:schemeClr val="tx1"/>
                </a:solidFill>
                <a:effectLst/>
                <a:latin typeface="Arial" charset="0"/>
                <a:ea typeface="ＭＳ Ｐゴシック" pitchFamily="-107" charset="-128"/>
                <a:cs typeface="ＭＳ Ｐゴシック" pitchFamily="-107" charset="-128"/>
              </a:rPr>
              <a:t>Rijndael</a:t>
            </a:r>
            <a:r>
              <a:rPr lang="en-US" sz="1200" kern="1200" dirty="0">
                <a:solidFill>
                  <a:schemeClr val="tx1"/>
                </a:solidFill>
                <a:effectLst/>
                <a:latin typeface="Arial" charset="0"/>
                <a:ea typeface="ＭＳ Ｐゴシック" pitchFamily="-107" charset="-128"/>
                <a:cs typeface="ＭＳ Ｐゴシック" pitchFamily="-107" charset="-128"/>
              </a:rPr>
              <a:t>, which was the winning candidate. This material is useful in understanding not just the AES design but also the criteria by which to judge any symmetric encryption algorithm. The essence of the criteria was to develop an algorithm with a high level of security and good performance on a range of systems.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It is worth making additional comment about the performance of AES. Because of the popularity of AES, a number of efforts have been made to improve performance through both software and hardware optimization. Most notably, in 2008, Intel introduced the Advanced Encryption Standard New Instructions (AES-NI) as a hardware extension to the x86 instruction set to improve the speed of encryption and decryption. The AES-NI instruction enables x86 processors to achieve a performance of 0.64 cycles/byte for an authenticated encryption mode known as AES-GCM (described in Chapter 12).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In 2018, Intel added vectorized instructions, referred to as VAES*, to the existing AES-NI for its high-end processors [INTE17]. These instructions are intended to push the performance of AES software further down, to a new theoretical throughput of 0.16 cycles/byte [DRUC18].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AES has become the most widely used symmetric cipher. Compared to public-key ciphers such as RSA, the structure of AES and most symmetric ciphers is quite complex and cannot be explained as easily as many other cryptographic algorithms. Accordingly, the reader may wish to begin with a simplified version of AES, which is described in Appendix A. This version allows the reader to perform encryption and decryption by hand and gain a good understanding of the working of the algorithm details. Classroom experience indicates that a study of this simplified version enhances understanding of AES. One possible approach is to read the chapter first, then carefully read Appendix A and then re-read the main body of the chapter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3852D02-F99A-5645-A151-A53B4131D954}" type="slidenum">
              <a:rPr lang="en-AU">
                <a:latin typeface="Arial" pitchFamily="-84" charset="0"/>
              </a:rPr>
              <a:pPr/>
              <a:t>20</a:t>
            </a:fld>
            <a:endParaRPr lang="en-AU">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Figure 6.8 is another view of a single round of AES, emphasizing the mechanisms</a:t>
            </a:r>
          </a:p>
          <a:p>
            <a:r>
              <a:rPr lang="en-US" dirty="0">
                <a:latin typeface="Arial" pitchFamily="-84" charset="0"/>
                <a:ea typeface="ＭＳ Ｐゴシック" pitchFamily="-84" charset="-128"/>
                <a:cs typeface="ＭＳ Ｐゴシック" pitchFamily="-84" charset="-128"/>
              </a:rPr>
              <a:t>and inputs of each transformation.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290BF03-7E2C-C345-A609-7EB917678F68}" type="slidenum">
              <a:rPr lang="en-AU">
                <a:latin typeface="Arial" pitchFamily="-84" charset="0"/>
              </a:rPr>
              <a:pPr/>
              <a:t>21</a:t>
            </a:fld>
            <a:endParaRPr lang="en-AU">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a:t>
            </a:r>
            <a:r>
              <a:rPr lang="en-US" b="0" dirty="0">
                <a:latin typeface="Arial" pitchFamily="-84" charset="0"/>
                <a:ea typeface="ＭＳ Ｐゴシック" pitchFamily="-84" charset="-128"/>
                <a:cs typeface="ＭＳ Ｐゴシック" pitchFamily="-84" charset="-128"/>
              </a:rPr>
              <a:t>AES</a:t>
            </a:r>
            <a:r>
              <a:rPr lang="en-US" b="1" dirty="0">
                <a:latin typeface="Arial" pitchFamily="-84" charset="0"/>
                <a:ea typeface="ＭＳ Ｐゴシック" pitchFamily="-84" charset="-128"/>
                <a:cs typeface="ＭＳ Ｐゴシック" pitchFamily="-84" charset="-128"/>
              </a:rPr>
              <a:t> key expansion </a:t>
            </a:r>
            <a:r>
              <a:rPr lang="en-US" dirty="0">
                <a:latin typeface="Arial" pitchFamily="-84" charset="0"/>
                <a:ea typeface="ＭＳ Ｐゴシック" pitchFamily="-84" charset="-128"/>
                <a:cs typeface="ＭＳ Ｐゴシック" pitchFamily="-84" charset="-128"/>
              </a:rPr>
              <a:t>algorithm takes as input a four-word (16-byte) key and</a:t>
            </a:r>
          </a:p>
          <a:p>
            <a:r>
              <a:rPr lang="en-US" dirty="0">
                <a:latin typeface="Arial" pitchFamily="-84" charset="0"/>
                <a:ea typeface="ＭＳ Ｐゴシック" pitchFamily="-84" charset="-128"/>
                <a:cs typeface="ＭＳ Ｐゴシック" pitchFamily="-84" charset="-128"/>
              </a:rPr>
              <a:t>produces a linear array of 44 words (176 bytes). This is sufficient to provide a four word</a:t>
            </a:r>
          </a:p>
          <a:p>
            <a:r>
              <a:rPr lang="en-US" dirty="0">
                <a:latin typeface="Arial" pitchFamily="-84" charset="0"/>
                <a:ea typeface="ＭＳ Ｐゴシック" pitchFamily="-84" charset="-128"/>
                <a:cs typeface="ＭＳ Ｐゴシック" pitchFamily="-84" charset="-128"/>
              </a:rPr>
              <a:t>round key for the initial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and each of the 10 rounds of the</a:t>
            </a:r>
          </a:p>
          <a:p>
            <a:r>
              <a:rPr lang="en-US" dirty="0">
                <a:latin typeface="Arial" pitchFamily="-84" charset="0"/>
                <a:ea typeface="ＭＳ Ｐゴシック" pitchFamily="-84" charset="-128"/>
                <a:cs typeface="ＭＳ Ｐゴシック" pitchFamily="-84" charset="-128"/>
              </a:rPr>
              <a:t>cipher. The </a:t>
            </a:r>
            <a:r>
              <a:rPr lang="en-US" dirty="0" err="1">
                <a:latin typeface="Arial" pitchFamily="-84" charset="0"/>
                <a:ea typeface="ＭＳ Ｐゴシック" pitchFamily="-84" charset="-128"/>
                <a:cs typeface="ＭＳ Ｐゴシック" pitchFamily="-84" charset="-128"/>
              </a:rPr>
              <a:t>pseudocode</a:t>
            </a:r>
            <a:r>
              <a:rPr lang="en-US" dirty="0">
                <a:latin typeface="Arial" pitchFamily="-84" charset="0"/>
                <a:ea typeface="ＭＳ Ｐゴシック" pitchFamily="-84" charset="-128"/>
                <a:cs typeface="ＭＳ Ｐゴシック" pitchFamily="-84" charset="-128"/>
              </a:rPr>
              <a:t> on the next page describes the expansion.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key is copied into the first four words of the expanded key. The remainder</a:t>
            </a:r>
          </a:p>
          <a:p>
            <a:r>
              <a:rPr lang="en-US" dirty="0">
                <a:latin typeface="Arial" pitchFamily="-84" charset="0"/>
                <a:ea typeface="ＭＳ Ｐゴシック" pitchFamily="-84" charset="-128"/>
                <a:cs typeface="ＭＳ Ｐゴシック" pitchFamily="-84" charset="-128"/>
              </a:rPr>
              <a:t>of the expanded key is filled in four words at a time. Each added word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[i]</a:t>
            </a:r>
          </a:p>
          <a:p>
            <a:r>
              <a:rPr lang="en-US" dirty="0">
                <a:latin typeface="Arial" pitchFamily="-84" charset="0"/>
                <a:ea typeface="ＭＳ Ｐゴシック" pitchFamily="-84" charset="-128"/>
                <a:cs typeface="ＭＳ Ｐゴシック" pitchFamily="-84" charset="-128"/>
              </a:rPr>
              <a:t>depends on the immediately preceding word,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[i -  1], and the word four positions</a:t>
            </a:r>
          </a:p>
          <a:p>
            <a:r>
              <a:rPr lang="en-US" dirty="0">
                <a:latin typeface="Arial" pitchFamily="-84" charset="0"/>
                <a:ea typeface="ＭＳ Ｐゴシック" pitchFamily="-84" charset="-128"/>
                <a:cs typeface="ＭＳ Ｐゴシック" pitchFamily="-84" charset="-128"/>
              </a:rPr>
              <a:t>back,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[i -  4]. In three out of four cases, a simple XOR is used. For a word whose</a:t>
            </a:r>
          </a:p>
          <a:p>
            <a:r>
              <a:rPr lang="en-US" dirty="0">
                <a:latin typeface="Arial" pitchFamily="-84" charset="0"/>
                <a:ea typeface="ＭＳ Ｐゴシック" pitchFamily="-84" charset="-128"/>
                <a:cs typeface="ＭＳ Ｐゴシック" pitchFamily="-84" charset="-128"/>
              </a:rPr>
              <a:t>position in the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array is a multiple of 4, a more complex function is used.</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4CFE621-EEF9-6041-BC1C-8ABF6C760EE6}" type="slidenum">
              <a:rPr lang="en-AU">
                <a:latin typeface="Arial" pitchFamily="-84" charset="0"/>
              </a:rPr>
              <a:pPr/>
              <a:t>22</a:t>
            </a:fld>
            <a:endParaRPr lang="en-AU">
              <a:latin typeface="Arial" pitchFamily="-84"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Figure 6.9 illustrates the generation of the expanded key, using the symbol </a:t>
            </a:r>
            <a:r>
              <a:rPr lang="en-US" dirty="0" err="1">
                <a:latin typeface="Arial" pitchFamily="-84" charset="0"/>
                <a:ea typeface="ＭＳ Ｐゴシック" pitchFamily="-84" charset="-128"/>
                <a:cs typeface="ＭＳ Ｐゴシック" pitchFamily="-84" charset="-128"/>
              </a:rPr>
              <a:t>g</a:t>
            </a:r>
            <a:r>
              <a:rPr lang="en-US" dirty="0">
                <a:latin typeface="Arial" pitchFamily="-84" charset="0"/>
                <a:ea typeface="ＭＳ Ｐゴシック" pitchFamily="-84" charset="-128"/>
                <a:cs typeface="ＭＳ Ｐゴシック" pitchFamily="-84" charset="-128"/>
              </a:rPr>
              <a:t> to represent that</a:t>
            </a:r>
          </a:p>
          <a:p>
            <a:r>
              <a:rPr lang="en-US" dirty="0">
                <a:latin typeface="Arial" pitchFamily="-84" charset="0"/>
                <a:ea typeface="ＭＳ Ｐゴシック" pitchFamily="-84" charset="-128"/>
                <a:cs typeface="ＭＳ Ｐゴシック" pitchFamily="-84" charset="-128"/>
              </a:rPr>
              <a:t>complex function.</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ED21BAF-D79C-924B-B52C-F6C67F3DDD4A}" type="slidenum">
              <a:rPr lang="en-AU">
                <a:latin typeface="Arial" pitchFamily="-84" charset="0"/>
              </a:rPr>
              <a:pPr/>
              <a:t>23</a:t>
            </a:fld>
            <a:endParaRPr lang="en-AU">
              <a:latin typeface="Arial" pitchFamily="-84"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developers designed the expansion key algorithm to be resistant to</a:t>
            </a:r>
          </a:p>
          <a:p>
            <a:r>
              <a:rPr lang="en-US" dirty="0">
                <a:latin typeface="Arial" pitchFamily="-84" charset="0"/>
                <a:ea typeface="ＭＳ Ｐゴシック" pitchFamily="-84" charset="-128"/>
                <a:cs typeface="ＭＳ Ｐゴシック" pitchFamily="-84" charset="-128"/>
              </a:rPr>
              <a:t>known cryptanalytic attacks. The inclusion of a round-dependent round constant</a:t>
            </a:r>
          </a:p>
          <a:p>
            <a:r>
              <a:rPr lang="en-US" dirty="0">
                <a:latin typeface="Arial" pitchFamily="-84" charset="0"/>
                <a:ea typeface="ＭＳ Ｐゴシック" pitchFamily="-84" charset="-128"/>
                <a:cs typeface="ＭＳ Ｐゴシック" pitchFamily="-84" charset="-128"/>
              </a:rPr>
              <a:t>eliminates the symmetry, or similarity, between the ways in which round keys are</a:t>
            </a:r>
          </a:p>
          <a:p>
            <a:r>
              <a:rPr lang="en-US" dirty="0">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dirty="0">
                <a:latin typeface="Arial" pitchFamily="-84" charset="0"/>
                <a:ea typeface="ＭＳ Ｐゴシック" pitchFamily="-84" charset="-128"/>
                <a:cs typeface="ＭＳ Ｐゴシック" pitchFamily="-84" charset="-128"/>
              </a:rPr>
              <a:t>of many other round-key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An invertible transformation [i.e., knowledge of any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a:t>
            </a:r>
          </a:p>
          <a:p>
            <a:r>
              <a:rPr lang="en-US" dirty="0">
                <a:latin typeface="Arial" pitchFamily="-84" charset="0"/>
                <a:ea typeface="ＭＳ Ｐゴシック" pitchFamily="-84" charset="-128"/>
                <a:cs typeface="ＭＳ Ｐゴシック" pitchFamily="-84" charset="-128"/>
              </a:rPr>
              <a:t>the expanded key enables regeneration of the entire expanded key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  key</a:t>
            </a:r>
          </a:p>
          <a:p>
            <a:r>
              <a:rPr lang="en-US" dirty="0">
                <a:latin typeface="Arial" pitchFamily="-84" charset="0"/>
                <a:ea typeface="ＭＳ Ｐゴシック" pitchFamily="-84" charset="-128"/>
                <a:cs typeface="ＭＳ Ｐゴシック" pitchFamily="-84" charset="-128"/>
              </a:rPr>
              <a:t>size in words)].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Speed on a wide range of processors.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Usage of round constants to eliminate symmetries.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Diffusion of cipher key differences into the round keys; that is, each key bit</a:t>
            </a:r>
          </a:p>
          <a:p>
            <a:r>
              <a:rPr lang="en-US" dirty="0">
                <a:latin typeface="Arial" pitchFamily="-84" charset="0"/>
                <a:ea typeface="ＭＳ Ｐゴシック" pitchFamily="-84" charset="-128"/>
                <a:cs typeface="ＭＳ Ｐゴシック" pitchFamily="-84" charset="-128"/>
              </a:rPr>
              <a:t>affects many round key bits.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dirty="0">
                <a:latin typeface="Arial" pitchFamily="-84" charset="0"/>
                <a:ea typeface="ＭＳ Ｐゴシック" pitchFamily="-84" charset="-128"/>
                <a:cs typeface="ＭＳ Ｐゴシック" pitchFamily="-84" charset="-128"/>
              </a:rPr>
              <a:t>from cipher key differences only.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Simplicity of description.</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r>
              <a:rPr lang="en-US" dirty="0">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dirty="0">
                <a:latin typeface="Arial" pitchFamily="-84" charset="0"/>
                <a:ea typeface="ＭＳ Ｐゴシック" pitchFamily="-84" charset="-128"/>
                <a:cs typeface="ＭＳ Ｐゴシック" pitchFamily="-84" charset="-128"/>
              </a:rPr>
              <a:t>is that if you know less than </a:t>
            </a:r>
            <a:r>
              <a:rPr lang="en-US" dirty="0" err="1">
                <a:latin typeface="Arial" pitchFamily="-84" charset="0"/>
                <a:ea typeface="ＭＳ Ｐゴシック" pitchFamily="-84" charset="-128"/>
                <a:cs typeface="ＭＳ Ｐゴシック" pitchFamily="-84" charset="-128"/>
              </a:rPr>
              <a:t>Nk</a:t>
            </a:r>
            <a:r>
              <a:rPr lang="en-US" dirty="0">
                <a:latin typeface="Arial" pitchFamily="-84" charset="0"/>
                <a:ea typeface="ＭＳ Ｐゴシック" pitchFamily="-84" charset="-128"/>
                <a:cs typeface="ＭＳ Ｐゴシック" pitchFamily="-84" charset="-128"/>
              </a:rPr>
              <a:t>  consecutive words of either the cipher key or one of</a:t>
            </a:r>
          </a:p>
          <a:p>
            <a:r>
              <a:rPr lang="en-US" dirty="0">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dirty="0">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dirty="0">
                <a:latin typeface="Arial" pitchFamily="-84" charset="0"/>
                <a:ea typeface="ＭＳ Ｐゴシック" pitchFamily="-84" charset="-128"/>
                <a:cs typeface="ＭＳ Ｐゴシック" pitchFamily="-84" charset="-128"/>
              </a:rPr>
              <a:t>other bits in the key expansion.</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Table 6.3. Example Round Key Calculation</a:t>
            </a:r>
          </a:p>
          <a:p>
            <a:endParaRPr lang="en-US" dirty="0">
              <a:latin typeface="Arial" pitchFamily="-84" charset="0"/>
              <a:ea typeface="ＭＳ Ｐゴシック" pitchFamily="-84" charset="-128"/>
              <a:cs typeface="ＭＳ Ｐゴシック" pitchFamily="-84" charset="-128"/>
            </a:endParaRPr>
          </a:p>
        </p:txBody>
      </p:sp>
      <p:sp>
        <p:nvSpPr>
          <p:cNvPr id="80900" name="Slide Number Placeholder 3"/>
          <p:cNvSpPr>
            <a:spLocks noGrp="1"/>
          </p:cNvSpPr>
          <p:nvPr>
            <p:ph type="sldNum" sz="quarter" idx="5"/>
          </p:nvPr>
        </p:nvSpPr>
        <p:spPr>
          <a:noFill/>
        </p:spPr>
        <p:txBody>
          <a:bodyPr/>
          <a:lstStyle/>
          <a:p>
            <a:fld id="{09B8D3AA-4A71-2E4C-9296-AFC68C928694}" type="slidenum">
              <a:rPr lang="en-AU" smtClean="0">
                <a:latin typeface="Arial" pitchFamily="-84" charset="0"/>
              </a:rPr>
              <a:pPr/>
              <a:t>24</a:t>
            </a:fld>
            <a:endParaRPr lang="en-AU">
              <a:latin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a:ln/>
        </p:spPr>
      </p:sp>
      <p:sp>
        <p:nvSpPr>
          <p:cNvPr id="82947"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6.4 shows the expansion of the 16-byte key into 10 round keys. As previously explained, this process is performed word by word, with each four-byte word occupying one column of the word round-key matrix. The left-hand column shows the four round-key words generated for each round. The right-hand column shows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steps used to generate the auxiliary word used in key expansion. We begin, of course, with the key itself serving as the round key for round 0.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82948" name="Slide Number Placeholder 3"/>
          <p:cNvSpPr>
            <a:spLocks noGrp="1"/>
          </p:cNvSpPr>
          <p:nvPr>
            <p:ph type="sldNum" sz="quarter" idx="5"/>
          </p:nvPr>
        </p:nvSpPr>
        <p:spPr>
          <a:noFill/>
        </p:spPr>
        <p:txBody>
          <a:bodyPr/>
          <a:lstStyle/>
          <a:p>
            <a:fld id="{B6692294-9F54-4844-9B91-96E24026936D}" type="slidenum">
              <a:rPr lang="en-AU" smtClean="0">
                <a:latin typeface="Arial" pitchFamily="-84" charset="0"/>
              </a:rPr>
              <a:pPr/>
              <a:t>25</a:t>
            </a:fld>
            <a:endParaRPr lang="en-AU">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p:cNvSpPr>
          <p:nvPr>
            <p:ph type="sldImg"/>
          </p:nvPr>
        </p:nvSpPr>
        <p:spPr>
          <a:ln/>
        </p:spPr>
      </p:sp>
      <p:sp>
        <p:nvSpPr>
          <p:cNvPr id="84995"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6.5 shows the progression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through the AES encryption process.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at the start of a round. For the first row,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is just the matrix arrangement of the plaintext. The second, third, and fourth columns show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for that round after the </a:t>
            </a:r>
            <a:r>
              <a:rPr lang="en-US" sz="1200" kern="1200" dirty="0" err="1">
                <a:solidFill>
                  <a:schemeClr val="tx1"/>
                </a:solidFill>
                <a:effectLst/>
                <a:latin typeface="Arial" charset="0"/>
                <a:ea typeface="ＭＳ Ｐゴシック" pitchFamily="-107" charset="-128"/>
                <a:cs typeface="ＭＳ Ｐゴシック" pitchFamily="-107" charset="-128"/>
              </a:rPr>
              <a:t>SubBytes</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kern="1200" dirty="0" err="1">
                <a:solidFill>
                  <a:schemeClr val="tx1"/>
                </a:solidFill>
                <a:effectLst/>
                <a:latin typeface="Arial" charset="0"/>
                <a:ea typeface="ＭＳ Ｐゴシック" pitchFamily="-107" charset="-128"/>
                <a:cs typeface="ＭＳ Ｐゴシック" pitchFamily="-107" charset="-128"/>
              </a:rPr>
              <a:t>ShiftRows</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transformations, respectively. The fifth column shows the round key. You can verify that these round keys equate with those shown in Table 6.4. The first column shows the value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resulting from the bitwise XOR of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after the preceding </a:t>
            </a:r>
            <a:r>
              <a:rPr lang="en-US" sz="1200" kern="1200" dirty="0" err="1">
                <a:solidFill>
                  <a:schemeClr val="tx1"/>
                </a:solidFill>
                <a:effectLst/>
                <a:latin typeface="Arial" charset="0"/>
                <a:ea typeface="ＭＳ Ｐゴシック" pitchFamily="-107" charset="-128"/>
                <a:cs typeface="ＭＳ Ｐゴシック" pitchFamily="-107" charset="-128"/>
              </a:rPr>
              <a:t>MixColumns</a:t>
            </a:r>
            <a:r>
              <a:rPr lang="en-US" sz="1200" kern="1200" dirty="0">
                <a:solidFill>
                  <a:schemeClr val="tx1"/>
                </a:solidFill>
                <a:effectLst/>
                <a:latin typeface="Arial" charset="0"/>
                <a:ea typeface="ＭＳ Ｐゴシック" pitchFamily="-107" charset="-128"/>
                <a:cs typeface="ＭＳ Ｐゴシック" pitchFamily="-107" charset="-128"/>
              </a:rPr>
              <a:t> with the round key for the preceding round. </a:t>
            </a:r>
            <a:endParaRPr lang="en-US" dirty="0"/>
          </a:p>
          <a:p>
            <a:endParaRPr lang="en-US" dirty="0">
              <a:latin typeface="Arial" pitchFamily="-84" charset="0"/>
              <a:ea typeface="ＭＳ Ｐゴシック" pitchFamily="-84" charset="-128"/>
              <a:cs typeface="ＭＳ Ｐゴシック" pitchFamily="-84"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If a small change in the key or plaintext were to produce a corresponding small change in the ciphertext, this might be used to effectively reduce the size of the plaintext (or key) space to be searched. What is desired is the </a:t>
            </a:r>
            <a:r>
              <a:rPr lang="en-US" sz="1200" b="1" kern="1200" dirty="0">
                <a:solidFill>
                  <a:schemeClr val="tx1"/>
                </a:solidFill>
                <a:effectLst/>
                <a:latin typeface="Arial" charset="0"/>
                <a:ea typeface="ＭＳ Ｐゴシック" pitchFamily="-107" charset="-128"/>
                <a:cs typeface="ＭＳ Ｐゴシック" pitchFamily="-107" charset="-128"/>
              </a:rPr>
              <a:t>avalanche effect</a:t>
            </a:r>
            <a:r>
              <a:rPr lang="en-US" sz="1200" kern="1200" dirty="0">
                <a:solidFill>
                  <a:schemeClr val="tx1"/>
                </a:solidFill>
                <a:effectLst/>
                <a:latin typeface="Arial" charset="0"/>
                <a:ea typeface="ＭＳ Ｐゴシック" pitchFamily="-107" charset="-128"/>
                <a:cs typeface="ＭＳ Ｐゴシック" pitchFamily="-107" charset="-128"/>
              </a:rPr>
              <a:t>, in which a small change in plaintext or key produces a large change in the ciphertext.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84996" name="Slide Number Placeholder 3"/>
          <p:cNvSpPr>
            <a:spLocks noGrp="1"/>
          </p:cNvSpPr>
          <p:nvPr>
            <p:ph type="sldNum" sz="quarter" idx="5"/>
          </p:nvPr>
        </p:nvSpPr>
        <p:spPr>
          <a:noFill/>
        </p:spPr>
        <p:txBody>
          <a:bodyPr/>
          <a:lstStyle/>
          <a:p>
            <a:fld id="{CCA8DA5F-F4FF-3C42-9D68-C2573610C40D}" type="slidenum">
              <a:rPr lang="en-AU" smtClean="0">
                <a:latin typeface="Arial" pitchFamily="-84" charset="0"/>
              </a:rPr>
              <a:pPr/>
              <a:t>26</a:t>
            </a:fld>
            <a:endParaRPr lang="en-AU">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p:cNvSpPr>
          <p:nvPr>
            <p:ph type="sldImg"/>
          </p:nvPr>
        </p:nvSpPr>
        <p:spPr>
          <a:ln/>
        </p:spPr>
      </p:sp>
      <p:sp>
        <p:nvSpPr>
          <p:cNvPr id="87043"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Using the example from Table 6.5, Table 6.6 shows the result when the eighth bit of the plaintext is changed. The second column of the table shows the value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at the end of each round for the two plaintexts. Note that after just one round, 20 bits of the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vector differ. After two rounds, close to half the bits differ. This magnitude of difference propagates through the remaining rounds. A bit difference in approximately half the positions in the most desirable outcome. Clearly, if almost all the bits are changed, this would be logically </a:t>
            </a:r>
            <a:r>
              <a:rPr lang="en-US" sz="1200" kern="1200" dirty="0" err="1">
                <a:solidFill>
                  <a:schemeClr val="tx1"/>
                </a:solidFill>
                <a:effectLst/>
                <a:latin typeface="Arial" charset="0"/>
                <a:ea typeface="ＭＳ Ｐゴシック" pitchFamily="-107" charset="-128"/>
                <a:cs typeface="ＭＳ Ｐゴシック" pitchFamily="-107" charset="-128"/>
              </a:rPr>
              <a:t>equiva</a:t>
            </a:r>
            <a:r>
              <a:rPr lang="en-US" sz="1200" kern="1200" dirty="0">
                <a:solidFill>
                  <a:schemeClr val="tx1"/>
                </a:solidFill>
                <a:effectLst/>
                <a:latin typeface="Arial" charset="0"/>
                <a:ea typeface="ＭＳ Ｐゴシック" pitchFamily="-107" charset="-128"/>
                <a:cs typeface="ＭＳ Ｐゴシック" pitchFamily="-107" charset="-128"/>
              </a:rPr>
              <a:t>- lent to almost none of the bits being changed. Put another way, if we select two plaintexts at random, we would expect the two plaintexts to differ in about half of the bit positions and the two ciphertexts to also differ in about half the positions.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87044" name="Slide Number Placeholder 3"/>
          <p:cNvSpPr>
            <a:spLocks noGrp="1"/>
          </p:cNvSpPr>
          <p:nvPr>
            <p:ph type="sldNum" sz="quarter" idx="5"/>
          </p:nvPr>
        </p:nvSpPr>
        <p:spPr>
          <a:noFill/>
        </p:spPr>
        <p:txBody>
          <a:bodyPr/>
          <a:lstStyle/>
          <a:p>
            <a:fld id="{D0E6E408-8864-ED45-98B7-1A1DC8A85DC9}" type="slidenum">
              <a:rPr lang="en-AU" smtClean="0">
                <a:latin typeface="Arial" pitchFamily="-84" charset="0"/>
              </a:rPr>
              <a:pPr/>
              <a:t>27</a:t>
            </a:fld>
            <a:endParaRPr lang="en-AU">
              <a:latin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6.7 shows the change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matrix values when the same plaintext is used and the two keys differ in the eighth bit. That is, for the second case, the key is 0e1571c947d9e8590cb7add6af7f6798. Again, one round produces a significant change, and the magnitude of change after all subsequent rounds is roughly half the bits. Thus, based on this example, AES exhibits a very strong avalanche effect.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Note that this avalanche effect is stronger than that for DES (Table 4.2), which requires three rounds to reach a point at which approximately half the bits are changed, both for a bit change in the plaintext and a bit change in the key.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468D2DB-E8A3-5946-9873-9C999757F12A}" type="slidenum">
              <a:rPr lang="en-AU" smtClean="0"/>
              <a:pPr>
                <a:defRPr/>
              </a:pPr>
              <a:t>28</a:t>
            </a:fld>
            <a:endParaRPr lang="en-AU" dirty="0"/>
          </a:p>
        </p:txBody>
      </p:sp>
    </p:spTree>
    <p:extLst>
      <p:ext uri="{BB962C8B-B14F-4D97-AF65-F5344CB8AC3E}">
        <p14:creationId xmlns:p14="http://schemas.microsoft.com/office/powerpoint/2010/main" val="4003834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45C6549-4801-2942-9A8F-B31F51D24AF2}" type="slidenum">
              <a:rPr lang="en-AU">
                <a:latin typeface="Arial" pitchFamily="-84" charset="0"/>
              </a:rPr>
              <a:pPr/>
              <a:t>29</a:t>
            </a:fld>
            <a:endParaRPr lang="en-AU">
              <a:latin typeface="Arial" pitchFamily="-8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As was mentioned, the AES decryption cipher is not identical to the encryption</a:t>
            </a:r>
          </a:p>
          <a:p>
            <a:r>
              <a:rPr lang="en-US" dirty="0">
                <a:latin typeface="Arial" pitchFamily="-84" charset="0"/>
                <a:ea typeface="ＭＳ Ｐゴシック" pitchFamily="-84" charset="-128"/>
                <a:cs typeface="ＭＳ Ｐゴシック" pitchFamily="-84" charset="-128"/>
              </a:rPr>
              <a:t>cipher (Figure 6.3). That is, the sequence of transformations for decryption differs</a:t>
            </a:r>
          </a:p>
          <a:p>
            <a:r>
              <a:rPr lang="en-US" dirty="0">
                <a:latin typeface="Arial" pitchFamily="-84" charset="0"/>
                <a:ea typeface="ＭＳ Ｐゴシック" pitchFamily="-84" charset="-128"/>
                <a:cs typeface="ＭＳ Ｐゴシック" pitchFamily="-84" charset="-128"/>
              </a:rPr>
              <a:t>from that for encryption, although the form of the key schedules for encryption</a:t>
            </a:r>
          </a:p>
          <a:p>
            <a:r>
              <a:rPr lang="en-US" dirty="0">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dirty="0">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dirty="0">
                <a:latin typeface="Arial" pitchFamily="-84" charset="0"/>
                <a:ea typeface="ＭＳ Ｐゴシック" pitchFamily="-84" charset="-128"/>
                <a:cs typeface="ＭＳ Ｐゴシック" pitchFamily="-84" charset="-128"/>
              </a:rPr>
              <a:t>decryption. There is, however, an equivalent version of the decryption algorithm</a:t>
            </a:r>
          </a:p>
          <a:p>
            <a:r>
              <a:rPr lang="en-US" dirty="0">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dirty="0">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dirty="0">
                <a:latin typeface="Arial" pitchFamily="-84" charset="0"/>
                <a:ea typeface="ＭＳ Ｐゴシック" pitchFamily="-84" charset="-128"/>
                <a:cs typeface="ＭＳ Ｐゴシック" pitchFamily="-84" charset="-128"/>
              </a:rPr>
              <a:t>replaced by their inverses). To achieve this equivalence, a change in key</a:t>
            </a:r>
          </a:p>
          <a:p>
            <a:r>
              <a:rPr lang="en-US" dirty="0">
                <a:latin typeface="Arial" pitchFamily="-84" charset="0"/>
                <a:ea typeface="ＭＳ Ｐゴシック" pitchFamily="-84" charset="-128"/>
                <a:cs typeface="ＭＳ Ｐゴシック" pitchFamily="-84" charset="-128"/>
              </a:rPr>
              <a:t>schedule is needed.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Two separate changes are needed to bring the decryption structure in line</a:t>
            </a:r>
          </a:p>
          <a:p>
            <a:r>
              <a:rPr lang="en-US" dirty="0">
                <a:latin typeface="Arial" pitchFamily="-84" charset="0"/>
                <a:ea typeface="ＭＳ Ｐゴシック" pitchFamily="-84" charset="-128"/>
                <a:cs typeface="ＭＳ Ｐゴシック" pitchFamily="-84" charset="-128"/>
              </a:rPr>
              <a:t>with the encryption structure. As illustrated in Figure 6.3, an encryption round has</a:t>
            </a:r>
          </a:p>
          <a:p>
            <a:r>
              <a:rPr lang="en-US" dirty="0">
                <a:latin typeface="Arial" pitchFamily="-84" charset="0"/>
                <a:ea typeface="ＭＳ Ｐゴシック" pitchFamily="-84" charset="-128"/>
                <a:cs typeface="ＭＳ Ｐゴシック" pitchFamily="-84" charset="-128"/>
              </a:rPr>
              <a:t>the structure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The standard</a:t>
            </a:r>
          </a:p>
          <a:p>
            <a:r>
              <a:rPr lang="en-US" dirty="0">
                <a:latin typeface="Arial" pitchFamily="-84" charset="0"/>
                <a:ea typeface="ＭＳ Ｐゴシック" pitchFamily="-84" charset="-128"/>
                <a:cs typeface="ＭＳ Ｐゴシック" pitchFamily="-84" charset="-128"/>
              </a:rPr>
              <a:t>decryption round has the structure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a:t>
            </a:r>
          </a:p>
          <a:p>
            <a:r>
              <a:rPr lang="en-US" dirty="0" err="1">
                <a:latin typeface="Arial" pitchFamily="-84" charset="0"/>
                <a:ea typeface="ＭＳ Ｐゴシック" pitchFamily="-84" charset="-128"/>
                <a:cs typeface="ＭＳ Ｐゴシック" pitchFamily="-84" charset="-128"/>
              </a:rPr>
              <a:t>InvMixColumns</a:t>
            </a:r>
            <a:r>
              <a:rPr lang="en-US" dirty="0">
                <a:latin typeface="Arial" pitchFamily="-84" charset="0"/>
                <a:ea typeface="ＭＳ Ｐゴシック" pitchFamily="-84" charset="-128"/>
                <a:cs typeface="ＭＳ Ｐゴシック" pitchFamily="-84" charset="-128"/>
              </a:rPr>
              <a:t>. Thus, the first two stages of the decryption round need to</a:t>
            </a:r>
          </a:p>
          <a:p>
            <a:r>
              <a:rPr lang="en-US" dirty="0">
                <a:latin typeface="Arial" pitchFamily="-84" charset="0"/>
                <a:ea typeface="ＭＳ Ｐゴシック" pitchFamily="-84" charset="-128"/>
                <a:cs typeface="ＭＳ Ｐゴシック" pitchFamily="-84" charset="-128"/>
              </a:rPr>
              <a:t>be interchanged, and the second two stages of the decryption round need to be</a:t>
            </a:r>
          </a:p>
          <a:p>
            <a:r>
              <a:rPr lang="en-US" dirty="0">
                <a:latin typeface="Arial" pitchFamily="-84" charset="0"/>
                <a:ea typeface="ＭＳ Ｐゴシック" pitchFamily="-84" charset="-128"/>
                <a:cs typeface="ＭＳ Ｐゴシック" pitchFamily="-84" charset="-128"/>
              </a:rPr>
              <a:t>interchanged.</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A564CDF-3D33-9947-AC9C-8B1F1B7D0F94}" type="slidenum">
              <a:rPr lang="en-AU">
                <a:latin typeface="Arial" pitchFamily="-84" charset="0"/>
              </a:rPr>
              <a:pPr/>
              <a:t>3</a:t>
            </a:fld>
            <a:endParaRPr lang="en-AU">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In AES, all operations are performed on 8-bit bytes. In particular, the arithmetic</a:t>
            </a:r>
          </a:p>
          <a:p>
            <a:r>
              <a:rPr lang="en-US" dirty="0">
                <a:latin typeface="Arial" pitchFamily="-84" charset="0"/>
                <a:ea typeface="ＭＳ Ｐゴシック" pitchFamily="-84" charset="-128"/>
                <a:cs typeface="ＭＳ Ｐゴシック" pitchFamily="-84" charset="-128"/>
              </a:rPr>
              <a:t>operations of addition, multiplication, and division are performed over the finite</a:t>
            </a:r>
          </a:p>
          <a:p>
            <a:r>
              <a:rPr lang="en-US" dirty="0">
                <a:latin typeface="Arial" pitchFamily="-84" charset="0"/>
                <a:ea typeface="ＭＳ Ｐゴシック" pitchFamily="-84" charset="-128"/>
                <a:cs typeface="ＭＳ Ｐゴシック" pitchFamily="-84" charset="-128"/>
              </a:rPr>
              <a:t>field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 Section 5.6 discusses such operations in some detail. For the reader</a:t>
            </a:r>
          </a:p>
          <a:p>
            <a:r>
              <a:rPr lang="en-US" dirty="0">
                <a:latin typeface="Arial" pitchFamily="-84" charset="0"/>
                <a:ea typeface="ＭＳ Ｐゴシック" pitchFamily="-84" charset="-128"/>
                <a:cs typeface="ＭＳ Ｐゴシック" pitchFamily="-84" charset="-128"/>
              </a:rPr>
              <a:t>who has not studied Chapter 5, and as a quick review for those who have, this</a:t>
            </a:r>
          </a:p>
          <a:p>
            <a:r>
              <a:rPr lang="en-US" dirty="0">
                <a:latin typeface="Arial" pitchFamily="-84" charset="0"/>
                <a:ea typeface="ＭＳ Ｐゴシック" pitchFamily="-84" charset="-128"/>
                <a:cs typeface="ＭＳ Ｐゴシック" pitchFamily="-84" charset="-128"/>
              </a:rPr>
              <a:t>section summarizes the important concepts.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In essence, a </a:t>
            </a:r>
            <a:r>
              <a:rPr lang="en-US" b="1" dirty="0">
                <a:latin typeface="Arial" pitchFamily="-84" charset="0"/>
                <a:ea typeface="ＭＳ Ｐゴシック" pitchFamily="-84" charset="-128"/>
                <a:cs typeface="ＭＳ Ｐゴシック" pitchFamily="-84" charset="-128"/>
              </a:rPr>
              <a:t>field</a:t>
            </a:r>
            <a:r>
              <a:rPr lang="en-US" dirty="0">
                <a:latin typeface="Arial" pitchFamily="-84" charset="0"/>
                <a:ea typeface="ＭＳ Ｐゴシック" pitchFamily="-84" charset="-128"/>
                <a:cs typeface="ＭＳ Ｐゴシック" pitchFamily="-84" charset="-128"/>
              </a:rPr>
              <a:t> is a set in which we can do addition, subtraction, multiplication,</a:t>
            </a:r>
          </a:p>
          <a:p>
            <a:r>
              <a:rPr lang="en-US" dirty="0">
                <a:latin typeface="Arial" pitchFamily="-84" charset="0"/>
                <a:ea typeface="ＭＳ Ｐゴシック" pitchFamily="-84" charset="-128"/>
                <a:cs typeface="ＭＳ Ｐゴシック" pitchFamily="-84" charset="-128"/>
              </a:rPr>
              <a:t>and division without leaving the set. Division is defined with the following</a:t>
            </a:r>
          </a:p>
          <a:p>
            <a:r>
              <a:rPr lang="en-US" dirty="0">
                <a:latin typeface="Arial" pitchFamily="-84" charset="0"/>
                <a:ea typeface="ＭＳ Ｐゴシック" pitchFamily="-84" charset="-128"/>
                <a:cs typeface="ＭＳ Ｐゴシック" pitchFamily="-84" charset="-128"/>
              </a:rPr>
              <a:t> rule</a:t>
            </a:r>
            <a:r>
              <a:rPr lang="en-US" i="1" dirty="0">
                <a:latin typeface="Arial" pitchFamily="-84" charset="0"/>
                <a:ea typeface="ＭＳ Ｐゴシック" pitchFamily="-84" charset="-128"/>
                <a:cs typeface="ＭＳ Ｐゴシック" pitchFamily="-84" charset="-128"/>
              </a:rPr>
              <a:t>: a /</a:t>
            </a:r>
            <a:r>
              <a:rPr lang="en-US" i="1" dirty="0" err="1">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 a (b</a:t>
            </a:r>
            <a:r>
              <a:rPr lang="en-US" i="1" baseline="30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 </a:t>
            </a:r>
            <a:r>
              <a:rPr lang="en-US" dirty="0">
                <a:latin typeface="Arial" pitchFamily="-84" charset="0"/>
                <a:ea typeface="ＭＳ Ｐゴシック" pitchFamily="-84" charset="-128"/>
                <a:cs typeface="ＭＳ Ｐゴシック" pitchFamily="-84" charset="-128"/>
              </a:rPr>
              <a:t>An example of a </a:t>
            </a:r>
            <a:r>
              <a:rPr lang="en-US" b="1" dirty="0">
                <a:latin typeface="Arial" pitchFamily="-84" charset="0"/>
                <a:ea typeface="ＭＳ Ｐゴシック" pitchFamily="-84" charset="-128"/>
                <a:cs typeface="ＭＳ Ｐゴシック" pitchFamily="-84" charset="-128"/>
              </a:rPr>
              <a:t>finite field </a:t>
            </a:r>
            <a:r>
              <a:rPr lang="en-US" dirty="0">
                <a:latin typeface="Arial" pitchFamily="-84" charset="0"/>
                <a:ea typeface="ＭＳ Ｐゴシック" pitchFamily="-84" charset="-128"/>
                <a:cs typeface="ＭＳ Ｐゴシック" pitchFamily="-84" charset="-128"/>
              </a:rPr>
              <a:t>(one with a finite number of elements)</a:t>
            </a:r>
          </a:p>
          <a:p>
            <a:r>
              <a:rPr lang="en-US" dirty="0">
                <a:latin typeface="Arial" pitchFamily="-84" charset="0"/>
                <a:ea typeface="ＭＳ Ｐゴシック" pitchFamily="-84" charset="-128"/>
                <a:cs typeface="ＭＳ Ｐゴシック" pitchFamily="-84" charset="-128"/>
              </a:rPr>
              <a:t>is the set </a:t>
            </a:r>
            <a:r>
              <a:rPr lang="en-US" dirty="0" err="1">
                <a:latin typeface="Arial" pitchFamily="-84" charset="0"/>
                <a:ea typeface="ＭＳ Ｐゴシック" pitchFamily="-84" charset="-128"/>
                <a:cs typeface="ＭＳ Ｐゴシック" pitchFamily="-84" charset="-128"/>
              </a:rPr>
              <a:t>Z</a:t>
            </a:r>
            <a:r>
              <a:rPr lang="en-US" baseline="-25000"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consisting of all the integers {0, 1, . . . . ,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1}, where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is a prime number</a:t>
            </a:r>
          </a:p>
          <a:p>
            <a:r>
              <a:rPr lang="en-US" dirty="0">
                <a:latin typeface="Arial" pitchFamily="-84" charset="0"/>
                <a:ea typeface="ＭＳ Ｐゴシック" pitchFamily="-84" charset="-128"/>
                <a:cs typeface="ＭＳ Ｐゴシック" pitchFamily="-84" charset="-128"/>
              </a:rPr>
              <a:t>and in which arithmetic is carried out modulo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p:cNvSpPr>
          <p:nvPr>
            <p:ph type="sldImg"/>
          </p:nvPr>
        </p:nvSpPr>
        <p:spPr>
          <a:ln/>
        </p:spPr>
      </p:sp>
      <p:sp>
        <p:nvSpPr>
          <p:cNvPr id="91139"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affects the sequence of bytes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but does not alter byte contents and does not depend on byte contents to perform its transformation. </a:t>
            </a:r>
            <a:r>
              <a:rPr lang="en-US" sz="1200" kern="1200" dirty="0" err="1">
                <a:solidFill>
                  <a:schemeClr val="tx1"/>
                </a:solidFill>
                <a:effectLst/>
                <a:latin typeface="Arial" charset="0"/>
                <a:ea typeface="ＭＳ Ｐゴシック" pitchFamily="-107" charset="-128"/>
                <a:cs typeface="ＭＳ Ｐゴシック" pitchFamily="-107" charset="-128"/>
              </a:rPr>
              <a:t>InvSubBytes</a:t>
            </a:r>
            <a:r>
              <a:rPr lang="en-US" sz="1200" kern="1200" dirty="0">
                <a:solidFill>
                  <a:schemeClr val="tx1"/>
                </a:solidFill>
                <a:effectLst/>
                <a:latin typeface="Arial" charset="0"/>
                <a:ea typeface="ＭＳ Ｐゴシック" pitchFamily="-107" charset="-128"/>
                <a:cs typeface="ＭＳ Ｐゴシック" pitchFamily="-107" charset="-128"/>
              </a:rPr>
              <a:t> affects the contents of bytes in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kern="1200" dirty="0">
                <a:solidFill>
                  <a:schemeClr val="tx1"/>
                </a:solidFill>
                <a:effectLst/>
                <a:latin typeface="Arial" charset="0"/>
                <a:ea typeface="ＭＳ Ｐゴシック" pitchFamily="-107" charset="-128"/>
                <a:cs typeface="ＭＳ Ｐゴシック" pitchFamily="-107" charset="-128"/>
              </a:rPr>
              <a:t>but does not alter byte sequence and does not depend on byte sequence to perform its transformation. Thus, these two operations commute and can be interchanged. For a given </a:t>
            </a:r>
            <a:r>
              <a:rPr lang="en-US" sz="1200" b="1" kern="1200" dirty="0">
                <a:solidFill>
                  <a:schemeClr val="tx1"/>
                </a:solidFill>
                <a:effectLst/>
                <a:latin typeface="Arial" charset="0"/>
                <a:ea typeface="ＭＳ Ｐゴシック" pitchFamily="-107" charset="-128"/>
                <a:cs typeface="ＭＳ Ｐゴシック" pitchFamily="-107" charset="-128"/>
              </a:rPr>
              <a:t>State </a:t>
            </a:r>
            <a:r>
              <a:rPr lang="en-US" sz="1200" i="1" kern="1200" dirty="0">
                <a:solidFill>
                  <a:schemeClr val="tx1"/>
                </a:solidFill>
                <a:effectLst/>
                <a:latin typeface="Arial" charset="0"/>
                <a:ea typeface="ＭＳ Ｐゴシック" pitchFamily="-107" charset="-128"/>
                <a:cs typeface="ＭＳ Ｐゴシック" pitchFamily="-107" charset="-128"/>
              </a:rPr>
              <a:t>Si</a:t>
            </a:r>
            <a:r>
              <a:rPr lang="en-US" sz="1200" kern="1200" baseline="-25000" dirty="0">
                <a:solidFill>
                  <a:schemeClr val="tx1"/>
                </a:solidFill>
                <a:effectLst/>
                <a:latin typeface="Arial" charset="0"/>
                <a:ea typeface="ＭＳ Ｐゴシック" pitchFamily="-107" charset="-128"/>
                <a:cs typeface="ＭＳ Ｐゴシック" pitchFamily="-107" charset="-128"/>
              </a:rPr>
              <a: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91140" name="Slide Number Placeholder 3"/>
          <p:cNvSpPr>
            <a:spLocks noGrp="1"/>
          </p:cNvSpPr>
          <p:nvPr>
            <p:ph type="sldNum" sz="quarter" idx="5"/>
          </p:nvPr>
        </p:nvSpPr>
        <p:spPr>
          <a:noFill/>
        </p:spPr>
        <p:txBody>
          <a:bodyPr/>
          <a:lstStyle/>
          <a:p>
            <a:fld id="{450A3DB6-B437-7E46-B84D-4756016FD173}" type="slidenum">
              <a:rPr lang="en-AU" smtClean="0">
                <a:latin typeface="Arial" pitchFamily="-84" charset="0"/>
              </a:rPr>
              <a:pPr/>
              <a:t>30</a:t>
            </a:fld>
            <a:endParaRPr lang="en-AU">
              <a:latin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p:cNvSpPr>
          <p:nvPr>
            <p:ph type="sldImg"/>
          </p:nvPr>
        </p:nvSpPr>
        <p:spPr>
          <a:ln/>
        </p:spPr>
      </p:sp>
      <p:sp>
        <p:nvSpPr>
          <p:cNvPr id="93187" name="Notes Placeholder 2"/>
          <p:cNvSpPr>
            <a:spLocks noGrp="1"/>
          </p:cNvSpPr>
          <p:nvPr>
            <p:ph type="body" idx="1"/>
          </p:nvPr>
        </p:nvSpPr>
        <p:spPr>
          <a:noFill/>
          <a:ln/>
        </p:spPr>
        <p:txBody>
          <a:bodyPr/>
          <a:lstStyle/>
          <a:p>
            <a:r>
              <a:rPr lang="en-US">
                <a:latin typeface="Arial" pitchFamily="-84" charset="0"/>
                <a:ea typeface="ＭＳ Ｐゴシック" pitchFamily="-84" charset="-128"/>
                <a:cs typeface="ＭＳ Ｐゴシック" pitchFamily="-84" charset="-128"/>
              </a:rPr>
              <a:t> The transformations</a:t>
            </a:r>
          </a:p>
          <a:p>
            <a:r>
              <a:rPr lang="en-US">
                <a:latin typeface="Arial" pitchFamily="-84" charset="0"/>
                <a:ea typeface="ＭＳ Ｐゴシック" pitchFamily="-84" charset="-128"/>
                <a:cs typeface="ＭＳ Ｐゴシック" pitchFamily="-84" charset="-128"/>
              </a:rPr>
              <a:t>AddRoundKey and InvMixColumns do not alter the sequence of bytes in State . If we</a:t>
            </a:r>
          </a:p>
          <a:p>
            <a:r>
              <a:rPr lang="en-US">
                <a:latin typeface="Arial" pitchFamily="-84" charset="0"/>
                <a:ea typeface="ＭＳ Ｐゴシック" pitchFamily="-84" charset="-128"/>
                <a:cs typeface="ＭＳ Ｐゴシック" pitchFamily="-84" charset="-128"/>
              </a:rPr>
              <a:t>view the key as a sequence of words, then both AddRoundKey and InvMixColumns</a:t>
            </a:r>
          </a:p>
          <a:p>
            <a:r>
              <a:rPr lang="en-US">
                <a:latin typeface="Arial" pitchFamily="-84" charset="0"/>
                <a:ea typeface="ＭＳ Ｐゴシック" pitchFamily="-84" charset="-128"/>
                <a:cs typeface="ＭＳ Ｐゴシック" pitchFamily="-84" charset="-128"/>
              </a:rPr>
              <a:t>operate on State  one column at a time. These two operations are linear with respect</a:t>
            </a:r>
          </a:p>
          <a:p>
            <a:r>
              <a:rPr lang="en-US">
                <a:latin typeface="Arial" pitchFamily="-84" charset="0"/>
                <a:ea typeface="ＭＳ Ｐゴシック" pitchFamily="-84" charset="-128"/>
                <a:cs typeface="ＭＳ Ｐゴシック" pitchFamily="-84" charset="-128"/>
              </a:rPr>
              <a:t>to the column input.</a:t>
            </a:r>
          </a:p>
        </p:txBody>
      </p:sp>
      <p:sp>
        <p:nvSpPr>
          <p:cNvPr id="93188" name="Slide Number Placeholder 3"/>
          <p:cNvSpPr>
            <a:spLocks noGrp="1"/>
          </p:cNvSpPr>
          <p:nvPr>
            <p:ph type="sldNum" sz="quarter" idx="5"/>
          </p:nvPr>
        </p:nvSpPr>
        <p:spPr>
          <a:noFill/>
        </p:spPr>
        <p:txBody>
          <a:bodyPr/>
          <a:lstStyle/>
          <a:p>
            <a:fld id="{DD39A0A5-0B62-1D43-B2C4-23F666D3CB1E}" type="slidenum">
              <a:rPr lang="en-AU" smtClean="0">
                <a:latin typeface="Arial" pitchFamily="-84" charset="0"/>
              </a:rPr>
              <a:pPr/>
              <a:t>31</a:t>
            </a:fld>
            <a:endParaRPr lang="en-AU">
              <a:latin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AD5FCFB-A3AD-7E4B-BBAB-398317BD902F}" type="slidenum">
              <a:rPr lang="en-AU">
                <a:latin typeface="Arial" pitchFamily="-84" charset="0"/>
              </a:rPr>
              <a:pPr/>
              <a:t>32</a:t>
            </a:fld>
            <a:endParaRPr lang="en-AU">
              <a:latin typeface="Arial" pitchFamily="-84" charset="0"/>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 Figure 6.10 illustrates the equivalent decryption algorithm.</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D133919-2259-8442-A215-F1F2A4B93F25}" type="slidenum">
              <a:rPr lang="en-AU">
                <a:latin typeface="Arial" pitchFamily="-84" charset="0"/>
              </a:rPr>
              <a:pPr/>
              <a:t>33</a:t>
            </a:fld>
            <a:endParaRPr lang="en-AU">
              <a:latin typeface="Arial" pitchFamily="-8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a:t>
            </a:r>
            <a:r>
              <a:rPr lang="en-US" dirty="0" err="1">
                <a:latin typeface="Arial" pitchFamily="-84" charset="0"/>
                <a:ea typeface="ＭＳ Ｐゴシック" pitchFamily="-84" charset="-128"/>
                <a:cs typeface="ＭＳ Ｐゴシック" pitchFamily="-84" charset="-128"/>
              </a:rPr>
              <a:t>Rijndael</a:t>
            </a:r>
            <a:r>
              <a:rPr lang="en-US" dirty="0">
                <a:latin typeface="Arial" pitchFamily="-84" charset="0"/>
                <a:ea typeface="ＭＳ Ｐゴシック" pitchFamily="-84" charset="-128"/>
                <a:cs typeface="ＭＳ Ｐゴシック" pitchFamily="-84" charset="-128"/>
              </a:rPr>
              <a:t> proposal [DAEM99] provides some suggestions for efficient implementation</a:t>
            </a:r>
          </a:p>
          <a:p>
            <a:r>
              <a:rPr lang="en-US" dirty="0">
                <a:latin typeface="Arial" pitchFamily="-84" charset="0"/>
                <a:ea typeface="ＭＳ Ｐゴシック" pitchFamily="-84" charset="-128"/>
                <a:cs typeface="ＭＳ Ｐゴシック" pitchFamily="-84" charset="-128"/>
              </a:rPr>
              <a:t>on 8-bit processors, typical for current smart cards, and on 32-bit processors,</a:t>
            </a:r>
          </a:p>
          <a:p>
            <a:r>
              <a:rPr lang="en-US" dirty="0">
                <a:latin typeface="Arial" pitchFamily="-84" charset="0"/>
                <a:ea typeface="ＭＳ Ｐゴシック" pitchFamily="-84" charset="-128"/>
                <a:cs typeface="ＭＳ Ｐゴシック" pitchFamily="-84" charset="-128"/>
              </a:rPr>
              <a:t>typical for PCs.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AES can be implemented very efficiently on an 8-bit processor.</a:t>
            </a:r>
          </a:p>
          <a:p>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is a </a:t>
            </a:r>
            <a:r>
              <a:rPr lang="en-US" dirty="0" err="1">
                <a:latin typeface="Arial" pitchFamily="-84" charset="0"/>
                <a:ea typeface="ＭＳ Ｐゴシック" pitchFamily="-84" charset="-128"/>
                <a:cs typeface="ＭＳ Ｐゴシック" pitchFamily="-84" charset="-128"/>
              </a:rPr>
              <a:t>bytewise</a:t>
            </a:r>
            <a:r>
              <a:rPr lang="en-US" dirty="0">
                <a:latin typeface="Arial" pitchFamily="-84" charset="0"/>
                <a:ea typeface="ＭＳ Ｐゴシック" pitchFamily="-84" charset="-128"/>
                <a:cs typeface="ＭＳ Ｐゴシック" pitchFamily="-84" charset="-128"/>
              </a:rPr>
              <a:t> XOR operation.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a simple </a:t>
            </a:r>
            <a:r>
              <a:rPr lang="en-US" dirty="0" err="1">
                <a:latin typeface="Arial" pitchFamily="-84" charset="0"/>
                <a:ea typeface="ＭＳ Ｐゴシック" pitchFamily="-84" charset="-128"/>
                <a:cs typeface="ＭＳ Ｐゴシック" pitchFamily="-84" charset="-128"/>
              </a:rPr>
              <a:t>byteshifting</a:t>
            </a:r>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operation. </a:t>
            </a:r>
            <a:r>
              <a:rPr lang="en-US" dirty="0" err="1">
                <a:latin typeface="Arial" pitchFamily="-84" charset="0"/>
                <a:ea typeface="ＭＳ Ｐゴシック" pitchFamily="-84" charset="-128"/>
                <a:cs typeface="ＭＳ Ｐゴシック" pitchFamily="-84" charset="-128"/>
              </a:rPr>
              <a:t>SubBytes</a:t>
            </a:r>
            <a:r>
              <a:rPr lang="en-US" dirty="0">
                <a:latin typeface="Arial" pitchFamily="-84" charset="0"/>
                <a:ea typeface="ＭＳ Ｐゴシック" pitchFamily="-84" charset="-128"/>
                <a:cs typeface="ＭＳ Ｐゴシック" pitchFamily="-84" charset="-128"/>
              </a:rPr>
              <a:t> operates at the byte level and only requires a table of</a:t>
            </a:r>
          </a:p>
          <a:p>
            <a:r>
              <a:rPr lang="en-US" dirty="0">
                <a:latin typeface="Arial" pitchFamily="-84" charset="0"/>
                <a:ea typeface="ＭＳ Ｐゴシック" pitchFamily="-84" charset="-128"/>
                <a:cs typeface="ＭＳ Ｐゴシック" pitchFamily="-84" charset="-128"/>
              </a:rPr>
              <a:t>256 bytes.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transformation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requires matrix multiplication in the field</a:t>
            </a:r>
          </a:p>
          <a:p>
            <a:r>
              <a:rPr lang="en-US" dirty="0">
                <a:latin typeface="Arial" pitchFamily="-84" charset="0"/>
                <a:ea typeface="ＭＳ Ｐゴシック" pitchFamily="-84" charset="-128"/>
                <a:cs typeface="ＭＳ Ｐゴシック" pitchFamily="-84" charset="-128"/>
              </a:rPr>
              <a:t>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 which means that all operations are carried out on bytes.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only</a:t>
            </a:r>
          </a:p>
          <a:p>
            <a:r>
              <a:rPr lang="en-US" dirty="0">
                <a:latin typeface="Arial" pitchFamily="-84" charset="0"/>
                <a:ea typeface="ＭＳ Ｐゴシック" pitchFamily="-84" charset="-128"/>
                <a:cs typeface="ＭＳ Ｐゴシック" pitchFamily="-84" charset="-128"/>
              </a:rPr>
              <a:t>requires multiplication by {02} and {03}, which, as we have seen, involved simple</a:t>
            </a:r>
          </a:p>
          <a:p>
            <a:r>
              <a:rPr lang="en-US" dirty="0">
                <a:latin typeface="Arial" pitchFamily="-84" charset="0"/>
                <a:ea typeface="ＭＳ Ｐゴシック" pitchFamily="-84" charset="-128"/>
                <a:cs typeface="ＭＳ Ｐゴシック" pitchFamily="-84" charset="-128"/>
              </a:rPr>
              <a:t> shifts, conditional </a:t>
            </a:r>
            <a:r>
              <a:rPr lang="en-US" dirty="0" err="1">
                <a:latin typeface="Arial" pitchFamily="-84" charset="0"/>
                <a:ea typeface="ＭＳ Ｐゴシック" pitchFamily="-84" charset="-128"/>
                <a:cs typeface="ＭＳ Ｐゴシック" pitchFamily="-84" charset="-128"/>
              </a:rPr>
              <a:t>XORs</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XORs</a:t>
            </a:r>
            <a:r>
              <a:rPr lang="en-US" dirty="0">
                <a:latin typeface="Arial" pitchFamily="-84" charset="0"/>
                <a:ea typeface="ＭＳ Ｐゴシック" pitchFamily="-84" charset="-128"/>
                <a:cs typeface="ＭＳ Ｐゴシック" pitchFamily="-84" charset="-128"/>
              </a:rPr>
              <a:t>. This can be implemented in a more efficient</a:t>
            </a:r>
          </a:p>
          <a:p>
            <a:r>
              <a:rPr lang="en-US" dirty="0">
                <a:latin typeface="Arial" pitchFamily="-84" charset="0"/>
                <a:ea typeface="ＭＳ Ｐゴシック" pitchFamily="-84" charset="-128"/>
                <a:cs typeface="ＭＳ Ｐゴシック" pitchFamily="-84" charset="-128"/>
              </a:rPr>
              <a:t>way that eliminates the shifts and conditional </a:t>
            </a:r>
            <a:r>
              <a:rPr lang="en-US" dirty="0" err="1">
                <a:latin typeface="Arial" pitchFamily="-84" charset="0"/>
                <a:ea typeface="ＭＳ Ｐゴシック" pitchFamily="-84" charset="-128"/>
                <a:cs typeface="ＭＳ Ｐゴシック" pitchFamily="-84" charset="-128"/>
              </a:rPr>
              <a:t>XORs</a:t>
            </a:r>
            <a:r>
              <a:rPr lang="en-US" dirty="0">
                <a:latin typeface="Arial" pitchFamily="-84" charset="0"/>
                <a:ea typeface="ＭＳ Ｐゴシック" pitchFamily="-84" charset="-128"/>
                <a:cs typeface="ＭＳ Ｐゴシック" pitchFamily="-84" charset="-128"/>
              </a:rPr>
              <a: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7A22EB9-4C59-8D43-93FD-6BCF0A9727AF}" type="slidenum">
              <a:rPr lang="en-AU">
                <a:latin typeface="Arial" pitchFamily="-84" charset="0"/>
              </a:rPr>
              <a:pPr/>
              <a:t>34</a:t>
            </a:fld>
            <a:endParaRPr lang="en-AU">
              <a:latin typeface="Arial" pitchFamily="-8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a:latin typeface="Arial" pitchFamily="-84" charset="0"/>
                <a:ea typeface="ＭＳ Ｐゴシック" pitchFamily="-84" charset="-128"/>
                <a:cs typeface="ＭＳ Ｐゴシック" pitchFamily="-84" charset="-128"/>
              </a:rPr>
              <a:t> The implementation described in the preceding subsection uses</a:t>
            </a:r>
          </a:p>
          <a:p>
            <a:r>
              <a:rPr lang="en-US">
                <a:latin typeface="Arial" pitchFamily="-84" charset="0"/>
                <a:ea typeface="ＭＳ Ｐゴシック" pitchFamily="-84" charset="-128"/>
                <a:cs typeface="ＭＳ Ｐゴシック" pitchFamily="-84" charset="-128"/>
              </a:rPr>
              <a:t>only 8-bit operations. For a 32-bit processor, a more efficient implementation can</a:t>
            </a:r>
          </a:p>
          <a:p>
            <a:r>
              <a:rPr lang="en-US">
                <a:latin typeface="Arial" pitchFamily="-84" charset="0"/>
                <a:ea typeface="ＭＳ Ｐゴシック" pitchFamily="-84" charset="-128"/>
                <a:cs typeface="ＭＳ Ｐゴシック" pitchFamily="-84" charset="-128"/>
              </a:rPr>
              <a:t>be achieved if operations are defined on 32-bit words. To show this, we first define</a:t>
            </a:r>
          </a:p>
          <a:p>
            <a:r>
              <a:rPr lang="en-US">
                <a:latin typeface="Arial" pitchFamily="-84" charset="0"/>
                <a:ea typeface="ＭＳ Ｐゴシック" pitchFamily="-84" charset="-128"/>
                <a:cs typeface="ＭＳ Ｐゴシック" pitchFamily="-84" charset="-128"/>
              </a:rPr>
              <a:t>the four transformations of a round in algebraic form.</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The developers of Rijndael believe that this compact, efficient implementation</a:t>
            </a:r>
          </a:p>
          <a:p>
            <a:r>
              <a:rPr lang="en-US">
                <a:latin typeface="Arial" pitchFamily="-84" charset="0"/>
                <a:ea typeface="ＭＳ Ｐゴシック" pitchFamily="-84" charset="-128"/>
                <a:cs typeface="ＭＳ Ｐゴシック" pitchFamily="-84" charset="-128"/>
              </a:rPr>
              <a:t>was probably one of the most important factors in the selection of Rijndael for AES.</a:t>
            </a:r>
            <a:endParaRPr lang="en-US">
              <a:latin typeface="Arial" pitchFamily="-84" charset="0"/>
              <a:ea typeface="Arial" pitchFamily="-84" charset="0"/>
              <a:cs typeface="Arial" pitchFamily="-8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35</a:t>
            </a:fld>
            <a:endParaRPr lang="en-AU">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6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 Virtually all encryption algorithms, both conventional and public-key, involve</a:t>
            </a:r>
          </a:p>
          <a:p>
            <a:pPr>
              <a:defRPr/>
            </a:pPr>
            <a:r>
              <a:rPr lang="en-US" dirty="0"/>
              <a:t>arithmetic operations on integers. If one of the operations used in the algorithm</a:t>
            </a:r>
          </a:p>
          <a:p>
            <a:pPr>
              <a:defRPr/>
            </a:pPr>
            <a:r>
              <a:rPr lang="en-US" dirty="0"/>
              <a:t>is division, then we need to work in arithmetic defined over a field; this is because</a:t>
            </a:r>
          </a:p>
          <a:p>
            <a:pPr>
              <a:defRPr/>
            </a:pPr>
            <a:r>
              <a:rPr lang="en-US" dirty="0"/>
              <a:t>division requires that each nonzero element have a multiplicative inverse. For convenience</a:t>
            </a:r>
          </a:p>
          <a:p>
            <a:pPr>
              <a:defRPr/>
            </a:pPr>
            <a:r>
              <a:rPr lang="en-US" dirty="0"/>
              <a:t>and for implementation efficiency, we would also like to work with integers</a:t>
            </a:r>
          </a:p>
          <a:p>
            <a:pPr>
              <a:defRPr/>
            </a:pPr>
            <a:r>
              <a:rPr lang="en-US" dirty="0"/>
              <a:t>that fit exactly into a given number of bits, with no wasted bit patterns. That is,</a:t>
            </a:r>
          </a:p>
          <a:p>
            <a:pPr>
              <a:defRPr/>
            </a:pPr>
            <a:r>
              <a:rPr lang="en-US" dirty="0"/>
              <a:t>we wish to work with integers in the range 0 through 2</a:t>
            </a:r>
            <a:r>
              <a:rPr lang="en-US" baseline="30000" dirty="0"/>
              <a:t>n</a:t>
            </a:r>
            <a:r>
              <a:rPr lang="en-US" dirty="0"/>
              <a:t> -  1, which fit into an </a:t>
            </a:r>
            <a:r>
              <a:rPr lang="en-US" i="1" dirty="0"/>
              <a:t>n</a:t>
            </a:r>
            <a:r>
              <a:rPr lang="en-US" dirty="0"/>
              <a:t> -bit</a:t>
            </a:r>
          </a:p>
          <a:p>
            <a:pPr>
              <a:defRPr/>
            </a:pPr>
            <a:r>
              <a:rPr lang="en-US" dirty="0"/>
              <a:t>word. Unfortunately, the set of such integers, Z</a:t>
            </a:r>
            <a:r>
              <a:rPr lang="en-US" baseline="-25000" dirty="0"/>
              <a:t>2</a:t>
            </a:r>
            <a:r>
              <a:rPr lang="en-US" baseline="30000" dirty="0"/>
              <a:t>n</a:t>
            </a:r>
            <a:r>
              <a:rPr lang="en-US" dirty="0"/>
              <a:t> , using modular arithmetic, is not a</a:t>
            </a:r>
          </a:p>
          <a:p>
            <a:pPr>
              <a:defRPr/>
            </a:pPr>
            <a:r>
              <a:rPr lang="en-US" dirty="0"/>
              <a:t>field. For example, the integer 2 has no multiplicative inverse in Z</a:t>
            </a:r>
            <a:r>
              <a:rPr lang="en-US" baseline="-25000" dirty="0"/>
              <a:t>2</a:t>
            </a:r>
            <a:r>
              <a:rPr lang="en-US" baseline="30000" dirty="0"/>
              <a:t>n</a:t>
            </a:r>
            <a:r>
              <a:rPr lang="en-US" dirty="0"/>
              <a:t> , that is, there is</a:t>
            </a:r>
          </a:p>
          <a:p>
            <a:pPr>
              <a:defRPr/>
            </a:pPr>
            <a:r>
              <a:rPr lang="en-US" dirty="0"/>
              <a:t>no integer </a:t>
            </a:r>
            <a:r>
              <a:rPr lang="en-US" i="1" dirty="0"/>
              <a:t>b</a:t>
            </a:r>
            <a:r>
              <a:rPr lang="en-US" dirty="0"/>
              <a:t> , such that 2</a:t>
            </a:r>
            <a:r>
              <a:rPr lang="en-US" i="1" dirty="0"/>
              <a:t>b</a:t>
            </a:r>
            <a:r>
              <a:rPr lang="en-US" dirty="0"/>
              <a:t>  mod 2</a:t>
            </a:r>
            <a:r>
              <a:rPr lang="en-US" baseline="30000" dirty="0"/>
              <a:t>n</a:t>
            </a:r>
            <a:r>
              <a:rPr lang="en-US" dirty="0"/>
              <a:t> =  1.</a:t>
            </a:r>
          </a:p>
          <a:p>
            <a:pPr>
              <a:defRPr/>
            </a:pPr>
            <a:endParaRPr lang="en-US" dirty="0"/>
          </a:p>
          <a:p>
            <a:pPr>
              <a:defRPr/>
            </a:pPr>
            <a:r>
              <a:rPr lang="en-US" dirty="0"/>
              <a:t> There is a way of defining a finite field containing 2</a:t>
            </a:r>
            <a:r>
              <a:rPr lang="en-US" baseline="30000" dirty="0"/>
              <a:t>n</a:t>
            </a:r>
            <a:r>
              <a:rPr lang="en-US" dirty="0"/>
              <a:t>  elements; such a field is</a:t>
            </a:r>
          </a:p>
          <a:p>
            <a:pPr>
              <a:defRPr/>
            </a:pPr>
            <a:r>
              <a:rPr lang="en-US" dirty="0"/>
              <a:t>referred to as GF(2</a:t>
            </a:r>
            <a:r>
              <a:rPr lang="en-US" baseline="30000" dirty="0"/>
              <a:t>n</a:t>
            </a:r>
            <a:r>
              <a:rPr lang="en-US" dirty="0"/>
              <a:t> ).</a:t>
            </a:r>
          </a:p>
        </p:txBody>
      </p:sp>
      <p:sp>
        <p:nvSpPr>
          <p:cNvPr id="37892" name="Slide Number Placeholder 3"/>
          <p:cNvSpPr>
            <a:spLocks noGrp="1"/>
          </p:cNvSpPr>
          <p:nvPr>
            <p:ph type="sldNum" sz="quarter" idx="5"/>
          </p:nvPr>
        </p:nvSpPr>
        <p:spPr>
          <a:noFill/>
        </p:spPr>
        <p:txBody>
          <a:bodyPr/>
          <a:lstStyle/>
          <a:p>
            <a:fld id="{7D05DAC2-072D-8C4D-A364-AD42B47719B2}" type="slidenum">
              <a:rPr lang="en-AU" smtClean="0">
                <a:latin typeface="Arial" pitchFamily="-84" charset="0"/>
              </a:rPr>
              <a:pPr/>
              <a:t>4</a:t>
            </a:fld>
            <a:endParaRPr lang="en-AU">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61E74D2-3F03-3243-A1F1-330250C6D9FA}" type="slidenum">
              <a:rPr lang="en-AU">
                <a:latin typeface="Arial" pitchFamily="-84" charset="0"/>
              </a:rPr>
              <a:pPr/>
              <a:t>5</a:t>
            </a:fld>
            <a:endParaRPr lang="en-AU">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Figure 6.1 shows the overall structure of the AES encryption process. The cipher</a:t>
            </a:r>
          </a:p>
          <a:p>
            <a:r>
              <a:rPr lang="en-US" dirty="0">
                <a:latin typeface="Arial" pitchFamily="-84" charset="0"/>
                <a:ea typeface="ＭＳ Ｐゴシック" pitchFamily="-84" charset="-128"/>
                <a:cs typeface="ＭＳ Ｐゴシック" pitchFamily="-84" charset="-128"/>
              </a:rPr>
              <a:t>takes a plaintext block size of 128 bits, or 16 bytes. The key length can be 16, 24, or</a:t>
            </a:r>
          </a:p>
          <a:p>
            <a:r>
              <a:rPr lang="en-US" dirty="0">
                <a:latin typeface="Arial" pitchFamily="-84" charset="0"/>
                <a:ea typeface="ＭＳ Ｐゴシック" pitchFamily="-84" charset="-128"/>
                <a:cs typeface="ＭＳ Ｐゴシック" pitchFamily="-84" charset="-128"/>
              </a:rPr>
              <a:t>32 bytes (128, 192, or 256 bits). The algorithm is referred to as AES-128, AES-192, or</a:t>
            </a:r>
          </a:p>
          <a:p>
            <a:r>
              <a:rPr lang="en-US" dirty="0">
                <a:latin typeface="Arial" pitchFamily="-84" charset="0"/>
                <a:ea typeface="ＭＳ Ｐゴシック" pitchFamily="-84" charset="-128"/>
                <a:cs typeface="ＭＳ Ｐゴシック" pitchFamily="-84" charset="-128"/>
              </a:rPr>
              <a:t>AES-256, depending on the key length.</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5D511A4-E535-6742-AB8A-0C6D2D1966EA}" type="slidenum">
              <a:rPr lang="en-AU">
                <a:latin typeface="Arial" pitchFamily="-84" charset="0"/>
              </a:rPr>
              <a:pPr/>
              <a:t>6</a:t>
            </a:fld>
            <a:endParaRPr lang="en-AU">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input to the encryption and decryption algorithms is a single 128-bit block.</a:t>
            </a:r>
          </a:p>
          <a:p>
            <a:r>
              <a:rPr lang="en-US" dirty="0">
                <a:latin typeface="Arial" pitchFamily="-84" charset="0"/>
                <a:ea typeface="ＭＳ Ｐゴシック" pitchFamily="-84" charset="-128"/>
                <a:cs typeface="ＭＳ Ｐゴシック" pitchFamily="-84" charset="-128"/>
              </a:rPr>
              <a:t>In FIPS PUB 197, this block is depicted as a 4 *  4 square matrix of bytes. This</a:t>
            </a:r>
          </a:p>
          <a:p>
            <a:r>
              <a:rPr lang="en-US" dirty="0">
                <a:latin typeface="Arial" pitchFamily="-84" charset="0"/>
                <a:ea typeface="ＭＳ Ｐゴシック" pitchFamily="-84" charset="-128"/>
                <a:cs typeface="ＭＳ Ｐゴシック" pitchFamily="-84" charset="-128"/>
              </a:rPr>
              <a:t>block is copied into the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array, which is modified at each stage of encryption or</a:t>
            </a:r>
          </a:p>
          <a:p>
            <a:r>
              <a:rPr lang="en-US" dirty="0">
                <a:latin typeface="Arial" pitchFamily="-84" charset="0"/>
                <a:ea typeface="ＭＳ Ｐゴシック" pitchFamily="-84" charset="-128"/>
                <a:cs typeface="ＭＳ Ｐゴシック" pitchFamily="-84" charset="-128"/>
              </a:rPr>
              <a:t>decryption. After the final stage,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is copied to an output matrix. These operations</a:t>
            </a:r>
          </a:p>
          <a:p>
            <a:r>
              <a:rPr lang="en-US" dirty="0">
                <a:latin typeface="Arial" pitchFamily="-84" charset="0"/>
                <a:ea typeface="ＭＳ Ｐゴシック" pitchFamily="-84" charset="-128"/>
                <a:cs typeface="ＭＳ Ｐゴシック" pitchFamily="-84" charset="-128"/>
              </a:rPr>
              <a:t>are depicted in Figure 6.2a. Similarly, the key is depicted as a square matrix of bytes.</a:t>
            </a:r>
          </a:p>
          <a:p>
            <a:r>
              <a:rPr lang="en-US" dirty="0">
                <a:latin typeface="Arial" pitchFamily="-84" charset="0"/>
                <a:ea typeface="ＭＳ Ｐゴシック" pitchFamily="-84" charset="-128"/>
                <a:cs typeface="ＭＳ Ｐゴシック" pitchFamily="-84" charset="-128"/>
              </a:rPr>
              <a:t>This key is then expanded into an array of key schedule words. Figure 6.2b shows the</a:t>
            </a:r>
          </a:p>
          <a:p>
            <a:r>
              <a:rPr lang="en-US" dirty="0">
                <a:latin typeface="Arial" pitchFamily="-84" charset="0"/>
                <a:ea typeface="ＭＳ Ｐゴシック" pitchFamily="-84" charset="-128"/>
                <a:cs typeface="ＭＳ Ｐゴシック" pitchFamily="-84" charset="-128"/>
              </a:rPr>
              <a:t>expansion for the 128-bit key. Each word is four bytes, and the total key schedule</a:t>
            </a:r>
          </a:p>
          <a:p>
            <a:r>
              <a:rPr lang="en-US" dirty="0">
                <a:latin typeface="Arial" pitchFamily="-84" charset="0"/>
                <a:ea typeface="ＭＳ Ｐゴシック" pitchFamily="-84" charset="-128"/>
                <a:cs typeface="ＭＳ Ｐゴシック" pitchFamily="-84" charset="-128"/>
              </a:rPr>
              <a:t>is 44 words for the 128-bit key. Note that the ordering of bytes within a matrix is by</a:t>
            </a:r>
          </a:p>
          <a:p>
            <a:r>
              <a:rPr lang="en-US" dirty="0">
                <a:latin typeface="Arial" pitchFamily="-84" charset="0"/>
                <a:ea typeface="ＭＳ Ｐゴシック" pitchFamily="-84" charset="-128"/>
                <a:cs typeface="ＭＳ Ｐゴシック" pitchFamily="-84" charset="-128"/>
              </a:rPr>
              <a:t>column. So, for example, the first four bytes of a 128-bit plaintext input to the encryption</a:t>
            </a:r>
          </a:p>
          <a:p>
            <a:r>
              <a:rPr lang="en-US" dirty="0">
                <a:latin typeface="Arial" pitchFamily="-84" charset="0"/>
                <a:ea typeface="ＭＳ Ｐゴシック" pitchFamily="-84" charset="-128"/>
                <a:cs typeface="ＭＳ Ｐゴシック" pitchFamily="-84" charset="-128"/>
              </a:rPr>
              <a:t>cipher occupy the first column of the in  matrix, the second four bytes occupy the</a:t>
            </a:r>
          </a:p>
          <a:p>
            <a:r>
              <a:rPr lang="en-US" dirty="0">
                <a:latin typeface="Arial" pitchFamily="-84" charset="0"/>
                <a:ea typeface="ＭＳ Ｐゴシック" pitchFamily="-84" charset="-128"/>
                <a:cs typeface="ＭＳ Ｐゴシック" pitchFamily="-84" charset="-128"/>
              </a:rPr>
              <a:t>second column, and so on. Similarly, the first four bytes of the expanded key, which</a:t>
            </a:r>
          </a:p>
          <a:p>
            <a:r>
              <a:rPr lang="en-US" dirty="0">
                <a:latin typeface="Arial" pitchFamily="-84" charset="0"/>
                <a:ea typeface="ＭＳ Ｐゴシック" pitchFamily="-84" charset="-128"/>
                <a:cs typeface="ＭＳ Ｐゴシック" pitchFamily="-84" charset="-128"/>
              </a:rPr>
              <a:t>form a word, occupy the first column of the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matrix.</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The cipher consists of </a:t>
            </a:r>
            <a:r>
              <a:rPr lang="en-US" i="1" dirty="0"/>
              <a:t>N</a:t>
            </a:r>
            <a:r>
              <a:rPr lang="en-US" dirty="0"/>
              <a:t>  rounds, where the number of rounds depends on the</a:t>
            </a:r>
          </a:p>
          <a:p>
            <a:pPr>
              <a:defRPr/>
            </a:pPr>
            <a:r>
              <a:rPr lang="en-US" dirty="0"/>
              <a:t>key length: 10 rounds for a 16-byte key, 12 rounds for a 24-byte key, and 14 rounds</a:t>
            </a:r>
          </a:p>
          <a:p>
            <a:pPr>
              <a:defRPr/>
            </a:pPr>
            <a:r>
              <a:rPr lang="en-US" dirty="0"/>
              <a:t>for a 32-byte key (Table 6.1). The first </a:t>
            </a:r>
            <a:r>
              <a:rPr lang="en-US" i="1" dirty="0"/>
              <a:t>N</a:t>
            </a:r>
            <a:r>
              <a:rPr lang="en-US" dirty="0"/>
              <a:t> -  1 rounds consist of four distinct transformation</a:t>
            </a:r>
          </a:p>
          <a:p>
            <a:pPr>
              <a:defRPr/>
            </a:pPr>
            <a:r>
              <a:rPr lang="en-US" dirty="0"/>
              <a:t>functions: SubBytes, ShiftRows, MixColumns, and AddRoundKey, which are</a:t>
            </a:r>
          </a:p>
          <a:p>
            <a:pPr>
              <a:defRPr/>
            </a:pPr>
            <a:r>
              <a:rPr lang="en-US" dirty="0"/>
              <a:t>described subsequently. The final round contains only three transformations, and</a:t>
            </a:r>
          </a:p>
          <a:p>
            <a:pPr>
              <a:defRPr/>
            </a:pPr>
            <a:r>
              <a:rPr lang="en-US" dirty="0"/>
              <a:t>there is a initial single transformation (AddRoundKey) before the first round, which</a:t>
            </a:r>
          </a:p>
          <a:p>
            <a:pPr>
              <a:defRPr/>
            </a:pPr>
            <a:r>
              <a:rPr lang="en-US" dirty="0"/>
              <a:t>can be considered Round 0. Each transformation takes one or more 4 *  4 matrices</a:t>
            </a:r>
          </a:p>
          <a:p>
            <a:pPr>
              <a:defRPr/>
            </a:pPr>
            <a:r>
              <a:rPr lang="en-US" dirty="0"/>
              <a:t> as input and produces a 4 *  4 matrix as output. Figure 6.1 shows that the output of</a:t>
            </a:r>
          </a:p>
          <a:p>
            <a:pPr>
              <a:defRPr/>
            </a:pPr>
            <a:r>
              <a:rPr lang="en-US" dirty="0"/>
              <a:t>each round is a 4 *  4 matrix, with the output of the final round being the ciphertext.</a:t>
            </a:r>
          </a:p>
          <a:p>
            <a:pPr>
              <a:defRPr/>
            </a:pPr>
            <a:r>
              <a:rPr lang="en-US" dirty="0"/>
              <a:t>Also, the key expansion function generates N +  1 round keys, each of which is a distinct</a:t>
            </a:r>
          </a:p>
          <a:p>
            <a:pPr>
              <a:defRPr/>
            </a:pPr>
            <a:r>
              <a:rPr lang="en-US" dirty="0"/>
              <a:t>4 *  4 matrix. Each round key serves as one of the inputs to the AddRoundKey</a:t>
            </a:r>
          </a:p>
          <a:p>
            <a:pPr>
              <a:defRPr/>
            </a:pPr>
            <a:r>
              <a:rPr lang="en-US" dirty="0"/>
              <a:t>transformation in each round.</a:t>
            </a:r>
          </a:p>
        </p:txBody>
      </p:sp>
      <p:sp>
        <p:nvSpPr>
          <p:cNvPr id="44036" name="Slide Number Placeholder 3"/>
          <p:cNvSpPr>
            <a:spLocks noGrp="1"/>
          </p:cNvSpPr>
          <p:nvPr>
            <p:ph type="sldNum" sz="quarter" idx="5"/>
          </p:nvPr>
        </p:nvSpPr>
        <p:spPr>
          <a:noFill/>
        </p:spPr>
        <p:txBody>
          <a:bodyPr/>
          <a:lstStyle/>
          <a:p>
            <a:fld id="{66A32D76-911A-2040-9CE2-098566D28153}" type="slidenum">
              <a:rPr lang="en-AU" smtClean="0">
                <a:latin typeface="Arial" pitchFamily="-84" charset="0"/>
              </a:rPr>
              <a:pPr/>
              <a:t>7</a:t>
            </a:fld>
            <a:endParaRPr lang="en-AU">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D3178CD-E717-E34A-A881-B019EC9117C1}" type="slidenum">
              <a:rPr lang="en-AU">
                <a:latin typeface="Arial" pitchFamily="-84" charset="0"/>
              </a:rPr>
              <a:pPr/>
              <a:t>8</a:t>
            </a:fld>
            <a:endParaRPr lang="en-AU">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Figure 6.3 shows the AES cipher in more detail, indicating the sequence of transformations</a:t>
            </a:r>
          </a:p>
          <a:p>
            <a:r>
              <a:rPr lang="en-US" dirty="0">
                <a:latin typeface="Arial" pitchFamily="-84" charset="0"/>
                <a:ea typeface="ＭＳ Ｐゴシック" pitchFamily="-84" charset="-128"/>
                <a:cs typeface="ＭＳ Ｐゴシック" pitchFamily="-84" charset="-128"/>
              </a:rPr>
              <a:t>in each round and showing the corresponding decryption function. As was</a:t>
            </a:r>
          </a:p>
          <a:p>
            <a:r>
              <a:rPr lang="en-US" dirty="0">
                <a:latin typeface="Arial" pitchFamily="-84" charset="0"/>
                <a:ea typeface="ＭＳ Ｐゴシック" pitchFamily="-84" charset="-128"/>
                <a:cs typeface="ＭＳ Ｐゴシック" pitchFamily="-84" charset="-128"/>
              </a:rPr>
              <a:t>done in Chapter 4, we show encryption proceeding down the page and decryption</a:t>
            </a:r>
          </a:p>
          <a:p>
            <a:r>
              <a:rPr lang="en-US" dirty="0">
                <a:latin typeface="Arial" pitchFamily="-84" charset="0"/>
                <a:ea typeface="ＭＳ Ｐゴシック" pitchFamily="-84" charset="-128"/>
                <a:cs typeface="ＭＳ Ｐゴシック" pitchFamily="-84" charset="-128"/>
              </a:rPr>
              <a:t>proceeding up the page.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7EA352C-0EEA-EE41-BEA7-D86846AD522C}" type="slidenum">
              <a:rPr lang="en-AU">
                <a:latin typeface="Arial" pitchFamily="-84" charset="0"/>
              </a:rPr>
              <a:pPr/>
              <a:t>9</a:t>
            </a:fld>
            <a:endParaRPr lang="en-AU">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Before delving into details, we can make several comments about the overall</a:t>
            </a:r>
          </a:p>
          <a:p>
            <a:r>
              <a:rPr lang="en-US" dirty="0">
                <a:latin typeface="Arial" pitchFamily="-84" charset="0"/>
                <a:ea typeface="ＭＳ Ｐゴシック" pitchFamily="-84" charset="-128"/>
                <a:cs typeface="ＭＳ Ｐゴシック" pitchFamily="-84" charset="-128"/>
              </a:rPr>
              <a:t>AES structure.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One noteworthy feature of this structure is that it is not a </a:t>
            </a:r>
            <a:r>
              <a:rPr lang="en-US" dirty="0" err="1">
                <a:latin typeface="Arial" pitchFamily="-84" charset="0"/>
                <a:ea typeface="ＭＳ Ｐゴシック" pitchFamily="-84" charset="-128"/>
                <a:cs typeface="ＭＳ Ｐゴシック" pitchFamily="-84" charset="-128"/>
              </a:rPr>
              <a:t>Feistel</a:t>
            </a:r>
            <a:r>
              <a:rPr lang="en-US" dirty="0">
                <a:latin typeface="Arial" pitchFamily="-84" charset="0"/>
                <a:ea typeface="ＭＳ Ｐゴシック" pitchFamily="-84" charset="-128"/>
                <a:cs typeface="ＭＳ Ｐゴシック" pitchFamily="-84" charset="-128"/>
              </a:rPr>
              <a:t> structure.</a:t>
            </a:r>
          </a:p>
          <a:p>
            <a:r>
              <a:rPr lang="en-US" dirty="0">
                <a:latin typeface="Arial" pitchFamily="-84" charset="0"/>
                <a:ea typeface="ＭＳ Ｐゴシック" pitchFamily="-84" charset="-128"/>
                <a:cs typeface="ＭＳ Ｐゴシック" pitchFamily="-84" charset="-128"/>
              </a:rPr>
              <a:t>Recall that, in the classic </a:t>
            </a:r>
            <a:r>
              <a:rPr lang="en-US" dirty="0" err="1">
                <a:latin typeface="Arial" pitchFamily="-84" charset="0"/>
                <a:ea typeface="ＭＳ Ｐゴシック" pitchFamily="-84" charset="-128"/>
                <a:cs typeface="ＭＳ Ｐゴシック" pitchFamily="-84" charset="-128"/>
              </a:rPr>
              <a:t>Feistel</a:t>
            </a:r>
            <a:r>
              <a:rPr lang="en-US" dirty="0">
                <a:latin typeface="Arial" pitchFamily="-84" charset="0"/>
                <a:ea typeface="ＭＳ Ｐゴシック" pitchFamily="-84" charset="-128"/>
                <a:cs typeface="ＭＳ Ｐゴシック" pitchFamily="-84" charset="-128"/>
              </a:rPr>
              <a:t> structure, half of the data block is used to</a:t>
            </a:r>
          </a:p>
          <a:p>
            <a:r>
              <a:rPr lang="en-US" dirty="0">
                <a:latin typeface="Arial" pitchFamily="-84" charset="0"/>
                <a:ea typeface="ＭＳ Ｐゴシック" pitchFamily="-84" charset="-128"/>
                <a:cs typeface="ＭＳ Ｐゴシック" pitchFamily="-84" charset="-128"/>
              </a:rPr>
              <a:t>modify the other half of the data block and then the halves are swapped. AES</a:t>
            </a:r>
          </a:p>
          <a:p>
            <a:r>
              <a:rPr lang="en-US" dirty="0">
                <a:latin typeface="Arial" pitchFamily="-84" charset="0"/>
                <a:ea typeface="ＭＳ Ｐゴシック" pitchFamily="-84" charset="-128"/>
                <a:cs typeface="ＭＳ Ｐゴシック" pitchFamily="-84" charset="-128"/>
              </a:rPr>
              <a:t>instead processes the entire data block as a single matrix during each round</a:t>
            </a:r>
          </a:p>
          <a:p>
            <a:r>
              <a:rPr lang="en-US" dirty="0">
                <a:latin typeface="Arial" pitchFamily="-84" charset="0"/>
                <a:ea typeface="ＭＳ Ｐゴシック" pitchFamily="-84" charset="-128"/>
                <a:cs typeface="ＭＳ Ｐゴシック" pitchFamily="-84" charset="-128"/>
              </a:rPr>
              <a:t>using substitutions and permutation.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The key that is provided as input is expanded into an array of forty-four 32-bit</a:t>
            </a:r>
          </a:p>
          <a:p>
            <a:r>
              <a:rPr lang="en-US" dirty="0">
                <a:latin typeface="Arial" pitchFamily="-84" charset="0"/>
                <a:ea typeface="ＭＳ Ｐゴシック" pitchFamily="-84" charset="-128"/>
                <a:cs typeface="ＭＳ Ｐゴシック" pitchFamily="-84" charset="-128"/>
              </a:rPr>
              <a:t>words, </a:t>
            </a:r>
            <a:r>
              <a:rPr lang="en-US" dirty="0" err="1">
                <a:latin typeface="Arial" pitchFamily="-84" charset="0"/>
                <a:ea typeface="ＭＳ Ｐゴシック" pitchFamily="-84" charset="-128"/>
                <a:cs typeface="ＭＳ Ｐゴシック" pitchFamily="-84" charset="-128"/>
              </a:rPr>
              <a:t>w</a:t>
            </a:r>
            <a:r>
              <a:rPr lang="en-US" dirty="0">
                <a:latin typeface="Arial" pitchFamily="-84" charset="0"/>
                <a:ea typeface="ＭＳ Ｐゴシック" pitchFamily="-84" charset="-128"/>
                <a:cs typeface="ＭＳ Ｐゴシック" pitchFamily="-84" charset="-128"/>
              </a:rPr>
              <a:t> [i ]. Four distinct words (128 bits) serve as a round key for each round;</a:t>
            </a:r>
          </a:p>
          <a:p>
            <a:r>
              <a:rPr lang="en-US" dirty="0">
                <a:latin typeface="Arial" pitchFamily="-84" charset="0"/>
                <a:ea typeface="ＭＳ Ｐゴシック" pitchFamily="-84" charset="-128"/>
                <a:cs typeface="ＭＳ Ｐゴシック" pitchFamily="-84" charset="-128"/>
              </a:rPr>
              <a:t>these are indicated in Figure 6.3.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3.  Four different stages are used, one of permutation and three of substitution: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b="1" dirty="0">
                <a:latin typeface="Arial" pitchFamily="-84" charset="0"/>
                <a:ea typeface="ＭＳ Ｐゴシック" pitchFamily="-84" charset="-128"/>
                <a:cs typeface="ＭＳ Ｐゴシック" pitchFamily="-84" charset="-128"/>
              </a:rPr>
              <a:t>Substitute bytes</a:t>
            </a:r>
            <a:r>
              <a:rPr lang="en-US" dirty="0">
                <a:latin typeface="Arial" pitchFamily="-84" charset="0"/>
                <a:ea typeface="ＭＳ Ｐゴシック" pitchFamily="-84" charset="-128"/>
                <a:cs typeface="ＭＳ Ｐゴシック" pitchFamily="-84" charset="-128"/>
              </a:rPr>
              <a:t>:  Uses an S-box to perform a byte-by-byte substitution of</a:t>
            </a:r>
          </a:p>
          <a:p>
            <a:r>
              <a:rPr lang="en-US" dirty="0">
                <a:latin typeface="Arial" pitchFamily="-84" charset="0"/>
                <a:ea typeface="ＭＳ Ｐゴシック" pitchFamily="-84" charset="-128"/>
                <a:cs typeface="ＭＳ Ｐゴシック" pitchFamily="-84" charset="-128"/>
              </a:rPr>
              <a:t>the block</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 simple permutation</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MixColumns</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substitution that makes use of arithmetic over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b="1" dirty="0">
                <a:latin typeface="Arial" pitchFamily="-84" charset="0"/>
                <a:ea typeface="ＭＳ Ｐゴシック" pitchFamily="-84" charset="-128"/>
                <a:cs typeface="ＭＳ Ｐゴシック" pitchFamily="-84" charset="-128"/>
              </a:rPr>
              <a:t>• </a:t>
            </a:r>
            <a:r>
              <a:rPr lang="en-US" b="1" dirty="0" err="1">
                <a:latin typeface="Arial" pitchFamily="-84" charset="0"/>
                <a:ea typeface="ＭＳ Ｐゴシック" pitchFamily="-84" charset="-128"/>
                <a:cs typeface="ＭＳ Ｐゴシック" pitchFamily="-84" charset="-128"/>
              </a:rPr>
              <a:t>AddRoundKey</a:t>
            </a:r>
            <a:r>
              <a:rPr lang="en-US" b="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 simple bitwise XOR of the current block with a portion</a:t>
            </a:r>
          </a:p>
          <a:p>
            <a:r>
              <a:rPr lang="en-US" dirty="0">
                <a:latin typeface="Arial" pitchFamily="-84" charset="0"/>
                <a:ea typeface="ＭＳ Ｐゴシック" pitchFamily="-84" charset="-128"/>
                <a:cs typeface="ＭＳ Ｐゴシック" pitchFamily="-84" charset="-128"/>
              </a:rPr>
              <a:t>of the expanded key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4.  The structure is quite simple. For both encryption and decryption, the</a:t>
            </a:r>
          </a:p>
          <a:p>
            <a:r>
              <a:rPr lang="en-US" dirty="0">
                <a:latin typeface="Arial" pitchFamily="-84" charset="0"/>
                <a:ea typeface="ＭＳ Ｐゴシック" pitchFamily="-84" charset="-128"/>
                <a:cs typeface="ＭＳ Ｐゴシック" pitchFamily="-84" charset="-128"/>
              </a:rPr>
              <a:t>cipher begins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followed by nine rounds that each</a:t>
            </a:r>
          </a:p>
          <a:p>
            <a:r>
              <a:rPr lang="en-US" dirty="0">
                <a:latin typeface="Arial" pitchFamily="-84" charset="0"/>
                <a:ea typeface="ＭＳ Ｐゴシック" pitchFamily="-84" charset="-128"/>
                <a:cs typeface="ＭＳ Ｐゴシック" pitchFamily="-84" charset="-128"/>
              </a:rPr>
              <a:t>includes all four stages, followed by a tenth round of three stages.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5.  Only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makes use of the key. For this reason, the cipher</a:t>
            </a:r>
          </a:p>
          <a:p>
            <a:r>
              <a:rPr lang="en-US" dirty="0">
                <a:latin typeface="Arial" pitchFamily="-84" charset="0"/>
                <a:ea typeface="ＭＳ Ｐゴシック" pitchFamily="-84" charset="-128"/>
                <a:cs typeface="ＭＳ Ｐゴシック" pitchFamily="-84" charset="-128"/>
              </a:rPr>
              <a:t>begins and ends with an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Any other stage, applied at the</a:t>
            </a:r>
          </a:p>
          <a:p>
            <a:r>
              <a:rPr lang="en-US" dirty="0">
                <a:latin typeface="Arial" pitchFamily="-84" charset="0"/>
                <a:ea typeface="ＭＳ Ｐゴシック" pitchFamily="-84" charset="-128"/>
                <a:cs typeface="ＭＳ Ｐゴシック" pitchFamily="-84" charset="-128"/>
              </a:rPr>
              <a:t>beginning or end, is reversible without knowledge of the key and so would add</a:t>
            </a:r>
          </a:p>
          <a:p>
            <a:r>
              <a:rPr lang="en-US" dirty="0">
                <a:latin typeface="Arial" pitchFamily="-84" charset="0"/>
                <a:ea typeface="ＭＳ Ｐゴシック" pitchFamily="-84" charset="-128"/>
                <a:cs typeface="ＭＳ Ｐゴシック" pitchFamily="-84" charset="-128"/>
              </a:rPr>
              <a:t>no security.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6.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is, in effect, a form of </a:t>
            </a:r>
            <a:r>
              <a:rPr lang="en-US" dirty="0" err="1">
                <a:latin typeface="Arial" pitchFamily="-84" charset="0"/>
                <a:ea typeface="ＭＳ Ｐゴシック" pitchFamily="-84" charset="-128"/>
                <a:cs typeface="ＭＳ Ｐゴシック" pitchFamily="-84" charset="-128"/>
              </a:rPr>
              <a:t>Vernam</a:t>
            </a:r>
            <a:r>
              <a:rPr lang="en-US" dirty="0">
                <a:latin typeface="Arial" pitchFamily="-84" charset="0"/>
                <a:ea typeface="ＭＳ Ｐゴシック" pitchFamily="-84" charset="-128"/>
                <a:cs typeface="ＭＳ Ｐゴシック" pitchFamily="-84" charset="-128"/>
              </a:rPr>
              <a:t> cipher and by itself</a:t>
            </a:r>
          </a:p>
          <a:p>
            <a:r>
              <a:rPr lang="en-US" dirty="0">
                <a:latin typeface="Arial" pitchFamily="-84" charset="0"/>
                <a:ea typeface="ＭＳ Ｐゴシック" pitchFamily="-84" charset="-128"/>
                <a:cs typeface="ＭＳ Ｐゴシック" pitchFamily="-84" charset="-128"/>
              </a:rPr>
              <a:t>would not be formidable. The other three stages together provide confusion,</a:t>
            </a:r>
          </a:p>
          <a:p>
            <a:r>
              <a:rPr lang="en-US" dirty="0">
                <a:latin typeface="Arial" pitchFamily="-84" charset="0"/>
                <a:ea typeface="ＭＳ Ｐゴシック" pitchFamily="-84" charset="-128"/>
                <a:cs typeface="ＭＳ Ｐゴシック" pitchFamily="-84" charset="-128"/>
              </a:rPr>
              <a:t>diffusion, and nonlinearity, but by themselves would provide no security</a:t>
            </a:r>
          </a:p>
          <a:p>
            <a:r>
              <a:rPr lang="en-US" dirty="0">
                <a:latin typeface="Arial" pitchFamily="-84" charset="0"/>
                <a:ea typeface="ＭＳ Ｐゴシック" pitchFamily="-84" charset="-128"/>
                <a:cs typeface="ＭＳ Ｐゴシック" pitchFamily="-84" charset="-128"/>
              </a:rPr>
              <a:t>because they do not use the key. We can view the cipher as alternating operations</a:t>
            </a:r>
          </a:p>
          <a:p>
            <a:r>
              <a:rPr lang="en-US" dirty="0">
                <a:latin typeface="Arial" pitchFamily="-84" charset="0"/>
                <a:ea typeface="ＭＳ Ｐゴシック" pitchFamily="-84" charset="-128"/>
                <a:cs typeface="ＭＳ Ｐゴシック" pitchFamily="-84" charset="-128"/>
              </a:rPr>
              <a:t>of XOR encryption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of a block, followed by scrambling</a:t>
            </a:r>
          </a:p>
          <a:p>
            <a:r>
              <a:rPr lang="en-US" dirty="0">
                <a:latin typeface="Arial" pitchFamily="-84" charset="0"/>
                <a:ea typeface="ＭＳ Ｐゴシック" pitchFamily="-84" charset="-128"/>
                <a:cs typeface="ＭＳ Ｐゴシック" pitchFamily="-84" charset="-128"/>
              </a:rPr>
              <a:t> of the block (the other three stages), followed by XOR encryption, and so on.</a:t>
            </a:r>
          </a:p>
          <a:p>
            <a:r>
              <a:rPr lang="en-US" dirty="0">
                <a:latin typeface="Arial" pitchFamily="-84" charset="0"/>
                <a:ea typeface="ＭＳ Ｐゴシック" pitchFamily="-84" charset="-128"/>
                <a:cs typeface="ＭＳ Ｐゴシック" pitchFamily="-84" charset="-128"/>
              </a:rPr>
              <a:t>This scheme is both efficient and highly secure.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7.  Each stage is easily reversible. For the Substitute Byte,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and</a:t>
            </a:r>
          </a:p>
          <a:p>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stages, an inverse function is used in the decryption algorithm.</a:t>
            </a:r>
          </a:p>
          <a:p>
            <a:r>
              <a:rPr lang="en-US" dirty="0">
                <a:latin typeface="Arial" pitchFamily="-84" charset="0"/>
                <a:ea typeface="ＭＳ Ｐゴシック" pitchFamily="-84" charset="-128"/>
                <a:cs typeface="ＭＳ Ｐゴシック" pitchFamily="-84" charset="-128"/>
              </a:rPr>
              <a:t>For the </a:t>
            </a:r>
            <a:r>
              <a:rPr lang="en-US" dirty="0" err="1">
                <a:latin typeface="Arial" pitchFamily="-84" charset="0"/>
                <a:ea typeface="ＭＳ Ｐゴシック" pitchFamily="-84" charset="-128"/>
                <a:cs typeface="ＭＳ Ｐゴシック" pitchFamily="-84" charset="-128"/>
              </a:rPr>
              <a:t>AddRoundKey</a:t>
            </a:r>
            <a:r>
              <a:rPr lang="en-US" dirty="0">
                <a:latin typeface="Arial" pitchFamily="-84" charset="0"/>
                <a:ea typeface="ＭＳ Ｐゴシック" pitchFamily="-84" charset="-128"/>
                <a:cs typeface="ＭＳ Ｐゴシック" pitchFamily="-84" charset="-128"/>
              </a:rPr>
              <a:t> stage, the inverse is achieved by </a:t>
            </a:r>
            <a:r>
              <a:rPr lang="en-US" dirty="0" err="1">
                <a:latin typeface="Arial" pitchFamily="-84" charset="0"/>
                <a:ea typeface="ＭＳ Ｐゴシック" pitchFamily="-84" charset="-128"/>
                <a:cs typeface="ＭＳ Ｐゴシック" pitchFamily="-84" charset="-128"/>
              </a:rPr>
              <a:t>XORing</a:t>
            </a:r>
            <a:r>
              <a:rPr lang="en-US" dirty="0">
                <a:latin typeface="Arial" pitchFamily="-84" charset="0"/>
                <a:ea typeface="ＭＳ Ｐゴシック" pitchFamily="-84" charset="-128"/>
                <a:cs typeface="ＭＳ Ｐゴシック" pitchFamily="-84" charset="-128"/>
              </a:rPr>
              <a:t> the same</a:t>
            </a:r>
          </a:p>
          <a:p>
            <a:r>
              <a:rPr lang="en-US" dirty="0">
                <a:latin typeface="Arial" pitchFamily="-84" charset="0"/>
                <a:ea typeface="ＭＳ Ｐゴシック" pitchFamily="-84" charset="-128"/>
                <a:cs typeface="ＭＳ Ｐゴシック" pitchFamily="-84" charset="-128"/>
              </a:rPr>
              <a:t>round key to the block.</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8.  As with most block ciphers, the decryption algorithm makes use of the</a:t>
            </a:r>
          </a:p>
          <a:p>
            <a:r>
              <a:rPr lang="en-US" dirty="0">
                <a:latin typeface="Arial" pitchFamily="-84" charset="0"/>
                <a:ea typeface="ＭＳ Ｐゴシック" pitchFamily="-84" charset="-128"/>
                <a:cs typeface="ＭＳ Ｐゴシック" pitchFamily="-84" charset="-128"/>
              </a:rPr>
              <a:t>expanded key in reverse order. However, the decryption algorithm is not</a:t>
            </a:r>
          </a:p>
          <a:p>
            <a:r>
              <a:rPr lang="en-US" dirty="0">
                <a:latin typeface="Arial" pitchFamily="-84" charset="0"/>
                <a:ea typeface="ＭＳ Ｐゴシック" pitchFamily="-84" charset="-128"/>
                <a:cs typeface="ＭＳ Ｐゴシック" pitchFamily="-84" charset="-128"/>
              </a:rPr>
              <a:t> identical to the encryption algorithm. This is a consequence of the particular</a:t>
            </a:r>
          </a:p>
          <a:p>
            <a:r>
              <a:rPr lang="en-US" dirty="0">
                <a:latin typeface="Arial" pitchFamily="-84" charset="0"/>
                <a:ea typeface="ＭＳ Ｐゴシック" pitchFamily="-84" charset="-128"/>
                <a:cs typeface="ＭＳ Ｐゴシック" pitchFamily="-84" charset="-128"/>
              </a:rPr>
              <a:t>structure of AES.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9.  Once it is established that all four stages are reversible, it is easy to verify</a:t>
            </a:r>
          </a:p>
          <a:p>
            <a:r>
              <a:rPr lang="en-US" dirty="0">
                <a:latin typeface="Arial" pitchFamily="-84" charset="0"/>
                <a:ea typeface="ＭＳ Ｐゴシック" pitchFamily="-84" charset="-128"/>
                <a:cs typeface="ＭＳ Ｐゴシック" pitchFamily="-84" charset="-128"/>
              </a:rPr>
              <a:t>that decryption does recover the plaintext. Figure 6.3 lays out encryption</a:t>
            </a:r>
          </a:p>
          <a:p>
            <a:r>
              <a:rPr lang="en-US" dirty="0">
                <a:latin typeface="Arial" pitchFamily="-84" charset="0"/>
                <a:ea typeface="ＭＳ Ｐゴシック" pitchFamily="-84" charset="-128"/>
                <a:cs typeface="ＭＳ Ｐゴシック" pitchFamily="-84" charset="-128"/>
              </a:rPr>
              <a:t>and decryption going in opposite vertical directions. At each horizontal point</a:t>
            </a:r>
          </a:p>
          <a:p>
            <a:r>
              <a:rPr lang="en-US" dirty="0">
                <a:latin typeface="Arial" pitchFamily="-84" charset="0"/>
                <a:ea typeface="ＭＳ Ｐゴシック" pitchFamily="-84" charset="-128"/>
                <a:cs typeface="ＭＳ Ｐゴシック" pitchFamily="-84" charset="-128"/>
              </a:rPr>
              <a:t>(e.g., the dashed line in the figure), </a:t>
            </a:r>
            <a:r>
              <a:rPr lang="en-US" b="1" dirty="0">
                <a:latin typeface="Arial" pitchFamily="-84" charset="0"/>
                <a:ea typeface="ＭＳ Ｐゴシック" pitchFamily="-84" charset="-128"/>
                <a:cs typeface="ＭＳ Ｐゴシック" pitchFamily="-84" charset="-128"/>
              </a:rPr>
              <a:t>State</a:t>
            </a:r>
            <a:r>
              <a:rPr lang="en-US" dirty="0">
                <a:latin typeface="Arial" pitchFamily="-84" charset="0"/>
                <a:ea typeface="ＭＳ Ｐゴシック" pitchFamily="-84" charset="-128"/>
                <a:cs typeface="ＭＳ Ｐゴシック" pitchFamily="-84" charset="-128"/>
              </a:rPr>
              <a:t>  is the same for both encryption and</a:t>
            </a:r>
          </a:p>
          <a:p>
            <a:r>
              <a:rPr lang="en-US" dirty="0">
                <a:latin typeface="Arial" pitchFamily="-84" charset="0"/>
                <a:ea typeface="ＭＳ Ｐゴシック" pitchFamily="-84" charset="-128"/>
                <a:cs typeface="ＭＳ Ｐゴシック" pitchFamily="-84" charset="-128"/>
              </a:rPr>
              <a:t>decryption.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10.  The final round of both encryption and decryption consists of only three stages.</a:t>
            </a:r>
          </a:p>
          <a:p>
            <a:r>
              <a:rPr lang="en-US" dirty="0">
                <a:latin typeface="Arial" pitchFamily="-84" charset="0"/>
                <a:ea typeface="ＭＳ Ｐゴシック" pitchFamily="-84" charset="-128"/>
                <a:cs typeface="ＭＳ Ｐゴシック" pitchFamily="-84" charset="-128"/>
              </a:rPr>
              <a:t>Again, this is a consequence of the particular structure of AES and is required</a:t>
            </a:r>
          </a:p>
          <a:p>
            <a:r>
              <a:rPr lang="en-US" dirty="0">
                <a:latin typeface="Arial" pitchFamily="-84" charset="0"/>
                <a:ea typeface="ＭＳ Ｐゴシック" pitchFamily="-84" charset="-128"/>
                <a:cs typeface="ＭＳ Ｐゴシック" pitchFamily="-84" charset="-128"/>
              </a:rPr>
              <a:t>to make the cipher reversible.</a:t>
            </a:r>
            <a:endParaRPr lang="en-AU"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6866"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dirty="0"/>
            </a:lvl1pPr>
          </a:lstStyle>
          <a:p>
            <a:pPr>
              <a:defRPr/>
            </a:pPr>
            <a:endParaRPr lang="en-US"/>
          </a:p>
        </p:txBody>
      </p:sp>
      <p:sp>
        <p:nvSpPr>
          <p:cNvPr id="69" name="Rectangle 1093"/>
          <p:cNvSpPr>
            <a:spLocks noGrp="1" noChangeArrowheads="1"/>
          </p:cNvSpPr>
          <p:nvPr>
            <p:ph type="ftr" sz="quarter" idx="11"/>
          </p:nvPr>
        </p:nvSpPr>
        <p:spPr/>
        <p:txBody>
          <a:bodyPr/>
          <a:lstStyle>
            <a:lvl1pPr>
              <a:defRPr dirty="0"/>
            </a:lvl1pPr>
          </a:lstStyle>
          <a:p>
            <a:pPr>
              <a:defRPr/>
            </a:pPr>
            <a:r>
              <a:rPr lang="en-US"/>
              <a:t>© 2020 Pearson Education, Inc., Hoboken, NJ. All rights reserved.</a:t>
            </a:r>
          </a:p>
        </p:txBody>
      </p:sp>
      <p:sp>
        <p:nvSpPr>
          <p:cNvPr id="70" name="Rectangle 1094"/>
          <p:cNvSpPr>
            <a:spLocks noGrp="1" noChangeArrowheads="1"/>
          </p:cNvSpPr>
          <p:nvPr>
            <p:ph type="sldNum" sz="quarter" idx="12"/>
          </p:nvPr>
        </p:nvSpPr>
        <p:spPr/>
        <p:txBody>
          <a:bodyPr/>
          <a:lstStyle>
            <a:lvl1pPr>
              <a:defRPr/>
            </a:lvl1pPr>
          </a:lstStyle>
          <a:p>
            <a:pPr>
              <a:defRPr/>
            </a:pPr>
            <a:fld id="{53E37446-45CB-704D-92FC-53364A5C596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6" name="Rectangle 1093"/>
          <p:cNvSpPr>
            <a:spLocks noGrp="1" noChangeArrowheads="1"/>
          </p:cNvSpPr>
          <p:nvPr>
            <p:ph type="sldNum" sz="quarter" idx="12"/>
          </p:nvPr>
        </p:nvSpPr>
        <p:spPr>
          <a:ln/>
        </p:spPr>
        <p:txBody>
          <a:bodyPr/>
          <a:lstStyle>
            <a:lvl1pPr>
              <a:defRPr/>
            </a:lvl1pPr>
          </a:lstStyle>
          <a:p>
            <a:pPr>
              <a:defRPr/>
            </a:pPr>
            <a:fld id="{2282C9DC-E0C9-C44B-A694-ED491B216B9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6" name="Rectangle 1093"/>
          <p:cNvSpPr>
            <a:spLocks noGrp="1" noChangeArrowheads="1"/>
          </p:cNvSpPr>
          <p:nvPr>
            <p:ph type="sldNum" sz="quarter" idx="12"/>
          </p:nvPr>
        </p:nvSpPr>
        <p:spPr>
          <a:ln/>
        </p:spPr>
        <p:txBody>
          <a:bodyPr/>
          <a:lstStyle>
            <a:lvl1pPr>
              <a:defRPr/>
            </a:lvl1pPr>
          </a:lstStyle>
          <a:p>
            <a:pPr>
              <a:defRPr/>
            </a:pPr>
            <a:fld id="{5235C184-40B5-9046-AA44-4C5497B4A99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6" name="Rectangle 1093"/>
          <p:cNvSpPr>
            <a:spLocks noGrp="1" noChangeArrowheads="1"/>
          </p:cNvSpPr>
          <p:nvPr>
            <p:ph type="sldNum" sz="quarter" idx="12"/>
          </p:nvPr>
        </p:nvSpPr>
        <p:spPr>
          <a:ln/>
        </p:spPr>
        <p:txBody>
          <a:bodyPr/>
          <a:lstStyle>
            <a:lvl1pPr>
              <a:defRPr/>
            </a:lvl1pPr>
          </a:lstStyle>
          <a:p>
            <a:pPr>
              <a:defRPr/>
            </a:pPr>
            <a:fld id="{F9F27A36-DC62-DB4A-84B7-44BA74306A9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6" name="Rectangle 1093"/>
          <p:cNvSpPr>
            <a:spLocks noGrp="1" noChangeArrowheads="1"/>
          </p:cNvSpPr>
          <p:nvPr>
            <p:ph type="sldNum" sz="quarter" idx="12"/>
          </p:nvPr>
        </p:nvSpPr>
        <p:spPr>
          <a:ln/>
        </p:spPr>
        <p:txBody>
          <a:bodyPr/>
          <a:lstStyle>
            <a:lvl1pPr>
              <a:defRPr/>
            </a:lvl1pPr>
          </a:lstStyle>
          <a:p>
            <a:pPr>
              <a:defRPr/>
            </a:pPr>
            <a:fld id="{69FCD96E-E8C9-A64C-B009-CAFEDC8530B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7" name="Rectangle 1093"/>
          <p:cNvSpPr>
            <a:spLocks noGrp="1" noChangeArrowheads="1"/>
          </p:cNvSpPr>
          <p:nvPr>
            <p:ph type="sldNum" sz="quarter" idx="12"/>
          </p:nvPr>
        </p:nvSpPr>
        <p:spPr>
          <a:ln/>
        </p:spPr>
        <p:txBody>
          <a:bodyPr/>
          <a:lstStyle>
            <a:lvl1pPr>
              <a:defRPr/>
            </a:lvl1pPr>
          </a:lstStyle>
          <a:p>
            <a:pPr>
              <a:defRPr/>
            </a:pPr>
            <a:fld id="{DB4DC731-C811-D54E-B3A7-3A243AE856B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a:p>
        </p:txBody>
      </p:sp>
      <p:sp>
        <p:nvSpPr>
          <p:cNvPr id="8"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9" name="Rectangle 1093"/>
          <p:cNvSpPr>
            <a:spLocks noGrp="1" noChangeArrowheads="1"/>
          </p:cNvSpPr>
          <p:nvPr>
            <p:ph type="sldNum" sz="quarter" idx="12"/>
          </p:nvPr>
        </p:nvSpPr>
        <p:spPr>
          <a:ln/>
        </p:spPr>
        <p:txBody>
          <a:bodyPr/>
          <a:lstStyle>
            <a:lvl1pPr>
              <a:defRPr/>
            </a:lvl1pPr>
          </a:lstStyle>
          <a:p>
            <a:pPr>
              <a:defRPr/>
            </a:pPr>
            <a:fld id="{140D0040-4889-4448-BF15-3B1B730C522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a:p>
        </p:txBody>
      </p:sp>
      <p:sp>
        <p:nvSpPr>
          <p:cNvPr id="4"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5" name="Rectangle 1093"/>
          <p:cNvSpPr>
            <a:spLocks noGrp="1" noChangeArrowheads="1"/>
          </p:cNvSpPr>
          <p:nvPr>
            <p:ph type="sldNum" sz="quarter" idx="12"/>
          </p:nvPr>
        </p:nvSpPr>
        <p:spPr>
          <a:ln/>
        </p:spPr>
        <p:txBody>
          <a:bodyPr/>
          <a:lstStyle>
            <a:lvl1pPr>
              <a:defRPr/>
            </a:lvl1pPr>
          </a:lstStyle>
          <a:p>
            <a:pPr>
              <a:defRPr/>
            </a:pPr>
            <a:fld id="{01D930DB-69D5-F749-BA4C-AD33AAE48C3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a:p>
        </p:txBody>
      </p:sp>
      <p:sp>
        <p:nvSpPr>
          <p:cNvPr id="3"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4" name="Rectangle 1093"/>
          <p:cNvSpPr>
            <a:spLocks noGrp="1" noChangeArrowheads="1"/>
          </p:cNvSpPr>
          <p:nvPr>
            <p:ph type="sldNum" sz="quarter" idx="12"/>
          </p:nvPr>
        </p:nvSpPr>
        <p:spPr>
          <a:ln/>
        </p:spPr>
        <p:txBody>
          <a:bodyPr/>
          <a:lstStyle>
            <a:lvl1pPr>
              <a:defRPr/>
            </a:lvl1pPr>
          </a:lstStyle>
          <a:p>
            <a:pPr>
              <a:defRPr/>
            </a:pPr>
            <a:fld id="{C278A73B-8BF4-AF42-95B3-FA65B4AAA56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7" name="Rectangle 1093"/>
          <p:cNvSpPr>
            <a:spLocks noGrp="1" noChangeArrowheads="1"/>
          </p:cNvSpPr>
          <p:nvPr>
            <p:ph type="sldNum" sz="quarter" idx="12"/>
          </p:nvPr>
        </p:nvSpPr>
        <p:spPr>
          <a:ln/>
        </p:spPr>
        <p:txBody>
          <a:bodyPr/>
          <a:lstStyle>
            <a:lvl1pPr>
              <a:defRPr/>
            </a:lvl1pPr>
          </a:lstStyle>
          <a:p>
            <a:pPr>
              <a:defRPr/>
            </a:pPr>
            <a:fld id="{632955E9-38C5-A94E-9557-D15258BD825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a:t>
            </a:r>
          </a:p>
        </p:txBody>
      </p:sp>
      <p:sp>
        <p:nvSpPr>
          <p:cNvPr id="7" name="Rectangle 1093"/>
          <p:cNvSpPr>
            <a:spLocks noGrp="1" noChangeArrowheads="1"/>
          </p:cNvSpPr>
          <p:nvPr>
            <p:ph type="sldNum" sz="quarter" idx="12"/>
          </p:nvPr>
        </p:nvSpPr>
        <p:spPr>
          <a:ln/>
        </p:spPr>
        <p:txBody>
          <a:bodyPr/>
          <a:lstStyle>
            <a:lvl1pPr>
              <a:defRPr/>
            </a:lvl1pPr>
          </a:lstStyle>
          <a:p>
            <a:pPr>
              <a:defRPr/>
            </a:pPr>
            <a:fld id="{234C3342-3920-9F40-BEF3-9C5292A4B98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5779"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5782"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3"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4"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5"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6"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7"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8"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9"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5790"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1"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2"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3"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4"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5"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6"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7"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8"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9"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0"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1"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2"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3"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4"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5"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6"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7"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8"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9"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0"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1"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2"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3"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4"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5"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6"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7"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8"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9"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0"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1"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2"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3"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4"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5"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6"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7"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8"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9"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5831"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2"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3"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4"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5"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6"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5838"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9"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0"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1"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5842"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dirty="0">
                <a:effectLst>
                  <a:outerShdw blurRad="38100" dist="38100" dir="2700000" algn="tl">
                    <a:srgbClr val="000000"/>
                  </a:outerShdw>
                </a:effectLst>
                <a:latin typeface="Arial" pitchFamily="-107" charset="0"/>
              </a:defRPr>
            </a:lvl1pPr>
          </a:lstStyle>
          <a:p>
            <a:pPr>
              <a:defRPr/>
            </a:pPr>
            <a:endParaRPr lang="en-US"/>
          </a:p>
        </p:txBody>
      </p:sp>
      <p:sp>
        <p:nvSpPr>
          <p:cNvPr id="75844"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a:effectLst>
                  <a:outerShdw blurRad="38100" dist="38100" dir="2700000" algn="tl">
                    <a:srgbClr val="000000"/>
                  </a:outerShdw>
                </a:effectLst>
                <a:latin typeface="Arial" pitchFamily="-107" charset="0"/>
              </a:defRPr>
            </a:lvl1pPr>
          </a:lstStyle>
          <a:p>
            <a:pPr>
              <a:defRPr/>
            </a:pPr>
            <a:r>
              <a:rPr lang="en-US"/>
              <a:t>© 2020 Pearson Education, Inc., Hoboken, NJ. All rights reserved.</a:t>
            </a:r>
          </a:p>
        </p:txBody>
      </p:sp>
      <p:sp>
        <p:nvSpPr>
          <p:cNvPr id="75845"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F37ABD08-0874-1348-8F12-8B776CD43B42}" type="slidenum">
              <a:rPr lang="en-US"/>
              <a:pPr>
                <a:defRPr/>
              </a:pPr>
              <a:t>‹#›</a:t>
            </a:fld>
            <a:endParaRPr lang="en-US" dirty="0"/>
          </a:p>
        </p:txBody>
      </p:sp>
      <p:sp>
        <p:nvSpPr>
          <p:cNvPr id="75846"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6482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334000" cy="365125"/>
          </a:xfrm>
        </p:spPr>
        <p:txBody>
          <a:bodyPr/>
          <a:lstStyle/>
          <a:p>
            <a:pPr>
              <a:defRPr/>
            </a:pPr>
            <a:r>
              <a:rPr lang="en-US" sz="1000"/>
              <a:t>© 2020 Pearson Education, Inc., Hoboken, NJ. All rights reserved.</a:t>
            </a:r>
            <a:endParaRPr lang="en-US" sz="1000" dirty="0"/>
          </a:p>
        </p:txBody>
      </p:sp>
      <p:pic>
        <p:nvPicPr>
          <p:cNvPr id="5" name="Picture 4">
            <a:extLst>
              <a:ext uri="{FF2B5EF4-FFF2-40B4-BE49-F238E27FC236}">
                <a16:creationId xmlns:a16="http://schemas.microsoft.com/office/drawing/2014/main" id="{7813B8EF-CA43-DD46-8D9E-0541A8E8F642}"/>
              </a:ext>
            </a:extLst>
          </p:cNvPr>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7912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38330CA9-F740-D948-9787-3E8A277484D1}"/>
              </a:ext>
            </a:extLst>
          </p:cNvPr>
          <p:cNvPicPr>
            <a:picLocks noChangeAspect="1"/>
          </p:cNvPicPr>
          <p:nvPr/>
        </p:nvPicPr>
        <p:blipFill>
          <a:blip r:embed="rId3"/>
          <a:stretch>
            <a:fillRect/>
          </a:stretch>
        </p:blipFill>
        <p:spPr>
          <a:xfrm>
            <a:off x="1430482" y="-391660"/>
            <a:ext cx="6093846" cy="7886154"/>
          </a:xfrm>
          <a:prstGeom prst="rect">
            <a:avLst/>
          </a:prstGeom>
        </p:spPr>
      </p:pic>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p:cNvPicPr>
            <a:picLocks noChangeAspect="1"/>
          </p:cNvPicPr>
          <p:nvPr/>
        </p:nvPicPr>
        <p:blipFill>
          <a:blip r:embed="rId3"/>
          <a:srcRect r="-3000"/>
          <a:stretch>
            <a:fillRect/>
          </a:stretch>
        </p:blipFill>
        <p:spPr bwMode="auto">
          <a:xfrm>
            <a:off x="152400" y="1143000"/>
            <a:ext cx="9142413" cy="4419600"/>
          </a:xfrm>
          <a:prstGeom prst="rect">
            <a:avLst/>
          </a:prstGeom>
          <a:noFill/>
          <a:ln w="9525">
            <a:noFill/>
            <a:miter lim="800000"/>
            <a:headEnd/>
            <a:tailEnd/>
          </a:ln>
        </p:spPr>
      </p:pic>
      <p:sp>
        <p:nvSpPr>
          <p:cNvPr id="7" name="Rectangle 6"/>
          <p:cNvSpPr/>
          <p:nvPr/>
        </p:nvSpPr>
        <p:spPr>
          <a:xfrm>
            <a:off x="0" y="0"/>
            <a:ext cx="9144000" cy="830263"/>
          </a:xfrm>
          <a:prstGeom prst="rect">
            <a:avLst/>
          </a:prstGeom>
        </p:spPr>
        <p:txBody>
          <a:bodyPr>
            <a:spAutoFit/>
          </a:bodyPr>
          <a:lstStyle/>
          <a:p>
            <a:pPr algn="ctr">
              <a:defRPr/>
            </a:pPr>
            <a:r>
              <a:rPr lang="en-US" sz="4800" dirty="0">
                <a:latin typeface="+mn-lt"/>
              </a:rPr>
              <a:t>Table 6.2    </a:t>
            </a:r>
          </a:p>
        </p:txBody>
      </p:sp>
      <p:sp>
        <p:nvSpPr>
          <p:cNvPr id="8" name="Rectangle 7"/>
          <p:cNvSpPr/>
          <p:nvPr/>
        </p:nvSpPr>
        <p:spPr>
          <a:xfrm>
            <a:off x="5334000" y="6019800"/>
            <a:ext cx="3810000" cy="307777"/>
          </a:xfrm>
          <a:prstGeom prst="rect">
            <a:avLst/>
          </a:prstGeom>
        </p:spPr>
        <p:txBody>
          <a:bodyPr wrap="square">
            <a:spAutoFit/>
          </a:bodyPr>
          <a:lstStyle/>
          <a:p>
            <a:pPr>
              <a:defRPr/>
            </a:pPr>
            <a:r>
              <a:rPr lang="en-US" sz="1400" dirty="0">
                <a:latin typeface="+mn-lt"/>
              </a:rPr>
              <a:t>(Table can be found on page 155  in textbook)</a:t>
            </a:r>
          </a:p>
        </p:txBody>
      </p:sp>
      <p:sp>
        <p:nvSpPr>
          <p:cNvPr id="53253" name="Rectangle 8"/>
          <p:cNvSpPr>
            <a:spLocks noChangeArrowheads="1"/>
          </p:cNvSpPr>
          <p:nvPr/>
        </p:nvSpPr>
        <p:spPr bwMode="auto">
          <a:xfrm>
            <a:off x="4191000" y="5562600"/>
            <a:ext cx="1133475" cy="369888"/>
          </a:xfrm>
          <a:prstGeom prst="rect">
            <a:avLst/>
          </a:prstGeom>
          <a:noFill/>
          <a:ln w="9525">
            <a:noFill/>
            <a:miter lim="800000"/>
            <a:headEnd/>
            <a:tailEnd/>
          </a:ln>
        </p:spPr>
        <p:txBody>
          <a:bodyPr wrap="none">
            <a:prstTxWarp prst="textNoShape">
              <a:avLst/>
            </a:prstTxWarp>
            <a:spAutoFit/>
          </a:bodyPr>
          <a:lstStyle/>
          <a:p>
            <a:r>
              <a:rPr lang="en-US" dirty="0"/>
              <a:t>(a) S-box </a:t>
            </a:r>
          </a:p>
        </p:txBody>
      </p:sp>
      <p:sp>
        <p:nvSpPr>
          <p:cNvPr id="6" name="Footer Placeholder 5"/>
          <p:cNvSpPr>
            <a:spLocks noGrp="1"/>
          </p:cNvSpPr>
          <p:nvPr>
            <p:ph type="ftr" sz="quarter" idx="11"/>
          </p:nvPr>
        </p:nvSpPr>
        <p:spPr>
          <a:xfrm>
            <a:off x="0" y="6492875"/>
            <a:ext cx="4191000" cy="365125"/>
          </a:xfrm>
        </p:spPr>
        <p:txBody>
          <a:bodyPr/>
          <a:lstStyle/>
          <a:p>
            <a:pPr>
              <a:defRPr/>
            </a:pPr>
            <a:r>
              <a:rPr lang="en-US" sz="1000"/>
              <a:t>© 2020 Pearson Education, Inc., Hoboken, NJ. All rights reserved.</a:t>
            </a:r>
            <a:endParaRPr lang="en-US" sz="1000"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830263"/>
          </a:xfrm>
          <a:prstGeom prst="rect">
            <a:avLst/>
          </a:prstGeom>
        </p:spPr>
        <p:txBody>
          <a:bodyPr>
            <a:spAutoFit/>
          </a:bodyPr>
          <a:lstStyle/>
          <a:p>
            <a:pPr algn="ctr">
              <a:defRPr/>
            </a:pPr>
            <a:r>
              <a:rPr lang="en-US" sz="4800" dirty="0">
                <a:latin typeface="+mn-lt"/>
              </a:rPr>
              <a:t>Table 6.2    </a:t>
            </a:r>
          </a:p>
        </p:txBody>
      </p:sp>
      <p:sp>
        <p:nvSpPr>
          <p:cNvPr id="8" name="Rectangle 7"/>
          <p:cNvSpPr/>
          <p:nvPr/>
        </p:nvSpPr>
        <p:spPr>
          <a:xfrm>
            <a:off x="5334000" y="6019800"/>
            <a:ext cx="3625736" cy="307777"/>
          </a:xfrm>
          <a:prstGeom prst="rect">
            <a:avLst/>
          </a:prstGeom>
        </p:spPr>
        <p:txBody>
          <a:bodyPr wrap="none">
            <a:spAutoFit/>
          </a:bodyPr>
          <a:lstStyle/>
          <a:p>
            <a:pPr>
              <a:defRPr/>
            </a:pPr>
            <a:r>
              <a:rPr lang="en-US" sz="1400" dirty="0">
                <a:latin typeface="+mn-lt"/>
              </a:rPr>
              <a:t>(Table can be found on page 155  in textbook)</a:t>
            </a:r>
          </a:p>
        </p:txBody>
      </p:sp>
      <p:sp>
        <p:nvSpPr>
          <p:cNvPr id="55300" name="Rectangle 8"/>
          <p:cNvSpPr>
            <a:spLocks noChangeArrowheads="1"/>
          </p:cNvSpPr>
          <p:nvPr/>
        </p:nvSpPr>
        <p:spPr bwMode="auto">
          <a:xfrm>
            <a:off x="3733800" y="5410200"/>
            <a:ext cx="1955800" cy="369888"/>
          </a:xfrm>
          <a:prstGeom prst="rect">
            <a:avLst/>
          </a:prstGeom>
          <a:noFill/>
          <a:ln w="9525">
            <a:noFill/>
            <a:miter lim="800000"/>
            <a:headEnd/>
            <a:tailEnd/>
          </a:ln>
        </p:spPr>
        <p:txBody>
          <a:bodyPr wrap="none">
            <a:prstTxWarp prst="textNoShape">
              <a:avLst/>
            </a:prstTxWarp>
            <a:spAutoFit/>
          </a:bodyPr>
          <a:lstStyle/>
          <a:p>
            <a:r>
              <a:rPr lang="en-US" dirty="0"/>
              <a:t>(</a:t>
            </a:r>
            <a:r>
              <a:rPr lang="en-US" dirty="0" err="1"/>
              <a:t>b</a:t>
            </a:r>
            <a:r>
              <a:rPr lang="en-US" dirty="0"/>
              <a:t>) Inverse S-box </a:t>
            </a:r>
          </a:p>
        </p:txBody>
      </p:sp>
      <p:pic>
        <p:nvPicPr>
          <p:cNvPr id="55301" name="Picture 9"/>
          <p:cNvPicPr>
            <a:picLocks noChangeAspect="1"/>
          </p:cNvPicPr>
          <p:nvPr/>
        </p:nvPicPr>
        <p:blipFill>
          <a:blip r:embed="rId3"/>
          <a:srcRect/>
          <a:stretch>
            <a:fillRect/>
          </a:stretch>
        </p:blipFill>
        <p:spPr bwMode="auto">
          <a:xfrm>
            <a:off x="0" y="1066800"/>
            <a:ext cx="8782050" cy="4371975"/>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495800" cy="365125"/>
          </a:xfrm>
        </p:spPr>
        <p:txBody>
          <a:bodyPr/>
          <a:lstStyle/>
          <a:p>
            <a:pPr>
              <a:defRPr/>
            </a:pPr>
            <a:r>
              <a:rPr lang="en-US" sz="1000"/>
              <a:t>© 2020 Pearson Education, Inc., Hoboken, NJ. All rights reserved.</a:t>
            </a:r>
            <a:endParaRPr lang="en-US" sz="1000" dirty="0"/>
          </a:p>
        </p:txBody>
      </p:sp>
    </p:spTree>
  </p:cSld>
  <p:clrMapOvr>
    <a:masterClrMapping/>
  </p:clrMapOvr>
  <p:transition spd="med">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876800" cy="365125"/>
          </a:xfrm>
        </p:spPr>
        <p:txBody>
          <a:bodyPr/>
          <a:lstStyle/>
          <a:p>
            <a:pPr>
              <a:defRPr/>
            </a:pPr>
            <a:r>
              <a:rPr lang="en-US" sz="1000"/>
              <a:t>© 2020 Pearson Education, Inc., Hoboken, NJ. All rights reserved.</a:t>
            </a:r>
            <a:endParaRPr lang="en-US" sz="1000" dirty="0"/>
          </a:p>
        </p:txBody>
      </p:sp>
      <p:pic>
        <p:nvPicPr>
          <p:cNvPr id="5" name="Picture 4">
            <a:extLst>
              <a:ext uri="{FF2B5EF4-FFF2-40B4-BE49-F238E27FC236}">
                <a16:creationId xmlns:a16="http://schemas.microsoft.com/office/drawing/2014/main" id="{92028AAE-AE2D-EB4C-B402-91221757E4E2}"/>
              </a:ext>
            </a:extLst>
          </p:cNvPr>
          <p:cNvPicPr>
            <a:picLocks noChangeAspect="1"/>
          </p:cNvPicPr>
          <p:nvPr/>
        </p:nvPicPr>
        <p:blipFill>
          <a:blip r:embed="rId3"/>
          <a:stretch>
            <a:fillRect/>
          </a:stretch>
        </p:blipFill>
        <p:spPr>
          <a:xfrm>
            <a:off x="1511660" y="-171400"/>
            <a:ext cx="6120680" cy="7920880"/>
          </a:xfrm>
          <a:prstGeom prst="rect">
            <a:avLst/>
          </a:prstGeom>
        </p:spPr>
      </p:pic>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t>S-Box Rationale</a:t>
            </a:r>
          </a:p>
        </p:txBody>
      </p:sp>
      <p:sp>
        <p:nvSpPr>
          <p:cNvPr id="59395" name="Content Placeholder 2"/>
          <p:cNvSpPr>
            <a:spLocks noGrp="1"/>
          </p:cNvSpPr>
          <p:nvPr>
            <p:ph idx="1"/>
          </p:nvPr>
        </p:nvSpPr>
        <p:spPr/>
        <p:txBody>
          <a:bodyPr/>
          <a:lstStyle/>
          <a:p>
            <a:r>
              <a:rPr lang="en-US"/>
              <a:t>The S-box is designed to be resistant to known cryptanalytic attacks</a:t>
            </a:r>
          </a:p>
          <a:p>
            <a:r>
              <a:rPr lang="en-US"/>
              <a:t>The Rijndael developers sought a design that has a low correlation between input bits and output bits and the property that the output is not a linear mathematical function of the input</a:t>
            </a:r>
          </a:p>
          <a:p>
            <a:r>
              <a:rPr lang="en-US"/>
              <a:t>The nonlinearity is due to the use of the multiplicative inverse</a:t>
            </a:r>
          </a:p>
        </p:txBody>
      </p:sp>
      <p:sp>
        <p:nvSpPr>
          <p:cNvPr id="4" name="Footer Placeholder 3"/>
          <p:cNvSpPr>
            <a:spLocks noGrp="1"/>
          </p:cNvSpPr>
          <p:nvPr>
            <p:ph type="ftr" sz="quarter" idx="11"/>
          </p:nvPr>
        </p:nvSpPr>
        <p:spPr>
          <a:xfrm>
            <a:off x="0" y="6492875"/>
            <a:ext cx="5648325"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1816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F3CFB400-C8FE-B542-9935-0E9C1F6D54E1}"/>
              </a:ext>
            </a:extLst>
          </p:cNvPr>
          <p:cNvPicPr>
            <a:picLocks noChangeAspect="1"/>
          </p:cNvPicPr>
          <p:nvPr/>
        </p:nvPicPr>
        <p:blipFill>
          <a:blip r:embed="rId3"/>
          <a:stretch>
            <a:fillRect/>
          </a:stretch>
        </p:blipFill>
        <p:spPr>
          <a:xfrm>
            <a:off x="1691680" y="-819472"/>
            <a:ext cx="6434896" cy="832751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AU"/>
              <a:t>Shift Row Rationale</a:t>
            </a:r>
          </a:p>
        </p:txBody>
      </p:sp>
      <p:sp>
        <p:nvSpPr>
          <p:cNvPr id="60419" name="Rectangle 3"/>
          <p:cNvSpPr>
            <a:spLocks noGrp="1" noChangeArrowheads="1"/>
          </p:cNvSpPr>
          <p:nvPr>
            <p:ph idx="1"/>
          </p:nvPr>
        </p:nvSpPr>
        <p:spPr>
          <a:xfrm>
            <a:off x="792163" y="1762125"/>
            <a:ext cx="7570787" cy="4791075"/>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More substantial than it may first appear</a:t>
            </a:r>
          </a:p>
          <a:p>
            <a:pPr fontAlgn="auto">
              <a:spcAft>
                <a:spcPts val="0"/>
              </a:spcAft>
              <a:buClr>
                <a:schemeClr val="accent1">
                  <a:lumMod val="60000"/>
                  <a:lumOff val="40000"/>
                </a:schemeClr>
              </a:buClr>
              <a:buFont typeface="Candara" pitchFamily="34" charset="0"/>
              <a:buChar char="•"/>
              <a:defRPr/>
            </a:pPr>
            <a:r>
              <a:rPr lang="en-US" dirty="0">
                <a:ea typeface="+mn-ea"/>
                <a:cs typeface="+mn-cs"/>
              </a:rPr>
              <a:t>The State, as well as the cipher input and output, is treated as an array of four 4-byte columns</a:t>
            </a:r>
          </a:p>
          <a:p>
            <a:pPr fontAlgn="auto">
              <a:spcAft>
                <a:spcPts val="0"/>
              </a:spcAft>
              <a:buClr>
                <a:schemeClr val="accent1">
                  <a:lumMod val="60000"/>
                  <a:lumOff val="40000"/>
                </a:schemeClr>
              </a:buClr>
              <a:buFont typeface="Candara" pitchFamily="34" charset="0"/>
              <a:buChar char="•"/>
              <a:defRPr/>
            </a:pPr>
            <a:r>
              <a:rPr lang="en-US" dirty="0">
                <a:ea typeface="+mn-ea"/>
                <a:cs typeface="+mn-cs"/>
              </a:rPr>
              <a:t>On encryption, the first 4 bytes of the plaintext are copied to the first column of State, and so on</a:t>
            </a:r>
          </a:p>
          <a:p>
            <a:pPr fontAlgn="auto">
              <a:spcAft>
                <a:spcPts val="0"/>
              </a:spcAft>
              <a:buClr>
                <a:schemeClr val="accent1">
                  <a:lumMod val="60000"/>
                  <a:lumOff val="40000"/>
                </a:schemeClr>
              </a:buClr>
              <a:buFont typeface="Candara" pitchFamily="34" charset="0"/>
              <a:buChar char="•"/>
              <a:defRPr/>
            </a:pPr>
            <a:r>
              <a:rPr lang="en-US" dirty="0">
                <a:ea typeface="+mn-ea"/>
                <a:cs typeface="+mn-cs"/>
              </a:rPr>
              <a:t>The round key is applied to State column by column</a:t>
            </a:r>
          </a:p>
          <a:p>
            <a:pPr lvl="1" fontAlgn="auto">
              <a:spcAft>
                <a:spcPts val="0"/>
              </a:spcAft>
              <a:buFont typeface="Candara" pitchFamily="34" charset="0"/>
              <a:buChar char="•"/>
              <a:defRPr/>
            </a:pPr>
            <a:r>
              <a:rPr lang="en-US" dirty="0">
                <a:ea typeface="+mn-ea"/>
              </a:rPr>
              <a:t>Thus, a row shift moves an individual byte from one column to another, which is a linear distance of a multiple of 4 bytes</a:t>
            </a:r>
          </a:p>
          <a:p>
            <a:pPr fontAlgn="auto">
              <a:spcAft>
                <a:spcPts val="0"/>
              </a:spcAft>
              <a:buClr>
                <a:schemeClr val="accent1">
                  <a:lumMod val="60000"/>
                  <a:lumOff val="40000"/>
                </a:schemeClr>
              </a:buClr>
              <a:buFont typeface="Candara" pitchFamily="34" charset="0"/>
              <a:buChar char="•"/>
              <a:defRPr/>
            </a:pPr>
            <a:r>
              <a:rPr lang="en-US" dirty="0">
                <a:ea typeface="+mn-ea"/>
                <a:cs typeface="+mn-cs"/>
              </a:rPr>
              <a:t>Transformation ensures that the 4 bytes of one column are spread out to four different columns</a:t>
            </a:r>
            <a:endParaRPr lang="en-AU" dirty="0">
              <a:ea typeface="+mn-ea"/>
              <a:cs typeface="+mn-cs"/>
            </a:endParaRPr>
          </a:p>
          <a:p>
            <a:pPr lvl="1" fontAlgn="auto">
              <a:spcAft>
                <a:spcPts val="0"/>
              </a:spcAft>
              <a:buFont typeface="Candara" pitchFamily="34" charset="0"/>
              <a:buChar char="•"/>
              <a:defRPr/>
            </a:pPr>
            <a:endParaRPr lang="en-AU" dirty="0">
              <a:ea typeface="+mn-ea"/>
            </a:endParaRPr>
          </a:p>
        </p:txBody>
      </p:sp>
      <p:sp>
        <p:nvSpPr>
          <p:cNvPr id="4" name="Footer Placeholder 3"/>
          <p:cNvSpPr>
            <a:spLocks noGrp="1"/>
          </p:cNvSpPr>
          <p:nvPr>
            <p:ph type="ftr" sz="quarter" idx="11"/>
          </p:nvPr>
        </p:nvSpPr>
        <p:spPr>
          <a:xfrm>
            <a:off x="0" y="6492875"/>
            <a:ext cx="50292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AU"/>
              <a:t>Mix Columns Rationale</a:t>
            </a:r>
            <a:endParaRPr lang="en-US"/>
          </a:p>
        </p:txBody>
      </p:sp>
      <p:sp>
        <p:nvSpPr>
          <p:cNvPr id="67587" name="Content Placeholder 6"/>
          <p:cNvSpPr>
            <a:spLocks noGrp="1"/>
          </p:cNvSpPr>
          <p:nvPr>
            <p:ph idx="1"/>
          </p:nvPr>
        </p:nvSpPr>
        <p:spPr/>
        <p:txBody>
          <a:bodyPr/>
          <a:lstStyle/>
          <a:p>
            <a:r>
              <a:rPr lang="en-US"/>
              <a:t>Coefficients of a matrix based on a linear code with maximal distance between code words ensures a good mixing among the bytes of each column</a:t>
            </a:r>
          </a:p>
          <a:p>
            <a:r>
              <a:rPr lang="en-US"/>
              <a:t>The mix column transformation combined with the shift row transformation ensures that after a few rounds all output bits depend on all input bits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AU" dirty="0" err="1"/>
              <a:t>AddRoundKey</a:t>
            </a:r>
            <a:r>
              <a:rPr lang="en-AU" dirty="0"/>
              <a:t> Transformation</a:t>
            </a:r>
          </a:p>
        </p:txBody>
      </p:sp>
      <p:sp>
        <p:nvSpPr>
          <p:cNvPr id="8" name="Content Placeholder 7"/>
          <p:cNvSpPr>
            <a:spLocks noGrp="1"/>
          </p:cNvSpPr>
          <p:nvPr>
            <p:ph sz="half" idx="1"/>
          </p:nvPr>
        </p:nvSpPr>
        <p:spPr/>
        <p:txBody>
          <a:bodyPr rtlCol="0">
            <a:normAutofit fontScale="925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The 128 bits of State are bitwise XORed with the 128 bits of the round key</a:t>
            </a:r>
          </a:p>
          <a:p>
            <a:pPr fontAlgn="auto">
              <a:spcAft>
                <a:spcPts val="0"/>
              </a:spcAft>
              <a:buClr>
                <a:schemeClr val="accent1">
                  <a:lumMod val="60000"/>
                  <a:lumOff val="40000"/>
                </a:schemeClr>
              </a:buClr>
              <a:buFont typeface="Candara" pitchFamily="34" charset="0"/>
              <a:buChar char="•"/>
              <a:defRPr/>
            </a:pPr>
            <a:r>
              <a:rPr lang="en-US" dirty="0">
                <a:ea typeface="+mn-ea"/>
                <a:cs typeface="+mn-cs"/>
              </a:rPr>
              <a:t>Operation is viewed as a columnwise operation between the 4 bytes of a State column and one word of the round key</a:t>
            </a:r>
          </a:p>
          <a:p>
            <a:pPr lvl="1" fontAlgn="auto">
              <a:spcAft>
                <a:spcPts val="0"/>
              </a:spcAft>
              <a:buFont typeface="Candara" pitchFamily="34" charset="0"/>
              <a:buChar char="•"/>
              <a:defRPr/>
            </a:pPr>
            <a:r>
              <a:rPr lang="en-US" dirty="0">
                <a:ea typeface="+mn-ea"/>
              </a:rPr>
              <a:t>Can also be viewed as a byte-level operation</a:t>
            </a:r>
          </a:p>
        </p:txBody>
      </p:sp>
      <p:graphicFrame>
        <p:nvGraphicFramePr>
          <p:cNvPr id="5" name="Content Placeholder 4"/>
          <p:cNvGraphicFramePr>
            <a:graphicFrameLocks noGrp="1"/>
          </p:cNvGraphicFramePr>
          <p:nvPr>
            <p:ph sz="half" idx="2"/>
          </p:nvPr>
        </p:nvGraphicFramePr>
        <p:xfrm>
          <a:off x="4767263" y="1774825"/>
          <a:ext cx="3565525" cy="4303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1054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6</a:t>
            </a:r>
          </a:p>
        </p:txBody>
      </p:sp>
      <p:sp>
        <p:nvSpPr>
          <p:cNvPr id="30723" name="Subtitle 13"/>
          <p:cNvSpPr>
            <a:spLocks noGrp="1"/>
          </p:cNvSpPr>
          <p:nvPr>
            <p:ph type="subTitle" idx="1"/>
          </p:nvPr>
        </p:nvSpPr>
        <p:spPr>
          <a:xfrm>
            <a:off x="1524000" y="5203825"/>
            <a:ext cx="6096000" cy="852488"/>
          </a:xfrm>
        </p:spPr>
        <p:txBody>
          <a:bodyPr>
            <a:normAutofit fontScale="92500"/>
          </a:bodyPr>
          <a:lstStyle/>
          <a:p>
            <a:r>
              <a:rPr lang="en-US" sz="3600"/>
              <a:t>Advanced Encryption Standard</a:t>
            </a:r>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7912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752A7BFE-8016-A549-8C24-B869A9039931}"/>
              </a:ext>
            </a:extLst>
          </p:cNvPr>
          <p:cNvPicPr>
            <a:picLocks noChangeAspect="1"/>
          </p:cNvPicPr>
          <p:nvPr/>
        </p:nvPicPr>
        <p:blipFill>
          <a:blip r:embed="rId3"/>
          <a:stretch>
            <a:fillRect/>
          </a:stretch>
        </p:blipFill>
        <p:spPr>
          <a:xfrm>
            <a:off x="1922318" y="-819472"/>
            <a:ext cx="6667286" cy="8628252"/>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AES Key Expansion</a:t>
            </a:r>
            <a:endParaRPr lang="en-AU"/>
          </a:p>
        </p:txBody>
      </p:sp>
      <p:sp>
        <p:nvSpPr>
          <p:cNvPr id="7" name="Content Placeholder 6"/>
          <p:cNvSpPr>
            <a:spLocks noGrp="1"/>
          </p:cNvSpPr>
          <p:nvPr>
            <p:ph idx="1"/>
          </p:nvPr>
        </p:nvSpPr>
        <p:spPr>
          <a:xfrm>
            <a:off x="792163" y="1762125"/>
            <a:ext cx="7570787" cy="4867275"/>
          </a:xfrm>
        </p:spPr>
        <p:txBody>
          <a:bodyPr rtlCol="0">
            <a:normAutofit fontScale="775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Takes as input a four-word (16 byte) key and produces a linear array of 44 words (176) bytes</a:t>
            </a:r>
          </a:p>
          <a:p>
            <a:pPr lvl="1" fontAlgn="auto">
              <a:spcAft>
                <a:spcPts val="0"/>
              </a:spcAft>
              <a:buFont typeface="Candara" pitchFamily="34" charset="0"/>
              <a:buChar char="•"/>
              <a:defRPr/>
            </a:pPr>
            <a:r>
              <a:rPr lang="en-US" dirty="0">
                <a:ea typeface="+mn-ea"/>
              </a:rPr>
              <a:t>This is sufficient to provide a four-word round key for the initial AddRoundKey stage and each of the 10 rounds of the cipher</a:t>
            </a:r>
          </a:p>
          <a:p>
            <a:pPr fontAlgn="auto">
              <a:spcAft>
                <a:spcPts val="0"/>
              </a:spcAft>
              <a:buClr>
                <a:schemeClr val="accent1">
                  <a:lumMod val="60000"/>
                  <a:lumOff val="40000"/>
                </a:schemeClr>
              </a:buClr>
              <a:buFont typeface="Candara" pitchFamily="34" charset="0"/>
              <a:buChar char="•"/>
              <a:defRPr/>
            </a:pPr>
            <a:r>
              <a:rPr lang="en-US" dirty="0">
                <a:ea typeface="+mn-ea"/>
                <a:cs typeface="+mn-cs"/>
              </a:rPr>
              <a:t>Key is copied into the first four words of the expanded key</a:t>
            </a:r>
          </a:p>
          <a:p>
            <a:pPr lvl="1" fontAlgn="auto">
              <a:spcAft>
                <a:spcPts val="0"/>
              </a:spcAft>
              <a:buFont typeface="Candara" pitchFamily="34" charset="0"/>
              <a:buChar char="•"/>
              <a:defRPr/>
            </a:pPr>
            <a:r>
              <a:rPr lang="en-US" dirty="0">
                <a:ea typeface="+mn-ea"/>
              </a:rPr>
              <a:t>The remainder of the expanded key is filled in four words at a time</a:t>
            </a:r>
          </a:p>
          <a:p>
            <a:pPr fontAlgn="auto">
              <a:spcAft>
                <a:spcPts val="0"/>
              </a:spcAft>
              <a:buClr>
                <a:schemeClr val="accent1">
                  <a:lumMod val="60000"/>
                  <a:lumOff val="40000"/>
                </a:schemeClr>
              </a:buClr>
              <a:buFont typeface="Candara" pitchFamily="34" charset="0"/>
              <a:buChar char="•"/>
              <a:defRPr/>
            </a:pPr>
            <a:r>
              <a:rPr lang="en-US" dirty="0">
                <a:ea typeface="+mn-ea"/>
                <a:cs typeface="+mn-cs"/>
              </a:rPr>
              <a:t>Each added word </a:t>
            </a:r>
            <a:r>
              <a:rPr lang="en-US" i="1" dirty="0">
                <a:ea typeface="+mn-ea"/>
                <a:cs typeface="+mn-cs"/>
              </a:rPr>
              <a:t>w</a:t>
            </a:r>
            <a:r>
              <a:rPr lang="en-US" dirty="0">
                <a:ea typeface="+mn-ea"/>
                <a:cs typeface="+mn-cs"/>
              </a:rPr>
              <a:t>[i] depends on the immediately preceding word, </a:t>
            </a:r>
            <a:r>
              <a:rPr lang="en-US" i="1" dirty="0">
                <a:ea typeface="+mn-ea"/>
                <a:cs typeface="+mn-cs"/>
              </a:rPr>
              <a:t>w[i – 1], </a:t>
            </a:r>
            <a:r>
              <a:rPr lang="en-US" dirty="0">
                <a:ea typeface="+mn-ea"/>
                <a:cs typeface="+mn-cs"/>
              </a:rPr>
              <a:t>and the word four positions back</a:t>
            </a:r>
            <a:r>
              <a:rPr lang="en-US" i="1" dirty="0">
                <a:ea typeface="+mn-ea"/>
                <a:cs typeface="+mn-cs"/>
              </a:rPr>
              <a:t>, </a:t>
            </a:r>
            <a:r>
              <a:rPr lang="en-US" dirty="0">
                <a:ea typeface="+mn-ea"/>
                <a:cs typeface="+mn-cs"/>
              </a:rPr>
              <a:t>w[i – 4]</a:t>
            </a:r>
          </a:p>
          <a:p>
            <a:pPr lvl="1" fontAlgn="auto">
              <a:spcAft>
                <a:spcPts val="0"/>
              </a:spcAft>
              <a:buFont typeface="Candara" pitchFamily="34" charset="0"/>
              <a:buChar char="•"/>
              <a:defRPr/>
            </a:pPr>
            <a:r>
              <a:rPr lang="en-US" dirty="0">
                <a:ea typeface="+mn-ea"/>
              </a:rPr>
              <a:t>In three out of four cases a simple XOR is used</a:t>
            </a:r>
          </a:p>
          <a:p>
            <a:pPr lvl="1" fontAlgn="auto">
              <a:spcAft>
                <a:spcPts val="0"/>
              </a:spcAft>
              <a:buFont typeface="Candara" pitchFamily="34" charset="0"/>
              <a:buChar char="•"/>
              <a:defRPr/>
            </a:pPr>
            <a:r>
              <a:rPr lang="en-US" dirty="0">
                <a:ea typeface="+mn-ea"/>
              </a:rPr>
              <a:t>For a word whose position in the </a:t>
            </a:r>
            <a:r>
              <a:rPr lang="en-US" i="1" dirty="0">
                <a:ea typeface="+mn-ea"/>
              </a:rPr>
              <a:t>w </a:t>
            </a:r>
            <a:r>
              <a:rPr lang="en-US" dirty="0">
                <a:ea typeface="+mn-ea"/>
              </a:rPr>
              <a:t>array is a multiple of 4, a more complex function is used</a:t>
            </a:r>
          </a:p>
        </p:txBody>
      </p:sp>
      <p:sp>
        <p:nvSpPr>
          <p:cNvPr id="4" name="Footer Placeholder 3"/>
          <p:cNvSpPr>
            <a:spLocks noGrp="1"/>
          </p:cNvSpPr>
          <p:nvPr>
            <p:ph type="ftr" sz="quarter" idx="11"/>
          </p:nvPr>
        </p:nvSpPr>
        <p:spPr>
          <a:xfrm>
            <a:off x="0" y="6492875"/>
            <a:ext cx="5638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102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0C67823E-97EC-2341-9D30-11AF90DBF9AE}"/>
              </a:ext>
            </a:extLst>
          </p:cNvPr>
          <p:cNvPicPr>
            <a:picLocks noChangeAspect="1"/>
          </p:cNvPicPr>
          <p:nvPr/>
        </p:nvPicPr>
        <p:blipFill>
          <a:blip r:embed="rId3"/>
          <a:stretch>
            <a:fillRect/>
          </a:stretch>
        </p:blipFill>
        <p:spPr>
          <a:xfrm>
            <a:off x="1789873" y="-171400"/>
            <a:ext cx="5806463" cy="75142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Key Expansion Rationale</a:t>
            </a:r>
            <a:endParaRPr lang="en-AU"/>
          </a:p>
        </p:txBody>
      </p:sp>
      <p:sp>
        <p:nvSpPr>
          <p:cNvPr id="95235" name="Rectangle 3"/>
          <p:cNvSpPr>
            <a:spLocks noGrp="1" noChangeArrowheads="1"/>
          </p:cNvSpPr>
          <p:nvPr>
            <p:ph sz="half" idx="1"/>
          </p:nvPr>
        </p:nvSpPr>
        <p:spPr>
          <a:xfrm>
            <a:off x="381000" y="1828800"/>
            <a:ext cx="3565525" cy="4648200"/>
          </a:xfrm>
        </p:spPr>
        <p:txBody>
          <a:bodyPr rtlCol="0">
            <a:normAutofit fontScale="925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The Rijndael developers designed the expansion key algorithm to be resistant to known cryptanalytic attacks</a:t>
            </a:r>
          </a:p>
          <a:p>
            <a:pPr fontAlgn="auto">
              <a:spcAft>
                <a:spcPts val="0"/>
              </a:spcAft>
              <a:buClr>
                <a:schemeClr val="accent1">
                  <a:lumMod val="60000"/>
                  <a:lumOff val="40000"/>
                </a:schemeClr>
              </a:buClr>
              <a:buFont typeface="Candara" pitchFamily="34" charset="0"/>
              <a:buChar char="•"/>
              <a:defRPr/>
            </a:pPr>
            <a:r>
              <a:rPr lang="en-US" dirty="0">
                <a:ea typeface="+mn-ea"/>
                <a:cs typeface="+mn-cs"/>
              </a:rPr>
              <a:t>Inclusion of a round-dependent round constant eliminates the symmetry between the ways in which round keys are generated in different rounds</a:t>
            </a:r>
            <a:endParaRPr lang="en-AU" dirty="0">
              <a:ea typeface="+mn-ea"/>
              <a:cs typeface="+mn-cs"/>
            </a:endParaRPr>
          </a:p>
        </p:txBody>
      </p:sp>
      <p:graphicFrame>
        <p:nvGraphicFramePr>
          <p:cNvPr id="5" name="Content Placeholder 4"/>
          <p:cNvGraphicFramePr>
            <a:graphicFrameLocks noGrp="1"/>
          </p:cNvGraphicFramePr>
          <p:nvPr>
            <p:ph sz="half" idx="2"/>
          </p:nvPr>
        </p:nvGraphicFramePr>
        <p:xfrm>
          <a:off x="4114800" y="1524000"/>
          <a:ext cx="4800600" cy="4854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76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Box 4"/>
          <p:cNvSpPr txBox="1">
            <a:spLocks noChangeArrowheads="1"/>
          </p:cNvSpPr>
          <p:nvPr/>
        </p:nvSpPr>
        <p:spPr bwMode="auto">
          <a:xfrm>
            <a:off x="4860032" y="6495627"/>
            <a:ext cx="5040560" cy="276999"/>
          </a:xfrm>
          <a:prstGeom prst="rect">
            <a:avLst/>
          </a:prstGeom>
          <a:noFill/>
          <a:ln w="9525">
            <a:noFill/>
            <a:miter lim="800000"/>
            <a:headEnd/>
            <a:tailEnd/>
          </a:ln>
        </p:spPr>
        <p:txBody>
          <a:bodyPr wrap="square">
            <a:prstTxWarp prst="textNoShape">
              <a:avLst/>
            </a:prstTxWarp>
            <a:spAutoFit/>
          </a:bodyPr>
          <a:lstStyle/>
          <a:p>
            <a:pPr algn="ctr"/>
            <a:r>
              <a:rPr lang="en-US" sz="1200" dirty="0"/>
              <a:t>(Table is located on page 166 in the textbook)</a:t>
            </a:r>
          </a:p>
        </p:txBody>
      </p:sp>
      <p:sp>
        <p:nvSpPr>
          <p:cNvPr id="5" name="Footer Placeholder 4"/>
          <p:cNvSpPr>
            <a:spLocks noGrp="1"/>
          </p:cNvSpPr>
          <p:nvPr>
            <p:ph type="ftr" sz="quarter" idx="11"/>
          </p:nvPr>
        </p:nvSpPr>
        <p:spPr>
          <a:xfrm>
            <a:off x="0" y="6492875"/>
            <a:ext cx="4495800" cy="365125"/>
          </a:xfrm>
        </p:spPr>
        <p:txBody>
          <a:bodyPr/>
          <a:lstStyle/>
          <a:p>
            <a:pPr>
              <a:defRPr/>
            </a:pPr>
            <a:r>
              <a:rPr lang="en-US" sz="1000"/>
              <a:t>© 2020 Pearson Education, Inc., Hoboken, NJ. All rights reserved.</a:t>
            </a:r>
            <a:endParaRPr lang="en-US" sz="1000" dirty="0"/>
          </a:p>
        </p:txBody>
      </p:sp>
      <p:pic>
        <p:nvPicPr>
          <p:cNvPr id="2" name="Picture 1">
            <a:extLst>
              <a:ext uri="{FF2B5EF4-FFF2-40B4-BE49-F238E27FC236}">
                <a16:creationId xmlns:a16="http://schemas.microsoft.com/office/drawing/2014/main" id="{30174505-E6E0-954C-9821-760BABC2A046}"/>
              </a:ext>
            </a:extLst>
          </p:cNvPr>
          <p:cNvPicPr>
            <a:picLocks noChangeAspect="1"/>
          </p:cNvPicPr>
          <p:nvPr/>
        </p:nvPicPr>
        <p:blipFill>
          <a:blip r:embed="rId3"/>
          <a:stretch>
            <a:fillRect/>
          </a:stretch>
        </p:blipFill>
        <p:spPr>
          <a:xfrm>
            <a:off x="145339" y="1196752"/>
            <a:ext cx="8675133" cy="4374640"/>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Box 5"/>
          <p:cNvSpPr txBox="1">
            <a:spLocks noChangeArrowheads="1"/>
          </p:cNvSpPr>
          <p:nvPr/>
        </p:nvSpPr>
        <p:spPr bwMode="auto">
          <a:xfrm>
            <a:off x="5028992" y="6536937"/>
            <a:ext cx="4321236" cy="276999"/>
          </a:xfrm>
          <a:prstGeom prst="rect">
            <a:avLst/>
          </a:prstGeom>
          <a:noFill/>
          <a:ln w="9525">
            <a:noFill/>
            <a:miter lim="800000"/>
            <a:headEnd/>
            <a:tailEnd/>
          </a:ln>
        </p:spPr>
        <p:txBody>
          <a:bodyPr wrap="square">
            <a:prstTxWarp prst="textNoShape">
              <a:avLst/>
            </a:prstTxWarp>
            <a:spAutoFit/>
          </a:bodyPr>
          <a:lstStyle/>
          <a:p>
            <a:pPr algn="ctr"/>
            <a:r>
              <a:rPr lang="en-US" sz="1200" dirty="0"/>
              <a:t>(Table is located on page 167-168 in the textbook) </a:t>
            </a:r>
          </a:p>
        </p:txBody>
      </p:sp>
      <p:sp>
        <p:nvSpPr>
          <p:cNvPr id="6" name="Footer Placeholder 5"/>
          <p:cNvSpPr>
            <a:spLocks noGrp="1"/>
          </p:cNvSpPr>
          <p:nvPr>
            <p:ph type="ftr" sz="quarter" idx="11"/>
          </p:nvPr>
        </p:nvSpPr>
        <p:spPr>
          <a:xfrm>
            <a:off x="0" y="6492875"/>
            <a:ext cx="48006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307DACD7-3317-4741-9D3B-5A855ED54799}"/>
              </a:ext>
            </a:extLst>
          </p:cNvPr>
          <p:cNvPicPr>
            <a:picLocks noChangeAspect="1"/>
          </p:cNvPicPr>
          <p:nvPr/>
        </p:nvPicPr>
        <p:blipFill>
          <a:blip r:embed="rId3"/>
          <a:stretch>
            <a:fillRect/>
          </a:stretch>
        </p:blipFill>
        <p:spPr>
          <a:xfrm>
            <a:off x="4092385" y="259179"/>
            <a:ext cx="4656087" cy="6277758"/>
          </a:xfrm>
          <a:prstGeom prst="rect">
            <a:avLst/>
          </a:prstGeom>
        </p:spPr>
      </p:pic>
      <p:cxnSp>
        <p:nvCxnSpPr>
          <p:cNvPr id="7" name="Straight Connector 6">
            <a:extLst>
              <a:ext uri="{FF2B5EF4-FFF2-40B4-BE49-F238E27FC236}">
                <a16:creationId xmlns:a16="http://schemas.microsoft.com/office/drawing/2014/main" id="{E1A02840-74AD-284F-9163-ADCB4AC1E897}"/>
              </a:ext>
            </a:extLst>
          </p:cNvPr>
          <p:cNvCxnSpPr>
            <a:cxnSpLocks/>
          </p:cNvCxnSpPr>
          <p:nvPr/>
        </p:nvCxnSpPr>
        <p:spPr>
          <a:xfrm>
            <a:off x="4034028" y="254221"/>
            <a:ext cx="58357" cy="6120680"/>
          </a:xfrm>
          <a:prstGeom prst="line">
            <a:avLst/>
          </a:prstGeom>
          <a:ln w="12700">
            <a:solidFill>
              <a:schemeClr val="tx1">
                <a:alpha val="39000"/>
              </a:schemeClr>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9EE0FF2-ADCB-224F-A21D-2756253C34E1}"/>
              </a:ext>
            </a:extLst>
          </p:cNvPr>
          <p:cNvSpPr txBox="1"/>
          <p:nvPr/>
        </p:nvSpPr>
        <p:spPr>
          <a:xfrm>
            <a:off x="469998" y="1484784"/>
            <a:ext cx="2808312" cy="2369880"/>
          </a:xfrm>
          <a:prstGeom prst="rect">
            <a:avLst/>
          </a:prstGeom>
          <a:noFill/>
        </p:spPr>
        <p:txBody>
          <a:bodyPr wrap="square" rtlCol="0">
            <a:spAutoFit/>
          </a:bodyPr>
          <a:lstStyle/>
          <a:p>
            <a:pPr algn="ctr"/>
            <a:r>
              <a:rPr lang="en-US" sz="2800" dirty="0"/>
              <a:t>Table 6.4  </a:t>
            </a:r>
          </a:p>
          <a:p>
            <a:pPr algn="ctr"/>
            <a:endParaRPr lang="en-US" sz="2000" dirty="0"/>
          </a:p>
          <a:p>
            <a:pPr algn="ctr"/>
            <a:r>
              <a:rPr lang="en-US" sz="2000" dirty="0"/>
              <a:t>Key Expansion </a:t>
            </a:r>
          </a:p>
          <a:p>
            <a:pPr algn="ctr"/>
            <a:endParaRPr lang="en-US" sz="2000" dirty="0"/>
          </a:p>
          <a:p>
            <a:pPr algn="ctr"/>
            <a:r>
              <a:rPr lang="en-US" sz="2000" dirty="0"/>
              <a:t>for </a:t>
            </a:r>
          </a:p>
          <a:p>
            <a:pPr algn="ctr"/>
            <a:endParaRPr lang="en-US" sz="2000" dirty="0"/>
          </a:p>
          <a:p>
            <a:pPr algn="ctr"/>
            <a:r>
              <a:rPr lang="en-US" sz="2000" dirty="0"/>
              <a:t>AES Example</a:t>
            </a: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304800"/>
            <a:ext cx="2819400" cy="5589588"/>
          </a:xfrm>
          <a:prstGeom prst="rect">
            <a:avLst/>
          </a:prstGeom>
        </p:spPr>
        <p:txBody>
          <a:bodyPr anchor="ctr"/>
          <a:lstStyle/>
          <a:p>
            <a:pPr algn="ctr" fontAlgn="auto">
              <a:lnSpc>
                <a:spcPts val="6000"/>
              </a:lnSpc>
              <a:spcAft>
                <a:spcPts val="0"/>
              </a:spcAft>
              <a:defRPr/>
            </a:pPr>
            <a:r>
              <a:rPr lang="en-US" sz="4800" dirty="0">
                <a:solidFill>
                  <a:schemeClr val="tx2"/>
                </a:solidFill>
                <a:latin typeface="+mn-lt"/>
                <a:ea typeface="+mj-ea"/>
                <a:cs typeface="+mj-cs"/>
              </a:rPr>
              <a:t>Table 6.5</a:t>
            </a:r>
            <a:endParaRPr lang="en-US" sz="1000" dirty="0">
              <a:solidFill>
                <a:schemeClr val="tx2"/>
              </a:solidFill>
              <a:latin typeface="+mn-lt"/>
              <a:ea typeface="+mj-ea"/>
              <a:cs typeface="+mj-cs"/>
            </a:endParaRPr>
          </a:p>
          <a:p>
            <a:pPr algn="ctr" fontAlgn="auto">
              <a:lnSpc>
                <a:spcPts val="6000"/>
              </a:lnSpc>
              <a:spcAft>
                <a:spcPts val="0"/>
              </a:spcAft>
              <a:defRPr/>
            </a:pPr>
            <a:br>
              <a:rPr lang="en-US" sz="4000" dirty="0">
                <a:solidFill>
                  <a:schemeClr val="tx2"/>
                </a:solidFill>
                <a:latin typeface="+mn-lt"/>
                <a:ea typeface="+mj-ea"/>
                <a:cs typeface="+mj-cs"/>
              </a:rPr>
            </a:br>
            <a:r>
              <a:rPr lang="en-US" sz="4000" dirty="0">
                <a:solidFill>
                  <a:schemeClr val="tx2"/>
                </a:solidFill>
                <a:latin typeface="+mn-lt"/>
                <a:ea typeface="+mj-ea"/>
                <a:cs typeface="+mj-cs"/>
              </a:rPr>
              <a:t>AES</a:t>
            </a:r>
          </a:p>
          <a:p>
            <a:pPr algn="ctr" fontAlgn="auto">
              <a:lnSpc>
                <a:spcPts val="6000"/>
              </a:lnSpc>
              <a:spcAft>
                <a:spcPts val="0"/>
              </a:spcAft>
              <a:defRPr/>
            </a:pPr>
            <a:r>
              <a:rPr lang="en-US" sz="4000" dirty="0">
                <a:solidFill>
                  <a:schemeClr val="tx2"/>
                </a:solidFill>
                <a:latin typeface="+mn-lt"/>
                <a:ea typeface="+mj-ea"/>
                <a:cs typeface="+mj-cs"/>
              </a:rPr>
              <a:t>EXAMPLE</a:t>
            </a:r>
            <a:endParaRPr lang="en-US" sz="4800" dirty="0">
              <a:solidFill>
                <a:schemeClr val="tx2"/>
              </a:solidFill>
              <a:latin typeface="+mn-lt"/>
              <a:ea typeface="+mj-ea"/>
              <a:cs typeface="+mj-cs"/>
            </a:endParaRPr>
          </a:p>
        </p:txBody>
      </p:sp>
      <p:sp>
        <p:nvSpPr>
          <p:cNvPr id="83971" name="TextBox 5"/>
          <p:cNvSpPr txBox="1">
            <a:spLocks noChangeArrowheads="1"/>
          </p:cNvSpPr>
          <p:nvPr/>
        </p:nvSpPr>
        <p:spPr bwMode="auto">
          <a:xfrm>
            <a:off x="152400" y="5867400"/>
            <a:ext cx="2971800" cy="461665"/>
          </a:xfrm>
          <a:prstGeom prst="rect">
            <a:avLst/>
          </a:prstGeom>
          <a:noFill/>
          <a:ln w="9525">
            <a:noFill/>
            <a:miter lim="800000"/>
            <a:headEnd/>
            <a:tailEnd/>
          </a:ln>
        </p:spPr>
        <p:txBody>
          <a:bodyPr>
            <a:prstTxWarp prst="textNoShape">
              <a:avLst/>
            </a:prstTxWarp>
            <a:spAutoFit/>
          </a:bodyPr>
          <a:lstStyle/>
          <a:p>
            <a:pPr algn="ctr"/>
            <a:r>
              <a:rPr lang="en-US" sz="1200" dirty="0"/>
              <a:t>(Table is located on page 169</a:t>
            </a:r>
          </a:p>
          <a:p>
            <a:pPr algn="ctr"/>
            <a:r>
              <a:rPr lang="en-US" sz="1200" dirty="0"/>
              <a:t>in textbook)</a:t>
            </a:r>
          </a:p>
        </p:txBody>
      </p:sp>
      <p:pic>
        <p:nvPicPr>
          <p:cNvPr id="83972" name="Picture 6"/>
          <p:cNvPicPr>
            <a:picLocks noChangeAspect="1"/>
          </p:cNvPicPr>
          <p:nvPr/>
        </p:nvPicPr>
        <p:blipFill>
          <a:blip r:embed="rId3"/>
          <a:srcRect/>
          <a:stretch>
            <a:fillRect/>
          </a:stretch>
        </p:blipFill>
        <p:spPr bwMode="auto">
          <a:xfrm>
            <a:off x="2819400" y="0"/>
            <a:ext cx="6623050" cy="6650037"/>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191000" cy="365125"/>
          </a:xfrm>
        </p:spPr>
        <p:txBody>
          <a:bodyPr/>
          <a:lstStyle/>
          <a:p>
            <a:pPr>
              <a:defRPr/>
            </a:pPr>
            <a:r>
              <a:rPr lang="en-US" sz="1000"/>
              <a:t>© 2020 Pearson Education, Inc., Hoboken, NJ. All rights reserved.</a:t>
            </a:r>
            <a:endParaRPr lang="en-US" sz="1000" dirty="0"/>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304800"/>
            <a:ext cx="2819400" cy="5589588"/>
          </a:xfrm>
          <a:prstGeom prst="rect">
            <a:avLst/>
          </a:prstGeom>
        </p:spPr>
        <p:txBody>
          <a:bodyPr anchor="ctr"/>
          <a:lstStyle/>
          <a:p>
            <a:pPr algn="ctr" fontAlgn="auto">
              <a:lnSpc>
                <a:spcPts val="5600"/>
              </a:lnSpc>
              <a:spcAft>
                <a:spcPts val="0"/>
              </a:spcAft>
              <a:defRPr/>
            </a:pPr>
            <a:r>
              <a:rPr lang="en-US" sz="4800" dirty="0">
                <a:solidFill>
                  <a:schemeClr val="tx2"/>
                </a:solidFill>
                <a:latin typeface="+mn-lt"/>
                <a:ea typeface="+mj-ea"/>
                <a:cs typeface="+mj-cs"/>
              </a:rPr>
              <a:t>Table 6.6</a:t>
            </a:r>
            <a:br>
              <a:rPr lang="en-US" sz="5400" dirty="0">
                <a:solidFill>
                  <a:schemeClr val="tx2"/>
                </a:solidFill>
                <a:latin typeface="+mn-lt"/>
                <a:ea typeface="+mj-ea"/>
                <a:cs typeface="+mj-cs"/>
              </a:rPr>
            </a:br>
            <a:br>
              <a:rPr lang="en-US" sz="4400" dirty="0">
                <a:solidFill>
                  <a:schemeClr val="tx2"/>
                </a:solidFill>
                <a:latin typeface="+mn-lt"/>
                <a:ea typeface="+mj-ea"/>
                <a:cs typeface="+mj-cs"/>
              </a:rPr>
            </a:br>
            <a:r>
              <a:rPr lang="en-US" sz="4000" dirty="0">
                <a:solidFill>
                  <a:schemeClr val="tx2"/>
                </a:solidFill>
                <a:latin typeface="+mn-lt"/>
                <a:ea typeface="+mj-ea"/>
                <a:cs typeface="+mj-cs"/>
              </a:rPr>
              <a:t>Avalanche Effect </a:t>
            </a:r>
          </a:p>
          <a:p>
            <a:pPr algn="ctr" fontAlgn="auto">
              <a:lnSpc>
                <a:spcPts val="5600"/>
              </a:lnSpc>
              <a:spcAft>
                <a:spcPts val="0"/>
              </a:spcAft>
              <a:defRPr/>
            </a:pPr>
            <a:r>
              <a:rPr lang="en-US" sz="4000" dirty="0">
                <a:solidFill>
                  <a:schemeClr val="tx2"/>
                </a:solidFill>
                <a:latin typeface="+mn-lt"/>
                <a:ea typeface="+mj-ea"/>
                <a:cs typeface="+mj-cs"/>
              </a:rPr>
              <a:t>in AES: Change </a:t>
            </a:r>
          </a:p>
          <a:p>
            <a:pPr algn="ctr" fontAlgn="auto">
              <a:lnSpc>
                <a:spcPts val="5600"/>
              </a:lnSpc>
              <a:spcAft>
                <a:spcPts val="0"/>
              </a:spcAft>
              <a:defRPr/>
            </a:pPr>
            <a:r>
              <a:rPr lang="en-US" sz="4000" dirty="0">
                <a:solidFill>
                  <a:schemeClr val="tx2"/>
                </a:solidFill>
                <a:latin typeface="+mn-lt"/>
                <a:ea typeface="+mj-ea"/>
                <a:cs typeface="+mj-cs"/>
              </a:rPr>
              <a:t>in Plaintext</a:t>
            </a:r>
          </a:p>
        </p:txBody>
      </p:sp>
      <p:sp>
        <p:nvSpPr>
          <p:cNvPr id="86019" name="TextBox 5"/>
          <p:cNvSpPr txBox="1">
            <a:spLocks noChangeArrowheads="1"/>
          </p:cNvSpPr>
          <p:nvPr/>
        </p:nvSpPr>
        <p:spPr bwMode="auto">
          <a:xfrm>
            <a:off x="0" y="5943600"/>
            <a:ext cx="2971800" cy="461665"/>
          </a:xfrm>
          <a:prstGeom prst="rect">
            <a:avLst/>
          </a:prstGeom>
          <a:noFill/>
          <a:ln w="9525">
            <a:noFill/>
            <a:miter lim="800000"/>
            <a:headEnd/>
            <a:tailEnd/>
          </a:ln>
        </p:spPr>
        <p:txBody>
          <a:bodyPr>
            <a:prstTxWarp prst="textNoShape">
              <a:avLst/>
            </a:prstTxWarp>
            <a:spAutoFit/>
          </a:bodyPr>
          <a:lstStyle/>
          <a:p>
            <a:pPr algn="ctr"/>
            <a:r>
              <a:rPr lang="en-US" sz="1200" dirty="0"/>
              <a:t>(Table is located on page 170</a:t>
            </a:r>
          </a:p>
          <a:p>
            <a:pPr algn="ctr"/>
            <a:r>
              <a:rPr lang="en-US" sz="1200" dirty="0"/>
              <a:t>in textbook)</a:t>
            </a:r>
          </a:p>
        </p:txBody>
      </p:sp>
      <p:pic>
        <p:nvPicPr>
          <p:cNvPr id="86020" name="Picture 7"/>
          <p:cNvPicPr>
            <a:picLocks noChangeAspect="1"/>
          </p:cNvPicPr>
          <p:nvPr/>
        </p:nvPicPr>
        <p:blipFill>
          <a:blip r:embed="rId3"/>
          <a:srcRect/>
          <a:stretch>
            <a:fillRect/>
          </a:stretch>
        </p:blipFill>
        <p:spPr bwMode="auto">
          <a:xfrm>
            <a:off x="2699792" y="0"/>
            <a:ext cx="6699250" cy="6727825"/>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1000"/>
              <a:t>© 2020 Pearson Education, Inc., Hoboken, NJ. All rights reserved.</a:t>
            </a:r>
            <a:endParaRPr lang="en-US" sz="1000" dirty="0"/>
          </a:p>
        </p:txBody>
      </p:sp>
    </p:spTree>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7622D7-14E2-BC41-8E0B-EB895B5CFC87}"/>
              </a:ext>
            </a:extLst>
          </p:cNvPr>
          <p:cNvSpPr>
            <a:spLocks noGrp="1"/>
          </p:cNvSpPr>
          <p:nvPr>
            <p:ph type="ftr" sz="quarter" idx="11"/>
          </p:nvPr>
        </p:nvSpPr>
        <p:spPr>
          <a:xfrm>
            <a:off x="371474" y="6356350"/>
            <a:ext cx="5352653" cy="501650"/>
          </a:xfrm>
        </p:spPr>
        <p:txBody>
          <a:bodyPr/>
          <a:lstStyle/>
          <a:p>
            <a:pPr>
              <a:defRPr/>
            </a:pPr>
            <a:r>
              <a:rPr lang="en-US"/>
              <a:t>© 2020 Pearson Education, Inc., Hoboken, NJ. All rights reserved.</a:t>
            </a:r>
            <a:endParaRPr lang="en-US" dirty="0"/>
          </a:p>
        </p:txBody>
      </p:sp>
      <p:pic>
        <p:nvPicPr>
          <p:cNvPr id="3" name="Picture 2">
            <a:extLst>
              <a:ext uri="{FF2B5EF4-FFF2-40B4-BE49-F238E27FC236}">
                <a16:creationId xmlns:a16="http://schemas.microsoft.com/office/drawing/2014/main" id="{E6EC79E6-FB7C-464D-A03F-6DA6368D91E5}"/>
              </a:ext>
            </a:extLst>
          </p:cNvPr>
          <p:cNvPicPr>
            <a:picLocks noChangeAspect="1"/>
          </p:cNvPicPr>
          <p:nvPr/>
        </p:nvPicPr>
        <p:blipFill>
          <a:blip r:embed="rId3"/>
          <a:stretch>
            <a:fillRect/>
          </a:stretch>
        </p:blipFill>
        <p:spPr>
          <a:xfrm>
            <a:off x="2771800" y="288014"/>
            <a:ext cx="6634402" cy="6336704"/>
          </a:xfrm>
          <a:prstGeom prst="rect">
            <a:avLst/>
          </a:prstGeom>
        </p:spPr>
      </p:pic>
      <p:sp>
        <p:nvSpPr>
          <p:cNvPr id="4" name="TextBox 3">
            <a:extLst>
              <a:ext uri="{FF2B5EF4-FFF2-40B4-BE49-F238E27FC236}">
                <a16:creationId xmlns:a16="http://schemas.microsoft.com/office/drawing/2014/main" id="{4F936C93-CC63-4D4A-AD62-C1945A48201F}"/>
              </a:ext>
            </a:extLst>
          </p:cNvPr>
          <p:cNvSpPr txBox="1"/>
          <p:nvPr/>
        </p:nvSpPr>
        <p:spPr>
          <a:xfrm>
            <a:off x="385528" y="908720"/>
            <a:ext cx="2486395" cy="4431983"/>
          </a:xfrm>
          <a:prstGeom prst="rect">
            <a:avLst/>
          </a:prstGeom>
          <a:noFill/>
        </p:spPr>
        <p:txBody>
          <a:bodyPr wrap="square" rtlCol="0">
            <a:spAutoFit/>
          </a:bodyPr>
          <a:lstStyle/>
          <a:p>
            <a:pPr algn="ctr"/>
            <a:r>
              <a:rPr lang="en-US" sz="2800" dirty="0"/>
              <a:t>Table 6.7 </a:t>
            </a:r>
          </a:p>
          <a:p>
            <a:pPr algn="ctr"/>
            <a:endParaRPr lang="en-US" sz="2800" dirty="0"/>
          </a:p>
          <a:p>
            <a:pPr algn="ctr">
              <a:spcBef>
                <a:spcPts val="1200"/>
              </a:spcBef>
            </a:pPr>
            <a:r>
              <a:rPr lang="en-US" sz="2800" dirty="0"/>
              <a:t>Avalanche Effect</a:t>
            </a:r>
          </a:p>
          <a:p>
            <a:pPr algn="ctr">
              <a:spcBef>
                <a:spcPts val="1200"/>
              </a:spcBef>
            </a:pPr>
            <a:r>
              <a:rPr lang="en-US" sz="2800" dirty="0"/>
              <a:t>in </a:t>
            </a:r>
          </a:p>
          <a:p>
            <a:pPr algn="ctr">
              <a:spcBef>
                <a:spcPts val="1200"/>
              </a:spcBef>
            </a:pPr>
            <a:r>
              <a:rPr lang="en-US" sz="2800" dirty="0"/>
              <a:t>AES: </a:t>
            </a:r>
          </a:p>
          <a:p>
            <a:pPr algn="ctr">
              <a:spcBef>
                <a:spcPts val="1200"/>
              </a:spcBef>
            </a:pPr>
            <a:r>
              <a:rPr lang="en-US" sz="2800" dirty="0"/>
              <a:t>Change in Key</a:t>
            </a:r>
          </a:p>
          <a:p>
            <a:endParaRPr lang="en-US" dirty="0"/>
          </a:p>
        </p:txBody>
      </p:sp>
      <p:sp>
        <p:nvSpPr>
          <p:cNvPr id="5" name="TextBox 4">
            <a:extLst>
              <a:ext uri="{FF2B5EF4-FFF2-40B4-BE49-F238E27FC236}">
                <a16:creationId xmlns:a16="http://schemas.microsoft.com/office/drawing/2014/main" id="{F9AB9D46-09CB-D842-A51C-1BBE3584F109}"/>
              </a:ext>
            </a:extLst>
          </p:cNvPr>
          <p:cNvSpPr txBox="1"/>
          <p:nvPr/>
        </p:nvSpPr>
        <p:spPr>
          <a:xfrm>
            <a:off x="267023" y="5769767"/>
            <a:ext cx="2623282" cy="800219"/>
          </a:xfrm>
          <a:prstGeom prst="rect">
            <a:avLst/>
          </a:prstGeom>
          <a:noFill/>
        </p:spPr>
        <p:txBody>
          <a:bodyPr wrap="none" rtlCol="0">
            <a:spAutoFit/>
          </a:bodyPr>
          <a:lstStyle/>
          <a:p>
            <a:pPr algn="ctr"/>
            <a:r>
              <a:rPr lang="en-US" sz="1400" dirty="0"/>
              <a:t>(Table is located on page 171</a:t>
            </a:r>
          </a:p>
          <a:p>
            <a:pPr algn="ctr"/>
            <a:r>
              <a:rPr lang="en-US" sz="1400" dirty="0"/>
              <a:t>in textbook)</a:t>
            </a:r>
          </a:p>
          <a:p>
            <a:endParaRPr lang="en-US" dirty="0"/>
          </a:p>
        </p:txBody>
      </p:sp>
    </p:spTree>
    <p:extLst>
      <p:ext uri="{BB962C8B-B14F-4D97-AF65-F5344CB8AC3E}">
        <p14:creationId xmlns:p14="http://schemas.microsoft.com/office/powerpoint/2010/main" val="153324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AES Implementation</a:t>
            </a:r>
            <a:endParaRPr lang="en-AU" dirty="0"/>
          </a:p>
        </p:txBody>
      </p:sp>
      <p:sp>
        <p:nvSpPr>
          <p:cNvPr id="68611" name="Rectangle 3"/>
          <p:cNvSpPr>
            <a:spLocks noGrp="1" noChangeArrowheads="1"/>
          </p:cNvSpPr>
          <p:nvPr>
            <p:ph sz="half" idx="1"/>
          </p:nvPr>
        </p:nvSpPr>
        <p:spPr>
          <a:xfrm>
            <a:off x="381000" y="1828800"/>
            <a:ext cx="3566160" cy="4303713"/>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AES decryption cipher is not identical to the encryption cipher</a:t>
            </a:r>
          </a:p>
          <a:p>
            <a:pPr lvl="1" fontAlgn="auto">
              <a:spcAft>
                <a:spcPts val="0"/>
              </a:spcAft>
              <a:buFont typeface="Candara" pitchFamily="34" charset="0"/>
              <a:buChar char="•"/>
              <a:defRPr/>
            </a:pPr>
            <a:r>
              <a:rPr lang="en-US" dirty="0">
                <a:ea typeface="+mn-ea"/>
              </a:rPr>
              <a:t>The sequence of transformations differs although the form of the key schedules is the same</a:t>
            </a:r>
          </a:p>
          <a:p>
            <a:pPr lvl="1" fontAlgn="auto">
              <a:spcAft>
                <a:spcPts val="0"/>
              </a:spcAft>
              <a:buFont typeface="Candara" pitchFamily="34" charset="0"/>
              <a:buChar char="•"/>
              <a:defRPr/>
            </a:pPr>
            <a:r>
              <a:rPr lang="en-US" dirty="0">
                <a:ea typeface="+mn-ea"/>
              </a:rPr>
              <a:t>Has the disadvantage that two separate software or firmware modules are needed for applications that require both encryption and decryption</a:t>
            </a:r>
          </a:p>
        </p:txBody>
      </p:sp>
      <p:graphicFrame>
        <p:nvGraphicFramePr>
          <p:cNvPr id="4" name="Diagram 3"/>
          <p:cNvGraphicFramePr/>
          <p:nvPr/>
        </p:nvGraphicFramePr>
        <p:xfrm>
          <a:off x="3962400" y="1981200"/>
          <a:ext cx="495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257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Finite Field Arithmetic</a:t>
            </a:r>
            <a:endParaRPr lang="en-AU"/>
          </a:p>
        </p:txBody>
      </p:sp>
      <p:sp>
        <p:nvSpPr>
          <p:cNvPr id="6" name="Content Placeholder 5"/>
          <p:cNvSpPr>
            <a:spLocks noGrp="1"/>
          </p:cNvSpPr>
          <p:nvPr>
            <p:ph idx="1"/>
          </p:nvPr>
        </p:nvSpPr>
        <p:spPr>
          <a:xfrm>
            <a:off x="792163" y="1762125"/>
            <a:ext cx="7570787" cy="4943475"/>
          </a:xfrm>
        </p:spPr>
        <p:txBody>
          <a:bodyPr rtlCol="0">
            <a:normAutofit fontScale="775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In the Advanced Encryption Standard (AES) all operations are performed on 8-bit bytes</a:t>
            </a:r>
          </a:p>
          <a:p>
            <a:pPr fontAlgn="auto">
              <a:spcAft>
                <a:spcPts val="0"/>
              </a:spcAft>
              <a:buClr>
                <a:schemeClr val="accent1">
                  <a:lumMod val="60000"/>
                  <a:lumOff val="40000"/>
                </a:schemeClr>
              </a:buClr>
              <a:buFont typeface="Candara" pitchFamily="34" charset="0"/>
              <a:buChar char="•"/>
              <a:defRPr/>
            </a:pPr>
            <a:r>
              <a:rPr lang="en-US" dirty="0">
                <a:ea typeface="+mn-ea"/>
                <a:cs typeface="+mn-cs"/>
              </a:rPr>
              <a:t>The arithmetic operations of addition, multiplication, and division are performed over the finite field GF(2</a:t>
            </a:r>
            <a:r>
              <a:rPr lang="en-US" baseline="30000" dirty="0">
                <a:ea typeface="+mn-ea"/>
                <a:cs typeface="+mn-cs"/>
              </a:rPr>
              <a:t>8</a:t>
            </a:r>
            <a:r>
              <a:rPr lang="en-US" dirty="0">
                <a:ea typeface="+mn-ea"/>
                <a:cs typeface="+mn-cs"/>
              </a:rPr>
              <a:t>)</a:t>
            </a:r>
          </a:p>
          <a:p>
            <a:pPr fontAlgn="auto">
              <a:spcAft>
                <a:spcPts val="0"/>
              </a:spcAft>
              <a:buClr>
                <a:schemeClr val="accent1">
                  <a:lumMod val="60000"/>
                  <a:lumOff val="40000"/>
                </a:schemeClr>
              </a:buClr>
              <a:buFont typeface="Candara" pitchFamily="34" charset="0"/>
              <a:buChar char="•"/>
              <a:defRPr/>
            </a:pPr>
            <a:r>
              <a:rPr lang="en-US" dirty="0">
                <a:ea typeface="+mn-ea"/>
                <a:cs typeface="+mn-cs"/>
              </a:rPr>
              <a:t> A field is a set in which we can do addition, subtraction, multiplication, and division without leaving the set </a:t>
            </a:r>
          </a:p>
          <a:p>
            <a:pPr fontAlgn="auto">
              <a:spcAft>
                <a:spcPts val="0"/>
              </a:spcAft>
              <a:buClr>
                <a:schemeClr val="accent1">
                  <a:lumMod val="60000"/>
                  <a:lumOff val="40000"/>
                </a:schemeClr>
              </a:buClr>
              <a:buFont typeface="Candara" pitchFamily="34" charset="0"/>
              <a:buChar char="•"/>
              <a:defRPr/>
            </a:pPr>
            <a:r>
              <a:rPr lang="en-US" dirty="0">
                <a:ea typeface="+mn-ea"/>
                <a:cs typeface="+mn-cs"/>
              </a:rPr>
              <a:t>Division is defined with the following  rule:</a:t>
            </a:r>
          </a:p>
          <a:p>
            <a:pPr lvl="1" fontAlgn="auto">
              <a:spcAft>
                <a:spcPts val="0"/>
              </a:spcAft>
              <a:buFont typeface="Candara" pitchFamily="34" charset="0"/>
              <a:buChar char="•"/>
              <a:defRPr/>
            </a:pPr>
            <a:r>
              <a:rPr lang="en-US" i="1" dirty="0">
                <a:ea typeface="+mn-ea"/>
              </a:rPr>
              <a:t> a /b = a (b</a:t>
            </a:r>
            <a:r>
              <a:rPr lang="en-US" i="1" baseline="30000" dirty="0">
                <a:ea typeface="+mn-ea"/>
              </a:rPr>
              <a:t>-1</a:t>
            </a:r>
            <a:r>
              <a:rPr lang="en-US" i="1" dirty="0">
                <a:ea typeface="+mn-ea"/>
              </a:rPr>
              <a:t> )</a:t>
            </a:r>
            <a:endParaRPr lang="en-US" dirty="0">
              <a:ea typeface="+mn-ea"/>
            </a:endParaRPr>
          </a:p>
          <a:p>
            <a:pPr marL="342900" lvl="1" indent="-342900" fontAlgn="auto">
              <a:spcBef>
                <a:spcPts val="2400"/>
              </a:spcBef>
              <a:spcAft>
                <a:spcPts val="0"/>
              </a:spcAft>
              <a:buClr>
                <a:schemeClr val="accent1">
                  <a:lumMod val="60000"/>
                  <a:lumOff val="40000"/>
                </a:schemeClr>
              </a:buClr>
              <a:buFont typeface="Candara" pitchFamily="34" charset="0"/>
              <a:buChar char="•"/>
              <a:defRPr/>
            </a:pPr>
            <a:r>
              <a:rPr lang="en-US" sz="2839" dirty="0">
                <a:ea typeface="+mn-ea"/>
              </a:rPr>
              <a:t>An example of a finite field (one with a finite number of elements) is the set Z</a:t>
            </a:r>
            <a:r>
              <a:rPr lang="en-US" sz="2839" baseline="-25000" dirty="0">
                <a:ea typeface="+mn-ea"/>
              </a:rPr>
              <a:t>p</a:t>
            </a:r>
            <a:r>
              <a:rPr lang="en-US" sz="2839" dirty="0">
                <a:ea typeface="+mn-ea"/>
              </a:rPr>
              <a:t> consisting of all the integers             {0, 1, . . . . , </a:t>
            </a:r>
            <a:r>
              <a:rPr lang="en-US" sz="2839" i="1" dirty="0">
                <a:ea typeface="+mn-ea"/>
              </a:rPr>
              <a:t>p</a:t>
            </a:r>
            <a:r>
              <a:rPr lang="en-US" sz="2839" dirty="0">
                <a:ea typeface="+mn-ea"/>
              </a:rPr>
              <a:t> -  1}, where </a:t>
            </a:r>
            <a:r>
              <a:rPr lang="en-US" sz="2839" i="1" dirty="0">
                <a:ea typeface="+mn-ea"/>
              </a:rPr>
              <a:t>p</a:t>
            </a:r>
            <a:r>
              <a:rPr lang="en-US" sz="2839" dirty="0">
                <a:ea typeface="+mn-ea"/>
              </a:rPr>
              <a:t> is a prime number and in which arithmetic is carried out modulo </a:t>
            </a:r>
            <a:r>
              <a:rPr lang="en-US" sz="2839" i="1" dirty="0">
                <a:ea typeface="+mn-ea"/>
              </a:rPr>
              <a:t>p</a:t>
            </a:r>
            <a:r>
              <a:rPr lang="en-US" sz="2839" dirty="0">
                <a:ea typeface="+mn-ea"/>
              </a:rPr>
              <a:t> </a:t>
            </a:r>
          </a:p>
          <a:p>
            <a:pPr fontAlgn="auto">
              <a:spcAft>
                <a:spcPts val="0"/>
              </a:spcAft>
              <a:buClr>
                <a:schemeClr val="accent1">
                  <a:lumMod val="60000"/>
                  <a:lumOff val="40000"/>
                </a:schemeClr>
              </a:buClr>
              <a:buFont typeface="Candara" pitchFamily="34" charset="0"/>
              <a:buChar char="•"/>
              <a:defRPr/>
            </a:pPr>
            <a:endParaRPr lang="en-US" dirty="0">
              <a:ea typeface="+mn-ea"/>
              <a:cs typeface="+mn-cs"/>
            </a:endParaRPr>
          </a:p>
        </p:txBody>
      </p:sp>
      <p:sp>
        <p:nvSpPr>
          <p:cNvPr id="4" name="Footer Placeholder 3"/>
          <p:cNvSpPr>
            <a:spLocks noGrp="1"/>
          </p:cNvSpPr>
          <p:nvPr>
            <p:ph type="ftr" sz="quarter" idx="11"/>
          </p:nvPr>
        </p:nvSpPr>
        <p:spPr>
          <a:xfrm>
            <a:off x="0" y="6492875"/>
            <a:ext cx="4495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0" y="39688"/>
            <a:ext cx="9144000" cy="1412875"/>
          </a:xfrm>
        </p:spPr>
        <p:txBody>
          <a:bodyPr/>
          <a:lstStyle/>
          <a:p>
            <a:r>
              <a:rPr lang="en-US" sz="4800"/>
              <a:t>Interchanging </a:t>
            </a:r>
            <a:br>
              <a:rPr lang="en-US" sz="4800"/>
            </a:br>
            <a:r>
              <a:rPr lang="en-US" sz="4800"/>
              <a:t>InvShiftRows and InvSubBytes</a:t>
            </a:r>
          </a:p>
        </p:txBody>
      </p:sp>
      <p:sp>
        <p:nvSpPr>
          <p:cNvPr id="3" name="Content Placeholder 2"/>
          <p:cNvSpPr>
            <a:spLocks noGrp="1"/>
          </p:cNvSpPr>
          <p:nvPr>
            <p:ph idx="1"/>
          </p:nvPr>
        </p:nvSpPr>
        <p:spPr>
          <a:xfrm>
            <a:off x="792163" y="1762125"/>
            <a:ext cx="7570787" cy="4714875"/>
          </a:xfrm>
        </p:spPr>
        <p:txBody>
          <a:bodyPr rtlCol="0">
            <a:normAutofit lnSpcReduction="1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InvShiftRows </a:t>
            </a:r>
            <a:r>
              <a:rPr lang="en-US" i="1" dirty="0">
                <a:ea typeface="+mn-ea"/>
                <a:cs typeface="+mn-cs"/>
              </a:rPr>
              <a:t>affects the sequence </a:t>
            </a:r>
            <a:r>
              <a:rPr lang="en-US" dirty="0">
                <a:ea typeface="+mn-ea"/>
                <a:cs typeface="+mn-cs"/>
              </a:rPr>
              <a:t>of bytes in State but </a:t>
            </a:r>
            <a:r>
              <a:rPr lang="en-US" i="1" dirty="0">
                <a:ea typeface="+mn-ea"/>
                <a:cs typeface="+mn-cs"/>
              </a:rPr>
              <a:t>does not alter byte contents </a:t>
            </a:r>
            <a:r>
              <a:rPr lang="en-US" dirty="0">
                <a:ea typeface="+mn-ea"/>
                <a:cs typeface="+mn-cs"/>
              </a:rPr>
              <a:t>and </a:t>
            </a:r>
            <a:r>
              <a:rPr lang="en-US" i="1" dirty="0">
                <a:ea typeface="+mn-ea"/>
                <a:cs typeface="+mn-cs"/>
              </a:rPr>
              <a:t>does not depend on byte contents</a:t>
            </a:r>
            <a:r>
              <a:rPr lang="en-US" dirty="0">
                <a:ea typeface="+mn-ea"/>
                <a:cs typeface="+mn-cs"/>
              </a:rPr>
              <a:t> to perform its transformation</a:t>
            </a:r>
          </a:p>
          <a:p>
            <a:pPr fontAlgn="auto">
              <a:spcAft>
                <a:spcPts val="0"/>
              </a:spcAft>
              <a:buClr>
                <a:schemeClr val="accent1">
                  <a:lumMod val="60000"/>
                  <a:lumOff val="40000"/>
                </a:schemeClr>
              </a:buClr>
              <a:buFont typeface="Candara" pitchFamily="34" charset="0"/>
              <a:buChar char="•"/>
              <a:defRPr/>
            </a:pPr>
            <a:r>
              <a:rPr lang="en-US" dirty="0">
                <a:ea typeface="+mn-ea"/>
                <a:cs typeface="+mn-cs"/>
              </a:rPr>
              <a:t>InvSubBytes </a:t>
            </a:r>
            <a:r>
              <a:rPr lang="en-US" i="1" dirty="0">
                <a:ea typeface="+mn-ea"/>
                <a:cs typeface="+mn-cs"/>
              </a:rPr>
              <a:t>affects the contents </a:t>
            </a:r>
            <a:r>
              <a:rPr lang="en-US" dirty="0">
                <a:ea typeface="+mn-ea"/>
                <a:cs typeface="+mn-cs"/>
              </a:rPr>
              <a:t>of bytes in State but </a:t>
            </a:r>
            <a:r>
              <a:rPr lang="en-US" i="1" dirty="0">
                <a:ea typeface="+mn-ea"/>
                <a:cs typeface="+mn-cs"/>
              </a:rPr>
              <a:t>does not alter byte sequence </a:t>
            </a:r>
            <a:r>
              <a:rPr lang="en-US" dirty="0">
                <a:ea typeface="+mn-ea"/>
                <a:cs typeface="+mn-cs"/>
              </a:rPr>
              <a:t>and </a:t>
            </a:r>
            <a:r>
              <a:rPr lang="en-US" i="1" dirty="0">
                <a:ea typeface="+mn-ea"/>
                <a:cs typeface="+mn-cs"/>
              </a:rPr>
              <a:t>does not depend on byte sequence </a:t>
            </a:r>
            <a:r>
              <a:rPr lang="en-US" dirty="0">
                <a:ea typeface="+mn-ea"/>
                <a:cs typeface="+mn-cs"/>
              </a:rPr>
              <a:t>to perform its transformation</a:t>
            </a:r>
          </a:p>
          <a:p>
            <a:pPr algn="ctr" fontAlgn="auto">
              <a:spcAft>
                <a:spcPts val="0"/>
              </a:spcAft>
              <a:buClr>
                <a:schemeClr val="accent1">
                  <a:lumMod val="60000"/>
                  <a:lumOff val="40000"/>
                </a:schemeClr>
              </a:buClr>
              <a:buNone/>
              <a:defRPr/>
            </a:pPr>
            <a:r>
              <a:rPr lang="en-US" dirty="0">
                <a:ea typeface="+mn-ea"/>
                <a:cs typeface="+mn-cs"/>
              </a:rPr>
              <a:t>Thus, these two operations commute                 and can be interchanged</a:t>
            </a:r>
          </a:p>
        </p:txBody>
      </p:sp>
      <p:cxnSp>
        <p:nvCxnSpPr>
          <p:cNvPr id="5" name="Straight Connector 4"/>
          <p:cNvCxnSpPr/>
          <p:nvPr/>
        </p:nvCxnSpPr>
        <p:spPr>
          <a:xfrm flipV="1">
            <a:off x="914400" y="5334000"/>
            <a:ext cx="7315200" cy="762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914400" y="6400800"/>
            <a:ext cx="7315200" cy="762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1"/>
          </p:nvPr>
        </p:nvSpPr>
        <p:spPr>
          <a:xfrm>
            <a:off x="0" y="6492875"/>
            <a:ext cx="51054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0" y="39688"/>
            <a:ext cx="9144000" cy="1412875"/>
          </a:xfrm>
        </p:spPr>
        <p:txBody>
          <a:bodyPr/>
          <a:lstStyle/>
          <a:p>
            <a:r>
              <a:rPr lang="en-US" sz="4800"/>
              <a:t>Interchanging </a:t>
            </a:r>
            <a:br>
              <a:rPr lang="en-US" sz="4800"/>
            </a:br>
            <a:r>
              <a:rPr lang="en-US" sz="4800"/>
              <a:t>AddRoundKey and InvMixColumns</a:t>
            </a:r>
          </a:p>
        </p:txBody>
      </p:sp>
      <p:graphicFrame>
        <p:nvGraphicFramePr>
          <p:cNvPr id="25" name="Content Placeholder 24"/>
          <p:cNvGraphicFramePr>
            <a:graphicFrameLocks noGrp="1"/>
          </p:cNvGraphicFramePr>
          <p:nvPr>
            <p:ph idx="1"/>
          </p:nvPr>
        </p:nvGraphicFramePr>
        <p:xfrm>
          <a:off x="792163" y="1905000"/>
          <a:ext cx="7666037"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162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1910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3F9EB9DE-68CF-9C41-AB6E-6FD6440B0BC7}"/>
              </a:ext>
            </a:extLst>
          </p:cNvPr>
          <p:cNvPicPr>
            <a:picLocks noChangeAspect="1"/>
          </p:cNvPicPr>
          <p:nvPr/>
        </p:nvPicPr>
        <p:blipFill>
          <a:blip r:embed="rId3"/>
          <a:stretch>
            <a:fillRect/>
          </a:stretch>
        </p:blipFill>
        <p:spPr>
          <a:xfrm>
            <a:off x="1922318" y="-465934"/>
            <a:ext cx="5962050" cy="7715594"/>
          </a:xfrm>
          <a:prstGeom prst="rect">
            <a:avLst/>
          </a:prstGeom>
        </p:spPr>
      </p:pic>
    </p:spTree>
  </p:cSld>
  <p:clrMapOvr>
    <a:masterClrMapping/>
  </p:clrMapOvr>
  <p:transition spd="med">
    <p:pull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Implementation Aspects</a:t>
            </a:r>
            <a:endParaRPr lang="en-AU"/>
          </a:p>
        </p:txBody>
      </p:sp>
      <p:sp>
        <p:nvSpPr>
          <p:cNvPr id="70659" name="Rectangle 3"/>
          <p:cNvSpPr>
            <a:spLocks noGrp="1" noChangeArrowheads="1"/>
          </p:cNvSpPr>
          <p:nvPr>
            <p:ph idx="1"/>
          </p:nvPr>
        </p:nvSpPr>
        <p:spPr>
          <a:xfrm>
            <a:off x="792163" y="1762125"/>
            <a:ext cx="7570787" cy="4714875"/>
          </a:xfrm>
        </p:spPr>
        <p:txBody>
          <a:bodyPr rtlCol="0">
            <a:normAutofit fontScale="92500" lnSpcReduction="1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AES can be implemented very efficiently on an 8-bit processor</a:t>
            </a:r>
          </a:p>
          <a:p>
            <a:pPr fontAlgn="auto">
              <a:spcAft>
                <a:spcPts val="0"/>
              </a:spcAft>
              <a:buClr>
                <a:schemeClr val="accent1">
                  <a:lumMod val="60000"/>
                  <a:lumOff val="40000"/>
                </a:schemeClr>
              </a:buClr>
              <a:buFont typeface="Candara" pitchFamily="34" charset="0"/>
              <a:buChar char="•"/>
              <a:defRPr/>
            </a:pPr>
            <a:r>
              <a:rPr lang="en-US" dirty="0">
                <a:ea typeface="+mn-ea"/>
                <a:cs typeface="+mn-cs"/>
              </a:rPr>
              <a:t>AddRoundKey is a bytewise XOR operation</a:t>
            </a:r>
          </a:p>
          <a:p>
            <a:pPr fontAlgn="auto">
              <a:spcAft>
                <a:spcPts val="0"/>
              </a:spcAft>
              <a:buClr>
                <a:schemeClr val="accent1">
                  <a:lumMod val="60000"/>
                  <a:lumOff val="40000"/>
                </a:schemeClr>
              </a:buClr>
              <a:buFont typeface="Candara" pitchFamily="34" charset="0"/>
              <a:buChar char="•"/>
              <a:defRPr/>
            </a:pPr>
            <a:r>
              <a:rPr lang="en-US" dirty="0">
                <a:ea typeface="+mn-ea"/>
                <a:cs typeface="+mn-cs"/>
              </a:rPr>
              <a:t>ShiftRows is a simple byte-shifting operation</a:t>
            </a:r>
          </a:p>
          <a:p>
            <a:pPr fontAlgn="auto">
              <a:spcAft>
                <a:spcPts val="0"/>
              </a:spcAft>
              <a:buClr>
                <a:schemeClr val="accent1">
                  <a:lumMod val="60000"/>
                  <a:lumOff val="40000"/>
                </a:schemeClr>
              </a:buClr>
              <a:buFont typeface="Candara" pitchFamily="34" charset="0"/>
              <a:buChar char="•"/>
              <a:defRPr/>
            </a:pPr>
            <a:r>
              <a:rPr lang="en-US" dirty="0">
                <a:ea typeface="+mn-ea"/>
                <a:cs typeface="+mn-cs"/>
              </a:rPr>
              <a:t>SubBytes operates at the byte level and only requires a table of 256 bytes</a:t>
            </a:r>
          </a:p>
          <a:p>
            <a:pPr fontAlgn="auto">
              <a:spcAft>
                <a:spcPts val="0"/>
              </a:spcAft>
              <a:buClr>
                <a:schemeClr val="accent1">
                  <a:lumMod val="60000"/>
                  <a:lumOff val="40000"/>
                </a:schemeClr>
              </a:buClr>
              <a:buFont typeface="Candara" pitchFamily="34" charset="0"/>
              <a:buChar char="•"/>
              <a:defRPr/>
            </a:pPr>
            <a:r>
              <a:rPr lang="en-US" dirty="0">
                <a:ea typeface="+mn-ea"/>
                <a:cs typeface="+mn-cs"/>
              </a:rPr>
              <a:t>MixColumns requires matrix multiplication in the field GF(2</a:t>
            </a:r>
            <a:r>
              <a:rPr lang="en-US" baseline="30000" dirty="0">
                <a:ea typeface="+mn-ea"/>
                <a:cs typeface="+mn-cs"/>
              </a:rPr>
              <a:t>8</a:t>
            </a:r>
            <a:r>
              <a:rPr lang="en-US" dirty="0">
                <a:ea typeface="+mn-ea"/>
                <a:cs typeface="+mn-cs"/>
              </a:rPr>
              <a:t>), which means that all operations are carried out on bytes</a:t>
            </a:r>
            <a:endParaRPr lang="en-AU" dirty="0">
              <a:ea typeface="+mn-ea"/>
              <a:cs typeface="+mn-cs"/>
            </a:endParaRPr>
          </a:p>
        </p:txBody>
      </p:sp>
      <p:sp>
        <p:nvSpPr>
          <p:cNvPr id="4" name="Footer Placeholder 3"/>
          <p:cNvSpPr>
            <a:spLocks noGrp="1"/>
          </p:cNvSpPr>
          <p:nvPr>
            <p:ph type="ftr" sz="quarter" idx="11"/>
          </p:nvPr>
        </p:nvSpPr>
        <p:spPr>
          <a:xfrm>
            <a:off x="0" y="6492875"/>
            <a:ext cx="46482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Implementation Aspects</a:t>
            </a:r>
            <a:endParaRPr lang="en-AU"/>
          </a:p>
        </p:txBody>
      </p:sp>
      <p:sp>
        <p:nvSpPr>
          <p:cNvPr id="71683" name="Rectangle 3"/>
          <p:cNvSpPr>
            <a:spLocks noGrp="1" noChangeArrowheads="1"/>
          </p:cNvSpPr>
          <p:nvPr>
            <p:ph idx="1"/>
          </p:nvPr>
        </p:nvSpPr>
        <p:spPr/>
        <p:txBody>
          <a:bodyPr rtlCol="0">
            <a:normAutofit lnSpcReduction="1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Can efficiently implement on a 32-bit processor</a:t>
            </a:r>
          </a:p>
          <a:p>
            <a:pPr lvl="1" fontAlgn="auto">
              <a:spcAft>
                <a:spcPts val="0"/>
              </a:spcAft>
              <a:buFont typeface="Candara" pitchFamily="34" charset="0"/>
              <a:buChar char="•"/>
              <a:defRPr/>
            </a:pPr>
            <a:r>
              <a:rPr lang="en-US" dirty="0">
                <a:ea typeface="+mn-ea"/>
              </a:rPr>
              <a:t>Redefine steps to use 32-bit words</a:t>
            </a:r>
          </a:p>
          <a:p>
            <a:pPr lvl="1" fontAlgn="auto">
              <a:spcAft>
                <a:spcPts val="0"/>
              </a:spcAft>
              <a:buFont typeface="Candara" pitchFamily="34" charset="0"/>
              <a:buChar char="•"/>
              <a:defRPr/>
            </a:pPr>
            <a:r>
              <a:rPr lang="en-US" dirty="0">
                <a:ea typeface="+mn-ea"/>
              </a:rPr>
              <a:t>Can precompute 4 tables of 256-words</a:t>
            </a:r>
          </a:p>
          <a:p>
            <a:pPr lvl="1" fontAlgn="auto">
              <a:spcAft>
                <a:spcPts val="0"/>
              </a:spcAft>
              <a:buFont typeface="Candara" pitchFamily="34" charset="0"/>
              <a:buChar char="•"/>
              <a:defRPr/>
            </a:pPr>
            <a:r>
              <a:rPr lang="en-US" dirty="0">
                <a:ea typeface="+mn-ea"/>
              </a:rPr>
              <a:t>Then each column in each round can be computed using 4 table lookups + 4 XORs</a:t>
            </a:r>
          </a:p>
          <a:p>
            <a:pPr lvl="1" fontAlgn="auto">
              <a:spcAft>
                <a:spcPts val="0"/>
              </a:spcAft>
              <a:buFont typeface="Candara" pitchFamily="34" charset="0"/>
              <a:buChar char="•"/>
              <a:defRPr/>
            </a:pPr>
            <a:r>
              <a:rPr lang="en-US" dirty="0">
                <a:ea typeface="+mn-ea"/>
              </a:rPr>
              <a:t>At a cost of 4Kb to store tables</a:t>
            </a:r>
          </a:p>
          <a:p>
            <a:pPr fontAlgn="auto">
              <a:spcAft>
                <a:spcPts val="0"/>
              </a:spcAft>
              <a:buClr>
                <a:schemeClr val="accent1">
                  <a:lumMod val="60000"/>
                  <a:lumOff val="40000"/>
                </a:schemeClr>
              </a:buClr>
              <a:buFont typeface="Candara" pitchFamily="34" charset="0"/>
              <a:buChar char="•"/>
              <a:defRPr/>
            </a:pPr>
            <a:r>
              <a:rPr lang="en-US" dirty="0">
                <a:ea typeface="+mn-ea"/>
                <a:cs typeface="+mn-cs"/>
              </a:rPr>
              <a:t>Designers believe this very efficient implementation was a key factor in its selection as the AES cipher</a:t>
            </a:r>
          </a:p>
        </p:txBody>
      </p:sp>
      <p:sp>
        <p:nvSpPr>
          <p:cNvPr id="4" name="Footer Placeholder 3"/>
          <p:cNvSpPr>
            <a:spLocks noGrp="1"/>
          </p:cNvSpPr>
          <p:nvPr>
            <p:ph type="ftr" sz="quarter" idx="11"/>
          </p:nvPr>
        </p:nvSpPr>
        <p:spPr>
          <a:xfrm>
            <a:off x="0" y="6492875"/>
            <a:ext cx="51054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Summary</a:t>
            </a:r>
            <a:endParaRPr lang="en-AU"/>
          </a:p>
        </p:txBody>
      </p:sp>
      <p:sp>
        <p:nvSpPr>
          <p:cNvPr id="100355" name="Rectangle 3"/>
          <p:cNvSpPr>
            <a:spLocks noGrp="1" noChangeArrowheads="1"/>
          </p:cNvSpPr>
          <p:nvPr>
            <p:ph sz="half" idx="1"/>
          </p:nvPr>
        </p:nvSpPr>
        <p:spPr>
          <a:xfrm>
            <a:off x="128347" y="2276872"/>
            <a:ext cx="3565525" cy="4953000"/>
          </a:xfrm>
        </p:spPr>
        <p:txBody>
          <a:bodyPr/>
          <a:lstStyle/>
          <a:p>
            <a:r>
              <a:rPr lang="en-US" dirty="0"/>
              <a:t>Present an overview of the general structure of Advanced Encryption Standard (AES)</a:t>
            </a:r>
          </a:p>
          <a:p>
            <a:r>
              <a:rPr lang="en-US" dirty="0"/>
              <a:t>Understand the four transformations used in AES</a:t>
            </a:r>
            <a:endParaRPr lang="en-AU" dirty="0"/>
          </a:p>
        </p:txBody>
      </p:sp>
      <p:sp>
        <p:nvSpPr>
          <p:cNvPr id="76804" name="Content Placeholder 11"/>
          <p:cNvSpPr>
            <a:spLocks noGrp="1"/>
          </p:cNvSpPr>
          <p:nvPr>
            <p:ph sz="half" idx="2"/>
          </p:nvPr>
        </p:nvSpPr>
        <p:spPr>
          <a:xfrm>
            <a:off x="5690947" y="1997587"/>
            <a:ext cx="3565525" cy="4876800"/>
          </a:xfrm>
        </p:spPr>
        <p:txBody>
          <a:bodyPr rtlCol="0"/>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Explain the AES key expansion algorithm</a:t>
            </a:r>
          </a:p>
          <a:p>
            <a:pPr fontAlgn="auto">
              <a:spcAft>
                <a:spcPts val="0"/>
              </a:spcAft>
              <a:buClr>
                <a:schemeClr val="accent1">
                  <a:lumMod val="60000"/>
                  <a:lumOff val="40000"/>
                </a:schemeClr>
              </a:buClr>
              <a:buFont typeface="Candara" pitchFamily="34" charset="0"/>
              <a:buChar char="•"/>
              <a:defRPr/>
            </a:pPr>
            <a:r>
              <a:rPr lang="en-US" dirty="0">
                <a:ea typeface="+mn-ea"/>
                <a:cs typeface="+mn-cs"/>
              </a:rPr>
              <a:t>Understand the use of polynomials with coefficients in GF(2</a:t>
            </a:r>
            <a:r>
              <a:rPr lang="en-US" baseline="30000" dirty="0">
                <a:ea typeface="+mn-ea"/>
                <a:cs typeface="+mn-cs"/>
              </a:rPr>
              <a:t>8</a:t>
            </a:r>
            <a:r>
              <a:rPr lang="en-US" dirty="0">
                <a:ea typeface="+mn-ea"/>
                <a:cs typeface="+mn-cs"/>
              </a:rPr>
              <a:t>)</a:t>
            </a:r>
            <a:endParaRPr lang="en-US" dirty="0">
              <a:ea typeface="+mn-ea"/>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8006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Finite Field Arithmetic</a:t>
            </a:r>
          </a:p>
        </p:txBody>
      </p:sp>
      <p:graphicFrame>
        <p:nvGraphicFramePr>
          <p:cNvPr id="17" name="Content Placeholder 16"/>
          <p:cNvGraphicFramePr>
            <a:graphicFrameLocks noGrp="1"/>
          </p:cNvGraphicFramePr>
          <p:nvPr>
            <p:ph idx="1"/>
          </p:nvPr>
        </p:nvGraphicFramePr>
        <p:xfrm>
          <a:off x="533401" y="1600201"/>
          <a:ext cx="8153399" cy="4952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1054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191000" cy="365125"/>
          </a:xfrm>
        </p:spPr>
        <p:txBody>
          <a:bodyPr/>
          <a:lstStyle/>
          <a:p>
            <a:pPr>
              <a:defRPr/>
            </a:pPr>
            <a:r>
              <a:rPr lang="en-US" sz="1000"/>
              <a:t>© 2020 Pearson Education, Inc., Hoboken, NJ. All rights reserved.</a:t>
            </a:r>
            <a:endParaRPr lang="en-US" sz="1000" dirty="0"/>
          </a:p>
        </p:txBody>
      </p:sp>
      <p:pic>
        <p:nvPicPr>
          <p:cNvPr id="5" name="Picture 4"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495800" cy="365125"/>
          </a:xfrm>
        </p:spPr>
        <p:txBody>
          <a:bodyPr/>
          <a:lstStyle/>
          <a:p>
            <a:pPr>
              <a:defRPr/>
            </a:pPr>
            <a:r>
              <a:rPr lang="en-US" sz="1000"/>
              <a:t>© 2020 Pearson Education, Inc., Hoboken, NJ. All rights reserved.</a:t>
            </a:r>
            <a:endParaRPr lang="en-US" sz="1000" dirty="0"/>
          </a:p>
        </p:txBody>
      </p:sp>
      <p:pic>
        <p:nvPicPr>
          <p:cNvPr id="3" name="Picture 2">
            <a:extLst>
              <a:ext uri="{FF2B5EF4-FFF2-40B4-BE49-F238E27FC236}">
                <a16:creationId xmlns:a16="http://schemas.microsoft.com/office/drawing/2014/main" id="{D795F18A-7236-F94F-B11E-911061F73D07}"/>
              </a:ext>
            </a:extLst>
          </p:cNvPr>
          <p:cNvPicPr>
            <a:picLocks noChangeAspect="1"/>
          </p:cNvPicPr>
          <p:nvPr/>
        </p:nvPicPr>
        <p:blipFill>
          <a:blip r:embed="rId3"/>
          <a:stretch>
            <a:fillRect/>
          </a:stretch>
        </p:blipFill>
        <p:spPr>
          <a:xfrm>
            <a:off x="1847197" y="0"/>
            <a:ext cx="5602010" cy="7249660"/>
          </a:xfrm>
          <a:prstGeom prst="rect">
            <a:avLst/>
          </a:prstGeom>
        </p:spPr>
      </p:pic>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p:txBody>
          <a:bodyPr/>
          <a:lstStyle/>
          <a:p>
            <a:r>
              <a:rPr lang="en-US" dirty="0"/>
              <a:t>Table 6.1</a:t>
            </a:r>
            <a:br>
              <a:rPr lang="en-US" dirty="0"/>
            </a:br>
            <a:r>
              <a:rPr lang="en-US" dirty="0"/>
              <a:t>AES Parameters</a:t>
            </a:r>
          </a:p>
        </p:txBody>
      </p:sp>
      <p:pic>
        <p:nvPicPr>
          <p:cNvPr id="43011" name="Picture 3"/>
          <p:cNvPicPr>
            <a:picLocks noChangeAspect="1"/>
          </p:cNvPicPr>
          <p:nvPr/>
        </p:nvPicPr>
        <p:blipFill>
          <a:blip r:embed="rId3"/>
          <a:srcRect/>
          <a:stretch>
            <a:fillRect/>
          </a:stretch>
        </p:blipFill>
        <p:spPr bwMode="auto">
          <a:xfrm>
            <a:off x="166688" y="2692400"/>
            <a:ext cx="8705850" cy="2108200"/>
          </a:xfrm>
          <a:prstGeom prst="rect">
            <a:avLst/>
          </a:prstGeom>
          <a:noFill/>
          <a:ln w="9525">
            <a:noFill/>
            <a:miter lim="800000"/>
            <a:headEnd/>
            <a:tailEnd/>
          </a:ln>
        </p:spPr>
      </p:pic>
      <p:sp>
        <p:nvSpPr>
          <p:cNvPr id="4" name="Footer Placeholder 3"/>
          <p:cNvSpPr>
            <a:spLocks noGrp="1"/>
          </p:cNvSpPr>
          <p:nvPr>
            <p:ph type="ftr" sz="quarter" idx="11"/>
          </p:nvPr>
        </p:nvSpPr>
        <p:spPr>
          <a:xfrm>
            <a:off x="0" y="6492875"/>
            <a:ext cx="4876800" cy="365125"/>
          </a:xfrm>
        </p:spPr>
        <p:txBody>
          <a:bodyPr/>
          <a:lstStyle/>
          <a:p>
            <a:pPr>
              <a:defRPr/>
            </a:pPr>
            <a:r>
              <a:rPr lang="en-US" sz="1000"/>
              <a:t>© 2020 Pearson Education, Inc., Hoboken, NJ. All rights reserved.</a:t>
            </a:r>
            <a:endParaRPr lang="en-US" sz="1000"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86400" cy="365125"/>
          </a:xfrm>
        </p:spPr>
        <p:txBody>
          <a:bodyPr/>
          <a:lstStyle/>
          <a:p>
            <a:pPr>
              <a:defRPr/>
            </a:pPr>
            <a:r>
              <a:rPr lang="en-US" sz="1000"/>
              <a:t>© 2020 Pearson Education, Inc., Hoboken, NJ. All rights reserved.</a:t>
            </a:r>
            <a:endParaRPr lang="en-US" sz="1000" dirty="0"/>
          </a:p>
        </p:txBody>
      </p:sp>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752600" y="-219635"/>
            <a:ext cx="5791200" cy="7494494"/>
          </a:xfrm>
          <a:prstGeom prst="rect">
            <a:avLst/>
          </a:prstGeom>
        </p:spPr>
      </p:pic>
    </p:spTree>
  </p:cSld>
  <p:clrMapOvr>
    <a:masterClrMapping/>
  </p:clrMapOvr>
  <p:transition spd="med">
    <p:pull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a:t>Detailed Structure</a:t>
            </a:r>
          </a:p>
        </p:txBody>
      </p:sp>
      <p:sp>
        <p:nvSpPr>
          <p:cNvPr id="54275" name="Rectangle 3"/>
          <p:cNvSpPr>
            <a:spLocks noGrp="1" noChangeArrowheads="1"/>
          </p:cNvSpPr>
          <p:nvPr>
            <p:ph idx="1"/>
          </p:nvPr>
        </p:nvSpPr>
        <p:spPr>
          <a:xfrm>
            <a:off x="457200" y="1524000"/>
            <a:ext cx="7905750" cy="5095875"/>
          </a:xfrm>
        </p:spPr>
        <p:txBody>
          <a:bodyPr rtlCol="0">
            <a:normAutofit fontScale="55000" lnSpcReduction="20000"/>
          </a:bodyPr>
          <a:lstStyle/>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Processes the entire data block as a single matrix during each round using substitutions and permutation</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The key that is provided as input is expanded into an array of forty-four 32-bit words, </a:t>
            </a:r>
            <a:r>
              <a:rPr lang="en-US" i="1" dirty="0">
                <a:ea typeface="+mn-ea"/>
                <a:cs typeface="+mn-cs"/>
              </a:rPr>
              <a:t>w[i]</a:t>
            </a:r>
          </a:p>
          <a:p>
            <a:pPr fontAlgn="auto">
              <a:lnSpc>
                <a:spcPct val="120000"/>
              </a:lnSpc>
              <a:spcBef>
                <a:spcPts val="600"/>
              </a:spcBef>
              <a:spcAft>
                <a:spcPts val="0"/>
              </a:spcAft>
              <a:buClr>
                <a:schemeClr val="accent1">
                  <a:lumMod val="60000"/>
                  <a:lumOff val="40000"/>
                </a:schemeClr>
              </a:buClr>
              <a:buFont typeface="Candara" pitchFamily="34" charset="0"/>
              <a:buChar char="•"/>
              <a:defRPr/>
            </a:pPr>
            <a:endParaRPr lang="en-US" dirty="0">
              <a:ea typeface="+mn-ea"/>
              <a:cs typeface="+mn-cs"/>
            </a:endParaRPr>
          </a:p>
          <a:p>
            <a:pPr fontAlgn="auto">
              <a:lnSpc>
                <a:spcPct val="120000"/>
              </a:lnSpc>
              <a:spcBef>
                <a:spcPts val="600"/>
              </a:spcBef>
              <a:spcAft>
                <a:spcPts val="0"/>
              </a:spcAft>
              <a:buClr>
                <a:schemeClr val="accent1">
                  <a:lumMod val="60000"/>
                  <a:lumOff val="40000"/>
                </a:schemeClr>
              </a:buClr>
              <a:buFont typeface="Candara" pitchFamily="34" charset="0"/>
              <a:buChar char="•"/>
              <a:defRPr/>
            </a:pPr>
            <a:endParaRPr lang="en-US" dirty="0">
              <a:ea typeface="+mn-ea"/>
              <a:cs typeface="+mn-cs"/>
            </a:endParaRPr>
          </a:p>
          <a:p>
            <a:pPr fontAlgn="auto">
              <a:lnSpc>
                <a:spcPct val="120000"/>
              </a:lnSpc>
              <a:spcBef>
                <a:spcPts val="600"/>
              </a:spcBef>
              <a:spcAft>
                <a:spcPts val="0"/>
              </a:spcAft>
              <a:buClr>
                <a:schemeClr val="accent1">
                  <a:lumMod val="60000"/>
                  <a:lumOff val="40000"/>
                </a:schemeClr>
              </a:buClr>
              <a:buFont typeface="Candara" pitchFamily="34" charset="0"/>
              <a:buChar char="•"/>
              <a:defRPr/>
            </a:pPr>
            <a:endParaRPr lang="en-US" dirty="0">
              <a:ea typeface="+mn-ea"/>
              <a:cs typeface="+mn-cs"/>
            </a:endParaRPr>
          </a:p>
          <a:p>
            <a:pPr fontAlgn="auto">
              <a:lnSpc>
                <a:spcPct val="120000"/>
              </a:lnSpc>
              <a:spcBef>
                <a:spcPts val="600"/>
              </a:spcBef>
              <a:spcAft>
                <a:spcPts val="0"/>
              </a:spcAft>
              <a:buClr>
                <a:schemeClr val="accent1">
                  <a:lumMod val="60000"/>
                  <a:lumOff val="40000"/>
                </a:schemeClr>
              </a:buClr>
              <a:buFont typeface="Candara" pitchFamily="34" charset="0"/>
              <a:buChar char="•"/>
              <a:defRPr/>
            </a:pPr>
            <a:endParaRPr lang="en-US" dirty="0">
              <a:ea typeface="+mn-ea"/>
              <a:cs typeface="+mn-cs"/>
            </a:endParaRPr>
          </a:p>
          <a:p>
            <a:pPr fontAlgn="auto">
              <a:lnSpc>
                <a:spcPct val="120000"/>
              </a:lnSpc>
              <a:spcBef>
                <a:spcPts val="600"/>
              </a:spcBef>
              <a:spcAft>
                <a:spcPts val="0"/>
              </a:spcAft>
              <a:buClr>
                <a:schemeClr val="accent1">
                  <a:lumMod val="60000"/>
                  <a:lumOff val="40000"/>
                </a:schemeClr>
              </a:buClr>
              <a:buFont typeface="Candara" pitchFamily="34" charset="0"/>
              <a:buChar char="•"/>
              <a:defRPr/>
            </a:pPr>
            <a:endParaRPr lang="en-US" dirty="0">
              <a:ea typeface="+mn-ea"/>
              <a:cs typeface="+mn-cs"/>
            </a:endParaRP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The cipher begins and ends with an AddRoundKey stage</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Can view the cipher as alternating operations of XOR encryption (AddRoundKey) of a block, followed by scrambling of the block (the other three stages), followed by XOR encryption, and so on</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Each stage is easily reversible</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The decryption algorithm makes use of the expanded key in reverse order, however the decryption algorithm is not identical to the encryption algorithm</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State is the same for both encryption and decryption</a:t>
            </a:r>
          </a:p>
          <a:p>
            <a:pPr fontAlgn="auto">
              <a:lnSpc>
                <a:spcPct val="12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Final round of both encryption and decryption consists of only three stages</a:t>
            </a:r>
            <a:endParaRPr lang="en-AU" dirty="0">
              <a:ea typeface="+mn-ea"/>
              <a:cs typeface="+mn-cs"/>
            </a:endParaRPr>
          </a:p>
        </p:txBody>
      </p:sp>
      <p:graphicFrame>
        <p:nvGraphicFramePr>
          <p:cNvPr id="4" name="Diagram 3"/>
          <p:cNvGraphicFramePr/>
          <p:nvPr/>
        </p:nvGraphicFramePr>
        <p:xfrm>
          <a:off x="838200" y="2438400"/>
          <a:ext cx="72390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a:t>© 2020 Pearson Education, Inc., Hoboken, NJ. All rights reserved.</a:t>
            </a:r>
            <a:endParaRPr lang="en-US" sz="1000" dirty="0"/>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9355</TotalTime>
  <Words>6431</Words>
  <Application>Microsoft Macintosh PowerPoint</Application>
  <PresentationFormat>On-screen Show (4:3)</PresentationFormat>
  <Paragraphs>518</Paragraphs>
  <Slides>35</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Candara</vt:lpstr>
      <vt:lpstr>Mistral</vt:lpstr>
      <vt:lpstr>Times New Roman</vt:lpstr>
      <vt:lpstr>Wingdings</vt:lpstr>
      <vt:lpstr>ch01</vt:lpstr>
      <vt:lpstr>Infusion</vt:lpstr>
      <vt:lpstr>Cryptography and Network Security</vt:lpstr>
      <vt:lpstr>Chapter 6</vt:lpstr>
      <vt:lpstr>Finite Field Arithmetic</vt:lpstr>
      <vt:lpstr>Finite Field Arithmetic</vt:lpstr>
      <vt:lpstr>PowerPoint Presentation</vt:lpstr>
      <vt:lpstr>PowerPoint Presentation</vt:lpstr>
      <vt:lpstr>Table 6.1 AES Parameters</vt:lpstr>
      <vt:lpstr>PowerPoint Presentation</vt:lpstr>
      <vt:lpstr>Detailed Structure</vt:lpstr>
      <vt:lpstr>PowerPoint Presentation</vt:lpstr>
      <vt:lpstr>PowerPoint Presentation</vt:lpstr>
      <vt:lpstr>PowerPoint Presentation</vt:lpstr>
      <vt:lpstr>PowerPoint Presentation</vt:lpstr>
      <vt:lpstr>PowerPoint Presentation</vt:lpstr>
      <vt:lpstr>S-Box Rationale</vt:lpstr>
      <vt:lpstr>PowerPoint Presentation</vt:lpstr>
      <vt:lpstr>Shift Row Rationale</vt:lpstr>
      <vt:lpstr>Mix Columns Rationale</vt:lpstr>
      <vt:lpstr>AddRoundKey Transformation</vt:lpstr>
      <vt:lpstr>PowerPoint Presentation</vt:lpstr>
      <vt:lpstr>AES Key Expansion</vt:lpstr>
      <vt:lpstr>PowerPoint Presentation</vt:lpstr>
      <vt:lpstr>Key Expansion Rationale</vt:lpstr>
      <vt:lpstr>PowerPoint Presentation</vt:lpstr>
      <vt:lpstr>PowerPoint Presentation</vt:lpstr>
      <vt:lpstr>PowerPoint Presentation</vt:lpstr>
      <vt:lpstr>PowerPoint Presentation</vt:lpstr>
      <vt:lpstr>PowerPoint Presentation</vt:lpstr>
      <vt:lpstr>AES Implementation</vt:lpstr>
      <vt:lpstr>Interchanging  InvShiftRows and InvSubBytes</vt:lpstr>
      <vt:lpstr>Interchanging  AddRoundKey and InvMixColumns</vt:lpstr>
      <vt:lpstr>PowerPoint Presentation</vt:lpstr>
      <vt:lpstr>Implementation Aspects</vt:lpstr>
      <vt:lpstr>Implementation Aspects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5</dc:subject>
  <dc:creator>Dr Lawrie Brown</dc:creator>
  <cp:keywords/>
  <dc:description/>
  <cp:lastModifiedBy>Kim McLaughlin</cp:lastModifiedBy>
  <cp:revision>82</cp:revision>
  <cp:lastPrinted>2009-08-06T05:23:03Z</cp:lastPrinted>
  <dcterms:created xsi:type="dcterms:W3CDTF">2016-03-15T19:51:12Z</dcterms:created>
  <dcterms:modified xsi:type="dcterms:W3CDTF">2019-11-05T05:03:46Z</dcterms:modified>
  <cp:category/>
</cp:coreProperties>
</file>