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53"/>
  </p:notesMasterIdLst>
  <p:handoutMasterIdLst>
    <p:handoutMasterId r:id="rId54"/>
  </p:handoutMasterIdLst>
  <p:sldIdLst>
    <p:sldId id="325" r:id="rId2"/>
    <p:sldId id="326" r:id="rId3"/>
    <p:sldId id="315" r:id="rId4"/>
    <p:sldId id="329" r:id="rId5"/>
    <p:sldId id="330" r:id="rId6"/>
    <p:sldId id="316" r:id="rId7"/>
    <p:sldId id="323" r:id="rId8"/>
    <p:sldId id="331" r:id="rId9"/>
    <p:sldId id="324" r:id="rId10"/>
    <p:sldId id="332" r:id="rId11"/>
    <p:sldId id="333" r:id="rId12"/>
    <p:sldId id="334" r:id="rId13"/>
    <p:sldId id="335" r:id="rId14"/>
    <p:sldId id="336" r:id="rId15"/>
    <p:sldId id="337" r:id="rId16"/>
    <p:sldId id="338" r:id="rId17"/>
    <p:sldId id="317" r:id="rId18"/>
    <p:sldId id="320" r:id="rId19"/>
    <p:sldId id="339" r:id="rId20"/>
    <p:sldId id="340" r:id="rId21"/>
    <p:sldId id="318" r:id="rId22"/>
    <p:sldId id="341" r:id="rId23"/>
    <p:sldId id="342" r:id="rId24"/>
    <p:sldId id="343" r:id="rId25"/>
    <p:sldId id="346" r:id="rId26"/>
    <p:sldId id="319" r:id="rId27"/>
    <p:sldId id="362" r:id="rId28"/>
    <p:sldId id="290" r:id="rId29"/>
    <p:sldId id="291" r:id="rId30"/>
    <p:sldId id="314" r:id="rId31"/>
    <p:sldId id="294" r:id="rId32"/>
    <p:sldId id="363" r:id="rId33"/>
    <p:sldId id="364" r:id="rId34"/>
    <p:sldId id="365" r:id="rId35"/>
    <p:sldId id="366" r:id="rId36"/>
    <p:sldId id="367" r:id="rId37"/>
    <p:sldId id="345" r:id="rId38"/>
    <p:sldId id="347" r:id="rId39"/>
    <p:sldId id="348" r:id="rId40"/>
    <p:sldId id="349" r:id="rId41"/>
    <p:sldId id="350" r:id="rId42"/>
    <p:sldId id="351" r:id="rId43"/>
    <p:sldId id="355" r:id="rId44"/>
    <p:sldId id="356" r:id="rId45"/>
    <p:sldId id="357" r:id="rId46"/>
    <p:sldId id="359" r:id="rId47"/>
    <p:sldId id="358" r:id="rId48"/>
    <p:sldId id="352" r:id="rId49"/>
    <p:sldId id="353" r:id="rId50"/>
    <p:sldId id="354" r:id="rId51"/>
    <p:sldId id="328" r:id="rId5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81" autoAdjust="0"/>
    <p:restoredTop sz="88070" autoAdjust="0"/>
  </p:normalViewPr>
  <p:slideViewPr>
    <p:cSldViewPr>
      <p:cViewPr varScale="1">
        <p:scale>
          <a:sx n="99" d="100"/>
          <a:sy n="99" d="100"/>
        </p:scale>
        <p:origin x="2224" y="1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24" d="100"/>
          <a:sy n="124" d="100"/>
        </p:scale>
        <p:origin x="-15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179B55-D89E-AA4A-8AEA-3A1012FDA6C4}" type="doc">
      <dgm:prSet loTypeId="urn:microsoft.com/office/officeart/2005/8/layout/hierarchy2" loCatId="hierarchy" qsTypeId="urn:microsoft.com/office/officeart/2005/8/quickstyle/simple4" qsCatId="simple" csTypeId="urn:microsoft.com/office/officeart/2005/8/colors/accent1_2" csCatId="accent1" phldr="1"/>
      <dgm:spPr/>
    </dgm:pt>
    <dgm:pt modelId="{C45142B6-9386-0E45-9A78-F6784D13BAE6}">
      <dgm:prSet phldrT="[Text]"/>
      <dgm:spPr/>
      <dgm:t>
        <a:bodyPr/>
        <a:lstStyle/>
        <a:p>
          <a:r>
            <a:rPr lang="en-AU" b="1" i="0" dirty="0"/>
            <a:t>There are two distinct requirements for a sequence of random numbers:</a:t>
          </a:r>
          <a:endParaRPr lang="en-US" b="1" i="0" dirty="0"/>
        </a:p>
      </dgm:t>
    </dgm:pt>
    <dgm:pt modelId="{DA55B218-B0AB-ED46-9A2C-A72594C1E280}" type="parTrans" cxnId="{1D6DFD70-C9FA-7D42-863A-F36685D1BD7A}">
      <dgm:prSet/>
      <dgm:spPr/>
      <dgm:t>
        <a:bodyPr/>
        <a:lstStyle/>
        <a:p>
          <a:endParaRPr lang="en-US"/>
        </a:p>
      </dgm:t>
    </dgm:pt>
    <dgm:pt modelId="{B17C4B1F-0742-3D44-A35D-00DB893A4F2E}" type="sibTrans" cxnId="{1D6DFD70-C9FA-7D42-863A-F36685D1BD7A}">
      <dgm:prSet/>
      <dgm:spPr/>
      <dgm:t>
        <a:bodyPr/>
        <a:lstStyle/>
        <a:p>
          <a:endParaRPr lang="en-US"/>
        </a:p>
      </dgm:t>
    </dgm:pt>
    <dgm:pt modelId="{A37D92F6-2BD7-494C-98A9-70E0D4D55942}">
      <dgm:prSet/>
      <dgm:spPr/>
      <dgm:t>
        <a:bodyPr/>
        <a:lstStyle/>
        <a:p>
          <a:r>
            <a:rPr lang="en-AU" b="1" i="0" dirty="0"/>
            <a:t>Randomness</a:t>
          </a:r>
        </a:p>
      </dgm:t>
    </dgm:pt>
    <dgm:pt modelId="{B29DACFC-2BDC-DB43-8B86-DCDC6CCF7CEC}" type="parTrans" cxnId="{2CDE1357-A321-874D-9858-0F2B1E2906E7}">
      <dgm:prSet/>
      <dgm:spPr/>
      <dgm:t>
        <a:bodyPr/>
        <a:lstStyle/>
        <a:p>
          <a:endParaRPr lang="en-US"/>
        </a:p>
      </dgm:t>
    </dgm:pt>
    <dgm:pt modelId="{BD9A5390-DA55-B94C-BD4E-EA7968D192FC}" type="sibTrans" cxnId="{2CDE1357-A321-874D-9858-0F2B1E2906E7}">
      <dgm:prSet/>
      <dgm:spPr/>
      <dgm:t>
        <a:bodyPr/>
        <a:lstStyle/>
        <a:p>
          <a:endParaRPr lang="en-US"/>
        </a:p>
      </dgm:t>
    </dgm:pt>
    <dgm:pt modelId="{DF00F966-1688-8448-9384-24EE7BF2C544}">
      <dgm:prSet/>
      <dgm:spPr/>
      <dgm:t>
        <a:bodyPr/>
        <a:lstStyle/>
        <a:p>
          <a:r>
            <a:rPr lang="en-AU" b="1" i="0" dirty="0"/>
            <a:t>Unpredictability </a:t>
          </a:r>
        </a:p>
      </dgm:t>
    </dgm:pt>
    <dgm:pt modelId="{19536EE3-7471-D84A-BBCC-CBEEF112392E}" type="parTrans" cxnId="{ED14C9C3-1735-394C-A95C-2D4CE0B0FEBE}">
      <dgm:prSet/>
      <dgm:spPr/>
      <dgm:t>
        <a:bodyPr/>
        <a:lstStyle/>
        <a:p>
          <a:endParaRPr lang="en-US"/>
        </a:p>
      </dgm:t>
    </dgm:pt>
    <dgm:pt modelId="{A527BAD3-7E53-734B-85B1-27594380445F}" type="sibTrans" cxnId="{ED14C9C3-1735-394C-A95C-2D4CE0B0FEBE}">
      <dgm:prSet/>
      <dgm:spPr/>
      <dgm:t>
        <a:bodyPr/>
        <a:lstStyle/>
        <a:p>
          <a:endParaRPr lang="en-US"/>
        </a:p>
      </dgm:t>
    </dgm:pt>
    <dgm:pt modelId="{97EAF9DD-5438-A346-BC85-5A2BE82930B4}" type="pres">
      <dgm:prSet presAssocID="{F1179B55-D89E-AA4A-8AEA-3A1012FDA6C4}" presName="diagram" presStyleCnt="0">
        <dgm:presLayoutVars>
          <dgm:chPref val="1"/>
          <dgm:dir/>
          <dgm:animOne val="branch"/>
          <dgm:animLvl val="lvl"/>
          <dgm:resizeHandles val="exact"/>
        </dgm:presLayoutVars>
      </dgm:prSet>
      <dgm:spPr/>
    </dgm:pt>
    <dgm:pt modelId="{0551C3A0-A390-7245-BC6F-950A78F1E6A3}" type="pres">
      <dgm:prSet presAssocID="{C45142B6-9386-0E45-9A78-F6784D13BAE6}" presName="root1" presStyleCnt="0"/>
      <dgm:spPr/>
    </dgm:pt>
    <dgm:pt modelId="{6C38144C-E0E7-DF44-A75A-6D79F43B0A57}" type="pres">
      <dgm:prSet presAssocID="{C45142B6-9386-0E45-9A78-F6784D13BAE6}" presName="LevelOneTextNode" presStyleLbl="node0" presStyleIdx="0" presStyleCnt="1">
        <dgm:presLayoutVars>
          <dgm:chPref val="3"/>
        </dgm:presLayoutVars>
      </dgm:prSet>
      <dgm:spPr/>
    </dgm:pt>
    <dgm:pt modelId="{15616F3C-A580-1E4E-B880-F3024C5F741B}" type="pres">
      <dgm:prSet presAssocID="{C45142B6-9386-0E45-9A78-F6784D13BAE6}" presName="level2hierChild" presStyleCnt="0"/>
      <dgm:spPr/>
    </dgm:pt>
    <dgm:pt modelId="{AB9AE1B4-5E5A-CE4D-B264-9C1E1501248F}" type="pres">
      <dgm:prSet presAssocID="{B29DACFC-2BDC-DB43-8B86-DCDC6CCF7CEC}" presName="conn2-1" presStyleLbl="parChTrans1D2" presStyleIdx="0" presStyleCnt="2"/>
      <dgm:spPr/>
    </dgm:pt>
    <dgm:pt modelId="{5330D150-8A53-C54C-A8D2-52C8D62B1EE2}" type="pres">
      <dgm:prSet presAssocID="{B29DACFC-2BDC-DB43-8B86-DCDC6CCF7CEC}" presName="connTx" presStyleLbl="parChTrans1D2" presStyleIdx="0" presStyleCnt="2"/>
      <dgm:spPr/>
    </dgm:pt>
    <dgm:pt modelId="{FF470FFA-E361-8E4E-911D-8D2E191359FA}" type="pres">
      <dgm:prSet presAssocID="{A37D92F6-2BD7-494C-98A9-70E0D4D55942}" presName="root2" presStyleCnt="0"/>
      <dgm:spPr/>
    </dgm:pt>
    <dgm:pt modelId="{B263507D-1E7A-5149-A781-2A4F350A5A27}" type="pres">
      <dgm:prSet presAssocID="{A37D92F6-2BD7-494C-98A9-70E0D4D55942}" presName="LevelTwoTextNode" presStyleLbl="node2" presStyleIdx="0" presStyleCnt="2">
        <dgm:presLayoutVars>
          <dgm:chPref val="3"/>
        </dgm:presLayoutVars>
      </dgm:prSet>
      <dgm:spPr/>
    </dgm:pt>
    <dgm:pt modelId="{981A3355-80D6-4A48-A1CE-C443B3C2CE13}" type="pres">
      <dgm:prSet presAssocID="{A37D92F6-2BD7-494C-98A9-70E0D4D55942}" presName="level3hierChild" presStyleCnt="0"/>
      <dgm:spPr/>
    </dgm:pt>
    <dgm:pt modelId="{BA0BDC50-440E-5945-95B3-A9E109F3DF69}" type="pres">
      <dgm:prSet presAssocID="{19536EE3-7471-D84A-BBCC-CBEEF112392E}" presName="conn2-1" presStyleLbl="parChTrans1D2" presStyleIdx="1" presStyleCnt="2"/>
      <dgm:spPr/>
    </dgm:pt>
    <dgm:pt modelId="{BCC815CE-9E6A-9B43-92AA-198BA1F32758}" type="pres">
      <dgm:prSet presAssocID="{19536EE3-7471-D84A-BBCC-CBEEF112392E}" presName="connTx" presStyleLbl="parChTrans1D2" presStyleIdx="1" presStyleCnt="2"/>
      <dgm:spPr/>
    </dgm:pt>
    <dgm:pt modelId="{3A76543B-F2B9-464D-9DF1-8B5B2BDA05A1}" type="pres">
      <dgm:prSet presAssocID="{DF00F966-1688-8448-9384-24EE7BF2C544}" presName="root2" presStyleCnt="0"/>
      <dgm:spPr/>
    </dgm:pt>
    <dgm:pt modelId="{903B1CDD-14EF-844D-B987-4E8D5F77335F}" type="pres">
      <dgm:prSet presAssocID="{DF00F966-1688-8448-9384-24EE7BF2C544}" presName="LevelTwoTextNode" presStyleLbl="node2" presStyleIdx="1" presStyleCnt="2">
        <dgm:presLayoutVars>
          <dgm:chPref val="3"/>
        </dgm:presLayoutVars>
      </dgm:prSet>
      <dgm:spPr/>
    </dgm:pt>
    <dgm:pt modelId="{3825E021-B097-AE4F-9635-2A6B38BBB2EC}" type="pres">
      <dgm:prSet presAssocID="{DF00F966-1688-8448-9384-24EE7BF2C544}" presName="level3hierChild" presStyleCnt="0"/>
      <dgm:spPr/>
    </dgm:pt>
  </dgm:ptLst>
  <dgm:cxnLst>
    <dgm:cxn modelId="{3912A30B-0E6B-2B4B-B940-AA3D51DB9FD1}" type="presOf" srcId="{F1179B55-D89E-AA4A-8AEA-3A1012FDA6C4}" destId="{97EAF9DD-5438-A346-BC85-5A2BE82930B4}" srcOrd="0" destOrd="0" presId="urn:microsoft.com/office/officeart/2005/8/layout/hierarchy2"/>
    <dgm:cxn modelId="{01F8E214-EA24-DC4B-9CE0-5A8684028B88}" type="presOf" srcId="{B29DACFC-2BDC-DB43-8B86-DCDC6CCF7CEC}" destId="{5330D150-8A53-C54C-A8D2-52C8D62B1EE2}" srcOrd="1" destOrd="0" presId="urn:microsoft.com/office/officeart/2005/8/layout/hierarchy2"/>
    <dgm:cxn modelId="{64A18819-49B9-664B-AF86-AC7230604C7E}" type="presOf" srcId="{B29DACFC-2BDC-DB43-8B86-DCDC6CCF7CEC}" destId="{AB9AE1B4-5E5A-CE4D-B264-9C1E1501248F}" srcOrd="0" destOrd="0" presId="urn:microsoft.com/office/officeart/2005/8/layout/hierarchy2"/>
    <dgm:cxn modelId="{7DEAC54A-B584-9E47-94FB-0E8255700FE8}" type="presOf" srcId="{19536EE3-7471-D84A-BBCC-CBEEF112392E}" destId="{BA0BDC50-440E-5945-95B3-A9E109F3DF69}" srcOrd="0" destOrd="0" presId="urn:microsoft.com/office/officeart/2005/8/layout/hierarchy2"/>
    <dgm:cxn modelId="{2CDE1357-A321-874D-9858-0F2B1E2906E7}" srcId="{C45142B6-9386-0E45-9A78-F6784D13BAE6}" destId="{A37D92F6-2BD7-494C-98A9-70E0D4D55942}" srcOrd="0" destOrd="0" parTransId="{B29DACFC-2BDC-DB43-8B86-DCDC6CCF7CEC}" sibTransId="{BD9A5390-DA55-B94C-BD4E-EA7968D192FC}"/>
    <dgm:cxn modelId="{1D6DFD70-C9FA-7D42-863A-F36685D1BD7A}" srcId="{F1179B55-D89E-AA4A-8AEA-3A1012FDA6C4}" destId="{C45142B6-9386-0E45-9A78-F6784D13BAE6}" srcOrd="0" destOrd="0" parTransId="{DA55B218-B0AB-ED46-9A2C-A72594C1E280}" sibTransId="{B17C4B1F-0742-3D44-A35D-00DB893A4F2E}"/>
    <dgm:cxn modelId="{78BB3F82-0072-E541-AF8D-1179B5A688E1}" type="presOf" srcId="{C45142B6-9386-0E45-9A78-F6784D13BAE6}" destId="{6C38144C-E0E7-DF44-A75A-6D79F43B0A57}" srcOrd="0" destOrd="0" presId="urn:microsoft.com/office/officeart/2005/8/layout/hierarchy2"/>
    <dgm:cxn modelId="{496C0186-85EF-1A4A-B7D8-694EDD1244F0}" type="presOf" srcId="{19536EE3-7471-D84A-BBCC-CBEEF112392E}" destId="{BCC815CE-9E6A-9B43-92AA-198BA1F32758}" srcOrd="1" destOrd="0" presId="urn:microsoft.com/office/officeart/2005/8/layout/hierarchy2"/>
    <dgm:cxn modelId="{6B9FCF97-5046-DD4B-AF6E-1D034DB79039}" type="presOf" srcId="{DF00F966-1688-8448-9384-24EE7BF2C544}" destId="{903B1CDD-14EF-844D-B987-4E8D5F77335F}" srcOrd="0" destOrd="0" presId="urn:microsoft.com/office/officeart/2005/8/layout/hierarchy2"/>
    <dgm:cxn modelId="{ED14C9C3-1735-394C-A95C-2D4CE0B0FEBE}" srcId="{C45142B6-9386-0E45-9A78-F6784D13BAE6}" destId="{DF00F966-1688-8448-9384-24EE7BF2C544}" srcOrd="1" destOrd="0" parTransId="{19536EE3-7471-D84A-BBCC-CBEEF112392E}" sibTransId="{A527BAD3-7E53-734B-85B1-27594380445F}"/>
    <dgm:cxn modelId="{89037FE7-3025-FA47-9C6A-75FBD9E0CD9C}" type="presOf" srcId="{A37D92F6-2BD7-494C-98A9-70E0D4D55942}" destId="{B263507D-1E7A-5149-A781-2A4F350A5A27}" srcOrd="0" destOrd="0" presId="urn:microsoft.com/office/officeart/2005/8/layout/hierarchy2"/>
    <dgm:cxn modelId="{F8FF4740-C119-A943-A077-5BE792A050DB}" type="presParOf" srcId="{97EAF9DD-5438-A346-BC85-5A2BE82930B4}" destId="{0551C3A0-A390-7245-BC6F-950A78F1E6A3}" srcOrd="0" destOrd="0" presId="urn:microsoft.com/office/officeart/2005/8/layout/hierarchy2"/>
    <dgm:cxn modelId="{385A30C0-041D-FE41-81E7-1383CDEBFC57}" type="presParOf" srcId="{0551C3A0-A390-7245-BC6F-950A78F1E6A3}" destId="{6C38144C-E0E7-DF44-A75A-6D79F43B0A57}" srcOrd="0" destOrd="0" presId="urn:microsoft.com/office/officeart/2005/8/layout/hierarchy2"/>
    <dgm:cxn modelId="{947F2D44-ABD7-594D-84CA-9EFEE162124F}" type="presParOf" srcId="{0551C3A0-A390-7245-BC6F-950A78F1E6A3}" destId="{15616F3C-A580-1E4E-B880-F3024C5F741B}" srcOrd="1" destOrd="0" presId="urn:microsoft.com/office/officeart/2005/8/layout/hierarchy2"/>
    <dgm:cxn modelId="{37AED303-28DA-8744-BB83-23FCB58A25C4}" type="presParOf" srcId="{15616F3C-A580-1E4E-B880-F3024C5F741B}" destId="{AB9AE1B4-5E5A-CE4D-B264-9C1E1501248F}" srcOrd="0" destOrd="0" presId="urn:microsoft.com/office/officeart/2005/8/layout/hierarchy2"/>
    <dgm:cxn modelId="{463AF3F5-93AD-DB42-89BC-F69334AF890D}" type="presParOf" srcId="{AB9AE1B4-5E5A-CE4D-B264-9C1E1501248F}" destId="{5330D150-8A53-C54C-A8D2-52C8D62B1EE2}" srcOrd="0" destOrd="0" presId="urn:microsoft.com/office/officeart/2005/8/layout/hierarchy2"/>
    <dgm:cxn modelId="{204214C1-A77C-5144-B4A0-F4CAAA89996C}" type="presParOf" srcId="{15616F3C-A580-1E4E-B880-F3024C5F741B}" destId="{FF470FFA-E361-8E4E-911D-8D2E191359FA}" srcOrd="1" destOrd="0" presId="urn:microsoft.com/office/officeart/2005/8/layout/hierarchy2"/>
    <dgm:cxn modelId="{5ED921AB-9F5A-7144-BFC9-FFB230E4B5B6}" type="presParOf" srcId="{FF470FFA-E361-8E4E-911D-8D2E191359FA}" destId="{B263507D-1E7A-5149-A781-2A4F350A5A27}" srcOrd="0" destOrd="0" presId="urn:microsoft.com/office/officeart/2005/8/layout/hierarchy2"/>
    <dgm:cxn modelId="{5B51E8D6-8C8A-6846-96C4-8B61B45B9E6A}" type="presParOf" srcId="{FF470FFA-E361-8E4E-911D-8D2E191359FA}" destId="{981A3355-80D6-4A48-A1CE-C443B3C2CE13}" srcOrd="1" destOrd="0" presId="urn:microsoft.com/office/officeart/2005/8/layout/hierarchy2"/>
    <dgm:cxn modelId="{1BA21455-2C75-8040-8A1E-F1009E3F04B3}" type="presParOf" srcId="{15616F3C-A580-1E4E-B880-F3024C5F741B}" destId="{BA0BDC50-440E-5945-95B3-A9E109F3DF69}" srcOrd="2" destOrd="0" presId="urn:microsoft.com/office/officeart/2005/8/layout/hierarchy2"/>
    <dgm:cxn modelId="{2E3D9070-78C9-E44B-BAEF-508B00759940}" type="presParOf" srcId="{BA0BDC50-440E-5945-95B3-A9E109F3DF69}" destId="{BCC815CE-9E6A-9B43-92AA-198BA1F32758}" srcOrd="0" destOrd="0" presId="urn:microsoft.com/office/officeart/2005/8/layout/hierarchy2"/>
    <dgm:cxn modelId="{63061125-93BE-4047-8203-FD933C3F1D88}" type="presParOf" srcId="{15616F3C-A580-1E4E-B880-F3024C5F741B}" destId="{3A76543B-F2B9-464D-9DF1-8B5B2BDA05A1}" srcOrd="3" destOrd="0" presId="urn:microsoft.com/office/officeart/2005/8/layout/hierarchy2"/>
    <dgm:cxn modelId="{7AB7008A-9815-5543-8511-A0C58AFF482A}" type="presParOf" srcId="{3A76543B-F2B9-464D-9DF1-8B5B2BDA05A1}" destId="{903B1CDD-14EF-844D-B987-4E8D5F77335F}" srcOrd="0" destOrd="0" presId="urn:microsoft.com/office/officeart/2005/8/layout/hierarchy2"/>
    <dgm:cxn modelId="{557C2B2F-BF2F-3641-AAC2-1C432F05A6BC}" type="presParOf" srcId="{3A76543B-F2B9-464D-9DF1-8B5B2BDA05A1}" destId="{3825E021-B097-AE4F-9635-2A6B38BBB2E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0CABDC-18D3-6742-9D41-7554DD90BF0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51783EF-3287-B74B-8307-4554EEE909DD}">
      <dgm:prSet phldrT="[Text]"/>
      <dgm:spPr>
        <a:solidFill>
          <a:schemeClr val="bg1"/>
        </a:solidFill>
        <a:ln>
          <a:solidFill>
            <a:schemeClr val="tx1"/>
          </a:solidFill>
        </a:ln>
      </dgm:spPr>
      <dgm:t>
        <a:bodyPr/>
        <a:lstStyle/>
        <a:p>
          <a:r>
            <a:rPr lang="en-US" dirty="0"/>
            <a:t>Two criteria are used to validate that a sequence of numbers is random:</a:t>
          </a:r>
        </a:p>
      </dgm:t>
    </dgm:pt>
    <dgm:pt modelId="{64B546B7-479E-8448-B89E-628AABA1E011}" type="parTrans" cxnId="{82C6425E-7872-EE43-B889-E6AE387CFFF0}">
      <dgm:prSet/>
      <dgm:spPr/>
      <dgm:t>
        <a:bodyPr/>
        <a:lstStyle/>
        <a:p>
          <a:endParaRPr lang="en-US"/>
        </a:p>
      </dgm:t>
    </dgm:pt>
    <dgm:pt modelId="{C2C095DA-C32E-AC45-803F-4D3ED42E2451}" type="sibTrans" cxnId="{82C6425E-7872-EE43-B889-E6AE387CFFF0}">
      <dgm:prSet/>
      <dgm:spPr/>
      <dgm:t>
        <a:bodyPr/>
        <a:lstStyle/>
        <a:p>
          <a:endParaRPr lang="en-US"/>
        </a:p>
      </dgm:t>
    </dgm:pt>
    <dgm:pt modelId="{73026147-E2EC-B843-B41D-0F749D9F5193}">
      <dgm:prSet/>
      <dgm:spPr>
        <a:ln>
          <a:solidFill>
            <a:schemeClr val="tx1"/>
          </a:solidFill>
        </a:ln>
      </dgm:spPr>
      <dgm:t>
        <a:bodyPr/>
        <a:lstStyle/>
        <a:p>
          <a:r>
            <a:rPr lang="en-US" b="1" i="0" dirty="0"/>
            <a:t>Uniform distribution</a:t>
          </a:r>
        </a:p>
      </dgm:t>
    </dgm:pt>
    <dgm:pt modelId="{DA6825E2-7EC6-734E-BCB8-50DB25E38383}" type="parTrans" cxnId="{A5608F25-1EC2-2E4F-BC1A-597943F08E1E}">
      <dgm:prSet/>
      <dgm:spPr/>
      <dgm:t>
        <a:bodyPr/>
        <a:lstStyle/>
        <a:p>
          <a:endParaRPr lang="en-US"/>
        </a:p>
      </dgm:t>
    </dgm:pt>
    <dgm:pt modelId="{896B5EF3-2411-2B41-948F-4AD5105B9075}" type="sibTrans" cxnId="{A5608F25-1EC2-2E4F-BC1A-597943F08E1E}">
      <dgm:prSet/>
      <dgm:spPr/>
      <dgm:t>
        <a:bodyPr/>
        <a:lstStyle/>
        <a:p>
          <a:endParaRPr lang="en-US"/>
        </a:p>
      </dgm:t>
    </dgm:pt>
    <dgm:pt modelId="{9629A499-686F-D441-8042-F6CF5DA0FB42}">
      <dgm:prSet/>
      <dgm:spPr>
        <a:ln>
          <a:solidFill>
            <a:schemeClr val="tx1"/>
          </a:solidFill>
        </a:ln>
      </dgm:spPr>
      <dgm:t>
        <a:bodyPr/>
        <a:lstStyle/>
        <a:p>
          <a:r>
            <a:rPr lang="en-US" b="1" i="0" dirty="0"/>
            <a:t>The frequency of occurrence of ones and zeros should be approximately equal</a:t>
          </a:r>
        </a:p>
      </dgm:t>
    </dgm:pt>
    <dgm:pt modelId="{CFBAD56C-D56B-7D45-A682-95E962E65A81}" type="parTrans" cxnId="{1194EF9A-7FF9-1249-8BCE-87F896A59AED}">
      <dgm:prSet/>
      <dgm:spPr/>
      <dgm:t>
        <a:bodyPr/>
        <a:lstStyle/>
        <a:p>
          <a:endParaRPr lang="en-US"/>
        </a:p>
      </dgm:t>
    </dgm:pt>
    <dgm:pt modelId="{7FA4DB43-1734-4C44-AC00-794425F71C8D}" type="sibTrans" cxnId="{1194EF9A-7FF9-1249-8BCE-87F896A59AED}">
      <dgm:prSet/>
      <dgm:spPr/>
      <dgm:t>
        <a:bodyPr/>
        <a:lstStyle/>
        <a:p>
          <a:endParaRPr lang="en-US"/>
        </a:p>
      </dgm:t>
    </dgm:pt>
    <dgm:pt modelId="{88C10996-33E1-8B4A-9153-84AEF719BF6C}">
      <dgm:prSet/>
      <dgm:spPr>
        <a:ln>
          <a:solidFill>
            <a:schemeClr val="tx1"/>
          </a:solidFill>
        </a:ln>
      </dgm:spPr>
      <dgm:t>
        <a:bodyPr/>
        <a:lstStyle/>
        <a:p>
          <a:r>
            <a:rPr lang="en-US" b="1" i="0" dirty="0"/>
            <a:t>Independence</a:t>
          </a:r>
        </a:p>
      </dgm:t>
    </dgm:pt>
    <dgm:pt modelId="{209CE791-6980-6545-B281-65413027D829}" type="parTrans" cxnId="{05918A42-2B98-A241-BFBE-D750702380FA}">
      <dgm:prSet/>
      <dgm:spPr/>
      <dgm:t>
        <a:bodyPr/>
        <a:lstStyle/>
        <a:p>
          <a:endParaRPr lang="en-US"/>
        </a:p>
      </dgm:t>
    </dgm:pt>
    <dgm:pt modelId="{31666733-10DE-C748-B69B-BF489F64A6C6}" type="sibTrans" cxnId="{05918A42-2B98-A241-BFBE-D750702380FA}">
      <dgm:prSet/>
      <dgm:spPr/>
      <dgm:t>
        <a:bodyPr/>
        <a:lstStyle/>
        <a:p>
          <a:endParaRPr lang="en-US"/>
        </a:p>
      </dgm:t>
    </dgm:pt>
    <dgm:pt modelId="{E64C7A51-88F0-4347-9F1F-CFAE8E869CBC}">
      <dgm:prSet/>
      <dgm:spPr>
        <a:ln>
          <a:solidFill>
            <a:schemeClr val="tx1"/>
          </a:solidFill>
        </a:ln>
      </dgm:spPr>
      <dgm:t>
        <a:bodyPr/>
        <a:lstStyle/>
        <a:p>
          <a:r>
            <a:rPr lang="en-US" b="1" i="0" dirty="0"/>
            <a:t>No one subsequence in the sequence can be inferred from the others</a:t>
          </a:r>
        </a:p>
      </dgm:t>
    </dgm:pt>
    <dgm:pt modelId="{EBD93B69-4110-7B4F-BCB6-19A6D3130B30}" type="parTrans" cxnId="{B1735CAC-77BC-A240-9E7F-309B1D591A11}">
      <dgm:prSet/>
      <dgm:spPr/>
      <dgm:t>
        <a:bodyPr/>
        <a:lstStyle/>
        <a:p>
          <a:endParaRPr lang="en-US"/>
        </a:p>
      </dgm:t>
    </dgm:pt>
    <dgm:pt modelId="{E3945E4A-09F3-914D-9653-E556DDA6526E}" type="sibTrans" cxnId="{B1735CAC-77BC-A240-9E7F-309B1D591A11}">
      <dgm:prSet/>
      <dgm:spPr/>
      <dgm:t>
        <a:bodyPr/>
        <a:lstStyle/>
        <a:p>
          <a:endParaRPr lang="en-US"/>
        </a:p>
      </dgm:t>
    </dgm:pt>
    <dgm:pt modelId="{945645CA-3FB5-CA46-9AA6-6F4CACA03AB4}" type="pres">
      <dgm:prSet presAssocID="{6C0CABDC-18D3-6742-9D41-7554DD90BF05}" presName="theList" presStyleCnt="0">
        <dgm:presLayoutVars>
          <dgm:dir/>
          <dgm:animLvl val="lvl"/>
          <dgm:resizeHandles val="exact"/>
        </dgm:presLayoutVars>
      </dgm:prSet>
      <dgm:spPr/>
    </dgm:pt>
    <dgm:pt modelId="{602FC6B5-4CDF-3844-9A30-CBE6E52CCEC5}" type="pres">
      <dgm:prSet presAssocID="{151783EF-3287-B74B-8307-4554EEE909DD}" presName="compNode" presStyleCnt="0"/>
      <dgm:spPr/>
    </dgm:pt>
    <dgm:pt modelId="{9BF75880-D8F3-C441-8887-72FB85A8F952}" type="pres">
      <dgm:prSet presAssocID="{151783EF-3287-B74B-8307-4554EEE909DD}" presName="aNode" presStyleLbl="bgShp" presStyleIdx="0" presStyleCnt="1" custLinFactNeighborX="-4054" custLinFactNeighborY="-13274"/>
      <dgm:spPr/>
    </dgm:pt>
    <dgm:pt modelId="{670AE361-5D16-A642-87E9-63F07239C467}" type="pres">
      <dgm:prSet presAssocID="{151783EF-3287-B74B-8307-4554EEE909DD}" presName="textNode" presStyleLbl="bgShp" presStyleIdx="0" presStyleCnt="1"/>
      <dgm:spPr/>
    </dgm:pt>
    <dgm:pt modelId="{334AAE5A-D07B-DE43-B7A9-49E7C9234A58}" type="pres">
      <dgm:prSet presAssocID="{151783EF-3287-B74B-8307-4554EEE909DD}" presName="compChildNode" presStyleCnt="0"/>
      <dgm:spPr/>
    </dgm:pt>
    <dgm:pt modelId="{D1A67D7E-8E35-934E-80CE-0341A132466F}" type="pres">
      <dgm:prSet presAssocID="{151783EF-3287-B74B-8307-4554EEE909DD}" presName="theInnerList" presStyleCnt="0"/>
      <dgm:spPr/>
    </dgm:pt>
    <dgm:pt modelId="{DA385708-885B-9A4A-AF9E-D8E49D65F369}" type="pres">
      <dgm:prSet presAssocID="{73026147-E2EC-B843-B41D-0F749D9F5193}" presName="childNode" presStyleLbl="node1" presStyleIdx="0" presStyleCnt="2">
        <dgm:presLayoutVars>
          <dgm:bulletEnabled val="1"/>
        </dgm:presLayoutVars>
      </dgm:prSet>
      <dgm:spPr/>
    </dgm:pt>
    <dgm:pt modelId="{BEF2FC3D-7317-E247-BEC9-FE5D6638F20F}" type="pres">
      <dgm:prSet presAssocID="{73026147-E2EC-B843-B41D-0F749D9F5193}" presName="aSpace2" presStyleCnt="0"/>
      <dgm:spPr/>
    </dgm:pt>
    <dgm:pt modelId="{15FE3627-301D-5E44-803D-42FA482F7C28}" type="pres">
      <dgm:prSet presAssocID="{88C10996-33E1-8B4A-9153-84AEF719BF6C}" presName="childNode" presStyleLbl="node1" presStyleIdx="1" presStyleCnt="2">
        <dgm:presLayoutVars>
          <dgm:bulletEnabled val="1"/>
        </dgm:presLayoutVars>
      </dgm:prSet>
      <dgm:spPr/>
    </dgm:pt>
  </dgm:ptLst>
  <dgm:cxnLst>
    <dgm:cxn modelId="{8370151B-DDD5-874F-BEC1-9679B8EDE91D}" type="presOf" srcId="{73026147-E2EC-B843-B41D-0F749D9F5193}" destId="{DA385708-885B-9A4A-AF9E-D8E49D65F369}" srcOrd="0" destOrd="0" presId="urn:microsoft.com/office/officeart/2005/8/layout/lProcess2"/>
    <dgm:cxn modelId="{A5608F25-1EC2-2E4F-BC1A-597943F08E1E}" srcId="{151783EF-3287-B74B-8307-4554EEE909DD}" destId="{73026147-E2EC-B843-B41D-0F749D9F5193}" srcOrd="0" destOrd="0" parTransId="{DA6825E2-7EC6-734E-BCB8-50DB25E38383}" sibTransId="{896B5EF3-2411-2B41-948F-4AD5105B9075}"/>
    <dgm:cxn modelId="{2600462C-9B97-044D-86E2-AB92A78D6336}" type="presOf" srcId="{88C10996-33E1-8B4A-9153-84AEF719BF6C}" destId="{15FE3627-301D-5E44-803D-42FA482F7C28}" srcOrd="0" destOrd="0" presId="urn:microsoft.com/office/officeart/2005/8/layout/lProcess2"/>
    <dgm:cxn modelId="{40240A33-D16E-2645-9F19-A006DE5BEBC3}" type="presOf" srcId="{E64C7A51-88F0-4347-9F1F-CFAE8E869CBC}" destId="{15FE3627-301D-5E44-803D-42FA482F7C28}" srcOrd="0" destOrd="1" presId="urn:microsoft.com/office/officeart/2005/8/layout/lProcess2"/>
    <dgm:cxn modelId="{3EB6443B-2704-744A-8E5A-55AF5CAB7FC4}" type="presOf" srcId="{9629A499-686F-D441-8042-F6CF5DA0FB42}" destId="{DA385708-885B-9A4A-AF9E-D8E49D65F369}" srcOrd="0" destOrd="1" presId="urn:microsoft.com/office/officeart/2005/8/layout/lProcess2"/>
    <dgm:cxn modelId="{05918A42-2B98-A241-BFBE-D750702380FA}" srcId="{151783EF-3287-B74B-8307-4554EEE909DD}" destId="{88C10996-33E1-8B4A-9153-84AEF719BF6C}" srcOrd="1" destOrd="0" parTransId="{209CE791-6980-6545-B281-65413027D829}" sibTransId="{31666733-10DE-C748-B69B-BF489F64A6C6}"/>
    <dgm:cxn modelId="{82C6425E-7872-EE43-B889-E6AE387CFFF0}" srcId="{6C0CABDC-18D3-6742-9D41-7554DD90BF05}" destId="{151783EF-3287-B74B-8307-4554EEE909DD}" srcOrd="0" destOrd="0" parTransId="{64B546B7-479E-8448-B89E-628AABA1E011}" sibTransId="{C2C095DA-C32E-AC45-803F-4D3ED42E2451}"/>
    <dgm:cxn modelId="{6F8A5760-F230-6848-891B-A1B1DAF10E54}" type="presOf" srcId="{6C0CABDC-18D3-6742-9D41-7554DD90BF05}" destId="{945645CA-3FB5-CA46-9AA6-6F4CACA03AB4}" srcOrd="0" destOrd="0" presId="urn:microsoft.com/office/officeart/2005/8/layout/lProcess2"/>
    <dgm:cxn modelId="{B94ED465-FEC8-A94F-A715-84C44B099716}" type="presOf" srcId="{151783EF-3287-B74B-8307-4554EEE909DD}" destId="{670AE361-5D16-A642-87E9-63F07239C467}" srcOrd="1" destOrd="0" presId="urn:microsoft.com/office/officeart/2005/8/layout/lProcess2"/>
    <dgm:cxn modelId="{AB14D788-BC22-DD42-9103-1669BC0A3B75}" type="presOf" srcId="{151783EF-3287-B74B-8307-4554EEE909DD}" destId="{9BF75880-D8F3-C441-8887-72FB85A8F952}" srcOrd="0" destOrd="0" presId="urn:microsoft.com/office/officeart/2005/8/layout/lProcess2"/>
    <dgm:cxn modelId="{1194EF9A-7FF9-1249-8BCE-87F896A59AED}" srcId="{73026147-E2EC-B843-B41D-0F749D9F5193}" destId="{9629A499-686F-D441-8042-F6CF5DA0FB42}" srcOrd="0" destOrd="0" parTransId="{CFBAD56C-D56B-7D45-A682-95E962E65A81}" sibTransId="{7FA4DB43-1734-4C44-AC00-794425F71C8D}"/>
    <dgm:cxn modelId="{B1735CAC-77BC-A240-9E7F-309B1D591A11}" srcId="{88C10996-33E1-8B4A-9153-84AEF719BF6C}" destId="{E64C7A51-88F0-4347-9F1F-CFAE8E869CBC}" srcOrd="0" destOrd="0" parTransId="{EBD93B69-4110-7B4F-BCB6-19A6D3130B30}" sibTransId="{E3945E4A-09F3-914D-9653-E556DDA6526E}"/>
    <dgm:cxn modelId="{C322FA9E-96FB-6A49-8A74-91163B54C33C}" type="presParOf" srcId="{945645CA-3FB5-CA46-9AA6-6F4CACA03AB4}" destId="{602FC6B5-4CDF-3844-9A30-CBE6E52CCEC5}" srcOrd="0" destOrd="0" presId="urn:microsoft.com/office/officeart/2005/8/layout/lProcess2"/>
    <dgm:cxn modelId="{0569B194-E809-5146-B19A-5534A0F3D489}" type="presParOf" srcId="{602FC6B5-4CDF-3844-9A30-CBE6E52CCEC5}" destId="{9BF75880-D8F3-C441-8887-72FB85A8F952}" srcOrd="0" destOrd="0" presId="urn:microsoft.com/office/officeart/2005/8/layout/lProcess2"/>
    <dgm:cxn modelId="{3BD07415-A837-1F42-B1DA-63A5CBD1B799}" type="presParOf" srcId="{602FC6B5-4CDF-3844-9A30-CBE6E52CCEC5}" destId="{670AE361-5D16-A642-87E9-63F07239C467}" srcOrd="1" destOrd="0" presId="urn:microsoft.com/office/officeart/2005/8/layout/lProcess2"/>
    <dgm:cxn modelId="{E2DC1376-D115-C04A-98BA-9254362BB6C3}" type="presParOf" srcId="{602FC6B5-4CDF-3844-9A30-CBE6E52CCEC5}" destId="{334AAE5A-D07B-DE43-B7A9-49E7C9234A58}" srcOrd="2" destOrd="0" presId="urn:microsoft.com/office/officeart/2005/8/layout/lProcess2"/>
    <dgm:cxn modelId="{84340AC9-D0BA-3E45-92C1-F797B2766AD8}" type="presParOf" srcId="{334AAE5A-D07B-DE43-B7A9-49E7C9234A58}" destId="{D1A67D7E-8E35-934E-80CE-0341A132466F}" srcOrd="0" destOrd="0" presId="urn:microsoft.com/office/officeart/2005/8/layout/lProcess2"/>
    <dgm:cxn modelId="{9E9C8DC0-578B-DF46-AB95-9CE27E07C69E}" type="presParOf" srcId="{D1A67D7E-8E35-934E-80CE-0341A132466F}" destId="{DA385708-885B-9A4A-AF9E-D8E49D65F369}" srcOrd="0" destOrd="0" presId="urn:microsoft.com/office/officeart/2005/8/layout/lProcess2"/>
    <dgm:cxn modelId="{D029EAA7-204F-9E4B-9CA4-6C05D3A68798}" type="presParOf" srcId="{D1A67D7E-8E35-934E-80CE-0341A132466F}" destId="{BEF2FC3D-7317-E247-BEC9-FE5D6638F20F}" srcOrd="1" destOrd="0" presId="urn:microsoft.com/office/officeart/2005/8/layout/lProcess2"/>
    <dgm:cxn modelId="{961C682A-E82A-584E-A697-4823FDBEA5A1}" type="presParOf" srcId="{D1A67D7E-8E35-934E-80CE-0341A132466F}" destId="{15FE3627-301D-5E44-803D-42FA482F7C2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F690AC-4AC8-1E46-B042-C54C574FC5B4}"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E61E9F7-003D-C142-9BA2-EA769B7B553C}">
      <dgm:prSet phldrT="[Text]"/>
      <dgm:spPr/>
      <dgm:t>
        <a:bodyPr/>
        <a:lstStyle/>
        <a:p>
          <a:r>
            <a:rPr lang="en-US" b="1" i="0" dirty="0">
              <a:effectLst>
                <a:outerShdw blurRad="38100" dist="38100" dir="2700000" algn="tl">
                  <a:srgbClr val="000000">
                    <a:alpha val="43137"/>
                  </a:srgbClr>
                </a:outerShdw>
              </a:effectLst>
            </a:rPr>
            <a:t>Pseudorandom number generator</a:t>
          </a:r>
        </a:p>
      </dgm:t>
    </dgm:pt>
    <dgm:pt modelId="{1A005344-DA0B-EE4E-921B-24E2F30AF104}" type="parTrans" cxnId="{B1CBACC1-F152-8A4B-A5D7-669CD8F62859}">
      <dgm:prSet/>
      <dgm:spPr/>
      <dgm:t>
        <a:bodyPr/>
        <a:lstStyle/>
        <a:p>
          <a:endParaRPr lang="en-US"/>
        </a:p>
      </dgm:t>
    </dgm:pt>
    <dgm:pt modelId="{FF3E3260-4AB6-0D4D-9F87-B6B3822CABBB}" type="sibTrans" cxnId="{B1CBACC1-F152-8A4B-A5D7-669CD8F62859}">
      <dgm:prSet/>
      <dgm:spPr/>
      <dgm:t>
        <a:bodyPr/>
        <a:lstStyle/>
        <a:p>
          <a:endParaRPr lang="en-US"/>
        </a:p>
      </dgm:t>
    </dgm:pt>
    <dgm:pt modelId="{7EC9AE6A-0177-1749-AAC3-F7538FACB750}">
      <dgm:prSet/>
      <dgm:spPr/>
      <dgm:t>
        <a:bodyPr/>
        <a:lstStyle/>
        <a:p>
          <a:r>
            <a:rPr lang="en-US" b="1" i="0" dirty="0">
              <a:effectLst>
                <a:outerShdw blurRad="38100" dist="38100" dir="2700000" algn="tl">
                  <a:srgbClr val="000000">
                    <a:alpha val="43137"/>
                  </a:srgbClr>
                </a:outerShdw>
              </a:effectLst>
            </a:rPr>
            <a:t>An algorithm that is used to produce an open-ended sequence of bits</a:t>
          </a:r>
        </a:p>
      </dgm:t>
    </dgm:pt>
    <dgm:pt modelId="{B8E78A37-322C-8748-9D2B-59D32145FAE2}" type="parTrans" cxnId="{FF7D27C0-F093-0A42-A9E2-77562AFD44EA}">
      <dgm:prSet/>
      <dgm:spPr/>
      <dgm:t>
        <a:bodyPr/>
        <a:lstStyle/>
        <a:p>
          <a:endParaRPr lang="en-US"/>
        </a:p>
      </dgm:t>
    </dgm:pt>
    <dgm:pt modelId="{07E4A36F-C8FB-F842-96E2-4837EA34A33E}" type="sibTrans" cxnId="{FF7D27C0-F093-0A42-A9E2-77562AFD44EA}">
      <dgm:prSet/>
      <dgm:spPr/>
      <dgm:t>
        <a:bodyPr/>
        <a:lstStyle/>
        <a:p>
          <a:endParaRPr lang="en-US"/>
        </a:p>
      </dgm:t>
    </dgm:pt>
    <dgm:pt modelId="{340AE848-91AC-E848-8A1F-ABE668D14F26}">
      <dgm:prSet/>
      <dgm:spPr/>
      <dgm:t>
        <a:bodyPr/>
        <a:lstStyle/>
        <a:p>
          <a:r>
            <a:rPr lang="en-US" b="1" i="0" dirty="0">
              <a:effectLst>
                <a:outerShdw blurRad="38100" dist="38100" dir="2700000" algn="tl">
                  <a:srgbClr val="000000">
                    <a:alpha val="43137"/>
                  </a:srgbClr>
                </a:outerShdw>
              </a:effectLst>
            </a:rPr>
            <a:t>Input to a symmetric stream cipher is a common application for an open-ended sequence of bits </a:t>
          </a:r>
        </a:p>
      </dgm:t>
    </dgm:pt>
    <dgm:pt modelId="{18FDDEE6-F9D6-2D42-8394-CDC4721FA4B7}" type="parTrans" cxnId="{5A9E4DD3-B45C-5D4F-964B-A4BAE209F9B2}">
      <dgm:prSet/>
      <dgm:spPr/>
      <dgm:t>
        <a:bodyPr/>
        <a:lstStyle/>
        <a:p>
          <a:endParaRPr lang="en-US"/>
        </a:p>
      </dgm:t>
    </dgm:pt>
    <dgm:pt modelId="{104F904F-54FE-6B4D-A072-8E0D4D6EE613}" type="sibTrans" cxnId="{5A9E4DD3-B45C-5D4F-964B-A4BAE209F9B2}">
      <dgm:prSet/>
      <dgm:spPr/>
      <dgm:t>
        <a:bodyPr/>
        <a:lstStyle/>
        <a:p>
          <a:endParaRPr lang="en-US"/>
        </a:p>
      </dgm:t>
    </dgm:pt>
    <dgm:pt modelId="{F2D21732-E37A-E14F-8218-F3C13E1EFF30}">
      <dgm:prSet/>
      <dgm:spPr/>
      <dgm:t>
        <a:bodyPr/>
        <a:lstStyle/>
        <a:p>
          <a:r>
            <a:rPr lang="en-US" b="1" i="0" dirty="0">
              <a:effectLst>
                <a:outerShdw blurRad="38100" dist="38100" dir="2700000" algn="tl">
                  <a:srgbClr val="000000">
                    <a:alpha val="43137"/>
                  </a:srgbClr>
                </a:outerShdw>
              </a:effectLst>
            </a:rPr>
            <a:t>Pseudorandom function (PRF)</a:t>
          </a:r>
        </a:p>
      </dgm:t>
    </dgm:pt>
    <dgm:pt modelId="{36403584-7DC4-A844-B13E-5284BC5B5856}" type="parTrans" cxnId="{0265CAD6-C0AA-3946-8F43-EE98B43A2B10}">
      <dgm:prSet/>
      <dgm:spPr/>
      <dgm:t>
        <a:bodyPr/>
        <a:lstStyle/>
        <a:p>
          <a:endParaRPr lang="en-US"/>
        </a:p>
      </dgm:t>
    </dgm:pt>
    <dgm:pt modelId="{1714E585-91A7-9E4D-A90B-213D1C5089CC}" type="sibTrans" cxnId="{0265CAD6-C0AA-3946-8F43-EE98B43A2B10}">
      <dgm:prSet/>
      <dgm:spPr/>
      <dgm:t>
        <a:bodyPr/>
        <a:lstStyle/>
        <a:p>
          <a:endParaRPr lang="en-US"/>
        </a:p>
      </dgm:t>
    </dgm:pt>
    <dgm:pt modelId="{960315DB-FF20-7645-8EE1-B787B69F30D1}">
      <dgm:prSet/>
      <dgm:spPr/>
      <dgm:t>
        <a:bodyPr/>
        <a:lstStyle/>
        <a:p>
          <a:r>
            <a:rPr lang="en-US" b="1" i="0" dirty="0">
              <a:effectLst>
                <a:outerShdw blurRad="38100" dist="38100" dir="2700000" algn="tl">
                  <a:srgbClr val="000000">
                    <a:alpha val="43137"/>
                  </a:srgbClr>
                </a:outerShdw>
              </a:effectLst>
            </a:rPr>
            <a:t>Used to produce a pseudorandom string of bits of some fixed length</a:t>
          </a:r>
        </a:p>
      </dgm:t>
    </dgm:pt>
    <dgm:pt modelId="{3521EEC9-40C5-8B4E-BF5B-63FA19608695}" type="parTrans" cxnId="{F188CBDC-8B4E-6C47-8312-5302C653870B}">
      <dgm:prSet/>
      <dgm:spPr/>
      <dgm:t>
        <a:bodyPr/>
        <a:lstStyle/>
        <a:p>
          <a:endParaRPr lang="en-US"/>
        </a:p>
      </dgm:t>
    </dgm:pt>
    <dgm:pt modelId="{7CCD285C-4E12-534D-937D-8B3C81F95697}" type="sibTrans" cxnId="{F188CBDC-8B4E-6C47-8312-5302C653870B}">
      <dgm:prSet/>
      <dgm:spPr/>
      <dgm:t>
        <a:bodyPr/>
        <a:lstStyle/>
        <a:p>
          <a:endParaRPr lang="en-US"/>
        </a:p>
      </dgm:t>
    </dgm:pt>
    <dgm:pt modelId="{8A34EE7C-F7F8-2D49-B7AD-AA472D069A0D}">
      <dgm:prSet/>
      <dgm:spPr/>
      <dgm:t>
        <a:bodyPr/>
        <a:lstStyle/>
        <a:p>
          <a:r>
            <a:rPr lang="en-US" b="1" i="0" dirty="0">
              <a:effectLst>
                <a:outerShdw blurRad="38100" dist="38100" dir="2700000" algn="tl">
                  <a:srgbClr val="000000">
                    <a:alpha val="43137"/>
                  </a:srgbClr>
                </a:outerShdw>
              </a:effectLst>
            </a:rPr>
            <a:t>Examples are symmetric encryption keys and </a:t>
          </a:r>
          <a:r>
            <a:rPr lang="en-US" b="1" i="0" dirty="0" err="1">
              <a:effectLst>
                <a:outerShdw blurRad="38100" dist="38100" dir="2700000" algn="tl">
                  <a:srgbClr val="000000">
                    <a:alpha val="43137"/>
                  </a:srgbClr>
                </a:outerShdw>
              </a:effectLst>
            </a:rPr>
            <a:t>nonces</a:t>
          </a:r>
          <a:endParaRPr lang="en-US" b="1" i="0" dirty="0">
            <a:effectLst>
              <a:outerShdw blurRad="38100" dist="38100" dir="2700000" algn="tl">
                <a:srgbClr val="000000">
                  <a:alpha val="43137"/>
                </a:srgbClr>
              </a:outerShdw>
            </a:effectLst>
          </a:endParaRPr>
        </a:p>
      </dgm:t>
    </dgm:pt>
    <dgm:pt modelId="{92E4CDD8-1248-7F4D-A348-3C71F5342CAB}" type="parTrans" cxnId="{100E064E-B921-EE48-84E9-3A4C3FD9D670}">
      <dgm:prSet/>
      <dgm:spPr/>
      <dgm:t>
        <a:bodyPr/>
        <a:lstStyle/>
        <a:p>
          <a:endParaRPr lang="en-US"/>
        </a:p>
      </dgm:t>
    </dgm:pt>
    <dgm:pt modelId="{5DEB0BA6-88BA-3C4D-8E2E-AA0448B55B11}" type="sibTrans" cxnId="{100E064E-B921-EE48-84E9-3A4C3FD9D670}">
      <dgm:prSet/>
      <dgm:spPr/>
      <dgm:t>
        <a:bodyPr/>
        <a:lstStyle/>
        <a:p>
          <a:endParaRPr lang="en-US"/>
        </a:p>
      </dgm:t>
    </dgm:pt>
    <dgm:pt modelId="{F12D0FB5-A1B4-3F4F-B7D9-2524F29D5221}" type="pres">
      <dgm:prSet presAssocID="{93F690AC-4AC8-1E46-B042-C54C574FC5B4}" presName="Name0" presStyleCnt="0">
        <dgm:presLayoutVars>
          <dgm:dir/>
          <dgm:resizeHandles val="exact"/>
        </dgm:presLayoutVars>
      </dgm:prSet>
      <dgm:spPr/>
    </dgm:pt>
    <dgm:pt modelId="{B547DE0A-35D9-A94E-A41C-63488A6987C1}" type="pres">
      <dgm:prSet presAssocID="{2E61E9F7-003D-C142-9BA2-EA769B7B553C}" presName="node" presStyleLbl="node1" presStyleIdx="0" presStyleCnt="2">
        <dgm:presLayoutVars>
          <dgm:bulletEnabled val="1"/>
        </dgm:presLayoutVars>
      </dgm:prSet>
      <dgm:spPr/>
    </dgm:pt>
    <dgm:pt modelId="{48E05280-E737-2E47-B74F-A15B0043B043}" type="pres">
      <dgm:prSet presAssocID="{FF3E3260-4AB6-0D4D-9F87-B6B3822CABBB}" presName="sibTrans" presStyleCnt="0"/>
      <dgm:spPr/>
    </dgm:pt>
    <dgm:pt modelId="{4DC11B8D-90D6-0849-A4A4-A9312E6E1D3D}" type="pres">
      <dgm:prSet presAssocID="{F2D21732-E37A-E14F-8218-F3C13E1EFF30}" presName="node" presStyleLbl="node1" presStyleIdx="1" presStyleCnt="2">
        <dgm:presLayoutVars>
          <dgm:bulletEnabled val="1"/>
        </dgm:presLayoutVars>
      </dgm:prSet>
      <dgm:spPr/>
    </dgm:pt>
  </dgm:ptLst>
  <dgm:cxnLst>
    <dgm:cxn modelId="{049A5A15-4492-9D41-B368-FE10CA8E89F7}" type="presOf" srcId="{960315DB-FF20-7645-8EE1-B787B69F30D1}" destId="{4DC11B8D-90D6-0849-A4A4-A9312E6E1D3D}" srcOrd="0" destOrd="1" presId="urn:microsoft.com/office/officeart/2005/8/layout/hList6"/>
    <dgm:cxn modelId="{7C3AF342-3954-9042-A799-1CEA427CD4F9}" type="presOf" srcId="{93F690AC-4AC8-1E46-B042-C54C574FC5B4}" destId="{F12D0FB5-A1B4-3F4F-B7D9-2524F29D5221}" srcOrd="0" destOrd="0" presId="urn:microsoft.com/office/officeart/2005/8/layout/hList6"/>
    <dgm:cxn modelId="{3F94C646-BFDE-EE48-B07A-73D58F4BBBEB}" type="presOf" srcId="{7EC9AE6A-0177-1749-AAC3-F7538FACB750}" destId="{B547DE0A-35D9-A94E-A41C-63488A6987C1}" srcOrd="0" destOrd="1" presId="urn:microsoft.com/office/officeart/2005/8/layout/hList6"/>
    <dgm:cxn modelId="{100E064E-B921-EE48-84E9-3A4C3FD9D670}" srcId="{F2D21732-E37A-E14F-8218-F3C13E1EFF30}" destId="{8A34EE7C-F7F8-2D49-B7AD-AA472D069A0D}" srcOrd="1" destOrd="0" parTransId="{92E4CDD8-1248-7F4D-A348-3C71F5342CAB}" sibTransId="{5DEB0BA6-88BA-3C4D-8E2E-AA0448B55B11}"/>
    <dgm:cxn modelId="{DED79C98-E39C-4B43-B8FC-E001F9D14141}" type="presOf" srcId="{2E61E9F7-003D-C142-9BA2-EA769B7B553C}" destId="{B547DE0A-35D9-A94E-A41C-63488A6987C1}" srcOrd="0" destOrd="0" presId="urn:microsoft.com/office/officeart/2005/8/layout/hList6"/>
    <dgm:cxn modelId="{FF7D27C0-F093-0A42-A9E2-77562AFD44EA}" srcId="{2E61E9F7-003D-C142-9BA2-EA769B7B553C}" destId="{7EC9AE6A-0177-1749-AAC3-F7538FACB750}" srcOrd="0" destOrd="0" parTransId="{B8E78A37-322C-8748-9D2B-59D32145FAE2}" sibTransId="{07E4A36F-C8FB-F842-96E2-4837EA34A33E}"/>
    <dgm:cxn modelId="{B1CBACC1-F152-8A4B-A5D7-669CD8F62859}" srcId="{93F690AC-4AC8-1E46-B042-C54C574FC5B4}" destId="{2E61E9F7-003D-C142-9BA2-EA769B7B553C}" srcOrd="0" destOrd="0" parTransId="{1A005344-DA0B-EE4E-921B-24E2F30AF104}" sibTransId="{FF3E3260-4AB6-0D4D-9F87-B6B3822CABBB}"/>
    <dgm:cxn modelId="{1C577BCC-3F58-CA4D-8E08-CBC2E03F2E58}" type="presOf" srcId="{340AE848-91AC-E848-8A1F-ABE668D14F26}" destId="{B547DE0A-35D9-A94E-A41C-63488A6987C1}" srcOrd="0" destOrd="2" presId="urn:microsoft.com/office/officeart/2005/8/layout/hList6"/>
    <dgm:cxn modelId="{5A9E4DD3-B45C-5D4F-964B-A4BAE209F9B2}" srcId="{2E61E9F7-003D-C142-9BA2-EA769B7B553C}" destId="{340AE848-91AC-E848-8A1F-ABE668D14F26}" srcOrd="1" destOrd="0" parTransId="{18FDDEE6-F9D6-2D42-8394-CDC4721FA4B7}" sibTransId="{104F904F-54FE-6B4D-A072-8E0D4D6EE613}"/>
    <dgm:cxn modelId="{0265CAD6-C0AA-3946-8F43-EE98B43A2B10}" srcId="{93F690AC-4AC8-1E46-B042-C54C574FC5B4}" destId="{F2D21732-E37A-E14F-8218-F3C13E1EFF30}" srcOrd="1" destOrd="0" parTransId="{36403584-7DC4-A844-B13E-5284BC5B5856}" sibTransId="{1714E585-91A7-9E4D-A90B-213D1C5089CC}"/>
    <dgm:cxn modelId="{F188CBDC-8B4E-6C47-8312-5302C653870B}" srcId="{F2D21732-E37A-E14F-8218-F3C13E1EFF30}" destId="{960315DB-FF20-7645-8EE1-B787B69F30D1}" srcOrd="0" destOrd="0" parTransId="{3521EEC9-40C5-8B4E-BF5B-63FA19608695}" sibTransId="{7CCD285C-4E12-534D-937D-8B3C81F95697}"/>
    <dgm:cxn modelId="{9C3B73EA-0C31-5940-BAD7-45360DAC19ED}" type="presOf" srcId="{8A34EE7C-F7F8-2D49-B7AD-AA472D069A0D}" destId="{4DC11B8D-90D6-0849-A4A4-A9312E6E1D3D}" srcOrd="0" destOrd="2" presId="urn:microsoft.com/office/officeart/2005/8/layout/hList6"/>
    <dgm:cxn modelId="{D68819FE-9EF0-2743-A736-559760255CF0}" type="presOf" srcId="{F2D21732-E37A-E14F-8218-F3C13E1EFF30}" destId="{4DC11B8D-90D6-0849-A4A4-A9312E6E1D3D}" srcOrd="0" destOrd="0" presId="urn:microsoft.com/office/officeart/2005/8/layout/hList6"/>
    <dgm:cxn modelId="{DE04E180-AD73-7F47-82F6-3195D0BCD656}" type="presParOf" srcId="{F12D0FB5-A1B4-3F4F-B7D9-2524F29D5221}" destId="{B547DE0A-35D9-A94E-A41C-63488A6987C1}" srcOrd="0" destOrd="0" presId="urn:microsoft.com/office/officeart/2005/8/layout/hList6"/>
    <dgm:cxn modelId="{D52BFF92-D6FC-6949-B0C9-B02C879F0B6B}" type="presParOf" srcId="{F12D0FB5-A1B4-3F4F-B7D9-2524F29D5221}" destId="{48E05280-E737-2E47-B74F-A15B0043B043}" srcOrd="1" destOrd="0" presId="urn:microsoft.com/office/officeart/2005/8/layout/hList6"/>
    <dgm:cxn modelId="{9A7CF7A3-B8C4-8C40-BCA8-A44282A679D6}" type="presParOf" srcId="{F12D0FB5-A1B4-3F4F-B7D9-2524F29D5221}" destId="{4DC11B8D-90D6-0849-A4A4-A9312E6E1D3D}"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398700-417B-2141-BFFF-3526F229FC16}" type="doc">
      <dgm:prSet loTypeId="urn:microsoft.com/office/officeart/2005/8/layout/radial4" loCatId="relationship" qsTypeId="urn:microsoft.com/office/officeart/2005/8/quickstyle/simple4" qsCatId="simple" csTypeId="urn:microsoft.com/office/officeart/2005/8/colors/accent1_2" csCatId="accent1" phldr="1"/>
      <dgm:spPr/>
      <dgm:t>
        <a:bodyPr/>
        <a:lstStyle/>
        <a:p>
          <a:endParaRPr lang="en-US"/>
        </a:p>
      </dgm:t>
    </dgm:pt>
    <dgm:pt modelId="{7651AE82-1E87-D24A-A2A3-16B0CD9AEC28}">
      <dgm:prSet phldrT="[Text]" custT="1"/>
      <dgm:spPr>
        <a:solidFill>
          <a:schemeClr val="accent3">
            <a:lumMod val="75000"/>
          </a:schemeClr>
        </a:solidFill>
        <a:ln>
          <a:solidFill>
            <a:schemeClr val="tx1"/>
          </a:solidFill>
        </a:ln>
      </dgm:spPr>
      <dgm:t>
        <a:bodyPr/>
        <a:lstStyle/>
        <a:p>
          <a:r>
            <a:rPr lang="en-US" sz="4000" dirty="0">
              <a:effectLst>
                <a:outerShdw blurRad="38100" dist="38100" dir="2700000" algn="tl">
                  <a:srgbClr val="000000">
                    <a:alpha val="43137"/>
                  </a:srgbClr>
                </a:outerShdw>
              </a:effectLst>
            </a:rPr>
            <a:t>Three tests</a:t>
          </a:r>
        </a:p>
      </dgm:t>
    </dgm:pt>
    <dgm:pt modelId="{A6907DA8-E6CD-0F48-AC88-A376DAC261AE}" type="parTrans" cxnId="{CF481419-9597-B645-8B41-AD16B6783121}">
      <dgm:prSet/>
      <dgm:spPr/>
      <dgm:t>
        <a:bodyPr/>
        <a:lstStyle/>
        <a:p>
          <a:endParaRPr lang="en-US"/>
        </a:p>
      </dgm:t>
    </dgm:pt>
    <dgm:pt modelId="{543A5519-C82E-3249-A4DF-8F404BBCCE68}" type="sibTrans" cxnId="{CF481419-9597-B645-8B41-AD16B6783121}">
      <dgm:prSet/>
      <dgm:spPr/>
      <dgm:t>
        <a:bodyPr/>
        <a:lstStyle/>
        <a:p>
          <a:endParaRPr lang="en-US"/>
        </a:p>
      </dgm:t>
    </dgm:pt>
    <dgm:pt modelId="{D4389AC4-147F-EF45-9659-945814DF5AD6}">
      <dgm:prSet custT="1"/>
      <dgm:spPr>
        <a:solidFill>
          <a:schemeClr val="accent4">
            <a:lumMod val="75000"/>
          </a:schemeClr>
        </a:solidFill>
        <a:ln>
          <a:solidFill>
            <a:schemeClr val="tx1"/>
          </a:solidFill>
        </a:ln>
      </dgm:spPr>
      <dgm:t>
        <a:bodyPr/>
        <a:lstStyle/>
        <a:p>
          <a:r>
            <a:rPr lang="en-US" sz="1800" b="1" dirty="0">
              <a:effectLst>
                <a:outerShdw blurRad="38100" dist="38100" dir="2700000" algn="tl">
                  <a:srgbClr val="000000">
                    <a:alpha val="43137"/>
                  </a:srgbClr>
                </a:outerShdw>
              </a:effectLst>
            </a:rPr>
            <a:t>Frequency test</a:t>
          </a:r>
        </a:p>
      </dgm:t>
    </dgm:pt>
    <dgm:pt modelId="{85EF3B60-C85E-6940-A934-742E868B7DED}" type="parTrans" cxnId="{64C3A88F-790B-7543-92D3-C093C49164AF}">
      <dgm:prSet/>
      <dgm:spPr>
        <a:solidFill>
          <a:schemeClr val="bg1"/>
        </a:solidFill>
        <a:ln>
          <a:solidFill>
            <a:schemeClr val="tx1"/>
          </a:solidFill>
        </a:ln>
        <a:scene3d>
          <a:camera prst="orthographicFront">
            <a:rot lat="0" lon="11999999" rev="0"/>
          </a:camera>
          <a:lightRig rig="threePt" dir="t"/>
        </a:scene3d>
      </dgm:spPr>
      <dgm:t>
        <a:bodyPr/>
        <a:lstStyle/>
        <a:p>
          <a:endParaRPr lang="en-US"/>
        </a:p>
      </dgm:t>
    </dgm:pt>
    <dgm:pt modelId="{245007D3-8296-5549-B759-C7B89833C4B1}" type="sibTrans" cxnId="{64C3A88F-790B-7543-92D3-C093C49164AF}">
      <dgm:prSet/>
      <dgm:spPr/>
      <dgm:t>
        <a:bodyPr/>
        <a:lstStyle/>
        <a:p>
          <a:endParaRPr lang="en-US"/>
        </a:p>
      </dgm:t>
    </dgm:pt>
    <dgm:pt modelId="{C3A7160F-008B-024F-ADB5-BFCD38E7F185}">
      <dgm:prSet custT="1"/>
      <dgm:spPr>
        <a:solidFill>
          <a:schemeClr val="accent4">
            <a:lumMod val="75000"/>
          </a:schemeClr>
        </a:solidFill>
        <a:ln>
          <a:solidFill>
            <a:schemeClr val="tx1"/>
          </a:solidFill>
        </a:ln>
      </dgm:spPr>
      <dgm:t>
        <a:bodyPr/>
        <a:lstStyle/>
        <a:p>
          <a:r>
            <a:rPr lang="en-US" sz="1400" b="1" dirty="0">
              <a:effectLst>
                <a:outerShdw blurRad="38100" dist="38100" dir="2700000" algn="tl">
                  <a:srgbClr val="000000">
                    <a:alpha val="43137"/>
                  </a:srgbClr>
                </a:outerShdw>
              </a:effectLst>
            </a:rPr>
            <a:t>The most basic test and must be included in any test suite</a:t>
          </a:r>
        </a:p>
      </dgm:t>
    </dgm:pt>
    <dgm:pt modelId="{27EB9682-A1E6-DC44-9890-46A795A01786}" type="parTrans" cxnId="{D5168E0A-2595-C54D-8C5A-4714A0BE8689}">
      <dgm:prSet/>
      <dgm:spPr/>
      <dgm:t>
        <a:bodyPr/>
        <a:lstStyle/>
        <a:p>
          <a:endParaRPr lang="en-US"/>
        </a:p>
      </dgm:t>
    </dgm:pt>
    <dgm:pt modelId="{89FACB29-A5D3-5648-A61F-1CB11623491B}" type="sibTrans" cxnId="{D5168E0A-2595-C54D-8C5A-4714A0BE8689}">
      <dgm:prSet/>
      <dgm:spPr/>
      <dgm:t>
        <a:bodyPr/>
        <a:lstStyle/>
        <a:p>
          <a:endParaRPr lang="en-US"/>
        </a:p>
      </dgm:t>
    </dgm:pt>
    <dgm:pt modelId="{20BC5C97-BC12-A44A-A1F0-9808B82EB433}">
      <dgm:prSet custT="1"/>
      <dgm:spPr>
        <a:solidFill>
          <a:schemeClr val="accent4">
            <a:lumMod val="75000"/>
          </a:schemeClr>
        </a:solidFill>
        <a:ln>
          <a:solidFill>
            <a:schemeClr val="tx1"/>
          </a:solidFill>
        </a:ln>
      </dgm:spPr>
      <dgm:t>
        <a:bodyPr/>
        <a:lstStyle/>
        <a:p>
          <a:r>
            <a:rPr lang="en-US" sz="1400" b="1" dirty="0">
              <a:effectLst>
                <a:outerShdw blurRad="38100" dist="38100" dir="2700000" algn="tl">
                  <a:srgbClr val="000000">
                    <a:alpha val="43137"/>
                  </a:srgbClr>
                </a:outerShdw>
              </a:effectLst>
            </a:rPr>
            <a:t>Purpose is to determine whether the number of ones and zeros in a sequence is approximately the same as would be expected for a truly random sequence</a:t>
          </a:r>
        </a:p>
      </dgm:t>
    </dgm:pt>
    <dgm:pt modelId="{648824C5-4981-4B4C-B899-2D6A5DF616D9}" type="parTrans" cxnId="{434B82E6-1B27-F649-8CB9-3334DD792F1D}">
      <dgm:prSet/>
      <dgm:spPr/>
      <dgm:t>
        <a:bodyPr/>
        <a:lstStyle/>
        <a:p>
          <a:endParaRPr lang="en-US"/>
        </a:p>
      </dgm:t>
    </dgm:pt>
    <dgm:pt modelId="{84E7F774-B65D-8349-BFE6-DD55225C475F}" type="sibTrans" cxnId="{434B82E6-1B27-F649-8CB9-3334DD792F1D}">
      <dgm:prSet/>
      <dgm:spPr/>
      <dgm:t>
        <a:bodyPr/>
        <a:lstStyle/>
        <a:p>
          <a:endParaRPr lang="en-US"/>
        </a:p>
      </dgm:t>
    </dgm:pt>
    <dgm:pt modelId="{F302B261-417A-464F-B34E-DF89F74F4147}">
      <dgm:prSet custT="1"/>
      <dgm:spPr>
        <a:solidFill>
          <a:schemeClr val="accent1">
            <a:lumMod val="75000"/>
          </a:schemeClr>
        </a:solidFill>
        <a:ln>
          <a:solidFill>
            <a:schemeClr val="tx1"/>
          </a:solidFill>
        </a:ln>
      </dgm:spPr>
      <dgm:t>
        <a:bodyPr/>
        <a:lstStyle/>
        <a:p>
          <a:r>
            <a:rPr lang="en-US" sz="1800" b="1" dirty="0">
              <a:effectLst>
                <a:outerShdw blurRad="38100" dist="38100" dir="2700000" algn="tl">
                  <a:srgbClr val="000000">
                    <a:alpha val="43137"/>
                  </a:srgbClr>
                </a:outerShdw>
              </a:effectLst>
            </a:rPr>
            <a:t>Runs test</a:t>
          </a:r>
        </a:p>
      </dgm:t>
    </dgm:pt>
    <dgm:pt modelId="{95DF85FD-1A44-774C-9F71-B3AA3065A8E4}" type="parTrans" cxnId="{422F1189-4476-9D49-A707-2422ADF6A602}">
      <dgm:prSet/>
      <dgm:spPr>
        <a:solidFill>
          <a:schemeClr val="bg1"/>
        </a:solidFill>
        <a:ln>
          <a:solidFill>
            <a:schemeClr val="tx1"/>
          </a:solidFill>
        </a:ln>
        <a:scene3d>
          <a:camera prst="orthographicFront">
            <a:rot lat="0" lon="11699999" rev="0"/>
          </a:camera>
          <a:lightRig rig="threePt" dir="t"/>
        </a:scene3d>
      </dgm:spPr>
      <dgm:t>
        <a:bodyPr/>
        <a:lstStyle/>
        <a:p>
          <a:endParaRPr lang="en-US"/>
        </a:p>
      </dgm:t>
    </dgm:pt>
    <dgm:pt modelId="{D334E87F-F167-434B-80FC-F6A0725B26C3}" type="sibTrans" cxnId="{422F1189-4476-9D49-A707-2422ADF6A602}">
      <dgm:prSet/>
      <dgm:spPr/>
      <dgm:t>
        <a:bodyPr/>
        <a:lstStyle/>
        <a:p>
          <a:endParaRPr lang="en-US"/>
        </a:p>
      </dgm:t>
    </dgm:pt>
    <dgm:pt modelId="{44F1BF06-5B5A-494F-9A19-34196CAED9FC}">
      <dgm:prSet custT="1"/>
      <dgm:spPr>
        <a:solidFill>
          <a:schemeClr val="accent1">
            <a:lumMod val="75000"/>
          </a:schemeClr>
        </a:solidFill>
        <a:ln>
          <a:solidFill>
            <a:schemeClr val="tx1"/>
          </a:solidFill>
        </a:ln>
      </dgm:spPr>
      <dgm:t>
        <a:bodyPr/>
        <a:lstStyle/>
        <a:p>
          <a:r>
            <a:rPr lang="en-US" sz="1400" b="1" dirty="0">
              <a:effectLst>
                <a:outerShdw blurRad="38100" dist="38100" dir="2700000" algn="tl">
                  <a:srgbClr val="000000">
                    <a:alpha val="43137"/>
                  </a:srgbClr>
                </a:outerShdw>
              </a:effectLst>
            </a:rPr>
            <a:t>Focus of this test is the total number of runs in the sequence, where a run is an uninterrupted sequence of identical bits bounded before and after with a bit of the opposite value</a:t>
          </a:r>
        </a:p>
      </dgm:t>
    </dgm:pt>
    <dgm:pt modelId="{AEED730F-F6F6-5341-AAD8-76282DD4E40C}" type="parTrans" cxnId="{1DCF0CC4-0D47-3C4E-9B64-901B0FB53A91}">
      <dgm:prSet/>
      <dgm:spPr/>
      <dgm:t>
        <a:bodyPr/>
        <a:lstStyle/>
        <a:p>
          <a:endParaRPr lang="en-US"/>
        </a:p>
      </dgm:t>
    </dgm:pt>
    <dgm:pt modelId="{98BB1545-63FB-7645-B66C-7FE092DFC3F3}" type="sibTrans" cxnId="{1DCF0CC4-0D47-3C4E-9B64-901B0FB53A91}">
      <dgm:prSet/>
      <dgm:spPr/>
      <dgm:t>
        <a:bodyPr/>
        <a:lstStyle/>
        <a:p>
          <a:endParaRPr lang="en-US"/>
        </a:p>
      </dgm:t>
    </dgm:pt>
    <dgm:pt modelId="{6996DC63-43BD-4442-B873-BE8331128744}">
      <dgm:prSet custT="1"/>
      <dgm:spPr>
        <a:solidFill>
          <a:schemeClr val="accent1">
            <a:lumMod val="75000"/>
          </a:schemeClr>
        </a:solidFill>
        <a:ln>
          <a:solidFill>
            <a:schemeClr val="tx1"/>
          </a:solidFill>
        </a:ln>
      </dgm:spPr>
      <dgm:t>
        <a:bodyPr/>
        <a:lstStyle/>
        <a:p>
          <a:r>
            <a:rPr lang="en-US" sz="1400" b="1" dirty="0">
              <a:effectLst>
                <a:outerShdw blurRad="38100" dist="38100" dir="2700000" algn="tl">
                  <a:srgbClr val="000000">
                    <a:alpha val="43137"/>
                  </a:srgbClr>
                </a:outerShdw>
              </a:effectLst>
            </a:rPr>
            <a:t>Purpose is to determine whether the number of runs of ones and zeros of various lengths is as expected for a random sequence</a:t>
          </a:r>
        </a:p>
      </dgm:t>
    </dgm:pt>
    <dgm:pt modelId="{F89AEF70-79BE-9242-B156-CEA22FA1470D}" type="parTrans" cxnId="{C83EB562-6800-9746-9F9B-888284EBA158}">
      <dgm:prSet/>
      <dgm:spPr/>
      <dgm:t>
        <a:bodyPr/>
        <a:lstStyle/>
        <a:p>
          <a:endParaRPr lang="en-US"/>
        </a:p>
      </dgm:t>
    </dgm:pt>
    <dgm:pt modelId="{3148ADF6-FE10-5744-9D4B-2B776A47C66A}" type="sibTrans" cxnId="{C83EB562-6800-9746-9F9B-888284EBA158}">
      <dgm:prSet/>
      <dgm:spPr/>
      <dgm:t>
        <a:bodyPr/>
        <a:lstStyle/>
        <a:p>
          <a:endParaRPr lang="en-US"/>
        </a:p>
      </dgm:t>
    </dgm:pt>
    <dgm:pt modelId="{F2D8EB1C-6364-4742-ADBC-E6EE4CF7E930}">
      <dgm:prSet custT="1"/>
      <dgm:spPr>
        <a:solidFill>
          <a:schemeClr val="accent3">
            <a:lumMod val="50000"/>
          </a:schemeClr>
        </a:solidFill>
        <a:ln>
          <a:solidFill>
            <a:schemeClr val="tx1"/>
          </a:solidFill>
        </a:ln>
      </dgm:spPr>
      <dgm:t>
        <a:bodyPr/>
        <a:lstStyle/>
        <a:p>
          <a:r>
            <a:rPr lang="en-US" sz="1800" b="1" dirty="0">
              <a:effectLst>
                <a:outerShdw blurRad="38100" dist="38100" dir="2700000" algn="tl">
                  <a:srgbClr val="000000">
                    <a:alpha val="43137"/>
                  </a:srgbClr>
                </a:outerShdw>
              </a:effectLst>
            </a:rPr>
            <a:t>Maurer’s universal statistical test</a:t>
          </a:r>
        </a:p>
      </dgm:t>
    </dgm:pt>
    <dgm:pt modelId="{AF32F520-6C1C-A240-8ABA-8C2B55354B2E}" type="parTrans" cxnId="{0A8F6849-529F-5544-B14B-E6C46604EAC7}">
      <dgm:prSet/>
      <dgm:spPr>
        <a:solidFill>
          <a:schemeClr val="bg1"/>
        </a:solidFill>
        <a:ln>
          <a:solidFill>
            <a:schemeClr val="tx1"/>
          </a:solidFill>
        </a:ln>
        <a:scene3d>
          <a:camera prst="orthographicFront">
            <a:rot lat="0" lon="10799999" rev="0"/>
          </a:camera>
          <a:lightRig rig="threePt" dir="t"/>
        </a:scene3d>
      </dgm:spPr>
      <dgm:t>
        <a:bodyPr/>
        <a:lstStyle/>
        <a:p>
          <a:endParaRPr lang="en-US"/>
        </a:p>
      </dgm:t>
    </dgm:pt>
    <dgm:pt modelId="{C5A9C7AC-9CC3-0B47-8AC1-5663995DF2ED}" type="sibTrans" cxnId="{0A8F6849-529F-5544-B14B-E6C46604EAC7}">
      <dgm:prSet/>
      <dgm:spPr/>
      <dgm:t>
        <a:bodyPr/>
        <a:lstStyle/>
        <a:p>
          <a:endParaRPr lang="en-US"/>
        </a:p>
      </dgm:t>
    </dgm:pt>
    <dgm:pt modelId="{32612D27-7C61-5D45-8797-A229D0757C08}">
      <dgm:prSet custT="1"/>
      <dgm:spPr>
        <a:solidFill>
          <a:schemeClr val="accent3">
            <a:lumMod val="50000"/>
          </a:schemeClr>
        </a:solidFill>
        <a:ln>
          <a:solidFill>
            <a:schemeClr val="tx1"/>
          </a:solidFill>
        </a:ln>
      </dgm:spPr>
      <dgm:t>
        <a:bodyPr/>
        <a:lstStyle/>
        <a:p>
          <a:r>
            <a:rPr lang="en-US" sz="1400" b="1" dirty="0">
              <a:effectLst>
                <a:outerShdw blurRad="38100" dist="38100" dir="2700000" algn="tl">
                  <a:srgbClr val="000000">
                    <a:alpha val="43137"/>
                  </a:srgbClr>
                </a:outerShdw>
              </a:effectLst>
            </a:rPr>
            <a:t>Focus is the number of bits between matching patterns</a:t>
          </a:r>
        </a:p>
      </dgm:t>
    </dgm:pt>
    <dgm:pt modelId="{349B561E-032D-A74A-B277-714CBB130817}" type="parTrans" cxnId="{CA9A74E7-6308-E246-8540-8CAA07315657}">
      <dgm:prSet/>
      <dgm:spPr/>
      <dgm:t>
        <a:bodyPr/>
        <a:lstStyle/>
        <a:p>
          <a:endParaRPr lang="en-US"/>
        </a:p>
      </dgm:t>
    </dgm:pt>
    <dgm:pt modelId="{111AF923-49D0-D148-ACE6-EB9A2F92958B}" type="sibTrans" cxnId="{CA9A74E7-6308-E246-8540-8CAA07315657}">
      <dgm:prSet/>
      <dgm:spPr/>
      <dgm:t>
        <a:bodyPr/>
        <a:lstStyle/>
        <a:p>
          <a:endParaRPr lang="en-US"/>
        </a:p>
      </dgm:t>
    </dgm:pt>
    <dgm:pt modelId="{66B4EE0F-9F11-6344-8D7C-A27B68DC63FF}">
      <dgm:prSet custT="1"/>
      <dgm:spPr>
        <a:solidFill>
          <a:schemeClr val="accent3">
            <a:lumMod val="50000"/>
          </a:schemeClr>
        </a:solidFill>
        <a:ln>
          <a:solidFill>
            <a:schemeClr val="tx1"/>
          </a:solidFill>
        </a:ln>
      </dgm:spPr>
      <dgm:t>
        <a:bodyPr/>
        <a:lstStyle/>
        <a:p>
          <a:r>
            <a:rPr lang="en-US" sz="1400" b="1" dirty="0">
              <a:effectLst>
                <a:outerShdw blurRad="38100" dist="38100" dir="2700000" algn="tl">
                  <a:srgbClr val="000000">
                    <a:alpha val="43137"/>
                  </a:srgbClr>
                </a:outerShdw>
              </a:effectLst>
            </a:rPr>
            <a:t>Purpose is to detect whether or not the sequence can be significantly compressed without loss of information.  A significantly compressible sequence is considered to be non-random</a:t>
          </a:r>
        </a:p>
      </dgm:t>
    </dgm:pt>
    <dgm:pt modelId="{54B4132C-44D5-EA4A-B720-625AA621F91F}" type="parTrans" cxnId="{598A7754-C645-134B-95AF-BBEBB64420D1}">
      <dgm:prSet/>
      <dgm:spPr/>
      <dgm:t>
        <a:bodyPr/>
        <a:lstStyle/>
        <a:p>
          <a:endParaRPr lang="en-US"/>
        </a:p>
      </dgm:t>
    </dgm:pt>
    <dgm:pt modelId="{CB0B696D-13B4-9140-BE70-CA2CB38DBC95}" type="sibTrans" cxnId="{598A7754-C645-134B-95AF-BBEBB64420D1}">
      <dgm:prSet/>
      <dgm:spPr/>
      <dgm:t>
        <a:bodyPr/>
        <a:lstStyle/>
        <a:p>
          <a:endParaRPr lang="en-US"/>
        </a:p>
      </dgm:t>
    </dgm:pt>
    <dgm:pt modelId="{A3DFCC93-D7E4-1E48-8F7E-2D7119A876CE}" type="pres">
      <dgm:prSet presAssocID="{10398700-417B-2141-BFFF-3526F229FC16}" presName="cycle" presStyleCnt="0">
        <dgm:presLayoutVars>
          <dgm:chMax val="1"/>
          <dgm:dir/>
          <dgm:animLvl val="ctr"/>
          <dgm:resizeHandles val="exact"/>
        </dgm:presLayoutVars>
      </dgm:prSet>
      <dgm:spPr/>
    </dgm:pt>
    <dgm:pt modelId="{D34F974F-999E-C64C-A7AC-D1911D36A5AE}" type="pres">
      <dgm:prSet presAssocID="{7651AE82-1E87-D24A-A2A3-16B0CD9AEC28}" presName="centerShape" presStyleLbl="node0" presStyleIdx="0" presStyleCnt="1" custLinFactNeighborX="-347" custLinFactNeighborY="3095"/>
      <dgm:spPr/>
    </dgm:pt>
    <dgm:pt modelId="{EC816666-D007-9744-B654-0F381FA367E7}" type="pres">
      <dgm:prSet presAssocID="{85EF3B60-C85E-6940-A934-742E868B7DED}" presName="parTrans" presStyleLbl="bgSibTrans2D1" presStyleIdx="0" presStyleCnt="3" custScaleX="34048" custScaleY="66422" custLinFactNeighborX="33082" custLinFactNeighborY="67752"/>
      <dgm:spPr/>
    </dgm:pt>
    <dgm:pt modelId="{73695E3A-BB74-AE4B-A8C5-D9253E7FDBB3}" type="pres">
      <dgm:prSet presAssocID="{D4389AC4-147F-EF45-9659-945814DF5AD6}" presName="node" presStyleLbl="node1" presStyleIdx="0" presStyleCnt="3" custScaleX="106140" custScaleY="196712" custRadScaleRad="110690" custRadScaleInc="-5319">
        <dgm:presLayoutVars>
          <dgm:bulletEnabled val="1"/>
        </dgm:presLayoutVars>
      </dgm:prSet>
      <dgm:spPr/>
    </dgm:pt>
    <dgm:pt modelId="{05835BB5-6694-E646-92BA-0B693BBD92E3}" type="pres">
      <dgm:prSet presAssocID="{95DF85FD-1A44-774C-9F71-B3AA3065A8E4}" presName="parTrans" presStyleLbl="bgSibTrans2D1" presStyleIdx="1" presStyleCnt="3" custScaleX="28242" custScaleY="59137" custLinFactY="17851" custLinFactNeighborX="1775" custLinFactNeighborY="100000"/>
      <dgm:spPr/>
    </dgm:pt>
    <dgm:pt modelId="{70769229-F332-FD40-8E55-0BB5EDD7F938}" type="pres">
      <dgm:prSet presAssocID="{F302B261-417A-464F-B34E-DF89F74F4147}" presName="node" presStyleLbl="node1" presStyleIdx="1" presStyleCnt="3" custScaleX="157126" custScaleY="168537" custRadScaleRad="107197" custRadScaleInc="0">
        <dgm:presLayoutVars>
          <dgm:bulletEnabled val="1"/>
        </dgm:presLayoutVars>
      </dgm:prSet>
      <dgm:spPr/>
    </dgm:pt>
    <dgm:pt modelId="{5C33EB83-07EC-EE41-B777-E6D006E71A17}" type="pres">
      <dgm:prSet presAssocID="{AF32F520-6C1C-A240-8ABA-8C2B55354B2E}" presName="parTrans" presStyleLbl="bgSibTrans2D1" presStyleIdx="2" presStyleCnt="3" custScaleX="30378" custScaleY="91433" custLinFactNeighborX="-33202" custLinFactNeighborY="82076"/>
      <dgm:spPr/>
    </dgm:pt>
    <dgm:pt modelId="{4227CD39-4A83-5B4E-A0FE-57CD62BEB35B}" type="pres">
      <dgm:prSet presAssocID="{F2D8EB1C-6364-4742-ADBC-E6EE4CF7E930}" presName="node" presStyleLbl="node1" presStyleIdx="2" presStyleCnt="3" custScaleX="100293" custScaleY="266537" custRadScaleRad="107021" custRadScaleInc="5469">
        <dgm:presLayoutVars>
          <dgm:bulletEnabled val="1"/>
        </dgm:presLayoutVars>
      </dgm:prSet>
      <dgm:spPr/>
    </dgm:pt>
  </dgm:ptLst>
  <dgm:cxnLst>
    <dgm:cxn modelId="{96617E02-9816-7440-9036-A99543021CD4}" type="presOf" srcId="{F302B261-417A-464F-B34E-DF89F74F4147}" destId="{70769229-F332-FD40-8E55-0BB5EDD7F938}" srcOrd="0" destOrd="0" presId="urn:microsoft.com/office/officeart/2005/8/layout/radial4"/>
    <dgm:cxn modelId="{C3676603-4E6B-8742-8D21-C6C24A3E6A99}" type="presOf" srcId="{20BC5C97-BC12-A44A-A1F0-9808B82EB433}" destId="{73695E3A-BB74-AE4B-A8C5-D9253E7FDBB3}" srcOrd="0" destOrd="2" presId="urn:microsoft.com/office/officeart/2005/8/layout/radial4"/>
    <dgm:cxn modelId="{D5168E0A-2595-C54D-8C5A-4714A0BE8689}" srcId="{D4389AC4-147F-EF45-9659-945814DF5AD6}" destId="{C3A7160F-008B-024F-ADB5-BFCD38E7F185}" srcOrd="0" destOrd="0" parTransId="{27EB9682-A1E6-DC44-9890-46A795A01786}" sibTransId="{89FACB29-A5D3-5648-A61F-1CB11623491B}"/>
    <dgm:cxn modelId="{CF481419-9597-B645-8B41-AD16B6783121}" srcId="{10398700-417B-2141-BFFF-3526F229FC16}" destId="{7651AE82-1E87-D24A-A2A3-16B0CD9AEC28}" srcOrd="0" destOrd="0" parTransId="{A6907DA8-E6CD-0F48-AC88-A376DAC261AE}" sibTransId="{543A5519-C82E-3249-A4DF-8F404BBCCE68}"/>
    <dgm:cxn modelId="{25F74A19-6F6C-7F46-940B-021CDF004AB5}" type="presOf" srcId="{95DF85FD-1A44-774C-9F71-B3AA3065A8E4}" destId="{05835BB5-6694-E646-92BA-0B693BBD92E3}" srcOrd="0" destOrd="0" presId="urn:microsoft.com/office/officeart/2005/8/layout/radial4"/>
    <dgm:cxn modelId="{05135720-67E1-2046-BDDC-DBEDFB112CB9}" type="presOf" srcId="{44F1BF06-5B5A-494F-9A19-34196CAED9FC}" destId="{70769229-F332-FD40-8E55-0BB5EDD7F938}" srcOrd="0" destOrd="1" presId="urn:microsoft.com/office/officeart/2005/8/layout/radial4"/>
    <dgm:cxn modelId="{D5D16132-0678-4C43-A0DD-D3988FAB1081}" type="presOf" srcId="{7651AE82-1E87-D24A-A2A3-16B0CD9AEC28}" destId="{D34F974F-999E-C64C-A7AC-D1911D36A5AE}" srcOrd="0" destOrd="0" presId="urn:microsoft.com/office/officeart/2005/8/layout/radial4"/>
    <dgm:cxn modelId="{0A8F6849-529F-5544-B14B-E6C46604EAC7}" srcId="{7651AE82-1E87-D24A-A2A3-16B0CD9AEC28}" destId="{F2D8EB1C-6364-4742-ADBC-E6EE4CF7E930}" srcOrd="2" destOrd="0" parTransId="{AF32F520-6C1C-A240-8ABA-8C2B55354B2E}" sibTransId="{C5A9C7AC-9CC3-0B47-8AC1-5663995DF2ED}"/>
    <dgm:cxn modelId="{598A7754-C645-134B-95AF-BBEBB64420D1}" srcId="{F2D8EB1C-6364-4742-ADBC-E6EE4CF7E930}" destId="{66B4EE0F-9F11-6344-8D7C-A27B68DC63FF}" srcOrd="1" destOrd="0" parTransId="{54B4132C-44D5-EA4A-B720-625AA621F91F}" sibTransId="{CB0B696D-13B4-9140-BE70-CA2CB38DBC95}"/>
    <dgm:cxn modelId="{C83EB562-6800-9746-9F9B-888284EBA158}" srcId="{F302B261-417A-464F-B34E-DF89F74F4147}" destId="{6996DC63-43BD-4442-B873-BE8331128744}" srcOrd="1" destOrd="0" parTransId="{F89AEF70-79BE-9242-B156-CEA22FA1470D}" sibTransId="{3148ADF6-FE10-5744-9D4B-2B776A47C66A}"/>
    <dgm:cxn modelId="{8AF7D762-5356-3641-BEB9-14C92A0C57F2}" type="presOf" srcId="{6996DC63-43BD-4442-B873-BE8331128744}" destId="{70769229-F332-FD40-8E55-0BB5EDD7F938}" srcOrd="0" destOrd="2" presId="urn:microsoft.com/office/officeart/2005/8/layout/radial4"/>
    <dgm:cxn modelId="{8BCC5D6F-05BB-BD4D-83DD-933E90872577}" type="presOf" srcId="{66B4EE0F-9F11-6344-8D7C-A27B68DC63FF}" destId="{4227CD39-4A83-5B4E-A0FE-57CD62BEB35B}" srcOrd="0" destOrd="2" presId="urn:microsoft.com/office/officeart/2005/8/layout/radial4"/>
    <dgm:cxn modelId="{422F1189-4476-9D49-A707-2422ADF6A602}" srcId="{7651AE82-1E87-D24A-A2A3-16B0CD9AEC28}" destId="{F302B261-417A-464F-B34E-DF89F74F4147}" srcOrd="1" destOrd="0" parTransId="{95DF85FD-1A44-774C-9F71-B3AA3065A8E4}" sibTransId="{D334E87F-F167-434B-80FC-F6A0725B26C3}"/>
    <dgm:cxn modelId="{64C3A88F-790B-7543-92D3-C093C49164AF}" srcId="{7651AE82-1E87-D24A-A2A3-16B0CD9AEC28}" destId="{D4389AC4-147F-EF45-9659-945814DF5AD6}" srcOrd="0" destOrd="0" parTransId="{85EF3B60-C85E-6940-A934-742E868B7DED}" sibTransId="{245007D3-8296-5549-B759-C7B89833C4B1}"/>
    <dgm:cxn modelId="{02F29B9F-ACFB-E141-95C2-19C0FCDDDC35}" type="presOf" srcId="{85EF3B60-C85E-6940-A934-742E868B7DED}" destId="{EC816666-D007-9744-B654-0F381FA367E7}" srcOrd="0" destOrd="0" presId="urn:microsoft.com/office/officeart/2005/8/layout/radial4"/>
    <dgm:cxn modelId="{A651EAAD-854C-514B-AEFF-6FAC3F4D3F62}" type="presOf" srcId="{C3A7160F-008B-024F-ADB5-BFCD38E7F185}" destId="{73695E3A-BB74-AE4B-A8C5-D9253E7FDBB3}" srcOrd="0" destOrd="1" presId="urn:microsoft.com/office/officeart/2005/8/layout/radial4"/>
    <dgm:cxn modelId="{64699DBB-A98F-1D4A-AD7A-727714E169EF}" type="presOf" srcId="{32612D27-7C61-5D45-8797-A229D0757C08}" destId="{4227CD39-4A83-5B4E-A0FE-57CD62BEB35B}" srcOrd="0" destOrd="1" presId="urn:microsoft.com/office/officeart/2005/8/layout/radial4"/>
    <dgm:cxn modelId="{1DCF0CC4-0D47-3C4E-9B64-901B0FB53A91}" srcId="{F302B261-417A-464F-B34E-DF89F74F4147}" destId="{44F1BF06-5B5A-494F-9A19-34196CAED9FC}" srcOrd="0" destOrd="0" parTransId="{AEED730F-F6F6-5341-AAD8-76282DD4E40C}" sibTransId="{98BB1545-63FB-7645-B66C-7FE092DFC3F3}"/>
    <dgm:cxn modelId="{645231D6-25E8-8D45-8D62-146009381443}" type="presOf" srcId="{10398700-417B-2141-BFFF-3526F229FC16}" destId="{A3DFCC93-D7E4-1E48-8F7E-2D7119A876CE}" srcOrd="0" destOrd="0" presId="urn:microsoft.com/office/officeart/2005/8/layout/radial4"/>
    <dgm:cxn modelId="{434B82E6-1B27-F649-8CB9-3334DD792F1D}" srcId="{D4389AC4-147F-EF45-9659-945814DF5AD6}" destId="{20BC5C97-BC12-A44A-A1F0-9808B82EB433}" srcOrd="1" destOrd="0" parTransId="{648824C5-4981-4B4C-B899-2D6A5DF616D9}" sibTransId="{84E7F774-B65D-8349-BFE6-DD55225C475F}"/>
    <dgm:cxn modelId="{CA9A74E7-6308-E246-8540-8CAA07315657}" srcId="{F2D8EB1C-6364-4742-ADBC-E6EE4CF7E930}" destId="{32612D27-7C61-5D45-8797-A229D0757C08}" srcOrd="0" destOrd="0" parTransId="{349B561E-032D-A74A-B277-714CBB130817}" sibTransId="{111AF923-49D0-D148-ACE6-EB9A2F92958B}"/>
    <dgm:cxn modelId="{AFFAA1F3-16D5-6647-AA1D-AA246482426B}" type="presOf" srcId="{F2D8EB1C-6364-4742-ADBC-E6EE4CF7E930}" destId="{4227CD39-4A83-5B4E-A0FE-57CD62BEB35B}" srcOrd="0" destOrd="0" presId="urn:microsoft.com/office/officeart/2005/8/layout/radial4"/>
    <dgm:cxn modelId="{59E218FB-E4E9-2A41-A486-2FAB653FAD9C}" type="presOf" srcId="{D4389AC4-147F-EF45-9659-945814DF5AD6}" destId="{73695E3A-BB74-AE4B-A8C5-D9253E7FDBB3}" srcOrd="0" destOrd="0" presId="urn:microsoft.com/office/officeart/2005/8/layout/radial4"/>
    <dgm:cxn modelId="{EC1A91FB-69DB-6645-8546-B6E358C3AE0A}" type="presOf" srcId="{AF32F520-6C1C-A240-8ABA-8C2B55354B2E}" destId="{5C33EB83-07EC-EE41-B777-E6D006E71A17}" srcOrd="0" destOrd="0" presId="urn:microsoft.com/office/officeart/2005/8/layout/radial4"/>
    <dgm:cxn modelId="{4F5B3607-0FF6-0B44-830B-F4CD03030DCE}" type="presParOf" srcId="{A3DFCC93-D7E4-1E48-8F7E-2D7119A876CE}" destId="{D34F974F-999E-C64C-A7AC-D1911D36A5AE}" srcOrd="0" destOrd="0" presId="urn:microsoft.com/office/officeart/2005/8/layout/radial4"/>
    <dgm:cxn modelId="{ACCF19B6-4C64-884B-92C9-A2EA913EA1C4}" type="presParOf" srcId="{A3DFCC93-D7E4-1E48-8F7E-2D7119A876CE}" destId="{EC816666-D007-9744-B654-0F381FA367E7}" srcOrd="1" destOrd="0" presId="urn:microsoft.com/office/officeart/2005/8/layout/radial4"/>
    <dgm:cxn modelId="{2CDC8B6F-AD1F-F04F-9C5D-0FB6831F4D1B}" type="presParOf" srcId="{A3DFCC93-D7E4-1E48-8F7E-2D7119A876CE}" destId="{73695E3A-BB74-AE4B-A8C5-D9253E7FDBB3}" srcOrd="2" destOrd="0" presId="urn:microsoft.com/office/officeart/2005/8/layout/radial4"/>
    <dgm:cxn modelId="{614E1AF6-D33B-214B-A0ED-42377EDAF986}" type="presParOf" srcId="{A3DFCC93-D7E4-1E48-8F7E-2D7119A876CE}" destId="{05835BB5-6694-E646-92BA-0B693BBD92E3}" srcOrd="3" destOrd="0" presId="urn:microsoft.com/office/officeart/2005/8/layout/radial4"/>
    <dgm:cxn modelId="{438E5A0A-370B-B648-A4E6-2D2799C10B72}" type="presParOf" srcId="{A3DFCC93-D7E4-1E48-8F7E-2D7119A876CE}" destId="{70769229-F332-FD40-8E55-0BB5EDD7F938}" srcOrd="4" destOrd="0" presId="urn:microsoft.com/office/officeart/2005/8/layout/radial4"/>
    <dgm:cxn modelId="{C9223245-0C65-CB44-A6FE-8CABF05DC222}" type="presParOf" srcId="{A3DFCC93-D7E4-1E48-8F7E-2D7119A876CE}" destId="{5C33EB83-07EC-EE41-B777-E6D006E71A17}" srcOrd="5" destOrd="0" presId="urn:microsoft.com/office/officeart/2005/8/layout/radial4"/>
    <dgm:cxn modelId="{1A369A32-704D-AA40-BB5B-BB54DE80C57F}" type="presParOf" srcId="{A3DFCC93-D7E4-1E48-8F7E-2D7119A876CE}" destId="{4227CD39-4A83-5B4E-A0FE-57CD62BEB35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A22A1A-F6E0-6B4C-8FAD-514F73C23B5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017C695A-A56F-E84C-BB40-E4D2165FBBD8}">
      <dgm:prSet phldrT="[Text]"/>
      <dgm:spPr>
        <a:solidFill>
          <a:schemeClr val="accent1">
            <a:lumMod val="75000"/>
          </a:schemeClr>
        </a:solidFill>
        <a:ln>
          <a:solidFill>
            <a:schemeClr val="accent1">
              <a:lumMod val="75000"/>
            </a:schemeClr>
          </a:solidFill>
        </a:ln>
      </dgm:spPr>
      <dgm:t>
        <a:bodyPr/>
        <a:lstStyle/>
        <a:p>
          <a:r>
            <a:rPr lang="en-US" dirty="0">
              <a:effectLst>
                <a:outerShdw blurRad="38100" dist="38100" dir="2700000" algn="tl">
                  <a:srgbClr val="000000">
                    <a:alpha val="43137"/>
                  </a:srgbClr>
                </a:outerShdw>
              </a:effectLst>
            </a:rPr>
            <a:t>Three broad categories of cryptographic algorithms are commonly used to create </a:t>
          </a:r>
          <a:r>
            <a:rPr lang="en-US" dirty="0" err="1">
              <a:effectLst>
                <a:outerShdw blurRad="38100" dist="38100" dir="2700000" algn="tl">
                  <a:srgbClr val="000000">
                    <a:alpha val="43137"/>
                  </a:srgbClr>
                </a:outerShdw>
              </a:effectLst>
            </a:rPr>
            <a:t>PRNGs</a:t>
          </a:r>
          <a:r>
            <a:rPr lang="en-US" dirty="0">
              <a:effectLst>
                <a:outerShdw blurRad="38100" dist="38100" dir="2700000" algn="tl">
                  <a:srgbClr val="000000">
                    <a:alpha val="43137"/>
                  </a:srgbClr>
                </a:outerShdw>
              </a:effectLst>
            </a:rPr>
            <a:t>:</a:t>
          </a:r>
        </a:p>
      </dgm:t>
    </dgm:pt>
    <dgm:pt modelId="{A12AE749-0130-944B-ACCE-03B10C1CCA01}" type="parTrans" cxnId="{EB82B1B8-8B3C-2A44-BFBC-A287E06A759C}">
      <dgm:prSet/>
      <dgm:spPr/>
      <dgm:t>
        <a:bodyPr/>
        <a:lstStyle/>
        <a:p>
          <a:endParaRPr lang="en-US"/>
        </a:p>
      </dgm:t>
    </dgm:pt>
    <dgm:pt modelId="{82A56808-0D56-0A43-9683-3A94B3DD589B}" type="sibTrans" cxnId="{EB82B1B8-8B3C-2A44-BFBC-A287E06A759C}">
      <dgm:prSet/>
      <dgm:spPr/>
      <dgm:t>
        <a:bodyPr/>
        <a:lstStyle/>
        <a:p>
          <a:endParaRPr lang="en-US"/>
        </a:p>
      </dgm:t>
    </dgm:pt>
    <dgm:pt modelId="{632E4FAE-BF30-8B40-BE2F-B889663E1FE4}">
      <dgm:prSet/>
      <dgm:spPr>
        <a:solidFill>
          <a:schemeClr val="bg1"/>
        </a:solidFill>
        <a:ln w="41275">
          <a:solidFill>
            <a:schemeClr val="accent1">
              <a:lumMod val="75000"/>
            </a:schemeClr>
          </a:solidFill>
        </a:ln>
      </dgm:spPr>
      <dgm:t>
        <a:bodyPr/>
        <a:lstStyle/>
        <a:p>
          <a:r>
            <a:rPr lang="en-US" dirty="0"/>
            <a:t>Symmetric block ciphers</a:t>
          </a:r>
        </a:p>
      </dgm:t>
    </dgm:pt>
    <dgm:pt modelId="{F2D292CB-429B-4340-B281-735492988D6C}" type="parTrans" cxnId="{904487DC-AEC9-A64C-85E2-48CD8DE0FBA2}">
      <dgm:prSet/>
      <dgm:spPr/>
      <dgm:t>
        <a:bodyPr/>
        <a:lstStyle/>
        <a:p>
          <a:endParaRPr lang="en-US"/>
        </a:p>
      </dgm:t>
    </dgm:pt>
    <dgm:pt modelId="{FAF37F8E-0CB7-0848-A298-5A652C5F226A}" type="sibTrans" cxnId="{904487DC-AEC9-A64C-85E2-48CD8DE0FBA2}">
      <dgm:prSet/>
      <dgm:spPr/>
      <dgm:t>
        <a:bodyPr/>
        <a:lstStyle/>
        <a:p>
          <a:endParaRPr lang="en-US"/>
        </a:p>
      </dgm:t>
    </dgm:pt>
    <dgm:pt modelId="{0BEC1EE3-1E1F-714B-948D-37D9529684B2}">
      <dgm:prSet/>
      <dgm:spPr>
        <a:solidFill>
          <a:schemeClr val="bg1"/>
        </a:solidFill>
        <a:ln w="41275">
          <a:solidFill>
            <a:schemeClr val="accent1">
              <a:lumMod val="75000"/>
            </a:schemeClr>
          </a:solidFill>
        </a:ln>
      </dgm:spPr>
      <dgm:t>
        <a:bodyPr/>
        <a:lstStyle/>
        <a:p>
          <a:r>
            <a:rPr lang="en-US" dirty="0"/>
            <a:t>Asymmetric ciphers</a:t>
          </a:r>
        </a:p>
      </dgm:t>
    </dgm:pt>
    <dgm:pt modelId="{D2701C57-CAA3-9E4A-9C3A-4A42F5279E4F}" type="parTrans" cxnId="{0D834ED2-01A5-1447-8149-526980A4DFAF}">
      <dgm:prSet/>
      <dgm:spPr/>
      <dgm:t>
        <a:bodyPr/>
        <a:lstStyle/>
        <a:p>
          <a:endParaRPr lang="en-US"/>
        </a:p>
      </dgm:t>
    </dgm:pt>
    <dgm:pt modelId="{F4A17777-BE37-5B40-80D8-408AF8EDC1AB}" type="sibTrans" cxnId="{0D834ED2-01A5-1447-8149-526980A4DFAF}">
      <dgm:prSet/>
      <dgm:spPr/>
      <dgm:t>
        <a:bodyPr/>
        <a:lstStyle/>
        <a:p>
          <a:endParaRPr lang="en-US"/>
        </a:p>
      </dgm:t>
    </dgm:pt>
    <dgm:pt modelId="{C2ECFB37-480B-E546-9D00-8540C6B05524}">
      <dgm:prSet/>
      <dgm:spPr>
        <a:solidFill>
          <a:schemeClr val="bg1"/>
        </a:solidFill>
        <a:ln w="41275">
          <a:solidFill>
            <a:schemeClr val="accent1">
              <a:lumMod val="75000"/>
            </a:schemeClr>
          </a:solidFill>
        </a:ln>
      </dgm:spPr>
      <dgm:t>
        <a:bodyPr/>
        <a:lstStyle/>
        <a:p>
          <a:r>
            <a:rPr lang="en-US" dirty="0"/>
            <a:t>Hash functions and message authentication codes</a:t>
          </a:r>
        </a:p>
      </dgm:t>
    </dgm:pt>
    <dgm:pt modelId="{D6186C35-E3E9-9B43-A2D7-954D3780CB91}" type="parTrans" cxnId="{ED8006B2-78DE-0245-8E33-94F2A7201D9D}">
      <dgm:prSet/>
      <dgm:spPr/>
      <dgm:t>
        <a:bodyPr/>
        <a:lstStyle/>
        <a:p>
          <a:endParaRPr lang="en-US"/>
        </a:p>
      </dgm:t>
    </dgm:pt>
    <dgm:pt modelId="{A633C9F2-14C4-A849-8C49-91CE910C173D}" type="sibTrans" cxnId="{ED8006B2-78DE-0245-8E33-94F2A7201D9D}">
      <dgm:prSet/>
      <dgm:spPr/>
      <dgm:t>
        <a:bodyPr/>
        <a:lstStyle/>
        <a:p>
          <a:endParaRPr lang="en-US"/>
        </a:p>
      </dgm:t>
    </dgm:pt>
    <dgm:pt modelId="{1C6FC90A-780B-5948-9C0D-516476B2074F}" type="pres">
      <dgm:prSet presAssocID="{66A22A1A-F6E0-6B4C-8FAD-514F73C23B5A}" presName="Name0" presStyleCnt="0">
        <dgm:presLayoutVars>
          <dgm:dir/>
          <dgm:animLvl val="lvl"/>
          <dgm:resizeHandles val="exact"/>
        </dgm:presLayoutVars>
      </dgm:prSet>
      <dgm:spPr/>
    </dgm:pt>
    <dgm:pt modelId="{A4456865-5BBB-C849-89AE-DEDF7838FB35}" type="pres">
      <dgm:prSet presAssocID="{017C695A-A56F-E84C-BB40-E4D2165FBBD8}" presName="composite" presStyleCnt="0"/>
      <dgm:spPr/>
    </dgm:pt>
    <dgm:pt modelId="{D62329B7-67B5-1B42-8A0F-233B3F56D7B7}" type="pres">
      <dgm:prSet presAssocID="{017C695A-A56F-E84C-BB40-E4D2165FBBD8}" presName="parTx" presStyleLbl="alignNode1" presStyleIdx="0" presStyleCnt="1">
        <dgm:presLayoutVars>
          <dgm:chMax val="0"/>
          <dgm:chPref val="0"/>
          <dgm:bulletEnabled val="1"/>
        </dgm:presLayoutVars>
      </dgm:prSet>
      <dgm:spPr/>
    </dgm:pt>
    <dgm:pt modelId="{97C2A5B0-C2A6-674A-9001-8537AD5AD575}" type="pres">
      <dgm:prSet presAssocID="{017C695A-A56F-E84C-BB40-E4D2165FBBD8}" presName="desTx" presStyleLbl="alignAccFollowNode1" presStyleIdx="0" presStyleCnt="1">
        <dgm:presLayoutVars>
          <dgm:bulletEnabled val="1"/>
        </dgm:presLayoutVars>
      </dgm:prSet>
      <dgm:spPr/>
    </dgm:pt>
  </dgm:ptLst>
  <dgm:cxnLst>
    <dgm:cxn modelId="{66CC3E2B-D4DB-604D-B96E-F6B186861ABC}" type="presOf" srcId="{0BEC1EE3-1E1F-714B-948D-37D9529684B2}" destId="{97C2A5B0-C2A6-674A-9001-8537AD5AD575}" srcOrd="0" destOrd="1" presId="urn:microsoft.com/office/officeart/2005/8/layout/hList1"/>
    <dgm:cxn modelId="{44AF8C36-4BD5-6046-8A47-D1BA96EC01E8}" type="presOf" srcId="{66A22A1A-F6E0-6B4C-8FAD-514F73C23B5A}" destId="{1C6FC90A-780B-5948-9C0D-516476B2074F}" srcOrd="0" destOrd="0" presId="urn:microsoft.com/office/officeart/2005/8/layout/hList1"/>
    <dgm:cxn modelId="{55BCFD5C-D0D0-E842-87C1-8F684302ACC7}" type="presOf" srcId="{632E4FAE-BF30-8B40-BE2F-B889663E1FE4}" destId="{97C2A5B0-C2A6-674A-9001-8537AD5AD575}" srcOrd="0" destOrd="0" presId="urn:microsoft.com/office/officeart/2005/8/layout/hList1"/>
    <dgm:cxn modelId="{E6CA4465-D648-2B4B-B78B-D3EB7C54F4CC}" type="presOf" srcId="{C2ECFB37-480B-E546-9D00-8540C6B05524}" destId="{97C2A5B0-C2A6-674A-9001-8537AD5AD575}" srcOrd="0" destOrd="2" presId="urn:microsoft.com/office/officeart/2005/8/layout/hList1"/>
    <dgm:cxn modelId="{ED8006B2-78DE-0245-8E33-94F2A7201D9D}" srcId="{017C695A-A56F-E84C-BB40-E4D2165FBBD8}" destId="{C2ECFB37-480B-E546-9D00-8540C6B05524}" srcOrd="2" destOrd="0" parTransId="{D6186C35-E3E9-9B43-A2D7-954D3780CB91}" sibTransId="{A633C9F2-14C4-A849-8C49-91CE910C173D}"/>
    <dgm:cxn modelId="{EB82B1B8-8B3C-2A44-BFBC-A287E06A759C}" srcId="{66A22A1A-F6E0-6B4C-8FAD-514F73C23B5A}" destId="{017C695A-A56F-E84C-BB40-E4D2165FBBD8}" srcOrd="0" destOrd="0" parTransId="{A12AE749-0130-944B-ACCE-03B10C1CCA01}" sibTransId="{82A56808-0D56-0A43-9683-3A94B3DD589B}"/>
    <dgm:cxn modelId="{0D834ED2-01A5-1447-8149-526980A4DFAF}" srcId="{017C695A-A56F-E84C-BB40-E4D2165FBBD8}" destId="{0BEC1EE3-1E1F-714B-948D-37D9529684B2}" srcOrd="1" destOrd="0" parTransId="{D2701C57-CAA3-9E4A-9C3A-4A42F5279E4F}" sibTransId="{F4A17777-BE37-5B40-80D8-408AF8EDC1AB}"/>
    <dgm:cxn modelId="{904487DC-AEC9-A64C-85E2-48CD8DE0FBA2}" srcId="{017C695A-A56F-E84C-BB40-E4D2165FBBD8}" destId="{632E4FAE-BF30-8B40-BE2F-B889663E1FE4}" srcOrd="0" destOrd="0" parTransId="{F2D292CB-429B-4340-B281-735492988D6C}" sibTransId="{FAF37F8E-0CB7-0848-A298-5A652C5F226A}"/>
    <dgm:cxn modelId="{8D2748E3-0271-1C46-B1EE-BD3069FABFE1}" type="presOf" srcId="{017C695A-A56F-E84C-BB40-E4D2165FBBD8}" destId="{D62329B7-67B5-1B42-8A0F-233B3F56D7B7}" srcOrd="0" destOrd="0" presId="urn:microsoft.com/office/officeart/2005/8/layout/hList1"/>
    <dgm:cxn modelId="{39B72F76-4704-044A-8CBB-9BBB69B552A6}" type="presParOf" srcId="{1C6FC90A-780B-5948-9C0D-516476B2074F}" destId="{A4456865-5BBB-C849-89AE-DEDF7838FB35}" srcOrd="0" destOrd="0" presId="urn:microsoft.com/office/officeart/2005/8/layout/hList1"/>
    <dgm:cxn modelId="{346F691C-53A4-1F40-A10B-812CB9523D2A}" type="presParOf" srcId="{A4456865-5BBB-C849-89AE-DEDF7838FB35}" destId="{D62329B7-67B5-1B42-8A0F-233B3F56D7B7}" srcOrd="0" destOrd="0" presId="urn:microsoft.com/office/officeart/2005/8/layout/hList1"/>
    <dgm:cxn modelId="{407587C3-2D2C-1F46-A795-C66BD4486D42}" type="presParOf" srcId="{A4456865-5BBB-C849-89AE-DEDF7838FB35}" destId="{97C2A5B0-C2A6-674A-9001-8537AD5AD57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7C226B-1D9E-284E-ABFB-E2FCB67F1E95}"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4FE6009B-0BCA-B044-8AAF-6A3F1A073FDB}">
      <dgm:prSet/>
      <dgm:spPr/>
      <dgm:t>
        <a:bodyPr/>
        <a:lstStyle/>
        <a:p>
          <a:pPr rtl="0"/>
          <a:r>
            <a:rPr lang="en-US" b="1" dirty="0">
              <a:effectLst>
                <a:outerShdw blurRad="38100" dist="38100" dir="2700000" algn="tl">
                  <a:srgbClr val="000000">
                    <a:alpha val="43137"/>
                  </a:srgbClr>
                </a:outerShdw>
              </a:effectLst>
            </a:rPr>
            <a:t>The encryption sequence should have a large period</a:t>
          </a:r>
        </a:p>
      </dgm:t>
    </dgm:pt>
    <dgm:pt modelId="{4CA73CED-AE7A-E74D-B0D8-DB0B8D8F9094}" type="parTrans" cxnId="{A1C57CAA-4B6F-0240-AD7D-F94207A9A609}">
      <dgm:prSet/>
      <dgm:spPr/>
      <dgm:t>
        <a:bodyPr/>
        <a:lstStyle/>
        <a:p>
          <a:endParaRPr lang="en-US"/>
        </a:p>
      </dgm:t>
    </dgm:pt>
    <dgm:pt modelId="{96921BB6-F564-A946-BB1C-5ECBB7C32FE7}" type="sibTrans" cxnId="{A1C57CAA-4B6F-0240-AD7D-F94207A9A609}">
      <dgm:prSet/>
      <dgm:spPr/>
      <dgm:t>
        <a:bodyPr/>
        <a:lstStyle/>
        <a:p>
          <a:endParaRPr lang="en-US"/>
        </a:p>
      </dgm:t>
    </dgm:pt>
    <dgm:pt modelId="{5CAB22FB-9851-3C4F-A038-20CA627548AA}">
      <dgm:prSet/>
      <dgm:spPr>
        <a:ln>
          <a:solidFill>
            <a:schemeClr val="accent3">
              <a:lumMod val="75000"/>
            </a:schemeClr>
          </a:solidFill>
        </a:ln>
      </dgm:spPr>
      <dgm:t>
        <a:bodyPr/>
        <a:lstStyle/>
        <a:p>
          <a:pPr rtl="0"/>
          <a:r>
            <a:rPr lang="en-US" dirty="0"/>
            <a:t>A pseudorandom number generator uses a function that produces a deterministic stream of bits that eventually repeats;  the longer the period of repeat the more difficult it will be to do cryptanalysis</a:t>
          </a:r>
        </a:p>
      </dgm:t>
    </dgm:pt>
    <dgm:pt modelId="{C77EC44B-C743-7441-8826-4F2FD46C77BB}" type="parTrans" cxnId="{66505DE4-011D-4945-BF82-8C0B58BF0602}">
      <dgm:prSet/>
      <dgm:spPr/>
      <dgm:t>
        <a:bodyPr/>
        <a:lstStyle/>
        <a:p>
          <a:endParaRPr lang="en-US"/>
        </a:p>
      </dgm:t>
    </dgm:pt>
    <dgm:pt modelId="{A6C4B935-EA6D-9B4D-9C5F-8D0ED0882F93}" type="sibTrans" cxnId="{66505DE4-011D-4945-BF82-8C0B58BF0602}">
      <dgm:prSet/>
      <dgm:spPr/>
      <dgm:t>
        <a:bodyPr/>
        <a:lstStyle/>
        <a:p>
          <a:endParaRPr lang="en-US"/>
        </a:p>
      </dgm:t>
    </dgm:pt>
    <dgm:pt modelId="{FF83F01D-A9F6-3643-AB48-CC295FA77287}">
      <dgm:prSet/>
      <dgm:spPr/>
      <dgm:t>
        <a:bodyPr/>
        <a:lstStyle/>
        <a:p>
          <a:pPr rtl="0"/>
          <a:r>
            <a:rPr lang="en-US" b="1" dirty="0">
              <a:effectLst>
                <a:outerShdw blurRad="38100" dist="38100" dir="2700000" algn="tl">
                  <a:srgbClr val="000000">
                    <a:alpha val="43137"/>
                  </a:srgbClr>
                </a:outerShdw>
              </a:effectLst>
            </a:rPr>
            <a:t>The </a:t>
          </a:r>
          <a:r>
            <a:rPr lang="en-US" b="1" dirty="0" err="1">
              <a:effectLst>
                <a:outerShdw blurRad="38100" dist="38100" dir="2700000" algn="tl">
                  <a:srgbClr val="000000">
                    <a:alpha val="43137"/>
                  </a:srgbClr>
                </a:outerShdw>
              </a:effectLst>
            </a:rPr>
            <a:t>keystream</a:t>
          </a:r>
          <a:r>
            <a:rPr lang="en-US" b="1" dirty="0">
              <a:effectLst>
                <a:outerShdw blurRad="38100" dist="38100" dir="2700000" algn="tl">
                  <a:srgbClr val="000000">
                    <a:alpha val="43137"/>
                  </a:srgbClr>
                </a:outerShdw>
              </a:effectLst>
            </a:rPr>
            <a:t> should approximate the properties of a true random number stream as close as possible</a:t>
          </a:r>
        </a:p>
      </dgm:t>
    </dgm:pt>
    <dgm:pt modelId="{2DCC986A-F851-1543-BA4F-7272A0D4EBE9}" type="parTrans" cxnId="{C35F3613-513F-2748-A327-F6DBFA01CC4E}">
      <dgm:prSet/>
      <dgm:spPr/>
      <dgm:t>
        <a:bodyPr/>
        <a:lstStyle/>
        <a:p>
          <a:endParaRPr lang="en-US"/>
        </a:p>
      </dgm:t>
    </dgm:pt>
    <dgm:pt modelId="{E3F4A284-D537-8845-8E5C-94442DAB92BA}" type="sibTrans" cxnId="{C35F3613-513F-2748-A327-F6DBFA01CC4E}">
      <dgm:prSet/>
      <dgm:spPr/>
      <dgm:t>
        <a:bodyPr/>
        <a:lstStyle/>
        <a:p>
          <a:endParaRPr lang="en-US"/>
        </a:p>
      </dgm:t>
    </dgm:pt>
    <dgm:pt modelId="{12860769-CBB5-6C42-9930-B0FE3D445E2C}">
      <dgm:prSet/>
      <dgm:spPr>
        <a:ln>
          <a:solidFill>
            <a:schemeClr val="accent3">
              <a:lumMod val="75000"/>
            </a:schemeClr>
          </a:solidFill>
        </a:ln>
      </dgm:spPr>
      <dgm:t>
        <a:bodyPr/>
        <a:lstStyle/>
        <a:p>
          <a:pPr rtl="0"/>
          <a:r>
            <a:rPr lang="en-US" dirty="0"/>
            <a:t>There should be an approximately equal number of 1s and 0s</a:t>
          </a:r>
        </a:p>
      </dgm:t>
    </dgm:pt>
    <dgm:pt modelId="{00019D7B-7AE6-3242-943D-09860589527C}" type="parTrans" cxnId="{E101E2C3-9F93-5745-B591-27BE8E0F5D04}">
      <dgm:prSet/>
      <dgm:spPr/>
      <dgm:t>
        <a:bodyPr/>
        <a:lstStyle/>
        <a:p>
          <a:endParaRPr lang="en-US"/>
        </a:p>
      </dgm:t>
    </dgm:pt>
    <dgm:pt modelId="{60C87F0B-F30A-5749-BB59-E6278A1D1ABB}" type="sibTrans" cxnId="{E101E2C3-9F93-5745-B591-27BE8E0F5D04}">
      <dgm:prSet/>
      <dgm:spPr/>
      <dgm:t>
        <a:bodyPr/>
        <a:lstStyle/>
        <a:p>
          <a:endParaRPr lang="en-US"/>
        </a:p>
      </dgm:t>
    </dgm:pt>
    <dgm:pt modelId="{CFDCEF11-EADE-8945-876F-DA0E223FC7DA}">
      <dgm:prSet/>
      <dgm:spPr>
        <a:ln>
          <a:solidFill>
            <a:schemeClr val="accent3">
              <a:lumMod val="75000"/>
            </a:schemeClr>
          </a:solidFill>
        </a:ln>
      </dgm:spPr>
      <dgm:t>
        <a:bodyPr/>
        <a:lstStyle/>
        <a:p>
          <a:pPr rtl="0"/>
          <a:r>
            <a:rPr lang="en-US" dirty="0"/>
            <a:t>If the </a:t>
          </a:r>
          <a:r>
            <a:rPr lang="en-US" dirty="0" err="1"/>
            <a:t>keystream</a:t>
          </a:r>
          <a:r>
            <a:rPr lang="en-US" dirty="0"/>
            <a:t> is treated as a stream of bytes, then all of the 256 possible byte values should appear approximately equally often</a:t>
          </a:r>
        </a:p>
      </dgm:t>
    </dgm:pt>
    <dgm:pt modelId="{B908A7B6-BCB7-6E40-9BBC-43554892AEC8}" type="parTrans" cxnId="{50670E59-0762-664B-8550-CD2BD08A57F9}">
      <dgm:prSet/>
      <dgm:spPr/>
      <dgm:t>
        <a:bodyPr/>
        <a:lstStyle/>
        <a:p>
          <a:endParaRPr lang="en-US"/>
        </a:p>
      </dgm:t>
    </dgm:pt>
    <dgm:pt modelId="{E3CF9A06-5904-5643-A249-92F316AF3179}" type="sibTrans" cxnId="{50670E59-0762-664B-8550-CD2BD08A57F9}">
      <dgm:prSet/>
      <dgm:spPr/>
      <dgm:t>
        <a:bodyPr/>
        <a:lstStyle/>
        <a:p>
          <a:endParaRPr lang="en-US"/>
        </a:p>
      </dgm:t>
    </dgm:pt>
    <dgm:pt modelId="{E785F470-007E-834B-A97E-A312F7594748}">
      <dgm:prSet/>
      <dgm:spPr/>
      <dgm:t>
        <a:bodyPr/>
        <a:lstStyle/>
        <a:p>
          <a:pPr rtl="0"/>
          <a:r>
            <a:rPr lang="en-US" b="1" dirty="0">
              <a:effectLst>
                <a:outerShdw blurRad="38100" dist="38100" dir="2700000" algn="tl">
                  <a:srgbClr val="000000">
                    <a:alpha val="43137"/>
                  </a:srgbClr>
                </a:outerShdw>
              </a:effectLst>
            </a:rPr>
            <a:t>A key length of at least 128 bits is desirable</a:t>
          </a:r>
        </a:p>
      </dgm:t>
    </dgm:pt>
    <dgm:pt modelId="{C415A13E-8CDC-DA47-8255-C50A6A2B4F0A}" type="parTrans" cxnId="{0F457521-C1DA-1548-98EB-E0E1CEAD543D}">
      <dgm:prSet/>
      <dgm:spPr/>
      <dgm:t>
        <a:bodyPr/>
        <a:lstStyle/>
        <a:p>
          <a:endParaRPr lang="en-US"/>
        </a:p>
      </dgm:t>
    </dgm:pt>
    <dgm:pt modelId="{5A21B085-B5EA-FE4E-89FC-8A2699988F2D}" type="sibTrans" cxnId="{0F457521-C1DA-1548-98EB-E0E1CEAD543D}">
      <dgm:prSet/>
      <dgm:spPr/>
      <dgm:t>
        <a:bodyPr/>
        <a:lstStyle/>
        <a:p>
          <a:endParaRPr lang="en-US"/>
        </a:p>
      </dgm:t>
    </dgm:pt>
    <dgm:pt modelId="{D6691194-F350-4846-8856-9895BC15645E}">
      <dgm:prSet/>
      <dgm:spPr>
        <a:ln>
          <a:solidFill>
            <a:schemeClr val="accent3">
              <a:lumMod val="75000"/>
            </a:schemeClr>
          </a:solidFill>
        </a:ln>
      </dgm:spPr>
      <dgm:t>
        <a:bodyPr/>
        <a:lstStyle/>
        <a:p>
          <a:pPr rtl="0"/>
          <a:r>
            <a:rPr lang="en-US" dirty="0"/>
            <a:t>The output of the pseudorandom number generator is conditioned on the value of the input key</a:t>
          </a:r>
        </a:p>
      </dgm:t>
    </dgm:pt>
    <dgm:pt modelId="{D16307BC-809D-F54F-ADAC-D7399A84E7AF}" type="parTrans" cxnId="{E4882E99-70AB-A345-A709-F9F420577C2E}">
      <dgm:prSet/>
      <dgm:spPr/>
      <dgm:t>
        <a:bodyPr/>
        <a:lstStyle/>
        <a:p>
          <a:endParaRPr lang="en-US"/>
        </a:p>
      </dgm:t>
    </dgm:pt>
    <dgm:pt modelId="{B0D232E9-CCE7-8640-9F99-AF0A519FF3CB}" type="sibTrans" cxnId="{E4882E99-70AB-A345-A709-F9F420577C2E}">
      <dgm:prSet/>
      <dgm:spPr/>
      <dgm:t>
        <a:bodyPr/>
        <a:lstStyle/>
        <a:p>
          <a:endParaRPr lang="en-US"/>
        </a:p>
      </dgm:t>
    </dgm:pt>
    <dgm:pt modelId="{48F218B3-1B17-EE49-A611-0E9761B3E204}">
      <dgm:prSet/>
      <dgm:spPr>
        <a:ln>
          <a:solidFill>
            <a:schemeClr val="accent3">
              <a:lumMod val="75000"/>
            </a:schemeClr>
          </a:solidFill>
        </a:ln>
      </dgm:spPr>
      <dgm:t>
        <a:bodyPr/>
        <a:lstStyle/>
        <a:p>
          <a:pPr rtl="0"/>
          <a:r>
            <a:rPr lang="en-US" dirty="0"/>
            <a:t>The same considerations that apply to block ciphers are valid</a:t>
          </a:r>
        </a:p>
      </dgm:t>
    </dgm:pt>
    <dgm:pt modelId="{C648821A-4C85-6A44-B621-B0C782F2DA57}" type="parTrans" cxnId="{C6E30B14-0072-3F40-ACC2-7116F2E83AEC}">
      <dgm:prSet/>
      <dgm:spPr/>
      <dgm:t>
        <a:bodyPr/>
        <a:lstStyle/>
        <a:p>
          <a:endParaRPr lang="en-US"/>
        </a:p>
      </dgm:t>
    </dgm:pt>
    <dgm:pt modelId="{C6257022-0CDE-B84B-ADF5-B6090575930C}" type="sibTrans" cxnId="{C6E30B14-0072-3F40-ACC2-7116F2E83AEC}">
      <dgm:prSet/>
      <dgm:spPr/>
      <dgm:t>
        <a:bodyPr/>
        <a:lstStyle/>
        <a:p>
          <a:endParaRPr lang="en-US"/>
        </a:p>
      </dgm:t>
    </dgm:pt>
    <dgm:pt modelId="{CC969CCA-2815-6240-98A2-21DE6D8FBE4A}">
      <dgm:prSet/>
      <dgm:spPr/>
      <dgm:t>
        <a:bodyPr/>
        <a:lstStyle/>
        <a:p>
          <a:pPr rtl="0"/>
          <a:r>
            <a:rPr lang="en-US" b="1" dirty="0">
              <a:effectLst>
                <a:outerShdw blurRad="38100" dist="38100" dir="2700000" algn="tl">
                  <a:srgbClr val="000000">
                    <a:alpha val="43137"/>
                  </a:srgbClr>
                </a:outerShdw>
              </a:effectLst>
            </a:rPr>
            <a:t>With a properly designed pseudorandom number generator a stream cipher can be as secure as a block cipher of comparable key length</a:t>
          </a:r>
        </a:p>
      </dgm:t>
    </dgm:pt>
    <dgm:pt modelId="{B5F5A781-FA30-1546-BFAA-8B243277B826}" type="parTrans" cxnId="{BC21047C-F731-A342-BD5A-D07182EFC5A1}">
      <dgm:prSet/>
      <dgm:spPr/>
      <dgm:t>
        <a:bodyPr/>
        <a:lstStyle/>
        <a:p>
          <a:endParaRPr lang="en-US"/>
        </a:p>
      </dgm:t>
    </dgm:pt>
    <dgm:pt modelId="{4925DBD4-83C4-C14C-A299-07F6BA4BF8E7}" type="sibTrans" cxnId="{BC21047C-F731-A342-BD5A-D07182EFC5A1}">
      <dgm:prSet/>
      <dgm:spPr/>
      <dgm:t>
        <a:bodyPr/>
        <a:lstStyle/>
        <a:p>
          <a:endParaRPr lang="en-US"/>
        </a:p>
      </dgm:t>
    </dgm:pt>
    <dgm:pt modelId="{7CE2E1C5-373F-3940-AEF3-7D3B3572E9AF}">
      <dgm:prSet/>
      <dgm:spPr>
        <a:ln>
          <a:solidFill>
            <a:schemeClr val="accent3">
              <a:lumMod val="75000"/>
            </a:schemeClr>
          </a:solidFill>
        </a:ln>
      </dgm:spPr>
      <dgm:t>
        <a:bodyPr/>
        <a:lstStyle/>
        <a:p>
          <a:pPr rtl="0"/>
          <a:r>
            <a:rPr lang="en-AU" dirty="0"/>
            <a:t>A potential advantage is that stream ciphers that do not use block ciphers as a building block are typically faster and use far less code than block ciphers</a:t>
          </a:r>
        </a:p>
      </dgm:t>
    </dgm:pt>
    <dgm:pt modelId="{B1B20878-674A-714F-B13F-9E593484C31E}" type="parTrans" cxnId="{5ABD712D-7854-B74C-BC9A-F5AB882C05E5}">
      <dgm:prSet/>
      <dgm:spPr/>
      <dgm:t>
        <a:bodyPr/>
        <a:lstStyle/>
        <a:p>
          <a:endParaRPr lang="en-US"/>
        </a:p>
      </dgm:t>
    </dgm:pt>
    <dgm:pt modelId="{8427CDE1-5DD7-1E40-B77F-8AE4B7F22D2B}" type="sibTrans" cxnId="{5ABD712D-7854-B74C-BC9A-F5AB882C05E5}">
      <dgm:prSet/>
      <dgm:spPr/>
      <dgm:t>
        <a:bodyPr/>
        <a:lstStyle/>
        <a:p>
          <a:endParaRPr lang="en-US"/>
        </a:p>
      </dgm:t>
    </dgm:pt>
    <dgm:pt modelId="{53D77C70-2298-CF43-82AD-7BAED5A08B37}" type="pres">
      <dgm:prSet presAssocID="{3B7C226B-1D9E-284E-ABFB-E2FCB67F1E95}" presName="Name0" presStyleCnt="0">
        <dgm:presLayoutVars>
          <dgm:dir/>
          <dgm:animLvl val="lvl"/>
          <dgm:resizeHandles val="exact"/>
        </dgm:presLayoutVars>
      </dgm:prSet>
      <dgm:spPr/>
    </dgm:pt>
    <dgm:pt modelId="{CA47D600-01CB-CA41-AB50-C040FFDA7F94}" type="pres">
      <dgm:prSet presAssocID="{4FE6009B-0BCA-B044-8AAF-6A3F1A073FDB}" presName="linNode" presStyleCnt="0"/>
      <dgm:spPr/>
    </dgm:pt>
    <dgm:pt modelId="{DF8243A5-C0B6-FE4F-A1A4-CBEFD28A1F47}" type="pres">
      <dgm:prSet presAssocID="{4FE6009B-0BCA-B044-8AAF-6A3F1A073FDB}" presName="parentText" presStyleLbl="node1" presStyleIdx="0" presStyleCnt="4">
        <dgm:presLayoutVars>
          <dgm:chMax val="1"/>
          <dgm:bulletEnabled val="1"/>
        </dgm:presLayoutVars>
      </dgm:prSet>
      <dgm:spPr/>
    </dgm:pt>
    <dgm:pt modelId="{EAC3FB94-56E6-4343-815A-4C88DE8E4629}" type="pres">
      <dgm:prSet presAssocID="{4FE6009B-0BCA-B044-8AAF-6A3F1A073FDB}" presName="descendantText" presStyleLbl="alignAccFollowNode1" presStyleIdx="0" presStyleCnt="4">
        <dgm:presLayoutVars>
          <dgm:bulletEnabled val="1"/>
        </dgm:presLayoutVars>
      </dgm:prSet>
      <dgm:spPr/>
    </dgm:pt>
    <dgm:pt modelId="{20739046-BC2B-0742-8108-739E25EE09DF}" type="pres">
      <dgm:prSet presAssocID="{96921BB6-F564-A946-BB1C-5ECBB7C32FE7}" presName="sp" presStyleCnt="0"/>
      <dgm:spPr/>
    </dgm:pt>
    <dgm:pt modelId="{A59A3CBD-9545-F344-B04E-A6370A344E4B}" type="pres">
      <dgm:prSet presAssocID="{FF83F01D-A9F6-3643-AB48-CC295FA77287}" presName="linNode" presStyleCnt="0"/>
      <dgm:spPr/>
    </dgm:pt>
    <dgm:pt modelId="{92B1AF1B-DF41-0A49-BDA3-2FD01C54A696}" type="pres">
      <dgm:prSet presAssocID="{FF83F01D-A9F6-3643-AB48-CC295FA77287}" presName="parentText" presStyleLbl="node1" presStyleIdx="1" presStyleCnt="4">
        <dgm:presLayoutVars>
          <dgm:chMax val="1"/>
          <dgm:bulletEnabled val="1"/>
        </dgm:presLayoutVars>
      </dgm:prSet>
      <dgm:spPr/>
    </dgm:pt>
    <dgm:pt modelId="{F5DB7628-7D36-B74C-9F78-063350B6C244}" type="pres">
      <dgm:prSet presAssocID="{FF83F01D-A9F6-3643-AB48-CC295FA77287}" presName="descendantText" presStyleLbl="alignAccFollowNode1" presStyleIdx="1" presStyleCnt="4">
        <dgm:presLayoutVars>
          <dgm:bulletEnabled val="1"/>
        </dgm:presLayoutVars>
      </dgm:prSet>
      <dgm:spPr/>
    </dgm:pt>
    <dgm:pt modelId="{E1783702-C7AE-164F-B2B8-76693071F884}" type="pres">
      <dgm:prSet presAssocID="{E3F4A284-D537-8845-8E5C-94442DAB92BA}" presName="sp" presStyleCnt="0"/>
      <dgm:spPr/>
    </dgm:pt>
    <dgm:pt modelId="{72E6CE48-A16F-3443-96CD-67CEEC82D930}" type="pres">
      <dgm:prSet presAssocID="{E785F470-007E-834B-A97E-A312F7594748}" presName="linNode" presStyleCnt="0"/>
      <dgm:spPr/>
    </dgm:pt>
    <dgm:pt modelId="{C4F89D33-03C4-0649-AC4F-4D7DAC421B0B}" type="pres">
      <dgm:prSet presAssocID="{E785F470-007E-834B-A97E-A312F7594748}" presName="parentText" presStyleLbl="node1" presStyleIdx="2" presStyleCnt="4">
        <dgm:presLayoutVars>
          <dgm:chMax val="1"/>
          <dgm:bulletEnabled val="1"/>
        </dgm:presLayoutVars>
      </dgm:prSet>
      <dgm:spPr/>
    </dgm:pt>
    <dgm:pt modelId="{8FB08EE9-CD81-E344-AF3D-8514986ABB33}" type="pres">
      <dgm:prSet presAssocID="{E785F470-007E-834B-A97E-A312F7594748}" presName="descendantText" presStyleLbl="alignAccFollowNode1" presStyleIdx="2" presStyleCnt="4">
        <dgm:presLayoutVars>
          <dgm:bulletEnabled val="1"/>
        </dgm:presLayoutVars>
      </dgm:prSet>
      <dgm:spPr/>
    </dgm:pt>
    <dgm:pt modelId="{B9305F2C-AB9F-D145-B7F7-B082FB6BFD6D}" type="pres">
      <dgm:prSet presAssocID="{5A21B085-B5EA-FE4E-89FC-8A2699988F2D}" presName="sp" presStyleCnt="0"/>
      <dgm:spPr/>
    </dgm:pt>
    <dgm:pt modelId="{1989FDFE-CBB8-7448-AB70-02E3D1A88949}" type="pres">
      <dgm:prSet presAssocID="{CC969CCA-2815-6240-98A2-21DE6D8FBE4A}" presName="linNode" presStyleCnt="0"/>
      <dgm:spPr/>
    </dgm:pt>
    <dgm:pt modelId="{130DEB4F-07F2-074F-9A55-A205477665FB}" type="pres">
      <dgm:prSet presAssocID="{CC969CCA-2815-6240-98A2-21DE6D8FBE4A}" presName="parentText" presStyleLbl="node1" presStyleIdx="3" presStyleCnt="4">
        <dgm:presLayoutVars>
          <dgm:chMax val="1"/>
          <dgm:bulletEnabled val="1"/>
        </dgm:presLayoutVars>
      </dgm:prSet>
      <dgm:spPr/>
    </dgm:pt>
    <dgm:pt modelId="{424A4BEF-EB38-4E4C-9C67-7A7D0104F848}" type="pres">
      <dgm:prSet presAssocID="{CC969CCA-2815-6240-98A2-21DE6D8FBE4A}" presName="descendantText" presStyleLbl="alignAccFollowNode1" presStyleIdx="3" presStyleCnt="4">
        <dgm:presLayoutVars>
          <dgm:bulletEnabled val="1"/>
        </dgm:presLayoutVars>
      </dgm:prSet>
      <dgm:spPr/>
    </dgm:pt>
  </dgm:ptLst>
  <dgm:cxnLst>
    <dgm:cxn modelId="{2A748510-2463-A54D-8BDB-6CC20B4A282F}" type="presOf" srcId="{12860769-CBB5-6C42-9930-B0FE3D445E2C}" destId="{F5DB7628-7D36-B74C-9F78-063350B6C244}" srcOrd="0" destOrd="0" presId="urn:microsoft.com/office/officeart/2005/8/layout/vList5"/>
    <dgm:cxn modelId="{C35F3613-513F-2748-A327-F6DBFA01CC4E}" srcId="{3B7C226B-1D9E-284E-ABFB-E2FCB67F1E95}" destId="{FF83F01D-A9F6-3643-AB48-CC295FA77287}" srcOrd="1" destOrd="0" parTransId="{2DCC986A-F851-1543-BA4F-7272A0D4EBE9}" sibTransId="{E3F4A284-D537-8845-8E5C-94442DAB92BA}"/>
    <dgm:cxn modelId="{C6E30B14-0072-3F40-ACC2-7116F2E83AEC}" srcId="{E785F470-007E-834B-A97E-A312F7594748}" destId="{48F218B3-1B17-EE49-A611-0E9761B3E204}" srcOrd="1" destOrd="0" parTransId="{C648821A-4C85-6A44-B621-B0C782F2DA57}" sibTransId="{C6257022-0CDE-B84B-ADF5-B6090575930C}"/>
    <dgm:cxn modelId="{F770BF1C-1984-AD40-A66A-4DE084B991FC}" type="presOf" srcId="{CC969CCA-2815-6240-98A2-21DE6D8FBE4A}" destId="{130DEB4F-07F2-074F-9A55-A205477665FB}" srcOrd="0" destOrd="0" presId="urn:microsoft.com/office/officeart/2005/8/layout/vList5"/>
    <dgm:cxn modelId="{0F457521-C1DA-1548-98EB-E0E1CEAD543D}" srcId="{3B7C226B-1D9E-284E-ABFB-E2FCB67F1E95}" destId="{E785F470-007E-834B-A97E-A312F7594748}" srcOrd="2" destOrd="0" parTransId="{C415A13E-8CDC-DA47-8255-C50A6A2B4F0A}" sibTransId="{5A21B085-B5EA-FE4E-89FC-8A2699988F2D}"/>
    <dgm:cxn modelId="{5ABD712D-7854-B74C-BC9A-F5AB882C05E5}" srcId="{CC969CCA-2815-6240-98A2-21DE6D8FBE4A}" destId="{7CE2E1C5-373F-3940-AEF3-7D3B3572E9AF}" srcOrd="0" destOrd="0" parTransId="{B1B20878-674A-714F-B13F-9E593484C31E}" sibTransId="{8427CDE1-5DD7-1E40-B77F-8AE4B7F22D2B}"/>
    <dgm:cxn modelId="{665E1E4D-D74D-5E46-86CC-2C82540E2DB1}" type="presOf" srcId="{7CE2E1C5-373F-3940-AEF3-7D3B3572E9AF}" destId="{424A4BEF-EB38-4E4C-9C67-7A7D0104F848}" srcOrd="0" destOrd="0" presId="urn:microsoft.com/office/officeart/2005/8/layout/vList5"/>
    <dgm:cxn modelId="{50670E59-0762-664B-8550-CD2BD08A57F9}" srcId="{FF83F01D-A9F6-3643-AB48-CC295FA77287}" destId="{CFDCEF11-EADE-8945-876F-DA0E223FC7DA}" srcOrd="1" destOrd="0" parTransId="{B908A7B6-BCB7-6E40-9BBC-43554892AEC8}" sibTransId="{E3CF9A06-5904-5643-A249-92F316AF3179}"/>
    <dgm:cxn modelId="{08B7E96E-AB33-FC42-82AE-609890BD7ECA}" type="presOf" srcId="{D6691194-F350-4846-8856-9895BC15645E}" destId="{8FB08EE9-CD81-E344-AF3D-8514986ABB33}" srcOrd="0" destOrd="0" presId="urn:microsoft.com/office/officeart/2005/8/layout/vList5"/>
    <dgm:cxn modelId="{BC21047C-F731-A342-BD5A-D07182EFC5A1}" srcId="{3B7C226B-1D9E-284E-ABFB-E2FCB67F1E95}" destId="{CC969CCA-2815-6240-98A2-21DE6D8FBE4A}" srcOrd="3" destOrd="0" parTransId="{B5F5A781-FA30-1546-BFAA-8B243277B826}" sibTransId="{4925DBD4-83C4-C14C-A299-07F6BA4BF8E7}"/>
    <dgm:cxn modelId="{2B02A47E-8200-9F4A-B1A3-E85E12F94C11}" type="presOf" srcId="{48F218B3-1B17-EE49-A611-0E9761B3E204}" destId="{8FB08EE9-CD81-E344-AF3D-8514986ABB33}" srcOrd="0" destOrd="1" presId="urn:microsoft.com/office/officeart/2005/8/layout/vList5"/>
    <dgm:cxn modelId="{06A9D383-6517-8E45-B88E-4A1A97281421}" type="presOf" srcId="{E785F470-007E-834B-A97E-A312F7594748}" destId="{C4F89D33-03C4-0649-AC4F-4D7DAC421B0B}" srcOrd="0" destOrd="0" presId="urn:microsoft.com/office/officeart/2005/8/layout/vList5"/>
    <dgm:cxn modelId="{F48B7F95-58F5-1448-871B-57FB6D0B95AA}" type="presOf" srcId="{3B7C226B-1D9E-284E-ABFB-E2FCB67F1E95}" destId="{53D77C70-2298-CF43-82AD-7BAED5A08B37}" srcOrd="0" destOrd="0" presId="urn:microsoft.com/office/officeart/2005/8/layout/vList5"/>
    <dgm:cxn modelId="{E4882E99-70AB-A345-A709-F9F420577C2E}" srcId="{E785F470-007E-834B-A97E-A312F7594748}" destId="{D6691194-F350-4846-8856-9895BC15645E}" srcOrd="0" destOrd="0" parTransId="{D16307BC-809D-F54F-ADAC-D7399A84E7AF}" sibTransId="{B0D232E9-CCE7-8640-9F99-AF0A519FF3CB}"/>
    <dgm:cxn modelId="{A1C57CAA-4B6F-0240-AD7D-F94207A9A609}" srcId="{3B7C226B-1D9E-284E-ABFB-E2FCB67F1E95}" destId="{4FE6009B-0BCA-B044-8AAF-6A3F1A073FDB}" srcOrd="0" destOrd="0" parTransId="{4CA73CED-AE7A-E74D-B0D8-DB0B8D8F9094}" sibTransId="{96921BB6-F564-A946-BB1C-5ECBB7C32FE7}"/>
    <dgm:cxn modelId="{6AF66ABA-4B02-0B45-B7C3-DCB778015553}" type="presOf" srcId="{4FE6009B-0BCA-B044-8AAF-6A3F1A073FDB}" destId="{DF8243A5-C0B6-FE4F-A1A4-CBEFD28A1F47}" srcOrd="0" destOrd="0" presId="urn:microsoft.com/office/officeart/2005/8/layout/vList5"/>
    <dgm:cxn modelId="{4A48ACC1-421F-024C-ACAB-7EE658B893D5}" type="presOf" srcId="{CFDCEF11-EADE-8945-876F-DA0E223FC7DA}" destId="{F5DB7628-7D36-B74C-9F78-063350B6C244}" srcOrd="0" destOrd="1" presId="urn:microsoft.com/office/officeart/2005/8/layout/vList5"/>
    <dgm:cxn modelId="{E101E2C3-9F93-5745-B591-27BE8E0F5D04}" srcId="{FF83F01D-A9F6-3643-AB48-CC295FA77287}" destId="{12860769-CBB5-6C42-9930-B0FE3D445E2C}" srcOrd="0" destOrd="0" parTransId="{00019D7B-7AE6-3242-943D-09860589527C}" sibTransId="{60C87F0B-F30A-5749-BB59-E6278A1D1ABB}"/>
    <dgm:cxn modelId="{B3089DCD-33E0-A64A-AEDC-D9D34CA12AB3}" type="presOf" srcId="{5CAB22FB-9851-3C4F-A038-20CA627548AA}" destId="{EAC3FB94-56E6-4343-815A-4C88DE8E4629}" srcOrd="0" destOrd="0" presId="urn:microsoft.com/office/officeart/2005/8/layout/vList5"/>
    <dgm:cxn modelId="{424B7ED6-AD36-2245-AD8D-27BE9F5267BA}" type="presOf" srcId="{FF83F01D-A9F6-3643-AB48-CC295FA77287}" destId="{92B1AF1B-DF41-0A49-BDA3-2FD01C54A696}" srcOrd="0" destOrd="0" presId="urn:microsoft.com/office/officeart/2005/8/layout/vList5"/>
    <dgm:cxn modelId="{66505DE4-011D-4945-BF82-8C0B58BF0602}" srcId="{4FE6009B-0BCA-B044-8AAF-6A3F1A073FDB}" destId="{5CAB22FB-9851-3C4F-A038-20CA627548AA}" srcOrd="0" destOrd="0" parTransId="{C77EC44B-C743-7441-8826-4F2FD46C77BB}" sibTransId="{A6C4B935-EA6D-9B4D-9C5F-8D0ED0882F93}"/>
    <dgm:cxn modelId="{6FA5D378-07C4-2343-966B-9D96110B22E8}" type="presParOf" srcId="{53D77C70-2298-CF43-82AD-7BAED5A08B37}" destId="{CA47D600-01CB-CA41-AB50-C040FFDA7F94}" srcOrd="0" destOrd="0" presId="urn:microsoft.com/office/officeart/2005/8/layout/vList5"/>
    <dgm:cxn modelId="{D42AFAE9-9362-8745-900B-009431DC21C4}" type="presParOf" srcId="{CA47D600-01CB-CA41-AB50-C040FFDA7F94}" destId="{DF8243A5-C0B6-FE4F-A1A4-CBEFD28A1F47}" srcOrd="0" destOrd="0" presId="urn:microsoft.com/office/officeart/2005/8/layout/vList5"/>
    <dgm:cxn modelId="{42E7522C-5326-1046-B8CD-14728BD6B0A8}" type="presParOf" srcId="{CA47D600-01CB-CA41-AB50-C040FFDA7F94}" destId="{EAC3FB94-56E6-4343-815A-4C88DE8E4629}" srcOrd="1" destOrd="0" presId="urn:microsoft.com/office/officeart/2005/8/layout/vList5"/>
    <dgm:cxn modelId="{08D388BD-A847-F342-AEA7-A9C3A5A70600}" type="presParOf" srcId="{53D77C70-2298-CF43-82AD-7BAED5A08B37}" destId="{20739046-BC2B-0742-8108-739E25EE09DF}" srcOrd="1" destOrd="0" presId="urn:microsoft.com/office/officeart/2005/8/layout/vList5"/>
    <dgm:cxn modelId="{703123C3-E981-394E-A99E-398EE6515693}" type="presParOf" srcId="{53D77C70-2298-CF43-82AD-7BAED5A08B37}" destId="{A59A3CBD-9545-F344-B04E-A6370A344E4B}" srcOrd="2" destOrd="0" presId="urn:microsoft.com/office/officeart/2005/8/layout/vList5"/>
    <dgm:cxn modelId="{7D080D8C-1348-464A-B23A-8B1E73CC5269}" type="presParOf" srcId="{A59A3CBD-9545-F344-B04E-A6370A344E4B}" destId="{92B1AF1B-DF41-0A49-BDA3-2FD01C54A696}" srcOrd="0" destOrd="0" presId="urn:microsoft.com/office/officeart/2005/8/layout/vList5"/>
    <dgm:cxn modelId="{55A121DB-FEAB-464B-8BDF-30D13A80AFE2}" type="presParOf" srcId="{A59A3CBD-9545-F344-B04E-A6370A344E4B}" destId="{F5DB7628-7D36-B74C-9F78-063350B6C244}" srcOrd="1" destOrd="0" presId="urn:microsoft.com/office/officeart/2005/8/layout/vList5"/>
    <dgm:cxn modelId="{04498526-5534-7F43-BC19-6AFBDB0B08FA}" type="presParOf" srcId="{53D77C70-2298-CF43-82AD-7BAED5A08B37}" destId="{E1783702-C7AE-164F-B2B8-76693071F884}" srcOrd="3" destOrd="0" presId="urn:microsoft.com/office/officeart/2005/8/layout/vList5"/>
    <dgm:cxn modelId="{0A3AC6D1-4B99-7F41-9A08-4EB1E6B9595B}" type="presParOf" srcId="{53D77C70-2298-CF43-82AD-7BAED5A08B37}" destId="{72E6CE48-A16F-3443-96CD-67CEEC82D930}" srcOrd="4" destOrd="0" presId="urn:microsoft.com/office/officeart/2005/8/layout/vList5"/>
    <dgm:cxn modelId="{E2C347BE-19DE-0F44-989F-429A8A19B936}" type="presParOf" srcId="{72E6CE48-A16F-3443-96CD-67CEEC82D930}" destId="{C4F89D33-03C4-0649-AC4F-4D7DAC421B0B}" srcOrd="0" destOrd="0" presId="urn:microsoft.com/office/officeart/2005/8/layout/vList5"/>
    <dgm:cxn modelId="{14837F5D-C66E-9E46-9C67-2B3866F367A8}" type="presParOf" srcId="{72E6CE48-A16F-3443-96CD-67CEEC82D930}" destId="{8FB08EE9-CD81-E344-AF3D-8514986ABB33}" srcOrd="1" destOrd="0" presId="urn:microsoft.com/office/officeart/2005/8/layout/vList5"/>
    <dgm:cxn modelId="{DBDE0050-D084-134C-8A50-A593BB2E4626}" type="presParOf" srcId="{53D77C70-2298-CF43-82AD-7BAED5A08B37}" destId="{B9305F2C-AB9F-D145-B7F7-B082FB6BFD6D}" srcOrd="5" destOrd="0" presId="urn:microsoft.com/office/officeart/2005/8/layout/vList5"/>
    <dgm:cxn modelId="{7AEC189A-0A41-2D47-9F7D-2FA4230119A4}" type="presParOf" srcId="{53D77C70-2298-CF43-82AD-7BAED5A08B37}" destId="{1989FDFE-CBB8-7448-AB70-02E3D1A88949}" srcOrd="6" destOrd="0" presId="urn:microsoft.com/office/officeart/2005/8/layout/vList5"/>
    <dgm:cxn modelId="{3B36D68A-921E-9B41-A2FA-314B23C6353E}" type="presParOf" srcId="{1989FDFE-CBB8-7448-AB70-02E3D1A88949}" destId="{130DEB4F-07F2-074F-9A55-A205477665FB}" srcOrd="0" destOrd="0" presId="urn:microsoft.com/office/officeart/2005/8/layout/vList5"/>
    <dgm:cxn modelId="{B8083757-26B3-114B-87D8-20A11A7DAD43}" type="presParOf" srcId="{1989FDFE-CBB8-7448-AB70-02E3D1A88949}" destId="{424A4BEF-EB38-4E4C-9C67-7A7D0104F8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FEC174-8455-DB4A-9838-CAC027785F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8181E4-A938-864A-A51A-F27F5A78AA2D}">
      <dgm:prSet/>
      <dgm:spPr/>
      <dgm:t>
        <a:bodyPr/>
        <a:lstStyle/>
        <a:p>
          <a:r>
            <a:rPr lang="en-US"/>
            <a:t>With the increasing use of highly constrained devices there has been increasing interest in developing new stream ciphers that take up minimal memory, are highly efficient, and have minimal power consumption requirements</a:t>
          </a:r>
        </a:p>
      </dgm:t>
    </dgm:pt>
    <dgm:pt modelId="{87558C55-2485-2F45-BACE-9F32391A010C}" type="parTrans" cxnId="{C6920F26-97DB-CE44-8B2F-23AB5FBC0F01}">
      <dgm:prSet/>
      <dgm:spPr/>
      <dgm:t>
        <a:bodyPr/>
        <a:lstStyle/>
        <a:p>
          <a:endParaRPr lang="en-US"/>
        </a:p>
      </dgm:t>
    </dgm:pt>
    <dgm:pt modelId="{00D6866D-AF76-7147-AB61-6E60521BA367}" type="sibTrans" cxnId="{C6920F26-97DB-CE44-8B2F-23AB5FBC0F01}">
      <dgm:prSet/>
      <dgm:spPr/>
      <dgm:t>
        <a:bodyPr/>
        <a:lstStyle/>
        <a:p>
          <a:endParaRPr lang="en-US"/>
        </a:p>
      </dgm:t>
    </dgm:pt>
    <dgm:pt modelId="{1C6C9B77-A8BB-3B43-AB6D-A2DBC5221E28}">
      <dgm:prSet/>
      <dgm:spPr/>
      <dgm:t>
        <a:bodyPr/>
        <a:lstStyle/>
        <a:p>
          <a:r>
            <a:rPr lang="en-US" dirty="0"/>
            <a:t>Most of the recently developed stream ciphers are based on the use of feedback shift registers (FSRs)</a:t>
          </a:r>
        </a:p>
      </dgm:t>
    </dgm:pt>
    <dgm:pt modelId="{2DF01819-D823-EE45-910B-40562D8E2227}" type="parTrans" cxnId="{66566EAC-9B99-4648-9432-53D70006F3D0}">
      <dgm:prSet/>
      <dgm:spPr/>
      <dgm:t>
        <a:bodyPr/>
        <a:lstStyle/>
        <a:p>
          <a:endParaRPr lang="en-US"/>
        </a:p>
      </dgm:t>
    </dgm:pt>
    <dgm:pt modelId="{92EE8885-4A5F-E240-B5FB-D505A69EB35B}" type="sibTrans" cxnId="{66566EAC-9B99-4648-9432-53D70006F3D0}">
      <dgm:prSet/>
      <dgm:spPr/>
      <dgm:t>
        <a:bodyPr/>
        <a:lstStyle/>
        <a:p>
          <a:endParaRPr lang="en-US"/>
        </a:p>
      </dgm:t>
    </dgm:pt>
    <dgm:pt modelId="{58F9EADE-B0E7-DD42-B016-D8A190D1B05C}">
      <dgm:prSet/>
      <dgm:spPr/>
      <dgm:t>
        <a:bodyPr/>
        <a:lstStyle/>
        <a:p>
          <a:r>
            <a:rPr lang="en-US"/>
            <a:t>FSRs exhibit the desired performance behavior, are well-suited to compact hardware implementation, and there are well-developed theoretical results on the statistical properties of the bit sequences they produce</a:t>
          </a:r>
        </a:p>
      </dgm:t>
    </dgm:pt>
    <dgm:pt modelId="{5608017C-0788-C24D-A508-85634E0467AD}" type="parTrans" cxnId="{275CDB11-9D5D-E04A-9208-D3632BD4CDF3}">
      <dgm:prSet/>
      <dgm:spPr/>
      <dgm:t>
        <a:bodyPr/>
        <a:lstStyle/>
        <a:p>
          <a:endParaRPr lang="en-US"/>
        </a:p>
      </dgm:t>
    </dgm:pt>
    <dgm:pt modelId="{58637F17-FA86-DB4B-A2C8-2BEB7F76324F}" type="sibTrans" cxnId="{275CDB11-9D5D-E04A-9208-D3632BD4CDF3}">
      <dgm:prSet/>
      <dgm:spPr/>
      <dgm:t>
        <a:bodyPr/>
        <a:lstStyle/>
        <a:p>
          <a:endParaRPr lang="en-US"/>
        </a:p>
      </dgm:t>
    </dgm:pt>
    <dgm:pt modelId="{81CB4E58-5A93-F241-ACD1-9D5D73B6F0F3}">
      <dgm:prSet/>
      <dgm:spPr/>
      <dgm:t>
        <a:bodyPr/>
        <a:lstStyle/>
        <a:p>
          <a:r>
            <a:rPr lang="en-US"/>
            <a:t>An FSR consists of a sequence of 1-bit memory cells</a:t>
          </a:r>
        </a:p>
      </dgm:t>
    </dgm:pt>
    <dgm:pt modelId="{77558C8B-9D51-9D49-983B-0DF9C5263611}" type="parTrans" cxnId="{AD0610E4-EE16-C949-A563-41E740EC0F0C}">
      <dgm:prSet/>
      <dgm:spPr/>
      <dgm:t>
        <a:bodyPr/>
        <a:lstStyle/>
        <a:p>
          <a:endParaRPr lang="en-US"/>
        </a:p>
      </dgm:t>
    </dgm:pt>
    <dgm:pt modelId="{9C8E2F92-4E22-5344-9119-9AF4C4ECBB3E}" type="sibTrans" cxnId="{AD0610E4-EE16-C949-A563-41E740EC0F0C}">
      <dgm:prSet/>
      <dgm:spPr/>
      <dgm:t>
        <a:bodyPr/>
        <a:lstStyle/>
        <a:p>
          <a:endParaRPr lang="en-US"/>
        </a:p>
      </dgm:t>
    </dgm:pt>
    <dgm:pt modelId="{A1D007CC-A271-4244-B26A-EBF92CE215B0}">
      <dgm:prSet/>
      <dgm:spPr/>
      <dgm:t>
        <a:bodyPr/>
        <a:lstStyle/>
        <a:p>
          <a:r>
            <a:rPr lang="en-US"/>
            <a:t>Each cell has an output line, which indicates the value currently stored, and an input line</a:t>
          </a:r>
        </a:p>
      </dgm:t>
    </dgm:pt>
    <dgm:pt modelId="{9C243870-9B7E-AC49-8846-5719356653F0}" type="parTrans" cxnId="{707D584D-6E65-2A4B-A0CC-65967CB64B10}">
      <dgm:prSet/>
      <dgm:spPr/>
      <dgm:t>
        <a:bodyPr/>
        <a:lstStyle/>
        <a:p>
          <a:endParaRPr lang="en-US"/>
        </a:p>
      </dgm:t>
    </dgm:pt>
    <dgm:pt modelId="{14BD23B0-D46A-6448-9E1F-A667CF34A6B4}" type="sibTrans" cxnId="{707D584D-6E65-2A4B-A0CC-65967CB64B10}">
      <dgm:prSet/>
      <dgm:spPr/>
      <dgm:t>
        <a:bodyPr/>
        <a:lstStyle/>
        <a:p>
          <a:endParaRPr lang="en-US"/>
        </a:p>
      </dgm:t>
    </dgm:pt>
    <dgm:pt modelId="{18E18B72-9617-6847-A8CB-89377051F71A}">
      <dgm:prSet/>
      <dgm:spPr/>
      <dgm:t>
        <a:bodyPr/>
        <a:lstStyle/>
        <a:p>
          <a:r>
            <a:rPr lang="en-US" dirty="0"/>
            <a:t>At discrete time instants, known as clock times, the value in each storage device is replaced by the value indicated by its input line</a:t>
          </a:r>
        </a:p>
      </dgm:t>
    </dgm:pt>
    <dgm:pt modelId="{3655AD0C-8CCE-654C-8631-5C36CC02F46D}" type="parTrans" cxnId="{C4FB7C15-5FCC-B042-8B98-193835C4F970}">
      <dgm:prSet/>
      <dgm:spPr/>
      <dgm:t>
        <a:bodyPr/>
        <a:lstStyle/>
        <a:p>
          <a:endParaRPr lang="en-US"/>
        </a:p>
      </dgm:t>
    </dgm:pt>
    <dgm:pt modelId="{45337AA7-8674-3F49-B93B-7363A75CB6CD}" type="sibTrans" cxnId="{C4FB7C15-5FCC-B042-8B98-193835C4F970}">
      <dgm:prSet/>
      <dgm:spPr/>
      <dgm:t>
        <a:bodyPr/>
        <a:lstStyle/>
        <a:p>
          <a:endParaRPr lang="en-US"/>
        </a:p>
      </dgm:t>
    </dgm:pt>
    <dgm:pt modelId="{AAC52CA2-0D59-2C45-AEFD-5DA480618A8B}">
      <dgm:prSet/>
      <dgm:spPr/>
      <dgm:t>
        <a:bodyPr/>
        <a:lstStyle/>
        <a:p>
          <a:r>
            <a:rPr lang="en-US"/>
            <a:t>The effect is as follows: The rightmost (least significant) bit is shifted out as the output bit for this clock cycle; the other bits are shifted one bit position to the right; the new leftmost (most significant) bit is calculated as a function of the other bits in the FSR</a:t>
          </a:r>
        </a:p>
      </dgm:t>
    </dgm:pt>
    <dgm:pt modelId="{EF73C50F-3915-434D-B71C-2E7B1B408CE3}" type="parTrans" cxnId="{40C60BC9-DF82-0D4B-AD51-D9FA178BCB7F}">
      <dgm:prSet/>
      <dgm:spPr/>
      <dgm:t>
        <a:bodyPr/>
        <a:lstStyle/>
        <a:p>
          <a:endParaRPr lang="en-US"/>
        </a:p>
      </dgm:t>
    </dgm:pt>
    <dgm:pt modelId="{5539EEAB-2B22-D348-A6B8-45C3C1FDA8CF}" type="sibTrans" cxnId="{40C60BC9-DF82-0D4B-AD51-D9FA178BCB7F}">
      <dgm:prSet/>
      <dgm:spPr/>
      <dgm:t>
        <a:bodyPr/>
        <a:lstStyle/>
        <a:p>
          <a:endParaRPr lang="en-US"/>
        </a:p>
      </dgm:t>
    </dgm:pt>
    <dgm:pt modelId="{F35BCD3A-EDBB-BC40-9E0B-CBBC2A4E2C33}" type="pres">
      <dgm:prSet presAssocID="{58FEC174-8455-DB4A-9838-CAC027785F1B}" presName="linear" presStyleCnt="0">
        <dgm:presLayoutVars>
          <dgm:animLvl val="lvl"/>
          <dgm:resizeHandles val="exact"/>
        </dgm:presLayoutVars>
      </dgm:prSet>
      <dgm:spPr/>
    </dgm:pt>
    <dgm:pt modelId="{8BA8D164-A98C-DE42-A4A0-670D3085D8FD}" type="pres">
      <dgm:prSet presAssocID="{F88181E4-A938-864A-A51A-F27F5A78AA2D}" presName="parentText" presStyleLbl="node1" presStyleIdx="0" presStyleCnt="2" custScaleY="75521" custLinFactY="-5002" custLinFactNeighborY="-100000">
        <dgm:presLayoutVars>
          <dgm:chMax val="0"/>
          <dgm:bulletEnabled val="1"/>
        </dgm:presLayoutVars>
      </dgm:prSet>
      <dgm:spPr/>
    </dgm:pt>
    <dgm:pt modelId="{48ACF24A-4DB7-564D-A434-10B93565EEBE}" type="pres">
      <dgm:prSet presAssocID="{00D6866D-AF76-7147-AB61-6E60521BA367}" presName="spacer" presStyleCnt="0"/>
      <dgm:spPr/>
    </dgm:pt>
    <dgm:pt modelId="{BFDC1ACB-25B3-FD45-8B6E-B5E6ADB53D33}" type="pres">
      <dgm:prSet presAssocID="{1C6C9B77-A8BB-3B43-AB6D-A2DBC5221E28}" presName="parentText" presStyleLbl="node1" presStyleIdx="1" presStyleCnt="2" custScaleY="68734" custLinFactNeighborX="110" custLinFactNeighborY="-3643">
        <dgm:presLayoutVars>
          <dgm:chMax val="0"/>
          <dgm:bulletEnabled val="1"/>
        </dgm:presLayoutVars>
      </dgm:prSet>
      <dgm:spPr/>
    </dgm:pt>
    <dgm:pt modelId="{49829E63-752A-BA46-8D6D-8C79AC5DC776}" type="pres">
      <dgm:prSet presAssocID="{1C6C9B77-A8BB-3B43-AB6D-A2DBC5221E28}" presName="childText" presStyleLbl="revTx" presStyleIdx="0" presStyleCnt="1">
        <dgm:presLayoutVars>
          <dgm:bulletEnabled val="1"/>
        </dgm:presLayoutVars>
      </dgm:prSet>
      <dgm:spPr/>
    </dgm:pt>
  </dgm:ptLst>
  <dgm:cxnLst>
    <dgm:cxn modelId="{275CDB11-9D5D-E04A-9208-D3632BD4CDF3}" srcId="{1C6C9B77-A8BB-3B43-AB6D-A2DBC5221E28}" destId="{58F9EADE-B0E7-DD42-B016-D8A190D1B05C}" srcOrd="0" destOrd="0" parTransId="{5608017C-0788-C24D-A508-85634E0467AD}" sibTransId="{58637F17-FA86-DB4B-A2C8-2BEB7F76324F}"/>
    <dgm:cxn modelId="{C4FB7C15-5FCC-B042-8B98-193835C4F970}" srcId="{58F9EADE-B0E7-DD42-B016-D8A190D1B05C}" destId="{18E18B72-9617-6847-A8CB-89377051F71A}" srcOrd="2" destOrd="0" parTransId="{3655AD0C-8CCE-654C-8631-5C36CC02F46D}" sibTransId="{45337AA7-8674-3F49-B93B-7363A75CB6CD}"/>
    <dgm:cxn modelId="{2FFC7516-C5E5-D449-9754-FC0FD270238C}" type="presOf" srcId="{1C6C9B77-A8BB-3B43-AB6D-A2DBC5221E28}" destId="{BFDC1ACB-25B3-FD45-8B6E-B5E6ADB53D33}" srcOrd="0" destOrd="0" presId="urn:microsoft.com/office/officeart/2005/8/layout/vList2"/>
    <dgm:cxn modelId="{3327F622-F493-2244-9B3C-DB58FF83E5D7}" type="presOf" srcId="{58FEC174-8455-DB4A-9838-CAC027785F1B}" destId="{F35BCD3A-EDBB-BC40-9E0B-CBBC2A4E2C33}" srcOrd="0" destOrd="0" presId="urn:microsoft.com/office/officeart/2005/8/layout/vList2"/>
    <dgm:cxn modelId="{C6920F26-97DB-CE44-8B2F-23AB5FBC0F01}" srcId="{58FEC174-8455-DB4A-9838-CAC027785F1B}" destId="{F88181E4-A938-864A-A51A-F27F5A78AA2D}" srcOrd="0" destOrd="0" parTransId="{87558C55-2485-2F45-BACE-9F32391A010C}" sibTransId="{00D6866D-AF76-7147-AB61-6E60521BA367}"/>
    <dgm:cxn modelId="{707D584D-6E65-2A4B-A0CC-65967CB64B10}" srcId="{58F9EADE-B0E7-DD42-B016-D8A190D1B05C}" destId="{A1D007CC-A271-4244-B26A-EBF92CE215B0}" srcOrd="1" destOrd="0" parTransId="{9C243870-9B7E-AC49-8846-5719356653F0}" sibTransId="{14BD23B0-D46A-6448-9E1F-A667CF34A6B4}"/>
    <dgm:cxn modelId="{E8FFB65E-FB16-3B4B-85C5-9EC81EB08EB3}" type="presOf" srcId="{A1D007CC-A271-4244-B26A-EBF92CE215B0}" destId="{49829E63-752A-BA46-8D6D-8C79AC5DC776}" srcOrd="0" destOrd="2" presId="urn:microsoft.com/office/officeart/2005/8/layout/vList2"/>
    <dgm:cxn modelId="{4733F063-C351-FB43-B339-7A5F2D46FBA5}" type="presOf" srcId="{81CB4E58-5A93-F241-ACD1-9D5D73B6F0F3}" destId="{49829E63-752A-BA46-8D6D-8C79AC5DC776}" srcOrd="0" destOrd="1" presId="urn:microsoft.com/office/officeart/2005/8/layout/vList2"/>
    <dgm:cxn modelId="{2EBD1474-5593-CF43-8AEC-00BED7AE82CD}" type="presOf" srcId="{58F9EADE-B0E7-DD42-B016-D8A190D1B05C}" destId="{49829E63-752A-BA46-8D6D-8C79AC5DC776}" srcOrd="0" destOrd="0" presId="urn:microsoft.com/office/officeart/2005/8/layout/vList2"/>
    <dgm:cxn modelId="{911BCDA0-8FFF-B240-953D-5CE3AB370F24}" type="presOf" srcId="{AAC52CA2-0D59-2C45-AEFD-5DA480618A8B}" destId="{49829E63-752A-BA46-8D6D-8C79AC5DC776}" srcOrd="0" destOrd="4" presId="urn:microsoft.com/office/officeart/2005/8/layout/vList2"/>
    <dgm:cxn modelId="{66566EAC-9B99-4648-9432-53D70006F3D0}" srcId="{58FEC174-8455-DB4A-9838-CAC027785F1B}" destId="{1C6C9B77-A8BB-3B43-AB6D-A2DBC5221E28}" srcOrd="1" destOrd="0" parTransId="{2DF01819-D823-EE45-910B-40562D8E2227}" sibTransId="{92EE8885-4A5F-E240-B5FB-D505A69EB35B}"/>
    <dgm:cxn modelId="{9FDDB2BF-6D59-2F47-92EB-79F05886D72C}" type="presOf" srcId="{F88181E4-A938-864A-A51A-F27F5A78AA2D}" destId="{8BA8D164-A98C-DE42-A4A0-670D3085D8FD}" srcOrd="0" destOrd="0" presId="urn:microsoft.com/office/officeart/2005/8/layout/vList2"/>
    <dgm:cxn modelId="{40C60BC9-DF82-0D4B-AD51-D9FA178BCB7F}" srcId="{58F9EADE-B0E7-DD42-B016-D8A190D1B05C}" destId="{AAC52CA2-0D59-2C45-AEFD-5DA480618A8B}" srcOrd="3" destOrd="0" parTransId="{EF73C50F-3915-434D-B71C-2E7B1B408CE3}" sibTransId="{5539EEAB-2B22-D348-A6B8-45C3C1FDA8CF}"/>
    <dgm:cxn modelId="{86A923E1-EB7F-944D-94E2-C3F8FA17A1E9}" type="presOf" srcId="{18E18B72-9617-6847-A8CB-89377051F71A}" destId="{49829E63-752A-BA46-8D6D-8C79AC5DC776}" srcOrd="0" destOrd="3" presId="urn:microsoft.com/office/officeart/2005/8/layout/vList2"/>
    <dgm:cxn modelId="{AD0610E4-EE16-C949-A563-41E740EC0F0C}" srcId="{58F9EADE-B0E7-DD42-B016-D8A190D1B05C}" destId="{81CB4E58-5A93-F241-ACD1-9D5D73B6F0F3}" srcOrd="0" destOrd="0" parTransId="{77558C8B-9D51-9D49-983B-0DF9C5263611}" sibTransId="{9C8E2F92-4E22-5344-9119-9AF4C4ECBB3E}"/>
    <dgm:cxn modelId="{9AC05B02-6F0D-4D40-97FE-C123D7701415}" type="presParOf" srcId="{F35BCD3A-EDBB-BC40-9E0B-CBBC2A4E2C33}" destId="{8BA8D164-A98C-DE42-A4A0-670D3085D8FD}" srcOrd="0" destOrd="0" presId="urn:microsoft.com/office/officeart/2005/8/layout/vList2"/>
    <dgm:cxn modelId="{B99461ED-4644-D640-A8E4-7385B38DEC58}" type="presParOf" srcId="{F35BCD3A-EDBB-BC40-9E0B-CBBC2A4E2C33}" destId="{48ACF24A-4DB7-564D-A434-10B93565EEBE}" srcOrd="1" destOrd="0" presId="urn:microsoft.com/office/officeart/2005/8/layout/vList2"/>
    <dgm:cxn modelId="{F55612AC-6249-3D48-B71F-4528C7241D27}" type="presParOf" srcId="{F35BCD3A-EDBB-BC40-9E0B-CBBC2A4E2C33}" destId="{BFDC1ACB-25B3-FD45-8B6E-B5E6ADB53D33}" srcOrd="2" destOrd="0" presId="urn:microsoft.com/office/officeart/2005/8/layout/vList2"/>
    <dgm:cxn modelId="{CD9BDE1D-0E85-8947-B46A-F27E84E153F4}" type="presParOf" srcId="{F35BCD3A-EDBB-BC40-9E0B-CBBC2A4E2C33}" destId="{49829E63-752A-BA46-8D6D-8C79AC5DC77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66B9E7-D807-B447-9C44-E37A5BEF245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A9E48DBD-073D-C846-9979-DEFB919FFC4F}">
      <dgm:prSet phldrT="[Text]"/>
      <dgm:spPr>
        <a:ln>
          <a:solidFill>
            <a:schemeClr val="tx1"/>
          </a:solidFill>
        </a:ln>
      </dgm:spPr>
      <dgm:t>
        <a:bodyPr/>
        <a:lstStyle/>
        <a:p>
          <a:r>
            <a:rPr lang="en-US" sz="1600" b="1" dirty="0"/>
            <a:t>Sound/video input</a:t>
          </a:r>
        </a:p>
      </dgm:t>
    </dgm:pt>
    <dgm:pt modelId="{0A6B4B41-9CD2-DA4C-A3C5-C9AF496B3534}" type="parTrans" cxnId="{8F135AE3-87CF-954F-908A-4C2523DB6D11}">
      <dgm:prSet/>
      <dgm:spPr/>
      <dgm:t>
        <a:bodyPr/>
        <a:lstStyle/>
        <a:p>
          <a:endParaRPr lang="en-US"/>
        </a:p>
      </dgm:t>
    </dgm:pt>
    <dgm:pt modelId="{C161864A-0312-404E-8963-26FBA48BA6FC}" type="sibTrans" cxnId="{8F135AE3-87CF-954F-908A-4C2523DB6D11}">
      <dgm:prSet/>
      <dgm:spPr/>
      <dgm:t>
        <a:bodyPr/>
        <a:lstStyle/>
        <a:p>
          <a:endParaRPr lang="en-US"/>
        </a:p>
      </dgm:t>
    </dgm:pt>
    <dgm:pt modelId="{22436AC2-4462-E545-B157-F4EA280420DA}">
      <dgm:prSet custT="1"/>
      <dgm:spPr>
        <a:ln>
          <a:solidFill>
            <a:schemeClr val="tx1"/>
          </a:solidFill>
        </a:ln>
      </dgm:spPr>
      <dgm:t>
        <a:bodyPr/>
        <a:lstStyle/>
        <a:p>
          <a:r>
            <a:rPr lang="en-US" sz="1400" b="1" dirty="0"/>
            <a:t>The input from a sound digitizer with no source plugged in or from a camera with the lens cap on is essentially thermal noise</a:t>
          </a:r>
        </a:p>
      </dgm:t>
    </dgm:pt>
    <dgm:pt modelId="{9797F238-2D34-4D4A-8460-9AB1EE5768F5}" type="parTrans" cxnId="{6ADCFFBA-8B5A-114F-84D8-E865E029F1D6}">
      <dgm:prSet/>
      <dgm:spPr/>
      <dgm:t>
        <a:bodyPr/>
        <a:lstStyle/>
        <a:p>
          <a:endParaRPr lang="en-US"/>
        </a:p>
      </dgm:t>
    </dgm:pt>
    <dgm:pt modelId="{303C654D-F271-614A-87AA-C7093BAF9D2B}" type="sibTrans" cxnId="{6ADCFFBA-8B5A-114F-84D8-E865E029F1D6}">
      <dgm:prSet/>
      <dgm:spPr/>
      <dgm:t>
        <a:bodyPr/>
        <a:lstStyle/>
        <a:p>
          <a:endParaRPr lang="en-US"/>
        </a:p>
      </dgm:t>
    </dgm:pt>
    <dgm:pt modelId="{31E05760-0675-7B4D-A394-165AC597ABF2}">
      <dgm:prSet custT="1"/>
      <dgm:spPr>
        <a:ln>
          <a:solidFill>
            <a:schemeClr val="tx1"/>
          </a:solidFill>
        </a:ln>
      </dgm:spPr>
      <dgm:t>
        <a:bodyPr/>
        <a:lstStyle/>
        <a:p>
          <a:r>
            <a:rPr lang="en-US" sz="1400" b="1" dirty="0"/>
            <a:t>If the system has enough gain to detect anything, such input can provide reasonable high quality random bits</a:t>
          </a:r>
        </a:p>
      </dgm:t>
    </dgm:pt>
    <dgm:pt modelId="{31B8A6E1-5C4F-DA44-BC56-685CDB03A401}" type="parTrans" cxnId="{E9C6D842-295A-3244-8F76-460C4103ACFD}">
      <dgm:prSet/>
      <dgm:spPr/>
      <dgm:t>
        <a:bodyPr/>
        <a:lstStyle/>
        <a:p>
          <a:endParaRPr lang="en-US"/>
        </a:p>
      </dgm:t>
    </dgm:pt>
    <dgm:pt modelId="{E7006342-DD26-5B45-8CEF-481CF5FA9A2B}" type="sibTrans" cxnId="{E9C6D842-295A-3244-8F76-460C4103ACFD}">
      <dgm:prSet/>
      <dgm:spPr/>
      <dgm:t>
        <a:bodyPr/>
        <a:lstStyle/>
        <a:p>
          <a:endParaRPr lang="en-US"/>
        </a:p>
      </dgm:t>
    </dgm:pt>
    <dgm:pt modelId="{B01EE417-5435-444E-91E0-C31EC73B0CED}">
      <dgm:prSet/>
      <dgm:spPr>
        <a:ln>
          <a:solidFill>
            <a:schemeClr val="tx1"/>
          </a:solidFill>
        </a:ln>
      </dgm:spPr>
      <dgm:t>
        <a:bodyPr/>
        <a:lstStyle/>
        <a:p>
          <a:r>
            <a:rPr lang="en-US" sz="1600" b="1" dirty="0"/>
            <a:t>Disk drives</a:t>
          </a:r>
        </a:p>
      </dgm:t>
    </dgm:pt>
    <dgm:pt modelId="{9CAAC1EC-3075-7F4F-9732-FA0BED4EEB63}" type="parTrans" cxnId="{0764EBED-8D9D-3843-9B94-9EA8AAF24A52}">
      <dgm:prSet/>
      <dgm:spPr/>
      <dgm:t>
        <a:bodyPr/>
        <a:lstStyle/>
        <a:p>
          <a:endParaRPr lang="en-US"/>
        </a:p>
      </dgm:t>
    </dgm:pt>
    <dgm:pt modelId="{DF33B6D4-7DBC-D542-94B9-1E4211298007}" type="sibTrans" cxnId="{0764EBED-8D9D-3843-9B94-9EA8AAF24A52}">
      <dgm:prSet/>
      <dgm:spPr/>
      <dgm:t>
        <a:bodyPr/>
        <a:lstStyle/>
        <a:p>
          <a:endParaRPr lang="en-US"/>
        </a:p>
      </dgm:t>
    </dgm:pt>
    <dgm:pt modelId="{F06B65E5-C31D-734D-95F5-179F586DAF5E}">
      <dgm:prSet custT="1"/>
      <dgm:spPr>
        <a:ln>
          <a:solidFill>
            <a:schemeClr val="tx1"/>
          </a:solidFill>
        </a:ln>
      </dgm:spPr>
      <dgm:t>
        <a:bodyPr/>
        <a:lstStyle/>
        <a:p>
          <a:r>
            <a:rPr lang="en-US" sz="1400" b="1" dirty="0"/>
            <a:t>Have small random fluctuations in their rotational speed due to chaotic air turbulence</a:t>
          </a:r>
        </a:p>
      </dgm:t>
    </dgm:pt>
    <dgm:pt modelId="{81DEC58F-1222-8A4C-A60C-E3CDF45A4E59}" type="parTrans" cxnId="{411807AC-EA35-3D40-BAF1-605AFD24662E}">
      <dgm:prSet/>
      <dgm:spPr/>
      <dgm:t>
        <a:bodyPr/>
        <a:lstStyle/>
        <a:p>
          <a:endParaRPr lang="en-US"/>
        </a:p>
      </dgm:t>
    </dgm:pt>
    <dgm:pt modelId="{BACAE7E6-0B84-D647-AF3E-49BBEB48B660}" type="sibTrans" cxnId="{411807AC-EA35-3D40-BAF1-605AFD24662E}">
      <dgm:prSet/>
      <dgm:spPr/>
      <dgm:t>
        <a:bodyPr/>
        <a:lstStyle/>
        <a:p>
          <a:endParaRPr lang="en-US"/>
        </a:p>
      </dgm:t>
    </dgm:pt>
    <dgm:pt modelId="{84BEBE7E-AB53-DC46-94CA-5CD028A46310}">
      <dgm:prSet custT="1"/>
      <dgm:spPr>
        <a:ln>
          <a:solidFill>
            <a:schemeClr val="tx1"/>
          </a:solidFill>
        </a:ln>
      </dgm:spPr>
      <dgm:t>
        <a:bodyPr/>
        <a:lstStyle/>
        <a:p>
          <a:r>
            <a:rPr lang="en-US" sz="1400" b="1" dirty="0"/>
            <a:t>The addition of low-level disk seek-time instrumentation produces a series of measurements that contain this randomness</a:t>
          </a:r>
        </a:p>
      </dgm:t>
    </dgm:pt>
    <dgm:pt modelId="{5C759E9C-2DD4-6349-90D6-4EE19518286B}" type="parTrans" cxnId="{1DBF4DCE-2B0E-8548-B874-8E16D182B538}">
      <dgm:prSet/>
      <dgm:spPr/>
      <dgm:t>
        <a:bodyPr/>
        <a:lstStyle/>
        <a:p>
          <a:endParaRPr lang="en-US"/>
        </a:p>
      </dgm:t>
    </dgm:pt>
    <dgm:pt modelId="{F3073DBD-3CBE-7743-A8FA-1AB135F26B04}" type="sibTrans" cxnId="{1DBF4DCE-2B0E-8548-B874-8E16D182B538}">
      <dgm:prSet/>
      <dgm:spPr/>
      <dgm:t>
        <a:bodyPr/>
        <a:lstStyle/>
        <a:p>
          <a:endParaRPr lang="en-US"/>
        </a:p>
      </dgm:t>
    </dgm:pt>
    <dgm:pt modelId="{60A44B51-A046-FC49-B689-9A1ADBE3081A}" type="pres">
      <dgm:prSet presAssocID="{3466B9E7-D807-B447-9C44-E37A5BEF245C}" presName="theList" presStyleCnt="0">
        <dgm:presLayoutVars>
          <dgm:dir/>
          <dgm:animLvl val="lvl"/>
          <dgm:resizeHandles val="exact"/>
        </dgm:presLayoutVars>
      </dgm:prSet>
      <dgm:spPr/>
    </dgm:pt>
    <dgm:pt modelId="{927071F5-8F93-2F48-91A0-39D315C2F446}" type="pres">
      <dgm:prSet presAssocID="{A9E48DBD-073D-C846-9979-DEFB919FFC4F}" presName="compNode" presStyleCnt="0"/>
      <dgm:spPr/>
    </dgm:pt>
    <dgm:pt modelId="{3647BACD-1F98-A247-9FFB-85F148D93206}" type="pres">
      <dgm:prSet presAssocID="{A9E48DBD-073D-C846-9979-DEFB919FFC4F}" presName="aNode" presStyleLbl="bgShp" presStyleIdx="0" presStyleCnt="2"/>
      <dgm:spPr/>
    </dgm:pt>
    <dgm:pt modelId="{7AA24A03-AC03-3840-BF8F-BA64927AF1FE}" type="pres">
      <dgm:prSet presAssocID="{A9E48DBD-073D-C846-9979-DEFB919FFC4F}" presName="textNode" presStyleLbl="bgShp" presStyleIdx="0" presStyleCnt="2"/>
      <dgm:spPr/>
    </dgm:pt>
    <dgm:pt modelId="{9B0950EB-8D1A-1A4E-9E51-4E4700CA65AF}" type="pres">
      <dgm:prSet presAssocID="{A9E48DBD-073D-C846-9979-DEFB919FFC4F}" presName="compChildNode" presStyleCnt="0"/>
      <dgm:spPr/>
    </dgm:pt>
    <dgm:pt modelId="{2409B444-D6D7-1044-A3D0-C577FC864A8D}" type="pres">
      <dgm:prSet presAssocID="{A9E48DBD-073D-C846-9979-DEFB919FFC4F}" presName="theInnerList" presStyleCnt="0"/>
      <dgm:spPr/>
    </dgm:pt>
    <dgm:pt modelId="{A6E376E8-25CE-0043-97C5-EB861FB57237}" type="pres">
      <dgm:prSet presAssocID="{22436AC2-4462-E545-B157-F4EA280420DA}" presName="childNode" presStyleLbl="node1" presStyleIdx="0" presStyleCnt="4">
        <dgm:presLayoutVars>
          <dgm:bulletEnabled val="1"/>
        </dgm:presLayoutVars>
      </dgm:prSet>
      <dgm:spPr/>
    </dgm:pt>
    <dgm:pt modelId="{C0BD3F7E-482B-1F46-B0DA-6FFE9C252EEA}" type="pres">
      <dgm:prSet presAssocID="{22436AC2-4462-E545-B157-F4EA280420DA}" presName="aSpace2" presStyleCnt="0"/>
      <dgm:spPr/>
    </dgm:pt>
    <dgm:pt modelId="{AF796BFB-3925-0C47-A6CE-13A1100DB9DD}" type="pres">
      <dgm:prSet presAssocID="{31E05760-0675-7B4D-A394-165AC597ABF2}" presName="childNode" presStyleLbl="node1" presStyleIdx="1" presStyleCnt="4">
        <dgm:presLayoutVars>
          <dgm:bulletEnabled val="1"/>
        </dgm:presLayoutVars>
      </dgm:prSet>
      <dgm:spPr/>
    </dgm:pt>
    <dgm:pt modelId="{7FB787C6-AAFB-EE44-B9A6-1FB000398DA3}" type="pres">
      <dgm:prSet presAssocID="{A9E48DBD-073D-C846-9979-DEFB919FFC4F}" presName="aSpace" presStyleCnt="0"/>
      <dgm:spPr/>
    </dgm:pt>
    <dgm:pt modelId="{30B22191-0B64-554C-856F-1B9AB9D15C31}" type="pres">
      <dgm:prSet presAssocID="{B01EE417-5435-444E-91E0-C31EC73B0CED}" presName="compNode" presStyleCnt="0"/>
      <dgm:spPr/>
    </dgm:pt>
    <dgm:pt modelId="{0D2A5CB5-1755-D24A-84F3-543A1BE3078E}" type="pres">
      <dgm:prSet presAssocID="{B01EE417-5435-444E-91E0-C31EC73B0CED}" presName="aNode" presStyleLbl="bgShp" presStyleIdx="1" presStyleCnt="2"/>
      <dgm:spPr/>
    </dgm:pt>
    <dgm:pt modelId="{7DCF60C1-C547-FE42-8E47-BAD151D0549C}" type="pres">
      <dgm:prSet presAssocID="{B01EE417-5435-444E-91E0-C31EC73B0CED}" presName="textNode" presStyleLbl="bgShp" presStyleIdx="1" presStyleCnt="2"/>
      <dgm:spPr/>
    </dgm:pt>
    <dgm:pt modelId="{59A16DF5-C535-E34A-AE72-037AFBF0596B}" type="pres">
      <dgm:prSet presAssocID="{B01EE417-5435-444E-91E0-C31EC73B0CED}" presName="compChildNode" presStyleCnt="0"/>
      <dgm:spPr/>
    </dgm:pt>
    <dgm:pt modelId="{21E28DA6-36AE-BD4E-BF08-6B68655D00A1}" type="pres">
      <dgm:prSet presAssocID="{B01EE417-5435-444E-91E0-C31EC73B0CED}" presName="theInnerList" presStyleCnt="0"/>
      <dgm:spPr/>
    </dgm:pt>
    <dgm:pt modelId="{6D884ED3-FD7F-454A-8509-2A46F0170E2E}" type="pres">
      <dgm:prSet presAssocID="{F06B65E5-C31D-734D-95F5-179F586DAF5E}" presName="childNode" presStyleLbl="node1" presStyleIdx="2" presStyleCnt="4">
        <dgm:presLayoutVars>
          <dgm:bulletEnabled val="1"/>
        </dgm:presLayoutVars>
      </dgm:prSet>
      <dgm:spPr/>
    </dgm:pt>
    <dgm:pt modelId="{347EE503-5B01-FA41-80F5-1912595547DB}" type="pres">
      <dgm:prSet presAssocID="{F06B65E5-C31D-734D-95F5-179F586DAF5E}" presName="aSpace2" presStyleCnt="0"/>
      <dgm:spPr/>
    </dgm:pt>
    <dgm:pt modelId="{7C552FF8-E85B-AB41-A161-770BD96CE149}" type="pres">
      <dgm:prSet presAssocID="{84BEBE7E-AB53-DC46-94CA-5CD028A46310}" presName="childNode" presStyleLbl="node1" presStyleIdx="3" presStyleCnt="4">
        <dgm:presLayoutVars>
          <dgm:bulletEnabled val="1"/>
        </dgm:presLayoutVars>
      </dgm:prSet>
      <dgm:spPr/>
    </dgm:pt>
  </dgm:ptLst>
  <dgm:cxnLst>
    <dgm:cxn modelId="{01888E07-6BBA-6940-B708-75CAEA5923A0}" type="presOf" srcId="{31E05760-0675-7B4D-A394-165AC597ABF2}" destId="{AF796BFB-3925-0C47-A6CE-13A1100DB9DD}" srcOrd="0" destOrd="0" presId="urn:microsoft.com/office/officeart/2005/8/layout/lProcess2"/>
    <dgm:cxn modelId="{EA4DA507-504A-AE48-B5A1-C4C0D0C65A82}" type="presOf" srcId="{A9E48DBD-073D-C846-9979-DEFB919FFC4F}" destId="{7AA24A03-AC03-3840-BF8F-BA64927AF1FE}" srcOrd="1" destOrd="0" presId="urn:microsoft.com/office/officeart/2005/8/layout/lProcess2"/>
    <dgm:cxn modelId="{E9C6D842-295A-3244-8F76-460C4103ACFD}" srcId="{A9E48DBD-073D-C846-9979-DEFB919FFC4F}" destId="{31E05760-0675-7B4D-A394-165AC597ABF2}" srcOrd="1" destOrd="0" parTransId="{31B8A6E1-5C4F-DA44-BC56-685CDB03A401}" sibTransId="{E7006342-DD26-5B45-8CEF-481CF5FA9A2B}"/>
    <dgm:cxn modelId="{7F69EC4C-3128-AD4A-8E20-F4CA694BDF38}" type="presOf" srcId="{22436AC2-4462-E545-B157-F4EA280420DA}" destId="{A6E376E8-25CE-0043-97C5-EB861FB57237}" srcOrd="0" destOrd="0" presId="urn:microsoft.com/office/officeart/2005/8/layout/lProcess2"/>
    <dgm:cxn modelId="{8D51EA76-A94C-4C45-9DD7-C26B54EDDA17}" type="presOf" srcId="{F06B65E5-C31D-734D-95F5-179F586DAF5E}" destId="{6D884ED3-FD7F-454A-8509-2A46F0170E2E}" srcOrd="0" destOrd="0" presId="urn:microsoft.com/office/officeart/2005/8/layout/lProcess2"/>
    <dgm:cxn modelId="{C957D599-08A6-CF43-A404-7C1174B53C02}" type="presOf" srcId="{B01EE417-5435-444E-91E0-C31EC73B0CED}" destId="{7DCF60C1-C547-FE42-8E47-BAD151D0549C}" srcOrd="1" destOrd="0" presId="urn:microsoft.com/office/officeart/2005/8/layout/lProcess2"/>
    <dgm:cxn modelId="{B6F694A7-7DBF-CA4E-AABE-56E2DB06DD6A}" type="presOf" srcId="{B01EE417-5435-444E-91E0-C31EC73B0CED}" destId="{0D2A5CB5-1755-D24A-84F3-543A1BE3078E}" srcOrd="0" destOrd="0" presId="urn:microsoft.com/office/officeart/2005/8/layout/lProcess2"/>
    <dgm:cxn modelId="{411807AC-EA35-3D40-BAF1-605AFD24662E}" srcId="{B01EE417-5435-444E-91E0-C31EC73B0CED}" destId="{F06B65E5-C31D-734D-95F5-179F586DAF5E}" srcOrd="0" destOrd="0" parTransId="{81DEC58F-1222-8A4C-A60C-E3CDF45A4E59}" sibTransId="{BACAE7E6-0B84-D647-AF3E-49BBEB48B660}"/>
    <dgm:cxn modelId="{6ADCFFBA-8B5A-114F-84D8-E865E029F1D6}" srcId="{A9E48DBD-073D-C846-9979-DEFB919FFC4F}" destId="{22436AC2-4462-E545-B157-F4EA280420DA}" srcOrd="0" destOrd="0" parTransId="{9797F238-2D34-4D4A-8460-9AB1EE5768F5}" sibTransId="{303C654D-F271-614A-87AA-C7093BAF9D2B}"/>
    <dgm:cxn modelId="{365345CC-9A86-2448-8D53-81B92F219B50}" type="presOf" srcId="{3466B9E7-D807-B447-9C44-E37A5BEF245C}" destId="{60A44B51-A046-FC49-B689-9A1ADBE3081A}" srcOrd="0" destOrd="0" presId="urn:microsoft.com/office/officeart/2005/8/layout/lProcess2"/>
    <dgm:cxn modelId="{1DBF4DCE-2B0E-8548-B874-8E16D182B538}" srcId="{B01EE417-5435-444E-91E0-C31EC73B0CED}" destId="{84BEBE7E-AB53-DC46-94CA-5CD028A46310}" srcOrd="1" destOrd="0" parTransId="{5C759E9C-2DD4-6349-90D6-4EE19518286B}" sibTransId="{F3073DBD-3CBE-7743-A8FA-1AB135F26B04}"/>
    <dgm:cxn modelId="{16AF9FD3-62AE-A64E-9E30-B40131B3808B}" type="presOf" srcId="{84BEBE7E-AB53-DC46-94CA-5CD028A46310}" destId="{7C552FF8-E85B-AB41-A161-770BD96CE149}" srcOrd="0" destOrd="0" presId="urn:microsoft.com/office/officeart/2005/8/layout/lProcess2"/>
    <dgm:cxn modelId="{8F135AE3-87CF-954F-908A-4C2523DB6D11}" srcId="{3466B9E7-D807-B447-9C44-E37A5BEF245C}" destId="{A9E48DBD-073D-C846-9979-DEFB919FFC4F}" srcOrd="0" destOrd="0" parTransId="{0A6B4B41-9CD2-DA4C-A3C5-C9AF496B3534}" sibTransId="{C161864A-0312-404E-8963-26FBA48BA6FC}"/>
    <dgm:cxn modelId="{BA2072ED-BC08-A64E-B5A3-EE36B4E27326}" type="presOf" srcId="{A9E48DBD-073D-C846-9979-DEFB919FFC4F}" destId="{3647BACD-1F98-A247-9FFB-85F148D93206}" srcOrd="0" destOrd="0" presId="urn:microsoft.com/office/officeart/2005/8/layout/lProcess2"/>
    <dgm:cxn modelId="{0764EBED-8D9D-3843-9B94-9EA8AAF24A52}" srcId="{3466B9E7-D807-B447-9C44-E37A5BEF245C}" destId="{B01EE417-5435-444E-91E0-C31EC73B0CED}" srcOrd="1" destOrd="0" parTransId="{9CAAC1EC-3075-7F4F-9732-FA0BED4EEB63}" sibTransId="{DF33B6D4-7DBC-D542-94B9-1E4211298007}"/>
    <dgm:cxn modelId="{33EB6006-0C06-BE48-949C-B8C56C56C78A}" type="presParOf" srcId="{60A44B51-A046-FC49-B689-9A1ADBE3081A}" destId="{927071F5-8F93-2F48-91A0-39D315C2F446}" srcOrd="0" destOrd="0" presId="urn:microsoft.com/office/officeart/2005/8/layout/lProcess2"/>
    <dgm:cxn modelId="{2EF6025E-CCCC-DB4E-BB44-F8971C7C5495}" type="presParOf" srcId="{927071F5-8F93-2F48-91A0-39D315C2F446}" destId="{3647BACD-1F98-A247-9FFB-85F148D93206}" srcOrd="0" destOrd="0" presId="urn:microsoft.com/office/officeart/2005/8/layout/lProcess2"/>
    <dgm:cxn modelId="{D88BF84B-70B2-134D-8784-EC4EEB2D3D5B}" type="presParOf" srcId="{927071F5-8F93-2F48-91A0-39D315C2F446}" destId="{7AA24A03-AC03-3840-BF8F-BA64927AF1FE}" srcOrd="1" destOrd="0" presId="urn:microsoft.com/office/officeart/2005/8/layout/lProcess2"/>
    <dgm:cxn modelId="{BEB2EB06-BA41-BF43-9F01-DC585F48CA04}" type="presParOf" srcId="{927071F5-8F93-2F48-91A0-39D315C2F446}" destId="{9B0950EB-8D1A-1A4E-9E51-4E4700CA65AF}" srcOrd="2" destOrd="0" presId="urn:microsoft.com/office/officeart/2005/8/layout/lProcess2"/>
    <dgm:cxn modelId="{EAFC98B3-FB3A-784E-A8BA-995DB3B5DEE8}" type="presParOf" srcId="{9B0950EB-8D1A-1A4E-9E51-4E4700CA65AF}" destId="{2409B444-D6D7-1044-A3D0-C577FC864A8D}" srcOrd="0" destOrd="0" presId="urn:microsoft.com/office/officeart/2005/8/layout/lProcess2"/>
    <dgm:cxn modelId="{229BED45-1CB5-8949-8ABA-8666234BBDEC}" type="presParOf" srcId="{2409B444-D6D7-1044-A3D0-C577FC864A8D}" destId="{A6E376E8-25CE-0043-97C5-EB861FB57237}" srcOrd="0" destOrd="0" presId="urn:microsoft.com/office/officeart/2005/8/layout/lProcess2"/>
    <dgm:cxn modelId="{37F6724A-F2C8-A34F-9FCC-CCC95CFD7BC1}" type="presParOf" srcId="{2409B444-D6D7-1044-A3D0-C577FC864A8D}" destId="{C0BD3F7E-482B-1F46-B0DA-6FFE9C252EEA}" srcOrd="1" destOrd="0" presId="urn:microsoft.com/office/officeart/2005/8/layout/lProcess2"/>
    <dgm:cxn modelId="{C7D0DFB4-2741-4940-8921-051846CD4264}" type="presParOf" srcId="{2409B444-D6D7-1044-A3D0-C577FC864A8D}" destId="{AF796BFB-3925-0C47-A6CE-13A1100DB9DD}" srcOrd="2" destOrd="0" presId="urn:microsoft.com/office/officeart/2005/8/layout/lProcess2"/>
    <dgm:cxn modelId="{E7EFA857-4F27-5840-A0D5-8283A33BCD04}" type="presParOf" srcId="{60A44B51-A046-FC49-B689-9A1ADBE3081A}" destId="{7FB787C6-AAFB-EE44-B9A6-1FB000398DA3}" srcOrd="1" destOrd="0" presId="urn:microsoft.com/office/officeart/2005/8/layout/lProcess2"/>
    <dgm:cxn modelId="{E0C5582E-B708-F64E-BBD5-B99B9A12810E}" type="presParOf" srcId="{60A44B51-A046-FC49-B689-9A1ADBE3081A}" destId="{30B22191-0B64-554C-856F-1B9AB9D15C31}" srcOrd="2" destOrd="0" presId="urn:microsoft.com/office/officeart/2005/8/layout/lProcess2"/>
    <dgm:cxn modelId="{12F8FD8A-D441-C44B-8EC7-4EBD89DCB6EE}" type="presParOf" srcId="{30B22191-0B64-554C-856F-1B9AB9D15C31}" destId="{0D2A5CB5-1755-D24A-84F3-543A1BE3078E}" srcOrd="0" destOrd="0" presId="urn:microsoft.com/office/officeart/2005/8/layout/lProcess2"/>
    <dgm:cxn modelId="{425D779F-38DF-684F-84FA-C0B9EEC2673B}" type="presParOf" srcId="{30B22191-0B64-554C-856F-1B9AB9D15C31}" destId="{7DCF60C1-C547-FE42-8E47-BAD151D0549C}" srcOrd="1" destOrd="0" presId="urn:microsoft.com/office/officeart/2005/8/layout/lProcess2"/>
    <dgm:cxn modelId="{1F4FDA03-793E-2643-92B1-DC929E672DD0}" type="presParOf" srcId="{30B22191-0B64-554C-856F-1B9AB9D15C31}" destId="{59A16DF5-C535-E34A-AE72-037AFBF0596B}" srcOrd="2" destOrd="0" presId="urn:microsoft.com/office/officeart/2005/8/layout/lProcess2"/>
    <dgm:cxn modelId="{3A29C394-E914-5542-A6CA-9B339FF7A0EA}" type="presParOf" srcId="{59A16DF5-C535-E34A-AE72-037AFBF0596B}" destId="{21E28DA6-36AE-BD4E-BF08-6B68655D00A1}" srcOrd="0" destOrd="0" presId="urn:microsoft.com/office/officeart/2005/8/layout/lProcess2"/>
    <dgm:cxn modelId="{B02E71D4-9371-1B4E-BE6D-257DAC2485E0}" type="presParOf" srcId="{21E28DA6-36AE-BD4E-BF08-6B68655D00A1}" destId="{6D884ED3-FD7F-454A-8509-2A46F0170E2E}" srcOrd="0" destOrd="0" presId="urn:microsoft.com/office/officeart/2005/8/layout/lProcess2"/>
    <dgm:cxn modelId="{C6B40FE3-6D70-BB4E-A85C-71C10042B46E}" type="presParOf" srcId="{21E28DA6-36AE-BD4E-BF08-6B68655D00A1}" destId="{347EE503-5B01-FA41-80F5-1912595547DB}" srcOrd="1" destOrd="0" presId="urn:microsoft.com/office/officeart/2005/8/layout/lProcess2"/>
    <dgm:cxn modelId="{3CD84B2D-A3BA-5741-B375-48C7D6BEBF1F}" type="presParOf" srcId="{21E28DA6-36AE-BD4E-BF08-6B68655D00A1}" destId="{7C552FF8-E85B-AB41-A161-770BD96CE149}"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16FC0B-B2A5-BC4B-879B-FC4CADFD085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477227E-5E50-7544-9EC8-E359691F03E5}">
      <dgm:prSet/>
      <dgm:spPr/>
      <dgm:t>
        <a:bodyPr/>
        <a:lstStyle/>
        <a:p>
          <a:pPr rtl="0"/>
          <a:r>
            <a:rPr lang="en-US" dirty="0"/>
            <a:t>SP 800-90B specifies that health tests should also be applied to the output of the conditioning component, but does not indicate which tests to use</a:t>
          </a:r>
        </a:p>
      </dgm:t>
    </dgm:pt>
    <dgm:pt modelId="{0C46D2F0-B195-4C4B-ACBA-804B30F90267}" type="parTrans" cxnId="{B7DADEB5-1E9F-7F45-91CA-F864E46D54C5}">
      <dgm:prSet/>
      <dgm:spPr/>
      <dgm:t>
        <a:bodyPr/>
        <a:lstStyle/>
        <a:p>
          <a:endParaRPr lang="en-US"/>
        </a:p>
      </dgm:t>
    </dgm:pt>
    <dgm:pt modelId="{9E69008E-2DD2-BE40-B2E8-DACD7E284324}" type="sibTrans" cxnId="{B7DADEB5-1E9F-7F45-91CA-F864E46D54C5}">
      <dgm:prSet/>
      <dgm:spPr>
        <a:ln>
          <a:solidFill>
            <a:schemeClr val="tx2"/>
          </a:solidFill>
        </a:ln>
      </dgm:spPr>
      <dgm:t>
        <a:bodyPr/>
        <a:lstStyle/>
        <a:p>
          <a:endParaRPr lang="en-US"/>
        </a:p>
      </dgm:t>
    </dgm:pt>
    <dgm:pt modelId="{F5DEC6BA-DA69-AA4A-9953-9E5CD7447B47}">
      <dgm:prSet/>
      <dgm:spPr/>
      <dgm:t>
        <a:bodyPr/>
        <a:lstStyle/>
        <a:p>
          <a:pPr rtl="0"/>
          <a:r>
            <a:rPr lang="en-US" dirty="0"/>
            <a:t>The purpose of the health tests on the conditioning component is to assure that the output behaves as a true random bit stream</a:t>
          </a:r>
        </a:p>
      </dgm:t>
    </dgm:pt>
    <dgm:pt modelId="{E6C6434B-3D8F-4A43-A336-507CE65E442A}" type="parTrans" cxnId="{9D00F5CA-DFE7-9F46-B289-A763CEB96CE8}">
      <dgm:prSet/>
      <dgm:spPr/>
      <dgm:t>
        <a:bodyPr/>
        <a:lstStyle/>
        <a:p>
          <a:endParaRPr lang="en-US"/>
        </a:p>
      </dgm:t>
    </dgm:pt>
    <dgm:pt modelId="{E6087D94-47CD-3041-803F-31114069FCDE}" type="sibTrans" cxnId="{9D00F5CA-DFE7-9F46-B289-A763CEB96CE8}">
      <dgm:prSet/>
      <dgm:spPr>
        <a:ln>
          <a:solidFill>
            <a:schemeClr val="tx2"/>
          </a:solidFill>
        </a:ln>
      </dgm:spPr>
      <dgm:t>
        <a:bodyPr/>
        <a:lstStyle/>
        <a:p>
          <a:endParaRPr lang="en-US"/>
        </a:p>
      </dgm:t>
    </dgm:pt>
    <dgm:pt modelId="{241ED1FF-D73F-F041-A596-DFF9F77D9336}">
      <dgm:prSet/>
      <dgm:spPr/>
      <dgm:t>
        <a:bodyPr/>
        <a:lstStyle/>
        <a:p>
          <a:pPr rtl="0"/>
          <a:r>
            <a:rPr lang="en-US" dirty="0"/>
            <a:t>It is reasonable to use the tests for randomness defined in SP 800-22</a:t>
          </a:r>
        </a:p>
      </dgm:t>
    </dgm:pt>
    <dgm:pt modelId="{73BC4CED-71ED-5E48-B391-0629E826C057}" type="parTrans" cxnId="{A5B93EB3-113E-A242-8041-00FF3F40164F}">
      <dgm:prSet/>
      <dgm:spPr/>
      <dgm:t>
        <a:bodyPr/>
        <a:lstStyle/>
        <a:p>
          <a:endParaRPr lang="en-US"/>
        </a:p>
      </dgm:t>
    </dgm:pt>
    <dgm:pt modelId="{4B0781E1-9572-F34A-922C-1980DC06162C}" type="sibTrans" cxnId="{A5B93EB3-113E-A242-8041-00FF3F40164F}">
      <dgm:prSet/>
      <dgm:spPr/>
      <dgm:t>
        <a:bodyPr/>
        <a:lstStyle/>
        <a:p>
          <a:endParaRPr lang="en-US"/>
        </a:p>
      </dgm:t>
    </dgm:pt>
    <dgm:pt modelId="{DB5F4C9C-8BAA-0541-8C4D-68C7AF465E1A}" type="pres">
      <dgm:prSet presAssocID="{9B16FC0B-B2A5-BC4B-879B-FC4CADFD0858}" presName="outerComposite" presStyleCnt="0">
        <dgm:presLayoutVars>
          <dgm:chMax val="5"/>
          <dgm:dir/>
          <dgm:resizeHandles val="exact"/>
        </dgm:presLayoutVars>
      </dgm:prSet>
      <dgm:spPr/>
    </dgm:pt>
    <dgm:pt modelId="{DEB5975A-EE23-2645-9B01-BF752B7C1839}" type="pres">
      <dgm:prSet presAssocID="{9B16FC0B-B2A5-BC4B-879B-FC4CADFD0858}" presName="dummyMaxCanvas" presStyleCnt="0">
        <dgm:presLayoutVars/>
      </dgm:prSet>
      <dgm:spPr/>
    </dgm:pt>
    <dgm:pt modelId="{648211F7-928F-5B4F-BC62-67AC0D6D308E}" type="pres">
      <dgm:prSet presAssocID="{9B16FC0B-B2A5-BC4B-879B-FC4CADFD0858}" presName="ThreeNodes_1" presStyleLbl="node1" presStyleIdx="0" presStyleCnt="3">
        <dgm:presLayoutVars>
          <dgm:bulletEnabled val="1"/>
        </dgm:presLayoutVars>
      </dgm:prSet>
      <dgm:spPr/>
    </dgm:pt>
    <dgm:pt modelId="{1781F5A8-F089-D54C-AECD-0A1AAE46AA2B}" type="pres">
      <dgm:prSet presAssocID="{9B16FC0B-B2A5-BC4B-879B-FC4CADFD0858}" presName="ThreeNodes_2" presStyleLbl="node1" presStyleIdx="1" presStyleCnt="3">
        <dgm:presLayoutVars>
          <dgm:bulletEnabled val="1"/>
        </dgm:presLayoutVars>
      </dgm:prSet>
      <dgm:spPr/>
    </dgm:pt>
    <dgm:pt modelId="{C4A0F38C-F01B-AF4E-B7F8-7ED7859927DD}" type="pres">
      <dgm:prSet presAssocID="{9B16FC0B-B2A5-BC4B-879B-FC4CADFD0858}" presName="ThreeNodes_3" presStyleLbl="node1" presStyleIdx="2" presStyleCnt="3">
        <dgm:presLayoutVars>
          <dgm:bulletEnabled val="1"/>
        </dgm:presLayoutVars>
      </dgm:prSet>
      <dgm:spPr/>
    </dgm:pt>
    <dgm:pt modelId="{688D698D-F840-DC4D-9E71-BD1FC71D8950}" type="pres">
      <dgm:prSet presAssocID="{9B16FC0B-B2A5-BC4B-879B-FC4CADFD0858}" presName="ThreeConn_1-2" presStyleLbl="fgAccFollowNode1" presStyleIdx="0" presStyleCnt="2">
        <dgm:presLayoutVars>
          <dgm:bulletEnabled val="1"/>
        </dgm:presLayoutVars>
      </dgm:prSet>
      <dgm:spPr/>
    </dgm:pt>
    <dgm:pt modelId="{51240C16-D657-ED4F-B463-426F575E12E8}" type="pres">
      <dgm:prSet presAssocID="{9B16FC0B-B2A5-BC4B-879B-FC4CADFD0858}" presName="ThreeConn_2-3" presStyleLbl="fgAccFollowNode1" presStyleIdx="1" presStyleCnt="2">
        <dgm:presLayoutVars>
          <dgm:bulletEnabled val="1"/>
        </dgm:presLayoutVars>
      </dgm:prSet>
      <dgm:spPr/>
    </dgm:pt>
    <dgm:pt modelId="{61EEEF86-08AF-2049-B358-CA8D9D7C2501}" type="pres">
      <dgm:prSet presAssocID="{9B16FC0B-B2A5-BC4B-879B-FC4CADFD0858}" presName="ThreeNodes_1_text" presStyleLbl="node1" presStyleIdx="2" presStyleCnt="3">
        <dgm:presLayoutVars>
          <dgm:bulletEnabled val="1"/>
        </dgm:presLayoutVars>
      </dgm:prSet>
      <dgm:spPr/>
    </dgm:pt>
    <dgm:pt modelId="{91D687CD-52FA-2742-A3A9-3F584D084BC0}" type="pres">
      <dgm:prSet presAssocID="{9B16FC0B-B2A5-BC4B-879B-FC4CADFD0858}" presName="ThreeNodes_2_text" presStyleLbl="node1" presStyleIdx="2" presStyleCnt="3">
        <dgm:presLayoutVars>
          <dgm:bulletEnabled val="1"/>
        </dgm:presLayoutVars>
      </dgm:prSet>
      <dgm:spPr/>
    </dgm:pt>
    <dgm:pt modelId="{4087AE24-C006-D440-9D4A-B6E75C5BED92}" type="pres">
      <dgm:prSet presAssocID="{9B16FC0B-B2A5-BC4B-879B-FC4CADFD0858}" presName="ThreeNodes_3_text" presStyleLbl="node1" presStyleIdx="2" presStyleCnt="3">
        <dgm:presLayoutVars>
          <dgm:bulletEnabled val="1"/>
        </dgm:presLayoutVars>
      </dgm:prSet>
      <dgm:spPr/>
    </dgm:pt>
  </dgm:ptLst>
  <dgm:cxnLst>
    <dgm:cxn modelId="{B2B20614-DDF4-3A45-BF57-1810212D9EC5}" type="presOf" srcId="{9E69008E-2DD2-BE40-B2E8-DACD7E284324}" destId="{688D698D-F840-DC4D-9E71-BD1FC71D8950}" srcOrd="0" destOrd="0" presId="urn:microsoft.com/office/officeart/2005/8/layout/vProcess5"/>
    <dgm:cxn modelId="{E997B71E-A0BF-7947-9BC0-D763EAE6565D}" type="presOf" srcId="{F5DEC6BA-DA69-AA4A-9953-9E5CD7447B47}" destId="{1781F5A8-F089-D54C-AECD-0A1AAE46AA2B}" srcOrd="0" destOrd="0" presId="urn:microsoft.com/office/officeart/2005/8/layout/vProcess5"/>
    <dgm:cxn modelId="{C9AF0C73-46E0-4A4B-BD61-AC5DF52EA5F5}" type="presOf" srcId="{F5DEC6BA-DA69-AA4A-9953-9E5CD7447B47}" destId="{91D687CD-52FA-2742-A3A9-3F584D084BC0}" srcOrd="1" destOrd="0" presId="urn:microsoft.com/office/officeart/2005/8/layout/vProcess5"/>
    <dgm:cxn modelId="{B0F82082-67A2-2445-B744-77D3E9A91244}" type="presOf" srcId="{9B16FC0B-B2A5-BC4B-879B-FC4CADFD0858}" destId="{DB5F4C9C-8BAA-0541-8C4D-68C7AF465E1A}" srcOrd="0" destOrd="0" presId="urn:microsoft.com/office/officeart/2005/8/layout/vProcess5"/>
    <dgm:cxn modelId="{90FD6D9D-DF1E-1542-AD91-F6EF1DEF55C3}" type="presOf" srcId="{1477227E-5E50-7544-9EC8-E359691F03E5}" destId="{61EEEF86-08AF-2049-B358-CA8D9D7C2501}" srcOrd="1" destOrd="0" presId="urn:microsoft.com/office/officeart/2005/8/layout/vProcess5"/>
    <dgm:cxn modelId="{A5B93EB3-113E-A242-8041-00FF3F40164F}" srcId="{9B16FC0B-B2A5-BC4B-879B-FC4CADFD0858}" destId="{241ED1FF-D73F-F041-A596-DFF9F77D9336}" srcOrd="2" destOrd="0" parTransId="{73BC4CED-71ED-5E48-B391-0629E826C057}" sibTransId="{4B0781E1-9572-F34A-922C-1980DC06162C}"/>
    <dgm:cxn modelId="{B7DADEB5-1E9F-7F45-91CA-F864E46D54C5}" srcId="{9B16FC0B-B2A5-BC4B-879B-FC4CADFD0858}" destId="{1477227E-5E50-7544-9EC8-E359691F03E5}" srcOrd="0" destOrd="0" parTransId="{0C46D2F0-B195-4C4B-ACBA-804B30F90267}" sibTransId="{9E69008E-2DD2-BE40-B2E8-DACD7E284324}"/>
    <dgm:cxn modelId="{5949FCBD-3D40-A64E-8AC9-68926B60E0ED}" type="presOf" srcId="{241ED1FF-D73F-F041-A596-DFF9F77D9336}" destId="{C4A0F38C-F01B-AF4E-B7F8-7ED7859927DD}" srcOrd="0" destOrd="0" presId="urn:microsoft.com/office/officeart/2005/8/layout/vProcess5"/>
    <dgm:cxn modelId="{AE168AC2-BAD2-4844-84C9-824417D43595}" type="presOf" srcId="{241ED1FF-D73F-F041-A596-DFF9F77D9336}" destId="{4087AE24-C006-D440-9D4A-B6E75C5BED92}" srcOrd="1" destOrd="0" presId="urn:microsoft.com/office/officeart/2005/8/layout/vProcess5"/>
    <dgm:cxn modelId="{7B9B51C7-733A-D74E-875B-441C860421F9}" type="presOf" srcId="{E6087D94-47CD-3041-803F-31114069FCDE}" destId="{51240C16-D657-ED4F-B463-426F575E12E8}" srcOrd="0" destOrd="0" presId="urn:microsoft.com/office/officeart/2005/8/layout/vProcess5"/>
    <dgm:cxn modelId="{9D00F5CA-DFE7-9F46-B289-A763CEB96CE8}" srcId="{9B16FC0B-B2A5-BC4B-879B-FC4CADFD0858}" destId="{F5DEC6BA-DA69-AA4A-9953-9E5CD7447B47}" srcOrd="1" destOrd="0" parTransId="{E6C6434B-3D8F-4A43-A336-507CE65E442A}" sibTransId="{E6087D94-47CD-3041-803F-31114069FCDE}"/>
    <dgm:cxn modelId="{0C34DAE6-4FB0-8448-BCEE-A6784EACEF78}" type="presOf" srcId="{1477227E-5E50-7544-9EC8-E359691F03E5}" destId="{648211F7-928F-5B4F-BC62-67AC0D6D308E}" srcOrd="0" destOrd="0" presId="urn:microsoft.com/office/officeart/2005/8/layout/vProcess5"/>
    <dgm:cxn modelId="{EE91639F-24F2-7145-A763-B594AB57FBF8}" type="presParOf" srcId="{DB5F4C9C-8BAA-0541-8C4D-68C7AF465E1A}" destId="{DEB5975A-EE23-2645-9B01-BF752B7C1839}" srcOrd="0" destOrd="0" presId="urn:microsoft.com/office/officeart/2005/8/layout/vProcess5"/>
    <dgm:cxn modelId="{09DFBBC2-1F1C-D844-B3BC-7C5A6FA9F373}" type="presParOf" srcId="{DB5F4C9C-8BAA-0541-8C4D-68C7AF465E1A}" destId="{648211F7-928F-5B4F-BC62-67AC0D6D308E}" srcOrd="1" destOrd="0" presId="urn:microsoft.com/office/officeart/2005/8/layout/vProcess5"/>
    <dgm:cxn modelId="{4C25A924-9175-A14B-BEF1-9803995F591C}" type="presParOf" srcId="{DB5F4C9C-8BAA-0541-8C4D-68C7AF465E1A}" destId="{1781F5A8-F089-D54C-AECD-0A1AAE46AA2B}" srcOrd="2" destOrd="0" presId="urn:microsoft.com/office/officeart/2005/8/layout/vProcess5"/>
    <dgm:cxn modelId="{C96B7535-99EA-3440-BC71-16E41A7CA5B5}" type="presParOf" srcId="{DB5F4C9C-8BAA-0541-8C4D-68C7AF465E1A}" destId="{C4A0F38C-F01B-AF4E-B7F8-7ED7859927DD}" srcOrd="3" destOrd="0" presId="urn:microsoft.com/office/officeart/2005/8/layout/vProcess5"/>
    <dgm:cxn modelId="{B896C7CE-49CC-4248-84A4-19B0A8652776}" type="presParOf" srcId="{DB5F4C9C-8BAA-0541-8C4D-68C7AF465E1A}" destId="{688D698D-F840-DC4D-9E71-BD1FC71D8950}" srcOrd="4" destOrd="0" presId="urn:microsoft.com/office/officeart/2005/8/layout/vProcess5"/>
    <dgm:cxn modelId="{679EBA94-E194-7C48-994F-AB01EA2759B1}" type="presParOf" srcId="{DB5F4C9C-8BAA-0541-8C4D-68C7AF465E1A}" destId="{51240C16-D657-ED4F-B463-426F575E12E8}" srcOrd="5" destOrd="0" presId="urn:microsoft.com/office/officeart/2005/8/layout/vProcess5"/>
    <dgm:cxn modelId="{3E71E5E3-F9EA-CD4D-87E3-F96C87773DE9}" type="presParOf" srcId="{DB5F4C9C-8BAA-0541-8C4D-68C7AF465E1A}" destId="{61EEEF86-08AF-2049-B358-CA8D9D7C2501}" srcOrd="6" destOrd="0" presId="urn:microsoft.com/office/officeart/2005/8/layout/vProcess5"/>
    <dgm:cxn modelId="{B1CB811B-9FE5-0040-9BEC-523BA61552C0}" type="presParOf" srcId="{DB5F4C9C-8BAA-0541-8C4D-68C7AF465E1A}" destId="{91D687CD-52FA-2742-A3A9-3F584D084BC0}" srcOrd="7" destOrd="0" presId="urn:microsoft.com/office/officeart/2005/8/layout/vProcess5"/>
    <dgm:cxn modelId="{ACC21655-FEEC-7F4E-B168-AFAAB0DF105F}" type="presParOf" srcId="{DB5F4C9C-8BAA-0541-8C4D-68C7AF465E1A}" destId="{4087AE24-C006-D440-9D4A-B6E75C5BED9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8144C-E0E7-DF44-A75A-6D79F43B0A57}">
      <dsp:nvSpPr>
        <dsp:cNvPr id="0" name=""/>
        <dsp:cNvSpPr/>
      </dsp:nvSpPr>
      <dsp:spPr>
        <a:xfrm>
          <a:off x="1182528" y="584497"/>
          <a:ext cx="2030809" cy="101540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b="1" i="0" kern="1200" dirty="0"/>
            <a:t>There are two distinct requirements for a sequence of random numbers:</a:t>
          </a:r>
          <a:endParaRPr lang="en-US" sz="1600" b="1" i="0" kern="1200" dirty="0"/>
        </a:p>
      </dsp:txBody>
      <dsp:txXfrm>
        <a:off x="1212268" y="614237"/>
        <a:ext cx="1971329" cy="955924"/>
      </dsp:txXfrm>
    </dsp:sp>
    <dsp:sp modelId="{AB9AE1B4-5E5A-CE4D-B264-9C1E1501248F}">
      <dsp:nvSpPr>
        <dsp:cNvPr id="0" name=""/>
        <dsp:cNvSpPr/>
      </dsp:nvSpPr>
      <dsp:spPr>
        <a:xfrm rot="19457599">
          <a:off x="3119310" y="758435"/>
          <a:ext cx="1000379" cy="83671"/>
        </a:xfrm>
        <a:custGeom>
          <a:avLst/>
          <a:gdLst/>
          <a:ahLst/>
          <a:cxnLst/>
          <a:rect l="0" t="0" r="0" b="0"/>
          <a:pathLst>
            <a:path>
              <a:moveTo>
                <a:pt x="0" y="41835"/>
              </a:moveTo>
              <a:lnTo>
                <a:pt x="1000379" y="41835"/>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4490" y="775261"/>
        <a:ext cx="50018" cy="50018"/>
      </dsp:txXfrm>
    </dsp:sp>
    <dsp:sp modelId="{B263507D-1E7A-5149-A781-2A4F350A5A27}">
      <dsp:nvSpPr>
        <dsp:cNvPr id="0" name=""/>
        <dsp:cNvSpPr/>
      </dsp:nvSpPr>
      <dsp:spPr>
        <a:xfrm>
          <a:off x="4025661" y="639"/>
          <a:ext cx="2030809" cy="101540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b="1" i="0" kern="1200" dirty="0"/>
            <a:t>Randomness</a:t>
          </a:r>
        </a:p>
      </dsp:txBody>
      <dsp:txXfrm>
        <a:off x="4055401" y="30379"/>
        <a:ext cx="1971329" cy="955924"/>
      </dsp:txXfrm>
    </dsp:sp>
    <dsp:sp modelId="{BA0BDC50-440E-5945-95B3-A9E109F3DF69}">
      <dsp:nvSpPr>
        <dsp:cNvPr id="0" name=""/>
        <dsp:cNvSpPr/>
      </dsp:nvSpPr>
      <dsp:spPr>
        <a:xfrm rot="2142401">
          <a:off x="3119310" y="1342292"/>
          <a:ext cx="1000379" cy="83671"/>
        </a:xfrm>
        <a:custGeom>
          <a:avLst/>
          <a:gdLst/>
          <a:ahLst/>
          <a:cxnLst/>
          <a:rect l="0" t="0" r="0" b="0"/>
          <a:pathLst>
            <a:path>
              <a:moveTo>
                <a:pt x="0" y="41835"/>
              </a:moveTo>
              <a:lnTo>
                <a:pt x="1000379" y="41835"/>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4490" y="1359119"/>
        <a:ext cx="50018" cy="50018"/>
      </dsp:txXfrm>
    </dsp:sp>
    <dsp:sp modelId="{903B1CDD-14EF-844D-B987-4E8D5F77335F}">
      <dsp:nvSpPr>
        <dsp:cNvPr id="0" name=""/>
        <dsp:cNvSpPr/>
      </dsp:nvSpPr>
      <dsp:spPr>
        <a:xfrm>
          <a:off x="4025661" y="1168355"/>
          <a:ext cx="2030809" cy="101540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b="1" i="0" kern="1200" dirty="0"/>
            <a:t>Unpredictability </a:t>
          </a:r>
        </a:p>
      </dsp:txBody>
      <dsp:txXfrm>
        <a:off x="4055401" y="1198095"/>
        <a:ext cx="1971329" cy="955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75880-D8F3-C441-8887-72FB85A8F952}">
      <dsp:nvSpPr>
        <dsp:cNvPr id="0" name=""/>
        <dsp:cNvSpPr/>
      </dsp:nvSpPr>
      <dsp:spPr>
        <a:xfrm>
          <a:off x="0" y="0"/>
          <a:ext cx="5638800" cy="2870200"/>
        </a:xfrm>
        <a:prstGeom prst="roundRect">
          <a:avLst>
            <a:gd name="adj" fmla="val 10000"/>
          </a:avLst>
        </a:prstGeom>
        <a:solidFill>
          <a:schemeClr val="bg1"/>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Two criteria are used to validate that a sequence of numbers is random:</a:t>
          </a:r>
        </a:p>
      </dsp:txBody>
      <dsp:txXfrm>
        <a:off x="0" y="0"/>
        <a:ext cx="5638800" cy="861060"/>
      </dsp:txXfrm>
    </dsp:sp>
    <dsp:sp modelId="{DA385708-885B-9A4A-AF9E-D8E49D65F369}">
      <dsp:nvSpPr>
        <dsp:cNvPr id="0" name=""/>
        <dsp:cNvSpPr/>
      </dsp:nvSpPr>
      <dsp:spPr>
        <a:xfrm>
          <a:off x="563879" y="861900"/>
          <a:ext cx="4511040" cy="86540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a:lnSpc>
              <a:spcPct val="90000"/>
            </a:lnSpc>
            <a:spcBef>
              <a:spcPct val="0"/>
            </a:spcBef>
            <a:spcAft>
              <a:spcPct val="35000"/>
            </a:spcAft>
            <a:buNone/>
          </a:pPr>
          <a:r>
            <a:rPr lang="en-US" sz="1800" b="1" i="0" kern="1200" dirty="0"/>
            <a:t>Uniform distribution</a:t>
          </a:r>
        </a:p>
        <a:p>
          <a:pPr marL="114300" lvl="1" indent="-114300" algn="l" defTabSz="622300">
            <a:lnSpc>
              <a:spcPct val="90000"/>
            </a:lnSpc>
            <a:spcBef>
              <a:spcPct val="0"/>
            </a:spcBef>
            <a:spcAft>
              <a:spcPct val="15000"/>
            </a:spcAft>
            <a:buChar char="•"/>
          </a:pPr>
          <a:r>
            <a:rPr lang="en-US" sz="1400" b="1" i="0" kern="1200" dirty="0"/>
            <a:t>The frequency of occurrence of ones and zeros should be approximately equal</a:t>
          </a:r>
        </a:p>
      </dsp:txBody>
      <dsp:txXfrm>
        <a:off x="589226" y="887247"/>
        <a:ext cx="4460346" cy="814710"/>
      </dsp:txXfrm>
    </dsp:sp>
    <dsp:sp modelId="{15FE3627-301D-5E44-803D-42FA482F7C28}">
      <dsp:nvSpPr>
        <dsp:cNvPr id="0" name=""/>
        <dsp:cNvSpPr/>
      </dsp:nvSpPr>
      <dsp:spPr>
        <a:xfrm>
          <a:off x="563879" y="1860444"/>
          <a:ext cx="4511040" cy="86540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a:lnSpc>
              <a:spcPct val="90000"/>
            </a:lnSpc>
            <a:spcBef>
              <a:spcPct val="0"/>
            </a:spcBef>
            <a:spcAft>
              <a:spcPct val="35000"/>
            </a:spcAft>
            <a:buNone/>
          </a:pPr>
          <a:r>
            <a:rPr lang="en-US" sz="1800" b="1" i="0" kern="1200" dirty="0"/>
            <a:t>Independence</a:t>
          </a:r>
        </a:p>
        <a:p>
          <a:pPr marL="114300" lvl="1" indent="-114300" algn="l" defTabSz="622300">
            <a:lnSpc>
              <a:spcPct val="90000"/>
            </a:lnSpc>
            <a:spcBef>
              <a:spcPct val="0"/>
            </a:spcBef>
            <a:spcAft>
              <a:spcPct val="15000"/>
            </a:spcAft>
            <a:buChar char="•"/>
          </a:pPr>
          <a:r>
            <a:rPr lang="en-US" sz="1400" b="1" i="0" kern="1200" dirty="0"/>
            <a:t>No one subsequence in the sequence can be inferred from the others</a:t>
          </a:r>
        </a:p>
      </dsp:txBody>
      <dsp:txXfrm>
        <a:off x="589226" y="1885791"/>
        <a:ext cx="4460346" cy="814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7DE0A-35D9-A94E-A41C-63488A6987C1}">
      <dsp:nvSpPr>
        <dsp:cNvPr id="0" name=""/>
        <dsp:cNvSpPr/>
      </dsp:nvSpPr>
      <dsp:spPr>
        <a:xfrm rot="16200000">
          <a:off x="-1387223" y="1389223"/>
          <a:ext cx="4702174" cy="1923728"/>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0" tIns="0" rIns="109885" bIns="0" numCol="1" spcCol="1270" anchor="t" anchorCtr="0">
          <a:noAutofit/>
        </a:bodyPr>
        <a:lstStyle/>
        <a:p>
          <a:pPr marL="0" lvl="0" indent="0" algn="l" defTabSz="755650">
            <a:lnSpc>
              <a:spcPct val="90000"/>
            </a:lnSpc>
            <a:spcBef>
              <a:spcPct val="0"/>
            </a:spcBef>
            <a:spcAft>
              <a:spcPct val="35000"/>
            </a:spcAft>
            <a:buNone/>
          </a:pPr>
          <a:r>
            <a:rPr lang="en-US" sz="1700" b="1" i="0" kern="1200" dirty="0">
              <a:effectLst>
                <a:outerShdw blurRad="38100" dist="38100" dir="2700000" algn="tl">
                  <a:srgbClr val="000000">
                    <a:alpha val="43137"/>
                  </a:srgbClr>
                </a:outerShdw>
              </a:effectLst>
            </a:rPr>
            <a:t>Pseudorandom number generator</a:t>
          </a:r>
        </a:p>
        <a:p>
          <a:pPr marL="114300" lvl="1" indent="-114300" algn="l" defTabSz="577850">
            <a:lnSpc>
              <a:spcPct val="90000"/>
            </a:lnSpc>
            <a:spcBef>
              <a:spcPct val="0"/>
            </a:spcBef>
            <a:spcAft>
              <a:spcPct val="15000"/>
            </a:spcAft>
            <a:buChar char="•"/>
          </a:pPr>
          <a:r>
            <a:rPr lang="en-US" sz="1300" b="1" i="0" kern="1200" dirty="0">
              <a:effectLst>
                <a:outerShdw blurRad="38100" dist="38100" dir="2700000" algn="tl">
                  <a:srgbClr val="000000">
                    <a:alpha val="43137"/>
                  </a:srgbClr>
                </a:outerShdw>
              </a:effectLst>
            </a:rPr>
            <a:t>An algorithm that is used to produce an open-ended sequence of bits</a:t>
          </a:r>
        </a:p>
        <a:p>
          <a:pPr marL="114300" lvl="1" indent="-114300" algn="l" defTabSz="577850">
            <a:lnSpc>
              <a:spcPct val="90000"/>
            </a:lnSpc>
            <a:spcBef>
              <a:spcPct val="0"/>
            </a:spcBef>
            <a:spcAft>
              <a:spcPct val="15000"/>
            </a:spcAft>
            <a:buChar char="•"/>
          </a:pPr>
          <a:r>
            <a:rPr lang="en-US" sz="1300" b="1" i="0" kern="1200" dirty="0">
              <a:effectLst>
                <a:outerShdw blurRad="38100" dist="38100" dir="2700000" algn="tl">
                  <a:srgbClr val="000000">
                    <a:alpha val="43137"/>
                  </a:srgbClr>
                </a:outerShdw>
              </a:effectLst>
            </a:rPr>
            <a:t>Input to a symmetric stream cipher is a common application for an open-ended sequence of bits </a:t>
          </a:r>
        </a:p>
      </dsp:txBody>
      <dsp:txXfrm rot="5400000">
        <a:off x="2000" y="940435"/>
        <a:ext cx="1923728" cy="2821304"/>
      </dsp:txXfrm>
    </dsp:sp>
    <dsp:sp modelId="{4DC11B8D-90D6-0849-A4A4-A9312E6E1D3D}">
      <dsp:nvSpPr>
        <dsp:cNvPr id="0" name=""/>
        <dsp:cNvSpPr/>
      </dsp:nvSpPr>
      <dsp:spPr>
        <a:xfrm rot="16200000">
          <a:off x="680785" y="1389223"/>
          <a:ext cx="4702174" cy="1923728"/>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0" tIns="0" rIns="109885" bIns="0" numCol="1" spcCol="1270" anchor="t" anchorCtr="0">
          <a:noAutofit/>
        </a:bodyPr>
        <a:lstStyle/>
        <a:p>
          <a:pPr marL="0" lvl="0" indent="0" algn="l" defTabSz="755650">
            <a:lnSpc>
              <a:spcPct val="90000"/>
            </a:lnSpc>
            <a:spcBef>
              <a:spcPct val="0"/>
            </a:spcBef>
            <a:spcAft>
              <a:spcPct val="35000"/>
            </a:spcAft>
            <a:buNone/>
          </a:pPr>
          <a:r>
            <a:rPr lang="en-US" sz="1700" b="1" i="0" kern="1200" dirty="0">
              <a:effectLst>
                <a:outerShdw blurRad="38100" dist="38100" dir="2700000" algn="tl">
                  <a:srgbClr val="000000">
                    <a:alpha val="43137"/>
                  </a:srgbClr>
                </a:outerShdw>
              </a:effectLst>
            </a:rPr>
            <a:t>Pseudorandom function (PRF)</a:t>
          </a:r>
        </a:p>
        <a:p>
          <a:pPr marL="114300" lvl="1" indent="-114300" algn="l" defTabSz="577850">
            <a:lnSpc>
              <a:spcPct val="90000"/>
            </a:lnSpc>
            <a:spcBef>
              <a:spcPct val="0"/>
            </a:spcBef>
            <a:spcAft>
              <a:spcPct val="15000"/>
            </a:spcAft>
            <a:buChar char="•"/>
          </a:pPr>
          <a:r>
            <a:rPr lang="en-US" sz="1300" b="1" i="0" kern="1200" dirty="0">
              <a:effectLst>
                <a:outerShdw blurRad="38100" dist="38100" dir="2700000" algn="tl">
                  <a:srgbClr val="000000">
                    <a:alpha val="43137"/>
                  </a:srgbClr>
                </a:outerShdw>
              </a:effectLst>
            </a:rPr>
            <a:t>Used to produce a pseudorandom string of bits of some fixed length</a:t>
          </a:r>
        </a:p>
        <a:p>
          <a:pPr marL="114300" lvl="1" indent="-114300" algn="l" defTabSz="577850">
            <a:lnSpc>
              <a:spcPct val="90000"/>
            </a:lnSpc>
            <a:spcBef>
              <a:spcPct val="0"/>
            </a:spcBef>
            <a:spcAft>
              <a:spcPct val="15000"/>
            </a:spcAft>
            <a:buChar char="•"/>
          </a:pPr>
          <a:r>
            <a:rPr lang="en-US" sz="1300" b="1" i="0" kern="1200" dirty="0">
              <a:effectLst>
                <a:outerShdw blurRad="38100" dist="38100" dir="2700000" algn="tl">
                  <a:srgbClr val="000000">
                    <a:alpha val="43137"/>
                  </a:srgbClr>
                </a:outerShdw>
              </a:effectLst>
            </a:rPr>
            <a:t>Examples are symmetric encryption keys and </a:t>
          </a:r>
          <a:r>
            <a:rPr lang="en-US" sz="1300" b="1" i="0" kern="1200" dirty="0" err="1">
              <a:effectLst>
                <a:outerShdw blurRad="38100" dist="38100" dir="2700000" algn="tl">
                  <a:srgbClr val="000000">
                    <a:alpha val="43137"/>
                  </a:srgbClr>
                </a:outerShdw>
              </a:effectLst>
            </a:rPr>
            <a:t>nonces</a:t>
          </a:r>
          <a:endParaRPr lang="en-US" sz="1300" b="1" i="0" kern="1200" dirty="0">
            <a:effectLst>
              <a:outerShdw blurRad="38100" dist="38100" dir="2700000" algn="tl">
                <a:srgbClr val="000000">
                  <a:alpha val="43137"/>
                </a:srgbClr>
              </a:outerShdw>
            </a:effectLst>
          </a:endParaRPr>
        </a:p>
      </dsp:txBody>
      <dsp:txXfrm rot="5400000">
        <a:off x="2070008" y="940435"/>
        <a:ext cx="1923728" cy="2821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F974F-999E-C64C-A7AC-D1911D36A5AE}">
      <dsp:nvSpPr>
        <dsp:cNvPr id="0" name=""/>
        <dsp:cNvSpPr/>
      </dsp:nvSpPr>
      <dsp:spPr>
        <a:xfrm>
          <a:off x="2650130" y="2794514"/>
          <a:ext cx="1954530" cy="1954530"/>
        </a:xfrm>
        <a:prstGeom prst="ellipse">
          <a:avLst/>
        </a:prstGeom>
        <a:solidFill>
          <a:schemeClr val="accent3">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effectLst>
                <a:outerShdw blurRad="38100" dist="38100" dir="2700000" algn="tl">
                  <a:srgbClr val="000000">
                    <a:alpha val="43137"/>
                  </a:srgbClr>
                </a:outerShdw>
              </a:effectLst>
            </a:rPr>
            <a:t>Three tests</a:t>
          </a:r>
        </a:p>
      </dsp:txBody>
      <dsp:txXfrm>
        <a:off x="2936364" y="3080748"/>
        <a:ext cx="1382062" cy="1382062"/>
      </dsp:txXfrm>
    </dsp:sp>
    <dsp:sp modelId="{EC816666-D007-9744-B654-0F381FA367E7}">
      <dsp:nvSpPr>
        <dsp:cNvPr id="0" name=""/>
        <dsp:cNvSpPr/>
      </dsp:nvSpPr>
      <dsp:spPr>
        <a:xfrm rot="12719937">
          <a:off x="2184911" y="2866004"/>
          <a:ext cx="667999" cy="369997"/>
        </a:xfrm>
        <a:prstGeom prst="leftArrow">
          <a:avLst>
            <a:gd name="adj1" fmla="val 60000"/>
            <a:gd name="adj2" fmla="val 50000"/>
          </a:avLst>
        </a:prstGeom>
        <a:solidFill>
          <a:schemeClr val="bg1"/>
        </a:solidFill>
        <a:ln>
          <a:solidFill>
            <a:schemeClr val="tx1"/>
          </a:solidFill>
        </a:ln>
        <a:effectLst>
          <a:outerShdw blurRad="38100" dist="25400" dir="5400000" rotWithShape="0">
            <a:srgbClr val="000000">
              <a:alpha val="50000"/>
            </a:srgbClr>
          </a:outerShdw>
        </a:effectLst>
        <a:scene3d>
          <a:camera prst="orthographicFront">
            <a:rot lat="0" lon="11999999" rev="0"/>
          </a:camera>
          <a:lightRig rig="threePt" dir="t"/>
        </a:scene3d>
      </dsp:spPr>
      <dsp:style>
        <a:lnRef idx="0">
          <a:scrgbClr r="0" g="0" b="0"/>
        </a:lnRef>
        <a:fillRef idx="3">
          <a:scrgbClr r="0" g="0" b="0"/>
        </a:fillRef>
        <a:effectRef idx="2">
          <a:scrgbClr r="0" g="0" b="0"/>
        </a:effectRef>
        <a:fontRef idx="minor">
          <a:schemeClr val="lt1"/>
        </a:fontRef>
      </dsp:style>
    </dsp:sp>
    <dsp:sp modelId="{73695E3A-BB74-AE4B-A8C5-D9253E7FDBB3}">
      <dsp:nvSpPr>
        <dsp:cNvPr id="0" name=""/>
        <dsp:cNvSpPr/>
      </dsp:nvSpPr>
      <dsp:spPr>
        <a:xfrm>
          <a:off x="52542" y="692756"/>
          <a:ext cx="1970811" cy="2922044"/>
        </a:xfrm>
        <a:prstGeom prst="roundRect">
          <a:avLst>
            <a:gd name="adj" fmla="val 10000"/>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80010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Frequency test</a:t>
          </a:r>
        </a:p>
        <a:p>
          <a:pPr marL="114300" lvl="1" indent="-114300" algn="l" defTabSz="622300">
            <a:lnSpc>
              <a:spcPct val="90000"/>
            </a:lnSpc>
            <a:spcBef>
              <a:spcPct val="0"/>
            </a:spcBef>
            <a:spcAft>
              <a:spcPct val="15000"/>
            </a:spcAft>
            <a:buChar char="•"/>
          </a:pPr>
          <a:r>
            <a:rPr lang="en-US" sz="1400" b="1" kern="1200" dirty="0">
              <a:effectLst>
                <a:outerShdw blurRad="38100" dist="38100" dir="2700000" algn="tl">
                  <a:srgbClr val="000000">
                    <a:alpha val="43137"/>
                  </a:srgbClr>
                </a:outerShdw>
              </a:effectLst>
            </a:rPr>
            <a:t>The most basic test and must be included in any test suite</a:t>
          </a:r>
        </a:p>
        <a:p>
          <a:pPr marL="114300" lvl="1" indent="-114300" algn="l" defTabSz="622300">
            <a:lnSpc>
              <a:spcPct val="90000"/>
            </a:lnSpc>
            <a:spcBef>
              <a:spcPct val="0"/>
            </a:spcBef>
            <a:spcAft>
              <a:spcPct val="15000"/>
            </a:spcAft>
            <a:buChar char="•"/>
          </a:pPr>
          <a:r>
            <a:rPr lang="en-US" sz="1400" b="1" kern="1200" dirty="0">
              <a:effectLst>
                <a:outerShdw blurRad="38100" dist="38100" dir="2700000" algn="tl">
                  <a:srgbClr val="000000">
                    <a:alpha val="43137"/>
                  </a:srgbClr>
                </a:outerShdw>
              </a:effectLst>
            </a:rPr>
            <a:t>Purpose is to determine whether the number of ones and zeros in a sequence is approximately the same as would be expected for a truly random sequence</a:t>
          </a:r>
        </a:p>
      </dsp:txBody>
      <dsp:txXfrm>
        <a:off x="110265" y="750479"/>
        <a:ext cx="1855365" cy="2806598"/>
      </dsp:txXfrm>
    </dsp:sp>
    <dsp:sp modelId="{05835BB5-6694-E646-92BA-0B693BBD92E3}">
      <dsp:nvSpPr>
        <dsp:cNvPr id="0" name=""/>
        <dsp:cNvSpPr/>
      </dsp:nvSpPr>
      <dsp:spPr>
        <a:xfrm rot="16223858">
          <a:off x="3431206" y="2338906"/>
          <a:ext cx="479346" cy="329417"/>
        </a:xfrm>
        <a:prstGeom prst="leftArrow">
          <a:avLst>
            <a:gd name="adj1" fmla="val 60000"/>
            <a:gd name="adj2" fmla="val 50000"/>
          </a:avLst>
        </a:prstGeom>
        <a:solidFill>
          <a:schemeClr val="bg1"/>
        </a:solidFill>
        <a:ln>
          <a:solidFill>
            <a:schemeClr val="tx1"/>
          </a:solidFill>
        </a:ln>
        <a:effectLst>
          <a:outerShdw blurRad="38100" dist="25400" dir="5400000" rotWithShape="0">
            <a:srgbClr val="000000">
              <a:alpha val="50000"/>
            </a:srgbClr>
          </a:outerShdw>
        </a:effectLst>
        <a:scene3d>
          <a:camera prst="orthographicFront">
            <a:rot lat="0" lon="11699999" rev="0"/>
          </a:camera>
          <a:lightRig rig="threePt" dir="t"/>
        </a:scene3d>
      </dsp:spPr>
      <dsp:style>
        <a:lnRef idx="0">
          <a:scrgbClr r="0" g="0" b="0"/>
        </a:lnRef>
        <a:fillRef idx="3">
          <a:scrgbClr r="0" g="0" b="0"/>
        </a:fillRef>
        <a:effectRef idx="2">
          <a:scrgbClr r="0" g="0" b="0"/>
        </a:effectRef>
        <a:fontRef idx="minor">
          <a:schemeClr val="lt1"/>
        </a:fontRef>
      </dsp:style>
    </dsp:sp>
    <dsp:sp modelId="{70769229-F332-FD40-8E55-0BB5EDD7F938}">
      <dsp:nvSpPr>
        <dsp:cNvPr id="0" name=""/>
        <dsp:cNvSpPr/>
      </dsp:nvSpPr>
      <dsp:spPr>
        <a:xfrm>
          <a:off x="2187881" y="-253244"/>
          <a:ext cx="2917521" cy="2503520"/>
        </a:xfrm>
        <a:prstGeom prst="roundRect">
          <a:avLst>
            <a:gd name="adj" fmla="val 10000"/>
          </a:avLst>
        </a:prstGeom>
        <a:solidFill>
          <a:schemeClr val="accent1">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80010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Runs test</a:t>
          </a:r>
        </a:p>
        <a:p>
          <a:pPr marL="114300" lvl="1" indent="-114300" algn="l" defTabSz="622300">
            <a:lnSpc>
              <a:spcPct val="90000"/>
            </a:lnSpc>
            <a:spcBef>
              <a:spcPct val="0"/>
            </a:spcBef>
            <a:spcAft>
              <a:spcPct val="15000"/>
            </a:spcAft>
            <a:buChar char="•"/>
          </a:pPr>
          <a:r>
            <a:rPr lang="en-US" sz="1400" b="1" kern="1200" dirty="0">
              <a:effectLst>
                <a:outerShdw blurRad="38100" dist="38100" dir="2700000" algn="tl">
                  <a:srgbClr val="000000">
                    <a:alpha val="43137"/>
                  </a:srgbClr>
                </a:outerShdw>
              </a:effectLst>
            </a:rPr>
            <a:t>Focus of this test is the total number of runs in the sequence, where a run is an uninterrupted sequence of identical bits bounded before and after with a bit of the opposite value</a:t>
          </a:r>
        </a:p>
        <a:p>
          <a:pPr marL="114300" lvl="1" indent="-114300" algn="l" defTabSz="622300">
            <a:lnSpc>
              <a:spcPct val="90000"/>
            </a:lnSpc>
            <a:spcBef>
              <a:spcPct val="0"/>
            </a:spcBef>
            <a:spcAft>
              <a:spcPct val="15000"/>
            </a:spcAft>
            <a:buChar char="•"/>
          </a:pPr>
          <a:r>
            <a:rPr lang="en-US" sz="1400" b="1" kern="1200" dirty="0">
              <a:effectLst>
                <a:outerShdw blurRad="38100" dist="38100" dir="2700000" algn="tl">
                  <a:srgbClr val="000000">
                    <a:alpha val="43137"/>
                  </a:srgbClr>
                </a:outerShdw>
              </a:effectLst>
            </a:rPr>
            <a:t>Purpose is to determine whether the number of runs of ones and zeros of various lengths is as expected for a random sequence</a:t>
          </a:r>
        </a:p>
      </dsp:txBody>
      <dsp:txXfrm>
        <a:off x="2261207" y="-179918"/>
        <a:ext cx="2770869" cy="2356868"/>
      </dsp:txXfrm>
    </dsp:sp>
    <dsp:sp modelId="{5C33EB83-07EC-EE41-B777-E6D006E71A17}">
      <dsp:nvSpPr>
        <dsp:cNvPr id="0" name=""/>
        <dsp:cNvSpPr/>
      </dsp:nvSpPr>
      <dsp:spPr>
        <a:xfrm rot="19708540">
          <a:off x="4445090" y="2909767"/>
          <a:ext cx="576181" cy="509319"/>
        </a:xfrm>
        <a:prstGeom prst="leftArrow">
          <a:avLst>
            <a:gd name="adj1" fmla="val 60000"/>
            <a:gd name="adj2" fmla="val 50000"/>
          </a:avLst>
        </a:prstGeom>
        <a:solidFill>
          <a:schemeClr val="bg1"/>
        </a:solidFill>
        <a:ln>
          <a:solidFill>
            <a:schemeClr val="tx1"/>
          </a:solidFill>
        </a:ln>
        <a:effectLst>
          <a:outerShdw blurRad="38100" dist="25400" dir="5400000" rotWithShape="0">
            <a:srgbClr val="000000">
              <a:alpha val="50000"/>
            </a:srgbClr>
          </a:outerShdw>
        </a:effectLst>
        <a:scene3d>
          <a:camera prst="orthographicFront">
            <a:rot lat="0" lon="10799999" rev="0"/>
          </a:camera>
          <a:lightRig rig="threePt" dir="t"/>
        </a:scene3d>
      </dsp:spPr>
      <dsp:style>
        <a:lnRef idx="0">
          <a:scrgbClr r="0" g="0" b="0"/>
        </a:lnRef>
        <a:fillRef idx="3">
          <a:scrgbClr r="0" g="0" b="0"/>
        </a:fillRef>
        <a:effectRef idx="2">
          <a:scrgbClr r="0" g="0" b="0"/>
        </a:effectRef>
        <a:fontRef idx="minor">
          <a:schemeClr val="lt1"/>
        </a:fontRef>
      </dsp:style>
    </dsp:sp>
    <dsp:sp modelId="{4227CD39-4A83-5B4E-A0FE-57CD62BEB35B}">
      <dsp:nvSpPr>
        <dsp:cNvPr id="0" name=""/>
        <dsp:cNvSpPr/>
      </dsp:nvSpPr>
      <dsp:spPr>
        <a:xfrm>
          <a:off x="5240198" y="231746"/>
          <a:ext cx="1862243" cy="3959254"/>
        </a:xfrm>
        <a:prstGeom prst="roundRect">
          <a:avLst>
            <a:gd name="adj" fmla="val 10000"/>
          </a:avLst>
        </a:prstGeom>
        <a:solidFill>
          <a:schemeClr val="accent3">
            <a:lumMod val="50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80010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Maurer’s universal statistical test</a:t>
          </a:r>
        </a:p>
        <a:p>
          <a:pPr marL="114300" lvl="1" indent="-114300" algn="l" defTabSz="622300">
            <a:lnSpc>
              <a:spcPct val="90000"/>
            </a:lnSpc>
            <a:spcBef>
              <a:spcPct val="0"/>
            </a:spcBef>
            <a:spcAft>
              <a:spcPct val="15000"/>
            </a:spcAft>
            <a:buChar char="•"/>
          </a:pPr>
          <a:r>
            <a:rPr lang="en-US" sz="1400" b="1" kern="1200" dirty="0">
              <a:effectLst>
                <a:outerShdw blurRad="38100" dist="38100" dir="2700000" algn="tl">
                  <a:srgbClr val="000000">
                    <a:alpha val="43137"/>
                  </a:srgbClr>
                </a:outerShdw>
              </a:effectLst>
            </a:rPr>
            <a:t>Focus is the number of bits between matching patterns</a:t>
          </a:r>
        </a:p>
        <a:p>
          <a:pPr marL="114300" lvl="1" indent="-114300" algn="l" defTabSz="622300">
            <a:lnSpc>
              <a:spcPct val="90000"/>
            </a:lnSpc>
            <a:spcBef>
              <a:spcPct val="0"/>
            </a:spcBef>
            <a:spcAft>
              <a:spcPct val="15000"/>
            </a:spcAft>
            <a:buChar char="•"/>
          </a:pPr>
          <a:r>
            <a:rPr lang="en-US" sz="1400" b="1" kern="1200" dirty="0">
              <a:effectLst>
                <a:outerShdw blurRad="38100" dist="38100" dir="2700000" algn="tl">
                  <a:srgbClr val="000000">
                    <a:alpha val="43137"/>
                  </a:srgbClr>
                </a:outerShdw>
              </a:effectLst>
            </a:rPr>
            <a:t>Purpose is to detect whether or not the sequence can be significantly compressed without loss of information.  A significantly compressible sequence is considered to be non-random</a:t>
          </a:r>
        </a:p>
      </dsp:txBody>
      <dsp:txXfrm>
        <a:off x="5294741" y="286289"/>
        <a:ext cx="1753157" cy="38501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329B7-67B5-1B42-8A0F-233B3F56D7B7}">
      <dsp:nvSpPr>
        <dsp:cNvPr id="0" name=""/>
        <dsp:cNvSpPr/>
      </dsp:nvSpPr>
      <dsp:spPr>
        <a:xfrm>
          <a:off x="0" y="15563"/>
          <a:ext cx="6019800" cy="669442"/>
        </a:xfrm>
        <a:prstGeom prst="rect">
          <a:avLst/>
        </a:prstGeom>
        <a:solidFill>
          <a:schemeClr val="accent1">
            <a:lumMod val="75000"/>
          </a:schemeClr>
        </a:solidFill>
        <a:ln w="38100" cap="flat" cmpd="sng" algn="ctr">
          <a:solidFill>
            <a:schemeClr val="accent1">
              <a:lumMod val="7500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effectLst>
                <a:outerShdw blurRad="38100" dist="38100" dir="2700000" algn="tl">
                  <a:srgbClr val="000000">
                    <a:alpha val="43137"/>
                  </a:srgbClr>
                </a:outerShdw>
              </a:effectLst>
            </a:rPr>
            <a:t>Three broad categories of cryptographic algorithms are commonly used to create </a:t>
          </a:r>
          <a:r>
            <a:rPr lang="en-US" sz="1700" kern="1200" dirty="0" err="1">
              <a:effectLst>
                <a:outerShdw blurRad="38100" dist="38100" dir="2700000" algn="tl">
                  <a:srgbClr val="000000">
                    <a:alpha val="43137"/>
                  </a:srgbClr>
                </a:outerShdw>
              </a:effectLst>
            </a:rPr>
            <a:t>PRNGs</a:t>
          </a:r>
          <a:r>
            <a:rPr lang="en-US" sz="1700" kern="1200" dirty="0">
              <a:effectLst>
                <a:outerShdw blurRad="38100" dist="38100" dir="2700000" algn="tl">
                  <a:srgbClr val="000000">
                    <a:alpha val="43137"/>
                  </a:srgbClr>
                </a:outerShdw>
              </a:effectLst>
            </a:rPr>
            <a:t>:</a:t>
          </a:r>
        </a:p>
      </dsp:txBody>
      <dsp:txXfrm>
        <a:off x="0" y="15563"/>
        <a:ext cx="6019800" cy="669442"/>
      </dsp:txXfrm>
    </dsp:sp>
    <dsp:sp modelId="{97C2A5B0-C2A6-674A-9001-8537AD5AD575}">
      <dsp:nvSpPr>
        <dsp:cNvPr id="0" name=""/>
        <dsp:cNvSpPr/>
      </dsp:nvSpPr>
      <dsp:spPr>
        <a:xfrm>
          <a:off x="0" y="685006"/>
          <a:ext cx="6019800" cy="1026630"/>
        </a:xfrm>
        <a:prstGeom prst="rect">
          <a:avLst/>
        </a:prstGeom>
        <a:solidFill>
          <a:schemeClr val="bg1"/>
        </a:solidFill>
        <a:ln w="41275"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Symmetric block ciphers</a:t>
          </a:r>
        </a:p>
        <a:p>
          <a:pPr marL="171450" lvl="1" indent="-171450" algn="l" defTabSz="755650">
            <a:lnSpc>
              <a:spcPct val="90000"/>
            </a:lnSpc>
            <a:spcBef>
              <a:spcPct val="0"/>
            </a:spcBef>
            <a:spcAft>
              <a:spcPct val="15000"/>
            </a:spcAft>
            <a:buChar char="•"/>
          </a:pPr>
          <a:r>
            <a:rPr lang="en-US" sz="1700" kern="1200" dirty="0"/>
            <a:t>Asymmetric ciphers</a:t>
          </a:r>
        </a:p>
        <a:p>
          <a:pPr marL="171450" lvl="1" indent="-171450" algn="l" defTabSz="755650">
            <a:lnSpc>
              <a:spcPct val="90000"/>
            </a:lnSpc>
            <a:spcBef>
              <a:spcPct val="0"/>
            </a:spcBef>
            <a:spcAft>
              <a:spcPct val="15000"/>
            </a:spcAft>
            <a:buChar char="•"/>
          </a:pPr>
          <a:r>
            <a:rPr lang="en-US" sz="1700" kern="1200" dirty="0"/>
            <a:t>Hash functions and message authentication codes</a:t>
          </a:r>
        </a:p>
      </dsp:txBody>
      <dsp:txXfrm>
        <a:off x="0" y="685006"/>
        <a:ext cx="6019800" cy="10266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3FB94-56E6-4343-815A-4C88DE8E4629}">
      <dsp:nvSpPr>
        <dsp:cNvPr id="0" name=""/>
        <dsp:cNvSpPr/>
      </dsp:nvSpPr>
      <dsp:spPr>
        <a:xfrm rot="5400000">
          <a:off x="4679469" y="-1834384"/>
          <a:ext cx="937330" cy="4845303"/>
        </a:xfrm>
        <a:prstGeom prst="round2SameRect">
          <a:avLst/>
        </a:prstGeom>
        <a:solidFill>
          <a:schemeClr val="accent1">
            <a:alpha val="90000"/>
            <a:tint val="40000"/>
            <a:hueOff val="0"/>
            <a:satOff val="0"/>
            <a:lumOff val="0"/>
            <a:alphaOff val="0"/>
          </a:schemeClr>
        </a:solidFill>
        <a:ln w="38100" cap="flat" cmpd="sng" algn="ctr">
          <a:solidFill>
            <a:schemeClr val="accent3">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A pseudorandom number generator uses a function that produces a deterministic stream of bits that eventually repeats;  the longer the period of repeat the more difficult it will be to do cryptanalysis</a:t>
          </a:r>
        </a:p>
      </dsp:txBody>
      <dsp:txXfrm rot="-5400000">
        <a:off x="2725483" y="165359"/>
        <a:ext cx="4799546" cy="845816"/>
      </dsp:txXfrm>
    </dsp:sp>
    <dsp:sp modelId="{DF8243A5-C0B6-FE4F-A1A4-CBEFD28A1F47}">
      <dsp:nvSpPr>
        <dsp:cNvPr id="0" name=""/>
        <dsp:cNvSpPr/>
      </dsp:nvSpPr>
      <dsp:spPr>
        <a:xfrm>
          <a:off x="0" y="2436"/>
          <a:ext cx="2725483" cy="1171663"/>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The encryption sequence should have a large period</a:t>
          </a:r>
        </a:p>
      </dsp:txBody>
      <dsp:txXfrm>
        <a:off x="57196" y="59632"/>
        <a:ext cx="2611091" cy="1057271"/>
      </dsp:txXfrm>
    </dsp:sp>
    <dsp:sp modelId="{F5DB7628-7D36-B74C-9F78-063350B6C244}">
      <dsp:nvSpPr>
        <dsp:cNvPr id="0" name=""/>
        <dsp:cNvSpPr/>
      </dsp:nvSpPr>
      <dsp:spPr>
        <a:xfrm rot="5400000">
          <a:off x="4679469" y="-604137"/>
          <a:ext cx="937330" cy="4845303"/>
        </a:xfrm>
        <a:prstGeom prst="round2SameRect">
          <a:avLst/>
        </a:prstGeom>
        <a:solidFill>
          <a:schemeClr val="accent1">
            <a:alpha val="90000"/>
            <a:tint val="40000"/>
            <a:hueOff val="0"/>
            <a:satOff val="0"/>
            <a:lumOff val="0"/>
            <a:alphaOff val="0"/>
          </a:schemeClr>
        </a:solidFill>
        <a:ln w="38100" cap="flat" cmpd="sng" algn="ctr">
          <a:solidFill>
            <a:schemeClr val="accent3">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There should be an approximately equal number of 1s and 0s</a:t>
          </a:r>
        </a:p>
        <a:p>
          <a:pPr marL="114300" lvl="1" indent="-114300" algn="l" defTabSz="577850" rtl="0">
            <a:lnSpc>
              <a:spcPct val="90000"/>
            </a:lnSpc>
            <a:spcBef>
              <a:spcPct val="0"/>
            </a:spcBef>
            <a:spcAft>
              <a:spcPct val="15000"/>
            </a:spcAft>
            <a:buChar char="•"/>
          </a:pPr>
          <a:r>
            <a:rPr lang="en-US" sz="1300" kern="1200" dirty="0"/>
            <a:t>If the </a:t>
          </a:r>
          <a:r>
            <a:rPr lang="en-US" sz="1300" kern="1200" dirty="0" err="1"/>
            <a:t>keystream</a:t>
          </a:r>
          <a:r>
            <a:rPr lang="en-US" sz="1300" kern="1200" dirty="0"/>
            <a:t> is treated as a stream of bytes, then all of the 256 possible byte values should appear approximately equally often</a:t>
          </a:r>
        </a:p>
      </dsp:txBody>
      <dsp:txXfrm rot="-5400000">
        <a:off x="2725483" y="1395606"/>
        <a:ext cx="4799546" cy="845816"/>
      </dsp:txXfrm>
    </dsp:sp>
    <dsp:sp modelId="{92B1AF1B-DF41-0A49-BDA3-2FD01C54A696}">
      <dsp:nvSpPr>
        <dsp:cNvPr id="0" name=""/>
        <dsp:cNvSpPr/>
      </dsp:nvSpPr>
      <dsp:spPr>
        <a:xfrm>
          <a:off x="0" y="1232682"/>
          <a:ext cx="2725483" cy="1171663"/>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The </a:t>
          </a:r>
          <a:r>
            <a:rPr lang="en-US" sz="1400" b="1" kern="1200" dirty="0" err="1">
              <a:effectLst>
                <a:outerShdw blurRad="38100" dist="38100" dir="2700000" algn="tl">
                  <a:srgbClr val="000000">
                    <a:alpha val="43137"/>
                  </a:srgbClr>
                </a:outerShdw>
              </a:effectLst>
            </a:rPr>
            <a:t>keystream</a:t>
          </a:r>
          <a:r>
            <a:rPr lang="en-US" sz="1400" b="1" kern="1200" dirty="0">
              <a:effectLst>
                <a:outerShdw blurRad="38100" dist="38100" dir="2700000" algn="tl">
                  <a:srgbClr val="000000">
                    <a:alpha val="43137"/>
                  </a:srgbClr>
                </a:outerShdw>
              </a:effectLst>
            </a:rPr>
            <a:t> should approximate the properties of a true random number stream as close as possible</a:t>
          </a:r>
        </a:p>
      </dsp:txBody>
      <dsp:txXfrm>
        <a:off x="57196" y="1289878"/>
        <a:ext cx="2611091" cy="1057271"/>
      </dsp:txXfrm>
    </dsp:sp>
    <dsp:sp modelId="{8FB08EE9-CD81-E344-AF3D-8514986ABB33}">
      <dsp:nvSpPr>
        <dsp:cNvPr id="0" name=""/>
        <dsp:cNvSpPr/>
      </dsp:nvSpPr>
      <dsp:spPr>
        <a:xfrm rot="5400000">
          <a:off x="4679469" y="626108"/>
          <a:ext cx="937330" cy="4845303"/>
        </a:xfrm>
        <a:prstGeom prst="round2SameRect">
          <a:avLst/>
        </a:prstGeom>
        <a:solidFill>
          <a:schemeClr val="accent1">
            <a:alpha val="90000"/>
            <a:tint val="40000"/>
            <a:hueOff val="0"/>
            <a:satOff val="0"/>
            <a:lumOff val="0"/>
            <a:alphaOff val="0"/>
          </a:schemeClr>
        </a:solidFill>
        <a:ln w="38100" cap="flat" cmpd="sng" algn="ctr">
          <a:solidFill>
            <a:schemeClr val="accent3">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The output of the pseudorandom number generator is conditioned on the value of the input key</a:t>
          </a:r>
        </a:p>
        <a:p>
          <a:pPr marL="114300" lvl="1" indent="-114300" algn="l" defTabSz="577850" rtl="0">
            <a:lnSpc>
              <a:spcPct val="90000"/>
            </a:lnSpc>
            <a:spcBef>
              <a:spcPct val="0"/>
            </a:spcBef>
            <a:spcAft>
              <a:spcPct val="15000"/>
            </a:spcAft>
            <a:buChar char="•"/>
          </a:pPr>
          <a:r>
            <a:rPr lang="en-US" sz="1300" kern="1200" dirty="0"/>
            <a:t>The same considerations that apply to block ciphers are valid</a:t>
          </a:r>
        </a:p>
      </dsp:txBody>
      <dsp:txXfrm rot="-5400000">
        <a:off x="2725483" y="2625852"/>
        <a:ext cx="4799546" cy="845816"/>
      </dsp:txXfrm>
    </dsp:sp>
    <dsp:sp modelId="{C4F89D33-03C4-0649-AC4F-4D7DAC421B0B}">
      <dsp:nvSpPr>
        <dsp:cNvPr id="0" name=""/>
        <dsp:cNvSpPr/>
      </dsp:nvSpPr>
      <dsp:spPr>
        <a:xfrm>
          <a:off x="0" y="2462929"/>
          <a:ext cx="2725483" cy="1171663"/>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A key length of at least 128 bits is desirable</a:t>
          </a:r>
        </a:p>
      </dsp:txBody>
      <dsp:txXfrm>
        <a:off x="57196" y="2520125"/>
        <a:ext cx="2611091" cy="1057271"/>
      </dsp:txXfrm>
    </dsp:sp>
    <dsp:sp modelId="{424A4BEF-EB38-4E4C-9C67-7A7D0104F848}">
      <dsp:nvSpPr>
        <dsp:cNvPr id="0" name=""/>
        <dsp:cNvSpPr/>
      </dsp:nvSpPr>
      <dsp:spPr>
        <a:xfrm rot="5400000">
          <a:off x="4679469" y="1856355"/>
          <a:ext cx="937330" cy="4845303"/>
        </a:xfrm>
        <a:prstGeom prst="round2SameRect">
          <a:avLst/>
        </a:prstGeom>
        <a:solidFill>
          <a:schemeClr val="accent1">
            <a:alpha val="90000"/>
            <a:tint val="40000"/>
            <a:hueOff val="0"/>
            <a:satOff val="0"/>
            <a:lumOff val="0"/>
            <a:alphaOff val="0"/>
          </a:schemeClr>
        </a:solidFill>
        <a:ln w="38100" cap="flat" cmpd="sng" algn="ctr">
          <a:solidFill>
            <a:schemeClr val="accent3">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AU" sz="1300" kern="1200" dirty="0"/>
            <a:t>A potential advantage is that stream ciphers that do not use block ciphers as a building block are typically faster and use far less code than block ciphers</a:t>
          </a:r>
        </a:p>
      </dsp:txBody>
      <dsp:txXfrm rot="-5400000">
        <a:off x="2725483" y="3856099"/>
        <a:ext cx="4799546" cy="845816"/>
      </dsp:txXfrm>
    </dsp:sp>
    <dsp:sp modelId="{130DEB4F-07F2-074F-9A55-A205477665FB}">
      <dsp:nvSpPr>
        <dsp:cNvPr id="0" name=""/>
        <dsp:cNvSpPr/>
      </dsp:nvSpPr>
      <dsp:spPr>
        <a:xfrm>
          <a:off x="0" y="3693175"/>
          <a:ext cx="2725483" cy="1171663"/>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With a properly designed pseudorandom number generator a stream cipher can be as secure as a block cipher of comparable key length</a:t>
          </a:r>
        </a:p>
      </dsp:txBody>
      <dsp:txXfrm>
        <a:off x="57196" y="3750371"/>
        <a:ext cx="2611091" cy="10572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8D164-A98C-DE42-A4A0-670D3085D8FD}">
      <dsp:nvSpPr>
        <dsp:cNvPr id="0" name=""/>
        <dsp:cNvSpPr/>
      </dsp:nvSpPr>
      <dsp:spPr>
        <a:xfrm>
          <a:off x="0" y="0"/>
          <a:ext cx="8521006" cy="1185785"/>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With the increasing use of highly constrained devices there has been increasing interest in developing new stream ciphers that take up minimal memory, are highly efficient, and have minimal power consumption requirements</a:t>
          </a:r>
        </a:p>
      </dsp:txBody>
      <dsp:txXfrm>
        <a:off x="57885" y="57885"/>
        <a:ext cx="8405236" cy="1070015"/>
      </dsp:txXfrm>
    </dsp:sp>
    <dsp:sp modelId="{BFDC1ACB-25B3-FD45-8B6E-B5E6ADB53D33}">
      <dsp:nvSpPr>
        <dsp:cNvPr id="0" name=""/>
        <dsp:cNvSpPr/>
      </dsp:nvSpPr>
      <dsp:spPr>
        <a:xfrm>
          <a:off x="0" y="1188588"/>
          <a:ext cx="8521006" cy="1079220"/>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Most of the recently developed stream ciphers are based on the use of feedback shift registers (FSRs)</a:t>
          </a:r>
        </a:p>
      </dsp:txBody>
      <dsp:txXfrm>
        <a:off x="52683" y="1241271"/>
        <a:ext cx="8415640" cy="973854"/>
      </dsp:txXfrm>
    </dsp:sp>
    <dsp:sp modelId="{49829E63-752A-BA46-8D6D-8C79AC5DC776}">
      <dsp:nvSpPr>
        <dsp:cNvPr id="0" name=""/>
        <dsp:cNvSpPr/>
      </dsp:nvSpPr>
      <dsp:spPr>
        <a:xfrm>
          <a:off x="0" y="2383940"/>
          <a:ext cx="8521006" cy="318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5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FSRs exhibit the desired performance behavior, are well-suited to compact hardware implementation, and there are well-developed theoretical results on the statistical properties of the bit sequences they produce</a:t>
          </a:r>
        </a:p>
        <a:p>
          <a:pPr marL="228600" lvl="2" indent="-114300" algn="l" defTabSz="666750">
            <a:lnSpc>
              <a:spcPct val="90000"/>
            </a:lnSpc>
            <a:spcBef>
              <a:spcPct val="0"/>
            </a:spcBef>
            <a:spcAft>
              <a:spcPct val="20000"/>
            </a:spcAft>
            <a:buChar char="•"/>
          </a:pPr>
          <a:r>
            <a:rPr lang="en-US" sz="1500" kern="1200"/>
            <a:t>An FSR consists of a sequence of 1-bit memory cells</a:t>
          </a:r>
        </a:p>
        <a:p>
          <a:pPr marL="228600" lvl="2" indent="-114300" algn="l" defTabSz="666750">
            <a:lnSpc>
              <a:spcPct val="90000"/>
            </a:lnSpc>
            <a:spcBef>
              <a:spcPct val="0"/>
            </a:spcBef>
            <a:spcAft>
              <a:spcPct val="20000"/>
            </a:spcAft>
            <a:buChar char="•"/>
          </a:pPr>
          <a:r>
            <a:rPr lang="en-US" sz="1500" kern="1200"/>
            <a:t>Each cell has an output line, which indicates the value currently stored, and an input line</a:t>
          </a:r>
        </a:p>
        <a:p>
          <a:pPr marL="228600" lvl="2" indent="-114300" algn="l" defTabSz="666750">
            <a:lnSpc>
              <a:spcPct val="90000"/>
            </a:lnSpc>
            <a:spcBef>
              <a:spcPct val="0"/>
            </a:spcBef>
            <a:spcAft>
              <a:spcPct val="20000"/>
            </a:spcAft>
            <a:buChar char="•"/>
          </a:pPr>
          <a:r>
            <a:rPr lang="en-US" sz="1500" kern="1200" dirty="0"/>
            <a:t>At discrete time instants, known as clock times, the value in each storage device is replaced by the value indicated by its input line</a:t>
          </a:r>
        </a:p>
        <a:p>
          <a:pPr marL="228600" lvl="2" indent="-114300" algn="l" defTabSz="666750">
            <a:lnSpc>
              <a:spcPct val="90000"/>
            </a:lnSpc>
            <a:spcBef>
              <a:spcPct val="0"/>
            </a:spcBef>
            <a:spcAft>
              <a:spcPct val="20000"/>
            </a:spcAft>
            <a:buChar char="•"/>
          </a:pPr>
          <a:r>
            <a:rPr lang="en-US" sz="1500" kern="1200"/>
            <a:t>The effect is as follows: The rightmost (least significant) bit is shifted out as the output bit for this clock cycle; the other bits are shifted one bit position to the right; the new leftmost (most significant) bit is calculated as a function of the other bits in the FSR</a:t>
          </a:r>
        </a:p>
      </dsp:txBody>
      <dsp:txXfrm>
        <a:off x="0" y="2383940"/>
        <a:ext cx="8521006" cy="3187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BACD-1F98-A247-9FFB-85F148D93206}">
      <dsp:nvSpPr>
        <dsp:cNvPr id="0" name=""/>
        <dsp:cNvSpPr/>
      </dsp:nvSpPr>
      <dsp:spPr>
        <a:xfrm>
          <a:off x="3699" y="0"/>
          <a:ext cx="3558554" cy="32004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t>Sound/video input</a:t>
          </a:r>
        </a:p>
      </dsp:txBody>
      <dsp:txXfrm>
        <a:off x="3699" y="0"/>
        <a:ext cx="3558554" cy="960120"/>
      </dsp:txXfrm>
    </dsp:sp>
    <dsp:sp modelId="{A6E376E8-25CE-0043-97C5-EB861FB57237}">
      <dsp:nvSpPr>
        <dsp:cNvPr id="0" name=""/>
        <dsp:cNvSpPr/>
      </dsp:nvSpPr>
      <dsp:spPr>
        <a:xfrm>
          <a:off x="359554" y="961057"/>
          <a:ext cx="2846843" cy="96496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The input from a sound digitizer with no source plugged in or from a camera with the lens cap on is essentially thermal noise</a:t>
          </a:r>
        </a:p>
      </dsp:txBody>
      <dsp:txXfrm>
        <a:off x="387817" y="989320"/>
        <a:ext cx="2790317" cy="908438"/>
      </dsp:txXfrm>
    </dsp:sp>
    <dsp:sp modelId="{AF796BFB-3925-0C47-A6CE-13A1100DB9DD}">
      <dsp:nvSpPr>
        <dsp:cNvPr id="0" name=""/>
        <dsp:cNvSpPr/>
      </dsp:nvSpPr>
      <dsp:spPr>
        <a:xfrm>
          <a:off x="359554" y="2074478"/>
          <a:ext cx="2846843" cy="96496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If the system has enough gain to detect anything, such input can provide reasonable high quality random bits</a:t>
          </a:r>
        </a:p>
      </dsp:txBody>
      <dsp:txXfrm>
        <a:off x="387817" y="2102741"/>
        <a:ext cx="2790317" cy="908438"/>
      </dsp:txXfrm>
    </dsp:sp>
    <dsp:sp modelId="{0D2A5CB5-1755-D24A-84F3-543A1BE3078E}">
      <dsp:nvSpPr>
        <dsp:cNvPr id="0" name=""/>
        <dsp:cNvSpPr/>
      </dsp:nvSpPr>
      <dsp:spPr>
        <a:xfrm>
          <a:off x="3829145" y="0"/>
          <a:ext cx="3558554" cy="32004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t>Disk drives</a:t>
          </a:r>
        </a:p>
      </dsp:txBody>
      <dsp:txXfrm>
        <a:off x="3829145" y="0"/>
        <a:ext cx="3558554" cy="960120"/>
      </dsp:txXfrm>
    </dsp:sp>
    <dsp:sp modelId="{6D884ED3-FD7F-454A-8509-2A46F0170E2E}">
      <dsp:nvSpPr>
        <dsp:cNvPr id="0" name=""/>
        <dsp:cNvSpPr/>
      </dsp:nvSpPr>
      <dsp:spPr>
        <a:xfrm>
          <a:off x="4185001" y="961057"/>
          <a:ext cx="2846843" cy="96496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Have small random fluctuations in their rotational speed due to chaotic air turbulence</a:t>
          </a:r>
        </a:p>
      </dsp:txBody>
      <dsp:txXfrm>
        <a:off x="4213264" y="989320"/>
        <a:ext cx="2790317" cy="908438"/>
      </dsp:txXfrm>
    </dsp:sp>
    <dsp:sp modelId="{7C552FF8-E85B-AB41-A161-770BD96CE149}">
      <dsp:nvSpPr>
        <dsp:cNvPr id="0" name=""/>
        <dsp:cNvSpPr/>
      </dsp:nvSpPr>
      <dsp:spPr>
        <a:xfrm>
          <a:off x="4185001" y="2074478"/>
          <a:ext cx="2846843" cy="96496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The addition of low-level disk seek-time instrumentation produces a series of measurements that contain this randomness</a:t>
          </a:r>
        </a:p>
      </dsp:txBody>
      <dsp:txXfrm>
        <a:off x="4213264" y="2102741"/>
        <a:ext cx="2790317" cy="9084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211F7-928F-5B4F-BC62-67AC0D6D308E}">
      <dsp:nvSpPr>
        <dsp:cNvPr id="0" name=""/>
        <dsp:cNvSpPr/>
      </dsp:nvSpPr>
      <dsp:spPr>
        <a:xfrm>
          <a:off x="0" y="0"/>
          <a:ext cx="6995160" cy="139446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SP 800-90B specifies that health tests should also be applied to the output of the conditioning component, but does not indicate which tests to use</a:t>
          </a:r>
        </a:p>
      </dsp:txBody>
      <dsp:txXfrm>
        <a:off x="40842" y="40842"/>
        <a:ext cx="5490429" cy="1312776"/>
      </dsp:txXfrm>
    </dsp:sp>
    <dsp:sp modelId="{1781F5A8-F089-D54C-AECD-0A1AAE46AA2B}">
      <dsp:nvSpPr>
        <dsp:cNvPr id="0" name=""/>
        <dsp:cNvSpPr/>
      </dsp:nvSpPr>
      <dsp:spPr>
        <a:xfrm>
          <a:off x="617219" y="1626869"/>
          <a:ext cx="6995160" cy="139446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The purpose of the health tests on the conditioning component is to assure that the output behaves as a true random bit stream</a:t>
          </a:r>
        </a:p>
      </dsp:txBody>
      <dsp:txXfrm>
        <a:off x="658061" y="1667711"/>
        <a:ext cx="5389857" cy="1312776"/>
      </dsp:txXfrm>
    </dsp:sp>
    <dsp:sp modelId="{C4A0F38C-F01B-AF4E-B7F8-7ED7859927DD}">
      <dsp:nvSpPr>
        <dsp:cNvPr id="0" name=""/>
        <dsp:cNvSpPr/>
      </dsp:nvSpPr>
      <dsp:spPr>
        <a:xfrm>
          <a:off x="1234439" y="3253739"/>
          <a:ext cx="6995160" cy="139446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It is reasonable to use the tests for randomness defined in SP 800-22</a:t>
          </a:r>
        </a:p>
      </dsp:txBody>
      <dsp:txXfrm>
        <a:off x="1275281" y="3294581"/>
        <a:ext cx="5389856" cy="1312776"/>
      </dsp:txXfrm>
    </dsp:sp>
    <dsp:sp modelId="{688D698D-F840-DC4D-9E71-BD1FC71D8950}">
      <dsp:nvSpPr>
        <dsp:cNvPr id="0" name=""/>
        <dsp:cNvSpPr/>
      </dsp:nvSpPr>
      <dsp:spPr>
        <a:xfrm>
          <a:off x="6088761" y="1057465"/>
          <a:ext cx="906399" cy="906399"/>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2"/>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92701" y="1057465"/>
        <a:ext cx="498519" cy="682065"/>
      </dsp:txXfrm>
    </dsp:sp>
    <dsp:sp modelId="{51240C16-D657-ED4F-B463-426F575E12E8}">
      <dsp:nvSpPr>
        <dsp:cNvPr id="0" name=""/>
        <dsp:cNvSpPr/>
      </dsp:nvSpPr>
      <dsp:spPr>
        <a:xfrm>
          <a:off x="6705980" y="2675039"/>
          <a:ext cx="906399" cy="906399"/>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2"/>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909920" y="2675039"/>
        <a:ext cx="498519" cy="6820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25863-27E1-FE42-B492-5E54454F5146}" type="datetimeFigureOut">
              <a:rPr lang="en-US" smtClean="0"/>
              <a:pPr/>
              <a:t>11/3/19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0AD4EE-211E-484D-9DA9-6EF3AEE41B26}"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DE16DA7F-D295-D64F-8BDF-D26BF0159656}"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A13FF70F-3E1D-154D-903D-3C5533AEF669}" type="slidenum">
              <a:rPr lang="en-AU">
                <a:latin typeface="Arial" pitchFamily="-84" charset="0"/>
              </a:rPr>
              <a:pPr/>
              <a:t>1</a:t>
            </a:fld>
            <a:endParaRPr lang="en-AU" dirty="0">
              <a:latin typeface="Arial" pitchFamily="-8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8 – “</a:t>
            </a:r>
            <a:r>
              <a:rPr lang="en-AU" dirty="0">
                <a:latin typeface="Arial" pitchFamily="-84" charset="0"/>
                <a:ea typeface="ＭＳ Ｐゴシック" pitchFamily="-84" charset="-128"/>
                <a:cs typeface="ＭＳ Ｐゴシック" pitchFamily="-84" charset="-128"/>
              </a:rPr>
              <a:t>Random</a:t>
            </a:r>
            <a:r>
              <a:rPr lang="en-AU" baseline="0" dirty="0">
                <a:latin typeface="Arial" pitchFamily="-84" charset="0"/>
                <a:ea typeface="ＭＳ Ｐゴシック" pitchFamily="-84" charset="-128"/>
                <a:cs typeface="ＭＳ Ｐゴシック" pitchFamily="-84" charset="-128"/>
              </a:rPr>
              <a:t> Bit Generation and Stream Ciphers</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When a PRNG or PRF is used for a cryptographic application, then the basic</a:t>
            </a:r>
          </a:p>
          <a:p>
            <a:r>
              <a:rPr lang="en-US" sz="1200" kern="1200" baseline="0" dirty="0">
                <a:solidFill>
                  <a:schemeClr val="tx1"/>
                </a:solidFill>
                <a:latin typeface="Arial" charset="0"/>
                <a:ea typeface="ＭＳ Ｐゴシック" charset="-128"/>
                <a:cs typeface="ＭＳ Ｐゴシック" charset="-128"/>
              </a:rPr>
              <a:t>requirement is that an adversary who does not know the seed is unable to determine the pseudorandom string. For example, if the pseudorandom bit stream is used in a stream cipher, then knowledge of the pseudorandom bit stream would enable the adversary to recover the plaintext from the ciphertext. Similarly, we wish to protect the output value of a PRF. In this latter case, consider the following scenario. A 128-bit seed, together with some context-specific values, are used to generate a 128-bit secret key that is subsequently used for symmetric encryption. Under normal circumstances, a 128-bit key is safe from a brute-force attack. However, if the PRF does not generate effectively random 128-bit output values, it may be possible for an adversary to narrow the possibilities and successfully use a brute force attack.</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This general requirement for secrecy of the output of a PRNG or PRF leads to</a:t>
            </a:r>
          </a:p>
          <a:p>
            <a:r>
              <a:rPr lang="en-US" sz="1200" kern="1200" baseline="0" dirty="0">
                <a:solidFill>
                  <a:schemeClr val="tx1"/>
                </a:solidFill>
                <a:latin typeface="Arial" charset="0"/>
                <a:ea typeface="ＭＳ Ｐゴシック" charset="-128"/>
                <a:cs typeface="ＭＳ Ｐゴシック" charset="-128"/>
              </a:rPr>
              <a:t>specific requirements in the areas of randomness, unpredictability, and the characteristics of the seed. We now look at these in turn.</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In terms of randomness, the requirement for a PRNG is that the generated</a:t>
            </a:r>
          </a:p>
          <a:p>
            <a:r>
              <a:rPr lang="en-US" sz="1200" kern="1200" baseline="0" dirty="0">
                <a:solidFill>
                  <a:schemeClr val="tx1"/>
                </a:solidFill>
                <a:latin typeface="Arial" charset="0"/>
                <a:ea typeface="ＭＳ Ｐゴシック" charset="-128"/>
                <a:cs typeface="ＭＳ Ｐゴシック" charset="-128"/>
              </a:rPr>
              <a:t>bit stream appear random even though it is deterministic. There is no single</a:t>
            </a:r>
          </a:p>
          <a:p>
            <a:r>
              <a:rPr lang="en-US" sz="1200" kern="1200" baseline="0" dirty="0">
                <a:solidFill>
                  <a:schemeClr val="tx1"/>
                </a:solidFill>
                <a:latin typeface="Arial" charset="0"/>
                <a:ea typeface="ＭＳ Ｐゴシック" charset="-128"/>
                <a:cs typeface="ＭＳ Ｐゴシック" charset="-128"/>
              </a:rPr>
              <a:t>test that can determine if a PRNG generates numbers that have the characteristic of randomness. The best that can be done is to apply a sequence of tests to the PRNG. If the PRNG exhibits randomness on the basis of multiple tests, then it can be assumed to satisfy the randomness requirement. NIST SP 800-22  specifies that the tests should seek to establish the following three characteristics.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Uniformity</a:t>
            </a:r>
            <a:r>
              <a:rPr lang="en-US" sz="1200" kern="1200" baseline="0" dirty="0">
                <a:solidFill>
                  <a:schemeClr val="tx1"/>
                </a:solidFill>
                <a:latin typeface="Arial" charset="0"/>
                <a:ea typeface="ＭＳ Ｐゴシック" charset="-128"/>
                <a:cs typeface="ＭＳ Ｐゴシック" charset="-128"/>
              </a:rPr>
              <a:t>:  At any point in the generation of a sequence of random or pseudorandom bits, the occurrence of a zero or one is equally likely, i.e., the probability of each is exactly 1/2. The expected number of zeros (or ones) is     n /2, where n = the sequence length.</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Scalability</a:t>
            </a:r>
            <a:r>
              <a:rPr lang="en-US" sz="1200" kern="1200" baseline="0" dirty="0">
                <a:solidFill>
                  <a:schemeClr val="tx1"/>
                </a:solidFill>
                <a:latin typeface="Arial" charset="0"/>
                <a:ea typeface="ＭＳ Ｐゴシック" charset="-128"/>
                <a:cs typeface="ＭＳ Ｐゴシック" charset="-128"/>
              </a:rPr>
              <a:t>:  Any test applicable to a sequence can also be applied to subsequences extracted at random. If a sequence is random, then any such extracted subsequence should also be random. Hence, any extracted subsequence should pass any test for randomness.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Consistency</a:t>
            </a:r>
            <a:r>
              <a:rPr lang="en-US" sz="1200" kern="1200" baseline="0" dirty="0">
                <a:solidFill>
                  <a:schemeClr val="tx1"/>
                </a:solidFill>
                <a:latin typeface="Arial" charset="0"/>
                <a:ea typeface="ＭＳ Ｐゴシック" charset="-128"/>
                <a:cs typeface="ＭＳ Ｐゴシック" charset="-128"/>
              </a:rPr>
              <a:t>:  The behavior of a generator must be consistent across starting values (seeds). It is inadequate to test a PRNG based on the output from a single seed or an TRNG on the basis of an output produced from a single physical output.</a:t>
            </a:r>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charset="0"/>
                <a:ea typeface="ＭＳ Ｐゴシック" charset="-128"/>
                <a:cs typeface="ＭＳ Ｐゴシック" charset="-128"/>
              </a:rPr>
              <a:t>SP 800-22 lists 15 separate tests of randomness. An understanding of these</a:t>
            </a:r>
          </a:p>
          <a:p>
            <a:r>
              <a:rPr lang="en-US" sz="1200" kern="1200" baseline="0" dirty="0">
                <a:solidFill>
                  <a:schemeClr val="tx1"/>
                </a:solidFill>
                <a:latin typeface="Arial" charset="0"/>
                <a:ea typeface="ＭＳ Ｐゴシック" charset="-128"/>
                <a:cs typeface="ＭＳ Ｐゴシック" charset="-128"/>
              </a:rPr>
              <a:t>tests requires a basic knowledge of statistical analysis, so we don’t attempt a</a:t>
            </a:r>
          </a:p>
          <a:p>
            <a:r>
              <a:rPr lang="en-US" sz="1200" kern="1200" baseline="0" dirty="0">
                <a:solidFill>
                  <a:schemeClr val="tx1"/>
                </a:solidFill>
                <a:latin typeface="Arial" charset="0"/>
                <a:ea typeface="ＭＳ Ｐゴシック" charset="-128"/>
                <a:cs typeface="ＭＳ Ｐゴシック" charset="-128"/>
              </a:rPr>
              <a:t> technical description here. Instead, to give some flavor for the tests, we list three of the tests and the purpose of each test, as follows.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Frequency</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test</a:t>
            </a:r>
            <a:r>
              <a:rPr lang="en-US" sz="1200" kern="1200" baseline="0" dirty="0">
                <a:solidFill>
                  <a:schemeClr val="tx1"/>
                </a:solidFill>
                <a:latin typeface="Arial" charset="0"/>
                <a:ea typeface="ＭＳ Ｐゴシック" charset="-128"/>
                <a:cs typeface="ＭＳ Ｐゴシック" charset="-128"/>
              </a:rPr>
              <a:t>:  This is the most basic test and must be included in any test</a:t>
            </a:r>
          </a:p>
          <a:p>
            <a:r>
              <a:rPr lang="en-US" sz="1200" kern="1200" baseline="0" dirty="0">
                <a:solidFill>
                  <a:schemeClr val="tx1"/>
                </a:solidFill>
                <a:latin typeface="Arial" charset="0"/>
                <a:ea typeface="ＭＳ Ｐゴシック" charset="-128"/>
                <a:cs typeface="ＭＳ Ｐゴシック" charset="-128"/>
              </a:rPr>
              <a:t>suite. The purpose of this test is to determine whether the number of ones and</a:t>
            </a:r>
          </a:p>
          <a:p>
            <a:r>
              <a:rPr lang="en-US" sz="1200" kern="1200" baseline="0" dirty="0">
                <a:solidFill>
                  <a:schemeClr val="tx1"/>
                </a:solidFill>
                <a:latin typeface="Arial" charset="0"/>
                <a:ea typeface="ＭＳ Ｐゴシック" charset="-128"/>
                <a:cs typeface="ＭＳ Ｐゴシック" charset="-128"/>
              </a:rPr>
              <a:t>zeros in a sequence is approximately the same as would be expected for a truly random sequence.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Runs</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test</a:t>
            </a:r>
            <a:r>
              <a:rPr lang="en-US" sz="1200" kern="1200" baseline="0" dirty="0">
                <a:solidFill>
                  <a:schemeClr val="tx1"/>
                </a:solidFill>
                <a:latin typeface="Arial" charset="0"/>
                <a:ea typeface="ＭＳ Ｐゴシック" charset="-128"/>
                <a:cs typeface="ＭＳ Ｐゴシック" charset="-128"/>
              </a:rPr>
              <a:t>:  The focus of this test is the total number of runs in the sequence,</a:t>
            </a:r>
          </a:p>
          <a:p>
            <a:r>
              <a:rPr lang="en-US" sz="1200" kern="1200" baseline="0" dirty="0">
                <a:solidFill>
                  <a:schemeClr val="tx1"/>
                </a:solidFill>
                <a:latin typeface="Arial" charset="0"/>
                <a:ea typeface="ＭＳ Ｐゴシック" charset="-128"/>
                <a:cs typeface="ＭＳ Ｐゴシック" charset="-128"/>
              </a:rPr>
              <a:t>where a run is an uninterrupted sequence of identical bits bounded before</a:t>
            </a:r>
          </a:p>
          <a:p>
            <a:r>
              <a:rPr lang="en-US" sz="1200" kern="1200" baseline="0" dirty="0">
                <a:solidFill>
                  <a:schemeClr val="tx1"/>
                </a:solidFill>
                <a:latin typeface="Arial" charset="0"/>
                <a:ea typeface="ＭＳ Ｐゴシック" charset="-128"/>
                <a:cs typeface="ＭＳ Ｐゴシック" charset="-128"/>
              </a:rPr>
              <a:t>and after with a bit of the opposite value. The purpose of the runs test is to</a:t>
            </a:r>
          </a:p>
          <a:p>
            <a:r>
              <a:rPr lang="en-US" sz="1200" kern="1200" baseline="0" dirty="0">
                <a:solidFill>
                  <a:schemeClr val="tx1"/>
                </a:solidFill>
                <a:latin typeface="Arial" charset="0"/>
                <a:ea typeface="ＭＳ Ｐゴシック" charset="-128"/>
                <a:cs typeface="ＭＳ Ｐゴシック" charset="-128"/>
              </a:rPr>
              <a:t>determine whether the number of runs of ones and zeros of various lengths is</a:t>
            </a:r>
          </a:p>
          <a:p>
            <a:r>
              <a:rPr lang="en-US" sz="1200" kern="1200" baseline="0" dirty="0">
                <a:solidFill>
                  <a:schemeClr val="tx1"/>
                </a:solidFill>
                <a:latin typeface="Arial" charset="0"/>
                <a:ea typeface="ＭＳ Ｐゴシック" charset="-128"/>
                <a:cs typeface="ＭＳ Ｐゴシック" charset="-128"/>
              </a:rPr>
              <a:t>as expected for a random sequence.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Maurer’s</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universal</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statistical</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test</a:t>
            </a:r>
            <a:r>
              <a:rPr lang="en-US" sz="1200" kern="1200" baseline="0" dirty="0">
                <a:solidFill>
                  <a:schemeClr val="tx1"/>
                </a:solidFill>
                <a:latin typeface="Arial" charset="0"/>
                <a:ea typeface="ＭＳ Ｐゴシック" charset="-128"/>
                <a:cs typeface="ＭＳ Ｐゴシック" charset="-128"/>
              </a:rPr>
              <a:t>:  The focus of this test is the number of bits between matching patterns (a measure that is related to the length of a compressed sequence). The purpose of the test is to detect whether or not the</a:t>
            </a:r>
          </a:p>
          <a:p>
            <a:r>
              <a:rPr lang="en-US" sz="1200" kern="1200" baseline="0" dirty="0">
                <a:solidFill>
                  <a:schemeClr val="tx1"/>
                </a:solidFill>
                <a:latin typeface="Arial" charset="0"/>
                <a:ea typeface="ＭＳ Ｐゴシック" charset="-128"/>
                <a:cs typeface="ＭＳ Ｐゴシック" charset="-128"/>
              </a:rPr>
              <a:t>sequence can be significantly compressed without loss of information. A significantly compressible sequence is considered to be non-random.</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charset="-128"/>
                <a:cs typeface="ＭＳ Ｐゴシック" charset="-128"/>
              </a:rPr>
              <a:t>A stream of pseudorandom numbers should exhibit two forms</a:t>
            </a:r>
          </a:p>
          <a:p>
            <a:r>
              <a:rPr lang="en-US" sz="1200" kern="1200" baseline="0" dirty="0">
                <a:solidFill>
                  <a:schemeClr val="tx1"/>
                </a:solidFill>
                <a:latin typeface="Arial" charset="0"/>
                <a:ea typeface="ＭＳ Ｐゴシック" charset="-128"/>
                <a:cs typeface="ＭＳ Ｐゴシック" charset="-128"/>
              </a:rPr>
              <a:t>of unpredictability: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Forward</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unpredictability</a:t>
            </a:r>
            <a:r>
              <a:rPr lang="en-US" sz="1200" kern="1200" baseline="0" dirty="0">
                <a:solidFill>
                  <a:schemeClr val="tx1"/>
                </a:solidFill>
                <a:latin typeface="Arial" charset="0"/>
                <a:ea typeface="ＭＳ Ｐゴシック" charset="-128"/>
                <a:cs typeface="ＭＳ Ｐゴシック" charset="-128"/>
              </a:rPr>
              <a:t> : If the seed is unknown, the next output bit in the</a:t>
            </a:r>
          </a:p>
          <a:p>
            <a:r>
              <a:rPr lang="en-US" sz="1200" kern="1200" baseline="0" dirty="0">
                <a:solidFill>
                  <a:schemeClr val="tx1"/>
                </a:solidFill>
                <a:latin typeface="Arial" charset="0"/>
                <a:ea typeface="ＭＳ Ｐゴシック" charset="-128"/>
                <a:cs typeface="ＭＳ Ｐゴシック" charset="-128"/>
              </a:rPr>
              <a:t>sequence should be unpredictable in spite of any knowledge of previous bits in</a:t>
            </a:r>
          </a:p>
          <a:p>
            <a:r>
              <a:rPr lang="en-US" sz="1200" kern="1200" baseline="0" dirty="0">
                <a:solidFill>
                  <a:schemeClr val="tx1"/>
                </a:solidFill>
                <a:latin typeface="Arial" charset="0"/>
                <a:ea typeface="ＭＳ Ｐゴシック" charset="-128"/>
                <a:cs typeface="ＭＳ Ｐゴシック" charset="-128"/>
              </a:rPr>
              <a:t>the sequence.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Backward</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unpredictability</a:t>
            </a:r>
            <a:r>
              <a:rPr lang="en-US" sz="1200" kern="1200" baseline="0" dirty="0">
                <a:solidFill>
                  <a:schemeClr val="tx1"/>
                </a:solidFill>
                <a:latin typeface="Arial" charset="0"/>
                <a:ea typeface="ＭＳ Ｐゴシック" charset="-128"/>
                <a:cs typeface="ＭＳ Ｐゴシック" charset="-128"/>
              </a:rPr>
              <a:t> : It should also not be feasible to determine the</a:t>
            </a:r>
          </a:p>
          <a:p>
            <a:r>
              <a:rPr lang="en-US" sz="1200" kern="1200" baseline="0" dirty="0">
                <a:solidFill>
                  <a:schemeClr val="tx1"/>
                </a:solidFill>
                <a:latin typeface="Arial" charset="0"/>
                <a:ea typeface="ＭＳ Ｐゴシック" charset="-128"/>
                <a:cs typeface="ＭＳ Ｐゴシック" charset="-128"/>
              </a:rPr>
              <a:t>seed from knowledge of any generated values. No correlation between a seed</a:t>
            </a:r>
          </a:p>
          <a:p>
            <a:r>
              <a:rPr lang="en-US" sz="1200" kern="1200" baseline="0" dirty="0">
                <a:solidFill>
                  <a:schemeClr val="tx1"/>
                </a:solidFill>
                <a:latin typeface="Arial" charset="0"/>
                <a:ea typeface="ＭＳ Ｐゴシック" charset="-128"/>
                <a:cs typeface="ＭＳ Ｐゴシック" charset="-128"/>
              </a:rPr>
              <a:t>and any value generated from that seed should be evident; each element of the sequence should appear to be the outcome of an independent random event whose probability is 1/2.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same set of tests for randomness also provide a test of unpredictability. If the generated bit stream appears random, then it is not possible to predict some bit or bit sequence from knowledge of any previous bits. Similarly, if the bit sequence appears random, then there is no feasible way to deduce the seed based on the bit sequence. That is, a random sequence will have no correlation with a fixed value (the seed).</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For cryptographic applications, the seed that serves as input to</a:t>
            </a:r>
          </a:p>
          <a:p>
            <a:r>
              <a:rPr lang="en-US" sz="1200" kern="1200" baseline="0" dirty="0">
                <a:solidFill>
                  <a:schemeClr val="tx1"/>
                </a:solidFill>
                <a:latin typeface="Arial" charset="0"/>
                <a:ea typeface="ＭＳ Ｐゴシック" charset="-128"/>
                <a:cs typeface="ＭＳ Ｐゴシック" charset="-128"/>
              </a:rPr>
              <a:t>the PRNG must be secure. Because the PRNG is a deterministic algorithm, if the</a:t>
            </a:r>
          </a:p>
          <a:p>
            <a:r>
              <a:rPr lang="en-US" sz="1200" kern="1200" baseline="0" dirty="0">
                <a:solidFill>
                  <a:schemeClr val="tx1"/>
                </a:solidFill>
                <a:latin typeface="Arial" charset="0"/>
                <a:ea typeface="ＭＳ Ｐゴシック" charset="-128"/>
                <a:cs typeface="ＭＳ Ｐゴシック" charset="-128"/>
              </a:rPr>
              <a:t>adversary can deduce the seed, then the output can also be determined. Therefore, the seed must be unpredictable. In fact, the seed itself must be a random or pseudorandom number.</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charset="-128"/>
                <a:cs typeface="ＭＳ Ｐゴシック" charset="-128"/>
              </a:rPr>
              <a:t>Typically, the seed is generated by a TRNG, as shown in Figure 8.2. This is the</a:t>
            </a:r>
          </a:p>
          <a:p>
            <a:r>
              <a:rPr lang="en-US" sz="1200" kern="1200" baseline="0" dirty="0">
                <a:solidFill>
                  <a:schemeClr val="tx1"/>
                </a:solidFill>
                <a:latin typeface="Arial" charset="0"/>
                <a:ea typeface="ＭＳ Ｐゴシック" charset="-128"/>
                <a:cs typeface="ＭＳ Ｐゴシック" charset="-128"/>
              </a:rPr>
              <a:t>scheme recommended by SP800-90. The reader may wonder, if a TRNG is available, why it is necessary to use a PRNG. If the application is a stream cipher, then a TRNG is not practical. The sender would need to generate a keystream of bits as long as the plaintext and then transmit the keystream and the ciphertext securely to the receiver. If a PRNG is used, the sender need only find a way to deliver the stream cipher key, which is typically 128 or 256 bits, to the receiver in a secure fashion.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Even in the case of a PRF application, in which only a limited number of bits</a:t>
            </a:r>
          </a:p>
          <a:p>
            <a:r>
              <a:rPr lang="en-US" sz="1200" kern="1200" baseline="0" dirty="0">
                <a:solidFill>
                  <a:schemeClr val="tx1"/>
                </a:solidFill>
                <a:latin typeface="Arial" charset="0"/>
                <a:ea typeface="ＭＳ Ｐゴシック" charset="-128"/>
                <a:cs typeface="ＭＳ Ｐゴシック" charset="-128"/>
              </a:rPr>
              <a:t>is generated, it is generally desirable to use a TRNG to provide the seed to the</a:t>
            </a:r>
          </a:p>
          <a:p>
            <a:r>
              <a:rPr lang="en-US" sz="1200" kern="1200" baseline="0" dirty="0">
                <a:solidFill>
                  <a:schemeClr val="tx1"/>
                </a:solidFill>
                <a:latin typeface="Arial" charset="0"/>
                <a:ea typeface="ＭＳ Ｐゴシック" charset="-128"/>
                <a:cs typeface="ＭＳ Ｐゴシック" charset="-128"/>
              </a:rPr>
              <a:t>PRF and use the PRF output rather than use the TRNG directly. As is explained in Section 8.6, a TRNG may produce a binary string with some bias. The PRF would have the effect of conditioning the output of the TRNG so as to eliminate that bias.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Finally, the mechanism used to generate true random numbers may not be</a:t>
            </a:r>
          </a:p>
          <a:p>
            <a:r>
              <a:rPr lang="en-US" sz="1200" kern="1200" baseline="0" dirty="0">
                <a:solidFill>
                  <a:schemeClr val="tx1"/>
                </a:solidFill>
                <a:latin typeface="Arial" charset="0"/>
                <a:ea typeface="ＭＳ Ｐゴシック" charset="-128"/>
                <a:cs typeface="ＭＳ Ｐゴシック" charset="-128"/>
              </a:rPr>
              <a:t>able to generate bits at a rate sufficient to keep up with the application requiring the random bits.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charset="-128"/>
                <a:cs typeface="ＭＳ Ｐゴシック" charset="-128"/>
              </a:rPr>
              <a:t>Cryptographic PRNGs have been the subject of much research over the years,</a:t>
            </a:r>
          </a:p>
          <a:p>
            <a:r>
              <a:rPr lang="en-US" sz="1200" kern="1200" baseline="0" dirty="0">
                <a:solidFill>
                  <a:schemeClr val="tx1"/>
                </a:solidFill>
                <a:latin typeface="Arial" charset="0"/>
                <a:ea typeface="ＭＳ Ｐゴシック" charset="-128"/>
                <a:cs typeface="ＭＳ Ｐゴシック" charset="-128"/>
              </a:rPr>
              <a:t>and a wide variety of algorithms have been developed. These fall roughly into two categories.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Purpose-built</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algorithms</a:t>
            </a:r>
            <a:r>
              <a:rPr lang="en-US" sz="1200" kern="1200" baseline="0" dirty="0">
                <a:solidFill>
                  <a:schemeClr val="tx1"/>
                </a:solidFill>
                <a:latin typeface="Arial" charset="0"/>
                <a:ea typeface="ＭＳ Ｐゴシック" charset="-128"/>
                <a:cs typeface="ＭＳ Ｐゴシック" charset="-128"/>
              </a:rPr>
              <a:t>:  These are algorithms designed specifically and</a:t>
            </a:r>
          </a:p>
          <a:p>
            <a:r>
              <a:rPr lang="en-US" sz="1200" kern="1200" baseline="0" dirty="0">
                <a:solidFill>
                  <a:schemeClr val="tx1"/>
                </a:solidFill>
                <a:latin typeface="Arial" charset="0"/>
                <a:ea typeface="ＭＳ Ｐゴシック" charset="-128"/>
                <a:cs typeface="ＭＳ Ｐゴシック" charset="-128"/>
              </a:rPr>
              <a:t>solely for the purpose of generating pseudorandom bit streams. Some of these</a:t>
            </a:r>
          </a:p>
          <a:p>
            <a:r>
              <a:rPr lang="en-US" sz="1200" kern="1200" baseline="0" dirty="0">
                <a:solidFill>
                  <a:schemeClr val="tx1"/>
                </a:solidFill>
                <a:latin typeface="Arial" charset="0"/>
                <a:ea typeface="ＭＳ Ｐゴシック" charset="-128"/>
                <a:cs typeface="ＭＳ Ｐゴシック" charset="-128"/>
              </a:rPr>
              <a:t>algorithms are used for a variety of PRNG applications; several of these are</a:t>
            </a:r>
          </a:p>
          <a:p>
            <a:r>
              <a:rPr lang="en-US" sz="1200" kern="1200" baseline="0" dirty="0">
                <a:solidFill>
                  <a:schemeClr val="tx1"/>
                </a:solidFill>
                <a:latin typeface="Arial" charset="0"/>
                <a:ea typeface="ＭＳ Ｐゴシック" charset="-128"/>
                <a:cs typeface="ＭＳ Ｐゴシック" charset="-128"/>
              </a:rPr>
              <a:t>described in the next section. Others are designed specifically for use in a</a:t>
            </a:r>
          </a:p>
          <a:p>
            <a:r>
              <a:rPr lang="en-US" sz="1200" kern="1200" baseline="0" dirty="0">
                <a:solidFill>
                  <a:schemeClr val="tx1"/>
                </a:solidFill>
                <a:latin typeface="Arial" charset="0"/>
                <a:ea typeface="ＭＳ Ｐゴシック" charset="-128"/>
                <a:cs typeface="ＭＳ Ｐゴシック" charset="-128"/>
              </a:rPr>
              <a:t>stream cipher.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Algorithms based on existing cryptographic algorithms:</a:t>
            </a:r>
            <a:r>
              <a:rPr lang="en-US" sz="1200" kern="1200" baseline="0" dirty="0">
                <a:solidFill>
                  <a:schemeClr val="tx1"/>
                </a:solidFill>
                <a:latin typeface="Arial" charset="0"/>
                <a:ea typeface="ＭＳ Ｐゴシック" charset="-128"/>
                <a:cs typeface="ＭＳ Ｐゴシック" charset="-128"/>
              </a:rPr>
              <a:t>  Cryptographic algorithms have the effect of randomizing input data. Indeed, this is a requirement of such algorithms. For example, if a symmetric block cipher produced ciphertext that had certain regular patterns in it, it would aid in the process of cryptanalysis. Thus, cryptographic algorithms can serve as the core of PRNGs.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SP 800-90A recommends three categories of such algorithms: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t>
            </a:r>
            <a:r>
              <a:rPr lang="en-US" sz="1200" b="1" kern="1200" baseline="0" dirty="0">
                <a:solidFill>
                  <a:schemeClr val="tx1"/>
                </a:solidFill>
                <a:latin typeface="Arial" charset="0"/>
                <a:ea typeface="ＭＳ Ｐゴシック" charset="-128"/>
                <a:cs typeface="ＭＳ Ｐゴシック" charset="-128"/>
              </a:rPr>
              <a:t>Symmetric</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block</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ciphers</a:t>
            </a:r>
            <a:r>
              <a:rPr lang="en-US" sz="1200" kern="1200" baseline="0" dirty="0">
                <a:solidFill>
                  <a:schemeClr val="tx1"/>
                </a:solidFill>
                <a:latin typeface="Arial" charset="0"/>
                <a:ea typeface="ＭＳ Ｐゴシック" charset="-128"/>
                <a:cs typeface="ＭＳ Ｐゴシック" charset="-128"/>
              </a:rPr>
              <a:t>:  This approach is discussed in Section 8.3.</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t>
            </a:r>
            <a:r>
              <a:rPr lang="en-US" sz="1200" b="1" kern="1200" baseline="0" dirty="0">
                <a:solidFill>
                  <a:schemeClr val="tx1"/>
                </a:solidFill>
                <a:latin typeface="Arial" charset="0"/>
                <a:ea typeface="ＭＳ Ｐゴシック" charset="-128"/>
                <a:cs typeface="ＭＳ Ｐゴシック" charset="-128"/>
              </a:rPr>
              <a:t>Hash functions and message authentication codes:  </a:t>
            </a:r>
            <a:r>
              <a:rPr lang="en-US" sz="1200" kern="1200" baseline="0" dirty="0">
                <a:solidFill>
                  <a:schemeClr val="tx1"/>
                </a:solidFill>
                <a:latin typeface="Arial" charset="0"/>
                <a:ea typeface="ＭＳ Ｐゴシック" charset="-128"/>
                <a:cs typeface="ＭＳ Ｐゴシック" charset="-128"/>
              </a:rPr>
              <a:t>These approaches are examined in Chapter 12.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Any of these approaches can yield a cryptographically strong PRNG.</a:t>
            </a:r>
          </a:p>
          <a:p>
            <a:r>
              <a:rPr lang="en-US" sz="1200" kern="1200" baseline="0" dirty="0">
                <a:solidFill>
                  <a:schemeClr val="tx1"/>
                </a:solidFill>
                <a:latin typeface="Arial" charset="0"/>
                <a:ea typeface="ＭＳ Ｐゴシック" charset="-128"/>
                <a:cs typeface="ＭＳ Ｐゴシック" charset="-128"/>
              </a:rPr>
              <a:t>A purpose-built algorithm may be provided by an operating system for general use. For applications that already use certain cryptographic algorithms for encryption or authentication, it makes sense to reuse the same code for the PRNG. Thus, all of these approaches are in common use.</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p:spPr>
        <p:txBody>
          <a:bodyPr/>
          <a:lstStyle/>
          <a:p>
            <a:fld id="{A59A2CE6-D78D-C04F-9E2F-E1C2CC77EAD3}" type="slidenum">
              <a:rPr lang="en-AU">
                <a:latin typeface="Arial" pitchFamily="-84" charset="0"/>
              </a:rPr>
              <a:pPr/>
              <a:t>17</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A widely used technique for pseudorandom number generation is an algorithm first</a:t>
            </a:r>
          </a:p>
          <a:p>
            <a:r>
              <a:rPr lang="en-US" sz="1200" kern="1200" baseline="0" dirty="0">
                <a:solidFill>
                  <a:schemeClr val="tx1"/>
                </a:solidFill>
                <a:latin typeface="Arial" charset="0"/>
                <a:ea typeface="ＭＳ Ｐゴシック" charset="-128"/>
                <a:cs typeface="ＭＳ Ｐゴシック" charset="-128"/>
              </a:rPr>
              <a:t>proposed by Lehmer [LEHM51], which is known as the linear congruential method.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algorithm is parameterized with four numbers,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 m</a:t>
            </a:r>
            <a:r>
              <a:rPr lang="en-US" sz="1200" b="0" kern="1200" baseline="0" dirty="0">
                <a:solidFill>
                  <a:schemeClr val="tx1"/>
                </a:solidFill>
                <a:latin typeface="Arial" charset="0"/>
                <a:ea typeface="ＭＳ Ｐゴシック" charset="-128"/>
                <a:cs typeface="ＭＳ Ｐゴシック" charset="-128"/>
              </a:rPr>
              <a:t> 	the modulus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&gt; 0</a:t>
            </a:r>
          </a:p>
          <a:p>
            <a:r>
              <a:rPr lang="en-US" sz="1200" b="0" kern="1200" baseline="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the multiplier 		0 &lt;</a:t>
            </a:r>
            <a:r>
              <a:rPr lang="en-US" sz="1200" b="0" i="1" kern="1200" baseline="0" dirty="0">
                <a:solidFill>
                  <a:schemeClr val="tx1"/>
                </a:solidFill>
                <a:latin typeface="Arial" charset="0"/>
                <a:ea typeface="ＭＳ Ｐゴシック" charset="-128"/>
                <a:cs typeface="ＭＳ Ｐゴシック" charset="-128"/>
              </a:rPr>
              <a:t> a&lt; m</a:t>
            </a:r>
          </a:p>
          <a:p>
            <a:r>
              <a:rPr lang="en-US" sz="1200" b="0" i="1" kern="1200" baseline="0" dirty="0">
                <a:solidFill>
                  <a:schemeClr val="tx1"/>
                </a:solidFill>
                <a:latin typeface="Arial" charset="0"/>
                <a:ea typeface="ＭＳ Ｐゴシック" charset="-128"/>
                <a:cs typeface="ＭＳ Ｐゴシック" charset="-128"/>
              </a:rPr>
              <a:t>c </a:t>
            </a:r>
            <a:r>
              <a:rPr lang="en-US" sz="1200" b="0" kern="1200" baseline="0" dirty="0">
                <a:solidFill>
                  <a:schemeClr val="tx1"/>
                </a:solidFill>
                <a:latin typeface="Arial" charset="0"/>
                <a:ea typeface="ＭＳ Ｐゴシック" charset="-128"/>
                <a:cs typeface="ＭＳ Ｐゴシック" charset="-128"/>
              </a:rPr>
              <a:t>	the increment 	0≤ c &lt; </a:t>
            </a:r>
            <a:r>
              <a:rPr lang="en-US" sz="1200" b="0" i="1" kern="1200" baseline="0" dirty="0">
                <a:solidFill>
                  <a:schemeClr val="tx1"/>
                </a:solidFill>
                <a:latin typeface="Arial" charset="0"/>
                <a:ea typeface="ＭＳ Ｐゴシック" charset="-128"/>
                <a:cs typeface="ＭＳ Ｐゴシック" charset="-128"/>
              </a:rPr>
              <a:t>m</a:t>
            </a:r>
          </a:p>
          <a:p>
            <a:r>
              <a:rPr lang="en-US" sz="1200" b="0" kern="1200" baseline="0" dirty="0">
                <a:solidFill>
                  <a:schemeClr val="tx1"/>
                </a:solidFill>
                <a:latin typeface="Arial" charset="0"/>
                <a:ea typeface="ＭＳ Ｐゴシック" charset="-128"/>
                <a:cs typeface="ＭＳ Ｐゴシック" charset="-128"/>
              </a:rPr>
              <a:t>X</a:t>
            </a:r>
            <a:r>
              <a:rPr lang="en-US" sz="1200" b="0" kern="1200" baseline="-25000" dirty="0">
                <a:solidFill>
                  <a:schemeClr val="tx1"/>
                </a:solidFill>
                <a:latin typeface="Arial" charset="0"/>
                <a:ea typeface="ＭＳ Ｐゴシック" charset="-128"/>
                <a:cs typeface="ＭＳ Ｐゴシック" charset="-128"/>
              </a:rPr>
              <a:t>0 </a:t>
            </a:r>
            <a:r>
              <a:rPr lang="en-US" sz="1200" b="0" kern="1200" baseline="0" dirty="0">
                <a:solidFill>
                  <a:schemeClr val="tx1"/>
                </a:solidFill>
                <a:latin typeface="Arial" charset="0"/>
                <a:ea typeface="ＭＳ Ｐゴシック" charset="-128"/>
                <a:cs typeface="ＭＳ Ｐゴシック" charset="-128"/>
              </a:rPr>
              <a:t>	the starting value, or seed 	0 ≤ X</a:t>
            </a:r>
            <a:r>
              <a:rPr lang="en-US" sz="1200" b="0" kern="1200" baseline="-25000" dirty="0">
                <a:solidFill>
                  <a:schemeClr val="tx1"/>
                </a:solidFill>
                <a:latin typeface="Arial" charset="0"/>
                <a:ea typeface="ＭＳ Ｐゴシック" charset="-128"/>
                <a:cs typeface="ＭＳ Ｐゴシック" charset="-128"/>
              </a:rPr>
              <a:t>0</a:t>
            </a:r>
            <a:r>
              <a:rPr lang="en-US" sz="1200" b="0" kern="1200" baseline="0" dirty="0">
                <a:solidFill>
                  <a:schemeClr val="tx1"/>
                </a:solidFill>
                <a:latin typeface="Arial" charset="0"/>
                <a:ea typeface="ＭＳ Ｐゴシック" charset="-128"/>
                <a:cs typeface="ＭＳ Ｐゴシック" charset="-128"/>
              </a:rPr>
              <a:t> &lt; </a:t>
            </a:r>
            <a:r>
              <a:rPr lang="en-US" sz="1200" b="0" i="1" kern="1200" baseline="0" dirty="0">
                <a:solidFill>
                  <a:schemeClr val="tx1"/>
                </a:solidFill>
                <a:latin typeface="Arial" charset="0"/>
                <a:ea typeface="ＭＳ Ｐゴシック" charset="-128"/>
                <a:cs typeface="ＭＳ Ｐゴシック" charset="-128"/>
              </a:rPr>
              <a:t>m</a:t>
            </a:r>
          </a:p>
          <a:p>
            <a:endParaRPr lang="en-US" sz="1200" b="0" i="1" kern="1200" baseline="0" dirty="0">
              <a:solidFill>
                <a:schemeClr val="tx1"/>
              </a:solidFill>
              <a:latin typeface="Arial" charset="0"/>
              <a:ea typeface="ＭＳ Ｐゴシック" charset="-128"/>
              <a:cs typeface="ＭＳ Ｐゴシック" charset="-128"/>
            </a:endParaRPr>
          </a:p>
          <a:p>
            <a:pPr>
              <a:spcBef>
                <a:spcPts val="600"/>
              </a:spcBef>
            </a:pPr>
            <a:r>
              <a:rPr lang="en-US" sz="2737" b="0" dirty="0">
                <a:solidFill>
                  <a:schemeClr val="tx1"/>
                </a:solidFill>
                <a:ea typeface="ＭＳ Ｐゴシック" charset="-128"/>
                <a:cs typeface="ＭＳ Ｐゴシック" charset="-128"/>
              </a:rPr>
              <a:t>The sequence of random numbers {X</a:t>
            </a:r>
            <a:r>
              <a:rPr lang="en-US" sz="2737" b="0" baseline="-25000" dirty="0">
                <a:solidFill>
                  <a:schemeClr val="tx1"/>
                </a:solidFill>
                <a:ea typeface="ＭＳ Ｐゴシック" charset="-128"/>
                <a:cs typeface="ＭＳ Ｐゴシック" charset="-128"/>
              </a:rPr>
              <a:t>n</a:t>
            </a:r>
            <a:r>
              <a:rPr lang="en-US" sz="2737" b="0" dirty="0">
                <a:solidFill>
                  <a:schemeClr val="tx1"/>
                </a:solidFill>
                <a:ea typeface="ＭＳ Ｐゴシック" charset="-128"/>
                <a:cs typeface="ＭＳ Ｐゴシック" charset="-128"/>
              </a:rPr>
              <a:t>} is obtained via the following iterative equation:</a:t>
            </a:r>
          </a:p>
          <a:p>
            <a:pPr lvl="1">
              <a:buNone/>
            </a:pPr>
            <a:r>
              <a:rPr lang="en-AU" b="0" dirty="0"/>
              <a:t>			</a:t>
            </a:r>
            <a:r>
              <a:rPr lang="en-AU" sz="2750" b="0" dirty="0">
                <a:solidFill>
                  <a:schemeClr val="tx1"/>
                </a:solidFill>
                <a:ea typeface="ＭＳ Ｐゴシック" charset="-128"/>
                <a:cs typeface="ＭＳ Ｐゴシック" charset="-128"/>
              </a:rPr>
              <a:t>X</a:t>
            </a:r>
            <a:r>
              <a:rPr lang="en-AU" sz="2750" b="0" baseline="-25000" dirty="0">
                <a:solidFill>
                  <a:schemeClr val="tx1"/>
                </a:solidFill>
                <a:ea typeface="ＭＳ Ｐゴシック" charset="-128"/>
                <a:cs typeface="ＭＳ Ｐゴシック" charset="-128"/>
              </a:rPr>
              <a:t>n+1 </a:t>
            </a:r>
            <a:r>
              <a:rPr lang="en-AU" b="0" dirty="0"/>
              <a:t>= (</a:t>
            </a:r>
            <a:r>
              <a:rPr lang="en-AU" b="0" i="1" dirty="0"/>
              <a:t>a</a:t>
            </a:r>
            <a:r>
              <a:rPr lang="en-AU" b="0" dirty="0"/>
              <a:t>X</a:t>
            </a:r>
            <a:r>
              <a:rPr lang="en-AU" sz="2750" b="0" baseline="-25000" dirty="0">
                <a:solidFill>
                  <a:schemeClr val="tx1"/>
                </a:solidFill>
                <a:ea typeface="ＭＳ Ｐゴシック" charset="-128"/>
                <a:cs typeface="ＭＳ Ｐゴシック" charset="-128"/>
              </a:rPr>
              <a:t>n</a:t>
            </a:r>
            <a:r>
              <a:rPr lang="en-AU" b="0" dirty="0"/>
              <a:t> + c) mod </a:t>
            </a:r>
            <a:r>
              <a:rPr lang="en-AU" b="0" i="1" dirty="0"/>
              <a:t>m</a:t>
            </a:r>
            <a:endParaRPr lang="en-US" b="0" i="0" dirty="0">
              <a:latin typeface="Arial" pitchFamily="-84" charset="0"/>
              <a:ea typeface="Arial" pitchFamily="-84" charset="0"/>
              <a:cs typeface="Arial" pitchFamily="-84" charset="0"/>
            </a:endParaRPr>
          </a:p>
          <a:p>
            <a:pPr lvl="1">
              <a:buNone/>
            </a:pPr>
            <a:endParaRPr lang="en-US" b="0" i="0" dirty="0">
              <a:latin typeface="Arial" pitchFamily="-84" charset="0"/>
              <a:ea typeface="Arial" pitchFamily="-84" charset="0"/>
              <a:cs typeface="Arial" pitchFamily="-84" charset="0"/>
            </a:endParaRPr>
          </a:p>
          <a:p>
            <a:r>
              <a:rPr lang="en-US" sz="1200" b="0" kern="1200" baseline="0" dirty="0">
                <a:solidFill>
                  <a:schemeClr val="tx1"/>
                </a:solidFill>
                <a:latin typeface="Arial" charset="0"/>
                <a:ea typeface="ＭＳ Ｐゴシック" charset="-128"/>
                <a:cs typeface="ＭＳ Ｐゴシック" charset="-128"/>
              </a:rPr>
              <a:t>If </a:t>
            </a:r>
            <a:r>
              <a:rPr lang="en-US" sz="1200" b="0" i="1" kern="1200" baseline="0" dirty="0">
                <a:solidFill>
                  <a:schemeClr val="tx1"/>
                </a:solidFill>
                <a:latin typeface="Arial" charset="0"/>
                <a:ea typeface="ＭＳ Ｐゴシック" charset="-128"/>
                <a:cs typeface="ＭＳ Ｐゴシック" charset="-128"/>
              </a:rPr>
              <a:t>m , a , c </a:t>
            </a:r>
            <a:r>
              <a:rPr lang="en-US" sz="1200" b="0" kern="1200" baseline="0" dirty="0">
                <a:solidFill>
                  <a:schemeClr val="tx1"/>
                </a:solidFill>
                <a:latin typeface="Arial" charset="0"/>
                <a:ea typeface="ＭＳ Ｐゴシック" charset="-128"/>
                <a:cs typeface="ＭＳ Ｐゴシック" charset="-128"/>
              </a:rPr>
              <a:t>, and X</a:t>
            </a:r>
            <a:r>
              <a:rPr lang="en-US" sz="2600" kern="1200" baseline="-25000" dirty="0">
                <a:solidFill>
                  <a:schemeClr val="tx1"/>
                </a:solidFill>
                <a:latin typeface="+mn-lt"/>
                <a:ea typeface="ＭＳ Ｐゴシック" charset="-128"/>
                <a:cs typeface="ＭＳ Ｐゴシック" charset="-128"/>
              </a:rPr>
              <a:t>0</a:t>
            </a:r>
            <a:r>
              <a:rPr lang="en-US" sz="800" b="0"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are integers, then this technique will produce a sequence of integers with each integer in the range 0 ≤ X</a:t>
            </a:r>
            <a:r>
              <a:rPr lang="en-US" sz="2500" kern="1200" baseline="-25000" dirty="0">
                <a:solidFill>
                  <a:schemeClr val="tx1"/>
                </a:solidFill>
                <a:latin typeface="+mn-lt"/>
                <a:ea typeface="ＭＳ Ｐゴシック" charset="-128"/>
                <a:cs typeface="ＭＳ Ｐゴシック" charset="-128"/>
              </a:rPr>
              <a:t>n</a:t>
            </a:r>
            <a:r>
              <a:rPr lang="en-US" sz="800" b="0"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&lt; m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selection of values for </a:t>
            </a:r>
            <a:r>
              <a:rPr lang="en-US" sz="1200" b="0" i="1" kern="1200" baseline="0" dirty="0">
                <a:solidFill>
                  <a:schemeClr val="tx1"/>
                </a:solidFill>
                <a:latin typeface="Arial" charset="0"/>
                <a:ea typeface="ＭＳ Ｐゴシック" charset="-128"/>
                <a:cs typeface="ＭＳ Ｐゴシック" charset="-128"/>
              </a:rPr>
              <a:t>a , c </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is critical in developing a good random number generator.</a:t>
            </a:r>
          </a:p>
          <a:p>
            <a:endParaRPr lang="en-US" sz="1200" b="0" i="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We would like </a:t>
            </a:r>
            <a:r>
              <a:rPr lang="en-US" sz="1200" i="1" kern="1200" baseline="0" dirty="0">
                <a:solidFill>
                  <a:schemeClr val="tx1"/>
                </a:solidFill>
                <a:latin typeface="Arial" charset="0"/>
                <a:ea typeface="ＭＳ Ｐゴシック" charset="-128"/>
                <a:cs typeface="ＭＳ Ｐゴシック" charset="-128"/>
              </a:rPr>
              <a:t>m</a:t>
            </a:r>
            <a:r>
              <a:rPr lang="en-US" sz="1200" kern="1200" baseline="0" dirty="0">
                <a:solidFill>
                  <a:schemeClr val="tx1"/>
                </a:solidFill>
                <a:latin typeface="Arial" charset="0"/>
                <a:ea typeface="ＭＳ Ｐゴシック" charset="-128"/>
                <a:cs typeface="ＭＳ Ｐゴシック" charset="-128"/>
              </a:rPr>
              <a:t>  to be very large, so that there is the potential for producing</a:t>
            </a:r>
          </a:p>
          <a:p>
            <a:r>
              <a:rPr lang="en-US" sz="1200" kern="1200" baseline="0" dirty="0">
                <a:solidFill>
                  <a:schemeClr val="tx1"/>
                </a:solidFill>
                <a:latin typeface="Arial" charset="0"/>
                <a:ea typeface="ＭＳ Ｐゴシック" charset="-128"/>
                <a:cs typeface="ＭＳ Ｐゴシック" charset="-128"/>
              </a:rPr>
              <a:t>a long series of distinct random numbers. A common criterion is that </a:t>
            </a:r>
            <a:r>
              <a:rPr lang="en-US" sz="1200" i="1" kern="1200" baseline="0" dirty="0">
                <a:solidFill>
                  <a:schemeClr val="tx1"/>
                </a:solidFill>
                <a:latin typeface="Arial" charset="0"/>
                <a:ea typeface="ＭＳ Ｐゴシック" charset="-128"/>
                <a:cs typeface="ＭＳ Ｐゴシック" charset="-128"/>
              </a:rPr>
              <a:t>m</a:t>
            </a:r>
            <a:r>
              <a:rPr lang="en-US" sz="1200" kern="1200" baseline="0" dirty="0">
                <a:solidFill>
                  <a:schemeClr val="tx1"/>
                </a:solidFill>
                <a:latin typeface="Arial" charset="0"/>
                <a:ea typeface="ＭＳ Ｐゴシック" charset="-128"/>
                <a:cs typeface="ＭＳ Ｐゴシック" charset="-128"/>
              </a:rPr>
              <a:t>  be nearly equal to the maximum representable nonnegative integer for a given computer. Thus, a value of m  near to or equal to 2</a:t>
            </a:r>
            <a:r>
              <a:rPr lang="en-US" sz="1200" kern="1200" baseline="30000" dirty="0">
                <a:solidFill>
                  <a:schemeClr val="tx1"/>
                </a:solidFill>
                <a:latin typeface="Arial" charset="0"/>
                <a:ea typeface="ＭＳ Ｐゴシック" charset="-128"/>
                <a:cs typeface="ＭＳ Ｐゴシック" charset="-128"/>
              </a:rPr>
              <a:t>31</a:t>
            </a:r>
            <a:r>
              <a:rPr lang="en-US" sz="1200" kern="1200" baseline="0" dirty="0">
                <a:solidFill>
                  <a:schemeClr val="tx1"/>
                </a:solidFill>
                <a:latin typeface="Arial" charset="0"/>
                <a:ea typeface="ＭＳ Ｐゴシック" charset="-128"/>
                <a:cs typeface="ＭＳ Ｐゴシック" charset="-128"/>
              </a:rPr>
              <a:t>  is typically chosen.</a:t>
            </a:r>
            <a:endParaRPr lang="en-AU" b="0" i="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F2662A90-914D-4946-A5B0-E5682A4AA02E}" type="slidenum">
              <a:rPr lang="en-AU">
                <a:latin typeface="Arial" pitchFamily="-84" charset="0"/>
              </a:rPr>
              <a:pPr/>
              <a:t>18</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A popular approach to generating secure pseudorandom numbers is known as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charset="-128"/>
                <a:cs typeface="ＭＳ Ｐゴシック" charset="-128"/>
              </a:rPr>
              <a:t>the </a:t>
            </a:r>
            <a:r>
              <a:rPr lang="en-US" sz="1200" i="1" kern="1200" baseline="0" dirty="0">
                <a:solidFill>
                  <a:schemeClr val="tx1"/>
                </a:solidFill>
                <a:latin typeface="Arial" charset="0"/>
                <a:ea typeface="ＭＳ Ｐゴシック" charset="-128"/>
                <a:cs typeface="ＭＳ Ｐゴシック" charset="-128"/>
              </a:rPr>
              <a:t>Blum, Blum, Shub </a:t>
            </a:r>
            <a:r>
              <a:rPr lang="en-US" sz="1200" kern="1200" baseline="0" dirty="0">
                <a:solidFill>
                  <a:schemeClr val="tx1"/>
                </a:solidFill>
                <a:latin typeface="Arial" charset="0"/>
                <a:ea typeface="ＭＳ Ｐゴシック" charset="-128"/>
                <a:cs typeface="ＭＳ Ｐゴシック" charset="-128"/>
              </a:rPr>
              <a:t>(BBS) </a:t>
            </a:r>
            <a:r>
              <a:rPr lang="en-US" sz="1200" i="1" kern="1200" baseline="0" dirty="0">
                <a:solidFill>
                  <a:schemeClr val="tx1"/>
                </a:solidFill>
                <a:latin typeface="Arial" charset="0"/>
                <a:ea typeface="ＭＳ Ｐゴシック" charset="-128"/>
                <a:cs typeface="ＭＳ Ｐゴシック" charset="-128"/>
              </a:rPr>
              <a:t>generator</a:t>
            </a:r>
            <a:r>
              <a:rPr lang="en-US" sz="1200" kern="1200" baseline="0" dirty="0">
                <a:solidFill>
                  <a:schemeClr val="tx1"/>
                </a:solidFill>
                <a:latin typeface="Arial" charset="0"/>
                <a:ea typeface="ＭＳ Ｐゴシック" charset="-128"/>
                <a:cs typeface="ＭＳ Ｐゴシック" charset="-128"/>
              </a:rPr>
              <a:t> (see Figure 8.3), named for its developers </a:t>
            </a:r>
            <a:r>
              <a:rPr lang="en-US" sz="1200" kern="1200" dirty="0">
                <a:solidFill>
                  <a:schemeClr val="tx1"/>
                </a:solidFill>
                <a:effectLst/>
                <a:latin typeface="Arial" charset="0"/>
                <a:ea typeface="ＭＳ Ｐゴシック" charset="-128"/>
                <a:cs typeface="ＭＳ Ｐゴシック" charset="-128"/>
              </a:rPr>
              <a:t>[BLUM86]. </a:t>
            </a:r>
            <a:r>
              <a:rPr lang="en-US" sz="1200" kern="1200" baseline="0" dirty="0">
                <a:solidFill>
                  <a:schemeClr val="tx1"/>
                </a:solidFill>
                <a:latin typeface="Arial" charset="0"/>
                <a:ea typeface="ＭＳ Ｐゴシック" charset="-128"/>
                <a:cs typeface="ＭＳ Ｐゴシック" charset="-128"/>
              </a:rPr>
              <a:t>It has perhaps the strongest public proof of its cryptographic strength of any purpose-built algorithm.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BBS is referred to as a </a:t>
            </a:r>
            <a:r>
              <a:rPr lang="en-US" sz="1200" b="1" kern="1200" baseline="0" dirty="0">
                <a:solidFill>
                  <a:schemeClr val="tx1"/>
                </a:solidFill>
                <a:latin typeface="Arial" charset="0"/>
                <a:ea typeface="ＭＳ Ｐゴシック" charset="-128"/>
                <a:cs typeface="ＭＳ Ｐゴシック" charset="-128"/>
              </a:rPr>
              <a:t>cryptographically secure pseudorandom bit generator (CSPRBG). </a:t>
            </a:r>
            <a:r>
              <a:rPr lang="en-US" sz="1200" kern="1200" baseline="0" dirty="0">
                <a:solidFill>
                  <a:schemeClr val="tx1"/>
                </a:solidFill>
                <a:latin typeface="Arial" charset="0"/>
                <a:ea typeface="ＭＳ Ｐゴシック" charset="-128"/>
                <a:cs typeface="ＭＳ Ｐゴシック" charset="-128"/>
              </a:rPr>
              <a:t>A CSPRBG is defined as one that passes the </a:t>
            </a:r>
            <a:r>
              <a:rPr lang="en-US" sz="1200" i="1" kern="1200" baseline="0" dirty="0">
                <a:solidFill>
                  <a:schemeClr val="tx1"/>
                </a:solidFill>
                <a:latin typeface="Arial" charset="0"/>
                <a:ea typeface="ＭＳ Ｐゴシック" charset="-128"/>
                <a:cs typeface="ＭＳ Ｐゴシック" charset="-128"/>
              </a:rPr>
              <a:t>next-bit test</a:t>
            </a:r>
            <a:r>
              <a:rPr lang="en-US" sz="1200" kern="1200" baseline="0" dirty="0">
                <a:solidFill>
                  <a:schemeClr val="tx1"/>
                </a:solidFill>
                <a:latin typeface="Arial" charset="0"/>
                <a:ea typeface="ＭＳ Ｐゴシック" charset="-128"/>
                <a:cs typeface="ＭＳ Ｐゴシック" charset="-128"/>
              </a:rPr>
              <a:t> , which, in turn, is defined as follows [MENE97]: A pseudorandom bit generator is said to pass the next-bit test if there is not a polynomial-time algorithm  that, on input of the first </a:t>
            </a:r>
            <a:r>
              <a:rPr lang="en-US" sz="1200" i="1" kern="1200" baseline="0" dirty="0">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bits of an output sequence, can predict the (</a:t>
            </a:r>
            <a:r>
              <a:rPr lang="en-US" sz="1200" i="1" kern="1200" baseline="0" dirty="0">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  1)st bit with probability significantly greater than 1/2. In other words, given the first </a:t>
            </a:r>
            <a:r>
              <a:rPr lang="en-US" sz="1200" i="1" kern="1200" baseline="0" dirty="0">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bits of the sequence, there is not a practical algorithm that can even allow you to state that the next bit will be 1 (or 0) with probability greater than 1/2. For all practical purposes, the sequence is unpredictable. The security of BBS is based on the difficulty of factoring </a:t>
            </a:r>
            <a:r>
              <a:rPr lang="en-US" sz="1200" i="1" kern="1200" baseline="0" dirty="0">
                <a:solidFill>
                  <a:schemeClr val="tx1"/>
                </a:solidFill>
                <a:latin typeface="Arial" charset="0"/>
                <a:ea typeface="ＭＳ Ｐゴシック" charset="-128"/>
                <a:cs typeface="ＭＳ Ｐゴシック" charset="-128"/>
              </a:rPr>
              <a:t>n</a:t>
            </a:r>
            <a:r>
              <a:rPr lang="en-US" sz="1200" kern="1200" baseline="0" dirty="0">
                <a:solidFill>
                  <a:schemeClr val="tx1"/>
                </a:solidFill>
                <a:latin typeface="Arial" charset="0"/>
                <a:ea typeface="ＭＳ Ｐゴシック" charset="-128"/>
                <a:cs typeface="ＭＳ Ｐゴシック" charset="-128"/>
              </a:rPr>
              <a:t>. That is, given </a:t>
            </a:r>
            <a:r>
              <a:rPr lang="en-US" sz="1200" i="1" kern="1200" baseline="0" dirty="0">
                <a:solidFill>
                  <a:schemeClr val="tx1"/>
                </a:solidFill>
                <a:latin typeface="Arial" charset="0"/>
                <a:ea typeface="ＭＳ Ｐゴシック" charset="-128"/>
                <a:cs typeface="ＭＳ Ｐゴシック" charset="-128"/>
              </a:rPr>
              <a:t>n</a:t>
            </a:r>
            <a:r>
              <a:rPr lang="en-US" sz="1200" kern="1200" baseline="0" dirty="0">
                <a:solidFill>
                  <a:schemeClr val="tx1"/>
                </a:solidFill>
                <a:latin typeface="Arial" charset="0"/>
                <a:ea typeface="ＭＳ Ｐゴシック" charset="-128"/>
                <a:cs typeface="ＭＳ Ｐゴシック" charset="-128"/>
              </a:rPr>
              <a:t>, we need to determine its two prime factors </a:t>
            </a:r>
            <a:r>
              <a:rPr lang="en-US" sz="1200" i="1" kern="1200" baseline="0" dirty="0">
                <a:solidFill>
                  <a:schemeClr val="tx1"/>
                </a:solidFill>
                <a:latin typeface="Arial" charset="0"/>
                <a:ea typeface="ＭＳ Ｐゴシック" charset="-128"/>
                <a:cs typeface="ＭＳ Ｐゴシック" charset="-128"/>
              </a:rPr>
              <a:t>p</a:t>
            </a:r>
            <a:r>
              <a:rPr lang="en-US" sz="1200" kern="1200" baseline="0" dirty="0">
                <a:solidFill>
                  <a:schemeClr val="tx1"/>
                </a:solidFill>
                <a:latin typeface="Arial" charset="0"/>
                <a:ea typeface="ＭＳ Ｐゴシック" charset="-128"/>
                <a:cs typeface="ＭＳ Ｐゴシック" charset="-128"/>
              </a:rPr>
              <a:t> and </a:t>
            </a:r>
            <a:r>
              <a:rPr lang="en-US" sz="1200" i="1" kern="1200" baseline="0" dirty="0">
                <a:solidFill>
                  <a:schemeClr val="tx1"/>
                </a:solidFill>
                <a:latin typeface="Arial" charset="0"/>
                <a:ea typeface="ＭＳ Ｐゴシック" charset="-128"/>
                <a:cs typeface="ＭＳ Ｐゴシック" charset="-128"/>
              </a:rPr>
              <a:t>q</a:t>
            </a:r>
            <a:r>
              <a:rPr lang="en-US" sz="1200" kern="1200" baseline="0" dirty="0">
                <a:solidFill>
                  <a:schemeClr val="tx1"/>
                </a:solidFill>
                <a:latin typeface="Arial" charset="0"/>
                <a:ea typeface="ＭＳ Ｐゴシック" charset="-128"/>
                <a:cs typeface="ＭＳ Ｐゴシック" charset="-128"/>
              </a:rPr>
              <a:t> .</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 popular approach to generating secure pseudorandom numbers is known as</a:t>
            </a:r>
          </a:p>
          <a:p>
            <a:r>
              <a:rPr lang="en-US" sz="1200" kern="1200" baseline="0" dirty="0">
                <a:solidFill>
                  <a:schemeClr val="tx1"/>
                </a:solidFill>
                <a:latin typeface="Arial" charset="0"/>
                <a:ea typeface="ＭＳ Ｐゴシック" charset="-128"/>
                <a:cs typeface="ＭＳ Ｐゴシック" charset="-128"/>
              </a:rPr>
              <a:t>the Blum, Blum, Shub (BBS) generator (see Figure 8.3), named for its developers</a:t>
            </a:r>
          </a:p>
          <a:p>
            <a:r>
              <a:rPr lang="en-US" sz="1200" kern="1200" baseline="0" dirty="0">
                <a:solidFill>
                  <a:schemeClr val="tx1"/>
                </a:solidFill>
                <a:latin typeface="Arial" charset="0"/>
                <a:ea typeface="ＭＳ Ｐゴシック" charset="-128"/>
                <a:cs typeface="ＭＳ Ｐゴシック" charset="-128"/>
              </a:rPr>
              <a:t>[BLUM86].</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p:spPr>
        <p:txBody>
          <a:bodyPr/>
          <a:lstStyle/>
          <a:p>
            <a:r>
              <a:rPr lang="en-US" sz="1000" b="0" kern="1200" baseline="0" dirty="0">
                <a:solidFill>
                  <a:schemeClr val="tx1"/>
                </a:solidFill>
                <a:latin typeface="+mn-lt"/>
                <a:ea typeface="ＭＳ Ｐゴシック" charset="-128"/>
                <a:cs typeface="ＭＳ Ｐゴシック" charset="-128"/>
              </a:rPr>
              <a:t>An important cryptographic function is the generation of random bit streams. Random bits streams are used in a wide variety of contexts, including key generation and encryption. In essence, there are two fundamentally different strategies for generating random bits or random numbers. One strategy, which until recently dominated in cryptographic applications, computes bits deterministically using an algorithm. This class of random bit generators is known as pseudorandom number generators (PRNGs) or deterministic random bit generators (DRBGs). The other strategy is to produce bits non-deterministically using some physical source that produces some sort of random output. This latter class of random bit generators is known as true random number generators (TRNGs) or non-deterministic random bit generators (NRBGs).</a:t>
            </a:r>
          </a:p>
          <a:p>
            <a:endParaRPr lang="en-US" sz="1000" b="0" kern="1200" baseline="0" dirty="0">
              <a:solidFill>
                <a:schemeClr val="tx1"/>
              </a:solidFill>
              <a:latin typeface="+mn-lt"/>
              <a:ea typeface="ＭＳ Ｐゴシック" charset="-128"/>
              <a:cs typeface="ＭＳ Ｐゴシック" charset="-128"/>
            </a:endParaRPr>
          </a:p>
          <a:p>
            <a:r>
              <a:rPr lang="en-US" sz="1000" b="0" kern="1200" baseline="0" dirty="0">
                <a:solidFill>
                  <a:schemeClr val="tx1"/>
                </a:solidFill>
                <a:latin typeface="+mn-lt"/>
                <a:ea typeface="ＭＳ Ｐゴシック" charset="-128"/>
                <a:cs typeface="ＭＳ Ｐゴシック" charset="-128"/>
              </a:rPr>
              <a:t>The chapter begins with an analysis of the basic principles of </a:t>
            </a:r>
            <a:r>
              <a:rPr lang="en-US" sz="1000" b="0" kern="1200" baseline="0" dirty="0" err="1">
                <a:solidFill>
                  <a:schemeClr val="tx1"/>
                </a:solidFill>
                <a:latin typeface="+mn-lt"/>
                <a:ea typeface="ＭＳ Ｐゴシック" charset="-128"/>
                <a:cs typeface="ＭＳ Ｐゴシック" charset="-128"/>
              </a:rPr>
              <a:t>PRNGs</a:t>
            </a:r>
            <a:r>
              <a:rPr lang="en-US" sz="1000" b="0" kern="1200" baseline="0" dirty="0">
                <a:solidFill>
                  <a:schemeClr val="tx1"/>
                </a:solidFill>
                <a:latin typeface="+mn-lt"/>
                <a:ea typeface="ＭＳ Ｐゴシック" charset="-128"/>
                <a:cs typeface="ＭＳ Ｐゴシック" charset="-128"/>
              </a:rPr>
              <a:t>. Next, we look at some common PRNGs, including PRNGs based on the use of a symmetric block cipher. The chapter then moves on to the topic of symmetric stream ciphers, which are based on the use of a PRNG.</a:t>
            </a:r>
          </a:p>
          <a:p>
            <a:endParaRPr lang="en-US" sz="1000" b="0" kern="1200" baseline="0" dirty="0">
              <a:solidFill>
                <a:schemeClr val="tx1"/>
              </a:solidFill>
              <a:latin typeface="+mn-lt"/>
              <a:ea typeface="ＭＳ Ｐゴシック" charset="-128"/>
              <a:cs typeface="ＭＳ Ｐゴシック" charset="-128"/>
            </a:endParaRPr>
          </a:p>
          <a:p>
            <a:r>
              <a:rPr lang="en-US" sz="1000" b="0" kern="1200" baseline="0" dirty="0">
                <a:solidFill>
                  <a:schemeClr val="tx1"/>
                </a:solidFill>
                <a:latin typeface="+mn-lt"/>
                <a:ea typeface="ＭＳ Ｐゴシック" charset="-128"/>
                <a:cs typeface="ＭＳ Ｐゴシック" charset="-128"/>
              </a:rPr>
              <a:t>The remainder of the chapter is devoted to </a:t>
            </a:r>
            <a:r>
              <a:rPr lang="en-US" sz="1000" b="0" kern="1200" baseline="0" dirty="0" err="1">
                <a:solidFill>
                  <a:schemeClr val="tx1"/>
                </a:solidFill>
                <a:latin typeface="+mn-lt"/>
                <a:ea typeface="ＭＳ Ｐゴシック" charset="-128"/>
                <a:cs typeface="ＭＳ Ｐゴシック" charset="-128"/>
              </a:rPr>
              <a:t>TRNGs</a:t>
            </a:r>
            <a:r>
              <a:rPr lang="en-US" sz="1000" b="0" kern="1200" baseline="0" dirty="0">
                <a:solidFill>
                  <a:schemeClr val="tx1"/>
                </a:solidFill>
                <a:latin typeface="+mn-lt"/>
                <a:ea typeface="ＭＳ Ｐゴシック" charset="-128"/>
                <a:cs typeface="ＭＳ Ｐゴシック" charset="-128"/>
              </a:rPr>
              <a:t>. We look first at the basic principles and structure of TRNGs, and then examine a specific product, the Intel Digital Random Number Generator.</a:t>
            </a:r>
          </a:p>
          <a:p>
            <a:endParaRPr lang="en-US" sz="1000" b="0" kern="1200" baseline="0" dirty="0">
              <a:solidFill>
                <a:schemeClr val="tx1"/>
              </a:solidFill>
              <a:latin typeface="+mn-lt"/>
              <a:ea typeface="ＭＳ Ｐゴシック" charset="-128"/>
              <a:cs typeface="ＭＳ Ｐゴシック" charset="-128"/>
            </a:endParaRPr>
          </a:p>
          <a:p>
            <a:r>
              <a:rPr lang="en-US" sz="1000" b="0" kern="1200" baseline="0" dirty="0">
                <a:solidFill>
                  <a:schemeClr val="tx1"/>
                </a:solidFill>
                <a:latin typeface="+mn-lt"/>
                <a:ea typeface="ＭＳ Ｐゴシック" charset="-128"/>
                <a:cs typeface="ＭＳ Ｐゴシック" charset="-128"/>
              </a:rPr>
              <a:t>Throughout this chapter, reference is made to four important NIST documents:</a:t>
            </a:r>
          </a:p>
          <a:p>
            <a:endParaRPr lang="en-US" sz="1000" b="0" kern="1200" baseline="0" dirty="0">
              <a:solidFill>
                <a:schemeClr val="tx1"/>
              </a:solidFill>
              <a:latin typeface="+mn-lt"/>
              <a:ea typeface="ＭＳ Ｐゴシック" charset="-128"/>
              <a:cs typeface="ＭＳ Ｐゴシック" charset="-128"/>
            </a:endParaRPr>
          </a:p>
          <a:p>
            <a:r>
              <a:rPr lang="en-US" sz="1000" b="0" kern="1200" baseline="0" dirty="0">
                <a:solidFill>
                  <a:schemeClr val="tx1"/>
                </a:solidFill>
                <a:latin typeface="+mn-lt"/>
                <a:ea typeface="ＭＳ Ｐゴシック" charset="-128"/>
                <a:cs typeface="ＭＳ Ｐゴシック" charset="-128"/>
              </a:rPr>
              <a:t>■  SP 800-90A </a:t>
            </a:r>
            <a:r>
              <a:rPr lang="en-US" sz="1000" b="0" i="1" kern="1200" baseline="0" dirty="0">
                <a:solidFill>
                  <a:schemeClr val="tx1"/>
                </a:solidFill>
                <a:latin typeface="+mn-lt"/>
                <a:ea typeface="ＭＳ Ｐゴシック" charset="-128"/>
                <a:cs typeface="ＭＳ Ｐゴシック" charset="-128"/>
              </a:rPr>
              <a:t>(Recommendation for Random Number Generation Using Deterministic Random Bit Generators, </a:t>
            </a:r>
            <a:r>
              <a:rPr lang="en-US" sz="1000" b="0" kern="1200" baseline="0" dirty="0">
                <a:solidFill>
                  <a:schemeClr val="tx1"/>
                </a:solidFill>
                <a:latin typeface="+mn-lt"/>
                <a:ea typeface="ＭＳ Ｐゴシック" charset="-128"/>
                <a:cs typeface="ＭＳ Ｐゴシック" charset="-128"/>
              </a:rPr>
              <a:t>June 2015):  </a:t>
            </a:r>
            <a:r>
              <a:rPr lang="en-US" sz="1200" kern="1200" dirty="0">
                <a:solidFill>
                  <a:schemeClr val="tx1"/>
                </a:solidFill>
                <a:effectLst/>
                <a:latin typeface="Arial" charset="0"/>
                <a:ea typeface="ＭＳ Ｐゴシック" charset="-128"/>
                <a:cs typeface="ＭＳ Ｐゴシック" charset="-128"/>
              </a:rPr>
              <a:t>Specifies mechanisms for the generation of random bits using deterministic methods. </a:t>
            </a:r>
            <a:endParaRPr lang="en-US" sz="1000" dirty="0"/>
          </a:p>
          <a:p>
            <a:endParaRPr lang="en-US" sz="1000" b="0" kern="1200" baseline="0" dirty="0">
              <a:solidFill>
                <a:schemeClr val="tx1"/>
              </a:solidFill>
              <a:latin typeface="+mn-lt"/>
              <a:ea typeface="ＭＳ Ｐゴシック" charset="-128"/>
              <a:cs typeface="ＭＳ Ｐゴシック" charset="-128"/>
            </a:endParaRPr>
          </a:p>
          <a:p>
            <a:r>
              <a:rPr lang="en-US" sz="1000" b="0" kern="1200" baseline="0" dirty="0">
                <a:solidFill>
                  <a:schemeClr val="tx1"/>
                </a:solidFill>
                <a:latin typeface="+mn-lt"/>
                <a:ea typeface="ＭＳ Ｐゴシック" charset="-128"/>
                <a:cs typeface="ＭＳ Ｐゴシック" charset="-128"/>
              </a:rPr>
              <a:t>■  SP 800-90B </a:t>
            </a:r>
            <a:r>
              <a:rPr lang="en-US" sz="1000" b="0" i="1" kern="1200" baseline="0" dirty="0">
                <a:solidFill>
                  <a:schemeClr val="tx1"/>
                </a:solidFill>
                <a:latin typeface="+mn-lt"/>
                <a:ea typeface="ＭＳ Ｐゴシック" charset="-128"/>
                <a:cs typeface="ＭＳ Ｐゴシック" charset="-128"/>
              </a:rPr>
              <a:t>(Recommendation for the Entropy Sources Used for Random Bit Generation, </a:t>
            </a:r>
            <a:r>
              <a:rPr lang="en-US" sz="1000" b="0" i="0" kern="1200" baseline="0" dirty="0">
                <a:solidFill>
                  <a:schemeClr val="tx1"/>
                </a:solidFill>
                <a:latin typeface="+mn-lt"/>
                <a:ea typeface="ＭＳ Ｐゴシック" charset="-128"/>
                <a:cs typeface="ＭＳ Ｐゴシック" charset="-128"/>
              </a:rPr>
              <a:t>January 2018</a:t>
            </a:r>
            <a:r>
              <a:rPr lang="en-US" sz="1000" b="0" kern="1200" baseline="0" dirty="0">
                <a:solidFill>
                  <a:schemeClr val="tx1"/>
                </a:solidFill>
                <a:latin typeface="+mn-lt"/>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Covers design principles and requirements for entropy sources (ES), the devices from which we get unpredictable randomness and NRNGs. </a:t>
            </a:r>
            <a:endParaRPr lang="en-US" sz="1000" dirty="0"/>
          </a:p>
          <a:p>
            <a:endParaRPr lang="en-US" sz="1000" b="0" kern="1200" baseline="0" dirty="0">
              <a:solidFill>
                <a:schemeClr val="tx1"/>
              </a:solidFill>
              <a:latin typeface="+mn-lt"/>
              <a:ea typeface="ＭＳ Ｐゴシック" charset="-128"/>
              <a:cs typeface="ＭＳ Ｐゴシック" charset="-128"/>
            </a:endParaRPr>
          </a:p>
          <a:p>
            <a:r>
              <a:rPr lang="en-US" sz="1000" b="0" kern="1200" baseline="0" dirty="0">
                <a:solidFill>
                  <a:schemeClr val="tx1"/>
                </a:solidFill>
                <a:latin typeface="+mn-lt"/>
                <a:ea typeface="ＭＳ Ｐゴシック" charset="-128"/>
                <a:cs typeface="ＭＳ Ｐゴシック" charset="-128"/>
              </a:rPr>
              <a:t>■  SP 800-90C </a:t>
            </a:r>
            <a:r>
              <a:rPr lang="en-US" sz="1000" b="0" i="1" kern="1200" baseline="0" dirty="0">
                <a:solidFill>
                  <a:schemeClr val="tx1"/>
                </a:solidFill>
                <a:latin typeface="+mn-lt"/>
                <a:ea typeface="ＭＳ Ｐゴシック" charset="-128"/>
                <a:cs typeface="ＭＳ Ｐゴシック" charset="-128"/>
              </a:rPr>
              <a:t>(Recommendation for Random Bit Generator (RBG)</a:t>
            </a:r>
          </a:p>
          <a:p>
            <a:r>
              <a:rPr lang="en-US" sz="1000" b="0" i="1" kern="1200" baseline="0" dirty="0">
                <a:solidFill>
                  <a:schemeClr val="tx1"/>
                </a:solidFill>
                <a:latin typeface="+mn-lt"/>
                <a:ea typeface="ＭＳ Ｐゴシック" charset="-128"/>
                <a:cs typeface="ＭＳ Ｐゴシック" charset="-128"/>
              </a:rPr>
              <a:t>Constructions,  </a:t>
            </a:r>
            <a:r>
              <a:rPr lang="en-US" sz="1000" b="0" kern="1200" baseline="0" dirty="0">
                <a:solidFill>
                  <a:schemeClr val="tx1"/>
                </a:solidFill>
                <a:latin typeface="+mn-lt"/>
                <a:ea typeface="ＭＳ Ｐゴシック" charset="-128"/>
                <a:cs typeface="ＭＳ Ｐゴシック" charset="-128"/>
              </a:rPr>
              <a:t>April 2016): </a:t>
            </a:r>
            <a:r>
              <a:rPr lang="en-US" sz="1200" kern="1200" dirty="0">
                <a:solidFill>
                  <a:schemeClr val="tx1"/>
                </a:solidFill>
                <a:effectLst/>
                <a:latin typeface="Arial" charset="0"/>
                <a:ea typeface="ＭＳ Ｐゴシック" charset="-128"/>
                <a:cs typeface="ＭＳ Ｐゴシック" charset="-128"/>
              </a:rPr>
              <a:t>Discusses how to combine the entropy sources in 90B with the DRNG’s from 90A to provide large quantities of unpredictable bits for cryptographic applications. </a:t>
            </a:r>
            <a:endParaRPr lang="en-US" sz="1000" dirty="0"/>
          </a:p>
          <a:p>
            <a:endParaRPr lang="en-US" sz="1000" b="0" kern="1200" baseline="0" dirty="0">
              <a:solidFill>
                <a:schemeClr val="tx1"/>
              </a:solidFill>
              <a:latin typeface="+mn-lt"/>
              <a:ea typeface="ＭＳ Ｐゴシック" charset="-128"/>
              <a:cs typeface="ＭＳ Ｐゴシック" charset="-128"/>
            </a:endParaRPr>
          </a:p>
          <a:p>
            <a:r>
              <a:rPr lang="en-US" sz="1000" b="0" kern="1200" baseline="0" dirty="0">
                <a:solidFill>
                  <a:schemeClr val="tx1"/>
                </a:solidFill>
                <a:latin typeface="+mn-lt"/>
                <a:ea typeface="ＭＳ Ｐゴシック" charset="-128"/>
                <a:cs typeface="ＭＳ Ｐゴシック" charset="-128"/>
              </a:rPr>
              <a:t>■ SP </a:t>
            </a:r>
            <a:r>
              <a:rPr lang="en-US" sz="1000" b="0" i="0" kern="1200" baseline="0" dirty="0">
                <a:solidFill>
                  <a:schemeClr val="tx1"/>
                </a:solidFill>
                <a:latin typeface="+mn-lt"/>
                <a:ea typeface="ＭＳ Ｐゴシック" charset="-128"/>
                <a:cs typeface="ＭＳ Ｐゴシック" charset="-128"/>
              </a:rPr>
              <a:t>800-22</a:t>
            </a:r>
            <a:r>
              <a:rPr lang="en-US" sz="1000" b="0" i="1" kern="1200" baseline="0" dirty="0">
                <a:solidFill>
                  <a:schemeClr val="tx1"/>
                </a:solidFill>
                <a:latin typeface="+mn-lt"/>
                <a:ea typeface="ＭＳ Ｐゴシック" charset="-128"/>
                <a:cs typeface="ＭＳ Ｐゴシック" charset="-128"/>
              </a:rPr>
              <a:t> (A Statistical Test Suite for Random and Pseudorandom Number Generators for Cryptographic Applications</a:t>
            </a:r>
            <a:r>
              <a:rPr lang="en-US" sz="1000" b="0" kern="1200" baseline="0" dirty="0">
                <a:solidFill>
                  <a:schemeClr val="tx1"/>
                </a:solidFill>
                <a:latin typeface="+mn-lt"/>
                <a:ea typeface="ＭＳ Ｐゴシック" charset="-128"/>
                <a:cs typeface="ＭＳ Ｐゴシック" charset="-128"/>
              </a:rPr>
              <a:t>, April 2010) discusses the selection and testing of NRBGs and DRBGs.</a:t>
            </a:r>
          </a:p>
          <a:p>
            <a:endParaRPr lang="en-US" sz="1000" b="0" kern="1200" baseline="0" dirty="0">
              <a:solidFill>
                <a:schemeClr val="tx1"/>
              </a:solidFill>
              <a:latin typeface="+mn-lt"/>
              <a:ea typeface="ＭＳ Ｐゴシック" charset="-128"/>
              <a:cs typeface="ＭＳ Ｐゴシック" charset="-128"/>
            </a:endParaRPr>
          </a:p>
          <a:p>
            <a:r>
              <a:rPr lang="en-US" sz="1000" b="0" kern="1200" baseline="0" dirty="0">
                <a:solidFill>
                  <a:schemeClr val="tx1"/>
                </a:solidFill>
                <a:latin typeface="+mn-lt"/>
                <a:ea typeface="ＭＳ Ｐゴシック" charset="-128"/>
                <a:cs typeface="ＭＳ Ｐゴシック" charset="-128"/>
              </a:rPr>
              <a:t>These specifications have heavily influenced the implementation of random bit generators in industry both in the U.S. </a:t>
            </a:r>
            <a:r>
              <a:rPr lang="en-US" sz="1000" kern="1200" baseline="0" dirty="0">
                <a:solidFill>
                  <a:schemeClr val="tx1"/>
                </a:solidFill>
                <a:latin typeface="+mn-lt"/>
                <a:ea typeface="ＭＳ Ｐゴシック" charset="-128"/>
                <a:cs typeface="ＭＳ Ｐゴシック" charset="-128"/>
              </a:rPr>
              <a:t>and worldwide.</a:t>
            </a:r>
            <a:endParaRPr lang="en-US" sz="1000" b="0" dirty="0">
              <a:latin typeface="+mn-lt"/>
              <a:ea typeface="ＭＳ Ｐゴシック" pitchFamily="-84" charset="-128"/>
              <a:cs typeface="ＭＳ Ｐゴシック" pitchFamily="-84" charset="-128"/>
            </a:endParaRPr>
          </a:p>
        </p:txBody>
      </p:sp>
      <p:sp>
        <p:nvSpPr>
          <p:cNvPr id="19460" name="Slide Number Placeholder 3"/>
          <p:cNvSpPr>
            <a:spLocks noGrp="1"/>
          </p:cNvSpPr>
          <p:nvPr>
            <p:ph type="sldNum" sz="quarter" idx="5"/>
          </p:nvPr>
        </p:nvSpPr>
        <p:spPr>
          <a:noFill/>
        </p:spPr>
        <p:txBody>
          <a:bodyPr/>
          <a:lstStyle/>
          <a:p>
            <a:fld id="{40D2FC93-0B5F-CF43-A3BC-5631C10C9A3C}"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8.1, shows an example of BBS operation.</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71DAD4C9-FAD0-E346-B4A7-A35DBF1A2EFF}" type="slidenum">
              <a:rPr lang="en-AU">
                <a:latin typeface="Arial" pitchFamily="-84" charset="0"/>
              </a:rPr>
              <a:pPr/>
              <a:t>21</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charset="-128"/>
                <a:cs typeface="ＭＳ Ｐゴシック" charset="-128"/>
              </a:rPr>
              <a:t> Two approaches that use a block cipher to build a PNRG have gained widespread acceptance: the CTR mode and the OFB mode. The CTR mode is recommended in NIST SP 800-90A, in the ANSI standard X9.82 (</a:t>
            </a:r>
            <a:r>
              <a:rPr lang="en-US" sz="1200" i="1" kern="1200" baseline="0" dirty="0">
                <a:solidFill>
                  <a:schemeClr val="tx1"/>
                </a:solidFill>
                <a:latin typeface="Arial" charset="0"/>
                <a:ea typeface="ＭＳ Ｐゴシック" charset="-128"/>
                <a:cs typeface="ＭＳ Ｐゴシック" charset="-128"/>
              </a:rPr>
              <a:t>Random Number Generation</a:t>
            </a:r>
            <a:r>
              <a:rPr lang="en-US" sz="1200" kern="1200" baseline="0" dirty="0">
                <a:solidFill>
                  <a:schemeClr val="tx1"/>
                </a:solidFill>
                <a:latin typeface="Arial" charset="0"/>
                <a:ea typeface="ＭＳ Ｐゴシック" charset="-128"/>
                <a:cs typeface="ＭＳ Ｐゴシック" charset="-128"/>
              </a:rPr>
              <a:t>), and in RFC 4086 </a:t>
            </a:r>
            <a:r>
              <a:rPr lang="en-US" sz="1200" kern="1200" dirty="0">
                <a:solidFill>
                  <a:schemeClr val="tx1"/>
                </a:solidFill>
                <a:effectLst/>
                <a:latin typeface="Arial" charset="0"/>
                <a:ea typeface="ＭＳ Ｐゴシック" charset="-128"/>
                <a:cs typeface="ＭＳ Ｐゴシック" charset="-128"/>
              </a:rPr>
              <a:t>(</a:t>
            </a:r>
            <a:r>
              <a:rPr lang="en-US" sz="1200" i="1" kern="1200" dirty="0">
                <a:solidFill>
                  <a:schemeClr val="tx1"/>
                </a:solidFill>
                <a:effectLst/>
                <a:latin typeface="Arial" charset="0"/>
                <a:ea typeface="ＭＳ Ｐゴシック" charset="-128"/>
                <a:cs typeface="ＭＳ Ｐゴシック" charset="-128"/>
              </a:rPr>
              <a:t>Randomness Requirements for Security, </a:t>
            </a:r>
            <a:r>
              <a:rPr lang="en-US" sz="1200" kern="1200" dirty="0">
                <a:solidFill>
                  <a:schemeClr val="tx1"/>
                </a:solidFill>
                <a:effectLst/>
                <a:latin typeface="Arial" charset="0"/>
                <a:ea typeface="ＭＳ Ｐゴシック" charset="-128"/>
                <a:cs typeface="ＭＳ Ｐゴシック" charset="-128"/>
              </a:rPr>
              <a:t>June 2005). T</a:t>
            </a:r>
            <a:r>
              <a:rPr lang="en-US" sz="1200" kern="1200" baseline="0" dirty="0">
                <a:solidFill>
                  <a:schemeClr val="tx1"/>
                </a:solidFill>
                <a:latin typeface="Arial" charset="0"/>
                <a:ea typeface="ＭＳ Ｐゴシック" charset="-128"/>
                <a:cs typeface="ＭＳ Ｐゴシック" charset="-128"/>
              </a:rPr>
              <a:t>he OFB mode is recommended in X9.82 and RFC 4086.</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8.4 illustrates the two methods. In each case, the seed consists of two</a:t>
            </a:r>
          </a:p>
          <a:p>
            <a:r>
              <a:rPr lang="en-US" sz="1200" kern="1200" baseline="0" dirty="0">
                <a:solidFill>
                  <a:schemeClr val="tx1"/>
                </a:solidFill>
                <a:latin typeface="Arial" charset="0"/>
                <a:ea typeface="ＭＳ Ｐゴシック" charset="-128"/>
                <a:cs typeface="ＭＳ Ｐゴシック" charset="-128"/>
              </a:rPr>
              <a:t>parts: the encryption key value and a value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that will be updated after each block of pseudorandom numbers is generated. Thus, for AES-128, the seed consists of a 128-bit key and a 128-bit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value. In the CTR case, the value of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is incremented by 1 after each encryption. In the case of OFB, the value of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is updated to equal the value of the preceding PRNG block. In both cases, pseudorandom bits are produced one block at a time (e.g., for AES, PRNG bits are generated 128 bits at a time).</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For the OFB PRNG, Table 8.2 shows the first eight output blocks (1024 bits)</a:t>
            </a:r>
          </a:p>
          <a:p>
            <a:r>
              <a:rPr lang="en-US" sz="1200" kern="1200" baseline="0" dirty="0">
                <a:solidFill>
                  <a:schemeClr val="tx1"/>
                </a:solidFill>
                <a:latin typeface="Arial" charset="0"/>
                <a:ea typeface="ＭＳ Ｐゴシック" charset="-128"/>
                <a:cs typeface="ＭＳ Ｐゴシック" charset="-128"/>
              </a:rPr>
              <a:t>with two rough measures of security. The second column shows the fraction of one bits in each 128-bit block. This corresponds to one of the NIST tests. The results indicate that the output is split roughly equally between zero and one bits.  The third column shows the fraction of bits that match between adjacent blocks. If this number differs substantially from 0.5, that suggests a correlation between blocks, which could be a security weakness. The results suggest no correlation.</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23</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8.3 shows the results using the same key and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values for CTR mode.</a:t>
            </a:r>
          </a:p>
          <a:p>
            <a:r>
              <a:rPr lang="en-US" sz="1200" kern="1200" baseline="0" dirty="0">
                <a:solidFill>
                  <a:schemeClr val="tx1"/>
                </a:solidFill>
                <a:latin typeface="Arial" charset="0"/>
                <a:ea typeface="ＭＳ Ｐゴシック" charset="-128"/>
                <a:cs typeface="ＭＳ Ｐゴシック" charset="-128"/>
              </a:rPr>
              <a:t>Again, the results are favorable.</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24</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charset="0"/>
                <a:ea typeface="ＭＳ Ｐゴシック" charset="-128"/>
                <a:cs typeface="ＭＳ Ｐゴシック" charset="-128"/>
              </a:rPr>
              <a:t>We now look more closely at the details of the PRNG defined in NIST SP 800-90A based on the CTR mode of operation. The PRNG is referred to as CTRDRBG (counter mode–deterministic random bit generator). CTR_DRBG is widely implemented and is part of the hardware random number generator implemented on all recent Intel processor chips (discussed in Section 8.6).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DRBG assumes that an entropy source is available to provide random bits. Typically, the entropy source will be a TRNG based on some physical source. Other sources are possible if they meet the required entropy measure of the application. Entropy is an information theoretic concept that measures unpredict- ability, or randomness; see Appendix B for details. The encryption algorithm used in the DRBG may be 3DES with three keys or AES with a key size of 128, 192, or 256 bits. </a:t>
            </a:r>
            <a:endParaRPr lang="en-US" dirty="0"/>
          </a:p>
          <a:p>
            <a:endParaRPr lang="en-US" dirty="0"/>
          </a:p>
          <a:p>
            <a:r>
              <a:rPr lang="en-US" sz="1200" kern="1200" dirty="0">
                <a:solidFill>
                  <a:schemeClr val="tx1"/>
                </a:solidFill>
                <a:effectLst/>
                <a:latin typeface="Arial" charset="0"/>
                <a:ea typeface="ＭＳ Ｐゴシック" charset="-128"/>
                <a:cs typeface="ＭＳ Ｐゴシック" charset="-128"/>
              </a:rPr>
              <a:t>Four parameters are associated with the algorithm: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Output block length </a:t>
            </a:r>
            <a:r>
              <a:rPr lang="en-US" sz="1200" kern="1200" dirty="0">
                <a:solidFill>
                  <a:schemeClr val="tx1"/>
                </a:solidFill>
                <a:effectLst/>
                <a:latin typeface="Arial" charset="0"/>
                <a:ea typeface="ＭＳ Ｐゴシック" charset="-128"/>
                <a:cs typeface="ＭＳ Ｐゴシック" charset="-128"/>
              </a:rPr>
              <a:t>(</a:t>
            </a:r>
            <a:r>
              <a:rPr lang="en-US" sz="1200" i="1" kern="1200" dirty="0" err="1">
                <a:solidFill>
                  <a:schemeClr val="tx1"/>
                </a:solidFill>
                <a:effectLst/>
                <a:latin typeface="Arial" charset="0"/>
                <a:ea typeface="ＭＳ Ｐゴシック" charset="-128"/>
                <a:cs typeface="ＭＳ Ｐゴシック" charset="-128"/>
              </a:rPr>
              <a:t>outlen</a:t>
            </a:r>
            <a:r>
              <a:rPr lang="en-US" sz="1200" kern="1200" dirty="0">
                <a:solidFill>
                  <a:schemeClr val="tx1"/>
                </a:solidFill>
                <a:effectLst/>
                <a:latin typeface="Arial" charset="0"/>
                <a:ea typeface="ＭＳ Ｐゴシック" charset="-128"/>
                <a:cs typeface="ＭＳ Ｐゴシック" charset="-128"/>
              </a:rPr>
              <a:t>): Length of the output block of the encryption algorithm.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Key length </a:t>
            </a:r>
            <a:r>
              <a:rPr lang="en-US" sz="1200" kern="1200" dirty="0">
                <a:solidFill>
                  <a:schemeClr val="tx1"/>
                </a:solidFill>
                <a:effectLst/>
                <a:latin typeface="Arial" charset="0"/>
                <a:ea typeface="ＭＳ Ｐゴシック" charset="-128"/>
                <a:cs typeface="ＭＳ Ｐゴシック" charset="-128"/>
              </a:rPr>
              <a:t>(</a:t>
            </a:r>
            <a:r>
              <a:rPr lang="en-US" sz="1200" i="1" kern="1200" dirty="0" err="1">
                <a:solidFill>
                  <a:schemeClr val="tx1"/>
                </a:solidFill>
                <a:effectLst/>
                <a:latin typeface="Arial" charset="0"/>
                <a:ea typeface="ＭＳ Ｐゴシック" charset="-128"/>
                <a:cs typeface="ＭＳ Ｐゴシック" charset="-128"/>
              </a:rPr>
              <a:t>keylen</a:t>
            </a:r>
            <a:r>
              <a:rPr lang="en-US" sz="1200" kern="1200" dirty="0">
                <a:solidFill>
                  <a:schemeClr val="tx1"/>
                </a:solidFill>
                <a:effectLst/>
                <a:latin typeface="Arial" charset="0"/>
                <a:ea typeface="ＭＳ Ｐゴシック" charset="-128"/>
                <a:cs typeface="ＭＳ Ｐゴシック" charset="-128"/>
              </a:rPr>
              <a:t>): Length of the encryption key.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Seed length </a:t>
            </a:r>
            <a:r>
              <a:rPr lang="en-US" sz="1200" kern="1200" dirty="0">
                <a:solidFill>
                  <a:schemeClr val="tx1"/>
                </a:solidFill>
                <a:effectLst/>
                <a:latin typeface="Arial" charset="0"/>
                <a:ea typeface="ＭＳ Ｐゴシック" charset="-128"/>
                <a:cs typeface="ＭＳ Ｐゴシック" charset="-128"/>
              </a:rPr>
              <a:t>(</a:t>
            </a:r>
            <a:r>
              <a:rPr lang="en-US" sz="1200" i="1" kern="1200" dirty="0" err="1">
                <a:solidFill>
                  <a:schemeClr val="tx1"/>
                </a:solidFill>
                <a:effectLst/>
                <a:latin typeface="Arial" charset="0"/>
                <a:ea typeface="ＭＳ Ｐゴシック" charset="-128"/>
                <a:cs typeface="ＭＳ Ｐゴシック" charset="-128"/>
              </a:rPr>
              <a:t>seedlen</a:t>
            </a:r>
            <a:r>
              <a:rPr lang="en-US" sz="1200" kern="1200" dirty="0">
                <a:solidFill>
                  <a:schemeClr val="tx1"/>
                </a:solidFill>
                <a:effectLst/>
                <a:latin typeface="Arial" charset="0"/>
                <a:ea typeface="ＭＳ Ｐゴシック" charset="-128"/>
                <a:cs typeface="ＭＳ Ｐゴシック" charset="-128"/>
              </a:rPr>
              <a:t>): The seed is a string of bits that is used as input to a DRBG mechanism. The seed will determine a portion of the internal state of the DRBG, and its entropy must be sufficient to support the security strength of the DRBG. </a:t>
            </a:r>
            <a:r>
              <a:rPr lang="en-US" sz="1200" i="1" kern="1200" dirty="0" err="1">
                <a:solidFill>
                  <a:schemeClr val="tx1"/>
                </a:solidFill>
                <a:effectLst/>
                <a:latin typeface="Arial" charset="0"/>
                <a:ea typeface="ＭＳ Ｐゴシック" charset="-128"/>
                <a:cs typeface="ＭＳ Ｐゴシック" charset="-128"/>
              </a:rPr>
              <a:t>seedlen</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 </a:t>
            </a:r>
            <a:r>
              <a:rPr lang="en-US" sz="1200" i="1" kern="1200" dirty="0" err="1">
                <a:solidFill>
                  <a:schemeClr val="tx1"/>
                </a:solidFill>
                <a:effectLst/>
                <a:latin typeface="Arial" charset="0"/>
                <a:ea typeface="ＭＳ Ｐゴシック" charset="-128"/>
                <a:cs typeface="ＭＳ Ｐゴシック" charset="-128"/>
              </a:rPr>
              <a:t>outlen</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 </a:t>
            </a:r>
            <a:r>
              <a:rPr lang="en-US" sz="1200" i="1" kern="1200" dirty="0" err="1">
                <a:solidFill>
                  <a:schemeClr val="tx1"/>
                </a:solidFill>
                <a:effectLst/>
                <a:latin typeface="Arial" charset="0"/>
                <a:ea typeface="ＭＳ Ｐゴシック" charset="-128"/>
                <a:cs typeface="ＭＳ Ｐゴシック" charset="-128"/>
              </a:rPr>
              <a:t>keylen</a:t>
            </a:r>
            <a:r>
              <a:rPr lang="en-US" sz="1200" kern="1200" dirty="0">
                <a:solidFill>
                  <a:schemeClr val="tx1"/>
                </a:solidFill>
                <a:effectLst/>
                <a:latin typeface="Arial" charset="0"/>
                <a:ea typeface="ＭＳ Ｐゴシック" charset="-128"/>
                <a:cs typeface="ＭＳ Ｐゴシック" charset="-128"/>
              </a:rPr>
              <a:t>.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Reseed interval </a:t>
            </a:r>
            <a:r>
              <a:rPr lang="en-US" sz="1200" kern="1200" dirty="0">
                <a:solidFill>
                  <a:schemeClr val="tx1"/>
                </a:solidFill>
                <a:effectLst/>
                <a:latin typeface="Arial" charset="0"/>
                <a:ea typeface="ＭＳ Ｐゴシック" charset="-128"/>
                <a:cs typeface="ＭＳ Ｐゴシック" charset="-128"/>
              </a:rPr>
              <a:t>(</a:t>
            </a:r>
            <a:r>
              <a:rPr lang="en-US" sz="1200" i="1" kern="1200" dirty="0" err="1">
                <a:solidFill>
                  <a:schemeClr val="tx1"/>
                </a:solidFill>
                <a:effectLst/>
                <a:latin typeface="Arial" charset="0"/>
                <a:ea typeface="ＭＳ Ｐゴシック" charset="-128"/>
                <a:cs typeface="ＭＳ Ｐゴシック" charset="-128"/>
              </a:rPr>
              <a:t>reseed_interval</a:t>
            </a:r>
            <a:r>
              <a:rPr lang="en-US" sz="1200" kern="1200" dirty="0">
                <a:solidFill>
                  <a:schemeClr val="tx1"/>
                </a:solidFill>
                <a:effectLst/>
                <a:latin typeface="Arial" charset="0"/>
                <a:ea typeface="ＭＳ Ｐゴシック" charset="-128"/>
                <a:cs typeface="ＭＳ Ｐゴシック" charset="-128"/>
              </a:rPr>
              <a:t>): Length of the encryption key. It is the maximum number of output blocks generated before updating the algorithm with a new seed.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Table 8.4 lists the values specified in SP 800-90A for these parameters.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p>
            <a:fld id="{4220F9B0-2854-C941-B1F6-A7DBB4F90621}" type="slidenum">
              <a:rPr lang="en-AU">
                <a:latin typeface="Arial" pitchFamily="-84" charset="0"/>
              </a:rPr>
              <a:pPr/>
              <a:t>26</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8.5 shows the two principal functions that comprise CTR_DRBG.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We first consider how CTR_DRBG is initialized, using the initialize and update function (Figure 8.5a).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Once values of Key and </a:t>
            </a:r>
            <a:r>
              <a:rPr lang="en-US" sz="1200" i="1" kern="1200" dirty="0">
                <a:solidFill>
                  <a:schemeClr val="tx1"/>
                </a:solidFill>
                <a:effectLst/>
                <a:latin typeface="Arial" charset="0"/>
                <a:ea typeface="ＭＳ Ｐゴシック" charset="-128"/>
                <a:cs typeface="ＭＳ Ｐゴシック" charset="-128"/>
              </a:rPr>
              <a:t>V </a:t>
            </a:r>
            <a:r>
              <a:rPr lang="en-US" sz="1200" kern="1200" dirty="0">
                <a:solidFill>
                  <a:schemeClr val="tx1"/>
                </a:solidFill>
                <a:effectLst/>
                <a:latin typeface="Arial" charset="0"/>
                <a:ea typeface="ＭＳ Ｐゴシック" charset="-128"/>
                <a:cs typeface="ＭＳ Ｐゴシック" charset="-128"/>
              </a:rPr>
              <a:t>are obtained, the DRBG enters the generate phase and is able to generate pseudorandom bits, one output block at a time (Figure 8.5b). The encryption function is iterated to generate the number of pseudo- random bits desired. Each iteration uses the same encryption key. The counter value </a:t>
            </a:r>
            <a:r>
              <a:rPr lang="en-US" sz="1200" i="1" kern="1200" dirty="0">
                <a:solidFill>
                  <a:schemeClr val="tx1"/>
                </a:solidFill>
                <a:effectLst/>
                <a:latin typeface="Arial" charset="0"/>
                <a:ea typeface="ＭＳ Ｐゴシック" charset="-128"/>
                <a:cs typeface="ＭＳ Ｐゴシック" charset="-128"/>
              </a:rPr>
              <a:t>V </a:t>
            </a:r>
            <a:r>
              <a:rPr lang="en-US" sz="1200" kern="1200" dirty="0">
                <a:solidFill>
                  <a:schemeClr val="tx1"/>
                </a:solidFill>
                <a:effectLst/>
                <a:latin typeface="Arial" charset="0"/>
                <a:ea typeface="ＭＳ Ｐゴシック" charset="-128"/>
                <a:cs typeface="ＭＳ Ｐゴシック" charset="-128"/>
              </a:rPr>
              <a:t>is incremented by 1 for each iteration.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To enhance security, the number of bits generated by any PRNG should be limited. CTR_DRGB uses the parameter </a:t>
            </a:r>
            <a:r>
              <a:rPr lang="en-US" sz="1200" i="1" kern="1200" dirty="0" err="1">
                <a:solidFill>
                  <a:schemeClr val="tx1"/>
                </a:solidFill>
                <a:effectLst/>
                <a:latin typeface="Arial" charset="0"/>
                <a:ea typeface="ＭＳ Ｐゴシック" charset="-128"/>
                <a:cs typeface="ＭＳ Ｐゴシック" charset="-128"/>
              </a:rPr>
              <a:t>reseed_interval</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to set that limit.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Stream ciphers can be viewed a pseudorandom equivalent of a one-time pad. The one-time pad uses a long random key, of length equal to the plaintext message. A stream cipher uses a short secret key and a </a:t>
            </a:r>
            <a:r>
              <a:rPr lang="en-US" sz="1200" kern="1200" dirty="0" err="1">
                <a:solidFill>
                  <a:schemeClr val="tx1"/>
                </a:solidFill>
                <a:effectLst/>
                <a:latin typeface="Arial" charset="0"/>
                <a:ea typeface="ＭＳ Ｐゴシック" charset="-128"/>
                <a:cs typeface="ＭＳ Ｐゴシック" charset="-128"/>
              </a:rPr>
              <a:t>pseudorandomly</a:t>
            </a:r>
            <a:r>
              <a:rPr lang="en-US" sz="1200" kern="1200" dirty="0">
                <a:solidFill>
                  <a:schemeClr val="tx1"/>
                </a:solidFill>
                <a:effectLst/>
                <a:latin typeface="Arial" charset="0"/>
                <a:ea typeface="ＭＳ Ｐゴシック" charset="-128"/>
                <a:cs typeface="ＭＳ Ｐゴシック" charset="-128"/>
              </a:rPr>
              <a:t> generated stream of bits, computationally indistinguishable from a stream of random digits. Traditionally, block ciphers have been more widely used, in a greater range of applications. This is primarily due to the ability of block ciphers to easily be used in a variety of ways using different modes of operation. In addition, block ciphers can be used as stream ciphers via modes of operation such as Counter, OFB, and CBC.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In recent years, there has been a resurgence of interest in the use of stream ciphers [BIRY04]. Stream ciphers are useful when there is a need to encrypt large amounts of fast streaming data. And stream ciphers are well suited to use in devices with very limited memory and processing power, called </a:t>
            </a:r>
            <a:r>
              <a:rPr lang="en-US" sz="1200" b="1" kern="1200" dirty="0">
                <a:solidFill>
                  <a:schemeClr val="tx1"/>
                </a:solidFill>
                <a:effectLst/>
                <a:latin typeface="Arial" charset="0"/>
                <a:ea typeface="ＭＳ Ｐゴシック" charset="-128"/>
                <a:cs typeface="ＭＳ Ｐゴシック" charset="-128"/>
              </a:rPr>
              <a:t>constrained devices</a:t>
            </a:r>
            <a:r>
              <a:rPr lang="en-US" sz="1200" kern="1200" dirty="0">
                <a:solidFill>
                  <a:schemeClr val="tx1"/>
                </a:solidFill>
                <a:effectLst/>
                <a:latin typeface="Arial" charset="0"/>
                <a:ea typeface="ＭＳ Ｐゴシック" charset="-128"/>
                <a:cs typeface="ＭＳ Ｐゴシック" charset="-128"/>
              </a:rPr>
              <a:t>. Examples include small wireless sensors as part of an Internet of Things (IoT) and radio frequency identification (RFID) tags. </a:t>
            </a:r>
            <a:endParaRPr lang="en-US" dirty="0"/>
          </a:p>
          <a:p>
            <a:endParaRPr lang="en-US" sz="1200" kern="1200" dirty="0">
              <a:solidFill>
                <a:schemeClr val="tx1"/>
              </a:solidFill>
              <a:effectLst/>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8.6 shows the structure of a typical stream cipher. There are three internal elements. There is a secret </a:t>
            </a:r>
            <a:r>
              <a:rPr lang="en-US" sz="1200" b="1" kern="1200" dirty="0">
                <a:solidFill>
                  <a:schemeClr val="tx1"/>
                </a:solidFill>
                <a:effectLst/>
                <a:latin typeface="Arial" charset="0"/>
                <a:ea typeface="ＭＳ Ｐゴシック" charset="-128"/>
                <a:cs typeface="ＭＳ Ｐゴシック" charset="-128"/>
              </a:rPr>
              <a:t>state </a:t>
            </a:r>
            <a:r>
              <a:rPr lang="en-US" sz="1200" i="1" kern="1200" dirty="0" err="1">
                <a:solidFill>
                  <a:schemeClr val="tx1"/>
                </a:solidFill>
                <a:effectLst/>
                <a:latin typeface="Arial" charset="0"/>
                <a:ea typeface="ＭＳ Ｐゴシック" charset="-128"/>
                <a:cs typeface="ＭＳ Ｐゴシック" charset="-128"/>
              </a:rPr>
              <a:t>i</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(i.e., memory) that evolves with time during encryption and decryption; the initial state is designated as 0. A </a:t>
            </a:r>
            <a:r>
              <a:rPr lang="en-US" sz="1200" b="1" kern="1200" dirty="0">
                <a:solidFill>
                  <a:schemeClr val="tx1"/>
                </a:solidFill>
                <a:effectLst/>
                <a:latin typeface="Arial" charset="0"/>
                <a:ea typeface="ＭＳ Ｐゴシック" charset="-128"/>
                <a:cs typeface="ＭＳ Ｐゴシック" charset="-128"/>
              </a:rPr>
              <a:t>state transition function </a:t>
            </a:r>
            <a:r>
              <a:rPr lang="en-US" sz="1200" i="1" kern="1200" dirty="0">
                <a:solidFill>
                  <a:schemeClr val="tx1"/>
                </a:solidFill>
                <a:effectLst/>
                <a:latin typeface="Arial" charset="0"/>
                <a:ea typeface="ＭＳ Ｐゴシック" charset="-128"/>
                <a:cs typeface="ＭＳ Ｐゴシック" charset="-128"/>
              </a:rPr>
              <a:t>f</a:t>
            </a:r>
            <a:r>
              <a:rPr lang="en-US" sz="1200" kern="1200" dirty="0">
                <a:solidFill>
                  <a:schemeClr val="tx1"/>
                </a:solidFill>
                <a:effectLst/>
                <a:latin typeface="Arial" charset="0"/>
                <a:ea typeface="ＭＳ Ｐゴシック" charset="-128"/>
                <a:cs typeface="ＭＳ Ｐゴシック" charset="-128"/>
              </a:rPr>
              <a:t>, at each bit generation time, computes a new state value from the old state value. An </a:t>
            </a:r>
            <a:r>
              <a:rPr lang="en-US" sz="1200" b="1" kern="1200" dirty="0">
                <a:solidFill>
                  <a:schemeClr val="tx1"/>
                </a:solidFill>
                <a:effectLst/>
                <a:latin typeface="Arial" charset="0"/>
                <a:ea typeface="ＭＳ Ｐゴシック" charset="-128"/>
                <a:cs typeface="ＭＳ Ｐゴシック" charset="-128"/>
              </a:rPr>
              <a:t>output function </a:t>
            </a:r>
            <a:r>
              <a:rPr lang="en-US" sz="1200" i="1" kern="1200" dirty="0">
                <a:solidFill>
                  <a:schemeClr val="tx1"/>
                </a:solidFill>
                <a:effectLst/>
                <a:latin typeface="Arial" charset="0"/>
                <a:ea typeface="ＭＳ Ｐゴシック" charset="-128"/>
                <a:cs typeface="ＭＳ Ｐゴシック" charset="-128"/>
              </a:rPr>
              <a:t>g </a:t>
            </a:r>
            <a:r>
              <a:rPr lang="en-US" sz="1200" kern="1200" dirty="0">
                <a:solidFill>
                  <a:schemeClr val="tx1"/>
                </a:solidFill>
                <a:effectLst/>
                <a:latin typeface="Arial" charset="0"/>
                <a:ea typeface="ＭＳ Ｐゴシック" charset="-128"/>
                <a:cs typeface="ＭＳ Ｐゴシック" charset="-128"/>
              </a:rPr>
              <a:t>produces the stream of bits used for encryption and decryption, known as the </a:t>
            </a:r>
            <a:r>
              <a:rPr lang="en-US" sz="1200" b="1" kern="1200" dirty="0">
                <a:solidFill>
                  <a:schemeClr val="tx1"/>
                </a:solidFill>
                <a:effectLst/>
                <a:latin typeface="Arial" charset="0"/>
                <a:ea typeface="ＭＳ Ｐゴシック" charset="-128"/>
                <a:cs typeface="ＭＳ Ｐゴシック" charset="-128"/>
              </a:rPr>
              <a:t>keystream </a:t>
            </a:r>
            <a:r>
              <a:rPr lang="en-US" sz="1200" i="1" kern="1200" dirty="0" err="1">
                <a:solidFill>
                  <a:schemeClr val="tx1"/>
                </a:solidFill>
                <a:effectLst/>
                <a:latin typeface="Arial" charset="0"/>
                <a:ea typeface="ＭＳ Ｐゴシック" charset="-128"/>
                <a:cs typeface="ＭＳ Ｐゴシック" charset="-128"/>
              </a:rPr>
              <a:t>zi</a:t>
            </a:r>
            <a:r>
              <a:rPr lang="en-US" sz="1200" kern="1200" dirty="0">
                <a:solidFill>
                  <a:schemeClr val="tx1"/>
                </a:solidFill>
                <a:effectLst/>
                <a:latin typeface="Arial" charset="0"/>
                <a:ea typeface="ＭＳ Ｐゴシック" charset="-128"/>
                <a:cs typeface="ＭＳ Ｐゴシック" charset="-128"/>
              </a:rPr>
              <a:t>. A secret key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provides input to the stream cipher, and is used to initialize the state.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may also serve as an input parameter to </a:t>
            </a:r>
            <a:r>
              <a:rPr lang="en-US" sz="1200" i="1" kern="1200" dirty="0">
                <a:solidFill>
                  <a:schemeClr val="tx1"/>
                </a:solidFill>
                <a:effectLst/>
                <a:latin typeface="Arial" charset="0"/>
                <a:ea typeface="ＭＳ Ｐゴシック" charset="-128"/>
                <a:cs typeface="ＭＳ Ｐゴシック" charset="-128"/>
              </a:rPr>
              <a:t>f</a:t>
            </a:r>
            <a:r>
              <a:rPr lang="en-US" sz="1200" kern="1200" dirty="0">
                <a:solidFill>
                  <a:schemeClr val="tx1"/>
                </a:solidFill>
                <a:effectLst/>
                <a:latin typeface="Arial" charset="0"/>
                <a:ea typeface="ＭＳ Ｐゴシック" charset="-128"/>
                <a:cs typeface="ＭＳ Ｐゴシック" charset="-128"/>
              </a:rPr>
              <a:t>. Some stream ciphers also include an initialization vector </a:t>
            </a:r>
            <a:r>
              <a:rPr lang="en-US" sz="1200" i="1" kern="1200" dirty="0">
                <a:solidFill>
                  <a:schemeClr val="tx1"/>
                </a:solidFill>
                <a:effectLst/>
                <a:latin typeface="Arial" charset="0"/>
                <a:ea typeface="ＭＳ Ｐゴシック" charset="-128"/>
                <a:cs typeface="ＭＳ Ｐゴシック" charset="-128"/>
              </a:rPr>
              <a:t>IV </a:t>
            </a:r>
            <a:r>
              <a:rPr lang="en-US" sz="1200" kern="1200" dirty="0">
                <a:solidFill>
                  <a:schemeClr val="tx1"/>
                </a:solidFill>
                <a:effectLst/>
                <a:latin typeface="Arial" charset="0"/>
                <a:ea typeface="ＭＳ Ｐゴシック" charset="-128"/>
                <a:cs typeface="ＭＳ Ｐゴシック" charset="-128"/>
              </a:rPr>
              <a:t>that is used, along with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to initialize the state. As is the case for block ciphers, the </a:t>
            </a:r>
            <a:r>
              <a:rPr lang="en-US" sz="1200" i="1" kern="1200" dirty="0">
                <a:solidFill>
                  <a:schemeClr val="tx1"/>
                </a:solidFill>
                <a:effectLst/>
                <a:latin typeface="Arial" charset="0"/>
                <a:ea typeface="ＭＳ Ｐゴシック" charset="-128"/>
                <a:cs typeface="ＭＳ Ｐゴシック" charset="-128"/>
              </a:rPr>
              <a:t>IV </a:t>
            </a:r>
            <a:r>
              <a:rPr lang="en-US" sz="1200" kern="1200" dirty="0">
                <a:solidFill>
                  <a:schemeClr val="tx1"/>
                </a:solidFill>
                <a:effectLst/>
                <a:latin typeface="Arial" charset="0"/>
                <a:ea typeface="ＭＳ Ｐゴシック" charset="-128"/>
                <a:cs typeface="ＭＳ Ｐゴシック" charset="-128"/>
              </a:rPr>
              <a:t>for a stream cipher need not be secret. However, it should be unpredictable and unique.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27</a:t>
            </a:fld>
            <a:endParaRPr lang="en-AU" dirty="0"/>
          </a:p>
        </p:txBody>
      </p:sp>
    </p:spTree>
    <p:extLst>
      <p:ext uri="{BB962C8B-B14F-4D97-AF65-F5344CB8AC3E}">
        <p14:creationId xmlns:p14="http://schemas.microsoft.com/office/powerpoint/2010/main" val="899094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657DABF-6FCC-1647-961A-D1E91497B28E}" type="slidenum">
              <a:rPr lang="en-AU">
                <a:latin typeface="Arial" pitchFamily="-84" charset="0"/>
              </a:rPr>
              <a:pPr/>
              <a:t>28</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The stream cipher is similar to the one-time pad discussed in Chapter 3. The</a:t>
            </a:r>
          </a:p>
          <a:p>
            <a:r>
              <a:rPr lang="en-US" sz="1200" kern="1200" baseline="0" dirty="0">
                <a:solidFill>
                  <a:schemeClr val="tx1"/>
                </a:solidFill>
                <a:latin typeface="Arial" charset="0"/>
                <a:ea typeface="ＭＳ Ｐゴシック" charset="-128"/>
                <a:cs typeface="ＭＳ Ｐゴシック" charset="-128"/>
              </a:rPr>
              <a:t>difference is that a one-time pad uses a genuine random number stream, whereas a stream cipher uses a pseudorandom number stream.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[KUMA97] lists the following important design considerations for a stream cipher.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The encryption sequence should have a large period. A pseudorandom number generator uses a function that produces a deterministic stream of bits that eventually repeats. The longer the period of repeat the more difficult it will</a:t>
            </a:r>
          </a:p>
          <a:p>
            <a:r>
              <a:rPr lang="en-US" sz="1200" kern="1200" baseline="0" dirty="0">
                <a:solidFill>
                  <a:schemeClr val="tx1"/>
                </a:solidFill>
                <a:latin typeface="Arial" charset="0"/>
                <a:ea typeface="ＭＳ Ｐゴシック" charset="-128"/>
                <a:cs typeface="ＭＳ Ｐゴシック" charset="-128"/>
              </a:rPr>
              <a:t>be to do cryptanalysis. This is essentially the same consideration that was discussed with reference to the Vigenère cipher, namely that the longer the keyword the more difficult the cryptanalysis.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keystream should approximate the properties of a true random number</a:t>
            </a:r>
          </a:p>
          <a:p>
            <a:r>
              <a:rPr lang="en-US" sz="1200" kern="1200" baseline="0" dirty="0">
                <a:solidFill>
                  <a:schemeClr val="tx1"/>
                </a:solidFill>
                <a:latin typeface="Arial" charset="0"/>
                <a:ea typeface="ＭＳ Ｐゴシック" charset="-128"/>
                <a:cs typeface="ＭＳ Ｐゴシック" charset="-128"/>
              </a:rPr>
              <a:t>stream as close as possible. For example, there should be an approximately</a:t>
            </a:r>
          </a:p>
          <a:p>
            <a:r>
              <a:rPr lang="en-US" sz="1200" kern="1200" baseline="0" dirty="0">
                <a:solidFill>
                  <a:schemeClr val="tx1"/>
                </a:solidFill>
                <a:latin typeface="Arial" charset="0"/>
                <a:ea typeface="ＭＳ Ｐゴシック" charset="-128"/>
                <a:cs typeface="ＭＳ Ｐゴシック" charset="-128"/>
              </a:rPr>
              <a:t>equal number of 1s and 0s. If the keystream is treated as a stream of bytes,</a:t>
            </a:r>
          </a:p>
          <a:p>
            <a:r>
              <a:rPr lang="en-US" sz="1200" kern="1200" baseline="0" dirty="0">
                <a:solidFill>
                  <a:schemeClr val="tx1"/>
                </a:solidFill>
                <a:latin typeface="Arial" charset="0"/>
                <a:ea typeface="ＭＳ Ｐゴシック" charset="-128"/>
                <a:cs typeface="ＭＳ Ｐゴシック" charset="-128"/>
              </a:rPr>
              <a:t>then all of the 256 possible byte values should appear approximately equally</a:t>
            </a:r>
          </a:p>
          <a:p>
            <a:r>
              <a:rPr lang="en-US" sz="1200" kern="1200" baseline="0" dirty="0">
                <a:solidFill>
                  <a:schemeClr val="tx1"/>
                </a:solidFill>
                <a:latin typeface="Arial" charset="0"/>
                <a:ea typeface="ＭＳ Ｐゴシック" charset="-128"/>
                <a:cs typeface="ＭＳ Ｐゴシック" charset="-128"/>
              </a:rPr>
              <a:t>often. The more random-appearing the keystream is, the more randomized the</a:t>
            </a:r>
          </a:p>
          <a:p>
            <a:r>
              <a:rPr lang="en-US" sz="1200" kern="1200" baseline="0" dirty="0">
                <a:solidFill>
                  <a:schemeClr val="tx1"/>
                </a:solidFill>
                <a:latin typeface="Arial" charset="0"/>
                <a:ea typeface="ＭＳ Ｐゴシック" charset="-128"/>
                <a:cs typeface="ＭＳ Ｐゴシック" charset="-128"/>
              </a:rPr>
              <a:t>ciphertext is, making cryptanalysis more difficult.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Note from Figure 8.6 that the output of the pseudorandom number generator is conditioned on the value of the input key. To guard against brute-force attacks, the key needs to be sufficiently long. The same considerations that apply to block ciphers are valid here. Thus, with current technology, a key</a:t>
            </a:r>
          </a:p>
          <a:p>
            <a:r>
              <a:rPr lang="en-US" sz="1200" kern="1200" baseline="0" dirty="0">
                <a:solidFill>
                  <a:schemeClr val="tx1"/>
                </a:solidFill>
                <a:latin typeface="Arial" charset="0"/>
                <a:ea typeface="ＭＳ Ｐゴシック" charset="-128"/>
                <a:cs typeface="ＭＳ Ｐゴシック" charset="-128"/>
              </a:rPr>
              <a:t>length of at least 128 bits is desirable.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With a properly designed pseudorandom number generator, a stream cipher</a:t>
            </a:r>
          </a:p>
          <a:p>
            <a:r>
              <a:rPr lang="en-US" sz="1200" kern="1200" baseline="0" dirty="0">
                <a:solidFill>
                  <a:schemeClr val="tx1"/>
                </a:solidFill>
                <a:latin typeface="Arial" charset="0"/>
                <a:ea typeface="ＭＳ Ｐゴシック" charset="-128"/>
                <a:cs typeface="ＭＳ Ｐゴシック" charset="-128"/>
              </a:rPr>
              <a:t>can be as secure as a block cipher of comparable key length. A potential advantage of a stream cipher is that stream ciphers that do not use block ciphers as a building block are typically faster and use far less code than do block ciphers. The example in this chapter, RC4, can be implemented in just a few lines of code. In recent years, this advantage has diminished with the introduction of AES, which is quite efficient in software. Furthermore, hardware acceleration techniques are now available for AES. For example, the Intel AES Instruction Set has machine instructions for one round of encryption and decryption and key generation. Using the hardware instructions</a:t>
            </a:r>
          </a:p>
          <a:p>
            <a:r>
              <a:rPr lang="en-US" sz="1200" kern="1200" baseline="0" dirty="0">
                <a:solidFill>
                  <a:schemeClr val="tx1"/>
                </a:solidFill>
                <a:latin typeface="Arial" charset="0"/>
                <a:ea typeface="ＭＳ Ｐゴシック" charset="-128"/>
                <a:cs typeface="ＭＳ Ｐゴシック" charset="-128"/>
              </a:rPr>
              <a:t>results in speedups of about an order of magnitude compared to pure</a:t>
            </a:r>
          </a:p>
          <a:p>
            <a:r>
              <a:rPr lang="en-US" sz="1200" kern="1200" baseline="0" dirty="0">
                <a:solidFill>
                  <a:schemeClr val="tx1"/>
                </a:solidFill>
                <a:latin typeface="Arial" charset="0"/>
                <a:ea typeface="ＭＳ Ｐゴシック" charset="-128"/>
                <a:cs typeface="ＭＳ Ｐゴシック" charset="-128"/>
              </a:rPr>
              <a:t>software implementations [XU10].</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One advantage of a block cipher is that you can reuse keys. In contrast, if two</a:t>
            </a:r>
          </a:p>
          <a:p>
            <a:r>
              <a:rPr lang="en-US" sz="1200" kern="1200" baseline="0" dirty="0">
                <a:solidFill>
                  <a:schemeClr val="tx1"/>
                </a:solidFill>
                <a:latin typeface="Arial" charset="0"/>
                <a:ea typeface="ＭＳ Ｐゴシック" charset="-128"/>
                <a:cs typeface="ＭＳ Ｐゴシック" charset="-128"/>
              </a:rPr>
              <a:t>plaintexts are encrypted with the same key using a stream cipher, then cryptanalysis is often quite simple [DAWS96]. If the two ciphertext streams are XORed together, the result is the XOR of the original plaintexts. If the plaintexts are text strings, credit card numbers, or other byte streams with known properties, then cryptanalysis may be successful.</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For applications that require encryption/decryption of a stream of data, such as</a:t>
            </a:r>
          </a:p>
          <a:p>
            <a:r>
              <a:rPr lang="en-US" sz="1200" kern="1200" baseline="0" dirty="0">
                <a:solidFill>
                  <a:schemeClr val="tx1"/>
                </a:solidFill>
                <a:latin typeface="Arial" charset="0"/>
                <a:ea typeface="ＭＳ Ｐゴシック" charset="-128"/>
                <a:cs typeface="ＭＳ Ｐゴシック" charset="-128"/>
              </a:rPr>
              <a:t>over a data communications channel or a browser/Web link, a stream cipher might be the better alternative. For applications that deal with blocks of data, such as file transfer, e-mail, and database, block ciphers may be more appropriate. However, either type of cipher can be used in virtually any application.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 stream cipher can be constructed with any cryptographically strong PRNG,</a:t>
            </a:r>
          </a:p>
          <a:p>
            <a:r>
              <a:rPr lang="en-US" sz="1200" kern="1200" baseline="0" dirty="0">
                <a:solidFill>
                  <a:schemeClr val="tx1"/>
                </a:solidFill>
                <a:latin typeface="Arial" charset="0"/>
                <a:ea typeface="ＭＳ Ｐゴシック" charset="-128"/>
                <a:cs typeface="ＭＳ Ｐゴシック" charset="-128"/>
              </a:rPr>
              <a:t>such as the ones discussed in Sections 8.2 and 8.3. In the next section, we look at a stream cipher that uses a PRNG designed specifically for the stream cipher.</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B6F59BA-7783-0143-BED9-BDD37BBB21F8}" type="slidenum">
              <a:rPr lang="en-AU">
                <a:latin typeface="Arial" pitchFamily="-84" charset="0"/>
              </a:rPr>
              <a:pPr/>
              <a:t>29</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a:solidFill>
                  <a:schemeClr val="tx1"/>
                </a:solidFill>
                <a:latin typeface="Arial" charset="0"/>
                <a:ea typeface="ＭＳ Ｐゴシック" charset="-128"/>
                <a:cs typeface="ＭＳ Ｐゴシック" charset="-128"/>
              </a:rPr>
              <a:t>RC4 is a stream cipher designed in 1987 by Ron Rivest for RSA Security. It is a variable key size stream cipher with byte-oriented operations. The algorithm is based on the use of a random permutation. Analysis shows that the period of the cipher is overwhelmingly likely to be greater than 10</a:t>
            </a:r>
            <a:r>
              <a:rPr lang="en-US" sz="1200" b="0" kern="1200" baseline="30000" dirty="0">
                <a:solidFill>
                  <a:schemeClr val="tx1"/>
                </a:solidFill>
                <a:latin typeface="Arial" charset="0"/>
                <a:ea typeface="ＭＳ Ｐゴシック" charset="-128"/>
                <a:cs typeface="ＭＳ Ｐゴシック" charset="-128"/>
              </a:rPr>
              <a:t>100</a:t>
            </a:r>
            <a:r>
              <a:rPr lang="en-US" sz="1200" b="0" kern="1200" baseline="0" dirty="0">
                <a:solidFill>
                  <a:schemeClr val="tx1"/>
                </a:solidFill>
                <a:latin typeface="Arial" charset="0"/>
                <a:ea typeface="ＭＳ Ｐゴシック" charset="-128"/>
                <a:cs typeface="ＭＳ Ｐゴシック" charset="-128"/>
              </a:rPr>
              <a:t>  [ROBS95a]. Eight to sixteen machine operations are required per output byte, and the cipher can be expected to run very quickly in software. RC4 is used in the </a:t>
            </a:r>
            <a:r>
              <a:rPr lang="en-US" sz="1200" kern="1200" dirty="0" err="1">
                <a:solidFill>
                  <a:schemeClr val="tx1"/>
                </a:solidFill>
                <a:effectLst/>
                <a:latin typeface="Arial" charset="0"/>
                <a:ea typeface="ＭＳ Ｐゴシック" charset="-128"/>
                <a:cs typeface="ＭＳ Ｐゴシック" charset="-128"/>
              </a:rPr>
              <a:t>WiFi</a:t>
            </a:r>
            <a:r>
              <a:rPr lang="en-US" sz="1200" kern="1200" dirty="0">
                <a:solidFill>
                  <a:schemeClr val="tx1"/>
                </a:solidFill>
                <a:effectLst/>
                <a:latin typeface="Arial" charset="0"/>
                <a:ea typeface="ＭＳ Ｐゴシック" charset="-128"/>
                <a:cs typeface="ＭＳ Ｐゴシック" charset="-128"/>
              </a:rPr>
              <a:t> Protected Access (WPA) protocol that are part of the IEEE 802.11 wireless LAN standard.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It is optional for use in Secure Shell (SSH) and Kerberos. RC4 was kept as a trade secret by RSA Security. In September 1994, the RC4 algorithm was anonymously posted on the Internet on the </a:t>
            </a:r>
            <a:r>
              <a:rPr lang="en-US" sz="1200" kern="1200" dirty="0" err="1">
                <a:solidFill>
                  <a:schemeClr val="tx1"/>
                </a:solidFill>
                <a:effectLst/>
                <a:latin typeface="Arial" charset="0"/>
                <a:ea typeface="ＭＳ Ｐゴシック" charset="-128"/>
                <a:cs typeface="ＭＳ Ｐゴシック" charset="-128"/>
              </a:rPr>
              <a:t>Cypherpunks</a:t>
            </a:r>
            <a:r>
              <a:rPr lang="en-US" sz="1200" kern="1200" dirty="0">
                <a:solidFill>
                  <a:schemeClr val="tx1"/>
                </a:solidFill>
                <a:effectLst/>
                <a:latin typeface="Arial" charset="0"/>
                <a:ea typeface="ＭＳ Ｐゴシック" charset="-128"/>
                <a:cs typeface="ＭＳ Ｐゴシック" charset="-128"/>
              </a:rPr>
              <a:t> anonymous remailers list.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RC4 algorithm is remarkably simple and quite easy to explain. A variable-length key of from 1 to 256 bytes (8 to 2048 bits) is used to initialize a 256-byte state vector S, with elements S[0], S[1], c , S[255]. At all times, S contains a permutation of all 8-bit numbers from 0 through 255. For encryption and decryption, a byte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is generated from S by selecting one of the 255 entries in a systematic fashion. As each value of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is generated, the entries in S are once again permuted.</a:t>
            </a:r>
            <a:endParaRPr lang="en-US" b="0" dirty="0">
              <a:latin typeface="Arial" pitchFamily="-84" charset="0"/>
              <a:ea typeface="Arial" pitchFamily="-84" charset="0"/>
              <a:cs typeface="Arial"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p:spPr>
        <p:txBody>
          <a:bodyPr/>
          <a:lstStyle/>
          <a:p>
            <a:fld id="{45B84D38-AE22-994D-815E-7BA953888EEA}" type="slidenum">
              <a:rPr lang="en-AU">
                <a:latin typeface="Arial" pitchFamily="-84" charset="0"/>
              </a:rPr>
              <a:pPr/>
              <a:t>3</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A number of network security algorithms and protocols based on cryptography make use of random binary numbers. For example,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Key distribution and reciprocal (mutual) authentication schemes, such as those discussed in Chapters 14 and 15. In such schemes, two communicating parties cooperate by exchanging messages to distribute keys and/or authenticate each other. In many cases, nonces are used for handshaking to prevent replay attacks. The use of random numbers for the nonces frustrates an opponent’s efforts to determine or guess the nonce, in order to repeat an obsolete transaction.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Session key generation. We will see a number of protocols in this book where a secret key for symmetric encryption is generated for use for a particular transaction (or session) and is valid for a short period of time. This key is generally called a session key.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Generation of keys for the RSA public-key encryption algorithm (described in Chapter 9).</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Generation of a bit stream for symmetric stream encryption (described in this chapter).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These applications give rise to two distinct and not necessarily compatible requirements for a sequence of random numbers: randomness and unpredictability.</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D5AF9FE-FAAB-404B-9C6C-94022C2AF404}" type="slidenum">
              <a:rPr lang="en-AU">
                <a:latin typeface="Arial" pitchFamily="-84" charset="0"/>
              </a:rPr>
              <a:pPr/>
              <a:t>30</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p:spPr>
        <p:txBody>
          <a:bodyPr/>
          <a:lstStyle/>
          <a:p>
            <a:pPr eaLnBrk="1" hangingPunct="1"/>
            <a:r>
              <a:rPr lang="en-US" sz="1200" kern="1200" baseline="0" dirty="0">
                <a:solidFill>
                  <a:schemeClr val="tx1"/>
                </a:solidFill>
                <a:latin typeface="Arial" charset="0"/>
                <a:ea typeface="ＭＳ Ｐゴシック" charset="-128"/>
                <a:cs typeface="ＭＳ Ｐゴシック" charset="-128"/>
              </a:rPr>
              <a:t> Figure 8.7 illustrates the RC4 logic.</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F6375B-C00B-5D4B-A158-5BF2296F9DF6}" type="slidenum">
              <a:rPr lang="en-AU">
                <a:latin typeface="Arial" pitchFamily="-84" charset="0"/>
              </a:rPr>
              <a:pPr/>
              <a:t>31</a:t>
            </a:fld>
            <a:endParaRPr lang="en-AU" dirty="0">
              <a:latin typeface="Arial"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More recently, [PAUL07] revealed a more fundamental vulnerability in the RC4 key scheduling algorithm that reduces the amount of effort to discover the key. Recent cryptanalysis results [ALFA13] exploit biases in the RC4 keystream to recover repeatedly encrypted plaintexts. As a result of the discovered weaknesses, particularly those reported in [ALFA13], the IETF issued RFC 7465 prohibiting the use of RC4 in TLS (</a:t>
            </a:r>
            <a:r>
              <a:rPr lang="en-US" sz="1200" i="1" kern="1200" dirty="0">
                <a:solidFill>
                  <a:schemeClr val="tx1"/>
                </a:solidFill>
                <a:effectLst/>
                <a:latin typeface="Arial" charset="0"/>
                <a:ea typeface="ＭＳ Ｐゴシック" charset="-128"/>
                <a:cs typeface="ＭＳ Ｐゴシック" charset="-128"/>
              </a:rPr>
              <a:t>Prohibiting RC4 Cipher Suites</a:t>
            </a:r>
            <a:r>
              <a:rPr lang="en-US" sz="1200" kern="1200" dirty="0">
                <a:solidFill>
                  <a:schemeClr val="tx1"/>
                </a:solidFill>
                <a:effectLst/>
                <a:latin typeface="Arial" charset="0"/>
                <a:ea typeface="ＭＳ Ｐゴシック" charset="-128"/>
                <a:cs typeface="ＭＳ Ｐゴシック" charset="-128"/>
              </a:rPr>
              <a:t>, February 2015). In its latest TLS guidelines, NIST also prohibited the use of RC4 for government use (SP 800-52, </a:t>
            </a:r>
            <a:r>
              <a:rPr lang="en-US" sz="1200" i="1" kern="1200" dirty="0">
                <a:solidFill>
                  <a:schemeClr val="tx1"/>
                </a:solidFill>
                <a:effectLst/>
                <a:latin typeface="Arial" charset="0"/>
                <a:ea typeface="ＭＳ Ｐゴシック" charset="-128"/>
                <a:cs typeface="ＭＳ Ｐゴシック" charset="-128"/>
              </a:rPr>
              <a:t>Guidelines for the Selection, Configuration, and Use of Transport Layer Security (TLS) Implementations, </a:t>
            </a:r>
            <a:r>
              <a:rPr lang="en-US" sz="1200" kern="1200" dirty="0">
                <a:solidFill>
                  <a:schemeClr val="tx1"/>
                </a:solidFill>
                <a:effectLst/>
                <a:latin typeface="Arial" charset="0"/>
                <a:ea typeface="ＭＳ Ｐゴシック" charset="-128"/>
                <a:cs typeface="ＭＳ Ｐゴシック" charset="-128"/>
              </a:rPr>
              <a:t>September 2013). </a:t>
            </a:r>
            <a:endParaRPr lang="en-US" dirty="0"/>
          </a:p>
          <a:p>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With the increasing use of highly constrained devices, such as those used in the IoT, there has been increasing interest in developing new stream ciphers that take up minimal memory, are highly efficient, and have minimal power consumption requirements. Most of the recently developed stream ciphers are based on the use of feedback shift registers (FSRs). Feedback shift registers exhibit the desired performance behavior, are well-suited to compact hardware implementation, and there are well-developed theoretical results on the statistical properties of the bit sequences they produce.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An FSR consists of a sequence of 1-bit memory cells. Each cell has an output line, which indicates the value currently stored, and an input line. At discrete time instants, known as clock times, the value in each storage device is replaced by the value indicated by its input line. The effect is as follows: The rightmost (least significant) bit is shifted out as the output bit for this clock cycle. The other bits are shifted one bit position to the right. The new leftmost (most significant) bit is calculated as a function of the other bits in the FSR.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32</a:t>
            </a:fld>
            <a:endParaRPr lang="en-AU" dirty="0"/>
          </a:p>
        </p:txBody>
      </p:sp>
    </p:spTree>
    <p:extLst>
      <p:ext uri="{BB962C8B-B14F-4D97-AF65-F5344CB8AC3E}">
        <p14:creationId xmlns:p14="http://schemas.microsoft.com/office/powerpoint/2010/main" val="3041478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charset="0"/>
                <a:ea typeface="ＭＳ Ｐゴシック" charset="-128"/>
                <a:cs typeface="ＭＳ Ｐゴシック" charset="-128"/>
              </a:rPr>
              <a:t>Figure 8.8 </a:t>
            </a:r>
            <a:r>
              <a:rPr lang="en-US" sz="1200" kern="1200" dirty="0">
                <a:solidFill>
                  <a:schemeClr val="tx1"/>
                </a:solidFill>
                <a:effectLst/>
                <a:latin typeface="Arial" charset="0"/>
                <a:ea typeface="ＭＳ Ｐゴシック" charset="-128"/>
                <a:cs typeface="ＭＳ Ｐゴシック" charset="-128"/>
              </a:rPr>
              <a:t>Binary Linear Feedback Shift Register Sequence Generator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33</a:t>
            </a:fld>
            <a:endParaRPr lang="en-AU" dirty="0"/>
          </a:p>
        </p:txBody>
      </p:sp>
    </p:spTree>
    <p:extLst>
      <p:ext uri="{BB962C8B-B14F-4D97-AF65-F5344CB8AC3E}">
        <p14:creationId xmlns:p14="http://schemas.microsoft.com/office/powerpoint/2010/main" val="2747344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The shift register technique has several important advantages. The sequences generated by an LFSR can be nearly random with long periods. In addition, LFSRs are easy to implement in hardware and can run at high speeds. </a:t>
            </a:r>
            <a:endParaRPr lang="en-US" dirty="0"/>
          </a:p>
          <a:p>
            <a:r>
              <a:rPr lang="en-US" sz="1200" kern="1200" dirty="0">
                <a:solidFill>
                  <a:schemeClr val="tx1"/>
                </a:solidFill>
                <a:effectLst/>
                <a:latin typeface="Arial" charset="0"/>
                <a:ea typeface="ＭＳ Ｐゴシック" charset="-128"/>
                <a:cs typeface="ＭＳ Ｐゴシック" charset="-128"/>
              </a:rPr>
              <a:t>It can be shown that the output of an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-bit LFSR is periodic with maximum period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 2</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- 1. The all-zeros sequence occurs only if either the initial contents of the LFSR are all zero or the coefficients in Equation (8.1) are all zero (no feedback). A feedback configuration can always be found that gives a period of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the resulting sequences are called </a:t>
            </a:r>
            <a:r>
              <a:rPr lang="en-US" sz="1200" b="1" kern="1200" dirty="0">
                <a:solidFill>
                  <a:schemeClr val="tx1"/>
                </a:solidFill>
                <a:effectLst/>
                <a:latin typeface="Arial" charset="0"/>
                <a:ea typeface="ＭＳ Ｐゴシック" charset="-128"/>
                <a:cs typeface="ＭＳ Ｐゴシック" charset="-128"/>
              </a:rPr>
              <a:t>maximal-length sequences</a:t>
            </a:r>
            <a:r>
              <a:rPr lang="en-US" sz="1200" kern="1200" dirty="0">
                <a:solidFill>
                  <a:schemeClr val="tx1"/>
                </a:solidFill>
                <a:effectLst/>
                <a:latin typeface="Arial" charset="0"/>
                <a:ea typeface="ＭＳ Ｐゴシック" charset="-128"/>
                <a:cs typeface="ＭＳ Ｐゴシック" charset="-128"/>
              </a:rPr>
              <a:t>, or </a:t>
            </a:r>
            <a:r>
              <a:rPr lang="en-US" sz="1200" b="1" kern="1200" dirty="0">
                <a:solidFill>
                  <a:schemeClr val="tx1"/>
                </a:solidFill>
                <a:effectLst/>
                <a:latin typeface="Arial" charset="0"/>
                <a:ea typeface="ＭＳ Ｐゴシック" charset="-128"/>
                <a:cs typeface="ＭＳ Ｐゴシック" charset="-128"/>
              </a:rPr>
              <a:t>m-sequences</a:t>
            </a:r>
            <a:r>
              <a:rPr lang="en-US" sz="1200" kern="1200" dirty="0">
                <a:solidFill>
                  <a:schemeClr val="tx1"/>
                </a:solidFill>
                <a:effectLst/>
                <a:latin typeface="Arial" charset="0"/>
                <a:ea typeface="ＭＳ Ｐゴシック" charset="-128"/>
                <a:cs typeface="ＭＳ Ｐゴシック" charset="-128"/>
              </a:rPr>
              <a:t>.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8.9b shows the generation of an m-sequence for the LFSR of Figure 8.9a. The LFSR implements Equation (8.2) with an initial state of 1000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3</a:t>
            </a:r>
            <a:r>
              <a:rPr lang="en-US" sz="1200" kern="1200" dirty="0">
                <a:solidFill>
                  <a:schemeClr val="tx1"/>
                </a:solidFill>
                <a:effectLst/>
                <a:latin typeface="Arial" charset="0"/>
                <a:ea typeface="ＭＳ Ｐゴシック" charset="-128"/>
                <a:cs typeface="ＭＳ Ｐゴシック" charset="-128"/>
              </a:rPr>
              <a:t> = 1,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2</a:t>
            </a:r>
            <a:r>
              <a:rPr lang="en-US" sz="1200" kern="1200" dirty="0">
                <a:solidFill>
                  <a:schemeClr val="tx1"/>
                </a:solidFill>
                <a:effectLst/>
                <a:latin typeface="Arial" charset="0"/>
                <a:ea typeface="ＭＳ Ｐゴシック" charset="-128"/>
                <a:cs typeface="ＭＳ Ｐゴシック" charset="-128"/>
              </a:rPr>
              <a:t> = 0,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1</a:t>
            </a:r>
            <a:r>
              <a:rPr lang="en-US" sz="1200" kern="1200" dirty="0">
                <a:solidFill>
                  <a:schemeClr val="tx1"/>
                </a:solidFill>
                <a:effectLst/>
                <a:latin typeface="Arial" charset="0"/>
                <a:ea typeface="ＭＳ Ｐゴシック" charset="-128"/>
                <a:cs typeface="ＭＳ Ｐゴシック" charset="-128"/>
              </a:rPr>
              <a:t> = 0,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0 </a:t>
            </a:r>
            <a:r>
              <a:rPr lang="en-US" sz="1200" kern="1200" dirty="0">
                <a:solidFill>
                  <a:schemeClr val="tx1"/>
                </a:solidFill>
                <a:effectLst/>
                <a:latin typeface="Arial" charset="0"/>
                <a:ea typeface="ＭＳ Ｐゴシック" charset="-128"/>
                <a:cs typeface="ＭＳ Ｐゴシック" charset="-128"/>
              </a:rPr>
              <a:t>= 0). Figure 8.9b shows the step-by-step operation as the LFSR is clocked one bit at a time. Each row of the table shows the values currently stored in the four shift register elements. In addition, the row shows the value that appears at the output of the exclusive-OR circuit. Finally, the row shows the value of the output bit, which is just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0</a:t>
            </a:r>
            <a:r>
              <a:rPr lang="en-US" sz="1200" kern="1200" dirty="0">
                <a:solidFill>
                  <a:schemeClr val="tx1"/>
                </a:solidFill>
                <a:effectLst/>
                <a:latin typeface="Arial" charset="0"/>
                <a:ea typeface="ＭＳ Ｐゴシック" charset="-128"/>
                <a:cs typeface="ＭＳ Ｐゴシック" charset="-128"/>
              </a:rPr>
              <a:t>. Note that the output repeats after 15 bits. That is, the period of the sequence, or the length of the m-sequence, is 15 = 2</a:t>
            </a:r>
            <a:r>
              <a:rPr lang="en-US" sz="1200" kern="1200" baseline="30000" dirty="0">
                <a:solidFill>
                  <a:schemeClr val="tx1"/>
                </a:solidFill>
                <a:effectLst/>
                <a:latin typeface="Arial" charset="0"/>
                <a:ea typeface="ＭＳ Ｐゴシック" charset="-128"/>
                <a:cs typeface="ＭＳ Ｐゴシック" charset="-128"/>
              </a:rPr>
              <a:t>4</a:t>
            </a:r>
            <a:r>
              <a:rPr lang="en-US" sz="1200" kern="1200" dirty="0">
                <a:solidFill>
                  <a:schemeClr val="tx1"/>
                </a:solidFill>
                <a:effectLst/>
                <a:latin typeface="Arial" charset="0"/>
                <a:ea typeface="ＭＳ Ｐゴシック" charset="-128"/>
                <a:cs typeface="ＭＳ Ｐゴシック" charset="-128"/>
              </a:rPr>
              <a:t> - 1. This same periodic m-sequence is generated regardless of the initial state of the LFSR (except for 0000).  With each different initial state, the m-sequence begins at a different point in its cycle, but it is the same sequence.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34</a:t>
            </a:fld>
            <a:endParaRPr lang="en-AU" dirty="0"/>
          </a:p>
        </p:txBody>
      </p:sp>
    </p:spTree>
    <p:extLst>
      <p:ext uri="{BB962C8B-B14F-4D97-AF65-F5344CB8AC3E}">
        <p14:creationId xmlns:p14="http://schemas.microsoft.com/office/powerpoint/2010/main" val="957319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For any given size of LFSR, a number of different unique m-sequences can be generated by using different values for the </a:t>
            </a:r>
            <a:r>
              <a:rPr lang="en-US" sz="1200" i="1" kern="1200" dirty="0">
                <a:solidFill>
                  <a:schemeClr val="tx1"/>
                </a:solidFill>
                <a:effectLst/>
                <a:latin typeface="Arial" charset="0"/>
                <a:ea typeface="ＭＳ Ｐゴシック" charset="-128"/>
                <a:cs typeface="ＭＳ Ｐゴシック" charset="-128"/>
              </a:rPr>
              <a:t>A </a:t>
            </a:r>
            <a:r>
              <a:rPr lang="en-US" sz="1200" kern="1200" dirty="0">
                <a:solidFill>
                  <a:schemeClr val="tx1"/>
                </a:solidFill>
                <a:effectLst/>
                <a:latin typeface="Arial" charset="0"/>
                <a:ea typeface="ＭＳ Ｐゴシック" charset="-128"/>
                <a:cs typeface="ＭＳ Ｐゴシック" charset="-128"/>
              </a:rPr>
              <a:t>in Equation (8.1). </a:t>
            </a:r>
          </a:p>
          <a:p>
            <a:endParaRPr lang="en-US" dirty="0"/>
          </a:p>
          <a:p>
            <a:r>
              <a:rPr lang="en-US" sz="1200" kern="1200" dirty="0">
                <a:solidFill>
                  <a:schemeClr val="tx1"/>
                </a:solidFill>
                <a:effectLst/>
                <a:latin typeface="Arial" charset="0"/>
                <a:ea typeface="ＭＳ Ｐゴシック" charset="-128"/>
                <a:cs typeface="ＭＳ Ｐゴシック" charset="-128"/>
              </a:rPr>
              <a:t>An equivalent definition of an LFSR configuration is a </a:t>
            </a:r>
            <a:r>
              <a:rPr lang="en-US" sz="1200" b="1" kern="1200" dirty="0">
                <a:solidFill>
                  <a:schemeClr val="tx1"/>
                </a:solidFill>
                <a:effectLst/>
                <a:latin typeface="Arial" charset="0"/>
                <a:ea typeface="ＭＳ Ｐゴシック" charset="-128"/>
                <a:cs typeface="ＭＳ Ｐゴシック" charset="-128"/>
              </a:rPr>
              <a:t>characteristic polynomial</a:t>
            </a:r>
            <a:r>
              <a:rPr lang="en-US" sz="1200" kern="1200" dirty="0">
                <a:solidFill>
                  <a:schemeClr val="tx1"/>
                </a:solidFill>
                <a:effectLst/>
                <a:latin typeface="Arial" charset="0"/>
                <a:ea typeface="ＭＳ Ｐゴシック" charset="-128"/>
                <a:cs typeface="ＭＳ Ｐゴシック" charset="-128"/>
              </a:rPr>
              <a:t>. The characteristic polynomial </a:t>
            </a:r>
            <a:r>
              <a:rPr lang="en-US" sz="1200" i="1" kern="1200" dirty="0">
                <a:solidFill>
                  <a:schemeClr val="tx1"/>
                </a:solidFill>
                <a:effectLst/>
                <a:latin typeface="Arial" charset="0"/>
                <a:ea typeface="ＭＳ Ｐゴシック" charset="-128"/>
                <a:cs typeface="ＭＳ Ｐゴシック" charset="-128"/>
              </a:rPr>
              <a:t>P (X )</a:t>
            </a:r>
            <a:r>
              <a:rPr lang="en-US" sz="1200" kern="1200" dirty="0">
                <a:solidFill>
                  <a:schemeClr val="tx1"/>
                </a:solidFill>
                <a:effectLst/>
                <a:latin typeface="Arial" charset="0"/>
                <a:ea typeface="ＭＳ Ｐゴシック" charset="-128"/>
                <a:cs typeface="ＭＳ Ｐゴシック" charset="-128"/>
              </a:rPr>
              <a:t> that corresponds to Equation (8.1) has the form in Figure 8.10.</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35</a:t>
            </a:fld>
            <a:endParaRPr lang="en-AU" dirty="0"/>
          </a:p>
        </p:txBody>
      </p:sp>
    </p:spTree>
    <p:extLst>
      <p:ext uri="{BB962C8B-B14F-4D97-AF65-F5344CB8AC3E}">
        <p14:creationId xmlns:p14="http://schemas.microsoft.com/office/powerpoint/2010/main" val="3375301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The term </a:t>
            </a:r>
            <a:r>
              <a:rPr lang="en-US" sz="1200" i="1" kern="1200" dirty="0">
                <a:solidFill>
                  <a:schemeClr val="tx1"/>
                </a:solidFill>
                <a:effectLst/>
                <a:latin typeface="Arial" charset="0"/>
                <a:ea typeface="ＭＳ Ｐゴシック" charset="-128"/>
                <a:cs typeface="ＭＳ Ｐゴシック" charset="-128"/>
              </a:rPr>
              <a:t>linear</a:t>
            </a:r>
            <a:r>
              <a:rPr lang="en-US" sz="1200" kern="1200" dirty="0">
                <a:solidFill>
                  <a:schemeClr val="tx1"/>
                </a:solidFill>
                <a:effectLst/>
                <a:latin typeface="Arial" charset="0"/>
                <a:ea typeface="ＭＳ Ｐゴシック" charset="-128"/>
                <a:cs typeface="ＭＳ Ｐゴシック" charset="-128"/>
              </a:rPr>
              <a:t>, in the context of LFSR, means that the coefficients </a:t>
            </a:r>
            <a:r>
              <a:rPr lang="en-US" sz="1200" i="1" kern="1200" dirty="0">
                <a:solidFill>
                  <a:schemeClr val="tx1"/>
                </a:solidFill>
                <a:effectLst/>
                <a:latin typeface="Arial" charset="0"/>
                <a:ea typeface="ＭＳ Ｐゴシック" charset="-128"/>
                <a:cs typeface="ＭＳ Ｐゴシック" charset="-128"/>
              </a:rPr>
              <a:t>A</a:t>
            </a:r>
            <a:r>
              <a:rPr lang="en-US" sz="1200" i="1" kern="1200" baseline="-25000" dirty="0">
                <a:solidFill>
                  <a:schemeClr val="tx1"/>
                </a:solidFill>
                <a:effectLst/>
                <a:latin typeface="Arial" charset="0"/>
                <a:ea typeface="ＭＳ Ｐゴシック" charset="-128"/>
                <a:cs typeface="ＭＳ Ｐゴシック" charset="-128"/>
              </a:rPr>
              <a:t>i</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in Equations 8.1 and 8.3 are constants; in particular these are Boolean constants (0 or 1). For an NFSR, the coefficients may be variables. An example is Figure 8.11.</a:t>
            </a:r>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36</a:t>
            </a:fld>
            <a:endParaRPr lang="en-AU" dirty="0"/>
          </a:p>
        </p:txBody>
      </p:sp>
    </p:spTree>
    <p:extLst>
      <p:ext uri="{BB962C8B-B14F-4D97-AF65-F5344CB8AC3E}">
        <p14:creationId xmlns:p14="http://schemas.microsoft.com/office/powerpoint/2010/main" val="2985575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Grain is a family of hardware-efficient stream ciphers. Grain was accepted as part of the </a:t>
            </a:r>
            <a:r>
              <a:rPr lang="en-US" sz="1200" kern="1200" dirty="0" err="1">
                <a:solidFill>
                  <a:schemeClr val="tx1"/>
                </a:solidFill>
                <a:effectLst/>
                <a:latin typeface="Arial" charset="0"/>
                <a:ea typeface="ＭＳ Ｐゴシック" charset="-128"/>
                <a:cs typeface="ＭＳ Ｐゴシック" charset="-128"/>
              </a:rPr>
              <a:t>eSTREAM</a:t>
            </a:r>
            <a:r>
              <a:rPr lang="en-US" sz="1200" kern="1200" dirty="0">
                <a:solidFill>
                  <a:schemeClr val="tx1"/>
                </a:solidFill>
                <a:effectLst/>
                <a:latin typeface="Arial" charset="0"/>
                <a:ea typeface="ＭＳ Ｐゴシック" charset="-128"/>
                <a:cs typeface="ＭＳ Ｐゴシック" charset="-128"/>
              </a:rPr>
              <a:t> effort to approve a number of new stream ciphers (described in Chapter 23). The </a:t>
            </a:r>
            <a:r>
              <a:rPr lang="en-US" sz="1200" kern="1200" dirty="0" err="1">
                <a:solidFill>
                  <a:schemeClr val="tx1"/>
                </a:solidFill>
                <a:effectLst/>
                <a:latin typeface="Arial" charset="0"/>
                <a:ea typeface="ＭＳ Ｐゴシック" charset="-128"/>
                <a:cs typeface="ＭＳ Ｐゴシック" charset="-128"/>
              </a:rPr>
              <a:t>eSTREAM</a:t>
            </a:r>
            <a:r>
              <a:rPr lang="en-US" sz="1200" kern="1200" dirty="0">
                <a:solidFill>
                  <a:schemeClr val="tx1"/>
                </a:solidFill>
                <a:effectLst/>
                <a:latin typeface="Arial" charset="0"/>
                <a:ea typeface="ＭＳ Ｐゴシック" charset="-128"/>
                <a:cs typeface="ＭＳ Ｐゴシック" charset="-128"/>
              </a:rPr>
              <a:t> specification, called Grain v1, defines two stream ciphers, one with an 80-bit key and a 64-bit initialization vector (IV), and one with a 128-bit key and 80-bit IV. Grain has since been revised and expanded to include authentication, referred to as Grain-128a [AGRE11, HELL06]. The </a:t>
            </a:r>
            <a:r>
              <a:rPr lang="en-US" sz="1200" kern="1200" dirty="0" err="1">
                <a:solidFill>
                  <a:schemeClr val="tx1"/>
                </a:solidFill>
                <a:effectLst/>
                <a:latin typeface="Arial" charset="0"/>
                <a:ea typeface="ＭＳ Ｐゴシック" charset="-128"/>
                <a:cs typeface="ＭＳ Ｐゴシック" charset="-128"/>
              </a:rPr>
              <a:t>eSTREAM</a:t>
            </a:r>
            <a:r>
              <a:rPr lang="en-US" sz="1200" kern="1200" dirty="0">
                <a:solidFill>
                  <a:schemeClr val="tx1"/>
                </a:solidFill>
                <a:effectLst/>
                <a:latin typeface="Arial" charset="0"/>
                <a:ea typeface="ＭＳ Ｐゴシック" charset="-128"/>
                <a:cs typeface="ＭＳ Ｐゴシック" charset="-128"/>
              </a:rPr>
              <a:t> final report [BABB08] states that Grain has pushed the state of the art in terms of compact implementation.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Grain-128a consists of two shift registers, one with linear feedback and the second with nonlinear feedback, and a filter function. The registers are couple by very lightweight, but judiciously chosen Boolean functions. The LFSR guarantees a minimum period for the keystream, and it also provides </a:t>
            </a:r>
            <a:r>
              <a:rPr lang="en-US" sz="1200" kern="1200" dirty="0" err="1">
                <a:solidFill>
                  <a:schemeClr val="tx1"/>
                </a:solidFill>
                <a:effectLst/>
                <a:latin typeface="Arial" charset="0"/>
                <a:ea typeface="ＭＳ Ｐゴシック" charset="-128"/>
                <a:cs typeface="ＭＳ Ｐゴシック" charset="-128"/>
              </a:rPr>
              <a:t>balancedness</a:t>
            </a:r>
            <a:r>
              <a:rPr lang="en-US" sz="1200" kern="1200" dirty="0">
                <a:solidFill>
                  <a:schemeClr val="tx1"/>
                </a:solidFill>
                <a:effectLst/>
                <a:latin typeface="Arial" charset="0"/>
                <a:ea typeface="ＭＳ Ｐゴシック" charset="-128"/>
                <a:cs typeface="ＭＳ Ｐゴシック" charset="-128"/>
              </a:rPr>
              <a:t> in the output. The NFSR, together with a nonlinear filter, introduces nonlinearity to the cipher. The input to the NFSR is masked with the output of the LFSR so that the state of the NFSR is balanced.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37</a:t>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8.12a shows the structure of Grain-128a for producing a stream of output bits to be used for encrypting a stream of plaintext by a simple bitwise XOR operation. Grain-128a uses a convention of numbering the bits in the registers increasing from left to right and doing a left shift, with the leftmost bit as output. </a:t>
            </a:r>
            <a:endParaRPr lang="en-US" dirty="0"/>
          </a:p>
          <a:p>
            <a:endParaRPr lang="en-US" b="0"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38</a:t>
            </a:fld>
            <a:endParaRPr lang="en-AU"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 true random number generator (TRNG) uses a nondeterministic source to</a:t>
            </a:r>
          </a:p>
          <a:p>
            <a:r>
              <a:rPr lang="en-US" sz="1200" kern="1200" baseline="0" dirty="0">
                <a:solidFill>
                  <a:schemeClr val="tx1"/>
                </a:solidFill>
                <a:latin typeface="Arial" charset="0"/>
                <a:ea typeface="ＭＳ Ｐゴシック" charset="-128"/>
                <a:cs typeface="ＭＳ Ｐゴシック" charset="-128"/>
              </a:rPr>
              <a:t>produce randomness. Most operate by measuring unpredictable natural processes, such as pulse detectors of ionizing radiation events, gas discharge tubes, and leaky capacitors. Intel has developed a commercially available chip that samples thermal noise by sampling the output of a coupled pair of inverters. LavaRnd is an open source project for creating truly random numbers using inexpensive cameras, open source code, and inexpensive hardware. The system uses a saturated CCD in a light-tight can as a chaotic source to produce the seed. Software processes the result into truly random numbers in a variety of formats.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39</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charset="-128"/>
                <a:cs typeface="ＭＳ Ｐゴシック" charset="-128"/>
              </a:rPr>
              <a:t>Traditionally, the concern in the generation of a sequence of allegedly</a:t>
            </a:r>
          </a:p>
          <a:p>
            <a:r>
              <a:rPr lang="en-US" sz="1200" kern="1200" baseline="0" dirty="0">
                <a:solidFill>
                  <a:schemeClr val="tx1"/>
                </a:solidFill>
                <a:latin typeface="Arial" charset="0"/>
                <a:ea typeface="ＭＳ Ｐゴシック" charset="-128"/>
                <a:cs typeface="ＭＳ Ｐゴシック" charset="-128"/>
              </a:rPr>
              <a:t>random numbers has been that the sequence of numbers be random in some well-defined statistical sense. The following two criteria are used to validate that a sequence of numbers is random:</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Uniform distribution:  </a:t>
            </a:r>
            <a:r>
              <a:rPr lang="en-US" sz="1200" kern="1200" baseline="0" dirty="0">
                <a:solidFill>
                  <a:schemeClr val="tx1"/>
                </a:solidFill>
                <a:latin typeface="Arial" charset="0"/>
                <a:ea typeface="ＭＳ Ｐゴシック" charset="-128"/>
                <a:cs typeface="ＭＳ Ｐゴシック" charset="-128"/>
              </a:rPr>
              <a:t>The distribution of bits in the sequence should be uniform; that is, the frequency of occurrence of ones and zeros should be approximately equal.</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Independence:  </a:t>
            </a:r>
            <a:r>
              <a:rPr lang="en-US" sz="1200" kern="1200" baseline="0" dirty="0">
                <a:solidFill>
                  <a:schemeClr val="tx1"/>
                </a:solidFill>
                <a:latin typeface="Arial" charset="0"/>
                <a:ea typeface="ＭＳ Ｐゴシック" charset="-128"/>
                <a:cs typeface="ＭＳ Ｐゴシック" charset="-128"/>
              </a:rPr>
              <a:t>No one subsequence in the sequence can be inferred from the others.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Although there are well-defined tests for determining that a sequence of bits matches a particular distribution, such as the uniform distribution, there is no such test to “prove” independence. Rather, a number of tests can be applied to demonstrate if a sequence does not exhibit independence. The general strategy is to apply a number of such tests until the confidence that independence exists is sufficiently strong. That is, if each of a number of tests fails to show that a sequence of bits is not independent, then we can have a high level of confidence that the sequence is in fact independent.</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a:t>
            </a:fld>
            <a:endParaRPr lang="en-AU"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charset="0"/>
                <a:ea typeface="ＭＳ Ｐゴシック" charset="-128"/>
                <a:cs typeface="ＭＳ Ｐゴシック" charset="-128"/>
              </a:rPr>
              <a:t>RFC 4086 lists the following possible sources of randomness that, with care,</a:t>
            </a:r>
          </a:p>
          <a:p>
            <a:r>
              <a:rPr lang="en-US" sz="1200" kern="1200" baseline="0" dirty="0">
                <a:solidFill>
                  <a:schemeClr val="tx1"/>
                </a:solidFill>
                <a:latin typeface="Arial" charset="0"/>
                <a:ea typeface="ＭＳ Ｐゴシック" charset="-128"/>
                <a:cs typeface="ＭＳ Ｐゴシック" charset="-128"/>
              </a:rPr>
              <a:t>easily can be used on a computer to generate true random sequences.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Sound/video input:  </a:t>
            </a:r>
            <a:r>
              <a:rPr lang="en-US" sz="1200" kern="1200" baseline="0" dirty="0">
                <a:solidFill>
                  <a:schemeClr val="tx1"/>
                </a:solidFill>
                <a:latin typeface="Arial" charset="0"/>
                <a:ea typeface="ＭＳ Ｐゴシック" charset="-128"/>
                <a:cs typeface="ＭＳ Ｐゴシック" charset="-128"/>
              </a:rPr>
              <a:t>Many computers are built with inputs that digitize some</a:t>
            </a:r>
          </a:p>
          <a:p>
            <a:r>
              <a:rPr lang="en-US" sz="1200" kern="1200" baseline="0" dirty="0">
                <a:solidFill>
                  <a:schemeClr val="tx1"/>
                </a:solidFill>
                <a:latin typeface="Arial" charset="0"/>
                <a:ea typeface="ＭＳ Ｐゴシック" charset="-128"/>
                <a:cs typeface="ＭＳ Ｐゴシック" charset="-128"/>
              </a:rPr>
              <a:t>real-world analog source, such as sound from a microphone or video input</a:t>
            </a:r>
          </a:p>
          <a:p>
            <a:r>
              <a:rPr lang="en-US" sz="1200" kern="1200" baseline="0" dirty="0">
                <a:solidFill>
                  <a:schemeClr val="tx1"/>
                </a:solidFill>
                <a:latin typeface="Arial" charset="0"/>
                <a:ea typeface="ＭＳ Ｐゴシック" charset="-128"/>
                <a:cs typeface="ＭＳ Ｐゴシック" charset="-128"/>
              </a:rPr>
              <a:t>from a camera. The “input” from a sound digitizer with no source plugged</a:t>
            </a:r>
          </a:p>
          <a:p>
            <a:r>
              <a:rPr lang="en-US" sz="1200" kern="1200" baseline="0" dirty="0">
                <a:solidFill>
                  <a:schemeClr val="tx1"/>
                </a:solidFill>
                <a:latin typeface="Arial" charset="0"/>
                <a:ea typeface="ＭＳ Ｐゴシック" charset="-128"/>
                <a:cs typeface="ＭＳ Ｐゴシック" charset="-128"/>
              </a:rPr>
              <a:t>in or from a camera with the lens cap on is essentially thermal noise. If the</a:t>
            </a:r>
          </a:p>
          <a:p>
            <a:r>
              <a:rPr lang="en-US" sz="1200" kern="1200" baseline="0" dirty="0">
                <a:solidFill>
                  <a:schemeClr val="tx1"/>
                </a:solidFill>
                <a:latin typeface="Arial" charset="0"/>
                <a:ea typeface="ＭＳ Ｐゴシック" charset="-128"/>
                <a:cs typeface="ＭＳ Ｐゴシック" charset="-128"/>
              </a:rPr>
              <a:t>system has enough gain to detect anything, such input can provide reasonably</a:t>
            </a:r>
          </a:p>
          <a:p>
            <a:r>
              <a:rPr lang="en-US" sz="1200" kern="1200" baseline="0" dirty="0">
                <a:solidFill>
                  <a:schemeClr val="tx1"/>
                </a:solidFill>
                <a:latin typeface="Arial" charset="0"/>
                <a:ea typeface="ＭＳ Ｐゴシック" charset="-128"/>
                <a:cs typeface="ＭＳ Ｐゴシック" charset="-128"/>
              </a:rPr>
              <a:t>high quality random bits.</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Disk drives:  </a:t>
            </a:r>
            <a:r>
              <a:rPr lang="en-US" sz="1200" kern="1200" baseline="0" dirty="0">
                <a:solidFill>
                  <a:schemeClr val="tx1"/>
                </a:solidFill>
                <a:latin typeface="Arial" charset="0"/>
                <a:ea typeface="ＭＳ Ｐゴシック" charset="-128"/>
                <a:cs typeface="ＭＳ Ｐゴシック" charset="-128"/>
              </a:rPr>
              <a:t>Disk drives have small random fluctuations in their rotational</a:t>
            </a:r>
          </a:p>
          <a:p>
            <a:r>
              <a:rPr lang="en-US" sz="1200" kern="1200" baseline="0" dirty="0">
                <a:solidFill>
                  <a:schemeClr val="tx1"/>
                </a:solidFill>
                <a:latin typeface="Arial" charset="0"/>
                <a:ea typeface="ＭＳ Ｐゴシック" charset="-128"/>
                <a:cs typeface="ＭＳ Ｐゴシック" charset="-128"/>
              </a:rPr>
              <a:t>speed due to chaotic air turbulence [JAKO98]. The addition of low-level disk</a:t>
            </a:r>
          </a:p>
          <a:p>
            <a:r>
              <a:rPr lang="en-US" sz="1200" kern="1200" baseline="0" dirty="0">
                <a:solidFill>
                  <a:schemeClr val="tx1"/>
                </a:solidFill>
                <a:latin typeface="Arial" charset="0"/>
                <a:ea typeface="ＭＳ Ｐゴシック" charset="-128"/>
                <a:cs typeface="ＭＳ Ｐゴシック" charset="-128"/>
              </a:rPr>
              <a:t>seek-time instrumentation produces a series of measurements that contain</a:t>
            </a:r>
          </a:p>
          <a:p>
            <a:r>
              <a:rPr lang="en-US" sz="1200" kern="1200" baseline="0" dirty="0">
                <a:solidFill>
                  <a:schemeClr val="tx1"/>
                </a:solidFill>
                <a:latin typeface="Arial" charset="0"/>
                <a:ea typeface="ＭＳ Ｐゴシック" charset="-128"/>
                <a:cs typeface="ＭＳ Ｐゴシック" charset="-128"/>
              </a:rPr>
              <a:t>this randomness. Such data is usually highly correlated, so significant processing is needed. Nevertheless, experimentation a decade ago showed that, with such processing, even slow disk drives on the slower computers of that day could easily produce 100 bits a minute or more of excellent random data.</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There is also an online service (random.org), which can deliver random</a:t>
            </a:r>
          </a:p>
          <a:p>
            <a:r>
              <a:rPr lang="en-US" sz="1200" kern="1200" baseline="0" dirty="0">
                <a:solidFill>
                  <a:schemeClr val="tx1"/>
                </a:solidFill>
                <a:latin typeface="Arial" charset="0"/>
                <a:ea typeface="ＭＳ Ｐゴシック" charset="-128"/>
                <a:cs typeface="ＭＳ Ｐゴシック" charset="-128"/>
              </a:rPr>
              <a:t>sequences securely over the Internet.</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40</a:t>
            </a:fld>
            <a:endParaRPr lang="en-AU"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8.5 summarizes the principal differences between PRNGs and TRNGs.</a:t>
            </a:r>
          </a:p>
          <a:p>
            <a:r>
              <a:rPr lang="en-US" sz="1200" kern="1200" baseline="0" dirty="0">
                <a:solidFill>
                  <a:schemeClr val="tx1"/>
                </a:solidFill>
                <a:latin typeface="Arial" charset="0"/>
                <a:ea typeface="ＭＳ Ｐゴシック" charset="-128"/>
                <a:cs typeface="ＭＳ Ｐゴシック" charset="-128"/>
              </a:rPr>
              <a:t>PRNGs are efficient, meaning they can produce many numbers in a short time, and deterministic, meaning that a given sequence of numbers can be reproduced at a later date if the starting point in the sequence is known. Efficiency is a nice characteristic if your application needs many numbers, and determinism is handy if you need to replay the same sequence of numbers again at a later stage. PRNGs are typically also periodic, which means that the sequence will eventually repeat itself. While periodicity is hardly ever a desirable characteristic, modern PRNGs have a period that is so long that it can be ignored for most practical purposes.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TRNGs are generally rather inefficient compared to PRNGs, taking considerably longer time to produce numbers. This presents a difficulty in many applications. For example, cryptography system in banking or national security might need to generate millions of random bits per second. TRNGs are also nondeterministic, meaning that a given sequence of numbers cannot be reproduced, although the same sequence may of course occur several times by chance. TRNGs have no period.</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41</a:t>
            </a:fld>
            <a:endParaRPr lang="en-AU"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kern="1200" baseline="0" dirty="0">
                <a:solidFill>
                  <a:schemeClr val="tx1"/>
                </a:solidFill>
                <a:latin typeface="Arial" charset="0"/>
                <a:ea typeface="ＭＳ Ｐゴシック" charset="-128"/>
                <a:cs typeface="ＭＳ Ｐゴシック" charset="-128"/>
              </a:rPr>
              <a:t> A TRNG may produce an output that is biased in some way, such as having more ones than zeros or vice versa. More generally, NIST SP 800-90B defines a random process as </a:t>
            </a:r>
            <a:r>
              <a:rPr lang="en-US" sz="1200" b="1" kern="1200" baseline="0" dirty="0">
                <a:solidFill>
                  <a:schemeClr val="tx1"/>
                </a:solidFill>
                <a:latin typeface="Arial" charset="0"/>
                <a:ea typeface="ＭＳ Ｐゴシック" charset="-128"/>
                <a:cs typeface="ＭＳ Ｐゴシック" charset="-128"/>
              </a:rPr>
              <a:t>biased</a:t>
            </a:r>
            <a:r>
              <a:rPr lang="en-US" sz="1200" b="0" kern="1200" baseline="0" dirty="0">
                <a:solidFill>
                  <a:schemeClr val="tx1"/>
                </a:solidFill>
                <a:latin typeface="Arial" charset="0"/>
                <a:ea typeface="ＭＳ Ｐゴシック" charset="-128"/>
                <a:cs typeface="ＭＳ Ｐゴシック" charset="-128"/>
              </a:rPr>
              <a:t> with respect to an assumed discrete set of potential outcomes (i.e., possible output values) if some of those outcomes have a greater probability of occurring than do others. For example, a physical source such as electronic noise may contain a superposition of regular structures, such as waves or other periodic phenomena, which may appear to be random, yet are determined to be non-random using statistical tests.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 addition to bias, another concept used by SP 800-98B is that of </a:t>
            </a:r>
            <a:r>
              <a:rPr lang="en-US" sz="1200" b="1" kern="1200" baseline="0" dirty="0">
                <a:solidFill>
                  <a:schemeClr val="tx1"/>
                </a:solidFill>
                <a:latin typeface="Arial" charset="0"/>
                <a:ea typeface="ＭＳ Ｐゴシック" charset="-128"/>
                <a:cs typeface="ＭＳ Ｐゴシック" charset="-128"/>
              </a:rPr>
              <a:t>entropy</a:t>
            </a:r>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rate</a:t>
            </a:r>
            <a:r>
              <a:rPr lang="en-US" sz="1200" b="0" kern="1200" baseline="0" dirty="0">
                <a:solidFill>
                  <a:schemeClr val="tx1"/>
                </a:solidFill>
                <a:latin typeface="Arial" charset="0"/>
                <a:ea typeface="ＭＳ Ｐゴシック" charset="-128"/>
                <a:cs typeface="ＭＳ Ｐゴシック" charset="-128"/>
              </a:rPr>
              <a:t>. SP 800-90B defines entropy rate as the rate at which a digitized noise source (or entropy source) provides entropy; it is computed as the assessed amount of entropy provided by a bit string output from the source, divided by the total number of bits in the bit string (yielding assessed bits of entropy per output bit). This will be a value between 0 (no entropy) and 1 (full entropy). Entropy rate is a measure of the randomness or unpredictability of a bit string. Another way of expressing it is that the entropy rate is </a:t>
            </a:r>
            <a:r>
              <a:rPr lang="en-US" sz="1200" b="0" i="1" kern="1200" baseline="0" dirty="0">
                <a:solidFill>
                  <a:schemeClr val="tx1"/>
                </a:solidFill>
                <a:latin typeface="Arial" charset="0"/>
                <a:ea typeface="ＭＳ Ｐゴシック" charset="-128"/>
                <a:cs typeface="ＭＳ Ｐゴシック" charset="-128"/>
              </a:rPr>
              <a:t>k /n  </a:t>
            </a:r>
            <a:r>
              <a:rPr lang="en-US" sz="1200" b="0" kern="1200" baseline="0" dirty="0">
                <a:solidFill>
                  <a:schemeClr val="tx1"/>
                </a:solidFill>
                <a:latin typeface="Arial" charset="0"/>
                <a:ea typeface="ＭＳ Ｐゴシック" charset="-128"/>
                <a:cs typeface="ＭＳ Ｐゴシック" charset="-128"/>
              </a:rPr>
              <a:t>for a random source of length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bits and min-entropy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Min-entropy is a measure of the number of random bits and is explained in Appendix B. In essence, a block of bits or a bit stream that is unbiased, and in which each bit and each group of bits is independent of all other bits and groups of bits will have an entropy rate of 1.</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hardware sources of random bits, the recommended approach is to assume that there may be bias and/or an entropy rate of less than 1 and to apply techniques to further “randomize” the bits. Various methods of modifying a bit stream for this purpose have been developed. These are referred to as </a:t>
            </a:r>
            <a:r>
              <a:rPr lang="en-US" sz="1200" b="1" kern="1200" baseline="0" dirty="0">
                <a:solidFill>
                  <a:schemeClr val="tx1"/>
                </a:solidFill>
                <a:latin typeface="Arial" charset="0"/>
                <a:ea typeface="ＭＳ Ｐゴシック" charset="-128"/>
                <a:cs typeface="ＭＳ Ｐゴシック" charset="-128"/>
              </a:rPr>
              <a:t>conditioning</a:t>
            </a:r>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algorithms</a:t>
            </a:r>
            <a:r>
              <a:rPr lang="en-US" sz="1200" b="0" kern="1200" baseline="0" dirty="0">
                <a:solidFill>
                  <a:schemeClr val="tx1"/>
                </a:solidFill>
                <a:latin typeface="Arial" charset="0"/>
                <a:ea typeface="ＭＳ Ｐゴシック" charset="-128"/>
                <a:cs typeface="ＭＳ Ｐゴシック" charset="-128"/>
              </a:rPr>
              <a:t> or </a:t>
            </a:r>
            <a:r>
              <a:rPr lang="en-US" sz="1200" b="1" kern="1200" baseline="0" dirty="0" err="1">
                <a:solidFill>
                  <a:schemeClr val="tx1"/>
                </a:solidFill>
                <a:latin typeface="Arial" charset="0"/>
                <a:ea typeface="ＭＳ Ｐゴシック" charset="-128"/>
                <a:cs typeface="ＭＳ Ｐゴシック" charset="-128"/>
              </a:rPr>
              <a:t>deskewing</a:t>
            </a:r>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algorithms</a:t>
            </a:r>
            <a:r>
              <a:rPr lang="en-US" sz="1200" b="0" kern="1200" baseline="0" dirty="0">
                <a:solidFill>
                  <a:schemeClr val="tx1"/>
                </a:solidFill>
                <a:latin typeface="Arial" charset="0"/>
                <a:ea typeface="ＭＳ Ｐゴシック" charset="-128"/>
                <a:cs typeface="ＭＳ Ｐゴシック" charset="-128"/>
              </a:rPr>
              <a: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Typically, conditioning is done by using a cryptographic algorithm to “scramble”</a:t>
            </a:r>
          </a:p>
          <a:p>
            <a:r>
              <a:rPr lang="en-US" sz="1200" b="0" kern="1200" baseline="0" dirty="0">
                <a:solidFill>
                  <a:schemeClr val="tx1"/>
                </a:solidFill>
                <a:latin typeface="Arial" charset="0"/>
                <a:ea typeface="ＭＳ Ｐゴシック" charset="-128"/>
                <a:cs typeface="ＭＳ Ｐゴシック" charset="-128"/>
              </a:rPr>
              <a:t>the random bits so as to eliminate bias and increase entropy. The two most common approaches are the use of a hash function or a symmetric block cipher.</a:t>
            </a:r>
            <a:endParaRPr lang="en-US" b="0"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42</a:t>
            </a:fld>
            <a:endParaRPr lang="en-AU"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a:solidFill>
                  <a:schemeClr val="tx1"/>
                </a:solidFill>
                <a:latin typeface="Arial" charset="0"/>
                <a:ea typeface="ＭＳ Ｐゴシック" charset="-128"/>
                <a:cs typeface="ＭＳ Ｐゴシック" charset="-128"/>
              </a:rPr>
              <a:t> A hash function produces an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output from an input of arbitrary length. A simple way to use a hash function for conditioning is as follows. Blocks of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input bits, with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are passed through the hash function and the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output bits are used as random bits. To generate a stream of random bits, successive input blocks pass through the hash function to produce successive hashed output blocks.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Operating systems typically provide a built-in mechanism for generating random numbers. For example, Linux uses four entropy sources: mouse and keyboard, activity, disk I/O operations, and specific interrupts. Bits are generated from these four sources and combined in a pooled buffer. When random bits are needed, the appropriate number of bits are read from the buffer and passed through the SHA-1 hash function.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 more complex approach is the hash derivation function specified in</a:t>
            </a:r>
          </a:p>
          <a:p>
            <a:r>
              <a:rPr lang="en-US" sz="1200" b="0" kern="1200" baseline="0" dirty="0">
                <a:solidFill>
                  <a:schemeClr val="tx1"/>
                </a:solidFill>
                <a:latin typeface="Arial" charset="0"/>
                <a:ea typeface="ＭＳ Ｐゴシック" charset="-128"/>
                <a:cs typeface="ＭＳ Ｐゴシック" charset="-128"/>
              </a:rPr>
              <a:t>SP800-90A. </a:t>
            </a:r>
            <a:r>
              <a:rPr lang="en-US" sz="1200" b="0" kern="1200" baseline="0" dirty="0" err="1">
                <a:solidFill>
                  <a:schemeClr val="tx1"/>
                </a:solidFill>
                <a:latin typeface="Arial" charset="0"/>
                <a:ea typeface="ＭＳ Ｐゴシック" charset="-128"/>
                <a:cs typeface="ＭＳ Ｐゴシック" charset="-128"/>
              </a:rPr>
              <a:t>Hash_df</a:t>
            </a:r>
            <a:r>
              <a:rPr lang="en-US" sz="1200" b="0" kern="1200" baseline="0" dirty="0">
                <a:solidFill>
                  <a:schemeClr val="tx1"/>
                </a:solidFill>
                <a:latin typeface="Arial" charset="0"/>
                <a:ea typeface="ＭＳ Ｐゴシック" charset="-128"/>
                <a:cs typeface="ＭＳ Ｐゴシック" charset="-128"/>
              </a:rPr>
              <a:t> can be defined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Parameters: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input_string</a:t>
            </a:r>
            <a:r>
              <a:rPr lang="en-US" sz="1200" b="0" kern="1200" baseline="0" dirty="0">
                <a:solidFill>
                  <a:schemeClr val="tx1"/>
                </a:solidFill>
                <a:latin typeface="Arial" charset="0"/>
                <a:ea typeface="ＭＳ Ｐゴシック" charset="-128"/>
                <a:cs typeface="ＭＳ Ｐゴシック" charset="-128"/>
              </a:rPr>
              <a:t> : The string to be hashed.</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outlen</a:t>
            </a:r>
            <a:r>
              <a:rPr lang="en-US" sz="1200" b="0" kern="1200" baseline="0" dirty="0">
                <a:solidFill>
                  <a:schemeClr val="tx1"/>
                </a:solidFill>
                <a:latin typeface="Arial" charset="0"/>
                <a:ea typeface="ＭＳ Ｐゴシック" charset="-128"/>
                <a:cs typeface="ＭＳ Ｐゴシック" charset="-128"/>
              </a:rPr>
              <a:t> : Output length.</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no_of_bits_to_return</a:t>
            </a:r>
            <a:r>
              <a:rPr lang="en-US" sz="1200" b="0" kern="1200" baseline="0" dirty="0">
                <a:solidFill>
                  <a:schemeClr val="tx1"/>
                </a:solidFill>
                <a:latin typeface="Arial" charset="0"/>
                <a:ea typeface="ＭＳ Ｐゴシック" charset="-128"/>
                <a:cs typeface="ＭＳ Ｐゴシック" charset="-128"/>
              </a:rPr>
              <a:t> : The number of bits to be returned by </a:t>
            </a:r>
            <a:r>
              <a:rPr lang="en-US" sz="1200" b="0" kern="1200" baseline="0" dirty="0" err="1">
                <a:solidFill>
                  <a:schemeClr val="tx1"/>
                </a:solidFill>
                <a:latin typeface="Arial" charset="0"/>
                <a:ea typeface="ＭＳ Ｐゴシック" charset="-128"/>
                <a:cs typeface="ＭＳ Ｐゴシック" charset="-128"/>
              </a:rPr>
              <a:t>Hash_df</a:t>
            </a:r>
            <a:r>
              <a:rPr lang="en-US" sz="1200" b="0" kern="1200" baseline="0" dirty="0">
                <a:solidFill>
                  <a:schemeClr val="tx1"/>
                </a:solidFill>
                <a:latin typeface="Arial" charset="0"/>
                <a:ea typeface="ＭＳ Ｐゴシック" charset="-128"/>
                <a:cs typeface="ＭＳ Ｐゴシック" charset="-128"/>
              </a:rPr>
              <a:t>. The maximum length (</a:t>
            </a:r>
            <a:r>
              <a:rPr lang="en-US" sz="1200" b="0" kern="1200" baseline="0" dirty="0" err="1">
                <a:solidFill>
                  <a:schemeClr val="tx1"/>
                </a:solidFill>
                <a:latin typeface="Arial" charset="0"/>
                <a:ea typeface="ＭＳ Ｐゴシック" charset="-128"/>
                <a:cs typeface="ＭＳ Ｐゴシック" charset="-128"/>
              </a:rPr>
              <a:t>max_number_of_bits</a:t>
            </a:r>
            <a:r>
              <a:rPr lang="en-US" sz="1200" b="0" kern="1200" baseline="0" dirty="0">
                <a:solidFill>
                  <a:schemeClr val="tx1"/>
                </a:solidFill>
                <a:latin typeface="Arial" charset="0"/>
                <a:ea typeface="ＭＳ Ｐゴシック" charset="-128"/>
                <a:cs typeface="ＭＳ Ｐゴシック" charset="-128"/>
              </a:rPr>
              <a:t> ) is implementation dependent, but shall be less than or equal to (255 * </a:t>
            </a:r>
            <a:r>
              <a:rPr lang="en-US" sz="1200" b="0" kern="1200" baseline="0" dirty="0" err="1">
                <a:solidFill>
                  <a:schemeClr val="tx1"/>
                </a:solidFill>
                <a:latin typeface="Arial" charset="0"/>
                <a:ea typeface="ＭＳ Ｐゴシック" charset="-128"/>
                <a:cs typeface="ＭＳ Ｐゴシック" charset="-128"/>
              </a:rPr>
              <a:t>outlen</a:t>
            </a:r>
            <a:r>
              <a:rPr lang="en-US" sz="1200" b="0" kern="1200" baseline="0" dirty="0">
                <a:solidFill>
                  <a:schemeClr val="tx1"/>
                </a:solidFill>
                <a:latin typeface="Arial" charset="0"/>
                <a:ea typeface="ＭＳ Ｐゴシック" charset="-128"/>
                <a:cs typeface="ＭＳ Ｐゴシック" charset="-128"/>
              </a:rPr>
              <a:t> ). </a:t>
            </a:r>
            <a:r>
              <a:rPr lang="en-US" sz="1200" b="0" kern="1200" baseline="0" dirty="0" err="1">
                <a:solidFill>
                  <a:schemeClr val="tx1"/>
                </a:solidFill>
                <a:latin typeface="Arial" charset="0"/>
                <a:ea typeface="ＭＳ Ｐゴシック" charset="-128"/>
                <a:cs typeface="ＭＳ Ｐゴシック" charset="-128"/>
              </a:rPr>
              <a:t>no_of_bits_to_return</a:t>
            </a:r>
            <a:r>
              <a:rPr lang="en-US" sz="1200" b="0" kern="1200" baseline="0" dirty="0">
                <a:solidFill>
                  <a:schemeClr val="tx1"/>
                </a:solidFill>
                <a:latin typeface="Arial" charset="0"/>
                <a:ea typeface="ＭＳ Ｐゴシック" charset="-128"/>
                <a:cs typeface="ＭＳ Ｐゴシック" charset="-128"/>
              </a:rPr>
              <a:t>  is represented as a 32-bit integer.</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requested_bits</a:t>
            </a:r>
            <a:r>
              <a:rPr lang="en-US" sz="1200" b="0" kern="1200" baseline="0" dirty="0">
                <a:solidFill>
                  <a:schemeClr val="tx1"/>
                </a:solidFill>
                <a:latin typeface="Arial" charset="0"/>
                <a:ea typeface="ＭＳ Ｐゴシック" charset="-128"/>
                <a:cs typeface="ＭＳ Ｐゴシック" charset="-128"/>
              </a:rPr>
              <a:t> : The result of performing the </a:t>
            </a:r>
            <a:r>
              <a:rPr lang="en-US" sz="1200" b="0" kern="1200" baseline="0" dirty="0" err="1">
                <a:solidFill>
                  <a:schemeClr val="tx1"/>
                </a:solidFill>
                <a:latin typeface="Arial" charset="0"/>
                <a:ea typeface="ＭＳ Ｐゴシック" charset="-128"/>
                <a:cs typeface="ＭＳ Ｐゴシック" charset="-128"/>
              </a:rPr>
              <a:t>Hash_df</a:t>
            </a:r>
            <a:r>
              <a:rPr lang="en-US" sz="1200" b="0" kern="1200" baseline="0" dirty="0">
                <a:solidFill>
                  <a:schemeClr val="tx1"/>
                </a:solidFill>
                <a:latin typeface="Arial" charset="0"/>
                <a:ea typeface="ＭＳ Ｐゴシック" charset="-128"/>
                <a:cs typeface="ＭＳ Ｐゴシック" charset="-128"/>
              </a:rPr>
              <a:t>.</a:t>
            </a:r>
            <a:endParaRPr lang="en-US" b="0"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43</a:t>
            </a:fld>
            <a:endParaRPr lang="en-AU"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8.13 provides a general model for a nondeterministic random bit generator. A hardware noise source produces a true random output. This is digitized to produce true, or nondeterministic, source of bits. This bit source then passes through a conditioning module to mitigate bias and maximize entropy.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Figure 8.13 also shows a health-testing module, which is used on the outputs</a:t>
            </a:r>
          </a:p>
          <a:p>
            <a:r>
              <a:rPr lang="en-US" sz="1200" kern="1200" baseline="0" dirty="0">
                <a:solidFill>
                  <a:schemeClr val="tx1"/>
                </a:solidFill>
                <a:latin typeface="Arial" charset="0"/>
                <a:ea typeface="ＭＳ Ｐゴシック" charset="-128"/>
                <a:cs typeface="ＭＳ Ｐゴシック" charset="-128"/>
              </a:rPr>
              <a:t>of both the digitizer and conditioner. In essence, health testing is used to validate</a:t>
            </a:r>
          </a:p>
          <a:p>
            <a:r>
              <a:rPr lang="en-US" sz="1200" kern="1200" baseline="0" dirty="0">
                <a:solidFill>
                  <a:schemeClr val="tx1"/>
                </a:solidFill>
                <a:latin typeface="Arial" charset="0"/>
                <a:ea typeface="ＭＳ Ｐゴシック" charset="-128"/>
                <a:cs typeface="ＭＳ Ｐゴシック" charset="-128"/>
              </a:rPr>
              <a:t>that the noise source is working as expected and that the conditioning module is</a:t>
            </a:r>
          </a:p>
          <a:p>
            <a:r>
              <a:rPr lang="en-US" sz="1200" kern="1200" baseline="0" dirty="0">
                <a:solidFill>
                  <a:schemeClr val="tx1"/>
                </a:solidFill>
                <a:latin typeface="Arial" charset="0"/>
                <a:ea typeface="ＭＳ Ｐゴシック" charset="-128"/>
                <a:cs typeface="ＭＳ Ｐゴシック" charset="-128"/>
              </a:rPr>
              <a:t>produced output with the desired characteristics. Both forms of health testing are</a:t>
            </a:r>
          </a:p>
          <a:p>
            <a:r>
              <a:rPr lang="en-US" sz="1200" kern="1200" baseline="0" dirty="0">
                <a:solidFill>
                  <a:schemeClr val="tx1"/>
                </a:solidFill>
                <a:latin typeface="Arial" charset="0"/>
                <a:ea typeface="ＭＳ Ｐゴシック" charset="-128"/>
                <a:cs typeface="ＭＳ Ｐゴシック" charset="-128"/>
              </a:rPr>
              <a:t>recommended by SP 800-90B.</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44</a:t>
            </a:fld>
            <a:endParaRPr lang="en-AU"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 The nature of the health testing of the noise source depends strongly on the technology used to produce noise. In general, we can assume that the digitized output of the noise source will exhibit some bias. Thus,</a:t>
            </a:r>
          </a:p>
          <a:p>
            <a:r>
              <a:rPr lang="en-US" sz="1200" b="0" kern="1200" baseline="0" dirty="0">
                <a:solidFill>
                  <a:schemeClr val="tx1"/>
                </a:solidFill>
                <a:latin typeface="Arial" charset="0"/>
                <a:ea typeface="ＭＳ Ｐゴシック" charset="-128"/>
                <a:cs typeface="ＭＳ Ｐゴシック" charset="-128"/>
              </a:rPr>
              <a:t>the traditional statistical tests, such as those defined in SP 800-22 and discussed in Section 8.1, are not useful for monitoring the noise source, because the noise source is likely to always fail. Rather, the tests on the noise source need to be tailored to the expected statistical behavior of the correctly operating noise source. The goal is not to determine if the source is unbiased, which it isn’t, but if it is operating as expected.</a:t>
            </a:r>
          </a:p>
          <a:p>
            <a:endParaRPr lang="en-US" sz="1200" b="0" kern="1200" baseline="0" dirty="0">
              <a:solidFill>
                <a:schemeClr val="tx1"/>
              </a:solidFill>
              <a:latin typeface="Arial" charset="0"/>
              <a:ea typeface="ＭＳ Ｐゴシック" charset="-128"/>
              <a:cs typeface="ＭＳ Ｐゴシック" charset="-128"/>
            </a:endParaRPr>
          </a:p>
          <a:p>
            <a:endParaRPr lang="en-US" b="0"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45</a:t>
            </a:fld>
            <a:endParaRPr lang="en-AU"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a:solidFill>
                  <a:schemeClr val="tx1"/>
                </a:solidFill>
                <a:latin typeface="Arial" charset="0"/>
                <a:ea typeface="ＭＳ Ｐゴシック" charset="-128"/>
                <a:cs typeface="ＭＳ Ｐゴシック" charset="-128"/>
              </a:rPr>
              <a:t>SP 800-90B specifies that continuous tests be done on digitized samples</a:t>
            </a:r>
          </a:p>
          <a:p>
            <a:r>
              <a:rPr lang="en-US" sz="1200" b="0" kern="1200" baseline="0" dirty="0">
                <a:solidFill>
                  <a:schemeClr val="tx1"/>
                </a:solidFill>
                <a:latin typeface="Arial" charset="0"/>
                <a:ea typeface="ＭＳ Ｐゴシック" charset="-128"/>
                <a:cs typeface="ＭＳ Ｐゴシック" charset="-128"/>
              </a:rPr>
              <a:t>obtained from the noise source (point A in Figure 8.13). The purpose is to test for variability. More specifically, the purpose is to determine if the noise source is producing at the expected entropy rate. SP 800-90B mandates the use of two tests: the Repetition Count Test and the Adaptive Proportion Test.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t>
            </a:r>
            <a:r>
              <a:rPr lang="en-US" sz="1200" b="1" kern="1200" baseline="0" dirty="0">
                <a:solidFill>
                  <a:schemeClr val="tx1"/>
                </a:solidFill>
                <a:latin typeface="Arial" charset="0"/>
                <a:ea typeface="ＭＳ Ｐゴシック" charset="-128"/>
                <a:cs typeface="ＭＳ Ｐゴシック" charset="-128"/>
              </a:rPr>
              <a:t>Repetition Count Test  </a:t>
            </a:r>
            <a:r>
              <a:rPr lang="en-US" sz="1200" b="0" kern="1200" baseline="0" dirty="0">
                <a:solidFill>
                  <a:schemeClr val="tx1"/>
                </a:solidFill>
                <a:latin typeface="Arial" charset="0"/>
                <a:ea typeface="ＭＳ Ｐゴシック" charset="-128"/>
                <a:cs typeface="ＭＳ Ｐゴシック" charset="-128"/>
              </a:rPr>
              <a:t>is designed to quickly detect a catastrophic failure</a:t>
            </a:r>
          </a:p>
          <a:p>
            <a:r>
              <a:rPr lang="en-US" sz="1200" b="0" kern="1200" baseline="0" dirty="0">
                <a:solidFill>
                  <a:schemeClr val="tx1"/>
                </a:solidFill>
                <a:latin typeface="Arial" charset="0"/>
                <a:ea typeface="ＭＳ Ｐゴシック" charset="-128"/>
                <a:cs typeface="ＭＳ Ｐゴシック" charset="-128"/>
              </a:rPr>
              <a:t>that causes the noise source to become “stuck” on a single output value for a long time. For this test, it is assumed that a given noise source is assessed to have a given min-entropy value of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The entropy is expressed as the amount of entropy per sample, where a sample could be a single bit or some block of bits of length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With an assessed value of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it is straightforward to calculate the probability that a sequence of </a:t>
            </a:r>
            <a:r>
              <a:rPr lang="en-US" sz="1200" b="0" i="1" kern="1200" baseline="0" dirty="0">
                <a:solidFill>
                  <a:schemeClr val="tx1"/>
                </a:solidFill>
                <a:latin typeface="Arial" charset="0"/>
                <a:ea typeface="ＭＳ Ｐゴシック" charset="-128"/>
                <a:cs typeface="ＭＳ Ｐゴシック" charset="-128"/>
              </a:rPr>
              <a:t>C</a:t>
            </a:r>
            <a:r>
              <a:rPr lang="en-US" sz="1200" b="0" kern="1200" baseline="0" dirty="0">
                <a:solidFill>
                  <a:schemeClr val="tx1"/>
                </a:solidFill>
                <a:latin typeface="Arial" charset="0"/>
                <a:ea typeface="ＭＳ Ｐゴシック" charset="-128"/>
                <a:cs typeface="ＭＳ Ｐゴシック" charset="-128"/>
              </a:rPr>
              <a:t>  consecutive samples will yield identical sample values.</a:t>
            </a:r>
          </a:p>
          <a:p>
            <a:endParaRPr lang="en-US" sz="1200" b="0" kern="1200" baseline="0" dirty="0">
              <a:solidFill>
                <a:schemeClr val="tx1"/>
              </a:solidFill>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Repetition Count Test involves looking for consecutive identical samples. If the count reaches some cutoff value </a:t>
            </a:r>
            <a:r>
              <a:rPr lang="en-US" sz="1200" i="1" kern="1200" dirty="0">
                <a:solidFill>
                  <a:schemeClr val="tx1"/>
                </a:solidFill>
                <a:effectLst/>
                <a:latin typeface="Arial" charset="0"/>
                <a:ea typeface="ＭＳ Ｐゴシック" charset="-128"/>
                <a:cs typeface="ＭＳ Ｐゴシック" charset="-128"/>
              </a:rPr>
              <a:t>C</a:t>
            </a:r>
            <a:r>
              <a:rPr lang="en-US" sz="1200" kern="1200" dirty="0">
                <a:solidFill>
                  <a:schemeClr val="tx1"/>
                </a:solidFill>
                <a:effectLst/>
                <a:latin typeface="Arial" charset="0"/>
                <a:ea typeface="ＭＳ Ｐゴシック" charset="-128"/>
                <a:cs typeface="ＭＳ Ｐゴシック" charset="-128"/>
              </a:rPr>
              <a:t>, then an error condition is raised. To determine the value of </a:t>
            </a:r>
            <a:r>
              <a:rPr lang="en-US" sz="1200" i="1" kern="1200" dirty="0">
                <a:solidFill>
                  <a:schemeClr val="tx1"/>
                </a:solidFill>
                <a:effectLst/>
                <a:latin typeface="Arial" charset="0"/>
                <a:ea typeface="ＭＳ Ｐゴシック" charset="-128"/>
                <a:cs typeface="ＭＳ Ｐゴシック" charset="-128"/>
              </a:rPr>
              <a:t>C </a:t>
            </a:r>
            <a:r>
              <a:rPr lang="en-US" sz="1200" kern="1200" dirty="0">
                <a:solidFill>
                  <a:schemeClr val="tx1"/>
                </a:solidFill>
                <a:effectLst/>
                <a:latin typeface="Arial" charset="0"/>
                <a:ea typeface="ＭＳ Ｐゴシック" charset="-128"/>
                <a:cs typeface="ＭＳ Ｐゴシック" charset="-128"/>
              </a:rPr>
              <a:t>used in the test, the test must be configured with a parameter </a:t>
            </a:r>
            <a:r>
              <a:rPr lang="en-US" sz="1200" i="1" kern="1200" dirty="0">
                <a:solidFill>
                  <a:schemeClr val="tx1"/>
                </a:solidFill>
                <a:effectLst/>
                <a:latin typeface="Arial" charset="0"/>
                <a:ea typeface="ＭＳ Ｐゴシック" charset="-128"/>
                <a:cs typeface="ＭＳ Ｐゴシック" charset="-128"/>
              </a:rPr>
              <a:t>W</a:t>
            </a:r>
            <a:r>
              <a:rPr lang="en-US" sz="1200" kern="1200" dirty="0">
                <a:solidFill>
                  <a:schemeClr val="tx1"/>
                </a:solidFill>
                <a:effectLst/>
                <a:latin typeface="Arial" charset="0"/>
                <a:ea typeface="ＭＳ Ｐゴシック" charset="-128"/>
                <a:cs typeface="ＭＳ Ｐゴシック" charset="-128"/>
              </a:rPr>
              <a:t>, which is the acceptable false-positive probability associated with an alarm triggered by </a:t>
            </a:r>
            <a:r>
              <a:rPr lang="en-US" sz="1200" i="1" kern="1200" dirty="0">
                <a:solidFill>
                  <a:schemeClr val="tx1"/>
                </a:solidFill>
                <a:effectLst/>
                <a:latin typeface="Arial" charset="0"/>
                <a:ea typeface="ＭＳ Ｐゴシック" charset="-128"/>
                <a:cs typeface="ＭＳ Ｐゴシック" charset="-128"/>
              </a:rPr>
              <a:t>C </a:t>
            </a:r>
            <a:r>
              <a:rPr lang="en-US" sz="1200" kern="1200" dirty="0">
                <a:solidFill>
                  <a:schemeClr val="tx1"/>
                </a:solidFill>
                <a:effectLst/>
                <a:latin typeface="Arial" charset="0"/>
                <a:ea typeface="ＭＳ Ｐゴシック" charset="-128"/>
                <a:cs typeface="ＭＳ Ｐゴシック" charset="-128"/>
              </a:rPr>
              <a:t>repeated sample values. To avoid false positives, </a:t>
            </a:r>
            <a:r>
              <a:rPr lang="en-US" sz="1200" i="1" kern="1200" dirty="0">
                <a:solidFill>
                  <a:schemeClr val="tx1"/>
                </a:solidFill>
                <a:effectLst/>
                <a:latin typeface="Arial" charset="0"/>
                <a:ea typeface="ＭＳ Ｐゴシック" charset="-128"/>
                <a:cs typeface="ＭＳ Ｐゴシック" charset="-128"/>
              </a:rPr>
              <a:t>W </a:t>
            </a:r>
            <a:r>
              <a:rPr lang="en-US" sz="1200" kern="1200" dirty="0">
                <a:solidFill>
                  <a:schemeClr val="tx1"/>
                </a:solidFill>
                <a:effectLst/>
                <a:latin typeface="Arial" charset="0"/>
                <a:ea typeface="ＭＳ Ｐゴシック" charset="-128"/>
                <a:cs typeface="ＭＳ Ｐゴシック" charset="-128"/>
              </a:rPr>
              <a:t>should be set at some very small number greater than 0. Given </a:t>
            </a:r>
            <a:r>
              <a:rPr lang="en-US" sz="1200" i="1" kern="1200" dirty="0">
                <a:solidFill>
                  <a:schemeClr val="tx1"/>
                </a:solidFill>
                <a:effectLst/>
                <a:latin typeface="Arial" charset="0"/>
                <a:ea typeface="ＭＳ Ｐゴシック" charset="-128"/>
                <a:cs typeface="ＭＳ Ｐゴシック" charset="-128"/>
              </a:rPr>
              <a:t>W</a:t>
            </a:r>
            <a:r>
              <a:rPr lang="en-US" sz="1200" kern="1200" dirty="0">
                <a:solidFill>
                  <a:schemeClr val="tx1"/>
                </a:solidFill>
                <a:effectLst/>
                <a:latin typeface="Arial" charset="0"/>
                <a:ea typeface="ＭＳ Ｐゴシック" charset="-128"/>
                <a:cs typeface="ＭＳ Ｐゴシック" charset="-128"/>
              </a:rPr>
              <a:t>, we can now determine the value of </a:t>
            </a:r>
            <a:r>
              <a:rPr lang="en-US" sz="1200" i="1" kern="1200" dirty="0">
                <a:solidFill>
                  <a:schemeClr val="tx1"/>
                </a:solidFill>
                <a:effectLst/>
                <a:latin typeface="Arial" charset="0"/>
                <a:ea typeface="ＭＳ Ｐゴシック" charset="-128"/>
                <a:cs typeface="ＭＳ Ｐゴシック" charset="-128"/>
              </a:rPr>
              <a:t>C</a:t>
            </a:r>
            <a:r>
              <a:rPr lang="en-US" sz="1200" kern="1200" dirty="0">
                <a:solidFill>
                  <a:schemeClr val="tx1"/>
                </a:solidFill>
                <a:effectLst/>
                <a:latin typeface="Arial" charset="0"/>
                <a:ea typeface="ＭＳ Ｐゴシック" charset="-128"/>
                <a:cs typeface="ＭＳ Ｐゴシック" charset="-128"/>
              </a:rPr>
              <a:t>.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Repetition Count Test starts by recording a sample value and then counting the number of repetitions of the same value. If the counter reaches the cutoff value </a:t>
            </a:r>
            <a:r>
              <a:rPr lang="en-US" sz="1200" i="1" kern="1200" baseline="0" dirty="0">
                <a:solidFill>
                  <a:schemeClr val="tx1"/>
                </a:solidFill>
                <a:latin typeface="Arial" charset="0"/>
                <a:ea typeface="ＭＳ Ｐゴシック" charset="-128"/>
                <a:cs typeface="ＭＳ Ｐゴシック" charset="-128"/>
              </a:rPr>
              <a:t>C</a:t>
            </a:r>
            <a:r>
              <a:rPr lang="en-US" sz="1200" kern="1200" baseline="0" dirty="0">
                <a:solidFill>
                  <a:schemeClr val="tx1"/>
                </a:solidFill>
                <a:latin typeface="Arial" charset="0"/>
                <a:ea typeface="ＭＳ Ｐゴシック" charset="-128"/>
                <a:cs typeface="ＭＳ Ｐゴシック" charset="-128"/>
              </a:rPr>
              <a:t>, an error is reported. If a sample value is encountered that differs from the preceding sample, then the counter is reset to 1 and the algorithm starts over.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a:t>
            </a:r>
            <a:r>
              <a:rPr lang="en-US" sz="1200" b="1" kern="1200" baseline="0" dirty="0">
                <a:solidFill>
                  <a:schemeClr val="tx1"/>
                </a:solidFill>
                <a:latin typeface="Arial" charset="0"/>
                <a:ea typeface="ＭＳ Ｐゴシック" charset="-128"/>
                <a:cs typeface="ＭＳ Ｐゴシック" charset="-128"/>
              </a:rPr>
              <a:t>Adaptive Proportion Test</a:t>
            </a:r>
            <a:r>
              <a:rPr lang="en-US" sz="1200" kern="1200" baseline="0" dirty="0">
                <a:solidFill>
                  <a:schemeClr val="tx1"/>
                </a:solidFill>
                <a:latin typeface="Arial" charset="0"/>
                <a:ea typeface="ＭＳ Ｐゴシック" charset="-128"/>
                <a:cs typeface="ＭＳ Ｐゴシック" charset="-128"/>
              </a:rPr>
              <a:t>  is designed to detect a large loss of entropy,</a:t>
            </a:r>
          </a:p>
          <a:p>
            <a:r>
              <a:rPr lang="en-US" sz="1200" kern="1200" baseline="0" dirty="0">
                <a:solidFill>
                  <a:schemeClr val="tx1"/>
                </a:solidFill>
                <a:latin typeface="Arial" charset="0"/>
                <a:ea typeface="ＭＳ Ｐゴシック" charset="-128"/>
                <a:cs typeface="ＭＳ Ｐゴシック" charset="-128"/>
              </a:rPr>
              <a:t>such as might occur as a result of some physical failure or environmental change affecting the noise source. The test continuously measures the local frequency of occurrence of some sample value in a sequence of noise source samples to determine if the sample occurs too frequently.</a:t>
            </a:r>
          </a:p>
          <a:p>
            <a:endParaRPr lang="en-US" sz="1200" b="0" kern="1200" baseline="0" dirty="0">
              <a:solidFill>
                <a:schemeClr val="tx1"/>
              </a:solidFill>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test starts by recording a sample value and then observes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successive sample values. If the initial sample value is observed at least </a:t>
            </a:r>
            <a:r>
              <a:rPr lang="en-US" sz="1200" i="1" kern="1200" dirty="0">
                <a:solidFill>
                  <a:schemeClr val="tx1"/>
                </a:solidFill>
                <a:effectLst/>
                <a:latin typeface="Arial" charset="0"/>
                <a:ea typeface="ＭＳ Ｐゴシック" charset="-128"/>
                <a:cs typeface="ＭＳ Ｐゴシック" charset="-128"/>
              </a:rPr>
              <a:t>C </a:t>
            </a:r>
            <a:r>
              <a:rPr lang="en-US" sz="1200" kern="1200" dirty="0">
                <a:solidFill>
                  <a:schemeClr val="tx1"/>
                </a:solidFill>
                <a:effectLst/>
                <a:latin typeface="Arial" charset="0"/>
                <a:ea typeface="ＭＳ Ｐゴシック" charset="-128"/>
                <a:cs typeface="ＭＳ Ｐゴシック" charset="-128"/>
              </a:rPr>
              <a:t>times, then an error condition is reported. SP 800-90B recommends that a probability of a false positive of </a:t>
            </a:r>
            <a:r>
              <a:rPr lang="en-US" sz="1200" i="1" kern="1200" dirty="0">
                <a:solidFill>
                  <a:schemeClr val="tx1"/>
                </a:solidFill>
                <a:effectLst/>
                <a:latin typeface="Arial" charset="0"/>
                <a:ea typeface="ＭＳ Ｐゴシック" charset="-128"/>
                <a:cs typeface="ＭＳ Ｐゴシック" charset="-128"/>
              </a:rPr>
              <a:t>W </a:t>
            </a:r>
            <a:r>
              <a:rPr lang="en-US" sz="1200" kern="1200" dirty="0">
                <a:solidFill>
                  <a:schemeClr val="tx1"/>
                </a:solidFill>
                <a:effectLst/>
                <a:latin typeface="Arial" charset="0"/>
                <a:ea typeface="ＭＳ Ｐゴシック" charset="-128"/>
                <a:cs typeface="ＭＳ Ｐゴシック" charset="-128"/>
              </a:rPr>
              <a:t>= 2</a:t>
            </a:r>
            <a:r>
              <a:rPr lang="en-US" sz="1200" kern="1200" baseline="30000" dirty="0">
                <a:solidFill>
                  <a:schemeClr val="tx1"/>
                </a:solidFill>
                <a:effectLst/>
                <a:latin typeface="Arial" charset="0"/>
                <a:ea typeface="ＭＳ Ｐゴシック" charset="-128"/>
                <a:cs typeface="ＭＳ Ｐゴシック" charset="-128"/>
              </a:rPr>
              <a:t>-30</a:t>
            </a:r>
            <a:r>
              <a:rPr lang="en-US" sz="1200" kern="1200" dirty="0">
                <a:solidFill>
                  <a:schemeClr val="tx1"/>
                </a:solidFill>
                <a:effectLst/>
                <a:latin typeface="Arial" charset="0"/>
                <a:ea typeface="ＭＳ Ｐゴシック" charset="-128"/>
                <a:cs typeface="ＭＳ Ｐゴシック" charset="-128"/>
              </a:rPr>
              <a:t> be used for the test and provides guidance on the selection of values for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C</a:t>
            </a:r>
            <a:r>
              <a:rPr lang="en-US" sz="1200" kern="1200" dirty="0">
                <a:solidFill>
                  <a:schemeClr val="tx1"/>
                </a:solidFill>
                <a:effectLst/>
                <a:latin typeface="Arial" charset="0"/>
                <a:ea typeface="ＭＳ Ｐゴシック" charset="-128"/>
                <a:cs typeface="ＭＳ Ｐゴシック" charset="-128"/>
              </a:rPr>
              <a:t>.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SP 800-90B specifies that health tests should also be applied to the output of the conditioning component (point B in Figure 8.13), but does not indicate which tests to use. The purpose of the health tests on the conditioning component is to assure that the output behaves as a true random bit stream. Thus, it is reasonable to use the tests for randomness defined in SP 800-22, and described in Section 8.1. </a:t>
            </a:r>
            <a:endParaRPr lang="en-US" sz="1200" b="0" kern="1200" baseline="0" dirty="0">
              <a:solidFill>
                <a:schemeClr val="tx1"/>
              </a:solidFill>
              <a:latin typeface="Arial" charset="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46</a:t>
            </a:fld>
            <a:endParaRPr lang="en-AU"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SP 800-90B specifies that health tests should also be applied to the output of the conditioning component (point B in Figure 8.13), but does not indicate which tests to use. The purpose of the health tests on the conditioning component is to assure that the output behaves as a true random bit stream. Thus, it is reasonable to use the tests for randomness defined in SP 800-22, and described in Section 8.1.</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47</a:t>
            </a:fld>
            <a:endParaRPr lang="en-AU"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As was mentioned, TRNGs have traditionally been used only for key generation and other applications where only a small number of random bits were required. This is because TRNGs have generally been inefficient, with a low bit rate of random bit production.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first commercially available TRNG that achieves bit production rates</a:t>
            </a:r>
          </a:p>
          <a:p>
            <a:r>
              <a:rPr lang="en-US" sz="1200" kern="1200" baseline="0" dirty="0">
                <a:solidFill>
                  <a:schemeClr val="tx1"/>
                </a:solidFill>
                <a:latin typeface="Arial" charset="0"/>
                <a:ea typeface="ＭＳ Ｐゴシック" charset="-128"/>
                <a:cs typeface="ＭＳ Ｐゴシック" charset="-128"/>
              </a:rPr>
              <a:t>comparable with that of PRNGs is the Intel digital random number generator</a:t>
            </a:r>
          </a:p>
          <a:p>
            <a:r>
              <a:rPr lang="en-US" sz="1200" kern="1200" baseline="0" dirty="0">
                <a:solidFill>
                  <a:schemeClr val="tx1"/>
                </a:solidFill>
                <a:latin typeface="Arial" charset="0"/>
                <a:ea typeface="ＭＳ Ｐゴシック" charset="-128"/>
                <a:cs typeface="ＭＳ Ｐゴシック" charset="-128"/>
              </a:rPr>
              <a:t>(DRNG) [TAYL11, MECH14], offered on new multicore chips since May 2012.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Two notable aspects of the DRNG:</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It is implemented entirely in hardware. This provides greater security than a facility that includes a software component. A hardware-only implementation should also be able to achieve greater computation speed than a software module.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entire DRNG is on the same multicore chip as the processors. This eliminates the I/O delays found in other hardware random number generators.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48</a:t>
            </a:fld>
            <a:endParaRPr lang="en-AU"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charset="0"/>
                <a:ea typeface="ＭＳ Ｐゴシック" charset="-128"/>
                <a:cs typeface="ＭＳ Ｐゴシック" charset="-128"/>
              </a:rPr>
              <a:t>Figure 8.14 shows the overall structure of the DRNG. The first stage of the DRNG generates random numbers from thermal noise. The heart of the stage consists of two inverters (NOT gates), with the output of each inverter connected to the input of the other. Such an arrangement has two stable states, with one inverter having an output of logical 1 and the other having an output of logical 0. The circuit is then configured so that both inverters are forced to have the same indeterminate state (both inputs and both outputs at logical 1) by clock pulses. Random thermal noise within the inverters soon jostles the two inverters into a mutually stable state. Additional</a:t>
            </a:r>
          </a:p>
          <a:p>
            <a:r>
              <a:rPr lang="en-US" sz="1200" kern="1200" baseline="0" dirty="0">
                <a:solidFill>
                  <a:schemeClr val="tx1"/>
                </a:solidFill>
                <a:latin typeface="Arial" charset="0"/>
                <a:ea typeface="ＭＳ Ｐゴシック" charset="-128"/>
                <a:cs typeface="ＭＳ Ｐゴシック" charset="-128"/>
              </a:rPr>
              <a:t>circuitry is intended to compensate for any biases or correlations. This stage is</a:t>
            </a:r>
          </a:p>
          <a:p>
            <a:r>
              <a:rPr lang="en-US" sz="1200" kern="1200" baseline="0" dirty="0">
                <a:solidFill>
                  <a:schemeClr val="tx1"/>
                </a:solidFill>
                <a:latin typeface="Arial" charset="0"/>
                <a:ea typeface="ＭＳ Ｐゴシック" charset="-128"/>
                <a:cs typeface="ＭＳ Ｐゴシック" charset="-128"/>
              </a:rPr>
              <a:t>capable, with current hardware, of generating random bits at a rate of 4 Gbps.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output of the first stage is generated 512 bits at a time. To assure that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charset="-128"/>
                <a:cs typeface="ＭＳ Ｐゴシック" charset="-128"/>
              </a:rPr>
              <a:t>the bit stream does not have skew or bias, a </a:t>
            </a:r>
            <a:r>
              <a:rPr lang="en-US" sz="1200" kern="1200" dirty="0">
                <a:solidFill>
                  <a:schemeClr val="tx1"/>
                </a:solidFill>
                <a:effectLst/>
                <a:latin typeface="Arial" charset="0"/>
                <a:ea typeface="ＭＳ Ｐゴシック" charset="-128"/>
                <a:cs typeface="ＭＳ Ｐゴシック" charset="-128"/>
              </a:rPr>
              <a:t>conditioner randomizes its input using a cryptographic function. </a:t>
            </a:r>
            <a:r>
              <a:rPr lang="en-US" sz="1200" kern="1200" baseline="0" dirty="0">
                <a:solidFill>
                  <a:schemeClr val="tx1"/>
                </a:solidFill>
                <a:latin typeface="Arial" charset="0"/>
                <a:ea typeface="ＭＳ Ｐゴシック" charset="-128"/>
                <a:cs typeface="ＭＳ Ｐゴシック" charset="-128"/>
              </a:rPr>
              <a:t>In this case, the function is referred to</a:t>
            </a:r>
          </a:p>
          <a:p>
            <a:r>
              <a:rPr lang="en-US" sz="1200" kern="1200" baseline="0" dirty="0">
                <a:solidFill>
                  <a:schemeClr val="tx1"/>
                </a:solidFill>
                <a:latin typeface="Arial" charset="0"/>
                <a:ea typeface="ＭＳ Ｐゴシック" charset="-128"/>
                <a:cs typeface="ＭＳ Ｐゴシック" charset="-128"/>
              </a:rPr>
              <a:t>as CBC-MAC or CMAC, as specified in NIST SP 800-38B. In essence, CMAC</a:t>
            </a:r>
          </a:p>
          <a:p>
            <a:r>
              <a:rPr lang="en-US" sz="1200" kern="1200" baseline="0" dirty="0">
                <a:solidFill>
                  <a:schemeClr val="tx1"/>
                </a:solidFill>
                <a:latin typeface="Arial" charset="0"/>
                <a:ea typeface="ＭＳ Ｐゴシック" charset="-128"/>
                <a:cs typeface="ＭＳ Ｐゴシック" charset="-128"/>
              </a:rPr>
              <a:t>encrypts its input using the cipher block chaining (CBC) mode (Figure 8.4) and</a:t>
            </a:r>
          </a:p>
          <a:p>
            <a:r>
              <a:rPr lang="en-US" sz="1200" kern="1200" baseline="0" dirty="0">
                <a:solidFill>
                  <a:schemeClr val="tx1"/>
                </a:solidFill>
                <a:latin typeface="Arial" charset="0"/>
                <a:ea typeface="ＭＳ Ｐゴシック" charset="-128"/>
                <a:cs typeface="ＭＳ Ｐゴシック" charset="-128"/>
              </a:rPr>
              <a:t>outputs the final block. We examine CMAC in detail in Chapter 12. The output of this stage is generated 256 bits at a time and is intended to exhibit true randomness with no skew or bias.</a:t>
            </a:r>
          </a:p>
          <a:p>
            <a:endParaRPr lang="en-US" sz="1200" kern="1200" baseline="0" dirty="0">
              <a:solidFill>
                <a:schemeClr val="tx1"/>
              </a:solidFill>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While the hardware’s circuitry generates random numbers from thermal noise much more quickly than its predecessors, it is still not fast enough for some of today’s computing requirements. To enable the DRNG to generate random numbers as quickly as a software DRBG, and also maintain the high quality of the random numbers, a third stage is added. This stage uses the 256-bit random numbers to seed a cryptographically secure DRBG that creates 128-bit numbers. From one 256-bit seed, the DRBG can output many pseudorandom numbers, exceeding the 3-Gbps rate of the entropy source. An upper bound of 511 128-bit samples can be generated per seed. The algorithm used for this stage is CTR_DRBG, described in Section 8.3.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output of the DRNG is available to each of the cores on the chip via the</a:t>
            </a:r>
          </a:p>
          <a:p>
            <a:r>
              <a:rPr lang="en-US" sz="1200" kern="1200" baseline="0" dirty="0">
                <a:solidFill>
                  <a:schemeClr val="tx1"/>
                </a:solidFill>
                <a:latin typeface="Arial" charset="0"/>
                <a:ea typeface="ＭＳ Ｐゴシック" charset="-128"/>
                <a:cs typeface="ＭＳ Ｐゴシック" charset="-128"/>
              </a:rPr>
              <a:t>RDRAND instruction. RDRAND retrieves a 16-, 32-, or 64-bit random value and makes it available in a software-accessible register.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Preliminary data from a pre-production sample on a system with a third</a:t>
            </a:r>
          </a:p>
          <a:p>
            <a:r>
              <a:rPr lang="en-US" sz="1200" kern="1200" baseline="0" dirty="0">
                <a:solidFill>
                  <a:schemeClr val="tx1"/>
                </a:solidFill>
                <a:latin typeface="Arial" charset="0"/>
                <a:ea typeface="ＭＳ Ｐゴシック" charset="-128"/>
                <a:cs typeface="ＭＳ Ｐゴシック" charset="-128"/>
              </a:rPr>
              <a:t>generation Intel® Core™ family processor produced the following performance</a:t>
            </a:r>
          </a:p>
          <a:p>
            <a:r>
              <a:rPr lang="en-US" sz="1200" kern="1200" baseline="0" dirty="0">
                <a:solidFill>
                  <a:schemeClr val="tx1"/>
                </a:solidFill>
                <a:latin typeface="Arial" charset="0"/>
                <a:ea typeface="ＭＳ Ｐゴシック" charset="-128"/>
                <a:cs typeface="ＭＳ Ｐゴシック" charset="-128"/>
              </a:rPr>
              <a:t>[INTE12]: up to 70 million RDRAND invocations per second, and a random data production rate of over 4 Gbps.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49</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In applications such as reciprocal authentication, session key</a:t>
            </a:r>
          </a:p>
          <a:p>
            <a:r>
              <a:rPr lang="en-US" sz="1200" kern="1200" baseline="0" dirty="0">
                <a:solidFill>
                  <a:schemeClr val="tx1"/>
                </a:solidFill>
                <a:latin typeface="Arial" charset="0"/>
                <a:ea typeface="ＭＳ Ｐゴシック" charset="-128"/>
                <a:cs typeface="ＭＳ Ｐゴシック" charset="-128"/>
              </a:rPr>
              <a:t>generation, and stream ciphers, the requirement is not just that the sequence of numbers be statistically random but that the successive members of the sequence are unpredictable. With “true” random sequences, each number is statistically independent of other numbers in the sequence and therefore unpredictable. Although true random numbers are used in some applications, they have their limitations, such as inefficiency, as is discussed shortly. Thus, it is more common to implement algorithms that generate sequences of numbers that appear to be random. In this latter case, care must be taken that an opponent not be able to predict future elements of the sequence on the basis of earlier elements.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a:t>
            </a:fld>
            <a:endParaRPr lang="en-AU"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8.15 provides a simplified view of the logical flow of the Intel DRBG. As was described, the heart of the hardware entropy source is a pair of inverters that feed each other. Two transistors, driven by the same clock, force the inputs and outputs of both inverters to the logical 1 state. Because this is an unstable state, thermal noise will cause the configuration to settle randomly into a stable state with either Node A at logical 1 and Node B at logical 0, or the reverse. Thus the module generates random bits at the clock rate. </a:t>
            </a:r>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output of the entropy source is collected 512 bits at a time and used to</a:t>
            </a:r>
          </a:p>
          <a:p>
            <a:r>
              <a:rPr lang="en-US" sz="1200" kern="1200" baseline="0" dirty="0">
                <a:solidFill>
                  <a:schemeClr val="tx1"/>
                </a:solidFill>
                <a:latin typeface="Arial" charset="0"/>
                <a:ea typeface="ＭＳ Ｐゴシック" charset="-128"/>
                <a:cs typeface="ＭＳ Ｐゴシック" charset="-128"/>
              </a:rPr>
              <a:t>feed to two CBC hardware implementations using AES encryption. Each implementation takes two blocks of 128 bits of “plaintext” and encrypts using the CBC mode. The output of the second encryption is retained. For both CBC modules, an all-zeros key is used initially. Subsequently, the output of the PRNG stage is fed back to become the key for the conditioner stage.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output of the conditioner stage consists of 256 bits. This block is provided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charset="-128"/>
                <a:cs typeface="ＭＳ Ｐゴシック" charset="-128"/>
              </a:rPr>
              <a:t>as input to the update function of the PRNG stage. The update function is initialized </a:t>
            </a:r>
            <a:r>
              <a:rPr lang="en-US" sz="1200" kern="1200" dirty="0">
                <a:solidFill>
                  <a:schemeClr val="tx1"/>
                </a:solidFill>
                <a:effectLst/>
                <a:latin typeface="Arial" charset="0"/>
                <a:ea typeface="ＭＳ Ｐゴシック" charset="-128"/>
                <a:cs typeface="ＭＳ Ｐゴシック" charset="-128"/>
              </a:rPr>
              <a:t>with the all-zeros key and the counter value 0. The function is iterated twice to produce a 256-block, which is then XORed with the input from the conditioner stage. The results are used as the 128-bit key and the 128-bit seed for the generate function. The generate function produces pseudorandom bits in 128-bit blocks </a:t>
            </a:r>
            <a:endParaRPr lang="en-US" dirty="0"/>
          </a:p>
          <a:p>
            <a:r>
              <a:rPr lang="en-US" sz="1200" kern="1200" baseline="0" dirty="0">
                <a:solidFill>
                  <a:schemeClr val="tx1"/>
                </a:solidFill>
                <a:latin typeface="Arial" charset="0"/>
                <a:ea typeface="ＭＳ Ｐゴシック" charset="-128"/>
                <a:cs typeface="ＭＳ Ｐゴシック" charset="-128"/>
              </a:rPr>
              <a:t>.</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50</a:t>
            </a:fld>
            <a:endParaRPr lang="en-AU"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9404227B-0D45-634C-B0F1-92C4B4963907}" type="slidenum">
              <a:rPr lang="en-AU">
                <a:latin typeface="Arial" pitchFamily="-84" charset="0"/>
              </a:rPr>
              <a:pPr/>
              <a:t>51</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a:latin typeface="Arial" pitchFamily="-84" charset="0"/>
                <a:ea typeface="ＭＳ Ｐゴシック" pitchFamily="-84" charset="-128"/>
                <a:cs typeface="ＭＳ Ｐゴシック" pitchFamily="-84" charset="-128"/>
              </a:rPr>
              <a:t>Chapter 8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p:spPr>
        <p:txBody>
          <a:bodyPr/>
          <a:lstStyle/>
          <a:p>
            <a:fld id="{01F5C907-1631-6E4F-8EDD-16FFD139DE41}" type="slidenum">
              <a:rPr lang="en-AU">
                <a:latin typeface="Arial" pitchFamily="-84" charset="0"/>
              </a:rPr>
              <a:pPr/>
              <a:t>6</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Cryptographic applications typically make use of algorithmic techniques for random number generation. These algorithms are deterministic and therefore produce sequences of numbers that are not statistically random. However, if the algorithm is good, the resulting sequences will pass many tests of randomness. Such numbers are referred to as </a:t>
            </a:r>
            <a:r>
              <a:rPr lang="en-US" sz="1200" b="1" kern="1200" baseline="0" dirty="0">
                <a:solidFill>
                  <a:schemeClr val="tx1"/>
                </a:solidFill>
                <a:latin typeface="Arial" charset="0"/>
                <a:ea typeface="ＭＳ Ｐゴシック" charset="-128"/>
                <a:cs typeface="ＭＳ Ｐゴシック" charset="-128"/>
              </a:rPr>
              <a:t>pseudorandom</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numbers</a:t>
            </a:r>
            <a:r>
              <a:rPr lang="en-US" sz="1200" kern="1200" baseline="0" dirty="0">
                <a:solidFill>
                  <a:schemeClr val="tx1"/>
                </a:solidFill>
                <a:latin typeface="Arial" charset="0"/>
                <a:ea typeface="ＭＳ Ｐゴシック" charset="-128"/>
                <a:cs typeface="ＭＳ Ｐゴシック" charset="-128"/>
              </a:rPr>
              <a: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You may be somewhat uneasy about the concept of using numbers generated</a:t>
            </a:r>
          </a:p>
          <a:p>
            <a:r>
              <a:rPr lang="en-US" sz="1200" kern="1200" baseline="0" dirty="0">
                <a:solidFill>
                  <a:schemeClr val="tx1"/>
                </a:solidFill>
                <a:latin typeface="Arial" charset="0"/>
                <a:ea typeface="ＭＳ Ｐゴシック" charset="-128"/>
                <a:cs typeface="ＭＳ Ｐゴシック" charset="-128"/>
              </a:rPr>
              <a:t>by a deterministic algorithm as if they were random numbers. Despite what might be called philosophical objections to such a practice, it generally works. That is, under most circumstances, pseudorandom numbers will perform as well as if they were random for a given use. The phrase “as well as” is unfortunately subjective, but the</a:t>
            </a:r>
            <a:r>
              <a:rPr lang="en-US" sz="1200" kern="1200" baseline="0" dirty="0">
                <a:solidFill>
                  <a:schemeClr val="tx1"/>
                </a:solidFill>
                <a:latin typeface="Arial" pitchFamily="-84" charset="0"/>
                <a:ea typeface="ＭＳ Ｐゴシック" pitchFamily="-84" charset="-128"/>
                <a:cs typeface="ＭＳ Ｐゴシック" charset="-128"/>
              </a:rPr>
              <a:t> </a:t>
            </a:r>
            <a:r>
              <a:rPr lang="en-US" sz="1200" kern="1200" baseline="0" dirty="0">
                <a:solidFill>
                  <a:schemeClr val="tx1"/>
                </a:solidFill>
                <a:latin typeface="Arial" charset="0"/>
                <a:ea typeface="ＭＳ Ｐゴシック" charset="-128"/>
                <a:cs typeface="ＭＳ Ｐゴシック" charset="-128"/>
              </a:rPr>
              <a:t>use of pseudorandom numbers is widely accepted. The same principle applies in statistical applications, in which a statistician takes a sample of a population and assumes that the results will be approximately the same as if the whole population were measured.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Figure 8.1 contrasts a </a:t>
            </a:r>
            <a:r>
              <a:rPr lang="en-US" sz="1200" b="1" kern="1200" baseline="0" dirty="0">
                <a:solidFill>
                  <a:schemeClr val="tx1"/>
                </a:solidFill>
                <a:latin typeface="Arial" charset="0"/>
                <a:ea typeface="ＭＳ Ｐゴシック" charset="-128"/>
                <a:cs typeface="ＭＳ Ｐゴシック" charset="-128"/>
              </a:rPr>
              <a:t>true random number generator  (TRNG) </a:t>
            </a:r>
            <a:r>
              <a:rPr lang="en-US" sz="1200" kern="1200" baseline="0" dirty="0">
                <a:solidFill>
                  <a:schemeClr val="tx1"/>
                </a:solidFill>
                <a:latin typeface="Arial" charset="0"/>
                <a:ea typeface="ＭＳ Ｐゴシック" charset="-128"/>
                <a:cs typeface="ＭＳ Ｐゴシック" charset="-128"/>
              </a:rPr>
              <a:t>with two forms</a:t>
            </a:r>
          </a:p>
          <a:p>
            <a:r>
              <a:rPr lang="en-US" sz="1200" kern="1200" baseline="0" dirty="0">
                <a:solidFill>
                  <a:schemeClr val="tx1"/>
                </a:solidFill>
                <a:latin typeface="Arial" charset="0"/>
                <a:ea typeface="ＭＳ Ｐゴシック" charset="-128"/>
                <a:cs typeface="ＭＳ Ｐゴシック" charset="-128"/>
              </a:rPr>
              <a:t>of pseudorandom number generators.</a:t>
            </a:r>
          </a:p>
          <a:p>
            <a:endParaRPr lang="en-US" sz="1200" kern="1200" baseline="0" dirty="0">
              <a:solidFill>
                <a:schemeClr val="tx1"/>
              </a:solidFill>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8.1 shows two different forms of PRNGs, based on application. </a:t>
            </a:r>
            <a:endParaRPr lang="en-US" dirty="0"/>
          </a:p>
          <a:p>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p:txBody>
      </p:sp>
      <p:sp>
        <p:nvSpPr>
          <p:cNvPr id="23556" name="Slide Number Placeholder 3"/>
          <p:cNvSpPr>
            <a:spLocks noGrp="1"/>
          </p:cNvSpPr>
          <p:nvPr>
            <p:ph type="sldNum" sz="quarter" idx="5"/>
          </p:nvPr>
        </p:nvSpPr>
        <p:spPr>
          <a:noFill/>
        </p:spPr>
        <p:txBody>
          <a:bodyPr/>
          <a:lstStyle/>
          <a:p>
            <a:fld id="{D3C5BF08-E75D-1B42-AB62-CA439651F4F6}" type="slidenum">
              <a:rPr lang="en-AU" smtClean="0">
                <a:latin typeface="Arial" pitchFamily="-84" charset="0"/>
              </a:rPr>
              <a:pPr/>
              <a:t>7</a:t>
            </a:fld>
            <a:endParaRPr lang="en-AU" dirty="0">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A TRNG takes as input a source that is effectively</a:t>
            </a:r>
          </a:p>
          <a:p>
            <a:r>
              <a:rPr lang="en-US" sz="1200" kern="1200" baseline="0" dirty="0">
                <a:solidFill>
                  <a:schemeClr val="tx1"/>
                </a:solidFill>
                <a:latin typeface="Arial" charset="0"/>
                <a:ea typeface="ＭＳ Ｐゴシック" charset="-128"/>
                <a:cs typeface="ＭＳ Ｐゴシック" charset="-128"/>
              </a:rPr>
              <a:t>random; the source is often referred to as an </a:t>
            </a:r>
            <a:r>
              <a:rPr lang="en-US" sz="1200" b="1" kern="1200" baseline="0" dirty="0">
                <a:solidFill>
                  <a:schemeClr val="tx1"/>
                </a:solidFill>
                <a:latin typeface="Arial" charset="0"/>
                <a:ea typeface="ＭＳ Ｐゴシック" charset="-128"/>
                <a:cs typeface="ＭＳ Ｐゴシック" charset="-128"/>
              </a:rPr>
              <a:t>entropy</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source</a:t>
            </a:r>
            <a:r>
              <a:rPr lang="en-US" sz="1200" kern="1200" baseline="0" dirty="0">
                <a:solidFill>
                  <a:schemeClr val="tx1"/>
                </a:solidFill>
                <a:latin typeface="Arial" charset="0"/>
                <a:ea typeface="ＭＳ Ｐゴシック" charset="-128"/>
                <a:cs typeface="ＭＳ Ｐゴシック" charset="-128"/>
              </a:rPr>
              <a: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In essence, the entropy source is drawn from the physical</a:t>
            </a:r>
          </a:p>
          <a:p>
            <a:r>
              <a:rPr lang="en-US" sz="1200" kern="1200" baseline="0" dirty="0">
                <a:solidFill>
                  <a:schemeClr val="tx1"/>
                </a:solidFill>
                <a:latin typeface="Arial" charset="0"/>
                <a:ea typeface="ＭＳ Ｐゴシック" charset="-128"/>
                <a:cs typeface="ＭＳ Ｐゴシック" charset="-128"/>
              </a:rPr>
              <a:t> environment of the computer and could include things such as keystroke timing patterns, disk electrical activity, mouse movements, and instantaneous values of the system clock.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source, or combination of sources, serve as input to an algorithm</a:t>
            </a:r>
          </a:p>
          <a:p>
            <a:r>
              <a:rPr lang="en-US" sz="1200" kern="1200" baseline="0" dirty="0">
                <a:solidFill>
                  <a:schemeClr val="tx1"/>
                </a:solidFill>
                <a:latin typeface="Arial" charset="0"/>
                <a:ea typeface="ＭＳ Ｐゴシック" charset="-128"/>
                <a:cs typeface="ＭＳ Ｐゴシック" charset="-128"/>
              </a:rPr>
              <a:t>that produces random binary output. The TRNG may simply involve conversion of an analog source to a binary output. The TRNG may involve additional processing to overcome any bias in the source; this is discussed in Section 8.6.</a:t>
            </a:r>
          </a:p>
          <a:p>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In contrast, a PRNG takes as input a fixed value, called the </a:t>
            </a:r>
            <a:r>
              <a:rPr lang="en-US" sz="1200" b="1" kern="1200" baseline="0" dirty="0">
                <a:solidFill>
                  <a:schemeClr val="tx1"/>
                </a:solidFill>
                <a:latin typeface="Arial" charset="0"/>
                <a:ea typeface="ＭＳ Ｐゴシック" charset="-128"/>
                <a:cs typeface="ＭＳ Ｐゴシック" charset="-128"/>
              </a:rPr>
              <a:t>seed</a:t>
            </a:r>
            <a:r>
              <a:rPr lang="en-US" sz="1200" kern="1200" baseline="0" dirty="0">
                <a:solidFill>
                  <a:schemeClr val="tx1"/>
                </a:solidFill>
                <a:latin typeface="Arial" charset="0"/>
                <a:ea typeface="ＭＳ Ｐゴシック" charset="-128"/>
                <a:cs typeface="ＭＳ Ｐゴシック" charset="-128"/>
              </a:rPr>
              <a:t>, and produces a sequence of output bits using a deterministic algorithm. Quite often, the seed is generated by a TRNG. Typically, as shown, there is some feedback path by which some of the results of the algorithm are fed back as input as additional output bits are produced. The important thing to note is that the output bit stream is determined solely by the input value or values, so that an adversary who knows the algorithm and the seed can reproduce the entire bit stream.</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Pseudorandom number generator:  </a:t>
            </a:r>
            <a:r>
              <a:rPr lang="en-US" sz="1200" kern="1200" baseline="0" dirty="0">
                <a:solidFill>
                  <a:schemeClr val="tx1"/>
                </a:solidFill>
                <a:latin typeface="Arial" charset="0"/>
                <a:ea typeface="ＭＳ Ｐゴシック" charset="-128"/>
                <a:cs typeface="ＭＳ Ｐゴシック" charset="-128"/>
              </a:rPr>
              <a:t>An algorithm that is used to produce an open-ended sequence of bits is referred to as a PRNG. A common application for an open-ended sequence of bits is as input to a symmetric stream cipher, as discussed in Section 8.4. </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Pseudorandom function (PRF):  </a:t>
            </a:r>
            <a:r>
              <a:rPr lang="en-US" sz="1200" kern="1200" baseline="0" dirty="0">
                <a:solidFill>
                  <a:schemeClr val="tx1"/>
                </a:solidFill>
                <a:latin typeface="Arial" charset="0"/>
                <a:ea typeface="ＭＳ Ｐゴシック" charset="-128"/>
                <a:cs typeface="ＭＳ Ｐゴシック" charset="-128"/>
              </a:rPr>
              <a:t>A PRF is used to produced a pseudorandom string of bits of some fixed length. Examples are symmetric encryption keys and nonces. Typically, the PRF takes as input a seed plus some context specific values, such as a user ID or an application ID. A number of examples of PRFs will be seen throughout this book, notably in Chapters 19 and 20.</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Other than the number of bits produced, there is no difference between a PRNG and a PRF. The same algorithms can be used in both applications. Both  require a seed and both must exhibit randomness and unpredictability. Further, a PRNG application may also employ context-specific input. In what follows, we make no distinction between these two applications.</a:t>
            </a:r>
            <a:endParaRPr lang="en-US" dirty="0">
              <a:latin typeface="Arial" pitchFamily="-84" charset="0"/>
            </a:endParaRPr>
          </a:p>
        </p:txBody>
      </p:sp>
      <p:sp>
        <p:nvSpPr>
          <p:cNvPr id="25604" name="Slide Number Placeholder 3"/>
          <p:cNvSpPr>
            <a:spLocks noGrp="1"/>
          </p:cNvSpPr>
          <p:nvPr>
            <p:ph type="sldNum" sz="quarter" idx="5"/>
          </p:nvPr>
        </p:nvSpPr>
        <p:spPr>
          <a:noFill/>
        </p:spPr>
        <p:txBody>
          <a:bodyPr/>
          <a:lstStyle/>
          <a:p>
            <a:fld id="{53F8586F-F3DB-F04E-955C-E1B70DD45E1C}" type="slidenum">
              <a:rPr lang="en-AU" smtClean="0">
                <a:latin typeface="Arial" pitchFamily="-84" charset="0"/>
              </a:rPr>
              <a:pPr/>
              <a:t>9</a:t>
            </a:fld>
            <a:endParaRPr lang="en-AU" dirty="0">
              <a:latin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20113960-210B-8C44-ADE8-24754ADD31F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E8C925CD-4C5D-6D4E-9FE4-4D8095B5073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885A41B-8327-0E42-B599-5675DCE9B20E}"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FED9FD7-61BB-7A44-8CC2-6AE4A679CA7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426BE87-E5FB-E549-B6FD-BE8C668A25A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AB25685A-713B-8549-9275-7DEE06C1AF59}"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3A7342E1-65BB-6E4A-A0CC-A610AAC07D0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DCBB56AA-FE0D-774B-9115-3002173F52F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4B5F1141-6830-8D46-9787-8E222FA999B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44B1FC6E-DD23-0745-9A88-FF90FE027B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13EBF9D1-F2F6-354E-8D82-1F22732BF26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latin typeface="Arial" pitchFamily="-1" charset="0"/>
              </a:defRPr>
            </a:lvl1pPr>
          </a:lstStyle>
          <a:p>
            <a:pPr>
              <a:defRPr/>
            </a:pPr>
            <a:fld id="{3431E8D6-C4E6-E04D-BE90-11C56E0B4B44}"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eaLnBrk="0" fontAlgn="base" hangingPunct="0">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eaLnBrk="0" fontAlgn="base" hangingPunct="0">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eaLnBrk="0" fontAlgn="base" hangingPunct="0">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eaLnBrk="0" fontAlgn="base" hangingPunct="0">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eaLnBrk="0" fontAlgn="base" hangingPunct="0">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eaLnBrk="1" fontAlgn="auto" hangingPunct="1">
              <a:spcAft>
                <a:spcPts val="0"/>
              </a:spcAft>
              <a:defRPr/>
            </a:pPr>
            <a:r>
              <a:rPr lang="en-US" dirty="0">
                <a:ea typeface="+mj-ea"/>
                <a:cs typeface="+mj-cs"/>
              </a:rPr>
              <a:t>Cryptography and Network Security</a:t>
            </a:r>
            <a:endParaRPr lang="en-AU" dirty="0">
              <a:ea typeface="+mj-ea"/>
              <a:cs typeface="+mj-cs"/>
            </a:endParaRPr>
          </a:p>
        </p:txBody>
      </p:sp>
      <p:sp>
        <p:nvSpPr>
          <p:cNvPr id="16387" name="Rectangle 3"/>
          <p:cNvSpPr>
            <a:spLocks noGrp="1" noChangeArrowheads="1"/>
          </p:cNvSpPr>
          <p:nvPr>
            <p:ph type="subTitle" idx="1"/>
          </p:nvPr>
        </p:nvSpPr>
        <p:spPr>
          <a:xfrm>
            <a:off x="1854200" y="5203825"/>
            <a:ext cx="5446713" cy="852488"/>
          </a:xfrm>
        </p:spPr>
        <p:txBody>
          <a:bodyPr/>
          <a:lstStyle/>
          <a:p>
            <a:pPr eaLnBrk="1" hangingPunct="1">
              <a:buFont typeface="Wingdings" pitchFamily="-84" charset="2"/>
              <a:buNone/>
            </a:pPr>
            <a:r>
              <a:rPr lang="en-US" dirty="0"/>
              <a:t>Eighth Edition</a:t>
            </a:r>
          </a:p>
          <a:p>
            <a:pPr eaLnBrk="1" hangingPunct="1">
              <a:buFont typeface="Wingdings" pitchFamily="-84" charset="2"/>
              <a:buNone/>
            </a:pPr>
            <a:r>
              <a:rPr lang="en-US" dirty="0"/>
              <a:t>	by William Stallings	</a:t>
            </a:r>
          </a:p>
          <a:p>
            <a:pPr eaLnBrk="1" hangingPunct="1">
              <a:buFont typeface="Wingdings" pitchFamily="-84"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PRNG Requirements</a:t>
            </a:r>
          </a:p>
        </p:txBody>
      </p:sp>
      <p:sp>
        <p:nvSpPr>
          <p:cNvPr id="6" name="Content Placeholder 5"/>
          <p:cNvSpPr>
            <a:spLocks noGrp="1"/>
          </p:cNvSpPr>
          <p:nvPr>
            <p:ph idx="1"/>
          </p:nvPr>
        </p:nvSpPr>
        <p:spPr>
          <a:xfrm>
            <a:off x="792163" y="1762125"/>
            <a:ext cx="7570787" cy="4562475"/>
          </a:xfrm>
        </p:spPr>
        <p:txBody>
          <a:bodyPr>
            <a:normAutofit lnSpcReduction="10000"/>
          </a:bodyPr>
          <a:lstStyle/>
          <a:p>
            <a:r>
              <a:rPr lang="en-US" dirty="0"/>
              <a:t>The basic requirement when a PRNG or PRF is used for a cryptographic application is that an adversary who does not know the seed is unable to determine the pseudorandom string</a:t>
            </a:r>
          </a:p>
          <a:p>
            <a:r>
              <a:rPr lang="en-US" dirty="0"/>
              <a:t>The requirement for secrecy of the output of a PRNG or PRF leads to specific requirements in the areas of:</a:t>
            </a:r>
          </a:p>
          <a:p>
            <a:pPr lvl="1"/>
            <a:r>
              <a:rPr lang="en-US" dirty="0"/>
              <a:t>Randomness</a:t>
            </a:r>
          </a:p>
          <a:p>
            <a:pPr lvl="1"/>
            <a:r>
              <a:rPr lang="en-US" dirty="0"/>
              <a:t>Unpredictability</a:t>
            </a:r>
          </a:p>
          <a:p>
            <a:pPr lvl="1"/>
            <a:r>
              <a:rPr lang="en-US" dirty="0"/>
              <a:t>Characteristics of the seed</a:t>
            </a:r>
          </a:p>
        </p:txBody>
      </p:sp>
      <p:pic>
        <p:nvPicPr>
          <p:cNvPr id="7" name="Picture 6"/>
          <p:cNvPicPr>
            <a:picLocks noChangeAspect="1"/>
          </p:cNvPicPr>
          <p:nvPr/>
        </p:nvPicPr>
        <p:blipFill>
          <a:blip r:embed="rId3"/>
          <a:stretch>
            <a:fillRect/>
          </a:stretch>
        </p:blipFill>
        <p:spPr>
          <a:xfrm>
            <a:off x="6096000" y="4648200"/>
            <a:ext cx="2152674" cy="1949450"/>
          </a:xfrm>
          <a:prstGeom prst="rect">
            <a:avLst/>
          </a:prstGeom>
        </p:spPr>
      </p:pic>
      <p:sp>
        <p:nvSpPr>
          <p:cNvPr id="8" name="Footer Placeholder 7"/>
          <p:cNvSpPr>
            <a:spLocks noGrp="1"/>
          </p:cNvSpPr>
          <p:nvPr>
            <p:ph type="ftr" sz="quarter" idx="11"/>
          </p:nvPr>
        </p:nvSpPr>
        <p:spPr>
          <a:xfrm>
            <a:off x="0" y="6492875"/>
            <a:ext cx="4419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Randomness </a:t>
            </a:r>
          </a:p>
        </p:txBody>
      </p:sp>
      <p:sp>
        <p:nvSpPr>
          <p:cNvPr id="3" name="Content Placeholder 2"/>
          <p:cNvSpPr>
            <a:spLocks noGrp="1"/>
          </p:cNvSpPr>
          <p:nvPr>
            <p:ph idx="1"/>
          </p:nvPr>
        </p:nvSpPr>
        <p:spPr>
          <a:xfrm>
            <a:off x="792163" y="1762125"/>
            <a:ext cx="7570787" cy="4791075"/>
          </a:xfrm>
        </p:spPr>
        <p:txBody>
          <a:bodyPr>
            <a:normAutofit fontScale="85000" lnSpcReduction="20000"/>
          </a:bodyPr>
          <a:lstStyle/>
          <a:p>
            <a:r>
              <a:rPr lang="en-US" dirty="0"/>
              <a:t>The generated bit stream needs to appear random even though it is deterministic</a:t>
            </a:r>
          </a:p>
          <a:p>
            <a:r>
              <a:rPr lang="en-US" dirty="0"/>
              <a:t>There is no single test that can determine if a PRNG generates numbers that have the characteristic of randomness</a:t>
            </a:r>
          </a:p>
          <a:p>
            <a:pPr lvl="1"/>
            <a:r>
              <a:rPr lang="en-US" dirty="0"/>
              <a:t>If the PRNG exhibits randomness on the basis of multiple tests, then it can be assumed to satisfy the randomness requirement</a:t>
            </a:r>
          </a:p>
          <a:p>
            <a:r>
              <a:rPr lang="en-US" dirty="0"/>
              <a:t>NIST SP 800-22 specifies that the tests should seek to establish three characteristics:</a:t>
            </a:r>
          </a:p>
          <a:p>
            <a:pPr lvl="1"/>
            <a:r>
              <a:rPr lang="en-US" dirty="0"/>
              <a:t>Uniformity</a:t>
            </a:r>
          </a:p>
          <a:p>
            <a:pPr lvl="1"/>
            <a:r>
              <a:rPr lang="en-US" dirty="0"/>
              <a:t>Scalability</a:t>
            </a:r>
          </a:p>
          <a:p>
            <a:pPr lvl="1"/>
            <a:r>
              <a:rPr lang="en-US" dirty="0"/>
              <a:t>Consistency </a:t>
            </a:r>
          </a:p>
        </p:txBody>
      </p:sp>
      <p:pic>
        <p:nvPicPr>
          <p:cNvPr id="4" name="Picture 3"/>
          <p:cNvPicPr>
            <a:picLocks noChangeAspect="1"/>
          </p:cNvPicPr>
          <p:nvPr/>
        </p:nvPicPr>
        <p:blipFill>
          <a:blip r:embed="rId3"/>
          <a:stretch>
            <a:fillRect/>
          </a:stretch>
        </p:blipFill>
        <p:spPr>
          <a:xfrm>
            <a:off x="7391400" y="5334000"/>
            <a:ext cx="1357313" cy="1357313"/>
          </a:xfrm>
          <a:prstGeom prst="rect">
            <a:avLst/>
          </a:prstGeom>
        </p:spPr>
      </p:pic>
      <p:sp>
        <p:nvSpPr>
          <p:cNvPr id="5" name="Footer Placeholder 4"/>
          <p:cNvSpPr>
            <a:spLocks noGrp="1"/>
          </p:cNvSpPr>
          <p:nvPr>
            <p:ph type="ftr" sz="quarter" idx="11"/>
          </p:nvPr>
        </p:nvSpPr>
        <p:spPr>
          <a:xfrm>
            <a:off x="0" y="6492875"/>
            <a:ext cx="4800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Randomness Tests</a:t>
            </a:r>
          </a:p>
        </p:txBody>
      </p:sp>
      <p:sp>
        <p:nvSpPr>
          <p:cNvPr id="3" name="Content Placeholder 2"/>
          <p:cNvSpPr>
            <a:spLocks noGrp="1"/>
          </p:cNvSpPr>
          <p:nvPr>
            <p:ph idx="1"/>
          </p:nvPr>
        </p:nvSpPr>
        <p:spPr>
          <a:xfrm>
            <a:off x="152400" y="1600200"/>
            <a:ext cx="3505200" cy="990600"/>
          </a:xfrm>
        </p:spPr>
        <p:txBody>
          <a:bodyPr>
            <a:normAutofit fontScale="85000" lnSpcReduction="20000"/>
          </a:bodyPr>
          <a:lstStyle/>
          <a:p>
            <a:r>
              <a:rPr lang="en-US" dirty="0"/>
              <a:t>SP 800-22 lists 15 separate tests of randomness</a:t>
            </a:r>
          </a:p>
        </p:txBody>
      </p:sp>
      <p:graphicFrame>
        <p:nvGraphicFramePr>
          <p:cNvPr id="5" name="Diagram 4"/>
          <p:cNvGraphicFramePr/>
          <p:nvPr/>
        </p:nvGraphicFramePr>
        <p:xfrm>
          <a:off x="1676400" y="2057400"/>
          <a:ext cx="7239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191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Unpredictability </a:t>
            </a:r>
          </a:p>
        </p:txBody>
      </p:sp>
      <p:sp>
        <p:nvSpPr>
          <p:cNvPr id="3" name="Content Placeholder 2"/>
          <p:cNvSpPr>
            <a:spLocks noGrp="1"/>
          </p:cNvSpPr>
          <p:nvPr>
            <p:ph idx="1"/>
          </p:nvPr>
        </p:nvSpPr>
        <p:spPr>
          <a:xfrm>
            <a:off x="762000" y="1600200"/>
            <a:ext cx="7570787" cy="5105400"/>
          </a:xfrm>
        </p:spPr>
        <p:txBody>
          <a:bodyPr>
            <a:normAutofit fontScale="70000" lnSpcReduction="20000"/>
          </a:bodyPr>
          <a:lstStyle/>
          <a:p>
            <a:r>
              <a:rPr lang="en-US" dirty="0"/>
              <a:t>A stream of pseudorandom numbers should exhibit two forms of unpredictability:</a:t>
            </a:r>
          </a:p>
          <a:p>
            <a:pPr lvl="1"/>
            <a:r>
              <a:rPr lang="en-US" dirty="0"/>
              <a:t>Forward unpredictability</a:t>
            </a:r>
          </a:p>
          <a:p>
            <a:pPr lvl="2"/>
            <a:r>
              <a:rPr lang="en-US" dirty="0"/>
              <a:t>If the seed is unknown, the next output bit in the sequence should be unpredictable in spite of any knowledge of previous bits in the sequence</a:t>
            </a:r>
          </a:p>
          <a:p>
            <a:pPr lvl="1"/>
            <a:r>
              <a:rPr lang="en-US" dirty="0"/>
              <a:t>Backward unpredictability</a:t>
            </a:r>
          </a:p>
          <a:p>
            <a:pPr lvl="2"/>
            <a:r>
              <a:rPr lang="en-US" dirty="0"/>
              <a:t>It should not be feasible to determine the seed from knowledge of any generated values</a:t>
            </a:r>
          </a:p>
          <a:p>
            <a:pPr lvl="2"/>
            <a:r>
              <a:rPr lang="en-US" dirty="0"/>
              <a:t>No correlation between a seed and any value generated from that seed should be evident</a:t>
            </a:r>
          </a:p>
          <a:p>
            <a:pPr lvl="2"/>
            <a:r>
              <a:rPr lang="en-US" dirty="0"/>
              <a:t>Each element of the sequence should appear to be the outcome of an independent random event whose probability is 1/2</a:t>
            </a:r>
          </a:p>
          <a:p>
            <a:r>
              <a:rPr lang="en-US" dirty="0"/>
              <a:t>The same set of tests for randomness also provides a test of unpredictability</a:t>
            </a:r>
          </a:p>
          <a:p>
            <a:pPr lvl="1"/>
            <a:r>
              <a:rPr lang="en-US" dirty="0"/>
              <a:t>A random sequence will have no correlation with a fixed value (the seed)</a:t>
            </a:r>
          </a:p>
        </p:txBody>
      </p:sp>
      <p:sp>
        <p:nvSpPr>
          <p:cNvPr id="4" name="Footer Placeholder 3"/>
          <p:cNvSpPr>
            <a:spLocks noGrp="1"/>
          </p:cNvSpPr>
          <p:nvPr>
            <p:ph type="ftr" sz="quarter" idx="11"/>
          </p:nvPr>
        </p:nvSpPr>
        <p:spPr>
          <a:xfrm>
            <a:off x="0" y="6356350"/>
            <a:ext cx="5486400" cy="501650"/>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Seed Requirements</a:t>
            </a:r>
          </a:p>
        </p:txBody>
      </p:sp>
      <p:sp>
        <p:nvSpPr>
          <p:cNvPr id="3" name="Content Placeholder 2"/>
          <p:cNvSpPr>
            <a:spLocks noGrp="1"/>
          </p:cNvSpPr>
          <p:nvPr>
            <p:ph idx="1"/>
          </p:nvPr>
        </p:nvSpPr>
        <p:spPr/>
        <p:txBody>
          <a:bodyPr/>
          <a:lstStyle/>
          <a:p>
            <a:r>
              <a:rPr lang="en-US" dirty="0"/>
              <a:t>The seed that serves as input to the PRNG must be secure and unpredictable</a:t>
            </a:r>
          </a:p>
          <a:p>
            <a:r>
              <a:rPr lang="en-US" dirty="0"/>
              <a:t>The seed itself must be a random or pseudorandom number</a:t>
            </a:r>
          </a:p>
          <a:p>
            <a:r>
              <a:rPr lang="en-US" dirty="0"/>
              <a:t>Typically the seed is generated by TRNG</a:t>
            </a:r>
          </a:p>
        </p:txBody>
      </p:sp>
      <p:pic>
        <p:nvPicPr>
          <p:cNvPr id="4" name="Picture 3"/>
          <p:cNvPicPr>
            <a:picLocks noChangeAspect="1"/>
          </p:cNvPicPr>
          <p:nvPr/>
        </p:nvPicPr>
        <p:blipFill>
          <a:blip r:embed="rId3"/>
          <a:stretch>
            <a:fillRect/>
          </a:stretch>
        </p:blipFill>
        <p:spPr>
          <a:xfrm>
            <a:off x="4648200" y="4724400"/>
            <a:ext cx="1512887" cy="1801606"/>
          </a:xfrm>
          <a:prstGeom prst="rect">
            <a:avLst/>
          </a:prstGeom>
        </p:spPr>
      </p:pic>
      <p:sp>
        <p:nvSpPr>
          <p:cNvPr id="5" name="Footer Placeholder 4"/>
          <p:cNvSpPr>
            <a:spLocks noGrp="1"/>
          </p:cNvSpPr>
          <p:nvPr>
            <p:ph type="ftr" sz="quarter" idx="11"/>
          </p:nvPr>
        </p:nvSpPr>
        <p:spPr>
          <a:xfrm>
            <a:off x="0" y="6492875"/>
            <a:ext cx="4876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5257800" cy="365125"/>
          </a:xfrm>
        </p:spPr>
        <p:txBody>
          <a:bodyPr/>
          <a:lstStyle/>
          <a:p>
            <a:pPr>
              <a:defRPr/>
            </a:pPr>
            <a:r>
              <a:rPr lang="en-US" sz="1000"/>
              <a:t>© 2020 Pearson Education, Inc., Hoboken, NJ. All rights reserved. </a:t>
            </a:r>
            <a:endParaRPr lang="en-US" sz="1000" dirty="0"/>
          </a:p>
        </p:txBody>
      </p:sp>
      <p:pic>
        <p:nvPicPr>
          <p:cNvPr id="3" name="Picture 2">
            <a:extLst>
              <a:ext uri="{FF2B5EF4-FFF2-40B4-BE49-F238E27FC236}">
                <a16:creationId xmlns:a16="http://schemas.microsoft.com/office/drawing/2014/main" id="{A8E96629-0D6E-9B49-A639-5847D1F56CDA}"/>
              </a:ext>
            </a:extLst>
          </p:cNvPr>
          <p:cNvPicPr>
            <a:picLocks noChangeAspect="1"/>
          </p:cNvPicPr>
          <p:nvPr/>
        </p:nvPicPr>
        <p:blipFill rotWithShape="1">
          <a:blip r:embed="rId3"/>
          <a:srcRect t="6951" b="13250"/>
          <a:stretch/>
        </p:blipFill>
        <p:spPr>
          <a:xfrm>
            <a:off x="1619672" y="0"/>
            <a:ext cx="6336704" cy="6543860"/>
          </a:xfrm>
          <a:prstGeom prst="rect">
            <a:avLst/>
          </a:prstGeo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Algorithm Design</a:t>
            </a:r>
          </a:p>
        </p:txBody>
      </p:sp>
      <p:sp>
        <p:nvSpPr>
          <p:cNvPr id="7" name="Content Placeholder 6"/>
          <p:cNvSpPr>
            <a:spLocks noGrp="1"/>
          </p:cNvSpPr>
          <p:nvPr>
            <p:ph idx="1"/>
          </p:nvPr>
        </p:nvSpPr>
        <p:spPr>
          <a:xfrm>
            <a:off x="533400" y="1676401"/>
            <a:ext cx="8229600" cy="2895600"/>
          </a:xfrm>
        </p:spPr>
        <p:txBody>
          <a:bodyPr>
            <a:normAutofit lnSpcReduction="10000"/>
          </a:bodyPr>
          <a:lstStyle/>
          <a:p>
            <a:r>
              <a:rPr lang="en-US" dirty="0"/>
              <a:t>Algorithms fall into two categories:</a:t>
            </a:r>
          </a:p>
          <a:p>
            <a:pPr lvl="1"/>
            <a:r>
              <a:rPr lang="en-US" dirty="0"/>
              <a:t>Purpose-built algorithms</a:t>
            </a:r>
          </a:p>
          <a:p>
            <a:pPr lvl="2"/>
            <a:r>
              <a:rPr lang="en-US" dirty="0"/>
              <a:t>Algorithms designed specifically and solely for the purpose of generating pseudorandom bit streams</a:t>
            </a:r>
          </a:p>
          <a:p>
            <a:pPr lvl="1"/>
            <a:r>
              <a:rPr lang="en-US" dirty="0"/>
              <a:t>Algorithms based on existing cryptographic algorithms</a:t>
            </a:r>
          </a:p>
          <a:p>
            <a:pPr lvl="2"/>
            <a:r>
              <a:rPr lang="en-US" dirty="0"/>
              <a:t>Have the effect of randomizing input data</a:t>
            </a:r>
          </a:p>
        </p:txBody>
      </p:sp>
      <p:graphicFrame>
        <p:nvGraphicFramePr>
          <p:cNvPr id="4" name="Diagram 3"/>
          <p:cNvGraphicFramePr/>
          <p:nvPr/>
        </p:nvGraphicFramePr>
        <p:xfrm>
          <a:off x="1676400" y="4572000"/>
          <a:ext cx="6019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876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0" y="39688"/>
            <a:ext cx="9143999" cy="1412875"/>
          </a:xfrm>
        </p:spPr>
        <p:txBody>
          <a:bodyPr/>
          <a:lstStyle/>
          <a:p>
            <a:r>
              <a:rPr lang="en-AU" dirty="0"/>
              <a:t>Linear Congruential Generator</a:t>
            </a:r>
          </a:p>
        </p:txBody>
      </p:sp>
      <p:sp>
        <p:nvSpPr>
          <p:cNvPr id="64515" name="Rectangle 1027"/>
          <p:cNvSpPr>
            <a:spLocks noGrp="1" noChangeArrowheads="1"/>
          </p:cNvSpPr>
          <p:nvPr>
            <p:ph idx="1"/>
          </p:nvPr>
        </p:nvSpPr>
        <p:spPr>
          <a:xfrm>
            <a:off x="792163" y="1762125"/>
            <a:ext cx="7570787" cy="4562475"/>
          </a:xfrm>
        </p:spPr>
        <p:txBody>
          <a:bodyPr>
            <a:normAutofit fontScale="62500" lnSpcReduction="20000"/>
          </a:bodyPr>
          <a:lstStyle/>
          <a:p>
            <a:pPr>
              <a:spcBef>
                <a:spcPts val="600"/>
              </a:spcBef>
            </a:pPr>
            <a:r>
              <a:rPr lang="en-US" dirty="0">
                <a:solidFill>
                  <a:schemeClr val="tx1"/>
                </a:solidFill>
                <a:ea typeface="ＭＳ Ｐゴシック" charset="-128"/>
                <a:cs typeface="ＭＳ Ｐゴシック" charset="-128"/>
              </a:rPr>
              <a:t>An algorithm first proposed by Lehmer that is parameterized with four numbers:</a:t>
            </a:r>
          </a:p>
          <a:p>
            <a:pPr>
              <a:spcBef>
                <a:spcPts val="600"/>
              </a:spcBef>
              <a:buNone/>
            </a:pPr>
            <a:r>
              <a:rPr lang="en-US" i="1" dirty="0">
                <a:solidFill>
                  <a:schemeClr val="tx1"/>
                </a:solidFill>
                <a:ea typeface="ＭＳ Ｐゴシック" charset="-128"/>
                <a:cs typeface="ＭＳ Ｐゴシック" charset="-128"/>
              </a:rPr>
              <a:t>	 m</a:t>
            </a:r>
            <a:r>
              <a:rPr lang="en-US" dirty="0">
                <a:solidFill>
                  <a:schemeClr val="tx1"/>
                </a:solidFill>
                <a:ea typeface="ＭＳ Ｐゴシック" charset="-128"/>
                <a:cs typeface="ＭＳ Ｐゴシック" charset="-128"/>
              </a:rPr>
              <a:t> 	the modulus  			</a:t>
            </a:r>
            <a:r>
              <a:rPr lang="en-US" i="1" dirty="0">
                <a:solidFill>
                  <a:schemeClr val="tx1"/>
                </a:solidFill>
                <a:ea typeface="ＭＳ Ｐゴシック" charset="-128"/>
                <a:cs typeface="ＭＳ Ｐゴシック" charset="-128"/>
              </a:rPr>
              <a:t>m</a:t>
            </a:r>
            <a:r>
              <a:rPr lang="en-US" dirty="0">
                <a:solidFill>
                  <a:schemeClr val="tx1"/>
                </a:solidFill>
                <a:ea typeface="ＭＳ Ｐゴシック" charset="-128"/>
                <a:cs typeface="ＭＳ Ｐゴシック" charset="-128"/>
              </a:rPr>
              <a:t> &gt; 0</a:t>
            </a:r>
          </a:p>
          <a:p>
            <a:pPr>
              <a:spcBef>
                <a:spcPts val="600"/>
              </a:spcBef>
              <a:buNone/>
            </a:pPr>
            <a:r>
              <a:rPr lang="en-US" dirty="0">
                <a:solidFill>
                  <a:schemeClr val="tx1"/>
                </a:solidFill>
                <a:ea typeface="ＭＳ Ｐゴシック" charset="-128"/>
                <a:cs typeface="ＭＳ Ｐゴシック" charset="-128"/>
              </a:rPr>
              <a:t>	 </a:t>
            </a:r>
            <a:r>
              <a:rPr lang="en-US" i="1" dirty="0">
                <a:solidFill>
                  <a:schemeClr val="tx1"/>
                </a:solidFill>
                <a:ea typeface="ＭＳ Ｐゴシック" charset="-128"/>
                <a:cs typeface="ＭＳ Ｐゴシック" charset="-128"/>
              </a:rPr>
              <a:t>a</a:t>
            </a:r>
            <a:r>
              <a:rPr lang="en-US" dirty="0">
                <a:solidFill>
                  <a:schemeClr val="tx1"/>
                </a:solidFill>
                <a:ea typeface="ＭＳ Ｐゴシック" charset="-128"/>
                <a:cs typeface="ＭＳ Ｐゴシック" charset="-128"/>
              </a:rPr>
              <a:t> 	the multiplier 			0 &lt;</a:t>
            </a:r>
            <a:r>
              <a:rPr lang="en-US" i="1" dirty="0">
                <a:solidFill>
                  <a:schemeClr val="tx1"/>
                </a:solidFill>
                <a:ea typeface="ＭＳ Ｐゴシック" charset="-128"/>
                <a:cs typeface="ＭＳ Ｐゴシック" charset="-128"/>
              </a:rPr>
              <a:t> a&lt; m</a:t>
            </a:r>
          </a:p>
          <a:p>
            <a:pPr>
              <a:spcBef>
                <a:spcPts val="600"/>
              </a:spcBef>
              <a:buNone/>
            </a:pPr>
            <a:r>
              <a:rPr lang="en-US" i="1" dirty="0">
                <a:solidFill>
                  <a:schemeClr val="tx1"/>
                </a:solidFill>
                <a:ea typeface="ＭＳ Ｐゴシック" charset="-128"/>
                <a:cs typeface="ＭＳ Ｐゴシック" charset="-128"/>
              </a:rPr>
              <a:t>	c </a:t>
            </a:r>
            <a:r>
              <a:rPr lang="en-US" dirty="0">
                <a:solidFill>
                  <a:schemeClr val="tx1"/>
                </a:solidFill>
                <a:ea typeface="ＭＳ Ｐゴシック" charset="-128"/>
                <a:cs typeface="ＭＳ Ｐゴシック" charset="-128"/>
              </a:rPr>
              <a:t>	the increment 			0≤ c &lt; </a:t>
            </a:r>
            <a:r>
              <a:rPr lang="en-US" i="1" dirty="0">
                <a:solidFill>
                  <a:schemeClr val="tx1"/>
                </a:solidFill>
                <a:ea typeface="ＭＳ Ｐゴシック" charset="-128"/>
                <a:cs typeface="ＭＳ Ｐゴシック" charset="-128"/>
              </a:rPr>
              <a:t>m</a:t>
            </a:r>
          </a:p>
          <a:p>
            <a:pPr>
              <a:spcBef>
                <a:spcPts val="600"/>
              </a:spcBef>
              <a:buNone/>
            </a:pPr>
            <a:r>
              <a:rPr lang="en-US" dirty="0">
                <a:solidFill>
                  <a:schemeClr val="tx1"/>
                </a:solidFill>
                <a:ea typeface="ＭＳ Ｐゴシック" charset="-128"/>
                <a:cs typeface="ＭＳ Ｐゴシック" charset="-128"/>
              </a:rPr>
              <a:t>	X</a:t>
            </a:r>
            <a:r>
              <a:rPr lang="en-US" baseline="-25000" dirty="0">
                <a:solidFill>
                  <a:schemeClr val="tx1"/>
                </a:solidFill>
                <a:ea typeface="ＭＳ Ｐゴシック" charset="-128"/>
                <a:cs typeface="ＭＳ Ｐゴシック" charset="-128"/>
              </a:rPr>
              <a:t>0 </a:t>
            </a:r>
            <a:r>
              <a:rPr lang="en-US" dirty="0">
                <a:solidFill>
                  <a:schemeClr val="tx1"/>
                </a:solidFill>
                <a:ea typeface="ＭＳ Ｐゴシック" charset="-128"/>
                <a:cs typeface="ＭＳ Ｐゴシック" charset="-128"/>
              </a:rPr>
              <a:t>	the starting value, or seed 	0 ≤ X</a:t>
            </a:r>
            <a:r>
              <a:rPr lang="en-US" baseline="-25000" dirty="0">
                <a:solidFill>
                  <a:schemeClr val="tx1"/>
                </a:solidFill>
                <a:ea typeface="ＭＳ Ｐゴシック" charset="-128"/>
                <a:cs typeface="ＭＳ Ｐゴシック" charset="-128"/>
              </a:rPr>
              <a:t>0</a:t>
            </a:r>
            <a:r>
              <a:rPr lang="en-US" dirty="0">
                <a:solidFill>
                  <a:schemeClr val="tx1"/>
                </a:solidFill>
                <a:ea typeface="ＭＳ Ｐゴシック" charset="-128"/>
                <a:cs typeface="ＭＳ Ｐゴシック" charset="-128"/>
              </a:rPr>
              <a:t> &lt; </a:t>
            </a:r>
            <a:r>
              <a:rPr lang="en-US" i="1" dirty="0">
                <a:solidFill>
                  <a:schemeClr val="tx1"/>
                </a:solidFill>
                <a:ea typeface="ＭＳ Ｐゴシック" charset="-128"/>
                <a:cs typeface="ＭＳ Ｐゴシック" charset="-128"/>
              </a:rPr>
              <a:t>m</a:t>
            </a:r>
          </a:p>
          <a:p>
            <a:pPr>
              <a:spcBef>
                <a:spcPts val="600"/>
              </a:spcBef>
              <a:buNone/>
            </a:pPr>
            <a:endParaRPr lang="en-US" i="1" dirty="0">
              <a:ea typeface="Arial" pitchFamily="-84" charset="0"/>
              <a:cs typeface="Arial" pitchFamily="-84" charset="0"/>
            </a:endParaRPr>
          </a:p>
          <a:p>
            <a:pPr>
              <a:spcBef>
                <a:spcPts val="600"/>
              </a:spcBef>
            </a:pPr>
            <a:r>
              <a:rPr lang="en-US" sz="2737" dirty="0">
                <a:solidFill>
                  <a:schemeClr val="tx1"/>
                </a:solidFill>
                <a:ea typeface="ＭＳ Ｐゴシック" charset="-128"/>
                <a:cs typeface="ＭＳ Ｐゴシック" charset="-128"/>
              </a:rPr>
              <a:t>The sequence of random numbers {X</a:t>
            </a:r>
            <a:r>
              <a:rPr lang="en-US" sz="2737" baseline="-25000" dirty="0">
                <a:solidFill>
                  <a:schemeClr val="tx1"/>
                </a:solidFill>
                <a:ea typeface="ＭＳ Ｐゴシック" charset="-128"/>
                <a:cs typeface="ＭＳ Ｐゴシック" charset="-128"/>
              </a:rPr>
              <a:t>n</a:t>
            </a:r>
            <a:r>
              <a:rPr lang="en-US" sz="2737" dirty="0">
                <a:solidFill>
                  <a:schemeClr val="tx1"/>
                </a:solidFill>
                <a:ea typeface="ＭＳ Ｐゴシック" charset="-128"/>
                <a:cs typeface="ＭＳ Ｐゴシック" charset="-128"/>
              </a:rPr>
              <a:t>} is obtained via the following iterative equation:</a:t>
            </a:r>
          </a:p>
          <a:p>
            <a:pPr>
              <a:spcBef>
                <a:spcPts val="600"/>
              </a:spcBef>
              <a:buNone/>
            </a:pPr>
            <a:r>
              <a:rPr lang="en-AU" dirty="0"/>
              <a:t>			</a:t>
            </a:r>
            <a:r>
              <a:rPr lang="en-AU" sz="2750" dirty="0">
                <a:solidFill>
                  <a:schemeClr val="tx1"/>
                </a:solidFill>
                <a:ea typeface="ＭＳ Ｐゴシック" charset="-128"/>
                <a:cs typeface="ＭＳ Ｐゴシック" charset="-128"/>
              </a:rPr>
              <a:t>X</a:t>
            </a:r>
            <a:r>
              <a:rPr lang="en-AU" sz="2750" baseline="-25000" dirty="0">
                <a:solidFill>
                  <a:schemeClr val="tx1"/>
                </a:solidFill>
                <a:ea typeface="ＭＳ Ｐゴシック" charset="-128"/>
                <a:cs typeface="ＭＳ Ｐゴシック" charset="-128"/>
              </a:rPr>
              <a:t>n+1 </a:t>
            </a:r>
            <a:r>
              <a:rPr lang="en-AU" dirty="0"/>
              <a:t>= (</a:t>
            </a:r>
            <a:r>
              <a:rPr lang="en-AU" i="1" dirty="0"/>
              <a:t>a</a:t>
            </a:r>
            <a:r>
              <a:rPr lang="en-AU" dirty="0"/>
              <a:t>X</a:t>
            </a:r>
            <a:r>
              <a:rPr lang="en-AU" sz="2750" baseline="-25000" dirty="0">
                <a:solidFill>
                  <a:schemeClr val="tx1"/>
                </a:solidFill>
                <a:ea typeface="ＭＳ Ｐゴシック" charset="-128"/>
                <a:cs typeface="ＭＳ Ｐゴシック" charset="-128"/>
              </a:rPr>
              <a:t>n</a:t>
            </a:r>
            <a:r>
              <a:rPr lang="en-AU" dirty="0"/>
              <a:t> + c) mod </a:t>
            </a:r>
            <a:r>
              <a:rPr lang="en-AU" i="1" dirty="0"/>
              <a:t>m</a:t>
            </a:r>
            <a:endParaRPr lang="en-US" sz="1200" dirty="0">
              <a:solidFill>
                <a:schemeClr val="tx1"/>
              </a:solidFill>
              <a:latin typeface="Arial" charset="0"/>
              <a:ea typeface="ＭＳ Ｐゴシック" charset="-128"/>
              <a:cs typeface="ＭＳ Ｐゴシック" charset="-128"/>
            </a:endParaRPr>
          </a:p>
          <a:p>
            <a:r>
              <a:rPr lang="en-US" dirty="0">
                <a:solidFill>
                  <a:schemeClr val="tx1"/>
                </a:solidFill>
                <a:ea typeface="ＭＳ Ｐゴシック" charset="-128"/>
                <a:cs typeface="ＭＳ Ｐゴシック" charset="-128"/>
              </a:rPr>
              <a:t>If </a:t>
            </a:r>
            <a:r>
              <a:rPr lang="en-US" i="1" dirty="0">
                <a:solidFill>
                  <a:schemeClr val="tx1"/>
                </a:solidFill>
                <a:ea typeface="ＭＳ Ｐゴシック" charset="-128"/>
                <a:cs typeface="ＭＳ Ｐゴシック" charset="-128"/>
              </a:rPr>
              <a:t>m , a , c </a:t>
            </a:r>
            <a:r>
              <a:rPr lang="en-US" dirty="0">
                <a:solidFill>
                  <a:schemeClr val="tx1"/>
                </a:solidFill>
                <a:ea typeface="ＭＳ Ｐゴシック" charset="-128"/>
                <a:cs typeface="ＭＳ Ｐゴシック" charset="-128"/>
              </a:rPr>
              <a:t>, and X</a:t>
            </a:r>
            <a:r>
              <a:rPr lang="en-US" sz="2880" baseline="-25000" dirty="0">
                <a:solidFill>
                  <a:schemeClr val="tx1"/>
                </a:solidFill>
                <a:ea typeface="ＭＳ Ｐゴシック" charset="-128"/>
                <a:cs typeface="ＭＳ Ｐゴシック" charset="-128"/>
              </a:rPr>
              <a:t>0</a:t>
            </a:r>
            <a:r>
              <a:rPr lang="en-US" sz="1400" dirty="0">
                <a:solidFill>
                  <a:schemeClr val="tx1"/>
                </a:solidFill>
                <a:ea typeface="ＭＳ Ｐゴシック" charset="-128"/>
                <a:cs typeface="ＭＳ Ｐゴシック" charset="-128"/>
              </a:rPr>
              <a:t> </a:t>
            </a:r>
            <a:r>
              <a:rPr lang="en-US" dirty="0">
                <a:solidFill>
                  <a:schemeClr val="tx1"/>
                </a:solidFill>
                <a:ea typeface="ＭＳ Ｐゴシック" charset="-128"/>
                <a:cs typeface="ＭＳ Ｐゴシック" charset="-128"/>
              </a:rPr>
              <a:t> are integers, then this technique will produce a sequence of integers with each integer in the range 0 ≤ </a:t>
            </a:r>
            <a:r>
              <a:rPr lang="en-US" i="1" dirty="0">
                <a:solidFill>
                  <a:schemeClr val="tx1"/>
                </a:solidFill>
                <a:ea typeface="ＭＳ Ｐゴシック" charset="-128"/>
                <a:cs typeface="ＭＳ Ｐゴシック" charset="-128"/>
              </a:rPr>
              <a:t>X</a:t>
            </a:r>
            <a:r>
              <a:rPr lang="en-US" sz="2880" i="1" baseline="-25000" dirty="0">
                <a:solidFill>
                  <a:schemeClr val="tx1"/>
                </a:solidFill>
                <a:ea typeface="ＭＳ Ｐゴシック" charset="-128"/>
                <a:cs typeface="ＭＳ Ｐゴシック" charset="-128"/>
              </a:rPr>
              <a:t>n</a:t>
            </a:r>
            <a:r>
              <a:rPr lang="en-US" sz="1400" i="1" dirty="0">
                <a:solidFill>
                  <a:schemeClr val="tx1"/>
                </a:solidFill>
                <a:ea typeface="ＭＳ Ｐゴシック" charset="-128"/>
                <a:cs typeface="ＭＳ Ｐゴシック" charset="-128"/>
              </a:rPr>
              <a:t> </a:t>
            </a:r>
            <a:r>
              <a:rPr lang="en-US" i="1" dirty="0">
                <a:solidFill>
                  <a:schemeClr val="tx1"/>
                </a:solidFill>
                <a:ea typeface="ＭＳ Ｐゴシック" charset="-128"/>
                <a:cs typeface="ＭＳ Ｐゴシック" charset="-128"/>
              </a:rPr>
              <a:t>&lt; m</a:t>
            </a:r>
          </a:p>
          <a:p>
            <a:r>
              <a:rPr lang="en-US" dirty="0">
                <a:solidFill>
                  <a:schemeClr val="tx1"/>
                </a:solidFill>
                <a:ea typeface="ＭＳ Ｐゴシック" charset="-128"/>
                <a:cs typeface="ＭＳ Ｐゴシック" charset="-128"/>
              </a:rPr>
              <a:t>The selection of values for </a:t>
            </a:r>
            <a:r>
              <a:rPr lang="en-US" i="1" dirty="0">
                <a:solidFill>
                  <a:schemeClr val="tx1"/>
                </a:solidFill>
                <a:ea typeface="ＭＳ Ｐゴシック" charset="-128"/>
                <a:cs typeface="ＭＳ Ｐゴシック" charset="-128"/>
              </a:rPr>
              <a:t>a , c </a:t>
            </a:r>
            <a:r>
              <a:rPr lang="en-US" dirty="0">
                <a:solidFill>
                  <a:schemeClr val="tx1"/>
                </a:solidFill>
                <a:ea typeface="ＭＳ Ｐゴシック" charset="-128"/>
                <a:cs typeface="ＭＳ Ｐゴシック" charset="-128"/>
              </a:rPr>
              <a:t>, and </a:t>
            </a:r>
            <a:r>
              <a:rPr lang="en-US" i="1" dirty="0">
                <a:solidFill>
                  <a:schemeClr val="tx1"/>
                </a:solidFill>
                <a:ea typeface="ＭＳ Ｐゴシック" charset="-128"/>
                <a:cs typeface="ＭＳ Ｐゴシック" charset="-128"/>
              </a:rPr>
              <a:t>m</a:t>
            </a:r>
            <a:r>
              <a:rPr lang="en-US" dirty="0">
                <a:solidFill>
                  <a:schemeClr val="tx1"/>
                </a:solidFill>
                <a:ea typeface="ＭＳ Ｐゴシック" charset="-128"/>
                <a:cs typeface="ＭＳ Ｐゴシック" charset="-128"/>
              </a:rPr>
              <a:t>  is critical in developing a good random number generator</a:t>
            </a:r>
            <a:endParaRPr lang="en-AU" b="0" i="0" dirty="0"/>
          </a:p>
          <a:p>
            <a:pPr>
              <a:spcBef>
                <a:spcPts val="600"/>
              </a:spcBef>
            </a:pPr>
            <a:endParaRPr lang="en-AU" dirty="0"/>
          </a:p>
          <a:p>
            <a:endParaRPr lang="en-AU" dirty="0"/>
          </a:p>
        </p:txBody>
      </p:sp>
      <p:sp>
        <p:nvSpPr>
          <p:cNvPr id="4" name="Footer Placeholder 3"/>
          <p:cNvSpPr>
            <a:spLocks noGrp="1"/>
          </p:cNvSpPr>
          <p:nvPr>
            <p:ph type="ftr" sz="quarter" idx="11"/>
          </p:nvPr>
        </p:nvSpPr>
        <p:spPr>
          <a:xfrm>
            <a:off x="0" y="6492875"/>
            <a:ext cx="46482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AU" dirty="0"/>
              <a:t>Blum Blum Shub (BBS) Generator</a:t>
            </a:r>
          </a:p>
        </p:txBody>
      </p:sp>
      <p:sp>
        <p:nvSpPr>
          <p:cNvPr id="66563" name="Rectangle 3"/>
          <p:cNvSpPr>
            <a:spLocks noGrp="1" noChangeArrowheads="1"/>
          </p:cNvSpPr>
          <p:nvPr>
            <p:ph idx="1"/>
          </p:nvPr>
        </p:nvSpPr>
        <p:spPr>
          <a:xfrm>
            <a:off x="685800" y="1905000"/>
            <a:ext cx="7677150" cy="4714875"/>
          </a:xfrm>
        </p:spPr>
        <p:txBody>
          <a:bodyPr>
            <a:normAutofit fontScale="92500" lnSpcReduction="20000"/>
          </a:bodyPr>
          <a:lstStyle/>
          <a:p>
            <a:r>
              <a:rPr lang="en-AU" dirty="0"/>
              <a:t>Has perhaps the strongest public proof of its cryptographic strength of any purpose-built algorithm</a:t>
            </a:r>
          </a:p>
          <a:p>
            <a:r>
              <a:rPr lang="en-AU" dirty="0"/>
              <a:t>Referred to as a </a:t>
            </a:r>
            <a:r>
              <a:rPr lang="en-AU" i="1" dirty="0"/>
              <a:t>cryptographically secure pseudorandom bit generator </a:t>
            </a:r>
            <a:r>
              <a:rPr lang="en-AU" dirty="0"/>
              <a:t>(CSPRBG)</a:t>
            </a:r>
          </a:p>
          <a:p>
            <a:pPr lvl="1"/>
            <a:r>
              <a:rPr lang="en-AU" dirty="0"/>
              <a:t>A CSPRBG is defined as one that passes the </a:t>
            </a:r>
            <a:r>
              <a:rPr lang="en-AU" i="1" dirty="0"/>
              <a:t>next-bit-test </a:t>
            </a:r>
            <a:r>
              <a:rPr lang="en-AU" dirty="0"/>
              <a:t>if there is not a polynomial-time algorithm that, on input of the first </a:t>
            </a:r>
            <a:r>
              <a:rPr lang="en-AU" i="1" dirty="0"/>
              <a:t>k </a:t>
            </a:r>
            <a:r>
              <a:rPr lang="en-AU" dirty="0"/>
              <a:t>bits of an output sequence, can predict the (</a:t>
            </a:r>
            <a:r>
              <a:rPr lang="en-AU" i="1" dirty="0"/>
              <a:t>k </a:t>
            </a:r>
            <a:r>
              <a:rPr lang="en-AU" dirty="0"/>
              <a:t>+ 1)st bit with probability significantly greater than 1/2</a:t>
            </a:r>
          </a:p>
          <a:p>
            <a:r>
              <a:rPr lang="en-US" dirty="0"/>
              <a:t> The security of BBS is based on the difficulty of factoring </a:t>
            </a:r>
            <a:r>
              <a:rPr lang="en-US" i="1" dirty="0"/>
              <a:t>n</a:t>
            </a:r>
            <a:endParaRPr lang="en-AU" dirty="0"/>
          </a:p>
        </p:txBody>
      </p:sp>
      <p:sp>
        <p:nvSpPr>
          <p:cNvPr id="4" name="Footer Placeholder 3"/>
          <p:cNvSpPr>
            <a:spLocks noGrp="1"/>
          </p:cNvSpPr>
          <p:nvPr>
            <p:ph type="ftr" sz="quarter" idx="11"/>
          </p:nvPr>
        </p:nvSpPr>
        <p:spPr>
          <a:xfrm>
            <a:off x="0" y="6492875"/>
            <a:ext cx="50292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029200" cy="365125"/>
          </a:xfrm>
        </p:spPr>
        <p:txBody>
          <a:bodyPr/>
          <a:lstStyle/>
          <a:p>
            <a:pPr>
              <a:defRPr/>
            </a:pPr>
            <a:r>
              <a:rPr lang="en-US" sz="1000"/>
              <a:t>© 2020 Pearson Education, Inc., Hoboken, NJ. All rights reserved. </a:t>
            </a:r>
            <a:endParaRPr lang="en-US" sz="1000" dirty="0"/>
          </a:p>
        </p:txBody>
      </p:sp>
      <p:pic>
        <p:nvPicPr>
          <p:cNvPr id="4" name="Picture 3">
            <a:extLst>
              <a:ext uri="{FF2B5EF4-FFF2-40B4-BE49-F238E27FC236}">
                <a16:creationId xmlns:a16="http://schemas.microsoft.com/office/drawing/2014/main" id="{DFD0B7AD-0C80-E34E-8B98-88E813442B2A}"/>
              </a:ext>
            </a:extLst>
          </p:cNvPr>
          <p:cNvPicPr>
            <a:picLocks noChangeAspect="1"/>
          </p:cNvPicPr>
          <p:nvPr/>
        </p:nvPicPr>
        <p:blipFill rotWithShape="1">
          <a:blip r:embed="rId3"/>
          <a:srcRect t="15350" b="27950"/>
          <a:stretch/>
        </p:blipFill>
        <p:spPr>
          <a:xfrm>
            <a:off x="45521" y="107675"/>
            <a:ext cx="9052958" cy="6642649"/>
          </a:xfrm>
          <a:prstGeom prst="rect">
            <a:avLst/>
          </a:prstGeom>
        </p:spPr>
      </p:pic>
    </p:spTree>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352800"/>
            <a:ext cx="5446713" cy="1470025"/>
          </a:xfrm>
        </p:spPr>
        <p:txBody>
          <a:bodyPr rtlCol="0">
            <a:noAutofit/>
          </a:bodyPr>
          <a:lstStyle/>
          <a:p>
            <a:pPr eaLnBrk="1" fontAlgn="auto" hangingPunct="1">
              <a:spcAft>
                <a:spcPts val="0"/>
              </a:spcAft>
              <a:defRPr/>
            </a:pPr>
            <a:r>
              <a:rPr lang="en-US" dirty="0">
                <a:ea typeface="+mj-ea"/>
                <a:cs typeface="+mj-cs"/>
              </a:rPr>
              <a:t>Chapter 8</a:t>
            </a:r>
          </a:p>
        </p:txBody>
      </p:sp>
      <p:sp>
        <p:nvSpPr>
          <p:cNvPr id="18435" name="Subtitle 13"/>
          <p:cNvSpPr>
            <a:spLocks noGrp="1"/>
          </p:cNvSpPr>
          <p:nvPr>
            <p:ph type="subTitle" idx="1"/>
          </p:nvPr>
        </p:nvSpPr>
        <p:spPr>
          <a:xfrm>
            <a:off x="1600200" y="5029200"/>
            <a:ext cx="6096000" cy="1349376"/>
          </a:xfrm>
        </p:spPr>
        <p:txBody>
          <a:bodyPr>
            <a:normAutofit/>
          </a:bodyPr>
          <a:lstStyle/>
          <a:p>
            <a:pPr eaLnBrk="1" hangingPunct="1"/>
            <a:r>
              <a:rPr lang="en-US" sz="3600" dirty="0"/>
              <a:t>Random Bit Generation and Stream Ciphers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410200" cy="365125"/>
          </a:xfrm>
        </p:spPr>
        <p:txBody>
          <a:bodyPr/>
          <a:lstStyle/>
          <a:p>
            <a:pPr>
              <a:defRPr/>
            </a:pPr>
            <a:r>
              <a:rPr lang="en-US" sz="1000"/>
              <a:t>© 2020 Pearson Education, Inc., Hoboken, NJ. All rights reserved. </a:t>
            </a:r>
            <a:endParaRPr lang="en-US" sz="1000" dirty="0"/>
          </a:p>
        </p:txBody>
      </p:sp>
      <p:pic>
        <p:nvPicPr>
          <p:cNvPr id="2" name="Picture 1">
            <a:extLst>
              <a:ext uri="{FF2B5EF4-FFF2-40B4-BE49-F238E27FC236}">
                <a16:creationId xmlns:a16="http://schemas.microsoft.com/office/drawing/2014/main" id="{8443A49A-9AE7-F747-B863-ED59CE6BBB01}"/>
              </a:ext>
            </a:extLst>
          </p:cNvPr>
          <p:cNvPicPr>
            <a:picLocks noChangeAspect="1"/>
          </p:cNvPicPr>
          <p:nvPr/>
        </p:nvPicPr>
        <p:blipFill>
          <a:blip r:embed="rId3"/>
          <a:stretch>
            <a:fillRect/>
          </a:stretch>
        </p:blipFill>
        <p:spPr>
          <a:xfrm>
            <a:off x="-401715" y="332656"/>
            <a:ext cx="9947430" cy="6525344"/>
          </a:xfrm>
          <a:prstGeom prst="rect">
            <a:avLst/>
          </a:prstGeom>
        </p:spPr>
      </p:pic>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0" y="39688"/>
            <a:ext cx="9143999" cy="1412875"/>
          </a:xfrm>
        </p:spPr>
        <p:txBody>
          <a:bodyPr/>
          <a:lstStyle/>
          <a:p>
            <a:r>
              <a:rPr lang="en-AU" sz="4400" dirty="0"/>
              <a:t>PRNG Using Block Cipher Modes of Operation</a:t>
            </a:r>
          </a:p>
        </p:txBody>
      </p:sp>
      <p:sp>
        <p:nvSpPr>
          <p:cNvPr id="9" name="Content Placeholder 8"/>
          <p:cNvSpPr>
            <a:spLocks noGrp="1"/>
          </p:cNvSpPr>
          <p:nvPr>
            <p:ph idx="1"/>
          </p:nvPr>
        </p:nvSpPr>
        <p:spPr>
          <a:xfrm>
            <a:off x="792163" y="1762125"/>
            <a:ext cx="7570787" cy="4562475"/>
          </a:xfrm>
        </p:spPr>
        <p:txBody>
          <a:bodyPr>
            <a:normAutofit/>
          </a:bodyPr>
          <a:lstStyle/>
          <a:p>
            <a:r>
              <a:rPr lang="en-US" dirty="0"/>
              <a:t>Two approaches that use a block cipher to build a PNRG have gained widespread acceptance:</a:t>
            </a:r>
          </a:p>
          <a:p>
            <a:pPr lvl="1"/>
            <a:r>
              <a:rPr lang="en-US" dirty="0"/>
              <a:t>CTR mode</a:t>
            </a:r>
          </a:p>
          <a:p>
            <a:pPr lvl="2"/>
            <a:r>
              <a:rPr lang="en-US" dirty="0"/>
              <a:t>Recommended in NIST SP 800-90, ANSI standard X.82, and RFC 4086</a:t>
            </a:r>
          </a:p>
          <a:p>
            <a:pPr lvl="1"/>
            <a:r>
              <a:rPr lang="en-US" dirty="0"/>
              <a:t>OFB mode</a:t>
            </a:r>
          </a:p>
          <a:p>
            <a:pPr lvl="2"/>
            <a:r>
              <a:rPr lang="en-US" dirty="0"/>
              <a:t>Recommended in X9.82 and RFC 4086</a:t>
            </a:r>
          </a:p>
        </p:txBody>
      </p:sp>
      <p:sp>
        <p:nvSpPr>
          <p:cNvPr id="4" name="Footer Placeholder 3"/>
          <p:cNvSpPr>
            <a:spLocks noGrp="1"/>
          </p:cNvSpPr>
          <p:nvPr>
            <p:ph type="ftr" sz="quarter" idx="11"/>
          </p:nvPr>
        </p:nvSpPr>
        <p:spPr>
          <a:xfrm>
            <a:off x="0" y="6492875"/>
            <a:ext cx="4352925"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257800" cy="365125"/>
          </a:xfrm>
        </p:spPr>
        <p:txBody>
          <a:bodyPr/>
          <a:lstStyle/>
          <a:p>
            <a:pPr>
              <a:defRPr/>
            </a:pPr>
            <a:r>
              <a:rPr lang="en-US" sz="1000"/>
              <a:t>© 2020 Pearson Education, Inc., Hoboken, NJ. All rights reserved. </a:t>
            </a:r>
            <a:endParaRPr lang="en-US" sz="1000" dirty="0"/>
          </a:p>
        </p:txBody>
      </p:sp>
      <p:pic>
        <p:nvPicPr>
          <p:cNvPr id="4" name="Picture 3">
            <a:extLst>
              <a:ext uri="{FF2B5EF4-FFF2-40B4-BE49-F238E27FC236}">
                <a16:creationId xmlns:a16="http://schemas.microsoft.com/office/drawing/2014/main" id="{22D2EEF6-6E4F-9C4F-ABB1-0B245FA05F5E}"/>
              </a:ext>
            </a:extLst>
          </p:cNvPr>
          <p:cNvPicPr>
            <a:picLocks noChangeAspect="1"/>
          </p:cNvPicPr>
          <p:nvPr/>
        </p:nvPicPr>
        <p:blipFill rotWithShape="1">
          <a:blip r:embed="rId3"/>
          <a:srcRect t="12201" b="45800"/>
          <a:stretch/>
        </p:blipFill>
        <p:spPr>
          <a:xfrm>
            <a:off x="-756592" y="446026"/>
            <a:ext cx="10976464" cy="5965948"/>
          </a:xfrm>
          <a:prstGeom prst="rect">
            <a:avLst/>
          </a:prstGeom>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71474" y="6356350"/>
            <a:ext cx="5712693" cy="365125"/>
          </a:xfrm>
        </p:spPr>
        <p:txBody>
          <a:bodyPr/>
          <a:lstStyle/>
          <a:p>
            <a:pPr>
              <a:defRPr/>
            </a:pPr>
            <a:r>
              <a:rPr lang="en-US" sz="1000" dirty="0"/>
              <a:t>© 2020 Pearson Education, Inc., Hoboken, NJ. All rights reserved. </a:t>
            </a:r>
          </a:p>
        </p:txBody>
      </p:sp>
      <p:pic>
        <p:nvPicPr>
          <p:cNvPr id="2" name="Picture 1">
            <a:extLst>
              <a:ext uri="{FF2B5EF4-FFF2-40B4-BE49-F238E27FC236}">
                <a16:creationId xmlns:a16="http://schemas.microsoft.com/office/drawing/2014/main" id="{6BDFEA80-F58E-874E-9B1C-5DBBA01F50B4}"/>
              </a:ext>
            </a:extLst>
          </p:cNvPr>
          <p:cNvPicPr>
            <a:picLocks noChangeAspect="1"/>
          </p:cNvPicPr>
          <p:nvPr/>
        </p:nvPicPr>
        <p:blipFill>
          <a:blip r:embed="rId3"/>
          <a:stretch>
            <a:fillRect/>
          </a:stretch>
        </p:blipFill>
        <p:spPr>
          <a:xfrm>
            <a:off x="403708" y="1196752"/>
            <a:ext cx="8432585" cy="3873944"/>
          </a:xfrm>
          <a:prstGeom prst="rect">
            <a:avLst/>
          </a:prstGeom>
        </p:spPr>
      </p:pic>
      <p:cxnSp>
        <p:nvCxnSpPr>
          <p:cNvPr id="8" name="Straight Connector 7">
            <a:extLst>
              <a:ext uri="{FF2B5EF4-FFF2-40B4-BE49-F238E27FC236}">
                <a16:creationId xmlns:a16="http://schemas.microsoft.com/office/drawing/2014/main" id="{6A9DE1A3-FE08-6E45-9B1C-E3ED63661C4F}"/>
              </a:ext>
            </a:extLst>
          </p:cNvPr>
          <p:cNvCxnSpPr>
            <a:cxnSpLocks/>
          </p:cNvCxnSpPr>
          <p:nvPr/>
        </p:nvCxnSpPr>
        <p:spPr>
          <a:xfrm>
            <a:off x="371474" y="1772816"/>
            <a:ext cx="16117" cy="2797446"/>
          </a:xfrm>
          <a:prstGeom prst="line">
            <a:avLst/>
          </a:prstGeom>
          <a:ln w="25400">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71474" y="6356350"/>
            <a:ext cx="5784701" cy="365125"/>
          </a:xfrm>
        </p:spPr>
        <p:txBody>
          <a:bodyPr/>
          <a:lstStyle/>
          <a:p>
            <a:pPr>
              <a:defRPr/>
            </a:pPr>
            <a:r>
              <a:rPr lang="en-US" sz="1000" dirty="0"/>
              <a:t>© 2020 Pearson Education, Inc., Hoboken, NJ. All rights reserved. </a:t>
            </a:r>
          </a:p>
        </p:txBody>
      </p:sp>
      <p:pic>
        <p:nvPicPr>
          <p:cNvPr id="3" name="Picture 2">
            <a:extLst>
              <a:ext uri="{FF2B5EF4-FFF2-40B4-BE49-F238E27FC236}">
                <a16:creationId xmlns:a16="http://schemas.microsoft.com/office/drawing/2014/main" id="{15EF05BA-2221-554A-8CD6-A44F3E0F6AC5}"/>
              </a:ext>
            </a:extLst>
          </p:cNvPr>
          <p:cNvPicPr>
            <a:picLocks noChangeAspect="1"/>
          </p:cNvPicPr>
          <p:nvPr/>
        </p:nvPicPr>
        <p:blipFill>
          <a:blip r:embed="rId3"/>
          <a:stretch>
            <a:fillRect/>
          </a:stretch>
        </p:blipFill>
        <p:spPr>
          <a:xfrm>
            <a:off x="183196" y="793190"/>
            <a:ext cx="8709284" cy="4001060"/>
          </a:xfrm>
          <a:prstGeom prst="rect">
            <a:avLst/>
          </a:prstGeom>
        </p:spPr>
      </p:pic>
      <p:cxnSp>
        <p:nvCxnSpPr>
          <p:cNvPr id="8" name="Straight Connector 7">
            <a:extLst>
              <a:ext uri="{FF2B5EF4-FFF2-40B4-BE49-F238E27FC236}">
                <a16:creationId xmlns:a16="http://schemas.microsoft.com/office/drawing/2014/main" id="{CCBDF429-A5C9-864E-90C2-6DB6C0A5B3EC}"/>
              </a:ext>
            </a:extLst>
          </p:cNvPr>
          <p:cNvCxnSpPr/>
          <p:nvPr/>
        </p:nvCxnSpPr>
        <p:spPr>
          <a:xfrm>
            <a:off x="179512" y="1340768"/>
            <a:ext cx="0" cy="2952328"/>
          </a:xfrm>
          <a:prstGeom prst="line">
            <a:avLst/>
          </a:prstGeom>
          <a:ln w="2857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8.4</a:t>
            </a:r>
          </a:p>
        </p:txBody>
      </p:sp>
      <p:sp>
        <p:nvSpPr>
          <p:cNvPr id="5" name="Rectangle 4"/>
          <p:cNvSpPr/>
          <p:nvPr/>
        </p:nvSpPr>
        <p:spPr>
          <a:xfrm>
            <a:off x="0" y="4788236"/>
            <a:ext cx="9144000" cy="584776"/>
          </a:xfrm>
          <a:prstGeom prst="rect">
            <a:avLst/>
          </a:prstGeom>
        </p:spPr>
        <p:txBody>
          <a:bodyPr wrap="square">
            <a:spAutoFit/>
          </a:bodyPr>
          <a:lstStyle/>
          <a:p>
            <a:pPr algn="ctr"/>
            <a:r>
              <a:rPr lang="en-US" sz="3200" dirty="0">
                <a:latin typeface="+mn-lt"/>
              </a:rPr>
              <a:t>CTR_DRBG Parameters </a:t>
            </a:r>
          </a:p>
        </p:txBody>
      </p:sp>
      <p:sp>
        <p:nvSpPr>
          <p:cNvPr id="6" name="Footer Placeholder 5"/>
          <p:cNvSpPr>
            <a:spLocks noGrp="1"/>
          </p:cNvSpPr>
          <p:nvPr>
            <p:ph type="ftr" sz="quarter" idx="11"/>
          </p:nvPr>
        </p:nvSpPr>
        <p:spPr>
          <a:xfrm>
            <a:off x="0" y="6492875"/>
            <a:ext cx="5943600" cy="365125"/>
          </a:xfrm>
        </p:spPr>
        <p:txBody>
          <a:bodyPr/>
          <a:lstStyle/>
          <a:p>
            <a:pPr>
              <a:defRPr/>
            </a:pPr>
            <a:r>
              <a:rPr lang="en-US" sz="1000"/>
              <a:t>© 2020 Pearson Education, Inc., Hoboken, NJ. All rights reserved. </a:t>
            </a:r>
            <a:endParaRPr lang="en-US" sz="1000" dirty="0"/>
          </a:p>
        </p:txBody>
      </p:sp>
      <p:pic>
        <p:nvPicPr>
          <p:cNvPr id="3" name="Picture 2">
            <a:extLst>
              <a:ext uri="{FF2B5EF4-FFF2-40B4-BE49-F238E27FC236}">
                <a16:creationId xmlns:a16="http://schemas.microsoft.com/office/drawing/2014/main" id="{E8024B29-D81C-0746-B8A4-B2479961D22F}"/>
              </a:ext>
            </a:extLst>
          </p:cNvPr>
          <p:cNvPicPr>
            <a:picLocks noChangeAspect="1"/>
          </p:cNvPicPr>
          <p:nvPr/>
        </p:nvPicPr>
        <p:blipFill>
          <a:blip r:embed="rId3"/>
          <a:stretch>
            <a:fillRect/>
          </a:stretch>
        </p:blipFill>
        <p:spPr>
          <a:xfrm>
            <a:off x="504790" y="2420888"/>
            <a:ext cx="8134420" cy="2016224"/>
          </a:xfrm>
          <a:prstGeom prst="rect">
            <a:avLst/>
          </a:prstGeom>
        </p:spPr>
      </p:pic>
      <p:cxnSp>
        <p:nvCxnSpPr>
          <p:cNvPr id="11" name="Straight Connector 10">
            <a:extLst>
              <a:ext uri="{FF2B5EF4-FFF2-40B4-BE49-F238E27FC236}">
                <a16:creationId xmlns:a16="http://schemas.microsoft.com/office/drawing/2014/main" id="{628D7996-F395-7F4A-8173-51445511CDB3}"/>
              </a:ext>
            </a:extLst>
          </p:cNvPr>
          <p:cNvCxnSpPr/>
          <p:nvPr/>
        </p:nvCxnSpPr>
        <p:spPr>
          <a:xfrm>
            <a:off x="504790" y="2780928"/>
            <a:ext cx="0" cy="1440160"/>
          </a:xfrm>
          <a:prstGeom prst="line">
            <a:avLst/>
          </a:prstGeom>
          <a:ln w="2857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257800" cy="365125"/>
          </a:xfrm>
        </p:spPr>
        <p:txBody>
          <a:bodyPr/>
          <a:lstStyle/>
          <a:p>
            <a:pPr>
              <a:defRPr/>
            </a:pPr>
            <a:r>
              <a:rPr lang="en-US" sz="1000"/>
              <a:t>© 2020 Pearson Education, Inc., Hoboken, NJ. All rights reserved. </a:t>
            </a:r>
            <a:endParaRPr lang="en-US" sz="1000" dirty="0"/>
          </a:p>
        </p:txBody>
      </p:sp>
      <p:pic>
        <p:nvPicPr>
          <p:cNvPr id="4" name="Picture 3">
            <a:extLst>
              <a:ext uri="{FF2B5EF4-FFF2-40B4-BE49-F238E27FC236}">
                <a16:creationId xmlns:a16="http://schemas.microsoft.com/office/drawing/2014/main" id="{0AFB5BBD-DF81-5C47-A4EC-034239DBAF3A}"/>
              </a:ext>
            </a:extLst>
          </p:cNvPr>
          <p:cNvPicPr>
            <a:picLocks noChangeAspect="1"/>
          </p:cNvPicPr>
          <p:nvPr/>
        </p:nvPicPr>
        <p:blipFill>
          <a:blip r:embed="rId3"/>
          <a:stretch>
            <a:fillRect/>
          </a:stretch>
        </p:blipFill>
        <p:spPr>
          <a:xfrm>
            <a:off x="1678587" y="-112099"/>
            <a:ext cx="5629717" cy="7285515"/>
          </a:xfrm>
          <a:prstGeom prst="rect">
            <a:avLst/>
          </a:prstGeom>
        </p:spPr>
      </p:pic>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3F906-AE43-FA45-A53B-DB9DD2A1254E}"/>
              </a:ext>
            </a:extLst>
          </p:cNvPr>
          <p:cNvSpPr>
            <a:spLocks noGrp="1"/>
          </p:cNvSpPr>
          <p:nvPr>
            <p:ph type="ftr" sz="quarter" idx="11"/>
          </p:nvPr>
        </p:nvSpPr>
        <p:spPr>
          <a:xfrm>
            <a:off x="371474" y="6356350"/>
            <a:ext cx="5064621" cy="501650"/>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AD0F5DB5-B80C-294C-81A5-064DFD1332F1}"/>
              </a:ext>
            </a:extLst>
          </p:cNvPr>
          <p:cNvPicPr>
            <a:picLocks noChangeAspect="1"/>
          </p:cNvPicPr>
          <p:nvPr/>
        </p:nvPicPr>
        <p:blipFill rotWithShape="1">
          <a:blip r:embed="rId3"/>
          <a:srcRect t="9050" b="35300"/>
          <a:stretch/>
        </p:blipFill>
        <p:spPr>
          <a:xfrm>
            <a:off x="-374922" y="-171400"/>
            <a:ext cx="9393738" cy="6765055"/>
          </a:xfrm>
          <a:prstGeom prst="rect">
            <a:avLst/>
          </a:prstGeom>
        </p:spPr>
      </p:pic>
    </p:spTree>
    <p:extLst>
      <p:ext uri="{BB962C8B-B14F-4D97-AF65-F5344CB8AC3E}">
        <p14:creationId xmlns:p14="http://schemas.microsoft.com/office/powerpoint/2010/main" val="95772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39688"/>
            <a:ext cx="9143999" cy="1412875"/>
          </a:xfrm>
        </p:spPr>
        <p:txBody>
          <a:bodyPr/>
          <a:lstStyle/>
          <a:p>
            <a:r>
              <a:rPr lang="en-US" dirty="0"/>
              <a:t>Stream Cipher Design Considerations</a:t>
            </a:r>
            <a:endParaRPr lang="en-AU" dirty="0"/>
          </a:p>
        </p:txBody>
      </p:sp>
      <p:graphicFrame>
        <p:nvGraphicFramePr>
          <p:cNvPr id="10" name="Content Placeholder 9"/>
          <p:cNvGraphicFramePr>
            <a:graphicFrameLocks noGrp="1"/>
          </p:cNvGraphicFramePr>
          <p:nvPr>
            <p:ph idx="1"/>
          </p:nvPr>
        </p:nvGraphicFramePr>
        <p:xfrm>
          <a:off x="762000" y="1600200"/>
          <a:ext cx="7570787" cy="486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105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RC4</a:t>
            </a:r>
            <a:endParaRPr lang="en-AU" dirty="0"/>
          </a:p>
        </p:txBody>
      </p:sp>
      <p:sp>
        <p:nvSpPr>
          <p:cNvPr id="64515" name="Rectangle 3"/>
          <p:cNvSpPr>
            <a:spLocks noGrp="1" noChangeArrowheads="1"/>
          </p:cNvSpPr>
          <p:nvPr>
            <p:ph idx="1"/>
          </p:nvPr>
        </p:nvSpPr>
        <p:spPr>
          <a:xfrm>
            <a:off x="792163" y="1762125"/>
            <a:ext cx="7570787" cy="4867275"/>
          </a:xfrm>
        </p:spPr>
        <p:txBody>
          <a:bodyPr>
            <a:normAutofit fontScale="70000" lnSpcReduction="20000"/>
          </a:bodyPr>
          <a:lstStyle/>
          <a:p>
            <a:r>
              <a:rPr lang="en-AU" dirty="0"/>
              <a:t>Designed in 1987 by Ron Rivest for RSA Security</a:t>
            </a:r>
          </a:p>
          <a:p>
            <a:r>
              <a:rPr lang="en-AU" dirty="0"/>
              <a:t>Variable key size stream cipher with byte-oriented operations</a:t>
            </a:r>
          </a:p>
          <a:p>
            <a:r>
              <a:rPr lang="en-AU" dirty="0"/>
              <a:t>Based on the use of a random permutation</a:t>
            </a:r>
          </a:p>
          <a:p>
            <a:r>
              <a:rPr lang="en-AU" dirty="0"/>
              <a:t>Eight to sixteen machine operations are required per output byte and the cipher can be expected to run very quickly in software</a:t>
            </a:r>
          </a:p>
          <a:p>
            <a:r>
              <a:rPr lang="en-US" sz="2900" dirty="0"/>
              <a:t>RC4 is used in the </a:t>
            </a:r>
            <a:r>
              <a:rPr lang="en-US" sz="2900" dirty="0" err="1"/>
              <a:t>WiFi</a:t>
            </a:r>
            <a:r>
              <a:rPr lang="en-US" sz="2900" dirty="0"/>
              <a:t> Protected Access (WPA) protocol that are part of the IEEE 802.11 wireless LAN standard</a:t>
            </a:r>
          </a:p>
          <a:p>
            <a:r>
              <a:rPr lang="en-US" sz="2900" dirty="0"/>
              <a:t>It is optional for use in Secure Shell (SSH) and Kerberos</a:t>
            </a:r>
          </a:p>
          <a:p>
            <a:r>
              <a:rPr lang="en-US" sz="2900" dirty="0"/>
              <a:t>RC4 was kept as a trade secret by RSA Security until September 1994 when the RC4 algorithm was anonymously posted on the Internet on the </a:t>
            </a:r>
            <a:r>
              <a:rPr lang="en-US" sz="2900" dirty="0" err="1"/>
              <a:t>Cypherpunks</a:t>
            </a:r>
            <a:r>
              <a:rPr lang="en-US" sz="2900" dirty="0"/>
              <a:t> anonymous remailers list</a:t>
            </a:r>
          </a:p>
          <a:p>
            <a:endParaRPr lang="en-AU" dirty="0"/>
          </a:p>
        </p:txBody>
      </p:sp>
      <p:sp>
        <p:nvSpPr>
          <p:cNvPr id="4" name="Footer Placeholder 3"/>
          <p:cNvSpPr>
            <a:spLocks noGrp="1"/>
          </p:cNvSpPr>
          <p:nvPr>
            <p:ph type="ftr" sz="quarter" idx="11"/>
          </p:nvPr>
        </p:nvSpPr>
        <p:spPr>
          <a:xfrm>
            <a:off x="0" y="6492875"/>
            <a:ext cx="4876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AU" dirty="0"/>
              <a:t>Random Numbers</a:t>
            </a:r>
          </a:p>
        </p:txBody>
      </p:sp>
      <p:sp>
        <p:nvSpPr>
          <p:cNvPr id="59395" name="Rectangle 3"/>
          <p:cNvSpPr>
            <a:spLocks noGrp="1" noChangeArrowheads="1"/>
          </p:cNvSpPr>
          <p:nvPr>
            <p:ph idx="1"/>
          </p:nvPr>
        </p:nvSpPr>
        <p:spPr>
          <a:xfrm>
            <a:off x="838200" y="1600200"/>
            <a:ext cx="7570787" cy="2895600"/>
          </a:xfrm>
        </p:spPr>
        <p:txBody>
          <a:bodyPr>
            <a:normAutofit fontScale="85000" lnSpcReduction="20000"/>
          </a:bodyPr>
          <a:lstStyle/>
          <a:p>
            <a:r>
              <a:rPr lang="en-AU" dirty="0"/>
              <a:t>A number of network security algorithms and protocols based on cryptography make use of random binary numbers:</a:t>
            </a:r>
          </a:p>
          <a:p>
            <a:pPr lvl="1"/>
            <a:r>
              <a:rPr lang="en-AU" dirty="0"/>
              <a:t>Key distribution and reciprocal authentication schemes</a:t>
            </a:r>
          </a:p>
          <a:p>
            <a:pPr lvl="1"/>
            <a:r>
              <a:rPr lang="en-AU" dirty="0"/>
              <a:t>Session key generation</a:t>
            </a:r>
          </a:p>
          <a:p>
            <a:pPr lvl="1"/>
            <a:r>
              <a:rPr lang="en-AU" dirty="0"/>
              <a:t>Generation of keys for the RSA public-key encryption algorithm</a:t>
            </a:r>
          </a:p>
          <a:p>
            <a:pPr lvl="1"/>
            <a:r>
              <a:rPr lang="en-AU" dirty="0"/>
              <a:t>Generation of a bit stream for symmetric stream encryption</a:t>
            </a:r>
          </a:p>
          <a:p>
            <a:endParaRPr lang="en-AU" dirty="0"/>
          </a:p>
        </p:txBody>
      </p:sp>
      <p:graphicFrame>
        <p:nvGraphicFramePr>
          <p:cNvPr id="4" name="Diagram 3"/>
          <p:cNvGraphicFramePr/>
          <p:nvPr/>
        </p:nvGraphicFramePr>
        <p:xfrm>
          <a:off x="914400" y="4495800"/>
          <a:ext cx="7239000" cy="218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00800"/>
            <a:ext cx="4572000" cy="457200"/>
          </a:xfrm>
        </p:spPr>
        <p:txBody>
          <a:bodyPr/>
          <a:lstStyle/>
          <a:p>
            <a:pPr>
              <a:defRPr/>
            </a:pPr>
            <a:r>
              <a:rPr lang="en-US" sz="1000"/>
              <a:t>© 2020 Pearson Education, Inc., Hoboken, NJ. All rights reserved.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4648200" cy="365125"/>
          </a:xfrm>
        </p:spPr>
        <p:txBody>
          <a:bodyPr/>
          <a:lstStyle/>
          <a:p>
            <a:pPr>
              <a:defRPr/>
            </a:pPr>
            <a:r>
              <a:rPr lang="en-US" sz="1000"/>
              <a:t>© 2020 Pearson Education, Inc., Hoboken, NJ. All rights reserved. </a:t>
            </a:r>
            <a:endParaRPr lang="en-US" dirty="0"/>
          </a:p>
        </p:txBody>
      </p:sp>
      <p:pic>
        <p:nvPicPr>
          <p:cNvPr id="4" name="Picture 3">
            <a:extLst>
              <a:ext uri="{FF2B5EF4-FFF2-40B4-BE49-F238E27FC236}">
                <a16:creationId xmlns:a16="http://schemas.microsoft.com/office/drawing/2014/main" id="{90831766-9D9D-0B48-8DC5-0B83C6AE52F9}"/>
              </a:ext>
            </a:extLst>
          </p:cNvPr>
          <p:cNvPicPr>
            <a:picLocks noChangeAspect="1"/>
          </p:cNvPicPr>
          <p:nvPr/>
        </p:nvPicPr>
        <p:blipFill>
          <a:blip r:embed="rId3"/>
          <a:stretch>
            <a:fillRect/>
          </a:stretch>
        </p:blipFill>
        <p:spPr>
          <a:xfrm>
            <a:off x="228999" y="0"/>
            <a:ext cx="8686001" cy="6711910"/>
          </a:xfrm>
          <a:prstGeom prst="rect">
            <a:avLst/>
          </a:prstGeom>
        </p:spPr>
      </p:pic>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AU" dirty="0"/>
              <a:t>Strength of RC4</a:t>
            </a:r>
          </a:p>
        </p:txBody>
      </p:sp>
      <p:sp>
        <p:nvSpPr>
          <p:cNvPr id="2" name="Content Placeholder 1">
            <a:extLst>
              <a:ext uri="{FF2B5EF4-FFF2-40B4-BE49-F238E27FC236}">
                <a16:creationId xmlns:a16="http://schemas.microsoft.com/office/drawing/2014/main" id="{28F1353B-ADEF-7D43-9BE1-BFCEE5446792}"/>
              </a:ext>
            </a:extLst>
          </p:cNvPr>
          <p:cNvSpPr>
            <a:spLocks noGrp="1"/>
          </p:cNvSpPr>
          <p:nvPr>
            <p:ph idx="1"/>
          </p:nvPr>
        </p:nvSpPr>
        <p:spPr/>
        <p:txBody>
          <a:bodyPr>
            <a:normAutofit fontScale="85000" lnSpcReduction="20000"/>
          </a:bodyPr>
          <a:lstStyle/>
          <a:p>
            <a:r>
              <a:rPr lang="en-US" dirty="0">
                <a:solidFill>
                  <a:schemeClr val="tx1"/>
                </a:solidFill>
                <a:latin typeface="Arial" charset="0"/>
                <a:ea typeface="ＭＳ Ｐゴシック" charset="-128"/>
                <a:cs typeface="ＭＳ Ｐゴシック" charset="-128"/>
              </a:rPr>
              <a:t>A fundamental vulnerability was revealed in the RC4 key scheduling algorithm that reduces the amount of effort to discover the key</a:t>
            </a:r>
          </a:p>
          <a:p>
            <a:r>
              <a:rPr lang="en-US" dirty="0">
                <a:solidFill>
                  <a:schemeClr val="tx1"/>
                </a:solidFill>
                <a:latin typeface="Arial" charset="0"/>
                <a:ea typeface="ＭＳ Ｐゴシック" charset="-128"/>
                <a:cs typeface="ＭＳ Ｐゴシック" charset="-128"/>
              </a:rPr>
              <a:t>Recent cryptanalysis results exploit biases in the RC4 keystream to recover repeatedly encrypted plaintexts</a:t>
            </a:r>
          </a:p>
          <a:p>
            <a:r>
              <a:rPr lang="en-US" dirty="0">
                <a:solidFill>
                  <a:schemeClr val="tx1"/>
                </a:solidFill>
                <a:latin typeface="Arial" charset="0"/>
                <a:ea typeface="ＭＳ Ｐゴシック" charset="-128"/>
                <a:cs typeface="ＭＳ Ｐゴシック" charset="-128"/>
              </a:rPr>
              <a:t>As a result of the discovered weaknesses the IETF issued RFC 7465 prohibiting the use of RC4 in TLS</a:t>
            </a:r>
          </a:p>
          <a:p>
            <a:r>
              <a:rPr lang="en-US" dirty="0">
                <a:solidFill>
                  <a:schemeClr val="tx1"/>
                </a:solidFill>
                <a:latin typeface="Arial" charset="0"/>
                <a:ea typeface="ＭＳ Ｐゴシック" charset="-128"/>
                <a:cs typeface="ＭＳ Ｐゴシック" charset="-128"/>
              </a:rPr>
              <a:t>In its latest TLS guidelines, NIST also prohibited the use of RC4 for government use</a:t>
            </a:r>
            <a:endParaRPr lang="en-US" dirty="0"/>
          </a:p>
          <a:p>
            <a:endParaRPr lang="en-US" dirty="0">
              <a:solidFill>
                <a:schemeClr val="tx1"/>
              </a:solidFill>
              <a:latin typeface="Arial" charset="0"/>
              <a:ea typeface="ＭＳ Ｐゴシック" charset="-128"/>
              <a:cs typeface="ＭＳ Ｐゴシック" charset="-128"/>
            </a:endParaRPr>
          </a:p>
          <a:p>
            <a:endParaRPr lang="en-US" dirty="0">
              <a:solidFill>
                <a:schemeClr val="tx1"/>
              </a:solidFill>
              <a:latin typeface="Arial" charset="0"/>
              <a:ea typeface="ＭＳ Ｐゴシック" charset="-128"/>
              <a:cs typeface="ＭＳ Ｐゴシック" charset="-128"/>
            </a:endParaRPr>
          </a:p>
          <a:p>
            <a:endParaRPr lang="en-US" dirty="0"/>
          </a:p>
        </p:txBody>
      </p:sp>
      <p:sp>
        <p:nvSpPr>
          <p:cNvPr id="5" name="Footer Placeholder 4"/>
          <p:cNvSpPr>
            <a:spLocks noGrp="1"/>
          </p:cNvSpPr>
          <p:nvPr>
            <p:ph type="ftr" sz="quarter" idx="11"/>
          </p:nvPr>
        </p:nvSpPr>
        <p:spPr>
          <a:xfrm>
            <a:off x="371474" y="6356350"/>
            <a:ext cx="5928717"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3C4F-0089-3948-A565-5116B7BD6FBA}"/>
              </a:ext>
            </a:extLst>
          </p:cNvPr>
          <p:cNvSpPr>
            <a:spLocks noGrp="1"/>
          </p:cNvSpPr>
          <p:nvPr>
            <p:ph type="title"/>
          </p:nvPr>
        </p:nvSpPr>
        <p:spPr/>
        <p:txBody>
          <a:bodyPr/>
          <a:lstStyle/>
          <a:p>
            <a:r>
              <a:rPr lang="en-US" dirty="0"/>
              <a:t>Stream Ciphers Using Feedback Shift Registers</a:t>
            </a:r>
          </a:p>
        </p:txBody>
      </p:sp>
      <p:graphicFrame>
        <p:nvGraphicFramePr>
          <p:cNvPr id="10" name="Content Placeholder 9">
            <a:extLst>
              <a:ext uri="{FF2B5EF4-FFF2-40B4-BE49-F238E27FC236}">
                <a16:creationId xmlns:a16="http://schemas.microsoft.com/office/drawing/2014/main" id="{0869E076-5109-7449-973F-E7FA1B3431E8}"/>
              </a:ext>
            </a:extLst>
          </p:cNvPr>
          <p:cNvGraphicFramePr>
            <a:graphicFrameLocks noGrp="1"/>
          </p:cNvGraphicFramePr>
          <p:nvPr>
            <p:ph idx="1"/>
            <p:extLst>
              <p:ext uri="{D42A27DB-BD31-4B8C-83A1-F6EECF244321}">
                <p14:modId xmlns:p14="http://schemas.microsoft.com/office/powerpoint/2010/main" val="949711581"/>
              </p:ext>
            </p:extLst>
          </p:nvPr>
        </p:nvGraphicFramePr>
        <p:xfrm>
          <a:off x="371474" y="1700808"/>
          <a:ext cx="8521006" cy="5627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42552AB-1201-D846-A6B3-157ACFBB7936}"/>
              </a:ext>
            </a:extLst>
          </p:cNvPr>
          <p:cNvSpPr>
            <a:spLocks noGrp="1"/>
          </p:cNvSpPr>
          <p:nvPr>
            <p:ph type="ftr" sz="quarter" idx="11"/>
          </p:nvPr>
        </p:nvSpPr>
        <p:spPr>
          <a:xfrm>
            <a:off x="371474" y="6356350"/>
            <a:ext cx="5424661" cy="60104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70925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74E04F-2D5E-E542-B8A6-A26AB7C885E3}"/>
              </a:ext>
            </a:extLst>
          </p:cNvPr>
          <p:cNvSpPr>
            <a:spLocks noGrp="1"/>
          </p:cNvSpPr>
          <p:nvPr>
            <p:ph type="ftr" sz="quarter" idx="11"/>
          </p:nvPr>
        </p:nvSpPr>
        <p:spPr>
          <a:xfrm>
            <a:off x="371474" y="6356350"/>
            <a:ext cx="5208637" cy="365125"/>
          </a:xfrm>
        </p:spPr>
        <p:txBody>
          <a:bodyPr/>
          <a:lstStyle/>
          <a:p>
            <a:pPr>
              <a:defRPr/>
            </a:pPr>
            <a:r>
              <a:rPr lang="en-US"/>
              <a:t>© 2020 Pearson Education, Inc., Hoboken, NJ. All rights reserved. </a:t>
            </a:r>
            <a:endParaRPr lang="en-US" dirty="0"/>
          </a:p>
        </p:txBody>
      </p:sp>
      <p:pic>
        <p:nvPicPr>
          <p:cNvPr id="5" name="Picture 4">
            <a:extLst>
              <a:ext uri="{FF2B5EF4-FFF2-40B4-BE49-F238E27FC236}">
                <a16:creationId xmlns:a16="http://schemas.microsoft.com/office/drawing/2014/main" id="{A625C647-8FFE-894D-A3D5-D43F1928F98B}"/>
              </a:ext>
            </a:extLst>
          </p:cNvPr>
          <p:cNvPicPr>
            <a:picLocks noChangeAspect="1"/>
          </p:cNvPicPr>
          <p:nvPr/>
        </p:nvPicPr>
        <p:blipFill rotWithShape="1">
          <a:blip r:embed="rId3"/>
          <a:srcRect t="23750" b="29000"/>
          <a:stretch/>
        </p:blipFill>
        <p:spPr>
          <a:xfrm>
            <a:off x="-180528" y="476671"/>
            <a:ext cx="9286428" cy="5678299"/>
          </a:xfrm>
          <a:prstGeom prst="rect">
            <a:avLst/>
          </a:prstGeom>
        </p:spPr>
      </p:pic>
    </p:spTree>
    <p:extLst>
      <p:ext uri="{BB962C8B-B14F-4D97-AF65-F5344CB8AC3E}">
        <p14:creationId xmlns:p14="http://schemas.microsoft.com/office/powerpoint/2010/main" val="1624422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A8A291-995D-BC4C-B55C-EE0837A8B807}"/>
              </a:ext>
            </a:extLst>
          </p:cNvPr>
          <p:cNvSpPr>
            <a:spLocks noGrp="1"/>
          </p:cNvSpPr>
          <p:nvPr>
            <p:ph type="ftr" sz="quarter" idx="11"/>
          </p:nvPr>
        </p:nvSpPr>
        <p:spPr>
          <a:xfrm>
            <a:off x="371474" y="6356350"/>
            <a:ext cx="7008837" cy="365125"/>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863DB66D-B246-9946-A749-72CE752E42F0}"/>
              </a:ext>
            </a:extLst>
          </p:cNvPr>
          <p:cNvPicPr>
            <a:picLocks noChangeAspect="1"/>
          </p:cNvPicPr>
          <p:nvPr/>
        </p:nvPicPr>
        <p:blipFill rotWithShape="1">
          <a:blip r:embed="rId3"/>
          <a:srcRect t="13250" b="12200"/>
          <a:stretch/>
        </p:blipFill>
        <p:spPr>
          <a:xfrm>
            <a:off x="1115617" y="102245"/>
            <a:ext cx="6774538" cy="6535744"/>
          </a:xfrm>
          <a:prstGeom prst="rect">
            <a:avLst/>
          </a:prstGeom>
        </p:spPr>
      </p:pic>
    </p:spTree>
    <p:extLst>
      <p:ext uri="{BB962C8B-B14F-4D97-AF65-F5344CB8AC3E}">
        <p14:creationId xmlns:p14="http://schemas.microsoft.com/office/powerpoint/2010/main" val="2797632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B83078-59C6-574E-A239-3D26D7B6D7C0}"/>
              </a:ext>
            </a:extLst>
          </p:cNvPr>
          <p:cNvSpPr>
            <a:spLocks noGrp="1"/>
          </p:cNvSpPr>
          <p:nvPr>
            <p:ph type="ftr" sz="quarter" idx="11"/>
          </p:nvPr>
        </p:nvSpPr>
        <p:spPr>
          <a:xfrm>
            <a:off x="371474" y="6356350"/>
            <a:ext cx="6216749" cy="365125"/>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B2A2EC84-481B-EC48-BF01-025AD5285684}"/>
              </a:ext>
            </a:extLst>
          </p:cNvPr>
          <p:cNvPicPr>
            <a:picLocks noChangeAspect="1"/>
          </p:cNvPicPr>
          <p:nvPr/>
        </p:nvPicPr>
        <p:blipFill rotWithShape="1">
          <a:blip r:embed="rId3"/>
          <a:srcRect t="21651" b="23750"/>
          <a:stretch/>
        </p:blipFill>
        <p:spPr>
          <a:xfrm>
            <a:off x="179512" y="141882"/>
            <a:ext cx="9375798" cy="6624736"/>
          </a:xfrm>
          <a:prstGeom prst="rect">
            <a:avLst/>
          </a:prstGeom>
        </p:spPr>
      </p:pic>
    </p:spTree>
    <p:extLst>
      <p:ext uri="{BB962C8B-B14F-4D97-AF65-F5344CB8AC3E}">
        <p14:creationId xmlns:p14="http://schemas.microsoft.com/office/powerpoint/2010/main" val="922369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B0BBD-7FB9-0345-A789-1EEBA7A80130}"/>
              </a:ext>
            </a:extLst>
          </p:cNvPr>
          <p:cNvSpPr>
            <a:spLocks noGrp="1"/>
          </p:cNvSpPr>
          <p:nvPr>
            <p:ph type="ftr" sz="quarter" idx="11"/>
          </p:nvPr>
        </p:nvSpPr>
        <p:spPr>
          <a:xfrm>
            <a:off x="371474" y="6356350"/>
            <a:ext cx="6720805" cy="365125"/>
          </a:xfrm>
        </p:spPr>
        <p:txBody>
          <a:bodyPr/>
          <a:lstStyle/>
          <a:p>
            <a:pPr>
              <a:defRPr/>
            </a:pPr>
            <a:r>
              <a:rPr lang="en-US"/>
              <a:t>© 2020 Pearson Education, Inc., Hoboken, NJ. All rights reserved. </a:t>
            </a:r>
            <a:endParaRPr lang="en-US" dirty="0"/>
          </a:p>
        </p:txBody>
      </p:sp>
      <p:pic>
        <p:nvPicPr>
          <p:cNvPr id="4" name="Picture 3">
            <a:extLst>
              <a:ext uri="{FF2B5EF4-FFF2-40B4-BE49-F238E27FC236}">
                <a16:creationId xmlns:a16="http://schemas.microsoft.com/office/drawing/2014/main" id="{C2626AD6-C533-A24D-B875-15039E4101F8}"/>
              </a:ext>
            </a:extLst>
          </p:cNvPr>
          <p:cNvPicPr>
            <a:picLocks noChangeAspect="1"/>
          </p:cNvPicPr>
          <p:nvPr/>
        </p:nvPicPr>
        <p:blipFill rotWithShape="1">
          <a:blip r:embed="rId3"/>
          <a:srcRect t="33201" b="32150"/>
          <a:stretch/>
        </p:blipFill>
        <p:spPr>
          <a:xfrm>
            <a:off x="-325897" y="1268760"/>
            <a:ext cx="9795794" cy="4392488"/>
          </a:xfrm>
          <a:prstGeom prst="rect">
            <a:avLst/>
          </a:prstGeom>
        </p:spPr>
      </p:pic>
    </p:spTree>
    <p:extLst>
      <p:ext uri="{BB962C8B-B14F-4D97-AF65-F5344CB8AC3E}">
        <p14:creationId xmlns:p14="http://schemas.microsoft.com/office/powerpoint/2010/main" val="1450945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Grain-128a</a:t>
            </a:r>
          </a:p>
        </p:txBody>
      </p:sp>
      <p:sp>
        <p:nvSpPr>
          <p:cNvPr id="3" name="Content Placeholder 2"/>
          <p:cNvSpPr>
            <a:spLocks noGrp="1"/>
          </p:cNvSpPr>
          <p:nvPr>
            <p:ph idx="1"/>
          </p:nvPr>
        </p:nvSpPr>
        <p:spPr>
          <a:xfrm>
            <a:off x="611560" y="1700808"/>
            <a:ext cx="8136904" cy="5720853"/>
          </a:xfrm>
        </p:spPr>
        <p:txBody>
          <a:bodyPr>
            <a:normAutofit fontScale="55000" lnSpcReduction="20000"/>
          </a:bodyPr>
          <a:lstStyle/>
          <a:p>
            <a:pPr>
              <a:spcBef>
                <a:spcPts val="1200"/>
              </a:spcBef>
            </a:pPr>
            <a:r>
              <a:rPr lang="en-US" sz="2900" dirty="0"/>
              <a:t>Grain is a family of hardware-efficient stream ciphers</a:t>
            </a:r>
          </a:p>
          <a:p>
            <a:pPr>
              <a:spcBef>
                <a:spcPts val="1200"/>
              </a:spcBef>
            </a:pPr>
            <a:r>
              <a:rPr lang="en-US" sz="2900" dirty="0"/>
              <a:t>Grain was accepted as part of the </a:t>
            </a:r>
            <a:r>
              <a:rPr lang="en-US" sz="2900" dirty="0" err="1"/>
              <a:t>eSTREAM</a:t>
            </a:r>
            <a:r>
              <a:rPr lang="en-US" sz="2900" dirty="0"/>
              <a:t> effort to approve a number of new stream ciphers </a:t>
            </a:r>
          </a:p>
          <a:p>
            <a:pPr>
              <a:spcBef>
                <a:spcPts val="1200"/>
              </a:spcBef>
            </a:pPr>
            <a:r>
              <a:rPr lang="en-US" sz="2900" dirty="0"/>
              <a:t>The </a:t>
            </a:r>
            <a:r>
              <a:rPr lang="en-US" sz="2900" dirty="0" err="1"/>
              <a:t>eSTREAM</a:t>
            </a:r>
            <a:r>
              <a:rPr lang="en-US" sz="2900" dirty="0"/>
              <a:t> specification, called Grain v1, defines two stream ciphers, one with an 80-bit key and a 64-bit initialization vector (IV), and one with a 128-bit key and 80-bit IV</a:t>
            </a:r>
          </a:p>
          <a:p>
            <a:pPr>
              <a:spcBef>
                <a:spcPts val="1200"/>
              </a:spcBef>
            </a:pPr>
            <a:r>
              <a:rPr lang="en-US" sz="2900" dirty="0"/>
              <a:t> Grain has since been revised and expanded to include authentication, referred to as Grain-128a </a:t>
            </a:r>
          </a:p>
          <a:p>
            <a:pPr>
              <a:spcBef>
                <a:spcPts val="1200"/>
              </a:spcBef>
            </a:pPr>
            <a:r>
              <a:rPr lang="en-US" sz="2900" dirty="0"/>
              <a:t>The </a:t>
            </a:r>
            <a:r>
              <a:rPr lang="en-US" sz="2900" dirty="0" err="1"/>
              <a:t>eSTREAM</a:t>
            </a:r>
            <a:r>
              <a:rPr lang="en-US" sz="2900" dirty="0"/>
              <a:t> final report states that Grain has pushed the state of the art in terms of compact implementation</a:t>
            </a:r>
          </a:p>
          <a:p>
            <a:pPr>
              <a:spcBef>
                <a:spcPts val="1200"/>
              </a:spcBef>
            </a:pPr>
            <a:r>
              <a:rPr lang="en-US" sz="2900" dirty="0"/>
              <a:t>Grain-128a consists of two shift registers, one with linear feedback and the second with nonlinear feedback, and a filter function</a:t>
            </a:r>
          </a:p>
          <a:p>
            <a:pPr>
              <a:spcBef>
                <a:spcPts val="1200"/>
              </a:spcBef>
            </a:pPr>
            <a:r>
              <a:rPr lang="en-US" sz="2900" dirty="0"/>
              <a:t>The registers are couple by very lightweight, but judiciously chosen Boolean functions</a:t>
            </a:r>
          </a:p>
          <a:p>
            <a:pPr>
              <a:spcBef>
                <a:spcPts val="1200"/>
              </a:spcBef>
            </a:pPr>
            <a:r>
              <a:rPr lang="en-US" sz="2900" dirty="0"/>
              <a:t>The LFSR guarantees a minimum period for the keystream, and it also provides </a:t>
            </a:r>
            <a:r>
              <a:rPr lang="en-US" sz="2900" dirty="0" err="1"/>
              <a:t>balancedness</a:t>
            </a:r>
            <a:r>
              <a:rPr lang="en-US" sz="2900" dirty="0"/>
              <a:t> in the output.</a:t>
            </a:r>
          </a:p>
          <a:p>
            <a:pPr>
              <a:spcBef>
                <a:spcPts val="1200"/>
              </a:spcBef>
            </a:pPr>
            <a:r>
              <a:rPr lang="en-US" sz="2900" dirty="0"/>
              <a:t>The NFSR, together with a nonlinear filter, introduces nonlinearity to the cipher</a:t>
            </a:r>
          </a:p>
          <a:p>
            <a:pPr>
              <a:spcBef>
                <a:spcPts val="1200"/>
              </a:spcBef>
            </a:pPr>
            <a:r>
              <a:rPr lang="en-US" sz="2900" dirty="0"/>
              <a:t>The input to the NFSR is masked with the output of the LFSR so that the state of the NFSR is balanced</a:t>
            </a:r>
          </a:p>
          <a:p>
            <a:endParaRPr lang="en-US" dirty="0"/>
          </a:p>
        </p:txBody>
      </p:sp>
      <p:sp>
        <p:nvSpPr>
          <p:cNvPr id="4" name="Footer Placeholder 3"/>
          <p:cNvSpPr>
            <a:spLocks noGrp="1"/>
          </p:cNvSpPr>
          <p:nvPr>
            <p:ph type="ftr" sz="quarter" idx="11"/>
          </p:nvPr>
        </p:nvSpPr>
        <p:spPr>
          <a:xfrm>
            <a:off x="0" y="6492875"/>
            <a:ext cx="5181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71474" y="6356350"/>
            <a:ext cx="5784701" cy="365125"/>
          </a:xfrm>
        </p:spPr>
        <p:txBody>
          <a:bodyPr/>
          <a:lstStyle/>
          <a:p>
            <a:pPr>
              <a:defRPr/>
            </a:pPr>
            <a:r>
              <a:rPr lang="en-US"/>
              <a:t>© 2020 Pearson Education, Inc., Hoboken, NJ. All rights reserved. </a:t>
            </a:r>
            <a:endParaRPr lang="en-US" dirty="0"/>
          </a:p>
        </p:txBody>
      </p:sp>
      <p:pic>
        <p:nvPicPr>
          <p:cNvPr id="9" name="Picture 8">
            <a:extLst>
              <a:ext uri="{FF2B5EF4-FFF2-40B4-BE49-F238E27FC236}">
                <a16:creationId xmlns:a16="http://schemas.microsoft.com/office/drawing/2014/main" id="{60C35AEE-0D9F-1341-96CD-05AE946ABFD7}"/>
              </a:ext>
            </a:extLst>
          </p:cNvPr>
          <p:cNvPicPr>
            <a:picLocks noChangeAspect="1"/>
          </p:cNvPicPr>
          <p:nvPr/>
        </p:nvPicPr>
        <p:blipFill>
          <a:blip r:embed="rId3"/>
          <a:stretch>
            <a:fillRect/>
          </a:stretch>
        </p:blipFill>
        <p:spPr>
          <a:xfrm>
            <a:off x="1763688" y="-806115"/>
            <a:ext cx="5932592" cy="7677472"/>
          </a:xfrm>
          <a:prstGeom prst="rect">
            <a:avLst/>
          </a:prstGeom>
        </p:spPr>
      </p:pic>
    </p:spTree>
  </p:cSld>
  <p:clrMapOvr>
    <a:masterClrMapping/>
  </p:clrMapOvr>
  <p:transition spd="med">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Sources</a:t>
            </a:r>
          </a:p>
        </p:txBody>
      </p:sp>
      <p:sp>
        <p:nvSpPr>
          <p:cNvPr id="3" name="Content Placeholder 2"/>
          <p:cNvSpPr>
            <a:spLocks noGrp="1"/>
          </p:cNvSpPr>
          <p:nvPr>
            <p:ph idx="1"/>
          </p:nvPr>
        </p:nvSpPr>
        <p:spPr>
          <a:xfrm>
            <a:off x="838200" y="1676400"/>
            <a:ext cx="7570787" cy="4867275"/>
          </a:xfrm>
        </p:spPr>
        <p:txBody>
          <a:bodyPr>
            <a:normAutofit fontScale="77500" lnSpcReduction="20000"/>
          </a:bodyPr>
          <a:lstStyle/>
          <a:p>
            <a:r>
              <a:rPr lang="en-US" dirty="0"/>
              <a:t>A true random number generator (TRNG) uses a nondeterministic source to produce randomness</a:t>
            </a:r>
          </a:p>
          <a:p>
            <a:r>
              <a:rPr lang="en-US" dirty="0"/>
              <a:t>Most operate by measuring unpredictable natural processes such as pulse detectors of ionizing radiation events, gas discharge tubes, and leaky capacitors</a:t>
            </a:r>
          </a:p>
          <a:p>
            <a:r>
              <a:rPr lang="en-US" dirty="0"/>
              <a:t>Intel has developed a commercially available chip that samples thermal noise by amplifying the voltage measured across undriven resistors</a:t>
            </a:r>
          </a:p>
          <a:p>
            <a:r>
              <a:rPr lang="en-US" dirty="0"/>
              <a:t>LavaRnd is an open source project for creating truly random numbers using inexpensive cameras, open source code, and inexpensive hardware</a:t>
            </a:r>
          </a:p>
          <a:p>
            <a:pPr lvl="1"/>
            <a:r>
              <a:rPr lang="en-US" dirty="0"/>
              <a:t>The system uses a saturated CCD in a light-tight can as a chaotic source to produce the seed; software processes the result into truly random numbers in a variety of formats</a:t>
            </a:r>
          </a:p>
        </p:txBody>
      </p:sp>
      <p:sp>
        <p:nvSpPr>
          <p:cNvPr id="4" name="Footer Placeholder 3"/>
          <p:cNvSpPr>
            <a:spLocks noGrp="1"/>
          </p:cNvSpPr>
          <p:nvPr>
            <p:ph type="ftr" sz="quarter" idx="11"/>
          </p:nvPr>
        </p:nvSpPr>
        <p:spPr>
          <a:xfrm>
            <a:off x="0" y="6492875"/>
            <a:ext cx="5181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Randomness</a:t>
            </a:r>
          </a:p>
        </p:txBody>
      </p:sp>
      <p:sp>
        <p:nvSpPr>
          <p:cNvPr id="3" name="Content Placeholder 2"/>
          <p:cNvSpPr>
            <a:spLocks noGrp="1"/>
          </p:cNvSpPr>
          <p:nvPr>
            <p:ph idx="1"/>
          </p:nvPr>
        </p:nvSpPr>
        <p:spPr>
          <a:xfrm>
            <a:off x="792163" y="1762125"/>
            <a:ext cx="7570787" cy="4638675"/>
          </a:xfrm>
        </p:spPr>
        <p:txBody>
          <a:bodyPr>
            <a:normAutofit/>
          </a:bodyPr>
          <a:lstStyle/>
          <a:p>
            <a:r>
              <a:rPr lang="en-US" dirty="0"/>
              <a:t>The generation of a sequence of allegedly random numbers being random in some well-defined statistical sense has been a concern</a:t>
            </a:r>
          </a:p>
        </p:txBody>
      </p:sp>
      <p:graphicFrame>
        <p:nvGraphicFramePr>
          <p:cNvPr id="4" name="Diagram 3"/>
          <p:cNvGraphicFramePr/>
          <p:nvPr/>
        </p:nvGraphicFramePr>
        <p:xfrm>
          <a:off x="1752600" y="3429000"/>
          <a:ext cx="5638800" cy="287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356350"/>
            <a:ext cx="5343525" cy="501650"/>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Possible Sources of Randomness</a:t>
            </a:r>
          </a:p>
        </p:txBody>
      </p:sp>
      <p:sp>
        <p:nvSpPr>
          <p:cNvPr id="3" name="Content Placeholder 2"/>
          <p:cNvSpPr>
            <a:spLocks noGrp="1"/>
          </p:cNvSpPr>
          <p:nvPr>
            <p:ph idx="1"/>
          </p:nvPr>
        </p:nvSpPr>
        <p:spPr>
          <a:xfrm>
            <a:off x="1828800" y="1600200"/>
            <a:ext cx="5715001" cy="4572000"/>
          </a:xfrm>
        </p:spPr>
        <p:txBody>
          <a:bodyPr>
            <a:noAutofit/>
          </a:bodyPr>
          <a:lstStyle/>
          <a:p>
            <a:pPr algn="ctr">
              <a:lnSpc>
                <a:spcPct val="120000"/>
              </a:lnSpc>
              <a:spcBef>
                <a:spcPts val="3600"/>
              </a:spcBef>
              <a:buNone/>
            </a:pPr>
            <a:r>
              <a:rPr lang="en-US" sz="1800" dirty="0"/>
              <a:t>RFC 4086 lists the following possible sources of randomness that can be used on a computer to generate true random sequences:</a:t>
            </a:r>
          </a:p>
          <a:p>
            <a:pPr algn="ctr">
              <a:lnSpc>
                <a:spcPct val="120000"/>
              </a:lnSpc>
              <a:spcBef>
                <a:spcPts val="3600"/>
              </a:spcBef>
              <a:buNone/>
            </a:pPr>
            <a:endParaRPr lang="en-US" sz="1800" dirty="0"/>
          </a:p>
          <a:p>
            <a:pPr algn="ctr">
              <a:lnSpc>
                <a:spcPct val="120000"/>
              </a:lnSpc>
              <a:spcBef>
                <a:spcPts val="3600"/>
              </a:spcBef>
              <a:buNone/>
            </a:pPr>
            <a:endParaRPr lang="en-US" sz="1800" dirty="0"/>
          </a:p>
          <a:p>
            <a:pPr marL="342900" lvl="1" indent="-342900">
              <a:spcBef>
                <a:spcPts val="2400"/>
              </a:spcBef>
              <a:buClr>
                <a:srgbClr val="BAABE3"/>
              </a:buClr>
            </a:pPr>
            <a:endParaRPr lang="en-US" sz="1400" dirty="0">
              <a:cs typeface="ＭＳ Ｐゴシック" pitchFamily="-84" charset="-128"/>
            </a:endParaRPr>
          </a:p>
          <a:p>
            <a:pPr marL="342900" lvl="1" indent="-342900">
              <a:spcBef>
                <a:spcPts val="2400"/>
              </a:spcBef>
              <a:buClr>
                <a:srgbClr val="BAABE3"/>
              </a:buClr>
              <a:buNone/>
            </a:pPr>
            <a:endParaRPr lang="en-US" sz="1400" dirty="0">
              <a:cs typeface="ＭＳ Ｐゴシック" pitchFamily="-84" charset="-128"/>
            </a:endParaRPr>
          </a:p>
          <a:p>
            <a:pPr marL="342900" lvl="1" indent="-342900">
              <a:spcBef>
                <a:spcPts val="2400"/>
              </a:spcBef>
              <a:buClr>
                <a:srgbClr val="BAABE3"/>
              </a:buClr>
              <a:buNone/>
            </a:pPr>
            <a:endParaRPr lang="en-US" sz="1400" dirty="0">
              <a:cs typeface="ＭＳ Ｐゴシック" pitchFamily="-84" charset="-128"/>
            </a:endParaRPr>
          </a:p>
        </p:txBody>
      </p:sp>
      <p:graphicFrame>
        <p:nvGraphicFramePr>
          <p:cNvPr id="4" name="Diagram 3"/>
          <p:cNvGraphicFramePr/>
          <p:nvPr/>
        </p:nvGraphicFramePr>
        <p:xfrm>
          <a:off x="1066800" y="2743200"/>
          <a:ext cx="7391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6096001"/>
            <a:ext cx="9144000" cy="692497"/>
          </a:xfrm>
          <a:prstGeom prst="rect">
            <a:avLst/>
          </a:prstGeom>
          <a:noFill/>
        </p:spPr>
        <p:txBody>
          <a:bodyPr wrap="square" rtlCol="0">
            <a:spAutoFit/>
          </a:bodyPr>
          <a:lstStyle/>
          <a:p>
            <a:pPr marL="342900" lvl="1">
              <a:lnSpc>
                <a:spcPct val="150000"/>
              </a:lnSpc>
              <a:spcBef>
                <a:spcPts val="0"/>
              </a:spcBef>
              <a:buClr>
                <a:srgbClr val="BAABE3"/>
              </a:buClr>
              <a:buNone/>
            </a:pPr>
            <a:r>
              <a:rPr lang="en-US" sz="1400" dirty="0">
                <a:solidFill>
                  <a:schemeClr val="tx2"/>
                </a:solidFill>
                <a:latin typeface="+mn-lt"/>
                <a:ea typeface="ＭＳ Ｐゴシック" pitchFamily="-84" charset="-128"/>
                <a:cs typeface="ＭＳ Ｐゴシック" pitchFamily="-84" charset="-128"/>
              </a:rPr>
              <a:t>There is also an online service (</a:t>
            </a:r>
            <a:r>
              <a:rPr lang="en-US" sz="1400" dirty="0" err="1">
                <a:solidFill>
                  <a:schemeClr val="tx2"/>
                </a:solidFill>
                <a:latin typeface="+mn-lt"/>
                <a:ea typeface="ＭＳ Ｐゴシック" pitchFamily="-84" charset="-128"/>
                <a:cs typeface="ＭＳ Ｐゴシック" pitchFamily="-84" charset="-128"/>
              </a:rPr>
              <a:t>random.org</a:t>
            </a:r>
            <a:r>
              <a:rPr lang="en-US" sz="1400" dirty="0">
                <a:solidFill>
                  <a:schemeClr val="tx2"/>
                </a:solidFill>
                <a:latin typeface="+mn-lt"/>
                <a:ea typeface="ＭＳ Ｐゴシック" pitchFamily="-84" charset="-128"/>
                <a:cs typeface="ＭＳ Ｐゴシック" pitchFamily="-84" charset="-128"/>
              </a:rPr>
              <a:t>) which can deliver random sequences securely over the Internet</a:t>
            </a:r>
          </a:p>
          <a:p>
            <a:endParaRPr lang="en-US" dirty="0"/>
          </a:p>
        </p:txBody>
      </p:sp>
      <p:sp>
        <p:nvSpPr>
          <p:cNvPr id="6" name="Footer Placeholder 5"/>
          <p:cNvSpPr>
            <a:spLocks noGrp="1"/>
          </p:cNvSpPr>
          <p:nvPr>
            <p:ph type="ftr" sz="quarter" idx="11"/>
          </p:nvPr>
        </p:nvSpPr>
        <p:spPr>
          <a:xfrm>
            <a:off x="0" y="6492875"/>
            <a:ext cx="5867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8.5</a:t>
            </a:r>
          </a:p>
        </p:txBody>
      </p:sp>
      <p:sp>
        <p:nvSpPr>
          <p:cNvPr id="5" name="Rectangle 4"/>
          <p:cNvSpPr/>
          <p:nvPr/>
        </p:nvSpPr>
        <p:spPr>
          <a:xfrm>
            <a:off x="1" y="4961949"/>
            <a:ext cx="9143999" cy="584776"/>
          </a:xfrm>
          <a:prstGeom prst="rect">
            <a:avLst/>
          </a:prstGeom>
        </p:spPr>
        <p:txBody>
          <a:bodyPr wrap="square">
            <a:spAutoFit/>
          </a:bodyPr>
          <a:lstStyle/>
          <a:p>
            <a:pPr algn="ctr"/>
            <a:r>
              <a:rPr lang="en-US" sz="3200" dirty="0">
                <a:latin typeface="+mn-lt"/>
              </a:rPr>
              <a:t>Comparison of PRNGs and TRNGs </a:t>
            </a:r>
          </a:p>
        </p:txBody>
      </p:sp>
      <p:sp>
        <p:nvSpPr>
          <p:cNvPr id="6" name="Footer Placeholder 5"/>
          <p:cNvSpPr>
            <a:spLocks noGrp="1"/>
          </p:cNvSpPr>
          <p:nvPr>
            <p:ph type="ftr" sz="quarter" idx="11"/>
          </p:nvPr>
        </p:nvSpPr>
        <p:spPr>
          <a:xfrm>
            <a:off x="0" y="6492875"/>
            <a:ext cx="5791200" cy="365125"/>
          </a:xfrm>
        </p:spPr>
        <p:txBody>
          <a:bodyPr/>
          <a:lstStyle/>
          <a:p>
            <a:pPr>
              <a:defRPr/>
            </a:pPr>
            <a:r>
              <a:rPr lang="en-US" sz="1000"/>
              <a:t>© 2020 Pearson Education, Inc., Hoboken, NJ. All rights reserved. </a:t>
            </a:r>
            <a:endParaRPr lang="en-US" sz="1000" dirty="0"/>
          </a:p>
        </p:txBody>
      </p:sp>
      <p:pic>
        <p:nvPicPr>
          <p:cNvPr id="3" name="Picture 2">
            <a:extLst>
              <a:ext uri="{FF2B5EF4-FFF2-40B4-BE49-F238E27FC236}">
                <a16:creationId xmlns:a16="http://schemas.microsoft.com/office/drawing/2014/main" id="{DD104891-A7FC-D24C-878C-73101C2E2770}"/>
              </a:ext>
            </a:extLst>
          </p:cNvPr>
          <p:cNvPicPr>
            <a:picLocks noChangeAspect="1"/>
          </p:cNvPicPr>
          <p:nvPr/>
        </p:nvPicPr>
        <p:blipFill>
          <a:blip r:embed="rId3"/>
          <a:stretch>
            <a:fillRect/>
          </a:stretch>
        </p:blipFill>
        <p:spPr>
          <a:xfrm>
            <a:off x="223646" y="2348880"/>
            <a:ext cx="8696708" cy="2304256"/>
          </a:xfrm>
          <a:prstGeom prst="rect">
            <a:avLst/>
          </a:prstGeom>
        </p:spPr>
      </p:pic>
      <p:cxnSp>
        <p:nvCxnSpPr>
          <p:cNvPr id="8" name="Straight Connector 7">
            <a:extLst>
              <a:ext uri="{FF2B5EF4-FFF2-40B4-BE49-F238E27FC236}">
                <a16:creationId xmlns:a16="http://schemas.microsoft.com/office/drawing/2014/main" id="{A4985520-105C-FD42-93DE-7FAACB73D84C}"/>
              </a:ext>
            </a:extLst>
          </p:cNvPr>
          <p:cNvCxnSpPr/>
          <p:nvPr/>
        </p:nvCxnSpPr>
        <p:spPr>
          <a:xfrm>
            <a:off x="223646" y="2956270"/>
            <a:ext cx="0" cy="1152128"/>
          </a:xfrm>
          <a:prstGeom prst="line">
            <a:avLst/>
          </a:prstGeom>
          <a:ln w="2857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Conditioning</a:t>
            </a:r>
            <a:endParaRPr lang="en-US" dirty="0"/>
          </a:p>
        </p:txBody>
      </p:sp>
      <p:sp>
        <p:nvSpPr>
          <p:cNvPr id="7" name="Content Placeholder 6"/>
          <p:cNvSpPr>
            <a:spLocks noGrp="1"/>
          </p:cNvSpPr>
          <p:nvPr>
            <p:ph idx="1"/>
          </p:nvPr>
        </p:nvSpPr>
        <p:spPr>
          <a:xfrm>
            <a:off x="792163" y="1752600"/>
            <a:ext cx="7570787" cy="4800599"/>
          </a:xfrm>
        </p:spPr>
        <p:txBody>
          <a:bodyPr>
            <a:normAutofit fontScale="55000" lnSpcReduction="20000"/>
          </a:bodyPr>
          <a:lstStyle/>
          <a:p>
            <a:pPr>
              <a:spcBef>
                <a:spcPts val="1200"/>
              </a:spcBef>
              <a:spcAft>
                <a:spcPts val="0"/>
              </a:spcAft>
            </a:pPr>
            <a:r>
              <a:rPr lang="en-US" dirty="0"/>
              <a:t>A TRNG may produce an output that is biased in some way (such as having more ones than zeros or vice versa)</a:t>
            </a:r>
          </a:p>
          <a:p>
            <a:pPr>
              <a:spcBef>
                <a:spcPts val="1200"/>
              </a:spcBef>
              <a:spcAft>
                <a:spcPts val="0"/>
              </a:spcAft>
            </a:pPr>
            <a:r>
              <a:rPr lang="en-US" dirty="0"/>
              <a:t>Biased</a:t>
            </a:r>
          </a:p>
          <a:p>
            <a:pPr lvl="1">
              <a:spcBef>
                <a:spcPts val="1200"/>
              </a:spcBef>
              <a:spcAft>
                <a:spcPts val="0"/>
              </a:spcAft>
            </a:pPr>
            <a:r>
              <a:rPr lang="en-US" dirty="0"/>
              <a:t>NIST SP 800-90B defines a random process as </a:t>
            </a:r>
            <a:r>
              <a:rPr lang="en-US" i="1" dirty="0"/>
              <a:t>biased </a:t>
            </a:r>
            <a:r>
              <a:rPr lang="en-US" dirty="0"/>
              <a:t>with respect to an assumed discrete set of potential outcomes if some of those outcomes have a greater probability of occurring than do others</a:t>
            </a:r>
          </a:p>
          <a:p>
            <a:pPr marL="342900" lvl="1" indent="-342900">
              <a:spcBef>
                <a:spcPts val="1200"/>
              </a:spcBef>
              <a:spcAft>
                <a:spcPts val="0"/>
              </a:spcAft>
              <a:buClr>
                <a:srgbClr val="BAABE3"/>
              </a:buClr>
            </a:pPr>
            <a:r>
              <a:rPr lang="en-US" sz="2857" dirty="0">
                <a:cs typeface="ＭＳ Ｐゴシック" pitchFamily="-84" charset="-128"/>
              </a:rPr>
              <a:t>Entropy rate</a:t>
            </a:r>
          </a:p>
          <a:p>
            <a:pPr lvl="1">
              <a:spcBef>
                <a:spcPts val="1200"/>
              </a:spcBef>
              <a:spcAft>
                <a:spcPts val="0"/>
              </a:spcAft>
            </a:pPr>
            <a:r>
              <a:rPr lang="en-US" sz="2560" dirty="0"/>
              <a:t>NIST 800-90B defines entropy rate as the rate at which a digitized noise source provides entropy</a:t>
            </a:r>
          </a:p>
          <a:p>
            <a:pPr lvl="1">
              <a:spcBef>
                <a:spcPts val="1200"/>
              </a:spcBef>
              <a:spcAft>
                <a:spcPts val="0"/>
              </a:spcAft>
            </a:pPr>
            <a:r>
              <a:rPr lang="en-US" sz="2560" dirty="0"/>
              <a:t>Is a measure of the randomness or unpredictability of a bit string</a:t>
            </a:r>
          </a:p>
          <a:p>
            <a:pPr lvl="1">
              <a:spcBef>
                <a:spcPts val="1200"/>
              </a:spcBef>
              <a:spcAft>
                <a:spcPts val="0"/>
              </a:spcAft>
            </a:pPr>
            <a:r>
              <a:rPr lang="en-US" sz="2560" dirty="0"/>
              <a:t>Will be a value between 0 (no entropy) and 1 (full entropy)</a:t>
            </a:r>
          </a:p>
          <a:p>
            <a:pPr marL="342900" lvl="1" indent="-342900">
              <a:spcBef>
                <a:spcPts val="1200"/>
              </a:spcBef>
              <a:spcAft>
                <a:spcPts val="0"/>
              </a:spcAft>
              <a:buClr>
                <a:srgbClr val="BAABE3"/>
              </a:buClr>
            </a:pPr>
            <a:r>
              <a:rPr lang="en-US" sz="2880" dirty="0">
                <a:cs typeface="ＭＳ Ｐゴシック" pitchFamily="-84" charset="-128"/>
              </a:rPr>
              <a:t>Conditioning algorithms/</a:t>
            </a:r>
            <a:r>
              <a:rPr lang="en-US" sz="2880" dirty="0" err="1">
                <a:cs typeface="ＭＳ Ｐゴシック" pitchFamily="-84" charset="-128"/>
              </a:rPr>
              <a:t>deskewing</a:t>
            </a:r>
            <a:r>
              <a:rPr lang="en-US" sz="2880" dirty="0">
                <a:cs typeface="ＭＳ Ｐゴシック" pitchFamily="-84" charset="-128"/>
              </a:rPr>
              <a:t> algorithms</a:t>
            </a:r>
          </a:p>
          <a:p>
            <a:pPr lvl="1">
              <a:spcBef>
                <a:spcPts val="1200"/>
              </a:spcBef>
              <a:spcAft>
                <a:spcPts val="0"/>
              </a:spcAft>
            </a:pPr>
            <a:r>
              <a:rPr lang="en-US" sz="2545" dirty="0"/>
              <a:t>Methods of modifying a bit stream to further randomize the bits</a:t>
            </a:r>
          </a:p>
          <a:p>
            <a:pPr marL="342900" lvl="1" indent="-342900">
              <a:spcBef>
                <a:spcPts val="1200"/>
              </a:spcBef>
              <a:spcAft>
                <a:spcPts val="0"/>
              </a:spcAft>
              <a:buClr>
                <a:srgbClr val="BAABE3"/>
              </a:buClr>
            </a:pPr>
            <a:r>
              <a:rPr lang="en-US" sz="2909" dirty="0">
                <a:cs typeface="ＭＳ Ｐゴシック" pitchFamily="-84" charset="-128"/>
              </a:rPr>
              <a:t>Typically conditioning is done by using a cryptographic algorithm to scramble the random bits so as to eliminate bias and increase entropy</a:t>
            </a:r>
          </a:p>
          <a:p>
            <a:pPr lvl="1">
              <a:spcBef>
                <a:spcPts val="1200"/>
              </a:spcBef>
              <a:spcAft>
                <a:spcPts val="0"/>
              </a:spcAft>
            </a:pPr>
            <a:r>
              <a:rPr lang="en-US" sz="2526" dirty="0"/>
              <a:t>The two most common approaches are the use of a hash function or a symmetric block cipher</a:t>
            </a:r>
          </a:p>
          <a:p>
            <a:pPr marL="692150" lvl="2" indent="-342900">
              <a:spcBef>
                <a:spcPts val="2400"/>
              </a:spcBef>
            </a:pPr>
            <a:endParaRPr lang="en-US" sz="2657" dirty="0">
              <a:cs typeface="ＭＳ Ｐゴシック" pitchFamily="-84" charset="-128"/>
            </a:endParaRPr>
          </a:p>
          <a:p>
            <a:endParaRPr lang="en-US" dirty="0"/>
          </a:p>
        </p:txBody>
      </p:sp>
      <p:sp>
        <p:nvSpPr>
          <p:cNvPr id="4" name="Footer Placeholder 3"/>
          <p:cNvSpPr>
            <a:spLocks noGrp="1"/>
          </p:cNvSpPr>
          <p:nvPr>
            <p:ph type="ftr" sz="quarter" idx="11"/>
          </p:nvPr>
        </p:nvSpPr>
        <p:spPr>
          <a:xfrm>
            <a:off x="0" y="6492875"/>
            <a:ext cx="4343400" cy="365125"/>
          </a:xfrm>
        </p:spPr>
        <p:txBody>
          <a:bodyPr/>
          <a:lstStyle/>
          <a:p>
            <a:r>
              <a:rPr lang="en-US" sz="1000"/>
              <a:t>© 2020 Pearson Education, Inc., Hoboken, NJ. All rights reserved. </a:t>
            </a:r>
            <a:endParaRPr lang="en-US" sz="1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a:t>
            </a:r>
          </a:p>
        </p:txBody>
      </p:sp>
      <p:sp>
        <p:nvSpPr>
          <p:cNvPr id="3" name="Content Placeholder 2"/>
          <p:cNvSpPr>
            <a:spLocks noGrp="1"/>
          </p:cNvSpPr>
          <p:nvPr>
            <p:ph idx="1"/>
          </p:nvPr>
        </p:nvSpPr>
        <p:spPr>
          <a:xfrm>
            <a:off x="792163" y="1762125"/>
            <a:ext cx="7570787" cy="4486275"/>
          </a:xfrm>
        </p:spPr>
        <p:txBody>
          <a:bodyPr>
            <a:normAutofit lnSpcReduction="10000"/>
          </a:bodyPr>
          <a:lstStyle/>
          <a:p>
            <a:r>
              <a:rPr lang="en-US" dirty="0"/>
              <a:t>A hash function produces an </a:t>
            </a:r>
            <a:r>
              <a:rPr lang="en-US" i="1" dirty="0" err="1"/>
              <a:t>n</a:t>
            </a:r>
            <a:r>
              <a:rPr lang="en-US" i="1" dirty="0"/>
              <a:t>-</a:t>
            </a:r>
            <a:r>
              <a:rPr lang="en-US" dirty="0"/>
              <a:t>bit output from an input of arbitrary length</a:t>
            </a:r>
          </a:p>
          <a:p>
            <a:r>
              <a:rPr lang="en-US" dirty="0"/>
              <a:t>A simple way to use a hash function for conditioning is as follows:</a:t>
            </a:r>
          </a:p>
          <a:p>
            <a:pPr lvl="1"/>
            <a:r>
              <a:rPr lang="en-US" dirty="0"/>
              <a:t>Blocks of </a:t>
            </a:r>
            <a:r>
              <a:rPr lang="en-US" i="1" dirty="0" err="1"/>
              <a:t>m</a:t>
            </a:r>
            <a:r>
              <a:rPr lang="en-US" i="1" dirty="0"/>
              <a:t> </a:t>
            </a:r>
            <a:r>
              <a:rPr lang="en-US" dirty="0"/>
              <a:t>input bits, with </a:t>
            </a:r>
            <a:r>
              <a:rPr lang="en-US" i="1" dirty="0" err="1"/>
              <a:t>m</a:t>
            </a:r>
            <a:r>
              <a:rPr lang="en-US" i="1" dirty="0"/>
              <a:t> ≥ </a:t>
            </a:r>
            <a:r>
              <a:rPr lang="en-US" i="1" dirty="0" err="1"/>
              <a:t>n</a:t>
            </a:r>
            <a:r>
              <a:rPr lang="en-US" i="1" dirty="0"/>
              <a:t>, </a:t>
            </a:r>
            <a:r>
              <a:rPr lang="en-US" dirty="0"/>
              <a:t>are passed through the hash function and the </a:t>
            </a:r>
            <a:r>
              <a:rPr lang="en-US" i="1" dirty="0" err="1"/>
              <a:t>n</a:t>
            </a:r>
            <a:r>
              <a:rPr lang="en-US" i="1" dirty="0"/>
              <a:t> </a:t>
            </a:r>
            <a:r>
              <a:rPr lang="en-US" dirty="0"/>
              <a:t>output bits are used as random bits</a:t>
            </a:r>
          </a:p>
          <a:p>
            <a:pPr lvl="1"/>
            <a:r>
              <a:rPr lang="en-US" dirty="0"/>
              <a:t>To generate a stream of random bits, successive input blocks pass through the hash function to produce successive hashed output blocks</a:t>
            </a:r>
          </a:p>
        </p:txBody>
      </p:sp>
      <p:sp>
        <p:nvSpPr>
          <p:cNvPr id="4" name="Footer Placeholder 3"/>
          <p:cNvSpPr>
            <a:spLocks noGrp="1"/>
          </p:cNvSpPr>
          <p:nvPr>
            <p:ph type="ftr" sz="quarter" idx="11"/>
          </p:nvPr>
        </p:nvSpPr>
        <p:spPr>
          <a:xfrm>
            <a:off x="0" y="6492875"/>
            <a:ext cx="50292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410200" cy="365125"/>
          </a:xfrm>
        </p:spPr>
        <p:txBody>
          <a:bodyPr/>
          <a:lstStyle/>
          <a:p>
            <a:pPr>
              <a:defRPr/>
            </a:pPr>
            <a:r>
              <a:rPr lang="en-US" sz="1000"/>
              <a:t>© 2020 Pearson Education, Inc., Hoboken, NJ. All rights reserved. </a:t>
            </a:r>
            <a:endParaRPr lang="en-US" sz="1000" dirty="0"/>
          </a:p>
        </p:txBody>
      </p:sp>
      <p:pic>
        <p:nvPicPr>
          <p:cNvPr id="7" name="Picture 6">
            <a:extLst>
              <a:ext uri="{FF2B5EF4-FFF2-40B4-BE49-F238E27FC236}">
                <a16:creationId xmlns:a16="http://schemas.microsoft.com/office/drawing/2014/main" id="{84ABDA6A-D7E2-E945-A549-7619757440A3}"/>
              </a:ext>
            </a:extLst>
          </p:cNvPr>
          <p:cNvPicPr>
            <a:picLocks noChangeAspect="1"/>
          </p:cNvPicPr>
          <p:nvPr/>
        </p:nvPicPr>
        <p:blipFill rotWithShape="1">
          <a:blip r:embed="rId3"/>
          <a:srcRect t="17451" b="16400"/>
          <a:stretch/>
        </p:blipFill>
        <p:spPr>
          <a:xfrm>
            <a:off x="755576" y="-60306"/>
            <a:ext cx="8152136" cy="697861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Tests on the Noise Source</a:t>
            </a:r>
          </a:p>
        </p:txBody>
      </p:sp>
      <p:sp>
        <p:nvSpPr>
          <p:cNvPr id="3" name="Content Placeholder 2"/>
          <p:cNvSpPr>
            <a:spLocks noGrp="1"/>
          </p:cNvSpPr>
          <p:nvPr>
            <p:ph idx="1"/>
          </p:nvPr>
        </p:nvSpPr>
        <p:spPr>
          <a:xfrm>
            <a:off x="762000" y="1981200"/>
            <a:ext cx="7570787" cy="4289425"/>
          </a:xfrm>
        </p:spPr>
        <p:txBody>
          <a:bodyPr>
            <a:normAutofit fontScale="77500" lnSpcReduction="20000"/>
          </a:bodyPr>
          <a:lstStyle/>
          <a:p>
            <a:r>
              <a:rPr lang="en-US" dirty="0"/>
              <a:t>The nature of the health testing of the noise source depends strongly on the technology used to produce noise</a:t>
            </a:r>
          </a:p>
          <a:p>
            <a:r>
              <a:rPr lang="en-US" dirty="0"/>
              <a:t>In general, the assumption can be made that the digitized output of the noise source will exhibit some bias</a:t>
            </a:r>
          </a:p>
          <a:p>
            <a:pPr lvl="1"/>
            <a:r>
              <a:rPr lang="en-US" dirty="0"/>
              <a:t>Thus, traditional statistical tests are not useful for monitoring the noise source, because the noise source is likely to always fail</a:t>
            </a:r>
          </a:p>
          <a:p>
            <a:pPr lvl="1"/>
            <a:r>
              <a:rPr lang="en-US" dirty="0"/>
              <a:t>The tests on the noise source need to be tailored to the expected statistical behavior of the correctly operating noise source</a:t>
            </a:r>
          </a:p>
          <a:p>
            <a:pPr lvl="1"/>
            <a:r>
              <a:rPr lang="en-US" dirty="0"/>
              <a:t>The goal is not to determine if the source is unbiased, but if it is operating as expected</a:t>
            </a:r>
          </a:p>
          <a:p>
            <a:endParaRPr lang="en-US" dirty="0"/>
          </a:p>
        </p:txBody>
      </p:sp>
      <p:sp>
        <p:nvSpPr>
          <p:cNvPr id="4" name="Footer Placeholder 3"/>
          <p:cNvSpPr>
            <a:spLocks noGrp="1"/>
          </p:cNvSpPr>
          <p:nvPr>
            <p:ph type="ftr" sz="quarter" idx="11"/>
          </p:nvPr>
        </p:nvSpPr>
        <p:spPr>
          <a:xfrm>
            <a:off x="0" y="6492875"/>
            <a:ext cx="5181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Tests on the Noise Source</a:t>
            </a:r>
          </a:p>
        </p:txBody>
      </p:sp>
      <p:sp>
        <p:nvSpPr>
          <p:cNvPr id="3" name="Content Placeholder 2"/>
          <p:cNvSpPr>
            <a:spLocks noGrp="1"/>
          </p:cNvSpPr>
          <p:nvPr>
            <p:ph idx="1"/>
          </p:nvPr>
        </p:nvSpPr>
        <p:spPr>
          <a:xfrm>
            <a:off x="762000" y="1828800"/>
            <a:ext cx="7570787" cy="4419600"/>
          </a:xfrm>
        </p:spPr>
        <p:txBody>
          <a:bodyPr>
            <a:normAutofit fontScale="70000" lnSpcReduction="20000"/>
          </a:bodyPr>
          <a:lstStyle/>
          <a:p>
            <a:r>
              <a:rPr lang="en-US" dirty="0"/>
              <a:t>SP 800-90B specifies that continuous tests be done on digitized samples obtained from the noise source</a:t>
            </a:r>
          </a:p>
          <a:p>
            <a:pPr lvl="1"/>
            <a:r>
              <a:rPr lang="en-US" dirty="0"/>
              <a:t>The purpose is to test for variability and to determine if the noise source is producing at the expected entropy rate </a:t>
            </a:r>
          </a:p>
          <a:p>
            <a:r>
              <a:rPr lang="en-US" dirty="0"/>
              <a:t>SP 800-90B mandates the use of two tests	</a:t>
            </a:r>
          </a:p>
          <a:p>
            <a:pPr lvl="1"/>
            <a:r>
              <a:rPr lang="en-US" dirty="0"/>
              <a:t>Repetition Count Test</a:t>
            </a:r>
          </a:p>
          <a:p>
            <a:pPr lvl="2"/>
            <a:r>
              <a:rPr lang="en-US" dirty="0"/>
              <a:t>Designed to quickly detect a catastrophic failure that causes the noise source to become “stuck” on a single output value for a long time</a:t>
            </a:r>
          </a:p>
          <a:p>
            <a:pPr lvl="2"/>
            <a:r>
              <a:rPr lang="en-US" dirty="0"/>
              <a:t>Involves looking for consecutive identical samples</a:t>
            </a:r>
          </a:p>
          <a:p>
            <a:pPr lvl="1"/>
            <a:r>
              <a:rPr lang="en-US" dirty="0"/>
              <a:t>Adaptive Proportion Test</a:t>
            </a:r>
          </a:p>
          <a:p>
            <a:pPr lvl="2"/>
            <a:r>
              <a:rPr lang="en-US" dirty="0"/>
              <a:t>Designed to detect a large loss of entropy, such as might occur as a result of some physical failure or environmental change affecting the noise source</a:t>
            </a:r>
          </a:p>
          <a:p>
            <a:pPr lvl="2"/>
            <a:r>
              <a:rPr lang="en-US" dirty="0"/>
              <a:t>The test continuously measures the local frequency of occurrence of some sample value in a sequence of noise source samples to determine if the sample occurs too frequently</a:t>
            </a:r>
          </a:p>
        </p:txBody>
      </p:sp>
      <p:sp>
        <p:nvSpPr>
          <p:cNvPr id="4" name="Footer Placeholder 3"/>
          <p:cNvSpPr>
            <a:spLocks noGrp="1"/>
          </p:cNvSpPr>
          <p:nvPr>
            <p:ph type="ftr" sz="quarter" idx="11"/>
          </p:nvPr>
        </p:nvSpPr>
        <p:spPr>
          <a:xfrm>
            <a:off x="0" y="6492875"/>
            <a:ext cx="5181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Tests on the Conditioning Function</a:t>
            </a:r>
          </a:p>
        </p:txBody>
      </p:sp>
      <p:graphicFrame>
        <p:nvGraphicFramePr>
          <p:cNvPr id="13" name="Content Placeholder 12"/>
          <p:cNvGraphicFramePr>
            <a:graphicFrameLocks noGrp="1"/>
          </p:cNvGraphicFramePr>
          <p:nvPr>
            <p:ph idx="1"/>
          </p:nvPr>
        </p:nvGraphicFramePr>
        <p:xfrm>
          <a:off x="533400" y="18288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495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Intel Digital Random Number Generator</a:t>
            </a:r>
          </a:p>
        </p:txBody>
      </p:sp>
      <p:sp>
        <p:nvSpPr>
          <p:cNvPr id="3" name="Content Placeholder 2"/>
          <p:cNvSpPr>
            <a:spLocks noGrp="1"/>
          </p:cNvSpPr>
          <p:nvPr>
            <p:ph idx="1"/>
          </p:nvPr>
        </p:nvSpPr>
        <p:spPr>
          <a:xfrm>
            <a:off x="792163" y="1762125"/>
            <a:ext cx="7570787" cy="4638675"/>
          </a:xfrm>
        </p:spPr>
        <p:txBody>
          <a:bodyPr>
            <a:normAutofit fontScale="85000" lnSpcReduction="10000"/>
          </a:bodyPr>
          <a:lstStyle/>
          <a:p>
            <a:r>
              <a:rPr lang="en-US" dirty="0"/>
              <a:t>TRNGs have traditionally been used only for key generation and other applications where only a small number of random bits were required</a:t>
            </a:r>
          </a:p>
          <a:p>
            <a:pPr lvl="1"/>
            <a:r>
              <a:rPr lang="en-US" dirty="0"/>
              <a:t>This is because TRNGs have generally been inefficient with a low bit rate of random bit production</a:t>
            </a:r>
          </a:p>
          <a:p>
            <a:r>
              <a:rPr lang="en-US" dirty="0"/>
              <a:t>The first commercially available TRNG that achieves bit production rates comparable with that of PRNGs is the Intel digital random number generator offered on new multicore chips since May 2012</a:t>
            </a:r>
          </a:p>
          <a:p>
            <a:pPr lvl="1"/>
            <a:r>
              <a:rPr lang="en-US" dirty="0"/>
              <a:t>It is implemented entirely in hardware</a:t>
            </a:r>
          </a:p>
          <a:p>
            <a:pPr lvl="1"/>
            <a:r>
              <a:rPr lang="en-US" dirty="0"/>
              <a:t>The entire DRNG is on the same multicore chip as the processors</a:t>
            </a:r>
          </a:p>
        </p:txBody>
      </p:sp>
      <p:sp>
        <p:nvSpPr>
          <p:cNvPr id="4" name="Footer Placeholder 3"/>
          <p:cNvSpPr>
            <a:spLocks noGrp="1"/>
          </p:cNvSpPr>
          <p:nvPr>
            <p:ph type="ftr" sz="quarter" idx="11"/>
          </p:nvPr>
        </p:nvSpPr>
        <p:spPr>
          <a:xfrm>
            <a:off x="0" y="6492875"/>
            <a:ext cx="5105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4800600" cy="365125"/>
          </a:xfrm>
        </p:spPr>
        <p:txBody>
          <a:bodyPr/>
          <a:lstStyle/>
          <a:p>
            <a:pPr>
              <a:defRPr/>
            </a:pPr>
            <a:r>
              <a:rPr lang="en-US" sz="1000"/>
              <a:t>© 2020 Pearson Education, Inc., Hoboken, NJ. All rights reserved. </a:t>
            </a:r>
            <a:endParaRPr lang="en-US" sz="1000" dirty="0"/>
          </a:p>
        </p:txBody>
      </p:sp>
      <p:pic>
        <p:nvPicPr>
          <p:cNvPr id="4" name="Picture 3">
            <a:extLst>
              <a:ext uri="{FF2B5EF4-FFF2-40B4-BE49-F238E27FC236}">
                <a16:creationId xmlns:a16="http://schemas.microsoft.com/office/drawing/2014/main" id="{F578C5E1-67FE-E041-B665-99597CE7223C}"/>
              </a:ext>
            </a:extLst>
          </p:cNvPr>
          <p:cNvPicPr>
            <a:picLocks noChangeAspect="1"/>
          </p:cNvPicPr>
          <p:nvPr/>
        </p:nvPicPr>
        <p:blipFill rotWithShape="1">
          <a:blip r:embed="rId3"/>
          <a:srcRect t="17451" b="14300"/>
          <a:stretch/>
        </p:blipFill>
        <p:spPr>
          <a:xfrm>
            <a:off x="962063" y="-29700"/>
            <a:ext cx="7677073" cy="6780567"/>
          </a:xfrm>
          <a:prstGeom prst="rect">
            <a:avLst/>
          </a:prstGeom>
        </p:spPr>
      </p:pic>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Unpredictability</a:t>
            </a:r>
          </a:p>
        </p:txBody>
      </p:sp>
      <p:sp>
        <p:nvSpPr>
          <p:cNvPr id="3" name="Content Placeholder 2"/>
          <p:cNvSpPr>
            <a:spLocks noGrp="1"/>
          </p:cNvSpPr>
          <p:nvPr>
            <p:ph idx="1"/>
          </p:nvPr>
        </p:nvSpPr>
        <p:spPr>
          <a:xfrm>
            <a:off x="792163" y="1762125"/>
            <a:ext cx="7570787" cy="4867275"/>
          </a:xfrm>
        </p:spPr>
        <p:txBody>
          <a:bodyPr>
            <a:normAutofit fontScale="85000" lnSpcReduction="20000"/>
          </a:bodyPr>
          <a:lstStyle/>
          <a:p>
            <a:r>
              <a:rPr lang="en-US" dirty="0"/>
              <a:t>The requirement is not just that the sequence of numbers be statistically random, but that the successive members of the sequence are unpredictable</a:t>
            </a:r>
          </a:p>
          <a:p>
            <a:r>
              <a:rPr lang="en-US" dirty="0"/>
              <a:t>With “true” random sequences each number is statistically independent of other numbers in the sequence and therefore unpredictable</a:t>
            </a:r>
          </a:p>
          <a:p>
            <a:pPr lvl="1"/>
            <a:r>
              <a:rPr lang="en-US" dirty="0"/>
              <a:t>True random numbers have their limitations, such as inefficiency, so it is more common to implement algorithms that generate sequences of numbers that appear to be random</a:t>
            </a:r>
          </a:p>
          <a:p>
            <a:pPr lvl="1"/>
            <a:r>
              <a:rPr lang="en-US" dirty="0"/>
              <a:t>Care must be taken that an opponent not be able to predict future elements of the sequence on the basis of earlier elements</a:t>
            </a:r>
          </a:p>
        </p:txBody>
      </p:sp>
      <p:sp>
        <p:nvSpPr>
          <p:cNvPr id="4" name="Footer Placeholder 3"/>
          <p:cNvSpPr>
            <a:spLocks noGrp="1"/>
          </p:cNvSpPr>
          <p:nvPr>
            <p:ph type="ftr" sz="quarter" idx="11"/>
          </p:nvPr>
        </p:nvSpPr>
        <p:spPr>
          <a:xfrm>
            <a:off x="0" y="6356350"/>
            <a:ext cx="4810125" cy="501650"/>
          </a:xfrm>
        </p:spPr>
        <p:txBody>
          <a:bodyPr/>
          <a:lstStyle/>
          <a:p>
            <a:pPr>
              <a:defRPr/>
            </a:pPr>
            <a:r>
              <a:rPr lang="en-US" sz="1000"/>
              <a:t>© 2020 Pearson Education, Inc., Hoboken, NJ. All rights reserved.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5105400" cy="365125"/>
          </a:xfrm>
        </p:spPr>
        <p:txBody>
          <a:bodyPr/>
          <a:lstStyle/>
          <a:p>
            <a:pPr>
              <a:defRPr/>
            </a:pPr>
            <a:r>
              <a:rPr lang="en-US" sz="1000"/>
              <a:t>© 2020 Pearson Education, Inc., Hoboken, NJ. All rights reserved. </a:t>
            </a:r>
            <a:endParaRPr lang="en-US" sz="1000" dirty="0"/>
          </a:p>
        </p:txBody>
      </p:sp>
      <p:pic>
        <p:nvPicPr>
          <p:cNvPr id="3" name="Picture 2">
            <a:extLst>
              <a:ext uri="{FF2B5EF4-FFF2-40B4-BE49-F238E27FC236}">
                <a16:creationId xmlns:a16="http://schemas.microsoft.com/office/drawing/2014/main" id="{2A6EC36F-0CBD-D04E-A570-5B9E0EF91B53}"/>
              </a:ext>
            </a:extLst>
          </p:cNvPr>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spd="med">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150813" y="1620862"/>
            <a:ext cx="3565525" cy="5054575"/>
          </a:xfrm>
        </p:spPr>
        <p:txBody>
          <a:bodyPr rtlCol="0">
            <a:normAutofit fontScale="92500" lnSpcReduction="10000"/>
          </a:bodyPr>
          <a:lstStyle/>
          <a:p>
            <a:r>
              <a:rPr lang="en-US" dirty="0"/>
              <a:t>Explain the concepts of randomness and unpredictability with respect to random numbers</a:t>
            </a:r>
          </a:p>
          <a:p>
            <a:r>
              <a:rPr lang="en-US" dirty="0"/>
              <a:t>Present an overview of requirements for pseudorandom number generators </a:t>
            </a:r>
          </a:p>
          <a:p>
            <a:pPr eaLnBrk="1" fontAlgn="auto" hangingPunct="1">
              <a:spcAft>
                <a:spcPts val="0"/>
              </a:spcAft>
              <a:buClr>
                <a:schemeClr val="accent1">
                  <a:lumMod val="60000"/>
                  <a:lumOff val="40000"/>
                </a:schemeClr>
              </a:buClr>
              <a:buFont typeface="Candara" pitchFamily="34" charset="0"/>
              <a:buChar char="•"/>
              <a:defRPr/>
            </a:pPr>
            <a:r>
              <a:rPr lang="en-US" dirty="0"/>
              <a:t>Explain the significance of skew</a:t>
            </a:r>
          </a:p>
          <a:p>
            <a:pPr eaLnBrk="1" fontAlgn="auto" hangingPunct="1">
              <a:spcAft>
                <a:spcPts val="0"/>
              </a:spcAft>
              <a:buClr>
                <a:schemeClr val="accent1">
                  <a:lumMod val="60000"/>
                  <a:lumOff val="40000"/>
                </a:schemeClr>
              </a:buClr>
              <a:buFont typeface="Candara" pitchFamily="34" charset="0"/>
              <a:buChar char="•"/>
              <a:defRPr/>
            </a:pPr>
            <a:r>
              <a:rPr lang="en-US" dirty="0"/>
              <a:t>Present an overview of stream ciphers and RC4</a:t>
            </a:r>
          </a:p>
          <a:p>
            <a:pPr eaLnBrk="1" fontAlgn="auto" hangingPunct="1">
              <a:spcAft>
                <a:spcPts val="0"/>
              </a:spcAft>
              <a:buClr>
                <a:schemeClr val="accent1">
                  <a:lumMod val="60000"/>
                  <a:lumOff val="40000"/>
                </a:schemeClr>
              </a:buClr>
              <a:buFont typeface="Candara" pitchFamily="34" charset="0"/>
              <a:buChar char="•"/>
              <a:defRPr/>
            </a:pPr>
            <a:endParaRPr lang="en-US" dirty="0"/>
          </a:p>
          <a:p>
            <a:pPr eaLnBrk="1" fontAlgn="auto" hangingPunct="1">
              <a:spcAft>
                <a:spcPts val="0"/>
              </a:spcAft>
              <a:buClr>
                <a:schemeClr val="accent1">
                  <a:lumMod val="60000"/>
                  <a:lumOff val="40000"/>
                </a:schemeClr>
              </a:buClr>
              <a:buFont typeface="Candara" pitchFamily="34" charset="0"/>
              <a:buChar char="•"/>
              <a:defRPr/>
            </a:pPr>
            <a:endParaRPr lang="en-AU" dirty="0">
              <a:ea typeface="+mn-ea"/>
              <a:cs typeface="+mn-cs"/>
            </a:endParaRPr>
          </a:p>
        </p:txBody>
      </p:sp>
      <p:sp>
        <p:nvSpPr>
          <p:cNvPr id="76804" name="Content Placeholder 11"/>
          <p:cNvSpPr>
            <a:spLocks noGrp="1"/>
          </p:cNvSpPr>
          <p:nvPr>
            <p:ph sz="half" idx="2"/>
          </p:nvPr>
        </p:nvSpPr>
        <p:spPr>
          <a:xfrm>
            <a:off x="5578475" y="2057400"/>
            <a:ext cx="3565525" cy="5791200"/>
          </a:xfrm>
        </p:spPr>
        <p:txBody>
          <a:bodyPr rtlCol="0">
            <a:normAutofit fontScale="92500" lnSpcReduction="10000"/>
          </a:bodyPr>
          <a:lstStyle/>
          <a:p>
            <a:r>
              <a:rPr lang="en-US" dirty="0"/>
              <a:t>Understand the differences among true random number generators, pseudorandom number generators, and pseudorandom functions</a:t>
            </a:r>
          </a:p>
          <a:p>
            <a:r>
              <a:rPr lang="en-US" dirty="0"/>
              <a:t>Explain how a block cipher can be used to construct a pseudorandom number generator</a:t>
            </a:r>
          </a:p>
          <a:p>
            <a:pPr eaLnBrk="1" fontAlgn="auto" hangingPunct="1">
              <a:spcAft>
                <a:spcPts val="0"/>
              </a:spcAft>
              <a:buClr>
                <a:schemeClr val="accent1">
                  <a:lumMod val="60000"/>
                  <a:lumOff val="40000"/>
                </a:schemeClr>
              </a:buClr>
              <a:buFont typeface="Candara" pitchFamily="34" charset="0"/>
              <a:buChar char="•"/>
              <a:defRPr/>
            </a:pPr>
            <a:endParaRPr lang="en-US" dirty="0">
              <a:ea typeface="+mn-ea"/>
            </a:endParaRP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419725"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AU" dirty="0"/>
              <a:t>Pseudorandom Numbers</a:t>
            </a:r>
          </a:p>
        </p:txBody>
      </p:sp>
      <p:sp>
        <p:nvSpPr>
          <p:cNvPr id="63491" name="Rectangle 1027"/>
          <p:cNvSpPr>
            <a:spLocks noGrp="1" noChangeArrowheads="1"/>
          </p:cNvSpPr>
          <p:nvPr>
            <p:ph idx="1"/>
          </p:nvPr>
        </p:nvSpPr>
        <p:spPr>
          <a:xfrm>
            <a:off x="792163" y="1762125"/>
            <a:ext cx="7570787" cy="4562475"/>
          </a:xfrm>
        </p:spPr>
        <p:txBody>
          <a:bodyPr/>
          <a:lstStyle/>
          <a:p>
            <a:r>
              <a:rPr lang="en-US" dirty="0"/>
              <a:t>Cryptographic applications typically make use of algorithmic techniques for random number generation</a:t>
            </a:r>
          </a:p>
          <a:p>
            <a:r>
              <a:rPr lang="en-US" dirty="0"/>
              <a:t>These algorithms are deterministic and therefore produce sequences of numbers that are not statistically random</a:t>
            </a:r>
          </a:p>
          <a:p>
            <a:r>
              <a:rPr lang="en-US" dirty="0"/>
              <a:t>If the algorithm is good, the resulting sequences will pass many tests of randomness and are referred to as </a:t>
            </a:r>
            <a:r>
              <a:rPr lang="en-US" i="1" dirty="0"/>
              <a:t>pseudorandom numbers</a:t>
            </a:r>
            <a:endParaRPr lang="en-AU" dirty="0"/>
          </a:p>
        </p:txBody>
      </p:sp>
      <p:sp>
        <p:nvSpPr>
          <p:cNvPr id="4" name="Footer Placeholder 3"/>
          <p:cNvSpPr>
            <a:spLocks noGrp="1"/>
          </p:cNvSpPr>
          <p:nvPr>
            <p:ph type="ftr" sz="quarter" idx="11"/>
          </p:nvPr>
        </p:nvSpPr>
        <p:spPr>
          <a:xfrm>
            <a:off x="0" y="6356350"/>
            <a:ext cx="4505325" cy="501650"/>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248400"/>
            <a:ext cx="4876800" cy="609600"/>
          </a:xfrm>
        </p:spPr>
        <p:txBody>
          <a:bodyPr/>
          <a:lstStyle/>
          <a:p>
            <a:pPr>
              <a:defRPr/>
            </a:pPr>
            <a:r>
              <a:rPr lang="en-US" sz="1000"/>
              <a:t>© 2020 Pearson Education, Inc., Hoboken, NJ. All rights reserved. </a:t>
            </a:r>
            <a:endParaRPr lang="en-US" sz="1000" dirty="0"/>
          </a:p>
        </p:txBody>
      </p:sp>
      <p:pic>
        <p:nvPicPr>
          <p:cNvPr id="4" name="Picture 3">
            <a:extLst>
              <a:ext uri="{FF2B5EF4-FFF2-40B4-BE49-F238E27FC236}">
                <a16:creationId xmlns:a16="http://schemas.microsoft.com/office/drawing/2014/main" id="{030EBD70-5924-F741-96A2-38817373F472}"/>
              </a:ext>
            </a:extLst>
          </p:cNvPr>
          <p:cNvPicPr>
            <a:picLocks noChangeAspect="1"/>
          </p:cNvPicPr>
          <p:nvPr/>
        </p:nvPicPr>
        <p:blipFill rotWithShape="1">
          <a:blip r:embed="rId3"/>
          <a:srcRect t="13250" b="35300"/>
          <a:stretch/>
        </p:blipFill>
        <p:spPr>
          <a:xfrm>
            <a:off x="23487" y="400535"/>
            <a:ext cx="9097025" cy="6056929"/>
          </a:xfrm>
          <a:prstGeom prst="rect">
            <a:avLst/>
          </a:prstGeom>
        </p:spPr>
      </p:pic>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True Random Number Generator (TRNG)</a:t>
            </a:r>
          </a:p>
        </p:txBody>
      </p:sp>
      <p:sp>
        <p:nvSpPr>
          <p:cNvPr id="4" name="Content Placeholder 3"/>
          <p:cNvSpPr>
            <a:spLocks noGrp="1"/>
          </p:cNvSpPr>
          <p:nvPr>
            <p:ph idx="1"/>
          </p:nvPr>
        </p:nvSpPr>
        <p:spPr>
          <a:xfrm>
            <a:off x="792163" y="1762125"/>
            <a:ext cx="7570787" cy="4714875"/>
          </a:xfrm>
        </p:spPr>
        <p:txBody>
          <a:bodyPr>
            <a:normAutofit fontScale="85000" lnSpcReduction="20000"/>
          </a:bodyPr>
          <a:lstStyle/>
          <a:p>
            <a:r>
              <a:rPr lang="en-US" dirty="0"/>
              <a:t>Takes as input a source that is effectively random</a:t>
            </a:r>
          </a:p>
          <a:p>
            <a:r>
              <a:rPr lang="en-US" dirty="0"/>
              <a:t>The source is referred to as an </a:t>
            </a:r>
            <a:r>
              <a:rPr lang="en-US" i="1" dirty="0"/>
              <a:t>entropy source </a:t>
            </a:r>
            <a:r>
              <a:rPr lang="en-US" dirty="0"/>
              <a:t>and is drawn from the physical environment of the computer</a:t>
            </a:r>
          </a:p>
          <a:p>
            <a:pPr lvl="1"/>
            <a:r>
              <a:rPr lang="en-US" dirty="0"/>
              <a:t>Includes things such as keystroke timing patterns, disk electrical activity, mouse movements, and instantaneous values of the system clock</a:t>
            </a:r>
          </a:p>
          <a:p>
            <a:pPr lvl="1"/>
            <a:r>
              <a:rPr lang="en-US" dirty="0"/>
              <a:t>The source, or combination of sources, serve as input to an algorithm that produces random binary output</a:t>
            </a:r>
          </a:p>
          <a:p>
            <a:pPr marL="342900" lvl="1" indent="-342900">
              <a:spcBef>
                <a:spcPts val="2400"/>
              </a:spcBef>
              <a:buClr>
                <a:srgbClr val="BAABE3"/>
              </a:buClr>
            </a:pPr>
            <a:r>
              <a:rPr lang="en-US" sz="2824" dirty="0">
                <a:cs typeface="ＭＳ Ｐゴシック" pitchFamily="-84" charset="-128"/>
              </a:rPr>
              <a:t>The TRNG may simply involve conversion of an analog source to a binary output</a:t>
            </a:r>
          </a:p>
          <a:p>
            <a:pPr marL="342900" lvl="1" indent="-342900">
              <a:spcBef>
                <a:spcPts val="2400"/>
              </a:spcBef>
              <a:buClr>
                <a:srgbClr val="BAABE3"/>
              </a:buClr>
            </a:pPr>
            <a:r>
              <a:rPr lang="en-US" sz="2824" dirty="0">
                <a:cs typeface="ＭＳ Ｐゴシック" pitchFamily="-84" charset="-128"/>
              </a:rPr>
              <a:t>The TRNG may involve additional processing to overcome any bias in the source</a:t>
            </a:r>
          </a:p>
          <a:p>
            <a:endParaRPr lang="en-US" dirty="0"/>
          </a:p>
        </p:txBody>
      </p:sp>
      <p:sp>
        <p:nvSpPr>
          <p:cNvPr id="5" name="Footer Placeholder 4"/>
          <p:cNvSpPr>
            <a:spLocks noGrp="1"/>
          </p:cNvSpPr>
          <p:nvPr>
            <p:ph type="ftr" sz="quarter" idx="11"/>
          </p:nvPr>
        </p:nvSpPr>
        <p:spPr>
          <a:xfrm>
            <a:off x="0" y="6356350"/>
            <a:ext cx="4724400" cy="501650"/>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Pseudorandom Number Generator (PRNG)</a:t>
            </a:r>
            <a:endParaRPr lang="en-US" dirty="0"/>
          </a:p>
        </p:txBody>
      </p:sp>
      <p:sp>
        <p:nvSpPr>
          <p:cNvPr id="3" name="Content Placeholder 2"/>
          <p:cNvSpPr>
            <a:spLocks noGrp="1"/>
          </p:cNvSpPr>
          <p:nvPr>
            <p:ph sz="half" idx="1"/>
          </p:nvPr>
        </p:nvSpPr>
        <p:spPr>
          <a:xfrm>
            <a:off x="609600" y="1752600"/>
            <a:ext cx="3566160" cy="4572000"/>
          </a:xfrm>
        </p:spPr>
        <p:txBody>
          <a:bodyPr>
            <a:normAutofit fontScale="70000" lnSpcReduction="20000"/>
          </a:bodyPr>
          <a:lstStyle/>
          <a:p>
            <a:r>
              <a:rPr lang="en-US" dirty="0"/>
              <a:t>Takes as input a fixed value, called the </a:t>
            </a:r>
            <a:r>
              <a:rPr lang="en-US" i="1" dirty="0"/>
              <a:t>seed, </a:t>
            </a:r>
            <a:r>
              <a:rPr lang="en-US" dirty="0"/>
              <a:t>and produces a sequence of output bits using a deterministic algorithm</a:t>
            </a:r>
          </a:p>
          <a:p>
            <a:pPr lvl="1"/>
            <a:r>
              <a:rPr lang="en-US" dirty="0"/>
              <a:t>Quite often the seed is generated by a TRNG</a:t>
            </a:r>
          </a:p>
          <a:p>
            <a:r>
              <a:rPr lang="en-US" dirty="0"/>
              <a:t>The output bit stream is determined solely by the input value or values, so an adversary who knows the algorithm and the seed can reproduce the entire bit stream</a:t>
            </a:r>
          </a:p>
          <a:p>
            <a:pPr marL="342900" lvl="2" indent="-342900">
              <a:spcBef>
                <a:spcPts val="2400"/>
              </a:spcBef>
            </a:pPr>
            <a:r>
              <a:rPr lang="en-US" sz="2400" dirty="0">
                <a:cs typeface="ＭＳ Ｐゴシック" pitchFamily="-84" charset="-128"/>
              </a:rPr>
              <a:t>Other than the number of bits produced there is no difference between a PRNG and a PRF</a:t>
            </a:r>
          </a:p>
          <a:p>
            <a:endParaRPr lang="en-US" dirty="0"/>
          </a:p>
        </p:txBody>
      </p:sp>
      <p:graphicFrame>
        <p:nvGraphicFramePr>
          <p:cNvPr id="5" name="Content Placeholder 4"/>
          <p:cNvGraphicFramePr>
            <a:graphicFrameLocks noGrp="1"/>
          </p:cNvGraphicFramePr>
          <p:nvPr>
            <p:ph sz="half" idx="2"/>
          </p:nvPr>
        </p:nvGraphicFramePr>
        <p:xfrm>
          <a:off x="4767263" y="1774825"/>
          <a:ext cx="3995737"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800600" y="2057400"/>
            <a:ext cx="3429000" cy="369332"/>
          </a:xfrm>
          <a:prstGeom prst="rect">
            <a:avLst/>
          </a:prstGeom>
          <a:solidFill>
            <a:schemeClr val="tx1"/>
          </a:solidFill>
        </p:spPr>
        <p:txBody>
          <a:bodyPr wrap="square" rtlCol="0">
            <a:spAutoFit/>
          </a:bodyPr>
          <a:lstStyle/>
          <a:p>
            <a:r>
              <a:rPr lang="en-US" b="1" dirty="0">
                <a:solidFill>
                  <a:schemeClr val="bg1"/>
                </a:solidFill>
              </a:rPr>
              <a:t>Two different forms of PRNG</a:t>
            </a:r>
          </a:p>
        </p:txBody>
      </p:sp>
      <p:sp>
        <p:nvSpPr>
          <p:cNvPr id="7" name="Footer Placeholder 6"/>
          <p:cNvSpPr>
            <a:spLocks noGrp="1"/>
          </p:cNvSpPr>
          <p:nvPr>
            <p:ph type="ftr" sz="quarter" idx="11"/>
          </p:nvPr>
        </p:nvSpPr>
        <p:spPr>
          <a:xfrm>
            <a:off x="0" y="6324600"/>
            <a:ext cx="4648200" cy="533400"/>
          </a:xfrm>
        </p:spPr>
        <p:txBody>
          <a:bodyPr/>
          <a:lstStyle/>
          <a:p>
            <a:pPr>
              <a:defRPr/>
            </a:pPr>
            <a:r>
              <a:rPr lang="en-US" sz="1000"/>
              <a:t>© 2020 Pearson Education, Inc., Hoboken, NJ. All rights reserved. </a:t>
            </a:r>
            <a:endParaRPr lang="en-US" sz="1000"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11585</TotalTime>
  <Words>12973</Words>
  <Application>Microsoft Macintosh PowerPoint</Application>
  <PresentationFormat>On-screen Show (4:3)</PresentationFormat>
  <Paragraphs>700</Paragraphs>
  <Slides>51</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Candara</vt:lpstr>
      <vt:lpstr>Mistral</vt:lpstr>
      <vt:lpstr>Times New Roman</vt:lpstr>
      <vt:lpstr>Wingdings</vt:lpstr>
      <vt:lpstr>Infusion</vt:lpstr>
      <vt:lpstr>Cryptography and Network Security</vt:lpstr>
      <vt:lpstr>Chapter 8</vt:lpstr>
      <vt:lpstr>Random Numbers</vt:lpstr>
      <vt:lpstr>Randomness</vt:lpstr>
      <vt:lpstr>Unpredictability</vt:lpstr>
      <vt:lpstr>Pseudorandom Numbers</vt:lpstr>
      <vt:lpstr>PowerPoint Presentation</vt:lpstr>
      <vt:lpstr>True Random Number Generator (TRNG)</vt:lpstr>
      <vt:lpstr>Pseudorandom Number Generator (PRNG)</vt:lpstr>
      <vt:lpstr>PRNG Requirements</vt:lpstr>
      <vt:lpstr>Randomness </vt:lpstr>
      <vt:lpstr>Randomness Tests</vt:lpstr>
      <vt:lpstr>Unpredictability </vt:lpstr>
      <vt:lpstr>Seed Requirements</vt:lpstr>
      <vt:lpstr>PowerPoint Presentation</vt:lpstr>
      <vt:lpstr>Algorithm Design</vt:lpstr>
      <vt:lpstr>Linear Congruential Generator</vt:lpstr>
      <vt:lpstr>Blum Blum Shub (BBS) Generator</vt:lpstr>
      <vt:lpstr>PowerPoint Presentation</vt:lpstr>
      <vt:lpstr>PowerPoint Presentation</vt:lpstr>
      <vt:lpstr>PRNG Using Block Cipher Modes of Operation</vt:lpstr>
      <vt:lpstr>PowerPoint Presentation</vt:lpstr>
      <vt:lpstr>PowerPoint Presentation</vt:lpstr>
      <vt:lpstr>PowerPoint Presentation</vt:lpstr>
      <vt:lpstr>Table 8.4</vt:lpstr>
      <vt:lpstr>PowerPoint Presentation</vt:lpstr>
      <vt:lpstr>PowerPoint Presentation</vt:lpstr>
      <vt:lpstr>Stream Cipher Design Considerations</vt:lpstr>
      <vt:lpstr>RC4</vt:lpstr>
      <vt:lpstr>PowerPoint Presentation</vt:lpstr>
      <vt:lpstr>Strength of RC4</vt:lpstr>
      <vt:lpstr>Stream Ciphers Using Feedback Shift Registers</vt:lpstr>
      <vt:lpstr>PowerPoint Presentation</vt:lpstr>
      <vt:lpstr>PowerPoint Presentation</vt:lpstr>
      <vt:lpstr>PowerPoint Presentation</vt:lpstr>
      <vt:lpstr>PowerPoint Presentation</vt:lpstr>
      <vt:lpstr>Grain-128a</vt:lpstr>
      <vt:lpstr>PowerPoint Presentation</vt:lpstr>
      <vt:lpstr>Entropy Sources</vt:lpstr>
      <vt:lpstr>Possible Sources of Randomness</vt:lpstr>
      <vt:lpstr>Table 8.5</vt:lpstr>
      <vt:lpstr>Conditioning</vt:lpstr>
      <vt:lpstr>Hash Function</vt:lpstr>
      <vt:lpstr>PowerPoint Presentation</vt:lpstr>
      <vt:lpstr>Health Tests on the Noise Source</vt:lpstr>
      <vt:lpstr>Health Tests on the Noise Source</vt:lpstr>
      <vt:lpstr>Health Tests on the Conditioning Function</vt:lpstr>
      <vt:lpstr>Intel Digital Random Number Generator</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7</dc:subject>
  <dc:creator>Dr Lawrie Brown</dc:creator>
  <cp:keywords/>
  <dc:description/>
  <cp:lastModifiedBy>Kim McLaughlin</cp:lastModifiedBy>
  <cp:revision>137</cp:revision>
  <cp:lastPrinted>2009-08-25T04:32:31Z</cp:lastPrinted>
  <dcterms:created xsi:type="dcterms:W3CDTF">2016-03-22T15:16:18Z</dcterms:created>
  <dcterms:modified xsi:type="dcterms:W3CDTF">2019-11-05T02:37:43Z</dcterms:modified>
  <cp:category/>
</cp:coreProperties>
</file>