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24"/>
  </p:notesMasterIdLst>
  <p:handoutMasterIdLst>
    <p:handoutMasterId r:id="rId25"/>
  </p:handoutMasterIdLst>
  <p:sldIdLst>
    <p:sldId id="311" r:id="rId3"/>
    <p:sldId id="312" r:id="rId4"/>
    <p:sldId id="286" r:id="rId5"/>
    <p:sldId id="315" r:id="rId6"/>
    <p:sldId id="303" r:id="rId7"/>
    <p:sldId id="304" r:id="rId8"/>
    <p:sldId id="316" r:id="rId9"/>
    <p:sldId id="291" r:id="rId10"/>
    <p:sldId id="317" r:id="rId11"/>
    <p:sldId id="293" r:id="rId12"/>
    <p:sldId id="294" r:id="rId13"/>
    <p:sldId id="318" r:id="rId14"/>
    <p:sldId id="320" r:id="rId15"/>
    <p:sldId id="321" r:id="rId16"/>
    <p:sldId id="326" r:id="rId17"/>
    <p:sldId id="323" r:id="rId18"/>
    <p:sldId id="295" r:id="rId19"/>
    <p:sldId id="324" r:id="rId20"/>
    <p:sldId id="298" r:id="rId21"/>
    <p:sldId id="325" r:id="rId22"/>
    <p:sldId id="314" r:id="rId2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autoAdjust="0"/>
    <p:restoredTop sz="89134" autoAdjust="0"/>
  </p:normalViewPr>
  <p:slideViewPr>
    <p:cSldViewPr>
      <p:cViewPr varScale="1">
        <p:scale>
          <a:sx n="101" d="100"/>
          <a:sy n="101" d="100"/>
        </p:scale>
        <p:origin x="2128"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Announced in 1984 by T. </a:t>
          </a:r>
          <a:r>
            <a:rPr lang="en-US" b="0" dirty="0" err="1">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Public-key scheme based on discrete logarithms closely related to the </a:t>
          </a:r>
          <a:r>
            <a:rPr lang="en-US" b="0" dirty="0" err="1">
              <a:effectLst>
                <a:outerShdw blurRad="38100" dist="38100" dir="2700000" algn="tl">
                  <a:srgbClr val="000000">
                    <a:alpha val="43137"/>
                  </a:srgbClr>
                </a:outerShdw>
              </a:effectLst>
            </a:rPr>
            <a:t>Diffie</a:t>
          </a:r>
          <a:r>
            <a:rPr lang="en-US" b="0" dirty="0">
              <a:effectLst>
                <a:outerShdw blurRad="38100" dist="38100" dir="2700000" algn="tl">
                  <a:srgbClr val="000000">
                    <a:alpha val="43137"/>
                  </a:srgbClr>
                </a:outerShdw>
              </a:effectLst>
            </a:rPr>
            <a:t>-Hellman technique</a:t>
          </a: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Used in the digital signature standard (DSS) and the S/MIME e-mail standard</a:t>
          </a: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Global elements are a prime number </a:t>
          </a:r>
          <a:r>
            <a:rPr lang="en-US" b="0" i="1" dirty="0" err="1">
              <a:effectLst>
                <a:outerShdw blurRad="38100" dist="38100" dir="2700000" algn="tl">
                  <a:srgbClr val="000000">
                    <a:alpha val="43137"/>
                  </a:srgbClr>
                </a:outerShdw>
              </a:effectLst>
            </a:rPr>
            <a:t>q</a:t>
          </a:r>
          <a:r>
            <a:rPr lang="en-US" b="0" i="1" dirty="0">
              <a:effectLst>
                <a:outerShdw blurRad="38100" dist="38100" dir="2700000" algn="tl">
                  <a:srgbClr val="000000">
                    <a:alpha val="43137"/>
                  </a:srgbClr>
                </a:outerShdw>
              </a:effectLst>
            </a:rPr>
            <a:t> </a:t>
          </a:r>
          <a:r>
            <a:rPr lang="en-US" b="0" dirty="0">
              <a:effectLst>
                <a:outerShdw blurRad="38100" dist="38100" dir="2700000" algn="tl">
                  <a:srgbClr val="000000">
                    <a:alpha val="43137"/>
                  </a:srgbClr>
                </a:outerShdw>
              </a:effectLst>
            </a:rPr>
            <a:t>and </a:t>
          </a:r>
          <a:r>
            <a:rPr lang="en-US" b="0" i="1" dirty="0">
              <a:effectLst>
                <a:outerShdw blurRad="38100" dist="38100" dir="2700000" algn="tl">
                  <a:srgbClr val="000000">
                    <a:alpha val="43137"/>
                  </a:srgbClr>
                </a:outerShdw>
              </a:effectLst>
            </a:rPr>
            <a:t>a</a:t>
          </a:r>
          <a:r>
            <a:rPr lang="en-US" b="0" dirty="0">
              <a:effectLst>
                <a:outerShdw blurRad="38100" dist="38100" dir="2700000" algn="tl">
                  <a:srgbClr val="000000">
                    <a:alpha val="43137"/>
                  </a:srgbClr>
                </a:outerShdw>
              </a:effectLst>
            </a:rPr>
            <a:t> which is a primitive root of </a:t>
          </a:r>
          <a:r>
            <a:rPr lang="en-US" b="0" i="1" dirty="0" err="1">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pt>
    <dgm:pt modelId="{F57960FA-B7C6-A243-9B95-5DC485277954}" type="pres">
      <dgm:prSet presAssocID="{B074D31A-A44C-1B4E-82C2-AD0C6F2CDC2C}" presName="node" presStyleLbl="node1" presStyleIdx="0" presStyleCnt="5">
        <dgm:presLayoutVars>
          <dgm:bulletEnabled val="1"/>
        </dgm:presLayoutVars>
      </dgm:prSet>
      <dgm:spPr/>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pt>
  </dgm:ptLst>
  <dgm:cxnLst>
    <dgm:cxn modelId="{87ADF525-C0AB-D648-81C1-7D066092EEB4}" srcId="{CC2BFBCF-8FB3-8B42-BFCE-ADCF2AC68644}" destId="{A44A8A2B-9D29-4643-92BA-39E5B80A8A92}" srcOrd="1" destOrd="0" parTransId="{C6F71EAF-257F-2A47-99E3-051723C549C4}" sibTransId="{9A25FB7F-19A4-1149-BA8D-50BD70FB3219}"/>
    <dgm:cxn modelId="{4E2CD826-24F1-4B45-B771-9BF4EF4F7254}" type="presOf" srcId="{A94A6C78-D99F-6342-A512-70C59355D32E}" destId="{659BA2B5-6D77-864F-8CA3-F2DD6119A169}" srcOrd="0" destOrd="0" presId="urn:microsoft.com/office/officeart/2005/8/layout/default"/>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
    <dgm:cxn modelId="{E7D31497-E128-FD45-A817-0F96DD4ECD82}" srcId="{CC2BFBCF-8FB3-8B42-BFCE-ADCF2AC68644}" destId="{74744364-26D6-6340-82D0-C96256292ADE}" srcOrd="2" destOrd="0" parTransId="{EE5BAF50-5DC4-2E46-BA7C-EDE457C81F3F}" sibTransId="{869F4DD0-9DBF-6742-BE9F-C906B42583BF}"/>
    <dgm:cxn modelId="{2D1D20A0-B0E7-2347-85C7-23C4B9DC07D7}" type="presOf" srcId="{A44A8A2B-9D29-4643-92BA-39E5B80A8A92}" destId="{A257FC50-FF91-3F4C-BFB5-E75AFE9E36EC}" srcOrd="0" destOrd="0" presId="urn:microsoft.com/office/officeart/2005/8/layout/default"/>
    <dgm:cxn modelId="{091180B4-D187-FF40-873A-91A10388493F}" type="presOf" srcId="{CC2BFBCF-8FB3-8B42-BFCE-ADCF2AC68644}" destId="{3532F574-9E53-7442-9F7A-81847943D603}" srcOrd="0" destOrd="0" presId="urn:microsoft.com/office/officeart/2005/8/layout/default"/>
    <dgm:cxn modelId="{063925B5-912D-964C-9CFC-E0FB15E901C4}" type="presOf" srcId="{B074D31A-A44C-1B4E-82C2-AD0C6F2CDC2C}" destId="{F57960FA-B7C6-A243-9B95-5DC485277954}" srcOrd="0" destOrd="0" presId="urn:microsoft.com/office/officeart/2005/8/layout/default"/>
    <dgm:cxn modelId="{412FF9BB-F742-BE47-9D0B-B9D54B0D72C1}" type="presOf" srcId="{38E152EE-412D-774E-9404-7B14650C5A54}" destId="{962B265E-5530-394D-871D-9C5C574AEBCA}" srcOrd="0" destOrd="0" presId="urn:microsoft.com/office/officeart/2005/8/layout/default"/>
    <dgm:cxn modelId="{BC6509CA-19DA-FA48-A1A0-902AFD68CFB1}" srcId="{CC2BFBCF-8FB3-8B42-BFCE-ADCF2AC68644}" destId="{A94A6C78-D99F-6342-A512-70C59355D32E}" srcOrd="3" destOrd="0" parTransId="{CBCCC696-7218-BD42-81E7-D01B447EAF0D}" sibTransId="{9AD023C3-0385-CD49-BFBD-2DAAFAF7C2A3}"/>
    <dgm:cxn modelId="{4BF198F9-521B-0F43-8476-B58ABC494D5E}" srcId="{CC2BFBCF-8FB3-8B42-BFCE-ADCF2AC68644}" destId="{38E152EE-412D-774E-9404-7B14650C5A54}" srcOrd="4" destOrd="0" parTransId="{E8684120-B399-AB49-AA61-15C2F902E3F4}" sibTransId="{D5266D8D-ED36-FA4A-A5B7-9E4945B27967}"/>
    <dgm:cxn modelId="{9C191A26-F679-5E44-8E85-767815898363}" type="presParOf" srcId="{3532F574-9E53-7442-9F7A-81847943D603}" destId="{F57960FA-B7C6-A243-9B95-5DC485277954}" srcOrd="0" destOrd="0" presId="urn:microsoft.com/office/officeart/2005/8/layout/default"/>
    <dgm:cxn modelId="{7B9058D9-2536-6042-9D46-F6FA1AE7EF2F}" type="presParOf" srcId="{3532F574-9E53-7442-9F7A-81847943D603}" destId="{CC034B42-A2D7-134E-88A8-48ED4D214791}" srcOrd="1" destOrd="0" presId="urn:microsoft.com/office/officeart/2005/8/layout/default"/>
    <dgm:cxn modelId="{986CB44D-86F7-764B-91D2-16A85CE9DD9F}" type="presParOf" srcId="{3532F574-9E53-7442-9F7A-81847943D603}" destId="{A257FC50-FF91-3F4C-BFB5-E75AFE9E36EC}" srcOrd="2" destOrd="0" presId="urn:microsoft.com/office/officeart/2005/8/layout/default"/>
    <dgm:cxn modelId="{A844C417-8015-2347-8ECD-0E49030A6C3F}" type="presParOf" srcId="{3532F574-9E53-7442-9F7A-81847943D603}" destId="{498A1560-4FA4-124C-ADB5-0FA0390AAC58}" srcOrd="3" destOrd="0" presId="urn:microsoft.com/office/officeart/2005/8/layout/default"/>
    <dgm:cxn modelId="{71835587-334F-A04F-B74B-418EF0404D2A}" type="presParOf" srcId="{3532F574-9E53-7442-9F7A-81847943D603}" destId="{2261D62D-521A-E14D-8922-72F6614F3DCC}" srcOrd="4" destOrd="0" presId="urn:microsoft.com/office/officeart/2005/8/layout/default"/>
    <dgm:cxn modelId="{4B755268-CACE-B148-BC1B-DB8007BF7243}" type="presParOf" srcId="{3532F574-9E53-7442-9F7A-81847943D603}" destId="{5899D3D1-6DC6-6441-B71B-E7447E07D962}" srcOrd="5" destOrd="0" presId="urn:microsoft.com/office/officeart/2005/8/layout/default"/>
    <dgm:cxn modelId="{7D42A6CC-1DF2-6B4C-94E4-D63B1078126F}" type="presParOf" srcId="{3532F574-9E53-7442-9F7A-81847943D603}" destId="{659BA2B5-6D77-864F-8CA3-F2DD6119A169}" srcOrd="6" destOrd="0" presId="urn:microsoft.com/office/officeart/2005/8/layout/default"/>
    <dgm:cxn modelId="{C92CAAE3-8713-A346-9E1C-05F1820CFBD9}" type="presParOf" srcId="{3532F574-9E53-7442-9F7A-81847943D603}" destId="{09F40D0C-30F3-7B4A-94D8-EE9180D64BD3}" srcOrd="7" destOrd="0" presId="urn:microsoft.com/office/officeart/2005/8/layout/default"/>
    <dgm:cxn modelId="{C6D07812-D06F-F14D-B6B4-6B90E4D4B9E0}" type="presParOf" srcId="{3532F574-9E53-7442-9F7A-81847943D603}" destId="{962B265E-5530-394D-871D-9C5C574AEBC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a:effectLst>
                <a:outerShdw blurRad="38100" dist="38100" dir="2700000" algn="tl">
                  <a:srgbClr val="000000">
                    <a:alpha val="43137"/>
                  </a:srgbClr>
                </a:outerShdw>
              </a:effectLst>
            </a:rPr>
            <a:t>Prime curves over Z</a:t>
          </a:r>
          <a:r>
            <a:rPr lang="en-US" sz="2000" b="1" i="0" baseline="-25000" dirty="0">
              <a:effectLst>
                <a:outerShdw blurRad="38100" dist="38100" dir="2700000" algn="tl">
                  <a:srgbClr val="000000">
                    <a:alpha val="43137"/>
                  </a:srgbClr>
                </a:outerShdw>
              </a:effectLst>
            </a:rPr>
            <a:t>p</a:t>
          </a:r>
          <a:r>
            <a:rPr lang="en-US" sz="2000" b="1" i="0" dirty="0">
              <a:effectLst>
                <a:outerShdw blurRad="38100" dist="38100" dir="2700000" algn="tl">
                  <a:srgbClr val="000000">
                    <a:alpha val="43137"/>
                  </a:srgbClr>
                </a:outerShdw>
              </a:effectLst>
            </a:rPr>
            <a:t> </a:t>
          </a: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a:effectLst>
                <a:outerShdw blurRad="38100" dist="38100" dir="2700000" algn="tl">
                  <a:srgbClr val="000000">
                    <a:alpha val="43137"/>
                  </a:srgbClr>
                </a:outerShdw>
              </a:effectLst>
            </a:rPr>
            <a:t>Binary curves over GF(2</a:t>
          </a:r>
          <a:r>
            <a:rPr lang="en-US" sz="2000" b="1" i="0" baseline="30000" dirty="0">
              <a:effectLst>
                <a:outerShdw blurRad="38100" dist="38100" dir="2700000" algn="tl">
                  <a:srgbClr val="000000">
                    <a:alpha val="43137"/>
                  </a:srgbClr>
                </a:outerShdw>
              </a:effectLst>
            </a:rPr>
            <a:t>m</a:t>
          </a:r>
          <a:r>
            <a:rPr lang="en-US" sz="2000" b="1" i="0" dirty="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a:t>Variables and coefficients all take on values in GF(2</a:t>
          </a:r>
          <a:r>
            <a:rPr lang="en-US" sz="1600" b="1" i="0" baseline="30000" dirty="0"/>
            <a:t>m</a:t>
          </a:r>
          <a:r>
            <a:rPr lang="en-US" sz="1600" b="1" i="0" dirty="0"/>
            <a:t>) and in calculations are performed over GF(2</a:t>
          </a:r>
          <a:r>
            <a:rPr lang="en-US" sz="1600" b="1" i="0" baseline="30000" dirty="0"/>
            <a:t>m</a:t>
          </a:r>
          <a:r>
            <a:rPr lang="en-US" sz="1600" b="1" i="0" dirty="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pt>
    <dgm:pt modelId="{4D13FF03-E2B0-8643-B4FD-D5273076F692}" type="pres">
      <dgm:prSet presAssocID="{6DE69B39-E768-B542-93A7-57DC7830B4C2}" presName="gear1srcNode" presStyleLbl="node1" presStyleIdx="0" presStyleCnt="2"/>
      <dgm:spPr/>
    </dgm:pt>
    <dgm:pt modelId="{75F54A6B-3DB7-0E43-BEC1-C2FB38ED6137}" type="pres">
      <dgm:prSet presAssocID="{6DE69B39-E768-B542-93A7-57DC7830B4C2}" presName="gear1dstNode" presStyleLbl="node1" presStyleIdx="0" presStyleCnt="2"/>
      <dgm:spPr/>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pt>
    <dgm:pt modelId="{0B4CD660-A3A2-2946-8BC4-C71D3B3D9DC2}" type="pres">
      <dgm:prSet presAssocID="{7C0FB066-FFE6-3844-BF36-C71D12E5E9B6}" presName="gear2srcNode" presStyleLbl="node1" presStyleIdx="1" presStyleCnt="2"/>
      <dgm:spPr/>
    </dgm:pt>
    <dgm:pt modelId="{BB2A1780-45C0-124B-8E74-B7C8F4A0FD95}" type="pres">
      <dgm:prSet presAssocID="{7C0FB066-FFE6-3844-BF36-C71D12E5E9B6}" presName="gear2dstNode" presStyleLbl="node1" presStyleIdx="1" presStyleCnt="2"/>
      <dgm:spPr/>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pt>
    <dgm:pt modelId="{B8D2BB96-4CE2-E14A-9E2F-7233319F3864}" type="pres">
      <dgm:prSet presAssocID="{A4394597-5504-3B44-B086-E057B8E4654B}" presName="connector2" presStyleLbl="sibTrans2D1" presStyleIdx="1" presStyleCnt="2" custLinFactNeighborX="-16454" custLinFactNeighborY="37860"/>
      <dgm:spPr/>
    </dgm:pt>
  </dgm:ptLst>
  <dgm:cxnLst>
    <dgm:cxn modelId="{D7062004-69FA-524D-A02C-85FA88298BB1}" srcId="{7C0FB066-FFE6-3844-BF36-C71D12E5E9B6}" destId="{A42DB2BF-F813-3447-8CFF-D045E26A845D}" srcOrd="0" destOrd="0" parTransId="{243B0B61-211C-B04D-8905-4E38F5180360}" sibTransId="{EBB56395-F4D3-8B4C-868A-17824FC11DBF}"/>
    <dgm:cxn modelId="{B37E0E0C-F2C2-7941-8CD5-11DCB2869554}" type="presOf" srcId="{0A694D85-F85B-BF4C-B05F-0E0EBD68F807}" destId="{C754250D-58A8-8D4F-A148-7735BA217847}" srcOrd="0" destOrd="1" presId="urn:microsoft.com/office/officeart/2005/8/layout/gear1"/>
    <dgm:cxn modelId="{A8555C0D-6EBA-D64F-B244-555C2D96BF04}" srcId="{7C0FB066-FFE6-3844-BF36-C71D12E5E9B6}" destId="{D0759804-147F-6141-8C8A-B2FEAED54648}" srcOrd="1" destOrd="0" parTransId="{C5BC9B2E-EE6B-A14F-9B03-A07CEDEA84FA}" sibTransId="{93B6237D-8204-6A44-9972-A76643B6D2C1}"/>
    <dgm:cxn modelId="{77557814-19C5-0445-9E74-6F904EF5079C}" type="presOf" srcId="{6B4C5605-878D-E34A-92C4-BB7D6D1F38E6}" destId="{C754250D-58A8-8D4F-A148-7735BA217847}" srcOrd="0"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38E7BE3B-2932-1C44-9239-A6F646FD0E52}" type="presOf" srcId="{D0759804-147F-6141-8C8A-B2FEAED54648}" destId="{2B68AE07-9C59-A346-9082-A79E15F3E63B}" srcOrd="0" destOrd="1"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DC1BDE4E-8EBA-9B42-ABA4-D6B7B0164A71}" type="presOf" srcId="{6DE69B39-E768-B542-93A7-57DC7830B4C2}" destId="{75F54A6B-3DB7-0E43-BEC1-C2FB38ED6137}" srcOrd="2" destOrd="0" presId="urn:microsoft.com/office/officeart/2005/8/layout/gear1"/>
    <dgm:cxn modelId="{C0FE904F-C9F0-2140-988A-C0B6B3AC2C95}" type="presOf" srcId="{A4394597-5504-3B44-B086-E057B8E4654B}" destId="{B8D2BB96-4CE2-E14A-9E2F-7233319F3864}" srcOrd="0" destOrd="0" presId="urn:microsoft.com/office/officeart/2005/8/layout/gear1"/>
    <dgm:cxn modelId="{B5633C66-3B2A-0946-9DDA-DAC6EF2E1D2B}" type="presOf" srcId="{6DE69B39-E768-B542-93A7-57DC7830B4C2}" destId="{4D13FF03-E2B0-8643-B4FD-D5273076F692}" srcOrd="1"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EFD4D791-93E9-9345-ABC2-2A1E8B57B648}" srcId="{6DE69B39-E768-B542-93A7-57DC7830B4C2}" destId="{0A694D85-F85B-BF4C-B05F-0E0EBD68F807}" srcOrd="1" destOrd="0" parTransId="{2042628F-30AE-E24C-B62F-492218B9A4A5}" sibTransId="{DCFB7DDF-C9A2-9343-802B-C769D028500A}"/>
    <dgm:cxn modelId="{4774CB93-D107-B848-B9D1-5205C89B77A2}" type="presOf" srcId="{7C0FB066-FFE6-3844-BF36-C71D12E5E9B6}" destId="{FBBA55B6-ABF9-3D42-8E2F-BAB8CE309BA9}" srcOrd="0"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891078A0-D0A6-8342-A915-7AFBBCB9C969}" srcId="{6DE69B39-E768-B542-93A7-57DC7830B4C2}" destId="{6B4C5605-878D-E34A-92C4-BB7D6D1F38E6}" srcOrd="0" destOrd="0" parTransId="{956ADCF0-4FF3-5841-95F3-5E7AA3236D5A}" sibTransId="{B81F0BA3-4FE8-5148-B496-7D88A3727C29}"/>
    <dgm:cxn modelId="{54400BAC-541B-2741-A5B8-FDD1DF7688DA}" type="presOf" srcId="{6DE69B39-E768-B542-93A7-57DC7830B4C2}" destId="{1A7E9B53-7510-D743-A42E-01CC099323D6}" srcOrd="0" destOrd="0" presId="urn:microsoft.com/office/officeart/2005/8/layout/gear1"/>
    <dgm:cxn modelId="{14DA8FDD-DD5B-0245-8B60-138ED05E60C3}" type="presOf" srcId="{7C0FB066-FFE6-3844-BF36-C71D12E5E9B6}" destId="{0B4CD660-A3A2-2946-8BC4-C71D3B3D9DC2}" srcOrd="1" destOrd="0" presId="urn:microsoft.com/office/officeart/2005/8/layout/gear1"/>
    <dgm:cxn modelId="{BCBA25F0-F2B1-6B44-BB84-0D76ACC7C390}" type="presOf" srcId="{7A17E11B-EFE8-F340-97FA-A76F226D9141}" destId="{01FDD008-C3A4-5A4C-B43F-9BED71CEEE1A}" srcOrd="0" destOrd="0" presId="urn:microsoft.com/office/officeart/2005/8/layout/gear1"/>
    <dgm:cxn modelId="{F3BF82FC-E4A8-3145-BF9A-63DF17F5FAA0}" type="presOf" srcId="{7C0FB066-FFE6-3844-BF36-C71D12E5E9B6}" destId="{BB2A1780-45C0-124B-8E74-B7C8F4A0FD95}" srcOrd="2"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DB4F7-2C18-974B-9C26-9844767B3D59}"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9B29D38E-91A5-7A40-B874-89F820F02D26}">
      <dgm:prSet phldrT="[Text]"/>
      <dgm:spPr>
        <a:solidFill>
          <a:schemeClr val="accent1"/>
        </a:solidFill>
      </dgm:spPr>
      <dgm:t>
        <a:bodyPr/>
        <a:lstStyle/>
        <a:p>
          <a:r>
            <a:rPr lang="en-US" dirty="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p>
      </dgm:t>
    </dgm:pt>
    <dgm:pt modelId="{ACAE2C13-BB39-6B41-8CE6-BE28B1894C55}" type="parTrans" cxnId="{DE42EB1F-208E-4946-937C-B82E5D595A9F}">
      <dgm:prSet/>
      <dgm:spPr/>
      <dgm:t>
        <a:bodyPr/>
        <a:lstStyle/>
        <a:p>
          <a:endParaRPr lang="en-US"/>
        </a:p>
      </dgm:t>
    </dgm:pt>
    <dgm:pt modelId="{AB3ED1D0-2F56-A74C-A98E-EB462406BD2C}" type="sibTrans" cxnId="{DE42EB1F-208E-4946-937C-B82E5D595A9F}">
      <dgm:prSet/>
      <dgm:spPr/>
      <dgm:t>
        <a:bodyPr/>
        <a:lstStyle/>
        <a:p>
          <a:endParaRPr lang="en-US"/>
        </a:p>
      </dgm:t>
    </dgm:pt>
    <dgm:pt modelId="{3C584647-FC30-174F-99E5-993501D024CF}">
      <dgm:prSet/>
      <dgm:spPr>
        <a:solidFill>
          <a:schemeClr val="bg1"/>
        </a:solidFill>
        <a:ln>
          <a:solidFill>
            <a:schemeClr val="bg2"/>
          </a:solidFill>
        </a:ln>
      </dgm:spPr>
      <dgm:t>
        <a:bodyPr/>
        <a:lstStyle/>
        <a:p>
          <a:r>
            <a:rPr lang="en-US" i="1" dirty="0"/>
            <a:t>Q=kP, </a:t>
          </a:r>
          <a:r>
            <a:rPr lang="en-US" dirty="0"/>
            <a:t>where </a:t>
          </a:r>
          <a:r>
            <a:rPr lang="en-US" i="1" dirty="0"/>
            <a:t>Q, P</a:t>
          </a:r>
          <a:r>
            <a:rPr lang="en-US" dirty="0"/>
            <a:t> belong to a prime curve</a:t>
          </a:r>
        </a:p>
      </dgm:t>
    </dgm:pt>
    <dgm:pt modelId="{3A875B3B-95C8-534E-AE40-DAD45B93158F}" type="parTrans" cxnId="{EFB8F1DA-E414-464D-9C0D-D6E197E01F4C}">
      <dgm:prSet/>
      <dgm:spPr/>
      <dgm:t>
        <a:bodyPr/>
        <a:lstStyle/>
        <a:p>
          <a:endParaRPr lang="en-US"/>
        </a:p>
      </dgm:t>
    </dgm:pt>
    <dgm:pt modelId="{D25E467D-B1C9-1445-A889-95888C981F8A}" type="sibTrans" cxnId="{EFB8F1DA-E414-464D-9C0D-D6E197E01F4C}">
      <dgm:prSet/>
      <dgm:spPr/>
      <dgm:t>
        <a:bodyPr/>
        <a:lstStyle/>
        <a:p>
          <a:endParaRPr lang="en-US"/>
        </a:p>
      </dgm:t>
    </dgm:pt>
    <dgm:pt modelId="{F26C0517-C912-DA41-AF56-1F46AA579402}">
      <dgm:prSet/>
      <dgm:spPr>
        <a:solidFill>
          <a:schemeClr val="bg1"/>
        </a:solidFill>
        <a:ln>
          <a:solidFill>
            <a:schemeClr val="bg2"/>
          </a:solidFill>
        </a:ln>
      </dgm:spPr>
      <dgm:t>
        <a:bodyPr/>
        <a:lstStyle/>
        <a:p>
          <a:r>
            <a:rPr lang="en-US" dirty="0"/>
            <a:t>Is “easy” to compute </a:t>
          </a:r>
          <a:r>
            <a:rPr lang="en-US" i="1" dirty="0"/>
            <a:t>Q </a:t>
          </a:r>
          <a:r>
            <a:rPr lang="en-US" dirty="0"/>
            <a:t>given </a:t>
          </a:r>
          <a:r>
            <a:rPr lang="en-US" i="1" dirty="0"/>
            <a:t>k </a:t>
          </a:r>
          <a:r>
            <a:rPr lang="en-US" dirty="0"/>
            <a:t>and </a:t>
          </a:r>
          <a:r>
            <a:rPr lang="en-US" i="1" dirty="0"/>
            <a:t>P</a:t>
          </a:r>
        </a:p>
      </dgm:t>
    </dgm:pt>
    <dgm:pt modelId="{E9262F4E-91EF-2C48-AD7C-6FB077621D23}" type="parTrans" cxnId="{D395546A-3AA5-1E4B-8DC8-7DA75680F542}">
      <dgm:prSet/>
      <dgm:spPr/>
      <dgm:t>
        <a:bodyPr/>
        <a:lstStyle/>
        <a:p>
          <a:endParaRPr lang="en-US"/>
        </a:p>
      </dgm:t>
    </dgm:pt>
    <dgm:pt modelId="{A565EF87-32A5-8D4F-B298-21D94F2E1F6E}" type="sibTrans" cxnId="{D395546A-3AA5-1E4B-8DC8-7DA75680F542}">
      <dgm:prSet/>
      <dgm:spPr/>
      <dgm:t>
        <a:bodyPr/>
        <a:lstStyle/>
        <a:p>
          <a:endParaRPr lang="en-US"/>
        </a:p>
      </dgm:t>
    </dgm:pt>
    <dgm:pt modelId="{30E00427-3755-1540-AB38-BC50FC055B26}">
      <dgm:prSet/>
      <dgm:spPr>
        <a:solidFill>
          <a:schemeClr val="bg1"/>
        </a:solidFill>
        <a:ln>
          <a:solidFill>
            <a:schemeClr val="bg2"/>
          </a:solidFill>
        </a:ln>
      </dgm:spPr>
      <dgm:t>
        <a:bodyPr/>
        <a:lstStyle/>
        <a:p>
          <a:r>
            <a:rPr lang="en-US" dirty="0"/>
            <a:t>But “hard” to find </a:t>
          </a:r>
          <a:r>
            <a:rPr lang="en-US" i="1" dirty="0"/>
            <a:t>k</a:t>
          </a:r>
          <a:r>
            <a:rPr lang="en-US" dirty="0"/>
            <a:t> given </a:t>
          </a:r>
          <a:r>
            <a:rPr lang="en-US" i="1" dirty="0"/>
            <a:t>Q, </a:t>
          </a:r>
          <a:r>
            <a:rPr lang="en-US" dirty="0"/>
            <a:t>and </a:t>
          </a:r>
          <a:r>
            <a:rPr lang="en-US" i="1" dirty="0"/>
            <a:t>P</a:t>
          </a:r>
        </a:p>
      </dgm:t>
    </dgm:pt>
    <dgm:pt modelId="{813922C6-6472-1E43-B8B4-1A736B5B2FBC}" type="parTrans" cxnId="{71A4DBA1-ACC6-8D41-83E3-904FFE3DFE54}">
      <dgm:prSet/>
      <dgm:spPr/>
      <dgm:t>
        <a:bodyPr/>
        <a:lstStyle/>
        <a:p>
          <a:endParaRPr lang="en-US"/>
        </a:p>
      </dgm:t>
    </dgm:pt>
    <dgm:pt modelId="{362AA1BB-6F66-E546-84D4-08EAE5E5F1EF}" type="sibTrans" cxnId="{71A4DBA1-ACC6-8D41-83E3-904FFE3DFE54}">
      <dgm:prSet/>
      <dgm:spPr/>
      <dgm:t>
        <a:bodyPr/>
        <a:lstStyle/>
        <a:p>
          <a:endParaRPr lang="en-US"/>
        </a:p>
      </dgm:t>
    </dgm:pt>
    <dgm:pt modelId="{1FD4B571-3E6E-DB4B-B5E4-9B63B1D3FA87}">
      <dgm:prSet/>
      <dgm:spPr>
        <a:solidFill>
          <a:schemeClr val="bg1"/>
        </a:solidFill>
        <a:ln>
          <a:solidFill>
            <a:schemeClr val="bg2"/>
          </a:solidFill>
        </a:ln>
      </dgm:spPr>
      <dgm:t>
        <a:bodyPr/>
        <a:lstStyle/>
        <a:p>
          <a:r>
            <a:rPr lang="en-US" dirty="0"/>
            <a:t>Known as the elliptic curve logarithm problem</a:t>
          </a:r>
        </a:p>
      </dgm:t>
    </dgm:pt>
    <dgm:pt modelId="{E84E6925-1AAB-0A48-900D-BA958399F3E7}" type="parTrans" cxnId="{9856E6BA-280A-504E-951E-A3D8879E4350}">
      <dgm:prSet/>
      <dgm:spPr/>
      <dgm:t>
        <a:bodyPr/>
        <a:lstStyle/>
        <a:p>
          <a:endParaRPr lang="en-US"/>
        </a:p>
      </dgm:t>
    </dgm:pt>
    <dgm:pt modelId="{90B19BD8-750C-7344-8ABE-A69E9FFC6826}" type="sibTrans" cxnId="{9856E6BA-280A-504E-951E-A3D8879E4350}">
      <dgm:prSet/>
      <dgm:spPr/>
      <dgm:t>
        <a:bodyPr/>
        <a:lstStyle/>
        <a:p>
          <a:endParaRPr lang="en-US"/>
        </a:p>
      </dgm:t>
    </dgm:pt>
    <dgm:pt modelId="{A433E237-4918-4849-8C87-E8E133720A4C}" type="pres">
      <dgm:prSet presAssocID="{613DB4F7-2C18-974B-9C26-9844767B3D59}" presName="Name0" presStyleCnt="0">
        <dgm:presLayoutVars>
          <dgm:dir/>
          <dgm:animLvl val="lvl"/>
          <dgm:resizeHandles/>
        </dgm:presLayoutVars>
      </dgm:prSet>
      <dgm:spPr/>
    </dgm:pt>
    <dgm:pt modelId="{2DB36A17-BDC6-0B4A-BD30-E748EDB0532D}" type="pres">
      <dgm:prSet presAssocID="{9B29D38E-91A5-7A40-B874-89F820F02D26}" presName="linNode" presStyleCnt="0"/>
      <dgm:spPr/>
    </dgm:pt>
    <dgm:pt modelId="{2853AFA9-369E-FB4A-8EC0-DA8709AE940B}" type="pres">
      <dgm:prSet presAssocID="{9B29D38E-91A5-7A40-B874-89F820F02D26}" presName="parentShp" presStyleLbl="node1" presStyleIdx="0" presStyleCnt="1">
        <dgm:presLayoutVars>
          <dgm:bulletEnabled val="1"/>
        </dgm:presLayoutVars>
      </dgm:prSet>
      <dgm:spPr/>
    </dgm:pt>
    <dgm:pt modelId="{D7D330C6-96D4-C64F-9385-1967CFC9F58B}" type="pres">
      <dgm:prSet presAssocID="{9B29D38E-91A5-7A40-B874-89F820F02D26}" presName="childShp" presStyleLbl="bgAccFollowNode1" presStyleIdx="0" presStyleCnt="1">
        <dgm:presLayoutVars>
          <dgm:bulletEnabled val="1"/>
        </dgm:presLayoutVars>
      </dgm:prSet>
      <dgm:spPr/>
    </dgm:pt>
  </dgm:ptLst>
  <dgm:cxnLst>
    <dgm:cxn modelId="{DE42EB1F-208E-4946-937C-B82E5D595A9F}" srcId="{613DB4F7-2C18-974B-9C26-9844767B3D59}" destId="{9B29D38E-91A5-7A40-B874-89F820F02D26}" srcOrd="0" destOrd="0" parTransId="{ACAE2C13-BB39-6B41-8CE6-BE28B1894C55}" sibTransId="{AB3ED1D0-2F56-A74C-A98E-EB462406BD2C}"/>
    <dgm:cxn modelId="{5B66B12E-FF4D-6E4A-8A57-3F7346C79E7C}" type="presOf" srcId="{613DB4F7-2C18-974B-9C26-9844767B3D59}" destId="{A433E237-4918-4849-8C87-E8E133720A4C}" srcOrd="0" destOrd="0" presId="urn:microsoft.com/office/officeart/2005/8/layout/vList6"/>
    <dgm:cxn modelId="{D395546A-3AA5-1E4B-8DC8-7DA75680F542}" srcId="{9B29D38E-91A5-7A40-B874-89F820F02D26}" destId="{F26C0517-C912-DA41-AF56-1F46AA579402}" srcOrd="1" destOrd="0" parTransId="{E9262F4E-91EF-2C48-AD7C-6FB077621D23}" sibTransId="{A565EF87-32A5-8D4F-B298-21D94F2E1F6E}"/>
    <dgm:cxn modelId="{49DA6F8B-019E-C24E-B81C-100A5DCC66B7}" type="presOf" srcId="{F26C0517-C912-DA41-AF56-1F46AA579402}" destId="{D7D330C6-96D4-C64F-9385-1967CFC9F58B}" srcOrd="0" destOrd="1" presId="urn:microsoft.com/office/officeart/2005/8/layout/vList6"/>
    <dgm:cxn modelId="{D3A81196-480D-EE47-BF2D-9F3CE54A8CB0}" type="presOf" srcId="{3C584647-FC30-174F-99E5-993501D024CF}" destId="{D7D330C6-96D4-C64F-9385-1967CFC9F58B}" srcOrd="0" destOrd="0" presId="urn:microsoft.com/office/officeart/2005/8/layout/vList6"/>
    <dgm:cxn modelId="{71A4DBA1-ACC6-8D41-83E3-904FFE3DFE54}" srcId="{9B29D38E-91A5-7A40-B874-89F820F02D26}" destId="{30E00427-3755-1540-AB38-BC50FC055B26}" srcOrd="2" destOrd="0" parTransId="{813922C6-6472-1E43-B8B4-1A736B5B2FBC}" sibTransId="{362AA1BB-6F66-E546-84D4-08EAE5E5F1EF}"/>
    <dgm:cxn modelId="{9856E6BA-280A-504E-951E-A3D8879E4350}" srcId="{9B29D38E-91A5-7A40-B874-89F820F02D26}" destId="{1FD4B571-3E6E-DB4B-B5E4-9B63B1D3FA87}" srcOrd="3" destOrd="0" parTransId="{E84E6925-1AAB-0A48-900D-BA958399F3E7}" sibTransId="{90B19BD8-750C-7344-8ABE-A69E9FFC6826}"/>
    <dgm:cxn modelId="{EFB8F1DA-E414-464D-9C0D-D6E197E01F4C}" srcId="{9B29D38E-91A5-7A40-B874-89F820F02D26}" destId="{3C584647-FC30-174F-99E5-993501D024CF}" srcOrd="0" destOrd="0" parTransId="{3A875B3B-95C8-534E-AE40-DAD45B93158F}" sibTransId="{D25E467D-B1C9-1445-A889-95888C981F8A}"/>
    <dgm:cxn modelId="{FB419DE0-C6EB-F148-BACD-3E8A80E9A125}" type="presOf" srcId="{1FD4B571-3E6E-DB4B-B5E4-9B63B1D3FA87}" destId="{D7D330C6-96D4-C64F-9385-1967CFC9F58B}" srcOrd="0" destOrd="3" presId="urn:microsoft.com/office/officeart/2005/8/layout/vList6"/>
    <dgm:cxn modelId="{94229DE3-1F9F-164D-80C4-A478D074148C}" type="presOf" srcId="{30E00427-3755-1540-AB38-BC50FC055B26}" destId="{D7D330C6-96D4-C64F-9385-1967CFC9F58B}" srcOrd="0" destOrd="2" presId="urn:microsoft.com/office/officeart/2005/8/layout/vList6"/>
    <dgm:cxn modelId="{64A8BAE3-E940-6145-AC89-7560FEA7990E}" type="presOf" srcId="{9B29D38E-91A5-7A40-B874-89F820F02D26}" destId="{2853AFA9-369E-FB4A-8EC0-DA8709AE940B}" srcOrd="0" destOrd="0" presId="urn:microsoft.com/office/officeart/2005/8/layout/vList6"/>
    <dgm:cxn modelId="{967C18EE-EA6B-DE4E-B2B3-DBDF1213D442}" type="presParOf" srcId="{A433E237-4918-4849-8C87-E8E133720A4C}" destId="{2DB36A17-BDC6-0B4A-BD30-E748EDB0532D}" srcOrd="0" destOrd="0" presId="urn:microsoft.com/office/officeart/2005/8/layout/vList6"/>
    <dgm:cxn modelId="{FB8A07B1-7E34-E342-9AC4-05E5A971C2D1}" type="presParOf" srcId="{2DB36A17-BDC6-0B4A-BD30-E748EDB0532D}" destId="{2853AFA9-369E-FB4A-8EC0-DA8709AE940B}" srcOrd="0" destOrd="0" presId="urn:microsoft.com/office/officeart/2005/8/layout/vList6"/>
    <dgm:cxn modelId="{526E7642-45C9-F74D-BF73-7DD1E0E8DE38}" type="presParOf" srcId="{2DB36A17-BDC6-0B4A-BD30-E748EDB0532D}" destId="{D7D330C6-96D4-C64F-9385-1967CFC9F58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Announced in 1984 by T. </a:t>
          </a:r>
          <a:r>
            <a:rPr lang="en-US" sz="2200" b="0" kern="1200" dirty="0" err="1">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Public-key scheme based on discrete logarithms closely related to the </a:t>
          </a:r>
          <a:r>
            <a:rPr lang="en-US" sz="2200" b="0" kern="1200" dirty="0" err="1">
              <a:effectLst>
                <a:outerShdw blurRad="38100" dist="38100" dir="2700000" algn="tl">
                  <a:srgbClr val="000000">
                    <a:alpha val="43137"/>
                  </a:srgbClr>
                </a:outerShdw>
              </a:effectLst>
            </a:rPr>
            <a:t>Diffie</a:t>
          </a:r>
          <a:r>
            <a:rPr lang="en-US" sz="2200" b="0" kern="1200" dirty="0">
              <a:effectLst>
                <a:outerShdw blurRad="38100" dist="38100" dir="2700000" algn="tl">
                  <a:srgbClr val="000000">
                    <a:alpha val="43137"/>
                  </a:srgbClr>
                </a:outerShdw>
              </a:effectLst>
            </a:rPr>
            <a:t>-Hellman technique</a:t>
          </a: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Used in the digital signature standard (DSS) and the S/MIME e-mail standard</a:t>
          </a: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Global elements are a prime number </a:t>
          </a:r>
          <a:r>
            <a:rPr lang="en-US" sz="2200" b="0" i="1" kern="1200" dirty="0" err="1">
              <a:effectLst>
                <a:outerShdw blurRad="38100" dist="38100" dir="2700000" algn="tl">
                  <a:srgbClr val="000000">
                    <a:alpha val="43137"/>
                  </a:srgbClr>
                </a:outerShdw>
              </a:effectLst>
            </a:rPr>
            <a:t>q</a:t>
          </a:r>
          <a:r>
            <a:rPr lang="en-US" sz="2200" b="0" i="1" kern="1200" dirty="0">
              <a:effectLst>
                <a:outerShdw blurRad="38100" dist="38100" dir="2700000" algn="tl">
                  <a:srgbClr val="000000">
                    <a:alpha val="43137"/>
                  </a:srgbClr>
                </a:outerShdw>
              </a:effectLst>
            </a:rPr>
            <a:t> </a:t>
          </a:r>
          <a:r>
            <a:rPr lang="en-US" sz="2200" b="0" kern="1200" dirty="0">
              <a:effectLst>
                <a:outerShdw blurRad="38100" dist="38100" dir="2700000" algn="tl">
                  <a:srgbClr val="000000">
                    <a:alpha val="43137"/>
                  </a:srgbClr>
                </a:outerShdw>
              </a:effectLst>
            </a:rPr>
            <a:t>and </a:t>
          </a:r>
          <a:r>
            <a:rPr lang="en-US" sz="2200" b="0" i="1" kern="1200" dirty="0">
              <a:effectLst>
                <a:outerShdw blurRad="38100" dist="38100" dir="2700000" algn="tl">
                  <a:srgbClr val="000000">
                    <a:alpha val="43137"/>
                  </a:srgbClr>
                </a:outerShdw>
              </a:effectLst>
            </a:rPr>
            <a:t>a</a:t>
          </a:r>
          <a:r>
            <a:rPr lang="en-US" sz="2200" b="0" kern="1200" dirty="0">
              <a:effectLst>
                <a:outerShdw blurRad="38100" dist="38100" dir="2700000" algn="tl">
                  <a:srgbClr val="000000">
                    <a:alpha val="43137"/>
                  </a:srgbClr>
                </a:outerShdw>
              </a:effectLst>
            </a:rPr>
            <a:t> which is a primitive root of </a:t>
          </a:r>
          <a:r>
            <a:rPr lang="en-US" sz="2200" b="0" i="1" kern="1200" dirty="0" err="1">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E9B53-7510-D743-A42E-01CC099323D6}">
      <dsp:nvSpPr>
        <dsp:cNvPr id="0" name=""/>
        <dsp:cNvSpPr/>
      </dsp:nvSpPr>
      <dsp:spPr>
        <a:xfrm>
          <a:off x="4114803" y="0"/>
          <a:ext cx="2095500" cy="2095500"/>
        </a:xfrm>
        <a:prstGeom prst="gear9">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Prime curves over Z</a:t>
          </a:r>
          <a:r>
            <a:rPr lang="en-US" sz="2000" b="1" i="0" kern="1200" baseline="-25000" dirty="0">
              <a:effectLst>
                <a:outerShdw blurRad="38100" dist="38100" dir="2700000" algn="tl">
                  <a:srgbClr val="000000">
                    <a:alpha val="43137"/>
                  </a:srgbClr>
                </a:outerShdw>
              </a:effectLst>
            </a:rPr>
            <a:t>p</a:t>
          </a:r>
          <a:r>
            <a:rPr lang="en-US" sz="2000" b="1" i="0" kern="1200" dirty="0">
              <a:effectLst>
                <a:outerShdw blurRad="38100" dist="38100" dir="2700000" algn="tl">
                  <a:srgbClr val="000000">
                    <a:alpha val="43137"/>
                  </a:srgbClr>
                </a:outerShdw>
              </a:effectLst>
            </a:rPr>
            <a:t> </a:t>
          </a:r>
        </a:p>
      </dsp:txBody>
      <dsp:txXfrm>
        <a:off x="4536092" y="490861"/>
        <a:ext cx="1252922" cy="107713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a:t>Best for software applications</a:t>
          </a:r>
        </a:p>
      </dsp:txBody>
      <dsp:txXfrm>
        <a:off x="4157560" y="2252553"/>
        <a:ext cx="4435946" cy="1374270"/>
      </dsp:txXfrm>
    </dsp:sp>
    <dsp:sp modelId="{FBBA55B6-ABF9-3D42-8E2F-BAB8CE309BA9}">
      <dsp:nvSpPr>
        <dsp:cNvPr id="0" name=""/>
        <dsp:cNvSpPr/>
      </dsp:nvSpPr>
      <dsp:spPr>
        <a:xfrm>
          <a:off x="2286000" y="4"/>
          <a:ext cx="2057400" cy="1981230"/>
        </a:xfrm>
        <a:prstGeom prst="gear6">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Binary curves over GF(2</a:t>
          </a:r>
          <a:r>
            <a:rPr lang="en-US" sz="2000" b="1" i="0" kern="1200" baseline="30000" dirty="0">
              <a:effectLst>
                <a:outerShdw blurRad="38100" dist="38100" dir="2700000" algn="tl">
                  <a:srgbClr val="000000">
                    <a:alpha val="43137"/>
                  </a:srgbClr>
                </a:outerShdw>
              </a:effectLst>
            </a:rPr>
            <a:t>m</a:t>
          </a:r>
          <a:r>
            <a:rPr lang="en-US" sz="2000" b="1" i="0" kern="1200" dirty="0">
              <a:effectLst>
                <a:outerShdw blurRad="38100" dist="38100" dir="2700000" algn="tl">
                  <a:srgbClr val="000000">
                    <a:alpha val="43137"/>
                  </a:srgbClr>
                </a:outerShdw>
              </a:effectLst>
            </a:rPr>
            <a:t>)</a:t>
          </a:r>
        </a:p>
      </dsp:txBody>
      <dsp:txXfrm>
        <a:off x="2795853" y="501799"/>
        <a:ext cx="1037694" cy="97764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Variables and coefficients all take on values in GF(2</a:t>
          </a:r>
          <a:r>
            <a:rPr lang="en-US" sz="1600" b="1" i="0" kern="1200" baseline="30000" dirty="0"/>
            <a:t>m</a:t>
          </a:r>
          <a:r>
            <a:rPr lang="en-US" sz="1600" b="1" i="0" kern="1200" dirty="0"/>
            <a:t>) and in calculations are performed over GF(2</a:t>
          </a:r>
          <a:r>
            <a:rPr lang="en-US" sz="1600" b="1" i="0" kern="1200" baseline="30000" dirty="0"/>
            <a:t>m</a:t>
          </a:r>
          <a:r>
            <a:rPr lang="en-US" sz="1600" b="1" i="0" kern="1200" dirty="0"/>
            <a:t>)</a:t>
          </a:r>
        </a:p>
        <a:p>
          <a:pPr marL="171450" lvl="1" indent="-171450" algn="l" defTabSz="711200">
            <a:lnSpc>
              <a:spcPct val="90000"/>
            </a:lnSpc>
            <a:spcBef>
              <a:spcPct val="0"/>
            </a:spcBef>
            <a:spcAft>
              <a:spcPct val="15000"/>
            </a:spcAft>
            <a:buChar char="•"/>
          </a:pPr>
          <a:r>
            <a:rPr lang="en-US" sz="1600" b="1" i="0" kern="1200" dirty="0"/>
            <a:t>Best for hardware applications</a:t>
          </a:r>
          <a:endParaRPr lang="en-AU" sz="1600" b="1" i="0" kern="1200" dirty="0"/>
        </a:p>
      </dsp:txBody>
      <dsp:txXfrm>
        <a:off x="40266" y="2250063"/>
        <a:ext cx="3829680" cy="1294171"/>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30C6-96D4-C64F-9385-1967CFC9F58B}">
      <dsp:nvSpPr>
        <dsp:cNvPr id="0" name=""/>
        <dsp:cNvSpPr/>
      </dsp:nvSpPr>
      <dsp:spPr>
        <a:xfrm>
          <a:off x="3047999" y="0"/>
          <a:ext cx="4572000" cy="2184400"/>
        </a:xfrm>
        <a:prstGeom prst="rightArrow">
          <a:avLst>
            <a:gd name="adj1" fmla="val 75000"/>
            <a:gd name="adj2" fmla="val 50000"/>
          </a:avLst>
        </a:prstGeom>
        <a:solidFill>
          <a:schemeClr val="bg1"/>
        </a:solidFill>
        <a:ln w="38100" cap="flat" cmpd="sng" algn="ctr">
          <a:solidFill>
            <a:schemeClr val="bg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i="1" kern="1200" dirty="0"/>
            <a:t>Q=kP, </a:t>
          </a:r>
          <a:r>
            <a:rPr lang="en-US" sz="1700" kern="1200" dirty="0"/>
            <a:t>where </a:t>
          </a:r>
          <a:r>
            <a:rPr lang="en-US" sz="1700" i="1" kern="1200" dirty="0"/>
            <a:t>Q, P</a:t>
          </a:r>
          <a:r>
            <a:rPr lang="en-US" sz="1700" kern="1200" dirty="0"/>
            <a:t> belong to a prime curve</a:t>
          </a:r>
        </a:p>
        <a:p>
          <a:pPr marL="171450" lvl="1" indent="-171450" algn="l" defTabSz="755650">
            <a:lnSpc>
              <a:spcPct val="90000"/>
            </a:lnSpc>
            <a:spcBef>
              <a:spcPct val="0"/>
            </a:spcBef>
            <a:spcAft>
              <a:spcPct val="15000"/>
            </a:spcAft>
            <a:buChar char="•"/>
          </a:pPr>
          <a:r>
            <a:rPr lang="en-US" sz="1700" kern="1200" dirty="0"/>
            <a:t>Is “easy” to compute </a:t>
          </a:r>
          <a:r>
            <a:rPr lang="en-US" sz="1700" i="1" kern="1200" dirty="0"/>
            <a:t>Q </a:t>
          </a:r>
          <a:r>
            <a:rPr lang="en-US" sz="1700" kern="1200" dirty="0"/>
            <a:t>given </a:t>
          </a:r>
          <a:r>
            <a:rPr lang="en-US" sz="1700" i="1" kern="1200" dirty="0"/>
            <a:t>k </a:t>
          </a:r>
          <a:r>
            <a:rPr lang="en-US" sz="1700" kern="1200" dirty="0"/>
            <a:t>and </a:t>
          </a:r>
          <a:r>
            <a:rPr lang="en-US" sz="1700" i="1" kern="1200" dirty="0"/>
            <a:t>P</a:t>
          </a:r>
        </a:p>
        <a:p>
          <a:pPr marL="171450" lvl="1" indent="-171450" algn="l" defTabSz="755650">
            <a:lnSpc>
              <a:spcPct val="90000"/>
            </a:lnSpc>
            <a:spcBef>
              <a:spcPct val="0"/>
            </a:spcBef>
            <a:spcAft>
              <a:spcPct val="15000"/>
            </a:spcAft>
            <a:buChar char="•"/>
          </a:pPr>
          <a:r>
            <a:rPr lang="en-US" sz="1700" kern="1200" dirty="0"/>
            <a:t>But “hard” to find </a:t>
          </a:r>
          <a:r>
            <a:rPr lang="en-US" sz="1700" i="1" kern="1200" dirty="0"/>
            <a:t>k</a:t>
          </a:r>
          <a:r>
            <a:rPr lang="en-US" sz="1700" kern="1200" dirty="0"/>
            <a:t> given </a:t>
          </a:r>
          <a:r>
            <a:rPr lang="en-US" sz="1700" i="1" kern="1200" dirty="0"/>
            <a:t>Q, </a:t>
          </a:r>
          <a:r>
            <a:rPr lang="en-US" sz="1700" kern="1200" dirty="0"/>
            <a:t>and </a:t>
          </a:r>
          <a:r>
            <a:rPr lang="en-US" sz="1700" i="1" kern="1200" dirty="0"/>
            <a:t>P</a:t>
          </a:r>
        </a:p>
        <a:p>
          <a:pPr marL="171450" lvl="1" indent="-171450" algn="l" defTabSz="755650">
            <a:lnSpc>
              <a:spcPct val="90000"/>
            </a:lnSpc>
            <a:spcBef>
              <a:spcPct val="0"/>
            </a:spcBef>
            <a:spcAft>
              <a:spcPct val="15000"/>
            </a:spcAft>
            <a:buChar char="•"/>
          </a:pPr>
          <a:r>
            <a:rPr lang="en-US" sz="1700" kern="1200" dirty="0"/>
            <a:t>Known as the elliptic curve logarithm problem</a:t>
          </a:r>
        </a:p>
      </dsp:txBody>
      <dsp:txXfrm>
        <a:off x="3047999" y="273050"/>
        <a:ext cx="3752850" cy="1638300"/>
      </dsp:txXfrm>
    </dsp:sp>
    <dsp:sp modelId="{2853AFA9-369E-FB4A-8EC0-DA8709AE940B}">
      <dsp:nvSpPr>
        <dsp:cNvPr id="0" name=""/>
        <dsp:cNvSpPr/>
      </dsp:nvSpPr>
      <dsp:spPr>
        <a:xfrm>
          <a:off x="0" y="0"/>
          <a:ext cx="3048000" cy="2184400"/>
        </a:xfrm>
        <a:prstGeom prst="roundRect">
          <a:avLst/>
        </a:prstGeom>
        <a:solidFill>
          <a:schemeClr val="accent1"/>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p>
      </dsp:txBody>
      <dsp:txXfrm>
        <a:off x="106634" y="106634"/>
        <a:ext cx="2834732" cy="19711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F372C9-AA51-A845-BCA2-F5A9687BA406}" type="datetimeFigureOut">
              <a:rPr lang="en-US" smtClean="0"/>
              <a:t>11/4/19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33BB0-1490-B84C-BC22-5CF2B0E9129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10 – “</a:t>
            </a:r>
            <a:r>
              <a:rPr lang="en-AU" dirty="0">
                <a:latin typeface="Arial" pitchFamily="-84" charset="0"/>
                <a:ea typeface="ＭＳ Ｐゴシック" pitchFamily="-84" charset="-128"/>
                <a:cs typeface="ＭＳ Ｐゴシック" pitchFamily="-84" charset="-128"/>
              </a:rPr>
              <a:t>Other Public-Key Cryptosystems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10</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Elliptic curves are not ellipses. They are so named because they are described by </a:t>
            </a:r>
            <a:r>
              <a:rPr lang="en-US" sz="1200" b="1" kern="1200" baseline="0" dirty="0">
                <a:solidFill>
                  <a:schemeClr val="tx1"/>
                </a:solidFill>
                <a:latin typeface="Arial" charset="0"/>
                <a:ea typeface="ＭＳ Ｐゴシック" charset="-128"/>
                <a:cs typeface="ＭＳ Ｐゴシック" charset="-128"/>
              </a:rPr>
              <a:t>cubic equations, </a:t>
            </a:r>
            <a:r>
              <a:rPr lang="en-US" sz="1200" b="0" kern="1200" baseline="0" dirty="0">
                <a:solidFill>
                  <a:schemeClr val="tx1"/>
                </a:solidFill>
                <a:latin typeface="Arial" charset="0"/>
                <a:ea typeface="ＭＳ Ｐゴシック" charset="-128"/>
                <a:cs typeface="ＭＳ Ｐゴシック" charset="-128"/>
              </a:rPr>
              <a:t>similar to those used for calculating the  circumference of an ellipse. In general, cubic equations for elliptic curves take the following form, known as a </a:t>
            </a:r>
            <a:r>
              <a:rPr lang="en-US" sz="1200" b="1" kern="1200" baseline="0" dirty="0" err="1">
                <a:solidFill>
                  <a:schemeClr val="tx1"/>
                </a:solidFill>
                <a:latin typeface="Arial" charset="0"/>
                <a:ea typeface="ＭＳ Ｐゴシック" charset="-128"/>
                <a:cs typeface="ＭＳ Ｐゴシック" charset="-128"/>
              </a:rPr>
              <a:t>Weierstrass</a:t>
            </a:r>
            <a:r>
              <a:rPr lang="en-US" sz="1200" b="1" kern="1200" baseline="0" dirty="0">
                <a:solidFill>
                  <a:schemeClr val="tx1"/>
                </a:solidFill>
                <a:latin typeface="Arial" charset="0"/>
                <a:ea typeface="ＭＳ Ｐゴシック" charset="-128"/>
                <a:cs typeface="ＭＳ Ｐゴシック" charset="-128"/>
              </a:rPr>
              <a:t> equation: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axy + by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cx</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dx + 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where </a:t>
            </a:r>
            <a:r>
              <a:rPr lang="en-US" sz="1200" b="0" i="1" kern="1200" baseline="0" dirty="0">
                <a:solidFill>
                  <a:schemeClr val="tx1"/>
                </a:solidFill>
                <a:latin typeface="Arial" charset="0"/>
                <a:ea typeface="ＭＳ Ｐゴシック" charset="-128"/>
                <a:cs typeface="ＭＳ Ｐゴシック" charset="-128"/>
              </a:rPr>
              <a:t>a , b , c , d , e  </a:t>
            </a:r>
            <a:r>
              <a:rPr lang="en-US" sz="1200" b="0" kern="1200" baseline="0" dirty="0">
                <a:solidFill>
                  <a:schemeClr val="tx1"/>
                </a:solidFill>
                <a:latin typeface="Arial" charset="0"/>
                <a:ea typeface="ＭＳ Ｐゴシック" charset="-128"/>
                <a:cs typeface="ＭＳ Ｐゴシック" charset="-128"/>
              </a:rPr>
              <a:t>are real numbers and </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take on values in the real numbers.</a:t>
            </a:r>
          </a:p>
          <a:p>
            <a:r>
              <a:rPr lang="en-US" sz="1200" b="0" kern="1200" baseline="0" dirty="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x</a:t>
            </a:r>
            <a:r>
              <a:rPr lang="en-US" sz="1200" b="0" i="1" kern="1200" baseline="30000" dirty="0">
                <a:solidFill>
                  <a:schemeClr val="tx1"/>
                </a:solidFill>
                <a:latin typeface="Arial" charset="0"/>
                <a:ea typeface="ＭＳ Ｐゴシック" charset="-128"/>
                <a:cs typeface="ＭＳ Ｐゴシック" charset="-128"/>
              </a:rPr>
              <a:t>3</a:t>
            </a:r>
            <a:r>
              <a:rPr lang="en-US" sz="1200" b="0" kern="1200" baseline="0" dirty="0">
                <a:solidFill>
                  <a:schemeClr val="tx1"/>
                </a:solidFill>
                <a:latin typeface="Arial" charset="0"/>
                <a:ea typeface="ＭＳ Ｐゴシック" charset="-128"/>
                <a:cs typeface="ＭＳ Ｐゴシック" charset="-128"/>
              </a:rPr>
              <a:t> + ax + b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Such equations are said to be cubic, or of degree 3, because the highest exponent they contain is a 3. Also included in the definition of an elliptic curve is a single element denoted </a:t>
            </a:r>
            <a:r>
              <a:rPr lang="en-US" sz="1200" b="0" i="1" kern="1200" baseline="0" dirty="0">
                <a:solidFill>
                  <a:schemeClr val="tx1"/>
                </a:solidFill>
                <a:latin typeface="Arial" charset="0"/>
                <a:ea typeface="ＭＳ Ｐゴシック" charset="-128"/>
                <a:cs typeface="ＭＳ Ｐゴシック" charset="-128"/>
              </a:rPr>
              <a:t>O</a:t>
            </a:r>
            <a:r>
              <a:rPr lang="en-US" sz="1200" b="0" kern="1200" baseline="0" dirty="0">
                <a:solidFill>
                  <a:schemeClr val="tx1"/>
                </a:solidFill>
                <a:latin typeface="Arial" charset="0"/>
                <a:ea typeface="ＭＳ Ｐゴシック" charset="-128"/>
                <a:cs typeface="ＭＳ Ｐゴシック" charset="-128"/>
              </a:rPr>
              <a:t>  and called the </a:t>
            </a:r>
            <a:r>
              <a:rPr lang="en-US" sz="1200" b="0" i="1" kern="1200" baseline="0" dirty="0">
                <a:solidFill>
                  <a:schemeClr val="tx1"/>
                </a:solidFill>
                <a:latin typeface="Arial" charset="0"/>
                <a:ea typeface="ＭＳ Ｐゴシック" charset="-128"/>
                <a:cs typeface="ＭＳ Ｐゴシック" charset="-128"/>
              </a:rPr>
              <a:t>point at infinity</a:t>
            </a:r>
            <a:r>
              <a:rPr lang="en-US" sz="1200" b="0" kern="1200" baseline="0" dirty="0">
                <a:solidFill>
                  <a:schemeClr val="tx1"/>
                </a:solidFill>
                <a:latin typeface="Arial" charset="0"/>
                <a:ea typeface="ＭＳ Ｐゴシック" charset="-128"/>
                <a:cs typeface="ＭＳ Ｐゴシック" charset="-128"/>
              </a:rPr>
              <a:t> or the </a:t>
            </a:r>
            <a:r>
              <a:rPr lang="en-US" sz="1200" b="1" kern="1200" baseline="0" dirty="0">
                <a:solidFill>
                  <a:schemeClr val="tx1"/>
                </a:solidFill>
                <a:latin typeface="Arial" charset="0"/>
                <a:ea typeface="ＭＳ Ｐゴシック" charset="-128"/>
                <a:cs typeface="ＭＳ Ｐゴシック" charset="-128"/>
              </a:rPr>
              <a:t>zero point</a:t>
            </a:r>
            <a:r>
              <a:rPr lang="en-US" sz="1200" b="0" kern="1200" baseline="0" dirty="0">
                <a:solidFill>
                  <a:schemeClr val="tx1"/>
                </a:solidFill>
                <a:latin typeface="Arial" charset="0"/>
                <a:ea typeface="ＭＳ Ｐゴシック" charset="-128"/>
                <a:cs typeface="ＭＳ Ｐゴシック" charset="-128"/>
              </a:rPr>
              <a:t>, which we discuss subsequently. To plot such a curve, we need to compute</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ax + b</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given values of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the plot consists of positive and negative values of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for each value of </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Thus, each curve is symmetric about </a:t>
            </a:r>
            <a:r>
              <a:rPr lang="en-US" sz="1200" b="0" i="1" kern="1200" baseline="0" dirty="0">
                <a:solidFill>
                  <a:schemeClr val="tx1"/>
                </a:solidFill>
                <a:latin typeface="Arial" charset="0"/>
                <a:ea typeface="ＭＳ Ｐゴシック" charset="-128"/>
                <a:cs typeface="ＭＳ Ｐゴシック" charset="-128"/>
              </a:rPr>
              <a:t>y =  0</a:t>
            </a:r>
            <a:r>
              <a:rPr lang="en-US" sz="1200" b="0" kern="1200" baseline="0" dirty="0">
                <a:solidFill>
                  <a:schemeClr val="tx1"/>
                </a:solidFill>
                <a:latin typeface="Arial" charset="0"/>
                <a:ea typeface="ＭＳ Ｐゴシック" charset="-128"/>
                <a:cs typeface="ＭＳ Ｐゴシック" charset="-128"/>
              </a:rPr>
              <a:t>. Figure 10.4 shows two examples of elliptic curves. As you can see, the formula sometimes produces weird looking curves.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Now, consider the set of points E(</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consisting of all of the points (</a:t>
            </a:r>
            <a:r>
              <a:rPr lang="en-US" sz="1200" b="0" i="1" kern="1200" baseline="0" dirty="0" err="1">
                <a:solidFill>
                  <a:schemeClr val="tx1"/>
                </a:solidFill>
                <a:latin typeface="Arial" charset="0"/>
                <a:ea typeface="ＭＳ Ｐゴシック" charset="-128"/>
                <a:cs typeface="ＭＳ Ｐゴシック" charset="-128"/>
              </a:rPr>
              <a:t>x,y</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that satisfy Equation (10.1) together with the element </a:t>
            </a:r>
            <a:r>
              <a:rPr lang="en-US" sz="1200" b="0" i="1" kern="1200" baseline="0" dirty="0">
                <a:solidFill>
                  <a:schemeClr val="tx1"/>
                </a:solidFill>
                <a:latin typeface="Arial" charset="0"/>
                <a:ea typeface="ＭＳ Ｐゴシック" charset="-128"/>
                <a:cs typeface="ＭＳ Ｐゴシック" charset="-128"/>
              </a:rPr>
              <a:t>O</a:t>
            </a:r>
            <a:r>
              <a:rPr lang="en-US" sz="1200" b="0" kern="1200" baseline="0" dirty="0">
                <a:solidFill>
                  <a:schemeClr val="tx1"/>
                </a:solidFill>
                <a:latin typeface="Arial" charset="0"/>
                <a:ea typeface="ＭＳ Ｐゴシック" charset="-128"/>
                <a:cs typeface="ＭＳ Ｐゴシック" charset="-128"/>
              </a:rPr>
              <a:t>. Using a different value of the pair (</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results in a different set E(</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Using this terminology, the two curves in Figure 10.4 depict the sets E(- 1, 0) and E(1,1), respectively.</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11</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latin typeface="Arial" pitchFamily="-84" charset="0"/>
                <a:ea typeface="Arial" pitchFamily="-84" charset="0"/>
                <a:cs typeface="Arial" pitchFamily="-84" charset="0"/>
              </a:rPr>
              <a:t>Elliptic curve cryptography </a:t>
            </a:r>
            <a:r>
              <a:rPr lang="en-US" dirty="0">
                <a:latin typeface="Arial" pitchFamily="-84" charset="0"/>
                <a:ea typeface="Arial" pitchFamily="-84" charset="0"/>
                <a:cs typeface="Arial" pitchFamily="-84" charset="0"/>
              </a:rPr>
              <a:t>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a:t>
            </a:r>
            <a:r>
              <a:rPr lang="en-US" sz="1200" kern="1200" dirty="0">
                <a:solidFill>
                  <a:schemeClr val="tx1"/>
                </a:solidFill>
                <a:effectLst/>
                <a:latin typeface="Arial" charset="0"/>
                <a:ea typeface="ＭＳ Ｐゴシック" charset="-128"/>
                <a:cs typeface="ＭＳ Ｐゴシック" charset="-128"/>
              </a:rPr>
              <a:t>For a </a:t>
            </a:r>
            <a:r>
              <a:rPr lang="en-US" sz="1200" b="1" kern="1200" dirty="0">
                <a:solidFill>
                  <a:schemeClr val="tx1"/>
                </a:solidFill>
                <a:effectLst/>
                <a:latin typeface="Arial" charset="0"/>
                <a:ea typeface="ＭＳ Ｐゴシック" charset="-128"/>
                <a:cs typeface="ＭＳ Ｐゴシック" charset="-128"/>
              </a:rPr>
              <a:t>prime curve </a:t>
            </a:r>
            <a:r>
              <a:rPr lang="en-US" sz="1200" kern="1200" dirty="0">
                <a:solidFill>
                  <a:schemeClr val="tx1"/>
                </a:solidFill>
                <a:effectLst/>
                <a:latin typeface="Arial" charset="0"/>
                <a:ea typeface="ＭＳ Ｐゴシック" charset="-128"/>
                <a:cs typeface="ＭＳ Ｐゴシック" charset="-128"/>
              </a:rPr>
              <a:t>over </a:t>
            </a:r>
            <a:r>
              <a:rPr lang="en-US" sz="1200" kern="1200" dirty="0" err="1">
                <a:solidFill>
                  <a:schemeClr val="tx1"/>
                </a:solidFill>
                <a:effectLst/>
                <a:latin typeface="Arial" charset="0"/>
                <a:ea typeface="ＭＳ Ｐゴシック" charset="-128"/>
                <a:cs typeface="ＭＳ Ｐゴシック" charset="-128"/>
              </a:rPr>
              <a:t>Z</a:t>
            </a:r>
            <a:r>
              <a:rPr lang="en-US" sz="1200" i="1" kern="1200" baseline="-25000" dirty="0" err="1">
                <a:solidFill>
                  <a:schemeClr val="tx1"/>
                </a:solidFill>
                <a:effectLst/>
                <a:latin typeface="Arial" charset="0"/>
                <a:ea typeface="ＭＳ Ｐゴシック" charset="-128"/>
                <a:cs typeface="ＭＳ Ｐゴシック" charset="-128"/>
              </a:rPr>
              <a:t>p</a:t>
            </a:r>
            <a:r>
              <a:rPr lang="en-US" sz="1200" kern="1200" dirty="0">
                <a:solidFill>
                  <a:schemeClr val="tx1"/>
                </a:solidFill>
                <a:effectLst/>
                <a:latin typeface="Arial" charset="0"/>
                <a:ea typeface="ＭＳ Ｐゴシック" charset="-128"/>
                <a:cs typeface="ＭＳ Ｐゴシック" charset="-128"/>
              </a:rPr>
              <a:t>, we use a cubic equation in which the variables and coefficients all take on values in the set of integers from </a:t>
            </a:r>
            <a:r>
              <a:rPr lang="en-US" sz="1200" i="1" kern="1200" dirty="0">
                <a:solidFill>
                  <a:schemeClr val="tx1"/>
                </a:solidFill>
                <a:effectLst/>
                <a:latin typeface="Arial" charset="0"/>
                <a:ea typeface="ＭＳ Ｐゴシック" charset="-128"/>
                <a:cs typeface="ＭＳ Ｐゴシック" charset="-128"/>
              </a:rPr>
              <a:t>0</a:t>
            </a:r>
            <a:r>
              <a:rPr lang="en-US" sz="1200" kern="1200" dirty="0">
                <a:solidFill>
                  <a:schemeClr val="tx1"/>
                </a:solidFill>
                <a:effectLst/>
                <a:latin typeface="Arial" charset="0"/>
                <a:ea typeface="ＭＳ Ｐゴシック" charset="-128"/>
                <a:cs typeface="ＭＳ Ｐゴシック" charset="-128"/>
              </a:rPr>
              <a:t> through </a:t>
            </a:r>
            <a:r>
              <a:rPr lang="en-US" sz="1200" i="1" kern="1200" dirty="0">
                <a:solidFill>
                  <a:schemeClr val="tx1"/>
                </a:solidFill>
                <a:effectLst/>
                <a:latin typeface="Arial" charset="0"/>
                <a:ea typeface="ＭＳ Ｐゴシック" charset="-128"/>
                <a:cs typeface="ＭＳ Ｐゴシック" charset="-128"/>
              </a:rPr>
              <a:t>p </a:t>
            </a:r>
            <a:r>
              <a:rPr lang="en-US" sz="1200" kern="1200" dirty="0">
                <a:solidFill>
                  <a:schemeClr val="tx1"/>
                </a:solidFill>
                <a:effectLst/>
                <a:latin typeface="Arial" charset="0"/>
                <a:ea typeface="ＭＳ Ｐゴシック" charset="-128"/>
                <a:cs typeface="ＭＳ Ｐゴシック" charset="-128"/>
              </a:rPr>
              <a:t>- 1 and in which calculations are performed modulo </a:t>
            </a:r>
            <a:r>
              <a:rPr lang="en-US" sz="1200" i="1" kern="1200" dirty="0">
                <a:solidFill>
                  <a:schemeClr val="tx1"/>
                </a:solidFill>
                <a:effectLst/>
                <a:latin typeface="Arial" charset="0"/>
                <a:ea typeface="ＭＳ Ｐゴシック" charset="-128"/>
                <a:cs typeface="ＭＳ Ｐゴシック" charset="-128"/>
              </a:rPr>
              <a:t>p</a:t>
            </a:r>
            <a:r>
              <a:rPr lang="en-US" sz="1200" kern="1200" dirty="0">
                <a:solidFill>
                  <a:schemeClr val="tx1"/>
                </a:solidFill>
                <a:effectLst/>
                <a:latin typeface="Arial" charset="0"/>
                <a:ea typeface="ＭＳ Ｐゴシック" charset="-128"/>
                <a:cs typeface="ＭＳ Ｐゴシック" charset="-128"/>
              </a:rPr>
              <a:t>. For a </a:t>
            </a:r>
            <a:r>
              <a:rPr lang="en-US" sz="1200" b="1" kern="1200" dirty="0">
                <a:solidFill>
                  <a:schemeClr val="tx1"/>
                </a:solidFill>
                <a:effectLst/>
                <a:latin typeface="Arial" charset="0"/>
                <a:ea typeface="ＭＳ Ｐゴシック" charset="-128"/>
                <a:cs typeface="ＭＳ Ｐゴシック" charset="-128"/>
              </a:rPr>
              <a:t>binary curve </a:t>
            </a:r>
            <a:r>
              <a:rPr lang="en-US" sz="1200" kern="1200" dirty="0">
                <a:solidFill>
                  <a:schemeClr val="tx1"/>
                </a:solidFill>
                <a:effectLst/>
                <a:latin typeface="Arial" charset="0"/>
                <a:ea typeface="ＭＳ Ｐゴシック" charset="-128"/>
                <a:cs typeface="ＭＳ Ｐゴシック" charset="-128"/>
              </a:rPr>
              <a:t>defined over GF(2</a:t>
            </a:r>
            <a:r>
              <a:rPr lang="en-US" sz="1200" i="1" kern="1200" baseline="300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the variables and coefficients all take on values in GF(2</a:t>
            </a:r>
            <a:r>
              <a:rPr lang="en-US" sz="1200" i="1" kern="1200" baseline="300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and in calculations are performed over GF(2</a:t>
            </a:r>
            <a:r>
              <a:rPr lang="en-US" sz="1200" i="1" kern="1200" baseline="300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[FERN99] points out that prime curves are best for software applications, because the extended bit-fiddling operations needed by binary curves are not required; and that binary curves are best for hardware applications, where it takes remarkably few logic gates to create a powerful, fast cryptosystem. </a:t>
            </a:r>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a:t>
            </a:r>
            <a:r>
              <a:rPr lang="en-AU" b="1" dirty="0">
                <a:latin typeface="Arial" pitchFamily="-84" charset="0"/>
                <a:ea typeface="Arial" pitchFamily="-84" charset="0"/>
                <a:cs typeface="Arial" pitchFamily="-84" charset="0"/>
              </a:rPr>
              <a:t>elliptic curve arithmetic </a:t>
            </a:r>
            <a:r>
              <a:rPr lang="en-AU" dirty="0">
                <a:latin typeface="Arial" pitchFamily="-84" charset="0"/>
                <a:ea typeface="Arial" pitchFamily="-84" charset="0"/>
                <a:cs typeface="Arial" pitchFamily="-84" charset="0"/>
              </a:rPr>
              <a:t>over finite fields. The algebraic interpretation used for elliptic curve arithmetic over real numbers does readily carry over, and this is the approach we take.</a:t>
            </a:r>
          </a:p>
          <a:p>
            <a:pPr eaLnBrk="1" hangingPunct="1"/>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Arial" charset="0"/>
                <a:ea typeface="ＭＳ Ｐゴシック" charset="-128"/>
                <a:cs typeface="ＭＳ Ｐゴシック" charset="-128"/>
              </a:rPr>
              <a:t>Table 10.1  Points (other than </a:t>
            </a:r>
            <a:r>
              <a:rPr lang="en-US" sz="1200" b="0" i="1" kern="1200" dirty="0">
                <a:solidFill>
                  <a:schemeClr val="tx1"/>
                </a:solidFill>
                <a:latin typeface="Arial" charset="0"/>
                <a:ea typeface="ＭＳ Ｐゴシック" charset="-128"/>
                <a:cs typeface="ＭＳ Ｐゴシック" charset="-128"/>
              </a:rPr>
              <a:t>O</a:t>
            </a:r>
            <a:r>
              <a:rPr lang="en-US" sz="1200" b="0" kern="1200" dirty="0">
                <a:solidFill>
                  <a:schemeClr val="tx1"/>
                </a:solidFill>
                <a:latin typeface="Arial" charset="0"/>
                <a:ea typeface="ＭＳ Ｐゴシック" charset="-128"/>
                <a:cs typeface="ＭＳ Ｐゴシック" charset="-128"/>
              </a:rPr>
              <a:t>) on the Elliptic Curve E</a:t>
            </a:r>
            <a:r>
              <a:rPr lang="en-US" sz="1200" b="0" kern="1200" baseline="-25000" dirty="0">
                <a:solidFill>
                  <a:schemeClr val="tx1"/>
                </a:solidFill>
                <a:latin typeface="Arial" charset="0"/>
                <a:ea typeface="ＭＳ Ｐゴシック" charset="-128"/>
                <a:cs typeface="ＭＳ Ｐゴシック" charset="-128"/>
              </a:rPr>
              <a:t>23</a:t>
            </a:r>
            <a:r>
              <a:rPr lang="en-US" sz="1200" b="0" kern="1200" dirty="0">
                <a:solidFill>
                  <a:schemeClr val="tx1"/>
                </a:solidFill>
                <a:latin typeface="Arial" charset="0"/>
                <a:ea typeface="ＭＳ Ｐゴシック" charset="-128"/>
                <a:cs typeface="ＭＳ Ｐゴシック" charset="-128"/>
              </a:rPr>
              <a:t>(1, 1)</a:t>
            </a:r>
            <a:r>
              <a:rPr lang="en-US" b="0" dirty="0"/>
              <a:t> </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10.5 plots the points of E</a:t>
            </a:r>
            <a:r>
              <a:rPr lang="en-US" sz="1200" kern="1200" baseline="-25000" dirty="0">
                <a:solidFill>
                  <a:schemeClr val="tx1"/>
                </a:solidFill>
                <a:latin typeface="Arial" charset="0"/>
                <a:ea typeface="ＭＳ Ｐゴシック" charset="-128"/>
                <a:cs typeface="ＭＳ Ｐゴシック" charset="-128"/>
              </a:rPr>
              <a:t>23</a:t>
            </a:r>
            <a:r>
              <a:rPr lang="en-US" sz="1200" kern="1200" baseline="0" dirty="0">
                <a:solidFill>
                  <a:schemeClr val="tx1"/>
                </a:solidFill>
                <a:latin typeface="Arial" charset="0"/>
                <a:ea typeface="ＭＳ Ｐゴシック" charset="-128"/>
                <a:cs typeface="ＭＳ Ｐゴシック" charset="-128"/>
              </a:rPr>
              <a:t> (1,1); note that the points, with one exception, are symmetric about y =  11.5.</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Recall from Chapter 5 that a </a:t>
            </a:r>
            <a:r>
              <a:rPr lang="en-US" sz="1200" b="1" kern="1200" baseline="0" dirty="0">
                <a:solidFill>
                  <a:schemeClr val="tx1"/>
                </a:solidFill>
                <a:latin typeface="Arial" charset="0"/>
                <a:ea typeface="ＭＳ Ｐゴシック" charset="-128"/>
                <a:cs typeface="ＭＳ Ｐゴシック" charset="-128"/>
              </a:rPr>
              <a:t>finite field  </a:t>
            </a:r>
            <a:r>
              <a:rPr lang="en-US" sz="1200" b="0" kern="1200" baseline="0" dirty="0">
                <a:solidFill>
                  <a:schemeClr val="tx1"/>
                </a:solidFill>
                <a:latin typeface="Arial" charset="0"/>
                <a:ea typeface="ＭＳ Ｐゴシック" charset="-128"/>
                <a:cs typeface="ＭＳ Ｐゴシック" charset="-128"/>
              </a:rPr>
              <a:t>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consists of 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elements, together with addition and multiplication operations that can be defined over polynomials. For elliptic curves over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we use a cubic equation in which the variables and coefficients all take on values in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for some number m  and in which calculations are performed using the rules of arithmetic in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It turns out that the form of cubic equation appropriate for cryptographic applications for elliptic curves is somewhat different for GF(2</a:t>
            </a:r>
            <a:r>
              <a:rPr lang="en-US" sz="1200" b="0" i="1"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than for Z</a:t>
            </a:r>
            <a:r>
              <a:rPr lang="en-US" sz="1200" b="0" kern="1200" baseline="-2500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The form is y</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xy = x</a:t>
            </a:r>
            <a:r>
              <a:rPr lang="en-US" sz="1200" b="0" i="1" kern="1200" baseline="30000" dirty="0">
                <a:solidFill>
                  <a:schemeClr val="tx1"/>
                </a:solidFill>
                <a:latin typeface="Arial" charset="0"/>
                <a:ea typeface="ＭＳ Ｐゴシック" charset="-128"/>
                <a:cs typeface="ＭＳ Ｐゴシック" charset="-128"/>
              </a:rPr>
              <a:t>3</a:t>
            </a:r>
            <a:r>
              <a:rPr lang="en-US" sz="1200" b="0" kern="1200" baseline="0" dirty="0">
                <a:solidFill>
                  <a:schemeClr val="tx1"/>
                </a:solidFill>
                <a:latin typeface="Arial" charset="0"/>
                <a:ea typeface="ＭＳ Ｐゴシック" charset="-128"/>
                <a:cs typeface="ＭＳ Ｐゴシック" charset="-128"/>
              </a:rPr>
              <a:t> + ax</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b</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Table 10.2 lists the points (other than </a:t>
            </a:r>
            <a:r>
              <a:rPr lang="en-US" sz="1200" b="0" i="1" kern="1200" baseline="0" dirty="0">
                <a:solidFill>
                  <a:schemeClr val="tx1"/>
                </a:solidFill>
                <a:latin typeface="Arial" charset="0"/>
                <a:ea typeface="ＭＳ Ｐゴシック" charset="-128"/>
                <a:cs typeface="ＭＳ Ｐゴシック" charset="-128"/>
              </a:rPr>
              <a:t>O</a:t>
            </a:r>
            <a:r>
              <a:rPr lang="en-US" sz="1200" b="0" kern="1200" baseline="0" dirty="0">
                <a:solidFill>
                  <a:schemeClr val="tx1"/>
                </a:solidFill>
                <a:latin typeface="Arial" charset="0"/>
                <a:ea typeface="ＭＳ Ｐゴシック" charset="-128"/>
                <a:cs typeface="ＭＳ Ｐゴシック" charset="-128"/>
              </a:rPr>
              <a:t> ) that are part of E</a:t>
            </a:r>
            <a:r>
              <a:rPr lang="en-US" sz="1200" b="0" kern="1200" baseline="-25000" dirty="0">
                <a:solidFill>
                  <a:schemeClr val="tx1"/>
                </a:solidFill>
                <a:latin typeface="Arial" charset="0"/>
                <a:ea typeface="ＭＳ Ｐゴシック" charset="-128"/>
                <a:cs typeface="ＭＳ Ｐゴシック" charset="-128"/>
              </a:rPr>
              <a:t>2</a:t>
            </a:r>
            <a:r>
              <a:rPr lang="en-US" sz="1200" b="0" kern="1200" baseline="30000" dirty="0">
                <a:solidFill>
                  <a:schemeClr val="tx1"/>
                </a:solidFill>
                <a:latin typeface="Arial" charset="0"/>
                <a:ea typeface="ＭＳ Ｐゴシック" charset="-128"/>
                <a:cs typeface="ＭＳ Ｐゴシック" charset="-128"/>
              </a:rPr>
              <a:t>4</a:t>
            </a:r>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g</a:t>
            </a:r>
            <a:r>
              <a:rPr lang="en-US" sz="1200" b="0" i="1" kern="1200" baseline="30000" dirty="0">
                <a:solidFill>
                  <a:schemeClr val="tx1"/>
                </a:solidFill>
                <a:latin typeface="Arial" charset="0"/>
                <a:ea typeface="ＭＳ Ｐゴシック" charset="-128"/>
                <a:cs typeface="ＭＳ Ｐゴシック" charset="-128"/>
              </a:rPr>
              <a:t>4</a:t>
            </a:r>
            <a:r>
              <a:rPr lang="en-US" sz="1200" b="0" kern="1200" baseline="0" dirty="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10.6 plots the points of E</a:t>
            </a:r>
            <a:r>
              <a:rPr lang="en-US" sz="1200" kern="1200" baseline="-25000" dirty="0">
                <a:solidFill>
                  <a:schemeClr val="tx1"/>
                </a:solidFill>
                <a:latin typeface="Arial" charset="0"/>
                <a:ea typeface="ＭＳ Ｐゴシック" charset="-128"/>
                <a:cs typeface="ＭＳ Ｐゴシック" charset="-128"/>
              </a:rPr>
              <a:t>2</a:t>
            </a:r>
            <a:r>
              <a:rPr lang="en-US" sz="1200" kern="1200" baseline="30000" dirty="0">
                <a:solidFill>
                  <a:schemeClr val="tx1"/>
                </a:solidFill>
                <a:latin typeface="Arial" charset="0"/>
                <a:ea typeface="ＭＳ Ｐゴシック" charset="-128"/>
                <a:cs typeface="ＭＳ Ｐゴシック" charset="-128"/>
              </a:rPr>
              <a:t>4</a:t>
            </a:r>
            <a:r>
              <a:rPr lang="en-US" sz="120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g</a:t>
            </a:r>
            <a:r>
              <a:rPr lang="en-US" sz="1200" b="0" i="1" kern="1200" baseline="30000" dirty="0">
                <a:solidFill>
                  <a:schemeClr val="tx1"/>
                </a:solidFill>
                <a:latin typeface="Arial" charset="0"/>
                <a:ea typeface="ＭＳ Ｐゴシック" charset="-128"/>
                <a:cs typeface="ＭＳ Ｐゴシック" charset="-128"/>
              </a:rPr>
              <a:t>4</a:t>
            </a:r>
            <a:r>
              <a:rPr lang="en-US" sz="1200" b="0" kern="1200" baseline="0" dirty="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17</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addition operation in ECC is the counterpart of modular multiplication in RSA, and multiple addition is the counterpart of modular exponentiation. To form a cryptographic system using elliptic curves, we need to find a “hard problem” corresponding</a:t>
            </a:r>
          </a:p>
          <a:p>
            <a:r>
              <a:rPr lang="en-US" sz="1200" kern="1200" baseline="0" dirty="0">
                <a:solidFill>
                  <a:schemeClr val="tx1"/>
                </a:solidFill>
                <a:latin typeface="Arial" charset="0"/>
                <a:ea typeface="ＭＳ Ｐゴシック" charset="-128"/>
                <a:cs typeface="ＭＳ Ｐゴシック" charset="-128"/>
              </a:rPr>
              <a:t>to factoring the product of two primes or taking the discrete logarithm.</a:t>
            </a:r>
          </a:p>
          <a:p>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10.7 ECC Diffie-Hellman Key Exchange.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key exchange between users A and B can be accomplished as follows (Figure 10.7).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19</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security of ECC depends on how difficult it is to determine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given </a:t>
            </a:r>
            <a:r>
              <a:rPr lang="en-US" sz="1200" i="1" kern="1200" baseline="0" dirty="0">
                <a:solidFill>
                  <a:schemeClr val="tx1"/>
                </a:solidFill>
                <a:latin typeface="Arial" charset="0"/>
                <a:ea typeface="ＭＳ Ｐゴシック" charset="-128"/>
                <a:cs typeface="ＭＳ Ｐゴシック" charset="-128"/>
              </a:rPr>
              <a:t>kP</a:t>
            </a:r>
            <a:r>
              <a:rPr lang="en-US" sz="1200" kern="1200" baseline="0" dirty="0">
                <a:solidFill>
                  <a:schemeClr val="tx1"/>
                </a:solidFill>
                <a:latin typeface="Arial" charset="0"/>
                <a:ea typeface="ＭＳ Ｐゴシック" charset="-128"/>
                <a:cs typeface="ＭＳ Ｐゴシック" charset="-128"/>
              </a:rPr>
              <a:t>  and </a:t>
            </a:r>
            <a:r>
              <a:rPr lang="en-US" sz="1200" i="1" kern="1200" baseline="0" dirty="0">
                <a:solidFill>
                  <a:schemeClr val="tx1"/>
                </a:solidFill>
                <a:latin typeface="Arial" charset="0"/>
                <a:ea typeface="ＭＳ Ｐゴシック" charset="-128"/>
                <a:cs typeface="ＭＳ Ｐゴシック" charset="-128"/>
              </a:rPr>
              <a:t>P</a:t>
            </a:r>
            <a:r>
              <a:rPr lang="en-US" sz="1200" kern="1200" baseline="0" dirty="0">
                <a:solidFill>
                  <a:schemeClr val="tx1"/>
                </a:solidFill>
                <a:latin typeface="Arial" charset="0"/>
                <a:ea typeface="ＭＳ Ｐゴシック" charset="-128"/>
                <a:cs typeface="ＭＳ Ｐゴシック" charset="-128"/>
              </a:rPr>
              <a:t> . This is referred to as the elliptic curve logarithm problem. The fastest known technique for taking the elliptic curve logarithm is known as the Pollard rho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description of one of the earliest and simplest PKCS: Diffie-Hellman key exchange. The chapter then looks at another important scheme, the </a:t>
            </a:r>
            <a:r>
              <a:rPr lang="en-US" sz="1200" kern="1200" baseline="0" dirty="0" err="1">
                <a:solidFill>
                  <a:schemeClr val="tx1"/>
                </a:solidFill>
                <a:latin typeface="Arial" charset="0"/>
                <a:ea typeface="ＭＳ Ｐゴシック" charset="-128"/>
                <a:cs typeface="ＭＳ Ｐゴシック" charset="-128"/>
              </a:rPr>
              <a:t>Elgamal</a:t>
            </a:r>
            <a:r>
              <a:rPr lang="en-US" sz="1200" kern="1200" baseline="0" dirty="0">
                <a:solidFill>
                  <a:schemeClr val="tx1"/>
                </a:solidFill>
                <a:latin typeface="Arial" charset="0"/>
                <a:ea typeface="ＭＳ Ｐゴシック" charset="-128"/>
                <a:cs typeface="ＭＳ Ｐゴシック" charset="-128"/>
              </a:rPr>
              <a:t> PKCS. Next, we look at the increasingly important PKCS known as elliptic curve cryptography. </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Table 10.3, from NIST SP800-57 (</a:t>
            </a:r>
            <a:r>
              <a:rPr lang="en-US" sz="1200" i="1" kern="1200" baseline="0" dirty="0">
                <a:solidFill>
                  <a:schemeClr val="tx1"/>
                </a:solidFill>
                <a:latin typeface="Arial" charset="0"/>
                <a:ea typeface="ＭＳ Ｐゴシック" charset="-128"/>
                <a:cs typeface="ＭＳ Ｐゴシック" charset="-128"/>
              </a:rPr>
              <a:t>Recommendation for Key Management—Part 1: General,</a:t>
            </a:r>
            <a:r>
              <a:rPr lang="en-US" sz="1200" kern="1200" baseline="0" dirty="0">
                <a:solidFill>
                  <a:schemeClr val="tx1"/>
                </a:solidFill>
                <a:latin typeface="Arial" charset="0"/>
                <a:ea typeface="ＭＳ Ｐゴシック" charset="-128"/>
                <a:cs typeface="ＭＳ Ｐゴシック" charset="-128"/>
              </a:rPr>
              <a:t> September 2015), compares various algorithms by showing comparable key sizes in terms of computational effort for cryptanalysis. As can be seen, a considerably</a:t>
            </a:r>
          </a:p>
          <a:p>
            <a:r>
              <a:rPr lang="en-US" sz="1200" kern="1200" baseline="0" dirty="0">
                <a:solidFill>
                  <a:schemeClr val="tx1"/>
                </a:solidFill>
                <a:latin typeface="Arial" charset="0"/>
                <a:ea typeface="ＭＳ Ｐゴシック" charset="-128"/>
                <a:cs typeface="ＭＳ Ｐゴシック" charset="-128"/>
              </a:rPr>
              <a:t>smaller key size can be used for ECC compared to RSA.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Based on this analysis, SP 800-57 recommends that at least through 2030, acceptable key lengths are from 3072 to 14,360 bits for RSA and 256 to 512 bits for ECC. Similarly, the European Union Agency for Network and Information Security (ENISA) recommends in their 2014 report (</a:t>
            </a:r>
            <a:r>
              <a:rPr lang="en-US" sz="1200" i="1" kern="1200" baseline="0" dirty="0">
                <a:solidFill>
                  <a:schemeClr val="tx1"/>
                </a:solidFill>
                <a:latin typeface="Arial" charset="0"/>
                <a:ea typeface="ＭＳ Ｐゴシック" charset="-128"/>
                <a:cs typeface="ＭＳ Ｐゴシック" charset="-128"/>
              </a:rPr>
              <a:t>Algorithms, Key Size and Parameters report—2014 , </a:t>
            </a:r>
            <a:r>
              <a:rPr lang="en-US" sz="1200" kern="1200" baseline="0" dirty="0">
                <a:solidFill>
                  <a:schemeClr val="tx1"/>
                </a:solidFill>
                <a:latin typeface="Arial" charset="0"/>
                <a:ea typeface="ＭＳ Ｐゴシック" charset="-128"/>
                <a:cs typeface="ＭＳ Ｐゴシック" charset="-128"/>
              </a:rPr>
              <a:t>November 2014) minimum key lengths for future system of 3072 bits</a:t>
            </a:r>
          </a:p>
          <a:p>
            <a:r>
              <a:rPr lang="en-US" sz="1200" kern="1200" baseline="0" dirty="0">
                <a:solidFill>
                  <a:schemeClr val="tx1"/>
                </a:solidFill>
                <a:latin typeface="Arial" charset="0"/>
                <a:ea typeface="ＭＳ Ｐゴシック" charset="-128"/>
                <a:cs typeface="ＭＳ Ｐゴシック" charset="-128"/>
              </a:rPr>
              <a:t>and 256 bits for RSA and ECC, respectively.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Analysis indicates that for equal key lengths, the computational effort required for ECC and RSA is comparable [JURI97]. Thus, there is a computational advantage to using ECC with a shorter key length than a comparably secure RSA.</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21</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10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first published public-key algorithm appeared in the seminal paper by Diffie and Hellman that defined public-key cryptography [DIFF76b] and is generally referred to as </a:t>
            </a:r>
            <a:r>
              <a:rPr lang="en-US" sz="1200" b="1" kern="1200" baseline="0" dirty="0">
                <a:solidFill>
                  <a:schemeClr val="tx1"/>
                </a:solidFill>
                <a:latin typeface="Arial" charset="0"/>
                <a:ea typeface="ＭＳ Ｐゴシック" charset="-128"/>
                <a:cs typeface="ＭＳ Ｐゴシック" charset="-128"/>
              </a:rPr>
              <a:t>Diffie-Hellman key exchange</a:t>
            </a:r>
            <a:r>
              <a:rPr lang="en-US" sz="1200" kern="1200" baseline="0" dirty="0">
                <a:solidFill>
                  <a:schemeClr val="tx1"/>
                </a:solidFill>
                <a:latin typeface="Arial" charset="0"/>
                <a:ea typeface="ＭＳ Ｐゴシック" charset="-128"/>
                <a:cs typeface="ＭＳ Ｐゴシック" charset="-128"/>
              </a:rPr>
              <a:t>.  A number of commercial products employ this key exchange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purpose of the algorithm is to enable two users to securely exchange a key that can then be used for subsequent symmetric encryption of messages. The algorithm itself is limited to the exchange of secret values.</a:t>
            </a:r>
          </a:p>
          <a:p>
            <a:endParaRPr lang="en-US" sz="120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Diffie-Hellman algorithm depends for its effectiveness on the difficulty of computing discrete logarithms. Briefly, we can define the discrete logarithm in the following way. Recall from Chapter 2 that a </a:t>
            </a:r>
            <a:r>
              <a:rPr lang="en-US" sz="1200" b="1" kern="1200" baseline="0" dirty="0">
                <a:solidFill>
                  <a:schemeClr val="tx1"/>
                </a:solidFill>
                <a:latin typeface="Arial" charset="0"/>
                <a:ea typeface="ＭＳ Ｐゴシック" charset="-128"/>
                <a:cs typeface="ＭＳ Ｐゴシック" charset="-128"/>
              </a:rPr>
              <a:t>primitive root </a:t>
            </a:r>
            <a:r>
              <a:rPr lang="en-US" sz="1200" b="0" kern="1200" baseline="0" dirty="0">
                <a:solidFill>
                  <a:schemeClr val="tx1"/>
                </a:solidFill>
                <a:latin typeface="Arial" charset="0"/>
                <a:ea typeface="ＭＳ Ｐゴシック" charset="-128"/>
                <a:cs typeface="ＭＳ Ｐゴシック" charset="-128"/>
              </a:rPr>
              <a:t>of a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is one whose powers modulo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generate all the integers from 1 to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- 1. That is, if </a:t>
            </a:r>
            <a:r>
              <a:rPr lang="en-US" sz="1200" b="0" i="1" kern="1200" baseline="0" dirty="0">
                <a:solidFill>
                  <a:schemeClr val="tx1"/>
                </a:solidFill>
                <a:latin typeface="Arial" charset="0"/>
                <a:ea typeface="ＭＳ Ｐゴシック" charset="-128"/>
                <a:cs typeface="ＭＳ Ｐゴシック" charset="-128"/>
              </a:rPr>
              <a:t>a</a:t>
            </a:r>
          </a:p>
          <a:p>
            <a:r>
              <a:rPr lang="en-US" sz="1200" b="0" kern="1200" baseline="0" dirty="0">
                <a:solidFill>
                  <a:schemeClr val="tx1"/>
                </a:solidFill>
                <a:latin typeface="Arial" charset="0"/>
                <a:ea typeface="ＭＳ Ｐゴシック" charset="-128"/>
                <a:cs typeface="ＭＳ Ｐゴシック" charset="-128"/>
              </a:rPr>
              <a:t> is a primitive root of the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then the numbers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mod </a:t>
            </a:r>
            <a:r>
              <a:rPr lang="en-US" sz="1200" b="0" i="1" kern="1200" baseline="0" dirty="0">
                <a:solidFill>
                  <a:schemeClr val="tx1"/>
                </a:solidFill>
                <a:latin typeface="Arial" charset="0"/>
                <a:ea typeface="ＭＳ Ｐゴシック" charset="-128"/>
                <a:cs typeface="ＭＳ Ｐゴシック" charset="-128"/>
              </a:rPr>
              <a:t>p , a</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 . .  , </a:t>
            </a:r>
            <a:r>
              <a:rPr lang="en-US" sz="1200" b="0" i="1" kern="1200" baseline="0" dirty="0">
                <a:solidFill>
                  <a:schemeClr val="tx1"/>
                </a:solidFill>
                <a:latin typeface="Arial" charset="0"/>
                <a:ea typeface="ＭＳ Ｐゴシック" charset="-128"/>
                <a:cs typeface="ＭＳ Ｐゴシック" charset="-128"/>
              </a:rPr>
              <a:t>a</a:t>
            </a:r>
            <a:r>
              <a:rPr lang="en-US" sz="1200" b="0" i="1" kern="1200" baseline="30000" dirty="0">
                <a:solidFill>
                  <a:schemeClr val="tx1"/>
                </a:solidFill>
                <a:latin typeface="Arial" charset="0"/>
                <a:ea typeface="ＭＳ Ｐゴシック" charset="-128"/>
                <a:cs typeface="ＭＳ Ｐゴシック" charset="-128"/>
              </a:rPr>
              <a:t>p-1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a:solidFill>
                  <a:schemeClr val="tx1"/>
                </a:solidFill>
                <a:latin typeface="Arial" charset="0"/>
                <a:ea typeface="ＭＳ Ｐゴシック" charset="-128"/>
                <a:cs typeface="ＭＳ Ｐゴシック" charset="-128"/>
              </a:rPr>
              <a:t>p -  1 </a:t>
            </a:r>
            <a:r>
              <a:rPr lang="en-US" sz="1200" b="0" kern="1200" baseline="0" dirty="0">
                <a:solidFill>
                  <a:schemeClr val="tx1"/>
                </a:solidFill>
                <a:latin typeface="Arial" charset="0"/>
                <a:ea typeface="ＭＳ Ｐゴシック" charset="-128"/>
                <a:cs typeface="ＭＳ Ｐゴシック" charset="-128"/>
              </a:rPr>
              <a:t>in some permutation.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any integer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and a primitive root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of prime number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we can find a unique exponent</a:t>
            </a:r>
            <a:r>
              <a:rPr lang="en-US" sz="1200" b="0" i="1" kern="1200" baseline="0" dirty="0">
                <a:solidFill>
                  <a:schemeClr val="tx1"/>
                </a:solidFill>
                <a:latin typeface="Arial" charset="0"/>
                <a:ea typeface="ＭＳ Ｐゴシック" charset="-128"/>
                <a:cs typeface="ＭＳ Ｐゴシック" charset="-128"/>
              </a:rPr>
              <a:t> i </a:t>
            </a:r>
            <a:r>
              <a:rPr lang="en-US" sz="1200" b="0" kern="1200" baseline="0" dirty="0">
                <a:solidFill>
                  <a:schemeClr val="tx1"/>
                </a:solidFill>
                <a:latin typeface="Arial" charset="0"/>
                <a:ea typeface="ＭＳ Ｐゴシック" charset="-128"/>
                <a:cs typeface="ＭＳ Ｐゴシック" charset="-128"/>
              </a:rPr>
              <a:t>such that</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b = a</a:t>
            </a:r>
            <a:r>
              <a:rPr lang="en-US" sz="1200" b="0" i="1" kern="1200" baseline="30000" dirty="0">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where </a:t>
            </a:r>
            <a:r>
              <a:rPr lang="en-US" sz="1200" b="0" i="1" kern="1200" baseline="0" dirty="0">
                <a:solidFill>
                  <a:schemeClr val="tx1"/>
                </a:solidFill>
                <a:latin typeface="Arial" charset="0"/>
                <a:ea typeface="ＭＳ Ｐゴシック" charset="-128"/>
                <a:cs typeface="ＭＳ Ｐゴシック" charset="-128"/>
              </a:rPr>
              <a:t>0 ≤  i ≤ (p -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exponent </a:t>
            </a:r>
            <a:r>
              <a:rPr lang="en-US" sz="1200" b="0" i="1" kern="1200" baseline="0" dirty="0">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is referred to as the </a:t>
            </a:r>
            <a:r>
              <a:rPr lang="en-US" sz="1200" b="1" kern="1200" baseline="0" dirty="0">
                <a:solidFill>
                  <a:schemeClr val="tx1"/>
                </a:solidFill>
                <a:latin typeface="Arial" charset="0"/>
                <a:ea typeface="ＭＳ Ｐゴシック" charset="-128"/>
                <a:cs typeface="ＭＳ Ｐゴシック" charset="-128"/>
              </a:rPr>
              <a:t>discrete logarithm  </a:t>
            </a:r>
            <a:r>
              <a:rPr lang="en-US" sz="1200" b="0" kern="1200" baseline="0" dirty="0">
                <a:solidFill>
                  <a:schemeClr val="tx1"/>
                </a:solidFill>
                <a:latin typeface="Arial" charset="0"/>
                <a:ea typeface="ＭＳ Ｐゴシック" charset="-128"/>
                <a:cs typeface="ＭＳ Ｐゴシック" charset="-128"/>
              </a:rPr>
              <a:t>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for the base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 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We express this value as dlog</a:t>
            </a:r>
            <a:r>
              <a:rPr lang="en-US" sz="1200" b="0" kern="1200" baseline="-25000" dirty="0">
                <a:solidFill>
                  <a:schemeClr val="tx1"/>
                </a:solidFill>
                <a:latin typeface="Arial" charset="0"/>
                <a:ea typeface="ＭＳ Ｐゴシック" charset="-128"/>
                <a:cs typeface="ＭＳ Ｐゴシック" charset="-128"/>
              </a:rPr>
              <a:t>a,p </a:t>
            </a:r>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See Chapter 2 for an extended discussion of discrete logarithms.</a:t>
            </a:r>
            <a:endParaRPr lang="en-AU" b="0" dirty="0">
              <a:latin typeface="Arial" pitchFamily="-84" charset="0"/>
              <a:ea typeface="Arial" pitchFamily="-84" charset="0"/>
              <a:cs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10.1 summarizes the Diffie-Hellman key exchange algorithm. For this scheme, there are two publicly known numbers: a prime number </a:t>
            </a:r>
            <a:r>
              <a:rPr lang="en-US" sz="1200" i="1" kern="1200" baseline="0" dirty="0">
                <a:solidFill>
                  <a:schemeClr val="tx1"/>
                </a:solidFill>
                <a:latin typeface="Arial" charset="0"/>
                <a:ea typeface="ＭＳ Ｐゴシック" charset="-128"/>
                <a:cs typeface="ＭＳ Ｐゴシック" charset="-128"/>
              </a:rPr>
              <a:t>q </a:t>
            </a:r>
            <a:r>
              <a:rPr lang="en-US" sz="1200" kern="1200" baseline="0" dirty="0">
                <a:solidFill>
                  <a:schemeClr val="tx1"/>
                </a:solidFill>
                <a:latin typeface="Arial" charset="0"/>
                <a:ea typeface="ＭＳ Ｐゴシック" charset="-128"/>
                <a:cs typeface="ＭＳ Ｐゴシック" charset="-128"/>
              </a:rPr>
              <a:t> and an integer </a:t>
            </a:r>
            <a:r>
              <a:rPr lang="en-US" sz="1200" i="1" kern="1200" baseline="0" dirty="0">
                <a:solidFill>
                  <a:schemeClr val="tx1"/>
                </a:solidFill>
                <a:latin typeface="Arial" charset="0"/>
                <a:ea typeface="ＭＳ Ｐゴシック" charset="-128"/>
                <a:cs typeface="ＭＳ Ｐゴシック" charset="-128"/>
              </a:rPr>
              <a:t>a </a:t>
            </a:r>
            <a:r>
              <a:rPr lang="en-US" sz="1200" kern="1200" baseline="0" dirty="0">
                <a:solidFill>
                  <a:schemeClr val="tx1"/>
                </a:solidFill>
                <a:latin typeface="Arial" charset="0"/>
                <a:ea typeface="ＭＳ Ｐゴシック" charset="-128"/>
                <a:cs typeface="ＭＳ Ｐゴシック" charset="-128"/>
              </a:rPr>
              <a:t>that is a primitive root of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 </a:t>
            </a:r>
          </a:p>
          <a:p>
            <a:endParaRPr lang="en-US" sz="1200" kern="1200" baseline="0" dirty="0">
              <a:solidFill>
                <a:schemeClr val="tx1"/>
              </a:solidFill>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10.1 shows a simple protocol that makes use of the Diffie–Hellman calculation. Suppose that user A wishes to set up a connection with user B and use a secret key to encrypt messages on that connection. User A can generate a one-time private key </a:t>
            </a:r>
            <a:r>
              <a:rPr lang="en-US" sz="1200" i="1" kern="1200" dirty="0">
                <a:solidFill>
                  <a:schemeClr val="tx1"/>
                </a:solidFill>
                <a:effectLst/>
                <a:latin typeface="Arial" charset="0"/>
                <a:ea typeface="ＭＳ Ｐゴシック" charset="-128"/>
                <a:cs typeface="ＭＳ Ｐゴシック" charset="-128"/>
              </a:rPr>
              <a:t>X</a:t>
            </a:r>
            <a:r>
              <a:rPr lang="en-US" sz="1200" i="1" kern="1200" baseline="-25000" dirty="0">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calculate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and send that to user B. User B responds by generating a private value </a:t>
            </a:r>
            <a:r>
              <a:rPr lang="en-US" sz="1200" i="1" kern="1200" dirty="0">
                <a:solidFill>
                  <a:schemeClr val="tx1"/>
                </a:solidFill>
                <a:effectLst/>
                <a:latin typeface="Arial" charset="0"/>
                <a:ea typeface="ＭＳ Ｐゴシック" charset="-128"/>
                <a:cs typeface="ＭＳ Ｐゴシック" charset="-128"/>
              </a:rPr>
              <a:t>X</a:t>
            </a:r>
            <a:r>
              <a:rPr lang="en-US" sz="1200" i="1" kern="1200" baseline="-250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calculating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and sending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B</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to user A. Both users can now calculate the key. The necessary public values </a:t>
            </a:r>
            <a:r>
              <a:rPr lang="en-US" sz="1200" i="1" kern="1200" dirty="0">
                <a:solidFill>
                  <a:schemeClr val="tx1"/>
                </a:solidFill>
                <a:effectLst/>
                <a:latin typeface="Arial" charset="0"/>
                <a:ea typeface="ＭＳ Ｐゴシック" charset="-128"/>
                <a:cs typeface="ＭＳ Ｐゴシック" charset="-128"/>
              </a:rPr>
              <a:t>q </a:t>
            </a:r>
            <a:r>
              <a:rPr lang="en-US" sz="1200" kern="1200" dirty="0">
                <a:solidFill>
                  <a:schemeClr val="tx1"/>
                </a:solidFill>
                <a:effectLst/>
                <a:latin typeface="Arial" charset="0"/>
                <a:ea typeface="ＭＳ Ｐゴシック" charset="-128"/>
                <a:cs typeface="ＭＳ Ｐゴシック" charset="-128"/>
              </a:rPr>
              <a:t>and a would need to be known ahead of time. Alternatively, user A could pick values for </a:t>
            </a:r>
            <a:r>
              <a:rPr lang="en-US" sz="1200" i="1" kern="1200" dirty="0">
                <a:solidFill>
                  <a:schemeClr val="tx1"/>
                </a:solidFill>
                <a:effectLst/>
                <a:latin typeface="Arial" charset="0"/>
                <a:ea typeface="ＭＳ Ｐゴシック" charset="-128"/>
                <a:cs typeface="ＭＳ Ｐゴシック" charset="-128"/>
              </a:rPr>
              <a:t>q </a:t>
            </a:r>
            <a:r>
              <a:rPr lang="en-US" sz="1200" kern="1200" dirty="0">
                <a:solidFill>
                  <a:schemeClr val="tx1"/>
                </a:solidFill>
                <a:effectLst/>
                <a:latin typeface="Arial" charset="0"/>
                <a:ea typeface="ＭＳ Ｐゴシック" charset="-128"/>
                <a:cs typeface="ＭＳ Ｐゴシック" charset="-128"/>
              </a:rPr>
              <a:t>and a and include those in the first message.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a:t>
            </a:r>
            <a:r>
              <a:rPr lang="en-US" sz="1200" b="1" kern="1200" baseline="0" dirty="0">
                <a:solidFill>
                  <a:schemeClr val="tx1"/>
                </a:solidFill>
                <a:latin typeface="Arial" charset="0"/>
                <a:ea typeface="ＭＳ Ｐゴシック" charset="-128"/>
                <a:cs typeface="ＭＳ Ｐゴシック" charset="-128"/>
              </a:rPr>
              <a:t>man-in-the-middle attack</a:t>
            </a:r>
            <a:r>
              <a:rPr lang="en-US" sz="1200" kern="1200" baseline="0" dirty="0">
                <a:solidFill>
                  <a:schemeClr val="tx1"/>
                </a:solidFill>
                <a:latin typeface="Arial" charset="0"/>
                <a:ea typeface="ＭＳ Ｐゴシック" charset="-128"/>
                <a:cs typeface="ＭＳ Ｐゴシック" charset="-128"/>
              </a:rPr>
              <a:t>. Suppose Alice and Bob wish to exchange keys, and Darth is the adversary. The 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endParaRPr lang="en-US" sz="1100" baseline="-250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E(</a:t>
            </a:r>
            <a:r>
              <a:rPr lang="en-US" sz="1100" i="1" dirty="0">
                <a:latin typeface="Arial" pitchFamily="-84" charset="0"/>
                <a:ea typeface="ＭＳ Ｐゴシック" pitchFamily="-84" charset="-128"/>
                <a:cs typeface="ＭＳ Ｐゴシック" pitchFamily="-84" charset="-128"/>
              </a:rPr>
              <a:t>K2, M</a:t>
            </a:r>
            <a:r>
              <a:rPr lang="en-US" sz="1100" dirty="0">
                <a:latin typeface="Arial" pitchFamily="-84" charset="0"/>
                <a:ea typeface="ＭＳ Ｐゴシック" pitchFamily="-84" charset="-128"/>
                <a:cs typeface="ＭＳ Ｐゴシック" pitchFamily="-84" charset="-128"/>
              </a:rPr>
              <a:t>).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a:t>
            </a:r>
            <a:r>
              <a:rPr lang="en-US" sz="1100" i="1" dirty="0">
                <a:latin typeface="Arial" pitchFamily="-84" charset="0"/>
                <a:ea typeface="ＭＳ Ｐゴシック" pitchFamily="-84" charset="-128"/>
                <a:cs typeface="ＭＳ Ｐゴシック" pitchFamily="-84" charset="-128"/>
              </a:rPr>
              <a:t>E</a:t>
            </a:r>
            <a:r>
              <a:rPr lang="en-US" sz="1100" dirty="0">
                <a:latin typeface="Arial" pitchFamily="-84" charset="0"/>
                <a:ea typeface="ＭＳ Ｐゴシック" pitchFamily="-84" charset="-128"/>
                <a:cs typeface="ＭＳ Ｐゴシック" pitchFamily="-84" charset="-128"/>
              </a:rPr>
              <a:t>(</a:t>
            </a:r>
            <a:r>
              <a:rPr lang="en-US" sz="1100" i="1" dirty="0">
                <a:latin typeface="Arial" pitchFamily="-84" charset="0"/>
                <a:ea typeface="ＭＳ Ｐゴシック" pitchFamily="-84" charset="-128"/>
                <a:cs typeface="ＭＳ Ｐゴシック" pitchFamily="-84" charset="-128"/>
              </a:rPr>
              <a:t>K1</a:t>
            </a:r>
            <a:r>
              <a:rPr lang="en-US" sz="1100" dirty="0">
                <a:latin typeface="Arial" pitchFamily="-84" charset="0"/>
                <a:ea typeface="ＭＳ Ｐゴシック" pitchFamily="-84" charset="-128"/>
                <a:cs typeface="ＭＳ Ｐゴシック" pitchFamily="-84" charset="-128"/>
              </a:rPr>
              <a:t>,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or E(</a:t>
            </a:r>
            <a:r>
              <a:rPr lang="en-US" sz="1100" i="1" dirty="0">
                <a:latin typeface="Arial" pitchFamily="-84" charset="0"/>
                <a:ea typeface="ＭＳ Ｐゴシック" pitchFamily="-84" charset="-128"/>
                <a:cs typeface="ＭＳ Ｐゴシック" pitchFamily="-84" charset="-128"/>
              </a:rPr>
              <a:t>K1</a:t>
            </a:r>
            <a:r>
              <a:rPr lang="en-US" sz="1100" dirty="0">
                <a:latin typeface="Arial" pitchFamily="-84" charset="0"/>
                <a:ea typeface="ＭＳ Ｐゴシック" pitchFamily="-84" charset="-128"/>
                <a:cs typeface="ＭＳ Ｐゴシック" pitchFamily="-84" charset="-128"/>
              </a:rPr>
              <a:t>,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where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5</a:t>
            </a:fld>
            <a:endParaRPr lang="en-AU" dirty="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6</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As with Diffie-Hellman, the global elements of ElGamal are a prime number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a, </a:t>
            </a:r>
            <a:r>
              <a:rPr lang="en-US" dirty="0">
                <a:latin typeface="Arial" pitchFamily="-84" charset="0"/>
                <a:ea typeface="ＭＳ Ｐゴシック" pitchFamily="-84" charset="-128"/>
                <a:cs typeface="ＭＳ Ｐゴシック" pitchFamily="-84" charset="-128"/>
              </a:rPr>
              <a:t>which is a primitive root of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User A generates a private/public key pair. The security of ElGamal is based on the difficulty of computing discrete logarithms.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10.3 summarizes</a:t>
            </a:r>
            <a:r>
              <a:rPr lang="en-US" baseline="0" dirty="0"/>
              <a:t> the ElGamal Cryptosystem.  It corresponds to Figure 9.1a. </a:t>
            </a:r>
            <a:r>
              <a:rPr lang="en-US" sz="1200" kern="1200" baseline="0" dirty="0">
                <a:solidFill>
                  <a:schemeClr val="tx1"/>
                </a:solidFill>
                <a:latin typeface="Arial" charset="0"/>
                <a:ea typeface="ＭＳ Ｐゴシック" charset="-128"/>
                <a:cs typeface="ＭＳ Ｐゴシック" charset="-128"/>
              </a:rPr>
              <a:t>Alice generates a public/private key pair; Bob encrypts using Alice’s public key; and Alice decrypts using her private key.</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8</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Most of the products and standards that use public-key cryptography for encryption and digital signatures use RSA. As we have seen, the key length for secure RSA use has increased over recent years, and this has put a heavier processing load on applications using RSA. This burden has ramifications, especially for electronic commerce</a:t>
            </a:r>
          </a:p>
          <a:p>
            <a:r>
              <a:rPr lang="en-US" sz="1200" kern="1200" baseline="0" dirty="0">
                <a:solidFill>
                  <a:schemeClr val="tx1"/>
                </a:solidFill>
                <a:latin typeface="Arial" charset="0"/>
                <a:ea typeface="ＭＳ Ｐゴシック" charset="-128"/>
                <a:cs typeface="ＭＳ Ｐゴシック" charset="-128"/>
              </a:rPr>
              <a:t>sites that conduct large numbers of secure transactions. A competing system challenges RSA: elliptic curve cryptography (ECC). ECC is showing up in standardization efforts, including the IEEE P1363 Standard for Public-Key Cryptography.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principal attraction of ECC, compared to RSA, is that it appears to offer equal security for a far smaller key size, thereby reducing processing overhead.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ECC is fundamentally more difficult to explain than either RSA or Diffie-Hellman, and a full mathematical description is beyond the scope of this book. This section and the next give some background on elliptic curves and ECC. We begin with a brief review of the concept of abelian group. Next, we examine the concept of elliptic curves defined over the real numbers. This is followed by a look</a:t>
            </a:r>
          </a:p>
          <a:p>
            <a:r>
              <a:rPr lang="en-US" sz="1200" kern="1200" baseline="0" dirty="0">
                <a:solidFill>
                  <a:schemeClr val="tx1"/>
                </a:solidFill>
                <a:latin typeface="Arial" charset="0"/>
                <a:ea typeface="ＭＳ Ｐゴシック" charset="-128"/>
                <a:cs typeface="ＭＳ Ｐゴシック" charset="-128"/>
              </a:rPr>
              <a:t>at elliptic curves defined over finite fields. Finally, we are able to examine elliptic curve ciphers.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Arial" charset="0"/>
                <a:ea typeface="ＭＳ Ｐゴシック" charset="-128"/>
                <a:cs typeface="ＭＳ Ｐゴシック" charset="-128"/>
              </a:rPr>
              <a:t>Recall from Chapter 5 that an </a:t>
            </a:r>
            <a:r>
              <a:rPr lang="en-US" sz="1200" b="1" kern="1200" baseline="0" dirty="0">
                <a:solidFill>
                  <a:schemeClr val="tx1"/>
                </a:solidFill>
                <a:latin typeface="Arial" charset="0"/>
                <a:ea typeface="ＭＳ Ｐゴシック" charset="-128"/>
                <a:cs typeface="ＭＳ Ｐゴシック" charset="-128"/>
              </a:rPr>
              <a:t>abelian group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sometimes denoted by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r>
              <a:rPr lang="en-US" sz="6000" b="0" kern="1200" baseline="30000" dirty="0">
                <a:solidFill>
                  <a:schemeClr val="tx1"/>
                </a:solidFill>
                <a:latin typeface="Arial" charset="0"/>
                <a:ea typeface="ＭＳ Ｐゴシック" charset="-128"/>
                <a:cs typeface="ＭＳ Ｐゴシック" charset="-128"/>
              </a:rPr>
              <a:t> </a:t>
            </a:r>
            <a:r>
              <a:rPr lang="en-US" sz="6000" b="0" i="1" kern="1200" baseline="30000" dirty="0">
                <a:solidFill>
                  <a:schemeClr val="tx1"/>
                </a:solidFill>
                <a:latin typeface="Wingdings"/>
                <a:ea typeface="Wingdings"/>
                <a:cs typeface="Wingdings"/>
              </a:rPr>
              <a:t>.</a:t>
            </a:r>
            <a:r>
              <a:rPr lang="en-US" sz="60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is a set of elements with a binary operation, denoted by </a:t>
            </a:r>
            <a:r>
              <a:rPr lang="en-US" sz="1200" b="0"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 that associates to each ordered pair </a:t>
            </a:r>
            <a:r>
              <a:rPr lang="en-US" sz="1200" b="0" i="1" kern="1200" baseline="0" dirty="0">
                <a:solidFill>
                  <a:schemeClr val="tx1"/>
                </a:solidFill>
                <a:latin typeface="Arial" charset="0"/>
                <a:ea typeface="ＭＳ Ｐゴシック" charset="-128"/>
                <a:cs typeface="ＭＳ Ｐゴシック" charset="-128"/>
              </a:rPr>
              <a:t>(</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of elements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an element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such that the following axioms are obeyed:</a:t>
            </a:r>
          </a:p>
          <a:p>
            <a:endParaRPr lang="en-US" sz="1200" b="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(A1) Closure</a:t>
            </a:r>
            <a:r>
              <a:rPr lang="en-US" sz="1200" b="0" kern="1200" baseline="0" dirty="0">
                <a:solidFill>
                  <a:schemeClr val="tx1"/>
                </a:solidFill>
                <a:latin typeface="Arial" charset="0"/>
                <a:ea typeface="ＭＳ Ｐゴシック" charset="-128"/>
                <a:cs typeface="ＭＳ Ｐゴシック" charset="-128"/>
              </a:rPr>
              <a:t>:  If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belong to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then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kern="1200" baseline="0" dirty="0">
                <a:solidFill>
                  <a:schemeClr val="tx1"/>
                </a:solidFill>
                <a:latin typeface="Arial" charset="0"/>
                <a:ea typeface="ＭＳ Ｐゴシック" charset="-128"/>
                <a:cs typeface="ＭＳ Ｐゴシック" charset="-128"/>
              </a:rPr>
              <a:t>is also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(A2) Associative</a:t>
            </a:r>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c )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c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 , c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(A3) Identity element</a:t>
            </a:r>
            <a:r>
              <a:rPr lang="en-US" sz="1200" b="0" kern="1200" baseline="0" dirty="0">
                <a:solidFill>
                  <a:schemeClr val="tx1"/>
                </a:solidFill>
                <a:latin typeface="Arial" charset="0"/>
                <a:ea typeface="ＭＳ Ｐゴシック" charset="-128"/>
                <a:cs typeface="ＭＳ Ｐゴシック" charset="-128"/>
              </a:rPr>
              <a:t>:  There is an element </a:t>
            </a:r>
            <a:r>
              <a:rPr lang="en-US" sz="1200" b="0" i="1" kern="1200" baseline="0" dirty="0">
                <a:solidFill>
                  <a:schemeClr val="tx1"/>
                </a:solidFill>
                <a:latin typeface="Arial" charset="0"/>
                <a:ea typeface="ＭＳ Ｐゴシック" charset="-128"/>
                <a:cs typeface="ＭＳ Ｐゴシック" charset="-128"/>
              </a:rPr>
              <a:t>e</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Wingdings"/>
                <a:ea typeface="Wingdings"/>
                <a:cs typeface="Wingdings"/>
              </a:rPr>
              <a:t>.</a:t>
            </a:r>
            <a:r>
              <a:rPr lang="en-US" sz="1200" b="0" i="1" kern="1200" baseline="0" dirty="0">
                <a:solidFill>
                  <a:schemeClr val="tx1"/>
                </a:solidFill>
                <a:latin typeface="Arial" charset="0"/>
                <a:ea typeface="ＭＳ Ｐゴシック" charset="-128"/>
                <a:cs typeface="ＭＳ Ｐゴシック" charset="-128"/>
              </a:rPr>
              <a:t> e =  e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a = a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(A4) Inverse element:  </a:t>
            </a:r>
            <a:r>
              <a:rPr lang="en-US" sz="1200" b="0" kern="1200" baseline="0" dirty="0">
                <a:solidFill>
                  <a:schemeClr val="tx1"/>
                </a:solidFill>
                <a:latin typeface="Arial" charset="0"/>
                <a:ea typeface="ＭＳ Ｐゴシック" charset="-128"/>
                <a:cs typeface="ＭＳ Ｐゴシック" charset="-128"/>
              </a:rPr>
              <a:t>For each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there is an element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e.</a:t>
            </a:r>
          </a:p>
          <a:p>
            <a:endParaRPr lang="en-US" sz="1200" b="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(A5) Commutative: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endParaRPr lang="en-US" dirty="0"/>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9530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
        <p:nvSpPr>
          <p:cNvPr id="6" name="Footer Placeholder 5"/>
          <p:cNvSpPr>
            <a:spLocks noGrp="1"/>
          </p:cNvSpPr>
          <p:nvPr>
            <p:ph type="ftr" sz="quarter" idx="11"/>
          </p:nvPr>
        </p:nvSpPr>
        <p:spPr>
          <a:xfrm>
            <a:off x="0" y="6492875"/>
            <a:ext cx="4876800" cy="365125"/>
          </a:xfrm>
        </p:spPr>
        <p:txBody>
          <a:bodyPr/>
          <a:lstStyle/>
          <a:p>
            <a:pPr>
              <a:defRPr/>
            </a:pPr>
            <a:r>
              <a:rPr lang="en-US" sz="1100"/>
              <a:t>© 2020 Pearson Education, Inc., Hoboken, NJ. All rights reserved. </a:t>
            </a:r>
            <a:endParaRPr lang="en-US" sz="1100" dirty="0"/>
          </a:p>
        </p:txBody>
      </p:sp>
      <p:pic>
        <p:nvPicPr>
          <p:cNvPr id="3" name="Picture 2">
            <a:extLst>
              <a:ext uri="{FF2B5EF4-FFF2-40B4-BE49-F238E27FC236}">
                <a16:creationId xmlns:a16="http://schemas.microsoft.com/office/drawing/2014/main" id="{5B3A28E1-2E5E-2B41-82E2-037E5F7ACF90}"/>
              </a:ext>
            </a:extLst>
          </p:cNvPr>
          <p:cNvPicPr>
            <a:picLocks noChangeAspect="1"/>
          </p:cNvPicPr>
          <p:nvPr/>
        </p:nvPicPr>
        <p:blipFill>
          <a:blip r:embed="rId3"/>
          <a:stretch>
            <a:fillRect/>
          </a:stretch>
        </p:blipFill>
        <p:spPr>
          <a:xfrm>
            <a:off x="1922318" y="-243408"/>
            <a:ext cx="5487452" cy="710140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Elliptic Curves Over Z</a:t>
            </a:r>
            <a:r>
              <a:rPr lang="en-US" baseline="-25000" dirty="0"/>
              <a:t>p</a:t>
            </a:r>
            <a:endParaRPr lang="en-AU" baseline="-25000" dirty="0"/>
          </a:p>
        </p:txBody>
      </p:sp>
      <p:sp>
        <p:nvSpPr>
          <p:cNvPr id="72707" name="Rectangle 3"/>
          <p:cNvSpPr>
            <a:spLocks noGrp="1" noChangeArrowheads="1"/>
          </p:cNvSpPr>
          <p:nvPr>
            <p:ph idx="1"/>
          </p:nvPr>
        </p:nvSpPr>
        <p:spPr>
          <a:xfrm>
            <a:off x="762000" y="1600200"/>
            <a:ext cx="7570787" cy="1362075"/>
          </a:xfrm>
        </p:spPr>
        <p:txBody>
          <a:bodyPr>
            <a:normAutofit/>
          </a:bodyPr>
          <a:lstStyle/>
          <a:p>
            <a:r>
              <a:rPr lang="en-US" sz="1800" dirty="0"/>
              <a:t>Elliptic curve cryptography uses curves whose variables and coefficients are finite</a:t>
            </a:r>
          </a:p>
          <a:p>
            <a:r>
              <a:rPr lang="en-US" sz="1800" dirty="0"/>
              <a:t>Two families of elliptic curves are used in cryptographic applications:</a:t>
            </a:r>
          </a:p>
        </p:txBody>
      </p:sp>
      <p:graphicFrame>
        <p:nvGraphicFramePr>
          <p:cNvPr id="5" name="Diagram 4"/>
          <p:cNvGraphicFramePr/>
          <p:nvPr/>
        </p:nvGraphicFramePr>
        <p:xfrm>
          <a:off x="152400" y="2895600"/>
          <a:ext cx="8686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68580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323439"/>
          </a:xfrm>
          <a:prstGeom prst="rect">
            <a:avLst/>
          </a:prstGeom>
        </p:spPr>
        <p:txBody>
          <a:bodyPr wrap="square">
            <a:spAutoFit/>
          </a:bodyPr>
          <a:lstStyle/>
          <a:p>
            <a:pPr algn="ctr"/>
            <a:r>
              <a:rPr lang="en-US" sz="4800" dirty="0">
                <a:latin typeface="+mn-lt"/>
              </a:rPr>
              <a:t>Table 10.1  </a:t>
            </a:r>
          </a:p>
          <a:p>
            <a:pPr algn="ctr"/>
            <a:r>
              <a:rPr lang="en-US" sz="3200" dirty="0">
                <a:latin typeface="+mn-lt"/>
              </a:rPr>
              <a:t>Points (other than </a:t>
            </a:r>
            <a:r>
              <a:rPr lang="en-US" sz="3200" i="1" dirty="0">
                <a:latin typeface="+mn-lt"/>
              </a:rPr>
              <a:t>O</a:t>
            </a:r>
            <a:r>
              <a:rPr lang="en-US" sz="3200" dirty="0">
                <a:latin typeface="+mn-lt"/>
              </a:rPr>
              <a:t>) on the Elliptic Curve E</a:t>
            </a:r>
            <a:r>
              <a:rPr lang="en-US" sz="3200" baseline="-25000" dirty="0">
                <a:latin typeface="+mn-lt"/>
              </a:rPr>
              <a:t>23</a:t>
            </a:r>
            <a:r>
              <a:rPr lang="en-US" sz="3200" dirty="0">
                <a:latin typeface="+mn-lt"/>
              </a:rPr>
              <a:t>(1, 1) </a:t>
            </a:r>
          </a:p>
        </p:txBody>
      </p:sp>
      <p:sp>
        <p:nvSpPr>
          <p:cNvPr id="4" name="Footer Placeholder 3"/>
          <p:cNvSpPr>
            <a:spLocks noGrp="1"/>
          </p:cNvSpPr>
          <p:nvPr>
            <p:ph type="ftr" sz="quarter" idx="11"/>
          </p:nvPr>
        </p:nvSpPr>
        <p:spPr>
          <a:xfrm>
            <a:off x="0" y="6492875"/>
            <a:ext cx="7315200" cy="365125"/>
          </a:xfrm>
        </p:spPr>
        <p:txBody>
          <a:bodyPr/>
          <a:lstStyle/>
          <a:p>
            <a:pPr>
              <a:defRPr/>
            </a:pPr>
            <a:r>
              <a:rPr lang="en-US" sz="1100"/>
              <a:t>© 2020 Pearson Education, Inc., Hoboken, NJ. All rights reserved. </a:t>
            </a:r>
            <a:endParaRPr lang="en-US" sz="1100" dirty="0"/>
          </a:p>
        </p:txBody>
      </p:sp>
      <p:pic>
        <p:nvPicPr>
          <p:cNvPr id="2" name="Picture 1">
            <a:extLst>
              <a:ext uri="{FF2B5EF4-FFF2-40B4-BE49-F238E27FC236}">
                <a16:creationId xmlns:a16="http://schemas.microsoft.com/office/drawing/2014/main" id="{DCAB1726-D8FD-5C4A-9CC3-AE6EF0422804}"/>
              </a:ext>
            </a:extLst>
          </p:cNvPr>
          <p:cNvPicPr>
            <a:picLocks noChangeAspect="1"/>
          </p:cNvPicPr>
          <p:nvPr/>
        </p:nvPicPr>
        <p:blipFill rotWithShape="1">
          <a:blip r:embed="rId3"/>
          <a:srcRect l="22135" t="-1" r="22135" b="-681"/>
          <a:stretch/>
        </p:blipFill>
        <p:spPr>
          <a:xfrm>
            <a:off x="1475656" y="1905824"/>
            <a:ext cx="6799169" cy="4698085"/>
          </a:xfrm>
          <a:prstGeom prst="rect">
            <a:avLst/>
          </a:prstGeom>
        </p:spPr>
      </p:pic>
    </p:spTree>
  </p:cSld>
  <p:clrMapOvr>
    <a:masterClrMapping/>
  </p:clrMapOvr>
  <p:transition spd="med">
    <p:pull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943600" cy="365125"/>
          </a:xfrm>
        </p:spPr>
        <p:txBody>
          <a:bodyPr/>
          <a:lstStyle/>
          <a:p>
            <a:pPr>
              <a:defRPr/>
            </a:pPr>
            <a:r>
              <a:rPr lang="en-US" sz="1100"/>
              <a:t>© 2020 Pearson Education, Inc., Hoboken, NJ. All rights reserved. </a:t>
            </a:r>
            <a:endParaRPr lang="en-US" sz="1100" dirty="0"/>
          </a:p>
        </p:txBody>
      </p:sp>
      <p:pic>
        <p:nvPicPr>
          <p:cNvPr id="5" name="Picture 4">
            <a:extLst>
              <a:ext uri="{FF2B5EF4-FFF2-40B4-BE49-F238E27FC236}">
                <a16:creationId xmlns:a16="http://schemas.microsoft.com/office/drawing/2014/main" id="{6DB457FF-6A9C-AE47-A407-C56414DBE456}"/>
              </a:ext>
            </a:extLst>
          </p:cNvPr>
          <p:cNvPicPr>
            <a:picLocks noChangeAspect="1"/>
          </p:cNvPicPr>
          <p:nvPr/>
        </p:nvPicPr>
        <p:blipFill rotWithShape="1">
          <a:blip r:embed="rId3"/>
          <a:srcRect l="13312" t="17451" r="5159" b="14300"/>
          <a:stretch/>
        </p:blipFill>
        <p:spPr>
          <a:xfrm>
            <a:off x="1619672" y="-207405"/>
            <a:ext cx="6624736" cy="7176797"/>
          </a:xfrm>
          <a:prstGeom prst="rect">
            <a:avLst/>
          </a:prstGeom>
        </p:spPr>
      </p:pic>
    </p:spTree>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a:t>Elliptic Curves Over GF(2</a:t>
            </a:r>
            <a:r>
              <a:rPr lang="en-US" i="1" baseline="30000" dirty="0"/>
              <a:t>m</a:t>
            </a:r>
            <a:r>
              <a:rPr lang="en-US" dirty="0"/>
              <a:t>)</a:t>
            </a:r>
          </a:p>
        </p:txBody>
      </p:sp>
      <p:sp>
        <p:nvSpPr>
          <p:cNvPr id="5" name="Content Placeholder 4"/>
          <p:cNvSpPr>
            <a:spLocks noGrp="1"/>
          </p:cNvSpPr>
          <p:nvPr>
            <p:ph idx="1"/>
          </p:nvPr>
        </p:nvSpPr>
        <p:spPr>
          <a:xfrm>
            <a:off x="762000" y="1676400"/>
            <a:ext cx="7570787" cy="4867275"/>
          </a:xfrm>
        </p:spPr>
        <p:txBody>
          <a:bodyPr>
            <a:normAutofit fontScale="92500" lnSpcReduction="10000"/>
          </a:bodyPr>
          <a:lstStyle/>
          <a:p>
            <a:r>
              <a:rPr lang="en-US" dirty="0"/>
              <a:t>Use a cubic equation in which the variables and coefficients all take on values in GF(2</a:t>
            </a:r>
            <a:r>
              <a:rPr lang="en-US" i="1" baseline="30000" dirty="0"/>
              <a:t>m</a:t>
            </a:r>
            <a:r>
              <a:rPr lang="en-US" dirty="0"/>
              <a:t>) for some number </a:t>
            </a:r>
            <a:r>
              <a:rPr lang="en-US" i="1" dirty="0"/>
              <a:t>m</a:t>
            </a:r>
            <a:r>
              <a:rPr lang="en-US" dirty="0"/>
              <a:t> </a:t>
            </a:r>
          </a:p>
          <a:p>
            <a:r>
              <a:rPr lang="en-US" dirty="0"/>
              <a:t>Calculations are performed using the rules of arithmetic in GF(2</a:t>
            </a:r>
            <a:r>
              <a:rPr lang="en-US" i="1" baseline="30000" dirty="0"/>
              <a:t>m</a:t>
            </a:r>
            <a:r>
              <a:rPr lang="en-US" dirty="0"/>
              <a:t>)</a:t>
            </a:r>
          </a:p>
          <a:p>
            <a:r>
              <a:rPr lang="en-US" dirty="0"/>
              <a:t>The form of cubic equation appropriate for cryptographic applications for elliptic curves is somewhat different for GF(2</a:t>
            </a:r>
            <a:r>
              <a:rPr lang="en-US" i="1" baseline="30000" dirty="0"/>
              <a:t>m</a:t>
            </a:r>
            <a:r>
              <a:rPr lang="en-US" dirty="0"/>
              <a:t>) than for Z</a:t>
            </a:r>
            <a:r>
              <a:rPr lang="en-US" i="1" baseline="-25000" dirty="0"/>
              <a:t>p</a:t>
            </a:r>
          </a:p>
          <a:p>
            <a:pPr lvl="1"/>
            <a:r>
              <a:rPr lang="en-US" dirty="0"/>
              <a:t>It is understood that the variables </a:t>
            </a:r>
            <a:r>
              <a:rPr lang="en-US" i="1" dirty="0"/>
              <a:t>x </a:t>
            </a:r>
            <a:r>
              <a:rPr lang="en-US" dirty="0"/>
              <a:t>and </a:t>
            </a:r>
            <a:r>
              <a:rPr lang="en-US" i="1" dirty="0"/>
              <a:t>y </a:t>
            </a:r>
            <a:r>
              <a:rPr lang="en-US" dirty="0"/>
              <a:t>and the coefficients </a:t>
            </a:r>
            <a:r>
              <a:rPr lang="en-US" i="1" dirty="0"/>
              <a:t>a </a:t>
            </a:r>
            <a:r>
              <a:rPr lang="en-US" dirty="0"/>
              <a:t>and </a:t>
            </a:r>
            <a:r>
              <a:rPr lang="en-US" i="1" dirty="0"/>
              <a:t>b </a:t>
            </a:r>
            <a:r>
              <a:rPr lang="en-US" dirty="0"/>
              <a:t>are elements of GF(2</a:t>
            </a:r>
            <a:r>
              <a:rPr lang="en-US" i="1" baseline="30000" dirty="0"/>
              <a:t>m</a:t>
            </a:r>
            <a:r>
              <a:rPr lang="en-US" dirty="0"/>
              <a:t>) and that calculations are performed in GF(2</a:t>
            </a:r>
            <a:r>
              <a:rPr lang="en-US" i="1" baseline="30000" dirty="0"/>
              <a:t>m</a:t>
            </a:r>
            <a:r>
              <a:rPr lang="en-US" dirty="0"/>
              <a:t>)</a:t>
            </a:r>
          </a:p>
        </p:txBody>
      </p:sp>
      <p:sp>
        <p:nvSpPr>
          <p:cNvPr id="6" name="Footer Placeholder 5"/>
          <p:cNvSpPr>
            <a:spLocks noGrp="1"/>
          </p:cNvSpPr>
          <p:nvPr>
            <p:ph type="ftr" sz="quarter" idx="11"/>
          </p:nvPr>
        </p:nvSpPr>
        <p:spPr>
          <a:xfrm>
            <a:off x="0" y="6492875"/>
            <a:ext cx="81534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412875"/>
          </a:xfrm>
        </p:spPr>
        <p:txBody>
          <a:bodyPr/>
          <a:lstStyle/>
          <a:p>
            <a:r>
              <a:rPr lang="en-US" sz="4400" dirty="0"/>
              <a:t>Table 10.2  </a:t>
            </a:r>
            <a:br>
              <a:rPr lang="en-US" sz="4400" dirty="0"/>
            </a:br>
            <a:r>
              <a:rPr lang="en-US" sz="3200" dirty="0"/>
              <a:t>Points (other than </a:t>
            </a:r>
            <a:r>
              <a:rPr lang="en-US" sz="3200" i="1" dirty="0"/>
              <a:t>O</a:t>
            </a:r>
            <a:r>
              <a:rPr lang="en-US" sz="3200" dirty="0"/>
              <a:t>) on the Elliptic Curve E</a:t>
            </a:r>
            <a:r>
              <a:rPr lang="en-US" sz="3200" baseline="-25000" dirty="0"/>
              <a:t>2</a:t>
            </a:r>
            <a:r>
              <a:rPr lang="en-US" sz="3200" baseline="30000" dirty="0"/>
              <a:t>4</a:t>
            </a:r>
            <a:r>
              <a:rPr lang="en-US" sz="3200" dirty="0"/>
              <a:t>(</a:t>
            </a:r>
            <a:r>
              <a:rPr lang="en-US" sz="3200" i="1" dirty="0"/>
              <a:t>g</a:t>
            </a:r>
            <a:r>
              <a:rPr lang="en-US" sz="3200" baseline="30000" dirty="0"/>
              <a:t>4</a:t>
            </a:r>
            <a:r>
              <a:rPr lang="en-US" sz="3200" dirty="0"/>
              <a:t>, 1) </a:t>
            </a:r>
            <a:endParaRPr lang="en-US" sz="4400" dirty="0"/>
          </a:p>
        </p:txBody>
      </p:sp>
      <p:sp>
        <p:nvSpPr>
          <p:cNvPr id="4" name="Footer Placeholder 3"/>
          <p:cNvSpPr>
            <a:spLocks noGrp="1"/>
          </p:cNvSpPr>
          <p:nvPr>
            <p:ph type="ftr" sz="quarter" idx="11"/>
          </p:nvPr>
        </p:nvSpPr>
        <p:spPr>
          <a:xfrm>
            <a:off x="0" y="6492875"/>
            <a:ext cx="7315200" cy="365125"/>
          </a:xfrm>
        </p:spPr>
        <p:txBody>
          <a:bodyPr/>
          <a:lstStyle/>
          <a:p>
            <a:pPr>
              <a:defRPr/>
            </a:pPr>
            <a:r>
              <a:rPr lang="en-US" sz="1100"/>
              <a:t>© 2020 Pearson Education, Inc., Hoboken, NJ. All rights reserved. </a:t>
            </a:r>
            <a:endParaRPr lang="en-US" sz="1100" dirty="0"/>
          </a:p>
        </p:txBody>
      </p:sp>
      <p:pic>
        <p:nvPicPr>
          <p:cNvPr id="2" name="Picture 1">
            <a:extLst>
              <a:ext uri="{FF2B5EF4-FFF2-40B4-BE49-F238E27FC236}">
                <a16:creationId xmlns:a16="http://schemas.microsoft.com/office/drawing/2014/main" id="{9EFC23CC-99A3-CE41-90A0-67E9A6B25F7D}"/>
              </a:ext>
            </a:extLst>
          </p:cNvPr>
          <p:cNvPicPr>
            <a:picLocks noChangeAspect="1"/>
          </p:cNvPicPr>
          <p:nvPr/>
        </p:nvPicPr>
        <p:blipFill rotWithShape="1">
          <a:blip r:embed="rId3"/>
          <a:srcRect l="23347" r="24558"/>
          <a:stretch/>
        </p:blipFill>
        <p:spPr>
          <a:xfrm>
            <a:off x="296356" y="2276872"/>
            <a:ext cx="8551287" cy="39633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10200" cy="365125"/>
          </a:xfrm>
        </p:spPr>
        <p:txBody>
          <a:bodyPr/>
          <a:lstStyle/>
          <a:p>
            <a:pPr>
              <a:defRPr/>
            </a:pPr>
            <a:r>
              <a:rPr lang="en-US" sz="1100"/>
              <a:t>© 2020 Pearson Education, Inc., Hoboken, NJ. All rights reserved. </a:t>
            </a:r>
            <a:endParaRPr lang="en-US" sz="1100" dirty="0"/>
          </a:p>
        </p:txBody>
      </p:sp>
      <p:pic>
        <p:nvPicPr>
          <p:cNvPr id="5" name="Picture 4">
            <a:extLst>
              <a:ext uri="{FF2B5EF4-FFF2-40B4-BE49-F238E27FC236}">
                <a16:creationId xmlns:a16="http://schemas.microsoft.com/office/drawing/2014/main" id="{3E223D21-C421-534B-B442-74E79401CA93}"/>
              </a:ext>
            </a:extLst>
          </p:cNvPr>
          <p:cNvPicPr>
            <a:picLocks noChangeAspect="1"/>
          </p:cNvPicPr>
          <p:nvPr/>
        </p:nvPicPr>
        <p:blipFill rotWithShape="1">
          <a:blip r:embed="rId3"/>
          <a:srcRect l="11953" t="35301" r="21466" b="11150"/>
          <a:stretch/>
        </p:blipFill>
        <p:spPr>
          <a:xfrm>
            <a:off x="1212780" y="-67331"/>
            <a:ext cx="6718439" cy="6992661"/>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US" dirty="0"/>
              <a:t>Elliptic Curve Cryptography (ECC)</a:t>
            </a:r>
            <a:endParaRPr lang="en-AU" dirty="0"/>
          </a:p>
        </p:txBody>
      </p:sp>
      <p:sp>
        <p:nvSpPr>
          <p:cNvPr id="74755" name="Rectangle 3"/>
          <p:cNvSpPr>
            <a:spLocks noGrp="1" noChangeArrowheads="1"/>
          </p:cNvSpPr>
          <p:nvPr>
            <p:ph idx="1"/>
          </p:nvPr>
        </p:nvSpPr>
        <p:spPr>
          <a:xfrm>
            <a:off x="792163" y="1762125"/>
            <a:ext cx="7570787" cy="4714875"/>
          </a:xfrm>
        </p:spPr>
        <p:txBody>
          <a:bodyPr>
            <a:normAutofit/>
          </a:bodyPr>
          <a:lstStyle/>
          <a:p>
            <a:r>
              <a:rPr lang="en-US" dirty="0"/>
              <a:t>Addition operation in ECC is the counterpart of modular multiplication in RSA</a:t>
            </a:r>
          </a:p>
          <a:p>
            <a:r>
              <a:rPr lang="en-US" dirty="0"/>
              <a:t>Multiple addition is the counterpart of modular exponentiation</a:t>
            </a:r>
          </a:p>
          <a:p>
            <a:endParaRPr lang="en-US" dirty="0"/>
          </a:p>
          <a:p>
            <a:endParaRPr lang="en-US" dirty="0"/>
          </a:p>
        </p:txBody>
      </p:sp>
      <p:graphicFrame>
        <p:nvGraphicFramePr>
          <p:cNvPr id="4" name="Diagram 3"/>
          <p:cNvGraphicFramePr/>
          <p:nvPr/>
        </p:nvGraphicFramePr>
        <p:xfrm>
          <a:off x="838200" y="4114800"/>
          <a:ext cx="76200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150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867400" cy="365125"/>
          </a:xfrm>
        </p:spPr>
        <p:txBody>
          <a:bodyPr/>
          <a:lstStyle/>
          <a:p>
            <a:pPr>
              <a:defRPr/>
            </a:pPr>
            <a:r>
              <a:rPr lang="en-US" sz="1100"/>
              <a:t>© 2020 Pearson Education, Inc., Hoboken, NJ. All rights reserved. </a:t>
            </a:r>
            <a:endParaRPr lang="en-US" sz="1100" dirty="0"/>
          </a:p>
        </p:txBody>
      </p:sp>
      <p:pic>
        <p:nvPicPr>
          <p:cNvPr id="5" name="Picture 4">
            <a:extLst>
              <a:ext uri="{FF2B5EF4-FFF2-40B4-BE49-F238E27FC236}">
                <a16:creationId xmlns:a16="http://schemas.microsoft.com/office/drawing/2014/main" id="{BC12AFFF-3630-F247-B7A7-703C99093D4E}"/>
              </a:ext>
            </a:extLst>
          </p:cNvPr>
          <p:cNvPicPr>
            <a:picLocks noChangeAspect="1"/>
          </p:cNvPicPr>
          <p:nvPr/>
        </p:nvPicPr>
        <p:blipFill rotWithShape="1">
          <a:blip r:embed="rId3"/>
          <a:srcRect l="10595" t="5900" r="11953" b="18501"/>
          <a:stretch/>
        </p:blipFill>
        <p:spPr>
          <a:xfrm>
            <a:off x="1907704" y="-55416"/>
            <a:ext cx="5328592" cy="6730853"/>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sz="4800" dirty="0"/>
              <a:t>Security of Elliptic Curve Cryptography</a:t>
            </a:r>
            <a:endParaRPr lang="en-AU" sz="4800" dirty="0"/>
          </a:p>
        </p:txBody>
      </p:sp>
      <p:sp>
        <p:nvSpPr>
          <p:cNvPr id="78851" name="Rectangle 3"/>
          <p:cNvSpPr>
            <a:spLocks noGrp="1" noChangeArrowheads="1"/>
          </p:cNvSpPr>
          <p:nvPr>
            <p:ph idx="1"/>
          </p:nvPr>
        </p:nvSpPr>
        <p:spPr>
          <a:xfrm>
            <a:off x="792163" y="1762125"/>
            <a:ext cx="7570787" cy="4562475"/>
          </a:xfrm>
        </p:spPr>
        <p:txBody>
          <a:bodyPr>
            <a:normAutofit fontScale="92500" lnSpcReduction="10000"/>
          </a:bodyPr>
          <a:lstStyle/>
          <a:p>
            <a:r>
              <a:rPr lang="en-US" dirty="0"/>
              <a:t>Depends on the difficulty of the elliptic curve logarithm problem</a:t>
            </a:r>
          </a:p>
          <a:p>
            <a:r>
              <a:rPr lang="en-US" dirty="0"/>
              <a:t>Fastest known technique is “Pollard rho method”</a:t>
            </a:r>
          </a:p>
          <a:p>
            <a:r>
              <a:rPr lang="en-US" dirty="0"/>
              <a:t>Compared to factoring, can use much smaller key sizes than with RSA</a:t>
            </a:r>
          </a:p>
          <a:p>
            <a:r>
              <a:rPr lang="en-US" dirty="0"/>
              <a:t>For equivalent key lengths computations are roughly equivalent</a:t>
            </a:r>
          </a:p>
          <a:p>
            <a:r>
              <a:rPr lang="en-US" dirty="0"/>
              <a:t>Hence, for similar security ECC offers significant computational advantages</a:t>
            </a:r>
            <a:endParaRPr lang="en-AU" dirty="0"/>
          </a:p>
        </p:txBody>
      </p:sp>
      <p:sp>
        <p:nvSpPr>
          <p:cNvPr id="4" name="Footer Placeholder 3"/>
          <p:cNvSpPr>
            <a:spLocks noGrp="1"/>
          </p:cNvSpPr>
          <p:nvPr>
            <p:ph type="ftr" sz="quarter" idx="11"/>
          </p:nvPr>
        </p:nvSpPr>
        <p:spPr>
          <a:xfrm>
            <a:off x="0" y="6492875"/>
            <a:ext cx="59436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10</a:t>
            </a: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a:t>Other Public-Key Cryptosystems</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0" y="-381000"/>
            <a:ext cx="9144000" cy="2551112"/>
          </a:xfrm>
        </p:spPr>
        <p:txBody>
          <a:bodyPr/>
          <a:lstStyle/>
          <a:p>
            <a:pPr>
              <a:lnSpc>
                <a:spcPct val="100000"/>
              </a:lnSpc>
              <a:spcBef>
                <a:spcPts val="3000"/>
              </a:spcBef>
              <a:spcAft>
                <a:spcPts val="1200"/>
              </a:spcAft>
            </a:pPr>
            <a:br>
              <a:rPr lang="en-US" sz="3600" b="1" dirty="0">
                <a:solidFill>
                  <a:schemeClr val="tx2">
                    <a:lumMod val="75000"/>
                  </a:schemeClr>
                </a:solidFill>
              </a:rPr>
            </a:br>
            <a:r>
              <a:rPr lang="en-US" sz="3600" b="1" dirty="0">
                <a:solidFill>
                  <a:schemeClr val="tx2">
                    <a:lumMod val="75000"/>
                  </a:schemeClr>
                </a:solidFill>
              </a:rPr>
              <a:t>Table 10.3 </a:t>
            </a:r>
            <a:br>
              <a:rPr lang="en-US" sz="3600" dirty="0">
                <a:solidFill>
                  <a:schemeClr val="tx2">
                    <a:lumMod val="75000"/>
                  </a:schemeClr>
                </a:solidFill>
              </a:rPr>
            </a:br>
            <a:r>
              <a:rPr lang="en-US" sz="2800" dirty="0">
                <a:solidFill>
                  <a:schemeClr val="tx2">
                    <a:lumMod val="75000"/>
                  </a:schemeClr>
                </a:solidFill>
              </a:rPr>
              <a:t>Comparable Key Sizes in Terms of Computational Effort </a:t>
            </a:r>
            <a:br>
              <a:rPr lang="en-US" sz="2800" dirty="0">
                <a:solidFill>
                  <a:schemeClr val="tx2">
                    <a:lumMod val="75000"/>
                  </a:schemeClr>
                </a:solidFill>
              </a:rPr>
            </a:br>
            <a:r>
              <a:rPr lang="en-US" sz="2800" dirty="0">
                <a:solidFill>
                  <a:schemeClr val="tx2">
                    <a:lumMod val="75000"/>
                  </a:schemeClr>
                </a:solidFill>
              </a:rPr>
              <a:t>for Cryptanalysis  (NIST SP-800-57) </a:t>
            </a:r>
            <a:endParaRPr lang="en-US" sz="3600" dirty="0">
              <a:solidFill>
                <a:schemeClr val="tx2">
                  <a:lumMod val="75000"/>
                </a:schemeClr>
              </a:solidFill>
            </a:endParaRPr>
          </a:p>
        </p:txBody>
      </p:sp>
      <p:sp>
        <p:nvSpPr>
          <p:cNvPr id="11" name="Rectangle 10"/>
          <p:cNvSpPr/>
          <p:nvPr/>
        </p:nvSpPr>
        <p:spPr>
          <a:xfrm>
            <a:off x="304800" y="5943600"/>
            <a:ext cx="8382000" cy="338554"/>
          </a:xfrm>
          <a:prstGeom prst="rect">
            <a:avLst/>
          </a:prstGeom>
        </p:spPr>
        <p:txBody>
          <a:bodyPr wrap="square">
            <a:spAutoFit/>
          </a:bodyPr>
          <a:lstStyle/>
          <a:p>
            <a:r>
              <a:rPr lang="en-US" sz="1600" i="1" dirty="0">
                <a:latin typeface="+mn-lt"/>
              </a:rPr>
              <a:t>Note: L</a:t>
            </a:r>
            <a:r>
              <a:rPr lang="en-US" sz="1600" dirty="0">
                <a:latin typeface="+mn-lt"/>
              </a:rPr>
              <a:t> = size of public key, </a:t>
            </a:r>
            <a:r>
              <a:rPr lang="en-US" sz="1600" i="1" dirty="0">
                <a:latin typeface="+mn-lt"/>
              </a:rPr>
              <a:t>N</a:t>
            </a:r>
            <a:r>
              <a:rPr lang="en-US" sz="1600" dirty="0">
                <a:latin typeface="+mn-lt"/>
              </a:rPr>
              <a:t> = size of private key </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1100"/>
              <a:t>© 2020 Pearson Education, Inc., Hoboken, NJ. All rights reserved. </a:t>
            </a:r>
            <a:endParaRPr lang="en-US" sz="1100" dirty="0"/>
          </a:p>
        </p:txBody>
      </p:sp>
      <p:pic>
        <p:nvPicPr>
          <p:cNvPr id="2" name="Picture 1">
            <a:extLst>
              <a:ext uri="{FF2B5EF4-FFF2-40B4-BE49-F238E27FC236}">
                <a16:creationId xmlns:a16="http://schemas.microsoft.com/office/drawing/2014/main" id="{39148F12-9408-D34B-92F8-49473E133E53}"/>
              </a:ext>
            </a:extLst>
          </p:cNvPr>
          <p:cNvPicPr>
            <a:picLocks noChangeAspect="1"/>
          </p:cNvPicPr>
          <p:nvPr/>
        </p:nvPicPr>
        <p:blipFill>
          <a:blip r:embed="rId3"/>
          <a:stretch>
            <a:fillRect/>
          </a:stretch>
        </p:blipFill>
        <p:spPr>
          <a:xfrm>
            <a:off x="316982" y="2171699"/>
            <a:ext cx="8575498" cy="3628095"/>
          </a:xfrm>
          <a:prstGeom prst="rect">
            <a:avLst/>
          </a:prstGeom>
        </p:spPr>
      </p:pic>
      <p:cxnSp>
        <p:nvCxnSpPr>
          <p:cNvPr id="4" name="Straight Connector 3">
            <a:extLst>
              <a:ext uri="{FF2B5EF4-FFF2-40B4-BE49-F238E27FC236}">
                <a16:creationId xmlns:a16="http://schemas.microsoft.com/office/drawing/2014/main" id="{4AE670F4-D21C-FA47-AFC5-2D04B2376248}"/>
              </a:ext>
            </a:extLst>
          </p:cNvPr>
          <p:cNvCxnSpPr>
            <a:cxnSpLocks/>
          </p:cNvCxnSpPr>
          <p:nvPr/>
        </p:nvCxnSpPr>
        <p:spPr>
          <a:xfrm>
            <a:off x="304800" y="2170112"/>
            <a:ext cx="0" cy="3347120"/>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251520" y="1719397"/>
            <a:ext cx="3043064" cy="4800600"/>
          </a:xfrm>
        </p:spPr>
        <p:txBody>
          <a:bodyPr>
            <a:normAutofit/>
          </a:bodyPr>
          <a:lstStyle/>
          <a:p>
            <a:r>
              <a:rPr lang="en-US" dirty="0"/>
              <a:t>Define Diffie-Hellman Key Exchange</a:t>
            </a:r>
          </a:p>
          <a:p>
            <a:r>
              <a:rPr lang="en-US" dirty="0"/>
              <a:t>Understand the Man-in-the-middle attack</a:t>
            </a:r>
          </a:p>
          <a:p>
            <a:r>
              <a:rPr lang="en-US" dirty="0"/>
              <a:t>Present an overview of the </a:t>
            </a:r>
            <a:r>
              <a:rPr lang="en-US" dirty="0" err="1"/>
              <a:t>Elgamal</a:t>
            </a:r>
            <a:r>
              <a:rPr lang="en-US" dirty="0"/>
              <a:t> cryptographic system</a:t>
            </a:r>
          </a:p>
        </p:txBody>
      </p:sp>
      <p:sp>
        <p:nvSpPr>
          <p:cNvPr id="76804" name="Content Placeholder 11"/>
          <p:cNvSpPr>
            <a:spLocks noGrp="1"/>
          </p:cNvSpPr>
          <p:nvPr>
            <p:ph sz="half" idx="2"/>
          </p:nvPr>
        </p:nvSpPr>
        <p:spPr>
          <a:xfrm>
            <a:off x="5664744" y="1735421"/>
            <a:ext cx="3565525" cy="4800600"/>
          </a:xfrm>
        </p:spPr>
        <p:txBody>
          <a:bodyPr rtlCol="0">
            <a:normAutofit/>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Understand Elliptic curve arithmetic</a:t>
            </a:r>
          </a:p>
          <a:p>
            <a:pPr fontAlgn="auto">
              <a:spcAft>
                <a:spcPts val="0"/>
              </a:spcAft>
              <a:buClr>
                <a:schemeClr val="accent1">
                  <a:lumMod val="60000"/>
                  <a:lumOff val="40000"/>
                </a:schemeClr>
              </a:buClr>
              <a:buFont typeface="Candara" pitchFamily="34" charset="0"/>
              <a:buChar char="•"/>
              <a:defRPr/>
            </a:pPr>
            <a:r>
              <a:rPr lang="en-US" dirty="0">
                <a:ea typeface="+mn-ea"/>
                <a:cs typeface="+mn-cs"/>
              </a:rPr>
              <a:t>Present an overview of elliptic curve cryptography</a:t>
            </a:r>
          </a:p>
          <a:p>
            <a:pPr fontAlgn="auto">
              <a:spcAft>
                <a:spcPts val="0"/>
              </a:spcAft>
              <a:buClr>
                <a:schemeClr val="accent1">
                  <a:lumMod val="60000"/>
                  <a:lumOff val="40000"/>
                </a:schemeClr>
              </a:buClr>
              <a:buFont typeface="Candara" pitchFamily="34" charset="0"/>
              <a:buChar char="•"/>
              <a:defRPr/>
            </a:pPr>
            <a:r>
              <a:rPr lang="en-US" dirty="0">
                <a:ea typeface="+mn-ea"/>
                <a:cs typeface="+mn-cs"/>
              </a:rPr>
              <a:t>Present two techniques for generating pseudorandom numbers using an asymmetric cipher</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6324600" cy="365125"/>
          </a:xfrm>
        </p:spPr>
        <p:txBody>
          <a:bodyPr/>
          <a:lstStyle/>
          <a:p>
            <a:pPr>
              <a:defRPr/>
            </a:pPr>
            <a:r>
              <a:rPr lang="en-US"/>
              <a:t>© 2020 Pearson Education, Inc., Hoboken, NJ. All rights reserved.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a:t>Diffie-Hellman Key Exchange</a:t>
            </a:r>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a:t>First published public-key algorithm</a:t>
            </a:r>
          </a:p>
          <a:p>
            <a:r>
              <a:rPr lang="en-AU" dirty="0"/>
              <a:t>A number of commercial products employ this key exchange technique</a:t>
            </a:r>
          </a:p>
          <a:p>
            <a:r>
              <a:rPr lang="en-AU" dirty="0"/>
              <a:t>Purpose is to enable two users to securely exchange a key that can then be used for subsequent symmetric encryption of messages</a:t>
            </a:r>
          </a:p>
          <a:p>
            <a:r>
              <a:rPr lang="en-AU" dirty="0"/>
              <a:t>The algorithm itself is limited to the exchange of secret values</a:t>
            </a:r>
          </a:p>
          <a:p>
            <a:r>
              <a:rPr lang="en-AU" dirty="0"/>
              <a:t>Its effectiveness depends on the difficulty of computing discrete logarithms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100"/>
              <a:t>© 2020 Pearson Education, Inc., Hoboken, NJ. All rights reserved. </a:t>
            </a:r>
            <a:endParaRPr lang="en-US" sz="1100" dirty="0"/>
          </a:p>
        </p:txBody>
      </p:sp>
      <p:pic>
        <p:nvPicPr>
          <p:cNvPr id="5" name="Picture 4">
            <a:extLst>
              <a:ext uri="{FF2B5EF4-FFF2-40B4-BE49-F238E27FC236}">
                <a16:creationId xmlns:a16="http://schemas.microsoft.com/office/drawing/2014/main" id="{2370B844-3C1F-2D43-9CFC-42805D11AF4B}"/>
              </a:ext>
            </a:extLst>
          </p:cNvPr>
          <p:cNvPicPr>
            <a:picLocks noChangeAspect="1"/>
          </p:cNvPicPr>
          <p:nvPr/>
        </p:nvPicPr>
        <p:blipFill rotWithShape="1">
          <a:blip r:embed="rId3"/>
          <a:srcRect b="20601"/>
          <a:stretch/>
        </p:blipFill>
        <p:spPr>
          <a:xfrm>
            <a:off x="1259632" y="25462"/>
            <a:ext cx="6624736" cy="6807075"/>
          </a:xfrm>
          <a:prstGeom prst="rect">
            <a:avLst/>
          </a:prstGeom>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sz="1100"/>
              <a:t>© 2020 Pearson Education, Inc., Hoboken, NJ. All rights reserved. </a:t>
            </a:r>
            <a:endParaRPr lang="en-US" sz="1100" dirty="0"/>
          </a:p>
        </p:txBody>
      </p:sp>
      <p:pic>
        <p:nvPicPr>
          <p:cNvPr id="5" name="Picture 4">
            <a:extLst>
              <a:ext uri="{FF2B5EF4-FFF2-40B4-BE49-F238E27FC236}">
                <a16:creationId xmlns:a16="http://schemas.microsoft.com/office/drawing/2014/main" id="{B370FA5C-3389-DC42-84F4-43D962ED0EF0}"/>
              </a:ext>
            </a:extLst>
          </p:cNvPr>
          <p:cNvPicPr>
            <a:picLocks noChangeAspect="1"/>
          </p:cNvPicPr>
          <p:nvPr/>
        </p:nvPicPr>
        <p:blipFill>
          <a:blip r:embed="rId3"/>
          <a:stretch>
            <a:fillRect/>
          </a:stretch>
        </p:blipFill>
        <p:spPr>
          <a:xfrm>
            <a:off x="1907704" y="-18912"/>
            <a:ext cx="5688632" cy="7361758"/>
          </a:xfrm>
          <a:prstGeom prst="rect">
            <a:avLst/>
          </a:prstGeom>
        </p:spPr>
      </p:pic>
    </p:spTree>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61722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867400" cy="365125"/>
          </a:xfrm>
        </p:spPr>
        <p:txBody>
          <a:bodyPr/>
          <a:lstStyle/>
          <a:p>
            <a:pPr>
              <a:defRPr/>
            </a:pPr>
            <a:r>
              <a:rPr lang="en-US" sz="1100"/>
              <a:t>© 2020 Pearson Education, Inc., Hoboken, NJ. All rights reserved. </a:t>
            </a:r>
            <a:endParaRPr lang="en-US" sz="1100" dirty="0"/>
          </a:p>
        </p:txBody>
      </p:sp>
      <p:pic>
        <p:nvPicPr>
          <p:cNvPr id="4" name="Picture 3">
            <a:extLst>
              <a:ext uri="{FF2B5EF4-FFF2-40B4-BE49-F238E27FC236}">
                <a16:creationId xmlns:a16="http://schemas.microsoft.com/office/drawing/2014/main" id="{3ED26FDD-18B0-8D4C-A914-FDBE7C7A0816}"/>
              </a:ext>
            </a:extLst>
          </p:cNvPr>
          <p:cNvPicPr>
            <a:picLocks noChangeAspect="1"/>
          </p:cNvPicPr>
          <p:nvPr/>
        </p:nvPicPr>
        <p:blipFill>
          <a:blip r:embed="rId3"/>
          <a:stretch>
            <a:fillRect/>
          </a:stretch>
        </p:blipFill>
        <p:spPr>
          <a:xfrm>
            <a:off x="1653655" y="-347682"/>
            <a:ext cx="5867400" cy="7593106"/>
          </a:xfrm>
          <a:prstGeom prst="rect">
            <a:avLst/>
          </a:prstGeom>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a:t>Elliptic Curve Arithmetic</a:t>
            </a:r>
            <a:endParaRPr lang="en-AU" dirty="0"/>
          </a:p>
        </p:txBody>
      </p:sp>
      <p:sp>
        <p:nvSpPr>
          <p:cNvPr id="68611" name="Rectangle 3"/>
          <p:cNvSpPr>
            <a:spLocks noGrp="1" noChangeArrowheads="1"/>
          </p:cNvSpPr>
          <p:nvPr>
            <p:ph idx="1"/>
          </p:nvPr>
        </p:nvSpPr>
        <p:spPr>
          <a:xfrm>
            <a:off x="762000" y="1905000"/>
            <a:ext cx="7570787" cy="4289425"/>
          </a:xfrm>
        </p:spPr>
        <p:txBody>
          <a:bodyPr>
            <a:normAutofit fontScale="85000" lnSpcReduction="20000"/>
          </a:bodyPr>
          <a:lstStyle/>
          <a:p>
            <a:r>
              <a:rPr lang="en-AU" dirty="0"/>
              <a:t>Most of the products and standards that use public-key cryptography for encryption and digital signatures use RSA</a:t>
            </a:r>
          </a:p>
          <a:p>
            <a:pPr lvl="1"/>
            <a:r>
              <a:rPr lang="en-AU" dirty="0"/>
              <a:t>The key length for secure RSA use has increased over recent years and this has put a heavier processing load on applications using RSA</a:t>
            </a:r>
          </a:p>
          <a:p>
            <a:r>
              <a:rPr lang="en-AU" dirty="0"/>
              <a:t>Elliptic curve cryptography (ECC) is showing up in standardization efforts including the IEEE P1363 Standard for Public-Key Cryptography</a:t>
            </a:r>
          </a:p>
          <a:p>
            <a:r>
              <a:rPr lang="en-AU" dirty="0"/>
              <a:t>Principal attraction of ECC is that it appears to offer equal security for a far smaller key size</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Abelian Group</a:t>
            </a:r>
          </a:p>
        </p:txBody>
      </p:sp>
      <p:sp>
        <p:nvSpPr>
          <p:cNvPr id="9" name="Content Placeholder 8"/>
          <p:cNvSpPr>
            <a:spLocks noGrp="1"/>
          </p:cNvSpPr>
          <p:nvPr>
            <p:ph idx="1"/>
          </p:nvPr>
        </p:nvSpPr>
        <p:spPr>
          <a:xfrm>
            <a:off x="457200" y="1676400"/>
            <a:ext cx="8382000" cy="4943475"/>
          </a:xfrm>
        </p:spPr>
        <p:txBody>
          <a:bodyPr>
            <a:normAutofit fontScale="92500" lnSpcReduction="20000"/>
          </a:bodyPr>
          <a:lstStyle/>
          <a:p>
            <a:r>
              <a:rPr lang="en-US" dirty="0"/>
              <a:t>A set of elements with a binary operation, denoted by </a:t>
            </a:r>
            <a:r>
              <a:rPr lang="en-US" sz="2000" dirty="0">
                <a:latin typeface="Wingdings"/>
                <a:ea typeface="Wingdings"/>
                <a:cs typeface="Wingdings"/>
              </a:rPr>
              <a:t></a:t>
            </a:r>
            <a:r>
              <a:rPr lang="en-US" dirty="0"/>
              <a:t>, that associates to each ordered pair (</a:t>
            </a:r>
            <a:r>
              <a:rPr lang="en-US" i="1" dirty="0"/>
              <a:t>a, b) </a:t>
            </a:r>
            <a:r>
              <a:rPr lang="en-US" dirty="0"/>
              <a:t>of elements in </a:t>
            </a:r>
            <a:r>
              <a:rPr lang="en-US" i="1" dirty="0"/>
              <a:t>G </a:t>
            </a:r>
            <a:r>
              <a:rPr lang="en-US" dirty="0"/>
              <a:t>an element (</a:t>
            </a:r>
            <a:r>
              <a:rPr lang="en-US" i="1" dirty="0"/>
              <a:t>a </a:t>
            </a:r>
            <a:r>
              <a:rPr lang="en-US" sz="2000" i="1" dirty="0">
                <a:latin typeface="Wingdings"/>
                <a:ea typeface="Wingdings"/>
                <a:cs typeface="Wingdings"/>
              </a:rPr>
              <a:t></a:t>
            </a:r>
            <a:r>
              <a:rPr lang="en-US" i="1" dirty="0"/>
              <a:t> b)</a:t>
            </a:r>
            <a:r>
              <a:rPr lang="en-US" dirty="0"/>
              <a:t> in </a:t>
            </a:r>
            <a:r>
              <a:rPr lang="en-US" i="1" dirty="0"/>
              <a:t>G, </a:t>
            </a:r>
            <a:r>
              <a:rPr lang="en-US" dirty="0"/>
              <a:t>such that the following axioms are obeyed:</a:t>
            </a:r>
          </a:p>
          <a:p>
            <a:pPr>
              <a:buNone/>
            </a:pPr>
            <a:r>
              <a:rPr lang="en-US" dirty="0"/>
              <a:t>	</a:t>
            </a:r>
            <a:r>
              <a:rPr lang="en-US" sz="2200" b="1" dirty="0"/>
              <a:t>(A1) Closure: </a:t>
            </a:r>
            <a:r>
              <a:rPr lang="en-US" sz="2200" dirty="0"/>
              <a:t>		If </a:t>
            </a:r>
            <a:r>
              <a:rPr lang="en-US" sz="2200" i="1" dirty="0"/>
              <a:t>a</a:t>
            </a:r>
            <a:r>
              <a:rPr lang="en-US" sz="2200" dirty="0"/>
              <a:t> and </a:t>
            </a:r>
            <a:r>
              <a:rPr lang="en-US" sz="2200" i="1" dirty="0"/>
              <a:t>b</a:t>
            </a:r>
            <a:r>
              <a:rPr lang="en-US" sz="2200" dirty="0"/>
              <a:t> belong to </a:t>
            </a:r>
            <a:r>
              <a:rPr lang="en-US" sz="2200" i="1" dirty="0"/>
              <a:t>G</a:t>
            </a:r>
            <a:r>
              <a:rPr lang="en-US" sz="2200" dirty="0"/>
              <a:t>, then </a:t>
            </a:r>
            <a:r>
              <a:rPr lang="en-US" sz="2200" i="1" dirty="0"/>
              <a:t>a </a:t>
            </a:r>
            <a:r>
              <a:rPr lang="en-US" sz="2000" dirty="0">
                <a:latin typeface="Wingdings"/>
                <a:ea typeface="Wingdings"/>
                <a:cs typeface="Wingdings"/>
              </a:rPr>
              <a:t></a:t>
            </a:r>
            <a:r>
              <a:rPr lang="en-US" sz="2200" i="1" dirty="0"/>
              <a:t> b </a:t>
            </a:r>
            <a:r>
              <a:rPr lang="en-US" sz="2200" dirty="0"/>
              <a:t>is also in </a:t>
            </a:r>
            <a:r>
              <a:rPr lang="en-US" sz="2200" i="1" dirty="0"/>
              <a:t>G</a:t>
            </a:r>
            <a:endParaRPr lang="en-US" sz="2200" dirty="0"/>
          </a:p>
          <a:p>
            <a:pPr>
              <a:buNone/>
            </a:pPr>
            <a:r>
              <a:rPr lang="en-US" sz="2200" dirty="0"/>
              <a:t>	</a:t>
            </a:r>
            <a:r>
              <a:rPr lang="en-US" sz="2200" b="1" dirty="0"/>
              <a:t>(A2) Associative: </a:t>
            </a:r>
            <a:r>
              <a:rPr lang="en-US" sz="2200" dirty="0"/>
              <a:t>	</a:t>
            </a:r>
            <a:r>
              <a:rPr lang="en-US" sz="2200" i="1" dirty="0"/>
              <a:t>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 (a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a:t>
            </a:r>
            <a:r>
              <a:rPr lang="en-US" sz="2200" dirty="0"/>
              <a:t>for all </a:t>
            </a:r>
            <a:r>
              <a:rPr lang="en-US" sz="2200" i="1" dirty="0"/>
              <a:t>a, b, c </a:t>
            </a:r>
            <a:r>
              <a:rPr lang="en-US" sz="2200" dirty="0"/>
              <a:t>in </a:t>
            </a:r>
            <a:r>
              <a:rPr lang="en-US" sz="2200" i="1" dirty="0"/>
              <a:t>G</a:t>
            </a:r>
          </a:p>
          <a:p>
            <a:pPr>
              <a:buNone/>
            </a:pPr>
            <a:r>
              <a:rPr lang="en-US" sz="2200" dirty="0"/>
              <a:t>	</a:t>
            </a:r>
            <a:r>
              <a:rPr lang="en-US" sz="2200" b="1" dirty="0"/>
              <a:t>(A3) Identity element: </a:t>
            </a:r>
            <a:r>
              <a:rPr lang="en-US" sz="2200" dirty="0"/>
              <a:t>There is an element </a:t>
            </a:r>
            <a:r>
              <a:rPr lang="en-US" sz="2200" i="1" dirty="0"/>
              <a:t>e</a:t>
            </a:r>
            <a:r>
              <a:rPr lang="en-US" sz="2200" dirty="0"/>
              <a:t> in </a:t>
            </a:r>
            <a:r>
              <a:rPr lang="en-US" sz="2200" i="1" dirty="0"/>
              <a:t>G </a:t>
            </a:r>
            <a:r>
              <a:rPr lang="en-US" sz="2200" dirty="0"/>
              <a:t>such that </a:t>
            </a:r>
            <a:r>
              <a:rPr lang="en-US" sz="2200" i="1" dirty="0"/>
              <a:t>a </a:t>
            </a:r>
            <a:r>
              <a:rPr lang="en-US" sz="2400" i="1" dirty="0">
                <a:latin typeface="Wingdings"/>
                <a:ea typeface="Wingdings"/>
                <a:cs typeface="Wingdings"/>
              </a:rPr>
              <a:t></a:t>
            </a:r>
            <a:r>
              <a:rPr lang="en-US" sz="2200" i="1" dirty="0"/>
              <a:t> e = e </a:t>
            </a:r>
            <a:r>
              <a:rPr lang="en-US" sz="2400" i="1" dirty="0">
                <a:latin typeface="Wingdings"/>
                <a:ea typeface="Wingdings"/>
                <a:cs typeface="Wingdings"/>
              </a:rPr>
              <a:t></a:t>
            </a:r>
            <a:r>
              <a:rPr lang="en-US" sz="2200" i="1" dirty="0"/>
              <a:t> a = a 			</a:t>
            </a:r>
            <a:r>
              <a:rPr lang="en-US" sz="2200" dirty="0"/>
              <a:t>for all </a:t>
            </a:r>
            <a:r>
              <a:rPr lang="en-US" sz="2200" i="1" dirty="0"/>
              <a:t>a</a:t>
            </a:r>
            <a:r>
              <a:rPr lang="en-US" sz="2200" dirty="0"/>
              <a:t> in </a:t>
            </a:r>
            <a:r>
              <a:rPr lang="en-US" sz="2200" i="1" dirty="0"/>
              <a:t>G</a:t>
            </a:r>
          </a:p>
          <a:p>
            <a:pPr>
              <a:buNone/>
            </a:pPr>
            <a:r>
              <a:rPr lang="en-US" sz="2200" dirty="0"/>
              <a:t>	</a:t>
            </a:r>
            <a:r>
              <a:rPr lang="en-US" sz="2200" b="1" dirty="0"/>
              <a:t>(A4) Inverse element: </a:t>
            </a:r>
            <a:r>
              <a:rPr lang="en-US" sz="2200" dirty="0"/>
              <a:t>For each </a:t>
            </a:r>
            <a:r>
              <a:rPr lang="en-US" sz="2200" i="1" dirty="0"/>
              <a:t>a</a:t>
            </a:r>
            <a:r>
              <a:rPr lang="en-US" sz="2200" dirty="0"/>
              <a:t> in </a:t>
            </a:r>
            <a:r>
              <a:rPr lang="en-US" sz="2200" i="1" dirty="0"/>
              <a:t>G</a:t>
            </a:r>
            <a:r>
              <a:rPr lang="en-US" sz="2200" dirty="0"/>
              <a:t> there is an element </a:t>
            </a:r>
            <a:r>
              <a:rPr lang="en-US" sz="2200" i="1" dirty="0"/>
              <a:t>a′</a:t>
            </a:r>
            <a:r>
              <a:rPr lang="en-US" sz="2200" dirty="0"/>
              <a:t> in </a:t>
            </a:r>
            <a:r>
              <a:rPr lang="en-US" sz="2200" i="1" dirty="0"/>
              <a:t>G</a:t>
            </a:r>
            <a:r>
              <a:rPr lang="en-US" sz="2200" dirty="0"/>
              <a:t> such that 			</a:t>
            </a:r>
            <a:r>
              <a:rPr lang="en-US" sz="2200" i="1" dirty="0"/>
              <a:t>a </a:t>
            </a:r>
            <a:r>
              <a:rPr lang="en-US" sz="2400" i="1" dirty="0">
                <a:latin typeface="Wingdings"/>
                <a:ea typeface="Wingdings"/>
                <a:cs typeface="Wingdings"/>
              </a:rPr>
              <a:t></a:t>
            </a:r>
            <a:r>
              <a:rPr lang="en-US" sz="2200" i="1" dirty="0"/>
              <a:t> a′ = </a:t>
            </a:r>
            <a:r>
              <a:rPr lang="en-US" sz="2200" i="1" dirty="0" err="1"/>
              <a:t>a′</a:t>
            </a:r>
            <a:r>
              <a:rPr lang="en-US" sz="2400" i="1" dirty="0" err="1">
                <a:latin typeface="Wingdings"/>
                <a:ea typeface="Wingdings"/>
                <a:cs typeface="Wingdings"/>
              </a:rPr>
              <a:t></a:t>
            </a:r>
            <a:r>
              <a:rPr lang="en-US" sz="2200" i="1" dirty="0"/>
              <a:t> a = e</a:t>
            </a:r>
          </a:p>
          <a:p>
            <a:pPr>
              <a:buNone/>
            </a:pPr>
            <a:r>
              <a:rPr lang="en-US" sz="2200" dirty="0"/>
              <a:t>	</a:t>
            </a:r>
            <a:r>
              <a:rPr lang="en-US" sz="2200" b="1" dirty="0"/>
              <a:t>(A5) Commutative: </a:t>
            </a:r>
            <a:r>
              <a:rPr lang="en-US" sz="2200" dirty="0"/>
              <a:t>	</a:t>
            </a:r>
            <a:r>
              <a:rPr lang="en-US" sz="2200" i="1" dirty="0"/>
              <a:t>a </a:t>
            </a:r>
            <a:r>
              <a:rPr lang="en-US" sz="2400" i="1" dirty="0">
                <a:latin typeface="Wingdings"/>
                <a:ea typeface="Wingdings"/>
                <a:cs typeface="Wingdings"/>
              </a:rPr>
              <a:t></a:t>
            </a:r>
            <a:r>
              <a:rPr lang="en-US" sz="2200" i="1" dirty="0"/>
              <a:t> b = b </a:t>
            </a:r>
            <a:r>
              <a:rPr lang="en-US" sz="2400" i="1" dirty="0">
                <a:latin typeface="Wingdings"/>
                <a:ea typeface="Wingdings"/>
                <a:cs typeface="Wingdings"/>
              </a:rPr>
              <a:t></a:t>
            </a:r>
            <a:r>
              <a:rPr lang="en-US" sz="2200" i="1" dirty="0"/>
              <a:t> a </a:t>
            </a:r>
            <a:r>
              <a:rPr lang="en-US" sz="2200" dirty="0"/>
              <a:t>for all </a:t>
            </a:r>
            <a:r>
              <a:rPr lang="en-US" sz="2200" i="1" dirty="0"/>
              <a:t>a, b </a:t>
            </a:r>
            <a:r>
              <a:rPr lang="en-US" sz="2200" dirty="0"/>
              <a:t>in </a:t>
            </a:r>
            <a:r>
              <a:rPr lang="en-US" sz="2200" i="1" dirty="0"/>
              <a:t>G</a:t>
            </a:r>
          </a:p>
        </p:txBody>
      </p:sp>
      <p:sp>
        <p:nvSpPr>
          <p:cNvPr id="5" name="Footer Placeholder 4"/>
          <p:cNvSpPr>
            <a:spLocks noGrp="1"/>
          </p:cNvSpPr>
          <p:nvPr>
            <p:ph type="ftr" sz="quarter" idx="11"/>
          </p:nvPr>
        </p:nvSpPr>
        <p:spPr>
          <a:xfrm>
            <a:off x="0" y="6492875"/>
            <a:ext cx="6172200" cy="365125"/>
          </a:xfrm>
        </p:spPr>
        <p:txBody>
          <a:bodyPr/>
          <a:lstStyle/>
          <a:p>
            <a:pPr>
              <a:defRPr/>
            </a:pPr>
            <a:r>
              <a:rPr lang="en-US" sz="1100"/>
              <a:t>© 2020 Pearson Education, Inc., Hoboken, NJ. All rights reserved. </a:t>
            </a:r>
            <a:endParaRPr lang="en-US" sz="1100" dirty="0"/>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28794</TotalTime>
  <Words>3647</Words>
  <Application>Microsoft Macintosh PowerPoint</Application>
  <PresentationFormat>On-screen Show (4:3)</PresentationFormat>
  <Paragraphs>221</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Candara</vt:lpstr>
      <vt:lpstr>Mistral</vt:lpstr>
      <vt:lpstr>Times New Roman</vt:lpstr>
      <vt:lpstr>Wingdings</vt:lpstr>
      <vt:lpstr>ch01</vt:lpstr>
      <vt:lpstr>Infusion</vt:lpstr>
      <vt:lpstr>Cryptography and Network Security</vt:lpstr>
      <vt:lpstr>Chapter 10</vt:lpstr>
      <vt:lpstr>Diffie-Hellman Key Exchange</vt:lpstr>
      <vt:lpstr>PowerPoint Presentation</vt:lpstr>
      <vt:lpstr>PowerPoint Presentation</vt:lpstr>
      <vt:lpstr>ElGamal Cryptography</vt:lpstr>
      <vt:lpstr>PowerPoint Presentation</vt:lpstr>
      <vt:lpstr>Elliptic Curve Arithmetic</vt:lpstr>
      <vt:lpstr>Abelian Group</vt:lpstr>
      <vt:lpstr>PowerPoint Presentation</vt:lpstr>
      <vt:lpstr>Elliptic Curves Over Zp</vt:lpstr>
      <vt:lpstr>PowerPoint Presentation</vt:lpstr>
      <vt:lpstr>PowerPoint Presentation</vt:lpstr>
      <vt:lpstr>Elliptic Curves Over GF(2m)</vt:lpstr>
      <vt:lpstr>Table 10.2   Points (other than O) on the Elliptic Curve E24(g4, 1) </vt:lpstr>
      <vt:lpstr>PowerPoint Presentation</vt:lpstr>
      <vt:lpstr>Elliptic Curve Cryptography (ECC)</vt:lpstr>
      <vt:lpstr>PowerPoint Presentation</vt:lpstr>
      <vt:lpstr>Security of Elliptic Curve Cryptography</vt:lpstr>
      <vt:lpstr> Table 10.3  Comparable Key Sizes in Terms of Computational Effort  for Cryptanalysis  (NIST SP-800-57) </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Kim McLaughlin</cp:lastModifiedBy>
  <cp:revision>78</cp:revision>
  <dcterms:created xsi:type="dcterms:W3CDTF">2016-03-31T03:55:02Z</dcterms:created>
  <dcterms:modified xsi:type="dcterms:W3CDTF">2019-11-05T03:06:05Z</dcterms:modified>
  <cp:category/>
</cp:coreProperties>
</file>