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1"/>
  </p:sldMasterIdLst>
  <p:notesMasterIdLst>
    <p:notesMasterId r:id="rId35"/>
  </p:notesMasterIdLst>
  <p:handoutMasterIdLst>
    <p:handoutMasterId r:id="rId36"/>
  </p:handoutMasterIdLst>
  <p:sldIdLst>
    <p:sldId id="318" r:id="rId2"/>
    <p:sldId id="319" r:id="rId3"/>
    <p:sldId id="276" r:id="rId4"/>
    <p:sldId id="322" r:id="rId5"/>
    <p:sldId id="323" r:id="rId6"/>
    <p:sldId id="324" r:id="rId7"/>
    <p:sldId id="325" r:id="rId8"/>
    <p:sldId id="278" r:id="rId9"/>
    <p:sldId id="326" r:id="rId10"/>
    <p:sldId id="327" r:id="rId11"/>
    <p:sldId id="303" r:id="rId12"/>
    <p:sldId id="304" r:id="rId13"/>
    <p:sldId id="296" r:id="rId14"/>
    <p:sldId id="307" r:id="rId15"/>
    <p:sldId id="298" r:id="rId16"/>
    <p:sldId id="328" r:id="rId17"/>
    <p:sldId id="299" r:id="rId18"/>
    <p:sldId id="306" r:id="rId19"/>
    <p:sldId id="301" r:id="rId20"/>
    <p:sldId id="308" r:id="rId21"/>
    <p:sldId id="309" r:id="rId22"/>
    <p:sldId id="329" r:id="rId23"/>
    <p:sldId id="310" r:id="rId24"/>
    <p:sldId id="311" r:id="rId25"/>
    <p:sldId id="312" r:id="rId26"/>
    <p:sldId id="314" r:id="rId27"/>
    <p:sldId id="330" r:id="rId28"/>
    <p:sldId id="331" r:id="rId29"/>
    <p:sldId id="332" r:id="rId30"/>
    <p:sldId id="333" r:id="rId31"/>
    <p:sldId id="334" r:id="rId32"/>
    <p:sldId id="335" r:id="rId33"/>
    <p:sldId id="321" r:id="rId3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39" autoAdjust="0"/>
    <p:restoredTop sz="89742" autoAdjust="0"/>
  </p:normalViewPr>
  <p:slideViewPr>
    <p:cSldViewPr>
      <p:cViewPr varScale="1">
        <p:scale>
          <a:sx n="101" d="100"/>
          <a:sy n="101" d="100"/>
        </p:scale>
        <p:origin x="2240" y="-296"/>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p:cViewPr>
        <p:scale>
          <a:sx n="100" d="100"/>
          <a:sy n="100" d="100"/>
        </p:scale>
        <p:origin x="-1704" y="-97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72B638-AD8A-7449-B951-8BAE00A25ADC}" type="doc">
      <dgm:prSet loTypeId="urn:microsoft.com/office/officeart/2005/8/layout/arrow3" loCatId="relationship" qsTypeId="urn:microsoft.com/office/officeart/2005/8/quickstyle/simple4" qsCatId="simple" csTypeId="urn:microsoft.com/office/officeart/2005/8/colors/accent1_2" csCatId="accent1" phldr="1"/>
      <dgm:spPr/>
      <dgm:t>
        <a:bodyPr/>
        <a:lstStyle/>
        <a:p>
          <a:endParaRPr lang="en-US"/>
        </a:p>
      </dgm:t>
    </dgm:pt>
    <dgm:pt modelId="{74D7223F-47AF-9145-AC1D-19E9CEBF0BBA}">
      <dgm:prSet phldrT="[Text]"/>
      <dgm:spPr>
        <a:solidFill>
          <a:schemeClr val="bg1"/>
        </a:solidFill>
        <a:ln>
          <a:solidFill>
            <a:schemeClr val="accent1"/>
          </a:solidFill>
        </a:ln>
      </dgm:spPr>
      <dgm:t>
        <a:bodyPr/>
        <a:lstStyle/>
        <a:p>
          <a:r>
            <a:rPr lang="en-US" dirty="0"/>
            <a:t>Lower level</a:t>
          </a:r>
        </a:p>
      </dgm:t>
    </dgm:pt>
    <dgm:pt modelId="{6AF4A625-D7C6-3C44-BBB6-A35B38728378}" type="parTrans" cxnId="{77194883-A665-AD47-8DA4-B3690A1A4E2F}">
      <dgm:prSet/>
      <dgm:spPr/>
      <dgm:t>
        <a:bodyPr/>
        <a:lstStyle/>
        <a:p>
          <a:endParaRPr lang="en-US"/>
        </a:p>
      </dgm:t>
    </dgm:pt>
    <dgm:pt modelId="{A07E8E10-8C1E-4A4E-9EC7-0E8B471F26A1}" type="sibTrans" cxnId="{77194883-A665-AD47-8DA4-B3690A1A4E2F}">
      <dgm:prSet/>
      <dgm:spPr/>
      <dgm:t>
        <a:bodyPr/>
        <a:lstStyle/>
        <a:p>
          <a:endParaRPr lang="en-US"/>
        </a:p>
      </dgm:t>
    </dgm:pt>
    <dgm:pt modelId="{67CEA14B-DB74-D04C-8843-6765F8ACBA91}">
      <dgm:prSet/>
      <dgm:spPr>
        <a:solidFill>
          <a:schemeClr val="bg1"/>
        </a:solidFill>
        <a:ln>
          <a:solidFill>
            <a:schemeClr val="accent1"/>
          </a:solidFill>
        </a:ln>
      </dgm:spPr>
      <dgm:t>
        <a:bodyPr/>
        <a:lstStyle/>
        <a:p>
          <a:r>
            <a:rPr lang="en-US" dirty="0"/>
            <a:t>There must be some sort of function that produces an authenticator</a:t>
          </a:r>
        </a:p>
      </dgm:t>
    </dgm:pt>
    <dgm:pt modelId="{F7F87C3D-F34C-324B-8A44-7D3B2BB7365B}" type="parTrans" cxnId="{8E823168-509F-3F4D-81BA-3388C694368C}">
      <dgm:prSet/>
      <dgm:spPr/>
      <dgm:t>
        <a:bodyPr/>
        <a:lstStyle/>
        <a:p>
          <a:endParaRPr lang="en-US"/>
        </a:p>
      </dgm:t>
    </dgm:pt>
    <dgm:pt modelId="{C16D9BF7-F155-E74D-9B94-A842DF9A0FA9}" type="sibTrans" cxnId="{8E823168-509F-3F4D-81BA-3388C694368C}">
      <dgm:prSet/>
      <dgm:spPr/>
      <dgm:t>
        <a:bodyPr/>
        <a:lstStyle/>
        <a:p>
          <a:endParaRPr lang="en-US"/>
        </a:p>
      </dgm:t>
    </dgm:pt>
    <dgm:pt modelId="{70C31672-69CE-724F-96D3-288C76C18F89}">
      <dgm:prSet custT="1"/>
      <dgm:spPr>
        <a:solidFill>
          <a:schemeClr val="bg1"/>
        </a:solidFill>
        <a:ln>
          <a:solidFill>
            <a:schemeClr val="accent1"/>
          </a:solidFill>
        </a:ln>
      </dgm:spPr>
      <dgm:t>
        <a:bodyPr/>
        <a:lstStyle/>
        <a:p>
          <a:r>
            <a:rPr lang="en-US" sz="1900" dirty="0"/>
            <a:t>Higher-level</a:t>
          </a:r>
        </a:p>
      </dgm:t>
    </dgm:pt>
    <dgm:pt modelId="{61D649B8-315F-F84C-AC9A-3EB95DF24113}" type="parTrans" cxnId="{D7C6FD97-EC24-7E4B-A5CC-63584ED825A0}">
      <dgm:prSet/>
      <dgm:spPr/>
      <dgm:t>
        <a:bodyPr/>
        <a:lstStyle/>
        <a:p>
          <a:endParaRPr lang="en-US"/>
        </a:p>
      </dgm:t>
    </dgm:pt>
    <dgm:pt modelId="{752F9A10-5E69-5F49-A955-00E57BB911F4}" type="sibTrans" cxnId="{D7C6FD97-EC24-7E4B-A5CC-63584ED825A0}">
      <dgm:prSet/>
      <dgm:spPr/>
      <dgm:t>
        <a:bodyPr/>
        <a:lstStyle/>
        <a:p>
          <a:endParaRPr lang="en-US"/>
        </a:p>
      </dgm:t>
    </dgm:pt>
    <dgm:pt modelId="{8BC74112-092F-7A4C-89D4-D59CE6A78249}">
      <dgm:prSet custT="1"/>
      <dgm:spPr>
        <a:solidFill>
          <a:schemeClr val="bg1"/>
        </a:solidFill>
        <a:ln>
          <a:solidFill>
            <a:schemeClr val="accent1"/>
          </a:solidFill>
        </a:ln>
      </dgm:spPr>
      <dgm:t>
        <a:bodyPr/>
        <a:lstStyle/>
        <a:p>
          <a:r>
            <a:rPr lang="en-US" sz="1500" dirty="0"/>
            <a:t>Uses the lower-level function as a primitive in an authentication protocol that enables a receiver to verify the authenticity of a message</a:t>
          </a:r>
        </a:p>
      </dgm:t>
    </dgm:pt>
    <dgm:pt modelId="{82471070-B302-E541-A717-EB2B13629F6A}" type="parTrans" cxnId="{20DAEC2E-E96C-4143-8582-26AA0290F6F1}">
      <dgm:prSet/>
      <dgm:spPr/>
      <dgm:t>
        <a:bodyPr/>
        <a:lstStyle/>
        <a:p>
          <a:endParaRPr lang="en-US"/>
        </a:p>
      </dgm:t>
    </dgm:pt>
    <dgm:pt modelId="{BFB1E995-2A6C-7646-8CEE-A46E43CC28B0}" type="sibTrans" cxnId="{20DAEC2E-E96C-4143-8582-26AA0290F6F1}">
      <dgm:prSet/>
      <dgm:spPr/>
      <dgm:t>
        <a:bodyPr/>
        <a:lstStyle/>
        <a:p>
          <a:endParaRPr lang="en-US"/>
        </a:p>
      </dgm:t>
    </dgm:pt>
    <dgm:pt modelId="{5B93C41C-15C2-DB4E-BB5F-508419D939D4}" type="pres">
      <dgm:prSet presAssocID="{AF72B638-AD8A-7449-B951-8BAE00A25ADC}" presName="compositeShape" presStyleCnt="0">
        <dgm:presLayoutVars>
          <dgm:chMax val="2"/>
          <dgm:dir/>
          <dgm:resizeHandles val="exact"/>
        </dgm:presLayoutVars>
      </dgm:prSet>
      <dgm:spPr/>
    </dgm:pt>
    <dgm:pt modelId="{29FEC589-A4ED-E54A-BF89-3911A7F09B0D}" type="pres">
      <dgm:prSet presAssocID="{AF72B638-AD8A-7449-B951-8BAE00A25ADC}" presName="divider" presStyleLbl="fgShp" presStyleIdx="0" presStyleCnt="1"/>
      <dgm:spPr>
        <a:ln>
          <a:solidFill>
            <a:schemeClr val="tx2">
              <a:lumMod val="75000"/>
            </a:schemeClr>
          </a:solidFill>
        </a:ln>
      </dgm:spPr>
    </dgm:pt>
    <dgm:pt modelId="{0C3C8EB4-2219-0641-85AA-990D74CF09C9}" type="pres">
      <dgm:prSet presAssocID="{74D7223F-47AF-9145-AC1D-19E9CEBF0BBA}" presName="downArrow" presStyleLbl="node1" presStyleIdx="0" presStyleCnt="2" custLinFactNeighborX="1667" custLinFactNeighborY="25636"/>
      <dgm:spPr>
        <a:ln>
          <a:solidFill>
            <a:schemeClr val="tx2">
              <a:lumMod val="75000"/>
            </a:schemeClr>
          </a:solidFill>
        </a:ln>
      </dgm:spPr>
    </dgm:pt>
    <dgm:pt modelId="{A3AF565A-D8F3-0D47-8B84-CE178EBBD269}" type="pres">
      <dgm:prSet presAssocID="{74D7223F-47AF-9145-AC1D-19E9CEBF0BBA}" presName="downArrowText" presStyleLbl="revTx" presStyleIdx="0" presStyleCnt="2" custScaleX="201562" custScaleY="67716" custLinFactNeighborX="-83594" custLinFactNeighborY="-16142">
        <dgm:presLayoutVars>
          <dgm:bulletEnabled val="1"/>
        </dgm:presLayoutVars>
      </dgm:prSet>
      <dgm:spPr/>
    </dgm:pt>
    <dgm:pt modelId="{F89A8629-E88D-5B42-AE48-3030A7AF7E25}" type="pres">
      <dgm:prSet presAssocID="{70C31672-69CE-724F-96D3-288C76C18F89}" presName="upArrow" presStyleLbl="node1" presStyleIdx="1" presStyleCnt="2" custLinFactNeighborX="-14167" custLinFactNeighborY="-31568"/>
      <dgm:spPr>
        <a:ln>
          <a:solidFill>
            <a:schemeClr val="tx2">
              <a:lumMod val="75000"/>
            </a:schemeClr>
          </a:solidFill>
        </a:ln>
      </dgm:spPr>
    </dgm:pt>
    <dgm:pt modelId="{F0458508-C634-8947-BE5F-AF7AD4C41A9B}" type="pres">
      <dgm:prSet presAssocID="{70C31672-69CE-724F-96D3-288C76C18F89}" presName="upArrowText" presStyleLbl="revTx" presStyleIdx="1" presStyleCnt="2" custScaleX="228125" custScaleY="73214" custLinFactNeighborX="87500" custLinFactNeighborY="13968">
        <dgm:presLayoutVars>
          <dgm:bulletEnabled val="1"/>
        </dgm:presLayoutVars>
      </dgm:prSet>
      <dgm:spPr/>
    </dgm:pt>
  </dgm:ptLst>
  <dgm:cxnLst>
    <dgm:cxn modelId="{0ECE4F22-AE0F-3A41-995C-1FF3020FDF1C}" type="presOf" srcId="{8BC74112-092F-7A4C-89D4-D59CE6A78249}" destId="{F0458508-C634-8947-BE5F-AF7AD4C41A9B}" srcOrd="0" destOrd="1" presId="urn:microsoft.com/office/officeart/2005/8/layout/arrow3"/>
    <dgm:cxn modelId="{20DAEC2E-E96C-4143-8582-26AA0290F6F1}" srcId="{70C31672-69CE-724F-96D3-288C76C18F89}" destId="{8BC74112-092F-7A4C-89D4-D59CE6A78249}" srcOrd="0" destOrd="0" parTransId="{82471070-B302-E541-A717-EB2B13629F6A}" sibTransId="{BFB1E995-2A6C-7646-8CEE-A46E43CC28B0}"/>
    <dgm:cxn modelId="{1E01CC30-F416-2D47-B332-00601D027063}" type="presOf" srcId="{67CEA14B-DB74-D04C-8843-6765F8ACBA91}" destId="{A3AF565A-D8F3-0D47-8B84-CE178EBBD269}" srcOrd="0" destOrd="1" presId="urn:microsoft.com/office/officeart/2005/8/layout/arrow3"/>
    <dgm:cxn modelId="{E3C84458-FD3A-584B-985D-1FCA58DF13B3}" type="presOf" srcId="{70C31672-69CE-724F-96D3-288C76C18F89}" destId="{F0458508-C634-8947-BE5F-AF7AD4C41A9B}" srcOrd="0" destOrd="0" presId="urn:microsoft.com/office/officeart/2005/8/layout/arrow3"/>
    <dgm:cxn modelId="{498AF860-BBD3-0744-ABF1-EF836690592E}" type="presOf" srcId="{74D7223F-47AF-9145-AC1D-19E9CEBF0BBA}" destId="{A3AF565A-D8F3-0D47-8B84-CE178EBBD269}" srcOrd="0" destOrd="0" presId="urn:microsoft.com/office/officeart/2005/8/layout/arrow3"/>
    <dgm:cxn modelId="{8E823168-509F-3F4D-81BA-3388C694368C}" srcId="{74D7223F-47AF-9145-AC1D-19E9CEBF0BBA}" destId="{67CEA14B-DB74-D04C-8843-6765F8ACBA91}" srcOrd="0" destOrd="0" parTransId="{F7F87C3D-F34C-324B-8A44-7D3B2BB7365B}" sibTransId="{C16D9BF7-F155-E74D-9B94-A842DF9A0FA9}"/>
    <dgm:cxn modelId="{77194883-A665-AD47-8DA4-B3690A1A4E2F}" srcId="{AF72B638-AD8A-7449-B951-8BAE00A25ADC}" destId="{74D7223F-47AF-9145-AC1D-19E9CEBF0BBA}" srcOrd="0" destOrd="0" parTransId="{6AF4A625-D7C6-3C44-BBB6-A35B38728378}" sibTransId="{A07E8E10-8C1E-4A4E-9EC7-0E8B471F26A1}"/>
    <dgm:cxn modelId="{D7C6FD97-EC24-7E4B-A5CC-63584ED825A0}" srcId="{AF72B638-AD8A-7449-B951-8BAE00A25ADC}" destId="{70C31672-69CE-724F-96D3-288C76C18F89}" srcOrd="1" destOrd="0" parTransId="{61D649B8-315F-F84C-AC9A-3EB95DF24113}" sibTransId="{752F9A10-5E69-5F49-A955-00E57BB911F4}"/>
    <dgm:cxn modelId="{FB463ED7-7B4D-E34C-9935-CA701BEDFBA2}" type="presOf" srcId="{AF72B638-AD8A-7449-B951-8BAE00A25ADC}" destId="{5B93C41C-15C2-DB4E-BB5F-508419D939D4}" srcOrd="0" destOrd="0" presId="urn:microsoft.com/office/officeart/2005/8/layout/arrow3"/>
    <dgm:cxn modelId="{BA0E6BCB-1DB9-174E-A6B5-C6FB7BEC23AA}" type="presParOf" srcId="{5B93C41C-15C2-DB4E-BB5F-508419D939D4}" destId="{29FEC589-A4ED-E54A-BF89-3911A7F09B0D}" srcOrd="0" destOrd="0" presId="urn:microsoft.com/office/officeart/2005/8/layout/arrow3"/>
    <dgm:cxn modelId="{89B9F052-D5F5-624D-9095-5F9ACD1F81B7}" type="presParOf" srcId="{5B93C41C-15C2-DB4E-BB5F-508419D939D4}" destId="{0C3C8EB4-2219-0641-85AA-990D74CF09C9}" srcOrd="1" destOrd="0" presId="urn:microsoft.com/office/officeart/2005/8/layout/arrow3"/>
    <dgm:cxn modelId="{7B596D58-0C4F-4242-8F1D-0ED1AF6B33D7}" type="presParOf" srcId="{5B93C41C-15C2-DB4E-BB5F-508419D939D4}" destId="{A3AF565A-D8F3-0D47-8B84-CE178EBBD269}" srcOrd="2" destOrd="0" presId="urn:microsoft.com/office/officeart/2005/8/layout/arrow3"/>
    <dgm:cxn modelId="{B9FB95AD-F0B2-D94A-A9E9-7F33AE028BED}" type="presParOf" srcId="{5B93C41C-15C2-DB4E-BB5F-508419D939D4}" destId="{F89A8629-E88D-5B42-AE48-3030A7AF7E25}" srcOrd="3" destOrd="0" presId="urn:microsoft.com/office/officeart/2005/8/layout/arrow3"/>
    <dgm:cxn modelId="{7947EC07-796B-1D45-AE45-E510C872BC7D}" type="presParOf" srcId="{5B93C41C-15C2-DB4E-BB5F-508419D939D4}" destId="{F0458508-C634-8947-BE5F-AF7AD4C41A9B}"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A3A111-E48B-D04A-9802-D4ADAADA6BCB}"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3CBA10EB-1C22-1941-9CA2-8CE732C8EBAD}">
      <dgm:prSet custT="1"/>
      <dgm:spPr>
        <a:solidFill>
          <a:schemeClr val="accent4">
            <a:lumMod val="75000"/>
          </a:schemeClr>
        </a:solidFill>
        <a:ln w="9525">
          <a:solidFill>
            <a:schemeClr val="accent4">
              <a:lumMod val="50000"/>
            </a:schemeClr>
          </a:solidFill>
        </a:ln>
      </dgm:spPr>
      <dgm:t>
        <a:bodyPr/>
        <a:lstStyle/>
        <a:p>
          <a:pPr rtl="0"/>
          <a:r>
            <a:rPr lang="en-US" sz="1900" b="1" i="0" dirty="0">
              <a:latin typeface="Arial" panose="020B0604020202020204" pitchFamily="34" charset="0"/>
              <a:cs typeface="Arial" panose="020B0604020202020204" pitchFamily="34" charset="0"/>
            </a:rPr>
            <a:t>Taking into account the types of attacks, the MAC needs to satisfy the following</a:t>
          </a:r>
          <a:r>
            <a:rPr lang="en-US" sz="1500" b="1" i="0" dirty="0"/>
            <a:t>:</a:t>
          </a:r>
        </a:p>
      </dgm:t>
    </dgm:pt>
    <dgm:pt modelId="{C1FD409A-7D3D-B342-92F0-84B14904C029}" type="parTrans" cxnId="{596B313E-F6D2-184B-B874-47C7F5C5C2E9}">
      <dgm:prSet/>
      <dgm:spPr/>
      <dgm:t>
        <a:bodyPr/>
        <a:lstStyle/>
        <a:p>
          <a:endParaRPr lang="en-US"/>
        </a:p>
      </dgm:t>
    </dgm:pt>
    <dgm:pt modelId="{D72F7409-4513-C44F-9AAB-A35D92F0A239}" type="sibTrans" cxnId="{596B313E-F6D2-184B-B874-47C7F5C5C2E9}">
      <dgm:prSet/>
      <dgm:spPr/>
      <dgm:t>
        <a:bodyPr/>
        <a:lstStyle/>
        <a:p>
          <a:endParaRPr lang="en-US"/>
        </a:p>
      </dgm:t>
    </dgm:pt>
    <dgm:pt modelId="{5C6E2059-0A7A-AC45-AE73-D8E53709BAFF}">
      <dgm:prSet custT="1"/>
      <dgm:spPr>
        <a:solidFill>
          <a:schemeClr val="accent4">
            <a:lumMod val="50000"/>
          </a:schemeClr>
        </a:solidFill>
        <a:ln>
          <a:solidFill>
            <a:schemeClr val="accent4">
              <a:lumMod val="60000"/>
              <a:lumOff val="40000"/>
            </a:schemeClr>
          </a:solidFill>
        </a:ln>
      </dgm:spPr>
      <dgm:t>
        <a:bodyPr/>
        <a:lstStyle/>
        <a:p>
          <a:pPr rtl="0"/>
          <a:r>
            <a:rPr lang="en-US" sz="1600" dirty="0">
              <a:latin typeface="Arial" pitchFamily="-84" charset="0"/>
              <a:ea typeface="ＭＳ Ｐゴシック" pitchFamily="-84" charset="-128"/>
              <a:cs typeface="ＭＳ Ｐゴシック" pitchFamily="-84" charset="-128"/>
            </a:rPr>
            <a:t>The first requirement deals with message replacement attacks, in which an opponent is able to construct a new message to match a given MAC, even though the opponent does not know and does not learn the key</a:t>
          </a:r>
          <a:endParaRPr lang="en-US" sz="1600" b="1" i="0" dirty="0"/>
        </a:p>
      </dgm:t>
    </dgm:pt>
    <dgm:pt modelId="{77276E24-6ABE-BC4C-AA3B-E3330BA3050D}" type="parTrans" cxnId="{81E045BE-C5B5-CD4D-8619-36AFDCEC24AE}">
      <dgm:prSet/>
      <dgm:spPr/>
      <dgm:t>
        <a:bodyPr/>
        <a:lstStyle/>
        <a:p>
          <a:endParaRPr lang="en-US"/>
        </a:p>
      </dgm:t>
    </dgm:pt>
    <dgm:pt modelId="{6F101474-2B48-1B46-AC7D-0AA732D451F2}" type="sibTrans" cxnId="{81E045BE-C5B5-CD4D-8619-36AFDCEC24AE}">
      <dgm:prSet/>
      <dgm:spPr/>
      <dgm:t>
        <a:bodyPr/>
        <a:lstStyle/>
        <a:p>
          <a:endParaRPr lang="en-US"/>
        </a:p>
      </dgm:t>
    </dgm:pt>
    <dgm:pt modelId="{C2F9BED4-26D6-F245-88A2-F2C00DB48E21}">
      <dgm:prSet/>
      <dgm:spPr>
        <a:solidFill>
          <a:schemeClr val="accent4">
            <a:lumMod val="50000"/>
          </a:schemeClr>
        </a:solidFill>
      </dgm:spPr>
      <dgm:t>
        <a:bodyPr/>
        <a:lstStyle/>
        <a:p>
          <a:r>
            <a:rPr lang="en-US" dirty="0">
              <a:latin typeface="Arial" pitchFamily="-84" charset="0"/>
              <a:ea typeface="ＭＳ Ｐゴシック" pitchFamily="-84" charset="-128"/>
              <a:cs typeface="ＭＳ Ｐゴシック" pitchFamily="-84" charset="-128"/>
            </a:rPr>
            <a:t>The second requirement deals with the need to thwart a brute-force attack based on chosen plaintext </a:t>
          </a:r>
        </a:p>
      </dgm:t>
    </dgm:pt>
    <dgm:pt modelId="{65643967-10E1-7649-8DF4-58B2D4BA6D68}" type="parTrans" cxnId="{6AD8840D-FCD7-6D47-A212-973980354AFE}">
      <dgm:prSet/>
      <dgm:spPr/>
      <dgm:t>
        <a:bodyPr/>
        <a:lstStyle/>
        <a:p>
          <a:endParaRPr lang="en-US"/>
        </a:p>
      </dgm:t>
    </dgm:pt>
    <dgm:pt modelId="{D5255347-28A0-4B48-ACE4-043A920FCB04}" type="sibTrans" cxnId="{6AD8840D-FCD7-6D47-A212-973980354AFE}">
      <dgm:prSet/>
      <dgm:spPr/>
      <dgm:t>
        <a:bodyPr/>
        <a:lstStyle/>
        <a:p>
          <a:endParaRPr lang="en-US"/>
        </a:p>
      </dgm:t>
    </dgm:pt>
    <dgm:pt modelId="{CCA63492-BA85-4B43-B825-10226C252786}">
      <dgm:prSet/>
      <dgm:spPr>
        <a:solidFill>
          <a:schemeClr val="accent4">
            <a:lumMod val="50000"/>
          </a:schemeClr>
        </a:solidFill>
      </dgm:spPr>
      <dgm:t>
        <a:bodyPr/>
        <a:lstStyle/>
        <a:p>
          <a:r>
            <a:rPr lang="en-US" dirty="0">
              <a:latin typeface="Arial" pitchFamily="-84" charset="0"/>
              <a:ea typeface="ＭＳ Ｐゴシック" pitchFamily="-84" charset="-128"/>
              <a:cs typeface="ＭＳ Ｐゴシック" pitchFamily="-84" charset="-128"/>
            </a:rPr>
            <a:t>The final requirement dictates that the authentication algorithm should not be weaker with respect to certain parts or bits of the message than others</a:t>
          </a:r>
        </a:p>
      </dgm:t>
    </dgm:pt>
    <dgm:pt modelId="{E6BF384B-20CC-1C4B-8514-6B85ECE9AAB9}" type="parTrans" cxnId="{741D37B3-8E99-4C48-8DBC-CA515D594166}">
      <dgm:prSet/>
      <dgm:spPr/>
      <dgm:t>
        <a:bodyPr/>
        <a:lstStyle/>
        <a:p>
          <a:endParaRPr lang="en-US"/>
        </a:p>
      </dgm:t>
    </dgm:pt>
    <dgm:pt modelId="{6FF7E2F0-3263-224C-A77E-134732036387}" type="sibTrans" cxnId="{741D37B3-8E99-4C48-8DBC-CA515D594166}">
      <dgm:prSet/>
      <dgm:spPr/>
      <dgm:t>
        <a:bodyPr/>
        <a:lstStyle/>
        <a:p>
          <a:endParaRPr lang="en-US"/>
        </a:p>
      </dgm:t>
    </dgm:pt>
    <dgm:pt modelId="{C17C16EB-AA56-B248-9AD5-5B4314CFCFEC}" type="pres">
      <dgm:prSet presAssocID="{AFA3A111-E48B-D04A-9802-D4ADAADA6BCB}" presName="Name0" presStyleCnt="0">
        <dgm:presLayoutVars>
          <dgm:dir/>
          <dgm:resizeHandles val="exact"/>
        </dgm:presLayoutVars>
      </dgm:prSet>
      <dgm:spPr/>
    </dgm:pt>
    <dgm:pt modelId="{0455709D-7F47-994B-9CF2-C952C0C6C13D}" type="pres">
      <dgm:prSet presAssocID="{3CBA10EB-1C22-1941-9CA2-8CE732C8EBAD}" presName="node" presStyleLbl="node1" presStyleIdx="0" presStyleCnt="4">
        <dgm:presLayoutVars>
          <dgm:bulletEnabled val="1"/>
        </dgm:presLayoutVars>
      </dgm:prSet>
      <dgm:spPr/>
    </dgm:pt>
    <dgm:pt modelId="{27E6B469-F59C-224B-A74F-C293C5258DA3}" type="pres">
      <dgm:prSet presAssocID="{D72F7409-4513-C44F-9AAB-A35D92F0A239}" presName="sibTrans" presStyleCnt="0"/>
      <dgm:spPr/>
    </dgm:pt>
    <dgm:pt modelId="{355D249C-4135-264C-9AA4-38F8B8368748}" type="pres">
      <dgm:prSet presAssocID="{5C6E2059-0A7A-AC45-AE73-D8E53709BAFF}" presName="node" presStyleLbl="node1" presStyleIdx="1" presStyleCnt="4">
        <dgm:presLayoutVars>
          <dgm:bulletEnabled val="1"/>
        </dgm:presLayoutVars>
      </dgm:prSet>
      <dgm:spPr/>
    </dgm:pt>
    <dgm:pt modelId="{7445370F-F666-0349-86C4-07DFF3382519}" type="pres">
      <dgm:prSet presAssocID="{6F101474-2B48-1B46-AC7D-0AA732D451F2}" presName="sibTrans" presStyleCnt="0"/>
      <dgm:spPr/>
    </dgm:pt>
    <dgm:pt modelId="{2B5F3EFE-B469-D54B-9DB0-72961539BBD1}" type="pres">
      <dgm:prSet presAssocID="{C2F9BED4-26D6-F245-88A2-F2C00DB48E21}" presName="node" presStyleLbl="node1" presStyleIdx="2" presStyleCnt="4">
        <dgm:presLayoutVars>
          <dgm:bulletEnabled val="1"/>
        </dgm:presLayoutVars>
      </dgm:prSet>
      <dgm:spPr/>
    </dgm:pt>
    <dgm:pt modelId="{EDC41C22-B890-3B47-803F-87F5949072B4}" type="pres">
      <dgm:prSet presAssocID="{D5255347-28A0-4B48-ACE4-043A920FCB04}" presName="sibTrans" presStyleCnt="0"/>
      <dgm:spPr/>
    </dgm:pt>
    <dgm:pt modelId="{378057DA-9A05-9149-8D2C-22685B173615}" type="pres">
      <dgm:prSet presAssocID="{CCA63492-BA85-4B43-B825-10226C252786}" presName="node" presStyleLbl="node1" presStyleIdx="3" presStyleCnt="4">
        <dgm:presLayoutVars>
          <dgm:bulletEnabled val="1"/>
        </dgm:presLayoutVars>
      </dgm:prSet>
      <dgm:spPr/>
    </dgm:pt>
  </dgm:ptLst>
  <dgm:cxnLst>
    <dgm:cxn modelId="{6AD8840D-FCD7-6D47-A212-973980354AFE}" srcId="{AFA3A111-E48B-D04A-9802-D4ADAADA6BCB}" destId="{C2F9BED4-26D6-F245-88A2-F2C00DB48E21}" srcOrd="2" destOrd="0" parTransId="{65643967-10E1-7649-8DF4-58B2D4BA6D68}" sibTransId="{D5255347-28A0-4B48-ACE4-043A920FCB04}"/>
    <dgm:cxn modelId="{FE789C3D-5078-2948-A0A1-DDF67972C6A2}" type="presOf" srcId="{AFA3A111-E48B-D04A-9802-D4ADAADA6BCB}" destId="{C17C16EB-AA56-B248-9AD5-5B4314CFCFEC}" srcOrd="0" destOrd="0" presId="urn:microsoft.com/office/officeart/2005/8/layout/hList6"/>
    <dgm:cxn modelId="{596B313E-F6D2-184B-B874-47C7F5C5C2E9}" srcId="{AFA3A111-E48B-D04A-9802-D4ADAADA6BCB}" destId="{3CBA10EB-1C22-1941-9CA2-8CE732C8EBAD}" srcOrd="0" destOrd="0" parTransId="{C1FD409A-7D3D-B342-92F0-84B14904C029}" sibTransId="{D72F7409-4513-C44F-9AAB-A35D92F0A239}"/>
    <dgm:cxn modelId="{E5B1176D-9415-244A-82F7-D6A6ECB96582}" type="presOf" srcId="{3CBA10EB-1C22-1941-9CA2-8CE732C8EBAD}" destId="{0455709D-7F47-994B-9CF2-C952C0C6C13D}" srcOrd="0" destOrd="0" presId="urn:microsoft.com/office/officeart/2005/8/layout/hList6"/>
    <dgm:cxn modelId="{7C28916D-5FA0-B649-86C5-6622FAECD4A2}" type="presOf" srcId="{5C6E2059-0A7A-AC45-AE73-D8E53709BAFF}" destId="{355D249C-4135-264C-9AA4-38F8B8368748}" srcOrd="0" destOrd="0" presId="urn:microsoft.com/office/officeart/2005/8/layout/hList6"/>
    <dgm:cxn modelId="{A32B1982-9BEB-4F44-A7E2-9DEDC92CF6C4}" type="presOf" srcId="{C2F9BED4-26D6-F245-88A2-F2C00DB48E21}" destId="{2B5F3EFE-B469-D54B-9DB0-72961539BBD1}" srcOrd="0" destOrd="0" presId="urn:microsoft.com/office/officeart/2005/8/layout/hList6"/>
    <dgm:cxn modelId="{741D37B3-8E99-4C48-8DBC-CA515D594166}" srcId="{AFA3A111-E48B-D04A-9802-D4ADAADA6BCB}" destId="{CCA63492-BA85-4B43-B825-10226C252786}" srcOrd="3" destOrd="0" parTransId="{E6BF384B-20CC-1C4B-8514-6B85ECE9AAB9}" sibTransId="{6FF7E2F0-3263-224C-A77E-134732036387}"/>
    <dgm:cxn modelId="{81E045BE-C5B5-CD4D-8619-36AFDCEC24AE}" srcId="{AFA3A111-E48B-D04A-9802-D4ADAADA6BCB}" destId="{5C6E2059-0A7A-AC45-AE73-D8E53709BAFF}" srcOrd="1" destOrd="0" parTransId="{77276E24-6ABE-BC4C-AA3B-E3330BA3050D}" sibTransId="{6F101474-2B48-1B46-AC7D-0AA732D451F2}"/>
    <dgm:cxn modelId="{9AD5DDD8-FA79-8847-911E-70BFEDE6C96D}" type="presOf" srcId="{CCA63492-BA85-4B43-B825-10226C252786}" destId="{378057DA-9A05-9149-8D2C-22685B173615}" srcOrd="0" destOrd="0" presId="urn:microsoft.com/office/officeart/2005/8/layout/hList6"/>
    <dgm:cxn modelId="{C31A817A-1A20-1F48-846A-9C5F07F52D8C}" type="presParOf" srcId="{C17C16EB-AA56-B248-9AD5-5B4314CFCFEC}" destId="{0455709D-7F47-994B-9CF2-C952C0C6C13D}" srcOrd="0" destOrd="0" presId="urn:microsoft.com/office/officeart/2005/8/layout/hList6"/>
    <dgm:cxn modelId="{F8B72E8E-EDFC-9742-A5D2-0CF492E4E480}" type="presParOf" srcId="{C17C16EB-AA56-B248-9AD5-5B4314CFCFEC}" destId="{27E6B469-F59C-224B-A74F-C293C5258DA3}" srcOrd="1" destOrd="0" presId="urn:microsoft.com/office/officeart/2005/8/layout/hList6"/>
    <dgm:cxn modelId="{5DA308D9-DED7-544C-8C9E-48511C7F45F8}" type="presParOf" srcId="{C17C16EB-AA56-B248-9AD5-5B4314CFCFEC}" destId="{355D249C-4135-264C-9AA4-38F8B8368748}" srcOrd="2" destOrd="0" presId="urn:microsoft.com/office/officeart/2005/8/layout/hList6"/>
    <dgm:cxn modelId="{B14CE1D9-65BD-9440-8C28-B484C9BE00A9}" type="presParOf" srcId="{C17C16EB-AA56-B248-9AD5-5B4314CFCFEC}" destId="{7445370F-F666-0349-86C4-07DFF3382519}" srcOrd="3" destOrd="0" presId="urn:microsoft.com/office/officeart/2005/8/layout/hList6"/>
    <dgm:cxn modelId="{C4FA6222-C582-3247-AB76-00AC8575352F}" type="presParOf" srcId="{C17C16EB-AA56-B248-9AD5-5B4314CFCFEC}" destId="{2B5F3EFE-B469-D54B-9DB0-72961539BBD1}" srcOrd="4" destOrd="0" presId="urn:microsoft.com/office/officeart/2005/8/layout/hList6"/>
    <dgm:cxn modelId="{127C103D-068F-8842-ACE3-0118F7077A54}" type="presParOf" srcId="{C17C16EB-AA56-B248-9AD5-5B4314CFCFEC}" destId="{EDC41C22-B890-3B47-803F-87F5949072B4}" srcOrd="5" destOrd="0" presId="urn:microsoft.com/office/officeart/2005/8/layout/hList6"/>
    <dgm:cxn modelId="{FF5062E3-3F0F-614A-9895-AF0D534F4B10}" type="presParOf" srcId="{C17C16EB-AA56-B248-9AD5-5B4314CFCFEC}" destId="{378057DA-9A05-9149-8D2C-22685B173615}"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E1A683-C76F-704D-9D74-E344CC31C19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BB393EEA-9F13-4A49-99EA-CD64AA9B220B}">
      <dgm:prSet phldrT="[Text]" custT="1"/>
      <dgm:spPr>
        <a:solidFill>
          <a:schemeClr val="accent4">
            <a:lumMod val="75000"/>
          </a:schemeClr>
        </a:solidFill>
      </dgm:spPr>
      <dgm:t>
        <a:bodyPr/>
        <a:lstStyle/>
        <a:p>
          <a:r>
            <a:rPr lang="en-US" sz="2400" dirty="0">
              <a:effectLst>
                <a:outerShdw blurRad="38100" dist="38100" dir="2700000" algn="tl">
                  <a:srgbClr val="000000">
                    <a:alpha val="43137"/>
                  </a:srgbClr>
                </a:outerShdw>
              </a:effectLst>
            </a:rPr>
            <a:t>Two lines of attack:</a:t>
          </a:r>
        </a:p>
      </dgm:t>
    </dgm:pt>
    <dgm:pt modelId="{574825F1-4630-4C45-BFBA-56610836BEE1}" type="parTrans" cxnId="{1784A961-40B2-3941-A989-F1C797EA9D1F}">
      <dgm:prSet/>
      <dgm:spPr/>
      <dgm:t>
        <a:bodyPr/>
        <a:lstStyle/>
        <a:p>
          <a:endParaRPr lang="en-US"/>
        </a:p>
      </dgm:t>
    </dgm:pt>
    <dgm:pt modelId="{C52AC6E2-8EA9-AC47-BE7C-8D3BE26B1BA4}" type="sibTrans" cxnId="{1784A961-40B2-3941-A989-F1C797EA9D1F}">
      <dgm:prSet/>
      <dgm:spPr/>
      <dgm:t>
        <a:bodyPr/>
        <a:lstStyle/>
        <a:p>
          <a:endParaRPr lang="en-US"/>
        </a:p>
      </dgm:t>
    </dgm:pt>
    <dgm:pt modelId="{5F2E5BEB-23DF-D748-85E5-305EAB34E0C9}">
      <dgm:prSet/>
      <dgm:spPr/>
      <dgm:t>
        <a:bodyPr/>
        <a:lstStyle/>
        <a:p>
          <a:r>
            <a:rPr lang="en-US" dirty="0"/>
            <a:t>Attack the key space</a:t>
          </a:r>
        </a:p>
      </dgm:t>
    </dgm:pt>
    <dgm:pt modelId="{70472AD4-D62C-1349-B504-CBAB3AB0B362}" type="parTrans" cxnId="{0D6A7100-23FB-9048-AD2A-56CC2F7E93AD}">
      <dgm:prSet/>
      <dgm:spPr/>
      <dgm:t>
        <a:bodyPr/>
        <a:lstStyle/>
        <a:p>
          <a:endParaRPr lang="en-US"/>
        </a:p>
      </dgm:t>
    </dgm:pt>
    <dgm:pt modelId="{13AD9DA9-25A8-174C-B386-5B6349C5CA7D}" type="sibTrans" cxnId="{0D6A7100-23FB-9048-AD2A-56CC2F7E93AD}">
      <dgm:prSet/>
      <dgm:spPr/>
      <dgm:t>
        <a:bodyPr/>
        <a:lstStyle/>
        <a:p>
          <a:endParaRPr lang="en-US"/>
        </a:p>
      </dgm:t>
    </dgm:pt>
    <dgm:pt modelId="{61887180-40B5-FA4B-9572-9642BA17A657}">
      <dgm:prSet/>
      <dgm:spPr/>
      <dgm:t>
        <a:bodyPr/>
        <a:lstStyle/>
        <a:p>
          <a:r>
            <a:rPr lang="en-US" dirty="0"/>
            <a:t>If an attacker can determine the MAC key then it is possible to generate a valid MAC value for any input </a:t>
          </a:r>
          <a:r>
            <a:rPr lang="en-US" i="1" dirty="0"/>
            <a:t>x</a:t>
          </a:r>
          <a:endParaRPr lang="en-US" dirty="0"/>
        </a:p>
      </dgm:t>
    </dgm:pt>
    <dgm:pt modelId="{E73617C7-FCD6-0E4A-813C-7EF1C902D6E1}" type="parTrans" cxnId="{D3DDD90A-5420-F544-9F70-62EED2A0CAA1}">
      <dgm:prSet/>
      <dgm:spPr/>
      <dgm:t>
        <a:bodyPr/>
        <a:lstStyle/>
        <a:p>
          <a:endParaRPr lang="en-US"/>
        </a:p>
      </dgm:t>
    </dgm:pt>
    <dgm:pt modelId="{8FC7E0A3-C899-334B-B445-DF783FF9D11D}" type="sibTrans" cxnId="{D3DDD90A-5420-F544-9F70-62EED2A0CAA1}">
      <dgm:prSet/>
      <dgm:spPr/>
      <dgm:t>
        <a:bodyPr/>
        <a:lstStyle/>
        <a:p>
          <a:endParaRPr lang="en-US"/>
        </a:p>
      </dgm:t>
    </dgm:pt>
    <dgm:pt modelId="{B411E2EB-8F5B-094A-856D-8DDB595B5D51}">
      <dgm:prSet/>
      <dgm:spPr/>
      <dgm:t>
        <a:bodyPr/>
        <a:lstStyle/>
        <a:p>
          <a:r>
            <a:rPr lang="en-US" dirty="0"/>
            <a:t>Attack the MAC value</a:t>
          </a:r>
        </a:p>
      </dgm:t>
    </dgm:pt>
    <dgm:pt modelId="{7716700B-E215-B443-A9BD-46120C2EEB9E}" type="parTrans" cxnId="{0E9DA170-4143-CB43-BA82-C4DCC65DA0B1}">
      <dgm:prSet/>
      <dgm:spPr/>
      <dgm:t>
        <a:bodyPr/>
        <a:lstStyle/>
        <a:p>
          <a:endParaRPr lang="en-US"/>
        </a:p>
      </dgm:t>
    </dgm:pt>
    <dgm:pt modelId="{9A86E25E-6D5F-2D4D-840E-0B69254F5409}" type="sibTrans" cxnId="{0E9DA170-4143-CB43-BA82-C4DCC65DA0B1}">
      <dgm:prSet/>
      <dgm:spPr/>
      <dgm:t>
        <a:bodyPr/>
        <a:lstStyle/>
        <a:p>
          <a:endParaRPr lang="en-US"/>
        </a:p>
      </dgm:t>
    </dgm:pt>
    <dgm:pt modelId="{424D0F57-C852-2345-B6A1-A007F50013F8}">
      <dgm:prSet/>
      <dgm:spPr/>
      <dgm:t>
        <a:bodyPr/>
        <a:lstStyle/>
        <a:p>
          <a:r>
            <a:rPr lang="en-US" dirty="0"/>
            <a:t>Objective is to generate a valid tag for a given message or to find a message that matches a given tag</a:t>
          </a:r>
        </a:p>
      </dgm:t>
    </dgm:pt>
    <dgm:pt modelId="{C47C2AEF-9B60-B445-BC9C-8400EFE2D382}" type="parTrans" cxnId="{58B2AB23-F943-3343-8B36-EC5617DB77AE}">
      <dgm:prSet/>
      <dgm:spPr/>
      <dgm:t>
        <a:bodyPr/>
        <a:lstStyle/>
        <a:p>
          <a:endParaRPr lang="en-US"/>
        </a:p>
      </dgm:t>
    </dgm:pt>
    <dgm:pt modelId="{7D88E974-1797-694E-9BCF-4F598C1F6943}" type="sibTrans" cxnId="{58B2AB23-F943-3343-8B36-EC5617DB77AE}">
      <dgm:prSet/>
      <dgm:spPr/>
      <dgm:t>
        <a:bodyPr/>
        <a:lstStyle/>
        <a:p>
          <a:endParaRPr lang="en-US"/>
        </a:p>
      </dgm:t>
    </dgm:pt>
    <dgm:pt modelId="{24A8D4AD-C69F-ED4A-9928-4DCF52D3349F}" type="pres">
      <dgm:prSet presAssocID="{4AE1A683-C76F-704D-9D74-E344CC31C19D}" presName="linear" presStyleCnt="0">
        <dgm:presLayoutVars>
          <dgm:dir/>
          <dgm:animLvl val="lvl"/>
          <dgm:resizeHandles val="exact"/>
        </dgm:presLayoutVars>
      </dgm:prSet>
      <dgm:spPr/>
    </dgm:pt>
    <dgm:pt modelId="{066606F7-135E-134C-B693-7F78F68BD153}" type="pres">
      <dgm:prSet presAssocID="{BB393EEA-9F13-4A49-99EA-CD64AA9B220B}" presName="parentLin" presStyleCnt="0"/>
      <dgm:spPr/>
    </dgm:pt>
    <dgm:pt modelId="{71DE5AED-1534-0345-BEB9-A1B28CC987BF}" type="pres">
      <dgm:prSet presAssocID="{BB393EEA-9F13-4A49-99EA-CD64AA9B220B}" presName="parentLeftMargin" presStyleLbl="node1" presStyleIdx="0" presStyleCnt="1"/>
      <dgm:spPr/>
    </dgm:pt>
    <dgm:pt modelId="{152F7F99-21E6-FA41-9A9B-75F753A7D577}" type="pres">
      <dgm:prSet presAssocID="{BB393EEA-9F13-4A49-99EA-CD64AA9B220B}" presName="parentText" presStyleLbl="node1" presStyleIdx="0" presStyleCnt="1">
        <dgm:presLayoutVars>
          <dgm:chMax val="0"/>
          <dgm:bulletEnabled val="1"/>
        </dgm:presLayoutVars>
      </dgm:prSet>
      <dgm:spPr/>
    </dgm:pt>
    <dgm:pt modelId="{BB55ADE1-9A13-4C49-9ADE-41CA06C67FE4}" type="pres">
      <dgm:prSet presAssocID="{BB393EEA-9F13-4A49-99EA-CD64AA9B220B}" presName="negativeSpace" presStyleCnt="0"/>
      <dgm:spPr/>
    </dgm:pt>
    <dgm:pt modelId="{D6CF82A7-2676-8E4E-8979-085535B19D56}" type="pres">
      <dgm:prSet presAssocID="{BB393EEA-9F13-4A49-99EA-CD64AA9B220B}" presName="childText" presStyleLbl="conFgAcc1" presStyleIdx="0" presStyleCnt="1">
        <dgm:presLayoutVars>
          <dgm:bulletEnabled val="1"/>
        </dgm:presLayoutVars>
      </dgm:prSet>
      <dgm:spPr/>
    </dgm:pt>
  </dgm:ptLst>
  <dgm:cxnLst>
    <dgm:cxn modelId="{0D6A7100-23FB-9048-AD2A-56CC2F7E93AD}" srcId="{BB393EEA-9F13-4A49-99EA-CD64AA9B220B}" destId="{5F2E5BEB-23DF-D748-85E5-305EAB34E0C9}" srcOrd="0" destOrd="0" parTransId="{70472AD4-D62C-1349-B504-CBAB3AB0B362}" sibTransId="{13AD9DA9-25A8-174C-B386-5B6349C5CA7D}"/>
    <dgm:cxn modelId="{002FAB08-1304-2645-BDFB-2F48BAD6BE45}" type="presOf" srcId="{4AE1A683-C76F-704D-9D74-E344CC31C19D}" destId="{24A8D4AD-C69F-ED4A-9928-4DCF52D3349F}" srcOrd="0" destOrd="0" presId="urn:microsoft.com/office/officeart/2005/8/layout/list1"/>
    <dgm:cxn modelId="{D3DDD90A-5420-F544-9F70-62EED2A0CAA1}" srcId="{5F2E5BEB-23DF-D748-85E5-305EAB34E0C9}" destId="{61887180-40B5-FA4B-9572-9642BA17A657}" srcOrd="0" destOrd="0" parTransId="{E73617C7-FCD6-0E4A-813C-7EF1C902D6E1}" sibTransId="{8FC7E0A3-C899-334B-B445-DF783FF9D11D}"/>
    <dgm:cxn modelId="{58B2AB23-F943-3343-8B36-EC5617DB77AE}" srcId="{B411E2EB-8F5B-094A-856D-8DDB595B5D51}" destId="{424D0F57-C852-2345-B6A1-A007F50013F8}" srcOrd="0" destOrd="0" parTransId="{C47C2AEF-9B60-B445-BC9C-8400EFE2D382}" sibTransId="{7D88E974-1797-694E-9BCF-4F598C1F6943}"/>
    <dgm:cxn modelId="{7E373E3D-8099-D34C-999A-E09F582D30FA}" type="presOf" srcId="{61887180-40B5-FA4B-9572-9642BA17A657}" destId="{D6CF82A7-2676-8E4E-8979-085535B19D56}" srcOrd="0" destOrd="1" presId="urn:microsoft.com/office/officeart/2005/8/layout/list1"/>
    <dgm:cxn modelId="{9BFD1455-B533-CB4E-AF97-CC5E405BB029}" type="presOf" srcId="{5F2E5BEB-23DF-D748-85E5-305EAB34E0C9}" destId="{D6CF82A7-2676-8E4E-8979-085535B19D56}" srcOrd="0" destOrd="0" presId="urn:microsoft.com/office/officeart/2005/8/layout/list1"/>
    <dgm:cxn modelId="{1784A961-40B2-3941-A989-F1C797EA9D1F}" srcId="{4AE1A683-C76F-704D-9D74-E344CC31C19D}" destId="{BB393EEA-9F13-4A49-99EA-CD64AA9B220B}" srcOrd="0" destOrd="0" parTransId="{574825F1-4630-4C45-BFBA-56610836BEE1}" sibTransId="{C52AC6E2-8EA9-AC47-BE7C-8D3BE26B1BA4}"/>
    <dgm:cxn modelId="{0E9DA170-4143-CB43-BA82-C4DCC65DA0B1}" srcId="{BB393EEA-9F13-4A49-99EA-CD64AA9B220B}" destId="{B411E2EB-8F5B-094A-856D-8DDB595B5D51}" srcOrd="1" destOrd="0" parTransId="{7716700B-E215-B443-A9BD-46120C2EEB9E}" sibTransId="{9A86E25E-6D5F-2D4D-840E-0B69254F5409}"/>
    <dgm:cxn modelId="{D2BF3E8B-759F-CA4C-A33D-31EB7DAFF701}" type="presOf" srcId="{B411E2EB-8F5B-094A-856D-8DDB595B5D51}" destId="{D6CF82A7-2676-8E4E-8979-085535B19D56}" srcOrd="0" destOrd="2" presId="urn:microsoft.com/office/officeart/2005/8/layout/list1"/>
    <dgm:cxn modelId="{E1F29592-D23C-0A4B-90E1-8DFBBC4268B5}" type="presOf" srcId="{BB393EEA-9F13-4A49-99EA-CD64AA9B220B}" destId="{71DE5AED-1534-0345-BEB9-A1B28CC987BF}" srcOrd="0" destOrd="0" presId="urn:microsoft.com/office/officeart/2005/8/layout/list1"/>
    <dgm:cxn modelId="{86BDD6B1-1D78-AA46-82E2-61347261B3EF}" type="presOf" srcId="{BB393EEA-9F13-4A49-99EA-CD64AA9B220B}" destId="{152F7F99-21E6-FA41-9A9B-75F753A7D577}" srcOrd="1" destOrd="0" presId="urn:microsoft.com/office/officeart/2005/8/layout/list1"/>
    <dgm:cxn modelId="{35FF34F7-6FCA-7248-9E0E-FA7BFE7D2773}" type="presOf" srcId="{424D0F57-C852-2345-B6A1-A007F50013F8}" destId="{D6CF82A7-2676-8E4E-8979-085535B19D56}" srcOrd="0" destOrd="3" presId="urn:microsoft.com/office/officeart/2005/8/layout/list1"/>
    <dgm:cxn modelId="{564AFABB-C66E-3A48-87B6-1D2D936E0423}" type="presParOf" srcId="{24A8D4AD-C69F-ED4A-9928-4DCF52D3349F}" destId="{066606F7-135E-134C-B693-7F78F68BD153}" srcOrd="0" destOrd="0" presId="urn:microsoft.com/office/officeart/2005/8/layout/list1"/>
    <dgm:cxn modelId="{9ECF51A0-2397-A74D-87C0-CA8648556068}" type="presParOf" srcId="{066606F7-135E-134C-B693-7F78F68BD153}" destId="{71DE5AED-1534-0345-BEB9-A1B28CC987BF}" srcOrd="0" destOrd="0" presId="urn:microsoft.com/office/officeart/2005/8/layout/list1"/>
    <dgm:cxn modelId="{07A6290F-27E7-C849-81BA-ED53EDFE4DFB}" type="presParOf" srcId="{066606F7-135E-134C-B693-7F78F68BD153}" destId="{152F7F99-21E6-FA41-9A9B-75F753A7D577}" srcOrd="1" destOrd="0" presId="urn:microsoft.com/office/officeart/2005/8/layout/list1"/>
    <dgm:cxn modelId="{006355B4-9BCD-6B4B-93C2-B54EA0D1D358}" type="presParOf" srcId="{24A8D4AD-C69F-ED4A-9928-4DCF52D3349F}" destId="{BB55ADE1-9A13-4C49-9ADE-41CA06C67FE4}" srcOrd="1" destOrd="0" presId="urn:microsoft.com/office/officeart/2005/8/layout/list1"/>
    <dgm:cxn modelId="{50A650F8-57BE-EB43-AFC9-02BB9CB60C70}" type="presParOf" srcId="{24A8D4AD-C69F-ED4A-9928-4DCF52D3349F}" destId="{D6CF82A7-2676-8E4E-8979-085535B19D56}"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26569A-AE62-B746-BB5B-AC7695D00F27}"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1365929F-6A97-8E40-8CD4-4EFA86F61279}">
      <dgm:prSet custT="1"/>
      <dgm:spPr>
        <a:solidFill>
          <a:schemeClr val="tx2">
            <a:lumMod val="60000"/>
            <a:lumOff val="40000"/>
          </a:schemeClr>
        </a:solidFill>
      </dgm:spPr>
      <dgm:t>
        <a:bodyPr/>
        <a:lstStyle/>
        <a:p>
          <a:pPr rtl="0"/>
          <a:r>
            <a:rPr lang="en-US" sz="4800" dirty="0">
              <a:solidFill>
                <a:schemeClr val="bg1"/>
              </a:solidFill>
            </a:rPr>
            <a:t>RFC 2104 lists the following objectives for HMAC:</a:t>
          </a:r>
        </a:p>
      </dgm:t>
    </dgm:pt>
    <dgm:pt modelId="{3937DD3D-A4B1-4D4B-876A-8C05E1AC9F31}" type="parTrans" cxnId="{02067413-73CF-BA40-AD9F-B685F316F1C2}">
      <dgm:prSet/>
      <dgm:spPr/>
      <dgm:t>
        <a:bodyPr/>
        <a:lstStyle/>
        <a:p>
          <a:endParaRPr lang="en-US"/>
        </a:p>
      </dgm:t>
    </dgm:pt>
    <dgm:pt modelId="{4467C0C8-0673-7447-98F7-F9F057B41BB2}" type="sibTrans" cxnId="{02067413-73CF-BA40-AD9F-B685F316F1C2}">
      <dgm:prSet/>
      <dgm:spPr/>
      <dgm:t>
        <a:bodyPr/>
        <a:lstStyle/>
        <a:p>
          <a:endParaRPr lang="en-US"/>
        </a:p>
      </dgm:t>
    </dgm:pt>
    <dgm:pt modelId="{4622F92A-3AA7-2B43-B3D0-D8782231C05D}">
      <dgm:prSet/>
      <dgm:spPr/>
      <dgm:t>
        <a:bodyPr/>
        <a:lstStyle/>
        <a:p>
          <a:pPr rtl="0"/>
          <a:r>
            <a:rPr lang="en-US" b="1" dirty="0">
              <a:solidFill>
                <a:schemeClr val="tx2"/>
              </a:solidFill>
            </a:rPr>
            <a:t>To use, without modifications, available hash functions</a:t>
          </a:r>
        </a:p>
      </dgm:t>
    </dgm:pt>
    <dgm:pt modelId="{EDB97557-A220-A140-BA96-194E34AC9BAB}" type="parTrans" cxnId="{AD53D4D2-FF1F-1F43-9C6F-74702C0D0545}">
      <dgm:prSet/>
      <dgm:spPr/>
      <dgm:t>
        <a:bodyPr/>
        <a:lstStyle/>
        <a:p>
          <a:endParaRPr lang="en-US"/>
        </a:p>
      </dgm:t>
    </dgm:pt>
    <dgm:pt modelId="{B40C41B4-FF90-8248-9854-A3E2A9BD03DC}" type="sibTrans" cxnId="{AD53D4D2-FF1F-1F43-9C6F-74702C0D0545}">
      <dgm:prSet/>
      <dgm:spPr/>
      <dgm:t>
        <a:bodyPr/>
        <a:lstStyle/>
        <a:p>
          <a:endParaRPr lang="en-US"/>
        </a:p>
      </dgm:t>
    </dgm:pt>
    <dgm:pt modelId="{9C50E5ED-63CC-1149-8BAE-E69B690D1E06}">
      <dgm:prSet/>
      <dgm:spPr/>
      <dgm:t>
        <a:bodyPr/>
        <a:lstStyle/>
        <a:p>
          <a:pPr rtl="0"/>
          <a:r>
            <a:rPr lang="en-US" b="1" dirty="0">
              <a:solidFill>
                <a:schemeClr val="tx2"/>
              </a:solidFill>
            </a:rPr>
            <a:t>To allow for easy replaceability of the embedded hash function in case faster or more secure hash functions are found or required</a:t>
          </a:r>
        </a:p>
      </dgm:t>
    </dgm:pt>
    <dgm:pt modelId="{BDD85B83-C692-4E43-B7CC-673FCF9837E7}" type="parTrans" cxnId="{F3846F26-78BC-AD44-A815-9428B4DB84EA}">
      <dgm:prSet/>
      <dgm:spPr/>
      <dgm:t>
        <a:bodyPr/>
        <a:lstStyle/>
        <a:p>
          <a:endParaRPr lang="en-US"/>
        </a:p>
      </dgm:t>
    </dgm:pt>
    <dgm:pt modelId="{EFBD36FB-8C62-8C4E-B220-DDD5E0B2AC6B}" type="sibTrans" cxnId="{F3846F26-78BC-AD44-A815-9428B4DB84EA}">
      <dgm:prSet/>
      <dgm:spPr/>
      <dgm:t>
        <a:bodyPr/>
        <a:lstStyle/>
        <a:p>
          <a:endParaRPr lang="en-US"/>
        </a:p>
      </dgm:t>
    </dgm:pt>
    <dgm:pt modelId="{00433D6B-0AB4-1540-83C2-FF2B4D951E07}">
      <dgm:prSet/>
      <dgm:spPr/>
      <dgm:t>
        <a:bodyPr/>
        <a:lstStyle/>
        <a:p>
          <a:pPr rtl="0"/>
          <a:r>
            <a:rPr lang="en-US" b="1" dirty="0">
              <a:solidFill>
                <a:schemeClr val="tx2"/>
              </a:solidFill>
            </a:rPr>
            <a:t>To preserve the original performance of the hash function without incurring a significant degradation</a:t>
          </a:r>
        </a:p>
      </dgm:t>
    </dgm:pt>
    <dgm:pt modelId="{151B043F-E7F7-F948-9F53-ECC5DFC19709}" type="parTrans" cxnId="{F69BDD47-4460-EB4B-A615-0A0158437D51}">
      <dgm:prSet/>
      <dgm:spPr/>
      <dgm:t>
        <a:bodyPr/>
        <a:lstStyle/>
        <a:p>
          <a:endParaRPr lang="en-US"/>
        </a:p>
      </dgm:t>
    </dgm:pt>
    <dgm:pt modelId="{7BD916DD-EC90-B74B-A81A-5CB8C4A5CBE2}" type="sibTrans" cxnId="{F69BDD47-4460-EB4B-A615-0A0158437D51}">
      <dgm:prSet/>
      <dgm:spPr/>
      <dgm:t>
        <a:bodyPr/>
        <a:lstStyle/>
        <a:p>
          <a:endParaRPr lang="en-US"/>
        </a:p>
      </dgm:t>
    </dgm:pt>
    <dgm:pt modelId="{20EEABE1-B58F-974D-A412-BC17F78D4D01}">
      <dgm:prSet/>
      <dgm:spPr/>
      <dgm:t>
        <a:bodyPr/>
        <a:lstStyle/>
        <a:p>
          <a:pPr rtl="0"/>
          <a:r>
            <a:rPr lang="en-US" b="1" dirty="0">
              <a:solidFill>
                <a:schemeClr val="tx2"/>
              </a:solidFill>
            </a:rPr>
            <a:t>To use and handle keys in a simple way</a:t>
          </a:r>
        </a:p>
      </dgm:t>
    </dgm:pt>
    <dgm:pt modelId="{95FE3A99-AD97-CB47-81FC-A9C03D71D5FD}" type="parTrans" cxnId="{B40C32D7-6B25-DC4B-947D-94A461BDD63E}">
      <dgm:prSet/>
      <dgm:spPr/>
      <dgm:t>
        <a:bodyPr/>
        <a:lstStyle/>
        <a:p>
          <a:endParaRPr lang="en-US"/>
        </a:p>
      </dgm:t>
    </dgm:pt>
    <dgm:pt modelId="{84E8F63F-11DE-6F41-A94F-6A307BDC03BA}" type="sibTrans" cxnId="{B40C32D7-6B25-DC4B-947D-94A461BDD63E}">
      <dgm:prSet/>
      <dgm:spPr/>
      <dgm:t>
        <a:bodyPr/>
        <a:lstStyle/>
        <a:p>
          <a:endParaRPr lang="en-US"/>
        </a:p>
      </dgm:t>
    </dgm:pt>
    <dgm:pt modelId="{1DE2C16C-646C-EE4E-9823-AFED9EE0ADDF}">
      <dgm:prSet/>
      <dgm:spPr/>
      <dgm:t>
        <a:bodyPr/>
        <a:lstStyle/>
        <a:p>
          <a:pPr rtl="0"/>
          <a:r>
            <a:rPr lang="en-US" b="1" dirty="0">
              <a:solidFill>
                <a:schemeClr val="tx2"/>
              </a:solidFill>
            </a:rPr>
            <a:t>To have a well understood cryptographic analysis of the strength of the authentication mechanism based on reasonable assumptions about the embedded hash function</a:t>
          </a:r>
        </a:p>
      </dgm:t>
    </dgm:pt>
    <dgm:pt modelId="{84CC77A4-C3A0-D34F-809C-C5894EEFD8CB}" type="parTrans" cxnId="{58C33716-E3F4-CF42-8228-34F9DAF80A9A}">
      <dgm:prSet/>
      <dgm:spPr/>
      <dgm:t>
        <a:bodyPr/>
        <a:lstStyle/>
        <a:p>
          <a:endParaRPr lang="en-US"/>
        </a:p>
      </dgm:t>
    </dgm:pt>
    <dgm:pt modelId="{BB22FE48-A64B-B84D-A3BD-C51ABC26BF9E}" type="sibTrans" cxnId="{58C33716-E3F4-CF42-8228-34F9DAF80A9A}">
      <dgm:prSet/>
      <dgm:spPr/>
      <dgm:t>
        <a:bodyPr/>
        <a:lstStyle/>
        <a:p>
          <a:endParaRPr lang="en-US"/>
        </a:p>
      </dgm:t>
    </dgm:pt>
    <dgm:pt modelId="{C518AD32-CDBE-744D-959C-8B87959F8F46}" type="pres">
      <dgm:prSet presAssocID="{C526569A-AE62-B746-BB5B-AC7695D00F27}" presName="Name0" presStyleCnt="0">
        <dgm:presLayoutVars>
          <dgm:chMax val="3"/>
          <dgm:chPref val="1"/>
          <dgm:dir/>
          <dgm:animLvl val="lvl"/>
          <dgm:resizeHandles/>
        </dgm:presLayoutVars>
      </dgm:prSet>
      <dgm:spPr/>
    </dgm:pt>
    <dgm:pt modelId="{01B120E2-1FB1-CA4C-BCBC-FA7ED0A4DAB8}" type="pres">
      <dgm:prSet presAssocID="{C526569A-AE62-B746-BB5B-AC7695D00F27}" presName="outerBox" presStyleCnt="0"/>
      <dgm:spPr/>
    </dgm:pt>
    <dgm:pt modelId="{068624DD-0A7D-554B-A75A-B4E34354BC80}" type="pres">
      <dgm:prSet presAssocID="{C526569A-AE62-B746-BB5B-AC7695D00F27}" presName="outerBoxParent" presStyleLbl="node1" presStyleIdx="0" presStyleCnt="1"/>
      <dgm:spPr/>
    </dgm:pt>
    <dgm:pt modelId="{44AE7531-A029-AD4A-9E5A-E1745ED63FF2}" type="pres">
      <dgm:prSet presAssocID="{C526569A-AE62-B746-BB5B-AC7695D00F27}" presName="outerBoxChildren" presStyleCnt="0"/>
      <dgm:spPr/>
    </dgm:pt>
    <dgm:pt modelId="{0B217A4E-9520-6E48-AB1B-DAFAFD904723}" type="pres">
      <dgm:prSet presAssocID="{4622F92A-3AA7-2B43-B3D0-D8782231C05D}" presName="oChild" presStyleLbl="fgAcc1" presStyleIdx="0" presStyleCnt="5">
        <dgm:presLayoutVars>
          <dgm:bulletEnabled val="1"/>
        </dgm:presLayoutVars>
      </dgm:prSet>
      <dgm:spPr/>
    </dgm:pt>
    <dgm:pt modelId="{D2A1A3B3-31B3-E04C-BAED-4B1B3B9D9C1C}" type="pres">
      <dgm:prSet presAssocID="{B40C41B4-FF90-8248-9854-A3E2A9BD03DC}" presName="outerSibTrans" presStyleCnt="0"/>
      <dgm:spPr/>
    </dgm:pt>
    <dgm:pt modelId="{B17BB1E3-FB89-FF4C-91D8-38EA9CB943F9}" type="pres">
      <dgm:prSet presAssocID="{9C50E5ED-63CC-1149-8BAE-E69B690D1E06}" presName="oChild" presStyleLbl="fgAcc1" presStyleIdx="1" presStyleCnt="5">
        <dgm:presLayoutVars>
          <dgm:bulletEnabled val="1"/>
        </dgm:presLayoutVars>
      </dgm:prSet>
      <dgm:spPr/>
    </dgm:pt>
    <dgm:pt modelId="{00276F6B-182C-AD43-9D64-F714FF9E7A2A}" type="pres">
      <dgm:prSet presAssocID="{EFBD36FB-8C62-8C4E-B220-DDD5E0B2AC6B}" presName="outerSibTrans" presStyleCnt="0"/>
      <dgm:spPr/>
    </dgm:pt>
    <dgm:pt modelId="{90B86151-971C-D34A-904E-0A0C3CF502C7}" type="pres">
      <dgm:prSet presAssocID="{00433D6B-0AB4-1540-83C2-FF2B4D951E07}" presName="oChild" presStyleLbl="fgAcc1" presStyleIdx="2" presStyleCnt="5">
        <dgm:presLayoutVars>
          <dgm:bulletEnabled val="1"/>
        </dgm:presLayoutVars>
      </dgm:prSet>
      <dgm:spPr/>
    </dgm:pt>
    <dgm:pt modelId="{0820344D-FC06-DD4D-9871-B5FD72566B7F}" type="pres">
      <dgm:prSet presAssocID="{7BD916DD-EC90-B74B-A81A-5CB8C4A5CBE2}" presName="outerSibTrans" presStyleCnt="0"/>
      <dgm:spPr/>
    </dgm:pt>
    <dgm:pt modelId="{CAA5AEF8-AB9D-5149-8A70-63C1B1250E11}" type="pres">
      <dgm:prSet presAssocID="{20EEABE1-B58F-974D-A412-BC17F78D4D01}" presName="oChild" presStyleLbl="fgAcc1" presStyleIdx="3" presStyleCnt="5">
        <dgm:presLayoutVars>
          <dgm:bulletEnabled val="1"/>
        </dgm:presLayoutVars>
      </dgm:prSet>
      <dgm:spPr/>
    </dgm:pt>
    <dgm:pt modelId="{D9C35481-00F7-C44B-92C1-3DD1984A4BE6}" type="pres">
      <dgm:prSet presAssocID="{84E8F63F-11DE-6F41-A94F-6A307BDC03BA}" presName="outerSibTrans" presStyleCnt="0"/>
      <dgm:spPr/>
    </dgm:pt>
    <dgm:pt modelId="{95C35ED8-2FD4-FE47-AA73-E16D6906F7F8}" type="pres">
      <dgm:prSet presAssocID="{1DE2C16C-646C-EE4E-9823-AFED9EE0ADDF}" presName="oChild" presStyleLbl="fgAcc1" presStyleIdx="4" presStyleCnt="5">
        <dgm:presLayoutVars>
          <dgm:bulletEnabled val="1"/>
        </dgm:presLayoutVars>
      </dgm:prSet>
      <dgm:spPr/>
    </dgm:pt>
  </dgm:ptLst>
  <dgm:cxnLst>
    <dgm:cxn modelId="{3B320312-5B0D-4C4E-8880-228110EA907A}" type="presOf" srcId="{1DE2C16C-646C-EE4E-9823-AFED9EE0ADDF}" destId="{95C35ED8-2FD4-FE47-AA73-E16D6906F7F8}" srcOrd="0" destOrd="0" presId="urn:microsoft.com/office/officeart/2005/8/layout/target2"/>
    <dgm:cxn modelId="{02067413-73CF-BA40-AD9F-B685F316F1C2}" srcId="{C526569A-AE62-B746-BB5B-AC7695D00F27}" destId="{1365929F-6A97-8E40-8CD4-4EFA86F61279}" srcOrd="0" destOrd="0" parTransId="{3937DD3D-A4B1-4D4B-876A-8C05E1AC9F31}" sibTransId="{4467C0C8-0673-7447-98F7-F9F057B41BB2}"/>
    <dgm:cxn modelId="{58C33716-E3F4-CF42-8228-34F9DAF80A9A}" srcId="{1365929F-6A97-8E40-8CD4-4EFA86F61279}" destId="{1DE2C16C-646C-EE4E-9823-AFED9EE0ADDF}" srcOrd="4" destOrd="0" parTransId="{84CC77A4-C3A0-D34F-809C-C5894EEFD8CB}" sibTransId="{BB22FE48-A64B-B84D-A3BD-C51ABC26BF9E}"/>
    <dgm:cxn modelId="{F3846F26-78BC-AD44-A815-9428B4DB84EA}" srcId="{1365929F-6A97-8E40-8CD4-4EFA86F61279}" destId="{9C50E5ED-63CC-1149-8BAE-E69B690D1E06}" srcOrd="1" destOrd="0" parTransId="{BDD85B83-C692-4E43-B7CC-673FCF9837E7}" sibTransId="{EFBD36FB-8C62-8C4E-B220-DDD5E0B2AC6B}"/>
    <dgm:cxn modelId="{9E0D9E2A-97B3-3240-B84E-F6F3A7AF829F}" type="presOf" srcId="{1365929F-6A97-8E40-8CD4-4EFA86F61279}" destId="{068624DD-0A7D-554B-A75A-B4E34354BC80}" srcOrd="0" destOrd="0" presId="urn:microsoft.com/office/officeart/2005/8/layout/target2"/>
    <dgm:cxn modelId="{550DD339-0640-AE47-B5E7-0342DB02A770}" type="presOf" srcId="{4622F92A-3AA7-2B43-B3D0-D8782231C05D}" destId="{0B217A4E-9520-6E48-AB1B-DAFAFD904723}" srcOrd="0" destOrd="0" presId="urn:microsoft.com/office/officeart/2005/8/layout/target2"/>
    <dgm:cxn modelId="{F69BDD47-4460-EB4B-A615-0A0158437D51}" srcId="{1365929F-6A97-8E40-8CD4-4EFA86F61279}" destId="{00433D6B-0AB4-1540-83C2-FF2B4D951E07}" srcOrd="2" destOrd="0" parTransId="{151B043F-E7F7-F948-9F53-ECC5DFC19709}" sibTransId="{7BD916DD-EC90-B74B-A81A-5CB8C4A5CBE2}"/>
    <dgm:cxn modelId="{75C05656-8D41-6547-AACE-427B7BA38136}" type="presOf" srcId="{00433D6B-0AB4-1540-83C2-FF2B4D951E07}" destId="{90B86151-971C-D34A-904E-0A0C3CF502C7}" srcOrd="0" destOrd="0" presId="urn:microsoft.com/office/officeart/2005/8/layout/target2"/>
    <dgm:cxn modelId="{B98CC467-2CF5-CF4A-82A9-71688875DE74}" type="presOf" srcId="{20EEABE1-B58F-974D-A412-BC17F78D4D01}" destId="{CAA5AEF8-AB9D-5149-8A70-63C1B1250E11}" srcOrd="0" destOrd="0" presId="urn:microsoft.com/office/officeart/2005/8/layout/target2"/>
    <dgm:cxn modelId="{8C3459BD-AC11-6E4A-862F-F78E9F7C54B6}" type="presOf" srcId="{9C50E5ED-63CC-1149-8BAE-E69B690D1E06}" destId="{B17BB1E3-FB89-FF4C-91D8-38EA9CB943F9}" srcOrd="0" destOrd="0" presId="urn:microsoft.com/office/officeart/2005/8/layout/target2"/>
    <dgm:cxn modelId="{B215DBC7-BF16-8A46-A847-D86DADB6FCD1}" type="presOf" srcId="{C526569A-AE62-B746-BB5B-AC7695D00F27}" destId="{C518AD32-CDBE-744D-959C-8B87959F8F46}" srcOrd="0" destOrd="0" presId="urn:microsoft.com/office/officeart/2005/8/layout/target2"/>
    <dgm:cxn modelId="{AD53D4D2-FF1F-1F43-9C6F-74702C0D0545}" srcId="{1365929F-6A97-8E40-8CD4-4EFA86F61279}" destId="{4622F92A-3AA7-2B43-B3D0-D8782231C05D}" srcOrd="0" destOrd="0" parTransId="{EDB97557-A220-A140-BA96-194E34AC9BAB}" sibTransId="{B40C41B4-FF90-8248-9854-A3E2A9BD03DC}"/>
    <dgm:cxn modelId="{B40C32D7-6B25-DC4B-947D-94A461BDD63E}" srcId="{1365929F-6A97-8E40-8CD4-4EFA86F61279}" destId="{20EEABE1-B58F-974D-A412-BC17F78D4D01}" srcOrd="3" destOrd="0" parTransId="{95FE3A99-AD97-CB47-81FC-A9C03D71D5FD}" sibTransId="{84E8F63F-11DE-6F41-A94F-6A307BDC03BA}"/>
    <dgm:cxn modelId="{B235DB55-9FB9-7547-B84A-AB107455FFBD}" type="presParOf" srcId="{C518AD32-CDBE-744D-959C-8B87959F8F46}" destId="{01B120E2-1FB1-CA4C-BCBC-FA7ED0A4DAB8}" srcOrd="0" destOrd="0" presId="urn:microsoft.com/office/officeart/2005/8/layout/target2"/>
    <dgm:cxn modelId="{AABB36E4-7B20-FC46-8558-9C41EBFE0B58}" type="presParOf" srcId="{01B120E2-1FB1-CA4C-BCBC-FA7ED0A4DAB8}" destId="{068624DD-0A7D-554B-A75A-B4E34354BC80}" srcOrd="0" destOrd="0" presId="urn:microsoft.com/office/officeart/2005/8/layout/target2"/>
    <dgm:cxn modelId="{8AF56424-5AD6-A54E-BC5C-8D54E0AE792D}" type="presParOf" srcId="{01B120E2-1FB1-CA4C-BCBC-FA7ED0A4DAB8}" destId="{44AE7531-A029-AD4A-9E5A-E1745ED63FF2}" srcOrd="1" destOrd="0" presId="urn:microsoft.com/office/officeart/2005/8/layout/target2"/>
    <dgm:cxn modelId="{96A62146-B1FE-FC40-8F60-50F4F9894FF9}" type="presParOf" srcId="{44AE7531-A029-AD4A-9E5A-E1745ED63FF2}" destId="{0B217A4E-9520-6E48-AB1B-DAFAFD904723}" srcOrd="0" destOrd="0" presId="urn:microsoft.com/office/officeart/2005/8/layout/target2"/>
    <dgm:cxn modelId="{AB34A8D8-400F-C143-B9C6-1141AC6201A5}" type="presParOf" srcId="{44AE7531-A029-AD4A-9E5A-E1745ED63FF2}" destId="{D2A1A3B3-31B3-E04C-BAED-4B1B3B9D9C1C}" srcOrd="1" destOrd="0" presId="urn:microsoft.com/office/officeart/2005/8/layout/target2"/>
    <dgm:cxn modelId="{594B6044-D8A3-CB46-9E49-86C159A882EA}" type="presParOf" srcId="{44AE7531-A029-AD4A-9E5A-E1745ED63FF2}" destId="{B17BB1E3-FB89-FF4C-91D8-38EA9CB943F9}" srcOrd="2" destOrd="0" presId="urn:microsoft.com/office/officeart/2005/8/layout/target2"/>
    <dgm:cxn modelId="{CC2CC08C-AD48-5446-923A-071E50101BCF}" type="presParOf" srcId="{44AE7531-A029-AD4A-9E5A-E1745ED63FF2}" destId="{00276F6B-182C-AD43-9D64-F714FF9E7A2A}" srcOrd="3" destOrd="0" presId="urn:microsoft.com/office/officeart/2005/8/layout/target2"/>
    <dgm:cxn modelId="{B27B84D8-1449-354B-8C3F-68FBFB4A4E79}" type="presParOf" srcId="{44AE7531-A029-AD4A-9E5A-E1745ED63FF2}" destId="{90B86151-971C-D34A-904E-0A0C3CF502C7}" srcOrd="4" destOrd="0" presId="urn:microsoft.com/office/officeart/2005/8/layout/target2"/>
    <dgm:cxn modelId="{DA4BF1DD-7178-824D-8160-269F0A5CF6D7}" type="presParOf" srcId="{44AE7531-A029-AD4A-9E5A-E1745ED63FF2}" destId="{0820344D-FC06-DD4D-9871-B5FD72566B7F}" srcOrd="5" destOrd="0" presId="urn:microsoft.com/office/officeart/2005/8/layout/target2"/>
    <dgm:cxn modelId="{2FE8A94E-0CC6-F94C-A703-81160505D15D}" type="presParOf" srcId="{44AE7531-A029-AD4A-9E5A-E1745ED63FF2}" destId="{CAA5AEF8-AB9D-5149-8A70-63C1B1250E11}" srcOrd="6" destOrd="0" presId="urn:microsoft.com/office/officeart/2005/8/layout/target2"/>
    <dgm:cxn modelId="{BD834D8B-B05A-0547-AB47-44BE9B9ADFA6}" type="presParOf" srcId="{44AE7531-A029-AD4A-9E5A-E1745ED63FF2}" destId="{D9C35481-00F7-C44B-92C1-3DD1984A4BE6}" srcOrd="7" destOrd="0" presId="urn:microsoft.com/office/officeart/2005/8/layout/target2"/>
    <dgm:cxn modelId="{C0430F35-37F5-D343-8002-69444B83ACA6}" type="presParOf" srcId="{44AE7531-A029-AD4A-9E5A-E1745ED63FF2}" destId="{95C35ED8-2FD4-FE47-AA73-E16D6906F7F8}"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7D0F58-072E-AC41-A8BC-BFB8DDC679EE}"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A73D7F57-D89C-5341-9118-5441843682D5}">
      <dgm:prSet phldrT="[Text]"/>
      <dgm:spPr/>
      <dgm:t>
        <a:bodyPr/>
        <a:lstStyle/>
        <a:p>
          <a:r>
            <a:rPr lang="en-US" b="1" i="0" dirty="0"/>
            <a:t>Data that will be both authenticated and encrypted  </a:t>
          </a:r>
        </a:p>
      </dgm:t>
    </dgm:pt>
    <dgm:pt modelId="{E4ADFE8E-77CC-DE48-854B-2625AF7A8E7C}" type="parTrans" cxnId="{FA5D2FF1-D0F0-424A-8C7C-18D051738AC9}">
      <dgm:prSet/>
      <dgm:spPr/>
      <dgm:t>
        <a:bodyPr/>
        <a:lstStyle/>
        <a:p>
          <a:endParaRPr lang="en-US"/>
        </a:p>
      </dgm:t>
    </dgm:pt>
    <dgm:pt modelId="{37573C34-F624-DC4F-A2FD-C1086CAAF033}" type="sibTrans" cxnId="{FA5D2FF1-D0F0-424A-8C7C-18D051738AC9}">
      <dgm:prSet/>
      <dgm:spPr/>
      <dgm:t>
        <a:bodyPr/>
        <a:lstStyle/>
        <a:p>
          <a:endParaRPr lang="en-US"/>
        </a:p>
      </dgm:t>
    </dgm:pt>
    <dgm:pt modelId="{08DB567E-21F7-3548-B728-45113FE866A4}">
      <dgm:prSet/>
      <dgm:spPr/>
      <dgm:t>
        <a:bodyPr/>
        <a:lstStyle/>
        <a:p>
          <a:r>
            <a:rPr lang="en-US" b="1" i="0" dirty="0"/>
            <a:t>This is the plaintext message </a:t>
          </a:r>
          <a:r>
            <a:rPr lang="en-US" b="1" i="1" dirty="0"/>
            <a:t>P</a:t>
          </a:r>
          <a:r>
            <a:rPr lang="en-US" b="1" i="0" dirty="0"/>
            <a:t> of the data block</a:t>
          </a:r>
        </a:p>
      </dgm:t>
    </dgm:pt>
    <dgm:pt modelId="{95CA5529-EBA1-2540-A795-17A7A5B08984}" type="parTrans" cxnId="{043F49B5-C6F9-1D4F-AA93-0433D921F8C6}">
      <dgm:prSet/>
      <dgm:spPr/>
      <dgm:t>
        <a:bodyPr/>
        <a:lstStyle/>
        <a:p>
          <a:endParaRPr lang="en-US"/>
        </a:p>
      </dgm:t>
    </dgm:pt>
    <dgm:pt modelId="{C3598075-92C5-B24C-B6B6-716BD8778FFD}" type="sibTrans" cxnId="{043F49B5-C6F9-1D4F-AA93-0433D921F8C6}">
      <dgm:prSet/>
      <dgm:spPr/>
      <dgm:t>
        <a:bodyPr/>
        <a:lstStyle/>
        <a:p>
          <a:endParaRPr lang="en-US"/>
        </a:p>
      </dgm:t>
    </dgm:pt>
    <dgm:pt modelId="{4229A444-F459-8841-8EF2-E1D4521519A8}">
      <dgm:prSet/>
      <dgm:spPr/>
      <dgm:t>
        <a:bodyPr/>
        <a:lstStyle/>
        <a:p>
          <a:r>
            <a:rPr lang="en-US" b="1" i="0" dirty="0"/>
            <a:t>Associated data </a:t>
          </a:r>
          <a:r>
            <a:rPr lang="en-US" b="1" i="1" dirty="0"/>
            <a:t>A</a:t>
          </a:r>
          <a:r>
            <a:rPr lang="en-US" b="1" i="0" dirty="0"/>
            <a:t> that will be authenticated but not encrypted</a:t>
          </a:r>
        </a:p>
      </dgm:t>
    </dgm:pt>
    <dgm:pt modelId="{B79EB4E2-4E45-DF47-A3AA-9BA98D0EBADB}" type="parTrans" cxnId="{5ED713A0-4116-584A-98F2-64F520C372C5}">
      <dgm:prSet/>
      <dgm:spPr/>
      <dgm:t>
        <a:bodyPr/>
        <a:lstStyle/>
        <a:p>
          <a:endParaRPr lang="en-US"/>
        </a:p>
      </dgm:t>
    </dgm:pt>
    <dgm:pt modelId="{37E98AC6-71B7-3A49-A262-04819AC67932}" type="sibTrans" cxnId="{5ED713A0-4116-584A-98F2-64F520C372C5}">
      <dgm:prSet/>
      <dgm:spPr/>
      <dgm:t>
        <a:bodyPr/>
        <a:lstStyle/>
        <a:p>
          <a:endParaRPr lang="en-US"/>
        </a:p>
      </dgm:t>
    </dgm:pt>
    <dgm:pt modelId="{3ADFB388-2CA8-C74D-824F-A810F7EFAE09}">
      <dgm:prSet/>
      <dgm:spPr/>
      <dgm:t>
        <a:bodyPr/>
        <a:lstStyle/>
        <a:p>
          <a:r>
            <a:rPr lang="en-US" b="1" i="0" dirty="0"/>
            <a:t>An example is a protocol header that must be transmitted in the clear for proper protocol operation but which needs to be authenticated</a:t>
          </a:r>
        </a:p>
      </dgm:t>
    </dgm:pt>
    <dgm:pt modelId="{0383A49B-396F-6644-BF82-06998CEC1620}" type="parTrans" cxnId="{333C636D-4D90-484C-A90B-F69FA2D64DB9}">
      <dgm:prSet/>
      <dgm:spPr/>
      <dgm:t>
        <a:bodyPr/>
        <a:lstStyle/>
        <a:p>
          <a:endParaRPr lang="en-US"/>
        </a:p>
      </dgm:t>
    </dgm:pt>
    <dgm:pt modelId="{1EF4F3E6-AD3B-E446-85EF-06B58C7F1572}" type="sibTrans" cxnId="{333C636D-4D90-484C-A90B-F69FA2D64DB9}">
      <dgm:prSet/>
      <dgm:spPr/>
      <dgm:t>
        <a:bodyPr/>
        <a:lstStyle/>
        <a:p>
          <a:endParaRPr lang="en-US"/>
        </a:p>
      </dgm:t>
    </dgm:pt>
    <dgm:pt modelId="{79E3681C-7A1D-6A4D-BAA7-ED23C9FE695D}">
      <dgm:prSet/>
      <dgm:spPr/>
      <dgm:t>
        <a:bodyPr/>
        <a:lstStyle/>
        <a:p>
          <a:r>
            <a:rPr lang="en-US" b="1" i="0" dirty="0"/>
            <a:t>A nonce </a:t>
          </a:r>
          <a:r>
            <a:rPr lang="en-US" b="1" i="1" dirty="0"/>
            <a:t>N</a:t>
          </a:r>
          <a:r>
            <a:rPr lang="en-US" b="1" i="0" dirty="0"/>
            <a:t> that is assigned to the payload and the associated data</a:t>
          </a:r>
        </a:p>
      </dgm:t>
    </dgm:pt>
    <dgm:pt modelId="{450FC67B-CC55-BC46-9A1E-85B528D2355B}" type="parTrans" cxnId="{1EE6DD5E-7A95-5247-A360-FD6B0D1A4893}">
      <dgm:prSet/>
      <dgm:spPr/>
      <dgm:t>
        <a:bodyPr/>
        <a:lstStyle/>
        <a:p>
          <a:endParaRPr lang="en-US"/>
        </a:p>
      </dgm:t>
    </dgm:pt>
    <dgm:pt modelId="{4CA8D61B-E4D2-5F42-A68E-914877F9A496}" type="sibTrans" cxnId="{1EE6DD5E-7A95-5247-A360-FD6B0D1A4893}">
      <dgm:prSet/>
      <dgm:spPr/>
      <dgm:t>
        <a:bodyPr/>
        <a:lstStyle/>
        <a:p>
          <a:endParaRPr lang="en-US"/>
        </a:p>
      </dgm:t>
    </dgm:pt>
    <dgm:pt modelId="{CB83707D-A84F-3942-94DC-5B45301EDB57}">
      <dgm:prSet/>
      <dgm:spPr/>
      <dgm:t>
        <a:bodyPr/>
        <a:lstStyle/>
        <a:p>
          <a:r>
            <a:rPr lang="en-US" b="1" i="0" dirty="0"/>
            <a:t>This is a unique value that is different for every instance during the lifetime of a protocol association and is intended to prevent replay attacks and certain other types of attacks</a:t>
          </a:r>
        </a:p>
      </dgm:t>
    </dgm:pt>
    <dgm:pt modelId="{00EFADFA-E178-3F40-A7A2-456D89C94AAD}" type="parTrans" cxnId="{F830E3BF-E112-7A49-A412-305AF3BCA960}">
      <dgm:prSet/>
      <dgm:spPr/>
      <dgm:t>
        <a:bodyPr/>
        <a:lstStyle/>
        <a:p>
          <a:endParaRPr lang="en-US"/>
        </a:p>
      </dgm:t>
    </dgm:pt>
    <dgm:pt modelId="{253665E0-7CEC-614B-97EF-E40BD824F52A}" type="sibTrans" cxnId="{F830E3BF-E112-7A49-A412-305AF3BCA960}">
      <dgm:prSet/>
      <dgm:spPr/>
      <dgm:t>
        <a:bodyPr/>
        <a:lstStyle/>
        <a:p>
          <a:endParaRPr lang="en-US"/>
        </a:p>
      </dgm:t>
    </dgm:pt>
    <dgm:pt modelId="{4DAAE477-DB43-3F47-9638-C8F12528932A}" type="pres">
      <dgm:prSet presAssocID="{B37D0F58-072E-AC41-A8BC-BFB8DDC679EE}" presName="theList" presStyleCnt="0">
        <dgm:presLayoutVars>
          <dgm:dir/>
          <dgm:animLvl val="lvl"/>
          <dgm:resizeHandles val="exact"/>
        </dgm:presLayoutVars>
      </dgm:prSet>
      <dgm:spPr/>
    </dgm:pt>
    <dgm:pt modelId="{BE71AEF4-C9DD-5644-9A15-37AE6A651469}" type="pres">
      <dgm:prSet presAssocID="{A73D7F57-D89C-5341-9118-5441843682D5}" presName="compNode" presStyleCnt="0"/>
      <dgm:spPr/>
    </dgm:pt>
    <dgm:pt modelId="{41378CB5-0A17-534D-8BAF-D192F37C9FA8}" type="pres">
      <dgm:prSet presAssocID="{A73D7F57-D89C-5341-9118-5441843682D5}" presName="aNode" presStyleLbl="bgShp" presStyleIdx="0" presStyleCnt="3"/>
      <dgm:spPr/>
    </dgm:pt>
    <dgm:pt modelId="{8623E882-052E-374E-BBB1-FCFABC844287}" type="pres">
      <dgm:prSet presAssocID="{A73D7F57-D89C-5341-9118-5441843682D5}" presName="textNode" presStyleLbl="bgShp" presStyleIdx="0" presStyleCnt="3"/>
      <dgm:spPr/>
    </dgm:pt>
    <dgm:pt modelId="{FB52DDC2-1576-504F-8667-1217B24BB340}" type="pres">
      <dgm:prSet presAssocID="{A73D7F57-D89C-5341-9118-5441843682D5}" presName="compChildNode" presStyleCnt="0"/>
      <dgm:spPr/>
    </dgm:pt>
    <dgm:pt modelId="{55EEEC26-A99C-D540-B33A-6F88C3A5C0D1}" type="pres">
      <dgm:prSet presAssocID="{A73D7F57-D89C-5341-9118-5441843682D5}" presName="theInnerList" presStyleCnt="0"/>
      <dgm:spPr/>
    </dgm:pt>
    <dgm:pt modelId="{1E40D5F7-D92A-C641-AB69-B58BE9E4F236}" type="pres">
      <dgm:prSet presAssocID="{08DB567E-21F7-3548-B728-45113FE866A4}" presName="childNode" presStyleLbl="node1" presStyleIdx="0" presStyleCnt="3">
        <dgm:presLayoutVars>
          <dgm:bulletEnabled val="1"/>
        </dgm:presLayoutVars>
      </dgm:prSet>
      <dgm:spPr/>
    </dgm:pt>
    <dgm:pt modelId="{39073EEC-DA2E-7641-BCC9-AA4115845BCB}" type="pres">
      <dgm:prSet presAssocID="{A73D7F57-D89C-5341-9118-5441843682D5}" presName="aSpace" presStyleCnt="0"/>
      <dgm:spPr/>
    </dgm:pt>
    <dgm:pt modelId="{B23DC7F8-6C83-CC4B-909C-73092C5601AB}" type="pres">
      <dgm:prSet presAssocID="{4229A444-F459-8841-8EF2-E1D4521519A8}" presName="compNode" presStyleCnt="0"/>
      <dgm:spPr/>
    </dgm:pt>
    <dgm:pt modelId="{8962FEE3-16D6-AC4C-9C3D-06EDCF54DA89}" type="pres">
      <dgm:prSet presAssocID="{4229A444-F459-8841-8EF2-E1D4521519A8}" presName="aNode" presStyleLbl="bgShp" presStyleIdx="1" presStyleCnt="3"/>
      <dgm:spPr/>
    </dgm:pt>
    <dgm:pt modelId="{CA0B316B-7B6F-2144-A954-FE8B7DA8A9F4}" type="pres">
      <dgm:prSet presAssocID="{4229A444-F459-8841-8EF2-E1D4521519A8}" presName="textNode" presStyleLbl="bgShp" presStyleIdx="1" presStyleCnt="3"/>
      <dgm:spPr/>
    </dgm:pt>
    <dgm:pt modelId="{2CC1B147-AE7D-A34F-82F9-DD38261ADD87}" type="pres">
      <dgm:prSet presAssocID="{4229A444-F459-8841-8EF2-E1D4521519A8}" presName="compChildNode" presStyleCnt="0"/>
      <dgm:spPr/>
    </dgm:pt>
    <dgm:pt modelId="{78DF56F7-36B9-7845-A88D-978C7DD380A6}" type="pres">
      <dgm:prSet presAssocID="{4229A444-F459-8841-8EF2-E1D4521519A8}" presName="theInnerList" presStyleCnt="0"/>
      <dgm:spPr/>
    </dgm:pt>
    <dgm:pt modelId="{32746930-5DB3-C041-8251-D9A0216F608E}" type="pres">
      <dgm:prSet presAssocID="{3ADFB388-2CA8-C74D-824F-A810F7EFAE09}" presName="childNode" presStyleLbl="node1" presStyleIdx="1" presStyleCnt="3">
        <dgm:presLayoutVars>
          <dgm:bulletEnabled val="1"/>
        </dgm:presLayoutVars>
      </dgm:prSet>
      <dgm:spPr/>
    </dgm:pt>
    <dgm:pt modelId="{7FF51532-945B-D14C-8CF1-4448594810F2}" type="pres">
      <dgm:prSet presAssocID="{4229A444-F459-8841-8EF2-E1D4521519A8}" presName="aSpace" presStyleCnt="0"/>
      <dgm:spPr/>
    </dgm:pt>
    <dgm:pt modelId="{3E3EFCFD-92CA-7549-B09E-9A8906EC53A2}" type="pres">
      <dgm:prSet presAssocID="{79E3681C-7A1D-6A4D-BAA7-ED23C9FE695D}" presName="compNode" presStyleCnt="0"/>
      <dgm:spPr/>
    </dgm:pt>
    <dgm:pt modelId="{41D8A3A0-6DF2-AB46-AB53-333BDD99FCB6}" type="pres">
      <dgm:prSet presAssocID="{79E3681C-7A1D-6A4D-BAA7-ED23C9FE695D}" presName="aNode" presStyleLbl="bgShp" presStyleIdx="2" presStyleCnt="3"/>
      <dgm:spPr/>
    </dgm:pt>
    <dgm:pt modelId="{1A4E7D2E-E2B1-774F-9BF9-23A914D6F01E}" type="pres">
      <dgm:prSet presAssocID="{79E3681C-7A1D-6A4D-BAA7-ED23C9FE695D}" presName="textNode" presStyleLbl="bgShp" presStyleIdx="2" presStyleCnt="3"/>
      <dgm:spPr/>
    </dgm:pt>
    <dgm:pt modelId="{9FAD15CD-016E-0842-A2AE-2BC52ADC9B82}" type="pres">
      <dgm:prSet presAssocID="{79E3681C-7A1D-6A4D-BAA7-ED23C9FE695D}" presName="compChildNode" presStyleCnt="0"/>
      <dgm:spPr/>
    </dgm:pt>
    <dgm:pt modelId="{B7F02C8B-7943-1B45-8858-E6E13E4012D4}" type="pres">
      <dgm:prSet presAssocID="{79E3681C-7A1D-6A4D-BAA7-ED23C9FE695D}" presName="theInnerList" presStyleCnt="0"/>
      <dgm:spPr/>
    </dgm:pt>
    <dgm:pt modelId="{220981C7-655D-BB41-B6D9-8CF90E311B2D}" type="pres">
      <dgm:prSet presAssocID="{CB83707D-A84F-3942-94DC-5B45301EDB57}" presName="childNode" presStyleLbl="node1" presStyleIdx="2" presStyleCnt="3">
        <dgm:presLayoutVars>
          <dgm:bulletEnabled val="1"/>
        </dgm:presLayoutVars>
      </dgm:prSet>
      <dgm:spPr/>
    </dgm:pt>
  </dgm:ptLst>
  <dgm:cxnLst>
    <dgm:cxn modelId="{892A180B-6401-C149-AE97-44F357422B5F}" type="presOf" srcId="{79E3681C-7A1D-6A4D-BAA7-ED23C9FE695D}" destId="{1A4E7D2E-E2B1-774F-9BF9-23A914D6F01E}" srcOrd="1" destOrd="0" presId="urn:microsoft.com/office/officeart/2005/8/layout/lProcess2"/>
    <dgm:cxn modelId="{EC814422-04BD-DE46-AE31-DEE825A6F8B2}" type="presOf" srcId="{3ADFB388-2CA8-C74D-824F-A810F7EFAE09}" destId="{32746930-5DB3-C041-8251-D9A0216F608E}" srcOrd="0" destOrd="0" presId="urn:microsoft.com/office/officeart/2005/8/layout/lProcess2"/>
    <dgm:cxn modelId="{ABF8D542-C9BE-F942-9795-94D4774F9404}" type="presOf" srcId="{CB83707D-A84F-3942-94DC-5B45301EDB57}" destId="{220981C7-655D-BB41-B6D9-8CF90E311B2D}" srcOrd="0" destOrd="0" presId="urn:microsoft.com/office/officeart/2005/8/layout/lProcess2"/>
    <dgm:cxn modelId="{1EE6DD5E-7A95-5247-A360-FD6B0D1A4893}" srcId="{B37D0F58-072E-AC41-A8BC-BFB8DDC679EE}" destId="{79E3681C-7A1D-6A4D-BAA7-ED23C9FE695D}" srcOrd="2" destOrd="0" parTransId="{450FC67B-CC55-BC46-9A1E-85B528D2355B}" sibTransId="{4CA8D61B-E4D2-5F42-A68E-914877F9A496}"/>
    <dgm:cxn modelId="{333C636D-4D90-484C-A90B-F69FA2D64DB9}" srcId="{4229A444-F459-8841-8EF2-E1D4521519A8}" destId="{3ADFB388-2CA8-C74D-824F-A810F7EFAE09}" srcOrd="0" destOrd="0" parTransId="{0383A49B-396F-6644-BF82-06998CEC1620}" sibTransId="{1EF4F3E6-AD3B-E446-85EF-06B58C7F1572}"/>
    <dgm:cxn modelId="{3BB97786-1D3B-124D-8C3A-2E8E28D75900}" type="presOf" srcId="{A73D7F57-D89C-5341-9118-5441843682D5}" destId="{8623E882-052E-374E-BBB1-FCFABC844287}" srcOrd="1" destOrd="0" presId="urn:microsoft.com/office/officeart/2005/8/layout/lProcess2"/>
    <dgm:cxn modelId="{5ED713A0-4116-584A-98F2-64F520C372C5}" srcId="{B37D0F58-072E-AC41-A8BC-BFB8DDC679EE}" destId="{4229A444-F459-8841-8EF2-E1D4521519A8}" srcOrd="1" destOrd="0" parTransId="{B79EB4E2-4E45-DF47-A3AA-9BA98D0EBADB}" sibTransId="{37E98AC6-71B7-3A49-A262-04819AC67932}"/>
    <dgm:cxn modelId="{043F49B5-C6F9-1D4F-AA93-0433D921F8C6}" srcId="{A73D7F57-D89C-5341-9118-5441843682D5}" destId="{08DB567E-21F7-3548-B728-45113FE866A4}" srcOrd="0" destOrd="0" parTransId="{95CA5529-EBA1-2540-A795-17A7A5B08984}" sibTransId="{C3598075-92C5-B24C-B6B6-716BD8778FFD}"/>
    <dgm:cxn modelId="{2F7B48B9-E40B-AF4E-ACB9-84F9B801AB00}" type="presOf" srcId="{08DB567E-21F7-3548-B728-45113FE866A4}" destId="{1E40D5F7-D92A-C641-AB69-B58BE9E4F236}" srcOrd="0" destOrd="0" presId="urn:microsoft.com/office/officeart/2005/8/layout/lProcess2"/>
    <dgm:cxn modelId="{F830E3BF-E112-7A49-A412-305AF3BCA960}" srcId="{79E3681C-7A1D-6A4D-BAA7-ED23C9FE695D}" destId="{CB83707D-A84F-3942-94DC-5B45301EDB57}" srcOrd="0" destOrd="0" parTransId="{00EFADFA-E178-3F40-A7A2-456D89C94AAD}" sibTransId="{253665E0-7CEC-614B-97EF-E40BD824F52A}"/>
    <dgm:cxn modelId="{416C03CD-E5DD-A748-B1C3-F974746C04E9}" type="presOf" srcId="{4229A444-F459-8841-8EF2-E1D4521519A8}" destId="{CA0B316B-7B6F-2144-A954-FE8B7DA8A9F4}" srcOrd="1" destOrd="0" presId="urn:microsoft.com/office/officeart/2005/8/layout/lProcess2"/>
    <dgm:cxn modelId="{405D30D8-61BF-DB4B-84E8-3E12D3C3B4AE}" type="presOf" srcId="{79E3681C-7A1D-6A4D-BAA7-ED23C9FE695D}" destId="{41D8A3A0-6DF2-AB46-AB53-333BDD99FCB6}" srcOrd="0" destOrd="0" presId="urn:microsoft.com/office/officeart/2005/8/layout/lProcess2"/>
    <dgm:cxn modelId="{487B17EB-6DAA-2540-AFDE-7B9E6DB9D97E}" type="presOf" srcId="{A73D7F57-D89C-5341-9118-5441843682D5}" destId="{41378CB5-0A17-534D-8BAF-D192F37C9FA8}" srcOrd="0" destOrd="0" presId="urn:microsoft.com/office/officeart/2005/8/layout/lProcess2"/>
    <dgm:cxn modelId="{FA5D2FF1-D0F0-424A-8C7C-18D051738AC9}" srcId="{B37D0F58-072E-AC41-A8BC-BFB8DDC679EE}" destId="{A73D7F57-D89C-5341-9118-5441843682D5}" srcOrd="0" destOrd="0" parTransId="{E4ADFE8E-77CC-DE48-854B-2625AF7A8E7C}" sibTransId="{37573C34-F624-DC4F-A2FD-C1086CAAF033}"/>
    <dgm:cxn modelId="{851CEEF5-FDF2-1242-868A-B24CD5E3FD45}" type="presOf" srcId="{4229A444-F459-8841-8EF2-E1D4521519A8}" destId="{8962FEE3-16D6-AC4C-9C3D-06EDCF54DA89}" srcOrd="0" destOrd="0" presId="urn:microsoft.com/office/officeart/2005/8/layout/lProcess2"/>
    <dgm:cxn modelId="{811599FD-3373-5B45-9680-31FB09B34272}" type="presOf" srcId="{B37D0F58-072E-AC41-A8BC-BFB8DDC679EE}" destId="{4DAAE477-DB43-3F47-9638-C8F12528932A}" srcOrd="0" destOrd="0" presId="urn:microsoft.com/office/officeart/2005/8/layout/lProcess2"/>
    <dgm:cxn modelId="{26C3051A-5ADC-D245-9A3F-DBA6A4D0CB32}" type="presParOf" srcId="{4DAAE477-DB43-3F47-9638-C8F12528932A}" destId="{BE71AEF4-C9DD-5644-9A15-37AE6A651469}" srcOrd="0" destOrd="0" presId="urn:microsoft.com/office/officeart/2005/8/layout/lProcess2"/>
    <dgm:cxn modelId="{22E98D51-3CF1-5A42-B9BD-CBBCE7DEECBA}" type="presParOf" srcId="{BE71AEF4-C9DD-5644-9A15-37AE6A651469}" destId="{41378CB5-0A17-534D-8BAF-D192F37C9FA8}" srcOrd="0" destOrd="0" presId="urn:microsoft.com/office/officeart/2005/8/layout/lProcess2"/>
    <dgm:cxn modelId="{5897143E-037B-0947-913D-28947EC7085C}" type="presParOf" srcId="{BE71AEF4-C9DD-5644-9A15-37AE6A651469}" destId="{8623E882-052E-374E-BBB1-FCFABC844287}" srcOrd="1" destOrd="0" presId="urn:microsoft.com/office/officeart/2005/8/layout/lProcess2"/>
    <dgm:cxn modelId="{834CEA26-8D72-7E41-A985-3BA05A2ED0BF}" type="presParOf" srcId="{BE71AEF4-C9DD-5644-9A15-37AE6A651469}" destId="{FB52DDC2-1576-504F-8667-1217B24BB340}" srcOrd="2" destOrd="0" presId="urn:microsoft.com/office/officeart/2005/8/layout/lProcess2"/>
    <dgm:cxn modelId="{98C42E27-AF47-6E41-80D9-BA395B03F2EB}" type="presParOf" srcId="{FB52DDC2-1576-504F-8667-1217B24BB340}" destId="{55EEEC26-A99C-D540-B33A-6F88C3A5C0D1}" srcOrd="0" destOrd="0" presId="urn:microsoft.com/office/officeart/2005/8/layout/lProcess2"/>
    <dgm:cxn modelId="{D919CE9F-7B96-4E4E-BB63-ACBF9F08B5D6}" type="presParOf" srcId="{55EEEC26-A99C-D540-B33A-6F88C3A5C0D1}" destId="{1E40D5F7-D92A-C641-AB69-B58BE9E4F236}" srcOrd="0" destOrd="0" presId="urn:microsoft.com/office/officeart/2005/8/layout/lProcess2"/>
    <dgm:cxn modelId="{D7630B78-0AA7-CC42-944E-84B935F7F697}" type="presParOf" srcId="{4DAAE477-DB43-3F47-9638-C8F12528932A}" destId="{39073EEC-DA2E-7641-BCC9-AA4115845BCB}" srcOrd="1" destOrd="0" presId="urn:microsoft.com/office/officeart/2005/8/layout/lProcess2"/>
    <dgm:cxn modelId="{8E9BC124-B606-E748-AD82-7BA4DB8E73C1}" type="presParOf" srcId="{4DAAE477-DB43-3F47-9638-C8F12528932A}" destId="{B23DC7F8-6C83-CC4B-909C-73092C5601AB}" srcOrd="2" destOrd="0" presId="urn:microsoft.com/office/officeart/2005/8/layout/lProcess2"/>
    <dgm:cxn modelId="{DE29066B-C819-6042-9BE5-E6F95FAB9C99}" type="presParOf" srcId="{B23DC7F8-6C83-CC4B-909C-73092C5601AB}" destId="{8962FEE3-16D6-AC4C-9C3D-06EDCF54DA89}" srcOrd="0" destOrd="0" presId="urn:microsoft.com/office/officeart/2005/8/layout/lProcess2"/>
    <dgm:cxn modelId="{8C8F14F6-5B19-3A43-8A44-01556DF798CB}" type="presParOf" srcId="{B23DC7F8-6C83-CC4B-909C-73092C5601AB}" destId="{CA0B316B-7B6F-2144-A954-FE8B7DA8A9F4}" srcOrd="1" destOrd="0" presId="urn:microsoft.com/office/officeart/2005/8/layout/lProcess2"/>
    <dgm:cxn modelId="{95A1189E-80BC-AE42-852B-C1F7D7F752E4}" type="presParOf" srcId="{B23DC7F8-6C83-CC4B-909C-73092C5601AB}" destId="{2CC1B147-AE7D-A34F-82F9-DD38261ADD87}" srcOrd="2" destOrd="0" presId="urn:microsoft.com/office/officeart/2005/8/layout/lProcess2"/>
    <dgm:cxn modelId="{A78F074C-980D-1B4D-9DC2-8F4540BB4125}" type="presParOf" srcId="{2CC1B147-AE7D-A34F-82F9-DD38261ADD87}" destId="{78DF56F7-36B9-7845-A88D-978C7DD380A6}" srcOrd="0" destOrd="0" presId="urn:microsoft.com/office/officeart/2005/8/layout/lProcess2"/>
    <dgm:cxn modelId="{90373F88-A59C-F549-8C52-7BAD147BB2E5}" type="presParOf" srcId="{78DF56F7-36B9-7845-A88D-978C7DD380A6}" destId="{32746930-5DB3-C041-8251-D9A0216F608E}" srcOrd="0" destOrd="0" presId="urn:microsoft.com/office/officeart/2005/8/layout/lProcess2"/>
    <dgm:cxn modelId="{054F4974-4C80-744F-8F73-4A3B997F234A}" type="presParOf" srcId="{4DAAE477-DB43-3F47-9638-C8F12528932A}" destId="{7FF51532-945B-D14C-8CF1-4448594810F2}" srcOrd="3" destOrd="0" presId="urn:microsoft.com/office/officeart/2005/8/layout/lProcess2"/>
    <dgm:cxn modelId="{5FBC1003-1CDE-AA4F-BA47-BB304493CA12}" type="presParOf" srcId="{4DAAE477-DB43-3F47-9638-C8F12528932A}" destId="{3E3EFCFD-92CA-7549-B09E-9A8906EC53A2}" srcOrd="4" destOrd="0" presId="urn:microsoft.com/office/officeart/2005/8/layout/lProcess2"/>
    <dgm:cxn modelId="{2FC85346-53F6-3945-B979-ABE0C9E92460}" type="presParOf" srcId="{3E3EFCFD-92CA-7549-B09E-9A8906EC53A2}" destId="{41D8A3A0-6DF2-AB46-AB53-333BDD99FCB6}" srcOrd="0" destOrd="0" presId="urn:microsoft.com/office/officeart/2005/8/layout/lProcess2"/>
    <dgm:cxn modelId="{8F07BE03-F3FF-3D45-8A66-344ABE0DB245}" type="presParOf" srcId="{3E3EFCFD-92CA-7549-B09E-9A8906EC53A2}" destId="{1A4E7D2E-E2B1-774F-9BF9-23A914D6F01E}" srcOrd="1" destOrd="0" presId="urn:microsoft.com/office/officeart/2005/8/layout/lProcess2"/>
    <dgm:cxn modelId="{5EDABBCD-9478-644B-8BCB-24386309EC33}" type="presParOf" srcId="{3E3EFCFD-92CA-7549-B09E-9A8906EC53A2}" destId="{9FAD15CD-016E-0842-A2AE-2BC52ADC9B82}" srcOrd="2" destOrd="0" presId="urn:microsoft.com/office/officeart/2005/8/layout/lProcess2"/>
    <dgm:cxn modelId="{0D6BD7D0-D274-0C4C-BD02-0649E885BF77}" type="presParOf" srcId="{9FAD15CD-016E-0842-A2AE-2BC52ADC9B82}" destId="{B7F02C8B-7943-1B45-8858-E6E13E4012D4}" srcOrd="0" destOrd="0" presId="urn:microsoft.com/office/officeart/2005/8/layout/lProcess2"/>
    <dgm:cxn modelId="{0958397D-0262-AA49-8F67-C26B655EA105}" type="presParOf" srcId="{B7F02C8B-7943-1B45-8858-E6E13E4012D4}" destId="{220981C7-655D-BB41-B6D9-8CF90E311B2D}"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EC589-A4ED-E54A-BF89-3911A7F09B0D}">
      <dsp:nvSpPr>
        <dsp:cNvPr id="0" name=""/>
        <dsp:cNvSpPr/>
      </dsp:nvSpPr>
      <dsp:spPr>
        <a:xfrm rot="21300000">
          <a:off x="18706" y="1901000"/>
          <a:ext cx="6058586" cy="693799"/>
        </a:xfrm>
        <a:prstGeom prst="mathMinus">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dsp:style>
    </dsp:sp>
    <dsp:sp modelId="{0C3C8EB4-2219-0641-85AA-990D74CF09C9}">
      <dsp:nvSpPr>
        <dsp:cNvPr id="0" name=""/>
        <dsp:cNvSpPr/>
      </dsp:nvSpPr>
      <dsp:spPr>
        <a:xfrm>
          <a:off x="762006" y="685807"/>
          <a:ext cx="1828800" cy="1798320"/>
        </a:xfrm>
        <a:prstGeom prst="downArrow">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A3AF565A-D8F3-0D47-8B84-CE178EBBD269}">
      <dsp:nvSpPr>
        <dsp:cNvPr id="0" name=""/>
        <dsp:cNvSpPr/>
      </dsp:nvSpPr>
      <dsp:spPr>
        <a:xfrm>
          <a:off x="609599" y="0"/>
          <a:ext cx="3931910" cy="1278637"/>
        </a:xfrm>
        <a:prstGeom prst="rect">
          <a:avLst/>
        </a:prstGeom>
        <a:solidFill>
          <a:schemeClr val="bg1"/>
        </a:solidFill>
        <a:ln>
          <a:solidFill>
            <a:schemeClr val="accent1"/>
          </a:solid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l" defTabSz="933450">
            <a:lnSpc>
              <a:spcPct val="90000"/>
            </a:lnSpc>
            <a:spcBef>
              <a:spcPct val="0"/>
            </a:spcBef>
            <a:spcAft>
              <a:spcPct val="35000"/>
            </a:spcAft>
            <a:buNone/>
          </a:pPr>
          <a:r>
            <a:rPr lang="en-US" sz="2100" kern="1200" dirty="0"/>
            <a:t>Lower level</a:t>
          </a:r>
        </a:p>
        <a:p>
          <a:pPr marL="171450" lvl="1" indent="-171450" algn="l" defTabSz="711200">
            <a:lnSpc>
              <a:spcPct val="90000"/>
            </a:lnSpc>
            <a:spcBef>
              <a:spcPct val="0"/>
            </a:spcBef>
            <a:spcAft>
              <a:spcPct val="15000"/>
            </a:spcAft>
            <a:buChar char="•"/>
          </a:pPr>
          <a:r>
            <a:rPr lang="en-US" sz="1600" kern="1200" dirty="0"/>
            <a:t>There must be some sort of function that produces an authenticator</a:t>
          </a:r>
        </a:p>
      </dsp:txBody>
      <dsp:txXfrm>
        <a:off x="609599" y="0"/>
        <a:ext cx="3931910" cy="1278637"/>
      </dsp:txXfrm>
    </dsp:sp>
    <dsp:sp modelId="{F89A8629-E88D-5B42-AE48-3030A7AF7E25}">
      <dsp:nvSpPr>
        <dsp:cNvPr id="0" name=""/>
        <dsp:cNvSpPr/>
      </dsp:nvSpPr>
      <dsp:spPr>
        <a:xfrm>
          <a:off x="3276593" y="1904996"/>
          <a:ext cx="1828800" cy="1798320"/>
        </a:xfrm>
        <a:prstGeom prst="upArrow">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F0458508-C634-8947-BE5F-AF7AD4C41A9B}">
      <dsp:nvSpPr>
        <dsp:cNvPr id="0" name=""/>
        <dsp:cNvSpPr/>
      </dsp:nvSpPr>
      <dsp:spPr>
        <a:xfrm>
          <a:off x="1371600" y="3113346"/>
          <a:ext cx="4450080" cy="1382453"/>
        </a:xfrm>
        <a:prstGeom prst="rect">
          <a:avLst/>
        </a:prstGeom>
        <a:solidFill>
          <a:schemeClr val="bg1"/>
        </a:solidFill>
        <a:ln>
          <a:solidFill>
            <a:schemeClr val="accent1"/>
          </a:solid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marL="0" lvl="0" indent="0" algn="l" defTabSz="844550">
            <a:lnSpc>
              <a:spcPct val="90000"/>
            </a:lnSpc>
            <a:spcBef>
              <a:spcPct val="0"/>
            </a:spcBef>
            <a:spcAft>
              <a:spcPct val="35000"/>
            </a:spcAft>
            <a:buNone/>
          </a:pPr>
          <a:r>
            <a:rPr lang="en-US" sz="1900" kern="1200" dirty="0"/>
            <a:t>Higher-level</a:t>
          </a:r>
        </a:p>
        <a:p>
          <a:pPr marL="114300" lvl="1" indent="-114300" algn="l" defTabSz="666750">
            <a:lnSpc>
              <a:spcPct val="90000"/>
            </a:lnSpc>
            <a:spcBef>
              <a:spcPct val="0"/>
            </a:spcBef>
            <a:spcAft>
              <a:spcPct val="15000"/>
            </a:spcAft>
            <a:buChar char="•"/>
          </a:pPr>
          <a:r>
            <a:rPr lang="en-US" sz="1500" kern="1200" dirty="0"/>
            <a:t>Uses the lower-level function as a primitive in an authentication protocol that enables a receiver to verify the authenticity of a message</a:t>
          </a:r>
        </a:p>
      </dsp:txBody>
      <dsp:txXfrm>
        <a:off x="1371600" y="3113346"/>
        <a:ext cx="4450080" cy="13824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5709D-7F47-994B-9CF2-C952C0C6C13D}">
      <dsp:nvSpPr>
        <dsp:cNvPr id="0" name=""/>
        <dsp:cNvSpPr/>
      </dsp:nvSpPr>
      <dsp:spPr>
        <a:xfrm rot="16200000">
          <a:off x="-1379709" y="1381785"/>
          <a:ext cx="4800600" cy="2037029"/>
        </a:xfrm>
        <a:prstGeom prst="flowChartManualOperation">
          <a:avLst/>
        </a:prstGeom>
        <a:solidFill>
          <a:schemeClr val="accent4">
            <a:lumMod val="75000"/>
          </a:schemeClr>
        </a:solidFill>
        <a:ln w="9525">
          <a:solidFill>
            <a:schemeClr val="accent4">
              <a:lumMod val="5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0650" bIns="0" numCol="1" spcCol="1270" anchor="ctr" anchorCtr="0">
          <a:noAutofit/>
        </a:bodyPr>
        <a:lstStyle/>
        <a:p>
          <a:pPr marL="0" lvl="0" indent="0" algn="ctr" defTabSz="844550" rtl="0">
            <a:lnSpc>
              <a:spcPct val="90000"/>
            </a:lnSpc>
            <a:spcBef>
              <a:spcPct val="0"/>
            </a:spcBef>
            <a:spcAft>
              <a:spcPct val="35000"/>
            </a:spcAft>
            <a:buNone/>
          </a:pPr>
          <a:r>
            <a:rPr lang="en-US" sz="1900" b="1" i="0" kern="1200" dirty="0">
              <a:latin typeface="Arial" panose="020B0604020202020204" pitchFamily="34" charset="0"/>
              <a:cs typeface="Arial" panose="020B0604020202020204" pitchFamily="34" charset="0"/>
            </a:rPr>
            <a:t>Taking into account the types of attacks, the MAC needs to satisfy the following</a:t>
          </a:r>
          <a:r>
            <a:rPr lang="en-US" sz="1500" b="1" i="0" kern="1200" dirty="0"/>
            <a:t>:</a:t>
          </a:r>
        </a:p>
      </dsp:txBody>
      <dsp:txXfrm rot="5400000">
        <a:off x="2076" y="960120"/>
        <a:ext cx="2037029" cy="2880360"/>
      </dsp:txXfrm>
    </dsp:sp>
    <dsp:sp modelId="{355D249C-4135-264C-9AA4-38F8B8368748}">
      <dsp:nvSpPr>
        <dsp:cNvPr id="0" name=""/>
        <dsp:cNvSpPr/>
      </dsp:nvSpPr>
      <dsp:spPr>
        <a:xfrm rot="16200000">
          <a:off x="810096" y="1381785"/>
          <a:ext cx="4800600" cy="2037029"/>
        </a:xfrm>
        <a:prstGeom prst="flowChartManualOperation">
          <a:avLst/>
        </a:prstGeom>
        <a:solidFill>
          <a:schemeClr val="accent4">
            <a:lumMod val="50000"/>
          </a:schemeClr>
        </a:solidFill>
        <a:ln>
          <a:solidFill>
            <a:schemeClr val="accent4">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1600" bIns="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Arial" pitchFamily="-84" charset="0"/>
              <a:ea typeface="ＭＳ Ｐゴシック" pitchFamily="-84" charset="-128"/>
              <a:cs typeface="ＭＳ Ｐゴシック" pitchFamily="-84" charset="-128"/>
            </a:rPr>
            <a:t>The first requirement deals with message replacement attacks, in which an opponent is able to construct a new message to match a given MAC, even though the opponent does not know and does not learn the key</a:t>
          </a:r>
          <a:endParaRPr lang="en-US" sz="1600" b="1" i="0" kern="1200" dirty="0"/>
        </a:p>
      </dsp:txBody>
      <dsp:txXfrm rot="5400000">
        <a:off x="2191881" y="960120"/>
        <a:ext cx="2037029" cy="2880360"/>
      </dsp:txXfrm>
    </dsp:sp>
    <dsp:sp modelId="{2B5F3EFE-B469-D54B-9DB0-72961539BBD1}">
      <dsp:nvSpPr>
        <dsp:cNvPr id="0" name=""/>
        <dsp:cNvSpPr/>
      </dsp:nvSpPr>
      <dsp:spPr>
        <a:xfrm rot="16200000">
          <a:off x="2999903" y="1381785"/>
          <a:ext cx="4800600" cy="2037029"/>
        </a:xfrm>
        <a:prstGeom prst="flowChartManualOperation">
          <a:avLst/>
        </a:prstGeom>
        <a:solidFill>
          <a:schemeClr val="accent4">
            <a:lumMod val="5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2477" bIns="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Arial" pitchFamily="-84" charset="0"/>
              <a:ea typeface="ＭＳ Ｐゴシック" pitchFamily="-84" charset="-128"/>
              <a:cs typeface="ＭＳ Ｐゴシック" pitchFamily="-84" charset="-128"/>
            </a:rPr>
            <a:t>The second requirement deals with the need to thwart a brute-force attack based on chosen plaintext </a:t>
          </a:r>
        </a:p>
      </dsp:txBody>
      <dsp:txXfrm rot="5400000">
        <a:off x="4381688" y="960120"/>
        <a:ext cx="2037029" cy="2880360"/>
      </dsp:txXfrm>
    </dsp:sp>
    <dsp:sp modelId="{378057DA-9A05-9149-8D2C-22685B173615}">
      <dsp:nvSpPr>
        <dsp:cNvPr id="0" name=""/>
        <dsp:cNvSpPr/>
      </dsp:nvSpPr>
      <dsp:spPr>
        <a:xfrm rot="16200000">
          <a:off x="5189709" y="1381785"/>
          <a:ext cx="4800600" cy="2037029"/>
        </a:xfrm>
        <a:prstGeom prst="flowChartManualOperation">
          <a:avLst/>
        </a:prstGeom>
        <a:solidFill>
          <a:schemeClr val="accent4">
            <a:lumMod val="5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2477" bIns="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Arial" pitchFamily="-84" charset="0"/>
              <a:ea typeface="ＭＳ Ｐゴシック" pitchFamily="-84" charset="-128"/>
              <a:cs typeface="ＭＳ Ｐゴシック" pitchFamily="-84" charset="-128"/>
            </a:rPr>
            <a:t>The final requirement dictates that the authentication algorithm should not be weaker with respect to certain parts or bits of the message than others</a:t>
          </a:r>
        </a:p>
      </dsp:txBody>
      <dsp:txXfrm rot="5400000">
        <a:off x="6571494" y="960120"/>
        <a:ext cx="2037029" cy="28803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F82A7-2676-8E4E-8979-085535B19D56}">
      <dsp:nvSpPr>
        <dsp:cNvPr id="0" name=""/>
        <dsp:cNvSpPr/>
      </dsp:nvSpPr>
      <dsp:spPr>
        <a:xfrm>
          <a:off x="0" y="345930"/>
          <a:ext cx="8458200" cy="25137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56450" tIns="437388" rIns="656450"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Attack the key space</a:t>
          </a:r>
        </a:p>
        <a:p>
          <a:pPr marL="457200" lvl="2" indent="-228600" algn="l" defTabSz="933450">
            <a:lnSpc>
              <a:spcPct val="90000"/>
            </a:lnSpc>
            <a:spcBef>
              <a:spcPct val="0"/>
            </a:spcBef>
            <a:spcAft>
              <a:spcPct val="15000"/>
            </a:spcAft>
            <a:buChar char="•"/>
          </a:pPr>
          <a:r>
            <a:rPr lang="en-US" sz="2100" kern="1200" dirty="0"/>
            <a:t>If an attacker can determine the MAC key then it is possible to generate a valid MAC value for any input </a:t>
          </a:r>
          <a:r>
            <a:rPr lang="en-US" sz="2100" i="1" kern="1200" dirty="0"/>
            <a:t>x</a:t>
          </a:r>
          <a:endParaRPr lang="en-US" sz="2100" kern="1200" dirty="0"/>
        </a:p>
        <a:p>
          <a:pPr marL="228600" lvl="1" indent="-228600" algn="l" defTabSz="933450">
            <a:lnSpc>
              <a:spcPct val="90000"/>
            </a:lnSpc>
            <a:spcBef>
              <a:spcPct val="0"/>
            </a:spcBef>
            <a:spcAft>
              <a:spcPct val="15000"/>
            </a:spcAft>
            <a:buChar char="•"/>
          </a:pPr>
          <a:r>
            <a:rPr lang="en-US" sz="2100" kern="1200" dirty="0"/>
            <a:t>Attack the MAC value</a:t>
          </a:r>
        </a:p>
        <a:p>
          <a:pPr marL="457200" lvl="2" indent="-228600" algn="l" defTabSz="933450">
            <a:lnSpc>
              <a:spcPct val="90000"/>
            </a:lnSpc>
            <a:spcBef>
              <a:spcPct val="0"/>
            </a:spcBef>
            <a:spcAft>
              <a:spcPct val="15000"/>
            </a:spcAft>
            <a:buChar char="•"/>
          </a:pPr>
          <a:r>
            <a:rPr lang="en-US" sz="2100" kern="1200" dirty="0"/>
            <a:t>Objective is to generate a valid tag for a given message or to find a message that matches a given tag</a:t>
          </a:r>
        </a:p>
      </dsp:txBody>
      <dsp:txXfrm>
        <a:off x="0" y="345930"/>
        <a:ext cx="8458200" cy="2513700"/>
      </dsp:txXfrm>
    </dsp:sp>
    <dsp:sp modelId="{152F7F99-21E6-FA41-9A9B-75F753A7D577}">
      <dsp:nvSpPr>
        <dsp:cNvPr id="0" name=""/>
        <dsp:cNvSpPr/>
      </dsp:nvSpPr>
      <dsp:spPr>
        <a:xfrm>
          <a:off x="422910" y="35970"/>
          <a:ext cx="5920740" cy="619920"/>
        </a:xfrm>
        <a:prstGeom prst="roundRect">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106680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Two lines of attack:</a:t>
          </a:r>
        </a:p>
      </dsp:txBody>
      <dsp:txXfrm>
        <a:off x="453172" y="66232"/>
        <a:ext cx="5860216"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624DD-0A7D-554B-A75A-B4E34354BC80}">
      <dsp:nvSpPr>
        <dsp:cNvPr id="0" name=""/>
        <dsp:cNvSpPr/>
      </dsp:nvSpPr>
      <dsp:spPr>
        <a:xfrm>
          <a:off x="0" y="0"/>
          <a:ext cx="8534399" cy="4714875"/>
        </a:xfrm>
        <a:prstGeom prst="roundRect">
          <a:avLst>
            <a:gd name="adj" fmla="val 8500"/>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2880" tIns="182880" rIns="182880" bIns="2910780" numCol="1" spcCol="1270" anchor="t" anchorCtr="0">
          <a:noAutofit/>
        </a:bodyPr>
        <a:lstStyle/>
        <a:p>
          <a:pPr marL="0" lvl="0" indent="0" algn="l" defTabSz="2133600" rtl="0">
            <a:lnSpc>
              <a:spcPct val="90000"/>
            </a:lnSpc>
            <a:spcBef>
              <a:spcPct val="0"/>
            </a:spcBef>
            <a:spcAft>
              <a:spcPct val="35000"/>
            </a:spcAft>
            <a:buNone/>
          </a:pPr>
          <a:r>
            <a:rPr lang="en-US" sz="4800" kern="1200" dirty="0">
              <a:solidFill>
                <a:schemeClr val="bg1"/>
              </a:solidFill>
            </a:rPr>
            <a:t>RFC 2104 lists the following objectives for HMAC:</a:t>
          </a:r>
        </a:p>
      </dsp:txBody>
      <dsp:txXfrm>
        <a:off x="117380" y="117380"/>
        <a:ext cx="8299639" cy="4480115"/>
      </dsp:txXfrm>
    </dsp:sp>
    <dsp:sp modelId="{0B217A4E-9520-6E48-AB1B-DAFAFD904723}">
      <dsp:nvSpPr>
        <dsp:cNvPr id="0" name=""/>
        <dsp:cNvSpPr/>
      </dsp:nvSpPr>
      <dsp:spPr>
        <a:xfrm>
          <a:off x="213359" y="2121693"/>
          <a:ext cx="1599366" cy="2121693"/>
        </a:xfrm>
        <a:prstGeom prst="roundRect">
          <a:avLst>
            <a:gd name="adj" fmla="val 105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tx2"/>
              </a:solidFill>
            </a:rPr>
            <a:t>To use, without modifications, available hash functions</a:t>
          </a:r>
        </a:p>
      </dsp:txBody>
      <dsp:txXfrm>
        <a:off x="262545" y="2170879"/>
        <a:ext cx="1500994" cy="2023321"/>
      </dsp:txXfrm>
    </dsp:sp>
    <dsp:sp modelId="{B17BB1E3-FB89-FF4C-91D8-38EA9CB943F9}">
      <dsp:nvSpPr>
        <dsp:cNvPr id="0" name=""/>
        <dsp:cNvSpPr/>
      </dsp:nvSpPr>
      <dsp:spPr>
        <a:xfrm>
          <a:off x="1837979" y="2121693"/>
          <a:ext cx="1599366" cy="2121693"/>
        </a:xfrm>
        <a:prstGeom prst="roundRect">
          <a:avLst>
            <a:gd name="adj" fmla="val 105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tx2"/>
              </a:solidFill>
            </a:rPr>
            <a:t>To allow for easy replaceability of the embedded hash function in case faster or more secure hash functions are found or required</a:t>
          </a:r>
        </a:p>
      </dsp:txBody>
      <dsp:txXfrm>
        <a:off x="1887165" y="2170879"/>
        <a:ext cx="1500994" cy="2023321"/>
      </dsp:txXfrm>
    </dsp:sp>
    <dsp:sp modelId="{90B86151-971C-D34A-904E-0A0C3CF502C7}">
      <dsp:nvSpPr>
        <dsp:cNvPr id="0" name=""/>
        <dsp:cNvSpPr/>
      </dsp:nvSpPr>
      <dsp:spPr>
        <a:xfrm>
          <a:off x="3462599" y="2121693"/>
          <a:ext cx="1599366" cy="2121693"/>
        </a:xfrm>
        <a:prstGeom prst="roundRect">
          <a:avLst>
            <a:gd name="adj" fmla="val 105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tx2"/>
              </a:solidFill>
            </a:rPr>
            <a:t>To preserve the original performance of the hash function without incurring a significant degradation</a:t>
          </a:r>
        </a:p>
      </dsp:txBody>
      <dsp:txXfrm>
        <a:off x="3511785" y="2170879"/>
        <a:ext cx="1500994" cy="2023321"/>
      </dsp:txXfrm>
    </dsp:sp>
    <dsp:sp modelId="{CAA5AEF8-AB9D-5149-8A70-63C1B1250E11}">
      <dsp:nvSpPr>
        <dsp:cNvPr id="0" name=""/>
        <dsp:cNvSpPr/>
      </dsp:nvSpPr>
      <dsp:spPr>
        <a:xfrm>
          <a:off x="5087218" y="2121693"/>
          <a:ext cx="1599366" cy="2121693"/>
        </a:xfrm>
        <a:prstGeom prst="roundRect">
          <a:avLst>
            <a:gd name="adj" fmla="val 105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tx2"/>
              </a:solidFill>
            </a:rPr>
            <a:t>To use and handle keys in a simple way</a:t>
          </a:r>
        </a:p>
      </dsp:txBody>
      <dsp:txXfrm>
        <a:off x="5136404" y="2170879"/>
        <a:ext cx="1500994" cy="2023321"/>
      </dsp:txXfrm>
    </dsp:sp>
    <dsp:sp modelId="{95C35ED8-2FD4-FE47-AA73-E16D6906F7F8}">
      <dsp:nvSpPr>
        <dsp:cNvPr id="0" name=""/>
        <dsp:cNvSpPr/>
      </dsp:nvSpPr>
      <dsp:spPr>
        <a:xfrm>
          <a:off x="6711838" y="2121693"/>
          <a:ext cx="1599366" cy="2121693"/>
        </a:xfrm>
        <a:prstGeom prst="roundRect">
          <a:avLst>
            <a:gd name="adj" fmla="val 105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tx2"/>
              </a:solidFill>
            </a:rPr>
            <a:t>To have a well understood cryptographic analysis of the strength of the authentication mechanism based on reasonable assumptions about the embedded hash function</a:t>
          </a:r>
        </a:p>
      </dsp:txBody>
      <dsp:txXfrm>
        <a:off x="6761024" y="2170879"/>
        <a:ext cx="1500994" cy="20233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78CB5-0A17-534D-8BAF-D192F37C9FA8}">
      <dsp:nvSpPr>
        <dsp:cNvPr id="0" name=""/>
        <dsp:cNvSpPr/>
      </dsp:nvSpPr>
      <dsp:spPr>
        <a:xfrm>
          <a:off x="985" y="0"/>
          <a:ext cx="2563564" cy="4495800"/>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i="0" kern="1200" dirty="0"/>
            <a:t>Data that will be both authenticated and encrypted  </a:t>
          </a:r>
        </a:p>
      </dsp:txBody>
      <dsp:txXfrm>
        <a:off x="985" y="0"/>
        <a:ext cx="2563564" cy="1348740"/>
      </dsp:txXfrm>
    </dsp:sp>
    <dsp:sp modelId="{1E40D5F7-D92A-C641-AB69-B58BE9E4F236}">
      <dsp:nvSpPr>
        <dsp:cNvPr id="0" name=""/>
        <dsp:cNvSpPr/>
      </dsp:nvSpPr>
      <dsp:spPr>
        <a:xfrm>
          <a:off x="257342" y="1348740"/>
          <a:ext cx="2050851" cy="292227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1" i="0" kern="1200" dirty="0"/>
            <a:t>This is the plaintext message </a:t>
          </a:r>
          <a:r>
            <a:rPr lang="en-US" sz="1600" b="1" i="1" kern="1200" dirty="0"/>
            <a:t>P</a:t>
          </a:r>
          <a:r>
            <a:rPr lang="en-US" sz="1600" b="1" i="0" kern="1200" dirty="0"/>
            <a:t> of the data block</a:t>
          </a:r>
        </a:p>
      </dsp:txBody>
      <dsp:txXfrm>
        <a:off x="317409" y="1408807"/>
        <a:ext cx="1930717" cy="2802136"/>
      </dsp:txXfrm>
    </dsp:sp>
    <dsp:sp modelId="{8962FEE3-16D6-AC4C-9C3D-06EDCF54DA89}">
      <dsp:nvSpPr>
        <dsp:cNvPr id="0" name=""/>
        <dsp:cNvSpPr/>
      </dsp:nvSpPr>
      <dsp:spPr>
        <a:xfrm>
          <a:off x="2756817" y="0"/>
          <a:ext cx="2563564" cy="4495800"/>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i="0" kern="1200" dirty="0"/>
            <a:t>Associated data </a:t>
          </a:r>
          <a:r>
            <a:rPr lang="en-US" sz="2100" b="1" i="1" kern="1200" dirty="0"/>
            <a:t>A</a:t>
          </a:r>
          <a:r>
            <a:rPr lang="en-US" sz="2100" b="1" i="0" kern="1200" dirty="0"/>
            <a:t> that will be authenticated but not encrypted</a:t>
          </a:r>
        </a:p>
      </dsp:txBody>
      <dsp:txXfrm>
        <a:off x="2756817" y="0"/>
        <a:ext cx="2563564" cy="1348740"/>
      </dsp:txXfrm>
    </dsp:sp>
    <dsp:sp modelId="{32746930-5DB3-C041-8251-D9A0216F608E}">
      <dsp:nvSpPr>
        <dsp:cNvPr id="0" name=""/>
        <dsp:cNvSpPr/>
      </dsp:nvSpPr>
      <dsp:spPr>
        <a:xfrm>
          <a:off x="3013174" y="1348740"/>
          <a:ext cx="2050851" cy="292227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1" i="0" kern="1200" dirty="0"/>
            <a:t>An example is a protocol header that must be transmitted in the clear for proper protocol operation but which needs to be authenticated</a:t>
          </a:r>
        </a:p>
      </dsp:txBody>
      <dsp:txXfrm>
        <a:off x="3073241" y="1408807"/>
        <a:ext cx="1930717" cy="2802136"/>
      </dsp:txXfrm>
    </dsp:sp>
    <dsp:sp modelId="{41D8A3A0-6DF2-AB46-AB53-333BDD99FCB6}">
      <dsp:nvSpPr>
        <dsp:cNvPr id="0" name=""/>
        <dsp:cNvSpPr/>
      </dsp:nvSpPr>
      <dsp:spPr>
        <a:xfrm>
          <a:off x="5512649" y="0"/>
          <a:ext cx="2563564" cy="4495800"/>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i="0" kern="1200" dirty="0"/>
            <a:t>A nonce </a:t>
          </a:r>
          <a:r>
            <a:rPr lang="en-US" sz="2100" b="1" i="1" kern="1200" dirty="0"/>
            <a:t>N</a:t>
          </a:r>
          <a:r>
            <a:rPr lang="en-US" sz="2100" b="1" i="0" kern="1200" dirty="0"/>
            <a:t> that is assigned to the payload and the associated data</a:t>
          </a:r>
        </a:p>
      </dsp:txBody>
      <dsp:txXfrm>
        <a:off x="5512649" y="0"/>
        <a:ext cx="2563564" cy="1348740"/>
      </dsp:txXfrm>
    </dsp:sp>
    <dsp:sp modelId="{220981C7-655D-BB41-B6D9-8CF90E311B2D}">
      <dsp:nvSpPr>
        <dsp:cNvPr id="0" name=""/>
        <dsp:cNvSpPr/>
      </dsp:nvSpPr>
      <dsp:spPr>
        <a:xfrm>
          <a:off x="5769006" y="1348740"/>
          <a:ext cx="2050851" cy="292227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b="1" i="0" kern="1200" dirty="0"/>
            <a:t>This is a unique value that is different for every instance during the lifetime of a protocol association and is intended to prevent replay attacks and certain other types of attacks</a:t>
          </a:r>
        </a:p>
      </dsp:txBody>
      <dsp:txXfrm>
        <a:off x="5829073" y="1408807"/>
        <a:ext cx="1930717" cy="2802136"/>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02ABA5-4B38-0A44-9B9D-7330C89F6B91}" type="datetimeFigureOut">
              <a:rPr lang="en-US" smtClean="0"/>
              <a:t>11/6/19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60CB57-742E-6248-8C1A-A57774C5B995}"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8E01877B-E5FC-4F44-9FC7-4B20506F310A}"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E19838C5-D210-634D-AD54-173CE2131589}" type="slidenum">
              <a:rPr lang="en-AU">
                <a:latin typeface="Arial" pitchFamily="-84" charset="0"/>
              </a:rPr>
              <a:pPr/>
              <a:t>1</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a:latin typeface="Times New Roman" pitchFamily="-84" charset="0"/>
                <a:ea typeface="ＭＳ Ｐゴシック" pitchFamily="-84" charset="-128"/>
                <a:cs typeface="ＭＳ Ｐゴシック" pitchFamily="-84" charset="-128"/>
              </a:rPr>
              <a:t>Lecture slides prepared for “Cryptography and Network Security”, 8/e, by William Stallings</a:t>
            </a:r>
            <a:r>
              <a:rPr lang="en-US" dirty="0">
                <a:latin typeface="Arial" pitchFamily="-84" charset="0"/>
                <a:ea typeface="ＭＳ Ｐゴシック" pitchFamily="-84" charset="-128"/>
                <a:cs typeface="ＭＳ Ｐゴシック" pitchFamily="-84" charset="-128"/>
              </a:rPr>
              <a:t>, Chapter 12 – “</a:t>
            </a:r>
            <a:r>
              <a:rPr lang="en-AU" dirty="0">
                <a:latin typeface="Arial" pitchFamily="-84" charset="0"/>
                <a:ea typeface="ＭＳ Ｐゴシック" pitchFamily="-84" charset="-128"/>
                <a:cs typeface="ＭＳ Ｐゴシック" pitchFamily="-84" charset="-128"/>
              </a:rPr>
              <a:t>Message Authentication Codes</a:t>
            </a:r>
            <a:r>
              <a:rPr lang="en-US" dirty="0">
                <a:latin typeface="Arial" pitchFamily="-84" charset="0"/>
                <a:ea typeface="ＭＳ Ｐゴシック" pitchFamily="-84" charset="-128"/>
                <a:cs typeface="ＭＳ Ｐゴシック" pitchFamily="-84" charset="-128"/>
              </a:rPr>
              <a:t>”.</a:t>
            </a:r>
            <a:endParaRPr lang="en-AU" dirty="0">
              <a:latin typeface="Arial" pitchFamily="-84" charset="0"/>
              <a:ea typeface="ＭＳ Ｐゴシック" pitchFamily="-84" charset="-128"/>
              <a:cs typeface="ＭＳ Ｐゴシック" pitchFamily="-84" charset="-128"/>
            </a:endParaRPr>
          </a:p>
          <a:p>
            <a:pPr eaLnBrk="1" hangingPunct="1"/>
            <a:endParaRPr lang="en-AU" dirty="0">
              <a:latin typeface="Times New Roman" pitchFamily="-84"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05B206EC-3A20-B94E-BFBF-15CE47DE0973}" type="slidenum">
              <a:rPr lang="en-AU">
                <a:latin typeface="Arial" pitchFamily="-84" charset="0"/>
              </a:rPr>
              <a:pPr/>
              <a:t>10</a:t>
            </a:fld>
            <a:endParaRPr lang="en-AU" dirty="0">
              <a:latin typeface="Arial" pitchFamily="-8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In assessing the security of a MAC function, we need to consider the types of attacks that may be mounted against it. Hence it needs to satisfy the listed requirements.</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The first requirement deals with message replacement attacks, in which an opponent is able to construct a new message to match a given MAC, even though the opponent does not know and does not learn the key.</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The second requirement deals with the need to thwart a brute-force attack based on chosen plaintext. </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The final requirement dictates that the authentication algorithm should not be weaker with respect to certain parts or bits of the message than others.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96EAF2D4-5370-B24A-AC0D-F2C5C66B543D}" type="slidenum">
              <a:rPr lang="en-AU">
                <a:latin typeface="Arial" pitchFamily="-84" charset="0"/>
              </a:rPr>
              <a:pPr/>
              <a:t>11</a:t>
            </a:fld>
            <a:endParaRPr lang="en-AU" dirty="0">
              <a:latin typeface="Arial" pitchFamily="-84" charset="0"/>
            </a:endParaRPr>
          </a:p>
        </p:txBody>
      </p:sp>
      <p:sp>
        <p:nvSpPr>
          <p:cNvPr id="37891"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37892" name="Rectangle 3"/>
              <p:cNvSpPr>
                <a:spLocks noGrp="1" noChangeArrowheads="1"/>
              </p:cNvSpPr>
              <p:nvPr>
                <p:ph type="body" idx="1"/>
              </p:nvPr>
            </p:nvSpPr>
            <p:spPr>
              <a:noFill/>
              <a:ln/>
            </p:spPr>
            <p:txBody>
              <a:bodyPr/>
              <a:lstStyle/>
              <a:p>
                <a:r>
                  <a:rPr lang="en-US" sz="1200" b="0" kern="1200" baseline="0" dirty="0">
                    <a:solidFill>
                      <a:schemeClr val="tx1"/>
                    </a:solidFill>
                    <a:latin typeface="Arial" charset="0"/>
                    <a:ea typeface="ＭＳ Ｐゴシック" charset="-128"/>
                    <a:cs typeface="ＭＳ Ｐゴシック" charset="-128"/>
                  </a:rPr>
                  <a:t> A brute-force attack on a MAC is a more difficult undertaking than a brute-force attack on a hash function because it requires known message-tag pairs. Let us see why this is so. To attack a hash code, we can proceed in the following way. Given a fixed message x with </a:t>
                </a:r>
                <a:r>
                  <a:rPr lang="en-US" sz="1200" b="0" i="1" kern="1200" baseline="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-bit hash code </a:t>
                </a:r>
                <a:r>
                  <a:rPr lang="en-US" sz="1200" b="0" i="1" kern="1200" baseline="0" dirty="0">
                    <a:solidFill>
                      <a:schemeClr val="tx1"/>
                    </a:solidFill>
                    <a:latin typeface="Arial" charset="0"/>
                    <a:ea typeface="ＭＳ Ｐゴシック" charset="-128"/>
                    <a:cs typeface="ＭＳ Ｐゴシック" charset="-128"/>
                  </a:rPr>
                  <a:t>h</a:t>
                </a:r>
                <a:r>
                  <a:rPr lang="en-US" sz="1200" b="0" kern="1200" baseline="0" dirty="0">
                    <a:solidFill>
                      <a:schemeClr val="tx1"/>
                    </a:solidFill>
                    <a:latin typeface="Arial" charset="0"/>
                    <a:ea typeface="ＭＳ Ｐゴシック" charset="-128"/>
                    <a:cs typeface="ＭＳ Ｐゴシック" charset="-128"/>
                  </a:rPr>
                  <a:t> = H(x ), a brute-force method of finding a collision is to pick a random bit string y and check if H(</a:t>
                </a:r>
                <a:r>
                  <a:rPr lang="en-US" sz="1200" b="0" i="1" kern="1200" baseline="0" dirty="0">
                    <a:solidFill>
                      <a:schemeClr val="tx1"/>
                    </a:solidFill>
                    <a:latin typeface="Arial" charset="0"/>
                    <a:ea typeface="ＭＳ Ｐゴシック" charset="-128"/>
                    <a:cs typeface="ＭＳ Ｐゴシック" charset="-128"/>
                  </a:rPr>
                  <a:t>y</a:t>
                </a:r>
                <a:r>
                  <a:rPr lang="en-US" sz="1200" b="0" kern="1200" baseline="0" dirty="0">
                    <a:solidFill>
                      <a:schemeClr val="tx1"/>
                    </a:solidFill>
                    <a:latin typeface="Arial" charset="0"/>
                    <a:ea typeface="ＭＳ Ｐゴシック" charset="-128"/>
                    <a:cs typeface="ＭＳ Ｐゴシック" charset="-128"/>
                  </a:rPr>
                  <a:t>) =  H(</a:t>
                </a:r>
                <a:r>
                  <a:rPr lang="en-US" sz="1200" b="0" i="1" kern="1200" baseline="0" dirty="0">
                    <a:solidFill>
                      <a:schemeClr val="tx1"/>
                    </a:solidFill>
                    <a:latin typeface="Arial" charset="0"/>
                    <a:ea typeface="ＭＳ Ｐゴシック" charset="-128"/>
                    <a:cs typeface="ＭＳ Ｐゴシック" charset="-128"/>
                  </a:rPr>
                  <a:t>x</a:t>
                </a:r>
                <a:r>
                  <a:rPr lang="en-US" sz="1200" b="0" kern="1200" baseline="0" dirty="0">
                    <a:solidFill>
                      <a:schemeClr val="tx1"/>
                    </a:solidFill>
                    <a:latin typeface="Arial" charset="0"/>
                    <a:ea typeface="ＭＳ Ｐゴシック" charset="-128"/>
                    <a:cs typeface="ＭＳ Ｐゴシック" charset="-128"/>
                  </a:rPr>
                  <a:t>). The attacker can do this repeatedly off line. Whether an off-line attack can be used on a MAC algorithm depends on the relative size of the key and the tag.</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 attacker would like to come up with the valid MAC code for a</a:t>
                </a:r>
              </a:p>
              <a:p>
                <a:r>
                  <a:rPr lang="en-US" sz="1200" b="0" kern="1200" baseline="0" dirty="0">
                    <a:solidFill>
                      <a:schemeClr val="tx1"/>
                    </a:solidFill>
                    <a:latin typeface="Arial" charset="0"/>
                    <a:ea typeface="ＭＳ Ｐゴシック" charset="-128"/>
                    <a:cs typeface="ＭＳ Ｐゴシック" charset="-128"/>
                  </a:rPr>
                  <a:t>given message </a:t>
                </a:r>
                <a:r>
                  <a:rPr lang="en-US" sz="1200" b="0" i="1" kern="1200" baseline="0" dirty="0" err="1">
                    <a:solidFill>
                      <a:schemeClr val="tx1"/>
                    </a:solidFill>
                    <a:latin typeface="Arial" charset="0"/>
                    <a:ea typeface="ＭＳ Ｐゴシック" charset="-128"/>
                    <a:cs typeface="ＭＳ Ｐゴシック" charset="-128"/>
                  </a:rPr>
                  <a:t>x</a:t>
                </a:r>
                <a:r>
                  <a:rPr lang="en-US" sz="1200" b="0" kern="1200" baseline="0" dirty="0">
                    <a:solidFill>
                      <a:schemeClr val="tx1"/>
                    </a:solidFill>
                    <a:latin typeface="Arial" charset="0"/>
                    <a:ea typeface="ＭＳ Ｐゴシック" charset="-128"/>
                    <a:cs typeface="ＭＳ Ｐゴシック" charset="-128"/>
                  </a:rPr>
                  <a:t>. There are two lines of attack possible: attack the key space and attack the MAC value. We examine each of these in turn.</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If an attacker can determine the MAC key, then it is possible to generate a</a:t>
                </a:r>
              </a:p>
              <a:p>
                <a:r>
                  <a:rPr lang="en-US" sz="1200" b="0" kern="1200" baseline="0" dirty="0">
                    <a:solidFill>
                      <a:schemeClr val="tx1"/>
                    </a:solidFill>
                    <a:latin typeface="Arial" charset="0"/>
                    <a:ea typeface="ＭＳ Ｐゴシック" charset="-128"/>
                    <a:cs typeface="ＭＳ Ｐゴシック" charset="-128"/>
                  </a:rPr>
                  <a:t>valid MAC value for any input </a:t>
                </a:r>
                <a:r>
                  <a:rPr lang="en-US" sz="1200" b="0" i="1" kern="1200" baseline="0" dirty="0" err="1">
                    <a:solidFill>
                      <a:schemeClr val="tx1"/>
                    </a:solidFill>
                    <a:latin typeface="Arial" charset="0"/>
                    <a:ea typeface="ＭＳ Ｐゴシック" charset="-128"/>
                    <a:cs typeface="ＭＳ Ｐゴシック" charset="-128"/>
                  </a:rPr>
                  <a:t>x</a:t>
                </a:r>
                <a:r>
                  <a:rPr lang="en-US" sz="1200" b="0" kern="1200" baseline="0" dirty="0">
                    <a:solidFill>
                      <a:schemeClr val="tx1"/>
                    </a:solidFill>
                    <a:latin typeface="Arial" charset="0"/>
                    <a:ea typeface="ＭＳ Ｐゴシック" charset="-128"/>
                    <a:cs typeface="ＭＳ Ｐゴシック" charset="-128"/>
                  </a:rPr>
                  <a:t>. Suppose the key size is </a:t>
                </a:r>
                <a:r>
                  <a:rPr lang="en-US" sz="1200" b="0" i="1" kern="1200" baseline="0" dirty="0">
                    <a:solidFill>
                      <a:schemeClr val="tx1"/>
                    </a:solidFill>
                    <a:latin typeface="Arial" charset="0"/>
                    <a:ea typeface="ＭＳ Ｐゴシック" charset="-128"/>
                    <a:cs typeface="ＭＳ Ｐゴシック" charset="-128"/>
                  </a:rPr>
                  <a:t>k</a:t>
                </a:r>
                <a:r>
                  <a:rPr lang="en-US" sz="1200" b="0" kern="1200" baseline="0" dirty="0">
                    <a:solidFill>
                      <a:schemeClr val="tx1"/>
                    </a:solidFill>
                    <a:latin typeface="Arial" charset="0"/>
                    <a:ea typeface="ＭＳ Ｐゴシック" charset="-128"/>
                    <a:cs typeface="ＭＳ Ｐゴシック" charset="-128"/>
                  </a:rPr>
                  <a:t> bits and that the attacker has one known text-tag pair. Then the attacker can compute the </a:t>
                </a:r>
                <a:r>
                  <a:rPr lang="en-US" sz="1200" b="0" i="1" kern="1200" baseline="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-bit tag on the known text for all possible keys. At least one key is guaranteed to produce the correct tag, namely, the valid key that was initially used to produce the known text-tag pair. This phase of the attack takes a level of effort proportional to 2</a:t>
                </a:r>
                <a:r>
                  <a:rPr lang="en-US" sz="1200" b="0" kern="1200" baseline="30000" dirty="0">
                    <a:solidFill>
                      <a:schemeClr val="tx1"/>
                    </a:solidFill>
                    <a:latin typeface="Arial" charset="0"/>
                    <a:ea typeface="ＭＳ Ｐゴシック" charset="-128"/>
                    <a:cs typeface="ＭＳ Ｐゴシック" charset="-128"/>
                  </a:rPr>
                  <a:t>k</a:t>
                </a:r>
                <a:r>
                  <a:rPr lang="en-US" sz="1200" b="0" kern="1200" baseline="0" dirty="0">
                    <a:solidFill>
                      <a:schemeClr val="tx1"/>
                    </a:solidFill>
                    <a:latin typeface="Arial" charset="0"/>
                    <a:ea typeface="ＭＳ Ｐゴシック" charset="-128"/>
                    <a:cs typeface="ＭＳ Ｐゴシック" charset="-128"/>
                  </a:rPr>
                  <a:t>  (that is, one operation for each of the 2</a:t>
                </a:r>
                <a:r>
                  <a:rPr lang="en-US" sz="1200" b="0" kern="1200" baseline="30000" dirty="0">
                    <a:solidFill>
                      <a:schemeClr val="tx1"/>
                    </a:solidFill>
                    <a:latin typeface="Arial" charset="0"/>
                    <a:ea typeface="ＭＳ Ｐゴシック" charset="-128"/>
                    <a:cs typeface="ＭＳ Ｐゴシック" charset="-128"/>
                  </a:rPr>
                  <a:t>k</a:t>
                </a:r>
                <a:r>
                  <a:rPr lang="en-US" sz="1200" b="0" kern="1200" baseline="0" dirty="0">
                    <a:solidFill>
                      <a:schemeClr val="tx1"/>
                    </a:solidFill>
                    <a:latin typeface="Arial" charset="0"/>
                    <a:ea typeface="ＭＳ Ｐゴシック" charset="-128"/>
                    <a:cs typeface="ＭＳ Ｐゴシック" charset="-128"/>
                  </a:rPr>
                  <a:t> possible key values). However, as was described earlier, because the MAC is a many-to-one mapping, there may be other keys that produce</a:t>
                </a:r>
              </a:p>
              <a:p>
                <a:r>
                  <a:rPr lang="en-US" sz="1200" b="0" kern="1200" baseline="0" dirty="0">
                    <a:solidFill>
                      <a:schemeClr val="tx1"/>
                    </a:solidFill>
                    <a:latin typeface="Arial" charset="0"/>
                    <a:ea typeface="ＭＳ Ｐゴシック" charset="-128"/>
                    <a:cs typeface="ＭＳ Ｐゴシック" charset="-128"/>
                  </a:rPr>
                  <a:t>the correct value. Thus, if more than one key is found to produce the correct value, additional text-tag pairs must be tested. It can be shown that the level of effort drops off rapidly with each additional text-MAC pair and that the overall level of effort is roughly 2</a:t>
                </a:r>
                <a:r>
                  <a:rPr lang="en-US" sz="1200" b="0" kern="1200" baseline="30000" dirty="0">
                    <a:solidFill>
                      <a:schemeClr val="tx1"/>
                    </a:solidFill>
                    <a:latin typeface="Arial" charset="0"/>
                    <a:ea typeface="ＭＳ Ｐゴシック" charset="-128"/>
                    <a:cs typeface="ＭＳ Ｐゴシック" charset="-128"/>
                  </a:rPr>
                  <a:t>k</a:t>
                </a:r>
                <a:r>
                  <a:rPr lang="en-US" sz="1200" b="0" kern="1200" baseline="0" dirty="0">
                    <a:solidFill>
                      <a:schemeClr val="tx1"/>
                    </a:solidFill>
                    <a:latin typeface="Arial" charset="0"/>
                    <a:ea typeface="ＭＳ Ｐゴシック" charset="-128"/>
                    <a:cs typeface="ＭＳ Ｐゴシック" charset="-128"/>
                  </a:rPr>
                  <a:t> [MENE97].</a:t>
                </a:r>
              </a:p>
              <a:p>
                <a:endParaRPr lang="en-US" sz="1200" b="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An attacker can also work on the tag without attempting to recover the key. Here, the objective is to generate a valid tag for a given message or to find a message that matches a given tag. In either case, the level of effort is comparable to that for attacking the one-way or weak collision-resistant property of a hash code, or 2</a:t>
                </a:r>
                <a:r>
                  <a:rPr lang="en-US" sz="1200" i="1" kern="1200" baseline="30000" dirty="0">
                    <a:solidFill>
                      <a:schemeClr val="tx1"/>
                    </a:solidFill>
                    <a:effectLst/>
                    <a:latin typeface="Arial" charset="0"/>
                    <a:ea typeface="ＭＳ Ｐゴシック" charset="-128"/>
                    <a:cs typeface="ＭＳ Ｐゴシック" charset="-128"/>
                  </a:rPr>
                  <a:t>n</a:t>
                </a:r>
                <a:r>
                  <a:rPr lang="en-US" sz="1200" kern="1200" dirty="0">
                    <a:solidFill>
                      <a:schemeClr val="tx1"/>
                    </a:solidFill>
                    <a:effectLst/>
                    <a:latin typeface="Arial" charset="0"/>
                    <a:ea typeface="ＭＳ Ｐゴシック" charset="-128"/>
                    <a:cs typeface="ＭＳ Ｐゴシック" charset="-128"/>
                  </a:rPr>
                  <a:t>. In the case of the MAC, the attack cannot be conducted off line without further input; the attacker will require chosen text-tag pairs or knowledge of the key. </a:t>
                </a:r>
                <a:endParaRPr lang="en-US" dirty="0"/>
              </a:p>
              <a:p>
                <a:endParaRPr lang="en-US" sz="1200" b="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To summarize, the level of effort for brute-force attack on a MAC algorithm can be expressed as min(2</a:t>
                </a:r>
                <a:r>
                  <a:rPr lang="en-US" sz="1200" i="1" kern="1200" baseline="300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2</a:t>
                </a:r>
                <a:r>
                  <a:rPr lang="en-US" sz="1200" i="1" kern="1200" baseline="30000" dirty="0">
                    <a:solidFill>
                      <a:schemeClr val="tx1"/>
                    </a:solidFill>
                    <a:effectLst/>
                    <a:latin typeface="Arial" charset="0"/>
                    <a:ea typeface="ＭＳ Ｐゴシック" charset="-128"/>
                    <a:cs typeface="ＭＳ Ｐゴシック" charset="-128"/>
                  </a:rPr>
                  <a:t>n</a:t>
                </a:r>
                <a:r>
                  <a:rPr lang="en-US" sz="1200" kern="1200" dirty="0">
                    <a:solidFill>
                      <a:schemeClr val="tx1"/>
                    </a:solidFill>
                    <a:effectLst/>
                    <a:latin typeface="Arial" charset="0"/>
                    <a:ea typeface="ＭＳ Ｐゴシック" charset="-128"/>
                    <a:cs typeface="ＭＳ Ｐゴシック" charset="-128"/>
                  </a:rPr>
                  <a:t>). The assessment of strength is similar to that for symmetric encryption algorithms. It would appear reasonable to require that the key length and tag length satisfy a relationship such as min(</a:t>
                </a:r>
                <a:r>
                  <a:rPr lang="en-US" sz="1200" i="1" kern="12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a:t>
                </a:r>
                <a:r>
                  <a:rPr lang="en-US" sz="1200" i="1" kern="1200" dirty="0">
                    <a:solidFill>
                      <a:schemeClr val="tx1"/>
                    </a:solidFill>
                    <a:effectLst/>
                    <a:latin typeface="Arial" charset="0"/>
                    <a:ea typeface="ＭＳ Ｐゴシック" charset="-128"/>
                    <a:cs typeface="ＭＳ Ｐゴシック" charset="-128"/>
                  </a:rPr>
                  <a:t>n</a:t>
                </a:r>
                <a:r>
                  <a:rPr lang="en-US" sz="1200" kern="1200" dirty="0">
                    <a:solidFill>
                      <a:schemeClr val="tx1"/>
                    </a:solidFill>
                    <a:effectLst/>
                    <a:latin typeface="Arial" charset="0"/>
                    <a:ea typeface="ＭＳ Ｐゴシック" charset="-128"/>
                    <a:cs typeface="ＭＳ Ｐゴシック" charset="-128"/>
                  </a:rPr>
                  <a:t>) </a:t>
                </a:r>
                <a14:m>
                  <m:oMath xmlns:m="http://schemas.openxmlformats.org/officeDocument/2006/math">
                    <m:r>
                      <a:rPr lang="en-US" sz="1200" i="1" kern="1200" dirty="0" smtClean="0">
                        <a:solidFill>
                          <a:schemeClr val="tx1"/>
                        </a:solidFill>
                        <a:effectLst/>
                        <a:latin typeface="Cambria Math" panose="02040503050406030204" pitchFamily="18" charset="0"/>
                        <a:ea typeface="Cambria Math" panose="02040503050406030204" pitchFamily="18" charset="0"/>
                        <a:cs typeface="ＭＳ Ｐゴシック" charset="-128"/>
                      </a:rPr>
                      <m:t>≥</m:t>
                    </m:r>
                  </m:oMath>
                </a14:m>
                <a:r>
                  <a:rPr lang="en-US" sz="1200" kern="1200" dirty="0">
                    <a:solidFill>
                      <a:schemeClr val="tx1"/>
                    </a:solidFill>
                    <a:effectLst/>
                    <a:latin typeface="Arial" charset="0"/>
                    <a:ea typeface="ＭＳ Ｐゴシック" charset="-128"/>
                    <a:cs typeface="ＭＳ Ｐゴシック" charset="-128"/>
                  </a:rPr>
                  <a:t> </a:t>
                </a:r>
                <a:r>
                  <a:rPr lang="en-US" sz="1200" i="1" kern="1200" dirty="0">
                    <a:solidFill>
                      <a:schemeClr val="tx1"/>
                    </a:solidFill>
                    <a:effectLst/>
                    <a:latin typeface="Arial" charset="0"/>
                    <a:ea typeface="ＭＳ Ｐゴシック" charset="-128"/>
                    <a:cs typeface="ＭＳ Ｐゴシック" charset="-128"/>
                  </a:rPr>
                  <a:t>N</a:t>
                </a:r>
                <a:r>
                  <a:rPr lang="en-US" sz="1200" kern="1200" dirty="0">
                    <a:solidFill>
                      <a:schemeClr val="tx1"/>
                    </a:solidFill>
                    <a:effectLst/>
                    <a:latin typeface="Arial" charset="0"/>
                    <a:ea typeface="ＭＳ Ｐゴシック" charset="-128"/>
                    <a:cs typeface="ＭＳ Ｐゴシック" charset="-128"/>
                  </a:rPr>
                  <a:t>, where </a:t>
                </a:r>
                <a:r>
                  <a:rPr lang="en-US" sz="1200" i="1" kern="1200" dirty="0">
                    <a:solidFill>
                      <a:schemeClr val="tx1"/>
                    </a:solidFill>
                    <a:effectLst/>
                    <a:latin typeface="Arial" charset="0"/>
                    <a:ea typeface="ＭＳ Ｐゴシック" charset="-128"/>
                    <a:cs typeface="ＭＳ Ｐゴシック" charset="-128"/>
                  </a:rPr>
                  <a:t>N </a:t>
                </a:r>
                <a:r>
                  <a:rPr lang="en-US" sz="1200" kern="1200" dirty="0">
                    <a:solidFill>
                      <a:schemeClr val="tx1"/>
                    </a:solidFill>
                    <a:effectLst/>
                    <a:latin typeface="Arial" charset="0"/>
                    <a:ea typeface="ＭＳ Ｐゴシック" charset="-128"/>
                    <a:cs typeface="ＭＳ Ｐゴシック" charset="-128"/>
                  </a:rPr>
                  <a:t>is perhaps in the range of 128 bits. </a:t>
                </a:r>
                <a:endParaRPr lang="en-US" dirty="0"/>
              </a:p>
            </p:txBody>
          </p:sp>
        </mc:Choice>
        <mc:Fallback xmlns="">
          <p:sp>
            <p:nvSpPr>
              <p:cNvPr id="37892" name="Rectangle 3"/>
              <p:cNvSpPr>
                <a:spLocks noGrp="1" noChangeArrowheads="1"/>
              </p:cNvSpPr>
              <p:nvPr>
                <p:ph type="body" idx="1"/>
              </p:nvPr>
            </p:nvSpPr>
            <p:spPr>
              <a:noFill/>
              <a:ln/>
            </p:spPr>
            <p:txBody>
              <a:bodyPr/>
              <a:lstStyle/>
              <a:p>
                <a:r>
                  <a:rPr lang="en-US" sz="1200" b="0" kern="1200" baseline="0" dirty="0">
                    <a:solidFill>
                      <a:schemeClr val="tx1"/>
                    </a:solidFill>
                    <a:latin typeface="Arial" charset="0"/>
                    <a:ea typeface="ＭＳ Ｐゴシック" charset="-128"/>
                    <a:cs typeface="ＭＳ Ｐゴシック" charset="-128"/>
                  </a:rPr>
                  <a:t> A brute-force attack on a MAC is a more difficult undertaking than a brute-force attack on a hash function because it requires known message-tag pairs. Let us see why this is so. To attack a hash code, we can proceed in the following way. Given a fixed message x with </a:t>
                </a:r>
                <a:r>
                  <a:rPr lang="en-US" sz="1200" b="0" i="1" kern="1200" baseline="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-bit hash code </a:t>
                </a:r>
                <a:r>
                  <a:rPr lang="en-US" sz="1200" b="0" i="1" kern="1200" baseline="0" dirty="0">
                    <a:solidFill>
                      <a:schemeClr val="tx1"/>
                    </a:solidFill>
                    <a:latin typeface="Arial" charset="0"/>
                    <a:ea typeface="ＭＳ Ｐゴシック" charset="-128"/>
                    <a:cs typeface="ＭＳ Ｐゴシック" charset="-128"/>
                  </a:rPr>
                  <a:t>h</a:t>
                </a:r>
                <a:r>
                  <a:rPr lang="en-US" sz="1200" b="0" kern="1200" baseline="0" dirty="0">
                    <a:solidFill>
                      <a:schemeClr val="tx1"/>
                    </a:solidFill>
                    <a:latin typeface="Arial" charset="0"/>
                    <a:ea typeface="ＭＳ Ｐゴシック" charset="-128"/>
                    <a:cs typeface="ＭＳ Ｐゴシック" charset="-128"/>
                  </a:rPr>
                  <a:t> = H(x ), a brute-force method of finding a collision is to pick a random bit string y and check if H(</a:t>
                </a:r>
                <a:r>
                  <a:rPr lang="en-US" sz="1200" b="0" i="1" kern="1200" baseline="0" dirty="0">
                    <a:solidFill>
                      <a:schemeClr val="tx1"/>
                    </a:solidFill>
                    <a:latin typeface="Arial" charset="0"/>
                    <a:ea typeface="ＭＳ Ｐゴシック" charset="-128"/>
                    <a:cs typeface="ＭＳ Ｐゴシック" charset="-128"/>
                  </a:rPr>
                  <a:t>y</a:t>
                </a:r>
                <a:r>
                  <a:rPr lang="en-US" sz="1200" b="0" kern="1200" baseline="0" dirty="0">
                    <a:solidFill>
                      <a:schemeClr val="tx1"/>
                    </a:solidFill>
                    <a:latin typeface="Arial" charset="0"/>
                    <a:ea typeface="ＭＳ Ｐゴシック" charset="-128"/>
                    <a:cs typeface="ＭＳ Ｐゴシック" charset="-128"/>
                  </a:rPr>
                  <a:t>) =  H(</a:t>
                </a:r>
                <a:r>
                  <a:rPr lang="en-US" sz="1200" b="0" i="1" kern="1200" baseline="0" dirty="0">
                    <a:solidFill>
                      <a:schemeClr val="tx1"/>
                    </a:solidFill>
                    <a:latin typeface="Arial" charset="0"/>
                    <a:ea typeface="ＭＳ Ｐゴシック" charset="-128"/>
                    <a:cs typeface="ＭＳ Ｐゴシック" charset="-128"/>
                  </a:rPr>
                  <a:t>x</a:t>
                </a:r>
                <a:r>
                  <a:rPr lang="en-US" sz="1200" b="0" kern="1200" baseline="0" dirty="0">
                    <a:solidFill>
                      <a:schemeClr val="tx1"/>
                    </a:solidFill>
                    <a:latin typeface="Arial" charset="0"/>
                    <a:ea typeface="ＭＳ Ｐゴシック" charset="-128"/>
                    <a:cs typeface="ＭＳ Ｐゴシック" charset="-128"/>
                  </a:rPr>
                  <a:t>). The attacker can do this repeatedly off line. Whether an off-line attack can be used on a MAC algorithm depends on the relative size of the key and the tag.</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 attacker would like to come up with the valid MAC code for a</a:t>
                </a:r>
              </a:p>
              <a:p>
                <a:r>
                  <a:rPr lang="en-US" sz="1200" b="0" kern="1200" baseline="0" dirty="0">
                    <a:solidFill>
                      <a:schemeClr val="tx1"/>
                    </a:solidFill>
                    <a:latin typeface="Arial" charset="0"/>
                    <a:ea typeface="ＭＳ Ｐゴシック" charset="-128"/>
                    <a:cs typeface="ＭＳ Ｐゴシック" charset="-128"/>
                  </a:rPr>
                  <a:t>given message </a:t>
                </a:r>
                <a:r>
                  <a:rPr lang="en-US" sz="1200" b="0" i="1" kern="1200" baseline="0" dirty="0" err="1">
                    <a:solidFill>
                      <a:schemeClr val="tx1"/>
                    </a:solidFill>
                    <a:latin typeface="Arial" charset="0"/>
                    <a:ea typeface="ＭＳ Ｐゴシック" charset="-128"/>
                    <a:cs typeface="ＭＳ Ｐゴシック" charset="-128"/>
                  </a:rPr>
                  <a:t>x</a:t>
                </a:r>
                <a:r>
                  <a:rPr lang="en-US" sz="1200" b="0" kern="1200" baseline="0" dirty="0">
                    <a:solidFill>
                      <a:schemeClr val="tx1"/>
                    </a:solidFill>
                    <a:latin typeface="Arial" charset="0"/>
                    <a:ea typeface="ＭＳ Ｐゴシック" charset="-128"/>
                    <a:cs typeface="ＭＳ Ｐゴシック" charset="-128"/>
                  </a:rPr>
                  <a:t>. There are two lines of attack possible: attack the key space and attack the MAC value. We examine each of these in turn.</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If an attacker can determine the MAC key, then it is possible to generate a</a:t>
                </a:r>
              </a:p>
              <a:p>
                <a:r>
                  <a:rPr lang="en-US" sz="1200" b="0" kern="1200" baseline="0" dirty="0">
                    <a:solidFill>
                      <a:schemeClr val="tx1"/>
                    </a:solidFill>
                    <a:latin typeface="Arial" charset="0"/>
                    <a:ea typeface="ＭＳ Ｐゴシック" charset="-128"/>
                    <a:cs typeface="ＭＳ Ｐゴシック" charset="-128"/>
                  </a:rPr>
                  <a:t>valid MAC value for any input </a:t>
                </a:r>
                <a:r>
                  <a:rPr lang="en-US" sz="1200" b="0" i="1" kern="1200" baseline="0" dirty="0" err="1">
                    <a:solidFill>
                      <a:schemeClr val="tx1"/>
                    </a:solidFill>
                    <a:latin typeface="Arial" charset="0"/>
                    <a:ea typeface="ＭＳ Ｐゴシック" charset="-128"/>
                    <a:cs typeface="ＭＳ Ｐゴシック" charset="-128"/>
                  </a:rPr>
                  <a:t>x</a:t>
                </a:r>
                <a:r>
                  <a:rPr lang="en-US" sz="1200" b="0" kern="1200" baseline="0" dirty="0">
                    <a:solidFill>
                      <a:schemeClr val="tx1"/>
                    </a:solidFill>
                    <a:latin typeface="Arial" charset="0"/>
                    <a:ea typeface="ＭＳ Ｐゴシック" charset="-128"/>
                    <a:cs typeface="ＭＳ Ｐゴシック" charset="-128"/>
                  </a:rPr>
                  <a:t>. Suppose the key size is </a:t>
                </a:r>
                <a:r>
                  <a:rPr lang="en-US" sz="1200" b="0" i="1" kern="1200" baseline="0" dirty="0">
                    <a:solidFill>
                      <a:schemeClr val="tx1"/>
                    </a:solidFill>
                    <a:latin typeface="Arial" charset="0"/>
                    <a:ea typeface="ＭＳ Ｐゴシック" charset="-128"/>
                    <a:cs typeface="ＭＳ Ｐゴシック" charset="-128"/>
                  </a:rPr>
                  <a:t>k</a:t>
                </a:r>
                <a:r>
                  <a:rPr lang="en-US" sz="1200" b="0" kern="1200" baseline="0" dirty="0">
                    <a:solidFill>
                      <a:schemeClr val="tx1"/>
                    </a:solidFill>
                    <a:latin typeface="Arial" charset="0"/>
                    <a:ea typeface="ＭＳ Ｐゴシック" charset="-128"/>
                    <a:cs typeface="ＭＳ Ｐゴシック" charset="-128"/>
                  </a:rPr>
                  <a:t> bits and that the attacker has one known text-tag pair. Then the attacker can compute the </a:t>
                </a:r>
                <a:r>
                  <a:rPr lang="en-US" sz="1200" b="0" i="1" kern="1200" baseline="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-bit tag on the known text for all possible keys. At least one key is guaranteed to produce the correct tag, namely, the valid key that was initially used to produce the known text-tag pair. This phase of the attack takes a level of effort proportional to 2</a:t>
                </a:r>
                <a:r>
                  <a:rPr lang="en-US" sz="1200" b="0" kern="1200" baseline="30000" dirty="0">
                    <a:solidFill>
                      <a:schemeClr val="tx1"/>
                    </a:solidFill>
                    <a:latin typeface="Arial" charset="0"/>
                    <a:ea typeface="ＭＳ Ｐゴシック" charset="-128"/>
                    <a:cs typeface="ＭＳ Ｐゴシック" charset="-128"/>
                  </a:rPr>
                  <a:t>k</a:t>
                </a:r>
                <a:r>
                  <a:rPr lang="en-US" sz="1200" b="0" kern="1200" baseline="0" dirty="0">
                    <a:solidFill>
                      <a:schemeClr val="tx1"/>
                    </a:solidFill>
                    <a:latin typeface="Arial" charset="0"/>
                    <a:ea typeface="ＭＳ Ｐゴシック" charset="-128"/>
                    <a:cs typeface="ＭＳ Ｐゴシック" charset="-128"/>
                  </a:rPr>
                  <a:t>  (that is, one operation for each of the 2</a:t>
                </a:r>
                <a:r>
                  <a:rPr lang="en-US" sz="1200" b="0" kern="1200" baseline="30000" dirty="0">
                    <a:solidFill>
                      <a:schemeClr val="tx1"/>
                    </a:solidFill>
                    <a:latin typeface="Arial" charset="0"/>
                    <a:ea typeface="ＭＳ Ｐゴシック" charset="-128"/>
                    <a:cs typeface="ＭＳ Ｐゴシック" charset="-128"/>
                  </a:rPr>
                  <a:t>k</a:t>
                </a:r>
                <a:r>
                  <a:rPr lang="en-US" sz="1200" b="0" kern="1200" baseline="0" dirty="0">
                    <a:solidFill>
                      <a:schemeClr val="tx1"/>
                    </a:solidFill>
                    <a:latin typeface="Arial" charset="0"/>
                    <a:ea typeface="ＭＳ Ｐゴシック" charset="-128"/>
                    <a:cs typeface="ＭＳ Ｐゴシック" charset="-128"/>
                  </a:rPr>
                  <a:t> possible key values). However, as was described earlier, because the MAC is a many-to-one mapping, there may be other keys that produce</a:t>
                </a:r>
              </a:p>
              <a:p>
                <a:r>
                  <a:rPr lang="en-US" sz="1200" b="0" kern="1200" baseline="0" dirty="0">
                    <a:solidFill>
                      <a:schemeClr val="tx1"/>
                    </a:solidFill>
                    <a:latin typeface="Arial" charset="0"/>
                    <a:ea typeface="ＭＳ Ｐゴシック" charset="-128"/>
                    <a:cs typeface="ＭＳ Ｐゴシック" charset="-128"/>
                  </a:rPr>
                  <a:t>the correct value. Thus, if more than one key is found to produce the correct value, additional text-tag pairs must be tested. It can be shown that the level of effort drops off rapidly with each additional text-MAC pair and that the overall level of effort is roughly 2</a:t>
                </a:r>
                <a:r>
                  <a:rPr lang="en-US" sz="1200" b="0" kern="1200" baseline="30000" dirty="0">
                    <a:solidFill>
                      <a:schemeClr val="tx1"/>
                    </a:solidFill>
                    <a:latin typeface="Arial" charset="0"/>
                    <a:ea typeface="ＭＳ Ｐゴシック" charset="-128"/>
                    <a:cs typeface="ＭＳ Ｐゴシック" charset="-128"/>
                  </a:rPr>
                  <a:t>k</a:t>
                </a:r>
                <a:r>
                  <a:rPr lang="en-US" sz="1200" b="0" kern="1200" baseline="0" dirty="0">
                    <a:solidFill>
                      <a:schemeClr val="tx1"/>
                    </a:solidFill>
                    <a:latin typeface="Arial" charset="0"/>
                    <a:ea typeface="ＭＳ Ｐゴシック" charset="-128"/>
                    <a:cs typeface="ＭＳ Ｐゴシック" charset="-128"/>
                  </a:rPr>
                  <a:t> [MENE97].</a:t>
                </a:r>
              </a:p>
              <a:p>
                <a:endParaRPr lang="en-US" sz="1200" b="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An attacker can also work on the tag without attempting to recover the key. Here, the objective is to generate a valid tag for a given message or to find a message that matches a given tag. In either case, the level of effort is comparable to that for attacking the one-way or weak collision-resistant property of a hash code, or 2</a:t>
                </a:r>
                <a:r>
                  <a:rPr lang="en-US" sz="1200" i="1" kern="1200" baseline="30000" dirty="0">
                    <a:solidFill>
                      <a:schemeClr val="tx1"/>
                    </a:solidFill>
                    <a:effectLst/>
                    <a:latin typeface="Arial" charset="0"/>
                    <a:ea typeface="ＭＳ Ｐゴシック" charset="-128"/>
                    <a:cs typeface="ＭＳ Ｐゴシック" charset="-128"/>
                  </a:rPr>
                  <a:t>n</a:t>
                </a:r>
                <a:r>
                  <a:rPr lang="en-US" sz="1200" kern="1200" dirty="0">
                    <a:solidFill>
                      <a:schemeClr val="tx1"/>
                    </a:solidFill>
                    <a:effectLst/>
                    <a:latin typeface="Arial" charset="0"/>
                    <a:ea typeface="ＭＳ Ｐゴシック" charset="-128"/>
                    <a:cs typeface="ＭＳ Ｐゴシック" charset="-128"/>
                  </a:rPr>
                  <a:t>. In the case of the MAC, the attack cannot be conducted off line without further input; the attacker will require chosen text-tag pairs or knowledge of the key. </a:t>
                </a:r>
                <a:endParaRPr lang="en-US" dirty="0"/>
              </a:p>
              <a:p>
                <a:endParaRPr lang="en-US" sz="1200" b="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To summarize, the level of effort for brute-force attack on a MAC algorithm can be expressed as min(2</a:t>
                </a:r>
                <a:r>
                  <a:rPr lang="en-US" sz="1200" i="1" kern="1200" baseline="300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2</a:t>
                </a:r>
                <a:r>
                  <a:rPr lang="en-US" sz="1200" i="1" kern="1200" baseline="30000" dirty="0">
                    <a:solidFill>
                      <a:schemeClr val="tx1"/>
                    </a:solidFill>
                    <a:effectLst/>
                    <a:latin typeface="Arial" charset="0"/>
                    <a:ea typeface="ＭＳ Ｐゴシック" charset="-128"/>
                    <a:cs typeface="ＭＳ Ｐゴシック" charset="-128"/>
                  </a:rPr>
                  <a:t>n</a:t>
                </a:r>
                <a:r>
                  <a:rPr lang="en-US" sz="1200" kern="1200" dirty="0">
                    <a:solidFill>
                      <a:schemeClr val="tx1"/>
                    </a:solidFill>
                    <a:effectLst/>
                    <a:latin typeface="Arial" charset="0"/>
                    <a:ea typeface="ＭＳ Ｐゴシック" charset="-128"/>
                    <a:cs typeface="ＭＳ Ｐゴシック" charset="-128"/>
                  </a:rPr>
                  <a:t>). The assessment of strength is similar to that for symmetric encryption algorithms. It would appear reasonable to require that the key length and tag length satisfy a relationship such as min(</a:t>
                </a:r>
                <a:r>
                  <a:rPr lang="en-US" sz="1200" i="1" kern="12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a:t>
                </a:r>
                <a:r>
                  <a:rPr lang="en-US" sz="1200" i="1" kern="1200" dirty="0">
                    <a:solidFill>
                      <a:schemeClr val="tx1"/>
                    </a:solidFill>
                    <a:effectLst/>
                    <a:latin typeface="Arial" charset="0"/>
                    <a:ea typeface="ＭＳ Ｐゴシック" charset="-128"/>
                    <a:cs typeface="ＭＳ Ｐゴシック" charset="-128"/>
                  </a:rPr>
                  <a:t>n</a:t>
                </a:r>
                <a:r>
                  <a:rPr lang="en-US" sz="1200" kern="1200" dirty="0">
                    <a:solidFill>
                      <a:schemeClr val="tx1"/>
                    </a:solidFill>
                    <a:effectLst/>
                    <a:latin typeface="Arial" charset="0"/>
                    <a:ea typeface="ＭＳ Ｐゴシック" charset="-128"/>
                    <a:cs typeface="ＭＳ Ｐゴシック" charset="-128"/>
                  </a:rPr>
                  <a:t>) </a:t>
                </a:r>
                <a:r>
                  <a:rPr lang="en-US" sz="1200" i="0" kern="1200" dirty="0">
                    <a:solidFill>
                      <a:schemeClr val="tx1"/>
                    </a:solidFill>
                    <a:effectLst/>
                    <a:latin typeface="Cambria Math" panose="02040503050406030204" pitchFamily="18" charset="0"/>
                    <a:ea typeface="Cambria Math" panose="02040503050406030204" pitchFamily="18" charset="0"/>
                    <a:cs typeface="ＭＳ Ｐゴシック" charset="-128"/>
                  </a:rPr>
                  <a:t>≥</a:t>
                </a:r>
                <a:r>
                  <a:rPr lang="en-US" sz="1200" kern="1200" dirty="0">
                    <a:solidFill>
                      <a:schemeClr val="tx1"/>
                    </a:solidFill>
                    <a:effectLst/>
                    <a:latin typeface="Arial" charset="0"/>
                    <a:ea typeface="ＭＳ Ｐゴシック" charset="-128"/>
                    <a:cs typeface="ＭＳ Ｐゴシック" charset="-128"/>
                  </a:rPr>
                  <a:t> </a:t>
                </a:r>
                <a:r>
                  <a:rPr lang="en-US" sz="1200" i="1" kern="1200" dirty="0">
                    <a:solidFill>
                      <a:schemeClr val="tx1"/>
                    </a:solidFill>
                    <a:effectLst/>
                    <a:latin typeface="Arial" charset="0"/>
                    <a:ea typeface="ＭＳ Ｐゴシック" charset="-128"/>
                    <a:cs typeface="ＭＳ Ｐゴシック" charset="-128"/>
                  </a:rPr>
                  <a:t>N</a:t>
                </a:r>
                <a:r>
                  <a:rPr lang="en-US" sz="1200" kern="1200" dirty="0">
                    <a:solidFill>
                      <a:schemeClr val="tx1"/>
                    </a:solidFill>
                    <a:effectLst/>
                    <a:latin typeface="Arial" charset="0"/>
                    <a:ea typeface="ＭＳ Ｐゴシック" charset="-128"/>
                    <a:cs typeface="ＭＳ Ｐゴシック" charset="-128"/>
                  </a:rPr>
                  <a:t>, where </a:t>
                </a:r>
                <a:r>
                  <a:rPr lang="en-US" sz="1200" i="1" kern="1200" dirty="0">
                    <a:solidFill>
                      <a:schemeClr val="tx1"/>
                    </a:solidFill>
                    <a:effectLst/>
                    <a:latin typeface="Arial" charset="0"/>
                    <a:ea typeface="ＭＳ Ｐゴシック" charset="-128"/>
                    <a:cs typeface="ＭＳ Ｐゴシック" charset="-128"/>
                  </a:rPr>
                  <a:t>N </a:t>
                </a:r>
                <a:r>
                  <a:rPr lang="en-US" sz="1200" kern="1200" dirty="0">
                    <a:solidFill>
                      <a:schemeClr val="tx1"/>
                    </a:solidFill>
                    <a:effectLst/>
                    <a:latin typeface="Arial" charset="0"/>
                    <a:ea typeface="ＭＳ Ｐゴシック" charset="-128"/>
                    <a:cs typeface="ＭＳ Ｐゴシック" charset="-128"/>
                  </a:rPr>
                  <a:t>is perhaps in the range of 128 bits. </a:t>
                </a:r>
                <a:endParaRPr lang="en-US" dirty="0"/>
              </a:p>
            </p:txBody>
          </p:sp>
        </mc:Fallback>
      </mc:AlternateContent>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A01AD91-72C6-C84D-A61C-8779468DBB18}" type="slidenum">
              <a:rPr lang="en-AU">
                <a:latin typeface="Arial" pitchFamily="-84" charset="0"/>
              </a:rPr>
              <a:pPr/>
              <a:t>12</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There is much more variety in the structure of MACs than in hash functions, so it is difficult to generalize about the cryptanalysis of MACs. As with encryption algorithms and hash functions, cryptanalytic attacks on MAC algorithms seek to exploit some property of the algorithm to perform some attack other than an exhaustive search. The way to measure the resistance of a MAC algorithm to cryptanalysis is to compare its strength to the effort required for a brute-force attack. That is, an ideal MAC algorithm will require a cryptanalytic effort greater than or equal to the brute- force effort. </a:t>
            </a:r>
            <a:endParaRPr lang="en-US" dirty="0"/>
          </a:p>
          <a:p>
            <a:endParaRPr lang="en-US" sz="1200" kern="1200" baseline="0" dirty="0">
              <a:solidFill>
                <a:schemeClr val="tx1"/>
              </a:solidFill>
              <a:latin typeface="Arial" charset="0"/>
              <a:ea typeface="ＭＳ Ｐゴシック" charset="-128"/>
              <a:cs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p>
            <a:fld id="{EBB6E51D-BAAB-B244-A5B7-11D0FCFC0872}" type="slidenum">
              <a:rPr lang="en-AU">
                <a:latin typeface="Arial" pitchFamily="-84" charset="0"/>
              </a:rPr>
              <a:pPr/>
              <a:t>13</a:t>
            </a:fld>
            <a:endParaRPr lang="en-AU" dirty="0">
              <a:latin typeface="Arial" pitchFamily="-8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sz="1200" kern="1200" dirty="0">
                <a:solidFill>
                  <a:schemeClr val="tx1"/>
                </a:solidFill>
                <a:effectLst/>
                <a:latin typeface="Arial" charset="0"/>
                <a:ea typeface="ＭＳ Ｐゴシック" charset="-128"/>
                <a:cs typeface="ＭＳ Ｐゴシック" charset="-128"/>
              </a:rPr>
              <a:t>Later in this chapter, we look at examples of a MAC based on the use of a symmetric block cipher. This has traditionally been the most common approach to constructing a MAC. In recent years, there has been increased interest in develop- </a:t>
            </a:r>
            <a:r>
              <a:rPr lang="en-US" sz="1200" kern="1200" dirty="0" err="1">
                <a:solidFill>
                  <a:schemeClr val="tx1"/>
                </a:solidFill>
                <a:effectLst/>
                <a:latin typeface="Arial" charset="0"/>
                <a:ea typeface="ＭＳ Ｐゴシック" charset="-128"/>
                <a:cs typeface="ＭＳ Ｐゴシック" charset="-128"/>
              </a:rPr>
              <a:t>ing</a:t>
            </a:r>
            <a:r>
              <a:rPr lang="en-US" sz="1200" kern="1200" dirty="0">
                <a:solidFill>
                  <a:schemeClr val="tx1"/>
                </a:solidFill>
                <a:effectLst/>
                <a:latin typeface="Arial" charset="0"/>
                <a:ea typeface="ＭＳ Ｐゴシック" charset="-128"/>
                <a:cs typeface="ＭＳ Ｐゴシック" charset="-128"/>
              </a:rPr>
              <a:t> a MAC derived from a </a:t>
            </a:r>
            <a:r>
              <a:rPr lang="en-US" sz="1200" b="1" kern="1200" dirty="0">
                <a:solidFill>
                  <a:schemeClr val="tx1"/>
                </a:solidFill>
                <a:effectLst/>
                <a:latin typeface="Arial" charset="0"/>
                <a:ea typeface="ＭＳ Ｐゴシック" charset="-128"/>
                <a:cs typeface="ＭＳ Ｐゴシック" charset="-128"/>
              </a:rPr>
              <a:t>cryptographic hash function</a:t>
            </a:r>
            <a:r>
              <a:rPr lang="en-US" sz="1200" kern="1200" dirty="0">
                <a:solidFill>
                  <a:schemeClr val="tx1"/>
                </a:solidFill>
                <a:effectLst/>
                <a:latin typeface="Arial" charset="0"/>
                <a:ea typeface="ＭＳ Ｐゴシック" charset="-128"/>
                <a:cs typeface="ＭＳ Ｐゴシック" charset="-128"/>
              </a:rPr>
              <a:t>. The motivations for this interest are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1.  Cryptographic hash functions such as MD5 and SHA generally execute faster in software than symmetric block ciphers such as DES.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2.  Library code for cryptographic hash functions is widely available.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With the development of AES and the more widespread availability of code</a:t>
            </a:r>
          </a:p>
          <a:p>
            <a:r>
              <a:rPr lang="en-US" sz="1200" kern="1200" baseline="0" dirty="0">
                <a:solidFill>
                  <a:schemeClr val="tx1"/>
                </a:solidFill>
                <a:latin typeface="Arial" charset="0"/>
                <a:ea typeface="ＭＳ Ｐゴシック" charset="-128"/>
                <a:cs typeface="ＭＳ Ｐゴシック" charset="-128"/>
              </a:rPr>
              <a:t>for encryption algorithms, these considerations are less significant, but hash-based MACs continue to be widely used.</a:t>
            </a:r>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A hash function such as SHA was not designed for use as a MAC and cannot be used directly for that purpose, because it does not rely on a secret key. There have been a number of proposals for the incorporation of a secret key into an existing hash algorithm. The approach that has received the most support is </a:t>
            </a:r>
            <a:r>
              <a:rPr lang="en-US" sz="1200" b="1" kern="1200" dirty="0">
                <a:solidFill>
                  <a:schemeClr val="tx1"/>
                </a:solidFill>
                <a:effectLst/>
                <a:latin typeface="Arial" charset="0"/>
                <a:ea typeface="ＭＳ Ｐゴシック" charset="-128"/>
                <a:cs typeface="ＭＳ Ｐゴシック" charset="-128"/>
              </a:rPr>
              <a:t>HMAC </a:t>
            </a:r>
            <a:r>
              <a:rPr lang="en-US" sz="1200" kern="1200" dirty="0">
                <a:solidFill>
                  <a:schemeClr val="tx1"/>
                </a:solidFill>
                <a:effectLst/>
                <a:latin typeface="Arial" charset="0"/>
                <a:ea typeface="ＭＳ Ｐゴシック" charset="-128"/>
                <a:cs typeface="ＭＳ Ｐゴシック" charset="-128"/>
              </a:rPr>
              <a:t>[BELL96a, BELL96b]. HMAC has been issued as RFC 2104, has been chosen as the mandatory-to-implement MAC for IP security, and is used in other Internet protocols, such as SSL. HMAC has also been issued as a NIST standard (FIPS 198). </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p:cNvSpPr>
          <p:nvPr>
            <p:ph type="sldImg"/>
          </p:nvPr>
        </p:nvSpPr>
        <p:spPr>
          <a:ln/>
        </p:spPr>
      </p:sp>
      <p:sp>
        <p:nvSpPr>
          <p:cNvPr id="44035"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RFC 2104 lists the following design objectives for HMAC:  </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To use, without modifications, available hash functions. In particular, hash functions that perform well in software, and for which code is freely and widely available. </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To allow for easy replaceability of the embedded hash function in case faster or more secure hash functions are found or required.</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To preserve the original performance of the hash function without incurring a significant degradation.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To use and handle keys in a simple way. </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To have a well understood cryptographic analysis of the strength of the authentication mechanism based on reasonable assumptions about the embedded hash function. </a:t>
            </a:r>
          </a:p>
          <a:p>
            <a:endParaRPr lang="en-US" dirty="0">
              <a:latin typeface="Arial" pitchFamily="-84" charset="0"/>
              <a:ea typeface="ＭＳ Ｐゴシック" pitchFamily="-84" charset="-128"/>
              <a:cs typeface="ＭＳ Ｐゴシック" pitchFamily="-84" charset="-128"/>
            </a:endParaRPr>
          </a:p>
          <a:p>
            <a:r>
              <a:rPr lang="en-US" sz="1200" kern="1200" dirty="0">
                <a:solidFill>
                  <a:schemeClr val="tx1"/>
                </a:solidFill>
                <a:effectLst/>
                <a:latin typeface="Arial" charset="0"/>
                <a:ea typeface="ＭＳ Ｐゴシック" charset="-128"/>
                <a:cs typeface="ＭＳ Ｐゴシック" charset="-128"/>
              </a:rPr>
              <a:t>The first two objectives are important to the acceptability of HMAC. HMAC treats the hash function as a “black box.” This has two benefits. First, an existing implementation of a hash function can be used as a module in implementing HMAC. In this way, the bulk of the HMAC code is prepackaged and ready to use without modification. Second, if it is ever desired to replace a given hash function in an HMAC implementation, all that is required is to remove the existing hash function module and drop in the new module. This could be done if a faster hash function were desired. More important, if the security of the embedded hash function were compromised, the security of HMAC could be retained simply by replacing the embedded hash function with a more secure one (e.g., replacing SHA-2 with SHA-3). </a:t>
            </a:r>
            <a:endParaRPr lang="en-US" dirty="0">
              <a:effectLst/>
            </a:endParaRPr>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The last design objective in the preceding list is, in fact, the main advantage of HMAC over other proposed hash-based schemes. HMAC can be proven secure provided that the embedded hash function has some reasonable cryptographic strengths. We return to this point later in this section, but first we examine the </a:t>
            </a:r>
            <a:r>
              <a:rPr lang="en-US" sz="1200" kern="1200" dirty="0" err="1">
                <a:solidFill>
                  <a:schemeClr val="tx1"/>
                </a:solidFill>
                <a:effectLst/>
                <a:latin typeface="Arial" charset="0"/>
                <a:ea typeface="ＭＳ Ｐゴシック" charset="-128"/>
                <a:cs typeface="ＭＳ Ｐゴシック" charset="-128"/>
              </a:rPr>
              <a:t>struc</a:t>
            </a:r>
            <a:r>
              <a:rPr lang="en-US" sz="1200" kern="1200" dirty="0">
                <a:solidFill>
                  <a:schemeClr val="tx1"/>
                </a:solidFill>
                <a:effectLst/>
                <a:latin typeface="Arial" charset="0"/>
                <a:ea typeface="ＭＳ Ｐゴシック" charset="-128"/>
                <a:cs typeface="ＭＳ Ｐゴシック" charset="-128"/>
              </a:rPr>
              <a:t>- </a:t>
            </a:r>
            <a:r>
              <a:rPr lang="en-US" sz="1200" kern="1200" dirty="0" err="1">
                <a:solidFill>
                  <a:schemeClr val="tx1"/>
                </a:solidFill>
                <a:effectLst/>
                <a:latin typeface="Arial" charset="0"/>
                <a:ea typeface="ＭＳ Ｐゴシック" charset="-128"/>
                <a:cs typeface="ＭＳ Ｐゴシック" charset="-128"/>
              </a:rPr>
              <a:t>ture</a:t>
            </a:r>
            <a:r>
              <a:rPr lang="en-US" sz="1200" kern="1200" dirty="0">
                <a:solidFill>
                  <a:schemeClr val="tx1"/>
                </a:solidFill>
                <a:effectLst/>
                <a:latin typeface="Arial" charset="0"/>
                <a:ea typeface="ＭＳ Ｐゴシック" charset="-128"/>
                <a:cs typeface="ＭＳ Ｐゴシック" charset="-128"/>
              </a:rPr>
              <a:t> of HMAC. </a:t>
            </a:r>
            <a:endParaRPr lang="en-US" dirty="0">
              <a:effectLst/>
            </a:endParaRPr>
          </a:p>
        </p:txBody>
      </p:sp>
      <p:sp>
        <p:nvSpPr>
          <p:cNvPr id="44036" name="Slide Number Placeholder 3"/>
          <p:cNvSpPr>
            <a:spLocks noGrp="1"/>
          </p:cNvSpPr>
          <p:nvPr>
            <p:ph type="sldNum" sz="quarter" idx="5"/>
          </p:nvPr>
        </p:nvSpPr>
        <p:spPr>
          <a:noFill/>
        </p:spPr>
        <p:txBody>
          <a:bodyPr/>
          <a:lstStyle/>
          <a:p>
            <a:fld id="{F475FEDC-4976-554C-9DD6-D5B564CC70AD}" type="slidenum">
              <a:rPr lang="en-AU" smtClean="0">
                <a:latin typeface="Arial" pitchFamily="-84" charset="0"/>
              </a:rPr>
              <a:pPr/>
              <a:t>14</a:t>
            </a:fld>
            <a:endParaRPr lang="en-AU" dirty="0">
              <a:latin typeface="Arial" pitchFamily="-8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p:spPr>
        <p:txBody>
          <a:bodyPr/>
          <a:lstStyle/>
          <a:p>
            <a:fld id="{900C37A4-4843-BD44-B333-0F6B06EFC964}" type="slidenum">
              <a:rPr lang="en-AU">
                <a:latin typeface="Arial" pitchFamily="-84" charset="0"/>
              </a:rPr>
              <a:pPr/>
              <a:t>15</a:t>
            </a:fld>
            <a:endParaRPr lang="en-AU" dirty="0">
              <a:latin typeface="Arial" pitchFamily="-8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457200" y="4343400"/>
            <a:ext cx="5867400" cy="4114800"/>
          </a:xfrm>
          <a:noFill/>
          <a:ln/>
        </p:spPr>
        <p:txBody>
          <a:bodyPr/>
          <a:lstStyle/>
          <a:p>
            <a:pPr eaLnBrk="1" hangingPunct="1"/>
            <a:r>
              <a:rPr lang="en-US" sz="1200" kern="1200" baseline="0" dirty="0">
                <a:solidFill>
                  <a:schemeClr val="tx1"/>
                </a:solidFill>
                <a:latin typeface="Arial" charset="0"/>
                <a:ea typeface="ＭＳ Ｐゴシック" charset="-128"/>
                <a:cs typeface="ＭＳ Ｐゴシック" charset="-128"/>
              </a:rPr>
              <a:t> Figure 12.5 illustrates the overall operation of HMAC.</a:t>
            </a:r>
            <a:endParaRPr lang="en-US" dirty="0">
              <a:latin typeface="Arial" pitchFamily="-8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A more efficient implementation is possible, as shown in Figure 12.6.</a:t>
            </a:r>
            <a:endParaRPr lang="en-US"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16</a:t>
            </a:fld>
            <a:endParaRPr lang="en-A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p:spPr>
        <p:txBody>
          <a:bodyPr/>
          <a:lstStyle/>
          <a:p>
            <a:fld id="{EC79EF42-2981-6B41-AD79-4DFB7116F037}" type="slidenum">
              <a:rPr lang="en-AU">
                <a:latin typeface="Arial" pitchFamily="-84" charset="0"/>
              </a:rPr>
              <a:pPr/>
              <a:t>17</a:t>
            </a:fld>
            <a:endParaRPr lang="en-AU" dirty="0">
              <a:latin typeface="Arial" pitchFamily="-8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sz="1200" kern="1200" dirty="0">
                <a:solidFill>
                  <a:schemeClr val="tx1"/>
                </a:solidFill>
                <a:effectLst/>
                <a:latin typeface="Arial" charset="0"/>
                <a:ea typeface="ＭＳ Ｐゴシック" charset="-128"/>
                <a:cs typeface="ＭＳ Ｐゴシック" charset="-128"/>
              </a:rPr>
              <a:t>The security of any MAC function based on an embedded hash function depends in some way on the cryptographic strength of the underlying hash function. The appeal of HMAC is that its designers have been able to prove an exact relation- ship between the strength of the embedded hash function and the strength of HMAC.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The security of a MAC function is generally expressed in terms of the </a:t>
            </a:r>
            <a:r>
              <a:rPr lang="en-US" sz="1200" kern="1200" dirty="0" err="1">
                <a:solidFill>
                  <a:schemeClr val="tx1"/>
                </a:solidFill>
                <a:effectLst/>
                <a:latin typeface="Arial" charset="0"/>
                <a:ea typeface="ＭＳ Ｐゴシック" charset="-128"/>
                <a:cs typeface="ＭＳ Ｐゴシック" charset="-128"/>
              </a:rPr>
              <a:t>prob</a:t>
            </a:r>
            <a:r>
              <a:rPr lang="en-US" sz="1200" kern="1200" dirty="0">
                <a:solidFill>
                  <a:schemeClr val="tx1"/>
                </a:solidFill>
                <a:effectLst/>
                <a:latin typeface="Arial" charset="0"/>
                <a:ea typeface="ＭＳ Ｐゴシック" charset="-128"/>
                <a:cs typeface="ＭＳ Ｐゴシック" charset="-128"/>
              </a:rPr>
              <a:t>- ability of successful forgery with a given amount of time spent by the forger and a given number of message-tag pairs created with the same key. In essence, it is proved in [BELL96a] that for a given level of effort (time, message–tag pairs) on messages generated by a legitimate user and seen by the attacker, the probability of successful attack on HMAC is equivalent to one of the following attacks on the embedded hash function.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1.  The attacker is able to compute an output of the compression function even with an IV  that is random, secret, and unknown to the attacker.</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2.  The attacker finds collisions in the hash function even when the </a:t>
            </a:r>
            <a:r>
              <a:rPr lang="en-US" sz="1200" i="1" kern="1200" baseline="0" dirty="0">
                <a:solidFill>
                  <a:schemeClr val="tx1"/>
                </a:solidFill>
                <a:latin typeface="Arial" charset="0"/>
                <a:ea typeface="ＭＳ Ｐゴシック" charset="-128"/>
                <a:cs typeface="ＭＳ Ｐゴシック" charset="-128"/>
              </a:rPr>
              <a:t>IV</a:t>
            </a:r>
            <a:r>
              <a:rPr lang="en-US" sz="1200" kern="1200" baseline="0" dirty="0">
                <a:solidFill>
                  <a:schemeClr val="tx1"/>
                </a:solidFill>
                <a:latin typeface="Arial" charset="0"/>
                <a:ea typeface="ＭＳ Ｐゴシック" charset="-128"/>
                <a:cs typeface="ＭＳ Ｐゴシック" charset="-128"/>
              </a:rPr>
              <a:t>  is random and secret.</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F344543-A05C-F34C-988B-EFC379C870EE}" type="slidenum">
              <a:rPr lang="en-AU">
                <a:latin typeface="Arial" pitchFamily="-84" charset="0"/>
              </a:rPr>
              <a:pPr/>
              <a:t>18</a:t>
            </a:fld>
            <a:endParaRPr lang="en-AU" dirty="0">
              <a:latin typeface="Arial" pitchFamily="-8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sz="1200" kern="1200" dirty="0">
                <a:solidFill>
                  <a:schemeClr val="tx1"/>
                </a:solidFill>
                <a:effectLst/>
                <a:latin typeface="Arial" charset="0"/>
                <a:ea typeface="ＭＳ Ｐゴシック" charset="-128"/>
                <a:cs typeface="ＭＳ Ｐゴシック" charset="-128"/>
              </a:rPr>
              <a:t>The </a:t>
            </a:r>
            <a:r>
              <a:rPr lang="en-US" sz="1200" b="1" kern="1200" dirty="0">
                <a:solidFill>
                  <a:schemeClr val="tx1"/>
                </a:solidFill>
                <a:effectLst/>
                <a:latin typeface="Arial" charset="0"/>
                <a:ea typeface="ＭＳ Ｐゴシック" charset="-128"/>
                <a:cs typeface="ＭＳ Ｐゴシック" charset="-128"/>
              </a:rPr>
              <a:t>Data Authentication Algorithm (DAA)</a:t>
            </a:r>
            <a:r>
              <a:rPr lang="en-US" sz="1200" kern="1200" dirty="0">
                <a:solidFill>
                  <a:schemeClr val="tx1"/>
                </a:solidFill>
                <a:effectLst/>
                <a:latin typeface="Arial" charset="0"/>
                <a:ea typeface="ＭＳ Ｐゴシック" charset="-128"/>
                <a:cs typeface="ＭＳ Ｐゴシック" charset="-128"/>
              </a:rPr>
              <a:t>, based on DES, has been one of the most widely used MACs for a number of years. The algorithm is both a FIPS publication (FIPS PUB 113) and an ANSI standard (X9.17). However, as we discuss subsequently, security weaknesses in this algorithm have been discovered, and it is being replaced by newer and stronger algorithms. </a:t>
            </a:r>
            <a:endParaRPr lang="en-US" dirty="0"/>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 algorithm can be defined as using the cipher block chaining (CBC) mode of operation of DES (Figure 6.4) with an initialization vector of zero. The data (e.g., message, record, file, or program) to be authenticated are grouped into contiguous 64-bit blocks: D</a:t>
            </a:r>
            <a:r>
              <a:rPr lang="en-US" sz="1200" b="0" kern="1200" baseline="-25000" dirty="0">
                <a:solidFill>
                  <a:schemeClr val="tx1"/>
                </a:solidFill>
                <a:latin typeface="Arial" charset="0"/>
                <a:ea typeface="ＭＳ Ｐゴシック" charset="-128"/>
                <a:cs typeface="ＭＳ Ｐゴシック" charset="-128"/>
              </a:rPr>
              <a:t>1</a:t>
            </a:r>
            <a:r>
              <a:rPr lang="en-US" sz="1200" b="0" kern="1200" baseline="0" dirty="0">
                <a:solidFill>
                  <a:schemeClr val="tx1"/>
                </a:solidFill>
                <a:latin typeface="Arial" charset="0"/>
                <a:ea typeface="ＭＳ Ｐゴシック" charset="-128"/>
                <a:cs typeface="ＭＳ Ｐゴシック" charset="-128"/>
              </a:rPr>
              <a:t> , D</a:t>
            </a:r>
            <a:r>
              <a:rPr lang="en-US" sz="1200" b="0" kern="1200" baseline="-25000" dirty="0">
                <a:solidFill>
                  <a:schemeClr val="tx1"/>
                </a:solidFill>
                <a:latin typeface="Arial" charset="0"/>
                <a:ea typeface="ＭＳ Ｐゴシック" charset="-128"/>
                <a:cs typeface="ＭＳ Ｐゴシック" charset="-128"/>
              </a:rPr>
              <a:t>2</a:t>
            </a:r>
            <a:r>
              <a:rPr lang="en-US" sz="1200" b="0" kern="1200" baseline="0" dirty="0">
                <a:solidFill>
                  <a:schemeClr val="tx1"/>
                </a:solidFill>
                <a:latin typeface="Arial" charset="0"/>
                <a:ea typeface="ＭＳ Ｐゴシック" charset="-128"/>
                <a:cs typeface="ＭＳ Ｐゴシック" charset="-128"/>
              </a:rPr>
              <a:t> ,. . .  , D</a:t>
            </a:r>
            <a:r>
              <a:rPr lang="en-US" sz="1200" b="0" kern="1200" baseline="-2500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 . If necessary, the final block is padded on the right with zeroes to form a full 64-bit block. Using the DES encryption algorithm E and a secret key K , a data authentication code (DAC) is calculated as follows (Figure 12.7).</a:t>
            </a:r>
            <a:endParaRPr lang="en-US" b="0"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p:spPr>
        <p:txBody>
          <a:bodyPr/>
          <a:lstStyle/>
          <a:p>
            <a:fld id="{D54C0A1A-2076-B444-8D40-6938EAF96BFF}" type="slidenum">
              <a:rPr lang="en-AU">
                <a:latin typeface="Arial" pitchFamily="-84" charset="0"/>
              </a:rPr>
              <a:pPr/>
              <a:t>19</a:t>
            </a:fld>
            <a:endParaRPr lang="en-AU" dirty="0">
              <a:latin typeface="Arial" pitchFamily="-84" charset="0"/>
            </a:endParaRPr>
          </a:p>
        </p:txBody>
      </p:sp>
      <p:sp>
        <p:nvSpPr>
          <p:cNvPr id="58371" name="Rectangle 2"/>
          <p:cNvSpPr>
            <a:spLocks noGrp="1" noRot="1" noChangeAspect="1" noChangeArrowheads="1"/>
          </p:cNvSpPr>
          <p:nvPr>
            <p:ph type="sldImg"/>
          </p:nvPr>
        </p:nvSpPr>
        <p:spPr>
          <a:solidFill>
            <a:srgbClr val="FFFFFF"/>
          </a:solidFill>
          <a:ln/>
        </p:spPr>
      </p:sp>
      <p:sp>
        <p:nvSpPr>
          <p:cNvPr id="58372" name="Rectangle 3"/>
          <p:cNvSpPr>
            <a:spLocks noGrp="1" noChangeArrowheads="1"/>
          </p:cNvSpPr>
          <p:nvPr>
            <p:ph type="body" idx="1"/>
          </p:nvPr>
        </p:nvSpPr>
        <p:spPr>
          <a:noFill/>
          <a:ln/>
        </p:spPr>
        <p:txBody>
          <a:bodyPr/>
          <a:lstStyle/>
          <a:p>
            <a:r>
              <a:rPr lang="en-US" sz="1200" kern="1200" dirty="0">
                <a:solidFill>
                  <a:schemeClr val="tx1"/>
                </a:solidFill>
                <a:effectLst/>
                <a:latin typeface="Arial" charset="0"/>
                <a:ea typeface="ＭＳ Ｐゴシック" charset="-128"/>
                <a:cs typeface="ＭＳ Ｐゴシック" charset="-128"/>
              </a:rPr>
              <a:t>As was mentioned, DAA has been widely adopted in government and industry. [BELL00] demonstrated that this MAC is secure under a reasonable set of security criteria, with the following restriction. Only messages of one fixed length of </a:t>
            </a:r>
            <a:r>
              <a:rPr lang="en-US" sz="1200" i="1" kern="1200" dirty="0" err="1">
                <a:solidFill>
                  <a:schemeClr val="tx1"/>
                </a:solidFill>
                <a:effectLst/>
                <a:latin typeface="Arial" charset="0"/>
                <a:ea typeface="ＭＳ Ｐゴシック" charset="-128"/>
                <a:cs typeface="ＭＳ Ｐゴシック" charset="-128"/>
              </a:rPr>
              <a:t>mn</a:t>
            </a:r>
            <a:r>
              <a:rPr lang="en-US" sz="1200" i="1" kern="1200" dirty="0">
                <a:solidFill>
                  <a:schemeClr val="tx1"/>
                </a:solidFill>
                <a:effectLst/>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bits are processed, where </a:t>
            </a:r>
            <a:r>
              <a:rPr lang="en-US" sz="1200" i="1" kern="1200" dirty="0">
                <a:solidFill>
                  <a:schemeClr val="tx1"/>
                </a:solidFill>
                <a:effectLst/>
                <a:latin typeface="Arial" charset="0"/>
                <a:ea typeface="ＭＳ Ｐゴシック" charset="-128"/>
                <a:cs typeface="ＭＳ Ｐゴシック" charset="-128"/>
              </a:rPr>
              <a:t>n </a:t>
            </a:r>
            <a:r>
              <a:rPr lang="en-US" sz="1200" kern="1200" dirty="0">
                <a:solidFill>
                  <a:schemeClr val="tx1"/>
                </a:solidFill>
                <a:effectLst/>
                <a:latin typeface="Arial" charset="0"/>
                <a:ea typeface="ＭＳ Ｐゴシック" charset="-128"/>
                <a:cs typeface="ＭＳ Ｐゴシック" charset="-128"/>
              </a:rPr>
              <a:t>is the cipher block size and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is a fixed positive integer. As a simple example, notice that given the CBC MAC of a one-block message </a:t>
            </a:r>
            <a:r>
              <a:rPr lang="en-US" sz="1200" i="1" kern="1200" dirty="0">
                <a:solidFill>
                  <a:schemeClr val="tx1"/>
                </a:solidFill>
                <a:effectLst/>
                <a:latin typeface="Arial" charset="0"/>
                <a:ea typeface="ＭＳ Ｐゴシック" charset="-128"/>
                <a:cs typeface="ＭＳ Ｐゴシック" charset="-128"/>
              </a:rPr>
              <a:t>X</a:t>
            </a:r>
            <a:r>
              <a:rPr lang="en-US" sz="1200" kern="1200" dirty="0">
                <a:solidFill>
                  <a:schemeClr val="tx1"/>
                </a:solidFill>
                <a:effectLst/>
                <a:latin typeface="Arial" charset="0"/>
                <a:ea typeface="ＭＳ Ｐゴシック" charset="-128"/>
                <a:cs typeface="ＭＳ Ｐゴシック" charset="-128"/>
              </a:rPr>
              <a:t>, say </a:t>
            </a:r>
            <a:r>
              <a:rPr lang="en-US" sz="1200" i="1" kern="1200" dirty="0">
                <a:solidFill>
                  <a:schemeClr val="tx1"/>
                </a:solidFill>
                <a:effectLst/>
                <a:latin typeface="Arial" charset="0"/>
                <a:ea typeface="ＭＳ Ｐゴシック" charset="-128"/>
                <a:cs typeface="ＭＳ Ｐゴシック" charset="-128"/>
              </a:rPr>
              <a:t>T </a:t>
            </a:r>
            <a:r>
              <a:rPr lang="en-US" sz="1200" kern="1200" dirty="0">
                <a:solidFill>
                  <a:schemeClr val="tx1"/>
                </a:solidFill>
                <a:effectLst/>
                <a:latin typeface="Arial" charset="0"/>
                <a:ea typeface="ＭＳ Ｐゴシック" charset="-128"/>
                <a:cs typeface="ＭＳ Ｐゴシック" charset="-128"/>
              </a:rPr>
              <a:t>= MAC(</a:t>
            </a:r>
            <a:r>
              <a:rPr lang="en-US" sz="1200" i="1" kern="12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a:t>
            </a:r>
            <a:r>
              <a:rPr lang="en-US" sz="1200" i="1" kern="1200" dirty="0">
                <a:solidFill>
                  <a:schemeClr val="tx1"/>
                </a:solidFill>
                <a:effectLst/>
                <a:latin typeface="Arial" charset="0"/>
                <a:ea typeface="ＭＳ Ｐゴシック" charset="-128"/>
                <a:cs typeface="ＭＳ Ｐゴシック" charset="-128"/>
              </a:rPr>
              <a:t>X</a:t>
            </a:r>
            <a:r>
              <a:rPr lang="en-US" sz="1200" kern="1200" dirty="0">
                <a:solidFill>
                  <a:schemeClr val="tx1"/>
                </a:solidFill>
                <a:effectLst/>
                <a:latin typeface="Arial" charset="0"/>
                <a:ea typeface="ＭＳ Ｐゴシック" charset="-128"/>
                <a:cs typeface="ＭＳ Ｐゴシック" charset="-128"/>
              </a:rPr>
              <a:t>), the adversary immediately knows the CBC MAC for the two- block message </a:t>
            </a:r>
            <a:r>
              <a:rPr lang="en-US" sz="1200" i="1" kern="1200" dirty="0">
                <a:solidFill>
                  <a:schemeClr val="tx1"/>
                </a:solidFill>
                <a:effectLst/>
                <a:latin typeface="Arial" charset="0"/>
                <a:ea typeface="ＭＳ Ｐゴシック" charset="-128"/>
                <a:cs typeface="ＭＳ Ｐゴシック" charset="-128"/>
              </a:rPr>
              <a:t>X </a:t>
            </a:r>
            <a:r>
              <a:rPr lang="en-US" sz="1200" kern="1200" dirty="0">
                <a:solidFill>
                  <a:schemeClr val="tx1"/>
                </a:solidFill>
                <a:effectLst/>
                <a:latin typeface="Arial" charset="0"/>
                <a:ea typeface="ＭＳ Ｐゴシック" charset="-128"/>
                <a:cs typeface="ＭＳ Ｐゴシック" charset="-128"/>
              </a:rPr>
              <a:t>} (</a:t>
            </a:r>
            <a:r>
              <a:rPr lang="en-US" sz="1200" i="1" kern="1200" dirty="0">
                <a:solidFill>
                  <a:schemeClr val="tx1"/>
                </a:solidFill>
                <a:effectLst/>
                <a:latin typeface="Arial" charset="0"/>
                <a:ea typeface="ＭＳ Ｐゴシック" charset="-128"/>
                <a:cs typeface="ＭＳ Ｐゴシック" charset="-128"/>
              </a:rPr>
              <a:t>X </a:t>
            </a:r>
            <a:r>
              <a:rPr lang="en-US" sz="1200" kern="1200" dirty="0">
                <a:solidFill>
                  <a:schemeClr val="tx1"/>
                </a:solidFill>
                <a:effectLst/>
                <a:latin typeface="Arial" charset="0"/>
                <a:ea typeface="ＭＳ Ｐゴシック" charset="-128"/>
                <a:cs typeface="ＭＳ Ｐゴシック" charset="-128"/>
              </a:rPr>
              <a:t>⊕ </a:t>
            </a:r>
            <a:r>
              <a:rPr lang="en-US" sz="1200" i="1" kern="1200" dirty="0">
                <a:solidFill>
                  <a:schemeClr val="tx1"/>
                </a:solidFill>
                <a:effectLst/>
                <a:latin typeface="Arial" charset="0"/>
                <a:ea typeface="ＭＳ Ｐゴシック" charset="-128"/>
                <a:cs typeface="ＭＳ Ｐゴシック" charset="-128"/>
              </a:rPr>
              <a:t>T</a:t>
            </a:r>
            <a:r>
              <a:rPr lang="en-US" sz="1200" kern="1200" dirty="0">
                <a:solidFill>
                  <a:schemeClr val="tx1"/>
                </a:solidFill>
                <a:effectLst/>
                <a:latin typeface="Arial" charset="0"/>
                <a:ea typeface="ＭＳ Ｐゴシック" charset="-128"/>
                <a:cs typeface="ＭＳ Ｐゴシック" charset="-128"/>
              </a:rPr>
              <a:t>) since this is once again </a:t>
            </a:r>
            <a:r>
              <a:rPr lang="en-US" sz="1200" i="1" kern="1200" dirty="0">
                <a:solidFill>
                  <a:schemeClr val="tx1"/>
                </a:solidFill>
                <a:effectLst/>
                <a:latin typeface="Arial" charset="0"/>
                <a:ea typeface="ＭＳ Ｐゴシック" charset="-128"/>
                <a:cs typeface="ＭＳ Ｐゴシック" charset="-128"/>
              </a:rPr>
              <a:t>T</a:t>
            </a:r>
            <a:r>
              <a:rPr lang="en-US" sz="1200" kern="1200" dirty="0">
                <a:solidFill>
                  <a:schemeClr val="tx1"/>
                </a:solidFill>
                <a:effectLst/>
                <a:latin typeface="Arial" charset="0"/>
                <a:ea typeface="ＭＳ Ｐゴシック" charset="-128"/>
                <a:cs typeface="ＭＳ Ｐゴシック" charset="-128"/>
              </a:rPr>
              <a:t>. </a:t>
            </a:r>
            <a:endParaRPr lang="en-US" dirty="0"/>
          </a:p>
          <a:p>
            <a:r>
              <a:rPr lang="en-US" sz="1200" kern="1200" dirty="0">
                <a:solidFill>
                  <a:schemeClr val="tx1"/>
                </a:solidFill>
                <a:effectLst/>
                <a:latin typeface="Arial" charset="0"/>
                <a:ea typeface="ＭＳ Ｐゴシック" charset="-128"/>
                <a:cs typeface="ＭＳ Ｐゴシック" charset="-128"/>
              </a:rPr>
              <a:t>Black and </a:t>
            </a:r>
            <a:r>
              <a:rPr lang="en-US" sz="1200" kern="1200" dirty="0" err="1">
                <a:solidFill>
                  <a:schemeClr val="tx1"/>
                </a:solidFill>
                <a:effectLst/>
                <a:latin typeface="Arial" charset="0"/>
                <a:ea typeface="ＭＳ Ｐゴシック" charset="-128"/>
                <a:cs typeface="ＭＳ Ｐゴシック" charset="-128"/>
              </a:rPr>
              <a:t>Rogaway</a:t>
            </a:r>
            <a:r>
              <a:rPr lang="en-US" sz="1200" kern="1200" dirty="0">
                <a:solidFill>
                  <a:schemeClr val="tx1"/>
                </a:solidFill>
                <a:effectLst/>
                <a:latin typeface="Arial" charset="0"/>
                <a:ea typeface="ＭＳ Ｐゴシック" charset="-128"/>
                <a:cs typeface="ＭＳ Ｐゴシック" charset="-128"/>
              </a:rPr>
              <a:t> [BLAC00] demonstrated that this limitation could be overcome using three keys: one key </a:t>
            </a:r>
            <a:r>
              <a:rPr lang="en-US" sz="1200" i="1" kern="1200" dirty="0">
                <a:solidFill>
                  <a:schemeClr val="tx1"/>
                </a:solidFill>
                <a:effectLst/>
                <a:latin typeface="Arial" charset="0"/>
                <a:ea typeface="ＭＳ Ｐゴシック" charset="-128"/>
                <a:cs typeface="ＭＳ Ｐゴシック" charset="-128"/>
              </a:rPr>
              <a:t>K </a:t>
            </a:r>
            <a:r>
              <a:rPr lang="en-US" sz="1200" kern="1200" dirty="0">
                <a:solidFill>
                  <a:schemeClr val="tx1"/>
                </a:solidFill>
                <a:effectLst/>
                <a:latin typeface="Arial" charset="0"/>
                <a:ea typeface="ＭＳ Ｐゴシック" charset="-128"/>
                <a:cs typeface="ＭＳ Ｐゴシック" charset="-128"/>
              </a:rPr>
              <a:t>of length </a:t>
            </a:r>
            <a:r>
              <a:rPr lang="en-US" sz="1200" i="1" kern="1200" dirty="0">
                <a:solidFill>
                  <a:schemeClr val="tx1"/>
                </a:solidFill>
                <a:effectLst/>
                <a:latin typeface="Arial" charset="0"/>
                <a:ea typeface="ＭＳ Ｐゴシック" charset="-128"/>
                <a:cs typeface="ＭＳ Ｐゴシック" charset="-128"/>
              </a:rPr>
              <a:t>k </a:t>
            </a:r>
            <a:r>
              <a:rPr lang="en-US" sz="1200" kern="1200" dirty="0">
                <a:solidFill>
                  <a:schemeClr val="tx1"/>
                </a:solidFill>
                <a:effectLst/>
                <a:latin typeface="Arial" charset="0"/>
                <a:ea typeface="ＭＳ Ｐゴシック" charset="-128"/>
                <a:cs typeface="ＭＳ Ｐゴシック" charset="-128"/>
              </a:rPr>
              <a:t>to be used at each step of the cipher block chaining and two keys of length </a:t>
            </a:r>
            <a:r>
              <a:rPr lang="en-US" sz="1200" i="1" kern="1200" dirty="0">
                <a:solidFill>
                  <a:schemeClr val="tx1"/>
                </a:solidFill>
                <a:effectLst/>
                <a:latin typeface="Arial" charset="0"/>
                <a:ea typeface="ＭＳ Ｐゴシック" charset="-128"/>
                <a:cs typeface="ＭＳ Ｐゴシック" charset="-128"/>
              </a:rPr>
              <a:t>b</a:t>
            </a:r>
            <a:r>
              <a:rPr lang="en-US" sz="1200" kern="1200" dirty="0">
                <a:solidFill>
                  <a:schemeClr val="tx1"/>
                </a:solidFill>
                <a:effectLst/>
                <a:latin typeface="Arial" charset="0"/>
                <a:ea typeface="ＭＳ Ｐゴシック" charset="-128"/>
                <a:cs typeface="ＭＳ Ｐゴシック" charset="-128"/>
              </a:rPr>
              <a:t>, where </a:t>
            </a:r>
            <a:r>
              <a:rPr lang="en-US" sz="1200" i="1" kern="1200" dirty="0">
                <a:solidFill>
                  <a:schemeClr val="tx1"/>
                </a:solidFill>
                <a:effectLst/>
                <a:latin typeface="Arial" charset="0"/>
                <a:ea typeface="ＭＳ Ｐゴシック" charset="-128"/>
                <a:cs typeface="ＭＳ Ｐゴシック" charset="-128"/>
              </a:rPr>
              <a:t>b </a:t>
            </a:r>
            <a:r>
              <a:rPr lang="en-US" sz="1200" kern="1200" dirty="0">
                <a:solidFill>
                  <a:schemeClr val="tx1"/>
                </a:solidFill>
                <a:effectLst/>
                <a:latin typeface="Arial" charset="0"/>
                <a:ea typeface="ＭＳ Ｐゴシック" charset="-128"/>
                <a:cs typeface="ＭＳ Ｐゴシック" charset="-128"/>
              </a:rPr>
              <a:t>is the cipher block length. This proposed construction was refined by Iwata and Kurosawa so that the two </a:t>
            </a:r>
            <a:r>
              <a:rPr lang="en-US" sz="1200" i="1" kern="1200" dirty="0">
                <a:solidFill>
                  <a:schemeClr val="tx1"/>
                </a:solidFill>
                <a:effectLst/>
                <a:latin typeface="Arial" charset="0"/>
                <a:ea typeface="ＭＳ Ｐゴシック" charset="-128"/>
                <a:cs typeface="ＭＳ Ｐゴシック" charset="-128"/>
              </a:rPr>
              <a:t>n</a:t>
            </a:r>
            <a:r>
              <a:rPr lang="en-US" sz="1200" kern="1200" dirty="0">
                <a:solidFill>
                  <a:schemeClr val="tx1"/>
                </a:solidFill>
                <a:effectLst/>
                <a:latin typeface="Arial" charset="0"/>
                <a:ea typeface="ＭＳ Ｐゴシック" charset="-128"/>
                <a:cs typeface="ＭＳ Ｐゴシック" charset="-128"/>
              </a:rPr>
              <a:t>-bit keys could be derived from the encryption key, rather than being pro- vided separately [IWAT03]. This refinement, adopted by NIST, is the </a:t>
            </a:r>
            <a:r>
              <a:rPr lang="en-US" sz="1200" b="1" kern="1200" dirty="0">
                <a:solidFill>
                  <a:schemeClr val="tx1"/>
                </a:solidFill>
                <a:effectLst/>
                <a:latin typeface="Arial" charset="0"/>
                <a:ea typeface="ＭＳ Ｐゴシック" charset="-128"/>
                <a:cs typeface="ＭＳ Ｐゴシック" charset="-128"/>
              </a:rPr>
              <a:t>Cipher-based Message Authentication Code (CMAC) </a:t>
            </a:r>
            <a:r>
              <a:rPr lang="en-US" sz="1200" kern="1200" dirty="0">
                <a:solidFill>
                  <a:schemeClr val="tx1"/>
                </a:solidFill>
                <a:effectLst/>
                <a:latin typeface="Arial" charset="0"/>
                <a:ea typeface="ＭＳ Ｐゴシック" charset="-128"/>
                <a:cs typeface="ＭＳ Ｐゴシック" charset="-128"/>
              </a:rPr>
              <a:t>mode of operation for use with AES and triple DES. It is specified in NIST Special Publication 800-38B. </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z="1200" kern="1200" dirty="0">
                <a:solidFill>
                  <a:schemeClr val="tx1"/>
                </a:solidFill>
                <a:effectLst/>
                <a:latin typeface="Arial" charset="0"/>
                <a:ea typeface="ＭＳ Ｐゴシック" charset="-128"/>
                <a:cs typeface="ＭＳ Ｐゴシック" charset="-128"/>
              </a:rPr>
              <a:t>One of the most fascinating and complex areas of cryptography is that of message authentication and the related area of digital signatures. It would be impossible, in anything less than book length, to exhaust all the cryptographic functions and protocols that have been proposed or implemented for message authentication and digital signatures. Instead, the purpose of this chapter and the next is to provide a broad overview of the subject and to develop a systematic means of describing the various approaches.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This chapter begins with an introduction to the requirements for </a:t>
            </a:r>
            <a:r>
              <a:rPr lang="en-US" sz="1200" kern="1200" dirty="0" err="1">
                <a:solidFill>
                  <a:schemeClr val="tx1"/>
                </a:solidFill>
                <a:effectLst/>
                <a:latin typeface="Arial" charset="0"/>
                <a:ea typeface="ＭＳ Ｐゴシック" charset="-128"/>
                <a:cs typeface="ＭＳ Ｐゴシック" charset="-128"/>
              </a:rPr>
              <a:t>authentica</a:t>
            </a:r>
            <a:r>
              <a:rPr lang="en-US" sz="1200" kern="1200" dirty="0">
                <a:solidFill>
                  <a:schemeClr val="tx1"/>
                </a:solidFill>
                <a:effectLst/>
                <a:latin typeface="Arial" charset="0"/>
                <a:ea typeface="ＭＳ Ｐゴシック" charset="-128"/>
                <a:cs typeface="ＭＳ Ｐゴシック" charset="-128"/>
              </a:rPr>
              <a:t>- </a:t>
            </a:r>
            <a:r>
              <a:rPr lang="en-US" sz="1200" kern="1200" dirty="0" err="1">
                <a:solidFill>
                  <a:schemeClr val="tx1"/>
                </a:solidFill>
                <a:effectLst/>
                <a:latin typeface="Arial" charset="0"/>
                <a:ea typeface="ＭＳ Ｐゴシック" charset="-128"/>
                <a:cs typeface="ＭＳ Ｐゴシック" charset="-128"/>
              </a:rPr>
              <a:t>tion</a:t>
            </a:r>
            <a:r>
              <a:rPr lang="en-US" sz="1200" kern="1200" dirty="0">
                <a:solidFill>
                  <a:schemeClr val="tx1"/>
                </a:solidFill>
                <a:effectLst/>
                <a:latin typeface="Arial" charset="0"/>
                <a:ea typeface="ＭＳ Ｐゴシック" charset="-128"/>
                <a:cs typeface="ＭＳ Ｐゴシック" charset="-128"/>
              </a:rPr>
              <a:t> and digital signature and the types of attacks to be countered. Then the basic approaches are surveyed. The remainder of the chapter deals with the fundamental approach to message authentication known as the message authentication code (MAC). Following an overview of this topic, the chapter looks at security considerations for MACs. This is followed by a discussion of specific MACs in two categories: those built from cryptographic hash functions and those built using a block cipher mode of operation. Next, we look at a relatively recent approach known as authenticated encryption. Finally, we look at the use of cryptographic hash functions and MACs for pseudorandom number generation. </a:t>
            </a:r>
            <a:endParaRPr lang="en-US" dirty="0"/>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2</a:t>
            </a:fld>
            <a:endParaRPr lang="en-AU" dirty="0">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a:ln/>
        </p:spPr>
      </p:sp>
      <p:sp>
        <p:nvSpPr>
          <p:cNvPr id="60419" name="Notes Placeholder 2"/>
          <p:cNvSpPr>
            <a:spLocks noGrp="1"/>
          </p:cNvSpPr>
          <p:nvPr>
            <p:ph type="body" idx="1"/>
          </p:nvPr>
        </p:nvSpPr>
        <p:spPr>
          <a:noFill/>
          <a:ln/>
        </p:spPr>
        <p:txBody>
          <a:bodyPr/>
          <a:lstStyle/>
          <a:p>
            <a:r>
              <a:rPr lang="en-US" sz="1200" kern="1200" dirty="0">
                <a:solidFill>
                  <a:schemeClr val="tx1"/>
                </a:solidFill>
                <a:effectLst/>
                <a:latin typeface="Arial" charset="0"/>
                <a:ea typeface="ＭＳ Ｐゴシック" charset="-128"/>
                <a:cs typeface="ＭＳ Ｐゴシック" charset="-128"/>
              </a:rPr>
              <a:t>Authenticated encryption (AE) is a term used to describe encryption systems that simultaneously protect confidentiality and authenticity (integrity) of communications. Many applications and protocols require both forms of security, but until recently the two services have been designed separately. </a:t>
            </a:r>
            <a:endParaRPr lang="en-US" dirty="0"/>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There are four common approaches to providing both confidentiality</a:t>
            </a:r>
          </a:p>
          <a:p>
            <a:r>
              <a:rPr lang="en-US" sz="1200" b="0" kern="1200" baseline="0" dirty="0">
                <a:solidFill>
                  <a:schemeClr val="tx1"/>
                </a:solidFill>
                <a:latin typeface="Arial" charset="0"/>
                <a:ea typeface="ＭＳ Ｐゴシック" charset="-128"/>
                <a:cs typeface="ＭＳ Ｐゴシック" charset="-128"/>
              </a:rPr>
              <a:t>and encryption for a message </a:t>
            </a:r>
            <a:r>
              <a:rPr lang="en-US" sz="1200" b="0" i="1" kern="1200" baseline="0" dirty="0">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Hashing followed by encryption</a:t>
            </a:r>
            <a:r>
              <a:rPr lang="en-US" sz="1200" b="0" kern="1200" baseline="0" dirty="0">
                <a:solidFill>
                  <a:schemeClr val="tx1"/>
                </a:solidFill>
                <a:latin typeface="Arial" charset="0"/>
                <a:ea typeface="ＭＳ Ｐゴシック" charset="-128"/>
                <a:cs typeface="ＭＳ Ｐゴシック" charset="-128"/>
              </a:rPr>
              <a:t>.  First compute the cryptographic hash function over </a:t>
            </a:r>
            <a:r>
              <a:rPr lang="en-US" sz="1200" b="0" i="1" kern="1200" baseline="0" dirty="0">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as </a:t>
            </a:r>
            <a:r>
              <a:rPr lang="en-US" sz="1200" b="0" i="1" kern="1200" baseline="0" dirty="0">
                <a:solidFill>
                  <a:schemeClr val="tx1"/>
                </a:solidFill>
                <a:latin typeface="Arial" charset="0"/>
                <a:ea typeface="ＭＳ Ｐゴシック" charset="-128"/>
                <a:cs typeface="ＭＳ Ｐゴシック" charset="-128"/>
              </a:rPr>
              <a:t>h</a:t>
            </a:r>
            <a:r>
              <a:rPr lang="en-US" sz="1200" b="0" kern="1200" baseline="0" dirty="0">
                <a:solidFill>
                  <a:schemeClr val="tx1"/>
                </a:solidFill>
                <a:latin typeface="Arial" charset="0"/>
                <a:ea typeface="ＭＳ Ｐゴシック" charset="-128"/>
                <a:cs typeface="ＭＳ Ｐゴシック" charset="-128"/>
              </a:rPr>
              <a:t> = </a:t>
            </a:r>
            <a:r>
              <a:rPr lang="en-US" sz="1200" b="0" i="1" kern="1200" baseline="0" dirty="0">
                <a:solidFill>
                  <a:schemeClr val="tx1"/>
                </a:solidFill>
                <a:latin typeface="Arial" charset="0"/>
                <a:ea typeface="ＭＳ Ｐゴシック" charset="-128"/>
                <a:cs typeface="ＭＳ Ｐゴシック" charset="-128"/>
              </a:rPr>
              <a:t>H (M </a:t>
            </a:r>
            <a:r>
              <a:rPr lang="en-US" sz="1200" b="0" kern="1200" baseline="0" dirty="0">
                <a:solidFill>
                  <a:schemeClr val="tx1"/>
                </a:solidFill>
                <a:latin typeface="Arial" charset="0"/>
                <a:ea typeface="ＭＳ Ｐゴシック" charset="-128"/>
                <a:cs typeface="ＭＳ Ｐゴシック" charset="-128"/>
              </a:rPr>
              <a:t>). Then encrypt the message plus hash function: E(</a:t>
            </a:r>
            <a:r>
              <a:rPr lang="en-US" sz="1200" b="0" i="1" kern="1200" baseline="0" dirty="0">
                <a:solidFill>
                  <a:schemeClr val="tx1"/>
                </a:solidFill>
                <a:latin typeface="Arial" charset="0"/>
                <a:ea typeface="ＭＳ Ｐゴシック" charset="-128"/>
                <a:cs typeface="ＭＳ Ｐゴシック" charset="-128"/>
              </a:rPr>
              <a:t>K , (M ||h </a:t>
            </a:r>
            <a:r>
              <a:rPr lang="en-US" sz="1200" b="0" kern="1200" baseline="0" dirty="0">
                <a:solidFill>
                  <a:schemeClr val="tx1"/>
                </a:solidFill>
                <a:latin typeface="Arial" charset="0"/>
                <a:ea typeface="ＭＳ Ｐゴシック" charset="-128"/>
                <a:cs typeface="ＭＳ Ｐゴシック" charset="-128"/>
              </a:rPr>
              <a:t>)).</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Authentication followed by encryption</a:t>
            </a:r>
            <a:r>
              <a:rPr lang="en-US" sz="1200" b="0" kern="1200" baseline="0" dirty="0">
                <a:solidFill>
                  <a:schemeClr val="tx1"/>
                </a:solidFill>
                <a:latin typeface="Arial" charset="0"/>
                <a:ea typeface="ＭＳ Ｐゴシック" charset="-128"/>
                <a:cs typeface="ＭＳ Ｐゴシック" charset="-128"/>
              </a:rPr>
              <a:t>.  Use two keys. First authenticate the plaintext by computing the MAC value as </a:t>
            </a:r>
            <a:r>
              <a:rPr lang="en-US" sz="1200" b="0" i="1" kern="1200" baseline="0" dirty="0">
                <a:solidFill>
                  <a:schemeClr val="tx1"/>
                </a:solidFill>
                <a:latin typeface="Arial" charset="0"/>
                <a:ea typeface="ＭＳ Ｐゴシック" charset="-128"/>
                <a:cs typeface="ＭＳ Ｐゴシック" charset="-128"/>
              </a:rPr>
              <a:t>T</a:t>
            </a:r>
            <a:r>
              <a:rPr lang="en-US" sz="1200" b="0" kern="1200" baseline="0" dirty="0">
                <a:solidFill>
                  <a:schemeClr val="tx1"/>
                </a:solidFill>
                <a:latin typeface="Arial" charset="0"/>
                <a:ea typeface="ＭＳ Ｐゴシック" charset="-128"/>
                <a:cs typeface="ＭＳ Ｐゴシック" charset="-128"/>
              </a:rPr>
              <a:t> =  MAC(</a:t>
            </a:r>
            <a:r>
              <a:rPr lang="en-US" sz="1200" b="0" i="1" kern="1200" baseline="0" dirty="0">
                <a:solidFill>
                  <a:schemeClr val="tx1"/>
                </a:solidFill>
                <a:latin typeface="Arial" charset="0"/>
                <a:ea typeface="ＭＳ Ｐゴシック" charset="-128"/>
                <a:cs typeface="ＭＳ Ｐゴシック" charset="-128"/>
              </a:rPr>
              <a:t>K</a:t>
            </a:r>
            <a:r>
              <a:rPr lang="en-US" sz="2000" kern="1200" baseline="-25000" dirty="0">
                <a:solidFill>
                  <a:schemeClr val="tx2"/>
                </a:solidFill>
                <a:latin typeface="+mn-lt"/>
                <a:ea typeface="ＭＳ Ｐゴシック" pitchFamily="-84" charset="-128"/>
                <a:cs typeface="+mn-cs"/>
              </a:rPr>
              <a:t>1</a:t>
            </a:r>
            <a:r>
              <a:rPr lang="en-US" sz="1200" b="0" i="1" kern="1200" baseline="0" dirty="0">
                <a:solidFill>
                  <a:schemeClr val="tx1"/>
                </a:solidFill>
                <a:latin typeface="Arial" charset="0"/>
                <a:ea typeface="ＭＳ Ｐゴシック" charset="-128"/>
                <a:cs typeface="ＭＳ Ｐゴシック" charset="-128"/>
              </a:rPr>
              <a:t> , M </a:t>
            </a:r>
            <a:r>
              <a:rPr lang="en-US" sz="1200" b="0" kern="1200" baseline="0" dirty="0">
                <a:solidFill>
                  <a:schemeClr val="tx1"/>
                </a:solidFill>
                <a:latin typeface="Arial" charset="0"/>
                <a:ea typeface="ＭＳ Ｐゴシック" charset="-128"/>
                <a:cs typeface="ＭＳ Ｐゴシック" charset="-128"/>
              </a:rPr>
              <a:t>). Then encrypt the message plus tag: E(K</a:t>
            </a:r>
            <a:r>
              <a:rPr lang="en-US" sz="2000" kern="1200" baseline="-25000" dirty="0">
                <a:solidFill>
                  <a:schemeClr val="tx2"/>
                </a:solidFill>
                <a:latin typeface="+mn-lt"/>
                <a:ea typeface="ＭＳ Ｐゴシック" pitchFamily="-84" charset="-128"/>
                <a:cs typeface="+mn-cs"/>
              </a:rPr>
              <a:t>2</a:t>
            </a:r>
            <a:r>
              <a:rPr lang="en-US" sz="1200" b="0" kern="1200" baseline="0" dirty="0">
                <a:solidFill>
                  <a:schemeClr val="tx1"/>
                </a:solidFill>
                <a:latin typeface="Arial" charset="0"/>
                <a:ea typeface="ＭＳ Ｐゴシック" charset="-128"/>
                <a:cs typeface="ＭＳ Ｐゴシック" charset="-128"/>
              </a:rPr>
              <a:t> , [M </a:t>
            </a:r>
            <a:r>
              <a:rPr lang="en-US" sz="1200" b="0" i="1"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T ]). This approach is taken by the SSL/TLS protocols (Chapter 19).</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Encryption followed by authentication.</a:t>
            </a:r>
            <a:r>
              <a:rPr lang="en-US" sz="1200" b="0" kern="1200" baseline="0" dirty="0">
                <a:solidFill>
                  <a:schemeClr val="tx1"/>
                </a:solidFill>
                <a:latin typeface="Arial" charset="0"/>
                <a:ea typeface="ＭＳ Ｐゴシック" charset="-128"/>
                <a:cs typeface="ＭＳ Ｐゴシック" charset="-128"/>
              </a:rPr>
              <a:t>  Use two keys. First encrypt the message to yield the ciphertext </a:t>
            </a:r>
            <a:r>
              <a:rPr lang="en-US" sz="1200" b="0" i="1" kern="1200" baseline="0" dirty="0">
                <a:solidFill>
                  <a:schemeClr val="tx1"/>
                </a:solidFill>
                <a:latin typeface="Arial" charset="0"/>
                <a:ea typeface="ＭＳ Ｐゴシック" charset="-128"/>
                <a:cs typeface="ＭＳ Ｐゴシック" charset="-128"/>
              </a:rPr>
              <a:t>C</a:t>
            </a:r>
            <a:r>
              <a:rPr lang="en-US" sz="1200" b="0" kern="1200" baseline="0" dirty="0">
                <a:solidFill>
                  <a:schemeClr val="tx1"/>
                </a:solidFill>
                <a:latin typeface="Arial" charset="0"/>
                <a:ea typeface="ＭＳ Ｐゴシック" charset="-128"/>
                <a:cs typeface="ＭＳ Ｐゴシック" charset="-128"/>
              </a:rPr>
              <a:t> =  E</a:t>
            </a:r>
            <a:r>
              <a:rPr lang="en-US" sz="1200" b="0" i="1" kern="1200" baseline="0" dirty="0">
                <a:solidFill>
                  <a:schemeClr val="tx1"/>
                </a:solidFill>
                <a:latin typeface="Arial" charset="0"/>
                <a:ea typeface="ＭＳ Ｐゴシック" charset="-128"/>
                <a:cs typeface="ＭＳ Ｐゴシック" charset="-128"/>
              </a:rPr>
              <a:t>(K</a:t>
            </a:r>
            <a:r>
              <a:rPr lang="en-US" sz="2000" kern="1200" baseline="-25000" dirty="0">
                <a:solidFill>
                  <a:schemeClr val="tx2"/>
                </a:solidFill>
                <a:latin typeface="+mn-lt"/>
                <a:ea typeface="ＭＳ Ｐゴシック" pitchFamily="-84" charset="-128"/>
                <a:cs typeface="+mn-cs"/>
              </a:rPr>
              <a:t>2</a:t>
            </a:r>
            <a:r>
              <a:rPr lang="en-US" sz="1200" b="0" i="1" kern="1200" baseline="0" dirty="0">
                <a:solidFill>
                  <a:schemeClr val="tx1"/>
                </a:solidFill>
                <a:latin typeface="Arial" charset="0"/>
                <a:ea typeface="ＭＳ Ｐゴシック" charset="-128"/>
                <a:cs typeface="ＭＳ Ｐゴシック" charset="-128"/>
              </a:rPr>
              <a:t> , M </a:t>
            </a:r>
            <a:r>
              <a:rPr lang="en-US" sz="1200" b="0" kern="1200" baseline="0" dirty="0">
                <a:solidFill>
                  <a:schemeClr val="tx1"/>
                </a:solidFill>
                <a:latin typeface="Arial" charset="0"/>
                <a:ea typeface="ＭＳ Ｐゴシック" charset="-128"/>
                <a:cs typeface="ＭＳ Ｐゴシック" charset="-128"/>
              </a:rPr>
              <a:t>). Then authenticate the ciphertext with </a:t>
            </a:r>
            <a:r>
              <a:rPr lang="en-US" sz="1200" b="0" i="1" kern="1200" baseline="0" dirty="0">
                <a:solidFill>
                  <a:schemeClr val="tx1"/>
                </a:solidFill>
                <a:latin typeface="Arial" charset="0"/>
                <a:ea typeface="ＭＳ Ｐゴシック" charset="-128"/>
                <a:cs typeface="ＭＳ Ｐゴシック" charset="-128"/>
              </a:rPr>
              <a:t>T</a:t>
            </a:r>
            <a:r>
              <a:rPr lang="en-US" sz="1200" b="0" kern="1200" baseline="0" dirty="0">
                <a:solidFill>
                  <a:schemeClr val="tx1"/>
                </a:solidFill>
                <a:latin typeface="Arial" charset="0"/>
                <a:ea typeface="ＭＳ Ｐゴシック" charset="-128"/>
                <a:cs typeface="ＭＳ Ｐゴシック" charset="-128"/>
              </a:rPr>
              <a:t> =  MAC(</a:t>
            </a:r>
            <a:r>
              <a:rPr lang="en-US" sz="1200" b="0" i="1" kern="1200" baseline="0" dirty="0">
                <a:solidFill>
                  <a:schemeClr val="tx1"/>
                </a:solidFill>
                <a:latin typeface="Arial" charset="0"/>
                <a:ea typeface="ＭＳ Ｐゴシック" charset="-128"/>
                <a:cs typeface="ＭＳ Ｐゴシック" charset="-128"/>
              </a:rPr>
              <a:t>K</a:t>
            </a:r>
            <a:r>
              <a:rPr lang="en-US" sz="2000" kern="1200" baseline="-25000" dirty="0">
                <a:solidFill>
                  <a:schemeClr val="tx2"/>
                </a:solidFill>
                <a:latin typeface="+mn-lt"/>
                <a:ea typeface="ＭＳ Ｐゴシック" pitchFamily="-84" charset="-128"/>
                <a:cs typeface="+mn-cs"/>
              </a:rPr>
              <a:t>1</a:t>
            </a:r>
            <a:r>
              <a:rPr lang="en-US" sz="1200" b="0" i="1" kern="1200" baseline="0" dirty="0">
                <a:solidFill>
                  <a:schemeClr val="tx1"/>
                </a:solidFill>
                <a:latin typeface="Arial" charset="0"/>
                <a:ea typeface="ＭＳ Ｐゴシック" charset="-128"/>
                <a:cs typeface="ＭＳ Ｐゴシック" charset="-128"/>
              </a:rPr>
              <a:t> , C </a:t>
            </a:r>
            <a:r>
              <a:rPr lang="en-US" sz="1200" b="0" kern="1200" baseline="0" dirty="0">
                <a:solidFill>
                  <a:schemeClr val="tx1"/>
                </a:solidFill>
                <a:latin typeface="Arial" charset="0"/>
                <a:ea typeface="ＭＳ Ｐゴシック" charset="-128"/>
                <a:cs typeface="ＭＳ Ｐゴシック" charset="-128"/>
              </a:rPr>
              <a:t>) to yield the pair (</a:t>
            </a:r>
            <a:r>
              <a:rPr lang="en-US" sz="1200" b="0" i="1" kern="1200" baseline="0" dirty="0">
                <a:solidFill>
                  <a:schemeClr val="tx1"/>
                </a:solidFill>
                <a:latin typeface="Arial" charset="0"/>
                <a:ea typeface="ＭＳ Ｐゴシック" charset="-128"/>
                <a:cs typeface="ＭＳ Ｐゴシック" charset="-128"/>
              </a:rPr>
              <a:t>C , T</a:t>
            </a:r>
            <a:r>
              <a:rPr lang="en-US" sz="1200" b="0" kern="1200" baseline="0" dirty="0">
                <a:solidFill>
                  <a:schemeClr val="tx1"/>
                </a:solidFill>
                <a:latin typeface="Arial" charset="0"/>
                <a:ea typeface="ＭＳ Ｐゴシック" charset="-128"/>
                <a:cs typeface="ＭＳ Ｐゴシック" charset="-128"/>
              </a:rPr>
              <a:t> ). This approach is used in the IPsec protocol (Chapter 22).</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Independently encrypt and authenticate</a:t>
            </a:r>
            <a:r>
              <a:rPr lang="en-US" sz="1200" b="0" kern="1200" baseline="0" dirty="0">
                <a:solidFill>
                  <a:schemeClr val="tx1"/>
                </a:solidFill>
                <a:latin typeface="Arial" charset="0"/>
                <a:ea typeface="ＭＳ Ｐゴシック" charset="-128"/>
                <a:cs typeface="ＭＳ Ｐゴシック" charset="-128"/>
              </a:rPr>
              <a:t>.  Use two keys. Encrypt the message to yield the ciphertext </a:t>
            </a:r>
            <a:r>
              <a:rPr lang="en-US" sz="1200" b="0" i="1" kern="1200" baseline="0" dirty="0">
                <a:solidFill>
                  <a:schemeClr val="tx1"/>
                </a:solidFill>
                <a:latin typeface="Arial" charset="0"/>
                <a:ea typeface="ＭＳ Ｐゴシック" charset="-128"/>
                <a:cs typeface="ＭＳ Ｐゴシック" charset="-128"/>
              </a:rPr>
              <a:t>C</a:t>
            </a:r>
            <a:r>
              <a:rPr lang="en-US" sz="1200" b="0" kern="1200" baseline="0" dirty="0">
                <a:solidFill>
                  <a:schemeClr val="tx1"/>
                </a:solidFill>
                <a:latin typeface="Arial" charset="0"/>
                <a:ea typeface="ＭＳ Ｐゴシック" charset="-128"/>
                <a:cs typeface="ＭＳ Ｐゴシック" charset="-128"/>
              </a:rPr>
              <a:t> =  E(</a:t>
            </a:r>
            <a:r>
              <a:rPr lang="en-US" sz="1200" b="0" i="1" kern="1200" baseline="0" dirty="0">
                <a:solidFill>
                  <a:schemeClr val="tx1"/>
                </a:solidFill>
                <a:latin typeface="Arial" charset="0"/>
                <a:ea typeface="ＭＳ Ｐゴシック" charset="-128"/>
                <a:cs typeface="ＭＳ Ｐゴシック" charset="-128"/>
              </a:rPr>
              <a:t>K</a:t>
            </a:r>
            <a:r>
              <a:rPr lang="en-US" sz="2000" kern="1200" baseline="-25000" dirty="0">
                <a:solidFill>
                  <a:schemeClr val="tx2"/>
                </a:solidFill>
                <a:latin typeface="+mn-lt"/>
                <a:ea typeface="ＭＳ Ｐゴシック" pitchFamily="-84" charset="-128"/>
                <a:cs typeface="+mn-cs"/>
              </a:rPr>
              <a:t>2</a:t>
            </a:r>
            <a:r>
              <a:rPr lang="en-US" sz="1200" b="0" i="1" kern="1200" baseline="0" dirty="0">
                <a:solidFill>
                  <a:schemeClr val="tx1"/>
                </a:solidFill>
                <a:latin typeface="Arial" charset="0"/>
                <a:ea typeface="ＭＳ Ｐゴシック" charset="-128"/>
                <a:cs typeface="ＭＳ Ｐゴシック" charset="-128"/>
              </a:rPr>
              <a:t> , M </a:t>
            </a:r>
            <a:r>
              <a:rPr lang="en-US" sz="1200" b="0" kern="1200" baseline="0" dirty="0">
                <a:solidFill>
                  <a:schemeClr val="tx1"/>
                </a:solidFill>
                <a:latin typeface="Arial" charset="0"/>
                <a:ea typeface="ＭＳ Ｐゴシック" charset="-128"/>
                <a:cs typeface="ＭＳ Ｐゴシック" charset="-128"/>
              </a:rPr>
              <a:t>). Authenticate the plaintext with </a:t>
            </a:r>
            <a:r>
              <a:rPr lang="en-US" sz="1200" b="0" i="1" kern="1200" baseline="0" dirty="0">
                <a:solidFill>
                  <a:schemeClr val="tx1"/>
                </a:solidFill>
                <a:latin typeface="Arial" charset="0"/>
                <a:ea typeface="ＭＳ Ｐゴシック" charset="-128"/>
                <a:cs typeface="ＭＳ Ｐゴシック" charset="-128"/>
              </a:rPr>
              <a:t>T</a:t>
            </a:r>
            <a:r>
              <a:rPr lang="en-US" sz="1200" b="0" kern="1200" baseline="0" dirty="0">
                <a:solidFill>
                  <a:schemeClr val="tx1"/>
                </a:solidFill>
                <a:latin typeface="Arial" charset="0"/>
                <a:ea typeface="ＭＳ Ｐゴシック" charset="-128"/>
                <a:cs typeface="ＭＳ Ｐゴシック" charset="-128"/>
              </a:rPr>
              <a:t> =  MAC(</a:t>
            </a:r>
            <a:r>
              <a:rPr lang="en-US" sz="1200" b="0" i="1" kern="1200" baseline="0" dirty="0">
                <a:solidFill>
                  <a:schemeClr val="tx1"/>
                </a:solidFill>
                <a:latin typeface="Arial" charset="0"/>
                <a:ea typeface="ＭＳ Ｐゴシック" charset="-128"/>
                <a:cs typeface="ＭＳ Ｐゴシック" charset="-128"/>
              </a:rPr>
              <a:t>K</a:t>
            </a:r>
            <a:r>
              <a:rPr lang="en-US" sz="2000" i="1" kern="1200" baseline="-25000" dirty="0">
                <a:solidFill>
                  <a:schemeClr val="tx2"/>
                </a:solidFill>
                <a:latin typeface="+mn-lt"/>
                <a:ea typeface="ＭＳ Ｐゴシック" pitchFamily="-84" charset="-128"/>
                <a:cs typeface="+mn-cs"/>
              </a:rPr>
              <a:t>1</a:t>
            </a:r>
            <a:r>
              <a:rPr lang="en-US" sz="1200" b="0" i="1" kern="1200" baseline="0" dirty="0">
                <a:solidFill>
                  <a:schemeClr val="tx1"/>
                </a:solidFill>
                <a:latin typeface="Arial" charset="0"/>
                <a:ea typeface="ＭＳ Ｐゴシック" charset="-128"/>
                <a:cs typeface="ＭＳ Ｐゴシック" charset="-128"/>
              </a:rPr>
              <a:t> , M </a:t>
            </a:r>
            <a:r>
              <a:rPr lang="en-US" sz="1200" b="0" kern="1200" baseline="0" dirty="0">
                <a:solidFill>
                  <a:schemeClr val="tx1"/>
                </a:solidFill>
                <a:latin typeface="Arial" charset="0"/>
                <a:ea typeface="ＭＳ Ｐゴシック" charset="-128"/>
                <a:cs typeface="ＭＳ Ｐゴシック" charset="-128"/>
              </a:rPr>
              <a:t>) to yield the pair (</a:t>
            </a:r>
            <a:r>
              <a:rPr lang="en-US" sz="1200" b="0" i="1" kern="1200" baseline="0" dirty="0">
                <a:solidFill>
                  <a:schemeClr val="tx1"/>
                </a:solidFill>
                <a:latin typeface="Arial" charset="0"/>
                <a:ea typeface="ＭＳ Ｐゴシック" charset="-128"/>
                <a:cs typeface="ＭＳ Ｐゴシック" charset="-128"/>
              </a:rPr>
              <a:t>C , T </a:t>
            </a:r>
            <a:r>
              <a:rPr lang="en-US" sz="1200" b="0" kern="1200" baseline="0" dirty="0">
                <a:solidFill>
                  <a:schemeClr val="tx1"/>
                </a:solidFill>
                <a:latin typeface="Arial" charset="0"/>
                <a:ea typeface="ＭＳ Ｐゴシック" charset="-128"/>
                <a:cs typeface="ＭＳ Ｐゴシック" charset="-128"/>
              </a:rPr>
              <a:t>). These operations can be performed in either order. This approach is used by the SSH protocol (Chapter 19).</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Both decryption and verification are straightforward for each approach. For</a:t>
            </a:r>
          </a:p>
          <a:p>
            <a:r>
              <a:rPr lang="en-US" sz="1200" b="0" kern="1200" baseline="0" dirty="0">
                <a:solidFill>
                  <a:schemeClr val="tx1"/>
                </a:solidFill>
                <a:latin typeface="Arial" charset="0"/>
                <a:ea typeface="ＭＳ Ｐゴシック" charset="-128"/>
                <a:cs typeface="ＭＳ Ｐゴシック" charset="-128"/>
              </a:rPr>
              <a:t>H-E, M-E, and E+A, decrypt first, then verify. For E-A, verify first, then decrypt. There are security vulnerabilities with all of these approaches. The H-E approach is used in the Wired Equivalent Privacy (WEP) protocol to protect WiFi networks. This approach had fundamental weaknesses and led to the replacement of the WEP protocol. [BLAC05] and [BELL00] point out that there are security concerns in each of the three encryption/MAC approaches listed above. Nevertheless, with proper design, any of these approaches can provide a high level of security. This is the goal of the two approaches discussed in this section, both of which have been standardized by NIST.</a:t>
            </a:r>
            <a:endParaRPr lang="en-US" b="0" dirty="0">
              <a:latin typeface="Arial" pitchFamily="-84" charset="0"/>
              <a:ea typeface="ＭＳ Ｐゴシック" pitchFamily="-84" charset="-128"/>
              <a:cs typeface="ＭＳ Ｐゴシック" pitchFamily="-84" charset="-128"/>
            </a:endParaRPr>
          </a:p>
        </p:txBody>
      </p:sp>
      <p:sp>
        <p:nvSpPr>
          <p:cNvPr id="60420" name="Slide Number Placeholder 3"/>
          <p:cNvSpPr>
            <a:spLocks noGrp="1"/>
          </p:cNvSpPr>
          <p:nvPr>
            <p:ph type="sldNum" sz="quarter" idx="5"/>
          </p:nvPr>
        </p:nvSpPr>
        <p:spPr>
          <a:noFill/>
        </p:spPr>
        <p:txBody>
          <a:bodyPr/>
          <a:lstStyle/>
          <a:p>
            <a:fld id="{7C7D2C56-73F0-E144-8A2F-6F4099EC5144}" type="slidenum">
              <a:rPr lang="en-AU" smtClean="0">
                <a:latin typeface="Arial" pitchFamily="-84" charset="0"/>
              </a:rPr>
              <a:pPr/>
              <a:t>20</a:t>
            </a:fld>
            <a:endParaRPr lang="en-AU" dirty="0">
              <a:latin typeface="Arial" pitchFamily="-8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a:ln/>
        </p:spPr>
      </p:sp>
      <p:sp>
        <p:nvSpPr>
          <p:cNvPr id="62467"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The </a:t>
            </a:r>
            <a:r>
              <a:rPr lang="en-US" sz="1200" b="1" kern="1200" baseline="0" dirty="0">
                <a:solidFill>
                  <a:schemeClr val="tx1"/>
                </a:solidFill>
                <a:latin typeface="Arial" charset="0"/>
                <a:ea typeface="ＭＳ Ｐゴシック" charset="-128"/>
                <a:cs typeface="ＭＳ Ｐゴシック" charset="-128"/>
              </a:rPr>
              <a:t>CCM</a:t>
            </a:r>
            <a:r>
              <a:rPr lang="en-US" sz="1200" kern="1200" baseline="0" dirty="0">
                <a:solidFill>
                  <a:schemeClr val="tx1"/>
                </a:solidFill>
                <a:latin typeface="Arial" charset="0"/>
                <a:ea typeface="ＭＳ Ｐゴシック" charset="-128"/>
                <a:cs typeface="ＭＳ Ｐゴシック" charset="-128"/>
              </a:rPr>
              <a:t> mode of operation was standardized by NIST specifically to support</a:t>
            </a:r>
          </a:p>
          <a:p>
            <a:r>
              <a:rPr lang="en-US" sz="1200" kern="1200" baseline="0" dirty="0">
                <a:solidFill>
                  <a:schemeClr val="tx1"/>
                </a:solidFill>
                <a:latin typeface="Arial" charset="0"/>
                <a:ea typeface="ＭＳ Ｐゴシック" charset="-128"/>
                <a:cs typeface="ＭＳ Ｐゴシック" charset="-128"/>
              </a:rPr>
              <a:t>the security requirements of IEEE 802.11 WiFi wireless local area networks</a:t>
            </a:r>
          </a:p>
          <a:p>
            <a:r>
              <a:rPr lang="en-US" sz="1200" kern="1200" baseline="0" dirty="0">
                <a:solidFill>
                  <a:schemeClr val="tx1"/>
                </a:solidFill>
                <a:latin typeface="Arial" charset="0"/>
                <a:ea typeface="ＭＳ Ｐゴシック" charset="-128"/>
                <a:cs typeface="ＭＳ Ｐゴシック" charset="-128"/>
              </a:rPr>
              <a:t>(Chapter 20) but can be used in any networking application requiring authenticated encryption. CCM is a variation of the encrypt-and-MAC approach to authenticated encryption. It is defined in NIST SP 800-38C.</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key algorithmic ingredients of CCM are the AES encryption algorithm</a:t>
            </a:r>
          </a:p>
          <a:p>
            <a:r>
              <a:rPr lang="en-US" sz="1200" kern="1200" baseline="0" dirty="0">
                <a:solidFill>
                  <a:schemeClr val="tx1"/>
                </a:solidFill>
                <a:latin typeface="Arial" charset="0"/>
                <a:ea typeface="ＭＳ Ｐゴシック" charset="-128"/>
                <a:cs typeface="ＭＳ Ｐゴシック" charset="-128"/>
              </a:rPr>
              <a:t>(Chapter 6), the CTR mode of operation (Chapter 7), and the CMAC authentication algorithm (Section 12.6). A single key </a:t>
            </a:r>
            <a:r>
              <a:rPr lang="en-US" sz="1200" i="1" kern="1200" baseline="0" dirty="0">
                <a:solidFill>
                  <a:schemeClr val="tx1"/>
                </a:solidFill>
                <a:latin typeface="Arial" charset="0"/>
                <a:ea typeface="ＭＳ Ｐゴシック" charset="-128"/>
                <a:cs typeface="ＭＳ Ｐゴシック" charset="-128"/>
              </a:rPr>
              <a:t>K</a:t>
            </a:r>
            <a:r>
              <a:rPr lang="en-US" sz="1200" kern="1200" baseline="0" dirty="0">
                <a:solidFill>
                  <a:schemeClr val="tx1"/>
                </a:solidFill>
                <a:latin typeface="Arial" charset="0"/>
                <a:ea typeface="ＭＳ Ｐゴシック" charset="-128"/>
                <a:cs typeface="ＭＳ Ｐゴシック" charset="-128"/>
              </a:rPr>
              <a:t> is used for both encryption and MAC algorithms.</a:t>
            </a:r>
            <a:endParaRPr lang="en-US" dirty="0">
              <a:latin typeface="Arial" pitchFamily="-84" charset="0"/>
              <a:ea typeface="ＭＳ Ｐゴシック" pitchFamily="-84" charset="-128"/>
              <a:cs typeface="ＭＳ Ｐゴシック" pitchFamily="-84" charset="-128"/>
            </a:endParaRPr>
          </a:p>
        </p:txBody>
      </p:sp>
      <p:sp>
        <p:nvSpPr>
          <p:cNvPr id="62468" name="Slide Number Placeholder 3"/>
          <p:cNvSpPr>
            <a:spLocks noGrp="1"/>
          </p:cNvSpPr>
          <p:nvPr>
            <p:ph type="sldNum" sz="quarter" idx="5"/>
          </p:nvPr>
        </p:nvSpPr>
        <p:spPr>
          <a:noFill/>
        </p:spPr>
        <p:txBody>
          <a:bodyPr/>
          <a:lstStyle/>
          <a:p>
            <a:fld id="{CFDA4E41-4147-5F45-9E1F-E5E1C7C5D2AC}" type="slidenum">
              <a:rPr lang="en-AU" smtClean="0">
                <a:latin typeface="Arial" pitchFamily="-84" charset="0"/>
              </a:rPr>
              <a:pPr/>
              <a:t>21</a:t>
            </a:fld>
            <a:endParaRPr lang="en-AU" dirty="0">
              <a:latin typeface="Arial" pitchFamily="-8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The input to the CCM encryption process consists of three elements.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1. Data that will be both authenticated and encrypted. This is the plaintext message </a:t>
            </a:r>
            <a:r>
              <a:rPr lang="en-US" sz="1200" i="1" kern="1200" baseline="0" dirty="0">
                <a:solidFill>
                  <a:schemeClr val="tx1"/>
                </a:solidFill>
                <a:latin typeface="Arial" charset="0"/>
                <a:ea typeface="ＭＳ Ｐゴシック" charset="-128"/>
                <a:cs typeface="ＭＳ Ｐゴシック" charset="-128"/>
              </a:rPr>
              <a:t>P</a:t>
            </a:r>
            <a:r>
              <a:rPr lang="en-US" sz="1200" kern="1200" baseline="0" dirty="0">
                <a:solidFill>
                  <a:schemeClr val="tx1"/>
                </a:solidFill>
                <a:latin typeface="Arial" charset="0"/>
                <a:ea typeface="ＭＳ Ｐゴシック" charset="-128"/>
                <a:cs typeface="ＭＳ Ｐゴシック" charset="-128"/>
              </a:rPr>
              <a:t> of data block.</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2. Associated data </a:t>
            </a:r>
            <a:r>
              <a:rPr lang="en-US" sz="1200" i="1" kern="1200" baseline="0" dirty="0">
                <a:solidFill>
                  <a:schemeClr val="tx1"/>
                </a:solidFill>
                <a:latin typeface="Arial" charset="0"/>
                <a:ea typeface="ＭＳ Ｐゴシック" charset="-128"/>
                <a:cs typeface="ＭＳ Ｐゴシック" charset="-128"/>
              </a:rPr>
              <a:t>A</a:t>
            </a:r>
            <a:r>
              <a:rPr lang="en-US" sz="1200" kern="1200" baseline="0" dirty="0">
                <a:solidFill>
                  <a:schemeClr val="tx1"/>
                </a:solidFill>
                <a:latin typeface="Arial" charset="0"/>
                <a:ea typeface="ＭＳ Ｐゴシック" charset="-128"/>
                <a:cs typeface="ＭＳ Ｐゴシック" charset="-128"/>
              </a:rPr>
              <a:t> that will be authenticated but not encrypted. An example</a:t>
            </a:r>
          </a:p>
          <a:p>
            <a:r>
              <a:rPr lang="en-US" sz="1200" kern="1200" baseline="0" dirty="0">
                <a:solidFill>
                  <a:schemeClr val="tx1"/>
                </a:solidFill>
                <a:latin typeface="Arial" charset="0"/>
                <a:ea typeface="ＭＳ Ｐゴシック" charset="-128"/>
                <a:cs typeface="ＭＳ Ｐゴシック" charset="-128"/>
              </a:rPr>
              <a:t>is a protocol header that must be transmitted in the clear for proper protocol</a:t>
            </a:r>
          </a:p>
          <a:p>
            <a:r>
              <a:rPr lang="en-US" sz="1200" kern="1200" baseline="0" dirty="0">
                <a:solidFill>
                  <a:schemeClr val="tx1"/>
                </a:solidFill>
                <a:latin typeface="Arial" charset="0"/>
                <a:ea typeface="ＭＳ Ｐゴシック" charset="-128"/>
                <a:cs typeface="ＭＳ Ｐゴシック" charset="-128"/>
              </a:rPr>
              <a:t>operation but which needs to be authenticated.</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3. A nonce </a:t>
            </a:r>
            <a:r>
              <a:rPr lang="en-US" sz="1200" i="1" kern="1200" baseline="0" dirty="0">
                <a:solidFill>
                  <a:schemeClr val="tx1"/>
                </a:solidFill>
                <a:latin typeface="Arial" charset="0"/>
                <a:ea typeface="ＭＳ Ｐゴシック" charset="-128"/>
                <a:cs typeface="ＭＳ Ｐゴシック" charset="-128"/>
              </a:rPr>
              <a:t>N</a:t>
            </a:r>
            <a:r>
              <a:rPr lang="en-US" sz="1200" kern="1200" baseline="0" dirty="0">
                <a:solidFill>
                  <a:schemeClr val="tx1"/>
                </a:solidFill>
                <a:latin typeface="Arial" charset="0"/>
                <a:ea typeface="ＭＳ Ｐゴシック" charset="-128"/>
                <a:cs typeface="ＭＳ Ｐゴシック" charset="-128"/>
              </a:rPr>
              <a:t> that is assigned to the payload and the associated data. This is a</a:t>
            </a:r>
          </a:p>
          <a:p>
            <a:r>
              <a:rPr lang="en-US" sz="1200" kern="1200" baseline="0" dirty="0">
                <a:solidFill>
                  <a:schemeClr val="tx1"/>
                </a:solidFill>
                <a:latin typeface="Arial" charset="0"/>
                <a:ea typeface="ＭＳ Ｐゴシック" charset="-128"/>
                <a:cs typeface="ＭＳ Ｐゴシック" charset="-128"/>
              </a:rPr>
              <a:t>unique value that is different for every instance during the lifetime of a protocol</a:t>
            </a:r>
          </a:p>
          <a:p>
            <a:r>
              <a:rPr lang="en-US" sz="1200" kern="1200" baseline="0" dirty="0">
                <a:solidFill>
                  <a:schemeClr val="tx1"/>
                </a:solidFill>
                <a:latin typeface="Arial" charset="0"/>
                <a:ea typeface="ＭＳ Ｐゴシック" charset="-128"/>
                <a:cs typeface="ＭＳ Ｐゴシック" charset="-128"/>
              </a:rPr>
              <a:t>association and is intended to prevent replay attacks and certain other</a:t>
            </a:r>
          </a:p>
          <a:p>
            <a:r>
              <a:rPr lang="en-US" sz="1200" kern="1200" baseline="0" dirty="0">
                <a:solidFill>
                  <a:schemeClr val="tx1"/>
                </a:solidFill>
                <a:latin typeface="Arial" charset="0"/>
                <a:ea typeface="ＭＳ Ｐゴシック" charset="-128"/>
                <a:cs typeface="ＭＳ Ｐゴシック" charset="-128"/>
              </a:rPr>
              <a:t>types of attacks.</a:t>
            </a:r>
            <a:endParaRPr lang="en-US"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22</a:t>
            </a:fld>
            <a:endParaRPr lang="en-AU"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p:cNvSpPr>
          <p:nvPr>
            <p:ph type="sldImg"/>
          </p:nvPr>
        </p:nvSpPr>
        <p:spPr>
          <a:ln/>
        </p:spPr>
      </p:sp>
      <p:sp>
        <p:nvSpPr>
          <p:cNvPr id="64515" name="Notes Placeholder 2"/>
          <p:cNvSpPr>
            <a:spLocks noGrp="1"/>
          </p:cNvSpPr>
          <p:nvPr>
            <p:ph type="body" idx="1"/>
          </p:nvPr>
        </p:nvSpPr>
        <p:spPr>
          <a:xfrm>
            <a:off x="685800" y="4343400"/>
            <a:ext cx="5486400" cy="4341813"/>
          </a:xfrm>
          <a:noFill/>
          <a:ln/>
        </p:spPr>
        <p:txBody>
          <a:bodyPr/>
          <a:lstStyle/>
          <a:p>
            <a:r>
              <a:rPr lang="en-US" sz="1200" kern="1200" dirty="0">
                <a:solidFill>
                  <a:schemeClr val="tx1"/>
                </a:solidFill>
                <a:effectLst/>
                <a:latin typeface="Arial" charset="0"/>
                <a:ea typeface="ＭＳ Ｐゴシック" charset="-128"/>
                <a:cs typeface="ＭＳ Ｐゴシック" charset="-128"/>
              </a:rPr>
              <a:t>Figure 12.9 illustrates the operation of CCM. For authentication, the input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includes the nonce, the associated data, and the plaintext. This input is formatted as a sequence of blocks </a:t>
            </a:r>
            <a:r>
              <a:rPr lang="en-US" sz="1200" i="1" kern="1200" dirty="0">
                <a:solidFill>
                  <a:schemeClr val="tx1"/>
                </a:solidFill>
                <a:effectLst/>
                <a:latin typeface="Arial" charset="0"/>
                <a:ea typeface="ＭＳ Ｐゴシック" charset="-128"/>
                <a:cs typeface="ＭＳ Ｐゴシック" charset="-128"/>
              </a:rPr>
              <a:t>B</a:t>
            </a:r>
            <a:r>
              <a:rPr lang="en-US" sz="1200" kern="1200" baseline="-25000" dirty="0">
                <a:solidFill>
                  <a:schemeClr val="tx1"/>
                </a:solidFill>
                <a:effectLst/>
                <a:latin typeface="Arial" charset="0"/>
                <a:ea typeface="ＭＳ Ｐゴシック" charset="-128"/>
                <a:cs typeface="ＭＳ Ｐゴシック" charset="-128"/>
              </a:rPr>
              <a:t>0</a:t>
            </a:r>
            <a:r>
              <a:rPr lang="en-US" sz="1200" kern="1200" dirty="0">
                <a:solidFill>
                  <a:schemeClr val="tx1"/>
                </a:solidFill>
                <a:effectLst/>
                <a:latin typeface="Arial" charset="0"/>
                <a:ea typeface="ＭＳ Ｐゴシック" charset="-128"/>
                <a:cs typeface="ＭＳ Ｐゴシック" charset="-128"/>
              </a:rPr>
              <a:t> through </a:t>
            </a:r>
            <a:r>
              <a:rPr lang="en-US" sz="1200" i="1" kern="1200" dirty="0">
                <a:solidFill>
                  <a:schemeClr val="tx1"/>
                </a:solidFill>
                <a:effectLst/>
                <a:latin typeface="Arial" charset="0"/>
                <a:ea typeface="ＭＳ Ｐゴシック" charset="-128"/>
                <a:cs typeface="ＭＳ Ｐゴシック" charset="-128"/>
              </a:rPr>
              <a:t>B</a:t>
            </a:r>
            <a:r>
              <a:rPr lang="en-US" sz="1200" i="1" kern="1200" baseline="-25000" dirty="0">
                <a:solidFill>
                  <a:schemeClr val="tx1"/>
                </a:solidFill>
                <a:effectLst/>
                <a:latin typeface="Arial" charset="0"/>
                <a:ea typeface="ＭＳ Ｐゴシック" charset="-128"/>
                <a:cs typeface="ＭＳ Ｐゴシック" charset="-128"/>
              </a:rPr>
              <a:t>r</a:t>
            </a:r>
            <a:r>
              <a:rPr lang="en-US" sz="1200" kern="1200" dirty="0">
                <a:solidFill>
                  <a:schemeClr val="tx1"/>
                </a:solidFill>
                <a:effectLst/>
                <a:latin typeface="Arial" charset="0"/>
                <a:ea typeface="ＭＳ Ｐゴシック" charset="-128"/>
                <a:cs typeface="ＭＳ Ｐゴシック" charset="-128"/>
              </a:rPr>
              <a:t>. The first block contains the nonce plus some formatting bits that indicate the lengths of the </a:t>
            </a:r>
            <a:r>
              <a:rPr lang="en-US" sz="1200" i="1" kern="1200" dirty="0">
                <a:solidFill>
                  <a:schemeClr val="tx1"/>
                </a:solidFill>
                <a:effectLst/>
                <a:latin typeface="Arial" charset="0"/>
                <a:ea typeface="ＭＳ Ｐゴシック" charset="-128"/>
                <a:cs typeface="ＭＳ Ｐゴシック" charset="-128"/>
              </a:rPr>
              <a:t>N, A, </a:t>
            </a:r>
            <a:r>
              <a:rPr lang="en-US" sz="1200" kern="1200" dirty="0">
                <a:solidFill>
                  <a:schemeClr val="tx1"/>
                </a:solidFill>
                <a:effectLst/>
                <a:latin typeface="Arial" charset="0"/>
                <a:ea typeface="ＭＳ Ｐゴシック" charset="-128"/>
                <a:cs typeface="ＭＳ Ｐゴシック" charset="-128"/>
              </a:rPr>
              <a:t>and </a:t>
            </a:r>
            <a:r>
              <a:rPr lang="en-US" sz="1200" i="1" kern="1200" dirty="0">
                <a:solidFill>
                  <a:schemeClr val="tx1"/>
                </a:solidFill>
                <a:effectLst/>
                <a:latin typeface="Arial" charset="0"/>
                <a:ea typeface="ＭＳ Ｐゴシック" charset="-128"/>
                <a:cs typeface="ＭＳ Ｐゴシック" charset="-128"/>
              </a:rPr>
              <a:t>P </a:t>
            </a:r>
            <a:r>
              <a:rPr lang="en-US" sz="1200" kern="1200" dirty="0">
                <a:solidFill>
                  <a:schemeClr val="tx1"/>
                </a:solidFill>
                <a:effectLst/>
                <a:latin typeface="Arial" charset="0"/>
                <a:ea typeface="ＭＳ Ｐゴシック" charset="-128"/>
                <a:cs typeface="ＭＳ Ｐゴシック" charset="-128"/>
              </a:rPr>
              <a:t>elements. This is followed by zero or more blocks that contain </a:t>
            </a:r>
            <a:r>
              <a:rPr lang="en-US" sz="1200" i="1" kern="1200" dirty="0">
                <a:solidFill>
                  <a:schemeClr val="tx1"/>
                </a:solidFill>
                <a:effectLst/>
                <a:latin typeface="Arial" charset="0"/>
                <a:ea typeface="ＭＳ Ｐゴシック" charset="-128"/>
                <a:cs typeface="ＭＳ Ｐゴシック" charset="-128"/>
              </a:rPr>
              <a:t>A</a:t>
            </a:r>
            <a:r>
              <a:rPr lang="en-US" sz="1200" kern="1200" dirty="0">
                <a:solidFill>
                  <a:schemeClr val="tx1"/>
                </a:solidFill>
                <a:effectLst/>
                <a:latin typeface="Arial" charset="0"/>
                <a:ea typeface="ＭＳ Ｐゴシック" charset="-128"/>
                <a:cs typeface="ＭＳ Ｐゴシック" charset="-128"/>
              </a:rPr>
              <a:t>, followed by zero of more blocks that contain </a:t>
            </a:r>
            <a:r>
              <a:rPr lang="en-US" sz="1200" i="1" kern="1200" dirty="0">
                <a:solidFill>
                  <a:schemeClr val="tx1"/>
                </a:solidFill>
                <a:effectLst/>
                <a:latin typeface="Arial" charset="0"/>
                <a:ea typeface="ＭＳ Ｐゴシック" charset="-128"/>
                <a:cs typeface="ＭＳ Ｐゴシック" charset="-128"/>
              </a:rPr>
              <a:t>P</a:t>
            </a:r>
            <a:r>
              <a:rPr lang="en-US" sz="1200" kern="1200" dirty="0">
                <a:solidFill>
                  <a:schemeClr val="tx1"/>
                </a:solidFill>
                <a:effectLst/>
                <a:latin typeface="Arial" charset="0"/>
                <a:ea typeface="ＭＳ Ｐゴシック" charset="-128"/>
                <a:cs typeface="ＭＳ Ｐゴシック" charset="-128"/>
              </a:rPr>
              <a:t>. The resulting sequence of blocks serves as input to the CMAC algorithm, which produces a MAC value with length </a:t>
            </a:r>
            <a:r>
              <a:rPr lang="en-US" sz="1200" i="1" kern="1200" dirty="0" err="1">
                <a:solidFill>
                  <a:schemeClr val="tx1"/>
                </a:solidFill>
                <a:effectLst/>
                <a:latin typeface="Arial" charset="0"/>
                <a:ea typeface="ＭＳ Ｐゴシック" charset="-128"/>
                <a:cs typeface="ＭＳ Ｐゴシック" charset="-128"/>
              </a:rPr>
              <a:t>Tlen</a:t>
            </a:r>
            <a:r>
              <a:rPr lang="en-US" sz="1200" i="1" kern="1200" dirty="0">
                <a:solidFill>
                  <a:schemeClr val="tx1"/>
                </a:solidFill>
                <a:effectLst/>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which is less than or equal to the block length (Figure 12.9a). </a:t>
            </a:r>
            <a:endParaRPr lang="en-US" dirty="0"/>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For encryption, a sequence of counters is generated that must be independent of the nonce. The authentication tag is encrypted in CTR mode using the single counter </a:t>
            </a:r>
            <a:r>
              <a:rPr lang="en-US" sz="1200" b="0" i="1" kern="1200" baseline="0" dirty="0">
                <a:solidFill>
                  <a:schemeClr val="tx1"/>
                </a:solidFill>
                <a:latin typeface="Arial" charset="0"/>
                <a:ea typeface="ＭＳ Ｐゴシック" charset="-128"/>
                <a:cs typeface="ＭＳ Ｐゴシック" charset="-128"/>
              </a:rPr>
              <a:t>Ctr</a:t>
            </a:r>
            <a:r>
              <a:rPr lang="en-US" sz="1200" b="0" i="1" kern="1200" baseline="-25000" dirty="0">
                <a:solidFill>
                  <a:schemeClr val="tx1"/>
                </a:solidFill>
                <a:latin typeface="Arial" charset="0"/>
                <a:ea typeface="ＭＳ Ｐゴシック" charset="-128"/>
                <a:cs typeface="ＭＳ Ｐゴシック" charset="-128"/>
              </a:rPr>
              <a:t>0</a:t>
            </a:r>
            <a:r>
              <a:rPr lang="en-US" sz="1200" b="0" kern="1200" baseline="0" dirty="0">
                <a:solidFill>
                  <a:schemeClr val="tx1"/>
                </a:solidFill>
                <a:latin typeface="Arial" charset="0"/>
                <a:ea typeface="ＭＳ Ｐゴシック" charset="-128"/>
                <a:cs typeface="ＭＳ Ｐゴシック" charset="-128"/>
              </a:rPr>
              <a:t> . The </a:t>
            </a:r>
            <a:r>
              <a:rPr lang="en-US" sz="1200" b="0" i="1" kern="1200" baseline="0" dirty="0">
                <a:solidFill>
                  <a:schemeClr val="tx1"/>
                </a:solidFill>
                <a:latin typeface="Arial" charset="0"/>
                <a:ea typeface="ＭＳ Ｐゴシック" charset="-128"/>
                <a:cs typeface="ＭＳ Ｐゴシック" charset="-128"/>
              </a:rPr>
              <a:t>Tlen</a:t>
            </a:r>
            <a:r>
              <a:rPr lang="en-US" sz="1200" b="0" kern="1200" baseline="0" dirty="0">
                <a:solidFill>
                  <a:schemeClr val="tx1"/>
                </a:solidFill>
                <a:latin typeface="Arial" charset="0"/>
                <a:ea typeface="ＭＳ Ｐゴシック" charset="-128"/>
                <a:cs typeface="ＭＳ Ｐゴシック" charset="-128"/>
              </a:rPr>
              <a:t>  most significant bits of the output are XORed with the tag to produce an encrypted tag. The remaining counters are used for the CTR mode encryption of the plaintext (Figure 7.7). The encrypted plaintext is concatenated with the encrypted tag to form the ciphertext output (Figure 12.9b).</a:t>
            </a:r>
          </a:p>
          <a:p>
            <a:endParaRPr lang="en-US" sz="1200" b="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CCM is a relatively complex algorithm. Note that it requires two complete</a:t>
            </a:r>
          </a:p>
          <a:p>
            <a:r>
              <a:rPr lang="en-US" sz="1200" kern="1200" baseline="0" dirty="0">
                <a:solidFill>
                  <a:schemeClr val="tx1"/>
                </a:solidFill>
                <a:latin typeface="Arial" charset="0"/>
                <a:ea typeface="ＭＳ Ｐゴシック" charset="-128"/>
                <a:cs typeface="ＭＳ Ｐゴシック" charset="-128"/>
              </a:rPr>
              <a:t>passes through the plaintext, once to generate the MAC value, and once for encryption. Further, the details of the specification require a tradeoff between the length of the nonce and the length of the tag, which is an unnecessary restriction. Also note that the encryption key is used twice with the CTR encryption mode: once to generate the tag and once to encrypt the plaintext plus tag. Whether these complexities add to the security of the algorithm is not clear. In any case, two analyses of the algorithm ([JONS02] and [ROGA03]) conclude that CCM provides a high level of security.</a:t>
            </a:r>
            <a:endParaRPr lang="en-US" b="0" dirty="0">
              <a:latin typeface="Arial" pitchFamily="-84" charset="0"/>
              <a:ea typeface="ＭＳ Ｐゴシック" pitchFamily="-84" charset="-128"/>
              <a:cs typeface="ＭＳ Ｐゴシック" pitchFamily="-84" charset="-128"/>
            </a:endParaRPr>
          </a:p>
        </p:txBody>
      </p:sp>
      <p:sp>
        <p:nvSpPr>
          <p:cNvPr id="64516" name="Slide Number Placeholder 3"/>
          <p:cNvSpPr>
            <a:spLocks noGrp="1"/>
          </p:cNvSpPr>
          <p:nvPr>
            <p:ph type="sldNum" sz="quarter" idx="5"/>
          </p:nvPr>
        </p:nvSpPr>
        <p:spPr>
          <a:noFill/>
        </p:spPr>
        <p:txBody>
          <a:bodyPr/>
          <a:lstStyle/>
          <a:p>
            <a:fld id="{E7AC45B8-04DF-BE41-97F3-DDA9FA555FA7}" type="slidenum">
              <a:rPr lang="en-AU" smtClean="0">
                <a:latin typeface="Arial" pitchFamily="-84" charset="0"/>
              </a:rPr>
              <a:pPr/>
              <a:t>23</a:t>
            </a:fld>
            <a:endParaRPr lang="en-AU" dirty="0">
              <a:latin typeface="Arial" pitchFamily="-8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p:cNvSpPr>
          <p:nvPr>
            <p:ph type="sldImg"/>
          </p:nvPr>
        </p:nvSpPr>
        <p:spPr>
          <a:ln/>
        </p:spPr>
      </p:sp>
      <p:sp>
        <p:nvSpPr>
          <p:cNvPr id="66563"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The </a:t>
            </a:r>
            <a:r>
              <a:rPr lang="en-US" sz="1200" b="1" kern="1200" baseline="0" dirty="0">
                <a:solidFill>
                  <a:schemeClr val="tx1"/>
                </a:solidFill>
                <a:latin typeface="Arial" charset="0"/>
                <a:ea typeface="ＭＳ Ｐゴシック" charset="-128"/>
                <a:cs typeface="ＭＳ Ｐゴシック" charset="-128"/>
              </a:rPr>
              <a:t>GCM</a:t>
            </a:r>
            <a:r>
              <a:rPr lang="en-US" sz="1200" kern="1200" baseline="0" dirty="0">
                <a:solidFill>
                  <a:schemeClr val="tx1"/>
                </a:solidFill>
                <a:latin typeface="Arial" charset="0"/>
                <a:ea typeface="ＭＳ Ｐゴシック" charset="-128"/>
                <a:cs typeface="ＭＳ Ｐゴシック" charset="-128"/>
              </a:rPr>
              <a:t> mode of operation, standardized by NIST in NIST SP 800-38D, is designed to be parallelizable so that it can provide high throughput with low cost and low latency. In essence, the message is encrypted in variant of CTR mode. The resulting ciphertext is multiplied with key material and message length information over GF(2</a:t>
            </a:r>
            <a:r>
              <a:rPr lang="en-US" sz="1200" kern="1200" baseline="30000" dirty="0">
                <a:solidFill>
                  <a:schemeClr val="tx1"/>
                </a:solidFill>
                <a:latin typeface="Arial" charset="0"/>
                <a:ea typeface="ＭＳ Ｐゴシック" charset="-128"/>
                <a:cs typeface="ＭＳ Ｐゴシック" charset="-128"/>
              </a:rPr>
              <a:t>128</a:t>
            </a:r>
            <a:r>
              <a:rPr lang="en-US" sz="1200" kern="1200" baseline="0" dirty="0">
                <a:solidFill>
                  <a:schemeClr val="tx1"/>
                </a:solidFill>
                <a:latin typeface="Arial" charset="0"/>
                <a:ea typeface="ＭＳ Ｐゴシック" charset="-128"/>
                <a:cs typeface="ＭＳ Ｐゴシック" charset="-128"/>
              </a:rPr>
              <a:t> ) to generate the authenticator tag. The standard also specifies a mode of operation that supplies the MAC only, known as GMAC.</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GCM mode makes use of two functions: GHASH, which is a keyed hash</a:t>
            </a:r>
          </a:p>
          <a:p>
            <a:r>
              <a:rPr lang="en-US" sz="1200" kern="1200" baseline="0" dirty="0">
                <a:solidFill>
                  <a:schemeClr val="tx1"/>
                </a:solidFill>
                <a:latin typeface="Arial" charset="0"/>
                <a:ea typeface="ＭＳ Ｐゴシック" charset="-128"/>
                <a:cs typeface="ＭＳ Ｐゴシック" charset="-128"/>
              </a:rPr>
              <a:t>function, and GCTR, which is essentially the CTR mode with the counters determined by a simple increment by one operation.</a:t>
            </a:r>
            <a:endParaRPr lang="en-US" dirty="0">
              <a:latin typeface="Arial" pitchFamily="-84" charset="0"/>
              <a:ea typeface="ＭＳ Ｐゴシック" pitchFamily="-84" charset="-128"/>
              <a:cs typeface="ＭＳ Ｐゴシック" pitchFamily="-84" charset="-128"/>
            </a:endParaRPr>
          </a:p>
        </p:txBody>
      </p:sp>
      <p:sp>
        <p:nvSpPr>
          <p:cNvPr id="66564" name="Slide Number Placeholder 3"/>
          <p:cNvSpPr>
            <a:spLocks noGrp="1"/>
          </p:cNvSpPr>
          <p:nvPr>
            <p:ph type="sldNum" sz="quarter" idx="5"/>
          </p:nvPr>
        </p:nvSpPr>
        <p:spPr>
          <a:noFill/>
        </p:spPr>
        <p:txBody>
          <a:bodyPr/>
          <a:lstStyle/>
          <a:p>
            <a:fld id="{9408B97D-6D97-E741-8931-7A7DE0EB6C20}" type="slidenum">
              <a:rPr lang="en-AU" smtClean="0">
                <a:latin typeface="Arial" pitchFamily="-84" charset="0"/>
              </a:rPr>
              <a:pPr/>
              <a:t>24</a:t>
            </a:fld>
            <a:endParaRPr lang="en-AU" dirty="0">
              <a:latin typeface="Arial" pitchFamily="-8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a:ln/>
        </p:spPr>
      </p:sp>
      <p:sp>
        <p:nvSpPr>
          <p:cNvPr id="68611"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GHASH</a:t>
            </a:r>
            <a:r>
              <a:rPr lang="en-US" i="1" baseline="-25000" dirty="0">
                <a:latin typeface="Arial" pitchFamily="-84" charset="0"/>
                <a:ea typeface="ＭＳ Ｐゴシック" pitchFamily="-84" charset="-128"/>
                <a:cs typeface="ＭＳ Ｐゴシック" pitchFamily="-84" charset="-128"/>
              </a:rPr>
              <a:t>H</a:t>
            </a:r>
            <a:r>
              <a:rPr lang="en-US" i="1" dirty="0">
                <a:latin typeface="Arial" pitchFamily="-84" charset="0"/>
                <a:ea typeface="ＭＳ Ｐゴシック" pitchFamily="-84" charset="-128"/>
                <a:cs typeface="ＭＳ Ｐゴシック" pitchFamily="-84" charset="-128"/>
              </a:rPr>
              <a:t>(X</a:t>
            </a:r>
            <a:r>
              <a:rPr lang="en-US" dirty="0">
                <a:latin typeface="Arial" pitchFamily="-84" charset="0"/>
                <a:ea typeface="ＭＳ Ｐゴシック" pitchFamily="-84" charset="-128"/>
                <a:cs typeface="ＭＳ Ｐゴシック" pitchFamily="-84" charset="-128"/>
              </a:rPr>
              <a:t>) takes a input the hash key H and a bit string X such that len(X) = 128m bits for some positive integer m and produces a 128-bit MAC value. The function may be specified as shown in Figure 12.10a. The GHASH </a:t>
            </a:r>
            <a:r>
              <a:rPr lang="en-US" i="1" baseline="-25000" dirty="0">
                <a:latin typeface="Arial" pitchFamily="-84" charset="0"/>
                <a:ea typeface="ＭＳ Ｐゴシック" pitchFamily="-84" charset="-128"/>
                <a:cs typeface="ＭＳ Ｐゴシック" pitchFamily="-84" charset="-128"/>
              </a:rPr>
              <a:t>H</a:t>
            </a:r>
            <a:r>
              <a:rPr lang="en-US" i="1" dirty="0">
                <a:latin typeface="Arial" pitchFamily="-84" charset="0"/>
                <a:ea typeface="ＭＳ Ｐゴシック" pitchFamily="-84" charset="-128"/>
                <a:cs typeface="ＭＳ Ｐゴシック" pitchFamily="-84" charset="-128"/>
              </a:rPr>
              <a:t>(X</a:t>
            </a:r>
            <a:r>
              <a:rPr lang="en-US" dirty="0">
                <a:latin typeface="Arial" pitchFamily="-84" charset="0"/>
                <a:ea typeface="ＭＳ Ｐゴシック" pitchFamily="-84" charset="-128"/>
                <a:cs typeface="ＭＳ Ｐゴシック" pitchFamily="-84" charset="-128"/>
              </a:rPr>
              <a:t>) function can be expressed as:</a:t>
            </a:r>
          </a:p>
          <a:p>
            <a:r>
              <a:rPr lang="en-US" dirty="0">
                <a:latin typeface="Arial" pitchFamily="-84" charset="0"/>
                <a:ea typeface="ＭＳ Ｐゴシック" pitchFamily="-84" charset="-128"/>
                <a:cs typeface="ＭＳ Ｐゴシック" pitchFamily="-84" charset="-128"/>
              </a:rPr>
              <a:t>     (X</a:t>
            </a:r>
            <a:r>
              <a:rPr lang="en-US" baseline="-25000" dirty="0">
                <a:latin typeface="Arial" pitchFamily="-84" charset="0"/>
                <a:ea typeface="ＭＳ Ｐゴシック" pitchFamily="-84" charset="-128"/>
                <a:cs typeface="ＭＳ Ｐゴシック" pitchFamily="-84" charset="-128"/>
              </a:rPr>
              <a:t>1</a:t>
            </a:r>
            <a:r>
              <a:rPr lang="en-US" dirty="0">
                <a:latin typeface="Arial" pitchFamily="-84" charset="0"/>
                <a:ea typeface="ＭＳ Ｐゴシック" pitchFamily="-84" charset="-128"/>
                <a:cs typeface="ＭＳ Ｐゴシック" pitchFamily="-84" charset="-128"/>
              </a:rPr>
              <a:t> • H</a:t>
            </a:r>
            <a:r>
              <a:rPr lang="en-US" baseline="30000" dirty="0">
                <a:latin typeface="Arial" pitchFamily="-84" charset="0"/>
                <a:ea typeface="ＭＳ Ｐゴシック" pitchFamily="-84" charset="-128"/>
                <a:cs typeface="ＭＳ Ｐゴシック" pitchFamily="-84" charset="-128"/>
              </a:rPr>
              <a:t>m</a:t>
            </a:r>
            <a:r>
              <a:rPr lang="en-US" dirty="0">
                <a:latin typeface="Arial" pitchFamily="-84" charset="0"/>
                <a:ea typeface="ＭＳ Ｐゴシック" pitchFamily="-84" charset="-128"/>
                <a:cs typeface="ＭＳ Ｐゴシック" pitchFamily="-84" charset="-128"/>
              </a:rPr>
              <a:t> ) XOR (X</a:t>
            </a:r>
            <a:r>
              <a:rPr lang="en-US" baseline="-25000" dirty="0">
                <a:latin typeface="Arial" pitchFamily="-84" charset="0"/>
                <a:ea typeface="ＭＳ Ｐゴシック" pitchFamily="-84" charset="-128"/>
                <a:cs typeface="ＭＳ Ｐゴシック" pitchFamily="-84" charset="-128"/>
              </a:rPr>
              <a:t>2</a:t>
            </a:r>
            <a:r>
              <a:rPr lang="en-US" dirty="0">
                <a:latin typeface="Arial" pitchFamily="-84" charset="0"/>
                <a:ea typeface="ＭＳ Ｐゴシック" pitchFamily="-84" charset="-128"/>
                <a:cs typeface="ＭＳ Ｐゴシック" pitchFamily="-84" charset="-128"/>
              </a:rPr>
              <a:t> • H</a:t>
            </a:r>
            <a:r>
              <a:rPr lang="en-US" baseline="30000" dirty="0">
                <a:latin typeface="Arial" pitchFamily="-84" charset="0"/>
                <a:ea typeface="ＭＳ Ｐゴシック" pitchFamily="-84" charset="-128"/>
                <a:cs typeface="ＭＳ Ｐゴシック" pitchFamily="-84" charset="-128"/>
              </a:rPr>
              <a:t>m–1</a:t>
            </a:r>
            <a:r>
              <a:rPr lang="en-US" dirty="0">
                <a:latin typeface="Arial" pitchFamily="-84" charset="0"/>
                <a:ea typeface="ＭＳ Ｐゴシック" pitchFamily="-84" charset="-128"/>
                <a:cs typeface="ＭＳ Ｐゴシック" pitchFamily="-84" charset="-128"/>
              </a:rPr>
              <a:t> ) XOR ... XOR (X</a:t>
            </a:r>
            <a:r>
              <a:rPr lang="en-US" baseline="-25000" dirty="0">
                <a:latin typeface="Arial" pitchFamily="-84" charset="0"/>
                <a:ea typeface="ＭＳ Ｐゴシック" pitchFamily="-84" charset="-128"/>
                <a:cs typeface="ＭＳ Ｐゴシック" pitchFamily="-84" charset="-128"/>
              </a:rPr>
              <a:t>m–1</a:t>
            </a:r>
            <a:r>
              <a:rPr lang="en-US" dirty="0">
                <a:latin typeface="Arial" pitchFamily="-84" charset="0"/>
                <a:ea typeface="ＭＳ Ｐゴシック" pitchFamily="-84" charset="-128"/>
                <a:cs typeface="ＭＳ Ｐゴシック" pitchFamily="-84" charset="-128"/>
              </a:rPr>
              <a:t> • H</a:t>
            </a:r>
            <a:r>
              <a:rPr lang="en-US" baseline="30000" dirty="0">
                <a:latin typeface="Arial" pitchFamily="-84" charset="0"/>
                <a:ea typeface="ＭＳ Ｐゴシック" pitchFamily="-84" charset="-128"/>
                <a:cs typeface="ＭＳ Ｐゴシック" pitchFamily="-84" charset="-128"/>
              </a:rPr>
              <a:t>2</a:t>
            </a:r>
            <a:r>
              <a:rPr lang="en-US" dirty="0">
                <a:latin typeface="Arial" pitchFamily="-84" charset="0"/>
                <a:ea typeface="ＭＳ Ｐゴシック" pitchFamily="-84" charset="-128"/>
                <a:cs typeface="ＭＳ Ｐゴシック" pitchFamily="-84" charset="-128"/>
              </a:rPr>
              <a:t> ) XOR (X</a:t>
            </a:r>
            <a:r>
              <a:rPr lang="en-US" baseline="-25000" dirty="0">
                <a:latin typeface="Arial" pitchFamily="-84" charset="0"/>
                <a:ea typeface="ＭＳ Ｐゴシック" pitchFamily="-84" charset="-128"/>
                <a:cs typeface="ＭＳ Ｐゴシック" pitchFamily="-84" charset="-128"/>
              </a:rPr>
              <a:t>m</a:t>
            </a:r>
            <a:r>
              <a:rPr lang="en-US" dirty="0">
                <a:latin typeface="Arial" pitchFamily="-84" charset="0"/>
                <a:ea typeface="ＭＳ Ｐゴシック" pitchFamily="-84" charset="-128"/>
                <a:cs typeface="ＭＳ Ｐゴシック" pitchFamily="-84" charset="-128"/>
              </a:rPr>
              <a:t> • H) </a:t>
            </a:r>
          </a:p>
          <a:p>
            <a:r>
              <a:rPr lang="en-US" dirty="0">
                <a:latin typeface="Arial" pitchFamily="-84" charset="0"/>
                <a:ea typeface="ＭＳ Ｐゴシック" pitchFamily="-84" charset="-128"/>
                <a:cs typeface="ＭＳ Ｐゴシック" pitchFamily="-84" charset="-128"/>
              </a:rPr>
              <a:t>where • designates multiplication in GF(2</a:t>
            </a:r>
            <a:r>
              <a:rPr lang="en-US" baseline="30000" dirty="0">
                <a:latin typeface="Arial" pitchFamily="-84" charset="0"/>
                <a:ea typeface="ＭＳ Ｐゴシック" pitchFamily="-84" charset="-128"/>
                <a:cs typeface="ＭＳ Ｐゴシック" pitchFamily="-84" charset="-128"/>
              </a:rPr>
              <a:t>128</a:t>
            </a:r>
            <a:r>
              <a:rPr lang="en-US" dirty="0">
                <a:latin typeface="Arial" pitchFamily="-84" charset="0"/>
                <a:ea typeface="ＭＳ Ｐゴシック" pitchFamily="-84" charset="-128"/>
                <a:cs typeface="ＭＳ Ｐゴシック" pitchFamily="-84" charset="-128"/>
              </a:rPr>
              <a:t> )</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This formulation has desirable performance implications. If the same hash key is to be used to authenticate multiple messages, then the values </a:t>
            </a:r>
            <a:r>
              <a:rPr lang="en-US" dirty="0">
                <a:latin typeface="Courier New" pitchFamily="-84" charset="0"/>
                <a:ea typeface="Courier New" pitchFamily="-84" charset="0"/>
                <a:cs typeface="Courier New" pitchFamily="-84" charset="0"/>
              </a:rPr>
              <a:t>H</a:t>
            </a:r>
            <a:r>
              <a:rPr lang="en-US" baseline="30000" dirty="0">
                <a:latin typeface="Courier New" pitchFamily="-84" charset="0"/>
                <a:ea typeface="Courier New" pitchFamily="-84" charset="0"/>
                <a:cs typeface="Courier New" pitchFamily="-84" charset="0"/>
              </a:rPr>
              <a:t>2</a:t>
            </a:r>
            <a:r>
              <a:rPr lang="en-US" i="1" dirty="0">
                <a:latin typeface="Courier New" pitchFamily="-84" charset="0"/>
                <a:ea typeface="Courier New" pitchFamily="-84" charset="0"/>
                <a:cs typeface="Courier New" pitchFamily="-84" charset="0"/>
              </a:rPr>
              <a:t>, </a:t>
            </a:r>
            <a:r>
              <a:rPr lang="en-US" dirty="0">
                <a:latin typeface="Courier New" pitchFamily="-84" charset="0"/>
                <a:ea typeface="Courier New" pitchFamily="-84" charset="0"/>
                <a:cs typeface="Courier New" pitchFamily="-84" charset="0"/>
              </a:rPr>
              <a:t>H</a:t>
            </a:r>
            <a:r>
              <a:rPr lang="en-US" baseline="30000" dirty="0">
                <a:latin typeface="Courier New" pitchFamily="-84" charset="0"/>
                <a:ea typeface="Courier New" pitchFamily="-84" charset="0"/>
                <a:cs typeface="Courier New" pitchFamily="-84" charset="0"/>
              </a:rPr>
              <a:t>3</a:t>
            </a:r>
            <a:r>
              <a:rPr lang="en-US" i="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can be precalculated one time for use with each message to be authenticated. Then, the blocks of the data to be authenticated </a:t>
            </a:r>
            <a:r>
              <a:rPr lang="en-US" i="1" dirty="0">
                <a:latin typeface="Arial" pitchFamily="-84" charset="0"/>
                <a:ea typeface="ＭＳ Ｐゴシック" pitchFamily="-84" charset="-128"/>
                <a:cs typeface="ＭＳ Ｐゴシック" pitchFamily="-84" charset="-128"/>
              </a:rPr>
              <a:t>(</a:t>
            </a:r>
            <a:r>
              <a:rPr lang="en-US" dirty="0">
                <a:latin typeface="Arial" pitchFamily="-84" charset="0"/>
                <a:ea typeface="ＭＳ Ｐゴシック" pitchFamily="-84" charset="-128"/>
                <a:cs typeface="ＭＳ Ｐゴシック" pitchFamily="-84" charset="-128"/>
              </a:rPr>
              <a:t>X</a:t>
            </a:r>
            <a:r>
              <a:rPr lang="en-US" baseline="-25000" dirty="0">
                <a:latin typeface="Arial" pitchFamily="-84" charset="0"/>
                <a:ea typeface="ＭＳ Ｐゴシック" pitchFamily="-84" charset="-128"/>
                <a:cs typeface="ＭＳ Ｐゴシック" pitchFamily="-84" charset="-128"/>
              </a:rPr>
              <a:t>1</a:t>
            </a:r>
            <a:r>
              <a:rPr lang="en-US" i="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X</a:t>
            </a:r>
            <a:r>
              <a:rPr lang="en-US" baseline="-25000" dirty="0">
                <a:latin typeface="Arial" pitchFamily="-84" charset="0"/>
                <a:ea typeface="ＭＳ Ｐゴシック" pitchFamily="-84" charset="-128"/>
                <a:cs typeface="ＭＳ Ｐゴシック" pitchFamily="-84" charset="-128"/>
              </a:rPr>
              <a:t>2</a:t>
            </a:r>
            <a:r>
              <a:rPr lang="en-US" i="1" dirty="0">
                <a:latin typeface="Arial" pitchFamily="-84" charset="0"/>
                <a:ea typeface="ＭＳ Ｐゴシック" pitchFamily="-84" charset="-128"/>
                <a:cs typeface="ＭＳ Ｐゴシック" pitchFamily="-84" charset="-128"/>
              </a:rPr>
              <a:t>, … </a:t>
            </a:r>
            <a:r>
              <a:rPr lang="en-US" dirty="0">
                <a:latin typeface="Arial" pitchFamily="-84" charset="0"/>
                <a:ea typeface="ＭＳ Ｐゴシック" pitchFamily="-84" charset="-128"/>
                <a:cs typeface="ＭＳ Ｐゴシック" pitchFamily="-84" charset="-128"/>
              </a:rPr>
              <a:t>X</a:t>
            </a:r>
            <a:r>
              <a:rPr lang="en-US" baseline="-25000" dirty="0">
                <a:latin typeface="Arial" pitchFamily="-84" charset="0"/>
                <a:ea typeface="ＭＳ Ｐゴシック" pitchFamily="-84" charset="-128"/>
                <a:cs typeface="ＭＳ Ｐゴシック" pitchFamily="-84" charset="-128"/>
              </a:rPr>
              <a:t>m</a:t>
            </a:r>
            <a:r>
              <a:rPr lang="en-US" dirty="0">
                <a:latin typeface="Arial" pitchFamily="-84" charset="0"/>
                <a:ea typeface="ＭＳ Ｐゴシック" pitchFamily="-84" charset="-128"/>
                <a:cs typeface="ＭＳ Ｐゴシック" pitchFamily="-84" charset="-128"/>
              </a:rPr>
              <a:t>) can be processed in parallel, because the computations are independent of one another.</a:t>
            </a:r>
          </a:p>
          <a:p>
            <a:endParaRPr lang="en-US" dirty="0">
              <a:latin typeface="Arial" pitchFamily="-84" charset="0"/>
              <a:ea typeface="ＭＳ Ｐゴシック" pitchFamily="-84" charset="-128"/>
              <a:cs typeface="ＭＳ Ｐゴシック" pitchFamily="-84"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Arial" pitchFamily="-84" charset="0"/>
                <a:ea typeface="ＭＳ Ｐゴシック" pitchFamily="-84" charset="-128"/>
                <a:cs typeface="ＭＳ Ｐゴシック" pitchFamily="-84" charset="-128"/>
              </a:rPr>
              <a:t>GCTR</a:t>
            </a:r>
            <a:r>
              <a:rPr lang="en-US" i="1" baseline="-25000" dirty="0">
                <a:latin typeface="Arial" pitchFamily="-84" charset="0"/>
                <a:ea typeface="ＭＳ Ｐゴシック" pitchFamily="-84" charset="-128"/>
                <a:cs typeface="ＭＳ Ｐゴシック" pitchFamily="-84" charset="-128"/>
              </a:rPr>
              <a:t>K</a:t>
            </a:r>
            <a:r>
              <a:rPr lang="en-US" i="1" dirty="0">
                <a:latin typeface="Arial" pitchFamily="-84" charset="0"/>
                <a:ea typeface="ＭＳ Ｐゴシック" pitchFamily="-84" charset="-128"/>
                <a:cs typeface="ＭＳ Ｐゴシック" pitchFamily="-84" charset="-128"/>
              </a:rPr>
              <a:t>(ICB, X</a:t>
            </a:r>
            <a:r>
              <a:rPr lang="en-US" dirty="0">
                <a:latin typeface="Arial" pitchFamily="-84" charset="0"/>
                <a:ea typeface="ＭＳ Ｐゴシック" pitchFamily="-84" charset="-128"/>
                <a:cs typeface="ＭＳ Ｐゴシック" pitchFamily="-84" charset="-128"/>
              </a:rPr>
              <a:t>) takes a input a secret key </a:t>
            </a:r>
            <a:r>
              <a:rPr lang="en-US" i="1" dirty="0">
                <a:latin typeface="Arial" pitchFamily="-84" charset="0"/>
                <a:ea typeface="ＭＳ Ｐゴシック" pitchFamily="-84" charset="-128"/>
                <a:cs typeface="ＭＳ Ｐゴシック" pitchFamily="-84" charset="-128"/>
              </a:rPr>
              <a:t>K</a:t>
            </a:r>
            <a:r>
              <a:rPr lang="en-US" dirty="0">
                <a:latin typeface="Arial" pitchFamily="-84" charset="0"/>
                <a:ea typeface="ＭＳ Ｐゴシック" pitchFamily="-84" charset="-128"/>
                <a:cs typeface="ＭＳ Ｐゴシック" pitchFamily="-84" charset="-128"/>
              </a:rPr>
              <a:t> and a bit string </a:t>
            </a:r>
            <a:r>
              <a:rPr lang="en-US" i="1" dirty="0">
                <a:latin typeface="Arial" pitchFamily="-84" charset="0"/>
                <a:ea typeface="ＭＳ Ｐゴシック" pitchFamily="-84" charset="-128"/>
                <a:cs typeface="ＭＳ Ｐゴシック" pitchFamily="-84" charset="-128"/>
              </a:rPr>
              <a:t>X</a:t>
            </a:r>
            <a:r>
              <a:rPr lang="en-US" dirty="0">
                <a:latin typeface="Arial" pitchFamily="-84" charset="0"/>
                <a:ea typeface="ＭＳ Ｐゴシック" pitchFamily="-84" charset="-128"/>
                <a:cs typeface="ＭＳ Ｐゴシック" pitchFamily="-84" charset="-128"/>
              </a:rPr>
              <a:t> arbitrary length and returns a ciphertext </a:t>
            </a:r>
            <a:r>
              <a:rPr lang="en-US" i="1" dirty="0">
                <a:latin typeface="Arial" pitchFamily="-84" charset="0"/>
                <a:ea typeface="ＭＳ Ｐゴシック" pitchFamily="-84" charset="-128"/>
                <a:cs typeface="ＭＳ Ｐゴシック" pitchFamily="-84" charset="-128"/>
              </a:rPr>
              <a:t>Y</a:t>
            </a:r>
            <a:r>
              <a:rPr lang="en-US" dirty="0">
                <a:latin typeface="Arial" pitchFamily="-84" charset="0"/>
                <a:ea typeface="ＭＳ Ｐゴシック" pitchFamily="-84" charset="-128"/>
                <a:cs typeface="ＭＳ Ｐゴシック" pitchFamily="-84" charset="-128"/>
              </a:rPr>
              <a:t> of bit length len(</a:t>
            </a:r>
            <a:r>
              <a:rPr lang="en-US" i="1" dirty="0">
                <a:latin typeface="Arial" pitchFamily="-84" charset="0"/>
                <a:ea typeface="ＭＳ Ｐゴシック" pitchFamily="-84" charset="-128"/>
                <a:cs typeface="ＭＳ Ｐゴシック" pitchFamily="-84" charset="-128"/>
              </a:rPr>
              <a:t>X</a:t>
            </a:r>
            <a:r>
              <a:rPr lang="en-US" dirty="0">
                <a:latin typeface="Arial" pitchFamily="-84" charset="0"/>
                <a:ea typeface="ＭＳ Ｐゴシック" pitchFamily="-84" charset="-128"/>
                <a:cs typeface="ＭＳ Ｐゴシック" pitchFamily="-84" charset="-128"/>
              </a:rPr>
              <a:t>). The function may be specified as as shown in Figure 12.10b. </a:t>
            </a:r>
          </a:p>
        </p:txBody>
      </p:sp>
      <p:sp>
        <p:nvSpPr>
          <p:cNvPr id="68612" name="Slide Number Placeholder 3"/>
          <p:cNvSpPr>
            <a:spLocks noGrp="1"/>
          </p:cNvSpPr>
          <p:nvPr>
            <p:ph type="sldNum" sz="quarter" idx="5"/>
          </p:nvPr>
        </p:nvSpPr>
        <p:spPr>
          <a:noFill/>
        </p:spPr>
        <p:txBody>
          <a:bodyPr/>
          <a:lstStyle/>
          <a:p>
            <a:fld id="{47C2D326-F73E-9E45-8A8A-9B0F2517252C}" type="slidenum">
              <a:rPr lang="en-AU" smtClean="0">
                <a:latin typeface="Arial" pitchFamily="-84" charset="0"/>
              </a:rPr>
              <a:pPr/>
              <a:t>25</a:t>
            </a:fld>
            <a:endParaRPr lang="en-AU" dirty="0">
              <a:latin typeface="Arial" pitchFamily="-8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p:cNvSpPr>
          <p:nvPr>
            <p:ph type="sldImg"/>
          </p:nvPr>
        </p:nvSpPr>
        <p:spPr>
          <a:ln/>
        </p:spPr>
      </p:sp>
      <p:sp>
        <p:nvSpPr>
          <p:cNvPr id="72707"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We can now define the overall authenticated encryption function as shown in Figure 12.11. The input consists of a secret key </a:t>
            </a:r>
            <a:r>
              <a:rPr lang="en-US" i="1" dirty="0">
                <a:latin typeface="Arial" pitchFamily="-84" charset="0"/>
                <a:ea typeface="ＭＳ Ｐゴシック" pitchFamily="-84" charset="-128"/>
                <a:cs typeface="ＭＳ Ｐゴシック" pitchFamily="-84" charset="-128"/>
              </a:rPr>
              <a:t>K, </a:t>
            </a:r>
            <a:r>
              <a:rPr lang="en-US" dirty="0">
                <a:latin typeface="Arial" pitchFamily="-84" charset="0"/>
                <a:ea typeface="ＭＳ Ｐゴシック" pitchFamily="-84" charset="-128"/>
                <a:cs typeface="ＭＳ Ｐゴシック" pitchFamily="-84" charset="-128"/>
              </a:rPr>
              <a:t>an initialization vector </a:t>
            </a:r>
            <a:r>
              <a:rPr lang="en-US" i="1" dirty="0">
                <a:latin typeface="Arial" pitchFamily="-84" charset="0"/>
                <a:ea typeface="ＭＳ Ｐゴシック" pitchFamily="-84" charset="-128"/>
                <a:cs typeface="ＭＳ Ｐゴシック" pitchFamily="-84" charset="-128"/>
              </a:rPr>
              <a:t>IV, </a:t>
            </a:r>
            <a:r>
              <a:rPr lang="en-US" dirty="0">
                <a:latin typeface="Arial" pitchFamily="-84" charset="0"/>
                <a:ea typeface="ＭＳ Ｐゴシック" pitchFamily="-84" charset="-128"/>
                <a:cs typeface="ＭＳ Ｐゴシック" pitchFamily="-84" charset="-128"/>
              </a:rPr>
              <a:t>a plaintext </a:t>
            </a:r>
            <a:r>
              <a:rPr lang="en-US" i="1" dirty="0">
                <a:latin typeface="Arial" pitchFamily="-84" charset="0"/>
                <a:ea typeface="ＭＳ Ｐゴシック" pitchFamily="-84" charset="-128"/>
                <a:cs typeface="ＭＳ Ｐゴシック" pitchFamily="-84" charset="-128"/>
              </a:rPr>
              <a:t>P, </a:t>
            </a:r>
            <a:r>
              <a:rPr lang="en-US" dirty="0">
                <a:latin typeface="Arial" pitchFamily="-84" charset="0"/>
                <a:ea typeface="ＭＳ Ｐゴシック" pitchFamily="-84" charset="-128"/>
                <a:cs typeface="ＭＳ Ｐゴシック" pitchFamily="-84" charset="-128"/>
              </a:rPr>
              <a:t>and additional authenticated data </a:t>
            </a:r>
            <a:r>
              <a:rPr lang="en-US" i="1" dirty="0">
                <a:latin typeface="Arial" pitchFamily="-84" charset="0"/>
                <a:ea typeface="ＭＳ Ｐゴシック" pitchFamily="-84" charset="-128"/>
                <a:cs typeface="ＭＳ Ｐゴシック" pitchFamily="-84" charset="-128"/>
              </a:rPr>
              <a:t>A</a:t>
            </a:r>
            <a:r>
              <a:rPr lang="en-US" dirty="0">
                <a:latin typeface="Arial" pitchFamily="-84" charset="0"/>
                <a:ea typeface="ＭＳ Ｐゴシック" pitchFamily="-84" charset="-128"/>
                <a:cs typeface="ＭＳ Ｐゴシック" pitchFamily="-84" charset="-128"/>
              </a:rPr>
              <a:t>. </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In step 1, the hash key is generated by encrypting a block of all zeros with the secret key </a:t>
            </a:r>
            <a:r>
              <a:rPr lang="en-US" i="1" dirty="0">
                <a:latin typeface="Arial" pitchFamily="-84" charset="0"/>
                <a:ea typeface="ＭＳ Ｐゴシック" pitchFamily="-84" charset="-128"/>
                <a:cs typeface="ＭＳ Ｐゴシック" pitchFamily="-84" charset="-128"/>
              </a:rPr>
              <a:t>K</a:t>
            </a:r>
            <a:r>
              <a:rPr lang="en-US" dirty="0">
                <a:latin typeface="Arial" pitchFamily="-84" charset="0"/>
                <a:ea typeface="ＭＳ Ｐゴシック" pitchFamily="-84" charset="-128"/>
                <a:cs typeface="ＭＳ Ｐゴシック" pitchFamily="-84" charset="-128"/>
              </a:rPr>
              <a:t>. In step 2, the pre-counter block (</a:t>
            </a:r>
            <a:r>
              <a:rPr lang="en-US" i="1" dirty="0">
                <a:latin typeface="Arial" pitchFamily="-84" charset="0"/>
                <a:ea typeface="ＭＳ Ｐゴシック" pitchFamily="-84" charset="-128"/>
                <a:cs typeface="ＭＳ Ｐゴシック" pitchFamily="-84" charset="-128"/>
              </a:rPr>
              <a:t>J</a:t>
            </a:r>
            <a:r>
              <a:rPr lang="en-US" i="1" baseline="-25000" dirty="0">
                <a:latin typeface="Arial" pitchFamily="-84" charset="0"/>
                <a:ea typeface="ＭＳ Ｐゴシック" pitchFamily="-84" charset="-128"/>
                <a:cs typeface="ＭＳ Ｐゴシック" pitchFamily="-84" charset="-128"/>
              </a:rPr>
              <a:t>0</a:t>
            </a:r>
            <a:r>
              <a:rPr lang="en-US" dirty="0">
                <a:latin typeface="Arial" pitchFamily="-84" charset="0"/>
                <a:ea typeface="ＭＳ Ｐゴシック" pitchFamily="-84" charset="-128"/>
                <a:cs typeface="ＭＳ Ｐゴシック" pitchFamily="-84" charset="-128"/>
              </a:rPr>
              <a:t>) is generated from the IV. In particular, when the length of the IV is 96 bits, then the padding string 0</a:t>
            </a:r>
            <a:r>
              <a:rPr lang="en-US" baseline="30000" dirty="0">
                <a:latin typeface="Arial" pitchFamily="-84" charset="0"/>
                <a:ea typeface="ＭＳ Ｐゴシック" pitchFamily="-84" charset="-128"/>
                <a:cs typeface="ＭＳ Ｐゴシック" pitchFamily="-84" charset="-128"/>
              </a:rPr>
              <a:t>31</a:t>
            </a:r>
            <a:r>
              <a:rPr lang="en-US" dirty="0">
                <a:latin typeface="Arial" pitchFamily="-84" charset="0"/>
                <a:ea typeface="ＭＳ Ｐゴシック" pitchFamily="-84" charset="-128"/>
                <a:cs typeface="ＭＳ Ｐゴシック" pitchFamily="-84" charset="-128"/>
              </a:rPr>
              <a:t> || 1 is appended to the </a:t>
            </a:r>
            <a:r>
              <a:rPr lang="en-US" i="1" dirty="0">
                <a:latin typeface="Arial" pitchFamily="-84" charset="0"/>
                <a:ea typeface="ＭＳ Ｐゴシック" pitchFamily="-84" charset="-128"/>
                <a:cs typeface="ＭＳ Ｐゴシック" pitchFamily="-84" charset="-128"/>
              </a:rPr>
              <a:t>IV </a:t>
            </a:r>
            <a:r>
              <a:rPr lang="en-US" dirty="0">
                <a:latin typeface="Arial" pitchFamily="-84" charset="0"/>
                <a:ea typeface="ＭＳ Ｐゴシック" pitchFamily="-84" charset="-128"/>
                <a:cs typeface="ＭＳ Ｐゴシック" pitchFamily="-84" charset="-128"/>
              </a:rPr>
              <a:t>to form the pre-counter block. Otherwise, the </a:t>
            </a:r>
            <a:r>
              <a:rPr lang="en-US" i="1" dirty="0">
                <a:latin typeface="Arial" pitchFamily="-84" charset="0"/>
                <a:ea typeface="ＭＳ Ｐゴシック" pitchFamily="-84" charset="-128"/>
                <a:cs typeface="ＭＳ Ｐゴシック" pitchFamily="-84" charset="-128"/>
              </a:rPr>
              <a:t>IV </a:t>
            </a:r>
            <a:r>
              <a:rPr lang="en-US" dirty="0">
                <a:latin typeface="Arial" pitchFamily="-84" charset="0"/>
                <a:ea typeface="ＭＳ Ｐゴシック" pitchFamily="-84" charset="-128"/>
                <a:cs typeface="ＭＳ Ｐゴシック" pitchFamily="-84" charset="-128"/>
              </a:rPr>
              <a:t>is padded with the minimum number of 0 bits, possibly none, so that the length of the resulting string is a multiple of 128 bits (the block size); this string in turn is appended with 64 additional ‘0’ bits, followed by the 64-bit representation of the length of the </a:t>
            </a:r>
            <a:r>
              <a:rPr lang="en-US" i="1" dirty="0">
                <a:latin typeface="Arial" pitchFamily="-84" charset="0"/>
                <a:ea typeface="ＭＳ Ｐゴシック" pitchFamily="-84" charset="-128"/>
                <a:cs typeface="ＭＳ Ｐゴシック" pitchFamily="-84" charset="-128"/>
              </a:rPr>
              <a:t>IV</a:t>
            </a:r>
            <a:r>
              <a:rPr lang="en-US" dirty="0">
                <a:latin typeface="Arial" pitchFamily="-84" charset="0"/>
                <a:ea typeface="ＭＳ Ｐゴシック" pitchFamily="-84" charset="-128"/>
                <a:cs typeface="ＭＳ Ｐゴシック" pitchFamily="-84" charset="-128"/>
              </a:rPr>
              <a:t>, and the GHASH function is applied to the resulting string to form the pre-counter block. </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Thus, GCM is based on the CTR mode of operation, and adds a MAC that authenticates both the message and additional data that requires only authentication. The function that computes the hash uses only multiplication in a Galois field. This choice was made because the operation of multiplication is easy to perform within a Galois field and is easily implemented in hardware. CTR- based authenticated encryption is the most efficient mode of operation for high-speed packet networks. The GCM mode meets a high level of security requirements.</a:t>
            </a:r>
          </a:p>
        </p:txBody>
      </p:sp>
      <p:sp>
        <p:nvSpPr>
          <p:cNvPr id="72708" name="Slide Number Placeholder 3"/>
          <p:cNvSpPr>
            <a:spLocks noGrp="1"/>
          </p:cNvSpPr>
          <p:nvPr>
            <p:ph type="sldNum" sz="quarter" idx="5"/>
          </p:nvPr>
        </p:nvSpPr>
        <p:spPr>
          <a:noFill/>
        </p:spPr>
        <p:txBody>
          <a:bodyPr/>
          <a:lstStyle/>
          <a:p>
            <a:fld id="{5B6508C5-3C7B-8946-98E9-D907057F043F}" type="slidenum">
              <a:rPr lang="en-AU" smtClean="0">
                <a:latin typeface="Arial" pitchFamily="-84" charset="0"/>
              </a:rPr>
              <a:pPr/>
              <a:t>26</a:t>
            </a:fld>
            <a:endParaRPr lang="en-AU" dirty="0">
              <a:latin typeface="Arial" pitchFamily="-8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effectLst/>
                <a:latin typeface="Arial" charset="0"/>
                <a:ea typeface="ＭＳ Ｐゴシック" charset="-128"/>
                <a:cs typeface="ＭＳ Ｐゴシック" charset="-128"/>
              </a:rPr>
              <a:t>The most recent block cipher mode of operation defined by NIST is the </a:t>
            </a:r>
            <a:r>
              <a:rPr lang="en-US" sz="1200" b="1" kern="1200" dirty="0">
                <a:solidFill>
                  <a:schemeClr val="tx1"/>
                </a:solidFill>
                <a:effectLst/>
                <a:latin typeface="Arial" charset="0"/>
                <a:ea typeface="ＭＳ Ｐゴシック" charset="-128"/>
                <a:cs typeface="ＭＳ Ｐゴシック" charset="-128"/>
              </a:rPr>
              <a:t>Key Wrap (KW) mode </a:t>
            </a:r>
            <a:r>
              <a:rPr lang="en-US" sz="1200" kern="1200" dirty="0">
                <a:solidFill>
                  <a:schemeClr val="tx1"/>
                </a:solidFill>
                <a:effectLst/>
                <a:latin typeface="Arial" charset="0"/>
                <a:ea typeface="ＭＳ Ｐゴシック" charset="-128"/>
                <a:cs typeface="ＭＳ Ｐゴシック" charset="-128"/>
              </a:rPr>
              <a:t>of operation (SP 800-38F), which uses AES or triple DEA as the underlying encryption algorithm. The AES version is also documented in RFC 3394.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The purpose of </a:t>
            </a:r>
            <a:r>
              <a:rPr lang="en-US" sz="1200" b="1" kern="1200" dirty="0">
                <a:solidFill>
                  <a:schemeClr val="tx1"/>
                </a:solidFill>
                <a:effectLst/>
                <a:latin typeface="Arial" charset="0"/>
                <a:ea typeface="ＭＳ Ｐゴシック" charset="-128"/>
                <a:cs typeface="ＭＳ Ｐゴシック" charset="-128"/>
              </a:rPr>
              <a:t>key wrapping </a:t>
            </a:r>
            <a:r>
              <a:rPr lang="en-US" sz="1200" kern="1200" dirty="0">
                <a:solidFill>
                  <a:schemeClr val="tx1"/>
                </a:solidFill>
                <a:effectLst/>
                <a:latin typeface="Arial" charset="0"/>
                <a:ea typeface="ＭＳ Ｐゴシック" charset="-128"/>
                <a:cs typeface="ＭＳ Ｐゴシック" charset="-128"/>
              </a:rPr>
              <a:t>is to securely exchange a symmetric key to be shared by two parties, using a symmetric key already shared by those parties. The latter key is called a </a:t>
            </a:r>
            <a:r>
              <a:rPr lang="en-US" sz="1200" b="1" kern="1200" dirty="0">
                <a:solidFill>
                  <a:schemeClr val="tx1"/>
                </a:solidFill>
                <a:effectLst/>
                <a:latin typeface="Arial" charset="0"/>
                <a:ea typeface="ＭＳ Ｐゴシック" charset="-128"/>
                <a:cs typeface="ＭＳ Ｐゴシック" charset="-128"/>
              </a:rPr>
              <a:t>key encryption key (KEK)</a:t>
            </a:r>
            <a:r>
              <a:rPr lang="en-US" sz="1200" kern="1200" dirty="0">
                <a:solidFill>
                  <a:schemeClr val="tx1"/>
                </a:solidFill>
                <a:effectLst/>
                <a:latin typeface="Arial" charset="0"/>
                <a:ea typeface="ＭＳ Ｐゴシック" charset="-128"/>
                <a:cs typeface="ＭＳ Ｐゴシック" charset="-128"/>
              </a:rPr>
              <a:t>.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Two questions need to be addressed at this point. First, why do we need to use a symmetric key already known to two parties to encrypt a new symmetric key? Such a requirement is found in a number of protocols described in this book, such as the key management portion of IEEE 802.11 and IPsec. This question is explored in Chapter 14.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The second question is, why do we need a new mode? The intent of the new mode is to operate on keys whose length is greater than the block size of the encryption algorithm. For example, AES uses a block size of 128 bits but can use a key size of 128, 192, or 256 bits. In the latter two cases, encryption of the key involves multiple blocks. We consider the value of key data to be greater than the value of other data, because the key will be used multiple times, and compromise of the key com- promises all of the data encrypted with the key. Therefore, NIST desired a robust encryption mode. KW is robust in the sense that each bit of output can be expected </a:t>
            </a:r>
            <a:endParaRPr lang="en-US" dirty="0"/>
          </a:p>
          <a:p>
            <a:r>
              <a:rPr lang="en-US" sz="1200" kern="1200" baseline="0" dirty="0">
                <a:solidFill>
                  <a:schemeClr val="tx1"/>
                </a:solidFill>
                <a:latin typeface="Arial" charset="0"/>
                <a:ea typeface="ＭＳ Ｐゴシック" charset="-128"/>
                <a:cs typeface="ＭＳ Ｐゴシック" charset="-128"/>
              </a:rPr>
              <a:t>to depend in a nontrivial fashion on each bit of input. This is not the case</a:t>
            </a:r>
          </a:p>
          <a:p>
            <a:r>
              <a:rPr lang="en-US" sz="1200" kern="1200" baseline="0" dirty="0">
                <a:solidFill>
                  <a:schemeClr val="tx1"/>
                </a:solidFill>
                <a:latin typeface="Arial" charset="0"/>
                <a:ea typeface="ＭＳ Ｐゴシック" charset="-128"/>
                <a:cs typeface="ＭＳ Ｐゴシック" charset="-128"/>
              </a:rPr>
              <a:t>for any of the other modes of operation that we have described. For example, in all of the modes so far described, the last block of plaintext only influences the last block of ciphertext. Similarly, the first block of ciphertext is derived only from the first block of plaintext.</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To achieve this robust operation, KW achieves a considerably lower throughput than the other modes, but the tradeoff may be appropriate for some key management applications. Also, KW is only used for small amounts of plaintext compared to, say, the encryption of a message or a file.</a:t>
            </a:r>
            <a:endParaRPr lang="en-US"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27</a:t>
            </a:fld>
            <a:endParaRPr lang="en-AU"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Figure 12.12 illustrated the key wrapping algorithm for encrypting a 256-bit</a:t>
            </a:r>
          </a:p>
          <a:p>
            <a:r>
              <a:rPr lang="en-US" sz="1200" kern="1200" baseline="0" dirty="0">
                <a:solidFill>
                  <a:schemeClr val="tx1"/>
                </a:solidFill>
                <a:latin typeface="Arial" charset="0"/>
                <a:ea typeface="ＭＳ Ｐゴシック" charset="-128"/>
                <a:cs typeface="ＭＳ Ｐゴシック" charset="-128"/>
              </a:rPr>
              <a:t>key.</a:t>
            </a:r>
            <a:endParaRPr lang="en-US"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28</a:t>
            </a:fld>
            <a:endParaRPr lang="en-AU"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Figure 12.13 depicts the operation of stage </a:t>
            </a:r>
            <a:r>
              <a:rPr lang="en-US" sz="1200" i="1" kern="1200" baseline="0" dirty="0" err="1">
                <a:solidFill>
                  <a:schemeClr val="tx1"/>
                </a:solidFill>
                <a:latin typeface="Arial" charset="0"/>
                <a:ea typeface="ＭＳ Ｐゴシック" charset="-128"/>
                <a:cs typeface="ＭＳ Ｐゴシック" charset="-128"/>
              </a:rPr>
              <a:t>t</a:t>
            </a:r>
            <a:r>
              <a:rPr lang="en-US" sz="1200" kern="1200" baseline="0" dirty="0">
                <a:solidFill>
                  <a:schemeClr val="tx1"/>
                </a:solidFill>
                <a:latin typeface="Arial" charset="0"/>
                <a:ea typeface="ＭＳ Ｐゴシック" charset="-128"/>
                <a:cs typeface="ＭＳ Ｐゴシック" charset="-128"/>
              </a:rPr>
              <a:t> for a 256-bit key. The dashed</a:t>
            </a:r>
          </a:p>
          <a:p>
            <a:r>
              <a:rPr lang="en-US" sz="1200" kern="1200" baseline="0" dirty="0">
                <a:solidFill>
                  <a:schemeClr val="tx1"/>
                </a:solidFill>
                <a:latin typeface="Arial" charset="0"/>
                <a:ea typeface="ＭＳ Ｐゴシック" charset="-128"/>
                <a:cs typeface="ＭＳ Ｐゴシック" charset="-128"/>
              </a:rPr>
              <a:t>feedback lines indicate the assignment of new values to the stage variables.</a:t>
            </a:r>
            <a:endParaRPr lang="en-US"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29</a:t>
            </a:fld>
            <a:endParaRPr lang="en-AU"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E01FBB41-D1EB-224C-BB0E-77BBD30CB389}" type="slidenum">
              <a:rPr lang="en-AU">
                <a:latin typeface="Arial" pitchFamily="-84" charset="0"/>
              </a:rPr>
              <a:pPr/>
              <a:t>3</a:t>
            </a:fld>
            <a:endParaRPr lang="en-AU" dirty="0">
              <a:latin typeface="Arial" pitchFamily="-8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In the context of communications across a network, the following attacks can be identified.</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1. Disclosure:  </a:t>
            </a:r>
            <a:r>
              <a:rPr lang="en-US" sz="1200" kern="1200" baseline="0" dirty="0">
                <a:solidFill>
                  <a:schemeClr val="tx1"/>
                </a:solidFill>
                <a:latin typeface="Arial" charset="0"/>
                <a:ea typeface="ＭＳ Ｐゴシック" charset="-128"/>
                <a:cs typeface="ＭＳ Ｐゴシック" charset="-128"/>
              </a:rPr>
              <a:t>Release of message contents to any person or process not possessing the appropriate cryptographic key.</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2. Traffic analysis:  </a:t>
            </a:r>
            <a:r>
              <a:rPr lang="en-US" sz="1200" kern="1200" baseline="0" dirty="0">
                <a:solidFill>
                  <a:schemeClr val="tx1"/>
                </a:solidFill>
                <a:latin typeface="Arial" charset="0"/>
                <a:ea typeface="ＭＳ Ｐゴシック" charset="-128"/>
                <a:cs typeface="ＭＳ Ｐゴシック" charset="-128"/>
              </a:rPr>
              <a:t>Discovery of the pattern of traffic between parties. In a connection-oriented application, the frequency and duration of connections could be determined. In either a connection-oriented or connectionless environment, the number and length of messages between parties could be determined.</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3. Masquerade:  </a:t>
            </a:r>
            <a:r>
              <a:rPr lang="en-US" sz="1200" kern="1200" baseline="0" dirty="0">
                <a:solidFill>
                  <a:schemeClr val="tx1"/>
                </a:solidFill>
                <a:latin typeface="Arial" charset="0"/>
                <a:ea typeface="ＭＳ Ｐゴシック" charset="-128"/>
                <a:cs typeface="ＭＳ Ｐゴシック" charset="-128"/>
              </a:rPr>
              <a:t>Insertion of messages into the network from a fraudulent source. This includes the creation of messages by an opponent that are purported to come from an authorized entity. Also included are fraudulent acknowledgments of message receipt or nonreceipt by someone other than the message recipient.</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4. Content modification:  </a:t>
            </a:r>
            <a:r>
              <a:rPr lang="en-US" sz="1200" kern="1200" baseline="0" dirty="0">
                <a:solidFill>
                  <a:schemeClr val="tx1"/>
                </a:solidFill>
                <a:latin typeface="Arial" charset="0"/>
                <a:ea typeface="ＭＳ Ｐゴシック" charset="-128"/>
                <a:cs typeface="ＭＳ Ｐゴシック" charset="-128"/>
              </a:rPr>
              <a:t>Changes to the contents of a message, including insertion, deletion, transposition, and modification.</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5. Sequence modification:  </a:t>
            </a:r>
            <a:r>
              <a:rPr lang="en-US" sz="1200" kern="1200" baseline="0" dirty="0">
                <a:solidFill>
                  <a:schemeClr val="tx1"/>
                </a:solidFill>
                <a:latin typeface="Arial" charset="0"/>
                <a:ea typeface="ＭＳ Ｐゴシック" charset="-128"/>
                <a:cs typeface="ＭＳ Ｐゴシック" charset="-128"/>
              </a:rPr>
              <a:t>Any modification to a sequence of messages between parties, including insertion, deletion, and reordering.</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6. Timing modification:  </a:t>
            </a:r>
            <a:r>
              <a:rPr lang="en-US" sz="1200" kern="1200" baseline="0" dirty="0">
                <a:solidFill>
                  <a:schemeClr val="tx1"/>
                </a:solidFill>
                <a:latin typeface="Arial" charset="0"/>
                <a:ea typeface="ＭＳ Ｐゴシック" charset="-128"/>
                <a:cs typeface="ＭＳ Ｐゴシック" charset="-128"/>
              </a:rPr>
              <a:t>Delay or replay of messages. In a connection-oriented application, an entire session or sequence of messages could be a replay of some previous valid session, or individual messages in the sequence could be delayed or replayed. In a connectionless application, an individual message (e.g., datagram) could be delayed or replayed.</a:t>
            </a:r>
          </a:p>
          <a:p>
            <a:endParaRPr lang="en-US" sz="1200" b="1"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7. Source repudiation:  </a:t>
            </a:r>
            <a:r>
              <a:rPr lang="en-US" sz="1200" kern="1200" baseline="0" dirty="0">
                <a:solidFill>
                  <a:schemeClr val="tx1"/>
                </a:solidFill>
                <a:latin typeface="Arial" charset="0"/>
                <a:ea typeface="ＭＳ Ｐゴシック" charset="-128"/>
                <a:cs typeface="ＭＳ Ｐゴシック" charset="-128"/>
              </a:rPr>
              <a:t>Denial of transmission of message by source.</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8. Destination repudiation:  </a:t>
            </a:r>
            <a:r>
              <a:rPr lang="en-US" sz="1200" kern="1200" baseline="0" dirty="0">
                <a:solidFill>
                  <a:schemeClr val="tx1"/>
                </a:solidFill>
                <a:latin typeface="Arial" charset="0"/>
                <a:ea typeface="ＭＳ Ｐゴシック" charset="-128"/>
                <a:cs typeface="ＭＳ Ｐゴシック" charset="-128"/>
              </a:rPr>
              <a:t>Denial of receipt of message by destination.</a:t>
            </a:r>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Measures to deal with the first two attacks are in the realm of message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confidentiality and are dealt with in Part One. Measures to deal with items (3) through (6) in the foregoing list are generally regarded as message </a:t>
            </a:r>
            <a:r>
              <a:rPr lang="en-US" sz="1200" kern="1200" dirty="0" err="1">
                <a:solidFill>
                  <a:schemeClr val="tx1"/>
                </a:solidFill>
                <a:effectLst/>
                <a:latin typeface="Arial" charset="0"/>
                <a:ea typeface="ＭＳ Ｐゴシック" charset="-128"/>
                <a:cs typeface="ＭＳ Ｐゴシック" charset="-128"/>
              </a:rPr>
              <a:t>authentica</a:t>
            </a:r>
            <a:r>
              <a:rPr lang="en-US" sz="1200" kern="1200" dirty="0">
                <a:solidFill>
                  <a:schemeClr val="tx1"/>
                </a:solidFill>
                <a:effectLst/>
                <a:latin typeface="Arial" charset="0"/>
                <a:ea typeface="ＭＳ Ｐゴシック" charset="-128"/>
                <a:cs typeface="ＭＳ Ｐゴシック" charset="-128"/>
              </a:rPr>
              <a:t>- </a:t>
            </a:r>
            <a:r>
              <a:rPr lang="en-US" sz="1200" kern="1200" dirty="0" err="1">
                <a:solidFill>
                  <a:schemeClr val="tx1"/>
                </a:solidFill>
                <a:effectLst/>
                <a:latin typeface="Arial" charset="0"/>
                <a:ea typeface="ＭＳ Ｐゴシック" charset="-128"/>
                <a:cs typeface="ＭＳ Ｐゴシック" charset="-128"/>
              </a:rPr>
              <a:t>tion</a:t>
            </a:r>
            <a:r>
              <a:rPr lang="en-US" sz="1200" kern="1200" dirty="0">
                <a:solidFill>
                  <a:schemeClr val="tx1"/>
                </a:solidFill>
                <a:effectLst/>
                <a:latin typeface="Arial" charset="0"/>
                <a:ea typeface="ＭＳ Ｐゴシック" charset="-128"/>
                <a:cs typeface="ＭＳ Ｐゴシック" charset="-128"/>
              </a:rPr>
              <a:t>. Mechanisms for dealing specifically with item (7) come under the heading of digital signatures. Generally, a digital signature technique will also counter some or all of the attacks listed under items (3) through (6). Dealing with item (8) may require a combination of the use of digital signatures and a protocol designed to counter this attack.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In summary, </a:t>
            </a:r>
            <a:r>
              <a:rPr lang="en-US" sz="1200" b="1" kern="1200" baseline="0" dirty="0">
                <a:solidFill>
                  <a:schemeClr val="tx1"/>
                </a:solidFill>
                <a:latin typeface="Arial" charset="0"/>
                <a:ea typeface="ＭＳ Ｐゴシック" charset="-128"/>
                <a:cs typeface="ＭＳ Ｐゴシック" charset="-128"/>
              </a:rPr>
              <a:t>message</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authentication</a:t>
            </a:r>
            <a:r>
              <a:rPr lang="en-US" sz="1200" kern="1200" baseline="0" dirty="0">
                <a:solidFill>
                  <a:schemeClr val="tx1"/>
                </a:solidFill>
                <a:latin typeface="Arial" charset="0"/>
                <a:ea typeface="ＭＳ Ｐゴシック" charset="-128"/>
                <a:cs typeface="ＭＳ Ｐゴシック" charset="-128"/>
              </a:rPr>
              <a:t> is a procedure to verify that received</a:t>
            </a:r>
          </a:p>
          <a:p>
            <a:r>
              <a:rPr lang="en-US" sz="1200" kern="1200" baseline="0" dirty="0">
                <a:solidFill>
                  <a:schemeClr val="tx1"/>
                </a:solidFill>
                <a:latin typeface="Arial" charset="0"/>
                <a:ea typeface="ＭＳ Ｐゴシック" charset="-128"/>
                <a:cs typeface="ＭＳ Ｐゴシック" charset="-128"/>
              </a:rPr>
              <a:t>messages come from the alleged source and have not been altered. Message authentication may also verify sequencing and timeliness. A digital signature is an authentication technique that also includes measures to counter repudiation by the source.</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Arial" charset="0"/>
                <a:ea typeface="ＭＳ Ｐゴシック" charset="-128"/>
                <a:cs typeface="ＭＳ Ｐゴシック" charset="-128"/>
              </a:rPr>
              <a:t>The essential elements of any pseudorandom number generator (PRNG) are a seed value and a deterministic algorithm for generating a stream of pseudorandom bits. If the algorithm is used as a pseudorandom function (PRF) to produce a required value, such as a session key, then the seed should only be known to the user of the PRF. If the algorithm is used to produce a stream encryption function, then the seed has the role of a secret key that must be known to the sender and the receiver.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We noted in Chapters 8 and 10 that, because an encryption algorithm produces an apparently random output, it can serve as the basis of a (PRNG). Similarly, a hash function or MAC produces apparently random output and can be used to build a PRNG. Both ISO standard 18031 (</a:t>
            </a:r>
            <a:r>
              <a:rPr lang="en-US" sz="1200" i="1" kern="1200" dirty="0">
                <a:solidFill>
                  <a:schemeClr val="tx1"/>
                </a:solidFill>
                <a:effectLst/>
                <a:latin typeface="Arial" charset="0"/>
                <a:ea typeface="ＭＳ Ｐゴシック" charset="-128"/>
                <a:cs typeface="ＭＳ Ｐゴシック" charset="-128"/>
              </a:rPr>
              <a:t>Random Bit Generation</a:t>
            </a:r>
            <a:r>
              <a:rPr lang="en-US" sz="1200" kern="1200" dirty="0">
                <a:solidFill>
                  <a:schemeClr val="tx1"/>
                </a:solidFill>
                <a:effectLst/>
                <a:latin typeface="Arial" charset="0"/>
                <a:ea typeface="ＭＳ Ｐゴシック" charset="-128"/>
                <a:cs typeface="ＭＳ Ｐゴシック" charset="-128"/>
              </a:rPr>
              <a:t>) and NIST SP 800-90 (</a:t>
            </a:r>
            <a:r>
              <a:rPr lang="en-US" sz="1200" i="1" kern="1200" dirty="0">
                <a:solidFill>
                  <a:schemeClr val="tx1"/>
                </a:solidFill>
                <a:effectLst/>
                <a:latin typeface="Arial" charset="0"/>
                <a:ea typeface="ＭＳ Ｐゴシック" charset="-128"/>
                <a:cs typeface="ＭＳ Ｐゴシック" charset="-128"/>
              </a:rPr>
              <a:t>Recommendation for Random Number Generation Using Deterministic Random Bit Generators</a:t>
            </a:r>
            <a:r>
              <a:rPr lang="en-US" sz="1200" kern="1200" dirty="0">
                <a:solidFill>
                  <a:schemeClr val="tx1"/>
                </a:solidFill>
                <a:effectLst/>
                <a:latin typeface="Arial" charset="0"/>
                <a:ea typeface="ＭＳ Ｐゴシック" charset="-128"/>
                <a:cs typeface="ＭＳ Ｐゴシック" charset="-128"/>
              </a:rPr>
              <a:t>) define an approach for random number generation using a cryptographic hash function. SP 800-90 also defines a random number generator based on HMAC. </a:t>
            </a:r>
            <a:endParaRPr lang="en-US"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30</a:t>
            </a:fld>
            <a:endParaRPr lang="en-AU"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Arial" charset="0"/>
                <a:ea typeface="ＭＳ Ｐゴシック" charset="-128"/>
                <a:cs typeface="ＭＳ Ｐゴシック" charset="-128"/>
              </a:rPr>
              <a:t> Figure 12.14a shows the basic strategy for a hash-based PRNG specified in SP 800-90 and ISO 18031.</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The SP 800-90 specification also provides for periodically updating V  to enhance security. The specification also indicates that there are no known or suspected weaknesses in the hash-based approach for a strong cryptographic hash algorithm, such as SHA-2.</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Although there are no known or suspected weaknesses in the use of a cryptographic hash function for a PRNG in the manner of Figure 12.14a, a higher degree of confidence can be achieved by using a MAC. Almost invariably, HMAC is used for con- structing a MAC-based PRNG. This is because HMAC is a widely used standardized MAC function and is implemented in many protocols and applications. As SP 800-90 points out, the disadvantage of this approach compared to the hash-based approach is that the execution time is twice as long, because HMAC involves two executions of the underlying hash function for each output block. The advantage of the HMAC approach is that it provides a greater degree of confidence in its security, compared to a pure hash-based approach.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For the MAC-based approach, there are two inputs: a key </a:t>
            </a:r>
            <a:r>
              <a:rPr lang="en-US" sz="1200" i="1" kern="1200" dirty="0">
                <a:solidFill>
                  <a:schemeClr val="tx1"/>
                </a:solidFill>
                <a:effectLst/>
                <a:latin typeface="Arial" charset="0"/>
                <a:ea typeface="ＭＳ Ｐゴシック" charset="-128"/>
                <a:cs typeface="ＭＳ Ｐゴシック" charset="-128"/>
              </a:rPr>
              <a:t>K </a:t>
            </a:r>
            <a:r>
              <a:rPr lang="en-US" sz="1200" kern="1200" dirty="0">
                <a:solidFill>
                  <a:schemeClr val="tx1"/>
                </a:solidFill>
                <a:effectLst/>
                <a:latin typeface="Arial" charset="0"/>
                <a:ea typeface="ＭＳ Ｐゴシック" charset="-128"/>
                <a:cs typeface="ＭＳ Ｐゴシック" charset="-128"/>
              </a:rPr>
              <a:t>and a seed </a:t>
            </a:r>
            <a:r>
              <a:rPr lang="en-US" sz="1200" i="1" kern="1200" dirty="0">
                <a:solidFill>
                  <a:schemeClr val="tx1"/>
                </a:solidFill>
                <a:effectLst/>
                <a:latin typeface="Arial" charset="0"/>
                <a:ea typeface="ＭＳ Ｐゴシック" charset="-128"/>
                <a:cs typeface="ＭＳ Ｐゴシック" charset="-128"/>
              </a:rPr>
              <a:t>V</a:t>
            </a:r>
            <a:r>
              <a:rPr lang="en-US" sz="1200" kern="1200" dirty="0">
                <a:solidFill>
                  <a:schemeClr val="tx1"/>
                </a:solidFill>
                <a:effectLst/>
                <a:latin typeface="Arial" charset="0"/>
                <a:ea typeface="ＭＳ Ｐゴシック" charset="-128"/>
                <a:cs typeface="ＭＳ Ｐゴシック" charset="-128"/>
              </a:rPr>
              <a:t>. In effect, the combination of </a:t>
            </a:r>
            <a:r>
              <a:rPr lang="en-US" sz="1200" i="1" kern="1200" dirty="0">
                <a:solidFill>
                  <a:schemeClr val="tx1"/>
                </a:solidFill>
                <a:effectLst/>
                <a:latin typeface="Arial" charset="0"/>
                <a:ea typeface="ＭＳ Ｐゴシック" charset="-128"/>
                <a:cs typeface="ＭＳ Ｐゴシック" charset="-128"/>
              </a:rPr>
              <a:t>K </a:t>
            </a:r>
            <a:r>
              <a:rPr lang="en-US" sz="1200" kern="1200" dirty="0">
                <a:solidFill>
                  <a:schemeClr val="tx1"/>
                </a:solidFill>
                <a:effectLst/>
                <a:latin typeface="Arial" charset="0"/>
                <a:ea typeface="ＭＳ Ｐゴシック" charset="-128"/>
                <a:cs typeface="ＭＳ Ｐゴシック" charset="-128"/>
              </a:rPr>
              <a:t>and </a:t>
            </a:r>
            <a:r>
              <a:rPr lang="en-US" sz="1200" i="1" kern="1200" dirty="0">
                <a:solidFill>
                  <a:schemeClr val="tx1"/>
                </a:solidFill>
                <a:effectLst/>
                <a:latin typeface="Arial" charset="0"/>
                <a:ea typeface="ＭＳ Ｐゴシック" charset="-128"/>
                <a:cs typeface="ＭＳ Ｐゴシック" charset="-128"/>
              </a:rPr>
              <a:t>V </a:t>
            </a:r>
            <a:r>
              <a:rPr lang="en-US" sz="1200" kern="1200" dirty="0">
                <a:solidFill>
                  <a:schemeClr val="tx1"/>
                </a:solidFill>
                <a:effectLst/>
                <a:latin typeface="Arial" charset="0"/>
                <a:ea typeface="ＭＳ Ｐゴシック" charset="-128"/>
                <a:cs typeface="ＭＳ Ｐゴシック" charset="-128"/>
              </a:rPr>
              <a:t>form the overall seed for the PRNG specified in SP 800-90. Figure 12.14b shows the basic structure of the PRNG mechanism, and the leftmost column of Figure 12.15 shows the logic. Note that the key remains the same for each block of output, and the data input for each block is equal to the tag output of the previous block. The SP 800-90 specification also provides for </a:t>
            </a:r>
            <a:r>
              <a:rPr lang="en-US" sz="1200" kern="1200" dirty="0" err="1">
                <a:solidFill>
                  <a:schemeClr val="tx1"/>
                </a:solidFill>
                <a:effectLst/>
                <a:latin typeface="Arial" charset="0"/>
                <a:ea typeface="ＭＳ Ｐゴシック" charset="-128"/>
                <a:cs typeface="ＭＳ Ｐゴシック" charset="-128"/>
              </a:rPr>
              <a:t>periodi</a:t>
            </a:r>
            <a:r>
              <a:rPr lang="en-US" sz="1200" kern="1200" dirty="0">
                <a:solidFill>
                  <a:schemeClr val="tx1"/>
                </a:solidFill>
                <a:effectLst/>
                <a:latin typeface="Arial" charset="0"/>
                <a:ea typeface="ＭＳ Ｐゴシック" charset="-128"/>
                <a:cs typeface="ＭＳ Ｐゴシック" charset="-128"/>
              </a:rPr>
              <a:t>- </a:t>
            </a:r>
            <a:r>
              <a:rPr lang="en-US" sz="1200" kern="1200" dirty="0" err="1">
                <a:solidFill>
                  <a:schemeClr val="tx1"/>
                </a:solidFill>
                <a:effectLst/>
                <a:latin typeface="Arial" charset="0"/>
                <a:ea typeface="ＭＳ Ｐゴシック" charset="-128"/>
                <a:cs typeface="ＭＳ Ｐゴシック" charset="-128"/>
              </a:rPr>
              <a:t>cally</a:t>
            </a:r>
            <a:r>
              <a:rPr lang="en-US" sz="1200" kern="1200" dirty="0">
                <a:solidFill>
                  <a:schemeClr val="tx1"/>
                </a:solidFill>
                <a:effectLst/>
                <a:latin typeface="Arial" charset="0"/>
                <a:ea typeface="ＭＳ Ｐゴシック" charset="-128"/>
                <a:cs typeface="ＭＳ Ｐゴシック" charset="-128"/>
              </a:rPr>
              <a:t> updating </a:t>
            </a:r>
            <a:r>
              <a:rPr lang="en-US" sz="1200" i="1" kern="1200" dirty="0">
                <a:solidFill>
                  <a:schemeClr val="tx1"/>
                </a:solidFill>
                <a:effectLst/>
                <a:latin typeface="Arial" charset="0"/>
                <a:ea typeface="ＭＳ Ｐゴシック" charset="-128"/>
                <a:cs typeface="ＭＳ Ｐゴシック" charset="-128"/>
              </a:rPr>
              <a:t>K </a:t>
            </a:r>
            <a:r>
              <a:rPr lang="en-US" sz="1200" kern="1200" dirty="0">
                <a:solidFill>
                  <a:schemeClr val="tx1"/>
                </a:solidFill>
                <a:effectLst/>
                <a:latin typeface="Arial" charset="0"/>
                <a:ea typeface="ＭＳ Ｐゴシック" charset="-128"/>
                <a:cs typeface="ＭＳ Ｐゴシック" charset="-128"/>
              </a:rPr>
              <a:t>and </a:t>
            </a:r>
            <a:r>
              <a:rPr lang="en-US" sz="1200" i="1" kern="1200" dirty="0">
                <a:solidFill>
                  <a:schemeClr val="tx1"/>
                </a:solidFill>
                <a:effectLst/>
                <a:latin typeface="Arial" charset="0"/>
                <a:ea typeface="ＭＳ Ｐゴシック" charset="-128"/>
                <a:cs typeface="ＭＳ Ｐゴシック" charset="-128"/>
              </a:rPr>
              <a:t>V </a:t>
            </a:r>
            <a:r>
              <a:rPr lang="en-US" sz="1200" kern="1200" dirty="0">
                <a:solidFill>
                  <a:schemeClr val="tx1"/>
                </a:solidFill>
                <a:effectLst/>
                <a:latin typeface="Arial" charset="0"/>
                <a:ea typeface="ＭＳ Ｐゴシック" charset="-128"/>
                <a:cs typeface="ＭＳ Ｐゴシック" charset="-128"/>
              </a:rPr>
              <a:t>to enhance security. </a:t>
            </a:r>
            <a:endParaRPr lang="en-US"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31</a:t>
            </a:fld>
            <a:endParaRPr lang="en-AU"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Arial" charset="0"/>
                <a:ea typeface="ＭＳ Ｐゴシック" charset="-128"/>
                <a:cs typeface="ＭＳ Ｐゴシック" charset="-128"/>
              </a:rPr>
              <a:t>It is instructive to compare the SP 800-90 recommendation with the use of HMAC for a PRNG in some applications, and this is shown in Figure 12.15. For the IEEE 802.11i wireless LAN security standard (Chapter 20), the data input consists of the seed concatenated with a counter. The counter is incremented for each block </a:t>
            </a:r>
            <a:r>
              <a:rPr lang="en-US" sz="1200" i="1" kern="1200" dirty="0" err="1">
                <a:solidFill>
                  <a:schemeClr val="tx1"/>
                </a:solidFill>
                <a:effectLst/>
                <a:latin typeface="Arial" charset="0"/>
                <a:ea typeface="ＭＳ Ｐゴシック" charset="-128"/>
                <a:cs typeface="ＭＳ Ｐゴシック" charset="-128"/>
              </a:rPr>
              <a:t>wi</a:t>
            </a:r>
            <a:r>
              <a:rPr lang="en-US" sz="1200" i="1" kern="1200" dirty="0">
                <a:solidFill>
                  <a:schemeClr val="tx1"/>
                </a:solidFill>
                <a:effectLst/>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of output. This approach would seem to offer enhanced security compared to the SP 800-90 approach. Consider that for SP 800-90, the data input for output block </a:t>
            </a:r>
            <a:r>
              <a:rPr lang="en-US" sz="1200" i="1" kern="1200" dirty="0" err="1">
                <a:solidFill>
                  <a:schemeClr val="tx1"/>
                </a:solidFill>
                <a:effectLst/>
                <a:latin typeface="Arial" charset="0"/>
                <a:ea typeface="ＭＳ Ｐゴシック" charset="-128"/>
                <a:cs typeface="ＭＳ Ｐゴシック" charset="-128"/>
              </a:rPr>
              <a:t>wi</a:t>
            </a:r>
            <a:r>
              <a:rPr lang="en-US" sz="1200" i="1" kern="1200" dirty="0">
                <a:solidFill>
                  <a:schemeClr val="tx1"/>
                </a:solidFill>
                <a:effectLst/>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is just the output </a:t>
            </a:r>
            <a:r>
              <a:rPr lang="en-US" sz="1200" i="1" kern="1200" dirty="0" err="1">
                <a:solidFill>
                  <a:schemeClr val="tx1"/>
                </a:solidFill>
                <a:effectLst/>
                <a:latin typeface="Arial" charset="0"/>
                <a:ea typeface="ＭＳ Ｐゴシック" charset="-128"/>
                <a:cs typeface="ＭＳ Ｐゴシック" charset="-128"/>
              </a:rPr>
              <a:t>wi</a:t>
            </a:r>
            <a:r>
              <a:rPr lang="en-US" sz="1200" i="1" kern="1200" dirty="0">
                <a:solidFill>
                  <a:schemeClr val="tx1"/>
                </a:solidFill>
                <a:effectLst/>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- 1 of the previous execution of HMAC. Thus, an opponent who is able to observe the pseudorandom output knows both the input and output of HMAC. Even so, with the assumption that HMAC is secure, knowledge of the input and output should not be sufficient to recover K and hence not sufficient to predict future pseudorandom bits. </a:t>
            </a:r>
            <a:endParaRPr lang="en-US" dirty="0"/>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 approach taken by the Transport Layer Security protocol (Chapter 19)</a:t>
            </a:r>
          </a:p>
          <a:p>
            <a:r>
              <a:rPr lang="en-US" sz="1200" b="0" kern="1200" baseline="0" dirty="0">
                <a:solidFill>
                  <a:schemeClr val="tx1"/>
                </a:solidFill>
                <a:latin typeface="Arial" charset="0"/>
                <a:ea typeface="ＭＳ Ｐゴシック" charset="-128"/>
                <a:cs typeface="ＭＳ Ｐゴシック" charset="-128"/>
              </a:rPr>
              <a:t>and the Wireless Transport Layer Security Protocol (Chapter 20) involves invoking HMAC twice for each block of output wi . As with IEEE 802.11, this is done in such a way that the output does not yield direct information about the input. The double use of HMAC doubles the execution burden and would seem to be security overkill.</a:t>
            </a:r>
            <a:endParaRPr lang="en-US" b="0"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32</a:t>
            </a:fld>
            <a:endParaRPr lang="en-AU"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33</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12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effectLst/>
                <a:latin typeface="Arial" charset="0"/>
                <a:ea typeface="ＭＳ Ｐゴシック" charset="-128"/>
                <a:cs typeface="ＭＳ Ｐゴシック" charset="-128"/>
              </a:rPr>
              <a:t>Any message authentication or digital signature mechanism has two levels of functionality. At the lower level, there must be some sort of function that produces an </a:t>
            </a:r>
            <a:r>
              <a:rPr lang="en-US" sz="1200" b="1" kern="1200" dirty="0">
                <a:solidFill>
                  <a:schemeClr val="tx1"/>
                </a:solidFill>
                <a:effectLst/>
                <a:latin typeface="Arial" charset="0"/>
                <a:ea typeface="ＭＳ Ｐゴシック" charset="-128"/>
                <a:cs typeface="ＭＳ Ｐゴシック" charset="-128"/>
              </a:rPr>
              <a:t>authenticator: </a:t>
            </a:r>
            <a:r>
              <a:rPr lang="en-US" sz="1200" kern="1200" dirty="0">
                <a:solidFill>
                  <a:schemeClr val="tx1"/>
                </a:solidFill>
                <a:effectLst/>
                <a:latin typeface="Arial" charset="0"/>
                <a:ea typeface="ＭＳ Ｐゴシック" charset="-128"/>
                <a:cs typeface="ＭＳ Ｐゴシック" charset="-128"/>
              </a:rPr>
              <a:t>a value to be used to authenticate a message. This lower-level function is then used as a primitive in a higher-level authentication protocol that enables a receiver to verify the authenticity of a message.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This section is concerned with the types of functions that may be used to produce an authenticator. These may be grouped into three classes.</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 Hash function:  </a:t>
            </a:r>
            <a:r>
              <a:rPr lang="en-US" sz="1200" kern="1200" baseline="0" dirty="0">
                <a:solidFill>
                  <a:schemeClr val="tx1"/>
                </a:solidFill>
                <a:latin typeface="Arial" charset="0"/>
                <a:ea typeface="ＭＳ Ｐゴシック" charset="-128"/>
                <a:cs typeface="ＭＳ Ｐゴシック" charset="-128"/>
              </a:rPr>
              <a:t>A function that maps a message of any length into a fixed-length hash value, which serves as the authenticator</a:t>
            </a:r>
          </a:p>
          <a:p>
            <a:endParaRPr lang="en-US" sz="1200" b="1"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 Message encryption:  </a:t>
            </a:r>
            <a:r>
              <a:rPr lang="en-US" sz="1200" kern="1200" baseline="0" dirty="0">
                <a:solidFill>
                  <a:schemeClr val="tx1"/>
                </a:solidFill>
                <a:latin typeface="Arial" charset="0"/>
                <a:ea typeface="ＭＳ Ｐゴシック" charset="-128"/>
                <a:cs typeface="ＭＳ Ｐゴシック" charset="-128"/>
              </a:rPr>
              <a:t>The ciphertext of the entire message serves as its</a:t>
            </a:r>
          </a:p>
          <a:p>
            <a:r>
              <a:rPr lang="en-US" sz="1200" kern="1200" baseline="0" dirty="0">
                <a:solidFill>
                  <a:schemeClr val="tx1"/>
                </a:solidFill>
                <a:latin typeface="Arial" charset="0"/>
                <a:ea typeface="ＭＳ Ｐゴシック" charset="-128"/>
                <a:cs typeface="ＭＳ Ｐゴシック" charset="-128"/>
              </a:rPr>
              <a:t>authenticator</a:t>
            </a:r>
          </a:p>
          <a:p>
            <a:endParaRPr lang="en-US" sz="1200" b="1"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 Message authentication code (MAC):  </a:t>
            </a:r>
            <a:r>
              <a:rPr lang="en-US" sz="1200" kern="1200" baseline="0" dirty="0">
                <a:solidFill>
                  <a:schemeClr val="tx1"/>
                </a:solidFill>
                <a:latin typeface="Arial" charset="0"/>
                <a:ea typeface="ＭＳ Ｐゴシック" charset="-128"/>
                <a:cs typeface="ＭＳ Ｐゴシック" charset="-128"/>
              </a:rPr>
              <a:t>A function of the message and a secret key that produces a fixed-length value that serves as the authenticator</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Hash functions, and how they may serve for message authentication, are discussed in Chapter 11. The remainder of this section briefly examines the remaining two topics. The remainder of the chapter elaborates on the topic of MACs.</a:t>
            </a:r>
            <a:endParaRPr lang="en-US"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4</a:t>
            </a:fld>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effectLst/>
                <a:latin typeface="Arial" charset="0"/>
                <a:ea typeface="ＭＳ Ｐゴシック" charset="-128"/>
                <a:cs typeface="ＭＳ Ｐゴシック" charset="-128"/>
              </a:rPr>
              <a:t>Consider the straightforward use of symmetric encryption (Figure 12.1a). A message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transmitted from source A to destination B is encrypted using a secret key </a:t>
            </a:r>
            <a:r>
              <a:rPr lang="en-US" sz="1200" i="1" kern="1200" dirty="0">
                <a:solidFill>
                  <a:schemeClr val="tx1"/>
                </a:solidFill>
                <a:effectLst/>
                <a:latin typeface="Arial" charset="0"/>
                <a:ea typeface="ＭＳ Ｐゴシック" charset="-128"/>
                <a:cs typeface="ＭＳ Ｐゴシック" charset="-128"/>
              </a:rPr>
              <a:t>K </a:t>
            </a:r>
            <a:r>
              <a:rPr lang="en-US" sz="1200" kern="1200" dirty="0">
                <a:solidFill>
                  <a:schemeClr val="tx1"/>
                </a:solidFill>
                <a:effectLst/>
                <a:latin typeface="Arial" charset="0"/>
                <a:ea typeface="ＭＳ Ｐゴシック" charset="-128"/>
                <a:cs typeface="ＭＳ Ｐゴシック" charset="-128"/>
              </a:rPr>
              <a:t>shared by A and B. If no other party knows the key, then confidentiality is provided: No other party can recover the plaintext of the message.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In addition, B is assured that the message was generated by A. Why? The message must have come from A, because A is the only other party that possesses </a:t>
            </a:r>
            <a:r>
              <a:rPr lang="en-US" sz="1200" i="1" kern="1200" dirty="0">
                <a:solidFill>
                  <a:schemeClr val="tx1"/>
                </a:solidFill>
                <a:effectLst/>
                <a:latin typeface="Arial" charset="0"/>
                <a:ea typeface="ＭＳ Ｐゴシック" charset="-128"/>
                <a:cs typeface="ＭＳ Ｐゴシック" charset="-128"/>
              </a:rPr>
              <a:t>K </a:t>
            </a:r>
            <a:r>
              <a:rPr lang="en-US" sz="1200" kern="1200" dirty="0">
                <a:solidFill>
                  <a:schemeClr val="tx1"/>
                </a:solidFill>
                <a:effectLst/>
                <a:latin typeface="Arial" charset="0"/>
                <a:ea typeface="ＭＳ Ｐゴシック" charset="-128"/>
                <a:cs typeface="ＭＳ Ｐゴシック" charset="-128"/>
              </a:rPr>
              <a:t>and therefore the only other party with the information necessary to construct ciphertext that can be decrypted with </a:t>
            </a:r>
            <a:r>
              <a:rPr lang="en-US" sz="1200" i="1" kern="12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Furthermore, if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is recovered, B knows that none of the bits of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have been altered, because an opponent that does not know </a:t>
            </a:r>
            <a:r>
              <a:rPr lang="en-US" sz="1200" i="1" kern="1200" dirty="0">
                <a:solidFill>
                  <a:schemeClr val="tx1"/>
                </a:solidFill>
                <a:effectLst/>
                <a:latin typeface="Arial" charset="0"/>
                <a:ea typeface="ＭＳ Ｐゴシック" charset="-128"/>
                <a:cs typeface="ＭＳ Ｐゴシック" charset="-128"/>
              </a:rPr>
              <a:t>K </a:t>
            </a:r>
            <a:r>
              <a:rPr lang="en-US" sz="1200" kern="1200" dirty="0">
                <a:solidFill>
                  <a:schemeClr val="tx1"/>
                </a:solidFill>
                <a:effectLst/>
                <a:latin typeface="Arial" charset="0"/>
                <a:ea typeface="ＭＳ Ｐゴシック" charset="-128"/>
                <a:cs typeface="ＭＳ Ｐゴシック" charset="-128"/>
              </a:rPr>
              <a:t>would not know how to alter bits in the ciphertext to produce the desired changes in the plaintext.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So we may say that symmetric encryption provides authentication as well as confidentiality. However, this flat statement needs to be qualified. Consider exactly what is happening at B. Given a decryption function D and a secret key </a:t>
            </a:r>
            <a:r>
              <a:rPr lang="en-US" sz="1200" i="1" kern="12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the destination will accept </a:t>
            </a:r>
            <a:r>
              <a:rPr lang="en-US" sz="1200" i="1" kern="1200" dirty="0">
                <a:solidFill>
                  <a:schemeClr val="tx1"/>
                </a:solidFill>
                <a:effectLst/>
                <a:latin typeface="Arial" charset="0"/>
                <a:ea typeface="ＭＳ Ｐゴシック" charset="-128"/>
                <a:cs typeface="ＭＳ Ｐゴシック" charset="-128"/>
              </a:rPr>
              <a:t>any </a:t>
            </a:r>
            <a:r>
              <a:rPr lang="en-US" sz="1200" kern="1200" dirty="0">
                <a:solidFill>
                  <a:schemeClr val="tx1"/>
                </a:solidFill>
                <a:effectLst/>
                <a:latin typeface="Arial" charset="0"/>
                <a:ea typeface="ＭＳ Ｐゴシック" charset="-128"/>
                <a:cs typeface="ＭＳ Ｐゴシック" charset="-128"/>
              </a:rPr>
              <a:t>input </a:t>
            </a:r>
            <a:r>
              <a:rPr lang="en-US" sz="1200" i="1" kern="1200" dirty="0">
                <a:solidFill>
                  <a:schemeClr val="tx1"/>
                </a:solidFill>
                <a:effectLst/>
                <a:latin typeface="Arial" charset="0"/>
                <a:ea typeface="ＭＳ Ｐゴシック" charset="-128"/>
                <a:cs typeface="ＭＳ Ｐゴシック" charset="-128"/>
              </a:rPr>
              <a:t>X </a:t>
            </a:r>
            <a:r>
              <a:rPr lang="en-US" sz="1200" kern="1200" dirty="0">
                <a:solidFill>
                  <a:schemeClr val="tx1"/>
                </a:solidFill>
                <a:effectLst/>
                <a:latin typeface="Arial" charset="0"/>
                <a:ea typeface="ＭＳ Ｐゴシック" charset="-128"/>
                <a:cs typeface="ＭＳ Ｐゴシック" charset="-128"/>
              </a:rPr>
              <a:t>and produce output </a:t>
            </a:r>
            <a:r>
              <a:rPr lang="en-US" sz="1200" i="1" kern="1200" dirty="0">
                <a:solidFill>
                  <a:schemeClr val="tx1"/>
                </a:solidFill>
                <a:effectLst/>
                <a:latin typeface="Arial" charset="0"/>
                <a:ea typeface="ＭＳ Ｐゴシック" charset="-128"/>
                <a:cs typeface="ＭＳ Ｐゴシック" charset="-128"/>
              </a:rPr>
              <a:t>Y </a:t>
            </a:r>
            <a:r>
              <a:rPr lang="en-US" sz="1200" kern="1200" dirty="0">
                <a:solidFill>
                  <a:schemeClr val="tx1"/>
                </a:solidFill>
                <a:effectLst/>
                <a:latin typeface="Arial" charset="0"/>
                <a:ea typeface="ＭＳ Ｐゴシック" charset="-128"/>
                <a:cs typeface="ＭＳ Ｐゴシック" charset="-128"/>
              </a:rPr>
              <a:t>= </a:t>
            </a:r>
            <a:r>
              <a:rPr lang="en-US" sz="1200" i="1" kern="1200" dirty="0">
                <a:solidFill>
                  <a:schemeClr val="tx1"/>
                </a:solidFill>
                <a:effectLst/>
                <a:latin typeface="Arial" charset="0"/>
                <a:ea typeface="ＭＳ Ｐゴシック" charset="-128"/>
                <a:cs typeface="ＭＳ Ｐゴシック" charset="-128"/>
              </a:rPr>
              <a:t>D</a:t>
            </a:r>
            <a:r>
              <a:rPr lang="en-US" sz="1200" kern="1200" dirty="0">
                <a:solidFill>
                  <a:schemeClr val="tx1"/>
                </a:solidFill>
                <a:effectLst/>
                <a:latin typeface="Arial" charset="0"/>
                <a:ea typeface="ＭＳ Ｐゴシック" charset="-128"/>
                <a:cs typeface="ＭＳ Ｐゴシック" charset="-128"/>
              </a:rPr>
              <a:t>(</a:t>
            </a:r>
            <a:r>
              <a:rPr lang="en-US" sz="1200" i="1" kern="12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a:t>
            </a:r>
            <a:r>
              <a:rPr lang="en-US" sz="1200" i="1" kern="1200" dirty="0">
                <a:solidFill>
                  <a:schemeClr val="tx1"/>
                </a:solidFill>
                <a:effectLst/>
                <a:latin typeface="Arial" charset="0"/>
                <a:ea typeface="ＭＳ Ｐゴシック" charset="-128"/>
                <a:cs typeface="ＭＳ Ｐゴシック" charset="-128"/>
              </a:rPr>
              <a:t>X</a:t>
            </a:r>
            <a:r>
              <a:rPr lang="en-US" sz="1200" kern="1200" dirty="0">
                <a:solidFill>
                  <a:schemeClr val="tx1"/>
                </a:solidFill>
                <a:effectLst/>
                <a:latin typeface="Arial" charset="0"/>
                <a:ea typeface="ＭＳ Ｐゴシック" charset="-128"/>
                <a:cs typeface="ＭＳ Ｐゴシック" charset="-128"/>
              </a:rPr>
              <a:t>). If </a:t>
            </a:r>
            <a:r>
              <a:rPr lang="en-US" sz="1200" i="1" kern="1200" dirty="0">
                <a:solidFill>
                  <a:schemeClr val="tx1"/>
                </a:solidFill>
                <a:effectLst/>
                <a:latin typeface="Arial" charset="0"/>
                <a:ea typeface="ＭＳ Ｐゴシック" charset="-128"/>
                <a:cs typeface="ＭＳ Ｐゴシック" charset="-128"/>
              </a:rPr>
              <a:t>X </a:t>
            </a:r>
            <a:r>
              <a:rPr lang="en-US" sz="1200" kern="1200" dirty="0">
                <a:solidFill>
                  <a:schemeClr val="tx1"/>
                </a:solidFill>
                <a:effectLst/>
                <a:latin typeface="Arial" charset="0"/>
                <a:ea typeface="ＭＳ Ｐゴシック" charset="-128"/>
                <a:cs typeface="ＭＳ Ｐゴシック" charset="-128"/>
              </a:rPr>
              <a:t>is the ciphertext of a legitimate message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produced by the corresponding encryption function, then </a:t>
            </a:r>
            <a:r>
              <a:rPr lang="en-US" sz="1200" i="1" kern="1200" dirty="0">
                <a:solidFill>
                  <a:schemeClr val="tx1"/>
                </a:solidFill>
                <a:effectLst/>
                <a:latin typeface="Arial" charset="0"/>
                <a:ea typeface="ＭＳ Ｐゴシック" charset="-128"/>
                <a:cs typeface="ＭＳ Ｐゴシック" charset="-128"/>
              </a:rPr>
              <a:t>Y </a:t>
            </a:r>
            <a:r>
              <a:rPr lang="en-US" sz="1200" kern="1200" dirty="0">
                <a:solidFill>
                  <a:schemeClr val="tx1"/>
                </a:solidFill>
                <a:effectLst/>
                <a:latin typeface="Arial" charset="0"/>
                <a:ea typeface="ＭＳ Ｐゴシック" charset="-128"/>
                <a:cs typeface="ＭＳ Ｐゴシック" charset="-128"/>
              </a:rPr>
              <a:t>is some plaintext message </a:t>
            </a:r>
            <a:r>
              <a:rPr lang="en-US" sz="1200" i="1" kern="1200" dirty="0">
                <a:solidFill>
                  <a:schemeClr val="tx1"/>
                </a:solidFill>
                <a:effectLst/>
                <a:latin typeface="Arial" charset="0"/>
                <a:ea typeface="ＭＳ Ｐゴシック" charset="-128"/>
                <a:cs typeface="ＭＳ Ｐゴシック" charset="-128"/>
              </a:rPr>
              <a:t>M</a:t>
            </a:r>
            <a:r>
              <a:rPr lang="en-US" sz="1200" kern="1200" dirty="0">
                <a:solidFill>
                  <a:schemeClr val="tx1"/>
                </a:solidFill>
                <a:effectLst/>
                <a:latin typeface="Arial" charset="0"/>
                <a:ea typeface="ＭＳ Ｐゴシック" charset="-128"/>
                <a:cs typeface="ＭＳ Ｐゴシック" charset="-128"/>
              </a:rPr>
              <a:t>. Otherwise, </a:t>
            </a:r>
            <a:r>
              <a:rPr lang="en-US" sz="1200" i="1" kern="1200" dirty="0">
                <a:solidFill>
                  <a:schemeClr val="tx1"/>
                </a:solidFill>
                <a:effectLst/>
                <a:latin typeface="Arial" charset="0"/>
                <a:ea typeface="ＭＳ Ｐゴシック" charset="-128"/>
                <a:cs typeface="ＭＳ Ｐゴシック" charset="-128"/>
              </a:rPr>
              <a:t>Y </a:t>
            </a:r>
            <a:r>
              <a:rPr lang="en-US" sz="1200" kern="1200" dirty="0">
                <a:solidFill>
                  <a:schemeClr val="tx1"/>
                </a:solidFill>
                <a:effectLst/>
                <a:latin typeface="Arial" charset="0"/>
                <a:ea typeface="ＭＳ Ｐゴシック" charset="-128"/>
                <a:cs typeface="ＭＳ Ｐゴシック" charset="-128"/>
              </a:rPr>
              <a:t>will likely be a meaningless sequence of bits. There may need to be some automated means of determining at B whether </a:t>
            </a:r>
            <a:r>
              <a:rPr lang="en-US" sz="1200" i="1" kern="1200" dirty="0">
                <a:solidFill>
                  <a:schemeClr val="tx1"/>
                </a:solidFill>
                <a:effectLst/>
                <a:latin typeface="Arial" charset="0"/>
                <a:ea typeface="ＭＳ Ｐゴシック" charset="-128"/>
                <a:cs typeface="ＭＳ Ｐゴシック" charset="-128"/>
              </a:rPr>
              <a:t>Y </a:t>
            </a:r>
            <a:r>
              <a:rPr lang="en-US" sz="1200" kern="1200" dirty="0">
                <a:solidFill>
                  <a:schemeClr val="tx1"/>
                </a:solidFill>
                <a:effectLst/>
                <a:latin typeface="Arial" charset="0"/>
                <a:ea typeface="ＭＳ Ｐゴシック" charset="-128"/>
                <a:cs typeface="ＭＳ Ｐゴシック" charset="-128"/>
              </a:rPr>
              <a:t>is legitimate plaintext and therefore must have come from A.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The implications of the line of reasoning in the preceding paragraph are pro- found from the point of view of authentication. Suppose the message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can be any arbitrary bit pattern. In that case, there is no way to determine automatically, at the destination, whether an incoming message is the ciphertext of a legitimate message. This conclusion is incontrovertible: If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can be any bit pattern, then regardless of the value of </a:t>
            </a:r>
            <a:r>
              <a:rPr lang="en-US" sz="1200" i="1" kern="1200" dirty="0">
                <a:solidFill>
                  <a:schemeClr val="tx1"/>
                </a:solidFill>
                <a:effectLst/>
                <a:latin typeface="Arial" charset="0"/>
                <a:ea typeface="ＭＳ Ｐゴシック" charset="-128"/>
                <a:cs typeface="ＭＳ Ｐゴシック" charset="-128"/>
              </a:rPr>
              <a:t>X</a:t>
            </a:r>
            <a:r>
              <a:rPr lang="en-US" sz="1200" kern="1200" dirty="0">
                <a:solidFill>
                  <a:schemeClr val="tx1"/>
                </a:solidFill>
                <a:effectLst/>
                <a:latin typeface="Arial" charset="0"/>
                <a:ea typeface="ＭＳ Ｐゴシック" charset="-128"/>
                <a:cs typeface="ＭＳ Ｐゴシック" charset="-128"/>
              </a:rPr>
              <a:t>, the value </a:t>
            </a:r>
            <a:r>
              <a:rPr lang="en-US" sz="1200" i="1" kern="1200" dirty="0">
                <a:solidFill>
                  <a:schemeClr val="tx1"/>
                </a:solidFill>
                <a:effectLst/>
                <a:latin typeface="Arial" charset="0"/>
                <a:ea typeface="ＭＳ Ｐゴシック" charset="-128"/>
                <a:cs typeface="ＭＳ Ｐゴシック" charset="-128"/>
              </a:rPr>
              <a:t>Y </a:t>
            </a:r>
            <a:r>
              <a:rPr lang="en-US" sz="1200" kern="1200" dirty="0">
                <a:solidFill>
                  <a:schemeClr val="tx1"/>
                </a:solidFill>
                <a:effectLst/>
                <a:latin typeface="Arial" charset="0"/>
                <a:ea typeface="ＭＳ Ｐゴシック" charset="-128"/>
                <a:cs typeface="ＭＳ Ｐゴシック" charset="-128"/>
              </a:rPr>
              <a:t>= D(</a:t>
            </a:r>
            <a:r>
              <a:rPr lang="en-US" sz="1200" i="1" kern="12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a:t>
            </a:r>
            <a:r>
              <a:rPr lang="en-US" sz="1200" i="1" kern="1200" dirty="0">
                <a:solidFill>
                  <a:schemeClr val="tx1"/>
                </a:solidFill>
                <a:effectLst/>
                <a:latin typeface="Arial" charset="0"/>
                <a:ea typeface="ＭＳ Ｐゴシック" charset="-128"/>
                <a:cs typeface="ＭＳ Ｐゴシック" charset="-128"/>
              </a:rPr>
              <a:t>X</a:t>
            </a:r>
            <a:r>
              <a:rPr lang="en-US" sz="1200" kern="1200" dirty="0">
                <a:solidFill>
                  <a:schemeClr val="tx1"/>
                </a:solidFill>
                <a:effectLst/>
                <a:latin typeface="Arial" charset="0"/>
                <a:ea typeface="ＭＳ Ｐゴシック" charset="-128"/>
                <a:cs typeface="ＭＳ Ｐゴシック" charset="-128"/>
              </a:rPr>
              <a:t>) is </a:t>
            </a:r>
            <a:r>
              <a:rPr lang="en-US" sz="1200" i="1" kern="1200" dirty="0">
                <a:solidFill>
                  <a:schemeClr val="tx1"/>
                </a:solidFill>
                <a:effectLst/>
                <a:latin typeface="Arial" charset="0"/>
                <a:ea typeface="ＭＳ Ｐゴシック" charset="-128"/>
                <a:cs typeface="ＭＳ Ｐゴシック" charset="-128"/>
              </a:rPr>
              <a:t>some </a:t>
            </a:r>
            <a:r>
              <a:rPr lang="en-US" sz="1200" kern="1200" dirty="0">
                <a:solidFill>
                  <a:schemeClr val="tx1"/>
                </a:solidFill>
                <a:effectLst/>
                <a:latin typeface="Arial" charset="0"/>
                <a:ea typeface="ＭＳ Ｐゴシック" charset="-128"/>
                <a:cs typeface="ＭＳ Ｐゴシック" charset="-128"/>
              </a:rPr>
              <a:t>bit pattern and therefore must be accepted as authentic plaintext.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Thus, in general, we require that only a small subset of all possible bit patterns be considered legitimate plaintext. In that case, any spurious ciphertext is unlikely to produce legitimate plaintext. For example, suppose that only one bit pattern in 10</a:t>
            </a:r>
            <a:r>
              <a:rPr lang="en-US" sz="1200" kern="1200" baseline="30000" dirty="0">
                <a:solidFill>
                  <a:schemeClr val="tx1"/>
                </a:solidFill>
                <a:effectLst/>
                <a:latin typeface="Arial" charset="0"/>
                <a:ea typeface="ＭＳ Ｐゴシック" charset="-128"/>
                <a:cs typeface="ＭＳ Ｐゴシック" charset="-128"/>
              </a:rPr>
              <a:t>6</a:t>
            </a:r>
            <a:r>
              <a:rPr lang="en-US" sz="1200" kern="1200" dirty="0">
                <a:solidFill>
                  <a:schemeClr val="tx1"/>
                </a:solidFill>
                <a:effectLst/>
                <a:latin typeface="Arial" charset="0"/>
                <a:ea typeface="ＭＳ Ｐゴシック" charset="-128"/>
                <a:cs typeface="ＭＳ Ｐゴシック" charset="-128"/>
              </a:rPr>
              <a:t> is legitimate plaintext. Then the probability that any randomly chosen bit pattern, treated as ciphertext, will produce a legitimate plaintext message is only 10</a:t>
            </a:r>
            <a:r>
              <a:rPr lang="en-US" sz="1400" kern="1200" baseline="30000" dirty="0">
                <a:solidFill>
                  <a:schemeClr val="tx1"/>
                </a:solidFill>
                <a:effectLst/>
                <a:latin typeface="Arial" charset="0"/>
                <a:ea typeface="ＭＳ Ｐゴシック" charset="-128"/>
                <a:cs typeface="ＭＳ Ｐゴシック" charset="-128"/>
              </a:rPr>
              <a:t>-6</a:t>
            </a:r>
            <a:r>
              <a:rPr lang="en-US" sz="1200" kern="1200" dirty="0">
                <a:solidFill>
                  <a:schemeClr val="tx1"/>
                </a:solidFill>
                <a:effectLst/>
                <a:latin typeface="Arial" charset="0"/>
                <a:ea typeface="ＭＳ Ｐゴシック" charset="-128"/>
                <a:cs typeface="ＭＳ Ｐゴシック" charset="-128"/>
              </a:rPr>
              <a:t>. </a:t>
            </a:r>
            <a:endParaRPr lang="en-US"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5</a:t>
            </a:fld>
            <a:endParaRPr lang="en-A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effectLst/>
                <a:latin typeface="Arial" charset="0"/>
                <a:ea typeface="ＭＳ Ｐゴシック" charset="-128"/>
                <a:cs typeface="ＭＳ Ｐゴシック" charset="-128"/>
              </a:rPr>
              <a:t>It may be difficult to determine </a:t>
            </a:r>
            <a:r>
              <a:rPr lang="en-US" sz="1200" i="1" kern="1200" dirty="0">
                <a:solidFill>
                  <a:schemeClr val="tx1"/>
                </a:solidFill>
                <a:effectLst/>
                <a:latin typeface="Arial" charset="0"/>
                <a:ea typeface="ＭＳ Ｐゴシック" charset="-128"/>
                <a:cs typeface="ＭＳ Ｐゴシック" charset="-128"/>
              </a:rPr>
              <a:t>automatically </a:t>
            </a:r>
            <a:r>
              <a:rPr lang="en-US" sz="1200" kern="1200" dirty="0">
                <a:solidFill>
                  <a:schemeClr val="tx1"/>
                </a:solidFill>
                <a:effectLst/>
                <a:latin typeface="Arial" charset="0"/>
                <a:ea typeface="ＭＳ Ｐゴシック" charset="-128"/>
                <a:cs typeface="ＭＳ Ｐゴシック" charset="-128"/>
              </a:rPr>
              <a:t>if incoming ciphertext decrypts to intelligible plaintext. If the plaintext is, say, a binary object file or digitized X-rays, determination of properly formed and therefore authentic plaintext may be difficult. Thus, an opponent could achieve a certain level of disruption simply by issuing messages with random content purporting to come from a legitimate user.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One solution to this problem is to force the plaintext to have some structure that is easily recognized but that cannot be replicated without recourse to the encryption function. We could, for example, append an error-detecting code, also known as a frame check sequence (FCS) or checksum, to each message before encryption, as illustrated in Figure 12.2a. A prepares a plaintext message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and then provides this as input to a function F that produces an FCS. The FCS is appended to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and the entire block is then encrypted. At the destination, B decrypts the incoming block and treats the results as a message with an appended FCS. B applies the same function F to attempt to reproduce the FCS. If the calculated FCS is equal to the incoming FCS, then the message is considered authentic. It is unlikely that any random sequence of bits would exhibit the desired relationship.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Note that the order in which the FCS and encryption functions are performed is critical. The sequence illustrated in Figure 12.2a is referred to in [DIFF79] as </a:t>
            </a:r>
            <a:r>
              <a:rPr lang="en-US" sz="1200" b="1" kern="1200" dirty="0">
                <a:solidFill>
                  <a:schemeClr val="tx1"/>
                </a:solidFill>
                <a:effectLst/>
                <a:latin typeface="Arial" charset="0"/>
                <a:ea typeface="ＭＳ Ｐゴシック" charset="-128"/>
                <a:cs typeface="ＭＳ Ｐゴシック" charset="-128"/>
              </a:rPr>
              <a:t>internal error control</a:t>
            </a:r>
            <a:r>
              <a:rPr lang="en-US" sz="1200" kern="1200" dirty="0">
                <a:solidFill>
                  <a:schemeClr val="tx1"/>
                </a:solidFill>
                <a:effectLst/>
                <a:latin typeface="Arial" charset="0"/>
                <a:ea typeface="ＭＳ Ｐゴシック" charset="-128"/>
                <a:cs typeface="ＭＳ Ｐゴシック" charset="-128"/>
              </a:rPr>
              <a:t>, which the authors contrast with </a:t>
            </a:r>
            <a:r>
              <a:rPr lang="en-US" sz="1200" b="1" kern="1200" dirty="0">
                <a:solidFill>
                  <a:schemeClr val="tx1"/>
                </a:solidFill>
                <a:effectLst/>
                <a:latin typeface="Arial" charset="0"/>
                <a:ea typeface="ＭＳ Ｐゴシック" charset="-128"/>
                <a:cs typeface="ＭＳ Ｐゴシック" charset="-128"/>
              </a:rPr>
              <a:t>external error control </a:t>
            </a:r>
            <a:r>
              <a:rPr lang="en-US" sz="1200" kern="1200" dirty="0">
                <a:solidFill>
                  <a:schemeClr val="tx1"/>
                </a:solidFill>
                <a:effectLst/>
                <a:latin typeface="Arial" charset="0"/>
                <a:ea typeface="ＭＳ Ｐゴシック" charset="-128"/>
                <a:cs typeface="ＭＳ Ｐゴシック" charset="-128"/>
              </a:rPr>
              <a:t>(Figure 12.2b). With internal error control, authentication is provided because an opponent would have difficulty generating ciphertext that, when decrypted, would have valid error control bits. If instead the FCS is the outer code, an opponent can construct messages with valid error-control codes. Although the opponent cannot know what the decrypted plaintext will be, he or she can still hope to create confusion and disrupt operations.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6</a:t>
            </a:fld>
            <a:endParaRPr lang="en-AU"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An error-control code is just one example; in fact, any sort of structuring added to the transmitted message serves to strengthen the authentication capability. Such structure is provided by the use of a communications architecture consisting of layered protocols. As an example, consider the structure of messages transmitted using the TCP/IP protocol architecture. Figure 12.3 shows the format of a TCP segment, illustrating the TCP header. Now suppose that each pair of hosts shared a unique secret key, so that all exchanges between a pair of hosts used the same key, regardless of application. Then we could simply encrypt all of the datagram except the IP header. Again, if an opponent substituted some arbitrary bit pattern for the encrypted TCP segment, the resulting plaintext would not include a meaningful header. In this case, the header includes not only a checksum (which covers the header) but also other useful information, such as the sequence number. Because successive TCP segments on a given connection are numbered sequentially, encryption assures that an opponent does not delay, </a:t>
            </a:r>
            <a:r>
              <a:rPr lang="en-US" sz="1200" kern="1200" dirty="0" err="1">
                <a:solidFill>
                  <a:schemeClr val="tx1"/>
                </a:solidFill>
                <a:effectLst/>
                <a:latin typeface="Arial" charset="0"/>
                <a:ea typeface="ＭＳ Ｐゴシック" charset="-128"/>
                <a:cs typeface="ＭＳ Ｐゴシック" charset="-128"/>
              </a:rPr>
              <a:t>misorder</a:t>
            </a:r>
            <a:r>
              <a:rPr lang="en-US" sz="1200" kern="1200" dirty="0">
                <a:solidFill>
                  <a:schemeClr val="tx1"/>
                </a:solidFill>
                <a:effectLst/>
                <a:latin typeface="Arial" charset="0"/>
                <a:ea typeface="ＭＳ Ｐゴシック" charset="-128"/>
                <a:cs typeface="ＭＳ Ｐゴシック" charset="-128"/>
              </a:rPr>
              <a:t>, or delete any segments</a:t>
            </a:r>
            <a:endParaRPr lang="en-US"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7</a:t>
            </a:fld>
            <a:endParaRPr lang="en-AU"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85391D36-BC66-6B4D-BB43-909C7090ACE4}" type="slidenum">
              <a:rPr lang="en-AU">
                <a:latin typeface="Arial" pitchFamily="-84" charset="0"/>
              </a:rPr>
              <a:pPr/>
              <a:t>8</a:t>
            </a:fld>
            <a:endParaRPr lang="en-AU" dirty="0">
              <a:latin typeface="Arial" pitchFamily="-84" charset="0"/>
            </a:endParaRPr>
          </a:p>
        </p:txBody>
      </p:sp>
      <p:sp>
        <p:nvSpPr>
          <p:cNvPr id="25603" name="Rectangle 1026"/>
          <p:cNvSpPr>
            <a:spLocks noGrp="1" noRot="1" noChangeAspect="1" noChangeArrowheads="1" noTextEdit="1"/>
          </p:cNvSpPr>
          <p:nvPr>
            <p:ph type="sldImg"/>
          </p:nvPr>
        </p:nvSpPr>
        <p:spPr>
          <a:ln/>
        </p:spPr>
      </p:sp>
      <p:sp>
        <p:nvSpPr>
          <p:cNvPr id="25604" name="Rectangle 1027"/>
          <p:cNvSpPr>
            <a:spLocks noGrp="1" noChangeArrowheads="1"/>
          </p:cNvSpPr>
          <p:nvPr>
            <p:ph type="body" idx="1"/>
          </p:nvPr>
        </p:nvSpPr>
        <p:spPr>
          <a:noFill/>
          <a:ln/>
        </p:spPr>
        <p:txBody>
          <a:bodyPr/>
          <a:lstStyle/>
          <a:p>
            <a:r>
              <a:rPr lang="en-US" sz="1200" kern="1200" dirty="0">
                <a:solidFill>
                  <a:schemeClr val="tx1"/>
                </a:solidFill>
                <a:effectLst/>
                <a:latin typeface="Arial" charset="0"/>
                <a:ea typeface="ＭＳ Ｐゴシック" charset="-128"/>
                <a:cs typeface="ＭＳ Ｐゴシック" charset="-128"/>
              </a:rPr>
              <a:t>The straightforward use of public-key encryption (Figure 12.1b) provides confidentiality but not authentication. The source (A) uses the public key </a:t>
            </a:r>
            <a:r>
              <a:rPr lang="en-US" sz="1200" i="1" kern="1200" dirty="0" err="1">
                <a:solidFill>
                  <a:schemeClr val="tx1"/>
                </a:solidFill>
                <a:effectLst/>
                <a:latin typeface="Arial" charset="0"/>
                <a:ea typeface="ＭＳ Ｐゴシック" charset="-128"/>
                <a:cs typeface="ＭＳ Ｐゴシック" charset="-128"/>
              </a:rPr>
              <a:t>PU</a:t>
            </a:r>
            <a:r>
              <a:rPr lang="en-US" sz="1200" i="1" kern="1200" baseline="-25000" dirty="0" err="1">
                <a:solidFill>
                  <a:schemeClr val="tx1"/>
                </a:solidFill>
                <a:effectLst/>
                <a:latin typeface="Arial" charset="0"/>
                <a:ea typeface="ＭＳ Ｐゴシック" charset="-128"/>
                <a:cs typeface="ＭＳ Ｐゴシック" charset="-128"/>
              </a:rPr>
              <a:t>b</a:t>
            </a:r>
            <a:r>
              <a:rPr lang="en-US" sz="1200" i="1" kern="1200" dirty="0">
                <a:solidFill>
                  <a:schemeClr val="tx1"/>
                </a:solidFill>
                <a:effectLst/>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of the destination (B) to encrypt </a:t>
            </a:r>
            <a:r>
              <a:rPr lang="en-US" sz="1200" i="1" kern="1200" dirty="0">
                <a:solidFill>
                  <a:schemeClr val="tx1"/>
                </a:solidFill>
                <a:effectLst/>
                <a:latin typeface="Arial" charset="0"/>
                <a:ea typeface="ＭＳ Ｐゴシック" charset="-128"/>
                <a:cs typeface="ＭＳ Ｐゴシック" charset="-128"/>
              </a:rPr>
              <a:t>M</a:t>
            </a:r>
            <a:r>
              <a:rPr lang="en-US" sz="1200" kern="1200" dirty="0">
                <a:solidFill>
                  <a:schemeClr val="tx1"/>
                </a:solidFill>
                <a:effectLst/>
                <a:latin typeface="Arial" charset="0"/>
                <a:ea typeface="ＭＳ Ｐゴシック" charset="-128"/>
                <a:cs typeface="ＭＳ Ｐゴシック" charset="-128"/>
              </a:rPr>
              <a:t>. Because only B has the corresponding private key </a:t>
            </a:r>
            <a:r>
              <a:rPr lang="en-US" sz="1200" i="1" kern="1200" baseline="0" dirty="0" err="1">
                <a:solidFill>
                  <a:schemeClr val="tx1"/>
                </a:solidFill>
                <a:effectLst/>
                <a:latin typeface="Arial" charset="0"/>
                <a:ea typeface="ＭＳ Ｐゴシック" charset="-128"/>
                <a:cs typeface="ＭＳ Ｐゴシック" charset="-128"/>
              </a:rPr>
              <a:t>PR</a:t>
            </a:r>
            <a:r>
              <a:rPr lang="en-US" sz="1200" i="1" kern="1200" baseline="-25000" dirty="0" err="1">
                <a:solidFill>
                  <a:schemeClr val="tx1"/>
                </a:solidFill>
                <a:effectLst/>
                <a:latin typeface="Arial" charset="0"/>
                <a:ea typeface="ＭＳ Ｐゴシック" charset="-128"/>
                <a:cs typeface="ＭＳ Ｐゴシック" charset="-128"/>
              </a:rPr>
              <a:t>b</a:t>
            </a:r>
            <a:r>
              <a:rPr lang="en-US" sz="1200" kern="1200" baseline="0" dirty="0">
                <a:solidFill>
                  <a:schemeClr val="tx1"/>
                </a:solidFill>
                <a:effectLst/>
                <a:latin typeface="Arial" charset="0"/>
                <a:ea typeface="ＭＳ Ｐゴシック" charset="-128"/>
                <a:cs typeface="ＭＳ Ｐゴシック" charset="-128"/>
              </a:rPr>
              <a:t>,</a:t>
            </a:r>
            <a:r>
              <a:rPr lang="en-US" sz="1200" kern="1200" dirty="0">
                <a:solidFill>
                  <a:schemeClr val="tx1"/>
                </a:solidFill>
                <a:effectLst/>
                <a:latin typeface="Arial" charset="0"/>
                <a:ea typeface="ＭＳ Ｐゴシック" charset="-128"/>
                <a:cs typeface="ＭＳ Ｐゴシック" charset="-128"/>
              </a:rPr>
              <a:t> only B can decrypt the message. This scheme provides no authentication, because any opponent could also use B’s public key to encrypt a message and claim to be A.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To provide authentication, A uses its private key to encrypt the message, and B uses A’s public key to decrypt (Figure 12.1c). This provides authentication using the same type of reasoning as in the symmetric encryption case: The message must have come from A because A is the only party that possesses </a:t>
            </a:r>
            <a:r>
              <a:rPr lang="en-US" sz="1200" i="1" kern="1200" dirty="0" err="1">
                <a:solidFill>
                  <a:schemeClr val="tx1"/>
                </a:solidFill>
                <a:effectLst/>
                <a:latin typeface="Arial" charset="0"/>
                <a:ea typeface="ＭＳ Ｐゴシック" charset="-128"/>
                <a:cs typeface="ＭＳ Ｐゴシック" charset="-128"/>
              </a:rPr>
              <a:t>PR</a:t>
            </a:r>
            <a:r>
              <a:rPr lang="en-US" sz="1200" i="1" kern="1200" baseline="-25000" dirty="0" err="1">
                <a:solidFill>
                  <a:schemeClr val="tx1"/>
                </a:solidFill>
                <a:effectLst/>
                <a:latin typeface="Arial" charset="0"/>
                <a:ea typeface="ＭＳ Ｐゴシック" charset="-128"/>
                <a:cs typeface="ＭＳ Ｐゴシック" charset="-128"/>
              </a:rPr>
              <a:t>a</a:t>
            </a:r>
            <a:r>
              <a:rPr lang="en-US" sz="1200" i="1" kern="1200" baseline="-25000" dirty="0">
                <a:solidFill>
                  <a:schemeClr val="tx1"/>
                </a:solidFill>
                <a:effectLst/>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and therefore the only party with the information necessary to construct ciphertext that can be decrypted with </a:t>
            </a:r>
            <a:r>
              <a:rPr lang="en-US" sz="1200" i="1" kern="1200" dirty="0" err="1">
                <a:solidFill>
                  <a:schemeClr val="tx1"/>
                </a:solidFill>
                <a:effectLst/>
                <a:latin typeface="Arial" charset="0"/>
                <a:ea typeface="ＭＳ Ｐゴシック" charset="-128"/>
                <a:cs typeface="ＭＳ Ｐゴシック" charset="-128"/>
              </a:rPr>
              <a:t>PU</a:t>
            </a:r>
            <a:r>
              <a:rPr lang="en-US" sz="1200" i="1" kern="1200" baseline="-25000" dirty="0" err="1">
                <a:solidFill>
                  <a:schemeClr val="tx1"/>
                </a:solidFill>
                <a:effectLst/>
                <a:latin typeface="Arial" charset="0"/>
                <a:ea typeface="ＭＳ Ｐゴシック" charset="-128"/>
                <a:cs typeface="ＭＳ Ｐゴシック" charset="-128"/>
              </a:rPr>
              <a:t>a</a:t>
            </a:r>
            <a:r>
              <a:rPr lang="en-US" sz="1200" kern="1200" dirty="0">
                <a:solidFill>
                  <a:schemeClr val="tx1"/>
                </a:solidFill>
                <a:effectLst/>
                <a:latin typeface="Arial" charset="0"/>
                <a:ea typeface="ＭＳ Ｐゴシック" charset="-128"/>
                <a:cs typeface="ＭＳ Ｐゴシック" charset="-128"/>
              </a:rPr>
              <a:t>. Again, the same reasoning as before applies: There must be some internal structure to the plaintext so that the receiver can distinguish between well-formed plaintext and random bits.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Assuming there is such structure, then the scheme of Figure 12.1c does provide authentication. It also provides what is known as digital signature. Only A could have constructed the ciphertext because only A possesses </a:t>
            </a:r>
            <a:r>
              <a:rPr lang="en-US" sz="1200" i="1" kern="1200" dirty="0" err="1">
                <a:solidFill>
                  <a:schemeClr val="tx1"/>
                </a:solidFill>
                <a:effectLst/>
                <a:latin typeface="Arial" charset="0"/>
                <a:ea typeface="ＭＳ Ｐゴシック" charset="-128"/>
                <a:cs typeface="ＭＳ Ｐゴシック" charset="-128"/>
              </a:rPr>
              <a:t>PR</a:t>
            </a:r>
            <a:r>
              <a:rPr lang="en-US" sz="1200" i="1" kern="1200" baseline="-25000" dirty="0" err="1">
                <a:solidFill>
                  <a:schemeClr val="tx1"/>
                </a:solidFill>
                <a:effectLst/>
                <a:latin typeface="Arial" charset="0"/>
                <a:ea typeface="ＭＳ Ｐゴシック" charset="-128"/>
                <a:cs typeface="ＭＳ Ｐゴシック" charset="-128"/>
              </a:rPr>
              <a:t>a</a:t>
            </a:r>
            <a:r>
              <a:rPr lang="en-US" sz="1200" kern="1200" dirty="0">
                <a:solidFill>
                  <a:schemeClr val="tx1"/>
                </a:solidFill>
                <a:effectLst/>
                <a:latin typeface="Arial" charset="0"/>
                <a:ea typeface="ＭＳ Ｐゴシック" charset="-128"/>
                <a:cs typeface="ＭＳ Ｐゴシック" charset="-128"/>
              </a:rPr>
              <a:t>. Not even B, the recipient, could have constructed the ciphertext. Therefore, if B is in possession of the ciphertext, B has the means to prove that the message must have come from A. In effect, A has “signed” the message by using its private key to encrypt. Note that this scheme does not provide confidentiality. Anyone in possession of A’s public key can decrypt the ciphertext.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To provide both confidentiality and </a:t>
            </a:r>
            <a:r>
              <a:rPr lang="en-US" sz="1200" kern="1200" dirty="0" err="1">
                <a:solidFill>
                  <a:schemeClr val="tx1"/>
                </a:solidFill>
                <a:effectLst/>
                <a:latin typeface="Arial" charset="0"/>
                <a:ea typeface="ＭＳ Ｐゴシック" charset="-128"/>
                <a:cs typeface="ＭＳ Ｐゴシック" charset="-128"/>
              </a:rPr>
              <a:t>authentication,A</a:t>
            </a:r>
            <a:r>
              <a:rPr lang="en-US" sz="1200" kern="1200" dirty="0">
                <a:solidFill>
                  <a:schemeClr val="tx1"/>
                </a:solidFill>
                <a:effectLst/>
                <a:latin typeface="Arial" charset="0"/>
                <a:ea typeface="ＭＳ Ｐゴシック" charset="-128"/>
                <a:cs typeface="ＭＳ Ｐゴシック" charset="-128"/>
              </a:rPr>
              <a:t> can encrypt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first using its private key, which provides the digital signature, and then using B’s public key, which provides confidentiality (Figure 12.1d). The disadvantage of this approach is that the public-key algorithm, which is complex, must be exercised four times rather than two in each communication. </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a:solidFill>
                  <a:schemeClr val="tx1"/>
                </a:solidFill>
                <a:effectLst/>
                <a:latin typeface="Arial" charset="0"/>
                <a:ea typeface="ＭＳ Ｐゴシック" charset="-128"/>
                <a:cs typeface="ＭＳ Ｐゴシック" charset="-128"/>
              </a:rPr>
              <a:t>An alternative authentication technique involves the use of a secret key to generate a small fixed-size block of data, known as a </a:t>
            </a:r>
            <a:r>
              <a:rPr lang="en-US" sz="1200" b="1" kern="1200" dirty="0">
                <a:solidFill>
                  <a:schemeClr val="tx1"/>
                </a:solidFill>
                <a:effectLst/>
                <a:latin typeface="Arial" charset="0"/>
                <a:ea typeface="ＭＳ Ｐゴシック" charset="-128"/>
                <a:cs typeface="ＭＳ Ｐゴシック" charset="-128"/>
              </a:rPr>
              <a:t>cryptographic checksum </a:t>
            </a:r>
            <a:r>
              <a:rPr lang="en-US" sz="1200" kern="1200" dirty="0">
                <a:solidFill>
                  <a:schemeClr val="tx1"/>
                </a:solidFill>
                <a:effectLst/>
                <a:latin typeface="Arial" charset="0"/>
                <a:ea typeface="ＭＳ Ｐゴシック" charset="-128"/>
                <a:cs typeface="ＭＳ Ｐゴシック" charset="-128"/>
              </a:rPr>
              <a:t>or MAC, that is appended to the message. This technique assumes that two communicating parties, say A and B, share a common secret key </a:t>
            </a:r>
            <a:r>
              <a:rPr lang="en-US" sz="1200" i="1" kern="12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When A has a message to send to B, it calculates the MAC as a function of the message and the key: </a:t>
            </a:r>
            <a:endParaRPr lang="en-US" dirty="0"/>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MAC =  C(K , M )</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where</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M =  input message</a:t>
            </a:r>
          </a:p>
          <a:p>
            <a:r>
              <a:rPr lang="en-US" sz="1200" b="0" kern="1200" baseline="0" dirty="0">
                <a:solidFill>
                  <a:schemeClr val="tx1"/>
                </a:solidFill>
                <a:latin typeface="Arial" charset="0"/>
                <a:ea typeface="ＭＳ Ｐゴシック" charset="-128"/>
                <a:cs typeface="ＭＳ Ｐゴシック" charset="-128"/>
              </a:rPr>
              <a:t>C =  MAC function</a:t>
            </a:r>
          </a:p>
          <a:p>
            <a:r>
              <a:rPr lang="en-US" sz="1200" b="0" kern="1200" baseline="0" dirty="0">
                <a:solidFill>
                  <a:schemeClr val="tx1"/>
                </a:solidFill>
                <a:latin typeface="Arial" charset="0"/>
                <a:ea typeface="ＭＳ Ｐゴシック" charset="-128"/>
                <a:cs typeface="ＭＳ Ｐゴシック" charset="-128"/>
              </a:rPr>
              <a:t>K =  shared secret key</a:t>
            </a:r>
          </a:p>
          <a:p>
            <a:r>
              <a:rPr lang="en-US" sz="1200" b="0" kern="1200" baseline="0" dirty="0">
                <a:solidFill>
                  <a:schemeClr val="tx1"/>
                </a:solidFill>
                <a:latin typeface="Arial" charset="0"/>
                <a:ea typeface="ＭＳ Ｐゴシック" charset="-128"/>
                <a:cs typeface="ＭＳ Ｐゴシック" charset="-128"/>
              </a:rPr>
              <a:t>MAC =  message authentication code</a:t>
            </a:r>
          </a:p>
          <a:p>
            <a:endParaRPr lang="en-US" sz="1200" b="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The message plus MAC are transmitted to the intended recipient. The recipient performs the same calculation on the received message, using the same secret key, to generate a new MAC. The received MAC is compared to the calculated MAC (Figure 12.4a). If we assume that only the receiver and the sender know the identity of the secret key, and if the received MAC matches the calculated MAC, then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1.  The receiver is assured that the message has not been altered. If an attacker alters the message but does not alter the MAC, then the receiver’s calculation of the MAC will differ from the received MAC. Because the attacker is assumed not to know the secret key, the attacker cannot alter the MAC to correspond to the alterations in the message.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2.  The receiver is assured that the message is from the alleged sender. Because no one else knows the secret key, no one else could prepare a message with a proper MAC.</a:t>
            </a:r>
          </a:p>
          <a:p>
            <a:endParaRPr lang="en-US" sz="1200" b="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3. If the message includes a sequence number (such as is used with HDLC, X.25, and TCP), then the receiver can be assured of the proper sequence because an attacker cannot successfully alter the sequence number.</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A MAC function is similar to encryption. One difference is that the MAC</a:t>
            </a:r>
          </a:p>
          <a:p>
            <a:r>
              <a:rPr lang="en-US" sz="1200" b="0" kern="1200" baseline="0" dirty="0">
                <a:solidFill>
                  <a:schemeClr val="tx1"/>
                </a:solidFill>
                <a:latin typeface="Arial" charset="0"/>
                <a:ea typeface="ＭＳ Ｐゴシック" charset="-128"/>
                <a:cs typeface="ＭＳ Ｐゴシック" charset="-128"/>
              </a:rPr>
              <a:t>algorithm need not be reversible, as it must be for decryption. In general, the MAC function is a many-to-one function. The domain of the function consists of messages of some arbitrary length, whereas the range consists of all possible MACs and all possible keys. If an n-bit MAC is used, then there are 2</a:t>
            </a:r>
            <a:r>
              <a:rPr lang="en-US" sz="1200" b="0" kern="1200" baseline="3000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  possible MACs, whereas there are N  possible messages with N &gt;&gt;  2</a:t>
            </a:r>
            <a:r>
              <a:rPr lang="en-US" sz="1200" b="0" kern="1200" baseline="3000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 . Furthermore, with a k -bit key, there are 2</a:t>
            </a:r>
            <a:r>
              <a:rPr lang="en-US" sz="1200" b="0" kern="1200" baseline="30000" dirty="0">
                <a:solidFill>
                  <a:schemeClr val="tx1"/>
                </a:solidFill>
                <a:latin typeface="Arial" charset="0"/>
                <a:ea typeface="ＭＳ Ｐゴシック" charset="-128"/>
                <a:cs typeface="ＭＳ Ｐゴシック" charset="-128"/>
              </a:rPr>
              <a:t>k</a:t>
            </a:r>
            <a:r>
              <a:rPr lang="en-US" sz="1200" b="0" kern="1200" baseline="0" dirty="0">
                <a:solidFill>
                  <a:schemeClr val="tx1"/>
                </a:solidFill>
                <a:latin typeface="Arial" charset="0"/>
                <a:ea typeface="ＭＳ Ｐゴシック" charset="-128"/>
                <a:cs typeface="ＭＳ Ｐゴシック" charset="-128"/>
              </a:rPr>
              <a:t>  possible keys.</a:t>
            </a:r>
          </a:p>
          <a:p>
            <a:endParaRPr lang="en-US" sz="1200" b="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process depicted in Figure 12.4a provides authentication but not confidentiality because the message as a whole is transmitted in the clear. Confidentiality can be provided by performing message encryption either after (Figure 12.4b) or before (Figure 12.4c) the MAC algorithm. In both these cases, two separate keys are needed, each of which is shared by the sender and the receiver. In the first case, the MAC is calculated with the message as input and is then concatenated to the message. The entire block is then encrypted. In the second case, the message is encrypted</a:t>
            </a:r>
          </a:p>
          <a:p>
            <a:r>
              <a:rPr lang="en-US" sz="1200" kern="1200" baseline="0" dirty="0">
                <a:solidFill>
                  <a:schemeClr val="tx1"/>
                </a:solidFill>
                <a:latin typeface="Arial" charset="0"/>
                <a:ea typeface="ＭＳ Ｐゴシック" charset="-128"/>
                <a:cs typeface="ＭＳ Ｐゴシック" charset="-128"/>
              </a:rPr>
              <a:t>first. Then the MAC is calculated using the resulting ciphertext and is concatenated to the ciphertext to form the transmitted block. Typically, it is preferable to tie the authentication directly to the plaintext, so the method of Figure 12.4b is used.</a:t>
            </a:r>
            <a:endParaRPr lang="en-US" b="0"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9</a:t>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a:t>© 2020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8675"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a:t>Eighth Edition</a:t>
            </a:r>
          </a:p>
          <a:p>
            <a:pPr>
              <a:buFont typeface="Wingdings" pitchFamily="-84" charset="2"/>
              <a:buNone/>
            </a:pPr>
            <a:r>
              <a:rPr lang="en-US" dirty="0"/>
              <a:t>	by William Stallings	</a:t>
            </a:r>
          </a:p>
          <a:p>
            <a:pPr>
              <a:buFont typeface="Wingdings" pitchFamily="-84" charset="2"/>
              <a:buNone/>
            </a:pPr>
            <a:endParaRPr lang="en-US" dirty="0"/>
          </a:p>
        </p:txBody>
      </p:sp>
      <p:pic>
        <p:nvPicPr>
          <p:cNvPr id="14"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5" name="Footer Placeholder 4"/>
          <p:cNvSpPr>
            <a:spLocks noGrp="1"/>
          </p:cNvSpPr>
          <p:nvPr>
            <p:ph type="ftr" sz="quarter" idx="14"/>
          </p:nvPr>
        </p:nvSpPr>
        <p:spPr>
          <a:xfrm>
            <a:off x="0" y="6492875"/>
            <a:ext cx="5562600" cy="365125"/>
          </a:xfrm>
        </p:spPr>
        <p:txBody>
          <a:bodyPr/>
          <a:lstStyle/>
          <a:p>
            <a:pPr>
              <a:defRPr/>
            </a:pPr>
            <a:r>
              <a:rPr lang="en-US" sz="1000" b="0"/>
              <a:t>© 2020 Pearson Education, Inc., Hoboken, NJ. All rights reserved.   </a:t>
            </a:r>
            <a:endParaRPr lang="en-US" sz="10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Requirements for MACs</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0440622"/>
              </p:ext>
            </p:extLst>
          </p:nvPr>
        </p:nvGraphicFramePr>
        <p:xfrm>
          <a:off x="304800" y="1676400"/>
          <a:ext cx="8610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172200" cy="365125"/>
          </a:xfrm>
        </p:spPr>
        <p:txBody>
          <a:bodyPr/>
          <a:lstStyle/>
          <a:p>
            <a:pPr>
              <a:defRPr/>
            </a:pPr>
            <a:r>
              <a:rPr lang="en-US" sz="1000" b="0"/>
              <a:t>© 2020 Pearson Education, Inc., Hoboken, NJ. All rights reserved.   </a:t>
            </a:r>
            <a:endParaRPr lang="en-US" sz="1000"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a:t>Brute-Force Attack</a:t>
            </a:r>
            <a:endParaRPr lang="en-AU" dirty="0"/>
          </a:p>
        </p:txBody>
      </p:sp>
      <p:sp>
        <p:nvSpPr>
          <p:cNvPr id="68611" name="Rectangle 3"/>
          <p:cNvSpPr>
            <a:spLocks noGrp="1" noChangeArrowheads="1"/>
          </p:cNvSpPr>
          <p:nvPr>
            <p:ph idx="1"/>
          </p:nvPr>
        </p:nvSpPr>
        <p:spPr>
          <a:xfrm>
            <a:off x="533400" y="1762125"/>
            <a:ext cx="8000999" cy="1666875"/>
          </a:xfrm>
        </p:spPr>
        <p:txBody>
          <a:bodyPr>
            <a:normAutofit/>
          </a:bodyPr>
          <a:lstStyle/>
          <a:p>
            <a:r>
              <a:rPr lang="en-US" dirty="0"/>
              <a:t>Requires known message-tag pairs</a:t>
            </a:r>
          </a:p>
          <a:p>
            <a:pPr lvl="1"/>
            <a:r>
              <a:rPr lang="en-US" dirty="0"/>
              <a:t>A brute-force method of finding a collision is to pick a random bit string </a:t>
            </a:r>
            <a:r>
              <a:rPr lang="en-US" i="1" dirty="0"/>
              <a:t>y </a:t>
            </a:r>
            <a:r>
              <a:rPr lang="en-US" dirty="0"/>
              <a:t>and check if H(</a:t>
            </a:r>
            <a:r>
              <a:rPr lang="en-US" i="1" dirty="0"/>
              <a:t>y</a:t>
            </a:r>
            <a:r>
              <a:rPr lang="en-US" dirty="0"/>
              <a:t>) = H(</a:t>
            </a:r>
            <a:r>
              <a:rPr lang="en-US" i="1" dirty="0"/>
              <a:t>x</a:t>
            </a:r>
            <a:r>
              <a:rPr lang="en-US" dirty="0"/>
              <a:t>)</a:t>
            </a:r>
          </a:p>
          <a:p>
            <a:pPr lvl="2"/>
            <a:endParaRPr lang="en-AU" dirty="0"/>
          </a:p>
        </p:txBody>
      </p:sp>
      <p:graphicFrame>
        <p:nvGraphicFramePr>
          <p:cNvPr id="4" name="Diagram 3"/>
          <p:cNvGraphicFramePr/>
          <p:nvPr/>
        </p:nvGraphicFramePr>
        <p:xfrm>
          <a:off x="381000" y="3429000"/>
          <a:ext cx="84582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486400" cy="365125"/>
          </a:xfrm>
        </p:spPr>
        <p:txBody>
          <a:bodyPr/>
          <a:lstStyle/>
          <a:p>
            <a:pPr>
              <a:defRPr/>
            </a:pPr>
            <a:r>
              <a:rPr lang="en-US" sz="1000" b="0"/>
              <a:t>© 2020 Pearson Education, Inc., Hoboken, NJ. All rights reserved.   </a:t>
            </a:r>
            <a:endParaRPr lang="en-US" sz="1000" b="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a:t>Cryptanalysis</a:t>
            </a:r>
            <a:endParaRPr lang="en-AU" dirty="0"/>
          </a:p>
        </p:txBody>
      </p:sp>
      <p:sp>
        <p:nvSpPr>
          <p:cNvPr id="69635" name="Rectangle 3"/>
          <p:cNvSpPr>
            <a:spLocks noGrp="1" noChangeArrowheads="1"/>
          </p:cNvSpPr>
          <p:nvPr>
            <p:ph idx="1"/>
          </p:nvPr>
        </p:nvSpPr>
        <p:spPr/>
        <p:txBody>
          <a:bodyPr>
            <a:normAutofit lnSpcReduction="10000"/>
          </a:bodyPr>
          <a:lstStyle/>
          <a:p>
            <a:r>
              <a:rPr lang="en-US" dirty="0"/>
              <a:t>Cryptanalytic attacks seek to exploit some property of the algorithm to perform some attack other than an exhaustive search</a:t>
            </a:r>
          </a:p>
          <a:p>
            <a:r>
              <a:rPr lang="en-AU" dirty="0"/>
              <a:t>An ideal MAC algorithm will require a cryptanalytic effort greater than or equal to the brute-force effort</a:t>
            </a:r>
          </a:p>
          <a:p>
            <a:r>
              <a:rPr lang="en-AU" dirty="0"/>
              <a:t>There is much more variety in the structure of MACs than in hash functions, so it is difficult to generalize about the cryptanalysis of MACs</a:t>
            </a:r>
          </a:p>
        </p:txBody>
      </p:sp>
      <p:sp>
        <p:nvSpPr>
          <p:cNvPr id="4" name="Footer Placeholder 3"/>
          <p:cNvSpPr>
            <a:spLocks noGrp="1"/>
          </p:cNvSpPr>
          <p:nvPr>
            <p:ph type="ftr" sz="quarter" idx="11"/>
          </p:nvPr>
        </p:nvSpPr>
        <p:spPr>
          <a:xfrm>
            <a:off x="0" y="6492875"/>
            <a:ext cx="7391400" cy="365125"/>
          </a:xfrm>
        </p:spPr>
        <p:txBody>
          <a:bodyPr/>
          <a:lstStyle/>
          <a:p>
            <a:pPr>
              <a:defRPr/>
            </a:pPr>
            <a:r>
              <a:rPr lang="en-US" sz="1050" b="0"/>
              <a:t>© 2020 Pearson Education, Inc., Hoboken, NJ. All rights reserved.   </a:t>
            </a:r>
            <a:endParaRPr lang="en-US" sz="1050" b="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AU" dirty="0"/>
              <a:t>MACs Based on Hash Functions: HMAC</a:t>
            </a:r>
          </a:p>
        </p:txBody>
      </p:sp>
      <p:sp>
        <p:nvSpPr>
          <p:cNvPr id="82947" name="Rectangle 3"/>
          <p:cNvSpPr>
            <a:spLocks noGrp="1" noChangeArrowheads="1"/>
          </p:cNvSpPr>
          <p:nvPr>
            <p:ph idx="1"/>
          </p:nvPr>
        </p:nvSpPr>
        <p:spPr>
          <a:xfrm>
            <a:off x="792163" y="1762125"/>
            <a:ext cx="7570787" cy="4714875"/>
          </a:xfrm>
        </p:spPr>
        <p:txBody>
          <a:bodyPr>
            <a:normAutofit fontScale="92500" lnSpcReduction="20000"/>
          </a:bodyPr>
          <a:lstStyle/>
          <a:p>
            <a:r>
              <a:rPr lang="en-US" dirty="0"/>
              <a:t>There has been increased interest in developing a MAC derived from a cryptographic hash function</a:t>
            </a:r>
          </a:p>
          <a:p>
            <a:r>
              <a:rPr lang="en-US" dirty="0"/>
              <a:t>Motivations:</a:t>
            </a:r>
          </a:p>
          <a:p>
            <a:pPr lvl="1"/>
            <a:r>
              <a:rPr lang="en-US" dirty="0"/>
              <a:t>Cryptographic hash functions such as MD5 and SHA generally execute faster in software than symmetric block ciphers such as DES</a:t>
            </a:r>
          </a:p>
          <a:p>
            <a:pPr lvl="1"/>
            <a:r>
              <a:rPr lang="en-US" dirty="0"/>
              <a:t>Library code for cryptographic hash functions is widely available</a:t>
            </a:r>
          </a:p>
          <a:p>
            <a:pPr marL="342900" lvl="1" indent="-342900">
              <a:spcBef>
                <a:spcPts val="2400"/>
              </a:spcBef>
              <a:buClr>
                <a:srgbClr val="BAABE3"/>
              </a:buClr>
            </a:pPr>
            <a:r>
              <a:rPr lang="en-US" sz="2811" dirty="0">
                <a:cs typeface="ＭＳ Ｐゴシック" pitchFamily="-84" charset="-128"/>
              </a:rPr>
              <a:t>HMAC has been chosen as the mandatory-to-implement MAC for IP security</a:t>
            </a:r>
          </a:p>
          <a:p>
            <a:pPr marL="342900" lvl="1" indent="-342900">
              <a:spcBef>
                <a:spcPts val="2400"/>
              </a:spcBef>
              <a:buClr>
                <a:srgbClr val="BAABE3"/>
              </a:buClr>
            </a:pPr>
            <a:r>
              <a:rPr lang="en-US" sz="2811" dirty="0">
                <a:cs typeface="ＭＳ Ｐゴシック" pitchFamily="-84" charset="-128"/>
              </a:rPr>
              <a:t>Has also been issued as a NIST standard (FIPS 198)</a:t>
            </a:r>
          </a:p>
        </p:txBody>
      </p:sp>
      <p:sp>
        <p:nvSpPr>
          <p:cNvPr id="4" name="Footer Placeholder 3"/>
          <p:cNvSpPr>
            <a:spLocks noGrp="1"/>
          </p:cNvSpPr>
          <p:nvPr>
            <p:ph type="ftr" sz="quarter" idx="11"/>
          </p:nvPr>
        </p:nvSpPr>
        <p:spPr>
          <a:xfrm>
            <a:off x="0" y="6492875"/>
            <a:ext cx="5486400" cy="365125"/>
          </a:xfrm>
        </p:spPr>
        <p:txBody>
          <a:bodyPr/>
          <a:lstStyle/>
          <a:p>
            <a:pPr>
              <a:defRPr/>
            </a:pPr>
            <a:r>
              <a:rPr lang="en-US" sz="1050" b="0"/>
              <a:t>© 2020 Pearson Education, Inc., Hoboken, NJ. All rights reserved.   </a:t>
            </a:r>
            <a:endParaRPr lang="en-US" sz="1050" b="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HMAC Design Objectives</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2236868913"/>
              </p:ext>
            </p:extLst>
          </p:nvPr>
        </p:nvGraphicFramePr>
        <p:xfrm>
          <a:off x="304800" y="1762125"/>
          <a:ext cx="8534399" cy="4714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6410325" cy="365125"/>
          </a:xfrm>
        </p:spPr>
        <p:txBody>
          <a:bodyPr/>
          <a:lstStyle/>
          <a:p>
            <a:pPr>
              <a:defRPr/>
            </a:pPr>
            <a:r>
              <a:rPr lang="en-US" sz="1050" b="0"/>
              <a:t>© 2020 Pearson Education, Inc., Hoboken, NJ. All rights reserved.   </a:t>
            </a:r>
            <a:endParaRPr lang="en-US" sz="1050" b="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6858000" cy="365125"/>
          </a:xfrm>
        </p:spPr>
        <p:txBody>
          <a:bodyPr/>
          <a:lstStyle/>
          <a:p>
            <a:pPr>
              <a:defRPr/>
            </a:pPr>
            <a:r>
              <a:rPr lang="en-US" sz="1050" b="0"/>
              <a:t>© 2020 Pearson Education, Inc., Hoboken, NJ. All rights reserved.   </a:t>
            </a:r>
            <a:endParaRPr lang="en-US" sz="1050" b="0" dirty="0"/>
          </a:p>
        </p:txBody>
      </p:sp>
      <p:pic>
        <p:nvPicPr>
          <p:cNvPr id="3" name="Picture 2">
            <a:extLst>
              <a:ext uri="{FF2B5EF4-FFF2-40B4-BE49-F238E27FC236}">
                <a16:creationId xmlns:a16="http://schemas.microsoft.com/office/drawing/2014/main" id="{2345FE7C-22C8-0F4D-BB27-73AA121C088E}"/>
              </a:ext>
            </a:extLst>
          </p:cNvPr>
          <p:cNvPicPr>
            <a:picLocks noChangeAspect="1"/>
          </p:cNvPicPr>
          <p:nvPr/>
        </p:nvPicPr>
        <p:blipFill>
          <a:blip r:embed="rId3"/>
          <a:stretch>
            <a:fillRect/>
          </a:stretch>
        </p:blipFill>
        <p:spPr>
          <a:xfrm>
            <a:off x="1655676" y="-345066"/>
            <a:ext cx="5832648" cy="7548132"/>
          </a:xfrm>
          <a:prstGeom prst="rect">
            <a:avLst/>
          </a:prstGeom>
        </p:spPr>
      </p:pic>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943600" cy="365125"/>
          </a:xfrm>
        </p:spPr>
        <p:txBody>
          <a:bodyPr/>
          <a:lstStyle/>
          <a:p>
            <a:pPr>
              <a:defRPr/>
            </a:pPr>
            <a:r>
              <a:rPr lang="en-US" sz="1050" b="0"/>
              <a:t>© 2020 Pearson Education, Inc., Hoboken, NJ. All rights reserved.   </a:t>
            </a:r>
            <a:endParaRPr lang="en-US" sz="1050" b="0" dirty="0"/>
          </a:p>
        </p:txBody>
      </p:sp>
      <p:pic>
        <p:nvPicPr>
          <p:cNvPr id="5" name="Picture 4">
            <a:extLst>
              <a:ext uri="{FF2B5EF4-FFF2-40B4-BE49-F238E27FC236}">
                <a16:creationId xmlns:a16="http://schemas.microsoft.com/office/drawing/2014/main" id="{8D6117DF-7D34-1C45-8C0B-6ADA90773563}"/>
              </a:ext>
            </a:extLst>
          </p:cNvPr>
          <p:cNvPicPr>
            <a:picLocks noChangeAspect="1"/>
          </p:cNvPicPr>
          <p:nvPr/>
        </p:nvPicPr>
        <p:blipFill>
          <a:blip r:embed="rId3"/>
          <a:stretch>
            <a:fillRect/>
          </a:stretch>
        </p:blipFill>
        <p:spPr>
          <a:xfrm>
            <a:off x="1922318" y="0"/>
            <a:ext cx="5299364" cy="6858000"/>
          </a:xfrm>
          <a:prstGeom prst="rect">
            <a:avLst/>
          </a:prstGeom>
        </p:spPr>
      </p:pic>
    </p:spTree>
  </p:cSld>
  <p:clrMapOvr>
    <a:masterClrMapping/>
  </p:clrMapOvr>
  <p:transition spd="med">
    <p:pull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dirty="0"/>
              <a:t>Security of HMAC</a:t>
            </a:r>
            <a:endParaRPr lang="en-AU" dirty="0"/>
          </a:p>
        </p:txBody>
      </p:sp>
      <p:sp>
        <p:nvSpPr>
          <p:cNvPr id="87043" name="Rectangle 3"/>
          <p:cNvSpPr>
            <a:spLocks noGrp="1" noChangeArrowheads="1"/>
          </p:cNvSpPr>
          <p:nvPr>
            <p:ph idx="1"/>
          </p:nvPr>
        </p:nvSpPr>
        <p:spPr>
          <a:xfrm>
            <a:off x="792163" y="1762125"/>
            <a:ext cx="7570787" cy="4791075"/>
          </a:xfrm>
        </p:spPr>
        <p:txBody>
          <a:bodyPr>
            <a:normAutofit fontScale="92500"/>
          </a:bodyPr>
          <a:lstStyle/>
          <a:p>
            <a:r>
              <a:rPr lang="en-US" dirty="0"/>
              <a:t>Depends in some way on the cryptographic strength of the underlying hash function</a:t>
            </a:r>
          </a:p>
          <a:p>
            <a:r>
              <a:rPr lang="en-US" dirty="0"/>
              <a:t>Appeal of HMAC is that its designers have been able to prove an exact relationship between the strength of the embedded hash function and the strength of HMAC</a:t>
            </a:r>
          </a:p>
          <a:p>
            <a:r>
              <a:rPr lang="en-US" dirty="0"/>
              <a:t>Generally expressed in terms of the probability of successful forgery with a given amount of time spent by the forger and a given number of message-tag pairs created with the same key</a:t>
            </a:r>
            <a:endParaRPr lang="en-AU" dirty="0"/>
          </a:p>
        </p:txBody>
      </p:sp>
      <p:pic>
        <p:nvPicPr>
          <p:cNvPr id="4" name="Picture 3"/>
          <p:cNvPicPr>
            <a:picLocks noChangeAspect="1"/>
          </p:cNvPicPr>
          <p:nvPr/>
        </p:nvPicPr>
        <p:blipFill>
          <a:blip r:embed="rId3"/>
          <a:stretch>
            <a:fillRect/>
          </a:stretch>
        </p:blipFill>
        <p:spPr>
          <a:xfrm rot="307906">
            <a:off x="6994965" y="387885"/>
            <a:ext cx="1922509" cy="1444867"/>
          </a:xfrm>
          <a:prstGeom prst="rect">
            <a:avLst/>
          </a:prstGeom>
        </p:spPr>
      </p:pic>
      <p:sp>
        <p:nvSpPr>
          <p:cNvPr id="5" name="Footer Placeholder 4"/>
          <p:cNvSpPr>
            <a:spLocks noGrp="1"/>
          </p:cNvSpPr>
          <p:nvPr>
            <p:ph type="ftr" sz="quarter" idx="11"/>
          </p:nvPr>
        </p:nvSpPr>
        <p:spPr>
          <a:xfrm>
            <a:off x="0" y="6492875"/>
            <a:ext cx="6553200" cy="365125"/>
          </a:xfrm>
        </p:spPr>
        <p:txBody>
          <a:bodyPr/>
          <a:lstStyle/>
          <a:p>
            <a:pPr>
              <a:defRPr/>
            </a:pPr>
            <a:r>
              <a:rPr lang="en-US" sz="1050" b="0"/>
              <a:t>© 2020 Pearson Education, Inc., Hoboken, NJ. All rights reserved.   </a:t>
            </a:r>
            <a:endParaRPr lang="en-US" sz="1050" b="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943600" cy="365125"/>
          </a:xfrm>
        </p:spPr>
        <p:txBody>
          <a:bodyPr/>
          <a:lstStyle/>
          <a:p>
            <a:pPr>
              <a:defRPr/>
            </a:pPr>
            <a:r>
              <a:rPr lang="en-US" sz="1050" b="0"/>
              <a:t>© 2020 Pearson Education, Inc., Hoboken, NJ. All rights reserved.   </a:t>
            </a:r>
            <a:endParaRPr lang="en-US" sz="1050" b="0" dirty="0"/>
          </a:p>
        </p:txBody>
      </p:sp>
      <p:pic>
        <p:nvPicPr>
          <p:cNvPr id="7" name="Picture 6">
            <a:extLst>
              <a:ext uri="{FF2B5EF4-FFF2-40B4-BE49-F238E27FC236}">
                <a16:creationId xmlns:a16="http://schemas.microsoft.com/office/drawing/2014/main" id="{0710102C-5424-7C45-9E00-83E0E7C89A2E}"/>
              </a:ext>
            </a:extLst>
          </p:cNvPr>
          <p:cNvPicPr>
            <a:picLocks noChangeAspect="1"/>
          </p:cNvPicPr>
          <p:nvPr/>
        </p:nvPicPr>
        <p:blipFill>
          <a:blip r:embed="rId3"/>
          <a:stretch>
            <a:fillRect/>
          </a:stretch>
        </p:blipFill>
        <p:spPr>
          <a:xfrm>
            <a:off x="-366902" y="-299051"/>
            <a:ext cx="9763438" cy="7544475"/>
          </a:xfrm>
          <a:prstGeom prst="rect">
            <a:avLst/>
          </a:prstGeom>
        </p:spPr>
      </p:pic>
    </p:spTree>
  </p:cSld>
  <p:clrMapOvr>
    <a:masterClrMapping/>
  </p:clrMapOvr>
  <p:transition spd="med">
    <p:pull dir="l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334000" cy="365125"/>
          </a:xfrm>
        </p:spPr>
        <p:txBody>
          <a:bodyPr/>
          <a:lstStyle/>
          <a:p>
            <a:pPr>
              <a:defRPr/>
            </a:pPr>
            <a:r>
              <a:rPr lang="en-US" sz="1050" b="0"/>
              <a:t>© 2020 Pearson Education, Inc., Hoboken, NJ. All rights reserved.   </a:t>
            </a:r>
            <a:endParaRPr lang="en-US" sz="1050" b="0" dirty="0"/>
          </a:p>
        </p:txBody>
      </p:sp>
      <p:pic>
        <p:nvPicPr>
          <p:cNvPr id="4" name="Picture 3">
            <a:extLst>
              <a:ext uri="{FF2B5EF4-FFF2-40B4-BE49-F238E27FC236}">
                <a16:creationId xmlns:a16="http://schemas.microsoft.com/office/drawing/2014/main" id="{6FC47FCD-DE0F-4A4A-AE91-C81C96034066}"/>
              </a:ext>
            </a:extLst>
          </p:cNvPr>
          <p:cNvPicPr>
            <a:picLocks noChangeAspect="1"/>
          </p:cNvPicPr>
          <p:nvPr/>
        </p:nvPicPr>
        <p:blipFill>
          <a:blip r:embed="rId3"/>
          <a:stretch>
            <a:fillRect/>
          </a:stretch>
        </p:blipFill>
        <p:spPr>
          <a:xfrm>
            <a:off x="134470" y="17512"/>
            <a:ext cx="8875059" cy="6858000"/>
          </a:xfrm>
          <a:prstGeom prst="rect">
            <a:avLst/>
          </a:prstGeom>
        </p:spPr>
      </p:pic>
    </p:spTree>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905000" y="3429000"/>
            <a:ext cx="5446713" cy="1470025"/>
          </a:xfrm>
        </p:spPr>
        <p:txBody>
          <a:bodyPr rtlCol="0">
            <a:noAutofit/>
          </a:bodyPr>
          <a:lstStyle/>
          <a:p>
            <a:pPr fontAlgn="auto">
              <a:spcAft>
                <a:spcPts val="0"/>
              </a:spcAft>
              <a:defRPr/>
            </a:pPr>
            <a:r>
              <a:rPr lang="en-US" dirty="0">
                <a:ea typeface="+mj-ea"/>
                <a:cs typeface="+mj-cs"/>
              </a:rPr>
              <a:t>Chapter 12</a:t>
            </a:r>
          </a:p>
        </p:txBody>
      </p:sp>
      <p:sp>
        <p:nvSpPr>
          <p:cNvPr id="30723" name="Subtitle 13"/>
          <p:cNvSpPr>
            <a:spLocks noGrp="1"/>
          </p:cNvSpPr>
          <p:nvPr>
            <p:ph type="subTitle" idx="1"/>
          </p:nvPr>
        </p:nvSpPr>
        <p:spPr>
          <a:xfrm>
            <a:off x="1524000" y="5029200"/>
            <a:ext cx="6096000" cy="852488"/>
          </a:xfrm>
        </p:spPr>
        <p:txBody>
          <a:bodyPr>
            <a:normAutofit fontScale="92500"/>
          </a:bodyPr>
          <a:lstStyle/>
          <a:p>
            <a:r>
              <a:rPr lang="en-AU" sz="3600" dirty="0"/>
              <a:t>Message Authentication Codes</a:t>
            </a:r>
            <a:endParaRPr lang="en-US" sz="3600" dirty="0"/>
          </a:p>
        </p:txBody>
      </p:sp>
      <p:pic>
        <p:nvPicPr>
          <p:cNvPr id="6"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4648200" cy="365125"/>
          </a:xfrm>
        </p:spPr>
        <p:txBody>
          <a:bodyPr/>
          <a:lstStyle/>
          <a:p>
            <a:pPr>
              <a:defRPr/>
            </a:pPr>
            <a:r>
              <a:rPr lang="en-US" sz="1000" b="0"/>
              <a:t>© 2020 Pearson Education, Inc., Hoboken, NJ. All rights reserved.   </a:t>
            </a:r>
            <a:endParaRPr lang="en-US" sz="1000" b="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a:t>Authenticated Encryption (AE)</a:t>
            </a:r>
          </a:p>
        </p:txBody>
      </p:sp>
      <p:sp>
        <p:nvSpPr>
          <p:cNvPr id="3" name="Content Placeholder 2"/>
          <p:cNvSpPr>
            <a:spLocks noGrp="1"/>
          </p:cNvSpPr>
          <p:nvPr>
            <p:ph idx="1"/>
          </p:nvPr>
        </p:nvSpPr>
        <p:spPr>
          <a:xfrm>
            <a:off x="792163" y="1762125"/>
            <a:ext cx="7570787" cy="4638675"/>
          </a:xfrm>
        </p:spPr>
        <p:txBody>
          <a:bodyPr>
            <a:normAutofit fontScale="77500" lnSpcReduction="20000"/>
          </a:bodyPr>
          <a:lstStyle/>
          <a:p>
            <a:r>
              <a:rPr lang="en-US" dirty="0"/>
              <a:t>A term used to describe encryption systems that simultaneously protect confidentiality and authenticity of communications</a:t>
            </a:r>
          </a:p>
          <a:p>
            <a:r>
              <a:rPr lang="en-US" dirty="0"/>
              <a:t>Approaches:</a:t>
            </a:r>
          </a:p>
          <a:p>
            <a:pPr lvl="1"/>
            <a:r>
              <a:rPr lang="en-US" dirty="0"/>
              <a:t>Hashing followed by encryption</a:t>
            </a:r>
          </a:p>
          <a:p>
            <a:pPr lvl="1"/>
            <a:r>
              <a:rPr lang="en-US" dirty="0"/>
              <a:t>Authentication followed by encryption</a:t>
            </a:r>
          </a:p>
          <a:p>
            <a:pPr lvl="1"/>
            <a:r>
              <a:rPr lang="en-US" dirty="0"/>
              <a:t>Encryption followed by authentication</a:t>
            </a:r>
          </a:p>
          <a:p>
            <a:pPr lvl="1"/>
            <a:r>
              <a:rPr lang="en-US" dirty="0"/>
              <a:t>Independently encrypt and authenticate</a:t>
            </a:r>
          </a:p>
          <a:p>
            <a:r>
              <a:rPr lang="en-US" dirty="0"/>
              <a:t> Both decryption and verification are straightforward for each approach</a:t>
            </a:r>
          </a:p>
          <a:p>
            <a:r>
              <a:rPr lang="en-US" dirty="0"/>
              <a:t>There are security vulnerabilities with all of these approaches</a:t>
            </a:r>
          </a:p>
        </p:txBody>
      </p:sp>
      <p:sp>
        <p:nvSpPr>
          <p:cNvPr id="4" name="Footer Placeholder 3"/>
          <p:cNvSpPr>
            <a:spLocks noGrp="1"/>
          </p:cNvSpPr>
          <p:nvPr>
            <p:ph type="ftr" sz="quarter" idx="11"/>
          </p:nvPr>
        </p:nvSpPr>
        <p:spPr>
          <a:xfrm>
            <a:off x="0" y="6492875"/>
            <a:ext cx="6562725" cy="365125"/>
          </a:xfrm>
        </p:spPr>
        <p:txBody>
          <a:bodyPr/>
          <a:lstStyle/>
          <a:p>
            <a:pPr>
              <a:defRPr/>
            </a:pPr>
            <a:r>
              <a:rPr lang="en-US" sz="1050" b="0"/>
              <a:t>© 2020 Pearson Education, Inc., Hoboken, NJ. All rights reserved.   </a:t>
            </a:r>
            <a:endParaRPr lang="en-US" sz="1050" b="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pPr>
              <a:lnSpc>
                <a:spcPts val="4600"/>
              </a:lnSpc>
            </a:pPr>
            <a:r>
              <a:rPr lang="en-US" sz="4400" dirty="0"/>
              <a:t>Counter with Cipher Block Chaining-Message Authentication Code (CCM) </a:t>
            </a:r>
          </a:p>
        </p:txBody>
      </p:sp>
      <p:sp>
        <p:nvSpPr>
          <p:cNvPr id="3" name="Content Placeholder 2"/>
          <p:cNvSpPr>
            <a:spLocks noGrp="1"/>
          </p:cNvSpPr>
          <p:nvPr>
            <p:ph idx="1"/>
          </p:nvPr>
        </p:nvSpPr>
        <p:spPr>
          <a:xfrm>
            <a:off x="792163" y="1762125"/>
            <a:ext cx="7570787" cy="4791075"/>
          </a:xfrm>
        </p:spPr>
        <p:txBody>
          <a:bodyPr>
            <a:normAutofit fontScale="85000" lnSpcReduction="20000"/>
          </a:bodyPr>
          <a:lstStyle/>
          <a:p>
            <a:r>
              <a:rPr lang="en-US" dirty="0"/>
              <a:t>Was standardized by NIST specifically to support the security requirements of IEEE 802.11 WiFi wireless local area networks</a:t>
            </a:r>
          </a:p>
          <a:p>
            <a:r>
              <a:rPr lang="en-US" dirty="0"/>
              <a:t>Variation of the encrypt-and-MAC approach to authenticated encryption</a:t>
            </a:r>
          </a:p>
          <a:p>
            <a:pPr lvl="2"/>
            <a:r>
              <a:rPr lang="en-US" dirty="0"/>
              <a:t>Defined in NIST SP 800-38C</a:t>
            </a:r>
          </a:p>
          <a:p>
            <a:r>
              <a:rPr lang="en-US" dirty="0"/>
              <a:t> Key algorithmic ingredients: </a:t>
            </a:r>
          </a:p>
          <a:p>
            <a:pPr lvl="2"/>
            <a:r>
              <a:rPr lang="en-US" dirty="0"/>
              <a:t>AES encryption algorithm</a:t>
            </a:r>
          </a:p>
          <a:p>
            <a:pPr lvl="2"/>
            <a:r>
              <a:rPr lang="en-US" dirty="0"/>
              <a:t>CTR mode of operation</a:t>
            </a:r>
          </a:p>
          <a:p>
            <a:pPr lvl="2"/>
            <a:r>
              <a:rPr lang="en-US" dirty="0"/>
              <a:t>CMAC authentication algorithm</a:t>
            </a:r>
          </a:p>
          <a:p>
            <a:r>
              <a:rPr lang="en-US" dirty="0"/>
              <a:t>Single key </a:t>
            </a:r>
            <a:r>
              <a:rPr lang="en-US" i="1" dirty="0"/>
              <a:t>K </a:t>
            </a:r>
            <a:r>
              <a:rPr lang="en-US" dirty="0"/>
              <a:t>is used for both encryption and MAC algorithms </a:t>
            </a:r>
          </a:p>
          <a:p>
            <a:endParaRPr lang="en-US" dirty="0"/>
          </a:p>
        </p:txBody>
      </p:sp>
      <p:sp>
        <p:nvSpPr>
          <p:cNvPr id="4" name="Footer Placeholder 3"/>
          <p:cNvSpPr>
            <a:spLocks noGrp="1"/>
          </p:cNvSpPr>
          <p:nvPr>
            <p:ph type="ftr" sz="quarter" idx="11"/>
          </p:nvPr>
        </p:nvSpPr>
        <p:spPr>
          <a:xfrm>
            <a:off x="0" y="6492875"/>
            <a:ext cx="6858000" cy="365125"/>
          </a:xfrm>
        </p:spPr>
        <p:txBody>
          <a:bodyPr/>
          <a:lstStyle/>
          <a:p>
            <a:pPr>
              <a:defRPr/>
            </a:pPr>
            <a:r>
              <a:rPr lang="en-US" sz="1050" b="0"/>
              <a:t>© 2020 Pearson Education, Inc., Hoboken, NJ. All rights reserved.   </a:t>
            </a:r>
            <a:endParaRPr lang="en-US" sz="1050" b="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412875"/>
          </a:xfrm>
        </p:spPr>
        <p:txBody>
          <a:bodyPr/>
          <a:lstStyle/>
          <a:p>
            <a:pPr>
              <a:lnSpc>
                <a:spcPct val="100000"/>
              </a:lnSpc>
            </a:pPr>
            <a:r>
              <a:rPr lang="en-US" sz="2000" dirty="0"/>
              <a:t> </a:t>
            </a:r>
            <a:r>
              <a:rPr lang="en-US" sz="2800" dirty="0"/>
              <a:t> </a:t>
            </a:r>
            <a:r>
              <a:rPr lang="en-US" sz="3600" b="1" dirty="0"/>
              <a:t>The input to the CCM encryption process consists of three elements:</a:t>
            </a:r>
            <a:endParaRPr lang="en-US" sz="4000" b="1" dirty="0"/>
          </a:p>
        </p:txBody>
      </p:sp>
      <p:graphicFrame>
        <p:nvGraphicFramePr>
          <p:cNvPr id="4" name="Diagram 3"/>
          <p:cNvGraphicFramePr/>
          <p:nvPr/>
        </p:nvGraphicFramePr>
        <p:xfrm>
          <a:off x="457200" y="1752600"/>
          <a:ext cx="8077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7010400" cy="365125"/>
          </a:xfrm>
        </p:spPr>
        <p:txBody>
          <a:bodyPr/>
          <a:lstStyle/>
          <a:p>
            <a:pPr>
              <a:defRPr/>
            </a:pPr>
            <a:r>
              <a:rPr lang="en-US" sz="1050" b="0"/>
              <a:t>© 2020 Pearson Education, Inc., Hoboken, NJ. All rights reserved.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638800" cy="365125"/>
          </a:xfrm>
        </p:spPr>
        <p:txBody>
          <a:bodyPr/>
          <a:lstStyle/>
          <a:p>
            <a:pPr>
              <a:defRPr/>
            </a:pPr>
            <a:r>
              <a:rPr lang="en-US" sz="1050" b="0"/>
              <a:t>© 2020 Pearson Education, Inc., Hoboken, NJ. All rights reserved.   </a:t>
            </a:r>
            <a:endParaRPr lang="en-US" sz="1050" b="0" dirty="0"/>
          </a:p>
        </p:txBody>
      </p:sp>
      <p:pic>
        <p:nvPicPr>
          <p:cNvPr id="4" name="Picture 3">
            <a:extLst>
              <a:ext uri="{FF2B5EF4-FFF2-40B4-BE49-F238E27FC236}">
                <a16:creationId xmlns:a16="http://schemas.microsoft.com/office/drawing/2014/main" id="{66E03154-126F-A04A-9686-82B7FCE80D81}"/>
              </a:ext>
            </a:extLst>
          </p:cNvPr>
          <p:cNvPicPr>
            <a:picLocks noChangeAspect="1"/>
          </p:cNvPicPr>
          <p:nvPr/>
        </p:nvPicPr>
        <p:blipFill>
          <a:blip r:embed="rId3"/>
          <a:stretch>
            <a:fillRect/>
          </a:stretch>
        </p:blipFill>
        <p:spPr>
          <a:xfrm>
            <a:off x="1922318" y="0"/>
            <a:ext cx="5299364" cy="6858000"/>
          </a:xfrm>
          <a:prstGeom prst="rect">
            <a:avLst/>
          </a:prstGeom>
        </p:spPr>
      </p:pic>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a:t>Galois/Counter Mode (GCM)</a:t>
            </a:r>
          </a:p>
        </p:txBody>
      </p:sp>
      <p:sp>
        <p:nvSpPr>
          <p:cNvPr id="3" name="Content Placeholder 2"/>
          <p:cNvSpPr>
            <a:spLocks noGrp="1"/>
          </p:cNvSpPr>
          <p:nvPr>
            <p:ph idx="1"/>
          </p:nvPr>
        </p:nvSpPr>
        <p:spPr>
          <a:xfrm>
            <a:off x="792163" y="1762125"/>
            <a:ext cx="7570787" cy="4791075"/>
          </a:xfrm>
        </p:spPr>
        <p:txBody>
          <a:bodyPr>
            <a:normAutofit fontScale="85000" lnSpcReduction="20000"/>
          </a:bodyPr>
          <a:lstStyle/>
          <a:p>
            <a:r>
              <a:rPr lang="en-US" dirty="0"/>
              <a:t>NIST standard SP 800-38D</a:t>
            </a:r>
          </a:p>
          <a:p>
            <a:r>
              <a:rPr lang="en-US" dirty="0"/>
              <a:t>Designed to be parallelizable so that it can provide high throughput with low cost and low latency</a:t>
            </a:r>
          </a:p>
          <a:p>
            <a:pPr lvl="1"/>
            <a:r>
              <a:rPr lang="en-US" dirty="0"/>
              <a:t>Message is encrypted in variant of CTR mode</a:t>
            </a:r>
          </a:p>
          <a:p>
            <a:pPr lvl="1"/>
            <a:r>
              <a:rPr lang="en-US" dirty="0"/>
              <a:t>Resulting ciphertext is multiplied with key material and message length information over GF (2</a:t>
            </a:r>
            <a:r>
              <a:rPr lang="en-US" baseline="30000" dirty="0"/>
              <a:t>128</a:t>
            </a:r>
            <a:r>
              <a:rPr lang="en-US" dirty="0"/>
              <a:t>) to generate the authenticator tag</a:t>
            </a:r>
          </a:p>
          <a:p>
            <a:pPr lvl="1"/>
            <a:r>
              <a:rPr lang="en-US" dirty="0"/>
              <a:t>The standard also specifies a mode of operation that supplies the MAC only, known as GMAC</a:t>
            </a:r>
          </a:p>
          <a:p>
            <a:r>
              <a:rPr lang="en-US" dirty="0"/>
              <a:t>Makes use of two functions:</a:t>
            </a:r>
          </a:p>
          <a:p>
            <a:pPr lvl="1"/>
            <a:r>
              <a:rPr lang="en-US" dirty="0"/>
              <a:t>GHASH - a keyed hash function</a:t>
            </a:r>
          </a:p>
          <a:p>
            <a:pPr lvl="1"/>
            <a:r>
              <a:rPr lang="en-US" dirty="0"/>
              <a:t>GCTR - CTR mode with the counters determined by simple increment by one operation</a:t>
            </a:r>
          </a:p>
        </p:txBody>
      </p:sp>
      <p:sp>
        <p:nvSpPr>
          <p:cNvPr id="4" name="Footer Placeholder 3"/>
          <p:cNvSpPr>
            <a:spLocks noGrp="1"/>
          </p:cNvSpPr>
          <p:nvPr>
            <p:ph type="ftr" sz="quarter" idx="11"/>
          </p:nvPr>
        </p:nvSpPr>
        <p:spPr>
          <a:xfrm>
            <a:off x="0" y="6492875"/>
            <a:ext cx="6858000" cy="365125"/>
          </a:xfrm>
        </p:spPr>
        <p:txBody>
          <a:bodyPr/>
          <a:lstStyle/>
          <a:p>
            <a:pPr>
              <a:defRPr/>
            </a:pPr>
            <a:r>
              <a:rPr lang="en-US" sz="1050" b="0"/>
              <a:t>© 2020 Pearson Education, Inc., Hoboken, NJ. All rights reserved.   </a:t>
            </a:r>
            <a:endParaRPr lang="en-US" sz="1050" b="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096000" cy="365125"/>
          </a:xfrm>
        </p:spPr>
        <p:txBody>
          <a:bodyPr/>
          <a:lstStyle/>
          <a:p>
            <a:pPr>
              <a:defRPr/>
            </a:pPr>
            <a:r>
              <a:rPr lang="en-US" sz="1050" b="0"/>
              <a:t>© 2020 Pearson Education, Inc., Hoboken, NJ. All rights reserved.   </a:t>
            </a:r>
            <a:endParaRPr lang="en-US" sz="1050" b="0" dirty="0"/>
          </a:p>
        </p:txBody>
      </p:sp>
      <p:pic>
        <p:nvPicPr>
          <p:cNvPr id="5" name="Picture 4">
            <a:extLst>
              <a:ext uri="{FF2B5EF4-FFF2-40B4-BE49-F238E27FC236}">
                <a16:creationId xmlns:a16="http://schemas.microsoft.com/office/drawing/2014/main" id="{02A6ECF5-426D-0F4E-98A7-791001CD218F}"/>
              </a:ext>
            </a:extLst>
          </p:cNvPr>
          <p:cNvPicPr>
            <a:picLocks noChangeAspect="1"/>
          </p:cNvPicPr>
          <p:nvPr/>
        </p:nvPicPr>
        <p:blipFill>
          <a:blip r:embed="rId3"/>
          <a:stretch>
            <a:fillRect/>
          </a:stretch>
        </p:blipFill>
        <p:spPr>
          <a:xfrm>
            <a:off x="1907704" y="-112099"/>
            <a:ext cx="5616624" cy="7268572"/>
          </a:xfrm>
          <a:prstGeom prst="rect">
            <a:avLst/>
          </a:prstGeom>
        </p:spPr>
      </p:pic>
    </p:spTree>
  </p:cSld>
  <p:clrMapOvr>
    <a:masterClrMapping/>
  </p:clrMapOvr>
  <p:transition spd="med">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7400925" cy="365125"/>
          </a:xfrm>
        </p:spPr>
        <p:txBody>
          <a:bodyPr/>
          <a:lstStyle/>
          <a:p>
            <a:pPr>
              <a:defRPr/>
            </a:pPr>
            <a:r>
              <a:rPr lang="en-US" sz="1050" b="0"/>
              <a:t>© 2020 Pearson Education, Inc., Hoboken, NJ. All rights reserved.   </a:t>
            </a:r>
            <a:endParaRPr lang="en-US" sz="1050" b="0" dirty="0"/>
          </a:p>
        </p:txBody>
      </p:sp>
      <p:pic>
        <p:nvPicPr>
          <p:cNvPr id="5" name="Picture 4">
            <a:extLst>
              <a:ext uri="{FF2B5EF4-FFF2-40B4-BE49-F238E27FC236}">
                <a16:creationId xmlns:a16="http://schemas.microsoft.com/office/drawing/2014/main" id="{CC9B2B07-C01B-624A-BCB9-13DA9060656B}"/>
              </a:ext>
            </a:extLst>
          </p:cNvPr>
          <p:cNvPicPr>
            <a:picLocks noChangeAspect="1"/>
          </p:cNvPicPr>
          <p:nvPr/>
        </p:nvPicPr>
        <p:blipFill>
          <a:blip r:embed="rId3"/>
          <a:stretch>
            <a:fillRect/>
          </a:stretch>
        </p:blipFill>
        <p:spPr>
          <a:xfrm>
            <a:off x="1743075" y="-714839"/>
            <a:ext cx="6429325" cy="8320303"/>
          </a:xfrm>
          <a:prstGeom prst="rect">
            <a:avLst/>
          </a:prstGeom>
        </p:spPr>
      </p:pic>
    </p:spTree>
  </p:cSld>
  <p:clrMapOvr>
    <a:masterClrMapping/>
  </p:clrMapOvr>
  <p:transition spd="med">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 Wrap (KW)</a:t>
            </a:r>
          </a:p>
        </p:txBody>
      </p:sp>
      <p:sp>
        <p:nvSpPr>
          <p:cNvPr id="5" name="Content Placeholder 4"/>
          <p:cNvSpPr>
            <a:spLocks noGrp="1"/>
          </p:cNvSpPr>
          <p:nvPr>
            <p:ph idx="1"/>
          </p:nvPr>
        </p:nvSpPr>
        <p:spPr>
          <a:xfrm>
            <a:off x="792163" y="1762125"/>
            <a:ext cx="7570787" cy="4867275"/>
          </a:xfrm>
        </p:spPr>
        <p:txBody>
          <a:bodyPr>
            <a:normAutofit fontScale="85000" lnSpcReduction="20000"/>
          </a:bodyPr>
          <a:lstStyle/>
          <a:p>
            <a:r>
              <a:rPr lang="en-US" dirty="0"/>
              <a:t>Most recent block cipher mode of operation defined by NIST </a:t>
            </a:r>
          </a:p>
          <a:p>
            <a:pPr lvl="1"/>
            <a:r>
              <a:rPr lang="en-US" dirty="0"/>
              <a:t>Uses AES or triple DEA as the underlying encryption algorithm</a:t>
            </a:r>
          </a:p>
          <a:p>
            <a:r>
              <a:rPr lang="en-US" dirty="0"/>
              <a:t>Purpose is to securely exchange a symmetric key to be shared by two parties, using a symmetric key already shared by those parties</a:t>
            </a:r>
          </a:p>
          <a:p>
            <a:pPr lvl="1"/>
            <a:r>
              <a:rPr lang="en-US" dirty="0"/>
              <a:t>The latter key is called a </a:t>
            </a:r>
            <a:r>
              <a:rPr lang="en-US" i="1" dirty="0"/>
              <a:t>key encryption key </a:t>
            </a:r>
            <a:r>
              <a:rPr lang="en-US" dirty="0"/>
              <a:t>(KEK)</a:t>
            </a:r>
          </a:p>
          <a:p>
            <a:pPr marL="342900" lvl="1" indent="-342900">
              <a:spcBef>
                <a:spcPts val="2400"/>
              </a:spcBef>
              <a:buClr>
                <a:srgbClr val="BAABE3"/>
              </a:buClr>
            </a:pPr>
            <a:r>
              <a:rPr lang="en-US" sz="2800" dirty="0">
                <a:cs typeface="ＭＳ Ｐゴシック" pitchFamily="-84" charset="-128"/>
              </a:rPr>
              <a:t>Robust in the sense that each bit of output can be expected to depend in a nontrivial fashion on each bit of input</a:t>
            </a:r>
          </a:p>
          <a:p>
            <a:pPr marL="342900" lvl="1" indent="-342900">
              <a:spcBef>
                <a:spcPts val="2400"/>
              </a:spcBef>
              <a:buClr>
                <a:srgbClr val="BAABE3"/>
              </a:buClr>
            </a:pPr>
            <a:r>
              <a:rPr lang="en-US" sz="2800" dirty="0">
                <a:cs typeface="ＭＳ Ｐゴシック" pitchFamily="-84" charset="-128"/>
              </a:rPr>
              <a:t>Only used for small amounts of plaintext</a:t>
            </a:r>
          </a:p>
          <a:p>
            <a:endParaRPr lang="en-US" dirty="0"/>
          </a:p>
        </p:txBody>
      </p:sp>
      <p:sp>
        <p:nvSpPr>
          <p:cNvPr id="6" name="Footer Placeholder 5"/>
          <p:cNvSpPr>
            <a:spLocks noGrp="1"/>
          </p:cNvSpPr>
          <p:nvPr>
            <p:ph type="ftr" sz="quarter" idx="11"/>
          </p:nvPr>
        </p:nvSpPr>
        <p:spPr>
          <a:xfrm>
            <a:off x="0" y="6492875"/>
            <a:ext cx="7477125" cy="365125"/>
          </a:xfrm>
        </p:spPr>
        <p:txBody>
          <a:bodyPr/>
          <a:lstStyle/>
          <a:p>
            <a:pPr>
              <a:defRPr/>
            </a:pPr>
            <a:r>
              <a:rPr lang="en-US" sz="1050" b="0"/>
              <a:t>© 2020 Pearson Education, Inc., Hoboken, NJ. All rights reserved.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400800" cy="365125"/>
          </a:xfrm>
        </p:spPr>
        <p:txBody>
          <a:bodyPr/>
          <a:lstStyle/>
          <a:p>
            <a:pPr>
              <a:defRPr/>
            </a:pPr>
            <a:r>
              <a:rPr lang="en-US" sz="1050" b="0"/>
              <a:t>© 2020 Pearson Education, Inc., Hoboken, NJ. All rights reserved.   </a:t>
            </a:r>
            <a:endParaRPr lang="en-US" sz="1050" b="0" dirty="0"/>
          </a:p>
        </p:txBody>
      </p:sp>
      <p:pic>
        <p:nvPicPr>
          <p:cNvPr id="5" name="Picture 4">
            <a:extLst>
              <a:ext uri="{FF2B5EF4-FFF2-40B4-BE49-F238E27FC236}">
                <a16:creationId xmlns:a16="http://schemas.microsoft.com/office/drawing/2014/main" id="{505954FD-6F0F-0D4B-BFE4-1B2D7C3BCF71}"/>
              </a:ext>
            </a:extLst>
          </p:cNvPr>
          <p:cNvPicPr>
            <a:picLocks noChangeAspect="1"/>
          </p:cNvPicPr>
          <p:nvPr/>
        </p:nvPicPr>
        <p:blipFill>
          <a:blip r:embed="rId3"/>
          <a:stretch>
            <a:fillRect/>
          </a:stretch>
        </p:blipFill>
        <p:spPr>
          <a:xfrm>
            <a:off x="1922318" y="0"/>
            <a:ext cx="5299364" cy="6858000"/>
          </a:xfrm>
          <a:prstGeom prst="rect">
            <a:avLst/>
          </a:prstGeom>
        </p:spPr>
      </p:pic>
    </p:spTree>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400800" cy="365125"/>
          </a:xfrm>
        </p:spPr>
        <p:txBody>
          <a:bodyPr/>
          <a:lstStyle/>
          <a:p>
            <a:pPr>
              <a:defRPr/>
            </a:pPr>
            <a:r>
              <a:rPr lang="en-US" sz="1050" b="0"/>
              <a:t>© 2020 Pearson Education, Inc., Hoboken, NJ. All rights reserved.   </a:t>
            </a:r>
            <a:endParaRPr lang="en-US" sz="1050" b="0" dirty="0"/>
          </a:p>
        </p:txBody>
      </p:sp>
      <p:pic>
        <p:nvPicPr>
          <p:cNvPr id="5" name="Picture 4">
            <a:extLst>
              <a:ext uri="{FF2B5EF4-FFF2-40B4-BE49-F238E27FC236}">
                <a16:creationId xmlns:a16="http://schemas.microsoft.com/office/drawing/2014/main" id="{30607526-82DC-D347-8009-639807E9003D}"/>
              </a:ext>
            </a:extLst>
          </p:cNvPr>
          <p:cNvPicPr>
            <a:picLocks noChangeAspect="1"/>
          </p:cNvPicPr>
          <p:nvPr/>
        </p:nvPicPr>
        <p:blipFill rotWithShape="1">
          <a:blip r:embed="rId3"/>
          <a:srcRect t="26901" b="22701"/>
          <a:stretch/>
        </p:blipFill>
        <p:spPr>
          <a:xfrm>
            <a:off x="-396551" y="476671"/>
            <a:ext cx="9715898" cy="6336963"/>
          </a:xfrm>
          <a:prstGeom prst="rect">
            <a:avLst/>
          </a:prstGeom>
        </p:spPr>
      </p:pic>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Message Authentication Requirements</a:t>
            </a:r>
            <a:endParaRPr lang="en-AU" dirty="0"/>
          </a:p>
        </p:txBody>
      </p:sp>
      <p:sp>
        <p:nvSpPr>
          <p:cNvPr id="48131" name="Rectangle 3"/>
          <p:cNvSpPr>
            <a:spLocks noGrp="1" noChangeArrowheads="1"/>
          </p:cNvSpPr>
          <p:nvPr>
            <p:ph sz="half" idx="1"/>
          </p:nvPr>
        </p:nvSpPr>
        <p:spPr>
          <a:xfrm>
            <a:off x="609600" y="1600200"/>
            <a:ext cx="3748722" cy="4930775"/>
          </a:xfrm>
        </p:spPr>
        <p:txBody>
          <a:bodyPr>
            <a:normAutofit fontScale="70000" lnSpcReduction="20000"/>
          </a:bodyPr>
          <a:lstStyle/>
          <a:p>
            <a:pPr>
              <a:spcBef>
                <a:spcPts val="1200"/>
              </a:spcBef>
            </a:pPr>
            <a:r>
              <a:rPr lang="en-US" sz="2857" dirty="0"/>
              <a:t>Disclosure</a:t>
            </a:r>
          </a:p>
          <a:p>
            <a:pPr lvl="1">
              <a:spcBef>
                <a:spcPts val="1200"/>
              </a:spcBef>
            </a:pPr>
            <a:r>
              <a:rPr lang="en-US" sz="2429" dirty="0"/>
              <a:t>Release of message contents to any person or process not possessing the appropriate cryptographic key</a:t>
            </a:r>
          </a:p>
          <a:p>
            <a:pPr>
              <a:spcBef>
                <a:spcPts val="1200"/>
              </a:spcBef>
            </a:pPr>
            <a:r>
              <a:rPr lang="en-US" sz="2857" dirty="0"/>
              <a:t>Traffic analysis</a:t>
            </a:r>
          </a:p>
          <a:p>
            <a:pPr lvl="1">
              <a:spcBef>
                <a:spcPts val="1200"/>
              </a:spcBef>
            </a:pPr>
            <a:r>
              <a:rPr lang="en-US" sz="2429" dirty="0"/>
              <a:t>Discovery of the pattern of traffic between parties</a:t>
            </a:r>
          </a:p>
          <a:p>
            <a:pPr>
              <a:spcBef>
                <a:spcPts val="1200"/>
              </a:spcBef>
            </a:pPr>
            <a:r>
              <a:rPr lang="en-US" sz="2857" dirty="0"/>
              <a:t>Masquerade</a:t>
            </a:r>
          </a:p>
          <a:p>
            <a:pPr lvl="1">
              <a:spcBef>
                <a:spcPts val="1200"/>
              </a:spcBef>
            </a:pPr>
            <a:r>
              <a:rPr lang="en-US" sz="2429" dirty="0"/>
              <a:t>Insertion of messages into the network from a fraudulent source</a:t>
            </a:r>
          </a:p>
          <a:p>
            <a:pPr>
              <a:spcBef>
                <a:spcPts val="1200"/>
              </a:spcBef>
            </a:pPr>
            <a:r>
              <a:rPr lang="en-US" sz="2857" dirty="0"/>
              <a:t>Content modification</a:t>
            </a:r>
          </a:p>
          <a:p>
            <a:pPr lvl="1">
              <a:spcBef>
                <a:spcPts val="1200"/>
              </a:spcBef>
            </a:pPr>
            <a:r>
              <a:rPr lang="en-US" sz="2429" dirty="0"/>
              <a:t>Changes to the contents of a message, including insertion, deletion, transposition, and modification</a:t>
            </a:r>
          </a:p>
        </p:txBody>
      </p:sp>
      <p:sp>
        <p:nvSpPr>
          <p:cNvPr id="7" name="Content Placeholder 6"/>
          <p:cNvSpPr>
            <a:spLocks noGrp="1"/>
          </p:cNvSpPr>
          <p:nvPr>
            <p:ph sz="half" idx="2"/>
          </p:nvPr>
        </p:nvSpPr>
        <p:spPr>
          <a:xfrm>
            <a:off x="4800600" y="1828800"/>
            <a:ext cx="3566160" cy="4778375"/>
          </a:xfrm>
        </p:spPr>
        <p:txBody>
          <a:bodyPr>
            <a:normAutofit fontScale="70000" lnSpcReduction="20000"/>
          </a:bodyPr>
          <a:lstStyle/>
          <a:p>
            <a:pPr>
              <a:spcBef>
                <a:spcPts val="1200"/>
              </a:spcBef>
            </a:pPr>
            <a:r>
              <a:rPr lang="en-US" sz="2857" dirty="0"/>
              <a:t>Sequence modification</a:t>
            </a:r>
          </a:p>
          <a:p>
            <a:pPr lvl="1">
              <a:spcBef>
                <a:spcPts val="1200"/>
              </a:spcBef>
            </a:pPr>
            <a:r>
              <a:rPr lang="en-US" sz="2429" dirty="0"/>
              <a:t>Any modification to a sequence of messages between parties, including insertion, deletion, and reordering</a:t>
            </a:r>
          </a:p>
          <a:p>
            <a:pPr>
              <a:spcBef>
                <a:spcPts val="1200"/>
              </a:spcBef>
            </a:pPr>
            <a:r>
              <a:rPr lang="en-US" sz="2857" dirty="0"/>
              <a:t>Timing modification</a:t>
            </a:r>
          </a:p>
          <a:p>
            <a:pPr lvl="1">
              <a:spcBef>
                <a:spcPts val="1200"/>
              </a:spcBef>
            </a:pPr>
            <a:r>
              <a:rPr lang="en-US" sz="2429" dirty="0"/>
              <a:t>Delay or replay of messages</a:t>
            </a:r>
          </a:p>
          <a:p>
            <a:pPr>
              <a:spcBef>
                <a:spcPts val="1200"/>
              </a:spcBef>
            </a:pPr>
            <a:r>
              <a:rPr lang="en-US" sz="2857" dirty="0"/>
              <a:t>Source repudiation</a:t>
            </a:r>
          </a:p>
          <a:p>
            <a:pPr lvl="1">
              <a:spcBef>
                <a:spcPts val="1200"/>
              </a:spcBef>
            </a:pPr>
            <a:r>
              <a:rPr lang="en-US" sz="2429" dirty="0"/>
              <a:t>Denial of transmission of message by source</a:t>
            </a:r>
          </a:p>
          <a:p>
            <a:pPr>
              <a:spcBef>
                <a:spcPts val="1200"/>
              </a:spcBef>
            </a:pPr>
            <a:r>
              <a:rPr lang="en-US" sz="2857" dirty="0"/>
              <a:t>Destination repudiation</a:t>
            </a:r>
          </a:p>
          <a:p>
            <a:pPr lvl="1">
              <a:spcBef>
                <a:spcPts val="1200"/>
              </a:spcBef>
            </a:pPr>
            <a:r>
              <a:rPr lang="en-US" sz="2429" dirty="0"/>
              <a:t>Denial of receipt of message by destination</a:t>
            </a:r>
            <a:endParaRPr lang="en-AU" sz="2429" dirty="0"/>
          </a:p>
          <a:p>
            <a:endParaRPr lang="en-US" dirty="0"/>
          </a:p>
        </p:txBody>
      </p:sp>
      <p:sp>
        <p:nvSpPr>
          <p:cNvPr id="5" name="Footer Placeholder 4"/>
          <p:cNvSpPr>
            <a:spLocks noGrp="1"/>
          </p:cNvSpPr>
          <p:nvPr>
            <p:ph type="ftr" sz="quarter" idx="11"/>
          </p:nvPr>
        </p:nvSpPr>
        <p:spPr>
          <a:xfrm>
            <a:off x="0" y="6492875"/>
            <a:ext cx="5943600" cy="365125"/>
          </a:xfrm>
        </p:spPr>
        <p:txBody>
          <a:bodyPr/>
          <a:lstStyle/>
          <a:p>
            <a:pPr>
              <a:defRPr/>
            </a:pPr>
            <a:r>
              <a:rPr lang="en-US" sz="1000" b="0"/>
              <a:t>© 2020 Pearson Education, Inc., Hoboken, NJ. All rights reserved.   </a:t>
            </a:r>
            <a:endParaRPr lang="en-US" sz="1000" b="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pPr>
              <a:lnSpc>
                <a:spcPts val="4800"/>
              </a:lnSpc>
            </a:pPr>
            <a:r>
              <a:rPr lang="en-US" sz="4400" dirty="0"/>
              <a:t>Pseudorandom Number Generation Using Hash Functions and MACs</a:t>
            </a:r>
          </a:p>
        </p:txBody>
      </p:sp>
      <p:sp>
        <p:nvSpPr>
          <p:cNvPr id="3" name="Content Placeholder 2"/>
          <p:cNvSpPr>
            <a:spLocks noGrp="1"/>
          </p:cNvSpPr>
          <p:nvPr>
            <p:ph idx="1"/>
          </p:nvPr>
        </p:nvSpPr>
        <p:spPr>
          <a:xfrm>
            <a:off x="792163" y="1762125"/>
            <a:ext cx="7570787" cy="4867275"/>
          </a:xfrm>
        </p:spPr>
        <p:txBody>
          <a:bodyPr>
            <a:normAutofit fontScale="85000" lnSpcReduction="20000"/>
          </a:bodyPr>
          <a:lstStyle/>
          <a:p>
            <a:pPr>
              <a:lnSpc>
                <a:spcPct val="120000"/>
              </a:lnSpc>
            </a:pPr>
            <a:r>
              <a:rPr lang="en-US" dirty="0"/>
              <a:t>Essential elements of any pseudorandom number generator (PRNG) are a seed value and a deterministic algorithm for generating a stream of pseudorandom bits</a:t>
            </a:r>
          </a:p>
          <a:p>
            <a:pPr lvl="1">
              <a:lnSpc>
                <a:spcPct val="120000"/>
              </a:lnSpc>
            </a:pPr>
            <a:r>
              <a:rPr lang="en-US" dirty="0"/>
              <a:t>If the algorithm is used as a pseudorandom function (PRF) to produce a required value, the seed should only be known to the user of the PRF</a:t>
            </a:r>
          </a:p>
          <a:p>
            <a:pPr lvl="1">
              <a:lnSpc>
                <a:spcPct val="120000"/>
              </a:lnSpc>
            </a:pPr>
            <a:r>
              <a:rPr lang="en-US" dirty="0"/>
              <a:t>If the algorithm is used to produce a stream encryption function, the seed has the role of a secret key that must be known to the sender and the receiver</a:t>
            </a:r>
          </a:p>
          <a:p>
            <a:pPr marL="342900" lvl="1" indent="-342900">
              <a:spcBef>
                <a:spcPts val="2400"/>
              </a:spcBef>
              <a:buClr>
                <a:srgbClr val="BAABE3"/>
              </a:buClr>
            </a:pPr>
            <a:r>
              <a:rPr lang="en-US" sz="2811" dirty="0">
                <a:cs typeface="ＭＳ Ｐゴシック" pitchFamily="-84" charset="-128"/>
              </a:rPr>
              <a:t>A hash function or MAC produces apparently random output and can be used to build a PRNG</a:t>
            </a:r>
          </a:p>
        </p:txBody>
      </p:sp>
      <p:sp>
        <p:nvSpPr>
          <p:cNvPr id="4" name="Footer Placeholder 3"/>
          <p:cNvSpPr>
            <a:spLocks noGrp="1"/>
          </p:cNvSpPr>
          <p:nvPr>
            <p:ph type="ftr" sz="quarter" idx="11"/>
          </p:nvPr>
        </p:nvSpPr>
        <p:spPr>
          <a:xfrm>
            <a:off x="0" y="6492875"/>
            <a:ext cx="6705600" cy="365125"/>
          </a:xfrm>
        </p:spPr>
        <p:txBody>
          <a:bodyPr/>
          <a:lstStyle/>
          <a:p>
            <a:pPr>
              <a:defRPr/>
            </a:pPr>
            <a:r>
              <a:rPr lang="en-US" sz="1050" b="0"/>
              <a:t>© 2020 Pearson Education, Inc., Hoboken, NJ. All rights reserved.   </a:t>
            </a:r>
            <a:endParaRPr lang="en-US" sz="1050" b="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4800600" cy="365125"/>
          </a:xfrm>
        </p:spPr>
        <p:txBody>
          <a:bodyPr/>
          <a:lstStyle/>
          <a:p>
            <a:pPr>
              <a:defRPr/>
            </a:pPr>
            <a:r>
              <a:rPr lang="en-US" sz="1050" b="0"/>
              <a:t>© 2020 Pearson Education, Inc., Hoboken, NJ. All rights reserved.   </a:t>
            </a:r>
            <a:endParaRPr lang="en-US" sz="1050" b="0" dirty="0"/>
          </a:p>
        </p:txBody>
      </p:sp>
      <p:pic>
        <p:nvPicPr>
          <p:cNvPr id="5" name="Picture 4">
            <a:extLst>
              <a:ext uri="{FF2B5EF4-FFF2-40B4-BE49-F238E27FC236}">
                <a16:creationId xmlns:a16="http://schemas.microsoft.com/office/drawing/2014/main" id="{D4049429-C7CE-3348-8C92-947B2C8068C0}"/>
              </a:ext>
            </a:extLst>
          </p:cNvPr>
          <p:cNvPicPr>
            <a:picLocks noChangeAspect="1"/>
          </p:cNvPicPr>
          <p:nvPr/>
        </p:nvPicPr>
        <p:blipFill>
          <a:blip r:embed="rId3"/>
          <a:stretch>
            <a:fillRect/>
          </a:stretch>
        </p:blipFill>
        <p:spPr>
          <a:xfrm>
            <a:off x="1884276" y="-345067"/>
            <a:ext cx="5832648" cy="7548133"/>
          </a:xfrm>
          <a:prstGeom prst="rect">
            <a:avLst/>
          </a:prstGeom>
        </p:spPr>
      </p:pic>
    </p:spTree>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7010400" cy="365125"/>
          </a:xfrm>
        </p:spPr>
        <p:txBody>
          <a:bodyPr/>
          <a:lstStyle/>
          <a:p>
            <a:pPr>
              <a:defRPr/>
            </a:pPr>
            <a:r>
              <a:rPr lang="en-US" sz="1050" b="0"/>
              <a:t>© 2020 Pearson Education, Inc., Hoboken, NJ. All rights reserved.   </a:t>
            </a:r>
            <a:endParaRPr lang="en-US" sz="1050" b="0" dirty="0"/>
          </a:p>
        </p:txBody>
      </p:sp>
      <p:pic>
        <p:nvPicPr>
          <p:cNvPr id="3" name="Picture 2">
            <a:extLst>
              <a:ext uri="{FF2B5EF4-FFF2-40B4-BE49-F238E27FC236}">
                <a16:creationId xmlns:a16="http://schemas.microsoft.com/office/drawing/2014/main" id="{B675715F-A134-194B-AE99-688604596D35}"/>
              </a:ext>
            </a:extLst>
          </p:cNvPr>
          <p:cNvPicPr>
            <a:picLocks noChangeAspect="1"/>
          </p:cNvPicPr>
          <p:nvPr/>
        </p:nvPicPr>
        <p:blipFill rotWithShape="1">
          <a:blip r:embed="rId3"/>
          <a:srcRect b="63650"/>
          <a:stretch/>
        </p:blipFill>
        <p:spPr>
          <a:xfrm>
            <a:off x="-986081" y="814400"/>
            <a:ext cx="11116161" cy="5229200"/>
          </a:xfrm>
          <a:prstGeom prst="rect">
            <a:avLst/>
          </a:prstGeom>
        </p:spPr>
      </p:pic>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a:t>Summary</a:t>
            </a:r>
            <a:endParaRPr lang="en-AU" dirty="0"/>
          </a:p>
        </p:txBody>
      </p:sp>
      <p:sp>
        <p:nvSpPr>
          <p:cNvPr id="100355" name="Rectangle 3"/>
          <p:cNvSpPr>
            <a:spLocks noGrp="1" noChangeArrowheads="1"/>
          </p:cNvSpPr>
          <p:nvPr>
            <p:ph sz="half" idx="1"/>
          </p:nvPr>
        </p:nvSpPr>
        <p:spPr>
          <a:xfrm>
            <a:off x="179512" y="1700808"/>
            <a:ext cx="3565525" cy="5334000"/>
          </a:xfrm>
        </p:spPr>
        <p:txBody>
          <a:bodyPr>
            <a:normAutofit fontScale="85000" lnSpcReduction="10000"/>
          </a:bodyPr>
          <a:lstStyle/>
          <a:p>
            <a:r>
              <a:rPr lang="en-US" dirty="0"/>
              <a:t>List and explain the possible attacks that are relevant to message authentication </a:t>
            </a:r>
            <a:endParaRPr lang="en-US" sz="2000" dirty="0"/>
          </a:p>
          <a:p>
            <a:r>
              <a:rPr lang="en-US" dirty="0"/>
              <a:t>Define the term </a:t>
            </a:r>
            <a:r>
              <a:rPr lang="en-US" i="1" dirty="0"/>
              <a:t>message authentication code</a:t>
            </a:r>
            <a:endParaRPr lang="en-US" sz="2000" dirty="0"/>
          </a:p>
          <a:p>
            <a:r>
              <a:rPr lang="en-US" dirty="0"/>
              <a:t>List and explain the requirements for a  message authentication code</a:t>
            </a:r>
            <a:endParaRPr lang="en-US" sz="2000" dirty="0"/>
          </a:p>
          <a:p>
            <a:r>
              <a:rPr lang="en-US" dirty="0"/>
              <a:t>Present an overview of HMAC</a:t>
            </a:r>
            <a:endParaRPr lang="en-US" sz="2000" dirty="0"/>
          </a:p>
          <a:p>
            <a:r>
              <a:rPr lang="en-US" dirty="0"/>
              <a:t>Present an overview of CMAC</a:t>
            </a:r>
            <a:endParaRPr lang="en-US" sz="2000" dirty="0"/>
          </a:p>
          <a:p>
            <a:endParaRPr lang="en-US" sz="1946" dirty="0"/>
          </a:p>
        </p:txBody>
      </p:sp>
      <p:sp>
        <p:nvSpPr>
          <p:cNvPr id="76804" name="Content Placeholder 11"/>
          <p:cNvSpPr>
            <a:spLocks noGrp="1"/>
          </p:cNvSpPr>
          <p:nvPr>
            <p:ph sz="half" idx="2"/>
          </p:nvPr>
        </p:nvSpPr>
        <p:spPr>
          <a:xfrm>
            <a:off x="5578475" y="1630361"/>
            <a:ext cx="3565525" cy="5105400"/>
          </a:xfrm>
        </p:spPr>
        <p:txBody>
          <a:bodyPr rtlCol="0">
            <a:normAutofit fontScale="85000" lnSpcReduction="10000"/>
          </a:bodyPr>
          <a:lstStyle/>
          <a:p>
            <a:r>
              <a:rPr lang="en-US" dirty="0"/>
              <a:t>Explain the concept of authenticated encryption</a:t>
            </a:r>
          </a:p>
          <a:p>
            <a:r>
              <a:rPr lang="en-US" dirty="0"/>
              <a:t>Present an overview of CCM</a:t>
            </a:r>
          </a:p>
          <a:p>
            <a:r>
              <a:rPr lang="en-US" dirty="0"/>
              <a:t>Present an overview of GCM</a:t>
            </a:r>
          </a:p>
          <a:p>
            <a:r>
              <a:rPr lang="en-US" dirty="0"/>
              <a:t>Discuss the concept of key wrapping and explain its use</a:t>
            </a:r>
          </a:p>
          <a:p>
            <a:r>
              <a:rPr lang="en-US" dirty="0"/>
              <a:t>Understand how a hash function or a message authentication code can be used for pseudorandom number generation</a:t>
            </a:r>
          </a:p>
          <a:p>
            <a:pPr fontAlgn="auto">
              <a:spcAft>
                <a:spcPts val="0"/>
              </a:spcAft>
              <a:buClr>
                <a:schemeClr val="accent1">
                  <a:lumMod val="60000"/>
                  <a:lumOff val="40000"/>
                </a:schemeClr>
              </a:buClr>
              <a:buFont typeface="Candara" pitchFamily="34" charset="0"/>
              <a:buChar char="•"/>
              <a:defRPr/>
            </a:pPr>
            <a:endParaRPr lang="en-US" dirty="0">
              <a:ea typeface="+mn-ea"/>
            </a:endParaRP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05200" y="3429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6781800" cy="365125"/>
          </a:xfrm>
        </p:spPr>
        <p:txBody>
          <a:bodyPr/>
          <a:lstStyle/>
          <a:p>
            <a:pPr>
              <a:defRPr/>
            </a:pPr>
            <a:r>
              <a:rPr lang="en-US" sz="1050" b="0"/>
              <a:t>© 2020 Pearson Education, Inc., Hoboken, NJ. All rights reserved.   </a:t>
            </a:r>
            <a:endParaRPr lang="en-US" sz="1050"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Message Authentication Functions</a:t>
            </a:r>
          </a:p>
        </p:txBody>
      </p:sp>
      <p:sp>
        <p:nvSpPr>
          <p:cNvPr id="9" name="Content Placeholder 8"/>
          <p:cNvSpPr>
            <a:spLocks noGrp="1"/>
          </p:cNvSpPr>
          <p:nvPr>
            <p:ph sz="half" idx="1"/>
          </p:nvPr>
        </p:nvSpPr>
        <p:spPr>
          <a:xfrm>
            <a:off x="381000" y="1371600"/>
            <a:ext cx="3733800" cy="4854575"/>
          </a:xfrm>
        </p:spPr>
        <p:txBody>
          <a:bodyPr>
            <a:normAutofit fontScale="85000" lnSpcReduction="20000"/>
          </a:bodyPr>
          <a:lstStyle/>
          <a:p>
            <a:pPr>
              <a:lnSpc>
                <a:spcPct val="200000"/>
              </a:lnSpc>
              <a:spcBef>
                <a:spcPts val="3600"/>
              </a:spcBef>
            </a:pPr>
            <a:r>
              <a:rPr lang="en-US" sz="2588" dirty="0"/>
              <a:t>Two levels of functionality:</a:t>
            </a:r>
          </a:p>
        </p:txBody>
      </p:sp>
      <p:sp>
        <p:nvSpPr>
          <p:cNvPr id="10" name="Content Placeholder 9"/>
          <p:cNvSpPr>
            <a:spLocks noGrp="1"/>
          </p:cNvSpPr>
          <p:nvPr>
            <p:ph sz="half" idx="2"/>
          </p:nvPr>
        </p:nvSpPr>
        <p:spPr>
          <a:xfrm>
            <a:off x="5105400" y="1524000"/>
            <a:ext cx="3844066" cy="4930775"/>
          </a:xfrm>
        </p:spPr>
        <p:txBody>
          <a:bodyPr>
            <a:normAutofit fontScale="85000" lnSpcReduction="20000"/>
          </a:bodyPr>
          <a:lstStyle/>
          <a:p>
            <a:pPr marL="342900" lvl="1" indent="-342900">
              <a:spcBef>
                <a:spcPts val="2400"/>
              </a:spcBef>
              <a:buClr>
                <a:srgbClr val="BAABE3"/>
              </a:buClr>
            </a:pPr>
            <a:r>
              <a:rPr lang="en-US" sz="2353" dirty="0">
                <a:cs typeface="ＭＳ Ｐゴシック" pitchFamily="-84" charset="-128"/>
              </a:rPr>
              <a:t>Hash function</a:t>
            </a:r>
          </a:p>
          <a:p>
            <a:pPr lvl="1"/>
            <a:r>
              <a:rPr lang="en-US" sz="2235" dirty="0"/>
              <a:t>A function that maps a message of any length into a fixed-length hash value which serves as the authenticator</a:t>
            </a:r>
          </a:p>
          <a:p>
            <a:pPr marL="342900" lvl="1" indent="-342900">
              <a:spcBef>
                <a:spcPts val="2400"/>
              </a:spcBef>
              <a:buClr>
                <a:srgbClr val="BAABE3"/>
              </a:buClr>
            </a:pPr>
            <a:r>
              <a:rPr lang="en-US" sz="2353" dirty="0">
                <a:cs typeface="ＭＳ Ｐゴシック" pitchFamily="-84" charset="-128"/>
              </a:rPr>
              <a:t>Message encryption</a:t>
            </a:r>
          </a:p>
          <a:p>
            <a:pPr lvl="1"/>
            <a:r>
              <a:rPr lang="en-US" sz="2235" dirty="0"/>
              <a:t>The ciphertext of the entire message serves as its authenticator</a:t>
            </a:r>
          </a:p>
          <a:p>
            <a:pPr marL="342900" lvl="1" indent="-342900">
              <a:spcBef>
                <a:spcPts val="2400"/>
              </a:spcBef>
              <a:buClr>
                <a:srgbClr val="BAABE3"/>
              </a:buClr>
            </a:pPr>
            <a:r>
              <a:rPr lang="en-US" sz="2353" dirty="0">
                <a:cs typeface="ＭＳ Ｐゴシック" pitchFamily="-84" charset="-128"/>
              </a:rPr>
              <a:t>Message authentication code (MAC)</a:t>
            </a:r>
          </a:p>
          <a:p>
            <a:pPr lvl="1"/>
            <a:r>
              <a:rPr lang="en-US" sz="2235" dirty="0"/>
              <a:t>A function of the message and a secret key that produces a fixed-length value that serves as the authenticator</a:t>
            </a:r>
          </a:p>
        </p:txBody>
      </p:sp>
      <p:graphicFrame>
        <p:nvGraphicFramePr>
          <p:cNvPr id="7" name="Diagram 6"/>
          <p:cNvGraphicFramePr/>
          <p:nvPr/>
        </p:nvGraphicFramePr>
        <p:xfrm>
          <a:off x="-457200" y="2057400"/>
          <a:ext cx="6096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5334000" cy="365125"/>
          </a:xfrm>
        </p:spPr>
        <p:txBody>
          <a:bodyPr/>
          <a:lstStyle/>
          <a:p>
            <a:pPr>
              <a:defRPr/>
            </a:pPr>
            <a:r>
              <a:rPr lang="en-US" sz="1000" b="0"/>
              <a:t>© 2020 Pearson Education, Inc., Hoboken, NJ. All rights reserved.   </a:t>
            </a:r>
            <a:endParaRPr lang="en-US" sz="1000"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553200" cy="365125"/>
          </a:xfrm>
        </p:spPr>
        <p:txBody>
          <a:bodyPr/>
          <a:lstStyle/>
          <a:p>
            <a:pPr>
              <a:defRPr/>
            </a:pPr>
            <a:r>
              <a:rPr lang="en-US" sz="1000" b="0"/>
              <a:t>© 2020 Pearson Education, Inc., Hoboken, NJ. All rights reserved.   </a:t>
            </a:r>
            <a:endParaRPr lang="en-US" sz="1000" b="0" dirty="0"/>
          </a:p>
        </p:txBody>
      </p:sp>
      <p:pic>
        <p:nvPicPr>
          <p:cNvPr id="5" name="Picture 4">
            <a:extLst>
              <a:ext uri="{FF2B5EF4-FFF2-40B4-BE49-F238E27FC236}">
                <a16:creationId xmlns:a16="http://schemas.microsoft.com/office/drawing/2014/main" id="{AC90B665-2B6B-B84C-A157-76CBF63EE96C}"/>
              </a:ext>
            </a:extLst>
          </p:cNvPr>
          <p:cNvPicPr>
            <a:picLocks noChangeAspect="1"/>
          </p:cNvPicPr>
          <p:nvPr/>
        </p:nvPicPr>
        <p:blipFill>
          <a:blip r:embed="rId3"/>
          <a:stretch>
            <a:fillRect/>
          </a:stretch>
        </p:blipFill>
        <p:spPr>
          <a:xfrm>
            <a:off x="1922318" y="0"/>
            <a:ext cx="5299364" cy="6858000"/>
          </a:xfrm>
          <a:prstGeom prst="rect">
            <a:avLst/>
          </a:prstGeom>
        </p:spPr>
      </p:pic>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4648200" cy="365125"/>
          </a:xfrm>
        </p:spPr>
        <p:txBody>
          <a:bodyPr/>
          <a:lstStyle/>
          <a:p>
            <a:pPr>
              <a:defRPr/>
            </a:pPr>
            <a:r>
              <a:rPr lang="en-US" sz="1000" b="0"/>
              <a:t>© 2020 Pearson Education, Inc., Hoboken, NJ. All rights reserved.   </a:t>
            </a:r>
            <a:endParaRPr lang="en-US" sz="1000" b="0" dirty="0"/>
          </a:p>
        </p:txBody>
      </p:sp>
      <p:pic>
        <p:nvPicPr>
          <p:cNvPr id="5" name="Picture 4">
            <a:extLst>
              <a:ext uri="{FF2B5EF4-FFF2-40B4-BE49-F238E27FC236}">
                <a16:creationId xmlns:a16="http://schemas.microsoft.com/office/drawing/2014/main" id="{0BEAA9AB-D933-9349-A708-32A22CA4F830}"/>
              </a:ext>
            </a:extLst>
          </p:cNvPr>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p:transition spd="med">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324600" cy="365125"/>
          </a:xfrm>
        </p:spPr>
        <p:txBody>
          <a:bodyPr/>
          <a:lstStyle/>
          <a:p>
            <a:pPr>
              <a:defRPr/>
            </a:pPr>
            <a:r>
              <a:rPr lang="en-US" sz="1000" b="0"/>
              <a:t>© 2020 Pearson Education, Inc., Hoboken, NJ. All rights reserved.   </a:t>
            </a:r>
            <a:endParaRPr lang="en-US" sz="1000" b="0" dirty="0"/>
          </a:p>
        </p:txBody>
      </p:sp>
      <p:pic>
        <p:nvPicPr>
          <p:cNvPr id="5" name="Picture 4">
            <a:extLst>
              <a:ext uri="{FF2B5EF4-FFF2-40B4-BE49-F238E27FC236}">
                <a16:creationId xmlns:a16="http://schemas.microsoft.com/office/drawing/2014/main" id="{0E557C99-312E-EF4D-9BD3-F4E7A1EED84C}"/>
              </a:ext>
            </a:extLst>
          </p:cNvPr>
          <p:cNvPicPr>
            <a:picLocks noChangeAspect="1"/>
          </p:cNvPicPr>
          <p:nvPr/>
        </p:nvPicPr>
        <p:blipFill rotWithShape="1">
          <a:blip r:embed="rId3"/>
          <a:srcRect t="12201" b="22700"/>
          <a:stretch/>
        </p:blipFill>
        <p:spPr>
          <a:xfrm>
            <a:off x="107504" y="332656"/>
            <a:ext cx="9217024" cy="7764963"/>
          </a:xfrm>
          <a:prstGeom prst="rect">
            <a:avLst/>
          </a:prstGeom>
        </p:spPr>
      </p:pic>
      <p:sp>
        <p:nvSpPr>
          <p:cNvPr id="6" name="TextBox 5">
            <a:extLst>
              <a:ext uri="{FF2B5EF4-FFF2-40B4-BE49-F238E27FC236}">
                <a16:creationId xmlns:a16="http://schemas.microsoft.com/office/drawing/2014/main" id="{39B72433-9CAF-DC40-8181-F0C6AD3D3FFC}"/>
              </a:ext>
            </a:extLst>
          </p:cNvPr>
          <p:cNvSpPr txBox="1"/>
          <p:nvPr/>
        </p:nvSpPr>
        <p:spPr>
          <a:xfrm>
            <a:off x="2411760" y="5157192"/>
            <a:ext cx="4320480" cy="400110"/>
          </a:xfrm>
          <a:prstGeom prst="rect">
            <a:avLst/>
          </a:prstGeom>
          <a:noFill/>
        </p:spPr>
        <p:txBody>
          <a:bodyPr wrap="square" rtlCol="0">
            <a:spAutoFit/>
          </a:bodyPr>
          <a:lstStyle/>
          <a:p>
            <a:pPr algn="ctr"/>
            <a:r>
              <a:rPr lang="en-US" sz="2000" dirty="0">
                <a:latin typeface="Times" pitchFamily="2" charset="0"/>
              </a:rPr>
              <a:t>Application data</a:t>
            </a:r>
          </a:p>
        </p:txBody>
      </p:sp>
      <p:sp>
        <p:nvSpPr>
          <p:cNvPr id="7" name="TextBox 6">
            <a:extLst>
              <a:ext uri="{FF2B5EF4-FFF2-40B4-BE49-F238E27FC236}">
                <a16:creationId xmlns:a16="http://schemas.microsoft.com/office/drawing/2014/main" id="{4750F5D0-0A22-DE4D-A253-2AC32AF8497E}"/>
              </a:ext>
            </a:extLst>
          </p:cNvPr>
          <p:cNvSpPr txBox="1"/>
          <p:nvPr/>
        </p:nvSpPr>
        <p:spPr>
          <a:xfrm>
            <a:off x="3195588" y="1146809"/>
            <a:ext cx="473596" cy="276999"/>
          </a:xfrm>
          <a:prstGeom prst="rect">
            <a:avLst/>
          </a:prstGeom>
          <a:solidFill>
            <a:schemeClr val="bg1"/>
          </a:solidFill>
        </p:spPr>
        <p:txBody>
          <a:bodyPr wrap="square" rtlCol="0">
            <a:spAutoFit/>
          </a:bodyPr>
          <a:lstStyle/>
          <a:p>
            <a:r>
              <a:rPr lang="en-US" sz="1200" b="1" dirty="0"/>
              <a:t>10</a:t>
            </a:r>
          </a:p>
        </p:txBody>
      </p:sp>
      <p:sp>
        <p:nvSpPr>
          <p:cNvPr id="8" name="TextBox 7">
            <a:extLst>
              <a:ext uri="{FF2B5EF4-FFF2-40B4-BE49-F238E27FC236}">
                <a16:creationId xmlns:a16="http://schemas.microsoft.com/office/drawing/2014/main" id="{EE9B4C78-59F8-EA42-A4F1-9AFD4FC0C523}"/>
              </a:ext>
            </a:extLst>
          </p:cNvPr>
          <p:cNvSpPr txBox="1"/>
          <p:nvPr/>
        </p:nvSpPr>
        <p:spPr>
          <a:xfrm>
            <a:off x="1475656" y="3211649"/>
            <a:ext cx="720080" cy="461665"/>
          </a:xfrm>
          <a:prstGeom prst="rect">
            <a:avLst/>
          </a:prstGeom>
          <a:solidFill>
            <a:schemeClr val="accent2"/>
          </a:solidFill>
        </p:spPr>
        <p:txBody>
          <a:bodyPr wrap="square" rtlCol="0">
            <a:spAutoFit/>
          </a:bodyPr>
          <a:lstStyle/>
          <a:p>
            <a:r>
              <a:rPr lang="en-US" sz="1200" b="1" dirty="0">
                <a:latin typeface="Times" pitchFamily="2" charset="0"/>
              </a:rPr>
              <a:t>Data</a:t>
            </a:r>
          </a:p>
          <a:p>
            <a:r>
              <a:rPr lang="en-US" sz="1200" b="1" dirty="0">
                <a:latin typeface="Times" pitchFamily="2" charset="0"/>
              </a:rPr>
              <a:t>Offset</a:t>
            </a:r>
          </a:p>
        </p:txBody>
      </p:sp>
      <p:pic>
        <p:nvPicPr>
          <p:cNvPr id="10" name="Picture 9">
            <a:extLst>
              <a:ext uri="{FF2B5EF4-FFF2-40B4-BE49-F238E27FC236}">
                <a16:creationId xmlns:a16="http://schemas.microsoft.com/office/drawing/2014/main" id="{2E4AE390-B11D-F540-9446-16D3F55FDA35}"/>
              </a:ext>
            </a:extLst>
          </p:cNvPr>
          <p:cNvPicPr>
            <a:picLocks noChangeAspect="1"/>
          </p:cNvPicPr>
          <p:nvPr/>
        </p:nvPicPr>
        <p:blipFill rotWithShape="1">
          <a:blip r:embed="rId4"/>
          <a:srcRect l="3295" t="62330" r="-3295" b="18052"/>
          <a:stretch/>
        </p:blipFill>
        <p:spPr>
          <a:xfrm>
            <a:off x="2699792" y="6002732"/>
            <a:ext cx="5299364" cy="1345409"/>
          </a:xfrm>
          <a:prstGeom prst="rect">
            <a:avLst/>
          </a:prstGeom>
        </p:spPr>
      </p:pic>
    </p:spTree>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a:t>Public-Key Encryption</a:t>
            </a:r>
            <a:endParaRPr lang="en-AU" dirty="0"/>
          </a:p>
        </p:txBody>
      </p:sp>
      <p:sp>
        <p:nvSpPr>
          <p:cNvPr id="51203" name="Rectangle 3"/>
          <p:cNvSpPr>
            <a:spLocks noGrp="1" noChangeArrowheads="1"/>
          </p:cNvSpPr>
          <p:nvPr>
            <p:ph idx="1"/>
          </p:nvPr>
        </p:nvSpPr>
        <p:spPr>
          <a:xfrm>
            <a:off x="792163" y="1762125"/>
            <a:ext cx="7570787" cy="4638675"/>
          </a:xfrm>
        </p:spPr>
        <p:txBody>
          <a:bodyPr>
            <a:normAutofit fontScale="92500" lnSpcReduction="10000"/>
          </a:bodyPr>
          <a:lstStyle/>
          <a:p>
            <a:r>
              <a:rPr lang="en-US" dirty="0"/>
              <a:t>The straightforward use of public-key encryption provides confidentiality but not authentication</a:t>
            </a:r>
          </a:p>
          <a:p>
            <a:r>
              <a:rPr lang="en-US" dirty="0"/>
              <a:t>To provide both confidentiality and authentication, A can encrypt </a:t>
            </a:r>
            <a:r>
              <a:rPr lang="en-US" i="1" dirty="0"/>
              <a:t>M </a:t>
            </a:r>
            <a:r>
              <a:rPr lang="en-US" dirty="0"/>
              <a:t>first using its private key which provides the digital signature, and then using B’s public key, which provides confidentiality</a:t>
            </a:r>
          </a:p>
          <a:p>
            <a:r>
              <a:rPr lang="en-US" dirty="0"/>
              <a:t>Disadvantage is that the public-key algorithm must be exercised four times rather than two in each communication</a:t>
            </a:r>
          </a:p>
        </p:txBody>
      </p:sp>
      <p:sp>
        <p:nvSpPr>
          <p:cNvPr id="4" name="Footer Placeholder 3"/>
          <p:cNvSpPr>
            <a:spLocks noGrp="1"/>
          </p:cNvSpPr>
          <p:nvPr>
            <p:ph type="ftr" sz="quarter" idx="11"/>
          </p:nvPr>
        </p:nvSpPr>
        <p:spPr>
          <a:xfrm>
            <a:off x="0" y="6492875"/>
            <a:ext cx="7239000" cy="365125"/>
          </a:xfrm>
        </p:spPr>
        <p:txBody>
          <a:bodyPr/>
          <a:lstStyle/>
          <a:p>
            <a:pPr>
              <a:defRPr/>
            </a:pPr>
            <a:r>
              <a:rPr lang="en-US" sz="1000" b="0"/>
              <a:t>© 2020 Pearson Education, Inc., Hoboken, NJ. All rights reserved.   </a:t>
            </a:r>
            <a:endParaRPr lang="en-US" sz="1000" b="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477000" cy="365125"/>
          </a:xfrm>
        </p:spPr>
        <p:txBody>
          <a:bodyPr/>
          <a:lstStyle/>
          <a:p>
            <a:pPr>
              <a:defRPr/>
            </a:pPr>
            <a:r>
              <a:rPr lang="en-US" sz="1000" b="0"/>
              <a:t>© 2020 Pearson Education, Inc., Hoboken, NJ. All rights reserved.   </a:t>
            </a:r>
            <a:endParaRPr lang="en-US" sz="1000" b="0" dirty="0"/>
          </a:p>
        </p:txBody>
      </p:sp>
      <p:pic>
        <p:nvPicPr>
          <p:cNvPr id="5" name="Picture 4">
            <a:extLst>
              <a:ext uri="{FF2B5EF4-FFF2-40B4-BE49-F238E27FC236}">
                <a16:creationId xmlns:a16="http://schemas.microsoft.com/office/drawing/2014/main" id="{280F4C1F-DD98-D746-9D8D-9C3A38544F00}"/>
              </a:ext>
            </a:extLst>
          </p:cNvPr>
          <p:cNvPicPr>
            <a:picLocks noChangeAspect="1"/>
          </p:cNvPicPr>
          <p:nvPr/>
        </p:nvPicPr>
        <p:blipFill rotWithShape="1">
          <a:blip r:embed="rId3"/>
          <a:srcRect t="15350" b="5324"/>
          <a:stretch/>
        </p:blipFill>
        <p:spPr>
          <a:xfrm>
            <a:off x="1333500" y="-156183"/>
            <a:ext cx="6477000" cy="6649058"/>
          </a:xfrm>
          <a:prstGeom prst="rect">
            <a:avLst/>
          </a:prstGeom>
        </p:spPr>
      </p:pic>
    </p:spTree>
  </p:cSld>
  <p:clrMapOvr>
    <a:masterClrMapping/>
  </p:clrMapOvr>
  <p:transition>
    <p:dissolve/>
  </p:transition>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18247</TotalTime>
  <Words>9582</Words>
  <Application>Microsoft Macintosh PowerPoint</Application>
  <PresentationFormat>On-screen Show (4:3)</PresentationFormat>
  <Paragraphs>430</Paragraphs>
  <Slides>33</Slides>
  <Notes>33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Cambria Math</vt:lpstr>
      <vt:lpstr>Candara</vt:lpstr>
      <vt:lpstr>Courier New</vt:lpstr>
      <vt:lpstr>Mistral</vt:lpstr>
      <vt:lpstr>Times</vt:lpstr>
      <vt:lpstr>Times New Roman</vt:lpstr>
      <vt:lpstr>Wingdings</vt:lpstr>
      <vt:lpstr>Infusion</vt:lpstr>
      <vt:lpstr>Cryptography and Network Security</vt:lpstr>
      <vt:lpstr>Chapter 12</vt:lpstr>
      <vt:lpstr>Message Authentication Requirements</vt:lpstr>
      <vt:lpstr>Message Authentication Functions</vt:lpstr>
      <vt:lpstr>PowerPoint Presentation</vt:lpstr>
      <vt:lpstr>PowerPoint Presentation</vt:lpstr>
      <vt:lpstr>PowerPoint Presentation</vt:lpstr>
      <vt:lpstr>Public-Key Encryption</vt:lpstr>
      <vt:lpstr>PowerPoint Presentation</vt:lpstr>
      <vt:lpstr>Requirements for MACs</vt:lpstr>
      <vt:lpstr>Brute-Force Attack</vt:lpstr>
      <vt:lpstr>Cryptanalysis</vt:lpstr>
      <vt:lpstr>MACs Based on Hash Functions: HMAC</vt:lpstr>
      <vt:lpstr>HMAC Design Objectives</vt:lpstr>
      <vt:lpstr>PowerPoint Presentation</vt:lpstr>
      <vt:lpstr>PowerPoint Presentation</vt:lpstr>
      <vt:lpstr>Security of HMAC</vt:lpstr>
      <vt:lpstr>PowerPoint Presentation</vt:lpstr>
      <vt:lpstr>PowerPoint Presentation</vt:lpstr>
      <vt:lpstr>Authenticated Encryption (AE)</vt:lpstr>
      <vt:lpstr>Counter with Cipher Block Chaining-Message Authentication Code (CCM) </vt:lpstr>
      <vt:lpstr>  The input to the CCM encryption process consists of three elements:</vt:lpstr>
      <vt:lpstr>PowerPoint Presentation</vt:lpstr>
      <vt:lpstr>Galois/Counter Mode (GCM)</vt:lpstr>
      <vt:lpstr>PowerPoint Presentation</vt:lpstr>
      <vt:lpstr>PowerPoint Presentation</vt:lpstr>
      <vt:lpstr>Key Wrap (KW)</vt:lpstr>
      <vt:lpstr>PowerPoint Presentation</vt:lpstr>
      <vt:lpstr>PowerPoint Presentation</vt:lpstr>
      <vt:lpstr>Pseudorandom Number Generation Using Hash Functions and MACs</vt:lpstr>
      <vt:lpstr>PowerPoint Presentation</vt:lpstr>
      <vt:lpstr>PowerPoint Presentation</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12</dc:subject>
  <dc:creator>Dr Lawrie Brown</dc:creator>
  <cp:keywords/>
  <dc:description/>
  <cp:lastModifiedBy>Kim McLaughlin</cp:lastModifiedBy>
  <cp:revision>92</cp:revision>
  <dcterms:created xsi:type="dcterms:W3CDTF">2016-04-21T19:35:06Z</dcterms:created>
  <dcterms:modified xsi:type="dcterms:W3CDTF">2019-11-07T03:36:26Z</dcterms:modified>
  <cp:category/>
</cp:coreProperties>
</file>