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52"/>
  </p:notesMasterIdLst>
  <p:handoutMasterIdLst>
    <p:handoutMasterId r:id="rId53"/>
  </p:handoutMasterIdLst>
  <p:sldIdLst>
    <p:sldId id="320" r:id="rId2"/>
    <p:sldId id="321"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3" r:id="rId20"/>
    <p:sldId id="344" r:id="rId21"/>
    <p:sldId id="346" r:id="rId22"/>
    <p:sldId id="345"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40" r:id="rId42"/>
    <p:sldId id="341" r:id="rId43"/>
    <p:sldId id="365" r:id="rId44"/>
    <p:sldId id="374" r:id="rId45"/>
    <p:sldId id="366" r:id="rId46"/>
    <p:sldId id="367" r:id="rId47"/>
    <p:sldId id="368" r:id="rId48"/>
    <p:sldId id="369" r:id="rId49"/>
    <p:sldId id="370" r:id="rId50"/>
    <p:sldId id="323" r:id="rId5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89BE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autoAdjust="0"/>
    <p:restoredTop sz="95821" autoAdjust="0"/>
  </p:normalViewPr>
  <p:slideViewPr>
    <p:cSldViewPr>
      <p:cViewPr varScale="1">
        <p:scale>
          <a:sx n="109" d="100"/>
          <a:sy n="109" d="100"/>
        </p:scale>
        <p:origin x="2136"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FE873D-7B99-7947-9709-E70B251D0360}" type="doc">
      <dgm:prSet loTypeId="urn:microsoft.com/office/officeart/2005/8/layout/bProcess4" loCatId="list" qsTypeId="urn:microsoft.com/office/officeart/2005/8/quickstyle/simple1" qsCatId="simple" csTypeId="urn:microsoft.com/office/officeart/2005/8/colors/accent1_2" csCatId="accent1" phldr="1"/>
      <dgm:spPr/>
      <dgm:t>
        <a:bodyPr/>
        <a:lstStyle/>
        <a:p>
          <a:endParaRPr lang="en-US"/>
        </a:p>
      </dgm:t>
    </dgm:pt>
    <dgm:pt modelId="{2D7F2035-A918-A944-B9AE-3976ADC6F92D}">
      <dgm:prSet custT="1"/>
      <dgm:spPr/>
      <dgm:t>
        <a:bodyPr/>
        <a:lstStyle/>
        <a:p>
          <a:r>
            <a:rPr lang="en-US" sz="1200" dirty="0"/>
            <a:t>Are a subset of embedded systems</a:t>
          </a:r>
        </a:p>
      </dgm:t>
    </dgm:pt>
    <dgm:pt modelId="{40B52728-8B99-CF42-B0A3-17EF682B9E5C}" type="parTrans" cxnId="{97877DA0-92BB-1946-83A2-6B5D977AF7AC}">
      <dgm:prSet/>
      <dgm:spPr/>
      <dgm:t>
        <a:bodyPr/>
        <a:lstStyle/>
        <a:p>
          <a:endParaRPr lang="en-US"/>
        </a:p>
      </dgm:t>
    </dgm:pt>
    <dgm:pt modelId="{8D288DEA-10F3-A04C-96A8-3636305189FC}" type="sibTrans" cxnId="{97877DA0-92BB-1946-83A2-6B5D977AF7AC}">
      <dgm:prSet/>
      <dgm:spPr/>
      <dgm:t>
        <a:bodyPr/>
        <a:lstStyle/>
        <a:p>
          <a:endParaRPr lang="en-US"/>
        </a:p>
      </dgm:t>
    </dgm:pt>
    <dgm:pt modelId="{C48D8276-D948-F74E-A958-5683DCB1B8F8}">
      <dgm:prSet custT="1"/>
      <dgm:spPr/>
      <dgm:t>
        <a:bodyPr/>
        <a:lstStyle/>
        <a:p>
          <a:r>
            <a:rPr lang="en-US" sz="1200" dirty="0"/>
            <a:t>Have a processor whose behavior is difficult to observe both by the programmer and the user</a:t>
          </a:r>
        </a:p>
      </dgm:t>
    </dgm:pt>
    <dgm:pt modelId="{1F4DCF75-03F7-F049-979C-C9710571966C}" type="parTrans" cxnId="{8D2850CF-29B1-F342-B65D-8A44B8E4EA50}">
      <dgm:prSet/>
      <dgm:spPr/>
      <dgm:t>
        <a:bodyPr/>
        <a:lstStyle/>
        <a:p>
          <a:endParaRPr lang="en-US"/>
        </a:p>
      </dgm:t>
    </dgm:pt>
    <dgm:pt modelId="{EF9C98B3-1132-7841-8D61-628B2EC963AC}" type="sibTrans" cxnId="{8D2850CF-29B1-F342-B65D-8A44B8E4EA50}">
      <dgm:prSet/>
      <dgm:spPr/>
      <dgm:t>
        <a:bodyPr/>
        <a:lstStyle/>
        <a:p>
          <a:endParaRPr lang="en-US"/>
        </a:p>
      </dgm:t>
    </dgm:pt>
    <dgm:pt modelId="{900B260B-73F2-A545-A1D2-7CADF246E903}">
      <dgm:prSet custT="1"/>
      <dgm:spPr/>
      <dgm:t>
        <a:bodyPr/>
        <a:lstStyle/>
        <a:p>
          <a:r>
            <a:rPr lang="en-US" sz="1200"/>
            <a:t>Use a microcontroller</a:t>
          </a:r>
        </a:p>
      </dgm:t>
    </dgm:pt>
    <dgm:pt modelId="{EC209ECF-F468-674F-860B-EAB0C8F37D4C}" type="parTrans" cxnId="{AD30F394-A040-6446-8CFB-0A67C3C93346}">
      <dgm:prSet/>
      <dgm:spPr/>
      <dgm:t>
        <a:bodyPr/>
        <a:lstStyle/>
        <a:p>
          <a:endParaRPr lang="en-US"/>
        </a:p>
      </dgm:t>
    </dgm:pt>
    <dgm:pt modelId="{2D758237-581A-C641-882F-87D615537D56}" type="sibTrans" cxnId="{AD30F394-A040-6446-8CFB-0A67C3C93346}">
      <dgm:prSet/>
      <dgm:spPr/>
      <dgm:t>
        <a:bodyPr/>
        <a:lstStyle/>
        <a:p>
          <a:endParaRPr lang="en-US"/>
        </a:p>
      </dgm:t>
    </dgm:pt>
    <dgm:pt modelId="{11377F3A-6526-FF42-A67D-8F74E45DD6FE}">
      <dgm:prSet custT="1"/>
      <dgm:spPr/>
      <dgm:t>
        <a:bodyPr/>
        <a:lstStyle/>
        <a:p>
          <a:r>
            <a:rPr lang="en-US" sz="1200" dirty="0"/>
            <a:t>Are not programmable once the program logic for the device has been burned into ROM </a:t>
          </a:r>
        </a:p>
      </dgm:t>
    </dgm:pt>
    <dgm:pt modelId="{3C8AE316-EE20-ED4B-B46A-CF523BEE7667}" type="parTrans" cxnId="{0A15642F-E95B-AB42-A860-3187A87D9A2D}">
      <dgm:prSet/>
      <dgm:spPr/>
      <dgm:t>
        <a:bodyPr/>
        <a:lstStyle/>
        <a:p>
          <a:endParaRPr lang="en-US"/>
        </a:p>
      </dgm:t>
    </dgm:pt>
    <dgm:pt modelId="{1054263B-E644-CA47-BBBA-088303BC84CE}" type="sibTrans" cxnId="{0A15642F-E95B-AB42-A860-3187A87D9A2D}">
      <dgm:prSet/>
      <dgm:spPr/>
      <dgm:t>
        <a:bodyPr/>
        <a:lstStyle/>
        <a:p>
          <a:endParaRPr lang="en-US"/>
        </a:p>
      </dgm:t>
    </dgm:pt>
    <dgm:pt modelId="{A08F5650-48A8-DF49-9A13-C454928605D2}">
      <dgm:prSet custT="1"/>
      <dgm:spPr/>
      <dgm:t>
        <a:bodyPr/>
        <a:lstStyle/>
        <a:p>
          <a:r>
            <a:rPr lang="en-US" sz="1200" dirty="0"/>
            <a:t>Have no interaction with a user</a:t>
          </a:r>
        </a:p>
      </dgm:t>
    </dgm:pt>
    <dgm:pt modelId="{B3EA8191-F93C-CB41-AEFA-F50391A50DDB}" type="parTrans" cxnId="{4E544CA3-1E79-594B-ADC2-535AC163A1F3}">
      <dgm:prSet/>
      <dgm:spPr/>
      <dgm:t>
        <a:bodyPr/>
        <a:lstStyle/>
        <a:p>
          <a:endParaRPr lang="en-US"/>
        </a:p>
      </dgm:t>
    </dgm:pt>
    <dgm:pt modelId="{66F7A53D-CE8E-0443-9BBA-1669DD42D80D}" type="sibTrans" cxnId="{4E544CA3-1E79-594B-ADC2-535AC163A1F3}">
      <dgm:prSet/>
      <dgm:spPr/>
      <dgm:t>
        <a:bodyPr/>
        <a:lstStyle/>
        <a:p>
          <a:endParaRPr lang="en-US"/>
        </a:p>
      </dgm:t>
    </dgm:pt>
    <dgm:pt modelId="{EF6E42AE-DACA-B24B-8AFB-750ADE9B0C31}">
      <dgm:prSet custT="1"/>
      <dgm:spPr/>
      <dgm:t>
        <a:bodyPr/>
        <a:lstStyle/>
        <a:p>
          <a:r>
            <a:rPr lang="en-US" sz="1200" dirty="0"/>
            <a:t>Are dedicated, single-purpose devices that detect something in the environment, perform a basic level of processing, and then do something with the results</a:t>
          </a:r>
        </a:p>
      </dgm:t>
    </dgm:pt>
    <dgm:pt modelId="{D5A9DD28-9B3B-994A-925E-A5B2BBBC03C0}" type="parTrans" cxnId="{CFCFEFDC-5A69-8C48-A354-C358EB6B72B9}">
      <dgm:prSet/>
      <dgm:spPr/>
      <dgm:t>
        <a:bodyPr/>
        <a:lstStyle/>
        <a:p>
          <a:endParaRPr lang="en-US"/>
        </a:p>
      </dgm:t>
    </dgm:pt>
    <dgm:pt modelId="{98565286-23E2-514E-8A5D-FF58B5931145}" type="sibTrans" cxnId="{CFCFEFDC-5A69-8C48-A354-C358EB6B72B9}">
      <dgm:prSet/>
      <dgm:spPr/>
      <dgm:t>
        <a:bodyPr/>
        <a:lstStyle/>
        <a:p>
          <a:endParaRPr lang="en-US"/>
        </a:p>
      </dgm:t>
    </dgm:pt>
    <dgm:pt modelId="{98E206A8-10B6-B648-BAAD-64524B13C404}">
      <dgm:prSet custT="1"/>
      <dgm:spPr/>
      <dgm:t>
        <a:bodyPr/>
        <a:lstStyle/>
        <a:p>
          <a:r>
            <a:rPr lang="en-US" sz="1200" dirty="0"/>
            <a:t>Deeply embedded systems often have wireless capability and appear in networked configurations</a:t>
          </a:r>
        </a:p>
      </dgm:t>
    </dgm:pt>
    <dgm:pt modelId="{9599AB42-31CF-CA48-9DF7-0457D23EE39D}" type="parTrans" cxnId="{47ED4873-9D1F-3140-985A-DA60D2A24BF9}">
      <dgm:prSet/>
      <dgm:spPr/>
      <dgm:t>
        <a:bodyPr/>
        <a:lstStyle/>
        <a:p>
          <a:endParaRPr lang="en-US"/>
        </a:p>
      </dgm:t>
    </dgm:pt>
    <dgm:pt modelId="{C04760DD-0AEE-3644-BE9B-E679186FA8E6}" type="sibTrans" cxnId="{47ED4873-9D1F-3140-985A-DA60D2A24BF9}">
      <dgm:prSet/>
      <dgm:spPr/>
      <dgm:t>
        <a:bodyPr/>
        <a:lstStyle/>
        <a:p>
          <a:endParaRPr lang="en-US"/>
        </a:p>
      </dgm:t>
    </dgm:pt>
    <dgm:pt modelId="{D82A2F66-1BA9-7046-98C0-44582F93A3B5}">
      <dgm:prSet custT="1"/>
      <dgm:spPr/>
      <dgm:t>
        <a:bodyPr/>
        <a:lstStyle/>
        <a:p>
          <a:r>
            <a:rPr lang="en-US" sz="1200"/>
            <a:t>The IoT depends heavily on deeply embedded systems</a:t>
          </a:r>
        </a:p>
      </dgm:t>
    </dgm:pt>
    <dgm:pt modelId="{32BD88E2-1DDC-E340-A832-B1F43F199482}" type="parTrans" cxnId="{A91D6085-8F5C-1A4F-947E-901082CC38B9}">
      <dgm:prSet/>
      <dgm:spPr/>
      <dgm:t>
        <a:bodyPr/>
        <a:lstStyle/>
        <a:p>
          <a:endParaRPr lang="en-US"/>
        </a:p>
      </dgm:t>
    </dgm:pt>
    <dgm:pt modelId="{82A8761F-2A55-974F-985C-FA9BD1C73768}" type="sibTrans" cxnId="{A91D6085-8F5C-1A4F-947E-901082CC38B9}">
      <dgm:prSet/>
      <dgm:spPr/>
      <dgm:t>
        <a:bodyPr/>
        <a:lstStyle/>
        <a:p>
          <a:endParaRPr lang="en-US"/>
        </a:p>
      </dgm:t>
    </dgm:pt>
    <dgm:pt modelId="{FDC09340-D6C3-A04D-B9FC-CDF3F13BE365}">
      <dgm:prSet custT="1"/>
      <dgm:spPr/>
      <dgm:t>
        <a:bodyPr/>
        <a:lstStyle/>
        <a:p>
          <a:r>
            <a:rPr lang="en-US" sz="1200" dirty="0"/>
            <a:t>Typically, deeply embedded systems have extreme resource constraints in terms of memory, processor size, time, and power consumption</a:t>
          </a:r>
        </a:p>
      </dgm:t>
    </dgm:pt>
    <dgm:pt modelId="{D26CE4C9-E890-B445-8D00-EBA5E7EDC1B7}" type="parTrans" cxnId="{11F60F81-EE8B-C04F-AA09-E7D27E2AA29A}">
      <dgm:prSet/>
      <dgm:spPr/>
      <dgm:t>
        <a:bodyPr/>
        <a:lstStyle/>
        <a:p>
          <a:endParaRPr lang="en-US"/>
        </a:p>
      </dgm:t>
    </dgm:pt>
    <dgm:pt modelId="{DFD1CED8-DC75-3349-A2F0-0C4A22541A92}" type="sibTrans" cxnId="{11F60F81-EE8B-C04F-AA09-E7D27E2AA29A}">
      <dgm:prSet/>
      <dgm:spPr/>
      <dgm:t>
        <a:bodyPr/>
        <a:lstStyle/>
        <a:p>
          <a:endParaRPr lang="en-US"/>
        </a:p>
      </dgm:t>
    </dgm:pt>
    <dgm:pt modelId="{EC3CE873-CD89-D042-B820-7464565ED115}" type="pres">
      <dgm:prSet presAssocID="{BEFE873D-7B99-7947-9709-E70B251D0360}" presName="Name0" presStyleCnt="0">
        <dgm:presLayoutVars>
          <dgm:dir/>
          <dgm:resizeHandles/>
        </dgm:presLayoutVars>
      </dgm:prSet>
      <dgm:spPr/>
    </dgm:pt>
    <dgm:pt modelId="{32FD43D2-8CF4-A847-98FA-3441A54D3DD9}" type="pres">
      <dgm:prSet presAssocID="{2D7F2035-A918-A944-B9AE-3976ADC6F92D}" presName="compNode" presStyleCnt="0"/>
      <dgm:spPr/>
    </dgm:pt>
    <dgm:pt modelId="{CFBCE587-7723-8146-B33C-6B087A8072E5}" type="pres">
      <dgm:prSet presAssocID="{2D7F2035-A918-A944-B9AE-3976ADC6F92D}" presName="dummyConnPt" presStyleCnt="0"/>
      <dgm:spPr/>
    </dgm:pt>
    <dgm:pt modelId="{35FE6B39-151A-A544-97BD-28C9D45BE9F1}" type="pres">
      <dgm:prSet presAssocID="{2D7F2035-A918-A944-B9AE-3976ADC6F92D}" presName="node" presStyleLbl="node1" presStyleIdx="0" presStyleCnt="9">
        <dgm:presLayoutVars>
          <dgm:bulletEnabled val="1"/>
        </dgm:presLayoutVars>
      </dgm:prSet>
      <dgm:spPr/>
    </dgm:pt>
    <dgm:pt modelId="{C9ED2A80-1DDE-0E4B-BFD2-FD1B7E6B369C}" type="pres">
      <dgm:prSet presAssocID="{8D288DEA-10F3-A04C-96A8-3636305189FC}" presName="sibTrans" presStyleLbl="bgSibTrans2D1" presStyleIdx="0" presStyleCnt="8"/>
      <dgm:spPr/>
    </dgm:pt>
    <dgm:pt modelId="{64497EC9-EFCC-8446-B586-CCEA6040D1C4}" type="pres">
      <dgm:prSet presAssocID="{C48D8276-D948-F74E-A958-5683DCB1B8F8}" presName="compNode" presStyleCnt="0"/>
      <dgm:spPr/>
    </dgm:pt>
    <dgm:pt modelId="{5D93CC0D-3C8B-4541-A44F-A5B212618FFF}" type="pres">
      <dgm:prSet presAssocID="{C48D8276-D948-F74E-A958-5683DCB1B8F8}" presName="dummyConnPt" presStyleCnt="0"/>
      <dgm:spPr/>
    </dgm:pt>
    <dgm:pt modelId="{2AE50E32-03E8-1E41-A140-798EF4854DB1}" type="pres">
      <dgm:prSet presAssocID="{C48D8276-D948-F74E-A958-5683DCB1B8F8}" presName="node" presStyleLbl="node1" presStyleIdx="1" presStyleCnt="9">
        <dgm:presLayoutVars>
          <dgm:bulletEnabled val="1"/>
        </dgm:presLayoutVars>
      </dgm:prSet>
      <dgm:spPr/>
    </dgm:pt>
    <dgm:pt modelId="{A3D91916-65D0-7E46-BEF3-57A0E836BFE6}" type="pres">
      <dgm:prSet presAssocID="{EF9C98B3-1132-7841-8D61-628B2EC963AC}" presName="sibTrans" presStyleLbl="bgSibTrans2D1" presStyleIdx="1" presStyleCnt="8"/>
      <dgm:spPr/>
    </dgm:pt>
    <dgm:pt modelId="{400E61C5-14FA-CB4A-BADE-DE9A673689BE}" type="pres">
      <dgm:prSet presAssocID="{900B260B-73F2-A545-A1D2-7CADF246E903}" presName="compNode" presStyleCnt="0"/>
      <dgm:spPr/>
    </dgm:pt>
    <dgm:pt modelId="{71F88ADF-9D7E-9440-8766-5AA067092994}" type="pres">
      <dgm:prSet presAssocID="{900B260B-73F2-A545-A1D2-7CADF246E903}" presName="dummyConnPt" presStyleCnt="0"/>
      <dgm:spPr/>
    </dgm:pt>
    <dgm:pt modelId="{FBCE586F-B561-5648-BB84-656EC809492A}" type="pres">
      <dgm:prSet presAssocID="{900B260B-73F2-A545-A1D2-7CADF246E903}" presName="node" presStyleLbl="node1" presStyleIdx="2" presStyleCnt="9">
        <dgm:presLayoutVars>
          <dgm:bulletEnabled val="1"/>
        </dgm:presLayoutVars>
      </dgm:prSet>
      <dgm:spPr/>
    </dgm:pt>
    <dgm:pt modelId="{8846B980-A0FB-3C41-8E13-FFF927D430EE}" type="pres">
      <dgm:prSet presAssocID="{2D758237-581A-C641-882F-87D615537D56}" presName="sibTrans" presStyleLbl="bgSibTrans2D1" presStyleIdx="2" presStyleCnt="8"/>
      <dgm:spPr/>
    </dgm:pt>
    <dgm:pt modelId="{7AA90DEA-EFE9-AF4F-8116-EE409EE13A7A}" type="pres">
      <dgm:prSet presAssocID="{11377F3A-6526-FF42-A67D-8F74E45DD6FE}" presName="compNode" presStyleCnt="0"/>
      <dgm:spPr/>
    </dgm:pt>
    <dgm:pt modelId="{07C82CB2-5EEB-B646-B5A1-AD90F8BF2D4A}" type="pres">
      <dgm:prSet presAssocID="{11377F3A-6526-FF42-A67D-8F74E45DD6FE}" presName="dummyConnPt" presStyleCnt="0"/>
      <dgm:spPr/>
    </dgm:pt>
    <dgm:pt modelId="{2AF3EE3A-2F2C-F147-A289-26B65C9F4A9A}" type="pres">
      <dgm:prSet presAssocID="{11377F3A-6526-FF42-A67D-8F74E45DD6FE}" presName="node" presStyleLbl="node1" presStyleIdx="3" presStyleCnt="9">
        <dgm:presLayoutVars>
          <dgm:bulletEnabled val="1"/>
        </dgm:presLayoutVars>
      </dgm:prSet>
      <dgm:spPr/>
    </dgm:pt>
    <dgm:pt modelId="{CE5C01BD-FA76-434D-B282-2D5D42C94A95}" type="pres">
      <dgm:prSet presAssocID="{1054263B-E644-CA47-BBBA-088303BC84CE}" presName="sibTrans" presStyleLbl="bgSibTrans2D1" presStyleIdx="3" presStyleCnt="8"/>
      <dgm:spPr/>
    </dgm:pt>
    <dgm:pt modelId="{05E267A9-F2AF-3346-AB6A-41C54B5D26D1}" type="pres">
      <dgm:prSet presAssocID="{A08F5650-48A8-DF49-9A13-C454928605D2}" presName="compNode" presStyleCnt="0"/>
      <dgm:spPr/>
    </dgm:pt>
    <dgm:pt modelId="{31627AB0-9061-634A-BC72-6B7BE1EE238B}" type="pres">
      <dgm:prSet presAssocID="{A08F5650-48A8-DF49-9A13-C454928605D2}" presName="dummyConnPt" presStyleCnt="0"/>
      <dgm:spPr/>
    </dgm:pt>
    <dgm:pt modelId="{C4E0CDAF-4E09-8D4A-AD8B-DC35F880442E}" type="pres">
      <dgm:prSet presAssocID="{A08F5650-48A8-DF49-9A13-C454928605D2}" presName="node" presStyleLbl="node1" presStyleIdx="4" presStyleCnt="9">
        <dgm:presLayoutVars>
          <dgm:bulletEnabled val="1"/>
        </dgm:presLayoutVars>
      </dgm:prSet>
      <dgm:spPr/>
    </dgm:pt>
    <dgm:pt modelId="{DFFA7124-EEDF-6B48-9153-002C45B67D20}" type="pres">
      <dgm:prSet presAssocID="{66F7A53D-CE8E-0443-9BBA-1669DD42D80D}" presName="sibTrans" presStyleLbl="bgSibTrans2D1" presStyleIdx="4" presStyleCnt="8"/>
      <dgm:spPr/>
    </dgm:pt>
    <dgm:pt modelId="{51CADF7F-AF8B-2D48-AED8-57489CF257B8}" type="pres">
      <dgm:prSet presAssocID="{EF6E42AE-DACA-B24B-8AFB-750ADE9B0C31}" presName="compNode" presStyleCnt="0"/>
      <dgm:spPr/>
    </dgm:pt>
    <dgm:pt modelId="{239364AE-F386-6B45-89F2-2E8089F32A9C}" type="pres">
      <dgm:prSet presAssocID="{EF6E42AE-DACA-B24B-8AFB-750ADE9B0C31}" presName="dummyConnPt" presStyleCnt="0"/>
      <dgm:spPr/>
    </dgm:pt>
    <dgm:pt modelId="{948D4F3B-F2B3-974A-98C8-9A3BEE91D2A4}" type="pres">
      <dgm:prSet presAssocID="{EF6E42AE-DACA-B24B-8AFB-750ADE9B0C31}" presName="node" presStyleLbl="node1" presStyleIdx="5" presStyleCnt="9">
        <dgm:presLayoutVars>
          <dgm:bulletEnabled val="1"/>
        </dgm:presLayoutVars>
      </dgm:prSet>
      <dgm:spPr/>
    </dgm:pt>
    <dgm:pt modelId="{5ED9BEFC-BBF3-644D-B68B-1E5097467BE6}" type="pres">
      <dgm:prSet presAssocID="{98565286-23E2-514E-8A5D-FF58B5931145}" presName="sibTrans" presStyleLbl="bgSibTrans2D1" presStyleIdx="5" presStyleCnt="8"/>
      <dgm:spPr/>
    </dgm:pt>
    <dgm:pt modelId="{325C4ED6-268B-2B46-A7DD-2835645BA4DD}" type="pres">
      <dgm:prSet presAssocID="{98E206A8-10B6-B648-BAAD-64524B13C404}" presName="compNode" presStyleCnt="0"/>
      <dgm:spPr/>
    </dgm:pt>
    <dgm:pt modelId="{4D3288CC-8D46-F741-919E-52FC02013C74}" type="pres">
      <dgm:prSet presAssocID="{98E206A8-10B6-B648-BAAD-64524B13C404}" presName="dummyConnPt" presStyleCnt="0"/>
      <dgm:spPr/>
    </dgm:pt>
    <dgm:pt modelId="{AE058073-DCA7-6643-AC76-A63005C36774}" type="pres">
      <dgm:prSet presAssocID="{98E206A8-10B6-B648-BAAD-64524B13C404}" presName="node" presStyleLbl="node1" presStyleIdx="6" presStyleCnt="9">
        <dgm:presLayoutVars>
          <dgm:bulletEnabled val="1"/>
        </dgm:presLayoutVars>
      </dgm:prSet>
      <dgm:spPr/>
    </dgm:pt>
    <dgm:pt modelId="{7945BE66-B9AC-BE4F-BB08-4C1F4ACF415F}" type="pres">
      <dgm:prSet presAssocID="{C04760DD-0AEE-3644-BE9B-E679186FA8E6}" presName="sibTrans" presStyleLbl="bgSibTrans2D1" presStyleIdx="6" presStyleCnt="8"/>
      <dgm:spPr/>
    </dgm:pt>
    <dgm:pt modelId="{56CE3E59-3FDB-614F-8F4C-4A614F50410D}" type="pres">
      <dgm:prSet presAssocID="{D82A2F66-1BA9-7046-98C0-44582F93A3B5}" presName="compNode" presStyleCnt="0"/>
      <dgm:spPr/>
    </dgm:pt>
    <dgm:pt modelId="{E8D509BF-275A-A34A-BD19-ACD962134644}" type="pres">
      <dgm:prSet presAssocID="{D82A2F66-1BA9-7046-98C0-44582F93A3B5}" presName="dummyConnPt" presStyleCnt="0"/>
      <dgm:spPr/>
    </dgm:pt>
    <dgm:pt modelId="{CB60B6AA-19B2-9F49-B169-53985CD3720D}" type="pres">
      <dgm:prSet presAssocID="{D82A2F66-1BA9-7046-98C0-44582F93A3B5}" presName="node" presStyleLbl="node1" presStyleIdx="7" presStyleCnt="9">
        <dgm:presLayoutVars>
          <dgm:bulletEnabled val="1"/>
        </dgm:presLayoutVars>
      </dgm:prSet>
      <dgm:spPr/>
    </dgm:pt>
    <dgm:pt modelId="{8265B745-4222-A44A-AB22-A9B5F6BBE415}" type="pres">
      <dgm:prSet presAssocID="{82A8761F-2A55-974F-985C-FA9BD1C73768}" presName="sibTrans" presStyleLbl="bgSibTrans2D1" presStyleIdx="7" presStyleCnt="8"/>
      <dgm:spPr/>
    </dgm:pt>
    <dgm:pt modelId="{B848C384-CB24-054F-B1BA-E005751DD188}" type="pres">
      <dgm:prSet presAssocID="{FDC09340-D6C3-A04D-B9FC-CDF3F13BE365}" presName="compNode" presStyleCnt="0"/>
      <dgm:spPr/>
    </dgm:pt>
    <dgm:pt modelId="{1D36F1F0-CFCA-0F43-8ADA-AAFB069A65C5}" type="pres">
      <dgm:prSet presAssocID="{FDC09340-D6C3-A04D-B9FC-CDF3F13BE365}" presName="dummyConnPt" presStyleCnt="0"/>
      <dgm:spPr/>
    </dgm:pt>
    <dgm:pt modelId="{D132C902-CD5A-D247-B1D2-A702DDB296BC}" type="pres">
      <dgm:prSet presAssocID="{FDC09340-D6C3-A04D-B9FC-CDF3F13BE365}" presName="node" presStyleLbl="node1" presStyleIdx="8" presStyleCnt="9">
        <dgm:presLayoutVars>
          <dgm:bulletEnabled val="1"/>
        </dgm:presLayoutVars>
      </dgm:prSet>
      <dgm:spPr/>
    </dgm:pt>
  </dgm:ptLst>
  <dgm:cxnLst>
    <dgm:cxn modelId="{C2581504-1949-5F49-9414-B56621C9C61A}" type="presOf" srcId="{1054263B-E644-CA47-BBBA-088303BC84CE}" destId="{CE5C01BD-FA76-434D-B282-2D5D42C94A95}" srcOrd="0" destOrd="0" presId="urn:microsoft.com/office/officeart/2005/8/layout/bProcess4"/>
    <dgm:cxn modelId="{BE062113-4E64-BD43-B49B-559D82373A51}" type="presOf" srcId="{2D7F2035-A918-A944-B9AE-3976ADC6F92D}" destId="{35FE6B39-151A-A544-97BD-28C9D45BE9F1}" srcOrd="0" destOrd="0" presId="urn:microsoft.com/office/officeart/2005/8/layout/bProcess4"/>
    <dgm:cxn modelId="{E0845627-1283-3841-89BF-9554E56AA167}" type="presOf" srcId="{D82A2F66-1BA9-7046-98C0-44582F93A3B5}" destId="{CB60B6AA-19B2-9F49-B169-53985CD3720D}" srcOrd="0" destOrd="0" presId="urn:microsoft.com/office/officeart/2005/8/layout/bProcess4"/>
    <dgm:cxn modelId="{9727A32B-6178-BD40-8CA7-6A16BDE40E7D}" type="presOf" srcId="{82A8761F-2A55-974F-985C-FA9BD1C73768}" destId="{8265B745-4222-A44A-AB22-A9B5F6BBE415}" srcOrd="0" destOrd="0" presId="urn:microsoft.com/office/officeart/2005/8/layout/bProcess4"/>
    <dgm:cxn modelId="{0A15642F-E95B-AB42-A860-3187A87D9A2D}" srcId="{BEFE873D-7B99-7947-9709-E70B251D0360}" destId="{11377F3A-6526-FF42-A67D-8F74E45DD6FE}" srcOrd="3" destOrd="0" parTransId="{3C8AE316-EE20-ED4B-B46A-CF523BEE7667}" sibTransId="{1054263B-E644-CA47-BBBA-088303BC84CE}"/>
    <dgm:cxn modelId="{B49CB337-C304-1C49-B633-CD920F7FFFBE}" type="presOf" srcId="{FDC09340-D6C3-A04D-B9FC-CDF3F13BE365}" destId="{D132C902-CD5A-D247-B1D2-A702DDB296BC}" srcOrd="0" destOrd="0" presId="urn:microsoft.com/office/officeart/2005/8/layout/bProcess4"/>
    <dgm:cxn modelId="{2945A239-681B-FD4B-980E-6832C973CEAC}" type="presOf" srcId="{BEFE873D-7B99-7947-9709-E70B251D0360}" destId="{EC3CE873-CD89-D042-B820-7464565ED115}" srcOrd="0" destOrd="0" presId="urn:microsoft.com/office/officeart/2005/8/layout/bProcess4"/>
    <dgm:cxn modelId="{2CBC7D59-E32F-EF41-9140-7F34A2DD544F}" type="presOf" srcId="{C48D8276-D948-F74E-A958-5683DCB1B8F8}" destId="{2AE50E32-03E8-1E41-A140-798EF4854DB1}" srcOrd="0" destOrd="0" presId="urn:microsoft.com/office/officeart/2005/8/layout/bProcess4"/>
    <dgm:cxn modelId="{A9752069-FBD6-CB43-91F7-4039E4F1CB5A}" type="presOf" srcId="{A08F5650-48A8-DF49-9A13-C454928605D2}" destId="{C4E0CDAF-4E09-8D4A-AD8B-DC35F880442E}" srcOrd="0" destOrd="0" presId="urn:microsoft.com/office/officeart/2005/8/layout/bProcess4"/>
    <dgm:cxn modelId="{47ED4873-9D1F-3140-985A-DA60D2A24BF9}" srcId="{BEFE873D-7B99-7947-9709-E70B251D0360}" destId="{98E206A8-10B6-B648-BAAD-64524B13C404}" srcOrd="6" destOrd="0" parTransId="{9599AB42-31CF-CA48-9DF7-0457D23EE39D}" sibTransId="{C04760DD-0AEE-3644-BE9B-E679186FA8E6}"/>
    <dgm:cxn modelId="{707DA774-3862-E948-B32B-3BC5D98DD7B1}" type="presOf" srcId="{98565286-23E2-514E-8A5D-FF58B5931145}" destId="{5ED9BEFC-BBF3-644D-B68B-1E5097467BE6}" srcOrd="0" destOrd="0" presId="urn:microsoft.com/office/officeart/2005/8/layout/bProcess4"/>
    <dgm:cxn modelId="{219E777B-D1D3-6F4D-A563-0356C5951446}" type="presOf" srcId="{66F7A53D-CE8E-0443-9BBA-1669DD42D80D}" destId="{DFFA7124-EEDF-6B48-9153-002C45B67D20}" srcOrd="0" destOrd="0" presId="urn:microsoft.com/office/officeart/2005/8/layout/bProcess4"/>
    <dgm:cxn modelId="{BE10DF7D-6A4E-E844-B3B2-06C03D9A68BD}" type="presOf" srcId="{EF9C98B3-1132-7841-8D61-628B2EC963AC}" destId="{A3D91916-65D0-7E46-BEF3-57A0E836BFE6}" srcOrd="0" destOrd="0" presId="urn:microsoft.com/office/officeart/2005/8/layout/bProcess4"/>
    <dgm:cxn modelId="{11F60F81-EE8B-C04F-AA09-E7D27E2AA29A}" srcId="{BEFE873D-7B99-7947-9709-E70B251D0360}" destId="{FDC09340-D6C3-A04D-B9FC-CDF3F13BE365}" srcOrd="8" destOrd="0" parTransId="{D26CE4C9-E890-B445-8D00-EBA5E7EDC1B7}" sibTransId="{DFD1CED8-DC75-3349-A2F0-0C4A22541A92}"/>
    <dgm:cxn modelId="{A91D6085-8F5C-1A4F-947E-901082CC38B9}" srcId="{BEFE873D-7B99-7947-9709-E70B251D0360}" destId="{D82A2F66-1BA9-7046-98C0-44582F93A3B5}" srcOrd="7" destOrd="0" parTransId="{32BD88E2-1DDC-E340-A832-B1F43F199482}" sibTransId="{82A8761F-2A55-974F-985C-FA9BD1C73768}"/>
    <dgm:cxn modelId="{AD30F394-A040-6446-8CFB-0A67C3C93346}" srcId="{BEFE873D-7B99-7947-9709-E70B251D0360}" destId="{900B260B-73F2-A545-A1D2-7CADF246E903}" srcOrd="2" destOrd="0" parTransId="{EC209ECF-F468-674F-860B-EAB0C8F37D4C}" sibTransId="{2D758237-581A-C641-882F-87D615537D56}"/>
    <dgm:cxn modelId="{040E5099-A94E-3E4C-BE71-D758080DC1F0}" type="presOf" srcId="{2D758237-581A-C641-882F-87D615537D56}" destId="{8846B980-A0FB-3C41-8E13-FFF927D430EE}" srcOrd="0" destOrd="0" presId="urn:microsoft.com/office/officeart/2005/8/layout/bProcess4"/>
    <dgm:cxn modelId="{97877DA0-92BB-1946-83A2-6B5D977AF7AC}" srcId="{BEFE873D-7B99-7947-9709-E70B251D0360}" destId="{2D7F2035-A918-A944-B9AE-3976ADC6F92D}" srcOrd="0" destOrd="0" parTransId="{40B52728-8B99-CF42-B0A3-17EF682B9E5C}" sibTransId="{8D288DEA-10F3-A04C-96A8-3636305189FC}"/>
    <dgm:cxn modelId="{4E544CA3-1E79-594B-ADC2-535AC163A1F3}" srcId="{BEFE873D-7B99-7947-9709-E70B251D0360}" destId="{A08F5650-48A8-DF49-9A13-C454928605D2}" srcOrd="4" destOrd="0" parTransId="{B3EA8191-F93C-CB41-AEFA-F50391A50DDB}" sibTransId="{66F7A53D-CE8E-0443-9BBA-1669DD42D80D}"/>
    <dgm:cxn modelId="{8750F2A3-68D0-AD4E-96B6-1147F6C0D2E6}" type="presOf" srcId="{11377F3A-6526-FF42-A67D-8F74E45DD6FE}" destId="{2AF3EE3A-2F2C-F147-A289-26B65C9F4A9A}" srcOrd="0" destOrd="0" presId="urn:microsoft.com/office/officeart/2005/8/layout/bProcess4"/>
    <dgm:cxn modelId="{7A95CAA7-8C3E-5B45-9ED9-C5B46DA29EC3}" type="presOf" srcId="{C04760DD-0AEE-3644-BE9B-E679186FA8E6}" destId="{7945BE66-B9AC-BE4F-BB08-4C1F4ACF415F}" srcOrd="0" destOrd="0" presId="urn:microsoft.com/office/officeart/2005/8/layout/bProcess4"/>
    <dgm:cxn modelId="{220E2AB0-384A-7844-BD8E-E30486EE607A}" type="presOf" srcId="{EF6E42AE-DACA-B24B-8AFB-750ADE9B0C31}" destId="{948D4F3B-F2B3-974A-98C8-9A3BEE91D2A4}" srcOrd="0" destOrd="0" presId="urn:microsoft.com/office/officeart/2005/8/layout/bProcess4"/>
    <dgm:cxn modelId="{6EE091B3-B44C-5640-B889-F13C6A17950D}" type="presOf" srcId="{98E206A8-10B6-B648-BAAD-64524B13C404}" destId="{AE058073-DCA7-6643-AC76-A63005C36774}" srcOrd="0" destOrd="0" presId="urn:microsoft.com/office/officeart/2005/8/layout/bProcess4"/>
    <dgm:cxn modelId="{8D2850CF-29B1-F342-B65D-8A44B8E4EA50}" srcId="{BEFE873D-7B99-7947-9709-E70B251D0360}" destId="{C48D8276-D948-F74E-A958-5683DCB1B8F8}" srcOrd="1" destOrd="0" parTransId="{1F4DCF75-03F7-F049-979C-C9710571966C}" sibTransId="{EF9C98B3-1132-7841-8D61-628B2EC963AC}"/>
    <dgm:cxn modelId="{CFCFEFDC-5A69-8C48-A354-C358EB6B72B9}" srcId="{BEFE873D-7B99-7947-9709-E70B251D0360}" destId="{EF6E42AE-DACA-B24B-8AFB-750ADE9B0C31}" srcOrd="5" destOrd="0" parTransId="{D5A9DD28-9B3B-994A-925E-A5B2BBBC03C0}" sibTransId="{98565286-23E2-514E-8A5D-FF58B5931145}"/>
    <dgm:cxn modelId="{8795BBE5-5378-E74B-9C83-395D3F13C86C}" type="presOf" srcId="{8D288DEA-10F3-A04C-96A8-3636305189FC}" destId="{C9ED2A80-1DDE-0E4B-BFD2-FD1B7E6B369C}" srcOrd="0" destOrd="0" presId="urn:microsoft.com/office/officeart/2005/8/layout/bProcess4"/>
    <dgm:cxn modelId="{2E3EA2FE-1C29-AB4B-8E56-940D74DAA998}" type="presOf" srcId="{900B260B-73F2-A545-A1D2-7CADF246E903}" destId="{FBCE586F-B561-5648-BB84-656EC809492A}" srcOrd="0" destOrd="0" presId="urn:microsoft.com/office/officeart/2005/8/layout/bProcess4"/>
    <dgm:cxn modelId="{1EBE2A99-4A01-7F49-982E-A48AB332AE3F}" type="presParOf" srcId="{EC3CE873-CD89-D042-B820-7464565ED115}" destId="{32FD43D2-8CF4-A847-98FA-3441A54D3DD9}" srcOrd="0" destOrd="0" presId="urn:microsoft.com/office/officeart/2005/8/layout/bProcess4"/>
    <dgm:cxn modelId="{F600EA01-78F4-C649-96E9-3BCB8BA63536}" type="presParOf" srcId="{32FD43D2-8CF4-A847-98FA-3441A54D3DD9}" destId="{CFBCE587-7723-8146-B33C-6B087A8072E5}" srcOrd="0" destOrd="0" presId="urn:microsoft.com/office/officeart/2005/8/layout/bProcess4"/>
    <dgm:cxn modelId="{0FDF45FC-3728-164B-B943-C4079353727F}" type="presParOf" srcId="{32FD43D2-8CF4-A847-98FA-3441A54D3DD9}" destId="{35FE6B39-151A-A544-97BD-28C9D45BE9F1}" srcOrd="1" destOrd="0" presId="urn:microsoft.com/office/officeart/2005/8/layout/bProcess4"/>
    <dgm:cxn modelId="{B4DE15B7-A44C-4147-9C02-4F23DE3F21B3}" type="presParOf" srcId="{EC3CE873-CD89-D042-B820-7464565ED115}" destId="{C9ED2A80-1DDE-0E4B-BFD2-FD1B7E6B369C}" srcOrd="1" destOrd="0" presId="urn:microsoft.com/office/officeart/2005/8/layout/bProcess4"/>
    <dgm:cxn modelId="{95DCFD25-F7C2-FC4A-A421-625FA1EAA14B}" type="presParOf" srcId="{EC3CE873-CD89-D042-B820-7464565ED115}" destId="{64497EC9-EFCC-8446-B586-CCEA6040D1C4}" srcOrd="2" destOrd="0" presId="urn:microsoft.com/office/officeart/2005/8/layout/bProcess4"/>
    <dgm:cxn modelId="{DCF893B2-8785-4C43-912A-D7D34621702E}" type="presParOf" srcId="{64497EC9-EFCC-8446-B586-CCEA6040D1C4}" destId="{5D93CC0D-3C8B-4541-A44F-A5B212618FFF}" srcOrd="0" destOrd="0" presId="urn:microsoft.com/office/officeart/2005/8/layout/bProcess4"/>
    <dgm:cxn modelId="{BF03DF08-19C1-BC41-8695-986C5B79A10E}" type="presParOf" srcId="{64497EC9-EFCC-8446-B586-CCEA6040D1C4}" destId="{2AE50E32-03E8-1E41-A140-798EF4854DB1}" srcOrd="1" destOrd="0" presId="urn:microsoft.com/office/officeart/2005/8/layout/bProcess4"/>
    <dgm:cxn modelId="{6FC11333-71F8-7B47-A120-A7D8B425732A}" type="presParOf" srcId="{EC3CE873-CD89-D042-B820-7464565ED115}" destId="{A3D91916-65D0-7E46-BEF3-57A0E836BFE6}" srcOrd="3" destOrd="0" presId="urn:microsoft.com/office/officeart/2005/8/layout/bProcess4"/>
    <dgm:cxn modelId="{3A285DE9-1F93-EB49-A989-FCA334D57367}" type="presParOf" srcId="{EC3CE873-CD89-D042-B820-7464565ED115}" destId="{400E61C5-14FA-CB4A-BADE-DE9A673689BE}" srcOrd="4" destOrd="0" presId="urn:microsoft.com/office/officeart/2005/8/layout/bProcess4"/>
    <dgm:cxn modelId="{2A783E3D-C612-4B4C-88FB-8A40E3699C35}" type="presParOf" srcId="{400E61C5-14FA-CB4A-BADE-DE9A673689BE}" destId="{71F88ADF-9D7E-9440-8766-5AA067092994}" srcOrd="0" destOrd="0" presId="urn:microsoft.com/office/officeart/2005/8/layout/bProcess4"/>
    <dgm:cxn modelId="{4152A0AA-1D05-6342-BB7B-0976E1260F15}" type="presParOf" srcId="{400E61C5-14FA-CB4A-BADE-DE9A673689BE}" destId="{FBCE586F-B561-5648-BB84-656EC809492A}" srcOrd="1" destOrd="0" presId="urn:microsoft.com/office/officeart/2005/8/layout/bProcess4"/>
    <dgm:cxn modelId="{1A89E92F-A311-5E4F-93A2-F3256258C2B7}" type="presParOf" srcId="{EC3CE873-CD89-D042-B820-7464565ED115}" destId="{8846B980-A0FB-3C41-8E13-FFF927D430EE}" srcOrd="5" destOrd="0" presId="urn:microsoft.com/office/officeart/2005/8/layout/bProcess4"/>
    <dgm:cxn modelId="{D86A870E-F80E-094E-B917-27A06FB4B376}" type="presParOf" srcId="{EC3CE873-CD89-D042-B820-7464565ED115}" destId="{7AA90DEA-EFE9-AF4F-8116-EE409EE13A7A}" srcOrd="6" destOrd="0" presId="urn:microsoft.com/office/officeart/2005/8/layout/bProcess4"/>
    <dgm:cxn modelId="{E21EFDCC-6BCC-B14D-B2F2-E5966FBA5E78}" type="presParOf" srcId="{7AA90DEA-EFE9-AF4F-8116-EE409EE13A7A}" destId="{07C82CB2-5EEB-B646-B5A1-AD90F8BF2D4A}" srcOrd="0" destOrd="0" presId="urn:microsoft.com/office/officeart/2005/8/layout/bProcess4"/>
    <dgm:cxn modelId="{03098B0A-5CC2-6B48-AAF0-795CC21BD04B}" type="presParOf" srcId="{7AA90DEA-EFE9-AF4F-8116-EE409EE13A7A}" destId="{2AF3EE3A-2F2C-F147-A289-26B65C9F4A9A}" srcOrd="1" destOrd="0" presId="urn:microsoft.com/office/officeart/2005/8/layout/bProcess4"/>
    <dgm:cxn modelId="{35217BDD-6C26-494E-992C-2AC3BDDB75A3}" type="presParOf" srcId="{EC3CE873-CD89-D042-B820-7464565ED115}" destId="{CE5C01BD-FA76-434D-B282-2D5D42C94A95}" srcOrd="7" destOrd="0" presId="urn:microsoft.com/office/officeart/2005/8/layout/bProcess4"/>
    <dgm:cxn modelId="{035C3277-ED90-664C-A7DA-DC409B2EC5F1}" type="presParOf" srcId="{EC3CE873-CD89-D042-B820-7464565ED115}" destId="{05E267A9-F2AF-3346-AB6A-41C54B5D26D1}" srcOrd="8" destOrd="0" presId="urn:microsoft.com/office/officeart/2005/8/layout/bProcess4"/>
    <dgm:cxn modelId="{9C6BB84C-280C-B241-83B0-6C609980CD05}" type="presParOf" srcId="{05E267A9-F2AF-3346-AB6A-41C54B5D26D1}" destId="{31627AB0-9061-634A-BC72-6B7BE1EE238B}" srcOrd="0" destOrd="0" presId="urn:microsoft.com/office/officeart/2005/8/layout/bProcess4"/>
    <dgm:cxn modelId="{1FAD799C-1919-F846-82A0-EB72BCAD305F}" type="presParOf" srcId="{05E267A9-F2AF-3346-AB6A-41C54B5D26D1}" destId="{C4E0CDAF-4E09-8D4A-AD8B-DC35F880442E}" srcOrd="1" destOrd="0" presId="urn:microsoft.com/office/officeart/2005/8/layout/bProcess4"/>
    <dgm:cxn modelId="{219D1322-A034-7645-B1DA-7C6D3D2FF1C2}" type="presParOf" srcId="{EC3CE873-CD89-D042-B820-7464565ED115}" destId="{DFFA7124-EEDF-6B48-9153-002C45B67D20}" srcOrd="9" destOrd="0" presId="urn:microsoft.com/office/officeart/2005/8/layout/bProcess4"/>
    <dgm:cxn modelId="{BACE553E-D4B5-354A-AE4C-AFECCFA04C7B}" type="presParOf" srcId="{EC3CE873-CD89-D042-B820-7464565ED115}" destId="{51CADF7F-AF8B-2D48-AED8-57489CF257B8}" srcOrd="10" destOrd="0" presId="urn:microsoft.com/office/officeart/2005/8/layout/bProcess4"/>
    <dgm:cxn modelId="{4022B9CF-0317-BF4C-9C5C-37D0693A72B7}" type="presParOf" srcId="{51CADF7F-AF8B-2D48-AED8-57489CF257B8}" destId="{239364AE-F386-6B45-89F2-2E8089F32A9C}" srcOrd="0" destOrd="0" presId="urn:microsoft.com/office/officeart/2005/8/layout/bProcess4"/>
    <dgm:cxn modelId="{250ABD7B-6AB9-6D45-BBCC-B70E5B9329A8}" type="presParOf" srcId="{51CADF7F-AF8B-2D48-AED8-57489CF257B8}" destId="{948D4F3B-F2B3-974A-98C8-9A3BEE91D2A4}" srcOrd="1" destOrd="0" presId="urn:microsoft.com/office/officeart/2005/8/layout/bProcess4"/>
    <dgm:cxn modelId="{F6DB4B47-784F-5944-A803-1D9123478176}" type="presParOf" srcId="{EC3CE873-CD89-D042-B820-7464565ED115}" destId="{5ED9BEFC-BBF3-644D-B68B-1E5097467BE6}" srcOrd="11" destOrd="0" presId="urn:microsoft.com/office/officeart/2005/8/layout/bProcess4"/>
    <dgm:cxn modelId="{BC139795-1F01-E24C-BD50-CC53C31DD2F4}" type="presParOf" srcId="{EC3CE873-CD89-D042-B820-7464565ED115}" destId="{325C4ED6-268B-2B46-A7DD-2835645BA4DD}" srcOrd="12" destOrd="0" presId="urn:microsoft.com/office/officeart/2005/8/layout/bProcess4"/>
    <dgm:cxn modelId="{3C950B4D-889C-8A43-AE82-A7D7055AAFAB}" type="presParOf" srcId="{325C4ED6-268B-2B46-A7DD-2835645BA4DD}" destId="{4D3288CC-8D46-F741-919E-52FC02013C74}" srcOrd="0" destOrd="0" presId="urn:microsoft.com/office/officeart/2005/8/layout/bProcess4"/>
    <dgm:cxn modelId="{C49A0392-1568-7A40-AC15-FE212ABD551A}" type="presParOf" srcId="{325C4ED6-268B-2B46-A7DD-2835645BA4DD}" destId="{AE058073-DCA7-6643-AC76-A63005C36774}" srcOrd="1" destOrd="0" presId="urn:microsoft.com/office/officeart/2005/8/layout/bProcess4"/>
    <dgm:cxn modelId="{8F988C98-F6B0-F94D-9D97-54AD3045B7E7}" type="presParOf" srcId="{EC3CE873-CD89-D042-B820-7464565ED115}" destId="{7945BE66-B9AC-BE4F-BB08-4C1F4ACF415F}" srcOrd="13" destOrd="0" presId="urn:microsoft.com/office/officeart/2005/8/layout/bProcess4"/>
    <dgm:cxn modelId="{46DA9A60-B91C-A74E-A531-449F4822F1DB}" type="presParOf" srcId="{EC3CE873-CD89-D042-B820-7464565ED115}" destId="{56CE3E59-3FDB-614F-8F4C-4A614F50410D}" srcOrd="14" destOrd="0" presId="urn:microsoft.com/office/officeart/2005/8/layout/bProcess4"/>
    <dgm:cxn modelId="{BB78B422-0512-7546-9ACF-FF096B8788FB}" type="presParOf" srcId="{56CE3E59-3FDB-614F-8F4C-4A614F50410D}" destId="{E8D509BF-275A-A34A-BD19-ACD962134644}" srcOrd="0" destOrd="0" presId="urn:microsoft.com/office/officeart/2005/8/layout/bProcess4"/>
    <dgm:cxn modelId="{B8F868A6-9566-044E-9485-59DF21B30416}" type="presParOf" srcId="{56CE3E59-3FDB-614F-8F4C-4A614F50410D}" destId="{CB60B6AA-19B2-9F49-B169-53985CD3720D}" srcOrd="1" destOrd="0" presId="urn:microsoft.com/office/officeart/2005/8/layout/bProcess4"/>
    <dgm:cxn modelId="{CA21289E-7AA3-9143-8C41-54DE8383483E}" type="presParOf" srcId="{EC3CE873-CD89-D042-B820-7464565ED115}" destId="{8265B745-4222-A44A-AB22-A9B5F6BBE415}" srcOrd="15" destOrd="0" presId="urn:microsoft.com/office/officeart/2005/8/layout/bProcess4"/>
    <dgm:cxn modelId="{F19F7F6C-FE2E-BE48-8AB7-FBA62A377510}" type="presParOf" srcId="{EC3CE873-CD89-D042-B820-7464565ED115}" destId="{B848C384-CB24-054F-B1BA-E005751DD188}" srcOrd="16" destOrd="0" presId="urn:microsoft.com/office/officeart/2005/8/layout/bProcess4"/>
    <dgm:cxn modelId="{27D18C75-2277-3340-B3ED-0980C49EB137}" type="presParOf" srcId="{B848C384-CB24-054F-B1BA-E005751DD188}" destId="{1D36F1F0-CFCA-0F43-8ADA-AAFB069A65C5}" srcOrd="0" destOrd="0" presId="urn:microsoft.com/office/officeart/2005/8/layout/bProcess4"/>
    <dgm:cxn modelId="{2CDC7368-F05D-2B41-BB44-B1F4337859F2}" type="presParOf" srcId="{B848C384-CB24-054F-B1BA-E005751DD188}" destId="{D132C902-CD5A-D247-B1D2-A702DDB296BC}"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7A17BB-3475-414C-9F15-E7E1BCA6D0E9}"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36741BED-D142-4948-BB6D-7190B675DEAB}">
      <dgm:prSet custT="1"/>
      <dgm:spPr/>
      <dgm:t>
        <a:bodyPr/>
        <a:lstStyle/>
        <a:p>
          <a:r>
            <a:rPr lang="en-US" sz="1200" b="1" dirty="0">
              <a:solidFill>
                <a:schemeClr val="bg1"/>
              </a:solidFill>
            </a:rPr>
            <a:t>Counterfeit goods: </a:t>
          </a:r>
        </a:p>
        <a:p>
          <a:r>
            <a:rPr lang="en-US" sz="1000" dirty="0">
              <a:solidFill>
                <a:schemeClr val="tx1"/>
              </a:solidFill>
            </a:rPr>
            <a:t>RFID tags can be cloned or modified in order for counterfeit products or parts to pass as genuine. </a:t>
          </a:r>
        </a:p>
        <a:p>
          <a:r>
            <a:rPr lang="en-US" sz="1000" dirty="0">
              <a:solidFill>
                <a:schemeClr val="tx1"/>
              </a:solidFill>
            </a:rPr>
            <a:t>Authentication can counter this threat. </a:t>
          </a:r>
        </a:p>
      </dgm:t>
    </dgm:pt>
    <dgm:pt modelId="{A4C29769-7E3A-A148-A371-B6DF246EB229}" type="parTrans" cxnId="{64A93A1D-0C49-754A-8ACE-F99B454201FA}">
      <dgm:prSet/>
      <dgm:spPr/>
      <dgm:t>
        <a:bodyPr/>
        <a:lstStyle/>
        <a:p>
          <a:endParaRPr lang="en-US"/>
        </a:p>
      </dgm:t>
    </dgm:pt>
    <dgm:pt modelId="{B90DD80B-EB1B-6E4A-8F3F-40B87071608E}" type="sibTrans" cxnId="{64A93A1D-0C49-754A-8ACE-F99B454201FA}">
      <dgm:prSet/>
      <dgm:spPr/>
      <dgm:t>
        <a:bodyPr/>
        <a:lstStyle/>
        <a:p>
          <a:endParaRPr lang="en-US"/>
        </a:p>
      </dgm:t>
    </dgm:pt>
    <dgm:pt modelId="{CED645C2-8D07-794B-AB06-7BD79FFBF249}">
      <dgm:prSet custT="1"/>
      <dgm:spPr/>
      <dgm:t>
        <a:bodyPr/>
        <a:lstStyle/>
        <a:p>
          <a:r>
            <a:rPr lang="en-US" sz="1200" b="1" dirty="0">
              <a:solidFill>
                <a:schemeClr val="bg1"/>
              </a:solidFill>
            </a:rPr>
            <a:t>Environmental logging:</a:t>
          </a:r>
        </a:p>
        <a:p>
          <a:r>
            <a:rPr lang="en-US" sz="1000" b="1" dirty="0">
              <a:solidFill>
                <a:schemeClr val="tx1"/>
              </a:solidFill>
            </a:rPr>
            <a:t> </a:t>
          </a:r>
          <a:r>
            <a:rPr lang="en-US" sz="1000" dirty="0">
              <a:solidFill>
                <a:schemeClr val="tx1"/>
              </a:solidFill>
            </a:rPr>
            <a:t>Tampering with information such as temperature logs can pose a threat to the supply chain management of products such as fresh goods and medical supplies. </a:t>
          </a:r>
        </a:p>
        <a:p>
          <a:r>
            <a:rPr lang="en-US" sz="1000" dirty="0">
              <a:solidFill>
                <a:schemeClr val="tx1"/>
              </a:solidFill>
            </a:rPr>
            <a:t>Data and device authentication can counter this threat. </a:t>
          </a:r>
        </a:p>
      </dgm:t>
    </dgm:pt>
    <dgm:pt modelId="{91783CEF-DA7A-2C41-B7E3-CA9BB145AE05}" type="parTrans" cxnId="{550BFE25-939F-564B-838E-99F2AA6BD686}">
      <dgm:prSet/>
      <dgm:spPr/>
      <dgm:t>
        <a:bodyPr/>
        <a:lstStyle/>
        <a:p>
          <a:endParaRPr lang="en-US"/>
        </a:p>
      </dgm:t>
    </dgm:pt>
    <dgm:pt modelId="{A5151532-FA2D-DD42-AB89-D16F7D86D470}" type="sibTrans" cxnId="{550BFE25-939F-564B-838E-99F2AA6BD686}">
      <dgm:prSet/>
      <dgm:spPr/>
      <dgm:t>
        <a:bodyPr/>
        <a:lstStyle/>
        <a:p>
          <a:endParaRPr lang="en-US"/>
        </a:p>
      </dgm:t>
    </dgm:pt>
    <dgm:pt modelId="{33ED7A71-1A7C-D44A-8C78-FC5AB22497E6}">
      <dgm:prSet custT="1"/>
      <dgm:spPr/>
      <dgm:t>
        <a:bodyPr/>
        <a:lstStyle/>
        <a:p>
          <a:r>
            <a:rPr lang="en-US" sz="1200" b="1" dirty="0">
              <a:solidFill>
                <a:schemeClr val="bg1"/>
              </a:solidFill>
            </a:rPr>
            <a:t>Privacy of Electronic Product Code (EPC): </a:t>
          </a:r>
        </a:p>
        <a:p>
          <a:r>
            <a:rPr lang="en-US" sz="1000" dirty="0">
              <a:solidFill>
                <a:schemeClr val="tx1"/>
              </a:solidFill>
            </a:rPr>
            <a:t>The EPC is designed to be stored on an RFID tag and it provides a universal identifier for every physical object anywhere in the world. This raises serious privacy issues if such tags are attached to personal items. Therefore, the tag must also identify the reader as trusted before divulging traceable information. </a:t>
          </a:r>
        </a:p>
      </dgm:t>
    </dgm:pt>
    <dgm:pt modelId="{F65F3F82-2A53-6F44-B87B-E7D53CDC342E}" type="parTrans" cxnId="{C72646D8-188A-2C4C-B009-A398333064CE}">
      <dgm:prSet/>
      <dgm:spPr/>
      <dgm:t>
        <a:bodyPr/>
        <a:lstStyle/>
        <a:p>
          <a:endParaRPr lang="en-US"/>
        </a:p>
      </dgm:t>
    </dgm:pt>
    <dgm:pt modelId="{4A335CCD-6D7A-E249-846E-EF0CB52DB673}" type="sibTrans" cxnId="{C72646D8-188A-2C4C-B009-A398333064CE}">
      <dgm:prSet/>
      <dgm:spPr/>
      <dgm:t>
        <a:bodyPr/>
        <a:lstStyle/>
        <a:p>
          <a:endParaRPr lang="en-US"/>
        </a:p>
      </dgm:t>
    </dgm:pt>
    <dgm:pt modelId="{B54C90AE-7222-984F-B72A-51B52F9E1D55}">
      <dgm:prSet custT="1"/>
      <dgm:spPr/>
      <dgm:t>
        <a:bodyPr/>
        <a:lstStyle/>
        <a:p>
          <a:r>
            <a:rPr lang="en-US" sz="1200" b="1" dirty="0">
              <a:solidFill>
                <a:schemeClr val="bg1"/>
              </a:solidFill>
            </a:rPr>
            <a:t>Antitheft: </a:t>
          </a:r>
        </a:p>
        <a:p>
          <a:r>
            <a:rPr lang="en-US" sz="1000" dirty="0">
              <a:solidFill>
                <a:schemeClr val="tx1"/>
              </a:solidFill>
            </a:rPr>
            <a:t>Data may be written to the tag to indicate to an exit portal whether or not that item has been sold. Persistent memory write and lock operations must be protected to prevent theft. </a:t>
          </a:r>
        </a:p>
      </dgm:t>
    </dgm:pt>
    <dgm:pt modelId="{F5496C93-B1A2-3F42-A89D-15ED6304D4A2}" type="parTrans" cxnId="{E536068F-DBFF-0846-AE2F-62DF7B26F529}">
      <dgm:prSet/>
      <dgm:spPr/>
      <dgm:t>
        <a:bodyPr/>
        <a:lstStyle/>
        <a:p>
          <a:endParaRPr lang="en-US"/>
        </a:p>
      </dgm:t>
    </dgm:pt>
    <dgm:pt modelId="{792C4BB8-E8E9-974B-9B5F-3DE955B41A98}" type="sibTrans" cxnId="{E536068F-DBFF-0846-AE2F-62DF7B26F529}">
      <dgm:prSet/>
      <dgm:spPr/>
      <dgm:t>
        <a:bodyPr/>
        <a:lstStyle/>
        <a:p>
          <a:endParaRPr lang="en-US"/>
        </a:p>
      </dgm:t>
    </dgm:pt>
    <dgm:pt modelId="{5B156F59-E47E-334F-94F4-8AA6D3A5EEE1}">
      <dgm:prSet custT="1"/>
      <dgm:spPr>
        <a:solidFill>
          <a:srgbClr val="89BEDF"/>
        </a:solidFill>
        <a:ln>
          <a:solidFill>
            <a:schemeClr val="lt1">
              <a:hueOff val="0"/>
              <a:satOff val="0"/>
              <a:lumOff val="0"/>
            </a:schemeClr>
          </a:solidFill>
        </a:ln>
      </dgm:spPr>
      <dgm:t>
        <a:bodyPr/>
        <a:lstStyle/>
        <a:p>
          <a:r>
            <a:rPr lang="en-US" sz="1200" b="1" dirty="0">
              <a:solidFill>
                <a:schemeClr val="bg1"/>
              </a:solidFill>
            </a:rPr>
            <a:t>Returns: </a:t>
          </a:r>
        </a:p>
        <a:p>
          <a:r>
            <a:rPr lang="en-US" sz="1000" dirty="0">
              <a:solidFill>
                <a:schemeClr val="tx1"/>
              </a:solidFill>
            </a:rPr>
            <a:t>When a tag is returned to a store or manufacturer, an authenticated reset/write mechanism allows it to be reused. The tags maintain some amount of persistent memory; read, write, and lock operations to this memory must be authenticated to prevent tamper and unauthorized modification. Authenticated reads allow data to be visible only for the tag’s owner. </a:t>
          </a:r>
        </a:p>
      </dgm:t>
    </dgm:pt>
    <dgm:pt modelId="{E229FFE4-79CA-3D4E-9778-F60B7087394E}" type="parTrans" cxnId="{33361E43-53A5-8D45-9840-A5F0FE39BF78}">
      <dgm:prSet/>
      <dgm:spPr/>
      <dgm:t>
        <a:bodyPr/>
        <a:lstStyle/>
        <a:p>
          <a:endParaRPr lang="en-US"/>
        </a:p>
      </dgm:t>
    </dgm:pt>
    <dgm:pt modelId="{C8057835-75C4-F143-998A-DC4E756DB22E}" type="sibTrans" cxnId="{33361E43-53A5-8D45-9840-A5F0FE39BF78}">
      <dgm:prSet/>
      <dgm:spPr/>
      <dgm:t>
        <a:bodyPr/>
        <a:lstStyle/>
        <a:p>
          <a:endParaRPr lang="en-US"/>
        </a:p>
      </dgm:t>
    </dgm:pt>
    <dgm:pt modelId="{5FE5EF5C-76C8-9147-9FB4-C81D0CFC5E14}" type="pres">
      <dgm:prSet presAssocID="{C27A17BB-3475-414C-9F15-E7E1BCA6D0E9}" presName="Name0" presStyleCnt="0">
        <dgm:presLayoutVars>
          <dgm:dir/>
          <dgm:resizeHandles val="exact"/>
        </dgm:presLayoutVars>
      </dgm:prSet>
      <dgm:spPr/>
    </dgm:pt>
    <dgm:pt modelId="{11F1F6F5-544F-2D4D-BBE1-DE3C13ED2112}" type="pres">
      <dgm:prSet presAssocID="{36741BED-D142-4948-BB6D-7190B675DEAB}" presName="node" presStyleLbl="node1" presStyleIdx="0" presStyleCnt="5">
        <dgm:presLayoutVars>
          <dgm:bulletEnabled val="1"/>
        </dgm:presLayoutVars>
      </dgm:prSet>
      <dgm:spPr/>
    </dgm:pt>
    <dgm:pt modelId="{64AFFCFA-4AD2-9646-8126-41F2588F62BD}" type="pres">
      <dgm:prSet presAssocID="{B90DD80B-EB1B-6E4A-8F3F-40B87071608E}" presName="sibTrans" presStyleCnt="0"/>
      <dgm:spPr/>
    </dgm:pt>
    <dgm:pt modelId="{422E27FD-6FF0-B94D-8AD6-DCE90FF5BE9B}" type="pres">
      <dgm:prSet presAssocID="{CED645C2-8D07-794B-AB06-7BD79FFBF249}" presName="node" presStyleLbl="node1" presStyleIdx="1" presStyleCnt="5">
        <dgm:presLayoutVars>
          <dgm:bulletEnabled val="1"/>
        </dgm:presLayoutVars>
      </dgm:prSet>
      <dgm:spPr/>
    </dgm:pt>
    <dgm:pt modelId="{774D42E0-9873-6B4A-86AD-088A228F4D5A}" type="pres">
      <dgm:prSet presAssocID="{A5151532-FA2D-DD42-AB89-D16F7D86D470}" presName="sibTrans" presStyleCnt="0"/>
      <dgm:spPr/>
    </dgm:pt>
    <dgm:pt modelId="{CBEEF985-1CFA-2A48-8775-404710F2FB8E}" type="pres">
      <dgm:prSet presAssocID="{33ED7A71-1A7C-D44A-8C78-FC5AB22497E6}" presName="node" presStyleLbl="node1" presStyleIdx="2" presStyleCnt="5">
        <dgm:presLayoutVars>
          <dgm:bulletEnabled val="1"/>
        </dgm:presLayoutVars>
      </dgm:prSet>
      <dgm:spPr/>
    </dgm:pt>
    <dgm:pt modelId="{630DCFF0-230E-F844-A72E-C1F4EA8750D5}" type="pres">
      <dgm:prSet presAssocID="{4A335CCD-6D7A-E249-846E-EF0CB52DB673}" presName="sibTrans" presStyleCnt="0"/>
      <dgm:spPr/>
    </dgm:pt>
    <dgm:pt modelId="{0C7DB537-9E9F-5E46-B33D-00547B2F58F1}" type="pres">
      <dgm:prSet presAssocID="{B54C90AE-7222-984F-B72A-51B52F9E1D55}" presName="node" presStyleLbl="node1" presStyleIdx="3" presStyleCnt="5">
        <dgm:presLayoutVars>
          <dgm:bulletEnabled val="1"/>
        </dgm:presLayoutVars>
      </dgm:prSet>
      <dgm:spPr/>
    </dgm:pt>
    <dgm:pt modelId="{B4BD2EF5-A63F-CB4C-A80E-B1F51678647B}" type="pres">
      <dgm:prSet presAssocID="{792C4BB8-E8E9-974B-9B5F-3DE955B41A98}" presName="sibTrans" presStyleCnt="0"/>
      <dgm:spPr/>
    </dgm:pt>
    <dgm:pt modelId="{A21EE3DE-1B5E-B546-A035-D6894D468959}" type="pres">
      <dgm:prSet presAssocID="{5B156F59-E47E-334F-94F4-8AA6D3A5EEE1}" presName="node" presStyleLbl="node1" presStyleIdx="4" presStyleCnt="5">
        <dgm:presLayoutVars>
          <dgm:bulletEnabled val="1"/>
        </dgm:presLayoutVars>
      </dgm:prSet>
      <dgm:spPr/>
    </dgm:pt>
  </dgm:ptLst>
  <dgm:cxnLst>
    <dgm:cxn modelId="{71FC9A0E-CA96-314E-8666-A8E4D9B8E4DE}" type="presOf" srcId="{CED645C2-8D07-794B-AB06-7BD79FFBF249}" destId="{422E27FD-6FF0-B94D-8AD6-DCE90FF5BE9B}" srcOrd="0" destOrd="0" presId="urn:microsoft.com/office/officeart/2005/8/layout/hList6"/>
    <dgm:cxn modelId="{081B2713-0EB5-114A-AC34-629728029383}" type="presOf" srcId="{C27A17BB-3475-414C-9F15-E7E1BCA6D0E9}" destId="{5FE5EF5C-76C8-9147-9FB4-C81D0CFC5E14}" srcOrd="0" destOrd="0" presId="urn:microsoft.com/office/officeart/2005/8/layout/hList6"/>
    <dgm:cxn modelId="{64A93A1D-0C49-754A-8ACE-F99B454201FA}" srcId="{C27A17BB-3475-414C-9F15-E7E1BCA6D0E9}" destId="{36741BED-D142-4948-BB6D-7190B675DEAB}" srcOrd="0" destOrd="0" parTransId="{A4C29769-7E3A-A148-A371-B6DF246EB229}" sibTransId="{B90DD80B-EB1B-6E4A-8F3F-40B87071608E}"/>
    <dgm:cxn modelId="{550BFE25-939F-564B-838E-99F2AA6BD686}" srcId="{C27A17BB-3475-414C-9F15-E7E1BCA6D0E9}" destId="{CED645C2-8D07-794B-AB06-7BD79FFBF249}" srcOrd="1" destOrd="0" parTransId="{91783CEF-DA7A-2C41-B7E3-CA9BB145AE05}" sibTransId="{A5151532-FA2D-DD42-AB89-D16F7D86D470}"/>
    <dgm:cxn modelId="{33361E43-53A5-8D45-9840-A5F0FE39BF78}" srcId="{C27A17BB-3475-414C-9F15-E7E1BCA6D0E9}" destId="{5B156F59-E47E-334F-94F4-8AA6D3A5EEE1}" srcOrd="4" destOrd="0" parTransId="{E229FFE4-79CA-3D4E-9778-F60B7087394E}" sibTransId="{C8057835-75C4-F143-998A-DC4E756DB22E}"/>
    <dgm:cxn modelId="{1FBDAA49-8323-2742-BCC3-CBC2980047B6}" type="presOf" srcId="{5B156F59-E47E-334F-94F4-8AA6D3A5EEE1}" destId="{A21EE3DE-1B5E-B546-A035-D6894D468959}" srcOrd="0" destOrd="0" presId="urn:microsoft.com/office/officeart/2005/8/layout/hList6"/>
    <dgm:cxn modelId="{C5FDD069-C52B-5F4A-870F-7394404BC473}" type="presOf" srcId="{33ED7A71-1A7C-D44A-8C78-FC5AB22497E6}" destId="{CBEEF985-1CFA-2A48-8775-404710F2FB8E}" srcOrd="0" destOrd="0" presId="urn:microsoft.com/office/officeart/2005/8/layout/hList6"/>
    <dgm:cxn modelId="{E536068F-DBFF-0846-AE2F-62DF7B26F529}" srcId="{C27A17BB-3475-414C-9F15-E7E1BCA6D0E9}" destId="{B54C90AE-7222-984F-B72A-51B52F9E1D55}" srcOrd="3" destOrd="0" parTransId="{F5496C93-B1A2-3F42-A89D-15ED6304D4A2}" sibTransId="{792C4BB8-E8E9-974B-9B5F-3DE955B41A98}"/>
    <dgm:cxn modelId="{96A221A1-D0A9-EC44-9882-734F0B223D2F}" type="presOf" srcId="{36741BED-D142-4948-BB6D-7190B675DEAB}" destId="{11F1F6F5-544F-2D4D-BBE1-DE3C13ED2112}" srcOrd="0" destOrd="0" presId="urn:microsoft.com/office/officeart/2005/8/layout/hList6"/>
    <dgm:cxn modelId="{8DAFAEAF-D709-014C-9AD9-73A6A7D6AE0B}" type="presOf" srcId="{B54C90AE-7222-984F-B72A-51B52F9E1D55}" destId="{0C7DB537-9E9F-5E46-B33D-00547B2F58F1}" srcOrd="0" destOrd="0" presId="urn:microsoft.com/office/officeart/2005/8/layout/hList6"/>
    <dgm:cxn modelId="{C72646D8-188A-2C4C-B009-A398333064CE}" srcId="{C27A17BB-3475-414C-9F15-E7E1BCA6D0E9}" destId="{33ED7A71-1A7C-D44A-8C78-FC5AB22497E6}" srcOrd="2" destOrd="0" parTransId="{F65F3F82-2A53-6F44-B87B-E7D53CDC342E}" sibTransId="{4A335CCD-6D7A-E249-846E-EF0CB52DB673}"/>
    <dgm:cxn modelId="{6C891FE5-4A7A-494E-A16A-25012A016C0C}" type="presParOf" srcId="{5FE5EF5C-76C8-9147-9FB4-C81D0CFC5E14}" destId="{11F1F6F5-544F-2D4D-BBE1-DE3C13ED2112}" srcOrd="0" destOrd="0" presId="urn:microsoft.com/office/officeart/2005/8/layout/hList6"/>
    <dgm:cxn modelId="{A9CD9DAB-334F-F54C-9BD1-A8A06F50CED5}" type="presParOf" srcId="{5FE5EF5C-76C8-9147-9FB4-C81D0CFC5E14}" destId="{64AFFCFA-4AD2-9646-8126-41F2588F62BD}" srcOrd="1" destOrd="0" presId="urn:microsoft.com/office/officeart/2005/8/layout/hList6"/>
    <dgm:cxn modelId="{84FD0447-913A-B64A-B3C8-EEB410E1D2C5}" type="presParOf" srcId="{5FE5EF5C-76C8-9147-9FB4-C81D0CFC5E14}" destId="{422E27FD-6FF0-B94D-8AD6-DCE90FF5BE9B}" srcOrd="2" destOrd="0" presId="urn:microsoft.com/office/officeart/2005/8/layout/hList6"/>
    <dgm:cxn modelId="{897C42E5-D56F-DB42-ACC4-3FB99BF8E2E2}" type="presParOf" srcId="{5FE5EF5C-76C8-9147-9FB4-C81D0CFC5E14}" destId="{774D42E0-9873-6B4A-86AD-088A228F4D5A}" srcOrd="3" destOrd="0" presId="urn:microsoft.com/office/officeart/2005/8/layout/hList6"/>
    <dgm:cxn modelId="{C8F98DC2-38DC-D744-B4AF-D40F499487A8}" type="presParOf" srcId="{5FE5EF5C-76C8-9147-9FB4-C81D0CFC5E14}" destId="{CBEEF985-1CFA-2A48-8775-404710F2FB8E}" srcOrd="4" destOrd="0" presId="urn:microsoft.com/office/officeart/2005/8/layout/hList6"/>
    <dgm:cxn modelId="{929D3728-069B-6043-97D0-0B9DC8B38806}" type="presParOf" srcId="{5FE5EF5C-76C8-9147-9FB4-C81D0CFC5E14}" destId="{630DCFF0-230E-F844-A72E-C1F4EA8750D5}" srcOrd="5" destOrd="0" presId="urn:microsoft.com/office/officeart/2005/8/layout/hList6"/>
    <dgm:cxn modelId="{AEDA3264-6CBB-6B42-8D07-48800A8FC7A9}" type="presParOf" srcId="{5FE5EF5C-76C8-9147-9FB4-C81D0CFC5E14}" destId="{0C7DB537-9E9F-5E46-B33D-00547B2F58F1}" srcOrd="6" destOrd="0" presId="urn:microsoft.com/office/officeart/2005/8/layout/hList6"/>
    <dgm:cxn modelId="{CF47E920-CA3F-B844-8693-91C265B9DC69}" type="presParOf" srcId="{5FE5EF5C-76C8-9147-9FB4-C81D0CFC5E14}" destId="{B4BD2EF5-A63F-CB4C-A80E-B1F51678647B}" srcOrd="7" destOrd="0" presId="urn:microsoft.com/office/officeart/2005/8/layout/hList6"/>
    <dgm:cxn modelId="{5953D63E-3302-A248-A185-0678BB6C8662}" type="presParOf" srcId="{5FE5EF5C-76C8-9147-9FB4-C81D0CFC5E14}" destId="{A21EE3DE-1B5E-B546-A035-D6894D46895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1E6BF-0FA4-914A-9E17-3E1A9CF5039D}" type="doc">
      <dgm:prSet loTypeId="urn:microsoft.com/office/officeart/2005/8/layout/matrix3" loCatId="list" qsTypeId="urn:microsoft.com/office/officeart/2005/8/quickstyle/simple1" qsCatId="simple" csTypeId="urn:microsoft.com/office/officeart/2005/8/colors/accent1_2" csCatId="accent1" phldr="1"/>
      <dgm:spPr/>
      <dgm:t>
        <a:bodyPr/>
        <a:lstStyle/>
        <a:p>
          <a:endParaRPr lang="en-US"/>
        </a:p>
      </dgm:t>
    </dgm:pt>
    <dgm:pt modelId="{D321A164-E9E4-AF45-807C-FE9F731992C3}">
      <dgm:prSet/>
      <dgm:spPr/>
      <dgm:t>
        <a:bodyPr/>
        <a:lstStyle/>
        <a:p>
          <a:r>
            <a:rPr lang="en-US" dirty="0"/>
            <a:t>A number of home appliances are now equipped with embedded processors that provide a range of services and may be connected to the Internet</a:t>
          </a:r>
        </a:p>
      </dgm:t>
    </dgm:pt>
    <dgm:pt modelId="{7D7B42AF-8623-F34F-9778-30C223B72F43}" type="parTrans" cxnId="{B0466075-F564-E44C-9A30-8B0DB23C280B}">
      <dgm:prSet/>
      <dgm:spPr/>
      <dgm:t>
        <a:bodyPr/>
        <a:lstStyle/>
        <a:p>
          <a:endParaRPr lang="en-US"/>
        </a:p>
      </dgm:t>
    </dgm:pt>
    <dgm:pt modelId="{0406C144-1A01-3343-B248-D7EEA613172D}" type="sibTrans" cxnId="{B0466075-F564-E44C-9A30-8B0DB23C280B}">
      <dgm:prSet/>
      <dgm:spPr/>
      <dgm:t>
        <a:bodyPr/>
        <a:lstStyle/>
        <a:p>
          <a:endParaRPr lang="en-US"/>
        </a:p>
      </dgm:t>
    </dgm:pt>
    <dgm:pt modelId="{A4FED202-3EDB-F14A-B4F1-72AD52A74A8E}">
      <dgm:prSet/>
      <dgm:spPr/>
      <dgm:t>
        <a:bodyPr/>
        <a:lstStyle/>
        <a:p>
          <a:r>
            <a:rPr lang="en-US" dirty="0"/>
            <a:t>To lower cost, these embedded systems are generally very constrained and are almost constantly under full load, leaving limited resources for security features</a:t>
          </a:r>
        </a:p>
      </dgm:t>
    </dgm:pt>
    <dgm:pt modelId="{99679C44-5830-B745-AACB-35346765B2D0}" type="parTrans" cxnId="{D6B109E9-976F-4F4E-8AA7-C73C8D57FB02}">
      <dgm:prSet/>
      <dgm:spPr/>
      <dgm:t>
        <a:bodyPr/>
        <a:lstStyle/>
        <a:p>
          <a:endParaRPr lang="en-US"/>
        </a:p>
      </dgm:t>
    </dgm:pt>
    <dgm:pt modelId="{D82734E4-1BA2-A545-AC3D-9C0790301F94}" type="sibTrans" cxnId="{D6B109E9-976F-4F4E-8AA7-C73C8D57FB02}">
      <dgm:prSet/>
      <dgm:spPr/>
      <dgm:t>
        <a:bodyPr/>
        <a:lstStyle/>
        <a:p>
          <a:endParaRPr lang="en-US"/>
        </a:p>
      </dgm:t>
    </dgm:pt>
    <dgm:pt modelId="{5A0DBBFF-14B5-8548-B8FD-88D6BA2F3ADC}">
      <dgm:prSet/>
      <dgm:spPr/>
      <dgm:t>
        <a:bodyPr/>
        <a:lstStyle/>
        <a:p>
          <a:r>
            <a:rPr lang="en-US" dirty="0"/>
            <a:t>These devices are vulnerable to unauthorized access that may tamper with the control signals or issue illegal commands that would lead to abnormal operations</a:t>
          </a:r>
        </a:p>
      </dgm:t>
    </dgm:pt>
    <dgm:pt modelId="{B1307E47-F155-C948-9E11-3A191B2EC2AE}" type="parTrans" cxnId="{441C91B3-6B18-F042-AC71-3413F616734A}">
      <dgm:prSet/>
      <dgm:spPr/>
      <dgm:t>
        <a:bodyPr/>
        <a:lstStyle/>
        <a:p>
          <a:endParaRPr lang="en-US"/>
        </a:p>
      </dgm:t>
    </dgm:pt>
    <dgm:pt modelId="{30E6FE84-17A6-3546-807D-D603EC90D15F}" type="sibTrans" cxnId="{441C91B3-6B18-F042-AC71-3413F616734A}">
      <dgm:prSet/>
      <dgm:spPr/>
      <dgm:t>
        <a:bodyPr/>
        <a:lstStyle/>
        <a:p>
          <a:endParaRPr lang="en-US"/>
        </a:p>
      </dgm:t>
    </dgm:pt>
    <dgm:pt modelId="{D098691A-ACAE-BC4F-9358-92A91F8720FA}">
      <dgm:prSet/>
      <dgm:spPr/>
      <dgm:t>
        <a:bodyPr/>
        <a:lstStyle/>
        <a:p>
          <a:r>
            <a:rPr lang="en-US" dirty="0"/>
            <a:t>These devices will also usually have updateable software making authentication methods important</a:t>
          </a:r>
        </a:p>
      </dgm:t>
    </dgm:pt>
    <dgm:pt modelId="{EDD751B2-7CFF-3342-8A63-2621C731F9EC}" type="parTrans" cxnId="{94340EB2-376C-7547-B832-185CA487ACF9}">
      <dgm:prSet/>
      <dgm:spPr/>
      <dgm:t>
        <a:bodyPr/>
        <a:lstStyle/>
        <a:p>
          <a:endParaRPr lang="en-US"/>
        </a:p>
      </dgm:t>
    </dgm:pt>
    <dgm:pt modelId="{EDB4038C-5172-6A4C-8A93-C8BA29FC1179}" type="sibTrans" cxnId="{94340EB2-376C-7547-B832-185CA487ACF9}">
      <dgm:prSet/>
      <dgm:spPr/>
      <dgm:t>
        <a:bodyPr/>
        <a:lstStyle/>
        <a:p>
          <a:endParaRPr lang="en-US"/>
        </a:p>
      </dgm:t>
    </dgm:pt>
    <dgm:pt modelId="{50820AD9-EBFF-4C4C-8846-90D8C01E63DD}" type="pres">
      <dgm:prSet presAssocID="{CE61E6BF-0FA4-914A-9E17-3E1A9CF5039D}" presName="matrix" presStyleCnt="0">
        <dgm:presLayoutVars>
          <dgm:chMax val="1"/>
          <dgm:dir/>
          <dgm:resizeHandles val="exact"/>
        </dgm:presLayoutVars>
      </dgm:prSet>
      <dgm:spPr/>
    </dgm:pt>
    <dgm:pt modelId="{2676F374-7B41-BB43-B1E7-B13159A4236A}" type="pres">
      <dgm:prSet presAssocID="{CE61E6BF-0FA4-914A-9E17-3E1A9CF5039D}" presName="diamond" presStyleLbl="bgShp" presStyleIdx="0" presStyleCnt="1"/>
      <dgm:spPr/>
    </dgm:pt>
    <dgm:pt modelId="{BD3500B8-2A02-8648-ADFA-4F90692FA062}" type="pres">
      <dgm:prSet presAssocID="{CE61E6BF-0FA4-914A-9E17-3E1A9CF5039D}" presName="quad1" presStyleLbl="node1" presStyleIdx="0" presStyleCnt="4" custScaleX="109102" custScaleY="109713">
        <dgm:presLayoutVars>
          <dgm:chMax val="0"/>
          <dgm:chPref val="0"/>
          <dgm:bulletEnabled val="1"/>
        </dgm:presLayoutVars>
      </dgm:prSet>
      <dgm:spPr/>
    </dgm:pt>
    <dgm:pt modelId="{51E15EEF-7DA7-1743-AAAD-FC35703C0956}" type="pres">
      <dgm:prSet presAssocID="{CE61E6BF-0FA4-914A-9E17-3E1A9CF5039D}" presName="quad2" presStyleLbl="node1" presStyleIdx="1" presStyleCnt="4" custScaleX="111785" custScaleY="109713">
        <dgm:presLayoutVars>
          <dgm:chMax val="0"/>
          <dgm:chPref val="0"/>
          <dgm:bulletEnabled val="1"/>
        </dgm:presLayoutVars>
      </dgm:prSet>
      <dgm:spPr/>
    </dgm:pt>
    <dgm:pt modelId="{0AF855BC-B205-9D41-AEF0-5534A05E625B}" type="pres">
      <dgm:prSet presAssocID="{CE61E6BF-0FA4-914A-9E17-3E1A9CF5039D}" presName="quad3" presStyleLbl="node1" presStyleIdx="2" presStyleCnt="4" custScaleX="109102" custScaleY="108491">
        <dgm:presLayoutVars>
          <dgm:chMax val="0"/>
          <dgm:chPref val="0"/>
          <dgm:bulletEnabled val="1"/>
        </dgm:presLayoutVars>
      </dgm:prSet>
      <dgm:spPr/>
    </dgm:pt>
    <dgm:pt modelId="{4C7D8E98-E0CB-F443-AE24-B04996792972}" type="pres">
      <dgm:prSet presAssocID="{CE61E6BF-0FA4-914A-9E17-3E1A9CF5039D}" presName="quad4" presStyleLbl="node1" presStyleIdx="3" presStyleCnt="4" custScaleX="111785" custScaleY="108491">
        <dgm:presLayoutVars>
          <dgm:chMax val="0"/>
          <dgm:chPref val="0"/>
          <dgm:bulletEnabled val="1"/>
        </dgm:presLayoutVars>
      </dgm:prSet>
      <dgm:spPr/>
    </dgm:pt>
  </dgm:ptLst>
  <dgm:cxnLst>
    <dgm:cxn modelId="{B316595B-39B8-9946-B545-CA4B96B81D50}" type="presOf" srcId="{D098691A-ACAE-BC4F-9358-92A91F8720FA}" destId="{4C7D8E98-E0CB-F443-AE24-B04996792972}" srcOrd="0" destOrd="0" presId="urn:microsoft.com/office/officeart/2005/8/layout/matrix3"/>
    <dgm:cxn modelId="{B0466075-F564-E44C-9A30-8B0DB23C280B}" srcId="{CE61E6BF-0FA4-914A-9E17-3E1A9CF5039D}" destId="{D321A164-E9E4-AF45-807C-FE9F731992C3}" srcOrd="0" destOrd="0" parTransId="{7D7B42AF-8623-F34F-9778-30C223B72F43}" sibTransId="{0406C144-1A01-3343-B248-D7EEA613172D}"/>
    <dgm:cxn modelId="{F5D4D382-88DD-7848-A752-905DAF0C9A85}" type="presOf" srcId="{D321A164-E9E4-AF45-807C-FE9F731992C3}" destId="{BD3500B8-2A02-8648-ADFA-4F90692FA062}" srcOrd="0" destOrd="0" presId="urn:microsoft.com/office/officeart/2005/8/layout/matrix3"/>
    <dgm:cxn modelId="{2B0C7C86-9BF3-CC4D-8B32-24205AE0AEC1}" type="presOf" srcId="{5A0DBBFF-14B5-8548-B8FD-88D6BA2F3ADC}" destId="{0AF855BC-B205-9D41-AEF0-5534A05E625B}" srcOrd="0" destOrd="0" presId="urn:microsoft.com/office/officeart/2005/8/layout/matrix3"/>
    <dgm:cxn modelId="{94340EB2-376C-7547-B832-185CA487ACF9}" srcId="{CE61E6BF-0FA4-914A-9E17-3E1A9CF5039D}" destId="{D098691A-ACAE-BC4F-9358-92A91F8720FA}" srcOrd="3" destOrd="0" parTransId="{EDD751B2-7CFF-3342-8A63-2621C731F9EC}" sibTransId="{EDB4038C-5172-6A4C-8A93-C8BA29FC1179}"/>
    <dgm:cxn modelId="{441C91B3-6B18-F042-AC71-3413F616734A}" srcId="{CE61E6BF-0FA4-914A-9E17-3E1A9CF5039D}" destId="{5A0DBBFF-14B5-8548-B8FD-88D6BA2F3ADC}" srcOrd="2" destOrd="0" parTransId="{B1307E47-F155-C948-9E11-3A191B2EC2AE}" sibTransId="{30E6FE84-17A6-3546-807D-D603EC90D15F}"/>
    <dgm:cxn modelId="{D6B109E9-976F-4F4E-8AA7-C73C8D57FB02}" srcId="{CE61E6BF-0FA4-914A-9E17-3E1A9CF5039D}" destId="{A4FED202-3EDB-F14A-B4F1-72AD52A74A8E}" srcOrd="1" destOrd="0" parTransId="{99679C44-5830-B745-AACB-35346765B2D0}" sibTransId="{D82734E4-1BA2-A545-AC3D-9C0790301F94}"/>
    <dgm:cxn modelId="{2E0958E9-B134-0644-A3F6-DC1403181B74}" type="presOf" srcId="{CE61E6BF-0FA4-914A-9E17-3E1A9CF5039D}" destId="{50820AD9-EBFF-4C4C-8846-90D8C01E63DD}" srcOrd="0" destOrd="0" presId="urn:microsoft.com/office/officeart/2005/8/layout/matrix3"/>
    <dgm:cxn modelId="{84C44AEE-EB38-844D-8668-844934A83036}" type="presOf" srcId="{A4FED202-3EDB-F14A-B4F1-72AD52A74A8E}" destId="{51E15EEF-7DA7-1743-AAAD-FC35703C0956}" srcOrd="0" destOrd="0" presId="urn:microsoft.com/office/officeart/2005/8/layout/matrix3"/>
    <dgm:cxn modelId="{1F9A51BD-354C-8347-982A-F34ADB4DCA65}" type="presParOf" srcId="{50820AD9-EBFF-4C4C-8846-90D8C01E63DD}" destId="{2676F374-7B41-BB43-B1E7-B13159A4236A}" srcOrd="0" destOrd="0" presId="urn:microsoft.com/office/officeart/2005/8/layout/matrix3"/>
    <dgm:cxn modelId="{5B46112D-007D-0D4F-B622-6C387FF2C6C1}" type="presParOf" srcId="{50820AD9-EBFF-4C4C-8846-90D8C01E63DD}" destId="{BD3500B8-2A02-8648-ADFA-4F90692FA062}" srcOrd="1" destOrd="0" presId="urn:microsoft.com/office/officeart/2005/8/layout/matrix3"/>
    <dgm:cxn modelId="{CBE7022F-F9D3-4049-8AD1-908C37E67F5F}" type="presParOf" srcId="{50820AD9-EBFF-4C4C-8846-90D8C01E63DD}" destId="{51E15EEF-7DA7-1743-AAAD-FC35703C0956}" srcOrd="2" destOrd="0" presId="urn:microsoft.com/office/officeart/2005/8/layout/matrix3"/>
    <dgm:cxn modelId="{CBEDC2C2-BF37-9348-8DD7-8B8DC8BF9728}" type="presParOf" srcId="{50820AD9-EBFF-4C4C-8846-90D8C01E63DD}" destId="{0AF855BC-B205-9D41-AEF0-5534A05E625B}" srcOrd="3" destOrd="0" presId="urn:microsoft.com/office/officeart/2005/8/layout/matrix3"/>
    <dgm:cxn modelId="{637753B5-571F-4341-AA23-5FA432CFC5D7}" type="presParOf" srcId="{50820AD9-EBFF-4C4C-8846-90D8C01E63DD}" destId="{4C7D8E98-E0CB-F443-AE24-B0499679297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A9B049-9A15-824F-BC9D-7E98794D9683}" type="doc">
      <dgm:prSet loTypeId="urn:microsoft.com/office/officeart/2005/8/layout/arrow6" loCatId="list" qsTypeId="urn:microsoft.com/office/officeart/2005/8/quickstyle/simple1" qsCatId="simple" csTypeId="urn:microsoft.com/office/officeart/2005/8/colors/accent3_4" csCatId="accent3" phldr="1"/>
      <dgm:spPr/>
      <dgm:t>
        <a:bodyPr/>
        <a:lstStyle/>
        <a:p>
          <a:endParaRPr lang="en-US"/>
        </a:p>
      </dgm:t>
    </dgm:pt>
    <dgm:pt modelId="{FDA6BCDE-5FDC-B54A-AF61-4C7681793988}">
      <dgm:prSet/>
      <dgm:spPr/>
      <dgm:t>
        <a:bodyPr/>
        <a:lstStyle/>
        <a:p>
          <a:r>
            <a:rPr lang="en-US" dirty="0"/>
            <a:t>Wireless medical sensors permit health monitoring of patients outside of a hospital setting, capturing and transmitting a number of medical and health-related measures</a:t>
          </a:r>
        </a:p>
      </dgm:t>
    </dgm:pt>
    <dgm:pt modelId="{88DB4949-DA36-9348-BF67-E45C23A442C5}" type="parTrans" cxnId="{22B04538-FAFC-0B42-8598-9244EA2FAB9E}">
      <dgm:prSet/>
      <dgm:spPr/>
      <dgm:t>
        <a:bodyPr/>
        <a:lstStyle/>
        <a:p>
          <a:endParaRPr lang="en-US"/>
        </a:p>
      </dgm:t>
    </dgm:pt>
    <dgm:pt modelId="{48E632B1-B1A0-3F4A-BC90-37E6B3A41C2F}" type="sibTrans" cxnId="{22B04538-FAFC-0B42-8598-9244EA2FAB9E}">
      <dgm:prSet/>
      <dgm:spPr/>
      <dgm:t>
        <a:bodyPr/>
        <a:lstStyle/>
        <a:p>
          <a:endParaRPr lang="en-US"/>
        </a:p>
      </dgm:t>
    </dgm:pt>
    <dgm:pt modelId="{A240F9E3-0990-0B48-80F3-4190ACC5162F}">
      <dgm:prSet/>
      <dgm:spPr/>
      <dgm:t>
        <a:bodyPr/>
        <a:lstStyle/>
        <a:p>
          <a:r>
            <a:rPr lang="en-US"/>
            <a:t>These devices are generally extremely small and use very little power</a:t>
          </a:r>
        </a:p>
      </dgm:t>
    </dgm:pt>
    <dgm:pt modelId="{82A11356-38A2-884C-AE53-27CE60267F10}" type="parTrans" cxnId="{EDC9A1A2-252B-9A4A-97D8-BED049F927E3}">
      <dgm:prSet/>
      <dgm:spPr/>
      <dgm:t>
        <a:bodyPr/>
        <a:lstStyle/>
        <a:p>
          <a:endParaRPr lang="en-US"/>
        </a:p>
      </dgm:t>
    </dgm:pt>
    <dgm:pt modelId="{B4D37494-54DA-C347-8423-169AC821EF98}" type="sibTrans" cxnId="{EDC9A1A2-252B-9A4A-97D8-BED049F927E3}">
      <dgm:prSet/>
      <dgm:spPr/>
      <dgm:t>
        <a:bodyPr/>
        <a:lstStyle/>
        <a:p>
          <a:endParaRPr lang="en-US"/>
        </a:p>
      </dgm:t>
    </dgm:pt>
    <dgm:pt modelId="{4F8A299C-9246-7C4A-B51C-B18D0A2A4850}" type="pres">
      <dgm:prSet presAssocID="{AEA9B049-9A15-824F-BC9D-7E98794D9683}" presName="compositeShape" presStyleCnt="0">
        <dgm:presLayoutVars>
          <dgm:chMax val="2"/>
          <dgm:dir/>
          <dgm:resizeHandles val="exact"/>
        </dgm:presLayoutVars>
      </dgm:prSet>
      <dgm:spPr/>
    </dgm:pt>
    <dgm:pt modelId="{9D18D8E4-779C-D647-A67C-73EE8C85DFBC}" type="pres">
      <dgm:prSet presAssocID="{AEA9B049-9A15-824F-BC9D-7E98794D9683}" presName="ribbon" presStyleLbl="node1" presStyleIdx="0" presStyleCnt="1" custScaleX="100000" custScaleY="133393"/>
      <dgm:spPr/>
    </dgm:pt>
    <dgm:pt modelId="{F5441EA6-1B35-2947-8E69-A548895FF4E8}" type="pres">
      <dgm:prSet presAssocID="{AEA9B049-9A15-824F-BC9D-7E98794D9683}" presName="leftArrowText" presStyleLbl="node1" presStyleIdx="0" presStyleCnt="1">
        <dgm:presLayoutVars>
          <dgm:chMax val="0"/>
          <dgm:bulletEnabled val="1"/>
        </dgm:presLayoutVars>
      </dgm:prSet>
      <dgm:spPr/>
    </dgm:pt>
    <dgm:pt modelId="{BFD0C63B-8CEA-5B44-9B93-D05BA3AEBBB2}" type="pres">
      <dgm:prSet presAssocID="{AEA9B049-9A15-824F-BC9D-7E98794D9683}" presName="rightArrowText" presStyleLbl="node1" presStyleIdx="0" presStyleCnt="1">
        <dgm:presLayoutVars>
          <dgm:chMax val="0"/>
          <dgm:bulletEnabled val="1"/>
        </dgm:presLayoutVars>
      </dgm:prSet>
      <dgm:spPr/>
    </dgm:pt>
  </dgm:ptLst>
  <dgm:cxnLst>
    <dgm:cxn modelId="{8CB78C05-2412-0A49-8415-FD8EAA71332E}" type="presOf" srcId="{AEA9B049-9A15-824F-BC9D-7E98794D9683}" destId="{4F8A299C-9246-7C4A-B51C-B18D0A2A4850}" srcOrd="0" destOrd="0" presId="urn:microsoft.com/office/officeart/2005/8/layout/arrow6"/>
    <dgm:cxn modelId="{AC89B81C-274E-1244-ADAB-590F82AEAFD1}" type="presOf" srcId="{A240F9E3-0990-0B48-80F3-4190ACC5162F}" destId="{BFD0C63B-8CEA-5B44-9B93-D05BA3AEBBB2}" srcOrd="0" destOrd="0" presId="urn:microsoft.com/office/officeart/2005/8/layout/arrow6"/>
    <dgm:cxn modelId="{22B04538-FAFC-0B42-8598-9244EA2FAB9E}" srcId="{AEA9B049-9A15-824F-BC9D-7E98794D9683}" destId="{FDA6BCDE-5FDC-B54A-AF61-4C7681793988}" srcOrd="0" destOrd="0" parTransId="{88DB4949-DA36-9348-BF67-E45C23A442C5}" sibTransId="{48E632B1-B1A0-3F4A-BC90-37E6B3A41C2F}"/>
    <dgm:cxn modelId="{EDC9A1A2-252B-9A4A-97D8-BED049F927E3}" srcId="{AEA9B049-9A15-824F-BC9D-7E98794D9683}" destId="{A240F9E3-0990-0B48-80F3-4190ACC5162F}" srcOrd="1" destOrd="0" parTransId="{82A11356-38A2-884C-AE53-27CE60267F10}" sibTransId="{B4D37494-54DA-C347-8423-169AC821EF98}"/>
    <dgm:cxn modelId="{6238E4E2-F2D2-9C4A-AA7B-B7B88E1E11E8}" type="presOf" srcId="{FDA6BCDE-5FDC-B54A-AF61-4C7681793988}" destId="{F5441EA6-1B35-2947-8E69-A548895FF4E8}" srcOrd="0" destOrd="0" presId="urn:microsoft.com/office/officeart/2005/8/layout/arrow6"/>
    <dgm:cxn modelId="{43D8C4FA-A023-6340-A49E-1953A78606F3}" type="presParOf" srcId="{4F8A299C-9246-7C4A-B51C-B18D0A2A4850}" destId="{9D18D8E4-779C-D647-A67C-73EE8C85DFBC}" srcOrd="0" destOrd="0" presId="urn:microsoft.com/office/officeart/2005/8/layout/arrow6"/>
    <dgm:cxn modelId="{DABB9CCD-411B-B243-A410-00CC438CED0D}" type="presParOf" srcId="{4F8A299C-9246-7C4A-B51C-B18D0A2A4850}" destId="{F5441EA6-1B35-2947-8E69-A548895FF4E8}" srcOrd="1" destOrd="0" presId="urn:microsoft.com/office/officeart/2005/8/layout/arrow6"/>
    <dgm:cxn modelId="{FF60C32F-BBBE-294E-8D66-CC81577CB36F}" type="presParOf" srcId="{4F8A299C-9246-7C4A-B51C-B18D0A2A4850}" destId="{BFD0C63B-8CEA-5B44-9B93-D05BA3AEBBB2}"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042B21-B274-9947-8442-937FD09C7E93}" type="doc">
      <dgm:prSet loTypeId="urn:microsoft.com/office/officeart/2005/8/layout/target3" loCatId="list" qsTypeId="urn:microsoft.com/office/officeart/2005/8/quickstyle/simple1" qsCatId="simple" csTypeId="urn:microsoft.com/office/officeart/2005/8/colors/accent1_4" csCatId="accent1"/>
      <dgm:spPr/>
      <dgm:t>
        <a:bodyPr/>
        <a:lstStyle/>
        <a:p>
          <a:endParaRPr lang="en-US"/>
        </a:p>
      </dgm:t>
    </dgm:pt>
    <dgm:pt modelId="{23396B49-34AF-3946-8565-188F4ACA2D0B}">
      <dgm:prSet/>
      <dgm:spPr/>
      <dgm:t>
        <a:bodyPr/>
        <a:lstStyle/>
        <a:p>
          <a:pPr algn="l"/>
          <a:r>
            <a:rPr lang="en-US" dirty="0"/>
            <a:t>Traditional hash functions may not meet the requirements for implementation on constrained devices. NISTIR 8114 points out two ways in which lightweight hash functions differ from more traditional ones: </a:t>
          </a:r>
        </a:p>
      </dgm:t>
    </dgm:pt>
    <dgm:pt modelId="{7C51E14C-D474-FB4B-9212-B0F28F300C9B}" type="parTrans" cxnId="{8EDE07C0-114B-E24E-A7CC-92692942A83B}">
      <dgm:prSet/>
      <dgm:spPr/>
      <dgm:t>
        <a:bodyPr/>
        <a:lstStyle/>
        <a:p>
          <a:endParaRPr lang="en-US"/>
        </a:p>
      </dgm:t>
    </dgm:pt>
    <dgm:pt modelId="{A6ACC50B-D90B-E143-B33A-C115AA7D76D0}" type="sibTrans" cxnId="{8EDE07C0-114B-E24E-A7CC-92692942A83B}">
      <dgm:prSet/>
      <dgm:spPr/>
      <dgm:t>
        <a:bodyPr/>
        <a:lstStyle/>
        <a:p>
          <a:endParaRPr lang="en-US"/>
        </a:p>
      </dgm:t>
    </dgm:pt>
    <dgm:pt modelId="{83B78D96-E1DA-744F-831C-98BACA6F4018}">
      <dgm:prSet/>
      <dgm:spPr/>
      <dgm:t>
        <a:bodyPr/>
        <a:lstStyle/>
        <a:p>
          <a:pPr algn="l"/>
          <a:r>
            <a:rPr lang="en-US" b="1" i="1" dirty="0"/>
            <a:t>Smaller internal state and output sizes: </a:t>
          </a:r>
          <a:r>
            <a:rPr lang="en-US" dirty="0"/>
            <a:t>Large output sizes are important for applications that require collision resistance of hash functions. For applications that do not require collision resistance, smaller internal states and output sizes might be used. When a collision-resistant hash function is required, it may be acceptable that this hash function has the same security against preimage, second- preimage, and collision attacks. This may reduce the size of the internal state. </a:t>
          </a:r>
        </a:p>
      </dgm:t>
    </dgm:pt>
    <dgm:pt modelId="{489363A6-3CAF-5840-BE0E-9416B6D9E46B}" type="parTrans" cxnId="{CC66AF75-3C3D-3947-9329-4BC4A93CB279}">
      <dgm:prSet/>
      <dgm:spPr/>
      <dgm:t>
        <a:bodyPr/>
        <a:lstStyle/>
        <a:p>
          <a:endParaRPr lang="en-US"/>
        </a:p>
      </dgm:t>
    </dgm:pt>
    <dgm:pt modelId="{56FF832D-4847-3542-BC65-D1E3EEE7168F}" type="sibTrans" cxnId="{CC66AF75-3C3D-3947-9329-4BC4A93CB279}">
      <dgm:prSet/>
      <dgm:spPr/>
      <dgm:t>
        <a:bodyPr/>
        <a:lstStyle/>
        <a:p>
          <a:endParaRPr lang="en-US"/>
        </a:p>
      </dgm:t>
    </dgm:pt>
    <dgm:pt modelId="{6E6222F5-A040-8842-9480-5E76C2688F87}">
      <dgm:prSet/>
      <dgm:spPr/>
      <dgm:t>
        <a:bodyPr/>
        <a:lstStyle/>
        <a:p>
          <a:pPr algn="l"/>
          <a:r>
            <a:rPr lang="en-US" b="1" i="1" dirty="0"/>
            <a:t>Smaller message size: </a:t>
          </a:r>
          <a:r>
            <a:rPr lang="en-US" dirty="0"/>
            <a:t>Conventional hash functions are expected to support inputs with very large sizes (around 264 bits). In most of the target protocols for lightweight hash functions, typical input sizes are much smaller (e.g., at most 256 bits). Hash functions that are optimized for short messages may therefore be more suitable for lightweight applications. </a:t>
          </a:r>
        </a:p>
      </dgm:t>
    </dgm:pt>
    <dgm:pt modelId="{B550B6C6-91FF-344B-A754-1EDCE5EF89D7}" type="parTrans" cxnId="{6FBFCA21-9A24-8647-B432-55D2FF154FCE}">
      <dgm:prSet/>
      <dgm:spPr/>
      <dgm:t>
        <a:bodyPr/>
        <a:lstStyle/>
        <a:p>
          <a:endParaRPr lang="en-US"/>
        </a:p>
      </dgm:t>
    </dgm:pt>
    <dgm:pt modelId="{3D0CC00C-4D85-CD47-BD8E-C786A888B329}" type="sibTrans" cxnId="{6FBFCA21-9A24-8647-B432-55D2FF154FCE}">
      <dgm:prSet/>
      <dgm:spPr/>
      <dgm:t>
        <a:bodyPr/>
        <a:lstStyle/>
        <a:p>
          <a:endParaRPr lang="en-US"/>
        </a:p>
      </dgm:t>
    </dgm:pt>
    <dgm:pt modelId="{1F5C69C4-AA43-834E-B5C0-9D360B1C4FC2}" type="pres">
      <dgm:prSet presAssocID="{87042B21-B274-9947-8442-937FD09C7E93}" presName="Name0" presStyleCnt="0">
        <dgm:presLayoutVars>
          <dgm:chMax val="7"/>
          <dgm:dir/>
          <dgm:animLvl val="lvl"/>
          <dgm:resizeHandles val="exact"/>
        </dgm:presLayoutVars>
      </dgm:prSet>
      <dgm:spPr/>
    </dgm:pt>
    <dgm:pt modelId="{E92150AC-4157-BF46-B8CF-435A3A66645E}" type="pres">
      <dgm:prSet presAssocID="{23396B49-34AF-3946-8565-188F4ACA2D0B}" presName="circle1" presStyleLbl="node1" presStyleIdx="0" presStyleCnt="3"/>
      <dgm:spPr/>
    </dgm:pt>
    <dgm:pt modelId="{14B617DA-D9AA-8F45-A545-244100CA51B5}" type="pres">
      <dgm:prSet presAssocID="{23396B49-34AF-3946-8565-188F4ACA2D0B}" presName="space" presStyleCnt="0"/>
      <dgm:spPr/>
    </dgm:pt>
    <dgm:pt modelId="{D41E5381-33AD-9141-961F-A0C24FB3079E}" type="pres">
      <dgm:prSet presAssocID="{23396B49-34AF-3946-8565-188F4ACA2D0B}" presName="rect1" presStyleLbl="alignAcc1" presStyleIdx="0" presStyleCnt="3"/>
      <dgm:spPr/>
    </dgm:pt>
    <dgm:pt modelId="{906450A3-5CE6-9F43-8C7D-7724C0A31211}" type="pres">
      <dgm:prSet presAssocID="{83B78D96-E1DA-744F-831C-98BACA6F4018}" presName="vertSpace2" presStyleLbl="node1" presStyleIdx="0" presStyleCnt="3"/>
      <dgm:spPr/>
    </dgm:pt>
    <dgm:pt modelId="{B1BAD5DE-4213-E044-ADAD-E6FB01C51D76}" type="pres">
      <dgm:prSet presAssocID="{83B78D96-E1DA-744F-831C-98BACA6F4018}" presName="circle2" presStyleLbl="node1" presStyleIdx="1" presStyleCnt="3"/>
      <dgm:spPr/>
    </dgm:pt>
    <dgm:pt modelId="{5059D2EB-C4EF-4946-BF90-CADF482EC2D9}" type="pres">
      <dgm:prSet presAssocID="{83B78D96-E1DA-744F-831C-98BACA6F4018}" presName="rect2" presStyleLbl="alignAcc1" presStyleIdx="1" presStyleCnt="3"/>
      <dgm:spPr/>
    </dgm:pt>
    <dgm:pt modelId="{7842AB9C-8764-D342-8313-34A1E5C36682}" type="pres">
      <dgm:prSet presAssocID="{6E6222F5-A040-8842-9480-5E76C2688F87}" presName="vertSpace3" presStyleLbl="node1" presStyleIdx="1" presStyleCnt="3"/>
      <dgm:spPr/>
    </dgm:pt>
    <dgm:pt modelId="{D620EA2D-B0BB-7E4A-BC82-E26526632660}" type="pres">
      <dgm:prSet presAssocID="{6E6222F5-A040-8842-9480-5E76C2688F87}" presName="circle3" presStyleLbl="node1" presStyleIdx="2" presStyleCnt="3"/>
      <dgm:spPr/>
    </dgm:pt>
    <dgm:pt modelId="{3035262A-3DF4-E141-BA53-2FF0D4CBC1ED}" type="pres">
      <dgm:prSet presAssocID="{6E6222F5-A040-8842-9480-5E76C2688F87}" presName="rect3" presStyleLbl="alignAcc1" presStyleIdx="2" presStyleCnt="3"/>
      <dgm:spPr/>
    </dgm:pt>
    <dgm:pt modelId="{754C4F83-D467-DB4B-BC05-810767967D44}" type="pres">
      <dgm:prSet presAssocID="{23396B49-34AF-3946-8565-188F4ACA2D0B}" presName="rect1ParTxNoCh" presStyleLbl="alignAcc1" presStyleIdx="2" presStyleCnt="3">
        <dgm:presLayoutVars>
          <dgm:chMax val="1"/>
          <dgm:bulletEnabled val="1"/>
        </dgm:presLayoutVars>
      </dgm:prSet>
      <dgm:spPr/>
    </dgm:pt>
    <dgm:pt modelId="{E131A369-6187-7949-88EA-E190AB2A5890}" type="pres">
      <dgm:prSet presAssocID="{83B78D96-E1DA-744F-831C-98BACA6F4018}" presName="rect2ParTxNoCh" presStyleLbl="alignAcc1" presStyleIdx="2" presStyleCnt="3">
        <dgm:presLayoutVars>
          <dgm:chMax val="1"/>
          <dgm:bulletEnabled val="1"/>
        </dgm:presLayoutVars>
      </dgm:prSet>
      <dgm:spPr/>
    </dgm:pt>
    <dgm:pt modelId="{E9461A03-AE23-C143-A23A-BDF09A6C9D3B}" type="pres">
      <dgm:prSet presAssocID="{6E6222F5-A040-8842-9480-5E76C2688F87}" presName="rect3ParTxNoCh" presStyleLbl="alignAcc1" presStyleIdx="2" presStyleCnt="3">
        <dgm:presLayoutVars>
          <dgm:chMax val="1"/>
          <dgm:bulletEnabled val="1"/>
        </dgm:presLayoutVars>
      </dgm:prSet>
      <dgm:spPr/>
    </dgm:pt>
  </dgm:ptLst>
  <dgm:cxnLst>
    <dgm:cxn modelId="{2C56820C-6D28-044A-B121-B7A0E7842668}" type="presOf" srcId="{87042B21-B274-9947-8442-937FD09C7E93}" destId="{1F5C69C4-AA43-834E-B5C0-9D360B1C4FC2}" srcOrd="0" destOrd="0" presId="urn:microsoft.com/office/officeart/2005/8/layout/target3"/>
    <dgm:cxn modelId="{6FBFCA21-9A24-8647-B432-55D2FF154FCE}" srcId="{87042B21-B274-9947-8442-937FD09C7E93}" destId="{6E6222F5-A040-8842-9480-5E76C2688F87}" srcOrd="2" destOrd="0" parTransId="{B550B6C6-91FF-344B-A754-1EDCE5EF89D7}" sibTransId="{3D0CC00C-4D85-CD47-BD8E-C786A888B329}"/>
    <dgm:cxn modelId="{88717D4C-0913-254B-B9EF-F29CC9348D42}" type="presOf" srcId="{83B78D96-E1DA-744F-831C-98BACA6F4018}" destId="{E131A369-6187-7949-88EA-E190AB2A5890}" srcOrd="1" destOrd="0" presId="urn:microsoft.com/office/officeart/2005/8/layout/target3"/>
    <dgm:cxn modelId="{6E06326C-D4AD-D645-A827-D86E7AE0CA25}" type="presOf" srcId="{6E6222F5-A040-8842-9480-5E76C2688F87}" destId="{E9461A03-AE23-C143-A23A-BDF09A6C9D3B}" srcOrd="1" destOrd="0" presId="urn:microsoft.com/office/officeart/2005/8/layout/target3"/>
    <dgm:cxn modelId="{DF66AE70-8ABC-624B-A7F7-38A55B5FE2EA}" type="presOf" srcId="{23396B49-34AF-3946-8565-188F4ACA2D0B}" destId="{D41E5381-33AD-9141-961F-A0C24FB3079E}" srcOrd="0" destOrd="0" presId="urn:microsoft.com/office/officeart/2005/8/layout/target3"/>
    <dgm:cxn modelId="{CC66AF75-3C3D-3947-9329-4BC4A93CB279}" srcId="{87042B21-B274-9947-8442-937FD09C7E93}" destId="{83B78D96-E1DA-744F-831C-98BACA6F4018}" srcOrd="1" destOrd="0" parTransId="{489363A6-3CAF-5840-BE0E-9416B6D9E46B}" sibTransId="{56FF832D-4847-3542-BC65-D1E3EEE7168F}"/>
    <dgm:cxn modelId="{F9967998-DFB6-8748-9E6F-62CD82C29875}" type="presOf" srcId="{23396B49-34AF-3946-8565-188F4ACA2D0B}" destId="{754C4F83-D467-DB4B-BC05-810767967D44}" srcOrd="1" destOrd="0" presId="urn:microsoft.com/office/officeart/2005/8/layout/target3"/>
    <dgm:cxn modelId="{E5F4129E-5FCB-3744-965D-1B46CE2B3917}" type="presOf" srcId="{6E6222F5-A040-8842-9480-5E76C2688F87}" destId="{3035262A-3DF4-E141-BA53-2FF0D4CBC1ED}" srcOrd="0" destOrd="0" presId="urn:microsoft.com/office/officeart/2005/8/layout/target3"/>
    <dgm:cxn modelId="{8EDE07C0-114B-E24E-A7CC-92692942A83B}" srcId="{87042B21-B274-9947-8442-937FD09C7E93}" destId="{23396B49-34AF-3946-8565-188F4ACA2D0B}" srcOrd="0" destOrd="0" parTransId="{7C51E14C-D474-FB4B-9212-B0F28F300C9B}" sibTransId="{A6ACC50B-D90B-E143-B33A-C115AA7D76D0}"/>
    <dgm:cxn modelId="{C072F5F8-2BE9-014D-A5FC-3A73D5EEB758}" type="presOf" srcId="{83B78D96-E1DA-744F-831C-98BACA6F4018}" destId="{5059D2EB-C4EF-4946-BF90-CADF482EC2D9}" srcOrd="0" destOrd="0" presId="urn:microsoft.com/office/officeart/2005/8/layout/target3"/>
    <dgm:cxn modelId="{02A071A6-5774-D545-B50C-D9F5E89C66F1}" type="presParOf" srcId="{1F5C69C4-AA43-834E-B5C0-9D360B1C4FC2}" destId="{E92150AC-4157-BF46-B8CF-435A3A66645E}" srcOrd="0" destOrd="0" presId="urn:microsoft.com/office/officeart/2005/8/layout/target3"/>
    <dgm:cxn modelId="{EEE54E43-C2B4-E647-A69D-8BDB53111C61}" type="presParOf" srcId="{1F5C69C4-AA43-834E-B5C0-9D360B1C4FC2}" destId="{14B617DA-D9AA-8F45-A545-244100CA51B5}" srcOrd="1" destOrd="0" presId="urn:microsoft.com/office/officeart/2005/8/layout/target3"/>
    <dgm:cxn modelId="{0F3E2495-EB51-9D44-AEA3-2B9C72101DAB}" type="presParOf" srcId="{1F5C69C4-AA43-834E-B5C0-9D360B1C4FC2}" destId="{D41E5381-33AD-9141-961F-A0C24FB3079E}" srcOrd="2" destOrd="0" presId="urn:microsoft.com/office/officeart/2005/8/layout/target3"/>
    <dgm:cxn modelId="{E0077C78-8B16-0040-9041-641C19D459F4}" type="presParOf" srcId="{1F5C69C4-AA43-834E-B5C0-9D360B1C4FC2}" destId="{906450A3-5CE6-9F43-8C7D-7724C0A31211}" srcOrd="3" destOrd="0" presId="urn:microsoft.com/office/officeart/2005/8/layout/target3"/>
    <dgm:cxn modelId="{AF96EEEC-B133-1C4B-86E9-DB2AB2D88D62}" type="presParOf" srcId="{1F5C69C4-AA43-834E-B5C0-9D360B1C4FC2}" destId="{B1BAD5DE-4213-E044-ADAD-E6FB01C51D76}" srcOrd="4" destOrd="0" presId="urn:microsoft.com/office/officeart/2005/8/layout/target3"/>
    <dgm:cxn modelId="{B459AB9C-1C76-2042-BBD0-C1A2BA5D1D11}" type="presParOf" srcId="{1F5C69C4-AA43-834E-B5C0-9D360B1C4FC2}" destId="{5059D2EB-C4EF-4946-BF90-CADF482EC2D9}" srcOrd="5" destOrd="0" presId="urn:microsoft.com/office/officeart/2005/8/layout/target3"/>
    <dgm:cxn modelId="{CC7FCF97-C84E-C54D-92C5-CB6D9E4D9CB8}" type="presParOf" srcId="{1F5C69C4-AA43-834E-B5C0-9D360B1C4FC2}" destId="{7842AB9C-8764-D342-8313-34A1E5C36682}" srcOrd="6" destOrd="0" presId="urn:microsoft.com/office/officeart/2005/8/layout/target3"/>
    <dgm:cxn modelId="{1DCBA38B-3C8C-6445-A7FF-484656D00D2C}" type="presParOf" srcId="{1F5C69C4-AA43-834E-B5C0-9D360B1C4FC2}" destId="{D620EA2D-B0BB-7E4A-BC82-E26526632660}" srcOrd="7" destOrd="0" presId="urn:microsoft.com/office/officeart/2005/8/layout/target3"/>
    <dgm:cxn modelId="{79CD01E3-1788-F940-88A6-A4D3ADE4590A}" type="presParOf" srcId="{1F5C69C4-AA43-834E-B5C0-9D360B1C4FC2}" destId="{3035262A-3DF4-E141-BA53-2FF0D4CBC1ED}" srcOrd="8" destOrd="0" presId="urn:microsoft.com/office/officeart/2005/8/layout/target3"/>
    <dgm:cxn modelId="{D3D7BC6A-A493-0F45-BA44-A2D6F98C9959}" type="presParOf" srcId="{1F5C69C4-AA43-834E-B5C0-9D360B1C4FC2}" destId="{754C4F83-D467-DB4B-BC05-810767967D44}" srcOrd="9" destOrd="0" presId="urn:microsoft.com/office/officeart/2005/8/layout/target3"/>
    <dgm:cxn modelId="{BDC7821D-8B20-424F-8F82-26932AAC4C8A}" type="presParOf" srcId="{1F5C69C4-AA43-834E-B5C0-9D360B1C4FC2}" destId="{E131A369-6187-7949-88EA-E190AB2A5890}" srcOrd="10" destOrd="0" presId="urn:microsoft.com/office/officeart/2005/8/layout/target3"/>
    <dgm:cxn modelId="{2CC3AD0F-F6DD-074F-88DB-42A66F11A551}" type="presParOf" srcId="{1F5C69C4-AA43-834E-B5C0-9D360B1C4FC2}" destId="{E9461A03-AE23-C143-A23A-BDF09A6C9D3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5E3C0A-482B-244B-B55F-82D01358118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AAAD8A5-93AE-234A-B71F-2CA54FE54778}">
      <dgm:prSet/>
      <dgm:spPr/>
      <dgm:t>
        <a:bodyPr/>
        <a:lstStyle/>
        <a:p>
          <a:r>
            <a:rPr lang="en-US" dirty="0"/>
            <a:t>Concerned with the development of cryptographic algorithms that are secure against the potential development of quantum computers</a:t>
          </a:r>
        </a:p>
      </dgm:t>
    </dgm:pt>
    <dgm:pt modelId="{169DCF98-75DD-5E44-AF83-EACC3FAFC725}" type="parTrans" cxnId="{4284E538-155E-D646-BF67-E1BD7BD37991}">
      <dgm:prSet/>
      <dgm:spPr/>
      <dgm:t>
        <a:bodyPr/>
        <a:lstStyle/>
        <a:p>
          <a:endParaRPr lang="en-US"/>
        </a:p>
      </dgm:t>
    </dgm:pt>
    <dgm:pt modelId="{6173B8D9-9874-464F-A00B-B3100DEF0C19}" type="sibTrans" cxnId="{4284E538-155E-D646-BF67-E1BD7BD37991}">
      <dgm:prSet/>
      <dgm:spPr/>
      <dgm:t>
        <a:bodyPr/>
        <a:lstStyle/>
        <a:p>
          <a:endParaRPr lang="en-US"/>
        </a:p>
      </dgm:t>
    </dgm:pt>
    <dgm:pt modelId="{A8A02A04-D3FB-AC44-9B1D-DB315FD9A1F3}">
      <dgm:prSet/>
      <dgm:spPr/>
      <dgm:t>
        <a:bodyPr/>
        <a:lstStyle/>
        <a:p>
          <a:r>
            <a:rPr lang="en-US" dirty="0"/>
            <a:t>Concerned with the security of asymmetric cryptographic algorithms</a:t>
          </a:r>
        </a:p>
      </dgm:t>
    </dgm:pt>
    <dgm:pt modelId="{6AF5AF22-0177-BB4F-B37B-A81B9D98874F}" type="parTrans" cxnId="{0F8570E0-3F16-9F48-8E10-B293B22D26D2}">
      <dgm:prSet/>
      <dgm:spPr/>
      <dgm:t>
        <a:bodyPr/>
        <a:lstStyle/>
        <a:p>
          <a:endParaRPr lang="en-US"/>
        </a:p>
      </dgm:t>
    </dgm:pt>
    <dgm:pt modelId="{5A29C497-D49C-0F48-BBCF-273C802DD4F7}" type="sibTrans" cxnId="{0F8570E0-3F16-9F48-8E10-B293B22D26D2}">
      <dgm:prSet/>
      <dgm:spPr/>
      <dgm:t>
        <a:bodyPr/>
        <a:lstStyle/>
        <a:p>
          <a:endParaRPr lang="en-US"/>
        </a:p>
      </dgm:t>
    </dgm:pt>
    <dgm:pt modelId="{0D1656B1-EF93-ED45-9E16-9F67D1F988ED}" type="pres">
      <dgm:prSet presAssocID="{095E3C0A-482B-244B-B55F-82D01358118D}" presName="Name0" presStyleCnt="0">
        <dgm:presLayoutVars>
          <dgm:dir/>
          <dgm:resizeHandles val="exact"/>
        </dgm:presLayoutVars>
      </dgm:prSet>
      <dgm:spPr/>
    </dgm:pt>
    <dgm:pt modelId="{4B62F6E5-AE20-844A-84AA-B3A3FFBCFC3A}" type="pres">
      <dgm:prSet presAssocID="{5AAAD8A5-93AE-234A-B71F-2CA54FE54778}" presName="node" presStyleLbl="node1" presStyleIdx="0" presStyleCnt="2">
        <dgm:presLayoutVars>
          <dgm:bulletEnabled val="1"/>
        </dgm:presLayoutVars>
      </dgm:prSet>
      <dgm:spPr/>
    </dgm:pt>
    <dgm:pt modelId="{0277334B-1D15-6B40-9D98-2734E497FC0D}" type="pres">
      <dgm:prSet presAssocID="{6173B8D9-9874-464F-A00B-B3100DEF0C19}" presName="sibTrans" presStyleCnt="0"/>
      <dgm:spPr/>
    </dgm:pt>
    <dgm:pt modelId="{F5B0411B-9D42-AF4B-B3C0-6B4E57A1763A}" type="pres">
      <dgm:prSet presAssocID="{A8A02A04-D3FB-AC44-9B1D-DB315FD9A1F3}" presName="node" presStyleLbl="node1" presStyleIdx="1" presStyleCnt="2">
        <dgm:presLayoutVars>
          <dgm:bulletEnabled val="1"/>
        </dgm:presLayoutVars>
      </dgm:prSet>
      <dgm:spPr/>
    </dgm:pt>
  </dgm:ptLst>
  <dgm:cxnLst>
    <dgm:cxn modelId="{4615E92C-6D68-FF46-ACAE-03D4AAEBBC20}" type="presOf" srcId="{5AAAD8A5-93AE-234A-B71F-2CA54FE54778}" destId="{4B62F6E5-AE20-844A-84AA-B3A3FFBCFC3A}" srcOrd="0" destOrd="0" presId="urn:microsoft.com/office/officeart/2005/8/layout/hList6"/>
    <dgm:cxn modelId="{18F4DF31-D4FE-FE44-95EE-89D22EEF75EC}" type="presOf" srcId="{A8A02A04-D3FB-AC44-9B1D-DB315FD9A1F3}" destId="{F5B0411B-9D42-AF4B-B3C0-6B4E57A1763A}" srcOrd="0" destOrd="0" presId="urn:microsoft.com/office/officeart/2005/8/layout/hList6"/>
    <dgm:cxn modelId="{4284E538-155E-D646-BF67-E1BD7BD37991}" srcId="{095E3C0A-482B-244B-B55F-82D01358118D}" destId="{5AAAD8A5-93AE-234A-B71F-2CA54FE54778}" srcOrd="0" destOrd="0" parTransId="{169DCF98-75DD-5E44-AF83-EACC3FAFC725}" sibTransId="{6173B8D9-9874-464F-A00B-B3100DEF0C19}"/>
    <dgm:cxn modelId="{A801A46C-2C25-D44A-BF32-C0DEDFB34D42}" type="presOf" srcId="{095E3C0A-482B-244B-B55F-82D01358118D}" destId="{0D1656B1-EF93-ED45-9E16-9F67D1F988ED}" srcOrd="0" destOrd="0" presId="urn:microsoft.com/office/officeart/2005/8/layout/hList6"/>
    <dgm:cxn modelId="{0F8570E0-3F16-9F48-8E10-B293B22D26D2}" srcId="{095E3C0A-482B-244B-B55F-82D01358118D}" destId="{A8A02A04-D3FB-AC44-9B1D-DB315FD9A1F3}" srcOrd="1" destOrd="0" parTransId="{6AF5AF22-0177-BB4F-B37B-A81B9D98874F}" sibTransId="{5A29C497-D49C-0F48-BBCF-273C802DD4F7}"/>
    <dgm:cxn modelId="{8D4C49F9-68C8-1A42-AFEC-2F5EF66F6FDA}" type="presParOf" srcId="{0D1656B1-EF93-ED45-9E16-9F67D1F988ED}" destId="{4B62F6E5-AE20-844A-84AA-B3A3FFBCFC3A}" srcOrd="0" destOrd="0" presId="urn:microsoft.com/office/officeart/2005/8/layout/hList6"/>
    <dgm:cxn modelId="{430D52F0-E162-9440-8220-B064515259F0}" type="presParOf" srcId="{0D1656B1-EF93-ED45-9E16-9F67D1F988ED}" destId="{0277334B-1D15-6B40-9D98-2734E497FC0D}" srcOrd="1" destOrd="0" presId="urn:microsoft.com/office/officeart/2005/8/layout/hList6"/>
    <dgm:cxn modelId="{5517B6F4-81F1-D74E-BC43-57A4C8C1C10E}" type="presParOf" srcId="{0D1656B1-EF93-ED45-9E16-9F67D1F988ED}" destId="{F5B0411B-9D42-AF4B-B3C0-6B4E57A1763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3F6FA2-1C60-0041-9DF5-2317F0AD1696}" type="doc">
      <dgm:prSet loTypeId="urn:microsoft.com/office/officeart/2005/8/layout/target2" loCatId="list" qsTypeId="urn:microsoft.com/office/officeart/2005/8/quickstyle/simple1" qsCatId="simple" csTypeId="urn:microsoft.com/office/officeart/2005/8/colors/accent1_2" csCatId="accent1"/>
      <dgm:spPr/>
      <dgm:t>
        <a:bodyPr/>
        <a:lstStyle/>
        <a:p>
          <a:endParaRPr lang="en-US"/>
        </a:p>
      </dgm:t>
    </dgm:pt>
    <dgm:pt modelId="{8511F698-6043-BD48-891E-BBF41D7816A5}">
      <dgm:prSet/>
      <dgm:spPr/>
      <dgm:t>
        <a:bodyPr/>
        <a:lstStyle/>
        <a:p>
          <a:r>
            <a:rPr lang="en-US"/>
            <a:t>The types of asymmetric algorithms that are vulnerable to quantum computing are in the following categories: </a:t>
          </a:r>
        </a:p>
      </dgm:t>
    </dgm:pt>
    <dgm:pt modelId="{E45D8DAA-A2D8-D449-B165-E076B16234AD}" type="parTrans" cxnId="{083E2A35-3961-9F45-84B9-B8BEAE4F31A6}">
      <dgm:prSet/>
      <dgm:spPr/>
      <dgm:t>
        <a:bodyPr/>
        <a:lstStyle/>
        <a:p>
          <a:endParaRPr lang="en-US"/>
        </a:p>
      </dgm:t>
    </dgm:pt>
    <dgm:pt modelId="{BB06B81A-EA22-A344-AA72-30752DF3B3C1}" type="sibTrans" cxnId="{083E2A35-3961-9F45-84B9-B8BEAE4F31A6}">
      <dgm:prSet/>
      <dgm:spPr/>
      <dgm:t>
        <a:bodyPr/>
        <a:lstStyle/>
        <a:p>
          <a:endParaRPr lang="en-US"/>
        </a:p>
      </dgm:t>
    </dgm:pt>
    <dgm:pt modelId="{322A017E-1D46-9445-B3C0-1CB2B48F27DB}">
      <dgm:prSet/>
      <dgm:spPr/>
      <dgm:t>
        <a:bodyPr/>
        <a:lstStyle/>
        <a:p>
          <a:r>
            <a:rPr lang="en-US"/>
            <a:t>Digital signatures</a:t>
          </a:r>
        </a:p>
      </dgm:t>
    </dgm:pt>
    <dgm:pt modelId="{6B9DB353-0E87-8C4E-A76A-4EC2999AC5AE}" type="parTrans" cxnId="{A1119467-413D-9A4B-BAE7-5B90333FE1AB}">
      <dgm:prSet/>
      <dgm:spPr/>
      <dgm:t>
        <a:bodyPr/>
        <a:lstStyle/>
        <a:p>
          <a:endParaRPr lang="en-US"/>
        </a:p>
      </dgm:t>
    </dgm:pt>
    <dgm:pt modelId="{5CE05522-3369-8540-9A7A-05743B74FD0F}" type="sibTrans" cxnId="{A1119467-413D-9A4B-BAE7-5B90333FE1AB}">
      <dgm:prSet/>
      <dgm:spPr/>
      <dgm:t>
        <a:bodyPr/>
        <a:lstStyle/>
        <a:p>
          <a:endParaRPr lang="en-US"/>
        </a:p>
      </dgm:t>
    </dgm:pt>
    <dgm:pt modelId="{0D8574CB-E435-6144-B3E1-A54939C27CD0}">
      <dgm:prSet/>
      <dgm:spPr/>
      <dgm:t>
        <a:bodyPr/>
        <a:lstStyle/>
        <a:p>
          <a:r>
            <a:rPr lang="en-US"/>
            <a:t>Encryption</a:t>
          </a:r>
        </a:p>
      </dgm:t>
    </dgm:pt>
    <dgm:pt modelId="{41ABA611-1199-7B4C-A093-FD5DD252B804}" type="parTrans" cxnId="{A7A1D0F7-E991-CA48-870D-10B26C88CE14}">
      <dgm:prSet/>
      <dgm:spPr/>
      <dgm:t>
        <a:bodyPr/>
        <a:lstStyle/>
        <a:p>
          <a:endParaRPr lang="en-US"/>
        </a:p>
      </dgm:t>
    </dgm:pt>
    <dgm:pt modelId="{26B80439-6794-8142-84B1-79ECF7926CCE}" type="sibTrans" cxnId="{A7A1D0F7-E991-CA48-870D-10B26C88CE14}">
      <dgm:prSet/>
      <dgm:spPr/>
      <dgm:t>
        <a:bodyPr/>
        <a:lstStyle/>
        <a:p>
          <a:endParaRPr lang="en-US"/>
        </a:p>
      </dgm:t>
    </dgm:pt>
    <dgm:pt modelId="{2404BB39-4481-D540-BF3F-A6A988BB5097}">
      <dgm:prSet/>
      <dgm:spPr/>
      <dgm:t>
        <a:bodyPr/>
        <a:lstStyle/>
        <a:p>
          <a:r>
            <a:rPr lang="en-US"/>
            <a:t>Key-Establishment Mechanisms (KEMs)</a:t>
          </a:r>
        </a:p>
      </dgm:t>
    </dgm:pt>
    <dgm:pt modelId="{3681705A-1A4D-2946-B080-C6A42776C5CC}" type="parTrans" cxnId="{0336F436-5B31-DD4F-869E-AC71BE0AD42F}">
      <dgm:prSet/>
      <dgm:spPr/>
      <dgm:t>
        <a:bodyPr/>
        <a:lstStyle/>
        <a:p>
          <a:endParaRPr lang="en-US"/>
        </a:p>
      </dgm:t>
    </dgm:pt>
    <dgm:pt modelId="{88DB5DC0-A61A-554D-A738-4ABABF834528}" type="sibTrans" cxnId="{0336F436-5B31-DD4F-869E-AC71BE0AD42F}">
      <dgm:prSet/>
      <dgm:spPr/>
      <dgm:t>
        <a:bodyPr/>
        <a:lstStyle/>
        <a:p>
          <a:endParaRPr lang="en-US"/>
        </a:p>
      </dgm:t>
    </dgm:pt>
    <dgm:pt modelId="{AAFD04A4-9D35-B94A-BC15-5969862AF554}" type="pres">
      <dgm:prSet presAssocID="{9C3F6FA2-1C60-0041-9DF5-2317F0AD1696}" presName="Name0" presStyleCnt="0">
        <dgm:presLayoutVars>
          <dgm:chMax val="3"/>
          <dgm:chPref val="1"/>
          <dgm:dir/>
          <dgm:animLvl val="lvl"/>
          <dgm:resizeHandles/>
        </dgm:presLayoutVars>
      </dgm:prSet>
      <dgm:spPr/>
    </dgm:pt>
    <dgm:pt modelId="{5981AFC6-144F-7641-9A7A-613B8B130833}" type="pres">
      <dgm:prSet presAssocID="{9C3F6FA2-1C60-0041-9DF5-2317F0AD1696}" presName="outerBox" presStyleCnt="0"/>
      <dgm:spPr/>
    </dgm:pt>
    <dgm:pt modelId="{41E28422-9E12-A247-A8CC-416AC71DE7EA}" type="pres">
      <dgm:prSet presAssocID="{9C3F6FA2-1C60-0041-9DF5-2317F0AD1696}" presName="outerBoxParent" presStyleLbl="node1" presStyleIdx="0" presStyleCnt="1"/>
      <dgm:spPr/>
    </dgm:pt>
    <dgm:pt modelId="{DAF8F2C8-CBFD-4443-A917-368ECD90E99A}" type="pres">
      <dgm:prSet presAssocID="{9C3F6FA2-1C60-0041-9DF5-2317F0AD1696}" presName="outerBoxChildren" presStyleCnt="0"/>
      <dgm:spPr/>
    </dgm:pt>
    <dgm:pt modelId="{608B4679-A949-0E42-9FA7-28FBE9106203}" type="pres">
      <dgm:prSet presAssocID="{322A017E-1D46-9445-B3C0-1CB2B48F27DB}" presName="oChild" presStyleLbl="fgAcc1" presStyleIdx="0" presStyleCnt="3">
        <dgm:presLayoutVars>
          <dgm:bulletEnabled val="1"/>
        </dgm:presLayoutVars>
      </dgm:prSet>
      <dgm:spPr/>
    </dgm:pt>
    <dgm:pt modelId="{1288ABAE-3C2F-EB47-B541-ED48CF711A84}" type="pres">
      <dgm:prSet presAssocID="{5CE05522-3369-8540-9A7A-05743B74FD0F}" presName="outerSibTrans" presStyleCnt="0"/>
      <dgm:spPr/>
    </dgm:pt>
    <dgm:pt modelId="{191FF92D-22BE-4B46-A048-46AA286B9040}" type="pres">
      <dgm:prSet presAssocID="{0D8574CB-E435-6144-B3E1-A54939C27CD0}" presName="oChild" presStyleLbl="fgAcc1" presStyleIdx="1" presStyleCnt="3">
        <dgm:presLayoutVars>
          <dgm:bulletEnabled val="1"/>
        </dgm:presLayoutVars>
      </dgm:prSet>
      <dgm:spPr/>
    </dgm:pt>
    <dgm:pt modelId="{38FB8D94-107C-0B4B-8D15-590A2E6B6916}" type="pres">
      <dgm:prSet presAssocID="{26B80439-6794-8142-84B1-79ECF7926CCE}" presName="outerSibTrans" presStyleCnt="0"/>
      <dgm:spPr/>
    </dgm:pt>
    <dgm:pt modelId="{0F0893E0-87E2-2144-B562-58772DB62A96}" type="pres">
      <dgm:prSet presAssocID="{2404BB39-4481-D540-BF3F-A6A988BB5097}" presName="oChild" presStyleLbl="fgAcc1" presStyleIdx="2" presStyleCnt="3">
        <dgm:presLayoutVars>
          <dgm:bulletEnabled val="1"/>
        </dgm:presLayoutVars>
      </dgm:prSet>
      <dgm:spPr/>
    </dgm:pt>
  </dgm:ptLst>
  <dgm:cxnLst>
    <dgm:cxn modelId="{083E2A35-3961-9F45-84B9-B8BEAE4F31A6}" srcId="{9C3F6FA2-1C60-0041-9DF5-2317F0AD1696}" destId="{8511F698-6043-BD48-891E-BBF41D7816A5}" srcOrd="0" destOrd="0" parTransId="{E45D8DAA-A2D8-D449-B165-E076B16234AD}" sibTransId="{BB06B81A-EA22-A344-AA72-30752DF3B3C1}"/>
    <dgm:cxn modelId="{0336F436-5B31-DD4F-869E-AC71BE0AD42F}" srcId="{8511F698-6043-BD48-891E-BBF41D7816A5}" destId="{2404BB39-4481-D540-BF3F-A6A988BB5097}" srcOrd="2" destOrd="0" parTransId="{3681705A-1A4D-2946-B080-C6A42776C5CC}" sibTransId="{88DB5DC0-A61A-554D-A738-4ABABF834528}"/>
    <dgm:cxn modelId="{DE168F5C-B1E5-044A-B505-7868D4340F91}" type="presOf" srcId="{8511F698-6043-BD48-891E-BBF41D7816A5}" destId="{41E28422-9E12-A247-A8CC-416AC71DE7EA}" srcOrd="0" destOrd="0" presId="urn:microsoft.com/office/officeart/2005/8/layout/target2"/>
    <dgm:cxn modelId="{A1119467-413D-9A4B-BAE7-5B90333FE1AB}" srcId="{8511F698-6043-BD48-891E-BBF41D7816A5}" destId="{322A017E-1D46-9445-B3C0-1CB2B48F27DB}" srcOrd="0" destOrd="0" parTransId="{6B9DB353-0E87-8C4E-A76A-4EC2999AC5AE}" sibTransId="{5CE05522-3369-8540-9A7A-05743B74FD0F}"/>
    <dgm:cxn modelId="{9BCCBB67-4058-1240-A4F1-6350C990CDA8}" type="presOf" srcId="{0D8574CB-E435-6144-B3E1-A54939C27CD0}" destId="{191FF92D-22BE-4B46-A048-46AA286B9040}" srcOrd="0" destOrd="0" presId="urn:microsoft.com/office/officeart/2005/8/layout/target2"/>
    <dgm:cxn modelId="{0CE94169-9CE2-B544-8819-B6B7E5FEA40E}" type="presOf" srcId="{9C3F6FA2-1C60-0041-9DF5-2317F0AD1696}" destId="{AAFD04A4-9D35-B94A-BC15-5969862AF554}" srcOrd="0" destOrd="0" presId="urn:microsoft.com/office/officeart/2005/8/layout/target2"/>
    <dgm:cxn modelId="{E3C2C0CE-2E6C-FD41-9D52-D1025F9FB1B3}" type="presOf" srcId="{322A017E-1D46-9445-B3C0-1CB2B48F27DB}" destId="{608B4679-A949-0E42-9FA7-28FBE9106203}" srcOrd="0" destOrd="0" presId="urn:microsoft.com/office/officeart/2005/8/layout/target2"/>
    <dgm:cxn modelId="{A7A1D0F7-E991-CA48-870D-10B26C88CE14}" srcId="{8511F698-6043-BD48-891E-BBF41D7816A5}" destId="{0D8574CB-E435-6144-B3E1-A54939C27CD0}" srcOrd="1" destOrd="0" parTransId="{41ABA611-1199-7B4C-A093-FD5DD252B804}" sibTransId="{26B80439-6794-8142-84B1-79ECF7926CCE}"/>
    <dgm:cxn modelId="{806FD9FB-23F5-7645-9C24-DA6D5DD2CB68}" type="presOf" srcId="{2404BB39-4481-D540-BF3F-A6A988BB5097}" destId="{0F0893E0-87E2-2144-B562-58772DB62A96}" srcOrd="0" destOrd="0" presId="urn:microsoft.com/office/officeart/2005/8/layout/target2"/>
    <dgm:cxn modelId="{801B4F00-D3CD-E14A-9DF3-4B2448093275}" type="presParOf" srcId="{AAFD04A4-9D35-B94A-BC15-5969862AF554}" destId="{5981AFC6-144F-7641-9A7A-613B8B130833}" srcOrd="0" destOrd="0" presId="urn:microsoft.com/office/officeart/2005/8/layout/target2"/>
    <dgm:cxn modelId="{3CDB842F-6A26-7D4C-89BE-D812DC3FADCC}" type="presParOf" srcId="{5981AFC6-144F-7641-9A7A-613B8B130833}" destId="{41E28422-9E12-A247-A8CC-416AC71DE7EA}" srcOrd="0" destOrd="0" presId="urn:microsoft.com/office/officeart/2005/8/layout/target2"/>
    <dgm:cxn modelId="{7D4D9BAB-6181-C442-BE42-E3EC022E75A7}" type="presParOf" srcId="{5981AFC6-144F-7641-9A7A-613B8B130833}" destId="{DAF8F2C8-CBFD-4443-A917-368ECD90E99A}" srcOrd="1" destOrd="0" presId="urn:microsoft.com/office/officeart/2005/8/layout/target2"/>
    <dgm:cxn modelId="{0D44BF9B-FC51-5248-A461-50C60AA91326}" type="presParOf" srcId="{DAF8F2C8-CBFD-4443-A917-368ECD90E99A}" destId="{608B4679-A949-0E42-9FA7-28FBE9106203}" srcOrd="0" destOrd="0" presId="urn:microsoft.com/office/officeart/2005/8/layout/target2"/>
    <dgm:cxn modelId="{CF33EB3F-D4D9-E149-A691-D1563BCAC3CF}" type="presParOf" srcId="{DAF8F2C8-CBFD-4443-A917-368ECD90E99A}" destId="{1288ABAE-3C2F-EB47-B541-ED48CF711A84}" srcOrd="1" destOrd="0" presId="urn:microsoft.com/office/officeart/2005/8/layout/target2"/>
    <dgm:cxn modelId="{CB1DCED2-4B18-744A-9586-31E3D0AA773B}" type="presParOf" srcId="{DAF8F2C8-CBFD-4443-A917-368ECD90E99A}" destId="{191FF92D-22BE-4B46-A048-46AA286B9040}" srcOrd="2" destOrd="0" presId="urn:microsoft.com/office/officeart/2005/8/layout/target2"/>
    <dgm:cxn modelId="{5F5CC124-319F-794A-8242-378670108965}" type="presParOf" srcId="{DAF8F2C8-CBFD-4443-A917-368ECD90E99A}" destId="{38FB8D94-107C-0B4B-8D15-590A2E6B6916}" srcOrd="3" destOrd="0" presId="urn:microsoft.com/office/officeart/2005/8/layout/target2"/>
    <dgm:cxn modelId="{B581DBA0-1897-5E40-98BD-E43F7FB57B3F}" type="presParOf" srcId="{DAF8F2C8-CBFD-4443-A917-368ECD90E99A}" destId="{0F0893E0-87E2-2144-B562-58772DB62A96}"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D2A80-1DDE-0E4B-BFD2-FD1B7E6B369C}">
      <dsp:nvSpPr>
        <dsp:cNvPr id="0" name=""/>
        <dsp:cNvSpPr/>
      </dsp:nvSpPr>
      <dsp:spPr>
        <a:xfrm rot="5400000">
          <a:off x="-347993" y="113016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FE6B39-151A-A544-97BD-28C9D45BE9F1}">
      <dsp:nvSpPr>
        <dsp:cNvPr id="0" name=""/>
        <dsp:cNvSpPr/>
      </dsp:nvSpPr>
      <dsp:spPr>
        <a:xfrm>
          <a:off x="3807" y="14369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Are a subset of embedded systems</a:t>
          </a:r>
        </a:p>
      </dsp:txBody>
      <dsp:txXfrm>
        <a:off x="40121" y="180009"/>
        <a:ext cx="1993812" cy="1167236"/>
      </dsp:txXfrm>
    </dsp:sp>
    <dsp:sp modelId="{A3D91916-65D0-7E46-BEF3-57A0E836BFE6}">
      <dsp:nvSpPr>
        <dsp:cNvPr id="0" name=""/>
        <dsp:cNvSpPr/>
      </dsp:nvSpPr>
      <dsp:spPr>
        <a:xfrm rot="5400000">
          <a:off x="-347993" y="267999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E50E32-03E8-1E41-A140-798EF4854DB1}">
      <dsp:nvSpPr>
        <dsp:cNvPr id="0" name=""/>
        <dsp:cNvSpPr/>
      </dsp:nvSpPr>
      <dsp:spPr>
        <a:xfrm>
          <a:off x="3807" y="169352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Have a processor whose behavior is difficult to observe both by the programmer and the user</a:t>
          </a:r>
        </a:p>
      </dsp:txBody>
      <dsp:txXfrm>
        <a:off x="40121" y="1729839"/>
        <a:ext cx="1993812" cy="1167236"/>
      </dsp:txXfrm>
    </dsp:sp>
    <dsp:sp modelId="{8846B980-A0FB-3C41-8E13-FFF927D430EE}">
      <dsp:nvSpPr>
        <dsp:cNvPr id="0" name=""/>
        <dsp:cNvSpPr/>
      </dsp:nvSpPr>
      <dsp:spPr>
        <a:xfrm>
          <a:off x="426921" y="3454912"/>
          <a:ext cx="2738539"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CE586F-B561-5648-BB84-656EC809492A}">
      <dsp:nvSpPr>
        <dsp:cNvPr id="0" name=""/>
        <dsp:cNvSpPr/>
      </dsp:nvSpPr>
      <dsp:spPr>
        <a:xfrm>
          <a:off x="3807" y="324335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Use a microcontroller</a:t>
          </a:r>
        </a:p>
      </dsp:txBody>
      <dsp:txXfrm>
        <a:off x="40121" y="3279669"/>
        <a:ext cx="1993812" cy="1167236"/>
      </dsp:txXfrm>
    </dsp:sp>
    <dsp:sp modelId="{CE5C01BD-FA76-434D-B282-2D5D42C94A95}">
      <dsp:nvSpPr>
        <dsp:cNvPr id="0" name=""/>
        <dsp:cNvSpPr/>
      </dsp:nvSpPr>
      <dsp:spPr>
        <a:xfrm rot="16200000">
          <a:off x="2400372" y="267999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3EE3A-2F2C-F147-A289-26B65C9F4A9A}">
      <dsp:nvSpPr>
        <dsp:cNvPr id="0" name=""/>
        <dsp:cNvSpPr/>
      </dsp:nvSpPr>
      <dsp:spPr>
        <a:xfrm>
          <a:off x="2752173" y="324335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Are not programmable once the program logic for the device has been burned into ROM </a:t>
          </a:r>
        </a:p>
      </dsp:txBody>
      <dsp:txXfrm>
        <a:off x="2788487" y="3279669"/>
        <a:ext cx="1993812" cy="1167236"/>
      </dsp:txXfrm>
    </dsp:sp>
    <dsp:sp modelId="{DFFA7124-EEDF-6B48-9153-002C45B67D20}">
      <dsp:nvSpPr>
        <dsp:cNvPr id="0" name=""/>
        <dsp:cNvSpPr/>
      </dsp:nvSpPr>
      <dsp:spPr>
        <a:xfrm rot="16200000">
          <a:off x="2400372" y="113016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E0CDAF-4E09-8D4A-AD8B-DC35F880442E}">
      <dsp:nvSpPr>
        <dsp:cNvPr id="0" name=""/>
        <dsp:cNvSpPr/>
      </dsp:nvSpPr>
      <dsp:spPr>
        <a:xfrm>
          <a:off x="2752173" y="169352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Have no interaction with a user</a:t>
          </a:r>
        </a:p>
      </dsp:txBody>
      <dsp:txXfrm>
        <a:off x="2788487" y="1729839"/>
        <a:ext cx="1993812" cy="1167236"/>
      </dsp:txXfrm>
    </dsp:sp>
    <dsp:sp modelId="{5ED9BEFC-BBF3-644D-B68B-1E5097467BE6}">
      <dsp:nvSpPr>
        <dsp:cNvPr id="0" name=""/>
        <dsp:cNvSpPr/>
      </dsp:nvSpPr>
      <dsp:spPr>
        <a:xfrm>
          <a:off x="3175287" y="355252"/>
          <a:ext cx="2738539"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8D4F3B-F2B3-974A-98C8-9A3BEE91D2A4}">
      <dsp:nvSpPr>
        <dsp:cNvPr id="0" name=""/>
        <dsp:cNvSpPr/>
      </dsp:nvSpPr>
      <dsp:spPr>
        <a:xfrm>
          <a:off x="2752173" y="14369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Are dedicated, single-purpose devices that detect something in the environment, perform a basic level of processing, and then do something with the results</a:t>
          </a:r>
        </a:p>
      </dsp:txBody>
      <dsp:txXfrm>
        <a:off x="2788487" y="180009"/>
        <a:ext cx="1993812" cy="1167236"/>
      </dsp:txXfrm>
    </dsp:sp>
    <dsp:sp modelId="{7945BE66-B9AC-BE4F-BB08-4C1F4ACF415F}">
      <dsp:nvSpPr>
        <dsp:cNvPr id="0" name=""/>
        <dsp:cNvSpPr/>
      </dsp:nvSpPr>
      <dsp:spPr>
        <a:xfrm rot="5400000">
          <a:off x="5148738" y="113016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058073-DCA7-6643-AC76-A63005C36774}">
      <dsp:nvSpPr>
        <dsp:cNvPr id="0" name=""/>
        <dsp:cNvSpPr/>
      </dsp:nvSpPr>
      <dsp:spPr>
        <a:xfrm>
          <a:off x="5500539" y="14369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Deeply embedded systems often have wireless capability and appear in networked configurations</a:t>
          </a:r>
        </a:p>
      </dsp:txBody>
      <dsp:txXfrm>
        <a:off x="5536853" y="180009"/>
        <a:ext cx="1993812" cy="1167236"/>
      </dsp:txXfrm>
    </dsp:sp>
    <dsp:sp modelId="{8265B745-4222-A44A-AB22-A9B5F6BBE415}">
      <dsp:nvSpPr>
        <dsp:cNvPr id="0" name=""/>
        <dsp:cNvSpPr/>
      </dsp:nvSpPr>
      <dsp:spPr>
        <a:xfrm rot="5400000">
          <a:off x="5148738" y="2679997"/>
          <a:ext cx="1540004" cy="1859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0B6AA-19B2-9F49-B169-53985CD3720D}">
      <dsp:nvSpPr>
        <dsp:cNvPr id="0" name=""/>
        <dsp:cNvSpPr/>
      </dsp:nvSpPr>
      <dsp:spPr>
        <a:xfrm>
          <a:off x="5500539" y="169352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IoT depends heavily on deeply embedded systems</a:t>
          </a:r>
        </a:p>
      </dsp:txBody>
      <dsp:txXfrm>
        <a:off x="5536853" y="1729839"/>
        <a:ext cx="1993812" cy="1167236"/>
      </dsp:txXfrm>
    </dsp:sp>
    <dsp:sp modelId="{D132C902-CD5A-D247-B1D2-A702DDB296BC}">
      <dsp:nvSpPr>
        <dsp:cNvPr id="0" name=""/>
        <dsp:cNvSpPr/>
      </dsp:nvSpPr>
      <dsp:spPr>
        <a:xfrm>
          <a:off x="5500539" y="3243355"/>
          <a:ext cx="2066440" cy="123986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Typically, deeply embedded systems have extreme resource constraints in terms of memory, processor size, time, and power consumption</a:t>
          </a:r>
        </a:p>
      </dsp:txBody>
      <dsp:txXfrm>
        <a:off x="5536853" y="3279669"/>
        <a:ext cx="1993812" cy="1167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1F6F5-544F-2D4D-BBE1-DE3C13ED2112}">
      <dsp:nvSpPr>
        <dsp:cNvPr id="0" name=""/>
        <dsp:cNvSpPr/>
      </dsp:nvSpPr>
      <dsp:spPr>
        <a:xfrm rot="16200000">
          <a:off x="-1536450" y="1541107"/>
          <a:ext cx="4716188" cy="1633974"/>
        </a:xfrm>
        <a:prstGeom prst="flowChartManualOperation">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Counterfeit goods: </a:t>
          </a:r>
        </a:p>
        <a:p>
          <a:pPr marL="0" lvl="0" indent="0" algn="ctr" defTabSz="533400">
            <a:lnSpc>
              <a:spcPct val="90000"/>
            </a:lnSpc>
            <a:spcBef>
              <a:spcPct val="0"/>
            </a:spcBef>
            <a:spcAft>
              <a:spcPct val="35000"/>
            </a:spcAft>
            <a:buNone/>
          </a:pPr>
          <a:r>
            <a:rPr lang="en-US" sz="1000" kern="1200" dirty="0">
              <a:solidFill>
                <a:schemeClr val="tx1"/>
              </a:solidFill>
            </a:rPr>
            <a:t>RFID tags can be cloned or modified in order for counterfeit products or parts to pass as genuine. </a:t>
          </a:r>
        </a:p>
        <a:p>
          <a:pPr marL="0" lvl="0" indent="0" algn="ctr" defTabSz="533400">
            <a:lnSpc>
              <a:spcPct val="90000"/>
            </a:lnSpc>
            <a:spcBef>
              <a:spcPct val="0"/>
            </a:spcBef>
            <a:spcAft>
              <a:spcPct val="35000"/>
            </a:spcAft>
            <a:buNone/>
          </a:pPr>
          <a:r>
            <a:rPr lang="en-US" sz="1000" kern="1200" dirty="0">
              <a:solidFill>
                <a:schemeClr val="tx1"/>
              </a:solidFill>
            </a:rPr>
            <a:t>Authentication can counter this threat. </a:t>
          </a:r>
        </a:p>
      </dsp:txBody>
      <dsp:txXfrm rot="5400000">
        <a:off x="4657" y="943238"/>
        <a:ext cx="1633974" cy="2829712"/>
      </dsp:txXfrm>
    </dsp:sp>
    <dsp:sp modelId="{422E27FD-6FF0-B94D-8AD6-DCE90FF5BE9B}">
      <dsp:nvSpPr>
        <dsp:cNvPr id="0" name=""/>
        <dsp:cNvSpPr/>
      </dsp:nvSpPr>
      <dsp:spPr>
        <a:xfrm rot="16200000">
          <a:off x="220071" y="1541107"/>
          <a:ext cx="4716188" cy="1633974"/>
        </a:xfrm>
        <a:prstGeom prst="flowChartManualOperation">
          <a:avLst/>
        </a:prstGeom>
        <a:solidFill>
          <a:schemeClr val="accent4">
            <a:hueOff val="-1314320"/>
            <a:satOff val="10903"/>
            <a:lumOff val="573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Environmental logging:</a:t>
          </a:r>
        </a:p>
        <a:p>
          <a:pPr marL="0" lvl="0" indent="0" algn="ctr" defTabSz="533400">
            <a:lnSpc>
              <a:spcPct val="90000"/>
            </a:lnSpc>
            <a:spcBef>
              <a:spcPct val="0"/>
            </a:spcBef>
            <a:spcAft>
              <a:spcPct val="35000"/>
            </a:spcAft>
            <a:buNone/>
          </a:pPr>
          <a:r>
            <a:rPr lang="en-US" sz="1000" b="1" kern="1200" dirty="0">
              <a:solidFill>
                <a:schemeClr val="tx1"/>
              </a:solidFill>
            </a:rPr>
            <a:t> </a:t>
          </a:r>
          <a:r>
            <a:rPr lang="en-US" sz="1000" kern="1200" dirty="0">
              <a:solidFill>
                <a:schemeClr val="tx1"/>
              </a:solidFill>
            </a:rPr>
            <a:t>Tampering with information such as temperature logs can pose a threat to the supply chain management of products such as fresh goods and medical supplies. </a:t>
          </a:r>
        </a:p>
        <a:p>
          <a:pPr marL="0" lvl="0" indent="0" algn="ctr" defTabSz="533400">
            <a:lnSpc>
              <a:spcPct val="90000"/>
            </a:lnSpc>
            <a:spcBef>
              <a:spcPct val="0"/>
            </a:spcBef>
            <a:spcAft>
              <a:spcPct val="35000"/>
            </a:spcAft>
            <a:buNone/>
          </a:pPr>
          <a:r>
            <a:rPr lang="en-US" sz="1000" kern="1200" dirty="0">
              <a:solidFill>
                <a:schemeClr val="tx1"/>
              </a:solidFill>
            </a:rPr>
            <a:t>Data and device authentication can counter this threat. </a:t>
          </a:r>
        </a:p>
      </dsp:txBody>
      <dsp:txXfrm rot="5400000">
        <a:off x="1761178" y="943238"/>
        <a:ext cx="1633974" cy="2829712"/>
      </dsp:txXfrm>
    </dsp:sp>
    <dsp:sp modelId="{CBEEF985-1CFA-2A48-8775-404710F2FB8E}">
      <dsp:nvSpPr>
        <dsp:cNvPr id="0" name=""/>
        <dsp:cNvSpPr/>
      </dsp:nvSpPr>
      <dsp:spPr>
        <a:xfrm rot="16200000">
          <a:off x="1976594" y="1541107"/>
          <a:ext cx="4716188" cy="1633974"/>
        </a:xfrm>
        <a:prstGeom prst="flowChartManualOperation">
          <a:avLst/>
        </a:prstGeom>
        <a:solidFill>
          <a:schemeClr val="accent4">
            <a:hueOff val="-2628640"/>
            <a:satOff val="21807"/>
            <a:lumOff val="1147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Privacy of Electronic Product Code (EPC): </a:t>
          </a:r>
        </a:p>
        <a:p>
          <a:pPr marL="0" lvl="0" indent="0" algn="ctr" defTabSz="533400">
            <a:lnSpc>
              <a:spcPct val="90000"/>
            </a:lnSpc>
            <a:spcBef>
              <a:spcPct val="0"/>
            </a:spcBef>
            <a:spcAft>
              <a:spcPct val="35000"/>
            </a:spcAft>
            <a:buNone/>
          </a:pPr>
          <a:r>
            <a:rPr lang="en-US" sz="1000" kern="1200" dirty="0">
              <a:solidFill>
                <a:schemeClr val="tx1"/>
              </a:solidFill>
            </a:rPr>
            <a:t>The EPC is designed to be stored on an RFID tag and it provides a universal identifier for every physical object anywhere in the world. This raises serious privacy issues if such tags are attached to personal items. Therefore, the tag must also identify the reader as trusted before divulging traceable information. </a:t>
          </a:r>
        </a:p>
      </dsp:txBody>
      <dsp:txXfrm rot="5400000">
        <a:off x="3517701" y="943238"/>
        <a:ext cx="1633974" cy="2829712"/>
      </dsp:txXfrm>
    </dsp:sp>
    <dsp:sp modelId="{0C7DB537-9E9F-5E46-B33D-00547B2F58F1}">
      <dsp:nvSpPr>
        <dsp:cNvPr id="0" name=""/>
        <dsp:cNvSpPr/>
      </dsp:nvSpPr>
      <dsp:spPr>
        <a:xfrm rot="16200000">
          <a:off x="3733117" y="1541107"/>
          <a:ext cx="4716188" cy="1633974"/>
        </a:xfrm>
        <a:prstGeom prst="flowChartManualOperation">
          <a:avLst/>
        </a:prstGeom>
        <a:solidFill>
          <a:schemeClr val="accent4">
            <a:hueOff val="-3942959"/>
            <a:satOff val="32710"/>
            <a:lumOff val="17206"/>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Antitheft: </a:t>
          </a:r>
        </a:p>
        <a:p>
          <a:pPr marL="0" lvl="0" indent="0" algn="ctr" defTabSz="533400">
            <a:lnSpc>
              <a:spcPct val="90000"/>
            </a:lnSpc>
            <a:spcBef>
              <a:spcPct val="0"/>
            </a:spcBef>
            <a:spcAft>
              <a:spcPct val="35000"/>
            </a:spcAft>
            <a:buNone/>
          </a:pPr>
          <a:r>
            <a:rPr lang="en-US" sz="1000" kern="1200" dirty="0">
              <a:solidFill>
                <a:schemeClr val="tx1"/>
              </a:solidFill>
            </a:rPr>
            <a:t>Data may be written to the tag to indicate to an exit portal whether or not that item has been sold. Persistent memory write and lock operations must be protected to prevent theft. </a:t>
          </a:r>
        </a:p>
      </dsp:txBody>
      <dsp:txXfrm rot="5400000">
        <a:off x="5274224" y="943238"/>
        <a:ext cx="1633974" cy="2829712"/>
      </dsp:txXfrm>
    </dsp:sp>
    <dsp:sp modelId="{A21EE3DE-1B5E-B546-A035-D6894D468959}">
      <dsp:nvSpPr>
        <dsp:cNvPr id="0" name=""/>
        <dsp:cNvSpPr/>
      </dsp:nvSpPr>
      <dsp:spPr>
        <a:xfrm rot="16200000">
          <a:off x="5489639" y="1541107"/>
          <a:ext cx="4716188" cy="1633974"/>
        </a:xfrm>
        <a:prstGeom prst="flowChartManualOperation">
          <a:avLst/>
        </a:prstGeom>
        <a:solidFill>
          <a:srgbClr val="89BEDF"/>
        </a:solidFill>
        <a:ln w="50800" cap="flat" cmpd="sng" algn="ctr">
          <a:solidFill>
            <a:schemeClr val="lt1">
              <a:hueOff val="0"/>
              <a:satOff val="0"/>
              <a:lum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Returns: </a:t>
          </a:r>
        </a:p>
        <a:p>
          <a:pPr marL="0" lvl="0" indent="0" algn="ctr" defTabSz="533400">
            <a:lnSpc>
              <a:spcPct val="90000"/>
            </a:lnSpc>
            <a:spcBef>
              <a:spcPct val="0"/>
            </a:spcBef>
            <a:spcAft>
              <a:spcPct val="35000"/>
            </a:spcAft>
            <a:buNone/>
          </a:pPr>
          <a:r>
            <a:rPr lang="en-US" sz="1000" kern="1200" dirty="0">
              <a:solidFill>
                <a:schemeClr val="tx1"/>
              </a:solidFill>
            </a:rPr>
            <a:t>When a tag is returned to a store or manufacturer, an authenticated reset/write mechanism allows it to be reused. The tags maintain some amount of persistent memory; read, write, and lock operations to this memory must be authenticated to prevent tamper and unauthorized modification. Authenticated reads allow data to be visible only for the tag’s owner. </a:t>
          </a:r>
        </a:p>
      </dsp:txBody>
      <dsp:txXfrm rot="5400000">
        <a:off x="7030746" y="943238"/>
        <a:ext cx="1633974" cy="2829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F374-7B41-BB43-B1E7-B13159A4236A}">
      <dsp:nvSpPr>
        <dsp:cNvPr id="0" name=""/>
        <dsp:cNvSpPr/>
      </dsp:nvSpPr>
      <dsp:spPr>
        <a:xfrm>
          <a:off x="2272506" y="0"/>
          <a:ext cx="4598987" cy="45989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500B8-2A02-8648-ADFA-4F90692FA062}">
      <dsp:nvSpPr>
        <dsp:cNvPr id="0" name=""/>
        <dsp:cNvSpPr/>
      </dsp:nvSpPr>
      <dsp:spPr>
        <a:xfrm>
          <a:off x="2627783" y="349797"/>
          <a:ext cx="1956858" cy="196781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 number of home appliances are now equipped with embedded processors that provide a range of services and may be connected to the Internet</a:t>
          </a:r>
        </a:p>
      </dsp:txBody>
      <dsp:txXfrm>
        <a:off x="2723309" y="445323"/>
        <a:ext cx="1765806" cy="1776765"/>
      </dsp:txXfrm>
    </dsp:sp>
    <dsp:sp modelId="{51E15EEF-7DA7-1743-AAAD-FC35703C0956}">
      <dsp:nvSpPr>
        <dsp:cNvPr id="0" name=""/>
        <dsp:cNvSpPr/>
      </dsp:nvSpPr>
      <dsp:spPr>
        <a:xfrm>
          <a:off x="4535296" y="349797"/>
          <a:ext cx="2004981" cy="196781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To lower cost, these embedded systems are generally very constrained and are almost constantly under full load, leaving limited resources for security features</a:t>
          </a:r>
        </a:p>
      </dsp:txBody>
      <dsp:txXfrm>
        <a:off x="4631357" y="445858"/>
        <a:ext cx="1812859" cy="1775695"/>
      </dsp:txXfrm>
    </dsp:sp>
    <dsp:sp modelId="{0AF855BC-B205-9D41-AEF0-5534A05E625B}">
      <dsp:nvSpPr>
        <dsp:cNvPr id="0" name=""/>
        <dsp:cNvSpPr/>
      </dsp:nvSpPr>
      <dsp:spPr>
        <a:xfrm>
          <a:off x="2627783" y="2292330"/>
          <a:ext cx="1956858" cy="1945899"/>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These devices are vulnerable to unauthorized access that may tamper with the control signals or issue illegal commands that would lead to abnormal operations</a:t>
          </a:r>
        </a:p>
      </dsp:txBody>
      <dsp:txXfrm>
        <a:off x="2722774" y="2387321"/>
        <a:ext cx="1766876" cy="1755917"/>
      </dsp:txXfrm>
    </dsp:sp>
    <dsp:sp modelId="{4C7D8E98-E0CB-F443-AE24-B04996792972}">
      <dsp:nvSpPr>
        <dsp:cNvPr id="0" name=""/>
        <dsp:cNvSpPr/>
      </dsp:nvSpPr>
      <dsp:spPr>
        <a:xfrm>
          <a:off x="4535296" y="2292330"/>
          <a:ext cx="2004981" cy="1945899"/>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These devices will also usually have updateable software making authentication methods important</a:t>
          </a:r>
        </a:p>
      </dsp:txBody>
      <dsp:txXfrm>
        <a:off x="4630287" y="2387321"/>
        <a:ext cx="1814999" cy="17559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8D8E4-779C-D647-A67C-73EE8C85DFBC}">
      <dsp:nvSpPr>
        <dsp:cNvPr id="0" name=""/>
        <dsp:cNvSpPr/>
      </dsp:nvSpPr>
      <dsp:spPr>
        <a:xfrm>
          <a:off x="0" y="288025"/>
          <a:ext cx="7812285" cy="4168416"/>
        </a:xfrm>
        <a:prstGeom prst="leftRightRibbon">
          <a:avLst/>
        </a:prstGeom>
        <a:solidFill>
          <a:schemeClr val="accent3">
            <a:shade val="5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F5441EA6-1B35-2947-8E69-A548895FF4E8}">
      <dsp:nvSpPr>
        <dsp:cNvPr id="0" name=""/>
        <dsp:cNvSpPr/>
      </dsp:nvSpPr>
      <dsp:spPr>
        <a:xfrm>
          <a:off x="937474" y="1356636"/>
          <a:ext cx="2578054" cy="1531207"/>
        </a:xfrm>
        <a:prstGeom prst="rect">
          <a:avLst/>
        </a:prstGeom>
        <a:noFill/>
        <a:ln w="508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Wireless medical sensors permit health monitoring of patients outside of a hospital setting, capturing and transmitting a number of medical and health-related measures</a:t>
          </a:r>
        </a:p>
      </dsp:txBody>
      <dsp:txXfrm>
        <a:off x="937474" y="1356636"/>
        <a:ext cx="2578054" cy="1531207"/>
      </dsp:txXfrm>
    </dsp:sp>
    <dsp:sp modelId="{BFD0C63B-8CEA-5B44-9B93-D05BA3AEBBB2}">
      <dsp:nvSpPr>
        <dsp:cNvPr id="0" name=""/>
        <dsp:cNvSpPr/>
      </dsp:nvSpPr>
      <dsp:spPr>
        <a:xfrm>
          <a:off x="3906142" y="1856623"/>
          <a:ext cx="3046791" cy="1531207"/>
        </a:xfrm>
        <a:prstGeom prst="rect">
          <a:avLst/>
        </a:prstGeom>
        <a:noFill/>
        <a:ln w="508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a:t>These devices are generally extremely small and use very little power</a:t>
          </a:r>
        </a:p>
      </dsp:txBody>
      <dsp:txXfrm>
        <a:off x="3906142" y="1856623"/>
        <a:ext cx="3046791" cy="15312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50AC-4157-BF46-B8CF-435A3A66645E}">
      <dsp:nvSpPr>
        <dsp:cNvPr id="0" name=""/>
        <dsp:cNvSpPr/>
      </dsp:nvSpPr>
      <dsp:spPr>
        <a:xfrm>
          <a:off x="0" y="0"/>
          <a:ext cx="4572268" cy="4572268"/>
        </a:xfrm>
        <a:prstGeom prst="pie">
          <a:avLst>
            <a:gd name="adj1" fmla="val 5400000"/>
            <a:gd name="adj2" fmla="val 16200000"/>
          </a:avLst>
        </a:prstGeom>
        <a:solidFill>
          <a:schemeClr val="accent1">
            <a:shade val="5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41E5381-33AD-9141-961F-A0C24FB3079E}">
      <dsp:nvSpPr>
        <dsp:cNvPr id="0" name=""/>
        <dsp:cNvSpPr/>
      </dsp:nvSpPr>
      <dsp:spPr>
        <a:xfrm>
          <a:off x="2286134" y="0"/>
          <a:ext cx="6090855" cy="4572268"/>
        </a:xfrm>
        <a:prstGeom prst="rect">
          <a:avLst/>
        </a:prstGeom>
        <a:solidFill>
          <a:schemeClr val="lt1">
            <a:alpha val="90000"/>
            <a:hueOff val="0"/>
            <a:satOff val="0"/>
            <a:lumOff val="0"/>
            <a:alphaOff val="0"/>
          </a:schemeClr>
        </a:solidFill>
        <a:ln w="50800" cap="flat" cmpd="sng" algn="ctr">
          <a:solidFill>
            <a:schemeClr val="accent1">
              <a:shade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Traditional hash functions may not meet the requirements for implementation on constrained devices. NISTIR 8114 points out two ways in which lightweight hash functions differ from more traditional ones: </a:t>
          </a:r>
        </a:p>
      </dsp:txBody>
      <dsp:txXfrm>
        <a:off x="2286134" y="0"/>
        <a:ext cx="6090855" cy="1371683"/>
      </dsp:txXfrm>
    </dsp:sp>
    <dsp:sp modelId="{B1BAD5DE-4213-E044-ADAD-E6FB01C51D76}">
      <dsp:nvSpPr>
        <dsp:cNvPr id="0" name=""/>
        <dsp:cNvSpPr/>
      </dsp:nvSpPr>
      <dsp:spPr>
        <a:xfrm>
          <a:off x="800148" y="1371683"/>
          <a:ext cx="2971971" cy="2971971"/>
        </a:xfrm>
        <a:prstGeom prst="pie">
          <a:avLst>
            <a:gd name="adj1" fmla="val 5400000"/>
            <a:gd name="adj2" fmla="val 16200000"/>
          </a:avLst>
        </a:prstGeom>
        <a:solidFill>
          <a:schemeClr val="accent1">
            <a:shade val="50000"/>
            <a:hueOff val="-125836"/>
            <a:satOff val="8590"/>
            <a:lumOff val="24909"/>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059D2EB-C4EF-4946-BF90-CADF482EC2D9}">
      <dsp:nvSpPr>
        <dsp:cNvPr id="0" name=""/>
        <dsp:cNvSpPr/>
      </dsp:nvSpPr>
      <dsp:spPr>
        <a:xfrm>
          <a:off x="2286134" y="1371683"/>
          <a:ext cx="6090855" cy="2971971"/>
        </a:xfrm>
        <a:prstGeom prst="rect">
          <a:avLst/>
        </a:prstGeom>
        <a:solidFill>
          <a:schemeClr val="lt1">
            <a:alpha val="90000"/>
            <a:hueOff val="0"/>
            <a:satOff val="0"/>
            <a:lumOff val="0"/>
            <a:alphaOff val="0"/>
          </a:schemeClr>
        </a:solidFill>
        <a:ln w="50800" cap="flat" cmpd="sng" algn="ctr">
          <a:solidFill>
            <a:schemeClr val="accent1">
              <a:shade val="50000"/>
              <a:hueOff val="-125836"/>
              <a:satOff val="8590"/>
              <a:lumOff val="24909"/>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1" kern="1200" dirty="0"/>
            <a:t>Smaller internal state and output sizes: </a:t>
          </a:r>
          <a:r>
            <a:rPr lang="en-US" sz="1300" kern="1200" dirty="0"/>
            <a:t>Large output sizes are important for applications that require collision resistance of hash functions. For applications that do not require collision resistance, smaller internal states and output sizes might be used. When a collision-resistant hash function is required, it may be acceptable that this hash function has the same security against preimage, second- preimage, and collision attacks. This may reduce the size of the internal state. </a:t>
          </a:r>
        </a:p>
      </dsp:txBody>
      <dsp:txXfrm>
        <a:off x="2286134" y="1371683"/>
        <a:ext cx="6090855" cy="1371679"/>
      </dsp:txXfrm>
    </dsp:sp>
    <dsp:sp modelId="{D620EA2D-B0BB-7E4A-BC82-E26526632660}">
      <dsp:nvSpPr>
        <dsp:cNvPr id="0" name=""/>
        <dsp:cNvSpPr/>
      </dsp:nvSpPr>
      <dsp:spPr>
        <a:xfrm>
          <a:off x="1600294" y="2743362"/>
          <a:ext cx="1371679" cy="1371679"/>
        </a:xfrm>
        <a:prstGeom prst="pie">
          <a:avLst>
            <a:gd name="adj1" fmla="val 5400000"/>
            <a:gd name="adj2" fmla="val 16200000"/>
          </a:avLst>
        </a:prstGeom>
        <a:solidFill>
          <a:schemeClr val="accent1">
            <a:shade val="50000"/>
            <a:hueOff val="-125836"/>
            <a:satOff val="8590"/>
            <a:lumOff val="24909"/>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035262A-3DF4-E141-BA53-2FF0D4CBC1ED}">
      <dsp:nvSpPr>
        <dsp:cNvPr id="0" name=""/>
        <dsp:cNvSpPr/>
      </dsp:nvSpPr>
      <dsp:spPr>
        <a:xfrm>
          <a:off x="2286134" y="2743362"/>
          <a:ext cx="6090855" cy="1371679"/>
        </a:xfrm>
        <a:prstGeom prst="rect">
          <a:avLst/>
        </a:prstGeom>
        <a:solidFill>
          <a:schemeClr val="lt1">
            <a:alpha val="90000"/>
            <a:hueOff val="0"/>
            <a:satOff val="0"/>
            <a:lumOff val="0"/>
            <a:alphaOff val="0"/>
          </a:schemeClr>
        </a:solidFill>
        <a:ln w="50800" cap="flat" cmpd="sng" algn="ctr">
          <a:solidFill>
            <a:schemeClr val="accent1">
              <a:shade val="50000"/>
              <a:hueOff val="-125836"/>
              <a:satOff val="8590"/>
              <a:lumOff val="24909"/>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1" kern="1200" dirty="0"/>
            <a:t>Smaller message size: </a:t>
          </a:r>
          <a:r>
            <a:rPr lang="en-US" sz="1300" kern="1200" dirty="0"/>
            <a:t>Conventional hash functions are expected to support inputs with very large sizes (around 264 bits). In most of the target protocols for lightweight hash functions, typical input sizes are much smaller (e.g., at most 256 bits). Hash functions that are optimized for short messages may therefore be more suitable for lightweight applications. </a:t>
          </a:r>
        </a:p>
      </dsp:txBody>
      <dsp:txXfrm>
        <a:off x="2286134" y="2743362"/>
        <a:ext cx="6090855" cy="1371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2F6E5-AE20-844A-84AA-B3A3FFBCFC3A}">
      <dsp:nvSpPr>
        <dsp:cNvPr id="0" name=""/>
        <dsp:cNvSpPr/>
      </dsp:nvSpPr>
      <dsp:spPr>
        <a:xfrm rot="16200000">
          <a:off x="-228971" y="232989"/>
          <a:ext cx="4331171" cy="3865191"/>
        </a:xfrm>
        <a:prstGeom prst="flowChartManualOperation">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5230" bIns="0" numCol="1" spcCol="1270" anchor="ctr" anchorCtr="0">
          <a:noAutofit/>
        </a:bodyPr>
        <a:lstStyle/>
        <a:p>
          <a:pPr marL="0" lvl="0" indent="0" algn="ctr" defTabSz="1155700">
            <a:lnSpc>
              <a:spcPct val="90000"/>
            </a:lnSpc>
            <a:spcBef>
              <a:spcPct val="0"/>
            </a:spcBef>
            <a:spcAft>
              <a:spcPct val="35000"/>
            </a:spcAft>
            <a:buNone/>
          </a:pPr>
          <a:r>
            <a:rPr lang="en-US" sz="2600" kern="1200" dirty="0"/>
            <a:t>Concerned with the development of cryptographic algorithms that are secure against the potential development of quantum computers</a:t>
          </a:r>
        </a:p>
      </dsp:txBody>
      <dsp:txXfrm rot="5400000">
        <a:off x="4019" y="866233"/>
        <a:ext cx="3865191" cy="2598703"/>
      </dsp:txXfrm>
    </dsp:sp>
    <dsp:sp modelId="{F5B0411B-9D42-AF4B-B3C0-6B4E57A1763A}">
      <dsp:nvSpPr>
        <dsp:cNvPr id="0" name=""/>
        <dsp:cNvSpPr/>
      </dsp:nvSpPr>
      <dsp:spPr>
        <a:xfrm rot="16200000">
          <a:off x="3926109" y="232989"/>
          <a:ext cx="4331171" cy="3865191"/>
        </a:xfrm>
        <a:prstGeom prst="flowChartManualOperation">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5230" bIns="0" numCol="1" spcCol="1270" anchor="ctr" anchorCtr="0">
          <a:noAutofit/>
        </a:bodyPr>
        <a:lstStyle/>
        <a:p>
          <a:pPr marL="0" lvl="0" indent="0" algn="ctr" defTabSz="1155700">
            <a:lnSpc>
              <a:spcPct val="90000"/>
            </a:lnSpc>
            <a:spcBef>
              <a:spcPct val="0"/>
            </a:spcBef>
            <a:spcAft>
              <a:spcPct val="35000"/>
            </a:spcAft>
            <a:buNone/>
          </a:pPr>
          <a:r>
            <a:rPr lang="en-US" sz="2600" kern="1200" dirty="0"/>
            <a:t>Concerned with the security of asymmetric cryptographic algorithms</a:t>
          </a:r>
        </a:p>
      </dsp:txBody>
      <dsp:txXfrm rot="5400000">
        <a:off x="4159099" y="866233"/>
        <a:ext cx="3865191" cy="2598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28422-9E12-A247-A8CC-416AC71DE7EA}">
      <dsp:nvSpPr>
        <dsp:cNvPr id="0" name=""/>
        <dsp:cNvSpPr/>
      </dsp:nvSpPr>
      <dsp:spPr>
        <a:xfrm>
          <a:off x="0" y="0"/>
          <a:ext cx="7570787" cy="4289425"/>
        </a:xfrm>
        <a:prstGeom prst="roundRect">
          <a:avLst>
            <a:gd name="adj" fmla="val 85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2648124" numCol="1" spcCol="1270" anchor="t" anchorCtr="0">
          <a:noAutofit/>
        </a:bodyPr>
        <a:lstStyle/>
        <a:p>
          <a:pPr marL="0" lvl="0" indent="0" algn="l" defTabSz="1377950">
            <a:lnSpc>
              <a:spcPct val="90000"/>
            </a:lnSpc>
            <a:spcBef>
              <a:spcPct val="0"/>
            </a:spcBef>
            <a:spcAft>
              <a:spcPct val="35000"/>
            </a:spcAft>
            <a:buNone/>
          </a:pPr>
          <a:r>
            <a:rPr lang="en-US" sz="3100" kern="1200"/>
            <a:t>The types of asymmetric algorithms that are vulnerable to quantum computing are in the following categories: </a:t>
          </a:r>
        </a:p>
      </dsp:txBody>
      <dsp:txXfrm>
        <a:off x="106788" y="106788"/>
        <a:ext cx="7357211" cy="4075849"/>
      </dsp:txXfrm>
    </dsp:sp>
    <dsp:sp modelId="{608B4679-A949-0E42-9FA7-28FBE9106203}">
      <dsp:nvSpPr>
        <dsp:cNvPr id="0" name=""/>
        <dsp:cNvSpPr/>
      </dsp:nvSpPr>
      <dsp:spPr>
        <a:xfrm>
          <a:off x="189269" y="1930241"/>
          <a:ext cx="2370491" cy="1930241"/>
        </a:xfrm>
        <a:prstGeom prst="roundRect">
          <a:avLst>
            <a:gd name="adj" fmla="val 105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Digital signatures</a:t>
          </a:r>
        </a:p>
      </dsp:txBody>
      <dsp:txXfrm>
        <a:off x="248631" y="1989603"/>
        <a:ext cx="2251767" cy="1811517"/>
      </dsp:txXfrm>
    </dsp:sp>
    <dsp:sp modelId="{191FF92D-22BE-4B46-A048-46AA286B9040}">
      <dsp:nvSpPr>
        <dsp:cNvPr id="0" name=""/>
        <dsp:cNvSpPr/>
      </dsp:nvSpPr>
      <dsp:spPr>
        <a:xfrm>
          <a:off x="2597190" y="1930241"/>
          <a:ext cx="2370491" cy="1930241"/>
        </a:xfrm>
        <a:prstGeom prst="roundRect">
          <a:avLst>
            <a:gd name="adj" fmla="val 105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Encryption</a:t>
          </a:r>
        </a:p>
      </dsp:txBody>
      <dsp:txXfrm>
        <a:off x="2656552" y="1989603"/>
        <a:ext cx="2251767" cy="1811517"/>
      </dsp:txXfrm>
    </dsp:sp>
    <dsp:sp modelId="{0F0893E0-87E2-2144-B562-58772DB62A96}">
      <dsp:nvSpPr>
        <dsp:cNvPr id="0" name=""/>
        <dsp:cNvSpPr/>
      </dsp:nvSpPr>
      <dsp:spPr>
        <a:xfrm>
          <a:off x="5005110" y="1930241"/>
          <a:ext cx="2370491" cy="1930241"/>
        </a:xfrm>
        <a:prstGeom prst="roundRect">
          <a:avLst>
            <a:gd name="adj" fmla="val 105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Key-Establishment Mechanisms (KEMs)</a:t>
          </a:r>
        </a:p>
      </dsp:txBody>
      <dsp:txXfrm>
        <a:off x="5064472" y="1989603"/>
        <a:ext cx="2251767" cy="181151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47A25-6BD4-A14D-85D1-655A12DF0D0D}"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C0F24D-9968-B043-BFD1-798A1F64ACE0}"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FFDABED8-1184-0240-B3DC-F1802F07F98F}"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14 – “</a:t>
            </a:r>
            <a:r>
              <a:rPr lang="en-US" dirty="0">
                <a:latin typeface="Arial" pitchFamily="-84" charset="0"/>
                <a:ea typeface="ＭＳ Ｐゴシック" pitchFamily="-84" charset="-128"/>
                <a:cs typeface="Arial" pitchFamily="-84" charset="0"/>
              </a:rPr>
              <a:t>Lightweight Cryptography and Post-Quantum Cryptography</a:t>
            </a:r>
            <a:r>
              <a:rPr lang="en-US" dirty="0">
                <a:latin typeface="Arial" pitchFamily="-84" charset="0"/>
                <a:ea typeface="ＭＳ Ｐゴシック" pitchFamily="-84" charset="-128"/>
                <a:cs typeface="ＭＳ Ｐゴシック" pitchFamily="-84" charset="-128"/>
              </a:rPr>
              <a:t>”.</a:t>
            </a:r>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RFID is a data collection technology that uses electronic tags attached to items to allow the items to be identified and tracked by a remote system. RFID technology is increasingly becoming an enabling technology for IoT. The main elements of an RFID system are tags and readers. RFID tags are small programmable devices, with an attached antenna, used for object, animal, and human tracking. They come in a variety of shapes, sizes, functionalities, and costs. RFID readers acquire and sometimes rewrite information stored on RFID tags that come within operating range (a few inches up to several feet). Readers are usually connected to a computer system that records and formats the acquired information for further uses.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10</a:t>
            </a:fld>
            <a:endParaRPr lang="en-AU" dirty="0"/>
          </a:p>
        </p:txBody>
      </p:sp>
    </p:spTree>
    <p:extLst>
      <p:ext uri="{BB962C8B-B14F-4D97-AF65-F5344CB8AC3E}">
        <p14:creationId xmlns:p14="http://schemas.microsoft.com/office/powerpoint/2010/main" val="208383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RFID devices require cryptographic algorithms that use a very small amount of logic and memory. Despite this, depending on the use of the RFID tag, a number of security mechanisms may be required. [SAAR12] lists the following as example uses and the corresponding security requirements: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Counterfeit goods: </a:t>
            </a:r>
            <a:r>
              <a:rPr lang="en-US" sz="1200" kern="1200" dirty="0">
                <a:solidFill>
                  <a:schemeClr val="tx1"/>
                </a:solidFill>
                <a:effectLst/>
                <a:latin typeface="Arial" pitchFamily="-107" charset="0"/>
                <a:ea typeface="ＭＳ Ｐゴシック" pitchFamily="-107" charset="-128"/>
                <a:cs typeface="ＭＳ Ｐゴシック" pitchFamily="-107" charset="-128"/>
              </a:rPr>
              <a:t>RFID tags can be cloned or modified in order for counterfeit products or parts to pass as genuine. Authentication can counter this threat.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Environmental logging: </a:t>
            </a:r>
            <a:r>
              <a:rPr lang="en-US" sz="1200" kern="1200" dirty="0">
                <a:solidFill>
                  <a:schemeClr val="tx1"/>
                </a:solidFill>
                <a:effectLst/>
                <a:latin typeface="Arial" pitchFamily="-107" charset="0"/>
                <a:ea typeface="ＭＳ Ｐゴシック" pitchFamily="-107" charset="-128"/>
                <a:cs typeface="ＭＳ Ｐゴシック" pitchFamily="-107" charset="-128"/>
              </a:rPr>
              <a:t>Tampering with information such as temperature logs can pose a threat to the supply chain management of products such as fresh goods and medical supplies. Data and device authentication can counter this threat.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Privacy of Electronic Product Code (EPC): </a:t>
            </a:r>
            <a:r>
              <a:rPr lang="en-US" sz="1200" kern="1200" dirty="0">
                <a:solidFill>
                  <a:schemeClr val="tx1"/>
                </a:solidFill>
                <a:effectLst/>
                <a:latin typeface="Arial" pitchFamily="-107" charset="0"/>
                <a:ea typeface="ＭＳ Ｐゴシック" pitchFamily="-107" charset="-128"/>
                <a:cs typeface="ＭＳ Ｐゴシック" pitchFamily="-107" charset="-128"/>
              </a:rPr>
              <a:t>The EPC is designed to be stored on an RFID tag and it provides a universal identifier for every physical object anywhere in the world. This raises serious privacy issues if such tags are attached to personal items. Therefore, the tag must also identify the reader as trusted before divulging traceable information.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Antitheft: </a:t>
            </a:r>
            <a:r>
              <a:rPr lang="en-US" sz="1200" kern="1200" dirty="0">
                <a:solidFill>
                  <a:schemeClr val="tx1"/>
                </a:solidFill>
                <a:effectLst/>
                <a:latin typeface="Arial" pitchFamily="-107" charset="0"/>
                <a:ea typeface="ＭＳ Ｐゴシック" pitchFamily="-107" charset="-128"/>
                <a:cs typeface="ＭＳ Ｐゴシック" pitchFamily="-107" charset="-128"/>
              </a:rPr>
              <a:t>Data may be written to the tag to indicate to an exit portal whether or not that item has been sold. Persistent memory write and lock operations must be protected to prevent theft.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Returns: </a:t>
            </a:r>
            <a:r>
              <a:rPr lang="en-US" sz="1200" kern="1200" dirty="0">
                <a:solidFill>
                  <a:schemeClr val="tx1"/>
                </a:solidFill>
                <a:effectLst/>
                <a:latin typeface="Arial" pitchFamily="-107" charset="0"/>
                <a:ea typeface="ＭＳ Ｐゴシック" pitchFamily="-107" charset="-128"/>
                <a:cs typeface="ＭＳ Ｐゴシック" pitchFamily="-107" charset="-128"/>
              </a:rPr>
              <a:t>When a tag is returned to a store or manufacturer, an authenticated reset/write mechanism allows it to be reused. The tags maintain some amount of persistent memory; read, write, and lock operations to this memory must be authenticated to prevent tamper and unauthorized modification. Authenticated reads allow data to be visible only for the tag’s owner.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11</a:t>
            </a:fld>
            <a:endParaRPr lang="en-AU" dirty="0"/>
          </a:p>
        </p:txBody>
      </p:sp>
    </p:spTree>
    <p:extLst>
      <p:ext uri="{BB962C8B-B14F-4D97-AF65-F5344CB8AC3E}">
        <p14:creationId xmlns:p14="http://schemas.microsoft.com/office/powerpoint/2010/main" val="265276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 number of home appliances, including air conditioners, ovens, and televisions, are now equipped with embedded processors that provide a range of services and may be connected to the Internet. To lower cost, these embedded systems are generally very constrained and are almost constantly under full load, leaving limited resources for security features. These devices are vulnerable to unauthorized access that may tamper with the control signals or issue illegal commands that would lead to abnormal operations. These devices will also usually have updateable software. Thus, authentication methods are important.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12</a:t>
            </a:fld>
            <a:endParaRPr lang="en-AU" dirty="0"/>
          </a:p>
        </p:txBody>
      </p:sp>
    </p:spTree>
    <p:extLst>
      <p:ext uri="{BB962C8B-B14F-4D97-AF65-F5344CB8AC3E}">
        <p14:creationId xmlns:p14="http://schemas.microsoft.com/office/powerpoint/2010/main" val="15643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Environmental sensors in agricultural settings can improve productivity and yield. For example, the sensors can operate with actuators to control the timing and amount of watering and to automatically open and close greenhouse windows and to schedule pest control. Requirements for sensor networks include autonomously driven, small size, low power consumption, and low cost so that large numbers of sensors can be employed. These devices need to be tamper resistant to prevent sabotage.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13</a:t>
            </a:fld>
            <a:endParaRPr lang="en-AU" dirty="0"/>
          </a:p>
        </p:txBody>
      </p:sp>
    </p:spTree>
    <p:extLst>
      <p:ext uri="{BB962C8B-B14F-4D97-AF65-F5344CB8AC3E}">
        <p14:creationId xmlns:p14="http://schemas.microsoft.com/office/powerpoint/2010/main" val="202575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Wireless medical sensors permit health monitoring of patients outside of a hospital setting, capturing and transmitting a number of medical and health-related measures. These devices, particularly if that are implanted, are generally extremely small and use very little power.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14</a:t>
            </a:fld>
            <a:endParaRPr lang="en-AU" dirty="0"/>
          </a:p>
        </p:txBody>
      </p:sp>
    </p:spTree>
    <p:extLst>
      <p:ext uri="{BB962C8B-B14F-4D97-AF65-F5344CB8AC3E}">
        <p14:creationId xmlns:p14="http://schemas.microsoft.com/office/powerpoint/2010/main" val="257291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In factories, the transportation, processing, and assembly operations have been automated to improve operational efficiency. Several machine tools and robots can be connected by a network to share manufacturing information and to manage the processes based on the data collected by sensors. Through a network, it is also possible to store information at a single place and to manage the equipment from a central location.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When connected to the Internet, these systems can be vulnerable both to the exposure of data and to sabotage. The risk is especially high in the case of critical public infrastructure, such as power distribution systems, nuclear power plants, water treatment, and air traffic control. The execution of unauthorized commands or the failure to execute authorized commands can lead to significant and even catastrophic damage. Thus, authentication, authorization, and availability mechanisms are essential.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15</a:t>
            </a:fld>
            <a:endParaRPr lang="en-AU" dirty="0"/>
          </a:p>
        </p:txBody>
      </p:sp>
    </p:spTree>
    <p:extLst>
      <p:ext uri="{BB962C8B-B14F-4D97-AF65-F5344CB8AC3E}">
        <p14:creationId xmlns:p14="http://schemas.microsoft.com/office/powerpoint/2010/main" val="1942566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Modern automobiles provide both in-vehicle communication as well as wireless communication with external entities via small embedded systems. These onboard embedded devices are part of what are termed vehicle communications systems, which are networks in which vehicles and roadside units are the communicating nodes, providing each other with information, such as safety warnings and traffic information. They can be effective in avoiding accidents and traffic congestion.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Among security concerns are authentication to ensure that all the communications are accurate and can’t be spoofed, and privacy to ensure that the communications can’t be used to track cars [NHTS14].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RFC 7744 provides additional examples of uses of constrained devices and their security requirements.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16</a:t>
            </a:fld>
            <a:endParaRPr lang="en-AU" dirty="0"/>
          </a:p>
        </p:txBody>
      </p:sp>
    </p:spTree>
    <p:extLst>
      <p:ext uri="{BB962C8B-B14F-4D97-AF65-F5344CB8AC3E}">
        <p14:creationId xmlns:p14="http://schemas.microsoft.com/office/powerpoint/2010/main" val="77554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14.1 illustrates the trade-offs between security, cost, and performance in designing lightweight cryptographic algorithms. In general terms, for any given algorithm, the longer the key and the more rounds, the greater the security. This implies a reduced throughput, in terms of the amount of plaintext processed per time unit, as well as increased power consumption. Similarly, the more complex an algorithm or its implementation, the more security it can provide, but this generally requires increased silicon area, either for hardware implementation or software implementation.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Thus, achieving greater security can degrade either cost or performance objectives, or both. As between performance and cost, there is also a trade-off in terms of the architecture, with a serial architecture generally providing lower cost, but a parallel architecture providing greater performance.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17</a:t>
            </a:fld>
            <a:endParaRPr lang="en-AU" dirty="0"/>
          </a:p>
        </p:txBody>
      </p:sp>
    </p:spTree>
    <p:extLst>
      <p:ext uri="{BB962C8B-B14F-4D97-AF65-F5344CB8AC3E}">
        <p14:creationId xmlns:p14="http://schemas.microsoft.com/office/powerpoint/2010/main" val="153305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ISO 29192 defines a minimum security strength for lightweight cryptography of 80 bits. The standard defines the security strength to be the number associated with the amount of work (i.e., the number of operations) that is required to break a cryptographic algorithm or system. A security strength of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implies that the required workload of breaking the cryptosystem is equivalent to 2</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executions of the cryptosystem. Most standards documents recommend a security strength of at least 128 bits. ISO 29192 indicates that there are some lightweight cryptographic applications that may allow lower security requirements, that is, they do not have to assume powerful adversaries. In cases where 80-bit keys are used, this implies that less data can be encrypted safely with a single key before rekeying is required. It is therefore important that designers of cryptographic security systems make sure that the safe operation limitations of lightweight cryptographic mechanisms are not exceeded for a single key.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In 2018, NIST announced a project to solicit designs for lightweight crypto- graphic algorithms [NIST18]. NIST is planning to develop and maintain a portfolio of lightweight algorithms and modes that are approved for limited use. Each algorithm in the portfolio will be tied to one or more profiles, which consist of algorithm goals and acceptable ranges for metrics. NISTIR 8114 (</a:t>
            </a:r>
            <a:r>
              <a:rPr lang="en-US" sz="1200" i="1" kern="1200" dirty="0">
                <a:solidFill>
                  <a:schemeClr val="tx1"/>
                </a:solidFill>
                <a:effectLst/>
                <a:latin typeface="Arial" pitchFamily="-107" charset="0"/>
                <a:ea typeface="ＭＳ Ｐゴシック" pitchFamily="-107" charset="-128"/>
                <a:cs typeface="ＭＳ Ｐゴシック" pitchFamily="-107" charset="-128"/>
              </a:rPr>
              <a:t>Report on Lightweight Cryptography</a:t>
            </a:r>
            <a:r>
              <a:rPr lang="en-US" sz="1200" kern="1200" dirty="0">
                <a:solidFill>
                  <a:schemeClr val="tx1"/>
                </a:solidFill>
                <a:effectLst/>
                <a:latin typeface="Arial" pitchFamily="-107" charset="0"/>
                <a:ea typeface="ＭＳ Ｐゴシック" pitchFamily="-107" charset="-128"/>
                <a:cs typeface="ＭＳ Ｐゴシック" pitchFamily="-107" charset="-128"/>
              </a:rPr>
              <a:t>, March 2017) indicates that the initial focus is the development of authenticated encryption with additional data (AEAD) and secure hash functions. NIST has issued a preliminary set of two profiles for these algorithms [NIST17], one for implementations in both hardware and software and one for hardware-only implementations (Figure 14.2). The details of these profiles are shown in Tables 14.2 and 14.3. Note that the minimum security requirement is 112 bits.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18</a:t>
            </a:fld>
            <a:endParaRPr lang="en-AU" dirty="0"/>
          </a:p>
        </p:txBody>
      </p:sp>
    </p:spTree>
    <p:extLst>
      <p:ext uri="{BB962C8B-B14F-4D97-AF65-F5344CB8AC3E}">
        <p14:creationId xmlns:p14="http://schemas.microsoft.com/office/powerpoint/2010/main" val="2278205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Profile 1:  AEAD Hashing for Constrained Environments</a:t>
            </a: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19</a:t>
            </a:fld>
            <a:endParaRPr lang="en-AU" dirty="0"/>
          </a:p>
        </p:txBody>
      </p:sp>
    </p:spTree>
    <p:extLst>
      <p:ext uri="{BB962C8B-B14F-4D97-AF65-F5344CB8AC3E}">
        <p14:creationId xmlns:p14="http://schemas.microsoft.com/office/powerpoint/2010/main" val="326013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Two recent areas of strong interest in the field of cryptography are lightweight cryptography and post-quantum cryptography. It is likely in the coming years that a number of new algorithms in both areas will be widely deployed. In essence, lightweight cryptography is focused on developing algorithms that, while secure, minimize execution time, memory usage, and power consumption. Such algorithms are suitable for small embedded systems such as those in wide use in the Internet of Things (IoT). Work on lightweight cryptography is almost exclusively devoted to symmetric (secret key) algorithms and cryptographic hash functions.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Post-quantum cryptography is an area of study that arises from the concern that quantum computers would be able to break currently used asymmetric cryptographic algorithms. Shor’s algorithm demonstrated a feasible way to break asymmetric algorithms that rely on either integer factorization or discrete logarithms. Thus, work on post-quantum cryptography is devoted to developing new asymmetric cryptographic algorithms.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Table 14.3  Profile 2: AEAD for Constrained Hardware Environments </a:t>
            </a:r>
            <a:endParaRPr lang="en-US" b="0"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20</a:t>
            </a:fld>
            <a:endParaRPr lang="en-AU" dirty="0"/>
          </a:p>
        </p:txBody>
      </p:sp>
    </p:spTree>
    <p:extLst>
      <p:ext uri="{BB962C8B-B14F-4D97-AF65-F5344CB8AC3E}">
        <p14:creationId xmlns:p14="http://schemas.microsoft.com/office/powerpoint/2010/main" val="73707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Arial" pitchFamily="-107" charset="0"/>
                <a:ea typeface="ＭＳ Ｐゴシック" pitchFamily="-107" charset="-128"/>
                <a:cs typeface="ＭＳ Ｐゴシック" pitchFamily="-107" charset="-128"/>
              </a:rPr>
              <a:t>Both ISO 29192 and NIST highlight the need for resistance to side-channel attacks. A side-channel attack is an attack enabled by leakage of information from a physical cryptosystem [TIRI07]. An attacker exploits the physical environment to recover some leakage that can be used to break the cryptographic algorithm. Characteristics that could be exploited in a side-channel attack include running time, power consumption, and electromagnetic and acoustic emissions. </a:t>
            </a:r>
            <a:endParaRPr lang="en-US" b="0"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21</a:t>
            </a:fld>
            <a:endParaRPr lang="en-AU" dirty="0"/>
          </a:p>
        </p:txBody>
      </p:sp>
    </p:spTree>
    <p:extLst>
      <p:ext uri="{BB962C8B-B14F-4D97-AF65-F5344CB8AC3E}">
        <p14:creationId xmlns:p14="http://schemas.microsoft.com/office/powerpoint/2010/main" val="3561476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14.3 illustrates the basic operation of a side-channel attack. The at- tacker has access to the side-channel information emanating from the device, and may have either plaintext or ciphertext or both available. If operation is observable over an extended period of time, quite effective attacks are possible. The analysis consists in guessing key bits based on differences in the side-channel information. For example, the processing required for a 1 bit may be more than required for a 0 bit, and this affects processing time and power consumption. An attack on AES typically estimated the leakage caused by a single key byte. The result is that the entire 128-bit key can be found with 16 * 28 tests [TIRI07].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Constrained devices are often particularly vulnerable to side-channel attacks because they are located in environments that are not physically secure.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Countermeasures to side-channel attacks seek to eliminate, or at least diminish, the correlation between bits of the key and side-channel information. Examples of countermeasures include adding random delay to computations, inserting instruction cycles that have no effect in such a way that every cryptographic computation takes the same amount of time, and adding hardware logic that results in random amounts of power consumption.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22</a:t>
            </a:fld>
            <a:endParaRPr lang="en-AU" dirty="0"/>
          </a:p>
        </p:txBody>
      </p:sp>
    </p:spTree>
    <p:extLst>
      <p:ext uri="{BB962C8B-B14F-4D97-AF65-F5344CB8AC3E}">
        <p14:creationId xmlns:p14="http://schemas.microsoft.com/office/powerpoint/2010/main" val="1639845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For both block and stream ciphers, the implementation to meet design goals makes use of one of three major hardware architecture options: parallel (loop unrolled), round-wise (rolled), and serial. Figure 14.4, based on one in [CRYP17], illustrates these options in general terms. A parallel implementation uses additional logic so that several round operations are performed in parallel. Typically, some form of pipelining is used so that during a given clock cycle, multiple rounds are being executed. In a round-wise, or rolled implementation, each round is executed separately, with execution of one round completed before the next round is begun. In both rolled and unrolled implementations, the architecture stores the full internal state, plus the key state if any, and then performs one round using a circuit operating on the full state at once. To achieve minimum chip area, a serial implementation can be used. With serial implementation, a block is processed in fractions, so that multiple operations are needed to complete a single round. With serial implementation, only a fraction of the state is updated at a time. As Figure 14.4 illustrates, moving from unrolled to rolled to serial implementation reduces the chip area required at the cost of increased execution time.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23</a:t>
            </a:fld>
            <a:endParaRPr lang="en-AU" dirty="0"/>
          </a:p>
        </p:txBody>
      </p:sp>
    </p:spTree>
    <p:extLst>
      <p:ext uri="{BB962C8B-B14F-4D97-AF65-F5344CB8AC3E}">
        <p14:creationId xmlns:p14="http://schemas.microsoft.com/office/powerpoint/2010/main" val="3167581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Block ciphers are employed as the basic functional unit in a mode </a:t>
            </a:r>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of operation to achieve encryption and in some authentication modes. Thus, they are intended for use processing multiple blocks of data. </a:t>
            </a:r>
          </a:p>
          <a:p>
            <a:r>
              <a:rPr lang="en-US" sz="1200" kern="1200" dirty="0">
                <a:solidFill>
                  <a:schemeClr val="tx1"/>
                </a:solidFill>
                <a:effectLst/>
                <a:latin typeface="Arial" pitchFamily="-107" charset="0"/>
                <a:ea typeface="ＭＳ Ｐゴシック" pitchFamily="-107" charset="-128"/>
                <a:cs typeface="ＭＳ Ｐゴシック" pitchFamily="-107" charset="-128"/>
              </a:rPr>
              <a:t>Care has to be taken since a shorter block size implies that less data can be encrypted using a single key.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An example of a lightweight cryptographic block cipher is the Scalable Encryption Algorithm (SEA) [STAN06]. SEA uses the Feistel cipher structure (Figure 4.3). SEA can have an arbitrary block size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(as long as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 6</a:t>
            </a:r>
            <a:r>
              <a:rPr lang="en-US" sz="1200" i="1" kern="1200" dirty="0">
                <a:solidFill>
                  <a:schemeClr val="tx1"/>
                </a:solidFill>
                <a:effectLst/>
                <a:latin typeface="Arial" pitchFamily="-107" charset="0"/>
                <a:ea typeface="ＭＳ Ｐゴシック" pitchFamily="-107" charset="-128"/>
                <a:cs typeface="ＭＳ Ｐゴシック" pitchFamily="-107" charset="-128"/>
              </a:rPr>
              <a:t>b </a:t>
            </a:r>
            <a:r>
              <a:rPr lang="en-US" sz="1200" kern="1200" dirty="0">
                <a:solidFill>
                  <a:schemeClr val="tx1"/>
                </a:solidFill>
                <a:effectLst/>
                <a:latin typeface="Arial" pitchFamily="-107" charset="0"/>
                <a:ea typeface="ＭＳ Ｐゴシック" pitchFamily="-107" charset="-128"/>
                <a:cs typeface="ＭＳ Ｐゴシック" pitchFamily="-107" charset="-128"/>
              </a:rPr>
              <a:t>for some </a:t>
            </a:r>
            <a:r>
              <a:rPr lang="en-US" sz="1200" i="1" kern="1200" dirty="0">
                <a:solidFill>
                  <a:schemeClr val="tx1"/>
                </a:solidFill>
                <a:effectLst/>
                <a:latin typeface="Arial" pitchFamily="-107" charset="0"/>
                <a:ea typeface="ＭＳ Ｐゴシック" pitchFamily="-107" charset="-128"/>
                <a:cs typeface="ＭＳ Ｐゴシック" pitchFamily="-107" charset="-128"/>
              </a:rPr>
              <a:t>b</a:t>
            </a:r>
            <a:r>
              <a:rPr lang="en-US" sz="1200" kern="1200" dirty="0">
                <a:solidFill>
                  <a:schemeClr val="tx1"/>
                </a:solidFill>
                <a:effectLst/>
                <a:latin typeface="Arial" pitchFamily="-107" charset="0"/>
                <a:ea typeface="ＭＳ Ｐゴシック" pitchFamily="-107" charset="-128"/>
                <a:cs typeface="ＭＳ Ｐゴシック" pitchFamily="-107" charset="-128"/>
              </a:rPr>
              <a:t>), word size, and number of rounds. </a:t>
            </a:r>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24</a:t>
            </a:fld>
            <a:endParaRPr lang="en-AU" dirty="0"/>
          </a:p>
        </p:txBody>
      </p:sp>
    </p:spTree>
    <p:extLst>
      <p:ext uri="{BB962C8B-B14F-4D97-AF65-F5344CB8AC3E}">
        <p14:creationId xmlns:p14="http://schemas.microsoft.com/office/powerpoint/2010/main" val="3891379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14.5 illustrates the functionality of a single round. For each round, a block is divided into left and right halves and the round operations are: </a:t>
            </a:r>
            <a:endParaRPr lang="en-US" dirty="0"/>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Data can be processed in blocks of 3 words (24 bits) at a time, providing opportunity for parallel implementation of the S-box substitution to the eight 3-bit chunks.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constant </a:t>
            </a:r>
            <a:r>
              <a:rPr lang="en-US" sz="1200" i="1" kern="1200" dirty="0">
                <a:solidFill>
                  <a:schemeClr val="tx1"/>
                </a:solidFill>
                <a:effectLst/>
                <a:latin typeface="Arial" pitchFamily="-107" charset="0"/>
                <a:ea typeface="ＭＳ Ｐゴシック" pitchFamily="-107" charset="-128"/>
                <a:cs typeface="ＭＳ Ｐゴシック" pitchFamily="-107" charset="-128"/>
              </a:rPr>
              <a:t>C</a:t>
            </a:r>
            <a:r>
              <a:rPr lang="en-US" sz="1200" i="1" kern="1200" baseline="-25000" dirty="0">
                <a:solidFill>
                  <a:schemeClr val="tx1"/>
                </a:solidFill>
                <a:effectLst/>
                <a:latin typeface="Arial" pitchFamily="-107" charset="0"/>
                <a:ea typeface="ＭＳ Ｐゴシック" pitchFamily="-107" charset="-128"/>
                <a:cs typeface="ＭＳ Ｐゴシック" pitchFamily="-107" charset="-128"/>
              </a:rPr>
              <a:t>i </a:t>
            </a:r>
            <a:r>
              <a:rPr lang="en-US" sz="1200" kern="1200" dirty="0">
                <a:solidFill>
                  <a:schemeClr val="tx1"/>
                </a:solidFill>
                <a:effectLst/>
                <a:latin typeface="Arial" pitchFamily="-107" charset="0"/>
                <a:ea typeface="ＭＳ Ｐゴシック" pitchFamily="-107" charset="-128"/>
                <a:cs typeface="ＭＳ Ｐゴシック" pitchFamily="-107" charset="-128"/>
              </a:rPr>
              <a:t>is a </a:t>
            </a:r>
            <a:r>
              <a:rPr lang="en-US" sz="1200" i="1" kern="1200" dirty="0">
                <a:solidFill>
                  <a:schemeClr val="tx1"/>
                </a:solidFill>
                <a:effectLst/>
                <a:latin typeface="Arial" pitchFamily="-107" charset="0"/>
                <a:ea typeface="ＭＳ Ｐゴシック" pitchFamily="-107" charset="-128"/>
                <a:cs typeface="ＭＳ Ｐゴシック" pitchFamily="-107" charset="-128"/>
              </a:rPr>
              <a:t>n</a:t>
            </a:r>
            <a:r>
              <a:rPr lang="en-US" sz="1200" i="1" kern="1200" baseline="-25000" dirty="0">
                <a:solidFill>
                  <a:schemeClr val="tx1"/>
                </a:solidFill>
                <a:effectLst/>
                <a:latin typeface="Arial" pitchFamily="-107" charset="0"/>
                <a:ea typeface="ＭＳ Ｐゴシック" pitchFamily="-107" charset="-128"/>
                <a:cs typeface="ＭＳ Ｐゴシック" pitchFamily="-107" charset="-128"/>
              </a:rPr>
              <a:t>b-1</a:t>
            </a:r>
            <a:r>
              <a:rPr lang="en-US" sz="1200" kern="1200" dirty="0">
                <a:solidFill>
                  <a:schemeClr val="tx1"/>
                </a:solidFill>
                <a:effectLst/>
                <a:latin typeface="Arial" pitchFamily="-107" charset="0"/>
                <a:ea typeface="ＭＳ Ｐゴシック" pitchFamily="-107" charset="-128"/>
                <a:cs typeface="ＭＳ Ｐゴシック" pitchFamily="-107" charset="-128"/>
              </a:rPr>
              <a:t>word vector in which all of the words have the value 0 except the least significant word, which has the value </a:t>
            </a:r>
            <a:r>
              <a:rPr lang="en-US" sz="1200" i="1" kern="1200" dirty="0" err="1">
                <a:solidFill>
                  <a:schemeClr val="tx1"/>
                </a:solidFill>
                <a:effectLst/>
                <a:latin typeface="Arial" pitchFamily="-107" charset="0"/>
                <a:ea typeface="ＭＳ Ｐゴシック" pitchFamily="-107" charset="-128"/>
                <a:cs typeface="ＭＳ Ｐゴシック" pitchFamily="-107" charset="-128"/>
              </a:rPr>
              <a:t>i</a:t>
            </a:r>
            <a:r>
              <a:rPr lang="en-US" sz="1200" kern="1200" dirty="0">
                <a:solidFill>
                  <a:schemeClr val="tx1"/>
                </a:solidFill>
                <a:effectLst/>
                <a:latin typeface="Arial" pitchFamily="-107" charset="0"/>
                <a:ea typeface="ＭＳ Ｐゴシック" pitchFamily="-107" charset="-128"/>
                <a:cs typeface="ＭＳ Ｐゴシック" pitchFamily="-107" charset="-128"/>
              </a:rPr>
              <a:t>.</a:t>
            </a:r>
            <a:br>
              <a:rPr lang="en-US" sz="1200" kern="1200" dirty="0">
                <a:solidFill>
                  <a:schemeClr val="tx1"/>
                </a:solidFill>
                <a:effectLst/>
                <a:latin typeface="Arial" pitchFamily="-107" charset="0"/>
                <a:ea typeface="ＭＳ Ｐゴシック" pitchFamily="-107" charset="-128"/>
                <a:cs typeface="ＭＳ Ｐゴシック" pitchFamily="-107" charset="-128"/>
              </a:rPr>
            </a:br>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SEA has a number of strengths for use in a constrained device. Only a few operations need to be implemented. It is easily scalable in terms of both block and key size. SEA is designed to provide good nonlinearity and diffusion. The authors look at various types of attacks to justify the design decisions in the creation of SEA [STAN06]. A number of studies have shown that SEA provides a good balance of compact implementation and performance [KUMA11a, KUMA10 CAKI10, MACE08].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25</a:t>
            </a:fld>
            <a:endParaRPr lang="en-AU" dirty="0"/>
          </a:p>
        </p:txBody>
      </p:sp>
    </p:spTree>
    <p:extLst>
      <p:ext uri="{BB962C8B-B14F-4D97-AF65-F5344CB8AC3E}">
        <p14:creationId xmlns:p14="http://schemas.microsoft.com/office/powerpoint/2010/main" val="957482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Traditional hash functions may not meet the requirements for implementation on constrained devices. NISTIR 8114 points out two ways in which lightweight hash functions differ from more traditional ones: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i="1" kern="1200" dirty="0">
                <a:solidFill>
                  <a:schemeClr val="tx1"/>
                </a:solidFill>
                <a:effectLst/>
                <a:latin typeface="Arial" pitchFamily="-107" charset="0"/>
                <a:ea typeface="ＭＳ Ｐゴシック" pitchFamily="-107" charset="-128"/>
                <a:cs typeface="ＭＳ Ｐゴシック" pitchFamily="-107" charset="-128"/>
              </a:rPr>
              <a:t>Smaller internal state and output sizes: </a:t>
            </a:r>
            <a:r>
              <a:rPr lang="en-US" sz="1200" kern="1200" dirty="0">
                <a:solidFill>
                  <a:schemeClr val="tx1"/>
                </a:solidFill>
                <a:effectLst/>
                <a:latin typeface="Arial" pitchFamily="-107" charset="0"/>
                <a:ea typeface="ＭＳ Ｐゴシック" pitchFamily="-107" charset="-128"/>
                <a:cs typeface="ＭＳ Ｐゴシック" pitchFamily="-107" charset="-128"/>
              </a:rPr>
              <a:t>Large output sizes are important for applications that require collision resistance of hash functions. For applications that do not require collision resistance, smaller internal states and output sizes might be used. When a collision-resistant hash function is required, it may be acceptable that this hash function has the same security against preimage, second- preimage, and collision attacks. This may reduce the size of the internal state.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i="1" kern="1200" dirty="0">
                <a:solidFill>
                  <a:schemeClr val="tx1"/>
                </a:solidFill>
                <a:effectLst/>
                <a:latin typeface="Arial" pitchFamily="-107" charset="0"/>
                <a:ea typeface="ＭＳ Ｐゴシック" pitchFamily="-107" charset="-128"/>
                <a:cs typeface="ＭＳ Ｐゴシック" pitchFamily="-107" charset="-128"/>
              </a:rPr>
              <a:t>Smaller message size: </a:t>
            </a:r>
            <a:r>
              <a:rPr lang="en-US" sz="1200" kern="1200" dirty="0">
                <a:solidFill>
                  <a:schemeClr val="tx1"/>
                </a:solidFill>
                <a:effectLst/>
                <a:latin typeface="Arial" pitchFamily="-107" charset="0"/>
                <a:ea typeface="ＭＳ Ｐゴシック" pitchFamily="-107" charset="-128"/>
                <a:cs typeface="ＭＳ Ｐゴシック" pitchFamily="-107" charset="-128"/>
              </a:rPr>
              <a:t>Conventional hash functions are expected to support inputs with very large sizes (around 264 bits). In most of the target protocols for lightweight hash functions, typical input sizes are much smaller (e.g., at most 256 bits). Hash functions that are optimized for short messages may therefore be more suitable for lightweight applications.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26</a:t>
            </a:fld>
            <a:endParaRPr lang="en-AU" dirty="0"/>
          </a:p>
        </p:txBody>
      </p:sp>
    </p:spTree>
    <p:extLst>
      <p:ext uri="{BB962C8B-B14F-4D97-AF65-F5344CB8AC3E}">
        <p14:creationId xmlns:p14="http://schemas.microsoft.com/office/powerpoint/2010/main" val="1895240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An example of a lightweight cryptographic hash functions is PHOTON [GUO11]. PHOTON is one of the hash functions specified in ISO 29192. It is also listed in [CRYP17].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PHOTON uses a sponge structure, similar to that used by SHA-3, as  in Figure 14.6. Sponge functions have been well studied in terms of security and can be designed for compact implementation. </a:t>
            </a:r>
          </a:p>
          <a:p>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Using the structure of Figure 14.6, five variants of PHOTON are defined, as shown in Table 14.4. The five versions provide increasing levels of security at the cost of increasing size and processing time. Note the small size of the internal state, of between 100 and 288 bits. By contrast, SHA-3 has an internal state of 1600 bits, and SHA-512 has an internal state of 512 bits.</a:t>
            </a:r>
          </a:p>
          <a:p>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internal structure of the permutation function consists of unkeyed AES-like primitives especially derived for hardware optimization. The advantage of AES-like primitives is that PHOTON takes advantage of the previous cryptanalysis performed on AES and on AES-based hash functions. </a:t>
            </a:r>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27</a:t>
            </a:fld>
            <a:endParaRPr lang="en-AU" dirty="0"/>
          </a:p>
        </p:txBody>
      </p:sp>
    </p:spTree>
    <p:extLst>
      <p:ext uri="{BB962C8B-B14F-4D97-AF65-F5344CB8AC3E}">
        <p14:creationId xmlns:p14="http://schemas.microsoft.com/office/powerpoint/2010/main" val="1166451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Arial" pitchFamily="-107" charset="0"/>
                <a:ea typeface="ＭＳ Ｐゴシック" pitchFamily="-107" charset="-128"/>
                <a:cs typeface="ＭＳ Ｐゴシック" pitchFamily="-107" charset="-128"/>
              </a:rPr>
              <a:t>Table 14.4 PHOTON Versions </a:t>
            </a:r>
            <a:endParaRPr lang="en-US" b="0"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28</a:t>
            </a:fld>
            <a:endParaRPr lang="en-AU" dirty="0"/>
          </a:p>
        </p:txBody>
      </p:sp>
    </p:spTree>
    <p:extLst>
      <p:ext uri="{BB962C8B-B14F-4D97-AF65-F5344CB8AC3E}">
        <p14:creationId xmlns:p14="http://schemas.microsoft.com/office/powerpoint/2010/main" val="204569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14.7 illustrates the permutation P structure. </a:t>
            </a:r>
            <a:endParaRPr lang="en-US" dirty="0"/>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The authors claim that PHOTON is extremely lightweight, very close to the </a:t>
            </a:r>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theoretical optimum and achieves excellent area/throughput trade-offs.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29</a:t>
            </a:fld>
            <a:endParaRPr lang="en-AU" dirty="0"/>
          </a:p>
        </p:txBody>
      </p:sp>
    </p:spTree>
    <p:extLst>
      <p:ext uri="{BB962C8B-B14F-4D97-AF65-F5344CB8AC3E}">
        <p14:creationId xmlns:p14="http://schemas.microsoft.com/office/powerpoint/2010/main" val="71673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Lightweight cryptography </a:t>
            </a:r>
            <a:r>
              <a:rPr lang="en-US" sz="1200" kern="1200" dirty="0">
                <a:solidFill>
                  <a:schemeClr val="tx1"/>
                </a:solidFill>
                <a:effectLst/>
                <a:latin typeface="Arial" pitchFamily="-107" charset="0"/>
                <a:ea typeface="ＭＳ Ｐゴシック" pitchFamily="-107" charset="-128"/>
                <a:cs typeface="ＭＳ Ｐゴシック" pitchFamily="-107" charset="-128"/>
              </a:rPr>
              <a:t>is a subfield of cryptography concerned with the development of cryptographic algorithms for resource-constrained devices. The term </a:t>
            </a:r>
            <a:r>
              <a:rPr lang="en-US" sz="1200" b="1" kern="1200" dirty="0">
                <a:solidFill>
                  <a:schemeClr val="tx1"/>
                </a:solidFill>
                <a:effectLst/>
                <a:latin typeface="Arial" pitchFamily="-107" charset="0"/>
                <a:ea typeface="ＭＳ Ｐゴシック" pitchFamily="-107" charset="-128"/>
                <a:cs typeface="ＭＳ Ｐゴシック" pitchFamily="-107" charset="-128"/>
              </a:rPr>
              <a:t>lightweight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the characteristic that a cryptographic algorithm makes minimal re- source demands on the host system. For many existing cryptographic standards, the algorithms incorporate trade-offs between security, performance, and cost requirements that make them unsuitable for implementation in resource-constrained devices. Lightweight cryptography includes attempts to develop efficient implementations of conventional cryptographic algorithms as well as the design of new lightweight algorithms.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a:t>
            </a:fld>
            <a:endParaRPr lang="en-AU" dirty="0"/>
          </a:p>
        </p:txBody>
      </p:sp>
    </p:spTree>
    <p:extLst>
      <p:ext uri="{BB962C8B-B14F-4D97-AF65-F5344CB8AC3E}">
        <p14:creationId xmlns:p14="http://schemas.microsoft.com/office/powerpoint/2010/main" val="2736475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One example of a newly designed MAC is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 [AUMA12]. It is the only MAC listed in [CRYP17] and it has been widely implemented. The principal objectives for the design of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 were: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Optimize the MAC algorithm for short messages. This is in keeping with the typical exchanges be constrained devices.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Build a MAC that is secure, efficient, and simple.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Two important characteristics of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 are that it does not require key expansion and that minimal internal state is required.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 has a sponge type of structure consisting of a compression phase, during which the message is absorbed and compressed, followed by a finalization phase, which provide further mixing of the bits.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 is a family of functions denoted </a:t>
            </a:r>
            <a:r>
              <a:rPr lang="en-US" sz="1200" kern="1200" dirty="0" err="1">
                <a:solidFill>
                  <a:schemeClr val="tx1"/>
                </a:solidFill>
                <a:effectLst/>
                <a:latin typeface="Arial" pitchFamily="-107" charset="0"/>
                <a:ea typeface="ＭＳ Ｐゴシック" pitchFamily="-107" charset="-128"/>
                <a:cs typeface="ＭＳ Ｐゴシック" pitchFamily="-107" charset="-128"/>
              </a:rPr>
              <a:t>SipHash</a:t>
            </a:r>
            <a:r>
              <a:rPr lang="en-US" sz="1200" kern="1200" dirty="0">
                <a:solidFill>
                  <a:schemeClr val="tx1"/>
                </a:solidFill>
                <a:effectLst/>
                <a:latin typeface="Arial" pitchFamily="-107" charset="0"/>
                <a:ea typeface="ＭＳ Ｐゴシック" pitchFamily="-107" charset="-128"/>
                <a:cs typeface="ＭＳ Ｐゴシック" pitchFamily="-107" charset="-128"/>
              </a:rPr>
              <a:t>-</a:t>
            </a:r>
            <a:r>
              <a:rPr lang="en-US" sz="1200" i="1" kern="1200" dirty="0">
                <a:solidFill>
                  <a:schemeClr val="tx1"/>
                </a:solidFill>
                <a:effectLst/>
                <a:latin typeface="Arial" pitchFamily="-107" charset="0"/>
                <a:ea typeface="ＭＳ Ｐゴシック" pitchFamily="-107" charset="-128"/>
                <a:cs typeface="ＭＳ Ｐゴシック" pitchFamily="-107" charset="-128"/>
              </a:rPr>
              <a:t>c</a:t>
            </a:r>
            <a:r>
              <a:rPr lang="en-US" sz="1200" kern="1200" dirty="0">
                <a:solidFill>
                  <a:schemeClr val="tx1"/>
                </a:solidFill>
                <a:effectLst/>
                <a:latin typeface="Arial" pitchFamily="-107" charset="0"/>
                <a:ea typeface="ＭＳ Ｐゴシック" pitchFamily="-107" charset="-128"/>
                <a:cs typeface="ＭＳ Ｐゴシック" pitchFamily="-107" charset="-128"/>
              </a:rPr>
              <a:t>-</a:t>
            </a:r>
            <a:r>
              <a:rPr lang="en-US" sz="1200" i="1" kern="1200" dirty="0">
                <a:solidFill>
                  <a:schemeClr val="tx1"/>
                </a:solidFill>
                <a:effectLst/>
                <a:latin typeface="Arial" pitchFamily="-107" charset="0"/>
                <a:ea typeface="ＭＳ Ｐゴシック" pitchFamily="-107" charset="-128"/>
                <a:cs typeface="ＭＳ Ｐゴシック" pitchFamily="-107" charset="-128"/>
              </a:rPr>
              <a:t>d</a:t>
            </a:r>
            <a:r>
              <a:rPr lang="en-US" sz="1200" kern="1200" dirty="0">
                <a:solidFill>
                  <a:schemeClr val="tx1"/>
                </a:solidFill>
                <a:effectLst/>
                <a:latin typeface="Arial" pitchFamily="-107" charset="0"/>
                <a:ea typeface="ＭＳ Ｐゴシック" pitchFamily="-107" charset="-128"/>
                <a:cs typeface="ＭＳ Ｐゴシック" pitchFamily="-107" charset="-128"/>
              </a:rPr>
              <a:t>, where </a:t>
            </a:r>
            <a:r>
              <a:rPr lang="en-US" sz="1200" i="1" kern="1200" dirty="0">
                <a:solidFill>
                  <a:schemeClr val="tx1"/>
                </a:solidFill>
                <a:effectLst/>
                <a:latin typeface="Arial" pitchFamily="-107" charset="0"/>
                <a:ea typeface="ＭＳ Ｐゴシック" pitchFamily="-107" charset="-128"/>
                <a:cs typeface="ＭＳ Ｐゴシック" pitchFamily="-107" charset="-128"/>
              </a:rPr>
              <a:t>c </a:t>
            </a:r>
            <a:r>
              <a:rPr lang="en-US" sz="1200" kern="1200" dirty="0">
                <a:solidFill>
                  <a:schemeClr val="tx1"/>
                </a:solidFill>
                <a:effectLst/>
                <a:latin typeface="Arial" pitchFamily="-107" charset="0"/>
                <a:ea typeface="ＭＳ Ｐゴシック" pitchFamily="-107" charset="-128"/>
                <a:cs typeface="ＭＳ Ｐゴシック" pitchFamily="-107" charset="-128"/>
              </a:rPr>
              <a:t>is the number of compression rounds between message blocks and </a:t>
            </a:r>
            <a:r>
              <a:rPr lang="en-US" sz="1200" i="1" kern="1200" dirty="0">
                <a:solidFill>
                  <a:schemeClr val="tx1"/>
                </a:solidFill>
                <a:effectLst/>
                <a:latin typeface="Arial" pitchFamily="-107" charset="0"/>
                <a:ea typeface="ＭＳ Ｐゴシック" pitchFamily="-107" charset="-128"/>
                <a:cs typeface="ＭＳ Ｐゴシック" pitchFamily="-107" charset="-128"/>
              </a:rPr>
              <a:t>d </a:t>
            </a:r>
            <a:r>
              <a:rPr lang="en-US" sz="1200" kern="1200" dirty="0">
                <a:solidFill>
                  <a:schemeClr val="tx1"/>
                </a:solidFill>
                <a:effectLst/>
                <a:latin typeface="Arial" pitchFamily="-107" charset="0"/>
                <a:ea typeface="ＭＳ Ｐゴシック" pitchFamily="-107" charset="-128"/>
                <a:cs typeface="ＭＳ Ｐゴシック" pitchFamily="-107" charset="-128"/>
              </a:rPr>
              <a:t>is the number of finalization rounds.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30</a:t>
            </a:fld>
            <a:endParaRPr lang="en-AU" dirty="0"/>
          </a:p>
        </p:txBody>
      </p:sp>
    </p:spTree>
    <p:extLst>
      <p:ext uri="{BB962C8B-B14F-4D97-AF65-F5344CB8AC3E}">
        <p14:creationId xmlns:p14="http://schemas.microsoft.com/office/powerpoint/2010/main" val="1597384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14.8a illustrates the compression state.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31</a:t>
            </a:fld>
            <a:endParaRPr lang="en-AU" dirty="0"/>
          </a:p>
        </p:txBody>
      </p:sp>
    </p:spTree>
    <p:extLst>
      <p:ext uri="{BB962C8B-B14F-4D97-AF65-F5344CB8AC3E}">
        <p14:creationId xmlns:p14="http://schemas.microsoft.com/office/powerpoint/2010/main" val="1707965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7" charset="0"/>
                <a:ea typeface="ＭＳ Ｐゴシック" pitchFamily="-107" charset="-128"/>
                <a:cs typeface="ＭＳ Ｐゴシック" pitchFamily="-107" charset="-128"/>
              </a:rPr>
              <a:t>Post-quantum cryptography </a:t>
            </a:r>
            <a:r>
              <a:rPr lang="en-US" sz="1200" kern="1200" dirty="0">
                <a:solidFill>
                  <a:schemeClr val="tx1"/>
                </a:solidFill>
                <a:effectLst/>
                <a:latin typeface="Arial" pitchFamily="-107" charset="0"/>
                <a:ea typeface="ＭＳ Ｐゴシック" pitchFamily="-107" charset="-128"/>
                <a:cs typeface="ＭＳ Ｐゴシック" pitchFamily="-107" charset="-128"/>
              </a:rPr>
              <a:t>is concerned with the development of cryptographic algorithms that are secure against the potential development of quantum computers. Whereas lightweight cryptography is primarily concerned with the efficiency and compactness of symmetric encryption algorithms and cryptographic hash functions, post-quantum cryptography is concerned with the security of asymmetric cryptographic algorithms.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We begin with a brief introduction to quantum computing and then look at the implications for asymmetric cryptography.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32</a:t>
            </a:fld>
            <a:endParaRPr lang="en-AU" dirty="0"/>
          </a:p>
        </p:txBody>
      </p:sp>
    </p:spTree>
    <p:extLst>
      <p:ext uri="{BB962C8B-B14F-4D97-AF65-F5344CB8AC3E}">
        <p14:creationId xmlns:p14="http://schemas.microsoft.com/office/powerpoint/2010/main" val="3581993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Quantum computing </a:t>
            </a:r>
            <a:r>
              <a:rPr lang="en-US" sz="1200" kern="1200" dirty="0">
                <a:solidFill>
                  <a:schemeClr val="tx1"/>
                </a:solidFill>
                <a:effectLst/>
                <a:latin typeface="Arial" pitchFamily="-107" charset="0"/>
                <a:ea typeface="ＭＳ Ｐゴシック" pitchFamily="-107" charset="-128"/>
                <a:cs typeface="ＭＳ Ｐゴシック" pitchFamily="-107" charset="-128"/>
              </a:rPr>
              <a:t>is based on the representation of information in a form analogous to the behavior of elementary particles in quantum physics. A practical application of this representation, in terms of performing calculations, requires producing a physical system that performs computation making use of quantum physical principles. As yet, no such general-purpose computing system has been developed but in principle it is possible to do so.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33</a:t>
            </a:fld>
            <a:endParaRPr lang="en-AU" dirty="0"/>
          </a:p>
        </p:txBody>
      </p:sp>
    </p:spTree>
    <p:extLst>
      <p:ext uri="{BB962C8B-B14F-4D97-AF65-F5344CB8AC3E}">
        <p14:creationId xmlns:p14="http://schemas.microsoft.com/office/powerpoint/2010/main" val="4006167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Information in a quantum computer is represented as quantum bits, or </a:t>
            </a:r>
            <a:r>
              <a:rPr lang="en-US" sz="1200" b="1" kern="1200" dirty="0">
                <a:solidFill>
                  <a:schemeClr val="tx1"/>
                </a:solidFill>
                <a:effectLst/>
                <a:latin typeface="Arial" pitchFamily="-107" charset="0"/>
                <a:ea typeface="ＭＳ Ｐゴシック" pitchFamily="-107" charset="-128"/>
                <a:cs typeface="ＭＳ Ｐゴシック" pitchFamily="-107" charset="-128"/>
              </a:rPr>
              <a:t>qubits</a:t>
            </a:r>
            <a:r>
              <a:rPr lang="en-US" sz="1200" kern="1200" dirty="0">
                <a:solidFill>
                  <a:schemeClr val="tx1"/>
                </a:solidFill>
                <a:effectLst/>
                <a:latin typeface="Arial" pitchFamily="-107" charset="0"/>
                <a:ea typeface="ＭＳ Ｐゴシック" pitchFamily="-107" charset="-128"/>
                <a:cs typeface="ＭＳ Ｐゴシック" pitchFamily="-107" charset="-128"/>
              </a:rPr>
              <a:t>. A qubit can be viewed as a quantum analog of a classical bit, one that obeys the laws of quantum physics. In particular, qubits have two properties that are relevant to quantum computing: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Superposition: </a:t>
            </a:r>
            <a:r>
              <a:rPr lang="en-US" sz="1200" kern="1200" dirty="0">
                <a:solidFill>
                  <a:schemeClr val="tx1"/>
                </a:solidFill>
                <a:effectLst/>
                <a:latin typeface="Arial" pitchFamily="-107" charset="0"/>
                <a:ea typeface="ＭＳ Ｐゴシック" pitchFamily="-107" charset="-128"/>
                <a:cs typeface="ＭＳ Ｐゴシック" pitchFamily="-107" charset="-128"/>
              </a:rPr>
              <a:t>A qubit does not exist in a single state but in a superposition of different states. It is only when a measurement is taken that the qubit collapses into a unique state (binary 1 or 0). Prior to that it is only possible to express a probability that the qubit is a 1 or a 0. The qubit can be thought of a vector of unit magnitude in a two-dimensional vector space.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Entanglement: </a:t>
            </a:r>
            <a:r>
              <a:rPr lang="en-US" sz="1200" kern="1200" dirty="0">
                <a:solidFill>
                  <a:schemeClr val="tx1"/>
                </a:solidFill>
                <a:effectLst/>
                <a:latin typeface="Arial" pitchFamily="-107" charset="0"/>
                <a:ea typeface="ＭＳ Ｐゴシック" pitchFamily="-107" charset="-128"/>
                <a:cs typeface="ＭＳ Ｐゴシック" pitchFamily="-107" charset="-128"/>
              </a:rPr>
              <a:t>Qubits can be linked to each other over the course of operations reflecting the physical phenomenon known as quantum entanglement. The relevant implication of this is that state of a multiple-qubit system is not represented by a linear combination of the state vectors of each qubit but rather a tensor product.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challenges of building a practical quantum computer are immense. The various physical realizations of qubits that are being investigated are very fragile, with some requiring extremely cold temperatures. As reported in [GREE18], quantum computing systems will need new algorithms, software, interconnects, and a number of other yet- to-be-invented technologies specifically designed to take advantage of system’s tremendous processing power—as well as allow the computer’s results to be shared or stored.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34</a:t>
            </a:fld>
            <a:endParaRPr lang="en-AU" dirty="0"/>
          </a:p>
        </p:txBody>
      </p:sp>
    </p:spTree>
    <p:extLst>
      <p:ext uri="{BB962C8B-B14F-4D97-AF65-F5344CB8AC3E}">
        <p14:creationId xmlns:p14="http://schemas.microsoft.com/office/powerpoint/2010/main" val="2568487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Public-key cryptography supports three critical cryptographic functionalities: public-key encryption, or asymmetric encryption, digital signatures, and key exchange. The underlying algorithms that are primarily implemented for these functions are Diffie-Hellman key exchange, the RSA cryptosystem, and elliptic curve cryptosystem. In turn, the security of these algorithms depends on the difficulty of solving certain number theoretic problems, mainly integer factorization or discrete logarithms.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Shor [SHOR97] has described algorithms designed for a quantum computer (operate on qubits) for prime factorization and discrete logarithms that execute in polynomial time. For example, the number of steps in the factorization algorithm grows polynomial to the number of digits of the integer to be factored. The implication of Shor’s work is profound for public-key systems. For example, a white paper from the European Telecommunications Standards Institute [ETSI14] indicates that to attack a 3072-bit RSA key, a quantum computer must have a few thousand logical qubits. If and when quantum computers that can handle that number of qubits is practical, such a key is no longer safe. Further, using Shor’s algorithm, the number of qubits needed scales linearly with the bit length of the RSA or ECC key. Moving to a larger RSA key pro- vides security only until a larger quantum computer is built. And, as [ETSI14] points out, doubling the size of an RSA or ECC key doubles the burden on a quantum computer, but increases the running time for using the keys on a conventional computer by a factor of 8. This type of response to quantum computing is clearly unsustainable.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Figure 14.9 illustrates the impact for RSA. The individual diamonds indicate the year when a given RSA key length was demonstrated to be broken. The progress is due to a combination of increased computing power and more sophisticated cryptanalytic algorithms. Based on the trend line, a key size of 1024 bits is secure for the near future and a key size of 2048 bits is secure for a very long time. However, if practical quantum computers are introduced, and Shor’s algorithm is used, the trend line could become exponential, the key length of 2018 could be broken relatively soon.</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35</a:t>
            </a:fld>
            <a:endParaRPr lang="en-AU" dirty="0"/>
          </a:p>
        </p:txBody>
      </p:sp>
    </p:spTree>
    <p:extLst>
      <p:ext uri="{BB962C8B-B14F-4D97-AF65-F5344CB8AC3E}">
        <p14:creationId xmlns:p14="http://schemas.microsoft.com/office/powerpoint/2010/main" val="1594482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Grover’s algorithm </a:t>
            </a:r>
            <a:r>
              <a:rPr lang="en-US" sz="1200" b="0" kern="1200" dirty="0">
                <a:solidFill>
                  <a:schemeClr val="tx1"/>
                </a:solidFill>
                <a:effectLst/>
                <a:latin typeface="Arial" pitchFamily="-107" charset="0"/>
                <a:ea typeface="ＭＳ Ｐゴシック" pitchFamily="-107" charset="-128"/>
                <a:cs typeface="ＭＳ Ｐゴシック" pitchFamily="-107" charset="-128"/>
              </a:rPr>
              <a:t>[GROV96] searches an unordered list in </a:t>
            </a:r>
            <a:r>
              <a:rPr lang="en-US" sz="1200" i="1" kern="1200" dirty="0">
                <a:solidFill>
                  <a:schemeClr val="tx1"/>
                </a:solidFill>
                <a:effectLst/>
                <a:latin typeface="Arial" pitchFamily="-107" charset="0"/>
                <a:ea typeface="ＭＳ Ｐゴシック" pitchFamily="-107" charset="-128"/>
                <a:cs typeface="ＭＳ Ｐゴシック" pitchFamily="-107" charset="-128"/>
              </a:rPr>
              <a:t>O(√n)</a:t>
            </a:r>
            <a:r>
              <a:rPr lang="en-US" sz="1200" kern="1200" dirty="0">
                <a:solidFill>
                  <a:schemeClr val="tx1"/>
                </a:solidFill>
                <a:effectLst/>
                <a:latin typeface="Arial" pitchFamily="-107" charset="0"/>
                <a:ea typeface="ＭＳ Ｐゴシック" pitchFamily="-107" charset="-128"/>
                <a:cs typeface="ＭＳ Ｐゴシック" pitchFamily="-107" charset="-128"/>
              </a:rPr>
              <a:t> time, while conventional algorithms require </a:t>
            </a:r>
            <a:r>
              <a:rPr lang="en-US" sz="1200" i="1" kern="1200" dirty="0">
                <a:solidFill>
                  <a:schemeClr val="tx1"/>
                </a:solidFill>
                <a:effectLst/>
                <a:latin typeface="Arial" pitchFamily="-107" charset="0"/>
                <a:ea typeface="ＭＳ Ｐゴシック" pitchFamily="-107" charset="-128"/>
                <a:cs typeface="ＭＳ Ｐゴシック" pitchFamily="-107" charset="-128"/>
              </a:rPr>
              <a:t>O(n).  </a:t>
            </a:r>
            <a:r>
              <a:rPr lang="en-US" sz="1200" i="0" kern="1200" dirty="0">
                <a:solidFill>
                  <a:schemeClr val="tx1"/>
                </a:solidFill>
                <a:effectLst/>
                <a:latin typeface="Arial" pitchFamily="-107" charset="0"/>
                <a:ea typeface="ＭＳ Ｐゴシック" pitchFamily="-107" charset="-128"/>
                <a:cs typeface="ＭＳ Ｐゴシック" pitchFamily="-107" charset="-128"/>
              </a:rPr>
              <a:t>This is not as dramatic as the speedup </a:t>
            </a:r>
            <a:r>
              <a:rPr lang="en-US" sz="1200" kern="1200" dirty="0">
                <a:solidFill>
                  <a:schemeClr val="tx1"/>
                </a:solidFill>
                <a:effectLst/>
                <a:latin typeface="Arial" pitchFamily="-107" charset="0"/>
                <a:ea typeface="ＭＳ Ｐゴシック" pitchFamily="-107" charset="-128"/>
                <a:cs typeface="ＭＳ Ｐゴシック" pitchFamily="-107" charset="-128"/>
              </a:rPr>
              <a:t>achieved by Shor’s algorithms, but it is a significant improvement for the type of brute-force approach typically used for symmetric encryption and hash algorithms. Grover’s algorithm can reduce the cost of attacking a symmetric cryptographic algorithm. For a cryptographic algorithm with a key size of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bits, Grover’s algorithm can theoretically reduce the security of that algorithm to one with a key size of </a:t>
            </a:r>
            <a:r>
              <a:rPr lang="en-US" sz="1200" i="1" kern="1200" dirty="0">
                <a:solidFill>
                  <a:schemeClr val="tx1"/>
                </a:solidFill>
                <a:effectLst/>
                <a:latin typeface="Arial" pitchFamily="-107" charset="0"/>
                <a:ea typeface="ＭＳ Ｐゴシック" pitchFamily="-107" charset="-128"/>
                <a:cs typeface="ＭＳ Ｐゴシック" pitchFamily="-107" charset="-128"/>
              </a:rPr>
              <a:t>n</a:t>
            </a:r>
            <a:r>
              <a:rPr lang="en-US" sz="1200" kern="1200" dirty="0">
                <a:solidFill>
                  <a:schemeClr val="tx1"/>
                </a:solidFill>
                <a:effectLst/>
                <a:latin typeface="Arial" pitchFamily="-107" charset="0"/>
                <a:ea typeface="ＭＳ Ｐゴシック" pitchFamily="-107" charset="-128"/>
                <a:cs typeface="ＭＳ Ｐゴシック" pitchFamily="-107" charset="-128"/>
              </a:rPr>
              <a:t>/2 bits. This is not nearly as serious as the threat to asymmetric algorithms posed by Shor’s algorithm. For example, a 128-bit AES key is considered secure for the foreseeable future. To guard against a quantum attack using Grover’s algorithm, the same level of security could be maintained by moving to a 256-bit key. Similarly, Grover’s algorithm can theoretically reduce the security of a cryptographic hash algorithm by a factor of two. This can be countered by doubling the hash length.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Furthermore, it has been shown that an exponential speed up for search algorithms is impossible, suggesting that existing symmetric algorithms and hash functions should be secure in a quantum era [BENN97].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36</a:t>
            </a:fld>
            <a:endParaRPr lang="en-AU" dirty="0"/>
          </a:p>
        </p:txBody>
      </p:sp>
    </p:spTree>
    <p:extLst>
      <p:ext uri="{BB962C8B-B14F-4D97-AF65-F5344CB8AC3E}">
        <p14:creationId xmlns:p14="http://schemas.microsoft.com/office/powerpoint/2010/main" val="2348753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Although practical large-scale quantum computers are not likely for a number of years, there has been considerable interest and some urgency in developing cryptographic algorithms that are secure against such computers. The following are examples: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In 2015, the U.S. National Security Agency (NSA) released a major policy statement on the need for post-quantum cryptography. NSA planned to transition to post-quantum algorithms in the foreseeable future</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In 2016, NIST announced a request for submissions for public-key </a:t>
            </a:r>
            <a:r>
              <a:rPr lang="en-US" sz="1200" b="1" kern="1200" dirty="0">
                <a:solidFill>
                  <a:schemeClr val="tx1"/>
                </a:solidFill>
                <a:effectLst/>
                <a:latin typeface="Arial" pitchFamily="-107" charset="0"/>
                <a:ea typeface="ＭＳ Ｐゴシック" pitchFamily="-107" charset="-128"/>
                <a:cs typeface="ＭＳ Ｐゴシック" pitchFamily="-107" charset="-128"/>
              </a:rPr>
              <a:t>post-quantum cryptographic algorithms</a:t>
            </a:r>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In 2014, the ETSI Quantum Safe Cryptography (QSC) Industry Specification Group was formed to assess and make recommendations for quantum-safe cryptographic primitives and protocols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37</a:t>
            </a:fld>
            <a:endParaRPr lang="en-AU" dirty="0"/>
          </a:p>
        </p:txBody>
      </p:sp>
    </p:spTree>
    <p:extLst>
      <p:ext uri="{BB962C8B-B14F-4D97-AF65-F5344CB8AC3E}">
        <p14:creationId xmlns:p14="http://schemas.microsoft.com/office/powerpoint/2010/main" val="2008594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To understand the motivation for rapid progress in this area, we need to discuss the concept of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cryptoperiod</a:t>
            </a:r>
            <a:r>
              <a:rPr lang="en-US" sz="1200" kern="1200" dirty="0">
                <a:solidFill>
                  <a:schemeClr val="tx1"/>
                </a:solidFill>
                <a:effectLst/>
                <a:latin typeface="Arial" pitchFamily="-107" charset="0"/>
                <a:ea typeface="ＭＳ Ｐゴシック" pitchFamily="-107" charset="-128"/>
                <a:cs typeface="ＭＳ Ｐゴシック" pitchFamily="-107" charset="-128"/>
              </a:rPr>
              <a:t>.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a:t>
            </a:r>
            <a:r>
              <a:rPr lang="en-US" sz="1200" kern="1200" dirty="0">
                <a:solidFill>
                  <a:schemeClr val="tx1"/>
                </a:solidFill>
                <a:effectLst/>
                <a:latin typeface="Arial" pitchFamily="-107" charset="0"/>
                <a:ea typeface="ＭＳ Ｐゴシック" pitchFamily="-107" charset="-128"/>
                <a:cs typeface="ＭＳ Ｐゴシック" pitchFamily="-107" charset="-128"/>
              </a:rPr>
              <a:t> of a cryptographic key is the time span during which a specific cryptographic key is authorized for use for its defined purpose. This is an important consideration. A number of potential security threats make it advisable that any key not be used for a prolonged period of time. These threats include: </a:t>
            </a:r>
          </a:p>
          <a:p>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Brute-force attacks: </a:t>
            </a:r>
            <a:r>
              <a:rPr lang="en-US" sz="1200" kern="1200" dirty="0">
                <a:solidFill>
                  <a:schemeClr val="tx1"/>
                </a:solidFill>
                <a:effectLst/>
                <a:latin typeface="Arial" pitchFamily="-107" charset="0"/>
                <a:ea typeface="ＭＳ Ｐゴシック" pitchFamily="-107" charset="-128"/>
                <a:cs typeface="+mn-cs"/>
              </a:rPr>
              <a:t>As raw processing power and the ability to use numerous processors in parallel increase, a given key length becomes increasingly vulnerable and longer key lengths are advised. Any of the shorter keys in use need to be retired as quickly as possible and longer key lengths employed. For example, NIST used to recommend the use of 1024-bit keys for certain asymmetric algorithms but now recommends 2048 bits for these algorithms.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Cryptanalysis: </a:t>
            </a:r>
            <a:r>
              <a:rPr lang="en-US" sz="1200" kern="1200" dirty="0">
                <a:solidFill>
                  <a:schemeClr val="tx1"/>
                </a:solidFill>
                <a:effectLst/>
                <a:latin typeface="Arial" pitchFamily="-107" charset="0"/>
                <a:ea typeface="ＭＳ Ｐゴシック" pitchFamily="-107" charset="-128"/>
                <a:cs typeface="+mn-cs"/>
              </a:rPr>
              <a:t>Over time, flaws may be discovered in a cryptographic algorithm that make it feasible to “break” the algorithm. An example of this is the original NIST standard hash algorithm, SHA-1, which was used in their Digital Signature Algorithm. Once these weaknesses were discovered, NIST migrated to SHA-2 and SHA-3. Similarly, methods have been found for breaking algorithms such as the RSA asymmetric algorithm at rates faster than brute force, which can be thwarted by using longer keys.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Other security threats: </a:t>
            </a:r>
            <a:r>
              <a:rPr lang="en-US" sz="1200" kern="1200" dirty="0">
                <a:solidFill>
                  <a:schemeClr val="tx1"/>
                </a:solidFill>
                <a:effectLst/>
                <a:latin typeface="Arial" pitchFamily="-107" charset="0"/>
                <a:ea typeface="ＭＳ Ｐゴシック" pitchFamily="-107" charset="-128"/>
                <a:cs typeface="+mn-cs"/>
              </a:rPr>
              <a:t>Beyond simply attacking an algorithm directly in an attempt to discover a key that is being used, there are a variety of other methods of attack. This includes attacks on the mechanisms and protocols associated with the keys, key modification, and achieving unauthorized disclosure. The longer a particular key is used for encryption and decryption, the greater the chance that some means of learning the key will succeed.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38</a:t>
            </a:fld>
            <a:endParaRPr lang="en-AU" dirty="0"/>
          </a:p>
        </p:txBody>
      </p:sp>
    </p:spTree>
    <p:extLst>
      <p:ext uri="{BB962C8B-B14F-4D97-AF65-F5344CB8AC3E}">
        <p14:creationId xmlns:p14="http://schemas.microsoft.com/office/powerpoint/2010/main" val="542023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14.10a illustrates the two aspects of a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a:t>
            </a:r>
            <a:r>
              <a:rPr lang="en-US" sz="1200" kern="1200" dirty="0">
                <a:solidFill>
                  <a:schemeClr val="tx1"/>
                </a:solidFill>
                <a:effectLst/>
                <a:latin typeface="Arial" pitchFamily="-107" charset="0"/>
                <a:ea typeface="ＭＳ Ｐゴシック" pitchFamily="-107" charset="-128"/>
                <a:cs typeface="ＭＳ Ｐゴシック" pitchFamily="-107" charset="-128"/>
              </a:rPr>
              <a:t>. The originator usage period (OUP) refers to the time during which data may be encrypted, and the recipient usage period (RUP) is the time during which such data may continue to be maintained in its encrypted form and subject to decryption. The RUP often starts at the beginning of the OUP, but there may be some delay before data can be decrypted. More significantly, the end of the RUP may extend for a considerable length of time beyond the end of the OUP. That is, the policy may state that a given key may no longer be used for encrypting new data, but the data that have already been encrypted may be retained in the encrypted form, available for decryption for a further period of time. Hence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a:t>
            </a:r>
            <a:r>
              <a:rPr lang="en-US" sz="1200" kern="1200" dirty="0">
                <a:solidFill>
                  <a:schemeClr val="tx1"/>
                </a:solidFill>
                <a:effectLst/>
                <a:latin typeface="Arial" pitchFamily="-107" charset="0"/>
                <a:ea typeface="ＭＳ Ｐゴシック" pitchFamily="-107" charset="-128"/>
                <a:cs typeface="ＭＳ Ｐゴシック" pitchFamily="-107" charset="-128"/>
              </a:rPr>
              <a:t> extends from the start of the OUP to the end of the SUP.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Equivalent to the term post-quantum cryptography is the term </a:t>
            </a:r>
            <a:r>
              <a:rPr lang="en-US" sz="1200" i="1" kern="1200" dirty="0">
                <a:solidFill>
                  <a:schemeClr val="tx1"/>
                </a:solidFill>
                <a:effectLst/>
                <a:latin typeface="Arial" pitchFamily="-107" charset="0"/>
                <a:ea typeface="ＭＳ Ｐゴシック" pitchFamily="-107" charset="-128"/>
                <a:cs typeface="ＭＳ Ｐゴシック" pitchFamily="-107" charset="-128"/>
              </a:rPr>
              <a:t>quantum-safe cryptography</a:t>
            </a:r>
            <a:r>
              <a:rPr lang="en-US" sz="1200" kern="1200" dirty="0">
                <a:solidFill>
                  <a:schemeClr val="tx1"/>
                </a:solidFill>
                <a:effectLst/>
                <a:latin typeface="Arial" pitchFamily="-107" charset="0"/>
                <a:ea typeface="ＭＳ Ｐゴシック" pitchFamily="-107" charset="-128"/>
                <a:cs typeface="ＭＳ Ｐゴシック" pitchFamily="-107" charset="-128"/>
              </a:rPr>
              <a:t>. The latter term emphasizes the need for creating cryptographic algorithms that are safe, or secure, against quantum computing algorithms. Figure 14.10b illustrates what this means in terms of times. At present, no organization or IT installation is using post-quantum cryptographic algorithms and so cannot be considered quantum safe. This situation is satisfactory until such time as large scale- quantum computers are available. If such computers become available prior to the widespread introduction of post-quantum algorithms, then there will be a period of time in which all IT installations are vulnerable to attack. Thus, there is some urgency in developing and deploying post-quantum algorithms.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39</a:t>
            </a:fld>
            <a:endParaRPr lang="en-AU" dirty="0"/>
          </a:p>
        </p:txBody>
      </p:sp>
    </p:spTree>
    <p:extLst>
      <p:ext uri="{BB962C8B-B14F-4D97-AF65-F5344CB8AC3E}">
        <p14:creationId xmlns:p14="http://schemas.microsoft.com/office/powerpoint/2010/main" val="195548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term </a:t>
            </a:r>
            <a:r>
              <a:rPr lang="en-US" sz="1200" b="1" kern="1200" dirty="0">
                <a:solidFill>
                  <a:schemeClr val="tx1"/>
                </a:solidFill>
                <a:effectLst/>
                <a:latin typeface="Arial" pitchFamily="-107" charset="0"/>
                <a:ea typeface="ＭＳ Ｐゴシック" pitchFamily="-107" charset="-128"/>
                <a:cs typeface="ＭＳ Ｐゴシック" pitchFamily="-107" charset="-128"/>
              </a:rPr>
              <a:t>embedded system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the use of electronics and software within a product that has a specific function or set of functions, as opposed to a general-purpose computer, such as a laptop or desktop system. We can also define an embedded system as any device that includes a computer chip, but that is not a general-purpose workstation, desktop, or laptop computer. Hundreds of millions of computers are sold every year, including laptops, personal computers, workstations, servers, mainframes, and supercomputers. In contrast, tens of billions of microcontrollers are produced each year that are embedded within larger devices. Today, many, perhaps most, devices that use electric power have an embedded computing system. It is likely that in the near future, virtually all such devices will have embedded computing systems.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Types of devices with embedded systems are almost too numerous to list. Examples include cell phones, digital cameras, video cameras, calculators, microwave ovens, home security systems, washing machines, lighting systems, thermostats, printers, various automotive systems (e.g., transmission control, cruise control, fuel injection, anti-lock brakes, and suspension systems), tennis rackets, toothbrushes, and numerous types of sensors and actuators in automated systems.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a:t>
            </a:fld>
            <a:endParaRPr lang="en-AU" dirty="0"/>
          </a:p>
        </p:txBody>
      </p:sp>
    </p:spTree>
    <p:extLst>
      <p:ext uri="{BB962C8B-B14F-4D97-AF65-F5344CB8AC3E}">
        <p14:creationId xmlns:p14="http://schemas.microsoft.com/office/powerpoint/2010/main" val="1030942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Table 14.5 shows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cryptoperiods</a:t>
            </a:r>
            <a:r>
              <a:rPr lang="en-US" sz="1200" kern="1200" dirty="0">
                <a:solidFill>
                  <a:schemeClr val="tx1"/>
                </a:solidFill>
                <a:effectLst/>
                <a:latin typeface="Arial" pitchFamily="-107" charset="0"/>
                <a:ea typeface="ＭＳ Ｐゴシック" pitchFamily="-107" charset="-128"/>
                <a:cs typeface="ＭＳ Ｐゴシック" pitchFamily="-107" charset="-128"/>
              </a:rPr>
              <a:t> suggested in SP 80-57.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40</a:t>
            </a:fld>
            <a:endParaRPr lang="en-AU" dirty="0"/>
          </a:p>
        </p:txBody>
      </p:sp>
    </p:spTree>
    <p:extLst>
      <p:ext uri="{BB962C8B-B14F-4D97-AF65-F5344CB8AC3E}">
        <p14:creationId xmlns:p14="http://schemas.microsoft.com/office/powerpoint/2010/main" val="331398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issue of timing also relates to the concept of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a:t>
            </a:r>
            <a:r>
              <a:rPr lang="en-US" sz="1200" kern="1200" dirty="0">
                <a:solidFill>
                  <a:schemeClr val="tx1"/>
                </a:solidFill>
                <a:effectLst/>
                <a:latin typeface="Arial" pitchFamily="-107" charset="0"/>
                <a:ea typeface="ＭＳ Ｐゴシック" pitchFamily="-107" charset="-128"/>
                <a:cs typeface="ＭＳ Ｐゴシック" pitchFamily="-107" charset="-128"/>
              </a:rPr>
              <a:t>. Any IT installation managing a large number of symmetric and asymmetric keys with different end dates for the respective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cryptoperiods</a:t>
            </a:r>
            <a:r>
              <a:rPr lang="en-US" sz="1200" kern="1200" dirty="0">
                <a:solidFill>
                  <a:schemeClr val="tx1"/>
                </a:solidFill>
                <a:effectLst/>
                <a:latin typeface="Arial" pitchFamily="-107" charset="0"/>
                <a:ea typeface="ＭＳ Ｐゴシック" pitchFamily="-107" charset="-128"/>
                <a:cs typeface="ＭＳ Ｐゴシック" pitchFamily="-107" charset="-128"/>
              </a:rPr>
              <a:t>. The aggregate of all those keys and their </a:t>
            </a:r>
            <a:r>
              <a:rPr lang="en-US" sz="1200" kern="1200" dirty="0" err="1">
                <a:solidFill>
                  <a:schemeClr val="tx1"/>
                </a:solidFill>
                <a:effectLst/>
                <a:latin typeface="Arial" pitchFamily="-107" charset="0"/>
                <a:ea typeface="ＭＳ Ｐゴシック" pitchFamily="-107" charset="-128"/>
                <a:cs typeface="ＭＳ Ｐゴシック" pitchFamily="-107" charset="-128"/>
              </a:rPr>
              <a:t>cryptoperiods</a:t>
            </a:r>
            <a:r>
              <a:rPr lang="en-US" sz="1200" kern="1200" dirty="0">
                <a:solidFill>
                  <a:schemeClr val="tx1"/>
                </a:solidFill>
                <a:effectLst/>
                <a:latin typeface="Arial" pitchFamily="-107" charset="0"/>
                <a:ea typeface="ＭＳ Ｐゴシック" pitchFamily="-107" charset="-128"/>
                <a:cs typeface="ＭＳ Ｐゴシック" pitchFamily="-107" charset="-128"/>
              </a:rPr>
              <a:t> indicate how long it is after post-quantum cryptography is introduced before all pre-quantum keys are phased out.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As pointed out in [ETSI14], and illustrated in Figure 14.11, three levels of security-related entities are vulnerable to quantum attack: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Cryptosystems: </a:t>
            </a:r>
            <a:r>
              <a:rPr lang="en-US" sz="1200" kern="1200" dirty="0">
                <a:solidFill>
                  <a:schemeClr val="tx1"/>
                </a:solidFill>
                <a:effectLst/>
                <a:latin typeface="Arial" pitchFamily="-107" charset="0"/>
                <a:ea typeface="ＭＳ Ｐゴシック" pitchFamily="-107" charset="-128"/>
                <a:cs typeface="ＭＳ Ｐゴシック" pitchFamily="-107" charset="-128"/>
              </a:rPr>
              <a:t>A cryptosystem consists of a set of cryptographic algorithms together with the key management processes that support use of the algorithms in some application context. Any cryptosystem that relies on the security of integer factoring or discrete logarithms is vulnerable. This includes RSA, DSA, DH, ECDH, ECDSA, and other variants of these ciphers. </a:t>
            </a:r>
          </a:p>
          <a:p>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Almost all public key cryptography in fielded security products and protocols today use these types of ciphers.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protocols or security components of network protocols: </a:t>
            </a:r>
            <a:r>
              <a:rPr lang="en-US" sz="1200" kern="1200" dirty="0">
                <a:solidFill>
                  <a:schemeClr val="tx1"/>
                </a:solidFill>
                <a:effectLst/>
                <a:latin typeface="Arial" pitchFamily="-107" charset="0"/>
                <a:ea typeface="ＭＳ Ｐゴシック" pitchFamily="-107" charset="-128"/>
                <a:cs typeface="ＭＳ Ｐゴシック" pitchFamily="-107" charset="-128"/>
              </a:rPr>
              <a:t>Any such protocols that derive security from the public-key algorithms listed in the preceding bullet are vulnerable.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Products: </a:t>
            </a:r>
            <a:r>
              <a:rPr lang="en-US" sz="1200" kern="1200" dirty="0">
                <a:solidFill>
                  <a:schemeClr val="tx1"/>
                </a:solidFill>
                <a:effectLst/>
                <a:latin typeface="Arial" pitchFamily="-107" charset="0"/>
                <a:ea typeface="ＭＳ Ｐゴシック" pitchFamily="-107" charset="-128"/>
                <a:cs typeface="ＭＳ Ｐゴシック" pitchFamily="-107" charset="-128"/>
              </a:rPr>
              <a:t>Any products or security systems that derive security from the above protocols are vulnerable.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41</a:t>
            </a:fld>
            <a:endParaRPr lang="en-AU" dirty="0"/>
          </a:p>
        </p:txBody>
      </p:sp>
    </p:spTree>
    <p:extLst>
      <p:ext uri="{BB962C8B-B14F-4D97-AF65-F5344CB8AC3E}">
        <p14:creationId xmlns:p14="http://schemas.microsoft.com/office/powerpoint/2010/main" val="106024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Cryptosystems or portions of cryptosystems that employ symmetric ciphers or hash functions can be made quantum safe by increasing the size of the key or the hash length, respectively. It is public-key systems that are of concern. Table 14.6 summarizes these considerations.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42</a:t>
            </a:fld>
            <a:endParaRPr lang="en-AU" dirty="0"/>
          </a:p>
        </p:txBody>
      </p:sp>
    </p:spTree>
    <p:extLst>
      <p:ext uri="{BB962C8B-B14F-4D97-AF65-F5344CB8AC3E}">
        <p14:creationId xmlns:p14="http://schemas.microsoft.com/office/powerpoint/2010/main" val="1873176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types of asymmetric algorithms that are vulnerable to quantum computing are in the following categories: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Digital signatures: </a:t>
            </a:r>
            <a:r>
              <a:rPr lang="en-US" sz="1200" kern="1200" dirty="0">
                <a:solidFill>
                  <a:schemeClr val="tx1"/>
                </a:solidFill>
                <a:effectLst/>
                <a:latin typeface="Arial" pitchFamily="-107" charset="0"/>
                <a:ea typeface="ＭＳ Ｐゴシック" pitchFamily="-107" charset="-128"/>
                <a:cs typeface="ＭＳ Ｐゴシック" pitchFamily="-107" charset="-128"/>
              </a:rPr>
              <a:t>Public-key signature algorithms for generating and verifying digital signatures. </a:t>
            </a:r>
            <a:endParaRPr lang="en-US" dirty="0"/>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Encryption: </a:t>
            </a:r>
            <a:r>
              <a:rPr lang="en-US" sz="1200" kern="1200" dirty="0">
                <a:solidFill>
                  <a:schemeClr val="tx1"/>
                </a:solidFill>
                <a:effectLst/>
                <a:latin typeface="Arial" pitchFamily="-107" charset="0"/>
                <a:ea typeface="ＭＳ Ｐゴシック" pitchFamily="-107" charset="-128"/>
                <a:cs typeface="ＭＳ Ｐゴシック" pitchFamily="-107" charset="-128"/>
              </a:rPr>
              <a:t>Used for encrypting symmetric keys for transport from one party to another. Also used in various key establishment algorithms. In general terms, these proceed as follows: Each party has either one or two key pairs, and the public keys are made known to the other party. The key pairs are used to compute a shared secret value, which is then used with other information to derive keying material using a key derivation function.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Key-Establishment Mechanisms (KEMs):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schemes such as Diffie-Hellman key exchange.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43</a:t>
            </a:fld>
            <a:endParaRPr lang="en-AU" dirty="0"/>
          </a:p>
        </p:txBody>
      </p:sp>
    </p:spTree>
    <p:extLst>
      <p:ext uri="{BB962C8B-B14F-4D97-AF65-F5344CB8AC3E}">
        <p14:creationId xmlns:p14="http://schemas.microsoft.com/office/powerpoint/2010/main" val="9012945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There is no single widely accepted alternative to the existing algorithms based on integer factorization or discrete logarithms. Of the approaches reported in the literature, four general types of algorithms predominate: </a:t>
            </a:r>
          </a:p>
          <a:p>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Lattice-based cryptography: </a:t>
            </a:r>
            <a:r>
              <a:rPr lang="en-US" sz="1200" kern="1200" dirty="0">
                <a:solidFill>
                  <a:schemeClr val="tx1"/>
                </a:solidFill>
                <a:effectLst/>
                <a:latin typeface="Arial" pitchFamily="-107" charset="0"/>
                <a:ea typeface="ＭＳ Ｐゴシック" pitchFamily="-107" charset="-128"/>
                <a:cs typeface="+mn-cs"/>
              </a:rPr>
              <a:t>These schemes involve the construction of primitives that involve lattices.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Code-based cryptography: </a:t>
            </a:r>
            <a:r>
              <a:rPr lang="en-US" sz="1200" kern="1200" dirty="0">
                <a:solidFill>
                  <a:schemeClr val="tx1"/>
                </a:solidFill>
                <a:effectLst/>
                <a:latin typeface="Arial" pitchFamily="-107" charset="0"/>
                <a:ea typeface="ＭＳ Ｐゴシック" pitchFamily="-107" charset="-128"/>
                <a:cs typeface="+mn-cs"/>
              </a:rPr>
              <a:t>These schemes are based on error-correcting codes.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Multivariate polynomial cryptography: </a:t>
            </a:r>
            <a:r>
              <a:rPr lang="en-US" sz="1200" kern="1200" dirty="0">
                <a:solidFill>
                  <a:schemeClr val="tx1"/>
                </a:solidFill>
                <a:effectLst/>
                <a:latin typeface="Arial" pitchFamily="-107" charset="0"/>
                <a:ea typeface="ＭＳ Ｐゴシック" pitchFamily="-107" charset="-128"/>
                <a:cs typeface="+mn-cs"/>
              </a:rPr>
              <a:t>These schemes are based on the difficulty of solving systems of multivariate polynomials over finite fields.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Hash-based signatures: </a:t>
            </a:r>
            <a:r>
              <a:rPr lang="en-US" sz="1200" kern="1200" dirty="0">
                <a:solidFill>
                  <a:schemeClr val="tx1"/>
                </a:solidFill>
                <a:effectLst/>
                <a:latin typeface="Arial" pitchFamily="-107" charset="0"/>
                <a:ea typeface="ＭＳ Ｐゴシック" pitchFamily="-107" charset="-128"/>
                <a:cs typeface="+mn-cs"/>
              </a:rPr>
              <a:t>These are digital signatures constructed using hash functions.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44</a:t>
            </a:fld>
            <a:endParaRPr lang="en-AU" dirty="0"/>
          </a:p>
        </p:txBody>
      </p:sp>
    </p:spTree>
    <p:extLst>
      <p:ext uri="{BB962C8B-B14F-4D97-AF65-F5344CB8AC3E}">
        <p14:creationId xmlns:p14="http://schemas.microsoft.com/office/powerpoint/2010/main" val="4111633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indication of the interest shown in these approaches is found in the submissions to the NIST effort at post-quantum standardization. As reported in NISTIR 8105 (</a:t>
            </a:r>
            <a:r>
              <a:rPr lang="en-US" sz="1200" i="1" kern="1200" dirty="0">
                <a:solidFill>
                  <a:schemeClr val="tx1"/>
                </a:solidFill>
                <a:effectLst/>
                <a:latin typeface="Arial" pitchFamily="-107" charset="0"/>
                <a:ea typeface="ＭＳ Ｐゴシック" pitchFamily="-107" charset="-128"/>
                <a:cs typeface="ＭＳ Ｐゴシック" pitchFamily="-107" charset="-128"/>
              </a:rPr>
              <a:t>Report on Post-Quantum Cryptography</a:t>
            </a:r>
            <a:r>
              <a:rPr lang="en-US" sz="1200" kern="1200" dirty="0">
                <a:solidFill>
                  <a:schemeClr val="tx1"/>
                </a:solidFill>
                <a:effectLst/>
                <a:latin typeface="Arial" pitchFamily="-107" charset="0"/>
                <a:ea typeface="ＭＳ Ｐゴシック" pitchFamily="-107" charset="-128"/>
                <a:cs typeface="ＭＳ Ｐゴシック" pitchFamily="-107" charset="-128"/>
              </a:rPr>
              <a:t>, April 2016), NIST hopes to standardize a number of algorithms that can be used to replace or complement existing asymmetric schemes. For the first round, NIST has received 82 submissions, broken down as shown in Table 14.7. </a:t>
            </a:r>
            <a:endParaRPr lang="en-US" dirty="0">
              <a:effectLst/>
            </a:endParaRP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There are several reasons why NIST does not intend to settle on a single standard: </a:t>
            </a:r>
          </a:p>
          <a:p>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Arial" pitchFamily="-107" charset="0"/>
                <a:ea typeface="ＭＳ Ｐゴシック" pitchFamily="-107" charset="-128"/>
                <a:cs typeface="ＭＳ Ｐゴシック" pitchFamily="-107" charset="-128"/>
              </a:rPr>
              <a:t>The requirements for public-key encryption and digital signatures are more complicated than those of symmetric encryption and cryptographic hash functions.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kern="1200" dirty="0">
                <a:solidFill>
                  <a:schemeClr val="tx1"/>
                </a:solidFill>
                <a:effectLst/>
                <a:latin typeface="Arial" pitchFamily="-107" charset="0"/>
                <a:ea typeface="ＭＳ Ｐゴシック" pitchFamily="-107" charset="-128"/>
                <a:cs typeface="ＭＳ Ｐゴシック" pitchFamily="-107" charset="-128"/>
              </a:rPr>
              <a:t>The current scientific understanding of the power of quantum computers is far from comprehensive. </a:t>
            </a:r>
          </a:p>
          <a:p>
            <a:pPr marL="171450" indent="-171450">
              <a:buFont typeface="Arial" panose="020B0604020202020204" pitchFamily="34" charset="0"/>
              <a:buChar char="•"/>
            </a:pPr>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kern="1200" dirty="0">
                <a:solidFill>
                  <a:schemeClr val="tx1"/>
                </a:solidFill>
                <a:effectLst/>
                <a:latin typeface="Arial" pitchFamily="-107" charset="0"/>
                <a:ea typeface="ＭＳ Ｐゴシック" pitchFamily="-107" charset="-128"/>
                <a:cs typeface="ＭＳ Ｐゴシック" pitchFamily="-107" charset="-128"/>
              </a:rPr>
              <a:t>Some of the candidate post-quantum cryptosystems may have completely different design attributes and mathematical foundations, so that a direct comparison of candidates would be difficult or impossible. </a:t>
            </a:r>
          </a:p>
          <a:p>
            <a:pPr marL="171450" indent="-171450">
              <a:buFont typeface="Arial" panose="020B0604020202020204" pitchFamily="34" charset="0"/>
              <a:buChar char="•"/>
            </a:pPr>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kern="1200" dirty="0">
                <a:solidFill>
                  <a:schemeClr val="tx1"/>
                </a:solidFill>
                <a:effectLst/>
                <a:latin typeface="Arial" pitchFamily="-107" charset="0"/>
                <a:ea typeface="ＭＳ Ｐゴシック" pitchFamily="-107" charset="-128"/>
                <a:cs typeface="ＭＳ Ｐゴシック" pitchFamily="-107" charset="-128"/>
              </a:rPr>
              <a:t>The various approaches exhibit different advantages and disadvantages, beyond considerations of security. </a:t>
            </a:r>
          </a:p>
          <a:p>
            <a:pPr marL="171450" indent="-171450">
              <a:buFont typeface="Arial" panose="020B0604020202020204" pitchFamily="34" charset="0"/>
              <a:buChar char="•"/>
            </a:pPr>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Although there will be significant differences within each of the four approaches listed above, the following general statements can be made:</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pPr marL="628650" lvl="1"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mn-cs"/>
              </a:rPr>
              <a:t>Lattice-based cryptography: </a:t>
            </a:r>
            <a:r>
              <a:rPr lang="en-US" sz="1200" kern="1200" dirty="0">
                <a:solidFill>
                  <a:schemeClr val="tx1"/>
                </a:solidFill>
                <a:effectLst/>
                <a:latin typeface="Arial" pitchFamily="-107" charset="0"/>
                <a:ea typeface="ＭＳ Ｐゴシック" pitchFamily="-107" charset="-128"/>
                <a:cs typeface="+mn-cs"/>
              </a:rPr>
              <a:t>These schemes are relatively simple, efficient, and highly parallelizable. </a:t>
            </a:r>
          </a:p>
          <a:p>
            <a:pPr marL="457200" lvl="1" indent="0">
              <a:buFont typeface="Arial" panose="020B0604020202020204" pitchFamily="34" charset="0"/>
              <a:buNone/>
            </a:pPr>
            <a:endParaRPr lang="en-US" sz="1200" b="0" kern="1200" dirty="0">
              <a:solidFill>
                <a:schemeClr val="tx1"/>
              </a:solidFill>
              <a:effectLst/>
              <a:latin typeface="Arial" pitchFamily="-107" charset="0"/>
              <a:ea typeface="ＭＳ Ｐゴシック" pitchFamily="-107" charset="-128"/>
              <a:cs typeface="+mn-cs"/>
            </a:endParaRPr>
          </a:p>
          <a:p>
            <a:pPr marL="628650" lvl="1"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mn-cs"/>
              </a:rPr>
              <a:t>Code-based cryptography: </a:t>
            </a:r>
            <a:r>
              <a:rPr lang="en-US" sz="1200" kern="1200" dirty="0">
                <a:solidFill>
                  <a:schemeClr val="tx1"/>
                </a:solidFill>
                <a:effectLst/>
                <a:latin typeface="Arial" pitchFamily="-107" charset="0"/>
                <a:ea typeface="ＭＳ Ｐゴシック" pitchFamily="-107" charset="-128"/>
                <a:cs typeface="+mn-cs"/>
              </a:rPr>
              <a:t>These schemes are quite fast but require very large key sizes. </a:t>
            </a:r>
            <a:endParaRPr lang="en-US" sz="1200" b="0" kern="1200" dirty="0">
              <a:solidFill>
                <a:schemeClr val="tx1"/>
              </a:solidFill>
              <a:effectLst/>
              <a:latin typeface="Arial" pitchFamily="-107" charset="0"/>
              <a:ea typeface="ＭＳ Ｐゴシック" pitchFamily="-107" charset="-128"/>
              <a:cs typeface="+mn-cs"/>
            </a:endParaRPr>
          </a:p>
          <a:p>
            <a:pPr marL="628650" lvl="1" indent="-171450">
              <a:buFont typeface="Arial" panose="020B0604020202020204" pitchFamily="34" charset="0"/>
              <a:buChar char="•"/>
            </a:pPr>
            <a:endParaRPr lang="en-US" sz="1200" b="0" kern="1200" dirty="0">
              <a:solidFill>
                <a:schemeClr val="tx1"/>
              </a:solidFill>
              <a:effectLst/>
              <a:latin typeface="Arial" pitchFamily="-107" charset="0"/>
              <a:ea typeface="ＭＳ Ｐゴシック" pitchFamily="-107" charset="-128"/>
              <a:cs typeface="+mn-cs"/>
            </a:endParaRPr>
          </a:p>
          <a:p>
            <a:pPr marL="628650" lvl="1"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mn-cs"/>
              </a:rPr>
              <a:t>Multivariate polynomial cryptography: </a:t>
            </a:r>
            <a:r>
              <a:rPr lang="en-US" sz="1200" kern="1200" dirty="0">
                <a:solidFill>
                  <a:schemeClr val="tx1"/>
                </a:solidFill>
                <a:effectLst/>
                <a:latin typeface="Arial" pitchFamily="-107" charset="0"/>
                <a:ea typeface="ＭＳ Ｐゴシック" pitchFamily="-107" charset="-128"/>
                <a:cs typeface="+mn-cs"/>
              </a:rPr>
              <a:t>For digital signatures, these schemes require very large key sizes. </a:t>
            </a:r>
            <a:endParaRPr lang="en-US" sz="1200" b="0" kern="1200" dirty="0">
              <a:solidFill>
                <a:schemeClr val="tx1"/>
              </a:solidFill>
              <a:effectLst/>
              <a:latin typeface="Arial" pitchFamily="-107" charset="0"/>
              <a:ea typeface="ＭＳ Ｐゴシック" pitchFamily="-107" charset="-128"/>
              <a:cs typeface="+mn-cs"/>
            </a:endParaRPr>
          </a:p>
          <a:p>
            <a:pPr marL="628650" lvl="1" indent="-171450">
              <a:buFont typeface="Arial" panose="020B0604020202020204" pitchFamily="34" charset="0"/>
              <a:buChar char="•"/>
            </a:pPr>
            <a:endParaRPr lang="en-US" sz="1200" b="0" kern="1200" dirty="0">
              <a:solidFill>
                <a:schemeClr val="tx1"/>
              </a:solidFill>
              <a:effectLst/>
              <a:latin typeface="Arial" pitchFamily="-107" charset="0"/>
              <a:ea typeface="ＭＳ Ｐゴシック" pitchFamily="-107" charset="-128"/>
              <a:cs typeface="+mn-cs"/>
            </a:endParaRPr>
          </a:p>
          <a:p>
            <a:pPr marL="628650" lvl="1"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mn-cs"/>
              </a:rPr>
              <a:t>Hash-based signatures: </a:t>
            </a:r>
            <a:r>
              <a:rPr lang="en-US" sz="1200" kern="1200" dirty="0">
                <a:solidFill>
                  <a:schemeClr val="tx1"/>
                </a:solidFill>
                <a:effectLst/>
                <a:latin typeface="Arial" pitchFamily="-107" charset="0"/>
                <a:ea typeface="ＭＳ Ｐゴシック" pitchFamily="-107" charset="-128"/>
                <a:cs typeface="+mn-cs"/>
              </a:rPr>
              <a:t>Many of the more efficient hash-based signature schemes have the drawback that the signer must keep a record of the exact number of previously signed messages, and any error in this record will result in insecurity. Another drawback is that they can produce only a limited number of signatures. The number of signatures can be increased, even to the point of being effectively unlimited, but this also increases the signature size.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45</a:t>
            </a:fld>
            <a:endParaRPr lang="en-AU" dirty="0"/>
          </a:p>
        </p:txBody>
      </p:sp>
    </p:spTree>
    <p:extLst>
      <p:ext uri="{BB962C8B-B14F-4D97-AF65-F5344CB8AC3E}">
        <p14:creationId xmlns:p14="http://schemas.microsoft.com/office/powerpoint/2010/main" val="5359124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a:t>
            </a:r>
            <a:r>
              <a:rPr lang="en-US" sz="1200" i="1" kern="1200" dirty="0">
                <a:solidFill>
                  <a:schemeClr val="tx1"/>
                </a:solidFill>
                <a:effectLst/>
                <a:latin typeface="Arial" pitchFamily="-107" charset="0"/>
                <a:ea typeface="ＭＳ Ｐゴシック" pitchFamily="-107" charset="-128"/>
                <a:cs typeface="ＭＳ Ｐゴシック" pitchFamily="-107" charset="-128"/>
              </a:rPr>
              <a:t>m</a:t>
            </a:r>
            <a:r>
              <a:rPr lang="en-US" sz="1200" kern="1200" dirty="0">
                <a:solidFill>
                  <a:schemeClr val="tx1"/>
                </a:solidFill>
                <a:effectLst/>
                <a:latin typeface="Arial" pitchFamily="-107" charset="0"/>
                <a:ea typeface="ＭＳ Ｐゴシック" pitchFamily="-107" charset="-128"/>
                <a:cs typeface="ＭＳ Ｐゴシック" pitchFamily="-107" charset="-128"/>
              </a:rPr>
              <a:t>-dimensional </a:t>
            </a:r>
            <a:r>
              <a:rPr lang="en-US" sz="1200" b="1" kern="1200" dirty="0">
                <a:solidFill>
                  <a:schemeClr val="tx1"/>
                </a:solidFill>
                <a:effectLst/>
                <a:latin typeface="Arial" pitchFamily="-107" charset="0"/>
                <a:ea typeface="ＭＳ Ｐゴシック" pitchFamily="-107" charset="-128"/>
                <a:cs typeface="ＭＳ Ｐゴシック" pitchFamily="-107" charset="-128"/>
              </a:rPr>
              <a:t>lattice </a:t>
            </a:r>
            <a:r>
              <a:rPr lang="en-US" sz="1200" kern="1200" dirty="0">
                <a:solidFill>
                  <a:schemeClr val="tx1"/>
                </a:solidFill>
                <a:effectLst/>
                <a:latin typeface="Arial" pitchFamily="-107" charset="0"/>
                <a:ea typeface="ＭＳ Ｐゴシック" pitchFamily="-107" charset="-128"/>
                <a:cs typeface="ＭＳ Ｐゴシック" pitchFamily="-107" charset="-128"/>
              </a:rPr>
              <a:t>of rank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is the set of vectors that can be expressed as the sum of integer multiples of a specific set of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vectors, collectively called the basis of the lattice. </a:t>
            </a:r>
            <a:endParaRPr lang="en-US" dirty="0"/>
          </a:p>
          <a:p>
            <a:endParaRPr lang="en-US" dirty="0"/>
          </a:p>
          <a:p>
            <a:r>
              <a:rPr lang="en-US" dirty="0"/>
              <a:t>Figure 14.12 depicts a lattice with </a:t>
            </a:r>
            <a:r>
              <a:rPr lang="en-US" i="1" dirty="0"/>
              <a:t>n = m = </a:t>
            </a:r>
            <a:r>
              <a:rPr lang="en-US" i="0" dirty="0"/>
              <a:t>2.</a:t>
            </a:r>
          </a:p>
          <a:p>
            <a:endParaRPr lang="en-US"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essence of a lattice-based cryptographic algorithms is to exploit a hard problem in lattices.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most widely studied lattice-based approach is the NTRU family of cryptographic algorithms. Such algorithms use a specific class of lattices that have an extra symmetry. In all NTRU-based schemes, the private key represents a lattice basis consisting of short vectors, while the public key represents a lattice basis consisting of longer vectors.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46</a:t>
            </a:fld>
            <a:endParaRPr lang="en-AU" dirty="0"/>
          </a:p>
        </p:txBody>
      </p:sp>
    </p:spTree>
    <p:extLst>
      <p:ext uri="{BB962C8B-B14F-4D97-AF65-F5344CB8AC3E}">
        <p14:creationId xmlns:p14="http://schemas.microsoft.com/office/powerpoint/2010/main" val="915578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a:t>
            </a:r>
            <a:r>
              <a:rPr lang="en-US" sz="1200" b="1" kern="1200" dirty="0">
                <a:solidFill>
                  <a:schemeClr val="tx1"/>
                </a:solidFill>
                <a:effectLst/>
                <a:latin typeface="Arial" pitchFamily="-107" charset="0"/>
                <a:ea typeface="ＭＳ Ｐゴシック" pitchFamily="-107" charset="-128"/>
                <a:cs typeface="ＭＳ Ｐゴシック" pitchFamily="-107" charset="-128"/>
              </a:rPr>
              <a:t>error correction code </a:t>
            </a:r>
            <a:r>
              <a:rPr lang="en-US" sz="1200" kern="1200" dirty="0">
                <a:solidFill>
                  <a:schemeClr val="tx1"/>
                </a:solidFill>
                <a:effectLst/>
                <a:latin typeface="Arial" pitchFamily="-107" charset="0"/>
                <a:ea typeface="ＭＳ Ｐゴシック" pitchFamily="-107" charset="-128"/>
                <a:cs typeface="ＭＳ Ｐゴシック" pitchFamily="-107" charset="-128"/>
              </a:rPr>
              <a:t>(ECC) allows data that is being read or transmitted to be checked for errors and, when necessary, corrected. Figure 14.13 illustrates in general terms how the process is carried out.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codeword, whether stored or transmitted, is subject to impairments, which may produce one or more bit errors in the block. At the destination, the received codeword may contain errors. This block is passed through an ECC decoder, with one of four possible outcomes: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No errors: </a:t>
            </a:r>
            <a:r>
              <a:rPr lang="en-US" sz="1200" kern="1200" dirty="0">
                <a:solidFill>
                  <a:schemeClr val="tx1"/>
                </a:solidFill>
                <a:effectLst/>
                <a:latin typeface="Arial" pitchFamily="-107" charset="0"/>
                <a:ea typeface="ＭＳ Ｐゴシック" pitchFamily="-107" charset="-128"/>
                <a:cs typeface="ＭＳ Ｐゴシック" pitchFamily="-107" charset="-128"/>
              </a:rPr>
              <a:t>If there are no bit errors, the input to the ECC decoder is identical to the original codeword, and the decoder produces the original data block as output.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Detectable, correctable errors: </a:t>
            </a:r>
            <a:r>
              <a:rPr lang="en-US" sz="1200" kern="1200" dirty="0">
                <a:solidFill>
                  <a:schemeClr val="tx1"/>
                </a:solidFill>
                <a:effectLst/>
                <a:latin typeface="Arial" pitchFamily="-107" charset="0"/>
                <a:ea typeface="ＭＳ Ｐゴシック" pitchFamily="-107" charset="-128"/>
                <a:cs typeface="ＭＳ Ｐゴシック" pitchFamily="-107" charset="-128"/>
              </a:rPr>
              <a:t>For certain error patterns, it is possible for the decoder to detect and correct those errors. Thus, even though the incoming data block differs from the transmitted codeword, the decoder is able to map this block into the original data block.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Detectable, not correctable errors: </a:t>
            </a:r>
            <a:r>
              <a:rPr lang="en-US" sz="1200" kern="1200" dirty="0">
                <a:solidFill>
                  <a:schemeClr val="tx1"/>
                </a:solidFill>
                <a:effectLst/>
                <a:latin typeface="Arial" pitchFamily="-107" charset="0"/>
                <a:ea typeface="ＭＳ Ｐゴシック" pitchFamily="-107" charset="-128"/>
                <a:cs typeface="ＭＳ Ｐゴシック" pitchFamily="-107" charset="-128"/>
              </a:rPr>
              <a:t>For certain error patterns, the decoder can detect but not correct the errors. In this case, the decoder simply reports an uncorrectable error.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Undetectable errors: </a:t>
            </a:r>
            <a:r>
              <a:rPr lang="en-US" sz="1200" kern="1200" dirty="0">
                <a:solidFill>
                  <a:schemeClr val="tx1"/>
                </a:solidFill>
                <a:effectLst/>
                <a:latin typeface="Arial" pitchFamily="-107" charset="0"/>
                <a:ea typeface="ＭＳ Ｐゴシック" pitchFamily="-107" charset="-128"/>
                <a:cs typeface="ＭＳ Ｐゴシック" pitchFamily="-107" charset="-128"/>
              </a:rPr>
              <a:t>For certain, typically rare, error patterns, the decoder does not detect that the error and maps the incoming </a:t>
            </a:r>
            <a:r>
              <a:rPr lang="en-US" sz="1200" i="1" kern="1200" dirty="0">
                <a:solidFill>
                  <a:schemeClr val="tx1"/>
                </a:solidFill>
                <a:effectLst/>
                <a:latin typeface="Arial" pitchFamily="-107" charset="0"/>
                <a:ea typeface="ＭＳ Ｐゴシック" pitchFamily="-107" charset="-128"/>
                <a:cs typeface="ＭＳ Ｐゴシック" pitchFamily="-107" charset="-128"/>
              </a:rPr>
              <a:t>n</a:t>
            </a:r>
            <a:r>
              <a:rPr lang="en-US" sz="1200" kern="1200" dirty="0">
                <a:solidFill>
                  <a:schemeClr val="tx1"/>
                </a:solidFill>
                <a:effectLst/>
                <a:latin typeface="Arial" pitchFamily="-107" charset="0"/>
                <a:ea typeface="ＭＳ Ｐゴシック" pitchFamily="-107" charset="-128"/>
                <a:cs typeface="ＭＳ Ｐゴシック" pitchFamily="-107" charset="-128"/>
              </a:rPr>
              <a:t>-bit data block into a </a:t>
            </a:r>
            <a:r>
              <a:rPr lang="en-US" sz="1200" i="1" kern="1200" dirty="0">
                <a:solidFill>
                  <a:schemeClr val="tx1"/>
                </a:solidFill>
                <a:effectLst/>
                <a:latin typeface="Arial" pitchFamily="-107" charset="0"/>
                <a:ea typeface="ＭＳ Ｐゴシック" pitchFamily="-107" charset="-128"/>
                <a:cs typeface="ＭＳ Ｐゴシック" pitchFamily="-107" charset="-128"/>
              </a:rPr>
              <a:t>k</a:t>
            </a:r>
            <a:r>
              <a:rPr lang="en-US" sz="1200" kern="1200" dirty="0">
                <a:solidFill>
                  <a:schemeClr val="tx1"/>
                </a:solidFill>
                <a:effectLst/>
                <a:latin typeface="Arial" pitchFamily="-107" charset="0"/>
                <a:ea typeface="ＭＳ Ｐゴシック" pitchFamily="-107" charset="-128"/>
                <a:cs typeface="ＭＳ Ｐゴシック" pitchFamily="-107" charset="-128"/>
              </a:rPr>
              <a:t>-bit block that differs from the original </a:t>
            </a:r>
            <a:r>
              <a:rPr lang="en-US" sz="1200" i="1" kern="1200" dirty="0">
                <a:solidFill>
                  <a:schemeClr val="tx1"/>
                </a:solidFill>
                <a:effectLst/>
                <a:latin typeface="Arial" pitchFamily="-107" charset="0"/>
                <a:ea typeface="ＭＳ Ｐゴシック" pitchFamily="-107" charset="-128"/>
                <a:cs typeface="ＭＳ Ｐゴシック" pitchFamily="-107" charset="-128"/>
              </a:rPr>
              <a:t>k</a:t>
            </a:r>
            <a:r>
              <a:rPr lang="en-US" sz="1200" kern="1200" dirty="0">
                <a:solidFill>
                  <a:schemeClr val="tx1"/>
                </a:solidFill>
                <a:effectLst/>
                <a:latin typeface="Arial" pitchFamily="-107" charset="0"/>
                <a:ea typeface="ＭＳ Ｐゴシック" pitchFamily="-107" charset="-128"/>
                <a:cs typeface="ＭＳ Ｐゴシック" pitchFamily="-107" charset="-128"/>
              </a:rPr>
              <a:t>-bit block.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example of efficient error correcting codes are </a:t>
            </a:r>
            <a:r>
              <a:rPr lang="en-US" sz="1200" kern="1200" dirty="0" err="1">
                <a:solidFill>
                  <a:schemeClr val="tx1"/>
                </a:solidFill>
                <a:effectLst/>
                <a:latin typeface="Arial" pitchFamily="-107" charset="0"/>
                <a:ea typeface="ＭＳ Ｐゴシック" pitchFamily="-107" charset="-128"/>
                <a:cs typeface="ＭＳ Ｐゴシック" pitchFamily="-107" charset="-128"/>
              </a:rPr>
              <a:t>Goppa</a:t>
            </a:r>
            <a:r>
              <a:rPr lang="en-US" sz="1200" kern="1200" dirty="0">
                <a:solidFill>
                  <a:schemeClr val="tx1"/>
                </a:solidFill>
                <a:effectLst/>
                <a:latin typeface="Arial" pitchFamily="-107" charset="0"/>
                <a:ea typeface="ＭＳ Ｐゴシック" pitchFamily="-107" charset="-128"/>
                <a:cs typeface="ＭＳ Ｐゴシック" pitchFamily="-107" charset="-128"/>
              </a:rPr>
              <a:t> codes, which can be turned into a secure coding scheme by keeping the encoding and decoding functions a secret, and only publicly revealing a disguised encoding function that allows the mapping of a plaintext message to a scrambled set of code words. Only someone in possession of the secret decoding function can recover the plaintext. This technique is computationally hard to reverse using either a conventional or quantum computer.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47</a:t>
            </a:fld>
            <a:endParaRPr lang="en-AU" dirty="0"/>
          </a:p>
        </p:txBody>
      </p:sp>
    </p:spTree>
    <p:extLst>
      <p:ext uri="{BB962C8B-B14F-4D97-AF65-F5344CB8AC3E}">
        <p14:creationId xmlns:p14="http://schemas.microsoft.com/office/powerpoint/2010/main" val="3085341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Multivariate schemes are based on the difficulty of solving systems of multivariate quadratic polynomials over finite fields. The term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multivariate polynomial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a polynomial in more than one variable, and the term </a:t>
            </a:r>
            <a:r>
              <a:rPr lang="en-US" sz="1200" b="1" kern="1200" dirty="0">
                <a:solidFill>
                  <a:schemeClr val="tx1"/>
                </a:solidFill>
                <a:effectLst/>
                <a:latin typeface="Arial" pitchFamily="-107" charset="0"/>
                <a:ea typeface="ＭＳ Ｐゴシック" pitchFamily="-107" charset="-128"/>
                <a:cs typeface="ＭＳ Ｐゴシック" pitchFamily="-107" charset="-128"/>
              </a:rPr>
              <a:t>quadratic polynomial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a polynomial of degree 2.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Table 14.8 shows addition and multiplication mod (</a:t>
            </a:r>
            <a:r>
              <a:rPr lang="en-US" i="1" dirty="0"/>
              <a:t>x</a:t>
            </a:r>
            <a:r>
              <a:rPr lang="en-US" i="1" baseline="30000" dirty="0"/>
              <a:t>2</a:t>
            </a:r>
            <a:r>
              <a:rPr lang="en-US" i="1" baseline="0" dirty="0"/>
              <a:t> + x + </a:t>
            </a:r>
            <a:r>
              <a:rPr lang="en-US" i="0" baseline="0" dirty="0"/>
              <a:t>1).</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48</a:t>
            </a:fld>
            <a:endParaRPr lang="en-AU" dirty="0"/>
          </a:p>
        </p:txBody>
      </p:sp>
    </p:spTree>
    <p:extLst>
      <p:ext uri="{BB962C8B-B14F-4D97-AF65-F5344CB8AC3E}">
        <p14:creationId xmlns:p14="http://schemas.microsoft.com/office/powerpoint/2010/main" val="267705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Merkle [MERK79] proposed a technique that builds on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Lamport</a:t>
            </a:r>
            <a:r>
              <a:rPr lang="en-US" sz="1200" kern="1200" dirty="0">
                <a:solidFill>
                  <a:schemeClr val="tx1"/>
                </a:solidFill>
                <a:effectLst/>
                <a:latin typeface="Arial" pitchFamily="-107" charset="0"/>
                <a:ea typeface="ＭＳ Ｐゴシック" pitchFamily="-107" charset="-128"/>
                <a:cs typeface="ＭＳ Ｐゴシック" pitchFamily="-107" charset="-128"/>
              </a:rPr>
              <a:t> scheme, using the concept of a </a:t>
            </a:r>
            <a:r>
              <a:rPr lang="en-US" sz="1200" b="1" kern="1200" dirty="0">
                <a:solidFill>
                  <a:schemeClr val="tx1"/>
                </a:solidFill>
                <a:effectLst/>
                <a:latin typeface="Arial" pitchFamily="-107" charset="0"/>
                <a:ea typeface="ＭＳ Ｐゴシック" pitchFamily="-107" charset="-128"/>
                <a:cs typeface="ＭＳ Ｐゴシック" pitchFamily="-107" charset="-128"/>
              </a:rPr>
              <a:t>hash tree</a:t>
            </a:r>
            <a:r>
              <a:rPr lang="en-US" sz="1200" kern="1200" dirty="0">
                <a:solidFill>
                  <a:schemeClr val="tx1"/>
                </a:solidFill>
                <a:effectLst/>
                <a:latin typeface="Arial" pitchFamily="-107" charset="0"/>
                <a:ea typeface="ＭＳ Ｐゴシック" pitchFamily="-107" charset="-128"/>
                <a:cs typeface="ＭＳ Ｐゴシック" pitchFamily="-107" charset="-128"/>
              </a:rPr>
              <a:t>. It allows a signer to precompute a number of public-private key pars that can be used to generate signatures that can all be verified with the same public key. And the long-term public key need only be the size of a hash value. For this scheme, a tree of hash values is constructed. </a:t>
            </a:r>
            <a:endParaRPr lang="en-US" dirty="0"/>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The tree is constructed in pairs, starting with the leaves. Each leaf consists of the hash of one of the public keys. For higher levels, each pair of values at one level is concatenated to form a double block, and the hash of that block is computed. This process continues until a single value results, known as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Merkle root</a:t>
            </a:r>
            <a:r>
              <a:rPr lang="en-US" sz="1200" kern="1200" dirty="0">
                <a:solidFill>
                  <a:schemeClr val="tx1"/>
                </a:solidFill>
                <a:effectLst/>
                <a:latin typeface="Arial" pitchFamily="-107" charset="0"/>
                <a:ea typeface="ＭＳ Ｐゴシック" pitchFamily="-107" charset="-128"/>
                <a:cs typeface="ＭＳ Ｐゴシック" pitchFamily="-107" charset="-128"/>
              </a:rPr>
              <a:t>. The Merkle root becomes the single public key, to be used to verify up to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signatures. This has two advantages: the public key is quite small, and it can be used for multiple signatures.</a:t>
            </a:r>
          </a:p>
          <a:p>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important drawback of Merkle-related schemes is that the signer must keep track of which onetime signature keys have already been used. This can be difficult in large-scale environments. Stateless variants are a matter of current research [BUTI17].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49</a:t>
            </a:fld>
            <a:endParaRPr lang="en-AU" dirty="0"/>
          </a:p>
        </p:txBody>
      </p:sp>
    </p:spTree>
    <p:extLst>
      <p:ext uri="{BB962C8B-B14F-4D97-AF65-F5344CB8AC3E}">
        <p14:creationId xmlns:p14="http://schemas.microsoft.com/office/powerpoint/2010/main" val="143957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 </a:t>
            </a:r>
            <a:r>
              <a:rPr lang="en-US" sz="1200" b="1" kern="1200" dirty="0">
                <a:solidFill>
                  <a:schemeClr val="tx1"/>
                </a:solidFill>
                <a:effectLst/>
                <a:latin typeface="Arial" pitchFamily="-107" charset="0"/>
                <a:ea typeface="ＭＳ Ｐゴシック" pitchFamily="-107" charset="-128"/>
                <a:cs typeface="ＭＳ Ｐゴシック" pitchFamily="-107" charset="-128"/>
              </a:rPr>
              <a:t>microcontroller </a:t>
            </a:r>
            <a:r>
              <a:rPr lang="en-US" sz="1200" kern="1200" dirty="0">
                <a:solidFill>
                  <a:schemeClr val="tx1"/>
                </a:solidFill>
                <a:effectLst/>
                <a:latin typeface="Arial" pitchFamily="-107" charset="0"/>
                <a:ea typeface="ＭＳ Ｐゴシック" pitchFamily="-107" charset="-128"/>
                <a:cs typeface="ＭＳ Ｐゴシック" pitchFamily="-107" charset="-128"/>
              </a:rPr>
              <a:t>is a single chip that contains the processor, nonvolatile memory for the program (ROM or flash), volatile memory for input and output (RAM), a clock, and an I/O control unit. It is also called a “computer on a chip.” A microcontroller chip makes a substantially different use of the logic space available. The processor portion of the microcontroller has a much lower silicon area than other microprocessors and much higher energy efficiency.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Billions of microcontroller units are embedded each year in myriad products from toys to appliances to automobiles. For example, a single vehicle can use 70 or more microcontrollers. Typically, especially for the smaller, less expensive microcontrollers, they are used as dedicated processors for specific tasks. For example, microcontrollers are heavily utilized in automation processes. By providing simple reactions to input, they can control machinery, turn fans on and off, open and close valves, and so forth. They are integral parts of modern industrial technology and are among the most inexpensive ways to produce machinery that can handle extremely complex functionalities.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Microcontrollers come in a range of physical sizes and processing power. Processors range from 4-bit to 32-bit architectures. Microcontrollers tend to be much slower than microprocessors, typically operating in the MHz range rather than the GHz speeds of microprocessors. Another typical feature of a microcontroller is that it does not provide for human interaction. The microcontroller is programmed for a specific task, embedded in its device, and executes as and when required.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5</a:t>
            </a:fld>
            <a:endParaRPr lang="en-AU" dirty="0"/>
          </a:p>
        </p:txBody>
      </p:sp>
    </p:spTree>
    <p:extLst>
      <p:ext uri="{BB962C8B-B14F-4D97-AF65-F5344CB8AC3E}">
        <p14:creationId xmlns:p14="http://schemas.microsoft.com/office/powerpoint/2010/main" val="990502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50</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14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 subset of embedded systems, and a quite numerous subset, is referred to as </a:t>
            </a:r>
            <a:r>
              <a:rPr lang="en-US" sz="1200" b="1" kern="1200" dirty="0">
                <a:solidFill>
                  <a:schemeClr val="tx1"/>
                </a:solidFill>
                <a:effectLst/>
                <a:latin typeface="Arial" pitchFamily="-107" charset="0"/>
                <a:ea typeface="ＭＳ Ｐゴシック" pitchFamily="-107" charset="-128"/>
                <a:cs typeface="ＭＳ Ｐゴシック" pitchFamily="-107" charset="-128"/>
              </a:rPr>
              <a:t>deeply embedded systems</a:t>
            </a:r>
            <a:r>
              <a:rPr lang="en-US" sz="1200" kern="1200" dirty="0">
                <a:solidFill>
                  <a:schemeClr val="tx1"/>
                </a:solidFill>
                <a:effectLst/>
                <a:latin typeface="Arial" pitchFamily="-107" charset="0"/>
                <a:ea typeface="ＭＳ Ｐゴシック" pitchFamily="-107" charset="-128"/>
                <a:cs typeface="ＭＳ Ｐゴシック" pitchFamily="-107" charset="-128"/>
              </a:rPr>
              <a:t>. In general terms, a deeply embedded system has a processor whose behavior is difficult to observe both by the programmer and the user. A deeply embedded system uses a microcontroller, is not programmable once the program logic for the device has been burned into ROM (read-only memory), and has no interaction with a user.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Deeply embedded systems are dedicated, single-purpose devices that detect something in the environment, perform a basic level of processing, and then do something with the results. Deeply embedded systems often have wireless capability and appear in networked configurations, such as networks of sensors deployed over a large area (e.g., factory, agricultural field). The IoT depends heavily on deeply embedded systems. Typically, deeply embedded systems have extreme resource constraints in terms of memory, processor size, time, and power consumption.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6</a:t>
            </a:fld>
            <a:endParaRPr lang="en-AU" dirty="0"/>
          </a:p>
        </p:txBody>
      </p:sp>
    </p:spTree>
    <p:extLst>
      <p:ext uri="{BB962C8B-B14F-4D97-AF65-F5344CB8AC3E}">
        <p14:creationId xmlns:p14="http://schemas.microsoft.com/office/powerpoint/2010/main" val="171535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 </a:t>
            </a:r>
            <a:r>
              <a:rPr lang="en-US" sz="1200" b="1" kern="1200" dirty="0">
                <a:solidFill>
                  <a:schemeClr val="tx1"/>
                </a:solidFill>
                <a:effectLst/>
                <a:latin typeface="Arial" pitchFamily="-107" charset="0"/>
                <a:ea typeface="ＭＳ Ｐゴシック" pitchFamily="-107" charset="-128"/>
                <a:cs typeface="ＭＳ Ｐゴシック" pitchFamily="-107" charset="-128"/>
              </a:rPr>
              <a:t>constrained device </a:t>
            </a:r>
            <a:r>
              <a:rPr lang="en-US" sz="1200" kern="1200" dirty="0">
                <a:solidFill>
                  <a:schemeClr val="tx1"/>
                </a:solidFill>
                <a:effectLst/>
                <a:latin typeface="Arial" pitchFamily="-107" charset="0"/>
                <a:ea typeface="ＭＳ Ｐゴシック" pitchFamily="-107" charset="-128"/>
                <a:cs typeface="ＭＳ Ｐゴシック" pitchFamily="-107" charset="-128"/>
              </a:rPr>
              <a:t>is a device with limited volatile and nonvolatile memory, limited processing power, and a low data rate transceiver. Many devices in the IoT, particularly the smaller, more numerous devices, are resource constrained. As pointed out in [SEGH12], technology improvements following Moore’s law continue to make embedded devices cheaper, smaller, and more energy-efficient but not necessarily more powerful. Typical constrained devices are equipped with 8- or 16-bit microcontrollers that possess very little RAM and storage capacities. Resource-constrained devices are often equipped with an IEEE 802.15.4 radio, which enables low-power low-data-rate wireless personal area networks (WPANs) with data rates of 20–250 kbps and frame sizes of up to 127 octets.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7</a:t>
            </a:fld>
            <a:endParaRPr lang="en-AU" dirty="0"/>
          </a:p>
        </p:txBody>
      </p:sp>
    </p:spTree>
    <p:extLst>
      <p:ext uri="{BB962C8B-B14F-4D97-AF65-F5344CB8AC3E}">
        <p14:creationId xmlns:p14="http://schemas.microsoft.com/office/powerpoint/2010/main" val="126453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RFC 7228 (Terminology for Constrained-Node Networks) defines three classes of constrained devices (Table 14.1):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Class 0: </a:t>
            </a:r>
            <a:r>
              <a:rPr lang="en-US" sz="1200" kern="1200" dirty="0">
                <a:solidFill>
                  <a:schemeClr val="tx1"/>
                </a:solidFill>
                <a:effectLst/>
                <a:latin typeface="Arial" pitchFamily="-107" charset="0"/>
                <a:ea typeface="ＭＳ Ｐゴシック" pitchFamily="-107" charset="-128"/>
                <a:cs typeface="ＭＳ Ｐゴシック" pitchFamily="-107" charset="-128"/>
              </a:rPr>
              <a:t>These are very constrained devices, typically sensors, called </a:t>
            </a:r>
            <a:r>
              <a:rPr lang="en-US" sz="1200" i="1" kern="1200" dirty="0">
                <a:solidFill>
                  <a:schemeClr val="tx1"/>
                </a:solidFill>
                <a:effectLst/>
                <a:latin typeface="Arial" pitchFamily="-107" charset="0"/>
                <a:ea typeface="ＭＳ Ｐゴシック" pitchFamily="-107" charset="-128"/>
                <a:cs typeface="ＭＳ Ｐゴシック" pitchFamily="-107" charset="-128"/>
              </a:rPr>
              <a:t>motes</a:t>
            </a:r>
            <a:r>
              <a:rPr lang="en-US" sz="1200" kern="1200" dirty="0">
                <a:solidFill>
                  <a:schemeClr val="tx1"/>
                </a:solidFill>
                <a:effectLst/>
                <a:latin typeface="Arial" pitchFamily="-107" charset="0"/>
                <a:ea typeface="ＭＳ Ｐゴシック" pitchFamily="-107" charset="-128"/>
                <a:cs typeface="ＭＳ Ｐゴシック" pitchFamily="-107" charset="-128"/>
              </a:rPr>
              <a:t>, or </a:t>
            </a:r>
            <a:r>
              <a:rPr lang="en-US" sz="1200" i="1" kern="1200" dirty="0">
                <a:solidFill>
                  <a:schemeClr val="tx1"/>
                </a:solidFill>
                <a:effectLst/>
                <a:latin typeface="Arial" pitchFamily="-107" charset="0"/>
                <a:ea typeface="ＭＳ Ｐゴシック" pitchFamily="-107" charset="-128"/>
                <a:cs typeface="ＭＳ Ｐゴシック" pitchFamily="-107" charset="-128"/>
              </a:rPr>
              <a:t>smart dust</a:t>
            </a:r>
            <a:r>
              <a:rPr lang="en-US" sz="1200" kern="1200" dirty="0">
                <a:solidFill>
                  <a:schemeClr val="tx1"/>
                </a:solidFill>
                <a:effectLst/>
                <a:latin typeface="Arial" pitchFamily="-107" charset="0"/>
                <a:ea typeface="ＭＳ Ｐゴシック" pitchFamily="-107" charset="-128"/>
                <a:cs typeface="ＭＳ Ｐゴシック" pitchFamily="-107" charset="-128"/>
              </a:rPr>
              <a:t>. Motes can be implanted or scattered over a region to collect data and pass it on from one to another to some central collection point. For example, a farmer, vineyard owner, or ecologist could equip motes with sensors that detect temperature, humidity, etc., making each mote a mini weather station. Scattered throughout a field, vineyard or forest, these motes would allow the tracking of microclimates. Class 0 devices generally cannot be secured or man- aged comprehensively in the traditional sense. They will most likely be preconfigured (and will be reconfigured rarely, if at all) with a very small data set.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Class 1: </a:t>
            </a:r>
            <a:r>
              <a:rPr lang="en-US" sz="1200" kern="1200" dirty="0">
                <a:solidFill>
                  <a:schemeClr val="tx1"/>
                </a:solidFill>
                <a:effectLst/>
                <a:latin typeface="Arial" pitchFamily="-107" charset="0"/>
                <a:ea typeface="ＭＳ Ｐゴシック" pitchFamily="-107" charset="-128"/>
                <a:cs typeface="ＭＳ Ｐゴシック" pitchFamily="-107" charset="-128"/>
              </a:rPr>
              <a:t>These are quite constrained in code space and processing capabilities, such that they cannot easily talk to other Internet nodes employing a full protocol stack. However, they are capable enough to use a protocol stack specifically designed for constrained nodes and participate in meaningful conversations without the help of a gateway node.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Class 2: </a:t>
            </a:r>
            <a:r>
              <a:rPr lang="en-US" sz="1200" kern="1200" dirty="0">
                <a:solidFill>
                  <a:schemeClr val="tx1"/>
                </a:solidFill>
                <a:effectLst/>
                <a:latin typeface="Arial" pitchFamily="-107" charset="0"/>
                <a:ea typeface="ＭＳ Ｐゴシック" pitchFamily="-107" charset="-128"/>
                <a:cs typeface="ＭＳ Ｐゴシック" pitchFamily="-107" charset="-128"/>
              </a:rPr>
              <a:t>These are less constrained and fundamentally capable of supporting most of the same protocol stacks as used on notebooks or servers. However, they are still very constrained compared to high-end IoT devices. Thus, they require lightweight and energy-efficient protocols and low transmission traffic.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8</a:t>
            </a:fld>
            <a:endParaRPr lang="en-AU" dirty="0"/>
          </a:p>
        </p:txBody>
      </p:sp>
    </p:spTree>
    <p:extLst>
      <p:ext uri="{BB962C8B-B14F-4D97-AF65-F5344CB8AC3E}">
        <p14:creationId xmlns:p14="http://schemas.microsoft.com/office/powerpoint/2010/main" val="1833798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It is useful to define the specific constraints that relate to the design of </a:t>
            </a:r>
            <a:r>
              <a:rPr lang="en-US" sz="1200" b="1" kern="1200" dirty="0">
                <a:solidFill>
                  <a:schemeClr val="tx1"/>
                </a:solidFill>
                <a:effectLst/>
                <a:latin typeface="Arial" pitchFamily="-107" charset="0"/>
                <a:ea typeface="ＭＳ Ｐゴシック" pitchFamily="-107" charset="-128"/>
                <a:cs typeface="ＭＳ Ｐゴシック" pitchFamily="-107" charset="-128"/>
              </a:rPr>
              <a:t>lightweight cryptographic algorithms</a:t>
            </a:r>
            <a:r>
              <a:rPr lang="en-US" sz="1200" kern="1200" dirty="0">
                <a:solidFill>
                  <a:schemeClr val="tx1"/>
                </a:solidFill>
                <a:effectLst/>
                <a:latin typeface="Arial" pitchFamily="-107" charset="0"/>
                <a:ea typeface="ＭＳ Ｐゴシック" pitchFamily="-107" charset="-128"/>
                <a:cs typeface="ＭＳ Ｐゴシック" pitchFamily="-107" charset="-128"/>
              </a:rPr>
              <a:t>. ISO 29192-1 (</a:t>
            </a:r>
            <a:r>
              <a:rPr lang="en-US" sz="1200" i="1" kern="1200" dirty="0">
                <a:solidFill>
                  <a:schemeClr val="tx1"/>
                </a:solidFill>
                <a:effectLst/>
                <a:latin typeface="Arial" pitchFamily="-107" charset="0"/>
                <a:ea typeface="ＭＳ Ｐゴシック" pitchFamily="-107" charset="-128"/>
                <a:cs typeface="ＭＳ Ｐゴシック" pitchFamily="-107" charset="-128"/>
              </a:rPr>
              <a:t>Lightweight Cryptography—Part 1: General</a:t>
            </a:r>
            <a:r>
              <a:rPr lang="en-US" sz="1200" kern="1200" dirty="0">
                <a:solidFill>
                  <a:schemeClr val="tx1"/>
                </a:solidFill>
                <a:effectLst/>
                <a:latin typeface="Arial" pitchFamily="-107" charset="0"/>
                <a:ea typeface="ＭＳ Ｐゴシック" pitchFamily="-107" charset="-128"/>
                <a:cs typeface="ＭＳ Ｐゴシック" pitchFamily="-107" charset="-128"/>
              </a:rPr>
              <a:t>, June 2012) lists the following as the key constraints: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Chip area: </a:t>
            </a:r>
            <a:r>
              <a:rPr lang="en-US" sz="1200" kern="1200" dirty="0">
                <a:solidFill>
                  <a:schemeClr val="tx1"/>
                </a:solidFill>
                <a:effectLst/>
                <a:latin typeface="Arial" pitchFamily="-107" charset="0"/>
                <a:ea typeface="ＭＳ Ｐゴシック" pitchFamily="-107" charset="-128"/>
                <a:cs typeface="ＭＳ Ｐゴシック" pitchFamily="-107" charset="-128"/>
              </a:rPr>
              <a:t>Chip area is of concern when a cryptographic algorithm is implemented in hardware. Very small devices, such as small sensors, have limited available chip area to provide for security. Typically, chip area is expressed in gate equivalents (GEs). The GE value is derived by dividing the area of the integrated circuit by the area of a two-input NAND gate in the appropriate technology.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Energy consumption: </a:t>
            </a:r>
            <a:r>
              <a:rPr lang="en-US" sz="1200" kern="1200" dirty="0">
                <a:solidFill>
                  <a:schemeClr val="tx1"/>
                </a:solidFill>
                <a:effectLst/>
                <a:latin typeface="Arial" pitchFamily="-107" charset="0"/>
                <a:ea typeface="ＭＳ Ｐゴシック" pitchFamily="-107" charset="-128"/>
                <a:cs typeface="ＭＳ Ｐゴシック" pitchFamily="-107" charset="-128"/>
              </a:rPr>
              <a:t>Many constrained devices operate from a very small battery or energy derived from an incoming signal. Accordingly, algorithms may need to be designed to minimize energy consumption. Energy consumption is a function of several factors including the processing time, the chip area (when implemented in hardware), the operating frequency, and the number of bits transmitted between entities (in wireless transmissions in particular).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Program code size and RAM size: </a:t>
            </a:r>
            <a:r>
              <a:rPr lang="en-US" sz="1200" kern="1200" dirty="0">
                <a:solidFill>
                  <a:schemeClr val="tx1"/>
                </a:solidFill>
                <a:effectLst/>
                <a:latin typeface="Arial" pitchFamily="-107" charset="0"/>
                <a:ea typeface="ＭＳ Ｐゴシック" pitchFamily="-107" charset="-128"/>
                <a:cs typeface="ＭＳ Ｐゴシック" pitchFamily="-107" charset="-128"/>
              </a:rPr>
              <a:t>Constrained devices typically have very limited space for program code (e.g., in ROM) and RAM needed for execution. Thus, cryptographic algorithms need to be compact in terms of code and make use of minimal RAM during execution.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Communications transmission rate: </a:t>
            </a:r>
            <a:r>
              <a:rPr lang="en-US" sz="1200" kern="1200" dirty="0">
                <a:solidFill>
                  <a:schemeClr val="tx1"/>
                </a:solidFill>
                <a:effectLst/>
                <a:latin typeface="Arial" pitchFamily="-107" charset="0"/>
                <a:ea typeface="ＭＳ Ｐゴシック" pitchFamily="-107" charset="-128"/>
                <a:cs typeface="ＭＳ Ｐゴシック" pitchFamily="-107" charset="-128"/>
              </a:rPr>
              <a:t>Very constrained devices, such as sensors and RFID tags, may be capable of very limited data rates. Thus, the amount of security-related data that needs to be transmitted, such as message authentication codes and key exchange material, needs to be extremely small.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Execution time: </a:t>
            </a:r>
            <a:r>
              <a:rPr lang="en-US" sz="1200" kern="1200" dirty="0">
                <a:solidFill>
                  <a:schemeClr val="tx1"/>
                </a:solidFill>
                <a:effectLst/>
                <a:latin typeface="Arial" pitchFamily="-107" charset="0"/>
                <a:ea typeface="ＭＳ Ｐゴシック" pitchFamily="-107" charset="-128"/>
                <a:cs typeface="ＭＳ Ｐゴシック" pitchFamily="-107" charset="-128"/>
              </a:rPr>
              <a:t>For some devices, such as contactless cards and RFID tags, execution time is constrained by the amount of time the device is present in the communication zone.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9</a:t>
            </a:fld>
            <a:endParaRPr lang="en-AU" dirty="0"/>
          </a:p>
        </p:txBody>
      </p:sp>
    </p:spTree>
    <p:extLst>
      <p:ext uri="{BB962C8B-B14F-4D97-AF65-F5344CB8AC3E}">
        <p14:creationId xmlns:p14="http://schemas.microsoft.com/office/powerpoint/2010/main" val="2851078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DCCF-88E6-844D-8FC1-0C590764059B}"/>
              </a:ext>
            </a:extLst>
          </p:cNvPr>
          <p:cNvSpPr>
            <a:spLocks noGrp="1"/>
          </p:cNvSpPr>
          <p:nvPr>
            <p:ph type="title"/>
          </p:nvPr>
        </p:nvSpPr>
        <p:spPr>
          <a:xfrm>
            <a:off x="1" y="39688"/>
            <a:ext cx="9144000" cy="1412875"/>
          </a:xfrm>
        </p:spPr>
        <p:txBody>
          <a:bodyPr/>
          <a:lstStyle/>
          <a:p>
            <a:r>
              <a:rPr lang="en-US" sz="4800" dirty="0"/>
              <a:t>Radio Frequency Identification (RFID)</a:t>
            </a:r>
          </a:p>
        </p:txBody>
      </p:sp>
      <p:sp>
        <p:nvSpPr>
          <p:cNvPr id="3" name="Content Placeholder 2">
            <a:extLst>
              <a:ext uri="{FF2B5EF4-FFF2-40B4-BE49-F238E27FC236}">
                <a16:creationId xmlns:a16="http://schemas.microsoft.com/office/drawing/2014/main" id="{DB9A3D71-75A1-8A4E-AC64-FB594BC0AAC1}"/>
              </a:ext>
            </a:extLst>
          </p:cNvPr>
          <p:cNvSpPr>
            <a:spLocks noGrp="1"/>
          </p:cNvSpPr>
          <p:nvPr>
            <p:ph idx="1"/>
          </p:nvPr>
        </p:nvSpPr>
        <p:spPr>
          <a:xfrm>
            <a:off x="701861" y="1704540"/>
            <a:ext cx="7740277" cy="4907235"/>
          </a:xfrm>
        </p:spPr>
        <p:txBody>
          <a:bodyPr>
            <a:normAutofit fontScale="92500" lnSpcReduction="10000"/>
          </a:bodyPr>
          <a:lstStyle/>
          <a:p>
            <a:pPr>
              <a:spcBef>
                <a:spcPts val="1800"/>
              </a:spcBef>
            </a:pPr>
            <a:r>
              <a:rPr lang="en-US" dirty="0">
                <a:solidFill>
                  <a:schemeClr val="tx1"/>
                </a:solidFill>
                <a:ea typeface="ＭＳ Ｐゴシック" pitchFamily="-107" charset="-128"/>
                <a:cs typeface="ＭＳ Ｐゴシック" pitchFamily="-107" charset="-128"/>
              </a:rPr>
              <a:t>A data collection technology that uses electronic tags attached to items to allow the items to be identified and tracked by a remote system</a:t>
            </a:r>
          </a:p>
          <a:p>
            <a:pPr>
              <a:spcBef>
                <a:spcPts val="1800"/>
              </a:spcBef>
            </a:pPr>
            <a:r>
              <a:rPr lang="en-US" dirty="0">
                <a:solidFill>
                  <a:schemeClr val="tx1"/>
                </a:solidFill>
                <a:ea typeface="ＭＳ Ｐゴシック" pitchFamily="-107" charset="-128"/>
                <a:cs typeface="ＭＳ Ｐゴシック" pitchFamily="-107" charset="-128"/>
              </a:rPr>
              <a:t>Is increasingly becoming an enabling technology for IoT</a:t>
            </a:r>
          </a:p>
          <a:p>
            <a:pPr>
              <a:spcBef>
                <a:spcPts val="1800"/>
              </a:spcBef>
            </a:pPr>
            <a:r>
              <a:rPr lang="en-US" dirty="0">
                <a:solidFill>
                  <a:schemeClr val="tx1"/>
                </a:solidFill>
                <a:ea typeface="ＭＳ Ｐゴシック" pitchFamily="-107" charset="-128"/>
                <a:cs typeface="ＭＳ Ｐゴシック" pitchFamily="-107" charset="-128"/>
              </a:rPr>
              <a:t>The main elements of an RFID system are tags and readers</a:t>
            </a:r>
          </a:p>
          <a:p>
            <a:pPr lvl="2"/>
            <a:r>
              <a:rPr lang="en-US" sz="1900" dirty="0">
                <a:solidFill>
                  <a:schemeClr val="tx1"/>
                </a:solidFill>
                <a:ea typeface="ＭＳ Ｐゴシック" pitchFamily="-107" charset="-128"/>
                <a:cs typeface="ＭＳ Ｐゴシック" pitchFamily="-107" charset="-128"/>
              </a:rPr>
              <a:t>RFID tags are small programmable devices with an attached antenna, used for object, animal, and human tracking</a:t>
            </a:r>
          </a:p>
          <a:p>
            <a:pPr lvl="2"/>
            <a:r>
              <a:rPr lang="en-US" sz="1900" dirty="0">
                <a:solidFill>
                  <a:schemeClr val="tx1"/>
                </a:solidFill>
                <a:ea typeface="ＭＳ Ｐゴシック" pitchFamily="-107" charset="-128"/>
                <a:cs typeface="ＭＳ Ｐゴシック" pitchFamily="-107" charset="-128"/>
              </a:rPr>
              <a:t>RFID readers acquire and sometimes rewrite information stored on RFID tags that come within operating range </a:t>
            </a:r>
          </a:p>
          <a:p>
            <a:pPr lvl="4"/>
            <a:r>
              <a:rPr lang="en-US" sz="1700" dirty="0">
                <a:solidFill>
                  <a:schemeClr val="tx1"/>
                </a:solidFill>
                <a:ea typeface="ＭＳ Ｐゴシック" pitchFamily="-107" charset="-128"/>
                <a:cs typeface="ＭＳ Ｐゴシック" pitchFamily="-107" charset="-128"/>
              </a:rPr>
              <a:t>Readers are usually connected to a computer system that records and formats the acquired information for further uses</a:t>
            </a:r>
          </a:p>
          <a:p>
            <a:endParaRPr lang="en-US" dirty="0">
              <a:solidFill>
                <a:schemeClr val="tx1"/>
              </a:solidFill>
              <a:latin typeface="Arial" pitchFamily="-107" charset="0"/>
              <a:ea typeface="ＭＳ Ｐゴシック" pitchFamily="-107" charset="-128"/>
              <a:cs typeface="ＭＳ Ｐゴシック" pitchFamily="-107" charset="-128"/>
            </a:endParaRPr>
          </a:p>
        </p:txBody>
      </p:sp>
      <p:sp>
        <p:nvSpPr>
          <p:cNvPr id="4" name="Footer Placeholder 3">
            <a:extLst>
              <a:ext uri="{FF2B5EF4-FFF2-40B4-BE49-F238E27FC236}">
                <a16:creationId xmlns:a16="http://schemas.microsoft.com/office/drawing/2014/main" id="{47095E41-BAD0-0C4B-90C2-BA74D28DE878}"/>
              </a:ext>
            </a:extLst>
          </p:cNvPr>
          <p:cNvSpPr>
            <a:spLocks noGrp="1"/>
          </p:cNvSpPr>
          <p:nvPr>
            <p:ph type="ftr" sz="quarter" idx="11"/>
          </p:nvPr>
        </p:nvSpPr>
        <p:spPr>
          <a:xfrm>
            <a:off x="371474" y="6356350"/>
            <a:ext cx="6936829"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10031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24DD-5B13-7D42-AD75-0FE957C4D471}"/>
              </a:ext>
            </a:extLst>
          </p:cNvPr>
          <p:cNvSpPr>
            <a:spLocks noGrp="1"/>
          </p:cNvSpPr>
          <p:nvPr>
            <p:ph type="title"/>
          </p:nvPr>
        </p:nvSpPr>
        <p:spPr/>
        <p:txBody>
          <a:bodyPr/>
          <a:lstStyle/>
          <a:p>
            <a:r>
              <a:rPr lang="en-US" dirty="0"/>
              <a:t>RFID Devices</a:t>
            </a:r>
          </a:p>
        </p:txBody>
      </p:sp>
      <p:graphicFrame>
        <p:nvGraphicFramePr>
          <p:cNvPr id="5" name="Content Placeholder 4">
            <a:extLst>
              <a:ext uri="{FF2B5EF4-FFF2-40B4-BE49-F238E27FC236}">
                <a16:creationId xmlns:a16="http://schemas.microsoft.com/office/drawing/2014/main" id="{74B4B8FB-2DEF-9445-A26C-727ACE329F10}"/>
              </a:ext>
            </a:extLst>
          </p:cNvPr>
          <p:cNvGraphicFramePr>
            <a:graphicFrameLocks noGrp="1"/>
          </p:cNvGraphicFramePr>
          <p:nvPr>
            <p:ph idx="1"/>
            <p:extLst>
              <p:ext uri="{D42A27DB-BD31-4B8C-83A1-F6EECF244321}">
                <p14:modId xmlns:p14="http://schemas.microsoft.com/office/powerpoint/2010/main" val="532653706"/>
              </p:ext>
            </p:extLst>
          </p:nvPr>
        </p:nvGraphicFramePr>
        <p:xfrm>
          <a:off x="237311" y="1640162"/>
          <a:ext cx="8669378" cy="471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9119C93-CD50-F748-8AA0-A4B79C83F5FA}"/>
              </a:ext>
            </a:extLst>
          </p:cNvPr>
          <p:cNvSpPr>
            <a:spLocks noGrp="1"/>
          </p:cNvSpPr>
          <p:nvPr>
            <p:ph type="ftr" sz="quarter" idx="11"/>
          </p:nvPr>
        </p:nvSpPr>
        <p:spPr>
          <a:xfrm>
            <a:off x="371474" y="6356351"/>
            <a:ext cx="5856709" cy="31301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80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187F906-FF8E-1840-88E5-4685C9CE2E60}"/>
              </a:ext>
            </a:extLst>
          </p:cNvPr>
          <p:cNvSpPr>
            <a:spLocks noGrp="1"/>
          </p:cNvSpPr>
          <p:nvPr>
            <p:ph type="title"/>
          </p:nvPr>
        </p:nvSpPr>
        <p:spPr>
          <a:xfrm>
            <a:off x="0" y="39688"/>
            <a:ext cx="9143999" cy="1412875"/>
          </a:xfrm>
        </p:spPr>
        <p:txBody>
          <a:bodyPr/>
          <a:lstStyle/>
          <a:p>
            <a:r>
              <a:rPr lang="en-US" dirty="0"/>
              <a:t>Electronic Home </a:t>
            </a:r>
            <a:br>
              <a:rPr lang="en-US" dirty="0"/>
            </a:br>
            <a:r>
              <a:rPr lang="en-US" dirty="0"/>
              <a:t>Appliances and Smart TV</a:t>
            </a:r>
          </a:p>
        </p:txBody>
      </p:sp>
      <p:graphicFrame>
        <p:nvGraphicFramePr>
          <p:cNvPr id="12" name="Content Placeholder 11">
            <a:extLst>
              <a:ext uri="{FF2B5EF4-FFF2-40B4-BE49-F238E27FC236}">
                <a16:creationId xmlns:a16="http://schemas.microsoft.com/office/drawing/2014/main" id="{4A45E025-80F8-7D45-8915-E891265AF1E2}"/>
              </a:ext>
            </a:extLst>
          </p:cNvPr>
          <p:cNvGraphicFramePr>
            <a:graphicFrameLocks noGrp="1"/>
          </p:cNvGraphicFramePr>
          <p:nvPr>
            <p:ph idx="1"/>
            <p:extLst>
              <p:ext uri="{D42A27DB-BD31-4B8C-83A1-F6EECF244321}">
                <p14:modId xmlns:p14="http://schemas.microsoft.com/office/powerpoint/2010/main" val="1813881765"/>
              </p:ext>
            </p:extLst>
          </p:nvPr>
        </p:nvGraphicFramePr>
        <p:xfrm>
          <a:off x="0" y="1607344"/>
          <a:ext cx="9144000" cy="459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4890978-06EB-0848-80E4-D63A43331170}"/>
              </a:ext>
            </a:extLst>
          </p:cNvPr>
          <p:cNvSpPr>
            <a:spLocks noGrp="1"/>
          </p:cNvSpPr>
          <p:nvPr>
            <p:ph type="ftr" sz="quarter" idx="11"/>
          </p:nvPr>
        </p:nvSpPr>
        <p:spPr>
          <a:xfrm>
            <a:off x="395536" y="6361112"/>
            <a:ext cx="6144742" cy="196131"/>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65184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589E-2693-F945-84C5-A6690250EDE3}"/>
              </a:ext>
            </a:extLst>
          </p:cNvPr>
          <p:cNvSpPr>
            <a:spLocks noGrp="1"/>
          </p:cNvSpPr>
          <p:nvPr>
            <p:ph type="title"/>
          </p:nvPr>
        </p:nvSpPr>
        <p:spPr/>
        <p:txBody>
          <a:bodyPr/>
          <a:lstStyle/>
          <a:p>
            <a:r>
              <a:rPr lang="en-US" dirty="0"/>
              <a:t>Smart Agricultural Sensors</a:t>
            </a:r>
          </a:p>
        </p:txBody>
      </p:sp>
      <p:sp>
        <p:nvSpPr>
          <p:cNvPr id="3" name="Content Placeholder 2">
            <a:extLst>
              <a:ext uri="{FF2B5EF4-FFF2-40B4-BE49-F238E27FC236}">
                <a16:creationId xmlns:a16="http://schemas.microsoft.com/office/drawing/2014/main" id="{8B70D337-16EF-114F-AC61-75EB9AA621E0}"/>
              </a:ext>
            </a:extLst>
          </p:cNvPr>
          <p:cNvSpPr>
            <a:spLocks noGrp="1"/>
          </p:cNvSpPr>
          <p:nvPr>
            <p:ph idx="1"/>
          </p:nvPr>
        </p:nvSpPr>
        <p:spPr>
          <a:xfrm>
            <a:off x="792163" y="1762125"/>
            <a:ext cx="7570787" cy="4475187"/>
          </a:xfrm>
        </p:spPr>
        <p:txBody>
          <a:bodyPr>
            <a:normAutofit fontScale="77500" lnSpcReduction="20000"/>
          </a:bodyPr>
          <a:lstStyle/>
          <a:p>
            <a:r>
              <a:rPr lang="en-US" dirty="0"/>
              <a:t>Environmental sensors in agricultural settings can improve productivity and yield</a:t>
            </a:r>
          </a:p>
          <a:p>
            <a:pPr lvl="2"/>
            <a:r>
              <a:rPr lang="en-US" dirty="0"/>
              <a:t>For example, the sensors can operate with actuators to control the timing and amount of watering and to automatically open and close greenhouse windows and to schedule pest control</a:t>
            </a:r>
          </a:p>
          <a:p>
            <a:r>
              <a:rPr lang="en-US" dirty="0"/>
              <a:t>Requirements for sensor networks include</a:t>
            </a:r>
          </a:p>
          <a:p>
            <a:pPr lvl="2"/>
            <a:r>
              <a:rPr lang="en-US" dirty="0"/>
              <a:t>autonomously driven</a:t>
            </a:r>
          </a:p>
          <a:p>
            <a:pPr lvl="2"/>
            <a:r>
              <a:rPr lang="en-US" dirty="0"/>
              <a:t>small size</a:t>
            </a:r>
          </a:p>
          <a:p>
            <a:pPr lvl="2"/>
            <a:r>
              <a:rPr lang="en-US" dirty="0"/>
              <a:t>low power consumption</a:t>
            </a:r>
          </a:p>
          <a:p>
            <a:pPr lvl="2"/>
            <a:r>
              <a:rPr lang="en-US" dirty="0"/>
              <a:t>low cost so that large numbers of sensors can be employed</a:t>
            </a:r>
          </a:p>
          <a:p>
            <a:r>
              <a:rPr lang="en-US" dirty="0"/>
              <a:t>These devices need to be tamper resistant to prevent sabotage</a:t>
            </a:r>
          </a:p>
          <a:p>
            <a:endParaRPr lang="en-US" dirty="0"/>
          </a:p>
        </p:txBody>
      </p:sp>
      <p:sp>
        <p:nvSpPr>
          <p:cNvPr id="4" name="Footer Placeholder 3">
            <a:extLst>
              <a:ext uri="{FF2B5EF4-FFF2-40B4-BE49-F238E27FC236}">
                <a16:creationId xmlns:a16="http://schemas.microsoft.com/office/drawing/2014/main" id="{7622F8DA-BA68-1C48-85B6-B6624FA5C129}"/>
              </a:ext>
            </a:extLst>
          </p:cNvPr>
          <p:cNvSpPr>
            <a:spLocks noGrp="1"/>
          </p:cNvSpPr>
          <p:nvPr>
            <p:ph type="ftr" sz="quarter" idx="11"/>
          </p:nvPr>
        </p:nvSpPr>
        <p:spPr>
          <a:xfrm>
            <a:off x="371474" y="6237312"/>
            <a:ext cx="5280645" cy="4841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408281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08A5-F7A4-7945-971A-903DBD74AEC8}"/>
              </a:ext>
            </a:extLst>
          </p:cNvPr>
          <p:cNvSpPr>
            <a:spLocks noGrp="1"/>
          </p:cNvSpPr>
          <p:nvPr>
            <p:ph type="title"/>
          </p:nvPr>
        </p:nvSpPr>
        <p:spPr>
          <a:xfrm>
            <a:off x="792163" y="349250"/>
            <a:ext cx="7570787" cy="1412875"/>
          </a:xfrm>
        </p:spPr>
        <p:txBody>
          <a:bodyPr/>
          <a:lstStyle/>
          <a:p>
            <a:r>
              <a:rPr lang="en-US" dirty="0"/>
              <a:t>Medical Sensors</a:t>
            </a:r>
          </a:p>
        </p:txBody>
      </p:sp>
      <p:graphicFrame>
        <p:nvGraphicFramePr>
          <p:cNvPr id="5" name="Content Placeholder 4">
            <a:extLst>
              <a:ext uri="{FF2B5EF4-FFF2-40B4-BE49-F238E27FC236}">
                <a16:creationId xmlns:a16="http://schemas.microsoft.com/office/drawing/2014/main" id="{482D729C-57F3-2446-9595-DA739F53A4C8}"/>
              </a:ext>
            </a:extLst>
          </p:cNvPr>
          <p:cNvGraphicFramePr>
            <a:graphicFrameLocks noGrp="1"/>
          </p:cNvGraphicFramePr>
          <p:nvPr>
            <p:ph idx="1"/>
            <p:extLst>
              <p:ext uri="{D42A27DB-BD31-4B8C-83A1-F6EECF244321}">
                <p14:modId xmlns:p14="http://schemas.microsoft.com/office/powerpoint/2010/main" val="4239967296"/>
              </p:ext>
            </p:extLst>
          </p:nvPr>
        </p:nvGraphicFramePr>
        <p:xfrm>
          <a:off x="792163" y="1628801"/>
          <a:ext cx="7812285" cy="4744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E03D3566-9588-E94F-81FF-278F1B779779}"/>
              </a:ext>
            </a:extLst>
          </p:cNvPr>
          <p:cNvSpPr>
            <a:spLocks noGrp="1"/>
          </p:cNvSpPr>
          <p:nvPr>
            <p:ph type="ftr" sz="quarter" idx="11"/>
          </p:nvPr>
        </p:nvSpPr>
        <p:spPr>
          <a:xfrm>
            <a:off x="371474" y="6361112"/>
            <a:ext cx="5568677"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1433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3C4F-2262-B44A-9A89-9EB3AB29162A}"/>
              </a:ext>
            </a:extLst>
          </p:cNvPr>
          <p:cNvSpPr>
            <a:spLocks noGrp="1"/>
          </p:cNvSpPr>
          <p:nvPr>
            <p:ph type="title"/>
          </p:nvPr>
        </p:nvSpPr>
        <p:spPr/>
        <p:txBody>
          <a:bodyPr/>
          <a:lstStyle/>
          <a:p>
            <a:r>
              <a:rPr lang="en-US" dirty="0"/>
              <a:t>Industrial Systems</a:t>
            </a:r>
          </a:p>
        </p:txBody>
      </p:sp>
      <p:sp>
        <p:nvSpPr>
          <p:cNvPr id="3" name="Content Placeholder 2">
            <a:extLst>
              <a:ext uri="{FF2B5EF4-FFF2-40B4-BE49-F238E27FC236}">
                <a16:creationId xmlns:a16="http://schemas.microsoft.com/office/drawing/2014/main" id="{A229CD85-8166-5544-BEF1-4BD46F91341A}"/>
              </a:ext>
            </a:extLst>
          </p:cNvPr>
          <p:cNvSpPr>
            <a:spLocks noGrp="1"/>
          </p:cNvSpPr>
          <p:nvPr>
            <p:ph idx="1"/>
          </p:nvPr>
        </p:nvSpPr>
        <p:spPr>
          <a:xfrm>
            <a:off x="792163" y="1918630"/>
            <a:ext cx="7570787" cy="4594226"/>
          </a:xfrm>
        </p:spPr>
        <p:txBody>
          <a:bodyPr>
            <a:normAutofit fontScale="55000" lnSpcReduction="20000"/>
          </a:bodyPr>
          <a:lstStyle/>
          <a:p>
            <a:pPr>
              <a:spcBef>
                <a:spcPts val="1800"/>
              </a:spcBef>
              <a:spcAft>
                <a:spcPts val="0"/>
              </a:spcAft>
            </a:pPr>
            <a:r>
              <a:rPr lang="en-US" dirty="0"/>
              <a:t>In factories, the transportation, processing, and assembly operations have been automated to improve operational efficiency</a:t>
            </a:r>
          </a:p>
          <a:p>
            <a:pPr>
              <a:spcBef>
                <a:spcPts val="1800"/>
              </a:spcBef>
              <a:spcAft>
                <a:spcPts val="0"/>
              </a:spcAft>
            </a:pPr>
            <a:r>
              <a:rPr lang="en-US" dirty="0"/>
              <a:t>Several machine tools and robots can be connected by a network to share manufacturing information and to manage the processes based on the data collected by sensors</a:t>
            </a:r>
          </a:p>
          <a:p>
            <a:pPr>
              <a:spcBef>
                <a:spcPts val="1800"/>
              </a:spcBef>
              <a:spcAft>
                <a:spcPts val="0"/>
              </a:spcAft>
            </a:pPr>
            <a:r>
              <a:rPr lang="en-US" dirty="0"/>
              <a:t>Through a network, it is also possible to store information at a single place and to manage the equipment from a central location</a:t>
            </a:r>
          </a:p>
          <a:p>
            <a:pPr>
              <a:spcBef>
                <a:spcPts val="1800"/>
              </a:spcBef>
              <a:spcAft>
                <a:spcPts val="0"/>
              </a:spcAft>
            </a:pPr>
            <a:r>
              <a:rPr lang="en-US" dirty="0"/>
              <a:t>When connected to the Internet, these systems can be vulnerable both to the exposure of data and to sabotage</a:t>
            </a:r>
          </a:p>
          <a:p>
            <a:pPr>
              <a:spcBef>
                <a:spcPts val="1800"/>
              </a:spcBef>
              <a:spcAft>
                <a:spcPts val="0"/>
              </a:spcAft>
            </a:pPr>
            <a:r>
              <a:rPr lang="en-US" dirty="0"/>
              <a:t>The risk is especially high in the case of critical public infrastructure, such as power distribution systems, nuclear power plants, water treatment, and air traffic control</a:t>
            </a:r>
          </a:p>
          <a:p>
            <a:pPr>
              <a:spcBef>
                <a:spcPts val="1800"/>
              </a:spcBef>
              <a:spcAft>
                <a:spcPts val="0"/>
              </a:spcAft>
            </a:pPr>
            <a:r>
              <a:rPr lang="en-US" dirty="0"/>
              <a:t>The execution of unauthorized commands or the failure to execute authorized commands can lead to significant and even catastrophic damage</a:t>
            </a:r>
          </a:p>
          <a:p>
            <a:pPr>
              <a:spcBef>
                <a:spcPts val="1800"/>
              </a:spcBef>
              <a:spcAft>
                <a:spcPts val="0"/>
              </a:spcAft>
            </a:pPr>
            <a:r>
              <a:rPr lang="en-US" dirty="0"/>
              <a:t>Thus, authentication, authorization, and availability mechanisms are essential</a:t>
            </a:r>
          </a:p>
          <a:p>
            <a:endParaRPr lang="en-US" dirty="0"/>
          </a:p>
          <a:p>
            <a:endParaRPr lang="en-US" dirty="0"/>
          </a:p>
        </p:txBody>
      </p:sp>
      <p:sp>
        <p:nvSpPr>
          <p:cNvPr id="4" name="Footer Placeholder 3">
            <a:extLst>
              <a:ext uri="{FF2B5EF4-FFF2-40B4-BE49-F238E27FC236}">
                <a16:creationId xmlns:a16="http://schemas.microsoft.com/office/drawing/2014/main" id="{93852E3F-E417-D64B-BBE4-A5ECA5E9C582}"/>
              </a:ext>
            </a:extLst>
          </p:cNvPr>
          <p:cNvSpPr>
            <a:spLocks noGrp="1"/>
          </p:cNvSpPr>
          <p:nvPr>
            <p:ph type="ftr" sz="quarter" idx="11"/>
          </p:nvPr>
        </p:nvSpPr>
        <p:spPr>
          <a:xfrm>
            <a:off x="371474" y="6356351"/>
            <a:ext cx="6000725" cy="31301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35215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3B83-7FE1-1644-812A-4D98B722DAC4}"/>
              </a:ext>
            </a:extLst>
          </p:cNvPr>
          <p:cNvSpPr>
            <a:spLocks noGrp="1"/>
          </p:cNvSpPr>
          <p:nvPr>
            <p:ph type="title"/>
          </p:nvPr>
        </p:nvSpPr>
        <p:spPr/>
        <p:txBody>
          <a:bodyPr/>
          <a:lstStyle/>
          <a:p>
            <a:r>
              <a:rPr lang="en-US" dirty="0"/>
              <a:t>Automobiles</a:t>
            </a:r>
          </a:p>
        </p:txBody>
      </p:sp>
      <p:sp>
        <p:nvSpPr>
          <p:cNvPr id="3" name="Content Placeholder 2">
            <a:extLst>
              <a:ext uri="{FF2B5EF4-FFF2-40B4-BE49-F238E27FC236}">
                <a16:creationId xmlns:a16="http://schemas.microsoft.com/office/drawing/2014/main" id="{7112F612-FD09-614E-847F-7E30DC496023}"/>
              </a:ext>
            </a:extLst>
          </p:cNvPr>
          <p:cNvSpPr>
            <a:spLocks noGrp="1"/>
          </p:cNvSpPr>
          <p:nvPr>
            <p:ph idx="1"/>
          </p:nvPr>
        </p:nvSpPr>
        <p:spPr>
          <a:xfrm>
            <a:off x="792163" y="1762125"/>
            <a:ext cx="7570787" cy="4475187"/>
          </a:xfrm>
        </p:spPr>
        <p:txBody>
          <a:bodyPr>
            <a:normAutofit fontScale="70000" lnSpcReduction="20000"/>
          </a:bodyPr>
          <a:lstStyle/>
          <a:p>
            <a:r>
              <a:rPr lang="en-US" dirty="0"/>
              <a:t>Modern automobiles provide both in-vehicle communication as well as wireless communication with external entities via small embedded systems</a:t>
            </a:r>
          </a:p>
          <a:p>
            <a:r>
              <a:rPr lang="en-US" dirty="0"/>
              <a:t>These onboard embedded devices are part of what are termed vehicle communications systems, which are networks in which vehicles and roadside units are the communicating nodes, providing each other with information, such as safety warnings and traffic information</a:t>
            </a:r>
          </a:p>
          <a:p>
            <a:r>
              <a:rPr lang="en-US" dirty="0"/>
              <a:t>They can be effective in avoiding accidents and traffic congestion</a:t>
            </a:r>
          </a:p>
          <a:p>
            <a:r>
              <a:rPr lang="en-US" dirty="0"/>
              <a:t>Among security concerns are authentication to ensure that all the communications are accurate and can’t be spoofed, and privacy to ensure that the communications can’t be used to track cars</a:t>
            </a:r>
          </a:p>
          <a:p>
            <a:endParaRPr lang="en-US" dirty="0"/>
          </a:p>
        </p:txBody>
      </p:sp>
      <p:sp>
        <p:nvSpPr>
          <p:cNvPr id="4" name="Footer Placeholder 3">
            <a:extLst>
              <a:ext uri="{FF2B5EF4-FFF2-40B4-BE49-F238E27FC236}">
                <a16:creationId xmlns:a16="http://schemas.microsoft.com/office/drawing/2014/main" id="{7A2B4528-9E90-7F4E-97A9-4ABDB362D9DF}"/>
              </a:ext>
            </a:extLst>
          </p:cNvPr>
          <p:cNvSpPr>
            <a:spLocks noGrp="1"/>
          </p:cNvSpPr>
          <p:nvPr>
            <p:ph type="ftr" sz="quarter" idx="11"/>
          </p:nvPr>
        </p:nvSpPr>
        <p:spPr>
          <a:xfrm>
            <a:off x="371474" y="6237312"/>
            <a:ext cx="6576789" cy="4841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39965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3C9732-C2CE-2242-997D-8581BB2B3B59}"/>
              </a:ext>
            </a:extLst>
          </p:cNvPr>
          <p:cNvSpPr>
            <a:spLocks noGrp="1"/>
          </p:cNvSpPr>
          <p:nvPr>
            <p:ph type="ftr" sz="quarter" idx="11"/>
          </p:nvPr>
        </p:nvSpPr>
        <p:spPr>
          <a:xfrm>
            <a:off x="371474" y="6381328"/>
            <a:ext cx="5640685" cy="340147"/>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9DD9BDD0-9793-BA45-AAD0-1A67B943BB6A}"/>
              </a:ext>
            </a:extLst>
          </p:cNvPr>
          <p:cNvPicPr>
            <a:picLocks noChangeAspect="1"/>
          </p:cNvPicPr>
          <p:nvPr/>
        </p:nvPicPr>
        <p:blipFill rotWithShape="1">
          <a:blip r:embed="rId3"/>
          <a:srcRect t="18500" b="19551"/>
          <a:stretch/>
        </p:blipFill>
        <p:spPr>
          <a:xfrm>
            <a:off x="255822" y="-369113"/>
            <a:ext cx="8632355" cy="6920514"/>
          </a:xfrm>
          <a:prstGeom prst="rect">
            <a:avLst/>
          </a:prstGeom>
        </p:spPr>
      </p:pic>
    </p:spTree>
    <p:extLst>
      <p:ext uri="{BB962C8B-B14F-4D97-AF65-F5344CB8AC3E}">
        <p14:creationId xmlns:p14="http://schemas.microsoft.com/office/powerpoint/2010/main" val="313794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1094E7-AFC2-4F43-86B0-F519FD3F3E3F}"/>
              </a:ext>
            </a:extLst>
          </p:cNvPr>
          <p:cNvSpPr>
            <a:spLocks noGrp="1"/>
          </p:cNvSpPr>
          <p:nvPr>
            <p:ph type="ftr" sz="quarter" idx="11"/>
          </p:nvPr>
        </p:nvSpPr>
        <p:spPr>
          <a:xfrm>
            <a:off x="371474" y="6381328"/>
            <a:ext cx="6576789" cy="340147"/>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4421FF57-678D-0F42-B276-255BBC691142}"/>
              </a:ext>
            </a:extLst>
          </p:cNvPr>
          <p:cNvPicPr>
            <a:picLocks noChangeAspect="1"/>
          </p:cNvPicPr>
          <p:nvPr/>
        </p:nvPicPr>
        <p:blipFill rotWithShape="1">
          <a:blip r:embed="rId3"/>
          <a:srcRect t="24800" b="24800"/>
          <a:stretch/>
        </p:blipFill>
        <p:spPr>
          <a:xfrm>
            <a:off x="1" y="136525"/>
            <a:ext cx="9620056" cy="6274452"/>
          </a:xfrm>
          <a:prstGeom prst="rect">
            <a:avLst/>
          </a:prstGeom>
        </p:spPr>
      </p:pic>
    </p:spTree>
    <p:extLst>
      <p:ext uri="{BB962C8B-B14F-4D97-AF65-F5344CB8AC3E}">
        <p14:creationId xmlns:p14="http://schemas.microsoft.com/office/powerpoint/2010/main" val="315056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A28385-D98E-5846-A661-75A48392E189}"/>
              </a:ext>
            </a:extLst>
          </p:cNvPr>
          <p:cNvSpPr>
            <a:spLocks noGrp="1"/>
          </p:cNvSpPr>
          <p:nvPr>
            <p:ph type="ftr" sz="quarter" idx="11"/>
          </p:nvPr>
        </p:nvSpPr>
        <p:spPr>
          <a:xfrm>
            <a:off x="371474" y="6356350"/>
            <a:ext cx="7008837" cy="501650"/>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DDEBA382-6BA8-D14B-BEBA-65BB9C1DDDEC}"/>
              </a:ext>
            </a:extLst>
          </p:cNvPr>
          <p:cNvPicPr>
            <a:picLocks noChangeAspect="1"/>
          </p:cNvPicPr>
          <p:nvPr/>
        </p:nvPicPr>
        <p:blipFill>
          <a:blip r:embed="rId3"/>
          <a:stretch>
            <a:fillRect/>
          </a:stretch>
        </p:blipFill>
        <p:spPr>
          <a:xfrm>
            <a:off x="3654814" y="16968"/>
            <a:ext cx="5458408" cy="6858000"/>
          </a:xfrm>
          <a:prstGeom prst="rect">
            <a:avLst/>
          </a:prstGeom>
        </p:spPr>
      </p:pic>
      <p:cxnSp>
        <p:nvCxnSpPr>
          <p:cNvPr id="7" name="Straight Connector 6">
            <a:extLst>
              <a:ext uri="{FF2B5EF4-FFF2-40B4-BE49-F238E27FC236}">
                <a16:creationId xmlns:a16="http://schemas.microsoft.com/office/drawing/2014/main" id="{B3397D9D-C42A-0448-B935-2935B19D4856}"/>
              </a:ext>
            </a:extLst>
          </p:cNvPr>
          <p:cNvCxnSpPr/>
          <p:nvPr/>
        </p:nvCxnSpPr>
        <p:spPr>
          <a:xfrm>
            <a:off x="3654814" y="0"/>
            <a:ext cx="0" cy="668181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442D08C-A712-474E-879E-074898F0D705}"/>
              </a:ext>
            </a:extLst>
          </p:cNvPr>
          <p:cNvSpPr txBox="1"/>
          <p:nvPr/>
        </p:nvSpPr>
        <p:spPr>
          <a:xfrm>
            <a:off x="492053" y="1411705"/>
            <a:ext cx="2753446" cy="3570208"/>
          </a:xfrm>
          <a:prstGeom prst="rect">
            <a:avLst/>
          </a:prstGeom>
          <a:noFill/>
        </p:spPr>
        <p:txBody>
          <a:bodyPr wrap="none" rtlCol="0">
            <a:spAutoFit/>
          </a:bodyPr>
          <a:lstStyle/>
          <a:p>
            <a:pPr algn="ctr"/>
            <a:r>
              <a:rPr lang="en-US" sz="4000" dirty="0"/>
              <a:t>Table 14.2</a:t>
            </a:r>
          </a:p>
          <a:p>
            <a:pPr algn="ctr"/>
            <a:endParaRPr lang="en-US" sz="2800" dirty="0"/>
          </a:p>
          <a:p>
            <a:pPr algn="ctr"/>
            <a:r>
              <a:rPr lang="en-US" sz="2800" dirty="0"/>
              <a:t>Profile 1:</a:t>
            </a:r>
          </a:p>
          <a:p>
            <a:pPr algn="ctr"/>
            <a:r>
              <a:rPr lang="en-US" sz="2800" dirty="0"/>
              <a:t>AEAD Hashing </a:t>
            </a:r>
          </a:p>
          <a:p>
            <a:pPr algn="ctr"/>
            <a:r>
              <a:rPr lang="en-US" sz="2800" dirty="0"/>
              <a:t>for </a:t>
            </a:r>
          </a:p>
          <a:p>
            <a:pPr algn="ctr"/>
            <a:r>
              <a:rPr lang="en-US" sz="2800" dirty="0"/>
              <a:t>Constrained </a:t>
            </a:r>
          </a:p>
          <a:p>
            <a:pPr algn="ctr"/>
            <a:r>
              <a:rPr lang="en-US" sz="2800" dirty="0"/>
              <a:t>Environments</a:t>
            </a:r>
          </a:p>
          <a:p>
            <a:endParaRPr lang="en-US" dirty="0"/>
          </a:p>
        </p:txBody>
      </p:sp>
      <p:sp>
        <p:nvSpPr>
          <p:cNvPr id="9" name="TextBox 8">
            <a:extLst>
              <a:ext uri="{FF2B5EF4-FFF2-40B4-BE49-F238E27FC236}">
                <a16:creationId xmlns:a16="http://schemas.microsoft.com/office/drawing/2014/main" id="{8696161D-0ED4-4A4F-A580-5E4D967B4E06}"/>
              </a:ext>
            </a:extLst>
          </p:cNvPr>
          <p:cNvSpPr txBox="1"/>
          <p:nvPr/>
        </p:nvSpPr>
        <p:spPr>
          <a:xfrm>
            <a:off x="496958" y="4831755"/>
            <a:ext cx="2743636" cy="461665"/>
          </a:xfrm>
          <a:prstGeom prst="rect">
            <a:avLst/>
          </a:prstGeom>
          <a:noFill/>
        </p:spPr>
        <p:txBody>
          <a:bodyPr wrap="none" rtlCol="0">
            <a:spAutoFit/>
          </a:bodyPr>
          <a:lstStyle/>
          <a:p>
            <a:r>
              <a:rPr lang="en-US" sz="1200" dirty="0"/>
              <a:t>(Table is on page 426 in the textbook)</a:t>
            </a:r>
          </a:p>
          <a:p>
            <a:endParaRPr lang="en-US" sz="1200" dirty="0"/>
          </a:p>
        </p:txBody>
      </p:sp>
    </p:spTree>
    <p:extLst>
      <p:ext uri="{BB962C8B-B14F-4D97-AF65-F5344CB8AC3E}">
        <p14:creationId xmlns:p14="http://schemas.microsoft.com/office/powerpoint/2010/main" val="225118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352800"/>
            <a:ext cx="5446713" cy="1470025"/>
          </a:xfrm>
        </p:spPr>
        <p:txBody>
          <a:bodyPr rtlCol="0">
            <a:noAutofit/>
          </a:bodyPr>
          <a:lstStyle/>
          <a:p>
            <a:pPr fontAlgn="auto">
              <a:spcAft>
                <a:spcPts val="0"/>
              </a:spcAft>
              <a:defRPr/>
            </a:pPr>
            <a:r>
              <a:rPr lang="en-US" dirty="0">
                <a:ea typeface="+mj-ea"/>
                <a:cs typeface="+mj-cs"/>
              </a:rPr>
              <a:t>Chapter 14</a:t>
            </a:r>
          </a:p>
        </p:txBody>
      </p:sp>
      <p:sp>
        <p:nvSpPr>
          <p:cNvPr id="31747" name="Subtitle 13"/>
          <p:cNvSpPr>
            <a:spLocks noGrp="1"/>
          </p:cNvSpPr>
          <p:nvPr>
            <p:ph type="subTitle" idx="1"/>
          </p:nvPr>
        </p:nvSpPr>
        <p:spPr>
          <a:xfrm>
            <a:off x="1524000" y="5029200"/>
            <a:ext cx="6096000" cy="852488"/>
          </a:xfrm>
        </p:spPr>
        <p:txBody>
          <a:bodyPr>
            <a:noAutofit/>
          </a:bodyPr>
          <a:lstStyle/>
          <a:p>
            <a:r>
              <a:rPr lang="en-US" sz="3200" dirty="0">
                <a:cs typeface="Arial" pitchFamily="-84" charset="0"/>
              </a:rPr>
              <a:t>Lightweight Cryptography and Post-Quantum Cryptography</a:t>
            </a:r>
            <a:endParaRPr lang="en-US" sz="3200" dirty="0"/>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FA38F1-D321-B347-A5B4-3C731A75E36C}"/>
              </a:ext>
            </a:extLst>
          </p:cNvPr>
          <p:cNvSpPr>
            <a:spLocks noGrp="1"/>
          </p:cNvSpPr>
          <p:nvPr>
            <p:ph type="ftr" sz="quarter" idx="11"/>
          </p:nvPr>
        </p:nvSpPr>
        <p:spPr>
          <a:xfrm>
            <a:off x="371474" y="6381328"/>
            <a:ext cx="5928709" cy="340147"/>
          </a:xfrm>
        </p:spPr>
        <p:txBody>
          <a:bodyPr/>
          <a:lstStyle/>
          <a:p>
            <a:pPr>
              <a:defRPr/>
            </a:pPr>
            <a:r>
              <a:rPr lang="en-US"/>
              <a:t>© 2020 Pearson Education, Inc., Hoboken, NJ. All rights reserved.     </a:t>
            </a:r>
            <a:endParaRPr lang="en-US" dirty="0"/>
          </a:p>
        </p:txBody>
      </p:sp>
      <p:pic>
        <p:nvPicPr>
          <p:cNvPr id="3" name="Picture 2">
            <a:extLst>
              <a:ext uri="{FF2B5EF4-FFF2-40B4-BE49-F238E27FC236}">
                <a16:creationId xmlns:a16="http://schemas.microsoft.com/office/drawing/2014/main" id="{09BCC71E-3E5D-3C42-AF08-0A6B6D50442B}"/>
              </a:ext>
            </a:extLst>
          </p:cNvPr>
          <p:cNvPicPr>
            <a:picLocks noChangeAspect="1"/>
          </p:cNvPicPr>
          <p:nvPr/>
        </p:nvPicPr>
        <p:blipFill>
          <a:blip r:embed="rId3"/>
          <a:stretch>
            <a:fillRect/>
          </a:stretch>
        </p:blipFill>
        <p:spPr>
          <a:xfrm>
            <a:off x="2051720" y="468314"/>
            <a:ext cx="6937109" cy="5380707"/>
          </a:xfrm>
          <a:prstGeom prst="rect">
            <a:avLst/>
          </a:prstGeom>
        </p:spPr>
      </p:pic>
      <p:cxnSp>
        <p:nvCxnSpPr>
          <p:cNvPr id="5" name="Straight Connector 4">
            <a:extLst>
              <a:ext uri="{FF2B5EF4-FFF2-40B4-BE49-F238E27FC236}">
                <a16:creationId xmlns:a16="http://schemas.microsoft.com/office/drawing/2014/main" id="{94D65D38-86D2-0C41-8EF3-A22397BCFE6D}"/>
              </a:ext>
            </a:extLst>
          </p:cNvPr>
          <p:cNvCxnSpPr/>
          <p:nvPr/>
        </p:nvCxnSpPr>
        <p:spPr>
          <a:xfrm>
            <a:off x="2051720" y="476672"/>
            <a:ext cx="0" cy="5184576"/>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8C43D8A-81AC-4542-A585-0992A7A5A708}"/>
              </a:ext>
            </a:extLst>
          </p:cNvPr>
          <p:cNvSpPr txBox="1"/>
          <p:nvPr/>
        </p:nvSpPr>
        <p:spPr>
          <a:xfrm>
            <a:off x="-35267" y="1556792"/>
            <a:ext cx="2142061" cy="3016210"/>
          </a:xfrm>
          <a:prstGeom prst="rect">
            <a:avLst/>
          </a:prstGeom>
          <a:noFill/>
        </p:spPr>
        <p:txBody>
          <a:bodyPr wrap="none" rtlCol="0">
            <a:spAutoFit/>
          </a:bodyPr>
          <a:lstStyle/>
          <a:p>
            <a:pPr algn="ctr"/>
            <a:r>
              <a:rPr lang="en-US" sz="2800" dirty="0"/>
              <a:t>Table 14.3</a:t>
            </a:r>
          </a:p>
          <a:p>
            <a:pPr algn="ctr"/>
            <a:endParaRPr lang="en-US" dirty="0"/>
          </a:p>
          <a:p>
            <a:pPr algn="ctr"/>
            <a:r>
              <a:rPr lang="en-US" dirty="0"/>
              <a:t>Profile 2:</a:t>
            </a:r>
          </a:p>
          <a:p>
            <a:pPr algn="ctr"/>
            <a:r>
              <a:rPr lang="en-US" dirty="0"/>
              <a:t>AEAD Hashing </a:t>
            </a:r>
          </a:p>
          <a:p>
            <a:pPr algn="ctr"/>
            <a:r>
              <a:rPr lang="en-US" dirty="0"/>
              <a:t>for </a:t>
            </a:r>
          </a:p>
          <a:p>
            <a:pPr algn="ctr"/>
            <a:r>
              <a:rPr lang="en-US" dirty="0"/>
              <a:t>Constrained </a:t>
            </a:r>
          </a:p>
          <a:p>
            <a:pPr algn="ctr"/>
            <a:r>
              <a:rPr lang="en-US" dirty="0"/>
              <a:t>Hardware </a:t>
            </a:r>
          </a:p>
          <a:p>
            <a:pPr algn="ctr"/>
            <a:r>
              <a:rPr lang="en-US" dirty="0"/>
              <a:t>Environments </a:t>
            </a:r>
          </a:p>
          <a:p>
            <a:r>
              <a:rPr lang="en-US" dirty="0"/>
              <a:t> </a:t>
            </a:r>
          </a:p>
          <a:p>
            <a:endParaRPr lang="en-US" dirty="0"/>
          </a:p>
        </p:txBody>
      </p:sp>
      <p:sp>
        <p:nvSpPr>
          <p:cNvPr id="7" name="TextBox 6">
            <a:extLst>
              <a:ext uri="{FF2B5EF4-FFF2-40B4-BE49-F238E27FC236}">
                <a16:creationId xmlns:a16="http://schemas.microsoft.com/office/drawing/2014/main" id="{BFAA2FD8-57D8-7C4C-81CE-0BABA9F5BFBF}"/>
              </a:ext>
            </a:extLst>
          </p:cNvPr>
          <p:cNvSpPr txBox="1"/>
          <p:nvPr/>
        </p:nvSpPr>
        <p:spPr>
          <a:xfrm>
            <a:off x="6472398" y="5853564"/>
            <a:ext cx="2549096" cy="261610"/>
          </a:xfrm>
          <a:prstGeom prst="rect">
            <a:avLst/>
          </a:prstGeom>
          <a:noFill/>
        </p:spPr>
        <p:txBody>
          <a:bodyPr wrap="none" rtlCol="0">
            <a:spAutoFit/>
          </a:bodyPr>
          <a:lstStyle/>
          <a:p>
            <a:r>
              <a:rPr lang="en-US" sz="1100" dirty="0"/>
              <a:t>(Table is on page 427 in the textbook)</a:t>
            </a:r>
          </a:p>
        </p:txBody>
      </p:sp>
    </p:spTree>
    <p:extLst>
      <p:ext uri="{BB962C8B-B14F-4D97-AF65-F5344CB8AC3E}">
        <p14:creationId xmlns:p14="http://schemas.microsoft.com/office/powerpoint/2010/main" val="331361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784A-43A8-5347-AA24-556644C6E3D6}"/>
              </a:ext>
            </a:extLst>
          </p:cNvPr>
          <p:cNvSpPr>
            <a:spLocks noGrp="1"/>
          </p:cNvSpPr>
          <p:nvPr>
            <p:ph type="title"/>
          </p:nvPr>
        </p:nvSpPr>
        <p:spPr>
          <a:xfrm>
            <a:off x="792163" y="193241"/>
            <a:ext cx="7570787" cy="1412875"/>
          </a:xfrm>
        </p:spPr>
        <p:txBody>
          <a:bodyPr/>
          <a:lstStyle/>
          <a:p>
            <a:r>
              <a:rPr lang="en-US" dirty="0"/>
              <a:t>Side-Channel Attack</a:t>
            </a:r>
          </a:p>
        </p:txBody>
      </p:sp>
      <p:sp>
        <p:nvSpPr>
          <p:cNvPr id="3" name="Content Placeholder 2">
            <a:extLst>
              <a:ext uri="{FF2B5EF4-FFF2-40B4-BE49-F238E27FC236}">
                <a16:creationId xmlns:a16="http://schemas.microsoft.com/office/drawing/2014/main" id="{DD3A868E-C928-3C4A-B5CA-069009A977F2}"/>
              </a:ext>
            </a:extLst>
          </p:cNvPr>
          <p:cNvSpPr>
            <a:spLocks noGrp="1"/>
          </p:cNvSpPr>
          <p:nvPr>
            <p:ph idx="1"/>
          </p:nvPr>
        </p:nvSpPr>
        <p:spPr>
          <a:xfrm>
            <a:off x="792163" y="1844825"/>
            <a:ext cx="7570787" cy="4516288"/>
          </a:xfrm>
        </p:spPr>
        <p:txBody>
          <a:bodyPr>
            <a:normAutofit fontScale="92500"/>
          </a:bodyPr>
          <a:lstStyle/>
          <a:p>
            <a:r>
              <a:rPr lang="en-US" dirty="0">
                <a:solidFill>
                  <a:schemeClr val="tx1"/>
                </a:solidFill>
                <a:latin typeface="Arial" pitchFamily="-107" charset="0"/>
                <a:ea typeface="ＭＳ Ｐゴシック" pitchFamily="-107" charset="-128"/>
                <a:cs typeface="ＭＳ Ｐゴシック" pitchFamily="-107" charset="-128"/>
              </a:rPr>
              <a:t>An attack enabled by leakage of information from a physical cryptosystem</a:t>
            </a:r>
          </a:p>
          <a:p>
            <a:r>
              <a:rPr lang="en-US" dirty="0">
                <a:solidFill>
                  <a:schemeClr val="tx1"/>
                </a:solidFill>
                <a:latin typeface="Arial" pitchFamily="-107" charset="0"/>
                <a:ea typeface="ＭＳ Ｐゴシック" pitchFamily="-107" charset="-128"/>
                <a:cs typeface="ＭＳ Ｐゴシック" pitchFamily="-107" charset="-128"/>
              </a:rPr>
              <a:t>An attacker exploits the physical environment to recover some leakage that can be used to break the cryptographic algorithm</a:t>
            </a:r>
          </a:p>
          <a:p>
            <a:r>
              <a:rPr lang="en-US" dirty="0">
                <a:solidFill>
                  <a:schemeClr val="tx1"/>
                </a:solidFill>
                <a:latin typeface="Arial" pitchFamily="-107" charset="0"/>
                <a:ea typeface="ＭＳ Ｐゴシック" pitchFamily="-107" charset="-128"/>
                <a:cs typeface="ＭＳ Ｐゴシック" pitchFamily="-107" charset="-128"/>
              </a:rPr>
              <a:t>Characteristics that could be exploited in a side-channel attack include running time, power consumption, and electromagnetic and acoustic emissions</a:t>
            </a:r>
            <a:endParaRPr lang="en-US" dirty="0"/>
          </a:p>
          <a:p>
            <a:endParaRPr lang="en-US" dirty="0"/>
          </a:p>
        </p:txBody>
      </p:sp>
      <p:sp>
        <p:nvSpPr>
          <p:cNvPr id="4" name="Footer Placeholder 3">
            <a:extLst>
              <a:ext uri="{FF2B5EF4-FFF2-40B4-BE49-F238E27FC236}">
                <a16:creationId xmlns:a16="http://schemas.microsoft.com/office/drawing/2014/main" id="{290EC2FB-EB5E-9846-B297-71D1F6CC76C8}"/>
              </a:ext>
            </a:extLst>
          </p:cNvPr>
          <p:cNvSpPr>
            <a:spLocks noGrp="1"/>
          </p:cNvSpPr>
          <p:nvPr>
            <p:ph type="ftr" sz="quarter" idx="11"/>
          </p:nvPr>
        </p:nvSpPr>
        <p:spPr>
          <a:xfrm>
            <a:off x="371474" y="6361112"/>
            <a:ext cx="5352653"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13838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607636-181B-1543-AF2A-CACCA64D8FCA}"/>
              </a:ext>
            </a:extLst>
          </p:cNvPr>
          <p:cNvSpPr>
            <a:spLocks noGrp="1"/>
          </p:cNvSpPr>
          <p:nvPr>
            <p:ph type="ftr" sz="quarter" idx="11"/>
          </p:nvPr>
        </p:nvSpPr>
        <p:spPr>
          <a:xfrm>
            <a:off x="371474" y="6356350"/>
            <a:ext cx="5856709" cy="501650"/>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2CABCDF2-3234-3541-9ABE-E2EA2B2695B8}"/>
              </a:ext>
            </a:extLst>
          </p:cNvPr>
          <p:cNvPicPr>
            <a:picLocks noChangeAspect="1"/>
          </p:cNvPicPr>
          <p:nvPr/>
        </p:nvPicPr>
        <p:blipFill rotWithShape="1">
          <a:blip r:embed="rId3"/>
          <a:srcRect l="16030" t="29000" r="18748" b="29000"/>
          <a:stretch/>
        </p:blipFill>
        <p:spPr>
          <a:xfrm>
            <a:off x="450342" y="-11432"/>
            <a:ext cx="8243316" cy="6869432"/>
          </a:xfrm>
          <a:prstGeom prst="rect">
            <a:avLst/>
          </a:prstGeom>
        </p:spPr>
      </p:pic>
    </p:spTree>
    <p:extLst>
      <p:ext uri="{BB962C8B-B14F-4D97-AF65-F5344CB8AC3E}">
        <p14:creationId xmlns:p14="http://schemas.microsoft.com/office/powerpoint/2010/main" val="39562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2D7DA-FD80-0A41-ABCE-2778DC95B50A}"/>
              </a:ext>
            </a:extLst>
          </p:cNvPr>
          <p:cNvSpPr>
            <a:spLocks noGrp="1"/>
          </p:cNvSpPr>
          <p:nvPr>
            <p:ph type="ftr" sz="quarter" idx="11"/>
          </p:nvPr>
        </p:nvSpPr>
        <p:spPr>
          <a:xfrm>
            <a:off x="371474" y="6309320"/>
            <a:ext cx="6144741" cy="412155"/>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868FCD01-F53C-3648-9E15-F293D6B60527}"/>
              </a:ext>
            </a:extLst>
          </p:cNvPr>
          <p:cNvPicPr>
            <a:picLocks noChangeAspect="1"/>
          </p:cNvPicPr>
          <p:nvPr/>
        </p:nvPicPr>
        <p:blipFill rotWithShape="1">
          <a:blip r:embed="rId3"/>
          <a:srcRect t="19551" b="17450"/>
          <a:stretch/>
        </p:blipFill>
        <p:spPr>
          <a:xfrm>
            <a:off x="881018" y="419806"/>
            <a:ext cx="7381963" cy="6018387"/>
          </a:xfrm>
          <a:prstGeom prst="rect">
            <a:avLst/>
          </a:prstGeom>
        </p:spPr>
      </p:pic>
    </p:spTree>
    <p:extLst>
      <p:ext uri="{BB962C8B-B14F-4D97-AF65-F5344CB8AC3E}">
        <p14:creationId xmlns:p14="http://schemas.microsoft.com/office/powerpoint/2010/main" val="135226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86F-EA7E-BF4F-8F24-992B939F1416}"/>
              </a:ext>
            </a:extLst>
          </p:cNvPr>
          <p:cNvSpPr>
            <a:spLocks noGrp="1"/>
          </p:cNvSpPr>
          <p:nvPr>
            <p:ph type="title"/>
          </p:nvPr>
        </p:nvSpPr>
        <p:spPr>
          <a:xfrm>
            <a:off x="792163" y="260648"/>
            <a:ext cx="7570787" cy="1412875"/>
          </a:xfrm>
        </p:spPr>
        <p:txBody>
          <a:bodyPr/>
          <a:lstStyle/>
          <a:p>
            <a:r>
              <a:rPr lang="en-US" dirty="0"/>
              <a:t>Block Ciphers</a:t>
            </a:r>
          </a:p>
        </p:txBody>
      </p:sp>
      <p:sp>
        <p:nvSpPr>
          <p:cNvPr id="3" name="Content Placeholder 2">
            <a:extLst>
              <a:ext uri="{FF2B5EF4-FFF2-40B4-BE49-F238E27FC236}">
                <a16:creationId xmlns:a16="http://schemas.microsoft.com/office/drawing/2014/main" id="{0D038E74-6178-B84C-BB43-B3E827F06A51}"/>
              </a:ext>
            </a:extLst>
          </p:cNvPr>
          <p:cNvSpPr>
            <a:spLocks noGrp="1"/>
          </p:cNvSpPr>
          <p:nvPr>
            <p:ph idx="1"/>
          </p:nvPr>
        </p:nvSpPr>
        <p:spPr/>
        <p:txBody>
          <a:bodyPr/>
          <a:lstStyle/>
          <a:p>
            <a:r>
              <a:rPr lang="en-US" dirty="0">
                <a:solidFill>
                  <a:schemeClr val="tx1"/>
                </a:solidFill>
                <a:latin typeface="Arial" pitchFamily="-107" charset="0"/>
                <a:ea typeface="ＭＳ Ｐゴシック" pitchFamily="-107" charset="-128"/>
                <a:cs typeface="ＭＳ Ｐゴシック" pitchFamily="-107" charset="-128"/>
              </a:rPr>
              <a:t>Block ciphers are employed as the basic functional unit in a mode of operation to achieve encryption and in some authentication modes. Thus, they are intended for use processing multiple blocks of data. </a:t>
            </a:r>
          </a:p>
          <a:p>
            <a:r>
              <a:rPr lang="en-US" dirty="0">
                <a:solidFill>
                  <a:schemeClr val="tx1"/>
                </a:solidFill>
                <a:latin typeface="Arial" pitchFamily="-107" charset="0"/>
                <a:ea typeface="ＭＳ Ｐゴシック" pitchFamily="-107" charset="-128"/>
                <a:cs typeface="ＭＳ Ｐゴシック" pitchFamily="-107" charset="-128"/>
              </a:rPr>
              <a:t>Care has to be taken since a shorter block size implies that less data can be encrypted using a single key</a:t>
            </a:r>
            <a:endParaRPr lang="en-US" dirty="0"/>
          </a:p>
        </p:txBody>
      </p:sp>
      <p:sp>
        <p:nvSpPr>
          <p:cNvPr id="4" name="Footer Placeholder 3">
            <a:extLst>
              <a:ext uri="{FF2B5EF4-FFF2-40B4-BE49-F238E27FC236}">
                <a16:creationId xmlns:a16="http://schemas.microsoft.com/office/drawing/2014/main" id="{E5308022-4633-F243-B936-B2416E82D09C}"/>
              </a:ext>
            </a:extLst>
          </p:cNvPr>
          <p:cNvSpPr>
            <a:spLocks noGrp="1"/>
          </p:cNvSpPr>
          <p:nvPr>
            <p:ph type="ftr" sz="quarter" idx="11"/>
          </p:nvPr>
        </p:nvSpPr>
        <p:spPr>
          <a:xfrm>
            <a:off x="371474" y="6356350"/>
            <a:ext cx="5424661"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77258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E3B638-EAE9-FF45-B019-2025818AACC5}"/>
              </a:ext>
            </a:extLst>
          </p:cNvPr>
          <p:cNvSpPr>
            <a:spLocks noGrp="1"/>
          </p:cNvSpPr>
          <p:nvPr>
            <p:ph type="ftr" sz="quarter" idx="11"/>
          </p:nvPr>
        </p:nvSpPr>
        <p:spPr>
          <a:xfrm>
            <a:off x="371474" y="6309320"/>
            <a:ext cx="6648797" cy="412155"/>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75118088-EA65-874A-BF46-BE24CF8A48AC}"/>
              </a:ext>
            </a:extLst>
          </p:cNvPr>
          <p:cNvPicPr>
            <a:picLocks noChangeAspect="1"/>
          </p:cNvPicPr>
          <p:nvPr/>
        </p:nvPicPr>
        <p:blipFill rotWithShape="1">
          <a:blip r:embed="rId3"/>
          <a:srcRect t="23750" b="-2100"/>
          <a:stretch/>
        </p:blipFill>
        <p:spPr>
          <a:xfrm>
            <a:off x="827584" y="0"/>
            <a:ext cx="7788500" cy="7897040"/>
          </a:xfrm>
          <a:prstGeom prst="rect">
            <a:avLst/>
          </a:prstGeom>
        </p:spPr>
      </p:pic>
    </p:spTree>
    <p:extLst>
      <p:ext uri="{BB962C8B-B14F-4D97-AF65-F5344CB8AC3E}">
        <p14:creationId xmlns:p14="http://schemas.microsoft.com/office/powerpoint/2010/main" val="391710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796D-F739-1D4B-A8C8-D513CBEEF875}"/>
              </a:ext>
            </a:extLst>
          </p:cNvPr>
          <p:cNvSpPr>
            <a:spLocks noGrp="1"/>
          </p:cNvSpPr>
          <p:nvPr>
            <p:ph type="title"/>
          </p:nvPr>
        </p:nvSpPr>
        <p:spPr/>
        <p:txBody>
          <a:bodyPr/>
          <a:lstStyle/>
          <a:p>
            <a:r>
              <a:rPr lang="en-US" dirty="0"/>
              <a:t>Hash Functions</a:t>
            </a:r>
          </a:p>
        </p:txBody>
      </p:sp>
      <p:graphicFrame>
        <p:nvGraphicFramePr>
          <p:cNvPr id="5" name="Content Placeholder 4">
            <a:extLst>
              <a:ext uri="{FF2B5EF4-FFF2-40B4-BE49-F238E27FC236}">
                <a16:creationId xmlns:a16="http://schemas.microsoft.com/office/drawing/2014/main" id="{0305118A-F0A3-8E41-8005-4FC4C4740F48}"/>
              </a:ext>
            </a:extLst>
          </p:cNvPr>
          <p:cNvGraphicFramePr>
            <a:graphicFrameLocks noGrp="1"/>
          </p:cNvGraphicFramePr>
          <p:nvPr>
            <p:ph idx="1"/>
            <p:extLst>
              <p:ext uri="{D42A27DB-BD31-4B8C-83A1-F6EECF244321}">
                <p14:modId xmlns:p14="http://schemas.microsoft.com/office/powerpoint/2010/main" val="4119067919"/>
              </p:ext>
            </p:extLst>
          </p:nvPr>
        </p:nvGraphicFramePr>
        <p:xfrm>
          <a:off x="371474" y="1665043"/>
          <a:ext cx="8376990" cy="4572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0970103-FC96-444A-A07F-23A5F6030A2B}"/>
              </a:ext>
            </a:extLst>
          </p:cNvPr>
          <p:cNvSpPr>
            <a:spLocks noGrp="1"/>
          </p:cNvSpPr>
          <p:nvPr>
            <p:ph type="ftr" sz="quarter" idx="11"/>
          </p:nvPr>
        </p:nvSpPr>
        <p:spPr>
          <a:xfrm>
            <a:off x="371474" y="6361112"/>
            <a:ext cx="6216749"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53859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B78055-5F05-D440-91F8-4D9A845D4F38}"/>
              </a:ext>
            </a:extLst>
          </p:cNvPr>
          <p:cNvSpPr>
            <a:spLocks noGrp="1"/>
          </p:cNvSpPr>
          <p:nvPr>
            <p:ph type="ftr" sz="quarter" idx="11"/>
          </p:nvPr>
        </p:nvSpPr>
        <p:spPr>
          <a:xfrm>
            <a:off x="371474" y="6381328"/>
            <a:ext cx="6288757" cy="340147"/>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6AD2B050-F632-0342-9786-53AA08570938}"/>
              </a:ext>
            </a:extLst>
          </p:cNvPr>
          <p:cNvPicPr>
            <a:picLocks noChangeAspect="1"/>
          </p:cNvPicPr>
          <p:nvPr/>
        </p:nvPicPr>
        <p:blipFill rotWithShape="1">
          <a:blip r:embed="rId3"/>
          <a:srcRect t="8732" b="14300"/>
          <a:stretch/>
        </p:blipFill>
        <p:spPr>
          <a:xfrm>
            <a:off x="1426254" y="295646"/>
            <a:ext cx="6291491" cy="6266707"/>
          </a:xfrm>
          <a:prstGeom prst="rect">
            <a:avLst/>
          </a:prstGeom>
        </p:spPr>
      </p:pic>
    </p:spTree>
    <p:extLst>
      <p:ext uri="{BB962C8B-B14F-4D97-AF65-F5344CB8AC3E}">
        <p14:creationId xmlns:p14="http://schemas.microsoft.com/office/powerpoint/2010/main" val="74591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298832-18EB-7C4E-9E13-7B972140DA9E}"/>
              </a:ext>
            </a:extLst>
          </p:cNvPr>
          <p:cNvSpPr>
            <a:spLocks noGrp="1"/>
          </p:cNvSpPr>
          <p:nvPr>
            <p:ph type="ftr" sz="quarter" idx="11"/>
          </p:nvPr>
        </p:nvSpPr>
        <p:spPr>
          <a:xfrm>
            <a:off x="371474" y="6381328"/>
            <a:ext cx="6576789" cy="340147"/>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87F13D8D-7E2E-2945-BE75-60BC496632F5}"/>
              </a:ext>
            </a:extLst>
          </p:cNvPr>
          <p:cNvPicPr>
            <a:picLocks noChangeAspect="1"/>
          </p:cNvPicPr>
          <p:nvPr/>
        </p:nvPicPr>
        <p:blipFill>
          <a:blip r:embed="rId3"/>
          <a:stretch>
            <a:fillRect/>
          </a:stretch>
        </p:blipFill>
        <p:spPr>
          <a:xfrm>
            <a:off x="197514" y="1484784"/>
            <a:ext cx="8748972" cy="3888432"/>
          </a:xfrm>
          <a:prstGeom prst="rect">
            <a:avLst/>
          </a:prstGeom>
        </p:spPr>
      </p:pic>
      <p:cxnSp>
        <p:nvCxnSpPr>
          <p:cNvPr id="7" name="Straight Connector 6">
            <a:extLst>
              <a:ext uri="{FF2B5EF4-FFF2-40B4-BE49-F238E27FC236}">
                <a16:creationId xmlns:a16="http://schemas.microsoft.com/office/drawing/2014/main" id="{E6F41242-C63C-9544-B384-53D722689874}"/>
              </a:ext>
            </a:extLst>
          </p:cNvPr>
          <p:cNvCxnSpPr/>
          <p:nvPr/>
        </p:nvCxnSpPr>
        <p:spPr>
          <a:xfrm>
            <a:off x="179512" y="2060848"/>
            <a:ext cx="0" cy="2520280"/>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1A0D7B2-8074-7E4F-B1BE-93A3F3F0748C}"/>
              </a:ext>
            </a:extLst>
          </p:cNvPr>
          <p:cNvSpPr txBox="1"/>
          <p:nvPr/>
        </p:nvSpPr>
        <p:spPr>
          <a:xfrm>
            <a:off x="6388316" y="5607967"/>
            <a:ext cx="2549096" cy="538609"/>
          </a:xfrm>
          <a:prstGeom prst="rect">
            <a:avLst/>
          </a:prstGeom>
          <a:noFill/>
        </p:spPr>
        <p:txBody>
          <a:bodyPr wrap="none" rtlCol="0">
            <a:spAutoFit/>
          </a:bodyPr>
          <a:lstStyle/>
          <a:p>
            <a:r>
              <a:rPr lang="en-US" sz="1100" dirty="0"/>
              <a:t>(Table is on page 433 in the textbook)</a:t>
            </a:r>
          </a:p>
          <a:p>
            <a:endParaRPr lang="en-US" dirty="0"/>
          </a:p>
        </p:txBody>
      </p:sp>
    </p:spTree>
    <p:extLst>
      <p:ext uri="{BB962C8B-B14F-4D97-AF65-F5344CB8AC3E}">
        <p14:creationId xmlns:p14="http://schemas.microsoft.com/office/powerpoint/2010/main" val="371794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408E1A-2525-FB44-B717-7277B6965FE3}"/>
              </a:ext>
            </a:extLst>
          </p:cNvPr>
          <p:cNvSpPr>
            <a:spLocks noGrp="1"/>
          </p:cNvSpPr>
          <p:nvPr>
            <p:ph type="ftr" sz="quarter" idx="11"/>
          </p:nvPr>
        </p:nvSpPr>
        <p:spPr>
          <a:xfrm>
            <a:off x="371474" y="6309320"/>
            <a:ext cx="5856709" cy="412155"/>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CD431FE9-8F60-4F45-B0BE-C23536DDD768}"/>
              </a:ext>
            </a:extLst>
          </p:cNvPr>
          <p:cNvPicPr>
            <a:picLocks noChangeAspect="1"/>
          </p:cNvPicPr>
          <p:nvPr/>
        </p:nvPicPr>
        <p:blipFill>
          <a:blip r:embed="rId3"/>
          <a:stretch>
            <a:fillRect/>
          </a:stretch>
        </p:blipFill>
        <p:spPr>
          <a:xfrm>
            <a:off x="1739627" y="-236424"/>
            <a:ext cx="5856709" cy="7579270"/>
          </a:xfrm>
          <a:prstGeom prst="rect">
            <a:avLst/>
          </a:prstGeom>
        </p:spPr>
      </p:pic>
    </p:spTree>
    <p:extLst>
      <p:ext uri="{BB962C8B-B14F-4D97-AF65-F5344CB8AC3E}">
        <p14:creationId xmlns:p14="http://schemas.microsoft.com/office/powerpoint/2010/main" val="142677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97F5-8C2D-CB4A-9249-ABBF2987FA0E}"/>
              </a:ext>
            </a:extLst>
          </p:cNvPr>
          <p:cNvSpPr>
            <a:spLocks noGrp="1"/>
          </p:cNvSpPr>
          <p:nvPr>
            <p:ph type="title"/>
          </p:nvPr>
        </p:nvSpPr>
        <p:spPr/>
        <p:txBody>
          <a:bodyPr/>
          <a:lstStyle/>
          <a:p>
            <a:r>
              <a:rPr lang="en-US" dirty="0"/>
              <a:t>Lightweight Cryptography Concepts</a:t>
            </a:r>
          </a:p>
        </p:txBody>
      </p:sp>
      <p:sp>
        <p:nvSpPr>
          <p:cNvPr id="3" name="Content Placeholder 2">
            <a:extLst>
              <a:ext uri="{FF2B5EF4-FFF2-40B4-BE49-F238E27FC236}">
                <a16:creationId xmlns:a16="http://schemas.microsoft.com/office/drawing/2014/main" id="{4297FCA8-4884-0049-9C0B-B1E68DCCF22A}"/>
              </a:ext>
            </a:extLst>
          </p:cNvPr>
          <p:cNvSpPr>
            <a:spLocks noGrp="1"/>
          </p:cNvSpPr>
          <p:nvPr>
            <p:ph idx="1"/>
          </p:nvPr>
        </p:nvSpPr>
        <p:spPr>
          <a:xfrm>
            <a:off x="786606" y="1844824"/>
            <a:ext cx="7570787" cy="4547195"/>
          </a:xfrm>
        </p:spPr>
        <p:txBody>
          <a:bodyPr>
            <a:normAutofit fontScale="70000" lnSpcReduction="20000"/>
          </a:bodyPr>
          <a:lstStyle/>
          <a:p>
            <a:r>
              <a:rPr lang="en-US" i="1" dirty="0"/>
              <a:t>Lightweight cryptography </a:t>
            </a:r>
            <a:r>
              <a:rPr lang="en-US" dirty="0"/>
              <a:t>is a subfield of cryptography concerned with the development of cryptographic algorithms for resource-constrained devices</a:t>
            </a:r>
          </a:p>
          <a:p>
            <a:r>
              <a:rPr lang="en-US" dirty="0"/>
              <a:t>The term</a:t>
            </a:r>
            <a:r>
              <a:rPr lang="en-US" i="1" dirty="0"/>
              <a:t> lightweight </a:t>
            </a:r>
            <a:r>
              <a:rPr lang="en-US" dirty="0"/>
              <a:t>refers to the characteristic that a cryptographic algorithm makes minimal resource demands on the host system</a:t>
            </a:r>
          </a:p>
          <a:p>
            <a:r>
              <a:rPr lang="en-US" dirty="0"/>
              <a:t>For many existing cryptographic standards, the algorithms incorporate trade-offs between security, performance, and cost requirements that make them unsuitable for implementation in resource-constrained devices</a:t>
            </a:r>
          </a:p>
          <a:p>
            <a:r>
              <a:rPr lang="en-US" dirty="0"/>
              <a:t>Lightweight cryptography includes attempts to develop efficient implementations of conventional cryptographic algorithms as well as the design of new lightweight algorithms</a:t>
            </a:r>
          </a:p>
          <a:p>
            <a:endParaRPr lang="en-US" dirty="0"/>
          </a:p>
        </p:txBody>
      </p:sp>
      <p:sp>
        <p:nvSpPr>
          <p:cNvPr id="4" name="Footer Placeholder 3">
            <a:extLst>
              <a:ext uri="{FF2B5EF4-FFF2-40B4-BE49-F238E27FC236}">
                <a16:creationId xmlns:a16="http://schemas.microsoft.com/office/drawing/2014/main" id="{0B6A0773-68C4-5C44-AA51-309A7F209CCC}"/>
              </a:ext>
            </a:extLst>
          </p:cNvPr>
          <p:cNvSpPr>
            <a:spLocks noGrp="1"/>
          </p:cNvSpPr>
          <p:nvPr>
            <p:ph type="ftr" sz="quarter" idx="11"/>
          </p:nvPr>
        </p:nvSpPr>
        <p:spPr>
          <a:xfrm>
            <a:off x="395536" y="61849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47707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2276-531F-6C4F-B83C-B0B148000A09}"/>
              </a:ext>
            </a:extLst>
          </p:cNvPr>
          <p:cNvSpPr>
            <a:spLocks noGrp="1"/>
          </p:cNvSpPr>
          <p:nvPr>
            <p:ph type="title"/>
          </p:nvPr>
        </p:nvSpPr>
        <p:spPr>
          <a:xfrm>
            <a:off x="792163" y="188106"/>
            <a:ext cx="7570787" cy="1412875"/>
          </a:xfrm>
        </p:spPr>
        <p:txBody>
          <a:bodyPr/>
          <a:lstStyle/>
          <a:p>
            <a:r>
              <a:rPr lang="en-US" dirty="0" err="1"/>
              <a:t>SipHash</a:t>
            </a:r>
            <a:endParaRPr lang="en-US" dirty="0"/>
          </a:p>
        </p:txBody>
      </p:sp>
      <p:sp>
        <p:nvSpPr>
          <p:cNvPr id="3" name="Content Placeholder 2">
            <a:extLst>
              <a:ext uri="{FF2B5EF4-FFF2-40B4-BE49-F238E27FC236}">
                <a16:creationId xmlns:a16="http://schemas.microsoft.com/office/drawing/2014/main" id="{CC184F4C-2857-D74E-A8DD-0F932AB49BA3}"/>
              </a:ext>
            </a:extLst>
          </p:cNvPr>
          <p:cNvSpPr>
            <a:spLocks noGrp="1"/>
          </p:cNvSpPr>
          <p:nvPr>
            <p:ph idx="1"/>
          </p:nvPr>
        </p:nvSpPr>
        <p:spPr>
          <a:xfrm>
            <a:off x="792163" y="1762125"/>
            <a:ext cx="7570787" cy="4611712"/>
          </a:xfrm>
        </p:spPr>
        <p:txBody>
          <a:bodyPr>
            <a:normAutofit fontScale="70000" lnSpcReduction="20000"/>
          </a:bodyPr>
          <a:lstStyle/>
          <a:p>
            <a:r>
              <a:rPr lang="en-US" dirty="0"/>
              <a:t>One example of a newly designed MAC is </a:t>
            </a:r>
            <a:r>
              <a:rPr lang="en-US" dirty="0" err="1"/>
              <a:t>SipHash</a:t>
            </a:r>
            <a:endParaRPr lang="en-US" dirty="0"/>
          </a:p>
          <a:p>
            <a:r>
              <a:rPr lang="en-US" dirty="0"/>
              <a:t>The principal objectives for the design of </a:t>
            </a:r>
            <a:r>
              <a:rPr lang="en-US" dirty="0" err="1"/>
              <a:t>SipHash</a:t>
            </a:r>
            <a:r>
              <a:rPr lang="en-US" dirty="0"/>
              <a:t> were: </a:t>
            </a:r>
          </a:p>
          <a:p>
            <a:pPr lvl="2"/>
            <a:r>
              <a:rPr lang="en-US" dirty="0"/>
              <a:t>Optimize the MAC algorithm for short messages</a:t>
            </a:r>
          </a:p>
          <a:p>
            <a:pPr lvl="2"/>
            <a:r>
              <a:rPr lang="en-US" dirty="0"/>
              <a:t>Build a MAC that is secure, efficient, and simple</a:t>
            </a:r>
          </a:p>
          <a:p>
            <a:r>
              <a:rPr lang="en-US" dirty="0"/>
              <a:t>Two important characteristics of </a:t>
            </a:r>
            <a:r>
              <a:rPr lang="en-US" dirty="0" err="1"/>
              <a:t>SipHash</a:t>
            </a:r>
            <a:r>
              <a:rPr lang="en-US" dirty="0"/>
              <a:t> are that it does not require key expansion and that minimal internal state is required</a:t>
            </a:r>
          </a:p>
          <a:p>
            <a:r>
              <a:rPr lang="en-US" dirty="0" err="1"/>
              <a:t>SipHash</a:t>
            </a:r>
            <a:r>
              <a:rPr lang="en-US" dirty="0"/>
              <a:t> has a sponge type of structure consisting of a compression phase, during which the message is absorbed and compressed, followed by a finalization phase, which provides further mixing of the bits</a:t>
            </a:r>
          </a:p>
          <a:p>
            <a:r>
              <a:rPr lang="en-US" dirty="0" err="1"/>
              <a:t>SipHash</a:t>
            </a:r>
            <a:r>
              <a:rPr lang="en-US" dirty="0"/>
              <a:t> is a family of functions denoted </a:t>
            </a:r>
            <a:r>
              <a:rPr lang="en-US" dirty="0" err="1"/>
              <a:t>SipHash</a:t>
            </a:r>
            <a:r>
              <a:rPr lang="en-US" dirty="0"/>
              <a:t>-</a:t>
            </a:r>
            <a:r>
              <a:rPr lang="en-US" i="1" dirty="0"/>
              <a:t>c</a:t>
            </a:r>
            <a:r>
              <a:rPr lang="en-US" dirty="0"/>
              <a:t>-</a:t>
            </a:r>
            <a:r>
              <a:rPr lang="en-US" i="1" dirty="0"/>
              <a:t>d</a:t>
            </a:r>
            <a:r>
              <a:rPr lang="en-US" dirty="0"/>
              <a:t>, where </a:t>
            </a:r>
            <a:r>
              <a:rPr lang="en-US" i="1" dirty="0"/>
              <a:t>c </a:t>
            </a:r>
            <a:r>
              <a:rPr lang="en-US" dirty="0"/>
              <a:t>is the number of compression rounds between message blocks and </a:t>
            </a:r>
            <a:r>
              <a:rPr lang="en-US" i="1" dirty="0"/>
              <a:t>d </a:t>
            </a:r>
            <a:r>
              <a:rPr lang="en-US" dirty="0"/>
              <a:t>is the number of finalization rounds. </a:t>
            </a:r>
          </a:p>
        </p:txBody>
      </p:sp>
      <p:sp>
        <p:nvSpPr>
          <p:cNvPr id="4" name="Footer Placeholder 3">
            <a:extLst>
              <a:ext uri="{FF2B5EF4-FFF2-40B4-BE49-F238E27FC236}">
                <a16:creationId xmlns:a16="http://schemas.microsoft.com/office/drawing/2014/main" id="{AB73E6CA-1D86-5A4E-BDE7-072F4CACF913}"/>
              </a:ext>
            </a:extLst>
          </p:cNvPr>
          <p:cNvSpPr>
            <a:spLocks noGrp="1"/>
          </p:cNvSpPr>
          <p:nvPr>
            <p:ph type="ftr" sz="quarter" idx="11"/>
          </p:nvPr>
        </p:nvSpPr>
        <p:spPr>
          <a:xfrm>
            <a:off x="395536" y="6373837"/>
            <a:ext cx="5856709" cy="4841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102666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0E20A54-ABFF-0543-9B39-F4F7E0427B8E}"/>
              </a:ext>
            </a:extLst>
          </p:cNvPr>
          <p:cNvSpPr>
            <a:spLocks noGrp="1"/>
          </p:cNvSpPr>
          <p:nvPr>
            <p:ph type="ftr" sz="quarter" idx="11"/>
          </p:nvPr>
        </p:nvSpPr>
        <p:spPr>
          <a:xfrm>
            <a:off x="371474" y="6381328"/>
            <a:ext cx="6000725" cy="340147"/>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AC0FA523-F8B5-CB47-B4C9-2E6CB42F1386}"/>
              </a:ext>
            </a:extLst>
          </p:cNvPr>
          <p:cNvPicPr>
            <a:picLocks noChangeAspect="1"/>
          </p:cNvPicPr>
          <p:nvPr/>
        </p:nvPicPr>
        <p:blipFill>
          <a:blip r:embed="rId3"/>
          <a:stretch>
            <a:fillRect/>
          </a:stretch>
        </p:blipFill>
        <p:spPr>
          <a:xfrm>
            <a:off x="2195736" y="176917"/>
            <a:ext cx="5025946" cy="6504165"/>
          </a:xfrm>
          <a:prstGeom prst="rect">
            <a:avLst/>
          </a:prstGeom>
        </p:spPr>
      </p:pic>
    </p:spTree>
    <p:extLst>
      <p:ext uri="{BB962C8B-B14F-4D97-AF65-F5344CB8AC3E}">
        <p14:creationId xmlns:p14="http://schemas.microsoft.com/office/powerpoint/2010/main" val="88845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0A53-2875-B848-9999-17A36A1667C1}"/>
              </a:ext>
            </a:extLst>
          </p:cNvPr>
          <p:cNvSpPr>
            <a:spLocks noGrp="1"/>
          </p:cNvSpPr>
          <p:nvPr>
            <p:ph type="title"/>
          </p:nvPr>
        </p:nvSpPr>
        <p:spPr>
          <a:xfrm>
            <a:off x="0" y="39688"/>
            <a:ext cx="9143999" cy="1412875"/>
          </a:xfrm>
        </p:spPr>
        <p:txBody>
          <a:bodyPr/>
          <a:lstStyle/>
          <a:p>
            <a:r>
              <a:rPr lang="en-US" dirty="0"/>
              <a:t>Post-quantum Cryptography</a:t>
            </a:r>
          </a:p>
        </p:txBody>
      </p:sp>
      <p:graphicFrame>
        <p:nvGraphicFramePr>
          <p:cNvPr id="5" name="Content Placeholder 4">
            <a:extLst>
              <a:ext uri="{FF2B5EF4-FFF2-40B4-BE49-F238E27FC236}">
                <a16:creationId xmlns:a16="http://schemas.microsoft.com/office/drawing/2014/main" id="{B45D51A0-8B1C-5744-9589-E6B11B1D0268}"/>
              </a:ext>
            </a:extLst>
          </p:cNvPr>
          <p:cNvGraphicFramePr>
            <a:graphicFrameLocks noGrp="1"/>
          </p:cNvGraphicFramePr>
          <p:nvPr>
            <p:ph idx="1"/>
            <p:extLst>
              <p:ext uri="{D42A27DB-BD31-4B8C-83A1-F6EECF244321}">
                <p14:modId xmlns:p14="http://schemas.microsoft.com/office/powerpoint/2010/main" val="2431015821"/>
              </p:ext>
            </p:extLst>
          </p:nvPr>
        </p:nvGraphicFramePr>
        <p:xfrm>
          <a:off x="683568" y="1829901"/>
          <a:ext cx="8028309" cy="4331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72EE2F4-EB0A-9040-A1DB-75871D99470C}"/>
              </a:ext>
            </a:extLst>
          </p:cNvPr>
          <p:cNvSpPr>
            <a:spLocks noGrp="1"/>
          </p:cNvSpPr>
          <p:nvPr>
            <p:ph type="ftr" sz="quarter" idx="11"/>
          </p:nvPr>
        </p:nvSpPr>
        <p:spPr>
          <a:xfrm>
            <a:off x="371474" y="6361112"/>
            <a:ext cx="6288757"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92937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300C-FE58-7D4B-B606-C07E6A1666DE}"/>
              </a:ext>
            </a:extLst>
          </p:cNvPr>
          <p:cNvSpPr>
            <a:spLocks noGrp="1"/>
          </p:cNvSpPr>
          <p:nvPr>
            <p:ph type="title"/>
          </p:nvPr>
        </p:nvSpPr>
        <p:spPr/>
        <p:txBody>
          <a:bodyPr/>
          <a:lstStyle/>
          <a:p>
            <a:r>
              <a:rPr lang="en-US" dirty="0"/>
              <a:t>Quantum Computing</a:t>
            </a:r>
          </a:p>
        </p:txBody>
      </p:sp>
      <p:sp>
        <p:nvSpPr>
          <p:cNvPr id="3" name="Content Placeholder 2">
            <a:extLst>
              <a:ext uri="{FF2B5EF4-FFF2-40B4-BE49-F238E27FC236}">
                <a16:creationId xmlns:a16="http://schemas.microsoft.com/office/drawing/2014/main" id="{BE89250C-0404-994C-A02F-0F1653A00C1C}"/>
              </a:ext>
            </a:extLst>
          </p:cNvPr>
          <p:cNvSpPr>
            <a:spLocks noGrp="1"/>
          </p:cNvSpPr>
          <p:nvPr>
            <p:ph idx="1"/>
          </p:nvPr>
        </p:nvSpPr>
        <p:spPr>
          <a:xfrm>
            <a:off x="539552" y="1762125"/>
            <a:ext cx="8232973" cy="4959350"/>
          </a:xfrm>
        </p:spPr>
        <p:txBody>
          <a:bodyPr>
            <a:normAutofit lnSpcReduction="10000"/>
          </a:bodyPr>
          <a:lstStyle/>
          <a:p>
            <a:r>
              <a:rPr lang="en-US" i="1" dirty="0"/>
              <a:t>Quantum computing </a:t>
            </a:r>
            <a:r>
              <a:rPr lang="en-US" dirty="0"/>
              <a:t>is based on the representation of information in a form analogous to the behavior of elementary particles in quantum physics</a:t>
            </a:r>
          </a:p>
          <a:p>
            <a:r>
              <a:rPr lang="en-US" dirty="0"/>
              <a:t>A practical application of this representation requires producing a physical system that performs computation making use of quantum physical principles</a:t>
            </a:r>
          </a:p>
          <a:p>
            <a:r>
              <a:rPr lang="en-US" dirty="0"/>
              <a:t>As yet, no such general-purpose computing system has been developed but in principle it is possible to do so</a:t>
            </a:r>
          </a:p>
          <a:p>
            <a:endParaRPr lang="en-US" dirty="0"/>
          </a:p>
        </p:txBody>
      </p:sp>
      <p:sp>
        <p:nvSpPr>
          <p:cNvPr id="4" name="Footer Placeholder 3">
            <a:extLst>
              <a:ext uri="{FF2B5EF4-FFF2-40B4-BE49-F238E27FC236}">
                <a16:creationId xmlns:a16="http://schemas.microsoft.com/office/drawing/2014/main" id="{4DD6CDC5-02C7-3648-A7C8-7FB5190B9950}"/>
              </a:ext>
            </a:extLst>
          </p:cNvPr>
          <p:cNvSpPr>
            <a:spLocks noGrp="1"/>
          </p:cNvSpPr>
          <p:nvPr>
            <p:ph type="ftr" sz="quarter" idx="11"/>
          </p:nvPr>
        </p:nvSpPr>
        <p:spPr>
          <a:xfrm>
            <a:off x="371474" y="6361112"/>
            <a:ext cx="5784701"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18106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457C-EFD6-2640-9D67-DB4A07054B07}"/>
              </a:ext>
            </a:extLst>
          </p:cNvPr>
          <p:cNvSpPr>
            <a:spLocks noGrp="1"/>
          </p:cNvSpPr>
          <p:nvPr>
            <p:ph type="title"/>
          </p:nvPr>
        </p:nvSpPr>
        <p:spPr/>
        <p:txBody>
          <a:bodyPr/>
          <a:lstStyle/>
          <a:p>
            <a:r>
              <a:rPr lang="en-US" dirty="0"/>
              <a:t>Qubits</a:t>
            </a:r>
          </a:p>
        </p:txBody>
      </p:sp>
      <p:sp>
        <p:nvSpPr>
          <p:cNvPr id="3" name="Content Placeholder 2">
            <a:extLst>
              <a:ext uri="{FF2B5EF4-FFF2-40B4-BE49-F238E27FC236}">
                <a16:creationId xmlns:a16="http://schemas.microsoft.com/office/drawing/2014/main" id="{FBAE1053-1373-8949-9599-D6FA09BEF51B}"/>
              </a:ext>
            </a:extLst>
          </p:cNvPr>
          <p:cNvSpPr>
            <a:spLocks noGrp="1"/>
          </p:cNvSpPr>
          <p:nvPr>
            <p:ph idx="1"/>
          </p:nvPr>
        </p:nvSpPr>
        <p:spPr>
          <a:xfrm>
            <a:off x="792163" y="1762125"/>
            <a:ext cx="7570787" cy="4598987"/>
          </a:xfrm>
        </p:spPr>
        <p:txBody>
          <a:bodyPr>
            <a:normAutofit fontScale="70000" lnSpcReduction="20000"/>
          </a:bodyPr>
          <a:lstStyle/>
          <a:p>
            <a:r>
              <a:rPr lang="en-US" dirty="0"/>
              <a:t>Information in a quantum computer is represented as quantum bits, or </a:t>
            </a:r>
            <a:r>
              <a:rPr lang="en-US" i="1" dirty="0"/>
              <a:t>qubits</a:t>
            </a:r>
          </a:p>
          <a:p>
            <a:pPr lvl="2"/>
            <a:r>
              <a:rPr lang="en-US" dirty="0"/>
              <a:t>A qubit can be viewed as a quantum analog of a classical bit, one that obeys the laws of quantum physics</a:t>
            </a:r>
          </a:p>
          <a:p>
            <a:r>
              <a:rPr lang="en-US" dirty="0"/>
              <a:t>Qubits have two properties that are relevant to quantum computing: </a:t>
            </a:r>
          </a:p>
          <a:p>
            <a:pPr lvl="2"/>
            <a:r>
              <a:rPr lang="en-US" b="1" i="1" dirty="0"/>
              <a:t>Superposition: </a:t>
            </a:r>
            <a:r>
              <a:rPr lang="en-US" dirty="0"/>
              <a:t>A qubit does not exist in a single state but in a superposition of different states. It is only when a measurement is taken that the qubit collapses into a unique state (binary 1 or 0). Prior to that it is only possible to express a probability that the qubit is a 1 or a 0. The qubit can be thought of a vector of unit magnitude in a two-dimensional vector space. </a:t>
            </a:r>
          </a:p>
          <a:p>
            <a:pPr lvl="2"/>
            <a:r>
              <a:rPr lang="en-US" b="1" i="1" dirty="0"/>
              <a:t>Entanglement: </a:t>
            </a:r>
            <a:r>
              <a:rPr lang="en-US" dirty="0"/>
              <a:t>Qubits can be linked to each other over the course of operations reflecting the physical phenomenon known as quantum entanglement. The relevant implication of this is that state of a multiple-qubit system is not represented by a linear combination of the state vectors of each qubit but rather a tensor product. </a:t>
            </a:r>
          </a:p>
          <a:p>
            <a:pPr lvl="2"/>
            <a:endParaRPr lang="en-US" dirty="0"/>
          </a:p>
          <a:p>
            <a:pPr lvl="2"/>
            <a:endParaRPr lang="en-US" dirty="0"/>
          </a:p>
          <a:p>
            <a:endParaRPr lang="en-US" dirty="0"/>
          </a:p>
        </p:txBody>
      </p:sp>
      <p:sp>
        <p:nvSpPr>
          <p:cNvPr id="4" name="Footer Placeholder 3">
            <a:extLst>
              <a:ext uri="{FF2B5EF4-FFF2-40B4-BE49-F238E27FC236}">
                <a16:creationId xmlns:a16="http://schemas.microsoft.com/office/drawing/2014/main" id="{002F4219-918C-D44F-90F6-C2FDC1EB4D40}"/>
              </a:ext>
            </a:extLst>
          </p:cNvPr>
          <p:cNvSpPr>
            <a:spLocks noGrp="1"/>
          </p:cNvSpPr>
          <p:nvPr>
            <p:ph type="ftr" sz="quarter" idx="11"/>
          </p:nvPr>
        </p:nvSpPr>
        <p:spPr>
          <a:xfrm>
            <a:off x="371474" y="6361112"/>
            <a:ext cx="5280645"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5190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EDB42E-A3F9-EB48-831B-C64AB7ECA3D2}"/>
              </a:ext>
            </a:extLst>
          </p:cNvPr>
          <p:cNvSpPr>
            <a:spLocks noGrp="1"/>
          </p:cNvSpPr>
          <p:nvPr>
            <p:ph type="ftr" sz="quarter" idx="11"/>
          </p:nvPr>
        </p:nvSpPr>
        <p:spPr>
          <a:xfrm>
            <a:off x="371474" y="6453336"/>
            <a:ext cx="5280645" cy="268139"/>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76E46F50-2F18-7749-B209-5C1B7B5B5956}"/>
              </a:ext>
            </a:extLst>
          </p:cNvPr>
          <p:cNvPicPr>
            <a:picLocks noChangeAspect="1"/>
          </p:cNvPicPr>
          <p:nvPr/>
        </p:nvPicPr>
        <p:blipFill>
          <a:blip r:embed="rId3"/>
          <a:stretch>
            <a:fillRect/>
          </a:stretch>
        </p:blipFill>
        <p:spPr>
          <a:xfrm>
            <a:off x="1691680" y="-675456"/>
            <a:ext cx="6120680" cy="7920880"/>
          </a:xfrm>
          <a:prstGeom prst="rect">
            <a:avLst/>
          </a:prstGeom>
        </p:spPr>
      </p:pic>
    </p:spTree>
    <p:extLst>
      <p:ext uri="{BB962C8B-B14F-4D97-AF65-F5344CB8AC3E}">
        <p14:creationId xmlns:p14="http://schemas.microsoft.com/office/powerpoint/2010/main" val="259499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2B82-3F79-0C40-AD5D-CE4B9D70BACF}"/>
              </a:ext>
            </a:extLst>
          </p:cNvPr>
          <p:cNvSpPr>
            <a:spLocks noGrp="1"/>
          </p:cNvSpPr>
          <p:nvPr>
            <p:ph type="title"/>
          </p:nvPr>
        </p:nvSpPr>
        <p:spPr>
          <a:xfrm>
            <a:off x="793470" y="161341"/>
            <a:ext cx="7570787" cy="1412875"/>
          </a:xfrm>
        </p:spPr>
        <p:txBody>
          <a:bodyPr/>
          <a:lstStyle/>
          <a:p>
            <a:r>
              <a:rPr lang="en-US" dirty="0"/>
              <a:t>Grover’s Algorithm</a:t>
            </a:r>
          </a:p>
        </p:txBody>
      </p:sp>
      <p:sp>
        <p:nvSpPr>
          <p:cNvPr id="3" name="Content Placeholder 2">
            <a:extLst>
              <a:ext uri="{FF2B5EF4-FFF2-40B4-BE49-F238E27FC236}">
                <a16:creationId xmlns:a16="http://schemas.microsoft.com/office/drawing/2014/main" id="{DB80FFB2-919E-9545-98B4-E41918634020}"/>
              </a:ext>
            </a:extLst>
          </p:cNvPr>
          <p:cNvSpPr>
            <a:spLocks noGrp="1"/>
          </p:cNvSpPr>
          <p:nvPr>
            <p:ph idx="1"/>
          </p:nvPr>
        </p:nvSpPr>
        <p:spPr>
          <a:xfrm>
            <a:off x="792163" y="1762125"/>
            <a:ext cx="7570787" cy="4598987"/>
          </a:xfrm>
        </p:spPr>
        <p:txBody>
          <a:bodyPr>
            <a:normAutofit fontScale="77500" lnSpcReduction="20000"/>
          </a:bodyPr>
          <a:lstStyle/>
          <a:p>
            <a:r>
              <a:rPr lang="en-US" dirty="0">
                <a:solidFill>
                  <a:schemeClr val="tx1"/>
                </a:solidFill>
                <a:latin typeface="Arial" pitchFamily="-107" charset="0"/>
                <a:ea typeface="ＭＳ Ｐゴシック" pitchFamily="-107" charset="-128"/>
                <a:cs typeface="ＭＳ Ｐゴシック" pitchFamily="-107" charset="-128"/>
              </a:rPr>
              <a:t>Searches an unordered list in </a:t>
            </a:r>
            <a:r>
              <a:rPr lang="en-US" i="1" dirty="0">
                <a:solidFill>
                  <a:schemeClr val="tx1"/>
                </a:solidFill>
                <a:latin typeface="Arial" pitchFamily="-107" charset="0"/>
                <a:ea typeface="ＭＳ Ｐゴシック" pitchFamily="-107" charset="-128"/>
                <a:cs typeface="ＭＳ Ｐゴシック" pitchFamily="-107" charset="-128"/>
              </a:rPr>
              <a:t>O(√n)</a:t>
            </a:r>
            <a:r>
              <a:rPr lang="en-US" dirty="0">
                <a:solidFill>
                  <a:schemeClr val="tx1"/>
                </a:solidFill>
                <a:latin typeface="Arial" pitchFamily="-107" charset="0"/>
                <a:ea typeface="ＭＳ Ｐゴシック" pitchFamily="-107" charset="-128"/>
                <a:cs typeface="ＭＳ Ｐゴシック" pitchFamily="-107" charset="-128"/>
              </a:rPr>
              <a:t> time, while conventional algorithms require </a:t>
            </a:r>
            <a:r>
              <a:rPr lang="en-US" i="1" dirty="0">
                <a:solidFill>
                  <a:schemeClr val="tx1"/>
                </a:solidFill>
                <a:latin typeface="Arial" pitchFamily="-107" charset="0"/>
                <a:ea typeface="ＭＳ Ｐゴシック" pitchFamily="-107" charset="-128"/>
                <a:cs typeface="ＭＳ Ｐゴシック" pitchFamily="-107" charset="-128"/>
              </a:rPr>
              <a:t>O(n)</a:t>
            </a:r>
          </a:p>
          <a:p>
            <a:r>
              <a:rPr lang="en-US" dirty="0">
                <a:solidFill>
                  <a:schemeClr val="tx1"/>
                </a:solidFill>
                <a:latin typeface="Arial" pitchFamily="-107" charset="0"/>
                <a:ea typeface="ＭＳ Ｐゴシック" pitchFamily="-107" charset="-128"/>
                <a:cs typeface="ＭＳ Ｐゴシック" pitchFamily="-107" charset="-128"/>
              </a:rPr>
              <a:t>Can reduce the cost of attacking a symmetric cryptographic algorithm</a:t>
            </a:r>
          </a:p>
          <a:p>
            <a:r>
              <a:rPr lang="en-US" dirty="0">
                <a:solidFill>
                  <a:schemeClr val="tx1"/>
                </a:solidFill>
                <a:latin typeface="Arial" pitchFamily="-107" charset="0"/>
                <a:ea typeface="ＭＳ Ｐゴシック" pitchFamily="-107" charset="-128"/>
                <a:cs typeface="ＭＳ Ｐゴシック" pitchFamily="-107" charset="-128"/>
              </a:rPr>
              <a:t>A 128-bit AES key is considered secure for the foreseeable future</a:t>
            </a:r>
          </a:p>
          <a:p>
            <a:pPr lvl="2"/>
            <a:r>
              <a:rPr lang="en-US" dirty="0">
                <a:solidFill>
                  <a:schemeClr val="tx1"/>
                </a:solidFill>
                <a:latin typeface="Arial" pitchFamily="-107" charset="0"/>
                <a:ea typeface="ＭＳ Ｐゴシック" pitchFamily="-107" charset="-128"/>
                <a:cs typeface="ＭＳ Ｐゴシック" pitchFamily="-107" charset="-128"/>
              </a:rPr>
              <a:t>To guard against a quantum attack using Grover’s algorithm, the same level of security could be maintained by moving to a 256-bit key</a:t>
            </a:r>
          </a:p>
          <a:p>
            <a:r>
              <a:rPr lang="en-US" sz="2900" dirty="0">
                <a:solidFill>
                  <a:schemeClr val="tx1"/>
                </a:solidFill>
                <a:latin typeface="Arial" pitchFamily="-107" charset="0"/>
                <a:ea typeface="ＭＳ Ｐゴシック" pitchFamily="-107" charset="-128"/>
              </a:rPr>
              <a:t>Similarly, Grover’s algorithm can theoretically reduce the security of a cryptographic hash algorithm by a factor of two</a:t>
            </a:r>
          </a:p>
          <a:p>
            <a:pPr lvl="2"/>
            <a:r>
              <a:rPr lang="en-US" dirty="0">
                <a:solidFill>
                  <a:schemeClr val="tx1"/>
                </a:solidFill>
                <a:latin typeface="Arial" pitchFamily="-107" charset="0"/>
                <a:ea typeface="ＭＳ Ｐゴシック" pitchFamily="-107" charset="-128"/>
              </a:rPr>
              <a:t>This can be countered by doubling the hash length</a:t>
            </a:r>
          </a:p>
          <a:p>
            <a:endParaRPr lang="en-US" dirty="0"/>
          </a:p>
        </p:txBody>
      </p:sp>
      <p:sp>
        <p:nvSpPr>
          <p:cNvPr id="4" name="Footer Placeholder 3">
            <a:extLst>
              <a:ext uri="{FF2B5EF4-FFF2-40B4-BE49-F238E27FC236}">
                <a16:creationId xmlns:a16="http://schemas.microsoft.com/office/drawing/2014/main" id="{370BA191-4EE2-6F41-A041-0CB56C4977D7}"/>
              </a:ext>
            </a:extLst>
          </p:cNvPr>
          <p:cNvSpPr>
            <a:spLocks noGrp="1"/>
          </p:cNvSpPr>
          <p:nvPr>
            <p:ph type="ftr" sz="quarter" idx="11"/>
          </p:nvPr>
        </p:nvSpPr>
        <p:spPr>
          <a:xfrm>
            <a:off x="371474" y="6361112"/>
            <a:ext cx="6144741"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53964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160C-B96E-3E4F-8765-B0DFF44B9E4E}"/>
              </a:ext>
            </a:extLst>
          </p:cNvPr>
          <p:cNvSpPr>
            <a:spLocks noGrp="1"/>
          </p:cNvSpPr>
          <p:nvPr>
            <p:ph type="title"/>
          </p:nvPr>
        </p:nvSpPr>
        <p:spPr/>
        <p:txBody>
          <a:bodyPr/>
          <a:lstStyle/>
          <a:p>
            <a:r>
              <a:rPr lang="en-US" dirty="0"/>
              <a:t>Raising Awareness </a:t>
            </a:r>
          </a:p>
        </p:txBody>
      </p:sp>
      <p:sp>
        <p:nvSpPr>
          <p:cNvPr id="3" name="Content Placeholder 2">
            <a:extLst>
              <a:ext uri="{FF2B5EF4-FFF2-40B4-BE49-F238E27FC236}">
                <a16:creationId xmlns:a16="http://schemas.microsoft.com/office/drawing/2014/main" id="{5933531A-AC04-024C-9E64-2A8FBE2DEFBD}"/>
              </a:ext>
            </a:extLst>
          </p:cNvPr>
          <p:cNvSpPr>
            <a:spLocks noGrp="1"/>
          </p:cNvSpPr>
          <p:nvPr>
            <p:ph idx="1"/>
          </p:nvPr>
        </p:nvSpPr>
        <p:spPr>
          <a:xfrm>
            <a:off x="792163" y="1916832"/>
            <a:ext cx="7812285" cy="4444280"/>
          </a:xfrm>
        </p:spPr>
        <p:txBody>
          <a:bodyPr>
            <a:normAutofit fontScale="77500" lnSpcReduction="20000"/>
          </a:bodyPr>
          <a:lstStyle/>
          <a:p>
            <a:r>
              <a:rPr lang="en-US" dirty="0"/>
              <a:t>Although practical large-scale quantum computers are not likely for a number of years, there has been considerable interest and some urgency in developing cryptographic algorithms that are secure against such computers</a:t>
            </a:r>
          </a:p>
          <a:p>
            <a:r>
              <a:rPr lang="en-US" dirty="0"/>
              <a:t>The following are examples: </a:t>
            </a:r>
          </a:p>
          <a:p>
            <a:pPr lvl="2">
              <a:spcBef>
                <a:spcPts val="1200"/>
              </a:spcBef>
            </a:pPr>
            <a:r>
              <a:rPr lang="en-US" dirty="0"/>
              <a:t>In 2015, the U.S. National Security Agency (NSA) released a major policy statement on the need for post-quantum cryptography</a:t>
            </a:r>
          </a:p>
          <a:p>
            <a:pPr lvl="2">
              <a:spcBef>
                <a:spcPts val="1200"/>
              </a:spcBef>
            </a:pPr>
            <a:r>
              <a:rPr lang="en-US" dirty="0"/>
              <a:t> In 2016, NIST announced a request for submissions for public-key </a:t>
            </a:r>
            <a:r>
              <a:rPr lang="en-US" i="1" dirty="0"/>
              <a:t>post-quantum cryptographic algorithms</a:t>
            </a:r>
          </a:p>
          <a:p>
            <a:pPr lvl="2">
              <a:spcBef>
                <a:spcPts val="1200"/>
              </a:spcBef>
            </a:pPr>
            <a:r>
              <a:rPr lang="en-US" dirty="0"/>
              <a:t> In 2014, the ETSI Quantum Safe Cryptography (QSC) Industry Specification Group was formed to assess and make recommendations for quantum-safe cryptographic primitives and protocols</a:t>
            </a:r>
          </a:p>
          <a:p>
            <a:endParaRPr lang="en-US" dirty="0"/>
          </a:p>
        </p:txBody>
      </p:sp>
      <p:sp>
        <p:nvSpPr>
          <p:cNvPr id="4" name="Footer Placeholder 3">
            <a:extLst>
              <a:ext uri="{FF2B5EF4-FFF2-40B4-BE49-F238E27FC236}">
                <a16:creationId xmlns:a16="http://schemas.microsoft.com/office/drawing/2014/main" id="{CC5A3B72-B472-954F-930E-4F51E8D33201}"/>
              </a:ext>
            </a:extLst>
          </p:cNvPr>
          <p:cNvSpPr>
            <a:spLocks noGrp="1"/>
          </p:cNvSpPr>
          <p:nvPr>
            <p:ph type="ftr" sz="quarter" idx="11"/>
          </p:nvPr>
        </p:nvSpPr>
        <p:spPr>
          <a:xfrm>
            <a:off x="371474" y="6361112"/>
            <a:ext cx="7296869"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66996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66CB-B41E-684D-B767-570F9EDD4BB8}"/>
              </a:ext>
            </a:extLst>
          </p:cNvPr>
          <p:cNvSpPr>
            <a:spLocks noGrp="1"/>
          </p:cNvSpPr>
          <p:nvPr>
            <p:ph type="title"/>
          </p:nvPr>
        </p:nvSpPr>
        <p:spPr/>
        <p:txBody>
          <a:bodyPr/>
          <a:lstStyle/>
          <a:p>
            <a:r>
              <a:rPr lang="en-US" dirty="0" err="1"/>
              <a:t>Cryptoperiod</a:t>
            </a:r>
            <a:r>
              <a:rPr lang="en-US" dirty="0"/>
              <a:t> </a:t>
            </a:r>
          </a:p>
        </p:txBody>
      </p:sp>
      <p:sp>
        <p:nvSpPr>
          <p:cNvPr id="3" name="Content Placeholder 2">
            <a:extLst>
              <a:ext uri="{FF2B5EF4-FFF2-40B4-BE49-F238E27FC236}">
                <a16:creationId xmlns:a16="http://schemas.microsoft.com/office/drawing/2014/main" id="{6C3ACF7C-7E0C-854F-8DED-5A9B027D1A2E}"/>
              </a:ext>
            </a:extLst>
          </p:cNvPr>
          <p:cNvSpPr>
            <a:spLocks noGrp="1"/>
          </p:cNvSpPr>
          <p:nvPr>
            <p:ph idx="1"/>
          </p:nvPr>
        </p:nvSpPr>
        <p:spPr>
          <a:xfrm>
            <a:off x="792163" y="1942306"/>
            <a:ext cx="7570787" cy="4598987"/>
          </a:xfrm>
        </p:spPr>
        <p:txBody>
          <a:bodyPr>
            <a:normAutofit fontScale="92500"/>
          </a:bodyPr>
          <a:lstStyle/>
          <a:p>
            <a:r>
              <a:rPr lang="en-US" dirty="0">
                <a:solidFill>
                  <a:schemeClr val="tx1"/>
                </a:solidFill>
                <a:latin typeface="Arial" pitchFamily="-107" charset="0"/>
                <a:ea typeface="ＭＳ Ｐゴシック" pitchFamily="-107" charset="-128"/>
                <a:cs typeface="ＭＳ Ｐゴシック" pitchFamily="-107" charset="-128"/>
              </a:rPr>
              <a:t>The </a:t>
            </a:r>
            <a:r>
              <a:rPr lang="en-US" dirty="0" err="1">
                <a:solidFill>
                  <a:schemeClr val="tx1"/>
                </a:solidFill>
                <a:latin typeface="Arial" pitchFamily="-107" charset="0"/>
                <a:ea typeface="ＭＳ Ｐゴシック" pitchFamily="-107" charset="-128"/>
                <a:cs typeface="ＭＳ Ｐゴシック" pitchFamily="-107" charset="-128"/>
              </a:rPr>
              <a:t>cryptoperiod</a:t>
            </a:r>
            <a:r>
              <a:rPr lang="en-US" dirty="0">
                <a:solidFill>
                  <a:schemeClr val="tx1"/>
                </a:solidFill>
                <a:latin typeface="Arial" pitchFamily="-107" charset="0"/>
                <a:ea typeface="ＭＳ Ｐゴシック" pitchFamily="-107" charset="-128"/>
                <a:cs typeface="ＭＳ Ｐゴシック" pitchFamily="-107" charset="-128"/>
              </a:rPr>
              <a:t> of a cryptographic key is the time span during which a specific cryptographic key is authorized for use for its defined purpose</a:t>
            </a:r>
          </a:p>
          <a:p>
            <a:r>
              <a:rPr lang="en-US" dirty="0">
                <a:solidFill>
                  <a:schemeClr val="tx1"/>
                </a:solidFill>
                <a:latin typeface="Arial" pitchFamily="-107" charset="0"/>
                <a:ea typeface="ＭＳ Ｐゴシック" pitchFamily="-107" charset="-128"/>
                <a:cs typeface="ＭＳ Ｐゴシック" pitchFamily="-107" charset="-128"/>
              </a:rPr>
              <a:t>A number of potential security threats make it advisable that any key not be used for a prolonged period of time. These threats include: </a:t>
            </a:r>
          </a:p>
          <a:p>
            <a:pPr lvl="2"/>
            <a:r>
              <a:rPr lang="en-US" dirty="0">
                <a:solidFill>
                  <a:schemeClr val="tx1"/>
                </a:solidFill>
                <a:latin typeface="Arial" pitchFamily="-107" charset="0"/>
                <a:ea typeface="ＭＳ Ｐゴシック" pitchFamily="-107" charset="-128"/>
              </a:rPr>
              <a:t>Brute-force attacks</a:t>
            </a:r>
          </a:p>
          <a:p>
            <a:pPr lvl="2"/>
            <a:r>
              <a:rPr lang="en-US" dirty="0">
                <a:solidFill>
                  <a:schemeClr val="tx1"/>
                </a:solidFill>
                <a:latin typeface="Arial" pitchFamily="-107" charset="0"/>
                <a:ea typeface="ＭＳ Ｐゴシック" pitchFamily="-107" charset="-128"/>
              </a:rPr>
              <a:t>Cryptanalysis</a:t>
            </a:r>
          </a:p>
          <a:p>
            <a:pPr lvl="2"/>
            <a:r>
              <a:rPr lang="en-US" dirty="0">
                <a:solidFill>
                  <a:schemeClr val="tx1"/>
                </a:solidFill>
                <a:latin typeface="Arial" pitchFamily="-107" charset="0"/>
                <a:ea typeface="ＭＳ Ｐゴシック" pitchFamily="-107" charset="-128"/>
              </a:rPr>
              <a:t>Other security threats</a:t>
            </a:r>
            <a:endParaRPr lang="en-US" dirty="0"/>
          </a:p>
          <a:p>
            <a:endParaRPr lang="en-US" dirty="0"/>
          </a:p>
        </p:txBody>
      </p:sp>
      <p:sp>
        <p:nvSpPr>
          <p:cNvPr id="4" name="Footer Placeholder 3">
            <a:extLst>
              <a:ext uri="{FF2B5EF4-FFF2-40B4-BE49-F238E27FC236}">
                <a16:creationId xmlns:a16="http://schemas.microsoft.com/office/drawing/2014/main" id="{398D8399-CE39-A44A-AFF8-088DBDC774F0}"/>
              </a:ext>
            </a:extLst>
          </p:cNvPr>
          <p:cNvSpPr>
            <a:spLocks noGrp="1"/>
          </p:cNvSpPr>
          <p:nvPr>
            <p:ph type="ftr" sz="quarter" idx="11"/>
          </p:nvPr>
        </p:nvSpPr>
        <p:spPr>
          <a:xfrm>
            <a:off x="371474" y="6361112"/>
            <a:ext cx="6288757"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13317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E76BF3-A108-CA45-A01A-71D0DC097255}"/>
              </a:ext>
            </a:extLst>
          </p:cNvPr>
          <p:cNvSpPr>
            <a:spLocks noGrp="1"/>
          </p:cNvSpPr>
          <p:nvPr>
            <p:ph type="ftr" sz="quarter" idx="11"/>
          </p:nvPr>
        </p:nvSpPr>
        <p:spPr>
          <a:xfrm>
            <a:off x="371474" y="6356350"/>
            <a:ext cx="5784701" cy="385018"/>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BB0B8090-3FDF-EC46-BE85-0AB025336AB1}"/>
              </a:ext>
            </a:extLst>
          </p:cNvPr>
          <p:cNvPicPr>
            <a:picLocks noChangeAspect="1"/>
          </p:cNvPicPr>
          <p:nvPr/>
        </p:nvPicPr>
        <p:blipFill rotWithShape="1">
          <a:blip r:embed="rId3"/>
          <a:srcRect t="21325" b="13250"/>
          <a:stretch/>
        </p:blipFill>
        <p:spPr>
          <a:xfrm>
            <a:off x="944259" y="213358"/>
            <a:ext cx="7255481" cy="6142992"/>
          </a:xfrm>
          <a:prstGeom prst="rect">
            <a:avLst/>
          </a:prstGeom>
        </p:spPr>
      </p:pic>
    </p:spTree>
    <p:extLst>
      <p:ext uri="{BB962C8B-B14F-4D97-AF65-F5344CB8AC3E}">
        <p14:creationId xmlns:p14="http://schemas.microsoft.com/office/powerpoint/2010/main" val="355491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13F1-544E-D24E-AA4B-03EE0B307F36}"/>
              </a:ext>
            </a:extLst>
          </p:cNvPr>
          <p:cNvSpPr>
            <a:spLocks noGrp="1"/>
          </p:cNvSpPr>
          <p:nvPr>
            <p:ph type="title"/>
          </p:nvPr>
        </p:nvSpPr>
        <p:spPr/>
        <p:txBody>
          <a:bodyPr/>
          <a:lstStyle/>
          <a:p>
            <a:r>
              <a:rPr lang="en-US" dirty="0"/>
              <a:t>Embedded Systems</a:t>
            </a:r>
          </a:p>
        </p:txBody>
      </p:sp>
      <p:sp>
        <p:nvSpPr>
          <p:cNvPr id="3" name="Content Placeholder 2">
            <a:extLst>
              <a:ext uri="{FF2B5EF4-FFF2-40B4-BE49-F238E27FC236}">
                <a16:creationId xmlns:a16="http://schemas.microsoft.com/office/drawing/2014/main" id="{36F2EBAD-86B5-6247-9890-FF502B3523FC}"/>
              </a:ext>
            </a:extLst>
          </p:cNvPr>
          <p:cNvSpPr>
            <a:spLocks noGrp="1"/>
          </p:cNvSpPr>
          <p:nvPr>
            <p:ph idx="1"/>
          </p:nvPr>
        </p:nvSpPr>
        <p:spPr>
          <a:xfrm>
            <a:off x="792163" y="1762124"/>
            <a:ext cx="7570787" cy="4763219"/>
          </a:xfrm>
        </p:spPr>
        <p:txBody>
          <a:bodyPr>
            <a:normAutofit fontScale="47500" lnSpcReduction="20000"/>
          </a:bodyPr>
          <a:lstStyle/>
          <a:p>
            <a:pPr>
              <a:lnSpc>
                <a:spcPct val="90000"/>
              </a:lnSpc>
              <a:spcBef>
                <a:spcPts val="1200"/>
              </a:spcBef>
            </a:pPr>
            <a:r>
              <a:rPr lang="en-US" sz="3400" dirty="0"/>
              <a:t>The term </a:t>
            </a:r>
            <a:r>
              <a:rPr lang="en-US" sz="3400" i="1" dirty="0"/>
              <a:t>embedded system </a:t>
            </a:r>
            <a:r>
              <a:rPr lang="en-US" sz="3400" dirty="0"/>
              <a:t>refers to the use of electronics and software within a product that has a specific function or set of functions</a:t>
            </a:r>
          </a:p>
          <a:p>
            <a:pPr>
              <a:lnSpc>
                <a:spcPct val="90000"/>
              </a:lnSpc>
              <a:spcBef>
                <a:spcPts val="1200"/>
              </a:spcBef>
            </a:pPr>
            <a:r>
              <a:rPr lang="en-US" sz="3400" dirty="0"/>
              <a:t>We can also define an embedded system as any device that includes a computer chip, but that is not a general-purpose workstation, desktop, or laptop computer</a:t>
            </a:r>
          </a:p>
          <a:p>
            <a:pPr>
              <a:lnSpc>
                <a:spcPct val="90000"/>
              </a:lnSpc>
              <a:spcBef>
                <a:spcPts val="1200"/>
              </a:spcBef>
            </a:pPr>
            <a:r>
              <a:rPr lang="en-US" sz="3400" dirty="0"/>
              <a:t>Today, many devices that use electric power have an embedded computing system</a:t>
            </a:r>
          </a:p>
          <a:p>
            <a:pPr>
              <a:lnSpc>
                <a:spcPct val="90000"/>
              </a:lnSpc>
              <a:spcBef>
                <a:spcPts val="1200"/>
              </a:spcBef>
            </a:pPr>
            <a:r>
              <a:rPr lang="en-US" sz="3400" dirty="0"/>
              <a:t>Types of devices with embedded systems include:</a:t>
            </a:r>
          </a:p>
          <a:p>
            <a:pPr lvl="2"/>
            <a:r>
              <a:rPr lang="en-US" dirty="0"/>
              <a:t>cell phones</a:t>
            </a:r>
          </a:p>
          <a:p>
            <a:pPr lvl="2"/>
            <a:r>
              <a:rPr lang="en-US" dirty="0"/>
              <a:t>digital cameras</a:t>
            </a:r>
          </a:p>
          <a:p>
            <a:pPr lvl="2"/>
            <a:r>
              <a:rPr lang="en-US" dirty="0"/>
              <a:t>video cameras</a:t>
            </a:r>
          </a:p>
          <a:p>
            <a:pPr lvl="2"/>
            <a:r>
              <a:rPr lang="en-US" dirty="0"/>
              <a:t>calculators</a:t>
            </a:r>
          </a:p>
          <a:p>
            <a:pPr lvl="2"/>
            <a:r>
              <a:rPr lang="en-US" dirty="0"/>
              <a:t>microwave ovens</a:t>
            </a:r>
          </a:p>
          <a:p>
            <a:pPr lvl="2"/>
            <a:r>
              <a:rPr lang="en-US" dirty="0"/>
              <a:t>home security systems</a:t>
            </a:r>
          </a:p>
          <a:p>
            <a:pPr lvl="2"/>
            <a:r>
              <a:rPr lang="en-US" dirty="0"/>
              <a:t>washing machines</a:t>
            </a:r>
          </a:p>
          <a:p>
            <a:pPr lvl="2"/>
            <a:r>
              <a:rPr lang="en-US" dirty="0"/>
              <a:t>lighting systems</a:t>
            </a:r>
          </a:p>
          <a:p>
            <a:pPr lvl="2"/>
            <a:r>
              <a:rPr lang="en-US" dirty="0"/>
              <a:t>thermostats</a:t>
            </a:r>
          </a:p>
          <a:p>
            <a:pPr lvl="2"/>
            <a:r>
              <a:rPr lang="en-US" dirty="0"/>
              <a:t>printers</a:t>
            </a:r>
          </a:p>
          <a:p>
            <a:pPr lvl="2"/>
            <a:r>
              <a:rPr lang="en-US" dirty="0"/>
              <a:t>various automotive systems </a:t>
            </a:r>
          </a:p>
          <a:p>
            <a:pPr lvl="2"/>
            <a:r>
              <a:rPr lang="en-US" dirty="0"/>
              <a:t>tennis rackets</a:t>
            </a:r>
          </a:p>
          <a:p>
            <a:pPr lvl="2"/>
            <a:r>
              <a:rPr lang="en-US" dirty="0"/>
              <a:t>toothbrushes</a:t>
            </a:r>
          </a:p>
          <a:p>
            <a:pPr lvl="2"/>
            <a:r>
              <a:rPr lang="en-US" dirty="0"/>
              <a:t>and numerous types of sensors and actuators in automated systems</a:t>
            </a:r>
          </a:p>
          <a:p>
            <a:endParaRPr lang="en-US" dirty="0"/>
          </a:p>
        </p:txBody>
      </p:sp>
      <p:sp>
        <p:nvSpPr>
          <p:cNvPr id="4" name="Footer Placeholder 3">
            <a:extLst>
              <a:ext uri="{FF2B5EF4-FFF2-40B4-BE49-F238E27FC236}">
                <a16:creationId xmlns:a16="http://schemas.microsoft.com/office/drawing/2014/main" id="{3F08A479-C1DA-984A-A31E-394BE6CB0279}"/>
              </a:ext>
            </a:extLst>
          </p:cNvPr>
          <p:cNvSpPr>
            <a:spLocks noGrp="1"/>
          </p:cNvSpPr>
          <p:nvPr>
            <p:ph type="ftr" sz="quarter" idx="11"/>
          </p:nvPr>
        </p:nvSpPr>
        <p:spPr>
          <a:xfrm>
            <a:off x="395536" y="6505302"/>
            <a:ext cx="5424661" cy="31301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812389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6BEC9-D5F3-9142-BEA5-CA48C2DCEEED}"/>
              </a:ext>
            </a:extLst>
          </p:cNvPr>
          <p:cNvSpPr>
            <a:spLocks noGrp="1"/>
          </p:cNvSpPr>
          <p:nvPr>
            <p:ph type="ftr" sz="quarter" idx="11"/>
          </p:nvPr>
        </p:nvSpPr>
        <p:spPr>
          <a:xfrm>
            <a:off x="371474" y="6381328"/>
            <a:ext cx="6720805" cy="340147"/>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6A02C7F5-058A-A848-BFD2-7EA10AD98A5D}"/>
              </a:ext>
            </a:extLst>
          </p:cNvPr>
          <p:cNvPicPr>
            <a:picLocks noChangeAspect="1"/>
          </p:cNvPicPr>
          <p:nvPr/>
        </p:nvPicPr>
        <p:blipFill>
          <a:blip r:embed="rId3"/>
          <a:stretch>
            <a:fillRect/>
          </a:stretch>
        </p:blipFill>
        <p:spPr>
          <a:xfrm>
            <a:off x="611560" y="618188"/>
            <a:ext cx="8160966" cy="6103287"/>
          </a:xfrm>
          <a:prstGeom prst="rect">
            <a:avLst/>
          </a:prstGeom>
        </p:spPr>
      </p:pic>
      <p:cxnSp>
        <p:nvCxnSpPr>
          <p:cNvPr id="7" name="Straight Connector 6">
            <a:extLst>
              <a:ext uri="{FF2B5EF4-FFF2-40B4-BE49-F238E27FC236}">
                <a16:creationId xmlns:a16="http://schemas.microsoft.com/office/drawing/2014/main" id="{E5790DC0-971D-BA48-BE77-4149507CA608}"/>
              </a:ext>
            </a:extLst>
          </p:cNvPr>
          <p:cNvCxnSpPr/>
          <p:nvPr/>
        </p:nvCxnSpPr>
        <p:spPr>
          <a:xfrm>
            <a:off x="611560" y="1124744"/>
            <a:ext cx="0" cy="511256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9E88215-27F6-F445-B989-E8CFB0BB3BA3}"/>
              </a:ext>
            </a:extLst>
          </p:cNvPr>
          <p:cNvSpPr/>
          <p:nvPr/>
        </p:nvSpPr>
        <p:spPr>
          <a:xfrm>
            <a:off x="6320272" y="6588492"/>
            <a:ext cx="2743636" cy="276999"/>
          </a:xfrm>
          <a:prstGeom prst="rect">
            <a:avLst/>
          </a:prstGeom>
        </p:spPr>
        <p:txBody>
          <a:bodyPr wrap="none">
            <a:spAutoFit/>
          </a:bodyPr>
          <a:lstStyle/>
          <a:p>
            <a:r>
              <a:rPr lang="en-US" sz="1200" dirty="0"/>
              <a:t>(Table is on page 441 in the textbook)</a:t>
            </a:r>
          </a:p>
        </p:txBody>
      </p:sp>
    </p:spTree>
    <p:extLst>
      <p:ext uri="{BB962C8B-B14F-4D97-AF65-F5344CB8AC3E}">
        <p14:creationId xmlns:p14="http://schemas.microsoft.com/office/powerpoint/2010/main" val="298049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6F8E31-67AA-A043-B3DC-85A6AFC87291}"/>
              </a:ext>
            </a:extLst>
          </p:cNvPr>
          <p:cNvSpPr>
            <a:spLocks noGrp="1"/>
          </p:cNvSpPr>
          <p:nvPr>
            <p:ph type="ftr" sz="quarter" idx="11"/>
          </p:nvPr>
        </p:nvSpPr>
        <p:spPr>
          <a:xfrm>
            <a:off x="371474" y="6381328"/>
            <a:ext cx="5784701" cy="340147"/>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DBEFB5E0-A376-884C-9CA4-C3AAF2AA9567}"/>
              </a:ext>
            </a:extLst>
          </p:cNvPr>
          <p:cNvPicPr>
            <a:picLocks noChangeAspect="1"/>
          </p:cNvPicPr>
          <p:nvPr/>
        </p:nvPicPr>
        <p:blipFill rotWithShape="1">
          <a:blip r:embed="rId3"/>
          <a:srcRect t="23099" b="35300"/>
          <a:stretch/>
        </p:blipFill>
        <p:spPr>
          <a:xfrm>
            <a:off x="-180527" y="856764"/>
            <a:ext cx="9809814" cy="5281156"/>
          </a:xfrm>
          <a:prstGeom prst="rect">
            <a:avLst/>
          </a:prstGeom>
        </p:spPr>
      </p:pic>
    </p:spTree>
    <p:extLst>
      <p:ext uri="{BB962C8B-B14F-4D97-AF65-F5344CB8AC3E}">
        <p14:creationId xmlns:p14="http://schemas.microsoft.com/office/powerpoint/2010/main" val="118802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8C09A5-69B6-864E-BFED-D368D014720A}"/>
              </a:ext>
            </a:extLst>
          </p:cNvPr>
          <p:cNvSpPr>
            <a:spLocks noGrp="1"/>
          </p:cNvSpPr>
          <p:nvPr>
            <p:ph type="ftr" sz="quarter" idx="11"/>
          </p:nvPr>
        </p:nvSpPr>
        <p:spPr>
          <a:xfrm>
            <a:off x="371474" y="6237312"/>
            <a:ext cx="7008837" cy="484163"/>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F6DB7080-67EB-7C46-92F1-D8847A8E07ED}"/>
              </a:ext>
            </a:extLst>
          </p:cNvPr>
          <p:cNvPicPr>
            <a:picLocks noChangeAspect="1"/>
          </p:cNvPicPr>
          <p:nvPr/>
        </p:nvPicPr>
        <p:blipFill>
          <a:blip r:embed="rId3"/>
          <a:stretch>
            <a:fillRect/>
          </a:stretch>
        </p:blipFill>
        <p:spPr>
          <a:xfrm>
            <a:off x="371475" y="996645"/>
            <a:ext cx="8677244" cy="5024643"/>
          </a:xfrm>
          <a:prstGeom prst="rect">
            <a:avLst/>
          </a:prstGeom>
        </p:spPr>
      </p:pic>
      <p:cxnSp>
        <p:nvCxnSpPr>
          <p:cNvPr id="7" name="Straight Connector 6">
            <a:extLst>
              <a:ext uri="{FF2B5EF4-FFF2-40B4-BE49-F238E27FC236}">
                <a16:creationId xmlns:a16="http://schemas.microsoft.com/office/drawing/2014/main" id="{06691D25-2895-F047-B77E-58242E0D53D1}"/>
              </a:ext>
            </a:extLst>
          </p:cNvPr>
          <p:cNvCxnSpPr/>
          <p:nvPr/>
        </p:nvCxnSpPr>
        <p:spPr>
          <a:xfrm>
            <a:off x="371474" y="2132856"/>
            <a:ext cx="0" cy="3404269"/>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4D8D66B-0DA2-5448-BAF1-2BAF59F88C88}"/>
              </a:ext>
            </a:extLst>
          </p:cNvPr>
          <p:cNvSpPr txBox="1"/>
          <p:nvPr/>
        </p:nvSpPr>
        <p:spPr>
          <a:xfrm>
            <a:off x="6499623" y="5698703"/>
            <a:ext cx="2549096" cy="538609"/>
          </a:xfrm>
          <a:prstGeom prst="rect">
            <a:avLst/>
          </a:prstGeom>
          <a:noFill/>
        </p:spPr>
        <p:txBody>
          <a:bodyPr wrap="none" rtlCol="0">
            <a:spAutoFit/>
          </a:bodyPr>
          <a:lstStyle/>
          <a:p>
            <a:r>
              <a:rPr lang="en-US" sz="1100" dirty="0"/>
              <a:t>(Table is on page 441 in the textbook)</a:t>
            </a:r>
          </a:p>
          <a:p>
            <a:endParaRPr lang="en-US" dirty="0"/>
          </a:p>
        </p:txBody>
      </p:sp>
    </p:spTree>
    <p:extLst>
      <p:ext uri="{BB962C8B-B14F-4D97-AF65-F5344CB8AC3E}">
        <p14:creationId xmlns:p14="http://schemas.microsoft.com/office/powerpoint/2010/main" val="1322493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1B24-4AC9-7149-9A2F-58A2FEF623E4}"/>
              </a:ext>
            </a:extLst>
          </p:cNvPr>
          <p:cNvSpPr>
            <a:spLocks noGrp="1"/>
          </p:cNvSpPr>
          <p:nvPr>
            <p:ph type="title"/>
          </p:nvPr>
        </p:nvSpPr>
        <p:spPr>
          <a:xfrm>
            <a:off x="792163" y="136525"/>
            <a:ext cx="7570787" cy="1412875"/>
          </a:xfrm>
        </p:spPr>
        <p:txBody>
          <a:bodyPr/>
          <a:lstStyle/>
          <a:p>
            <a:r>
              <a:rPr lang="en-US" dirty="0"/>
              <a:t>Vulnerable Categories</a:t>
            </a:r>
          </a:p>
        </p:txBody>
      </p:sp>
      <p:graphicFrame>
        <p:nvGraphicFramePr>
          <p:cNvPr id="5" name="Content Placeholder 4">
            <a:extLst>
              <a:ext uri="{FF2B5EF4-FFF2-40B4-BE49-F238E27FC236}">
                <a16:creationId xmlns:a16="http://schemas.microsoft.com/office/drawing/2014/main" id="{C7DFAE3B-8F12-384D-997B-8750D69A8DD7}"/>
              </a:ext>
            </a:extLst>
          </p:cNvPr>
          <p:cNvGraphicFramePr>
            <a:graphicFrameLocks noGrp="1"/>
          </p:cNvGraphicFramePr>
          <p:nvPr>
            <p:ph idx="1"/>
            <p:extLst>
              <p:ext uri="{D42A27DB-BD31-4B8C-83A1-F6EECF244321}">
                <p14:modId xmlns:p14="http://schemas.microsoft.com/office/powerpoint/2010/main" val="956699719"/>
              </p:ext>
            </p:extLst>
          </p:nvPr>
        </p:nvGraphicFramePr>
        <p:xfrm>
          <a:off x="798914" y="1823881"/>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A17730E-3794-734C-84A7-3269BD2277CD}"/>
              </a:ext>
            </a:extLst>
          </p:cNvPr>
          <p:cNvSpPr>
            <a:spLocks noGrp="1"/>
          </p:cNvSpPr>
          <p:nvPr>
            <p:ph type="ftr" sz="quarter" idx="11"/>
          </p:nvPr>
        </p:nvSpPr>
        <p:spPr>
          <a:xfrm>
            <a:off x="371474" y="6361112"/>
            <a:ext cx="6576789"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4283405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AC26-59FA-2647-8D33-E2B5DDB2BEC9}"/>
              </a:ext>
            </a:extLst>
          </p:cNvPr>
          <p:cNvSpPr>
            <a:spLocks noGrp="1"/>
          </p:cNvSpPr>
          <p:nvPr>
            <p:ph type="title"/>
          </p:nvPr>
        </p:nvSpPr>
        <p:spPr>
          <a:xfrm>
            <a:off x="899592" y="196850"/>
            <a:ext cx="7570787" cy="1412875"/>
          </a:xfrm>
        </p:spPr>
        <p:txBody>
          <a:bodyPr/>
          <a:lstStyle/>
          <a:p>
            <a:r>
              <a:rPr lang="en-US" dirty="0"/>
              <a:t>Alternatives</a:t>
            </a:r>
          </a:p>
        </p:txBody>
      </p:sp>
      <p:sp>
        <p:nvSpPr>
          <p:cNvPr id="3" name="Content Placeholder 2">
            <a:extLst>
              <a:ext uri="{FF2B5EF4-FFF2-40B4-BE49-F238E27FC236}">
                <a16:creationId xmlns:a16="http://schemas.microsoft.com/office/drawing/2014/main" id="{A5896C47-012C-3548-B29F-17ACAE17576A}"/>
              </a:ext>
            </a:extLst>
          </p:cNvPr>
          <p:cNvSpPr>
            <a:spLocks noGrp="1"/>
          </p:cNvSpPr>
          <p:nvPr>
            <p:ph idx="1"/>
          </p:nvPr>
        </p:nvSpPr>
        <p:spPr>
          <a:xfrm>
            <a:off x="792163" y="1762125"/>
            <a:ext cx="7812285" cy="4594225"/>
          </a:xfrm>
        </p:spPr>
        <p:txBody>
          <a:bodyPr>
            <a:normAutofit fontScale="77500" lnSpcReduction="20000"/>
          </a:bodyPr>
          <a:lstStyle/>
          <a:p>
            <a:r>
              <a:rPr lang="en-US" dirty="0"/>
              <a:t>There is no single widely accepted alternative to the existing algorithms based on integer factorization or discrete logarithms</a:t>
            </a:r>
          </a:p>
          <a:p>
            <a:r>
              <a:rPr lang="en-US" dirty="0"/>
              <a:t>Of the approaches reported in the literature, four general types of algorithms predominate: </a:t>
            </a:r>
            <a:endParaRPr lang="en-US" sz="2600" dirty="0"/>
          </a:p>
          <a:p>
            <a:pPr lvl="2"/>
            <a:r>
              <a:rPr lang="en-US" i="1" dirty="0"/>
              <a:t>Lattice-based cryptography: </a:t>
            </a:r>
          </a:p>
          <a:p>
            <a:pPr lvl="4"/>
            <a:r>
              <a:rPr lang="en-US" dirty="0"/>
              <a:t>These schemes involve the construction of primitives that involve lattices</a:t>
            </a:r>
            <a:endParaRPr lang="en-US" sz="2200" dirty="0"/>
          </a:p>
          <a:p>
            <a:pPr lvl="2"/>
            <a:r>
              <a:rPr lang="en-US" i="1" dirty="0"/>
              <a:t>Code-based cryptography: </a:t>
            </a:r>
          </a:p>
          <a:p>
            <a:pPr lvl="4"/>
            <a:r>
              <a:rPr lang="en-US" dirty="0"/>
              <a:t>These schemes are based on error-correcting codes</a:t>
            </a:r>
          </a:p>
          <a:p>
            <a:pPr lvl="2"/>
            <a:r>
              <a:rPr lang="en-US" i="1" dirty="0"/>
              <a:t>Multivariate polynomial cryptography: </a:t>
            </a:r>
          </a:p>
          <a:p>
            <a:pPr lvl="4"/>
            <a:r>
              <a:rPr lang="en-US" dirty="0"/>
              <a:t>These schemes are based on the difficulty of solving systems of multivariate polynomials over finite fields</a:t>
            </a:r>
          </a:p>
          <a:p>
            <a:pPr lvl="2"/>
            <a:r>
              <a:rPr lang="en-US" sz="2500" i="1" dirty="0"/>
              <a:t>Hash-based signatures</a:t>
            </a:r>
            <a:r>
              <a:rPr lang="en-US" sz="2500" dirty="0"/>
              <a:t>: </a:t>
            </a:r>
          </a:p>
          <a:p>
            <a:pPr lvl="4"/>
            <a:r>
              <a:rPr lang="en-US" sz="2100" dirty="0"/>
              <a:t>These are digital signatures constructed using hash functions </a:t>
            </a:r>
          </a:p>
        </p:txBody>
      </p:sp>
      <p:sp>
        <p:nvSpPr>
          <p:cNvPr id="4" name="Footer Placeholder 3">
            <a:extLst>
              <a:ext uri="{FF2B5EF4-FFF2-40B4-BE49-F238E27FC236}">
                <a16:creationId xmlns:a16="http://schemas.microsoft.com/office/drawing/2014/main" id="{FB1305FC-E2E1-EE47-B10E-EE15F08F67FD}"/>
              </a:ext>
            </a:extLst>
          </p:cNvPr>
          <p:cNvSpPr>
            <a:spLocks noGrp="1"/>
          </p:cNvSpPr>
          <p:nvPr>
            <p:ph type="ftr" sz="quarter" idx="11"/>
          </p:nvPr>
        </p:nvSpPr>
        <p:spPr>
          <a:xfrm>
            <a:off x="371474" y="6356350"/>
            <a:ext cx="5568677"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090767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F3F202-412A-064C-A070-F385CE98462A}"/>
              </a:ext>
            </a:extLst>
          </p:cNvPr>
          <p:cNvSpPr>
            <a:spLocks noGrp="1"/>
          </p:cNvSpPr>
          <p:nvPr>
            <p:ph type="ftr" sz="quarter" idx="11"/>
          </p:nvPr>
        </p:nvSpPr>
        <p:spPr>
          <a:xfrm>
            <a:off x="371474" y="6309320"/>
            <a:ext cx="5856709" cy="412155"/>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69A52850-136A-944E-AF75-B8D57F43EA5B}"/>
              </a:ext>
            </a:extLst>
          </p:cNvPr>
          <p:cNvPicPr>
            <a:picLocks noChangeAspect="1"/>
          </p:cNvPicPr>
          <p:nvPr/>
        </p:nvPicPr>
        <p:blipFill>
          <a:blip r:embed="rId3"/>
          <a:stretch>
            <a:fillRect/>
          </a:stretch>
        </p:blipFill>
        <p:spPr>
          <a:xfrm>
            <a:off x="251521" y="1844824"/>
            <a:ext cx="8605996" cy="3181276"/>
          </a:xfrm>
          <a:prstGeom prst="rect">
            <a:avLst/>
          </a:prstGeom>
        </p:spPr>
      </p:pic>
      <p:cxnSp>
        <p:nvCxnSpPr>
          <p:cNvPr id="7" name="Straight Connector 6">
            <a:extLst>
              <a:ext uri="{FF2B5EF4-FFF2-40B4-BE49-F238E27FC236}">
                <a16:creationId xmlns:a16="http://schemas.microsoft.com/office/drawing/2014/main" id="{DF367F14-A9DF-3546-930D-9F08849F1268}"/>
              </a:ext>
            </a:extLst>
          </p:cNvPr>
          <p:cNvCxnSpPr/>
          <p:nvPr/>
        </p:nvCxnSpPr>
        <p:spPr>
          <a:xfrm>
            <a:off x="251520" y="2924944"/>
            <a:ext cx="0" cy="1584176"/>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D1E14406-0B22-994E-B3FA-699E21F5C214}"/>
              </a:ext>
            </a:extLst>
          </p:cNvPr>
          <p:cNvSpPr/>
          <p:nvPr/>
        </p:nvSpPr>
        <p:spPr>
          <a:xfrm>
            <a:off x="6228183" y="4895295"/>
            <a:ext cx="2549096" cy="261610"/>
          </a:xfrm>
          <a:prstGeom prst="rect">
            <a:avLst/>
          </a:prstGeom>
        </p:spPr>
        <p:txBody>
          <a:bodyPr wrap="none">
            <a:spAutoFit/>
          </a:bodyPr>
          <a:lstStyle/>
          <a:p>
            <a:r>
              <a:rPr lang="en-US" sz="1100" dirty="0"/>
              <a:t>(Table is on page 443 in the textbook)</a:t>
            </a:r>
          </a:p>
        </p:txBody>
      </p:sp>
    </p:spTree>
    <p:extLst>
      <p:ext uri="{BB962C8B-B14F-4D97-AF65-F5344CB8AC3E}">
        <p14:creationId xmlns:p14="http://schemas.microsoft.com/office/powerpoint/2010/main" val="1810367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2DB9E0-FDA2-2044-9049-AD863D178C17}"/>
              </a:ext>
            </a:extLst>
          </p:cNvPr>
          <p:cNvSpPr>
            <a:spLocks noGrp="1"/>
          </p:cNvSpPr>
          <p:nvPr>
            <p:ph type="ftr" sz="quarter" idx="11"/>
          </p:nvPr>
        </p:nvSpPr>
        <p:spPr>
          <a:xfrm>
            <a:off x="371474" y="6356350"/>
            <a:ext cx="6216749" cy="501650"/>
          </a:xfrm>
        </p:spPr>
        <p:txBody>
          <a:bodyPr/>
          <a:lstStyle/>
          <a:p>
            <a:pPr>
              <a:defRPr/>
            </a:pPr>
            <a:r>
              <a:rPr lang="en-US"/>
              <a:t>© 2020 Pearson Education, Inc., Hoboken, NJ. All rights reserved.     </a:t>
            </a:r>
            <a:endParaRPr lang="en-US" dirty="0"/>
          </a:p>
        </p:txBody>
      </p:sp>
      <p:pic>
        <p:nvPicPr>
          <p:cNvPr id="8" name="Picture 7">
            <a:extLst>
              <a:ext uri="{FF2B5EF4-FFF2-40B4-BE49-F238E27FC236}">
                <a16:creationId xmlns:a16="http://schemas.microsoft.com/office/drawing/2014/main" id="{5E6472F0-6893-1B4B-9017-BACDD6DCB3BD}"/>
              </a:ext>
            </a:extLst>
          </p:cNvPr>
          <p:cNvPicPr>
            <a:picLocks noChangeAspect="1"/>
          </p:cNvPicPr>
          <p:nvPr/>
        </p:nvPicPr>
        <p:blipFill rotWithShape="1">
          <a:blip r:embed="rId3"/>
          <a:srcRect t="33201" b="22701"/>
          <a:stretch/>
        </p:blipFill>
        <p:spPr>
          <a:xfrm>
            <a:off x="204107" y="936252"/>
            <a:ext cx="8735786" cy="4985495"/>
          </a:xfrm>
          <a:prstGeom prst="rect">
            <a:avLst/>
          </a:prstGeom>
        </p:spPr>
      </p:pic>
    </p:spTree>
    <p:extLst>
      <p:ext uri="{BB962C8B-B14F-4D97-AF65-F5344CB8AC3E}">
        <p14:creationId xmlns:p14="http://schemas.microsoft.com/office/powerpoint/2010/main" val="3954601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95B760-56BB-3044-B0F1-D87984CD3072}"/>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0684A258-B8FC-0C49-9708-44713D5673B7}"/>
              </a:ext>
            </a:extLst>
          </p:cNvPr>
          <p:cNvPicPr>
            <a:picLocks noChangeAspect="1"/>
          </p:cNvPicPr>
          <p:nvPr/>
        </p:nvPicPr>
        <p:blipFill rotWithShape="1">
          <a:blip r:embed="rId3"/>
          <a:srcRect t="18500" b="18500"/>
          <a:stretch/>
        </p:blipFill>
        <p:spPr>
          <a:xfrm>
            <a:off x="611560" y="-93413"/>
            <a:ext cx="8280920" cy="6751291"/>
          </a:xfrm>
          <a:prstGeom prst="rect">
            <a:avLst/>
          </a:prstGeom>
        </p:spPr>
      </p:pic>
    </p:spTree>
    <p:extLst>
      <p:ext uri="{BB962C8B-B14F-4D97-AF65-F5344CB8AC3E}">
        <p14:creationId xmlns:p14="http://schemas.microsoft.com/office/powerpoint/2010/main" val="536204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A41B6C-179A-934B-84A9-59E4176B4742}"/>
              </a:ext>
            </a:extLst>
          </p:cNvPr>
          <p:cNvSpPr>
            <a:spLocks noGrp="1"/>
          </p:cNvSpPr>
          <p:nvPr>
            <p:ph type="ftr" sz="quarter" idx="11"/>
          </p:nvPr>
        </p:nvSpPr>
        <p:spPr>
          <a:xfrm>
            <a:off x="371474" y="6356350"/>
            <a:ext cx="6504781" cy="501650"/>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336E0680-136C-1F40-90B9-97B65BDCDBCD}"/>
              </a:ext>
            </a:extLst>
          </p:cNvPr>
          <p:cNvPicPr>
            <a:picLocks noChangeAspect="1"/>
          </p:cNvPicPr>
          <p:nvPr/>
        </p:nvPicPr>
        <p:blipFill>
          <a:blip r:embed="rId3"/>
          <a:stretch>
            <a:fillRect/>
          </a:stretch>
        </p:blipFill>
        <p:spPr>
          <a:xfrm>
            <a:off x="0" y="1340768"/>
            <a:ext cx="9084278" cy="4464496"/>
          </a:xfrm>
          <a:prstGeom prst="rect">
            <a:avLst/>
          </a:prstGeom>
        </p:spPr>
      </p:pic>
      <p:sp>
        <p:nvSpPr>
          <p:cNvPr id="6" name="TextBox 5">
            <a:extLst>
              <a:ext uri="{FF2B5EF4-FFF2-40B4-BE49-F238E27FC236}">
                <a16:creationId xmlns:a16="http://schemas.microsoft.com/office/drawing/2014/main" id="{EA255B39-23DB-924B-BE4F-80533A3B4838}"/>
              </a:ext>
            </a:extLst>
          </p:cNvPr>
          <p:cNvSpPr txBox="1"/>
          <p:nvPr/>
        </p:nvSpPr>
        <p:spPr>
          <a:xfrm>
            <a:off x="6131169" y="6072554"/>
            <a:ext cx="2549096" cy="538609"/>
          </a:xfrm>
          <a:prstGeom prst="rect">
            <a:avLst/>
          </a:prstGeom>
          <a:noFill/>
        </p:spPr>
        <p:txBody>
          <a:bodyPr wrap="none" rtlCol="0">
            <a:spAutoFit/>
          </a:bodyPr>
          <a:lstStyle/>
          <a:p>
            <a:r>
              <a:rPr lang="en-US" sz="1100" dirty="0"/>
              <a:t>(Table is on </a:t>
            </a:r>
            <a:r>
              <a:rPr lang="en-US" sz="1100"/>
              <a:t>page 449 </a:t>
            </a:r>
            <a:r>
              <a:rPr lang="en-US" sz="1100" dirty="0"/>
              <a:t>in the textbook)</a:t>
            </a:r>
          </a:p>
          <a:p>
            <a:endParaRPr lang="en-US" dirty="0"/>
          </a:p>
        </p:txBody>
      </p:sp>
    </p:spTree>
    <p:extLst>
      <p:ext uri="{BB962C8B-B14F-4D97-AF65-F5344CB8AC3E}">
        <p14:creationId xmlns:p14="http://schemas.microsoft.com/office/powerpoint/2010/main" val="4224916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C97478-82B5-3740-A4C6-5E3EF1D9DAEC}"/>
              </a:ext>
            </a:extLst>
          </p:cNvPr>
          <p:cNvSpPr>
            <a:spLocks noGrp="1"/>
          </p:cNvSpPr>
          <p:nvPr>
            <p:ph type="ftr" sz="quarter" idx="11"/>
          </p:nvPr>
        </p:nvSpPr>
        <p:spPr>
          <a:xfrm>
            <a:off x="371474" y="6356350"/>
            <a:ext cx="6720805"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5F4B8C7A-5885-FF47-AA53-0E080A3F1DA5}"/>
              </a:ext>
            </a:extLst>
          </p:cNvPr>
          <p:cNvPicPr>
            <a:picLocks noChangeAspect="1"/>
          </p:cNvPicPr>
          <p:nvPr/>
        </p:nvPicPr>
        <p:blipFill>
          <a:blip r:embed="rId3"/>
          <a:stretch>
            <a:fillRect/>
          </a:stretch>
        </p:blipFill>
        <p:spPr>
          <a:xfrm>
            <a:off x="1922318" y="-22666"/>
            <a:ext cx="5299364" cy="6858000"/>
          </a:xfrm>
          <a:prstGeom prst="rect">
            <a:avLst/>
          </a:prstGeom>
        </p:spPr>
      </p:pic>
    </p:spTree>
    <p:extLst>
      <p:ext uri="{BB962C8B-B14F-4D97-AF65-F5344CB8AC3E}">
        <p14:creationId xmlns:p14="http://schemas.microsoft.com/office/powerpoint/2010/main" val="32655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C24C-247A-524F-B960-406D5BA524C5}"/>
              </a:ext>
            </a:extLst>
          </p:cNvPr>
          <p:cNvSpPr>
            <a:spLocks noGrp="1"/>
          </p:cNvSpPr>
          <p:nvPr>
            <p:ph type="title"/>
          </p:nvPr>
        </p:nvSpPr>
        <p:spPr/>
        <p:txBody>
          <a:bodyPr/>
          <a:lstStyle/>
          <a:p>
            <a:r>
              <a:rPr lang="en-US" dirty="0"/>
              <a:t>Microcontrollers</a:t>
            </a:r>
          </a:p>
        </p:txBody>
      </p:sp>
      <p:sp>
        <p:nvSpPr>
          <p:cNvPr id="3" name="Content Placeholder 2">
            <a:extLst>
              <a:ext uri="{FF2B5EF4-FFF2-40B4-BE49-F238E27FC236}">
                <a16:creationId xmlns:a16="http://schemas.microsoft.com/office/drawing/2014/main" id="{822B7868-FCCA-834D-8FFD-51D327378C63}"/>
              </a:ext>
            </a:extLst>
          </p:cNvPr>
          <p:cNvSpPr>
            <a:spLocks noGrp="1"/>
          </p:cNvSpPr>
          <p:nvPr>
            <p:ph idx="1"/>
          </p:nvPr>
        </p:nvSpPr>
        <p:spPr>
          <a:xfrm>
            <a:off x="792163" y="1762125"/>
            <a:ext cx="7570787" cy="4598987"/>
          </a:xfrm>
        </p:spPr>
        <p:txBody>
          <a:bodyPr>
            <a:normAutofit fontScale="62500" lnSpcReduction="20000"/>
          </a:bodyPr>
          <a:lstStyle/>
          <a:p>
            <a:pPr>
              <a:lnSpc>
                <a:spcPct val="90000"/>
              </a:lnSpc>
              <a:spcBef>
                <a:spcPts val="1200"/>
              </a:spcBef>
            </a:pPr>
            <a:r>
              <a:rPr lang="en-US" dirty="0">
                <a:solidFill>
                  <a:schemeClr val="tx1"/>
                </a:solidFill>
                <a:ea typeface="ＭＳ Ｐゴシック" pitchFamily="-107" charset="-128"/>
                <a:cs typeface="ＭＳ Ｐゴシック" pitchFamily="-107" charset="-128"/>
              </a:rPr>
              <a:t>A </a:t>
            </a:r>
            <a:r>
              <a:rPr lang="en-US" i="1" dirty="0">
                <a:solidFill>
                  <a:schemeClr val="tx1"/>
                </a:solidFill>
                <a:ea typeface="ＭＳ Ｐゴシック" pitchFamily="-107" charset="-128"/>
                <a:cs typeface="ＭＳ Ｐゴシック" pitchFamily="-107" charset="-128"/>
              </a:rPr>
              <a:t>microcontroller</a:t>
            </a:r>
            <a:r>
              <a:rPr lang="en-US" b="1" dirty="0">
                <a:solidFill>
                  <a:schemeClr val="tx1"/>
                </a:solidFill>
                <a:ea typeface="ＭＳ Ｐゴシック" pitchFamily="-107" charset="-128"/>
                <a:cs typeface="ＭＳ Ｐゴシック" pitchFamily="-107" charset="-128"/>
              </a:rPr>
              <a:t> </a:t>
            </a:r>
            <a:r>
              <a:rPr lang="en-US" dirty="0">
                <a:solidFill>
                  <a:schemeClr val="tx1"/>
                </a:solidFill>
                <a:ea typeface="ＭＳ Ｐゴシック" pitchFamily="-107" charset="-128"/>
                <a:cs typeface="ＭＳ Ｐゴシック" pitchFamily="-107" charset="-128"/>
              </a:rPr>
              <a:t>is a single chip that contains the processor, nonvolatile memory for the program (ROM or flash), volatile memory for input and output (RAM), a clock, and an I/O control unit</a:t>
            </a:r>
          </a:p>
          <a:p>
            <a:pPr lvl="1">
              <a:lnSpc>
                <a:spcPct val="90000"/>
              </a:lnSpc>
              <a:spcBef>
                <a:spcPts val="1200"/>
              </a:spcBef>
            </a:pPr>
            <a:r>
              <a:rPr lang="en-US" dirty="0">
                <a:solidFill>
                  <a:schemeClr val="tx1"/>
                </a:solidFill>
                <a:ea typeface="ＭＳ Ｐゴシック" pitchFamily="-107" charset="-128"/>
                <a:cs typeface="ＭＳ Ｐゴシック" pitchFamily="-107" charset="-128"/>
              </a:rPr>
              <a:t>It is also called a “computer on a chip” </a:t>
            </a:r>
          </a:p>
          <a:p>
            <a:pPr lvl="1">
              <a:lnSpc>
                <a:spcPct val="90000"/>
              </a:lnSpc>
              <a:spcBef>
                <a:spcPts val="1200"/>
              </a:spcBef>
            </a:pPr>
            <a:r>
              <a:rPr lang="en-US" dirty="0">
                <a:solidFill>
                  <a:schemeClr val="tx1"/>
                </a:solidFill>
                <a:ea typeface="ＭＳ Ｐゴシック" pitchFamily="-107" charset="-128"/>
                <a:cs typeface="ＭＳ Ｐゴシック" pitchFamily="-107" charset="-128"/>
              </a:rPr>
              <a:t>Microcontrollers come in a range of physical sizes and processing power</a:t>
            </a:r>
          </a:p>
          <a:p>
            <a:pPr>
              <a:lnSpc>
                <a:spcPct val="90000"/>
              </a:lnSpc>
              <a:spcBef>
                <a:spcPts val="1200"/>
              </a:spcBef>
            </a:pPr>
            <a:r>
              <a:rPr lang="en-US" dirty="0">
                <a:solidFill>
                  <a:schemeClr val="tx1"/>
                </a:solidFill>
                <a:ea typeface="ＭＳ Ｐゴシック" pitchFamily="-107" charset="-128"/>
                <a:cs typeface="ＭＳ Ｐゴシック" pitchFamily="-107" charset="-128"/>
              </a:rPr>
              <a:t>The processor portion of the microcontroller has a much lower silicon area than other microprocessors and much higher energy efficiency</a:t>
            </a:r>
          </a:p>
          <a:p>
            <a:pPr>
              <a:lnSpc>
                <a:spcPct val="90000"/>
              </a:lnSpc>
              <a:spcBef>
                <a:spcPts val="1200"/>
              </a:spcBef>
            </a:pPr>
            <a:r>
              <a:rPr lang="en-US" dirty="0">
                <a:solidFill>
                  <a:schemeClr val="tx1"/>
                </a:solidFill>
                <a:ea typeface="ＭＳ Ｐゴシック" pitchFamily="-107" charset="-128"/>
                <a:cs typeface="ＭＳ Ｐゴシック" pitchFamily="-107" charset="-128"/>
              </a:rPr>
              <a:t>Billions of microcontroller units are embedded each year in products from toys to appliances to automobiles</a:t>
            </a:r>
          </a:p>
          <a:p>
            <a:pPr lvl="1">
              <a:lnSpc>
                <a:spcPct val="90000"/>
              </a:lnSpc>
              <a:spcBef>
                <a:spcPts val="1200"/>
              </a:spcBef>
            </a:pPr>
            <a:r>
              <a:rPr lang="en-US" dirty="0">
                <a:solidFill>
                  <a:schemeClr val="tx1"/>
                </a:solidFill>
                <a:ea typeface="ＭＳ Ｐゴシック" pitchFamily="-107" charset="-128"/>
                <a:cs typeface="ＭＳ Ｐゴシック" pitchFamily="-107" charset="-128"/>
              </a:rPr>
              <a:t>Typically they are used as dedicated processors for specific tasks</a:t>
            </a:r>
          </a:p>
          <a:p>
            <a:pPr lvl="1">
              <a:lnSpc>
                <a:spcPct val="90000"/>
              </a:lnSpc>
              <a:spcBef>
                <a:spcPts val="1200"/>
              </a:spcBef>
            </a:pPr>
            <a:r>
              <a:rPr lang="en-US" dirty="0">
                <a:solidFill>
                  <a:schemeClr val="tx1"/>
                </a:solidFill>
                <a:ea typeface="ＭＳ Ｐゴシック" pitchFamily="-107" charset="-128"/>
                <a:cs typeface="ＭＳ Ｐゴシック" pitchFamily="-107" charset="-128"/>
              </a:rPr>
              <a:t>They are integral parts of modern industrial technology and are among the most inexpensive ways to produce machinery that can handle extremely complex functionalities</a:t>
            </a:r>
          </a:p>
          <a:p>
            <a:pPr>
              <a:lnSpc>
                <a:spcPct val="90000"/>
              </a:lnSpc>
              <a:spcBef>
                <a:spcPts val="1200"/>
              </a:spcBef>
            </a:pPr>
            <a:r>
              <a:rPr lang="en-US" dirty="0">
                <a:solidFill>
                  <a:schemeClr val="tx1"/>
                </a:solidFill>
                <a:ea typeface="ＭＳ Ｐゴシック" pitchFamily="-107" charset="-128"/>
                <a:cs typeface="ＭＳ Ｐゴシック" pitchFamily="-107" charset="-128"/>
              </a:rPr>
              <a:t>Another typical feature of a microcontroller is that it does not provide for human interaction</a:t>
            </a:r>
          </a:p>
          <a:p>
            <a:pPr lvl="1">
              <a:lnSpc>
                <a:spcPct val="90000"/>
              </a:lnSpc>
              <a:spcBef>
                <a:spcPts val="1200"/>
              </a:spcBef>
            </a:pPr>
            <a:r>
              <a:rPr lang="en-US" dirty="0">
                <a:solidFill>
                  <a:schemeClr val="tx1"/>
                </a:solidFill>
                <a:ea typeface="ＭＳ Ｐゴシック" pitchFamily="-107" charset="-128"/>
                <a:cs typeface="ＭＳ Ｐゴシック" pitchFamily="-107" charset="-128"/>
              </a:rPr>
              <a:t>The microcontroller is programmed for a specific task, embedded in its device, and executes as and when required</a:t>
            </a:r>
            <a:endParaRPr lang="en-US" dirty="0"/>
          </a:p>
          <a:p>
            <a:endParaRPr lang="en-US" dirty="0">
              <a:solidFill>
                <a:schemeClr val="tx1"/>
              </a:solidFill>
              <a:latin typeface="Arial" pitchFamily="-107" charset="0"/>
              <a:ea typeface="ＭＳ Ｐゴシック" pitchFamily="-107" charset="-128"/>
              <a:cs typeface="ＭＳ Ｐゴシック" pitchFamily="-107" charset="-128"/>
            </a:endParaRPr>
          </a:p>
          <a:p>
            <a:endParaRPr lang="en-US" dirty="0"/>
          </a:p>
          <a:p>
            <a:endParaRPr lang="en-US" dirty="0"/>
          </a:p>
        </p:txBody>
      </p:sp>
      <p:sp>
        <p:nvSpPr>
          <p:cNvPr id="4" name="Footer Placeholder 3">
            <a:extLst>
              <a:ext uri="{FF2B5EF4-FFF2-40B4-BE49-F238E27FC236}">
                <a16:creationId xmlns:a16="http://schemas.microsoft.com/office/drawing/2014/main" id="{0F9DBA4F-5918-5C46-A359-9E941E14BAA8}"/>
              </a:ext>
            </a:extLst>
          </p:cNvPr>
          <p:cNvSpPr>
            <a:spLocks noGrp="1"/>
          </p:cNvSpPr>
          <p:nvPr>
            <p:ph type="ftr" sz="quarter" idx="11"/>
          </p:nvPr>
        </p:nvSpPr>
        <p:spPr>
          <a:xfrm>
            <a:off x="371474" y="6361112"/>
            <a:ext cx="5784701"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871483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Summary</a:t>
            </a:r>
            <a:endParaRPr lang="en-AU" dirty="0"/>
          </a:p>
        </p:txBody>
      </p:sp>
      <p:sp>
        <p:nvSpPr>
          <p:cNvPr id="130051" name="Rectangle 3"/>
          <p:cNvSpPr>
            <a:spLocks noGrp="1" noChangeArrowheads="1"/>
          </p:cNvSpPr>
          <p:nvPr>
            <p:ph sz="half" idx="1"/>
          </p:nvPr>
        </p:nvSpPr>
        <p:spPr>
          <a:xfrm>
            <a:off x="333400" y="1988840"/>
            <a:ext cx="3331096" cy="5920680"/>
          </a:xfrm>
        </p:spPr>
        <p:txBody>
          <a:bodyPr>
            <a:normAutofit fontScale="62500" lnSpcReduction="20000"/>
          </a:bodyPr>
          <a:lstStyle/>
          <a:p>
            <a:r>
              <a:rPr lang="en-US" dirty="0"/>
              <a:t>Explain the concept of    embedded system</a:t>
            </a:r>
          </a:p>
          <a:p>
            <a:r>
              <a:rPr lang="en-US" dirty="0"/>
              <a:t>Explain the concept of  constrained device</a:t>
            </a:r>
          </a:p>
          <a:p>
            <a:r>
              <a:rPr lang="en-US" dirty="0"/>
              <a:t>Give a presentation on the concept of lightweight cryptography and the types          of cryptographic algorithms        for which lightweight cryptography is of interest </a:t>
            </a:r>
          </a:p>
          <a:p>
            <a:r>
              <a:rPr lang="en-US" dirty="0"/>
              <a:t>Discuss the constraints that    affect the design of lightweight cryptographic algorithms</a:t>
            </a:r>
            <a:endParaRPr lang="en-US" dirty="0">
              <a:effectLst/>
            </a:endParaRPr>
          </a:p>
        </p:txBody>
      </p:sp>
      <p:sp>
        <p:nvSpPr>
          <p:cNvPr id="130052" name="Content Placeholder 11"/>
          <p:cNvSpPr>
            <a:spLocks noGrp="1"/>
          </p:cNvSpPr>
          <p:nvPr>
            <p:ph sz="half" idx="2"/>
          </p:nvPr>
        </p:nvSpPr>
        <p:spPr>
          <a:xfrm>
            <a:off x="5796136" y="1897062"/>
            <a:ext cx="3124200" cy="4778375"/>
          </a:xfrm>
        </p:spPr>
        <p:txBody>
          <a:bodyPr>
            <a:normAutofit fontScale="62500" lnSpcReduction="20000"/>
          </a:bodyPr>
          <a:lstStyle/>
          <a:p>
            <a:r>
              <a:rPr lang="en-US" dirty="0"/>
              <a:t>Discuss the security requirements for lightweight cryptographic algorithms </a:t>
            </a:r>
          </a:p>
          <a:p>
            <a:r>
              <a:rPr lang="en-US" dirty="0"/>
              <a:t>Present an overview of approaches to lightweight cryptography for authenticated encryption, hash functions, and message authentication codes</a:t>
            </a:r>
          </a:p>
          <a:p>
            <a:r>
              <a:rPr lang="en-US" dirty="0"/>
              <a:t>Explain the need for post-quantum cryptographic algorithms and which types of algorithms are affected</a:t>
            </a:r>
          </a:p>
          <a:p>
            <a:r>
              <a:rPr lang="en-US" dirty="0"/>
              <a:t>Present an overview of mathematical approaches to developing post-quantum cryptographic algorithms</a:t>
            </a:r>
          </a:p>
          <a:p>
            <a:pPr lvl="1"/>
            <a:endParaRPr lang="en-US" dirty="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810125"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BAFD-8689-E04F-87B1-B5985B740FC1}"/>
              </a:ext>
            </a:extLst>
          </p:cNvPr>
          <p:cNvSpPr>
            <a:spLocks noGrp="1"/>
          </p:cNvSpPr>
          <p:nvPr>
            <p:ph type="title"/>
          </p:nvPr>
        </p:nvSpPr>
        <p:spPr/>
        <p:txBody>
          <a:bodyPr/>
          <a:lstStyle/>
          <a:p>
            <a:r>
              <a:rPr lang="en-US" dirty="0"/>
              <a:t>Deeply Embedded Systems</a:t>
            </a:r>
          </a:p>
        </p:txBody>
      </p:sp>
      <p:graphicFrame>
        <p:nvGraphicFramePr>
          <p:cNvPr id="5" name="Content Placeholder 4">
            <a:extLst>
              <a:ext uri="{FF2B5EF4-FFF2-40B4-BE49-F238E27FC236}">
                <a16:creationId xmlns:a16="http://schemas.microsoft.com/office/drawing/2014/main" id="{3564B46C-3000-414F-A994-F2C1647999EF}"/>
              </a:ext>
            </a:extLst>
          </p:cNvPr>
          <p:cNvGraphicFramePr>
            <a:graphicFrameLocks noGrp="1"/>
          </p:cNvGraphicFramePr>
          <p:nvPr>
            <p:ph idx="1"/>
            <p:extLst>
              <p:ext uri="{D42A27DB-BD31-4B8C-83A1-F6EECF244321}">
                <p14:modId xmlns:p14="http://schemas.microsoft.com/office/powerpoint/2010/main" val="967775671"/>
              </p:ext>
            </p:extLst>
          </p:nvPr>
        </p:nvGraphicFramePr>
        <p:xfrm>
          <a:off x="792163" y="1762125"/>
          <a:ext cx="7570787" cy="4626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1495847-6395-7D4E-9B77-E40F5C1E45BB}"/>
              </a:ext>
            </a:extLst>
          </p:cNvPr>
          <p:cNvSpPr>
            <a:spLocks noGrp="1"/>
          </p:cNvSpPr>
          <p:nvPr>
            <p:ph type="ftr" sz="quarter" idx="11"/>
          </p:nvPr>
        </p:nvSpPr>
        <p:spPr>
          <a:xfrm>
            <a:off x="395536" y="6389040"/>
            <a:ext cx="6216749" cy="31301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76788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8186-B95F-C349-961D-C90F80ADB4D1}"/>
              </a:ext>
            </a:extLst>
          </p:cNvPr>
          <p:cNvSpPr>
            <a:spLocks noGrp="1"/>
          </p:cNvSpPr>
          <p:nvPr>
            <p:ph type="title"/>
          </p:nvPr>
        </p:nvSpPr>
        <p:spPr/>
        <p:txBody>
          <a:bodyPr/>
          <a:lstStyle/>
          <a:p>
            <a:r>
              <a:rPr lang="en-US" dirty="0"/>
              <a:t>Constrained Devices</a:t>
            </a:r>
          </a:p>
        </p:txBody>
      </p:sp>
      <p:sp>
        <p:nvSpPr>
          <p:cNvPr id="3" name="Content Placeholder 2">
            <a:extLst>
              <a:ext uri="{FF2B5EF4-FFF2-40B4-BE49-F238E27FC236}">
                <a16:creationId xmlns:a16="http://schemas.microsoft.com/office/drawing/2014/main" id="{20357E3D-C28B-5345-A5CC-F0E209AC66FA}"/>
              </a:ext>
            </a:extLst>
          </p:cNvPr>
          <p:cNvSpPr>
            <a:spLocks noGrp="1"/>
          </p:cNvSpPr>
          <p:nvPr>
            <p:ph idx="1"/>
          </p:nvPr>
        </p:nvSpPr>
        <p:spPr>
          <a:xfrm>
            <a:off x="792163" y="2060849"/>
            <a:ext cx="7920880" cy="4499534"/>
          </a:xfrm>
        </p:spPr>
        <p:txBody>
          <a:bodyPr>
            <a:normAutofit/>
          </a:bodyPr>
          <a:lstStyle/>
          <a:p>
            <a:pPr>
              <a:lnSpc>
                <a:spcPct val="90000"/>
              </a:lnSpc>
              <a:spcBef>
                <a:spcPts val="1800"/>
              </a:spcBef>
            </a:pPr>
            <a:r>
              <a:rPr lang="en-US" sz="2200" dirty="0"/>
              <a:t>A </a:t>
            </a:r>
            <a:r>
              <a:rPr lang="en-US" sz="2200" i="1" dirty="0"/>
              <a:t>constrained device </a:t>
            </a:r>
            <a:r>
              <a:rPr lang="en-US" sz="2200" dirty="0"/>
              <a:t>is a device with limited volatile and nonvolatile memory, limited processing power, and a low data rate transceiver</a:t>
            </a:r>
          </a:p>
          <a:p>
            <a:pPr>
              <a:lnSpc>
                <a:spcPct val="90000"/>
              </a:lnSpc>
              <a:spcBef>
                <a:spcPts val="1800"/>
              </a:spcBef>
            </a:pPr>
            <a:r>
              <a:rPr lang="en-US" sz="2200" dirty="0"/>
              <a:t>Many devices in the IoT are resource constrained</a:t>
            </a:r>
          </a:p>
          <a:p>
            <a:pPr>
              <a:lnSpc>
                <a:spcPct val="90000"/>
              </a:lnSpc>
              <a:spcBef>
                <a:spcPts val="1800"/>
              </a:spcBef>
            </a:pPr>
            <a:r>
              <a:rPr lang="en-US" sz="2200" dirty="0"/>
              <a:t>Typical constrained devices are equipped with 8- or 16-bit microcontrollers that possess very little RAM and storage capacities</a:t>
            </a:r>
          </a:p>
          <a:p>
            <a:pPr>
              <a:lnSpc>
                <a:spcPct val="90000"/>
              </a:lnSpc>
              <a:spcBef>
                <a:spcPts val="1800"/>
              </a:spcBef>
            </a:pPr>
            <a:r>
              <a:rPr lang="en-US" sz="2200" dirty="0"/>
              <a:t>Resource-constrained devices are often equipped with an IEEE 802.15.4 radio, which enables low-power low-data-rate wireless personal area networks (WPANs) with data rates of 20–250 kbps and frame sizes of up to 127 octets</a:t>
            </a:r>
          </a:p>
          <a:p>
            <a:endParaRPr lang="en-US" dirty="0"/>
          </a:p>
        </p:txBody>
      </p:sp>
      <p:sp>
        <p:nvSpPr>
          <p:cNvPr id="4" name="Footer Placeholder 3">
            <a:extLst>
              <a:ext uri="{FF2B5EF4-FFF2-40B4-BE49-F238E27FC236}">
                <a16:creationId xmlns:a16="http://schemas.microsoft.com/office/drawing/2014/main" id="{1DC761D4-2B21-8A41-AC04-3BDA66E92B10}"/>
              </a:ext>
            </a:extLst>
          </p:cNvPr>
          <p:cNvSpPr>
            <a:spLocks noGrp="1"/>
          </p:cNvSpPr>
          <p:nvPr>
            <p:ph type="ftr" sz="quarter" idx="11"/>
          </p:nvPr>
        </p:nvSpPr>
        <p:spPr>
          <a:xfrm>
            <a:off x="371474" y="6356350"/>
            <a:ext cx="5064621"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59407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E837E2-B2E7-6546-AF96-236A97BEB929}"/>
              </a:ext>
            </a:extLst>
          </p:cNvPr>
          <p:cNvSpPr>
            <a:spLocks noGrp="1"/>
          </p:cNvSpPr>
          <p:nvPr>
            <p:ph type="ftr" sz="quarter" idx="11"/>
          </p:nvPr>
        </p:nvSpPr>
        <p:spPr>
          <a:xfrm>
            <a:off x="371474" y="6356350"/>
            <a:ext cx="5496669" cy="501650"/>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C4E7CEA5-1F3B-6E43-B0AB-CFE5CBCB2901}"/>
              </a:ext>
            </a:extLst>
          </p:cNvPr>
          <p:cNvPicPr>
            <a:picLocks noChangeAspect="1"/>
          </p:cNvPicPr>
          <p:nvPr/>
        </p:nvPicPr>
        <p:blipFill>
          <a:blip r:embed="rId3"/>
          <a:stretch>
            <a:fillRect/>
          </a:stretch>
        </p:blipFill>
        <p:spPr>
          <a:xfrm>
            <a:off x="294725" y="1772816"/>
            <a:ext cx="8554550" cy="2376264"/>
          </a:xfrm>
          <a:prstGeom prst="rect">
            <a:avLst/>
          </a:prstGeom>
        </p:spPr>
      </p:pic>
      <p:cxnSp>
        <p:nvCxnSpPr>
          <p:cNvPr id="7" name="Straight Connector 6">
            <a:extLst>
              <a:ext uri="{FF2B5EF4-FFF2-40B4-BE49-F238E27FC236}">
                <a16:creationId xmlns:a16="http://schemas.microsoft.com/office/drawing/2014/main" id="{B1DB2C2F-4458-FC46-900D-3859F30465E2}"/>
              </a:ext>
            </a:extLst>
          </p:cNvPr>
          <p:cNvCxnSpPr/>
          <p:nvPr/>
        </p:nvCxnSpPr>
        <p:spPr>
          <a:xfrm>
            <a:off x="294725" y="2240868"/>
            <a:ext cx="0" cy="1440160"/>
          </a:xfrm>
          <a:prstGeom prst="line">
            <a:avLst/>
          </a:prstGeom>
          <a:ln w="25400">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91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69EE-F94C-7C42-BE26-1308CD717941}"/>
              </a:ext>
            </a:extLst>
          </p:cNvPr>
          <p:cNvSpPr>
            <a:spLocks noGrp="1"/>
          </p:cNvSpPr>
          <p:nvPr>
            <p:ph type="title"/>
          </p:nvPr>
        </p:nvSpPr>
        <p:spPr/>
        <p:txBody>
          <a:bodyPr/>
          <a:lstStyle/>
          <a:p>
            <a:pPr>
              <a:lnSpc>
                <a:spcPts val="5000"/>
              </a:lnSpc>
            </a:pPr>
            <a:r>
              <a:rPr lang="en-US" sz="4400" dirty="0"/>
              <a:t>Categories of Constraints for Lightweight Cryptography</a:t>
            </a:r>
          </a:p>
        </p:txBody>
      </p:sp>
      <p:sp>
        <p:nvSpPr>
          <p:cNvPr id="5" name="Content Placeholder 4">
            <a:extLst>
              <a:ext uri="{FF2B5EF4-FFF2-40B4-BE49-F238E27FC236}">
                <a16:creationId xmlns:a16="http://schemas.microsoft.com/office/drawing/2014/main" id="{6B223380-71AB-9640-9589-8A366E77A13D}"/>
              </a:ext>
            </a:extLst>
          </p:cNvPr>
          <p:cNvSpPr>
            <a:spLocks noGrp="1"/>
          </p:cNvSpPr>
          <p:nvPr>
            <p:ph idx="1"/>
          </p:nvPr>
        </p:nvSpPr>
        <p:spPr>
          <a:xfrm>
            <a:off x="792163" y="1762125"/>
            <a:ext cx="7570787" cy="4763219"/>
          </a:xfrm>
        </p:spPr>
        <p:txBody>
          <a:bodyPr>
            <a:normAutofit fontScale="55000" lnSpcReduction="20000"/>
          </a:bodyPr>
          <a:lstStyle/>
          <a:p>
            <a:r>
              <a:rPr lang="en-US" b="1" dirty="0"/>
              <a:t>Chip area</a:t>
            </a:r>
          </a:p>
          <a:p>
            <a:pPr lvl="1"/>
            <a:r>
              <a:rPr lang="en-US" dirty="0"/>
              <a:t>Is of concern when a cryptographic algorithm is implemented in hardware</a:t>
            </a:r>
          </a:p>
          <a:p>
            <a:pPr lvl="1"/>
            <a:r>
              <a:rPr lang="en-US" dirty="0"/>
              <a:t>Typically expressed in gate equivalents (GEs)</a:t>
            </a:r>
          </a:p>
          <a:p>
            <a:r>
              <a:rPr lang="en-US" b="1" dirty="0"/>
              <a:t>Energy consumption</a:t>
            </a:r>
          </a:p>
          <a:p>
            <a:pPr lvl="1"/>
            <a:r>
              <a:rPr lang="en-US" dirty="0"/>
              <a:t>Is a function of several factors including the processing time, the chip area, the operating frequency, and the number of bits transmitted between entities</a:t>
            </a:r>
          </a:p>
          <a:p>
            <a:r>
              <a:rPr lang="en-US" b="1" dirty="0"/>
              <a:t>Program code size and RAM size</a:t>
            </a:r>
          </a:p>
          <a:p>
            <a:pPr lvl="1"/>
            <a:r>
              <a:rPr lang="en-US" dirty="0"/>
              <a:t>Cryptographic algorithms need to be compact in terms of code and make use of minimal RAM during execution</a:t>
            </a:r>
          </a:p>
          <a:p>
            <a:r>
              <a:rPr lang="en-US" b="1" dirty="0"/>
              <a:t>Communications transmissions rate</a:t>
            </a:r>
          </a:p>
          <a:p>
            <a:pPr lvl="1"/>
            <a:r>
              <a:rPr lang="en-US" dirty="0"/>
              <a:t>Very constrained devices may be capable of very limited data rates</a:t>
            </a:r>
          </a:p>
          <a:p>
            <a:pPr lvl="1"/>
            <a:r>
              <a:rPr lang="en-US" dirty="0"/>
              <a:t>The amount of security related data that needs to be transmitted needs to be extremely small</a:t>
            </a:r>
          </a:p>
          <a:p>
            <a:r>
              <a:rPr lang="en-US" b="1" dirty="0"/>
              <a:t>Execution time</a:t>
            </a:r>
          </a:p>
          <a:p>
            <a:pPr lvl="1"/>
            <a:r>
              <a:rPr lang="en-US" dirty="0"/>
              <a:t>For some devices execution time is constrained by the amount of time the device is present in the communication zone</a:t>
            </a:r>
          </a:p>
        </p:txBody>
      </p:sp>
      <p:sp>
        <p:nvSpPr>
          <p:cNvPr id="4" name="Footer Placeholder 3">
            <a:extLst>
              <a:ext uri="{FF2B5EF4-FFF2-40B4-BE49-F238E27FC236}">
                <a16:creationId xmlns:a16="http://schemas.microsoft.com/office/drawing/2014/main" id="{C0436CBE-1FE5-7745-A306-0130E49ECFE9}"/>
              </a:ext>
            </a:extLst>
          </p:cNvPr>
          <p:cNvSpPr>
            <a:spLocks noGrp="1"/>
          </p:cNvSpPr>
          <p:nvPr>
            <p:ph type="ftr" sz="quarter" idx="11"/>
          </p:nvPr>
        </p:nvSpPr>
        <p:spPr>
          <a:xfrm>
            <a:off x="371474" y="6356350"/>
            <a:ext cx="5352653"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144671919"/>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31073</TotalTime>
  <Words>11280</Words>
  <Application>Microsoft Macintosh PowerPoint</Application>
  <PresentationFormat>On-screen Show (4:3)</PresentationFormat>
  <Paragraphs>544</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Candara</vt:lpstr>
      <vt:lpstr>Mistral</vt:lpstr>
      <vt:lpstr>Times New Roman</vt:lpstr>
      <vt:lpstr>Wingdings</vt:lpstr>
      <vt:lpstr>Infusion</vt:lpstr>
      <vt:lpstr>Cryptography and Network Security</vt:lpstr>
      <vt:lpstr>Chapter 14</vt:lpstr>
      <vt:lpstr>Lightweight Cryptography Concepts</vt:lpstr>
      <vt:lpstr>Embedded Systems</vt:lpstr>
      <vt:lpstr>Microcontrollers</vt:lpstr>
      <vt:lpstr>Deeply Embedded Systems</vt:lpstr>
      <vt:lpstr>Constrained Devices</vt:lpstr>
      <vt:lpstr>PowerPoint Presentation</vt:lpstr>
      <vt:lpstr>Categories of Constraints for Lightweight Cryptography</vt:lpstr>
      <vt:lpstr>Radio Frequency Identification (RFID)</vt:lpstr>
      <vt:lpstr>RFID Devices</vt:lpstr>
      <vt:lpstr>Electronic Home  Appliances and Smart TV</vt:lpstr>
      <vt:lpstr>Smart Agricultural Sensors</vt:lpstr>
      <vt:lpstr>Medical Sensors</vt:lpstr>
      <vt:lpstr>Industrial Systems</vt:lpstr>
      <vt:lpstr>Automobiles</vt:lpstr>
      <vt:lpstr>PowerPoint Presentation</vt:lpstr>
      <vt:lpstr>PowerPoint Presentation</vt:lpstr>
      <vt:lpstr>PowerPoint Presentation</vt:lpstr>
      <vt:lpstr>PowerPoint Presentation</vt:lpstr>
      <vt:lpstr>Side-Channel Attack</vt:lpstr>
      <vt:lpstr>PowerPoint Presentation</vt:lpstr>
      <vt:lpstr>PowerPoint Presentation</vt:lpstr>
      <vt:lpstr>Block Ciphers</vt:lpstr>
      <vt:lpstr>PowerPoint Presentation</vt:lpstr>
      <vt:lpstr>Hash Functions</vt:lpstr>
      <vt:lpstr>PowerPoint Presentation</vt:lpstr>
      <vt:lpstr>PowerPoint Presentation</vt:lpstr>
      <vt:lpstr>PowerPoint Presentation</vt:lpstr>
      <vt:lpstr>SipHash</vt:lpstr>
      <vt:lpstr>PowerPoint Presentation</vt:lpstr>
      <vt:lpstr>Post-quantum Cryptography</vt:lpstr>
      <vt:lpstr>Quantum Computing</vt:lpstr>
      <vt:lpstr>Qubits</vt:lpstr>
      <vt:lpstr>PowerPoint Presentation</vt:lpstr>
      <vt:lpstr>Grover’s Algorithm</vt:lpstr>
      <vt:lpstr>Raising Awareness </vt:lpstr>
      <vt:lpstr>Cryptoperiod </vt:lpstr>
      <vt:lpstr>PowerPoint Presentation</vt:lpstr>
      <vt:lpstr>PowerPoint Presentation</vt:lpstr>
      <vt:lpstr>PowerPoint Presentation</vt:lpstr>
      <vt:lpstr>PowerPoint Presentation</vt:lpstr>
      <vt:lpstr>Vulnerable Categories</vt:lpstr>
      <vt:lpstr>Alternatives</vt:lpstr>
      <vt:lpstr>PowerPoint Presentation</vt:lpstr>
      <vt:lpstr>PowerPoint Presentation</vt:lpstr>
      <vt:lpstr>PowerPoint Presentation</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14</dc:subject>
  <dc:creator>Dr Lawrie Brown</dc:creator>
  <cp:keywords/>
  <dc:description/>
  <cp:lastModifiedBy>Kim McLaughlin</cp:lastModifiedBy>
  <cp:revision>149</cp:revision>
  <cp:lastPrinted>2009-09-21T05:30:21Z</cp:lastPrinted>
  <dcterms:created xsi:type="dcterms:W3CDTF">2016-04-28T02:58:56Z</dcterms:created>
  <dcterms:modified xsi:type="dcterms:W3CDTF">2019-11-05T03:24:30Z</dcterms:modified>
  <cp:category/>
</cp:coreProperties>
</file>