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09" r:id="rId2"/>
  </p:sldMasterIdLst>
  <p:notesMasterIdLst>
    <p:notesMasterId r:id="rId30"/>
  </p:notesMasterIdLst>
  <p:handoutMasterIdLst>
    <p:handoutMasterId r:id="rId31"/>
  </p:handoutMasterIdLst>
  <p:sldIdLst>
    <p:sldId id="320" r:id="rId3"/>
    <p:sldId id="335" r:id="rId4"/>
    <p:sldId id="336" r:id="rId5"/>
    <p:sldId id="299" r:id="rId6"/>
    <p:sldId id="300" r:id="rId7"/>
    <p:sldId id="304" r:id="rId8"/>
    <p:sldId id="305" r:id="rId9"/>
    <p:sldId id="302" r:id="rId10"/>
    <p:sldId id="337" r:id="rId11"/>
    <p:sldId id="309" r:id="rId12"/>
    <p:sldId id="311" r:id="rId13"/>
    <p:sldId id="312" r:id="rId14"/>
    <p:sldId id="313" r:id="rId15"/>
    <p:sldId id="315" r:id="rId16"/>
    <p:sldId id="282" r:id="rId17"/>
    <p:sldId id="284" r:id="rId18"/>
    <p:sldId id="283" r:id="rId19"/>
    <p:sldId id="318" r:id="rId20"/>
    <p:sldId id="285" r:id="rId21"/>
    <p:sldId id="287" r:id="rId22"/>
    <p:sldId id="288" r:id="rId23"/>
    <p:sldId id="293" r:id="rId24"/>
    <p:sldId id="294" r:id="rId25"/>
    <p:sldId id="332" r:id="rId26"/>
    <p:sldId id="333" r:id="rId27"/>
    <p:sldId id="298" r:id="rId28"/>
    <p:sldId id="334"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9" autoAdjust="0"/>
    <p:restoredTop sz="92477" autoAdjust="0"/>
  </p:normalViewPr>
  <p:slideViewPr>
    <p:cSldViewPr>
      <p:cViewPr varScale="1">
        <p:scale>
          <a:sx n="105" d="100"/>
          <a:sy n="105" d="100"/>
        </p:scale>
        <p:origin x="2152"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8C121-5EA5-2947-9B48-8C529DCE5B83}" type="doc">
      <dgm:prSet loTypeId="urn:microsoft.com/office/officeart/2005/8/layout/hProcess6" loCatId="process" qsTypeId="urn:microsoft.com/office/officeart/2005/8/quickstyle/simple4" qsCatId="simple" csTypeId="urn:microsoft.com/office/officeart/2005/8/colors/accent1_2" csCatId="accent1" phldr="1"/>
      <dgm:spPr/>
      <dgm:t>
        <a:bodyPr/>
        <a:lstStyle/>
        <a:p>
          <a:endParaRPr lang="en-US"/>
        </a:p>
      </dgm:t>
    </dgm:pt>
    <dgm:pt modelId="{DA080EA3-7F44-3745-B471-C21F5CFD06B7}">
      <dgm:prSet/>
      <dgm:spPr/>
      <dgm:t>
        <a:bodyPr/>
        <a:lstStyle/>
        <a:p>
          <a:pPr rtl="0"/>
          <a:r>
            <a:rPr lang="en-US" dirty="0"/>
            <a:t>Given parties A and B, key distribution can be achieved in a number of ways:</a:t>
          </a:r>
        </a:p>
      </dgm:t>
    </dgm:pt>
    <dgm:pt modelId="{07CD1C66-5C8D-F047-B4BF-27888A3E8C8F}" type="parTrans" cxnId="{41E7DE77-0497-934B-BA26-A21BA69F7E43}">
      <dgm:prSet/>
      <dgm:spPr/>
      <dgm:t>
        <a:bodyPr/>
        <a:lstStyle/>
        <a:p>
          <a:endParaRPr lang="en-US"/>
        </a:p>
      </dgm:t>
    </dgm:pt>
    <dgm:pt modelId="{AB20AEF0-102F-F642-ABB6-0BC363F9BC88}" type="sibTrans" cxnId="{41E7DE77-0497-934B-BA26-A21BA69F7E43}">
      <dgm:prSet/>
      <dgm:spPr/>
      <dgm:t>
        <a:bodyPr/>
        <a:lstStyle/>
        <a:p>
          <a:endParaRPr lang="en-US"/>
        </a:p>
      </dgm:t>
    </dgm:pt>
    <dgm:pt modelId="{183E6968-F78A-8048-BE43-D6100EEF505D}">
      <dgm:prSet/>
      <dgm:spPr>
        <a:solidFill>
          <a:schemeClr val="bg1"/>
        </a:solidFill>
        <a:ln>
          <a:solidFill>
            <a:schemeClr val="accent1"/>
          </a:solidFill>
        </a:ln>
      </dgm:spPr>
      <dgm:t>
        <a:bodyPr/>
        <a:lstStyle/>
        <a:p>
          <a:pPr rtl="0"/>
          <a:r>
            <a:rPr lang="en-US" b="1" dirty="0"/>
            <a:t>A can select a key and physically deliver it to B</a:t>
          </a:r>
        </a:p>
      </dgm:t>
    </dgm:pt>
    <dgm:pt modelId="{A4C25F68-C1BA-D242-975C-B42F607F0CF9}" type="parTrans" cxnId="{9DEB28EB-4C09-104F-AD9C-D4CFB0E8CFF7}">
      <dgm:prSet/>
      <dgm:spPr/>
      <dgm:t>
        <a:bodyPr/>
        <a:lstStyle/>
        <a:p>
          <a:endParaRPr lang="en-US"/>
        </a:p>
      </dgm:t>
    </dgm:pt>
    <dgm:pt modelId="{BAF09317-656B-DA4F-8E9E-383F7A460C6F}" type="sibTrans" cxnId="{9DEB28EB-4C09-104F-AD9C-D4CFB0E8CFF7}">
      <dgm:prSet/>
      <dgm:spPr/>
      <dgm:t>
        <a:bodyPr/>
        <a:lstStyle/>
        <a:p>
          <a:endParaRPr lang="en-US"/>
        </a:p>
      </dgm:t>
    </dgm:pt>
    <dgm:pt modelId="{CD416D60-88E1-6C4E-B62E-6FC1D9257886}">
      <dgm:prSet/>
      <dgm:spPr>
        <a:solidFill>
          <a:schemeClr val="bg1"/>
        </a:solidFill>
        <a:ln>
          <a:solidFill>
            <a:schemeClr val="accent1"/>
          </a:solidFill>
        </a:ln>
      </dgm:spPr>
      <dgm:t>
        <a:bodyPr/>
        <a:lstStyle/>
        <a:p>
          <a:pPr rtl="0"/>
          <a:r>
            <a:rPr lang="en-US" b="1" dirty="0"/>
            <a:t>A third party can select the key and physically deliver it to A and B</a:t>
          </a:r>
        </a:p>
      </dgm:t>
    </dgm:pt>
    <dgm:pt modelId="{423CB651-1BA4-B34C-854A-A2BB3129FC0E}" type="parTrans" cxnId="{26CB8081-BEA8-5542-8807-1453EE24DC4A}">
      <dgm:prSet/>
      <dgm:spPr/>
      <dgm:t>
        <a:bodyPr/>
        <a:lstStyle/>
        <a:p>
          <a:endParaRPr lang="en-US"/>
        </a:p>
      </dgm:t>
    </dgm:pt>
    <dgm:pt modelId="{7CFB2DF7-8AF6-3F4A-9010-9DF8F16E22AC}" type="sibTrans" cxnId="{26CB8081-BEA8-5542-8807-1453EE24DC4A}">
      <dgm:prSet/>
      <dgm:spPr/>
      <dgm:t>
        <a:bodyPr/>
        <a:lstStyle/>
        <a:p>
          <a:endParaRPr lang="en-US"/>
        </a:p>
      </dgm:t>
    </dgm:pt>
    <dgm:pt modelId="{DF1DE19A-5DFD-CF4A-A6FC-24F965B8400E}">
      <dgm:prSet/>
      <dgm:spPr>
        <a:solidFill>
          <a:schemeClr val="bg1"/>
        </a:solidFill>
        <a:ln>
          <a:solidFill>
            <a:schemeClr val="accent1"/>
          </a:solidFill>
        </a:ln>
      </dgm:spPr>
      <dgm:t>
        <a:bodyPr/>
        <a:lstStyle/>
        <a:p>
          <a:pPr rtl="0"/>
          <a:r>
            <a:rPr lang="en-US" b="1" dirty="0"/>
            <a:t>If A and B have previously and recently used a key, one party can transmit the new key to the other, encrypted using the old key</a:t>
          </a:r>
        </a:p>
      </dgm:t>
    </dgm:pt>
    <dgm:pt modelId="{D955F5DB-27F3-024D-8E34-4987D680D5A0}" type="parTrans" cxnId="{17DC272B-A593-1446-B8EC-9E5916EE2EB9}">
      <dgm:prSet/>
      <dgm:spPr/>
      <dgm:t>
        <a:bodyPr/>
        <a:lstStyle/>
        <a:p>
          <a:endParaRPr lang="en-US"/>
        </a:p>
      </dgm:t>
    </dgm:pt>
    <dgm:pt modelId="{B397A2C9-AE12-394F-B1F7-6113FA399BF2}" type="sibTrans" cxnId="{17DC272B-A593-1446-B8EC-9E5916EE2EB9}">
      <dgm:prSet/>
      <dgm:spPr/>
      <dgm:t>
        <a:bodyPr/>
        <a:lstStyle/>
        <a:p>
          <a:endParaRPr lang="en-US"/>
        </a:p>
      </dgm:t>
    </dgm:pt>
    <dgm:pt modelId="{22A9E96D-DFA1-1246-BDCF-619DCD630A01}">
      <dgm:prSet/>
      <dgm:spPr>
        <a:solidFill>
          <a:schemeClr val="bg1"/>
        </a:solidFill>
        <a:ln>
          <a:solidFill>
            <a:schemeClr val="accent1"/>
          </a:solidFill>
        </a:ln>
      </dgm:spPr>
      <dgm:t>
        <a:bodyPr/>
        <a:lstStyle/>
        <a:p>
          <a:pPr rtl="0"/>
          <a:r>
            <a:rPr lang="en-US" b="1" dirty="0"/>
            <a:t>If A and B each has an encrypted connection to a third party C, C can deliver a key on the encrypted links to A and B</a:t>
          </a:r>
        </a:p>
      </dgm:t>
    </dgm:pt>
    <dgm:pt modelId="{0FA5E1A3-CDCE-0E49-8ED7-5F0BC4563CF6}" type="parTrans" cxnId="{18315D43-C50A-FF44-BF63-BB81D4A65242}">
      <dgm:prSet/>
      <dgm:spPr/>
      <dgm:t>
        <a:bodyPr/>
        <a:lstStyle/>
        <a:p>
          <a:endParaRPr lang="en-US"/>
        </a:p>
      </dgm:t>
    </dgm:pt>
    <dgm:pt modelId="{BE79871A-BFCD-D742-908B-CEBC7A9697CE}" type="sibTrans" cxnId="{18315D43-C50A-FF44-BF63-BB81D4A65242}">
      <dgm:prSet/>
      <dgm:spPr/>
      <dgm:t>
        <a:bodyPr/>
        <a:lstStyle/>
        <a:p>
          <a:endParaRPr lang="en-US"/>
        </a:p>
      </dgm:t>
    </dgm:pt>
    <dgm:pt modelId="{637B700B-43EB-6E4F-8A28-2633B12409A4}" type="pres">
      <dgm:prSet presAssocID="{81D8C121-5EA5-2947-9B48-8C529DCE5B83}" presName="theList" presStyleCnt="0">
        <dgm:presLayoutVars>
          <dgm:dir/>
          <dgm:animLvl val="lvl"/>
          <dgm:resizeHandles val="exact"/>
        </dgm:presLayoutVars>
      </dgm:prSet>
      <dgm:spPr/>
    </dgm:pt>
    <dgm:pt modelId="{AEDFF6C7-7716-D34A-8FE5-56638C06637C}" type="pres">
      <dgm:prSet presAssocID="{DA080EA3-7F44-3745-B471-C21F5CFD06B7}" presName="compNode" presStyleCnt="0"/>
      <dgm:spPr/>
    </dgm:pt>
    <dgm:pt modelId="{7A11A7C8-70D1-3546-81A0-B080AABC828E}" type="pres">
      <dgm:prSet presAssocID="{DA080EA3-7F44-3745-B471-C21F5CFD06B7}" presName="noGeometry" presStyleCnt="0"/>
      <dgm:spPr/>
    </dgm:pt>
    <dgm:pt modelId="{166FD422-CACC-E94C-8EC8-B1AB4ADE95D5}" type="pres">
      <dgm:prSet presAssocID="{DA080EA3-7F44-3745-B471-C21F5CFD06B7}" presName="childTextVisible" presStyleLbl="bgAccFollowNode1" presStyleIdx="0" presStyleCnt="1">
        <dgm:presLayoutVars>
          <dgm:bulletEnabled val="1"/>
        </dgm:presLayoutVars>
      </dgm:prSet>
      <dgm:spPr/>
    </dgm:pt>
    <dgm:pt modelId="{046C7740-62A7-5C4B-8AA7-46B4A1E2ECEA}" type="pres">
      <dgm:prSet presAssocID="{DA080EA3-7F44-3745-B471-C21F5CFD06B7}" presName="childTextHidden" presStyleLbl="bgAccFollowNode1" presStyleIdx="0" presStyleCnt="1"/>
      <dgm:spPr/>
    </dgm:pt>
    <dgm:pt modelId="{1D46FCAE-7D96-CA42-9A2E-9F9C5A569DF8}" type="pres">
      <dgm:prSet presAssocID="{DA080EA3-7F44-3745-B471-C21F5CFD06B7}" presName="parentText" presStyleLbl="node1" presStyleIdx="0" presStyleCnt="1">
        <dgm:presLayoutVars>
          <dgm:chMax val="1"/>
          <dgm:bulletEnabled val="1"/>
        </dgm:presLayoutVars>
      </dgm:prSet>
      <dgm:spPr/>
    </dgm:pt>
  </dgm:ptLst>
  <dgm:cxnLst>
    <dgm:cxn modelId="{20368100-5A50-6E4F-9C64-ECF85F9AB208}" type="presOf" srcId="{DF1DE19A-5DFD-CF4A-A6FC-24F965B8400E}" destId="{046C7740-62A7-5C4B-8AA7-46B4A1E2ECEA}" srcOrd="1" destOrd="2" presId="urn:microsoft.com/office/officeart/2005/8/layout/hProcess6"/>
    <dgm:cxn modelId="{CEBFD616-8140-5244-ACAF-142E081FF377}" type="presOf" srcId="{CD416D60-88E1-6C4E-B62E-6FC1D9257886}" destId="{046C7740-62A7-5C4B-8AA7-46B4A1E2ECEA}" srcOrd="1" destOrd="1" presId="urn:microsoft.com/office/officeart/2005/8/layout/hProcess6"/>
    <dgm:cxn modelId="{17DC272B-A593-1446-B8EC-9E5916EE2EB9}" srcId="{DA080EA3-7F44-3745-B471-C21F5CFD06B7}" destId="{DF1DE19A-5DFD-CF4A-A6FC-24F965B8400E}" srcOrd="2" destOrd="0" parTransId="{D955F5DB-27F3-024D-8E34-4987D680D5A0}" sibTransId="{B397A2C9-AE12-394F-B1F7-6113FA399BF2}"/>
    <dgm:cxn modelId="{96596E2D-3B2B-8248-8C00-4E5DC4F14724}" type="presOf" srcId="{22A9E96D-DFA1-1246-BDCF-619DCD630A01}" destId="{046C7740-62A7-5C4B-8AA7-46B4A1E2ECEA}" srcOrd="1" destOrd="3" presId="urn:microsoft.com/office/officeart/2005/8/layout/hProcess6"/>
    <dgm:cxn modelId="{18315D43-C50A-FF44-BF63-BB81D4A65242}" srcId="{DA080EA3-7F44-3745-B471-C21F5CFD06B7}" destId="{22A9E96D-DFA1-1246-BDCF-619DCD630A01}" srcOrd="3" destOrd="0" parTransId="{0FA5E1A3-CDCE-0E49-8ED7-5F0BC4563CF6}" sibTransId="{BE79871A-BFCD-D742-908B-CEBC7A9697CE}"/>
    <dgm:cxn modelId="{37DA224A-37DC-4346-B4CD-33816FB34CB6}" type="presOf" srcId="{DA080EA3-7F44-3745-B471-C21F5CFD06B7}" destId="{1D46FCAE-7D96-CA42-9A2E-9F9C5A569DF8}" srcOrd="0" destOrd="0" presId="urn:microsoft.com/office/officeart/2005/8/layout/hProcess6"/>
    <dgm:cxn modelId="{136CD157-CC5C-E84F-ACF1-9366065A06C6}" type="presOf" srcId="{22A9E96D-DFA1-1246-BDCF-619DCD630A01}" destId="{166FD422-CACC-E94C-8EC8-B1AB4ADE95D5}" srcOrd="0" destOrd="3" presId="urn:microsoft.com/office/officeart/2005/8/layout/hProcess6"/>
    <dgm:cxn modelId="{41E7DE77-0497-934B-BA26-A21BA69F7E43}" srcId="{81D8C121-5EA5-2947-9B48-8C529DCE5B83}" destId="{DA080EA3-7F44-3745-B471-C21F5CFD06B7}" srcOrd="0" destOrd="0" parTransId="{07CD1C66-5C8D-F047-B4BF-27888A3E8C8F}" sibTransId="{AB20AEF0-102F-F642-ABB6-0BC363F9BC88}"/>
    <dgm:cxn modelId="{26CB8081-BEA8-5542-8807-1453EE24DC4A}" srcId="{DA080EA3-7F44-3745-B471-C21F5CFD06B7}" destId="{CD416D60-88E1-6C4E-B62E-6FC1D9257886}" srcOrd="1" destOrd="0" parTransId="{423CB651-1BA4-B34C-854A-A2BB3129FC0E}" sibTransId="{7CFB2DF7-8AF6-3F4A-9010-9DF8F16E22AC}"/>
    <dgm:cxn modelId="{BBFCED93-E0DD-9947-A894-F1A4144B0A11}" type="presOf" srcId="{CD416D60-88E1-6C4E-B62E-6FC1D9257886}" destId="{166FD422-CACC-E94C-8EC8-B1AB4ADE95D5}" srcOrd="0" destOrd="1" presId="urn:microsoft.com/office/officeart/2005/8/layout/hProcess6"/>
    <dgm:cxn modelId="{EB4448B6-D03A-F049-946C-E3C4AB1F06A8}" type="presOf" srcId="{183E6968-F78A-8048-BE43-D6100EEF505D}" destId="{046C7740-62A7-5C4B-8AA7-46B4A1E2ECEA}" srcOrd="1" destOrd="0" presId="urn:microsoft.com/office/officeart/2005/8/layout/hProcess6"/>
    <dgm:cxn modelId="{57DC46D1-AF28-3347-BA4B-4245F5CFBBCE}" type="presOf" srcId="{DF1DE19A-5DFD-CF4A-A6FC-24F965B8400E}" destId="{166FD422-CACC-E94C-8EC8-B1AB4ADE95D5}" srcOrd="0" destOrd="2" presId="urn:microsoft.com/office/officeart/2005/8/layout/hProcess6"/>
    <dgm:cxn modelId="{9DEB28EB-4C09-104F-AD9C-D4CFB0E8CFF7}" srcId="{DA080EA3-7F44-3745-B471-C21F5CFD06B7}" destId="{183E6968-F78A-8048-BE43-D6100EEF505D}" srcOrd="0" destOrd="0" parTransId="{A4C25F68-C1BA-D242-975C-B42F607F0CF9}" sibTransId="{BAF09317-656B-DA4F-8E9E-383F7A460C6F}"/>
    <dgm:cxn modelId="{1D9A89ED-09B8-7240-8781-8921427B46AB}" type="presOf" srcId="{81D8C121-5EA5-2947-9B48-8C529DCE5B83}" destId="{637B700B-43EB-6E4F-8A28-2633B12409A4}" srcOrd="0" destOrd="0" presId="urn:microsoft.com/office/officeart/2005/8/layout/hProcess6"/>
    <dgm:cxn modelId="{D7A870F8-1959-594A-9B2C-5555167DBF0F}" type="presOf" srcId="{183E6968-F78A-8048-BE43-D6100EEF505D}" destId="{166FD422-CACC-E94C-8EC8-B1AB4ADE95D5}" srcOrd="0" destOrd="0" presId="urn:microsoft.com/office/officeart/2005/8/layout/hProcess6"/>
    <dgm:cxn modelId="{1E8A5205-097C-0A43-8B22-7C3B0F1E9A96}" type="presParOf" srcId="{637B700B-43EB-6E4F-8A28-2633B12409A4}" destId="{AEDFF6C7-7716-D34A-8FE5-56638C06637C}" srcOrd="0" destOrd="0" presId="urn:microsoft.com/office/officeart/2005/8/layout/hProcess6"/>
    <dgm:cxn modelId="{B2BDA920-789B-7E41-94E0-05438E87C6EB}" type="presParOf" srcId="{AEDFF6C7-7716-D34A-8FE5-56638C06637C}" destId="{7A11A7C8-70D1-3546-81A0-B080AABC828E}" srcOrd="0" destOrd="0" presId="urn:microsoft.com/office/officeart/2005/8/layout/hProcess6"/>
    <dgm:cxn modelId="{C8DB07B8-2B8F-CE4D-9506-1FF8A2B6ACB0}" type="presParOf" srcId="{AEDFF6C7-7716-D34A-8FE5-56638C06637C}" destId="{166FD422-CACC-E94C-8EC8-B1AB4ADE95D5}" srcOrd="1" destOrd="0" presId="urn:microsoft.com/office/officeart/2005/8/layout/hProcess6"/>
    <dgm:cxn modelId="{602C4058-7D48-EB43-BED4-51488670BFFC}" type="presParOf" srcId="{AEDFF6C7-7716-D34A-8FE5-56638C06637C}" destId="{046C7740-62A7-5C4B-8AA7-46B4A1E2ECEA}" srcOrd="2" destOrd="0" presId="urn:microsoft.com/office/officeart/2005/8/layout/hProcess6"/>
    <dgm:cxn modelId="{68BCAF2B-614B-4D4B-82F2-BC47E6CB40FD}" type="presParOf" srcId="{AEDFF6C7-7716-D34A-8FE5-56638C06637C}" destId="{1D46FCAE-7D96-CA42-9A2E-9F9C5A569DF8}"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8B755A-517F-AC44-939C-00EBD53CCACB}"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66338FC-D64A-8C47-BC6F-37A1163DE6A9}">
      <dgm:prSet phldrT="[Text]"/>
      <dgm:spPr>
        <a:ln>
          <a:solidFill>
            <a:schemeClr val="tx1"/>
          </a:solidFill>
        </a:ln>
      </dgm:spPr>
      <dgm:t>
        <a:bodyPr/>
        <a:lstStyle/>
        <a:p>
          <a:r>
            <a:rPr lang="en-AU" dirty="0"/>
            <a:t>User certificates generated by a CA have the following characteristics:</a:t>
          </a:r>
          <a:endParaRPr lang="en-US" dirty="0"/>
        </a:p>
      </dgm:t>
    </dgm:pt>
    <dgm:pt modelId="{342A1B33-3408-154B-B14E-2C03F8E528BD}" type="parTrans" cxnId="{89E279F1-F4C3-E74D-8A9A-42ECFBFAACC8}">
      <dgm:prSet/>
      <dgm:spPr/>
      <dgm:t>
        <a:bodyPr/>
        <a:lstStyle/>
        <a:p>
          <a:endParaRPr lang="en-US"/>
        </a:p>
      </dgm:t>
    </dgm:pt>
    <dgm:pt modelId="{4F26B85C-80A4-0F4A-B020-BA89BB6C80A6}" type="sibTrans" cxnId="{89E279F1-F4C3-E74D-8A9A-42ECFBFAACC8}">
      <dgm:prSet/>
      <dgm:spPr/>
      <dgm:t>
        <a:bodyPr/>
        <a:lstStyle/>
        <a:p>
          <a:endParaRPr lang="en-US"/>
        </a:p>
      </dgm:t>
    </dgm:pt>
    <dgm:pt modelId="{285C4ADE-837F-2047-AEDC-3347D69D9243}">
      <dgm:prSet/>
      <dgm:spPr>
        <a:solidFill>
          <a:schemeClr val="bg1"/>
        </a:solidFill>
        <a:ln>
          <a:solidFill>
            <a:schemeClr val="tx1"/>
          </a:solidFill>
        </a:ln>
      </dgm:spPr>
      <dgm:t>
        <a:bodyPr/>
        <a:lstStyle/>
        <a:p>
          <a:r>
            <a:rPr lang="en-AU" dirty="0"/>
            <a:t>Any user with access to the public key of the CA can verify the user public key that was certified</a:t>
          </a:r>
        </a:p>
      </dgm:t>
    </dgm:pt>
    <dgm:pt modelId="{8DE99CF2-DC1B-954A-8E77-FAAB2B5D10AB}" type="parTrans" cxnId="{85A61E80-841A-784F-A553-AA79F570DA57}">
      <dgm:prSet/>
      <dgm:spPr/>
      <dgm:t>
        <a:bodyPr/>
        <a:lstStyle/>
        <a:p>
          <a:endParaRPr lang="en-US"/>
        </a:p>
      </dgm:t>
    </dgm:pt>
    <dgm:pt modelId="{A607DF25-60C7-974D-A307-38CE6FC732AE}" type="sibTrans" cxnId="{85A61E80-841A-784F-A553-AA79F570DA57}">
      <dgm:prSet/>
      <dgm:spPr/>
      <dgm:t>
        <a:bodyPr/>
        <a:lstStyle/>
        <a:p>
          <a:endParaRPr lang="en-US"/>
        </a:p>
      </dgm:t>
    </dgm:pt>
    <dgm:pt modelId="{01797932-FE92-BA49-B9BD-49C10034966D}">
      <dgm:prSet/>
      <dgm:spPr>
        <a:solidFill>
          <a:schemeClr val="bg1"/>
        </a:solidFill>
        <a:ln>
          <a:solidFill>
            <a:schemeClr val="tx1"/>
          </a:solidFill>
        </a:ln>
      </dgm:spPr>
      <dgm:t>
        <a:bodyPr/>
        <a:lstStyle/>
        <a:p>
          <a:r>
            <a:rPr lang="en-AU" dirty="0"/>
            <a:t>No party other than the certification authority can modify the certificate without this being detected</a:t>
          </a:r>
        </a:p>
      </dgm:t>
    </dgm:pt>
    <dgm:pt modelId="{7CB9946F-3CC7-4F49-BE4E-43B0F4BAF2C8}" type="parTrans" cxnId="{DBCB35F4-F86A-8F49-8CB1-E2394F0B826B}">
      <dgm:prSet/>
      <dgm:spPr/>
      <dgm:t>
        <a:bodyPr/>
        <a:lstStyle/>
        <a:p>
          <a:endParaRPr lang="en-US"/>
        </a:p>
      </dgm:t>
    </dgm:pt>
    <dgm:pt modelId="{F72721FE-796A-AF41-9122-1DC57A0C8ED7}" type="sibTrans" cxnId="{DBCB35F4-F86A-8F49-8CB1-E2394F0B826B}">
      <dgm:prSet/>
      <dgm:spPr/>
      <dgm:t>
        <a:bodyPr/>
        <a:lstStyle/>
        <a:p>
          <a:endParaRPr lang="en-US"/>
        </a:p>
      </dgm:t>
    </dgm:pt>
    <dgm:pt modelId="{1A8B542E-534C-164F-8EFA-E4BFB8E93F5C}" type="pres">
      <dgm:prSet presAssocID="{8A8B755A-517F-AC44-939C-00EBD53CCACB}" presName="Name0" presStyleCnt="0">
        <dgm:presLayoutVars>
          <dgm:dir/>
          <dgm:animLvl val="lvl"/>
          <dgm:resizeHandles val="exact"/>
        </dgm:presLayoutVars>
      </dgm:prSet>
      <dgm:spPr/>
    </dgm:pt>
    <dgm:pt modelId="{257DFFE6-8700-9A40-8592-08A8D7136359}" type="pres">
      <dgm:prSet presAssocID="{E66338FC-D64A-8C47-BC6F-37A1163DE6A9}" presName="linNode" presStyleCnt="0"/>
      <dgm:spPr/>
    </dgm:pt>
    <dgm:pt modelId="{0C8AC54C-E587-EC4F-9B8B-70A8685B8864}" type="pres">
      <dgm:prSet presAssocID="{E66338FC-D64A-8C47-BC6F-37A1163DE6A9}" presName="parentText" presStyleLbl="node1" presStyleIdx="0" presStyleCnt="1">
        <dgm:presLayoutVars>
          <dgm:chMax val="1"/>
          <dgm:bulletEnabled val="1"/>
        </dgm:presLayoutVars>
      </dgm:prSet>
      <dgm:spPr/>
    </dgm:pt>
    <dgm:pt modelId="{7866CC99-65DF-C54D-87BF-E319C6A76B01}" type="pres">
      <dgm:prSet presAssocID="{E66338FC-D64A-8C47-BC6F-37A1163DE6A9}" presName="descendantText" presStyleLbl="alignAccFollowNode1" presStyleIdx="0" presStyleCnt="1">
        <dgm:presLayoutVars>
          <dgm:bulletEnabled val="1"/>
        </dgm:presLayoutVars>
      </dgm:prSet>
      <dgm:spPr/>
    </dgm:pt>
  </dgm:ptLst>
  <dgm:cxnLst>
    <dgm:cxn modelId="{5C1EB77B-E54A-B04C-9F59-A8C166F77482}" type="presOf" srcId="{285C4ADE-837F-2047-AEDC-3347D69D9243}" destId="{7866CC99-65DF-C54D-87BF-E319C6A76B01}" srcOrd="0" destOrd="0" presId="urn:microsoft.com/office/officeart/2005/8/layout/vList5"/>
    <dgm:cxn modelId="{85A61E80-841A-784F-A553-AA79F570DA57}" srcId="{E66338FC-D64A-8C47-BC6F-37A1163DE6A9}" destId="{285C4ADE-837F-2047-AEDC-3347D69D9243}" srcOrd="0" destOrd="0" parTransId="{8DE99CF2-DC1B-954A-8E77-FAAB2B5D10AB}" sibTransId="{A607DF25-60C7-974D-A307-38CE6FC732AE}"/>
    <dgm:cxn modelId="{FC2D509D-C818-8641-96FB-3DD5086D383C}" type="presOf" srcId="{8A8B755A-517F-AC44-939C-00EBD53CCACB}" destId="{1A8B542E-534C-164F-8EFA-E4BFB8E93F5C}" srcOrd="0" destOrd="0" presId="urn:microsoft.com/office/officeart/2005/8/layout/vList5"/>
    <dgm:cxn modelId="{C12FCAE6-BE5C-6941-89B2-2AD5F5E51F9E}" type="presOf" srcId="{E66338FC-D64A-8C47-BC6F-37A1163DE6A9}" destId="{0C8AC54C-E587-EC4F-9B8B-70A8685B8864}" srcOrd="0" destOrd="0" presId="urn:microsoft.com/office/officeart/2005/8/layout/vList5"/>
    <dgm:cxn modelId="{89E279F1-F4C3-E74D-8A9A-42ECFBFAACC8}" srcId="{8A8B755A-517F-AC44-939C-00EBD53CCACB}" destId="{E66338FC-D64A-8C47-BC6F-37A1163DE6A9}" srcOrd="0" destOrd="0" parTransId="{342A1B33-3408-154B-B14E-2C03F8E528BD}" sibTransId="{4F26B85C-80A4-0F4A-B020-BA89BB6C80A6}"/>
    <dgm:cxn modelId="{5C2B9BF2-365F-9D42-9597-955AA8C498B2}" type="presOf" srcId="{01797932-FE92-BA49-B9BD-49C10034966D}" destId="{7866CC99-65DF-C54D-87BF-E319C6A76B01}" srcOrd="0" destOrd="1" presId="urn:microsoft.com/office/officeart/2005/8/layout/vList5"/>
    <dgm:cxn modelId="{DBCB35F4-F86A-8F49-8CB1-E2394F0B826B}" srcId="{E66338FC-D64A-8C47-BC6F-37A1163DE6A9}" destId="{01797932-FE92-BA49-B9BD-49C10034966D}" srcOrd="1" destOrd="0" parTransId="{7CB9946F-3CC7-4F49-BE4E-43B0F4BAF2C8}" sibTransId="{F72721FE-796A-AF41-9122-1DC57A0C8ED7}"/>
    <dgm:cxn modelId="{690521B2-1E88-F348-AC86-5C11C38EEA2F}" type="presParOf" srcId="{1A8B542E-534C-164F-8EFA-E4BFB8E93F5C}" destId="{257DFFE6-8700-9A40-8592-08A8D7136359}" srcOrd="0" destOrd="0" presId="urn:microsoft.com/office/officeart/2005/8/layout/vList5"/>
    <dgm:cxn modelId="{26A5B85B-EA05-4243-BE35-FFBA4C50027D}" type="presParOf" srcId="{257DFFE6-8700-9A40-8592-08A8D7136359}" destId="{0C8AC54C-E587-EC4F-9B8B-70A8685B8864}" srcOrd="0" destOrd="0" presId="urn:microsoft.com/office/officeart/2005/8/layout/vList5"/>
    <dgm:cxn modelId="{06498FCE-7E1D-1F4E-BB99-B102DC3FF2F3}" type="presParOf" srcId="{257DFFE6-8700-9A40-8592-08A8D7136359}" destId="{7866CC99-65DF-C54D-87BF-E319C6A76B0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48EE2-45DB-1C4B-A7DE-3B7F8D51ABE1}" type="doc">
      <dgm:prSet loTypeId="urn:microsoft.com/office/officeart/2005/8/layout/cycle8" loCatId="cycle" qsTypeId="urn:microsoft.com/office/officeart/2005/8/quickstyle/simple4" qsCatId="simple" csTypeId="urn:microsoft.com/office/officeart/2005/8/colors/accent1_2" csCatId="accent1" phldr="1"/>
      <dgm:spPr/>
    </dgm:pt>
    <dgm:pt modelId="{D3A748E6-09A9-D145-A2B6-E1B4BD3B4D28}">
      <dgm:prSet/>
      <dgm:spPr/>
      <dgm:t>
        <a:bodyPr/>
        <a:lstStyle/>
        <a:p>
          <a:r>
            <a:rPr lang="en-AU" b="1" dirty="0">
              <a:effectLst>
                <a:outerShdw blurRad="38100" dist="38100" dir="2700000" algn="tl">
                  <a:srgbClr val="000000">
                    <a:alpha val="43137"/>
                  </a:srgbClr>
                </a:outerShdw>
              </a:effectLst>
            </a:rPr>
            <a:t>An extension identifier</a:t>
          </a:r>
        </a:p>
      </dgm:t>
    </dgm:pt>
    <dgm:pt modelId="{B3DA6980-63E6-D649-A405-B67A07204A30}" type="parTrans" cxnId="{3AB6A04A-CB4C-8F4D-B7C6-6B238728976D}">
      <dgm:prSet/>
      <dgm:spPr/>
      <dgm:t>
        <a:bodyPr/>
        <a:lstStyle/>
        <a:p>
          <a:endParaRPr lang="en-US"/>
        </a:p>
      </dgm:t>
    </dgm:pt>
    <dgm:pt modelId="{E70EFADE-329E-6946-BD09-50B3338A82B2}" type="sibTrans" cxnId="{3AB6A04A-CB4C-8F4D-B7C6-6B238728976D}">
      <dgm:prSet/>
      <dgm:spPr/>
      <dgm:t>
        <a:bodyPr/>
        <a:lstStyle/>
        <a:p>
          <a:endParaRPr lang="en-US"/>
        </a:p>
      </dgm:t>
    </dgm:pt>
    <dgm:pt modelId="{FDA6E23D-F292-1C42-8B3D-522937018434}">
      <dgm:prSet/>
      <dgm:spPr/>
      <dgm:t>
        <a:bodyPr/>
        <a:lstStyle/>
        <a:p>
          <a:r>
            <a:rPr lang="en-AU" b="1" dirty="0">
              <a:effectLst>
                <a:outerShdw blurRad="38100" dist="38100" dir="2700000" algn="tl">
                  <a:srgbClr val="000000">
                    <a:alpha val="43137"/>
                  </a:srgbClr>
                </a:outerShdw>
              </a:effectLst>
            </a:rPr>
            <a:t>A criticality indicator</a:t>
          </a:r>
        </a:p>
      </dgm:t>
    </dgm:pt>
    <dgm:pt modelId="{7148FB26-B09C-7347-B774-419FC51DEEFA}" type="parTrans" cxnId="{135BD171-DCDF-8B4D-8F52-933C6D55873F}">
      <dgm:prSet/>
      <dgm:spPr/>
      <dgm:t>
        <a:bodyPr/>
        <a:lstStyle/>
        <a:p>
          <a:endParaRPr lang="en-US"/>
        </a:p>
      </dgm:t>
    </dgm:pt>
    <dgm:pt modelId="{A5C10DA0-C5BC-0B44-AD9B-8CAB2FD67722}" type="sibTrans" cxnId="{135BD171-DCDF-8B4D-8F52-933C6D55873F}">
      <dgm:prSet/>
      <dgm:spPr/>
      <dgm:t>
        <a:bodyPr/>
        <a:lstStyle/>
        <a:p>
          <a:endParaRPr lang="en-US"/>
        </a:p>
      </dgm:t>
    </dgm:pt>
    <dgm:pt modelId="{A828A2C2-720C-7148-BA4A-FC023BA7F0DF}">
      <dgm:prSet/>
      <dgm:spPr/>
      <dgm:t>
        <a:bodyPr/>
        <a:lstStyle/>
        <a:p>
          <a:r>
            <a:rPr lang="en-AU" b="1" dirty="0">
              <a:effectLst>
                <a:outerShdw blurRad="38100" dist="38100" dir="2700000" algn="tl">
                  <a:srgbClr val="000000">
                    <a:alpha val="43137"/>
                  </a:srgbClr>
                </a:outerShdw>
              </a:effectLst>
            </a:rPr>
            <a:t>An extension value</a:t>
          </a:r>
        </a:p>
      </dgm:t>
    </dgm:pt>
    <dgm:pt modelId="{18BAE269-1E02-AE49-9FAC-65A1026E99DB}" type="parTrans" cxnId="{33456701-954C-004F-AA14-82B11815AA84}">
      <dgm:prSet/>
      <dgm:spPr/>
      <dgm:t>
        <a:bodyPr/>
        <a:lstStyle/>
        <a:p>
          <a:endParaRPr lang="en-US"/>
        </a:p>
      </dgm:t>
    </dgm:pt>
    <dgm:pt modelId="{354772C9-48C8-D24F-85A2-120EF8A35818}" type="sibTrans" cxnId="{33456701-954C-004F-AA14-82B11815AA84}">
      <dgm:prSet/>
      <dgm:spPr/>
      <dgm:t>
        <a:bodyPr/>
        <a:lstStyle/>
        <a:p>
          <a:endParaRPr lang="en-US"/>
        </a:p>
      </dgm:t>
    </dgm:pt>
    <dgm:pt modelId="{78D4A396-B4A0-B64C-8BD7-D597F9CA789A}" type="pres">
      <dgm:prSet presAssocID="{C6348EE2-45DB-1C4B-A7DE-3B7F8D51ABE1}" presName="compositeShape" presStyleCnt="0">
        <dgm:presLayoutVars>
          <dgm:chMax val="7"/>
          <dgm:dir/>
          <dgm:resizeHandles val="exact"/>
        </dgm:presLayoutVars>
      </dgm:prSet>
      <dgm:spPr/>
    </dgm:pt>
    <dgm:pt modelId="{0F19BF62-E35C-8746-AC61-CF950EB4F15F}" type="pres">
      <dgm:prSet presAssocID="{C6348EE2-45DB-1C4B-A7DE-3B7F8D51ABE1}" presName="wedge1" presStyleLbl="node1" presStyleIdx="0" presStyleCnt="3"/>
      <dgm:spPr/>
    </dgm:pt>
    <dgm:pt modelId="{5CC9AFC3-5387-FC4B-86F3-50AC3F68436C}" type="pres">
      <dgm:prSet presAssocID="{C6348EE2-45DB-1C4B-A7DE-3B7F8D51ABE1}" presName="dummy1a" presStyleCnt="0"/>
      <dgm:spPr/>
    </dgm:pt>
    <dgm:pt modelId="{011F009E-AC9E-064E-B832-015F1FC3DD3D}" type="pres">
      <dgm:prSet presAssocID="{C6348EE2-45DB-1C4B-A7DE-3B7F8D51ABE1}" presName="dummy1b" presStyleCnt="0"/>
      <dgm:spPr/>
    </dgm:pt>
    <dgm:pt modelId="{D0F4C617-4FC4-F346-BCD3-63F70BB5C032}" type="pres">
      <dgm:prSet presAssocID="{C6348EE2-45DB-1C4B-A7DE-3B7F8D51ABE1}" presName="wedge1Tx" presStyleLbl="node1" presStyleIdx="0" presStyleCnt="3">
        <dgm:presLayoutVars>
          <dgm:chMax val="0"/>
          <dgm:chPref val="0"/>
          <dgm:bulletEnabled val="1"/>
        </dgm:presLayoutVars>
      </dgm:prSet>
      <dgm:spPr/>
    </dgm:pt>
    <dgm:pt modelId="{DDB94051-80A3-244C-8471-1A5DA93CC9BC}" type="pres">
      <dgm:prSet presAssocID="{C6348EE2-45DB-1C4B-A7DE-3B7F8D51ABE1}" presName="wedge2" presStyleLbl="node1" presStyleIdx="1" presStyleCnt="3"/>
      <dgm:spPr/>
    </dgm:pt>
    <dgm:pt modelId="{D53667B3-B621-5943-8F51-F5649F911223}" type="pres">
      <dgm:prSet presAssocID="{C6348EE2-45DB-1C4B-A7DE-3B7F8D51ABE1}" presName="dummy2a" presStyleCnt="0"/>
      <dgm:spPr/>
    </dgm:pt>
    <dgm:pt modelId="{DBDEFC80-0A1F-7C40-8AF0-6D497A11BD79}" type="pres">
      <dgm:prSet presAssocID="{C6348EE2-45DB-1C4B-A7DE-3B7F8D51ABE1}" presName="dummy2b" presStyleCnt="0"/>
      <dgm:spPr/>
    </dgm:pt>
    <dgm:pt modelId="{41C6BC30-312B-E54B-B926-8F1F42CF5601}" type="pres">
      <dgm:prSet presAssocID="{C6348EE2-45DB-1C4B-A7DE-3B7F8D51ABE1}" presName="wedge2Tx" presStyleLbl="node1" presStyleIdx="1" presStyleCnt="3">
        <dgm:presLayoutVars>
          <dgm:chMax val="0"/>
          <dgm:chPref val="0"/>
          <dgm:bulletEnabled val="1"/>
        </dgm:presLayoutVars>
      </dgm:prSet>
      <dgm:spPr/>
    </dgm:pt>
    <dgm:pt modelId="{23B74AB3-E2C4-9D4E-8646-5082A3772E90}" type="pres">
      <dgm:prSet presAssocID="{C6348EE2-45DB-1C4B-A7DE-3B7F8D51ABE1}" presName="wedge3" presStyleLbl="node1" presStyleIdx="2" presStyleCnt="3"/>
      <dgm:spPr/>
    </dgm:pt>
    <dgm:pt modelId="{F39919D1-6C27-ED42-B680-1BCC1F67BFED}" type="pres">
      <dgm:prSet presAssocID="{C6348EE2-45DB-1C4B-A7DE-3B7F8D51ABE1}" presName="dummy3a" presStyleCnt="0"/>
      <dgm:spPr/>
    </dgm:pt>
    <dgm:pt modelId="{36DCE29D-B8D7-1940-8B53-87DDE9541C55}" type="pres">
      <dgm:prSet presAssocID="{C6348EE2-45DB-1C4B-A7DE-3B7F8D51ABE1}" presName="dummy3b" presStyleCnt="0"/>
      <dgm:spPr/>
    </dgm:pt>
    <dgm:pt modelId="{21035771-5F47-AD49-B3D3-CCCB490A7CAD}" type="pres">
      <dgm:prSet presAssocID="{C6348EE2-45DB-1C4B-A7DE-3B7F8D51ABE1}" presName="wedge3Tx" presStyleLbl="node1" presStyleIdx="2" presStyleCnt="3">
        <dgm:presLayoutVars>
          <dgm:chMax val="0"/>
          <dgm:chPref val="0"/>
          <dgm:bulletEnabled val="1"/>
        </dgm:presLayoutVars>
      </dgm:prSet>
      <dgm:spPr/>
    </dgm:pt>
    <dgm:pt modelId="{7AE594A2-6D88-A24E-B663-334A571D85A3}" type="pres">
      <dgm:prSet presAssocID="{E70EFADE-329E-6946-BD09-50B3338A82B2}" presName="arrowWedge1" presStyleLbl="fgSibTrans2D1" presStyleIdx="0" presStyleCnt="3"/>
      <dgm:spPr/>
    </dgm:pt>
    <dgm:pt modelId="{A9910DB7-53A4-0740-A5A3-15A65652127F}" type="pres">
      <dgm:prSet presAssocID="{A5C10DA0-C5BC-0B44-AD9B-8CAB2FD67722}" presName="arrowWedge2" presStyleLbl="fgSibTrans2D1" presStyleIdx="1" presStyleCnt="3"/>
      <dgm:spPr/>
    </dgm:pt>
    <dgm:pt modelId="{B1D76DC6-5EED-A64E-BF1E-1EEA20C4C2A9}" type="pres">
      <dgm:prSet presAssocID="{354772C9-48C8-D24F-85A2-120EF8A35818}" presName="arrowWedge3" presStyleLbl="fgSibTrans2D1" presStyleIdx="2" presStyleCnt="3"/>
      <dgm:spPr/>
    </dgm:pt>
  </dgm:ptLst>
  <dgm:cxnLst>
    <dgm:cxn modelId="{33456701-954C-004F-AA14-82B11815AA84}" srcId="{C6348EE2-45DB-1C4B-A7DE-3B7F8D51ABE1}" destId="{A828A2C2-720C-7148-BA4A-FC023BA7F0DF}" srcOrd="2" destOrd="0" parTransId="{18BAE269-1E02-AE49-9FAC-65A1026E99DB}" sibTransId="{354772C9-48C8-D24F-85A2-120EF8A35818}"/>
    <dgm:cxn modelId="{0D881629-8001-C549-949A-14C0B74F59D5}" type="presOf" srcId="{A828A2C2-720C-7148-BA4A-FC023BA7F0DF}" destId="{21035771-5F47-AD49-B3D3-CCCB490A7CAD}" srcOrd="1" destOrd="0" presId="urn:microsoft.com/office/officeart/2005/8/layout/cycle8"/>
    <dgm:cxn modelId="{9DA06229-0B38-9D4B-BEF0-BFE96841758D}" type="presOf" srcId="{FDA6E23D-F292-1C42-8B3D-522937018434}" destId="{41C6BC30-312B-E54B-B926-8F1F42CF5601}" srcOrd="1" destOrd="0" presId="urn:microsoft.com/office/officeart/2005/8/layout/cycle8"/>
    <dgm:cxn modelId="{CEE98538-65B7-2F4D-BDBF-128AC2D76EA0}" type="presOf" srcId="{D3A748E6-09A9-D145-A2B6-E1B4BD3B4D28}" destId="{0F19BF62-E35C-8746-AC61-CF950EB4F15F}" srcOrd="0" destOrd="0" presId="urn:microsoft.com/office/officeart/2005/8/layout/cycle8"/>
    <dgm:cxn modelId="{E134123C-6800-1345-95C5-147B0C8CAE19}" type="presOf" srcId="{A828A2C2-720C-7148-BA4A-FC023BA7F0DF}" destId="{23B74AB3-E2C4-9D4E-8646-5082A3772E90}" srcOrd="0" destOrd="0" presId="urn:microsoft.com/office/officeart/2005/8/layout/cycle8"/>
    <dgm:cxn modelId="{B51F5C42-9045-DB48-88A8-AE203B21D8BB}" type="presOf" srcId="{D3A748E6-09A9-D145-A2B6-E1B4BD3B4D28}" destId="{D0F4C617-4FC4-F346-BCD3-63F70BB5C032}" srcOrd="1" destOrd="0" presId="urn:microsoft.com/office/officeart/2005/8/layout/cycle8"/>
    <dgm:cxn modelId="{3AB6A04A-CB4C-8F4D-B7C6-6B238728976D}" srcId="{C6348EE2-45DB-1C4B-A7DE-3B7F8D51ABE1}" destId="{D3A748E6-09A9-D145-A2B6-E1B4BD3B4D28}" srcOrd="0" destOrd="0" parTransId="{B3DA6980-63E6-D649-A405-B67A07204A30}" sibTransId="{E70EFADE-329E-6946-BD09-50B3338A82B2}"/>
    <dgm:cxn modelId="{36F68D65-0B67-254A-B92B-5EFB599F4492}" type="presOf" srcId="{FDA6E23D-F292-1C42-8B3D-522937018434}" destId="{DDB94051-80A3-244C-8471-1A5DA93CC9BC}" srcOrd="0" destOrd="0" presId="urn:microsoft.com/office/officeart/2005/8/layout/cycle8"/>
    <dgm:cxn modelId="{135BD171-DCDF-8B4D-8F52-933C6D55873F}" srcId="{C6348EE2-45DB-1C4B-A7DE-3B7F8D51ABE1}" destId="{FDA6E23D-F292-1C42-8B3D-522937018434}" srcOrd="1" destOrd="0" parTransId="{7148FB26-B09C-7347-B774-419FC51DEEFA}" sibTransId="{A5C10DA0-C5BC-0B44-AD9B-8CAB2FD67722}"/>
    <dgm:cxn modelId="{858A9CCA-C7D7-DE4E-AEB5-DA43CB7364B9}" type="presOf" srcId="{C6348EE2-45DB-1C4B-A7DE-3B7F8D51ABE1}" destId="{78D4A396-B4A0-B64C-8BD7-D597F9CA789A}" srcOrd="0" destOrd="0" presId="urn:microsoft.com/office/officeart/2005/8/layout/cycle8"/>
    <dgm:cxn modelId="{2875054E-935E-8648-92B3-6A85E120817F}" type="presParOf" srcId="{78D4A396-B4A0-B64C-8BD7-D597F9CA789A}" destId="{0F19BF62-E35C-8746-AC61-CF950EB4F15F}" srcOrd="0" destOrd="0" presId="urn:microsoft.com/office/officeart/2005/8/layout/cycle8"/>
    <dgm:cxn modelId="{557A0455-0EFC-624A-898A-C3CDA3BA73C6}" type="presParOf" srcId="{78D4A396-B4A0-B64C-8BD7-D597F9CA789A}" destId="{5CC9AFC3-5387-FC4B-86F3-50AC3F68436C}" srcOrd="1" destOrd="0" presId="urn:microsoft.com/office/officeart/2005/8/layout/cycle8"/>
    <dgm:cxn modelId="{49970B1F-9D0E-D44E-AC42-F92CAE2D4BE9}" type="presParOf" srcId="{78D4A396-B4A0-B64C-8BD7-D597F9CA789A}" destId="{011F009E-AC9E-064E-B832-015F1FC3DD3D}" srcOrd="2" destOrd="0" presId="urn:microsoft.com/office/officeart/2005/8/layout/cycle8"/>
    <dgm:cxn modelId="{D4CDEB12-B31F-4646-852D-D7DB20BE5484}" type="presParOf" srcId="{78D4A396-B4A0-B64C-8BD7-D597F9CA789A}" destId="{D0F4C617-4FC4-F346-BCD3-63F70BB5C032}" srcOrd="3" destOrd="0" presId="urn:microsoft.com/office/officeart/2005/8/layout/cycle8"/>
    <dgm:cxn modelId="{0F09115A-FFF8-A14E-B6CF-CDC2E978590E}" type="presParOf" srcId="{78D4A396-B4A0-B64C-8BD7-D597F9CA789A}" destId="{DDB94051-80A3-244C-8471-1A5DA93CC9BC}" srcOrd="4" destOrd="0" presId="urn:microsoft.com/office/officeart/2005/8/layout/cycle8"/>
    <dgm:cxn modelId="{FA9F3806-D143-B244-8175-B59573D7AF08}" type="presParOf" srcId="{78D4A396-B4A0-B64C-8BD7-D597F9CA789A}" destId="{D53667B3-B621-5943-8F51-F5649F911223}" srcOrd="5" destOrd="0" presId="urn:microsoft.com/office/officeart/2005/8/layout/cycle8"/>
    <dgm:cxn modelId="{54BE96C3-256C-6340-A108-D4D696CB3886}" type="presParOf" srcId="{78D4A396-B4A0-B64C-8BD7-D597F9CA789A}" destId="{DBDEFC80-0A1F-7C40-8AF0-6D497A11BD79}" srcOrd="6" destOrd="0" presId="urn:microsoft.com/office/officeart/2005/8/layout/cycle8"/>
    <dgm:cxn modelId="{DA25B860-FEB3-1A4F-81A6-68BA0DFBC6C7}" type="presParOf" srcId="{78D4A396-B4A0-B64C-8BD7-D597F9CA789A}" destId="{41C6BC30-312B-E54B-B926-8F1F42CF5601}" srcOrd="7" destOrd="0" presId="urn:microsoft.com/office/officeart/2005/8/layout/cycle8"/>
    <dgm:cxn modelId="{A69B6A8A-86B2-B74E-9F5E-2086AE4E1468}" type="presParOf" srcId="{78D4A396-B4A0-B64C-8BD7-D597F9CA789A}" destId="{23B74AB3-E2C4-9D4E-8646-5082A3772E90}" srcOrd="8" destOrd="0" presId="urn:microsoft.com/office/officeart/2005/8/layout/cycle8"/>
    <dgm:cxn modelId="{534858B3-BE11-974E-9AD3-6B1723EBF617}" type="presParOf" srcId="{78D4A396-B4A0-B64C-8BD7-D597F9CA789A}" destId="{F39919D1-6C27-ED42-B680-1BCC1F67BFED}" srcOrd="9" destOrd="0" presId="urn:microsoft.com/office/officeart/2005/8/layout/cycle8"/>
    <dgm:cxn modelId="{9382F2B1-2839-3247-BA60-70ED3E5C3F92}" type="presParOf" srcId="{78D4A396-B4A0-B64C-8BD7-D597F9CA789A}" destId="{36DCE29D-B8D7-1940-8B53-87DDE9541C55}" srcOrd="10" destOrd="0" presId="urn:microsoft.com/office/officeart/2005/8/layout/cycle8"/>
    <dgm:cxn modelId="{24F57CDA-B625-5749-8992-A33477603D2B}" type="presParOf" srcId="{78D4A396-B4A0-B64C-8BD7-D597F9CA789A}" destId="{21035771-5F47-AD49-B3D3-CCCB490A7CAD}" srcOrd="11" destOrd="0" presId="urn:microsoft.com/office/officeart/2005/8/layout/cycle8"/>
    <dgm:cxn modelId="{7E8B2E5C-2985-6142-BF09-FBEFD94B976B}" type="presParOf" srcId="{78D4A396-B4A0-B64C-8BD7-D597F9CA789A}" destId="{7AE594A2-6D88-A24E-B663-334A571D85A3}" srcOrd="12" destOrd="0" presId="urn:microsoft.com/office/officeart/2005/8/layout/cycle8"/>
    <dgm:cxn modelId="{F7AFC908-09CD-1941-8BB8-11A3B2BEEE2B}" type="presParOf" srcId="{78D4A396-B4A0-B64C-8BD7-D597F9CA789A}" destId="{A9910DB7-53A4-0740-A5A3-15A65652127F}" srcOrd="13" destOrd="0" presId="urn:microsoft.com/office/officeart/2005/8/layout/cycle8"/>
    <dgm:cxn modelId="{D6F56447-A661-7748-A9BB-407C3C2B87C0}" type="presParOf" srcId="{78D4A396-B4A0-B64C-8BD7-D597F9CA789A}" destId="{B1D76DC6-5EED-A64E-BF1E-1EEA20C4C2A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3B3EF8-E7EA-584D-876A-90E0BD3872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32F1C36-EB6A-474B-A7AB-1DF34AF51466}">
      <dgm:prSet phldrT="[Text]"/>
      <dgm:spPr/>
      <dgm:t>
        <a:bodyPr/>
        <a:lstStyle/>
        <a:p>
          <a:r>
            <a:rPr lang="en-US" dirty="0">
              <a:effectLst>
                <a:outerShdw blurRad="38100" dist="38100" dir="2700000" algn="tl">
                  <a:srgbClr val="000000">
                    <a:alpha val="43137"/>
                  </a:srgbClr>
                </a:outerShdw>
              </a:effectLst>
            </a:rPr>
            <a:t>Included are:</a:t>
          </a:r>
        </a:p>
      </dgm:t>
    </dgm:pt>
    <dgm:pt modelId="{66A253E3-23A5-5041-B385-7313E1287854}" type="parTrans" cxnId="{D499428C-8287-614B-BA6D-BFCCD9131980}">
      <dgm:prSet/>
      <dgm:spPr/>
      <dgm:t>
        <a:bodyPr/>
        <a:lstStyle/>
        <a:p>
          <a:endParaRPr lang="en-US"/>
        </a:p>
      </dgm:t>
    </dgm:pt>
    <dgm:pt modelId="{4B80055B-3DE0-5043-9658-1C5C79249F08}" type="sibTrans" cxnId="{D499428C-8287-614B-BA6D-BFCCD9131980}">
      <dgm:prSet/>
      <dgm:spPr/>
      <dgm:t>
        <a:bodyPr/>
        <a:lstStyle/>
        <a:p>
          <a:endParaRPr lang="en-US"/>
        </a:p>
      </dgm:t>
    </dgm:pt>
    <dgm:pt modelId="{AE40A611-F20E-DC43-9FB5-D8199AC9522B}">
      <dgm:prSet/>
      <dgm:spPr/>
      <dgm:t>
        <a:bodyPr/>
        <a:lstStyle/>
        <a:p>
          <a:r>
            <a:rPr lang="en-US" dirty="0"/>
            <a:t>Authority key identifier</a:t>
          </a:r>
        </a:p>
      </dgm:t>
    </dgm:pt>
    <dgm:pt modelId="{A4A1EE95-47C1-BA49-8C32-267FE7D3EB99}" type="parTrans" cxnId="{20265F91-D16F-F94B-A9DB-6A1A551C0286}">
      <dgm:prSet/>
      <dgm:spPr/>
      <dgm:t>
        <a:bodyPr/>
        <a:lstStyle/>
        <a:p>
          <a:endParaRPr lang="en-US"/>
        </a:p>
      </dgm:t>
    </dgm:pt>
    <dgm:pt modelId="{32B1E3C1-2CE1-5841-BC5B-B3E3098C0289}" type="sibTrans" cxnId="{20265F91-D16F-F94B-A9DB-6A1A551C0286}">
      <dgm:prSet/>
      <dgm:spPr/>
      <dgm:t>
        <a:bodyPr/>
        <a:lstStyle/>
        <a:p>
          <a:endParaRPr lang="en-US"/>
        </a:p>
      </dgm:t>
    </dgm:pt>
    <dgm:pt modelId="{B38E3D57-8108-7741-844D-170579FB3752}">
      <dgm:prSet/>
      <dgm:spPr/>
      <dgm:t>
        <a:bodyPr/>
        <a:lstStyle/>
        <a:p>
          <a:r>
            <a:rPr lang="en-US" dirty="0"/>
            <a:t>Subject key identifier</a:t>
          </a:r>
        </a:p>
      </dgm:t>
    </dgm:pt>
    <dgm:pt modelId="{B661EE95-1647-364F-8352-BB2074BECFC6}" type="parTrans" cxnId="{83B0C141-607C-A74C-8FBA-ABDF25ED8A68}">
      <dgm:prSet/>
      <dgm:spPr/>
      <dgm:t>
        <a:bodyPr/>
        <a:lstStyle/>
        <a:p>
          <a:endParaRPr lang="en-US"/>
        </a:p>
      </dgm:t>
    </dgm:pt>
    <dgm:pt modelId="{4D1C3327-20F1-4D4F-BE5B-4AF91F788349}" type="sibTrans" cxnId="{83B0C141-607C-A74C-8FBA-ABDF25ED8A68}">
      <dgm:prSet/>
      <dgm:spPr/>
      <dgm:t>
        <a:bodyPr/>
        <a:lstStyle/>
        <a:p>
          <a:endParaRPr lang="en-US"/>
        </a:p>
      </dgm:t>
    </dgm:pt>
    <dgm:pt modelId="{CBC43BC7-4BB4-D348-9656-D1BD6221ECDE}">
      <dgm:prSet/>
      <dgm:spPr/>
      <dgm:t>
        <a:bodyPr/>
        <a:lstStyle/>
        <a:p>
          <a:r>
            <a:rPr lang="en-US" dirty="0"/>
            <a:t>Key usage</a:t>
          </a:r>
        </a:p>
      </dgm:t>
    </dgm:pt>
    <dgm:pt modelId="{C9315C82-2AA9-2547-9DC8-A9CD984A78EE}" type="parTrans" cxnId="{A5402C2D-59C6-8243-9866-5EF34C7F31AE}">
      <dgm:prSet/>
      <dgm:spPr/>
      <dgm:t>
        <a:bodyPr/>
        <a:lstStyle/>
        <a:p>
          <a:endParaRPr lang="en-US"/>
        </a:p>
      </dgm:t>
    </dgm:pt>
    <dgm:pt modelId="{E24D05B6-04B0-2E44-BE95-FA886ED7DA95}" type="sibTrans" cxnId="{A5402C2D-59C6-8243-9866-5EF34C7F31AE}">
      <dgm:prSet/>
      <dgm:spPr/>
      <dgm:t>
        <a:bodyPr/>
        <a:lstStyle/>
        <a:p>
          <a:endParaRPr lang="en-US"/>
        </a:p>
      </dgm:t>
    </dgm:pt>
    <dgm:pt modelId="{FE0DDF16-8A70-1742-B395-4967B2CB32E0}">
      <dgm:prSet/>
      <dgm:spPr/>
      <dgm:t>
        <a:bodyPr/>
        <a:lstStyle/>
        <a:p>
          <a:r>
            <a:rPr lang="en-US" dirty="0"/>
            <a:t>Private-key usage period</a:t>
          </a:r>
        </a:p>
      </dgm:t>
    </dgm:pt>
    <dgm:pt modelId="{71F4FDEA-1041-1B40-B6DB-F9473CC6F887}" type="parTrans" cxnId="{0213547E-0CAA-C14D-A0C7-99259991D01E}">
      <dgm:prSet/>
      <dgm:spPr/>
      <dgm:t>
        <a:bodyPr/>
        <a:lstStyle/>
        <a:p>
          <a:endParaRPr lang="en-US"/>
        </a:p>
      </dgm:t>
    </dgm:pt>
    <dgm:pt modelId="{C1E8F4A9-F343-8446-B66B-EBD018F32018}" type="sibTrans" cxnId="{0213547E-0CAA-C14D-A0C7-99259991D01E}">
      <dgm:prSet/>
      <dgm:spPr/>
      <dgm:t>
        <a:bodyPr/>
        <a:lstStyle/>
        <a:p>
          <a:endParaRPr lang="en-US"/>
        </a:p>
      </dgm:t>
    </dgm:pt>
    <dgm:pt modelId="{63188A6B-5209-604D-BF39-7498A55B6AE3}">
      <dgm:prSet/>
      <dgm:spPr/>
      <dgm:t>
        <a:bodyPr/>
        <a:lstStyle/>
        <a:p>
          <a:r>
            <a:rPr lang="en-US" dirty="0"/>
            <a:t>Certificate policies</a:t>
          </a:r>
        </a:p>
      </dgm:t>
    </dgm:pt>
    <dgm:pt modelId="{FF59602A-2DC1-A347-B3D5-8FA3ADDA062C}" type="parTrans" cxnId="{BCC12AC5-4D05-7D43-81BC-9A5B987B8ECE}">
      <dgm:prSet/>
      <dgm:spPr/>
      <dgm:t>
        <a:bodyPr/>
        <a:lstStyle/>
        <a:p>
          <a:endParaRPr lang="en-US"/>
        </a:p>
      </dgm:t>
    </dgm:pt>
    <dgm:pt modelId="{5C50A0E9-3762-BF46-B707-F3DDAB8442A4}" type="sibTrans" cxnId="{BCC12AC5-4D05-7D43-81BC-9A5B987B8ECE}">
      <dgm:prSet/>
      <dgm:spPr/>
      <dgm:t>
        <a:bodyPr/>
        <a:lstStyle/>
        <a:p>
          <a:endParaRPr lang="en-US"/>
        </a:p>
      </dgm:t>
    </dgm:pt>
    <dgm:pt modelId="{49EE5954-40DF-DC44-8ADC-2B63839BB8FD}">
      <dgm:prSet/>
      <dgm:spPr/>
      <dgm:t>
        <a:bodyPr/>
        <a:lstStyle/>
        <a:p>
          <a:r>
            <a:rPr lang="en-US" dirty="0"/>
            <a:t>Policy mappings</a:t>
          </a:r>
          <a:endParaRPr lang="en-AU" dirty="0"/>
        </a:p>
      </dgm:t>
    </dgm:pt>
    <dgm:pt modelId="{76B034B5-D189-1449-9C9C-4EC8844232AE}" type="parTrans" cxnId="{36DC31A0-176C-F34C-BB84-FCF79E41CEE8}">
      <dgm:prSet/>
      <dgm:spPr/>
      <dgm:t>
        <a:bodyPr/>
        <a:lstStyle/>
        <a:p>
          <a:endParaRPr lang="en-US"/>
        </a:p>
      </dgm:t>
    </dgm:pt>
    <dgm:pt modelId="{A338804A-9725-A94D-9AFB-5CBC3A344B00}" type="sibTrans" cxnId="{36DC31A0-176C-F34C-BB84-FCF79E41CEE8}">
      <dgm:prSet/>
      <dgm:spPr/>
      <dgm:t>
        <a:bodyPr/>
        <a:lstStyle/>
        <a:p>
          <a:endParaRPr lang="en-US"/>
        </a:p>
      </dgm:t>
    </dgm:pt>
    <dgm:pt modelId="{1AFCA0BC-197D-0E49-AC32-AC5D0AE98762}" type="pres">
      <dgm:prSet presAssocID="{093B3EF8-E7EA-584D-876A-90E0BD38724E}" presName="linear" presStyleCnt="0">
        <dgm:presLayoutVars>
          <dgm:animLvl val="lvl"/>
          <dgm:resizeHandles val="exact"/>
        </dgm:presLayoutVars>
      </dgm:prSet>
      <dgm:spPr/>
    </dgm:pt>
    <dgm:pt modelId="{081D9981-55C7-D54A-9D00-9C8DCE061238}" type="pres">
      <dgm:prSet presAssocID="{732F1C36-EB6A-474B-A7AB-1DF34AF51466}" presName="parentText" presStyleLbl="node1" presStyleIdx="0" presStyleCnt="1" custScaleX="39241" custLinFactNeighborX="-27848" custLinFactNeighborY="-1130">
        <dgm:presLayoutVars>
          <dgm:chMax val="0"/>
          <dgm:bulletEnabled val="1"/>
        </dgm:presLayoutVars>
      </dgm:prSet>
      <dgm:spPr/>
    </dgm:pt>
    <dgm:pt modelId="{8584B829-6521-8F46-B1D2-6ACF161E5891}" type="pres">
      <dgm:prSet presAssocID="{732F1C36-EB6A-474B-A7AB-1DF34AF51466}" presName="childText" presStyleLbl="revTx" presStyleIdx="0" presStyleCnt="1">
        <dgm:presLayoutVars>
          <dgm:bulletEnabled val="1"/>
        </dgm:presLayoutVars>
      </dgm:prSet>
      <dgm:spPr/>
    </dgm:pt>
  </dgm:ptLst>
  <dgm:cxnLst>
    <dgm:cxn modelId="{EFE91A11-FA4E-354D-8DBF-3B01F812C2AC}" type="presOf" srcId="{FE0DDF16-8A70-1742-B395-4967B2CB32E0}" destId="{8584B829-6521-8F46-B1D2-6ACF161E5891}" srcOrd="0" destOrd="3" presId="urn:microsoft.com/office/officeart/2005/8/layout/vList2"/>
    <dgm:cxn modelId="{A5402C2D-59C6-8243-9866-5EF34C7F31AE}" srcId="{732F1C36-EB6A-474B-A7AB-1DF34AF51466}" destId="{CBC43BC7-4BB4-D348-9656-D1BD6221ECDE}" srcOrd="2" destOrd="0" parTransId="{C9315C82-2AA9-2547-9DC8-A9CD984A78EE}" sibTransId="{E24D05B6-04B0-2E44-BE95-FA886ED7DA95}"/>
    <dgm:cxn modelId="{9FB1D840-A55E-0040-B8A6-2AB003AACD02}" type="presOf" srcId="{49EE5954-40DF-DC44-8ADC-2B63839BB8FD}" destId="{8584B829-6521-8F46-B1D2-6ACF161E5891}" srcOrd="0" destOrd="5" presId="urn:microsoft.com/office/officeart/2005/8/layout/vList2"/>
    <dgm:cxn modelId="{83B0C141-607C-A74C-8FBA-ABDF25ED8A68}" srcId="{732F1C36-EB6A-474B-A7AB-1DF34AF51466}" destId="{B38E3D57-8108-7741-844D-170579FB3752}" srcOrd="1" destOrd="0" parTransId="{B661EE95-1647-364F-8352-BB2074BECFC6}" sibTransId="{4D1C3327-20F1-4D4F-BE5B-4AF91F788349}"/>
    <dgm:cxn modelId="{D8A44D46-4F22-3F4B-932D-843250FEE3BD}" type="presOf" srcId="{B38E3D57-8108-7741-844D-170579FB3752}" destId="{8584B829-6521-8F46-B1D2-6ACF161E5891}" srcOrd="0" destOrd="1" presId="urn:microsoft.com/office/officeart/2005/8/layout/vList2"/>
    <dgm:cxn modelId="{0213547E-0CAA-C14D-A0C7-99259991D01E}" srcId="{732F1C36-EB6A-474B-A7AB-1DF34AF51466}" destId="{FE0DDF16-8A70-1742-B395-4967B2CB32E0}" srcOrd="3" destOrd="0" parTransId="{71F4FDEA-1041-1B40-B6DB-F9473CC6F887}" sibTransId="{C1E8F4A9-F343-8446-B66B-EBD018F32018}"/>
    <dgm:cxn modelId="{6522A180-A1D2-0547-8942-F94AF9297503}" type="presOf" srcId="{CBC43BC7-4BB4-D348-9656-D1BD6221ECDE}" destId="{8584B829-6521-8F46-B1D2-6ACF161E5891}" srcOrd="0" destOrd="2" presId="urn:microsoft.com/office/officeart/2005/8/layout/vList2"/>
    <dgm:cxn modelId="{FC1D9A88-D7FD-B349-B788-9CA28143C744}" type="presOf" srcId="{AE40A611-F20E-DC43-9FB5-D8199AC9522B}" destId="{8584B829-6521-8F46-B1D2-6ACF161E5891}" srcOrd="0" destOrd="0" presId="urn:microsoft.com/office/officeart/2005/8/layout/vList2"/>
    <dgm:cxn modelId="{D499428C-8287-614B-BA6D-BFCCD9131980}" srcId="{093B3EF8-E7EA-584D-876A-90E0BD38724E}" destId="{732F1C36-EB6A-474B-A7AB-1DF34AF51466}" srcOrd="0" destOrd="0" parTransId="{66A253E3-23A5-5041-B385-7313E1287854}" sibTransId="{4B80055B-3DE0-5043-9658-1C5C79249F08}"/>
    <dgm:cxn modelId="{20265F91-D16F-F94B-A9DB-6A1A551C0286}" srcId="{732F1C36-EB6A-474B-A7AB-1DF34AF51466}" destId="{AE40A611-F20E-DC43-9FB5-D8199AC9522B}" srcOrd="0" destOrd="0" parTransId="{A4A1EE95-47C1-BA49-8C32-267FE7D3EB99}" sibTransId="{32B1E3C1-2CE1-5841-BC5B-B3E3098C0289}"/>
    <dgm:cxn modelId="{B7FEAB98-EF78-4544-8D94-C923E585C2E7}" type="presOf" srcId="{63188A6B-5209-604D-BF39-7498A55B6AE3}" destId="{8584B829-6521-8F46-B1D2-6ACF161E5891}" srcOrd="0" destOrd="4" presId="urn:microsoft.com/office/officeart/2005/8/layout/vList2"/>
    <dgm:cxn modelId="{8EDD419B-0DAD-8944-A44D-44EB3FF7D11E}" type="presOf" srcId="{093B3EF8-E7EA-584D-876A-90E0BD38724E}" destId="{1AFCA0BC-197D-0E49-AC32-AC5D0AE98762}" srcOrd="0" destOrd="0" presId="urn:microsoft.com/office/officeart/2005/8/layout/vList2"/>
    <dgm:cxn modelId="{36DC31A0-176C-F34C-BB84-FCF79E41CEE8}" srcId="{732F1C36-EB6A-474B-A7AB-1DF34AF51466}" destId="{49EE5954-40DF-DC44-8ADC-2B63839BB8FD}" srcOrd="5" destOrd="0" parTransId="{76B034B5-D189-1449-9C9C-4EC8844232AE}" sibTransId="{A338804A-9725-A94D-9AFB-5CBC3A344B00}"/>
    <dgm:cxn modelId="{BCC12AC5-4D05-7D43-81BC-9A5B987B8ECE}" srcId="{732F1C36-EB6A-474B-A7AB-1DF34AF51466}" destId="{63188A6B-5209-604D-BF39-7498A55B6AE3}" srcOrd="4" destOrd="0" parTransId="{FF59602A-2DC1-A347-B3D5-8FA3ADDA062C}" sibTransId="{5C50A0E9-3762-BF46-B707-F3DDAB8442A4}"/>
    <dgm:cxn modelId="{5232B8D9-5C8D-8247-8AD0-C57CA5AE7C2B}" type="presOf" srcId="{732F1C36-EB6A-474B-A7AB-1DF34AF51466}" destId="{081D9981-55C7-D54A-9D00-9C8DCE061238}" srcOrd="0" destOrd="0" presId="urn:microsoft.com/office/officeart/2005/8/layout/vList2"/>
    <dgm:cxn modelId="{43E43B1D-635E-9B49-8B10-A7AB5AB2365E}" type="presParOf" srcId="{1AFCA0BC-197D-0E49-AC32-AC5D0AE98762}" destId="{081D9981-55C7-D54A-9D00-9C8DCE061238}" srcOrd="0" destOrd="0" presId="urn:microsoft.com/office/officeart/2005/8/layout/vList2"/>
    <dgm:cxn modelId="{DE840C07-1E63-2A49-A8E9-19EAD4BF8DF0}" type="presParOf" srcId="{1AFCA0BC-197D-0E49-AC32-AC5D0AE98762}" destId="{8584B829-6521-8F46-B1D2-6ACF161E58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FD422-CACC-E94C-8EC8-B1AB4ADE95D5}">
      <dsp:nvSpPr>
        <dsp:cNvPr id="0" name=""/>
        <dsp:cNvSpPr/>
      </dsp:nvSpPr>
      <dsp:spPr>
        <a:xfrm>
          <a:off x="2229382" y="0"/>
          <a:ext cx="5840578" cy="5105401"/>
        </a:xfrm>
        <a:prstGeom prst="rightArrow">
          <a:avLst>
            <a:gd name="adj1" fmla="val 70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rtl="0">
            <a:lnSpc>
              <a:spcPct val="90000"/>
            </a:lnSpc>
            <a:spcBef>
              <a:spcPct val="0"/>
            </a:spcBef>
            <a:spcAft>
              <a:spcPct val="15000"/>
            </a:spcAft>
            <a:buChar char="•"/>
          </a:pPr>
          <a:r>
            <a:rPr lang="en-US" sz="1600" b="1" kern="1200" dirty="0"/>
            <a:t>A can select a key and physically deliver it to B</a:t>
          </a:r>
        </a:p>
        <a:p>
          <a:pPr marL="171450" lvl="1" indent="-171450" algn="l" defTabSz="711200" rtl="0">
            <a:lnSpc>
              <a:spcPct val="90000"/>
            </a:lnSpc>
            <a:spcBef>
              <a:spcPct val="0"/>
            </a:spcBef>
            <a:spcAft>
              <a:spcPct val="15000"/>
            </a:spcAft>
            <a:buChar char="•"/>
          </a:pPr>
          <a:r>
            <a:rPr lang="en-US" sz="1600" b="1" kern="1200" dirty="0"/>
            <a:t>A third party can select the key and physically deliver it to A and B</a:t>
          </a:r>
        </a:p>
        <a:p>
          <a:pPr marL="171450" lvl="1" indent="-171450" algn="l" defTabSz="711200" rtl="0">
            <a:lnSpc>
              <a:spcPct val="90000"/>
            </a:lnSpc>
            <a:spcBef>
              <a:spcPct val="0"/>
            </a:spcBef>
            <a:spcAft>
              <a:spcPct val="15000"/>
            </a:spcAft>
            <a:buChar char="•"/>
          </a:pPr>
          <a:r>
            <a:rPr lang="en-US" sz="1600" b="1" kern="1200" dirty="0"/>
            <a:t>If A and B have previously and recently used a key, one party can transmit the new key to the other, encrypted using the old key</a:t>
          </a:r>
        </a:p>
        <a:p>
          <a:pPr marL="171450" lvl="1" indent="-171450" algn="l" defTabSz="711200" rtl="0">
            <a:lnSpc>
              <a:spcPct val="90000"/>
            </a:lnSpc>
            <a:spcBef>
              <a:spcPct val="0"/>
            </a:spcBef>
            <a:spcAft>
              <a:spcPct val="15000"/>
            </a:spcAft>
            <a:buChar char="•"/>
          </a:pPr>
          <a:r>
            <a:rPr lang="en-US" sz="1600" b="1" kern="1200" dirty="0"/>
            <a:t>If A and B each has an encrypted connection to a third party C, C can deliver a key on the encrypted links to A and B</a:t>
          </a:r>
        </a:p>
      </dsp:txBody>
      <dsp:txXfrm>
        <a:off x="3689527" y="765810"/>
        <a:ext cx="2847282" cy="3573781"/>
      </dsp:txXfrm>
    </dsp:sp>
    <dsp:sp modelId="{1D46FCAE-7D96-CA42-9A2E-9F9C5A569DF8}">
      <dsp:nvSpPr>
        <dsp:cNvPr id="0" name=""/>
        <dsp:cNvSpPr/>
      </dsp:nvSpPr>
      <dsp:spPr>
        <a:xfrm>
          <a:off x="769237" y="1092555"/>
          <a:ext cx="2920289" cy="2920289"/>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Given parties A and B, key distribution can be achieved in a number of ways:</a:t>
          </a:r>
        </a:p>
      </dsp:txBody>
      <dsp:txXfrm>
        <a:off x="1196903" y="1520221"/>
        <a:ext cx="2064957" cy="2064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6CC99-65DF-C54D-87BF-E319C6A76B01}">
      <dsp:nvSpPr>
        <dsp:cNvPr id="0" name=""/>
        <dsp:cNvSpPr/>
      </dsp:nvSpPr>
      <dsp:spPr>
        <a:xfrm rot="5400000">
          <a:off x="3322320" y="-922020"/>
          <a:ext cx="1645920" cy="3901440"/>
        </a:xfrm>
        <a:prstGeom prst="round2Same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t>Any user with access to the public key of the CA can verify the user public key that was certified</a:t>
          </a:r>
        </a:p>
        <a:p>
          <a:pPr marL="171450" lvl="1" indent="-171450" algn="l" defTabSz="711200">
            <a:lnSpc>
              <a:spcPct val="90000"/>
            </a:lnSpc>
            <a:spcBef>
              <a:spcPct val="0"/>
            </a:spcBef>
            <a:spcAft>
              <a:spcPct val="15000"/>
            </a:spcAft>
            <a:buChar char="•"/>
          </a:pPr>
          <a:r>
            <a:rPr lang="en-AU" sz="1600" kern="1200" dirty="0"/>
            <a:t>No party other than the certification authority can modify the certificate without this being detected</a:t>
          </a:r>
        </a:p>
      </dsp:txBody>
      <dsp:txXfrm rot="-5400000">
        <a:off x="2194561" y="286086"/>
        <a:ext cx="3821093" cy="1485226"/>
      </dsp:txXfrm>
    </dsp:sp>
    <dsp:sp modelId="{0C8AC54C-E587-EC4F-9B8B-70A8685B8864}">
      <dsp:nvSpPr>
        <dsp:cNvPr id="0" name=""/>
        <dsp:cNvSpPr/>
      </dsp:nvSpPr>
      <dsp:spPr>
        <a:xfrm>
          <a:off x="0" y="0"/>
          <a:ext cx="2194560" cy="205740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AU" sz="2100" kern="1200" dirty="0"/>
            <a:t>User certificates generated by a CA have the following characteristics:</a:t>
          </a:r>
          <a:endParaRPr lang="en-US" sz="2100" kern="1200" dirty="0"/>
        </a:p>
      </dsp:txBody>
      <dsp:txXfrm>
        <a:off x="100434" y="100434"/>
        <a:ext cx="1993692" cy="1856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9BF62-E35C-8746-AC61-CF950EB4F15F}">
      <dsp:nvSpPr>
        <dsp:cNvPr id="0" name=""/>
        <dsp:cNvSpPr/>
      </dsp:nvSpPr>
      <dsp:spPr>
        <a:xfrm>
          <a:off x="385541" y="562355"/>
          <a:ext cx="3328416" cy="3328416"/>
        </a:xfrm>
        <a:prstGeom prst="pie">
          <a:avLst>
            <a:gd name="adj1" fmla="val 16200000"/>
            <a:gd name="adj2" fmla="val 18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b="1" kern="1200" dirty="0">
              <a:effectLst>
                <a:outerShdw blurRad="38100" dist="38100" dir="2700000" algn="tl">
                  <a:srgbClr val="000000">
                    <a:alpha val="43137"/>
                  </a:srgbClr>
                </a:outerShdw>
              </a:effectLst>
            </a:rPr>
            <a:t>An extension identifier</a:t>
          </a:r>
        </a:p>
      </dsp:txBody>
      <dsp:txXfrm>
        <a:off x="2139695" y="1267663"/>
        <a:ext cx="1188720" cy="990600"/>
      </dsp:txXfrm>
    </dsp:sp>
    <dsp:sp modelId="{DDB94051-80A3-244C-8471-1A5DA93CC9BC}">
      <dsp:nvSpPr>
        <dsp:cNvPr id="0" name=""/>
        <dsp:cNvSpPr/>
      </dsp:nvSpPr>
      <dsp:spPr>
        <a:xfrm>
          <a:off x="316991" y="681227"/>
          <a:ext cx="3328416" cy="3328416"/>
        </a:xfrm>
        <a:prstGeom prst="pie">
          <a:avLst>
            <a:gd name="adj1" fmla="val 1800000"/>
            <a:gd name="adj2" fmla="val 90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b="1" kern="1200" dirty="0">
              <a:effectLst>
                <a:outerShdw blurRad="38100" dist="38100" dir="2700000" algn="tl">
                  <a:srgbClr val="000000">
                    <a:alpha val="43137"/>
                  </a:srgbClr>
                </a:outerShdw>
              </a:effectLst>
            </a:rPr>
            <a:t>A criticality indicator</a:t>
          </a:r>
        </a:p>
      </dsp:txBody>
      <dsp:txXfrm>
        <a:off x="1109472" y="2840736"/>
        <a:ext cx="1783080" cy="871728"/>
      </dsp:txXfrm>
    </dsp:sp>
    <dsp:sp modelId="{23B74AB3-E2C4-9D4E-8646-5082A3772E90}">
      <dsp:nvSpPr>
        <dsp:cNvPr id="0" name=""/>
        <dsp:cNvSpPr/>
      </dsp:nvSpPr>
      <dsp:spPr>
        <a:xfrm>
          <a:off x="248442" y="562355"/>
          <a:ext cx="3328416" cy="3328416"/>
        </a:xfrm>
        <a:prstGeom prst="pie">
          <a:avLst>
            <a:gd name="adj1" fmla="val 90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b="1" kern="1200" dirty="0">
              <a:effectLst>
                <a:outerShdw blurRad="38100" dist="38100" dir="2700000" algn="tl">
                  <a:srgbClr val="000000">
                    <a:alpha val="43137"/>
                  </a:srgbClr>
                </a:outerShdw>
              </a:effectLst>
            </a:rPr>
            <a:t>An extension value</a:t>
          </a:r>
        </a:p>
      </dsp:txBody>
      <dsp:txXfrm>
        <a:off x="633983" y="1267663"/>
        <a:ext cx="1188720" cy="990600"/>
      </dsp:txXfrm>
    </dsp:sp>
    <dsp:sp modelId="{7AE594A2-6D88-A24E-B663-334A571D85A3}">
      <dsp:nvSpPr>
        <dsp:cNvPr id="0" name=""/>
        <dsp:cNvSpPr/>
      </dsp:nvSpPr>
      <dsp:spPr>
        <a:xfrm>
          <a:off x="179771" y="356311"/>
          <a:ext cx="3740505" cy="3740505"/>
        </a:xfrm>
        <a:prstGeom prst="circularArrow">
          <a:avLst>
            <a:gd name="adj1" fmla="val 5085"/>
            <a:gd name="adj2" fmla="val 327528"/>
            <a:gd name="adj3" fmla="val 1472472"/>
            <a:gd name="adj4" fmla="val 16199432"/>
            <a:gd name="adj5" fmla="val 5932"/>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9910DB7-53A4-0740-A5A3-15A65652127F}">
      <dsp:nvSpPr>
        <dsp:cNvPr id="0" name=""/>
        <dsp:cNvSpPr/>
      </dsp:nvSpPr>
      <dsp:spPr>
        <a:xfrm>
          <a:off x="110947" y="474972"/>
          <a:ext cx="3740505" cy="3740505"/>
        </a:xfrm>
        <a:prstGeom prst="circularArrow">
          <a:avLst>
            <a:gd name="adj1" fmla="val 5085"/>
            <a:gd name="adj2" fmla="val 327528"/>
            <a:gd name="adj3" fmla="val 8671970"/>
            <a:gd name="adj4" fmla="val 1800502"/>
            <a:gd name="adj5" fmla="val 5932"/>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1D76DC6-5EED-A64E-BF1E-1EEA20C4C2A9}">
      <dsp:nvSpPr>
        <dsp:cNvPr id="0" name=""/>
        <dsp:cNvSpPr/>
      </dsp:nvSpPr>
      <dsp:spPr>
        <a:xfrm>
          <a:off x="42122" y="356311"/>
          <a:ext cx="3740505" cy="3740505"/>
        </a:xfrm>
        <a:prstGeom prst="circularArrow">
          <a:avLst>
            <a:gd name="adj1" fmla="val 5085"/>
            <a:gd name="adj2" fmla="val 327528"/>
            <a:gd name="adj3" fmla="val 15873039"/>
            <a:gd name="adj4" fmla="val 9000000"/>
            <a:gd name="adj5" fmla="val 5932"/>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D9981-55C7-D54A-9D00-9C8DCE061238}">
      <dsp:nvSpPr>
        <dsp:cNvPr id="0" name=""/>
        <dsp:cNvSpPr/>
      </dsp:nvSpPr>
      <dsp:spPr>
        <a:xfrm>
          <a:off x="152391" y="24686"/>
          <a:ext cx="2362229" cy="62361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effectLst>
                <a:outerShdw blurRad="38100" dist="38100" dir="2700000" algn="tl">
                  <a:srgbClr val="000000">
                    <a:alpha val="43137"/>
                  </a:srgbClr>
                </a:outerShdw>
              </a:effectLst>
            </a:rPr>
            <a:t>Included are:</a:t>
          </a:r>
        </a:p>
      </dsp:txBody>
      <dsp:txXfrm>
        <a:off x="182833" y="55128"/>
        <a:ext cx="2301345" cy="562726"/>
      </dsp:txXfrm>
    </dsp:sp>
    <dsp:sp modelId="{8584B829-6521-8F46-B1D2-6ACF161E5891}">
      <dsp:nvSpPr>
        <dsp:cNvPr id="0" name=""/>
        <dsp:cNvSpPr/>
      </dsp:nvSpPr>
      <dsp:spPr>
        <a:xfrm>
          <a:off x="0" y="672014"/>
          <a:ext cx="601980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12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Authority key identifier</a:t>
          </a:r>
        </a:p>
        <a:p>
          <a:pPr marL="228600" lvl="1" indent="-228600" algn="l" defTabSz="889000">
            <a:lnSpc>
              <a:spcPct val="90000"/>
            </a:lnSpc>
            <a:spcBef>
              <a:spcPct val="0"/>
            </a:spcBef>
            <a:spcAft>
              <a:spcPct val="20000"/>
            </a:spcAft>
            <a:buChar char="•"/>
          </a:pPr>
          <a:r>
            <a:rPr lang="en-US" sz="2000" kern="1200" dirty="0"/>
            <a:t>Subject key identifier</a:t>
          </a:r>
        </a:p>
        <a:p>
          <a:pPr marL="228600" lvl="1" indent="-228600" algn="l" defTabSz="889000">
            <a:lnSpc>
              <a:spcPct val="90000"/>
            </a:lnSpc>
            <a:spcBef>
              <a:spcPct val="0"/>
            </a:spcBef>
            <a:spcAft>
              <a:spcPct val="20000"/>
            </a:spcAft>
            <a:buChar char="•"/>
          </a:pPr>
          <a:r>
            <a:rPr lang="en-US" sz="2000" kern="1200" dirty="0"/>
            <a:t>Key usage</a:t>
          </a:r>
        </a:p>
        <a:p>
          <a:pPr marL="228600" lvl="1" indent="-228600" algn="l" defTabSz="889000">
            <a:lnSpc>
              <a:spcPct val="90000"/>
            </a:lnSpc>
            <a:spcBef>
              <a:spcPct val="0"/>
            </a:spcBef>
            <a:spcAft>
              <a:spcPct val="20000"/>
            </a:spcAft>
            <a:buChar char="•"/>
          </a:pPr>
          <a:r>
            <a:rPr lang="en-US" sz="2000" kern="1200" dirty="0"/>
            <a:t>Private-key usage period</a:t>
          </a:r>
        </a:p>
        <a:p>
          <a:pPr marL="228600" lvl="1" indent="-228600" algn="l" defTabSz="889000">
            <a:lnSpc>
              <a:spcPct val="90000"/>
            </a:lnSpc>
            <a:spcBef>
              <a:spcPct val="0"/>
            </a:spcBef>
            <a:spcAft>
              <a:spcPct val="20000"/>
            </a:spcAft>
            <a:buChar char="•"/>
          </a:pPr>
          <a:r>
            <a:rPr lang="en-US" sz="2000" kern="1200" dirty="0"/>
            <a:t>Certificate policies</a:t>
          </a:r>
        </a:p>
        <a:p>
          <a:pPr marL="228600" lvl="1" indent="-228600" algn="l" defTabSz="889000">
            <a:lnSpc>
              <a:spcPct val="90000"/>
            </a:lnSpc>
            <a:spcBef>
              <a:spcPct val="0"/>
            </a:spcBef>
            <a:spcAft>
              <a:spcPct val="20000"/>
            </a:spcAft>
            <a:buChar char="•"/>
          </a:pPr>
          <a:r>
            <a:rPr lang="en-US" sz="2000" kern="1200" dirty="0"/>
            <a:t>Policy mappings</a:t>
          </a:r>
          <a:endParaRPr lang="en-AU" sz="2000" kern="1200" dirty="0"/>
        </a:p>
      </dsp:txBody>
      <dsp:txXfrm>
        <a:off x="0" y="672014"/>
        <a:ext cx="6019800" cy="20989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47A25-6BD4-A14D-85D1-655A12DF0D0D}" type="datetimeFigureOut">
              <a:rPr lang="en-US" smtClean="0"/>
              <a:t>11/4/19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C0F24D-9968-B043-BFD1-798A1F64ACE0}"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FFDABED8-1184-0240-B3DC-F1802F07F98F}"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15 – “Cryptographic </a:t>
            </a:r>
            <a:r>
              <a:rPr lang="en-US" dirty="0">
                <a:latin typeface="Arial" pitchFamily="-84" charset="0"/>
                <a:ea typeface="Arial" pitchFamily="-84" charset="0"/>
                <a:cs typeface="Arial" pitchFamily="-84" charset="0"/>
              </a:rPr>
              <a:t>Key Management and Distribution</a:t>
            </a:r>
            <a:r>
              <a:rPr lang="en-US" dirty="0">
                <a:latin typeface="Arial" pitchFamily="-84" charset="0"/>
                <a:ea typeface="ＭＳ Ｐゴシック" pitchFamily="-84" charset="-128"/>
                <a:cs typeface="ＭＳ Ｐゴシック" pitchFamily="-84" charset="-128"/>
              </a:rPr>
              <a:t>”.</a:t>
            </a:r>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15.5, based on an approach suggested in [NEED78], provides protection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against both active and passive attacks.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result is that this scheme ensures both confidentiality and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the exchange of a secret key.</a:t>
            </a:r>
            <a:endParaRPr lang="en-US" dirty="0">
              <a:ea typeface="+mn-ea"/>
              <a:cs typeface="+mn-cs"/>
            </a:endParaRPr>
          </a:p>
        </p:txBody>
      </p:sp>
      <p:sp>
        <p:nvSpPr>
          <p:cNvPr id="41988" name="Slide Number Placeholder 3"/>
          <p:cNvSpPr>
            <a:spLocks noGrp="1"/>
          </p:cNvSpPr>
          <p:nvPr>
            <p:ph type="sldNum" sz="quarter" idx="5"/>
          </p:nvPr>
        </p:nvSpPr>
        <p:spPr>
          <a:noFill/>
        </p:spPr>
        <p:txBody>
          <a:bodyPr/>
          <a:lstStyle/>
          <a:p>
            <a:fld id="{8C39CC4B-E702-F146-B92F-BB3F9B8260BB}" type="slidenum">
              <a:rPr lang="en-AU" smtClean="0">
                <a:latin typeface="Arial" pitchFamily="-84" charset="0"/>
              </a:rPr>
              <a:pPr/>
              <a:t>10</a:t>
            </a:fld>
            <a:endParaRPr lang="en-AU" dirty="0">
              <a:latin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BF2906-A066-BF4B-824F-C315311E1D25}" type="slidenum">
              <a:rPr lang="en-AU">
                <a:latin typeface="Arial" pitchFamily="-84" charset="0"/>
              </a:rPr>
              <a:pPr/>
              <a:t>11</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On the face of it, the point of public-key encryption is that the public key is public. Thus, if there is some broadly accepted public-key algorithm, such as RSA, any participant can send his or her public key to any other participant or broadcast the key to the community at large (Figure 15.6).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Although this approach is convenient, it has a major weakness. Anyone can forge such a public announcement. That is, some user could pretend to be user A and send a public key to another participant or broadcast such a public key. Until such time as user A discovers the forgery and alerts other participants, the forger is able to read all encrypted messages intended for A and can use the forged keys for authentication (see Figure 9.3). </a:t>
            </a:r>
            <a:endParaRPr lang="en-US" dirty="0">
              <a:effectLst/>
            </a:endParaRPr>
          </a:p>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83CB501-04F5-DC48-849C-E7BE19000CF4}" type="slidenum">
              <a:rPr lang="en-AU">
                <a:latin typeface="Arial" pitchFamily="-84" charset="0"/>
              </a:rPr>
              <a:pPr/>
              <a:t>12</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 greater degree of security can be achieved by maintaining a publicly available dynamic directory of public keys. Maintenance and distribution of the public directory would have to be the responsibility of some trusted entity or organization (Figure 15.7). Such a scheme would include the following elements: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The authority maintains a directory with a {name, public key} entry for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participant.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Each participant registers a public key with the directory authority.</a:t>
            </a:r>
          </a:p>
          <a:p>
            <a:r>
              <a:rPr lang="en-US" sz="1200" kern="1200" baseline="0" dirty="0">
                <a:solidFill>
                  <a:schemeClr val="tx1"/>
                </a:solidFill>
                <a:latin typeface="Arial" pitchFamily="-107" charset="0"/>
                <a:ea typeface="ＭＳ Ｐゴシック" pitchFamily="-107" charset="-128"/>
                <a:cs typeface="ＭＳ Ｐゴシック" pitchFamily="-107" charset="-128"/>
              </a:rPr>
              <a:t>Registration would have to be in person or by some form of secure authenticated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communication.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A participant may replace the existing key with a new one at any time, either</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of the desire to replace a public key that has already been used for a</a:t>
            </a:r>
          </a:p>
          <a:p>
            <a:r>
              <a:rPr lang="en-US" sz="1200" kern="1200" baseline="0" dirty="0">
                <a:solidFill>
                  <a:schemeClr val="tx1"/>
                </a:solidFill>
                <a:latin typeface="Arial" pitchFamily="-107" charset="0"/>
                <a:ea typeface="ＭＳ Ｐゴシック" pitchFamily="-107" charset="-128"/>
                <a:cs typeface="ＭＳ Ｐゴシック" pitchFamily="-107" charset="-128"/>
              </a:rPr>
              <a:t>large amount of data, or because the corresponding private key has been compromised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some way.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Participants could also access the directory electronically. For this purpose,</a:t>
            </a:r>
          </a:p>
          <a:p>
            <a:r>
              <a:rPr lang="en-US" sz="1200" kern="1200" baseline="0" dirty="0">
                <a:solidFill>
                  <a:schemeClr val="tx1"/>
                </a:solidFill>
                <a:latin typeface="Arial" pitchFamily="-107" charset="0"/>
                <a:ea typeface="ＭＳ Ｐゴシック" pitchFamily="-107" charset="-128"/>
                <a:cs typeface="ＭＳ Ｐゴシック" pitchFamily="-107" charset="-128"/>
              </a:rPr>
              <a:t>secure, authenticated communication from the authority to the participant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mandatory.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This scheme is clearly more secure than individual public announcements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but still has vulnerabilities. If an adversary succeeds in obtaining or computing the private key of the directory authority, the adversary could authoritatively pass out counterfeit public keys and subsequently impersonate any participant and eaves- drop on messages sent to any participant. Another way to achieve the same end is for the adversary to tamper with the records kept by the authority.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B6285FE-2E1B-0049-90BE-02092BABA698}" type="slidenum">
              <a:rPr lang="en-AU">
                <a:latin typeface="Arial" pitchFamily="-84" charset="0"/>
              </a:rPr>
              <a:pPr/>
              <a:t>13</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Stronger security for public-key distribution can be achieved by providing tighter control over the distribution of public keys from the directory. A typical scenario is illustrated in Figure 15.8, which is based on a figure in [POPE79]. As before, the scenario assumes that a central authority maintains a dynamic directory of public keys of all participants. In addition, each participant reliably knows a public key for the authority, with only the authority knowing the corresponding private key. The following steps (matched by number to Figure 15.8) occur.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Thus, a total of seven messages are required. However, the initial five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messages need be used only infrequently because both A and B can save the other’s public key for future use—a technique known as caching. Periodically, a user should request fresh copies of the public keys of its correspondents to ensure currency.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F6BE9DD-FAEF-B245-AB3D-3C9E9F791F6E}" type="slidenum">
              <a:rPr lang="en-AU">
                <a:latin typeface="Arial" pitchFamily="-84" charset="0"/>
              </a:rPr>
              <a:pPr/>
              <a:t>14</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scenario of Figure 15.8 is attractive, yet it has some drawbacks. The public-key authority could be somewhat of a bottleneck in the system, for a user must appeal to the authority for a public key for every other user that it wishes to contact. As before, the directory of names and public keys maintained by the authority is vulnerable to tampering.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An alternative approach, first suggested by </a:t>
            </a:r>
            <a:r>
              <a:rPr lang="en-US" sz="1200" kern="1200" dirty="0" err="1">
                <a:solidFill>
                  <a:schemeClr val="tx1"/>
                </a:solidFill>
                <a:effectLst/>
                <a:latin typeface="Arial" pitchFamily="-107" charset="0"/>
                <a:ea typeface="ＭＳ Ｐゴシック" pitchFamily="-107" charset="-128"/>
                <a:cs typeface="ＭＳ Ｐゴシック" pitchFamily="-107" charset="-128"/>
              </a:rPr>
              <a:t>Kohnfelder</a:t>
            </a:r>
            <a:r>
              <a:rPr lang="en-US" sz="1200" kern="1200" dirty="0">
                <a:solidFill>
                  <a:schemeClr val="tx1"/>
                </a:solidFill>
                <a:effectLst/>
                <a:latin typeface="Arial" pitchFamily="-107" charset="0"/>
                <a:ea typeface="ＭＳ Ｐゴシック" pitchFamily="-107" charset="-128"/>
                <a:cs typeface="ＭＳ Ｐゴシック" pitchFamily="-107" charset="-128"/>
              </a:rPr>
              <a:t> [KOHN78], is to use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certificates </a:t>
            </a:r>
            <a:r>
              <a:rPr lang="en-US" sz="1200" kern="1200" dirty="0">
                <a:solidFill>
                  <a:schemeClr val="tx1"/>
                </a:solidFill>
                <a:effectLst/>
                <a:latin typeface="Arial" pitchFamily="-107" charset="0"/>
                <a:ea typeface="ＭＳ Ｐゴシック" pitchFamily="-107" charset="-128"/>
                <a:cs typeface="ＭＳ Ｐゴシック" pitchFamily="-107" charset="-128"/>
              </a:rPr>
              <a:t>that can be used by participants to exchange keys without contacting a public-key authority, in a way that is as reliable as if the keys were obtained directly from a public-key authority. In essence, a certificate consists of a public key, an identifier of the key owner, and the whole block signed by a trusted third party. Typically, the third party is a certificate authority, such as a government agency or a financial institution, that is trusted by the user community. A user can present his or her public key to the authority in a secure manner and obtain a certificate. The user can then publish the certificate. Anyone needing this user’s public key can obtain the certificate and verify that it is valid by way of the attached trusted signa- </a:t>
            </a:r>
            <a:r>
              <a:rPr lang="en-US" sz="1200" kern="1200" dirty="0" err="1">
                <a:solidFill>
                  <a:schemeClr val="tx1"/>
                </a:solidFill>
                <a:effectLst/>
                <a:latin typeface="Arial" pitchFamily="-107" charset="0"/>
                <a:ea typeface="ＭＳ Ｐゴシック" pitchFamily="-107" charset="-128"/>
                <a:cs typeface="ＭＳ Ｐゴシック" pitchFamily="-107" charset="-128"/>
              </a:rPr>
              <a:t>ture</a:t>
            </a:r>
            <a:r>
              <a:rPr lang="en-US" sz="1200" kern="1200" dirty="0">
                <a:solidFill>
                  <a:schemeClr val="tx1"/>
                </a:solidFill>
                <a:effectLst/>
                <a:latin typeface="Arial" pitchFamily="-107" charset="0"/>
                <a:ea typeface="ＭＳ Ｐゴシック" pitchFamily="-107" charset="-128"/>
                <a:cs typeface="ＭＳ Ｐゴシック" pitchFamily="-107" charset="-128"/>
              </a:rPr>
              <a:t>. A participant can also convey its key information to another by transmitting its certificate. Other participants can verify that the certificate was created by the authority. We can place the following requirements on this scheme: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Any participant can read a certificate to determine the name and public key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certificate’s owner.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Any participant can verify that the certificate originated from the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authority and is not counterfeit.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Only the certificate authority can create and update certificates.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These requirements are satisfied by the original proposal in [KOHN78]. Denning</a:t>
            </a:r>
          </a:p>
          <a:p>
            <a:r>
              <a:rPr lang="en-US" sz="1200" kern="1200" baseline="0" dirty="0">
                <a:solidFill>
                  <a:schemeClr val="tx1"/>
                </a:solidFill>
                <a:latin typeface="Arial" pitchFamily="-107" charset="0"/>
                <a:ea typeface="ＭＳ Ｐゴシック" pitchFamily="-107" charset="-128"/>
                <a:cs typeface="ＭＳ Ｐゴシック" pitchFamily="-107" charset="-128"/>
              </a:rPr>
              <a:t>[DENN83] added the following additional requirement: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Any participant can verify the currency of the certificate.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 certificate scheme is illustrated in Figure 15.9. Each participant applies to the certificate authority, supplying a public key and requesting a certificate. Application must be in person or by some form of secure authenticated communication.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6539A6DF-E32B-9A41-8CDA-19329C334993}" type="slidenum">
              <a:rPr lang="en-AU">
                <a:latin typeface="Arial" pitchFamily="-84" charset="0"/>
              </a:rPr>
              <a:pPr/>
              <a:t>15</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ITU-T recommendation X.509 is part of the X.500 series of recommendations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define a directory service. The directory is, in effect, a server or distributed set</a:t>
            </a:r>
          </a:p>
          <a:p>
            <a:r>
              <a:rPr lang="en-US" sz="1200" kern="1200" baseline="0" dirty="0">
                <a:solidFill>
                  <a:schemeClr val="tx1"/>
                </a:solidFill>
                <a:latin typeface="Arial" pitchFamily="-107" charset="0"/>
                <a:ea typeface="ＭＳ Ｐゴシック" pitchFamily="-107" charset="-128"/>
                <a:cs typeface="ＭＳ Ｐゴシック" pitchFamily="-107" charset="-128"/>
              </a:rPr>
              <a:t>of servers that maintains a database of information about users. The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Includes a mapping from user name to network address, as well as other attributes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information about the users.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X.509 defines a framework for the provision of authentication services by the X.500 directory to its users. The directory may serve as a repository of public-key certificates of the type discussed in Section 15.3. Each certificate contains the public key of a user and is signed with the private key of a trusted certification authority. In addition, X.509 defines alternative authentication protocols based on the use of public-key certificates.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X.509 is an important standard because the certificate structure and </a:t>
            </a:r>
            <a:r>
              <a:rPr lang="en-US" sz="1200" kern="1200" dirty="0" err="1">
                <a:solidFill>
                  <a:schemeClr val="tx1"/>
                </a:solidFill>
                <a:effectLst/>
                <a:latin typeface="Arial" pitchFamily="-107" charset="0"/>
                <a:ea typeface="ＭＳ Ｐゴシック" pitchFamily="-107" charset="-128"/>
                <a:cs typeface="ＭＳ Ｐゴシック" pitchFamily="-107" charset="-128"/>
              </a:rPr>
              <a:t>authenti</a:t>
            </a:r>
            <a:r>
              <a:rPr lang="en-US" sz="1200" kern="1200" dirty="0">
                <a:solidFill>
                  <a:schemeClr val="tx1"/>
                </a:solidFill>
                <a:effectLst/>
                <a:latin typeface="Arial" pitchFamily="-107" charset="0"/>
                <a:ea typeface="ＭＳ Ｐゴシック" pitchFamily="-107" charset="-128"/>
                <a:cs typeface="ＭＳ Ｐゴシック" pitchFamily="-107" charset="-128"/>
              </a:rPr>
              <a:t>- cation protocols defined in X.509 are used in a variety of contexts. For example, the X.509 certificate format is used in S/MIME (Chapter 21), IP Security (Chapter 22), and SSL/TLS (Chapter 19).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X.509 was initially issued in 1988. The standard was subsequently revised in 1993 to address some of the security concerns documented in [IANS90] and [MITC90]. The standard is currently at edition eight, issued in 2016.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93C12B16-6466-8C4A-81C3-3037CE27040E}" type="slidenum">
              <a:rPr lang="en-AU">
                <a:latin typeface="Arial" pitchFamily="-84" charset="0"/>
              </a:rPr>
              <a:pPr/>
              <a:t>16</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X.509 is based on the use of public-key cryptography and digital signatures. The standard does not dictate the use of a specific digital signature algorithm nor a specific hash function. Figure 15.10 illustrates the overall X.509 scheme for generation of a public-key certificate. The certificate for Bob’s public key includes unique identifying information for Bob, Bob’s public key, and identifying information about the CA, plus other information as explained subsequently. This information is then signed by computing a hash value of the information and generating a digital signature using the hash value and the CA’s private key. Bob can then either broad- cast this certificate to other users, or attach the certificate to any document or data block he signs. Anyone who needs to use Bob’s public key can be assured that the public key contained in Bob’s certificate is valid because the certificate is signed by the trusted CA.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1F969C93-6595-1E4A-95D2-3A523A96D1D5}" type="slidenum">
              <a:rPr lang="en-AU">
                <a:latin typeface="Arial" pitchFamily="-84" charset="0"/>
              </a:rPr>
              <a:pPr/>
              <a:t>17</a:t>
            </a:fld>
            <a:endParaRPr lang="en-AU" dirty="0">
              <a:latin typeface="Arial" pitchFamily="-84"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heart of the X.509 scheme is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public-key certificate </a:t>
            </a:r>
            <a:r>
              <a:rPr lang="en-US" sz="1200" kern="1200" dirty="0">
                <a:solidFill>
                  <a:schemeClr val="tx1"/>
                </a:solidFill>
                <a:effectLst/>
                <a:latin typeface="Arial" pitchFamily="-107" charset="0"/>
                <a:ea typeface="ＭＳ Ｐゴシック" pitchFamily="-107" charset="-128"/>
                <a:cs typeface="ＭＳ Ｐゴシック" pitchFamily="-107" charset="-128"/>
              </a:rPr>
              <a:t>associated with each user. These user certificates are assumed to be created by some trusted certification authority (CA) and placed in the directory by the CA or by the user. The directory server itself is not responsible for the creation of public keys or for the certification function; it merely provides an easily accessible location for users to obtain certificates.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Version: </a:t>
            </a:r>
            <a:r>
              <a:rPr lang="en-US" sz="1200" kern="1200" dirty="0">
                <a:solidFill>
                  <a:schemeClr val="tx1"/>
                </a:solidFill>
                <a:effectLst/>
                <a:latin typeface="Arial" pitchFamily="-107" charset="0"/>
                <a:ea typeface="ＭＳ Ｐゴシック" pitchFamily="-107" charset="-128"/>
                <a:cs typeface="ＭＳ Ｐゴシック" pitchFamily="-107" charset="-128"/>
              </a:rPr>
              <a:t>Differentiates among successive versions of the certificate format; the default is version 1. If the </a:t>
            </a:r>
            <a:r>
              <a:rPr lang="en-US" sz="1200" i="1" kern="1200" dirty="0">
                <a:solidFill>
                  <a:schemeClr val="tx1"/>
                </a:solidFill>
                <a:effectLst/>
                <a:latin typeface="Arial" pitchFamily="-107" charset="0"/>
                <a:ea typeface="ＭＳ Ｐゴシック" pitchFamily="-107" charset="-128"/>
                <a:cs typeface="ＭＳ Ｐゴシック" pitchFamily="-107" charset="-128"/>
              </a:rPr>
              <a:t>issuer unique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or </a:t>
            </a:r>
            <a:r>
              <a:rPr lang="en-US" sz="1200" i="1" kern="1200" dirty="0">
                <a:solidFill>
                  <a:schemeClr val="tx1"/>
                </a:solidFill>
                <a:effectLst/>
                <a:latin typeface="Arial" pitchFamily="-107" charset="0"/>
                <a:ea typeface="ＭＳ Ｐゴシック" pitchFamily="-107" charset="-128"/>
                <a:cs typeface="ＭＳ Ｐゴシック" pitchFamily="-107" charset="-128"/>
              </a:rPr>
              <a:t>subject unique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are present, the value must be version 2. If one or more extensions are present, the version must be version 3. Although the X.509 specification is currently at version 7, no changes have been made to the fields that make up the certificate since version 3.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Serial number: </a:t>
            </a:r>
            <a:r>
              <a:rPr lang="en-US" sz="1200" kern="1200" dirty="0">
                <a:solidFill>
                  <a:schemeClr val="tx1"/>
                </a:solidFill>
                <a:effectLst/>
                <a:latin typeface="Arial" pitchFamily="-107" charset="0"/>
                <a:ea typeface="ＭＳ Ｐゴシック" pitchFamily="-107" charset="-128"/>
                <a:cs typeface="ＭＳ Ｐゴシック" pitchFamily="-107" charset="-128"/>
              </a:rPr>
              <a:t>An integer value unique within the issuing CA that is unambiguously associated with this certificate.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Signature algorithm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The algorithm used to sign the certificate together with any associated parameters. Because this information is repeated in the signature field at the end of the certificate, this field has little, if any, utility.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Issuer name: </a:t>
            </a:r>
            <a:r>
              <a:rPr lang="en-US" sz="1200" kern="1200" dirty="0">
                <a:solidFill>
                  <a:schemeClr val="tx1"/>
                </a:solidFill>
                <a:effectLst/>
                <a:latin typeface="Arial" pitchFamily="-107" charset="0"/>
                <a:ea typeface="ＭＳ Ｐゴシック" pitchFamily="-107" charset="-128"/>
                <a:cs typeface="ＭＳ Ｐゴシック" pitchFamily="-107" charset="-128"/>
              </a:rPr>
              <a:t>X.500 name of the CA that created and signed this certificate.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Period of validity: </a:t>
            </a:r>
            <a:r>
              <a:rPr lang="en-US" sz="1200" kern="1200" dirty="0">
                <a:solidFill>
                  <a:schemeClr val="tx1"/>
                </a:solidFill>
                <a:effectLst/>
                <a:latin typeface="Arial" pitchFamily="-107" charset="0"/>
                <a:ea typeface="ＭＳ Ｐゴシック" pitchFamily="-107" charset="-128"/>
                <a:cs typeface="ＭＳ Ｐゴシック" pitchFamily="-107" charset="-128"/>
              </a:rPr>
              <a:t>Consists of two dates: the first and last on which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certifi</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cate is valid.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Subject name: </a:t>
            </a:r>
            <a:r>
              <a:rPr lang="en-US" sz="1200" kern="1200" dirty="0">
                <a:solidFill>
                  <a:schemeClr val="tx1"/>
                </a:solidFill>
                <a:effectLst/>
                <a:latin typeface="Arial" pitchFamily="-107" charset="0"/>
                <a:ea typeface="ＭＳ Ｐゴシック" pitchFamily="-107" charset="-128"/>
                <a:cs typeface="ＭＳ Ｐゴシック" pitchFamily="-107" charset="-128"/>
              </a:rPr>
              <a:t>The name of the user to whom this certificate refers. That is, this certificate certifies the public key of the subject who holds the corresponding private key.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Subject’s public-key information: </a:t>
            </a:r>
            <a:r>
              <a:rPr lang="en-US" sz="1200" kern="1200" dirty="0">
                <a:solidFill>
                  <a:schemeClr val="tx1"/>
                </a:solidFill>
                <a:effectLst/>
                <a:latin typeface="Arial" pitchFamily="-107" charset="0"/>
                <a:ea typeface="ＭＳ Ｐゴシック" pitchFamily="-107" charset="-128"/>
                <a:cs typeface="ＭＳ Ｐゴシック" pitchFamily="-107" charset="-128"/>
              </a:rPr>
              <a:t>The public key of the subject, plus an identifier of the algorithm for which this key is to be used, together with any associated parameters.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Issuer unique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An optional-bit string field used to identify uniquely the issuing CA in the event the X.500 name has been reused for different entities.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Subject unique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An optional-bit string field used to identify uniquely the subject in the event the X.500 name has been reused for different entities.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Extensions: </a:t>
            </a:r>
            <a:r>
              <a:rPr lang="en-US" sz="1200" kern="1200" dirty="0">
                <a:solidFill>
                  <a:schemeClr val="tx1"/>
                </a:solidFill>
                <a:effectLst/>
                <a:latin typeface="Arial" pitchFamily="-107" charset="0"/>
                <a:ea typeface="ＭＳ Ｐゴシック" pitchFamily="-107" charset="-128"/>
                <a:cs typeface="ＭＳ Ｐゴシック" pitchFamily="-107" charset="-128"/>
              </a:rPr>
              <a:t>A set of one or more extension fields. Extensions were added in version 3 and are discussed later in this section.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Signature: </a:t>
            </a:r>
            <a:r>
              <a:rPr lang="en-US" sz="1200" kern="1200" dirty="0">
                <a:solidFill>
                  <a:schemeClr val="tx1"/>
                </a:solidFill>
                <a:effectLst/>
                <a:latin typeface="Arial" pitchFamily="-107" charset="0"/>
                <a:ea typeface="ＭＳ Ｐゴシック" pitchFamily="-107" charset="-128"/>
                <a:cs typeface="ＭＳ Ｐゴシック" pitchFamily="-107" charset="-128"/>
              </a:rPr>
              <a:t>Covers all of the other fields of the certificate. One component of this field is the digital signature applied to the other fields of the certificate. This field includes the signature algorithm identifier.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unique identifier fields were added in version 2 to handle the possible</a:t>
            </a:r>
          </a:p>
          <a:p>
            <a:r>
              <a:rPr lang="en-US" sz="1200" kern="1200" baseline="0" dirty="0">
                <a:solidFill>
                  <a:schemeClr val="tx1"/>
                </a:solidFill>
                <a:latin typeface="Arial" pitchFamily="-107" charset="0"/>
                <a:ea typeface="ＭＳ Ｐゴシック" pitchFamily="-107" charset="-128"/>
                <a:cs typeface="ＭＳ Ｐゴシック" pitchFamily="-107" charset="-128"/>
              </a:rPr>
              <a:t>reuse of subject and/or issuer names over time. These fields are rarely used.</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sz="1200" kern="1200" baseline="0" dirty="0">
                <a:solidFill>
                  <a:schemeClr val="tx1"/>
                </a:solidFill>
                <a:latin typeface="Arial" pitchFamily="-107" charset="0"/>
                <a:ea typeface="ＭＳ Ｐゴシック" pitchFamily="-107" charset="-128"/>
                <a:cs typeface="ＭＳ Ｐゴシック" pitchFamily="-107" charset="-128"/>
              </a:rPr>
              <a:t> Figure 15.11a shows the general format of a certificate.</a:t>
            </a:r>
            <a:endParaRPr lang="en-US" dirty="0">
              <a:latin typeface="Arial" pitchFamily="-84" charset="0"/>
              <a:ea typeface="ＭＳ Ｐゴシック" pitchFamily="-84" charset="-128"/>
              <a:cs typeface="ＭＳ Ｐゴシック" pitchFamily="-84" charset="-128"/>
            </a:endParaRPr>
          </a:p>
        </p:txBody>
      </p:sp>
      <p:sp>
        <p:nvSpPr>
          <p:cNvPr id="62468" name="Slide Number Placeholder 3"/>
          <p:cNvSpPr>
            <a:spLocks noGrp="1"/>
          </p:cNvSpPr>
          <p:nvPr>
            <p:ph type="sldNum" sz="quarter" idx="5"/>
          </p:nvPr>
        </p:nvSpPr>
        <p:spPr>
          <a:noFill/>
        </p:spPr>
        <p:txBody>
          <a:bodyPr/>
          <a:lstStyle/>
          <a:p>
            <a:fld id="{3B35D107-17E1-5343-A6E3-457D4175B5C5}" type="slidenum">
              <a:rPr lang="en-AU" smtClean="0">
                <a:latin typeface="Arial" pitchFamily="-84" charset="0"/>
              </a:rPr>
              <a:pPr/>
              <a:t>18</a:t>
            </a:fld>
            <a:endParaRPr lang="en-AU" dirty="0">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43CDBDED-61C6-8F41-AE68-976731605B75}" type="slidenum">
              <a:rPr lang="en-AU">
                <a:latin typeface="Arial" pitchFamily="-84" charset="0"/>
              </a:rPr>
              <a:pPr/>
              <a:t>19</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User certificates generated by a CA have the following</a:t>
            </a:r>
          </a:p>
          <a:p>
            <a:r>
              <a:rPr lang="en-US" sz="1200" kern="1200" baseline="0" dirty="0">
                <a:solidFill>
                  <a:schemeClr val="tx1"/>
                </a:solidFill>
                <a:latin typeface="Arial" pitchFamily="-107" charset="0"/>
                <a:ea typeface="ＭＳ Ｐゴシック" pitchFamily="-107" charset="-128"/>
                <a:cs typeface="ＭＳ Ｐゴシック" pitchFamily="-107" charset="-128"/>
              </a:rPr>
              <a:t>characteristics: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Any user with access to the public key of the CA can verify the user public key</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was certified.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No party other than the certification authority can modify the certificate without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being detected.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certificates are unforgeable, they can be placed in a directory without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directory to make special efforts to protect them.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If all users subscribe to the same CA, then there is a common trust of that CA.</a:t>
            </a:r>
          </a:p>
          <a:p>
            <a:r>
              <a:rPr lang="en-US" sz="1200" kern="1200" baseline="0" dirty="0">
                <a:solidFill>
                  <a:schemeClr val="tx1"/>
                </a:solidFill>
                <a:latin typeface="Arial" pitchFamily="-107" charset="0"/>
                <a:ea typeface="ＭＳ Ｐゴシック" pitchFamily="-107" charset="-128"/>
                <a:cs typeface="ＭＳ Ｐゴシック" pitchFamily="-107" charset="-128"/>
              </a:rPr>
              <a:t>All user certificates can be placed in the directory for access by all users. In addition, a user can transmit his or her certificate directly to other users. In either case, once B is in possession of A’s certificate, B has confidence that messages it encrypts with A’s public key will be secure from eavesdropping and that messages signed with A’s private key are unforgeable.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If there is a large community of users, it may not be practical for all users to</a:t>
            </a:r>
          </a:p>
          <a:p>
            <a:r>
              <a:rPr lang="en-US" sz="1200" kern="1200" baseline="0" dirty="0">
                <a:solidFill>
                  <a:schemeClr val="tx1"/>
                </a:solidFill>
                <a:latin typeface="Arial" pitchFamily="-107" charset="0"/>
                <a:ea typeface="ＭＳ Ｐゴシック" pitchFamily="-107" charset="-128"/>
                <a:cs typeface="ＭＳ Ｐゴシック" pitchFamily="-107" charset="-128"/>
              </a:rPr>
              <a:t>subscribe to the same CA. Because it is the CA that signs certificates, each participating user must have a copy of the CA’s own public key to verify signatures. This public key must be provided to each user in an absolutely secure (with respect to integrity and authenticity) way so that the user has confidence in the associated certificates. Thus, with many users, it may be more practical for there to be a number of CAs, each of which securely provides its public key to some fraction of the users.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topics of cryptographic key management and cryptographic key distribution are complex, involving cryptographic, protocol, and management considerations. The purpose of this chapter is to give the reader a feel for the issues involved and a broad survey of the various aspects of key management and distribution. For more information, the place to start is the three-volume NIST SP 800-57, followed by the recommended readings listed at the end of this chapter.</a:t>
            </a:r>
            <a:r>
              <a:rPr lang="en-US" dirty="0">
                <a:latin typeface="Arial" pitchFamily="-84" charset="0"/>
                <a:ea typeface="ＭＳ Ｐゴシック" pitchFamily="-84" charset="-128"/>
                <a:cs typeface="ＭＳ Ｐゴシック" pitchFamily="-84" charset="-128"/>
              </a:rPr>
              <a:t> </a:t>
            </a: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dirty="0">
              <a:latin typeface="Arial" pitchFamily="-84" charset="0"/>
            </a:endParaRPr>
          </a:p>
        </p:txBody>
      </p:sp>
    </p:spTree>
    <p:extLst>
      <p:ext uri="{BB962C8B-B14F-4D97-AF65-F5344CB8AC3E}">
        <p14:creationId xmlns:p14="http://schemas.microsoft.com/office/powerpoint/2010/main" val="1226312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6182FE7C-BE7B-F44C-9AB9-BB18B997F788}" type="slidenum">
              <a:rPr lang="en-AU">
                <a:latin typeface="Arial" pitchFamily="-84" charset="0"/>
              </a:rPr>
              <a:pPr/>
              <a:t>20</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Figure 15.12  illustrates the use of an X.509 hierarchy to mutually verify clients certificates. </a:t>
            </a:r>
          </a:p>
          <a:p>
            <a:pPr eaLnBrk="1" hangingPunct="1"/>
            <a:endParaRPr lang="en-US"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connected circles indicate the hierarchical relationship among the CAs; the associated boxes indicate certificates maintained in the directory for each CA entry. The directory entry for each CA includes two types of certificates: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Forward certificates:  </a:t>
            </a:r>
            <a:r>
              <a:rPr lang="en-US" sz="1200" kern="1200" baseline="0" dirty="0">
                <a:solidFill>
                  <a:schemeClr val="tx1"/>
                </a:solidFill>
                <a:latin typeface="Arial" pitchFamily="-107" charset="0"/>
                <a:ea typeface="ＭＳ Ｐゴシック" pitchFamily="-107" charset="-128"/>
                <a:cs typeface="ＭＳ Ｐゴシック" pitchFamily="-107" charset="-128"/>
              </a:rPr>
              <a:t>Certificates of X generated by other CAs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Reverse certificates:  </a:t>
            </a:r>
            <a:r>
              <a:rPr lang="en-US" sz="1200" kern="1200" baseline="0" dirty="0">
                <a:solidFill>
                  <a:schemeClr val="tx1"/>
                </a:solidFill>
                <a:latin typeface="Arial" pitchFamily="-107" charset="0"/>
                <a:ea typeface="ＭＳ Ｐゴシック" pitchFamily="-107" charset="-128"/>
                <a:cs typeface="ＭＳ Ｐゴシック" pitchFamily="-107" charset="-128"/>
              </a:rPr>
              <a:t>Certificates generated by X that are the certificates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other CAs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9557A029-562A-4549-B887-8FE2BD073D0F}" type="slidenum">
              <a:rPr lang="en-AU">
                <a:latin typeface="Arial" pitchFamily="-84" charset="0"/>
              </a:rPr>
              <a:pPr/>
              <a:t>21</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Recall from Figure 15.11 that each certificate includes a period of validity, much like a credit card. Typically, a new certificate is issued just before the expiration of the old one. In addition, it may be desirable on occasion to revoke a certificate before it expires, for one of the following reasons.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The user’s private key is assumed to be compromised.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The user is no longer certified by this CA. Reasons for this include that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subject’s name has changed, the certificate is superseded, or the certificate was</a:t>
            </a:r>
          </a:p>
          <a:p>
            <a:r>
              <a:rPr lang="en-US" sz="1200" kern="1200" baseline="0" dirty="0">
                <a:solidFill>
                  <a:schemeClr val="tx1"/>
                </a:solidFill>
                <a:latin typeface="Arial" pitchFamily="-107" charset="0"/>
                <a:ea typeface="ＭＳ Ｐゴシック" pitchFamily="-107" charset="-128"/>
                <a:cs typeface="ＭＳ Ｐゴシック" pitchFamily="-107" charset="-128"/>
              </a:rPr>
              <a:t>not issued in conformance with the CA’s policies.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 CA’s certificate is assumed to be compromised.</a:t>
            </a:r>
          </a:p>
          <a:p>
            <a:endParaRPr lang="en-US" dirty="0">
              <a:latin typeface="Arial" pitchFamily="-84" charset="0"/>
              <a:ea typeface="Arial" pitchFamily="-84" charset="0"/>
              <a:cs typeface="Arial" pitchFamily="-84" charset="0"/>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Each CA must maintain a list consisting of all revoked but not expired certificates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issued by that CA, including both those issued to users and to other CAs.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These lists should also be posted on the directory.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Each certificate revocation list (CRL) posted to the directory is signed by the issuer and includes (Figure 15.11b) the issuer’s name, the date the list was created, the date the next CRL is scheduled to be issued, and an entry for each revoked certificate. Each entry consists of the serial number of a certificate and revocation date for that certificate. Because serial numbers are unique within a CA, the serial number is sufficient to identify the certificate.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When a user receives a certificate in a message, the user must determine</a:t>
            </a:r>
          </a:p>
          <a:p>
            <a:r>
              <a:rPr lang="en-US" sz="1200" kern="1200" baseline="0" dirty="0">
                <a:solidFill>
                  <a:schemeClr val="tx1"/>
                </a:solidFill>
                <a:latin typeface="Arial" pitchFamily="-107" charset="0"/>
                <a:ea typeface="ＭＳ Ｐゴシック" pitchFamily="-107" charset="-128"/>
                <a:cs typeface="ＭＳ Ｐゴシック" pitchFamily="-107" charset="-128"/>
              </a:rPr>
              <a:t>whether the certificate has been revoked. The user could check the directory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time a certificate is received. To avoid the delays (and possible costs) associated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directory searches, it is likely that the user would maintain a local cache of certificates and lists of revoked certificates.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D1D02756-F6DC-B74A-8B2E-13AFBEF7825A}" type="slidenum">
              <a:rPr lang="en-AU">
                <a:latin typeface="Arial" pitchFamily="-84" charset="0"/>
              </a:rPr>
              <a:pPr/>
              <a:t>22</a:t>
            </a:fld>
            <a:endParaRPr lang="en-AU" dirty="0">
              <a:latin typeface="Arial" pitchFamily="-8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X.509 version 2 format does not convey all of the information that recent design and implementation experience has shown to be needed. [FORD95] lists the following requirements not satisfied by version 2.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The subject field is inadequate to convey the identity of a key owner to a public-</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user. X.509 names may be relatively short and lacking in obvious identification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details that may be needed by the user.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The subject field is also inadequate for many applications, which typically recognize entities by an Internet e-mail address, a URL, or some other Internet related identification.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There is a need to indicate security policy information. This enables a security application or function, such as IPSec, to relate an X.509 certificate to a given policy.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There is a need to limit the damage that can result from a faulty or malicious</a:t>
            </a:r>
          </a:p>
          <a:p>
            <a:r>
              <a:rPr lang="en-US" sz="1200" kern="1200" baseline="0" dirty="0">
                <a:solidFill>
                  <a:schemeClr val="tx1"/>
                </a:solidFill>
                <a:latin typeface="Arial" pitchFamily="-107" charset="0"/>
                <a:ea typeface="ＭＳ Ｐゴシック" pitchFamily="-107" charset="-128"/>
                <a:cs typeface="ＭＳ Ｐゴシック" pitchFamily="-107" charset="-128"/>
              </a:rPr>
              <a:t>CA by setting constraints on the applicability of a particular certificate.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It is important to be able to identify different keys used by the same owner at</a:t>
            </a:r>
          </a:p>
          <a:p>
            <a:r>
              <a:rPr lang="en-US" sz="1200" kern="1200" baseline="0" dirty="0">
                <a:solidFill>
                  <a:schemeClr val="tx1"/>
                </a:solidFill>
                <a:latin typeface="Arial" pitchFamily="-107" charset="0"/>
                <a:ea typeface="ＭＳ Ｐゴシック" pitchFamily="-107" charset="-128"/>
                <a:cs typeface="ＭＳ Ｐゴシック" pitchFamily="-107" charset="-128"/>
              </a:rPr>
              <a:t>different times. This feature supports key lifecycle management: in particular,</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ability to update key pairs for users and CAs on a regular basis or under</a:t>
            </a:r>
          </a:p>
          <a:p>
            <a:r>
              <a:rPr lang="en-US" sz="1200" kern="1200" baseline="0" dirty="0">
                <a:solidFill>
                  <a:schemeClr val="tx1"/>
                </a:solidFill>
                <a:latin typeface="Arial" pitchFamily="-107" charset="0"/>
                <a:ea typeface="ＭＳ Ｐゴシック" pitchFamily="-107" charset="-128"/>
                <a:cs typeface="ＭＳ Ｐゴシック" pitchFamily="-107" charset="-128"/>
              </a:rPr>
              <a:t>exceptional circumstances.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Rather than continue to add fields to a fixed format, standards developers</a:t>
            </a:r>
          </a:p>
          <a:p>
            <a:r>
              <a:rPr lang="en-US" sz="1200" kern="1200" baseline="0" dirty="0">
                <a:solidFill>
                  <a:schemeClr val="tx1"/>
                </a:solidFill>
                <a:latin typeface="Arial" pitchFamily="-107" charset="0"/>
                <a:ea typeface="ＭＳ Ｐゴシック" pitchFamily="-107" charset="-128"/>
                <a:cs typeface="ＭＳ Ｐゴシック" pitchFamily="-107" charset="-128"/>
              </a:rPr>
              <a:t>felt that a more flexible approach was needed. Thus, version 3 includes a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optional extensions that may be added to the version 2 format. Each extension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consists of an extension identifier, a criticality indicator, and an extension value.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criticality indicator indicates whether an extension can be safely ignored. If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indicator has a value of TRUE and an implementation does not recognize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extension, it must treat the certificate as invalid.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certificate extensions fall into three main categories: key and policy information, subject and issuer attributes, and certification path constraints.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C5E07BC0-9617-824C-B135-83E19E3ECDD0}" type="slidenum">
              <a:rPr lang="en-AU">
                <a:latin typeface="Arial" pitchFamily="-84" charset="0"/>
              </a:rPr>
              <a:pPr/>
              <a:t>23</a:t>
            </a:fld>
            <a:endParaRPr lang="en-AU" dirty="0">
              <a:latin typeface="Arial" pitchFamily="-8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These extensions convey additional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about the subject and issuer keys, plus indicators of certificate policy. A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policy is a named set of rules that indicates the applicability of a certificate to a particular community and/or class of application with common security requirements. For example, a policy might be applicable to the authentication of electronic data interchange (EDI) transactions for the trading of goods within a given price range.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This area includes: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Authority key identifier:  </a:t>
            </a:r>
            <a:r>
              <a:rPr lang="en-US" sz="1200" kern="1200" baseline="0" dirty="0">
                <a:solidFill>
                  <a:schemeClr val="tx1"/>
                </a:solidFill>
                <a:latin typeface="Arial" pitchFamily="-107" charset="0"/>
                <a:ea typeface="ＭＳ Ｐゴシック" pitchFamily="-107" charset="-128"/>
                <a:cs typeface="ＭＳ Ｐゴシック" pitchFamily="-107" charset="-128"/>
              </a:rPr>
              <a:t>Identifies the public key to be used to verify the signature on this certificate or CRL. Enables distinct keys of the same CA to be</a:t>
            </a:r>
          </a:p>
          <a:p>
            <a:r>
              <a:rPr lang="en-US" sz="1200" kern="1200" baseline="0" dirty="0">
                <a:solidFill>
                  <a:schemeClr val="tx1"/>
                </a:solidFill>
                <a:latin typeface="Arial" pitchFamily="-107" charset="0"/>
                <a:ea typeface="ＭＳ Ｐゴシック" pitchFamily="-107" charset="-128"/>
                <a:cs typeface="ＭＳ Ｐゴシック" pitchFamily="-107" charset="-128"/>
              </a:rPr>
              <a:t>differentiated. One use of this field is to handle CA key pair updating.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Subject key identifier:  </a:t>
            </a:r>
            <a:r>
              <a:rPr lang="en-US" sz="1200" kern="1200" baseline="0" dirty="0">
                <a:solidFill>
                  <a:schemeClr val="tx1"/>
                </a:solidFill>
                <a:latin typeface="Arial" pitchFamily="-107" charset="0"/>
                <a:ea typeface="ＭＳ Ｐゴシック" pitchFamily="-107" charset="-128"/>
                <a:cs typeface="ＭＳ Ｐゴシック" pitchFamily="-107" charset="-128"/>
              </a:rPr>
              <a:t>Identifies the public key being certified. Useful for subject</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pair updating. Also, a subject may have multiple key pairs and, correspondingly, different certificates for different purposes (e.g., digital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encryption key agreement).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Key usage: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a restriction imposed as to the purposes for which,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policies under which, the certified public key may be used. May indicate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one or more of the following: digital signature, nonrepudiation, key encryption,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data encryption, key agreement, CA signature verification on certificates,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CA signature verification on CRLs.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Private-key usage period: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the period of use of the private key corresponding to the public key. Typically, the private key is used over a different</a:t>
            </a:r>
          </a:p>
          <a:p>
            <a:r>
              <a:rPr lang="en-US" sz="1200" kern="1200" baseline="0" dirty="0">
                <a:solidFill>
                  <a:schemeClr val="tx1"/>
                </a:solidFill>
                <a:latin typeface="Arial" pitchFamily="-107" charset="0"/>
                <a:ea typeface="ＭＳ Ｐゴシック" pitchFamily="-107" charset="-128"/>
                <a:cs typeface="ＭＳ Ｐゴシック" pitchFamily="-107" charset="-128"/>
              </a:rPr>
              <a:t>period from the validity of the public key. For example, with digital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keys, the usage period for the signing private key is typically shorter than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verifying public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Certificate policies:  </a:t>
            </a:r>
            <a:r>
              <a:rPr lang="en-US" sz="1200" kern="1200" baseline="0" dirty="0">
                <a:solidFill>
                  <a:schemeClr val="tx1"/>
                </a:solidFill>
                <a:latin typeface="Arial" pitchFamily="-107" charset="0"/>
                <a:ea typeface="ＭＳ Ｐゴシック" pitchFamily="-107" charset="-128"/>
                <a:cs typeface="ＭＳ Ｐゴシック" pitchFamily="-107" charset="-128"/>
              </a:rPr>
              <a:t>Certificates may be used in environments where multiple</a:t>
            </a:r>
          </a:p>
          <a:p>
            <a:r>
              <a:rPr lang="en-US" sz="1200" kern="1200" baseline="0" dirty="0">
                <a:solidFill>
                  <a:schemeClr val="tx1"/>
                </a:solidFill>
                <a:latin typeface="Arial" pitchFamily="-107" charset="0"/>
                <a:ea typeface="ＭＳ Ｐゴシック" pitchFamily="-107" charset="-128"/>
                <a:cs typeface="ＭＳ Ｐゴシック" pitchFamily="-107" charset="-128"/>
              </a:rPr>
              <a:t>policies apply. This extension lists policies that the certificate is recognized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supporting, together with optional qualifier information.</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Policy mappings:  </a:t>
            </a:r>
            <a:r>
              <a:rPr lang="en-US" sz="1200" kern="1200" baseline="0" dirty="0">
                <a:solidFill>
                  <a:schemeClr val="tx1"/>
                </a:solidFill>
                <a:latin typeface="Arial" pitchFamily="-107" charset="0"/>
                <a:ea typeface="ＭＳ Ｐゴシック" pitchFamily="-107" charset="-128"/>
                <a:cs typeface="ＭＳ Ｐゴシック" pitchFamily="-107" charset="-128"/>
              </a:rPr>
              <a:t>Used only in certificates for CAs issued by other CAs. Policy</a:t>
            </a:r>
          </a:p>
          <a:p>
            <a:r>
              <a:rPr lang="en-US" sz="1200" kern="1200" baseline="0" dirty="0">
                <a:solidFill>
                  <a:schemeClr val="tx1"/>
                </a:solidFill>
                <a:latin typeface="Arial" pitchFamily="-107" charset="0"/>
                <a:ea typeface="ＭＳ Ｐゴシック" pitchFamily="-107" charset="-128"/>
                <a:cs typeface="ＭＳ Ｐゴシック" pitchFamily="-107" charset="-128"/>
              </a:rPr>
              <a:t>mappings allow an issuing CA to indicate that one or more of that issuer’s</a:t>
            </a:r>
          </a:p>
          <a:p>
            <a:r>
              <a:rPr lang="en-US" sz="1200" kern="1200" baseline="0" dirty="0">
                <a:solidFill>
                  <a:schemeClr val="tx1"/>
                </a:solidFill>
                <a:latin typeface="Arial" pitchFamily="-107" charset="0"/>
                <a:ea typeface="ＭＳ Ｐゴシック" pitchFamily="-107" charset="-128"/>
                <a:cs typeface="ＭＳ Ｐゴシック" pitchFamily="-107" charset="-128"/>
              </a:rPr>
              <a:t>policies can be considered equivalent to another policy used in the subject</a:t>
            </a:r>
          </a:p>
          <a:p>
            <a:r>
              <a:rPr lang="en-US" sz="1200" kern="1200" baseline="0" dirty="0">
                <a:solidFill>
                  <a:schemeClr val="tx1"/>
                </a:solidFill>
                <a:latin typeface="Arial" pitchFamily="-107" charset="0"/>
                <a:ea typeface="ＭＳ Ｐゴシック" pitchFamily="-107" charset="-128"/>
                <a:cs typeface="ＭＳ Ｐゴシック" pitchFamily="-107" charset="-128"/>
              </a:rPr>
              <a:t>CA’s domain.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These extensions support alternative names, in alternative formats, for a certificate subject or certificate issuer and can convey additional information about the certificate subject to increase a certificate user’s confidence that the certificate subject is a particular person or entity. For example, information such as postal address, position within a corporation, or picture image may be required.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extension fields in this area include: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Subject alternative name:  </a:t>
            </a:r>
            <a:r>
              <a:rPr lang="en-US" sz="1200" kern="1200" baseline="0" dirty="0">
                <a:solidFill>
                  <a:schemeClr val="tx1"/>
                </a:solidFill>
                <a:latin typeface="Arial" pitchFamily="-107" charset="0"/>
                <a:ea typeface="ＭＳ Ｐゴシック" pitchFamily="-107" charset="-128"/>
                <a:cs typeface="ＭＳ Ｐゴシック" pitchFamily="-107" charset="-128"/>
              </a:rPr>
              <a:t>Contains one or more alternative names, using any of a variety of forms. This field is important for supporting certain applications, such</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electronic mail, EDI, and IPSec, which may employ their own name forms.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Issuer alternative name: </a:t>
            </a:r>
            <a:r>
              <a:rPr lang="en-US" sz="1200" kern="1200" baseline="0" dirty="0">
                <a:solidFill>
                  <a:schemeClr val="tx1"/>
                </a:solidFill>
                <a:latin typeface="Arial" pitchFamily="-107" charset="0"/>
                <a:ea typeface="ＭＳ Ｐゴシック" pitchFamily="-107" charset="-128"/>
                <a:cs typeface="ＭＳ Ｐゴシック" pitchFamily="-107" charset="-128"/>
              </a:rPr>
              <a:t>Contains one or more alternative names, using any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 variety of forms.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Subject directory attributes: </a:t>
            </a:r>
            <a:r>
              <a:rPr lang="en-US" sz="1200" kern="1200" baseline="0" dirty="0">
                <a:solidFill>
                  <a:schemeClr val="tx1"/>
                </a:solidFill>
                <a:latin typeface="Arial" pitchFamily="-107" charset="0"/>
                <a:ea typeface="ＭＳ Ｐゴシック" pitchFamily="-107" charset="-128"/>
                <a:cs typeface="ＭＳ Ｐゴシック" pitchFamily="-107" charset="-128"/>
              </a:rPr>
              <a:t>Conveys any desired X.500 directory attribute</a:t>
            </a:r>
          </a:p>
          <a:p>
            <a:r>
              <a:rPr lang="en-US" sz="1200" kern="1200" baseline="0" dirty="0">
                <a:solidFill>
                  <a:schemeClr val="tx1"/>
                </a:solidFill>
                <a:latin typeface="Arial" pitchFamily="-107" charset="0"/>
                <a:ea typeface="ＭＳ Ｐゴシック" pitchFamily="-107" charset="-128"/>
                <a:cs typeface="ＭＳ Ｐゴシック" pitchFamily="-107" charset="-128"/>
              </a:rPr>
              <a:t>values for the subject of this certificate.</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These extensions allow constraint specifications to be included in certificates issued for CAs by other CAs. The constraints may restrict the types of certificates that can be issued by the subject CA or that may occur subsequently in a certification chain.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extension fields in this area include: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Basic constraints: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if the subject may act as a CA. If so, a certification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path length constraint may be specified.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Name constraints: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a name space within which all subject names in</a:t>
            </a:r>
          </a:p>
          <a:p>
            <a:r>
              <a:rPr lang="en-US" sz="1200" kern="1200" baseline="0" dirty="0">
                <a:solidFill>
                  <a:schemeClr val="tx1"/>
                </a:solidFill>
                <a:latin typeface="Arial" pitchFamily="-107" charset="0"/>
                <a:ea typeface="ＭＳ Ｐゴシック" pitchFamily="-107" charset="-128"/>
                <a:cs typeface="ＭＳ Ｐゴシック" pitchFamily="-107" charset="-128"/>
              </a:rPr>
              <a:t>subsequent certificates in a certification path must be located.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Policy constraints:  </a:t>
            </a:r>
            <a:r>
              <a:rPr lang="en-US" sz="1200" kern="1200" baseline="0" dirty="0">
                <a:solidFill>
                  <a:schemeClr val="tx1"/>
                </a:solidFill>
                <a:latin typeface="Arial" pitchFamily="-107" charset="0"/>
                <a:ea typeface="ＭＳ Ｐゴシック" pitchFamily="-107" charset="-128"/>
                <a:cs typeface="ＭＳ Ｐゴシック" pitchFamily="-107" charset="-128"/>
              </a:rPr>
              <a:t>Specifies constraints that may require explicit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policy identification or inhibit policy mapping for the remainder of the certification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path.</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2D053E9B-EDAB-D844-94C7-F93CE176129D}" type="slidenum">
              <a:rPr lang="en-AU">
                <a:latin typeface="Arial" pitchFamily="-84" charset="0"/>
              </a:rPr>
              <a:pPr/>
              <a:t>26</a:t>
            </a:fld>
            <a:endParaRPr lang="en-AU" dirty="0">
              <a:latin typeface="Arial" pitchFamily="-84" charset="0"/>
            </a:endParaRPr>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xfrm>
            <a:off x="685800" y="4343400"/>
            <a:ext cx="5486400" cy="4419600"/>
          </a:xfrm>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NIST SP 800-32 (</a:t>
            </a:r>
            <a:r>
              <a:rPr lang="en-US" sz="1200" i="1" kern="1200" dirty="0">
                <a:solidFill>
                  <a:schemeClr val="tx1"/>
                </a:solidFill>
                <a:effectLst/>
                <a:latin typeface="Arial" pitchFamily="-107" charset="0"/>
                <a:ea typeface="ＭＳ Ｐゴシック" pitchFamily="-107" charset="-128"/>
                <a:cs typeface="ＭＳ Ｐゴシック" pitchFamily="-107" charset="-128"/>
              </a:rPr>
              <a:t>Introduction to Public Key Technology and the Federal PKI Infrastructure</a:t>
            </a:r>
            <a:r>
              <a:rPr lang="en-US" sz="1200" kern="1200" dirty="0">
                <a:solidFill>
                  <a:schemeClr val="tx1"/>
                </a:solidFill>
                <a:effectLst/>
                <a:latin typeface="Arial" pitchFamily="-107" charset="0"/>
                <a:ea typeface="ＭＳ Ｐゴシック" pitchFamily="-107" charset="-128"/>
                <a:cs typeface="ＭＳ Ｐゴシック" pitchFamily="-107" charset="-128"/>
              </a:rPr>
              <a:t>) defines a public-key infrastructure (PKI) as a set of policies, processes, server platforms, software, and workstations used for the purpose of administering certificates and public–private key pairs, including the ability to issue, maintain, and revoke public key certificates. The principal objective for developing a PKI is to enable secure, convenient, and efficient acquisition of public keys.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 PKI architecture defines the organization and interrelationships among CAs and PKI users. PKI architectures satisfy the following requirements: </a:t>
            </a:r>
          </a:p>
          <a:p>
            <a:endParaRPr lang="en-US" dirty="0"/>
          </a:p>
          <a:p>
            <a:r>
              <a:rPr lang="en-US" sz="1200" b="0" kern="1200" dirty="0">
                <a:solidFill>
                  <a:schemeClr val="tx1"/>
                </a:solidFill>
                <a:effectLst/>
                <a:latin typeface="Arial" pitchFamily="-107" charset="0"/>
                <a:ea typeface="ＭＳ Ｐゴシック" pitchFamily="-107" charset="-128"/>
                <a:cs typeface="ＭＳ Ｐゴシック" pitchFamily="-107" charset="-128"/>
              </a:rPr>
              <a:t>1. Any participant can read a certificate to determine the name and public key of the certificate’s owner.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2. Any participant can verify that the certificate originated from the certificate authority and is not counterfeit.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3. Only the certificate authority can create and update certificates.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4. Any participant can verify the currency of the certificate. </a:t>
            </a:r>
          </a:p>
          <a:p>
            <a:endParaRPr lang="en-US" sz="1200" b="1"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Figure 15.13 provides a typical architecture for a PKI. The essential components are: </a:t>
            </a:r>
          </a:p>
          <a:p>
            <a:endParaRPr lang="en-US" b="0"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End entity: </a:t>
            </a:r>
            <a:r>
              <a:rPr lang="en-US" sz="1200" kern="1200" dirty="0">
                <a:solidFill>
                  <a:schemeClr val="tx1"/>
                </a:solidFill>
                <a:effectLst/>
                <a:latin typeface="Arial" pitchFamily="-107" charset="0"/>
                <a:ea typeface="ＭＳ Ｐゴシック" pitchFamily="-107" charset="-128"/>
                <a:cs typeface="ＭＳ Ｐゴシック" pitchFamily="-107" charset="-128"/>
              </a:rPr>
              <a:t>This can be an end user; a device, such as a router or server; a process; or any item that can be identified in the subject name of a public key certificate. End entities can also be consumers of PKI-related services and, in some cases, providers of PKI-related services. For example, a Registration Authority is considered to be an end entity from the point of view of the Certification Authority.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Certification authority (CA): </a:t>
            </a:r>
            <a:r>
              <a:rPr lang="en-US" sz="1200" kern="1200" dirty="0">
                <a:solidFill>
                  <a:schemeClr val="tx1"/>
                </a:solidFill>
                <a:effectLst/>
                <a:latin typeface="Arial" pitchFamily="-107" charset="0"/>
                <a:ea typeface="ＭＳ Ｐゴシック" pitchFamily="-107" charset="-128"/>
                <a:cs typeface="ＭＳ Ｐゴシック" pitchFamily="-107" charset="-128"/>
              </a:rPr>
              <a:t>An authority trusted by one or more users to create and assign public key certificates. Optionally the certification authority may create the subjects’ keys. CAs digitally sign public key certificates, which effectively binds the subject’s name to the public key. CAs are also responsible for issuing Certificate Revocation Lists (CRLs). The CRL identifies certificates previously issued by the CA that are revoked before their expiration date. A certificate could be revoked because the user’s private key is assumed to be compromise, the user is no longer certified by this CA, or the certificate is assumed to be compromised.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Registration authority (RA): </a:t>
            </a:r>
            <a:r>
              <a:rPr lang="en-US" sz="1200" kern="1200" dirty="0">
                <a:solidFill>
                  <a:schemeClr val="tx1"/>
                </a:solidFill>
                <a:effectLst/>
                <a:latin typeface="Arial" pitchFamily="-107" charset="0"/>
                <a:ea typeface="ＭＳ Ｐゴシック" pitchFamily="-107" charset="-128"/>
                <a:cs typeface="ＭＳ Ｐゴシック" pitchFamily="-107" charset="-128"/>
              </a:rPr>
              <a:t>An optional component that can be used to offload many of the administrative functions that a CA ordinarily assumes. The RA is normally associated with the end entity registration process. This includes the verification of the identity of the end entity attempting to register with the PKI and obtain a certificate for its public key.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Repository: </a:t>
            </a:r>
            <a:r>
              <a:rPr lang="en-US" sz="1200" kern="1200" dirty="0">
                <a:solidFill>
                  <a:schemeClr val="tx1"/>
                </a:solidFill>
                <a:effectLst/>
                <a:latin typeface="Arial" pitchFamily="-107" charset="0"/>
                <a:ea typeface="ＭＳ Ｐゴシック" pitchFamily="-107" charset="-128"/>
                <a:cs typeface="ＭＳ Ｐゴシック" pitchFamily="-107" charset="-128"/>
              </a:rPr>
              <a:t>Denotes any method for storing and retrieving PKI-related in- formation, such as public key certificates and CRLs. A repository can be an X.500-based directory with client access via the Lightweight Directory Access Protocol (LDAP). It also can be something simple, such as a means for retrieval of a flat file on a remote server via the File Transfer Protocol (FTP) or the Hyper Text Transfer Protocol (HTTP).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Relying party: </a:t>
            </a:r>
            <a:r>
              <a:rPr lang="en-US" sz="1200" kern="1200" dirty="0">
                <a:solidFill>
                  <a:schemeClr val="tx1"/>
                </a:solidFill>
                <a:effectLst/>
                <a:latin typeface="Arial" pitchFamily="-107" charset="0"/>
                <a:ea typeface="ＭＳ Ｐゴシック" pitchFamily="-107" charset="-128"/>
                <a:cs typeface="ＭＳ Ｐゴシック" pitchFamily="-107" charset="-128"/>
              </a:rPr>
              <a:t>Any user or agent that relies on the data in a certificate in making decisions. </a:t>
            </a:r>
          </a:p>
          <a:p>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15.13 illustrates the interaction of the various components. Consider a relying party Alice that needs to use Bob’s public key. Alice must first obtain in a reliable, secure fashion a copy of the public key of the CA. This can be done in a number of ways and depends on the particular PKI architecture and enterprise policy. If Alice wishes to send encrypted data to Bob, Alice checks with the Repository to determine if Bob’s certificate has been revoked, and if not obtains a copy of Bob’s certificate. Alice can then use Bob’s public key to encrypt data sent to Bob. Bob can also send a document to Alice signed with Bob’s private key. Bob may include his certificate with the document or assume that Alice already has or can obtain the certificate. In either case, Alice first uses the CA’s public key to verify that the certificate is valid, then uses Bob’s public key (obtained from the certificate) to validate Bob’s signature.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Rather than a single CA, an enterprise may need to rely on multiple CAs and multiple repositories. CAs can be organized in a hierarchical fashion, with a root CA that is widely trusted signing the public key certificate of subordinate CAs. Many root certificates are embedded in Web browsers so they have built-in trust of those CAs. Web servers, email clients, smartphones and many other types of hardware and software also support PKI and contain trusted root certificates from the major CAs. </a:t>
            </a:r>
            <a:endParaRPr lang="en-US" dirty="0"/>
          </a:p>
          <a:p>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27</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15 summary.</a:t>
            </a:r>
          </a:p>
        </p:txBody>
      </p:sp>
    </p:spTree>
    <p:extLst>
      <p:ext uri="{BB962C8B-B14F-4D97-AF65-F5344CB8AC3E}">
        <p14:creationId xmlns:p14="http://schemas.microsoft.com/office/powerpoint/2010/main" val="273591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secure use of cryptographic key algorithms depends on the protection of the cryptographic keys. All keys need to be protected against modification, and secret and private keys need to be protected against disclosure. </a:t>
            </a:r>
            <a:r>
              <a:rPr lang="en-US" sz="1200" b="1" kern="1200" dirty="0">
                <a:solidFill>
                  <a:schemeClr val="tx1"/>
                </a:solidFill>
                <a:effectLst/>
                <a:latin typeface="Arial" pitchFamily="-107" charset="0"/>
                <a:ea typeface="ＭＳ Ｐゴシック" pitchFamily="-107" charset="-128"/>
                <a:cs typeface="ＭＳ Ｐゴシック" pitchFamily="-107" charset="-128"/>
              </a:rPr>
              <a:t>Cryptographic key management </a:t>
            </a:r>
            <a:r>
              <a:rPr lang="en-US" sz="1200" kern="1200" dirty="0">
                <a:solidFill>
                  <a:schemeClr val="tx1"/>
                </a:solidFill>
                <a:effectLst/>
                <a:latin typeface="Arial" pitchFamily="-107" charset="0"/>
                <a:ea typeface="ＭＳ Ｐゴシック" pitchFamily="-107" charset="-128"/>
                <a:cs typeface="ＭＳ Ｐゴシック" pitchFamily="-107" charset="-128"/>
              </a:rPr>
              <a:t>is the process of administering or managing cryptographic keys for a cryptographic system. It involves the generation, creation, protection, storage, exchange, replacement, and use of keys and enables selective restriction for certain keys. In addition to access restriction, key management also involves the monitoring and recording of each key’s access, use, and context. A key management system will also include key servers, user procedures, and protocols, including cryptographic protocol design. The security of the cryptosystem is dependent upon successful key management.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3</a:t>
            </a:fld>
            <a:endParaRPr lang="en-AU" dirty="0"/>
          </a:p>
        </p:txBody>
      </p:sp>
    </p:spTree>
    <p:extLst>
      <p:ext uri="{BB962C8B-B14F-4D97-AF65-F5344CB8AC3E}">
        <p14:creationId xmlns:p14="http://schemas.microsoft.com/office/powerpoint/2010/main" val="30629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6D955838-9FA1-9E47-8919-696C2FF9289F}" type="slidenum">
              <a:rPr lang="en-AU">
                <a:latin typeface="Arial" pitchFamily="-84" charset="0"/>
              </a:rPr>
              <a:pPr/>
              <a:t>4</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For symmetric encryption to work, the two parties to an exchange must share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same key, and that key must be protected from access by others. Furthermore, frequent key changes are usually desirable to limit the amount of data compromised if an attacker learns the key. Therefore, the strength of any cryptographic system rests with the key distribution technique , a term that refers to the means of delivering a key to two parties who wish to exchange data without allowing others to see the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p>
            <a:fld id="{C627F8C1-3CF9-5D49-9E3D-0F315BFC7ECE}" type="slidenum">
              <a:rPr lang="en-AU">
                <a:latin typeface="Arial" pitchFamily="-84" charset="0"/>
              </a:rPr>
              <a:pPr/>
              <a:t>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For two parties A and B, </a:t>
            </a:r>
            <a:r>
              <a:rPr lang="en-US" sz="1200" b="1" kern="1200" baseline="0" dirty="0">
                <a:solidFill>
                  <a:schemeClr val="tx1"/>
                </a:solidFill>
                <a:latin typeface="Arial" pitchFamily="-107" charset="0"/>
                <a:ea typeface="ＭＳ Ｐゴシック" pitchFamily="-107" charset="-128"/>
                <a:cs typeface="ＭＳ Ｐゴシック" pitchFamily="-107" charset="-128"/>
              </a:rPr>
              <a:t>key distribution </a:t>
            </a:r>
            <a:r>
              <a:rPr lang="en-US" sz="1200" kern="1200" baseline="0" dirty="0">
                <a:solidFill>
                  <a:schemeClr val="tx1"/>
                </a:solidFill>
                <a:latin typeface="Arial" pitchFamily="-107" charset="0"/>
                <a:ea typeface="ＭＳ Ｐゴシック" pitchFamily="-107" charset="-128"/>
                <a:cs typeface="ＭＳ Ｐゴシック" pitchFamily="-107" charset="-128"/>
              </a:rPr>
              <a:t>can be achieved in a number of ways, as</a:t>
            </a:r>
          </a:p>
          <a:p>
            <a:r>
              <a:rPr lang="en-US" sz="1200" kern="1200" baseline="0" dirty="0">
                <a:solidFill>
                  <a:schemeClr val="tx1"/>
                </a:solidFill>
                <a:latin typeface="Arial" pitchFamily="-107" charset="0"/>
                <a:ea typeface="ＭＳ Ｐゴシック" pitchFamily="-107" charset="-128"/>
                <a:cs typeface="ＭＳ Ｐゴシック" pitchFamily="-107" charset="-128"/>
              </a:rPr>
              <a:t>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A can select a key and physically deliver it to B.</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third party can select the key and physically deliver it to A and B.</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If A and B have previously and recently used a key, one party can transmit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new key to the other, encrypted using the old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If A and B each has an encrypted connection to a third party C, C can deliver</a:t>
            </a:r>
          </a:p>
          <a:p>
            <a:r>
              <a:rPr lang="en-US" sz="1200" kern="1200" baseline="0" dirty="0">
                <a:solidFill>
                  <a:schemeClr val="tx1"/>
                </a:solidFill>
                <a:latin typeface="Arial" pitchFamily="-107" charset="0"/>
                <a:ea typeface="ＭＳ Ｐゴシック" pitchFamily="-107" charset="-128"/>
                <a:cs typeface="ＭＳ Ｐゴシック" pitchFamily="-107" charset="-128"/>
              </a:rPr>
              <a:t>a key on the encrypted links to A and B.</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Options 1 and 2 call for manual delivery of a key. For link encryption,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is a reasonable requirement, because each link encryption device is going to be</a:t>
            </a:r>
          </a:p>
          <a:p>
            <a:r>
              <a:rPr lang="en-US" sz="1200" kern="1200" baseline="0" dirty="0">
                <a:solidFill>
                  <a:schemeClr val="tx1"/>
                </a:solidFill>
                <a:latin typeface="Arial" pitchFamily="-107" charset="0"/>
                <a:ea typeface="ＭＳ Ｐゴシック" pitchFamily="-107" charset="-128"/>
                <a:cs typeface="ＭＳ Ｐゴシック" pitchFamily="-107" charset="-128"/>
              </a:rPr>
              <a:t>exchanging data only with its partner on the other end of the link. However, for</a:t>
            </a:r>
          </a:p>
          <a:p>
            <a:r>
              <a:rPr lang="en-US" sz="1200" b="1" kern="1200" baseline="0" dirty="0">
                <a:solidFill>
                  <a:schemeClr val="tx1"/>
                </a:solidFill>
                <a:latin typeface="Arial" pitchFamily="-107" charset="0"/>
                <a:ea typeface="ＭＳ Ｐゴシック" pitchFamily="-107" charset="-128"/>
                <a:cs typeface="ＭＳ Ｐゴシック" pitchFamily="-107" charset="-128"/>
              </a:rPr>
              <a:t>end-to-end encryption </a:t>
            </a:r>
            <a:r>
              <a:rPr lang="en-US" sz="1200" kern="1200" baseline="0" dirty="0">
                <a:solidFill>
                  <a:schemeClr val="tx1"/>
                </a:solidFill>
                <a:latin typeface="Arial" pitchFamily="-107" charset="0"/>
                <a:ea typeface="ＭＳ Ｐゴシック" pitchFamily="-107" charset="-128"/>
                <a:cs typeface="ＭＳ Ｐゴシック" pitchFamily="-107" charset="-128"/>
              </a:rPr>
              <a:t>over a network, manual delivery is awkward. In a distributed system, any given host or terminal may need to engage in exchanges with many other hosts and terminals over time. Thus, each device needs a number of keys supplied dynamically. The problem is especially difficult in a wide-area distributed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eaLnBrk="1" hangingPunct="1"/>
            <a:r>
              <a:rPr lang="en-US" dirty="0">
                <a:latin typeface="Arial" pitchFamily="-84" charset="0"/>
                <a:ea typeface="ＭＳ Ｐゴシック" pitchFamily="-84" charset="-128"/>
                <a:cs typeface="ＭＳ Ｐゴシック" pitchFamily="-84" charset="-128"/>
              </a:rPr>
              <a:t>The scale of the problem depends on the number of communicating pairs that must be supported. If end-to-end encryption is done at a network or IP level, then a key is needed for each pair of hosts on the network that wish to communicate. Thus, if there are </a:t>
            </a:r>
            <a:r>
              <a:rPr lang="en-US" i="1" dirty="0">
                <a:latin typeface="Arial" pitchFamily="-84" charset="0"/>
                <a:ea typeface="ＭＳ Ｐゴシック" pitchFamily="-84" charset="-128"/>
                <a:cs typeface="ＭＳ Ｐゴシック" pitchFamily="-84" charset="-128"/>
              </a:rPr>
              <a:t>N </a:t>
            </a:r>
            <a:r>
              <a:rPr lang="en-US" dirty="0">
                <a:latin typeface="Arial" pitchFamily="-84" charset="0"/>
                <a:ea typeface="ＭＳ Ｐゴシック" pitchFamily="-84" charset="-128"/>
                <a:cs typeface="ＭＳ Ｐゴシック" pitchFamily="-84" charset="-128"/>
              </a:rPr>
              <a:t>hosts, the number of required keys is </a:t>
            </a:r>
            <a:r>
              <a:rPr lang="en-US" i="1" dirty="0">
                <a:latin typeface="Arial" pitchFamily="-84" charset="0"/>
                <a:ea typeface="ＭＳ Ｐゴシック" pitchFamily="-84" charset="-128"/>
                <a:cs typeface="ＭＳ Ｐゴシック" pitchFamily="-84" charset="-128"/>
              </a:rPr>
              <a:t>[N(N – 1)]/2</a:t>
            </a:r>
            <a:r>
              <a:rPr lang="en-US" dirty="0">
                <a:latin typeface="Arial" pitchFamily="-84" charset="0"/>
                <a:ea typeface="ＭＳ Ｐゴシック" pitchFamily="-84" charset="-128"/>
                <a:cs typeface="ＭＳ Ｐゴシック" pitchFamily="-84" charset="-128"/>
              </a:rPr>
              <a: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If encryption is done at the application level, then a key is needed for every pair of users or processes that require communication. Thus, a network may have hundreds of hosts but thousands of users and processes. A network using node-level encryption with 1000 nodes would conceivably need to distribute as many as half a million keys. If that same network supported 10,000 applications, then as many as 50 million keys may be required for application-level encryption. </a:t>
            </a:r>
          </a:p>
          <a:p>
            <a:pPr eaLnBrk="1" hangingPunct="1"/>
            <a:endParaRPr lang="en-US" dirty="0">
              <a:latin typeface="Arial" pitchFamily="-84" charset="0"/>
              <a:ea typeface="ＭＳ Ｐゴシック" pitchFamily="-84" charset="-128"/>
              <a:cs typeface="ＭＳ Ｐゴシック" pitchFamily="-84"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Returning to our list, option 3 is a possibility for either link encryption or end- to-end encryption, but if an attacker ever succeeds in gaining access to one key, then all subsequent keys will be revealed. Furthermore, the initial distribution of potentially millions of keys must still be made.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For end-to-end encryption, some variation on option 4 has been widely</a:t>
            </a:r>
          </a:p>
          <a:p>
            <a:r>
              <a:rPr lang="en-US" sz="1200" kern="1200" baseline="0" dirty="0">
                <a:solidFill>
                  <a:schemeClr val="tx1"/>
                </a:solidFill>
                <a:latin typeface="Arial" pitchFamily="-107" charset="0"/>
                <a:ea typeface="ＭＳ Ｐゴシック" pitchFamily="-107" charset="-128"/>
                <a:cs typeface="ＭＳ Ｐゴシック" pitchFamily="-107" charset="-128"/>
              </a:rPr>
              <a:t>adopted. In this scheme, a key distribution center is responsible for distributing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keys to pairs of users (hosts, processes, applications) as needed. Each user must</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 a unique key with the key distribution center for purposes of key distribution.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68645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15.1 illustrates two different options, each with two variations, for key distribution. The numbers along the lines represent the steps of the exchange. In these examples, there exists a connection between entities A and B, who wish to ex- change information using cryptographic techniques. For this purpose, they require a temporary </a:t>
            </a:r>
            <a:r>
              <a:rPr lang="en-US" sz="1200" b="1" kern="1200" dirty="0">
                <a:solidFill>
                  <a:schemeClr val="tx1"/>
                </a:solidFill>
                <a:effectLst/>
                <a:latin typeface="Arial" pitchFamily="-107" charset="0"/>
                <a:ea typeface="ＭＳ Ｐゴシック" pitchFamily="-107" charset="-128"/>
                <a:cs typeface="ＭＳ Ｐゴシック" pitchFamily="-107" charset="-128"/>
              </a:rPr>
              <a:t>session key </a:t>
            </a:r>
            <a:r>
              <a:rPr lang="en-US" sz="1200" kern="1200" dirty="0">
                <a:solidFill>
                  <a:schemeClr val="tx1"/>
                </a:solidFill>
                <a:effectLst/>
                <a:latin typeface="Arial" pitchFamily="-107" charset="0"/>
                <a:ea typeface="ＭＳ Ｐゴシック" pitchFamily="-107" charset="-128"/>
                <a:cs typeface="ＭＳ Ｐゴシック" pitchFamily="-107" charset="-128"/>
              </a:rPr>
              <a:t>that will last for the duration of a logical connection, such as a TCP connection. A and B each share a long-lasting </a:t>
            </a:r>
            <a:r>
              <a:rPr lang="en-US" sz="1200" b="1" kern="1200" dirty="0">
                <a:solidFill>
                  <a:schemeClr val="tx1"/>
                </a:solidFill>
                <a:effectLst/>
                <a:latin typeface="Arial" pitchFamily="-107" charset="0"/>
                <a:ea typeface="ＭＳ Ｐゴシック" pitchFamily="-107" charset="-128"/>
                <a:cs typeface="ＭＳ Ｐゴシック" pitchFamily="-107" charset="-128"/>
              </a:rPr>
              <a:t>master key </a:t>
            </a:r>
            <a:r>
              <a:rPr lang="en-US" sz="1200" kern="1200" dirty="0">
                <a:solidFill>
                  <a:schemeClr val="tx1"/>
                </a:solidFill>
                <a:effectLst/>
                <a:latin typeface="Arial" pitchFamily="-107" charset="0"/>
                <a:ea typeface="ＭＳ Ｐゴシック" pitchFamily="-107" charset="-128"/>
                <a:cs typeface="ＭＳ Ｐゴシック" pitchFamily="-107" charset="-128"/>
              </a:rPr>
              <a:t>with a third party that is involved in providing the session key. For this discussion, the session key is labeled </a:t>
            </a:r>
            <a:r>
              <a:rPr lang="en-US" sz="1200" i="1" kern="1200" dirty="0">
                <a:solidFill>
                  <a:schemeClr val="tx1"/>
                </a:solidFill>
                <a:effectLst/>
                <a:latin typeface="Arial" pitchFamily="-107" charset="0"/>
                <a:ea typeface="ＭＳ Ｐゴシック" pitchFamily="-107" charset="-128"/>
                <a:cs typeface="ＭＳ Ｐゴシック" pitchFamily="-107" charset="-128"/>
              </a:rPr>
              <a:t>K</a:t>
            </a:r>
            <a:r>
              <a:rPr lang="en-US" sz="1200" i="1" kern="1200" baseline="-25000" dirty="0">
                <a:solidFill>
                  <a:schemeClr val="tx1"/>
                </a:solidFill>
                <a:effectLst/>
                <a:latin typeface="Arial" pitchFamily="-107" charset="0"/>
                <a:ea typeface="ＭＳ Ｐゴシック" pitchFamily="-107" charset="-128"/>
                <a:cs typeface="ＭＳ Ｐゴシック" pitchFamily="-107" charset="-128"/>
              </a:rPr>
              <a:t>s</a:t>
            </a:r>
            <a:r>
              <a:rPr lang="en-US" sz="1200" i="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and the master key between entities A and B and the third party are labeled </a:t>
            </a:r>
            <a:r>
              <a:rPr lang="en-US" sz="1200" i="1" kern="1200" dirty="0" err="1">
                <a:solidFill>
                  <a:schemeClr val="tx1"/>
                </a:solidFill>
                <a:effectLst/>
                <a:latin typeface="Arial" pitchFamily="-107" charset="0"/>
                <a:ea typeface="ＭＳ Ｐゴシック" pitchFamily="-107" charset="-128"/>
                <a:cs typeface="ＭＳ Ｐゴシック" pitchFamily="-107" charset="-128"/>
              </a:rPr>
              <a:t>K</a:t>
            </a:r>
            <a:r>
              <a:rPr lang="en-US" sz="1200" i="1" kern="1200" baseline="-25000" dirty="0" err="1">
                <a:solidFill>
                  <a:schemeClr val="tx1"/>
                </a:solidFill>
                <a:effectLst/>
                <a:latin typeface="Arial" pitchFamily="-107" charset="0"/>
                <a:ea typeface="ＭＳ Ｐゴシック" pitchFamily="-107" charset="-128"/>
                <a:cs typeface="ＭＳ Ｐゴシック" pitchFamily="-107" charset="-128"/>
              </a:rPr>
              <a:t>ma</a:t>
            </a:r>
            <a:r>
              <a:rPr lang="en-US" sz="1200" i="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and </a:t>
            </a:r>
            <a:r>
              <a:rPr lang="en-US" sz="1200" i="1" kern="1200" dirty="0" err="1">
                <a:solidFill>
                  <a:schemeClr val="tx1"/>
                </a:solidFill>
                <a:effectLst/>
                <a:latin typeface="Arial" pitchFamily="-107" charset="0"/>
                <a:ea typeface="ＭＳ Ｐゴシック" pitchFamily="-107" charset="-128"/>
                <a:cs typeface="ＭＳ Ｐゴシック" pitchFamily="-107" charset="-128"/>
              </a:rPr>
              <a:t>K</a:t>
            </a:r>
            <a:r>
              <a:rPr lang="en-US" sz="1200" i="1" kern="1200" baseline="-25000" dirty="0" err="1">
                <a:solidFill>
                  <a:schemeClr val="tx1"/>
                </a:solidFill>
                <a:effectLst/>
                <a:latin typeface="Arial" pitchFamily="-107" charset="0"/>
                <a:ea typeface="ＭＳ Ｐゴシック" pitchFamily="-107" charset="-128"/>
                <a:cs typeface="ＭＳ Ｐゴシック" pitchFamily="-107" charset="-128"/>
              </a:rPr>
              <a:t>mb</a:t>
            </a:r>
            <a:r>
              <a:rPr lang="en-US" sz="1200" kern="1200" dirty="0">
                <a:solidFill>
                  <a:schemeClr val="tx1"/>
                </a:solidFill>
                <a:effectLst/>
                <a:latin typeface="Arial" pitchFamily="-107" charset="0"/>
                <a:ea typeface="ＭＳ Ｐゴシック" pitchFamily="-107" charset="-128"/>
                <a:cs typeface="ＭＳ Ｐゴシック" pitchFamily="-107" charset="-128"/>
              </a:rPr>
              <a:t>, respectively.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 </a:t>
            </a:r>
            <a:r>
              <a:rPr lang="en-US" sz="1200" b="1" kern="1200" dirty="0">
                <a:solidFill>
                  <a:schemeClr val="tx1"/>
                </a:solidFill>
                <a:effectLst/>
                <a:latin typeface="Arial" pitchFamily="-107" charset="0"/>
                <a:ea typeface="ＭＳ Ｐゴシック" pitchFamily="-107" charset="-128"/>
                <a:cs typeface="ＭＳ Ｐゴシック" pitchFamily="-107" charset="-128"/>
              </a:rPr>
              <a:t>key translation center (KTC) </a:t>
            </a:r>
            <a:r>
              <a:rPr lang="en-US" sz="1200" kern="1200" dirty="0">
                <a:solidFill>
                  <a:schemeClr val="tx1"/>
                </a:solidFill>
                <a:effectLst/>
                <a:latin typeface="Arial" pitchFamily="-107" charset="0"/>
                <a:ea typeface="ＭＳ Ｐゴシック" pitchFamily="-107" charset="-128"/>
                <a:cs typeface="ＭＳ Ｐゴシック" pitchFamily="-107" charset="-128"/>
              </a:rPr>
              <a:t>transfers symmetric keys for future communication between two entities, at least one of whom has the ability to generate or acquire symmetric keys by themselves. Entity A generates or acquires a symmetric key to be used as a session key for communication with B. A encrypts the key using the master key it shares with the KTC and sends the encrypted key to the KTC. The KTC decrypts the session key, </a:t>
            </a:r>
            <a:r>
              <a:rPr lang="en-US" sz="1200" kern="1200" dirty="0" err="1">
                <a:solidFill>
                  <a:schemeClr val="tx1"/>
                </a:solidFill>
                <a:effectLst/>
                <a:latin typeface="Arial" pitchFamily="-107" charset="0"/>
                <a:ea typeface="ＭＳ Ｐゴシック" pitchFamily="-107" charset="-128"/>
                <a:cs typeface="ＭＳ Ｐゴシック" pitchFamily="-107" charset="-128"/>
              </a:rPr>
              <a:t>reencrypts</a:t>
            </a:r>
            <a:r>
              <a:rPr lang="en-US" sz="1200" kern="1200" dirty="0">
                <a:solidFill>
                  <a:schemeClr val="tx1"/>
                </a:solidFill>
                <a:effectLst/>
                <a:latin typeface="Arial" pitchFamily="-107" charset="0"/>
                <a:ea typeface="ＭＳ Ｐゴシック" pitchFamily="-107" charset="-128"/>
                <a:cs typeface="ＭＳ Ｐゴシック" pitchFamily="-107" charset="-128"/>
              </a:rPr>
              <a:t> the session key in the master key it shares with B, and either sends that </a:t>
            </a:r>
            <a:r>
              <a:rPr lang="en-US" sz="1200" kern="1200" dirty="0" err="1">
                <a:solidFill>
                  <a:schemeClr val="tx1"/>
                </a:solidFill>
                <a:effectLst/>
                <a:latin typeface="Arial" pitchFamily="-107" charset="0"/>
                <a:ea typeface="ＭＳ Ｐゴシック" pitchFamily="-107" charset="-128"/>
                <a:cs typeface="ＭＳ Ｐゴシック" pitchFamily="-107" charset="-128"/>
              </a:rPr>
              <a:t>reencrypted</a:t>
            </a:r>
            <a:r>
              <a:rPr lang="en-US" sz="1200" kern="1200" dirty="0">
                <a:solidFill>
                  <a:schemeClr val="tx1"/>
                </a:solidFill>
                <a:effectLst/>
                <a:latin typeface="Arial" pitchFamily="-107" charset="0"/>
                <a:ea typeface="ＭＳ Ｐゴシック" pitchFamily="-107" charset="-128"/>
                <a:cs typeface="ＭＳ Ｐゴシック" pitchFamily="-107" charset="-128"/>
              </a:rPr>
              <a:t> session key to A (Figure 15.1a) for A to forward to B or sends it directly to B (Figure 15.1b).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 </a:t>
            </a:r>
            <a:r>
              <a:rPr lang="en-US" sz="1200" b="1" kern="1200" dirty="0">
                <a:solidFill>
                  <a:schemeClr val="tx1"/>
                </a:solidFill>
                <a:effectLst/>
                <a:latin typeface="Arial" pitchFamily="-107" charset="0"/>
                <a:ea typeface="ＭＳ Ｐゴシック" pitchFamily="-107" charset="-128"/>
                <a:cs typeface="ＭＳ Ｐゴシック" pitchFamily="-107" charset="-128"/>
              </a:rPr>
              <a:t>key distribution center (KDC) </a:t>
            </a:r>
            <a:r>
              <a:rPr lang="en-US" sz="1200" kern="1200" dirty="0">
                <a:solidFill>
                  <a:schemeClr val="tx1"/>
                </a:solidFill>
                <a:effectLst/>
                <a:latin typeface="Arial" pitchFamily="-107" charset="0"/>
                <a:ea typeface="ＭＳ Ｐゴシック" pitchFamily="-107" charset="-128"/>
                <a:cs typeface="ＭＳ Ｐゴシック" pitchFamily="-107" charset="-128"/>
              </a:rPr>
              <a:t>generates and distributes session keys. Entity A sends a request to the KDC for a symmetric key to be used as a session key for communication with B. The KDC generates a symmetric session key, and then encrypts the session key with the master key it shares with A and sends it to A. The KDC also encrypts the session key with the master key is shares with B and sends it to B (Figure 15.1c). Alternatively, it sends both encrypted key values to A, and A forwards the session key encrypted with the master key shared by the KDC and B to B (Figure 15.1d).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foregoing discussion leaves out a number of details. For example, parties that exchange keys need to authenticate themselves to each other. Timestamps are often used to limit the time in which a key exchange can take place and/or the lifetime of an exchanged key. </a:t>
            </a:r>
            <a:endParaRPr lang="en-US" dirty="0"/>
          </a:p>
          <a:p>
            <a:pPr eaLnBrk="1" hangingPunct="1"/>
            <a:endParaRPr lang="en-US" dirty="0">
              <a:latin typeface="Arial" pitchFamily="-84" charset="0"/>
              <a:ea typeface="ＭＳ Ｐゴシック" pitchFamily="-84" charset="-128"/>
              <a:cs typeface="ＭＳ Ｐゴシック" pitchFamily="-84" charset="-128"/>
            </a:endParaRPr>
          </a:p>
        </p:txBody>
      </p:sp>
      <p:sp>
        <p:nvSpPr>
          <p:cNvPr id="25604" name="Slide Number Placeholder 3"/>
          <p:cNvSpPr>
            <a:spLocks noGrp="1"/>
          </p:cNvSpPr>
          <p:nvPr>
            <p:ph type="sldNum" sz="quarter" idx="5"/>
          </p:nvPr>
        </p:nvSpPr>
        <p:spPr>
          <a:noFill/>
        </p:spPr>
        <p:txBody>
          <a:bodyPr/>
          <a:lstStyle/>
          <a:p>
            <a:fld id="{A5C9FB78-89AD-3049-A8F0-35701971E8F7}" type="slidenum">
              <a:rPr lang="en-AU" smtClean="0">
                <a:latin typeface="Arial" pitchFamily="-84" charset="0"/>
              </a:rPr>
              <a:pPr/>
              <a:t>6</a:t>
            </a:fld>
            <a:endParaRPr lang="en-AU" dirty="0">
              <a:latin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 common requirement in a variety of protocols, such as IEEE 802.11i and IPsec, discussed in Part Six, is for the encryption of a symmetric key so that it can be distributed to two parties for future communication. Quite often, a protocol calls for a hierarchy of keys, with keys lower on the hierarchy used more frequently, and changed more frequently to thwart attacks (Figure 15.2). A higher-level key, which is used infrequently and therefore more resistant to cryptanalysis, is used to encrypt a newly created lower-level key so that it can be exchanged between parties that share the higher-level key. The term </a:t>
            </a:r>
            <a:r>
              <a:rPr lang="en-US" sz="1200" b="1" kern="1200" dirty="0">
                <a:solidFill>
                  <a:schemeClr val="tx1"/>
                </a:solidFill>
                <a:effectLst/>
                <a:latin typeface="Arial" pitchFamily="-107" charset="0"/>
                <a:ea typeface="ＭＳ Ｐゴシック" pitchFamily="-107" charset="-128"/>
                <a:cs typeface="ＭＳ Ｐゴシック" pitchFamily="-107" charset="-128"/>
              </a:rPr>
              <a:t>ephemeral key </a:t>
            </a:r>
            <a:r>
              <a:rPr lang="en-US" sz="1200" kern="1200" dirty="0">
                <a:solidFill>
                  <a:schemeClr val="tx1"/>
                </a:solidFill>
                <a:effectLst/>
                <a:latin typeface="Arial" pitchFamily="-107" charset="0"/>
                <a:ea typeface="ＭＳ Ｐゴシック" pitchFamily="-107" charset="-128"/>
                <a:cs typeface="ＭＳ Ｐゴシック" pitchFamily="-107" charset="-128"/>
              </a:rPr>
              <a:t>in Figure 15.2 refers to a key that is used only once or at most is very short-lived.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29700" name="Slide Number Placeholder 3"/>
          <p:cNvSpPr>
            <a:spLocks noGrp="1"/>
          </p:cNvSpPr>
          <p:nvPr>
            <p:ph type="sldNum" sz="quarter" idx="5"/>
          </p:nvPr>
        </p:nvSpPr>
        <p:spPr>
          <a:noFill/>
        </p:spPr>
        <p:txBody>
          <a:bodyPr/>
          <a:lstStyle/>
          <a:p>
            <a:fld id="{0ACEA31A-520D-304F-A38B-1F1887CC10F1}" type="slidenum">
              <a:rPr lang="en-AU" smtClean="0">
                <a:latin typeface="Arial" pitchFamily="-84" charset="0"/>
              </a:rPr>
              <a:pPr/>
              <a:t>7</a:t>
            </a:fld>
            <a:endParaRPr lang="en-AU" dirty="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E3C1F251-F2BF-2F41-9253-24B474ADADF3}" type="slidenum">
              <a:rPr lang="en-AU">
                <a:latin typeface="Arial" pitchFamily="-84" charset="0"/>
              </a:rPr>
              <a:pPr/>
              <a:t>8</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 extremely simple scheme was put forward by Merkle [MERK79], as illustrated in Figure 15.3.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protocol depicted in Figure 15.3 is insecure against an adversary who can intercept messages and then either relay the intercepted message or substitute another message (see Figure 1.3c). Such an attack is known as a </a:t>
            </a:r>
            <a:r>
              <a:rPr lang="en-US" sz="1200" b="1" kern="1200" dirty="0">
                <a:solidFill>
                  <a:schemeClr val="tx1"/>
                </a:solidFill>
                <a:effectLst/>
                <a:latin typeface="Arial" pitchFamily="-107" charset="0"/>
                <a:ea typeface="ＭＳ Ｐゴシック" pitchFamily="-107" charset="-128"/>
                <a:cs typeface="ＭＳ Ｐゴシック" pitchFamily="-107" charset="-128"/>
              </a:rPr>
              <a:t>man-in-the-middle attack </a:t>
            </a:r>
            <a:r>
              <a:rPr lang="en-US" sz="1200" kern="1200" dirty="0">
                <a:solidFill>
                  <a:schemeClr val="tx1"/>
                </a:solidFill>
                <a:effectLst/>
                <a:latin typeface="Arial" pitchFamily="-107" charset="0"/>
                <a:ea typeface="ＭＳ Ｐゴシック" pitchFamily="-107" charset="-128"/>
                <a:cs typeface="ＭＳ Ｐゴシック" pitchFamily="-107" charset="-128"/>
              </a:rPr>
              <a:t>[RIVE84]. We saw this type of attack in Chapter 10 (Figure 10.2). </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In the present case, if an adversary, D, has control of the intervening communication channel, then D can compromise the communication in the following fashion without being detected (Figure 15.4).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FFDABED8-1184-0240-B3DC-F1802F07F98F}" type="slidenum">
              <a:rPr lang="en-AU" smtClean="0"/>
              <a:pPr>
                <a:defRPr/>
              </a:pPr>
              <a:t>9</a:t>
            </a:fld>
            <a:endParaRPr lang="en-AU" dirty="0"/>
          </a:p>
        </p:txBody>
      </p:sp>
    </p:spTree>
    <p:extLst>
      <p:ext uri="{BB962C8B-B14F-4D97-AF65-F5344CB8AC3E}">
        <p14:creationId xmlns:p14="http://schemas.microsoft.com/office/powerpoint/2010/main" val="388327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981046D7-E15D-D148-B179-6D60A097384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E5DB6E7-A260-3B47-840B-CF26578B0DF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294D2F4-3559-0E4C-8F11-C4654AF8260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A8DA2E72-9E62-0947-88E9-EFDFB60BE0B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3D9754CC-51C6-4346-B111-E31A41421C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FE7A5AE-72B6-AA48-BD33-52E005DBFE7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286A426D-66D3-F54B-9D12-3DAE8A80655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B628748A-5D6E-1643-BF29-B862978A7F1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9BC0E63A-0DE1-5540-8EF4-3E567DBFD19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FE3B1C6-BD61-B74D-8844-726B3391FF9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6D9C7D8-987C-5845-9C98-A1515C33A9E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a:t>© 2020 Pearson Education, Inc., Hoboken, NJ. All rights reserved.     </a:t>
            </a:r>
            <a:endParaRPr lang="en-US" dirty="0"/>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7292791F-0537-4345-ADEE-63B3DE5A120A}" type="slidenum">
              <a:rPr lang="en-US"/>
              <a:pPr>
                <a:defRPr/>
              </a:pPr>
              <a:t>‹#›</a:t>
            </a:fld>
            <a:endParaRPr lang="en-US" dirty="0"/>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0045B089-CEAF-6F40-8F0D-7AD2DD4FBF8B}"/>
              </a:ext>
            </a:extLst>
          </p:cNvPr>
          <p:cNvPicPr>
            <a:picLocks noChangeAspect="1"/>
          </p:cNvPicPr>
          <p:nvPr/>
        </p:nvPicPr>
        <p:blipFill rotWithShape="1">
          <a:blip r:embed="rId3"/>
          <a:srcRect t="27951" b="29000"/>
          <a:stretch/>
        </p:blipFill>
        <p:spPr>
          <a:xfrm>
            <a:off x="-180528" y="665083"/>
            <a:ext cx="9649072" cy="5375593"/>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76200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A2D31DF0-3E7E-5244-BAB6-2C8DED8DC0AF}"/>
              </a:ext>
            </a:extLst>
          </p:cNvPr>
          <p:cNvPicPr>
            <a:picLocks noChangeAspect="1"/>
          </p:cNvPicPr>
          <p:nvPr/>
        </p:nvPicPr>
        <p:blipFill rotWithShape="1">
          <a:blip r:embed="rId3"/>
          <a:srcRect t="23750" b="35300"/>
          <a:stretch/>
        </p:blipFill>
        <p:spPr>
          <a:xfrm>
            <a:off x="-125890" y="939429"/>
            <a:ext cx="9395780" cy="4979141"/>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5720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7FB0C638-A7D2-E14D-96FD-DB12EBF07C3A}"/>
              </a:ext>
            </a:extLst>
          </p:cNvPr>
          <p:cNvPicPr>
            <a:picLocks noChangeAspect="1"/>
          </p:cNvPicPr>
          <p:nvPr/>
        </p:nvPicPr>
        <p:blipFill rotWithShape="1">
          <a:blip r:embed="rId3"/>
          <a:srcRect t="23750" b="30050"/>
          <a:stretch/>
        </p:blipFill>
        <p:spPr>
          <a:xfrm>
            <a:off x="-324544" y="285460"/>
            <a:ext cx="9793088" cy="5855032"/>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2484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E6D07135-552E-CF4C-808A-82F5F13F82CB}"/>
              </a:ext>
            </a:extLst>
          </p:cNvPr>
          <p:cNvPicPr>
            <a:picLocks noChangeAspect="1"/>
          </p:cNvPicPr>
          <p:nvPr/>
        </p:nvPicPr>
        <p:blipFill rotWithShape="1">
          <a:blip r:embed="rId3"/>
          <a:srcRect t="3801" b="30050"/>
          <a:stretch/>
        </p:blipFill>
        <p:spPr>
          <a:xfrm>
            <a:off x="737827" y="146769"/>
            <a:ext cx="7668345" cy="6564462"/>
          </a:xfrm>
          <a:prstGeom prst="rect">
            <a:avLst/>
          </a:prstGeom>
        </p:spPr>
      </p:pic>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80DF1294-5C5B-D143-ACF9-8F21A5EFFF0E}"/>
              </a:ext>
            </a:extLst>
          </p:cNvPr>
          <p:cNvPicPr>
            <a:picLocks noChangeAspect="1"/>
          </p:cNvPicPr>
          <p:nvPr/>
        </p:nvPicPr>
        <p:blipFill rotWithShape="1">
          <a:blip r:embed="rId3"/>
          <a:srcRect t="12201" b="14301"/>
          <a:stretch/>
        </p:blipFill>
        <p:spPr>
          <a:xfrm>
            <a:off x="1043127" y="29043"/>
            <a:ext cx="7057746" cy="6713069"/>
          </a:xfrm>
          <a:prstGeom prst="rect">
            <a:avLst/>
          </a:prstGeom>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AU" dirty="0"/>
              <a:t>X.509 Certificates</a:t>
            </a:r>
          </a:p>
        </p:txBody>
      </p:sp>
      <p:sp>
        <p:nvSpPr>
          <p:cNvPr id="56323" name="Rectangle 3"/>
          <p:cNvSpPr>
            <a:spLocks noGrp="1" noChangeArrowheads="1"/>
          </p:cNvSpPr>
          <p:nvPr>
            <p:ph idx="1"/>
          </p:nvPr>
        </p:nvSpPr>
        <p:spPr>
          <a:xfrm>
            <a:off x="533400" y="1676400"/>
            <a:ext cx="8001000" cy="4816475"/>
          </a:xfrm>
        </p:spPr>
        <p:txBody>
          <a:bodyPr>
            <a:normAutofit fontScale="70000" lnSpcReduction="20000"/>
          </a:bodyPr>
          <a:lstStyle/>
          <a:p>
            <a:r>
              <a:rPr lang="en-AU" dirty="0"/>
              <a:t>Part of the X.500 series of recommendations that define a directory service</a:t>
            </a:r>
          </a:p>
          <a:p>
            <a:pPr lvl="1"/>
            <a:r>
              <a:rPr lang="en-AU" dirty="0"/>
              <a:t>The directory is, in effect, a server or distributed set of servers that maintains a database of information about users</a:t>
            </a:r>
          </a:p>
          <a:p>
            <a:r>
              <a:rPr lang="en-AU" dirty="0"/>
              <a:t>X.509 defines a framework for the provision of authentication services by the X.500 directory to its users</a:t>
            </a:r>
          </a:p>
          <a:p>
            <a:pPr lvl="1"/>
            <a:r>
              <a:rPr lang="en-AU" dirty="0"/>
              <a:t>Was initially issued in 1988 with the latest revision </a:t>
            </a:r>
            <a:r>
              <a:rPr lang="en-AU"/>
              <a:t>in 2016</a:t>
            </a:r>
            <a:endParaRPr lang="en-AU" dirty="0"/>
          </a:p>
          <a:p>
            <a:pPr lvl="1"/>
            <a:r>
              <a:rPr lang="en-AU" dirty="0"/>
              <a:t>Based on the use of public-key cryptography and digital signatures</a:t>
            </a:r>
          </a:p>
          <a:p>
            <a:pPr lvl="1"/>
            <a:r>
              <a:rPr lang="en-AU" dirty="0"/>
              <a:t>Does not dictate the use of a specific algorithm but recommends RSA</a:t>
            </a:r>
          </a:p>
          <a:p>
            <a:pPr lvl="1"/>
            <a:r>
              <a:rPr lang="en-AU" dirty="0"/>
              <a:t>Does not dictate a specific hash algorithm</a:t>
            </a:r>
          </a:p>
          <a:p>
            <a:r>
              <a:rPr lang="en-AU" dirty="0"/>
              <a:t>Each certificate contains the public key of a user and is signed with the private key of a trusted certification authority</a:t>
            </a:r>
          </a:p>
          <a:p>
            <a:r>
              <a:rPr lang="en-AU" dirty="0"/>
              <a:t>X.509 defines alternative authentication protocols based on the use of public-key certificates</a:t>
            </a:r>
          </a:p>
        </p:txBody>
      </p:sp>
      <p:sp>
        <p:nvSpPr>
          <p:cNvPr id="4" name="Footer Placeholder 3"/>
          <p:cNvSpPr>
            <a:spLocks noGrp="1"/>
          </p:cNvSpPr>
          <p:nvPr>
            <p:ph type="ftr" sz="quarter" idx="11"/>
          </p:nvPr>
        </p:nvSpPr>
        <p:spPr>
          <a:xfrm>
            <a:off x="0" y="6492875"/>
            <a:ext cx="6781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0292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68C6EB14-F10F-5944-9D6B-EB9479351E73}"/>
              </a:ext>
            </a:extLst>
          </p:cNvPr>
          <p:cNvPicPr>
            <a:picLocks noChangeAspect="1"/>
          </p:cNvPicPr>
          <p:nvPr/>
        </p:nvPicPr>
        <p:blipFill rotWithShape="1">
          <a:blip r:embed="rId3"/>
          <a:srcRect t="16401" b="24801"/>
          <a:stretch/>
        </p:blipFill>
        <p:spPr>
          <a:xfrm>
            <a:off x="0" y="-292112"/>
            <a:ext cx="9396536" cy="7150112"/>
          </a:xfrm>
          <a:prstGeom prst="rect">
            <a:avLst/>
          </a:prstGeom>
        </p:spPr>
      </p:pic>
    </p:spTree>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3612776" cy="1537447"/>
          </a:xfrm>
        </p:spPr>
        <p:txBody>
          <a:bodyPr/>
          <a:lstStyle/>
          <a:p>
            <a:r>
              <a:rPr lang="en-AU" sz="4800" dirty="0"/>
              <a:t>Certificates</a:t>
            </a:r>
          </a:p>
        </p:txBody>
      </p:sp>
      <p:sp>
        <p:nvSpPr>
          <p:cNvPr id="57347" name="Rectangle 3"/>
          <p:cNvSpPr>
            <a:spLocks noGrp="1" noChangeArrowheads="1"/>
          </p:cNvSpPr>
          <p:nvPr>
            <p:ph idx="1"/>
          </p:nvPr>
        </p:nvSpPr>
        <p:spPr>
          <a:xfrm>
            <a:off x="4885859" y="381001"/>
            <a:ext cx="3813174" cy="6172199"/>
          </a:xfrm>
        </p:spPr>
        <p:txBody>
          <a:bodyPr>
            <a:normAutofit lnSpcReduction="10000"/>
          </a:bodyPr>
          <a:lstStyle/>
          <a:p>
            <a:pPr lvl="1"/>
            <a:r>
              <a:rPr lang="en-AU" sz="2400" dirty="0"/>
              <a:t>Version</a:t>
            </a:r>
          </a:p>
          <a:p>
            <a:pPr lvl="1"/>
            <a:r>
              <a:rPr lang="en-AU" sz="2400" dirty="0"/>
              <a:t>Serial number</a:t>
            </a:r>
          </a:p>
          <a:p>
            <a:pPr lvl="1"/>
            <a:r>
              <a:rPr lang="en-AU" sz="2400" dirty="0"/>
              <a:t>Signature algorithm identifier</a:t>
            </a:r>
          </a:p>
          <a:p>
            <a:pPr lvl="1"/>
            <a:r>
              <a:rPr lang="en-AU" sz="2400" dirty="0"/>
              <a:t>Issuer name</a:t>
            </a:r>
          </a:p>
          <a:p>
            <a:pPr lvl="1"/>
            <a:r>
              <a:rPr lang="en-AU" sz="2400" dirty="0"/>
              <a:t>Period of validity</a:t>
            </a:r>
          </a:p>
          <a:p>
            <a:pPr lvl="1"/>
            <a:r>
              <a:rPr lang="en-AU" sz="2400" dirty="0"/>
              <a:t>Subject name</a:t>
            </a:r>
          </a:p>
          <a:p>
            <a:pPr lvl="1"/>
            <a:r>
              <a:rPr lang="en-AU" sz="2400" dirty="0"/>
              <a:t>Subject’s public-key information</a:t>
            </a:r>
          </a:p>
          <a:p>
            <a:pPr lvl="1"/>
            <a:r>
              <a:rPr lang="en-AU" sz="2400" dirty="0"/>
              <a:t>Issuer unique identifier </a:t>
            </a:r>
          </a:p>
          <a:p>
            <a:pPr lvl="1"/>
            <a:r>
              <a:rPr lang="en-AU" sz="2400" dirty="0"/>
              <a:t>Subject unique identifier </a:t>
            </a:r>
          </a:p>
          <a:p>
            <a:pPr lvl="1"/>
            <a:r>
              <a:rPr lang="en-AU" sz="2400" dirty="0"/>
              <a:t>Extensions</a:t>
            </a:r>
          </a:p>
          <a:p>
            <a:pPr lvl="1"/>
            <a:r>
              <a:rPr lang="en-AU" sz="2400" dirty="0"/>
              <a:t>Signature</a:t>
            </a:r>
          </a:p>
        </p:txBody>
      </p:sp>
      <p:sp>
        <p:nvSpPr>
          <p:cNvPr id="9" name="Text Placeholder 8"/>
          <p:cNvSpPr>
            <a:spLocks noGrp="1"/>
          </p:cNvSpPr>
          <p:nvPr>
            <p:ph type="body" sz="half" idx="2"/>
          </p:nvPr>
        </p:nvSpPr>
        <p:spPr>
          <a:xfrm>
            <a:off x="381000" y="2362200"/>
            <a:ext cx="3612776" cy="3200400"/>
          </a:xfrm>
        </p:spPr>
        <p:txBody>
          <a:bodyPr>
            <a:normAutofit fontScale="92500" lnSpcReduction="20000"/>
          </a:bodyPr>
          <a:lstStyle/>
          <a:p>
            <a:r>
              <a:rPr lang="en-AU" sz="3892" dirty="0"/>
              <a:t>Created by a trusted Certification Authority (CA) and have the following elements: </a:t>
            </a:r>
          </a:p>
          <a:p>
            <a:endParaRPr lang="en-US" dirty="0"/>
          </a:p>
        </p:txBody>
      </p:sp>
      <p:cxnSp>
        <p:nvCxnSpPr>
          <p:cNvPr id="11" name="Straight Connector 10"/>
          <p:cNvCxnSpPr/>
          <p:nvPr/>
        </p:nvCxnSpPr>
        <p:spPr>
          <a:xfrm>
            <a:off x="1219200" y="1982788"/>
            <a:ext cx="2057400" cy="158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1"/>
          </p:nvPr>
        </p:nvSpPr>
        <p:spPr>
          <a:xfrm>
            <a:off x="0" y="6492875"/>
            <a:ext cx="4419600" cy="365125"/>
          </a:xfrm>
        </p:spPr>
        <p:txBody>
          <a:bodyPr/>
          <a:lstStyle/>
          <a:p>
            <a:pPr>
              <a:defRPr/>
            </a:pPr>
            <a:r>
              <a:rPr lang="en-US" sz="1050"/>
              <a:t>© 2020 Pearson Education, Inc., Hoboken, NJ. All rights reserved.     </a:t>
            </a:r>
            <a:endParaRPr lang="en-US" sz="1050" dirty="0"/>
          </a:p>
        </p:txBody>
      </p:sp>
    </p:spTree>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58F92622-2C1C-074B-B823-911AE157CF10}"/>
              </a:ext>
            </a:extLst>
          </p:cNvPr>
          <p:cNvPicPr>
            <a:picLocks noChangeAspect="1"/>
          </p:cNvPicPr>
          <p:nvPr/>
        </p:nvPicPr>
        <p:blipFill rotWithShape="1">
          <a:blip r:embed="rId3"/>
          <a:srcRect t="16401" b="17451"/>
          <a:stretch/>
        </p:blipFill>
        <p:spPr>
          <a:xfrm>
            <a:off x="539552" y="-53569"/>
            <a:ext cx="8064896" cy="6903929"/>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Obtaining a </a:t>
            </a:r>
            <a:r>
              <a:rPr lang="en-AU" dirty="0"/>
              <a:t>Certificate </a:t>
            </a:r>
          </a:p>
        </p:txBody>
      </p:sp>
      <p:sp>
        <p:nvSpPr>
          <p:cNvPr id="61443" name="Rectangle 3"/>
          <p:cNvSpPr>
            <a:spLocks noGrp="1" noChangeArrowheads="1"/>
          </p:cNvSpPr>
          <p:nvPr>
            <p:ph idx="1"/>
          </p:nvPr>
        </p:nvSpPr>
        <p:spPr>
          <a:xfrm>
            <a:off x="685800" y="1600200"/>
            <a:ext cx="7772399" cy="4867275"/>
          </a:xfrm>
        </p:spPr>
        <p:txBody>
          <a:bodyPr>
            <a:normAutofit fontScale="70000" lnSpcReduction="20000"/>
          </a:bodyPr>
          <a:lstStyle/>
          <a:p>
            <a:pPr marL="342900" lvl="1" indent="-342900">
              <a:spcBef>
                <a:spcPts val="2400"/>
              </a:spcBef>
              <a:buClr>
                <a:srgbClr val="BAABE3"/>
              </a:buClr>
            </a:pPr>
            <a:endParaRPr lang="en-AU" sz="2800" dirty="0">
              <a:cs typeface="ＭＳ Ｐゴシック" pitchFamily="-84" charset="-128"/>
            </a:endParaRPr>
          </a:p>
          <a:p>
            <a:pPr marL="342900" lvl="1" indent="-342900">
              <a:spcBef>
                <a:spcPts val="2400"/>
              </a:spcBef>
              <a:buClr>
                <a:srgbClr val="BAABE3"/>
              </a:buClr>
            </a:pPr>
            <a:endParaRPr lang="en-AU" sz="2800" dirty="0">
              <a:cs typeface="ＭＳ Ｐゴシック" pitchFamily="-84" charset="-128"/>
            </a:endParaRPr>
          </a:p>
          <a:p>
            <a:pPr marL="342900" lvl="1" indent="-342900">
              <a:spcBef>
                <a:spcPts val="2400"/>
              </a:spcBef>
              <a:buClr>
                <a:srgbClr val="BAABE3"/>
              </a:buClr>
            </a:pPr>
            <a:endParaRPr lang="en-AU" sz="2800" dirty="0">
              <a:cs typeface="ＭＳ Ｐゴシック" pitchFamily="-84" charset="-128"/>
            </a:endParaRPr>
          </a:p>
          <a:p>
            <a:pPr marL="342900" lvl="1" indent="-342900">
              <a:spcBef>
                <a:spcPts val="2400"/>
              </a:spcBef>
              <a:buClr>
                <a:srgbClr val="BAABE3"/>
              </a:buClr>
              <a:buNone/>
            </a:pPr>
            <a:endParaRPr lang="en-AU" sz="2800" dirty="0">
              <a:cs typeface="ＭＳ Ｐゴシック" pitchFamily="-84" charset="-128"/>
            </a:endParaRPr>
          </a:p>
          <a:p>
            <a:pPr marL="342900" lvl="1" indent="-342900">
              <a:spcBef>
                <a:spcPts val="2400"/>
              </a:spcBef>
              <a:buClr>
                <a:srgbClr val="BAABE3"/>
              </a:buClr>
            </a:pPr>
            <a:r>
              <a:rPr lang="en-AU" sz="2800" dirty="0">
                <a:cs typeface="ＭＳ Ｐゴシック" pitchFamily="-84" charset="-128"/>
              </a:rPr>
              <a:t>Because certificates are unforgeable, they can be placed in a directory without the need for the directory to make special efforts to protect them</a:t>
            </a:r>
          </a:p>
          <a:p>
            <a:pPr lvl="1"/>
            <a:r>
              <a:rPr lang="en-AU" sz="2571" dirty="0"/>
              <a:t>In addition, a user can transmit his or her certificate directly to other users</a:t>
            </a:r>
          </a:p>
          <a:p>
            <a:pPr marL="342900" lvl="1" indent="-342900">
              <a:spcBef>
                <a:spcPts val="2400"/>
              </a:spcBef>
              <a:buClr>
                <a:srgbClr val="BAABE3"/>
              </a:buClr>
            </a:pPr>
            <a:r>
              <a:rPr lang="en-AU" sz="2800" dirty="0">
                <a:cs typeface="ＭＳ Ｐゴシック" pitchFamily="-84" charset="-128"/>
              </a:rPr>
              <a:t>Once B is in possession of A’s certificate, B has confidence that messages it encrypts with A’s public key will be secure from eavesdropping and that messages signed with A’s private key are unforgeable</a:t>
            </a:r>
          </a:p>
        </p:txBody>
      </p:sp>
      <p:graphicFrame>
        <p:nvGraphicFramePr>
          <p:cNvPr id="4" name="Diagram 3"/>
          <p:cNvGraphicFramePr/>
          <p:nvPr/>
        </p:nvGraphicFramePr>
        <p:xfrm>
          <a:off x="1371600" y="1676400"/>
          <a:ext cx="6096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562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352800"/>
            <a:ext cx="5446713" cy="1470025"/>
          </a:xfrm>
        </p:spPr>
        <p:txBody>
          <a:bodyPr rtlCol="0">
            <a:noAutofit/>
          </a:bodyPr>
          <a:lstStyle/>
          <a:p>
            <a:pPr fontAlgn="auto">
              <a:spcAft>
                <a:spcPts val="0"/>
              </a:spcAft>
              <a:defRPr/>
            </a:pPr>
            <a:r>
              <a:rPr lang="en-US" dirty="0">
                <a:ea typeface="+mj-ea"/>
                <a:cs typeface="+mj-cs"/>
              </a:rPr>
              <a:t>Chapter 15</a:t>
            </a:r>
          </a:p>
        </p:txBody>
      </p:sp>
      <p:sp>
        <p:nvSpPr>
          <p:cNvPr id="31747" name="Subtitle 13"/>
          <p:cNvSpPr>
            <a:spLocks noGrp="1"/>
          </p:cNvSpPr>
          <p:nvPr>
            <p:ph type="subTitle" idx="1"/>
          </p:nvPr>
        </p:nvSpPr>
        <p:spPr>
          <a:xfrm>
            <a:off x="1524000" y="5029200"/>
            <a:ext cx="6096000" cy="852488"/>
          </a:xfrm>
        </p:spPr>
        <p:txBody>
          <a:bodyPr>
            <a:noAutofit/>
          </a:bodyPr>
          <a:lstStyle/>
          <a:p>
            <a:r>
              <a:rPr lang="en-US" sz="3200" dirty="0">
                <a:ea typeface="Arial" pitchFamily="-84" charset="0"/>
                <a:cs typeface="Arial" pitchFamily="-84" charset="0"/>
              </a:rPr>
              <a:t>Cryptographic Key Management and Distribution</a:t>
            </a:r>
            <a:endParaRPr lang="en-US" sz="3200" dirty="0"/>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extLst>
      <p:ext uri="{BB962C8B-B14F-4D97-AF65-F5344CB8AC3E}">
        <p14:creationId xmlns:p14="http://schemas.microsoft.com/office/powerpoint/2010/main" val="57058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4864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9813F7AC-8B09-CE4A-957B-26CA5660B99B}"/>
              </a:ext>
            </a:extLst>
          </p:cNvPr>
          <p:cNvPicPr>
            <a:picLocks noChangeAspect="1"/>
          </p:cNvPicPr>
          <p:nvPr/>
        </p:nvPicPr>
        <p:blipFill>
          <a:blip r:embed="rId3"/>
          <a:stretch>
            <a:fillRect/>
          </a:stretch>
        </p:blipFill>
        <p:spPr>
          <a:xfrm>
            <a:off x="1505114" y="-539911"/>
            <a:ext cx="6133772" cy="7937821"/>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AU" dirty="0"/>
              <a:t>Certificate Revocation</a:t>
            </a:r>
          </a:p>
        </p:txBody>
      </p:sp>
      <p:sp>
        <p:nvSpPr>
          <p:cNvPr id="7" name="Content Placeholder 6"/>
          <p:cNvSpPr>
            <a:spLocks noGrp="1"/>
          </p:cNvSpPr>
          <p:nvPr>
            <p:ph idx="1"/>
          </p:nvPr>
        </p:nvSpPr>
        <p:spPr>
          <a:xfrm>
            <a:off x="685800" y="1905000"/>
            <a:ext cx="7848600" cy="4289425"/>
          </a:xfrm>
        </p:spPr>
        <p:txBody>
          <a:bodyPr>
            <a:normAutofit fontScale="85000" lnSpcReduction="20000"/>
          </a:bodyPr>
          <a:lstStyle/>
          <a:p>
            <a:r>
              <a:rPr lang="en-US" dirty="0"/>
              <a:t>Each certificate includes a period of validity</a:t>
            </a:r>
          </a:p>
          <a:p>
            <a:pPr lvl="1"/>
            <a:r>
              <a:rPr lang="en-US" dirty="0"/>
              <a:t>Typically a new certificate is issued just before the expiration of the old one</a:t>
            </a:r>
          </a:p>
          <a:p>
            <a:r>
              <a:rPr lang="en-US" dirty="0"/>
              <a:t>It may be desirable on occasion to revoke a certificate before it expires, for one of the following reasons:</a:t>
            </a:r>
          </a:p>
          <a:p>
            <a:pPr lvl="1"/>
            <a:r>
              <a:rPr lang="en-US" dirty="0"/>
              <a:t>The user’s private key is assumed to be compromised</a:t>
            </a:r>
          </a:p>
          <a:p>
            <a:pPr lvl="1"/>
            <a:r>
              <a:rPr lang="en-US" dirty="0"/>
              <a:t>The user is no longer certified by this CA</a:t>
            </a:r>
          </a:p>
          <a:p>
            <a:pPr lvl="1"/>
            <a:r>
              <a:rPr lang="en-US" dirty="0"/>
              <a:t>The CA’s certificate is assumed to be compromised</a:t>
            </a:r>
          </a:p>
          <a:p>
            <a:pPr marL="342900" lvl="1" indent="-342900">
              <a:spcBef>
                <a:spcPts val="2400"/>
              </a:spcBef>
              <a:buClr>
                <a:srgbClr val="BAABE3"/>
              </a:buClr>
            </a:pPr>
            <a:r>
              <a:rPr lang="en-US" sz="2824" dirty="0">
                <a:cs typeface="ＭＳ Ｐゴシック" pitchFamily="-84" charset="-128"/>
              </a:rPr>
              <a:t>Each CA must maintain a list consisting of all revoked but not expired certificates issued by that CA</a:t>
            </a:r>
          </a:p>
          <a:p>
            <a:pPr lvl="1"/>
            <a:r>
              <a:rPr lang="en-US" dirty="0"/>
              <a:t>These lists should be posted on the directory</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X.509 Version 3</a:t>
            </a:r>
            <a:endParaRPr lang="en-AU" dirty="0"/>
          </a:p>
        </p:txBody>
      </p:sp>
      <p:sp>
        <p:nvSpPr>
          <p:cNvPr id="73731" name="Rectangle 3"/>
          <p:cNvSpPr>
            <a:spLocks noGrp="1" noChangeArrowheads="1"/>
          </p:cNvSpPr>
          <p:nvPr>
            <p:ph sz="half" idx="1"/>
          </p:nvPr>
        </p:nvSpPr>
        <p:spPr>
          <a:xfrm>
            <a:off x="533400" y="1828800"/>
            <a:ext cx="3810000" cy="5029200"/>
          </a:xfrm>
        </p:spPr>
        <p:txBody>
          <a:bodyPr>
            <a:normAutofit/>
          </a:bodyPr>
          <a:lstStyle/>
          <a:p>
            <a:r>
              <a:rPr lang="en-AU" sz="1600" dirty="0"/>
              <a:t>Version 2 format does not convey all of the information that recent design and implementation experience has shown to be needed</a:t>
            </a:r>
          </a:p>
          <a:p>
            <a:r>
              <a:rPr lang="en-AU" sz="1600" dirty="0"/>
              <a:t>Rather than continue to add fields to a fixed format, standards developers felt that a more flexible approach was needed</a:t>
            </a:r>
          </a:p>
          <a:p>
            <a:pPr lvl="1"/>
            <a:r>
              <a:rPr lang="en-AU" sz="1600" dirty="0"/>
              <a:t>Version 3 includes a number of optional extensions</a:t>
            </a:r>
            <a:endParaRPr lang="en-AU" sz="1600" dirty="0">
              <a:cs typeface="ＭＳ Ｐゴシック" pitchFamily="-84" charset="-128"/>
            </a:endParaRPr>
          </a:p>
          <a:p>
            <a:pPr marL="342900" lvl="1" indent="-342900">
              <a:spcBef>
                <a:spcPts val="2400"/>
              </a:spcBef>
              <a:buClr>
                <a:srgbClr val="BAABE3"/>
              </a:buClr>
            </a:pPr>
            <a:r>
              <a:rPr lang="en-AU" sz="1600" dirty="0">
                <a:cs typeface="ＭＳ Ｐゴシック" pitchFamily="-84" charset="-128"/>
              </a:rPr>
              <a:t>The certificate extensions fall into three main categories:</a:t>
            </a:r>
          </a:p>
          <a:p>
            <a:pPr lvl="1"/>
            <a:r>
              <a:rPr lang="en-AU" sz="1600" dirty="0"/>
              <a:t>Key and policy information</a:t>
            </a:r>
          </a:p>
          <a:p>
            <a:pPr lvl="1"/>
            <a:r>
              <a:rPr lang="en-AU" sz="1600" dirty="0"/>
              <a:t>Subject and issuer attributes</a:t>
            </a:r>
          </a:p>
          <a:p>
            <a:pPr lvl="1"/>
            <a:r>
              <a:rPr lang="en-AU" sz="1600" dirty="0"/>
              <a:t>Certification path constraints</a:t>
            </a:r>
          </a:p>
        </p:txBody>
      </p:sp>
      <p:graphicFrame>
        <p:nvGraphicFramePr>
          <p:cNvPr id="7" name="Content Placeholder 6"/>
          <p:cNvGraphicFramePr>
            <a:graphicFrameLocks noGrp="1"/>
          </p:cNvGraphicFramePr>
          <p:nvPr>
            <p:ph sz="half" idx="2"/>
          </p:nvPr>
        </p:nvGraphicFramePr>
        <p:xfrm>
          <a:off x="4876800" y="2057400"/>
          <a:ext cx="396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334000" y="2057400"/>
            <a:ext cx="3048000" cy="369332"/>
          </a:xfrm>
          <a:prstGeom prst="rect">
            <a:avLst/>
          </a:prstGeom>
          <a:noFill/>
        </p:spPr>
        <p:txBody>
          <a:bodyPr wrap="square" rtlCol="0">
            <a:spAutoFit/>
          </a:bodyPr>
          <a:lstStyle/>
          <a:p>
            <a:r>
              <a:rPr lang="en-AU" dirty="0"/>
              <a:t>Each extension consists of:</a:t>
            </a:r>
          </a:p>
        </p:txBody>
      </p:sp>
      <p:sp>
        <p:nvSpPr>
          <p:cNvPr id="6" name="Footer Placeholder 5"/>
          <p:cNvSpPr>
            <a:spLocks noGrp="1"/>
          </p:cNvSpPr>
          <p:nvPr>
            <p:ph type="ftr" sz="quarter" idx="11"/>
          </p:nvPr>
        </p:nvSpPr>
        <p:spPr>
          <a:xfrm>
            <a:off x="0" y="6492875"/>
            <a:ext cx="6324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AU" dirty="0"/>
              <a:t>Key and Policy Information</a:t>
            </a:r>
          </a:p>
        </p:txBody>
      </p:sp>
      <p:sp>
        <p:nvSpPr>
          <p:cNvPr id="74755" name="Rectangle 3"/>
          <p:cNvSpPr>
            <a:spLocks noGrp="1" noChangeArrowheads="1"/>
          </p:cNvSpPr>
          <p:nvPr>
            <p:ph idx="1"/>
          </p:nvPr>
        </p:nvSpPr>
        <p:spPr>
          <a:xfrm>
            <a:off x="609601" y="1762125"/>
            <a:ext cx="7924800" cy="2352675"/>
          </a:xfrm>
        </p:spPr>
        <p:txBody>
          <a:bodyPr>
            <a:normAutofit fontScale="77500" lnSpcReduction="20000"/>
          </a:bodyPr>
          <a:lstStyle/>
          <a:p>
            <a:r>
              <a:rPr lang="en-US" dirty="0"/>
              <a:t>These extensions convey additional information about the subject and issuer keys plus indicators of certificate policy</a:t>
            </a:r>
          </a:p>
          <a:p>
            <a:r>
              <a:rPr lang="en-US" dirty="0"/>
              <a:t>A certificate policy is a named set of rules that indicates the applicability of a certificate to a particular community and/or class of application with common security requirements</a:t>
            </a:r>
          </a:p>
        </p:txBody>
      </p:sp>
      <p:graphicFrame>
        <p:nvGraphicFramePr>
          <p:cNvPr id="4" name="Diagram 3"/>
          <p:cNvGraphicFramePr/>
          <p:nvPr/>
        </p:nvGraphicFramePr>
        <p:xfrm>
          <a:off x="1066800" y="3581400"/>
          <a:ext cx="60198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858000" y="3548063"/>
            <a:ext cx="1845926" cy="3309937"/>
          </a:xfrm>
          <a:prstGeom prst="rect">
            <a:avLst/>
          </a:prstGeom>
        </p:spPr>
      </p:pic>
      <p:sp>
        <p:nvSpPr>
          <p:cNvPr id="6" name="Footer Placeholder 5"/>
          <p:cNvSpPr>
            <a:spLocks noGrp="1"/>
          </p:cNvSpPr>
          <p:nvPr>
            <p:ph type="ftr" sz="quarter" idx="11"/>
          </p:nvPr>
        </p:nvSpPr>
        <p:spPr>
          <a:xfrm>
            <a:off x="0" y="6492875"/>
            <a:ext cx="6096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Subject and Issuer Attributes</a:t>
            </a:r>
          </a:p>
        </p:txBody>
      </p:sp>
      <p:sp>
        <p:nvSpPr>
          <p:cNvPr id="3" name="Content Placeholder 2"/>
          <p:cNvSpPr>
            <a:spLocks noGrp="1"/>
          </p:cNvSpPr>
          <p:nvPr>
            <p:ph idx="1"/>
          </p:nvPr>
        </p:nvSpPr>
        <p:spPr>
          <a:xfrm>
            <a:off x="762000" y="1905000"/>
            <a:ext cx="7570787" cy="4638675"/>
          </a:xfrm>
        </p:spPr>
        <p:txBody>
          <a:bodyPr>
            <a:normAutofit fontScale="92500" lnSpcReduction="20000"/>
          </a:bodyPr>
          <a:lstStyle/>
          <a:p>
            <a:r>
              <a:rPr lang="en-US" dirty="0"/>
              <a:t>These extensions support alternative names, in alternative formats, for a certificate subject or certificate issuer</a:t>
            </a:r>
          </a:p>
          <a:p>
            <a:r>
              <a:rPr lang="en-US" dirty="0"/>
              <a:t>Can convey additional information about the certificate subject to increase a certificate user’s confidence that the certificate subject is a particular person or entity</a:t>
            </a:r>
          </a:p>
          <a:p>
            <a:r>
              <a:rPr lang="en-US" dirty="0"/>
              <a:t>The extension fields in this area include:</a:t>
            </a:r>
          </a:p>
          <a:p>
            <a:pPr lvl="1"/>
            <a:r>
              <a:rPr lang="en-US" dirty="0"/>
              <a:t>Subject alternative name</a:t>
            </a:r>
          </a:p>
          <a:p>
            <a:pPr lvl="1"/>
            <a:r>
              <a:rPr lang="en-US" dirty="0"/>
              <a:t>Issuer alternative name</a:t>
            </a:r>
          </a:p>
          <a:p>
            <a:pPr lvl="1"/>
            <a:r>
              <a:rPr lang="en-US" dirty="0"/>
              <a:t>Subject directory attributes</a:t>
            </a:r>
          </a:p>
        </p:txBody>
      </p:sp>
      <p:pic>
        <p:nvPicPr>
          <p:cNvPr id="4" name="Picture 3"/>
          <p:cNvPicPr>
            <a:picLocks noChangeAspect="1"/>
          </p:cNvPicPr>
          <p:nvPr/>
        </p:nvPicPr>
        <p:blipFill>
          <a:blip r:embed="rId3">
            <a:alphaModFix amt="90000"/>
          </a:blip>
          <a:stretch>
            <a:fillRect/>
          </a:stretch>
        </p:blipFill>
        <p:spPr>
          <a:xfrm>
            <a:off x="6705600" y="5029200"/>
            <a:ext cx="2281238" cy="1987367"/>
          </a:xfrm>
          <a:prstGeom prst="rect">
            <a:avLst/>
          </a:prstGeom>
          <a:effectLst>
            <a:softEdge rad="63500"/>
          </a:effectLst>
        </p:spPr>
      </p:pic>
      <p:sp>
        <p:nvSpPr>
          <p:cNvPr id="5" name="Footer Placeholder 4"/>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dirty="0"/>
              <a:t>Certification Path Constraints</a:t>
            </a:r>
          </a:p>
        </p:txBody>
      </p:sp>
      <p:sp>
        <p:nvSpPr>
          <p:cNvPr id="3" name="Content Placeholder 2"/>
          <p:cNvSpPr>
            <a:spLocks noGrp="1"/>
          </p:cNvSpPr>
          <p:nvPr>
            <p:ph idx="1"/>
          </p:nvPr>
        </p:nvSpPr>
        <p:spPr>
          <a:xfrm>
            <a:off x="792163" y="1762125"/>
            <a:ext cx="7570787" cy="4714875"/>
          </a:xfrm>
        </p:spPr>
        <p:txBody>
          <a:bodyPr>
            <a:normAutofit fontScale="92500" lnSpcReduction="20000"/>
          </a:bodyPr>
          <a:lstStyle/>
          <a:p>
            <a:r>
              <a:rPr lang="en-US" dirty="0"/>
              <a:t>These extensions allow constraint specifications to be included in certificates issued for CAs by other CAs</a:t>
            </a:r>
          </a:p>
          <a:p>
            <a:r>
              <a:rPr lang="en-US" dirty="0"/>
              <a:t>The constraints may restrict the types of certificates that can be issued by the subject CA or that may occur subsequently in a certification chain</a:t>
            </a:r>
          </a:p>
          <a:p>
            <a:r>
              <a:rPr lang="en-US" dirty="0"/>
              <a:t>The extension fields in this area include:</a:t>
            </a:r>
          </a:p>
          <a:p>
            <a:pPr lvl="1"/>
            <a:r>
              <a:rPr lang="en-US" dirty="0"/>
              <a:t>Basic constraints</a:t>
            </a:r>
          </a:p>
          <a:p>
            <a:pPr lvl="1"/>
            <a:r>
              <a:rPr lang="en-US" dirty="0"/>
              <a:t>Name constraints</a:t>
            </a:r>
          </a:p>
          <a:p>
            <a:pPr lvl="1"/>
            <a:r>
              <a:rPr lang="en-US" dirty="0"/>
              <a:t>Policy constraints</a:t>
            </a:r>
          </a:p>
        </p:txBody>
      </p:sp>
      <p:pic>
        <p:nvPicPr>
          <p:cNvPr id="5" name="Picture 4"/>
          <p:cNvPicPr>
            <a:picLocks noChangeAspect="1"/>
          </p:cNvPicPr>
          <p:nvPr/>
        </p:nvPicPr>
        <p:blipFill>
          <a:blip r:embed="rId3"/>
          <a:stretch>
            <a:fillRect/>
          </a:stretch>
        </p:blipFill>
        <p:spPr>
          <a:xfrm>
            <a:off x="7086600" y="4572000"/>
            <a:ext cx="1615240" cy="2057400"/>
          </a:xfrm>
          <a:prstGeom prst="rect">
            <a:avLst/>
          </a:prstGeom>
        </p:spPr>
      </p:pic>
      <p:sp>
        <p:nvSpPr>
          <p:cNvPr id="6" name="Footer Placeholder 5"/>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8486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03E189A4-0448-3840-9F09-BBB61627A63D}"/>
              </a:ext>
            </a:extLst>
          </p:cNvPr>
          <p:cNvPicPr>
            <a:picLocks noChangeAspect="1"/>
          </p:cNvPicPr>
          <p:nvPr/>
        </p:nvPicPr>
        <p:blipFill>
          <a:blip r:embed="rId3"/>
          <a:stretch>
            <a:fillRect/>
          </a:stretch>
        </p:blipFill>
        <p:spPr>
          <a:xfrm>
            <a:off x="1493540" y="-603448"/>
            <a:ext cx="6379490" cy="8255811"/>
          </a:xfrm>
          <a:prstGeom prst="rect">
            <a:avLst/>
          </a:prstGeom>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Summary</a:t>
            </a:r>
            <a:endParaRPr lang="en-AU" dirty="0"/>
          </a:p>
        </p:txBody>
      </p:sp>
      <p:sp>
        <p:nvSpPr>
          <p:cNvPr id="130051" name="Rectangle 3"/>
          <p:cNvSpPr>
            <a:spLocks noGrp="1" noChangeArrowheads="1"/>
          </p:cNvSpPr>
          <p:nvPr>
            <p:ph sz="half" idx="1"/>
          </p:nvPr>
        </p:nvSpPr>
        <p:spPr>
          <a:xfrm>
            <a:off x="304800" y="1646237"/>
            <a:ext cx="2899048" cy="5029200"/>
          </a:xfrm>
        </p:spPr>
        <p:txBody>
          <a:bodyPr>
            <a:normAutofit fontScale="92500"/>
          </a:bodyPr>
          <a:lstStyle/>
          <a:p>
            <a:r>
              <a:rPr lang="en-US" dirty="0"/>
              <a:t>Discuss the concept of a key hierarchy</a:t>
            </a:r>
          </a:p>
          <a:p>
            <a:r>
              <a:rPr lang="en-US" dirty="0"/>
              <a:t>Understand the issues involved in using asymmetric encryption to distribute symmetric keys</a:t>
            </a:r>
          </a:p>
          <a:p>
            <a:r>
              <a:rPr lang="en-US" dirty="0"/>
              <a:t>Present an overview of public-key infrastructure concepts</a:t>
            </a:r>
          </a:p>
          <a:p>
            <a:endParaRPr lang="en-US" dirty="0">
              <a:effectLst/>
            </a:endParaRPr>
          </a:p>
        </p:txBody>
      </p:sp>
      <p:sp>
        <p:nvSpPr>
          <p:cNvPr id="130052" name="Content Placeholder 11"/>
          <p:cNvSpPr>
            <a:spLocks noGrp="1"/>
          </p:cNvSpPr>
          <p:nvPr>
            <p:ph sz="half" idx="2"/>
          </p:nvPr>
        </p:nvSpPr>
        <p:spPr>
          <a:xfrm>
            <a:off x="5715000" y="1752600"/>
            <a:ext cx="3124200" cy="4778375"/>
          </a:xfrm>
        </p:spPr>
        <p:txBody>
          <a:bodyPr>
            <a:normAutofit fontScale="92500"/>
          </a:bodyPr>
          <a:lstStyle/>
          <a:p>
            <a:r>
              <a:rPr lang="en-US" dirty="0"/>
              <a:t>Present an overview of approaches to public-key distribution and analyze the risks involved in various approaches</a:t>
            </a:r>
          </a:p>
          <a:p>
            <a:r>
              <a:rPr lang="en-US" dirty="0"/>
              <a:t>List and explain the elements in an X.509 certificate</a:t>
            </a:r>
          </a:p>
          <a:p>
            <a:pPr lvl="1"/>
            <a:endParaRPr lang="en-US" dirty="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810125" cy="365125"/>
          </a:xfrm>
        </p:spPr>
        <p:txBody>
          <a:bodyPr/>
          <a:lstStyle/>
          <a:p>
            <a:pPr>
              <a:defRPr/>
            </a:pPr>
            <a:r>
              <a:rPr lang="en-US" sz="1050"/>
              <a:t>© 2020 Pearson Education, Inc., Hoboken, NJ. All rights reserved.     </a:t>
            </a:r>
            <a:endParaRPr lang="en-US" sz="1050" dirty="0"/>
          </a:p>
        </p:txBody>
      </p:sp>
    </p:spTree>
    <p:extLst>
      <p:ext uri="{BB962C8B-B14F-4D97-AF65-F5344CB8AC3E}">
        <p14:creationId xmlns:p14="http://schemas.microsoft.com/office/powerpoint/2010/main" val="67541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D561-CF18-B448-8F3B-EF1F5C94C2AF}"/>
              </a:ext>
            </a:extLst>
          </p:cNvPr>
          <p:cNvSpPr>
            <a:spLocks noGrp="1"/>
          </p:cNvSpPr>
          <p:nvPr>
            <p:ph type="title"/>
          </p:nvPr>
        </p:nvSpPr>
        <p:spPr/>
        <p:txBody>
          <a:bodyPr/>
          <a:lstStyle/>
          <a:p>
            <a:r>
              <a:rPr lang="en-US" dirty="0"/>
              <a:t>Cryptographic Key Management</a:t>
            </a:r>
          </a:p>
        </p:txBody>
      </p:sp>
      <p:sp>
        <p:nvSpPr>
          <p:cNvPr id="3" name="Content Placeholder 2">
            <a:extLst>
              <a:ext uri="{FF2B5EF4-FFF2-40B4-BE49-F238E27FC236}">
                <a16:creationId xmlns:a16="http://schemas.microsoft.com/office/drawing/2014/main" id="{F73A62D3-D8E2-8448-B1CE-134B967E14EB}"/>
              </a:ext>
            </a:extLst>
          </p:cNvPr>
          <p:cNvSpPr>
            <a:spLocks noGrp="1"/>
          </p:cNvSpPr>
          <p:nvPr>
            <p:ph idx="1"/>
          </p:nvPr>
        </p:nvSpPr>
        <p:spPr>
          <a:xfrm>
            <a:off x="629853" y="1759744"/>
            <a:ext cx="7884293" cy="4693592"/>
          </a:xfrm>
        </p:spPr>
        <p:txBody>
          <a:bodyPr>
            <a:normAutofit fontScale="70000" lnSpcReduction="20000"/>
          </a:bodyPr>
          <a:lstStyle/>
          <a:p>
            <a:r>
              <a:rPr lang="en-US" dirty="0"/>
              <a:t>The secure use of cryptographic key algorithms depends on the protection of the cryptographic keys</a:t>
            </a:r>
          </a:p>
          <a:p>
            <a:r>
              <a:rPr lang="en-US" i="1" dirty="0"/>
              <a:t>Cryptographic key management </a:t>
            </a:r>
            <a:r>
              <a:rPr lang="en-US" dirty="0"/>
              <a:t>is the process of administering or managing cryptographic keys for a cryptographic system</a:t>
            </a:r>
          </a:p>
          <a:p>
            <a:pPr lvl="2"/>
            <a:r>
              <a:rPr lang="en-US" dirty="0"/>
              <a:t>It involves the generation, creation, protection, storage, exchange, replacement, and use of keys and enables selective restriction for certain keys</a:t>
            </a:r>
          </a:p>
          <a:p>
            <a:r>
              <a:rPr lang="en-US" dirty="0"/>
              <a:t> In addition to access restriction, key management also involves the monitoring and recording of each key’s access, use, and context </a:t>
            </a:r>
          </a:p>
          <a:p>
            <a:r>
              <a:rPr lang="en-US" dirty="0"/>
              <a:t>A key management system will also include key servers, user procedures, and protocols</a:t>
            </a:r>
          </a:p>
          <a:p>
            <a:r>
              <a:rPr lang="en-US" dirty="0"/>
              <a:t>The security of the cryptosystem is dependent upon successful key management</a:t>
            </a:r>
          </a:p>
          <a:p>
            <a:endParaRPr lang="en-US" dirty="0"/>
          </a:p>
        </p:txBody>
      </p:sp>
      <p:sp>
        <p:nvSpPr>
          <p:cNvPr id="4" name="Footer Placeholder 3">
            <a:extLst>
              <a:ext uri="{FF2B5EF4-FFF2-40B4-BE49-F238E27FC236}">
                <a16:creationId xmlns:a16="http://schemas.microsoft.com/office/drawing/2014/main" id="{C879024B-1D87-4842-A001-CEFD376CA7CF}"/>
              </a:ext>
            </a:extLst>
          </p:cNvPr>
          <p:cNvSpPr>
            <a:spLocks noGrp="1"/>
          </p:cNvSpPr>
          <p:nvPr>
            <p:ph type="ftr" sz="quarter" idx="11"/>
          </p:nvPr>
        </p:nvSpPr>
        <p:spPr>
          <a:xfrm>
            <a:off x="371474" y="6356350"/>
            <a:ext cx="5712693"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77728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 y="39688"/>
            <a:ext cx="9144000" cy="1412875"/>
          </a:xfrm>
        </p:spPr>
        <p:txBody>
          <a:bodyPr/>
          <a:lstStyle/>
          <a:p>
            <a:r>
              <a:rPr lang="en-US" dirty="0"/>
              <a:t>Key Distribution Technique</a:t>
            </a:r>
            <a:endParaRPr lang="en-AU" dirty="0"/>
          </a:p>
        </p:txBody>
      </p:sp>
      <p:sp>
        <p:nvSpPr>
          <p:cNvPr id="52227" name="Rectangle 3"/>
          <p:cNvSpPr>
            <a:spLocks noGrp="1" noChangeArrowheads="1"/>
          </p:cNvSpPr>
          <p:nvPr>
            <p:ph idx="1"/>
          </p:nvPr>
        </p:nvSpPr>
        <p:spPr>
          <a:xfrm>
            <a:off x="792163" y="1762125"/>
            <a:ext cx="7570787" cy="4714875"/>
          </a:xfrm>
        </p:spPr>
        <p:txBody>
          <a:bodyPr>
            <a:normAutofit lnSpcReduction="10000"/>
          </a:bodyPr>
          <a:lstStyle/>
          <a:p>
            <a:r>
              <a:rPr lang="en-AU" dirty="0"/>
              <a:t>Term that refers to the means of delivering a key to two parties who wish to exchange data without allowing others to see the key</a:t>
            </a:r>
          </a:p>
          <a:p>
            <a:r>
              <a:rPr lang="en-AU" dirty="0"/>
              <a:t>For symmetric encryption to work, the two parties to an exchange must share the same key, and that key must be protected from access by others</a:t>
            </a:r>
          </a:p>
          <a:p>
            <a:r>
              <a:rPr lang="en-AU" dirty="0"/>
              <a:t>Frequent key changes are desirable to limit the amount of data compromised if an attacker learns the key</a:t>
            </a:r>
          </a:p>
        </p:txBody>
      </p:sp>
      <p:sp>
        <p:nvSpPr>
          <p:cNvPr id="4" name="Footer Placeholder 3"/>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9688"/>
            <a:ext cx="9143999" cy="1412875"/>
          </a:xfrm>
        </p:spPr>
        <p:txBody>
          <a:bodyPr/>
          <a:lstStyle/>
          <a:p>
            <a:r>
              <a:rPr lang="en-US" dirty="0"/>
              <a:t>Symmetric Key Distribution</a:t>
            </a:r>
            <a:endParaRPr lang="en-AU" dirty="0"/>
          </a:p>
        </p:txBody>
      </p:sp>
      <p:graphicFrame>
        <p:nvGraphicFramePr>
          <p:cNvPr id="4" name="Content Placeholder 3"/>
          <p:cNvGraphicFramePr>
            <a:graphicFrameLocks noGrp="1"/>
          </p:cNvGraphicFramePr>
          <p:nvPr>
            <p:ph idx="1"/>
          </p:nvPr>
        </p:nvGraphicFramePr>
        <p:xfrm>
          <a:off x="152400" y="1524000"/>
          <a:ext cx="8839199" cy="5105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rot="4639433">
            <a:off x="7873271" y="3753925"/>
            <a:ext cx="1531312" cy="690958"/>
          </a:xfrm>
          <a:prstGeom prst="rect">
            <a:avLst/>
          </a:prstGeom>
          <a:scene3d>
            <a:camera prst="orthographicFront">
              <a:rot lat="0" lon="1199981" rev="0"/>
            </a:camera>
            <a:lightRig rig="threePt" dir="t"/>
          </a:scene3d>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extLst>
      <p:ext uri="{BB962C8B-B14F-4D97-AF65-F5344CB8AC3E}">
        <p14:creationId xmlns:p14="http://schemas.microsoft.com/office/powerpoint/2010/main" val="272608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410200" cy="365125"/>
          </a:xfrm>
        </p:spPr>
        <p:txBody>
          <a:bodyPr/>
          <a:lstStyle/>
          <a:p>
            <a:pPr>
              <a:defRPr/>
            </a:pPr>
            <a:r>
              <a:rPr lang="en-US" sz="1050"/>
              <a:t>© 2020 Pearson Education, Inc., Hoboken, NJ. All rights reserved.     </a:t>
            </a:r>
            <a:endParaRPr lang="en-US" dirty="0"/>
          </a:p>
        </p:txBody>
      </p:sp>
      <p:pic>
        <p:nvPicPr>
          <p:cNvPr id="4" name="Picture 3">
            <a:extLst>
              <a:ext uri="{FF2B5EF4-FFF2-40B4-BE49-F238E27FC236}">
                <a16:creationId xmlns:a16="http://schemas.microsoft.com/office/drawing/2014/main" id="{EA6EC1F4-9BC5-634F-BEFF-506D03DF7351}"/>
              </a:ext>
            </a:extLst>
          </p:cNvPr>
          <p:cNvPicPr>
            <a:picLocks noChangeAspect="1"/>
          </p:cNvPicPr>
          <p:nvPr/>
        </p:nvPicPr>
        <p:blipFill rotWithShape="1">
          <a:blip r:embed="rId3"/>
          <a:srcRect t="12201" b="24801"/>
          <a:stretch/>
        </p:blipFill>
        <p:spPr>
          <a:xfrm>
            <a:off x="539552" y="141414"/>
            <a:ext cx="8064896" cy="6575171"/>
          </a:xfrm>
          <a:prstGeom prst="rect">
            <a:avLst/>
          </a:prstGeom>
        </p:spPr>
      </p:pic>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4864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3CAE38D0-A39F-F44F-A4D9-2715AE5982DA}"/>
              </a:ext>
            </a:extLst>
          </p:cNvPr>
          <p:cNvPicPr>
            <a:picLocks noChangeAspect="1"/>
          </p:cNvPicPr>
          <p:nvPr/>
        </p:nvPicPr>
        <p:blipFill rotWithShape="1">
          <a:blip r:embed="rId4"/>
          <a:srcRect t="8000" b="18500"/>
          <a:stretch/>
        </p:blipFill>
        <p:spPr>
          <a:xfrm>
            <a:off x="1043951" y="-218625"/>
            <a:ext cx="7056098" cy="6711500"/>
          </a:xfrm>
          <a:prstGeom prst="rect">
            <a:avLst/>
          </a:prstGeom>
        </p:spPr>
      </p:pic>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1816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11447947-7165-6F40-A247-3107E1D145D2}"/>
              </a:ext>
            </a:extLst>
          </p:cNvPr>
          <p:cNvPicPr>
            <a:picLocks noChangeAspect="1"/>
          </p:cNvPicPr>
          <p:nvPr/>
        </p:nvPicPr>
        <p:blipFill rotWithShape="1">
          <a:blip r:embed="rId3"/>
          <a:srcRect t="31100" b="36350"/>
          <a:stretch/>
        </p:blipFill>
        <p:spPr>
          <a:xfrm>
            <a:off x="1" y="1340767"/>
            <a:ext cx="9102100" cy="3834073"/>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C932F5-75BA-CD4F-A5BC-D1A5F472708E}"/>
              </a:ext>
            </a:extLst>
          </p:cNvPr>
          <p:cNvSpPr>
            <a:spLocks noGrp="1"/>
          </p:cNvSpPr>
          <p:nvPr>
            <p:ph type="ftr" sz="quarter" idx="11"/>
          </p:nvPr>
        </p:nvSpPr>
        <p:spPr>
          <a:xfrm>
            <a:off x="371474" y="6381328"/>
            <a:ext cx="6072733" cy="340147"/>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7012D56A-C9C5-A24D-BC4C-D59FA21C1C12}"/>
              </a:ext>
            </a:extLst>
          </p:cNvPr>
          <p:cNvPicPr>
            <a:picLocks noChangeAspect="1"/>
          </p:cNvPicPr>
          <p:nvPr/>
        </p:nvPicPr>
        <p:blipFill>
          <a:blip r:embed="rId3"/>
          <a:stretch>
            <a:fillRect/>
          </a:stretch>
        </p:blipFill>
        <p:spPr>
          <a:xfrm>
            <a:off x="1922318" y="0"/>
            <a:ext cx="5299364" cy="6858000"/>
          </a:xfrm>
          <a:prstGeom prst="rect">
            <a:avLst/>
          </a:prstGeom>
        </p:spPr>
      </p:pic>
    </p:spTree>
    <p:extLst>
      <p:ext uri="{BB962C8B-B14F-4D97-AF65-F5344CB8AC3E}">
        <p14:creationId xmlns:p14="http://schemas.microsoft.com/office/powerpoint/2010/main" val="190049618"/>
      </p:ext>
    </p:extLst>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16940</TotalTime>
  <Words>7405</Words>
  <Application>Microsoft Macintosh PowerPoint</Application>
  <PresentationFormat>On-screen Show (4:3)</PresentationFormat>
  <Paragraphs>454</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Candara</vt:lpstr>
      <vt:lpstr>Mistral</vt:lpstr>
      <vt:lpstr>Times New Roman</vt:lpstr>
      <vt:lpstr>Wingdings</vt:lpstr>
      <vt:lpstr>ch01</vt:lpstr>
      <vt:lpstr>Infusion</vt:lpstr>
      <vt:lpstr>Cryptography and Network Security</vt:lpstr>
      <vt:lpstr>Chapter 15</vt:lpstr>
      <vt:lpstr>Cryptographic Key Management</vt:lpstr>
      <vt:lpstr>Key Distribution Technique</vt:lpstr>
      <vt:lpstr>Symmetric Key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X.509 Certificates</vt:lpstr>
      <vt:lpstr>PowerPoint Presentation</vt:lpstr>
      <vt:lpstr>Certificates</vt:lpstr>
      <vt:lpstr>PowerPoint Presentation</vt:lpstr>
      <vt:lpstr>Obtaining a Certificate </vt:lpstr>
      <vt:lpstr>PowerPoint Presentation</vt:lpstr>
      <vt:lpstr>Certificate Revocation</vt:lpstr>
      <vt:lpstr>X.509 Version 3</vt:lpstr>
      <vt:lpstr>Key and Policy Information</vt:lpstr>
      <vt:lpstr>Certificate Subject and Issuer Attributes</vt:lpstr>
      <vt:lpstr>Certification Path Constraints</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14</dc:subject>
  <dc:creator>Dr Lawrie Brown</dc:creator>
  <cp:keywords/>
  <dc:description/>
  <cp:lastModifiedBy>Kim McLaughlin</cp:lastModifiedBy>
  <cp:revision>65</cp:revision>
  <cp:lastPrinted>2009-09-21T05:30:21Z</cp:lastPrinted>
  <dcterms:created xsi:type="dcterms:W3CDTF">2016-04-28T02:58:56Z</dcterms:created>
  <dcterms:modified xsi:type="dcterms:W3CDTF">2019-11-05T03:34:51Z</dcterms:modified>
  <cp:category/>
</cp:coreProperties>
</file>