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40"/>
  </p:notesMasterIdLst>
  <p:handoutMasterIdLst>
    <p:handoutMasterId r:id="rId41"/>
  </p:handoutMasterIdLst>
  <p:sldIdLst>
    <p:sldId id="326" r:id="rId2"/>
    <p:sldId id="327" r:id="rId3"/>
    <p:sldId id="330" r:id="rId4"/>
    <p:sldId id="331" r:id="rId5"/>
    <p:sldId id="350" r:id="rId6"/>
    <p:sldId id="351" r:id="rId7"/>
    <p:sldId id="333" r:id="rId8"/>
    <p:sldId id="334" r:id="rId9"/>
    <p:sldId id="335" r:id="rId10"/>
    <p:sldId id="336" r:id="rId11"/>
    <p:sldId id="337" r:id="rId12"/>
    <p:sldId id="338" r:id="rId13"/>
    <p:sldId id="291" r:id="rId14"/>
    <p:sldId id="292" r:id="rId15"/>
    <p:sldId id="293" r:id="rId16"/>
    <p:sldId id="294" r:id="rId17"/>
    <p:sldId id="339" r:id="rId18"/>
    <p:sldId id="295" r:id="rId19"/>
    <p:sldId id="296" r:id="rId20"/>
    <p:sldId id="340" r:id="rId21"/>
    <p:sldId id="341" r:id="rId22"/>
    <p:sldId id="342" r:id="rId23"/>
    <p:sldId id="297" r:id="rId24"/>
    <p:sldId id="298" r:id="rId25"/>
    <p:sldId id="300" r:id="rId26"/>
    <p:sldId id="301" r:id="rId27"/>
    <p:sldId id="305" r:id="rId28"/>
    <p:sldId id="303" r:id="rId29"/>
    <p:sldId id="304" r:id="rId30"/>
    <p:sldId id="343" r:id="rId31"/>
    <p:sldId id="344" r:id="rId32"/>
    <p:sldId id="345" r:id="rId33"/>
    <p:sldId id="346" r:id="rId34"/>
    <p:sldId id="347" r:id="rId35"/>
    <p:sldId id="306" r:id="rId36"/>
    <p:sldId id="348" r:id="rId37"/>
    <p:sldId id="349" r:id="rId38"/>
    <p:sldId id="329" r:id="rId39"/>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84" charset="0"/>
        <a:ea typeface="+mn-ea"/>
        <a:cs typeface="+mn-cs"/>
      </a:defRPr>
    </a:lvl1pPr>
    <a:lvl2pPr marL="457200" algn="l" rtl="0" fontAlgn="base">
      <a:spcBef>
        <a:spcPct val="0"/>
      </a:spcBef>
      <a:spcAft>
        <a:spcPct val="0"/>
      </a:spcAft>
      <a:defRPr kern="1200">
        <a:solidFill>
          <a:schemeClr val="tx1"/>
        </a:solidFill>
        <a:latin typeface="Arial" pitchFamily="-84" charset="0"/>
        <a:ea typeface="+mn-ea"/>
        <a:cs typeface="+mn-cs"/>
      </a:defRPr>
    </a:lvl2pPr>
    <a:lvl3pPr marL="914400" algn="l" rtl="0" fontAlgn="base">
      <a:spcBef>
        <a:spcPct val="0"/>
      </a:spcBef>
      <a:spcAft>
        <a:spcPct val="0"/>
      </a:spcAft>
      <a:defRPr kern="1200">
        <a:solidFill>
          <a:schemeClr val="tx1"/>
        </a:solidFill>
        <a:latin typeface="Arial" pitchFamily="-84" charset="0"/>
        <a:ea typeface="+mn-ea"/>
        <a:cs typeface="+mn-cs"/>
      </a:defRPr>
    </a:lvl3pPr>
    <a:lvl4pPr marL="1371600" algn="l" rtl="0" fontAlgn="base">
      <a:spcBef>
        <a:spcPct val="0"/>
      </a:spcBef>
      <a:spcAft>
        <a:spcPct val="0"/>
      </a:spcAft>
      <a:defRPr kern="1200">
        <a:solidFill>
          <a:schemeClr val="tx1"/>
        </a:solidFill>
        <a:latin typeface="Arial" pitchFamily="-84" charset="0"/>
        <a:ea typeface="+mn-ea"/>
        <a:cs typeface="+mn-cs"/>
      </a:defRPr>
    </a:lvl4pPr>
    <a:lvl5pPr marL="1828800" algn="l" rtl="0" fontAlgn="base">
      <a:spcBef>
        <a:spcPct val="0"/>
      </a:spcBef>
      <a:spcAft>
        <a:spcPct val="0"/>
      </a:spcAft>
      <a:defRPr kern="1200">
        <a:solidFill>
          <a:schemeClr val="tx1"/>
        </a:solidFill>
        <a:latin typeface="Arial" pitchFamily="-84" charset="0"/>
        <a:ea typeface="+mn-ea"/>
        <a:cs typeface="+mn-cs"/>
      </a:defRPr>
    </a:lvl5pPr>
    <a:lvl6pPr marL="2286000" algn="l" defTabSz="457200" rtl="0" eaLnBrk="1" latinLnBrk="0" hangingPunct="1">
      <a:defRPr kern="1200">
        <a:solidFill>
          <a:schemeClr val="tx1"/>
        </a:solidFill>
        <a:latin typeface="Arial" pitchFamily="-84" charset="0"/>
        <a:ea typeface="+mn-ea"/>
        <a:cs typeface="+mn-cs"/>
      </a:defRPr>
    </a:lvl6pPr>
    <a:lvl7pPr marL="2743200" algn="l" defTabSz="457200" rtl="0" eaLnBrk="1" latinLnBrk="0" hangingPunct="1">
      <a:defRPr kern="1200">
        <a:solidFill>
          <a:schemeClr val="tx1"/>
        </a:solidFill>
        <a:latin typeface="Arial" pitchFamily="-84" charset="0"/>
        <a:ea typeface="+mn-ea"/>
        <a:cs typeface="+mn-cs"/>
      </a:defRPr>
    </a:lvl7pPr>
    <a:lvl8pPr marL="3200400" algn="l" defTabSz="457200" rtl="0" eaLnBrk="1" latinLnBrk="0" hangingPunct="1">
      <a:defRPr kern="1200">
        <a:solidFill>
          <a:schemeClr val="tx1"/>
        </a:solidFill>
        <a:latin typeface="Arial" pitchFamily="-84" charset="0"/>
        <a:ea typeface="+mn-ea"/>
        <a:cs typeface="+mn-cs"/>
      </a:defRPr>
    </a:lvl8pPr>
    <a:lvl9pPr marL="3657600" algn="l" defTabSz="457200" rtl="0" eaLnBrk="1" latinLnBrk="0" hangingPunct="1">
      <a:defRPr kern="1200">
        <a:solidFill>
          <a:schemeClr val="tx1"/>
        </a:solidFill>
        <a:latin typeface="Arial" pitchFamily="-8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94" autoAdjust="0"/>
    <p:restoredTop sz="89362" autoAdjust="0"/>
  </p:normalViewPr>
  <p:slideViewPr>
    <p:cSldViewPr>
      <p:cViewPr varScale="1">
        <p:scale>
          <a:sx n="101" d="100"/>
          <a:sy n="101" d="100"/>
        </p:scale>
        <p:origin x="2200" y="192"/>
      </p:cViewPr>
      <p:guideLst>
        <p:guide orient="horz" pos="2160"/>
        <p:guide pos="288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66" d="100"/>
        <a:sy n="66" d="100"/>
      </p:scale>
      <p:origin x="0" y="0"/>
    </p:cViewPr>
  </p:sorterViewPr>
  <p:notesViewPr>
    <p:cSldViewPr>
      <p:cViewPr varScale="1">
        <p:scale>
          <a:sx n="122" d="100"/>
          <a:sy n="122" d="100"/>
        </p:scale>
        <p:origin x="-376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diagrams/_rels/drawing1.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4.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5.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6.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7.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8.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9.xml.rels><?xml version="1.0" encoding="UTF-8" standalone="yes"?>
<Relationships xmlns="http://schemas.openxmlformats.org/package/2006/relationships"><Relationship Id="rId1" Type="http://schemas.openxmlformats.org/officeDocument/2006/relationships/image" Target="../media/image2.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EA7591-2717-294E-AC74-2F172A4BEE55}" type="doc">
      <dgm:prSet loTypeId="urn:microsoft.com/office/officeart/2005/8/layout/lProcess2" loCatId="list" qsTypeId="urn:microsoft.com/office/officeart/2005/8/quickstyle/simple4" qsCatId="simple" csTypeId="urn:microsoft.com/office/officeart/2005/8/colors/accent1_2" csCatId="accent1" phldr="1"/>
      <dgm:spPr/>
      <dgm:t>
        <a:bodyPr/>
        <a:lstStyle/>
        <a:p>
          <a:endParaRPr lang="en-US"/>
        </a:p>
      </dgm:t>
    </dgm:pt>
    <dgm:pt modelId="{5F7A0593-40EF-7443-B9C7-B17AAC770186}">
      <dgm:prSet phldrT="[Text]" custT="1"/>
      <dgm:spPr>
        <a:ln w="19050">
          <a:solidFill>
            <a:schemeClr val="tx2">
              <a:lumMod val="60000"/>
              <a:lumOff val="40000"/>
            </a:schemeClr>
          </a:solidFill>
        </a:ln>
        <a:effectLst/>
      </dgm:spPr>
      <dgm:t>
        <a:bodyPr/>
        <a:lstStyle/>
        <a:p>
          <a:r>
            <a:rPr lang="en-US" sz="2400" b="1" dirty="0">
              <a:effectLst/>
            </a:rPr>
            <a:t>Channel</a:t>
          </a:r>
        </a:p>
      </dgm:t>
    </dgm:pt>
    <dgm:pt modelId="{5A1B5EDB-2951-0946-8D14-FF5D7B1E31E2}" type="parTrans" cxnId="{036C5106-7C5E-454C-9236-E7B42F4D24C2}">
      <dgm:prSet/>
      <dgm:spPr/>
      <dgm:t>
        <a:bodyPr/>
        <a:lstStyle/>
        <a:p>
          <a:endParaRPr lang="en-US"/>
        </a:p>
      </dgm:t>
    </dgm:pt>
    <dgm:pt modelId="{994B5059-DE77-C346-91CC-BA59A87E4E48}" type="sibTrans" cxnId="{036C5106-7C5E-454C-9236-E7B42F4D24C2}">
      <dgm:prSet/>
      <dgm:spPr/>
      <dgm:t>
        <a:bodyPr/>
        <a:lstStyle/>
        <a:p>
          <a:endParaRPr lang="en-US"/>
        </a:p>
      </dgm:t>
    </dgm:pt>
    <dgm:pt modelId="{BEA58EC8-6F44-824B-8D04-115EA1FC02F2}">
      <dgm:prSet custT="1"/>
      <dgm:spPr>
        <a:ln>
          <a:solidFill>
            <a:schemeClr val="tx1"/>
          </a:solidFill>
        </a:ln>
      </dgm:spPr>
      <dgm:t>
        <a:bodyPr/>
        <a:lstStyle/>
        <a:p>
          <a:r>
            <a:rPr lang="en-US" sz="1400" dirty="0">
              <a:effectLst>
                <a:outerShdw blurRad="38100" dist="38100" dir="2700000" algn="tl">
                  <a:srgbClr val="000000">
                    <a:alpha val="43137"/>
                  </a:srgbClr>
                </a:outerShdw>
              </a:effectLst>
            </a:rPr>
            <a:t>Wireless networking typically involves broadcast communications, which is far more susceptible to eavesdropping and jamming than wired networks</a:t>
          </a:r>
        </a:p>
      </dgm:t>
    </dgm:pt>
    <dgm:pt modelId="{BBB8D625-25F1-DB44-A5A2-632761202113}" type="parTrans" cxnId="{1FFC736F-71F2-764D-996C-E064FB022629}">
      <dgm:prSet/>
      <dgm:spPr/>
      <dgm:t>
        <a:bodyPr/>
        <a:lstStyle/>
        <a:p>
          <a:endParaRPr lang="en-US"/>
        </a:p>
      </dgm:t>
    </dgm:pt>
    <dgm:pt modelId="{CF938962-7E20-B54D-9975-25F5545BEC37}" type="sibTrans" cxnId="{1FFC736F-71F2-764D-996C-E064FB022629}">
      <dgm:prSet/>
      <dgm:spPr/>
      <dgm:t>
        <a:bodyPr/>
        <a:lstStyle/>
        <a:p>
          <a:endParaRPr lang="en-US"/>
        </a:p>
      </dgm:t>
    </dgm:pt>
    <dgm:pt modelId="{9C4980AA-34C1-964E-9280-C164845186A9}">
      <dgm:prSet custT="1"/>
      <dgm:spPr>
        <a:ln>
          <a:solidFill>
            <a:schemeClr val="tx1"/>
          </a:solidFill>
        </a:ln>
      </dgm:spPr>
      <dgm:t>
        <a:bodyPr/>
        <a:lstStyle/>
        <a:p>
          <a:r>
            <a:rPr lang="en-US" sz="1400" dirty="0">
              <a:effectLst>
                <a:outerShdw blurRad="38100" dist="38100" dir="2700000" algn="tl">
                  <a:srgbClr val="000000">
                    <a:alpha val="43137"/>
                  </a:srgbClr>
                </a:outerShdw>
              </a:effectLst>
            </a:rPr>
            <a:t>Wireless networks are also more vulnerable to active attacks that exploit vulnerabilities in communications protocols</a:t>
          </a:r>
        </a:p>
      </dgm:t>
    </dgm:pt>
    <dgm:pt modelId="{7825D392-F834-6F45-9B2E-C5A59A596DE7}" type="parTrans" cxnId="{F967A18F-0832-7246-BE38-313AAC28F3D1}">
      <dgm:prSet/>
      <dgm:spPr/>
      <dgm:t>
        <a:bodyPr/>
        <a:lstStyle/>
        <a:p>
          <a:endParaRPr lang="en-US"/>
        </a:p>
      </dgm:t>
    </dgm:pt>
    <dgm:pt modelId="{4C28BAFB-D900-044F-A2E7-1CFE84B779F9}" type="sibTrans" cxnId="{F967A18F-0832-7246-BE38-313AAC28F3D1}">
      <dgm:prSet/>
      <dgm:spPr/>
      <dgm:t>
        <a:bodyPr/>
        <a:lstStyle/>
        <a:p>
          <a:endParaRPr lang="en-US"/>
        </a:p>
      </dgm:t>
    </dgm:pt>
    <dgm:pt modelId="{CEF1222E-8B86-2146-AED0-DB7AB15B0325}">
      <dgm:prSet custT="1"/>
      <dgm:spPr>
        <a:ln w="19050">
          <a:solidFill>
            <a:schemeClr val="tx2">
              <a:lumMod val="60000"/>
              <a:lumOff val="40000"/>
            </a:schemeClr>
          </a:solidFill>
        </a:ln>
        <a:effectLst/>
      </dgm:spPr>
      <dgm:t>
        <a:bodyPr/>
        <a:lstStyle/>
        <a:p>
          <a:r>
            <a:rPr lang="en-US" sz="2400" b="1" dirty="0">
              <a:effectLst/>
            </a:rPr>
            <a:t>Mobility</a:t>
          </a:r>
        </a:p>
      </dgm:t>
    </dgm:pt>
    <dgm:pt modelId="{9C396527-8503-6343-B043-7311677CCE0B}" type="parTrans" cxnId="{347E552D-25BE-E64F-A282-CB9A0A08080F}">
      <dgm:prSet/>
      <dgm:spPr/>
      <dgm:t>
        <a:bodyPr/>
        <a:lstStyle/>
        <a:p>
          <a:endParaRPr lang="en-US"/>
        </a:p>
      </dgm:t>
    </dgm:pt>
    <dgm:pt modelId="{919814D4-B308-EF46-8761-95EDA8157785}" type="sibTrans" cxnId="{347E552D-25BE-E64F-A282-CB9A0A08080F}">
      <dgm:prSet/>
      <dgm:spPr/>
      <dgm:t>
        <a:bodyPr/>
        <a:lstStyle/>
        <a:p>
          <a:endParaRPr lang="en-US"/>
        </a:p>
      </dgm:t>
    </dgm:pt>
    <dgm:pt modelId="{2E164398-7D34-FC44-AB73-5DFE00B98D9D}">
      <dgm:prSet custT="1"/>
      <dgm:spPr>
        <a:ln>
          <a:solidFill>
            <a:schemeClr val="tx1"/>
          </a:solidFill>
        </a:ln>
      </dgm:spPr>
      <dgm:t>
        <a:bodyPr/>
        <a:lstStyle/>
        <a:p>
          <a:r>
            <a:rPr lang="en-US" sz="1400" dirty="0">
              <a:effectLst>
                <a:outerShdw blurRad="38100" dist="38100" dir="2700000" algn="tl">
                  <a:srgbClr val="000000">
                    <a:alpha val="43137"/>
                  </a:srgbClr>
                </a:outerShdw>
              </a:effectLst>
            </a:rPr>
            <a:t>Wireless devices are far more portable and mobile than wired devices </a:t>
          </a:r>
        </a:p>
      </dgm:t>
    </dgm:pt>
    <dgm:pt modelId="{E6E4804B-67E9-3041-BACB-CF3FD61E4B71}" type="parTrans" cxnId="{5A85B1E2-4852-8C48-8A25-E4816DBB2F7E}">
      <dgm:prSet/>
      <dgm:spPr/>
      <dgm:t>
        <a:bodyPr/>
        <a:lstStyle/>
        <a:p>
          <a:endParaRPr lang="en-US"/>
        </a:p>
      </dgm:t>
    </dgm:pt>
    <dgm:pt modelId="{6F1ECED3-A442-364E-916F-33D8EEF3E85B}" type="sibTrans" cxnId="{5A85B1E2-4852-8C48-8A25-E4816DBB2F7E}">
      <dgm:prSet/>
      <dgm:spPr/>
      <dgm:t>
        <a:bodyPr/>
        <a:lstStyle/>
        <a:p>
          <a:endParaRPr lang="en-US"/>
        </a:p>
      </dgm:t>
    </dgm:pt>
    <dgm:pt modelId="{9854278D-CA32-2C47-B1FA-7FEDEC6CF047}">
      <dgm:prSet custT="1"/>
      <dgm:spPr>
        <a:ln>
          <a:solidFill>
            <a:schemeClr val="tx1"/>
          </a:solidFill>
        </a:ln>
      </dgm:spPr>
      <dgm:t>
        <a:bodyPr/>
        <a:lstStyle/>
        <a:p>
          <a:r>
            <a:rPr lang="en-US" sz="1400" dirty="0">
              <a:effectLst>
                <a:outerShdw blurRad="38100" dist="38100" dir="2700000" algn="tl">
                  <a:srgbClr val="000000">
                    <a:alpha val="43137"/>
                  </a:srgbClr>
                </a:outerShdw>
              </a:effectLst>
            </a:rPr>
            <a:t>This mobility results in a number of risks</a:t>
          </a:r>
        </a:p>
      </dgm:t>
    </dgm:pt>
    <dgm:pt modelId="{C336F402-856E-A744-A6D8-A858E23E76AB}" type="parTrans" cxnId="{BB9D36AF-44A2-A546-B74C-00C646D68489}">
      <dgm:prSet/>
      <dgm:spPr/>
      <dgm:t>
        <a:bodyPr/>
        <a:lstStyle/>
        <a:p>
          <a:endParaRPr lang="en-US"/>
        </a:p>
      </dgm:t>
    </dgm:pt>
    <dgm:pt modelId="{37623277-AD8F-D648-834A-11AB9E0BE915}" type="sibTrans" cxnId="{BB9D36AF-44A2-A546-B74C-00C646D68489}">
      <dgm:prSet/>
      <dgm:spPr/>
      <dgm:t>
        <a:bodyPr/>
        <a:lstStyle/>
        <a:p>
          <a:endParaRPr lang="en-US"/>
        </a:p>
      </dgm:t>
    </dgm:pt>
    <dgm:pt modelId="{2E2839CA-FD40-E54F-B454-A54C58DCA1EC}">
      <dgm:prSet custT="1"/>
      <dgm:spPr>
        <a:ln w="19050">
          <a:solidFill>
            <a:schemeClr val="tx2">
              <a:lumMod val="60000"/>
              <a:lumOff val="40000"/>
            </a:schemeClr>
          </a:solidFill>
        </a:ln>
        <a:effectLst/>
      </dgm:spPr>
      <dgm:t>
        <a:bodyPr/>
        <a:lstStyle/>
        <a:p>
          <a:r>
            <a:rPr lang="en-US" sz="2400" b="1" dirty="0">
              <a:effectLst/>
            </a:rPr>
            <a:t>Resources</a:t>
          </a:r>
        </a:p>
      </dgm:t>
    </dgm:pt>
    <dgm:pt modelId="{1E322007-44B1-3340-BFDD-B3464DA447FD}" type="parTrans" cxnId="{D43F12EB-7EFF-4C4D-8A11-DDEBCC34FAC5}">
      <dgm:prSet/>
      <dgm:spPr/>
      <dgm:t>
        <a:bodyPr/>
        <a:lstStyle/>
        <a:p>
          <a:endParaRPr lang="en-US"/>
        </a:p>
      </dgm:t>
    </dgm:pt>
    <dgm:pt modelId="{B56AF4C8-A1BD-EC48-9604-FE1989F6F0FF}" type="sibTrans" cxnId="{D43F12EB-7EFF-4C4D-8A11-DDEBCC34FAC5}">
      <dgm:prSet/>
      <dgm:spPr/>
      <dgm:t>
        <a:bodyPr/>
        <a:lstStyle/>
        <a:p>
          <a:endParaRPr lang="en-US"/>
        </a:p>
      </dgm:t>
    </dgm:pt>
    <dgm:pt modelId="{7EB02CAC-5F44-1844-8022-C832067FE3E5}">
      <dgm:prSet custT="1"/>
      <dgm:spPr>
        <a:ln>
          <a:solidFill>
            <a:schemeClr val="tx1"/>
          </a:solidFill>
        </a:ln>
      </dgm:spPr>
      <dgm:t>
        <a:bodyPr/>
        <a:lstStyle/>
        <a:p>
          <a:r>
            <a:rPr lang="en-US" sz="1400" dirty="0">
              <a:effectLst>
                <a:outerShdw blurRad="38100" dist="38100" dir="2700000" algn="tl">
                  <a:srgbClr val="000000">
                    <a:alpha val="43137"/>
                  </a:srgbClr>
                </a:outerShdw>
              </a:effectLst>
            </a:rPr>
            <a:t>Some wireless devices, such as smartphones and tablets, have sophisticated operating systems but limited memory and processing resources with which to counter threats, including denial of service and malware</a:t>
          </a:r>
        </a:p>
      </dgm:t>
    </dgm:pt>
    <dgm:pt modelId="{12437B1F-C631-7A40-9B04-FE9480EE00CA}" type="parTrans" cxnId="{7057C22C-F846-384D-B921-8B3E6041CA9C}">
      <dgm:prSet/>
      <dgm:spPr/>
      <dgm:t>
        <a:bodyPr/>
        <a:lstStyle/>
        <a:p>
          <a:endParaRPr lang="en-US"/>
        </a:p>
      </dgm:t>
    </dgm:pt>
    <dgm:pt modelId="{5F671FEC-DA6D-534F-BAE1-5FD2F591EC9D}" type="sibTrans" cxnId="{7057C22C-F846-384D-B921-8B3E6041CA9C}">
      <dgm:prSet/>
      <dgm:spPr/>
      <dgm:t>
        <a:bodyPr/>
        <a:lstStyle/>
        <a:p>
          <a:endParaRPr lang="en-US"/>
        </a:p>
      </dgm:t>
    </dgm:pt>
    <dgm:pt modelId="{EA95307F-805F-0048-8FA0-7863F8330663}">
      <dgm:prSet custT="1"/>
      <dgm:spPr>
        <a:ln w="19050">
          <a:solidFill>
            <a:schemeClr val="tx2">
              <a:lumMod val="60000"/>
              <a:lumOff val="40000"/>
            </a:schemeClr>
          </a:solidFill>
        </a:ln>
        <a:effectLst/>
      </dgm:spPr>
      <dgm:t>
        <a:bodyPr/>
        <a:lstStyle/>
        <a:p>
          <a:r>
            <a:rPr lang="en-US" sz="2400" b="1" dirty="0">
              <a:effectLst/>
            </a:rPr>
            <a:t>Accessibility</a:t>
          </a:r>
          <a:r>
            <a:rPr lang="en-US" sz="1600" b="1" dirty="0">
              <a:effectLst/>
            </a:rPr>
            <a:t> </a:t>
          </a:r>
        </a:p>
      </dgm:t>
    </dgm:pt>
    <dgm:pt modelId="{28579A18-503B-E744-8E05-481BD6C85DE3}" type="parTrans" cxnId="{CEC3C809-7C3C-244E-80F0-91AB2632A770}">
      <dgm:prSet/>
      <dgm:spPr/>
      <dgm:t>
        <a:bodyPr/>
        <a:lstStyle/>
        <a:p>
          <a:endParaRPr lang="en-US"/>
        </a:p>
      </dgm:t>
    </dgm:pt>
    <dgm:pt modelId="{94135DCA-3EF3-BC4E-A6F0-D4658F68709C}" type="sibTrans" cxnId="{CEC3C809-7C3C-244E-80F0-91AB2632A770}">
      <dgm:prSet/>
      <dgm:spPr/>
      <dgm:t>
        <a:bodyPr/>
        <a:lstStyle/>
        <a:p>
          <a:endParaRPr lang="en-US"/>
        </a:p>
      </dgm:t>
    </dgm:pt>
    <dgm:pt modelId="{38534438-B4E8-E14B-BB5E-09B8CC4B5F3A}">
      <dgm:prSet custT="1"/>
      <dgm:spPr>
        <a:ln>
          <a:solidFill>
            <a:schemeClr val="tx1"/>
          </a:solidFill>
        </a:ln>
      </dgm:spPr>
      <dgm:t>
        <a:bodyPr/>
        <a:lstStyle/>
        <a:p>
          <a:r>
            <a:rPr lang="en-US" sz="1400" dirty="0">
              <a:effectLst>
                <a:outerShdw blurRad="38100" dist="38100" dir="2700000" algn="tl">
                  <a:srgbClr val="000000">
                    <a:alpha val="43137"/>
                  </a:srgbClr>
                </a:outerShdw>
              </a:effectLst>
            </a:rPr>
            <a:t>Some wireless devices, such as sensors and robots, may be left unattended in remote and/or hostile locations </a:t>
          </a:r>
        </a:p>
      </dgm:t>
    </dgm:pt>
    <dgm:pt modelId="{B2936050-6A6A-FE4D-849C-7ABA0E9BBDB3}" type="parTrans" cxnId="{3AAC3A26-CC23-BC47-AAC0-3F543B68E514}">
      <dgm:prSet/>
      <dgm:spPr/>
      <dgm:t>
        <a:bodyPr/>
        <a:lstStyle/>
        <a:p>
          <a:endParaRPr lang="en-US"/>
        </a:p>
      </dgm:t>
    </dgm:pt>
    <dgm:pt modelId="{975E2BC2-276D-E446-815C-39904ADCF9E2}" type="sibTrans" cxnId="{3AAC3A26-CC23-BC47-AAC0-3F543B68E514}">
      <dgm:prSet/>
      <dgm:spPr/>
      <dgm:t>
        <a:bodyPr/>
        <a:lstStyle/>
        <a:p>
          <a:endParaRPr lang="en-US"/>
        </a:p>
      </dgm:t>
    </dgm:pt>
    <dgm:pt modelId="{98E4DC32-E364-A345-B4E5-30AA6E12BE76}">
      <dgm:prSet custT="1"/>
      <dgm:spPr>
        <a:ln>
          <a:solidFill>
            <a:schemeClr val="tx1"/>
          </a:solidFill>
        </a:ln>
      </dgm:spPr>
      <dgm:t>
        <a:bodyPr/>
        <a:lstStyle/>
        <a:p>
          <a:r>
            <a:rPr lang="en-US" sz="1400" dirty="0">
              <a:effectLst>
                <a:outerShdw blurRad="38100" dist="38100" dir="2700000" algn="tl">
                  <a:srgbClr val="000000">
                    <a:alpha val="43137"/>
                  </a:srgbClr>
                </a:outerShdw>
              </a:effectLst>
            </a:rPr>
            <a:t>This greatly increases their vulnerability to physical attacks </a:t>
          </a:r>
        </a:p>
      </dgm:t>
    </dgm:pt>
    <dgm:pt modelId="{B734726D-087C-A246-85C3-D788A134CC8A}" type="parTrans" cxnId="{D9501F4F-C1C4-3F4E-A080-AFE593045DC0}">
      <dgm:prSet/>
      <dgm:spPr/>
      <dgm:t>
        <a:bodyPr/>
        <a:lstStyle/>
        <a:p>
          <a:endParaRPr lang="en-US"/>
        </a:p>
      </dgm:t>
    </dgm:pt>
    <dgm:pt modelId="{24F7655D-4BBD-874A-87BE-88485339E572}" type="sibTrans" cxnId="{D9501F4F-C1C4-3F4E-A080-AFE593045DC0}">
      <dgm:prSet/>
      <dgm:spPr/>
      <dgm:t>
        <a:bodyPr/>
        <a:lstStyle/>
        <a:p>
          <a:endParaRPr lang="en-US"/>
        </a:p>
      </dgm:t>
    </dgm:pt>
    <dgm:pt modelId="{623D7F66-FB0B-F84A-BE21-9BCFAFC76FDE}" type="pres">
      <dgm:prSet presAssocID="{6AEA7591-2717-294E-AC74-2F172A4BEE55}" presName="theList" presStyleCnt="0">
        <dgm:presLayoutVars>
          <dgm:dir/>
          <dgm:animLvl val="lvl"/>
          <dgm:resizeHandles val="exact"/>
        </dgm:presLayoutVars>
      </dgm:prSet>
      <dgm:spPr/>
    </dgm:pt>
    <dgm:pt modelId="{CD2748F6-4D63-D248-B5E7-6E680D0C28A8}" type="pres">
      <dgm:prSet presAssocID="{5F7A0593-40EF-7443-B9C7-B17AAC770186}" presName="compNode" presStyleCnt="0"/>
      <dgm:spPr/>
    </dgm:pt>
    <dgm:pt modelId="{367C5AC0-6917-C543-B624-D9CB0ED51128}" type="pres">
      <dgm:prSet presAssocID="{5F7A0593-40EF-7443-B9C7-B17AAC770186}" presName="aNode" presStyleLbl="bgShp" presStyleIdx="0" presStyleCnt="4" custScaleX="118342" custLinFactNeighborX="-8288" custLinFactNeighborY="389"/>
      <dgm:spPr/>
    </dgm:pt>
    <dgm:pt modelId="{77B04B13-2C26-CD46-9B73-874AD9E88A80}" type="pres">
      <dgm:prSet presAssocID="{5F7A0593-40EF-7443-B9C7-B17AAC770186}" presName="textNode" presStyleLbl="bgShp" presStyleIdx="0" presStyleCnt="4"/>
      <dgm:spPr/>
    </dgm:pt>
    <dgm:pt modelId="{02D4DFA6-A1C8-4645-AD7A-EE452C13A194}" type="pres">
      <dgm:prSet presAssocID="{5F7A0593-40EF-7443-B9C7-B17AAC770186}" presName="compChildNode" presStyleCnt="0"/>
      <dgm:spPr/>
    </dgm:pt>
    <dgm:pt modelId="{EAE72DD1-C22A-2B43-B5DC-607885006453}" type="pres">
      <dgm:prSet presAssocID="{5F7A0593-40EF-7443-B9C7-B17AAC770186}" presName="theInnerList" presStyleCnt="0"/>
      <dgm:spPr/>
    </dgm:pt>
    <dgm:pt modelId="{67929803-14DF-1544-8D2B-323DE6F32F3A}" type="pres">
      <dgm:prSet presAssocID="{BEA58EC8-6F44-824B-8D04-115EA1FC02F2}" presName="childNode" presStyleLbl="node1" presStyleIdx="0" presStyleCnt="7" custScaleX="107749" custScaleY="2000000" custLinFactY="-217583" custLinFactNeighborX="-6350" custLinFactNeighborY="-300000">
        <dgm:presLayoutVars>
          <dgm:bulletEnabled val="1"/>
        </dgm:presLayoutVars>
      </dgm:prSet>
      <dgm:spPr/>
    </dgm:pt>
    <dgm:pt modelId="{F3BC14C9-950F-E444-9CF9-B377B7447F5C}" type="pres">
      <dgm:prSet presAssocID="{BEA58EC8-6F44-824B-8D04-115EA1FC02F2}" presName="aSpace2" presStyleCnt="0"/>
      <dgm:spPr/>
    </dgm:pt>
    <dgm:pt modelId="{2AC36D6D-3FE5-6D44-BDB2-E7B3AF562E88}" type="pres">
      <dgm:prSet presAssocID="{9C4980AA-34C1-964E-9280-C164845186A9}" presName="childNode" presStyleLbl="node1" presStyleIdx="1" presStyleCnt="7" custScaleX="110128" custScaleY="1620636" custLinFactY="-69491" custLinFactNeighborX="-1468" custLinFactNeighborY="-100000">
        <dgm:presLayoutVars>
          <dgm:bulletEnabled val="1"/>
        </dgm:presLayoutVars>
      </dgm:prSet>
      <dgm:spPr/>
    </dgm:pt>
    <dgm:pt modelId="{84D54343-F889-0D4E-A7C8-7E6B06F86C06}" type="pres">
      <dgm:prSet presAssocID="{5F7A0593-40EF-7443-B9C7-B17AAC770186}" presName="aSpace" presStyleCnt="0"/>
      <dgm:spPr/>
    </dgm:pt>
    <dgm:pt modelId="{72C4E8DE-9717-984B-9961-BAD11361B5DD}" type="pres">
      <dgm:prSet presAssocID="{CEF1222E-8B86-2146-AED0-DB7AB15B0325}" presName="compNode" presStyleCnt="0"/>
      <dgm:spPr/>
    </dgm:pt>
    <dgm:pt modelId="{9B5A35BD-4791-FB4F-B56D-AD2780711BE1}" type="pres">
      <dgm:prSet presAssocID="{CEF1222E-8B86-2146-AED0-DB7AB15B0325}" presName="aNode" presStyleLbl="bgShp" presStyleIdx="1" presStyleCnt="4" custLinFactNeighborX="-3568" custLinFactNeighborY="415"/>
      <dgm:spPr/>
    </dgm:pt>
    <dgm:pt modelId="{CD6BFC7C-6754-A041-B4BB-E707FDE1447C}" type="pres">
      <dgm:prSet presAssocID="{CEF1222E-8B86-2146-AED0-DB7AB15B0325}" presName="textNode" presStyleLbl="bgShp" presStyleIdx="1" presStyleCnt="4"/>
      <dgm:spPr/>
    </dgm:pt>
    <dgm:pt modelId="{5F6DDD6C-E0CC-BF4F-897B-E5225E86E8F8}" type="pres">
      <dgm:prSet presAssocID="{CEF1222E-8B86-2146-AED0-DB7AB15B0325}" presName="compChildNode" presStyleCnt="0"/>
      <dgm:spPr/>
    </dgm:pt>
    <dgm:pt modelId="{B98E5CAC-6981-5841-BEB2-C72BA5CAF46C}" type="pres">
      <dgm:prSet presAssocID="{CEF1222E-8B86-2146-AED0-DB7AB15B0325}" presName="theInnerList" presStyleCnt="0"/>
      <dgm:spPr/>
    </dgm:pt>
    <dgm:pt modelId="{DC2651F7-2330-7942-BE36-688BFEEBAAE3}" type="pres">
      <dgm:prSet presAssocID="{2E164398-7D34-FC44-AB73-5DFE00B98D9D}" presName="childNode" presStyleLbl="node1" presStyleIdx="2" presStyleCnt="7">
        <dgm:presLayoutVars>
          <dgm:bulletEnabled val="1"/>
        </dgm:presLayoutVars>
      </dgm:prSet>
      <dgm:spPr/>
    </dgm:pt>
    <dgm:pt modelId="{8C1BA2A7-D3CB-FA4E-8AB7-C5642A7C6EFA}" type="pres">
      <dgm:prSet presAssocID="{2E164398-7D34-FC44-AB73-5DFE00B98D9D}" presName="aSpace2" presStyleCnt="0"/>
      <dgm:spPr/>
    </dgm:pt>
    <dgm:pt modelId="{628DA986-683D-C44A-8E27-1838073A0383}" type="pres">
      <dgm:prSet presAssocID="{9854278D-CA32-2C47-B1FA-7FEDEC6CF047}" presName="childNode" presStyleLbl="node1" presStyleIdx="3" presStyleCnt="7">
        <dgm:presLayoutVars>
          <dgm:bulletEnabled val="1"/>
        </dgm:presLayoutVars>
      </dgm:prSet>
      <dgm:spPr/>
    </dgm:pt>
    <dgm:pt modelId="{5C04C512-C0B5-C648-A1CF-6D74883C16A7}" type="pres">
      <dgm:prSet presAssocID="{CEF1222E-8B86-2146-AED0-DB7AB15B0325}" presName="aSpace" presStyleCnt="0"/>
      <dgm:spPr/>
    </dgm:pt>
    <dgm:pt modelId="{C80EA9E8-D8F8-C446-BEF6-9F24EE037F42}" type="pres">
      <dgm:prSet presAssocID="{2E2839CA-FD40-E54F-B454-A54C58DCA1EC}" presName="compNode" presStyleCnt="0"/>
      <dgm:spPr/>
    </dgm:pt>
    <dgm:pt modelId="{E7DFC90C-6F3C-9C48-A13E-218F85B3DF76}" type="pres">
      <dgm:prSet presAssocID="{2E2839CA-FD40-E54F-B454-A54C58DCA1EC}" presName="aNode" presStyleLbl="bgShp" presStyleIdx="2" presStyleCnt="4"/>
      <dgm:spPr/>
    </dgm:pt>
    <dgm:pt modelId="{0B47A9F2-9FCF-7244-BA40-DCF5C1ADFC6A}" type="pres">
      <dgm:prSet presAssocID="{2E2839CA-FD40-E54F-B454-A54C58DCA1EC}" presName="textNode" presStyleLbl="bgShp" presStyleIdx="2" presStyleCnt="4"/>
      <dgm:spPr/>
    </dgm:pt>
    <dgm:pt modelId="{B21F3B88-EED5-9E40-A699-161CAF7155A2}" type="pres">
      <dgm:prSet presAssocID="{2E2839CA-FD40-E54F-B454-A54C58DCA1EC}" presName="compChildNode" presStyleCnt="0"/>
      <dgm:spPr/>
    </dgm:pt>
    <dgm:pt modelId="{B5240D9A-D670-054E-9BD8-EC84455B9377}" type="pres">
      <dgm:prSet presAssocID="{2E2839CA-FD40-E54F-B454-A54C58DCA1EC}" presName="theInnerList" presStyleCnt="0"/>
      <dgm:spPr/>
    </dgm:pt>
    <dgm:pt modelId="{89E78FAE-E7FC-6F45-9FD5-13656147126F}" type="pres">
      <dgm:prSet presAssocID="{7EB02CAC-5F44-1844-8022-C832067FE3E5}" presName="childNode" presStyleLbl="node1" presStyleIdx="4" presStyleCnt="7">
        <dgm:presLayoutVars>
          <dgm:bulletEnabled val="1"/>
        </dgm:presLayoutVars>
      </dgm:prSet>
      <dgm:spPr/>
    </dgm:pt>
    <dgm:pt modelId="{EDE5238F-842A-E845-A62D-303D57CB6649}" type="pres">
      <dgm:prSet presAssocID="{2E2839CA-FD40-E54F-B454-A54C58DCA1EC}" presName="aSpace" presStyleCnt="0"/>
      <dgm:spPr/>
    </dgm:pt>
    <dgm:pt modelId="{FC7E0A17-E9AB-A548-BC06-60F6A8EE0257}" type="pres">
      <dgm:prSet presAssocID="{EA95307F-805F-0048-8FA0-7863F8330663}" presName="compNode" presStyleCnt="0"/>
      <dgm:spPr/>
    </dgm:pt>
    <dgm:pt modelId="{4AEBEE3B-9523-B144-A854-03C26A736C56}" type="pres">
      <dgm:prSet presAssocID="{EA95307F-805F-0048-8FA0-7863F8330663}" presName="aNode" presStyleLbl="bgShp" presStyleIdx="3" presStyleCnt="4"/>
      <dgm:spPr/>
    </dgm:pt>
    <dgm:pt modelId="{892DE851-41A1-214B-8AAB-0048FA2A06F7}" type="pres">
      <dgm:prSet presAssocID="{EA95307F-805F-0048-8FA0-7863F8330663}" presName="textNode" presStyleLbl="bgShp" presStyleIdx="3" presStyleCnt="4"/>
      <dgm:spPr/>
    </dgm:pt>
    <dgm:pt modelId="{9EFB49D4-7C27-D84D-B694-B04C90F47602}" type="pres">
      <dgm:prSet presAssocID="{EA95307F-805F-0048-8FA0-7863F8330663}" presName="compChildNode" presStyleCnt="0"/>
      <dgm:spPr/>
    </dgm:pt>
    <dgm:pt modelId="{7BAF5D94-D45B-C84D-814F-F4DE8BB5666D}" type="pres">
      <dgm:prSet presAssocID="{EA95307F-805F-0048-8FA0-7863F8330663}" presName="theInnerList" presStyleCnt="0"/>
      <dgm:spPr/>
    </dgm:pt>
    <dgm:pt modelId="{DC570445-1816-FD46-B8CF-3D4044D757C8}" type="pres">
      <dgm:prSet presAssocID="{38534438-B4E8-E14B-BB5E-09B8CC4B5F3A}" presName="childNode" presStyleLbl="node1" presStyleIdx="5" presStyleCnt="7">
        <dgm:presLayoutVars>
          <dgm:bulletEnabled val="1"/>
        </dgm:presLayoutVars>
      </dgm:prSet>
      <dgm:spPr/>
    </dgm:pt>
    <dgm:pt modelId="{BB7450D6-BCF3-D44D-8E7A-7363782DC3E6}" type="pres">
      <dgm:prSet presAssocID="{38534438-B4E8-E14B-BB5E-09B8CC4B5F3A}" presName="aSpace2" presStyleCnt="0"/>
      <dgm:spPr/>
    </dgm:pt>
    <dgm:pt modelId="{A3AE3916-78BA-B542-BC6D-268AB17643C7}" type="pres">
      <dgm:prSet presAssocID="{98E4DC32-E364-A345-B4E5-30AA6E12BE76}" presName="childNode" presStyleLbl="node1" presStyleIdx="6" presStyleCnt="7">
        <dgm:presLayoutVars>
          <dgm:bulletEnabled val="1"/>
        </dgm:presLayoutVars>
      </dgm:prSet>
      <dgm:spPr/>
    </dgm:pt>
  </dgm:ptLst>
  <dgm:cxnLst>
    <dgm:cxn modelId="{036C5106-7C5E-454C-9236-E7B42F4D24C2}" srcId="{6AEA7591-2717-294E-AC74-2F172A4BEE55}" destId="{5F7A0593-40EF-7443-B9C7-B17AAC770186}" srcOrd="0" destOrd="0" parTransId="{5A1B5EDB-2951-0946-8D14-FF5D7B1E31E2}" sibTransId="{994B5059-DE77-C346-91CC-BA59A87E4E48}"/>
    <dgm:cxn modelId="{940D3907-01E5-AE40-8EDA-D193F6181A8C}" type="presOf" srcId="{CEF1222E-8B86-2146-AED0-DB7AB15B0325}" destId="{CD6BFC7C-6754-A041-B4BB-E707FDE1447C}" srcOrd="1" destOrd="0" presId="urn:microsoft.com/office/officeart/2005/8/layout/lProcess2"/>
    <dgm:cxn modelId="{CEC3C809-7C3C-244E-80F0-91AB2632A770}" srcId="{6AEA7591-2717-294E-AC74-2F172A4BEE55}" destId="{EA95307F-805F-0048-8FA0-7863F8330663}" srcOrd="3" destOrd="0" parTransId="{28579A18-503B-E744-8E05-481BD6C85DE3}" sibTransId="{94135DCA-3EF3-BC4E-A6F0-D4658F68709C}"/>
    <dgm:cxn modelId="{F8C2391A-8E28-CA4D-959F-046E08FDC4B2}" type="presOf" srcId="{EA95307F-805F-0048-8FA0-7863F8330663}" destId="{4AEBEE3B-9523-B144-A854-03C26A736C56}" srcOrd="0" destOrd="0" presId="urn:microsoft.com/office/officeart/2005/8/layout/lProcess2"/>
    <dgm:cxn modelId="{1CC41B1E-E089-CC47-B21D-9DD995EA81E6}" type="presOf" srcId="{7EB02CAC-5F44-1844-8022-C832067FE3E5}" destId="{89E78FAE-E7FC-6F45-9FD5-13656147126F}" srcOrd="0" destOrd="0" presId="urn:microsoft.com/office/officeart/2005/8/layout/lProcess2"/>
    <dgm:cxn modelId="{3AAC3A26-CC23-BC47-AAC0-3F543B68E514}" srcId="{EA95307F-805F-0048-8FA0-7863F8330663}" destId="{38534438-B4E8-E14B-BB5E-09B8CC4B5F3A}" srcOrd="0" destOrd="0" parTransId="{B2936050-6A6A-FE4D-849C-7ABA0E9BBDB3}" sibTransId="{975E2BC2-276D-E446-815C-39904ADCF9E2}"/>
    <dgm:cxn modelId="{7057C22C-F846-384D-B921-8B3E6041CA9C}" srcId="{2E2839CA-FD40-E54F-B454-A54C58DCA1EC}" destId="{7EB02CAC-5F44-1844-8022-C832067FE3E5}" srcOrd="0" destOrd="0" parTransId="{12437B1F-C631-7A40-9B04-FE9480EE00CA}" sibTransId="{5F671FEC-DA6D-534F-BAE1-5FD2F591EC9D}"/>
    <dgm:cxn modelId="{347E552D-25BE-E64F-A282-CB9A0A08080F}" srcId="{6AEA7591-2717-294E-AC74-2F172A4BEE55}" destId="{CEF1222E-8B86-2146-AED0-DB7AB15B0325}" srcOrd="1" destOrd="0" parTransId="{9C396527-8503-6343-B043-7311677CCE0B}" sibTransId="{919814D4-B308-EF46-8761-95EDA8157785}"/>
    <dgm:cxn modelId="{97995B46-1391-C44D-9941-1377735DF11C}" type="presOf" srcId="{9854278D-CA32-2C47-B1FA-7FEDEC6CF047}" destId="{628DA986-683D-C44A-8E27-1838073A0383}" srcOrd="0" destOrd="0" presId="urn:microsoft.com/office/officeart/2005/8/layout/lProcess2"/>
    <dgm:cxn modelId="{EE6E294C-9FF9-4242-AE19-85FB46316C9F}" type="presOf" srcId="{5F7A0593-40EF-7443-B9C7-B17AAC770186}" destId="{77B04B13-2C26-CD46-9B73-874AD9E88A80}" srcOrd="1" destOrd="0" presId="urn:microsoft.com/office/officeart/2005/8/layout/lProcess2"/>
    <dgm:cxn modelId="{D9501F4F-C1C4-3F4E-A080-AFE593045DC0}" srcId="{EA95307F-805F-0048-8FA0-7863F8330663}" destId="{98E4DC32-E364-A345-B4E5-30AA6E12BE76}" srcOrd="1" destOrd="0" parTransId="{B734726D-087C-A246-85C3-D788A134CC8A}" sibTransId="{24F7655D-4BBD-874A-87BE-88485339E572}"/>
    <dgm:cxn modelId="{DEFD9E55-AC74-FC4D-A3D9-FFFFD7686BC2}" type="presOf" srcId="{EA95307F-805F-0048-8FA0-7863F8330663}" destId="{892DE851-41A1-214B-8AAB-0048FA2A06F7}" srcOrd="1" destOrd="0" presId="urn:microsoft.com/office/officeart/2005/8/layout/lProcess2"/>
    <dgm:cxn modelId="{2228BB6D-46F9-AE4F-912F-110DBADB62AF}" type="presOf" srcId="{38534438-B4E8-E14B-BB5E-09B8CC4B5F3A}" destId="{DC570445-1816-FD46-B8CF-3D4044D757C8}" srcOrd="0" destOrd="0" presId="urn:microsoft.com/office/officeart/2005/8/layout/lProcess2"/>
    <dgm:cxn modelId="{1FFC736F-71F2-764D-996C-E064FB022629}" srcId="{5F7A0593-40EF-7443-B9C7-B17AAC770186}" destId="{BEA58EC8-6F44-824B-8D04-115EA1FC02F2}" srcOrd="0" destOrd="0" parTransId="{BBB8D625-25F1-DB44-A5A2-632761202113}" sibTransId="{CF938962-7E20-B54D-9975-25F5545BEC37}"/>
    <dgm:cxn modelId="{CD2E877A-0C67-824B-A7B5-E88A0D391C7D}" type="presOf" srcId="{2E2839CA-FD40-E54F-B454-A54C58DCA1EC}" destId="{E7DFC90C-6F3C-9C48-A13E-218F85B3DF76}" srcOrd="0" destOrd="0" presId="urn:microsoft.com/office/officeart/2005/8/layout/lProcess2"/>
    <dgm:cxn modelId="{F967A18F-0832-7246-BE38-313AAC28F3D1}" srcId="{5F7A0593-40EF-7443-B9C7-B17AAC770186}" destId="{9C4980AA-34C1-964E-9280-C164845186A9}" srcOrd="1" destOrd="0" parTransId="{7825D392-F834-6F45-9B2E-C5A59A596DE7}" sibTransId="{4C28BAFB-D900-044F-A2E7-1CFE84B779F9}"/>
    <dgm:cxn modelId="{2D3AAF9A-47DE-1B43-98B7-7C8DAC394393}" type="presOf" srcId="{98E4DC32-E364-A345-B4E5-30AA6E12BE76}" destId="{A3AE3916-78BA-B542-BC6D-268AB17643C7}" srcOrd="0" destOrd="0" presId="urn:microsoft.com/office/officeart/2005/8/layout/lProcess2"/>
    <dgm:cxn modelId="{BB9D36AF-44A2-A546-B74C-00C646D68489}" srcId="{CEF1222E-8B86-2146-AED0-DB7AB15B0325}" destId="{9854278D-CA32-2C47-B1FA-7FEDEC6CF047}" srcOrd="1" destOrd="0" parTransId="{C336F402-856E-A744-A6D8-A858E23E76AB}" sibTransId="{37623277-AD8F-D648-834A-11AB9E0BE915}"/>
    <dgm:cxn modelId="{2F03FBB0-6810-8C4F-94F9-3B2AB6FC2F0A}" type="presOf" srcId="{CEF1222E-8B86-2146-AED0-DB7AB15B0325}" destId="{9B5A35BD-4791-FB4F-B56D-AD2780711BE1}" srcOrd="0" destOrd="0" presId="urn:microsoft.com/office/officeart/2005/8/layout/lProcess2"/>
    <dgm:cxn modelId="{84B485C1-2181-074D-8EFE-69E7CC6FF99B}" type="presOf" srcId="{2E2839CA-FD40-E54F-B454-A54C58DCA1EC}" destId="{0B47A9F2-9FCF-7244-BA40-DCF5C1ADFC6A}" srcOrd="1" destOrd="0" presId="urn:microsoft.com/office/officeart/2005/8/layout/lProcess2"/>
    <dgm:cxn modelId="{D564F3CC-9FF2-A54A-BF02-DB978F6B798D}" type="presOf" srcId="{6AEA7591-2717-294E-AC74-2F172A4BEE55}" destId="{623D7F66-FB0B-F84A-BE21-9BCFAFC76FDE}" srcOrd="0" destOrd="0" presId="urn:microsoft.com/office/officeart/2005/8/layout/lProcess2"/>
    <dgm:cxn modelId="{C01C7BD3-F0ED-D748-98C1-1E5F87F4E2B6}" type="presOf" srcId="{5F7A0593-40EF-7443-B9C7-B17AAC770186}" destId="{367C5AC0-6917-C543-B624-D9CB0ED51128}" srcOrd="0" destOrd="0" presId="urn:microsoft.com/office/officeart/2005/8/layout/lProcess2"/>
    <dgm:cxn modelId="{E6F7EDD7-3224-674F-8D85-DB3991C71B5F}" type="presOf" srcId="{9C4980AA-34C1-964E-9280-C164845186A9}" destId="{2AC36D6D-3FE5-6D44-BDB2-E7B3AF562E88}" srcOrd="0" destOrd="0" presId="urn:microsoft.com/office/officeart/2005/8/layout/lProcess2"/>
    <dgm:cxn modelId="{5A85B1E2-4852-8C48-8A25-E4816DBB2F7E}" srcId="{CEF1222E-8B86-2146-AED0-DB7AB15B0325}" destId="{2E164398-7D34-FC44-AB73-5DFE00B98D9D}" srcOrd="0" destOrd="0" parTransId="{E6E4804B-67E9-3041-BACB-CF3FD61E4B71}" sibTransId="{6F1ECED3-A442-364E-916F-33D8EEF3E85B}"/>
    <dgm:cxn modelId="{4594A2E8-E6CF-5A49-8D1B-666D64317C71}" type="presOf" srcId="{2E164398-7D34-FC44-AB73-5DFE00B98D9D}" destId="{DC2651F7-2330-7942-BE36-688BFEEBAAE3}" srcOrd="0" destOrd="0" presId="urn:microsoft.com/office/officeart/2005/8/layout/lProcess2"/>
    <dgm:cxn modelId="{D43F12EB-7EFF-4C4D-8A11-DDEBCC34FAC5}" srcId="{6AEA7591-2717-294E-AC74-2F172A4BEE55}" destId="{2E2839CA-FD40-E54F-B454-A54C58DCA1EC}" srcOrd="2" destOrd="0" parTransId="{1E322007-44B1-3340-BFDD-B3464DA447FD}" sibTransId="{B56AF4C8-A1BD-EC48-9604-FE1989F6F0FF}"/>
    <dgm:cxn modelId="{C4AE81FC-A389-8046-B707-2D99A7A2D589}" type="presOf" srcId="{BEA58EC8-6F44-824B-8D04-115EA1FC02F2}" destId="{67929803-14DF-1544-8D2B-323DE6F32F3A}" srcOrd="0" destOrd="0" presId="urn:microsoft.com/office/officeart/2005/8/layout/lProcess2"/>
    <dgm:cxn modelId="{51DB3647-3708-BE4A-85DB-D0647FB95D0D}" type="presParOf" srcId="{623D7F66-FB0B-F84A-BE21-9BCFAFC76FDE}" destId="{CD2748F6-4D63-D248-B5E7-6E680D0C28A8}" srcOrd="0" destOrd="0" presId="urn:microsoft.com/office/officeart/2005/8/layout/lProcess2"/>
    <dgm:cxn modelId="{067D0DE0-C63C-6444-BD0B-17E26485892D}" type="presParOf" srcId="{CD2748F6-4D63-D248-B5E7-6E680D0C28A8}" destId="{367C5AC0-6917-C543-B624-D9CB0ED51128}" srcOrd="0" destOrd="0" presId="urn:microsoft.com/office/officeart/2005/8/layout/lProcess2"/>
    <dgm:cxn modelId="{DEB0DD31-19DE-5E4C-9EE3-D09934CAAE92}" type="presParOf" srcId="{CD2748F6-4D63-D248-B5E7-6E680D0C28A8}" destId="{77B04B13-2C26-CD46-9B73-874AD9E88A80}" srcOrd="1" destOrd="0" presId="urn:microsoft.com/office/officeart/2005/8/layout/lProcess2"/>
    <dgm:cxn modelId="{4D5EC0F9-4AA3-0544-AB2E-2DF9974BCE62}" type="presParOf" srcId="{CD2748F6-4D63-D248-B5E7-6E680D0C28A8}" destId="{02D4DFA6-A1C8-4645-AD7A-EE452C13A194}" srcOrd="2" destOrd="0" presId="urn:microsoft.com/office/officeart/2005/8/layout/lProcess2"/>
    <dgm:cxn modelId="{E92528D0-3170-EA4A-B1CA-498C2E7D3BC8}" type="presParOf" srcId="{02D4DFA6-A1C8-4645-AD7A-EE452C13A194}" destId="{EAE72DD1-C22A-2B43-B5DC-607885006453}" srcOrd="0" destOrd="0" presId="urn:microsoft.com/office/officeart/2005/8/layout/lProcess2"/>
    <dgm:cxn modelId="{CF7B0267-31EF-0F40-AF1D-547ED981C510}" type="presParOf" srcId="{EAE72DD1-C22A-2B43-B5DC-607885006453}" destId="{67929803-14DF-1544-8D2B-323DE6F32F3A}" srcOrd="0" destOrd="0" presId="urn:microsoft.com/office/officeart/2005/8/layout/lProcess2"/>
    <dgm:cxn modelId="{4BF000A8-B3AC-EC49-B630-30A982D31AEB}" type="presParOf" srcId="{EAE72DD1-C22A-2B43-B5DC-607885006453}" destId="{F3BC14C9-950F-E444-9CF9-B377B7447F5C}" srcOrd="1" destOrd="0" presId="urn:microsoft.com/office/officeart/2005/8/layout/lProcess2"/>
    <dgm:cxn modelId="{896E4DE1-CF98-1A45-A89D-AAFBBF883C94}" type="presParOf" srcId="{EAE72DD1-C22A-2B43-B5DC-607885006453}" destId="{2AC36D6D-3FE5-6D44-BDB2-E7B3AF562E88}" srcOrd="2" destOrd="0" presId="urn:microsoft.com/office/officeart/2005/8/layout/lProcess2"/>
    <dgm:cxn modelId="{0E73584D-BAB0-3A49-AE6E-7E1236ADBB18}" type="presParOf" srcId="{623D7F66-FB0B-F84A-BE21-9BCFAFC76FDE}" destId="{84D54343-F889-0D4E-A7C8-7E6B06F86C06}" srcOrd="1" destOrd="0" presId="urn:microsoft.com/office/officeart/2005/8/layout/lProcess2"/>
    <dgm:cxn modelId="{CF1B7E89-7689-FD44-91B7-8F12BF187220}" type="presParOf" srcId="{623D7F66-FB0B-F84A-BE21-9BCFAFC76FDE}" destId="{72C4E8DE-9717-984B-9961-BAD11361B5DD}" srcOrd="2" destOrd="0" presId="urn:microsoft.com/office/officeart/2005/8/layout/lProcess2"/>
    <dgm:cxn modelId="{DAF986C6-0D32-A84F-8EDD-DB4D66285BDE}" type="presParOf" srcId="{72C4E8DE-9717-984B-9961-BAD11361B5DD}" destId="{9B5A35BD-4791-FB4F-B56D-AD2780711BE1}" srcOrd="0" destOrd="0" presId="urn:microsoft.com/office/officeart/2005/8/layout/lProcess2"/>
    <dgm:cxn modelId="{A49B935A-5E37-5041-99FE-6E07337F8EC4}" type="presParOf" srcId="{72C4E8DE-9717-984B-9961-BAD11361B5DD}" destId="{CD6BFC7C-6754-A041-B4BB-E707FDE1447C}" srcOrd="1" destOrd="0" presId="urn:microsoft.com/office/officeart/2005/8/layout/lProcess2"/>
    <dgm:cxn modelId="{E8A3ED58-7D6E-6546-81C8-5F9E8F497683}" type="presParOf" srcId="{72C4E8DE-9717-984B-9961-BAD11361B5DD}" destId="{5F6DDD6C-E0CC-BF4F-897B-E5225E86E8F8}" srcOrd="2" destOrd="0" presId="urn:microsoft.com/office/officeart/2005/8/layout/lProcess2"/>
    <dgm:cxn modelId="{BE0DE470-49FC-4C46-9755-8E070E39767A}" type="presParOf" srcId="{5F6DDD6C-E0CC-BF4F-897B-E5225E86E8F8}" destId="{B98E5CAC-6981-5841-BEB2-C72BA5CAF46C}" srcOrd="0" destOrd="0" presId="urn:microsoft.com/office/officeart/2005/8/layout/lProcess2"/>
    <dgm:cxn modelId="{30D620DA-8EC8-D644-BDF3-3919410298AA}" type="presParOf" srcId="{B98E5CAC-6981-5841-BEB2-C72BA5CAF46C}" destId="{DC2651F7-2330-7942-BE36-688BFEEBAAE3}" srcOrd="0" destOrd="0" presId="urn:microsoft.com/office/officeart/2005/8/layout/lProcess2"/>
    <dgm:cxn modelId="{C88813DD-B367-2B4A-8383-1291003A4346}" type="presParOf" srcId="{B98E5CAC-6981-5841-BEB2-C72BA5CAF46C}" destId="{8C1BA2A7-D3CB-FA4E-8AB7-C5642A7C6EFA}" srcOrd="1" destOrd="0" presId="urn:microsoft.com/office/officeart/2005/8/layout/lProcess2"/>
    <dgm:cxn modelId="{31ECD343-0F65-F945-A970-475D1DC8D894}" type="presParOf" srcId="{B98E5CAC-6981-5841-BEB2-C72BA5CAF46C}" destId="{628DA986-683D-C44A-8E27-1838073A0383}" srcOrd="2" destOrd="0" presId="urn:microsoft.com/office/officeart/2005/8/layout/lProcess2"/>
    <dgm:cxn modelId="{E6630D90-DAFD-B04F-A86F-099F6EE17508}" type="presParOf" srcId="{623D7F66-FB0B-F84A-BE21-9BCFAFC76FDE}" destId="{5C04C512-C0B5-C648-A1CF-6D74883C16A7}" srcOrd="3" destOrd="0" presId="urn:microsoft.com/office/officeart/2005/8/layout/lProcess2"/>
    <dgm:cxn modelId="{1A151929-62D6-BD45-AA80-CD59E0E443BB}" type="presParOf" srcId="{623D7F66-FB0B-F84A-BE21-9BCFAFC76FDE}" destId="{C80EA9E8-D8F8-C446-BEF6-9F24EE037F42}" srcOrd="4" destOrd="0" presId="urn:microsoft.com/office/officeart/2005/8/layout/lProcess2"/>
    <dgm:cxn modelId="{9E66E028-BCA8-E040-B800-27B6270B2E73}" type="presParOf" srcId="{C80EA9E8-D8F8-C446-BEF6-9F24EE037F42}" destId="{E7DFC90C-6F3C-9C48-A13E-218F85B3DF76}" srcOrd="0" destOrd="0" presId="urn:microsoft.com/office/officeart/2005/8/layout/lProcess2"/>
    <dgm:cxn modelId="{2BB51871-BF1B-FF4A-9027-6E2A84B6EA85}" type="presParOf" srcId="{C80EA9E8-D8F8-C446-BEF6-9F24EE037F42}" destId="{0B47A9F2-9FCF-7244-BA40-DCF5C1ADFC6A}" srcOrd="1" destOrd="0" presId="urn:microsoft.com/office/officeart/2005/8/layout/lProcess2"/>
    <dgm:cxn modelId="{BEB8B8F6-6915-344C-A009-B6883C791C46}" type="presParOf" srcId="{C80EA9E8-D8F8-C446-BEF6-9F24EE037F42}" destId="{B21F3B88-EED5-9E40-A699-161CAF7155A2}" srcOrd="2" destOrd="0" presId="urn:microsoft.com/office/officeart/2005/8/layout/lProcess2"/>
    <dgm:cxn modelId="{7D71D942-BF7D-9247-9B67-C8089314BF3D}" type="presParOf" srcId="{B21F3B88-EED5-9E40-A699-161CAF7155A2}" destId="{B5240D9A-D670-054E-9BD8-EC84455B9377}" srcOrd="0" destOrd="0" presId="urn:microsoft.com/office/officeart/2005/8/layout/lProcess2"/>
    <dgm:cxn modelId="{3A66EA79-A1DF-2D4D-A336-81047338FF33}" type="presParOf" srcId="{B5240D9A-D670-054E-9BD8-EC84455B9377}" destId="{89E78FAE-E7FC-6F45-9FD5-13656147126F}" srcOrd="0" destOrd="0" presId="urn:microsoft.com/office/officeart/2005/8/layout/lProcess2"/>
    <dgm:cxn modelId="{A2648B51-D8BF-2D47-BF23-9C5275C13759}" type="presParOf" srcId="{623D7F66-FB0B-F84A-BE21-9BCFAFC76FDE}" destId="{EDE5238F-842A-E845-A62D-303D57CB6649}" srcOrd="5" destOrd="0" presId="urn:microsoft.com/office/officeart/2005/8/layout/lProcess2"/>
    <dgm:cxn modelId="{275462A4-0A71-8E48-A822-4C80B787FAAA}" type="presParOf" srcId="{623D7F66-FB0B-F84A-BE21-9BCFAFC76FDE}" destId="{FC7E0A17-E9AB-A548-BC06-60F6A8EE0257}" srcOrd="6" destOrd="0" presId="urn:microsoft.com/office/officeart/2005/8/layout/lProcess2"/>
    <dgm:cxn modelId="{3F811844-9FAB-9C4E-AFD5-158521B5FCBA}" type="presParOf" srcId="{FC7E0A17-E9AB-A548-BC06-60F6A8EE0257}" destId="{4AEBEE3B-9523-B144-A854-03C26A736C56}" srcOrd="0" destOrd="0" presId="urn:microsoft.com/office/officeart/2005/8/layout/lProcess2"/>
    <dgm:cxn modelId="{CE62E8DC-060E-1A4F-8055-A8BDC51A714F}" type="presParOf" srcId="{FC7E0A17-E9AB-A548-BC06-60F6A8EE0257}" destId="{892DE851-41A1-214B-8AAB-0048FA2A06F7}" srcOrd="1" destOrd="0" presId="urn:microsoft.com/office/officeart/2005/8/layout/lProcess2"/>
    <dgm:cxn modelId="{A678766C-2661-C549-B46B-F6D0B32AD641}" type="presParOf" srcId="{FC7E0A17-E9AB-A548-BC06-60F6A8EE0257}" destId="{9EFB49D4-7C27-D84D-B694-B04C90F47602}" srcOrd="2" destOrd="0" presId="urn:microsoft.com/office/officeart/2005/8/layout/lProcess2"/>
    <dgm:cxn modelId="{1182BD73-8480-6C42-B802-6BE1D1A9A744}" type="presParOf" srcId="{9EFB49D4-7C27-D84D-B694-B04C90F47602}" destId="{7BAF5D94-D45B-C84D-814F-F4DE8BB5666D}" srcOrd="0" destOrd="0" presId="urn:microsoft.com/office/officeart/2005/8/layout/lProcess2"/>
    <dgm:cxn modelId="{BCC29F60-5B7B-BC4B-9E2D-CD494B46E606}" type="presParOf" srcId="{7BAF5D94-D45B-C84D-814F-F4DE8BB5666D}" destId="{DC570445-1816-FD46-B8CF-3D4044D757C8}" srcOrd="0" destOrd="0" presId="urn:microsoft.com/office/officeart/2005/8/layout/lProcess2"/>
    <dgm:cxn modelId="{51524192-F8DE-2B4C-AA2B-A47D3066EDB6}" type="presParOf" srcId="{7BAF5D94-D45B-C84D-814F-F4DE8BB5666D}" destId="{BB7450D6-BCF3-D44D-8E7A-7363782DC3E6}" srcOrd="1" destOrd="0" presId="urn:microsoft.com/office/officeart/2005/8/layout/lProcess2"/>
    <dgm:cxn modelId="{3F5DB4AC-9FB6-414E-B815-3484FAE26CA3}" type="presParOf" srcId="{7BAF5D94-D45B-C84D-814F-F4DE8BB5666D}" destId="{A3AE3916-78BA-B542-BC6D-268AB17643C7}" srcOrd="2"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6769005-F534-1D4F-8C54-F96506ED997E}" type="doc">
      <dgm:prSet loTypeId="urn:microsoft.com/office/officeart/2009/layout/CircleArrowProcess" loCatId="relationship" qsTypeId="urn:microsoft.com/office/officeart/2005/8/quickstyle/simple1" qsCatId="simple" csTypeId="urn:microsoft.com/office/officeart/2005/8/colors/accent1_2" csCatId="accent1"/>
      <dgm:spPr/>
      <dgm:t>
        <a:bodyPr/>
        <a:lstStyle/>
        <a:p>
          <a:endParaRPr lang="en-US"/>
        </a:p>
      </dgm:t>
    </dgm:pt>
    <dgm:pt modelId="{B2D51F6F-BBFE-B641-902F-D5E1206A818D}">
      <dgm:prSet custT="1"/>
      <dgm:spPr/>
      <dgm:t>
        <a:bodyPr/>
        <a:lstStyle/>
        <a:p>
          <a:r>
            <a:rPr lang="en-US" sz="1400" dirty="0"/>
            <a:t>The main threat involving wireless access points is unauthorized access to the network</a:t>
          </a:r>
        </a:p>
      </dgm:t>
    </dgm:pt>
    <dgm:pt modelId="{0574A825-B167-B04A-9640-80E04F7FD882}" type="parTrans" cxnId="{8DEA5F12-A8CF-4849-9035-C6B13FF9FC20}">
      <dgm:prSet/>
      <dgm:spPr/>
      <dgm:t>
        <a:bodyPr/>
        <a:lstStyle/>
        <a:p>
          <a:endParaRPr lang="en-US"/>
        </a:p>
      </dgm:t>
    </dgm:pt>
    <dgm:pt modelId="{88A6C48D-179A-E540-83D6-05A8513DC258}" type="sibTrans" cxnId="{8DEA5F12-A8CF-4849-9035-C6B13FF9FC20}">
      <dgm:prSet/>
      <dgm:spPr/>
      <dgm:t>
        <a:bodyPr/>
        <a:lstStyle/>
        <a:p>
          <a:endParaRPr lang="en-US"/>
        </a:p>
      </dgm:t>
    </dgm:pt>
    <dgm:pt modelId="{87ECF39E-26BB-D947-BCA8-F36B3BC5D5A8}">
      <dgm:prSet custT="1"/>
      <dgm:spPr/>
      <dgm:t>
        <a:bodyPr/>
        <a:lstStyle/>
        <a:p>
          <a:r>
            <a:rPr lang="en-US" sz="1400" dirty="0"/>
            <a:t>The principal approach for preventing such access is the IEEE 802.1x standard for port-based network access control</a:t>
          </a:r>
        </a:p>
      </dgm:t>
    </dgm:pt>
    <dgm:pt modelId="{94A9898D-4E61-9C45-BC17-1A63E2313C57}" type="parTrans" cxnId="{01D32621-17A3-9648-A28C-9FE8139376DA}">
      <dgm:prSet/>
      <dgm:spPr/>
      <dgm:t>
        <a:bodyPr/>
        <a:lstStyle/>
        <a:p>
          <a:endParaRPr lang="en-US"/>
        </a:p>
      </dgm:t>
    </dgm:pt>
    <dgm:pt modelId="{8AC4F9DB-E6AC-2A40-A93B-BDEAB1B2E7B2}" type="sibTrans" cxnId="{01D32621-17A3-9648-A28C-9FE8139376DA}">
      <dgm:prSet/>
      <dgm:spPr/>
      <dgm:t>
        <a:bodyPr/>
        <a:lstStyle/>
        <a:p>
          <a:endParaRPr lang="en-US"/>
        </a:p>
      </dgm:t>
    </dgm:pt>
    <dgm:pt modelId="{F5E7ADBF-86AF-CF4F-80D2-CA9AC5261B56}">
      <dgm:prSet custT="1"/>
      <dgm:spPr/>
      <dgm:t>
        <a:bodyPr/>
        <a:lstStyle/>
        <a:p>
          <a:r>
            <a:rPr lang="en-US" sz="1400" dirty="0"/>
            <a:t>The use of 802.1X can prevent rogue access points and other unauthorized devices from becoming insecure backdoors</a:t>
          </a:r>
          <a:br>
            <a:rPr lang="en-US" sz="900" dirty="0"/>
          </a:br>
          <a:br>
            <a:rPr lang="en-US" sz="900" dirty="0"/>
          </a:br>
          <a:br>
            <a:rPr lang="en-US" sz="900" dirty="0"/>
          </a:br>
          <a:br>
            <a:rPr lang="en-US" sz="900" dirty="0"/>
          </a:br>
          <a:br>
            <a:rPr lang="en-US" sz="900" dirty="0"/>
          </a:br>
          <a:endParaRPr lang="en-US" sz="900" dirty="0"/>
        </a:p>
      </dgm:t>
    </dgm:pt>
    <dgm:pt modelId="{C8949CF5-8D81-A341-BE3A-47000C5243B1}" type="parTrans" cxnId="{FC7432E9-8F45-794A-BC97-4B7F984E3C59}">
      <dgm:prSet/>
      <dgm:spPr/>
      <dgm:t>
        <a:bodyPr/>
        <a:lstStyle/>
        <a:p>
          <a:endParaRPr lang="en-US"/>
        </a:p>
      </dgm:t>
    </dgm:pt>
    <dgm:pt modelId="{63BF38E2-95ED-A34E-A0B9-B5D245515D16}" type="sibTrans" cxnId="{FC7432E9-8F45-794A-BC97-4B7F984E3C59}">
      <dgm:prSet/>
      <dgm:spPr/>
      <dgm:t>
        <a:bodyPr/>
        <a:lstStyle/>
        <a:p>
          <a:endParaRPr lang="en-US"/>
        </a:p>
      </dgm:t>
    </dgm:pt>
    <dgm:pt modelId="{98064D53-E426-2F45-8292-848415D52F47}" type="pres">
      <dgm:prSet presAssocID="{C6769005-F534-1D4F-8C54-F96506ED997E}" presName="Name0" presStyleCnt="0">
        <dgm:presLayoutVars>
          <dgm:chMax val="7"/>
          <dgm:chPref val="7"/>
          <dgm:dir/>
          <dgm:animLvl val="lvl"/>
        </dgm:presLayoutVars>
      </dgm:prSet>
      <dgm:spPr/>
    </dgm:pt>
    <dgm:pt modelId="{DA71E505-06D7-BB43-8EB4-E59C34B9903B}" type="pres">
      <dgm:prSet presAssocID="{B2D51F6F-BBFE-B641-902F-D5E1206A818D}" presName="Accent1" presStyleCnt="0"/>
      <dgm:spPr/>
    </dgm:pt>
    <dgm:pt modelId="{AEEB6F04-77BD-B147-AA71-0F1B8427D945}" type="pres">
      <dgm:prSet presAssocID="{B2D51F6F-BBFE-B641-902F-D5E1206A818D}" presName="Accent" presStyleLbl="node1" presStyleIdx="0" presStyleCnt="2"/>
      <dgm:spPr/>
    </dgm:pt>
    <dgm:pt modelId="{9D574A9B-E321-F840-A20D-B9C8CB3737AB}" type="pres">
      <dgm:prSet presAssocID="{B2D51F6F-BBFE-B641-902F-D5E1206A818D}" presName="Parent1" presStyleLbl="revTx" presStyleIdx="0" presStyleCnt="3" custLinFactNeighborX="-300" custLinFactNeighborY="-15414">
        <dgm:presLayoutVars>
          <dgm:chMax val="1"/>
          <dgm:chPref val="1"/>
          <dgm:bulletEnabled val="1"/>
        </dgm:presLayoutVars>
      </dgm:prSet>
      <dgm:spPr/>
    </dgm:pt>
    <dgm:pt modelId="{C8A01A27-FBE9-A649-8E72-939498E35C52}" type="pres">
      <dgm:prSet presAssocID="{87ECF39E-26BB-D947-BCA8-F36B3BC5D5A8}" presName="Accent2" presStyleCnt="0"/>
      <dgm:spPr/>
    </dgm:pt>
    <dgm:pt modelId="{A8EE4E2A-138B-D142-B516-D93168C388B5}" type="pres">
      <dgm:prSet presAssocID="{87ECF39E-26BB-D947-BCA8-F36B3BC5D5A8}" presName="Accent" presStyleLbl="node1" presStyleIdx="1" presStyleCnt="2"/>
      <dgm:spPr/>
    </dgm:pt>
    <dgm:pt modelId="{8451B6B2-63F3-9546-809A-746AD9B80B03}" type="pres">
      <dgm:prSet presAssocID="{87ECF39E-26BB-D947-BCA8-F36B3BC5D5A8}" presName="Child2" presStyleLbl="revTx" presStyleIdx="1" presStyleCnt="3" custLinFactNeighborX="5844" custLinFactNeighborY="23775">
        <dgm:presLayoutVars>
          <dgm:chMax val="0"/>
          <dgm:chPref val="0"/>
          <dgm:bulletEnabled val="1"/>
        </dgm:presLayoutVars>
      </dgm:prSet>
      <dgm:spPr/>
    </dgm:pt>
    <dgm:pt modelId="{FA4F9488-0A46-8943-A950-ED502340678A}" type="pres">
      <dgm:prSet presAssocID="{87ECF39E-26BB-D947-BCA8-F36B3BC5D5A8}" presName="Parent2" presStyleLbl="revTx" presStyleIdx="2" presStyleCnt="3">
        <dgm:presLayoutVars>
          <dgm:chMax val="1"/>
          <dgm:chPref val="1"/>
          <dgm:bulletEnabled val="1"/>
        </dgm:presLayoutVars>
      </dgm:prSet>
      <dgm:spPr/>
    </dgm:pt>
  </dgm:ptLst>
  <dgm:cxnLst>
    <dgm:cxn modelId="{8DEA5F12-A8CF-4849-9035-C6B13FF9FC20}" srcId="{C6769005-F534-1D4F-8C54-F96506ED997E}" destId="{B2D51F6F-BBFE-B641-902F-D5E1206A818D}" srcOrd="0" destOrd="0" parTransId="{0574A825-B167-B04A-9640-80E04F7FD882}" sibTransId="{88A6C48D-179A-E540-83D6-05A8513DC258}"/>
    <dgm:cxn modelId="{01D32621-17A3-9648-A28C-9FE8139376DA}" srcId="{C6769005-F534-1D4F-8C54-F96506ED997E}" destId="{87ECF39E-26BB-D947-BCA8-F36B3BC5D5A8}" srcOrd="1" destOrd="0" parTransId="{94A9898D-4E61-9C45-BC17-1A63E2313C57}" sibTransId="{8AC4F9DB-E6AC-2A40-A93B-BDEAB1B2E7B2}"/>
    <dgm:cxn modelId="{26E6AD3F-BA09-834B-ACAD-C57BE15961F8}" type="presOf" srcId="{87ECF39E-26BB-D947-BCA8-F36B3BC5D5A8}" destId="{FA4F9488-0A46-8943-A950-ED502340678A}" srcOrd="0" destOrd="0" presId="urn:microsoft.com/office/officeart/2009/layout/CircleArrowProcess"/>
    <dgm:cxn modelId="{A73750B2-CB25-7447-A700-FCA0466AB464}" type="presOf" srcId="{C6769005-F534-1D4F-8C54-F96506ED997E}" destId="{98064D53-E426-2F45-8292-848415D52F47}" srcOrd="0" destOrd="0" presId="urn:microsoft.com/office/officeart/2009/layout/CircleArrowProcess"/>
    <dgm:cxn modelId="{D04AFFD0-76A7-9147-B7A2-8EB856C57BFC}" type="presOf" srcId="{B2D51F6F-BBFE-B641-902F-D5E1206A818D}" destId="{9D574A9B-E321-F840-A20D-B9C8CB3737AB}" srcOrd="0" destOrd="0" presId="urn:microsoft.com/office/officeart/2009/layout/CircleArrowProcess"/>
    <dgm:cxn modelId="{8FB9B2D1-9A9C-304B-80A1-690475411918}" type="presOf" srcId="{F5E7ADBF-86AF-CF4F-80D2-CA9AC5261B56}" destId="{8451B6B2-63F3-9546-809A-746AD9B80B03}" srcOrd="0" destOrd="0" presId="urn:microsoft.com/office/officeart/2009/layout/CircleArrowProcess"/>
    <dgm:cxn modelId="{FC7432E9-8F45-794A-BC97-4B7F984E3C59}" srcId="{87ECF39E-26BB-D947-BCA8-F36B3BC5D5A8}" destId="{F5E7ADBF-86AF-CF4F-80D2-CA9AC5261B56}" srcOrd="0" destOrd="0" parTransId="{C8949CF5-8D81-A341-BE3A-47000C5243B1}" sibTransId="{63BF38E2-95ED-A34E-A0B9-B5D245515D16}"/>
    <dgm:cxn modelId="{05E2F958-40CA-554B-ABF0-ABA186EFA78E}" type="presParOf" srcId="{98064D53-E426-2F45-8292-848415D52F47}" destId="{DA71E505-06D7-BB43-8EB4-E59C34B9903B}" srcOrd="0" destOrd="0" presId="urn:microsoft.com/office/officeart/2009/layout/CircleArrowProcess"/>
    <dgm:cxn modelId="{D79BF4ED-6940-B54F-885D-C379B45992AB}" type="presParOf" srcId="{DA71E505-06D7-BB43-8EB4-E59C34B9903B}" destId="{AEEB6F04-77BD-B147-AA71-0F1B8427D945}" srcOrd="0" destOrd="0" presId="urn:microsoft.com/office/officeart/2009/layout/CircleArrowProcess"/>
    <dgm:cxn modelId="{0B92753A-B617-0848-A620-387D7CB27FFF}" type="presParOf" srcId="{98064D53-E426-2F45-8292-848415D52F47}" destId="{9D574A9B-E321-F840-A20D-B9C8CB3737AB}" srcOrd="1" destOrd="0" presId="urn:microsoft.com/office/officeart/2009/layout/CircleArrowProcess"/>
    <dgm:cxn modelId="{714DAD6F-3630-444F-9E77-528434660536}" type="presParOf" srcId="{98064D53-E426-2F45-8292-848415D52F47}" destId="{C8A01A27-FBE9-A649-8E72-939498E35C52}" srcOrd="2" destOrd="0" presId="urn:microsoft.com/office/officeart/2009/layout/CircleArrowProcess"/>
    <dgm:cxn modelId="{D783A433-1561-7943-999D-303C040E3957}" type="presParOf" srcId="{C8A01A27-FBE9-A649-8E72-939498E35C52}" destId="{A8EE4E2A-138B-D142-B516-D93168C388B5}" srcOrd="0" destOrd="0" presId="urn:microsoft.com/office/officeart/2009/layout/CircleArrowProcess"/>
    <dgm:cxn modelId="{AE4098C4-63AB-5740-93A3-9F3987236453}" type="presParOf" srcId="{98064D53-E426-2F45-8292-848415D52F47}" destId="{8451B6B2-63F3-9546-809A-746AD9B80B03}" srcOrd="3" destOrd="0" presId="urn:microsoft.com/office/officeart/2009/layout/CircleArrowProcess"/>
    <dgm:cxn modelId="{2FDCE28F-8911-0C44-BED5-F1A09F229FF3}" type="presParOf" srcId="{98064D53-E426-2F45-8292-848415D52F47}" destId="{FA4F9488-0A46-8943-A950-ED502340678A}" srcOrd="4" destOrd="0" presId="urn:microsoft.com/office/officeart/2009/layout/Circle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3074C64-A96F-D744-BBCA-4E6C8E6DE9F6}"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7B0BF2EB-2BA3-B34F-8461-9E3EBB687822}">
      <dgm:prSet custT="1"/>
      <dgm:spPr>
        <a:solidFill>
          <a:schemeClr val="tx2">
            <a:lumMod val="40000"/>
            <a:lumOff val="60000"/>
          </a:schemeClr>
        </a:solidFill>
        <a:ln>
          <a:solidFill>
            <a:schemeClr val="tx2">
              <a:lumMod val="75000"/>
            </a:schemeClr>
          </a:solidFill>
        </a:ln>
        <a:effectLst/>
      </dgm:spPr>
      <dgm:t>
        <a:bodyPr/>
        <a:lstStyle/>
        <a:p>
          <a:pPr rtl="0"/>
          <a:r>
            <a:rPr lang="en-US" sz="2400" dirty="0">
              <a:solidFill>
                <a:schemeClr val="tx1"/>
              </a:solidFill>
            </a:rPr>
            <a:t>Use encryption</a:t>
          </a:r>
        </a:p>
      </dgm:t>
    </dgm:pt>
    <dgm:pt modelId="{329D0DFB-F393-2641-8328-34AE48370739}" type="parTrans" cxnId="{C2588339-6301-6E46-BEC2-9B3A9A8380F8}">
      <dgm:prSet/>
      <dgm:spPr/>
      <dgm:t>
        <a:bodyPr/>
        <a:lstStyle/>
        <a:p>
          <a:endParaRPr lang="en-US"/>
        </a:p>
      </dgm:t>
    </dgm:pt>
    <dgm:pt modelId="{CF7F44E1-9188-E74C-8261-163E14BA23F6}" type="sibTrans" cxnId="{C2588339-6301-6E46-BEC2-9B3A9A8380F8}">
      <dgm:prSet/>
      <dgm:spPr/>
      <dgm:t>
        <a:bodyPr/>
        <a:lstStyle/>
        <a:p>
          <a:endParaRPr lang="en-US"/>
        </a:p>
      </dgm:t>
    </dgm:pt>
    <dgm:pt modelId="{ADAC3677-692E-7041-90FB-2B300F498716}">
      <dgm:prSet custT="1"/>
      <dgm:spPr>
        <a:solidFill>
          <a:schemeClr val="tx2">
            <a:lumMod val="40000"/>
            <a:lumOff val="60000"/>
          </a:schemeClr>
        </a:solidFill>
        <a:ln>
          <a:solidFill>
            <a:schemeClr val="tx2">
              <a:lumMod val="75000"/>
            </a:schemeClr>
          </a:solidFill>
        </a:ln>
        <a:effectLst/>
      </dgm:spPr>
      <dgm:t>
        <a:bodyPr/>
        <a:lstStyle/>
        <a:p>
          <a:pPr rtl="0"/>
          <a:r>
            <a:rPr lang="en-US" sz="2400" dirty="0">
              <a:solidFill>
                <a:schemeClr val="tx1"/>
              </a:solidFill>
            </a:rPr>
            <a:t>Use antivirus, antispyware software and a firewall</a:t>
          </a:r>
        </a:p>
      </dgm:t>
    </dgm:pt>
    <dgm:pt modelId="{7A5CC66E-4A04-3740-A381-A9865BB85DEE}" type="parTrans" cxnId="{18799E4F-CFE7-FC46-B4AF-0D1C6227579D}">
      <dgm:prSet/>
      <dgm:spPr/>
      <dgm:t>
        <a:bodyPr/>
        <a:lstStyle/>
        <a:p>
          <a:endParaRPr lang="en-US"/>
        </a:p>
      </dgm:t>
    </dgm:pt>
    <dgm:pt modelId="{DE394379-F931-124A-954C-92A68FA9474F}" type="sibTrans" cxnId="{18799E4F-CFE7-FC46-B4AF-0D1C6227579D}">
      <dgm:prSet/>
      <dgm:spPr/>
      <dgm:t>
        <a:bodyPr/>
        <a:lstStyle/>
        <a:p>
          <a:endParaRPr lang="en-US"/>
        </a:p>
      </dgm:t>
    </dgm:pt>
    <dgm:pt modelId="{620B89ED-CFE8-8B46-A650-8FF58F19811B}">
      <dgm:prSet custT="1"/>
      <dgm:spPr>
        <a:solidFill>
          <a:schemeClr val="tx2">
            <a:lumMod val="40000"/>
            <a:lumOff val="60000"/>
          </a:schemeClr>
        </a:solidFill>
        <a:ln>
          <a:solidFill>
            <a:schemeClr val="tx2">
              <a:lumMod val="75000"/>
            </a:schemeClr>
          </a:solidFill>
        </a:ln>
        <a:effectLst/>
      </dgm:spPr>
      <dgm:t>
        <a:bodyPr/>
        <a:lstStyle/>
        <a:p>
          <a:pPr rtl="0"/>
          <a:r>
            <a:rPr lang="en-US" sz="2400" dirty="0">
              <a:solidFill>
                <a:schemeClr val="tx1"/>
              </a:solidFill>
            </a:rPr>
            <a:t>Turn off identifier broadcasting</a:t>
          </a:r>
        </a:p>
      </dgm:t>
    </dgm:pt>
    <dgm:pt modelId="{794EE4CB-C0F4-B844-96D0-65703DE8CD9F}" type="parTrans" cxnId="{6A17C204-2478-8D4C-B8BD-B5A4E5DBB33A}">
      <dgm:prSet/>
      <dgm:spPr/>
      <dgm:t>
        <a:bodyPr/>
        <a:lstStyle/>
        <a:p>
          <a:endParaRPr lang="en-US"/>
        </a:p>
      </dgm:t>
    </dgm:pt>
    <dgm:pt modelId="{282D0C39-4232-234C-903F-A5EE32ABEF48}" type="sibTrans" cxnId="{6A17C204-2478-8D4C-B8BD-B5A4E5DBB33A}">
      <dgm:prSet/>
      <dgm:spPr/>
      <dgm:t>
        <a:bodyPr/>
        <a:lstStyle/>
        <a:p>
          <a:endParaRPr lang="en-US"/>
        </a:p>
      </dgm:t>
    </dgm:pt>
    <dgm:pt modelId="{A75B273D-200F-C84C-8EBD-2D653AD340AF}">
      <dgm:prSet custT="1"/>
      <dgm:spPr>
        <a:solidFill>
          <a:schemeClr val="tx2">
            <a:lumMod val="40000"/>
            <a:lumOff val="60000"/>
          </a:schemeClr>
        </a:solidFill>
        <a:ln>
          <a:solidFill>
            <a:schemeClr val="tx2">
              <a:lumMod val="75000"/>
            </a:schemeClr>
          </a:solidFill>
        </a:ln>
        <a:effectLst/>
      </dgm:spPr>
      <dgm:t>
        <a:bodyPr/>
        <a:lstStyle/>
        <a:p>
          <a:pPr rtl="0"/>
          <a:r>
            <a:rPr lang="en-US" sz="2400" dirty="0">
              <a:solidFill>
                <a:schemeClr val="tx1"/>
              </a:solidFill>
            </a:rPr>
            <a:t>Change the identifier on your router from the default</a:t>
          </a:r>
        </a:p>
      </dgm:t>
    </dgm:pt>
    <dgm:pt modelId="{F37803EF-1F0B-8146-A36B-E655391E9173}" type="parTrans" cxnId="{AE44B2B1-E204-CE41-B15B-8DAC47B21B10}">
      <dgm:prSet/>
      <dgm:spPr/>
      <dgm:t>
        <a:bodyPr/>
        <a:lstStyle/>
        <a:p>
          <a:endParaRPr lang="en-US"/>
        </a:p>
      </dgm:t>
    </dgm:pt>
    <dgm:pt modelId="{72360EF9-880C-464E-ABCB-681ABEB7BAE2}" type="sibTrans" cxnId="{AE44B2B1-E204-CE41-B15B-8DAC47B21B10}">
      <dgm:prSet/>
      <dgm:spPr/>
      <dgm:t>
        <a:bodyPr/>
        <a:lstStyle/>
        <a:p>
          <a:endParaRPr lang="en-US"/>
        </a:p>
      </dgm:t>
    </dgm:pt>
    <dgm:pt modelId="{ACFA3209-CDA4-2246-8ED0-9D22B4B94FC7}">
      <dgm:prSet custT="1"/>
      <dgm:spPr>
        <a:solidFill>
          <a:schemeClr val="tx2">
            <a:lumMod val="40000"/>
            <a:lumOff val="60000"/>
          </a:schemeClr>
        </a:solidFill>
        <a:ln>
          <a:solidFill>
            <a:schemeClr val="tx2">
              <a:lumMod val="75000"/>
            </a:schemeClr>
          </a:solidFill>
        </a:ln>
        <a:effectLst/>
      </dgm:spPr>
      <dgm:t>
        <a:bodyPr/>
        <a:lstStyle/>
        <a:p>
          <a:pPr rtl="0"/>
          <a:r>
            <a:rPr lang="en-US" sz="2400" dirty="0">
              <a:solidFill>
                <a:schemeClr val="tx1"/>
              </a:solidFill>
            </a:rPr>
            <a:t>Change your router’s pre-set password for administration</a:t>
          </a:r>
        </a:p>
      </dgm:t>
    </dgm:pt>
    <dgm:pt modelId="{90FE8DF8-7063-AE45-8F2F-FF36A4DBB4E8}" type="parTrans" cxnId="{45A79F9A-0548-7C4C-8241-727651CB8B3C}">
      <dgm:prSet/>
      <dgm:spPr/>
      <dgm:t>
        <a:bodyPr/>
        <a:lstStyle/>
        <a:p>
          <a:endParaRPr lang="en-US"/>
        </a:p>
      </dgm:t>
    </dgm:pt>
    <dgm:pt modelId="{5B50D667-411D-BB40-9746-8F5A642914FE}" type="sibTrans" cxnId="{45A79F9A-0548-7C4C-8241-727651CB8B3C}">
      <dgm:prSet/>
      <dgm:spPr/>
      <dgm:t>
        <a:bodyPr/>
        <a:lstStyle/>
        <a:p>
          <a:endParaRPr lang="en-US"/>
        </a:p>
      </dgm:t>
    </dgm:pt>
    <dgm:pt modelId="{191CCC5C-117C-1E43-82A4-4FB9E8147276}">
      <dgm:prSet custT="1"/>
      <dgm:spPr>
        <a:solidFill>
          <a:schemeClr val="tx2">
            <a:lumMod val="40000"/>
            <a:lumOff val="60000"/>
          </a:schemeClr>
        </a:solidFill>
        <a:ln>
          <a:solidFill>
            <a:schemeClr val="tx2">
              <a:lumMod val="75000"/>
            </a:schemeClr>
          </a:solidFill>
        </a:ln>
        <a:effectLst/>
      </dgm:spPr>
      <dgm:t>
        <a:bodyPr/>
        <a:lstStyle/>
        <a:p>
          <a:pPr rtl="0"/>
          <a:r>
            <a:rPr lang="en-US" sz="2400" dirty="0">
              <a:solidFill>
                <a:schemeClr val="tx1"/>
              </a:solidFill>
            </a:rPr>
            <a:t>Allow only specific computers to access your wireless network</a:t>
          </a:r>
        </a:p>
      </dgm:t>
    </dgm:pt>
    <dgm:pt modelId="{2CD7A5DD-F355-1947-82DD-6A6F0DC0A202}" type="parTrans" cxnId="{E984AA3D-AE54-7244-B870-CA3D27252FB7}">
      <dgm:prSet/>
      <dgm:spPr/>
      <dgm:t>
        <a:bodyPr/>
        <a:lstStyle/>
        <a:p>
          <a:endParaRPr lang="en-US"/>
        </a:p>
      </dgm:t>
    </dgm:pt>
    <dgm:pt modelId="{EC803B73-183D-CD46-8202-9DA9F08992D9}" type="sibTrans" cxnId="{E984AA3D-AE54-7244-B870-CA3D27252FB7}">
      <dgm:prSet/>
      <dgm:spPr/>
      <dgm:t>
        <a:bodyPr/>
        <a:lstStyle/>
        <a:p>
          <a:endParaRPr lang="en-US"/>
        </a:p>
      </dgm:t>
    </dgm:pt>
    <dgm:pt modelId="{B2E18F44-71DF-EF46-AD9E-552C01D23E45}" type="pres">
      <dgm:prSet presAssocID="{43074C64-A96F-D744-BBCA-4E6C8E6DE9F6}" presName="linear" presStyleCnt="0">
        <dgm:presLayoutVars>
          <dgm:animLvl val="lvl"/>
          <dgm:resizeHandles val="exact"/>
        </dgm:presLayoutVars>
      </dgm:prSet>
      <dgm:spPr/>
    </dgm:pt>
    <dgm:pt modelId="{1389E7C2-54B9-6243-A091-7469976BD82A}" type="pres">
      <dgm:prSet presAssocID="{7B0BF2EB-2BA3-B34F-8461-9E3EBB687822}" presName="parentText" presStyleLbl="node1" presStyleIdx="0" presStyleCnt="6">
        <dgm:presLayoutVars>
          <dgm:chMax val="0"/>
          <dgm:bulletEnabled val="1"/>
        </dgm:presLayoutVars>
      </dgm:prSet>
      <dgm:spPr/>
    </dgm:pt>
    <dgm:pt modelId="{C1799EAA-9220-4F43-9201-C6D9B3232C53}" type="pres">
      <dgm:prSet presAssocID="{CF7F44E1-9188-E74C-8261-163E14BA23F6}" presName="spacer" presStyleCnt="0"/>
      <dgm:spPr/>
    </dgm:pt>
    <dgm:pt modelId="{735BA4EA-5DCB-3146-88DD-19CF7B7E5334}" type="pres">
      <dgm:prSet presAssocID="{ADAC3677-692E-7041-90FB-2B300F498716}" presName="parentText" presStyleLbl="node1" presStyleIdx="1" presStyleCnt="6">
        <dgm:presLayoutVars>
          <dgm:chMax val="0"/>
          <dgm:bulletEnabled val="1"/>
        </dgm:presLayoutVars>
      </dgm:prSet>
      <dgm:spPr/>
    </dgm:pt>
    <dgm:pt modelId="{69AFA8F2-DD2F-954B-8056-B097424BB0A6}" type="pres">
      <dgm:prSet presAssocID="{DE394379-F931-124A-954C-92A68FA9474F}" presName="spacer" presStyleCnt="0"/>
      <dgm:spPr/>
    </dgm:pt>
    <dgm:pt modelId="{9C7826F7-E120-7344-9BEE-2B26FB5CFB00}" type="pres">
      <dgm:prSet presAssocID="{620B89ED-CFE8-8B46-A650-8FF58F19811B}" presName="parentText" presStyleLbl="node1" presStyleIdx="2" presStyleCnt="6">
        <dgm:presLayoutVars>
          <dgm:chMax val="0"/>
          <dgm:bulletEnabled val="1"/>
        </dgm:presLayoutVars>
      </dgm:prSet>
      <dgm:spPr/>
    </dgm:pt>
    <dgm:pt modelId="{54B7AF9C-1DE1-5541-9E3A-13C07287B057}" type="pres">
      <dgm:prSet presAssocID="{282D0C39-4232-234C-903F-A5EE32ABEF48}" presName="spacer" presStyleCnt="0"/>
      <dgm:spPr/>
    </dgm:pt>
    <dgm:pt modelId="{1C720523-7427-C645-961C-2564CD7F1596}" type="pres">
      <dgm:prSet presAssocID="{A75B273D-200F-C84C-8EBD-2D653AD340AF}" presName="parentText" presStyleLbl="node1" presStyleIdx="3" presStyleCnt="6">
        <dgm:presLayoutVars>
          <dgm:chMax val="0"/>
          <dgm:bulletEnabled val="1"/>
        </dgm:presLayoutVars>
      </dgm:prSet>
      <dgm:spPr/>
    </dgm:pt>
    <dgm:pt modelId="{2B32CA50-47C9-F444-B574-5BA61E66691B}" type="pres">
      <dgm:prSet presAssocID="{72360EF9-880C-464E-ABCB-681ABEB7BAE2}" presName="spacer" presStyleCnt="0"/>
      <dgm:spPr/>
    </dgm:pt>
    <dgm:pt modelId="{CBE1D46B-3A01-CB45-9402-BA354DE00ABF}" type="pres">
      <dgm:prSet presAssocID="{ACFA3209-CDA4-2246-8ED0-9D22B4B94FC7}" presName="parentText" presStyleLbl="node1" presStyleIdx="4" presStyleCnt="6">
        <dgm:presLayoutVars>
          <dgm:chMax val="0"/>
          <dgm:bulletEnabled val="1"/>
        </dgm:presLayoutVars>
      </dgm:prSet>
      <dgm:spPr/>
    </dgm:pt>
    <dgm:pt modelId="{DAF3461E-0664-E24C-8915-5BB99E07FB02}" type="pres">
      <dgm:prSet presAssocID="{5B50D667-411D-BB40-9746-8F5A642914FE}" presName="spacer" presStyleCnt="0"/>
      <dgm:spPr/>
    </dgm:pt>
    <dgm:pt modelId="{101982B3-D3D8-F041-83A4-A17A8249DB3B}" type="pres">
      <dgm:prSet presAssocID="{191CCC5C-117C-1E43-82A4-4FB9E8147276}" presName="parentText" presStyleLbl="node1" presStyleIdx="5" presStyleCnt="6">
        <dgm:presLayoutVars>
          <dgm:chMax val="0"/>
          <dgm:bulletEnabled val="1"/>
        </dgm:presLayoutVars>
      </dgm:prSet>
      <dgm:spPr/>
    </dgm:pt>
  </dgm:ptLst>
  <dgm:cxnLst>
    <dgm:cxn modelId="{6A17C204-2478-8D4C-B8BD-B5A4E5DBB33A}" srcId="{43074C64-A96F-D744-BBCA-4E6C8E6DE9F6}" destId="{620B89ED-CFE8-8B46-A650-8FF58F19811B}" srcOrd="2" destOrd="0" parTransId="{794EE4CB-C0F4-B844-96D0-65703DE8CD9F}" sibTransId="{282D0C39-4232-234C-903F-A5EE32ABEF48}"/>
    <dgm:cxn modelId="{C2588339-6301-6E46-BEC2-9B3A9A8380F8}" srcId="{43074C64-A96F-D744-BBCA-4E6C8E6DE9F6}" destId="{7B0BF2EB-2BA3-B34F-8461-9E3EBB687822}" srcOrd="0" destOrd="0" parTransId="{329D0DFB-F393-2641-8328-34AE48370739}" sibTransId="{CF7F44E1-9188-E74C-8261-163E14BA23F6}"/>
    <dgm:cxn modelId="{E984AA3D-AE54-7244-B870-CA3D27252FB7}" srcId="{43074C64-A96F-D744-BBCA-4E6C8E6DE9F6}" destId="{191CCC5C-117C-1E43-82A4-4FB9E8147276}" srcOrd="5" destOrd="0" parTransId="{2CD7A5DD-F355-1947-82DD-6A6F0DC0A202}" sibTransId="{EC803B73-183D-CD46-8202-9DA9F08992D9}"/>
    <dgm:cxn modelId="{A0E1E83E-4FF6-D94F-ADB0-DD0C0F74203A}" type="presOf" srcId="{7B0BF2EB-2BA3-B34F-8461-9E3EBB687822}" destId="{1389E7C2-54B9-6243-A091-7469976BD82A}" srcOrd="0" destOrd="0" presId="urn:microsoft.com/office/officeart/2005/8/layout/vList2"/>
    <dgm:cxn modelId="{79A62243-1306-5347-B435-CE356B76CDD8}" type="presOf" srcId="{620B89ED-CFE8-8B46-A650-8FF58F19811B}" destId="{9C7826F7-E120-7344-9BEE-2B26FB5CFB00}" srcOrd="0" destOrd="0" presId="urn:microsoft.com/office/officeart/2005/8/layout/vList2"/>
    <dgm:cxn modelId="{5050F14E-FDFE-1D42-91C0-2F2351FCC57C}" type="presOf" srcId="{43074C64-A96F-D744-BBCA-4E6C8E6DE9F6}" destId="{B2E18F44-71DF-EF46-AD9E-552C01D23E45}" srcOrd="0" destOrd="0" presId="urn:microsoft.com/office/officeart/2005/8/layout/vList2"/>
    <dgm:cxn modelId="{18799E4F-CFE7-FC46-B4AF-0D1C6227579D}" srcId="{43074C64-A96F-D744-BBCA-4E6C8E6DE9F6}" destId="{ADAC3677-692E-7041-90FB-2B300F498716}" srcOrd="1" destOrd="0" parTransId="{7A5CC66E-4A04-3740-A381-A9865BB85DEE}" sibTransId="{DE394379-F931-124A-954C-92A68FA9474F}"/>
    <dgm:cxn modelId="{20FE596D-C99B-C240-ACF6-35D13F190BCD}" type="presOf" srcId="{A75B273D-200F-C84C-8EBD-2D653AD340AF}" destId="{1C720523-7427-C645-961C-2564CD7F1596}" srcOrd="0" destOrd="0" presId="urn:microsoft.com/office/officeart/2005/8/layout/vList2"/>
    <dgm:cxn modelId="{45A79F9A-0548-7C4C-8241-727651CB8B3C}" srcId="{43074C64-A96F-D744-BBCA-4E6C8E6DE9F6}" destId="{ACFA3209-CDA4-2246-8ED0-9D22B4B94FC7}" srcOrd="4" destOrd="0" parTransId="{90FE8DF8-7063-AE45-8F2F-FF36A4DBB4E8}" sibTransId="{5B50D667-411D-BB40-9746-8F5A642914FE}"/>
    <dgm:cxn modelId="{AE44B2B1-E204-CE41-B15B-8DAC47B21B10}" srcId="{43074C64-A96F-D744-BBCA-4E6C8E6DE9F6}" destId="{A75B273D-200F-C84C-8EBD-2D653AD340AF}" srcOrd="3" destOrd="0" parTransId="{F37803EF-1F0B-8146-A36B-E655391E9173}" sibTransId="{72360EF9-880C-464E-ABCB-681ABEB7BAE2}"/>
    <dgm:cxn modelId="{DFCC72CC-82DF-244B-8B0B-2E8F5DD97285}" type="presOf" srcId="{ACFA3209-CDA4-2246-8ED0-9D22B4B94FC7}" destId="{CBE1D46B-3A01-CB45-9402-BA354DE00ABF}" srcOrd="0" destOrd="0" presId="urn:microsoft.com/office/officeart/2005/8/layout/vList2"/>
    <dgm:cxn modelId="{21D91AE4-9C3A-4A46-88D0-7EB3A18BB74A}" type="presOf" srcId="{ADAC3677-692E-7041-90FB-2B300F498716}" destId="{735BA4EA-5DCB-3146-88DD-19CF7B7E5334}" srcOrd="0" destOrd="0" presId="urn:microsoft.com/office/officeart/2005/8/layout/vList2"/>
    <dgm:cxn modelId="{2B8202FE-895E-5745-89F5-0A3CE6398AFB}" type="presOf" srcId="{191CCC5C-117C-1E43-82A4-4FB9E8147276}" destId="{101982B3-D3D8-F041-83A4-A17A8249DB3B}" srcOrd="0" destOrd="0" presId="urn:microsoft.com/office/officeart/2005/8/layout/vList2"/>
    <dgm:cxn modelId="{BBC3B80C-918D-104B-A46D-D21427781A50}" type="presParOf" srcId="{B2E18F44-71DF-EF46-AD9E-552C01D23E45}" destId="{1389E7C2-54B9-6243-A091-7469976BD82A}" srcOrd="0" destOrd="0" presId="urn:microsoft.com/office/officeart/2005/8/layout/vList2"/>
    <dgm:cxn modelId="{58A8577A-FD5E-A743-AB07-5B1285B2A74B}" type="presParOf" srcId="{B2E18F44-71DF-EF46-AD9E-552C01D23E45}" destId="{C1799EAA-9220-4F43-9201-C6D9B3232C53}" srcOrd="1" destOrd="0" presId="urn:microsoft.com/office/officeart/2005/8/layout/vList2"/>
    <dgm:cxn modelId="{36072C7A-AD0C-9143-BBDD-578F21869A51}" type="presParOf" srcId="{B2E18F44-71DF-EF46-AD9E-552C01D23E45}" destId="{735BA4EA-5DCB-3146-88DD-19CF7B7E5334}" srcOrd="2" destOrd="0" presId="urn:microsoft.com/office/officeart/2005/8/layout/vList2"/>
    <dgm:cxn modelId="{21D4D3CD-1794-F645-A425-ABC687EE25D7}" type="presParOf" srcId="{B2E18F44-71DF-EF46-AD9E-552C01D23E45}" destId="{69AFA8F2-DD2F-954B-8056-B097424BB0A6}" srcOrd="3" destOrd="0" presId="urn:microsoft.com/office/officeart/2005/8/layout/vList2"/>
    <dgm:cxn modelId="{DE8488AB-71D1-1D41-BCCB-854B4B24C93A}" type="presParOf" srcId="{B2E18F44-71DF-EF46-AD9E-552C01D23E45}" destId="{9C7826F7-E120-7344-9BEE-2B26FB5CFB00}" srcOrd="4" destOrd="0" presId="urn:microsoft.com/office/officeart/2005/8/layout/vList2"/>
    <dgm:cxn modelId="{7985D32F-683F-0A40-8FDB-D4E126E29A68}" type="presParOf" srcId="{B2E18F44-71DF-EF46-AD9E-552C01D23E45}" destId="{54B7AF9C-1DE1-5541-9E3A-13C07287B057}" srcOrd="5" destOrd="0" presId="urn:microsoft.com/office/officeart/2005/8/layout/vList2"/>
    <dgm:cxn modelId="{A65CBCB3-7225-EA43-B641-FD1BB6929135}" type="presParOf" srcId="{B2E18F44-71DF-EF46-AD9E-552C01D23E45}" destId="{1C720523-7427-C645-961C-2564CD7F1596}" srcOrd="6" destOrd="0" presId="urn:microsoft.com/office/officeart/2005/8/layout/vList2"/>
    <dgm:cxn modelId="{5454E7B0-1C1E-E24A-B9C9-65629BC7A112}" type="presParOf" srcId="{B2E18F44-71DF-EF46-AD9E-552C01D23E45}" destId="{2B32CA50-47C9-F444-B574-5BA61E66691B}" srcOrd="7" destOrd="0" presId="urn:microsoft.com/office/officeart/2005/8/layout/vList2"/>
    <dgm:cxn modelId="{D27D4E30-4F94-3B4D-AD89-ED7CF7FE40BA}" type="presParOf" srcId="{B2E18F44-71DF-EF46-AD9E-552C01D23E45}" destId="{CBE1D46B-3A01-CB45-9402-BA354DE00ABF}" srcOrd="8" destOrd="0" presId="urn:microsoft.com/office/officeart/2005/8/layout/vList2"/>
    <dgm:cxn modelId="{EDAD16DB-6C7F-504C-9F74-1A4D0A7CD996}" type="presParOf" srcId="{B2E18F44-71DF-EF46-AD9E-552C01D23E45}" destId="{DAF3461E-0664-E24C-8915-5BB99E07FB02}" srcOrd="9" destOrd="0" presId="urn:microsoft.com/office/officeart/2005/8/layout/vList2"/>
    <dgm:cxn modelId="{233AFD8C-032D-3B42-88EA-D842A2C6DD8E}" type="presParOf" srcId="{B2E18F44-71DF-EF46-AD9E-552C01D23E45}" destId="{101982B3-D3D8-F041-83A4-A17A8249DB3B}"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AADCBF3-62EB-044B-91E4-FB5A854155AA}" type="doc">
      <dgm:prSet loTypeId="urn:microsoft.com/office/officeart/2005/8/layout/hProcess4" loCatId="process" qsTypeId="urn:microsoft.com/office/officeart/2005/8/quickstyle/simple4" qsCatId="simple" csTypeId="urn:microsoft.com/office/officeart/2005/8/colors/accent1_2" csCatId="accent1" phldr="1"/>
      <dgm:spPr/>
      <dgm:t>
        <a:bodyPr/>
        <a:lstStyle/>
        <a:p>
          <a:endParaRPr lang="en-US"/>
        </a:p>
      </dgm:t>
    </dgm:pt>
    <dgm:pt modelId="{BD651AE6-1864-274A-A273-1FBB5EC3DB71}">
      <dgm:prSet phldrT="[Text]"/>
      <dgm:spPr/>
      <dgm:t>
        <a:bodyPr/>
        <a:lstStyle/>
        <a:p>
          <a:r>
            <a:rPr lang="en-US" b="1" dirty="0">
              <a:effectLst>
                <a:outerShdw blurRad="38100" dist="38100" dir="2700000" algn="tl">
                  <a:srgbClr val="000000">
                    <a:alpha val="43137"/>
                  </a:srgbClr>
                </a:outerShdw>
              </a:effectLst>
            </a:rPr>
            <a:t>Lack of physical security controls</a:t>
          </a:r>
        </a:p>
      </dgm:t>
    </dgm:pt>
    <dgm:pt modelId="{3B3CC635-84F0-DA46-9E2B-F2A8FCB7EE2E}" type="parTrans" cxnId="{1389EA0C-BF66-ED4A-A478-E48394305920}">
      <dgm:prSet/>
      <dgm:spPr/>
      <dgm:t>
        <a:bodyPr/>
        <a:lstStyle/>
        <a:p>
          <a:endParaRPr lang="en-US"/>
        </a:p>
      </dgm:t>
    </dgm:pt>
    <dgm:pt modelId="{A1A5B5C2-19A2-834B-B5B1-A819DDB03D92}" type="sibTrans" cxnId="{1389EA0C-BF66-ED4A-A478-E48394305920}">
      <dgm:prSet/>
      <dgm:spPr/>
      <dgm:t>
        <a:bodyPr/>
        <a:lstStyle/>
        <a:p>
          <a:endParaRPr lang="en-US" dirty="0"/>
        </a:p>
      </dgm:t>
    </dgm:pt>
    <dgm:pt modelId="{3372F132-CB16-E343-99F9-22928C7FFED6}">
      <dgm:prSet custT="1"/>
      <dgm:spPr/>
      <dgm:t>
        <a:bodyPr/>
        <a:lstStyle/>
        <a:p>
          <a:r>
            <a:rPr lang="en-US" sz="1300" dirty="0"/>
            <a:t>The security policy for mobile devices must be based on the assumption that any mobile device may be stolen or at least accessed by a malicious party</a:t>
          </a:r>
        </a:p>
      </dgm:t>
    </dgm:pt>
    <dgm:pt modelId="{4F0D40C9-DEB2-5846-8A03-EF918DECB559}" type="parTrans" cxnId="{2BEDF0A4-8A4C-574D-8E58-ADE2B5106F96}">
      <dgm:prSet/>
      <dgm:spPr/>
      <dgm:t>
        <a:bodyPr/>
        <a:lstStyle/>
        <a:p>
          <a:endParaRPr lang="en-US"/>
        </a:p>
      </dgm:t>
    </dgm:pt>
    <dgm:pt modelId="{61F61C1F-3350-DA4E-851A-E1AF0A6D69B6}" type="sibTrans" cxnId="{2BEDF0A4-8A4C-574D-8E58-ADE2B5106F96}">
      <dgm:prSet/>
      <dgm:spPr/>
      <dgm:t>
        <a:bodyPr/>
        <a:lstStyle/>
        <a:p>
          <a:endParaRPr lang="en-US"/>
        </a:p>
      </dgm:t>
    </dgm:pt>
    <dgm:pt modelId="{238CCC6B-8017-B940-B77C-D90E684CA555}">
      <dgm:prSet/>
      <dgm:spPr/>
      <dgm:t>
        <a:bodyPr/>
        <a:lstStyle/>
        <a:p>
          <a:r>
            <a:rPr lang="en-US" b="1" dirty="0">
              <a:effectLst>
                <a:outerShdw blurRad="38100" dist="38100" dir="2700000" algn="tl">
                  <a:srgbClr val="000000">
                    <a:alpha val="43137"/>
                  </a:srgbClr>
                </a:outerShdw>
              </a:effectLst>
            </a:rPr>
            <a:t>Use of untrusted mobile devices</a:t>
          </a:r>
        </a:p>
      </dgm:t>
    </dgm:pt>
    <dgm:pt modelId="{E52BFE8B-59A6-944F-9B1B-9AB495DF1753}" type="parTrans" cxnId="{38DE1C63-3A39-E041-AB2D-B8F21142284C}">
      <dgm:prSet/>
      <dgm:spPr/>
      <dgm:t>
        <a:bodyPr/>
        <a:lstStyle/>
        <a:p>
          <a:endParaRPr lang="en-US"/>
        </a:p>
      </dgm:t>
    </dgm:pt>
    <dgm:pt modelId="{4F577C47-CB6F-9E43-88CF-8AB73933C65F}" type="sibTrans" cxnId="{38DE1C63-3A39-E041-AB2D-B8F21142284C}">
      <dgm:prSet/>
      <dgm:spPr/>
      <dgm:t>
        <a:bodyPr/>
        <a:lstStyle/>
        <a:p>
          <a:endParaRPr lang="en-US" dirty="0"/>
        </a:p>
      </dgm:t>
    </dgm:pt>
    <dgm:pt modelId="{6DE21658-E7D8-ED4B-857E-FA323ACD57EA}">
      <dgm:prSet custT="1"/>
      <dgm:spPr/>
      <dgm:t>
        <a:bodyPr/>
        <a:lstStyle/>
        <a:p>
          <a:r>
            <a:rPr lang="en-US" sz="1300" dirty="0"/>
            <a:t>The organization must assume that not all devices are trustworthy</a:t>
          </a:r>
        </a:p>
      </dgm:t>
    </dgm:pt>
    <dgm:pt modelId="{3670178F-BB33-4B42-A927-781A7F1860CF}" type="parTrans" cxnId="{C3B77665-C23B-4D4B-B35E-7445237C4B00}">
      <dgm:prSet/>
      <dgm:spPr/>
      <dgm:t>
        <a:bodyPr/>
        <a:lstStyle/>
        <a:p>
          <a:endParaRPr lang="en-US"/>
        </a:p>
      </dgm:t>
    </dgm:pt>
    <dgm:pt modelId="{650434F9-88FC-2F41-B13E-CEC11669F1A6}" type="sibTrans" cxnId="{C3B77665-C23B-4D4B-B35E-7445237C4B00}">
      <dgm:prSet/>
      <dgm:spPr/>
      <dgm:t>
        <a:bodyPr/>
        <a:lstStyle/>
        <a:p>
          <a:endParaRPr lang="en-US"/>
        </a:p>
      </dgm:t>
    </dgm:pt>
    <dgm:pt modelId="{BEFEFDA1-3250-AB44-AB53-B658911D4DC0}">
      <dgm:prSet/>
      <dgm:spPr/>
      <dgm:t>
        <a:bodyPr/>
        <a:lstStyle/>
        <a:p>
          <a:r>
            <a:rPr lang="en-US" b="1" dirty="0">
              <a:effectLst>
                <a:outerShdw blurRad="38100" dist="38100" dir="2700000" algn="tl">
                  <a:srgbClr val="000000">
                    <a:alpha val="43137"/>
                  </a:srgbClr>
                </a:outerShdw>
              </a:effectLst>
            </a:rPr>
            <a:t>Use of untrusted networks</a:t>
          </a:r>
        </a:p>
      </dgm:t>
    </dgm:pt>
    <dgm:pt modelId="{C365E8EF-1894-974D-8A8B-D220F2A2ED9C}" type="parTrans" cxnId="{D77695A7-7FE3-2242-B3C8-6983F3793B5C}">
      <dgm:prSet/>
      <dgm:spPr/>
      <dgm:t>
        <a:bodyPr/>
        <a:lstStyle/>
        <a:p>
          <a:endParaRPr lang="en-US"/>
        </a:p>
      </dgm:t>
    </dgm:pt>
    <dgm:pt modelId="{CBE614EB-738F-0941-8DE8-FC3780B6CD27}" type="sibTrans" cxnId="{D77695A7-7FE3-2242-B3C8-6983F3793B5C}">
      <dgm:prSet/>
      <dgm:spPr/>
      <dgm:t>
        <a:bodyPr/>
        <a:lstStyle/>
        <a:p>
          <a:endParaRPr lang="en-US" dirty="0"/>
        </a:p>
      </dgm:t>
    </dgm:pt>
    <dgm:pt modelId="{4C1A686E-B624-8B4B-BB48-BEA6DB10DD4B}">
      <dgm:prSet custT="1"/>
      <dgm:spPr/>
      <dgm:t>
        <a:bodyPr/>
        <a:lstStyle/>
        <a:p>
          <a:r>
            <a:rPr lang="en-US" sz="1300" dirty="0"/>
            <a:t>The security policy must be based on the assumption that the networks between the mobile device and the organization are not trustworthy</a:t>
          </a:r>
        </a:p>
      </dgm:t>
    </dgm:pt>
    <dgm:pt modelId="{D1BEDC99-BC39-CA4D-82E5-30397653ACDF}" type="parTrans" cxnId="{7576B3A1-FAE9-D049-8D25-AE98FD5AB8D3}">
      <dgm:prSet/>
      <dgm:spPr/>
      <dgm:t>
        <a:bodyPr/>
        <a:lstStyle/>
        <a:p>
          <a:endParaRPr lang="en-US"/>
        </a:p>
      </dgm:t>
    </dgm:pt>
    <dgm:pt modelId="{6CC21BBE-96D7-7C4A-A0EA-7817D1C10EEE}" type="sibTrans" cxnId="{7576B3A1-FAE9-D049-8D25-AE98FD5AB8D3}">
      <dgm:prSet/>
      <dgm:spPr/>
      <dgm:t>
        <a:bodyPr/>
        <a:lstStyle/>
        <a:p>
          <a:endParaRPr lang="en-US"/>
        </a:p>
      </dgm:t>
    </dgm:pt>
    <dgm:pt modelId="{11975B50-3CB0-154A-8FA1-5F60D9E2D983}">
      <dgm:prSet/>
      <dgm:spPr/>
      <dgm:t>
        <a:bodyPr/>
        <a:lstStyle/>
        <a:p>
          <a:r>
            <a:rPr lang="en-US" b="0" dirty="0">
              <a:effectLst>
                <a:outerShdw blurRad="38100" dist="38100" dir="2700000" algn="tl">
                  <a:srgbClr val="000000">
                    <a:alpha val="43137"/>
                  </a:srgbClr>
                </a:outerShdw>
              </a:effectLst>
            </a:rPr>
            <a:t>Use of untrusted content</a:t>
          </a:r>
        </a:p>
      </dgm:t>
    </dgm:pt>
    <dgm:pt modelId="{E320CE75-DC33-0B4C-BF74-C7CC37FC3281}" type="parTrans" cxnId="{9C7FBE92-4381-6043-933A-4D5D437BDC60}">
      <dgm:prSet/>
      <dgm:spPr/>
      <dgm:t>
        <a:bodyPr/>
        <a:lstStyle/>
        <a:p>
          <a:endParaRPr lang="en-US"/>
        </a:p>
      </dgm:t>
    </dgm:pt>
    <dgm:pt modelId="{1165F27B-B34B-F54D-ADB1-1EF9B5D32A10}" type="sibTrans" cxnId="{9C7FBE92-4381-6043-933A-4D5D437BDC60}">
      <dgm:prSet/>
      <dgm:spPr/>
      <dgm:t>
        <a:bodyPr/>
        <a:lstStyle/>
        <a:p>
          <a:endParaRPr lang="en-US"/>
        </a:p>
      </dgm:t>
    </dgm:pt>
    <dgm:pt modelId="{A476015C-D1DF-0A49-AD72-41C8E496247C}">
      <dgm:prSet custT="1"/>
      <dgm:spPr/>
      <dgm:t>
        <a:bodyPr/>
        <a:lstStyle/>
        <a:p>
          <a:r>
            <a:rPr lang="en-US" sz="1300" dirty="0"/>
            <a:t>Mobile devices may access and use content that other computing devices do not encounter</a:t>
          </a:r>
        </a:p>
      </dgm:t>
    </dgm:pt>
    <dgm:pt modelId="{F87DC7CD-C360-6449-BCBB-692BEFA96C65}" type="parTrans" cxnId="{2619CED0-F65B-DA4B-8720-B13E53C58CF8}">
      <dgm:prSet/>
      <dgm:spPr/>
      <dgm:t>
        <a:bodyPr/>
        <a:lstStyle/>
        <a:p>
          <a:endParaRPr lang="en-US"/>
        </a:p>
      </dgm:t>
    </dgm:pt>
    <dgm:pt modelId="{B24E8A80-FEAC-A54B-B783-F0B24A8D28D2}" type="sibTrans" cxnId="{2619CED0-F65B-DA4B-8720-B13E53C58CF8}">
      <dgm:prSet/>
      <dgm:spPr/>
      <dgm:t>
        <a:bodyPr/>
        <a:lstStyle/>
        <a:p>
          <a:endParaRPr lang="en-US"/>
        </a:p>
      </dgm:t>
    </dgm:pt>
    <dgm:pt modelId="{07BCFCCC-B76A-5248-A11B-6DC3BBCB944A}" type="pres">
      <dgm:prSet presAssocID="{BAADCBF3-62EB-044B-91E4-FB5A854155AA}" presName="Name0" presStyleCnt="0">
        <dgm:presLayoutVars>
          <dgm:dir/>
          <dgm:animLvl val="lvl"/>
          <dgm:resizeHandles val="exact"/>
        </dgm:presLayoutVars>
      </dgm:prSet>
      <dgm:spPr/>
    </dgm:pt>
    <dgm:pt modelId="{1E5A2F0B-70AE-8040-AB6E-D0EC26A894A0}" type="pres">
      <dgm:prSet presAssocID="{BAADCBF3-62EB-044B-91E4-FB5A854155AA}" presName="tSp" presStyleCnt="0"/>
      <dgm:spPr/>
    </dgm:pt>
    <dgm:pt modelId="{7870309D-E139-3348-87DC-A514C54D258E}" type="pres">
      <dgm:prSet presAssocID="{BAADCBF3-62EB-044B-91E4-FB5A854155AA}" presName="bSp" presStyleCnt="0"/>
      <dgm:spPr/>
    </dgm:pt>
    <dgm:pt modelId="{AE55BF58-EAA8-204C-940E-902A9A0AC0CA}" type="pres">
      <dgm:prSet presAssocID="{BAADCBF3-62EB-044B-91E4-FB5A854155AA}" presName="process" presStyleCnt="0"/>
      <dgm:spPr/>
    </dgm:pt>
    <dgm:pt modelId="{5791F138-D59E-E34D-9B05-6F67D0D3EB96}" type="pres">
      <dgm:prSet presAssocID="{BD651AE6-1864-274A-A273-1FBB5EC3DB71}" presName="composite1" presStyleCnt="0"/>
      <dgm:spPr/>
    </dgm:pt>
    <dgm:pt modelId="{93079B1E-0B6A-BF4A-A10A-DDF738B3FF9E}" type="pres">
      <dgm:prSet presAssocID="{BD651AE6-1864-274A-A273-1FBB5EC3DB71}" presName="dummyNode1" presStyleLbl="node1" presStyleIdx="0" presStyleCnt="4"/>
      <dgm:spPr/>
    </dgm:pt>
    <dgm:pt modelId="{3E4C8994-B352-6740-8D56-83FC6515BB06}" type="pres">
      <dgm:prSet presAssocID="{BD651AE6-1864-274A-A273-1FBB5EC3DB71}" presName="childNode1" presStyleLbl="bgAcc1" presStyleIdx="0" presStyleCnt="4" custScaleX="143255" custScaleY="158298">
        <dgm:presLayoutVars>
          <dgm:bulletEnabled val="1"/>
        </dgm:presLayoutVars>
      </dgm:prSet>
      <dgm:spPr/>
    </dgm:pt>
    <dgm:pt modelId="{6CA2DCD5-FFFF-4B48-A2B5-A589D16A7129}" type="pres">
      <dgm:prSet presAssocID="{BD651AE6-1864-274A-A273-1FBB5EC3DB71}" presName="childNode1tx" presStyleLbl="bgAcc1" presStyleIdx="0" presStyleCnt="4">
        <dgm:presLayoutVars>
          <dgm:bulletEnabled val="1"/>
        </dgm:presLayoutVars>
      </dgm:prSet>
      <dgm:spPr/>
    </dgm:pt>
    <dgm:pt modelId="{84E1B572-A4F0-F941-B0C0-1901A6F82E57}" type="pres">
      <dgm:prSet presAssocID="{BD651AE6-1864-274A-A273-1FBB5EC3DB71}" presName="parentNode1" presStyleLbl="node1" presStyleIdx="0" presStyleCnt="4" custLinFactNeighborX="9169" custLinFactNeighborY="44257">
        <dgm:presLayoutVars>
          <dgm:chMax val="1"/>
          <dgm:bulletEnabled val="1"/>
        </dgm:presLayoutVars>
      </dgm:prSet>
      <dgm:spPr/>
    </dgm:pt>
    <dgm:pt modelId="{2EDF133B-65B7-A34A-AAAB-2DEBBE729A93}" type="pres">
      <dgm:prSet presAssocID="{BD651AE6-1864-274A-A273-1FBB5EC3DB71}" presName="connSite1" presStyleCnt="0"/>
      <dgm:spPr/>
    </dgm:pt>
    <dgm:pt modelId="{4721B204-DD53-414A-90E5-015BAACB1B4B}" type="pres">
      <dgm:prSet presAssocID="{A1A5B5C2-19A2-834B-B5B1-A819DDB03D92}" presName="Name9" presStyleLbl="sibTrans2D1" presStyleIdx="0" presStyleCnt="3" custLinFactNeighborX="31028" custLinFactNeighborY="-15556"/>
      <dgm:spPr/>
    </dgm:pt>
    <dgm:pt modelId="{6B50586D-55DF-3948-A825-55E68DB618FC}" type="pres">
      <dgm:prSet presAssocID="{238CCC6B-8017-B940-B77C-D90E684CA555}" presName="composite2" presStyleCnt="0"/>
      <dgm:spPr/>
    </dgm:pt>
    <dgm:pt modelId="{EB96A06A-F5E8-3C42-9CD0-E5AD53C2F989}" type="pres">
      <dgm:prSet presAssocID="{238CCC6B-8017-B940-B77C-D90E684CA555}" presName="dummyNode2" presStyleLbl="node1" presStyleIdx="0" presStyleCnt="4"/>
      <dgm:spPr/>
    </dgm:pt>
    <dgm:pt modelId="{3D9A4C72-DE42-AE43-8358-68F7E81E1EB9}" type="pres">
      <dgm:prSet presAssocID="{238CCC6B-8017-B940-B77C-D90E684CA555}" presName="childNode2" presStyleLbl="bgAcc1" presStyleIdx="1" presStyleCnt="4" custScaleX="111354" custScaleY="124666">
        <dgm:presLayoutVars>
          <dgm:bulletEnabled val="1"/>
        </dgm:presLayoutVars>
      </dgm:prSet>
      <dgm:spPr/>
    </dgm:pt>
    <dgm:pt modelId="{1C14BF45-EFF7-2C49-B05B-4C7B5370D341}" type="pres">
      <dgm:prSet presAssocID="{238CCC6B-8017-B940-B77C-D90E684CA555}" presName="childNode2tx" presStyleLbl="bgAcc1" presStyleIdx="1" presStyleCnt="4">
        <dgm:presLayoutVars>
          <dgm:bulletEnabled val="1"/>
        </dgm:presLayoutVars>
      </dgm:prSet>
      <dgm:spPr/>
    </dgm:pt>
    <dgm:pt modelId="{EB139CAB-8AEE-1E4D-9D15-C436A0E80AD3}" type="pres">
      <dgm:prSet presAssocID="{238CCC6B-8017-B940-B77C-D90E684CA555}" presName="parentNode2" presStyleLbl="node1" presStyleIdx="1" presStyleCnt="4">
        <dgm:presLayoutVars>
          <dgm:chMax val="0"/>
          <dgm:bulletEnabled val="1"/>
        </dgm:presLayoutVars>
      </dgm:prSet>
      <dgm:spPr/>
    </dgm:pt>
    <dgm:pt modelId="{687DB3ED-1ED1-D448-B8C5-9B7E16A1497D}" type="pres">
      <dgm:prSet presAssocID="{238CCC6B-8017-B940-B77C-D90E684CA555}" presName="connSite2" presStyleCnt="0"/>
      <dgm:spPr/>
    </dgm:pt>
    <dgm:pt modelId="{D4523307-9553-8943-A089-61566F9DAE54}" type="pres">
      <dgm:prSet presAssocID="{4F577C47-CB6F-9E43-88CF-8AB73933C65F}" presName="Name18" presStyleLbl="sibTrans2D1" presStyleIdx="1" presStyleCnt="3" custLinFactNeighborX="23563" custLinFactNeighborY="14009"/>
      <dgm:spPr/>
    </dgm:pt>
    <dgm:pt modelId="{AA725D56-8B20-304C-A9FA-BB66654E897B}" type="pres">
      <dgm:prSet presAssocID="{BEFEFDA1-3250-AB44-AB53-B658911D4DC0}" presName="composite1" presStyleCnt="0"/>
      <dgm:spPr/>
    </dgm:pt>
    <dgm:pt modelId="{CD37B542-D46D-8C48-B29F-81FF65B06480}" type="pres">
      <dgm:prSet presAssocID="{BEFEFDA1-3250-AB44-AB53-B658911D4DC0}" presName="dummyNode1" presStyleLbl="node1" presStyleIdx="1" presStyleCnt="4"/>
      <dgm:spPr/>
    </dgm:pt>
    <dgm:pt modelId="{A8E221DB-A2FB-F348-A4D5-36B1876CC523}" type="pres">
      <dgm:prSet presAssocID="{BEFEFDA1-3250-AB44-AB53-B658911D4DC0}" presName="childNode1" presStyleLbl="bgAcc1" presStyleIdx="2" presStyleCnt="4" custScaleX="146538" custScaleY="124269">
        <dgm:presLayoutVars>
          <dgm:bulletEnabled val="1"/>
        </dgm:presLayoutVars>
      </dgm:prSet>
      <dgm:spPr/>
    </dgm:pt>
    <dgm:pt modelId="{E7244E8A-BBBD-2640-BC67-112E8872FD1C}" type="pres">
      <dgm:prSet presAssocID="{BEFEFDA1-3250-AB44-AB53-B658911D4DC0}" presName="childNode1tx" presStyleLbl="bgAcc1" presStyleIdx="2" presStyleCnt="4">
        <dgm:presLayoutVars>
          <dgm:bulletEnabled val="1"/>
        </dgm:presLayoutVars>
      </dgm:prSet>
      <dgm:spPr/>
    </dgm:pt>
    <dgm:pt modelId="{FE9743DE-D88C-9040-9FF7-AFBAB3CED052}" type="pres">
      <dgm:prSet presAssocID="{BEFEFDA1-3250-AB44-AB53-B658911D4DC0}" presName="parentNode1" presStyleLbl="node1" presStyleIdx="2" presStyleCnt="4" custLinFactNeighborX="40727" custLinFactNeighborY="29265">
        <dgm:presLayoutVars>
          <dgm:chMax val="1"/>
          <dgm:bulletEnabled val="1"/>
        </dgm:presLayoutVars>
      </dgm:prSet>
      <dgm:spPr/>
    </dgm:pt>
    <dgm:pt modelId="{06094C16-88D3-474F-880D-2770CC6E25F9}" type="pres">
      <dgm:prSet presAssocID="{BEFEFDA1-3250-AB44-AB53-B658911D4DC0}" presName="connSite1" presStyleCnt="0"/>
      <dgm:spPr/>
    </dgm:pt>
    <dgm:pt modelId="{DE9104C0-2CB3-8341-8188-3CC8E0E1BE76}" type="pres">
      <dgm:prSet presAssocID="{CBE614EB-738F-0941-8DE8-FC3780B6CD27}" presName="Name9" presStyleLbl="sibTrans2D1" presStyleIdx="2" presStyleCnt="3" custLinFactNeighborX="36310" custLinFactNeighborY="1392"/>
      <dgm:spPr/>
    </dgm:pt>
    <dgm:pt modelId="{2D6B6EAC-009B-F64F-BE89-2B95B528BDF6}" type="pres">
      <dgm:prSet presAssocID="{11975B50-3CB0-154A-8FA1-5F60D9E2D983}" presName="composite2" presStyleCnt="0"/>
      <dgm:spPr/>
    </dgm:pt>
    <dgm:pt modelId="{A1EC2089-C44E-774B-94D7-FAB1A540CA94}" type="pres">
      <dgm:prSet presAssocID="{11975B50-3CB0-154A-8FA1-5F60D9E2D983}" presName="dummyNode2" presStyleLbl="node1" presStyleIdx="2" presStyleCnt="4"/>
      <dgm:spPr/>
    </dgm:pt>
    <dgm:pt modelId="{A9322B73-3955-7E4E-A1FA-6F8A5A22E0C4}" type="pres">
      <dgm:prSet presAssocID="{11975B50-3CB0-154A-8FA1-5F60D9E2D983}" presName="childNode2" presStyleLbl="bgAcc1" presStyleIdx="3" presStyleCnt="4" custScaleY="183996">
        <dgm:presLayoutVars>
          <dgm:bulletEnabled val="1"/>
        </dgm:presLayoutVars>
      </dgm:prSet>
      <dgm:spPr/>
    </dgm:pt>
    <dgm:pt modelId="{183E9811-87BB-7741-A282-FE55B6C6FD0D}" type="pres">
      <dgm:prSet presAssocID="{11975B50-3CB0-154A-8FA1-5F60D9E2D983}" presName="childNode2tx" presStyleLbl="bgAcc1" presStyleIdx="3" presStyleCnt="4">
        <dgm:presLayoutVars>
          <dgm:bulletEnabled val="1"/>
        </dgm:presLayoutVars>
      </dgm:prSet>
      <dgm:spPr/>
    </dgm:pt>
    <dgm:pt modelId="{FD9B7A3C-3A50-6C45-B85D-6F6943FCF3F9}" type="pres">
      <dgm:prSet presAssocID="{11975B50-3CB0-154A-8FA1-5F60D9E2D983}" presName="parentNode2" presStyleLbl="node1" presStyleIdx="3" presStyleCnt="4" custLinFactNeighborX="-5551" custLinFactNeighborY="-47785">
        <dgm:presLayoutVars>
          <dgm:chMax val="0"/>
          <dgm:bulletEnabled val="1"/>
        </dgm:presLayoutVars>
      </dgm:prSet>
      <dgm:spPr/>
    </dgm:pt>
    <dgm:pt modelId="{9107C479-20C9-7542-ACF8-C75C812A2E8C}" type="pres">
      <dgm:prSet presAssocID="{11975B50-3CB0-154A-8FA1-5F60D9E2D983}" presName="connSite2" presStyleCnt="0"/>
      <dgm:spPr/>
    </dgm:pt>
  </dgm:ptLst>
  <dgm:cxnLst>
    <dgm:cxn modelId="{0C6AC505-31E2-C140-8676-0D4E5AE5F1BD}" type="presOf" srcId="{11975B50-3CB0-154A-8FA1-5F60D9E2D983}" destId="{FD9B7A3C-3A50-6C45-B85D-6F6943FCF3F9}" srcOrd="0" destOrd="0" presId="urn:microsoft.com/office/officeart/2005/8/layout/hProcess4"/>
    <dgm:cxn modelId="{F465DC0A-FE43-BE4A-8B41-F6F7B9C5D578}" type="presOf" srcId="{A476015C-D1DF-0A49-AD72-41C8E496247C}" destId="{183E9811-87BB-7741-A282-FE55B6C6FD0D}" srcOrd="1" destOrd="0" presId="urn:microsoft.com/office/officeart/2005/8/layout/hProcess4"/>
    <dgm:cxn modelId="{1389EA0C-BF66-ED4A-A478-E48394305920}" srcId="{BAADCBF3-62EB-044B-91E4-FB5A854155AA}" destId="{BD651AE6-1864-274A-A273-1FBB5EC3DB71}" srcOrd="0" destOrd="0" parTransId="{3B3CC635-84F0-DA46-9E2B-F2A8FCB7EE2E}" sibTransId="{A1A5B5C2-19A2-834B-B5B1-A819DDB03D92}"/>
    <dgm:cxn modelId="{9F1BC90E-5FBE-9248-88FE-CC08A704DD4D}" type="presOf" srcId="{BEFEFDA1-3250-AB44-AB53-B658911D4DC0}" destId="{FE9743DE-D88C-9040-9FF7-AFBAB3CED052}" srcOrd="0" destOrd="0" presId="urn:microsoft.com/office/officeart/2005/8/layout/hProcess4"/>
    <dgm:cxn modelId="{D171BC32-39C1-B846-9370-813B73313F43}" type="presOf" srcId="{238CCC6B-8017-B940-B77C-D90E684CA555}" destId="{EB139CAB-8AEE-1E4D-9D15-C436A0E80AD3}" srcOrd="0" destOrd="0" presId="urn:microsoft.com/office/officeart/2005/8/layout/hProcess4"/>
    <dgm:cxn modelId="{65A08F4B-51C9-4346-AEC9-2CBD0B78CCBE}" type="presOf" srcId="{4C1A686E-B624-8B4B-BB48-BEA6DB10DD4B}" destId="{E7244E8A-BBBD-2640-BC67-112E8872FD1C}" srcOrd="1" destOrd="0" presId="urn:microsoft.com/office/officeart/2005/8/layout/hProcess4"/>
    <dgm:cxn modelId="{38DE1C63-3A39-E041-AB2D-B8F21142284C}" srcId="{BAADCBF3-62EB-044B-91E4-FB5A854155AA}" destId="{238CCC6B-8017-B940-B77C-D90E684CA555}" srcOrd="1" destOrd="0" parTransId="{E52BFE8B-59A6-944F-9B1B-9AB495DF1753}" sibTransId="{4F577C47-CB6F-9E43-88CF-8AB73933C65F}"/>
    <dgm:cxn modelId="{C3B77665-C23B-4D4B-B35E-7445237C4B00}" srcId="{238CCC6B-8017-B940-B77C-D90E684CA555}" destId="{6DE21658-E7D8-ED4B-857E-FA323ACD57EA}" srcOrd="0" destOrd="0" parTransId="{3670178F-BB33-4B42-A927-781A7F1860CF}" sibTransId="{650434F9-88FC-2F41-B13E-CEC11669F1A6}"/>
    <dgm:cxn modelId="{42350B67-F0D4-1946-A1B4-1064A6202095}" type="presOf" srcId="{A476015C-D1DF-0A49-AD72-41C8E496247C}" destId="{A9322B73-3955-7E4E-A1FA-6F8A5A22E0C4}" srcOrd="0" destOrd="0" presId="urn:microsoft.com/office/officeart/2005/8/layout/hProcess4"/>
    <dgm:cxn modelId="{3FD63975-B54F-AC43-AE92-53E8D056398B}" type="presOf" srcId="{BAADCBF3-62EB-044B-91E4-FB5A854155AA}" destId="{07BCFCCC-B76A-5248-A11B-6DC3BBCB944A}" srcOrd="0" destOrd="0" presId="urn:microsoft.com/office/officeart/2005/8/layout/hProcess4"/>
    <dgm:cxn modelId="{5C62637D-FF09-7449-ABDB-2182B912BD64}" type="presOf" srcId="{3372F132-CB16-E343-99F9-22928C7FFED6}" destId="{3E4C8994-B352-6740-8D56-83FC6515BB06}" srcOrd="0" destOrd="0" presId="urn:microsoft.com/office/officeart/2005/8/layout/hProcess4"/>
    <dgm:cxn modelId="{2753AB90-9047-074E-8948-1C612D37F3AE}" type="presOf" srcId="{CBE614EB-738F-0941-8DE8-FC3780B6CD27}" destId="{DE9104C0-2CB3-8341-8188-3CC8E0E1BE76}" srcOrd="0" destOrd="0" presId="urn:microsoft.com/office/officeart/2005/8/layout/hProcess4"/>
    <dgm:cxn modelId="{9C7FBE92-4381-6043-933A-4D5D437BDC60}" srcId="{BAADCBF3-62EB-044B-91E4-FB5A854155AA}" destId="{11975B50-3CB0-154A-8FA1-5F60D9E2D983}" srcOrd="3" destOrd="0" parTransId="{E320CE75-DC33-0B4C-BF74-C7CC37FC3281}" sibTransId="{1165F27B-B34B-F54D-ADB1-1EF9B5D32A10}"/>
    <dgm:cxn modelId="{34F4A99C-A924-FB40-8349-A2B4923769C1}" type="presOf" srcId="{4F577C47-CB6F-9E43-88CF-8AB73933C65F}" destId="{D4523307-9553-8943-A089-61566F9DAE54}" srcOrd="0" destOrd="0" presId="urn:microsoft.com/office/officeart/2005/8/layout/hProcess4"/>
    <dgm:cxn modelId="{7576B3A1-FAE9-D049-8D25-AE98FD5AB8D3}" srcId="{BEFEFDA1-3250-AB44-AB53-B658911D4DC0}" destId="{4C1A686E-B624-8B4B-BB48-BEA6DB10DD4B}" srcOrd="0" destOrd="0" parTransId="{D1BEDC99-BC39-CA4D-82E5-30397653ACDF}" sibTransId="{6CC21BBE-96D7-7C4A-A0EA-7817D1C10EEE}"/>
    <dgm:cxn modelId="{1DAAE8A1-8573-064A-965C-D250AC72CA7A}" type="presOf" srcId="{4C1A686E-B624-8B4B-BB48-BEA6DB10DD4B}" destId="{A8E221DB-A2FB-F348-A4D5-36B1876CC523}" srcOrd="0" destOrd="0" presId="urn:microsoft.com/office/officeart/2005/8/layout/hProcess4"/>
    <dgm:cxn modelId="{2BEDF0A4-8A4C-574D-8E58-ADE2B5106F96}" srcId="{BD651AE6-1864-274A-A273-1FBB5EC3DB71}" destId="{3372F132-CB16-E343-99F9-22928C7FFED6}" srcOrd="0" destOrd="0" parTransId="{4F0D40C9-DEB2-5846-8A03-EF918DECB559}" sibTransId="{61F61C1F-3350-DA4E-851A-E1AF0A6D69B6}"/>
    <dgm:cxn modelId="{D77695A7-7FE3-2242-B3C8-6983F3793B5C}" srcId="{BAADCBF3-62EB-044B-91E4-FB5A854155AA}" destId="{BEFEFDA1-3250-AB44-AB53-B658911D4DC0}" srcOrd="2" destOrd="0" parTransId="{C365E8EF-1894-974D-8A8B-D220F2A2ED9C}" sibTransId="{CBE614EB-738F-0941-8DE8-FC3780B6CD27}"/>
    <dgm:cxn modelId="{719B4DC4-7FFA-2045-858E-F8147A2744B7}" type="presOf" srcId="{A1A5B5C2-19A2-834B-B5B1-A819DDB03D92}" destId="{4721B204-DD53-414A-90E5-015BAACB1B4B}" srcOrd="0" destOrd="0" presId="urn:microsoft.com/office/officeart/2005/8/layout/hProcess4"/>
    <dgm:cxn modelId="{927B9FCA-66BA-0B4B-9129-DB43DD39C1DB}" type="presOf" srcId="{BD651AE6-1864-274A-A273-1FBB5EC3DB71}" destId="{84E1B572-A4F0-F941-B0C0-1901A6F82E57}" srcOrd="0" destOrd="0" presId="urn:microsoft.com/office/officeart/2005/8/layout/hProcess4"/>
    <dgm:cxn modelId="{2619CED0-F65B-DA4B-8720-B13E53C58CF8}" srcId="{11975B50-3CB0-154A-8FA1-5F60D9E2D983}" destId="{A476015C-D1DF-0A49-AD72-41C8E496247C}" srcOrd="0" destOrd="0" parTransId="{F87DC7CD-C360-6449-BCBB-692BEFA96C65}" sibTransId="{B24E8A80-FEAC-A54B-B783-F0B24A8D28D2}"/>
    <dgm:cxn modelId="{8E5E19D8-3AA6-8A49-AEDB-3771E420406F}" type="presOf" srcId="{6DE21658-E7D8-ED4B-857E-FA323ACD57EA}" destId="{1C14BF45-EFF7-2C49-B05B-4C7B5370D341}" srcOrd="1" destOrd="0" presId="urn:microsoft.com/office/officeart/2005/8/layout/hProcess4"/>
    <dgm:cxn modelId="{137F02F2-5996-2841-B588-CB30A510311F}" type="presOf" srcId="{6DE21658-E7D8-ED4B-857E-FA323ACD57EA}" destId="{3D9A4C72-DE42-AE43-8358-68F7E81E1EB9}" srcOrd="0" destOrd="0" presId="urn:microsoft.com/office/officeart/2005/8/layout/hProcess4"/>
    <dgm:cxn modelId="{D72B1DF3-2D85-0045-A72E-AE7A7C9F68E4}" type="presOf" srcId="{3372F132-CB16-E343-99F9-22928C7FFED6}" destId="{6CA2DCD5-FFFF-4B48-A2B5-A589D16A7129}" srcOrd="1" destOrd="0" presId="urn:microsoft.com/office/officeart/2005/8/layout/hProcess4"/>
    <dgm:cxn modelId="{A2A8DDCD-60EC-F04B-938E-DD8845A53646}" type="presParOf" srcId="{07BCFCCC-B76A-5248-A11B-6DC3BBCB944A}" destId="{1E5A2F0B-70AE-8040-AB6E-D0EC26A894A0}" srcOrd="0" destOrd="0" presId="urn:microsoft.com/office/officeart/2005/8/layout/hProcess4"/>
    <dgm:cxn modelId="{018FC56E-59BD-F24D-AFAD-696ED3837AD9}" type="presParOf" srcId="{07BCFCCC-B76A-5248-A11B-6DC3BBCB944A}" destId="{7870309D-E139-3348-87DC-A514C54D258E}" srcOrd="1" destOrd="0" presId="urn:microsoft.com/office/officeart/2005/8/layout/hProcess4"/>
    <dgm:cxn modelId="{0418A6D4-D5EF-C443-955E-F2C650C44219}" type="presParOf" srcId="{07BCFCCC-B76A-5248-A11B-6DC3BBCB944A}" destId="{AE55BF58-EAA8-204C-940E-902A9A0AC0CA}" srcOrd="2" destOrd="0" presId="urn:microsoft.com/office/officeart/2005/8/layout/hProcess4"/>
    <dgm:cxn modelId="{B6FD83C7-EC83-C548-925C-6A81409EA161}" type="presParOf" srcId="{AE55BF58-EAA8-204C-940E-902A9A0AC0CA}" destId="{5791F138-D59E-E34D-9B05-6F67D0D3EB96}" srcOrd="0" destOrd="0" presId="urn:microsoft.com/office/officeart/2005/8/layout/hProcess4"/>
    <dgm:cxn modelId="{E2C290E8-D8BA-944A-BD63-486CFE06D070}" type="presParOf" srcId="{5791F138-D59E-E34D-9B05-6F67D0D3EB96}" destId="{93079B1E-0B6A-BF4A-A10A-DDF738B3FF9E}" srcOrd="0" destOrd="0" presId="urn:microsoft.com/office/officeart/2005/8/layout/hProcess4"/>
    <dgm:cxn modelId="{4C956456-56B3-9541-9C6A-AE09634A03EB}" type="presParOf" srcId="{5791F138-D59E-E34D-9B05-6F67D0D3EB96}" destId="{3E4C8994-B352-6740-8D56-83FC6515BB06}" srcOrd="1" destOrd="0" presId="urn:microsoft.com/office/officeart/2005/8/layout/hProcess4"/>
    <dgm:cxn modelId="{0CDD48AC-AA66-7241-9D25-7C119F470529}" type="presParOf" srcId="{5791F138-D59E-E34D-9B05-6F67D0D3EB96}" destId="{6CA2DCD5-FFFF-4B48-A2B5-A589D16A7129}" srcOrd="2" destOrd="0" presId="urn:microsoft.com/office/officeart/2005/8/layout/hProcess4"/>
    <dgm:cxn modelId="{20B13F09-2284-5342-9843-F0C479FBFCE8}" type="presParOf" srcId="{5791F138-D59E-E34D-9B05-6F67D0D3EB96}" destId="{84E1B572-A4F0-F941-B0C0-1901A6F82E57}" srcOrd="3" destOrd="0" presId="urn:microsoft.com/office/officeart/2005/8/layout/hProcess4"/>
    <dgm:cxn modelId="{1CBE36F9-4E02-E942-A737-94C859488C2F}" type="presParOf" srcId="{5791F138-D59E-E34D-9B05-6F67D0D3EB96}" destId="{2EDF133B-65B7-A34A-AAAB-2DEBBE729A93}" srcOrd="4" destOrd="0" presId="urn:microsoft.com/office/officeart/2005/8/layout/hProcess4"/>
    <dgm:cxn modelId="{7840C7B7-EFD9-DF44-8847-83F4D1BD03E4}" type="presParOf" srcId="{AE55BF58-EAA8-204C-940E-902A9A0AC0CA}" destId="{4721B204-DD53-414A-90E5-015BAACB1B4B}" srcOrd="1" destOrd="0" presId="urn:microsoft.com/office/officeart/2005/8/layout/hProcess4"/>
    <dgm:cxn modelId="{A0CA9018-0521-2947-A829-6221DE7782BD}" type="presParOf" srcId="{AE55BF58-EAA8-204C-940E-902A9A0AC0CA}" destId="{6B50586D-55DF-3948-A825-55E68DB618FC}" srcOrd="2" destOrd="0" presId="urn:microsoft.com/office/officeart/2005/8/layout/hProcess4"/>
    <dgm:cxn modelId="{6C1D687B-36BD-ED4A-8F8D-CDFF362D0D2E}" type="presParOf" srcId="{6B50586D-55DF-3948-A825-55E68DB618FC}" destId="{EB96A06A-F5E8-3C42-9CD0-E5AD53C2F989}" srcOrd="0" destOrd="0" presId="urn:microsoft.com/office/officeart/2005/8/layout/hProcess4"/>
    <dgm:cxn modelId="{737BAC54-D456-C14B-B906-DAF7BC88E383}" type="presParOf" srcId="{6B50586D-55DF-3948-A825-55E68DB618FC}" destId="{3D9A4C72-DE42-AE43-8358-68F7E81E1EB9}" srcOrd="1" destOrd="0" presId="urn:microsoft.com/office/officeart/2005/8/layout/hProcess4"/>
    <dgm:cxn modelId="{4FF37867-BCFC-4149-AFC0-C5F9425F32FC}" type="presParOf" srcId="{6B50586D-55DF-3948-A825-55E68DB618FC}" destId="{1C14BF45-EFF7-2C49-B05B-4C7B5370D341}" srcOrd="2" destOrd="0" presId="urn:microsoft.com/office/officeart/2005/8/layout/hProcess4"/>
    <dgm:cxn modelId="{F7E3F570-5B33-DA44-8755-8EA40B787F56}" type="presParOf" srcId="{6B50586D-55DF-3948-A825-55E68DB618FC}" destId="{EB139CAB-8AEE-1E4D-9D15-C436A0E80AD3}" srcOrd="3" destOrd="0" presId="urn:microsoft.com/office/officeart/2005/8/layout/hProcess4"/>
    <dgm:cxn modelId="{089883F7-57F0-6748-BBED-8C5FB4AAB88F}" type="presParOf" srcId="{6B50586D-55DF-3948-A825-55E68DB618FC}" destId="{687DB3ED-1ED1-D448-B8C5-9B7E16A1497D}" srcOrd="4" destOrd="0" presId="urn:microsoft.com/office/officeart/2005/8/layout/hProcess4"/>
    <dgm:cxn modelId="{39DEB7AF-41AC-8B4A-A9E3-4268E2C3CDD9}" type="presParOf" srcId="{AE55BF58-EAA8-204C-940E-902A9A0AC0CA}" destId="{D4523307-9553-8943-A089-61566F9DAE54}" srcOrd="3" destOrd="0" presId="urn:microsoft.com/office/officeart/2005/8/layout/hProcess4"/>
    <dgm:cxn modelId="{D1813FEE-8CC1-E34E-A516-78CCD78121BA}" type="presParOf" srcId="{AE55BF58-EAA8-204C-940E-902A9A0AC0CA}" destId="{AA725D56-8B20-304C-A9FA-BB66654E897B}" srcOrd="4" destOrd="0" presId="urn:microsoft.com/office/officeart/2005/8/layout/hProcess4"/>
    <dgm:cxn modelId="{3DDF4755-874C-D541-8F3C-D12D4AAA051B}" type="presParOf" srcId="{AA725D56-8B20-304C-A9FA-BB66654E897B}" destId="{CD37B542-D46D-8C48-B29F-81FF65B06480}" srcOrd="0" destOrd="0" presId="urn:microsoft.com/office/officeart/2005/8/layout/hProcess4"/>
    <dgm:cxn modelId="{24FD912E-B533-F542-8BA9-4F28B356DE9B}" type="presParOf" srcId="{AA725D56-8B20-304C-A9FA-BB66654E897B}" destId="{A8E221DB-A2FB-F348-A4D5-36B1876CC523}" srcOrd="1" destOrd="0" presId="urn:microsoft.com/office/officeart/2005/8/layout/hProcess4"/>
    <dgm:cxn modelId="{51247637-8A42-D949-ACB4-3E8DD9C8597B}" type="presParOf" srcId="{AA725D56-8B20-304C-A9FA-BB66654E897B}" destId="{E7244E8A-BBBD-2640-BC67-112E8872FD1C}" srcOrd="2" destOrd="0" presId="urn:microsoft.com/office/officeart/2005/8/layout/hProcess4"/>
    <dgm:cxn modelId="{24A647C5-90F0-5A44-8EDE-F8A0C550374E}" type="presParOf" srcId="{AA725D56-8B20-304C-A9FA-BB66654E897B}" destId="{FE9743DE-D88C-9040-9FF7-AFBAB3CED052}" srcOrd="3" destOrd="0" presId="urn:microsoft.com/office/officeart/2005/8/layout/hProcess4"/>
    <dgm:cxn modelId="{55E48C12-13E0-D444-9D17-708A119B83A8}" type="presParOf" srcId="{AA725D56-8B20-304C-A9FA-BB66654E897B}" destId="{06094C16-88D3-474F-880D-2770CC6E25F9}" srcOrd="4" destOrd="0" presId="urn:microsoft.com/office/officeart/2005/8/layout/hProcess4"/>
    <dgm:cxn modelId="{24D15B91-557F-7C4B-ACC0-B46D2B4080FB}" type="presParOf" srcId="{AE55BF58-EAA8-204C-940E-902A9A0AC0CA}" destId="{DE9104C0-2CB3-8341-8188-3CC8E0E1BE76}" srcOrd="5" destOrd="0" presId="urn:microsoft.com/office/officeart/2005/8/layout/hProcess4"/>
    <dgm:cxn modelId="{AA1B0A97-B9CD-1145-A2E3-99755FCAFD38}" type="presParOf" srcId="{AE55BF58-EAA8-204C-940E-902A9A0AC0CA}" destId="{2D6B6EAC-009B-F64F-BE89-2B95B528BDF6}" srcOrd="6" destOrd="0" presId="urn:microsoft.com/office/officeart/2005/8/layout/hProcess4"/>
    <dgm:cxn modelId="{488AFF69-DD3E-FA4F-A2A7-FDA92C6ADD8D}" type="presParOf" srcId="{2D6B6EAC-009B-F64F-BE89-2B95B528BDF6}" destId="{A1EC2089-C44E-774B-94D7-FAB1A540CA94}" srcOrd="0" destOrd="0" presId="urn:microsoft.com/office/officeart/2005/8/layout/hProcess4"/>
    <dgm:cxn modelId="{8F7EC291-4071-9B4D-9A2A-C15F8197964E}" type="presParOf" srcId="{2D6B6EAC-009B-F64F-BE89-2B95B528BDF6}" destId="{A9322B73-3955-7E4E-A1FA-6F8A5A22E0C4}" srcOrd="1" destOrd="0" presId="urn:microsoft.com/office/officeart/2005/8/layout/hProcess4"/>
    <dgm:cxn modelId="{5118B20E-0360-9C46-990E-1A6AF61ADE22}" type="presParOf" srcId="{2D6B6EAC-009B-F64F-BE89-2B95B528BDF6}" destId="{183E9811-87BB-7741-A282-FE55B6C6FD0D}" srcOrd="2" destOrd="0" presId="urn:microsoft.com/office/officeart/2005/8/layout/hProcess4"/>
    <dgm:cxn modelId="{8EF025EF-FC17-D54D-931F-6FA439E96A55}" type="presParOf" srcId="{2D6B6EAC-009B-F64F-BE89-2B95B528BDF6}" destId="{FD9B7A3C-3A50-6C45-B85D-6F6943FCF3F9}" srcOrd="3" destOrd="0" presId="urn:microsoft.com/office/officeart/2005/8/layout/hProcess4"/>
    <dgm:cxn modelId="{68A85169-E246-EA4F-ACE4-83EFA9C476A7}" type="presParOf" srcId="{2D6B6EAC-009B-F64F-BE89-2B95B528BDF6}" destId="{9107C479-20C9-7542-ACF8-C75C812A2E8C}"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AC9A338-2AD8-EC43-B27F-62E4168E1ADE}" type="doc">
      <dgm:prSet loTypeId="urn:microsoft.com/office/officeart/2005/8/layout/hProcess4" loCatId="process" qsTypeId="urn:microsoft.com/office/officeart/2005/8/quickstyle/simple4" qsCatId="simple" csTypeId="urn:microsoft.com/office/officeart/2005/8/colors/accent1_2" csCatId="accent1" phldr="1"/>
      <dgm:spPr/>
      <dgm:t>
        <a:bodyPr/>
        <a:lstStyle/>
        <a:p>
          <a:endParaRPr lang="en-US"/>
        </a:p>
      </dgm:t>
    </dgm:pt>
    <dgm:pt modelId="{659BDB72-EE6A-CE45-BF91-1436FA37800F}">
      <dgm:prSet phldrT="[Text]"/>
      <dgm:spPr/>
      <dgm:t>
        <a:bodyPr/>
        <a:lstStyle/>
        <a:p>
          <a:r>
            <a:rPr lang="en-US" b="1" dirty="0">
              <a:effectLst>
                <a:outerShdw blurRad="38100" dist="38100" dir="2700000" algn="tl">
                  <a:srgbClr val="000000">
                    <a:alpha val="43137"/>
                  </a:srgbClr>
                </a:outerShdw>
              </a:effectLst>
            </a:rPr>
            <a:t>Use of applications created by unknown parties</a:t>
          </a:r>
        </a:p>
      </dgm:t>
    </dgm:pt>
    <dgm:pt modelId="{AC8121B2-6B52-F242-B163-302A3481F184}" type="parTrans" cxnId="{1696E8F8-5A0B-2D41-8343-0F20CED5DB93}">
      <dgm:prSet/>
      <dgm:spPr/>
      <dgm:t>
        <a:bodyPr/>
        <a:lstStyle/>
        <a:p>
          <a:endParaRPr lang="en-US"/>
        </a:p>
      </dgm:t>
    </dgm:pt>
    <dgm:pt modelId="{C47C3E42-B07C-C148-9C57-91A19C61B2CE}" type="sibTrans" cxnId="{1696E8F8-5A0B-2D41-8343-0F20CED5DB93}">
      <dgm:prSet/>
      <dgm:spPr/>
      <dgm:t>
        <a:bodyPr/>
        <a:lstStyle/>
        <a:p>
          <a:endParaRPr lang="en-US" dirty="0"/>
        </a:p>
      </dgm:t>
    </dgm:pt>
    <dgm:pt modelId="{D7CAB3AE-579B-1D40-BF55-2ACE4AF8DBC5}">
      <dgm:prSet custT="1"/>
      <dgm:spPr/>
      <dgm:t>
        <a:bodyPr/>
        <a:lstStyle/>
        <a:p>
          <a:r>
            <a:rPr lang="en-US" sz="1300" dirty="0"/>
            <a:t>It is easy to find and install third-party applications on mobile devices and this poses the risk of installing malicious software</a:t>
          </a:r>
        </a:p>
      </dgm:t>
    </dgm:pt>
    <dgm:pt modelId="{71903D0B-6E18-7141-9D71-138E4628CC4D}" type="parTrans" cxnId="{38968301-34C2-764F-9697-ABCADDE9CCF5}">
      <dgm:prSet/>
      <dgm:spPr/>
      <dgm:t>
        <a:bodyPr/>
        <a:lstStyle/>
        <a:p>
          <a:endParaRPr lang="en-US"/>
        </a:p>
      </dgm:t>
    </dgm:pt>
    <dgm:pt modelId="{369839EB-1DEE-6947-B4E7-57DF684B58C5}" type="sibTrans" cxnId="{38968301-34C2-764F-9697-ABCADDE9CCF5}">
      <dgm:prSet/>
      <dgm:spPr/>
      <dgm:t>
        <a:bodyPr/>
        <a:lstStyle/>
        <a:p>
          <a:endParaRPr lang="en-US"/>
        </a:p>
      </dgm:t>
    </dgm:pt>
    <dgm:pt modelId="{69FC8C1F-043E-3542-BDFF-8D6DE467F247}">
      <dgm:prSet/>
      <dgm:spPr/>
      <dgm:t>
        <a:bodyPr/>
        <a:lstStyle/>
        <a:p>
          <a:r>
            <a:rPr lang="en-US" b="1" dirty="0">
              <a:effectLst>
                <a:outerShdw blurRad="38100" dist="38100" dir="2700000" algn="tl">
                  <a:srgbClr val="000000">
                    <a:alpha val="43137"/>
                  </a:srgbClr>
                </a:outerShdw>
              </a:effectLst>
            </a:rPr>
            <a:t>Interaction with other systems</a:t>
          </a:r>
        </a:p>
      </dgm:t>
    </dgm:pt>
    <dgm:pt modelId="{AE830FD4-11E1-904C-9428-575D734A8901}" type="parTrans" cxnId="{7C074561-1B87-CB4F-A12A-A928CBF42F5C}">
      <dgm:prSet/>
      <dgm:spPr/>
      <dgm:t>
        <a:bodyPr/>
        <a:lstStyle/>
        <a:p>
          <a:endParaRPr lang="en-US"/>
        </a:p>
      </dgm:t>
    </dgm:pt>
    <dgm:pt modelId="{B4BA0063-ABDB-4249-9F7A-1FB75F6C6AFA}" type="sibTrans" cxnId="{7C074561-1B87-CB4F-A12A-A928CBF42F5C}">
      <dgm:prSet/>
      <dgm:spPr/>
      <dgm:t>
        <a:bodyPr/>
        <a:lstStyle/>
        <a:p>
          <a:endParaRPr lang="en-US" dirty="0"/>
        </a:p>
      </dgm:t>
    </dgm:pt>
    <dgm:pt modelId="{449AA31D-8E63-E54A-A5B0-A4BBAA1061E1}">
      <dgm:prSet custT="1"/>
      <dgm:spPr/>
      <dgm:t>
        <a:bodyPr/>
        <a:lstStyle/>
        <a:p>
          <a:r>
            <a:rPr lang="en-US" sz="1300" dirty="0"/>
            <a:t>Unless an organization has control of all the devices involved in synchronization, there is considerable risk of the organization’s data being stored in an unsecured location, plus the risk of the introduction of malware</a:t>
          </a:r>
        </a:p>
      </dgm:t>
    </dgm:pt>
    <dgm:pt modelId="{038C331C-3799-6C44-94A4-8857DD651A60}" type="parTrans" cxnId="{F2EDB52D-7717-CE4E-99E3-FFACE068DCDE}">
      <dgm:prSet/>
      <dgm:spPr/>
      <dgm:t>
        <a:bodyPr/>
        <a:lstStyle/>
        <a:p>
          <a:endParaRPr lang="en-US"/>
        </a:p>
      </dgm:t>
    </dgm:pt>
    <dgm:pt modelId="{82495A5A-5086-DC44-B4DA-601F8A1ADD6E}" type="sibTrans" cxnId="{F2EDB52D-7717-CE4E-99E3-FFACE068DCDE}">
      <dgm:prSet/>
      <dgm:spPr/>
      <dgm:t>
        <a:bodyPr/>
        <a:lstStyle/>
        <a:p>
          <a:endParaRPr lang="en-US"/>
        </a:p>
      </dgm:t>
    </dgm:pt>
    <dgm:pt modelId="{E939AB41-1388-504C-845D-B108BA2738F4}">
      <dgm:prSet/>
      <dgm:spPr/>
      <dgm:t>
        <a:bodyPr/>
        <a:lstStyle/>
        <a:p>
          <a:r>
            <a:rPr lang="en-US" b="1" dirty="0">
              <a:effectLst>
                <a:outerShdw blurRad="38100" dist="38100" dir="2700000" algn="tl">
                  <a:srgbClr val="000000">
                    <a:alpha val="43137"/>
                  </a:srgbClr>
                </a:outerShdw>
              </a:effectLst>
            </a:rPr>
            <a:t>Use of location services</a:t>
          </a:r>
        </a:p>
      </dgm:t>
    </dgm:pt>
    <dgm:pt modelId="{26692112-17F5-3748-8B19-DA28E2A3783B}" type="parTrans" cxnId="{D66795CF-99E2-A243-99D0-27E97F387BB9}">
      <dgm:prSet/>
      <dgm:spPr/>
      <dgm:t>
        <a:bodyPr/>
        <a:lstStyle/>
        <a:p>
          <a:endParaRPr lang="en-US"/>
        </a:p>
      </dgm:t>
    </dgm:pt>
    <dgm:pt modelId="{96D4AA60-3221-654E-900F-E351A442F545}" type="sibTrans" cxnId="{D66795CF-99E2-A243-99D0-27E97F387BB9}">
      <dgm:prSet/>
      <dgm:spPr/>
      <dgm:t>
        <a:bodyPr/>
        <a:lstStyle/>
        <a:p>
          <a:endParaRPr lang="en-US"/>
        </a:p>
      </dgm:t>
    </dgm:pt>
    <dgm:pt modelId="{5FA9F66F-051C-F54A-BC0E-803E2CA78704}">
      <dgm:prSet/>
      <dgm:spPr/>
      <dgm:t>
        <a:bodyPr/>
        <a:lstStyle/>
        <a:p>
          <a:r>
            <a:rPr lang="en-US" dirty="0"/>
            <a:t>An attacker can use location information to determine where the device and user are located, which may be of use to the attacker</a:t>
          </a:r>
        </a:p>
      </dgm:t>
    </dgm:pt>
    <dgm:pt modelId="{29333BC4-C79D-DC40-AFAE-BC196F193498}" type="parTrans" cxnId="{87280E05-B900-0C45-BFB6-13BAF86CD3E8}">
      <dgm:prSet/>
      <dgm:spPr/>
      <dgm:t>
        <a:bodyPr/>
        <a:lstStyle/>
        <a:p>
          <a:endParaRPr lang="en-US"/>
        </a:p>
      </dgm:t>
    </dgm:pt>
    <dgm:pt modelId="{7EE758A6-944D-B94E-87ED-37A6ADB591AC}" type="sibTrans" cxnId="{87280E05-B900-0C45-BFB6-13BAF86CD3E8}">
      <dgm:prSet/>
      <dgm:spPr/>
      <dgm:t>
        <a:bodyPr/>
        <a:lstStyle/>
        <a:p>
          <a:endParaRPr lang="en-US"/>
        </a:p>
      </dgm:t>
    </dgm:pt>
    <dgm:pt modelId="{CE511293-DFE5-0F46-938F-6D88DDA97724}" type="pres">
      <dgm:prSet presAssocID="{6AC9A338-2AD8-EC43-B27F-62E4168E1ADE}" presName="Name0" presStyleCnt="0">
        <dgm:presLayoutVars>
          <dgm:dir/>
          <dgm:animLvl val="lvl"/>
          <dgm:resizeHandles val="exact"/>
        </dgm:presLayoutVars>
      </dgm:prSet>
      <dgm:spPr/>
    </dgm:pt>
    <dgm:pt modelId="{F1945187-9D23-D744-8357-A6D8E30DC76B}" type="pres">
      <dgm:prSet presAssocID="{6AC9A338-2AD8-EC43-B27F-62E4168E1ADE}" presName="tSp" presStyleCnt="0"/>
      <dgm:spPr/>
    </dgm:pt>
    <dgm:pt modelId="{68C35B5A-A058-F944-A9B7-F536DA8D9D12}" type="pres">
      <dgm:prSet presAssocID="{6AC9A338-2AD8-EC43-B27F-62E4168E1ADE}" presName="bSp" presStyleCnt="0"/>
      <dgm:spPr/>
    </dgm:pt>
    <dgm:pt modelId="{252123BF-78A2-4E4F-B465-BB275AD46255}" type="pres">
      <dgm:prSet presAssocID="{6AC9A338-2AD8-EC43-B27F-62E4168E1ADE}" presName="process" presStyleCnt="0"/>
      <dgm:spPr/>
    </dgm:pt>
    <dgm:pt modelId="{AD66FF30-20FE-6445-9C33-AEC800C97CF7}" type="pres">
      <dgm:prSet presAssocID="{659BDB72-EE6A-CE45-BF91-1436FA37800F}" presName="composite1" presStyleCnt="0"/>
      <dgm:spPr/>
    </dgm:pt>
    <dgm:pt modelId="{95B5B68C-C70A-D040-8FE0-CB1A7EE7C42E}" type="pres">
      <dgm:prSet presAssocID="{659BDB72-EE6A-CE45-BF91-1436FA37800F}" presName="dummyNode1" presStyleLbl="node1" presStyleIdx="0" presStyleCnt="3"/>
      <dgm:spPr/>
    </dgm:pt>
    <dgm:pt modelId="{35D9D523-552F-FF4B-A5D6-EE8516F9029F}" type="pres">
      <dgm:prSet presAssocID="{659BDB72-EE6A-CE45-BF91-1436FA37800F}" presName="childNode1" presStyleLbl="bgAcc1" presStyleIdx="0" presStyleCnt="3">
        <dgm:presLayoutVars>
          <dgm:bulletEnabled val="1"/>
        </dgm:presLayoutVars>
      </dgm:prSet>
      <dgm:spPr/>
    </dgm:pt>
    <dgm:pt modelId="{8DA4F2E2-F3FE-AB41-8378-669B2699DF00}" type="pres">
      <dgm:prSet presAssocID="{659BDB72-EE6A-CE45-BF91-1436FA37800F}" presName="childNode1tx" presStyleLbl="bgAcc1" presStyleIdx="0" presStyleCnt="3">
        <dgm:presLayoutVars>
          <dgm:bulletEnabled val="1"/>
        </dgm:presLayoutVars>
      </dgm:prSet>
      <dgm:spPr/>
    </dgm:pt>
    <dgm:pt modelId="{1BFC04DB-002A-404F-95B4-72C5940012AF}" type="pres">
      <dgm:prSet presAssocID="{659BDB72-EE6A-CE45-BF91-1436FA37800F}" presName="parentNode1" presStyleLbl="node1" presStyleIdx="0" presStyleCnt="3">
        <dgm:presLayoutVars>
          <dgm:chMax val="1"/>
          <dgm:bulletEnabled val="1"/>
        </dgm:presLayoutVars>
      </dgm:prSet>
      <dgm:spPr/>
    </dgm:pt>
    <dgm:pt modelId="{4DBC58DB-DE36-5C43-B493-53044E62D80F}" type="pres">
      <dgm:prSet presAssocID="{659BDB72-EE6A-CE45-BF91-1436FA37800F}" presName="connSite1" presStyleCnt="0"/>
      <dgm:spPr/>
    </dgm:pt>
    <dgm:pt modelId="{477E98B5-6F72-324B-A33A-6CF968C51FA3}" type="pres">
      <dgm:prSet presAssocID="{C47C3E42-B07C-C148-9C57-91A19C61B2CE}" presName="Name9" presStyleLbl="sibTrans2D1" presStyleIdx="0" presStyleCnt="2" custLinFactNeighborX="29797" custLinFactNeighborY="-15198"/>
      <dgm:spPr/>
    </dgm:pt>
    <dgm:pt modelId="{B539319B-3F20-F84E-880A-F762D63DABAB}" type="pres">
      <dgm:prSet presAssocID="{69FC8C1F-043E-3542-BDFF-8D6DE467F247}" presName="composite2" presStyleCnt="0"/>
      <dgm:spPr/>
    </dgm:pt>
    <dgm:pt modelId="{2B1FD5DD-FBBC-AA4D-82BD-C32DA356E114}" type="pres">
      <dgm:prSet presAssocID="{69FC8C1F-043E-3542-BDFF-8D6DE467F247}" presName="dummyNode2" presStyleLbl="node1" presStyleIdx="0" presStyleCnt="3"/>
      <dgm:spPr/>
    </dgm:pt>
    <dgm:pt modelId="{8B4DEFFA-A0FA-2142-8D5C-5AA275F1E800}" type="pres">
      <dgm:prSet presAssocID="{69FC8C1F-043E-3542-BDFF-8D6DE467F247}" presName="childNode2" presStyleLbl="bgAcc1" presStyleIdx="1" presStyleCnt="3" custScaleX="127993" custScaleY="137974">
        <dgm:presLayoutVars>
          <dgm:bulletEnabled val="1"/>
        </dgm:presLayoutVars>
      </dgm:prSet>
      <dgm:spPr/>
    </dgm:pt>
    <dgm:pt modelId="{36E2250B-27C1-FF42-A7E9-8206DF15B886}" type="pres">
      <dgm:prSet presAssocID="{69FC8C1F-043E-3542-BDFF-8D6DE467F247}" presName="childNode2tx" presStyleLbl="bgAcc1" presStyleIdx="1" presStyleCnt="3">
        <dgm:presLayoutVars>
          <dgm:bulletEnabled val="1"/>
        </dgm:presLayoutVars>
      </dgm:prSet>
      <dgm:spPr/>
    </dgm:pt>
    <dgm:pt modelId="{99D5A91A-1D0F-D14A-83B2-BB4E2C41B228}" type="pres">
      <dgm:prSet presAssocID="{69FC8C1F-043E-3542-BDFF-8D6DE467F247}" presName="parentNode2" presStyleLbl="node1" presStyleIdx="1" presStyleCnt="3" custLinFactNeighborX="2625" custLinFactNeighborY="-15741">
        <dgm:presLayoutVars>
          <dgm:chMax val="0"/>
          <dgm:bulletEnabled val="1"/>
        </dgm:presLayoutVars>
      </dgm:prSet>
      <dgm:spPr/>
    </dgm:pt>
    <dgm:pt modelId="{853A9217-F6A1-904E-A69E-71348C9C826D}" type="pres">
      <dgm:prSet presAssocID="{69FC8C1F-043E-3542-BDFF-8D6DE467F247}" presName="connSite2" presStyleCnt="0"/>
      <dgm:spPr/>
    </dgm:pt>
    <dgm:pt modelId="{EAF68ED9-179C-6341-B4F0-F33EFD3783AB}" type="pres">
      <dgm:prSet presAssocID="{B4BA0063-ABDB-4249-9F7A-1FB75F6C6AFA}" presName="Name18" presStyleLbl="sibTrans2D1" presStyleIdx="1" presStyleCnt="2" custLinFactNeighborX="30626" custLinFactNeighborY="19241"/>
      <dgm:spPr/>
    </dgm:pt>
    <dgm:pt modelId="{1E049F4B-6D2E-4147-8961-F337DEE3F931}" type="pres">
      <dgm:prSet presAssocID="{E939AB41-1388-504C-845D-B108BA2738F4}" presName="composite1" presStyleCnt="0"/>
      <dgm:spPr/>
    </dgm:pt>
    <dgm:pt modelId="{C8C356BC-3D34-394C-841C-115DA33D2024}" type="pres">
      <dgm:prSet presAssocID="{E939AB41-1388-504C-845D-B108BA2738F4}" presName="dummyNode1" presStyleLbl="node1" presStyleIdx="1" presStyleCnt="3"/>
      <dgm:spPr/>
    </dgm:pt>
    <dgm:pt modelId="{E8083F78-2CB7-9647-BCC4-DA212DB355E9}" type="pres">
      <dgm:prSet presAssocID="{E939AB41-1388-504C-845D-B108BA2738F4}" presName="childNode1" presStyleLbl="bgAcc1" presStyleIdx="2" presStyleCnt="3">
        <dgm:presLayoutVars>
          <dgm:bulletEnabled val="1"/>
        </dgm:presLayoutVars>
      </dgm:prSet>
      <dgm:spPr/>
    </dgm:pt>
    <dgm:pt modelId="{C1AD935A-6BCD-C344-85F2-0469EFD5EAD4}" type="pres">
      <dgm:prSet presAssocID="{E939AB41-1388-504C-845D-B108BA2738F4}" presName="childNode1tx" presStyleLbl="bgAcc1" presStyleIdx="2" presStyleCnt="3">
        <dgm:presLayoutVars>
          <dgm:bulletEnabled val="1"/>
        </dgm:presLayoutVars>
      </dgm:prSet>
      <dgm:spPr/>
    </dgm:pt>
    <dgm:pt modelId="{A62E5068-6088-5445-8321-3B850C70BDB9}" type="pres">
      <dgm:prSet presAssocID="{E939AB41-1388-504C-845D-B108BA2738F4}" presName="parentNode1" presStyleLbl="node1" presStyleIdx="2" presStyleCnt="3">
        <dgm:presLayoutVars>
          <dgm:chMax val="1"/>
          <dgm:bulletEnabled val="1"/>
        </dgm:presLayoutVars>
      </dgm:prSet>
      <dgm:spPr/>
    </dgm:pt>
    <dgm:pt modelId="{406148A5-7E33-5546-ABE5-B74CF5321771}" type="pres">
      <dgm:prSet presAssocID="{E939AB41-1388-504C-845D-B108BA2738F4}" presName="connSite1" presStyleCnt="0"/>
      <dgm:spPr/>
    </dgm:pt>
  </dgm:ptLst>
  <dgm:cxnLst>
    <dgm:cxn modelId="{38968301-34C2-764F-9697-ABCADDE9CCF5}" srcId="{659BDB72-EE6A-CE45-BF91-1436FA37800F}" destId="{D7CAB3AE-579B-1D40-BF55-2ACE4AF8DBC5}" srcOrd="0" destOrd="0" parTransId="{71903D0B-6E18-7141-9D71-138E4628CC4D}" sibTransId="{369839EB-1DEE-6947-B4E7-57DF684B58C5}"/>
    <dgm:cxn modelId="{9422BC02-7944-6C4B-9A01-A6102AFBDB5B}" type="presOf" srcId="{5FA9F66F-051C-F54A-BC0E-803E2CA78704}" destId="{C1AD935A-6BCD-C344-85F2-0469EFD5EAD4}" srcOrd="1" destOrd="0" presId="urn:microsoft.com/office/officeart/2005/8/layout/hProcess4"/>
    <dgm:cxn modelId="{87280E05-B900-0C45-BFB6-13BAF86CD3E8}" srcId="{E939AB41-1388-504C-845D-B108BA2738F4}" destId="{5FA9F66F-051C-F54A-BC0E-803E2CA78704}" srcOrd="0" destOrd="0" parTransId="{29333BC4-C79D-DC40-AFAE-BC196F193498}" sibTransId="{7EE758A6-944D-B94E-87ED-37A6ADB591AC}"/>
    <dgm:cxn modelId="{C056F524-1762-2640-80F9-828CB56EDB6F}" type="presOf" srcId="{5FA9F66F-051C-F54A-BC0E-803E2CA78704}" destId="{E8083F78-2CB7-9647-BCC4-DA212DB355E9}" srcOrd="0" destOrd="0" presId="urn:microsoft.com/office/officeart/2005/8/layout/hProcess4"/>
    <dgm:cxn modelId="{F2EDB52D-7717-CE4E-99E3-FFACE068DCDE}" srcId="{69FC8C1F-043E-3542-BDFF-8D6DE467F247}" destId="{449AA31D-8E63-E54A-A5B0-A4BBAA1061E1}" srcOrd="0" destOrd="0" parTransId="{038C331C-3799-6C44-94A4-8857DD651A60}" sibTransId="{82495A5A-5086-DC44-B4DA-601F8A1ADD6E}"/>
    <dgm:cxn modelId="{E031273A-EEA5-514B-A00D-0B0C4FFDE8F2}" type="presOf" srcId="{449AA31D-8E63-E54A-A5B0-A4BBAA1061E1}" destId="{36E2250B-27C1-FF42-A7E9-8206DF15B886}" srcOrd="1" destOrd="0" presId="urn:microsoft.com/office/officeart/2005/8/layout/hProcess4"/>
    <dgm:cxn modelId="{16DA8844-B068-1641-82DB-CABEE452046F}" type="presOf" srcId="{6AC9A338-2AD8-EC43-B27F-62E4168E1ADE}" destId="{CE511293-DFE5-0F46-938F-6D88DDA97724}" srcOrd="0" destOrd="0" presId="urn:microsoft.com/office/officeart/2005/8/layout/hProcess4"/>
    <dgm:cxn modelId="{CDD61251-C590-8449-8A7C-7D4527DFAE98}" type="presOf" srcId="{D7CAB3AE-579B-1D40-BF55-2ACE4AF8DBC5}" destId="{35D9D523-552F-FF4B-A5D6-EE8516F9029F}" srcOrd="0" destOrd="0" presId="urn:microsoft.com/office/officeart/2005/8/layout/hProcess4"/>
    <dgm:cxn modelId="{B20CB255-A227-BA46-82A5-BF58C06DB41F}" type="presOf" srcId="{E939AB41-1388-504C-845D-B108BA2738F4}" destId="{A62E5068-6088-5445-8321-3B850C70BDB9}" srcOrd="0" destOrd="0" presId="urn:microsoft.com/office/officeart/2005/8/layout/hProcess4"/>
    <dgm:cxn modelId="{7A6DB25D-E947-8246-8B28-76580B8FD2E9}" type="presOf" srcId="{659BDB72-EE6A-CE45-BF91-1436FA37800F}" destId="{1BFC04DB-002A-404F-95B4-72C5940012AF}" srcOrd="0" destOrd="0" presId="urn:microsoft.com/office/officeart/2005/8/layout/hProcess4"/>
    <dgm:cxn modelId="{6547EE60-E697-E445-8961-D1C6EDFEFB2D}" type="presOf" srcId="{449AA31D-8E63-E54A-A5B0-A4BBAA1061E1}" destId="{8B4DEFFA-A0FA-2142-8D5C-5AA275F1E800}" srcOrd="0" destOrd="0" presId="urn:microsoft.com/office/officeart/2005/8/layout/hProcess4"/>
    <dgm:cxn modelId="{7C074561-1B87-CB4F-A12A-A928CBF42F5C}" srcId="{6AC9A338-2AD8-EC43-B27F-62E4168E1ADE}" destId="{69FC8C1F-043E-3542-BDFF-8D6DE467F247}" srcOrd="1" destOrd="0" parTransId="{AE830FD4-11E1-904C-9428-575D734A8901}" sibTransId="{B4BA0063-ABDB-4249-9F7A-1FB75F6C6AFA}"/>
    <dgm:cxn modelId="{7E439DA1-D018-CE4A-8A4E-8A0721368AE4}" type="presOf" srcId="{69FC8C1F-043E-3542-BDFF-8D6DE467F247}" destId="{99D5A91A-1D0F-D14A-83B2-BB4E2C41B228}" srcOrd="0" destOrd="0" presId="urn:microsoft.com/office/officeart/2005/8/layout/hProcess4"/>
    <dgm:cxn modelId="{348EC1BE-9CA6-5D40-9B05-1EF6E6A01858}" type="presOf" srcId="{C47C3E42-B07C-C148-9C57-91A19C61B2CE}" destId="{477E98B5-6F72-324B-A33A-6CF968C51FA3}" srcOrd="0" destOrd="0" presId="urn:microsoft.com/office/officeart/2005/8/layout/hProcess4"/>
    <dgm:cxn modelId="{88FCC1BE-F995-3348-9AFB-3DC462491278}" type="presOf" srcId="{D7CAB3AE-579B-1D40-BF55-2ACE4AF8DBC5}" destId="{8DA4F2E2-F3FE-AB41-8378-669B2699DF00}" srcOrd="1" destOrd="0" presId="urn:microsoft.com/office/officeart/2005/8/layout/hProcess4"/>
    <dgm:cxn modelId="{D66795CF-99E2-A243-99D0-27E97F387BB9}" srcId="{6AC9A338-2AD8-EC43-B27F-62E4168E1ADE}" destId="{E939AB41-1388-504C-845D-B108BA2738F4}" srcOrd="2" destOrd="0" parTransId="{26692112-17F5-3748-8B19-DA28E2A3783B}" sibTransId="{96D4AA60-3221-654E-900F-E351A442F545}"/>
    <dgm:cxn modelId="{6C6491F3-5B15-5844-A778-1CFFB33D6C24}" type="presOf" srcId="{B4BA0063-ABDB-4249-9F7A-1FB75F6C6AFA}" destId="{EAF68ED9-179C-6341-B4F0-F33EFD3783AB}" srcOrd="0" destOrd="0" presId="urn:microsoft.com/office/officeart/2005/8/layout/hProcess4"/>
    <dgm:cxn modelId="{1696E8F8-5A0B-2D41-8343-0F20CED5DB93}" srcId="{6AC9A338-2AD8-EC43-B27F-62E4168E1ADE}" destId="{659BDB72-EE6A-CE45-BF91-1436FA37800F}" srcOrd="0" destOrd="0" parTransId="{AC8121B2-6B52-F242-B163-302A3481F184}" sibTransId="{C47C3E42-B07C-C148-9C57-91A19C61B2CE}"/>
    <dgm:cxn modelId="{3BDC60E8-8D85-0E41-BB5B-3860A80016B3}" type="presParOf" srcId="{CE511293-DFE5-0F46-938F-6D88DDA97724}" destId="{F1945187-9D23-D744-8357-A6D8E30DC76B}" srcOrd="0" destOrd="0" presId="urn:microsoft.com/office/officeart/2005/8/layout/hProcess4"/>
    <dgm:cxn modelId="{934F94DE-4460-B74B-A6A6-B326A6D441C9}" type="presParOf" srcId="{CE511293-DFE5-0F46-938F-6D88DDA97724}" destId="{68C35B5A-A058-F944-A9B7-F536DA8D9D12}" srcOrd="1" destOrd="0" presId="urn:microsoft.com/office/officeart/2005/8/layout/hProcess4"/>
    <dgm:cxn modelId="{D31AABDF-7508-794A-88D8-EEA1BFE405EA}" type="presParOf" srcId="{CE511293-DFE5-0F46-938F-6D88DDA97724}" destId="{252123BF-78A2-4E4F-B465-BB275AD46255}" srcOrd="2" destOrd="0" presId="urn:microsoft.com/office/officeart/2005/8/layout/hProcess4"/>
    <dgm:cxn modelId="{FD6EB50F-106D-D64C-8888-993FDD0E2976}" type="presParOf" srcId="{252123BF-78A2-4E4F-B465-BB275AD46255}" destId="{AD66FF30-20FE-6445-9C33-AEC800C97CF7}" srcOrd="0" destOrd="0" presId="urn:microsoft.com/office/officeart/2005/8/layout/hProcess4"/>
    <dgm:cxn modelId="{BF52B8E1-80BF-9E4D-9EE9-1F7BF721E659}" type="presParOf" srcId="{AD66FF30-20FE-6445-9C33-AEC800C97CF7}" destId="{95B5B68C-C70A-D040-8FE0-CB1A7EE7C42E}" srcOrd="0" destOrd="0" presId="urn:microsoft.com/office/officeart/2005/8/layout/hProcess4"/>
    <dgm:cxn modelId="{CF90B6D2-2170-5C47-9A46-7E945883C80C}" type="presParOf" srcId="{AD66FF30-20FE-6445-9C33-AEC800C97CF7}" destId="{35D9D523-552F-FF4B-A5D6-EE8516F9029F}" srcOrd="1" destOrd="0" presId="urn:microsoft.com/office/officeart/2005/8/layout/hProcess4"/>
    <dgm:cxn modelId="{0C944592-F0D6-5E4B-831C-7EB9DE3C6219}" type="presParOf" srcId="{AD66FF30-20FE-6445-9C33-AEC800C97CF7}" destId="{8DA4F2E2-F3FE-AB41-8378-669B2699DF00}" srcOrd="2" destOrd="0" presId="urn:microsoft.com/office/officeart/2005/8/layout/hProcess4"/>
    <dgm:cxn modelId="{B9FEF0DE-3187-E646-B958-563B850C78A2}" type="presParOf" srcId="{AD66FF30-20FE-6445-9C33-AEC800C97CF7}" destId="{1BFC04DB-002A-404F-95B4-72C5940012AF}" srcOrd="3" destOrd="0" presId="urn:microsoft.com/office/officeart/2005/8/layout/hProcess4"/>
    <dgm:cxn modelId="{2E04CA27-442F-614D-B677-091553620600}" type="presParOf" srcId="{AD66FF30-20FE-6445-9C33-AEC800C97CF7}" destId="{4DBC58DB-DE36-5C43-B493-53044E62D80F}" srcOrd="4" destOrd="0" presId="urn:microsoft.com/office/officeart/2005/8/layout/hProcess4"/>
    <dgm:cxn modelId="{C3504CC3-4528-5E4A-9B0D-B240DAC056E5}" type="presParOf" srcId="{252123BF-78A2-4E4F-B465-BB275AD46255}" destId="{477E98B5-6F72-324B-A33A-6CF968C51FA3}" srcOrd="1" destOrd="0" presId="urn:microsoft.com/office/officeart/2005/8/layout/hProcess4"/>
    <dgm:cxn modelId="{519343E2-C929-2F43-87BC-094B58404039}" type="presParOf" srcId="{252123BF-78A2-4E4F-B465-BB275AD46255}" destId="{B539319B-3F20-F84E-880A-F762D63DABAB}" srcOrd="2" destOrd="0" presId="urn:microsoft.com/office/officeart/2005/8/layout/hProcess4"/>
    <dgm:cxn modelId="{B32800E7-A6CA-8842-BB9E-A52F57B32104}" type="presParOf" srcId="{B539319B-3F20-F84E-880A-F762D63DABAB}" destId="{2B1FD5DD-FBBC-AA4D-82BD-C32DA356E114}" srcOrd="0" destOrd="0" presId="urn:microsoft.com/office/officeart/2005/8/layout/hProcess4"/>
    <dgm:cxn modelId="{FC043A9D-4ECC-3343-9573-D4DF25B77114}" type="presParOf" srcId="{B539319B-3F20-F84E-880A-F762D63DABAB}" destId="{8B4DEFFA-A0FA-2142-8D5C-5AA275F1E800}" srcOrd="1" destOrd="0" presId="urn:microsoft.com/office/officeart/2005/8/layout/hProcess4"/>
    <dgm:cxn modelId="{DD8FAC03-17C7-344F-B4D0-73165B269353}" type="presParOf" srcId="{B539319B-3F20-F84E-880A-F762D63DABAB}" destId="{36E2250B-27C1-FF42-A7E9-8206DF15B886}" srcOrd="2" destOrd="0" presId="urn:microsoft.com/office/officeart/2005/8/layout/hProcess4"/>
    <dgm:cxn modelId="{A21BA15D-FB25-AC4E-ABD3-FE3BCE1E4AB2}" type="presParOf" srcId="{B539319B-3F20-F84E-880A-F762D63DABAB}" destId="{99D5A91A-1D0F-D14A-83B2-BB4E2C41B228}" srcOrd="3" destOrd="0" presId="urn:microsoft.com/office/officeart/2005/8/layout/hProcess4"/>
    <dgm:cxn modelId="{778F0F6D-6E39-D640-861E-A612369613DD}" type="presParOf" srcId="{B539319B-3F20-F84E-880A-F762D63DABAB}" destId="{853A9217-F6A1-904E-A69E-71348C9C826D}" srcOrd="4" destOrd="0" presId="urn:microsoft.com/office/officeart/2005/8/layout/hProcess4"/>
    <dgm:cxn modelId="{6CB5553C-A65B-C24E-9550-19AFA8705237}" type="presParOf" srcId="{252123BF-78A2-4E4F-B465-BB275AD46255}" destId="{EAF68ED9-179C-6341-B4F0-F33EFD3783AB}" srcOrd="3" destOrd="0" presId="urn:microsoft.com/office/officeart/2005/8/layout/hProcess4"/>
    <dgm:cxn modelId="{62169DB6-FEC4-2A41-8C7F-2675DC7F17D2}" type="presParOf" srcId="{252123BF-78A2-4E4F-B465-BB275AD46255}" destId="{1E049F4B-6D2E-4147-8961-F337DEE3F931}" srcOrd="4" destOrd="0" presId="urn:microsoft.com/office/officeart/2005/8/layout/hProcess4"/>
    <dgm:cxn modelId="{5AD37F4B-FB07-9E4D-963F-4DBF74CED9DD}" type="presParOf" srcId="{1E049F4B-6D2E-4147-8961-F337DEE3F931}" destId="{C8C356BC-3D34-394C-841C-115DA33D2024}" srcOrd="0" destOrd="0" presId="urn:microsoft.com/office/officeart/2005/8/layout/hProcess4"/>
    <dgm:cxn modelId="{F944E71B-7B1F-6C4A-9F60-EBDF84BED113}" type="presParOf" srcId="{1E049F4B-6D2E-4147-8961-F337DEE3F931}" destId="{E8083F78-2CB7-9647-BCC4-DA212DB355E9}" srcOrd="1" destOrd="0" presId="urn:microsoft.com/office/officeart/2005/8/layout/hProcess4"/>
    <dgm:cxn modelId="{F0EA2844-F9F2-7B41-A14F-F18F92364F20}" type="presParOf" srcId="{1E049F4B-6D2E-4147-8961-F337DEE3F931}" destId="{C1AD935A-6BCD-C344-85F2-0469EFD5EAD4}" srcOrd="2" destOrd="0" presId="urn:microsoft.com/office/officeart/2005/8/layout/hProcess4"/>
    <dgm:cxn modelId="{9E23D333-7D7F-6B44-A45C-55983A3F5FEC}" type="presParOf" srcId="{1E049F4B-6D2E-4147-8961-F337DEE3F931}" destId="{A62E5068-6088-5445-8321-3B850C70BDB9}" srcOrd="3" destOrd="0" presId="urn:microsoft.com/office/officeart/2005/8/layout/hProcess4"/>
    <dgm:cxn modelId="{E3B458DF-F03A-0B40-BBCE-D3D57AEE2763}" type="presParOf" srcId="{1E049F4B-6D2E-4147-8961-F337DEE3F931}" destId="{406148A5-7E33-5546-ABE5-B74CF5321771}" srcOrd="4" destOrd="0" presId="urn:microsoft.com/office/officeart/2005/8/layout/hProcess4"/>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C14EAD8-5038-0645-9CB9-3ABABEFB96F5}" type="doc">
      <dgm:prSet loTypeId="urn:microsoft.com/office/officeart/2005/8/layout/chart3" loCatId="relationship" qsTypeId="urn:microsoft.com/office/officeart/2005/8/quickstyle/simple4" qsCatId="simple" csTypeId="urn:microsoft.com/office/officeart/2005/8/colors/accent1_2" csCatId="accent1" phldr="1"/>
      <dgm:spPr/>
      <dgm:t>
        <a:bodyPr/>
        <a:lstStyle/>
        <a:p>
          <a:endParaRPr lang="en-US"/>
        </a:p>
      </dgm:t>
    </dgm:pt>
    <dgm:pt modelId="{0988B396-682F-2D47-8FE4-349B5A2C2248}">
      <dgm:prSet phldrT="[Text]" custT="1"/>
      <dgm:spPr>
        <a:ln>
          <a:solidFill>
            <a:schemeClr val="tx1"/>
          </a:solidFill>
        </a:ln>
      </dgm:spPr>
      <dgm:t>
        <a:bodyPr/>
        <a:lstStyle/>
        <a:p>
          <a:r>
            <a:rPr lang="en-US" sz="1600" b="1" dirty="0">
              <a:effectLst>
                <a:outerShdw blurRad="38100" dist="38100" dir="2700000" algn="tl">
                  <a:srgbClr val="000000">
                    <a:alpha val="43137"/>
                  </a:srgbClr>
                </a:outerShdw>
              </a:effectLst>
            </a:rPr>
            <a:t>Distribution</a:t>
          </a:r>
        </a:p>
      </dgm:t>
    </dgm:pt>
    <dgm:pt modelId="{06415446-E087-EC48-A06D-8226D32D3E81}" type="parTrans" cxnId="{51445367-E0DA-8E40-9895-57FB4A77EB2A}">
      <dgm:prSet/>
      <dgm:spPr/>
      <dgm:t>
        <a:bodyPr/>
        <a:lstStyle/>
        <a:p>
          <a:endParaRPr lang="en-US"/>
        </a:p>
      </dgm:t>
    </dgm:pt>
    <dgm:pt modelId="{B353D76E-D93C-F84B-A223-65D8D7465D8E}" type="sibTrans" cxnId="{51445367-E0DA-8E40-9895-57FB4A77EB2A}">
      <dgm:prSet/>
      <dgm:spPr/>
      <dgm:t>
        <a:bodyPr/>
        <a:lstStyle/>
        <a:p>
          <a:endParaRPr lang="en-US"/>
        </a:p>
      </dgm:t>
    </dgm:pt>
    <dgm:pt modelId="{5A4A4A52-D1E5-3C45-A72E-3F60D995C5D2}">
      <dgm:prSet custT="1"/>
      <dgm:spPr>
        <a:ln>
          <a:solidFill>
            <a:schemeClr val="tx1"/>
          </a:solidFill>
        </a:ln>
      </dgm:spPr>
      <dgm:t>
        <a:bodyPr/>
        <a:lstStyle/>
        <a:p>
          <a:r>
            <a:rPr lang="en-US" sz="1400" b="1" dirty="0">
              <a:effectLst>
                <a:outerShdw blurRad="38100" dist="38100" dir="2700000" algn="tl">
                  <a:srgbClr val="000000">
                    <a:alpha val="43137"/>
                  </a:srgbClr>
                </a:outerShdw>
              </a:effectLst>
            </a:rPr>
            <a:t>The primary service used by stations to exchange MPDUs when the MPDUs must traverse the DS to get from a station in one BSS to a station in another BSS</a:t>
          </a:r>
        </a:p>
      </dgm:t>
    </dgm:pt>
    <dgm:pt modelId="{74E5875A-82C2-114E-A3F7-95C9C7ECF7F1}" type="parTrans" cxnId="{425E6713-81F9-0244-9694-2607FB402DEB}">
      <dgm:prSet/>
      <dgm:spPr/>
      <dgm:t>
        <a:bodyPr/>
        <a:lstStyle/>
        <a:p>
          <a:endParaRPr lang="en-US"/>
        </a:p>
      </dgm:t>
    </dgm:pt>
    <dgm:pt modelId="{3397794D-2D0F-D940-92A9-D6A3FDCEB8A0}" type="sibTrans" cxnId="{425E6713-81F9-0244-9694-2607FB402DEB}">
      <dgm:prSet/>
      <dgm:spPr/>
      <dgm:t>
        <a:bodyPr/>
        <a:lstStyle/>
        <a:p>
          <a:endParaRPr lang="en-US"/>
        </a:p>
      </dgm:t>
    </dgm:pt>
    <dgm:pt modelId="{438F0B3F-9002-DE4A-BAA4-6D47C58F65ED}">
      <dgm:prSet custT="1"/>
      <dgm:spPr>
        <a:ln>
          <a:solidFill>
            <a:schemeClr val="tx1"/>
          </a:solidFill>
        </a:ln>
      </dgm:spPr>
      <dgm:t>
        <a:bodyPr/>
        <a:lstStyle/>
        <a:p>
          <a:r>
            <a:rPr lang="en-US" sz="1600" b="1" dirty="0">
              <a:effectLst>
                <a:outerShdw blurRad="38100" dist="38100" dir="2700000" algn="tl">
                  <a:srgbClr val="000000">
                    <a:alpha val="43137"/>
                  </a:srgbClr>
                </a:outerShdw>
              </a:effectLst>
            </a:rPr>
            <a:t>Integration </a:t>
          </a:r>
        </a:p>
      </dgm:t>
    </dgm:pt>
    <dgm:pt modelId="{AFC7D1DB-01DF-1B4A-8EDA-A65A3F093E83}" type="parTrans" cxnId="{0CCA2E27-C412-144A-9386-7C3E8700B4FF}">
      <dgm:prSet/>
      <dgm:spPr/>
      <dgm:t>
        <a:bodyPr/>
        <a:lstStyle/>
        <a:p>
          <a:endParaRPr lang="en-US"/>
        </a:p>
      </dgm:t>
    </dgm:pt>
    <dgm:pt modelId="{0541DE16-6E25-5F4E-81FB-5009A62C6A79}" type="sibTrans" cxnId="{0CCA2E27-C412-144A-9386-7C3E8700B4FF}">
      <dgm:prSet/>
      <dgm:spPr/>
      <dgm:t>
        <a:bodyPr/>
        <a:lstStyle/>
        <a:p>
          <a:endParaRPr lang="en-US"/>
        </a:p>
      </dgm:t>
    </dgm:pt>
    <dgm:pt modelId="{5F6D22B2-805E-704B-B4F7-F4ECC5D933A1}">
      <dgm:prSet custT="1"/>
      <dgm:spPr>
        <a:ln>
          <a:solidFill>
            <a:schemeClr val="tx1"/>
          </a:solidFill>
        </a:ln>
      </dgm:spPr>
      <dgm:t>
        <a:bodyPr/>
        <a:lstStyle/>
        <a:p>
          <a:r>
            <a:rPr lang="en-US" sz="1400" b="1" dirty="0">
              <a:effectLst>
                <a:outerShdw blurRad="38100" dist="38100" dir="2700000" algn="tl">
                  <a:srgbClr val="000000">
                    <a:alpha val="43137"/>
                  </a:srgbClr>
                </a:outerShdw>
              </a:effectLst>
            </a:rPr>
            <a:t>Enables transfer of data between a station on an IEEE 802.11 LAN and a station on an integrated IEEE 802.x LAN</a:t>
          </a:r>
        </a:p>
      </dgm:t>
    </dgm:pt>
    <dgm:pt modelId="{62F578A4-FDBE-0E47-9155-277CAFC4A5F5}" type="parTrans" cxnId="{62C65540-16B5-7746-845B-989940C31F9F}">
      <dgm:prSet/>
      <dgm:spPr/>
      <dgm:t>
        <a:bodyPr/>
        <a:lstStyle/>
        <a:p>
          <a:endParaRPr lang="en-US"/>
        </a:p>
      </dgm:t>
    </dgm:pt>
    <dgm:pt modelId="{56A51ABF-87F1-B041-BB87-86B351B73A31}" type="sibTrans" cxnId="{62C65540-16B5-7746-845B-989940C31F9F}">
      <dgm:prSet/>
      <dgm:spPr/>
      <dgm:t>
        <a:bodyPr/>
        <a:lstStyle/>
        <a:p>
          <a:endParaRPr lang="en-US"/>
        </a:p>
      </dgm:t>
    </dgm:pt>
    <dgm:pt modelId="{57425339-85CA-7948-922E-402ABBF3036D}">
      <dgm:prSet custT="1"/>
      <dgm:spPr>
        <a:ln>
          <a:solidFill>
            <a:schemeClr val="tx1"/>
          </a:solidFill>
        </a:ln>
      </dgm:spPr>
      <dgm:t>
        <a:bodyPr/>
        <a:lstStyle/>
        <a:p>
          <a:r>
            <a:rPr lang="en-US" sz="1400" b="1" dirty="0">
              <a:effectLst>
                <a:outerShdw blurRad="38100" dist="38100" dir="2700000" algn="tl">
                  <a:srgbClr val="000000">
                    <a:alpha val="43137"/>
                  </a:srgbClr>
                </a:outerShdw>
              </a:effectLst>
            </a:rPr>
            <a:t>Takes care of any address translation and media conversion logic required for the exchange of data</a:t>
          </a:r>
        </a:p>
      </dgm:t>
    </dgm:pt>
    <dgm:pt modelId="{4ABB77F0-DBF4-A741-82AD-4706DF5D74B6}" type="parTrans" cxnId="{0003A149-E830-8A47-BF07-79E3850428AD}">
      <dgm:prSet/>
      <dgm:spPr/>
      <dgm:t>
        <a:bodyPr/>
        <a:lstStyle/>
        <a:p>
          <a:endParaRPr lang="en-US"/>
        </a:p>
      </dgm:t>
    </dgm:pt>
    <dgm:pt modelId="{1CAEB1F6-BAC7-364D-9C6F-529E363AE41F}" type="sibTrans" cxnId="{0003A149-E830-8A47-BF07-79E3850428AD}">
      <dgm:prSet/>
      <dgm:spPr/>
      <dgm:t>
        <a:bodyPr/>
        <a:lstStyle/>
        <a:p>
          <a:endParaRPr lang="en-US"/>
        </a:p>
      </dgm:t>
    </dgm:pt>
    <dgm:pt modelId="{07BC7B9F-9332-7C4C-91D7-352A45447577}" type="pres">
      <dgm:prSet presAssocID="{0C14EAD8-5038-0645-9CB9-3ABABEFB96F5}" presName="compositeShape" presStyleCnt="0">
        <dgm:presLayoutVars>
          <dgm:chMax val="7"/>
          <dgm:dir/>
          <dgm:resizeHandles val="exact"/>
        </dgm:presLayoutVars>
      </dgm:prSet>
      <dgm:spPr/>
    </dgm:pt>
    <dgm:pt modelId="{5785A083-934D-7543-B475-0BF8C209B93E}" type="pres">
      <dgm:prSet presAssocID="{0C14EAD8-5038-0645-9CB9-3ABABEFB96F5}" presName="wedge1" presStyleLbl="node1" presStyleIdx="0" presStyleCnt="2"/>
      <dgm:spPr/>
    </dgm:pt>
    <dgm:pt modelId="{3E68D98B-FB9F-1F4A-9E87-3FF38B8F0C70}" type="pres">
      <dgm:prSet presAssocID="{0C14EAD8-5038-0645-9CB9-3ABABEFB96F5}" presName="wedge1Tx" presStyleLbl="node1" presStyleIdx="0" presStyleCnt="2">
        <dgm:presLayoutVars>
          <dgm:chMax val="0"/>
          <dgm:chPref val="0"/>
          <dgm:bulletEnabled val="1"/>
        </dgm:presLayoutVars>
      </dgm:prSet>
      <dgm:spPr/>
    </dgm:pt>
    <dgm:pt modelId="{41A6B504-FA2E-1B40-8E3A-8E74D90A652A}" type="pres">
      <dgm:prSet presAssocID="{0C14EAD8-5038-0645-9CB9-3ABABEFB96F5}" presName="wedge2" presStyleLbl="node1" presStyleIdx="1" presStyleCnt="2"/>
      <dgm:spPr/>
    </dgm:pt>
    <dgm:pt modelId="{7D9AE965-B3FE-8A46-A6AC-4B01AB7213F3}" type="pres">
      <dgm:prSet presAssocID="{0C14EAD8-5038-0645-9CB9-3ABABEFB96F5}" presName="wedge2Tx" presStyleLbl="node1" presStyleIdx="1" presStyleCnt="2">
        <dgm:presLayoutVars>
          <dgm:chMax val="0"/>
          <dgm:chPref val="0"/>
          <dgm:bulletEnabled val="1"/>
        </dgm:presLayoutVars>
      </dgm:prSet>
      <dgm:spPr/>
    </dgm:pt>
  </dgm:ptLst>
  <dgm:cxnLst>
    <dgm:cxn modelId="{425E6713-81F9-0244-9694-2607FB402DEB}" srcId="{0988B396-682F-2D47-8FE4-349B5A2C2248}" destId="{5A4A4A52-D1E5-3C45-A72E-3F60D995C5D2}" srcOrd="0" destOrd="0" parTransId="{74E5875A-82C2-114E-A3F7-95C9C7ECF7F1}" sibTransId="{3397794D-2D0F-D940-92A9-D6A3FDCEB8A0}"/>
    <dgm:cxn modelId="{34D48A13-4F2A-7448-A600-D902315B9964}" type="presOf" srcId="{438F0B3F-9002-DE4A-BAA4-6D47C58F65ED}" destId="{7D9AE965-B3FE-8A46-A6AC-4B01AB7213F3}" srcOrd="1" destOrd="0" presId="urn:microsoft.com/office/officeart/2005/8/layout/chart3"/>
    <dgm:cxn modelId="{0CCA2E27-C412-144A-9386-7C3E8700B4FF}" srcId="{0C14EAD8-5038-0645-9CB9-3ABABEFB96F5}" destId="{438F0B3F-9002-DE4A-BAA4-6D47C58F65ED}" srcOrd="1" destOrd="0" parTransId="{AFC7D1DB-01DF-1B4A-8EDA-A65A3F093E83}" sibTransId="{0541DE16-6E25-5F4E-81FB-5009A62C6A79}"/>
    <dgm:cxn modelId="{B3F2D528-BB92-5141-BA9E-F9B19EBDBB0B}" type="presOf" srcId="{0988B396-682F-2D47-8FE4-349B5A2C2248}" destId="{3E68D98B-FB9F-1F4A-9E87-3FF38B8F0C70}" srcOrd="1" destOrd="0" presId="urn:microsoft.com/office/officeart/2005/8/layout/chart3"/>
    <dgm:cxn modelId="{62C65540-16B5-7746-845B-989940C31F9F}" srcId="{438F0B3F-9002-DE4A-BAA4-6D47C58F65ED}" destId="{5F6D22B2-805E-704B-B4F7-F4ECC5D933A1}" srcOrd="0" destOrd="0" parTransId="{62F578A4-FDBE-0E47-9155-277CAFC4A5F5}" sibTransId="{56A51ABF-87F1-B041-BB87-86B351B73A31}"/>
    <dgm:cxn modelId="{0003A149-E830-8A47-BF07-79E3850428AD}" srcId="{438F0B3F-9002-DE4A-BAA4-6D47C58F65ED}" destId="{57425339-85CA-7948-922E-402ABBF3036D}" srcOrd="1" destOrd="0" parTransId="{4ABB77F0-DBF4-A741-82AD-4706DF5D74B6}" sibTransId="{1CAEB1F6-BAC7-364D-9C6F-529E363AE41F}"/>
    <dgm:cxn modelId="{45CD294A-4659-564B-8715-E3C4E96A1BD4}" type="presOf" srcId="{5A4A4A52-D1E5-3C45-A72E-3F60D995C5D2}" destId="{3E68D98B-FB9F-1F4A-9E87-3FF38B8F0C70}" srcOrd="1" destOrd="1" presId="urn:microsoft.com/office/officeart/2005/8/layout/chart3"/>
    <dgm:cxn modelId="{69C9535A-72F6-8A4E-8600-15D7D80832E2}" type="presOf" srcId="{5F6D22B2-805E-704B-B4F7-F4ECC5D933A1}" destId="{7D9AE965-B3FE-8A46-A6AC-4B01AB7213F3}" srcOrd="1" destOrd="1" presId="urn:microsoft.com/office/officeart/2005/8/layout/chart3"/>
    <dgm:cxn modelId="{19F4B55B-2D28-A14D-B7DC-DC6235F1F9A2}" type="presOf" srcId="{5A4A4A52-D1E5-3C45-A72E-3F60D995C5D2}" destId="{5785A083-934D-7543-B475-0BF8C209B93E}" srcOrd="0" destOrd="1" presId="urn:microsoft.com/office/officeart/2005/8/layout/chart3"/>
    <dgm:cxn modelId="{51445367-E0DA-8E40-9895-57FB4A77EB2A}" srcId="{0C14EAD8-5038-0645-9CB9-3ABABEFB96F5}" destId="{0988B396-682F-2D47-8FE4-349B5A2C2248}" srcOrd="0" destOrd="0" parTransId="{06415446-E087-EC48-A06D-8226D32D3E81}" sibTransId="{B353D76E-D93C-F84B-A223-65D8D7465D8E}"/>
    <dgm:cxn modelId="{E3700080-2D4D-C348-B3DE-8274D07768AF}" type="presOf" srcId="{0C14EAD8-5038-0645-9CB9-3ABABEFB96F5}" destId="{07BC7B9F-9332-7C4C-91D7-352A45447577}" srcOrd="0" destOrd="0" presId="urn:microsoft.com/office/officeart/2005/8/layout/chart3"/>
    <dgm:cxn modelId="{991B8595-24B5-9049-8C69-FDBB17058DFF}" type="presOf" srcId="{438F0B3F-9002-DE4A-BAA4-6D47C58F65ED}" destId="{41A6B504-FA2E-1B40-8E3A-8E74D90A652A}" srcOrd="0" destOrd="0" presId="urn:microsoft.com/office/officeart/2005/8/layout/chart3"/>
    <dgm:cxn modelId="{C2116BB5-D802-934F-9A07-110574D5AA57}" type="presOf" srcId="{5F6D22B2-805E-704B-B4F7-F4ECC5D933A1}" destId="{41A6B504-FA2E-1B40-8E3A-8E74D90A652A}" srcOrd="0" destOrd="1" presId="urn:microsoft.com/office/officeart/2005/8/layout/chart3"/>
    <dgm:cxn modelId="{081886D4-C007-654C-8BE0-F0B3A49D8F85}" type="presOf" srcId="{57425339-85CA-7948-922E-402ABBF3036D}" destId="{41A6B504-FA2E-1B40-8E3A-8E74D90A652A}" srcOrd="0" destOrd="2" presId="urn:microsoft.com/office/officeart/2005/8/layout/chart3"/>
    <dgm:cxn modelId="{01E345D5-C888-164E-9407-E52DD5171063}" type="presOf" srcId="{0988B396-682F-2D47-8FE4-349B5A2C2248}" destId="{5785A083-934D-7543-B475-0BF8C209B93E}" srcOrd="0" destOrd="0" presId="urn:microsoft.com/office/officeart/2005/8/layout/chart3"/>
    <dgm:cxn modelId="{9A516EE8-7F2B-CC45-BA36-4C77FFDE001D}" type="presOf" srcId="{57425339-85CA-7948-922E-402ABBF3036D}" destId="{7D9AE965-B3FE-8A46-A6AC-4B01AB7213F3}" srcOrd="1" destOrd="2" presId="urn:microsoft.com/office/officeart/2005/8/layout/chart3"/>
    <dgm:cxn modelId="{1D6C85C5-4CA7-C241-A5F4-271101240C9C}" type="presParOf" srcId="{07BC7B9F-9332-7C4C-91D7-352A45447577}" destId="{5785A083-934D-7543-B475-0BF8C209B93E}" srcOrd="0" destOrd="0" presId="urn:microsoft.com/office/officeart/2005/8/layout/chart3"/>
    <dgm:cxn modelId="{10C50226-E099-0048-BCA3-C60AE6ED74E8}" type="presParOf" srcId="{07BC7B9F-9332-7C4C-91D7-352A45447577}" destId="{3E68D98B-FB9F-1F4A-9E87-3FF38B8F0C70}" srcOrd="1" destOrd="0" presId="urn:microsoft.com/office/officeart/2005/8/layout/chart3"/>
    <dgm:cxn modelId="{6FB8A865-6BE0-CB4D-8CDA-3260608DB9CC}" type="presParOf" srcId="{07BC7B9F-9332-7C4C-91D7-352A45447577}" destId="{41A6B504-FA2E-1B40-8E3A-8E74D90A652A}" srcOrd="2" destOrd="0" presId="urn:microsoft.com/office/officeart/2005/8/layout/chart3"/>
    <dgm:cxn modelId="{1BA93EC0-7EB3-8643-93F5-E72545CEF82C}" type="presParOf" srcId="{07BC7B9F-9332-7C4C-91D7-352A45447577}" destId="{7D9AE965-B3FE-8A46-A6AC-4B01AB7213F3}" srcOrd="3" destOrd="0" presId="urn:microsoft.com/office/officeart/2005/8/layout/char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E12B460-9F95-B444-8856-212C72EDFF3F}" type="doc">
      <dgm:prSet loTypeId="urn:microsoft.com/office/officeart/2005/8/layout/vList6" loCatId="process" qsTypeId="urn:microsoft.com/office/officeart/2005/8/quickstyle/simple4" qsCatId="simple" csTypeId="urn:microsoft.com/office/officeart/2005/8/colors/accent1_2" csCatId="accent1" phldr="1"/>
      <dgm:spPr/>
      <dgm:t>
        <a:bodyPr/>
        <a:lstStyle/>
        <a:p>
          <a:endParaRPr lang="en-US"/>
        </a:p>
      </dgm:t>
    </dgm:pt>
    <dgm:pt modelId="{2A9CED56-3738-E942-9509-6AED856B2303}">
      <dgm:prSet phldrT="[Text]"/>
      <dgm:spPr/>
      <dgm:t>
        <a:bodyPr/>
        <a:lstStyle/>
        <a:p>
          <a:r>
            <a:rPr lang="en-US" dirty="0"/>
            <a:t>No transition</a:t>
          </a:r>
        </a:p>
      </dgm:t>
    </dgm:pt>
    <dgm:pt modelId="{37050B0A-A9D2-E745-BF02-F23DD98FF13D}" type="parTrans" cxnId="{A8CD3969-7C7D-5D44-8A65-E4C28A7FEC38}">
      <dgm:prSet/>
      <dgm:spPr/>
      <dgm:t>
        <a:bodyPr/>
        <a:lstStyle/>
        <a:p>
          <a:endParaRPr lang="en-US"/>
        </a:p>
      </dgm:t>
    </dgm:pt>
    <dgm:pt modelId="{1FF6D3E2-5DB3-BE47-86EB-3CB406469B9D}" type="sibTrans" cxnId="{A8CD3969-7C7D-5D44-8A65-E4C28A7FEC38}">
      <dgm:prSet/>
      <dgm:spPr/>
      <dgm:t>
        <a:bodyPr/>
        <a:lstStyle/>
        <a:p>
          <a:endParaRPr lang="en-US"/>
        </a:p>
      </dgm:t>
    </dgm:pt>
    <dgm:pt modelId="{DE428DBC-C56B-DE47-ADD7-7310269832C7}">
      <dgm:prSet/>
      <dgm:spPr/>
      <dgm:t>
        <a:bodyPr/>
        <a:lstStyle/>
        <a:p>
          <a:r>
            <a:rPr lang="en-US" dirty="0"/>
            <a:t>A station of this type is either stationary or moves only within the direct communication range of the communicating stations of a single BSS</a:t>
          </a:r>
        </a:p>
      </dgm:t>
    </dgm:pt>
    <dgm:pt modelId="{7BAB4A2C-826A-CB45-8D42-06A9E070CE0F}" type="parTrans" cxnId="{B203DB99-F7BB-BF42-87BE-A5B63F3F7DD5}">
      <dgm:prSet/>
      <dgm:spPr/>
      <dgm:t>
        <a:bodyPr/>
        <a:lstStyle/>
        <a:p>
          <a:endParaRPr lang="en-US"/>
        </a:p>
      </dgm:t>
    </dgm:pt>
    <dgm:pt modelId="{27837E83-4670-1C4C-973C-FEA8E0EF940F}" type="sibTrans" cxnId="{B203DB99-F7BB-BF42-87BE-A5B63F3F7DD5}">
      <dgm:prSet/>
      <dgm:spPr/>
      <dgm:t>
        <a:bodyPr/>
        <a:lstStyle/>
        <a:p>
          <a:endParaRPr lang="en-US"/>
        </a:p>
      </dgm:t>
    </dgm:pt>
    <dgm:pt modelId="{0A0A8FA2-C1F2-884B-AA08-CC72761AF4B2}">
      <dgm:prSet/>
      <dgm:spPr/>
      <dgm:t>
        <a:bodyPr/>
        <a:lstStyle/>
        <a:p>
          <a:r>
            <a:rPr lang="en-US" dirty="0"/>
            <a:t>BSS transition</a:t>
          </a:r>
        </a:p>
      </dgm:t>
    </dgm:pt>
    <dgm:pt modelId="{D397A6A9-0F1F-B24B-B75B-2AE7937DEDC1}" type="parTrans" cxnId="{A1B303D0-1F71-1642-B22E-00BE93C17199}">
      <dgm:prSet/>
      <dgm:spPr/>
      <dgm:t>
        <a:bodyPr/>
        <a:lstStyle/>
        <a:p>
          <a:endParaRPr lang="en-US"/>
        </a:p>
      </dgm:t>
    </dgm:pt>
    <dgm:pt modelId="{98E767CB-611E-5F40-A1F2-64F51C4A228C}" type="sibTrans" cxnId="{A1B303D0-1F71-1642-B22E-00BE93C17199}">
      <dgm:prSet/>
      <dgm:spPr/>
      <dgm:t>
        <a:bodyPr/>
        <a:lstStyle/>
        <a:p>
          <a:endParaRPr lang="en-US"/>
        </a:p>
      </dgm:t>
    </dgm:pt>
    <dgm:pt modelId="{65BAE304-9AE7-2244-BF5A-173EF41EFE01}">
      <dgm:prSet custT="1"/>
      <dgm:spPr/>
      <dgm:t>
        <a:bodyPr/>
        <a:lstStyle/>
        <a:p>
          <a:r>
            <a:rPr lang="en-US" sz="1400" dirty="0"/>
            <a:t>This is defined as a station movement from one BSS to another BSS within the same ESS</a:t>
          </a:r>
        </a:p>
      </dgm:t>
    </dgm:pt>
    <dgm:pt modelId="{45906F8A-553E-554B-A855-EE7C28A06EF3}" type="parTrans" cxnId="{481CEC59-10C4-324B-B6ED-9AD24EF5089C}">
      <dgm:prSet/>
      <dgm:spPr/>
      <dgm:t>
        <a:bodyPr/>
        <a:lstStyle/>
        <a:p>
          <a:endParaRPr lang="en-US"/>
        </a:p>
      </dgm:t>
    </dgm:pt>
    <dgm:pt modelId="{FE17A2E0-89F2-E949-9ACB-ABC9A0BDB675}" type="sibTrans" cxnId="{481CEC59-10C4-324B-B6ED-9AD24EF5089C}">
      <dgm:prSet/>
      <dgm:spPr/>
      <dgm:t>
        <a:bodyPr/>
        <a:lstStyle/>
        <a:p>
          <a:endParaRPr lang="en-US"/>
        </a:p>
      </dgm:t>
    </dgm:pt>
    <dgm:pt modelId="{F0CC00D8-5C92-3046-A73C-5C8BC400D4E9}">
      <dgm:prSet custT="1"/>
      <dgm:spPr/>
      <dgm:t>
        <a:bodyPr/>
        <a:lstStyle/>
        <a:p>
          <a:r>
            <a:rPr lang="en-US" sz="1400" dirty="0"/>
            <a:t>In this case, delivery of data to the station requires that the addressing capability be able to recognize the new location of the station</a:t>
          </a:r>
        </a:p>
      </dgm:t>
    </dgm:pt>
    <dgm:pt modelId="{F90D8F12-196E-4844-94D7-8C34D36D99DD}" type="parTrans" cxnId="{8C27C974-C08A-1541-A9EC-A04F16206FE7}">
      <dgm:prSet/>
      <dgm:spPr/>
      <dgm:t>
        <a:bodyPr/>
        <a:lstStyle/>
        <a:p>
          <a:endParaRPr lang="en-US"/>
        </a:p>
      </dgm:t>
    </dgm:pt>
    <dgm:pt modelId="{7ED9C1EB-BD4B-584B-A6AA-51FB71431527}" type="sibTrans" cxnId="{8C27C974-C08A-1541-A9EC-A04F16206FE7}">
      <dgm:prSet/>
      <dgm:spPr/>
      <dgm:t>
        <a:bodyPr/>
        <a:lstStyle/>
        <a:p>
          <a:endParaRPr lang="en-US"/>
        </a:p>
      </dgm:t>
    </dgm:pt>
    <dgm:pt modelId="{B9A4CAA9-6230-B746-9D0A-388FDFDCD1B1}">
      <dgm:prSet/>
      <dgm:spPr/>
      <dgm:t>
        <a:bodyPr/>
        <a:lstStyle/>
        <a:p>
          <a:r>
            <a:rPr lang="en-US" dirty="0"/>
            <a:t>ESS transition </a:t>
          </a:r>
        </a:p>
      </dgm:t>
    </dgm:pt>
    <dgm:pt modelId="{120D64A6-4C3E-674A-A109-0331B7E674F8}" type="parTrans" cxnId="{BEB5B556-B3B6-E04B-8DBB-E55BEAD69D74}">
      <dgm:prSet/>
      <dgm:spPr/>
      <dgm:t>
        <a:bodyPr/>
        <a:lstStyle/>
        <a:p>
          <a:endParaRPr lang="en-US"/>
        </a:p>
      </dgm:t>
    </dgm:pt>
    <dgm:pt modelId="{8197ACD0-3932-704B-9537-7B6A4071E4FC}" type="sibTrans" cxnId="{BEB5B556-B3B6-E04B-8DBB-E55BEAD69D74}">
      <dgm:prSet/>
      <dgm:spPr/>
      <dgm:t>
        <a:bodyPr/>
        <a:lstStyle/>
        <a:p>
          <a:endParaRPr lang="en-US"/>
        </a:p>
      </dgm:t>
    </dgm:pt>
    <dgm:pt modelId="{AE11D83B-7AF8-0549-A114-1806A0CB6D70}">
      <dgm:prSet custT="1"/>
      <dgm:spPr/>
      <dgm:t>
        <a:bodyPr/>
        <a:lstStyle/>
        <a:p>
          <a:r>
            <a:rPr lang="en-US" sz="1400" dirty="0"/>
            <a:t>This is defined as a station movement from a BSS in one ESS to a BSS within another ESS</a:t>
          </a:r>
        </a:p>
      </dgm:t>
    </dgm:pt>
    <dgm:pt modelId="{200DF0A3-226B-9B4F-9494-AD47D1696347}" type="parTrans" cxnId="{49E2DA95-56D0-9942-8D42-D2709C3E8C3C}">
      <dgm:prSet/>
      <dgm:spPr/>
      <dgm:t>
        <a:bodyPr/>
        <a:lstStyle/>
        <a:p>
          <a:endParaRPr lang="en-US"/>
        </a:p>
      </dgm:t>
    </dgm:pt>
    <dgm:pt modelId="{033B8BB4-57EF-5F4D-A2A9-3E5F873C2067}" type="sibTrans" cxnId="{49E2DA95-56D0-9942-8D42-D2709C3E8C3C}">
      <dgm:prSet/>
      <dgm:spPr/>
      <dgm:t>
        <a:bodyPr/>
        <a:lstStyle/>
        <a:p>
          <a:endParaRPr lang="en-US"/>
        </a:p>
      </dgm:t>
    </dgm:pt>
    <dgm:pt modelId="{9E835589-C81B-1746-822F-10E756F299C2}">
      <dgm:prSet custT="1"/>
      <dgm:spPr/>
      <dgm:t>
        <a:bodyPr/>
        <a:lstStyle/>
        <a:p>
          <a:r>
            <a:rPr lang="en-US" sz="1400" dirty="0"/>
            <a:t>Maintenance of upper-layer connections supported by 802.11 cannot be guaranteed</a:t>
          </a:r>
        </a:p>
      </dgm:t>
    </dgm:pt>
    <dgm:pt modelId="{7258363F-CB9F-E142-82DD-35DDBD5B3FAB}" type="parTrans" cxnId="{0D9572E7-5DC3-0840-96C9-77844FBAFD24}">
      <dgm:prSet/>
      <dgm:spPr/>
      <dgm:t>
        <a:bodyPr/>
        <a:lstStyle/>
        <a:p>
          <a:endParaRPr lang="en-US"/>
        </a:p>
      </dgm:t>
    </dgm:pt>
    <dgm:pt modelId="{42936265-885B-104F-8D25-53C5E4CB154A}" type="sibTrans" cxnId="{0D9572E7-5DC3-0840-96C9-77844FBAFD24}">
      <dgm:prSet/>
      <dgm:spPr/>
      <dgm:t>
        <a:bodyPr/>
        <a:lstStyle/>
        <a:p>
          <a:endParaRPr lang="en-US"/>
        </a:p>
      </dgm:t>
    </dgm:pt>
    <dgm:pt modelId="{FC2D3822-5C2A-AB48-BE4D-E088A68D614E}">
      <dgm:prSet custT="1"/>
      <dgm:spPr/>
      <dgm:t>
        <a:bodyPr/>
        <a:lstStyle/>
        <a:p>
          <a:r>
            <a:rPr lang="en-US" sz="1400" dirty="0"/>
            <a:t>Disruption of service is likely to occur</a:t>
          </a:r>
        </a:p>
      </dgm:t>
    </dgm:pt>
    <dgm:pt modelId="{9985C387-44E7-034D-B067-D03FA99BBE72}" type="parTrans" cxnId="{FB6EFFBB-1E86-8446-A131-68CBA8F688FD}">
      <dgm:prSet/>
      <dgm:spPr/>
      <dgm:t>
        <a:bodyPr/>
        <a:lstStyle/>
        <a:p>
          <a:endParaRPr lang="en-US"/>
        </a:p>
      </dgm:t>
    </dgm:pt>
    <dgm:pt modelId="{4DB9E17C-D551-2E4C-9B2A-D8AEB89E2036}" type="sibTrans" cxnId="{FB6EFFBB-1E86-8446-A131-68CBA8F688FD}">
      <dgm:prSet/>
      <dgm:spPr/>
      <dgm:t>
        <a:bodyPr/>
        <a:lstStyle/>
        <a:p>
          <a:endParaRPr lang="en-US"/>
        </a:p>
      </dgm:t>
    </dgm:pt>
    <dgm:pt modelId="{A00456A0-2DCA-0347-95BE-758A149681DB}" type="pres">
      <dgm:prSet presAssocID="{9E12B460-9F95-B444-8856-212C72EDFF3F}" presName="Name0" presStyleCnt="0">
        <dgm:presLayoutVars>
          <dgm:dir/>
          <dgm:animLvl val="lvl"/>
          <dgm:resizeHandles/>
        </dgm:presLayoutVars>
      </dgm:prSet>
      <dgm:spPr/>
    </dgm:pt>
    <dgm:pt modelId="{B1B1B234-9B1A-1147-AD37-24D8594D47DD}" type="pres">
      <dgm:prSet presAssocID="{2A9CED56-3738-E942-9509-6AED856B2303}" presName="linNode" presStyleCnt="0"/>
      <dgm:spPr/>
    </dgm:pt>
    <dgm:pt modelId="{6B790D76-3D31-B246-AEF5-F7B4C873D0FE}" type="pres">
      <dgm:prSet presAssocID="{2A9CED56-3738-E942-9509-6AED856B2303}" presName="parentShp" presStyleLbl="node1" presStyleIdx="0" presStyleCnt="3">
        <dgm:presLayoutVars>
          <dgm:bulletEnabled val="1"/>
        </dgm:presLayoutVars>
      </dgm:prSet>
      <dgm:spPr/>
    </dgm:pt>
    <dgm:pt modelId="{3F5DB74C-3113-0B48-8DDF-7657A0FFEC1E}" type="pres">
      <dgm:prSet presAssocID="{2A9CED56-3738-E942-9509-6AED856B2303}" presName="childShp" presStyleLbl="bgAccFollowNode1" presStyleIdx="0" presStyleCnt="3">
        <dgm:presLayoutVars>
          <dgm:bulletEnabled val="1"/>
        </dgm:presLayoutVars>
      </dgm:prSet>
      <dgm:spPr/>
    </dgm:pt>
    <dgm:pt modelId="{0D352A5B-B941-2A41-A163-AA1628495CCB}" type="pres">
      <dgm:prSet presAssocID="{1FF6D3E2-5DB3-BE47-86EB-3CB406469B9D}" presName="spacing" presStyleCnt="0"/>
      <dgm:spPr/>
    </dgm:pt>
    <dgm:pt modelId="{2CF6BB2A-E298-784D-8FBE-8CBE5984598F}" type="pres">
      <dgm:prSet presAssocID="{0A0A8FA2-C1F2-884B-AA08-CC72761AF4B2}" presName="linNode" presStyleCnt="0"/>
      <dgm:spPr/>
    </dgm:pt>
    <dgm:pt modelId="{3CF29323-350A-AD43-A156-790666239BE2}" type="pres">
      <dgm:prSet presAssocID="{0A0A8FA2-C1F2-884B-AA08-CC72761AF4B2}" presName="parentShp" presStyleLbl="node1" presStyleIdx="1" presStyleCnt="3">
        <dgm:presLayoutVars>
          <dgm:bulletEnabled val="1"/>
        </dgm:presLayoutVars>
      </dgm:prSet>
      <dgm:spPr/>
    </dgm:pt>
    <dgm:pt modelId="{33912197-3FE4-E249-9FE7-5D2D945A32DA}" type="pres">
      <dgm:prSet presAssocID="{0A0A8FA2-C1F2-884B-AA08-CC72761AF4B2}" presName="childShp" presStyleLbl="bgAccFollowNode1" presStyleIdx="1" presStyleCnt="3">
        <dgm:presLayoutVars>
          <dgm:bulletEnabled val="1"/>
        </dgm:presLayoutVars>
      </dgm:prSet>
      <dgm:spPr/>
    </dgm:pt>
    <dgm:pt modelId="{CD0944A9-0C73-1A44-B417-463410FB9076}" type="pres">
      <dgm:prSet presAssocID="{98E767CB-611E-5F40-A1F2-64F51C4A228C}" presName="spacing" presStyleCnt="0"/>
      <dgm:spPr/>
    </dgm:pt>
    <dgm:pt modelId="{5EA15372-A1DF-D040-868E-F2DBCD4046B3}" type="pres">
      <dgm:prSet presAssocID="{B9A4CAA9-6230-B746-9D0A-388FDFDCD1B1}" presName="linNode" presStyleCnt="0"/>
      <dgm:spPr/>
    </dgm:pt>
    <dgm:pt modelId="{D89311F1-2672-974B-A24A-B50A2FE041EE}" type="pres">
      <dgm:prSet presAssocID="{B9A4CAA9-6230-B746-9D0A-388FDFDCD1B1}" presName="parentShp" presStyleLbl="node1" presStyleIdx="2" presStyleCnt="3">
        <dgm:presLayoutVars>
          <dgm:bulletEnabled val="1"/>
        </dgm:presLayoutVars>
      </dgm:prSet>
      <dgm:spPr/>
    </dgm:pt>
    <dgm:pt modelId="{3691B5C2-4A0C-3343-8A79-86C516708740}" type="pres">
      <dgm:prSet presAssocID="{B9A4CAA9-6230-B746-9D0A-388FDFDCD1B1}" presName="childShp" presStyleLbl="bgAccFollowNode1" presStyleIdx="2" presStyleCnt="3">
        <dgm:presLayoutVars>
          <dgm:bulletEnabled val="1"/>
        </dgm:presLayoutVars>
      </dgm:prSet>
      <dgm:spPr/>
    </dgm:pt>
  </dgm:ptLst>
  <dgm:cxnLst>
    <dgm:cxn modelId="{6A1C0A0B-FB24-2B40-A36F-28C09B5D5406}" type="presOf" srcId="{9E835589-C81B-1746-822F-10E756F299C2}" destId="{3691B5C2-4A0C-3343-8A79-86C516708740}" srcOrd="0" destOrd="1" presId="urn:microsoft.com/office/officeart/2005/8/layout/vList6"/>
    <dgm:cxn modelId="{B6B64410-35B5-C44A-A4BE-7583C81A6191}" type="presOf" srcId="{9E12B460-9F95-B444-8856-212C72EDFF3F}" destId="{A00456A0-2DCA-0347-95BE-758A149681DB}" srcOrd="0" destOrd="0" presId="urn:microsoft.com/office/officeart/2005/8/layout/vList6"/>
    <dgm:cxn modelId="{B9C8D62B-7E8F-4149-82F0-0A7C5E681A19}" type="presOf" srcId="{DE428DBC-C56B-DE47-ADD7-7310269832C7}" destId="{3F5DB74C-3113-0B48-8DDF-7657A0FFEC1E}" srcOrd="0" destOrd="0" presId="urn:microsoft.com/office/officeart/2005/8/layout/vList6"/>
    <dgm:cxn modelId="{FE18D235-A949-7442-A769-0CDBB3FADC23}" type="presOf" srcId="{FC2D3822-5C2A-AB48-BE4D-E088A68D614E}" destId="{3691B5C2-4A0C-3343-8A79-86C516708740}" srcOrd="0" destOrd="2" presId="urn:microsoft.com/office/officeart/2005/8/layout/vList6"/>
    <dgm:cxn modelId="{BEB5B556-B3B6-E04B-8DBB-E55BEAD69D74}" srcId="{9E12B460-9F95-B444-8856-212C72EDFF3F}" destId="{B9A4CAA9-6230-B746-9D0A-388FDFDCD1B1}" srcOrd="2" destOrd="0" parTransId="{120D64A6-4C3E-674A-A109-0331B7E674F8}" sibTransId="{8197ACD0-3932-704B-9537-7B6A4071E4FC}"/>
    <dgm:cxn modelId="{481CEC59-10C4-324B-B6ED-9AD24EF5089C}" srcId="{0A0A8FA2-C1F2-884B-AA08-CC72761AF4B2}" destId="{65BAE304-9AE7-2244-BF5A-173EF41EFE01}" srcOrd="0" destOrd="0" parTransId="{45906F8A-553E-554B-A855-EE7C28A06EF3}" sibTransId="{FE17A2E0-89F2-E949-9ACB-ABC9A0BDB675}"/>
    <dgm:cxn modelId="{A8CD3969-7C7D-5D44-8A65-E4C28A7FEC38}" srcId="{9E12B460-9F95-B444-8856-212C72EDFF3F}" destId="{2A9CED56-3738-E942-9509-6AED856B2303}" srcOrd="0" destOrd="0" parTransId="{37050B0A-A9D2-E745-BF02-F23DD98FF13D}" sibTransId="{1FF6D3E2-5DB3-BE47-86EB-3CB406469B9D}"/>
    <dgm:cxn modelId="{71F2E669-3472-E040-8B01-2B5A8B56FEB5}" type="presOf" srcId="{0A0A8FA2-C1F2-884B-AA08-CC72761AF4B2}" destId="{3CF29323-350A-AD43-A156-790666239BE2}" srcOrd="0" destOrd="0" presId="urn:microsoft.com/office/officeart/2005/8/layout/vList6"/>
    <dgm:cxn modelId="{8C27C974-C08A-1541-A9EC-A04F16206FE7}" srcId="{0A0A8FA2-C1F2-884B-AA08-CC72761AF4B2}" destId="{F0CC00D8-5C92-3046-A73C-5C8BC400D4E9}" srcOrd="1" destOrd="0" parTransId="{F90D8F12-196E-4844-94D7-8C34D36D99DD}" sibTransId="{7ED9C1EB-BD4B-584B-A6AA-51FB71431527}"/>
    <dgm:cxn modelId="{49E2DA95-56D0-9942-8D42-D2709C3E8C3C}" srcId="{B9A4CAA9-6230-B746-9D0A-388FDFDCD1B1}" destId="{AE11D83B-7AF8-0549-A114-1806A0CB6D70}" srcOrd="0" destOrd="0" parTransId="{200DF0A3-226B-9B4F-9494-AD47D1696347}" sibTransId="{033B8BB4-57EF-5F4D-A2A9-3E5F873C2067}"/>
    <dgm:cxn modelId="{B203DB99-F7BB-BF42-87BE-A5B63F3F7DD5}" srcId="{2A9CED56-3738-E942-9509-6AED856B2303}" destId="{DE428DBC-C56B-DE47-ADD7-7310269832C7}" srcOrd="0" destOrd="0" parTransId="{7BAB4A2C-826A-CB45-8D42-06A9E070CE0F}" sibTransId="{27837E83-4670-1C4C-973C-FEA8E0EF940F}"/>
    <dgm:cxn modelId="{1A748B9F-ADD5-F84D-AF19-D088782C1029}" type="presOf" srcId="{65BAE304-9AE7-2244-BF5A-173EF41EFE01}" destId="{33912197-3FE4-E249-9FE7-5D2D945A32DA}" srcOrd="0" destOrd="0" presId="urn:microsoft.com/office/officeart/2005/8/layout/vList6"/>
    <dgm:cxn modelId="{50CF1FA1-2B4B-0D47-9AD2-AEDA67307244}" type="presOf" srcId="{2A9CED56-3738-E942-9509-6AED856B2303}" destId="{6B790D76-3D31-B246-AEF5-F7B4C873D0FE}" srcOrd="0" destOrd="0" presId="urn:microsoft.com/office/officeart/2005/8/layout/vList6"/>
    <dgm:cxn modelId="{136F74A1-478A-A847-AEFB-020C68864426}" type="presOf" srcId="{AE11D83B-7AF8-0549-A114-1806A0CB6D70}" destId="{3691B5C2-4A0C-3343-8A79-86C516708740}" srcOrd="0" destOrd="0" presId="urn:microsoft.com/office/officeart/2005/8/layout/vList6"/>
    <dgm:cxn modelId="{826D0DBB-C0A7-E04E-9944-706959EDB57A}" type="presOf" srcId="{F0CC00D8-5C92-3046-A73C-5C8BC400D4E9}" destId="{33912197-3FE4-E249-9FE7-5D2D945A32DA}" srcOrd="0" destOrd="1" presId="urn:microsoft.com/office/officeart/2005/8/layout/vList6"/>
    <dgm:cxn modelId="{FB6EFFBB-1E86-8446-A131-68CBA8F688FD}" srcId="{B9A4CAA9-6230-B746-9D0A-388FDFDCD1B1}" destId="{FC2D3822-5C2A-AB48-BE4D-E088A68D614E}" srcOrd="2" destOrd="0" parTransId="{9985C387-44E7-034D-B067-D03FA99BBE72}" sibTransId="{4DB9E17C-D551-2E4C-9B2A-D8AEB89E2036}"/>
    <dgm:cxn modelId="{A53F94CB-C88F-4945-B914-07A0B6C28B44}" type="presOf" srcId="{B9A4CAA9-6230-B746-9D0A-388FDFDCD1B1}" destId="{D89311F1-2672-974B-A24A-B50A2FE041EE}" srcOrd="0" destOrd="0" presId="urn:microsoft.com/office/officeart/2005/8/layout/vList6"/>
    <dgm:cxn modelId="{A1B303D0-1F71-1642-B22E-00BE93C17199}" srcId="{9E12B460-9F95-B444-8856-212C72EDFF3F}" destId="{0A0A8FA2-C1F2-884B-AA08-CC72761AF4B2}" srcOrd="1" destOrd="0" parTransId="{D397A6A9-0F1F-B24B-B75B-2AE7937DEDC1}" sibTransId="{98E767CB-611E-5F40-A1F2-64F51C4A228C}"/>
    <dgm:cxn modelId="{0D9572E7-5DC3-0840-96C9-77844FBAFD24}" srcId="{B9A4CAA9-6230-B746-9D0A-388FDFDCD1B1}" destId="{9E835589-C81B-1746-822F-10E756F299C2}" srcOrd="1" destOrd="0" parTransId="{7258363F-CB9F-E142-82DD-35DDBD5B3FAB}" sibTransId="{42936265-885B-104F-8D25-53C5E4CB154A}"/>
    <dgm:cxn modelId="{92EF1A5C-B8F3-B742-82AC-9DECADEF448E}" type="presParOf" srcId="{A00456A0-2DCA-0347-95BE-758A149681DB}" destId="{B1B1B234-9B1A-1147-AD37-24D8594D47DD}" srcOrd="0" destOrd="0" presId="urn:microsoft.com/office/officeart/2005/8/layout/vList6"/>
    <dgm:cxn modelId="{7D66C119-077B-414E-8F5D-54801DAE9FA9}" type="presParOf" srcId="{B1B1B234-9B1A-1147-AD37-24D8594D47DD}" destId="{6B790D76-3D31-B246-AEF5-F7B4C873D0FE}" srcOrd="0" destOrd="0" presId="urn:microsoft.com/office/officeart/2005/8/layout/vList6"/>
    <dgm:cxn modelId="{834D7673-7D7B-8A46-B009-0FF523F3D760}" type="presParOf" srcId="{B1B1B234-9B1A-1147-AD37-24D8594D47DD}" destId="{3F5DB74C-3113-0B48-8DDF-7657A0FFEC1E}" srcOrd="1" destOrd="0" presId="urn:microsoft.com/office/officeart/2005/8/layout/vList6"/>
    <dgm:cxn modelId="{573B1F90-48D2-A846-AFD0-7249AC751278}" type="presParOf" srcId="{A00456A0-2DCA-0347-95BE-758A149681DB}" destId="{0D352A5B-B941-2A41-A163-AA1628495CCB}" srcOrd="1" destOrd="0" presId="urn:microsoft.com/office/officeart/2005/8/layout/vList6"/>
    <dgm:cxn modelId="{5255F8CE-6181-B94A-9310-EC7F574EB3D4}" type="presParOf" srcId="{A00456A0-2DCA-0347-95BE-758A149681DB}" destId="{2CF6BB2A-E298-784D-8FBE-8CBE5984598F}" srcOrd="2" destOrd="0" presId="urn:microsoft.com/office/officeart/2005/8/layout/vList6"/>
    <dgm:cxn modelId="{8CB5C12A-33FF-EF44-82EF-F8566F3C9B36}" type="presParOf" srcId="{2CF6BB2A-E298-784D-8FBE-8CBE5984598F}" destId="{3CF29323-350A-AD43-A156-790666239BE2}" srcOrd="0" destOrd="0" presId="urn:microsoft.com/office/officeart/2005/8/layout/vList6"/>
    <dgm:cxn modelId="{E0EDDC9D-2954-2649-9144-BE262FA81A9B}" type="presParOf" srcId="{2CF6BB2A-E298-784D-8FBE-8CBE5984598F}" destId="{33912197-3FE4-E249-9FE7-5D2D945A32DA}" srcOrd="1" destOrd="0" presId="urn:microsoft.com/office/officeart/2005/8/layout/vList6"/>
    <dgm:cxn modelId="{B35EECAC-5CA0-B647-86B4-1897A63B00FE}" type="presParOf" srcId="{A00456A0-2DCA-0347-95BE-758A149681DB}" destId="{CD0944A9-0C73-1A44-B417-463410FB9076}" srcOrd="3" destOrd="0" presId="urn:microsoft.com/office/officeart/2005/8/layout/vList6"/>
    <dgm:cxn modelId="{A90FA204-5B21-AD4B-A630-BDFD60AF71DD}" type="presParOf" srcId="{A00456A0-2DCA-0347-95BE-758A149681DB}" destId="{5EA15372-A1DF-D040-868E-F2DBCD4046B3}" srcOrd="4" destOrd="0" presId="urn:microsoft.com/office/officeart/2005/8/layout/vList6"/>
    <dgm:cxn modelId="{36C867C4-F727-1A41-A60B-1656F7B002A7}" type="presParOf" srcId="{5EA15372-A1DF-D040-868E-F2DBCD4046B3}" destId="{D89311F1-2672-974B-A24A-B50A2FE041EE}" srcOrd="0" destOrd="0" presId="urn:microsoft.com/office/officeart/2005/8/layout/vList6"/>
    <dgm:cxn modelId="{62AC158B-A952-9C40-9335-C411CC6CA2F9}" type="presParOf" srcId="{5EA15372-A1DF-D040-868E-F2DBCD4046B3}" destId="{3691B5C2-4A0C-3343-8A79-86C516708740}"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0887500-67B5-F544-9694-288DFE0C78FD}" type="doc">
      <dgm:prSet loTypeId="urn:microsoft.com/office/officeart/2005/8/layout/lProcess2" loCatId="list" qsTypeId="urn:microsoft.com/office/officeart/2005/8/quickstyle/simple4" qsCatId="simple" csTypeId="urn:microsoft.com/office/officeart/2005/8/colors/accent1_2" csCatId="accent1" phldr="1"/>
      <dgm:spPr/>
      <dgm:t>
        <a:bodyPr/>
        <a:lstStyle/>
        <a:p>
          <a:endParaRPr lang="en-US"/>
        </a:p>
      </dgm:t>
    </dgm:pt>
    <dgm:pt modelId="{348F3318-7218-C046-B93D-417CA8226015}">
      <dgm:prSet phldrT="[Text]"/>
      <dgm:spPr>
        <a:solidFill>
          <a:schemeClr val="bg1"/>
        </a:solidFill>
        <a:ln>
          <a:solidFill>
            <a:schemeClr val="accent1"/>
          </a:solidFill>
        </a:ln>
      </dgm:spPr>
      <dgm:t>
        <a:bodyPr/>
        <a:lstStyle/>
        <a:p>
          <a:r>
            <a:rPr lang="en-US" dirty="0"/>
            <a:t>Wired Equivalent Privacy (WEP)</a:t>
          </a:r>
        </a:p>
      </dgm:t>
    </dgm:pt>
    <dgm:pt modelId="{75701130-DE7C-B947-8AA9-5B8700735C63}" type="parTrans" cxnId="{3C72163B-456C-FD4E-8B84-3BD0AC28438B}">
      <dgm:prSet/>
      <dgm:spPr/>
      <dgm:t>
        <a:bodyPr/>
        <a:lstStyle/>
        <a:p>
          <a:endParaRPr lang="en-US"/>
        </a:p>
      </dgm:t>
    </dgm:pt>
    <dgm:pt modelId="{C8C40A7F-0287-4946-83D5-A9122B386459}" type="sibTrans" cxnId="{3C72163B-456C-FD4E-8B84-3BD0AC28438B}">
      <dgm:prSet/>
      <dgm:spPr/>
      <dgm:t>
        <a:bodyPr/>
        <a:lstStyle/>
        <a:p>
          <a:endParaRPr lang="en-US"/>
        </a:p>
      </dgm:t>
    </dgm:pt>
    <dgm:pt modelId="{A8267C53-33AE-3242-A766-AF8CC99F64F5}">
      <dgm:prSet/>
      <dgm:spPr>
        <a:ln>
          <a:solidFill>
            <a:schemeClr val="tx1"/>
          </a:solidFill>
        </a:ln>
      </dgm:spPr>
      <dgm:t>
        <a:bodyPr/>
        <a:lstStyle/>
        <a:p>
          <a:r>
            <a:rPr lang="en-US" dirty="0"/>
            <a:t>The privacy portion of the 802.11 standard</a:t>
          </a:r>
        </a:p>
      </dgm:t>
    </dgm:pt>
    <dgm:pt modelId="{B9064DFC-B3CD-C24D-818E-725213388B54}" type="parTrans" cxnId="{EEDE305C-93EA-404C-A4BE-62B707741C1B}">
      <dgm:prSet/>
      <dgm:spPr/>
      <dgm:t>
        <a:bodyPr/>
        <a:lstStyle/>
        <a:p>
          <a:endParaRPr lang="en-US"/>
        </a:p>
      </dgm:t>
    </dgm:pt>
    <dgm:pt modelId="{FDA60FE7-8998-0748-838D-1C58860A4E49}" type="sibTrans" cxnId="{EEDE305C-93EA-404C-A4BE-62B707741C1B}">
      <dgm:prSet/>
      <dgm:spPr/>
      <dgm:t>
        <a:bodyPr/>
        <a:lstStyle/>
        <a:p>
          <a:endParaRPr lang="en-US"/>
        </a:p>
      </dgm:t>
    </dgm:pt>
    <dgm:pt modelId="{C1C7597E-E550-644E-9FB4-4DE3E077765D}">
      <dgm:prSet/>
      <dgm:spPr>
        <a:ln>
          <a:solidFill>
            <a:schemeClr val="tx1"/>
          </a:solidFill>
        </a:ln>
      </dgm:spPr>
      <dgm:t>
        <a:bodyPr/>
        <a:lstStyle/>
        <a:p>
          <a:r>
            <a:rPr lang="en-US" dirty="0"/>
            <a:t>Contained major weaknesses</a:t>
          </a:r>
        </a:p>
      </dgm:t>
    </dgm:pt>
    <dgm:pt modelId="{AFBAEB37-37C3-864A-AB40-5D0AE0C15E63}" type="parTrans" cxnId="{319CFA09-4F51-8F42-8EC7-E4D7E943B238}">
      <dgm:prSet/>
      <dgm:spPr/>
      <dgm:t>
        <a:bodyPr/>
        <a:lstStyle/>
        <a:p>
          <a:endParaRPr lang="en-US"/>
        </a:p>
      </dgm:t>
    </dgm:pt>
    <dgm:pt modelId="{90779ABE-514F-6640-89A8-CDDCBBE19C85}" type="sibTrans" cxnId="{319CFA09-4F51-8F42-8EC7-E4D7E943B238}">
      <dgm:prSet/>
      <dgm:spPr/>
      <dgm:t>
        <a:bodyPr/>
        <a:lstStyle/>
        <a:p>
          <a:endParaRPr lang="en-US"/>
        </a:p>
      </dgm:t>
    </dgm:pt>
    <dgm:pt modelId="{64FA65DF-1936-894F-95D5-014B0881DA83}">
      <dgm:prSet/>
      <dgm:spPr>
        <a:solidFill>
          <a:schemeClr val="bg1"/>
        </a:solidFill>
        <a:ln>
          <a:solidFill>
            <a:schemeClr val="accent1"/>
          </a:solidFill>
        </a:ln>
      </dgm:spPr>
      <dgm:t>
        <a:bodyPr/>
        <a:lstStyle/>
        <a:p>
          <a:r>
            <a:rPr lang="en-US" dirty="0"/>
            <a:t>Wi-Fi Protected Access (WPA)</a:t>
          </a:r>
        </a:p>
      </dgm:t>
    </dgm:pt>
    <dgm:pt modelId="{68452858-4E0C-754A-A533-07F9F986C4D7}" type="parTrans" cxnId="{FF1EA836-DD34-5547-9DB0-AE11DC2894B6}">
      <dgm:prSet/>
      <dgm:spPr/>
      <dgm:t>
        <a:bodyPr/>
        <a:lstStyle/>
        <a:p>
          <a:endParaRPr lang="en-US"/>
        </a:p>
      </dgm:t>
    </dgm:pt>
    <dgm:pt modelId="{886ECD8A-5CF1-A444-A667-706A11B52D26}" type="sibTrans" cxnId="{FF1EA836-DD34-5547-9DB0-AE11DC2894B6}">
      <dgm:prSet/>
      <dgm:spPr/>
      <dgm:t>
        <a:bodyPr/>
        <a:lstStyle/>
        <a:p>
          <a:endParaRPr lang="en-US"/>
        </a:p>
      </dgm:t>
    </dgm:pt>
    <dgm:pt modelId="{6276E049-DEF2-C240-9B52-BD6A02B47E07}">
      <dgm:prSet/>
      <dgm:spPr>
        <a:ln>
          <a:solidFill>
            <a:schemeClr val="tx1"/>
          </a:solidFill>
        </a:ln>
      </dgm:spPr>
      <dgm:t>
        <a:bodyPr/>
        <a:lstStyle/>
        <a:p>
          <a:r>
            <a:rPr lang="en-US" dirty="0"/>
            <a:t>A set of security mechanisms that eliminates most 802.11 security issues </a:t>
          </a:r>
        </a:p>
      </dgm:t>
    </dgm:pt>
    <dgm:pt modelId="{2FD07A09-62CA-814E-AE1C-9AF25973CF7C}" type="parTrans" cxnId="{3ABFC73B-E8C8-0A43-865C-405114F25E0D}">
      <dgm:prSet/>
      <dgm:spPr/>
      <dgm:t>
        <a:bodyPr/>
        <a:lstStyle/>
        <a:p>
          <a:endParaRPr lang="en-US"/>
        </a:p>
      </dgm:t>
    </dgm:pt>
    <dgm:pt modelId="{69D7196A-7291-574E-B4E4-1E4545BF581F}" type="sibTrans" cxnId="{3ABFC73B-E8C8-0A43-865C-405114F25E0D}">
      <dgm:prSet/>
      <dgm:spPr/>
      <dgm:t>
        <a:bodyPr/>
        <a:lstStyle/>
        <a:p>
          <a:endParaRPr lang="en-US"/>
        </a:p>
      </dgm:t>
    </dgm:pt>
    <dgm:pt modelId="{7A05120C-17EB-1A42-9CFC-8F479B782749}">
      <dgm:prSet/>
      <dgm:spPr>
        <a:ln>
          <a:solidFill>
            <a:schemeClr val="tx1"/>
          </a:solidFill>
        </a:ln>
      </dgm:spPr>
      <dgm:t>
        <a:bodyPr/>
        <a:lstStyle/>
        <a:p>
          <a:r>
            <a:rPr lang="en-US" dirty="0"/>
            <a:t>Based on the current state of the 802.11i standard</a:t>
          </a:r>
        </a:p>
      </dgm:t>
    </dgm:pt>
    <dgm:pt modelId="{9E7428AD-ABC2-5843-BA7E-16E011C7C4C7}" type="parTrans" cxnId="{9E924A4A-1504-B644-8102-BF58A75D7D59}">
      <dgm:prSet/>
      <dgm:spPr/>
      <dgm:t>
        <a:bodyPr/>
        <a:lstStyle/>
        <a:p>
          <a:endParaRPr lang="en-US"/>
        </a:p>
      </dgm:t>
    </dgm:pt>
    <dgm:pt modelId="{506BC30C-E5FE-1048-B594-07BD290C692A}" type="sibTrans" cxnId="{9E924A4A-1504-B644-8102-BF58A75D7D59}">
      <dgm:prSet/>
      <dgm:spPr/>
      <dgm:t>
        <a:bodyPr/>
        <a:lstStyle/>
        <a:p>
          <a:endParaRPr lang="en-US"/>
        </a:p>
      </dgm:t>
    </dgm:pt>
    <dgm:pt modelId="{47AD88F4-B007-924A-B8E8-D739202264CB}">
      <dgm:prSet/>
      <dgm:spPr>
        <a:solidFill>
          <a:schemeClr val="bg1"/>
        </a:solidFill>
        <a:ln>
          <a:solidFill>
            <a:schemeClr val="accent1"/>
          </a:solidFill>
        </a:ln>
      </dgm:spPr>
      <dgm:t>
        <a:bodyPr/>
        <a:lstStyle/>
        <a:p>
          <a:r>
            <a:rPr lang="en-US" dirty="0"/>
            <a:t>Robust Security Network (RSN)</a:t>
          </a:r>
        </a:p>
      </dgm:t>
    </dgm:pt>
    <dgm:pt modelId="{73A8D97F-0369-9547-B431-42C6F9A8FED3}" type="parTrans" cxnId="{1B2673E9-8A00-A047-AF53-1C0CBD838526}">
      <dgm:prSet/>
      <dgm:spPr/>
      <dgm:t>
        <a:bodyPr/>
        <a:lstStyle/>
        <a:p>
          <a:endParaRPr lang="en-US"/>
        </a:p>
      </dgm:t>
    </dgm:pt>
    <dgm:pt modelId="{6B5C40B0-1188-4B48-8E92-4F7AFED4EBD3}" type="sibTrans" cxnId="{1B2673E9-8A00-A047-AF53-1C0CBD838526}">
      <dgm:prSet/>
      <dgm:spPr/>
      <dgm:t>
        <a:bodyPr/>
        <a:lstStyle/>
        <a:p>
          <a:endParaRPr lang="en-US"/>
        </a:p>
      </dgm:t>
    </dgm:pt>
    <dgm:pt modelId="{917C7A2F-099A-234F-B046-A079DB9D02AF}">
      <dgm:prSet/>
      <dgm:spPr>
        <a:ln>
          <a:solidFill>
            <a:schemeClr val="tx1"/>
          </a:solidFill>
        </a:ln>
      </dgm:spPr>
      <dgm:t>
        <a:bodyPr/>
        <a:lstStyle/>
        <a:p>
          <a:r>
            <a:rPr lang="en-US" dirty="0"/>
            <a:t>Final form of the 802.11i standard</a:t>
          </a:r>
        </a:p>
      </dgm:t>
    </dgm:pt>
    <dgm:pt modelId="{66E3E0DC-C965-BD4A-8822-EC7C9F64D54A}" type="parTrans" cxnId="{C8412B72-FBB3-C345-B9E5-4D709471BD95}">
      <dgm:prSet/>
      <dgm:spPr/>
      <dgm:t>
        <a:bodyPr/>
        <a:lstStyle/>
        <a:p>
          <a:endParaRPr lang="en-US"/>
        </a:p>
      </dgm:t>
    </dgm:pt>
    <dgm:pt modelId="{F5FAF853-E79B-4A44-B9E7-83A79EF408C7}" type="sibTrans" cxnId="{C8412B72-FBB3-C345-B9E5-4D709471BD95}">
      <dgm:prSet/>
      <dgm:spPr/>
      <dgm:t>
        <a:bodyPr/>
        <a:lstStyle/>
        <a:p>
          <a:endParaRPr lang="en-US"/>
        </a:p>
      </dgm:t>
    </dgm:pt>
    <dgm:pt modelId="{50F1EF5F-4F51-7245-9E6E-5AFB7E73D92E}">
      <dgm:prSet/>
      <dgm:spPr>
        <a:ln>
          <a:solidFill>
            <a:schemeClr val="tx1"/>
          </a:solidFill>
        </a:ln>
      </dgm:spPr>
      <dgm:t>
        <a:bodyPr/>
        <a:lstStyle/>
        <a:p>
          <a:r>
            <a:rPr lang="en-US" dirty="0"/>
            <a:t>Complex</a:t>
          </a:r>
        </a:p>
      </dgm:t>
    </dgm:pt>
    <dgm:pt modelId="{9A3AF479-084F-D946-A222-1996087438FB}" type="parTrans" cxnId="{E47C8FDF-7F94-C249-8776-B946C63C6A1F}">
      <dgm:prSet/>
      <dgm:spPr/>
      <dgm:t>
        <a:bodyPr/>
        <a:lstStyle/>
        <a:p>
          <a:endParaRPr lang="en-US"/>
        </a:p>
      </dgm:t>
    </dgm:pt>
    <dgm:pt modelId="{9E4978F5-8525-CE44-8E41-30DA26972001}" type="sibTrans" cxnId="{E47C8FDF-7F94-C249-8776-B946C63C6A1F}">
      <dgm:prSet/>
      <dgm:spPr/>
      <dgm:t>
        <a:bodyPr/>
        <a:lstStyle/>
        <a:p>
          <a:endParaRPr lang="en-US"/>
        </a:p>
      </dgm:t>
    </dgm:pt>
    <dgm:pt modelId="{D6701E08-9190-B34B-B96E-389871A967F9}" type="pres">
      <dgm:prSet presAssocID="{30887500-67B5-F544-9694-288DFE0C78FD}" presName="theList" presStyleCnt="0">
        <dgm:presLayoutVars>
          <dgm:dir/>
          <dgm:animLvl val="lvl"/>
          <dgm:resizeHandles val="exact"/>
        </dgm:presLayoutVars>
      </dgm:prSet>
      <dgm:spPr/>
    </dgm:pt>
    <dgm:pt modelId="{88579F7E-D7A3-B648-AE87-3FF743B12BC0}" type="pres">
      <dgm:prSet presAssocID="{348F3318-7218-C046-B93D-417CA8226015}" presName="compNode" presStyleCnt="0"/>
      <dgm:spPr/>
    </dgm:pt>
    <dgm:pt modelId="{C4F1ED31-3299-974E-8BF9-AB51D077729A}" type="pres">
      <dgm:prSet presAssocID="{348F3318-7218-C046-B93D-417CA8226015}" presName="aNode" presStyleLbl="bgShp" presStyleIdx="0" presStyleCnt="3"/>
      <dgm:spPr/>
    </dgm:pt>
    <dgm:pt modelId="{20E41283-5D45-C84F-A5AD-1374267D38FC}" type="pres">
      <dgm:prSet presAssocID="{348F3318-7218-C046-B93D-417CA8226015}" presName="textNode" presStyleLbl="bgShp" presStyleIdx="0" presStyleCnt="3"/>
      <dgm:spPr/>
    </dgm:pt>
    <dgm:pt modelId="{D559C7D9-BB97-D54E-A18B-86B81996384D}" type="pres">
      <dgm:prSet presAssocID="{348F3318-7218-C046-B93D-417CA8226015}" presName="compChildNode" presStyleCnt="0"/>
      <dgm:spPr/>
    </dgm:pt>
    <dgm:pt modelId="{EEC13D53-3DFA-CE4B-8449-099BCF42E4F9}" type="pres">
      <dgm:prSet presAssocID="{348F3318-7218-C046-B93D-417CA8226015}" presName="theInnerList" presStyleCnt="0"/>
      <dgm:spPr/>
    </dgm:pt>
    <dgm:pt modelId="{EA91DD04-E218-5C4E-A66B-FB88D3FC7442}" type="pres">
      <dgm:prSet presAssocID="{A8267C53-33AE-3242-A766-AF8CC99F64F5}" presName="childNode" presStyleLbl="node1" presStyleIdx="0" presStyleCnt="6">
        <dgm:presLayoutVars>
          <dgm:bulletEnabled val="1"/>
        </dgm:presLayoutVars>
      </dgm:prSet>
      <dgm:spPr/>
    </dgm:pt>
    <dgm:pt modelId="{B63D5DFB-902D-7D41-A085-455FB38712A9}" type="pres">
      <dgm:prSet presAssocID="{A8267C53-33AE-3242-A766-AF8CC99F64F5}" presName="aSpace2" presStyleCnt="0"/>
      <dgm:spPr/>
    </dgm:pt>
    <dgm:pt modelId="{724DACBF-FADA-4D44-8D26-36D81CECC591}" type="pres">
      <dgm:prSet presAssocID="{C1C7597E-E550-644E-9FB4-4DE3E077765D}" presName="childNode" presStyleLbl="node1" presStyleIdx="1" presStyleCnt="6">
        <dgm:presLayoutVars>
          <dgm:bulletEnabled val="1"/>
        </dgm:presLayoutVars>
      </dgm:prSet>
      <dgm:spPr/>
    </dgm:pt>
    <dgm:pt modelId="{07398DEA-E04C-3C47-BE0C-D0354522E002}" type="pres">
      <dgm:prSet presAssocID="{348F3318-7218-C046-B93D-417CA8226015}" presName="aSpace" presStyleCnt="0"/>
      <dgm:spPr/>
    </dgm:pt>
    <dgm:pt modelId="{2542FBBD-CCB0-734F-8400-C89A554ECEC1}" type="pres">
      <dgm:prSet presAssocID="{64FA65DF-1936-894F-95D5-014B0881DA83}" presName="compNode" presStyleCnt="0"/>
      <dgm:spPr/>
    </dgm:pt>
    <dgm:pt modelId="{B8415DF0-7C7D-0549-9927-679D2A1C8B94}" type="pres">
      <dgm:prSet presAssocID="{64FA65DF-1936-894F-95D5-014B0881DA83}" presName="aNode" presStyleLbl="bgShp" presStyleIdx="1" presStyleCnt="3"/>
      <dgm:spPr/>
    </dgm:pt>
    <dgm:pt modelId="{04B68E3C-E85A-0F4B-9304-BA87CCDCAC46}" type="pres">
      <dgm:prSet presAssocID="{64FA65DF-1936-894F-95D5-014B0881DA83}" presName="textNode" presStyleLbl="bgShp" presStyleIdx="1" presStyleCnt="3"/>
      <dgm:spPr/>
    </dgm:pt>
    <dgm:pt modelId="{C4A89274-8B73-8249-B7BE-2416A80C3A85}" type="pres">
      <dgm:prSet presAssocID="{64FA65DF-1936-894F-95D5-014B0881DA83}" presName="compChildNode" presStyleCnt="0"/>
      <dgm:spPr/>
    </dgm:pt>
    <dgm:pt modelId="{6447C46B-8C42-424D-B6F4-F2480A559FA9}" type="pres">
      <dgm:prSet presAssocID="{64FA65DF-1936-894F-95D5-014B0881DA83}" presName="theInnerList" presStyleCnt="0"/>
      <dgm:spPr/>
    </dgm:pt>
    <dgm:pt modelId="{03E2DC46-C21E-BD4F-A344-5CC0127DF357}" type="pres">
      <dgm:prSet presAssocID="{6276E049-DEF2-C240-9B52-BD6A02B47E07}" presName="childNode" presStyleLbl="node1" presStyleIdx="2" presStyleCnt="6">
        <dgm:presLayoutVars>
          <dgm:bulletEnabled val="1"/>
        </dgm:presLayoutVars>
      </dgm:prSet>
      <dgm:spPr/>
    </dgm:pt>
    <dgm:pt modelId="{EFBD6488-6DFB-1C4B-8355-7BC8FC6D0F06}" type="pres">
      <dgm:prSet presAssocID="{6276E049-DEF2-C240-9B52-BD6A02B47E07}" presName="aSpace2" presStyleCnt="0"/>
      <dgm:spPr/>
    </dgm:pt>
    <dgm:pt modelId="{72363767-3F99-8040-A689-918E4AF7525E}" type="pres">
      <dgm:prSet presAssocID="{7A05120C-17EB-1A42-9CFC-8F479B782749}" presName="childNode" presStyleLbl="node1" presStyleIdx="3" presStyleCnt="6">
        <dgm:presLayoutVars>
          <dgm:bulletEnabled val="1"/>
        </dgm:presLayoutVars>
      </dgm:prSet>
      <dgm:spPr/>
    </dgm:pt>
    <dgm:pt modelId="{91D6E706-593B-F14B-B1FE-8EAEF8FB94E9}" type="pres">
      <dgm:prSet presAssocID="{64FA65DF-1936-894F-95D5-014B0881DA83}" presName="aSpace" presStyleCnt="0"/>
      <dgm:spPr/>
    </dgm:pt>
    <dgm:pt modelId="{EE357C72-2E8F-2D44-A4C9-D18C2CED9D7F}" type="pres">
      <dgm:prSet presAssocID="{47AD88F4-B007-924A-B8E8-D739202264CB}" presName="compNode" presStyleCnt="0"/>
      <dgm:spPr/>
    </dgm:pt>
    <dgm:pt modelId="{FAE8871B-0E9D-6448-8C8F-83D6599FA8BF}" type="pres">
      <dgm:prSet presAssocID="{47AD88F4-B007-924A-B8E8-D739202264CB}" presName="aNode" presStyleLbl="bgShp" presStyleIdx="2" presStyleCnt="3"/>
      <dgm:spPr/>
    </dgm:pt>
    <dgm:pt modelId="{5E3B2166-4B9B-E542-83F0-0033CEBE200E}" type="pres">
      <dgm:prSet presAssocID="{47AD88F4-B007-924A-B8E8-D739202264CB}" presName="textNode" presStyleLbl="bgShp" presStyleIdx="2" presStyleCnt="3"/>
      <dgm:spPr/>
    </dgm:pt>
    <dgm:pt modelId="{9CBB0F07-2F01-514A-8AF5-56FD34CDB8F1}" type="pres">
      <dgm:prSet presAssocID="{47AD88F4-B007-924A-B8E8-D739202264CB}" presName="compChildNode" presStyleCnt="0"/>
      <dgm:spPr/>
    </dgm:pt>
    <dgm:pt modelId="{D1CB0A27-4F38-234D-9E50-FB2145C061F4}" type="pres">
      <dgm:prSet presAssocID="{47AD88F4-B007-924A-B8E8-D739202264CB}" presName="theInnerList" presStyleCnt="0"/>
      <dgm:spPr/>
    </dgm:pt>
    <dgm:pt modelId="{F5687745-87F0-504E-8701-F45E5CB37F06}" type="pres">
      <dgm:prSet presAssocID="{917C7A2F-099A-234F-B046-A079DB9D02AF}" presName="childNode" presStyleLbl="node1" presStyleIdx="4" presStyleCnt="6">
        <dgm:presLayoutVars>
          <dgm:bulletEnabled val="1"/>
        </dgm:presLayoutVars>
      </dgm:prSet>
      <dgm:spPr/>
    </dgm:pt>
    <dgm:pt modelId="{71D4E5EC-E040-B444-B9CC-382DA6762D8E}" type="pres">
      <dgm:prSet presAssocID="{917C7A2F-099A-234F-B046-A079DB9D02AF}" presName="aSpace2" presStyleCnt="0"/>
      <dgm:spPr/>
    </dgm:pt>
    <dgm:pt modelId="{E71E4501-18F3-8E4F-AD32-AA842572BA32}" type="pres">
      <dgm:prSet presAssocID="{50F1EF5F-4F51-7245-9E6E-5AFB7E73D92E}" presName="childNode" presStyleLbl="node1" presStyleIdx="5" presStyleCnt="6">
        <dgm:presLayoutVars>
          <dgm:bulletEnabled val="1"/>
        </dgm:presLayoutVars>
      </dgm:prSet>
      <dgm:spPr/>
    </dgm:pt>
  </dgm:ptLst>
  <dgm:cxnLst>
    <dgm:cxn modelId="{896BB000-254E-524D-A083-F74407B74905}" type="presOf" srcId="{50F1EF5F-4F51-7245-9E6E-5AFB7E73D92E}" destId="{E71E4501-18F3-8E4F-AD32-AA842572BA32}" srcOrd="0" destOrd="0" presId="urn:microsoft.com/office/officeart/2005/8/layout/lProcess2"/>
    <dgm:cxn modelId="{319CFA09-4F51-8F42-8EC7-E4D7E943B238}" srcId="{348F3318-7218-C046-B93D-417CA8226015}" destId="{C1C7597E-E550-644E-9FB4-4DE3E077765D}" srcOrd="1" destOrd="0" parTransId="{AFBAEB37-37C3-864A-AB40-5D0AE0C15E63}" sibTransId="{90779ABE-514F-6640-89A8-CDDCBBE19C85}"/>
    <dgm:cxn modelId="{0B804415-3228-C94A-9045-35B054DCD6BA}" type="presOf" srcId="{348F3318-7218-C046-B93D-417CA8226015}" destId="{20E41283-5D45-C84F-A5AD-1374267D38FC}" srcOrd="1" destOrd="0" presId="urn:microsoft.com/office/officeart/2005/8/layout/lProcess2"/>
    <dgm:cxn modelId="{E498D718-540C-3B4C-A124-DB6B7890BD6E}" type="presOf" srcId="{348F3318-7218-C046-B93D-417CA8226015}" destId="{C4F1ED31-3299-974E-8BF9-AB51D077729A}" srcOrd="0" destOrd="0" presId="urn:microsoft.com/office/officeart/2005/8/layout/lProcess2"/>
    <dgm:cxn modelId="{C64B921C-66AC-F344-8D26-B2CE6EC221A7}" type="presOf" srcId="{30887500-67B5-F544-9694-288DFE0C78FD}" destId="{D6701E08-9190-B34B-B96E-389871A967F9}" srcOrd="0" destOrd="0" presId="urn:microsoft.com/office/officeart/2005/8/layout/lProcess2"/>
    <dgm:cxn modelId="{2FAA6D34-16F8-D742-8E06-99676404E67C}" type="presOf" srcId="{47AD88F4-B007-924A-B8E8-D739202264CB}" destId="{FAE8871B-0E9D-6448-8C8F-83D6599FA8BF}" srcOrd="0" destOrd="0" presId="urn:microsoft.com/office/officeart/2005/8/layout/lProcess2"/>
    <dgm:cxn modelId="{FF1EA836-DD34-5547-9DB0-AE11DC2894B6}" srcId="{30887500-67B5-F544-9694-288DFE0C78FD}" destId="{64FA65DF-1936-894F-95D5-014B0881DA83}" srcOrd="1" destOrd="0" parTransId="{68452858-4E0C-754A-A533-07F9F986C4D7}" sibTransId="{886ECD8A-5CF1-A444-A667-706A11B52D26}"/>
    <dgm:cxn modelId="{4030E239-D137-3E4C-BFA7-185EF0DE4E3B}" type="presOf" srcId="{6276E049-DEF2-C240-9B52-BD6A02B47E07}" destId="{03E2DC46-C21E-BD4F-A344-5CC0127DF357}" srcOrd="0" destOrd="0" presId="urn:microsoft.com/office/officeart/2005/8/layout/lProcess2"/>
    <dgm:cxn modelId="{3C72163B-456C-FD4E-8B84-3BD0AC28438B}" srcId="{30887500-67B5-F544-9694-288DFE0C78FD}" destId="{348F3318-7218-C046-B93D-417CA8226015}" srcOrd="0" destOrd="0" parTransId="{75701130-DE7C-B947-8AA9-5B8700735C63}" sibTransId="{C8C40A7F-0287-4946-83D5-A9122B386459}"/>
    <dgm:cxn modelId="{3ABFC73B-E8C8-0A43-865C-405114F25E0D}" srcId="{64FA65DF-1936-894F-95D5-014B0881DA83}" destId="{6276E049-DEF2-C240-9B52-BD6A02B47E07}" srcOrd="0" destOrd="0" parTransId="{2FD07A09-62CA-814E-AE1C-9AF25973CF7C}" sibTransId="{69D7196A-7291-574E-B4E4-1E4545BF581F}"/>
    <dgm:cxn modelId="{9E924A4A-1504-B644-8102-BF58A75D7D59}" srcId="{64FA65DF-1936-894F-95D5-014B0881DA83}" destId="{7A05120C-17EB-1A42-9CFC-8F479B782749}" srcOrd="1" destOrd="0" parTransId="{9E7428AD-ABC2-5843-BA7E-16E011C7C4C7}" sibTransId="{506BC30C-E5FE-1048-B594-07BD290C692A}"/>
    <dgm:cxn modelId="{D5BE5E54-0B8B-CA49-AC9E-8629448DF57B}" type="presOf" srcId="{917C7A2F-099A-234F-B046-A079DB9D02AF}" destId="{F5687745-87F0-504E-8701-F45E5CB37F06}" srcOrd="0" destOrd="0" presId="urn:microsoft.com/office/officeart/2005/8/layout/lProcess2"/>
    <dgm:cxn modelId="{03CDCD56-995B-984E-8779-6575CB02C6AC}" type="presOf" srcId="{47AD88F4-B007-924A-B8E8-D739202264CB}" destId="{5E3B2166-4B9B-E542-83F0-0033CEBE200E}" srcOrd="1" destOrd="0" presId="urn:microsoft.com/office/officeart/2005/8/layout/lProcess2"/>
    <dgm:cxn modelId="{EEDE305C-93EA-404C-A4BE-62B707741C1B}" srcId="{348F3318-7218-C046-B93D-417CA8226015}" destId="{A8267C53-33AE-3242-A766-AF8CC99F64F5}" srcOrd="0" destOrd="0" parTransId="{B9064DFC-B3CD-C24D-818E-725213388B54}" sibTransId="{FDA60FE7-8998-0748-838D-1C58860A4E49}"/>
    <dgm:cxn modelId="{8CC5246B-947B-BF4D-A430-EE457C0CCC01}" type="presOf" srcId="{C1C7597E-E550-644E-9FB4-4DE3E077765D}" destId="{724DACBF-FADA-4D44-8D26-36D81CECC591}" srcOrd="0" destOrd="0" presId="urn:microsoft.com/office/officeart/2005/8/layout/lProcess2"/>
    <dgm:cxn modelId="{C8412B72-FBB3-C345-B9E5-4D709471BD95}" srcId="{47AD88F4-B007-924A-B8E8-D739202264CB}" destId="{917C7A2F-099A-234F-B046-A079DB9D02AF}" srcOrd="0" destOrd="0" parTransId="{66E3E0DC-C965-BD4A-8822-EC7C9F64D54A}" sibTransId="{F5FAF853-E79B-4A44-B9E7-83A79EF408C7}"/>
    <dgm:cxn modelId="{AB33EA86-C4C1-7A4D-A59D-A4A879E8F99B}" type="presOf" srcId="{A8267C53-33AE-3242-A766-AF8CC99F64F5}" destId="{EA91DD04-E218-5C4E-A66B-FB88D3FC7442}" srcOrd="0" destOrd="0" presId="urn:microsoft.com/office/officeart/2005/8/layout/lProcess2"/>
    <dgm:cxn modelId="{AAE239D6-8B13-7848-B1AA-9EA7EDCC7260}" type="presOf" srcId="{64FA65DF-1936-894F-95D5-014B0881DA83}" destId="{04B68E3C-E85A-0F4B-9304-BA87CCDCAC46}" srcOrd="1" destOrd="0" presId="urn:microsoft.com/office/officeart/2005/8/layout/lProcess2"/>
    <dgm:cxn modelId="{E47C8FDF-7F94-C249-8776-B946C63C6A1F}" srcId="{47AD88F4-B007-924A-B8E8-D739202264CB}" destId="{50F1EF5F-4F51-7245-9E6E-5AFB7E73D92E}" srcOrd="1" destOrd="0" parTransId="{9A3AF479-084F-D946-A222-1996087438FB}" sibTransId="{9E4978F5-8525-CE44-8E41-30DA26972001}"/>
    <dgm:cxn modelId="{9B63DDE3-ACBB-784E-B4AC-A56CD704F757}" type="presOf" srcId="{64FA65DF-1936-894F-95D5-014B0881DA83}" destId="{B8415DF0-7C7D-0549-9927-679D2A1C8B94}" srcOrd="0" destOrd="0" presId="urn:microsoft.com/office/officeart/2005/8/layout/lProcess2"/>
    <dgm:cxn modelId="{1B2673E9-8A00-A047-AF53-1C0CBD838526}" srcId="{30887500-67B5-F544-9694-288DFE0C78FD}" destId="{47AD88F4-B007-924A-B8E8-D739202264CB}" srcOrd="2" destOrd="0" parTransId="{73A8D97F-0369-9547-B431-42C6F9A8FED3}" sibTransId="{6B5C40B0-1188-4B48-8E92-4F7AFED4EBD3}"/>
    <dgm:cxn modelId="{043C8FFF-F0DD-C240-9FBC-A66852ED7201}" type="presOf" srcId="{7A05120C-17EB-1A42-9CFC-8F479B782749}" destId="{72363767-3F99-8040-A689-918E4AF7525E}" srcOrd="0" destOrd="0" presId="urn:microsoft.com/office/officeart/2005/8/layout/lProcess2"/>
    <dgm:cxn modelId="{DE0B2A73-1A57-5F42-AFE4-7CC3705430E2}" type="presParOf" srcId="{D6701E08-9190-B34B-B96E-389871A967F9}" destId="{88579F7E-D7A3-B648-AE87-3FF743B12BC0}" srcOrd="0" destOrd="0" presId="urn:microsoft.com/office/officeart/2005/8/layout/lProcess2"/>
    <dgm:cxn modelId="{3B1AFE28-EDDC-E942-9F8B-212748288123}" type="presParOf" srcId="{88579F7E-D7A3-B648-AE87-3FF743B12BC0}" destId="{C4F1ED31-3299-974E-8BF9-AB51D077729A}" srcOrd="0" destOrd="0" presId="urn:microsoft.com/office/officeart/2005/8/layout/lProcess2"/>
    <dgm:cxn modelId="{B998C631-C347-754A-960A-2B275E3C8BC9}" type="presParOf" srcId="{88579F7E-D7A3-B648-AE87-3FF743B12BC0}" destId="{20E41283-5D45-C84F-A5AD-1374267D38FC}" srcOrd="1" destOrd="0" presId="urn:microsoft.com/office/officeart/2005/8/layout/lProcess2"/>
    <dgm:cxn modelId="{7F8D03BE-5069-1343-A5E2-44028FACF98A}" type="presParOf" srcId="{88579F7E-D7A3-B648-AE87-3FF743B12BC0}" destId="{D559C7D9-BB97-D54E-A18B-86B81996384D}" srcOrd="2" destOrd="0" presId="urn:microsoft.com/office/officeart/2005/8/layout/lProcess2"/>
    <dgm:cxn modelId="{ED23E536-05CD-CF46-8FC9-E7D511A04FA3}" type="presParOf" srcId="{D559C7D9-BB97-D54E-A18B-86B81996384D}" destId="{EEC13D53-3DFA-CE4B-8449-099BCF42E4F9}" srcOrd="0" destOrd="0" presId="urn:microsoft.com/office/officeart/2005/8/layout/lProcess2"/>
    <dgm:cxn modelId="{214438FA-829F-014D-B8B6-85542B572024}" type="presParOf" srcId="{EEC13D53-3DFA-CE4B-8449-099BCF42E4F9}" destId="{EA91DD04-E218-5C4E-A66B-FB88D3FC7442}" srcOrd="0" destOrd="0" presId="urn:microsoft.com/office/officeart/2005/8/layout/lProcess2"/>
    <dgm:cxn modelId="{64282A05-5497-5847-94C0-AE46B75149A7}" type="presParOf" srcId="{EEC13D53-3DFA-CE4B-8449-099BCF42E4F9}" destId="{B63D5DFB-902D-7D41-A085-455FB38712A9}" srcOrd="1" destOrd="0" presId="urn:microsoft.com/office/officeart/2005/8/layout/lProcess2"/>
    <dgm:cxn modelId="{4583406E-B7E5-2C4E-BA27-1697D5B2171F}" type="presParOf" srcId="{EEC13D53-3DFA-CE4B-8449-099BCF42E4F9}" destId="{724DACBF-FADA-4D44-8D26-36D81CECC591}" srcOrd="2" destOrd="0" presId="urn:microsoft.com/office/officeart/2005/8/layout/lProcess2"/>
    <dgm:cxn modelId="{66A0A8D7-98FF-C248-AB85-1D702030C143}" type="presParOf" srcId="{D6701E08-9190-B34B-B96E-389871A967F9}" destId="{07398DEA-E04C-3C47-BE0C-D0354522E002}" srcOrd="1" destOrd="0" presId="urn:microsoft.com/office/officeart/2005/8/layout/lProcess2"/>
    <dgm:cxn modelId="{5E4EC7BC-E871-0443-BE15-79BB077B7419}" type="presParOf" srcId="{D6701E08-9190-B34B-B96E-389871A967F9}" destId="{2542FBBD-CCB0-734F-8400-C89A554ECEC1}" srcOrd="2" destOrd="0" presId="urn:microsoft.com/office/officeart/2005/8/layout/lProcess2"/>
    <dgm:cxn modelId="{051EA608-E945-A449-B1B5-CEF02F8125DB}" type="presParOf" srcId="{2542FBBD-CCB0-734F-8400-C89A554ECEC1}" destId="{B8415DF0-7C7D-0549-9927-679D2A1C8B94}" srcOrd="0" destOrd="0" presId="urn:microsoft.com/office/officeart/2005/8/layout/lProcess2"/>
    <dgm:cxn modelId="{F9370825-D63D-E448-A67E-BA662B12ABC2}" type="presParOf" srcId="{2542FBBD-CCB0-734F-8400-C89A554ECEC1}" destId="{04B68E3C-E85A-0F4B-9304-BA87CCDCAC46}" srcOrd="1" destOrd="0" presId="urn:microsoft.com/office/officeart/2005/8/layout/lProcess2"/>
    <dgm:cxn modelId="{51EFF113-39A3-914B-98C8-4679B82A5AD8}" type="presParOf" srcId="{2542FBBD-CCB0-734F-8400-C89A554ECEC1}" destId="{C4A89274-8B73-8249-B7BE-2416A80C3A85}" srcOrd="2" destOrd="0" presId="urn:microsoft.com/office/officeart/2005/8/layout/lProcess2"/>
    <dgm:cxn modelId="{4AD1F3AC-9633-8349-8E62-EB254FBB45D6}" type="presParOf" srcId="{C4A89274-8B73-8249-B7BE-2416A80C3A85}" destId="{6447C46B-8C42-424D-B6F4-F2480A559FA9}" srcOrd="0" destOrd="0" presId="urn:microsoft.com/office/officeart/2005/8/layout/lProcess2"/>
    <dgm:cxn modelId="{1E64D3C6-D659-844C-AE3E-E99472E97F7E}" type="presParOf" srcId="{6447C46B-8C42-424D-B6F4-F2480A559FA9}" destId="{03E2DC46-C21E-BD4F-A344-5CC0127DF357}" srcOrd="0" destOrd="0" presId="urn:microsoft.com/office/officeart/2005/8/layout/lProcess2"/>
    <dgm:cxn modelId="{81B7266A-0627-F64A-8B4D-DD5E8AB658EA}" type="presParOf" srcId="{6447C46B-8C42-424D-B6F4-F2480A559FA9}" destId="{EFBD6488-6DFB-1C4B-8355-7BC8FC6D0F06}" srcOrd="1" destOrd="0" presId="urn:microsoft.com/office/officeart/2005/8/layout/lProcess2"/>
    <dgm:cxn modelId="{67E187A3-175C-3149-B85F-3E224EE7C587}" type="presParOf" srcId="{6447C46B-8C42-424D-B6F4-F2480A559FA9}" destId="{72363767-3F99-8040-A689-918E4AF7525E}" srcOrd="2" destOrd="0" presId="urn:microsoft.com/office/officeart/2005/8/layout/lProcess2"/>
    <dgm:cxn modelId="{FFAB57E8-6B67-264F-85CB-D0DA6455828E}" type="presParOf" srcId="{D6701E08-9190-B34B-B96E-389871A967F9}" destId="{91D6E706-593B-F14B-B1FE-8EAEF8FB94E9}" srcOrd="3" destOrd="0" presId="urn:microsoft.com/office/officeart/2005/8/layout/lProcess2"/>
    <dgm:cxn modelId="{88F1867A-EAD9-1249-B74B-D2C23563C783}" type="presParOf" srcId="{D6701E08-9190-B34B-B96E-389871A967F9}" destId="{EE357C72-2E8F-2D44-A4C9-D18C2CED9D7F}" srcOrd="4" destOrd="0" presId="urn:microsoft.com/office/officeart/2005/8/layout/lProcess2"/>
    <dgm:cxn modelId="{D9280641-60A3-7849-B514-825859FB35C6}" type="presParOf" srcId="{EE357C72-2E8F-2D44-A4C9-D18C2CED9D7F}" destId="{FAE8871B-0E9D-6448-8C8F-83D6599FA8BF}" srcOrd="0" destOrd="0" presId="urn:microsoft.com/office/officeart/2005/8/layout/lProcess2"/>
    <dgm:cxn modelId="{25B1A169-72BB-644B-B2D2-0093819B7BF3}" type="presParOf" srcId="{EE357C72-2E8F-2D44-A4C9-D18C2CED9D7F}" destId="{5E3B2166-4B9B-E542-83F0-0033CEBE200E}" srcOrd="1" destOrd="0" presId="urn:microsoft.com/office/officeart/2005/8/layout/lProcess2"/>
    <dgm:cxn modelId="{F3853D93-C6AD-2A4B-8DBD-19549C45B448}" type="presParOf" srcId="{EE357C72-2E8F-2D44-A4C9-D18C2CED9D7F}" destId="{9CBB0F07-2F01-514A-8AF5-56FD34CDB8F1}" srcOrd="2" destOrd="0" presId="urn:microsoft.com/office/officeart/2005/8/layout/lProcess2"/>
    <dgm:cxn modelId="{FF783BA8-7753-4A4A-A0A2-66DCCEB7A382}" type="presParOf" srcId="{9CBB0F07-2F01-514A-8AF5-56FD34CDB8F1}" destId="{D1CB0A27-4F38-234D-9E50-FB2145C061F4}" srcOrd="0" destOrd="0" presId="urn:microsoft.com/office/officeart/2005/8/layout/lProcess2"/>
    <dgm:cxn modelId="{4EFF5EB9-D68D-5B49-B094-CA6D26CA8304}" type="presParOf" srcId="{D1CB0A27-4F38-234D-9E50-FB2145C061F4}" destId="{F5687745-87F0-504E-8701-F45E5CB37F06}" srcOrd="0" destOrd="0" presId="urn:microsoft.com/office/officeart/2005/8/layout/lProcess2"/>
    <dgm:cxn modelId="{C36368FE-FC3F-3942-844D-167941190292}" type="presParOf" srcId="{D1CB0A27-4F38-234D-9E50-FB2145C061F4}" destId="{71D4E5EC-E040-B444-B9CC-382DA6762D8E}" srcOrd="1" destOrd="0" presId="urn:microsoft.com/office/officeart/2005/8/layout/lProcess2"/>
    <dgm:cxn modelId="{ACD557DE-EE62-394F-A55B-85BDAB603879}" type="presParOf" srcId="{D1CB0A27-4F38-234D-9E50-FB2145C061F4}" destId="{E71E4501-18F3-8E4F-AD32-AA842572BA32}" srcOrd="2"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EFB7143-A7B9-0940-96AE-8468CBDC5A84}" type="doc">
      <dgm:prSet loTypeId="urn:microsoft.com/office/officeart/2005/8/layout/pyramid2" loCatId="pyramid" qsTypeId="urn:microsoft.com/office/officeart/2005/8/quickstyle/simple4" qsCatId="simple" csTypeId="urn:microsoft.com/office/officeart/2005/8/colors/accent1_2" csCatId="accent1" phldr="1"/>
      <dgm:spPr/>
    </dgm:pt>
    <dgm:pt modelId="{AEAC227B-DCAC-6542-8E0E-F365C9489D77}">
      <dgm:prSet phldrT="[Text]" custT="1"/>
      <dgm:spPr/>
      <dgm:t>
        <a:bodyPr/>
        <a:lstStyle/>
        <a:p>
          <a:r>
            <a:rPr lang="en-US" sz="1500" b="1" dirty="0"/>
            <a:t>EAP Over LAN (EAPOL) Key Confirmation Key (EAPOL-KCK)</a:t>
          </a:r>
          <a:endParaRPr lang="en-US" sz="1500" dirty="0"/>
        </a:p>
      </dgm:t>
    </dgm:pt>
    <dgm:pt modelId="{C78E6BDA-9298-8A4F-A72D-8235A3776671}" type="parTrans" cxnId="{B9633B7A-D218-5F4A-9CF5-0825262861DD}">
      <dgm:prSet/>
      <dgm:spPr/>
      <dgm:t>
        <a:bodyPr/>
        <a:lstStyle/>
        <a:p>
          <a:endParaRPr lang="en-US"/>
        </a:p>
      </dgm:t>
    </dgm:pt>
    <dgm:pt modelId="{75B3E5DF-0264-5D4B-BBBF-AD374E8C7534}" type="sibTrans" cxnId="{B9633B7A-D218-5F4A-9CF5-0825262861DD}">
      <dgm:prSet/>
      <dgm:spPr/>
      <dgm:t>
        <a:bodyPr/>
        <a:lstStyle/>
        <a:p>
          <a:endParaRPr lang="en-US"/>
        </a:p>
      </dgm:t>
    </dgm:pt>
    <dgm:pt modelId="{4FEB1CFB-34D1-B249-BC9B-C93F0D9537D4}">
      <dgm:prSet custT="1"/>
      <dgm:spPr/>
      <dgm:t>
        <a:bodyPr/>
        <a:lstStyle/>
        <a:p>
          <a:r>
            <a:rPr lang="en-US" sz="1500" dirty="0"/>
            <a:t>Supports the integrity and data origin authenticity of STA-to-AP control frames during operational setup of an RSN</a:t>
          </a:r>
        </a:p>
      </dgm:t>
    </dgm:pt>
    <dgm:pt modelId="{47AE2CAA-1D87-5143-BF85-CA59BC171251}" type="parTrans" cxnId="{B10AA062-7432-544E-BB1B-75F8D7BDDE52}">
      <dgm:prSet/>
      <dgm:spPr/>
      <dgm:t>
        <a:bodyPr/>
        <a:lstStyle/>
        <a:p>
          <a:endParaRPr lang="en-US"/>
        </a:p>
      </dgm:t>
    </dgm:pt>
    <dgm:pt modelId="{4D04D8E8-B712-8945-A037-61EC2016BABF}" type="sibTrans" cxnId="{B10AA062-7432-544E-BB1B-75F8D7BDDE52}">
      <dgm:prSet/>
      <dgm:spPr/>
      <dgm:t>
        <a:bodyPr/>
        <a:lstStyle/>
        <a:p>
          <a:endParaRPr lang="en-US"/>
        </a:p>
      </dgm:t>
    </dgm:pt>
    <dgm:pt modelId="{3EC235DA-A161-6749-8D85-24AEB55C13FE}">
      <dgm:prSet custT="1"/>
      <dgm:spPr/>
      <dgm:t>
        <a:bodyPr/>
        <a:lstStyle/>
        <a:p>
          <a:r>
            <a:rPr lang="en-US" sz="1500" dirty="0"/>
            <a:t>It also performs an access control function: proof-of-possession of the PMK</a:t>
          </a:r>
        </a:p>
      </dgm:t>
    </dgm:pt>
    <dgm:pt modelId="{A6DB4628-DC7A-244D-B006-22308D774126}" type="parTrans" cxnId="{BB8207B1-0768-9643-AE40-6BE22E1D03F2}">
      <dgm:prSet/>
      <dgm:spPr/>
      <dgm:t>
        <a:bodyPr/>
        <a:lstStyle/>
        <a:p>
          <a:endParaRPr lang="en-US"/>
        </a:p>
      </dgm:t>
    </dgm:pt>
    <dgm:pt modelId="{2D2527B5-B120-F244-B944-E616FB358883}" type="sibTrans" cxnId="{BB8207B1-0768-9643-AE40-6BE22E1D03F2}">
      <dgm:prSet/>
      <dgm:spPr/>
      <dgm:t>
        <a:bodyPr/>
        <a:lstStyle/>
        <a:p>
          <a:endParaRPr lang="en-US"/>
        </a:p>
      </dgm:t>
    </dgm:pt>
    <dgm:pt modelId="{A1D23813-49FE-C44A-9DA0-6067389A4E4B}">
      <dgm:prSet custT="1"/>
      <dgm:spPr/>
      <dgm:t>
        <a:bodyPr/>
        <a:lstStyle/>
        <a:p>
          <a:r>
            <a:rPr lang="en-US" sz="1500" dirty="0"/>
            <a:t>An entity that possesses the PMK is authorized to use the link</a:t>
          </a:r>
        </a:p>
      </dgm:t>
    </dgm:pt>
    <dgm:pt modelId="{5BC9BAD5-9414-AC45-B987-D82656D50E65}" type="parTrans" cxnId="{53B16198-9A6F-174F-9106-547DAA5539B8}">
      <dgm:prSet/>
      <dgm:spPr/>
      <dgm:t>
        <a:bodyPr/>
        <a:lstStyle/>
        <a:p>
          <a:endParaRPr lang="en-US"/>
        </a:p>
      </dgm:t>
    </dgm:pt>
    <dgm:pt modelId="{D0949CCC-A97F-7C42-BABF-FB63DF16C3A7}" type="sibTrans" cxnId="{53B16198-9A6F-174F-9106-547DAA5539B8}">
      <dgm:prSet/>
      <dgm:spPr/>
      <dgm:t>
        <a:bodyPr/>
        <a:lstStyle/>
        <a:p>
          <a:endParaRPr lang="en-US"/>
        </a:p>
      </dgm:t>
    </dgm:pt>
    <dgm:pt modelId="{ECA0CFE6-E96D-DC4D-8F07-F0F82581F1F8}">
      <dgm:prSet custT="1"/>
      <dgm:spPr/>
      <dgm:t>
        <a:bodyPr/>
        <a:lstStyle/>
        <a:p>
          <a:r>
            <a:rPr lang="en-US" sz="1500" b="1" dirty="0"/>
            <a:t>EAPOL Key Encryption Key (EAPOL-KEK)</a:t>
          </a:r>
        </a:p>
      </dgm:t>
    </dgm:pt>
    <dgm:pt modelId="{22ED1274-3093-4C46-B352-1258E98ED731}" type="parTrans" cxnId="{D4272E3A-3F0C-AB45-8FDD-9826A1513FFE}">
      <dgm:prSet/>
      <dgm:spPr/>
      <dgm:t>
        <a:bodyPr/>
        <a:lstStyle/>
        <a:p>
          <a:endParaRPr lang="en-US"/>
        </a:p>
      </dgm:t>
    </dgm:pt>
    <dgm:pt modelId="{F74846FF-D794-CE42-92B0-BC22A98CD70F}" type="sibTrans" cxnId="{D4272E3A-3F0C-AB45-8FDD-9826A1513FFE}">
      <dgm:prSet/>
      <dgm:spPr/>
      <dgm:t>
        <a:bodyPr/>
        <a:lstStyle/>
        <a:p>
          <a:endParaRPr lang="en-US"/>
        </a:p>
      </dgm:t>
    </dgm:pt>
    <dgm:pt modelId="{5075ED97-0F3E-794D-AB1E-EADBEA25C1FE}">
      <dgm:prSet custT="1"/>
      <dgm:spPr/>
      <dgm:t>
        <a:bodyPr/>
        <a:lstStyle/>
        <a:p>
          <a:r>
            <a:rPr lang="en-US" sz="1500" dirty="0"/>
            <a:t>Protects the confidentiality of keys and other data during some RSN association procedures</a:t>
          </a:r>
        </a:p>
      </dgm:t>
    </dgm:pt>
    <dgm:pt modelId="{994F053E-F832-FD4B-A8A0-B3711FA5293F}" type="parTrans" cxnId="{F9100F51-EF4D-C142-8DEA-E1799E6EF453}">
      <dgm:prSet/>
      <dgm:spPr/>
      <dgm:t>
        <a:bodyPr/>
        <a:lstStyle/>
        <a:p>
          <a:endParaRPr lang="en-US"/>
        </a:p>
      </dgm:t>
    </dgm:pt>
    <dgm:pt modelId="{7354AB26-E879-714B-B67B-51F825D6C45D}" type="sibTrans" cxnId="{F9100F51-EF4D-C142-8DEA-E1799E6EF453}">
      <dgm:prSet/>
      <dgm:spPr/>
      <dgm:t>
        <a:bodyPr/>
        <a:lstStyle/>
        <a:p>
          <a:endParaRPr lang="en-US"/>
        </a:p>
      </dgm:t>
    </dgm:pt>
    <dgm:pt modelId="{882F1BC5-F1FC-B140-83C3-D9F2CF7B12EB}">
      <dgm:prSet custT="1"/>
      <dgm:spPr/>
      <dgm:t>
        <a:bodyPr/>
        <a:lstStyle/>
        <a:p>
          <a:r>
            <a:rPr lang="en-US" sz="1500" b="1" dirty="0"/>
            <a:t>Temporal Key (TK)</a:t>
          </a:r>
        </a:p>
      </dgm:t>
    </dgm:pt>
    <dgm:pt modelId="{1FEB5EDF-FBED-6F46-B521-93A0A91C9E2A}" type="parTrans" cxnId="{C2990E58-A285-CE4D-817E-D7AD90FE170B}">
      <dgm:prSet/>
      <dgm:spPr/>
      <dgm:t>
        <a:bodyPr/>
        <a:lstStyle/>
        <a:p>
          <a:endParaRPr lang="en-US"/>
        </a:p>
      </dgm:t>
    </dgm:pt>
    <dgm:pt modelId="{12B799E9-EB01-8A4E-AA94-A6A93993FEA5}" type="sibTrans" cxnId="{C2990E58-A285-CE4D-817E-D7AD90FE170B}">
      <dgm:prSet/>
      <dgm:spPr/>
      <dgm:t>
        <a:bodyPr/>
        <a:lstStyle/>
        <a:p>
          <a:endParaRPr lang="en-US"/>
        </a:p>
      </dgm:t>
    </dgm:pt>
    <dgm:pt modelId="{E12D2968-D255-D946-BB99-1EABD2F2CE77}">
      <dgm:prSet custT="1"/>
      <dgm:spPr/>
      <dgm:t>
        <a:bodyPr/>
        <a:lstStyle/>
        <a:p>
          <a:r>
            <a:rPr lang="en-US" sz="1500" dirty="0"/>
            <a:t>Provides the actual protection for user traffic</a:t>
          </a:r>
        </a:p>
      </dgm:t>
    </dgm:pt>
    <dgm:pt modelId="{4C705B9E-CADB-5B45-A5B2-ACB1E3FB0376}" type="parTrans" cxnId="{4DB9AE6E-DBEA-EB43-B973-2693E22AE28E}">
      <dgm:prSet/>
      <dgm:spPr/>
      <dgm:t>
        <a:bodyPr/>
        <a:lstStyle/>
        <a:p>
          <a:endParaRPr lang="en-US"/>
        </a:p>
      </dgm:t>
    </dgm:pt>
    <dgm:pt modelId="{1861FDEB-F40D-1B48-82A2-8ECCE90418F9}" type="sibTrans" cxnId="{4DB9AE6E-DBEA-EB43-B973-2693E22AE28E}">
      <dgm:prSet/>
      <dgm:spPr/>
      <dgm:t>
        <a:bodyPr/>
        <a:lstStyle/>
        <a:p>
          <a:endParaRPr lang="en-US"/>
        </a:p>
      </dgm:t>
    </dgm:pt>
    <dgm:pt modelId="{02ACCFE9-79A6-B549-A957-74F77C137919}" type="pres">
      <dgm:prSet presAssocID="{3EFB7143-A7B9-0940-96AE-8468CBDC5A84}" presName="compositeShape" presStyleCnt="0">
        <dgm:presLayoutVars>
          <dgm:dir/>
          <dgm:resizeHandles/>
        </dgm:presLayoutVars>
      </dgm:prSet>
      <dgm:spPr/>
    </dgm:pt>
    <dgm:pt modelId="{B3D9FBD9-6E4D-8245-9BA6-6BBC54003EDB}" type="pres">
      <dgm:prSet presAssocID="{3EFB7143-A7B9-0940-96AE-8468CBDC5A84}" presName="pyramid" presStyleLbl="node1" presStyleIdx="0" presStyleCnt="1"/>
      <dgm:spPr/>
    </dgm:pt>
    <dgm:pt modelId="{856E825C-201D-D64B-BB35-9F12D7CE7DC6}" type="pres">
      <dgm:prSet presAssocID="{3EFB7143-A7B9-0940-96AE-8468CBDC5A84}" presName="theList" presStyleCnt="0"/>
      <dgm:spPr/>
    </dgm:pt>
    <dgm:pt modelId="{2F5B5F4A-BF40-8643-8CA0-D6D845181C61}" type="pres">
      <dgm:prSet presAssocID="{AEAC227B-DCAC-6542-8E0E-F365C9489D77}" presName="aNode" presStyleLbl="fgAcc1" presStyleIdx="0" presStyleCnt="3" custScaleX="146840" custScaleY="168197" custLinFactY="67115" custLinFactNeighborX="1614" custLinFactNeighborY="100000">
        <dgm:presLayoutVars>
          <dgm:bulletEnabled val="1"/>
        </dgm:presLayoutVars>
      </dgm:prSet>
      <dgm:spPr/>
    </dgm:pt>
    <dgm:pt modelId="{34D344CF-9A2F-8A42-B127-A7C1BB9E42E0}" type="pres">
      <dgm:prSet presAssocID="{AEAC227B-DCAC-6542-8E0E-F365C9489D77}" presName="aSpace" presStyleCnt="0"/>
      <dgm:spPr/>
    </dgm:pt>
    <dgm:pt modelId="{565D9650-2929-FC4A-8BEF-802A77FE8785}" type="pres">
      <dgm:prSet presAssocID="{ECA0CFE6-E96D-DC4D-8F07-F0F82581F1F8}" presName="aNode" presStyleLbl="fgAcc1" presStyleIdx="1" presStyleCnt="3" custScaleX="124828" custLinFactY="55530" custLinFactNeighborX="21532" custLinFactNeighborY="100000">
        <dgm:presLayoutVars>
          <dgm:bulletEnabled val="1"/>
        </dgm:presLayoutVars>
      </dgm:prSet>
      <dgm:spPr/>
    </dgm:pt>
    <dgm:pt modelId="{9BFC922D-B335-FD4B-9D50-3C38C00515BE}" type="pres">
      <dgm:prSet presAssocID="{ECA0CFE6-E96D-DC4D-8F07-F0F82581F1F8}" presName="aSpace" presStyleCnt="0"/>
      <dgm:spPr/>
    </dgm:pt>
    <dgm:pt modelId="{DE2ED70D-5967-3841-AD73-516C3D773BB2}" type="pres">
      <dgm:prSet presAssocID="{882F1BC5-F1FC-B140-83C3-D9F2CF7B12EB}" presName="aNode" presStyleLbl="fgAcc1" presStyleIdx="2" presStyleCnt="3" custLinFactY="46205" custLinFactNeighborX="44282" custLinFactNeighborY="100000">
        <dgm:presLayoutVars>
          <dgm:bulletEnabled val="1"/>
        </dgm:presLayoutVars>
      </dgm:prSet>
      <dgm:spPr/>
    </dgm:pt>
    <dgm:pt modelId="{526D5C6F-8DF8-3648-8A93-B5690A130E32}" type="pres">
      <dgm:prSet presAssocID="{882F1BC5-F1FC-B140-83C3-D9F2CF7B12EB}" presName="aSpace" presStyleCnt="0"/>
      <dgm:spPr/>
    </dgm:pt>
  </dgm:ptLst>
  <dgm:cxnLst>
    <dgm:cxn modelId="{978D2B13-9718-FD46-BD23-26666C6A541D}" type="presOf" srcId="{3EFB7143-A7B9-0940-96AE-8468CBDC5A84}" destId="{02ACCFE9-79A6-B549-A957-74F77C137919}" srcOrd="0" destOrd="0" presId="urn:microsoft.com/office/officeart/2005/8/layout/pyramid2"/>
    <dgm:cxn modelId="{F65E2339-6DFE-6F48-B2DE-FF33FB06241B}" type="presOf" srcId="{ECA0CFE6-E96D-DC4D-8F07-F0F82581F1F8}" destId="{565D9650-2929-FC4A-8BEF-802A77FE8785}" srcOrd="0" destOrd="0" presId="urn:microsoft.com/office/officeart/2005/8/layout/pyramid2"/>
    <dgm:cxn modelId="{D4272E3A-3F0C-AB45-8FDD-9826A1513FFE}" srcId="{3EFB7143-A7B9-0940-96AE-8468CBDC5A84}" destId="{ECA0CFE6-E96D-DC4D-8F07-F0F82581F1F8}" srcOrd="1" destOrd="0" parTransId="{22ED1274-3093-4C46-B352-1258E98ED731}" sibTransId="{F74846FF-D794-CE42-92B0-BC22A98CD70F}"/>
    <dgm:cxn modelId="{F9100F51-EF4D-C142-8DEA-E1799E6EF453}" srcId="{ECA0CFE6-E96D-DC4D-8F07-F0F82581F1F8}" destId="{5075ED97-0F3E-794D-AB1E-EADBEA25C1FE}" srcOrd="0" destOrd="0" parTransId="{994F053E-F832-FD4B-A8A0-B3711FA5293F}" sibTransId="{7354AB26-E879-714B-B67B-51F825D6C45D}"/>
    <dgm:cxn modelId="{C2990E58-A285-CE4D-817E-D7AD90FE170B}" srcId="{3EFB7143-A7B9-0940-96AE-8468CBDC5A84}" destId="{882F1BC5-F1FC-B140-83C3-D9F2CF7B12EB}" srcOrd="2" destOrd="0" parTransId="{1FEB5EDF-FBED-6F46-B521-93A0A91C9E2A}" sibTransId="{12B799E9-EB01-8A4E-AA94-A6A93993FEA5}"/>
    <dgm:cxn modelId="{B10AA062-7432-544E-BB1B-75F8D7BDDE52}" srcId="{AEAC227B-DCAC-6542-8E0E-F365C9489D77}" destId="{4FEB1CFB-34D1-B249-BC9B-C93F0D9537D4}" srcOrd="0" destOrd="0" parTransId="{47AE2CAA-1D87-5143-BF85-CA59BC171251}" sibTransId="{4D04D8E8-B712-8945-A037-61EC2016BABF}"/>
    <dgm:cxn modelId="{4DB9AE6E-DBEA-EB43-B973-2693E22AE28E}" srcId="{882F1BC5-F1FC-B140-83C3-D9F2CF7B12EB}" destId="{E12D2968-D255-D946-BB99-1EABD2F2CE77}" srcOrd="0" destOrd="0" parTransId="{4C705B9E-CADB-5B45-A5B2-ACB1E3FB0376}" sibTransId="{1861FDEB-F40D-1B48-82A2-8ECCE90418F9}"/>
    <dgm:cxn modelId="{B9633B7A-D218-5F4A-9CF5-0825262861DD}" srcId="{3EFB7143-A7B9-0940-96AE-8468CBDC5A84}" destId="{AEAC227B-DCAC-6542-8E0E-F365C9489D77}" srcOrd="0" destOrd="0" parTransId="{C78E6BDA-9298-8A4F-A72D-8235A3776671}" sibTransId="{75B3E5DF-0264-5D4B-BBBF-AD374E8C7534}"/>
    <dgm:cxn modelId="{34C2E48E-2379-4448-9299-29320EF93103}" type="presOf" srcId="{882F1BC5-F1FC-B140-83C3-D9F2CF7B12EB}" destId="{DE2ED70D-5967-3841-AD73-516C3D773BB2}" srcOrd="0" destOrd="0" presId="urn:microsoft.com/office/officeart/2005/8/layout/pyramid2"/>
    <dgm:cxn modelId="{6612CA95-9047-2746-8E73-C8915A0BBBEE}" type="presOf" srcId="{A1D23813-49FE-C44A-9DA0-6067389A4E4B}" destId="{2F5B5F4A-BF40-8643-8CA0-D6D845181C61}" srcOrd="0" destOrd="3" presId="urn:microsoft.com/office/officeart/2005/8/layout/pyramid2"/>
    <dgm:cxn modelId="{CF25AA96-8642-DD44-A36E-4F9500409EA2}" type="presOf" srcId="{4FEB1CFB-34D1-B249-BC9B-C93F0D9537D4}" destId="{2F5B5F4A-BF40-8643-8CA0-D6D845181C61}" srcOrd="0" destOrd="1" presId="urn:microsoft.com/office/officeart/2005/8/layout/pyramid2"/>
    <dgm:cxn modelId="{53B16198-9A6F-174F-9106-547DAA5539B8}" srcId="{AEAC227B-DCAC-6542-8E0E-F365C9489D77}" destId="{A1D23813-49FE-C44A-9DA0-6067389A4E4B}" srcOrd="2" destOrd="0" parTransId="{5BC9BAD5-9414-AC45-B987-D82656D50E65}" sibTransId="{D0949CCC-A97F-7C42-BABF-FB63DF16C3A7}"/>
    <dgm:cxn modelId="{FA62DFA7-1F54-F543-B288-2D20F3654556}" type="presOf" srcId="{E12D2968-D255-D946-BB99-1EABD2F2CE77}" destId="{DE2ED70D-5967-3841-AD73-516C3D773BB2}" srcOrd="0" destOrd="1" presId="urn:microsoft.com/office/officeart/2005/8/layout/pyramid2"/>
    <dgm:cxn modelId="{BB8207B1-0768-9643-AE40-6BE22E1D03F2}" srcId="{AEAC227B-DCAC-6542-8E0E-F365C9489D77}" destId="{3EC235DA-A161-6749-8D85-24AEB55C13FE}" srcOrd="1" destOrd="0" parTransId="{A6DB4628-DC7A-244D-B006-22308D774126}" sibTransId="{2D2527B5-B120-F244-B944-E616FB358883}"/>
    <dgm:cxn modelId="{D2C9C4BA-1A78-864C-928C-F7A6EB506C2C}" type="presOf" srcId="{3EC235DA-A161-6749-8D85-24AEB55C13FE}" destId="{2F5B5F4A-BF40-8643-8CA0-D6D845181C61}" srcOrd="0" destOrd="2" presId="urn:microsoft.com/office/officeart/2005/8/layout/pyramid2"/>
    <dgm:cxn modelId="{D5E25DC8-659B-2F47-816A-6EC73A258E86}" type="presOf" srcId="{5075ED97-0F3E-794D-AB1E-EADBEA25C1FE}" destId="{565D9650-2929-FC4A-8BEF-802A77FE8785}" srcOrd="0" destOrd="1" presId="urn:microsoft.com/office/officeart/2005/8/layout/pyramid2"/>
    <dgm:cxn modelId="{C26E44CF-8AB0-BC42-8108-DB657FA0E91C}" type="presOf" srcId="{AEAC227B-DCAC-6542-8E0E-F365C9489D77}" destId="{2F5B5F4A-BF40-8643-8CA0-D6D845181C61}" srcOrd="0" destOrd="0" presId="urn:microsoft.com/office/officeart/2005/8/layout/pyramid2"/>
    <dgm:cxn modelId="{0E21982E-96BD-4542-B71F-58F89820081F}" type="presParOf" srcId="{02ACCFE9-79A6-B549-A957-74F77C137919}" destId="{B3D9FBD9-6E4D-8245-9BA6-6BBC54003EDB}" srcOrd="0" destOrd="0" presId="urn:microsoft.com/office/officeart/2005/8/layout/pyramid2"/>
    <dgm:cxn modelId="{F49AD2E5-6841-6B4D-B81C-18F4FFDA1F26}" type="presParOf" srcId="{02ACCFE9-79A6-B549-A957-74F77C137919}" destId="{856E825C-201D-D64B-BB35-9F12D7CE7DC6}" srcOrd="1" destOrd="0" presId="urn:microsoft.com/office/officeart/2005/8/layout/pyramid2"/>
    <dgm:cxn modelId="{BAFBDDF6-AFB7-C342-8DA8-7CE17793D997}" type="presParOf" srcId="{856E825C-201D-D64B-BB35-9F12D7CE7DC6}" destId="{2F5B5F4A-BF40-8643-8CA0-D6D845181C61}" srcOrd="0" destOrd="0" presId="urn:microsoft.com/office/officeart/2005/8/layout/pyramid2"/>
    <dgm:cxn modelId="{B8D8AF9B-718A-BD4C-92C3-B2315F16E04E}" type="presParOf" srcId="{856E825C-201D-D64B-BB35-9F12D7CE7DC6}" destId="{34D344CF-9A2F-8A42-B127-A7C1BB9E42E0}" srcOrd="1" destOrd="0" presId="urn:microsoft.com/office/officeart/2005/8/layout/pyramid2"/>
    <dgm:cxn modelId="{60D96758-1519-614B-B9AB-A9DDAED074F7}" type="presParOf" srcId="{856E825C-201D-D64B-BB35-9F12D7CE7DC6}" destId="{565D9650-2929-FC4A-8BEF-802A77FE8785}" srcOrd="2" destOrd="0" presId="urn:microsoft.com/office/officeart/2005/8/layout/pyramid2"/>
    <dgm:cxn modelId="{58B95400-AC52-0244-A717-2B72ADFE188C}" type="presParOf" srcId="{856E825C-201D-D64B-BB35-9F12D7CE7DC6}" destId="{9BFC922D-B335-FD4B-9D50-3C38C00515BE}" srcOrd="3" destOrd="0" presId="urn:microsoft.com/office/officeart/2005/8/layout/pyramid2"/>
    <dgm:cxn modelId="{24D746BB-E6F8-9441-923F-4FB36258B8F9}" type="presParOf" srcId="{856E825C-201D-D64B-BB35-9F12D7CE7DC6}" destId="{DE2ED70D-5967-3841-AD73-516C3D773BB2}" srcOrd="4" destOrd="0" presId="urn:microsoft.com/office/officeart/2005/8/layout/pyramid2"/>
    <dgm:cxn modelId="{89FD7324-86FA-6644-9D2E-29BA1C8F8733}" type="presParOf" srcId="{856E825C-201D-D64B-BB35-9F12D7CE7DC6}" destId="{526D5C6F-8DF8-3648-8A93-B5690A130E32}" srcOrd="5"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7C5AC0-6917-C543-B624-D9CB0ED51128}">
      <dsp:nvSpPr>
        <dsp:cNvPr id="0" name=""/>
        <dsp:cNvSpPr/>
      </dsp:nvSpPr>
      <dsp:spPr>
        <a:xfrm>
          <a:off x="0" y="0"/>
          <a:ext cx="2454318" cy="4978400"/>
        </a:xfrm>
        <a:prstGeom prst="roundRect">
          <a:avLst>
            <a:gd name="adj" fmla="val 10000"/>
          </a:avLst>
        </a:prstGeom>
        <a:solidFill>
          <a:schemeClr val="accent1">
            <a:tint val="40000"/>
            <a:hueOff val="0"/>
            <a:satOff val="0"/>
            <a:lumOff val="0"/>
            <a:alphaOff val="0"/>
          </a:schemeClr>
        </a:solidFill>
        <a:ln w="19050">
          <a:solidFill>
            <a:schemeClr val="tx2">
              <a:lumMod val="60000"/>
              <a:lumOff val="40000"/>
            </a:schemeClr>
          </a:solidFill>
        </a:ln>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effectLst/>
            </a:rPr>
            <a:t>Channel</a:t>
          </a:r>
        </a:p>
      </dsp:txBody>
      <dsp:txXfrm>
        <a:off x="0" y="0"/>
        <a:ext cx="2454318" cy="1493520"/>
      </dsp:txXfrm>
    </dsp:sp>
    <dsp:sp modelId="{67929803-14DF-1544-8D2B-323DE6F32F3A}">
      <dsp:nvSpPr>
        <dsp:cNvPr id="0" name=""/>
        <dsp:cNvSpPr/>
      </dsp:nvSpPr>
      <dsp:spPr>
        <a:xfrm>
          <a:off x="228597" y="1259222"/>
          <a:ext cx="1787702" cy="1779540"/>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en-US" sz="1400" kern="1200" dirty="0">
              <a:effectLst>
                <a:outerShdw blurRad="38100" dist="38100" dir="2700000" algn="tl">
                  <a:srgbClr val="000000">
                    <a:alpha val="43137"/>
                  </a:srgbClr>
                </a:outerShdw>
              </a:effectLst>
            </a:rPr>
            <a:t>Wireless networking typically involves broadcast communications, which is far more susceptible to eavesdropping and jamming than wired networks</a:t>
          </a:r>
        </a:p>
      </dsp:txBody>
      <dsp:txXfrm>
        <a:off x="280718" y="1311343"/>
        <a:ext cx="1683460" cy="1675298"/>
      </dsp:txXfrm>
    </dsp:sp>
    <dsp:sp modelId="{2AC36D6D-3FE5-6D44-BDB2-E7B3AF562E88}">
      <dsp:nvSpPr>
        <dsp:cNvPr id="0" name=""/>
        <dsp:cNvSpPr/>
      </dsp:nvSpPr>
      <dsp:spPr>
        <a:xfrm>
          <a:off x="289861" y="3211598"/>
          <a:ext cx="1827173" cy="1441994"/>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en-US" sz="1400" kern="1200" dirty="0">
              <a:effectLst>
                <a:outerShdw blurRad="38100" dist="38100" dir="2700000" algn="tl">
                  <a:srgbClr val="000000">
                    <a:alpha val="43137"/>
                  </a:srgbClr>
                </a:outerShdw>
              </a:effectLst>
            </a:rPr>
            <a:t>Wireless networks are also more vulnerable to active attacks that exploit vulnerabilities in communications protocols</a:t>
          </a:r>
        </a:p>
      </dsp:txBody>
      <dsp:txXfrm>
        <a:off x="332096" y="3253833"/>
        <a:ext cx="1742703" cy="1357524"/>
      </dsp:txXfrm>
    </dsp:sp>
    <dsp:sp modelId="{9B5A35BD-4791-FB4F-B56D-AD2780711BE1}">
      <dsp:nvSpPr>
        <dsp:cNvPr id="0" name=""/>
        <dsp:cNvSpPr/>
      </dsp:nvSpPr>
      <dsp:spPr>
        <a:xfrm>
          <a:off x="2536509" y="0"/>
          <a:ext cx="2073919" cy="4978400"/>
        </a:xfrm>
        <a:prstGeom prst="roundRect">
          <a:avLst>
            <a:gd name="adj" fmla="val 10000"/>
          </a:avLst>
        </a:prstGeom>
        <a:solidFill>
          <a:schemeClr val="accent1">
            <a:tint val="40000"/>
            <a:hueOff val="0"/>
            <a:satOff val="0"/>
            <a:lumOff val="0"/>
            <a:alphaOff val="0"/>
          </a:schemeClr>
        </a:solidFill>
        <a:ln w="19050">
          <a:solidFill>
            <a:schemeClr val="tx2">
              <a:lumMod val="60000"/>
              <a:lumOff val="40000"/>
            </a:schemeClr>
          </a:solidFill>
        </a:ln>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effectLst/>
            </a:rPr>
            <a:t>Mobility</a:t>
          </a:r>
        </a:p>
      </dsp:txBody>
      <dsp:txXfrm>
        <a:off x="2536509" y="0"/>
        <a:ext cx="2073919" cy="1493520"/>
      </dsp:txXfrm>
    </dsp:sp>
    <dsp:sp modelId="{DC2651F7-2330-7942-BE36-688BFEEBAAE3}">
      <dsp:nvSpPr>
        <dsp:cNvPr id="0" name=""/>
        <dsp:cNvSpPr/>
      </dsp:nvSpPr>
      <dsp:spPr>
        <a:xfrm>
          <a:off x="2817899" y="1494978"/>
          <a:ext cx="1659135" cy="1501055"/>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en-US" sz="1400" kern="1200" dirty="0">
              <a:effectLst>
                <a:outerShdw blurRad="38100" dist="38100" dir="2700000" algn="tl">
                  <a:srgbClr val="000000">
                    <a:alpha val="43137"/>
                  </a:srgbClr>
                </a:outerShdw>
              </a:effectLst>
            </a:rPr>
            <a:t>Wireless devices are far more portable and mobile than wired devices </a:t>
          </a:r>
        </a:p>
      </dsp:txBody>
      <dsp:txXfrm>
        <a:off x="2861863" y="1538942"/>
        <a:ext cx="1571207" cy="1413127"/>
      </dsp:txXfrm>
    </dsp:sp>
    <dsp:sp modelId="{628DA986-683D-C44A-8E27-1838073A0383}">
      <dsp:nvSpPr>
        <dsp:cNvPr id="0" name=""/>
        <dsp:cNvSpPr/>
      </dsp:nvSpPr>
      <dsp:spPr>
        <a:xfrm>
          <a:off x="2817899" y="3226965"/>
          <a:ext cx="1659135" cy="1501055"/>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en-US" sz="1400" kern="1200" dirty="0">
              <a:effectLst>
                <a:outerShdw blurRad="38100" dist="38100" dir="2700000" algn="tl">
                  <a:srgbClr val="000000">
                    <a:alpha val="43137"/>
                  </a:srgbClr>
                </a:outerShdw>
              </a:effectLst>
            </a:rPr>
            <a:t>This mobility results in a number of risks</a:t>
          </a:r>
        </a:p>
      </dsp:txBody>
      <dsp:txXfrm>
        <a:off x="2861863" y="3270929"/>
        <a:ext cx="1571207" cy="1413127"/>
      </dsp:txXfrm>
    </dsp:sp>
    <dsp:sp modelId="{E7DFC90C-6F3C-9C48-A13E-218F85B3DF76}">
      <dsp:nvSpPr>
        <dsp:cNvPr id="0" name=""/>
        <dsp:cNvSpPr/>
      </dsp:nvSpPr>
      <dsp:spPr>
        <a:xfrm>
          <a:off x="4839971" y="0"/>
          <a:ext cx="2073919" cy="4978400"/>
        </a:xfrm>
        <a:prstGeom prst="roundRect">
          <a:avLst>
            <a:gd name="adj" fmla="val 10000"/>
          </a:avLst>
        </a:prstGeom>
        <a:solidFill>
          <a:schemeClr val="accent1">
            <a:tint val="40000"/>
            <a:hueOff val="0"/>
            <a:satOff val="0"/>
            <a:lumOff val="0"/>
            <a:alphaOff val="0"/>
          </a:schemeClr>
        </a:solidFill>
        <a:ln w="19050">
          <a:solidFill>
            <a:schemeClr val="tx2">
              <a:lumMod val="60000"/>
              <a:lumOff val="40000"/>
            </a:schemeClr>
          </a:solidFill>
        </a:ln>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effectLst/>
            </a:rPr>
            <a:t>Resources</a:t>
          </a:r>
        </a:p>
      </dsp:txBody>
      <dsp:txXfrm>
        <a:off x="4839971" y="0"/>
        <a:ext cx="2073919" cy="1493520"/>
      </dsp:txXfrm>
    </dsp:sp>
    <dsp:sp modelId="{89E78FAE-E7FC-6F45-9FD5-13656147126F}">
      <dsp:nvSpPr>
        <dsp:cNvPr id="0" name=""/>
        <dsp:cNvSpPr/>
      </dsp:nvSpPr>
      <dsp:spPr>
        <a:xfrm>
          <a:off x="5047363" y="1493520"/>
          <a:ext cx="1659135" cy="3235960"/>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en-US" sz="1400" kern="1200" dirty="0">
              <a:effectLst>
                <a:outerShdw blurRad="38100" dist="38100" dir="2700000" algn="tl">
                  <a:srgbClr val="000000">
                    <a:alpha val="43137"/>
                  </a:srgbClr>
                </a:outerShdw>
              </a:effectLst>
            </a:rPr>
            <a:t>Some wireless devices, such as smartphones and tablets, have sophisticated operating systems but limited memory and processing resources with which to counter threats, including denial of service and malware</a:t>
          </a:r>
        </a:p>
      </dsp:txBody>
      <dsp:txXfrm>
        <a:off x="5095957" y="1542114"/>
        <a:ext cx="1561947" cy="3138772"/>
      </dsp:txXfrm>
    </dsp:sp>
    <dsp:sp modelId="{4AEBEE3B-9523-B144-A854-03C26A736C56}">
      <dsp:nvSpPr>
        <dsp:cNvPr id="0" name=""/>
        <dsp:cNvSpPr/>
      </dsp:nvSpPr>
      <dsp:spPr>
        <a:xfrm>
          <a:off x="7069435" y="0"/>
          <a:ext cx="2073919" cy="4978400"/>
        </a:xfrm>
        <a:prstGeom prst="roundRect">
          <a:avLst>
            <a:gd name="adj" fmla="val 10000"/>
          </a:avLst>
        </a:prstGeom>
        <a:solidFill>
          <a:schemeClr val="accent1">
            <a:tint val="40000"/>
            <a:hueOff val="0"/>
            <a:satOff val="0"/>
            <a:lumOff val="0"/>
            <a:alphaOff val="0"/>
          </a:schemeClr>
        </a:solidFill>
        <a:ln w="19050">
          <a:solidFill>
            <a:schemeClr val="tx2">
              <a:lumMod val="60000"/>
              <a:lumOff val="40000"/>
            </a:schemeClr>
          </a:solidFill>
        </a:ln>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effectLst/>
            </a:rPr>
            <a:t>Accessibility</a:t>
          </a:r>
          <a:r>
            <a:rPr lang="en-US" sz="1600" b="1" kern="1200" dirty="0">
              <a:effectLst/>
            </a:rPr>
            <a:t> </a:t>
          </a:r>
        </a:p>
      </dsp:txBody>
      <dsp:txXfrm>
        <a:off x="7069435" y="0"/>
        <a:ext cx="2073919" cy="1493520"/>
      </dsp:txXfrm>
    </dsp:sp>
    <dsp:sp modelId="{DC570445-1816-FD46-B8CF-3D4044D757C8}">
      <dsp:nvSpPr>
        <dsp:cNvPr id="0" name=""/>
        <dsp:cNvSpPr/>
      </dsp:nvSpPr>
      <dsp:spPr>
        <a:xfrm>
          <a:off x="7276827" y="1494978"/>
          <a:ext cx="1659135" cy="1501055"/>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en-US" sz="1400" kern="1200" dirty="0">
              <a:effectLst>
                <a:outerShdw blurRad="38100" dist="38100" dir="2700000" algn="tl">
                  <a:srgbClr val="000000">
                    <a:alpha val="43137"/>
                  </a:srgbClr>
                </a:outerShdw>
              </a:effectLst>
            </a:rPr>
            <a:t>Some wireless devices, such as sensors and robots, may be left unattended in remote and/or hostile locations </a:t>
          </a:r>
        </a:p>
      </dsp:txBody>
      <dsp:txXfrm>
        <a:off x="7320791" y="1538942"/>
        <a:ext cx="1571207" cy="1413127"/>
      </dsp:txXfrm>
    </dsp:sp>
    <dsp:sp modelId="{A3AE3916-78BA-B542-BC6D-268AB17643C7}">
      <dsp:nvSpPr>
        <dsp:cNvPr id="0" name=""/>
        <dsp:cNvSpPr/>
      </dsp:nvSpPr>
      <dsp:spPr>
        <a:xfrm>
          <a:off x="7276827" y="3226965"/>
          <a:ext cx="1659135" cy="1501055"/>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en-US" sz="1400" kern="1200" dirty="0">
              <a:effectLst>
                <a:outerShdw blurRad="38100" dist="38100" dir="2700000" algn="tl">
                  <a:srgbClr val="000000">
                    <a:alpha val="43137"/>
                  </a:srgbClr>
                </a:outerShdw>
              </a:effectLst>
            </a:rPr>
            <a:t>This greatly increases their vulnerability to physical attacks </a:t>
          </a:r>
        </a:p>
      </dsp:txBody>
      <dsp:txXfrm>
        <a:off x="7320791" y="3270929"/>
        <a:ext cx="1571207" cy="14131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EB6F04-77BD-B147-AA71-0F1B8427D945}">
      <dsp:nvSpPr>
        <dsp:cNvPr id="0" name=""/>
        <dsp:cNvSpPr/>
      </dsp:nvSpPr>
      <dsp:spPr>
        <a:xfrm>
          <a:off x="1999828" y="0"/>
          <a:ext cx="3193160" cy="3193251"/>
        </a:xfrm>
        <a:prstGeom prst="circularArrow">
          <a:avLst>
            <a:gd name="adj1" fmla="val 10980"/>
            <a:gd name="adj2" fmla="val 1142322"/>
            <a:gd name="adj3" fmla="val 4500000"/>
            <a:gd name="adj4" fmla="val 10800000"/>
            <a:gd name="adj5" fmla="val 12500"/>
          </a:avLst>
        </a:prstGeom>
        <a:solidFill>
          <a:schemeClr val="accent1">
            <a:hueOff val="0"/>
            <a:satOff val="0"/>
            <a:lumOff val="0"/>
            <a:alphaOff val="0"/>
          </a:schemeClr>
        </a:solidFill>
        <a:ln w="508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9D574A9B-E321-F840-A20D-B9C8CB3737AB}">
      <dsp:nvSpPr>
        <dsp:cNvPr id="0" name=""/>
        <dsp:cNvSpPr/>
      </dsp:nvSpPr>
      <dsp:spPr>
        <a:xfrm>
          <a:off x="2699721" y="1018799"/>
          <a:ext cx="1781532" cy="890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The main threat involving wireless access points is unauthorized access to the network</a:t>
          </a:r>
        </a:p>
      </dsp:txBody>
      <dsp:txXfrm>
        <a:off x="2699721" y="1018799"/>
        <a:ext cx="1781532" cy="890660"/>
      </dsp:txXfrm>
    </dsp:sp>
    <dsp:sp modelId="{A8EE4E2A-138B-D142-B516-D93168C388B5}">
      <dsp:nvSpPr>
        <dsp:cNvPr id="0" name=""/>
        <dsp:cNvSpPr/>
      </dsp:nvSpPr>
      <dsp:spPr>
        <a:xfrm>
          <a:off x="1340684" y="2046747"/>
          <a:ext cx="2743167" cy="2744327"/>
        </a:xfrm>
        <a:prstGeom prst="blockArc">
          <a:avLst>
            <a:gd name="adj1" fmla="val 0"/>
            <a:gd name="adj2" fmla="val 18900000"/>
            <a:gd name="adj3" fmla="val 12740"/>
          </a:avLst>
        </a:prstGeom>
        <a:solidFill>
          <a:schemeClr val="accent1">
            <a:hueOff val="0"/>
            <a:satOff val="0"/>
            <a:lumOff val="0"/>
            <a:alphaOff val="0"/>
          </a:schemeClr>
        </a:solidFill>
        <a:ln w="508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8451B6B2-63F3-9546-809A-746AD9B80B03}">
      <dsp:nvSpPr>
        <dsp:cNvPr id="0" name=""/>
        <dsp:cNvSpPr/>
      </dsp:nvSpPr>
      <dsp:spPr>
        <a:xfrm>
          <a:off x="4427907" y="3107030"/>
          <a:ext cx="1914052" cy="12696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The use of 802.1X can prevent rogue access points and other unauthorized devices from becoming insecure backdoors</a:t>
          </a:r>
          <a:br>
            <a:rPr lang="en-US" sz="900" kern="1200" dirty="0"/>
          </a:br>
          <a:br>
            <a:rPr lang="en-US" sz="900" kern="1200" dirty="0"/>
          </a:br>
          <a:br>
            <a:rPr lang="en-US" sz="900" kern="1200" dirty="0"/>
          </a:br>
          <a:br>
            <a:rPr lang="en-US" sz="900" kern="1200" dirty="0"/>
          </a:br>
          <a:br>
            <a:rPr lang="en-US" sz="900" kern="1200" dirty="0"/>
          </a:br>
          <a:endParaRPr lang="en-US" sz="900" kern="1200" dirty="0"/>
        </a:p>
      </dsp:txBody>
      <dsp:txXfrm>
        <a:off x="4427907" y="3107030"/>
        <a:ext cx="1914052" cy="1269634"/>
      </dsp:txXfrm>
    </dsp:sp>
    <dsp:sp modelId="{FA4F9488-0A46-8943-A950-ED502340678A}">
      <dsp:nvSpPr>
        <dsp:cNvPr id="0" name=""/>
        <dsp:cNvSpPr/>
      </dsp:nvSpPr>
      <dsp:spPr>
        <a:xfrm>
          <a:off x="1814299" y="2994421"/>
          <a:ext cx="1781532" cy="890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The principal approach for preventing such access is the IEEE 802.1x standard for port-based network access control</a:t>
          </a:r>
        </a:p>
      </dsp:txBody>
      <dsp:txXfrm>
        <a:off x="1814299" y="2994421"/>
        <a:ext cx="1781532" cy="8906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89E7C2-54B9-6243-A091-7469976BD82A}">
      <dsp:nvSpPr>
        <dsp:cNvPr id="0" name=""/>
        <dsp:cNvSpPr/>
      </dsp:nvSpPr>
      <dsp:spPr>
        <a:xfrm>
          <a:off x="0" y="1700"/>
          <a:ext cx="7875587" cy="777024"/>
        </a:xfrm>
        <a:prstGeom prst="roundRect">
          <a:avLst/>
        </a:prstGeom>
        <a:solidFill>
          <a:schemeClr val="tx2">
            <a:lumMod val="40000"/>
            <a:lumOff val="60000"/>
          </a:schemeClr>
        </a:solidFill>
        <a:ln>
          <a:solidFill>
            <a:schemeClr val="tx2">
              <a:lumMod val="75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kern="1200" dirty="0">
              <a:solidFill>
                <a:schemeClr val="tx1"/>
              </a:solidFill>
            </a:rPr>
            <a:t>Use encryption</a:t>
          </a:r>
        </a:p>
      </dsp:txBody>
      <dsp:txXfrm>
        <a:off x="37931" y="39631"/>
        <a:ext cx="7799725" cy="701162"/>
      </dsp:txXfrm>
    </dsp:sp>
    <dsp:sp modelId="{735BA4EA-5DCB-3146-88DD-19CF7B7E5334}">
      <dsp:nvSpPr>
        <dsp:cNvPr id="0" name=""/>
        <dsp:cNvSpPr/>
      </dsp:nvSpPr>
      <dsp:spPr>
        <a:xfrm>
          <a:off x="0" y="790495"/>
          <a:ext cx="7875587" cy="777024"/>
        </a:xfrm>
        <a:prstGeom prst="roundRect">
          <a:avLst/>
        </a:prstGeom>
        <a:solidFill>
          <a:schemeClr val="tx2">
            <a:lumMod val="40000"/>
            <a:lumOff val="60000"/>
          </a:schemeClr>
        </a:solidFill>
        <a:ln>
          <a:solidFill>
            <a:schemeClr val="tx2">
              <a:lumMod val="75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kern="1200" dirty="0">
              <a:solidFill>
                <a:schemeClr val="tx1"/>
              </a:solidFill>
            </a:rPr>
            <a:t>Use antivirus, antispyware software and a firewall</a:t>
          </a:r>
        </a:p>
      </dsp:txBody>
      <dsp:txXfrm>
        <a:off x="37931" y="828426"/>
        <a:ext cx="7799725" cy="701162"/>
      </dsp:txXfrm>
    </dsp:sp>
    <dsp:sp modelId="{9C7826F7-E120-7344-9BEE-2B26FB5CFB00}">
      <dsp:nvSpPr>
        <dsp:cNvPr id="0" name=""/>
        <dsp:cNvSpPr/>
      </dsp:nvSpPr>
      <dsp:spPr>
        <a:xfrm>
          <a:off x="0" y="1579290"/>
          <a:ext cx="7875587" cy="777024"/>
        </a:xfrm>
        <a:prstGeom prst="roundRect">
          <a:avLst/>
        </a:prstGeom>
        <a:solidFill>
          <a:schemeClr val="tx2">
            <a:lumMod val="40000"/>
            <a:lumOff val="60000"/>
          </a:schemeClr>
        </a:solidFill>
        <a:ln>
          <a:solidFill>
            <a:schemeClr val="tx2">
              <a:lumMod val="75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kern="1200" dirty="0">
              <a:solidFill>
                <a:schemeClr val="tx1"/>
              </a:solidFill>
            </a:rPr>
            <a:t>Turn off identifier broadcasting</a:t>
          </a:r>
        </a:p>
      </dsp:txBody>
      <dsp:txXfrm>
        <a:off x="37931" y="1617221"/>
        <a:ext cx="7799725" cy="701162"/>
      </dsp:txXfrm>
    </dsp:sp>
    <dsp:sp modelId="{1C720523-7427-C645-961C-2564CD7F1596}">
      <dsp:nvSpPr>
        <dsp:cNvPr id="0" name=""/>
        <dsp:cNvSpPr/>
      </dsp:nvSpPr>
      <dsp:spPr>
        <a:xfrm>
          <a:off x="0" y="2368085"/>
          <a:ext cx="7875587" cy="777024"/>
        </a:xfrm>
        <a:prstGeom prst="roundRect">
          <a:avLst/>
        </a:prstGeom>
        <a:solidFill>
          <a:schemeClr val="tx2">
            <a:lumMod val="40000"/>
            <a:lumOff val="60000"/>
          </a:schemeClr>
        </a:solidFill>
        <a:ln>
          <a:solidFill>
            <a:schemeClr val="tx2">
              <a:lumMod val="75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kern="1200" dirty="0">
              <a:solidFill>
                <a:schemeClr val="tx1"/>
              </a:solidFill>
            </a:rPr>
            <a:t>Change the identifier on your router from the default</a:t>
          </a:r>
        </a:p>
      </dsp:txBody>
      <dsp:txXfrm>
        <a:off x="37931" y="2406016"/>
        <a:ext cx="7799725" cy="701162"/>
      </dsp:txXfrm>
    </dsp:sp>
    <dsp:sp modelId="{CBE1D46B-3A01-CB45-9402-BA354DE00ABF}">
      <dsp:nvSpPr>
        <dsp:cNvPr id="0" name=""/>
        <dsp:cNvSpPr/>
      </dsp:nvSpPr>
      <dsp:spPr>
        <a:xfrm>
          <a:off x="0" y="3156880"/>
          <a:ext cx="7875587" cy="777024"/>
        </a:xfrm>
        <a:prstGeom prst="roundRect">
          <a:avLst/>
        </a:prstGeom>
        <a:solidFill>
          <a:schemeClr val="tx2">
            <a:lumMod val="40000"/>
            <a:lumOff val="60000"/>
          </a:schemeClr>
        </a:solidFill>
        <a:ln>
          <a:solidFill>
            <a:schemeClr val="tx2">
              <a:lumMod val="75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kern="1200" dirty="0">
              <a:solidFill>
                <a:schemeClr val="tx1"/>
              </a:solidFill>
            </a:rPr>
            <a:t>Change your router’s pre-set password for administration</a:t>
          </a:r>
        </a:p>
      </dsp:txBody>
      <dsp:txXfrm>
        <a:off x="37931" y="3194811"/>
        <a:ext cx="7799725" cy="701162"/>
      </dsp:txXfrm>
    </dsp:sp>
    <dsp:sp modelId="{101982B3-D3D8-F041-83A4-A17A8249DB3B}">
      <dsp:nvSpPr>
        <dsp:cNvPr id="0" name=""/>
        <dsp:cNvSpPr/>
      </dsp:nvSpPr>
      <dsp:spPr>
        <a:xfrm>
          <a:off x="0" y="3945674"/>
          <a:ext cx="7875587" cy="777024"/>
        </a:xfrm>
        <a:prstGeom prst="roundRect">
          <a:avLst/>
        </a:prstGeom>
        <a:solidFill>
          <a:schemeClr val="tx2">
            <a:lumMod val="40000"/>
            <a:lumOff val="60000"/>
          </a:schemeClr>
        </a:solidFill>
        <a:ln>
          <a:solidFill>
            <a:schemeClr val="tx2">
              <a:lumMod val="75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kern="1200" dirty="0">
              <a:solidFill>
                <a:schemeClr val="tx1"/>
              </a:solidFill>
            </a:rPr>
            <a:t>Allow only specific computers to access your wireless network</a:t>
          </a:r>
        </a:p>
      </dsp:txBody>
      <dsp:txXfrm>
        <a:off x="37931" y="3983605"/>
        <a:ext cx="7799725" cy="70116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4C8994-B352-6740-8D56-83FC6515BB06}">
      <dsp:nvSpPr>
        <dsp:cNvPr id="0" name=""/>
        <dsp:cNvSpPr/>
      </dsp:nvSpPr>
      <dsp:spPr>
        <a:xfrm>
          <a:off x="4069" y="381985"/>
          <a:ext cx="2088026" cy="1903029"/>
        </a:xfrm>
        <a:prstGeom prst="roundRect">
          <a:avLst>
            <a:gd name="adj" fmla="val 10000"/>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l" defTabSz="577850">
            <a:lnSpc>
              <a:spcPct val="90000"/>
            </a:lnSpc>
            <a:spcBef>
              <a:spcPct val="0"/>
            </a:spcBef>
            <a:spcAft>
              <a:spcPct val="15000"/>
            </a:spcAft>
            <a:buChar char="•"/>
          </a:pPr>
          <a:r>
            <a:rPr lang="en-US" sz="1300" kern="1200" dirty="0"/>
            <a:t>The security policy for mobile devices must be based on the assumption that any mobile device may be stolen or at least accessed by a malicious party</a:t>
          </a:r>
        </a:p>
      </dsp:txBody>
      <dsp:txXfrm>
        <a:off x="47863" y="425779"/>
        <a:ext cx="2000438" cy="1407649"/>
      </dsp:txXfrm>
    </dsp:sp>
    <dsp:sp modelId="{4721B204-DD53-414A-90E5-015BAACB1B4B}">
      <dsp:nvSpPr>
        <dsp:cNvPr id="0" name=""/>
        <dsp:cNvSpPr/>
      </dsp:nvSpPr>
      <dsp:spPr>
        <a:xfrm>
          <a:off x="1752610" y="533393"/>
          <a:ext cx="2020270" cy="2020270"/>
        </a:xfrm>
        <a:prstGeom prst="leftCircularArrow">
          <a:avLst>
            <a:gd name="adj1" fmla="val 4190"/>
            <a:gd name="adj2" fmla="val 528559"/>
            <a:gd name="adj3" fmla="val 1813933"/>
            <a:gd name="adj4" fmla="val 8534352"/>
            <a:gd name="adj5" fmla="val 4888"/>
          </a:avLst>
        </a:prstGeom>
        <a:blipFill rotWithShape="1">
          <a:blip xmlns:r="http://schemas.openxmlformats.org/officeDocument/2006/relationships" r:embed="rId1">
            <a:duotone>
              <a:schemeClr val="accent1">
                <a:tint val="60000"/>
                <a:hueOff val="0"/>
                <a:satOff val="0"/>
                <a:lumOff val="0"/>
                <a:alphaOff val="0"/>
                <a:shade val="70000"/>
                <a:satMod val="120000"/>
              </a:schemeClr>
              <a:schemeClr val="accent1">
                <a:tint val="60000"/>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84E1B572-A4F0-F941-B0C0-1901A6F82E57}">
      <dsp:nvSpPr>
        <dsp:cNvPr id="0" name=""/>
        <dsp:cNvSpPr/>
      </dsp:nvSpPr>
      <dsp:spPr>
        <a:xfrm>
          <a:off x="761999" y="1905001"/>
          <a:ext cx="1295608" cy="515220"/>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sz="1300" b="1" kern="1200" dirty="0">
              <a:effectLst>
                <a:outerShdw blurRad="38100" dist="38100" dir="2700000" algn="tl">
                  <a:srgbClr val="000000">
                    <a:alpha val="43137"/>
                  </a:srgbClr>
                </a:outerShdw>
              </a:effectLst>
            </a:rPr>
            <a:t>Lack of physical security controls</a:t>
          </a:r>
        </a:p>
      </dsp:txBody>
      <dsp:txXfrm>
        <a:off x="777089" y="1920091"/>
        <a:ext cx="1265428" cy="485040"/>
      </dsp:txXfrm>
    </dsp:sp>
    <dsp:sp modelId="{3D9A4C72-DE42-AE43-8358-68F7E81E1EB9}">
      <dsp:nvSpPr>
        <dsp:cNvPr id="0" name=""/>
        <dsp:cNvSpPr/>
      </dsp:nvSpPr>
      <dsp:spPr>
        <a:xfrm>
          <a:off x="2495159" y="583085"/>
          <a:ext cx="1623050" cy="1498711"/>
        </a:xfrm>
        <a:prstGeom prst="roundRect">
          <a:avLst>
            <a:gd name="adj" fmla="val 10000"/>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l" defTabSz="577850">
            <a:lnSpc>
              <a:spcPct val="90000"/>
            </a:lnSpc>
            <a:spcBef>
              <a:spcPct val="0"/>
            </a:spcBef>
            <a:spcAft>
              <a:spcPct val="15000"/>
            </a:spcAft>
            <a:buChar char="•"/>
          </a:pPr>
          <a:r>
            <a:rPr lang="en-US" sz="1300" kern="1200" dirty="0"/>
            <a:t>The organization must assume that not all devices are trustworthy</a:t>
          </a:r>
        </a:p>
      </dsp:txBody>
      <dsp:txXfrm>
        <a:off x="2529649" y="938727"/>
        <a:ext cx="1554070" cy="1108579"/>
      </dsp:txXfrm>
    </dsp:sp>
    <dsp:sp modelId="{D4523307-9553-8943-A089-61566F9DAE54}">
      <dsp:nvSpPr>
        <dsp:cNvPr id="0" name=""/>
        <dsp:cNvSpPr/>
      </dsp:nvSpPr>
      <dsp:spPr>
        <a:xfrm>
          <a:off x="3886203" y="152395"/>
          <a:ext cx="2443090" cy="2443090"/>
        </a:xfrm>
        <a:prstGeom prst="circularArrow">
          <a:avLst>
            <a:gd name="adj1" fmla="val 3465"/>
            <a:gd name="adj2" fmla="val 429515"/>
            <a:gd name="adj3" fmla="val 19395004"/>
            <a:gd name="adj4" fmla="val 12575541"/>
            <a:gd name="adj5" fmla="val 4042"/>
          </a:avLst>
        </a:prstGeom>
        <a:blipFill rotWithShape="1">
          <a:blip xmlns:r="http://schemas.openxmlformats.org/officeDocument/2006/relationships" r:embed="rId1">
            <a:duotone>
              <a:schemeClr val="accent1">
                <a:tint val="60000"/>
                <a:hueOff val="0"/>
                <a:satOff val="0"/>
                <a:lumOff val="0"/>
                <a:alphaOff val="0"/>
                <a:shade val="70000"/>
                <a:satMod val="120000"/>
              </a:schemeClr>
              <a:schemeClr val="accent1">
                <a:tint val="60000"/>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EB139CAB-8AEE-1E4D-9D15-C436A0E80AD3}">
      <dsp:nvSpPr>
        <dsp:cNvPr id="0" name=""/>
        <dsp:cNvSpPr/>
      </dsp:nvSpPr>
      <dsp:spPr>
        <a:xfrm>
          <a:off x="2901806" y="473739"/>
          <a:ext cx="1295608" cy="515220"/>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sz="1300" b="1" kern="1200" dirty="0">
              <a:effectLst>
                <a:outerShdw blurRad="38100" dist="38100" dir="2700000" algn="tl">
                  <a:srgbClr val="000000">
                    <a:alpha val="43137"/>
                  </a:srgbClr>
                </a:outerShdw>
              </a:effectLst>
            </a:rPr>
            <a:t>Use of untrusted mobile devices</a:t>
          </a:r>
        </a:p>
      </dsp:txBody>
      <dsp:txXfrm>
        <a:off x="2916896" y="488829"/>
        <a:ext cx="1265428" cy="485040"/>
      </dsp:txXfrm>
    </dsp:sp>
    <dsp:sp modelId="{A8E221DB-A2FB-F348-A4D5-36B1876CC523}">
      <dsp:nvSpPr>
        <dsp:cNvPr id="0" name=""/>
        <dsp:cNvSpPr/>
      </dsp:nvSpPr>
      <dsp:spPr>
        <a:xfrm>
          <a:off x="4600478" y="587572"/>
          <a:ext cx="2135878" cy="1493938"/>
        </a:xfrm>
        <a:prstGeom prst="roundRect">
          <a:avLst>
            <a:gd name="adj" fmla="val 10000"/>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l" defTabSz="577850">
            <a:lnSpc>
              <a:spcPct val="90000"/>
            </a:lnSpc>
            <a:spcBef>
              <a:spcPct val="0"/>
            </a:spcBef>
            <a:spcAft>
              <a:spcPct val="15000"/>
            </a:spcAft>
            <a:buChar char="•"/>
          </a:pPr>
          <a:r>
            <a:rPr lang="en-US" sz="1300" kern="1200" dirty="0"/>
            <a:t>The security policy must be based on the assumption that the networks between the mobile device and the organization are not trustworthy</a:t>
          </a:r>
        </a:p>
      </dsp:txBody>
      <dsp:txXfrm>
        <a:off x="4634858" y="621952"/>
        <a:ext cx="2067118" cy="1105049"/>
      </dsp:txXfrm>
    </dsp:sp>
    <dsp:sp modelId="{DE9104C0-2CB3-8341-8188-3CC8E0E1BE76}">
      <dsp:nvSpPr>
        <dsp:cNvPr id="0" name=""/>
        <dsp:cNvSpPr/>
      </dsp:nvSpPr>
      <dsp:spPr>
        <a:xfrm>
          <a:off x="6752775" y="1238829"/>
          <a:ext cx="1474545" cy="1474545"/>
        </a:xfrm>
        <a:prstGeom prst="leftCircularArrow">
          <a:avLst>
            <a:gd name="adj1" fmla="val 5740"/>
            <a:gd name="adj2" fmla="val 752725"/>
            <a:gd name="adj3" fmla="val 2084222"/>
            <a:gd name="adj4" fmla="val 8580475"/>
            <a:gd name="adj5" fmla="val 6697"/>
          </a:avLst>
        </a:prstGeom>
        <a:blipFill rotWithShape="1">
          <a:blip xmlns:r="http://schemas.openxmlformats.org/officeDocument/2006/relationships" r:embed="rId1">
            <a:duotone>
              <a:schemeClr val="accent1">
                <a:tint val="60000"/>
                <a:hueOff val="0"/>
                <a:satOff val="0"/>
                <a:lumOff val="0"/>
                <a:alphaOff val="0"/>
                <a:shade val="70000"/>
                <a:satMod val="120000"/>
              </a:schemeClr>
              <a:schemeClr val="accent1">
                <a:tint val="60000"/>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FE9743DE-D88C-9040-9FF7-AFBAB3CED052}">
      <dsp:nvSpPr>
        <dsp:cNvPr id="0" name=""/>
        <dsp:cNvSpPr/>
      </dsp:nvSpPr>
      <dsp:spPr>
        <a:xfrm>
          <a:off x="5791202" y="1828801"/>
          <a:ext cx="1295608" cy="515220"/>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sz="1300" b="1" kern="1200" dirty="0">
              <a:effectLst>
                <a:outerShdw blurRad="38100" dist="38100" dir="2700000" algn="tl">
                  <a:srgbClr val="000000">
                    <a:alpha val="43137"/>
                  </a:srgbClr>
                </a:outerShdw>
              </a:effectLst>
            </a:rPr>
            <a:t>Use of untrusted networks</a:t>
          </a:r>
        </a:p>
      </dsp:txBody>
      <dsp:txXfrm>
        <a:off x="5806292" y="1843891"/>
        <a:ext cx="1265428" cy="485040"/>
      </dsp:txXfrm>
    </dsp:sp>
    <dsp:sp modelId="{A9322B73-3955-7E4E-A1FA-6F8A5A22E0C4}">
      <dsp:nvSpPr>
        <dsp:cNvPr id="0" name=""/>
        <dsp:cNvSpPr/>
      </dsp:nvSpPr>
      <dsp:spPr>
        <a:xfrm>
          <a:off x="7139420" y="227517"/>
          <a:ext cx="1457559" cy="2211965"/>
        </a:xfrm>
        <a:prstGeom prst="roundRect">
          <a:avLst>
            <a:gd name="adj" fmla="val 10000"/>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l" defTabSz="577850">
            <a:lnSpc>
              <a:spcPct val="90000"/>
            </a:lnSpc>
            <a:spcBef>
              <a:spcPct val="0"/>
            </a:spcBef>
            <a:spcAft>
              <a:spcPct val="15000"/>
            </a:spcAft>
            <a:buChar char="•"/>
          </a:pPr>
          <a:r>
            <a:rPr lang="en-US" sz="1300" kern="1200" dirty="0"/>
            <a:t>Mobile devices may access and use content that other computing devices do not encounter</a:t>
          </a:r>
        </a:p>
      </dsp:txBody>
      <dsp:txXfrm>
        <a:off x="7182110" y="744199"/>
        <a:ext cx="1372179" cy="1652593"/>
      </dsp:txXfrm>
    </dsp:sp>
    <dsp:sp modelId="{FD9B7A3C-3A50-6C45-B85D-6F6943FCF3F9}">
      <dsp:nvSpPr>
        <dsp:cNvPr id="0" name=""/>
        <dsp:cNvSpPr/>
      </dsp:nvSpPr>
      <dsp:spPr>
        <a:xfrm>
          <a:off x="7391403" y="228600"/>
          <a:ext cx="1295608" cy="515220"/>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sz="1300" b="0" kern="1200" dirty="0">
              <a:effectLst>
                <a:outerShdw blurRad="38100" dist="38100" dir="2700000" algn="tl">
                  <a:srgbClr val="000000">
                    <a:alpha val="43137"/>
                  </a:srgbClr>
                </a:outerShdw>
              </a:effectLst>
            </a:rPr>
            <a:t>Use of untrusted content</a:t>
          </a:r>
        </a:p>
      </dsp:txBody>
      <dsp:txXfrm>
        <a:off x="7406493" y="243690"/>
        <a:ext cx="1265428" cy="48504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D9D523-552F-FF4B-A5D6-EE8516F9029F}">
      <dsp:nvSpPr>
        <dsp:cNvPr id="0" name=""/>
        <dsp:cNvSpPr/>
      </dsp:nvSpPr>
      <dsp:spPr>
        <a:xfrm>
          <a:off x="534713" y="835532"/>
          <a:ext cx="1946595" cy="1605534"/>
        </a:xfrm>
        <a:prstGeom prst="roundRect">
          <a:avLst>
            <a:gd name="adj" fmla="val 10000"/>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24765" tIns="24765" rIns="24765" bIns="24765" numCol="1" spcCol="1270" anchor="t" anchorCtr="0">
          <a:noAutofit/>
        </a:bodyPr>
        <a:lstStyle/>
        <a:p>
          <a:pPr marL="114300" lvl="1" indent="-114300" algn="l" defTabSz="577850">
            <a:lnSpc>
              <a:spcPct val="90000"/>
            </a:lnSpc>
            <a:spcBef>
              <a:spcPct val="0"/>
            </a:spcBef>
            <a:spcAft>
              <a:spcPct val="15000"/>
            </a:spcAft>
            <a:buChar char="•"/>
          </a:pPr>
          <a:r>
            <a:rPr lang="en-US" sz="1300" kern="1200" dirty="0"/>
            <a:t>It is easy to find and install third-party applications on mobile devices and this poses the risk of installing malicious software</a:t>
          </a:r>
        </a:p>
      </dsp:txBody>
      <dsp:txXfrm>
        <a:off x="571661" y="872480"/>
        <a:ext cx="1872699" cy="1187595"/>
      </dsp:txXfrm>
    </dsp:sp>
    <dsp:sp modelId="{477E98B5-6F72-324B-A33A-6CF968C51FA3}">
      <dsp:nvSpPr>
        <dsp:cNvPr id="0" name=""/>
        <dsp:cNvSpPr/>
      </dsp:nvSpPr>
      <dsp:spPr>
        <a:xfrm>
          <a:off x="2362188" y="457188"/>
          <a:ext cx="2645747" cy="2645747"/>
        </a:xfrm>
        <a:prstGeom prst="leftCircularArrow">
          <a:avLst>
            <a:gd name="adj1" fmla="val 3478"/>
            <a:gd name="adj2" fmla="val 431275"/>
            <a:gd name="adj3" fmla="val 2210304"/>
            <a:gd name="adj4" fmla="val 9028008"/>
            <a:gd name="adj5" fmla="val 4057"/>
          </a:avLst>
        </a:prstGeom>
        <a:blipFill rotWithShape="1">
          <a:blip xmlns:r="http://schemas.openxmlformats.org/officeDocument/2006/relationships" r:embed="rId1">
            <a:duotone>
              <a:schemeClr val="accent1">
                <a:tint val="60000"/>
                <a:hueOff val="0"/>
                <a:satOff val="0"/>
                <a:lumOff val="0"/>
                <a:alphaOff val="0"/>
                <a:shade val="70000"/>
                <a:satMod val="120000"/>
              </a:schemeClr>
              <a:schemeClr val="accent1">
                <a:tint val="60000"/>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1BFC04DB-002A-404F-95B4-72C5940012AF}">
      <dsp:nvSpPr>
        <dsp:cNvPr id="0" name=""/>
        <dsp:cNvSpPr/>
      </dsp:nvSpPr>
      <dsp:spPr>
        <a:xfrm>
          <a:off x="967290" y="2097024"/>
          <a:ext cx="1730306" cy="688086"/>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effectLst>
                <a:outerShdw blurRad="38100" dist="38100" dir="2700000" algn="tl">
                  <a:srgbClr val="000000">
                    <a:alpha val="43137"/>
                  </a:srgbClr>
                </a:outerShdw>
              </a:effectLst>
            </a:rPr>
            <a:t>Use of applications created by unknown parties</a:t>
          </a:r>
        </a:p>
      </dsp:txBody>
      <dsp:txXfrm>
        <a:off x="987443" y="2117177"/>
        <a:ext cx="1690000" cy="647780"/>
      </dsp:txXfrm>
    </dsp:sp>
    <dsp:sp modelId="{8B4DEFFA-A0FA-2142-8D5C-5AA275F1E800}">
      <dsp:nvSpPr>
        <dsp:cNvPr id="0" name=""/>
        <dsp:cNvSpPr/>
      </dsp:nvSpPr>
      <dsp:spPr>
        <a:xfrm>
          <a:off x="3135747" y="528512"/>
          <a:ext cx="2491505" cy="2215219"/>
        </a:xfrm>
        <a:prstGeom prst="roundRect">
          <a:avLst>
            <a:gd name="adj" fmla="val 10000"/>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24765" tIns="24765" rIns="24765" bIns="24765" numCol="1" spcCol="1270" anchor="t" anchorCtr="0">
          <a:noAutofit/>
        </a:bodyPr>
        <a:lstStyle/>
        <a:p>
          <a:pPr marL="114300" lvl="1" indent="-114300" algn="l" defTabSz="577850">
            <a:lnSpc>
              <a:spcPct val="90000"/>
            </a:lnSpc>
            <a:spcBef>
              <a:spcPct val="0"/>
            </a:spcBef>
            <a:spcAft>
              <a:spcPct val="15000"/>
            </a:spcAft>
            <a:buChar char="•"/>
          </a:pPr>
          <a:r>
            <a:rPr lang="en-US" sz="1300" kern="1200" dirty="0"/>
            <a:t>Unless an organization has control of all the devices involved in synchronization, there is considerable risk of the organization’s data being stored in an unsecured location, plus the risk of the introduction of malware</a:t>
          </a:r>
        </a:p>
      </dsp:txBody>
      <dsp:txXfrm>
        <a:off x="3186725" y="1054180"/>
        <a:ext cx="2389549" cy="1638573"/>
      </dsp:txXfrm>
    </dsp:sp>
    <dsp:sp modelId="{EAF68ED9-179C-6341-B4F0-F33EFD3783AB}">
      <dsp:nvSpPr>
        <dsp:cNvPr id="0" name=""/>
        <dsp:cNvSpPr/>
      </dsp:nvSpPr>
      <dsp:spPr>
        <a:xfrm>
          <a:off x="5257797" y="228608"/>
          <a:ext cx="2596882" cy="2596882"/>
        </a:xfrm>
        <a:prstGeom prst="circularArrow">
          <a:avLst>
            <a:gd name="adj1" fmla="val 3543"/>
            <a:gd name="adj2" fmla="val 440077"/>
            <a:gd name="adj3" fmla="val 19566689"/>
            <a:gd name="adj4" fmla="val 12757788"/>
            <a:gd name="adj5" fmla="val 4134"/>
          </a:avLst>
        </a:prstGeom>
        <a:blipFill rotWithShape="1">
          <a:blip xmlns:r="http://schemas.openxmlformats.org/officeDocument/2006/relationships" r:embed="rId1">
            <a:duotone>
              <a:schemeClr val="accent1">
                <a:tint val="60000"/>
                <a:hueOff val="0"/>
                <a:satOff val="0"/>
                <a:lumOff val="0"/>
                <a:alphaOff val="0"/>
                <a:shade val="70000"/>
                <a:satMod val="120000"/>
              </a:schemeClr>
              <a:schemeClr val="accent1">
                <a:tint val="60000"/>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99D5A91A-1D0F-D14A-83B2-BB4E2C41B228}">
      <dsp:nvSpPr>
        <dsp:cNvPr id="0" name=""/>
        <dsp:cNvSpPr/>
      </dsp:nvSpPr>
      <dsp:spPr>
        <a:xfrm>
          <a:off x="3886199" y="381000"/>
          <a:ext cx="1730306" cy="688086"/>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effectLst>
                <a:outerShdw blurRad="38100" dist="38100" dir="2700000" algn="tl">
                  <a:srgbClr val="000000">
                    <a:alpha val="43137"/>
                  </a:srgbClr>
                </a:outerShdw>
              </a:effectLst>
            </a:rPr>
            <a:t>Interaction with other systems</a:t>
          </a:r>
        </a:p>
      </dsp:txBody>
      <dsp:txXfrm>
        <a:off x="3906352" y="401153"/>
        <a:ext cx="1690000" cy="647780"/>
      </dsp:txXfrm>
    </dsp:sp>
    <dsp:sp modelId="{E8083F78-2CB7-9647-BCC4-DA212DB355E9}">
      <dsp:nvSpPr>
        <dsp:cNvPr id="0" name=""/>
        <dsp:cNvSpPr/>
      </dsp:nvSpPr>
      <dsp:spPr>
        <a:xfrm>
          <a:off x="6065402" y="835532"/>
          <a:ext cx="1946595" cy="1605534"/>
        </a:xfrm>
        <a:prstGeom prst="roundRect">
          <a:avLst>
            <a:gd name="adj" fmla="val 10000"/>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24765" tIns="24765" rIns="24765" bIns="24765" numCol="1" spcCol="1270" anchor="t" anchorCtr="0">
          <a:noAutofit/>
        </a:bodyPr>
        <a:lstStyle/>
        <a:p>
          <a:pPr marL="114300" lvl="1" indent="-114300" algn="l" defTabSz="577850">
            <a:lnSpc>
              <a:spcPct val="90000"/>
            </a:lnSpc>
            <a:spcBef>
              <a:spcPct val="0"/>
            </a:spcBef>
            <a:spcAft>
              <a:spcPct val="15000"/>
            </a:spcAft>
            <a:buChar char="•"/>
          </a:pPr>
          <a:r>
            <a:rPr lang="en-US" sz="1300" kern="1200" dirty="0"/>
            <a:t>An attacker can use location information to determine where the device and user are located, which may be of use to the attacker</a:t>
          </a:r>
        </a:p>
      </dsp:txBody>
      <dsp:txXfrm>
        <a:off x="6102350" y="872480"/>
        <a:ext cx="1872699" cy="1187595"/>
      </dsp:txXfrm>
    </dsp:sp>
    <dsp:sp modelId="{A62E5068-6088-5445-8321-3B850C70BDB9}">
      <dsp:nvSpPr>
        <dsp:cNvPr id="0" name=""/>
        <dsp:cNvSpPr/>
      </dsp:nvSpPr>
      <dsp:spPr>
        <a:xfrm>
          <a:off x="6497979" y="2097024"/>
          <a:ext cx="1730306" cy="688086"/>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effectLst>
                <a:outerShdw blurRad="38100" dist="38100" dir="2700000" algn="tl">
                  <a:srgbClr val="000000">
                    <a:alpha val="43137"/>
                  </a:srgbClr>
                </a:outerShdw>
              </a:effectLst>
            </a:rPr>
            <a:t>Use of location services</a:t>
          </a:r>
        </a:p>
      </dsp:txBody>
      <dsp:txXfrm>
        <a:off x="6518132" y="2117177"/>
        <a:ext cx="1690000" cy="64778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85A083-934D-7543-B475-0BF8C209B93E}">
      <dsp:nvSpPr>
        <dsp:cNvPr id="0" name=""/>
        <dsp:cNvSpPr/>
      </dsp:nvSpPr>
      <dsp:spPr>
        <a:xfrm>
          <a:off x="1110742" y="400303"/>
          <a:ext cx="4203192" cy="4203192"/>
        </a:xfrm>
        <a:prstGeom prst="pie">
          <a:avLst>
            <a:gd name="adj1" fmla="val 16200000"/>
            <a:gd name="adj2" fmla="val 540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t" anchorCtr="0">
          <a:noAutofit/>
        </a:bodyPr>
        <a:lstStyle/>
        <a:p>
          <a:pPr marL="0" lvl="0" indent="0" algn="l" defTabSz="711200">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Distribution</a:t>
          </a:r>
        </a:p>
        <a:p>
          <a:pPr marL="114300" lvl="1" indent="-114300" algn="l" defTabSz="622300">
            <a:lnSpc>
              <a:spcPct val="90000"/>
            </a:lnSpc>
            <a:spcBef>
              <a:spcPct val="0"/>
            </a:spcBef>
            <a:spcAft>
              <a:spcPct val="15000"/>
            </a:spcAft>
            <a:buChar char="•"/>
          </a:pPr>
          <a:r>
            <a:rPr lang="en-US" sz="1400" b="1" kern="1200" dirty="0">
              <a:effectLst>
                <a:outerShdw blurRad="38100" dist="38100" dir="2700000" algn="tl">
                  <a:srgbClr val="000000">
                    <a:alpha val="43137"/>
                  </a:srgbClr>
                </a:outerShdw>
              </a:effectLst>
            </a:rPr>
            <a:t>The primary service used by stations to exchange MPDUs when the MPDUs must traverse the DS to get from a station in one BSS to a station in another BSS</a:t>
          </a:r>
        </a:p>
      </dsp:txBody>
      <dsp:txXfrm>
        <a:off x="3212338" y="1025778"/>
        <a:ext cx="1476121" cy="2952242"/>
      </dsp:txXfrm>
    </dsp:sp>
    <dsp:sp modelId="{41A6B504-FA2E-1B40-8E3A-8E74D90A652A}">
      <dsp:nvSpPr>
        <dsp:cNvPr id="0" name=""/>
        <dsp:cNvSpPr/>
      </dsp:nvSpPr>
      <dsp:spPr>
        <a:xfrm>
          <a:off x="1010666" y="400303"/>
          <a:ext cx="4203192" cy="4203192"/>
        </a:xfrm>
        <a:prstGeom prst="pie">
          <a:avLst>
            <a:gd name="adj1" fmla="val 5400000"/>
            <a:gd name="adj2" fmla="val 1620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t" anchorCtr="0">
          <a:noAutofit/>
        </a:bodyPr>
        <a:lstStyle/>
        <a:p>
          <a:pPr marL="0" lvl="0" indent="0" algn="l" defTabSz="711200">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Integration </a:t>
          </a:r>
        </a:p>
        <a:p>
          <a:pPr marL="114300" lvl="1" indent="-114300" algn="l" defTabSz="622300">
            <a:lnSpc>
              <a:spcPct val="90000"/>
            </a:lnSpc>
            <a:spcBef>
              <a:spcPct val="0"/>
            </a:spcBef>
            <a:spcAft>
              <a:spcPct val="15000"/>
            </a:spcAft>
            <a:buChar char="•"/>
          </a:pPr>
          <a:r>
            <a:rPr lang="en-US" sz="1400" b="1" kern="1200" dirty="0">
              <a:effectLst>
                <a:outerShdw blurRad="38100" dist="38100" dir="2700000" algn="tl">
                  <a:srgbClr val="000000">
                    <a:alpha val="43137"/>
                  </a:srgbClr>
                </a:outerShdw>
              </a:effectLst>
            </a:rPr>
            <a:t>Enables transfer of data between a station on an IEEE 802.11 LAN and a station on an integrated IEEE 802.x LAN</a:t>
          </a:r>
        </a:p>
        <a:p>
          <a:pPr marL="114300" lvl="1" indent="-114300" algn="l" defTabSz="622300">
            <a:lnSpc>
              <a:spcPct val="90000"/>
            </a:lnSpc>
            <a:spcBef>
              <a:spcPct val="0"/>
            </a:spcBef>
            <a:spcAft>
              <a:spcPct val="15000"/>
            </a:spcAft>
            <a:buChar char="•"/>
          </a:pPr>
          <a:r>
            <a:rPr lang="en-US" sz="1400" b="1" kern="1200" dirty="0">
              <a:effectLst>
                <a:outerShdw blurRad="38100" dist="38100" dir="2700000" algn="tl">
                  <a:srgbClr val="000000">
                    <a:alpha val="43137"/>
                  </a:srgbClr>
                </a:outerShdw>
              </a:effectLst>
            </a:rPr>
            <a:t>Takes care of any address translation and media conversion logic required for the exchange of data</a:t>
          </a:r>
        </a:p>
      </dsp:txBody>
      <dsp:txXfrm>
        <a:off x="1611122" y="1025778"/>
        <a:ext cx="1476121" cy="295224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5DB74C-3113-0B48-8DDF-7657A0FFEC1E}">
      <dsp:nvSpPr>
        <dsp:cNvPr id="0" name=""/>
        <dsp:cNvSpPr/>
      </dsp:nvSpPr>
      <dsp:spPr>
        <a:xfrm>
          <a:off x="3352799" y="0"/>
          <a:ext cx="5029200" cy="1317624"/>
        </a:xfrm>
        <a:prstGeom prst="rightArrow">
          <a:avLst>
            <a:gd name="adj1" fmla="val 75000"/>
            <a:gd name="adj2" fmla="val 50000"/>
          </a:avLst>
        </a:prstGeom>
        <a:solidFill>
          <a:schemeClr val="accent1">
            <a:alpha val="90000"/>
            <a:tint val="40000"/>
            <a:hueOff val="0"/>
            <a:satOff val="0"/>
            <a:lumOff val="0"/>
            <a:alphaOff val="0"/>
          </a:schemeClr>
        </a:solidFill>
        <a:ln w="38100" cap="flat" cmpd="sng" algn="ctr">
          <a:solidFill>
            <a:schemeClr val="accent1">
              <a:alpha val="90000"/>
              <a:tint val="40000"/>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10795" tIns="10795" rIns="10795" bIns="10795" numCol="1" spcCol="1270" anchor="t" anchorCtr="0">
          <a:noAutofit/>
        </a:bodyPr>
        <a:lstStyle/>
        <a:p>
          <a:pPr marL="171450" lvl="1" indent="-171450" algn="l" defTabSz="755650">
            <a:lnSpc>
              <a:spcPct val="90000"/>
            </a:lnSpc>
            <a:spcBef>
              <a:spcPct val="0"/>
            </a:spcBef>
            <a:spcAft>
              <a:spcPct val="15000"/>
            </a:spcAft>
            <a:buChar char="•"/>
          </a:pPr>
          <a:r>
            <a:rPr lang="en-US" sz="1700" kern="1200" dirty="0"/>
            <a:t>A station of this type is either stationary or moves only within the direct communication range of the communicating stations of a single BSS</a:t>
          </a:r>
        </a:p>
      </dsp:txBody>
      <dsp:txXfrm>
        <a:off x="3352799" y="164703"/>
        <a:ext cx="4535091" cy="988218"/>
      </dsp:txXfrm>
    </dsp:sp>
    <dsp:sp modelId="{6B790D76-3D31-B246-AEF5-F7B4C873D0FE}">
      <dsp:nvSpPr>
        <dsp:cNvPr id="0" name=""/>
        <dsp:cNvSpPr/>
      </dsp:nvSpPr>
      <dsp:spPr>
        <a:xfrm>
          <a:off x="0" y="0"/>
          <a:ext cx="3352800" cy="1317624"/>
        </a:xfrm>
        <a:prstGeom prst="round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8590" tIns="74295" rIns="148590" bIns="74295" numCol="1" spcCol="1270" anchor="ctr" anchorCtr="0">
          <a:noAutofit/>
        </a:bodyPr>
        <a:lstStyle/>
        <a:p>
          <a:pPr marL="0" lvl="0" indent="0" algn="ctr" defTabSz="1733550">
            <a:lnSpc>
              <a:spcPct val="90000"/>
            </a:lnSpc>
            <a:spcBef>
              <a:spcPct val="0"/>
            </a:spcBef>
            <a:spcAft>
              <a:spcPct val="35000"/>
            </a:spcAft>
            <a:buNone/>
          </a:pPr>
          <a:r>
            <a:rPr lang="en-US" sz="3900" kern="1200" dirty="0"/>
            <a:t>No transition</a:t>
          </a:r>
        </a:p>
      </dsp:txBody>
      <dsp:txXfrm>
        <a:off x="64321" y="64321"/>
        <a:ext cx="3224158" cy="1188982"/>
      </dsp:txXfrm>
    </dsp:sp>
    <dsp:sp modelId="{33912197-3FE4-E249-9FE7-5D2D945A32DA}">
      <dsp:nvSpPr>
        <dsp:cNvPr id="0" name=""/>
        <dsp:cNvSpPr/>
      </dsp:nvSpPr>
      <dsp:spPr>
        <a:xfrm>
          <a:off x="3352800" y="1449387"/>
          <a:ext cx="5029200" cy="1317624"/>
        </a:xfrm>
        <a:prstGeom prst="rightArrow">
          <a:avLst>
            <a:gd name="adj1" fmla="val 75000"/>
            <a:gd name="adj2" fmla="val 50000"/>
          </a:avLst>
        </a:prstGeom>
        <a:solidFill>
          <a:schemeClr val="accent1">
            <a:alpha val="90000"/>
            <a:tint val="40000"/>
            <a:hueOff val="0"/>
            <a:satOff val="0"/>
            <a:lumOff val="0"/>
            <a:alphaOff val="0"/>
          </a:schemeClr>
        </a:solidFill>
        <a:ln w="38100" cap="flat" cmpd="sng" algn="ctr">
          <a:solidFill>
            <a:schemeClr val="accent1">
              <a:alpha val="90000"/>
              <a:tint val="40000"/>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8890" tIns="8890" rIns="8890" bIns="8890" numCol="1" spcCol="1270" anchor="t" anchorCtr="0">
          <a:noAutofit/>
        </a:bodyPr>
        <a:lstStyle/>
        <a:p>
          <a:pPr marL="114300" lvl="1" indent="-114300" algn="l" defTabSz="622300">
            <a:lnSpc>
              <a:spcPct val="90000"/>
            </a:lnSpc>
            <a:spcBef>
              <a:spcPct val="0"/>
            </a:spcBef>
            <a:spcAft>
              <a:spcPct val="15000"/>
            </a:spcAft>
            <a:buChar char="•"/>
          </a:pPr>
          <a:r>
            <a:rPr lang="en-US" sz="1400" kern="1200" dirty="0"/>
            <a:t>This is defined as a station movement from one BSS to another BSS within the same ESS</a:t>
          </a:r>
        </a:p>
        <a:p>
          <a:pPr marL="114300" lvl="1" indent="-114300" algn="l" defTabSz="622300">
            <a:lnSpc>
              <a:spcPct val="90000"/>
            </a:lnSpc>
            <a:spcBef>
              <a:spcPct val="0"/>
            </a:spcBef>
            <a:spcAft>
              <a:spcPct val="15000"/>
            </a:spcAft>
            <a:buChar char="•"/>
          </a:pPr>
          <a:r>
            <a:rPr lang="en-US" sz="1400" kern="1200" dirty="0"/>
            <a:t>In this case, delivery of data to the station requires that the addressing capability be able to recognize the new location of the station</a:t>
          </a:r>
        </a:p>
      </dsp:txBody>
      <dsp:txXfrm>
        <a:off x="3352800" y="1614090"/>
        <a:ext cx="4535091" cy="988218"/>
      </dsp:txXfrm>
    </dsp:sp>
    <dsp:sp modelId="{3CF29323-350A-AD43-A156-790666239BE2}">
      <dsp:nvSpPr>
        <dsp:cNvPr id="0" name=""/>
        <dsp:cNvSpPr/>
      </dsp:nvSpPr>
      <dsp:spPr>
        <a:xfrm>
          <a:off x="0" y="1449387"/>
          <a:ext cx="3352800" cy="1317624"/>
        </a:xfrm>
        <a:prstGeom prst="round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8590" tIns="74295" rIns="148590" bIns="74295" numCol="1" spcCol="1270" anchor="ctr" anchorCtr="0">
          <a:noAutofit/>
        </a:bodyPr>
        <a:lstStyle/>
        <a:p>
          <a:pPr marL="0" lvl="0" indent="0" algn="ctr" defTabSz="1733550">
            <a:lnSpc>
              <a:spcPct val="90000"/>
            </a:lnSpc>
            <a:spcBef>
              <a:spcPct val="0"/>
            </a:spcBef>
            <a:spcAft>
              <a:spcPct val="35000"/>
            </a:spcAft>
            <a:buNone/>
          </a:pPr>
          <a:r>
            <a:rPr lang="en-US" sz="3900" kern="1200" dirty="0"/>
            <a:t>BSS transition</a:t>
          </a:r>
        </a:p>
      </dsp:txBody>
      <dsp:txXfrm>
        <a:off x="64321" y="1513708"/>
        <a:ext cx="3224158" cy="1188982"/>
      </dsp:txXfrm>
    </dsp:sp>
    <dsp:sp modelId="{3691B5C2-4A0C-3343-8A79-86C516708740}">
      <dsp:nvSpPr>
        <dsp:cNvPr id="0" name=""/>
        <dsp:cNvSpPr/>
      </dsp:nvSpPr>
      <dsp:spPr>
        <a:xfrm>
          <a:off x="3352800" y="2898775"/>
          <a:ext cx="5029200" cy="1317624"/>
        </a:xfrm>
        <a:prstGeom prst="rightArrow">
          <a:avLst>
            <a:gd name="adj1" fmla="val 75000"/>
            <a:gd name="adj2" fmla="val 50000"/>
          </a:avLst>
        </a:prstGeom>
        <a:solidFill>
          <a:schemeClr val="accent1">
            <a:alpha val="90000"/>
            <a:tint val="40000"/>
            <a:hueOff val="0"/>
            <a:satOff val="0"/>
            <a:lumOff val="0"/>
            <a:alphaOff val="0"/>
          </a:schemeClr>
        </a:solidFill>
        <a:ln w="38100" cap="flat" cmpd="sng" algn="ctr">
          <a:solidFill>
            <a:schemeClr val="accent1">
              <a:alpha val="90000"/>
              <a:tint val="40000"/>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8890" tIns="8890" rIns="8890" bIns="8890" numCol="1" spcCol="1270" anchor="t" anchorCtr="0">
          <a:noAutofit/>
        </a:bodyPr>
        <a:lstStyle/>
        <a:p>
          <a:pPr marL="114300" lvl="1" indent="-114300" algn="l" defTabSz="622300">
            <a:lnSpc>
              <a:spcPct val="90000"/>
            </a:lnSpc>
            <a:spcBef>
              <a:spcPct val="0"/>
            </a:spcBef>
            <a:spcAft>
              <a:spcPct val="15000"/>
            </a:spcAft>
            <a:buChar char="•"/>
          </a:pPr>
          <a:r>
            <a:rPr lang="en-US" sz="1400" kern="1200" dirty="0"/>
            <a:t>This is defined as a station movement from a BSS in one ESS to a BSS within another ESS</a:t>
          </a:r>
        </a:p>
        <a:p>
          <a:pPr marL="114300" lvl="1" indent="-114300" algn="l" defTabSz="622300">
            <a:lnSpc>
              <a:spcPct val="90000"/>
            </a:lnSpc>
            <a:spcBef>
              <a:spcPct val="0"/>
            </a:spcBef>
            <a:spcAft>
              <a:spcPct val="15000"/>
            </a:spcAft>
            <a:buChar char="•"/>
          </a:pPr>
          <a:r>
            <a:rPr lang="en-US" sz="1400" kern="1200" dirty="0"/>
            <a:t>Maintenance of upper-layer connections supported by 802.11 cannot be guaranteed</a:t>
          </a:r>
        </a:p>
        <a:p>
          <a:pPr marL="114300" lvl="1" indent="-114300" algn="l" defTabSz="622300">
            <a:lnSpc>
              <a:spcPct val="90000"/>
            </a:lnSpc>
            <a:spcBef>
              <a:spcPct val="0"/>
            </a:spcBef>
            <a:spcAft>
              <a:spcPct val="15000"/>
            </a:spcAft>
            <a:buChar char="•"/>
          </a:pPr>
          <a:r>
            <a:rPr lang="en-US" sz="1400" kern="1200" dirty="0"/>
            <a:t>Disruption of service is likely to occur</a:t>
          </a:r>
        </a:p>
      </dsp:txBody>
      <dsp:txXfrm>
        <a:off x="3352800" y="3063478"/>
        <a:ext cx="4535091" cy="988218"/>
      </dsp:txXfrm>
    </dsp:sp>
    <dsp:sp modelId="{D89311F1-2672-974B-A24A-B50A2FE041EE}">
      <dsp:nvSpPr>
        <dsp:cNvPr id="0" name=""/>
        <dsp:cNvSpPr/>
      </dsp:nvSpPr>
      <dsp:spPr>
        <a:xfrm>
          <a:off x="0" y="2898775"/>
          <a:ext cx="3352800" cy="1317624"/>
        </a:xfrm>
        <a:prstGeom prst="round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8590" tIns="74295" rIns="148590" bIns="74295" numCol="1" spcCol="1270" anchor="ctr" anchorCtr="0">
          <a:noAutofit/>
        </a:bodyPr>
        <a:lstStyle/>
        <a:p>
          <a:pPr marL="0" lvl="0" indent="0" algn="ctr" defTabSz="1733550">
            <a:lnSpc>
              <a:spcPct val="90000"/>
            </a:lnSpc>
            <a:spcBef>
              <a:spcPct val="0"/>
            </a:spcBef>
            <a:spcAft>
              <a:spcPct val="35000"/>
            </a:spcAft>
            <a:buNone/>
          </a:pPr>
          <a:r>
            <a:rPr lang="en-US" sz="3900" kern="1200" dirty="0"/>
            <a:t>ESS transition </a:t>
          </a:r>
        </a:p>
      </dsp:txBody>
      <dsp:txXfrm>
        <a:off x="64321" y="2963096"/>
        <a:ext cx="3224158" cy="118898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F1ED31-3299-974E-8BF9-AB51D077729A}">
      <dsp:nvSpPr>
        <dsp:cNvPr id="0" name=""/>
        <dsp:cNvSpPr/>
      </dsp:nvSpPr>
      <dsp:spPr>
        <a:xfrm>
          <a:off x="846" y="0"/>
          <a:ext cx="2200795" cy="4064000"/>
        </a:xfrm>
        <a:prstGeom prst="roundRect">
          <a:avLst>
            <a:gd name="adj" fmla="val 10000"/>
          </a:avLst>
        </a:prstGeom>
        <a:solidFill>
          <a:schemeClr val="bg1"/>
        </a:solidFill>
        <a:ln>
          <a:solidFill>
            <a:schemeClr val="accent1"/>
          </a:solidFill>
        </a:ln>
        <a:effectLst>
          <a:outerShdw blurRad="38100" dist="25400" dir="5400000" rotWithShape="0">
            <a:srgbClr val="000000">
              <a:alpha val="50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Wired Equivalent Privacy (WEP)</a:t>
          </a:r>
        </a:p>
      </dsp:txBody>
      <dsp:txXfrm>
        <a:off x="846" y="0"/>
        <a:ext cx="2200795" cy="1219200"/>
      </dsp:txXfrm>
    </dsp:sp>
    <dsp:sp modelId="{EA91DD04-E218-5C4E-A66B-FB88D3FC7442}">
      <dsp:nvSpPr>
        <dsp:cNvPr id="0" name=""/>
        <dsp:cNvSpPr/>
      </dsp:nvSpPr>
      <dsp:spPr>
        <a:xfrm>
          <a:off x="220926" y="1220390"/>
          <a:ext cx="1760636" cy="1225351"/>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None/>
          </a:pPr>
          <a:r>
            <a:rPr lang="en-US" sz="1500" kern="1200" dirty="0"/>
            <a:t>The privacy portion of the 802.11 standard</a:t>
          </a:r>
        </a:p>
      </dsp:txBody>
      <dsp:txXfrm>
        <a:off x="256815" y="1256279"/>
        <a:ext cx="1688858" cy="1153573"/>
      </dsp:txXfrm>
    </dsp:sp>
    <dsp:sp modelId="{724DACBF-FADA-4D44-8D26-36D81CECC591}">
      <dsp:nvSpPr>
        <dsp:cNvPr id="0" name=""/>
        <dsp:cNvSpPr/>
      </dsp:nvSpPr>
      <dsp:spPr>
        <a:xfrm>
          <a:off x="220926" y="2634257"/>
          <a:ext cx="1760636" cy="1225351"/>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None/>
          </a:pPr>
          <a:r>
            <a:rPr lang="en-US" sz="1500" kern="1200" dirty="0"/>
            <a:t>Contained major weaknesses</a:t>
          </a:r>
        </a:p>
      </dsp:txBody>
      <dsp:txXfrm>
        <a:off x="256815" y="2670146"/>
        <a:ext cx="1688858" cy="1153573"/>
      </dsp:txXfrm>
    </dsp:sp>
    <dsp:sp modelId="{B8415DF0-7C7D-0549-9927-679D2A1C8B94}">
      <dsp:nvSpPr>
        <dsp:cNvPr id="0" name=""/>
        <dsp:cNvSpPr/>
      </dsp:nvSpPr>
      <dsp:spPr>
        <a:xfrm>
          <a:off x="2366702" y="0"/>
          <a:ext cx="2200795" cy="4064000"/>
        </a:xfrm>
        <a:prstGeom prst="roundRect">
          <a:avLst>
            <a:gd name="adj" fmla="val 10000"/>
          </a:avLst>
        </a:prstGeom>
        <a:solidFill>
          <a:schemeClr val="bg1"/>
        </a:solidFill>
        <a:ln>
          <a:solidFill>
            <a:schemeClr val="accent1"/>
          </a:solidFill>
        </a:ln>
        <a:effectLst>
          <a:outerShdw blurRad="38100" dist="25400" dir="5400000" rotWithShape="0">
            <a:srgbClr val="000000">
              <a:alpha val="50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Wi-Fi Protected Access (WPA)</a:t>
          </a:r>
        </a:p>
      </dsp:txBody>
      <dsp:txXfrm>
        <a:off x="2366702" y="0"/>
        <a:ext cx="2200795" cy="1219200"/>
      </dsp:txXfrm>
    </dsp:sp>
    <dsp:sp modelId="{03E2DC46-C21E-BD4F-A344-5CC0127DF357}">
      <dsp:nvSpPr>
        <dsp:cNvPr id="0" name=""/>
        <dsp:cNvSpPr/>
      </dsp:nvSpPr>
      <dsp:spPr>
        <a:xfrm>
          <a:off x="2586781" y="1220390"/>
          <a:ext cx="1760636" cy="1225351"/>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None/>
          </a:pPr>
          <a:r>
            <a:rPr lang="en-US" sz="1500" kern="1200" dirty="0"/>
            <a:t>A set of security mechanisms that eliminates most 802.11 security issues </a:t>
          </a:r>
        </a:p>
      </dsp:txBody>
      <dsp:txXfrm>
        <a:off x="2622670" y="1256279"/>
        <a:ext cx="1688858" cy="1153573"/>
      </dsp:txXfrm>
    </dsp:sp>
    <dsp:sp modelId="{72363767-3F99-8040-A689-918E4AF7525E}">
      <dsp:nvSpPr>
        <dsp:cNvPr id="0" name=""/>
        <dsp:cNvSpPr/>
      </dsp:nvSpPr>
      <dsp:spPr>
        <a:xfrm>
          <a:off x="2586781" y="2634257"/>
          <a:ext cx="1760636" cy="1225351"/>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None/>
          </a:pPr>
          <a:r>
            <a:rPr lang="en-US" sz="1500" kern="1200" dirty="0"/>
            <a:t>Based on the current state of the 802.11i standard</a:t>
          </a:r>
        </a:p>
      </dsp:txBody>
      <dsp:txXfrm>
        <a:off x="2622670" y="2670146"/>
        <a:ext cx="1688858" cy="1153573"/>
      </dsp:txXfrm>
    </dsp:sp>
    <dsp:sp modelId="{FAE8871B-0E9D-6448-8C8F-83D6599FA8BF}">
      <dsp:nvSpPr>
        <dsp:cNvPr id="0" name=""/>
        <dsp:cNvSpPr/>
      </dsp:nvSpPr>
      <dsp:spPr>
        <a:xfrm>
          <a:off x="4732557" y="0"/>
          <a:ext cx="2200795" cy="4064000"/>
        </a:xfrm>
        <a:prstGeom prst="roundRect">
          <a:avLst>
            <a:gd name="adj" fmla="val 10000"/>
          </a:avLst>
        </a:prstGeom>
        <a:solidFill>
          <a:schemeClr val="bg1"/>
        </a:solidFill>
        <a:ln>
          <a:solidFill>
            <a:schemeClr val="accent1"/>
          </a:solidFill>
        </a:ln>
        <a:effectLst>
          <a:outerShdw blurRad="38100" dist="25400" dir="5400000" rotWithShape="0">
            <a:srgbClr val="000000">
              <a:alpha val="50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Robust Security Network (RSN)</a:t>
          </a:r>
        </a:p>
      </dsp:txBody>
      <dsp:txXfrm>
        <a:off x="4732557" y="0"/>
        <a:ext cx="2200795" cy="1219200"/>
      </dsp:txXfrm>
    </dsp:sp>
    <dsp:sp modelId="{F5687745-87F0-504E-8701-F45E5CB37F06}">
      <dsp:nvSpPr>
        <dsp:cNvPr id="0" name=""/>
        <dsp:cNvSpPr/>
      </dsp:nvSpPr>
      <dsp:spPr>
        <a:xfrm>
          <a:off x="4952637" y="1220390"/>
          <a:ext cx="1760636" cy="1225351"/>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None/>
          </a:pPr>
          <a:r>
            <a:rPr lang="en-US" sz="1500" kern="1200" dirty="0"/>
            <a:t>Final form of the 802.11i standard</a:t>
          </a:r>
        </a:p>
      </dsp:txBody>
      <dsp:txXfrm>
        <a:off x="4988526" y="1256279"/>
        <a:ext cx="1688858" cy="1153573"/>
      </dsp:txXfrm>
    </dsp:sp>
    <dsp:sp modelId="{E71E4501-18F3-8E4F-AD32-AA842572BA32}">
      <dsp:nvSpPr>
        <dsp:cNvPr id="0" name=""/>
        <dsp:cNvSpPr/>
      </dsp:nvSpPr>
      <dsp:spPr>
        <a:xfrm>
          <a:off x="4952637" y="2634257"/>
          <a:ext cx="1760636" cy="1225351"/>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None/>
          </a:pPr>
          <a:r>
            <a:rPr lang="en-US" sz="1500" kern="1200" dirty="0"/>
            <a:t>Complex</a:t>
          </a:r>
        </a:p>
      </dsp:txBody>
      <dsp:txXfrm>
        <a:off x="4988526" y="2670146"/>
        <a:ext cx="1688858" cy="115357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D9FBD9-6E4D-8245-9BA6-6BBC54003EDB}">
      <dsp:nvSpPr>
        <dsp:cNvPr id="0" name=""/>
        <dsp:cNvSpPr/>
      </dsp:nvSpPr>
      <dsp:spPr>
        <a:xfrm>
          <a:off x="603652" y="0"/>
          <a:ext cx="5334000" cy="5334000"/>
        </a:xfrm>
        <a:prstGeom prst="triangle">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2F5B5F4A-BF40-8643-8CA0-D6D845181C61}">
      <dsp:nvSpPr>
        <dsp:cNvPr id="0" name=""/>
        <dsp:cNvSpPr/>
      </dsp:nvSpPr>
      <dsp:spPr>
        <a:xfrm>
          <a:off x="2514616" y="1371602"/>
          <a:ext cx="5091089" cy="1768041"/>
        </a:xfrm>
        <a:prstGeom prst="round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1" kern="1200" dirty="0"/>
            <a:t>EAP Over LAN (EAPOL) Key Confirmation Key (EAPOL-KCK)</a:t>
          </a:r>
          <a:endParaRPr lang="en-US" sz="1500" kern="1200" dirty="0"/>
        </a:p>
        <a:p>
          <a:pPr marL="114300" lvl="1" indent="-114300" algn="l" defTabSz="666750">
            <a:lnSpc>
              <a:spcPct val="90000"/>
            </a:lnSpc>
            <a:spcBef>
              <a:spcPct val="0"/>
            </a:spcBef>
            <a:spcAft>
              <a:spcPct val="15000"/>
            </a:spcAft>
            <a:buChar char="•"/>
          </a:pPr>
          <a:r>
            <a:rPr lang="en-US" sz="1500" kern="1200" dirty="0"/>
            <a:t>Supports the integrity and data origin authenticity of STA-to-AP control frames during operational setup of an RSN</a:t>
          </a:r>
        </a:p>
        <a:p>
          <a:pPr marL="114300" lvl="1" indent="-114300" algn="l" defTabSz="666750">
            <a:lnSpc>
              <a:spcPct val="90000"/>
            </a:lnSpc>
            <a:spcBef>
              <a:spcPct val="0"/>
            </a:spcBef>
            <a:spcAft>
              <a:spcPct val="15000"/>
            </a:spcAft>
            <a:buChar char="•"/>
          </a:pPr>
          <a:r>
            <a:rPr lang="en-US" sz="1500" kern="1200" dirty="0"/>
            <a:t>It also performs an access control function: proof-of-possession of the PMK</a:t>
          </a:r>
        </a:p>
        <a:p>
          <a:pPr marL="114300" lvl="1" indent="-114300" algn="l" defTabSz="666750">
            <a:lnSpc>
              <a:spcPct val="90000"/>
            </a:lnSpc>
            <a:spcBef>
              <a:spcPct val="0"/>
            </a:spcBef>
            <a:spcAft>
              <a:spcPct val="15000"/>
            </a:spcAft>
            <a:buChar char="•"/>
          </a:pPr>
          <a:r>
            <a:rPr lang="en-US" sz="1500" kern="1200" dirty="0"/>
            <a:t>An entity that possesses the PMK is authorized to use the link</a:t>
          </a:r>
        </a:p>
      </dsp:txBody>
      <dsp:txXfrm>
        <a:off x="2600925" y="1457911"/>
        <a:ext cx="4918471" cy="1595423"/>
      </dsp:txXfrm>
    </dsp:sp>
    <dsp:sp modelId="{565D9650-2929-FC4A-8BEF-802A77FE8785}">
      <dsp:nvSpPr>
        <dsp:cNvPr id="0" name=""/>
        <dsp:cNvSpPr/>
      </dsp:nvSpPr>
      <dsp:spPr>
        <a:xfrm>
          <a:off x="3586782" y="3149262"/>
          <a:ext cx="4327911" cy="1051173"/>
        </a:xfrm>
        <a:prstGeom prst="round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1" kern="1200" dirty="0"/>
            <a:t>EAPOL Key Encryption Key (EAPOL-KEK)</a:t>
          </a:r>
        </a:p>
        <a:p>
          <a:pPr marL="114300" lvl="1" indent="-114300" algn="l" defTabSz="666750">
            <a:lnSpc>
              <a:spcPct val="90000"/>
            </a:lnSpc>
            <a:spcBef>
              <a:spcPct val="0"/>
            </a:spcBef>
            <a:spcAft>
              <a:spcPct val="15000"/>
            </a:spcAft>
            <a:buChar char="•"/>
          </a:pPr>
          <a:r>
            <a:rPr lang="en-US" sz="1500" kern="1200" dirty="0"/>
            <a:t>Protects the confidentiality of keys and other data during some RSN association procedures</a:t>
          </a:r>
        </a:p>
      </dsp:txBody>
      <dsp:txXfrm>
        <a:off x="3638096" y="3200576"/>
        <a:ext cx="4225283" cy="948545"/>
      </dsp:txXfrm>
    </dsp:sp>
    <dsp:sp modelId="{DE2ED70D-5967-3841-AD73-516C3D773BB2}">
      <dsp:nvSpPr>
        <dsp:cNvPr id="0" name=""/>
        <dsp:cNvSpPr/>
      </dsp:nvSpPr>
      <dsp:spPr>
        <a:xfrm>
          <a:off x="4686299" y="4233810"/>
          <a:ext cx="3467100" cy="1051173"/>
        </a:xfrm>
        <a:prstGeom prst="round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1" kern="1200" dirty="0"/>
            <a:t>Temporal Key (TK)</a:t>
          </a:r>
        </a:p>
        <a:p>
          <a:pPr marL="114300" lvl="1" indent="-114300" algn="l" defTabSz="666750">
            <a:lnSpc>
              <a:spcPct val="90000"/>
            </a:lnSpc>
            <a:spcBef>
              <a:spcPct val="0"/>
            </a:spcBef>
            <a:spcAft>
              <a:spcPct val="15000"/>
            </a:spcAft>
            <a:buChar char="•"/>
          </a:pPr>
          <a:r>
            <a:rPr lang="en-US" sz="1500" kern="1200" dirty="0"/>
            <a:t>Provides the actual protection for user traffic</a:t>
          </a:r>
        </a:p>
      </dsp:txBody>
      <dsp:txXfrm>
        <a:off x="4737613" y="4285124"/>
        <a:ext cx="3364472" cy="948545"/>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7.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07" charset="0"/>
              </a:defRPr>
            </a:lvl1pPr>
          </a:lstStyle>
          <a:p>
            <a:pPr>
              <a:defRPr/>
            </a:pPr>
            <a:endParaRPr lang="en-US" dirty="0"/>
          </a:p>
        </p:txBody>
      </p:sp>
      <p:sp>
        <p:nvSpPr>
          <p:cNvPr id="8192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07" charset="0"/>
              </a:defRPr>
            </a:lvl1pPr>
          </a:lstStyle>
          <a:p>
            <a:pPr>
              <a:defRPr/>
            </a:pPr>
            <a:endParaRPr lang="en-US" dirty="0"/>
          </a:p>
        </p:txBody>
      </p:sp>
      <p:sp>
        <p:nvSpPr>
          <p:cNvPr id="8192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07" charset="0"/>
              </a:defRPr>
            </a:lvl1pPr>
          </a:lstStyle>
          <a:p>
            <a:pPr>
              <a:defRPr/>
            </a:pPr>
            <a:endParaRPr lang="en-US" dirty="0"/>
          </a:p>
        </p:txBody>
      </p:sp>
      <p:sp>
        <p:nvSpPr>
          <p:cNvPr id="8192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107" charset="0"/>
              </a:defRPr>
            </a:lvl1pPr>
          </a:lstStyle>
          <a:p>
            <a:pPr>
              <a:defRPr/>
            </a:pPr>
            <a:fld id="{64C2EC6D-5249-C34B-B63B-202323D295D6}" type="slidenum">
              <a:rPr lang="en-US"/>
              <a:pPr>
                <a:defRPr/>
              </a:pPr>
              <a:t>‹#›</a:t>
            </a:fld>
            <a:endParaRPr lang="en-US" dirty="0"/>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07" charset="0"/>
              </a:defRPr>
            </a:lvl1pPr>
          </a:lstStyle>
          <a:p>
            <a:pPr>
              <a:defRPr/>
            </a:pPr>
            <a:endParaRPr lang="en-US" dirty="0"/>
          </a:p>
        </p:txBody>
      </p:sp>
      <p:sp>
        <p:nvSpPr>
          <p:cNvPr id="22531" name="Rectangle 1027"/>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07" charset="0"/>
              </a:defRPr>
            </a:lvl1pPr>
          </a:lstStyle>
          <a:p>
            <a:pPr>
              <a:defRPr/>
            </a:pPr>
            <a:endParaRPr lang="en-US" dirty="0"/>
          </a:p>
        </p:txBody>
      </p:sp>
      <p:sp>
        <p:nvSpPr>
          <p:cNvPr id="14340"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533" name="Rectangle 1029"/>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1030"/>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07" charset="0"/>
              </a:defRPr>
            </a:lvl1pPr>
          </a:lstStyle>
          <a:p>
            <a:pPr>
              <a:defRPr/>
            </a:pPr>
            <a:endParaRPr lang="en-US" dirty="0"/>
          </a:p>
        </p:txBody>
      </p:sp>
      <p:sp>
        <p:nvSpPr>
          <p:cNvPr id="22535" name="Rectangle 1031"/>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107" charset="0"/>
              </a:defRPr>
            </a:lvl1pPr>
          </a:lstStyle>
          <a:p>
            <a:pPr>
              <a:defRPr/>
            </a:pPr>
            <a:fld id="{A597342B-8AE1-B34D-BBA5-CCBFD7D5E8F6}" type="slidenum">
              <a:rPr lang="en-AU"/>
              <a:pPr>
                <a:defRPr/>
              </a:pPr>
              <a:t>‹#›</a:t>
            </a:fld>
            <a:endParaRPr lang="en-AU" dirty="0"/>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pitchFamily="-107" charset="-128"/>
        <a:cs typeface="ＭＳ Ｐゴシック" pitchFamily="-107"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031"/>
          <p:cNvSpPr>
            <a:spLocks noGrp="1" noChangeArrowheads="1"/>
          </p:cNvSpPr>
          <p:nvPr>
            <p:ph type="sldNum" sz="quarter" idx="5"/>
          </p:nvPr>
        </p:nvSpPr>
        <p:spPr>
          <a:noFill/>
        </p:spPr>
        <p:txBody>
          <a:bodyPr/>
          <a:lstStyle/>
          <a:p>
            <a:fld id="{E26E1FC6-D2C9-EC40-897D-3551EC57662E}" type="slidenum">
              <a:rPr lang="en-AU">
                <a:latin typeface="Arial" pitchFamily="-84" charset="0"/>
              </a:rPr>
              <a:pPr/>
              <a:t>1</a:t>
            </a:fld>
            <a:endParaRPr lang="en-AU" dirty="0">
              <a:latin typeface="Arial" pitchFamily="-84"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en-US" dirty="0">
                <a:latin typeface="Times New Roman" pitchFamily="-84" charset="0"/>
                <a:ea typeface="ＭＳ Ｐゴシック" pitchFamily="-84" charset="-128"/>
                <a:cs typeface="ＭＳ Ｐゴシック" pitchFamily="-84" charset="-128"/>
              </a:rPr>
              <a:t>Lecture slides prepared for “Cryptography and Network Security”, 8/e, by William Stallings</a:t>
            </a:r>
            <a:r>
              <a:rPr lang="en-US" dirty="0">
                <a:latin typeface="Arial" pitchFamily="-84" charset="0"/>
                <a:ea typeface="ＭＳ Ｐゴシック" pitchFamily="-84" charset="-128"/>
                <a:cs typeface="ＭＳ Ｐゴシック" pitchFamily="-84" charset="-128"/>
              </a:rPr>
              <a:t>, Chapter 18 – “</a:t>
            </a:r>
            <a:r>
              <a:rPr lang="en-AU" dirty="0">
                <a:latin typeface="Arial" pitchFamily="-84" charset="0"/>
                <a:ea typeface="ＭＳ Ｐゴシック" pitchFamily="-84" charset="-128"/>
                <a:cs typeface="ＭＳ Ｐゴシック" pitchFamily="-84" charset="-128"/>
              </a:rPr>
              <a:t>Wireless</a:t>
            </a:r>
            <a:r>
              <a:rPr lang="en-AU" baseline="0" dirty="0">
                <a:latin typeface="Arial" pitchFamily="-84" charset="0"/>
                <a:ea typeface="ＭＳ Ｐゴシック" pitchFamily="-84" charset="-128"/>
                <a:cs typeface="ＭＳ Ｐゴシック" pitchFamily="-84" charset="-128"/>
              </a:rPr>
              <a:t> Network Security</a:t>
            </a:r>
            <a:r>
              <a:rPr lang="en-US" dirty="0">
                <a:latin typeface="Arial" pitchFamily="-84" charset="0"/>
                <a:ea typeface="ＭＳ Ｐゴシック" pitchFamily="-84" charset="-128"/>
                <a:cs typeface="ＭＳ Ｐゴシック" pitchFamily="-84" charset="-128"/>
              </a:rPr>
              <a:t>”.</a:t>
            </a:r>
            <a:endParaRPr lang="en-AU" dirty="0">
              <a:latin typeface="Arial" pitchFamily="-84" charset="0"/>
              <a:ea typeface="ＭＳ Ｐゴシック" pitchFamily="-84" charset="-128"/>
              <a:cs typeface="ＭＳ Ｐゴシック" pitchFamily="-84" charset="-128"/>
            </a:endParaRPr>
          </a:p>
          <a:p>
            <a:pPr eaLnBrk="1" hangingPunct="1"/>
            <a:endParaRPr lang="en-AU" dirty="0">
              <a:latin typeface="Times New Roman" pitchFamily="-84" charset="0"/>
              <a:ea typeface="ＭＳ Ｐゴシック" pitchFamily="-84" charset="-128"/>
              <a:cs typeface="ＭＳ Ｐゴシック" pitchFamily="-84" charset="-128"/>
            </a:endParaRPr>
          </a:p>
          <a:p>
            <a:pPr eaLnBrk="1" hangingPunct="1"/>
            <a:endParaRPr lang="en-US" dirty="0">
              <a:latin typeface="Arial" pitchFamily="-84" charset="0"/>
              <a:ea typeface="ＭＳ Ｐゴシック" pitchFamily="-84" charset="-128"/>
              <a:cs typeface="ＭＳ Ｐゴシック" pitchFamily="-8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pitchFamily="-107" charset="-128"/>
                <a:cs typeface="ＭＳ Ｐゴシック" pitchFamily="-107" charset="-128"/>
              </a:rPr>
              <a:t>Prior to the widespread use of smartphones, the dominant paradigm for computer and network security in organizations was as follows. Corporate IT was tightly controlled. User devices were typically limited to Windows PCs. Business applications were controlled by IT and either run locally on endpoints or on physical servers in data centers. Network security was based upon clearly defined perimeters that separated trusted internal networks from the untrusted Internet. Since then, there have been massive changes in each of these assumptions. An organization’s networks must accommodate the following: </a:t>
            </a:r>
            <a:endParaRPr lang="en-US" dirty="0"/>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b="1" kern="1200" dirty="0">
                <a:solidFill>
                  <a:schemeClr val="tx1"/>
                </a:solidFill>
                <a:effectLst/>
                <a:latin typeface="Arial" charset="0"/>
                <a:ea typeface="ＭＳ Ｐゴシック" pitchFamily="-107" charset="-128"/>
                <a:cs typeface="ＭＳ Ｐゴシック" pitchFamily="-107" charset="-128"/>
              </a:rPr>
              <a:t>Growing use of new devices: </a:t>
            </a:r>
            <a:r>
              <a:rPr lang="en-US" sz="1200" kern="1200" dirty="0">
                <a:solidFill>
                  <a:schemeClr val="tx1"/>
                </a:solidFill>
                <a:effectLst/>
                <a:latin typeface="Arial" charset="0"/>
                <a:ea typeface="ＭＳ Ｐゴシック" pitchFamily="-107" charset="-128"/>
                <a:cs typeface="ＭＳ Ｐゴシック" pitchFamily="-107" charset="-128"/>
              </a:rPr>
              <a:t>Organizations are experiencing significant growth in employee use of mobile devices. In many cases, employees are allowed to use a combination of endpoint devices as part of their day-to-day activities. </a:t>
            </a:r>
          </a:p>
          <a:p>
            <a:endParaRPr lang="en-US" dirty="0"/>
          </a:p>
          <a:p>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b="1" kern="1200" dirty="0">
                <a:solidFill>
                  <a:schemeClr val="tx1"/>
                </a:solidFill>
                <a:effectLst/>
                <a:latin typeface="Arial" charset="0"/>
                <a:ea typeface="ＭＳ Ｐゴシック" pitchFamily="-107" charset="-128"/>
                <a:cs typeface="ＭＳ Ｐゴシック" pitchFamily="-107" charset="-128"/>
              </a:rPr>
              <a:t>Cloud-based applications: </a:t>
            </a:r>
            <a:r>
              <a:rPr lang="en-US" sz="1200" kern="1200" dirty="0">
                <a:solidFill>
                  <a:schemeClr val="tx1"/>
                </a:solidFill>
                <a:effectLst/>
                <a:latin typeface="Arial" charset="0"/>
                <a:ea typeface="ＭＳ Ｐゴシック" pitchFamily="-107" charset="-128"/>
                <a:cs typeface="ＭＳ Ｐゴシック" pitchFamily="-107" charset="-128"/>
              </a:rPr>
              <a:t>Applications no longer run solely on physical servers in corporate data centers. Quite the opposite, applications can run anywhere—on traditional physical servers, on mobile virtual servers, or in the cloud. Additionally, end users can now take advantage of a wide variety of cloud-based applications and IT services for personal and professional use. Facebook can be used for an employee’s personal profiles or as a component of a corporate marketing campaign. Employees depend upon Skype to speak with friends abroad or for legitimate business video conferencing. Dropbox and Box can be used to distribute documents between corporate and personal devices for mobility and user productivity. </a:t>
            </a:r>
            <a:endParaRPr lang="en-US" dirty="0"/>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b="1" kern="1200" dirty="0">
                <a:solidFill>
                  <a:schemeClr val="tx1"/>
                </a:solidFill>
                <a:effectLst/>
                <a:latin typeface="Arial" charset="0"/>
                <a:ea typeface="ＭＳ Ｐゴシック" pitchFamily="-107" charset="-128"/>
                <a:cs typeface="ＭＳ Ｐゴシック" pitchFamily="-107" charset="-128"/>
              </a:rPr>
              <a:t>De-</a:t>
            </a:r>
            <a:r>
              <a:rPr lang="en-US" sz="1200" b="1" kern="1200" dirty="0" err="1">
                <a:solidFill>
                  <a:schemeClr val="tx1"/>
                </a:solidFill>
                <a:effectLst/>
                <a:latin typeface="Arial" charset="0"/>
                <a:ea typeface="ＭＳ Ｐゴシック" pitchFamily="-107" charset="-128"/>
                <a:cs typeface="ＭＳ Ｐゴシック" pitchFamily="-107" charset="-128"/>
              </a:rPr>
              <a:t>perimeterization</a:t>
            </a:r>
            <a:r>
              <a:rPr lang="en-US" sz="1200" b="1" kern="1200" dirty="0">
                <a:solidFill>
                  <a:schemeClr val="tx1"/>
                </a:solidFill>
                <a:effectLst/>
                <a:latin typeface="Arial" charset="0"/>
                <a:ea typeface="ＭＳ Ｐゴシック" pitchFamily="-107" charset="-128"/>
                <a:cs typeface="ＭＳ Ｐゴシック" pitchFamily="-107" charset="-128"/>
              </a:rPr>
              <a:t>: </a:t>
            </a:r>
            <a:r>
              <a:rPr lang="en-US" sz="1200" kern="1200" dirty="0">
                <a:solidFill>
                  <a:schemeClr val="tx1"/>
                </a:solidFill>
                <a:effectLst/>
                <a:latin typeface="Arial" charset="0"/>
                <a:ea typeface="ＭＳ Ｐゴシック" pitchFamily="-107" charset="-128"/>
                <a:cs typeface="ＭＳ Ｐゴシック" pitchFamily="-107" charset="-128"/>
              </a:rPr>
              <a:t>Given new device proliferation, application mobility, and cloud-based consumer and corporate services, the notion of a static network perimeter is all but gone. Now there are a multitude of network perimeters around devices, applications, users, and data. These perimeters have also become quite dynamic as they must adapt to various environmental conditions such as user role, device type, server virtualization mobility, network location, and time-of-day. </a:t>
            </a:r>
          </a:p>
          <a:p>
            <a:endParaRPr lang="en-US" dirty="0"/>
          </a:p>
          <a:p>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b="1" kern="1200" dirty="0">
                <a:solidFill>
                  <a:schemeClr val="tx1"/>
                </a:solidFill>
                <a:effectLst/>
                <a:latin typeface="Arial" charset="0"/>
                <a:ea typeface="ＭＳ Ｐゴシック" pitchFamily="-107" charset="-128"/>
                <a:cs typeface="ＭＳ Ｐゴシック" pitchFamily="-107" charset="-128"/>
              </a:rPr>
              <a:t>External business requirements: </a:t>
            </a:r>
            <a:r>
              <a:rPr lang="en-US" sz="1200" kern="1200" dirty="0">
                <a:solidFill>
                  <a:schemeClr val="tx1"/>
                </a:solidFill>
                <a:effectLst/>
                <a:latin typeface="Arial" charset="0"/>
                <a:ea typeface="ＭＳ Ｐゴシック" pitchFamily="-107" charset="-128"/>
                <a:cs typeface="ＭＳ Ｐゴシック" pitchFamily="-107" charset="-128"/>
              </a:rPr>
              <a:t>The enterprise must also provide guests, third-party contractors, and business partners network access using various devices from a multitude of locations. </a:t>
            </a:r>
            <a:endParaRPr lang="en-US" dirty="0"/>
          </a:p>
          <a:p>
            <a:endParaRPr lang="en-US" sz="1200" kern="1200" dirty="0">
              <a:solidFill>
                <a:schemeClr val="tx1"/>
              </a:solidFill>
              <a:effectLst/>
              <a:latin typeface="Arial" charset="0"/>
              <a:ea typeface="ＭＳ Ｐゴシック" pitchFamily="-107" charset="-128"/>
              <a:cs typeface="ＭＳ Ｐゴシック" pitchFamily="-107" charset="-128"/>
            </a:endParaRPr>
          </a:p>
          <a:p>
            <a:r>
              <a:rPr lang="en-US" sz="1200" kern="1200" dirty="0">
                <a:solidFill>
                  <a:schemeClr val="tx1"/>
                </a:solidFill>
                <a:effectLst/>
                <a:latin typeface="Arial" charset="0"/>
                <a:ea typeface="ＭＳ Ｐゴシック" pitchFamily="-107" charset="-128"/>
                <a:cs typeface="ＭＳ Ｐゴシック" pitchFamily="-107" charset="-128"/>
              </a:rPr>
              <a:t>The central element in all of these changes is the mobile computing device. Mobile devices have become an essential element for organizations as part of the overall network infrastructure. Mobile devices such as smartphones, tablets, and memory sticks provide increased convenience for individuals as well as the potential for increased productivity in the workplace. Because of their widespread use and unique characteristics, security for mobile devices is a pressing and complex issue. In essence, an organization needs to implement a security policy through a combination of security features built into the mobile devices and additional security controls provided by network components that regulate the use of the mobile devices. </a:t>
            </a:r>
            <a:endParaRPr lang="en-US" dirty="0"/>
          </a:p>
          <a:p>
            <a:endParaRPr lang="en-US" sz="1200" kern="1200" baseline="0" dirty="0">
              <a:solidFill>
                <a:schemeClr val="tx1"/>
              </a:solidFill>
              <a:latin typeface="Arial" charset="0"/>
              <a:ea typeface="ＭＳ Ｐゴシック" pitchFamily="-107" charset="-128"/>
              <a:cs typeface="ＭＳ Ｐゴシック" pitchFamily="-107" charset="-128"/>
            </a:endParaRPr>
          </a:p>
          <a:p>
            <a:endParaRPr lang="en-US" sz="1200" kern="1200" baseline="0" dirty="0">
              <a:solidFill>
                <a:schemeClr val="tx1"/>
              </a:solidFill>
              <a:latin typeface="Arial" charset="0"/>
              <a:ea typeface="ＭＳ Ｐゴシック" pitchFamily="-107" charset="-128"/>
              <a:cs typeface="ＭＳ Ｐゴシック" pitchFamily="-107" charset="-128"/>
            </a:endParaRPr>
          </a:p>
          <a:p>
            <a:endParaRPr lang="en-US" sz="1200" kern="1200" baseline="0" dirty="0">
              <a:solidFill>
                <a:schemeClr val="tx1"/>
              </a:solidFill>
              <a:latin typeface="Arial" charset="0"/>
              <a:ea typeface="ＭＳ Ｐゴシック" pitchFamily="-107" charset="-128"/>
              <a:cs typeface="ＭＳ Ｐゴシック" pitchFamily="-107" charset="-128"/>
            </a:endParaRPr>
          </a:p>
          <a:p>
            <a:endParaRPr lang="en-US" sz="1200" kern="1200" baseline="0" dirty="0">
              <a:solidFill>
                <a:schemeClr val="tx1"/>
              </a:solidFill>
              <a:latin typeface="Arial" charset="0"/>
              <a:ea typeface="ＭＳ Ｐゴシック" pitchFamily="-107" charset="-128"/>
              <a:cs typeface="ＭＳ Ｐゴシック" pitchFamily="-107" charset="-128"/>
            </a:endParaRPr>
          </a:p>
          <a:p>
            <a:endParaRPr lang="en-US" sz="1200" kern="1200" baseline="0" dirty="0">
              <a:solidFill>
                <a:schemeClr val="tx1"/>
              </a:solidFill>
              <a:latin typeface="Arial" charset="0"/>
              <a:ea typeface="ＭＳ Ｐゴシック" pitchFamily="-107" charset="-128"/>
              <a:cs typeface="ＭＳ Ｐゴシック" pitchFamily="-107" charset="-128"/>
            </a:endParaRPr>
          </a:p>
        </p:txBody>
      </p:sp>
      <p:sp>
        <p:nvSpPr>
          <p:cNvPr id="4" name="Slide Number Placeholder 3"/>
          <p:cNvSpPr>
            <a:spLocks noGrp="1"/>
          </p:cNvSpPr>
          <p:nvPr>
            <p:ph type="sldNum" sz="quarter" idx="10"/>
          </p:nvPr>
        </p:nvSpPr>
        <p:spPr/>
        <p:txBody>
          <a:bodyPr/>
          <a:lstStyle/>
          <a:p>
            <a:pPr>
              <a:defRPr/>
            </a:pPr>
            <a:fld id="{A597342B-8AE1-B34D-BBA5-CCBFD7D5E8F6}" type="slidenum">
              <a:rPr lang="en-AU" smtClean="0"/>
              <a:pPr>
                <a:defRPr/>
              </a:pPr>
              <a:t>10</a:t>
            </a:fld>
            <a:endParaRPr lang="en-AU"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pitchFamily="-107" charset="-128"/>
                <a:cs typeface="ＭＳ Ｐゴシック" pitchFamily="-107" charset="-128"/>
              </a:rPr>
              <a:t>Mobile devices need additional, specialized protection measures beyond those implemented for other client devices, such as desktop and laptop devices that are used only within the organization’s facilities and on the organization’s networks. SP 800-14 (</a:t>
            </a:r>
            <a:r>
              <a:rPr lang="en-US" sz="1200" i="1" kern="1200" dirty="0">
                <a:solidFill>
                  <a:schemeClr val="tx1"/>
                </a:solidFill>
                <a:effectLst/>
                <a:latin typeface="Arial" charset="0"/>
                <a:ea typeface="ＭＳ Ｐゴシック" pitchFamily="-107" charset="-128"/>
                <a:cs typeface="ＭＳ Ｐゴシック" pitchFamily="-107" charset="-128"/>
              </a:rPr>
              <a:t>Guidelines for Managing and Securing Mobile Devices in the Enterprise</a:t>
            </a:r>
            <a:r>
              <a:rPr lang="en-US" sz="1200" kern="1200" dirty="0">
                <a:solidFill>
                  <a:schemeClr val="tx1"/>
                </a:solidFill>
                <a:effectLst/>
                <a:latin typeface="Arial" charset="0"/>
                <a:ea typeface="ＭＳ Ｐゴシック" pitchFamily="-107" charset="-128"/>
                <a:cs typeface="ＭＳ Ｐゴシック" pitchFamily="-107" charset="-128"/>
              </a:rPr>
              <a:t>, July 2012) lists seven major security concerns for mobile devices. We examine each of these in turn. </a:t>
            </a:r>
            <a:endParaRPr lang="en-US" dirty="0"/>
          </a:p>
          <a:p>
            <a:endParaRPr lang="en-US" sz="1200" b="1" kern="1200" baseline="0" dirty="0">
              <a:solidFill>
                <a:schemeClr val="tx1"/>
              </a:solidFill>
              <a:latin typeface="Arial" charset="0"/>
              <a:ea typeface="ＭＳ Ｐゴシック" pitchFamily="-107" charset="-128"/>
              <a:cs typeface="ＭＳ Ｐゴシック" pitchFamily="-107" charset="-128"/>
            </a:endParaRPr>
          </a:p>
          <a:p>
            <a:r>
              <a:rPr lang="en-US" sz="1200" b="1" kern="1200" baseline="0" dirty="0">
                <a:solidFill>
                  <a:schemeClr val="tx1"/>
                </a:solidFill>
                <a:latin typeface="Arial" charset="0"/>
                <a:ea typeface="ＭＳ Ｐゴシック" pitchFamily="-107" charset="-128"/>
                <a:cs typeface="ＭＳ Ｐゴシック" pitchFamily="-107" charset="-128"/>
              </a:rPr>
              <a:t>Lack of Physical Security Controls  </a:t>
            </a:r>
          </a:p>
          <a:p>
            <a:endParaRPr lang="en-US" sz="1200" b="1" kern="1200" baseline="0" dirty="0">
              <a:solidFill>
                <a:schemeClr val="tx1"/>
              </a:solidFill>
              <a:latin typeface="Arial" charset="0"/>
              <a:ea typeface="ＭＳ Ｐゴシック" pitchFamily="-107" charset="-128"/>
              <a:cs typeface="ＭＳ Ｐゴシック" pitchFamily="-107" charset="-128"/>
            </a:endParaRPr>
          </a:p>
          <a:p>
            <a:r>
              <a:rPr lang="en-US" sz="1200" kern="1200" dirty="0">
                <a:solidFill>
                  <a:schemeClr val="tx1"/>
                </a:solidFill>
                <a:effectLst/>
                <a:latin typeface="Arial" charset="0"/>
                <a:ea typeface="ＭＳ Ｐゴシック" pitchFamily="-107" charset="-128"/>
                <a:cs typeface="ＭＳ Ｐゴシック" pitchFamily="-107" charset="-128"/>
              </a:rPr>
              <a:t>Mobile devices are typically under the complete control of the user, and are used and kept in a variety of locations outside the organization’s control, including off premises. Even if a device is required to remain on premises, the user may move the device within the organization between secure and </a:t>
            </a:r>
            <a:r>
              <a:rPr lang="en-US" sz="1200" kern="1200" dirty="0" err="1">
                <a:solidFill>
                  <a:schemeClr val="tx1"/>
                </a:solidFill>
                <a:effectLst/>
                <a:latin typeface="Arial" charset="0"/>
                <a:ea typeface="ＭＳ Ｐゴシック" pitchFamily="-107" charset="-128"/>
                <a:cs typeface="ＭＳ Ｐゴシック" pitchFamily="-107" charset="-128"/>
              </a:rPr>
              <a:t>nonsecured</a:t>
            </a:r>
            <a:r>
              <a:rPr lang="en-US" sz="1200" kern="1200" dirty="0">
                <a:solidFill>
                  <a:schemeClr val="tx1"/>
                </a:solidFill>
                <a:effectLst/>
                <a:latin typeface="Arial" charset="0"/>
                <a:ea typeface="ＭＳ Ｐゴシック" pitchFamily="-107" charset="-128"/>
                <a:cs typeface="ＭＳ Ｐゴシック" pitchFamily="-107" charset="-128"/>
              </a:rPr>
              <a:t> locations. Thus, theft and tampering are realistic threats. </a:t>
            </a:r>
            <a:endParaRPr lang="en-US" dirty="0"/>
          </a:p>
          <a:p>
            <a:endParaRPr lang="en-US" sz="1200" kern="1200" dirty="0">
              <a:solidFill>
                <a:schemeClr val="tx1"/>
              </a:solidFill>
              <a:effectLst/>
              <a:latin typeface="Arial" charset="0"/>
              <a:ea typeface="ＭＳ Ｐゴシック" pitchFamily="-107" charset="-128"/>
              <a:cs typeface="ＭＳ Ｐゴシック" pitchFamily="-107" charset="-128"/>
            </a:endParaRPr>
          </a:p>
          <a:p>
            <a:r>
              <a:rPr lang="en-US" sz="1200" kern="1200" dirty="0">
                <a:solidFill>
                  <a:schemeClr val="tx1"/>
                </a:solidFill>
                <a:effectLst/>
                <a:latin typeface="Arial" charset="0"/>
                <a:ea typeface="ＭＳ Ｐゴシック" pitchFamily="-107" charset="-128"/>
                <a:cs typeface="ＭＳ Ｐゴシック" pitchFamily="-107" charset="-128"/>
              </a:rPr>
              <a:t>The security policy for mobile devices must be based on the assumption that any mobile device may be stolen or at least accessed by a malicious party. The threat is twofold: A malicious party may attempt to recover sensitive data from the device itself, or may use the device to gain access to the organization’s resources. </a:t>
            </a:r>
            <a:endParaRPr lang="en-US" dirty="0"/>
          </a:p>
          <a:p>
            <a:endParaRPr lang="en-US" sz="1200" b="1" kern="1200" baseline="0" dirty="0">
              <a:solidFill>
                <a:schemeClr val="tx1"/>
              </a:solidFill>
              <a:latin typeface="Arial" charset="0"/>
              <a:ea typeface="ＭＳ Ｐゴシック" pitchFamily="-107" charset="-128"/>
              <a:cs typeface="ＭＳ Ｐゴシック" pitchFamily="-107" charset="-128"/>
            </a:endParaRPr>
          </a:p>
          <a:p>
            <a:r>
              <a:rPr lang="en-US" sz="1200" b="1" kern="1200" baseline="0" dirty="0">
                <a:solidFill>
                  <a:schemeClr val="tx1"/>
                </a:solidFill>
                <a:latin typeface="Arial" charset="0"/>
                <a:ea typeface="ＭＳ Ｐゴシック" pitchFamily="-107" charset="-128"/>
                <a:cs typeface="ＭＳ Ｐゴシック" pitchFamily="-107" charset="-128"/>
              </a:rPr>
              <a:t>Use of Untrusted Mobile Devices  </a:t>
            </a:r>
          </a:p>
          <a:p>
            <a:endParaRPr lang="en-US" sz="1200" b="1" kern="1200" baseline="0" dirty="0">
              <a:solidFill>
                <a:schemeClr val="tx1"/>
              </a:solidFill>
              <a:latin typeface="Arial" charset="0"/>
              <a:ea typeface="ＭＳ Ｐゴシック" pitchFamily="-107" charset="-128"/>
              <a:cs typeface="ＭＳ Ｐゴシック" pitchFamily="-107" charset="-128"/>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pitchFamily="-107" charset="-128"/>
                <a:cs typeface="ＭＳ Ｐゴシック" pitchFamily="-107" charset="-128"/>
              </a:rPr>
              <a:t>In addition to company-issued and company-controlled mobile devices, virtually all employees will have personal smartphones and/or tablets. The organization must assume that these devices are not trustworthy. That is, the devices may not employ encryption and either the user or a third party may have installed a bypass to the built-in restrictions on security, operating system use, and so on. </a:t>
            </a:r>
            <a:endParaRPr lang="en-US" dirty="0"/>
          </a:p>
          <a:p>
            <a:endParaRPr lang="en-US" sz="1200" b="0" kern="1200" baseline="0" dirty="0">
              <a:solidFill>
                <a:schemeClr val="tx1"/>
              </a:solidFill>
              <a:latin typeface="Arial" charset="0"/>
              <a:ea typeface="ＭＳ Ｐゴシック" pitchFamily="-107" charset="-128"/>
              <a:cs typeface="ＭＳ Ｐゴシック" pitchFamily="-107" charset="-128"/>
            </a:endParaRPr>
          </a:p>
          <a:p>
            <a:r>
              <a:rPr lang="en-US" sz="1200" b="1" kern="1200" baseline="0" dirty="0">
                <a:solidFill>
                  <a:schemeClr val="tx1"/>
                </a:solidFill>
                <a:latin typeface="Arial" charset="0"/>
                <a:ea typeface="ＭＳ Ｐゴシック" pitchFamily="-107" charset="-128"/>
                <a:cs typeface="ＭＳ Ｐゴシック" pitchFamily="-107" charset="-128"/>
              </a:rPr>
              <a:t>Use of Untrusted Networks </a:t>
            </a:r>
          </a:p>
          <a:p>
            <a:endParaRPr lang="en-US" sz="1200" b="1" kern="1200" baseline="0" dirty="0">
              <a:solidFill>
                <a:schemeClr val="tx1"/>
              </a:solidFill>
              <a:latin typeface="Arial" charset="0"/>
              <a:ea typeface="ＭＳ Ｐゴシック" pitchFamily="-107" charset="-128"/>
              <a:cs typeface="ＭＳ Ｐゴシック" pitchFamily="-107" charset="-128"/>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pitchFamily="-107" charset="-128"/>
                <a:cs typeface="ＭＳ Ｐゴシック" pitchFamily="-107" charset="-128"/>
              </a:rPr>
              <a:t>If a mobile device is used on premises, it can connect to organization resources over the organization’s own in-house wireless networks. However, for off-premises use, the user will typically access organizational resources via Wi-Fi or cellular access to the Internet and from the Internet to the organization. Thus, traffic that includes an off-premises segment is potentially susceptible to eavesdropping or man-in-the-middle types of attacks. Thus, the security policy must be based on the assumption that the networks between the mobile device and the organization are not trustworthy. </a:t>
            </a:r>
            <a:endParaRPr lang="en-US" dirty="0"/>
          </a:p>
          <a:p>
            <a:endParaRPr lang="en-US" sz="1200" b="1" kern="1200" baseline="0" dirty="0">
              <a:solidFill>
                <a:schemeClr val="tx1"/>
              </a:solidFill>
              <a:latin typeface="Arial" charset="0"/>
              <a:ea typeface="ＭＳ Ｐゴシック" pitchFamily="-107" charset="-128"/>
              <a:cs typeface="ＭＳ Ｐゴシック" pitchFamily="-107" charset="-128"/>
            </a:endParaRPr>
          </a:p>
          <a:p>
            <a:r>
              <a:rPr lang="en-US" sz="1200" b="1" kern="1200" baseline="0" dirty="0">
                <a:solidFill>
                  <a:schemeClr val="tx1"/>
                </a:solidFill>
                <a:latin typeface="Arial" charset="0"/>
                <a:ea typeface="ＭＳ Ｐゴシック" pitchFamily="-107" charset="-128"/>
                <a:cs typeface="ＭＳ Ｐゴシック" pitchFamily="-107" charset="-128"/>
              </a:rPr>
              <a:t>Use of Applications Created by Unknown Parties </a:t>
            </a:r>
          </a:p>
          <a:p>
            <a:endParaRPr lang="en-US" sz="1200" b="1" kern="1200" baseline="0" dirty="0">
              <a:solidFill>
                <a:schemeClr val="tx1"/>
              </a:solidFill>
              <a:latin typeface="Arial" charset="0"/>
              <a:ea typeface="ＭＳ Ｐゴシック" pitchFamily="-107" charset="-128"/>
              <a:cs typeface="ＭＳ Ｐゴシック" pitchFamily="-107" charset="-128"/>
            </a:endParaRPr>
          </a:p>
          <a:p>
            <a:r>
              <a:rPr lang="en-US" sz="1200" kern="1200" dirty="0">
                <a:solidFill>
                  <a:schemeClr val="tx1"/>
                </a:solidFill>
                <a:effectLst/>
                <a:latin typeface="Arial" charset="0"/>
                <a:ea typeface="ＭＳ Ｐゴシック" pitchFamily="-107" charset="-128"/>
                <a:cs typeface="ＭＳ Ｐゴシック" pitchFamily="-107" charset="-128"/>
              </a:rPr>
              <a:t>By design, it is easy to find and install third-party applications on mobile devices. This poses the obvious risk of installing malicious software. An organization has several options for dealing with this threat, as described subsequently. </a:t>
            </a:r>
            <a:endParaRPr lang="en-US" dirty="0"/>
          </a:p>
          <a:p>
            <a:endParaRPr lang="en-US" sz="1200" b="1" kern="1200" baseline="0" dirty="0">
              <a:solidFill>
                <a:schemeClr val="tx1"/>
              </a:solidFill>
              <a:latin typeface="Arial" charset="0"/>
              <a:ea typeface="ＭＳ Ｐゴシック" pitchFamily="-107" charset="-128"/>
              <a:cs typeface="ＭＳ Ｐゴシック" pitchFamily="-107" charset="-128"/>
            </a:endParaRPr>
          </a:p>
          <a:p>
            <a:r>
              <a:rPr lang="en-US" sz="1200" b="1" kern="1200" baseline="0" dirty="0">
                <a:solidFill>
                  <a:schemeClr val="tx1"/>
                </a:solidFill>
                <a:latin typeface="Arial" charset="0"/>
                <a:ea typeface="ＭＳ Ｐゴシック" pitchFamily="-107" charset="-128"/>
                <a:cs typeface="ＭＳ Ｐゴシック" pitchFamily="-107" charset="-128"/>
              </a:rPr>
              <a:t>Interaction with Other Systems </a:t>
            </a:r>
          </a:p>
          <a:p>
            <a:endParaRPr lang="en-US" sz="1200" b="1" kern="1200" baseline="0" dirty="0">
              <a:solidFill>
                <a:schemeClr val="tx1"/>
              </a:solidFill>
              <a:latin typeface="Arial" charset="0"/>
              <a:ea typeface="ＭＳ Ｐゴシック" pitchFamily="-107" charset="-128"/>
              <a:cs typeface="ＭＳ Ｐゴシック" pitchFamily="-107" charset="-128"/>
            </a:endParaRPr>
          </a:p>
          <a:p>
            <a:r>
              <a:rPr lang="en-US" sz="1200" kern="1200" dirty="0">
                <a:solidFill>
                  <a:schemeClr val="tx1"/>
                </a:solidFill>
                <a:effectLst/>
                <a:latin typeface="Arial" charset="0"/>
                <a:ea typeface="ＭＳ Ｐゴシック" pitchFamily="-107" charset="-128"/>
                <a:cs typeface="ＭＳ Ｐゴシック" pitchFamily="-107" charset="-128"/>
              </a:rPr>
              <a:t>A common feature found on smartphones and tablets is the ability to automatically synchronize data, apps, contacts, photos, and so on with other computing devices and with cloud-based storage. Unless an organization has control of all the devices involved in synchronization, there is considerable risk of the organization’s data being stored in an unsecured location, plus the risk of the introduction of malware. </a:t>
            </a:r>
            <a:endParaRPr lang="en-US" dirty="0"/>
          </a:p>
          <a:p>
            <a:endParaRPr lang="en-US" sz="1200" b="1" kern="1200" baseline="0" dirty="0">
              <a:solidFill>
                <a:schemeClr val="tx1"/>
              </a:solidFill>
              <a:latin typeface="Arial" charset="0"/>
              <a:ea typeface="ＭＳ Ｐゴシック" pitchFamily="-107" charset="-128"/>
              <a:cs typeface="ＭＳ Ｐゴシック" pitchFamily="-107" charset="-128"/>
            </a:endParaRPr>
          </a:p>
          <a:p>
            <a:r>
              <a:rPr lang="en-US" sz="1200" b="1" kern="1200" baseline="0" dirty="0">
                <a:solidFill>
                  <a:schemeClr val="tx1"/>
                </a:solidFill>
                <a:latin typeface="Arial" charset="0"/>
                <a:ea typeface="ＭＳ Ｐゴシック" pitchFamily="-107" charset="-128"/>
                <a:cs typeface="ＭＳ Ｐゴシック" pitchFamily="-107" charset="-128"/>
              </a:rPr>
              <a:t>Use of Untrusted Content </a:t>
            </a:r>
          </a:p>
          <a:p>
            <a:endParaRPr lang="en-US" sz="1200" b="0" kern="1200" baseline="0" dirty="0">
              <a:solidFill>
                <a:schemeClr val="tx1"/>
              </a:solidFill>
              <a:latin typeface="Arial" charset="0"/>
              <a:ea typeface="ＭＳ Ｐゴシック" pitchFamily="-107" charset="-128"/>
              <a:cs typeface="ＭＳ Ｐゴシック" pitchFamily="-107" charset="-128"/>
            </a:endParaRPr>
          </a:p>
          <a:p>
            <a:r>
              <a:rPr lang="en-US" sz="1200" kern="1200" dirty="0">
                <a:solidFill>
                  <a:schemeClr val="tx1"/>
                </a:solidFill>
                <a:effectLst/>
                <a:latin typeface="Arial" charset="0"/>
                <a:ea typeface="ＭＳ Ｐゴシック" pitchFamily="-107" charset="-128"/>
                <a:cs typeface="ＭＳ Ｐゴシック" pitchFamily="-107" charset="-128"/>
              </a:rPr>
              <a:t>Mobile devices may access and use content that other computing devices do not encounter. An example is the Quick Response (QR) code, which is a two-dimensional barcode. QR codes are designed to be captured by a mobile device camera and used by the mobile device. The QR code translates to a URL, so that a malicious QR code could direct the mobile device to malicious Web sites. </a:t>
            </a:r>
            <a:endParaRPr lang="en-US" dirty="0"/>
          </a:p>
          <a:p>
            <a:endParaRPr lang="en-US" sz="1200" b="1" kern="1200" baseline="0" dirty="0">
              <a:solidFill>
                <a:schemeClr val="tx1"/>
              </a:solidFill>
              <a:latin typeface="Arial" charset="0"/>
              <a:ea typeface="ＭＳ Ｐゴシック" pitchFamily="-107" charset="-128"/>
              <a:cs typeface="ＭＳ Ｐゴシック" pitchFamily="-107" charset="-128"/>
            </a:endParaRPr>
          </a:p>
          <a:p>
            <a:r>
              <a:rPr lang="en-US" sz="1200" b="1" kern="1200" baseline="0" dirty="0">
                <a:solidFill>
                  <a:schemeClr val="tx1"/>
                </a:solidFill>
                <a:latin typeface="Arial" charset="0"/>
                <a:ea typeface="ＭＳ Ｐゴシック" pitchFamily="-107" charset="-128"/>
                <a:cs typeface="ＭＳ Ｐゴシック" pitchFamily="-107" charset="-128"/>
              </a:rPr>
              <a:t>Use of Location Services </a:t>
            </a:r>
          </a:p>
          <a:p>
            <a:endParaRPr lang="en-US" sz="1200" b="1" kern="1200" baseline="0" dirty="0">
              <a:solidFill>
                <a:schemeClr val="tx1"/>
              </a:solidFill>
              <a:latin typeface="Arial" charset="0"/>
              <a:ea typeface="ＭＳ Ｐゴシック" pitchFamily="-107" charset="-128"/>
              <a:cs typeface="ＭＳ Ｐゴシック" pitchFamily="-107" charset="-128"/>
            </a:endParaRPr>
          </a:p>
          <a:p>
            <a:r>
              <a:rPr lang="en-US" sz="1200" kern="1200" dirty="0">
                <a:solidFill>
                  <a:schemeClr val="tx1"/>
                </a:solidFill>
                <a:effectLst/>
                <a:latin typeface="Arial" charset="0"/>
                <a:ea typeface="ＭＳ Ｐゴシック" pitchFamily="-107" charset="-128"/>
                <a:cs typeface="ＭＳ Ｐゴシック" pitchFamily="-107" charset="-128"/>
              </a:rPr>
              <a:t>The GPS capability on mobile devices can be used to maintain a knowledge of the physical location of the device. While this feature might be useful to an organization as part of a presence service, it creates security risks. An attacker can use the location information to determine where the device and user are located, which may be of use to the attacker. </a:t>
            </a:r>
            <a:endParaRPr lang="en-US" dirty="0"/>
          </a:p>
        </p:txBody>
      </p:sp>
      <p:sp>
        <p:nvSpPr>
          <p:cNvPr id="4" name="Slide Number Placeholder 3"/>
          <p:cNvSpPr>
            <a:spLocks noGrp="1"/>
          </p:cNvSpPr>
          <p:nvPr>
            <p:ph type="sldNum" sz="quarter" idx="10"/>
          </p:nvPr>
        </p:nvSpPr>
        <p:spPr/>
        <p:txBody>
          <a:bodyPr/>
          <a:lstStyle/>
          <a:p>
            <a:pPr>
              <a:defRPr/>
            </a:pPr>
            <a:fld id="{A597342B-8AE1-B34D-BBA5-CCBFD7D5E8F6}" type="slidenum">
              <a:rPr lang="en-AU" smtClean="0"/>
              <a:pPr>
                <a:defRPr/>
              </a:pPr>
              <a:t>11</a:t>
            </a:fld>
            <a:endParaRPr lang="en-AU"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32500" lnSpcReduction="20000"/>
          </a:bodyPr>
          <a:lstStyle/>
          <a:p>
            <a:r>
              <a:rPr lang="en-US" sz="1200" kern="1200" dirty="0">
                <a:solidFill>
                  <a:schemeClr val="tx1"/>
                </a:solidFill>
                <a:effectLst/>
                <a:latin typeface="Arial" charset="0"/>
                <a:ea typeface="ＭＳ Ｐゴシック" pitchFamily="-107" charset="-128"/>
                <a:cs typeface="ＭＳ Ｐゴシック" pitchFamily="-107" charset="-128"/>
              </a:rPr>
              <a:t>With the threats listed in the preceding discussion in mind, we outline the principal elements of a mobile device security strategy. They fall into three categories: device security, client/server traffic security, and barrier security (Figure 18.2). </a:t>
            </a:r>
            <a:endParaRPr lang="en-US" dirty="0"/>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b="1" kern="1200" baseline="0" dirty="0">
                <a:solidFill>
                  <a:schemeClr val="tx1"/>
                </a:solidFill>
                <a:latin typeface="Arial" charset="0"/>
                <a:ea typeface="ＭＳ Ｐゴシック" pitchFamily="-107" charset="-128"/>
                <a:cs typeface="ＭＳ Ｐゴシック" pitchFamily="-107" charset="-128"/>
              </a:rPr>
              <a:t>Device Security </a:t>
            </a:r>
          </a:p>
          <a:p>
            <a:endParaRPr lang="en-US" sz="1200" b="0" kern="1200" baseline="0" dirty="0">
              <a:solidFill>
                <a:schemeClr val="tx1"/>
              </a:solidFill>
              <a:latin typeface="Arial" charset="0"/>
              <a:ea typeface="ＭＳ Ｐゴシック" pitchFamily="-107" charset="-128"/>
              <a:cs typeface="ＭＳ Ｐゴシック" pitchFamily="-107" charset="-128"/>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pitchFamily="-107" charset="-128"/>
                <a:cs typeface="ＭＳ Ｐゴシック" pitchFamily="-107" charset="-128"/>
              </a:rPr>
              <a:t>A number of organizations will supply mobile devices for employee use and preconfigure those devices to conform to the enterprise security policy. However, many organizations will find it convenient or even necessary to adopt a bring-your-own-device (BYOD) policy that allows the personal mobile devices of employees to have access to corporate resources. IT managers should be able to inspect each device before allowing network access. IT will want to establish configuration guidelines for operating systems and applications. For example, “rooted” or “jail-broken” devices are not permitted on the network, and mobile devices cannot store corporate contacts on local storage. Whether a device is owned by the organization or BYOD, the organization should configure the device with security controls, including the following: </a:t>
            </a: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r>
              <a:rPr lang="en-US" sz="1200" kern="1200" dirty="0">
                <a:solidFill>
                  <a:schemeClr val="tx1"/>
                </a:solidFill>
                <a:effectLst/>
                <a:latin typeface="Arial" charset="0"/>
                <a:ea typeface="ＭＳ Ｐゴシック" pitchFamily="-107" charset="-128"/>
                <a:cs typeface="ＭＳ Ｐゴシック" pitchFamily="-107" charset="-128"/>
              </a:rPr>
              <a:t>■ Enable auto-lock, which causes the device to lock if it has not been used for a given amount of time, requiring the user to re-enter a four-digit PIN or a password to re-activate the device. </a:t>
            </a:r>
          </a:p>
          <a:p>
            <a:endParaRPr lang="en-US" dirty="0">
              <a:effectLst/>
            </a:endParaRPr>
          </a:p>
          <a:p>
            <a:r>
              <a:rPr lang="en-US" sz="1200" kern="1200" dirty="0">
                <a:solidFill>
                  <a:schemeClr val="tx1"/>
                </a:solidFill>
                <a:effectLst/>
                <a:latin typeface="Arial" charset="0"/>
                <a:ea typeface="ＭＳ Ｐゴシック" pitchFamily="-107" charset="-128"/>
                <a:cs typeface="ＭＳ Ｐゴシック" pitchFamily="-107" charset="-128"/>
              </a:rPr>
              <a:t>■ Enable password or PIN protection. The PIN or password is needed to unlock the device. In addition, it can be configured so that email and other data on the device are encrypted using the PIN or password and can only be retrieved with the PIN or password. </a:t>
            </a:r>
            <a:endParaRPr lang="en-US" sz="1200" kern="1200" baseline="0" dirty="0">
              <a:solidFill>
                <a:schemeClr val="tx1"/>
              </a:solidFill>
              <a:effectLst/>
              <a:latin typeface="Arial" charset="0"/>
              <a:ea typeface="ＭＳ Ｐゴシック" pitchFamily="-107" charset="-128"/>
              <a:cs typeface="ＭＳ Ｐゴシック" pitchFamily="-107" charset="-128"/>
            </a:endParaRPr>
          </a:p>
          <a:p>
            <a:endParaRPr lang="en-US" sz="1200" kern="1200" baseline="0" dirty="0">
              <a:solidFill>
                <a:schemeClr val="tx1"/>
              </a:solidFill>
              <a:effectLst/>
              <a:latin typeface="Arial" charset="0"/>
              <a:ea typeface="ＭＳ Ｐゴシック" pitchFamily="-107" charset="-128"/>
              <a:cs typeface="ＭＳ Ｐゴシック" pitchFamily="-107" charset="-128"/>
            </a:endParaRPr>
          </a:p>
          <a:p>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kern="1200" baseline="0" dirty="0">
                <a:solidFill>
                  <a:schemeClr val="tx1"/>
                </a:solidFill>
                <a:latin typeface="Arial" charset="0"/>
                <a:ea typeface="ＭＳ Ｐゴシック" pitchFamily="-107" charset="-128"/>
                <a:cs typeface="ＭＳ Ｐゴシック" pitchFamily="-107" charset="-128"/>
              </a:rPr>
              <a:t>Avoid using auto-complete features that remember user names or passwords.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kern="1200" baseline="0" dirty="0">
                <a:solidFill>
                  <a:schemeClr val="tx1"/>
                </a:solidFill>
                <a:latin typeface="Arial" charset="0"/>
                <a:ea typeface="ＭＳ Ｐゴシック" pitchFamily="-107" charset="-128"/>
                <a:cs typeface="ＭＳ Ｐゴシック" pitchFamily="-107" charset="-128"/>
              </a:rPr>
              <a:t>Enable remote wipe.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kern="1200" baseline="0" dirty="0">
                <a:solidFill>
                  <a:schemeClr val="tx1"/>
                </a:solidFill>
                <a:latin typeface="Arial" charset="0"/>
                <a:ea typeface="ＭＳ Ｐゴシック" pitchFamily="-107" charset="-128"/>
                <a:cs typeface="ＭＳ Ｐゴシック" pitchFamily="-107" charset="-128"/>
              </a:rPr>
              <a:t>Ensure that SSL protection is enabled, if available.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kern="1200" baseline="0" dirty="0">
                <a:solidFill>
                  <a:schemeClr val="tx1"/>
                </a:solidFill>
                <a:latin typeface="Arial" charset="0"/>
                <a:ea typeface="ＭＳ Ｐゴシック" pitchFamily="-107" charset="-128"/>
                <a:cs typeface="ＭＳ Ｐゴシック" pitchFamily="-107" charset="-128"/>
              </a:rPr>
              <a:t>Make sure that software, including operating systems and applications, is up to date.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kern="1200" baseline="0" dirty="0">
                <a:solidFill>
                  <a:schemeClr val="tx1"/>
                </a:solidFill>
                <a:latin typeface="Arial" charset="0"/>
                <a:ea typeface="ＭＳ Ｐゴシック" pitchFamily="-107" charset="-128"/>
                <a:cs typeface="ＭＳ Ｐゴシック" pitchFamily="-107" charset="-128"/>
              </a:rPr>
              <a:t>Install antivirus software as it becomes available.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kern="1200" baseline="0" dirty="0">
                <a:solidFill>
                  <a:schemeClr val="tx1"/>
                </a:solidFill>
                <a:latin typeface="Arial" charset="0"/>
                <a:ea typeface="ＭＳ Ｐゴシック" pitchFamily="-107" charset="-128"/>
                <a:cs typeface="ＭＳ Ｐゴシック" pitchFamily="-107" charset="-128"/>
              </a:rPr>
              <a:t>Either sensitive data should be prohibited from storage on the mobile device or it should be encrypted.</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kern="1200" baseline="0" dirty="0">
                <a:solidFill>
                  <a:schemeClr val="tx1"/>
                </a:solidFill>
                <a:latin typeface="Arial" charset="0"/>
                <a:ea typeface="ＭＳ Ｐゴシック" pitchFamily="-107" charset="-128"/>
                <a:cs typeface="ＭＳ Ｐゴシック" pitchFamily="-107" charset="-128"/>
              </a:rPr>
              <a:t>IT staff should also have the ability to remotely access devices, wipe the device of all data, and then disable the device in the event of loss or theft.</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kern="1200" baseline="0" dirty="0">
                <a:solidFill>
                  <a:schemeClr val="tx1"/>
                </a:solidFill>
                <a:latin typeface="Arial" charset="0"/>
                <a:ea typeface="ＭＳ Ｐゴシック" pitchFamily="-107" charset="-128"/>
                <a:cs typeface="ＭＳ Ｐゴシック" pitchFamily="-107" charset="-128"/>
              </a:rPr>
              <a:t>The organization may prohibit all installation of third-party applications,</a:t>
            </a:r>
          </a:p>
          <a:p>
            <a:r>
              <a:rPr lang="en-US" sz="1200" kern="1200" baseline="0" dirty="0">
                <a:solidFill>
                  <a:schemeClr val="tx1"/>
                </a:solidFill>
                <a:latin typeface="Arial" charset="0"/>
                <a:ea typeface="ＭＳ Ｐゴシック" pitchFamily="-107" charset="-128"/>
                <a:cs typeface="ＭＳ Ｐゴシック" pitchFamily="-107" charset="-128"/>
              </a:rPr>
              <a:t>implement white-listing to prohibit installation of all unapproved applications, or implement a secure sandbox that isolates the organization’s data and applications from all other data and applications on the mobile device. Any application that is on an approved list should be accompanied by a digital signature and a public-key certificate from an approved authority.</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kern="1200" baseline="0" dirty="0">
                <a:solidFill>
                  <a:schemeClr val="tx1"/>
                </a:solidFill>
                <a:latin typeface="Arial" charset="0"/>
                <a:ea typeface="ＭＳ Ｐゴシック" pitchFamily="-107" charset="-128"/>
                <a:cs typeface="ＭＳ Ｐゴシック" pitchFamily="-107" charset="-128"/>
              </a:rPr>
              <a:t>The organization can implement and enforce restrictions on what devices can synchronize and on the use of cloud-based storage.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kern="1200" baseline="0" dirty="0">
                <a:solidFill>
                  <a:schemeClr val="tx1"/>
                </a:solidFill>
                <a:latin typeface="Arial" charset="0"/>
                <a:ea typeface="ＭＳ Ｐゴシック" pitchFamily="-107" charset="-128"/>
                <a:cs typeface="ＭＳ Ｐゴシック" pitchFamily="-107" charset="-128"/>
              </a:rPr>
              <a:t>To deal with the threat of untrusted content, security responses can include training of personnel on the risks inherent in untrusted content and disabling camera use on corporate mobile devices.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kern="1200" baseline="0" dirty="0">
                <a:solidFill>
                  <a:schemeClr val="tx1"/>
                </a:solidFill>
                <a:latin typeface="Arial" charset="0"/>
                <a:ea typeface="ＭＳ Ｐゴシック" pitchFamily="-107" charset="-128"/>
                <a:cs typeface="ＭＳ Ｐゴシック" pitchFamily="-107" charset="-128"/>
              </a:rPr>
              <a:t>To counter the threat of malicious use of location services, the security policy can dictate that such service is disabled on all mobile devices.</a:t>
            </a:r>
          </a:p>
          <a:p>
            <a:endParaRPr lang="en-US" sz="1200" b="1" kern="1200" baseline="0" dirty="0">
              <a:solidFill>
                <a:schemeClr val="tx1"/>
              </a:solidFill>
              <a:latin typeface="Arial" charset="0"/>
              <a:ea typeface="ＭＳ Ｐゴシック" pitchFamily="-107" charset="-128"/>
              <a:cs typeface="ＭＳ Ｐゴシック" pitchFamily="-107" charset="-128"/>
            </a:endParaRPr>
          </a:p>
          <a:p>
            <a:r>
              <a:rPr lang="en-US" sz="1200" b="1" kern="1200" baseline="0" dirty="0">
                <a:solidFill>
                  <a:schemeClr val="tx1"/>
                </a:solidFill>
                <a:latin typeface="Arial" charset="0"/>
                <a:ea typeface="ＭＳ Ｐゴシック" pitchFamily="-107" charset="-128"/>
                <a:cs typeface="ＭＳ Ｐゴシック" pitchFamily="-107" charset="-128"/>
              </a:rPr>
              <a:t>Traffic Security </a:t>
            </a:r>
          </a:p>
          <a:p>
            <a:endParaRPr lang="en-US" sz="1200" b="0" kern="1200" baseline="0" dirty="0">
              <a:solidFill>
                <a:schemeClr val="tx1"/>
              </a:solidFill>
              <a:latin typeface="Arial" charset="0"/>
              <a:ea typeface="ＭＳ Ｐゴシック" pitchFamily="-107" charset="-128"/>
              <a:cs typeface="ＭＳ Ｐゴシック" pitchFamily="-107" charset="-128"/>
            </a:endParaRPr>
          </a:p>
          <a:p>
            <a:r>
              <a:rPr lang="en-US" sz="1200" b="0" kern="1200" baseline="0" dirty="0">
                <a:solidFill>
                  <a:schemeClr val="tx1"/>
                </a:solidFill>
                <a:latin typeface="Arial" charset="0"/>
                <a:ea typeface="ＭＳ Ｐゴシック" pitchFamily="-107" charset="-128"/>
                <a:cs typeface="ＭＳ Ｐゴシック" pitchFamily="-107" charset="-128"/>
              </a:rPr>
              <a:t>Traffic security is based on the usual mechanisms for encryption</a:t>
            </a:r>
          </a:p>
          <a:p>
            <a:r>
              <a:rPr lang="en-US" sz="1200" kern="1200" baseline="0" dirty="0">
                <a:solidFill>
                  <a:schemeClr val="tx1"/>
                </a:solidFill>
                <a:latin typeface="Arial" charset="0"/>
                <a:ea typeface="ＭＳ Ｐゴシック" pitchFamily="-107" charset="-128"/>
                <a:cs typeface="ＭＳ Ｐゴシック" pitchFamily="-107" charset="-128"/>
              </a:rPr>
              <a:t>and authentication. All traffic should be encrypted and travel by secure means, such as SSL or IPv6. Virtual private networks (VPNs) can be configured so that all traffic between the mobile device and the organization’s network is via a VPN.</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A strong authentication protocol should be used to limit the access from the</a:t>
            </a:r>
          </a:p>
          <a:p>
            <a:r>
              <a:rPr lang="en-US" sz="1200" kern="1200" baseline="0" dirty="0">
                <a:solidFill>
                  <a:schemeClr val="tx1"/>
                </a:solidFill>
                <a:latin typeface="Arial" charset="0"/>
                <a:ea typeface="ＭＳ Ｐゴシック" pitchFamily="-107" charset="-128"/>
                <a:cs typeface="ＭＳ Ｐゴシック" pitchFamily="-107" charset="-128"/>
              </a:rPr>
              <a:t>device to the resources of the organization. Often, a mobile device has a single device-specific authenticator, because it is assumed that the device has only one user. A preferable strategy is to have a two-layer authentication mechanism, which involves authenticating the device and then authenticating the user of the device.</a:t>
            </a:r>
          </a:p>
          <a:p>
            <a:endParaRPr lang="en-US" sz="1200" b="1" kern="1200" baseline="0" dirty="0">
              <a:solidFill>
                <a:schemeClr val="tx1"/>
              </a:solidFill>
              <a:latin typeface="Arial" charset="0"/>
              <a:ea typeface="ＭＳ Ｐゴシック" pitchFamily="-107" charset="-128"/>
              <a:cs typeface="ＭＳ Ｐゴシック" pitchFamily="-107" charset="-128"/>
            </a:endParaRPr>
          </a:p>
          <a:p>
            <a:r>
              <a:rPr lang="en-US" sz="1200" b="1" kern="1200" baseline="0" dirty="0">
                <a:solidFill>
                  <a:schemeClr val="tx1"/>
                </a:solidFill>
                <a:latin typeface="Arial" charset="0"/>
                <a:ea typeface="ＭＳ Ｐゴシック" pitchFamily="-107" charset="-128"/>
                <a:cs typeface="ＭＳ Ｐゴシック" pitchFamily="-107" charset="-128"/>
              </a:rPr>
              <a:t>Barrier Security </a:t>
            </a:r>
          </a:p>
          <a:p>
            <a:endParaRPr lang="en-US" sz="1200" b="1" kern="1200" baseline="0" dirty="0">
              <a:solidFill>
                <a:schemeClr val="tx1"/>
              </a:solidFill>
              <a:latin typeface="Arial" charset="0"/>
              <a:ea typeface="ＭＳ Ｐゴシック" pitchFamily="-107" charset="-128"/>
              <a:cs typeface="ＭＳ Ｐゴシック" pitchFamily="-107" charset="-128"/>
            </a:endParaRPr>
          </a:p>
          <a:p>
            <a:r>
              <a:rPr lang="en-US" sz="1200" b="0" kern="1200" baseline="0" dirty="0">
                <a:solidFill>
                  <a:schemeClr val="tx1"/>
                </a:solidFill>
                <a:latin typeface="Arial" charset="0"/>
                <a:ea typeface="ＭＳ Ｐゴシック" pitchFamily="-107" charset="-128"/>
                <a:cs typeface="ＭＳ Ｐゴシック" pitchFamily="-107" charset="-128"/>
              </a:rPr>
              <a:t>The organization should have security mechanisms to protect the</a:t>
            </a:r>
          </a:p>
          <a:p>
            <a:r>
              <a:rPr lang="en-US" sz="1200" kern="1200" baseline="0" dirty="0">
                <a:solidFill>
                  <a:schemeClr val="tx1"/>
                </a:solidFill>
                <a:latin typeface="Arial" charset="0"/>
                <a:ea typeface="ＭＳ Ｐゴシック" pitchFamily="-107" charset="-128"/>
                <a:cs typeface="ＭＳ Ｐゴシック" pitchFamily="-107" charset="-128"/>
              </a:rPr>
              <a:t>network from unauthorized access. The security strategy can also include firewall policies specific to mobile device traffic. Firewall policies can limit the scope of data and application access for all mobile devices. Similarly, intrusion detection and intrusion prevention systems can be configured to have tighter rules for mobile device traffic.</a:t>
            </a:r>
            <a:endParaRPr lang="en-US" dirty="0"/>
          </a:p>
        </p:txBody>
      </p:sp>
      <p:sp>
        <p:nvSpPr>
          <p:cNvPr id="4" name="Slide Number Placeholder 3"/>
          <p:cNvSpPr>
            <a:spLocks noGrp="1"/>
          </p:cNvSpPr>
          <p:nvPr>
            <p:ph type="sldNum" sz="quarter" idx="10"/>
          </p:nvPr>
        </p:nvSpPr>
        <p:spPr/>
        <p:txBody>
          <a:bodyPr/>
          <a:lstStyle/>
          <a:p>
            <a:pPr>
              <a:defRPr/>
            </a:pPr>
            <a:fld id="{A597342B-8AE1-B34D-BBA5-CCBFD7D5E8F6}" type="slidenum">
              <a:rPr lang="en-AU" smtClean="0"/>
              <a:pPr>
                <a:defRPr/>
              </a:pPr>
              <a:t>12</a:t>
            </a:fld>
            <a:endParaRPr lang="en-AU"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p:cNvSpPr>
          <p:nvPr>
            <p:ph type="sldImg"/>
          </p:nvPr>
        </p:nvSpPr>
        <p:spPr>
          <a:ln/>
        </p:spPr>
      </p:sp>
      <p:sp>
        <p:nvSpPr>
          <p:cNvPr id="20483" name="Notes Placeholder 2"/>
          <p:cNvSpPr>
            <a:spLocks noGrp="1"/>
          </p:cNvSpPr>
          <p:nvPr>
            <p:ph type="body" idx="1"/>
          </p:nvPr>
        </p:nvSpPr>
        <p:spPr>
          <a:noFill/>
          <a:ln/>
        </p:spPr>
        <p:txBody>
          <a:bodyPr/>
          <a:lstStyle/>
          <a:p>
            <a:r>
              <a:rPr lang="en-US" sz="1200" kern="1200" dirty="0">
                <a:solidFill>
                  <a:schemeClr val="tx1"/>
                </a:solidFill>
                <a:effectLst/>
                <a:latin typeface="Arial" charset="0"/>
                <a:ea typeface="ＭＳ Ｐゴシック" pitchFamily="-107" charset="-128"/>
                <a:cs typeface="ＭＳ Ｐゴシック" pitchFamily="-107" charset="-128"/>
              </a:rPr>
              <a:t>IEEE 802 is a committee that has developed standards for a wide range of local area networks (LANs). In 1990, the IEEE 802 Committee formed a new working group, </a:t>
            </a:r>
            <a:r>
              <a:rPr lang="en-US" sz="1200" b="1" kern="1200" dirty="0">
                <a:solidFill>
                  <a:schemeClr val="tx1"/>
                </a:solidFill>
                <a:effectLst/>
                <a:latin typeface="Arial" charset="0"/>
                <a:ea typeface="ＭＳ Ｐゴシック" pitchFamily="-107" charset="-128"/>
                <a:cs typeface="ＭＳ Ｐゴシック" pitchFamily="-107" charset="-128"/>
              </a:rPr>
              <a:t>IEEE 802.11</a:t>
            </a:r>
            <a:r>
              <a:rPr lang="en-US" sz="1200" kern="1200" dirty="0">
                <a:solidFill>
                  <a:schemeClr val="tx1"/>
                </a:solidFill>
                <a:effectLst/>
                <a:latin typeface="Arial" charset="0"/>
                <a:ea typeface="ＭＳ Ｐゴシック" pitchFamily="-107" charset="-128"/>
                <a:cs typeface="ＭＳ Ｐゴシック" pitchFamily="-107" charset="-128"/>
              </a:rPr>
              <a:t>, with a charter to develop a protocol and transmission specifications for </a:t>
            </a:r>
            <a:r>
              <a:rPr lang="en-US" sz="1200" b="1" kern="1200" dirty="0">
                <a:solidFill>
                  <a:schemeClr val="tx1"/>
                </a:solidFill>
                <a:effectLst/>
                <a:latin typeface="Arial" charset="0"/>
                <a:ea typeface="ＭＳ Ｐゴシック" pitchFamily="-107" charset="-128"/>
                <a:cs typeface="ＭＳ Ｐゴシック" pitchFamily="-107" charset="-128"/>
              </a:rPr>
              <a:t>wireless LANs (WLANs)</a:t>
            </a:r>
            <a:r>
              <a:rPr lang="en-US" sz="1200" kern="1200" dirty="0">
                <a:solidFill>
                  <a:schemeClr val="tx1"/>
                </a:solidFill>
                <a:effectLst/>
                <a:latin typeface="Arial" charset="0"/>
                <a:ea typeface="ＭＳ Ｐゴシック" pitchFamily="-107" charset="-128"/>
                <a:cs typeface="ＭＳ Ｐゴシック" pitchFamily="-107" charset="-128"/>
              </a:rPr>
              <a:t>. Since that time, the demand for WLANs at different frequencies and data rates has exploded. Keeping pace with this demand, the IEEE 802.11 working group has issued an ever-expanding list of standards. </a:t>
            </a:r>
            <a:endParaRPr lang="en-US" dirty="0">
              <a:effectLst/>
            </a:endParaRPr>
          </a:p>
        </p:txBody>
      </p:sp>
      <p:sp>
        <p:nvSpPr>
          <p:cNvPr id="20484" name="Slide Number Placeholder 3"/>
          <p:cNvSpPr>
            <a:spLocks noGrp="1"/>
          </p:cNvSpPr>
          <p:nvPr>
            <p:ph type="sldNum" sz="quarter" idx="5"/>
          </p:nvPr>
        </p:nvSpPr>
        <p:spPr>
          <a:noFill/>
        </p:spPr>
        <p:txBody>
          <a:bodyPr/>
          <a:lstStyle/>
          <a:p>
            <a:fld id="{0CEB56EB-6CA8-6D45-9BFB-982BA6A26982}" type="slidenum">
              <a:rPr lang="en-AU" smtClean="0">
                <a:latin typeface="Arial" pitchFamily="-84" charset="0"/>
              </a:rPr>
              <a:pPr/>
              <a:t>13</a:t>
            </a:fld>
            <a:endParaRPr lang="en-AU" dirty="0">
              <a:latin typeface="Arial" pitchFamily="-8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23D28003-4B69-1E49-B4AA-14FCCED3F284}" type="slidenum">
              <a:rPr lang="en-US">
                <a:latin typeface="Arial" pitchFamily="-84" charset="0"/>
              </a:rPr>
              <a:pPr/>
              <a:t>14</a:t>
            </a:fld>
            <a:endParaRPr lang="en-US" dirty="0">
              <a:latin typeface="Arial" pitchFamily="-84"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Table 18.1 briefly defines key terms used in the IEEE 802.11</a:t>
            </a:r>
          </a:p>
          <a:p>
            <a:r>
              <a:rPr lang="en-US" sz="1200" kern="1200" baseline="0" dirty="0">
                <a:solidFill>
                  <a:schemeClr val="tx1"/>
                </a:solidFill>
                <a:latin typeface="Arial" charset="0"/>
                <a:ea typeface="ＭＳ Ｐゴシック" pitchFamily="-107" charset="-128"/>
                <a:cs typeface="ＭＳ Ｐゴシック" pitchFamily="-107" charset="-128"/>
              </a:rPr>
              <a:t>standard.</a:t>
            </a:r>
            <a:endParaRPr lang="en-US" dirty="0">
              <a:latin typeface="Arial" pitchFamily="-84" charset="0"/>
              <a:ea typeface="Arial" pitchFamily="-84" charset="0"/>
              <a:cs typeface="Arial" pitchFamily="-8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p:cNvSpPr>
          <p:nvPr>
            <p:ph type="sldImg"/>
          </p:nvPr>
        </p:nvSpPr>
        <p:spPr>
          <a:ln/>
        </p:spPr>
      </p:sp>
      <p:sp>
        <p:nvSpPr>
          <p:cNvPr id="24579" name="Notes Placeholder 2"/>
          <p:cNvSpPr>
            <a:spLocks noGrp="1"/>
          </p:cNvSpPr>
          <p:nvPr>
            <p:ph type="body" idx="1"/>
          </p:nvPr>
        </p:nvSpPr>
        <p:spPr>
          <a:noFill/>
          <a:ln/>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pitchFamily="-107" charset="-128"/>
                <a:cs typeface="ＭＳ Ｐゴシック" pitchFamily="-107" charset="-128"/>
              </a:rPr>
              <a:t>The first 802.11 standard to gain broad industry acceptance was 802.11b. Although 802.11b products are all based on the same standard, there is always a concern whether products from different vendors will successfully interoperate. To meet this concern, the Wireless Ethernet Compatibility Alliance (WECA), an industry consortium, was formed in 1999. This organization, subsequently renamed the Wi-Fi (Wireless Fidelity) Alliance, created a test suite to certify interoperability for 802.11b products. The term used for certified 802.11b products is </a:t>
            </a:r>
            <a:r>
              <a:rPr lang="en-US" sz="1200" b="1" i="1" kern="1200" dirty="0">
                <a:solidFill>
                  <a:schemeClr val="tx1"/>
                </a:solidFill>
                <a:effectLst/>
                <a:latin typeface="Arial" charset="0"/>
                <a:ea typeface="ＭＳ Ｐゴシック" pitchFamily="-107" charset="-128"/>
                <a:cs typeface="ＭＳ Ｐゴシック" pitchFamily="-107" charset="-128"/>
              </a:rPr>
              <a:t>Wi-Fi</a:t>
            </a:r>
            <a:r>
              <a:rPr lang="en-US" sz="1200" kern="1200" dirty="0">
                <a:solidFill>
                  <a:schemeClr val="tx1"/>
                </a:solidFill>
                <a:effectLst/>
                <a:latin typeface="Arial" charset="0"/>
                <a:ea typeface="ＭＳ Ｐゴシック" pitchFamily="-107" charset="-128"/>
                <a:cs typeface="ＭＳ Ｐゴシック" pitchFamily="-107" charset="-128"/>
              </a:rPr>
              <a:t>. Wi-Fi certification has been extended to 802.11g products. The Wi-Fi Alliance has also developed a certification process for 802.11a products, called </a:t>
            </a:r>
            <a:r>
              <a:rPr lang="en-US" sz="1200" i="1" kern="1200" dirty="0">
                <a:solidFill>
                  <a:schemeClr val="tx1"/>
                </a:solidFill>
                <a:effectLst/>
                <a:latin typeface="Arial" charset="0"/>
                <a:ea typeface="ＭＳ Ｐゴシック" pitchFamily="-107" charset="-128"/>
                <a:cs typeface="ＭＳ Ｐゴシック" pitchFamily="-107" charset="-128"/>
              </a:rPr>
              <a:t>Wi-Fi5</a:t>
            </a:r>
            <a:r>
              <a:rPr lang="en-US" sz="1200" kern="1200" dirty="0">
                <a:solidFill>
                  <a:schemeClr val="tx1"/>
                </a:solidFill>
                <a:effectLst/>
                <a:latin typeface="Arial" charset="0"/>
                <a:ea typeface="ＭＳ Ｐゴシック" pitchFamily="-107" charset="-128"/>
                <a:cs typeface="ＭＳ Ｐゴシック" pitchFamily="-107" charset="-128"/>
              </a:rPr>
              <a:t>. The Wi-Fi Alliance is concerned with a range of market areas for WLANs, including enterprise, home, and hot spots. </a:t>
            </a:r>
            <a:endParaRPr lang="en-US" dirty="0"/>
          </a:p>
          <a:p>
            <a:endParaRPr lang="en-US" sz="1200" kern="1200" baseline="0" dirty="0">
              <a:solidFill>
                <a:schemeClr val="tx1"/>
              </a:solidFill>
              <a:latin typeface="Arial" charset="0"/>
              <a:ea typeface="ＭＳ Ｐゴシック" pitchFamily="-107" charset="-128"/>
              <a:cs typeface="ＭＳ Ｐゴシック" pitchFamily="-107" charset="-128"/>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pitchFamily="-107" charset="-128"/>
                <a:cs typeface="ＭＳ Ｐゴシック" pitchFamily="-107" charset="-128"/>
              </a:rPr>
              <a:t>More recently, the Wi-Fi Alliance has developed certification procedures for IEEE 802.11 security standards, referred to as Wi-Fi Protected Access (WPA). The most recent version of WPA, known as WPA2, incorporates all of the features of the IEEE 802.11i WLAN security specification. </a:t>
            </a:r>
            <a:endParaRPr lang="en-US" dirty="0"/>
          </a:p>
          <a:p>
            <a:endParaRPr lang="en-US" sz="1200" kern="1200" baseline="0" dirty="0">
              <a:solidFill>
                <a:schemeClr val="tx1"/>
              </a:solidFill>
              <a:latin typeface="Arial" charset="0"/>
              <a:ea typeface="ＭＳ Ｐゴシック" pitchFamily="-107" charset="-128"/>
              <a:cs typeface="ＭＳ Ｐゴシック" pitchFamily="-107" charset="-128"/>
            </a:endParaRPr>
          </a:p>
        </p:txBody>
      </p:sp>
      <p:sp>
        <p:nvSpPr>
          <p:cNvPr id="24580" name="Slide Number Placeholder 3"/>
          <p:cNvSpPr>
            <a:spLocks noGrp="1"/>
          </p:cNvSpPr>
          <p:nvPr>
            <p:ph type="sldNum" sz="quarter" idx="5"/>
          </p:nvPr>
        </p:nvSpPr>
        <p:spPr>
          <a:noFill/>
        </p:spPr>
        <p:txBody>
          <a:bodyPr/>
          <a:lstStyle/>
          <a:p>
            <a:fld id="{F3656637-584E-5C42-A5F2-C252825AC3DC}" type="slidenum">
              <a:rPr lang="en-AU" smtClean="0">
                <a:latin typeface="Arial" pitchFamily="-84" charset="0"/>
              </a:rPr>
              <a:pPr/>
              <a:t>15</a:t>
            </a:fld>
            <a:endParaRPr lang="en-AU" dirty="0">
              <a:latin typeface="Arial" pitchFamily="-8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p:cNvSpPr>
          <p:nvPr>
            <p:ph type="sldImg"/>
          </p:nvPr>
        </p:nvSpPr>
        <p:spPr>
          <a:ln/>
        </p:spPr>
      </p:sp>
      <p:sp>
        <p:nvSpPr>
          <p:cNvPr id="26627" name="Notes Placeholder 2"/>
          <p:cNvSpPr>
            <a:spLocks noGrp="1"/>
          </p:cNvSpPr>
          <p:nvPr>
            <p:ph type="body" idx="1"/>
          </p:nvPr>
        </p:nvSpPr>
        <p:spPr>
          <a:xfrm>
            <a:off x="685800" y="4343400"/>
            <a:ext cx="5486400" cy="4419600"/>
          </a:xfrm>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Before proceeding, we need to briefly preview the IEEE 802 protocol architecture. IEEE 802.11 standards are defined within the structure of a layered set of protocols. This structure, used for all IEEE 802 standards, is illustrated in Figure 18.3.</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b="1" kern="1200" baseline="0" dirty="0">
                <a:solidFill>
                  <a:schemeClr val="tx1"/>
                </a:solidFill>
                <a:latin typeface="Arial" charset="0"/>
                <a:ea typeface="ＭＳ Ｐゴシック" pitchFamily="-107" charset="-128"/>
                <a:cs typeface="ＭＳ Ｐゴシック" pitchFamily="-107" charset="-128"/>
              </a:rPr>
              <a:t>Physical Layer </a:t>
            </a:r>
          </a:p>
          <a:p>
            <a:endParaRPr lang="en-US" sz="1200" b="1" kern="1200" baseline="0" dirty="0">
              <a:solidFill>
                <a:schemeClr val="tx1"/>
              </a:solidFill>
              <a:latin typeface="Arial" charset="0"/>
              <a:ea typeface="ＭＳ Ｐゴシック" pitchFamily="-107" charset="-128"/>
              <a:cs typeface="ＭＳ Ｐゴシック" pitchFamily="-107" charset="-128"/>
            </a:endParaRPr>
          </a:p>
          <a:p>
            <a:r>
              <a:rPr lang="en-US" sz="1200" kern="1200" dirty="0">
                <a:solidFill>
                  <a:schemeClr val="tx1"/>
                </a:solidFill>
                <a:effectLst/>
                <a:latin typeface="Arial" charset="0"/>
                <a:ea typeface="ＭＳ Ｐゴシック" pitchFamily="-107" charset="-128"/>
                <a:cs typeface="ＭＳ Ｐゴシック" pitchFamily="-107" charset="-128"/>
              </a:rPr>
              <a:t>The lowest layer of the IEEE 802 reference model is the </a:t>
            </a:r>
            <a:r>
              <a:rPr lang="en-US" sz="1200" b="1" kern="1200" dirty="0">
                <a:solidFill>
                  <a:schemeClr val="tx1"/>
                </a:solidFill>
                <a:effectLst/>
                <a:latin typeface="Arial" charset="0"/>
                <a:ea typeface="ＭＳ Ｐゴシック" pitchFamily="-107" charset="-128"/>
                <a:cs typeface="ＭＳ Ｐゴシック" pitchFamily="-107" charset="-128"/>
              </a:rPr>
              <a:t>physical layer</a:t>
            </a:r>
            <a:r>
              <a:rPr lang="en-US" sz="1200" kern="1200" dirty="0">
                <a:solidFill>
                  <a:schemeClr val="tx1"/>
                </a:solidFill>
                <a:effectLst/>
                <a:latin typeface="Arial" charset="0"/>
                <a:ea typeface="ＭＳ Ｐゴシック" pitchFamily="-107" charset="-128"/>
                <a:cs typeface="ＭＳ Ｐゴシック" pitchFamily="-107" charset="-128"/>
              </a:rPr>
              <a:t>, which includes such functions as encoding/decoding of signals and bit transmission/reception. In addition, the physical layer includes a specification of the transmission medium. In the case of IEEE 802.11, the physical layer also defines frequency bands and antenna characteristics. </a:t>
            </a:r>
            <a:endParaRPr lang="en-US" dirty="0"/>
          </a:p>
          <a:p>
            <a:endParaRPr lang="en-US" sz="1200" b="1" kern="1200" baseline="0" dirty="0">
              <a:solidFill>
                <a:schemeClr val="tx1"/>
              </a:solidFill>
              <a:latin typeface="Arial" charset="0"/>
              <a:ea typeface="ＭＳ Ｐゴシック" pitchFamily="-107" charset="-128"/>
              <a:cs typeface="ＭＳ Ｐゴシック" pitchFamily="-107" charset="-128"/>
            </a:endParaRPr>
          </a:p>
          <a:p>
            <a:r>
              <a:rPr lang="en-US" sz="1200" b="1" kern="1200" baseline="0" dirty="0">
                <a:solidFill>
                  <a:schemeClr val="tx1"/>
                </a:solidFill>
                <a:latin typeface="Arial" charset="0"/>
                <a:ea typeface="ＭＳ Ｐゴシック" pitchFamily="-107" charset="-128"/>
                <a:cs typeface="ＭＳ Ｐゴシック" pitchFamily="-107" charset="-128"/>
              </a:rPr>
              <a:t>Media Access Control </a:t>
            </a:r>
          </a:p>
          <a:p>
            <a:endParaRPr lang="en-US" sz="1200" b="0" kern="1200" baseline="0" dirty="0">
              <a:solidFill>
                <a:schemeClr val="tx1"/>
              </a:solidFill>
              <a:latin typeface="Arial" charset="0"/>
              <a:ea typeface="ＭＳ Ｐゴシック" pitchFamily="-107" charset="-128"/>
              <a:cs typeface="ＭＳ Ｐゴシック" pitchFamily="-107" charset="-128"/>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pitchFamily="-107" charset="-128"/>
                <a:cs typeface="ＭＳ Ｐゴシック" pitchFamily="-107" charset="-128"/>
              </a:rPr>
              <a:t>All LANs consist of collections of devices that share the network’s transmission capacity. Some means of controlling access to the transmission medium is needed to provide an orderly and efficient use of that capacity. This is the function of a </a:t>
            </a:r>
            <a:r>
              <a:rPr lang="en-US" sz="1200" b="1" kern="1200" dirty="0">
                <a:solidFill>
                  <a:schemeClr val="tx1"/>
                </a:solidFill>
                <a:effectLst/>
                <a:latin typeface="Arial" charset="0"/>
                <a:ea typeface="ＭＳ Ｐゴシック" pitchFamily="-107" charset="-128"/>
                <a:cs typeface="ＭＳ Ｐゴシック" pitchFamily="-107" charset="-128"/>
              </a:rPr>
              <a:t>media access control (MAC) </a:t>
            </a:r>
            <a:r>
              <a:rPr lang="en-US" sz="1200" kern="1200" dirty="0">
                <a:solidFill>
                  <a:schemeClr val="tx1"/>
                </a:solidFill>
                <a:effectLst/>
                <a:latin typeface="Arial" charset="0"/>
                <a:ea typeface="ＭＳ Ｐゴシック" pitchFamily="-107" charset="-128"/>
                <a:cs typeface="ＭＳ Ｐゴシック" pitchFamily="-107" charset="-128"/>
              </a:rPr>
              <a:t>layer. The MAC layer receives data from a higher-layer protocol, typically the </a:t>
            </a:r>
            <a:r>
              <a:rPr lang="en-US" sz="1200" b="1" kern="1200" dirty="0">
                <a:solidFill>
                  <a:schemeClr val="tx1"/>
                </a:solidFill>
                <a:effectLst/>
                <a:latin typeface="Arial" charset="0"/>
                <a:ea typeface="ＭＳ Ｐゴシック" pitchFamily="-107" charset="-128"/>
                <a:cs typeface="ＭＳ Ｐゴシック" pitchFamily="-107" charset="-128"/>
              </a:rPr>
              <a:t>Logical Link Control (LLC) </a:t>
            </a:r>
            <a:r>
              <a:rPr lang="en-US" sz="1200" kern="1200" dirty="0">
                <a:solidFill>
                  <a:schemeClr val="tx1"/>
                </a:solidFill>
                <a:effectLst/>
                <a:latin typeface="Arial" charset="0"/>
                <a:ea typeface="ＭＳ Ｐゴシック" pitchFamily="-107" charset="-128"/>
                <a:cs typeface="ＭＳ Ｐゴシック" pitchFamily="-107" charset="-128"/>
              </a:rPr>
              <a:t>layer, in the form of a block of data known as the </a:t>
            </a:r>
            <a:r>
              <a:rPr lang="en-US" sz="1200" b="1" kern="1200" dirty="0">
                <a:solidFill>
                  <a:schemeClr val="tx1"/>
                </a:solidFill>
                <a:effectLst/>
                <a:latin typeface="Arial" charset="0"/>
                <a:ea typeface="ＭＳ Ｐゴシック" pitchFamily="-107" charset="-128"/>
                <a:cs typeface="ＭＳ Ｐゴシック" pitchFamily="-107" charset="-128"/>
              </a:rPr>
              <a:t>MAC service data unit (MSDU)</a:t>
            </a:r>
            <a:r>
              <a:rPr lang="en-US" sz="1200" kern="1200" dirty="0">
                <a:solidFill>
                  <a:schemeClr val="tx1"/>
                </a:solidFill>
                <a:effectLst/>
                <a:latin typeface="Arial" charset="0"/>
                <a:ea typeface="ＭＳ Ｐゴシック" pitchFamily="-107" charset="-128"/>
                <a:cs typeface="ＭＳ Ｐゴシック" pitchFamily="-107" charset="-128"/>
              </a:rPr>
              <a:t>. In general, the MAC layer performs the following functions: </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dirty="0">
                <a:solidFill>
                  <a:schemeClr val="tx1"/>
                </a:solidFill>
                <a:effectLst/>
                <a:latin typeface="Arial" charset="0"/>
                <a:ea typeface="ＭＳ Ｐゴシック" pitchFamily="-107" charset="-128"/>
                <a:cs typeface="ＭＳ Ｐゴシック" pitchFamily="-107" charset="-128"/>
              </a:rPr>
              <a:t>■ On transmission, assemble data into a frame, known as a </a:t>
            </a:r>
            <a:r>
              <a:rPr lang="en-US" sz="1200" b="1" kern="1200" dirty="0">
                <a:solidFill>
                  <a:schemeClr val="tx1"/>
                </a:solidFill>
                <a:effectLst/>
                <a:latin typeface="Arial" charset="0"/>
                <a:ea typeface="ＭＳ Ｐゴシック" pitchFamily="-107" charset="-128"/>
                <a:cs typeface="ＭＳ Ｐゴシック" pitchFamily="-107" charset="-128"/>
              </a:rPr>
              <a:t>MAC protocol data unit (MPDU) </a:t>
            </a:r>
            <a:r>
              <a:rPr lang="en-US" sz="1200" kern="1200" dirty="0">
                <a:solidFill>
                  <a:schemeClr val="tx1"/>
                </a:solidFill>
                <a:effectLst/>
                <a:latin typeface="Arial" charset="0"/>
                <a:ea typeface="ＭＳ Ｐゴシック" pitchFamily="-107" charset="-128"/>
                <a:cs typeface="ＭＳ Ｐゴシック" pitchFamily="-107" charset="-128"/>
              </a:rPr>
              <a:t>with address and error-detection fields. </a:t>
            </a:r>
          </a:p>
          <a:p>
            <a:endParaRPr lang="en-US" dirty="0">
              <a:effectLst/>
            </a:endParaRPr>
          </a:p>
          <a:p>
            <a:r>
              <a:rPr lang="en-US" sz="1200" kern="1200" dirty="0">
                <a:solidFill>
                  <a:schemeClr val="tx1"/>
                </a:solidFill>
                <a:effectLst/>
                <a:latin typeface="Arial" charset="0"/>
                <a:ea typeface="ＭＳ Ｐゴシック" pitchFamily="-107" charset="-128"/>
                <a:cs typeface="ＭＳ Ｐゴシック" pitchFamily="-107" charset="-128"/>
              </a:rPr>
              <a:t>■ On reception, disassemble frame, and perform address recognition and error detection. </a:t>
            </a:r>
          </a:p>
          <a:p>
            <a:endParaRPr lang="en-US" dirty="0">
              <a:effectLst/>
            </a:endParaRPr>
          </a:p>
          <a:p>
            <a:r>
              <a:rPr lang="en-US" sz="1200" kern="1200" dirty="0">
                <a:solidFill>
                  <a:schemeClr val="tx1"/>
                </a:solidFill>
                <a:effectLst/>
                <a:latin typeface="Arial" charset="0"/>
                <a:ea typeface="ＭＳ Ｐゴシック" pitchFamily="-107" charset="-128"/>
                <a:cs typeface="ＭＳ Ｐゴシック" pitchFamily="-107" charset="-128"/>
              </a:rPr>
              <a:t>■ Govern access to the LAN transmission medium. </a:t>
            </a:r>
            <a:endParaRPr lang="en-US" sz="1200" kern="1200" baseline="0" dirty="0">
              <a:solidFill>
                <a:schemeClr val="tx1"/>
              </a:solidFill>
              <a:latin typeface="Arial" charset="0"/>
              <a:ea typeface="ＭＳ Ｐゴシック" pitchFamily="-107" charset="-128"/>
              <a:cs typeface="ＭＳ Ｐゴシック" pitchFamily="-107" charset="-128"/>
            </a:endParaRP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b="1" kern="1200" baseline="0" dirty="0">
                <a:solidFill>
                  <a:schemeClr val="tx1"/>
                </a:solidFill>
                <a:latin typeface="Arial" charset="0"/>
                <a:ea typeface="ＭＳ Ｐゴシック" pitchFamily="-107" charset="-128"/>
                <a:cs typeface="ＭＳ Ｐゴシック" pitchFamily="-107" charset="-128"/>
              </a:rPr>
              <a:t>Logical Link Control </a:t>
            </a:r>
          </a:p>
          <a:p>
            <a:endParaRPr lang="en-US" sz="1200" b="1" kern="1200" baseline="0" dirty="0">
              <a:solidFill>
                <a:schemeClr val="tx1"/>
              </a:solidFill>
              <a:latin typeface="Arial" charset="0"/>
              <a:ea typeface="ＭＳ Ｐゴシック" pitchFamily="-107" charset="-128"/>
              <a:cs typeface="ＭＳ Ｐゴシック" pitchFamily="-107" charset="-128"/>
            </a:endParaRPr>
          </a:p>
          <a:p>
            <a:r>
              <a:rPr lang="en-US" sz="1200" kern="1200" dirty="0">
                <a:solidFill>
                  <a:schemeClr val="tx1"/>
                </a:solidFill>
                <a:effectLst/>
                <a:latin typeface="Arial" charset="0"/>
                <a:ea typeface="ＭＳ Ｐゴシック" pitchFamily="-107" charset="-128"/>
                <a:cs typeface="ＭＳ Ｐゴシック" pitchFamily="-107" charset="-128"/>
              </a:rPr>
              <a:t>In most data-link control protocols, the data-link protocol entity is responsible not only for detecting errors using the CRC, but for recovering from those errors by retransmitting damaged frames. In the LAN protocol architecture, these two functions are split between the MAC and LLC layers. The MAC layer is responsible for detecting errors and discarding any frames that contain errors. The LLC layer optionally keeps track of which frames have been successfully received and retransmits unsuccessful frames. </a:t>
            </a:r>
            <a:endParaRPr lang="en-US" dirty="0"/>
          </a:p>
        </p:txBody>
      </p:sp>
      <p:sp>
        <p:nvSpPr>
          <p:cNvPr id="26628" name="Slide Number Placeholder 3"/>
          <p:cNvSpPr>
            <a:spLocks noGrp="1"/>
          </p:cNvSpPr>
          <p:nvPr>
            <p:ph type="sldNum" sz="quarter" idx="5"/>
          </p:nvPr>
        </p:nvSpPr>
        <p:spPr>
          <a:noFill/>
        </p:spPr>
        <p:txBody>
          <a:bodyPr/>
          <a:lstStyle/>
          <a:p>
            <a:fld id="{8B8BF6A9-0363-1C4E-9DEF-83A6695B30F5}" type="slidenum">
              <a:rPr lang="en-AU" smtClean="0">
                <a:latin typeface="Arial" pitchFamily="-84" charset="0"/>
              </a:rPr>
              <a:pPr/>
              <a:t>16</a:t>
            </a:fld>
            <a:endParaRPr lang="en-AU" dirty="0">
              <a:latin typeface="Arial" pitchFamily="-8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kern="1200" dirty="0">
                <a:solidFill>
                  <a:schemeClr val="tx1"/>
                </a:solidFill>
                <a:effectLst/>
                <a:latin typeface="Arial" charset="0"/>
                <a:ea typeface="ＭＳ Ｐゴシック" pitchFamily="-107" charset="-128"/>
                <a:cs typeface="ＭＳ Ｐゴシック" pitchFamily="-107" charset="-128"/>
              </a:rPr>
              <a:t>The exact format of the MPDU differs somewhat for the various MAC proto- cols in use. In general, all of the MPDUs have a format similar to that of Figure 18.4. The fields of this frame are as follows. </a:t>
            </a:r>
          </a:p>
          <a:p>
            <a:endParaRPr lang="en-US" dirty="0">
              <a:effectLst/>
            </a:endParaRPr>
          </a:p>
          <a:p>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b="1" kern="1200" dirty="0">
                <a:solidFill>
                  <a:schemeClr val="tx1"/>
                </a:solidFill>
                <a:effectLst/>
                <a:latin typeface="Arial" charset="0"/>
                <a:ea typeface="ＭＳ Ｐゴシック" pitchFamily="-107" charset="-128"/>
                <a:cs typeface="ＭＳ Ｐゴシック" pitchFamily="-107" charset="-128"/>
              </a:rPr>
              <a:t>MAC Control: </a:t>
            </a:r>
            <a:r>
              <a:rPr lang="en-US" sz="1200" kern="1200" dirty="0">
                <a:solidFill>
                  <a:schemeClr val="tx1"/>
                </a:solidFill>
                <a:effectLst/>
                <a:latin typeface="Arial" charset="0"/>
                <a:ea typeface="ＭＳ Ｐゴシック" pitchFamily="-107" charset="-128"/>
                <a:cs typeface="ＭＳ Ｐゴシック" pitchFamily="-107" charset="-128"/>
              </a:rPr>
              <a:t>This field contains any protocol control information needed for the functioning of the MAC protocol. For example, a priority level could be indicated here. </a:t>
            </a:r>
          </a:p>
          <a:p>
            <a:endParaRPr lang="en-US" dirty="0">
              <a:effectLst/>
            </a:endParaRPr>
          </a:p>
          <a:p>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b="1" kern="1200" dirty="0">
                <a:solidFill>
                  <a:schemeClr val="tx1"/>
                </a:solidFill>
                <a:effectLst/>
                <a:latin typeface="Arial" charset="0"/>
                <a:ea typeface="ＭＳ Ｐゴシック" pitchFamily="-107" charset="-128"/>
                <a:cs typeface="ＭＳ Ｐゴシック" pitchFamily="-107" charset="-128"/>
              </a:rPr>
              <a:t>Destination MAC Address: </a:t>
            </a:r>
            <a:r>
              <a:rPr lang="en-US" sz="1200" kern="1200" dirty="0">
                <a:solidFill>
                  <a:schemeClr val="tx1"/>
                </a:solidFill>
                <a:effectLst/>
                <a:latin typeface="Arial" charset="0"/>
                <a:ea typeface="ＭＳ Ｐゴシック" pitchFamily="-107" charset="-128"/>
                <a:cs typeface="ＭＳ Ｐゴシック" pitchFamily="-107" charset="-128"/>
              </a:rPr>
              <a:t>The destination physical address on the LAN for this MPDU. </a:t>
            </a:r>
          </a:p>
          <a:p>
            <a:endParaRPr lang="en-US" dirty="0">
              <a:effectLst/>
            </a:endParaRPr>
          </a:p>
          <a:p>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b="1" kern="1200" dirty="0">
                <a:solidFill>
                  <a:schemeClr val="tx1"/>
                </a:solidFill>
                <a:effectLst/>
                <a:latin typeface="Arial" charset="0"/>
                <a:ea typeface="ＭＳ Ｐゴシック" pitchFamily="-107" charset="-128"/>
                <a:cs typeface="ＭＳ Ｐゴシック" pitchFamily="-107" charset="-128"/>
              </a:rPr>
              <a:t>Source MAC Address: </a:t>
            </a:r>
            <a:r>
              <a:rPr lang="en-US" sz="1200" kern="1200" dirty="0">
                <a:solidFill>
                  <a:schemeClr val="tx1"/>
                </a:solidFill>
                <a:effectLst/>
                <a:latin typeface="Arial" charset="0"/>
                <a:ea typeface="ＭＳ Ｐゴシック" pitchFamily="-107" charset="-128"/>
                <a:cs typeface="ＭＳ Ｐゴシック" pitchFamily="-107" charset="-128"/>
              </a:rPr>
              <a:t>The source physical address on the LAN for this MPDU. </a:t>
            </a:r>
            <a:endParaRPr lang="en-US" dirty="0">
              <a:effectLst/>
            </a:endParaRPr>
          </a:p>
          <a:p>
            <a:endParaRPr lang="en-US" dirty="0"/>
          </a:p>
          <a:p>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b="1" kern="1200" dirty="0">
                <a:solidFill>
                  <a:schemeClr val="tx1"/>
                </a:solidFill>
                <a:effectLst/>
                <a:latin typeface="Arial" charset="0"/>
                <a:ea typeface="ＭＳ Ｐゴシック" pitchFamily="-107" charset="-128"/>
                <a:cs typeface="ＭＳ Ｐゴシック" pitchFamily="-107" charset="-128"/>
              </a:rPr>
              <a:t>MAC Service Data Unit: </a:t>
            </a:r>
            <a:r>
              <a:rPr lang="en-US" sz="1200" kern="1200" dirty="0">
                <a:solidFill>
                  <a:schemeClr val="tx1"/>
                </a:solidFill>
                <a:effectLst/>
                <a:latin typeface="Arial" charset="0"/>
                <a:ea typeface="ＭＳ Ｐゴシック" pitchFamily="-107" charset="-128"/>
                <a:cs typeface="ＭＳ Ｐゴシック" pitchFamily="-107" charset="-128"/>
              </a:rPr>
              <a:t>The data from the next higher layer. </a:t>
            </a:r>
          </a:p>
          <a:p>
            <a:r>
              <a:rPr lang="en-US" dirty="0"/>
              <a:t> </a:t>
            </a:r>
          </a:p>
          <a:p>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b="1" kern="1200" dirty="0">
                <a:solidFill>
                  <a:schemeClr val="tx1"/>
                </a:solidFill>
                <a:effectLst/>
                <a:latin typeface="Arial" charset="0"/>
                <a:ea typeface="ＭＳ Ｐゴシック" pitchFamily="-107" charset="-128"/>
                <a:cs typeface="ＭＳ Ｐゴシック" pitchFamily="-107" charset="-128"/>
              </a:rPr>
              <a:t>CRC: </a:t>
            </a:r>
            <a:r>
              <a:rPr lang="en-US" sz="1200" kern="1200" dirty="0">
                <a:solidFill>
                  <a:schemeClr val="tx1"/>
                </a:solidFill>
                <a:effectLst/>
                <a:latin typeface="Arial" charset="0"/>
                <a:ea typeface="ＭＳ Ｐゴシック" pitchFamily="-107" charset="-128"/>
                <a:cs typeface="ＭＳ Ｐゴシック" pitchFamily="-107" charset="-128"/>
              </a:rPr>
              <a:t>The cyclic redundancy check field; also known as the Frame Check Sequence (FCS) field. This is an error-detecting code, such as that which is used in other data-link control protocols. The CRC is calculated based on the bits in the entire MPDU. The sender calculates the CRC and adds it to the frame. The receiver performs the same calculation on the incoming MPDU and compares that calculation to the CRC field in that incoming MPDU. If the two values don’t match, then one or more bits have been altered in transit. </a:t>
            </a:r>
            <a:endParaRPr lang="en-US" dirty="0"/>
          </a:p>
          <a:p>
            <a:endParaRPr lang="en-US" sz="1200" kern="1200" dirty="0">
              <a:solidFill>
                <a:schemeClr val="tx1"/>
              </a:solidFill>
              <a:effectLst/>
              <a:latin typeface="Arial" charset="0"/>
              <a:ea typeface="ＭＳ Ｐゴシック" pitchFamily="-107" charset="-128"/>
              <a:cs typeface="ＭＳ Ｐゴシック" pitchFamily="-107" charset="-128"/>
            </a:endParaRPr>
          </a:p>
          <a:p>
            <a:r>
              <a:rPr lang="en-US" sz="1200" kern="1200" dirty="0">
                <a:solidFill>
                  <a:schemeClr val="tx1"/>
                </a:solidFill>
                <a:effectLst/>
                <a:latin typeface="Arial" charset="0"/>
                <a:ea typeface="ＭＳ Ｐゴシック" pitchFamily="-107" charset="-128"/>
                <a:cs typeface="ＭＳ Ｐゴシック" pitchFamily="-107" charset="-128"/>
              </a:rPr>
              <a:t>The fields preceding the MSDU field are referred to as the </a:t>
            </a:r>
            <a:r>
              <a:rPr lang="en-US" sz="1200" b="1" kern="1200" dirty="0">
                <a:solidFill>
                  <a:schemeClr val="tx1"/>
                </a:solidFill>
                <a:effectLst/>
                <a:latin typeface="Arial" charset="0"/>
                <a:ea typeface="ＭＳ Ｐゴシック" pitchFamily="-107" charset="-128"/>
                <a:cs typeface="ＭＳ Ｐゴシック" pitchFamily="-107" charset="-128"/>
              </a:rPr>
              <a:t>MAC header</a:t>
            </a:r>
            <a:r>
              <a:rPr lang="en-US" sz="1200" kern="1200" dirty="0">
                <a:solidFill>
                  <a:schemeClr val="tx1"/>
                </a:solidFill>
                <a:effectLst/>
                <a:latin typeface="Arial" charset="0"/>
                <a:ea typeface="ＭＳ Ｐゴシック" pitchFamily="-107" charset="-128"/>
                <a:cs typeface="ＭＳ Ｐゴシック" pitchFamily="-107" charset="-128"/>
              </a:rPr>
              <a:t>, and the field following the MSDU field is referred to as the </a:t>
            </a:r>
            <a:r>
              <a:rPr lang="en-US" sz="1200" b="1" kern="1200" dirty="0">
                <a:solidFill>
                  <a:schemeClr val="tx1"/>
                </a:solidFill>
                <a:effectLst/>
                <a:latin typeface="Arial" charset="0"/>
                <a:ea typeface="ＭＳ Ｐゴシック" pitchFamily="-107" charset="-128"/>
                <a:cs typeface="ＭＳ Ｐゴシック" pitchFamily="-107" charset="-128"/>
              </a:rPr>
              <a:t>MAC trailer</a:t>
            </a:r>
            <a:r>
              <a:rPr lang="en-US" sz="1200" kern="1200" dirty="0">
                <a:solidFill>
                  <a:schemeClr val="tx1"/>
                </a:solidFill>
                <a:effectLst/>
                <a:latin typeface="Arial" charset="0"/>
                <a:ea typeface="ＭＳ Ｐゴシック" pitchFamily="-107" charset="-128"/>
                <a:cs typeface="ＭＳ Ｐゴシック" pitchFamily="-107" charset="-128"/>
              </a:rPr>
              <a:t>. The header and trailer contain control information that accompany the data field and that are used by the MAC protocol. </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A597342B-8AE1-B34D-BBA5-CCBFD7D5E8F6}" type="slidenum">
              <a:rPr lang="en-AU" smtClean="0"/>
              <a:pPr>
                <a:defRPr/>
              </a:pPr>
              <a:t>17</a:t>
            </a:fld>
            <a:endParaRPr lang="en-AU"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p:cNvSpPr>
          <p:nvPr>
            <p:ph type="sldImg"/>
          </p:nvPr>
        </p:nvSpPr>
        <p:spPr>
          <a:ln/>
        </p:spPr>
      </p:sp>
      <p:sp>
        <p:nvSpPr>
          <p:cNvPr id="3" name="Notes Placeholder 2"/>
          <p:cNvSpPr>
            <a:spLocks noGrp="1"/>
          </p:cNvSpPr>
          <p:nvPr>
            <p:ph type="body" idx="1"/>
          </p:nvPr>
        </p:nvSpPr>
        <p:spPr>
          <a:xfrm>
            <a:off x="685800" y="4343400"/>
            <a:ext cx="5486400" cy="4419600"/>
          </a:xfrm>
        </p:spPr>
        <p:txBody>
          <a:bodyPr>
            <a:normAutofit fontScale="92500" lnSpcReduction="20000"/>
          </a:bodyPr>
          <a:lstStyle/>
          <a:p>
            <a:r>
              <a:rPr lang="en-US" sz="1200" kern="1200" dirty="0">
                <a:solidFill>
                  <a:schemeClr val="tx1"/>
                </a:solidFill>
                <a:effectLst/>
                <a:latin typeface="Arial" charset="0"/>
                <a:ea typeface="ＭＳ Ｐゴシック" pitchFamily="-107" charset="-128"/>
                <a:cs typeface="ＭＳ Ｐゴシック" pitchFamily="-107" charset="-128"/>
              </a:rPr>
              <a:t>Figure 18.5 illustrates the model developed by the 802.11 working group. The smallest building block of a wireless LAN is a </a:t>
            </a:r>
            <a:r>
              <a:rPr lang="en-US" sz="1200" b="1" kern="1200" dirty="0">
                <a:solidFill>
                  <a:schemeClr val="tx1"/>
                </a:solidFill>
                <a:effectLst/>
                <a:latin typeface="Arial" charset="0"/>
                <a:ea typeface="ＭＳ Ｐゴシック" pitchFamily="-107" charset="-128"/>
                <a:cs typeface="ＭＳ Ｐゴシック" pitchFamily="-107" charset="-128"/>
              </a:rPr>
              <a:t>basic service set (BSS)</a:t>
            </a:r>
            <a:r>
              <a:rPr lang="en-US" sz="1200" kern="1200" dirty="0">
                <a:solidFill>
                  <a:schemeClr val="tx1"/>
                </a:solidFill>
                <a:effectLst/>
                <a:latin typeface="Arial" charset="0"/>
                <a:ea typeface="ＭＳ Ｐゴシック" pitchFamily="-107" charset="-128"/>
                <a:cs typeface="ＭＳ Ｐゴシック" pitchFamily="-107" charset="-128"/>
              </a:rPr>
              <a:t>, which consists of wireless stations executing the same MAC protocol and competing for access to the same shared wireless medium. A BSS may be isolated, or it may connect to a back-bone </a:t>
            </a:r>
            <a:r>
              <a:rPr lang="en-US" sz="1200" b="1" kern="1200" dirty="0">
                <a:solidFill>
                  <a:schemeClr val="tx1"/>
                </a:solidFill>
                <a:effectLst/>
                <a:latin typeface="Arial" charset="0"/>
                <a:ea typeface="ＭＳ Ｐゴシック" pitchFamily="-107" charset="-128"/>
                <a:cs typeface="ＭＳ Ｐゴシック" pitchFamily="-107" charset="-128"/>
              </a:rPr>
              <a:t>distribution system (DS) </a:t>
            </a:r>
            <a:r>
              <a:rPr lang="en-US" sz="1200" kern="1200" dirty="0">
                <a:solidFill>
                  <a:schemeClr val="tx1"/>
                </a:solidFill>
                <a:effectLst/>
                <a:latin typeface="Arial" charset="0"/>
                <a:ea typeface="ＭＳ Ｐゴシック" pitchFamily="-107" charset="-128"/>
                <a:cs typeface="ＭＳ Ｐゴシック" pitchFamily="-107" charset="-128"/>
              </a:rPr>
              <a:t>through an </a:t>
            </a:r>
            <a:r>
              <a:rPr lang="en-US" sz="1200" b="1" kern="1200" dirty="0">
                <a:solidFill>
                  <a:schemeClr val="tx1"/>
                </a:solidFill>
                <a:effectLst/>
                <a:latin typeface="Arial" charset="0"/>
                <a:ea typeface="ＭＳ Ｐゴシック" pitchFamily="-107" charset="-128"/>
                <a:cs typeface="ＭＳ Ｐゴシック" pitchFamily="-107" charset="-128"/>
              </a:rPr>
              <a:t>access point (AP)</a:t>
            </a:r>
            <a:r>
              <a:rPr lang="en-US" sz="1200" kern="1200" dirty="0">
                <a:solidFill>
                  <a:schemeClr val="tx1"/>
                </a:solidFill>
                <a:effectLst/>
                <a:latin typeface="Arial" charset="0"/>
                <a:ea typeface="ＭＳ Ｐゴシック" pitchFamily="-107" charset="-128"/>
                <a:cs typeface="ＭＳ Ｐゴシック" pitchFamily="-107" charset="-128"/>
              </a:rPr>
              <a:t>. The AP functions as a bridge and a relay point. In a BSS, client stations do not communicate directly with one another. Rather, if one station in the BSS wants to communicate with another station in the same BSS, the MAC frame is first sent from the originating station to the AP and then from the AP to the destination station. Similarly, a MAC frame from a station in the BSS to a remote station is sent from the local station to the AP and then relayed by the AP over the DS on its way to the destination station. The BSS generally corresponds to what is referred to as a cell in the literature. The DS can be a switch, a wired network, or a wireless network. </a:t>
            </a:r>
          </a:p>
          <a:p>
            <a:endParaRPr lang="en-US" dirty="0"/>
          </a:p>
          <a:p>
            <a:r>
              <a:rPr lang="en-US" sz="1200" kern="1200" dirty="0">
                <a:solidFill>
                  <a:schemeClr val="tx1"/>
                </a:solidFill>
                <a:effectLst/>
                <a:latin typeface="Arial" charset="0"/>
                <a:ea typeface="ＭＳ Ｐゴシック" pitchFamily="-107" charset="-128"/>
                <a:cs typeface="ＭＳ Ｐゴシック" pitchFamily="-107" charset="-128"/>
              </a:rPr>
              <a:t>When all the stations in the BSS are mobile stations that communicate directly with one another (not using an AP), the BSS is called an </a:t>
            </a:r>
            <a:r>
              <a:rPr lang="en-US" sz="1200" b="1" kern="1200" dirty="0">
                <a:solidFill>
                  <a:schemeClr val="tx1"/>
                </a:solidFill>
                <a:effectLst/>
                <a:latin typeface="Arial" charset="0"/>
                <a:ea typeface="ＭＳ Ｐゴシック" pitchFamily="-107" charset="-128"/>
                <a:cs typeface="ＭＳ Ｐゴシック" pitchFamily="-107" charset="-128"/>
              </a:rPr>
              <a:t>independent BSS (IBSS)</a:t>
            </a:r>
            <a:r>
              <a:rPr lang="en-US" sz="1200" kern="1200" dirty="0">
                <a:solidFill>
                  <a:schemeClr val="tx1"/>
                </a:solidFill>
                <a:effectLst/>
                <a:latin typeface="Arial" charset="0"/>
                <a:ea typeface="ＭＳ Ｐゴシック" pitchFamily="-107" charset="-128"/>
                <a:cs typeface="ＭＳ Ｐゴシック" pitchFamily="-107" charset="-128"/>
              </a:rPr>
              <a:t>. An IBSS is typically an ad hoc network. In an IBSS, the stations all communicate directly, and no AP is involved. </a:t>
            </a:r>
          </a:p>
          <a:p>
            <a:endParaRPr lang="en-US" sz="1200" kern="1200" dirty="0">
              <a:solidFill>
                <a:schemeClr val="tx1"/>
              </a:solidFill>
              <a:effectLst/>
              <a:latin typeface="Arial" charset="0"/>
              <a:ea typeface="ＭＳ Ｐゴシック" pitchFamily="-107" charset="-128"/>
            </a:endParaRPr>
          </a:p>
          <a:p>
            <a:r>
              <a:rPr lang="en-US" sz="1200" kern="1200" dirty="0">
                <a:solidFill>
                  <a:schemeClr val="tx1"/>
                </a:solidFill>
                <a:effectLst/>
                <a:latin typeface="Arial" charset="0"/>
                <a:ea typeface="ＭＳ Ｐゴシック" pitchFamily="-107" charset="-128"/>
                <a:cs typeface="ＭＳ Ｐゴシック" pitchFamily="-107" charset="-128"/>
              </a:rPr>
              <a:t>A simple configuration is shown in Figure 18.5, in which each station belongs to a single BSS; that is, each station is within wireless range only of other stations within the same BSS. It is also possible for two BSSs to overlap geographically, so that a single station could participate in more than one BSS. Furthermore, the association between a station and a BSS is dynamic. Stations may turn off, come within range, and go out of range. </a:t>
            </a:r>
            <a:endParaRPr lang="en-US" dirty="0"/>
          </a:p>
          <a:p>
            <a:endParaRPr lang="en-US" sz="1200" kern="1200" dirty="0">
              <a:solidFill>
                <a:schemeClr val="tx1"/>
              </a:solidFill>
              <a:effectLst/>
              <a:latin typeface="Arial" charset="0"/>
              <a:ea typeface="ＭＳ Ｐゴシック" pitchFamily="-107" charset="-128"/>
              <a:cs typeface="ＭＳ Ｐゴシック" pitchFamily="-107" charset="-128"/>
            </a:endParaRPr>
          </a:p>
          <a:p>
            <a:r>
              <a:rPr lang="en-US" sz="1200" kern="1200" dirty="0">
                <a:solidFill>
                  <a:schemeClr val="tx1"/>
                </a:solidFill>
                <a:effectLst/>
                <a:latin typeface="Arial" charset="0"/>
                <a:ea typeface="ＭＳ Ｐゴシック" pitchFamily="-107" charset="-128"/>
                <a:cs typeface="ＭＳ Ｐゴシック" pitchFamily="-107" charset="-128"/>
              </a:rPr>
              <a:t>An </a:t>
            </a:r>
            <a:r>
              <a:rPr lang="en-US" sz="1200" b="1" kern="1200" dirty="0">
                <a:solidFill>
                  <a:schemeClr val="tx1"/>
                </a:solidFill>
                <a:effectLst/>
                <a:latin typeface="Arial" charset="0"/>
                <a:ea typeface="ＭＳ Ｐゴシック" pitchFamily="-107" charset="-128"/>
                <a:cs typeface="ＭＳ Ｐゴシック" pitchFamily="-107" charset="-128"/>
              </a:rPr>
              <a:t>extended service set (ESS) </a:t>
            </a:r>
            <a:r>
              <a:rPr lang="en-US" sz="1200" kern="1200" dirty="0">
                <a:solidFill>
                  <a:schemeClr val="tx1"/>
                </a:solidFill>
                <a:effectLst/>
                <a:latin typeface="Arial" charset="0"/>
                <a:ea typeface="ＭＳ Ｐゴシック" pitchFamily="-107" charset="-128"/>
                <a:cs typeface="ＭＳ Ｐゴシック" pitchFamily="-107" charset="-128"/>
              </a:rPr>
              <a:t>consists of two or more basic service sets interconnected by a distribution system. The extended service set appears as a single logical LAN to the logical link control (LLC) level. </a:t>
            </a:r>
            <a:endParaRPr lang="en-US" dirty="0"/>
          </a:p>
          <a:p>
            <a:endParaRPr lang="en-US" dirty="0"/>
          </a:p>
          <a:p>
            <a:endParaRPr lang="en-US" dirty="0"/>
          </a:p>
        </p:txBody>
      </p:sp>
      <p:sp>
        <p:nvSpPr>
          <p:cNvPr id="28676" name="Slide Number Placeholder 3"/>
          <p:cNvSpPr>
            <a:spLocks noGrp="1"/>
          </p:cNvSpPr>
          <p:nvPr>
            <p:ph type="sldNum" sz="quarter" idx="5"/>
          </p:nvPr>
        </p:nvSpPr>
        <p:spPr>
          <a:noFill/>
        </p:spPr>
        <p:txBody>
          <a:bodyPr/>
          <a:lstStyle/>
          <a:p>
            <a:fld id="{8C624B5E-0152-DA40-BCB5-C0E77539702C}" type="slidenum">
              <a:rPr lang="en-AU" smtClean="0">
                <a:latin typeface="Arial" pitchFamily="-84" charset="0"/>
              </a:rPr>
              <a:pPr/>
              <a:t>18</a:t>
            </a:fld>
            <a:endParaRPr lang="en-AU" dirty="0">
              <a:latin typeface="Arial" pitchFamily="-8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p:cNvSpPr>
          <p:nvPr>
            <p:ph type="sldImg"/>
          </p:nvPr>
        </p:nvSpPr>
        <p:spPr>
          <a:ln/>
        </p:spPr>
      </p:sp>
      <p:sp>
        <p:nvSpPr>
          <p:cNvPr id="3" name="Notes Placeholder 2"/>
          <p:cNvSpPr>
            <a:spLocks noGrp="1"/>
          </p:cNvSpPr>
          <p:nvPr>
            <p:ph type="body" idx="1"/>
          </p:nvPr>
        </p:nvSpPr>
        <p:spPr>
          <a:xfrm>
            <a:off x="685800" y="4343400"/>
            <a:ext cx="5486400" cy="4343400"/>
          </a:xfrm>
        </p:spPr>
        <p:txBody>
          <a:bodyPr>
            <a:normAutofit/>
          </a:bodyPr>
          <a:lstStyle/>
          <a:p>
            <a:r>
              <a:rPr lang="en-US" sz="1200" kern="1200" dirty="0">
                <a:solidFill>
                  <a:schemeClr val="tx1"/>
                </a:solidFill>
                <a:effectLst/>
                <a:latin typeface="Arial" charset="0"/>
                <a:ea typeface="ＭＳ Ｐゴシック" pitchFamily="-107" charset="-128"/>
                <a:cs typeface="ＭＳ Ｐゴシック" pitchFamily="-107" charset="-128"/>
              </a:rPr>
              <a:t>IEEE 802.11 defines nine services that need to be provided by the wireless LAN to achieve functionality equivalent to that which is inherent to wired LANs. Table 18.2 lists the services and indicates two ways of categorizing them. </a:t>
            </a:r>
            <a:endParaRPr lang="en-US" dirty="0"/>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1. The service provider can be either the station or the DS. Station services are implemented in every 802.11 station, including AP stations. Distribution</a:t>
            </a:r>
          </a:p>
          <a:p>
            <a:r>
              <a:rPr lang="en-US" sz="1200" kern="1200" baseline="0" dirty="0">
                <a:solidFill>
                  <a:schemeClr val="tx1"/>
                </a:solidFill>
                <a:latin typeface="Arial" charset="0"/>
                <a:ea typeface="ＭＳ Ｐゴシック" pitchFamily="-107" charset="-128"/>
                <a:cs typeface="ＭＳ Ｐゴシック" pitchFamily="-107" charset="-128"/>
              </a:rPr>
              <a:t>services are provided between BSSs; these services may be implemented</a:t>
            </a:r>
          </a:p>
          <a:p>
            <a:r>
              <a:rPr lang="en-US" sz="1200" kern="1200" baseline="0" dirty="0">
                <a:solidFill>
                  <a:schemeClr val="tx1"/>
                </a:solidFill>
                <a:latin typeface="Arial" charset="0"/>
                <a:ea typeface="ＭＳ Ｐゴシック" pitchFamily="-107" charset="-128"/>
                <a:cs typeface="ＭＳ Ｐゴシック" pitchFamily="-107" charset="-128"/>
              </a:rPr>
              <a:t>in an AP or in another special-purpose device attached to the distribution</a:t>
            </a:r>
          </a:p>
          <a:p>
            <a:r>
              <a:rPr lang="en-US" sz="1200" kern="1200" baseline="0" dirty="0">
                <a:solidFill>
                  <a:schemeClr val="tx1"/>
                </a:solidFill>
                <a:latin typeface="Arial" charset="0"/>
                <a:ea typeface="ＭＳ Ｐゴシック" pitchFamily="-107" charset="-128"/>
                <a:cs typeface="ＭＳ Ｐゴシック" pitchFamily="-107" charset="-128"/>
              </a:rPr>
              <a:t>system.</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2. Three of the services are used to control IEEE 802.11 LAN access and confidentiality. Six of the services are used to support delivery of MSDUs between stations. If the MSDU is too large to be transmitted in a single MPDU, it may be fragmented and transmitted in a series of MPDUs.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dirty="0">
                <a:solidFill>
                  <a:schemeClr val="tx1"/>
                </a:solidFill>
                <a:effectLst/>
                <a:latin typeface="Arial" charset="0"/>
                <a:ea typeface="ＭＳ Ｐゴシック" pitchFamily="-107" charset="-128"/>
                <a:cs typeface="ＭＳ Ｐゴシック" pitchFamily="-107" charset="-128"/>
              </a:rPr>
              <a:t>Following the IEEE 802.11 document, we next discuss the services in an order designed to clarify the operation of an IEEE 802.11 ESS network. </a:t>
            </a:r>
            <a:r>
              <a:rPr lang="en-US" sz="1200" b="1" kern="1200" dirty="0">
                <a:solidFill>
                  <a:schemeClr val="tx1"/>
                </a:solidFill>
                <a:effectLst/>
                <a:latin typeface="Arial" charset="0"/>
                <a:ea typeface="ＭＳ Ｐゴシック" pitchFamily="-107" charset="-128"/>
                <a:cs typeface="ＭＳ Ｐゴシック" pitchFamily="-107" charset="-128"/>
              </a:rPr>
              <a:t>MSDU delivery</a:t>
            </a:r>
            <a:r>
              <a:rPr lang="en-US" sz="1200" kern="1200" dirty="0">
                <a:solidFill>
                  <a:schemeClr val="tx1"/>
                </a:solidFill>
                <a:effectLst/>
                <a:latin typeface="Arial" charset="0"/>
                <a:ea typeface="ＭＳ Ｐゴシック" pitchFamily="-107" charset="-128"/>
                <a:cs typeface="ＭＳ Ｐゴシック" pitchFamily="-107" charset="-128"/>
              </a:rPr>
              <a:t>, which is the basic service, already has been mentioned. Services related to security are introduced in Section 18.4. </a:t>
            </a:r>
            <a:endParaRPr lang="en-US" dirty="0"/>
          </a:p>
          <a:p>
            <a:endParaRPr lang="en-US" dirty="0"/>
          </a:p>
        </p:txBody>
      </p:sp>
      <p:sp>
        <p:nvSpPr>
          <p:cNvPr id="30724" name="Slide Number Placeholder 3"/>
          <p:cNvSpPr>
            <a:spLocks noGrp="1"/>
          </p:cNvSpPr>
          <p:nvPr>
            <p:ph type="sldNum" sz="quarter" idx="5"/>
          </p:nvPr>
        </p:nvSpPr>
        <p:spPr>
          <a:noFill/>
        </p:spPr>
        <p:txBody>
          <a:bodyPr/>
          <a:lstStyle/>
          <a:p>
            <a:fld id="{ECEACEA4-C3E6-114C-86E1-FA8351846DB0}" type="slidenum">
              <a:rPr lang="en-AU" smtClean="0">
                <a:latin typeface="Arial" pitchFamily="-84" charset="0"/>
              </a:rPr>
              <a:pPr/>
              <a:t>19</a:t>
            </a:fld>
            <a:endParaRPr lang="en-AU" dirty="0">
              <a:latin typeface="Arial" pitchFamily="-8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p:cNvSpPr>
          <p:nvPr>
            <p:ph type="sldImg"/>
          </p:nvPr>
        </p:nvSpPr>
        <p:spPr>
          <a:ln/>
        </p:spPr>
      </p:sp>
      <p:sp>
        <p:nvSpPr>
          <p:cNvPr id="32771" name="Notes Placeholder 2"/>
          <p:cNvSpPr>
            <a:spLocks noGrp="1"/>
          </p:cNvSpPr>
          <p:nvPr>
            <p:ph type="body" idx="1"/>
          </p:nvPr>
        </p:nvSpPr>
        <p:spPr>
          <a:noFill/>
          <a:ln/>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pitchFamily="-107" charset="-128"/>
                <a:cs typeface="ＭＳ Ｐゴシック" pitchFamily="-107" charset="-128"/>
              </a:rPr>
              <a:t>This chapter begins with a general overview of wireless security issues. We then focus on the relatively new area of mobile device security, examining threats and counte8measures for mobile devices used in the enterprise. Then, we look at the IEEE 802.11i standard for wireless LAN security. This standard is part of IEEE 802.11, also referred to as Wi-Fi. We begin the discussion with an overview of IEEE 802.11, and then we look in some detail at IEEE 802.11i. </a:t>
            </a:r>
            <a:endParaRPr lang="en-US" dirty="0"/>
          </a:p>
          <a:p>
            <a:endParaRPr lang="en-US" dirty="0">
              <a:latin typeface="Arial" pitchFamily="-84" charset="0"/>
              <a:ea typeface="ＭＳ Ｐゴシック" pitchFamily="-84" charset="-128"/>
              <a:cs typeface="ＭＳ Ｐゴシック" pitchFamily="-84" charset="-128"/>
            </a:endParaRPr>
          </a:p>
        </p:txBody>
      </p:sp>
      <p:sp>
        <p:nvSpPr>
          <p:cNvPr id="32772" name="Slide Number Placeholder 3"/>
          <p:cNvSpPr>
            <a:spLocks noGrp="1"/>
          </p:cNvSpPr>
          <p:nvPr>
            <p:ph type="sldNum" sz="quarter" idx="5"/>
          </p:nvPr>
        </p:nvSpPr>
        <p:spPr>
          <a:noFill/>
        </p:spPr>
        <p:txBody>
          <a:bodyPr/>
          <a:lstStyle/>
          <a:p>
            <a:fld id="{D2C26A60-DE3E-EF42-8057-6143E9FC34B9}" type="slidenum">
              <a:rPr lang="en-AU" smtClean="0">
                <a:latin typeface="Arial" pitchFamily="-84" charset="0"/>
              </a:rPr>
              <a:pPr/>
              <a:t>2</a:t>
            </a:fld>
            <a:endParaRPr lang="en-AU" dirty="0">
              <a:latin typeface="Arial" pitchFamily="-8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effectLst/>
                <a:latin typeface="Arial" charset="0"/>
                <a:ea typeface="ＭＳ Ｐゴシック" pitchFamily="-107" charset="-128"/>
                <a:cs typeface="ＭＳ Ｐゴシック" pitchFamily="-107" charset="-128"/>
              </a:rPr>
              <a:t>The two services involved with the distribution of messages within a DS are distribution and integration. </a:t>
            </a:r>
            <a:r>
              <a:rPr lang="en-US" sz="1200" b="1" kern="1200" dirty="0">
                <a:solidFill>
                  <a:schemeClr val="tx1"/>
                </a:solidFill>
                <a:effectLst/>
                <a:latin typeface="Arial" charset="0"/>
                <a:ea typeface="ＭＳ Ｐゴシック" pitchFamily="-107" charset="-128"/>
                <a:cs typeface="ＭＳ Ｐゴシック" pitchFamily="-107" charset="-128"/>
              </a:rPr>
              <a:t>Distribution </a:t>
            </a:r>
            <a:r>
              <a:rPr lang="en-US" sz="1200" kern="1200" dirty="0">
                <a:solidFill>
                  <a:schemeClr val="tx1"/>
                </a:solidFill>
                <a:effectLst/>
                <a:latin typeface="Arial" charset="0"/>
                <a:ea typeface="ＭＳ Ｐゴシック" pitchFamily="-107" charset="-128"/>
                <a:cs typeface="ＭＳ Ｐゴシック" pitchFamily="-107" charset="-128"/>
              </a:rPr>
              <a:t>is the primary service used by stations to exchange MPDUs when the MPDUs must traverse the DS to get from a station in one BSS to a station in another BSS. For example, suppose a frame is to be sent from station 2 (STA 2) to station 7 (STA 7) in Figure 18.5. The frame is sent from STA 2 to AP 1, which is the AP for this BSS. The AP gives the frame to the DS, which has the job of directing the frame to the AP associated with STA 7 in the target BSS. AP 2 receives the frame and forwards it to STA 7. How the message is transported through the DS is beyond the scope of the IEEE 802.11 standard. </a:t>
            </a:r>
          </a:p>
          <a:p>
            <a:endParaRPr lang="en-US" dirty="0"/>
          </a:p>
          <a:p>
            <a:r>
              <a:rPr lang="en-US" sz="1200" kern="1200" dirty="0">
                <a:solidFill>
                  <a:schemeClr val="tx1"/>
                </a:solidFill>
                <a:effectLst/>
                <a:latin typeface="Arial" charset="0"/>
                <a:ea typeface="ＭＳ Ｐゴシック" pitchFamily="-107" charset="-128"/>
                <a:cs typeface="ＭＳ Ｐゴシック" pitchFamily="-107" charset="-128"/>
              </a:rPr>
              <a:t>If the two stations that are communicating are within the same BSS, then the distribution service logically goes through the single AP of that BSS. </a:t>
            </a:r>
            <a:endParaRPr lang="en-US" dirty="0"/>
          </a:p>
          <a:p>
            <a:endParaRPr lang="en-US" sz="1200" kern="1200" dirty="0">
              <a:solidFill>
                <a:schemeClr val="tx1"/>
              </a:solidFill>
              <a:effectLst/>
              <a:latin typeface="Arial" charset="0"/>
              <a:ea typeface="ＭＳ Ｐゴシック" pitchFamily="-107" charset="-128"/>
              <a:cs typeface="ＭＳ Ｐゴシック" pitchFamily="-107" charset="-128"/>
            </a:endParaRPr>
          </a:p>
          <a:p>
            <a:r>
              <a:rPr lang="en-US" sz="1200" kern="1200" dirty="0">
                <a:solidFill>
                  <a:schemeClr val="tx1"/>
                </a:solidFill>
                <a:effectLst/>
                <a:latin typeface="Arial" charset="0"/>
                <a:ea typeface="ＭＳ Ｐゴシック" pitchFamily="-107" charset="-128"/>
                <a:cs typeface="ＭＳ Ｐゴシック" pitchFamily="-107" charset="-128"/>
              </a:rPr>
              <a:t>The </a:t>
            </a:r>
            <a:r>
              <a:rPr lang="en-US" sz="1200" b="1" kern="1200" dirty="0">
                <a:solidFill>
                  <a:schemeClr val="tx1"/>
                </a:solidFill>
                <a:effectLst/>
                <a:latin typeface="Arial" charset="0"/>
                <a:ea typeface="ＭＳ Ｐゴシック" pitchFamily="-107" charset="-128"/>
                <a:cs typeface="ＭＳ Ｐゴシック" pitchFamily="-107" charset="-128"/>
              </a:rPr>
              <a:t>integration </a:t>
            </a:r>
            <a:r>
              <a:rPr lang="en-US" sz="1200" kern="1200" dirty="0">
                <a:solidFill>
                  <a:schemeClr val="tx1"/>
                </a:solidFill>
                <a:effectLst/>
                <a:latin typeface="Arial" charset="0"/>
                <a:ea typeface="ＭＳ Ｐゴシック" pitchFamily="-107" charset="-128"/>
                <a:cs typeface="ＭＳ Ｐゴシック" pitchFamily="-107" charset="-128"/>
              </a:rPr>
              <a:t>service enables transfer of data between a station on an IEEE 802.11 LAN and a station on an integrated IEEE 802.x LAN. The term </a:t>
            </a:r>
            <a:r>
              <a:rPr lang="en-US" sz="1200" i="1" kern="1200" dirty="0">
                <a:solidFill>
                  <a:schemeClr val="tx1"/>
                </a:solidFill>
                <a:effectLst/>
                <a:latin typeface="Arial" charset="0"/>
                <a:ea typeface="ＭＳ Ｐゴシック" pitchFamily="-107" charset="-128"/>
                <a:cs typeface="ＭＳ Ｐゴシック" pitchFamily="-107" charset="-128"/>
              </a:rPr>
              <a:t>integrated </a:t>
            </a:r>
            <a:r>
              <a:rPr lang="en-US" sz="1200" kern="1200" dirty="0">
                <a:solidFill>
                  <a:schemeClr val="tx1"/>
                </a:solidFill>
                <a:effectLst/>
                <a:latin typeface="Arial" charset="0"/>
                <a:ea typeface="ＭＳ Ｐゴシック" pitchFamily="-107" charset="-128"/>
                <a:cs typeface="ＭＳ Ｐゴシック" pitchFamily="-107" charset="-128"/>
              </a:rPr>
              <a:t>refers to a wired LAN that is physically connected to the DS and whose stations may be logically connected to an IEEE 802.11 LAN via the integration service. The integration service takes care of any address translation and media conversion logic required for the exchange of data. </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A597342B-8AE1-B34D-BBA5-CCBFD7D5E8F6}" type="slidenum">
              <a:rPr lang="en-AU" smtClean="0"/>
              <a:pPr>
                <a:defRPr/>
              </a:pPr>
              <a:t>20</a:t>
            </a:fld>
            <a:endParaRPr lang="en-AU"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effectLst/>
                <a:latin typeface="Arial" charset="0"/>
                <a:ea typeface="ＭＳ Ｐゴシック" pitchFamily="-107" charset="-128"/>
                <a:cs typeface="ＭＳ Ｐゴシック" pitchFamily="-107" charset="-128"/>
              </a:rPr>
              <a:t>The primary purpose of the MAC layer is to transfer MSDUs between MAC entities; this purpose is fulfilled by the distribution service. For that service to function, it requires information about stations within the ESS that is provided by the association-related services. Before the distribution service can deliver data to or accept data from a station, that station must be </a:t>
            </a:r>
            <a:r>
              <a:rPr lang="en-US" sz="1200" i="1" kern="1200" dirty="0">
                <a:solidFill>
                  <a:schemeClr val="tx1"/>
                </a:solidFill>
                <a:effectLst/>
                <a:latin typeface="Arial" charset="0"/>
                <a:ea typeface="ＭＳ Ｐゴシック" pitchFamily="-107" charset="-128"/>
                <a:cs typeface="ＭＳ Ｐゴシック" pitchFamily="-107" charset="-128"/>
              </a:rPr>
              <a:t>associated</a:t>
            </a:r>
            <a:r>
              <a:rPr lang="en-US" sz="1200" kern="1200" dirty="0">
                <a:solidFill>
                  <a:schemeClr val="tx1"/>
                </a:solidFill>
                <a:effectLst/>
                <a:latin typeface="Arial" charset="0"/>
                <a:ea typeface="ＭＳ Ｐゴシック" pitchFamily="-107" charset="-128"/>
                <a:cs typeface="ＭＳ Ｐゴシック" pitchFamily="-107" charset="-128"/>
              </a:rPr>
              <a:t>. Before looking at the concept of association, we need to describe the concept of mobility. The standard defines three transition types, based on mobility: </a:t>
            </a: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effectLst/>
              <a:latin typeface="Arial" charset="0"/>
              <a:ea typeface="ＭＳ Ｐゴシック" pitchFamily="-107" charset="-128"/>
              <a:cs typeface="ＭＳ Ｐゴシック" pitchFamily="-107" charset="-128"/>
            </a:endParaRPr>
          </a:p>
          <a:p>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b="1" kern="1200" dirty="0">
                <a:solidFill>
                  <a:schemeClr val="tx1"/>
                </a:solidFill>
                <a:effectLst/>
                <a:latin typeface="Arial" charset="0"/>
                <a:ea typeface="ＭＳ Ｐゴシック" pitchFamily="-107" charset="-128"/>
                <a:cs typeface="ＭＳ Ｐゴシック" pitchFamily="-107" charset="-128"/>
              </a:rPr>
              <a:t>No transition: </a:t>
            </a:r>
            <a:r>
              <a:rPr lang="en-US" sz="1200" kern="1200" dirty="0">
                <a:solidFill>
                  <a:schemeClr val="tx1"/>
                </a:solidFill>
                <a:effectLst/>
                <a:latin typeface="Arial" charset="0"/>
                <a:ea typeface="ＭＳ Ｐゴシック" pitchFamily="-107" charset="-128"/>
                <a:cs typeface="ＭＳ Ｐゴシック" pitchFamily="-107" charset="-128"/>
              </a:rPr>
              <a:t>A station of this type is either stationary or moves only within the direct communication range of the communicating stations of a single BSS. </a:t>
            </a:r>
            <a:endParaRPr lang="en-US" dirty="0">
              <a:effectLst/>
            </a:endParaRPr>
          </a:p>
          <a:p>
            <a:endParaRPr lang="en-US" sz="1200" kern="1200" dirty="0">
              <a:solidFill>
                <a:schemeClr val="tx1"/>
              </a:solidFill>
              <a:effectLst/>
              <a:latin typeface="Arial" charset="0"/>
              <a:ea typeface="ＭＳ Ｐゴシック" pitchFamily="-107" charset="-128"/>
              <a:cs typeface="ＭＳ Ｐゴシック" pitchFamily="-107" charset="-128"/>
            </a:endParaRPr>
          </a:p>
          <a:p>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b="1" kern="1200" dirty="0">
                <a:solidFill>
                  <a:schemeClr val="tx1"/>
                </a:solidFill>
                <a:effectLst/>
                <a:latin typeface="Arial" charset="0"/>
                <a:ea typeface="ＭＳ Ｐゴシック" pitchFamily="-107" charset="-128"/>
                <a:cs typeface="ＭＳ Ｐゴシック" pitchFamily="-107" charset="-128"/>
              </a:rPr>
              <a:t>BSS transition: </a:t>
            </a:r>
            <a:r>
              <a:rPr lang="en-US" sz="1200" kern="1200" dirty="0">
                <a:solidFill>
                  <a:schemeClr val="tx1"/>
                </a:solidFill>
                <a:effectLst/>
                <a:latin typeface="Arial" charset="0"/>
                <a:ea typeface="ＭＳ Ｐゴシック" pitchFamily="-107" charset="-128"/>
                <a:cs typeface="ＭＳ Ｐゴシック" pitchFamily="-107" charset="-128"/>
              </a:rPr>
              <a:t>This is defined as a station movement from one BSS to another BSS within the same ESS. In this case, delivery of data to the station requires that the addressing capability be able to recognize the new location of the station. </a:t>
            </a:r>
          </a:p>
          <a:p>
            <a:endParaRPr lang="en-US" dirty="0">
              <a:effectLst/>
            </a:endParaRPr>
          </a:p>
          <a:p>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b="1" kern="1200" dirty="0">
                <a:solidFill>
                  <a:schemeClr val="tx1"/>
                </a:solidFill>
                <a:effectLst/>
                <a:latin typeface="Arial" charset="0"/>
                <a:ea typeface="ＭＳ Ｐゴシック" pitchFamily="-107" charset="-128"/>
                <a:cs typeface="ＭＳ Ｐゴシック" pitchFamily="-107" charset="-128"/>
              </a:rPr>
              <a:t>ESS transition: </a:t>
            </a:r>
            <a:r>
              <a:rPr lang="en-US" sz="1200" kern="1200" dirty="0">
                <a:solidFill>
                  <a:schemeClr val="tx1"/>
                </a:solidFill>
                <a:effectLst/>
                <a:latin typeface="Arial" charset="0"/>
                <a:ea typeface="ＭＳ Ｐゴシック" pitchFamily="-107" charset="-128"/>
                <a:cs typeface="ＭＳ Ｐゴシック" pitchFamily="-107" charset="-128"/>
              </a:rPr>
              <a:t>This is defined as a station movement from a BSS in one ESS to a BSS within another ESS. This case is supported only in the sense that the station can move. Maintenance of upper-layer connections supported by 802.11 cannot be guaranteed. In fact, disruption of service is likely to occur. </a:t>
            </a:r>
            <a:endParaRPr lang="en-US" dirty="0">
              <a:effectLst/>
            </a:endParaRPr>
          </a:p>
          <a:p>
            <a:endParaRPr lang="en-US" sz="1200" kern="1200" baseline="0" dirty="0">
              <a:solidFill>
                <a:schemeClr val="tx1"/>
              </a:solidFill>
              <a:latin typeface="Arial" charset="0"/>
              <a:ea typeface="ＭＳ Ｐゴシック" pitchFamily="-107" charset="-128"/>
              <a:cs typeface="ＭＳ Ｐゴシック" pitchFamily="-107" charset="-128"/>
            </a:endParaRPr>
          </a:p>
        </p:txBody>
      </p:sp>
      <p:sp>
        <p:nvSpPr>
          <p:cNvPr id="4" name="Slide Number Placeholder 3"/>
          <p:cNvSpPr>
            <a:spLocks noGrp="1"/>
          </p:cNvSpPr>
          <p:nvPr>
            <p:ph type="sldNum" sz="quarter" idx="10"/>
          </p:nvPr>
        </p:nvSpPr>
        <p:spPr/>
        <p:txBody>
          <a:bodyPr/>
          <a:lstStyle/>
          <a:p>
            <a:pPr>
              <a:defRPr/>
            </a:pPr>
            <a:fld id="{A597342B-8AE1-B34D-BBA5-CCBFD7D5E8F6}" type="slidenum">
              <a:rPr lang="en-AU" smtClean="0"/>
              <a:pPr>
                <a:defRPr/>
              </a:pPr>
              <a:t>21</a:t>
            </a:fld>
            <a:endParaRPr lang="en-AU"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dirty="0">
                <a:solidFill>
                  <a:schemeClr val="tx1"/>
                </a:solidFill>
                <a:effectLst/>
                <a:latin typeface="Arial" charset="0"/>
                <a:ea typeface="ＭＳ Ｐゴシック" pitchFamily="-107" charset="-128"/>
                <a:cs typeface="ＭＳ Ｐゴシック" pitchFamily="-107" charset="-128"/>
              </a:rPr>
              <a:t>To deliver a message within a DS, the distribution service needs to know where the destination station is located. Specifically, the DS needs to know the identity of the AP to which the message should be delivered in order for that message to reach the destination station. To meet this requirement, a station must maintain an association with the AP within its current BSS. Three services relate to this requirement: </a:t>
            </a:r>
          </a:p>
          <a:p>
            <a:endParaRPr lang="en-US" dirty="0">
              <a:effectLst/>
            </a:endParaRPr>
          </a:p>
          <a:p>
            <a:pPr lvl="1"/>
            <a:r>
              <a:rPr lang="en-US" sz="1050" kern="1200" dirty="0">
                <a:solidFill>
                  <a:schemeClr val="tx1"/>
                </a:solidFill>
                <a:effectLst/>
                <a:latin typeface="Arial" charset="0"/>
                <a:ea typeface="ＭＳ Ｐゴシック" charset="-128"/>
                <a:cs typeface="+mn-cs"/>
              </a:rPr>
              <a:t>■ </a:t>
            </a:r>
            <a:r>
              <a:rPr lang="en-US" sz="1200" b="1" kern="1200" dirty="0">
                <a:solidFill>
                  <a:schemeClr val="tx1"/>
                </a:solidFill>
                <a:effectLst/>
                <a:latin typeface="Arial" charset="0"/>
                <a:ea typeface="ＭＳ Ｐゴシック" charset="-128"/>
                <a:cs typeface="+mn-cs"/>
              </a:rPr>
              <a:t>Association: </a:t>
            </a:r>
            <a:r>
              <a:rPr lang="en-US" sz="1200" kern="1200" dirty="0">
                <a:solidFill>
                  <a:schemeClr val="tx1"/>
                </a:solidFill>
                <a:effectLst/>
                <a:latin typeface="Arial" charset="0"/>
                <a:ea typeface="ＭＳ Ｐゴシック" charset="-128"/>
                <a:cs typeface="+mn-cs"/>
              </a:rPr>
              <a:t>Establishes an initial association between a station and an AP. Before a station can transmit or receive frames on a wireless LAN, its identity and address must be known. For this purpose, a station must establish an association with an AP within a particular BSS. The AP can then communicate this information to other APs within the ESS to facilitate routing and delivery of addressed frames. </a:t>
            </a:r>
          </a:p>
          <a:p>
            <a:pPr lvl="1"/>
            <a:endParaRPr lang="en-US" dirty="0">
              <a:effectLst/>
            </a:endParaRPr>
          </a:p>
          <a:p>
            <a:pPr lvl="1"/>
            <a:r>
              <a:rPr lang="en-US" sz="1050" kern="1200" dirty="0">
                <a:solidFill>
                  <a:schemeClr val="tx1"/>
                </a:solidFill>
                <a:effectLst/>
                <a:latin typeface="Arial" charset="0"/>
                <a:ea typeface="ＭＳ Ｐゴシック" charset="-128"/>
                <a:cs typeface="+mn-cs"/>
              </a:rPr>
              <a:t>■ </a:t>
            </a:r>
            <a:r>
              <a:rPr lang="en-US" sz="1200" b="1" kern="1200" dirty="0" err="1">
                <a:solidFill>
                  <a:schemeClr val="tx1"/>
                </a:solidFill>
                <a:effectLst/>
                <a:latin typeface="Arial" charset="0"/>
                <a:ea typeface="ＭＳ Ｐゴシック" charset="-128"/>
                <a:cs typeface="+mn-cs"/>
              </a:rPr>
              <a:t>Reassociation</a:t>
            </a:r>
            <a:r>
              <a:rPr lang="en-US" sz="1200" b="1" kern="1200" dirty="0">
                <a:solidFill>
                  <a:schemeClr val="tx1"/>
                </a:solidFill>
                <a:effectLst/>
                <a:latin typeface="Arial" charset="0"/>
                <a:ea typeface="ＭＳ Ｐゴシック" charset="-128"/>
                <a:cs typeface="+mn-cs"/>
              </a:rPr>
              <a:t>: </a:t>
            </a:r>
            <a:r>
              <a:rPr lang="en-US" sz="1200" kern="1200" dirty="0">
                <a:solidFill>
                  <a:schemeClr val="tx1"/>
                </a:solidFill>
                <a:effectLst/>
                <a:latin typeface="Arial" charset="0"/>
                <a:ea typeface="ＭＳ Ｐゴシック" charset="-128"/>
                <a:cs typeface="+mn-cs"/>
              </a:rPr>
              <a:t>Enables an established association to be transferred from one AP to another, allowing a mobile station to move from one BSS to another. </a:t>
            </a:r>
            <a:endParaRPr lang="en-US" dirty="0">
              <a:effectLst/>
            </a:endParaRPr>
          </a:p>
          <a:p>
            <a:pPr lvl="1"/>
            <a:endParaRPr lang="en-US" sz="1050" kern="1200" dirty="0">
              <a:solidFill>
                <a:schemeClr val="tx1"/>
              </a:solidFill>
              <a:effectLst/>
              <a:latin typeface="Arial" charset="0"/>
              <a:ea typeface="ＭＳ Ｐゴシック" charset="-128"/>
              <a:cs typeface="+mn-cs"/>
            </a:endParaRPr>
          </a:p>
          <a:p>
            <a:pPr lvl="1"/>
            <a:r>
              <a:rPr lang="en-US" sz="1050" kern="1200" dirty="0">
                <a:solidFill>
                  <a:schemeClr val="tx1"/>
                </a:solidFill>
                <a:effectLst/>
                <a:latin typeface="Arial" charset="0"/>
                <a:ea typeface="ＭＳ Ｐゴシック" charset="-128"/>
                <a:cs typeface="+mn-cs"/>
              </a:rPr>
              <a:t>■ </a:t>
            </a:r>
            <a:r>
              <a:rPr lang="en-US" sz="1200" b="1" kern="1200" dirty="0">
                <a:solidFill>
                  <a:schemeClr val="tx1"/>
                </a:solidFill>
                <a:effectLst/>
                <a:latin typeface="Arial" charset="0"/>
                <a:ea typeface="ＭＳ Ｐゴシック" charset="-128"/>
                <a:cs typeface="+mn-cs"/>
              </a:rPr>
              <a:t>Disassociation: </a:t>
            </a:r>
            <a:r>
              <a:rPr lang="en-US" sz="1200" kern="1200" dirty="0">
                <a:solidFill>
                  <a:schemeClr val="tx1"/>
                </a:solidFill>
                <a:effectLst/>
                <a:latin typeface="Arial" charset="0"/>
                <a:ea typeface="ＭＳ Ｐゴシック" charset="-128"/>
                <a:cs typeface="+mn-cs"/>
              </a:rPr>
              <a:t>A notification from either a station or an AP that an existing association is terminated. A station should give this notification before leaving an ESS or shutting down. However, the MAC management facility protects itself against stations that disappear without notification. </a:t>
            </a:r>
            <a:endParaRPr lang="en-US" dirty="0">
              <a:effectLst/>
            </a:endParaRPr>
          </a:p>
          <a:p>
            <a:endParaRPr lang="en-US" sz="1200" kern="1200" baseline="0" dirty="0">
              <a:solidFill>
                <a:schemeClr val="tx1"/>
              </a:solidFill>
              <a:latin typeface="Arial" charset="0"/>
              <a:ea typeface="ＭＳ Ｐゴシック" pitchFamily="-107" charset="-128"/>
              <a:cs typeface="ＭＳ Ｐゴシック" pitchFamily="-107" charset="-128"/>
            </a:endParaRPr>
          </a:p>
        </p:txBody>
      </p:sp>
      <p:sp>
        <p:nvSpPr>
          <p:cNvPr id="4" name="Slide Number Placeholder 3"/>
          <p:cNvSpPr>
            <a:spLocks noGrp="1"/>
          </p:cNvSpPr>
          <p:nvPr>
            <p:ph type="sldNum" sz="quarter" idx="10"/>
          </p:nvPr>
        </p:nvSpPr>
        <p:spPr/>
        <p:txBody>
          <a:bodyPr/>
          <a:lstStyle/>
          <a:p>
            <a:pPr>
              <a:defRPr/>
            </a:pPr>
            <a:fld id="{A597342B-8AE1-B34D-BBA5-CCBFD7D5E8F6}" type="slidenum">
              <a:rPr lang="en-AU" smtClean="0"/>
              <a:pPr>
                <a:defRPr/>
              </a:pPr>
              <a:t>22</a:t>
            </a:fld>
            <a:endParaRPr lang="en-AU"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p:cNvSpPr>
          <p:nvPr>
            <p:ph type="sldImg"/>
          </p:nvPr>
        </p:nvSpPr>
        <p:spPr>
          <a:ln/>
        </p:spPr>
      </p:sp>
      <p:sp>
        <p:nvSpPr>
          <p:cNvPr id="32771" name="Notes Placeholder 2"/>
          <p:cNvSpPr>
            <a:spLocks noGrp="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There are two characteristics of a wired LAN that are not inherent in a wireless LAN.</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b="1" kern="1200" dirty="0">
                <a:solidFill>
                  <a:schemeClr val="tx1"/>
                </a:solidFill>
                <a:effectLst/>
                <a:latin typeface="Arial" charset="0"/>
                <a:ea typeface="ＭＳ Ｐゴシック" pitchFamily="-107" charset="-128"/>
                <a:cs typeface="ＭＳ Ｐゴシック" pitchFamily="-107" charset="-128"/>
              </a:rPr>
              <a:t>1. </a:t>
            </a:r>
            <a:r>
              <a:rPr lang="en-US" sz="1200" kern="1200" dirty="0">
                <a:solidFill>
                  <a:schemeClr val="tx1"/>
                </a:solidFill>
                <a:effectLst/>
                <a:latin typeface="Arial" charset="0"/>
                <a:ea typeface="ＭＳ Ｐゴシック" pitchFamily="-107" charset="-128"/>
                <a:cs typeface="ＭＳ Ｐゴシック" pitchFamily="-107" charset="-128"/>
              </a:rPr>
              <a:t>In order to transmit over a wired LAN, a station must be physically connected to the LAN. On the other hand, with a wireless LAN, any station within radio range of the other devices on the LAN can transmit. In a sense, there is a form of authentication with a wired LAN in that it requires some positive and presumably observable action to connect a station to a wired LAN. </a:t>
            </a:r>
            <a:endParaRPr lang="en-US" dirty="0">
              <a:effectLst/>
            </a:endParaRP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b="1" kern="1200" dirty="0">
                <a:solidFill>
                  <a:schemeClr val="tx1"/>
                </a:solidFill>
                <a:effectLst/>
                <a:latin typeface="Arial" charset="0"/>
                <a:ea typeface="ＭＳ Ｐゴシック" pitchFamily="-107" charset="-128"/>
                <a:cs typeface="ＭＳ Ｐゴシック" pitchFamily="-107" charset="-128"/>
              </a:rPr>
              <a:t>2. </a:t>
            </a:r>
            <a:r>
              <a:rPr lang="en-US" sz="1200" kern="1200" dirty="0">
                <a:solidFill>
                  <a:schemeClr val="tx1"/>
                </a:solidFill>
                <a:effectLst/>
                <a:latin typeface="Arial" charset="0"/>
                <a:ea typeface="ＭＳ Ｐゴシック" pitchFamily="-107" charset="-128"/>
                <a:cs typeface="ＭＳ Ｐゴシック" pitchFamily="-107" charset="-128"/>
              </a:rPr>
              <a:t>Similarly, in order to receive a transmission from a station that is part of a wired LAN, the receiving station also must be attached to the wired LAN. On the other hand, with a wireless LAN, any station within radio range can receive. Thus, a wired LAN provides a degree of privacy, limiting reception of data to stations connected to the LAN. </a:t>
            </a:r>
            <a:endParaRPr lang="en-US" dirty="0">
              <a:effectLst/>
            </a:endParaRP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dirty="0">
                <a:solidFill>
                  <a:schemeClr val="tx1"/>
                </a:solidFill>
                <a:effectLst/>
                <a:latin typeface="Arial" charset="0"/>
                <a:ea typeface="ＭＳ Ｐゴシック" pitchFamily="-107" charset="-128"/>
                <a:cs typeface="ＭＳ Ｐゴシック" pitchFamily="-107" charset="-128"/>
              </a:rPr>
              <a:t>These differences between wired and wireless LANs suggest the increased need for robust security services and mechanisms for wireless LANs. The original 802.11 specification included a set of security features for privacy and authentication that were quite weak. For privacy, 802.11 defined the </a:t>
            </a:r>
            <a:r>
              <a:rPr lang="en-US" sz="1200" b="1" kern="1200" dirty="0">
                <a:solidFill>
                  <a:schemeClr val="tx1"/>
                </a:solidFill>
                <a:effectLst/>
                <a:latin typeface="Arial" charset="0"/>
                <a:ea typeface="ＭＳ Ｐゴシック" pitchFamily="-107" charset="-128"/>
                <a:cs typeface="ＭＳ Ｐゴシック" pitchFamily="-107" charset="-128"/>
              </a:rPr>
              <a:t>Wired Equivalent Privacy (WEP) </a:t>
            </a:r>
            <a:r>
              <a:rPr lang="en-US" sz="1200" kern="1200" dirty="0">
                <a:solidFill>
                  <a:schemeClr val="tx1"/>
                </a:solidFill>
                <a:effectLst/>
                <a:latin typeface="Arial" charset="0"/>
                <a:ea typeface="ＭＳ Ｐゴシック" pitchFamily="-107" charset="-128"/>
                <a:cs typeface="ＭＳ Ｐゴシック" pitchFamily="-107" charset="-128"/>
              </a:rPr>
              <a:t>algorithm. The privacy portion of the 802.11 standard contained major weaknesses. Subsequent to the development of WEP, the 802.11i task group has developed a set of capabilities to address the WLAN security issues. In order to accelerate the introduction of strong security into WLANs, the Wi-Fi Alliance promulgated </a:t>
            </a:r>
            <a:r>
              <a:rPr lang="en-US" sz="1200" b="1" kern="1200" dirty="0">
                <a:solidFill>
                  <a:schemeClr val="tx1"/>
                </a:solidFill>
                <a:effectLst/>
                <a:latin typeface="Arial" charset="0"/>
                <a:ea typeface="ＭＳ Ｐゴシック" pitchFamily="-107" charset="-128"/>
                <a:cs typeface="ＭＳ Ｐゴシック" pitchFamily="-107" charset="-128"/>
              </a:rPr>
              <a:t>Wi-Fi Protected Access (WPA) </a:t>
            </a:r>
            <a:r>
              <a:rPr lang="en-US" sz="1200" kern="1200" dirty="0">
                <a:solidFill>
                  <a:schemeClr val="tx1"/>
                </a:solidFill>
                <a:effectLst/>
                <a:latin typeface="Arial" charset="0"/>
                <a:ea typeface="ＭＳ Ｐゴシック" pitchFamily="-107" charset="-128"/>
                <a:cs typeface="ＭＳ Ｐゴシック" pitchFamily="-107" charset="-128"/>
              </a:rPr>
              <a:t>as a Wi-Fi standard. WPA is a set of security mechanisms that eliminates most 802.11 security issues and was based on the current state of the 802.11i standard. The final form of the 802.11i standard is referred to as </a:t>
            </a:r>
            <a:r>
              <a:rPr lang="en-US" sz="1200" b="1" kern="1200" dirty="0">
                <a:solidFill>
                  <a:schemeClr val="tx1"/>
                </a:solidFill>
                <a:effectLst/>
                <a:latin typeface="Arial" charset="0"/>
                <a:ea typeface="ＭＳ Ｐゴシック" pitchFamily="-107" charset="-128"/>
                <a:cs typeface="ＭＳ Ｐゴシック" pitchFamily="-107" charset="-128"/>
              </a:rPr>
              <a:t>Robust Security Network (RSN)</a:t>
            </a:r>
            <a:r>
              <a:rPr lang="en-US" sz="1200" kern="1200" dirty="0">
                <a:solidFill>
                  <a:schemeClr val="tx1"/>
                </a:solidFill>
                <a:effectLst/>
                <a:latin typeface="Arial" charset="0"/>
                <a:ea typeface="ＭＳ Ｐゴシック" pitchFamily="-107" charset="-128"/>
                <a:cs typeface="ＭＳ Ｐゴシック" pitchFamily="-107" charset="-128"/>
              </a:rPr>
              <a:t>. The Wi-Fi Alliance certifies vendors in compliance with the full 802.11i specification under the WPA2 program. </a:t>
            </a:r>
            <a:endParaRPr lang="en-US" dirty="0"/>
          </a:p>
          <a:p>
            <a:endParaRPr lang="en-US" sz="1200" kern="1200" dirty="0">
              <a:solidFill>
                <a:schemeClr val="tx1"/>
              </a:solidFill>
              <a:effectLst/>
              <a:latin typeface="Arial" charset="0"/>
              <a:ea typeface="ＭＳ Ｐゴシック" pitchFamily="-107" charset="-128"/>
              <a:cs typeface="ＭＳ Ｐゴシック" pitchFamily="-107" charset="-128"/>
            </a:endParaRPr>
          </a:p>
          <a:p>
            <a:r>
              <a:rPr lang="en-US" sz="1200" kern="1200" dirty="0">
                <a:solidFill>
                  <a:schemeClr val="tx1"/>
                </a:solidFill>
                <a:effectLst/>
                <a:latin typeface="Arial" charset="0"/>
                <a:ea typeface="ＭＳ Ｐゴシック" pitchFamily="-107" charset="-128"/>
                <a:cs typeface="ＭＳ Ｐゴシック" pitchFamily="-107" charset="-128"/>
              </a:rPr>
              <a:t>The RSN specification is quite complex, and occupies 145 pages of the 2012 IEEE 802.11 standard. In this section, we provide an overview. </a:t>
            </a:r>
            <a:endParaRPr lang="en-US" dirty="0"/>
          </a:p>
          <a:p>
            <a:endParaRPr lang="en-US" sz="1200" kern="1200" baseline="0" dirty="0">
              <a:solidFill>
                <a:schemeClr val="tx1"/>
              </a:solidFill>
              <a:latin typeface="Arial" charset="0"/>
              <a:ea typeface="ＭＳ Ｐゴシック" pitchFamily="-107" charset="-128"/>
              <a:cs typeface="ＭＳ Ｐゴシック" pitchFamily="-107" charset="-128"/>
            </a:endParaRPr>
          </a:p>
        </p:txBody>
      </p:sp>
      <p:sp>
        <p:nvSpPr>
          <p:cNvPr id="32772" name="Slide Number Placeholder 3"/>
          <p:cNvSpPr>
            <a:spLocks noGrp="1"/>
          </p:cNvSpPr>
          <p:nvPr>
            <p:ph type="sldNum" sz="quarter" idx="5"/>
          </p:nvPr>
        </p:nvSpPr>
        <p:spPr>
          <a:noFill/>
        </p:spPr>
        <p:txBody>
          <a:bodyPr/>
          <a:lstStyle/>
          <a:p>
            <a:fld id="{AA835453-1A70-294B-A556-44951C5967D3}" type="slidenum">
              <a:rPr lang="en-AU" smtClean="0">
                <a:latin typeface="Arial" pitchFamily="-84" charset="0"/>
              </a:rPr>
              <a:pPr/>
              <a:t>23</a:t>
            </a:fld>
            <a:endParaRPr lang="en-AU" dirty="0">
              <a:latin typeface="Arial" pitchFamily="-8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p:cNvSpPr>
          <p:nvPr>
            <p:ph type="sldImg"/>
          </p:nvPr>
        </p:nvSpPr>
        <p:spPr>
          <a:ln/>
        </p:spPr>
      </p:sp>
      <p:sp>
        <p:nvSpPr>
          <p:cNvPr id="34819" name="Notes Placeholder 2"/>
          <p:cNvSpPr>
            <a:spLocks noGrp="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The 802.11i RSN security specification defines the following services.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b="1" kern="1200" dirty="0">
                <a:solidFill>
                  <a:schemeClr val="tx1"/>
                </a:solidFill>
                <a:effectLst/>
                <a:latin typeface="Arial" charset="0"/>
                <a:ea typeface="ＭＳ Ｐゴシック" pitchFamily="-107" charset="-128"/>
                <a:cs typeface="ＭＳ Ｐゴシック" pitchFamily="-107" charset="-128"/>
              </a:rPr>
              <a:t>Authentication: </a:t>
            </a:r>
            <a:r>
              <a:rPr lang="en-US" sz="1200" kern="1200" dirty="0">
                <a:solidFill>
                  <a:schemeClr val="tx1"/>
                </a:solidFill>
                <a:effectLst/>
                <a:latin typeface="Arial" charset="0"/>
                <a:ea typeface="ＭＳ Ｐゴシック" pitchFamily="-107" charset="-128"/>
                <a:cs typeface="ＭＳ Ｐゴシック" pitchFamily="-107" charset="-128"/>
              </a:rPr>
              <a:t>A protocol is used to define an exchange between a user and an AS that provides mutual authentication and generates temporary keys to be used between the client and the AP over the wireless link. </a:t>
            </a:r>
          </a:p>
          <a:p>
            <a:endParaRPr lang="en-US" dirty="0">
              <a:effectLst/>
            </a:endParaRPr>
          </a:p>
          <a:p>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b="1" kern="1200" dirty="0">
                <a:solidFill>
                  <a:schemeClr val="tx1"/>
                </a:solidFill>
                <a:effectLst/>
                <a:latin typeface="Arial" charset="0"/>
                <a:ea typeface="ＭＳ Ｐゴシック" pitchFamily="-107" charset="-128"/>
                <a:cs typeface="ＭＳ Ｐゴシック" pitchFamily="-107" charset="-128"/>
              </a:rPr>
              <a:t>Access control:</a:t>
            </a:r>
            <a:r>
              <a:rPr lang="en-US" sz="1200" kern="1200" dirty="0">
                <a:solidFill>
                  <a:schemeClr val="tx1"/>
                </a:solidFill>
                <a:effectLst/>
                <a:latin typeface="Arial" charset="0"/>
                <a:ea typeface="ＭＳ Ｐゴシック" pitchFamily="-107" charset="-128"/>
                <a:cs typeface="ＭＳ Ｐゴシック" pitchFamily="-107" charset="-128"/>
              </a:rPr>
              <a:t>1 This function enforces the use of the authentication function, routes the messages properly, and facilitates key exchange. It can work with a variety of authentication protocols. </a:t>
            </a:r>
            <a:endParaRPr lang="en-US" dirty="0">
              <a:effectLst/>
            </a:endParaRPr>
          </a:p>
          <a:p>
            <a:endParaRPr lang="en-US" sz="1200" kern="1200" dirty="0">
              <a:solidFill>
                <a:schemeClr val="tx1"/>
              </a:solidFill>
              <a:effectLst/>
              <a:latin typeface="Arial" charset="0"/>
              <a:ea typeface="ＭＳ Ｐゴシック" pitchFamily="-107" charset="-128"/>
              <a:cs typeface="ＭＳ Ｐゴシック" pitchFamily="-107" charset="-128"/>
            </a:endParaRPr>
          </a:p>
          <a:p>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b="1" kern="1200" dirty="0">
                <a:solidFill>
                  <a:schemeClr val="tx1"/>
                </a:solidFill>
                <a:effectLst/>
                <a:latin typeface="Arial" charset="0"/>
                <a:ea typeface="ＭＳ Ｐゴシック" pitchFamily="-107" charset="-128"/>
                <a:cs typeface="ＭＳ Ｐゴシック" pitchFamily="-107" charset="-128"/>
              </a:rPr>
              <a:t>Privacy with message integrity: </a:t>
            </a:r>
            <a:r>
              <a:rPr lang="en-US" sz="1200" kern="1200" dirty="0">
                <a:solidFill>
                  <a:schemeClr val="tx1"/>
                </a:solidFill>
                <a:effectLst/>
                <a:latin typeface="Arial" charset="0"/>
                <a:ea typeface="ＭＳ Ｐゴシック" pitchFamily="-107" charset="-128"/>
                <a:cs typeface="ＭＳ Ｐゴシック" pitchFamily="-107" charset="-128"/>
              </a:rPr>
              <a:t>MAC-level data (e.g., an LLC PDU) are encrypted along with a message integrity code that ensures that the data have not been altered. </a:t>
            </a:r>
            <a:endParaRPr lang="en-US" dirty="0">
              <a:effectLst/>
            </a:endParaRPr>
          </a:p>
          <a:p>
            <a:endParaRPr lang="en-US" sz="1200" kern="1200" dirty="0">
              <a:solidFill>
                <a:schemeClr val="tx1"/>
              </a:solidFill>
              <a:effectLst/>
              <a:latin typeface="Arial" charset="0"/>
              <a:ea typeface="ＭＳ Ｐゴシック" pitchFamily="-107" charset="-128"/>
              <a:cs typeface="ＭＳ Ｐゴシック" pitchFamily="-107" charset="-128"/>
            </a:endParaRPr>
          </a:p>
          <a:p>
            <a:r>
              <a:rPr lang="en-US" sz="1200" kern="1200" dirty="0">
                <a:solidFill>
                  <a:schemeClr val="tx1"/>
                </a:solidFill>
                <a:effectLst/>
                <a:latin typeface="Arial" charset="0"/>
                <a:ea typeface="ＭＳ Ｐゴシック" pitchFamily="-107" charset="-128"/>
                <a:cs typeface="ＭＳ Ｐゴシック" pitchFamily="-107" charset="-128"/>
              </a:rPr>
              <a:t>Figure 18.6a indicates the security protocols used to support these services, while Figure 18.6b lists the cryptographic algorithms used for these services. </a:t>
            </a:r>
            <a:endParaRPr lang="en-US" dirty="0">
              <a:effectLst/>
            </a:endParaRPr>
          </a:p>
          <a:p>
            <a:endParaRPr lang="en-US" sz="1200" kern="1200" baseline="0" dirty="0">
              <a:solidFill>
                <a:schemeClr val="tx1"/>
              </a:solidFill>
              <a:latin typeface="Arial" charset="0"/>
              <a:ea typeface="ＭＳ Ｐゴシック" pitchFamily="-107" charset="-128"/>
              <a:cs typeface="ＭＳ Ｐゴシック" pitchFamily="-107" charset="-128"/>
            </a:endParaRPr>
          </a:p>
        </p:txBody>
      </p:sp>
      <p:sp>
        <p:nvSpPr>
          <p:cNvPr id="34820" name="Slide Number Placeholder 3"/>
          <p:cNvSpPr>
            <a:spLocks noGrp="1"/>
          </p:cNvSpPr>
          <p:nvPr>
            <p:ph type="sldNum" sz="quarter" idx="5"/>
          </p:nvPr>
        </p:nvSpPr>
        <p:spPr>
          <a:noFill/>
        </p:spPr>
        <p:txBody>
          <a:bodyPr/>
          <a:lstStyle/>
          <a:p>
            <a:fld id="{40D3E9EF-C901-5646-BDB9-D751F8300385}" type="slidenum">
              <a:rPr lang="en-AU" smtClean="0">
                <a:latin typeface="Arial" pitchFamily="-84" charset="0"/>
              </a:rPr>
              <a:pPr/>
              <a:t>24</a:t>
            </a:fld>
            <a:endParaRPr lang="en-AU" dirty="0">
              <a:latin typeface="Arial" pitchFamily="-8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55000" lnSpcReduction="20000"/>
          </a:bodyPr>
          <a:lstStyle/>
          <a:p>
            <a:r>
              <a:rPr lang="en-US" sz="1200" kern="1200" dirty="0">
                <a:solidFill>
                  <a:schemeClr val="tx1"/>
                </a:solidFill>
                <a:effectLst/>
                <a:latin typeface="Arial" charset="0"/>
                <a:ea typeface="ＭＳ Ｐゴシック" pitchFamily="-107" charset="-128"/>
                <a:cs typeface="ＭＳ Ｐゴシック" pitchFamily="-107" charset="-128"/>
              </a:rPr>
              <a:t>The operation of an IEEE 802.11i RSN can be broken down into five distinct phases of operation. The exact nature of the phases will depend on the configuration and the end points of the communication. Possibilities include (see Figure 18.5): </a:t>
            </a:r>
            <a:endParaRPr lang="en-US" dirty="0">
              <a:effectLst/>
            </a:endParaRP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1.  Two wireless stations in the same BSS communicating via the access point (AP) for that BSS.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2.  Two wireless stations (STAs) in the same ad hoc IBSS communicating directly with each other.</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3.  Two wireless stations in different BSSs communicating via their respective APs across a distribution system.</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4.  A wireless station communicating with an end station on a wired network via its AP and the distribution system.</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b="1" kern="1200" dirty="0">
                <a:solidFill>
                  <a:schemeClr val="tx1"/>
                </a:solidFill>
                <a:effectLst/>
                <a:latin typeface="Arial" charset="0"/>
                <a:ea typeface="ＭＳ Ｐゴシック" pitchFamily="-107" charset="-128"/>
                <a:cs typeface="ＭＳ Ｐゴシック" pitchFamily="-107" charset="-128"/>
              </a:rPr>
              <a:t>IEEE 802.11i </a:t>
            </a:r>
            <a:r>
              <a:rPr lang="en-US" sz="1200" kern="1200" dirty="0">
                <a:solidFill>
                  <a:schemeClr val="tx1"/>
                </a:solidFill>
                <a:effectLst/>
                <a:latin typeface="Arial" charset="0"/>
                <a:ea typeface="ＭＳ Ｐゴシック" pitchFamily="-107" charset="-128"/>
                <a:cs typeface="ＭＳ Ｐゴシック" pitchFamily="-107" charset="-128"/>
              </a:rPr>
              <a:t>security is concerned only with secure communication between the STA and its AP. In case 1 in the preceding list, secure communication is assured if each STA establishes secure communications with the AP. Case 2 is similar, with the AP functionality residing in the STA. For case 3, security is not provided across the distribution system at the level of IEEE 802.11, but only within each BSS. End-to-end security (if required) must be provided at a higher layer. Similarly, in case 4, security is only provided between the STA and its AP. </a:t>
            </a:r>
            <a:endParaRPr lang="en-US" dirty="0"/>
          </a:p>
          <a:p>
            <a:endParaRPr lang="en-US" sz="1200" kern="1200" baseline="0" dirty="0">
              <a:solidFill>
                <a:schemeClr val="tx1"/>
              </a:solidFill>
              <a:latin typeface="Arial" charset="0"/>
              <a:ea typeface="ＭＳ Ｐゴシック" pitchFamily="-107" charset="-128"/>
              <a:cs typeface="ＭＳ Ｐゴシック" pitchFamily="-107" charset="-128"/>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pitchFamily="-107" charset="-128"/>
                <a:cs typeface="ＭＳ Ｐゴシック" pitchFamily="-107" charset="-128"/>
              </a:rPr>
              <a:t>With these considerations in mind, Figure 18.7 depicts the five phases of operation for an RSN and maps them to the network components involved. One new component is the authentication server (AS). The rectangles indicate the exchange of sequences of MPDUs. The five phases are defined as follows. </a:t>
            </a:r>
            <a:endParaRPr lang="en-US" dirty="0"/>
          </a:p>
          <a:p>
            <a:endParaRPr lang="en-US" sz="1200" kern="1200" baseline="0" dirty="0">
              <a:solidFill>
                <a:schemeClr val="tx1"/>
              </a:solidFill>
              <a:latin typeface="Arial" charset="0"/>
              <a:ea typeface="ＭＳ Ｐゴシック" pitchFamily="-107" charset="-128"/>
              <a:cs typeface="ＭＳ Ｐゴシック" pitchFamily="-107" charset="-128"/>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b="1" kern="1200" dirty="0">
                <a:solidFill>
                  <a:schemeClr val="tx1"/>
                </a:solidFill>
                <a:effectLst/>
                <a:latin typeface="Arial" charset="0"/>
                <a:ea typeface="ＭＳ Ｐゴシック" pitchFamily="-107" charset="-128"/>
                <a:cs typeface="ＭＳ Ｐゴシック" pitchFamily="-107" charset="-128"/>
              </a:rPr>
              <a:t>Discovery: </a:t>
            </a:r>
            <a:r>
              <a:rPr lang="en-US" sz="1200" kern="1200" dirty="0">
                <a:solidFill>
                  <a:schemeClr val="tx1"/>
                </a:solidFill>
                <a:effectLst/>
                <a:latin typeface="Arial" charset="0"/>
                <a:ea typeface="ＭＳ Ｐゴシック" pitchFamily="-107" charset="-128"/>
                <a:cs typeface="ＭＳ Ｐゴシック" pitchFamily="-107" charset="-128"/>
              </a:rPr>
              <a:t>An AP uses messages called Beacons and Probe Responses to advertise its IEEE 802.11i security policy. The STA uses these to identify an AP for a WLAN with which it wishes to communicate. The STA associates with the AP, which it uses to select the cipher suite and authentication mechanism when the Beacons and Probe Responses present a choice. </a:t>
            </a:r>
            <a:endParaRPr lang="en-US" dirty="0"/>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b="1" kern="1200" dirty="0">
                <a:solidFill>
                  <a:schemeClr val="tx1"/>
                </a:solidFill>
                <a:effectLst/>
                <a:latin typeface="Arial" charset="0"/>
                <a:ea typeface="ＭＳ Ｐゴシック" pitchFamily="-107" charset="-128"/>
                <a:cs typeface="ＭＳ Ｐゴシック" pitchFamily="-107" charset="-128"/>
              </a:rPr>
              <a:t>Authentication: </a:t>
            </a:r>
            <a:r>
              <a:rPr lang="en-US" sz="1200" kern="1200" dirty="0">
                <a:solidFill>
                  <a:schemeClr val="tx1"/>
                </a:solidFill>
                <a:effectLst/>
                <a:latin typeface="Arial" charset="0"/>
                <a:ea typeface="ＭＳ Ｐゴシック" pitchFamily="-107" charset="-128"/>
                <a:cs typeface="ＭＳ Ｐゴシック" pitchFamily="-107" charset="-128"/>
              </a:rPr>
              <a:t>During this phase, the STA and AS prove their identities to each other. The AP blocks non-authentication traffic between the STA and AS until the authentication transaction is successful. The AP does not participate in the authentication transaction other than forwarding traffic between the STA and AS. </a:t>
            </a:r>
            <a:endParaRPr lang="en-US" dirty="0"/>
          </a:p>
          <a:p>
            <a:endParaRPr lang="en-US" sz="1200" kern="1200" dirty="0">
              <a:solidFill>
                <a:schemeClr val="tx1"/>
              </a:solidFill>
              <a:effectLst/>
              <a:latin typeface="Arial" charset="0"/>
              <a:ea typeface="ＭＳ Ｐゴシック" pitchFamily="-107" charset="-128"/>
              <a:cs typeface="ＭＳ Ｐゴシック" pitchFamily="-107" charset="-128"/>
            </a:endParaRPr>
          </a:p>
          <a:p>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b="1" kern="1200" dirty="0">
                <a:solidFill>
                  <a:schemeClr val="tx1"/>
                </a:solidFill>
                <a:effectLst/>
                <a:latin typeface="Arial" charset="0"/>
                <a:ea typeface="ＭＳ Ｐゴシック" pitchFamily="-107" charset="-128"/>
                <a:cs typeface="ＭＳ Ｐゴシック" pitchFamily="-107" charset="-128"/>
              </a:rPr>
              <a:t>Key generation and distribution: </a:t>
            </a:r>
            <a:r>
              <a:rPr lang="en-US" sz="1200" kern="1200" dirty="0">
                <a:solidFill>
                  <a:schemeClr val="tx1"/>
                </a:solidFill>
                <a:effectLst/>
                <a:latin typeface="Arial" charset="0"/>
                <a:ea typeface="ＭＳ Ｐゴシック" pitchFamily="-107" charset="-128"/>
                <a:cs typeface="ＭＳ Ｐゴシック" pitchFamily="-107" charset="-128"/>
              </a:rPr>
              <a:t>The AP and the STA perform several operations that cause cryptographic keys to be generated and placed on the AP and the STA. Frames are exchanged between the AP and STA only. </a:t>
            </a:r>
          </a:p>
          <a:p>
            <a:endParaRPr lang="en-US" dirty="0">
              <a:effectLst/>
            </a:endParaRPr>
          </a:p>
          <a:p>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b="1" kern="1200" dirty="0">
                <a:solidFill>
                  <a:schemeClr val="tx1"/>
                </a:solidFill>
                <a:effectLst/>
                <a:latin typeface="Arial" charset="0"/>
                <a:ea typeface="ＭＳ Ｐゴシック" pitchFamily="-107" charset="-128"/>
                <a:cs typeface="ＭＳ Ｐゴシック" pitchFamily="-107" charset="-128"/>
              </a:rPr>
              <a:t>Protected data transfer: </a:t>
            </a:r>
            <a:r>
              <a:rPr lang="en-US" sz="1200" kern="1200" dirty="0">
                <a:solidFill>
                  <a:schemeClr val="tx1"/>
                </a:solidFill>
                <a:effectLst/>
                <a:latin typeface="Arial" charset="0"/>
                <a:ea typeface="ＭＳ Ｐゴシック" pitchFamily="-107" charset="-128"/>
                <a:cs typeface="ＭＳ Ｐゴシック" pitchFamily="-107" charset="-128"/>
              </a:rPr>
              <a:t>Frames are exchanged between the STA and the end station through the AP. As denoted by the shading and the encryption module icon, secure data transfer occurs between the STA and the AP only; security is not provided end-to-end. </a:t>
            </a:r>
          </a:p>
          <a:p>
            <a:endParaRPr lang="en-US" sz="1200" kern="1200" dirty="0">
              <a:solidFill>
                <a:schemeClr val="tx1"/>
              </a:solidFill>
              <a:effectLst/>
              <a:latin typeface="Arial" charset="0"/>
              <a:ea typeface="ＭＳ Ｐゴシック" pitchFamily="-107" charset="-128"/>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b="1" kern="1200" dirty="0">
                <a:solidFill>
                  <a:schemeClr val="tx1"/>
                </a:solidFill>
                <a:effectLst/>
                <a:latin typeface="Arial" charset="0"/>
                <a:ea typeface="ＭＳ Ｐゴシック" pitchFamily="-107" charset="-128"/>
                <a:cs typeface="ＭＳ Ｐゴシック" pitchFamily="-107" charset="-128"/>
              </a:rPr>
              <a:t>Connection termination: </a:t>
            </a:r>
            <a:r>
              <a:rPr lang="en-US" sz="1200" kern="1200" dirty="0">
                <a:solidFill>
                  <a:schemeClr val="tx1"/>
                </a:solidFill>
                <a:effectLst/>
                <a:latin typeface="Arial" charset="0"/>
                <a:ea typeface="ＭＳ Ｐゴシック" pitchFamily="-107" charset="-128"/>
                <a:cs typeface="ＭＳ Ｐゴシック" pitchFamily="-107" charset="-128"/>
              </a:rPr>
              <a:t>The AP and STA exchange frames. During this phase, the secure connection is torn down and the connection is restored to the original state. </a:t>
            </a:r>
            <a:endParaRPr lang="en-US" dirty="0"/>
          </a:p>
          <a:p>
            <a:endParaRPr lang="en-US" sz="1200" kern="1200" dirty="0">
              <a:solidFill>
                <a:schemeClr val="tx1"/>
              </a:solidFill>
              <a:effectLst/>
              <a:latin typeface="Arial" charset="0"/>
              <a:ea typeface="ＭＳ Ｐゴシック" pitchFamily="-107" charset="-128"/>
            </a:endParaRPr>
          </a:p>
          <a:p>
            <a:endParaRPr lang="en-US" dirty="0">
              <a:effectLst/>
            </a:endParaRPr>
          </a:p>
          <a:p>
            <a:endParaRPr lang="en-US" sz="1200" kern="1200" baseline="0" dirty="0">
              <a:solidFill>
                <a:schemeClr val="tx1"/>
              </a:solidFill>
              <a:latin typeface="Arial" charset="0"/>
              <a:ea typeface="ＭＳ Ｐゴシック" pitchFamily="-107" charset="-128"/>
              <a:cs typeface="ＭＳ Ｐゴシック" pitchFamily="-107" charset="-128"/>
            </a:endParaRPr>
          </a:p>
        </p:txBody>
      </p:sp>
      <p:sp>
        <p:nvSpPr>
          <p:cNvPr id="38916" name="Slide Number Placeholder 3"/>
          <p:cNvSpPr>
            <a:spLocks noGrp="1"/>
          </p:cNvSpPr>
          <p:nvPr>
            <p:ph type="sldNum" sz="quarter" idx="5"/>
          </p:nvPr>
        </p:nvSpPr>
        <p:spPr>
          <a:noFill/>
        </p:spPr>
        <p:txBody>
          <a:bodyPr/>
          <a:lstStyle/>
          <a:p>
            <a:fld id="{C8A9252B-329E-8441-8AD1-FBE67E7719B1}" type="slidenum">
              <a:rPr lang="en-AU" smtClean="0">
                <a:latin typeface="Arial" pitchFamily="-84" charset="0"/>
              </a:rPr>
              <a:pPr/>
              <a:t>25</a:t>
            </a:fld>
            <a:endParaRPr lang="en-AU" dirty="0">
              <a:latin typeface="Arial" pitchFamily="-8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p:cNvSpPr>
          <p:nvPr>
            <p:ph type="sldImg"/>
          </p:nvPr>
        </p:nvSpPr>
        <p:spPr>
          <a:ln/>
        </p:spPr>
      </p:sp>
      <p:sp>
        <p:nvSpPr>
          <p:cNvPr id="40963" name="Notes Placeholder 2"/>
          <p:cNvSpPr>
            <a:spLocks noGrp="1"/>
          </p:cNvSpPr>
          <p:nvPr>
            <p:ph type="body" idx="1"/>
          </p:nvPr>
        </p:nvSpPr>
        <p:spPr>
          <a:xfrm>
            <a:off x="685800" y="4343400"/>
            <a:ext cx="5486400" cy="4419600"/>
          </a:xfrm>
          <a:noFill/>
          <a:ln/>
        </p:spPr>
        <p:txBody>
          <a:bodyPr/>
          <a:lstStyle/>
          <a:p>
            <a:r>
              <a:rPr lang="en-US" sz="1200" kern="1200" dirty="0">
                <a:solidFill>
                  <a:schemeClr val="tx1"/>
                </a:solidFill>
                <a:effectLst/>
                <a:latin typeface="Arial" charset="0"/>
                <a:ea typeface="ＭＳ Ｐゴシック" pitchFamily="-107" charset="-128"/>
                <a:cs typeface="ＭＳ Ｐゴシック" pitchFamily="-107" charset="-128"/>
              </a:rPr>
              <a:t>We now look in more detail at the RSN phases of operation, beginning with the discovery phase, which is illustrated in the upper portion of Figure 18.8. The purpose of this phase is for an STA and an AP to recognize each other, agree on a set of security capabilities, and establish an association for future communication using those security capabilities. </a:t>
            </a:r>
            <a:endParaRPr lang="en-US" dirty="0"/>
          </a:p>
          <a:p>
            <a:endParaRPr lang="en-US" sz="1200" b="1" kern="1200" baseline="0" dirty="0">
              <a:solidFill>
                <a:schemeClr val="tx1"/>
              </a:solidFill>
              <a:latin typeface="Arial" charset="0"/>
              <a:ea typeface="ＭＳ Ｐゴシック" pitchFamily="-107" charset="-128"/>
              <a:cs typeface="ＭＳ Ｐゴシック" pitchFamily="-107" charset="-128"/>
            </a:endParaRPr>
          </a:p>
          <a:p>
            <a:r>
              <a:rPr lang="en-US" sz="1200" b="1" kern="1200" baseline="0" dirty="0">
                <a:solidFill>
                  <a:schemeClr val="tx1"/>
                </a:solidFill>
                <a:latin typeface="Arial" charset="0"/>
                <a:ea typeface="ＭＳ Ｐゴシック" pitchFamily="-107" charset="-128"/>
                <a:cs typeface="ＭＳ Ｐゴシック" pitchFamily="-107" charset="-128"/>
              </a:rPr>
              <a:t>Security Capabilities  </a:t>
            </a:r>
          </a:p>
          <a:p>
            <a:endParaRPr lang="en-US" sz="1200" b="1" kern="1200" baseline="0" dirty="0">
              <a:solidFill>
                <a:schemeClr val="tx1"/>
              </a:solidFill>
              <a:latin typeface="Arial" charset="0"/>
              <a:ea typeface="ＭＳ Ｐゴシック" pitchFamily="-107" charset="-128"/>
              <a:cs typeface="ＭＳ Ｐゴシック" pitchFamily="-107" charset="-128"/>
            </a:endParaRPr>
          </a:p>
          <a:p>
            <a:r>
              <a:rPr lang="en-US" sz="1200" b="0" kern="1200" baseline="0" dirty="0">
                <a:solidFill>
                  <a:schemeClr val="tx1"/>
                </a:solidFill>
                <a:latin typeface="Arial" charset="0"/>
                <a:ea typeface="ＭＳ Ｐゴシック" pitchFamily="-107" charset="-128"/>
                <a:cs typeface="ＭＳ Ｐゴシック" pitchFamily="-107" charset="-128"/>
              </a:rPr>
              <a:t>During this phase, the STA and AP decide on specific techniques</a:t>
            </a:r>
          </a:p>
          <a:p>
            <a:r>
              <a:rPr lang="en-US" sz="1200" kern="1200" baseline="0" dirty="0">
                <a:solidFill>
                  <a:schemeClr val="tx1"/>
                </a:solidFill>
                <a:latin typeface="Arial" charset="0"/>
                <a:ea typeface="ＭＳ Ｐゴシック" pitchFamily="-107" charset="-128"/>
                <a:cs typeface="ＭＳ Ｐゴシック" pitchFamily="-107" charset="-128"/>
              </a:rPr>
              <a:t>in the following areas: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Confidentiality and MPDU integrity protocols for protecting unicast traffic</a:t>
            </a:r>
          </a:p>
          <a:p>
            <a:r>
              <a:rPr lang="en-US" sz="1200" kern="1200" baseline="0" dirty="0">
                <a:solidFill>
                  <a:schemeClr val="tx1"/>
                </a:solidFill>
                <a:latin typeface="Arial" charset="0"/>
                <a:ea typeface="ＭＳ Ｐゴシック" pitchFamily="-107" charset="-128"/>
                <a:cs typeface="ＭＳ Ｐゴシック" pitchFamily="-107" charset="-128"/>
              </a:rPr>
              <a:t>(traffic only between this STA and AP)</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Authentication method</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Cryptography key management approach</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dirty="0">
                <a:solidFill>
                  <a:schemeClr val="tx1"/>
                </a:solidFill>
                <a:effectLst/>
                <a:latin typeface="Arial" charset="0"/>
                <a:ea typeface="ＭＳ Ｐゴシック" pitchFamily="-107" charset="-128"/>
                <a:cs typeface="ＭＳ Ｐゴシック" pitchFamily="-107" charset="-128"/>
              </a:rPr>
              <a:t>Confidentiality and integrity protocols for protecting multicast/broadcast traffic are dictated by the AP, since all STAs in a multicast group must use the same protocols and ciphers. The specification of a protocol, along with the chosen key length (if variable) is known as a </a:t>
            </a:r>
            <a:r>
              <a:rPr lang="en-US" sz="1200" i="1" kern="1200" dirty="0">
                <a:solidFill>
                  <a:schemeClr val="tx1"/>
                </a:solidFill>
                <a:effectLst/>
                <a:latin typeface="Arial" charset="0"/>
                <a:ea typeface="ＭＳ Ｐゴシック" pitchFamily="-107" charset="-128"/>
                <a:cs typeface="ＭＳ Ｐゴシック" pitchFamily="-107" charset="-128"/>
              </a:rPr>
              <a:t>cipher suite</a:t>
            </a:r>
            <a:r>
              <a:rPr lang="en-US" sz="1200" kern="1200" dirty="0">
                <a:solidFill>
                  <a:schemeClr val="tx1"/>
                </a:solidFill>
                <a:effectLst/>
                <a:latin typeface="Arial" charset="0"/>
                <a:ea typeface="ＭＳ Ｐゴシック" pitchFamily="-107" charset="-128"/>
                <a:cs typeface="ＭＳ Ｐゴシック" pitchFamily="-107" charset="-128"/>
              </a:rPr>
              <a:t>. The options for the confidentiality and integrity cipher suite are </a:t>
            </a:r>
            <a:endParaRPr lang="en-US" dirty="0">
              <a:effectLst/>
            </a:endParaRP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WEP, with either a 40-bit or 104-bit key, which allows backward compatibility with older IEEE 802.11 implementations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TKIP</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CCMP</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Vendor-specific methods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The other negotiable suite is the authentication and key management (AKM) suite, which defines (1) the means by which the AP and STA perform mutual authentication and (2) the means for deriving a root key from which other keys may be generated. The possible AKM suites are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IEEE 802.1X</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Pre-shared key (no explicit authentication takes place and mutual authentication is implied if the STA and AP share a unique secret key)</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Vendor-specific methods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The discovery phase consists of three exchanges.</a:t>
            </a:r>
          </a:p>
          <a:p>
            <a:endParaRPr lang="en-US" sz="1200" kern="1200" baseline="0" dirty="0">
              <a:solidFill>
                <a:schemeClr val="tx1"/>
              </a:solidFill>
              <a:latin typeface="Arial" charset="0"/>
              <a:ea typeface="ＭＳ Ｐゴシック" pitchFamily="-107" charset="-128"/>
              <a:cs typeface="ＭＳ Ｐゴシック" pitchFamily="-107" charset="-128"/>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b="1" kern="1200" dirty="0">
                <a:solidFill>
                  <a:schemeClr val="tx1"/>
                </a:solidFill>
                <a:effectLst/>
                <a:latin typeface="Arial" charset="0"/>
                <a:ea typeface="ＭＳ Ｐゴシック" pitchFamily="-107" charset="-128"/>
                <a:cs typeface="ＭＳ Ｐゴシック" pitchFamily="-107" charset="-128"/>
              </a:rPr>
              <a:t>Network and security capability discovery: </a:t>
            </a:r>
            <a:r>
              <a:rPr lang="en-US" sz="1200" kern="1200" dirty="0">
                <a:solidFill>
                  <a:schemeClr val="tx1"/>
                </a:solidFill>
                <a:effectLst/>
                <a:latin typeface="Arial" charset="0"/>
                <a:ea typeface="ＭＳ Ｐゴシック" pitchFamily="-107" charset="-128"/>
                <a:cs typeface="ＭＳ Ｐゴシック" pitchFamily="-107" charset="-128"/>
              </a:rPr>
              <a:t>During this exchange, STAs dis- cover the existence of a network with which to communicate. The AP either periodically broadcasts its security capabilities (not shown in figure), indicated by RSN IE (Robust Security Network Information Element), in a specific channel through the Beacon frame; or responds to a station’s Probe Request through a Probe Response frame. A wireless station may discover available access points and corresponding security capabilities by either passively monitoring the Beacon frames or actively probing every channel. </a:t>
            </a:r>
            <a:endParaRPr lang="en-US" dirty="0">
              <a:effectLst/>
            </a:endParaRP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b="1" kern="1200" dirty="0">
                <a:solidFill>
                  <a:schemeClr val="tx1"/>
                </a:solidFill>
                <a:effectLst/>
                <a:latin typeface="Arial" charset="0"/>
                <a:ea typeface="ＭＳ Ｐゴシック" pitchFamily="-107" charset="-128"/>
                <a:cs typeface="ＭＳ Ｐゴシック" pitchFamily="-107" charset="-128"/>
              </a:rPr>
              <a:t>Open system authentication: </a:t>
            </a:r>
            <a:r>
              <a:rPr lang="en-US" sz="1200" kern="1200" dirty="0">
                <a:solidFill>
                  <a:schemeClr val="tx1"/>
                </a:solidFill>
                <a:effectLst/>
                <a:latin typeface="Arial" charset="0"/>
                <a:ea typeface="ＭＳ Ｐゴシック" pitchFamily="-107" charset="-128"/>
                <a:cs typeface="ＭＳ Ｐゴシック" pitchFamily="-107" charset="-128"/>
              </a:rPr>
              <a:t>The purpose of this frame sequence, which provides no security, is simply to maintain backward compatibility with the IEEE 802.11 state machine, as implemented in existing IEEE 802.11 hardware. In essence, the two devices (STA and AP) simply exchange identifiers. </a:t>
            </a:r>
            <a:endParaRPr lang="en-US" dirty="0">
              <a:effectLst/>
            </a:endParaRP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b="1" kern="1200" dirty="0">
                <a:solidFill>
                  <a:schemeClr val="tx1"/>
                </a:solidFill>
                <a:effectLst/>
                <a:latin typeface="Arial" charset="0"/>
                <a:ea typeface="ＭＳ Ｐゴシック" pitchFamily="-107" charset="-128"/>
                <a:cs typeface="ＭＳ Ｐゴシック" pitchFamily="-107" charset="-128"/>
              </a:rPr>
              <a:t>Association: </a:t>
            </a:r>
            <a:r>
              <a:rPr lang="en-US" sz="1200" kern="1200" dirty="0">
                <a:solidFill>
                  <a:schemeClr val="tx1"/>
                </a:solidFill>
                <a:effectLst/>
                <a:latin typeface="Arial" charset="0"/>
                <a:ea typeface="ＭＳ Ｐゴシック" pitchFamily="-107" charset="-128"/>
                <a:cs typeface="ＭＳ Ｐゴシック" pitchFamily="-107" charset="-128"/>
              </a:rPr>
              <a:t>The purpose of this stage is to agree on a set of security capabilities to be used. The STA then sends an Association Request frame to the AP. In this frame, the STA specifies one set of matching capabilities </a:t>
            </a:r>
            <a:endParaRPr lang="en-US" dirty="0">
              <a:effectLst/>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pitchFamily="-107" charset="-128"/>
                <a:cs typeface="ＭＳ Ｐゴシック" pitchFamily="-107" charset="-128"/>
              </a:rPr>
              <a:t>(one authentication and key management suite, one pairwise cipher suite, and one group-key cipher suite) from among those advertised by the AP. If there is no match in capabilities between the AP and the STA, the AP refuses the Association Request. The STA blocks it too, in case it has associated with a rogue AP or someone is inserting frames illicitly on its channel. As shown in Figure 18.8, the IEEE 802.1X controlled ports are blocked, and no user traffic goes beyond the AP. The concept of blocked ports is explained subsequently. </a:t>
            </a:r>
            <a:endParaRPr lang="en-US" dirty="0"/>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dirty="0">
                <a:solidFill>
                  <a:schemeClr val="tx1"/>
                </a:solidFill>
                <a:effectLst/>
                <a:latin typeface="Arial" charset="0"/>
                <a:ea typeface="ＭＳ Ｐゴシック" pitchFamily="-107" charset="-128"/>
                <a:cs typeface="ＭＳ Ｐゴシック" pitchFamily="-107" charset="-128"/>
              </a:rPr>
              <a:t>As was mentioned, the authentication phase enables mutual authentication between an STA and an authentication server (AS) located in the DS. Authentication is designed to allow only authorized stations to use the network and to provide the STA with assurance that it is communicating with a legitimate network. </a:t>
            </a:r>
            <a:endParaRPr lang="en-US" dirty="0"/>
          </a:p>
        </p:txBody>
      </p:sp>
      <p:sp>
        <p:nvSpPr>
          <p:cNvPr id="40964" name="Slide Number Placeholder 3"/>
          <p:cNvSpPr>
            <a:spLocks noGrp="1"/>
          </p:cNvSpPr>
          <p:nvPr>
            <p:ph type="sldNum" sz="quarter" idx="5"/>
          </p:nvPr>
        </p:nvSpPr>
        <p:spPr>
          <a:noFill/>
        </p:spPr>
        <p:txBody>
          <a:bodyPr/>
          <a:lstStyle/>
          <a:p>
            <a:fld id="{C524FAA3-D5B9-8B48-887F-21315E12B484}" type="slidenum">
              <a:rPr lang="en-AU" smtClean="0">
                <a:latin typeface="Arial" pitchFamily="-84" charset="0"/>
              </a:rPr>
              <a:pPr/>
              <a:t>26</a:t>
            </a:fld>
            <a:endParaRPr lang="en-AU" dirty="0">
              <a:latin typeface="Arial" pitchFamily="-8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p:cNvSpPr>
          <p:nvPr>
            <p:ph type="sldImg"/>
          </p:nvPr>
        </p:nvSpPr>
        <p:spPr>
          <a:ln/>
        </p:spPr>
      </p:sp>
      <p:sp>
        <p:nvSpPr>
          <p:cNvPr id="43011" name="Notes Placeholder 2"/>
          <p:cNvSpPr>
            <a:spLocks noGrp="1"/>
          </p:cNvSpPr>
          <p:nvPr>
            <p:ph type="body" idx="1"/>
          </p:nvPr>
        </p:nvSpPr>
        <p:spPr>
          <a:noFill/>
          <a:ln/>
        </p:spPr>
        <p:txBody>
          <a:bodyPr/>
          <a:lstStyle/>
          <a:p>
            <a:r>
              <a:rPr lang="en-US" sz="1200" kern="1200" dirty="0">
                <a:solidFill>
                  <a:schemeClr val="tx1"/>
                </a:solidFill>
                <a:effectLst/>
                <a:latin typeface="Arial" charset="0"/>
                <a:ea typeface="ＭＳ Ｐゴシック" pitchFamily="-107" charset="-128"/>
                <a:cs typeface="ＭＳ Ｐゴシック" pitchFamily="-107" charset="-128"/>
              </a:rPr>
              <a:t>IEEE 802.11i makes use of another standard that was designed to provide access control functions for LANs. The standard is IEEE 802.1X, Port Based Network Access Control. The authentication protocol that is used, the Extensible Authentication Protocol (EAP), is defined in the IEEE 802.1X standard. IEEE 802.1X uses the terms </a:t>
            </a:r>
            <a:r>
              <a:rPr lang="en-US" sz="1200" i="1" kern="1200" dirty="0">
                <a:solidFill>
                  <a:schemeClr val="tx1"/>
                </a:solidFill>
                <a:effectLst/>
                <a:latin typeface="Arial" charset="0"/>
                <a:ea typeface="ＭＳ Ｐゴシック" pitchFamily="-107" charset="-128"/>
                <a:cs typeface="ＭＳ Ｐゴシック" pitchFamily="-107" charset="-128"/>
              </a:rPr>
              <a:t>supplicant</a:t>
            </a:r>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i="1" kern="1200" dirty="0">
                <a:solidFill>
                  <a:schemeClr val="tx1"/>
                </a:solidFill>
                <a:effectLst/>
                <a:latin typeface="Arial" charset="0"/>
                <a:ea typeface="ＭＳ Ｐゴシック" pitchFamily="-107" charset="-128"/>
                <a:cs typeface="ＭＳ Ｐゴシック" pitchFamily="-107" charset="-128"/>
              </a:rPr>
              <a:t>authenticator</a:t>
            </a:r>
            <a:r>
              <a:rPr lang="en-US" sz="1200" kern="1200" dirty="0">
                <a:solidFill>
                  <a:schemeClr val="tx1"/>
                </a:solidFill>
                <a:effectLst/>
                <a:latin typeface="Arial" charset="0"/>
                <a:ea typeface="ＭＳ Ｐゴシック" pitchFamily="-107" charset="-128"/>
                <a:cs typeface="ＭＳ Ｐゴシック" pitchFamily="-107" charset="-128"/>
              </a:rPr>
              <a:t>, and </a:t>
            </a:r>
            <a:r>
              <a:rPr lang="en-US" sz="1200" i="1" kern="1200" dirty="0">
                <a:solidFill>
                  <a:schemeClr val="tx1"/>
                </a:solidFill>
                <a:effectLst/>
                <a:latin typeface="Arial" charset="0"/>
                <a:ea typeface="ＭＳ Ｐゴシック" pitchFamily="-107" charset="-128"/>
                <a:cs typeface="ＭＳ Ｐゴシック" pitchFamily="-107" charset="-128"/>
              </a:rPr>
              <a:t>authentication server </a:t>
            </a:r>
            <a:r>
              <a:rPr lang="en-US" sz="1200" kern="1200" dirty="0">
                <a:solidFill>
                  <a:schemeClr val="tx1"/>
                </a:solidFill>
                <a:effectLst/>
                <a:latin typeface="Arial" charset="0"/>
                <a:ea typeface="ＭＳ Ｐゴシック" pitchFamily="-107" charset="-128"/>
                <a:cs typeface="ＭＳ Ｐゴシック" pitchFamily="-107" charset="-128"/>
              </a:rPr>
              <a:t>(AS). In the context of an 802.11 WLAN, the first two terms correspond to the wireless station and the AP. The AS is typically a separate device on the wired side of the network (i.e., accessible over the DS) but could also reside directly on the authenticator. </a:t>
            </a:r>
            <a:endParaRPr lang="en-US" dirty="0"/>
          </a:p>
          <a:p>
            <a:endParaRPr lang="en-US" sz="1200" kern="1200" dirty="0">
              <a:solidFill>
                <a:schemeClr val="tx1"/>
              </a:solidFill>
              <a:effectLst/>
              <a:latin typeface="Arial" charset="0"/>
              <a:ea typeface="ＭＳ Ｐゴシック" pitchFamily="-107" charset="-128"/>
              <a:cs typeface="ＭＳ Ｐゴシック" pitchFamily="-107" charset="-128"/>
            </a:endParaRPr>
          </a:p>
          <a:p>
            <a:r>
              <a:rPr lang="en-US" sz="1200" kern="1200" dirty="0">
                <a:solidFill>
                  <a:schemeClr val="tx1"/>
                </a:solidFill>
                <a:effectLst/>
                <a:latin typeface="Arial" charset="0"/>
                <a:ea typeface="ＭＳ Ｐゴシック" pitchFamily="-107" charset="-128"/>
                <a:cs typeface="ＭＳ Ｐゴシック" pitchFamily="-107" charset="-128"/>
              </a:rPr>
              <a:t>Before a supplicant is authenticated by the AS using an authentication protocol, the authenticator only passes control or authentication messages between the supplicant and the AS; the 802.1X control channel is unblocked, but the 802.11 data channel is blocked. Once a supplicant is authenticated and keys are provided, the authenticator can forward data from the supplicant, subject to predefined access control limitations for the supplicant to the network. Under these circumstances, the data channel is unblocked. </a:t>
            </a:r>
          </a:p>
          <a:p>
            <a:endParaRPr lang="en-US" dirty="0"/>
          </a:p>
          <a:p>
            <a:r>
              <a:rPr lang="en-US" sz="1200" kern="1200" dirty="0">
                <a:solidFill>
                  <a:schemeClr val="tx1"/>
                </a:solidFill>
                <a:effectLst/>
                <a:latin typeface="Arial" charset="0"/>
                <a:ea typeface="ＭＳ Ｐゴシック" pitchFamily="-107" charset="-128"/>
                <a:cs typeface="ＭＳ Ｐゴシック" pitchFamily="-107" charset="-128"/>
              </a:rPr>
              <a:t>As indicated in Figure 16.5, 802.1X uses the concepts of controlled and uncontrolled ports. Ports are logical entities defined within the authenticator and refer to physical network connections. For a WLAN, the authenticator (the AP) may have only two physical ports: one connecting to the DS and one for wireless communication within its BSS. Each logical port is mapped to one of these two physical ports. An uncontrolled port allows the exchange of PDUs between the supplicant and the other AS, regardless of the authentication state of the supplicant. A controlled port allows the exchange of PDUs between a supplicant and other systems on the LAN only if the current state of the supplicant authorizes such an exchange. IEEE 802.1X is covered in more detail in Chapter 16. </a:t>
            </a:r>
          </a:p>
          <a:p>
            <a:endParaRPr lang="en-US" dirty="0"/>
          </a:p>
          <a:p>
            <a:r>
              <a:rPr lang="en-US" sz="1200" kern="1200" dirty="0">
                <a:solidFill>
                  <a:schemeClr val="tx1"/>
                </a:solidFill>
                <a:effectLst/>
                <a:latin typeface="Arial" charset="0"/>
                <a:ea typeface="ＭＳ Ｐゴシック" pitchFamily="-107" charset="-128"/>
                <a:cs typeface="ＭＳ Ｐゴシック" pitchFamily="-107" charset="-128"/>
              </a:rPr>
              <a:t>The 802.1X framework, with an upper-layer authentication protocol, fits nicely with a BSS architecture that includes a number of wireless stations and an AP. However, for an IBSS, there is no AP. For an IBSS, 802.11i provides a more complex solution that, in essence, involves pairwise authentication between stations on the IBSS. </a:t>
            </a:r>
            <a:endParaRPr lang="en-US" dirty="0"/>
          </a:p>
          <a:p>
            <a:endParaRPr lang="en-US" dirty="0">
              <a:latin typeface="Arial" pitchFamily="-84" charset="0"/>
              <a:ea typeface="ＭＳ Ｐゴシック" pitchFamily="-84" charset="-128"/>
              <a:cs typeface="ＭＳ Ｐゴシック" pitchFamily="-84" charset="-128"/>
            </a:endParaRPr>
          </a:p>
        </p:txBody>
      </p:sp>
      <p:sp>
        <p:nvSpPr>
          <p:cNvPr id="43012" name="Slide Number Placeholder 3"/>
          <p:cNvSpPr>
            <a:spLocks noGrp="1"/>
          </p:cNvSpPr>
          <p:nvPr>
            <p:ph type="sldNum" sz="quarter" idx="5"/>
          </p:nvPr>
        </p:nvSpPr>
        <p:spPr>
          <a:noFill/>
        </p:spPr>
        <p:txBody>
          <a:bodyPr/>
          <a:lstStyle/>
          <a:p>
            <a:fld id="{1F84E767-F247-6C4C-BAAA-7DBD3F97A082}" type="slidenum">
              <a:rPr lang="en-AU" smtClean="0">
                <a:latin typeface="Arial" pitchFamily="-84" charset="0"/>
              </a:rPr>
              <a:pPr/>
              <a:t>27</a:t>
            </a:fld>
            <a:endParaRPr lang="en-AU" dirty="0">
              <a:latin typeface="Arial" pitchFamily="-8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p:cNvSpPr>
          <p:nvPr>
            <p:ph type="sldImg"/>
          </p:nvPr>
        </p:nvSpPr>
        <p:spPr>
          <a:ln/>
        </p:spPr>
      </p:sp>
      <p:sp>
        <p:nvSpPr>
          <p:cNvPr id="45059" name="Notes Placeholder 2"/>
          <p:cNvSpPr>
            <a:spLocks noGrp="1"/>
          </p:cNvSpPr>
          <p:nvPr>
            <p:ph type="body" idx="1"/>
          </p:nvPr>
        </p:nvSpPr>
        <p:spPr>
          <a:xfrm>
            <a:off x="685800" y="4343400"/>
            <a:ext cx="5486400" cy="4419600"/>
          </a:xfrm>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The lower part of Figure 18.8 shows the MPDU exchange dictated</a:t>
            </a:r>
          </a:p>
          <a:p>
            <a:r>
              <a:rPr lang="en-US" sz="1200" kern="1200" baseline="0" dirty="0">
                <a:solidFill>
                  <a:schemeClr val="tx1"/>
                </a:solidFill>
                <a:latin typeface="Arial" charset="0"/>
                <a:ea typeface="ＭＳ Ｐゴシック" pitchFamily="-107" charset="-128"/>
                <a:cs typeface="ＭＳ Ｐゴシック" pitchFamily="-107" charset="-128"/>
              </a:rPr>
              <a:t>by IEEE 802.11 for the authentication phase. We can think of authentication phase as consisting of the following three phases.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b="1" kern="1200" dirty="0">
                <a:solidFill>
                  <a:schemeClr val="tx1"/>
                </a:solidFill>
                <a:effectLst/>
                <a:latin typeface="Arial" charset="0"/>
                <a:ea typeface="ＭＳ Ｐゴシック" pitchFamily="-107" charset="-128"/>
                <a:cs typeface="ＭＳ Ｐゴシック" pitchFamily="-107" charset="-128"/>
              </a:rPr>
              <a:t>Connect to AS: </a:t>
            </a:r>
            <a:r>
              <a:rPr lang="en-US" sz="1200" kern="1200" dirty="0">
                <a:solidFill>
                  <a:schemeClr val="tx1"/>
                </a:solidFill>
                <a:effectLst/>
                <a:latin typeface="Arial" charset="0"/>
                <a:ea typeface="ＭＳ Ｐゴシック" pitchFamily="-107" charset="-128"/>
                <a:cs typeface="ＭＳ Ｐゴシック" pitchFamily="-107" charset="-128"/>
              </a:rPr>
              <a:t>The STA sends a request to its AP (the one with which it has an association) for connection to the AS. The AP acknowledges this request and sends an access request to the AS. </a:t>
            </a:r>
            <a:endParaRPr lang="en-US" dirty="0">
              <a:effectLst/>
            </a:endParaRP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b="1" kern="1200" dirty="0">
                <a:solidFill>
                  <a:schemeClr val="tx1"/>
                </a:solidFill>
                <a:effectLst/>
                <a:latin typeface="Arial" charset="0"/>
                <a:ea typeface="ＭＳ Ｐゴシック" pitchFamily="-107" charset="-128"/>
                <a:cs typeface="ＭＳ Ｐゴシック" pitchFamily="-107" charset="-128"/>
              </a:rPr>
              <a:t>EAP exchange: </a:t>
            </a:r>
            <a:r>
              <a:rPr lang="en-US" sz="1200" kern="1200" dirty="0">
                <a:solidFill>
                  <a:schemeClr val="tx1"/>
                </a:solidFill>
                <a:effectLst/>
                <a:latin typeface="Arial" charset="0"/>
                <a:ea typeface="ＭＳ Ｐゴシック" pitchFamily="-107" charset="-128"/>
                <a:cs typeface="ＭＳ Ｐゴシック" pitchFamily="-107" charset="-128"/>
              </a:rPr>
              <a:t>This exchange authenticates the STA and AS to each other. A number of alternative exchanges are possible, as explained subsequently. </a:t>
            </a:r>
            <a:endParaRPr lang="en-US" dirty="0">
              <a:effectLst/>
            </a:endParaRP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b="1" kern="1200" dirty="0">
                <a:solidFill>
                  <a:schemeClr val="tx1"/>
                </a:solidFill>
                <a:effectLst/>
                <a:latin typeface="Arial" charset="0"/>
                <a:ea typeface="ＭＳ Ｐゴシック" pitchFamily="-107" charset="-128"/>
                <a:cs typeface="ＭＳ Ｐゴシック" pitchFamily="-107" charset="-128"/>
              </a:rPr>
              <a:t>Secure key delivery: </a:t>
            </a:r>
            <a:r>
              <a:rPr lang="en-US" sz="1200" kern="1200" dirty="0">
                <a:solidFill>
                  <a:schemeClr val="tx1"/>
                </a:solidFill>
                <a:effectLst/>
                <a:latin typeface="Arial" charset="0"/>
                <a:ea typeface="ＭＳ Ｐゴシック" pitchFamily="-107" charset="-128"/>
                <a:cs typeface="ＭＳ Ｐゴシック" pitchFamily="-107" charset="-128"/>
              </a:rPr>
              <a:t>Once authentication is established, the AS generates a master session key (MSK), also known as the Authentication, Authorization, and Accounting (AAA) key and sends it to the STA. As explained subsequently, all the cryptographic keys needed by the STA for secure communication with its AP are generated from this MSK. IEEE 802.11i does not pre- scribe a method for secure delivery of the MSK but relies on EAP for this. Whatever method is used, it involves the transmission of an MPDU containing an encrypted MSK from the AS, via the AP, to the AS. </a:t>
            </a:r>
            <a:endParaRPr lang="en-US" dirty="0">
              <a:effectLst/>
            </a:endParaRP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dirty="0">
                <a:solidFill>
                  <a:schemeClr val="tx1"/>
                </a:solidFill>
                <a:effectLst/>
                <a:latin typeface="Arial" charset="0"/>
                <a:ea typeface="ＭＳ Ｐゴシック" pitchFamily="-107" charset="-128"/>
                <a:cs typeface="ＭＳ Ｐゴシック" pitchFamily="-107" charset="-128"/>
              </a:rPr>
              <a:t>As mentioned, there are a number of possible EAP exchanges that can be used during the authentication phase. Typically, the message flow between STA and AP employs the EAP over LAN (EAPOL) protocol, and the message flow between the AP and AS uses the Remote Authentication Dial In User Service (RADIUS) protocol, although other options are available for both STA-to-AP and AP-to-AS exchanges. [FRAN07] provides the following summary of the authentication exchange using EAPOL and RADIUS. </a:t>
            </a:r>
            <a:endParaRPr lang="en-US" dirty="0">
              <a:effectLst/>
            </a:endParaRP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1.  The EAP exchange begins with the AP issuing an EAP-Request/Identity</a:t>
            </a:r>
          </a:p>
          <a:p>
            <a:r>
              <a:rPr lang="en-US" sz="1200" kern="1200" baseline="0" dirty="0">
                <a:solidFill>
                  <a:schemeClr val="tx1"/>
                </a:solidFill>
                <a:latin typeface="Arial" charset="0"/>
                <a:ea typeface="ＭＳ Ｐゴシック" pitchFamily="-107" charset="-128"/>
                <a:cs typeface="ＭＳ Ｐゴシック" pitchFamily="-107" charset="-128"/>
              </a:rPr>
              <a:t>frame to the STA.</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2.  The STA replies with an EAP-Response/Identity frame, which the AP receives over the uncontrolled port. The packet is then encapsulated in RADIUS over EAP and passed on to the RADIUS server as a RADIUS-Access-Request packet.</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3.  The AAA server replies with a RADIUS-Access-Challenge packet, which is passed on to the STA as an EAP-Request. This request is of the appropriate authentication type and contains relevant challenge information.</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4.  The STA formulates an EAP-Response message and sends it to the AS. The response is translated by the AP into a Radius-Access-Request with the response to the challenge as a data field. Steps 3 and 4 may be repeated multiple times, depending on the EAP method in use. For TLS tunneling methods, it is common for authentication to require 10 to 20 round trips.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5. The AAA server grants access with a Radius-Access-Accept packet. The AP issues an EAP-Success frame. (Some protocols require confirmation of the EAP success inside the TLS tunnel for authenticity validation.) The controlled port is authorized, and the user may begin to access the network.</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Note from Figure 18.8 that the AP controlled port is still blocked to general</a:t>
            </a:r>
          </a:p>
          <a:p>
            <a:r>
              <a:rPr lang="en-US" sz="1200" kern="1200" baseline="0" dirty="0">
                <a:solidFill>
                  <a:schemeClr val="tx1"/>
                </a:solidFill>
                <a:latin typeface="Arial" charset="0"/>
                <a:ea typeface="ＭＳ Ｐゴシック" pitchFamily="-107" charset="-128"/>
                <a:cs typeface="ＭＳ Ｐゴシック" pitchFamily="-107" charset="-128"/>
              </a:rPr>
              <a:t>user traffic. Although the authentication is successful, the ports remain blocked until the temporal keys are installed in the STA and AP, which occurs during the 4-Way Handshake.</a:t>
            </a:r>
            <a:endParaRPr lang="en-US" dirty="0">
              <a:latin typeface="Arial" pitchFamily="-84" charset="0"/>
              <a:ea typeface="ＭＳ Ｐゴシック" pitchFamily="-84" charset="-128"/>
              <a:cs typeface="ＭＳ Ｐゴシック" pitchFamily="-84" charset="-128"/>
            </a:endParaRPr>
          </a:p>
        </p:txBody>
      </p:sp>
      <p:sp>
        <p:nvSpPr>
          <p:cNvPr id="45060" name="Slide Number Placeholder 3"/>
          <p:cNvSpPr>
            <a:spLocks noGrp="1"/>
          </p:cNvSpPr>
          <p:nvPr>
            <p:ph type="sldNum" sz="quarter" idx="5"/>
          </p:nvPr>
        </p:nvSpPr>
        <p:spPr>
          <a:noFill/>
        </p:spPr>
        <p:txBody>
          <a:bodyPr/>
          <a:lstStyle/>
          <a:p>
            <a:fld id="{8F0F9CE9-196C-B34C-B983-8427C7B37080}" type="slidenum">
              <a:rPr lang="en-AU" smtClean="0">
                <a:latin typeface="Arial" pitchFamily="-84" charset="0"/>
              </a:rPr>
              <a:pPr/>
              <a:t>28</a:t>
            </a:fld>
            <a:endParaRPr lang="en-AU" dirty="0">
              <a:latin typeface="Arial" pitchFamily="-8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p:cNvSpPr>
          <p:nvPr>
            <p:ph type="sldImg"/>
          </p:nvPr>
        </p:nvSpPr>
        <p:spPr>
          <a:ln/>
        </p:spPr>
      </p:sp>
      <p:sp>
        <p:nvSpPr>
          <p:cNvPr id="47107" name="Notes Placeholder 2"/>
          <p:cNvSpPr>
            <a:spLocks noGrp="1"/>
          </p:cNvSpPr>
          <p:nvPr>
            <p:ph type="body" idx="1"/>
          </p:nvPr>
        </p:nvSpPr>
        <p:spPr>
          <a:noFill/>
          <a:ln/>
        </p:spPr>
        <p:txBody>
          <a:bodyPr/>
          <a:lstStyle/>
          <a:p>
            <a:r>
              <a:rPr lang="en-US" sz="1200" kern="1200" dirty="0">
                <a:solidFill>
                  <a:schemeClr val="tx1"/>
                </a:solidFill>
                <a:effectLst/>
                <a:latin typeface="Arial" charset="0"/>
                <a:ea typeface="ＭＳ Ｐゴシック" pitchFamily="-107" charset="-128"/>
                <a:cs typeface="ＭＳ Ｐゴシック" pitchFamily="-107" charset="-128"/>
              </a:rPr>
              <a:t>During the key management phase, a variety of cryptographic keys are generated and distributed to STAs. There are two types of keys: pairwise keys used for communication between an STA and an AP and group keys used for multicast communication. Figure 18.9, based on [FRAN07], shows the two key hierarchies, and Table 18.3 defines the individual keys. </a:t>
            </a:r>
            <a:endParaRPr lang="en-US" dirty="0"/>
          </a:p>
        </p:txBody>
      </p:sp>
      <p:sp>
        <p:nvSpPr>
          <p:cNvPr id="47108" name="Slide Number Placeholder 3"/>
          <p:cNvSpPr>
            <a:spLocks noGrp="1"/>
          </p:cNvSpPr>
          <p:nvPr>
            <p:ph type="sldNum" sz="quarter" idx="5"/>
          </p:nvPr>
        </p:nvSpPr>
        <p:spPr>
          <a:noFill/>
        </p:spPr>
        <p:txBody>
          <a:bodyPr/>
          <a:lstStyle/>
          <a:p>
            <a:fld id="{7C9FE578-F067-5D4B-9A66-EBF10739A99C}" type="slidenum">
              <a:rPr lang="en-AU" smtClean="0">
                <a:latin typeface="Arial" pitchFamily="-84" charset="0"/>
              </a:rPr>
              <a:pPr/>
              <a:t>29</a:t>
            </a:fld>
            <a:endParaRPr lang="en-AU" dirty="0">
              <a:latin typeface="Arial" pitchFamily="-8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a:solidFill>
                  <a:schemeClr val="tx1"/>
                </a:solidFill>
                <a:latin typeface="Arial" charset="0"/>
                <a:ea typeface="ＭＳ Ｐゴシック" pitchFamily="-107" charset="-128"/>
                <a:cs typeface="ＭＳ Ｐゴシック" pitchFamily="-107" charset="-128"/>
              </a:rPr>
              <a:t>Wireless networks, and the wireless devices that use them, introduce a host of security problems over and above those found in wired networks. Some of the key factors contributing to the higher security risk of wireless networks compared to wired networks include the following [MA10]:</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b="1" kern="1200" baseline="0" dirty="0">
                <a:solidFill>
                  <a:schemeClr val="tx1"/>
                </a:solidFill>
                <a:latin typeface="Arial" charset="0"/>
                <a:ea typeface="ＭＳ Ｐゴシック" pitchFamily="-107" charset="-128"/>
                <a:cs typeface="ＭＳ Ｐゴシック" pitchFamily="-107" charset="-128"/>
              </a:rPr>
              <a:t>• Channel:  </a:t>
            </a:r>
            <a:r>
              <a:rPr lang="en-US" sz="1200" kern="1200" baseline="0" dirty="0">
                <a:solidFill>
                  <a:schemeClr val="tx1"/>
                </a:solidFill>
                <a:latin typeface="Arial" charset="0"/>
                <a:ea typeface="ＭＳ Ｐゴシック" pitchFamily="-107" charset="-128"/>
                <a:cs typeface="ＭＳ Ｐゴシック" pitchFamily="-107" charset="-128"/>
              </a:rPr>
              <a:t>Wireless networking typically involves broadcast communications, which is far more susceptible to eavesdropping and jamming than wired networks. Wireless networks are also more vulnerable to active attacks that exploit vulnerabilities in communications protocols.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b="1" kern="1200" baseline="0" dirty="0">
                <a:solidFill>
                  <a:schemeClr val="tx1"/>
                </a:solidFill>
                <a:latin typeface="Arial" charset="0"/>
                <a:ea typeface="ＭＳ Ｐゴシック" pitchFamily="-107" charset="-128"/>
                <a:cs typeface="ＭＳ Ｐゴシック" pitchFamily="-107" charset="-128"/>
              </a:rPr>
              <a:t>• Mobility: </a:t>
            </a:r>
            <a:r>
              <a:rPr lang="en-US" sz="1200" kern="1200" baseline="0" dirty="0">
                <a:solidFill>
                  <a:schemeClr val="tx1"/>
                </a:solidFill>
                <a:latin typeface="Arial" charset="0"/>
                <a:ea typeface="ＭＳ Ｐゴシック" pitchFamily="-107" charset="-128"/>
                <a:cs typeface="ＭＳ Ｐゴシック" pitchFamily="-107" charset="-128"/>
              </a:rPr>
              <a:t>Wireless devices are, in principal and usually in practice, far more portable and mobile than wired devices. This mobility results in a number of risks, described subsequently.</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b="1" kern="1200" baseline="0" dirty="0">
                <a:solidFill>
                  <a:schemeClr val="tx1"/>
                </a:solidFill>
                <a:latin typeface="Arial" charset="0"/>
                <a:ea typeface="ＭＳ Ｐゴシック" pitchFamily="-107" charset="-128"/>
                <a:cs typeface="ＭＳ Ｐゴシック" pitchFamily="-107" charset="-128"/>
              </a:rPr>
              <a:t>• Resources: </a:t>
            </a:r>
            <a:r>
              <a:rPr lang="en-US" sz="1200" kern="1200" baseline="0" dirty="0">
                <a:solidFill>
                  <a:schemeClr val="tx1"/>
                </a:solidFill>
                <a:latin typeface="Arial" charset="0"/>
                <a:ea typeface="ＭＳ Ｐゴシック" pitchFamily="-107" charset="-128"/>
                <a:cs typeface="ＭＳ Ｐゴシック" pitchFamily="-107" charset="-128"/>
              </a:rPr>
              <a:t>Some wireless devices, such as smartphones and tablets, have sophisticated operating systems but limited memory and processing resources with which to counter threats, including denial of service and malware.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b="1" kern="1200" baseline="0" dirty="0">
                <a:solidFill>
                  <a:schemeClr val="tx1"/>
                </a:solidFill>
                <a:latin typeface="Arial" charset="0"/>
                <a:ea typeface="ＭＳ Ｐゴシック" pitchFamily="-107" charset="-128"/>
                <a:cs typeface="ＭＳ Ｐゴシック" pitchFamily="-107" charset="-128"/>
              </a:rPr>
              <a:t>• Accessibility: </a:t>
            </a:r>
            <a:r>
              <a:rPr lang="en-US" sz="1200" kern="1200" baseline="0" dirty="0">
                <a:solidFill>
                  <a:schemeClr val="tx1"/>
                </a:solidFill>
                <a:latin typeface="Arial" charset="0"/>
                <a:ea typeface="ＭＳ Ｐゴシック" pitchFamily="-107" charset="-128"/>
                <a:cs typeface="ＭＳ Ｐゴシック" pitchFamily="-107" charset="-128"/>
              </a:rPr>
              <a:t>Some wireless devices, such as sensors and robots, may be left unattended in remote and/or hostile locations. This greatly increases their vulnerability to physical attacks.</a:t>
            </a:r>
            <a:endParaRPr lang="en-US" dirty="0"/>
          </a:p>
        </p:txBody>
      </p:sp>
      <p:sp>
        <p:nvSpPr>
          <p:cNvPr id="4" name="Slide Number Placeholder 3"/>
          <p:cNvSpPr>
            <a:spLocks noGrp="1"/>
          </p:cNvSpPr>
          <p:nvPr>
            <p:ph type="sldNum" sz="quarter" idx="10"/>
          </p:nvPr>
        </p:nvSpPr>
        <p:spPr/>
        <p:txBody>
          <a:bodyPr/>
          <a:lstStyle/>
          <a:p>
            <a:pPr>
              <a:defRPr/>
            </a:pPr>
            <a:fld id="{A597342B-8AE1-B34D-BBA5-CCBFD7D5E8F6}" type="slidenum">
              <a:rPr lang="en-AU" smtClean="0"/>
              <a:pPr>
                <a:defRPr/>
              </a:pPr>
              <a:t>3</a:t>
            </a:fld>
            <a:endParaRPr lang="en-AU"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charset="0"/>
                <a:ea typeface="ＭＳ Ｐゴシック" pitchFamily="-107" charset="-128"/>
                <a:cs typeface="ＭＳ Ｐゴシック" pitchFamily="-107" charset="-128"/>
              </a:rPr>
              <a:t> Table 18.3 defines the individual keys.</a:t>
            </a:r>
            <a:endParaRPr lang="en-US" dirty="0"/>
          </a:p>
        </p:txBody>
      </p:sp>
      <p:sp>
        <p:nvSpPr>
          <p:cNvPr id="4" name="Slide Number Placeholder 3"/>
          <p:cNvSpPr>
            <a:spLocks noGrp="1"/>
          </p:cNvSpPr>
          <p:nvPr>
            <p:ph type="sldNum" sz="quarter" idx="10"/>
          </p:nvPr>
        </p:nvSpPr>
        <p:spPr/>
        <p:txBody>
          <a:bodyPr/>
          <a:lstStyle/>
          <a:p>
            <a:pPr>
              <a:defRPr/>
            </a:pPr>
            <a:fld id="{A597342B-8AE1-B34D-BBA5-CCBFD7D5E8F6}" type="slidenum">
              <a:rPr lang="en-AU" smtClean="0"/>
              <a:pPr>
                <a:defRPr/>
              </a:pPr>
              <a:t>30</a:t>
            </a:fld>
            <a:endParaRPr lang="en-AU"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kern="1200" baseline="0" dirty="0">
                <a:solidFill>
                  <a:schemeClr val="tx1"/>
                </a:solidFill>
                <a:latin typeface="Arial" charset="0"/>
                <a:ea typeface="ＭＳ Ｐゴシック" pitchFamily="-107" charset="-128"/>
                <a:cs typeface="ＭＳ Ｐゴシック" pitchFamily="-107" charset="-128"/>
              </a:rPr>
              <a:t>Pairwise keys are used for communication between a pair of devices,</a:t>
            </a:r>
          </a:p>
          <a:p>
            <a:r>
              <a:rPr lang="en-US" sz="1200" kern="1200" baseline="0" dirty="0">
                <a:solidFill>
                  <a:schemeClr val="tx1"/>
                </a:solidFill>
                <a:latin typeface="Arial" charset="0"/>
                <a:ea typeface="ＭＳ Ｐゴシック" pitchFamily="-107" charset="-128"/>
                <a:cs typeface="ＭＳ Ｐゴシック" pitchFamily="-107" charset="-128"/>
              </a:rPr>
              <a:t>typically between an STA and an AP. These keys form a hierarchy beginning with a master key from which other keys are derived dynamically and used for a limited period of time.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At the top level of the hierarchy are two possibilities. </a:t>
            </a:r>
            <a:r>
              <a:rPr lang="en-US" sz="1200" b="1" kern="1200" baseline="0" dirty="0">
                <a:solidFill>
                  <a:schemeClr val="tx1"/>
                </a:solidFill>
                <a:latin typeface="Arial" charset="0"/>
                <a:ea typeface="ＭＳ Ｐゴシック" pitchFamily="-107" charset="-128"/>
                <a:cs typeface="ＭＳ Ｐゴシック" pitchFamily="-107" charset="-128"/>
              </a:rPr>
              <a:t>A pre-shared key (PSK)</a:t>
            </a:r>
            <a:r>
              <a:rPr lang="en-US" sz="1200" kern="1200" baseline="0" dirty="0">
                <a:solidFill>
                  <a:schemeClr val="tx1"/>
                </a:solidFill>
                <a:latin typeface="Arial" charset="0"/>
                <a:ea typeface="ＭＳ Ｐゴシック" pitchFamily="-107" charset="-128"/>
                <a:cs typeface="ＭＳ Ｐゴシック" pitchFamily="-107" charset="-128"/>
              </a:rPr>
              <a:t>  is a secret key shared by the AP and a STA and installed in some fashion outside the scope of IEEE 802.11i. The other alternative is the </a:t>
            </a:r>
            <a:r>
              <a:rPr lang="en-US" sz="1200" b="1" kern="1200" baseline="0" dirty="0">
                <a:solidFill>
                  <a:schemeClr val="tx1"/>
                </a:solidFill>
                <a:latin typeface="Arial" charset="0"/>
                <a:ea typeface="ＭＳ Ｐゴシック" pitchFamily="-107" charset="-128"/>
                <a:cs typeface="ＭＳ Ｐゴシック" pitchFamily="-107" charset="-128"/>
              </a:rPr>
              <a:t>master session key (MSK)</a:t>
            </a:r>
            <a:r>
              <a:rPr lang="en-US" sz="1200" kern="1200" baseline="0" dirty="0">
                <a:solidFill>
                  <a:schemeClr val="tx1"/>
                </a:solidFill>
                <a:latin typeface="Arial" charset="0"/>
                <a:ea typeface="ＭＳ Ｐゴシック" pitchFamily="-107" charset="-128"/>
                <a:cs typeface="ＭＳ Ｐゴシック" pitchFamily="-107" charset="-128"/>
              </a:rPr>
              <a:t>, also known as the AAAK, which is generated using the IEEE 802.1X protocol during the authentication phase, as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pitchFamily="-107" charset="-128"/>
                <a:cs typeface="ＭＳ Ｐゴシック" pitchFamily="-107" charset="-128"/>
              </a:rPr>
              <a:t>described previously. The actual method of key generation depends on the details of the authentication protocol used. In either case (PSK or MSK), there is a unique key shared by the AP with each STA with which it communicates. All the other keys derived from this master key are also unique between an AP and an STA. Thus, each STA, at any time, has one set of keys, as depicted in the hierarchy of Figure 18.9a, while the AP has one set of such keys for each of its STAs. </a:t>
            </a:r>
            <a:endParaRPr lang="en-US" dirty="0"/>
          </a:p>
          <a:p>
            <a:endParaRPr lang="en-US" sz="1200" kern="1200" baseline="0" dirty="0">
              <a:solidFill>
                <a:schemeClr val="tx1"/>
              </a:solidFill>
              <a:latin typeface="Arial" charset="0"/>
              <a:ea typeface="ＭＳ Ｐゴシック" pitchFamily="-107" charset="-128"/>
              <a:cs typeface="ＭＳ Ｐゴシック" pitchFamily="-107" charset="-128"/>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pitchFamily="-107" charset="-128"/>
                <a:cs typeface="ＭＳ Ｐゴシック" pitchFamily="-107" charset="-128"/>
              </a:rPr>
              <a:t>The </a:t>
            </a:r>
            <a:r>
              <a:rPr lang="en-US" sz="1200" b="1" kern="1200" dirty="0">
                <a:solidFill>
                  <a:schemeClr val="tx1"/>
                </a:solidFill>
                <a:effectLst/>
                <a:latin typeface="Arial" charset="0"/>
                <a:ea typeface="ＭＳ Ｐゴシック" pitchFamily="-107" charset="-128"/>
                <a:cs typeface="ＭＳ Ｐゴシック" pitchFamily="-107" charset="-128"/>
              </a:rPr>
              <a:t>pairwise master key (PMK) </a:t>
            </a:r>
            <a:r>
              <a:rPr lang="en-US" sz="1200" kern="1200" dirty="0">
                <a:solidFill>
                  <a:schemeClr val="tx1"/>
                </a:solidFill>
                <a:effectLst/>
                <a:latin typeface="Arial" charset="0"/>
                <a:ea typeface="ＭＳ Ｐゴシック" pitchFamily="-107" charset="-128"/>
                <a:cs typeface="ＭＳ Ｐゴシック" pitchFamily="-107" charset="-128"/>
              </a:rPr>
              <a:t>is derived from the master key. If a PSK is used, then the PSK is used as the PMK; if a MSK is used, then the PMK is derived from the MSK by truncation (if necessary). By the end of the authentication phase, marked by the 802.1X EAP Success message (Figure 18.8), both the AP and the STA have a copy of their shared PMK. </a:t>
            </a:r>
            <a:endParaRPr lang="en-US" dirty="0"/>
          </a:p>
          <a:p>
            <a:endParaRPr lang="en-US" sz="1200" kern="1200" baseline="0" dirty="0">
              <a:solidFill>
                <a:schemeClr val="tx1"/>
              </a:solidFill>
              <a:latin typeface="Arial" charset="0"/>
              <a:ea typeface="ＭＳ Ｐゴシック" pitchFamily="-107" charset="-128"/>
              <a:cs typeface="ＭＳ Ｐゴシック" pitchFamily="-107" charset="-128"/>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pitchFamily="-107" charset="-128"/>
                <a:cs typeface="ＭＳ Ｐゴシック" pitchFamily="-107" charset="-128"/>
              </a:rPr>
              <a:t>The PMK is used to generate the </a:t>
            </a:r>
            <a:r>
              <a:rPr lang="en-US" sz="1200" b="1" kern="1200" dirty="0">
                <a:solidFill>
                  <a:schemeClr val="tx1"/>
                </a:solidFill>
                <a:effectLst/>
                <a:latin typeface="Arial" charset="0"/>
                <a:ea typeface="ＭＳ Ｐゴシック" pitchFamily="-107" charset="-128"/>
                <a:cs typeface="ＭＳ Ｐゴシック" pitchFamily="-107" charset="-128"/>
              </a:rPr>
              <a:t>pairwise transient key (PTK)</a:t>
            </a:r>
            <a:r>
              <a:rPr lang="en-US" sz="1200" kern="1200" dirty="0">
                <a:solidFill>
                  <a:schemeClr val="tx1"/>
                </a:solidFill>
                <a:effectLst/>
                <a:latin typeface="Arial" charset="0"/>
                <a:ea typeface="ＭＳ Ｐゴシック" pitchFamily="-107" charset="-128"/>
                <a:cs typeface="ＭＳ Ｐゴシック" pitchFamily="-107" charset="-128"/>
              </a:rPr>
              <a:t>, which in fact consists of three keys to be used for communication between an STA and AP after they have been mutually authenticated. To derive the PTK, the HMAC-SHA-1 function is applied to the PMK, the MAC addresses of the STA and AP, and </a:t>
            </a:r>
            <a:r>
              <a:rPr lang="en-US" sz="1200" kern="1200" dirty="0" err="1">
                <a:solidFill>
                  <a:schemeClr val="tx1"/>
                </a:solidFill>
                <a:effectLst/>
                <a:latin typeface="Arial" charset="0"/>
                <a:ea typeface="ＭＳ Ｐゴシック" pitchFamily="-107" charset="-128"/>
                <a:cs typeface="ＭＳ Ｐゴシック" pitchFamily="-107" charset="-128"/>
              </a:rPr>
              <a:t>nonces</a:t>
            </a:r>
            <a:r>
              <a:rPr lang="en-US" sz="1200" kern="1200" dirty="0">
                <a:solidFill>
                  <a:schemeClr val="tx1"/>
                </a:solidFill>
                <a:effectLst/>
                <a:latin typeface="Arial" charset="0"/>
                <a:ea typeface="ＭＳ Ｐゴシック" pitchFamily="-107" charset="-128"/>
                <a:cs typeface="ＭＳ Ｐゴシック" pitchFamily="-107" charset="-128"/>
              </a:rPr>
              <a:t> generated when needed. Using the STA and AP addresses in the generation of the PTK provides protection against session hijacking and impersonation; using </a:t>
            </a:r>
            <a:r>
              <a:rPr lang="en-US" sz="1200" kern="1200" dirty="0" err="1">
                <a:solidFill>
                  <a:schemeClr val="tx1"/>
                </a:solidFill>
                <a:effectLst/>
                <a:latin typeface="Arial" charset="0"/>
                <a:ea typeface="ＭＳ Ｐゴシック" pitchFamily="-107" charset="-128"/>
                <a:cs typeface="ＭＳ Ｐゴシック" pitchFamily="-107" charset="-128"/>
              </a:rPr>
              <a:t>nonces</a:t>
            </a:r>
            <a:r>
              <a:rPr lang="en-US" sz="1200" kern="1200" dirty="0">
                <a:solidFill>
                  <a:schemeClr val="tx1"/>
                </a:solidFill>
                <a:effectLst/>
                <a:latin typeface="Arial" charset="0"/>
                <a:ea typeface="ＭＳ Ｐゴシック" pitchFamily="-107" charset="-128"/>
                <a:cs typeface="ＭＳ Ｐゴシック" pitchFamily="-107" charset="-128"/>
              </a:rPr>
              <a:t> provides additional random keying material. </a:t>
            </a:r>
            <a:endParaRPr lang="en-US" dirty="0"/>
          </a:p>
          <a:p>
            <a:endParaRPr lang="en-US" sz="1200" kern="1200" baseline="0" dirty="0">
              <a:solidFill>
                <a:schemeClr val="tx1"/>
              </a:solidFill>
              <a:latin typeface="Arial" charset="0"/>
              <a:ea typeface="ＭＳ Ｐゴシック" pitchFamily="-107" charset="-128"/>
              <a:cs typeface="ＭＳ Ｐゴシック" pitchFamily="-107" charset="-128"/>
            </a:endParaRPr>
          </a:p>
        </p:txBody>
      </p:sp>
      <p:sp>
        <p:nvSpPr>
          <p:cNvPr id="4" name="Slide Number Placeholder 3"/>
          <p:cNvSpPr>
            <a:spLocks noGrp="1"/>
          </p:cNvSpPr>
          <p:nvPr>
            <p:ph type="sldNum" sz="quarter" idx="10"/>
          </p:nvPr>
        </p:nvSpPr>
        <p:spPr/>
        <p:txBody>
          <a:bodyPr/>
          <a:lstStyle/>
          <a:p>
            <a:pPr>
              <a:defRPr/>
            </a:pPr>
            <a:fld id="{A597342B-8AE1-B34D-BBA5-CCBFD7D5E8F6}" type="slidenum">
              <a:rPr lang="en-AU" smtClean="0"/>
              <a:pPr>
                <a:defRPr/>
              </a:pPr>
              <a:t>31</a:t>
            </a:fld>
            <a:endParaRPr lang="en-AU"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charset="0"/>
                <a:ea typeface="ＭＳ Ｐゴシック" pitchFamily="-107" charset="-128"/>
                <a:cs typeface="ＭＳ Ｐゴシック" pitchFamily="-107" charset="-128"/>
              </a:rPr>
              <a:t> The three parts of the PTK are as follows.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b="1" kern="1200" dirty="0">
                <a:solidFill>
                  <a:schemeClr val="tx1"/>
                </a:solidFill>
                <a:effectLst/>
                <a:latin typeface="Arial" charset="0"/>
                <a:ea typeface="ＭＳ Ｐゴシック" pitchFamily="-107" charset="-128"/>
                <a:cs typeface="ＭＳ Ｐゴシック" pitchFamily="-107" charset="-128"/>
              </a:rPr>
              <a:t>EAP Over LAN (EAPOL) Key Confirmation Key (EAPOL-KCK): </a:t>
            </a:r>
            <a:r>
              <a:rPr lang="en-US" sz="1200" kern="1200" dirty="0">
                <a:solidFill>
                  <a:schemeClr val="tx1"/>
                </a:solidFill>
                <a:effectLst/>
                <a:latin typeface="Arial" charset="0"/>
                <a:ea typeface="ＭＳ Ｐゴシック" pitchFamily="-107" charset="-128"/>
                <a:cs typeface="ＭＳ Ｐゴシック" pitchFamily="-107" charset="-128"/>
              </a:rPr>
              <a:t>Supports the integrity and data origin authenticity of STA-to-AP control frames during operational setup of an RSN. It also performs an access control function: proof-of-possession of the PMK. An entity that possesses the PMK is authorized to use the link. </a:t>
            </a:r>
            <a:endParaRPr lang="en-US" dirty="0">
              <a:effectLst/>
            </a:endParaRP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b="1" kern="1200" dirty="0">
                <a:solidFill>
                  <a:schemeClr val="tx1"/>
                </a:solidFill>
                <a:effectLst/>
                <a:latin typeface="Arial" charset="0"/>
                <a:ea typeface="ＭＳ Ｐゴシック" pitchFamily="-107" charset="-128"/>
                <a:cs typeface="ＭＳ Ｐゴシック" pitchFamily="-107" charset="-128"/>
              </a:rPr>
              <a:t>EAPOL Key Encryption Key (EAPOL-KEK): </a:t>
            </a:r>
            <a:r>
              <a:rPr lang="en-US" sz="1200" kern="1200" dirty="0">
                <a:solidFill>
                  <a:schemeClr val="tx1"/>
                </a:solidFill>
                <a:effectLst/>
                <a:latin typeface="Arial" charset="0"/>
                <a:ea typeface="ＭＳ Ｐゴシック" pitchFamily="-107" charset="-128"/>
                <a:cs typeface="ＭＳ Ｐゴシック" pitchFamily="-107" charset="-128"/>
              </a:rPr>
              <a:t>Protects the confidentiality of keys and other data during some RSN association procedures. </a:t>
            </a:r>
            <a:endParaRPr lang="en-US" dirty="0">
              <a:effectLst/>
            </a:endParaRP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a:solidFill>
                  <a:schemeClr val="tx1"/>
                </a:solidFill>
                <a:effectLst/>
                <a:latin typeface="Arial" charset="0"/>
                <a:ea typeface="ＭＳ Ｐゴシック" pitchFamily="-107" charset="-128"/>
                <a:cs typeface="ＭＳ Ｐゴシック" pitchFamily="-107" charset="-128"/>
              </a:rPr>
              <a:t>■</a:t>
            </a:r>
            <a:r>
              <a:rPr lang="en-US" sz="1200" b="1" kern="1200">
                <a:solidFill>
                  <a:schemeClr val="tx1"/>
                </a:solidFill>
                <a:effectLst/>
                <a:latin typeface="Arial" charset="0"/>
                <a:ea typeface="ＭＳ Ｐゴシック" pitchFamily="-107" charset="-128"/>
                <a:cs typeface="ＭＳ Ｐゴシック" pitchFamily="-107" charset="-128"/>
              </a:rPr>
              <a:t>Temporal </a:t>
            </a:r>
            <a:r>
              <a:rPr lang="en-US" sz="1200" b="1" kern="1200" dirty="0">
                <a:solidFill>
                  <a:schemeClr val="tx1"/>
                </a:solidFill>
                <a:effectLst/>
                <a:latin typeface="Arial" charset="0"/>
                <a:ea typeface="ＭＳ Ｐゴシック" pitchFamily="-107" charset="-128"/>
                <a:cs typeface="ＭＳ Ｐゴシック" pitchFamily="-107" charset="-128"/>
              </a:rPr>
              <a:t>Key (TK): </a:t>
            </a:r>
            <a:r>
              <a:rPr lang="en-US" sz="1200" kern="1200" dirty="0">
                <a:solidFill>
                  <a:schemeClr val="tx1"/>
                </a:solidFill>
                <a:effectLst/>
                <a:latin typeface="Arial" charset="0"/>
                <a:ea typeface="ＭＳ Ｐゴシック" pitchFamily="-107" charset="-128"/>
                <a:cs typeface="ＭＳ Ｐゴシック" pitchFamily="-107" charset="-128"/>
              </a:rPr>
              <a:t>Provides the actual protection for user traffic. </a:t>
            </a:r>
            <a:endParaRPr lang="en-US" dirty="0">
              <a:effectLst/>
            </a:endParaRPr>
          </a:p>
        </p:txBody>
      </p:sp>
      <p:sp>
        <p:nvSpPr>
          <p:cNvPr id="4" name="Slide Number Placeholder 3"/>
          <p:cNvSpPr>
            <a:spLocks noGrp="1"/>
          </p:cNvSpPr>
          <p:nvPr>
            <p:ph type="sldNum" sz="quarter" idx="10"/>
          </p:nvPr>
        </p:nvSpPr>
        <p:spPr/>
        <p:txBody>
          <a:bodyPr/>
          <a:lstStyle/>
          <a:p>
            <a:pPr>
              <a:defRPr/>
            </a:pPr>
            <a:fld id="{A597342B-8AE1-B34D-BBA5-CCBFD7D5E8F6}" type="slidenum">
              <a:rPr lang="en-AU" smtClean="0"/>
              <a:pPr>
                <a:defRPr/>
              </a:pPr>
              <a:t>32</a:t>
            </a:fld>
            <a:endParaRPr lang="en-AU"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dirty="0">
                <a:solidFill>
                  <a:schemeClr val="tx1"/>
                </a:solidFill>
                <a:effectLst/>
                <a:latin typeface="Arial" charset="0"/>
                <a:ea typeface="ＭＳ Ｐゴシック" pitchFamily="-107" charset="-128"/>
                <a:cs typeface="ＭＳ Ｐゴシック" pitchFamily="-107" charset="-128"/>
              </a:rPr>
              <a:t>Group keys </a:t>
            </a:r>
            <a:r>
              <a:rPr lang="en-US" sz="1200" kern="1200" dirty="0">
                <a:solidFill>
                  <a:schemeClr val="tx1"/>
                </a:solidFill>
                <a:effectLst/>
                <a:latin typeface="Arial" charset="0"/>
                <a:ea typeface="ＭＳ Ｐゴシック" pitchFamily="-107" charset="-128"/>
                <a:cs typeface="ＭＳ Ｐゴシック" pitchFamily="-107" charset="-128"/>
              </a:rPr>
              <a:t>are used for multicast communication in which one STA sends MPDU’s to multiple STAs. At the top level of the group key hierarchy is the </a:t>
            </a:r>
            <a:r>
              <a:rPr lang="en-US" sz="1200" b="1" kern="1200" dirty="0">
                <a:solidFill>
                  <a:schemeClr val="tx1"/>
                </a:solidFill>
                <a:effectLst/>
                <a:latin typeface="Arial" charset="0"/>
                <a:ea typeface="ＭＳ Ｐゴシック" pitchFamily="-107" charset="-128"/>
                <a:cs typeface="ＭＳ Ｐゴシック" pitchFamily="-107" charset="-128"/>
              </a:rPr>
              <a:t>group master key (GMK)</a:t>
            </a:r>
            <a:r>
              <a:rPr lang="en-US" sz="1200" kern="1200" dirty="0">
                <a:solidFill>
                  <a:schemeClr val="tx1"/>
                </a:solidFill>
                <a:effectLst/>
                <a:latin typeface="Arial" charset="0"/>
                <a:ea typeface="ＭＳ Ｐゴシック" pitchFamily="-107" charset="-128"/>
                <a:cs typeface="ＭＳ Ｐゴシック" pitchFamily="-107" charset="-128"/>
              </a:rPr>
              <a:t>. The GMK is a key-generating key used with other inputs to derive the </a:t>
            </a:r>
            <a:r>
              <a:rPr lang="en-US" sz="1200" b="1" kern="1200" dirty="0">
                <a:solidFill>
                  <a:schemeClr val="tx1"/>
                </a:solidFill>
                <a:effectLst/>
                <a:latin typeface="Arial" charset="0"/>
                <a:ea typeface="ＭＳ Ｐゴシック" pitchFamily="-107" charset="-128"/>
                <a:cs typeface="ＭＳ Ｐゴシック" pitchFamily="-107" charset="-128"/>
              </a:rPr>
              <a:t>group temporal key (GTK)</a:t>
            </a:r>
            <a:r>
              <a:rPr lang="en-US" sz="1200" kern="1200" dirty="0">
                <a:solidFill>
                  <a:schemeClr val="tx1"/>
                </a:solidFill>
                <a:effectLst/>
                <a:latin typeface="Arial" charset="0"/>
                <a:ea typeface="ＭＳ Ｐゴシック" pitchFamily="-107" charset="-128"/>
                <a:cs typeface="ＭＳ Ｐゴシック" pitchFamily="-107" charset="-128"/>
              </a:rPr>
              <a:t>. Unlike the PTK, which is generated using material from both AP and STA, the GTK is generated by the AP and transmitted to its associated STAs. Exactly how this GTK is generated is undefined. IEEE 802.11i, however, requires that its value is computationally indistinguishable from random. The GTK is distributed securely using the pairwise keys that are already </a:t>
            </a:r>
            <a:endParaRPr lang="en-US" dirty="0"/>
          </a:p>
          <a:p>
            <a:r>
              <a:rPr lang="en-US" sz="1200" kern="1200" dirty="0">
                <a:solidFill>
                  <a:schemeClr val="tx1"/>
                </a:solidFill>
                <a:effectLst/>
                <a:latin typeface="Arial" charset="0"/>
                <a:ea typeface="ＭＳ Ｐゴシック" pitchFamily="-107" charset="-128"/>
                <a:cs typeface="ＭＳ Ｐゴシック" pitchFamily="-107" charset="-128"/>
              </a:rPr>
              <a:t>established. The GTK is changed every time a device leaves the network. </a:t>
            </a: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effectLst/>
            </a:endParaRPr>
          </a:p>
          <a:p>
            <a:endParaRPr lang="en-US" dirty="0"/>
          </a:p>
        </p:txBody>
      </p:sp>
      <p:sp>
        <p:nvSpPr>
          <p:cNvPr id="4" name="Slide Number Placeholder 3"/>
          <p:cNvSpPr>
            <a:spLocks noGrp="1"/>
          </p:cNvSpPr>
          <p:nvPr>
            <p:ph type="sldNum" sz="quarter" idx="10"/>
          </p:nvPr>
        </p:nvSpPr>
        <p:spPr/>
        <p:txBody>
          <a:bodyPr/>
          <a:lstStyle/>
          <a:p>
            <a:pPr>
              <a:defRPr/>
            </a:pPr>
            <a:fld id="{A597342B-8AE1-B34D-BBA5-CCBFD7D5E8F6}" type="slidenum">
              <a:rPr lang="en-AU" smtClean="0"/>
              <a:pPr>
                <a:defRPr/>
              </a:pPr>
              <a:t>33</a:t>
            </a:fld>
            <a:endParaRPr lang="en-AU"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effectLst/>
                <a:latin typeface="Arial" charset="0"/>
                <a:ea typeface="ＭＳ Ｐゴシック" pitchFamily="-107" charset="-128"/>
                <a:cs typeface="ＭＳ Ｐゴシック" pitchFamily="-107" charset="-128"/>
              </a:rPr>
              <a:t>The upper part of Figure 18.10 shows the MPDU exchange for distributing pairwise keys. This exchange is known as the </a:t>
            </a:r>
            <a:r>
              <a:rPr lang="en-US" sz="1200" b="1" kern="1200" dirty="0">
                <a:solidFill>
                  <a:schemeClr val="tx1"/>
                </a:solidFill>
                <a:effectLst/>
                <a:latin typeface="Arial" charset="0"/>
                <a:ea typeface="ＭＳ Ｐゴシック" pitchFamily="-107" charset="-128"/>
                <a:cs typeface="ＭＳ Ｐゴシック" pitchFamily="-107" charset="-128"/>
              </a:rPr>
              <a:t>4-way handshake</a:t>
            </a:r>
            <a:r>
              <a:rPr lang="en-US" sz="1200" kern="1200" dirty="0">
                <a:solidFill>
                  <a:schemeClr val="tx1"/>
                </a:solidFill>
                <a:effectLst/>
                <a:latin typeface="Arial" charset="0"/>
                <a:ea typeface="ＭＳ Ｐゴシック" pitchFamily="-107" charset="-128"/>
                <a:cs typeface="ＭＳ Ｐゴシック" pitchFamily="-107" charset="-128"/>
              </a:rPr>
              <a:t>. The STA and AP use this handshake to confirm the existence of the PMK, verify the selection of the cipher suite, and derive a fresh PTK for the following data session.</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A597342B-8AE1-B34D-BBA5-CCBFD7D5E8F6}" type="slidenum">
              <a:rPr lang="en-AU" smtClean="0"/>
              <a:pPr>
                <a:defRPr/>
              </a:pPr>
              <a:t>34</a:t>
            </a:fld>
            <a:endParaRPr lang="en-AU"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p:cNvSpPr>
          <p:nvPr>
            <p:ph type="sldImg"/>
          </p:nvPr>
        </p:nvSpPr>
        <p:spPr>
          <a:ln/>
        </p:spPr>
      </p:sp>
      <p:sp>
        <p:nvSpPr>
          <p:cNvPr id="49155" name="Notes Placeholder 2"/>
          <p:cNvSpPr>
            <a:spLocks noGrp="1"/>
          </p:cNvSpPr>
          <p:nvPr>
            <p:ph type="body" idx="1"/>
          </p:nvPr>
        </p:nvSpPr>
        <p:spPr>
          <a:noFill/>
          <a:ln/>
        </p:spPr>
        <p:txBody>
          <a:bodyPr/>
          <a:lstStyle/>
          <a:p>
            <a:r>
              <a:rPr lang="en-US" sz="1200" kern="1200" dirty="0">
                <a:solidFill>
                  <a:schemeClr val="tx1"/>
                </a:solidFill>
                <a:effectLst/>
                <a:latin typeface="Arial" charset="0"/>
                <a:ea typeface="ＭＳ Ｐゴシック" pitchFamily="-107" charset="-128"/>
                <a:cs typeface="ＭＳ Ｐゴシック" pitchFamily="-107" charset="-128"/>
              </a:rPr>
              <a:t>IEEE 802.11i defines two schemes for protecting data transmitted in 802.11 MPDUs: the </a:t>
            </a:r>
            <a:r>
              <a:rPr lang="en-US" sz="1200" b="1" kern="1200" dirty="0">
                <a:solidFill>
                  <a:schemeClr val="tx1"/>
                </a:solidFill>
                <a:effectLst/>
                <a:latin typeface="Arial" charset="0"/>
                <a:ea typeface="ＭＳ Ｐゴシック" pitchFamily="-107" charset="-128"/>
                <a:cs typeface="ＭＳ Ｐゴシック" pitchFamily="-107" charset="-128"/>
              </a:rPr>
              <a:t>Temporal Key Integrity Protocol (TKIP)</a:t>
            </a:r>
            <a:r>
              <a:rPr lang="en-US" sz="1200" kern="1200" dirty="0">
                <a:solidFill>
                  <a:schemeClr val="tx1"/>
                </a:solidFill>
                <a:effectLst/>
                <a:latin typeface="Arial" charset="0"/>
                <a:ea typeface="ＭＳ Ｐゴシック" pitchFamily="-107" charset="-128"/>
                <a:cs typeface="ＭＳ Ｐゴシック" pitchFamily="-107" charset="-128"/>
              </a:rPr>
              <a:t>, and the </a:t>
            </a:r>
            <a:r>
              <a:rPr lang="en-US" sz="1200" b="1" kern="1200" dirty="0">
                <a:solidFill>
                  <a:schemeClr val="tx1"/>
                </a:solidFill>
                <a:effectLst/>
                <a:latin typeface="Arial" charset="0"/>
                <a:ea typeface="ＭＳ Ｐゴシック" pitchFamily="-107" charset="-128"/>
                <a:cs typeface="ＭＳ Ｐゴシック" pitchFamily="-107" charset="-128"/>
              </a:rPr>
              <a:t>Counter Mode-CBC MAC Protocol (CCMP)</a:t>
            </a:r>
            <a:r>
              <a:rPr lang="en-US" sz="1200" kern="1200" dirty="0">
                <a:solidFill>
                  <a:schemeClr val="tx1"/>
                </a:solidFill>
                <a:effectLst/>
                <a:latin typeface="Arial" charset="0"/>
                <a:ea typeface="ＭＳ Ｐゴシック" pitchFamily="-107" charset="-128"/>
                <a:cs typeface="ＭＳ Ｐゴシック" pitchFamily="-107" charset="-128"/>
              </a:rPr>
              <a:t>. </a:t>
            </a:r>
            <a:endParaRPr lang="en-US" dirty="0">
              <a:effectLst/>
            </a:endParaRP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dirty="0">
                <a:solidFill>
                  <a:schemeClr val="tx1"/>
                </a:solidFill>
                <a:effectLst/>
                <a:latin typeface="Arial" charset="0"/>
                <a:ea typeface="ＭＳ Ｐゴシック" pitchFamily="-107" charset="-128"/>
                <a:cs typeface="ＭＳ Ｐゴシック" pitchFamily="-107" charset="-128"/>
              </a:rPr>
              <a:t>TKIP is designed to require only software changes to devices that are implemented with the older wireless LAN security approach called Wired Equivalent Privacy (WEP). TKIP provides two services: </a:t>
            </a:r>
            <a:endParaRPr lang="en-US" dirty="0">
              <a:effectLst/>
            </a:endParaRP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b="1" kern="1200" dirty="0">
                <a:solidFill>
                  <a:schemeClr val="tx1"/>
                </a:solidFill>
                <a:effectLst/>
                <a:latin typeface="Arial" charset="0"/>
                <a:ea typeface="ＭＳ Ｐゴシック" pitchFamily="-107" charset="-128"/>
                <a:cs typeface="ＭＳ Ｐゴシック" pitchFamily="-107" charset="-128"/>
              </a:rPr>
              <a:t>Message integrity: </a:t>
            </a:r>
            <a:r>
              <a:rPr lang="en-US" sz="1200" kern="1200" dirty="0">
                <a:solidFill>
                  <a:schemeClr val="tx1"/>
                </a:solidFill>
                <a:effectLst/>
                <a:latin typeface="Arial" charset="0"/>
                <a:ea typeface="ＭＳ Ｐゴシック" pitchFamily="-107" charset="-128"/>
                <a:cs typeface="ＭＳ Ｐゴシック" pitchFamily="-107" charset="-128"/>
              </a:rPr>
              <a:t>TKIP adds a </a:t>
            </a:r>
            <a:r>
              <a:rPr lang="en-US" sz="1200" b="1" kern="1200" dirty="0">
                <a:solidFill>
                  <a:schemeClr val="tx1"/>
                </a:solidFill>
                <a:effectLst/>
                <a:latin typeface="Arial" charset="0"/>
                <a:ea typeface="ＭＳ Ｐゴシック" pitchFamily="-107" charset="-128"/>
                <a:cs typeface="ＭＳ Ｐゴシック" pitchFamily="-107" charset="-128"/>
              </a:rPr>
              <a:t>message integrity code (MIC) </a:t>
            </a:r>
            <a:r>
              <a:rPr lang="en-US" sz="1200" kern="1200" dirty="0">
                <a:solidFill>
                  <a:schemeClr val="tx1"/>
                </a:solidFill>
                <a:effectLst/>
                <a:latin typeface="Arial" charset="0"/>
                <a:ea typeface="ＭＳ Ｐゴシック" pitchFamily="-107" charset="-128"/>
                <a:cs typeface="ＭＳ Ｐゴシック" pitchFamily="-107" charset="-128"/>
              </a:rPr>
              <a:t>to the 802.11 MAC frame after the data field. The MIC is generated by an algorithm, called </a:t>
            </a:r>
            <a:r>
              <a:rPr lang="en-US" sz="1200" b="1" kern="1200" dirty="0">
                <a:solidFill>
                  <a:schemeClr val="tx1"/>
                </a:solidFill>
                <a:effectLst/>
                <a:latin typeface="Arial" charset="0"/>
                <a:ea typeface="ＭＳ Ｐゴシック" pitchFamily="-107" charset="-128"/>
                <a:cs typeface="ＭＳ Ｐゴシック" pitchFamily="-107" charset="-128"/>
              </a:rPr>
              <a:t>Michael</a:t>
            </a:r>
            <a:r>
              <a:rPr lang="en-US" sz="1200" kern="1200" dirty="0">
                <a:solidFill>
                  <a:schemeClr val="tx1"/>
                </a:solidFill>
                <a:effectLst/>
                <a:latin typeface="Arial" charset="0"/>
                <a:ea typeface="ＭＳ Ｐゴシック" pitchFamily="-107" charset="-128"/>
                <a:cs typeface="ＭＳ Ｐゴシック" pitchFamily="-107" charset="-128"/>
              </a:rPr>
              <a:t>, that computes a 64-bit value using as input the source and destination MAC address values and the Data field, plus key material. </a:t>
            </a:r>
          </a:p>
          <a:p>
            <a:endParaRPr lang="en-US" dirty="0">
              <a:effectLst/>
            </a:endParaRPr>
          </a:p>
          <a:p>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b="1" kern="1200" dirty="0">
                <a:solidFill>
                  <a:schemeClr val="tx1"/>
                </a:solidFill>
                <a:effectLst/>
                <a:latin typeface="Arial" charset="0"/>
                <a:ea typeface="ＭＳ Ｐゴシック" pitchFamily="-107" charset="-128"/>
                <a:cs typeface="ＭＳ Ｐゴシック" pitchFamily="-107" charset="-128"/>
              </a:rPr>
              <a:t>Data confidentiality: </a:t>
            </a:r>
            <a:r>
              <a:rPr lang="en-US" sz="1200" kern="1200" dirty="0">
                <a:solidFill>
                  <a:schemeClr val="tx1"/>
                </a:solidFill>
                <a:effectLst/>
                <a:latin typeface="Arial" charset="0"/>
                <a:ea typeface="ＭＳ Ｐゴシック" pitchFamily="-107" charset="-128"/>
                <a:cs typeface="ＭＳ Ｐゴシック" pitchFamily="-107" charset="-128"/>
              </a:rPr>
              <a:t>Data confidentiality is provided by encrypting the MPDU plus MIC value using RC4. </a:t>
            </a:r>
            <a:endParaRPr lang="en-US" dirty="0">
              <a:effectLst/>
            </a:endParaRP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dirty="0">
                <a:solidFill>
                  <a:schemeClr val="tx1"/>
                </a:solidFill>
                <a:effectLst/>
                <a:latin typeface="Arial" charset="0"/>
                <a:ea typeface="ＭＳ Ｐゴシック" pitchFamily="-107" charset="-128"/>
                <a:cs typeface="ＭＳ Ｐゴシック" pitchFamily="-107" charset="-128"/>
              </a:rPr>
              <a:t>The 256-bit TK (Figure 18.9) is employed as follows. Two 64-bit keys are used with the Michael message digest algorithm to produce a message integrity code. One key is used to protect STA-to-AP messages, and the other key is used to protect AP-to-STA messages. The remaining 128 bits are truncated to generate the RC4 key used to encrypt the transmitted data. </a:t>
            </a:r>
            <a:endParaRPr lang="en-US" dirty="0"/>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dirty="0">
                <a:solidFill>
                  <a:schemeClr val="tx1"/>
                </a:solidFill>
                <a:effectLst/>
                <a:latin typeface="Arial" charset="0"/>
                <a:ea typeface="ＭＳ Ｐゴシック" pitchFamily="-107" charset="-128"/>
                <a:cs typeface="ＭＳ Ｐゴシック" pitchFamily="-107" charset="-128"/>
              </a:rPr>
              <a:t>For additional protection, a monotonically increasing TKIP sequence counter (TSC) is assigned to each frame. The TSC serves two purposes. First, the TSC is included with each MPDU and is protected by the MIC to protect against replay attacks. Second, the TSC is combined with the session TK to produce a dynamic encryption key that changes with each transmitted MPDU, thus making cryptanalysis more difficult. </a:t>
            </a:r>
            <a:endParaRPr lang="en-US" dirty="0"/>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dirty="0">
                <a:solidFill>
                  <a:schemeClr val="tx1"/>
                </a:solidFill>
                <a:effectLst/>
                <a:latin typeface="Arial" charset="0"/>
                <a:ea typeface="ＭＳ Ｐゴシック" pitchFamily="-107" charset="-128"/>
                <a:cs typeface="ＭＳ Ｐゴシック" pitchFamily="-107" charset="-128"/>
              </a:rPr>
              <a:t>CCMP is intended for newer IEEE 802.11 devices that are equipped with the hardware to support this scheme. As with TKIP, CCMP provides two services: </a:t>
            </a:r>
          </a:p>
          <a:p>
            <a:endParaRPr lang="en-US" dirty="0"/>
          </a:p>
          <a:p>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b="1" kern="1200" dirty="0">
                <a:solidFill>
                  <a:schemeClr val="tx1"/>
                </a:solidFill>
                <a:effectLst/>
                <a:latin typeface="Arial" charset="0"/>
                <a:ea typeface="ＭＳ Ｐゴシック" pitchFamily="-107" charset="-128"/>
                <a:cs typeface="ＭＳ Ｐゴシック" pitchFamily="-107" charset="-128"/>
              </a:rPr>
              <a:t>Message integrity: </a:t>
            </a:r>
            <a:r>
              <a:rPr lang="en-US" sz="1200" kern="1200" dirty="0">
                <a:solidFill>
                  <a:schemeClr val="tx1"/>
                </a:solidFill>
                <a:effectLst/>
                <a:latin typeface="Arial" charset="0"/>
                <a:ea typeface="ＭＳ Ｐゴシック" pitchFamily="-107" charset="-128"/>
                <a:cs typeface="ＭＳ Ｐゴシック" pitchFamily="-107" charset="-128"/>
              </a:rPr>
              <a:t>CCMP uses the cipher block chaining message authentication code (CBC-MAC), described in Chapter 12. </a:t>
            </a:r>
          </a:p>
          <a:p>
            <a:endParaRPr lang="en-US" dirty="0">
              <a:effectLst/>
            </a:endParaRPr>
          </a:p>
          <a:p>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b="1" kern="1200" dirty="0">
                <a:solidFill>
                  <a:schemeClr val="tx1"/>
                </a:solidFill>
                <a:effectLst/>
                <a:latin typeface="Arial" charset="0"/>
                <a:ea typeface="ＭＳ Ｐゴシック" pitchFamily="-107" charset="-128"/>
                <a:cs typeface="ＭＳ Ｐゴシック" pitchFamily="-107" charset="-128"/>
              </a:rPr>
              <a:t>Data confidentiality: </a:t>
            </a:r>
            <a:r>
              <a:rPr lang="en-US" sz="1200" kern="1200" dirty="0">
                <a:solidFill>
                  <a:schemeClr val="tx1"/>
                </a:solidFill>
                <a:effectLst/>
                <a:latin typeface="Arial" charset="0"/>
                <a:ea typeface="ＭＳ Ｐゴシック" pitchFamily="-107" charset="-128"/>
                <a:cs typeface="ＭＳ Ｐゴシック" pitchFamily="-107" charset="-128"/>
              </a:rPr>
              <a:t>CCMP uses the CTR block cipher mode of operation with AES for encryption. CTR is described in Chapter 7. </a:t>
            </a:r>
            <a:endParaRPr lang="en-US" dirty="0">
              <a:effectLst/>
            </a:endParaRPr>
          </a:p>
          <a:p>
            <a:endParaRPr lang="en-US" sz="1200" kern="1200" dirty="0">
              <a:solidFill>
                <a:schemeClr val="tx1"/>
              </a:solidFill>
              <a:effectLst/>
              <a:latin typeface="Arial" charset="0"/>
              <a:ea typeface="ＭＳ Ｐゴシック" pitchFamily="-107" charset="-128"/>
              <a:cs typeface="ＭＳ Ｐゴシック" pitchFamily="-107" charset="-128"/>
            </a:endParaRPr>
          </a:p>
          <a:p>
            <a:r>
              <a:rPr lang="en-US" sz="1200" kern="1200" dirty="0">
                <a:solidFill>
                  <a:schemeClr val="tx1"/>
                </a:solidFill>
                <a:effectLst/>
                <a:latin typeface="Arial" charset="0"/>
                <a:ea typeface="ＭＳ Ｐゴシック" pitchFamily="-107" charset="-128"/>
                <a:cs typeface="ＭＳ Ｐゴシック" pitchFamily="-107" charset="-128"/>
              </a:rPr>
              <a:t>The same 128-bit AES key is used for both integrity and confidentiality. The scheme uses a 48-bit packet number to construct a nonce to prevent replay attacks. </a:t>
            </a:r>
            <a:endParaRPr lang="en-US" dirty="0">
              <a:effectLst/>
            </a:endParaRPr>
          </a:p>
          <a:p>
            <a:endParaRPr lang="en-US" dirty="0">
              <a:latin typeface="Arial" pitchFamily="-84" charset="0"/>
              <a:ea typeface="ＭＳ Ｐゴシック" pitchFamily="-84" charset="-128"/>
              <a:cs typeface="ＭＳ Ｐゴシック" pitchFamily="-84" charset="-128"/>
            </a:endParaRPr>
          </a:p>
        </p:txBody>
      </p:sp>
      <p:sp>
        <p:nvSpPr>
          <p:cNvPr id="49156" name="Slide Number Placeholder 3"/>
          <p:cNvSpPr>
            <a:spLocks noGrp="1"/>
          </p:cNvSpPr>
          <p:nvPr>
            <p:ph type="sldNum" sz="quarter" idx="5"/>
          </p:nvPr>
        </p:nvSpPr>
        <p:spPr>
          <a:noFill/>
        </p:spPr>
        <p:txBody>
          <a:bodyPr/>
          <a:lstStyle/>
          <a:p>
            <a:fld id="{BA64CDF1-9222-E94F-8FB8-5D3901441C02}" type="slidenum">
              <a:rPr lang="en-AU" smtClean="0">
                <a:latin typeface="Arial" pitchFamily="-84" charset="0"/>
              </a:rPr>
              <a:pPr/>
              <a:t>35</a:t>
            </a:fld>
            <a:endParaRPr lang="en-AU" dirty="0">
              <a:latin typeface="Arial" pitchFamily="-8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effectLst/>
                <a:latin typeface="Arial" charset="0"/>
                <a:ea typeface="ＭＳ Ｐゴシック" pitchFamily="-107" charset="-128"/>
                <a:cs typeface="ＭＳ Ｐゴシック" pitchFamily="-107" charset="-128"/>
              </a:rPr>
              <a:t>At a number of places in the IEEE 802.11i scheme, a </a:t>
            </a:r>
            <a:r>
              <a:rPr lang="en-US" sz="1200" b="1" kern="1200" dirty="0">
                <a:solidFill>
                  <a:schemeClr val="tx1"/>
                </a:solidFill>
                <a:effectLst/>
                <a:latin typeface="Arial" charset="0"/>
                <a:ea typeface="ＭＳ Ｐゴシック" pitchFamily="-107" charset="-128"/>
                <a:cs typeface="ＭＳ Ｐゴシック" pitchFamily="-107" charset="-128"/>
              </a:rPr>
              <a:t>pseudorandom function (PRF) </a:t>
            </a:r>
            <a:r>
              <a:rPr lang="en-US" sz="1200" kern="1200" dirty="0">
                <a:solidFill>
                  <a:schemeClr val="tx1"/>
                </a:solidFill>
                <a:effectLst/>
                <a:latin typeface="Arial" charset="0"/>
                <a:ea typeface="ＭＳ Ｐゴシック" pitchFamily="-107" charset="-128"/>
                <a:cs typeface="ＭＳ Ｐゴシック" pitchFamily="-107" charset="-128"/>
              </a:rPr>
              <a:t>is used. For example, it is used to generate </a:t>
            </a:r>
            <a:r>
              <a:rPr lang="en-US" sz="1200" kern="1200" dirty="0" err="1">
                <a:solidFill>
                  <a:schemeClr val="tx1"/>
                </a:solidFill>
                <a:effectLst/>
                <a:latin typeface="Arial" charset="0"/>
                <a:ea typeface="ＭＳ Ｐゴシック" pitchFamily="-107" charset="-128"/>
                <a:cs typeface="ＭＳ Ｐゴシック" pitchFamily="-107" charset="-128"/>
              </a:rPr>
              <a:t>nonces</a:t>
            </a:r>
            <a:r>
              <a:rPr lang="en-US" sz="1200" kern="1200" dirty="0">
                <a:solidFill>
                  <a:schemeClr val="tx1"/>
                </a:solidFill>
                <a:effectLst/>
                <a:latin typeface="Arial" charset="0"/>
                <a:ea typeface="ＭＳ Ｐゴシック" pitchFamily="-107" charset="-128"/>
                <a:cs typeface="ＭＳ Ｐゴシック" pitchFamily="-107" charset="-128"/>
              </a:rPr>
              <a:t>, to expand pairwise keys, and to generate the GTK. Best security practice dictates that different pseudorandom number streams be used for these different purposes. However, for implementation efficiency, we would like to rely on a single pseudorandom number generator function. </a:t>
            </a:r>
            <a:endParaRPr lang="en-US" dirty="0">
              <a:effectLst/>
            </a:endParaRP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dirty="0">
                <a:solidFill>
                  <a:schemeClr val="tx1"/>
                </a:solidFill>
                <a:effectLst/>
                <a:latin typeface="Arial" charset="0"/>
                <a:ea typeface="ＭＳ Ｐゴシック" pitchFamily="-107" charset="-128"/>
                <a:cs typeface="ＭＳ Ｐゴシック" pitchFamily="-107" charset="-128"/>
              </a:rPr>
              <a:t>The PRF is built on the use of HMAC-SHA-1 to generate a pseudorandom bit stream. Recall that HMAC-SHA-1 takes a message (block of data) and a key of length at least 160 bits and produces a 160-bit hash value. SHA-1 has the property that the change of a single bit of the input produces a new hash value with no apparent connection to the preceding hash value. This property is the basis for pseudorandom number generation. </a:t>
            </a:r>
            <a:endParaRPr lang="en-US" dirty="0">
              <a:effectLst/>
            </a:endParaRPr>
          </a:p>
        </p:txBody>
      </p:sp>
      <p:sp>
        <p:nvSpPr>
          <p:cNvPr id="4" name="Slide Number Placeholder 3"/>
          <p:cNvSpPr>
            <a:spLocks noGrp="1"/>
          </p:cNvSpPr>
          <p:nvPr>
            <p:ph type="sldNum" sz="quarter" idx="10"/>
          </p:nvPr>
        </p:nvSpPr>
        <p:spPr/>
        <p:txBody>
          <a:bodyPr/>
          <a:lstStyle/>
          <a:p>
            <a:pPr>
              <a:defRPr/>
            </a:pPr>
            <a:fld id="{A597342B-8AE1-B34D-BBA5-CCBFD7D5E8F6}" type="slidenum">
              <a:rPr lang="en-AU" smtClean="0"/>
              <a:pPr>
                <a:defRPr/>
              </a:pPr>
              <a:t>36</a:t>
            </a:fld>
            <a:endParaRPr lang="en-AU"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charset="0"/>
                <a:ea typeface="ＭＳ Ｐゴシック" pitchFamily="-107" charset="-128"/>
                <a:cs typeface="ＭＳ Ｐゴシック" pitchFamily="-107" charset="-128"/>
              </a:rPr>
              <a:t> Figure 18.11 illustrates the </a:t>
            </a:r>
            <a:r>
              <a:rPr lang="en-US" sz="1200" b="0" kern="1200" baseline="0" dirty="0">
                <a:solidFill>
                  <a:schemeClr val="tx1"/>
                </a:solidFill>
                <a:latin typeface="Arial" charset="0"/>
                <a:ea typeface="ＭＳ Ｐゴシック" pitchFamily="-107" charset="-128"/>
                <a:cs typeface="ＭＳ Ｐゴシック" pitchFamily="-107" charset="-128"/>
              </a:rPr>
              <a:t>function PRF(K , A , B , Len ).</a:t>
            </a:r>
          </a:p>
          <a:p>
            <a:endParaRPr lang="en-US" sz="1200" b="0" kern="1200" baseline="0" dirty="0">
              <a:solidFill>
                <a:schemeClr val="tx1"/>
              </a:solidFill>
              <a:latin typeface="Arial" charset="0"/>
              <a:ea typeface="ＭＳ Ｐゴシック" pitchFamily="-107" charset="-128"/>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pitchFamily="-107" charset="-128"/>
                <a:cs typeface="ＭＳ Ｐゴシック" pitchFamily="-107" charset="-128"/>
              </a:rPr>
              <a:t>The parameter </a:t>
            </a:r>
            <a:r>
              <a:rPr lang="en-US" sz="1200" i="1" kern="1200" dirty="0">
                <a:solidFill>
                  <a:schemeClr val="tx1"/>
                </a:solidFill>
                <a:effectLst/>
                <a:latin typeface="Arial" charset="0"/>
                <a:ea typeface="ＭＳ Ｐゴシック" pitchFamily="-107" charset="-128"/>
                <a:cs typeface="ＭＳ Ｐゴシック" pitchFamily="-107" charset="-128"/>
              </a:rPr>
              <a:t>K </a:t>
            </a:r>
            <a:r>
              <a:rPr lang="en-US" sz="1200" kern="1200" dirty="0">
                <a:solidFill>
                  <a:schemeClr val="tx1"/>
                </a:solidFill>
                <a:effectLst/>
                <a:latin typeface="Arial" charset="0"/>
                <a:ea typeface="ＭＳ Ｐゴシック" pitchFamily="-107" charset="-128"/>
                <a:cs typeface="ＭＳ Ｐゴシック" pitchFamily="-107" charset="-128"/>
              </a:rPr>
              <a:t>serves as the key input to HMAC. The message input consists of four items concatenated together: the parameter </a:t>
            </a:r>
            <a:r>
              <a:rPr lang="en-US" sz="1200" i="1" kern="1200" dirty="0">
                <a:solidFill>
                  <a:schemeClr val="tx1"/>
                </a:solidFill>
                <a:effectLst/>
                <a:latin typeface="Arial" charset="0"/>
                <a:ea typeface="ＭＳ Ｐゴシック" pitchFamily="-107" charset="-128"/>
                <a:cs typeface="ＭＳ Ｐゴシック" pitchFamily="-107" charset="-128"/>
              </a:rPr>
              <a:t>A</a:t>
            </a:r>
            <a:r>
              <a:rPr lang="en-US" sz="1200" kern="1200" dirty="0">
                <a:solidFill>
                  <a:schemeClr val="tx1"/>
                </a:solidFill>
                <a:effectLst/>
                <a:latin typeface="Arial" charset="0"/>
                <a:ea typeface="ＭＳ Ｐゴシック" pitchFamily="-107" charset="-128"/>
                <a:cs typeface="ＭＳ Ｐゴシック" pitchFamily="-107" charset="-128"/>
              </a:rPr>
              <a:t>, a byte with value 0, the parameter </a:t>
            </a:r>
            <a:r>
              <a:rPr lang="en-US" sz="1200" i="1" kern="1200" dirty="0">
                <a:solidFill>
                  <a:schemeClr val="tx1"/>
                </a:solidFill>
                <a:effectLst/>
                <a:latin typeface="Arial" charset="0"/>
                <a:ea typeface="ＭＳ Ｐゴシック" pitchFamily="-107" charset="-128"/>
                <a:cs typeface="ＭＳ Ｐゴシック" pitchFamily="-107" charset="-128"/>
              </a:rPr>
              <a:t>B</a:t>
            </a:r>
            <a:r>
              <a:rPr lang="en-US" sz="1200" kern="1200" dirty="0">
                <a:solidFill>
                  <a:schemeClr val="tx1"/>
                </a:solidFill>
                <a:effectLst/>
                <a:latin typeface="Arial" charset="0"/>
                <a:ea typeface="ＭＳ Ｐゴシック" pitchFamily="-107" charset="-128"/>
                <a:cs typeface="ＭＳ Ｐゴシック" pitchFamily="-107" charset="-128"/>
              </a:rPr>
              <a:t>, and a counter </a:t>
            </a:r>
            <a:r>
              <a:rPr lang="en-US" sz="1200" i="1" kern="1200" dirty="0" err="1">
                <a:solidFill>
                  <a:schemeClr val="tx1"/>
                </a:solidFill>
                <a:effectLst/>
                <a:latin typeface="Arial" charset="0"/>
                <a:ea typeface="ＭＳ Ｐゴシック" pitchFamily="-107" charset="-128"/>
                <a:cs typeface="ＭＳ Ｐゴシック" pitchFamily="-107" charset="-128"/>
              </a:rPr>
              <a:t>i</a:t>
            </a:r>
            <a:r>
              <a:rPr lang="en-US" sz="1200" kern="1200" dirty="0">
                <a:solidFill>
                  <a:schemeClr val="tx1"/>
                </a:solidFill>
                <a:effectLst/>
                <a:latin typeface="Arial" charset="0"/>
                <a:ea typeface="ＭＳ Ｐゴシック" pitchFamily="-107" charset="-128"/>
                <a:cs typeface="ＭＳ Ｐゴシック" pitchFamily="-107" charset="-128"/>
              </a:rPr>
              <a:t>. The counter is initialized to 0. The HMAC algorithm is run once, producing a 160-bit hash value. If more bits are required, HMAC is run again with the same inputs, except that </a:t>
            </a:r>
            <a:r>
              <a:rPr lang="en-US" sz="1200" i="1" kern="1200" dirty="0" err="1">
                <a:solidFill>
                  <a:schemeClr val="tx1"/>
                </a:solidFill>
                <a:effectLst/>
                <a:latin typeface="Arial" charset="0"/>
                <a:ea typeface="ＭＳ Ｐゴシック" pitchFamily="-107" charset="-128"/>
                <a:cs typeface="ＭＳ Ｐゴシック" pitchFamily="-107" charset="-128"/>
              </a:rPr>
              <a:t>i</a:t>
            </a:r>
            <a:r>
              <a:rPr lang="en-US" sz="1200" i="1" kern="1200" dirty="0">
                <a:solidFill>
                  <a:schemeClr val="tx1"/>
                </a:solidFill>
                <a:effectLst/>
                <a:latin typeface="Arial" charset="0"/>
                <a:ea typeface="ＭＳ Ｐゴシック" pitchFamily="-107" charset="-128"/>
                <a:cs typeface="ＭＳ Ｐゴシック" pitchFamily="-107" charset="-128"/>
              </a:rPr>
              <a:t> </a:t>
            </a:r>
            <a:r>
              <a:rPr lang="en-US" sz="1200" kern="1200" dirty="0">
                <a:solidFill>
                  <a:schemeClr val="tx1"/>
                </a:solidFill>
                <a:effectLst/>
                <a:latin typeface="Arial" charset="0"/>
                <a:ea typeface="ＭＳ Ｐゴシック" pitchFamily="-107" charset="-128"/>
                <a:cs typeface="ＭＳ Ｐゴシック" pitchFamily="-107" charset="-128"/>
              </a:rPr>
              <a:t>is incremented each time until the necessary number of bits is generated. </a:t>
            </a:r>
            <a:endParaRPr lang="en-US" dirty="0"/>
          </a:p>
          <a:p>
            <a:endParaRPr lang="en-US" b="0" dirty="0"/>
          </a:p>
        </p:txBody>
      </p:sp>
      <p:sp>
        <p:nvSpPr>
          <p:cNvPr id="4" name="Slide Number Placeholder 3"/>
          <p:cNvSpPr>
            <a:spLocks noGrp="1"/>
          </p:cNvSpPr>
          <p:nvPr>
            <p:ph type="sldNum" sz="quarter" idx="10"/>
          </p:nvPr>
        </p:nvSpPr>
        <p:spPr/>
        <p:txBody>
          <a:bodyPr/>
          <a:lstStyle/>
          <a:p>
            <a:pPr>
              <a:defRPr/>
            </a:pPr>
            <a:fld id="{A597342B-8AE1-B34D-BBA5-CCBFD7D5E8F6}" type="slidenum">
              <a:rPr lang="en-AU" smtClean="0"/>
              <a:pPr>
                <a:defRPr/>
              </a:pPr>
              <a:t>37</a:t>
            </a:fld>
            <a:endParaRPr lang="en-AU"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031"/>
          <p:cNvSpPr>
            <a:spLocks noGrp="1" noChangeArrowheads="1"/>
          </p:cNvSpPr>
          <p:nvPr>
            <p:ph type="sldNum" sz="quarter" idx="5"/>
          </p:nvPr>
        </p:nvSpPr>
        <p:spPr>
          <a:noFill/>
        </p:spPr>
        <p:txBody>
          <a:bodyPr/>
          <a:lstStyle/>
          <a:p>
            <a:fld id="{54E00952-26B8-2D46-8289-C5E560322778}" type="slidenum">
              <a:rPr lang="en-AU">
                <a:latin typeface="Arial" pitchFamily="-84" charset="0"/>
              </a:rPr>
              <a:pPr/>
              <a:t>38</a:t>
            </a:fld>
            <a:endParaRPr lang="en-AU" dirty="0">
              <a:latin typeface="Arial" pitchFamily="-84"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r>
              <a:rPr lang="en-US" dirty="0">
                <a:latin typeface="Arial" pitchFamily="-84" charset="0"/>
                <a:ea typeface="ＭＳ Ｐゴシック" pitchFamily="-84" charset="-128"/>
                <a:cs typeface="ＭＳ Ｐゴシック" pitchFamily="-84" charset="-128"/>
              </a:rPr>
              <a:t>Chapter 18 summary.</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pitchFamily="-107" charset="-128"/>
                <a:cs typeface="ＭＳ Ｐゴシック" pitchFamily="-107" charset="-128"/>
              </a:rPr>
              <a:t>In simple terms, the wireless environment consists of three components that provide point of attack (Figure 18.1). The wireless client can be a cell phone, a Wi-Fi–enabled laptop or tablet, a wireless sensor, a Bluetooth device, and so on. The wireless access point provides a connection to the network or service. Examples of access points are cell towers, Wi-Fi hotspots, and wireless access points to wired local or wide area networks. The transmission medium, which carries the radio waves for data transfer, is also a source of vulnerability. </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A597342B-8AE1-B34D-BBA5-CCBFD7D5E8F6}" type="slidenum">
              <a:rPr lang="en-AU" smtClean="0"/>
              <a:pPr>
                <a:defRPr/>
              </a:pPr>
              <a:t>4</a:t>
            </a:fld>
            <a:endParaRPr lang="en-AU"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dirty="0">
                <a:solidFill>
                  <a:schemeClr val="tx1"/>
                </a:solidFill>
                <a:effectLst/>
                <a:latin typeface="Arial" charset="0"/>
                <a:ea typeface="ＭＳ Ｐゴシック" pitchFamily="-107" charset="-128"/>
                <a:cs typeface="ＭＳ Ｐゴシック" pitchFamily="-107" charset="-128"/>
              </a:rPr>
              <a:t>[CHOI08] lists the following security threats to wireless networks: </a:t>
            </a:r>
          </a:p>
          <a:p>
            <a:endParaRPr lang="en-US" dirty="0"/>
          </a:p>
          <a:p>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b="1" kern="1200" dirty="0">
                <a:solidFill>
                  <a:schemeClr val="tx1"/>
                </a:solidFill>
                <a:effectLst/>
                <a:latin typeface="Arial" charset="0"/>
                <a:ea typeface="ＭＳ Ｐゴシック" pitchFamily="-107" charset="-128"/>
                <a:cs typeface="ＭＳ Ｐゴシック" pitchFamily="-107" charset="-128"/>
              </a:rPr>
              <a:t>Accidental association: </a:t>
            </a:r>
            <a:r>
              <a:rPr lang="en-US" sz="1200" kern="1200" dirty="0">
                <a:solidFill>
                  <a:schemeClr val="tx1"/>
                </a:solidFill>
                <a:effectLst/>
                <a:latin typeface="Arial" charset="0"/>
                <a:ea typeface="ＭＳ Ｐゴシック" pitchFamily="-107" charset="-128"/>
                <a:cs typeface="ＭＳ Ｐゴシック" pitchFamily="-107" charset="-128"/>
              </a:rPr>
              <a:t>Company wireless LANs or wireless access points to wired LANs in close proximity (e.g., in the same or neighboring buildings) may create overlapping transmission ranges. A user intending to connect to one LAN may unintentionally lock on to a wireless access point from a neighboring network. Although the security breach is accidental, it nevertheless exposes resources of one LAN to the accidental user. </a:t>
            </a:r>
          </a:p>
          <a:p>
            <a:endParaRPr lang="en-US" dirty="0"/>
          </a:p>
          <a:p>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b="1" kern="1200" dirty="0">
                <a:solidFill>
                  <a:schemeClr val="tx1"/>
                </a:solidFill>
                <a:effectLst/>
                <a:latin typeface="Arial" charset="0"/>
                <a:ea typeface="ＭＳ Ｐゴシック" pitchFamily="-107" charset="-128"/>
                <a:cs typeface="ＭＳ Ｐゴシック" pitchFamily="-107" charset="-128"/>
              </a:rPr>
              <a:t>Malicious association: </a:t>
            </a:r>
            <a:r>
              <a:rPr lang="en-US" sz="1200" kern="1200" dirty="0">
                <a:solidFill>
                  <a:schemeClr val="tx1"/>
                </a:solidFill>
                <a:effectLst/>
                <a:latin typeface="Arial" charset="0"/>
                <a:ea typeface="ＭＳ Ｐゴシック" pitchFamily="-107" charset="-128"/>
                <a:cs typeface="ＭＳ Ｐゴシック" pitchFamily="-107" charset="-128"/>
              </a:rPr>
              <a:t>In this situation, a wireless device is configured to appear to be a legitimate access point, enabling the operator to steal passwords from legitimate users and then penetrate a wired network through a legitimate wireless access point. </a:t>
            </a:r>
          </a:p>
          <a:p>
            <a:endParaRPr lang="en-US" dirty="0"/>
          </a:p>
          <a:p>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b="1" kern="1200" dirty="0">
                <a:solidFill>
                  <a:schemeClr val="tx1"/>
                </a:solidFill>
                <a:effectLst/>
                <a:latin typeface="Arial" charset="0"/>
                <a:ea typeface="ＭＳ Ｐゴシック" pitchFamily="-107" charset="-128"/>
                <a:cs typeface="ＭＳ Ｐゴシック" pitchFamily="-107" charset="-128"/>
              </a:rPr>
              <a:t>Ad hoc networks: </a:t>
            </a:r>
            <a:r>
              <a:rPr lang="en-US" sz="1200" kern="1200" dirty="0">
                <a:solidFill>
                  <a:schemeClr val="tx1"/>
                </a:solidFill>
                <a:effectLst/>
                <a:latin typeface="Arial" charset="0"/>
                <a:ea typeface="ＭＳ Ｐゴシック" pitchFamily="-107" charset="-128"/>
                <a:cs typeface="ＭＳ Ｐゴシック" pitchFamily="-107" charset="-128"/>
              </a:rPr>
              <a:t>These are peer-to-peer networks between wireless computers with no access point between them. Such networks can pose a security threat due to a lack of a central point of control. </a:t>
            </a:r>
          </a:p>
          <a:p>
            <a:endParaRPr lang="en-US" dirty="0"/>
          </a:p>
          <a:p>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b="1" kern="1200" dirty="0">
                <a:solidFill>
                  <a:schemeClr val="tx1"/>
                </a:solidFill>
                <a:effectLst/>
                <a:latin typeface="Arial" charset="0"/>
                <a:ea typeface="ＭＳ Ｐゴシック" pitchFamily="-107" charset="-128"/>
                <a:cs typeface="ＭＳ Ｐゴシック" pitchFamily="-107" charset="-128"/>
              </a:rPr>
              <a:t>Nontraditional networks: </a:t>
            </a:r>
            <a:r>
              <a:rPr lang="en-US" sz="1200" kern="1200" dirty="0">
                <a:solidFill>
                  <a:schemeClr val="tx1"/>
                </a:solidFill>
                <a:effectLst/>
                <a:latin typeface="Arial" charset="0"/>
                <a:ea typeface="ＭＳ Ｐゴシック" pitchFamily="-107" charset="-128"/>
                <a:cs typeface="ＭＳ Ｐゴシック" pitchFamily="-107" charset="-128"/>
              </a:rPr>
              <a:t>Nontraditional networks and links, such as personal network Bluetooth devices, barcode readers, and handheld PDAs, pose a security risk in terms of both eavesdropping and spoofing. </a:t>
            </a:r>
          </a:p>
          <a:p>
            <a:endParaRPr lang="en-US" dirty="0"/>
          </a:p>
          <a:p>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b="1" kern="1200" dirty="0">
                <a:solidFill>
                  <a:schemeClr val="tx1"/>
                </a:solidFill>
                <a:effectLst/>
                <a:latin typeface="Arial" charset="0"/>
                <a:ea typeface="ＭＳ Ｐゴシック" pitchFamily="-107" charset="-128"/>
                <a:cs typeface="ＭＳ Ｐゴシック" pitchFamily="-107" charset="-128"/>
              </a:rPr>
              <a:t>Identity theft (MAC spoofing): </a:t>
            </a:r>
            <a:r>
              <a:rPr lang="en-US" sz="1200" kern="1200" dirty="0">
                <a:solidFill>
                  <a:schemeClr val="tx1"/>
                </a:solidFill>
                <a:effectLst/>
                <a:latin typeface="Arial" charset="0"/>
                <a:ea typeface="ＭＳ Ｐゴシック" pitchFamily="-107" charset="-128"/>
                <a:cs typeface="ＭＳ Ｐゴシック" pitchFamily="-107" charset="-128"/>
              </a:rPr>
              <a:t>This occurs when an attacker is able to eavesdrop on network traffic and identify the MAC address of a computer with network privileges. </a:t>
            </a:r>
          </a:p>
          <a:p>
            <a:endParaRPr lang="en-US" dirty="0"/>
          </a:p>
          <a:p>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b="1" kern="1200" dirty="0">
                <a:solidFill>
                  <a:schemeClr val="tx1"/>
                </a:solidFill>
                <a:effectLst/>
                <a:latin typeface="Arial" charset="0"/>
                <a:ea typeface="ＭＳ Ｐゴシック" pitchFamily="-107" charset="-128"/>
                <a:cs typeface="ＭＳ Ｐゴシック" pitchFamily="-107" charset="-128"/>
              </a:rPr>
              <a:t>Man-in-the middle attacks: </a:t>
            </a:r>
            <a:r>
              <a:rPr lang="en-US" sz="1200" kern="1200" dirty="0">
                <a:solidFill>
                  <a:schemeClr val="tx1"/>
                </a:solidFill>
                <a:effectLst/>
                <a:latin typeface="Arial" charset="0"/>
                <a:ea typeface="ＭＳ Ｐゴシック" pitchFamily="-107" charset="-128"/>
                <a:cs typeface="ＭＳ Ｐゴシック" pitchFamily="-107" charset="-128"/>
              </a:rPr>
              <a:t>This type of attack is described in Chapter 10 in the context of the Diffie–Hellman key exchange protocol. In a broader sense, this attack involves persuading a user and an access point to believe that they are talking to each other when in fact the communication is going through an intermediate attacking device. Wireless networks are particularly vulnerable to such attacks. </a:t>
            </a:r>
            <a:endParaRPr lang="en-US" dirty="0"/>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b="1" kern="1200" dirty="0">
                <a:solidFill>
                  <a:schemeClr val="tx1"/>
                </a:solidFill>
                <a:effectLst/>
                <a:latin typeface="Arial" charset="0"/>
                <a:ea typeface="ＭＳ Ｐゴシック" pitchFamily="-107" charset="-128"/>
                <a:cs typeface="ＭＳ Ｐゴシック" pitchFamily="-107" charset="-128"/>
              </a:rPr>
              <a:t>Denial of service (</a:t>
            </a:r>
            <a:r>
              <a:rPr lang="en-US" sz="1200" b="1" kern="1200" dirty="0" err="1">
                <a:solidFill>
                  <a:schemeClr val="tx1"/>
                </a:solidFill>
                <a:effectLst/>
                <a:latin typeface="Arial" charset="0"/>
                <a:ea typeface="ＭＳ Ｐゴシック" pitchFamily="-107" charset="-128"/>
                <a:cs typeface="ＭＳ Ｐゴシック" pitchFamily="-107" charset="-128"/>
              </a:rPr>
              <a:t>DoS</a:t>
            </a:r>
            <a:r>
              <a:rPr lang="en-US" sz="1200" b="1" kern="1200" dirty="0">
                <a:solidFill>
                  <a:schemeClr val="tx1"/>
                </a:solidFill>
                <a:effectLst/>
                <a:latin typeface="Arial" charset="0"/>
                <a:ea typeface="ＭＳ Ｐゴシック" pitchFamily="-107" charset="-128"/>
                <a:cs typeface="ＭＳ Ｐゴシック" pitchFamily="-107" charset="-128"/>
              </a:rPr>
              <a:t>): </a:t>
            </a:r>
            <a:r>
              <a:rPr lang="en-US" sz="1200" kern="1200" dirty="0">
                <a:solidFill>
                  <a:schemeClr val="tx1"/>
                </a:solidFill>
                <a:effectLst/>
                <a:latin typeface="Arial" charset="0"/>
                <a:ea typeface="ＭＳ Ｐゴシック" pitchFamily="-107" charset="-128"/>
                <a:cs typeface="ＭＳ Ｐゴシック" pitchFamily="-107" charset="-128"/>
              </a:rPr>
              <a:t>This type of attack is discussed in detail in Chapter 21. In the context of a wireless network, a </a:t>
            </a:r>
            <a:r>
              <a:rPr lang="en-US" sz="1200" kern="1200" dirty="0" err="1">
                <a:solidFill>
                  <a:schemeClr val="tx1"/>
                </a:solidFill>
                <a:effectLst/>
                <a:latin typeface="Arial" charset="0"/>
                <a:ea typeface="ＭＳ Ｐゴシック" pitchFamily="-107" charset="-128"/>
                <a:cs typeface="ＭＳ Ｐゴシック" pitchFamily="-107" charset="-128"/>
              </a:rPr>
              <a:t>DoS</a:t>
            </a:r>
            <a:r>
              <a:rPr lang="en-US" sz="1200" kern="1200" dirty="0">
                <a:solidFill>
                  <a:schemeClr val="tx1"/>
                </a:solidFill>
                <a:effectLst/>
                <a:latin typeface="Arial" charset="0"/>
                <a:ea typeface="ＭＳ Ｐゴシック" pitchFamily="-107" charset="-128"/>
                <a:cs typeface="ＭＳ Ｐゴシック" pitchFamily="-107" charset="-128"/>
              </a:rPr>
              <a:t> attack occurs when an attacker continually bombards a wireless access point or some other accessible wireless port with various protocol messages designed to consume system resources. The wireless environment lends itself to this type of attack, because it is so easy for the attacker to direct multiple wireless messages at the target. </a:t>
            </a:r>
          </a:p>
          <a:p>
            <a:endParaRPr lang="en-US" dirty="0"/>
          </a:p>
          <a:p>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b="1" kern="1200" dirty="0">
                <a:solidFill>
                  <a:schemeClr val="tx1"/>
                </a:solidFill>
                <a:effectLst/>
                <a:latin typeface="Arial" charset="0"/>
                <a:ea typeface="ＭＳ Ｐゴシック" pitchFamily="-107" charset="-128"/>
                <a:cs typeface="ＭＳ Ｐゴシック" pitchFamily="-107" charset="-128"/>
              </a:rPr>
              <a:t>Network injection: </a:t>
            </a:r>
            <a:r>
              <a:rPr lang="en-US" sz="1200" kern="1200" dirty="0">
                <a:solidFill>
                  <a:schemeClr val="tx1"/>
                </a:solidFill>
                <a:effectLst/>
                <a:latin typeface="Arial" charset="0"/>
                <a:ea typeface="ＭＳ Ｐゴシック" pitchFamily="-107" charset="-128"/>
                <a:cs typeface="ＭＳ Ｐゴシック" pitchFamily="-107" charset="-128"/>
              </a:rPr>
              <a:t>A network injection attack targets wireless access points that are exposed to nonfiltered network traffic, such as routing protocol messages or network management messages. An example of such an attack is one in which bogus reconfiguration commands are used to affect routers and switches to degrade network performance. </a:t>
            </a:r>
            <a:endParaRPr lang="en-US" dirty="0"/>
          </a:p>
          <a:p>
            <a:endParaRPr lang="en-US" sz="1200" kern="1200" baseline="0" dirty="0">
              <a:solidFill>
                <a:schemeClr val="tx1"/>
              </a:solidFill>
              <a:latin typeface="Arial" charset="0"/>
              <a:ea typeface="ＭＳ Ｐゴシック" pitchFamily="-107" charset="-128"/>
              <a:cs typeface="ＭＳ Ｐゴシック" pitchFamily="-107" charset="-128"/>
            </a:endParaRPr>
          </a:p>
        </p:txBody>
      </p:sp>
      <p:sp>
        <p:nvSpPr>
          <p:cNvPr id="4" name="Slide Number Placeholder 3"/>
          <p:cNvSpPr>
            <a:spLocks noGrp="1"/>
          </p:cNvSpPr>
          <p:nvPr>
            <p:ph type="sldNum" sz="quarter" idx="10"/>
          </p:nvPr>
        </p:nvSpPr>
        <p:spPr/>
        <p:txBody>
          <a:bodyPr/>
          <a:lstStyle/>
          <a:p>
            <a:pPr>
              <a:defRPr/>
            </a:pPr>
            <a:fld id="{A597342B-8AE1-B34D-BBA5-CCBFD7D5E8F6}" type="slidenum">
              <a:rPr lang="en-AU" smtClean="0"/>
              <a:pPr>
                <a:defRPr/>
              </a:pPr>
              <a:t>5</a:t>
            </a:fld>
            <a:endParaRPr lang="en-AU"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dirty="0">
                <a:solidFill>
                  <a:schemeClr val="tx1"/>
                </a:solidFill>
                <a:effectLst/>
                <a:latin typeface="Arial" charset="0"/>
                <a:ea typeface="ＭＳ Ｐゴシック" pitchFamily="-107" charset="-128"/>
                <a:cs typeface="ＭＳ Ｐゴシック" pitchFamily="-107" charset="-128"/>
              </a:rPr>
              <a:t>[CHOI08] lists the following security threats to wireless networks: </a:t>
            </a:r>
          </a:p>
          <a:p>
            <a:endParaRPr lang="en-US" dirty="0"/>
          </a:p>
          <a:p>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b="1" kern="1200" dirty="0">
                <a:solidFill>
                  <a:schemeClr val="tx1"/>
                </a:solidFill>
                <a:effectLst/>
                <a:latin typeface="Arial" charset="0"/>
                <a:ea typeface="ＭＳ Ｐゴシック" pitchFamily="-107" charset="-128"/>
                <a:cs typeface="ＭＳ Ｐゴシック" pitchFamily="-107" charset="-128"/>
              </a:rPr>
              <a:t>Accidental association: </a:t>
            </a:r>
            <a:r>
              <a:rPr lang="en-US" sz="1200" kern="1200" dirty="0">
                <a:solidFill>
                  <a:schemeClr val="tx1"/>
                </a:solidFill>
                <a:effectLst/>
                <a:latin typeface="Arial" charset="0"/>
                <a:ea typeface="ＭＳ Ｐゴシック" pitchFamily="-107" charset="-128"/>
                <a:cs typeface="ＭＳ Ｐゴシック" pitchFamily="-107" charset="-128"/>
              </a:rPr>
              <a:t>Company wireless LANs or wireless access points to wired LANs in close proximity (e.g., in the same or neighboring buildings) may create overlapping transmission ranges. A user intending to connect to one LAN may unintentionally lock on to a wireless access point from a neighboring network. Although the security breach is accidental, it nevertheless exposes resources of one LAN to the accidental user. </a:t>
            </a:r>
          </a:p>
          <a:p>
            <a:endParaRPr lang="en-US" dirty="0"/>
          </a:p>
          <a:p>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b="1" kern="1200" dirty="0">
                <a:solidFill>
                  <a:schemeClr val="tx1"/>
                </a:solidFill>
                <a:effectLst/>
                <a:latin typeface="Arial" charset="0"/>
                <a:ea typeface="ＭＳ Ｐゴシック" pitchFamily="-107" charset="-128"/>
                <a:cs typeface="ＭＳ Ｐゴシック" pitchFamily="-107" charset="-128"/>
              </a:rPr>
              <a:t>Malicious association: </a:t>
            </a:r>
            <a:r>
              <a:rPr lang="en-US" sz="1200" kern="1200" dirty="0">
                <a:solidFill>
                  <a:schemeClr val="tx1"/>
                </a:solidFill>
                <a:effectLst/>
                <a:latin typeface="Arial" charset="0"/>
                <a:ea typeface="ＭＳ Ｐゴシック" pitchFamily="-107" charset="-128"/>
                <a:cs typeface="ＭＳ Ｐゴシック" pitchFamily="-107" charset="-128"/>
              </a:rPr>
              <a:t>In this situation, a wireless device is configured to appear to be a legitimate access point, enabling the operator to steal passwords from legitimate users and then penetrate a wired network through a legitimate wireless access point. </a:t>
            </a:r>
          </a:p>
          <a:p>
            <a:endParaRPr lang="en-US" dirty="0"/>
          </a:p>
          <a:p>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b="1" kern="1200" dirty="0">
                <a:solidFill>
                  <a:schemeClr val="tx1"/>
                </a:solidFill>
                <a:effectLst/>
                <a:latin typeface="Arial" charset="0"/>
                <a:ea typeface="ＭＳ Ｐゴシック" pitchFamily="-107" charset="-128"/>
                <a:cs typeface="ＭＳ Ｐゴシック" pitchFamily="-107" charset="-128"/>
              </a:rPr>
              <a:t>Ad hoc networks: </a:t>
            </a:r>
            <a:r>
              <a:rPr lang="en-US" sz="1200" kern="1200" dirty="0">
                <a:solidFill>
                  <a:schemeClr val="tx1"/>
                </a:solidFill>
                <a:effectLst/>
                <a:latin typeface="Arial" charset="0"/>
                <a:ea typeface="ＭＳ Ｐゴシック" pitchFamily="-107" charset="-128"/>
                <a:cs typeface="ＭＳ Ｐゴシック" pitchFamily="-107" charset="-128"/>
              </a:rPr>
              <a:t>These are peer-to-peer networks between wireless computers with no access point between them. Such networks can pose a security threat due to a lack of a central point of control. </a:t>
            </a:r>
          </a:p>
          <a:p>
            <a:endParaRPr lang="en-US" dirty="0"/>
          </a:p>
          <a:p>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b="1" kern="1200" dirty="0">
                <a:solidFill>
                  <a:schemeClr val="tx1"/>
                </a:solidFill>
                <a:effectLst/>
                <a:latin typeface="Arial" charset="0"/>
                <a:ea typeface="ＭＳ Ｐゴシック" pitchFamily="-107" charset="-128"/>
                <a:cs typeface="ＭＳ Ｐゴシック" pitchFamily="-107" charset="-128"/>
              </a:rPr>
              <a:t>Nontraditional networks: </a:t>
            </a:r>
            <a:r>
              <a:rPr lang="en-US" sz="1200" kern="1200" dirty="0">
                <a:solidFill>
                  <a:schemeClr val="tx1"/>
                </a:solidFill>
                <a:effectLst/>
                <a:latin typeface="Arial" charset="0"/>
                <a:ea typeface="ＭＳ Ｐゴシック" pitchFamily="-107" charset="-128"/>
                <a:cs typeface="ＭＳ Ｐゴシック" pitchFamily="-107" charset="-128"/>
              </a:rPr>
              <a:t>Nontraditional networks and links, such as personal network Bluetooth devices, barcode readers, and handheld PDAs, pose a security risk in terms of both eavesdropping and spoofing. </a:t>
            </a:r>
          </a:p>
          <a:p>
            <a:endParaRPr lang="en-US" dirty="0"/>
          </a:p>
          <a:p>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b="1" kern="1200" dirty="0">
                <a:solidFill>
                  <a:schemeClr val="tx1"/>
                </a:solidFill>
                <a:effectLst/>
                <a:latin typeface="Arial" charset="0"/>
                <a:ea typeface="ＭＳ Ｐゴシック" pitchFamily="-107" charset="-128"/>
                <a:cs typeface="ＭＳ Ｐゴシック" pitchFamily="-107" charset="-128"/>
              </a:rPr>
              <a:t>Identity theft (MAC spoofing): </a:t>
            </a:r>
            <a:r>
              <a:rPr lang="en-US" sz="1200" kern="1200" dirty="0">
                <a:solidFill>
                  <a:schemeClr val="tx1"/>
                </a:solidFill>
                <a:effectLst/>
                <a:latin typeface="Arial" charset="0"/>
                <a:ea typeface="ＭＳ Ｐゴシック" pitchFamily="-107" charset="-128"/>
                <a:cs typeface="ＭＳ Ｐゴシック" pitchFamily="-107" charset="-128"/>
              </a:rPr>
              <a:t>This occurs when an attacker is able to eavesdrop on network traffic and identify the MAC address of a computer with network privileges. </a:t>
            </a:r>
          </a:p>
          <a:p>
            <a:endParaRPr lang="en-US" dirty="0"/>
          </a:p>
          <a:p>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b="1" kern="1200" dirty="0">
                <a:solidFill>
                  <a:schemeClr val="tx1"/>
                </a:solidFill>
                <a:effectLst/>
                <a:latin typeface="Arial" charset="0"/>
                <a:ea typeface="ＭＳ Ｐゴシック" pitchFamily="-107" charset="-128"/>
                <a:cs typeface="ＭＳ Ｐゴシック" pitchFamily="-107" charset="-128"/>
              </a:rPr>
              <a:t>Man-in-the middle attacks: </a:t>
            </a:r>
            <a:r>
              <a:rPr lang="en-US" sz="1200" kern="1200" dirty="0">
                <a:solidFill>
                  <a:schemeClr val="tx1"/>
                </a:solidFill>
                <a:effectLst/>
                <a:latin typeface="Arial" charset="0"/>
                <a:ea typeface="ＭＳ Ｐゴシック" pitchFamily="-107" charset="-128"/>
                <a:cs typeface="ＭＳ Ｐゴシック" pitchFamily="-107" charset="-128"/>
              </a:rPr>
              <a:t>This type of attack is described in Chapter 10 in the context of the Diffie–Hellman key exchange protocol. In a broader sense, this attack involves persuading a user and an access point to believe that they are talking to each other when in fact the communication is going through an intermediate attacking device. Wireless networks are particularly vulnerable to such attacks. </a:t>
            </a:r>
            <a:endParaRPr lang="en-US" dirty="0"/>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b="1" kern="1200" dirty="0">
                <a:solidFill>
                  <a:schemeClr val="tx1"/>
                </a:solidFill>
                <a:effectLst/>
                <a:latin typeface="Arial" charset="0"/>
                <a:ea typeface="ＭＳ Ｐゴシック" pitchFamily="-107" charset="-128"/>
                <a:cs typeface="ＭＳ Ｐゴシック" pitchFamily="-107" charset="-128"/>
              </a:rPr>
              <a:t>Denial of service (</a:t>
            </a:r>
            <a:r>
              <a:rPr lang="en-US" sz="1200" b="1" kern="1200" dirty="0" err="1">
                <a:solidFill>
                  <a:schemeClr val="tx1"/>
                </a:solidFill>
                <a:effectLst/>
                <a:latin typeface="Arial" charset="0"/>
                <a:ea typeface="ＭＳ Ｐゴシック" pitchFamily="-107" charset="-128"/>
                <a:cs typeface="ＭＳ Ｐゴシック" pitchFamily="-107" charset="-128"/>
              </a:rPr>
              <a:t>DoS</a:t>
            </a:r>
            <a:r>
              <a:rPr lang="en-US" sz="1200" b="1" kern="1200" dirty="0">
                <a:solidFill>
                  <a:schemeClr val="tx1"/>
                </a:solidFill>
                <a:effectLst/>
                <a:latin typeface="Arial" charset="0"/>
                <a:ea typeface="ＭＳ Ｐゴシック" pitchFamily="-107" charset="-128"/>
                <a:cs typeface="ＭＳ Ｐゴシック" pitchFamily="-107" charset="-128"/>
              </a:rPr>
              <a:t>): </a:t>
            </a:r>
            <a:r>
              <a:rPr lang="en-US" sz="1200" kern="1200" dirty="0">
                <a:solidFill>
                  <a:schemeClr val="tx1"/>
                </a:solidFill>
                <a:effectLst/>
                <a:latin typeface="Arial" charset="0"/>
                <a:ea typeface="ＭＳ Ｐゴシック" pitchFamily="-107" charset="-128"/>
                <a:cs typeface="ＭＳ Ｐゴシック" pitchFamily="-107" charset="-128"/>
              </a:rPr>
              <a:t>This type of attack is discussed in detail in Chapter 21. In the context of a wireless network, a </a:t>
            </a:r>
            <a:r>
              <a:rPr lang="en-US" sz="1200" kern="1200" dirty="0" err="1">
                <a:solidFill>
                  <a:schemeClr val="tx1"/>
                </a:solidFill>
                <a:effectLst/>
                <a:latin typeface="Arial" charset="0"/>
                <a:ea typeface="ＭＳ Ｐゴシック" pitchFamily="-107" charset="-128"/>
                <a:cs typeface="ＭＳ Ｐゴシック" pitchFamily="-107" charset="-128"/>
              </a:rPr>
              <a:t>DoS</a:t>
            </a:r>
            <a:r>
              <a:rPr lang="en-US" sz="1200" kern="1200" dirty="0">
                <a:solidFill>
                  <a:schemeClr val="tx1"/>
                </a:solidFill>
                <a:effectLst/>
                <a:latin typeface="Arial" charset="0"/>
                <a:ea typeface="ＭＳ Ｐゴシック" pitchFamily="-107" charset="-128"/>
                <a:cs typeface="ＭＳ Ｐゴシック" pitchFamily="-107" charset="-128"/>
              </a:rPr>
              <a:t> attack occurs when an attacker continually bombards a wireless access point or some other accessible wireless port with various protocol messages designed to consume system resources. The wireless environment lends itself to this type of attack, because it is so easy for the attacker to direct multiple wireless messages at the target. </a:t>
            </a:r>
          </a:p>
          <a:p>
            <a:endParaRPr lang="en-US" dirty="0"/>
          </a:p>
          <a:p>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b="1" kern="1200" dirty="0">
                <a:solidFill>
                  <a:schemeClr val="tx1"/>
                </a:solidFill>
                <a:effectLst/>
                <a:latin typeface="Arial" charset="0"/>
                <a:ea typeface="ＭＳ Ｐゴシック" pitchFamily="-107" charset="-128"/>
                <a:cs typeface="ＭＳ Ｐゴシック" pitchFamily="-107" charset="-128"/>
              </a:rPr>
              <a:t>Network injection: </a:t>
            </a:r>
            <a:r>
              <a:rPr lang="en-US" sz="1200" kern="1200" dirty="0">
                <a:solidFill>
                  <a:schemeClr val="tx1"/>
                </a:solidFill>
                <a:effectLst/>
                <a:latin typeface="Arial" charset="0"/>
                <a:ea typeface="ＭＳ Ｐゴシック" pitchFamily="-107" charset="-128"/>
                <a:cs typeface="ＭＳ Ｐゴシック" pitchFamily="-107" charset="-128"/>
              </a:rPr>
              <a:t>A network injection attack targets wireless access points that are exposed to nonfiltered network traffic, such as routing protocol messages or network management messages. An example of such an attack is one in which bogus reconfiguration commands are used to affect routers and switches to degrade network performance. </a:t>
            </a:r>
            <a:endParaRPr lang="en-US" dirty="0"/>
          </a:p>
          <a:p>
            <a:endParaRPr lang="en-US" sz="1200" kern="1200" baseline="0" dirty="0">
              <a:solidFill>
                <a:schemeClr val="tx1"/>
              </a:solidFill>
              <a:latin typeface="Arial" charset="0"/>
              <a:ea typeface="ＭＳ Ｐゴシック" pitchFamily="-107" charset="-128"/>
              <a:cs typeface="ＭＳ Ｐゴシック" pitchFamily="-107" charset="-128"/>
            </a:endParaRPr>
          </a:p>
        </p:txBody>
      </p:sp>
      <p:sp>
        <p:nvSpPr>
          <p:cNvPr id="4" name="Slide Number Placeholder 3"/>
          <p:cNvSpPr>
            <a:spLocks noGrp="1"/>
          </p:cNvSpPr>
          <p:nvPr>
            <p:ph type="sldNum" sz="quarter" idx="10"/>
          </p:nvPr>
        </p:nvSpPr>
        <p:spPr/>
        <p:txBody>
          <a:bodyPr/>
          <a:lstStyle/>
          <a:p>
            <a:pPr>
              <a:defRPr/>
            </a:pPr>
            <a:fld id="{A597342B-8AE1-B34D-BBA5-CCBFD7D5E8F6}" type="slidenum">
              <a:rPr lang="en-AU" smtClean="0"/>
              <a:pPr>
                <a:defRPr/>
              </a:pPr>
              <a:t>6</a:t>
            </a:fld>
            <a:endParaRPr lang="en-AU" dirty="0"/>
          </a:p>
        </p:txBody>
      </p:sp>
    </p:spTree>
    <p:extLst>
      <p:ext uri="{BB962C8B-B14F-4D97-AF65-F5344CB8AC3E}">
        <p14:creationId xmlns:p14="http://schemas.microsoft.com/office/powerpoint/2010/main" val="17780830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a:solidFill>
                  <a:schemeClr val="tx1"/>
                </a:solidFill>
                <a:latin typeface="Arial" charset="0"/>
                <a:ea typeface="ＭＳ Ｐゴシック" pitchFamily="-107" charset="-128"/>
                <a:cs typeface="ＭＳ Ｐゴシック" pitchFamily="-107" charset="-128"/>
              </a:rPr>
              <a:t>The principal threats to wireless transmission are eavesdropping, altering or inserting messages, and disruption. To deal with eavesdropping, two types of countermeasures are appropriate:</a:t>
            </a:r>
          </a:p>
          <a:p>
            <a:endParaRPr lang="en-US" sz="1200" kern="1200" baseline="0" dirty="0">
              <a:solidFill>
                <a:schemeClr val="tx1"/>
              </a:solidFill>
              <a:latin typeface="Arial" charset="0"/>
              <a:ea typeface="ＭＳ Ｐゴシック" pitchFamily="-107" charset="-128"/>
              <a:cs typeface="ＭＳ Ｐゴシック" pitchFamily="-107" charset="-128"/>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1" kern="1200" baseline="0" dirty="0">
                <a:solidFill>
                  <a:schemeClr val="tx1"/>
                </a:solidFill>
                <a:latin typeface="Arial" charset="0"/>
                <a:ea typeface="ＭＳ Ｐゴシック" pitchFamily="-107" charset="-128"/>
                <a:cs typeface="ＭＳ Ｐゴシック" pitchFamily="-107" charset="-128"/>
              </a:rPr>
              <a:t>• Signal-hiding techniques: </a:t>
            </a:r>
            <a:r>
              <a:rPr lang="en-US" sz="1200" kern="1200" dirty="0">
                <a:solidFill>
                  <a:schemeClr val="tx1"/>
                </a:solidFill>
                <a:effectLst/>
                <a:latin typeface="Arial" charset="0"/>
                <a:ea typeface="ＭＳ Ｐゴシック" pitchFamily="-107" charset="-128"/>
                <a:cs typeface="ＭＳ Ｐゴシック" pitchFamily="-107" charset="-128"/>
              </a:rPr>
              <a:t>Organizations can take a number of measures to make it more difficult for an attacker to locate their wireless access points, including turning off service set identifier (SSID) broadcasting by wireless access points; assigning cryptic names to SSIDs; reducing signal strength to the lowest level that still provides requisite coverage; and locating wireless access points in the interior of the building, away from windows and exterior walls. Greater security can be achieved by the use of directional antennas and of signal-shielding techniques. </a:t>
            </a:r>
            <a:endParaRPr lang="en-US" dirty="0"/>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b="1" kern="1200" baseline="0" dirty="0">
                <a:solidFill>
                  <a:schemeClr val="tx1"/>
                </a:solidFill>
                <a:latin typeface="Arial" charset="0"/>
                <a:ea typeface="ＭＳ Ｐゴシック" pitchFamily="-107" charset="-128"/>
                <a:cs typeface="ＭＳ Ｐゴシック" pitchFamily="-107" charset="-128"/>
              </a:rPr>
              <a:t>• Encryption:  </a:t>
            </a:r>
            <a:r>
              <a:rPr lang="en-US" sz="1200" kern="1200" baseline="0" dirty="0">
                <a:solidFill>
                  <a:schemeClr val="tx1"/>
                </a:solidFill>
                <a:latin typeface="Arial" charset="0"/>
                <a:ea typeface="ＭＳ Ｐゴシック" pitchFamily="-107" charset="-128"/>
                <a:cs typeface="ＭＳ Ｐゴシック" pitchFamily="-107" charset="-128"/>
              </a:rPr>
              <a:t>Encryption of all wireless transmission is effective against eavesdropping to the extent that the encryption keys are secured.</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The use of encryption and authentication protocols is the standard method of countering attempts to alter or insert transmissions.</a:t>
            </a:r>
          </a:p>
          <a:p>
            <a:endParaRPr lang="en-US" sz="1200" kern="1200" baseline="0" dirty="0">
              <a:solidFill>
                <a:schemeClr val="tx1"/>
              </a:solidFill>
              <a:latin typeface="Arial" charset="0"/>
              <a:ea typeface="ＭＳ Ｐゴシック" pitchFamily="-107" charset="-128"/>
              <a:cs typeface="ＭＳ Ｐゴシック" pitchFamily="-107" charset="-128"/>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pitchFamily="-107" charset="-128"/>
                <a:cs typeface="ＭＳ Ｐゴシック" pitchFamily="-107" charset="-128"/>
              </a:rPr>
              <a:t>The methods discussed in Chapter 21 for dealing with </a:t>
            </a:r>
            <a:r>
              <a:rPr lang="en-US" sz="1200" kern="1200" dirty="0" err="1">
                <a:solidFill>
                  <a:schemeClr val="tx1"/>
                </a:solidFill>
                <a:effectLst/>
                <a:latin typeface="Arial" charset="0"/>
                <a:ea typeface="ＭＳ Ｐゴシック" pitchFamily="-107" charset="-128"/>
                <a:cs typeface="ＭＳ Ｐゴシック" pitchFamily="-107" charset="-128"/>
              </a:rPr>
              <a:t>DoS</a:t>
            </a:r>
            <a:r>
              <a:rPr lang="en-US" sz="1200" kern="1200" dirty="0">
                <a:solidFill>
                  <a:schemeClr val="tx1"/>
                </a:solidFill>
                <a:effectLst/>
                <a:latin typeface="Arial" charset="0"/>
                <a:ea typeface="ＭＳ Ｐゴシック" pitchFamily="-107" charset="-128"/>
                <a:cs typeface="ＭＳ Ｐゴシック" pitchFamily="-107" charset="-128"/>
              </a:rPr>
              <a:t> apply to wireless transmissions. Organizations can also reduce the risk of unintentional </a:t>
            </a:r>
            <a:r>
              <a:rPr lang="en-US" sz="1200" kern="1200" dirty="0" err="1">
                <a:solidFill>
                  <a:schemeClr val="tx1"/>
                </a:solidFill>
                <a:effectLst/>
                <a:latin typeface="Arial" charset="0"/>
                <a:ea typeface="ＭＳ Ｐゴシック" pitchFamily="-107" charset="-128"/>
                <a:cs typeface="ＭＳ Ｐゴシック" pitchFamily="-107" charset="-128"/>
              </a:rPr>
              <a:t>DoS</a:t>
            </a:r>
            <a:r>
              <a:rPr lang="en-US" sz="1200" kern="1200" dirty="0">
                <a:solidFill>
                  <a:schemeClr val="tx1"/>
                </a:solidFill>
                <a:effectLst/>
                <a:latin typeface="Arial" charset="0"/>
                <a:ea typeface="ＭＳ Ｐゴシック" pitchFamily="-107" charset="-128"/>
                <a:cs typeface="ＭＳ Ｐゴシック" pitchFamily="-107" charset="-128"/>
              </a:rPr>
              <a:t> attacks. Site surveys can detect the existence of other devices using the same frequency range, to help determine where to locate wireless access points. Signal strengths can be adjusted and shielding used in an attempt to isolate a wireless environment from competing nearby transmissions. </a:t>
            </a:r>
            <a:endParaRPr lang="en-US" dirty="0"/>
          </a:p>
          <a:p>
            <a:endParaRPr lang="en-US" sz="1200" kern="1200" baseline="0" dirty="0">
              <a:solidFill>
                <a:schemeClr val="tx1"/>
              </a:solidFill>
              <a:latin typeface="Arial" charset="0"/>
              <a:ea typeface="ＭＳ Ｐゴシック" pitchFamily="-107" charset="-128"/>
              <a:cs typeface="ＭＳ Ｐゴシック" pitchFamily="-107" charset="-128"/>
            </a:endParaRPr>
          </a:p>
        </p:txBody>
      </p:sp>
      <p:sp>
        <p:nvSpPr>
          <p:cNvPr id="4" name="Slide Number Placeholder 3"/>
          <p:cNvSpPr>
            <a:spLocks noGrp="1"/>
          </p:cNvSpPr>
          <p:nvPr>
            <p:ph type="sldNum" sz="quarter" idx="10"/>
          </p:nvPr>
        </p:nvSpPr>
        <p:spPr/>
        <p:txBody>
          <a:bodyPr/>
          <a:lstStyle/>
          <a:p>
            <a:pPr>
              <a:defRPr/>
            </a:pPr>
            <a:fld id="{A597342B-8AE1-B34D-BBA5-CCBFD7D5E8F6}" type="slidenum">
              <a:rPr lang="en-AU" smtClean="0"/>
              <a:pPr>
                <a:defRPr/>
              </a:pPr>
              <a:t>7</a:t>
            </a:fld>
            <a:endParaRPr lang="en-AU"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effectLst/>
                <a:latin typeface="Arial" charset="0"/>
                <a:ea typeface="ＭＳ Ｐゴシック" pitchFamily="-107" charset="-128"/>
                <a:cs typeface="ＭＳ Ｐゴシック" pitchFamily="-107" charset="-128"/>
              </a:rPr>
              <a:t>The main threat involving wireless access points is unauthorized access to the network. The principal approach for preventing such access is the </a:t>
            </a:r>
            <a:r>
              <a:rPr lang="en-US" sz="1200" b="1" kern="1200" dirty="0">
                <a:solidFill>
                  <a:schemeClr val="tx1"/>
                </a:solidFill>
                <a:effectLst/>
                <a:latin typeface="Arial" charset="0"/>
                <a:ea typeface="ＭＳ Ｐゴシック" pitchFamily="-107" charset="-128"/>
                <a:cs typeface="ＭＳ Ｐゴシック" pitchFamily="-107" charset="-128"/>
              </a:rPr>
              <a:t>IEEE 802.1X </a:t>
            </a:r>
            <a:r>
              <a:rPr lang="en-US" sz="1200" kern="1200" dirty="0">
                <a:solidFill>
                  <a:schemeClr val="tx1"/>
                </a:solidFill>
                <a:effectLst/>
                <a:latin typeface="Arial" charset="0"/>
                <a:ea typeface="ＭＳ Ｐゴシック" pitchFamily="-107" charset="-128"/>
                <a:cs typeface="ＭＳ Ｐゴシック" pitchFamily="-107" charset="-128"/>
              </a:rPr>
              <a:t>standard for port-based network access control. The standard provides an authentication mechanism for devices wishing to attach to a LAN or wireless network. The use of 802.1X can prevent rogue access points and other unauthorized devices from becoming insecure backdoors. </a:t>
            </a:r>
            <a:endParaRPr lang="en-US" dirty="0"/>
          </a:p>
          <a:p>
            <a:endParaRPr lang="en-US" sz="1200" kern="1200" dirty="0">
              <a:solidFill>
                <a:schemeClr val="tx1"/>
              </a:solidFill>
              <a:effectLst/>
              <a:latin typeface="Arial" charset="0"/>
              <a:ea typeface="ＭＳ Ｐゴシック" pitchFamily="-107" charset="-128"/>
              <a:cs typeface="ＭＳ Ｐゴシック" pitchFamily="-107" charset="-128"/>
            </a:endParaRPr>
          </a:p>
          <a:p>
            <a:r>
              <a:rPr lang="en-US" sz="1200" kern="1200" dirty="0">
                <a:solidFill>
                  <a:schemeClr val="tx1"/>
                </a:solidFill>
                <a:effectLst/>
                <a:latin typeface="Arial" charset="0"/>
                <a:ea typeface="ＭＳ Ｐゴシック" pitchFamily="-107" charset="-128"/>
                <a:cs typeface="ＭＳ Ｐゴシック" pitchFamily="-107" charset="-128"/>
              </a:rPr>
              <a:t>Section 16.3 provides an introduction to 802.1X. </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A597342B-8AE1-B34D-BBA5-CCBFD7D5E8F6}" type="slidenum">
              <a:rPr lang="en-AU" smtClean="0"/>
              <a:pPr>
                <a:defRPr/>
              </a:pPr>
              <a:t>8</a:t>
            </a:fld>
            <a:endParaRPr lang="en-AU"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b="1" kern="1200" baseline="0" dirty="0">
                <a:solidFill>
                  <a:schemeClr val="tx1"/>
                </a:solidFill>
                <a:latin typeface="Arial" charset="0"/>
                <a:ea typeface="ＭＳ Ｐゴシック" pitchFamily="-107" charset="-128"/>
                <a:cs typeface="ＭＳ Ｐゴシック" pitchFamily="-107" charset="-128"/>
              </a:rPr>
              <a:t>[</a:t>
            </a:r>
            <a:r>
              <a:rPr lang="en-US" sz="1200" b="0" kern="1200" baseline="0" dirty="0">
                <a:solidFill>
                  <a:schemeClr val="tx1"/>
                </a:solidFill>
                <a:latin typeface="Arial" charset="0"/>
                <a:ea typeface="ＭＳ Ｐゴシック" pitchFamily="-107" charset="-128"/>
                <a:cs typeface="ＭＳ Ｐゴシック" pitchFamily="-107" charset="-128"/>
              </a:rPr>
              <a:t>CHOI08] recommends the following techniques for</a:t>
            </a:r>
          </a:p>
          <a:p>
            <a:r>
              <a:rPr lang="en-US" sz="1200" b="0" kern="1200" baseline="0" dirty="0">
                <a:solidFill>
                  <a:schemeClr val="tx1"/>
                </a:solidFill>
                <a:latin typeface="Arial" charset="0"/>
                <a:ea typeface="ＭＳ Ｐゴシック" pitchFamily="-107" charset="-128"/>
                <a:cs typeface="ＭＳ Ｐゴシック" pitchFamily="-107" charset="-128"/>
              </a:rPr>
              <a:t>wireless network security:</a:t>
            </a:r>
          </a:p>
          <a:p>
            <a:endParaRPr lang="en-US" sz="1200" b="0" kern="1200" baseline="0" dirty="0">
              <a:solidFill>
                <a:schemeClr val="tx1"/>
              </a:solidFill>
              <a:latin typeface="Arial" charset="0"/>
              <a:ea typeface="ＭＳ Ｐゴシック" pitchFamily="-107" charset="-128"/>
              <a:cs typeface="ＭＳ Ｐゴシック" pitchFamily="-107" charset="-128"/>
            </a:endParaRPr>
          </a:p>
          <a:p>
            <a:pPr marL="228600" indent="-228600">
              <a:buAutoNum type="arabicPeriod"/>
            </a:pPr>
            <a:r>
              <a:rPr lang="en-US" sz="1200" b="0" kern="1200" dirty="0">
                <a:solidFill>
                  <a:schemeClr val="tx1"/>
                </a:solidFill>
                <a:effectLst/>
                <a:latin typeface="Arial" charset="0"/>
                <a:ea typeface="ＭＳ Ｐゴシック" pitchFamily="-107" charset="-128"/>
                <a:cs typeface="ＭＳ Ｐゴシック" pitchFamily="-107" charset="-128"/>
              </a:rPr>
              <a:t>Use encryption. Wireless routers are typically equipped with built-in encryption mechanisms for router-to-router traffic. </a:t>
            </a:r>
          </a:p>
          <a:p>
            <a:pPr marL="228600" indent="-228600">
              <a:buAutoNum type="arabicPeriod"/>
            </a:pPr>
            <a:endParaRPr lang="en-US" sz="1200" b="0" kern="1200" dirty="0">
              <a:solidFill>
                <a:schemeClr val="tx1"/>
              </a:solidFill>
              <a:effectLst/>
              <a:latin typeface="Arial" charset="0"/>
              <a:ea typeface="ＭＳ Ｐゴシック" pitchFamily="-107" charset="-128"/>
              <a:cs typeface="ＭＳ Ｐゴシック" pitchFamily="-107" charset="-128"/>
            </a:endParaRPr>
          </a:p>
          <a:p>
            <a:pPr marL="228600" indent="-228600">
              <a:buAutoNum type="arabicPeriod" startAt="2"/>
            </a:pPr>
            <a:r>
              <a:rPr lang="en-US" sz="1200" b="0" kern="1200" dirty="0">
                <a:solidFill>
                  <a:schemeClr val="tx1"/>
                </a:solidFill>
                <a:effectLst/>
                <a:latin typeface="Arial" charset="0"/>
                <a:ea typeface="ＭＳ Ｐゴシック" pitchFamily="-107" charset="-128"/>
                <a:cs typeface="ＭＳ Ｐゴシック" pitchFamily="-107" charset="-128"/>
              </a:rPr>
              <a:t>Use antivirus and antispyware software, and a firewall. These facilities should be enabled on all wireless network endpoints. </a:t>
            </a:r>
          </a:p>
          <a:p>
            <a:pPr marL="228600" indent="-228600">
              <a:buAutoNum type="arabicPeriod" startAt="2"/>
            </a:pPr>
            <a:endParaRPr lang="en-US" sz="1200" b="0" kern="1200" dirty="0">
              <a:solidFill>
                <a:schemeClr val="tx1"/>
              </a:solidFill>
              <a:effectLst/>
              <a:latin typeface="Arial" charset="0"/>
              <a:ea typeface="ＭＳ Ｐゴシック" pitchFamily="-107" charset="-128"/>
              <a:cs typeface="ＭＳ Ｐゴシック" pitchFamily="-107" charset="-128"/>
            </a:endParaRPr>
          </a:p>
          <a:p>
            <a:pPr marL="228600" indent="-228600">
              <a:buAutoNum type="arabicPeriod" startAt="3"/>
            </a:pPr>
            <a:r>
              <a:rPr lang="en-US" sz="1200" b="0" kern="1200" dirty="0">
                <a:solidFill>
                  <a:schemeClr val="tx1"/>
                </a:solidFill>
                <a:effectLst/>
                <a:latin typeface="Arial" charset="0"/>
                <a:ea typeface="ＭＳ Ｐゴシック" pitchFamily="-107" charset="-128"/>
                <a:cs typeface="ＭＳ Ｐゴシック" pitchFamily="-107" charset="-128"/>
              </a:rPr>
              <a:t>Turn off identifier broadcasting. Wireless routers are typically configured to broadcast an identifying signal so that any device within range can learn of the router’s existence. If a network is configured so that authorized devices know the identity of routers, this capability can be disabled, so as to thwart attackers. </a:t>
            </a:r>
          </a:p>
          <a:p>
            <a:pPr marL="228600" indent="-228600">
              <a:buAutoNum type="arabicPeriod" startAt="3"/>
            </a:pPr>
            <a:endParaRPr lang="en-US" sz="1200" b="0" kern="1200" dirty="0">
              <a:solidFill>
                <a:schemeClr val="tx1"/>
              </a:solidFill>
              <a:effectLst/>
              <a:latin typeface="Arial" charset="0"/>
              <a:ea typeface="ＭＳ Ｐゴシック" pitchFamily="-107" charset="-128"/>
              <a:cs typeface="ＭＳ Ｐゴシック" pitchFamily="-107" charset="-128"/>
            </a:endParaRPr>
          </a:p>
          <a:p>
            <a:pPr marL="228600" indent="-228600">
              <a:buAutoNum type="arabicPeriod" startAt="4"/>
            </a:pPr>
            <a:r>
              <a:rPr lang="en-US" sz="1200" b="0" kern="1200" dirty="0">
                <a:solidFill>
                  <a:schemeClr val="tx1"/>
                </a:solidFill>
                <a:effectLst/>
                <a:latin typeface="Arial" charset="0"/>
                <a:ea typeface="ＭＳ Ｐゴシック" pitchFamily="-107" charset="-128"/>
                <a:cs typeface="ＭＳ Ｐゴシック" pitchFamily="-107" charset="-128"/>
              </a:rPr>
              <a:t>Change the identifier on your router from the default. Again, this measure thwarts attackers who will attempt to gain access to a wireless network using default router identifiers. </a:t>
            </a:r>
          </a:p>
          <a:p>
            <a:pPr marL="228600" indent="-228600">
              <a:buAutoNum type="arabicPeriod" startAt="4"/>
            </a:pPr>
            <a:endParaRPr lang="en-US" sz="1200" b="0" kern="1200" dirty="0">
              <a:solidFill>
                <a:schemeClr val="tx1"/>
              </a:solidFill>
              <a:effectLst/>
              <a:latin typeface="Arial" charset="0"/>
              <a:ea typeface="ＭＳ Ｐゴシック" pitchFamily="-107" charset="-128"/>
              <a:cs typeface="ＭＳ Ｐゴシック" pitchFamily="-107" charset="-128"/>
            </a:endParaRPr>
          </a:p>
          <a:p>
            <a:pPr marL="228600" indent="-228600">
              <a:buAutoNum type="arabicPeriod" startAt="5"/>
            </a:pPr>
            <a:r>
              <a:rPr lang="en-US" sz="1200" b="0" kern="1200" dirty="0">
                <a:solidFill>
                  <a:schemeClr val="tx1"/>
                </a:solidFill>
                <a:effectLst/>
                <a:latin typeface="Arial" charset="0"/>
                <a:ea typeface="ＭＳ Ｐゴシック" pitchFamily="-107" charset="-128"/>
                <a:cs typeface="ＭＳ Ｐゴシック" pitchFamily="-107" charset="-128"/>
              </a:rPr>
              <a:t>Change your router’s pre-set password for administration. This is another prudent step. </a:t>
            </a:r>
          </a:p>
          <a:p>
            <a:pPr marL="228600" indent="-228600">
              <a:buAutoNum type="arabicPeriod" startAt="5"/>
            </a:pPr>
            <a:endParaRPr lang="en-US" sz="1200" b="0" kern="1200" dirty="0">
              <a:solidFill>
                <a:schemeClr val="tx1"/>
              </a:solidFill>
              <a:effectLst/>
              <a:latin typeface="Arial" charset="0"/>
              <a:ea typeface="ＭＳ Ｐゴシック" pitchFamily="-107" charset="-128"/>
              <a:cs typeface="ＭＳ Ｐゴシック" pitchFamily="-107" charset="-128"/>
            </a:endParaRPr>
          </a:p>
          <a:p>
            <a:pPr marL="228600" indent="-228600">
              <a:buAutoNum type="arabicPeriod" startAt="6"/>
            </a:pPr>
            <a:r>
              <a:rPr lang="en-US" sz="1200" b="0" kern="1200" dirty="0">
                <a:solidFill>
                  <a:schemeClr val="tx1"/>
                </a:solidFill>
                <a:effectLst/>
                <a:latin typeface="Arial" charset="0"/>
                <a:ea typeface="ＭＳ Ｐゴシック" pitchFamily="-107" charset="-128"/>
                <a:cs typeface="ＭＳ Ｐゴシック" pitchFamily="-107" charset="-128"/>
              </a:rPr>
              <a:t>Allow only specific computers to access your wireless network. A router can be configured to only communicate with approved MAC addresses. Of course, MAC addresses can be spoofed, so this is just one element of a security strategy. </a:t>
            </a:r>
          </a:p>
          <a:p>
            <a:endParaRPr lang="en-US" sz="1200" b="0" kern="1200" baseline="0" dirty="0">
              <a:solidFill>
                <a:schemeClr val="tx1"/>
              </a:solidFill>
              <a:latin typeface="Arial" charset="0"/>
              <a:ea typeface="ＭＳ Ｐゴシック" pitchFamily="-107" charset="-128"/>
              <a:cs typeface="ＭＳ Ｐゴシック" pitchFamily="-107" charset="-128"/>
            </a:endParaRPr>
          </a:p>
        </p:txBody>
      </p:sp>
      <p:sp>
        <p:nvSpPr>
          <p:cNvPr id="4" name="Slide Number Placeholder 3"/>
          <p:cNvSpPr>
            <a:spLocks noGrp="1"/>
          </p:cNvSpPr>
          <p:nvPr>
            <p:ph type="sldNum" sz="quarter" idx="10"/>
          </p:nvPr>
        </p:nvSpPr>
        <p:spPr/>
        <p:txBody>
          <a:bodyPr/>
          <a:lstStyle/>
          <a:p>
            <a:pPr>
              <a:defRPr/>
            </a:pPr>
            <a:fld id="{A597342B-8AE1-B34D-BBA5-CCBFD7D5E8F6}" type="slidenum">
              <a:rPr lang="en-AU" smtClean="0"/>
              <a:pPr>
                <a:defRPr/>
              </a:pPr>
              <a:t>9</a:t>
            </a:fld>
            <a:endParaRPr lang="en-AU"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grpSp>
        <p:nvGrpSpPr>
          <p:cNvPr id="4" name="Group 15"/>
          <p:cNvGrpSpPr>
            <a:grpSpLocks/>
          </p:cNvGrpSpPr>
          <p:nvPr/>
        </p:nvGrpSpPr>
        <p:grpSpPr bwMode="auto">
          <a:xfrm>
            <a:off x="0" y="0"/>
            <a:ext cx="1581150" cy="6858000"/>
            <a:chOff x="134471" y="0"/>
            <a:chExt cx="1581220" cy="6858000"/>
          </a:xfrm>
        </p:grpSpPr>
        <p:pic>
          <p:nvPicPr>
            <p:cNvPr id="5" name="Picture 7" descr="Overlay-Blank.jpg"/>
            <p:cNvPicPr>
              <a:picLocks noChangeAspect="1"/>
            </p:cNvPicPr>
            <p:nvPr userDrawn="1"/>
          </p:nvPicPr>
          <p:blipFill>
            <a:blip r:embed="rId2"/>
            <a:srcRect l="1471" r="83676"/>
            <a:stretch>
              <a:fillRect/>
            </a:stretch>
          </p:blipFill>
          <p:spPr bwMode="auto">
            <a:xfrm>
              <a:off x="134471" y="0"/>
              <a:ext cx="1358153" cy="6858000"/>
            </a:xfrm>
            <a:prstGeom prst="rect">
              <a:avLst/>
            </a:prstGeom>
            <a:noFill/>
            <a:ln w="9525">
              <a:noFill/>
              <a:miter lim="800000"/>
              <a:headEnd/>
              <a:tailEnd/>
            </a:ln>
          </p:spPr>
        </p:pic>
        <p:pic>
          <p:nvPicPr>
            <p:cNvPr id="6" name="Picture 8" descr="Overlay-VerticalBridge.jpg"/>
            <p:cNvPicPr>
              <a:picLocks noChangeAspect="1"/>
            </p:cNvPicPr>
            <p:nvPr userDrawn="1"/>
          </p:nvPicPr>
          <p:blipFill>
            <a:blip r:embed="rId3"/>
            <a:srcRect/>
            <a:stretch>
              <a:fillRect/>
            </a:stretch>
          </p:blipFill>
          <p:spPr bwMode="auto">
            <a:xfrm>
              <a:off x="1447800" y="0"/>
              <a:ext cx="267891" cy="6858000"/>
            </a:xfrm>
            <a:prstGeom prst="rect">
              <a:avLst/>
            </a:prstGeom>
            <a:noFill/>
            <a:ln w="9525">
              <a:noFill/>
              <a:miter lim="800000"/>
              <a:headEnd/>
              <a:tailEnd/>
            </a:ln>
          </p:spPr>
        </p:pic>
      </p:grpSp>
      <p:grpSp>
        <p:nvGrpSpPr>
          <p:cNvPr id="7" name="Group 16"/>
          <p:cNvGrpSpPr>
            <a:grpSpLocks/>
          </p:cNvGrpSpPr>
          <p:nvPr/>
        </p:nvGrpSpPr>
        <p:grpSpPr bwMode="auto">
          <a:xfrm>
            <a:off x="7546975" y="0"/>
            <a:ext cx="1597025" cy="6858000"/>
            <a:chOff x="7413812" y="0"/>
            <a:chExt cx="1597734" cy="6858000"/>
          </a:xfrm>
        </p:grpSpPr>
        <p:pic>
          <p:nvPicPr>
            <p:cNvPr id="8" name="Picture 10" descr="Overlay-Blank.jpg"/>
            <p:cNvPicPr>
              <a:picLocks noChangeAspect="1"/>
            </p:cNvPicPr>
            <p:nvPr userDrawn="1"/>
          </p:nvPicPr>
          <p:blipFill>
            <a:blip r:embed="rId2"/>
            <a:srcRect r="85126"/>
            <a:stretch>
              <a:fillRect/>
            </a:stretch>
          </p:blipFill>
          <p:spPr bwMode="auto">
            <a:xfrm>
              <a:off x="7651376" y="0"/>
              <a:ext cx="1360170" cy="6858000"/>
            </a:xfrm>
            <a:prstGeom prst="rect">
              <a:avLst/>
            </a:prstGeom>
            <a:noFill/>
            <a:ln w="9525">
              <a:noFill/>
              <a:miter lim="800000"/>
              <a:headEnd/>
              <a:tailEnd/>
            </a:ln>
          </p:spPr>
        </p:pic>
        <p:pic>
          <p:nvPicPr>
            <p:cNvPr id="9" name="Picture 11" descr="Overlay-VerticalBridge.jpg"/>
            <p:cNvPicPr>
              <a:picLocks noChangeAspect="1"/>
            </p:cNvPicPr>
            <p:nvPr userDrawn="1"/>
          </p:nvPicPr>
          <p:blipFill>
            <a:blip r:embed="rId3"/>
            <a:srcRect/>
            <a:stretch>
              <a:fillRect/>
            </a:stretch>
          </p:blipFill>
          <p:spPr bwMode="auto">
            <a:xfrm flipH="1">
              <a:off x="7413812" y="0"/>
              <a:ext cx="267891" cy="6858000"/>
            </a:xfrm>
            <a:prstGeom prst="rect">
              <a:avLst/>
            </a:prstGeom>
            <a:noFill/>
            <a:ln w="9525">
              <a:noFill/>
              <a:miter lim="800000"/>
              <a:headEnd/>
              <a:tailEnd/>
            </a:ln>
          </p:spPr>
        </p:pic>
      </p:grpSp>
      <p:pic>
        <p:nvPicPr>
          <p:cNvPr id="10" name="Picture 12" descr="HR-Color.png"/>
          <p:cNvPicPr>
            <a:picLocks noChangeAspect="1"/>
          </p:cNvPicPr>
          <p:nvPr/>
        </p:nvPicPr>
        <p:blipFill>
          <a:blip r:embed="rId4"/>
          <a:srcRect/>
          <a:stretch>
            <a:fillRect/>
          </a:stretch>
        </p:blipFill>
        <p:spPr bwMode="auto">
          <a:xfrm>
            <a:off x="1554163" y="4841875"/>
            <a:ext cx="6035675" cy="339725"/>
          </a:xfrm>
          <a:prstGeom prst="rect">
            <a:avLst/>
          </a:prstGeom>
          <a:noFill/>
          <a:ln w="9525">
            <a:noFill/>
            <a:miter lim="800000"/>
            <a:headEnd/>
            <a:tailEnd/>
          </a:ln>
        </p:spPr>
      </p:pic>
      <p:sp>
        <p:nvSpPr>
          <p:cNvPr id="2" name="Title 1"/>
          <p:cNvSpPr>
            <a:spLocks noGrp="1"/>
          </p:cNvSpPr>
          <p:nvPr>
            <p:ph type="ctrTitle"/>
          </p:nvPr>
        </p:nvSpPr>
        <p:spPr>
          <a:xfrm>
            <a:off x="1854200" y="3693645"/>
            <a:ext cx="5446713" cy="1470025"/>
          </a:xfrm>
        </p:spPr>
        <p:txBody>
          <a:bodyPr anchor="b"/>
          <a:lstStyle>
            <a:lvl1pPr>
              <a:lnSpc>
                <a:spcPts val="6800"/>
              </a:lnSpc>
              <a:defRPr sz="6500">
                <a:latin typeface="+mj-lt"/>
              </a:defRPr>
            </a:lvl1pPr>
          </a:lstStyle>
          <a:p>
            <a:r>
              <a:rPr lang="en-US"/>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11" name="Date Placeholder 3"/>
          <p:cNvSpPr>
            <a:spLocks noGrp="1"/>
          </p:cNvSpPr>
          <p:nvPr>
            <p:ph type="dt" sz="half" idx="10"/>
          </p:nvPr>
        </p:nvSpPr>
        <p:spPr>
          <a:xfrm>
            <a:off x="5257800" y="6356350"/>
            <a:ext cx="2133600" cy="365125"/>
          </a:xfrm>
        </p:spPr>
        <p:txBody>
          <a:bodyPr/>
          <a:lstStyle>
            <a:lvl1pPr>
              <a:defRPr smtClean="0">
                <a:solidFill>
                  <a:schemeClr val="tx2"/>
                </a:solidFill>
              </a:defRPr>
            </a:lvl1pPr>
          </a:lstStyle>
          <a:p>
            <a:pPr>
              <a:defRPr/>
            </a:pPr>
            <a:endParaRPr lang="en-US" dirty="0"/>
          </a:p>
        </p:txBody>
      </p:sp>
      <p:sp>
        <p:nvSpPr>
          <p:cNvPr id="12" name="Footer Placeholder 4"/>
          <p:cNvSpPr>
            <a:spLocks noGrp="1"/>
          </p:cNvSpPr>
          <p:nvPr>
            <p:ph type="ftr" sz="quarter" idx="11"/>
          </p:nvPr>
        </p:nvSpPr>
        <p:spPr>
          <a:xfrm>
            <a:off x="1752600" y="6356350"/>
            <a:ext cx="2895600" cy="365125"/>
          </a:xfrm>
        </p:spPr>
        <p:txBody>
          <a:bodyPr/>
          <a:lstStyle>
            <a:lvl1pPr>
              <a:defRPr dirty="0">
                <a:solidFill>
                  <a:schemeClr val="tx2"/>
                </a:solidFill>
              </a:defRPr>
            </a:lvl1pPr>
          </a:lstStyle>
          <a:p>
            <a:pPr>
              <a:defRPr/>
            </a:pPr>
            <a:r>
              <a:rPr lang="en-US"/>
              <a:t>© 2020 Pearson Education, Inc., Hoboken, NJ. All rights reserved.        </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6" descr="Overlay-Blank.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title"/>
          </p:nvPr>
        </p:nvSpPr>
        <p:spPr>
          <a:xfrm>
            <a:off x="381000" y="609600"/>
            <a:ext cx="3612822" cy="1536192"/>
          </a:xfrm>
        </p:spPr>
        <p:txBody>
          <a:bodyPr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solidFill>
              <a:schemeClr val="accent1">
                <a:lumMod val="40000"/>
                <a:lumOff val="60000"/>
                <a:alpha val="40000"/>
              </a:schemeClr>
            </a:solidFill>
            <a:miter lim="800000"/>
          </a:ln>
          <a:effectLst>
            <a:innerShdw blurRad="457200">
              <a:schemeClr val="accent1">
                <a:alpha val="80000"/>
              </a:schemeClr>
            </a:innerShdw>
            <a:softEdge rad="31750"/>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endParaRPr noProof="0" dirty="0"/>
          </a:p>
        </p:txBody>
      </p:sp>
      <p:sp>
        <p:nvSpPr>
          <p:cNvPr id="4" name="Text Placeholder 3"/>
          <p:cNvSpPr>
            <a:spLocks noGrp="1"/>
          </p:cNvSpPr>
          <p:nvPr>
            <p:ph type="body" sz="half" idx="2"/>
          </p:nvPr>
        </p:nvSpPr>
        <p:spPr>
          <a:xfrm>
            <a:off x="379984" y="2209799"/>
            <a:ext cx="3613792" cy="3222625"/>
          </a:xfrm>
        </p:spPr>
        <p:txBody>
          <a:bodyPr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p:cNvSpPr>
            <a:spLocks noGrp="1"/>
          </p:cNvSpPr>
          <p:nvPr>
            <p:ph type="dt" sz="half" idx="10"/>
          </p:nvPr>
        </p:nvSpPr>
        <p:spPr/>
        <p:txBody>
          <a:bodyPr/>
          <a:lstStyle>
            <a:lvl1pPr>
              <a:defRPr/>
            </a:lvl1pPr>
          </a:lstStyle>
          <a:p>
            <a:pPr>
              <a:defRPr/>
            </a:pPr>
            <a:endParaRPr lang="en-US" dirty="0"/>
          </a:p>
        </p:txBody>
      </p:sp>
      <p:sp>
        <p:nvSpPr>
          <p:cNvPr id="7" name="Footer Placeholder 5"/>
          <p:cNvSpPr>
            <a:spLocks noGrp="1"/>
          </p:cNvSpPr>
          <p:nvPr>
            <p:ph type="ftr" sz="quarter" idx="11"/>
          </p:nvPr>
        </p:nvSpPr>
        <p:spPr/>
        <p:txBody>
          <a:bodyPr/>
          <a:lstStyle>
            <a:lvl1pPr>
              <a:defRPr/>
            </a:lvl1pPr>
          </a:lstStyle>
          <a:p>
            <a:pPr>
              <a:defRPr/>
            </a:pPr>
            <a:r>
              <a:rPr lang="en-US"/>
              <a:t>© 2020 Pearson Education, Inc., Hoboken, NJ. All rights reserved.        </a:t>
            </a:r>
            <a:endParaRPr lang="en-US" dirty="0"/>
          </a:p>
        </p:txBody>
      </p:sp>
      <p:sp>
        <p:nvSpPr>
          <p:cNvPr id="8" name="Slide Number Placeholder 6"/>
          <p:cNvSpPr>
            <a:spLocks noGrp="1"/>
          </p:cNvSpPr>
          <p:nvPr>
            <p:ph type="sldNum" sz="quarter" idx="12"/>
          </p:nvPr>
        </p:nvSpPr>
        <p:spPr/>
        <p:txBody>
          <a:bodyPr/>
          <a:lstStyle>
            <a:lvl1pPr>
              <a:defRPr/>
            </a:lvl1pPr>
          </a:lstStyle>
          <a:p>
            <a:pPr>
              <a:defRPr/>
            </a:pPr>
            <a:fld id="{78250342-C31E-5342-9611-521FE314D87E}"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5" name="Group 8"/>
          <p:cNvGrpSpPr>
            <a:grpSpLocks/>
          </p:cNvGrpSpPr>
          <p:nvPr/>
        </p:nvGrpSpPr>
        <p:grpSpPr bwMode="auto">
          <a:xfrm>
            <a:off x="4267200" y="0"/>
            <a:ext cx="4876800" cy="6858000"/>
            <a:chOff x="4267200" y="0"/>
            <a:chExt cx="4876800" cy="6858000"/>
          </a:xfrm>
        </p:grpSpPr>
        <p:pic>
          <p:nvPicPr>
            <p:cNvPr id="6" name="Picture 7" descr="Overlay-Blank.jpg"/>
            <p:cNvPicPr>
              <a:picLocks noChangeAspect="1"/>
            </p:cNvPicPr>
            <p:nvPr userDrawn="1"/>
          </p:nvPicPr>
          <p:blipFill>
            <a:blip r:embed="rId2"/>
            <a:srcRect l="4301" r="46875"/>
            <a:stretch>
              <a:fillRect/>
            </a:stretch>
          </p:blipFill>
          <p:spPr bwMode="auto">
            <a:xfrm>
              <a:off x="4495800" y="0"/>
              <a:ext cx="4648200"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flipH="1">
              <a:off x="4267200" y="0"/>
              <a:ext cx="267891" cy="6858000"/>
            </a:xfrm>
            <a:prstGeom prst="rect">
              <a:avLst/>
            </a:prstGeom>
            <a:noFill/>
            <a:ln w="9525">
              <a:noFill/>
              <a:miter lim="800000"/>
              <a:headEnd/>
              <a:tailEnd/>
            </a:ln>
          </p:spPr>
        </p:pic>
      </p:grpSp>
      <p:sp>
        <p:nvSpPr>
          <p:cNvPr id="2" name="Title 1"/>
          <p:cNvSpPr>
            <a:spLocks noGrp="1"/>
          </p:cNvSpPr>
          <p:nvPr>
            <p:ph type="title"/>
          </p:nvPr>
        </p:nvSpPr>
        <p:spPr>
          <a:xfrm>
            <a:off x="381000" y="609600"/>
            <a:ext cx="3612822" cy="1536192"/>
          </a:xfrm>
        </p:spPr>
        <p:txBody>
          <a:bodyPr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noFill/>
            <a:miter lim="800000"/>
          </a:ln>
          <a:effectLst>
            <a:innerShdw blurRad="457200">
              <a:schemeClr val="tx1">
                <a:lumMod val="50000"/>
                <a:lumOff val="50000"/>
                <a:alpha val="80000"/>
              </a:schemeClr>
            </a:innerShdw>
            <a:softEdge rad="127000"/>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endParaRPr noProof="0" dirty="0"/>
          </a:p>
        </p:txBody>
      </p:sp>
      <p:sp>
        <p:nvSpPr>
          <p:cNvPr id="4" name="Text Placeholder 3"/>
          <p:cNvSpPr>
            <a:spLocks noGrp="1"/>
          </p:cNvSpPr>
          <p:nvPr>
            <p:ph type="body" sz="half" idx="2"/>
          </p:nvPr>
        </p:nvSpPr>
        <p:spPr>
          <a:xfrm>
            <a:off x="379984" y="2209799"/>
            <a:ext cx="3613792" cy="3222625"/>
          </a:xfrm>
        </p:spPr>
        <p:txBody>
          <a:bodyPr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4"/>
          <p:cNvSpPr>
            <a:spLocks noGrp="1"/>
          </p:cNvSpPr>
          <p:nvPr>
            <p:ph type="dt" sz="half" idx="10"/>
          </p:nvPr>
        </p:nvSpPr>
        <p:spPr/>
        <p:txBody>
          <a:bodyPr/>
          <a:lstStyle>
            <a:lvl1pPr>
              <a:defRPr/>
            </a:lvl1pPr>
          </a:lstStyle>
          <a:p>
            <a:pPr>
              <a:defRPr/>
            </a:pPr>
            <a:endParaRPr lang="en-US" dirty="0"/>
          </a:p>
        </p:txBody>
      </p:sp>
      <p:sp>
        <p:nvSpPr>
          <p:cNvPr id="9" name="Footer Placeholder 5"/>
          <p:cNvSpPr>
            <a:spLocks noGrp="1"/>
          </p:cNvSpPr>
          <p:nvPr>
            <p:ph type="ftr" sz="quarter" idx="11"/>
          </p:nvPr>
        </p:nvSpPr>
        <p:spPr/>
        <p:txBody>
          <a:bodyPr/>
          <a:lstStyle>
            <a:lvl1pPr>
              <a:defRPr/>
            </a:lvl1pPr>
          </a:lstStyle>
          <a:p>
            <a:pPr>
              <a:defRPr/>
            </a:pPr>
            <a:r>
              <a:rPr lang="en-US"/>
              <a:t>© 2020 Pearson Education, Inc., Hoboken, NJ. All rights reserved.        </a:t>
            </a:r>
            <a:endParaRPr lang="en-US" dirty="0"/>
          </a:p>
        </p:txBody>
      </p:sp>
      <p:sp>
        <p:nvSpPr>
          <p:cNvPr id="10" name="Slide Number Placeholder 6"/>
          <p:cNvSpPr>
            <a:spLocks noGrp="1"/>
          </p:cNvSpPr>
          <p:nvPr>
            <p:ph type="sldNum" sz="quarter" idx="12"/>
          </p:nvPr>
        </p:nvSpPr>
        <p:spPr/>
        <p:txBody>
          <a:bodyPr/>
          <a:lstStyle>
            <a:lvl1pPr>
              <a:defRPr/>
            </a:lvl1pPr>
          </a:lstStyle>
          <a:p>
            <a:pPr>
              <a:defRPr/>
            </a:pPr>
            <a:fld id="{8D2D0F18-4BC8-6A47-915F-42267807D235}"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4" name="Group 6"/>
          <p:cNvGrpSpPr>
            <a:grpSpLocks/>
          </p:cNvGrpSpPr>
          <p:nvPr/>
        </p:nvGrpSpPr>
        <p:grpSpPr bwMode="auto">
          <a:xfrm>
            <a:off x="0" y="1373188"/>
            <a:ext cx="9144000" cy="5484812"/>
            <a:chOff x="0" y="1372650"/>
            <a:chExt cx="9144000" cy="5485350"/>
          </a:xfrm>
        </p:grpSpPr>
        <p:pic>
          <p:nvPicPr>
            <p:cNvPr id="5"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a:t>© 2020 Pearson Education, Inc., Hoboken, NJ. All rights reserved.        </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A320E8EF-7720-C244-8542-E770780CEEDD}" type="slidenum">
              <a:rPr lang="en-US"/>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4" name="Group 10"/>
          <p:cNvGrpSpPr>
            <a:grpSpLocks/>
          </p:cNvGrpSpPr>
          <p:nvPr/>
        </p:nvGrpSpPr>
        <p:grpSpPr bwMode="auto">
          <a:xfrm>
            <a:off x="0" y="0"/>
            <a:ext cx="7696200" cy="6858000"/>
            <a:chOff x="0" y="0"/>
            <a:chExt cx="7696200" cy="6858000"/>
          </a:xfrm>
        </p:grpSpPr>
        <p:pic>
          <p:nvPicPr>
            <p:cNvPr id="5" name="Picture 7" descr="Overlay-Blank.jpg"/>
            <p:cNvPicPr>
              <a:picLocks noChangeAspect="1"/>
            </p:cNvPicPr>
            <p:nvPr userDrawn="1"/>
          </p:nvPicPr>
          <p:blipFill>
            <a:blip r:embed="rId2"/>
            <a:srcRect l="1471" r="16862"/>
            <a:stretch>
              <a:fillRect/>
            </a:stretch>
          </p:blipFill>
          <p:spPr bwMode="auto">
            <a:xfrm>
              <a:off x="0" y="0"/>
              <a:ext cx="7467600" cy="6858000"/>
            </a:xfrm>
            <a:prstGeom prst="rect">
              <a:avLst/>
            </a:prstGeom>
            <a:noFill/>
            <a:ln w="9525">
              <a:noFill/>
              <a:miter lim="800000"/>
              <a:headEnd/>
              <a:tailEnd/>
            </a:ln>
          </p:spPr>
        </p:pic>
        <p:pic>
          <p:nvPicPr>
            <p:cNvPr id="6" name="Picture 8" descr="Overlay-VerticalBridge.jpg"/>
            <p:cNvPicPr>
              <a:picLocks noChangeAspect="1"/>
            </p:cNvPicPr>
            <p:nvPr userDrawn="1"/>
          </p:nvPicPr>
          <p:blipFill>
            <a:blip r:embed="rId3"/>
            <a:srcRect/>
            <a:stretch>
              <a:fillRect/>
            </a:stretch>
          </p:blipFill>
          <p:spPr bwMode="auto">
            <a:xfrm>
              <a:off x="7428309" y="0"/>
              <a:ext cx="267891" cy="6858000"/>
            </a:xfrm>
            <a:prstGeom prst="rect">
              <a:avLst/>
            </a:prstGeom>
            <a:noFill/>
            <a:ln w="9525">
              <a:noFill/>
              <a:miter lim="800000"/>
              <a:headEnd/>
              <a:tailEnd/>
            </a:ln>
          </p:spPr>
        </p:pic>
      </p:grpSp>
      <p:sp>
        <p:nvSpPr>
          <p:cNvPr id="2" name="Vertical Title 1"/>
          <p:cNvSpPr>
            <a:spLocks noGrp="1"/>
          </p:cNvSpPr>
          <p:nvPr>
            <p:ph type="title" orient="vert"/>
          </p:nvPr>
        </p:nvSpPr>
        <p:spPr>
          <a:xfrm>
            <a:off x="7620000" y="381001"/>
            <a:ext cx="1447800" cy="56975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381000" y="381001"/>
            <a:ext cx="6705600" cy="56975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a:t>© 2020 Pearson Education, Inc., Hoboken, NJ. All rights reserved.        </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ED7769B3-57A2-1247-82E9-FF2A7B6128D6}"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4" name="Group 6"/>
          <p:cNvGrpSpPr>
            <a:grpSpLocks/>
          </p:cNvGrpSpPr>
          <p:nvPr/>
        </p:nvGrpSpPr>
        <p:grpSpPr bwMode="auto">
          <a:xfrm>
            <a:off x="0" y="1373188"/>
            <a:ext cx="9144000" cy="5484812"/>
            <a:chOff x="0" y="1372650"/>
            <a:chExt cx="9144000" cy="5485350"/>
          </a:xfrm>
        </p:grpSpPr>
        <p:pic>
          <p:nvPicPr>
            <p:cNvPr id="5"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a:t>© 2020 Pearson Education, Inc., Hoboken, NJ. All rights reserved.        </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B4954BC9-5957-F542-9638-C5A37D394990}"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bg>
      <p:bgRef idx="1002">
        <a:schemeClr val="bg2"/>
      </p:bgRef>
    </p:bg>
    <p:spTree>
      <p:nvGrpSpPr>
        <p:cNvPr id="1" name=""/>
        <p:cNvGrpSpPr/>
        <p:nvPr/>
      </p:nvGrpSpPr>
      <p:grpSpPr>
        <a:xfrm>
          <a:off x="0" y="0"/>
          <a:ext cx="0" cy="0"/>
          <a:chOff x="0" y="0"/>
          <a:chExt cx="0" cy="0"/>
        </a:xfrm>
      </p:grpSpPr>
      <p:grpSp>
        <p:nvGrpSpPr>
          <p:cNvPr id="4" name="Group 15"/>
          <p:cNvGrpSpPr>
            <a:grpSpLocks/>
          </p:cNvGrpSpPr>
          <p:nvPr/>
        </p:nvGrpSpPr>
        <p:grpSpPr bwMode="auto">
          <a:xfrm>
            <a:off x="0" y="0"/>
            <a:ext cx="1581150" cy="6858000"/>
            <a:chOff x="134471" y="0"/>
            <a:chExt cx="1581220" cy="6858000"/>
          </a:xfrm>
        </p:grpSpPr>
        <p:pic>
          <p:nvPicPr>
            <p:cNvPr id="6" name="Picture 7" descr="Overlay-Blank.jpg"/>
            <p:cNvPicPr>
              <a:picLocks noChangeAspect="1"/>
            </p:cNvPicPr>
            <p:nvPr userDrawn="1"/>
          </p:nvPicPr>
          <p:blipFill>
            <a:blip r:embed="rId2"/>
            <a:srcRect l="1471" r="83676"/>
            <a:stretch>
              <a:fillRect/>
            </a:stretch>
          </p:blipFill>
          <p:spPr bwMode="auto">
            <a:xfrm>
              <a:off x="134471" y="0"/>
              <a:ext cx="1358153"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a:off x="1447800" y="0"/>
              <a:ext cx="267891" cy="6858000"/>
            </a:xfrm>
            <a:prstGeom prst="rect">
              <a:avLst/>
            </a:prstGeom>
            <a:noFill/>
            <a:ln w="9525">
              <a:noFill/>
              <a:miter lim="800000"/>
              <a:headEnd/>
              <a:tailEnd/>
            </a:ln>
          </p:spPr>
        </p:pic>
      </p:grpSp>
      <p:grpSp>
        <p:nvGrpSpPr>
          <p:cNvPr id="5" name="Group 16"/>
          <p:cNvGrpSpPr>
            <a:grpSpLocks/>
          </p:cNvGrpSpPr>
          <p:nvPr/>
        </p:nvGrpSpPr>
        <p:grpSpPr bwMode="auto">
          <a:xfrm>
            <a:off x="7546975" y="0"/>
            <a:ext cx="1597025" cy="6858000"/>
            <a:chOff x="7413812" y="0"/>
            <a:chExt cx="1597734" cy="6858000"/>
          </a:xfrm>
        </p:grpSpPr>
        <p:pic>
          <p:nvPicPr>
            <p:cNvPr id="9" name="Picture 10" descr="Overlay-Blank.jpg"/>
            <p:cNvPicPr>
              <a:picLocks noChangeAspect="1"/>
            </p:cNvPicPr>
            <p:nvPr userDrawn="1"/>
          </p:nvPicPr>
          <p:blipFill>
            <a:blip r:embed="rId2"/>
            <a:srcRect r="85126"/>
            <a:stretch>
              <a:fillRect/>
            </a:stretch>
          </p:blipFill>
          <p:spPr bwMode="auto">
            <a:xfrm>
              <a:off x="7651376" y="0"/>
              <a:ext cx="1360170" cy="6858000"/>
            </a:xfrm>
            <a:prstGeom prst="rect">
              <a:avLst/>
            </a:prstGeom>
            <a:noFill/>
            <a:ln w="9525">
              <a:noFill/>
              <a:miter lim="800000"/>
              <a:headEnd/>
              <a:tailEnd/>
            </a:ln>
          </p:spPr>
        </p:pic>
        <p:pic>
          <p:nvPicPr>
            <p:cNvPr id="10" name="Picture 11" descr="Overlay-VerticalBridge.jpg"/>
            <p:cNvPicPr>
              <a:picLocks noChangeAspect="1"/>
            </p:cNvPicPr>
            <p:nvPr userDrawn="1"/>
          </p:nvPicPr>
          <p:blipFill>
            <a:blip r:embed="rId3"/>
            <a:srcRect/>
            <a:stretch>
              <a:fillRect/>
            </a:stretch>
          </p:blipFill>
          <p:spPr bwMode="auto">
            <a:xfrm flipH="1">
              <a:off x="7413812" y="0"/>
              <a:ext cx="267891" cy="6858000"/>
            </a:xfrm>
            <a:prstGeom prst="rect">
              <a:avLst/>
            </a:prstGeom>
            <a:noFill/>
            <a:ln w="9525">
              <a:noFill/>
              <a:miter lim="800000"/>
              <a:headEnd/>
              <a:tailEnd/>
            </a:ln>
          </p:spPr>
        </p:pic>
      </p:grpSp>
      <p:pic>
        <p:nvPicPr>
          <p:cNvPr id="11" name="Picture 12" descr="HR-Color.png"/>
          <p:cNvPicPr>
            <a:picLocks noChangeAspect="1"/>
          </p:cNvPicPr>
          <p:nvPr/>
        </p:nvPicPr>
        <p:blipFill>
          <a:blip r:embed="rId4"/>
          <a:srcRect/>
          <a:stretch>
            <a:fillRect/>
          </a:stretch>
        </p:blipFill>
        <p:spPr bwMode="auto">
          <a:xfrm>
            <a:off x="1554163" y="4841875"/>
            <a:ext cx="6035675" cy="339725"/>
          </a:xfrm>
          <a:prstGeom prst="rect">
            <a:avLst/>
          </a:prstGeom>
          <a:noFill/>
          <a:ln w="9525">
            <a:noFill/>
            <a:miter lim="800000"/>
            <a:headEnd/>
            <a:tailEnd/>
          </a:ln>
        </p:spPr>
      </p:pic>
      <p:sp>
        <p:nvSpPr>
          <p:cNvPr id="2" name="Title 1"/>
          <p:cNvSpPr>
            <a:spLocks noGrp="1"/>
          </p:cNvSpPr>
          <p:nvPr>
            <p:ph type="ctrTitle"/>
          </p:nvPr>
        </p:nvSpPr>
        <p:spPr>
          <a:xfrm>
            <a:off x="1854200" y="3693645"/>
            <a:ext cx="5446713" cy="1470025"/>
          </a:xfrm>
        </p:spPr>
        <p:txBody>
          <a:bodyPr anchor="b"/>
          <a:lstStyle>
            <a:lvl1pPr>
              <a:lnSpc>
                <a:spcPts val="6800"/>
              </a:lnSpc>
              <a:defRPr sz="6500">
                <a:latin typeface="+mj-lt"/>
              </a:defRPr>
            </a:lvl1pPr>
          </a:lstStyle>
          <a:p>
            <a:r>
              <a:rPr lang="en-US"/>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14" name="Picture Placeholder 13"/>
          <p:cNvSpPr>
            <a:spLocks noGrp="1"/>
          </p:cNvSpPr>
          <p:nvPr>
            <p:ph type="pic" sz="quarter" idx="12"/>
          </p:nvPr>
        </p:nvSpPr>
        <p:spPr>
          <a:xfrm>
            <a:off x="3307977" y="950260"/>
            <a:ext cx="2528046" cy="2528046"/>
          </a:xfrm>
          <a:prstGeom prst="ellipse">
            <a:avLst/>
          </a:prstGeom>
          <a:solidFill>
            <a:schemeClr val="bg1">
              <a:lumMod val="85000"/>
            </a:schemeClr>
          </a:solidFill>
          <a:ln w="101600">
            <a:noFill/>
            <a:miter lim="800000"/>
          </a:ln>
          <a:effectLst>
            <a:innerShdw blurRad="762000">
              <a:schemeClr val="accent1">
                <a:alpha val="80000"/>
              </a:schemeClr>
            </a:innerShdw>
            <a:softEdge rad="317500"/>
          </a:effectLst>
        </p:spPr>
        <p:txBody>
          <a:bodyPr rtlCol="0">
            <a:normAutofit/>
          </a:bodyPr>
          <a:lstStyle>
            <a:lvl1pPr marL="0" indent="0" algn="ctr" defTabSz="914400" rtl="0" eaLnBrk="1" latinLnBrk="0" hangingPunct="1">
              <a:spcBef>
                <a:spcPts val="2400"/>
              </a:spcBef>
              <a:buClr>
                <a:schemeClr val="accent1">
                  <a:lumMod val="60000"/>
                  <a:lumOff val="40000"/>
                </a:schemeClr>
              </a:buClr>
              <a:buFont typeface="Candara" pitchFamily="34" charset="0"/>
              <a:buNone/>
              <a:defRPr sz="2400" kern="1200">
                <a:solidFill>
                  <a:schemeClr val="tx2"/>
                </a:solidFill>
                <a:latin typeface="+mn-lt"/>
                <a:ea typeface="+mn-ea"/>
                <a:cs typeface="+mn-cs"/>
              </a:defRPr>
            </a:lvl1pPr>
          </a:lstStyle>
          <a:p>
            <a:pPr lvl="0"/>
            <a:r>
              <a:rPr lang="en-US" noProof="0" dirty="0"/>
              <a:t>Click icon to add picture</a:t>
            </a:r>
            <a:endParaRPr noProof="0" dirty="0"/>
          </a:p>
        </p:txBody>
      </p:sp>
      <p:sp>
        <p:nvSpPr>
          <p:cNvPr id="12" name="Date Placeholder 3"/>
          <p:cNvSpPr>
            <a:spLocks noGrp="1"/>
          </p:cNvSpPr>
          <p:nvPr>
            <p:ph type="dt" sz="half" idx="13"/>
          </p:nvPr>
        </p:nvSpPr>
        <p:spPr>
          <a:xfrm>
            <a:off x="5257800" y="6356350"/>
            <a:ext cx="2133600" cy="365125"/>
          </a:xfrm>
        </p:spPr>
        <p:txBody>
          <a:bodyPr/>
          <a:lstStyle>
            <a:lvl1pPr>
              <a:defRPr dirty="0">
                <a:solidFill>
                  <a:schemeClr val="tx2"/>
                </a:solidFill>
              </a:defRPr>
            </a:lvl1pPr>
          </a:lstStyle>
          <a:p>
            <a:pPr>
              <a:defRPr/>
            </a:pPr>
            <a:endParaRPr lang="en-US" dirty="0"/>
          </a:p>
        </p:txBody>
      </p:sp>
      <p:sp>
        <p:nvSpPr>
          <p:cNvPr id="13" name="Footer Placeholder 4"/>
          <p:cNvSpPr>
            <a:spLocks noGrp="1"/>
          </p:cNvSpPr>
          <p:nvPr>
            <p:ph type="ftr" sz="quarter" idx="14"/>
          </p:nvPr>
        </p:nvSpPr>
        <p:spPr>
          <a:xfrm>
            <a:off x="1752600" y="6356350"/>
            <a:ext cx="2895600" cy="365125"/>
          </a:xfrm>
        </p:spPr>
        <p:txBody>
          <a:bodyPr/>
          <a:lstStyle>
            <a:lvl1pPr>
              <a:defRPr dirty="0">
                <a:solidFill>
                  <a:schemeClr val="tx2"/>
                </a:solidFill>
              </a:defRPr>
            </a:lvl1pPr>
          </a:lstStyle>
          <a:p>
            <a:pPr>
              <a:defRPr/>
            </a:pPr>
            <a:r>
              <a:rPr lang="en-US"/>
              <a:t>© 2020 Pearson Education, Inc., Hoboken, NJ. All rights reserved.        </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grpSp>
        <p:nvGrpSpPr>
          <p:cNvPr id="4" name="Group 9"/>
          <p:cNvGrpSpPr>
            <a:grpSpLocks/>
          </p:cNvGrpSpPr>
          <p:nvPr/>
        </p:nvGrpSpPr>
        <p:grpSpPr bwMode="auto">
          <a:xfrm>
            <a:off x="0" y="0"/>
            <a:ext cx="9144000" cy="1190625"/>
            <a:chOff x="0" y="0"/>
            <a:chExt cx="9144000" cy="1191256"/>
          </a:xfrm>
        </p:grpSpPr>
        <p:pic>
          <p:nvPicPr>
            <p:cNvPr id="5" name="Picture 7" descr="Overlay-Blank.jpg"/>
            <p:cNvPicPr>
              <a:picLocks noChangeAspect="1"/>
            </p:cNvPicPr>
            <p:nvPr userDrawn="1"/>
          </p:nvPicPr>
          <p:blipFill>
            <a:blip r:embed="rId2"/>
            <a:srcRect b="85555"/>
            <a:stretch>
              <a:fillRect/>
            </a:stretch>
          </p:blipFill>
          <p:spPr bwMode="auto">
            <a:xfrm>
              <a:off x="0" y="0"/>
              <a:ext cx="9144000" cy="9906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flipV="1">
              <a:off x="0" y="923365"/>
              <a:ext cx="9144000" cy="267891"/>
            </a:xfrm>
            <a:prstGeom prst="rect">
              <a:avLst/>
            </a:prstGeom>
            <a:noFill/>
            <a:ln w="9525">
              <a:noFill/>
              <a:miter lim="800000"/>
              <a:headEnd/>
              <a:tailEnd/>
            </a:ln>
          </p:spPr>
        </p:pic>
      </p:grpSp>
      <p:grpSp>
        <p:nvGrpSpPr>
          <p:cNvPr id="7" name="Group 10"/>
          <p:cNvGrpSpPr>
            <a:grpSpLocks/>
          </p:cNvGrpSpPr>
          <p:nvPr/>
        </p:nvGrpSpPr>
        <p:grpSpPr bwMode="auto">
          <a:xfrm flipV="1">
            <a:off x="0" y="5667375"/>
            <a:ext cx="9144000" cy="1190625"/>
            <a:chOff x="0" y="0"/>
            <a:chExt cx="9144000" cy="1191256"/>
          </a:xfrm>
        </p:grpSpPr>
        <p:pic>
          <p:nvPicPr>
            <p:cNvPr id="8" name="Picture 10" descr="Overlay-Blank.jpg"/>
            <p:cNvPicPr>
              <a:picLocks noChangeAspect="1"/>
            </p:cNvPicPr>
            <p:nvPr userDrawn="1"/>
          </p:nvPicPr>
          <p:blipFill>
            <a:blip r:embed="rId2"/>
            <a:srcRect b="85555"/>
            <a:stretch>
              <a:fillRect/>
            </a:stretch>
          </p:blipFill>
          <p:spPr bwMode="auto">
            <a:xfrm>
              <a:off x="0" y="0"/>
              <a:ext cx="9144000" cy="990600"/>
            </a:xfrm>
            <a:prstGeom prst="rect">
              <a:avLst/>
            </a:prstGeom>
            <a:noFill/>
            <a:ln w="9525">
              <a:noFill/>
              <a:miter lim="800000"/>
              <a:headEnd/>
              <a:tailEnd/>
            </a:ln>
          </p:spPr>
        </p:pic>
        <p:pic>
          <p:nvPicPr>
            <p:cNvPr id="9" name="Picture 11" descr="Overlay-HorizontalBridge.jpg"/>
            <p:cNvPicPr>
              <a:picLocks noChangeAspect="1"/>
            </p:cNvPicPr>
            <p:nvPr userDrawn="1"/>
          </p:nvPicPr>
          <p:blipFill>
            <a:blip r:embed="rId3"/>
            <a:srcRect/>
            <a:stretch>
              <a:fillRect/>
            </a:stretch>
          </p:blipFill>
          <p:spPr bwMode="auto">
            <a:xfrm flipV="1">
              <a:off x="0" y="923365"/>
              <a:ext cx="9144000" cy="267891"/>
            </a:xfrm>
            <a:prstGeom prst="rect">
              <a:avLst/>
            </a:prstGeom>
            <a:noFill/>
            <a:ln w="9525">
              <a:noFill/>
              <a:miter lim="800000"/>
              <a:headEnd/>
              <a:tailEnd/>
            </a:ln>
          </p:spPr>
        </p:pic>
      </p:grpSp>
      <p:pic>
        <p:nvPicPr>
          <p:cNvPr id="10" name="Picture 12" descr="HR-Color.png"/>
          <p:cNvPicPr>
            <a:picLocks noChangeAspect="1"/>
          </p:cNvPicPr>
          <p:nvPr/>
        </p:nvPicPr>
        <p:blipFill>
          <a:blip r:embed="rId4"/>
          <a:srcRect/>
          <a:stretch>
            <a:fillRect/>
          </a:stretch>
        </p:blipFill>
        <p:spPr bwMode="auto">
          <a:xfrm>
            <a:off x="1554163" y="3259138"/>
            <a:ext cx="6035675" cy="339725"/>
          </a:xfrm>
          <a:prstGeom prst="rect">
            <a:avLst/>
          </a:prstGeom>
          <a:noFill/>
          <a:ln w="9525">
            <a:noFill/>
            <a:miter lim="800000"/>
            <a:headEnd/>
            <a:tailEnd/>
          </a:ln>
        </p:spPr>
      </p:pic>
      <p:sp>
        <p:nvSpPr>
          <p:cNvPr id="2" name="Title 1"/>
          <p:cNvSpPr>
            <a:spLocks noGrp="1"/>
          </p:cNvSpPr>
          <p:nvPr>
            <p:ph type="title"/>
          </p:nvPr>
        </p:nvSpPr>
        <p:spPr>
          <a:xfrm>
            <a:off x="1854200" y="1851212"/>
            <a:ext cx="5446714" cy="1730375"/>
          </a:xfrm>
        </p:spPr>
        <p:txBody>
          <a:bodyPr anchor="b"/>
          <a:lstStyle>
            <a:lvl1pPr algn="ctr">
              <a:lnSpc>
                <a:spcPts val="6800"/>
              </a:lnSpc>
              <a:defRPr sz="6500" b="0" cap="none" baseline="0">
                <a:latin typeface="+mj-lt"/>
              </a:defRPr>
            </a:lvl1pPr>
          </a:lstStyle>
          <a:p>
            <a:r>
              <a:rPr lang="en-US"/>
              <a:t>Click to edit Master title style</a:t>
            </a:r>
            <a:endParaRPr/>
          </a:p>
        </p:txBody>
      </p:sp>
      <p:sp>
        <p:nvSpPr>
          <p:cNvPr id="3" name="Text Placeholder 2"/>
          <p:cNvSpPr>
            <a:spLocks noGrp="1"/>
          </p:cNvSpPr>
          <p:nvPr>
            <p:ph type="body" idx="1"/>
          </p:nvPr>
        </p:nvSpPr>
        <p:spPr>
          <a:xfrm>
            <a:off x="1854200" y="3576918"/>
            <a:ext cx="5446714" cy="829982"/>
          </a:xfrm>
        </p:spPr>
        <p:txBody>
          <a:bodyPr>
            <a:normAutofit/>
          </a:bodyPr>
          <a:lstStyle>
            <a:lvl1pPr marL="0" indent="0" algn="ctr">
              <a:spcBef>
                <a:spcPts val="300"/>
              </a:spcBef>
              <a:buNone/>
              <a:defRPr sz="1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1" name="Date Placeholder 3"/>
          <p:cNvSpPr>
            <a:spLocks noGrp="1"/>
          </p:cNvSpPr>
          <p:nvPr>
            <p:ph type="dt" sz="half" idx="10"/>
          </p:nvPr>
        </p:nvSpPr>
        <p:spPr/>
        <p:txBody>
          <a:bodyPr/>
          <a:lstStyle>
            <a:lvl1pPr>
              <a:defRPr smtClean="0"/>
            </a:lvl1pPr>
          </a:lstStyle>
          <a:p>
            <a:pPr>
              <a:defRPr/>
            </a:pPr>
            <a:endParaRPr lang="en-US" dirty="0"/>
          </a:p>
        </p:txBody>
      </p:sp>
      <p:sp>
        <p:nvSpPr>
          <p:cNvPr id="12" name="Footer Placeholder 4"/>
          <p:cNvSpPr>
            <a:spLocks noGrp="1"/>
          </p:cNvSpPr>
          <p:nvPr>
            <p:ph type="ftr" sz="quarter" idx="11"/>
          </p:nvPr>
        </p:nvSpPr>
        <p:spPr/>
        <p:txBody>
          <a:bodyPr/>
          <a:lstStyle>
            <a:lvl1pPr>
              <a:defRPr/>
            </a:lvl1pPr>
          </a:lstStyle>
          <a:p>
            <a:pPr>
              <a:defRPr/>
            </a:pPr>
            <a:r>
              <a:rPr lang="en-US"/>
              <a:t>© 2020 Pearson Education, Inc., Hoboken, NJ. All rights reserved.        </a:t>
            </a:r>
            <a:endParaRPr lang="en-US" dirty="0"/>
          </a:p>
        </p:txBody>
      </p:sp>
      <p:sp>
        <p:nvSpPr>
          <p:cNvPr id="13" name="Slide Number Placeholder 5"/>
          <p:cNvSpPr>
            <a:spLocks noGrp="1"/>
          </p:cNvSpPr>
          <p:nvPr>
            <p:ph type="sldNum" sz="quarter" idx="12"/>
          </p:nvPr>
        </p:nvSpPr>
        <p:spPr/>
        <p:txBody>
          <a:bodyPr/>
          <a:lstStyle>
            <a:lvl1pPr>
              <a:defRPr/>
            </a:lvl1pPr>
          </a:lstStyle>
          <a:p>
            <a:pPr>
              <a:defRPr/>
            </a:pPr>
            <a:fld id="{531769E8-94A0-4346-B0CF-B566A6CDF8EE}"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5" name="Group 6"/>
          <p:cNvGrpSpPr>
            <a:grpSpLocks/>
          </p:cNvGrpSpPr>
          <p:nvPr/>
        </p:nvGrpSpPr>
        <p:grpSpPr bwMode="auto">
          <a:xfrm>
            <a:off x="0" y="1373188"/>
            <a:ext cx="9144000" cy="5484812"/>
            <a:chOff x="0" y="1372650"/>
            <a:chExt cx="9144000" cy="5485350"/>
          </a:xfrm>
        </p:grpSpPr>
        <p:pic>
          <p:nvPicPr>
            <p:cNvPr id="6"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7"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792162"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766534"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Date Placeholder 4"/>
          <p:cNvSpPr>
            <a:spLocks noGrp="1"/>
          </p:cNvSpPr>
          <p:nvPr>
            <p:ph type="dt" sz="half" idx="10"/>
          </p:nvPr>
        </p:nvSpPr>
        <p:spPr/>
        <p:txBody>
          <a:bodyPr/>
          <a:lstStyle>
            <a:lvl1pPr>
              <a:defRPr/>
            </a:lvl1pPr>
          </a:lstStyle>
          <a:p>
            <a:pPr>
              <a:defRPr/>
            </a:pPr>
            <a:endParaRPr lang="en-US" dirty="0"/>
          </a:p>
        </p:txBody>
      </p:sp>
      <p:sp>
        <p:nvSpPr>
          <p:cNvPr id="9" name="Footer Placeholder 5"/>
          <p:cNvSpPr>
            <a:spLocks noGrp="1"/>
          </p:cNvSpPr>
          <p:nvPr>
            <p:ph type="ftr" sz="quarter" idx="11"/>
          </p:nvPr>
        </p:nvSpPr>
        <p:spPr/>
        <p:txBody>
          <a:bodyPr/>
          <a:lstStyle>
            <a:lvl1pPr>
              <a:defRPr/>
            </a:lvl1pPr>
          </a:lstStyle>
          <a:p>
            <a:pPr>
              <a:defRPr/>
            </a:pPr>
            <a:r>
              <a:rPr lang="en-US"/>
              <a:t>© 2020 Pearson Education, Inc., Hoboken, NJ. All rights reserved.        </a:t>
            </a:r>
            <a:endParaRPr lang="en-US" dirty="0"/>
          </a:p>
        </p:txBody>
      </p:sp>
      <p:sp>
        <p:nvSpPr>
          <p:cNvPr id="10" name="Slide Number Placeholder 6"/>
          <p:cNvSpPr>
            <a:spLocks noGrp="1"/>
          </p:cNvSpPr>
          <p:nvPr>
            <p:ph type="sldNum" sz="quarter" idx="12"/>
          </p:nvPr>
        </p:nvSpPr>
        <p:spPr/>
        <p:txBody>
          <a:bodyPr/>
          <a:lstStyle>
            <a:lvl1pPr>
              <a:defRPr/>
            </a:lvl1pPr>
          </a:lstStyle>
          <a:p>
            <a:pPr>
              <a:defRPr/>
            </a:pPr>
            <a:fld id="{982C12B8-4102-BB42-943C-3CE62F42AD98}"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7" name="Group 6"/>
          <p:cNvGrpSpPr>
            <a:grpSpLocks/>
          </p:cNvGrpSpPr>
          <p:nvPr/>
        </p:nvGrpSpPr>
        <p:grpSpPr bwMode="auto">
          <a:xfrm>
            <a:off x="0" y="1373188"/>
            <a:ext cx="9144000" cy="5484812"/>
            <a:chOff x="0" y="1372650"/>
            <a:chExt cx="9144000" cy="5485350"/>
          </a:xfrm>
        </p:grpSpPr>
        <p:pic>
          <p:nvPicPr>
            <p:cNvPr id="8"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9"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pic>
        <p:nvPicPr>
          <p:cNvPr id="10" name="Picture 9" descr="Overlay-HorizontalBridge.jpg"/>
          <p:cNvPicPr>
            <a:picLocks noChangeAspect="1"/>
          </p:cNvPicPr>
          <p:nvPr/>
        </p:nvPicPr>
        <p:blipFill>
          <a:blip r:embed="rId3"/>
          <a:srcRect t="23425" r="61031" b="39764"/>
          <a:stretch>
            <a:fillRect/>
          </a:stretch>
        </p:blipFill>
        <p:spPr>
          <a:xfrm>
            <a:off x="4765675" y="2460625"/>
            <a:ext cx="3563938" cy="98425"/>
          </a:xfrm>
          <a:prstGeom prst="rect">
            <a:avLst/>
          </a:prstGeom>
          <a:solidFill>
            <a:schemeClr val="bg2">
              <a:lumMod val="40000"/>
              <a:lumOff val="60000"/>
            </a:schemeClr>
          </a:solidFill>
        </p:spPr>
      </p:pic>
      <p:pic>
        <p:nvPicPr>
          <p:cNvPr id="11" name="Picture 10" descr="Overlay-HorizontalBridge.jpg"/>
          <p:cNvPicPr>
            <a:picLocks noChangeAspect="1"/>
          </p:cNvPicPr>
          <p:nvPr/>
        </p:nvPicPr>
        <p:blipFill>
          <a:blip r:embed="rId3"/>
          <a:srcRect t="23425" r="61031" b="39764"/>
          <a:stretch>
            <a:fillRect/>
          </a:stretch>
        </p:blipFill>
        <p:spPr>
          <a:xfrm>
            <a:off x="779463" y="2460625"/>
            <a:ext cx="3563937" cy="98425"/>
          </a:xfrm>
          <a:prstGeom prst="rect">
            <a:avLst/>
          </a:prstGeom>
          <a:solidFill>
            <a:schemeClr val="bg2">
              <a:lumMod val="40000"/>
              <a:lumOff val="60000"/>
            </a:schemeClr>
          </a:solidFill>
        </p:spPr>
      </p:pic>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777240" y="1879320"/>
            <a:ext cx="3566160" cy="639762"/>
          </a:xfrm>
        </p:spPr>
        <p:txBody>
          <a:bodyPr anchor="b">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77240"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4766048" y="1879320"/>
            <a:ext cx="3566160" cy="639762"/>
          </a:xfrm>
        </p:spPr>
        <p:txBody>
          <a:bodyPr anchor="b">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66048"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2" name="Date Placeholder 6"/>
          <p:cNvSpPr>
            <a:spLocks noGrp="1"/>
          </p:cNvSpPr>
          <p:nvPr>
            <p:ph type="dt" sz="half" idx="10"/>
          </p:nvPr>
        </p:nvSpPr>
        <p:spPr/>
        <p:txBody>
          <a:bodyPr/>
          <a:lstStyle>
            <a:lvl1pPr>
              <a:defRPr/>
            </a:lvl1pPr>
          </a:lstStyle>
          <a:p>
            <a:pPr>
              <a:defRPr/>
            </a:pPr>
            <a:endParaRPr lang="en-US" dirty="0"/>
          </a:p>
        </p:txBody>
      </p:sp>
      <p:sp>
        <p:nvSpPr>
          <p:cNvPr id="13" name="Footer Placeholder 7"/>
          <p:cNvSpPr>
            <a:spLocks noGrp="1"/>
          </p:cNvSpPr>
          <p:nvPr>
            <p:ph type="ftr" sz="quarter" idx="11"/>
          </p:nvPr>
        </p:nvSpPr>
        <p:spPr/>
        <p:txBody>
          <a:bodyPr/>
          <a:lstStyle>
            <a:lvl1pPr>
              <a:defRPr/>
            </a:lvl1pPr>
          </a:lstStyle>
          <a:p>
            <a:pPr>
              <a:defRPr/>
            </a:pPr>
            <a:r>
              <a:rPr lang="en-US"/>
              <a:t>© 2020 Pearson Education, Inc., Hoboken, NJ. All rights reserved.        </a:t>
            </a:r>
            <a:endParaRPr lang="en-US" dirty="0"/>
          </a:p>
        </p:txBody>
      </p:sp>
      <p:sp>
        <p:nvSpPr>
          <p:cNvPr id="14" name="Slide Number Placeholder 8"/>
          <p:cNvSpPr>
            <a:spLocks noGrp="1"/>
          </p:cNvSpPr>
          <p:nvPr>
            <p:ph type="sldNum" sz="quarter" idx="12"/>
          </p:nvPr>
        </p:nvSpPr>
        <p:spPr/>
        <p:txBody>
          <a:bodyPr/>
          <a:lstStyle>
            <a:lvl1pPr>
              <a:defRPr/>
            </a:lvl1pPr>
          </a:lstStyle>
          <a:p>
            <a:pPr>
              <a:defRPr/>
            </a:pPr>
            <a:fld id="{26F83D9A-C836-424A-BFE9-562AD496458C}"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3" name="Group 6"/>
          <p:cNvGrpSpPr>
            <a:grpSpLocks/>
          </p:cNvGrpSpPr>
          <p:nvPr/>
        </p:nvGrpSpPr>
        <p:grpSpPr bwMode="auto">
          <a:xfrm>
            <a:off x="0" y="1373188"/>
            <a:ext cx="9144000" cy="5484812"/>
            <a:chOff x="0" y="1372650"/>
            <a:chExt cx="9144000" cy="5485350"/>
          </a:xfrm>
        </p:grpSpPr>
        <p:pic>
          <p:nvPicPr>
            <p:cNvPr id="4"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5"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a:t>Click to edit Master title style</a:t>
            </a:r>
            <a:endParaRPr/>
          </a:p>
        </p:txBody>
      </p:sp>
      <p:sp>
        <p:nvSpPr>
          <p:cNvPr id="6" name="Date Placeholder 2"/>
          <p:cNvSpPr>
            <a:spLocks noGrp="1"/>
          </p:cNvSpPr>
          <p:nvPr>
            <p:ph type="dt" sz="half" idx="10"/>
          </p:nvPr>
        </p:nvSpPr>
        <p:spPr/>
        <p:txBody>
          <a:bodyPr/>
          <a:lstStyle>
            <a:lvl1pPr>
              <a:defRPr/>
            </a:lvl1pPr>
          </a:lstStyle>
          <a:p>
            <a:pPr>
              <a:defRPr/>
            </a:pPr>
            <a:endParaRPr lang="en-US" dirty="0"/>
          </a:p>
        </p:txBody>
      </p:sp>
      <p:sp>
        <p:nvSpPr>
          <p:cNvPr id="7" name="Footer Placeholder 3"/>
          <p:cNvSpPr>
            <a:spLocks noGrp="1"/>
          </p:cNvSpPr>
          <p:nvPr>
            <p:ph type="ftr" sz="quarter" idx="11"/>
          </p:nvPr>
        </p:nvSpPr>
        <p:spPr/>
        <p:txBody>
          <a:bodyPr/>
          <a:lstStyle>
            <a:lvl1pPr>
              <a:defRPr/>
            </a:lvl1pPr>
          </a:lstStyle>
          <a:p>
            <a:pPr>
              <a:defRPr/>
            </a:pPr>
            <a:r>
              <a:rPr lang="en-US"/>
              <a:t>© 2020 Pearson Education, Inc., Hoboken, NJ. All rights reserved.        </a:t>
            </a:r>
            <a:endParaRPr lang="en-US" dirty="0"/>
          </a:p>
        </p:txBody>
      </p:sp>
      <p:sp>
        <p:nvSpPr>
          <p:cNvPr id="8" name="Slide Number Placeholder 4"/>
          <p:cNvSpPr>
            <a:spLocks noGrp="1"/>
          </p:cNvSpPr>
          <p:nvPr>
            <p:ph type="sldNum" sz="quarter" idx="12"/>
          </p:nvPr>
        </p:nvSpPr>
        <p:spPr/>
        <p:txBody>
          <a:bodyPr/>
          <a:lstStyle>
            <a:lvl1pPr>
              <a:defRPr/>
            </a:lvl1pPr>
          </a:lstStyle>
          <a:p>
            <a:pPr>
              <a:defRPr/>
            </a:pPr>
            <a:fld id="{A6C81D3C-7CFD-F64A-8F4D-B4FBF6F47242}"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Overlay-Blank.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3" name="Date Placeholder 1"/>
          <p:cNvSpPr>
            <a:spLocks noGrp="1"/>
          </p:cNvSpPr>
          <p:nvPr>
            <p:ph type="dt" sz="half" idx="10"/>
          </p:nvPr>
        </p:nvSpPr>
        <p:spPr/>
        <p:txBody>
          <a:bodyPr/>
          <a:lstStyle>
            <a:lvl1pPr>
              <a:defRPr/>
            </a:lvl1pPr>
          </a:lstStyle>
          <a:p>
            <a:pPr>
              <a:defRPr/>
            </a:pPr>
            <a:endParaRPr lang="en-US" dirty="0"/>
          </a:p>
        </p:txBody>
      </p:sp>
      <p:sp>
        <p:nvSpPr>
          <p:cNvPr id="4" name="Footer Placeholder 2"/>
          <p:cNvSpPr>
            <a:spLocks noGrp="1"/>
          </p:cNvSpPr>
          <p:nvPr>
            <p:ph type="ftr" sz="quarter" idx="11"/>
          </p:nvPr>
        </p:nvSpPr>
        <p:spPr/>
        <p:txBody>
          <a:bodyPr/>
          <a:lstStyle>
            <a:lvl1pPr>
              <a:defRPr/>
            </a:lvl1pPr>
          </a:lstStyle>
          <a:p>
            <a:pPr>
              <a:defRPr/>
            </a:pPr>
            <a:r>
              <a:rPr lang="en-US"/>
              <a:t>© 2020 Pearson Education, Inc., Hoboken, NJ. All rights reserved.        </a:t>
            </a:r>
            <a:endParaRPr lang="en-US" dirty="0"/>
          </a:p>
        </p:txBody>
      </p:sp>
      <p:sp>
        <p:nvSpPr>
          <p:cNvPr id="5" name="Slide Number Placeholder 3"/>
          <p:cNvSpPr>
            <a:spLocks noGrp="1"/>
          </p:cNvSpPr>
          <p:nvPr>
            <p:ph type="sldNum" sz="quarter" idx="12"/>
          </p:nvPr>
        </p:nvSpPr>
        <p:spPr/>
        <p:txBody>
          <a:bodyPr/>
          <a:lstStyle>
            <a:lvl1pPr>
              <a:defRPr/>
            </a:lvl1pPr>
          </a:lstStyle>
          <a:p>
            <a:pPr>
              <a:defRPr/>
            </a:pPr>
            <a:fld id="{FFA21184-CE60-A44C-B2FF-D4A9D68A5DEF}"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5" name="Group 11"/>
          <p:cNvGrpSpPr>
            <a:grpSpLocks/>
          </p:cNvGrpSpPr>
          <p:nvPr/>
        </p:nvGrpSpPr>
        <p:grpSpPr bwMode="auto">
          <a:xfrm>
            <a:off x="4267200" y="0"/>
            <a:ext cx="4876800" cy="6858000"/>
            <a:chOff x="4267200" y="0"/>
            <a:chExt cx="4876800" cy="6858000"/>
          </a:xfrm>
        </p:grpSpPr>
        <p:pic>
          <p:nvPicPr>
            <p:cNvPr id="6" name="Picture 7" descr="Overlay-Blank.jpg"/>
            <p:cNvPicPr>
              <a:picLocks noChangeAspect="1"/>
            </p:cNvPicPr>
            <p:nvPr userDrawn="1"/>
          </p:nvPicPr>
          <p:blipFill>
            <a:blip r:embed="rId2"/>
            <a:srcRect l="4301" r="46875"/>
            <a:stretch>
              <a:fillRect/>
            </a:stretch>
          </p:blipFill>
          <p:spPr bwMode="auto">
            <a:xfrm>
              <a:off x="4495800" y="0"/>
              <a:ext cx="4648200"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flipH="1">
              <a:off x="4267200" y="0"/>
              <a:ext cx="267891" cy="6858000"/>
            </a:xfrm>
            <a:prstGeom prst="rect">
              <a:avLst/>
            </a:prstGeom>
            <a:noFill/>
            <a:ln w="9525">
              <a:noFill/>
              <a:miter lim="800000"/>
              <a:headEnd/>
              <a:tailEnd/>
            </a:ln>
          </p:spPr>
        </p:pic>
      </p:grpSp>
      <p:sp>
        <p:nvSpPr>
          <p:cNvPr id="2" name="Title 1"/>
          <p:cNvSpPr>
            <a:spLocks noGrp="1"/>
          </p:cNvSpPr>
          <p:nvPr>
            <p:ph type="title"/>
          </p:nvPr>
        </p:nvSpPr>
        <p:spPr>
          <a:xfrm>
            <a:off x="381000" y="609600"/>
            <a:ext cx="3612776" cy="1537447"/>
          </a:xfrm>
        </p:spPr>
        <p:txBody>
          <a:bodyPr anchor="b"/>
          <a:lstStyle>
            <a:lvl1pPr algn="ctr">
              <a:lnSpc>
                <a:spcPct val="100000"/>
              </a:lnSpc>
              <a:defRPr sz="3600" b="0"/>
            </a:lvl1pPr>
          </a:lstStyle>
          <a:p>
            <a:r>
              <a:rPr lang="en-US"/>
              <a:t>Click to edit Master title style</a:t>
            </a:r>
            <a:endParaRPr/>
          </a:p>
        </p:txBody>
      </p:sp>
      <p:sp>
        <p:nvSpPr>
          <p:cNvPr id="3" name="Content Placeholder 2"/>
          <p:cNvSpPr>
            <a:spLocks noGrp="1"/>
          </p:cNvSpPr>
          <p:nvPr>
            <p:ph idx="1"/>
          </p:nvPr>
        </p:nvSpPr>
        <p:spPr>
          <a:xfrm>
            <a:off x="4885859" y="381001"/>
            <a:ext cx="3813174" cy="5697537"/>
          </a:xfrm>
        </p:spPr>
        <p:txBody>
          <a:bodyPr>
            <a:normAutofit/>
          </a:bodyPr>
          <a:lstStyle>
            <a:lvl1pPr>
              <a:defRPr sz="2400" b="0"/>
            </a:lvl1pPr>
            <a:lvl2pPr>
              <a:defRPr sz="2200" b="0"/>
            </a:lvl2pPr>
            <a:lvl3pPr>
              <a:defRPr sz="2000" b="0"/>
            </a:lvl3pPr>
            <a:lvl4pPr>
              <a:defRPr sz="1800" b="0"/>
            </a:lvl4pPr>
            <a:lvl5pPr>
              <a:defRPr sz="1800" b="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381000" y="2209801"/>
            <a:ext cx="3612776" cy="3200400"/>
          </a:xfrm>
        </p:spPr>
        <p:txBody>
          <a:bodyPr>
            <a:normAutofit/>
          </a:bodyPr>
          <a:lstStyle>
            <a:lvl1pPr marL="0" indent="0" algn="ctr">
              <a:buNone/>
              <a:defRPr sz="18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4"/>
          <p:cNvSpPr>
            <a:spLocks noGrp="1"/>
          </p:cNvSpPr>
          <p:nvPr>
            <p:ph type="dt" sz="half" idx="10"/>
          </p:nvPr>
        </p:nvSpPr>
        <p:spPr/>
        <p:txBody>
          <a:bodyPr/>
          <a:lstStyle>
            <a:lvl1pPr>
              <a:defRPr/>
            </a:lvl1pPr>
          </a:lstStyle>
          <a:p>
            <a:pPr>
              <a:defRPr/>
            </a:pPr>
            <a:endParaRPr lang="en-US" dirty="0"/>
          </a:p>
        </p:txBody>
      </p:sp>
      <p:sp>
        <p:nvSpPr>
          <p:cNvPr id="9" name="Footer Placeholder 5"/>
          <p:cNvSpPr>
            <a:spLocks noGrp="1"/>
          </p:cNvSpPr>
          <p:nvPr>
            <p:ph type="ftr" sz="quarter" idx="11"/>
          </p:nvPr>
        </p:nvSpPr>
        <p:spPr/>
        <p:txBody>
          <a:bodyPr/>
          <a:lstStyle>
            <a:lvl1pPr>
              <a:defRPr dirty="0">
                <a:solidFill>
                  <a:schemeClr val="tx2"/>
                </a:solidFill>
              </a:defRPr>
            </a:lvl1pPr>
          </a:lstStyle>
          <a:p>
            <a:pPr>
              <a:defRPr/>
            </a:pPr>
            <a:r>
              <a:rPr lang="en-US"/>
              <a:t>© 2020 Pearson Education, Inc., Hoboken, NJ. All rights reserved.        </a:t>
            </a:r>
            <a:endParaRPr lang="en-US" dirty="0"/>
          </a:p>
        </p:txBody>
      </p:sp>
      <p:sp>
        <p:nvSpPr>
          <p:cNvPr id="10" name="Slide Number Placeholder 6"/>
          <p:cNvSpPr>
            <a:spLocks noGrp="1"/>
          </p:cNvSpPr>
          <p:nvPr>
            <p:ph type="sldNum" sz="quarter" idx="12"/>
          </p:nvPr>
        </p:nvSpPr>
        <p:spPr/>
        <p:txBody>
          <a:bodyPr/>
          <a:lstStyle>
            <a:lvl1pPr algn="ctr">
              <a:defRPr smtClean="0">
                <a:solidFill>
                  <a:schemeClr val="tx2">
                    <a:lumMod val="40000"/>
                    <a:lumOff val="60000"/>
                  </a:schemeClr>
                </a:solidFill>
              </a:defRPr>
            </a:lvl1pPr>
          </a:lstStyle>
          <a:p>
            <a:pPr>
              <a:defRPr/>
            </a:pPr>
            <a:fld id="{4D9BF39D-4B0F-324A-B987-3B16D99F78EB}"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3314" name="Title Placeholder 1"/>
          <p:cNvSpPr>
            <a:spLocks noGrp="1"/>
          </p:cNvSpPr>
          <p:nvPr>
            <p:ph type="title"/>
          </p:nvPr>
        </p:nvSpPr>
        <p:spPr bwMode="auto">
          <a:xfrm>
            <a:off x="792163" y="39688"/>
            <a:ext cx="7570787" cy="14128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3315" name="Text Placeholder 2"/>
          <p:cNvSpPr>
            <a:spLocks noGrp="1"/>
          </p:cNvSpPr>
          <p:nvPr>
            <p:ph type="body" idx="1"/>
          </p:nvPr>
        </p:nvSpPr>
        <p:spPr bwMode="auto">
          <a:xfrm>
            <a:off x="792163" y="1762125"/>
            <a:ext cx="7570787" cy="42894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651625" y="6356350"/>
            <a:ext cx="2133600" cy="365125"/>
          </a:xfrm>
          <a:prstGeom prst="rect">
            <a:avLst/>
          </a:prstGeom>
        </p:spPr>
        <p:txBody>
          <a:bodyPr vert="horz" lIns="91440" tIns="45720" rIns="91440" bIns="45720" rtlCol="0" anchor="ctr"/>
          <a:lstStyle>
            <a:lvl1pPr algn="r">
              <a:defRPr sz="1200" b="1" dirty="0">
                <a:solidFill>
                  <a:schemeClr val="tx2">
                    <a:lumMod val="40000"/>
                    <a:lumOff val="60000"/>
                  </a:schemeClr>
                </a:solidFill>
              </a:defRPr>
            </a:lvl1pPr>
          </a:lstStyle>
          <a:p>
            <a:pPr>
              <a:defRPr/>
            </a:pPr>
            <a:endParaRPr lang="en-US" dirty="0"/>
          </a:p>
        </p:txBody>
      </p:sp>
      <p:sp>
        <p:nvSpPr>
          <p:cNvPr id="6" name="Slide Number Placeholder 5"/>
          <p:cNvSpPr>
            <a:spLocks noGrp="1"/>
          </p:cNvSpPr>
          <p:nvPr>
            <p:ph type="sldNum" sz="quarter" idx="4"/>
          </p:nvPr>
        </p:nvSpPr>
        <p:spPr>
          <a:xfrm>
            <a:off x="4267200" y="6356350"/>
            <a:ext cx="609600" cy="365125"/>
          </a:xfrm>
          <a:prstGeom prst="rect">
            <a:avLst/>
          </a:prstGeom>
        </p:spPr>
        <p:txBody>
          <a:bodyPr vert="horz" lIns="91440" tIns="45720" rIns="91440" bIns="45720" rtlCol="0" anchor="ctr"/>
          <a:lstStyle>
            <a:lvl1pPr algn="ctr">
              <a:defRPr sz="1200" b="1" smtClean="0">
                <a:solidFill>
                  <a:schemeClr val="tx2">
                    <a:lumMod val="40000"/>
                    <a:lumOff val="60000"/>
                  </a:schemeClr>
                </a:solidFill>
              </a:defRPr>
            </a:lvl1pPr>
          </a:lstStyle>
          <a:p>
            <a:pPr>
              <a:defRPr/>
            </a:pPr>
            <a:fld id="{AB2AE3DE-C085-3E4F-9F49-2111C24E15D2}" type="slidenum">
              <a:rPr lang="en-US"/>
              <a:pPr>
                <a:defRPr/>
              </a:pPr>
              <a:t>‹#›</a:t>
            </a:fld>
            <a:endParaRPr lang="en-US" dirty="0"/>
          </a:p>
        </p:txBody>
      </p:sp>
      <p:sp>
        <p:nvSpPr>
          <p:cNvPr id="5" name="Footer Placeholder 4"/>
          <p:cNvSpPr>
            <a:spLocks noGrp="1"/>
          </p:cNvSpPr>
          <p:nvPr>
            <p:ph type="ftr" sz="quarter" idx="3"/>
          </p:nvPr>
        </p:nvSpPr>
        <p:spPr>
          <a:xfrm>
            <a:off x="371475" y="6356350"/>
            <a:ext cx="2895600" cy="365125"/>
          </a:xfrm>
          <a:prstGeom prst="rect">
            <a:avLst/>
          </a:prstGeom>
        </p:spPr>
        <p:txBody>
          <a:bodyPr vert="horz" lIns="91440" tIns="45720" rIns="91440" bIns="45720" rtlCol="0" anchor="ctr"/>
          <a:lstStyle>
            <a:lvl1pPr algn="l">
              <a:defRPr sz="1200" b="1" dirty="0">
                <a:solidFill>
                  <a:schemeClr val="tx2">
                    <a:lumMod val="40000"/>
                    <a:lumOff val="60000"/>
                  </a:schemeClr>
                </a:solidFill>
              </a:defRPr>
            </a:lvl1pPr>
          </a:lstStyle>
          <a:p>
            <a:pPr>
              <a:defRPr/>
            </a:pPr>
            <a:r>
              <a:rPr lang="en-US"/>
              <a:t>© 2020 Pearson Education, Inc., Hoboken, NJ. All rights reserved.        </a:t>
            </a:r>
            <a:endParaRPr lang="en-US" dirty="0"/>
          </a:p>
        </p:txBody>
      </p:sp>
    </p:spTree>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 id="2147483746" r:id="rId13"/>
  </p:sldLayoutIdLst>
  <p:hf sldNum="0" hdr="0" dt="0"/>
  <p:txStyles>
    <p:titleStyle>
      <a:lvl1pPr algn="ctr" rtl="0" fontAlgn="base">
        <a:lnSpc>
          <a:spcPts val="6000"/>
        </a:lnSpc>
        <a:spcBef>
          <a:spcPct val="0"/>
        </a:spcBef>
        <a:spcAft>
          <a:spcPct val="0"/>
        </a:spcAft>
        <a:defRPr sz="5400" kern="1200">
          <a:solidFill>
            <a:schemeClr val="tx2"/>
          </a:solidFill>
          <a:latin typeface="+mn-lt"/>
          <a:ea typeface="ＭＳ Ｐゴシック" pitchFamily="-84" charset="-128"/>
          <a:cs typeface="ＭＳ Ｐゴシック" pitchFamily="-84" charset="-128"/>
        </a:defRPr>
      </a:lvl1pPr>
      <a:lvl2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2pPr>
      <a:lvl3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3pPr>
      <a:lvl4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4pPr>
      <a:lvl5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5pPr>
      <a:lvl6pPr marL="4572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6pPr>
      <a:lvl7pPr marL="9144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7pPr>
      <a:lvl8pPr marL="13716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8pPr>
      <a:lvl9pPr marL="18288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9pPr>
    </p:titleStyle>
    <p:bodyStyle>
      <a:lvl1pPr marL="342900" indent="-342900" algn="l" rtl="0" fontAlgn="base">
        <a:spcBef>
          <a:spcPts val="2400"/>
        </a:spcBef>
        <a:spcAft>
          <a:spcPct val="0"/>
        </a:spcAft>
        <a:buClr>
          <a:srgbClr val="BAABE3"/>
        </a:buClr>
        <a:buFont typeface="Candara" pitchFamily="-84" charset="0"/>
        <a:buChar char="•"/>
        <a:defRPr sz="2800" kern="1200">
          <a:solidFill>
            <a:schemeClr val="tx2"/>
          </a:solidFill>
          <a:latin typeface="+mn-lt"/>
          <a:ea typeface="ＭＳ Ｐゴシック" pitchFamily="-84" charset="-128"/>
          <a:cs typeface="ＭＳ Ｐゴシック" pitchFamily="-84" charset="-128"/>
        </a:defRPr>
      </a:lvl1pPr>
      <a:lvl2pPr marL="685800" indent="-336550" algn="l" rtl="0" fontAlgn="base">
        <a:spcBef>
          <a:spcPts val="600"/>
        </a:spcBef>
        <a:spcAft>
          <a:spcPct val="0"/>
        </a:spcAft>
        <a:buClr>
          <a:schemeClr val="tx2"/>
        </a:buClr>
        <a:buFont typeface="Candara" pitchFamily="-84" charset="0"/>
        <a:buChar char="•"/>
        <a:defRPr sz="2600" kern="1200">
          <a:solidFill>
            <a:schemeClr val="tx2"/>
          </a:solidFill>
          <a:latin typeface="+mn-lt"/>
          <a:ea typeface="ＭＳ Ｐゴシック" pitchFamily="-84" charset="-128"/>
          <a:cs typeface="+mn-cs"/>
        </a:defRPr>
      </a:lvl2pPr>
      <a:lvl3pPr marL="1035050" indent="-349250" algn="l" rtl="0" fontAlgn="base">
        <a:spcBef>
          <a:spcPts val="600"/>
        </a:spcBef>
        <a:spcAft>
          <a:spcPct val="0"/>
        </a:spcAft>
        <a:buClr>
          <a:srgbClr val="BAABE3"/>
        </a:buClr>
        <a:buFont typeface="Candara" pitchFamily="-84" charset="0"/>
        <a:buChar char="•"/>
        <a:defRPr sz="2400" kern="1200">
          <a:solidFill>
            <a:schemeClr val="tx2"/>
          </a:solidFill>
          <a:latin typeface="+mn-lt"/>
          <a:ea typeface="ＭＳ Ｐゴシック" pitchFamily="-84" charset="-128"/>
          <a:cs typeface="+mn-cs"/>
        </a:defRPr>
      </a:lvl3pPr>
      <a:lvl4pPr marL="1371600" indent="-336550" algn="l" rtl="0" fontAlgn="base">
        <a:spcBef>
          <a:spcPts val="600"/>
        </a:spcBef>
        <a:spcAft>
          <a:spcPct val="0"/>
        </a:spcAft>
        <a:buClr>
          <a:schemeClr val="tx2"/>
        </a:buClr>
        <a:buFont typeface="Candara" pitchFamily="-84" charset="0"/>
        <a:buChar char="•"/>
        <a:defRPr sz="2200" kern="1200">
          <a:solidFill>
            <a:schemeClr val="tx2"/>
          </a:solidFill>
          <a:latin typeface="+mn-lt"/>
          <a:ea typeface="ＭＳ Ｐゴシック" pitchFamily="-84" charset="-128"/>
          <a:cs typeface="+mn-cs"/>
        </a:defRPr>
      </a:lvl4pPr>
      <a:lvl5pPr marL="1720850" indent="-349250" algn="l" rtl="0" fontAlgn="base">
        <a:spcBef>
          <a:spcPts val="600"/>
        </a:spcBef>
        <a:spcAft>
          <a:spcPct val="0"/>
        </a:spcAft>
        <a:buClr>
          <a:srgbClr val="BAABE3"/>
        </a:buClr>
        <a:buFont typeface="Candara" pitchFamily="-84" charset="0"/>
        <a:buChar char="•"/>
        <a:defRPr sz="2000" kern="1200">
          <a:solidFill>
            <a:schemeClr val="tx2"/>
          </a:solidFill>
          <a:latin typeface="+mn-lt"/>
          <a:ea typeface="ＭＳ Ｐゴシック" pitchFamily="-84"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wmf"/></Relationships>
</file>

<file path=ppt/slides/_rels/slide11.xml.rels><?xml version="1.0" encoding="UTF-8" standalone="yes"?>
<Relationships xmlns="http://schemas.openxmlformats.org/package/2006/relationships"><Relationship Id="rId8" Type="http://schemas.openxmlformats.org/officeDocument/2006/relationships/diagramData" Target="../diagrams/data5.xml"/><Relationship Id="rId3" Type="http://schemas.openxmlformats.org/officeDocument/2006/relationships/diagramData" Target="../diagrams/data4.xml"/><Relationship Id="rId7" Type="http://schemas.microsoft.com/office/2007/relationships/diagramDrawing" Target="../diagrams/drawing4.xml"/><Relationship Id="rId12" Type="http://schemas.microsoft.com/office/2007/relationships/diagramDrawing" Target="../diagrams/drawing5.xml"/><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diagramColors" Target="../diagrams/colors4.xml"/><Relationship Id="rId11" Type="http://schemas.openxmlformats.org/officeDocument/2006/relationships/diagramColors" Target="../diagrams/colors5.xml"/><Relationship Id="rId5" Type="http://schemas.openxmlformats.org/officeDocument/2006/relationships/diagramQuickStyle" Target="../diagrams/quickStyle4.xml"/><Relationship Id="rId10" Type="http://schemas.openxmlformats.org/officeDocument/2006/relationships/diagramQuickStyle" Target="../diagrams/quickStyle5.xml"/><Relationship Id="rId4" Type="http://schemas.openxmlformats.org/officeDocument/2006/relationships/diagramLayout" Target="../diagrams/layout4.xml"/><Relationship Id="rId9" Type="http://schemas.openxmlformats.org/officeDocument/2006/relationships/diagramLayout" Target="../diagrams/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8.xml"/><Relationship Id="rId1" Type="http://schemas.openxmlformats.org/officeDocument/2006/relationships/vmlDrawing" Target="../drawings/vmlDrawing1.vml"/><Relationship Id="rId5" Type="http://schemas.openxmlformats.org/officeDocument/2006/relationships/image" Target="../media/image17.emf"/><Relationship Id="rId4" Type="http://schemas.openxmlformats.org/officeDocument/2006/relationships/package" Target="../embeddings/Microsoft_Word_Document.docx"/></Relationships>
</file>

<file path=ppt/slides/_rels/slide15.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8.xml"/><Relationship Id="rId1" Type="http://schemas.openxmlformats.org/officeDocument/2006/relationships/vmlDrawing" Target="../drawings/vmlDrawing2.vml"/><Relationship Id="rId5" Type="http://schemas.openxmlformats.org/officeDocument/2006/relationships/image" Target="../media/image28.emf"/><Relationship Id="rId4" Type="http://schemas.openxmlformats.org/officeDocument/2006/relationships/package" Target="../embeddings/Microsoft_Word_Document1.docx"/></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854200" y="3694113"/>
            <a:ext cx="5446713" cy="1470025"/>
          </a:xfrm>
        </p:spPr>
        <p:txBody>
          <a:bodyPr rtlCol="0">
            <a:noAutofit/>
          </a:bodyPr>
          <a:lstStyle/>
          <a:p>
            <a:pPr fontAlgn="auto">
              <a:spcAft>
                <a:spcPts val="0"/>
              </a:spcAft>
              <a:defRPr/>
            </a:pPr>
            <a:r>
              <a:rPr lang="en-US" dirty="0">
                <a:ea typeface="+mj-ea"/>
                <a:cs typeface="+mj-cs"/>
              </a:rPr>
              <a:t>Cryptography and Network Security</a:t>
            </a:r>
            <a:endParaRPr lang="en-AU" dirty="0">
              <a:ea typeface="+mj-ea"/>
              <a:cs typeface="+mj-cs"/>
            </a:endParaRPr>
          </a:p>
        </p:txBody>
      </p:sp>
      <p:sp>
        <p:nvSpPr>
          <p:cNvPr id="29699" name="Rectangle 3"/>
          <p:cNvSpPr>
            <a:spLocks noGrp="1" noChangeArrowheads="1"/>
          </p:cNvSpPr>
          <p:nvPr>
            <p:ph type="subTitle" idx="1"/>
          </p:nvPr>
        </p:nvSpPr>
        <p:spPr>
          <a:xfrm>
            <a:off x="1854200" y="5203825"/>
            <a:ext cx="5446713" cy="852488"/>
          </a:xfrm>
        </p:spPr>
        <p:txBody>
          <a:bodyPr/>
          <a:lstStyle/>
          <a:p>
            <a:pPr>
              <a:buFont typeface="Wingdings" pitchFamily="-84" charset="2"/>
              <a:buNone/>
            </a:pPr>
            <a:r>
              <a:rPr lang="en-US" dirty="0"/>
              <a:t>Eighth Edition</a:t>
            </a:r>
          </a:p>
          <a:p>
            <a:pPr>
              <a:buFont typeface="Wingdings" pitchFamily="-84" charset="2"/>
              <a:buNone/>
            </a:pPr>
            <a:r>
              <a:rPr lang="en-US" dirty="0"/>
              <a:t>	by William Stallings	</a:t>
            </a:r>
          </a:p>
          <a:p>
            <a:pPr>
              <a:buFont typeface="Wingdings" pitchFamily="-84" charset="2"/>
              <a:buNone/>
            </a:pPr>
            <a:endParaRPr lang="en-US" dirty="0"/>
          </a:p>
        </p:txBody>
      </p:sp>
      <p:pic>
        <p:nvPicPr>
          <p:cNvPr id="5" name="Picture Placeholder 4" descr="crypto.jpg"/>
          <p:cNvPicPr>
            <a:picLocks noGrp="1" noChangeAspect="1"/>
          </p:cNvPicPr>
          <p:nvPr>
            <p:ph type="pic" sz="quarter" idx="12"/>
          </p:nvPr>
        </p:nvPicPr>
        <p:blipFill>
          <a:blip r:embed="rId3">
            <a:alphaModFix/>
            <a:lum bright="28000"/>
          </a:blip>
          <a:srcRect l="-16674" t="-1111" r="-18211" b="44444"/>
          <a:stretch>
            <a:fillRect/>
          </a:stretch>
        </p:blipFill>
        <p:spPr>
          <a:xfrm>
            <a:off x="3581400" y="1447800"/>
            <a:ext cx="2109547" cy="1209027"/>
          </a:xfrm>
          <a:effectLst>
            <a:innerShdw blurRad="762000">
              <a:schemeClr val="accent1">
                <a:alpha val="80000"/>
              </a:schemeClr>
            </a:innerShdw>
            <a:softEdge rad="76200"/>
          </a:effectLst>
        </p:spPr>
      </p:pic>
      <p:sp>
        <p:nvSpPr>
          <p:cNvPr id="6" name="Footer Placeholder 5"/>
          <p:cNvSpPr>
            <a:spLocks noGrp="1"/>
          </p:cNvSpPr>
          <p:nvPr>
            <p:ph type="ftr" sz="quarter" idx="14"/>
          </p:nvPr>
        </p:nvSpPr>
        <p:spPr>
          <a:xfrm>
            <a:off x="0" y="6492875"/>
            <a:ext cx="4648200" cy="365125"/>
          </a:xfrm>
        </p:spPr>
        <p:txBody>
          <a:bodyPr/>
          <a:lstStyle/>
          <a:p>
            <a:pPr>
              <a:defRPr/>
            </a:pPr>
            <a:r>
              <a:rPr lang="en-US" sz="1050"/>
              <a:t>© 2020 Pearson Education, Inc., Hoboken, NJ. All rights reserved.        </a:t>
            </a:r>
            <a:endParaRPr lang="en-US" sz="10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Mobile Device Security</a:t>
            </a:r>
          </a:p>
        </p:txBody>
      </p:sp>
      <p:sp>
        <p:nvSpPr>
          <p:cNvPr id="3" name="Content Placeholder 2"/>
          <p:cNvSpPr>
            <a:spLocks noGrp="1"/>
          </p:cNvSpPr>
          <p:nvPr>
            <p:ph idx="1"/>
          </p:nvPr>
        </p:nvSpPr>
        <p:spPr>
          <a:xfrm>
            <a:off x="762000" y="1752600"/>
            <a:ext cx="7570787" cy="4800600"/>
          </a:xfrm>
        </p:spPr>
        <p:txBody>
          <a:bodyPr>
            <a:normAutofit fontScale="85000" lnSpcReduction="20000"/>
          </a:bodyPr>
          <a:lstStyle/>
          <a:p>
            <a:r>
              <a:rPr lang="en-US" dirty="0"/>
              <a:t>Mobile devices have become an essential element for organizations as part of the overall network infrastructure</a:t>
            </a:r>
          </a:p>
          <a:p>
            <a:r>
              <a:rPr lang="en-US" dirty="0"/>
              <a:t>Prior to the widespread use of smartphones, network security was based upon clearly defined perimeters that separated trusted internal networks from the untrusted Internet</a:t>
            </a:r>
          </a:p>
          <a:p>
            <a:r>
              <a:rPr lang="en-US" dirty="0"/>
              <a:t>Due to massive changes, an organization’s networks must now accommodate:</a:t>
            </a:r>
          </a:p>
          <a:p>
            <a:pPr lvl="1"/>
            <a:r>
              <a:rPr lang="en-US" dirty="0"/>
              <a:t>Growing use of new devices</a:t>
            </a:r>
          </a:p>
          <a:p>
            <a:pPr lvl="1"/>
            <a:r>
              <a:rPr lang="en-US" dirty="0"/>
              <a:t>Cloud-based applications</a:t>
            </a:r>
          </a:p>
          <a:p>
            <a:pPr lvl="1"/>
            <a:r>
              <a:rPr lang="en-US" dirty="0"/>
              <a:t>De-perimeterization</a:t>
            </a:r>
          </a:p>
          <a:p>
            <a:pPr lvl="1"/>
            <a:r>
              <a:rPr lang="en-US" dirty="0"/>
              <a:t>External business requirements</a:t>
            </a:r>
          </a:p>
        </p:txBody>
      </p:sp>
      <p:pic>
        <p:nvPicPr>
          <p:cNvPr id="4" name="Picture 3"/>
          <p:cNvPicPr>
            <a:picLocks noChangeAspect="1"/>
          </p:cNvPicPr>
          <p:nvPr/>
        </p:nvPicPr>
        <p:blipFill>
          <a:blip r:embed="rId3"/>
          <a:stretch>
            <a:fillRect/>
          </a:stretch>
        </p:blipFill>
        <p:spPr>
          <a:xfrm rot="20761772">
            <a:off x="6349766" y="5004033"/>
            <a:ext cx="1676400" cy="1676400"/>
          </a:xfrm>
          <a:prstGeom prst="rect">
            <a:avLst/>
          </a:prstGeom>
        </p:spPr>
      </p:pic>
      <p:pic>
        <p:nvPicPr>
          <p:cNvPr id="5" name="Picture 4"/>
          <p:cNvPicPr>
            <a:picLocks noChangeAspect="1"/>
          </p:cNvPicPr>
          <p:nvPr/>
        </p:nvPicPr>
        <p:blipFill>
          <a:blip r:embed="rId4"/>
          <a:stretch>
            <a:fillRect/>
          </a:stretch>
        </p:blipFill>
        <p:spPr>
          <a:xfrm rot="19227255">
            <a:off x="7947015" y="5917629"/>
            <a:ext cx="407638" cy="695051"/>
          </a:xfrm>
          <a:prstGeom prst="rect">
            <a:avLst/>
          </a:prstGeom>
        </p:spPr>
      </p:pic>
      <p:sp>
        <p:nvSpPr>
          <p:cNvPr id="6" name="Footer Placeholder 5"/>
          <p:cNvSpPr>
            <a:spLocks noGrp="1"/>
          </p:cNvSpPr>
          <p:nvPr>
            <p:ph type="ftr" sz="quarter" idx="11"/>
          </p:nvPr>
        </p:nvSpPr>
        <p:spPr>
          <a:xfrm>
            <a:off x="0" y="6492875"/>
            <a:ext cx="6477000" cy="365125"/>
          </a:xfrm>
        </p:spPr>
        <p:txBody>
          <a:bodyPr/>
          <a:lstStyle/>
          <a:p>
            <a:pPr>
              <a:defRPr/>
            </a:pPr>
            <a:r>
              <a:rPr lang="en-US" sz="1050"/>
              <a:t>© 2020 Pearson Education, Inc., Hoboken, NJ. All rights reserved.        </a:t>
            </a:r>
            <a:endParaRPr lang="en-US" sz="105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28600" y="-228600"/>
            <a:ext cx="9144000" cy="1103312"/>
          </a:xfrm>
        </p:spPr>
        <p:txBody>
          <a:bodyPr/>
          <a:lstStyle/>
          <a:p>
            <a:r>
              <a:rPr lang="en-US" dirty="0"/>
              <a:t>Security Threats</a:t>
            </a:r>
          </a:p>
        </p:txBody>
      </p:sp>
      <p:sp>
        <p:nvSpPr>
          <p:cNvPr id="3" name="Content Placeholder 2"/>
          <p:cNvSpPr>
            <a:spLocks noGrp="1"/>
          </p:cNvSpPr>
          <p:nvPr>
            <p:ph sz="half" idx="4294967295"/>
          </p:nvPr>
        </p:nvSpPr>
        <p:spPr>
          <a:xfrm>
            <a:off x="1066800" y="685800"/>
            <a:ext cx="6324600" cy="457200"/>
          </a:xfrm>
        </p:spPr>
        <p:txBody>
          <a:bodyPr>
            <a:normAutofit fontScale="85000" lnSpcReduction="10000"/>
          </a:bodyPr>
          <a:lstStyle/>
          <a:p>
            <a:r>
              <a:rPr lang="en-US" dirty="0"/>
              <a:t>Major security concerns for mobile devices:</a:t>
            </a:r>
          </a:p>
          <a:p>
            <a:pPr lvl="2"/>
            <a:endParaRPr lang="en-US" dirty="0"/>
          </a:p>
        </p:txBody>
      </p:sp>
      <p:graphicFrame>
        <p:nvGraphicFramePr>
          <p:cNvPr id="6" name="Diagram 5"/>
          <p:cNvGraphicFramePr/>
          <p:nvPr/>
        </p:nvGraphicFramePr>
        <p:xfrm>
          <a:off x="228600" y="990600"/>
          <a:ext cx="8763000" cy="2667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Diagram 6"/>
          <p:cNvGraphicFramePr/>
          <p:nvPr/>
        </p:nvGraphicFramePr>
        <p:xfrm>
          <a:off x="228600" y="3429000"/>
          <a:ext cx="8763000" cy="32766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8" name="Footer Placeholder 7"/>
          <p:cNvSpPr>
            <a:spLocks noGrp="1"/>
          </p:cNvSpPr>
          <p:nvPr>
            <p:ph type="ftr" sz="quarter" idx="11"/>
          </p:nvPr>
        </p:nvSpPr>
        <p:spPr>
          <a:xfrm>
            <a:off x="0" y="6492875"/>
            <a:ext cx="5715000" cy="365125"/>
          </a:xfrm>
        </p:spPr>
        <p:txBody>
          <a:bodyPr/>
          <a:lstStyle/>
          <a:p>
            <a:pPr>
              <a:defRPr/>
            </a:pPr>
            <a:r>
              <a:rPr lang="en-US" sz="1050"/>
              <a:t>© 2020 Pearson Education, Inc., Hoboken, NJ. All rights reserved.        </a:t>
            </a:r>
            <a:endParaRPr lang="en-US" sz="105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0" y="6492875"/>
            <a:ext cx="7620000" cy="365125"/>
          </a:xfrm>
        </p:spPr>
        <p:txBody>
          <a:bodyPr/>
          <a:lstStyle/>
          <a:p>
            <a:pPr>
              <a:defRPr/>
            </a:pPr>
            <a:r>
              <a:rPr lang="en-US" sz="1050"/>
              <a:t>© 2020 Pearson Education, Inc., Hoboken, NJ. All rights reserved.        </a:t>
            </a:r>
            <a:endParaRPr lang="en-US" sz="1050" dirty="0"/>
          </a:p>
        </p:txBody>
      </p:sp>
      <p:pic>
        <p:nvPicPr>
          <p:cNvPr id="4" name="Picture 3">
            <a:extLst>
              <a:ext uri="{FF2B5EF4-FFF2-40B4-BE49-F238E27FC236}">
                <a16:creationId xmlns:a16="http://schemas.microsoft.com/office/drawing/2014/main" id="{3DAEEFCA-7E81-5143-AC1D-EE43AD8337F3}"/>
              </a:ext>
            </a:extLst>
          </p:cNvPr>
          <p:cNvPicPr>
            <a:picLocks noChangeAspect="1"/>
          </p:cNvPicPr>
          <p:nvPr/>
        </p:nvPicPr>
        <p:blipFill rotWithShape="1">
          <a:blip r:embed="rId3"/>
          <a:srcRect t="10101" b="21650"/>
          <a:stretch/>
        </p:blipFill>
        <p:spPr>
          <a:xfrm>
            <a:off x="1152458" y="408782"/>
            <a:ext cx="6839083" cy="6040436"/>
          </a:xfrm>
          <a:prstGeom prst="rect">
            <a:avLst/>
          </a:prstGeom>
        </p:spPr>
      </p:pic>
    </p:spTree>
  </p:cSld>
  <p:clrMapOvr>
    <a:masterClrMapping/>
  </p:clrMapOvr>
  <p:transition>
    <p:dissolv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9688"/>
            <a:ext cx="9143999" cy="1412875"/>
          </a:xfrm>
        </p:spPr>
        <p:txBody>
          <a:bodyPr/>
          <a:lstStyle/>
          <a:p>
            <a:r>
              <a:rPr lang="en-US" dirty="0"/>
              <a:t>IEEE 802.11 </a:t>
            </a:r>
            <a:br>
              <a:rPr lang="en-US" dirty="0"/>
            </a:br>
            <a:r>
              <a:rPr lang="en-US" dirty="0"/>
              <a:t>Wireless LAN Overview</a:t>
            </a:r>
          </a:p>
        </p:txBody>
      </p:sp>
      <p:sp>
        <p:nvSpPr>
          <p:cNvPr id="3" name="Content Placeholder 2"/>
          <p:cNvSpPr>
            <a:spLocks noGrp="1"/>
          </p:cNvSpPr>
          <p:nvPr>
            <p:ph idx="1"/>
          </p:nvPr>
        </p:nvSpPr>
        <p:spPr>
          <a:xfrm>
            <a:off x="762000" y="1828800"/>
            <a:ext cx="7570787" cy="4562475"/>
          </a:xfrm>
        </p:spPr>
        <p:txBody>
          <a:bodyPr>
            <a:normAutofit lnSpcReduction="10000"/>
          </a:bodyPr>
          <a:lstStyle/>
          <a:p>
            <a:r>
              <a:rPr lang="en-US" dirty="0"/>
              <a:t>IEEE 802 is a committee that has developed standards for a wide range of local area networks (LANs)</a:t>
            </a:r>
          </a:p>
          <a:p>
            <a:r>
              <a:rPr lang="en-US" dirty="0"/>
              <a:t>In 1990 the IEEE 802 Committee formed a new working group, IEEE 802.11, with a charter to develop a protocol and transmission specifications for wireless LANs (WLANs)</a:t>
            </a:r>
          </a:p>
          <a:p>
            <a:r>
              <a:rPr lang="en-US" dirty="0"/>
              <a:t>Since that time, the demand for WLANs at different frequencies and data rates has exploded</a:t>
            </a:r>
          </a:p>
        </p:txBody>
      </p:sp>
      <p:sp>
        <p:nvSpPr>
          <p:cNvPr id="4" name="Footer Placeholder 3"/>
          <p:cNvSpPr>
            <a:spLocks noGrp="1"/>
          </p:cNvSpPr>
          <p:nvPr>
            <p:ph type="ftr" sz="quarter" idx="11"/>
          </p:nvPr>
        </p:nvSpPr>
        <p:spPr>
          <a:xfrm>
            <a:off x="0" y="6492875"/>
            <a:ext cx="5715000" cy="365125"/>
          </a:xfrm>
        </p:spPr>
        <p:txBody>
          <a:bodyPr/>
          <a:lstStyle/>
          <a:p>
            <a:pPr>
              <a:defRPr/>
            </a:pPr>
            <a:r>
              <a:rPr lang="en-US" sz="1050"/>
              <a:t>© 2020 Pearson Education, Inc., Hoboken, NJ. All rights reserved.        </a:t>
            </a:r>
            <a:endParaRPr lang="en-US" sz="105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791200" y="6400800"/>
            <a:ext cx="3260829" cy="261610"/>
          </a:xfrm>
          <a:prstGeom prst="rect">
            <a:avLst/>
          </a:prstGeom>
          <a:noFill/>
        </p:spPr>
        <p:txBody>
          <a:bodyPr wrap="none" rtlCol="0">
            <a:spAutoFit/>
          </a:bodyPr>
          <a:lstStyle/>
          <a:p>
            <a:r>
              <a:rPr lang="en-US" sz="1100" dirty="0"/>
              <a:t>(Table can be found on page 555 in the textbook)</a:t>
            </a:r>
          </a:p>
        </p:txBody>
      </p:sp>
      <p:sp>
        <p:nvSpPr>
          <p:cNvPr id="6" name="Footer Placeholder 5"/>
          <p:cNvSpPr>
            <a:spLocks noGrp="1"/>
          </p:cNvSpPr>
          <p:nvPr>
            <p:ph type="ftr" sz="quarter" idx="11"/>
          </p:nvPr>
        </p:nvSpPr>
        <p:spPr>
          <a:xfrm>
            <a:off x="0" y="6492875"/>
            <a:ext cx="5114925" cy="365125"/>
          </a:xfrm>
        </p:spPr>
        <p:txBody>
          <a:bodyPr/>
          <a:lstStyle/>
          <a:p>
            <a:pPr>
              <a:defRPr/>
            </a:pPr>
            <a:r>
              <a:rPr lang="en-US" sz="1050"/>
              <a:t>© 2020 Pearson Education, Inc., Hoboken, NJ. All rights reserved.        </a:t>
            </a:r>
            <a:endParaRPr lang="en-US" sz="1050" dirty="0"/>
          </a:p>
        </p:txBody>
      </p:sp>
      <p:sp>
        <p:nvSpPr>
          <p:cNvPr id="7" name="TextBox 6">
            <a:extLst>
              <a:ext uri="{FF2B5EF4-FFF2-40B4-BE49-F238E27FC236}">
                <a16:creationId xmlns:a16="http://schemas.microsoft.com/office/drawing/2014/main" id="{0A78065F-0171-DE4D-8D9A-1271CA74541C}"/>
              </a:ext>
            </a:extLst>
          </p:cNvPr>
          <p:cNvSpPr txBox="1"/>
          <p:nvPr/>
        </p:nvSpPr>
        <p:spPr>
          <a:xfrm>
            <a:off x="587829" y="892628"/>
            <a:ext cx="1247867" cy="952195"/>
          </a:xfrm>
          <a:prstGeom prst="rect">
            <a:avLst/>
          </a:prstGeom>
          <a:noFill/>
        </p:spPr>
        <p:txBody>
          <a:bodyPr wrap="square" rtlCol="0">
            <a:spAutoFit/>
          </a:bodyPr>
          <a:lstStyle/>
          <a:p>
            <a:endParaRPr lang="en-US" dirty="0"/>
          </a:p>
        </p:txBody>
      </p:sp>
      <p:sp>
        <p:nvSpPr>
          <p:cNvPr id="9" name="TextBox 8">
            <a:extLst>
              <a:ext uri="{FF2B5EF4-FFF2-40B4-BE49-F238E27FC236}">
                <a16:creationId xmlns:a16="http://schemas.microsoft.com/office/drawing/2014/main" id="{6A987984-2E87-CA40-BB31-1B0BE93A1B90}"/>
              </a:ext>
            </a:extLst>
          </p:cNvPr>
          <p:cNvSpPr txBox="1"/>
          <p:nvPr/>
        </p:nvSpPr>
        <p:spPr>
          <a:xfrm>
            <a:off x="323528" y="548680"/>
            <a:ext cx="8496944" cy="5688632"/>
          </a:xfrm>
          <a:prstGeom prst="rect">
            <a:avLst/>
          </a:prstGeom>
          <a:noFill/>
        </p:spPr>
        <p:txBody>
          <a:bodyPr wrap="square" rtlCol="0">
            <a:spAutoFit/>
          </a:bodyPr>
          <a:lstStyle/>
          <a:p>
            <a:endParaRPr lang="en-US" dirty="0"/>
          </a:p>
        </p:txBody>
      </p:sp>
      <p:graphicFrame>
        <p:nvGraphicFramePr>
          <p:cNvPr id="14" name="Object 13">
            <a:extLst>
              <a:ext uri="{FF2B5EF4-FFF2-40B4-BE49-F238E27FC236}">
                <a16:creationId xmlns:a16="http://schemas.microsoft.com/office/drawing/2014/main" id="{361406CB-B8B2-D342-9BB3-EAC25FCC454A}"/>
              </a:ext>
            </a:extLst>
          </p:cNvPr>
          <p:cNvGraphicFramePr>
            <a:graphicFrameLocks noChangeAspect="1"/>
          </p:cNvGraphicFramePr>
          <p:nvPr>
            <p:extLst>
              <p:ext uri="{D42A27DB-BD31-4B8C-83A1-F6EECF244321}">
                <p14:modId xmlns:p14="http://schemas.microsoft.com/office/powerpoint/2010/main" val="1035555153"/>
              </p:ext>
            </p:extLst>
          </p:nvPr>
        </p:nvGraphicFramePr>
        <p:xfrm>
          <a:off x="323528" y="91750"/>
          <a:ext cx="8496943" cy="6766250"/>
        </p:xfrm>
        <a:graphic>
          <a:graphicData uri="http://schemas.openxmlformats.org/presentationml/2006/ole">
            <mc:AlternateContent xmlns:mc="http://schemas.openxmlformats.org/markup-compatibility/2006">
              <mc:Choice xmlns:v="urn:schemas-microsoft-com:vml" Requires="v">
                <p:oleObj spid="_x0000_s1061" name="Document" r:id="rId4" imgW="5943600" imgH="4889500" progId="Word.Document.12">
                  <p:embed/>
                </p:oleObj>
              </mc:Choice>
              <mc:Fallback>
                <p:oleObj name="Document" r:id="rId4" imgW="5943600" imgH="4889500" progId="Word.Document.12">
                  <p:embed/>
                  <p:pic>
                    <p:nvPicPr>
                      <p:cNvPr id="0" name=""/>
                      <p:cNvPicPr/>
                      <p:nvPr/>
                    </p:nvPicPr>
                    <p:blipFill>
                      <a:blip r:embed="rId5"/>
                      <a:stretch>
                        <a:fillRect/>
                      </a:stretch>
                    </p:blipFill>
                    <p:spPr>
                      <a:xfrm>
                        <a:off x="323528" y="91750"/>
                        <a:ext cx="8496943" cy="6766250"/>
                      </a:xfrm>
                      <a:prstGeom prst="rect">
                        <a:avLst/>
                      </a:prstGeom>
                    </p:spPr>
                  </p:pic>
                </p:oleObj>
              </mc:Fallback>
            </mc:AlternateContent>
          </a:graphicData>
        </a:graphic>
      </p:graphicFrame>
      <p:cxnSp>
        <p:nvCxnSpPr>
          <p:cNvPr id="16" name="Straight Connector 15">
            <a:extLst>
              <a:ext uri="{FF2B5EF4-FFF2-40B4-BE49-F238E27FC236}">
                <a16:creationId xmlns:a16="http://schemas.microsoft.com/office/drawing/2014/main" id="{12AD292F-96B5-FD44-A48B-6BF828028EE8}"/>
              </a:ext>
            </a:extLst>
          </p:cNvPr>
          <p:cNvCxnSpPr/>
          <p:nvPr/>
        </p:nvCxnSpPr>
        <p:spPr>
          <a:xfrm>
            <a:off x="8820472" y="892628"/>
            <a:ext cx="0" cy="5508172"/>
          </a:xfrm>
          <a:prstGeom prst="line">
            <a:avLst/>
          </a:prstGeom>
          <a:ln w="22225">
            <a:solidFill>
              <a:schemeClr val="tx1">
                <a:alpha val="5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med">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Wi-Fi Alliance</a:t>
            </a:r>
          </a:p>
        </p:txBody>
      </p:sp>
      <p:sp>
        <p:nvSpPr>
          <p:cNvPr id="3" name="Content Placeholder 2"/>
          <p:cNvSpPr>
            <a:spLocks noGrp="1"/>
          </p:cNvSpPr>
          <p:nvPr>
            <p:ph idx="1"/>
          </p:nvPr>
        </p:nvSpPr>
        <p:spPr>
          <a:xfrm>
            <a:off x="792163" y="1762125"/>
            <a:ext cx="7570787" cy="4867275"/>
          </a:xfrm>
        </p:spPr>
        <p:txBody>
          <a:bodyPr>
            <a:normAutofit fontScale="62500" lnSpcReduction="20000"/>
          </a:bodyPr>
          <a:lstStyle/>
          <a:p>
            <a:r>
              <a:rPr lang="en-US" dirty="0"/>
              <a:t>The first 802.11 standard to gain broad industry acceptance was 802.11b</a:t>
            </a:r>
          </a:p>
          <a:p>
            <a:r>
              <a:rPr lang="en-US" dirty="0"/>
              <a:t>Wireless Ethernet Compatibility Alliance (WECA)</a:t>
            </a:r>
          </a:p>
          <a:p>
            <a:pPr lvl="1"/>
            <a:r>
              <a:rPr lang="en-US" dirty="0"/>
              <a:t>An industry consortium formed in 1999</a:t>
            </a:r>
          </a:p>
          <a:p>
            <a:pPr lvl="1"/>
            <a:r>
              <a:rPr lang="en-US" dirty="0"/>
              <a:t>Subsequently renamed the Wi-Fi (Wireless Fidelity) Alliance</a:t>
            </a:r>
          </a:p>
          <a:p>
            <a:pPr lvl="1"/>
            <a:r>
              <a:rPr lang="en-US" dirty="0"/>
              <a:t>Created a test suite to certify interoperability for 802.11 products</a:t>
            </a:r>
          </a:p>
          <a:p>
            <a:r>
              <a:rPr lang="en-US" dirty="0"/>
              <a:t>Wi-Fi</a:t>
            </a:r>
          </a:p>
          <a:p>
            <a:pPr lvl="1"/>
            <a:r>
              <a:rPr lang="en-US" dirty="0"/>
              <a:t>The term used for certified 802.11b products</a:t>
            </a:r>
          </a:p>
          <a:p>
            <a:pPr lvl="1"/>
            <a:r>
              <a:rPr lang="en-US" dirty="0"/>
              <a:t>Has been extended to 802.11g products</a:t>
            </a:r>
          </a:p>
          <a:p>
            <a:r>
              <a:rPr lang="en-US" dirty="0"/>
              <a:t>Wi-Fi5</a:t>
            </a:r>
          </a:p>
          <a:p>
            <a:pPr lvl="1"/>
            <a:r>
              <a:rPr lang="en-US" dirty="0"/>
              <a:t>A certification process for 802.11a products that was developed by the Wi-Fi Alliance</a:t>
            </a:r>
          </a:p>
          <a:p>
            <a:pPr marL="342900" lvl="1" indent="-342900">
              <a:spcBef>
                <a:spcPts val="2400"/>
              </a:spcBef>
              <a:buClr>
                <a:srgbClr val="BAABE3"/>
              </a:buClr>
            </a:pPr>
            <a:r>
              <a:rPr lang="en-US" sz="2880" dirty="0">
                <a:cs typeface="ＭＳ Ｐゴシック" pitchFamily="-84" charset="-128"/>
              </a:rPr>
              <a:t>Recently the Wi-Fi Alliance has developed certification procedures for IEEE 802.11 security standards</a:t>
            </a:r>
          </a:p>
          <a:p>
            <a:pPr lvl="1"/>
            <a:r>
              <a:rPr lang="en-US" sz="2500" dirty="0"/>
              <a:t>Referred to as Wi-Fi Protected Access (WPA) </a:t>
            </a:r>
          </a:p>
          <a:p>
            <a:endParaRPr lang="en-US" dirty="0"/>
          </a:p>
        </p:txBody>
      </p:sp>
      <p:pic>
        <p:nvPicPr>
          <p:cNvPr id="4" name="Picture 3"/>
          <p:cNvPicPr>
            <a:picLocks noChangeAspect="1"/>
          </p:cNvPicPr>
          <p:nvPr/>
        </p:nvPicPr>
        <p:blipFill>
          <a:blip r:embed="rId3"/>
          <a:stretch>
            <a:fillRect/>
          </a:stretch>
        </p:blipFill>
        <p:spPr>
          <a:xfrm>
            <a:off x="6705228" y="3048000"/>
            <a:ext cx="2438772" cy="2127250"/>
          </a:xfrm>
          <a:prstGeom prst="rect">
            <a:avLst/>
          </a:prstGeom>
        </p:spPr>
      </p:pic>
      <p:sp>
        <p:nvSpPr>
          <p:cNvPr id="5" name="Footer Placeholder 4"/>
          <p:cNvSpPr>
            <a:spLocks noGrp="1"/>
          </p:cNvSpPr>
          <p:nvPr>
            <p:ph type="ftr" sz="quarter" idx="11"/>
          </p:nvPr>
        </p:nvSpPr>
        <p:spPr>
          <a:xfrm>
            <a:off x="0" y="6492875"/>
            <a:ext cx="6172200" cy="365125"/>
          </a:xfrm>
        </p:spPr>
        <p:txBody>
          <a:bodyPr/>
          <a:lstStyle/>
          <a:p>
            <a:pPr>
              <a:defRPr/>
            </a:pPr>
            <a:r>
              <a:rPr lang="en-US" sz="1050"/>
              <a:t>© 2020 Pearson Education, Inc., Hoboken, NJ. All rights reserved.        </a:t>
            </a:r>
            <a:endParaRPr lang="en-US" sz="105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0" y="6492875"/>
            <a:ext cx="6172200" cy="365125"/>
          </a:xfrm>
        </p:spPr>
        <p:txBody>
          <a:bodyPr/>
          <a:lstStyle/>
          <a:p>
            <a:pPr>
              <a:defRPr/>
            </a:pPr>
            <a:r>
              <a:rPr lang="en-US" sz="1050"/>
              <a:t>© 2020 Pearson Education, Inc., Hoboken, NJ. All rights reserved.        </a:t>
            </a:r>
            <a:endParaRPr lang="en-US" dirty="0"/>
          </a:p>
        </p:txBody>
      </p:sp>
      <p:pic>
        <p:nvPicPr>
          <p:cNvPr id="5" name="Picture 4">
            <a:extLst>
              <a:ext uri="{FF2B5EF4-FFF2-40B4-BE49-F238E27FC236}">
                <a16:creationId xmlns:a16="http://schemas.microsoft.com/office/drawing/2014/main" id="{2308ADA6-E1D4-F94D-AD8C-B1E7CD15E3CA}"/>
              </a:ext>
            </a:extLst>
          </p:cNvPr>
          <p:cNvPicPr>
            <a:picLocks noChangeAspect="1"/>
          </p:cNvPicPr>
          <p:nvPr/>
        </p:nvPicPr>
        <p:blipFill rotWithShape="1">
          <a:blip r:embed="rId3"/>
          <a:srcRect t="23750" b="18501"/>
          <a:stretch/>
        </p:blipFill>
        <p:spPr>
          <a:xfrm>
            <a:off x="213215" y="0"/>
            <a:ext cx="8717570" cy="6515011"/>
          </a:xfrm>
          <a:prstGeom prst="rect">
            <a:avLst/>
          </a:prstGeom>
        </p:spPr>
      </p:pic>
      <p:sp>
        <p:nvSpPr>
          <p:cNvPr id="6" name="TextBox 5">
            <a:extLst>
              <a:ext uri="{FF2B5EF4-FFF2-40B4-BE49-F238E27FC236}">
                <a16:creationId xmlns:a16="http://schemas.microsoft.com/office/drawing/2014/main" id="{45A6EF9A-D418-5F4C-BA1E-29A334A79F85}"/>
              </a:ext>
            </a:extLst>
          </p:cNvPr>
          <p:cNvSpPr txBox="1"/>
          <p:nvPr/>
        </p:nvSpPr>
        <p:spPr>
          <a:xfrm>
            <a:off x="8055429" y="5812971"/>
            <a:ext cx="184731" cy="369332"/>
          </a:xfrm>
          <a:prstGeom prst="rect">
            <a:avLst/>
          </a:prstGeom>
          <a:noFill/>
        </p:spPr>
        <p:txBody>
          <a:bodyPr wrap="none" rtlCol="0">
            <a:spAutoFit/>
          </a:bodyPr>
          <a:lstStyle/>
          <a:p>
            <a:endParaRPr lang="en-US" dirty="0"/>
          </a:p>
        </p:txBody>
      </p:sp>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0" y="6492875"/>
            <a:ext cx="6553200" cy="365125"/>
          </a:xfrm>
        </p:spPr>
        <p:txBody>
          <a:bodyPr/>
          <a:lstStyle/>
          <a:p>
            <a:pPr>
              <a:defRPr/>
            </a:pPr>
            <a:r>
              <a:rPr lang="en-US" sz="1050"/>
              <a:t>© 2020 Pearson Education, Inc., Hoboken, NJ. All rights reserved.        </a:t>
            </a:r>
            <a:endParaRPr lang="en-US" sz="1050" dirty="0"/>
          </a:p>
        </p:txBody>
      </p:sp>
      <p:pic>
        <p:nvPicPr>
          <p:cNvPr id="5" name="Picture 4">
            <a:extLst>
              <a:ext uri="{FF2B5EF4-FFF2-40B4-BE49-F238E27FC236}">
                <a16:creationId xmlns:a16="http://schemas.microsoft.com/office/drawing/2014/main" id="{B3C90F26-5827-264F-A97A-87ADFBEF0D02}"/>
              </a:ext>
            </a:extLst>
          </p:cNvPr>
          <p:cNvPicPr>
            <a:picLocks noChangeAspect="1"/>
          </p:cNvPicPr>
          <p:nvPr/>
        </p:nvPicPr>
        <p:blipFill rotWithShape="1">
          <a:blip r:embed="rId3"/>
          <a:srcRect t="23750" b="50000"/>
          <a:stretch/>
        </p:blipFill>
        <p:spPr>
          <a:xfrm>
            <a:off x="-409403" y="1628800"/>
            <a:ext cx="9962805" cy="3384376"/>
          </a:xfrm>
          <a:prstGeom prst="rect">
            <a:avLst/>
          </a:prstGeom>
        </p:spPr>
      </p:pic>
    </p:spTree>
  </p:cSld>
  <p:clrMapOvr>
    <a:masterClrMapping/>
  </p:clrMapOvr>
  <p:transition spd="med">
    <p:wipe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0" y="6492875"/>
            <a:ext cx="5638800" cy="365125"/>
          </a:xfrm>
        </p:spPr>
        <p:txBody>
          <a:bodyPr/>
          <a:lstStyle/>
          <a:p>
            <a:pPr>
              <a:defRPr/>
            </a:pPr>
            <a:r>
              <a:rPr lang="en-US" sz="1050"/>
              <a:t>© 2020 Pearson Education, Inc., Hoboken, NJ. All rights reserved.        </a:t>
            </a:r>
            <a:endParaRPr lang="en-US" sz="1050" dirty="0"/>
          </a:p>
        </p:txBody>
      </p:sp>
      <p:pic>
        <p:nvPicPr>
          <p:cNvPr id="5" name="Picture 4">
            <a:extLst>
              <a:ext uri="{FF2B5EF4-FFF2-40B4-BE49-F238E27FC236}">
                <a16:creationId xmlns:a16="http://schemas.microsoft.com/office/drawing/2014/main" id="{29DE9701-7B24-4E42-AF18-A369499556AF}"/>
              </a:ext>
            </a:extLst>
          </p:cNvPr>
          <p:cNvPicPr>
            <a:picLocks noChangeAspect="1"/>
          </p:cNvPicPr>
          <p:nvPr/>
        </p:nvPicPr>
        <p:blipFill rotWithShape="1">
          <a:blip r:embed="rId3"/>
          <a:srcRect t="13250" b="16401"/>
          <a:stretch/>
        </p:blipFill>
        <p:spPr>
          <a:xfrm>
            <a:off x="979476" y="101519"/>
            <a:ext cx="7185048" cy="6541261"/>
          </a:xfrm>
          <a:prstGeom prst="rect">
            <a:avLst/>
          </a:prstGeom>
        </p:spPr>
      </p:pic>
    </p:spTree>
  </p:cSld>
  <p:clrMapOvr>
    <a:masterClrMapping/>
  </p:clrMapOvr>
  <p:transition spd="med">
    <p:pull dir="l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0" y="6492875"/>
            <a:ext cx="7086600" cy="365125"/>
          </a:xfrm>
        </p:spPr>
        <p:txBody>
          <a:bodyPr/>
          <a:lstStyle/>
          <a:p>
            <a:pPr>
              <a:defRPr/>
            </a:pPr>
            <a:r>
              <a:rPr lang="en-US" sz="1050"/>
              <a:t>© 2020 Pearson Education, Inc., Hoboken, NJ. All rights reserved.        </a:t>
            </a:r>
            <a:endParaRPr lang="en-US" sz="1050" dirty="0"/>
          </a:p>
        </p:txBody>
      </p:sp>
      <p:pic>
        <p:nvPicPr>
          <p:cNvPr id="2" name="Picture 1">
            <a:extLst>
              <a:ext uri="{FF2B5EF4-FFF2-40B4-BE49-F238E27FC236}">
                <a16:creationId xmlns:a16="http://schemas.microsoft.com/office/drawing/2014/main" id="{D2BC76D6-D19E-C24A-97F0-C26A490B21EF}"/>
              </a:ext>
            </a:extLst>
          </p:cNvPr>
          <p:cNvPicPr>
            <a:picLocks noChangeAspect="1"/>
          </p:cNvPicPr>
          <p:nvPr/>
        </p:nvPicPr>
        <p:blipFill>
          <a:blip r:embed="rId3"/>
          <a:stretch>
            <a:fillRect/>
          </a:stretch>
        </p:blipFill>
        <p:spPr>
          <a:xfrm>
            <a:off x="-830249" y="404663"/>
            <a:ext cx="10875125" cy="6088211"/>
          </a:xfrm>
          <a:prstGeom prst="rect">
            <a:avLst/>
          </a:prstGeom>
        </p:spPr>
      </p:pic>
      <p:sp>
        <p:nvSpPr>
          <p:cNvPr id="3" name="TextBox 2">
            <a:extLst>
              <a:ext uri="{FF2B5EF4-FFF2-40B4-BE49-F238E27FC236}">
                <a16:creationId xmlns:a16="http://schemas.microsoft.com/office/drawing/2014/main" id="{E7C5125E-E2A6-264F-8C84-87FBBA9B1AE2}"/>
              </a:ext>
            </a:extLst>
          </p:cNvPr>
          <p:cNvSpPr txBox="1"/>
          <p:nvPr/>
        </p:nvSpPr>
        <p:spPr>
          <a:xfrm>
            <a:off x="6228184" y="6199421"/>
            <a:ext cx="2449710" cy="253916"/>
          </a:xfrm>
          <a:prstGeom prst="rect">
            <a:avLst/>
          </a:prstGeom>
          <a:noFill/>
        </p:spPr>
        <p:txBody>
          <a:bodyPr wrap="none" rtlCol="0">
            <a:spAutoFit/>
          </a:bodyPr>
          <a:lstStyle/>
          <a:p>
            <a:r>
              <a:rPr lang="en-US" sz="1050" dirty="0"/>
              <a:t>(Table is on page 559 in the textbook)</a:t>
            </a:r>
          </a:p>
        </p:txBody>
      </p:sp>
    </p:spTree>
  </p:cSld>
  <p:clrMapOvr>
    <a:masterClrMapping/>
  </p:clrMapOvr>
  <p:transition spd="med">
    <p:wipe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a:xfrm>
            <a:off x="1905000" y="3276600"/>
            <a:ext cx="5446713" cy="1470025"/>
          </a:xfrm>
        </p:spPr>
        <p:txBody>
          <a:bodyPr rtlCol="0">
            <a:noAutofit/>
          </a:bodyPr>
          <a:lstStyle/>
          <a:p>
            <a:pPr fontAlgn="auto">
              <a:spcAft>
                <a:spcPts val="0"/>
              </a:spcAft>
              <a:defRPr/>
            </a:pPr>
            <a:r>
              <a:rPr lang="en-US" dirty="0">
                <a:ea typeface="+mj-ea"/>
                <a:cs typeface="+mj-cs"/>
              </a:rPr>
              <a:t>Chapter 18</a:t>
            </a:r>
          </a:p>
        </p:txBody>
      </p:sp>
      <p:sp>
        <p:nvSpPr>
          <p:cNvPr id="31747" name="Subtitle 13"/>
          <p:cNvSpPr>
            <a:spLocks noGrp="1"/>
          </p:cNvSpPr>
          <p:nvPr>
            <p:ph type="subTitle" idx="1"/>
          </p:nvPr>
        </p:nvSpPr>
        <p:spPr>
          <a:xfrm>
            <a:off x="1600200" y="5029200"/>
            <a:ext cx="6096000" cy="852488"/>
          </a:xfrm>
        </p:spPr>
        <p:txBody>
          <a:bodyPr/>
          <a:lstStyle/>
          <a:p>
            <a:r>
              <a:rPr lang="en-US" sz="3600" dirty="0"/>
              <a:t>Wireless Network Security</a:t>
            </a:r>
          </a:p>
        </p:txBody>
      </p:sp>
      <p:pic>
        <p:nvPicPr>
          <p:cNvPr id="4" name="Picture Placeholder 4" descr="crypto.jpg"/>
          <p:cNvPicPr>
            <a:picLocks noChangeAspect="1"/>
          </p:cNvPicPr>
          <p:nvPr/>
        </p:nvPicPr>
        <p:blipFill>
          <a:blip r:embed="rId3">
            <a:alphaModFix/>
            <a:lum bright="28000"/>
          </a:blip>
          <a:srcRect l="-16674" t="-1111" r="-18211" b="44444"/>
          <a:stretch>
            <a:fillRect/>
          </a:stretch>
        </p:blipFill>
        <p:spPr bwMode="auto">
          <a:xfrm>
            <a:off x="3581400" y="1447800"/>
            <a:ext cx="2109547" cy="1209027"/>
          </a:xfrm>
          <a:prstGeom prst="ellipse">
            <a:avLst/>
          </a:prstGeom>
          <a:solidFill>
            <a:schemeClr val="bg1">
              <a:lumMod val="85000"/>
            </a:schemeClr>
          </a:solidFill>
          <a:ln w="101600">
            <a:noFill/>
            <a:miter lim="800000"/>
            <a:headEnd/>
            <a:tailEnd/>
          </a:ln>
          <a:effectLst>
            <a:innerShdw blurRad="762000">
              <a:schemeClr val="accent1">
                <a:alpha val="80000"/>
              </a:schemeClr>
            </a:innerShdw>
            <a:softEdge rad="76200"/>
          </a:effectLst>
        </p:spPr>
      </p:pic>
      <p:sp>
        <p:nvSpPr>
          <p:cNvPr id="5" name="Footer Placeholder 4"/>
          <p:cNvSpPr>
            <a:spLocks noGrp="1"/>
          </p:cNvSpPr>
          <p:nvPr>
            <p:ph type="ftr" sz="quarter" idx="11"/>
          </p:nvPr>
        </p:nvSpPr>
        <p:spPr>
          <a:xfrm>
            <a:off x="0" y="6492875"/>
            <a:ext cx="4648200" cy="365125"/>
          </a:xfrm>
        </p:spPr>
        <p:txBody>
          <a:bodyPr/>
          <a:lstStyle/>
          <a:p>
            <a:pPr>
              <a:defRPr/>
            </a:pPr>
            <a:r>
              <a:rPr lang="en-US" sz="1050"/>
              <a:t>© 2020 Pearson Education, Inc., Hoboken, NJ. All rights reserved.        </a:t>
            </a:r>
            <a:endParaRPr lang="en-US" sz="105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Distribution of Messages Within a DS</a:t>
            </a:r>
          </a:p>
        </p:txBody>
      </p:sp>
      <p:sp>
        <p:nvSpPr>
          <p:cNvPr id="11" name="Content Placeholder 10"/>
          <p:cNvSpPr>
            <a:spLocks noGrp="1"/>
          </p:cNvSpPr>
          <p:nvPr>
            <p:ph idx="1"/>
          </p:nvPr>
        </p:nvSpPr>
        <p:spPr>
          <a:xfrm>
            <a:off x="457200" y="1524000"/>
            <a:ext cx="8534400" cy="762000"/>
          </a:xfrm>
        </p:spPr>
        <p:txBody>
          <a:bodyPr>
            <a:normAutofit fontScale="92500" lnSpcReduction="20000"/>
          </a:bodyPr>
          <a:lstStyle/>
          <a:p>
            <a:r>
              <a:rPr lang="en-US" dirty="0"/>
              <a:t> The two services involved with the distribution of messages within a DS are:</a:t>
            </a:r>
          </a:p>
        </p:txBody>
      </p:sp>
      <p:graphicFrame>
        <p:nvGraphicFramePr>
          <p:cNvPr id="5" name="Diagram 4"/>
          <p:cNvGraphicFramePr/>
          <p:nvPr/>
        </p:nvGraphicFramePr>
        <p:xfrm>
          <a:off x="1524000" y="1854200"/>
          <a:ext cx="6324600" cy="5003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Footer Placeholder 5"/>
          <p:cNvSpPr>
            <a:spLocks noGrp="1"/>
          </p:cNvSpPr>
          <p:nvPr>
            <p:ph type="ftr" sz="quarter" idx="11"/>
          </p:nvPr>
        </p:nvSpPr>
        <p:spPr>
          <a:xfrm>
            <a:off x="0" y="6492875"/>
            <a:ext cx="5867400" cy="365125"/>
          </a:xfrm>
        </p:spPr>
        <p:txBody>
          <a:bodyPr/>
          <a:lstStyle/>
          <a:p>
            <a:pPr>
              <a:defRPr/>
            </a:pPr>
            <a:r>
              <a:rPr lang="en-US" sz="1050"/>
              <a:t>© 2020 Pearson Education, Inc., Hoboken, NJ. All rights reserved.        </a:t>
            </a:r>
            <a:endParaRPr lang="en-US" sz="105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9688"/>
            <a:ext cx="9143999" cy="1412875"/>
          </a:xfrm>
        </p:spPr>
        <p:txBody>
          <a:bodyPr/>
          <a:lstStyle/>
          <a:p>
            <a:r>
              <a:rPr lang="en-US" dirty="0"/>
              <a:t>Association-Related Services</a:t>
            </a:r>
          </a:p>
        </p:txBody>
      </p:sp>
      <p:sp>
        <p:nvSpPr>
          <p:cNvPr id="3" name="Content Placeholder 2"/>
          <p:cNvSpPr>
            <a:spLocks noGrp="1"/>
          </p:cNvSpPr>
          <p:nvPr>
            <p:ph idx="1"/>
          </p:nvPr>
        </p:nvSpPr>
        <p:spPr>
          <a:xfrm>
            <a:off x="838200" y="1600200"/>
            <a:ext cx="7570787" cy="523875"/>
          </a:xfrm>
        </p:spPr>
        <p:txBody>
          <a:bodyPr>
            <a:normAutofit/>
          </a:bodyPr>
          <a:lstStyle/>
          <a:p>
            <a:r>
              <a:rPr lang="en-US" dirty="0"/>
              <a:t>Transition types based on mobility:</a:t>
            </a:r>
          </a:p>
        </p:txBody>
      </p:sp>
      <p:graphicFrame>
        <p:nvGraphicFramePr>
          <p:cNvPr id="4" name="Diagram 3"/>
          <p:cNvGraphicFramePr/>
          <p:nvPr/>
        </p:nvGraphicFramePr>
        <p:xfrm>
          <a:off x="381000" y="2286000"/>
          <a:ext cx="8382000" cy="421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0" y="6492875"/>
            <a:ext cx="6400800" cy="365125"/>
          </a:xfrm>
        </p:spPr>
        <p:txBody>
          <a:bodyPr/>
          <a:lstStyle/>
          <a:p>
            <a:pPr>
              <a:defRPr/>
            </a:pPr>
            <a:r>
              <a:rPr lang="en-US" sz="1050"/>
              <a:t>© 2020 Pearson Education, Inc., Hoboken, NJ. All rights reserved.        </a:t>
            </a:r>
            <a:endParaRPr lang="en-US" sz="105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9688"/>
            <a:ext cx="9143999" cy="1412875"/>
          </a:xfrm>
        </p:spPr>
        <p:txBody>
          <a:bodyPr/>
          <a:lstStyle/>
          <a:p>
            <a:r>
              <a:rPr lang="en-US" dirty="0"/>
              <a:t>Association-Related Services</a:t>
            </a:r>
          </a:p>
        </p:txBody>
      </p:sp>
      <p:sp>
        <p:nvSpPr>
          <p:cNvPr id="3" name="Content Placeholder 2"/>
          <p:cNvSpPr>
            <a:spLocks noGrp="1"/>
          </p:cNvSpPr>
          <p:nvPr>
            <p:ph idx="1"/>
          </p:nvPr>
        </p:nvSpPr>
        <p:spPr>
          <a:xfrm>
            <a:off x="792163" y="1762125"/>
            <a:ext cx="7570787" cy="4791075"/>
          </a:xfrm>
        </p:spPr>
        <p:txBody>
          <a:bodyPr>
            <a:normAutofit fontScale="77500" lnSpcReduction="20000"/>
          </a:bodyPr>
          <a:lstStyle/>
          <a:p>
            <a:r>
              <a:rPr lang="en-US" dirty="0"/>
              <a:t>To deliver a message within a DS, the distribution service needs to know the identity of the AP to which the message should be delivered in order for that message to reach the destination station</a:t>
            </a:r>
          </a:p>
          <a:p>
            <a:r>
              <a:rPr lang="en-US" dirty="0"/>
              <a:t>Three services relate to a station maintaining an association with the AP within its current BSS:</a:t>
            </a:r>
          </a:p>
          <a:p>
            <a:pPr lvl="1"/>
            <a:r>
              <a:rPr lang="en-US" dirty="0"/>
              <a:t>Association</a:t>
            </a:r>
          </a:p>
          <a:p>
            <a:pPr lvl="2"/>
            <a:r>
              <a:rPr lang="en-US" dirty="0"/>
              <a:t>Establishes an initial association between a station and an AP</a:t>
            </a:r>
          </a:p>
          <a:p>
            <a:pPr lvl="1"/>
            <a:r>
              <a:rPr lang="en-US" dirty="0"/>
              <a:t>Reassociation</a:t>
            </a:r>
          </a:p>
          <a:p>
            <a:pPr lvl="2"/>
            <a:r>
              <a:rPr lang="en-US" dirty="0"/>
              <a:t>Enables an established association to be transferred from one AP to another, allowing a mobile station to move from one BSS to another</a:t>
            </a:r>
          </a:p>
          <a:p>
            <a:pPr lvl="1"/>
            <a:r>
              <a:rPr lang="en-US" dirty="0"/>
              <a:t>Disassociation </a:t>
            </a:r>
          </a:p>
          <a:p>
            <a:pPr lvl="2"/>
            <a:r>
              <a:rPr lang="en-US" dirty="0"/>
              <a:t>A notification from either a station or an AP that an existing association is terminated</a:t>
            </a:r>
          </a:p>
        </p:txBody>
      </p:sp>
      <p:sp>
        <p:nvSpPr>
          <p:cNvPr id="4" name="Footer Placeholder 3"/>
          <p:cNvSpPr>
            <a:spLocks noGrp="1"/>
          </p:cNvSpPr>
          <p:nvPr>
            <p:ph type="ftr" sz="quarter" idx="11"/>
          </p:nvPr>
        </p:nvSpPr>
        <p:spPr>
          <a:xfrm>
            <a:off x="0" y="6492875"/>
            <a:ext cx="7848600" cy="365125"/>
          </a:xfrm>
        </p:spPr>
        <p:txBody>
          <a:bodyPr/>
          <a:lstStyle/>
          <a:p>
            <a:pPr>
              <a:defRPr/>
            </a:pPr>
            <a:r>
              <a:rPr lang="en-US" sz="1050"/>
              <a:t>© 2020 Pearson Education, Inc., Hoboken, NJ. All rights reserved.        </a:t>
            </a:r>
            <a:endParaRPr lang="en-US" sz="105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IEEE 802.11i Wireless LAN Security</a:t>
            </a:r>
          </a:p>
        </p:txBody>
      </p:sp>
      <p:sp>
        <p:nvSpPr>
          <p:cNvPr id="7" name="Content Placeholder 6"/>
          <p:cNvSpPr>
            <a:spLocks noGrp="1"/>
          </p:cNvSpPr>
          <p:nvPr>
            <p:ph idx="1"/>
          </p:nvPr>
        </p:nvSpPr>
        <p:spPr>
          <a:xfrm>
            <a:off x="762000" y="1524000"/>
            <a:ext cx="7570787" cy="4289425"/>
          </a:xfrm>
        </p:spPr>
        <p:txBody>
          <a:bodyPr>
            <a:normAutofit/>
          </a:bodyPr>
          <a:lstStyle/>
          <a:p>
            <a:r>
              <a:rPr lang="en-US" dirty="0"/>
              <a:t>There is an increased need for robust security services and mechanisms for wireless LANs</a:t>
            </a:r>
          </a:p>
          <a:p>
            <a:endParaRPr lang="en-US" dirty="0"/>
          </a:p>
        </p:txBody>
      </p:sp>
      <p:graphicFrame>
        <p:nvGraphicFramePr>
          <p:cNvPr id="4" name="Diagram 3"/>
          <p:cNvGraphicFramePr/>
          <p:nvPr/>
        </p:nvGraphicFramePr>
        <p:xfrm>
          <a:off x="1219200" y="2514600"/>
          <a:ext cx="69342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0" y="6492875"/>
            <a:ext cx="6324600" cy="365125"/>
          </a:xfrm>
        </p:spPr>
        <p:txBody>
          <a:bodyPr/>
          <a:lstStyle/>
          <a:p>
            <a:pPr>
              <a:defRPr/>
            </a:pPr>
            <a:r>
              <a:rPr lang="en-US" sz="1050"/>
              <a:t>© 2020 Pearson Education, Inc., Hoboken, NJ. All rights reserved.        </a:t>
            </a:r>
            <a:endParaRPr lang="en-US" sz="105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0" y="6492875"/>
            <a:ext cx="5334000" cy="365125"/>
          </a:xfrm>
        </p:spPr>
        <p:txBody>
          <a:bodyPr/>
          <a:lstStyle/>
          <a:p>
            <a:pPr>
              <a:defRPr/>
            </a:pPr>
            <a:r>
              <a:rPr lang="en-US" sz="1050"/>
              <a:t>© 2020 Pearson Education, Inc., Hoboken, NJ. All rights reserved.        </a:t>
            </a:r>
            <a:endParaRPr lang="en-US" sz="1050" dirty="0"/>
          </a:p>
        </p:txBody>
      </p:sp>
      <p:pic>
        <p:nvPicPr>
          <p:cNvPr id="5" name="Picture 4">
            <a:extLst>
              <a:ext uri="{FF2B5EF4-FFF2-40B4-BE49-F238E27FC236}">
                <a16:creationId xmlns:a16="http://schemas.microsoft.com/office/drawing/2014/main" id="{4D44435D-879F-DA43-A250-21D813163581}"/>
              </a:ext>
            </a:extLst>
          </p:cNvPr>
          <p:cNvPicPr>
            <a:picLocks noChangeAspect="1"/>
          </p:cNvPicPr>
          <p:nvPr/>
        </p:nvPicPr>
        <p:blipFill>
          <a:blip r:embed="rId3"/>
          <a:stretch>
            <a:fillRect/>
          </a:stretch>
        </p:blipFill>
        <p:spPr>
          <a:xfrm>
            <a:off x="1922318" y="0"/>
            <a:ext cx="5299364" cy="6858000"/>
          </a:xfrm>
          <a:prstGeom prst="rect">
            <a:avLst/>
          </a:prstGeom>
        </p:spPr>
      </p:pic>
    </p:spTree>
  </p:cSld>
  <p:clrMapOvr>
    <a:masterClrMapping/>
  </p:clrMapOvr>
  <p:transition>
    <p:dissolv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0" y="6492875"/>
            <a:ext cx="6248400" cy="365125"/>
          </a:xfrm>
        </p:spPr>
        <p:txBody>
          <a:bodyPr/>
          <a:lstStyle/>
          <a:p>
            <a:pPr>
              <a:defRPr/>
            </a:pPr>
            <a:r>
              <a:rPr lang="en-US" sz="1050"/>
              <a:t>© 2020 Pearson Education, Inc., Hoboken, NJ. All rights reserved.        </a:t>
            </a:r>
            <a:endParaRPr lang="en-US" sz="1050" dirty="0"/>
          </a:p>
        </p:txBody>
      </p:sp>
      <p:pic>
        <p:nvPicPr>
          <p:cNvPr id="7" name="Picture 6">
            <a:extLst>
              <a:ext uri="{FF2B5EF4-FFF2-40B4-BE49-F238E27FC236}">
                <a16:creationId xmlns:a16="http://schemas.microsoft.com/office/drawing/2014/main" id="{8DED3347-32EF-D84A-8BEE-2952BEE59934}"/>
              </a:ext>
            </a:extLst>
          </p:cNvPr>
          <p:cNvPicPr>
            <a:picLocks noChangeAspect="1"/>
          </p:cNvPicPr>
          <p:nvPr/>
        </p:nvPicPr>
        <p:blipFill rotWithShape="1">
          <a:blip r:embed="rId3"/>
          <a:srcRect t="8001" b="22700"/>
          <a:stretch/>
        </p:blipFill>
        <p:spPr>
          <a:xfrm>
            <a:off x="687011" y="-110202"/>
            <a:ext cx="7769978" cy="6968202"/>
          </a:xfrm>
          <a:prstGeom prst="rect">
            <a:avLst/>
          </a:prstGeom>
        </p:spPr>
      </p:pic>
    </p:spTree>
  </p:cSld>
  <p:clrMapOvr>
    <a:masterClrMapping/>
  </p:clrMapOvr>
  <p:transition spd="med">
    <p:pull dir="l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0" y="6492875"/>
            <a:ext cx="6781800" cy="365125"/>
          </a:xfrm>
        </p:spPr>
        <p:txBody>
          <a:bodyPr/>
          <a:lstStyle/>
          <a:p>
            <a:pPr>
              <a:defRPr/>
            </a:pPr>
            <a:r>
              <a:rPr lang="en-US" sz="1050"/>
              <a:t>© 2020 Pearson Education, Inc., Hoboken, NJ. All rights reserved.        </a:t>
            </a:r>
            <a:endParaRPr lang="en-US" sz="1050" dirty="0"/>
          </a:p>
        </p:txBody>
      </p:sp>
      <p:pic>
        <p:nvPicPr>
          <p:cNvPr id="5" name="Picture 4">
            <a:extLst>
              <a:ext uri="{FF2B5EF4-FFF2-40B4-BE49-F238E27FC236}">
                <a16:creationId xmlns:a16="http://schemas.microsoft.com/office/drawing/2014/main" id="{138C8A81-7615-6D41-BE67-40C92C59180E}"/>
              </a:ext>
            </a:extLst>
          </p:cNvPr>
          <p:cNvPicPr>
            <a:picLocks noChangeAspect="1"/>
          </p:cNvPicPr>
          <p:nvPr/>
        </p:nvPicPr>
        <p:blipFill>
          <a:blip r:embed="rId3"/>
          <a:stretch>
            <a:fillRect/>
          </a:stretch>
        </p:blipFill>
        <p:spPr>
          <a:xfrm>
            <a:off x="1770995" y="0"/>
            <a:ext cx="5602010" cy="7249660"/>
          </a:xfrm>
          <a:prstGeom prst="rect">
            <a:avLst/>
          </a:prstGeom>
        </p:spPr>
      </p:pic>
    </p:spTree>
  </p:cSld>
  <p:clrMapOvr>
    <a:masterClrMapping/>
  </p:clrMapOvr>
  <p:transition>
    <p:dissolv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IEEE 802.1X </a:t>
            </a:r>
            <a:br>
              <a:rPr lang="en-US" dirty="0"/>
            </a:br>
            <a:r>
              <a:rPr lang="en-US" dirty="0"/>
              <a:t>Access Control Approach</a:t>
            </a:r>
          </a:p>
        </p:txBody>
      </p:sp>
      <p:sp>
        <p:nvSpPr>
          <p:cNvPr id="7" name="Content Placeholder 6"/>
          <p:cNvSpPr>
            <a:spLocks noGrp="1"/>
          </p:cNvSpPr>
          <p:nvPr>
            <p:ph idx="1"/>
          </p:nvPr>
        </p:nvSpPr>
        <p:spPr>
          <a:xfrm>
            <a:off x="762000" y="1905000"/>
            <a:ext cx="7570787" cy="4562475"/>
          </a:xfrm>
        </p:spPr>
        <p:txBody>
          <a:bodyPr>
            <a:normAutofit fontScale="85000" lnSpcReduction="20000"/>
          </a:bodyPr>
          <a:lstStyle/>
          <a:p>
            <a:r>
              <a:rPr lang="en-US" dirty="0"/>
              <a:t>Port-Based Network Access Control</a:t>
            </a:r>
          </a:p>
          <a:p>
            <a:r>
              <a:rPr lang="en-US" dirty="0"/>
              <a:t>The authentication protocol that is used, the Extensible Authentication Protocol (EAP), is defined in the IEEE 802.1X standard</a:t>
            </a:r>
          </a:p>
          <a:p>
            <a:r>
              <a:rPr lang="en-US" dirty="0"/>
              <a:t>802.1X uses: </a:t>
            </a:r>
          </a:p>
          <a:p>
            <a:pPr lvl="1"/>
            <a:r>
              <a:rPr lang="en-US" dirty="0"/>
              <a:t>Controlled ports</a:t>
            </a:r>
          </a:p>
          <a:p>
            <a:pPr lvl="2"/>
            <a:r>
              <a:rPr lang="en-US" dirty="0"/>
              <a:t>Allows the exchange of PDUs between a supplicant and other systems on the LAN only if the current state of the supplicant authorizes such an exchange</a:t>
            </a:r>
          </a:p>
          <a:p>
            <a:pPr lvl="1"/>
            <a:r>
              <a:rPr lang="en-US" dirty="0"/>
              <a:t>Uncontrolled ports</a:t>
            </a:r>
          </a:p>
          <a:p>
            <a:pPr lvl="2"/>
            <a:r>
              <a:rPr lang="en-US" dirty="0"/>
              <a:t>Allows the exchange of PDUs between the supplicant and the other AS, regardless of the authentication state of the supplicant</a:t>
            </a:r>
          </a:p>
          <a:p>
            <a:pPr lvl="1"/>
            <a:endParaRPr lang="en-US" dirty="0"/>
          </a:p>
          <a:p>
            <a:endParaRPr lang="en-US" dirty="0"/>
          </a:p>
          <a:p>
            <a:pPr lvl="1"/>
            <a:endParaRPr lang="en-US" dirty="0"/>
          </a:p>
        </p:txBody>
      </p:sp>
      <p:sp>
        <p:nvSpPr>
          <p:cNvPr id="4" name="Footer Placeholder 3"/>
          <p:cNvSpPr>
            <a:spLocks noGrp="1"/>
          </p:cNvSpPr>
          <p:nvPr>
            <p:ph type="ftr" sz="quarter" idx="11"/>
          </p:nvPr>
        </p:nvSpPr>
        <p:spPr>
          <a:xfrm>
            <a:off x="0" y="6492875"/>
            <a:ext cx="6781800" cy="365125"/>
          </a:xfrm>
        </p:spPr>
        <p:txBody>
          <a:bodyPr/>
          <a:lstStyle/>
          <a:p>
            <a:pPr>
              <a:defRPr/>
            </a:pPr>
            <a:r>
              <a:rPr lang="en-US" sz="1050"/>
              <a:t>© 2020 Pearson Education, Inc., Hoboken, NJ. All rights reserved.        </a:t>
            </a:r>
            <a:endParaRPr lang="en-US" sz="105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0" y="6492875"/>
            <a:ext cx="7086600" cy="365125"/>
          </a:xfrm>
        </p:spPr>
        <p:txBody>
          <a:bodyPr/>
          <a:lstStyle/>
          <a:p>
            <a:pPr>
              <a:defRPr/>
            </a:pPr>
            <a:r>
              <a:rPr lang="en-US" sz="1050"/>
              <a:t>© 2020 Pearson Education, Inc., Hoboken, NJ. All rights reserved.        </a:t>
            </a:r>
            <a:endParaRPr lang="en-US" sz="1050" dirty="0"/>
          </a:p>
        </p:txBody>
      </p:sp>
      <p:pic>
        <p:nvPicPr>
          <p:cNvPr id="4" name="Picture 3">
            <a:extLst>
              <a:ext uri="{FF2B5EF4-FFF2-40B4-BE49-F238E27FC236}">
                <a16:creationId xmlns:a16="http://schemas.microsoft.com/office/drawing/2014/main" id="{E3095846-436C-C346-B298-DFCC7831B716}"/>
              </a:ext>
            </a:extLst>
          </p:cNvPr>
          <p:cNvPicPr>
            <a:picLocks noChangeAspect="1"/>
          </p:cNvPicPr>
          <p:nvPr/>
        </p:nvPicPr>
        <p:blipFill>
          <a:blip r:embed="rId3"/>
          <a:stretch>
            <a:fillRect/>
          </a:stretch>
        </p:blipFill>
        <p:spPr>
          <a:xfrm>
            <a:off x="1744810" y="0"/>
            <a:ext cx="5654380" cy="7317432"/>
          </a:xfrm>
          <a:prstGeom prst="rect">
            <a:avLst/>
          </a:prstGeom>
        </p:spPr>
      </p:pic>
    </p:spTree>
  </p:cSld>
  <p:clrMapOvr>
    <a:masterClrMapping/>
  </p:clrMapOvr>
  <p:transition spd="med">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0" y="6492875"/>
            <a:ext cx="6019800" cy="365125"/>
          </a:xfrm>
        </p:spPr>
        <p:txBody>
          <a:bodyPr/>
          <a:lstStyle/>
          <a:p>
            <a:pPr>
              <a:defRPr/>
            </a:pPr>
            <a:r>
              <a:rPr lang="en-US" sz="1050"/>
              <a:t>© 2020 Pearson Education, Inc., Hoboken, NJ. All rights reserved.        </a:t>
            </a:r>
            <a:endParaRPr lang="en-US" sz="1050" dirty="0"/>
          </a:p>
        </p:txBody>
      </p:sp>
      <p:pic>
        <p:nvPicPr>
          <p:cNvPr id="5" name="Picture 4">
            <a:extLst>
              <a:ext uri="{FF2B5EF4-FFF2-40B4-BE49-F238E27FC236}">
                <a16:creationId xmlns:a16="http://schemas.microsoft.com/office/drawing/2014/main" id="{D11CBC18-28A4-0549-A850-B5224D9D1572}"/>
              </a:ext>
            </a:extLst>
          </p:cNvPr>
          <p:cNvPicPr>
            <a:picLocks noChangeAspect="1"/>
          </p:cNvPicPr>
          <p:nvPr/>
        </p:nvPicPr>
        <p:blipFill>
          <a:blip r:embed="rId3"/>
          <a:stretch>
            <a:fillRect/>
          </a:stretch>
        </p:blipFill>
        <p:spPr>
          <a:xfrm>
            <a:off x="1691680" y="-298473"/>
            <a:ext cx="5688632" cy="7361759"/>
          </a:xfrm>
          <a:prstGeom prst="rect">
            <a:avLst/>
          </a:prstGeom>
        </p:spPr>
      </p:pic>
    </p:spTree>
  </p:cSld>
  <p:clrMapOvr>
    <a:masterClrMapping/>
  </p:clrMapOvr>
  <p:transition spd="med">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idx="4294967295"/>
          </p:nvPr>
        </p:nvSpPr>
        <p:spPr>
          <a:xfrm>
            <a:off x="990600" y="-304800"/>
            <a:ext cx="7570787" cy="1412875"/>
          </a:xfrm>
        </p:spPr>
        <p:txBody>
          <a:bodyPr/>
          <a:lstStyle/>
          <a:p>
            <a:r>
              <a:rPr lang="en-US" sz="4800" dirty="0"/>
              <a:t>Wireless Security</a:t>
            </a:r>
          </a:p>
        </p:txBody>
      </p:sp>
      <p:sp>
        <p:nvSpPr>
          <p:cNvPr id="7" name="Content Placeholder 6"/>
          <p:cNvSpPr>
            <a:spLocks noGrp="1"/>
          </p:cNvSpPr>
          <p:nvPr>
            <p:ph idx="4294967295"/>
          </p:nvPr>
        </p:nvSpPr>
        <p:spPr>
          <a:xfrm>
            <a:off x="0" y="730250"/>
            <a:ext cx="8610600" cy="838200"/>
          </a:xfrm>
        </p:spPr>
        <p:txBody>
          <a:bodyPr>
            <a:normAutofit/>
          </a:bodyPr>
          <a:lstStyle/>
          <a:p>
            <a:r>
              <a:rPr lang="en-US" sz="2000" dirty="0"/>
              <a:t>Some of the key factors contributing to the higher security risk of wireless networks compared to wired networks include:</a:t>
            </a:r>
          </a:p>
        </p:txBody>
      </p:sp>
      <p:graphicFrame>
        <p:nvGraphicFramePr>
          <p:cNvPr id="4" name="Diagram 3"/>
          <p:cNvGraphicFramePr/>
          <p:nvPr>
            <p:extLst>
              <p:ext uri="{D42A27DB-BD31-4B8C-83A1-F6EECF244321}">
                <p14:modId xmlns:p14="http://schemas.microsoft.com/office/powerpoint/2010/main" val="2024271605"/>
              </p:ext>
            </p:extLst>
          </p:nvPr>
        </p:nvGraphicFramePr>
        <p:xfrm>
          <a:off x="-65314" y="1514475"/>
          <a:ext cx="9144000" cy="4978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0" y="6492875"/>
            <a:ext cx="5029200" cy="365125"/>
          </a:xfrm>
        </p:spPr>
        <p:txBody>
          <a:bodyPr/>
          <a:lstStyle/>
          <a:p>
            <a:pPr>
              <a:defRPr/>
            </a:pPr>
            <a:r>
              <a:rPr lang="en-US" sz="1050"/>
              <a:t>© 2020 Pearson Education, Inc., Hoboken, NJ. All rights reserved.        </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0" y="6492875"/>
            <a:ext cx="7086600" cy="365125"/>
          </a:xfrm>
        </p:spPr>
        <p:txBody>
          <a:bodyPr/>
          <a:lstStyle/>
          <a:p>
            <a:pPr>
              <a:defRPr/>
            </a:pPr>
            <a:r>
              <a:rPr lang="en-US" sz="1050"/>
              <a:t>© 2020 Pearson Education, Inc., Hoboken, NJ. All rights reserved.        </a:t>
            </a:r>
            <a:endParaRPr lang="en-US" sz="1050" dirty="0"/>
          </a:p>
        </p:txBody>
      </p:sp>
      <p:sp>
        <p:nvSpPr>
          <p:cNvPr id="5" name="TextBox 4"/>
          <p:cNvSpPr txBox="1"/>
          <p:nvPr/>
        </p:nvSpPr>
        <p:spPr>
          <a:xfrm>
            <a:off x="6012160" y="6552326"/>
            <a:ext cx="3707905" cy="246221"/>
          </a:xfrm>
          <a:prstGeom prst="rect">
            <a:avLst/>
          </a:prstGeom>
          <a:noFill/>
        </p:spPr>
        <p:txBody>
          <a:bodyPr wrap="square" rtlCol="0">
            <a:spAutoFit/>
          </a:bodyPr>
          <a:lstStyle/>
          <a:p>
            <a:r>
              <a:rPr lang="en-US" sz="1000" dirty="0"/>
              <a:t>(Table can be found on page 569 in the textbook)</a:t>
            </a:r>
          </a:p>
        </p:txBody>
      </p:sp>
      <p:sp>
        <p:nvSpPr>
          <p:cNvPr id="15" name="TextBox 14">
            <a:extLst>
              <a:ext uri="{FF2B5EF4-FFF2-40B4-BE49-F238E27FC236}">
                <a16:creationId xmlns:a16="http://schemas.microsoft.com/office/drawing/2014/main" id="{8251CE09-DA02-2049-AAD7-F48F61659BD6}"/>
              </a:ext>
            </a:extLst>
          </p:cNvPr>
          <p:cNvSpPr txBox="1"/>
          <p:nvPr/>
        </p:nvSpPr>
        <p:spPr>
          <a:xfrm>
            <a:off x="323528" y="188640"/>
            <a:ext cx="8640960" cy="6244782"/>
          </a:xfrm>
          <a:prstGeom prst="rect">
            <a:avLst/>
          </a:prstGeom>
          <a:noFill/>
        </p:spPr>
        <p:txBody>
          <a:bodyPr wrap="square" rtlCol="0">
            <a:spAutoFit/>
          </a:bodyPr>
          <a:lstStyle/>
          <a:p>
            <a:endParaRPr lang="en-US" dirty="0"/>
          </a:p>
        </p:txBody>
      </p:sp>
      <p:graphicFrame>
        <p:nvGraphicFramePr>
          <p:cNvPr id="16" name="Object 15">
            <a:extLst>
              <a:ext uri="{FF2B5EF4-FFF2-40B4-BE49-F238E27FC236}">
                <a16:creationId xmlns:a16="http://schemas.microsoft.com/office/drawing/2014/main" id="{8208AFE7-0091-3842-920C-B0D1BA233B3D}"/>
              </a:ext>
            </a:extLst>
          </p:cNvPr>
          <p:cNvGraphicFramePr>
            <a:graphicFrameLocks noChangeAspect="1"/>
          </p:cNvGraphicFramePr>
          <p:nvPr>
            <p:extLst>
              <p:ext uri="{D42A27DB-BD31-4B8C-83A1-F6EECF244321}">
                <p14:modId xmlns:p14="http://schemas.microsoft.com/office/powerpoint/2010/main" val="3514074640"/>
              </p:ext>
            </p:extLst>
          </p:nvPr>
        </p:nvGraphicFramePr>
        <p:xfrm>
          <a:off x="1259632" y="262612"/>
          <a:ext cx="6624736" cy="6329674"/>
        </p:xfrm>
        <a:graphic>
          <a:graphicData uri="http://schemas.openxmlformats.org/presentationml/2006/ole">
            <mc:AlternateContent xmlns:mc="http://schemas.openxmlformats.org/markup-compatibility/2006">
              <mc:Choice xmlns:v="urn:schemas-microsoft-com:vml" Requires="v">
                <p:oleObj spid="_x0000_s2064" name="Document" r:id="rId4" imgW="6769100" imgH="6464300" progId="Word.Document.12">
                  <p:embed/>
                </p:oleObj>
              </mc:Choice>
              <mc:Fallback>
                <p:oleObj name="Document" r:id="rId4" imgW="6769100" imgH="6464300" progId="Word.Document.12">
                  <p:embed/>
                  <p:pic>
                    <p:nvPicPr>
                      <p:cNvPr id="0" name=""/>
                      <p:cNvPicPr/>
                      <p:nvPr/>
                    </p:nvPicPr>
                    <p:blipFill>
                      <a:blip r:embed="rId5"/>
                      <a:stretch>
                        <a:fillRect/>
                      </a:stretch>
                    </p:blipFill>
                    <p:spPr>
                      <a:xfrm>
                        <a:off x="1259632" y="262612"/>
                        <a:ext cx="6624736" cy="6329674"/>
                      </a:xfrm>
                      <a:prstGeom prst="rect">
                        <a:avLst/>
                      </a:prstGeom>
                    </p:spPr>
                  </p:pic>
                </p:oleObj>
              </mc:Fallback>
            </mc:AlternateContent>
          </a:graphicData>
        </a:graphic>
      </p:graphicFrame>
      <p:cxnSp>
        <p:nvCxnSpPr>
          <p:cNvPr id="18" name="Straight Connector 17">
            <a:extLst>
              <a:ext uri="{FF2B5EF4-FFF2-40B4-BE49-F238E27FC236}">
                <a16:creationId xmlns:a16="http://schemas.microsoft.com/office/drawing/2014/main" id="{50ED61AE-CA75-2248-9209-70BC806D3660}"/>
              </a:ext>
            </a:extLst>
          </p:cNvPr>
          <p:cNvCxnSpPr>
            <a:cxnSpLocks/>
          </p:cNvCxnSpPr>
          <p:nvPr/>
        </p:nvCxnSpPr>
        <p:spPr>
          <a:xfrm>
            <a:off x="7884368" y="1052736"/>
            <a:ext cx="0" cy="5380686"/>
          </a:xfrm>
          <a:prstGeom prst="line">
            <a:avLst/>
          </a:prstGeom>
          <a:ln w="22225">
            <a:solidFill>
              <a:schemeClr val="tx1">
                <a:alpha val="5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Pairwise Keys</a:t>
            </a:r>
          </a:p>
        </p:txBody>
      </p:sp>
      <p:sp>
        <p:nvSpPr>
          <p:cNvPr id="7" name="Content Placeholder 6"/>
          <p:cNvSpPr>
            <a:spLocks noGrp="1"/>
          </p:cNvSpPr>
          <p:nvPr>
            <p:ph idx="1"/>
          </p:nvPr>
        </p:nvSpPr>
        <p:spPr>
          <a:xfrm>
            <a:off x="685800" y="1609725"/>
            <a:ext cx="7772400" cy="5248275"/>
          </a:xfrm>
        </p:spPr>
        <p:txBody>
          <a:bodyPr>
            <a:normAutofit fontScale="55000" lnSpcReduction="20000"/>
          </a:bodyPr>
          <a:lstStyle/>
          <a:p>
            <a:r>
              <a:rPr lang="en-US" b="1" dirty="0"/>
              <a:t>Used for communication between a pair of devices, typically between a STA and an AP</a:t>
            </a:r>
          </a:p>
          <a:p>
            <a:pPr lvl="1"/>
            <a:r>
              <a:rPr lang="en-US" dirty="0"/>
              <a:t>These keys form a hierarchy beginning with a master key from which other keys are derived dynamically and used for a limited period of time</a:t>
            </a:r>
          </a:p>
          <a:p>
            <a:pPr>
              <a:spcBef>
                <a:spcPts val="1800"/>
              </a:spcBef>
            </a:pPr>
            <a:r>
              <a:rPr lang="en-US" b="1" dirty="0"/>
              <a:t>Pre-shared key (PSK)</a:t>
            </a:r>
          </a:p>
          <a:p>
            <a:pPr lvl="1"/>
            <a:r>
              <a:rPr lang="en-US" dirty="0"/>
              <a:t>A secret key shared by the AP and a STA and installed in some fashion outside the scope of IEEE 802.11i</a:t>
            </a:r>
          </a:p>
          <a:p>
            <a:pPr>
              <a:spcBef>
                <a:spcPts val="1800"/>
              </a:spcBef>
            </a:pPr>
            <a:r>
              <a:rPr lang="en-US" b="1" dirty="0"/>
              <a:t>Master session key (MSK)</a:t>
            </a:r>
          </a:p>
          <a:p>
            <a:pPr lvl="1"/>
            <a:r>
              <a:rPr lang="en-US" dirty="0"/>
              <a:t>Also known as the AAAK, and is generated using the IEEE 802.1X protocol during the authentication phase</a:t>
            </a:r>
          </a:p>
          <a:p>
            <a:pPr>
              <a:spcBef>
                <a:spcPts val="1800"/>
              </a:spcBef>
            </a:pPr>
            <a:r>
              <a:rPr lang="en-US" b="1" dirty="0"/>
              <a:t>Pairwise master key (PMK)</a:t>
            </a:r>
          </a:p>
          <a:p>
            <a:pPr lvl="1"/>
            <a:r>
              <a:rPr lang="en-US" dirty="0"/>
              <a:t>Derived from the master key</a:t>
            </a:r>
          </a:p>
          <a:p>
            <a:pPr lvl="1"/>
            <a:r>
              <a:rPr lang="en-US" dirty="0"/>
              <a:t>If a PSK is used, then the PSK is used as the PMK; if a MSK is used, then the PMK is derived from the MSK by truncation</a:t>
            </a:r>
          </a:p>
          <a:p>
            <a:pPr>
              <a:spcBef>
                <a:spcPts val="1800"/>
              </a:spcBef>
            </a:pPr>
            <a:r>
              <a:rPr lang="en-US" b="1" dirty="0"/>
              <a:t>Pairwise transient key (PTK)</a:t>
            </a:r>
          </a:p>
          <a:p>
            <a:pPr lvl="1"/>
            <a:r>
              <a:rPr lang="en-US" dirty="0"/>
              <a:t>Consists of three keys to be used for communication between a STA and AP after they have been mutually authenticated</a:t>
            </a:r>
          </a:p>
          <a:p>
            <a:pPr lvl="1"/>
            <a:r>
              <a:rPr lang="en-US" dirty="0"/>
              <a:t>Using the STA and AP addresses in the generation of the PTK provides protection against session hijacking and impersonation; using nonces provides additional random keying material</a:t>
            </a:r>
          </a:p>
          <a:p>
            <a:pPr lvl="1"/>
            <a:endParaRPr lang="en-US" dirty="0"/>
          </a:p>
        </p:txBody>
      </p:sp>
      <p:sp>
        <p:nvSpPr>
          <p:cNvPr id="4" name="Footer Placeholder 3"/>
          <p:cNvSpPr>
            <a:spLocks noGrp="1"/>
          </p:cNvSpPr>
          <p:nvPr>
            <p:ph type="ftr" sz="quarter" idx="11"/>
          </p:nvPr>
        </p:nvSpPr>
        <p:spPr>
          <a:xfrm>
            <a:off x="0" y="6492875"/>
            <a:ext cx="7772400" cy="365125"/>
          </a:xfrm>
        </p:spPr>
        <p:txBody>
          <a:bodyPr/>
          <a:lstStyle/>
          <a:p>
            <a:pPr>
              <a:defRPr/>
            </a:pPr>
            <a:r>
              <a:rPr lang="en-US" sz="1050"/>
              <a:t>© 2020 Pearson Education, Inc., Hoboken, NJ. All rights reserved.        </a:t>
            </a:r>
            <a:endParaRPr lang="en-US" sz="105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PTK Parts</a:t>
            </a:r>
          </a:p>
        </p:txBody>
      </p:sp>
      <p:sp>
        <p:nvSpPr>
          <p:cNvPr id="3" name="Content Placeholder 2"/>
          <p:cNvSpPr>
            <a:spLocks noGrp="1"/>
          </p:cNvSpPr>
          <p:nvPr>
            <p:ph idx="1"/>
          </p:nvPr>
        </p:nvSpPr>
        <p:spPr>
          <a:xfrm>
            <a:off x="228600" y="1524000"/>
            <a:ext cx="3124200" cy="4867275"/>
          </a:xfrm>
        </p:spPr>
        <p:txBody>
          <a:bodyPr>
            <a:normAutofit/>
          </a:bodyPr>
          <a:lstStyle/>
          <a:p>
            <a:r>
              <a:rPr lang="en-US" dirty="0"/>
              <a:t>The three parts of the PTK are:</a:t>
            </a:r>
          </a:p>
        </p:txBody>
      </p:sp>
      <p:graphicFrame>
        <p:nvGraphicFramePr>
          <p:cNvPr id="4" name="Diagram 3"/>
          <p:cNvGraphicFramePr/>
          <p:nvPr/>
        </p:nvGraphicFramePr>
        <p:xfrm>
          <a:off x="838200" y="1219200"/>
          <a:ext cx="8153400" cy="533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0" y="6477000"/>
            <a:ext cx="6858000" cy="381000"/>
          </a:xfrm>
        </p:spPr>
        <p:txBody>
          <a:bodyPr/>
          <a:lstStyle/>
          <a:p>
            <a:pPr>
              <a:defRPr/>
            </a:pPr>
            <a:r>
              <a:rPr lang="en-US" sz="1050"/>
              <a:t>© 2020 Pearson Education, Inc., Hoboken, NJ. All rights reserved.        </a:t>
            </a:r>
            <a:endParaRPr lang="en-US" sz="105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 Keys</a:t>
            </a:r>
          </a:p>
        </p:txBody>
      </p:sp>
      <p:sp>
        <p:nvSpPr>
          <p:cNvPr id="3" name="Content Placeholder 2"/>
          <p:cNvSpPr>
            <a:spLocks noGrp="1"/>
          </p:cNvSpPr>
          <p:nvPr>
            <p:ph idx="1"/>
          </p:nvPr>
        </p:nvSpPr>
        <p:spPr>
          <a:xfrm>
            <a:off x="792163" y="1762125"/>
            <a:ext cx="7570787" cy="4791075"/>
          </a:xfrm>
        </p:spPr>
        <p:txBody>
          <a:bodyPr>
            <a:normAutofit fontScale="92500" lnSpcReduction="10000"/>
          </a:bodyPr>
          <a:lstStyle/>
          <a:p>
            <a:r>
              <a:rPr lang="en-US" dirty="0"/>
              <a:t> Group keys are used for multicast communication in which one STA sends </a:t>
            </a:r>
            <a:r>
              <a:rPr lang="en-US" dirty="0" err="1"/>
              <a:t>MPDUs</a:t>
            </a:r>
            <a:r>
              <a:rPr lang="en-US" dirty="0"/>
              <a:t> to multiple STAs</a:t>
            </a:r>
          </a:p>
          <a:p>
            <a:pPr lvl="1"/>
            <a:r>
              <a:rPr lang="en-US" b="1" dirty="0"/>
              <a:t>Group master key (GMK)</a:t>
            </a:r>
          </a:p>
          <a:p>
            <a:pPr lvl="2"/>
            <a:r>
              <a:rPr lang="en-US" dirty="0"/>
              <a:t>Key-generating key used with other inputs to derive the GTK</a:t>
            </a:r>
          </a:p>
          <a:p>
            <a:pPr lvl="1"/>
            <a:r>
              <a:rPr lang="en-US" b="1" dirty="0"/>
              <a:t>Group temporal key (GTK)</a:t>
            </a:r>
          </a:p>
          <a:p>
            <a:pPr lvl="2"/>
            <a:r>
              <a:rPr lang="en-US" dirty="0"/>
              <a:t>Generated by the AP and transmitted to its associated STAs</a:t>
            </a:r>
          </a:p>
          <a:p>
            <a:pPr lvl="2"/>
            <a:r>
              <a:rPr lang="en-US" dirty="0"/>
              <a:t>IEEE 802.11i requires that its value is computationally indistinguishable from random</a:t>
            </a:r>
          </a:p>
          <a:p>
            <a:pPr lvl="2"/>
            <a:r>
              <a:rPr lang="en-US" dirty="0"/>
              <a:t>Distributed securely using the pairwise keys that are already established</a:t>
            </a:r>
          </a:p>
          <a:p>
            <a:pPr lvl="2"/>
            <a:r>
              <a:rPr lang="en-US" dirty="0"/>
              <a:t>Is changed every time a device leaves the network</a:t>
            </a:r>
          </a:p>
          <a:p>
            <a:pPr lvl="1"/>
            <a:endParaRPr lang="en-US" dirty="0"/>
          </a:p>
        </p:txBody>
      </p:sp>
      <p:sp>
        <p:nvSpPr>
          <p:cNvPr id="4" name="Footer Placeholder 3"/>
          <p:cNvSpPr>
            <a:spLocks noGrp="1"/>
          </p:cNvSpPr>
          <p:nvPr>
            <p:ph type="ftr" sz="quarter" idx="11"/>
          </p:nvPr>
        </p:nvSpPr>
        <p:spPr>
          <a:xfrm>
            <a:off x="0" y="6492875"/>
            <a:ext cx="5638800" cy="365125"/>
          </a:xfrm>
        </p:spPr>
        <p:txBody>
          <a:bodyPr/>
          <a:lstStyle/>
          <a:p>
            <a:pPr>
              <a:defRPr/>
            </a:pPr>
            <a:r>
              <a:rPr lang="en-US" sz="1050"/>
              <a:t>© 2020 Pearson Education, Inc., Hoboken, NJ. All rights reserved.        </a:t>
            </a:r>
            <a:endParaRPr lang="en-US" sz="105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0" y="6492875"/>
            <a:ext cx="7924800" cy="365125"/>
          </a:xfrm>
        </p:spPr>
        <p:txBody>
          <a:bodyPr/>
          <a:lstStyle/>
          <a:p>
            <a:pPr>
              <a:defRPr/>
            </a:pPr>
            <a:r>
              <a:rPr lang="en-US" sz="1050"/>
              <a:t>© 2020 Pearson Education, Inc., Hoboken, NJ. All rights reserved.        </a:t>
            </a:r>
            <a:endParaRPr lang="en-US" sz="1050" dirty="0"/>
          </a:p>
        </p:txBody>
      </p:sp>
      <p:pic>
        <p:nvPicPr>
          <p:cNvPr id="6" name="Picture 5">
            <a:extLst>
              <a:ext uri="{FF2B5EF4-FFF2-40B4-BE49-F238E27FC236}">
                <a16:creationId xmlns:a16="http://schemas.microsoft.com/office/drawing/2014/main" id="{AA3C4667-A856-F149-B0CB-8A5868A0AFEA}"/>
              </a:ext>
            </a:extLst>
          </p:cNvPr>
          <p:cNvPicPr>
            <a:picLocks noChangeAspect="1"/>
          </p:cNvPicPr>
          <p:nvPr/>
        </p:nvPicPr>
        <p:blipFill rotWithShape="1">
          <a:blip r:embed="rId3"/>
          <a:srcRect t="5900" b="9051"/>
          <a:stretch/>
        </p:blipFill>
        <p:spPr>
          <a:xfrm>
            <a:off x="1551158" y="19135"/>
            <a:ext cx="6041683" cy="6649668"/>
          </a:xfrm>
          <a:prstGeom prst="rect">
            <a:avLst/>
          </a:prstGeom>
        </p:spPr>
      </p:pic>
    </p:spTree>
  </p:cSld>
  <p:clrMapOvr>
    <a:masterClrMapping/>
  </p:clrMapOvr>
  <p:transition>
    <p:dissolv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9688"/>
            <a:ext cx="9143999" cy="1412875"/>
          </a:xfrm>
        </p:spPr>
        <p:txBody>
          <a:bodyPr/>
          <a:lstStyle/>
          <a:p>
            <a:r>
              <a:rPr lang="en-US" dirty="0"/>
              <a:t>Protected Data Transfer Phase</a:t>
            </a:r>
          </a:p>
        </p:txBody>
      </p:sp>
      <p:sp>
        <p:nvSpPr>
          <p:cNvPr id="3" name="Content Placeholder 2"/>
          <p:cNvSpPr>
            <a:spLocks noGrp="1"/>
          </p:cNvSpPr>
          <p:nvPr>
            <p:ph idx="1"/>
          </p:nvPr>
        </p:nvSpPr>
        <p:spPr>
          <a:xfrm>
            <a:off x="792163" y="1762125"/>
            <a:ext cx="7570787" cy="4943475"/>
          </a:xfrm>
        </p:spPr>
        <p:txBody>
          <a:bodyPr>
            <a:normAutofit fontScale="92500" lnSpcReduction="20000"/>
          </a:bodyPr>
          <a:lstStyle/>
          <a:p>
            <a:r>
              <a:rPr lang="en-US" dirty="0"/>
              <a:t>IEEE 802.11i defines two schemes for protecting data transmitted in 802.11 MPDUs:</a:t>
            </a:r>
          </a:p>
          <a:p>
            <a:pPr lvl="1"/>
            <a:r>
              <a:rPr lang="en-US" dirty="0"/>
              <a:t>Temporal Key Integrity Protocol (TKIP)</a:t>
            </a:r>
          </a:p>
          <a:p>
            <a:pPr lvl="2"/>
            <a:r>
              <a:rPr lang="en-US" dirty="0"/>
              <a:t>Designed to require only software changes to devices that are implemented with WEP</a:t>
            </a:r>
          </a:p>
          <a:p>
            <a:pPr lvl="2"/>
            <a:r>
              <a:rPr lang="en-US" dirty="0"/>
              <a:t>Provides two services:</a:t>
            </a:r>
          </a:p>
          <a:p>
            <a:pPr lvl="3"/>
            <a:r>
              <a:rPr lang="en-US" dirty="0"/>
              <a:t>Message integrity</a:t>
            </a:r>
          </a:p>
          <a:p>
            <a:pPr lvl="3"/>
            <a:r>
              <a:rPr lang="en-US" dirty="0"/>
              <a:t>Data confidentiality</a:t>
            </a:r>
          </a:p>
          <a:p>
            <a:pPr lvl="1"/>
            <a:r>
              <a:rPr lang="en-US" dirty="0"/>
              <a:t>Counter Mode-CBC MAC Protocol (CCMP)</a:t>
            </a:r>
          </a:p>
          <a:p>
            <a:pPr lvl="2"/>
            <a:r>
              <a:rPr lang="en-US" dirty="0"/>
              <a:t>Intended for newer IEEE 802.11 devices that are equipped with the hardware to support this scheme</a:t>
            </a:r>
          </a:p>
          <a:p>
            <a:pPr lvl="2"/>
            <a:r>
              <a:rPr lang="en-US" dirty="0"/>
              <a:t>Provides two services:</a:t>
            </a:r>
          </a:p>
          <a:p>
            <a:pPr lvl="3"/>
            <a:r>
              <a:rPr lang="en-US" dirty="0"/>
              <a:t>Message integrity</a:t>
            </a:r>
          </a:p>
          <a:p>
            <a:pPr lvl="3"/>
            <a:r>
              <a:rPr lang="en-US" dirty="0"/>
              <a:t>Data confidentiality</a:t>
            </a:r>
          </a:p>
        </p:txBody>
      </p:sp>
      <p:sp>
        <p:nvSpPr>
          <p:cNvPr id="4" name="Footer Placeholder 3"/>
          <p:cNvSpPr>
            <a:spLocks noGrp="1"/>
          </p:cNvSpPr>
          <p:nvPr>
            <p:ph type="ftr" sz="quarter" idx="11"/>
          </p:nvPr>
        </p:nvSpPr>
        <p:spPr>
          <a:xfrm>
            <a:off x="0" y="6492875"/>
            <a:ext cx="8229600" cy="365125"/>
          </a:xfrm>
        </p:spPr>
        <p:txBody>
          <a:bodyPr/>
          <a:lstStyle/>
          <a:p>
            <a:pPr>
              <a:defRPr/>
            </a:pPr>
            <a:r>
              <a:rPr lang="en-US" sz="1050"/>
              <a:t>© 2020 Pearson Education, Inc., Hoboken, NJ. All rights reserved.        </a:t>
            </a:r>
            <a:endParaRPr lang="en-US" sz="105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9688"/>
            <a:ext cx="9143999" cy="1412875"/>
          </a:xfrm>
        </p:spPr>
        <p:txBody>
          <a:bodyPr/>
          <a:lstStyle/>
          <a:p>
            <a:r>
              <a:rPr lang="en-US" dirty="0"/>
              <a:t>IEEE 802.11i</a:t>
            </a:r>
            <a:br>
              <a:rPr lang="en-US" dirty="0"/>
            </a:br>
            <a:r>
              <a:rPr lang="en-US" dirty="0"/>
              <a:t>Pseudorandom Function (PRF)</a:t>
            </a:r>
          </a:p>
        </p:txBody>
      </p:sp>
      <p:sp>
        <p:nvSpPr>
          <p:cNvPr id="3" name="Content Placeholder 2"/>
          <p:cNvSpPr>
            <a:spLocks noGrp="1"/>
          </p:cNvSpPr>
          <p:nvPr>
            <p:ph idx="1"/>
          </p:nvPr>
        </p:nvSpPr>
        <p:spPr>
          <a:xfrm>
            <a:off x="762000" y="1981200"/>
            <a:ext cx="7570787" cy="4876801"/>
          </a:xfrm>
        </p:spPr>
        <p:txBody>
          <a:bodyPr/>
          <a:lstStyle/>
          <a:p>
            <a:r>
              <a:rPr lang="en-US" dirty="0"/>
              <a:t>Used at a number of places in the IEEE 802.11i scheme (to generate nonces, to expand pairwise keys, to generate the GTK)</a:t>
            </a:r>
          </a:p>
          <a:p>
            <a:pPr lvl="1"/>
            <a:r>
              <a:rPr lang="en-US" dirty="0"/>
              <a:t>Best security practice dictates that different pseudorandom number streams be used for these different purposes</a:t>
            </a:r>
          </a:p>
          <a:p>
            <a:r>
              <a:rPr lang="en-US" dirty="0">
                <a:cs typeface="ＭＳ Ｐゴシック" pitchFamily="-84" charset="-128"/>
              </a:rPr>
              <a:t>Built on the use of HMAC-SHA-1 to generate a pseudorandom bit stream</a:t>
            </a:r>
            <a:endParaRPr lang="en-US" dirty="0"/>
          </a:p>
        </p:txBody>
      </p:sp>
      <p:sp>
        <p:nvSpPr>
          <p:cNvPr id="4" name="Footer Placeholder 3"/>
          <p:cNvSpPr>
            <a:spLocks noGrp="1"/>
          </p:cNvSpPr>
          <p:nvPr>
            <p:ph type="ftr" sz="quarter" idx="11"/>
          </p:nvPr>
        </p:nvSpPr>
        <p:spPr>
          <a:xfrm>
            <a:off x="0" y="6492875"/>
            <a:ext cx="5410200" cy="365125"/>
          </a:xfrm>
        </p:spPr>
        <p:txBody>
          <a:bodyPr/>
          <a:lstStyle/>
          <a:p>
            <a:pPr>
              <a:defRPr/>
            </a:pPr>
            <a:r>
              <a:rPr lang="en-US" sz="1050"/>
              <a:t>© 2020 Pearson Education, Inc., Hoboken, NJ. All rights reserved.        </a:t>
            </a:r>
            <a:endParaRPr lang="en-US" sz="105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0" y="6492875"/>
            <a:ext cx="8001000" cy="365125"/>
          </a:xfrm>
        </p:spPr>
        <p:txBody>
          <a:bodyPr/>
          <a:lstStyle/>
          <a:p>
            <a:pPr>
              <a:defRPr/>
            </a:pPr>
            <a:r>
              <a:rPr lang="en-US" sz="1050"/>
              <a:t>© 2020 Pearson Education, Inc., Hoboken, NJ. All rights reserved.        </a:t>
            </a:r>
            <a:endParaRPr lang="en-US" sz="1050" dirty="0"/>
          </a:p>
        </p:txBody>
      </p:sp>
      <p:pic>
        <p:nvPicPr>
          <p:cNvPr id="5" name="Picture 4">
            <a:extLst>
              <a:ext uri="{FF2B5EF4-FFF2-40B4-BE49-F238E27FC236}">
                <a16:creationId xmlns:a16="http://schemas.microsoft.com/office/drawing/2014/main" id="{35D0A0FE-3DE8-3D4D-A6AE-AFEC24D5BD9C}"/>
              </a:ext>
            </a:extLst>
          </p:cNvPr>
          <p:cNvPicPr>
            <a:picLocks noChangeAspect="1"/>
          </p:cNvPicPr>
          <p:nvPr/>
        </p:nvPicPr>
        <p:blipFill rotWithShape="1">
          <a:blip r:embed="rId3"/>
          <a:srcRect l="12942" t="15637" r="7383" b="11341"/>
          <a:stretch/>
        </p:blipFill>
        <p:spPr>
          <a:xfrm>
            <a:off x="2051720" y="439831"/>
            <a:ext cx="5040560" cy="5978338"/>
          </a:xfrm>
          <a:prstGeom prst="rect">
            <a:avLst/>
          </a:prstGeom>
        </p:spPr>
      </p:pic>
    </p:spTree>
  </p:cSld>
  <p:clrMapOvr>
    <a:masterClrMapping/>
  </p:clrMapOvr>
  <p:transition>
    <p:dissolv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dirty="0"/>
              <a:t>Summary</a:t>
            </a:r>
            <a:endParaRPr lang="en-AU" dirty="0"/>
          </a:p>
        </p:txBody>
      </p:sp>
      <p:sp>
        <p:nvSpPr>
          <p:cNvPr id="56323" name="Rectangle 3"/>
          <p:cNvSpPr>
            <a:spLocks noGrp="1" noChangeArrowheads="1"/>
          </p:cNvSpPr>
          <p:nvPr>
            <p:ph sz="half" idx="1"/>
          </p:nvPr>
        </p:nvSpPr>
        <p:spPr>
          <a:xfrm>
            <a:off x="276251" y="1937657"/>
            <a:ext cx="3426340" cy="5309592"/>
          </a:xfrm>
        </p:spPr>
        <p:txBody>
          <a:bodyPr>
            <a:normAutofit fontScale="92500"/>
          </a:bodyPr>
          <a:lstStyle/>
          <a:p>
            <a:r>
              <a:rPr lang="en-US" dirty="0"/>
              <a:t>Present an overview of security threats and countermeasures for wireless networks</a:t>
            </a:r>
          </a:p>
          <a:p>
            <a:r>
              <a:rPr lang="en-US" dirty="0"/>
              <a:t>Understand the unique security threats posed by the use of mobile devices with enterprise networks</a:t>
            </a:r>
          </a:p>
          <a:p>
            <a:endParaRPr lang="en-AU" dirty="0"/>
          </a:p>
        </p:txBody>
      </p:sp>
      <p:sp>
        <p:nvSpPr>
          <p:cNvPr id="56324" name="Content Placeholder 11"/>
          <p:cNvSpPr>
            <a:spLocks noGrp="1"/>
          </p:cNvSpPr>
          <p:nvPr>
            <p:ph sz="half" idx="2"/>
          </p:nvPr>
        </p:nvSpPr>
        <p:spPr>
          <a:xfrm>
            <a:off x="5524047" y="1700808"/>
            <a:ext cx="3367299" cy="5106618"/>
          </a:xfrm>
        </p:spPr>
        <p:txBody>
          <a:bodyPr>
            <a:normAutofit fontScale="92500"/>
          </a:bodyPr>
          <a:lstStyle/>
          <a:p>
            <a:r>
              <a:rPr lang="en-US" dirty="0"/>
              <a:t>Describe the principal elements in a mobile device security strategy</a:t>
            </a:r>
          </a:p>
          <a:p>
            <a:r>
              <a:rPr lang="en-US" dirty="0"/>
              <a:t>Understand the essential elements of the IEEE 802.11 wireless LAN standard </a:t>
            </a:r>
          </a:p>
          <a:p>
            <a:r>
              <a:rPr lang="en-US" dirty="0"/>
              <a:t>Summarize the various components of the IEEE 802.11i wireless LAN security architecture</a:t>
            </a:r>
          </a:p>
          <a:p>
            <a:endParaRPr lang="en-US" dirty="0"/>
          </a:p>
        </p:txBody>
      </p:sp>
      <p:pic>
        <p:nvPicPr>
          <p:cNvPr id="9" name="Picture Placeholder 4" descr="crypto.jpg"/>
          <p:cNvPicPr>
            <a:picLocks noChangeAspect="1"/>
          </p:cNvPicPr>
          <p:nvPr/>
        </p:nvPicPr>
        <p:blipFill>
          <a:blip r:embed="rId3">
            <a:alphaModFix/>
            <a:lum bright="28000"/>
          </a:blip>
          <a:srcRect l="-16674" t="-1111" r="-18211" b="44444"/>
          <a:stretch>
            <a:fillRect/>
          </a:stretch>
        </p:blipFill>
        <p:spPr bwMode="auto">
          <a:xfrm>
            <a:off x="3505200" y="3200400"/>
            <a:ext cx="2109547" cy="1209027"/>
          </a:xfrm>
          <a:prstGeom prst="ellipse">
            <a:avLst/>
          </a:prstGeom>
          <a:solidFill>
            <a:schemeClr val="bg1">
              <a:lumMod val="85000"/>
            </a:schemeClr>
          </a:solidFill>
          <a:ln w="101600">
            <a:noFill/>
            <a:miter lim="800000"/>
            <a:headEnd/>
            <a:tailEnd/>
          </a:ln>
          <a:effectLst>
            <a:innerShdw blurRad="762000">
              <a:schemeClr val="accent1">
                <a:alpha val="80000"/>
              </a:schemeClr>
            </a:innerShdw>
            <a:softEdge rad="76200"/>
          </a:effectLst>
        </p:spPr>
      </p:pic>
      <p:sp>
        <p:nvSpPr>
          <p:cNvPr id="6" name="TextBox 5"/>
          <p:cNvSpPr txBox="1"/>
          <p:nvPr/>
        </p:nvSpPr>
        <p:spPr>
          <a:xfrm>
            <a:off x="6184900" y="1905000"/>
            <a:ext cx="184666" cy="369332"/>
          </a:xfrm>
          <a:prstGeom prst="rect">
            <a:avLst/>
          </a:prstGeom>
          <a:noFill/>
        </p:spPr>
        <p:txBody>
          <a:bodyPr wrap="none" rtlCol="0">
            <a:spAutoFit/>
          </a:bodyPr>
          <a:lstStyle/>
          <a:p>
            <a:endParaRPr lang="en-US" dirty="0"/>
          </a:p>
        </p:txBody>
      </p:sp>
      <p:sp>
        <p:nvSpPr>
          <p:cNvPr id="7" name="Footer Placeholder 6"/>
          <p:cNvSpPr>
            <a:spLocks noGrp="1"/>
          </p:cNvSpPr>
          <p:nvPr>
            <p:ph type="ftr" sz="quarter" idx="11"/>
          </p:nvPr>
        </p:nvSpPr>
        <p:spPr>
          <a:xfrm>
            <a:off x="0" y="6492875"/>
            <a:ext cx="8229600" cy="365125"/>
          </a:xfrm>
        </p:spPr>
        <p:txBody>
          <a:bodyPr/>
          <a:lstStyle/>
          <a:p>
            <a:pPr>
              <a:defRPr/>
            </a:pPr>
            <a:r>
              <a:rPr lang="en-US" sz="1050"/>
              <a:t>© 2020 Pearson Education, Inc., Hoboken, NJ. All rights reserved.        </a:t>
            </a:r>
            <a:endParaRPr lang="en-US" sz="10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0" y="6492875"/>
            <a:ext cx="4343400" cy="365125"/>
          </a:xfrm>
        </p:spPr>
        <p:txBody>
          <a:bodyPr/>
          <a:lstStyle/>
          <a:p>
            <a:pPr>
              <a:defRPr/>
            </a:pPr>
            <a:r>
              <a:rPr lang="en-US" sz="1050"/>
              <a:t>© 2020 Pearson Education, Inc., Hoboken, NJ. All rights reserved.        </a:t>
            </a:r>
            <a:endParaRPr lang="en-US" sz="1050" dirty="0"/>
          </a:p>
        </p:txBody>
      </p:sp>
      <p:pic>
        <p:nvPicPr>
          <p:cNvPr id="6" name="Picture 5">
            <a:extLst>
              <a:ext uri="{FF2B5EF4-FFF2-40B4-BE49-F238E27FC236}">
                <a16:creationId xmlns:a16="http://schemas.microsoft.com/office/drawing/2014/main" id="{A5810AF3-97B7-3349-A121-E310644B1620}"/>
              </a:ext>
            </a:extLst>
          </p:cNvPr>
          <p:cNvPicPr>
            <a:picLocks noChangeAspect="1"/>
          </p:cNvPicPr>
          <p:nvPr/>
        </p:nvPicPr>
        <p:blipFill rotWithShape="1">
          <a:blip r:embed="rId3"/>
          <a:srcRect t="27951" b="38450"/>
          <a:stretch/>
        </p:blipFill>
        <p:spPr>
          <a:xfrm>
            <a:off x="-421563" y="1257712"/>
            <a:ext cx="9987125" cy="4342576"/>
          </a:xfrm>
          <a:prstGeom prst="rect">
            <a:avLst/>
          </a:prstGeom>
        </p:spPr>
      </p:pic>
    </p:spTree>
  </p:cSld>
  <p:clrMapOvr>
    <a:masterClrMapping/>
  </p:clrMapOvr>
  <p:transition>
    <p:dissolv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Wireless Network Threats</a:t>
            </a:r>
          </a:p>
        </p:txBody>
      </p:sp>
      <p:sp>
        <p:nvSpPr>
          <p:cNvPr id="8" name="Content Placeholder 7"/>
          <p:cNvSpPr>
            <a:spLocks noGrp="1"/>
          </p:cNvSpPr>
          <p:nvPr>
            <p:ph sz="half" idx="1"/>
          </p:nvPr>
        </p:nvSpPr>
        <p:spPr>
          <a:xfrm>
            <a:off x="304800" y="1981200"/>
            <a:ext cx="3977322" cy="5083175"/>
          </a:xfrm>
        </p:spPr>
        <p:txBody>
          <a:bodyPr>
            <a:normAutofit fontScale="77500" lnSpcReduction="20000"/>
          </a:bodyPr>
          <a:lstStyle/>
          <a:p>
            <a:r>
              <a:rPr lang="en-US" b="1" dirty="0"/>
              <a:t>Accidental association</a:t>
            </a:r>
          </a:p>
          <a:p>
            <a:pPr lvl="1"/>
            <a:r>
              <a:rPr lang="en-US" dirty="0"/>
              <a:t>Company wireless LANs in close proximity may create overlapping transmission ranges</a:t>
            </a:r>
          </a:p>
          <a:p>
            <a:pPr lvl="1"/>
            <a:r>
              <a:rPr lang="en-US" dirty="0"/>
              <a:t>A user intending to connect to one LAN may unintentionally lock on to a wireless access point from a neighboring network</a:t>
            </a:r>
          </a:p>
          <a:p>
            <a:r>
              <a:rPr lang="en-US" b="1" dirty="0"/>
              <a:t>Malicious association</a:t>
            </a:r>
          </a:p>
          <a:p>
            <a:pPr lvl="1"/>
            <a:r>
              <a:rPr lang="en-US" dirty="0"/>
              <a:t>In this situation, a wireless device is configured to appear to be a legitimate access point, enabling the operator to steal passwords from legitimate users and then penetrate a wired network through a legitimate wireless access point</a:t>
            </a:r>
          </a:p>
        </p:txBody>
      </p:sp>
      <p:sp>
        <p:nvSpPr>
          <p:cNvPr id="9" name="Content Placeholder 8"/>
          <p:cNvSpPr>
            <a:spLocks noGrp="1"/>
          </p:cNvSpPr>
          <p:nvPr>
            <p:ph sz="half" idx="2"/>
          </p:nvPr>
        </p:nvSpPr>
        <p:spPr>
          <a:xfrm>
            <a:off x="4953000" y="1981200"/>
            <a:ext cx="3733800" cy="5257800"/>
          </a:xfrm>
        </p:spPr>
        <p:txBody>
          <a:bodyPr>
            <a:normAutofit fontScale="77500" lnSpcReduction="20000"/>
          </a:bodyPr>
          <a:lstStyle/>
          <a:p>
            <a:r>
              <a:rPr lang="en-US" b="1" dirty="0"/>
              <a:t>Ad hoc networks</a:t>
            </a:r>
          </a:p>
          <a:p>
            <a:pPr lvl="1"/>
            <a:r>
              <a:rPr lang="en-US" dirty="0"/>
              <a:t>These are peer-to-peer networks between wireless computers with no access point between them</a:t>
            </a:r>
          </a:p>
          <a:p>
            <a:pPr lvl="1"/>
            <a:r>
              <a:rPr lang="en-US" dirty="0"/>
              <a:t>Such networks can pose a security threat due to a lack of a central point of control</a:t>
            </a:r>
          </a:p>
          <a:p>
            <a:r>
              <a:rPr lang="en-US" b="1" dirty="0"/>
              <a:t>Nontraditional networks</a:t>
            </a:r>
          </a:p>
          <a:p>
            <a:pPr lvl="1"/>
            <a:r>
              <a:rPr lang="en-US" dirty="0"/>
              <a:t>Personal network Bluetooth devices, barcode readers, and handheld PDAs pose a security risk in terms of both eavesdropping and spoofing</a:t>
            </a:r>
          </a:p>
          <a:p>
            <a:endParaRPr lang="en-US" dirty="0"/>
          </a:p>
        </p:txBody>
      </p:sp>
      <p:sp>
        <p:nvSpPr>
          <p:cNvPr id="5" name="Footer Placeholder 4"/>
          <p:cNvSpPr>
            <a:spLocks noGrp="1"/>
          </p:cNvSpPr>
          <p:nvPr>
            <p:ph type="ftr" sz="quarter" idx="11"/>
          </p:nvPr>
        </p:nvSpPr>
        <p:spPr>
          <a:xfrm>
            <a:off x="0" y="6492875"/>
            <a:ext cx="4724400" cy="365125"/>
          </a:xfrm>
        </p:spPr>
        <p:txBody>
          <a:bodyPr/>
          <a:lstStyle/>
          <a:p>
            <a:pPr>
              <a:defRPr/>
            </a:pPr>
            <a:r>
              <a:rPr lang="en-US" sz="1050"/>
              <a:t>© 2020 Pearson Education, Inc., Hoboken, NJ. All rights reserved.        </a:t>
            </a:r>
            <a:endParaRPr lang="en-US" sz="10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Wireless Network Threats</a:t>
            </a:r>
          </a:p>
        </p:txBody>
      </p:sp>
      <p:sp>
        <p:nvSpPr>
          <p:cNvPr id="8" name="Content Placeholder 7"/>
          <p:cNvSpPr>
            <a:spLocks noGrp="1"/>
          </p:cNvSpPr>
          <p:nvPr>
            <p:ph sz="half" idx="1"/>
          </p:nvPr>
        </p:nvSpPr>
        <p:spPr>
          <a:xfrm>
            <a:off x="304800" y="1981200"/>
            <a:ext cx="3977322" cy="5083175"/>
          </a:xfrm>
        </p:spPr>
        <p:txBody>
          <a:bodyPr>
            <a:normAutofit fontScale="77500" lnSpcReduction="20000"/>
          </a:bodyPr>
          <a:lstStyle/>
          <a:p>
            <a:r>
              <a:rPr lang="en-US" b="1" dirty="0"/>
              <a:t>Identity theft (MAC spoofing)</a:t>
            </a:r>
          </a:p>
          <a:p>
            <a:pPr lvl="1"/>
            <a:r>
              <a:rPr lang="en-US" dirty="0"/>
              <a:t>This occurs when an attacker is able to eavesdrop on network traffic and identify the MAC address of a computer with network privileges</a:t>
            </a:r>
          </a:p>
          <a:p>
            <a:r>
              <a:rPr lang="en-US" b="1" dirty="0"/>
              <a:t>Man-in-the-middle attacks</a:t>
            </a:r>
          </a:p>
          <a:p>
            <a:pPr lvl="1"/>
            <a:r>
              <a:rPr lang="en-US" dirty="0"/>
              <a:t>This attack involves persuading a user and an access point to believe that they are talking to each other when in fact the communication is going through an intermediate attacking device</a:t>
            </a:r>
          </a:p>
          <a:p>
            <a:pPr lvl="1"/>
            <a:r>
              <a:rPr lang="en-US" dirty="0"/>
              <a:t>Wireless networks are particularly vulnerable to such attacks</a:t>
            </a:r>
          </a:p>
          <a:p>
            <a:endParaRPr lang="en-US" dirty="0"/>
          </a:p>
        </p:txBody>
      </p:sp>
      <p:sp>
        <p:nvSpPr>
          <p:cNvPr id="9" name="Content Placeholder 8"/>
          <p:cNvSpPr>
            <a:spLocks noGrp="1"/>
          </p:cNvSpPr>
          <p:nvPr>
            <p:ph sz="half" idx="2"/>
          </p:nvPr>
        </p:nvSpPr>
        <p:spPr>
          <a:xfrm>
            <a:off x="5029200" y="1560512"/>
            <a:ext cx="3733800" cy="5257800"/>
          </a:xfrm>
        </p:spPr>
        <p:txBody>
          <a:bodyPr>
            <a:normAutofit fontScale="77500" lnSpcReduction="20000"/>
          </a:bodyPr>
          <a:lstStyle/>
          <a:p>
            <a:r>
              <a:rPr lang="en-US" b="1" dirty="0"/>
              <a:t>Denial of service (DoS)</a:t>
            </a:r>
          </a:p>
          <a:p>
            <a:pPr lvl="1"/>
            <a:r>
              <a:rPr lang="en-US" dirty="0"/>
              <a:t>This attack occurs when an attacker continually bombards a wireless access point or some other accessible wireless port with various protocol messages designed to consume system resources</a:t>
            </a:r>
          </a:p>
          <a:p>
            <a:pPr lvl="1"/>
            <a:r>
              <a:rPr lang="en-US" dirty="0"/>
              <a:t>The wireless environment lends itself to this type of attack because it is so easy for the attacker to direct multiple wireless messages at the target</a:t>
            </a:r>
          </a:p>
          <a:p>
            <a:r>
              <a:rPr lang="en-US" b="1" dirty="0"/>
              <a:t>Network injection</a:t>
            </a:r>
          </a:p>
          <a:p>
            <a:pPr lvl="1"/>
            <a:r>
              <a:rPr lang="en-US" dirty="0"/>
              <a:t>This attack targets wireless access points that are exposed to nonfiltered network traffic, such as routing protocol messages or network management messages</a:t>
            </a:r>
          </a:p>
        </p:txBody>
      </p:sp>
      <p:sp>
        <p:nvSpPr>
          <p:cNvPr id="5" name="Footer Placeholder 4"/>
          <p:cNvSpPr>
            <a:spLocks noGrp="1"/>
          </p:cNvSpPr>
          <p:nvPr>
            <p:ph type="ftr" sz="quarter" idx="11"/>
          </p:nvPr>
        </p:nvSpPr>
        <p:spPr>
          <a:xfrm>
            <a:off x="0" y="6492875"/>
            <a:ext cx="4724400" cy="365125"/>
          </a:xfrm>
        </p:spPr>
        <p:txBody>
          <a:bodyPr/>
          <a:lstStyle/>
          <a:p>
            <a:pPr>
              <a:defRPr/>
            </a:pPr>
            <a:r>
              <a:rPr lang="en-US" sz="1050"/>
              <a:t>© 2020 Pearson Education, Inc., Hoboken, NJ. All rights reserved.        </a:t>
            </a:r>
            <a:endParaRPr lang="en-US" sz="1050" dirty="0"/>
          </a:p>
        </p:txBody>
      </p:sp>
    </p:spTree>
    <p:extLst>
      <p:ext uri="{BB962C8B-B14F-4D97-AF65-F5344CB8AC3E}">
        <p14:creationId xmlns:p14="http://schemas.microsoft.com/office/powerpoint/2010/main" val="42267555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 y="39688"/>
            <a:ext cx="9144000" cy="1412875"/>
          </a:xfrm>
        </p:spPr>
        <p:txBody>
          <a:bodyPr/>
          <a:lstStyle/>
          <a:p>
            <a:r>
              <a:rPr lang="en-US" dirty="0"/>
              <a:t>Securing Wireless Transmissions</a:t>
            </a:r>
          </a:p>
        </p:txBody>
      </p:sp>
      <p:sp>
        <p:nvSpPr>
          <p:cNvPr id="6" name="Content Placeholder 5"/>
          <p:cNvSpPr>
            <a:spLocks noGrp="1"/>
          </p:cNvSpPr>
          <p:nvPr>
            <p:ph idx="1"/>
          </p:nvPr>
        </p:nvSpPr>
        <p:spPr>
          <a:xfrm>
            <a:off x="792163" y="1762125"/>
            <a:ext cx="7570787" cy="4638675"/>
          </a:xfrm>
        </p:spPr>
        <p:txBody>
          <a:bodyPr>
            <a:normAutofit fontScale="77500" lnSpcReduction="20000"/>
          </a:bodyPr>
          <a:lstStyle/>
          <a:p>
            <a:r>
              <a:rPr lang="en-US" dirty="0"/>
              <a:t>The principal threats to wireless transmission are eavesdropping, altering or inserting messages, and disruption</a:t>
            </a:r>
          </a:p>
          <a:p>
            <a:r>
              <a:rPr lang="en-US" dirty="0"/>
              <a:t>To deal with eavesdropping, two types of countermeasures are appropriate:</a:t>
            </a:r>
          </a:p>
          <a:p>
            <a:pPr lvl="1"/>
            <a:r>
              <a:rPr lang="en-US" dirty="0"/>
              <a:t>Signal-hiding techniques</a:t>
            </a:r>
          </a:p>
          <a:p>
            <a:pPr lvl="2"/>
            <a:r>
              <a:rPr lang="en-US" dirty="0"/>
              <a:t>Turn off SSID broadcasting by wireless access points</a:t>
            </a:r>
          </a:p>
          <a:p>
            <a:pPr lvl="2"/>
            <a:r>
              <a:rPr lang="en-US" dirty="0"/>
              <a:t>Assign cryptic names to SSIDs</a:t>
            </a:r>
          </a:p>
          <a:p>
            <a:pPr lvl="2"/>
            <a:r>
              <a:rPr lang="en-US" dirty="0"/>
              <a:t>Reduce signal strength to the lowest level that still provides requisite coverage</a:t>
            </a:r>
          </a:p>
          <a:p>
            <a:pPr lvl="2"/>
            <a:r>
              <a:rPr lang="en-US" dirty="0"/>
              <a:t>Locate wireless access points in the interior of the building, away from windows and exterior walls</a:t>
            </a:r>
          </a:p>
          <a:p>
            <a:pPr lvl="1"/>
            <a:r>
              <a:rPr lang="en-US" dirty="0"/>
              <a:t>Encryption</a:t>
            </a:r>
          </a:p>
          <a:p>
            <a:pPr lvl="2"/>
            <a:r>
              <a:rPr lang="en-US" dirty="0"/>
              <a:t>Is effective against eavesdropping to the extent that the encryption keys are secured</a:t>
            </a:r>
          </a:p>
        </p:txBody>
      </p:sp>
      <p:pic>
        <p:nvPicPr>
          <p:cNvPr id="4" name="Picture 3"/>
          <p:cNvPicPr>
            <a:picLocks noChangeAspect="1"/>
          </p:cNvPicPr>
          <p:nvPr/>
        </p:nvPicPr>
        <p:blipFill>
          <a:blip r:embed="rId3"/>
          <a:stretch>
            <a:fillRect/>
          </a:stretch>
        </p:blipFill>
        <p:spPr>
          <a:xfrm>
            <a:off x="7315200" y="914400"/>
            <a:ext cx="1638525" cy="1752600"/>
          </a:xfrm>
          <a:prstGeom prst="rect">
            <a:avLst/>
          </a:prstGeom>
        </p:spPr>
      </p:pic>
      <p:sp>
        <p:nvSpPr>
          <p:cNvPr id="7" name="Footer Placeholder 6"/>
          <p:cNvSpPr>
            <a:spLocks noGrp="1"/>
          </p:cNvSpPr>
          <p:nvPr>
            <p:ph type="ftr" sz="quarter" idx="11"/>
          </p:nvPr>
        </p:nvSpPr>
        <p:spPr>
          <a:xfrm>
            <a:off x="0" y="6492875"/>
            <a:ext cx="4572000" cy="365125"/>
          </a:xfrm>
        </p:spPr>
        <p:txBody>
          <a:bodyPr/>
          <a:lstStyle/>
          <a:p>
            <a:pPr>
              <a:defRPr/>
            </a:pPr>
            <a:r>
              <a:rPr lang="en-US" sz="1050"/>
              <a:t>© 2020 Pearson Education, Inc., Hoboken, NJ. All rights reserved.        </a:t>
            </a:r>
            <a:endParaRPr lang="en-US" sz="10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39688"/>
            <a:ext cx="9144000" cy="1412875"/>
          </a:xfrm>
        </p:spPr>
        <p:txBody>
          <a:bodyPr/>
          <a:lstStyle/>
          <a:p>
            <a:r>
              <a:rPr lang="en-US" dirty="0"/>
              <a:t>Securing Wireless Access Points</a:t>
            </a:r>
          </a:p>
        </p:txBody>
      </p:sp>
      <p:graphicFrame>
        <p:nvGraphicFramePr>
          <p:cNvPr id="5" name="Content Placeholder 4">
            <a:extLst>
              <a:ext uri="{FF2B5EF4-FFF2-40B4-BE49-F238E27FC236}">
                <a16:creationId xmlns:a16="http://schemas.microsoft.com/office/drawing/2014/main" id="{301038EB-009E-7D44-BCE0-DDDCA7EA7D70}"/>
              </a:ext>
            </a:extLst>
          </p:cNvPr>
          <p:cNvGraphicFramePr>
            <a:graphicFrameLocks noGrp="1"/>
          </p:cNvGraphicFramePr>
          <p:nvPr>
            <p:ph idx="1"/>
            <p:extLst>
              <p:ext uri="{D42A27DB-BD31-4B8C-83A1-F6EECF244321}">
                <p14:modId xmlns:p14="http://schemas.microsoft.com/office/powerpoint/2010/main" val="1635306553"/>
              </p:ext>
            </p:extLst>
          </p:nvPr>
        </p:nvGraphicFramePr>
        <p:xfrm>
          <a:off x="792163" y="1762125"/>
          <a:ext cx="7570787" cy="47910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1"/>
          </p:nvPr>
        </p:nvSpPr>
        <p:spPr>
          <a:xfrm>
            <a:off x="0" y="6492875"/>
            <a:ext cx="5715000" cy="365125"/>
          </a:xfrm>
        </p:spPr>
        <p:txBody>
          <a:bodyPr/>
          <a:lstStyle/>
          <a:p>
            <a:pPr>
              <a:defRPr/>
            </a:pPr>
            <a:r>
              <a:rPr lang="en-US" sz="1050"/>
              <a:t>© 2020 Pearson Education, Inc., Hoboken, NJ. All rights reserved.        </a:t>
            </a:r>
            <a:endParaRPr lang="en-US" sz="10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Securing Wireless Networks</a:t>
            </a:r>
          </a:p>
        </p:txBody>
      </p:sp>
      <p:graphicFrame>
        <p:nvGraphicFramePr>
          <p:cNvPr id="4" name="Content Placeholder 3"/>
          <p:cNvGraphicFramePr>
            <a:graphicFrameLocks noGrp="1"/>
          </p:cNvGraphicFramePr>
          <p:nvPr>
            <p:ph idx="1"/>
          </p:nvPr>
        </p:nvGraphicFramePr>
        <p:xfrm>
          <a:off x="685800" y="1752600"/>
          <a:ext cx="7875587"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p:cNvPicPr>
            <a:picLocks noChangeAspect="1"/>
          </p:cNvPicPr>
          <p:nvPr/>
        </p:nvPicPr>
        <p:blipFill>
          <a:blip r:embed="rId8">
            <a:alphaModFix amt="84000"/>
          </a:blip>
          <a:stretch>
            <a:fillRect/>
          </a:stretch>
        </p:blipFill>
        <p:spPr>
          <a:xfrm rot="21317254">
            <a:off x="7477757" y="1799669"/>
            <a:ext cx="1234441" cy="2153094"/>
          </a:xfrm>
          <a:prstGeom prst="rect">
            <a:avLst/>
          </a:prstGeom>
        </p:spPr>
      </p:pic>
      <p:sp>
        <p:nvSpPr>
          <p:cNvPr id="6" name="Footer Placeholder 5"/>
          <p:cNvSpPr>
            <a:spLocks noGrp="1"/>
          </p:cNvSpPr>
          <p:nvPr>
            <p:ph type="ftr" sz="quarter" idx="11"/>
          </p:nvPr>
        </p:nvSpPr>
        <p:spPr>
          <a:xfrm>
            <a:off x="0" y="6492875"/>
            <a:ext cx="8229600" cy="365125"/>
          </a:xfrm>
        </p:spPr>
        <p:txBody>
          <a:bodyPr/>
          <a:lstStyle/>
          <a:p>
            <a:pPr>
              <a:defRPr/>
            </a:pPr>
            <a:r>
              <a:rPr lang="en-US" sz="1050"/>
              <a:t>© 2020 Pearson Education, Inc., Hoboken, NJ. All rights reserved.        </a:t>
            </a:r>
            <a:endParaRPr lang="en-US" sz="1050" dirty="0"/>
          </a:p>
        </p:txBody>
      </p:sp>
    </p:spTree>
  </p:cSld>
  <p:clrMapOvr>
    <a:masterClrMapping/>
  </p:clrMapOvr>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 Id="rId5" Type="http://schemas.openxmlformats.org/officeDocument/2006/relationships/image" Target="../media/image5.jpeg"/><Relationship Id="rId4" Type="http://schemas.openxmlformats.org/officeDocument/2006/relationships/image" Target="../media/image4.jpeg"/></Relationships>
</file>

<file path=ppt/theme/theme1.xml><?xml version="1.0" encoding="utf-8"?>
<a:theme xmlns:a="http://schemas.openxmlformats.org/drawingml/2006/main" name="Infusion">
  <a:themeElements>
    <a:clrScheme name="Infusion">
      <a:dk1>
        <a:sysClr val="windowText" lastClr="000000"/>
      </a:dk1>
      <a:lt1>
        <a:sysClr val="window" lastClr="FFFFFF"/>
      </a:lt1>
      <a:dk2>
        <a:srgbClr val="2F1F58"/>
      </a:dk2>
      <a:lt2>
        <a:srgbClr val="B7A9E0"/>
      </a:lt2>
      <a:accent1>
        <a:srgbClr val="8C73D0"/>
      </a:accent1>
      <a:accent2>
        <a:srgbClr val="C2E8C4"/>
      </a:accent2>
      <a:accent3>
        <a:srgbClr val="C5A6E8"/>
      </a:accent3>
      <a:accent4>
        <a:srgbClr val="B45EC7"/>
      </a:accent4>
      <a:accent5>
        <a:srgbClr val="9FDAFB"/>
      </a:accent5>
      <a:accent6>
        <a:srgbClr val="95C5B0"/>
      </a:accent6>
      <a:hlink>
        <a:srgbClr val="744AE0"/>
      </a:hlink>
      <a:folHlink>
        <a:srgbClr val="8D8AD1"/>
      </a:folHlink>
    </a:clrScheme>
    <a:fontScheme name="Infusion">
      <a:majorFont>
        <a:latin typeface="Mistral"/>
        <a:ea typeface=""/>
        <a:cs typeface=""/>
        <a:font script="Jpan" typeface="ＭＳ Ｐ明朝"/>
      </a:majorFont>
      <a:minorFont>
        <a:latin typeface="Candara"/>
        <a:ea typeface=""/>
        <a:cs typeface=""/>
        <a:font script="Jpan" typeface="メイリオ"/>
      </a:minorFont>
    </a:fontScheme>
    <a:fmtScheme name="Infusion">
      <a:fillStyleLst>
        <a:solidFill>
          <a:schemeClr val="phClr"/>
        </a:solidFill>
        <a:blipFill rotWithShape="1">
          <a:blip xmlns:r="http://schemas.openxmlformats.org/officeDocument/2006/relationships" r:embed="rId1">
            <a:duotone>
              <a:schemeClr val="phClr">
                <a:shade val="70000"/>
                <a:satMod val="120000"/>
              </a:schemeClr>
              <a:schemeClr val="phClr">
                <a:tint val="70000"/>
                <a:satMod val="300000"/>
                <a:lumMod val="125000"/>
              </a:schemeClr>
            </a:duotone>
          </a:blip>
          <a:tile tx="0" ty="0" sx="50000" sy="50000" flip="none" algn="tl"/>
        </a:blipFill>
        <a:blipFill rotWithShape="1">
          <a:blip xmlns:r="http://schemas.openxmlformats.org/officeDocument/2006/relationships" r:embed="rId2">
            <a:duotone>
              <a:schemeClr val="phClr">
                <a:shade val="70000"/>
                <a:satMod val="120000"/>
              </a:schemeClr>
              <a:schemeClr val="phClr">
                <a:tint val="70000"/>
                <a:satMod val="135000"/>
              </a:schemeClr>
            </a:duotone>
          </a:blip>
          <a:tile tx="0" ty="0" sx="40000" sy="40000" flip="none" algn="tl"/>
        </a:blipFill>
      </a:fillStyleLst>
      <a:lnStyleLst>
        <a:ln w="38100" cap="flat" cmpd="sng" algn="ctr">
          <a:solidFill>
            <a:schemeClr val="phClr">
              <a:alpha val="70000"/>
              <a:satMod val="105000"/>
            </a:schemeClr>
          </a:solidFill>
          <a:prstDash val="solid"/>
          <a:miter/>
        </a:ln>
        <a:ln w="50800" cap="flat" cmpd="sng" algn="ctr">
          <a:solidFill>
            <a:schemeClr val="phClr">
              <a:alpha val="50000"/>
            </a:schemeClr>
          </a:solidFill>
          <a:prstDash val="solid"/>
          <a:miter/>
        </a:ln>
        <a:ln w="88900" cap="flat" cmpd="sng" algn="ctr">
          <a:solidFill>
            <a:schemeClr val="phClr">
              <a:alpha val="40000"/>
            </a:schemeClr>
          </a:solidFill>
          <a:prstDash val="solid"/>
          <a:miter/>
        </a:ln>
      </a:lnStyleLst>
      <a:effectStyleLst>
        <a:effectStyle>
          <a:effectLst/>
        </a:effectStyle>
        <a:effectStyle>
          <a:effectLst>
            <a:outerShdw blurRad="38100" dist="25400" dir="5400000" rotWithShape="0">
              <a:srgbClr val="000000">
                <a:alpha val="50000"/>
              </a:srgbClr>
            </a:outerShdw>
          </a:effectLst>
        </a:effectStyle>
        <a:effectStyle>
          <a:effectLst>
            <a:innerShdw blurRad="190500" dir="13500000">
              <a:srgbClr val="000000">
                <a:alpha val="50000"/>
              </a:srgbClr>
            </a:innerShdw>
            <a:outerShdw blurRad="38100" dist="25400" dir="5400000" rotWithShape="0">
              <a:srgbClr val="000000">
                <a:alpha val="50000"/>
              </a:srgbClr>
            </a:outerShdw>
          </a:effectLst>
        </a:effectStyle>
      </a:effectStyleLst>
      <a:bgFillStyleLst>
        <a:blipFill rotWithShape="1">
          <a:blip xmlns:r="http://schemas.openxmlformats.org/officeDocument/2006/relationships" r:embed="rId3">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4">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5">
            <a:duotone>
              <a:schemeClr val="phClr">
                <a:shade val="70000"/>
                <a:satMod val="500000"/>
                <a:lumMod val="50000"/>
              </a:schemeClr>
              <a:schemeClr val="phClr">
                <a:satMod val="800000"/>
                <a:lumMod val="25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Macintosh HD:Users:lpb:admin:consult:Prentice-Hall:Slides:ch01.ppt</Template>
  <TotalTime>9644</TotalTime>
  <Words>12715</Words>
  <Application>Microsoft Macintosh PowerPoint</Application>
  <PresentationFormat>On-screen Show (4:3)</PresentationFormat>
  <Paragraphs>680</Paragraphs>
  <Slides>38</Slides>
  <Notes>38</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45" baseType="lpstr">
      <vt:lpstr>Arial</vt:lpstr>
      <vt:lpstr>Candara</vt:lpstr>
      <vt:lpstr>Mistral</vt:lpstr>
      <vt:lpstr>Times New Roman</vt:lpstr>
      <vt:lpstr>Wingdings</vt:lpstr>
      <vt:lpstr>Infusion</vt:lpstr>
      <vt:lpstr>Document</vt:lpstr>
      <vt:lpstr>Cryptography and Network Security</vt:lpstr>
      <vt:lpstr>Chapter 18</vt:lpstr>
      <vt:lpstr>Wireless Security</vt:lpstr>
      <vt:lpstr>PowerPoint Presentation</vt:lpstr>
      <vt:lpstr>Wireless Network Threats</vt:lpstr>
      <vt:lpstr>Wireless Network Threats</vt:lpstr>
      <vt:lpstr>Securing Wireless Transmissions</vt:lpstr>
      <vt:lpstr>Securing Wireless Access Points</vt:lpstr>
      <vt:lpstr>Securing Wireless Networks</vt:lpstr>
      <vt:lpstr>Mobile Device Security</vt:lpstr>
      <vt:lpstr>Security Threats</vt:lpstr>
      <vt:lpstr>PowerPoint Presentation</vt:lpstr>
      <vt:lpstr>IEEE 802.11  Wireless LAN Overview</vt:lpstr>
      <vt:lpstr>PowerPoint Presentation</vt:lpstr>
      <vt:lpstr>Wi-Fi Alliance</vt:lpstr>
      <vt:lpstr>PowerPoint Presentation</vt:lpstr>
      <vt:lpstr>PowerPoint Presentation</vt:lpstr>
      <vt:lpstr>PowerPoint Presentation</vt:lpstr>
      <vt:lpstr>PowerPoint Presentation</vt:lpstr>
      <vt:lpstr>Distribution of Messages Within a DS</vt:lpstr>
      <vt:lpstr>Association-Related Services</vt:lpstr>
      <vt:lpstr>Association-Related Services</vt:lpstr>
      <vt:lpstr>IEEE 802.11i Wireless LAN Security</vt:lpstr>
      <vt:lpstr>PowerPoint Presentation</vt:lpstr>
      <vt:lpstr>PowerPoint Presentation</vt:lpstr>
      <vt:lpstr>PowerPoint Presentation</vt:lpstr>
      <vt:lpstr>IEEE 802.1X  Access Control Approach</vt:lpstr>
      <vt:lpstr>PowerPoint Presentation</vt:lpstr>
      <vt:lpstr>PowerPoint Presentation</vt:lpstr>
      <vt:lpstr>PowerPoint Presentation</vt:lpstr>
      <vt:lpstr>Pairwise Keys</vt:lpstr>
      <vt:lpstr>PTK Parts</vt:lpstr>
      <vt:lpstr>Group Keys</vt:lpstr>
      <vt:lpstr>PowerPoint Presentation</vt:lpstr>
      <vt:lpstr>Protected Data Transfer Phase</vt:lpstr>
      <vt:lpstr>IEEE 802.11i Pseudorandom Function (PRF)</vt:lpstr>
      <vt:lpstr>PowerPoint Presentation</vt:lpstr>
      <vt:lpstr>Summary</vt:lpstr>
    </vt:vector>
  </TitlesOfParts>
  <Manager/>
  <Company>School of Eng &amp; IT, UNSW@ADFA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William Stallings, Cryptography and Network Security 5/e</dc:title>
  <dc:subject>Lecture Overheads - Ch 17</dc:subject>
  <dc:creator>Dr Lawrie Brown</dc:creator>
  <cp:keywords/>
  <dc:description/>
  <cp:lastModifiedBy>Kim McLaughlin</cp:lastModifiedBy>
  <cp:revision>125</cp:revision>
  <cp:lastPrinted>2005-10-07T05:54:31Z</cp:lastPrinted>
  <dcterms:created xsi:type="dcterms:W3CDTF">2016-05-12T02:20:38Z</dcterms:created>
  <dcterms:modified xsi:type="dcterms:W3CDTF">2019-11-07T04:18:09Z</dcterms:modified>
  <cp:category/>
</cp:coreProperties>
</file>