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 id="2147483697" r:id="rId2"/>
  </p:sldMasterIdLst>
  <p:notesMasterIdLst>
    <p:notesMasterId r:id="rId60"/>
  </p:notesMasterIdLst>
  <p:handoutMasterIdLst>
    <p:handoutMasterId r:id="rId61"/>
  </p:handoutMasterIdLst>
  <p:sldIdLst>
    <p:sldId id="307" r:id="rId3"/>
    <p:sldId id="308" r:id="rId4"/>
    <p:sldId id="303" r:id="rId5"/>
    <p:sldId id="334" r:id="rId6"/>
    <p:sldId id="333" r:id="rId7"/>
    <p:sldId id="337" r:id="rId8"/>
    <p:sldId id="319" r:id="rId9"/>
    <p:sldId id="338" r:id="rId10"/>
    <p:sldId id="320" r:id="rId11"/>
    <p:sldId id="339" r:id="rId12"/>
    <p:sldId id="340" r:id="rId13"/>
    <p:sldId id="321" r:id="rId14"/>
    <p:sldId id="322" r:id="rId15"/>
    <p:sldId id="323" r:id="rId16"/>
    <p:sldId id="341" r:id="rId17"/>
    <p:sldId id="343" r:id="rId18"/>
    <p:sldId id="346" r:id="rId19"/>
    <p:sldId id="370" r:id="rId20"/>
    <p:sldId id="347" r:id="rId21"/>
    <p:sldId id="348" r:id="rId22"/>
    <p:sldId id="318" r:id="rId23"/>
    <p:sldId id="312" r:id="rId24"/>
    <p:sldId id="349" r:id="rId25"/>
    <p:sldId id="345" r:id="rId26"/>
    <p:sldId id="351" r:id="rId27"/>
    <p:sldId id="282" r:id="rId28"/>
    <p:sldId id="281" r:id="rId29"/>
    <p:sldId id="352" r:id="rId30"/>
    <p:sldId id="327" r:id="rId31"/>
    <p:sldId id="328" r:id="rId32"/>
    <p:sldId id="329" r:id="rId33"/>
    <p:sldId id="330" r:id="rId34"/>
    <p:sldId id="292" r:id="rId35"/>
    <p:sldId id="331" r:id="rId36"/>
    <p:sldId id="301" r:id="rId37"/>
    <p:sldId id="356" r:id="rId38"/>
    <p:sldId id="357" r:id="rId39"/>
    <p:sldId id="353" r:id="rId40"/>
    <p:sldId id="358" r:id="rId41"/>
    <p:sldId id="359" r:id="rId42"/>
    <p:sldId id="360" r:id="rId43"/>
    <p:sldId id="362" r:id="rId44"/>
    <p:sldId id="363" r:id="rId45"/>
    <p:sldId id="364" r:id="rId46"/>
    <p:sldId id="365" r:id="rId47"/>
    <p:sldId id="344" r:id="rId48"/>
    <p:sldId id="366" r:id="rId49"/>
    <p:sldId id="367" r:id="rId50"/>
    <p:sldId id="302" r:id="rId51"/>
    <p:sldId id="304" r:id="rId52"/>
    <p:sldId id="305" r:id="rId53"/>
    <p:sldId id="306" r:id="rId54"/>
    <p:sldId id="368" r:id="rId55"/>
    <p:sldId id="361" r:id="rId56"/>
    <p:sldId id="371" r:id="rId57"/>
    <p:sldId id="369" r:id="rId58"/>
    <p:sldId id="310" r:id="rId59"/>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 charset="0"/>
        <a:ea typeface="+mn-ea"/>
        <a:cs typeface="+mn-cs"/>
      </a:defRPr>
    </a:lvl1pPr>
    <a:lvl2pPr marL="457200" algn="l" rtl="0" fontAlgn="base">
      <a:spcBef>
        <a:spcPct val="0"/>
      </a:spcBef>
      <a:spcAft>
        <a:spcPct val="0"/>
      </a:spcAft>
      <a:defRPr kern="1200">
        <a:solidFill>
          <a:schemeClr val="tx1"/>
        </a:solidFill>
        <a:latin typeface="Arial" pitchFamily="-1" charset="0"/>
        <a:ea typeface="+mn-ea"/>
        <a:cs typeface="+mn-cs"/>
      </a:defRPr>
    </a:lvl2pPr>
    <a:lvl3pPr marL="914400" algn="l" rtl="0" fontAlgn="base">
      <a:spcBef>
        <a:spcPct val="0"/>
      </a:spcBef>
      <a:spcAft>
        <a:spcPct val="0"/>
      </a:spcAft>
      <a:defRPr kern="1200">
        <a:solidFill>
          <a:schemeClr val="tx1"/>
        </a:solidFill>
        <a:latin typeface="Arial" pitchFamily="-1" charset="0"/>
        <a:ea typeface="+mn-ea"/>
        <a:cs typeface="+mn-cs"/>
      </a:defRPr>
    </a:lvl3pPr>
    <a:lvl4pPr marL="1371600" algn="l" rtl="0" fontAlgn="base">
      <a:spcBef>
        <a:spcPct val="0"/>
      </a:spcBef>
      <a:spcAft>
        <a:spcPct val="0"/>
      </a:spcAft>
      <a:defRPr kern="1200">
        <a:solidFill>
          <a:schemeClr val="tx1"/>
        </a:solidFill>
        <a:latin typeface="Arial" pitchFamily="-1" charset="0"/>
        <a:ea typeface="+mn-ea"/>
        <a:cs typeface="+mn-cs"/>
      </a:defRPr>
    </a:lvl4pPr>
    <a:lvl5pPr marL="1828800" algn="l" rtl="0" fontAlgn="base">
      <a:spcBef>
        <a:spcPct val="0"/>
      </a:spcBef>
      <a:spcAft>
        <a:spcPct val="0"/>
      </a:spcAft>
      <a:defRPr kern="1200">
        <a:solidFill>
          <a:schemeClr val="tx1"/>
        </a:solidFill>
        <a:latin typeface="Arial" pitchFamily="-1" charset="0"/>
        <a:ea typeface="+mn-ea"/>
        <a:cs typeface="+mn-cs"/>
      </a:defRPr>
    </a:lvl5pPr>
    <a:lvl6pPr marL="2286000" algn="l" defTabSz="457200" rtl="0" eaLnBrk="1" latinLnBrk="0" hangingPunct="1">
      <a:defRPr kern="1200">
        <a:solidFill>
          <a:schemeClr val="tx1"/>
        </a:solidFill>
        <a:latin typeface="Arial" pitchFamily="-1" charset="0"/>
        <a:ea typeface="+mn-ea"/>
        <a:cs typeface="+mn-cs"/>
      </a:defRPr>
    </a:lvl6pPr>
    <a:lvl7pPr marL="2743200" algn="l" defTabSz="457200" rtl="0" eaLnBrk="1" latinLnBrk="0" hangingPunct="1">
      <a:defRPr kern="1200">
        <a:solidFill>
          <a:schemeClr val="tx1"/>
        </a:solidFill>
        <a:latin typeface="Arial" pitchFamily="-1" charset="0"/>
        <a:ea typeface="+mn-ea"/>
        <a:cs typeface="+mn-cs"/>
      </a:defRPr>
    </a:lvl7pPr>
    <a:lvl8pPr marL="3200400" algn="l" defTabSz="457200" rtl="0" eaLnBrk="1" latinLnBrk="0" hangingPunct="1">
      <a:defRPr kern="1200">
        <a:solidFill>
          <a:schemeClr val="tx1"/>
        </a:solidFill>
        <a:latin typeface="Arial" pitchFamily="-1" charset="0"/>
        <a:ea typeface="+mn-ea"/>
        <a:cs typeface="+mn-cs"/>
      </a:defRPr>
    </a:lvl8pPr>
    <a:lvl9pPr marL="3657600" algn="l" defTabSz="457200" rtl="0" eaLnBrk="1" latinLnBrk="0" hangingPunct="1">
      <a:defRPr kern="1200">
        <a:solidFill>
          <a:schemeClr val="tx1"/>
        </a:solidFill>
        <a:latin typeface="Arial" pitchFamily="-1"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06" autoAdjust="0"/>
    <p:restoredTop sz="88906" autoAdjust="0"/>
  </p:normalViewPr>
  <p:slideViewPr>
    <p:cSldViewPr>
      <p:cViewPr varScale="1">
        <p:scale>
          <a:sx n="100" d="100"/>
          <a:sy n="100" d="100"/>
        </p:scale>
        <p:origin x="2112" y="176"/>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66" d="100"/>
        <a:sy n="66" d="100"/>
      </p:scale>
      <p:origin x="0" y="0"/>
    </p:cViewPr>
  </p:sorterViewPr>
  <p:notesViewPr>
    <p:cSldViewPr>
      <p:cViewPr varScale="1">
        <p:scale>
          <a:sx n="119" d="100"/>
          <a:sy n="119" d="100"/>
        </p:scale>
        <p:origin x="-1736"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handoutMaster" Target="handoutMasters/handout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diagrams/_rels/drawing3.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4.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5.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6.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7.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9.xml.rels><?xml version="1.0" encoding="UTF-8" standalone="yes"?>
<Relationships xmlns="http://schemas.openxmlformats.org/package/2006/relationships"><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ED1F9C-E402-9940-A47B-89C729227341}" type="doc">
      <dgm:prSet loTypeId="urn:microsoft.com/office/officeart/2005/8/layout/target2" loCatId="process" qsTypeId="urn:microsoft.com/office/officeart/2005/8/quickstyle/simple1" qsCatId="simple" csTypeId="urn:microsoft.com/office/officeart/2005/8/colors/accent1_3" csCatId="accent1" phldr="1"/>
      <dgm:spPr/>
      <dgm:t>
        <a:bodyPr/>
        <a:lstStyle/>
        <a:p>
          <a:endParaRPr lang="en-US"/>
        </a:p>
      </dgm:t>
    </dgm:pt>
    <dgm:pt modelId="{F9F7264B-2CF2-3141-9A0C-423DAE7CB2EB}">
      <dgm:prSet/>
      <dgm:spPr/>
      <dgm:t>
        <a:bodyPr/>
        <a:lstStyle/>
        <a:p>
          <a:r>
            <a:rPr lang="en-US" dirty="0"/>
            <a:t>Two types of protocols are used for transferring email:</a:t>
          </a:r>
        </a:p>
      </dgm:t>
    </dgm:pt>
    <dgm:pt modelId="{A70947F1-3F11-1D40-94EC-81B8EDD552E0}" type="parTrans" cxnId="{4EADFA98-04F2-3648-A7E1-0D37CD31D0F2}">
      <dgm:prSet/>
      <dgm:spPr/>
      <dgm:t>
        <a:bodyPr/>
        <a:lstStyle/>
        <a:p>
          <a:endParaRPr lang="en-US"/>
        </a:p>
      </dgm:t>
    </dgm:pt>
    <dgm:pt modelId="{7CF4E5CD-626C-8744-83AF-365D1D2CCF71}" type="sibTrans" cxnId="{4EADFA98-04F2-3648-A7E1-0D37CD31D0F2}">
      <dgm:prSet/>
      <dgm:spPr/>
      <dgm:t>
        <a:bodyPr/>
        <a:lstStyle/>
        <a:p>
          <a:endParaRPr lang="en-US"/>
        </a:p>
      </dgm:t>
    </dgm:pt>
    <dgm:pt modelId="{52A1D1DC-AAA9-2F48-AD70-1ABCE15CA67D}">
      <dgm:prSet/>
      <dgm:spPr/>
      <dgm:t>
        <a:bodyPr/>
        <a:lstStyle/>
        <a:p>
          <a:r>
            <a:rPr lang="en-US"/>
            <a:t>Used to move messages through the Internet from source to destination</a:t>
          </a:r>
        </a:p>
      </dgm:t>
    </dgm:pt>
    <dgm:pt modelId="{2BBE1D84-E95A-A848-82BC-196016C3CD20}" type="parTrans" cxnId="{6B083542-F3F6-3E46-8201-FCD9E8253BF8}">
      <dgm:prSet/>
      <dgm:spPr/>
      <dgm:t>
        <a:bodyPr/>
        <a:lstStyle/>
        <a:p>
          <a:endParaRPr lang="en-US"/>
        </a:p>
      </dgm:t>
    </dgm:pt>
    <dgm:pt modelId="{877A300F-68E1-2740-952B-F24077509CE0}" type="sibTrans" cxnId="{6B083542-F3F6-3E46-8201-FCD9E8253BF8}">
      <dgm:prSet/>
      <dgm:spPr/>
      <dgm:t>
        <a:bodyPr/>
        <a:lstStyle/>
        <a:p>
          <a:endParaRPr lang="en-US"/>
        </a:p>
      </dgm:t>
    </dgm:pt>
    <dgm:pt modelId="{8B3FECF2-164E-824C-8DC2-C82DAE26AA73}">
      <dgm:prSet/>
      <dgm:spPr/>
      <dgm:t>
        <a:bodyPr/>
        <a:lstStyle/>
        <a:p>
          <a:r>
            <a:rPr lang="en-US"/>
            <a:t>Simple Mail Transfer Protocol (SMTP)</a:t>
          </a:r>
        </a:p>
      </dgm:t>
    </dgm:pt>
    <dgm:pt modelId="{1BDFA098-BBE5-894B-9581-179B4673D0C7}" type="parTrans" cxnId="{FFD56215-9482-014B-A207-187321157A29}">
      <dgm:prSet/>
      <dgm:spPr/>
      <dgm:t>
        <a:bodyPr/>
        <a:lstStyle/>
        <a:p>
          <a:endParaRPr lang="en-US"/>
        </a:p>
      </dgm:t>
    </dgm:pt>
    <dgm:pt modelId="{AFF8947D-6084-6E4F-B83A-5606335C25B0}" type="sibTrans" cxnId="{FFD56215-9482-014B-A207-187321157A29}">
      <dgm:prSet/>
      <dgm:spPr/>
      <dgm:t>
        <a:bodyPr/>
        <a:lstStyle/>
        <a:p>
          <a:endParaRPr lang="en-US"/>
        </a:p>
      </dgm:t>
    </dgm:pt>
    <dgm:pt modelId="{C30CE646-6ADF-694A-9B82-EBD7CD3B1B7B}">
      <dgm:prSet/>
      <dgm:spPr/>
      <dgm:t>
        <a:bodyPr/>
        <a:lstStyle/>
        <a:p>
          <a:r>
            <a:rPr lang="en-US" dirty="0"/>
            <a:t>Used to transfer messages between mail servers</a:t>
          </a:r>
        </a:p>
      </dgm:t>
    </dgm:pt>
    <dgm:pt modelId="{FA0D795D-705E-4A40-8AD1-A738F2BE3C1D}" type="parTrans" cxnId="{959941AD-E06C-3A4F-923A-8494C4933C36}">
      <dgm:prSet/>
      <dgm:spPr/>
      <dgm:t>
        <a:bodyPr/>
        <a:lstStyle/>
        <a:p>
          <a:endParaRPr lang="en-US"/>
        </a:p>
      </dgm:t>
    </dgm:pt>
    <dgm:pt modelId="{A24CF8C2-BC38-794C-AA67-E2FA190BB568}" type="sibTrans" cxnId="{959941AD-E06C-3A4F-923A-8494C4933C36}">
      <dgm:prSet/>
      <dgm:spPr/>
      <dgm:t>
        <a:bodyPr/>
        <a:lstStyle/>
        <a:p>
          <a:endParaRPr lang="en-US"/>
        </a:p>
      </dgm:t>
    </dgm:pt>
    <dgm:pt modelId="{0E67D5E7-82FF-454E-8C53-3BB87B5D3C7B}">
      <dgm:prSet/>
      <dgm:spPr/>
      <dgm:t>
        <a:bodyPr/>
        <a:lstStyle/>
        <a:p>
          <a:r>
            <a:rPr lang="en-US" dirty="0"/>
            <a:t>IMAP and POP are the most commonly used</a:t>
          </a:r>
        </a:p>
      </dgm:t>
    </dgm:pt>
    <dgm:pt modelId="{8CB8C22A-0792-C640-9DAE-E1694556987B}" type="parTrans" cxnId="{A62EFD4B-98CF-BC4F-A5E5-E51F96CFFCE1}">
      <dgm:prSet/>
      <dgm:spPr/>
      <dgm:t>
        <a:bodyPr/>
        <a:lstStyle/>
        <a:p>
          <a:endParaRPr lang="en-US"/>
        </a:p>
      </dgm:t>
    </dgm:pt>
    <dgm:pt modelId="{43EC6120-333B-2140-90FD-A670455B63FB}" type="sibTrans" cxnId="{A62EFD4B-98CF-BC4F-A5E5-E51F96CFFCE1}">
      <dgm:prSet/>
      <dgm:spPr/>
      <dgm:t>
        <a:bodyPr/>
        <a:lstStyle/>
        <a:p>
          <a:endParaRPr lang="en-US"/>
        </a:p>
      </dgm:t>
    </dgm:pt>
    <dgm:pt modelId="{3BD9F12B-42E4-4443-A5C2-6104C14E5030}" type="pres">
      <dgm:prSet presAssocID="{38ED1F9C-E402-9940-A47B-89C729227341}" presName="Name0" presStyleCnt="0">
        <dgm:presLayoutVars>
          <dgm:chMax val="3"/>
          <dgm:chPref val="1"/>
          <dgm:dir/>
          <dgm:animLvl val="lvl"/>
          <dgm:resizeHandles/>
        </dgm:presLayoutVars>
      </dgm:prSet>
      <dgm:spPr/>
    </dgm:pt>
    <dgm:pt modelId="{421C8249-1B4B-044F-AF09-3697FAD4D89B}" type="pres">
      <dgm:prSet presAssocID="{38ED1F9C-E402-9940-A47B-89C729227341}" presName="outerBox" presStyleCnt="0"/>
      <dgm:spPr/>
    </dgm:pt>
    <dgm:pt modelId="{106F00F3-7A12-C54E-B910-133FB443C66B}" type="pres">
      <dgm:prSet presAssocID="{38ED1F9C-E402-9940-A47B-89C729227341}" presName="outerBoxParent" presStyleLbl="node1" presStyleIdx="0" presStyleCnt="1"/>
      <dgm:spPr/>
    </dgm:pt>
    <dgm:pt modelId="{1598868E-BD7A-524E-AC13-B885D58904F4}" type="pres">
      <dgm:prSet presAssocID="{38ED1F9C-E402-9940-A47B-89C729227341}" presName="outerBoxChildren" presStyleCnt="0"/>
      <dgm:spPr/>
    </dgm:pt>
    <dgm:pt modelId="{9CB97B06-E7CC-CE4E-A931-A41CED6C1C87}" type="pres">
      <dgm:prSet presAssocID="{52A1D1DC-AAA9-2F48-AD70-1ABCE15CA67D}" presName="oChild" presStyleLbl="fgAcc1" presStyleIdx="0" presStyleCnt="2">
        <dgm:presLayoutVars>
          <dgm:bulletEnabled val="1"/>
        </dgm:presLayoutVars>
      </dgm:prSet>
      <dgm:spPr/>
    </dgm:pt>
    <dgm:pt modelId="{3D1D9477-32DA-7243-806D-7DCC02AF13C6}" type="pres">
      <dgm:prSet presAssocID="{877A300F-68E1-2740-952B-F24077509CE0}" presName="outerSibTrans" presStyleCnt="0"/>
      <dgm:spPr/>
    </dgm:pt>
    <dgm:pt modelId="{6B0188AB-A98B-A84D-9D04-740BFAA3AE1C}" type="pres">
      <dgm:prSet presAssocID="{C30CE646-6ADF-694A-9B82-EBD7CD3B1B7B}" presName="oChild" presStyleLbl="fgAcc1" presStyleIdx="1" presStyleCnt="2">
        <dgm:presLayoutVars>
          <dgm:bulletEnabled val="1"/>
        </dgm:presLayoutVars>
      </dgm:prSet>
      <dgm:spPr/>
    </dgm:pt>
  </dgm:ptLst>
  <dgm:cxnLst>
    <dgm:cxn modelId="{2369430A-0A2C-8F4C-AB8E-68AE2EAC94D4}" type="presOf" srcId="{8B3FECF2-164E-824C-8DC2-C82DAE26AA73}" destId="{9CB97B06-E7CC-CE4E-A931-A41CED6C1C87}" srcOrd="0" destOrd="1" presId="urn:microsoft.com/office/officeart/2005/8/layout/target2"/>
    <dgm:cxn modelId="{307D7914-BCBC-6348-BDF9-004C7F396750}" type="presOf" srcId="{52A1D1DC-AAA9-2F48-AD70-1ABCE15CA67D}" destId="{9CB97B06-E7CC-CE4E-A931-A41CED6C1C87}" srcOrd="0" destOrd="0" presId="urn:microsoft.com/office/officeart/2005/8/layout/target2"/>
    <dgm:cxn modelId="{FFD56215-9482-014B-A207-187321157A29}" srcId="{52A1D1DC-AAA9-2F48-AD70-1ABCE15CA67D}" destId="{8B3FECF2-164E-824C-8DC2-C82DAE26AA73}" srcOrd="0" destOrd="0" parTransId="{1BDFA098-BBE5-894B-9581-179B4673D0C7}" sibTransId="{AFF8947D-6084-6E4F-B83A-5606335C25B0}"/>
    <dgm:cxn modelId="{6B083542-F3F6-3E46-8201-FCD9E8253BF8}" srcId="{F9F7264B-2CF2-3141-9A0C-423DAE7CB2EB}" destId="{52A1D1DC-AAA9-2F48-AD70-1ABCE15CA67D}" srcOrd="0" destOrd="0" parTransId="{2BBE1D84-E95A-A848-82BC-196016C3CD20}" sibTransId="{877A300F-68E1-2740-952B-F24077509CE0}"/>
    <dgm:cxn modelId="{A62EFD4B-98CF-BC4F-A5E5-E51F96CFFCE1}" srcId="{C30CE646-6ADF-694A-9B82-EBD7CD3B1B7B}" destId="{0E67D5E7-82FF-454E-8C53-3BB87B5D3C7B}" srcOrd="0" destOrd="0" parTransId="{8CB8C22A-0792-C640-9DAE-E1694556987B}" sibTransId="{43EC6120-333B-2140-90FD-A670455B63FB}"/>
    <dgm:cxn modelId="{EE463367-4601-164B-98EE-D8D6D01A7A79}" type="presOf" srcId="{F9F7264B-2CF2-3141-9A0C-423DAE7CB2EB}" destId="{106F00F3-7A12-C54E-B910-133FB443C66B}" srcOrd="0" destOrd="0" presId="urn:microsoft.com/office/officeart/2005/8/layout/target2"/>
    <dgm:cxn modelId="{4EADFA98-04F2-3648-A7E1-0D37CD31D0F2}" srcId="{38ED1F9C-E402-9940-A47B-89C729227341}" destId="{F9F7264B-2CF2-3141-9A0C-423DAE7CB2EB}" srcOrd="0" destOrd="0" parTransId="{A70947F1-3F11-1D40-94EC-81B8EDD552E0}" sibTransId="{7CF4E5CD-626C-8744-83AF-365D1D2CCF71}"/>
    <dgm:cxn modelId="{959941AD-E06C-3A4F-923A-8494C4933C36}" srcId="{F9F7264B-2CF2-3141-9A0C-423DAE7CB2EB}" destId="{C30CE646-6ADF-694A-9B82-EBD7CD3B1B7B}" srcOrd="1" destOrd="0" parTransId="{FA0D795D-705E-4A40-8AD1-A738F2BE3C1D}" sibTransId="{A24CF8C2-BC38-794C-AA67-E2FA190BB568}"/>
    <dgm:cxn modelId="{124C84B6-3685-1240-BB8D-248998F680CD}" type="presOf" srcId="{0E67D5E7-82FF-454E-8C53-3BB87B5D3C7B}" destId="{6B0188AB-A98B-A84D-9D04-740BFAA3AE1C}" srcOrd="0" destOrd="1" presId="urn:microsoft.com/office/officeart/2005/8/layout/target2"/>
    <dgm:cxn modelId="{C27477D3-9C3D-544E-AF45-B69062430D3C}" type="presOf" srcId="{38ED1F9C-E402-9940-A47B-89C729227341}" destId="{3BD9F12B-42E4-4443-A5C2-6104C14E5030}" srcOrd="0" destOrd="0" presId="urn:microsoft.com/office/officeart/2005/8/layout/target2"/>
    <dgm:cxn modelId="{EB891ADC-D8CF-C747-AA69-B12D8D12EA48}" type="presOf" srcId="{C30CE646-6ADF-694A-9B82-EBD7CD3B1B7B}" destId="{6B0188AB-A98B-A84D-9D04-740BFAA3AE1C}" srcOrd="0" destOrd="0" presId="urn:microsoft.com/office/officeart/2005/8/layout/target2"/>
    <dgm:cxn modelId="{6D35FC3C-8120-4549-8B61-868549597925}" type="presParOf" srcId="{3BD9F12B-42E4-4443-A5C2-6104C14E5030}" destId="{421C8249-1B4B-044F-AF09-3697FAD4D89B}" srcOrd="0" destOrd="0" presId="urn:microsoft.com/office/officeart/2005/8/layout/target2"/>
    <dgm:cxn modelId="{D5299D8C-6C30-5144-BBD9-0992FECBDBF7}" type="presParOf" srcId="{421C8249-1B4B-044F-AF09-3697FAD4D89B}" destId="{106F00F3-7A12-C54E-B910-133FB443C66B}" srcOrd="0" destOrd="0" presId="urn:microsoft.com/office/officeart/2005/8/layout/target2"/>
    <dgm:cxn modelId="{A4349721-A0BF-D84C-A569-5019A551757C}" type="presParOf" srcId="{421C8249-1B4B-044F-AF09-3697FAD4D89B}" destId="{1598868E-BD7A-524E-AC13-B885D58904F4}" srcOrd="1" destOrd="0" presId="urn:microsoft.com/office/officeart/2005/8/layout/target2"/>
    <dgm:cxn modelId="{72AB3DD1-DFE6-BA48-9F85-1CF01E043CA6}" type="presParOf" srcId="{1598868E-BD7A-524E-AC13-B885D58904F4}" destId="{9CB97B06-E7CC-CE4E-A931-A41CED6C1C87}" srcOrd="0" destOrd="0" presId="urn:microsoft.com/office/officeart/2005/8/layout/target2"/>
    <dgm:cxn modelId="{86D63AC2-8B58-2144-9166-36F0B118CD67}" type="presParOf" srcId="{1598868E-BD7A-524E-AC13-B885D58904F4}" destId="{3D1D9477-32DA-7243-806D-7DCC02AF13C6}" srcOrd="1" destOrd="0" presId="urn:microsoft.com/office/officeart/2005/8/layout/target2"/>
    <dgm:cxn modelId="{1979151F-17B1-1D4B-80D4-F92ABBDCD01B}" type="presParOf" srcId="{1598868E-BD7A-524E-AC13-B885D58904F4}" destId="{6B0188AB-A98B-A84D-9D04-740BFAA3AE1C}" srcOrd="2"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B082D3-69A2-B54C-B563-71272EB0B19F}" type="doc">
      <dgm:prSet loTypeId="urn:microsoft.com/office/officeart/2005/8/layout/default" loCatId="list" qsTypeId="urn:microsoft.com/office/officeart/2005/8/quickstyle/simple4" qsCatId="simple" csTypeId="urn:microsoft.com/office/officeart/2005/8/colors/accent1_2" csCatId="accent1" phldr="1"/>
      <dgm:spPr/>
      <dgm:t>
        <a:bodyPr/>
        <a:lstStyle/>
        <a:p>
          <a:endParaRPr lang="en-US"/>
        </a:p>
      </dgm:t>
    </dgm:pt>
    <dgm:pt modelId="{C2A8749C-A601-5E46-9F2D-304C3FAFFC50}">
      <dgm:prSet/>
      <dgm:spPr>
        <a:solidFill>
          <a:schemeClr val="accent2">
            <a:lumMod val="50000"/>
          </a:schemeClr>
        </a:solidFill>
      </dgm:spPr>
      <dgm:t>
        <a:bodyPr/>
        <a:lstStyle/>
        <a:p>
          <a:pPr rtl="0"/>
          <a:r>
            <a:rPr lang="en-US" dirty="0"/>
            <a:t>Simple Mail Transfer Protocol</a:t>
          </a:r>
        </a:p>
      </dgm:t>
    </dgm:pt>
    <dgm:pt modelId="{F9D32566-F503-B14B-98F9-EDC028E7D105}" type="parTrans" cxnId="{3BF4FDCD-8DA6-7B41-80C7-1329B473F732}">
      <dgm:prSet/>
      <dgm:spPr/>
      <dgm:t>
        <a:bodyPr/>
        <a:lstStyle/>
        <a:p>
          <a:endParaRPr lang="en-US"/>
        </a:p>
      </dgm:t>
    </dgm:pt>
    <dgm:pt modelId="{F75F2B3A-7F6E-A443-B989-761E433BF537}" type="sibTrans" cxnId="{3BF4FDCD-8DA6-7B41-80C7-1329B473F732}">
      <dgm:prSet/>
      <dgm:spPr/>
      <dgm:t>
        <a:bodyPr/>
        <a:lstStyle/>
        <a:p>
          <a:endParaRPr lang="en-US"/>
        </a:p>
      </dgm:t>
    </dgm:pt>
    <dgm:pt modelId="{078CCFB6-449B-B140-BBE9-7E096D056802}">
      <dgm:prSet/>
      <dgm:spPr>
        <a:solidFill>
          <a:schemeClr val="accent3">
            <a:lumMod val="75000"/>
          </a:schemeClr>
        </a:solidFill>
      </dgm:spPr>
      <dgm:t>
        <a:bodyPr/>
        <a:lstStyle/>
        <a:p>
          <a:pPr rtl="0"/>
          <a:r>
            <a:rPr lang="en-US" dirty="0"/>
            <a:t>Is a text-based client-server protocol</a:t>
          </a:r>
        </a:p>
      </dgm:t>
    </dgm:pt>
    <dgm:pt modelId="{F934510F-AB63-004C-8183-7AA2A116E7A7}" type="parTrans" cxnId="{39B580A9-2064-4248-9DC8-2C773F760697}">
      <dgm:prSet/>
      <dgm:spPr/>
      <dgm:t>
        <a:bodyPr/>
        <a:lstStyle/>
        <a:p>
          <a:endParaRPr lang="en-US"/>
        </a:p>
      </dgm:t>
    </dgm:pt>
    <dgm:pt modelId="{7EF30890-4A5D-634F-8C0E-2FF8FD056F91}" type="sibTrans" cxnId="{39B580A9-2064-4248-9DC8-2C773F760697}">
      <dgm:prSet/>
      <dgm:spPr/>
      <dgm:t>
        <a:bodyPr/>
        <a:lstStyle/>
        <a:p>
          <a:endParaRPr lang="en-US"/>
        </a:p>
      </dgm:t>
    </dgm:pt>
    <dgm:pt modelId="{BF3F507B-949B-9743-8E91-065B819F3FB3}">
      <dgm:prSet/>
      <dgm:spPr>
        <a:solidFill>
          <a:schemeClr val="accent5">
            <a:lumMod val="50000"/>
          </a:schemeClr>
        </a:solidFill>
      </dgm:spPr>
      <dgm:t>
        <a:bodyPr/>
        <a:lstStyle/>
        <a:p>
          <a:pPr rtl="0"/>
          <a:r>
            <a:rPr lang="en-US" dirty="0"/>
            <a:t>Encapsulates an email message in an envelope and is used to relay the encapsulated messages from source to destination through multiple </a:t>
          </a:r>
          <a:r>
            <a:rPr lang="en-US" dirty="0" err="1"/>
            <a:t>MTAs</a:t>
          </a:r>
          <a:endParaRPr lang="en-US" dirty="0"/>
        </a:p>
      </dgm:t>
    </dgm:pt>
    <dgm:pt modelId="{A4F21BBB-F092-D64E-9C5C-85384FD9516D}" type="parTrans" cxnId="{B84B0B07-1C3F-0649-BC03-2C1E9B1BE81C}">
      <dgm:prSet/>
      <dgm:spPr/>
      <dgm:t>
        <a:bodyPr/>
        <a:lstStyle/>
        <a:p>
          <a:endParaRPr lang="en-US"/>
        </a:p>
      </dgm:t>
    </dgm:pt>
    <dgm:pt modelId="{6AF1EED3-D30F-3A47-AC43-15D8BD6089CC}" type="sibTrans" cxnId="{B84B0B07-1C3F-0649-BC03-2C1E9B1BE81C}">
      <dgm:prSet/>
      <dgm:spPr/>
      <dgm:t>
        <a:bodyPr/>
        <a:lstStyle/>
        <a:p>
          <a:endParaRPr lang="en-US"/>
        </a:p>
      </dgm:t>
    </dgm:pt>
    <dgm:pt modelId="{A4A6ACFD-CEA5-4C4F-9EA3-D4A623E31249}">
      <dgm:prSet/>
      <dgm:spPr>
        <a:solidFill>
          <a:schemeClr val="accent5">
            <a:lumMod val="25000"/>
          </a:schemeClr>
        </a:solidFill>
      </dgm:spPr>
      <dgm:t>
        <a:bodyPr/>
        <a:lstStyle/>
        <a:p>
          <a:pPr rtl="0"/>
          <a:r>
            <a:rPr lang="en-US" dirty="0"/>
            <a:t>Was originally specified in 1982 as RFC 821</a:t>
          </a:r>
        </a:p>
      </dgm:t>
    </dgm:pt>
    <dgm:pt modelId="{5917F28F-E955-C042-AD65-2292D8251498}" type="parTrans" cxnId="{8218A940-09A7-6A4A-95E6-CEFABFA91A5A}">
      <dgm:prSet/>
      <dgm:spPr/>
      <dgm:t>
        <a:bodyPr/>
        <a:lstStyle/>
        <a:p>
          <a:endParaRPr lang="en-US"/>
        </a:p>
      </dgm:t>
    </dgm:pt>
    <dgm:pt modelId="{307928B2-5BF2-AF41-890C-7C5ACF793C12}" type="sibTrans" cxnId="{8218A940-09A7-6A4A-95E6-CEFABFA91A5A}">
      <dgm:prSet/>
      <dgm:spPr/>
      <dgm:t>
        <a:bodyPr/>
        <a:lstStyle/>
        <a:p>
          <a:endParaRPr lang="en-US"/>
        </a:p>
      </dgm:t>
    </dgm:pt>
    <dgm:pt modelId="{3000864B-A5DA-0E48-A808-B9ED545A0C29}">
      <dgm:prSet/>
      <dgm:spPr>
        <a:solidFill>
          <a:schemeClr val="accent6">
            <a:lumMod val="50000"/>
          </a:schemeClr>
        </a:solidFill>
      </dgm:spPr>
      <dgm:t>
        <a:bodyPr/>
        <a:lstStyle/>
        <a:p>
          <a:pPr rtl="0"/>
          <a:r>
            <a:rPr lang="en-US" dirty="0"/>
            <a:t>The term Extended SMTP (ESMTP) is often used to refer to later versions of SMTP</a:t>
          </a:r>
        </a:p>
      </dgm:t>
    </dgm:pt>
    <dgm:pt modelId="{276DB802-0797-5C42-9891-CCEBB3A102D9}" type="parTrans" cxnId="{263E16F6-D9DE-DE45-9C14-0A6F74E90BE1}">
      <dgm:prSet/>
      <dgm:spPr/>
      <dgm:t>
        <a:bodyPr/>
        <a:lstStyle/>
        <a:p>
          <a:endParaRPr lang="en-US"/>
        </a:p>
      </dgm:t>
    </dgm:pt>
    <dgm:pt modelId="{6C2379E2-946C-0C47-B4F9-B7D4A8F7568A}" type="sibTrans" cxnId="{263E16F6-D9DE-DE45-9C14-0A6F74E90BE1}">
      <dgm:prSet/>
      <dgm:spPr/>
      <dgm:t>
        <a:bodyPr/>
        <a:lstStyle/>
        <a:p>
          <a:endParaRPr lang="en-US"/>
        </a:p>
      </dgm:t>
    </dgm:pt>
    <dgm:pt modelId="{8C2DE3ED-BCBA-6346-BE80-B729ED41E18B}" type="pres">
      <dgm:prSet presAssocID="{03B082D3-69A2-B54C-B563-71272EB0B19F}" presName="diagram" presStyleCnt="0">
        <dgm:presLayoutVars>
          <dgm:dir/>
          <dgm:resizeHandles val="exact"/>
        </dgm:presLayoutVars>
      </dgm:prSet>
      <dgm:spPr/>
    </dgm:pt>
    <dgm:pt modelId="{2C34DAFC-F23A-9644-BBCF-BB93EDE38C0F}" type="pres">
      <dgm:prSet presAssocID="{C2A8749C-A601-5E46-9F2D-304C3FAFFC50}" presName="node" presStyleLbl="node1" presStyleIdx="0" presStyleCnt="5" custLinFactNeighborY="-39286">
        <dgm:presLayoutVars>
          <dgm:bulletEnabled val="1"/>
        </dgm:presLayoutVars>
      </dgm:prSet>
      <dgm:spPr/>
    </dgm:pt>
    <dgm:pt modelId="{A499C69C-4FF6-EF47-A349-F0B756EBC211}" type="pres">
      <dgm:prSet presAssocID="{F75F2B3A-7F6E-A443-B989-761E433BF537}" presName="sibTrans" presStyleCnt="0"/>
      <dgm:spPr/>
    </dgm:pt>
    <dgm:pt modelId="{C9CE7AE0-1AF4-4848-9C47-B20018A6E96F}" type="pres">
      <dgm:prSet presAssocID="{078CCFB6-449B-B140-BBE9-7E096D056802}" presName="node" presStyleLbl="node1" presStyleIdx="1" presStyleCnt="5" custLinFactNeighborX="1429" custLinFactNeighborY="60714">
        <dgm:presLayoutVars>
          <dgm:bulletEnabled val="1"/>
        </dgm:presLayoutVars>
      </dgm:prSet>
      <dgm:spPr/>
    </dgm:pt>
    <dgm:pt modelId="{7D976B93-C5FE-064E-BF77-B990EA10BF42}" type="pres">
      <dgm:prSet presAssocID="{7EF30890-4A5D-634F-8C0E-2FF8FD056F91}" presName="sibTrans" presStyleCnt="0"/>
      <dgm:spPr/>
    </dgm:pt>
    <dgm:pt modelId="{771C0D72-17DD-0D42-B505-C203312DDB51}" type="pres">
      <dgm:prSet presAssocID="{BF3F507B-949B-9743-8E91-065B819F3FB3}" presName="node" presStyleLbl="node1" presStyleIdx="2" presStyleCnt="5" custLinFactNeighborX="0" custLinFactNeighborY="-44048">
        <dgm:presLayoutVars>
          <dgm:bulletEnabled val="1"/>
        </dgm:presLayoutVars>
      </dgm:prSet>
      <dgm:spPr/>
    </dgm:pt>
    <dgm:pt modelId="{D4AC7458-B3F9-0C45-B4EF-F54DC7DFF522}" type="pres">
      <dgm:prSet presAssocID="{6AF1EED3-D30F-3A47-AC43-15D8BD6089CC}" presName="sibTrans" presStyleCnt="0"/>
      <dgm:spPr/>
    </dgm:pt>
    <dgm:pt modelId="{775A8041-4F14-E347-9D9F-9C089E10A5E7}" type="pres">
      <dgm:prSet presAssocID="{A4A6ACFD-CEA5-4C4F-9EA3-D4A623E31249}" presName="node" presStyleLbl="node1" presStyleIdx="3" presStyleCnt="5" custLinFactNeighborX="-52143" custLinFactNeighborY="44048">
        <dgm:presLayoutVars>
          <dgm:bulletEnabled val="1"/>
        </dgm:presLayoutVars>
      </dgm:prSet>
      <dgm:spPr/>
    </dgm:pt>
    <dgm:pt modelId="{877278BE-5AC8-5D43-9712-7C7F765E40B5}" type="pres">
      <dgm:prSet presAssocID="{307928B2-5BF2-AF41-890C-7C5ACF793C12}" presName="sibTrans" presStyleCnt="0"/>
      <dgm:spPr/>
    </dgm:pt>
    <dgm:pt modelId="{70C75229-E5B3-5643-B958-1154A464F8D9}" type="pres">
      <dgm:prSet presAssocID="{3000864B-A5DA-0E48-A808-B9ED545A0C29}" presName="node" presStyleLbl="node1" presStyleIdx="4" presStyleCnt="5" custLinFactNeighborX="55000" custLinFactNeighborY="48810">
        <dgm:presLayoutVars>
          <dgm:bulletEnabled val="1"/>
        </dgm:presLayoutVars>
      </dgm:prSet>
      <dgm:spPr/>
    </dgm:pt>
  </dgm:ptLst>
  <dgm:cxnLst>
    <dgm:cxn modelId="{B84B0B07-1C3F-0649-BC03-2C1E9B1BE81C}" srcId="{03B082D3-69A2-B54C-B563-71272EB0B19F}" destId="{BF3F507B-949B-9743-8E91-065B819F3FB3}" srcOrd="2" destOrd="0" parTransId="{A4F21BBB-F092-D64E-9C5C-85384FD9516D}" sibTransId="{6AF1EED3-D30F-3A47-AC43-15D8BD6089CC}"/>
    <dgm:cxn modelId="{2EB02B35-061F-D740-AFDA-802453740272}" type="presOf" srcId="{C2A8749C-A601-5E46-9F2D-304C3FAFFC50}" destId="{2C34DAFC-F23A-9644-BBCF-BB93EDE38C0F}" srcOrd="0" destOrd="0" presId="urn:microsoft.com/office/officeart/2005/8/layout/default"/>
    <dgm:cxn modelId="{8218A940-09A7-6A4A-95E6-CEFABFA91A5A}" srcId="{03B082D3-69A2-B54C-B563-71272EB0B19F}" destId="{A4A6ACFD-CEA5-4C4F-9EA3-D4A623E31249}" srcOrd="3" destOrd="0" parTransId="{5917F28F-E955-C042-AD65-2292D8251498}" sibTransId="{307928B2-5BF2-AF41-890C-7C5ACF793C12}"/>
    <dgm:cxn modelId="{566BF24C-6BB4-8346-9A6A-B0F61027F789}" type="presOf" srcId="{078CCFB6-449B-B140-BBE9-7E096D056802}" destId="{C9CE7AE0-1AF4-4848-9C47-B20018A6E96F}" srcOrd="0" destOrd="0" presId="urn:microsoft.com/office/officeart/2005/8/layout/default"/>
    <dgm:cxn modelId="{4C1D5692-8D2C-8140-B55C-9F3523204CBD}" type="presOf" srcId="{03B082D3-69A2-B54C-B563-71272EB0B19F}" destId="{8C2DE3ED-BCBA-6346-BE80-B729ED41E18B}" srcOrd="0" destOrd="0" presId="urn:microsoft.com/office/officeart/2005/8/layout/default"/>
    <dgm:cxn modelId="{194074A4-69DE-2C4C-BD7A-BB5A4E16A5A7}" type="presOf" srcId="{BF3F507B-949B-9743-8E91-065B819F3FB3}" destId="{771C0D72-17DD-0D42-B505-C203312DDB51}" srcOrd="0" destOrd="0" presId="urn:microsoft.com/office/officeart/2005/8/layout/default"/>
    <dgm:cxn modelId="{4FA328A9-E146-E44A-B9A2-FF27D0711CF9}" type="presOf" srcId="{A4A6ACFD-CEA5-4C4F-9EA3-D4A623E31249}" destId="{775A8041-4F14-E347-9D9F-9C089E10A5E7}" srcOrd="0" destOrd="0" presId="urn:microsoft.com/office/officeart/2005/8/layout/default"/>
    <dgm:cxn modelId="{39B580A9-2064-4248-9DC8-2C773F760697}" srcId="{03B082D3-69A2-B54C-B563-71272EB0B19F}" destId="{078CCFB6-449B-B140-BBE9-7E096D056802}" srcOrd="1" destOrd="0" parTransId="{F934510F-AB63-004C-8183-7AA2A116E7A7}" sibTransId="{7EF30890-4A5D-634F-8C0E-2FF8FD056F91}"/>
    <dgm:cxn modelId="{3BF4FDCD-8DA6-7B41-80C7-1329B473F732}" srcId="{03B082D3-69A2-B54C-B563-71272EB0B19F}" destId="{C2A8749C-A601-5E46-9F2D-304C3FAFFC50}" srcOrd="0" destOrd="0" parTransId="{F9D32566-F503-B14B-98F9-EDC028E7D105}" sibTransId="{F75F2B3A-7F6E-A443-B989-761E433BF537}"/>
    <dgm:cxn modelId="{C8A1BBD8-18FD-0C4A-A31A-8F1BA820B042}" type="presOf" srcId="{3000864B-A5DA-0E48-A808-B9ED545A0C29}" destId="{70C75229-E5B3-5643-B958-1154A464F8D9}" srcOrd="0" destOrd="0" presId="urn:microsoft.com/office/officeart/2005/8/layout/default"/>
    <dgm:cxn modelId="{263E16F6-D9DE-DE45-9C14-0A6F74E90BE1}" srcId="{03B082D3-69A2-B54C-B563-71272EB0B19F}" destId="{3000864B-A5DA-0E48-A808-B9ED545A0C29}" srcOrd="4" destOrd="0" parTransId="{276DB802-0797-5C42-9891-CCEBB3A102D9}" sibTransId="{6C2379E2-946C-0C47-B4F9-B7D4A8F7568A}"/>
    <dgm:cxn modelId="{921BE769-E693-7440-A01F-1A5221628CD5}" type="presParOf" srcId="{8C2DE3ED-BCBA-6346-BE80-B729ED41E18B}" destId="{2C34DAFC-F23A-9644-BBCF-BB93EDE38C0F}" srcOrd="0" destOrd="0" presId="urn:microsoft.com/office/officeart/2005/8/layout/default"/>
    <dgm:cxn modelId="{2E3B9CA5-FC87-2147-BBF2-90C0427C410F}" type="presParOf" srcId="{8C2DE3ED-BCBA-6346-BE80-B729ED41E18B}" destId="{A499C69C-4FF6-EF47-A349-F0B756EBC211}" srcOrd="1" destOrd="0" presId="urn:microsoft.com/office/officeart/2005/8/layout/default"/>
    <dgm:cxn modelId="{41942AE9-FAFF-6642-AFEA-FD320B1D3C3C}" type="presParOf" srcId="{8C2DE3ED-BCBA-6346-BE80-B729ED41E18B}" destId="{C9CE7AE0-1AF4-4848-9C47-B20018A6E96F}" srcOrd="2" destOrd="0" presId="urn:microsoft.com/office/officeart/2005/8/layout/default"/>
    <dgm:cxn modelId="{077B85BB-23E1-8D41-A5BE-1AE0D8FAFFC9}" type="presParOf" srcId="{8C2DE3ED-BCBA-6346-BE80-B729ED41E18B}" destId="{7D976B93-C5FE-064E-BF77-B990EA10BF42}" srcOrd="3" destOrd="0" presId="urn:microsoft.com/office/officeart/2005/8/layout/default"/>
    <dgm:cxn modelId="{A9E37CF0-266B-1444-A1B2-878C4D1578A9}" type="presParOf" srcId="{8C2DE3ED-BCBA-6346-BE80-B729ED41E18B}" destId="{771C0D72-17DD-0D42-B505-C203312DDB51}" srcOrd="4" destOrd="0" presId="urn:microsoft.com/office/officeart/2005/8/layout/default"/>
    <dgm:cxn modelId="{67D1B9CB-B5B8-5F4B-95FC-38B1217F7C4A}" type="presParOf" srcId="{8C2DE3ED-BCBA-6346-BE80-B729ED41E18B}" destId="{D4AC7458-B3F9-0C45-B4EF-F54DC7DFF522}" srcOrd="5" destOrd="0" presId="urn:microsoft.com/office/officeart/2005/8/layout/default"/>
    <dgm:cxn modelId="{EE9A3928-4EEE-C346-B0F5-066D6E76941D}" type="presParOf" srcId="{8C2DE3ED-BCBA-6346-BE80-B729ED41E18B}" destId="{775A8041-4F14-E347-9D9F-9C089E10A5E7}" srcOrd="6" destOrd="0" presId="urn:microsoft.com/office/officeart/2005/8/layout/default"/>
    <dgm:cxn modelId="{31549E76-6B96-9A47-931A-59ECC50896C6}" type="presParOf" srcId="{8C2DE3ED-BCBA-6346-BE80-B729ED41E18B}" destId="{877278BE-5AC8-5D43-9712-7C7F765E40B5}" srcOrd="7" destOrd="0" presId="urn:microsoft.com/office/officeart/2005/8/layout/default"/>
    <dgm:cxn modelId="{33FE70A5-95E1-9B41-9D96-4D71BC7926ED}" type="presParOf" srcId="{8C2DE3ED-BCBA-6346-BE80-B729ED41E18B}" destId="{70C75229-E5B3-5643-B958-1154A464F8D9}"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02D26EC-46F5-BE46-A80B-4E89EF0C21E2}" type="doc">
      <dgm:prSet loTypeId="urn:microsoft.com/office/officeart/2005/8/layout/chart3" loCatId="relationship" qsTypeId="urn:microsoft.com/office/officeart/2005/8/quickstyle/simple4" qsCatId="simple" csTypeId="urn:microsoft.com/office/officeart/2005/8/colors/accent1_2" csCatId="accent1" phldr="1"/>
      <dgm:spPr/>
    </dgm:pt>
    <dgm:pt modelId="{E5FCE8AB-47CD-1448-8D1B-537996823926}">
      <dgm:prSet phldrT="[Text]" custT="1"/>
      <dgm:spPr>
        <a:ln>
          <a:solidFill>
            <a:schemeClr val="tx1"/>
          </a:solidFill>
        </a:ln>
      </dgm:spPr>
      <dgm:t>
        <a:bodyPr/>
        <a:lstStyle/>
        <a:p>
          <a:r>
            <a:rPr lang="en-US" sz="1500" b="1" dirty="0"/>
            <a:t>Five new message header fields are defined, which may be included in an RFC 5322 header; these fields provide information about the body of the message</a:t>
          </a:r>
        </a:p>
      </dgm:t>
    </dgm:pt>
    <dgm:pt modelId="{AC5C9ED8-C39C-F448-92A3-622E1ABCAD6C}" type="parTrans" cxnId="{9E3CD309-40D8-4D47-A0D1-111ED6F306D8}">
      <dgm:prSet/>
      <dgm:spPr/>
      <dgm:t>
        <a:bodyPr/>
        <a:lstStyle/>
        <a:p>
          <a:endParaRPr lang="en-US"/>
        </a:p>
      </dgm:t>
    </dgm:pt>
    <dgm:pt modelId="{EB825C7E-1B65-3E40-B9C0-88E33C03FB34}" type="sibTrans" cxnId="{9E3CD309-40D8-4D47-A0D1-111ED6F306D8}">
      <dgm:prSet/>
      <dgm:spPr/>
      <dgm:t>
        <a:bodyPr/>
        <a:lstStyle/>
        <a:p>
          <a:endParaRPr lang="en-US"/>
        </a:p>
      </dgm:t>
    </dgm:pt>
    <dgm:pt modelId="{7E0226B9-39C0-8646-979C-DBDB798DFBFF}">
      <dgm:prSet custT="1"/>
      <dgm:spPr>
        <a:ln>
          <a:solidFill>
            <a:schemeClr val="tx1"/>
          </a:solidFill>
        </a:ln>
      </dgm:spPr>
      <dgm:t>
        <a:bodyPr/>
        <a:lstStyle/>
        <a:p>
          <a:r>
            <a:rPr lang="en-US" sz="1500" b="1" dirty="0"/>
            <a:t>A number of content formats are defined, thus standardizing representations that support multimedia electronic mail</a:t>
          </a:r>
        </a:p>
      </dgm:t>
    </dgm:pt>
    <dgm:pt modelId="{87A755A0-7B13-CC43-AA41-DA1E088917BE}" type="parTrans" cxnId="{5E27F37F-59F7-E443-98DF-80180C4349EE}">
      <dgm:prSet/>
      <dgm:spPr/>
      <dgm:t>
        <a:bodyPr/>
        <a:lstStyle/>
        <a:p>
          <a:endParaRPr lang="en-US"/>
        </a:p>
      </dgm:t>
    </dgm:pt>
    <dgm:pt modelId="{FCFF5AFD-AF63-5340-A7C4-DADB2C08BD9A}" type="sibTrans" cxnId="{5E27F37F-59F7-E443-98DF-80180C4349EE}">
      <dgm:prSet/>
      <dgm:spPr/>
      <dgm:t>
        <a:bodyPr/>
        <a:lstStyle/>
        <a:p>
          <a:endParaRPr lang="en-US"/>
        </a:p>
      </dgm:t>
    </dgm:pt>
    <dgm:pt modelId="{86E5C8D1-BDA8-A849-8D8A-A4ECB07F3882}">
      <dgm:prSet custT="1"/>
      <dgm:spPr>
        <a:ln>
          <a:solidFill>
            <a:schemeClr val="tx1"/>
          </a:solidFill>
        </a:ln>
      </dgm:spPr>
      <dgm:t>
        <a:bodyPr/>
        <a:lstStyle/>
        <a:p>
          <a:r>
            <a:rPr lang="en-US" sz="1500" b="1" dirty="0"/>
            <a:t>Transfer encodings are defined that enable the conversion of any content format into a form that is protected from alteration by the mail system</a:t>
          </a:r>
        </a:p>
      </dgm:t>
    </dgm:pt>
    <dgm:pt modelId="{860B4314-894A-2049-9758-F48460CEF6D7}" type="parTrans" cxnId="{7667AD3D-1E3E-684F-B509-CAF0A67D5D42}">
      <dgm:prSet/>
      <dgm:spPr/>
      <dgm:t>
        <a:bodyPr/>
        <a:lstStyle/>
        <a:p>
          <a:endParaRPr lang="en-US"/>
        </a:p>
      </dgm:t>
    </dgm:pt>
    <dgm:pt modelId="{BDA936CC-3400-7A47-84F0-E331C5D834BE}" type="sibTrans" cxnId="{7667AD3D-1E3E-684F-B509-CAF0A67D5D42}">
      <dgm:prSet/>
      <dgm:spPr/>
      <dgm:t>
        <a:bodyPr/>
        <a:lstStyle/>
        <a:p>
          <a:endParaRPr lang="en-US"/>
        </a:p>
      </dgm:t>
    </dgm:pt>
    <dgm:pt modelId="{A6B2D7BE-A506-1E43-A9C1-9BD78A80449F}" type="pres">
      <dgm:prSet presAssocID="{E02D26EC-46F5-BE46-A80B-4E89EF0C21E2}" presName="compositeShape" presStyleCnt="0">
        <dgm:presLayoutVars>
          <dgm:chMax val="7"/>
          <dgm:dir/>
          <dgm:resizeHandles val="exact"/>
        </dgm:presLayoutVars>
      </dgm:prSet>
      <dgm:spPr/>
    </dgm:pt>
    <dgm:pt modelId="{26F89071-58DE-7F48-AA27-69ED257A3458}" type="pres">
      <dgm:prSet presAssocID="{E02D26EC-46F5-BE46-A80B-4E89EF0C21E2}" presName="wedge1" presStyleLbl="node1" presStyleIdx="0" presStyleCnt="3" custScaleX="145536" custScaleY="135714" custLinFactNeighborX="5012" custLinFactNeighborY="-8036"/>
      <dgm:spPr/>
    </dgm:pt>
    <dgm:pt modelId="{5685DC04-4F5A-2245-9A97-B90CA66B5984}" type="pres">
      <dgm:prSet presAssocID="{E02D26EC-46F5-BE46-A80B-4E89EF0C21E2}" presName="wedge1Tx" presStyleLbl="node1" presStyleIdx="0" presStyleCnt="3">
        <dgm:presLayoutVars>
          <dgm:chMax val="0"/>
          <dgm:chPref val="0"/>
          <dgm:bulletEnabled val="1"/>
        </dgm:presLayoutVars>
      </dgm:prSet>
      <dgm:spPr/>
    </dgm:pt>
    <dgm:pt modelId="{BEE27C44-ADAF-6140-86F7-1803D7077230}" type="pres">
      <dgm:prSet presAssocID="{E02D26EC-46F5-BE46-A80B-4E89EF0C21E2}" presName="wedge2" presStyleLbl="node1" presStyleIdx="1" presStyleCnt="3" custScaleX="145536" custScaleY="135714" custLinFactNeighborX="5702" custLinFactNeighborY="-6548"/>
      <dgm:spPr/>
    </dgm:pt>
    <dgm:pt modelId="{50A60D34-77A0-7643-9B58-20EEA98D506B}" type="pres">
      <dgm:prSet presAssocID="{E02D26EC-46F5-BE46-A80B-4E89EF0C21E2}" presName="wedge2Tx" presStyleLbl="node1" presStyleIdx="1" presStyleCnt="3">
        <dgm:presLayoutVars>
          <dgm:chMax val="0"/>
          <dgm:chPref val="0"/>
          <dgm:bulletEnabled val="1"/>
        </dgm:presLayoutVars>
      </dgm:prSet>
      <dgm:spPr/>
    </dgm:pt>
    <dgm:pt modelId="{6DF23F47-D2AF-2747-A71B-8C574F0D8735}" type="pres">
      <dgm:prSet presAssocID="{E02D26EC-46F5-BE46-A80B-4E89EF0C21E2}" presName="wedge3" presStyleLbl="node1" presStyleIdx="2" presStyleCnt="3" custScaleX="145536" custScaleY="135714" custLinFactNeighborX="-994" custLinFactNeighborY="-11012"/>
      <dgm:spPr/>
    </dgm:pt>
    <dgm:pt modelId="{72470A69-E904-FE43-B41C-69A42D86DFD7}" type="pres">
      <dgm:prSet presAssocID="{E02D26EC-46F5-BE46-A80B-4E89EF0C21E2}" presName="wedge3Tx" presStyleLbl="node1" presStyleIdx="2" presStyleCnt="3">
        <dgm:presLayoutVars>
          <dgm:chMax val="0"/>
          <dgm:chPref val="0"/>
          <dgm:bulletEnabled val="1"/>
        </dgm:presLayoutVars>
      </dgm:prSet>
      <dgm:spPr/>
    </dgm:pt>
  </dgm:ptLst>
  <dgm:cxnLst>
    <dgm:cxn modelId="{12F4ED08-7E0B-8149-878A-2BBCEC312095}" type="presOf" srcId="{7E0226B9-39C0-8646-979C-DBDB798DFBFF}" destId="{50A60D34-77A0-7643-9B58-20EEA98D506B}" srcOrd="1" destOrd="0" presId="urn:microsoft.com/office/officeart/2005/8/layout/chart3"/>
    <dgm:cxn modelId="{9E3CD309-40D8-4D47-A0D1-111ED6F306D8}" srcId="{E02D26EC-46F5-BE46-A80B-4E89EF0C21E2}" destId="{E5FCE8AB-47CD-1448-8D1B-537996823926}" srcOrd="0" destOrd="0" parTransId="{AC5C9ED8-C39C-F448-92A3-622E1ABCAD6C}" sibTransId="{EB825C7E-1B65-3E40-B9C0-88E33C03FB34}"/>
    <dgm:cxn modelId="{1C33251F-4FD6-654E-A712-0DD4A9C592A2}" type="presOf" srcId="{86E5C8D1-BDA8-A849-8D8A-A4ECB07F3882}" destId="{72470A69-E904-FE43-B41C-69A42D86DFD7}" srcOrd="1" destOrd="0" presId="urn:microsoft.com/office/officeart/2005/8/layout/chart3"/>
    <dgm:cxn modelId="{7667AD3D-1E3E-684F-B509-CAF0A67D5D42}" srcId="{E02D26EC-46F5-BE46-A80B-4E89EF0C21E2}" destId="{86E5C8D1-BDA8-A849-8D8A-A4ECB07F3882}" srcOrd="2" destOrd="0" parTransId="{860B4314-894A-2049-9758-F48460CEF6D7}" sibTransId="{BDA936CC-3400-7A47-84F0-E331C5D834BE}"/>
    <dgm:cxn modelId="{31BDFF43-3E8F-3540-B934-568FCF2DC6CF}" type="presOf" srcId="{E5FCE8AB-47CD-1448-8D1B-537996823926}" destId="{5685DC04-4F5A-2245-9A97-B90CA66B5984}" srcOrd="1" destOrd="0" presId="urn:microsoft.com/office/officeart/2005/8/layout/chart3"/>
    <dgm:cxn modelId="{5E27F37F-59F7-E443-98DF-80180C4349EE}" srcId="{E02D26EC-46F5-BE46-A80B-4E89EF0C21E2}" destId="{7E0226B9-39C0-8646-979C-DBDB798DFBFF}" srcOrd="1" destOrd="0" parTransId="{87A755A0-7B13-CC43-AA41-DA1E088917BE}" sibTransId="{FCFF5AFD-AF63-5340-A7C4-DADB2C08BD9A}"/>
    <dgm:cxn modelId="{A79038AA-81DB-BD45-AA90-3174EDC6CEDA}" type="presOf" srcId="{7E0226B9-39C0-8646-979C-DBDB798DFBFF}" destId="{BEE27C44-ADAF-6140-86F7-1803D7077230}" srcOrd="0" destOrd="0" presId="urn:microsoft.com/office/officeart/2005/8/layout/chart3"/>
    <dgm:cxn modelId="{3325C9BD-7460-8D41-98BE-67021EABCB65}" type="presOf" srcId="{86E5C8D1-BDA8-A849-8D8A-A4ECB07F3882}" destId="{6DF23F47-D2AF-2747-A71B-8C574F0D8735}" srcOrd="0" destOrd="0" presId="urn:microsoft.com/office/officeart/2005/8/layout/chart3"/>
    <dgm:cxn modelId="{8D9BA8BE-4EB1-5F48-B9A2-10D6D976D0CE}" type="presOf" srcId="{E5FCE8AB-47CD-1448-8D1B-537996823926}" destId="{26F89071-58DE-7F48-AA27-69ED257A3458}" srcOrd="0" destOrd="0" presId="urn:microsoft.com/office/officeart/2005/8/layout/chart3"/>
    <dgm:cxn modelId="{0462BFE6-E670-574E-AD1F-4F2D81D1FA83}" type="presOf" srcId="{E02D26EC-46F5-BE46-A80B-4E89EF0C21E2}" destId="{A6B2D7BE-A506-1E43-A9C1-9BD78A80449F}" srcOrd="0" destOrd="0" presId="urn:microsoft.com/office/officeart/2005/8/layout/chart3"/>
    <dgm:cxn modelId="{DC51FCBF-B276-B44E-BC38-F89A1551D354}" type="presParOf" srcId="{A6B2D7BE-A506-1E43-A9C1-9BD78A80449F}" destId="{26F89071-58DE-7F48-AA27-69ED257A3458}" srcOrd="0" destOrd="0" presId="urn:microsoft.com/office/officeart/2005/8/layout/chart3"/>
    <dgm:cxn modelId="{70E5C740-DD90-BB4A-B255-575E024F0FA9}" type="presParOf" srcId="{A6B2D7BE-A506-1E43-A9C1-9BD78A80449F}" destId="{5685DC04-4F5A-2245-9A97-B90CA66B5984}" srcOrd="1" destOrd="0" presId="urn:microsoft.com/office/officeart/2005/8/layout/chart3"/>
    <dgm:cxn modelId="{3FAF262F-FCB7-AA41-8238-F14CC2F384A5}" type="presParOf" srcId="{A6B2D7BE-A506-1E43-A9C1-9BD78A80449F}" destId="{BEE27C44-ADAF-6140-86F7-1803D7077230}" srcOrd="2" destOrd="0" presId="urn:microsoft.com/office/officeart/2005/8/layout/chart3"/>
    <dgm:cxn modelId="{95B0764D-2E1B-4741-931D-770530F16BB3}" type="presParOf" srcId="{A6B2D7BE-A506-1E43-A9C1-9BD78A80449F}" destId="{50A60D34-77A0-7643-9B58-20EEA98D506B}" srcOrd="3" destOrd="0" presId="urn:microsoft.com/office/officeart/2005/8/layout/chart3"/>
    <dgm:cxn modelId="{D2D81CCB-0A31-5940-8149-CA265BF1C699}" type="presParOf" srcId="{A6B2D7BE-A506-1E43-A9C1-9BD78A80449F}" destId="{6DF23F47-D2AF-2747-A71B-8C574F0D8735}" srcOrd="4" destOrd="0" presId="urn:microsoft.com/office/officeart/2005/8/layout/chart3"/>
    <dgm:cxn modelId="{593F047C-C91C-2B42-BA38-B04D72FE339B}" type="presParOf" srcId="{A6B2D7BE-A506-1E43-A9C1-9BD78A80449F}" destId="{72470A69-E904-FE43-B41C-69A42D86DFD7}" srcOrd="5" destOrd="0" presId="urn:microsoft.com/office/officeart/2005/8/layout/char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0F91678-A966-014A-AFE3-F3D065DF6BCC}" type="doc">
      <dgm:prSet loTypeId="urn:microsoft.com/office/officeart/2005/8/layout/list1" loCatId="list" qsTypeId="urn:microsoft.com/office/officeart/2005/8/quickstyle/simple4" qsCatId="simple" csTypeId="urn:microsoft.com/office/officeart/2005/8/colors/accent1_2" csCatId="accent1"/>
      <dgm:spPr/>
      <dgm:t>
        <a:bodyPr/>
        <a:lstStyle/>
        <a:p>
          <a:endParaRPr lang="en-US"/>
        </a:p>
      </dgm:t>
    </dgm:pt>
    <dgm:pt modelId="{A51A051B-B444-5C4D-ACCD-2A20DD4E2424}">
      <dgm:prSet/>
      <dgm:spPr/>
      <dgm:t>
        <a:bodyPr/>
        <a:lstStyle/>
        <a:p>
          <a:pPr rtl="0"/>
          <a:r>
            <a:rPr lang="en-US" dirty="0"/>
            <a:t>MIME-Version</a:t>
          </a:r>
        </a:p>
      </dgm:t>
    </dgm:pt>
    <dgm:pt modelId="{8776F8E4-929F-EE4F-9587-AEED3A3789FB}" type="parTrans" cxnId="{C0827931-ADBE-7542-8773-310152EBA1A4}">
      <dgm:prSet/>
      <dgm:spPr/>
      <dgm:t>
        <a:bodyPr/>
        <a:lstStyle/>
        <a:p>
          <a:endParaRPr lang="en-US"/>
        </a:p>
      </dgm:t>
    </dgm:pt>
    <dgm:pt modelId="{AFE95660-BFD2-F744-96FE-FACB8D9DE7B5}" type="sibTrans" cxnId="{C0827931-ADBE-7542-8773-310152EBA1A4}">
      <dgm:prSet/>
      <dgm:spPr/>
      <dgm:t>
        <a:bodyPr/>
        <a:lstStyle/>
        <a:p>
          <a:endParaRPr lang="en-US"/>
        </a:p>
      </dgm:t>
    </dgm:pt>
    <dgm:pt modelId="{F31C79FB-85F6-7C43-A794-B3F4DDE05DF4}">
      <dgm:prSet/>
      <dgm:spPr/>
      <dgm:t>
        <a:bodyPr/>
        <a:lstStyle/>
        <a:p>
          <a:pPr rtl="0"/>
          <a:r>
            <a:rPr lang="en-US" dirty="0"/>
            <a:t>Must have the parameter value 1.0</a:t>
          </a:r>
        </a:p>
      </dgm:t>
    </dgm:pt>
    <dgm:pt modelId="{04C8D68A-9CCD-764A-A3BF-7BFD50312E9D}" type="parTrans" cxnId="{13F08BDF-93E0-9E42-830B-D8B6BF0DDCC1}">
      <dgm:prSet/>
      <dgm:spPr/>
      <dgm:t>
        <a:bodyPr/>
        <a:lstStyle/>
        <a:p>
          <a:endParaRPr lang="en-US"/>
        </a:p>
      </dgm:t>
    </dgm:pt>
    <dgm:pt modelId="{D72DE6BB-3CE9-7D4F-9D78-1B2E4F7DD480}" type="sibTrans" cxnId="{13F08BDF-93E0-9E42-830B-D8B6BF0DDCC1}">
      <dgm:prSet/>
      <dgm:spPr/>
      <dgm:t>
        <a:bodyPr/>
        <a:lstStyle/>
        <a:p>
          <a:endParaRPr lang="en-US"/>
        </a:p>
      </dgm:t>
    </dgm:pt>
    <dgm:pt modelId="{A64C4E49-A0FB-9E44-BB1D-A5CD8B1AE6EB}">
      <dgm:prSet/>
      <dgm:spPr/>
      <dgm:t>
        <a:bodyPr/>
        <a:lstStyle/>
        <a:p>
          <a:pPr rtl="0"/>
          <a:r>
            <a:rPr lang="en-US" dirty="0"/>
            <a:t>This field indicates that the message conforms to RFCs 2045 and 2046</a:t>
          </a:r>
        </a:p>
      </dgm:t>
    </dgm:pt>
    <dgm:pt modelId="{57DBDDC1-3B17-8C40-AD8C-CFBA8BF28BF9}" type="parTrans" cxnId="{90173BE2-1E04-1745-A40A-D7E2A549B1A9}">
      <dgm:prSet/>
      <dgm:spPr/>
      <dgm:t>
        <a:bodyPr/>
        <a:lstStyle/>
        <a:p>
          <a:endParaRPr lang="en-US"/>
        </a:p>
      </dgm:t>
    </dgm:pt>
    <dgm:pt modelId="{6413D08D-EA4A-764A-A87F-1337495A5A65}" type="sibTrans" cxnId="{90173BE2-1E04-1745-A40A-D7E2A549B1A9}">
      <dgm:prSet/>
      <dgm:spPr/>
      <dgm:t>
        <a:bodyPr/>
        <a:lstStyle/>
        <a:p>
          <a:endParaRPr lang="en-US"/>
        </a:p>
      </dgm:t>
    </dgm:pt>
    <dgm:pt modelId="{80DC049B-7FD5-3045-83DD-F1080B16A5FD}">
      <dgm:prSet/>
      <dgm:spPr/>
      <dgm:t>
        <a:bodyPr/>
        <a:lstStyle/>
        <a:p>
          <a:pPr rtl="0"/>
          <a:r>
            <a:rPr lang="en-US" dirty="0"/>
            <a:t>Content-Type</a:t>
          </a:r>
        </a:p>
      </dgm:t>
    </dgm:pt>
    <dgm:pt modelId="{8DB4D05B-BD93-564D-BC96-D04C53A8B166}" type="parTrans" cxnId="{6DC5843C-F893-554C-B497-EE783C6D42AA}">
      <dgm:prSet/>
      <dgm:spPr/>
      <dgm:t>
        <a:bodyPr/>
        <a:lstStyle/>
        <a:p>
          <a:endParaRPr lang="en-US"/>
        </a:p>
      </dgm:t>
    </dgm:pt>
    <dgm:pt modelId="{90A38F66-0514-6B40-9287-C28DD9752DA8}" type="sibTrans" cxnId="{6DC5843C-F893-554C-B497-EE783C6D42AA}">
      <dgm:prSet/>
      <dgm:spPr/>
      <dgm:t>
        <a:bodyPr/>
        <a:lstStyle/>
        <a:p>
          <a:endParaRPr lang="en-US"/>
        </a:p>
      </dgm:t>
    </dgm:pt>
    <dgm:pt modelId="{9EFBC27B-9187-484D-AD98-003F107DD10F}">
      <dgm:prSet/>
      <dgm:spPr/>
      <dgm:t>
        <a:bodyPr/>
        <a:lstStyle/>
        <a:p>
          <a:pPr rtl="0"/>
          <a:r>
            <a:rPr lang="en-US" dirty="0"/>
            <a:t>Describes the data contained in the body with sufficient detail that the receiving user agent can pick an appropriate agent or mechanism to represent the data to the user or otherwise deal with the data in an appropriate manner</a:t>
          </a:r>
        </a:p>
      </dgm:t>
    </dgm:pt>
    <dgm:pt modelId="{625F119B-BFD1-F543-B281-1D322E011FB3}" type="parTrans" cxnId="{4A2F6DC5-D150-1048-AE28-1FF498F06545}">
      <dgm:prSet/>
      <dgm:spPr/>
      <dgm:t>
        <a:bodyPr/>
        <a:lstStyle/>
        <a:p>
          <a:endParaRPr lang="en-US"/>
        </a:p>
      </dgm:t>
    </dgm:pt>
    <dgm:pt modelId="{105A3B14-4266-A84D-A904-71E74119EB9C}" type="sibTrans" cxnId="{4A2F6DC5-D150-1048-AE28-1FF498F06545}">
      <dgm:prSet/>
      <dgm:spPr/>
      <dgm:t>
        <a:bodyPr/>
        <a:lstStyle/>
        <a:p>
          <a:endParaRPr lang="en-US"/>
        </a:p>
      </dgm:t>
    </dgm:pt>
    <dgm:pt modelId="{2C9CC854-3F87-254F-A2B1-29161529ADF1}">
      <dgm:prSet/>
      <dgm:spPr/>
      <dgm:t>
        <a:bodyPr/>
        <a:lstStyle/>
        <a:p>
          <a:pPr rtl="0"/>
          <a:r>
            <a:rPr lang="en-US" dirty="0"/>
            <a:t>Content-Transfer-Encoding</a:t>
          </a:r>
        </a:p>
      </dgm:t>
    </dgm:pt>
    <dgm:pt modelId="{37A459E1-3DFD-484E-A449-6ACB53A26CC2}" type="parTrans" cxnId="{F6EE9D8A-6F99-E049-ABEB-5EA5B04B5184}">
      <dgm:prSet/>
      <dgm:spPr/>
      <dgm:t>
        <a:bodyPr/>
        <a:lstStyle/>
        <a:p>
          <a:endParaRPr lang="en-US"/>
        </a:p>
      </dgm:t>
    </dgm:pt>
    <dgm:pt modelId="{97FE1EB6-3554-394B-B19F-2EB818A7E00F}" type="sibTrans" cxnId="{F6EE9D8A-6F99-E049-ABEB-5EA5B04B5184}">
      <dgm:prSet/>
      <dgm:spPr/>
      <dgm:t>
        <a:bodyPr/>
        <a:lstStyle/>
        <a:p>
          <a:endParaRPr lang="en-US"/>
        </a:p>
      </dgm:t>
    </dgm:pt>
    <dgm:pt modelId="{C0493049-879C-7048-81E3-E88D8A386435}">
      <dgm:prSet/>
      <dgm:spPr/>
      <dgm:t>
        <a:bodyPr/>
        <a:lstStyle/>
        <a:p>
          <a:pPr rtl="0"/>
          <a:r>
            <a:rPr lang="en-US" dirty="0"/>
            <a:t>Indicates the type of transformation that has been used to represent the body of the message in a way that is acceptable for mail transport</a:t>
          </a:r>
        </a:p>
      </dgm:t>
    </dgm:pt>
    <dgm:pt modelId="{8858A644-7071-C74C-A99E-CCE8AB40A547}" type="parTrans" cxnId="{40DC9E8D-B94C-0948-AD4A-5CF5278F6F75}">
      <dgm:prSet/>
      <dgm:spPr/>
      <dgm:t>
        <a:bodyPr/>
        <a:lstStyle/>
        <a:p>
          <a:endParaRPr lang="en-US"/>
        </a:p>
      </dgm:t>
    </dgm:pt>
    <dgm:pt modelId="{4CF35CDC-BA3B-8F45-BB5B-0536A3C176F2}" type="sibTrans" cxnId="{40DC9E8D-B94C-0948-AD4A-5CF5278F6F75}">
      <dgm:prSet/>
      <dgm:spPr/>
      <dgm:t>
        <a:bodyPr/>
        <a:lstStyle/>
        <a:p>
          <a:endParaRPr lang="en-US"/>
        </a:p>
      </dgm:t>
    </dgm:pt>
    <dgm:pt modelId="{87FBB302-2DE2-1C42-85BA-409AF46FD45E}">
      <dgm:prSet/>
      <dgm:spPr/>
      <dgm:t>
        <a:bodyPr/>
        <a:lstStyle/>
        <a:p>
          <a:pPr rtl="0"/>
          <a:r>
            <a:rPr lang="en-US" dirty="0"/>
            <a:t>Content-ID</a:t>
          </a:r>
        </a:p>
      </dgm:t>
    </dgm:pt>
    <dgm:pt modelId="{B1DDF52A-03C2-ED42-BCB4-B84B7D2B9F2C}" type="parTrans" cxnId="{C684D08E-BF39-C646-8A0B-05126313DA0B}">
      <dgm:prSet/>
      <dgm:spPr/>
      <dgm:t>
        <a:bodyPr/>
        <a:lstStyle/>
        <a:p>
          <a:endParaRPr lang="en-US"/>
        </a:p>
      </dgm:t>
    </dgm:pt>
    <dgm:pt modelId="{81CC6E2D-C9C7-CC49-94DF-7BCBF745FD8D}" type="sibTrans" cxnId="{C684D08E-BF39-C646-8A0B-05126313DA0B}">
      <dgm:prSet/>
      <dgm:spPr/>
      <dgm:t>
        <a:bodyPr/>
        <a:lstStyle/>
        <a:p>
          <a:endParaRPr lang="en-US"/>
        </a:p>
      </dgm:t>
    </dgm:pt>
    <dgm:pt modelId="{E2C2B88E-C365-1342-A70B-E66784EEBADA}">
      <dgm:prSet/>
      <dgm:spPr/>
      <dgm:t>
        <a:bodyPr/>
        <a:lstStyle/>
        <a:p>
          <a:pPr rtl="0"/>
          <a:r>
            <a:rPr lang="en-US" dirty="0"/>
            <a:t>Used to identify MIME entities uniquely in multiple contexts</a:t>
          </a:r>
        </a:p>
      </dgm:t>
    </dgm:pt>
    <dgm:pt modelId="{0C65C72B-4B61-A94E-BDEC-BFF0D37E59FA}" type="parTrans" cxnId="{669D4825-009B-E74C-A02E-BA0A0CBB9F58}">
      <dgm:prSet/>
      <dgm:spPr/>
      <dgm:t>
        <a:bodyPr/>
        <a:lstStyle/>
        <a:p>
          <a:endParaRPr lang="en-US"/>
        </a:p>
      </dgm:t>
    </dgm:pt>
    <dgm:pt modelId="{6141C23A-9D80-B74C-B097-1398C10B4B73}" type="sibTrans" cxnId="{669D4825-009B-E74C-A02E-BA0A0CBB9F58}">
      <dgm:prSet/>
      <dgm:spPr/>
      <dgm:t>
        <a:bodyPr/>
        <a:lstStyle/>
        <a:p>
          <a:endParaRPr lang="en-US"/>
        </a:p>
      </dgm:t>
    </dgm:pt>
    <dgm:pt modelId="{DD51DDBF-23E0-B343-B9F6-E49D54C489B5}">
      <dgm:prSet/>
      <dgm:spPr/>
      <dgm:t>
        <a:bodyPr/>
        <a:lstStyle/>
        <a:p>
          <a:pPr rtl="0"/>
          <a:r>
            <a:rPr lang="en-US" dirty="0"/>
            <a:t>Content-Description</a:t>
          </a:r>
        </a:p>
      </dgm:t>
    </dgm:pt>
    <dgm:pt modelId="{A9DB291B-5DDE-7A4E-8BC2-0322A79053D8}" type="parTrans" cxnId="{3DE04106-F15A-5A4E-ACE9-78D6C34928B6}">
      <dgm:prSet/>
      <dgm:spPr/>
      <dgm:t>
        <a:bodyPr/>
        <a:lstStyle/>
        <a:p>
          <a:endParaRPr lang="en-US"/>
        </a:p>
      </dgm:t>
    </dgm:pt>
    <dgm:pt modelId="{D77F60C8-BFE7-E44C-9DCE-ADD797F2CB9E}" type="sibTrans" cxnId="{3DE04106-F15A-5A4E-ACE9-78D6C34928B6}">
      <dgm:prSet/>
      <dgm:spPr/>
      <dgm:t>
        <a:bodyPr/>
        <a:lstStyle/>
        <a:p>
          <a:endParaRPr lang="en-US"/>
        </a:p>
      </dgm:t>
    </dgm:pt>
    <dgm:pt modelId="{F83775D9-231C-DC44-A2D0-E6F9CB883F69}">
      <dgm:prSet/>
      <dgm:spPr/>
      <dgm:t>
        <a:bodyPr/>
        <a:lstStyle/>
        <a:p>
          <a:pPr rtl="0"/>
          <a:r>
            <a:rPr lang="en-US" dirty="0"/>
            <a:t>A text description of the object with the body;  this is useful when the object is not readable</a:t>
          </a:r>
        </a:p>
      </dgm:t>
    </dgm:pt>
    <dgm:pt modelId="{84E1DDA8-5A62-1C4D-9143-A7763DC0FB31}" type="parTrans" cxnId="{8B2D44C8-F569-2C40-8369-F5381957DF24}">
      <dgm:prSet/>
      <dgm:spPr/>
      <dgm:t>
        <a:bodyPr/>
        <a:lstStyle/>
        <a:p>
          <a:endParaRPr lang="en-US"/>
        </a:p>
      </dgm:t>
    </dgm:pt>
    <dgm:pt modelId="{19B7166B-0324-224D-82E1-FB4C4C32A8F2}" type="sibTrans" cxnId="{8B2D44C8-F569-2C40-8369-F5381957DF24}">
      <dgm:prSet/>
      <dgm:spPr/>
      <dgm:t>
        <a:bodyPr/>
        <a:lstStyle/>
        <a:p>
          <a:endParaRPr lang="en-US"/>
        </a:p>
      </dgm:t>
    </dgm:pt>
    <dgm:pt modelId="{44878D81-C104-7847-9BF0-A7694467A921}" type="pres">
      <dgm:prSet presAssocID="{30F91678-A966-014A-AFE3-F3D065DF6BCC}" presName="linear" presStyleCnt="0">
        <dgm:presLayoutVars>
          <dgm:dir/>
          <dgm:animLvl val="lvl"/>
          <dgm:resizeHandles val="exact"/>
        </dgm:presLayoutVars>
      </dgm:prSet>
      <dgm:spPr/>
    </dgm:pt>
    <dgm:pt modelId="{F4B8651E-3ED3-9E48-B1B8-A623EDC3BE28}" type="pres">
      <dgm:prSet presAssocID="{A51A051B-B444-5C4D-ACCD-2A20DD4E2424}" presName="parentLin" presStyleCnt="0"/>
      <dgm:spPr/>
    </dgm:pt>
    <dgm:pt modelId="{48EC8570-AC82-C646-A9E0-D97EA89C7C19}" type="pres">
      <dgm:prSet presAssocID="{A51A051B-B444-5C4D-ACCD-2A20DD4E2424}" presName="parentLeftMargin" presStyleLbl="node1" presStyleIdx="0" presStyleCnt="5"/>
      <dgm:spPr/>
    </dgm:pt>
    <dgm:pt modelId="{F3CA23DE-DCA7-8A4B-85EC-47D5EDFB354E}" type="pres">
      <dgm:prSet presAssocID="{A51A051B-B444-5C4D-ACCD-2A20DD4E2424}" presName="parentText" presStyleLbl="node1" presStyleIdx="0" presStyleCnt="5">
        <dgm:presLayoutVars>
          <dgm:chMax val="0"/>
          <dgm:bulletEnabled val="1"/>
        </dgm:presLayoutVars>
      </dgm:prSet>
      <dgm:spPr/>
    </dgm:pt>
    <dgm:pt modelId="{BEBA6324-3904-494E-BF0D-E5725ED52E91}" type="pres">
      <dgm:prSet presAssocID="{A51A051B-B444-5C4D-ACCD-2A20DD4E2424}" presName="negativeSpace" presStyleCnt="0"/>
      <dgm:spPr/>
    </dgm:pt>
    <dgm:pt modelId="{E470F2D5-B98B-CE44-9C25-1EFDE028763E}" type="pres">
      <dgm:prSet presAssocID="{A51A051B-B444-5C4D-ACCD-2A20DD4E2424}" presName="childText" presStyleLbl="conFgAcc1" presStyleIdx="0" presStyleCnt="5">
        <dgm:presLayoutVars>
          <dgm:bulletEnabled val="1"/>
        </dgm:presLayoutVars>
      </dgm:prSet>
      <dgm:spPr/>
    </dgm:pt>
    <dgm:pt modelId="{07AFA613-A516-8C45-AA10-C38E404E4015}" type="pres">
      <dgm:prSet presAssocID="{AFE95660-BFD2-F744-96FE-FACB8D9DE7B5}" presName="spaceBetweenRectangles" presStyleCnt="0"/>
      <dgm:spPr/>
    </dgm:pt>
    <dgm:pt modelId="{77BBCC61-96F6-9E40-8EC8-3B69EDB77954}" type="pres">
      <dgm:prSet presAssocID="{80DC049B-7FD5-3045-83DD-F1080B16A5FD}" presName="parentLin" presStyleCnt="0"/>
      <dgm:spPr/>
    </dgm:pt>
    <dgm:pt modelId="{7A72E58F-7E0B-3B4F-92FC-54A2C6DAC1B5}" type="pres">
      <dgm:prSet presAssocID="{80DC049B-7FD5-3045-83DD-F1080B16A5FD}" presName="parentLeftMargin" presStyleLbl="node1" presStyleIdx="0" presStyleCnt="5"/>
      <dgm:spPr/>
    </dgm:pt>
    <dgm:pt modelId="{9D394F1D-EBFB-3948-A773-BA9E32EB8A2D}" type="pres">
      <dgm:prSet presAssocID="{80DC049B-7FD5-3045-83DD-F1080B16A5FD}" presName="parentText" presStyleLbl="node1" presStyleIdx="1" presStyleCnt="5">
        <dgm:presLayoutVars>
          <dgm:chMax val="0"/>
          <dgm:bulletEnabled val="1"/>
        </dgm:presLayoutVars>
      </dgm:prSet>
      <dgm:spPr/>
    </dgm:pt>
    <dgm:pt modelId="{F2E2BA8F-51B0-3E4B-8E2C-566ECF10426F}" type="pres">
      <dgm:prSet presAssocID="{80DC049B-7FD5-3045-83DD-F1080B16A5FD}" presName="negativeSpace" presStyleCnt="0"/>
      <dgm:spPr/>
    </dgm:pt>
    <dgm:pt modelId="{E8BFF411-F451-A341-8D87-49C77FF491D5}" type="pres">
      <dgm:prSet presAssocID="{80DC049B-7FD5-3045-83DD-F1080B16A5FD}" presName="childText" presStyleLbl="conFgAcc1" presStyleIdx="1" presStyleCnt="5">
        <dgm:presLayoutVars>
          <dgm:bulletEnabled val="1"/>
        </dgm:presLayoutVars>
      </dgm:prSet>
      <dgm:spPr/>
    </dgm:pt>
    <dgm:pt modelId="{94545572-E2D1-A840-B151-EEDCC1725653}" type="pres">
      <dgm:prSet presAssocID="{90A38F66-0514-6B40-9287-C28DD9752DA8}" presName="spaceBetweenRectangles" presStyleCnt="0"/>
      <dgm:spPr/>
    </dgm:pt>
    <dgm:pt modelId="{7C5669DA-8D78-D443-B89E-7342304866EA}" type="pres">
      <dgm:prSet presAssocID="{2C9CC854-3F87-254F-A2B1-29161529ADF1}" presName="parentLin" presStyleCnt="0"/>
      <dgm:spPr/>
    </dgm:pt>
    <dgm:pt modelId="{DDFB5F5A-0D30-3348-ADC5-C650D90FEE0B}" type="pres">
      <dgm:prSet presAssocID="{2C9CC854-3F87-254F-A2B1-29161529ADF1}" presName="parentLeftMargin" presStyleLbl="node1" presStyleIdx="1" presStyleCnt="5"/>
      <dgm:spPr/>
    </dgm:pt>
    <dgm:pt modelId="{68DCEE62-EEE0-0F46-AD28-366444FAC71E}" type="pres">
      <dgm:prSet presAssocID="{2C9CC854-3F87-254F-A2B1-29161529ADF1}" presName="parentText" presStyleLbl="node1" presStyleIdx="2" presStyleCnt="5">
        <dgm:presLayoutVars>
          <dgm:chMax val="0"/>
          <dgm:bulletEnabled val="1"/>
        </dgm:presLayoutVars>
      </dgm:prSet>
      <dgm:spPr/>
    </dgm:pt>
    <dgm:pt modelId="{7059B93F-5854-4C42-8C9A-467A138CFD2E}" type="pres">
      <dgm:prSet presAssocID="{2C9CC854-3F87-254F-A2B1-29161529ADF1}" presName="negativeSpace" presStyleCnt="0"/>
      <dgm:spPr/>
    </dgm:pt>
    <dgm:pt modelId="{65D12871-84DA-1740-9B7A-B977929B67B0}" type="pres">
      <dgm:prSet presAssocID="{2C9CC854-3F87-254F-A2B1-29161529ADF1}" presName="childText" presStyleLbl="conFgAcc1" presStyleIdx="2" presStyleCnt="5">
        <dgm:presLayoutVars>
          <dgm:bulletEnabled val="1"/>
        </dgm:presLayoutVars>
      </dgm:prSet>
      <dgm:spPr/>
    </dgm:pt>
    <dgm:pt modelId="{AAE1D0A2-4608-7B49-9996-B99BA586799F}" type="pres">
      <dgm:prSet presAssocID="{97FE1EB6-3554-394B-B19F-2EB818A7E00F}" presName="spaceBetweenRectangles" presStyleCnt="0"/>
      <dgm:spPr/>
    </dgm:pt>
    <dgm:pt modelId="{D0A6A33C-6FDB-514D-9133-1415707A85ED}" type="pres">
      <dgm:prSet presAssocID="{87FBB302-2DE2-1C42-85BA-409AF46FD45E}" presName="parentLin" presStyleCnt="0"/>
      <dgm:spPr/>
    </dgm:pt>
    <dgm:pt modelId="{038E828F-39A9-A443-9762-F6918CB067F8}" type="pres">
      <dgm:prSet presAssocID="{87FBB302-2DE2-1C42-85BA-409AF46FD45E}" presName="parentLeftMargin" presStyleLbl="node1" presStyleIdx="2" presStyleCnt="5"/>
      <dgm:spPr/>
    </dgm:pt>
    <dgm:pt modelId="{55DCFBF2-A92B-2D49-8E14-712808571A32}" type="pres">
      <dgm:prSet presAssocID="{87FBB302-2DE2-1C42-85BA-409AF46FD45E}" presName="parentText" presStyleLbl="node1" presStyleIdx="3" presStyleCnt="5">
        <dgm:presLayoutVars>
          <dgm:chMax val="0"/>
          <dgm:bulletEnabled val="1"/>
        </dgm:presLayoutVars>
      </dgm:prSet>
      <dgm:spPr/>
    </dgm:pt>
    <dgm:pt modelId="{A77513AA-EE86-B049-9B6A-4E4DB9D9E803}" type="pres">
      <dgm:prSet presAssocID="{87FBB302-2DE2-1C42-85BA-409AF46FD45E}" presName="negativeSpace" presStyleCnt="0"/>
      <dgm:spPr/>
    </dgm:pt>
    <dgm:pt modelId="{ECB79F2C-3DB5-E846-95BD-E5064A03373D}" type="pres">
      <dgm:prSet presAssocID="{87FBB302-2DE2-1C42-85BA-409AF46FD45E}" presName="childText" presStyleLbl="conFgAcc1" presStyleIdx="3" presStyleCnt="5">
        <dgm:presLayoutVars>
          <dgm:bulletEnabled val="1"/>
        </dgm:presLayoutVars>
      </dgm:prSet>
      <dgm:spPr/>
    </dgm:pt>
    <dgm:pt modelId="{D6F7455C-C119-D043-B764-574835ECAF8D}" type="pres">
      <dgm:prSet presAssocID="{81CC6E2D-C9C7-CC49-94DF-7BCBF745FD8D}" presName="spaceBetweenRectangles" presStyleCnt="0"/>
      <dgm:spPr/>
    </dgm:pt>
    <dgm:pt modelId="{FA8C67F0-3B9A-5B40-9805-AAF40D878D9B}" type="pres">
      <dgm:prSet presAssocID="{DD51DDBF-23E0-B343-B9F6-E49D54C489B5}" presName="parentLin" presStyleCnt="0"/>
      <dgm:spPr/>
    </dgm:pt>
    <dgm:pt modelId="{9BA1CC4F-1DE9-8A4E-BF58-26CF6DB397FE}" type="pres">
      <dgm:prSet presAssocID="{DD51DDBF-23E0-B343-B9F6-E49D54C489B5}" presName="parentLeftMargin" presStyleLbl="node1" presStyleIdx="3" presStyleCnt="5"/>
      <dgm:spPr/>
    </dgm:pt>
    <dgm:pt modelId="{AFA02130-531F-2541-A40D-4D4C90AABF70}" type="pres">
      <dgm:prSet presAssocID="{DD51DDBF-23E0-B343-B9F6-E49D54C489B5}" presName="parentText" presStyleLbl="node1" presStyleIdx="4" presStyleCnt="5">
        <dgm:presLayoutVars>
          <dgm:chMax val="0"/>
          <dgm:bulletEnabled val="1"/>
        </dgm:presLayoutVars>
      </dgm:prSet>
      <dgm:spPr/>
    </dgm:pt>
    <dgm:pt modelId="{C9C57EDF-A407-A54D-A20A-ADB613F35F8F}" type="pres">
      <dgm:prSet presAssocID="{DD51DDBF-23E0-B343-B9F6-E49D54C489B5}" presName="negativeSpace" presStyleCnt="0"/>
      <dgm:spPr/>
    </dgm:pt>
    <dgm:pt modelId="{7052E4C0-0365-DF4E-996C-A00169E89A13}" type="pres">
      <dgm:prSet presAssocID="{DD51DDBF-23E0-B343-B9F6-E49D54C489B5}" presName="childText" presStyleLbl="conFgAcc1" presStyleIdx="4" presStyleCnt="5">
        <dgm:presLayoutVars>
          <dgm:bulletEnabled val="1"/>
        </dgm:presLayoutVars>
      </dgm:prSet>
      <dgm:spPr/>
    </dgm:pt>
  </dgm:ptLst>
  <dgm:cxnLst>
    <dgm:cxn modelId="{3DE04106-F15A-5A4E-ACE9-78D6C34928B6}" srcId="{30F91678-A966-014A-AFE3-F3D065DF6BCC}" destId="{DD51DDBF-23E0-B343-B9F6-E49D54C489B5}" srcOrd="4" destOrd="0" parTransId="{A9DB291B-5DDE-7A4E-8BC2-0322A79053D8}" sibTransId="{D77F60C8-BFE7-E44C-9DCE-ADD797F2CB9E}"/>
    <dgm:cxn modelId="{C4A48707-8581-1C4D-9EBD-DAACA4B007DB}" type="presOf" srcId="{F83775D9-231C-DC44-A2D0-E6F9CB883F69}" destId="{7052E4C0-0365-DF4E-996C-A00169E89A13}" srcOrd="0" destOrd="0" presId="urn:microsoft.com/office/officeart/2005/8/layout/list1"/>
    <dgm:cxn modelId="{A759D90D-317E-164E-98C4-77A98472F801}" type="presOf" srcId="{30F91678-A966-014A-AFE3-F3D065DF6BCC}" destId="{44878D81-C104-7847-9BF0-A7694467A921}" srcOrd="0" destOrd="0" presId="urn:microsoft.com/office/officeart/2005/8/layout/list1"/>
    <dgm:cxn modelId="{62CCDD21-5E09-0E46-9940-6370791F1756}" type="presOf" srcId="{F31C79FB-85F6-7C43-A794-B3F4DDE05DF4}" destId="{E470F2D5-B98B-CE44-9C25-1EFDE028763E}" srcOrd="0" destOrd="0" presId="urn:microsoft.com/office/officeart/2005/8/layout/list1"/>
    <dgm:cxn modelId="{669D4825-009B-E74C-A02E-BA0A0CBB9F58}" srcId="{87FBB302-2DE2-1C42-85BA-409AF46FD45E}" destId="{E2C2B88E-C365-1342-A70B-E66784EEBADA}" srcOrd="0" destOrd="0" parTransId="{0C65C72B-4B61-A94E-BDEC-BFF0D37E59FA}" sibTransId="{6141C23A-9D80-B74C-B097-1398C10B4B73}"/>
    <dgm:cxn modelId="{940F3D2A-4C4D-894F-A8A1-265D927EDBF9}" type="presOf" srcId="{A51A051B-B444-5C4D-ACCD-2A20DD4E2424}" destId="{F3CA23DE-DCA7-8A4B-85EC-47D5EDFB354E}" srcOrd="1" destOrd="0" presId="urn:microsoft.com/office/officeart/2005/8/layout/list1"/>
    <dgm:cxn modelId="{33776D2D-9848-6B4C-B2B5-1FAF05D93380}" type="presOf" srcId="{DD51DDBF-23E0-B343-B9F6-E49D54C489B5}" destId="{9BA1CC4F-1DE9-8A4E-BF58-26CF6DB397FE}" srcOrd="0" destOrd="0" presId="urn:microsoft.com/office/officeart/2005/8/layout/list1"/>
    <dgm:cxn modelId="{C0827931-ADBE-7542-8773-310152EBA1A4}" srcId="{30F91678-A966-014A-AFE3-F3D065DF6BCC}" destId="{A51A051B-B444-5C4D-ACCD-2A20DD4E2424}" srcOrd="0" destOrd="0" parTransId="{8776F8E4-929F-EE4F-9587-AEED3A3789FB}" sibTransId="{AFE95660-BFD2-F744-96FE-FACB8D9DE7B5}"/>
    <dgm:cxn modelId="{15626D39-85E8-A147-86B7-92354FC85396}" type="presOf" srcId="{E2C2B88E-C365-1342-A70B-E66784EEBADA}" destId="{ECB79F2C-3DB5-E846-95BD-E5064A03373D}" srcOrd="0" destOrd="0" presId="urn:microsoft.com/office/officeart/2005/8/layout/list1"/>
    <dgm:cxn modelId="{6DC5843C-F893-554C-B497-EE783C6D42AA}" srcId="{30F91678-A966-014A-AFE3-F3D065DF6BCC}" destId="{80DC049B-7FD5-3045-83DD-F1080B16A5FD}" srcOrd="1" destOrd="0" parTransId="{8DB4D05B-BD93-564D-BC96-D04C53A8B166}" sibTransId="{90A38F66-0514-6B40-9287-C28DD9752DA8}"/>
    <dgm:cxn modelId="{14082052-3E40-1345-8038-8B186E992241}" type="presOf" srcId="{A51A051B-B444-5C4D-ACCD-2A20DD4E2424}" destId="{48EC8570-AC82-C646-A9E0-D97EA89C7C19}" srcOrd="0" destOrd="0" presId="urn:microsoft.com/office/officeart/2005/8/layout/list1"/>
    <dgm:cxn modelId="{7F357E53-2443-ED46-A113-E86ABB517A75}" type="presOf" srcId="{A64C4E49-A0FB-9E44-BB1D-A5CD8B1AE6EB}" destId="{E470F2D5-B98B-CE44-9C25-1EFDE028763E}" srcOrd="0" destOrd="1" presId="urn:microsoft.com/office/officeart/2005/8/layout/list1"/>
    <dgm:cxn modelId="{5E66C46A-AB7C-BD4E-96B3-F6AC9FD9046D}" type="presOf" srcId="{87FBB302-2DE2-1C42-85BA-409AF46FD45E}" destId="{55DCFBF2-A92B-2D49-8E14-712808571A32}" srcOrd="1" destOrd="0" presId="urn:microsoft.com/office/officeart/2005/8/layout/list1"/>
    <dgm:cxn modelId="{A208E876-1735-2946-8D6F-DDCC85968089}" type="presOf" srcId="{2C9CC854-3F87-254F-A2B1-29161529ADF1}" destId="{68DCEE62-EEE0-0F46-AD28-366444FAC71E}" srcOrd="1" destOrd="0" presId="urn:microsoft.com/office/officeart/2005/8/layout/list1"/>
    <dgm:cxn modelId="{CCB8DB88-B870-6940-87F7-34B806C52D11}" type="presOf" srcId="{9EFBC27B-9187-484D-AD98-003F107DD10F}" destId="{E8BFF411-F451-A341-8D87-49C77FF491D5}" srcOrd="0" destOrd="0" presId="urn:microsoft.com/office/officeart/2005/8/layout/list1"/>
    <dgm:cxn modelId="{67AB5889-852C-3244-98D1-0929EB14A4A1}" type="presOf" srcId="{2C9CC854-3F87-254F-A2B1-29161529ADF1}" destId="{DDFB5F5A-0D30-3348-ADC5-C650D90FEE0B}" srcOrd="0" destOrd="0" presId="urn:microsoft.com/office/officeart/2005/8/layout/list1"/>
    <dgm:cxn modelId="{F6EE9D8A-6F99-E049-ABEB-5EA5B04B5184}" srcId="{30F91678-A966-014A-AFE3-F3D065DF6BCC}" destId="{2C9CC854-3F87-254F-A2B1-29161529ADF1}" srcOrd="2" destOrd="0" parTransId="{37A459E1-3DFD-484E-A449-6ACB53A26CC2}" sibTransId="{97FE1EB6-3554-394B-B19F-2EB818A7E00F}"/>
    <dgm:cxn modelId="{40DC9E8D-B94C-0948-AD4A-5CF5278F6F75}" srcId="{2C9CC854-3F87-254F-A2B1-29161529ADF1}" destId="{C0493049-879C-7048-81E3-E88D8A386435}" srcOrd="0" destOrd="0" parTransId="{8858A644-7071-C74C-A99E-CCE8AB40A547}" sibTransId="{4CF35CDC-BA3B-8F45-BB5B-0536A3C176F2}"/>
    <dgm:cxn modelId="{C684D08E-BF39-C646-8A0B-05126313DA0B}" srcId="{30F91678-A966-014A-AFE3-F3D065DF6BCC}" destId="{87FBB302-2DE2-1C42-85BA-409AF46FD45E}" srcOrd="3" destOrd="0" parTransId="{B1DDF52A-03C2-ED42-BCB4-B84B7D2B9F2C}" sibTransId="{81CC6E2D-C9C7-CC49-94DF-7BCBF745FD8D}"/>
    <dgm:cxn modelId="{1695B39D-2E8D-A146-8D71-704D8B9FE405}" type="presOf" srcId="{80DC049B-7FD5-3045-83DD-F1080B16A5FD}" destId="{7A72E58F-7E0B-3B4F-92FC-54A2C6DAC1B5}" srcOrd="0" destOrd="0" presId="urn:microsoft.com/office/officeart/2005/8/layout/list1"/>
    <dgm:cxn modelId="{3E82B6AF-F560-F34C-8C28-3DDAE239C12D}" type="presOf" srcId="{80DC049B-7FD5-3045-83DD-F1080B16A5FD}" destId="{9D394F1D-EBFB-3948-A773-BA9E32EB8A2D}" srcOrd="1" destOrd="0" presId="urn:microsoft.com/office/officeart/2005/8/layout/list1"/>
    <dgm:cxn modelId="{4A2F6DC5-D150-1048-AE28-1FF498F06545}" srcId="{80DC049B-7FD5-3045-83DD-F1080B16A5FD}" destId="{9EFBC27B-9187-484D-AD98-003F107DD10F}" srcOrd="0" destOrd="0" parTransId="{625F119B-BFD1-F543-B281-1D322E011FB3}" sibTransId="{105A3B14-4266-A84D-A904-71E74119EB9C}"/>
    <dgm:cxn modelId="{E90FDAC7-F9EB-8A48-9620-B3966DA28D8D}" type="presOf" srcId="{DD51DDBF-23E0-B343-B9F6-E49D54C489B5}" destId="{AFA02130-531F-2541-A40D-4D4C90AABF70}" srcOrd="1" destOrd="0" presId="urn:microsoft.com/office/officeart/2005/8/layout/list1"/>
    <dgm:cxn modelId="{8B2D44C8-F569-2C40-8369-F5381957DF24}" srcId="{DD51DDBF-23E0-B343-B9F6-E49D54C489B5}" destId="{F83775D9-231C-DC44-A2D0-E6F9CB883F69}" srcOrd="0" destOrd="0" parTransId="{84E1DDA8-5A62-1C4D-9143-A7763DC0FB31}" sibTransId="{19B7166B-0324-224D-82E1-FB4C4C32A8F2}"/>
    <dgm:cxn modelId="{13F08BDF-93E0-9E42-830B-D8B6BF0DDCC1}" srcId="{A51A051B-B444-5C4D-ACCD-2A20DD4E2424}" destId="{F31C79FB-85F6-7C43-A794-B3F4DDE05DF4}" srcOrd="0" destOrd="0" parTransId="{04C8D68A-9CCD-764A-A3BF-7BFD50312E9D}" sibTransId="{D72DE6BB-3CE9-7D4F-9D78-1B2E4F7DD480}"/>
    <dgm:cxn modelId="{90173BE2-1E04-1745-A40A-D7E2A549B1A9}" srcId="{A51A051B-B444-5C4D-ACCD-2A20DD4E2424}" destId="{A64C4E49-A0FB-9E44-BB1D-A5CD8B1AE6EB}" srcOrd="1" destOrd="0" parTransId="{57DBDDC1-3B17-8C40-AD8C-CFBA8BF28BF9}" sibTransId="{6413D08D-EA4A-764A-A87F-1337495A5A65}"/>
    <dgm:cxn modelId="{B6FFD0F8-0EB9-D248-ABA7-7CDC25C9A2D4}" type="presOf" srcId="{C0493049-879C-7048-81E3-E88D8A386435}" destId="{65D12871-84DA-1740-9B7A-B977929B67B0}" srcOrd="0" destOrd="0" presId="urn:microsoft.com/office/officeart/2005/8/layout/list1"/>
    <dgm:cxn modelId="{F2C92BFD-CA97-E448-A5A9-17018E0B7156}" type="presOf" srcId="{87FBB302-2DE2-1C42-85BA-409AF46FD45E}" destId="{038E828F-39A9-A443-9762-F6918CB067F8}" srcOrd="0" destOrd="0" presId="urn:microsoft.com/office/officeart/2005/8/layout/list1"/>
    <dgm:cxn modelId="{D677621E-D263-7A48-A196-1D3ECE6B9DAE}" type="presParOf" srcId="{44878D81-C104-7847-9BF0-A7694467A921}" destId="{F4B8651E-3ED3-9E48-B1B8-A623EDC3BE28}" srcOrd="0" destOrd="0" presId="urn:microsoft.com/office/officeart/2005/8/layout/list1"/>
    <dgm:cxn modelId="{38EF0B74-ED39-1C46-966E-EE42517EE3C4}" type="presParOf" srcId="{F4B8651E-3ED3-9E48-B1B8-A623EDC3BE28}" destId="{48EC8570-AC82-C646-A9E0-D97EA89C7C19}" srcOrd="0" destOrd="0" presId="urn:microsoft.com/office/officeart/2005/8/layout/list1"/>
    <dgm:cxn modelId="{3EFE2A9A-D140-374E-9CFD-A1068B72AD2E}" type="presParOf" srcId="{F4B8651E-3ED3-9E48-B1B8-A623EDC3BE28}" destId="{F3CA23DE-DCA7-8A4B-85EC-47D5EDFB354E}" srcOrd="1" destOrd="0" presId="urn:microsoft.com/office/officeart/2005/8/layout/list1"/>
    <dgm:cxn modelId="{BF04533B-49BB-4E48-B5E0-79F32D545D24}" type="presParOf" srcId="{44878D81-C104-7847-9BF0-A7694467A921}" destId="{BEBA6324-3904-494E-BF0D-E5725ED52E91}" srcOrd="1" destOrd="0" presId="urn:microsoft.com/office/officeart/2005/8/layout/list1"/>
    <dgm:cxn modelId="{5BA98400-4DB3-9E4F-A8C9-7BEDEEC73237}" type="presParOf" srcId="{44878D81-C104-7847-9BF0-A7694467A921}" destId="{E470F2D5-B98B-CE44-9C25-1EFDE028763E}" srcOrd="2" destOrd="0" presId="urn:microsoft.com/office/officeart/2005/8/layout/list1"/>
    <dgm:cxn modelId="{B0C31420-F710-C14F-89E3-9F25937BEDA2}" type="presParOf" srcId="{44878D81-C104-7847-9BF0-A7694467A921}" destId="{07AFA613-A516-8C45-AA10-C38E404E4015}" srcOrd="3" destOrd="0" presId="urn:microsoft.com/office/officeart/2005/8/layout/list1"/>
    <dgm:cxn modelId="{60403AF6-A287-9848-B921-89CD85DC57FF}" type="presParOf" srcId="{44878D81-C104-7847-9BF0-A7694467A921}" destId="{77BBCC61-96F6-9E40-8EC8-3B69EDB77954}" srcOrd="4" destOrd="0" presId="urn:microsoft.com/office/officeart/2005/8/layout/list1"/>
    <dgm:cxn modelId="{A06E1FDD-A2CA-1043-BC99-6817A91C02BF}" type="presParOf" srcId="{77BBCC61-96F6-9E40-8EC8-3B69EDB77954}" destId="{7A72E58F-7E0B-3B4F-92FC-54A2C6DAC1B5}" srcOrd="0" destOrd="0" presId="urn:microsoft.com/office/officeart/2005/8/layout/list1"/>
    <dgm:cxn modelId="{89E23CA3-80DD-264C-BC24-898278911D88}" type="presParOf" srcId="{77BBCC61-96F6-9E40-8EC8-3B69EDB77954}" destId="{9D394F1D-EBFB-3948-A773-BA9E32EB8A2D}" srcOrd="1" destOrd="0" presId="urn:microsoft.com/office/officeart/2005/8/layout/list1"/>
    <dgm:cxn modelId="{53F02B89-3600-C049-8465-710BC1DDD8E8}" type="presParOf" srcId="{44878D81-C104-7847-9BF0-A7694467A921}" destId="{F2E2BA8F-51B0-3E4B-8E2C-566ECF10426F}" srcOrd="5" destOrd="0" presId="urn:microsoft.com/office/officeart/2005/8/layout/list1"/>
    <dgm:cxn modelId="{8C9F3A8B-40CF-FF42-940A-48E46BD55C2A}" type="presParOf" srcId="{44878D81-C104-7847-9BF0-A7694467A921}" destId="{E8BFF411-F451-A341-8D87-49C77FF491D5}" srcOrd="6" destOrd="0" presId="urn:microsoft.com/office/officeart/2005/8/layout/list1"/>
    <dgm:cxn modelId="{7EAB7A7B-704E-A14D-BFF6-62A5264EBA38}" type="presParOf" srcId="{44878D81-C104-7847-9BF0-A7694467A921}" destId="{94545572-E2D1-A840-B151-EEDCC1725653}" srcOrd="7" destOrd="0" presId="urn:microsoft.com/office/officeart/2005/8/layout/list1"/>
    <dgm:cxn modelId="{3C91D318-8111-9F41-B9D9-8887CDDE0C55}" type="presParOf" srcId="{44878D81-C104-7847-9BF0-A7694467A921}" destId="{7C5669DA-8D78-D443-B89E-7342304866EA}" srcOrd="8" destOrd="0" presId="urn:microsoft.com/office/officeart/2005/8/layout/list1"/>
    <dgm:cxn modelId="{7A7AFBDE-CBDA-D048-A627-007B5D54B9D5}" type="presParOf" srcId="{7C5669DA-8D78-D443-B89E-7342304866EA}" destId="{DDFB5F5A-0D30-3348-ADC5-C650D90FEE0B}" srcOrd="0" destOrd="0" presId="urn:microsoft.com/office/officeart/2005/8/layout/list1"/>
    <dgm:cxn modelId="{275A3441-F8E2-5547-8253-205DFEF32CE6}" type="presParOf" srcId="{7C5669DA-8D78-D443-B89E-7342304866EA}" destId="{68DCEE62-EEE0-0F46-AD28-366444FAC71E}" srcOrd="1" destOrd="0" presId="urn:microsoft.com/office/officeart/2005/8/layout/list1"/>
    <dgm:cxn modelId="{EC836277-AC2B-1B4E-A29F-3AE41878BCFB}" type="presParOf" srcId="{44878D81-C104-7847-9BF0-A7694467A921}" destId="{7059B93F-5854-4C42-8C9A-467A138CFD2E}" srcOrd="9" destOrd="0" presId="urn:microsoft.com/office/officeart/2005/8/layout/list1"/>
    <dgm:cxn modelId="{C9820705-CC05-CA43-836E-213B11C0D058}" type="presParOf" srcId="{44878D81-C104-7847-9BF0-A7694467A921}" destId="{65D12871-84DA-1740-9B7A-B977929B67B0}" srcOrd="10" destOrd="0" presId="urn:microsoft.com/office/officeart/2005/8/layout/list1"/>
    <dgm:cxn modelId="{291D4B7E-2B66-1944-8EF5-253809759274}" type="presParOf" srcId="{44878D81-C104-7847-9BF0-A7694467A921}" destId="{AAE1D0A2-4608-7B49-9996-B99BA586799F}" srcOrd="11" destOrd="0" presId="urn:microsoft.com/office/officeart/2005/8/layout/list1"/>
    <dgm:cxn modelId="{77ADE4E6-C7F4-3448-B901-57E0C68051AD}" type="presParOf" srcId="{44878D81-C104-7847-9BF0-A7694467A921}" destId="{D0A6A33C-6FDB-514D-9133-1415707A85ED}" srcOrd="12" destOrd="0" presId="urn:microsoft.com/office/officeart/2005/8/layout/list1"/>
    <dgm:cxn modelId="{2BB7D9A7-4D8B-A04A-A59B-7888F4E109F5}" type="presParOf" srcId="{D0A6A33C-6FDB-514D-9133-1415707A85ED}" destId="{038E828F-39A9-A443-9762-F6918CB067F8}" srcOrd="0" destOrd="0" presId="urn:microsoft.com/office/officeart/2005/8/layout/list1"/>
    <dgm:cxn modelId="{6E4BB664-D9D1-C848-98F5-8C78363AFC56}" type="presParOf" srcId="{D0A6A33C-6FDB-514D-9133-1415707A85ED}" destId="{55DCFBF2-A92B-2D49-8E14-712808571A32}" srcOrd="1" destOrd="0" presId="urn:microsoft.com/office/officeart/2005/8/layout/list1"/>
    <dgm:cxn modelId="{52978810-7C48-4845-B7CE-189FCCEF78D4}" type="presParOf" srcId="{44878D81-C104-7847-9BF0-A7694467A921}" destId="{A77513AA-EE86-B049-9B6A-4E4DB9D9E803}" srcOrd="13" destOrd="0" presId="urn:microsoft.com/office/officeart/2005/8/layout/list1"/>
    <dgm:cxn modelId="{175D2C86-D667-6846-B535-C466E5D6149F}" type="presParOf" srcId="{44878D81-C104-7847-9BF0-A7694467A921}" destId="{ECB79F2C-3DB5-E846-95BD-E5064A03373D}" srcOrd="14" destOrd="0" presId="urn:microsoft.com/office/officeart/2005/8/layout/list1"/>
    <dgm:cxn modelId="{8527AF4C-0973-184B-AB29-262F512101C5}" type="presParOf" srcId="{44878D81-C104-7847-9BF0-A7694467A921}" destId="{D6F7455C-C119-D043-B764-574835ECAF8D}" srcOrd="15" destOrd="0" presId="urn:microsoft.com/office/officeart/2005/8/layout/list1"/>
    <dgm:cxn modelId="{BA541C36-3B7F-A74A-9DF8-82EE1775CD0B}" type="presParOf" srcId="{44878D81-C104-7847-9BF0-A7694467A921}" destId="{FA8C67F0-3B9A-5B40-9805-AAF40D878D9B}" srcOrd="16" destOrd="0" presId="urn:microsoft.com/office/officeart/2005/8/layout/list1"/>
    <dgm:cxn modelId="{3A0783DD-7647-F340-8315-5450562B7827}" type="presParOf" srcId="{FA8C67F0-3B9A-5B40-9805-AAF40D878D9B}" destId="{9BA1CC4F-1DE9-8A4E-BF58-26CF6DB397FE}" srcOrd="0" destOrd="0" presId="urn:microsoft.com/office/officeart/2005/8/layout/list1"/>
    <dgm:cxn modelId="{37435FE0-F3C6-6E42-86A0-B294A293A659}" type="presParOf" srcId="{FA8C67F0-3B9A-5B40-9805-AAF40D878D9B}" destId="{AFA02130-531F-2541-A40D-4D4C90AABF70}" srcOrd="1" destOrd="0" presId="urn:microsoft.com/office/officeart/2005/8/layout/list1"/>
    <dgm:cxn modelId="{A4784428-35EB-A94D-A2F8-6CD87439B107}" type="presParOf" srcId="{44878D81-C104-7847-9BF0-A7694467A921}" destId="{C9C57EDF-A407-A54D-A20A-ADB613F35F8F}" srcOrd="17" destOrd="0" presId="urn:microsoft.com/office/officeart/2005/8/layout/list1"/>
    <dgm:cxn modelId="{E7EFF6F6-24A5-B544-AB73-D68577AECED1}" type="presParOf" srcId="{44878D81-C104-7847-9BF0-A7694467A921}" destId="{7052E4C0-0365-DF4E-996C-A00169E89A13}"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605BC7D-6CBA-804E-B2B8-BB24A3D713BA}"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81C5031F-CE83-F54C-AEF4-6D26B304772A}">
      <dgm:prSet phldrT="[Text]" custT="1"/>
      <dgm:spPr/>
      <dgm:t>
        <a:bodyPr/>
        <a:lstStyle/>
        <a:p>
          <a:r>
            <a:rPr lang="en-US" sz="1500" b="1" i="0" dirty="0"/>
            <a:t>Generate a pseudorandom session key for a particular symmetric encryption algorithm</a:t>
          </a:r>
        </a:p>
      </dgm:t>
    </dgm:pt>
    <dgm:pt modelId="{AC1B7067-E1EF-A344-8709-7AE0A6694BED}" type="parTrans" cxnId="{2D3631F0-B5F9-1F4D-890C-085E40D0779F}">
      <dgm:prSet/>
      <dgm:spPr/>
      <dgm:t>
        <a:bodyPr/>
        <a:lstStyle/>
        <a:p>
          <a:endParaRPr lang="en-US"/>
        </a:p>
      </dgm:t>
    </dgm:pt>
    <dgm:pt modelId="{82F3577B-06D0-C445-BF65-819EE4EB9409}" type="sibTrans" cxnId="{2D3631F0-B5F9-1F4D-890C-085E40D0779F}">
      <dgm:prSet/>
      <dgm:spPr>
        <a:ln>
          <a:solidFill>
            <a:schemeClr val="tx1"/>
          </a:solidFill>
        </a:ln>
      </dgm:spPr>
      <dgm:t>
        <a:bodyPr/>
        <a:lstStyle/>
        <a:p>
          <a:endParaRPr lang="en-US" dirty="0"/>
        </a:p>
      </dgm:t>
    </dgm:pt>
    <dgm:pt modelId="{F1D40321-A12A-BE44-84D3-0A2099D8CDEA}">
      <dgm:prSet custT="1"/>
      <dgm:spPr/>
      <dgm:t>
        <a:bodyPr/>
        <a:lstStyle/>
        <a:p>
          <a:r>
            <a:rPr lang="en-US" sz="1500" b="1" i="0" dirty="0"/>
            <a:t>For each recipient, encrypt the session key with the recipient’s public RSA key</a:t>
          </a:r>
        </a:p>
      </dgm:t>
    </dgm:pt>
    <dgm:pt modelId="{43515704-6D9C-2545-AC36-DE6F9ACAF51E}" type="parTrans" cxnId="{5F969079-E80F-A64B-B823-8F3F39D0A7D4}">
      <dgm:prSet/>
      <dgm:spPr/>
      <dgm:t>
        <a:bodyPr/>
        <a:lstStyle/>
        <a:p>
          <a:endParaRPr lang="en-US"/>
        </a:p>
      </dgm:t>
    </dgm:pt>
    <dgm:pt modelId="{03CE9978-0BE6-E84B-B554-50C8880B4C7A}" type="sibTrans" cxnId="{5F969079-E80F-A64B-B823-8F3F39D0A7D4}">
      <dgm:prSet/>
      <dgm:spPr>
        <a:ln>
          <a:solidFill>
            <a:schemeClr val="tx1"/>
          </a:solidFill>
        </a:ln>
      </dgm:spPr>
      <dgm:t>
        <a:bodyPr/>
        <a:lstStyle/>
        <a:p>
          <a:endParaRPr lang="en-US" dirty="0"/>
        </a:p>
      </dgm:t>
    </dgm:pt>
    <dgm:pt modelId="{719B5293-0D30-444E-B3FC-4D7726A71BCB}">
      <dgm:prSet custT="1"/>
      <dgm:spPr/>
      <dgm:t>
        <a:bodyPr/>
        <a:lstStyle/>
        <a:p>
          <a:r>
            <a:rPr lang="en-US" sz="1500" b="1" i="0" dirty="0"/>
            <a:t>For each recipient, prepare a block known as </a:t>
          </a:r>
          <a:r>
            <a:rPr lang="en-US" sz="1500" b="1" i="0" dirty="0">
              <a:latin typeface="Courier New"/>
              <a:cs typeface="Courier New"/>
            </a:rPr>
            <a:t>RecipientInfo </a:t>
          </a:r>
          <a:r>
            <a:rPr lang="en-US" sz="1500" b="1" i="0" dirty="0">
              <a:cs typeface="Courier New"/>
            </a:rPr>
            <a:t>that contains an identifier of the recipient’s public-key certificate, an identifier of the algorithm used to encrypt the session key, and the encrypted session key</a:t>
          </a:r>
        </a:p>
      </dgm:t>
    </dgm:pt>
    <dgm:pt modelId="{52BE5FF8-16F9-844C-BAC8-6B1344D093AA}" type="parTrans" cxnId="{E411F62E-1021-E742-9329-93CD0F7C0E16}">
      <dgm:prSet/>
      <dgm:spPr/>
      <dgm:t>
        <a:bodyPr/>
        <a:lstStyle/>
        <a:p>
          <a:endParaRPr lang="en-US"/>
        </a:p>
      </dgm:t>
    </dgm:pt>
    <dgm:pt modelId="{FA06F20C-F234-E247-BBA3-FC6C714263CE}" type="sibTrans" cxnId="{E411F62E-1021-E742-9329-93CD0F7C0E16}">
      <dgm:prSet/>
      <dgm:spPr>
        <a:ln>
          <a:solidFill>
            <a:schemeClr val="tx1"/>
          </a:solidFill>
        </a:ln>
      </dgm:spPr>
      <dgm:t>
        <a:bodyPr/>
        <a:lstStyle/>
        <a:p>
          <a:endParaRPr lang="en-US" dirty="0"/>
        </a:p>
      </dgm:t>
    </dgm:pt>
    <dgm:pt modelId="{40604889-C874-024C-AA49-85FFE5142744}">
      <dgm:prSet custT="1"/>
      <dgm:spPr/>
      <dgm:t>
        <a:bodyPr/>
        <a:lstStyle/>
        <a:p>
          <a:r>
            <a:rPr lang="en-US" sz="1500" b="1" i="0" dirty="0">
              <a:cs typeface="Courier New"/>
            </a:rPr>
            <a:t>Encrypt the message content with the session key</a:t>
          </a:r>
          <a:r>
            <a:rPr lang="en-US" sz="1500" b="1" i="0" dirty="0"/>
            <a:t> </a:t>
          </a:r>
        </a:p>
      </dgm:t>
    </dgm:pt>
    <dgm:pt modelId="{D59DD21D-8F2B-D845-8D24-0906B5BA24D7}" type="parTrans" cxnId="{AD6A61EB-20E8-6241-BACE-B88471E91B5F}">
      <dgm:prSet/>
      <dgm:spPr/>
      <dgm:t>
        <a:bodyPr/>
        <a:lstStyle/>
        <a:p>
          <a:endParaRPr lang="en-US"/>
        </a:p>
      </dgm:t>
    </dgm:pt>
    <dgm:pt modelId="{89849169-617D-BD42-90C9-E99FC93B1C2B}" type="sibTrans" cxnId="{AD6A61EB-20E8-6241-BACE-B88471E91B5F}">
      <dgm:prSet/>
      <dgm:spPr/>
      <dgm:t>
        <a:bodyPr/>
        <a:lstStyle/>
        <a:p>
          <a:endParaRPr lang="en-US"/>
        </a:p>
      </dgm:t>
    </dgm:pt>
    <dgm:pt modelId="{3701EDB1-138E-9E46-9979-880B13224AB2}" type="pres">
      <dgm:prSet presAssocID="{9605BC7D-6CBA-804E-B2B8-BB24A3D713BA}" presName="outerComposite" presStyleCnt="0">
        <dgm:presLayoutVars>
          <dgm:chMax val="5"/>
          <dgm:dir/>
          <dgm:resizeHandles val="exact"/>
        </dgm:presLayoutVars>
      </dgm:prSet>
      <dgm:spPr/>
    </dgm:pt>
    <dgm:pt modelId="{BE5042EE-5962-3C4A-BF1B-50A23DC0F0F5}" type="pres">
      <dgm:prSet presAssocID="{9605BC7D-6CBA-804E-B2B8-BB24A3D713BA}" presName="dummyMaxCanvas" presStyleCnt="0">
        <dgm:presLayoutVars/>
      </dgm:prSet>
      <dgm:spPr/>
    </dgm:pt>
    <dgm:pt modelId="{DC0241FA-7A3B-2540-99A4-A6418DDD1EA1}" type="pres">
      <dgm:prSet presAssocID="{9605BC7D-6CBA-804E-B2B8-BB24A3D713BA}" presName="FourNodes_1" presStyleLbl="node1" presStyleIdx="0" presStyleCnt="4">
        <dgm:presLayoutVars>
          <dgm:bulletEnabled val="1"/>
        </dgm:presLayoutVars>
      </dgm:prSet>
      <dgm:spPr/>
    </dgm:pt>
    <dgm:pt modelId="{22ADCE59-A6D1-984D-BF84-74718F412EC1}" type="pres">
      <dgm:prSet presAssocID="{9605BC7D-6CBA-804E-B2B8-BB24A3D713BA}" presName="FourNodes_2" presStyleLbl="node1" presStyleIdx="1" presStyleCnt="4">
        <dgm:presLayoutVars>
          <dgm:bulletEnabled val="1"/>
        </dgm:presLayoutVars>
      </dgm:prSet>
      <dgm:spPr/>
    </dgm:pt>
    <dgm:pt modelId="{A7C405DB-DC2C-E540-914D-23DD9BB65F79}" type="pres">
      <dgm:prSet presAssocID="{9605BC7D-6CBA-804E-B2B8-BB24A3D713BA}" presName="FourNodes_3" presStyleLbl="node1" presStyleIdx="2" presStyleCnt="4">
        <dgm:presLayoutVars>
          <dgm:bulletEnabled val="1"/>
        </dgm:presLayoutVars>
      </dgm:prSet>
      <dgm:spPr/>
    </dgm:pt>
    <dgm:pt modelId="{D3171E81-8DA9-F04B-85CE-0B54B5DF11AD}" type="pres">
      <dgm:prSet presAssocID="{9605BC7D-6CBA-804E-B2B8-BB24A3D713BA}" presName="FourNodes_4" presStyleLbl="node1" presStyleIdx="3" presStyleCnt="4">
        <dgm:presLayoutVars>
          <dgm:bulletEnabled val="1"/>
        </dgm:presLayoutVars>
      </dgm:prSet>
      <dgm:spPr/>
    </dgm:pt>
    <dgm:pt modelId="{4F1B002C-C953-264E-AD33-8E894E64E173}" type="pres">
      <dgm:prSet presAssocID="{9605BC7D-6CBA-804E-B2B8-BB24A3D713BA}" presName="FourConn_1-2" presStyleLbl="fgAccFollowNode1" presStyleIdx="0" presStyleCnt="3">
        <dgm:presLayoutVars>
          <dgm:bulletEnabled val="1"/>
        </dgm:presLayoutVars>
      </dgm:prSet>
      <dgm:spPr/>
    </dgm:pt>
    <dgm:pt modelId="{B57C5CB7-9E23-374F-9AD0-A772CEA91AF0}" type="pres">
      <dgm:prSet presAssocID="{9605BC7D-6CBA-804E-B2B8-BB24A3D713BA}" presName="FourConn_2-3" presStyleLbl="fgAccFollowNode1" presStyleIdx="1" presStyleCnt="3">
        <dgm:presLayoutVars>
          <dgm:bulletEnabled val="1"/>
        </dgm:presLayoutVars>
      </dgm:prSet>
      <dgm:spPr/>
    </dgm:pt>
    <dgm:pt modelId="{75224DAF-6741-704C-A1FB-BF13866920F8}" type="pres">
      <dgm:prSet presAssocID="{9605BC7D-6CBA-804E-B2B8-BB24A3D713BA}" presName="FourConn_3-4" presStyleLbl="fgAccFollowNode1" presStyleIdx="2" presStyleCnt="3">
        <dgm:presLayoutVars>
          <dgm:bulletEnabled val="1"/>
        </dgm:presLayoutVars>
      </dgm:prSet>
      <dgm:spPr/>
    </dgm:pt>
    <dgm:pt modelId="{C0022A29-8CAE-E64E-AA91-CA9E796F6839}" type="pres">
      <dgm:prSet presAssocID="{9605BC7D-6CBA-804E-B2B8-BB24A3D713BA}" presName="FourNodes_1_text" presStyleLbl="node1" presStyleIdx="3" presStyleCnt="4">
        <dgm:presLayoutVars>
          <dgm:bulletEnabled val="1"/>
        </dgm:presLayoutVars>
      </dgm:prSet>
      <dgm:spPr/>
    </dgm:pt>
    <dgm:pt modelId="{7D8105A9-A913-7642-AD65-F8E1CCE4CCBD}" type="pres">
      <dgm:prSet presAssocID="{9605BC7D-6CBA-804E-B2B8-BB24A3D713BA}" presName="FourNodes_2_text" presStyleLbl="node1" presStyleIdx="3" presStyleCnt="4">
        <dgm:presLayoutVars>
          <dgm:bulletEnabled val="1"/>
        </dgm:presLayoutVars>
      </dgm:prSet>
      <dgm:spPr/>
    </dgm:pt>
    <dgm:pt modelId="{FF863488-B9B0-9B4E-9C8B-5F2FC3A62477}" type="pres">
      <dgm:prSet presAssocID="{9605BC7D-6CBA-804E-B2B8-BB24A3D713BA}" presName="FourNodes_3_text" presStyleLbl="node1" presStyleIdx="3" presStyleCnt="4">
        <dgm:presLayoutVars>
          <dgm:bulletEnabled val="1"/>
        </dgm:presLayoutVars>
      </dgm:prSet>
      <dgm:spPr/>
    </dgm:pt>
    <dgm:pt modelId="{69A96FE0-ABC6-CC43-B84F-518F090F1775}" type="pres">
      <dgm:prSet presAssocID="{9605BC7D-6CBA-804E-B2B8-BB24A3D713BA}" presName="FourNodes_4_text" presStyleLbl="node1" presStyleIdx="3" presStyleCnt="4">
        <dgm:presLayoutVars>
          <dgm:bulletEnabled val="1"/>
        </dgm:presLayoutVars>
      </dgm:prSet>
      <dgm:spPr/>
    </dgm:pt>
  </dgm:ptLst>
  <dgm:cxnLst>
    <dgm:cxn modelId="{80FBF315-6BEF-514D-996F-0B4F83762509}" type="presOf" srcId="{82F3577B-06D0-C445-BF65-819EE4EB9409}" destId="{4F1B002C-C953-264E-AD33-8E894E64E173}" srcOrd="0" destOrd="0" presId="urn:microsoft.com/office/officeart/2005/8/layout/vProcess5"/>
    <dgm:cxn modelId="{E411F62E-1021-E742-9329-93CD0F7C0E16}" srcId="{9605BC7D-6CBA-804E-B2B8-BB24A3D713BA}" destId="{719B5293-0D30-444E-B3FC-4D7726A71BCB}" srcOrd="2" destOrd="0" parTransId="{52BE5FF8-16F9-844C-BAC8-6B1344D093AA}" sibTransId="{FA06F20C-F234-E247-BBA3-FC6C714263CE}"/>
    <dgm:cxn modelId="{F8739938-5497-C646-87C0-6D35DB7566F9}" type="presOf" srcId="{40604889-C874-024C-AA49-85FFE5142744}" destId="{69A96FE0-ABC6-CC43-B84F-518F090F1775}" srcOrd="1" destOrd="0" presId="urn:microsoft.com/office/officeart/2005/8/layout/vProcess5"/>
    <dgm:cxn modelId="{468E7E5A-5409-0748-9307-5758B0501EDE}" type="presOf" srcId="{719B5293-0D30-444E-B3FC-4D7726A71BCB}" destId="{FF863488-B9B0-9B4E-9C8B-5F2FC3A62477}" srcOrd="1" destOrd="0" presId="urn:microsoft.com/office/officeart/2005/8/layout/vProcess5"/>
    <dgm:cxn modelId="{1D497661-D35F-AB48-8E64-9352EACEE75B}" type="presOf" srcId="{81C5031F-CE83-F54C-AEF4-6D26B304772A}" destId="{C0022A29-8CAE-E64E-AA91-CA9E796F6839}" srcOrd="1" destOrd="0" presId="urn:microsoft.com/office/officeart/2005/8/layout/vProcess5"/>
    <dgm:cxn modelId="{C81B016B-2EEE-7F40-9F50-838B1BBA2841}" type="presOf" srcId="{40604889-C874-024C-AA49-85FFE5142744}" destId="{D3171E81-8DA9-F04B-85CE-0B54B5DF11AD}" srcOrd="0" destOrd="0" presId="urn:microsoft.com/office/officeart/2005/8/layout/vProcess5"/>
    <dgm:cxn modelId="{5F969079-E80F-A64B-B823-8F3F39D0A7D4}" srcId="{9605BC7D-6CBA-804E-B2B8-BB24A3D713BA}" destId="{F1D40321-A12A-BE44-84D3-0A2099D8CDEA}" srcOrd="1" destOrd="0" parTransId="{43515704-6D9C-2545-AC36-DE6F9ACAF51E}" sibTransId="{03CE9978-0BE6-E84B-B554-50C8880B4C7A}"/>
    <dgm:cxn modelId="{47686E7B-0981-B044-82FC-0226250C5AE0}" type="presOf" srcId="{9605BC7D-6CBA-804E-B2B8-BB24A3D713BA}" destId="{3701EDB1-138E-9E46-9979-880B13224AB2}" srcOrd="0" destOrd="0" presId="urn:microsoft.com/office/officeart/2005/8/layout/vProcess5"/>
    <dgm:cxn modelId="{D5DEE688-6BC3-1F43-8AED-E6DD68E28B46}" type="presOf" srcId="{81C5031F-CE83-F54C-AEF4-6D26B304772A}" destId="{DC0241FA-7A3B-2540-99A4-A6418DDD1EA1}" srcOrd="0" destOrd="0" presId="urn:microsoft.com/office/officeart/2005/8/layout/vProcess5"/>
    <dgm:cxn modelId="{D53F4E8D-5380-6449-B3A4-5BE27C700A14}" type="presOf" srcId="{F1D40321-A12A-BE44-84D3-0A2099D8CDEA}" destId="{7D8105A9-A913-7642-AD65-F8E1CCE4CCBD}" srcOrd="1" destOrd="0" presId="urn:microsoft.com/office/officeart/2005/8/layout/vProcess5"/>
    <dgm:cxn modelId="{F0C376AC-E172-5944-93D4-2F6816ECB26B}" type="presOf" srcId="{FA06F20C-F234-E247-BBA3-FC6C714263CE}" destId="{75224DAF-6741-704C-A1FB-BF13866920F8}" srcOrd="0" destOrd="0" presId="urn:microsoft.com/office/officeart/2005/8/layout/vProcess5"/>
    <dgm:cxn modelId="{4B5954AF-F481-7241-AF4F-B4480CFA7F2B}" type="presOf" srcId="{F1D40321-A12A-BE44-84D3-0A2099D8CDEA}" destId="{22ADCE59-A6D1-984D-BF84-74718F412EC1}" srcOrd="0" destOrd="0" presId="urn:microsoft.com/office/officeart/2005/8/layout/vProcess5"/>
    <dgm:cxn modelId="{8B8C92BC-CFEE-CA49-A931-4562549920BF}" type="presOf" srcId="{03CE9978-0BE6-E84B-B554-50C8880B4C7A}" destId="{B57C5CB7-9E23-374F-9AD0-A772CEA91AF0}" srcOrd="0" destOrd="0" presId="urn:microsoft.com/office/officeart/2005/8/layout/vProcess5"/>
    <dgm:cxn modelId="{DE219ADF-736A-5D41-9240-A4B228370317}" type="presOf" srcId="{719B5293-0D30-444E-B3FC-4D7726A71BCB}" destId="{A7C405DB-DC2C-E540-914D-23DD9BB65F79}" srcOrd="0" destOrd="0" presId="urn:microsoft.com/office/officeart/2005/8/layout/vProcess5"/>
    <dgm:cxn modelId="{AD6A61EB-20E8-6241-BACE-B88471E91B5F}" srcId="{9605BC7D-6CBA-804E-B2B8-BB24A3D713BA}" destId="{40604889-C874-024C-AA49-85FFE5142744}" srcOrd="3" destOrd="0" parTransId="{D59DD21D-8F2B-D845-8D24-0906B5BA24D7}" sibTransId="{89849169-617D-BD42-90C9-E99FC93B1C2B}"/>
    <dgm:cxn modelId="{2D3631F0-B5F9-1F4D-890C-085E40D0779F}" srcId="{9605BC7D-6CBA-804E-B2B8-BB24A3D713BA}" destId="{81C5031F-CE83-F54C-AEF4-6D26B304772A}" srcOrd="0" destOrd="0" parTransId="{AC1B7067-E1EF-A344-8709-7AE0A6694BED}" sibTransId="{82F3577B-06D0-C445-BF65-819EE4EB9409}"/>
    <dgm:cxn modelId="{29B6BD9E-E225-6949-9FEF-E0DF5FD4882A}" type="presParOf" srcId="{3701EDB1-138E-9E46-9979-880B13224AB2}" destId="{BE5042EE-5962-3C4A-BF1B-50A23DC0F0F5}" srcOrd="0" destOrd="0" presId="urn:microsoft.com/office/officeart/2005/8/layout/vProcess5"/>
    <dgm:cxn modelId="{AF2222C3-597C-D14B-B0DB-869AE512B700}" type="presParOf" srcId="{3701EDB1-138E-9E46-9979-880B13224AB2}" destId="{DC0241FA-7A3B-2540-99A4-A6418DDD1EA1}" srcOrd="1" destOrd="0" presId="urn:microsoft.com/office/officeart/2005/8/layout/vProcess5"/>
    <dgm:cxn modelId="{2D31E880-BBCE-CC4E-B425-791FE5F2750A}" type="presParOf" srcId="{3701EDB1-138E-9E46-9979-880B13224AB2}" destId="{22ADCE59-A6D1-984D-BF84-74718F412EC1}" srcOrd="2" destOrd="0" presId="urn:microsoft.com/office/officeart/2005/8/layout/vProcess5"/>
    <dgm:cxn modelId="{06B27D80-D23B-D64F-9E54-DE593945FFD6}" type="presParOf" srcId="{3701EDB1-138E-9E46-9979-880B13224AB2}" destId="{A7C405DB-DC2C-E540-914D-23DD9BB65F79}" srcOrd="3" destOrd="0" presId="urn:microsoft.com/office/officeart/2005/8/layout/vProcess5"/>
    <dgm:cxn modelId="{972104B5-9973-7C4B-8E3C-4B98932EF925}" type="presParOf" srcId="{3701EDB1-138E-9E46-9979-880B13224AB2}" destId="{D3171E81-8DA9-F04B-85CE-0B54B5DF11AD}" srcOrd="4" destOrd="0" presId="urn:microsoft.com/office/officeart/2005/8/layout/vProcess5"/>
    <dgm:cxn modelId="{4796E909-4054-2D4F-A42F-7089756F0EDF}" type="presParOf" srcId="{3701EDB1-138E-9E46-9979-880B13224AB2}" destId="{4F1B002C-C953-264E-AD33-8E894E64E173}" srcOrd="5" destOrd="0" presId="urn:microsoft.com/office/officeart/2005/8/layout/vProcess5"/>
    <dgm:cxn modelId="{2769559E-48DE-AB43-B25A-87B996187737}" type="presParOf" srcId="{3701EDB1-138E-9E46-9979-880B13224AB2}" destId="{B57C5CB7-9E23-374F-9AD0-A772CEA91AF0}" srcOrd="6" destOrd="0" presId="urn:microsoft.com/office/officeart/2005/8/layout/vProcess5"/>
    <dgm:cxn modelId="{90F6302C-1B7D-B94E-A178-2D0B4D3DF962}" type="presParOf" srcId="{3701EDB1-138E-9E46-9979-880B13224AB2}" destId="{75224DAF-6741-704C-A1FB-BF13866920F8}" srcOrd="7" destOrd="0" presId="urn:microsoft.com/office/officeart/2005/8/layout/vProcess5"/>
    <dgm:cxn modelId="{70699EE7-A753-8B4E-8CF1-70135D0DD80B}" type="presParOf" srcId="{3701EDB1-138E-9E46-9979-880B13224AB2}" destId="{C0022A29-8CAE-E64E-AA91-CA9E796F6839}" srcOrd="8" destOrd="0" presId="urn:microsoft.com/office/officeart/2005/8/layout/vProcess5"/>
    <dgm:cxn modelId="{3A95FC2F-85CA-8E48-9AA8-9054ADBCFACB}" type="presParOf" srcId="{3701EDB1-138E-9E46-9979-880B13224AB2}" destId="{7D8105A9-A913-7642-AD65-F8E1CCE4CCBD}" srcOrd="9" destOrd="0" presId="urn:microsoft.com/office/officeart/2005/8/layout/vProcess5"/>
    <dgm:cxn modelId="{1D6B3B64-BB5C-8F4C-835F-67CC0E9F5F2A}" type="presParOf" srcId="{3701EDB1-138E-9E46-9979-880B13224AB2}" destId="{FF863488-B9B0-9B4E-9C8B-5F2FC3A62477}" srcOrd="10" destOrd="0" presId="urn:microsoft.com/office/officeart/2005/8/layout/vProcess5"/>
    <dgm:cxn modelId="{82FF086D-6668-E247-909D-8FCFCC1A3C27}" type="presParOf" srcId="{3701EDB1-138E-9E46-9979-880B13224AB2}" destId="{69A96FE0-ABC6-CC43-B84F-518F090F1775}"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713171B-723F-E646-B567-7828D9B060F5}" type="doc">
      <dgm:prSet loTypeId="urn:microsoft.com/office/officeart/2005/8/layout/arrow2" loCatId="process" qsTypeId="urn:microsoft.com/office/officeart/2005/8/quickstyle/simple4" qsCatId="simple" csTypeId="urn:microsoft.com/office/officeart/2005/8/colors/accent1_2" csCatId="accent1" phldr="1"/>
      <dgm:spPr/>
      <dgm:t>
        <a:bodyPr/>
        <a:lstStyle/>
        <a:p>
          <a:endParaRPr lang="en-US"/>
        </a:p>
      </dgm:t>
    </dgm:pt>
    <dgm:pt modelId="{74B3D2B1-806F-D744-86BE-6D879BBC16A2}">
      <dgm:prSet phldrT="[Text]"/>
      <dgm:spPr/>
      <dgm:t>
        <a:bodyPr/>
        <a:lstStyle/>
        <a:p>
          <a:r>
            <a:rPr lang="en-US" b="1" dirty="0"/>
            <a:t>Select a message digest algorithm (SHA or MD5)</a:t>
          </a:r>
        </a:p>
      </dgm:t>
    </dgm:pt>
    <dgm:pt modelId="{2633BF21-6621-CC40-B647-E3FD64BADB6E}" type="parTrans" cxnId="{1605A4C7-B30B-0841-AB74-5073E90B4BF0}">
      <dgm:prSet/>
      <dgm:spPr/>
      <dgm:t>
        <a:bodyPr/>
        <a:lstStyle/>
        <a:p>
          <a:endParaRPr lang="en-US"/>
        </a:p>
      </dgm:t>
    </dgm:pt>
    <dgm:pt modelId="{5A87E385-1645-684A-9E76-20CDD89908FC}" type="sibTrans" cxnId="{1605A4C7-B30B-0841-AB74-5073E90B4BF0}">
      <dgm:prSet/>
      <dgm:spPr/>
      <dgm:t>
        <a:bodyPr/>
        <a:lstStyle/>
        <a:p>
          <a:endParaRPr lang="en-US"/>
        </a:p>
      </dgm:t>
    </dgm:pt>
    <dgm:pt modelId="{430B4876-7570-574F-AC09-B684ADAE1845}">
      <dgm:prSet/>
      <dgm:spPr/>
      <dgm:t>
        <a:bodyPr/>
        <a:lstStyle/>
        <a:p>
          <a:r>
            <a:rPr lang="en-US" b="1" dirty="0"/>
            <a:t>Compute the message digest (hash function) of the content to be signed</a:t>
          </a:r>
        </a:p>
      </dgm:t>
    </dgm:pt>
    <dgm:pt modelId="{9804845B-7166-C245-A033-1707011C1340}" type="parTrans" cxnId="{F820CA5E-8221-A54C-9C83-93788DECE038}">
      <dgm:prSet/>
      <dgm:spPr/>
      <dgm:t>
        <a:bodyPr/>
        <a:lstStyle/>
        <a:p>
          <a:endParaRPr lang="en-US"/>
        </a:p>
      </dgm:t>
    </dgm:pt>
    <dgm:pt modelId="{A8EFB0CD-6CCC-4046-84C2-B9073B010F56}" type="sibTrans" cxnId="{F820CA5E-8221-A54C-9C83-93788DECE038}">
      <dgm:prSet/>
      <dgm:spPr/>
      <dgm:t>
        <a:bodyPr/>
        <a:lstStyle/>
        <a:p>
          <a:endParaRPr lang="en-US"/>
        </a:p>
      </dgm:t>
    </dgm:pt>
    <dgm:pt modelId="{E92CCB42-E23A-3B45-92CD-D94D59D74CEA}">
      <dgm:prSet/>
      <dgm:spPr/>
      <dgm:t>
        <a:bodyPr/>
        <a:lstStyle/>
        <a:p>
          <a:r>
            <a:rPr lang="en-US" b="1" dirty="0"/>
            <a:t>Encrypt the message digest with the signer’s private key</a:t>
          </a:r>
        </a:p>
      </dgm:t>
    </dgm:pt>
    <dgm:pt modelId="{EC29B15F-0AFE-DB48-A496-0CFA5701D052}" type="parTrans" cxnId="{82E57096-26B3-A848-969A-9D46C3347148}">
      <dgm:prSet/>
      <dgm:spPr/>
      <dgm:t>
        <a:bodyPr/>
        <a:lstStyle/>
        <a:p>
          <a:endParaRPr lang="en-US"/>
        </a:p>
      </dgm:t>
    </dgm:pt>
    <dgm:pt modelId="{7F94153B-E220-E247-8239-FD3395C37145}" type="sibTrans" cxnId="{82E57096-26B3-A848-969A-9D46C3347148}">
      <dgm:prSet/>
      <dgm:spPr/>
      <dgm:t>
        <a:bodyPr/>
        <a:lstStyle/>
        <a:p>
          <a:endParaRPr lang="en-US"/>
        </a:p>
      </dgm:t>
    </dgm:pt>
    <dgm:pt modelId="{72A6FF65-4637-1646-B700-EA5033041EEA}">
      <dgm:prSet/>
      <dgm:spPr/>
      <dgm:t>
        <a:bodyPr/>
        <a:lstStyle/>
        <a:p>
          <a:r>
            <a:rPr lang="en-US" b="1" dirty="0"/>
            <a:t>Prepare a block known as </a:t>
          </a:r>
          <a:r>
            <a:rPr lang="en-US" b="1" dirty="0">
              <a:latin typeface="Courier New"/>
              <a:cs typeface="Courier New"/>
            </a:rPr>
            <a:t>SignerInfo </a:t>
          </a:r>
          <a:r>
            <a:rPr lang="en-US" b="1" dirty="0">
              <a:cs typeface="Courier New"/>
            </a:rPr>
            <a:t>that contains the signer’s public-key certificate, an identifier of the message digest algorithm, an identifier of the algorithm used to encrypt the message digest, and the encrypted message digest</a:t>
          </a:r>
          <a:endParaRPr lang="en-US" b="1" dirty="0"/>
        </a:p>
      </dgm:t>
    </dgm:pt>
    <dgm:pt modelId="{68C6072A-AAA2-BA4D-B1FF-59AB105BBB23}" type="parTrans" cxnId="{0C03DBE1-8B86-1845-B4C7-A92A72CDC6E0}">
      <dgm:prSet/>
      <dgm:spPr/>
      <dgm:t>
        <a:bodyPr/>
        <a:lstStyle/>
        <a:p>
          <a:endParaRPr lang="en-US"/>
        </a:p>
      </dgm:t>
    </dgm:pt>
    <dgm:pt modelId="{29657DB5-1E4D-8D4A-BAD5-AA2F9FAF1861}" type="sibTrans" cxnId="{0C03DBE1-8B86-1845-B4C7-A92A72CDC6E0}">
      <dgm:prSet/>
      <dgm:spPr/>
      <dgm:t>
        <a:bodyPr/>
        <a:lstStyle/>
        <a:p>
          <a:endParaRPr lang="en-US"/>
        </a:p>
      </dgm:t>
    </dgm:pt>
    <dgm:pt modelId="{19DA2E74-1C7C-BB48-8CE8-7E2ACE114457}" type="pres">
      <dgm:prSet presAssocID="{4713171B-723F-E646-B567-7828D9B060F5}" presName="arrowDiagram" presStyleCnt="0">
        <dgm:presLayoutVars>
          <dgm:chMax val="5"/>
          <dgm:dir/>
          <dgm:resizeHandles val="exact"/>
        </dgm:presLayoutVars>
      </dgm:prSet>
      <dgm:spPr/>
    </dgm:pt>
    <dgm:pt modelId="{6583A533-B32F-3445-A521-7E6E85915F15}" type="pres">
      <dgm:prSet presAssocID="{4713171B-723F-E646-B567-7828D9B060F5}" presName="arrow" presStyleLbl="bgShp" presStyleIdx="0" presStyleCnt="1"/>
      <dgm:spPr>
        <a:effectLst>
          <a:glow rad="38100">
            <a:schemeClr val="accent1">
              <a:alpha val="45000"/>
            </a:schemeClr>
          </a:glow>
          <a:softEdge rad="101600"/>
        </a:effectLst>
      </dgm:spPr>
    </dgm:pt>
    <dgm:pt modelId="{53B967A3-8927-744E-9DDC-9DC043AA37B2}" type="pres">
      <dgm:prSet presAssocID="{4713171B-723F-E646-B567-7828D9B060F5}" presName="arrowDiagram4" presStyleCnt="0"/>
      <dgm:spPr/>
    </dgm:pt>
    <dgm:pt modelId="{39B3DB2F-CFDB-3D46-BC03-E9933E33FB8F}" type="pres">
      <dgm:prSet presAssocID="{74B3D2B1-806F-D744-86BE-6D879BBC16A2}" presName="bullet4a" presStyleLbl="node1" presStyleIdx="0" presStyleCnt="4"/>
      <dgm:spPr>
        <a:ln>
          <a:solidFill>
            <a:schemeClr val="tx1"/>
          </a:solidFill>
        </a:ln>
      </dgm:spPr>
    </dgm:pt>
    <dgm:pt modelId="{70F67D8F-56D9-E74F-8BDF-5458066225AA}" type="pres">
      <dgm:prSet presAssocID="{74B3D2B1-806F-D744-86BE-6D879BBC16A2}" presName="textBox4a" presStyleLbl="revTx" presStyleIdx="0" presStyleCnt="4" custLinFactNeighborX="749" custLinFactNeighborY="-430">
        <dgm:presLayoutVars>
          <dgm:bulletEnabled val="1"/>
        </dgm:presLayoutVars>
      </dgm:prSet>
      <dgm:spPr/>
    </dgm:pt>
    <dgm:pt modelId="{87961540-DD8B-5449-83AA-9C3C44DC1EF4}" type="pres">
      <dgm:prSet presAssocID="{430B4876-7570-574F-AC09-B684ADAE1845}" presName="bullet4b" presStyleLbl="node1" presStyleIdx="1" presStyleCnt="4"/>
      <dgm:spPr>
        <a:ln>
          <a:solidFill>
            <a:schemeClr val="tx1"/>
          </a:solidFill>
        </a:ln>
      </dgm:spPr>
    </dgm:pt>
    <dgm:pt modelId="{E7240535-9187-B840-9E04-359208A868C4}" type="pres">
      <dgm:prSet presAssocID="{430B4876-7570-574F-AC09-B684ADAE1845}" presName="textBox4b" presStyleLbl="revTx" presStyleIdx="1" presStyleCnt="4" custScaleY="78652" custLinFactNeighborX="1934" custLinFactNeighborY="-7808">
        <dgm:presLayoutVars>
          <dgm:bulletEnabled val="1"/>
        </dgm:presLayoutVars>
      </dgm:prSet>
      <dgm:spPr/>
    </dgm:pt>
    <dgm:pt modelId="{4CFE7342-B602-1544-9847-E9A231A05FD5}" type="pres">
      <dgm:prSet presAssocID="{E92CCB42-E23A-3B45-92CD-D94D59D74CEA}" presName="bullet4c" presStyleLbl="node1" presStyleIdx="2" presStyleCnt="4"/>
      <dgm:spPr>
        <a:ln>
          <a:solidFill>
            <a:schemeClr val="tx1"/>
          </a:solidFill>
        </a:ln>
      </dgm:spPr>
    </dgm:pt>
    <dgm:pt modelId="{9A149516-666B-5D44-8845-9B7ED7179393}" type="pres">
      <dgm:prSet presAssocID="{E92CCB42-E23A-3B45-92CD-D94D59D74CEA}" presName="textBox4c" presStyleLbl="revTx" presStyleIdx="2" presStyleCnt="4" custScaleY="65270" custLinFactNeighborX="4559" custLinFactNeighborY="-10506">
        <dgm:presLayoutVars>
          <dgm:bulletEnabled val="1"/>
        </dgm:presLayoutVars>
      </dgm:prSet>
      <dgm:spPr/>
    </dgm:pt>
    <dgm:pt modelId="{21544247-92C1-3D44-99B2-72E06AC3A1AF}" type="pres">
      <dgm:prSet presAssocID="{72A6FF65-4637-1646-B700-EA5033041EEA}" presName="bullet4d" presStyleLbl="node1" presStyleIdx="3" presStyleCnt="4"/>
      <dgm:spPr>
        <a:ln>
          <a:solidFill>
            <a:schemeClr val="tx1"/>
          </a:solidFill>
        </a:ln>
      </dgm:spPr>
    </dgm:pt>
    <dgm:pt modelId="{A1C86641-BAF9-664F-9EAC-CE643C68B505}" type="pres">
      <dgm:prSet presAssocID="{72A6FF65-4637-1646-B700-EA5033041EEA}" presName="textBox4d" presStyleLbl="revTx" presStyleIdx="3" presStyleCnt="4" custScaleY="89114" custLinFactNeighborX="5894" custLinFactNeighborY="2031">
        <dgm:presLayoutVars>
          <dgm:bulletEnabled val="1"/>
        </dgm:presLayoutVars>
      </dgm:prSet>
      <dgm:spPr/>
    </dgm:pt>
  </dgm:ptLst>
  <dgm:cxnLst>
    <dgm:cxn modelId="{A6B1A501-C4AF-934F-85D2-FD8D8B0F928C}" type="presOf" srcId="{74B3D2B1-806F-D744-86BE-6D879BBC16A2}" destId="{70F67D8F-56D9-E74F-8BDF-5458066225AA}" srcOrd="0" destOrd="0" presId="urn:microsoft.com/office/officeart/2005/8/layout/arrow2"/>
    <dgm:cxn modelId="{4FDBB72E-93FA-8E47-948C-741710F8B7D4}" type="presOf" srcId="{430B4876-7570-574F-AC09-B684ADAE1845}" destId="{E7240535-9187-B840-9E04-359208A868C4}" srcOrd="0" destOrd="0" presId="urn:microsoft.com/office/officeart/2005/8/layout/arrow2"/>
    <dgm:cxn modelId="{CFBED759-0B08-1445-9178-232A35E01777}" type="presOf" srcId="{4713171B-723F-E646-B567-7828D9B060F5}" destId="{19DA2E74-1C7C-BB48-8CE8-7E2ACE114457}" srcOrd="0" destOrd="0" presId="urn:microsoft.com/office/officeart/2005/8/layout/arrow2"/>
    <dgm:cxn modelId="{F820CA5E-8221-A54C-9C83-93788DECE038}" srcId="{4713171B-723F-E646-B567-7828D9B060F5}" destId="{430B4876-7570-574F-AC09-B684ADAE1845}" srcOrd="1" destOrd="0" parTransId="{9804845B-7166-C245-A033-1707011C1340}" sibTransId="{A8EFB0CD-6CCC-4046-84C2-B9073B010F56}"/>
    <dgm:cxn modelId="{82E57096-26B3-A848-969A-9D46C3347148}" srcId="{4713171B-723F-E646-B567-7828D9B060F5}" destId="{E92CCB42-E23A-3B45-92CD-D94D59D74CEA}" srcOrd="2" destOrd="0" parTransId="{EC29B15F-0AFE-DB48-A496-0CFA5701D052}" sibTransId="{7F94153B-E220-E247-8239-FD3395C37145}"/>
    <dgm:cxn modelId="{1605A4C7-B30B-0841-AB74-5073E90B4BF0}" srcId="{4713171B-723F-E646-B567-7828D9B060F5}" destId="{74B3D2B1-806F-D744-86BE-6D879BBC16A2}" srcOrd="0" destOrd="0" parTransId="{2633BF21-6621-CC40-B647-E3FD64BADB6E}" sibTransId="{5A87E385-1645-684A-9E76-20CDD89908FC}"/>
    <dgm:cxn modelId="{0C03DBE1-8B86-1845-B4C7-A92A72CDC6E0}" srcId="{4713171B-723F-E646-B567-7828D9B060F5}" destId="{72A6FF65-4637-1646-B700-EA5033041EEA}" srcOrd="3" destOrd="0" parTransId="{68C6072A-AAA2-BA4D-B1FF-59AB105BBB23}" sibTransId="{29657DB5-1E4D-8D4A-BAD5-AA2F9FAF1861}"/>
    <dgm:cxn modelId="{EAF2EFF4-7A53-3D4F-BD7D-F47E133B7B71}" type="presOf" srcId="{72A6FF65-4637-1646-B700-EA5033041EEA}" destId="{A1C86641-BAF9-664F-9EAC-CE643C68B505}" srcOrd="0" destOrd="0" presId="urn:microsoft.com/office/officeart/2005/8/layout/arrow2"/>
    <dgm:cxn modelId="{118114F8-E9AF-C541-8A01-6BAD1CE71762}" type="presOf" srcId="{E92CCB42-E23A-3B45-92CD-D94D59D74CEA}" destId="{9A149516-666B-5D44-8845-9B7ED7179393}" srcOrd="0" destOrd="0" presId="urn:microsoft.com/office/officeart/2005/8/layout/arrow2"/>
    <dgm:cxn modelId="{020C9A1C-7AFA-6447-9092-FF44B5B9F31D}" type="presParOf" srcId="{19DA2E74-1C7C-BB48-8CE8-7E2ACE114457}" destId="{6583A533-B32F-3445-A521-7E6E85915F15}" srcOrd="0" destOrd="0" presId="urn:microsoft.com/office/officeart/2005/8/layout/arrow2"/>
    <dgm:cxn modelId="{ABC76D32-C03C-D149-81D9-488F8BF4ECEF}" type="presParOf" srcId="{19DA2E74-1C7C-BB48-8CE8-7E2ACE114457}" destId="{53B967A3-8927-744E-9DDC-9DC043AA37B2}" srcOrd="1" destOrd="0" presId="urn:microsoft.com/office/officeart/2005/8/layout/arrow2"/>
    <dgm:cxn modelId="{C7CCA965-D5F6-3F4C-B2FB-A858FD708F3C}" type="presParOf" srcId="{53B967A3-8927-744E-9DDC-9DC043AA37B2}" destId="{39B3DB2F-CFDB-3D46-BC03-E9933E33FB8F}" srcOrd="0" destOrd="0" presId="urn:microsoft.com/office/officeart/2005/8/layout/arrow2"/>
    <dgm:cxn modelId="{C1C6E791-8B2B-D14C-B8D5-A081312826CC}" type="presParOf" srcId="{53B967A3-8927-744E-9DDC-9DC043AA37B2}" destId="{70F67D8F-56D9-E74F-8BDF-5458066225AA}" srcOrd="1" destOrd="0" presId="urn:microsoft.com/office/officeart/2005/8/layout/arrow2"/>
    <dgm:cxn modelId="{8A67988D-1939-9B40-AEB2-532C9446F505}" type="presParOf" srcId="{53B967A3-8927-744E-9DDC-9DC043AA37B2}" destId="{87961540-DD8B-5449-83AA-9C3C44DC1EF4}" srcOrd="2" destOrd="0" presId="urn:microsoft.com/office/officeart/2005/8/layout/arrow2"/>
    <dgm:cxn modelId="{EC88B17E-FB3C-7248-AF7E-37DF1B5E4D46}" type="presParOf" srcId="{53B967A3-8927-744E-9DDC-9DC043AA37B2}" destId="{E7240535-9187-B840-9E04-359208A868C4}" srcOrd="3" destOrd="0" presId="urn:microsoft.com/office/officeart/2005/8/layout/arrow2"/>
    <dgm:cxn modelId="{2C82FC85-35D9-F244-AABC-81A93D7D265A}" type="presParOf" srcId="{53B967A3-8927-744E-9DDC-9DC043AA37B2}" destId="{4CFE7342-B602-1544-9847-E9A231A05FD5}" srcOrd="4" destOrd="0" presId="urn:microsoft.com/office/officeart/2005/8/layout/arrow2"/>
    <dgm:cxn modelId="{B96099C1-607B-0A4B-9E1A-33D09D9453CB}" type="presParOf" srcId="{53B967A3-8927-744E-9DDC-9DC043AA37B2}" destId="{9A149516-666B-5D44-8845-9B7ED7179393}" srcOrd="5" destOrd="0" presId="urn:microsoft.com/office/officeart/2005/8/layout/arrow2"/>
    <dgm:cxn modelId="{C7A3E67F-3491-6E40-8EA0-6616B1E3FE9F}" type="presParOf" srcId="{53B967A3-8927-744E-9DDC-9DC043AA37B2}" destId="{21544247-92C1-3D44-99B2-72E06AC3A1AF}" srcOrd="6" destOrd="0" presId="urn:microsoft.com/office/officeart/2005/8/layout/arrow2"/>
    <dgm:cxn modelId="{2D574F94-D08A-4841-8DC2-46AA3B9821C4}" type="presParOf" srcId="{53B967A3-8927-744E-9DDC-9DC043AA37B2}" destId="{A1C86641-BAF9-664F-9EAC-CE643C68B505}" srcOrd="7"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7AB59D6-4C33-A34B-AF38-5DDBD84E8C4C}" type="doc">
      <dgm:prSet loTypeId="urn:microsoft.com/office/officeart/2005/8/layout/lProcess1" loCatId="process" qsTypeId="urn:microsoft.com/office/officeart/2005/8/quickstyle/simple4" qsCatId="simple" csTypeId="urn:microsoft.com/office/officeart/2005/8/colors/accent1_2" csCatId="accent1" phldr="1"/>
      <dgm:spPr/>
      <dgm:t>
        <a:bodyPr/>
        <a:lstStyle/>
        <a:p>
          <a:endParaRPr lang="en-US"/>
        </a:p>
      </dgm:t>
    </dgm:pt>
    <dgm:pt modelId="{91565F97-7BC1-8843-879A-E4C12C27F34F}">
      <dgm:prSet phldrT="[Text]" custT="1"/>
      <dgm:spPr/>
      <dgm:t>
        <a:bodyPr/>
        <a:lstStyle/>
        <a:p>
          <a:r>
            <a:rPr lang="en-US" sz="1800" b="1" i="0" dirty="0"/>
            <a:t>Key generation</a:t>
          </a:r>
        </a:p>
      </dgm:t>
    </dgm:pt>
    <dgm:pt modelId="{C5BDD6DA-952C-904C-B87A-15DA1BF92690}" type="parTrans" cxnId="{566C2247-C6AA-F348-A77B-07869E75BAED}">
      <dgm:prSet/>
      <dgm:spPr/>
      <dgm:t>
        <a:bodyPr/>
        <a:lstStyle/>
        <a:p>
          <a:endParaRPr lang="en-US"/>
        </a:p>
      </dgm:t>
    </dgm:pt>
    <dgm:pt modelId="{7B5A9F40-BAD1-2041-AC8B-BB0DF3CD2520}" type="sibTrans" cxnId="{566C2247-C6AA-F348-A77B-07869E75BAED}">
      <dgm:prSet/>
      <dgm:spPr/>
      <dgm:t>
        <a:bodyPr/>
        <a:lstStyle/>
        <a:p>
          <a:endParaRPr lang="en-US"/>
        </a:p>
      </dgm:t>
    </dgm:pt>
    <dgm:pt modelId="{CB0CC14D-E390-FA4D-BFF8-D1720BF715EE}">
      <dgm:prSet custT="1"/>
      <dgm:spPr>
        <a:solidFill>
          <a:schemeClr val="bg1"/>
        </a:solidFill>
        <a:ln>
          <a:solidFill>
            <a:schemeClr val="accent1"/>
          </a:solidFill>
        </a:ln>
      </dgm:spPr>
      <dgm:t>
        <a:bodyPr/>
        <a:lstStyle/>
        <a:p>
          <a:r>
            <a:rPr lang="en-US" sz="1500" b="1" i="0" dirty="0"/>
            <a:t>The user of some related administrative utility must be capable of generating separate Diffie-Hellman and DSS key pairs and should be capable of generating RSA key pairs</a:t>
          </a:r>
        </a:p>
      </dgm:t>
    </dgm:pt>
    <dgm:pt modelId="{410B3BBD-CDA1-E445-8EA8-2A2CF59AB8B2}" type="parTrans" cxnId="{BCDE15DA-12A0-214B-9C01-1F01E49C8344}">
      <dgm:prSet/>
      <dgm:spPr>
        <a:solidFill>
          <a:schemeClr val="tx1"/>
        </a:solidFill>
        <a:effectLst/>
      </dgm:spPr>
      <dgm:t>
        <a:bodyPr/>
        <a:lstStyle/>
        <a:p>
          <a:endParaRPr lang="en-US" dirty="0"/>
        </a:p>
      </dgm:t>
    </dgm:pt>
    <dgm:pt modelId="{F3DCEF80-E181-D24D-9AEA-0E5CF9271CE0}" type="sibTrans" cxnId="{BCDE15DA-12A0-214B-9C01-1F01E49C8344}">
      <dgm:prSet/>
      <dgm:spPr>
        <a:solidFill>
          <a:schemeClr val="tx1"/>
        </a:solidFill>
        <a:effectLst/>
      </dgm:spPr>
      <dgm:t>
        <a:bodyPr/>
        <a:lstStyle/>
        <a:p>
          <a:endParaRPr lang="en-US" dirty="0"/>
        </a:p>
      </dgm:t>
    </dgm:pt>
    <dgm:pt modelId="{72E6CFFC-E2C0-154A-A55F-9A15B6C35E96}">
      <dgm:prSet custT="1"/>
      <dgm:spPr>
        <a:solidFill>
          <a:schemeClr val="bg1"/>
        </a:solidFill>
        <a:ln>
          <a:solidFill>
            <a:schemeClr val="accent1"/>
          </a:solidFill>
        </a:ln>
      </dgm:spPr>
      <dgm:t>
        <a:bodyPr/>
        <a:lstStyle/>
        <a:p>
          <a:r>
            <a:rPr lang="en-US" sz="1500" b="1" i="0" dirty="0"/>
            <a:t>A user agent should generate RSA key pairs with a length in the range of 768 to 1024 bits and must not generate a length of less than 512 bits</a:t>
          </a:r>
        </a:p>
      </dgm:t>
    </dgm:pt>
    <dgm:pt modelId="{F1569E1B-0C19-8245-A519-F8CEF61DB555}" type="parTrans" cxnId="{8AB8D902-D2DD-1144-9EC7-DFC881974825}">
      <dgm:prSet/>
      <dgm:spPr/>
      <dgm:t>
        <a:bodyPr/>
        <a:lstStyle/>
        <a:p>
          <a:endParaRPr lang="en-US"/>
        </a:p>
      </dgm:t>
    </dgm:pt>
    <dgm:pt modelId="{0A52076B-6781-7646-A89B-8188EBFB43A9}" type="sibTrans" cxnId="{8AB8D902-D2DD-1144-9EC7-DFC881974825}">
      <dgm:prSet/>
      <dgm:spPr/>
      <dgm:t>
        <a:bodyPr/>
        <a:lstStyle/>
        <a:p>
          <a:endParaRPr lang="en-US"/>
        </a:p>
      </dgm:t>
    </dgm:pt>
    <dgm:pt modelId="{11A0533F-530A-BD40-B5F2-6152C13B9624}">
      <dgm:prSet custT="1"/>
      <dgm:spPr/>
      <dgm:t>
        <a:bodyPr/>
        <a:lstStyle/>
        <a:p>
          <a:r>
            <a:rPr lang="en-US" sz="1800" b="1" i="0" dirty="0"/>
            <a:t>Registration</a:t>
          </a:r>
        </a:p>
      </dgm:t>
    </dgm:pt>
    <dgm:pt modelId="{14D25439-39EC-FC41-921D-5B7A91B82A88}" type="parTrans" cxnId="{CC6A5E4D-8B0F-F84F-B3E6-E486B6C82D39}">
      <dgm:prSet/>
      <dgm:spPr/>
      <dgm:t>
        <a:bodyPr/>
        <a:lstStyle/>
        <a:p>
          <a:endParaRPr lang="en-US"/>
        </a:p>
      </dgm:t>
    </dgm:pt>
    <dgm:pt modelId="{730C2160-501F-C64D-B501-21B323D46B89}" type="sibTrans" cxnId="{CC6A5E4D-8B0F-F84F-B3E6-E486B6C82D39}">
      <dgm:prSet/>
      <dgm:spPr/>
      <dgm:t>
        <a:bodyPr/>
        <a:lstStyle/>
        <a:p>
          <a:endParaRPr lang="en-US"/>
        </a:p>
      </dgm:t>
    </dgm:pt>
    <dgm:pt modelId="{31241FBC-F2F9-AA40-B931-FF4696917E3F}">
      <dgm:prSet custT="1"/>
      <dgm:spPr>
        <a:solidFill>
          <a:schemeClr val="bg1"/>
        </a:solidFill>
        <a:ln>
          <a:solidFill>
            <a:schemeClr val="accent1"/>
          </a:solidFill>
        </a:ln>
      </dgm:spPr>
      <dgm:t>
        <a:bodyPr/>
        <a:lstStyle/>
        <a:p>
          <a:r>
            <a:rPr lang="en-US" sz="1500" b="1" i="0" dirty="0"/>
            <a:t>A user’s public key must be registered with a certification authority in order to receive an X.509 public-key certificate</a:t>
          </a:r>
        </a:p>
      </dgm:t>
    </dgm:pt>
    <dgm:pt modelId="{DC326A12-933B-094E-AF25-49D4B81D12D1}" type="parTrans" cxnId="{25256B26-D172-7A46-9BAB-7B5A523DDA6D}">
      <dgm:prSet/>
      <dgm:spPr>
        <a:solidFill>
          <a:schemeClr val="tx1"/>
        </a:solidFill>
        <a:effectLst/>
      </dgm:spPr>
      <dgm:t>
        <a:bodyPr/>
        <a:lstStyle/>
        <a:p>
          <a:endParaRPr lang="en-US" dirty="0"/>
        </a:p>
      </dgm:t>
    </dgm:pt>
    <dgm:pt modelId="{1249FFDC-2403-DC47-990D-3193E275392F}" type="sibTrans" cxnId="{25256B26-D172-7A46-9BAB-7B5A523DDA6D}">
      <dgm:prSet/>
      <dgm:spPr/>
      <dgm:t>
        <a:bodyPr/>
        <a:lstStyle/>
        <a:p>
          <a:endParaRPr lang="en-US"/>
        </a:p>
      </dgm:t>
    </dgm:pt>
    <dgm:pt modelId="{B0DF2C07-5285-1147-932C-AC3715653725}">
      <dgm:prSet custT="1"/>
      <dgm:spPr/>
      <dgm:t>
        <a:bodyPr/>
        <a:lstStyle/>
        <a:p>
          <a:r>
            <a:rPr lang="en-US" sz="1800" b="1" i="0" dirty="0"/>
            <a:t>Certificate storage and retrieval</a:t>
          </a:r>
        </a:p>
      </dgm:t>
    </dgm:pt>
    <dgm:pt modelId="{07F67CE2-7232-5A47-A783-344B37DF5B94}" type="parTrans" cxnId="{37069C4D-5973-A946-B701-C5719143C78B}">
      <dgm:prSet/>
      <dgm:spPr/>
      <dgm:t>
        <a:bodyPr/>
        <a:lstStyle/>
        <a:p>
          <a:endParaRPr lang="en-US"/>
        </a:p>
      </dgm:t>
    </dgm:pt>
    <dgm:pt modelId="{C4216013-C274-1241-8CBA-FF9B7130F5FB}" type="sibTrans" cxnId="{37069C4D-5973-A946-B701-C5719143C78B}">
      <dgm:prSet/>
      <dgm:spPr/>
      <dgm:t>
        <a:bodyPr/>
        <a:lstStyle/>
        <a:p>
          <a:endParaRPr lang="en-US"/>
        </a:p>
      </dgm:t>
    </dgm:pt>
    <dgm:pt modelId="{B7CC46DB-A53B-4B4C-B01B-0E38D433B59F}">
      <dgm:prSet custT="1"/>
      <dgm:spPr>
        <a:solidFill>
          <a:schemeClr val="bg1"/>
        </a:solidFill>
        <a:ln>
          <a:solidFill>
            <a:schemeClr val="accent1"/>
          </a:solidFill>
        </a:ln>
      </dgm:spPr>
      <dgm:t>
        <a:bodyPr/>
        <a:lstStyle/>
        <a:p>
          <a:r>
            <a:rPr lang="en-US" sz="1500" b="1" i="0" dirty="0"/>
            <a:t>A user requires access to a local list of certificates in order to verify incoming signatures and to encrypt outgoing messages</a:t>
          </a:r>
        </a:p>
      </dgm:t>
    </dgm:pt>
    <dgm:pt modelId="{496908AA-6D47-DF4D-9C32-CDAEF2E8F112}" type="parTrans" cxnId="{8C091EA9-FBA1-3E4B-A1CA-BC0D4B09DE7D}">
      <dgm:prSet/>
      <dgm:spPr>
        <a:solidFill>
          <a:schemeClr val="tx1"/>
        </a:solidFill>
        <a:effectLst/>
      </dgm:spPr>
      <dgm:t>
        <a:bodyPr/>
        <a:lstStyle/>
        <a:p>
          <a:endParaRPr lang="en-US" dirty="0"/>
        </a:p>
      </dgm:t>
    </dgm:pt>
    <dgm:pt modelId="{6603F3B3-BCCF-744A-9B4E-2C5938557CFA}" type="sibTrans" cxnId="{8C091EA9-FBA1-3E4B-A1CA-BC0D4B09DE7D}">
      <dgm:prSet/>
      <dgm:spPr/>
      <dgm:t>
        <a:bodyPr/>
        <a:lstStyle/>
        <a:p>
          <a:endParaRPr lang="en-US"/>
        </a:p>
      </dgm:t>
    </dgm:pt>
    <dgm:pt modelId="{ECCBFC9D-EE20-E84A-AD40-28611A9BC2B1}" type="pres">
      <dgm:prSet presAssocID="{87AB59D6-4C33-A34B-AF38-5DDBD84E8C4C}" presName="Name0" presStyleCnt="0">
        <dgm:presLayoutVars>
          <dgm:dir/>
          <dgm:animLvl val="lvl"/>
          <dgm:resizeHandles val="exact"/>
        </dgm:presLayoutVars>
      </dgm:prSet>
      <dgm:spPr/>
    </dgm:pt>
    <dgm:pt modelId="{8BEC1D6C-EACB-DB48-83E0-E3AC2FAA5BB6}" type="pres">
      <dgm:prSet presAssocID="{91565F97-7BC1-8843-879A-E4C12C27F34F}" presName="vertFlow" presStyleCnt="0"/>
      <dgm:spPr/>
    </dgm:pt>
    <dgm:pt modelId="{5640E4EC-D131-0C41-A714-976262004000}" type="pres">
      <dgm:prSet presAssocID="{91565F97-7BC1-8843-879A-E4C12C27F34F}" presName="header" presStyleLbl="node1" presStyleIdx="0" presStyleCnt="3" custLinFactY="32710" custLinFactNeighborX="509" custLinFactNeighborY="100000"/>
      <dgm:spPr/>
    </dgm:pt>
    <dgm:pt modelId="{499DAEB3-C700-2348-8690-589FFD73282E}" type="pres">
      <dgm:prSet presAssocID="{410B3BBD-CDA1-E445-8EA8-2A2CF59AB8B2}" presName="parTrans" presStyleLbl="sibTrans2D1" presStyleIdx="0" presStyleCnt="4" custScaleY="536054"/>
      <dgm:spPr/>
    </dgm:pt>
    <dgm:pt modelId="{00E8D720-FB90-3F40-B94E-FEE132455706}" type="pres">
      <dgm:prSet presAssocID="{CB0CC14D-E390-FA4D-BFF8-D1720BF715EE}" presName="child" presStyleLbl="alignAccFollowNode1" presStyleIdx="0" presStyleCnt="4" custScaleX="117359" custScaleY="240291" custLinFactY="99133" custLinFactNeighborX="-77" custLinFactNeighborY="100000">
        <dgm:presLayoutVars>
          <dgm:chMax val="0"/>
          <dgm:bulletEnabled val="1"/>
        </dgm:presLayoutVars>
      </dgm:prSet>
      <dgm:spPr/>
    </dgm:pt>
    <dgm:pt modelId="{2C4540C6-1CCE-8F44-B5F9-43BA4E58799A}" type="pres">
      <dgm:prSet presAssocID="{F3DCEF80-E181-D24D-9AEA-0E5CF9271CE0}" presName="sibTrans" presStyleLbl="sibTrans2D1" presStyleIdx="1" presStyleCnt="4" custScaleY="536054"/>
      <dgm:spPr/>
    </dgm:pt>
    <dgm:pt modelId="{4E28F1E9-86E9-D94E-93A5-CAF02EBFC40E}" type="pres">
      <dgm:prSet presAssocID="{72E6CFFC-E2C0-154A-A55F-9A15B6C35E96}" presName="child" presStyleLbl="alignAccFollowNode1" presStyleIdx="1" presStyleCnt="4" custScaleX="104947" custScaleY="194570" custLinFactY="113802" custLinFactNeighborX="-106" custLinFactNeighborY="200000">
        <dgm:presLayoutVars>
          <dgm:chMax val="0"/>
          <dgm:bulletEnabled val="1"/>
        </dgm:presLayoutVars>
      </dgm:prSet>
      <dgm:spPr/>
    </dgm:pt>
    <dgm:pt modelId="{97AB9586-1C0A-D24F-9CF0-EE98469F1F1F}" type="pres">
      <dgm:prSet presAssocID="{91565F97-7BC1-8843-879A-E4C12C27F34F}" presName="hSp" presStyleCnt="0"/>
      <dgm:spPr/>
    </dgm:pt>
    <dgm:pt modelId="{5D597686-2E7F-4F41-9840-EF3C17C68D6B}" type="pres">
      <dgm:prSet presAssocID="{11A0533F-530A-BD40-B5F2-6152C13B9624}" presName="vertFlow" presStyleCnt="0"/>
      <dgm:spPr/>
    </dgm:pt>
    <dgm:pt modelId="{1DFF3C36-D263-5343-81BB-8740166AD25A}" type="pres">
      <dgm:prSet presAssocID="{11A0533F-530A-BD40-B5F2-6152C13B9624}" presName="header" presStyleLbl="node1" presStyleIdx="1" presStyleCnt="3" custLinFactY="32710" custLinFactNeighborX="-3364" custLinFactNeighborY="100000"/>
      <dgm:spPr/>
    </dgm:pt>
    <dgm:pt modelId="{FDC2ACAE-9F74-D944-BF52-0E244DB76F2A}" type="pres">
      <dgm:prSet presAssocID="{DC326A12-933B-094E-AF25-49D4B81D12D1}" presName="parTrans" presStyleLbl="sibTrans2D1" presStyleIdx="2" presStyleCnt="4" custScaleY="536054"/>
      <dgm:spPr/>
    </dgm:pt>
    <dgm:pt modelId="{9F46745B-DDFD-9142-A2AB-A68D61AF4AC4}" type="pres">
      <dgm:prSet presAssocID="{31241FBC-F2F9-AA40-B931-FF4696917E3F}" presName="child" presStyleLbl="alignAccFollowNode1" presStyleIdx="2" presStyleCnt="4" custScaleX="109462" custScaleY="151146" custLinFactY="100000" custLinFactNeighborX="-1722" custLinFactNeighborY="157362">
        <dgm:presLayoutVars>
          <dgm:chMax val="0"/>
          <dgm:bulletEnabled val="1"/>
        </dgm:presLayoutVars>
      </dgm:prSet>
      <dgm:spPr/>
    </dgm:pt>
    <dgm:pt modelId="{7FDAD220-DE67-6F4D-9761-70BB45BD2D02}" type="pres">
      <dgm:prSet presAssocID="{11A0533F-530A-BD40-B5F2-6152C13B9624}" presName="hSp" presStyleCnt="0"/>
      <dgm:spPr/>
    </dgm:pt>
    <dgm:pt modelId="{FD4E7D40-69CE-194B-AC64-DFE0E3AC06D0}" type="pres">
      <dgm:prSet presAssocID="{B0DF2C07-5285-1147-932C-AC3715653725}" presName="vertFlow" presStyleCnt="0"/>
      <dgm:spPr/>
    </dgm:pt>
    <dgm:pt modelId="{6FFE8623-4392-894F-AB9D-1E249DE8C8DD}" type="pres">
      <dgm:prSet presAssocID="{B0DF2C07-5285-1147-932C-AC3715653725}" presName="header" presStyleLbl="node1" presStyleIdx="2" presStyleCnt="3" custLinFactY="32710" custLinFactNeighborX="-1744" custLinFactNeighborY="100000"/>
      <dgm:spPr/>
    </dgm:pt>
    <dgm:pt modelId="{9B6C36B4-2E14-DD41-AA37-637EABA5416A}" type="pres">
      <dgm:prSet presAssocID="{496908AA-6D47-DF4D-9C32-CDAEF2E8F112}" presName="parTrans" presStyleLbl="sibTrans2D1" presStyleIdx="3" presStyleCnt="4" custScaleY="536054"/>
      <dgm:spPr/>
    </dgm:pt>
    <dgm:pt modelId="{510A18EB-2775-2A43-8C68-735C2689912B}" type="pres">
      <dgm:prSet presAssocID="{B7CC46DB-A53B-4B4C-B01B-0E38D433B59F}" presName="child" presStyleLbl="alignAccFollowNode1" presStyleIdx="3" presStyleCnt="4" custScaleX="100195" custScaleY="195738" custLinFactY="100000" custLinFactNeighborX="-1646" custLinFactNeighborY="122066">
        <dgm:presLayoutVars>
          <dgm:chMax val="0"/>
          <dgm:bulletEnabled val="1"/>
        </dgm:presLayoutVars>
      </dgm:prSet>
      <dgm:spPr/>
    </dgm:pt>
  </dgm:ptLst>
  <dgm:cxnLst>
    <dgm:cxn modelId="{8AB8D902-D2DD-1144-9EC7-DFC881974825}" srcId="{91565F97-7BC1-8843-879A-E4C12C27F34F}" destId="{72E6CFFC-E2C0-154A-A55F-9A15B6C35E96}" srcOrd="1" destOrd="0" parTransId="{F1569E1B-0C19-8245-A519-F8CEF61DB555}" sibTransId="{0A52076B-6781-7646-A89B-8188EBFB43A9}"/>
    <dgm:cxn modelId="{25256B26-D172-7A46-9BAB-7B5A523DDA6D}" srcId="{11A0533F-530A-BD40-B5F2-6152C13B9624}" destId="{31241FBC-F2F9-AA40-B931-FF4696917E3F}" srcOrd="0" destOrd="0" parTransId="{DC326A12-933B-094E-AF25-49D4B81D12D1}" sibTransId="{1249FFDC-2403-DC47-990D-3193E275392F}"/>
    <dgm:cxn modelId="{CF72FE2C-0F67-BF40-BE7F-55DC7A0850F5}" type="presOf" srcId="{DC326A12-933B-094E-AF25-49D4B81D12D1}" destId="{FDC2ACAE-9F74-D944-BF52-0E244DB76F2A}" srcOrd="0" destOrd="0" presId="urn:microsoft.com/office/officeart/2005/8/layout/lProcess1"/>
    <dgm:cxn modelId="{524A9233-FC48-CB4E-B424-2A49F08236C3}" type="presOf" srcId="{87AB59D6-4C33-A34B-AF38-5DDBD84E8C4C}" destId="{ECCBFC9D-EE20-E84A-AD40-28611A9BC2B1}" srcOrd="0" destOrd="0" presId="urn:microsoft.com/office/officeart/2005/8/layout/lProcess1"/>
    <dgm:cxn modelId="{4CEFE833-8599-CA44-AAE4-E8E71C89DE40}" type="presOf" srcId="{CB0CC14D-E390-FA4D-BFF8-D1720BF715EE}" destId="{00E8D720-FB90-3F40-B94E-FEE132455706}" srcOrd="0" destOrd="0" presId="urn:microsoft.com/office/officeart/2005/8/layout/lProcess1"/>
    <dgm:cxn modelId="{566C2247-C6AA-F348-A77B-07869E75BAED}" srcId="{87AB59D6-4C33-A34B-AF38-5DDBD84E8C4C}" destId="{91565F97-7BC1-8843-879A-E4C12C27F34F}" srcOrd="0" destOrd="0" parTransId="{C5BDD6DA-952C-904C-B87A-15DA1BF92690}" sibTransId="{7B5A9F40-BAD1-2041-AC8B-BB0DF3CD2520}"/>
    <dgm:cxn modelId="{CC6A5E4D-8B0F-F84F-B3E6-E486B6C82D39}" srcId="{87AB59D6-4C33-A34B-AF38-5DDBD84E8C4C}" destId="{11A0533F-530A-BD40-B5F2-6152C13B9624}" srcOrd="1" destOrd="0" parTransId="{14D25439-39EC-FC41-921D-5B7A91B82A88}" sibTransId="{730C2160-501F-C64D-B501-21B323D46B89}"/>
    <dgm:cxn modelId="{37069C4D-5973-A946-B701-C5719143C78B}" srcId="{87AB59D6-4C33-A34B-AF38-5DDBD84E8C4C}" destId="{B0DF2C07-5285-1147-932C-AC3715653725}" srcOrd="2" destOrd="0" parTransId="{07F67CE2-7232-5A47-A783-344B37DF5B94}" sibTransId="{C4216013-C274-1241-8CBA-FF9B7130F5FB}"/>
    <dgm:cxn modelId="{0563AA5B-B474-814F-8053-C1CE83D7D62C}" type="presOf" srcId="{B0DF2C07-5285-1147-932C-AC3715653725}" destId="{6FFE8623-4392-894F-AB9D-1E249DE8C8DD}" srcOrd="0" destOrd="0" presId="urn:microsoft.com/office/officeart/2005/8/layout/lProcess1"/>
    <dgm:cxn modelId="{8ABD1D8F-A78C-764E-BB7F-A5683CE98B76}" type="presOf" srcId="{11A0533F-530A-BD40-B5F2-6152C13B9624}" destId="{1DFF3C36-D263-5343-81BB-8740166AD25A}" srcOrd="0" destOrd="0" presId="urn:microsoft.com/office/officeart/2005/8/layout/lProcess1"/>
    <dgm:cxn modelId="{8C091EA9-FBA1-3E4B-A1CA-BC0D4B09DE7D}" srcId="{B0DF2C07-5285-1147-932C-AC3715653725}" destId="{B7CC46DB-A53B-4B4C-B01B-0E38D433B59F}" srcOrd="0" destOrd="0" parTransId="{496908AA-6D47-DF4D-9C32-CDAEF2E8F112}" sibTransId="{6603F3B3-BCCF-744A-9B4E-2C5938557CFA}"/>
    <dgm:cxn modelId="{738EB5BF-D1B5-8444-AA3A-7B882B12BE1E}" type="presOf" srcId="{410B3BBD-CDA1-E445-8EA8-2A2CF59AB8B2}" destId="{499DAEB3-C700-2348-8690-589FFD73282E}" srcOrd="0" destOrd="0" presId="urn:microsoft.com/office/officeart/2005/8/layout/lProcess1"/>
    <dgm:cxn modelId="{BCDE15DA-12A0-214B-9C01-1F01E49C8344}" srcId="{91565F97-7BC1-8843-879A-E4C12C27F34F}" destId="{CB0CC14D-E390-FA4D-BFF8-D1720BF715EE}" srcOrd="0" destOrd="0" parTransId="{410B3BBD-CDA1-E445-8EA8-2A2CF59AB8B2}" sibTransId="{F3DCEF80-E181-D24D-9AEA-0E5CF9271CE0}"/>
    <dgm:cxn modelId="{88F6BDE4-8880-0847-9E80-43244E172B0F}" type="presOf" srcId="{72E6CFFC-E2C0-154A-A55F-9A15B6C35E96}" destId="{4E28F1E9-86E9-D94E-93A5-CAF02EBFC40E}" srcOrd="0" destOrd="0" presId="urn:microsoft.com/office/officeart/2005/8/layout/lProcess1"/>
    <dgm:cxn modelId="{7E73B8E8-3EC5-EF41-99FC-F8D4AEC860E9}" type="presOf" srcId="{31241FBC-F2F9-AA40-B931-FF4696917E3F}" destId="{9F46745B-DDFD-9142-A2AB-A68D61AF4AC4}" srcOrd="0" destOrd="0" presId="urn:microsoft.com/office/officeart/2005/8/layout/lProcess1"/>
    <dgm:cxn modelId="{24B8FDEE-6C9E-0D47-8515-3D386E2CBC56}" type="presOf" srcId="{496908AA-6D47-DF4D-9C32-CDAEF2E8F112}" destId="{9B6C36B4-2E14-DD41-AA37-637EABA5416A}" srcOrd="0" destOrd="0" presId="urn:microsoft.com/office/officeart/2005/8/layout/lProcess1"/>
    <dgm:cxn modelId="{27B119EF-504D-0C41-8D0C-042FFBD20733}" type="presOf" srcId="{B7CC46DB-A53B-4B4C-B01B-0E38D433B59F}" destId="{510A18EB-2775-2A43-8C68-735C2689912B}" srcOrd="0" destOrd="0" presId="urn:microsoft.com/office/officeart/2005/8/layout/lProcess1"/>
    <dgm:cxn modelId="{511058EF-1E2A-6340-96CA-12240767D202}" type="presOf" srcId="{91565F97-7BC1-8843-879A-E4C12C27F34F}" destId="{5640E4EC-D131-0C41-A714-976262004000}" srcOrd="0" destOrd="0" presId="urn:microsoft.com/office/officeart/2005/8/layout/lProcess1"/>
    <dgm:cxn modelId="{8A0CAEFE-C8C3-EF49-A147-86248D2750D8}" type="presOf" srcId="{F3DCEF80-E181-D24D-9AEA-0E5CF9271CE0}" destId="{2C4540C6-1CCE-8F44-B5F9-43BA4E58799A}" srcOrd="0" destOrd="0" presId="urn:microsoft.com/office/officeart/2005/8/layout/lProcess1"/>
    <dgm:cxn modelId="{E3C9A1B7-9A70-D449-9503-68BE24D25575}" type="presParOf" srcId="{ECCBFC9D-EE20-E84A-AD40-28611A9BC2B1}" destId="{8BEC1D6C-EACB-DB48-83E0-E3AC2FAA5BB6}" srcOrd="0" destOrd="0" presId="urn:microsoft.com/office/officeart/2005/8/layout/lProcess1"/>
    <dgm:cxn modelId="{A7FAED9C-BBCA-8C45-B520-35F61BC0680C}" type="presParOf" srcId="{8BEC1D6C-EACB-DB48-83E0-E3AC2FAA5BB6}" destId="{5640E4EC-D131-0C41-A714-976262004000}" srcOrd="0" destOrd="0" presId="urn:microsoft.com/office/officeart/2005/8/layout/lProcess1"/>
    <dgm:cxn modelId="{EDE4A152-B524-E741-8D69-58DB383BF57C}" type="presParOf" srcId="{8BEC1D6C-EACB-DB48-83E0-E3AC2FAA5BB6}" destId="{499DAEB3-C700-2348-8690-589FFD73282E}" srcOrd="1" destOrd="0" presId="urn:microsoft.com/office/officeart/2005/8/layout/lProcess1"/>
    <dgm:cxn modelId="{A504AE06-C4D9-9447-A870-C2449815C9DC}" type="presParOf" srcId="{8BEC1D6C-EACB-DB48-83E0-E3AC2FAA5BB6}" destId="{00E8D720-FB90-3F40-B94E-FEE132455706}" srcOrd="2" destOrd="0" presId="urn:microsoft.com/office/officeart/2005/8/layout/lProcess1"/>
    <dgm:cxn modelId="{FF38D06E-A729-CD40-8EDC-114CBA25A9E3}" type="presParOf" srcId="{8BEC1D6C-EACB-DB48-83E0-E3AC2FAA5BB6}" destId="{2C4540C6-1CCE-8F44-B5F9-43BA4E58799A}" srcOrd="3" destOrd="0" presId="urn:microsoft.com/office/officeart/2005/8/layout/lProcess1"/>
    <dgm:cxn modelId="{FAADB5CC-4585-A043-9B6D-4BC32EE7B25F}" type="presParOf" srcId="{8BEC1D6C-EACB-DB48-83E0-E3AC2FAA5BB6}" destId="{4E28F1E9-86E9-D94E-93A5-CAF02EBFC40E}" srcOrd="4" destOrd="0" presId="urn:microsoft.com/office/officeart/2005/8/layout/lProcess1"/>
    <dgm:cxn modelId="{7F3C4AC1-DD0C-E04C-A90E-D1389328B287}" type="presParOf" srcId="{ECCBFC9D-EE20-E84A-AD40-28611A9BC2B1}" destId="{97AB9586-1C0A-D24F-9CF0-EE98469F1F1F}" srcOrd="1" destOrd="0" presId="urn:microsoft.com/office/officeart/2005/8/layout/lProcess1"/>
    <dgm:cxn modelId="{A3565C30-334C-C34F-BAF1-A38164283238}" type="presParOf" srcId="{ECCBFC9D-EE20-E84A-AD40-28611A9BC2B1}" destId="{5D597686-2E7F-4F41-9840-EF3C17C68D6B}" srcOrd="2" destOrd="0" presId="urn:microsoft.com/office/officeart/2005/8/layout/lProcess1"/>
    <dgm:cxn modelId="{62F3D7F2-EBD8-E649-934E-4C583D9947FF}" type="presParOf" srcId="{5D597686-2E7F-4F41-9840-EF3C17C68D6B}" destId="{1DFF3C36-D263-5343-81BB-8740166AD25A}" srcOrd="0" destOrd="0" presId="urn:microsoft.com/office/officeart/2005/8/layout/lProcess1"/>
    <dgm:cxn modelId="{0E5B0F50-36AF-1E4E-BB89-FC98FB4FB517}" type="presParOf" srcId="{5D597686-2E7F-4F41-9840-EF3C17C68D6B}" destId="{FDC2ACAE-9F74-D944-BF52-0E244DB76F2A}" srcOrd="1" destOrd="0" presId="urn:microsoft.com/office/officeart/2005/8/layout/lProcess1"/>
    <dgm:cxn modelId="{22B24EFF-07E6-984E-93B1-4E11663B7A95}" type="presParOf" srcId="{5D597686-2E7F-4F41-9840-EF3C17C68D6B}" destId="{9F46745B-DDFD-9142-A2AB-A68D61AF4AC4}" srcOrd="2" destOrd="0" presId="urn:microsoft.com/office/officeart/2005/8/layout/lProcess1"/>
    <dgm:cxn modelId="{4B43E0DC-4223-844B-B6D7-DD51AAA9D5BD}" type="presParOf" srcId="{ECCBFC9D-EE20-E84A-AD40-28611A9BC2B1}" destId="{7FDAD220-DE67-6F4D-9761-70BB45BD2D02}" srcOrd="3" destOrd="0" presId="urn:microsoft.com/office/officeart/2005/8/layout/lProcess1"/>
    <dgm:cxn modelId="{39244D58-A600-7B4D-9937-62A2E581D71F}" type="presParOf" srcId="{ECCBFC9D-EE20-E84A-AD40-28611A9BC2B1}" destId="{FD4E7D40-69CE-194B-AC64-DFE0E3AC06D0}" srcOrd="4" destOrd="0" presId="urn:microsoft.com/office/officeart/2005/8/layout/lProcess1"/>
    <dgm:cxn modelId="{0E934C51-2AFC-0241-AF19-3EBCEBC0E956}" type="presParOf" srcId="{FD4E7D40-69CE-194B-AC64-DFE0E3AC06D0}" destId="{6FFE8623-4392-894F-AB9D-1E249DE8C8DD}" srcOrd="0" destOrd="0" presId="urn:microsoft.com/office/officeart/2005/8/layout/lProcess1"/>
    <dgm:cxn modelId="{4C88FCCB-95ED-F044-81E6-FC4DDBDA8C8E}" type="presParOf" srcId="{FD4E7D40-69CE-194B-AC64-DFE0E3AC06D0}" destId="{9B6C36B4-2E14-DD41-AA37-637EABA5416A}" srcOrd="1" destOrd="0" presId="urn:microsoft.com/office/officeart/2005/8/layout/lProcess1"/>
    <dgm:cxn modelId="{F4557EAE-DCB1-8742-91F3-76612E326C83}" type="presParOf" srcId="{FD4E7D40-69CE-194B-AC64-DFE0E3AC06D0}" destId="{510A18EB-2775-2A43-8C68-735C2689912B}" srcOrd="2" destOrd="0" presId="urn:microsoft.com/office/officeart/2005/8/layout/l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AAE89E5-777B-5143-851B-ED2FDFDFF485}" type="doc">
      <dgm:prSet loTypeId="urn:microsoft.com/office/officeart/2005/8/layout/default" loCatId="list" qsTypeId="urn:microsoft.com/office/officeart/2005/8/quickstyle/simple4" qsCatId="simple" csTypeId="urn:microsoft.com/office/officeart/2005/8/colors/accent1_2" csCatId="accent1" phldr="1"/>
      <dgm:spPr/>
      <dgm:t>
        <a:bodyPr/>
        <a:lstStyle/>
        <a:p>
          <a:endParaRPr lang="en-US"/>
        </a:p>
      </dgm:t>
    </dgm:pt>
    <dgm:pt modelId="{D8AC5473-B969-574B-8F58-09176CC38CD2}">
      <dgm:prSet/>
      <dgm:spPr>
        <a:solidFill>
          <a:schemeClr val="accent5">
            <a:lumMod val="50000"/>
          </a:schemeClr>
        </a:solidFill>
      </dgm:spPr>
      <dgm:t>
        <a:bodyPr/>
        <a:lstStyle/>
        <a:p>
          <a:pPr rtl="0"/>
          <a:r>
            <a:rPr lang="en-US" dirty="0"/>
            <a:t>DNS-Based Authentication of Named Entities</a:t>
          </a:r>
        </a:p>
      </dgm:t>
    </dgm:pt>
    <dgm:pt modelId="{386F30D3-E5C2-4F49-9199-0364AC43EFD4}" type="parTrans" cxnId="{B133139A-1E48-FD4D-A873-905ED42793EA}">
      <dgm:prSet/>
      <dgm:spPr/>
      <dgm:t>
        <a:bodyPr/>
        <a:lstStyle/>
        <a:p>
          <a:endParaRPr lang="en-US"/>
        </a:p>
      </dgm:t>
    </dgm:pt>
    <dgm:pt modelId="{5397F25E-C9EE-0240-B002-9E8F65A33B4B}" type="sibTrans" cxnId="{B133139A-1E48-FD4D-A873-905ED42793EA}">
      <dgm:prSet/>
      <dgm:spPr/>
      <dgm:t>
        <a:bodyPr/>
        <a:lstStyle/>
        <a:p>
          <a:endParaRPr lang="en-US"/>
        </a:p>
      </dgm:t>
    </dgm:pt>
    <dgm:pt modelId="{8217E86C-C98A-CA45-81A8-3B6A5C849B59}">
      <dgm:prSet/>
      <dgm:spPr>
        <a:solidFill>
          <a:schemeClr val="accent6">
            <a:lumMod val="75000"/>
          </a:schemeClr>
        </a:solidFill>
      </dgm:spPr>
      <dgm:t>
        <a:bodyPr/>
        <a:lstStyle/>
        <a:p>
          <a:pPr rtl="0"/>
          <a:r>
            <a:rPr lang="en-US" dirty="0"/>
            <a:t>Is a protocol to allow X.509 certificates, commonly used for Transport Layer Security (TLS) to be bound to DNS names using DNSSEC</a:t>
          </a:r>
        </a:p>
      </dgm:t>
    </dgm:pt>
    <dgm:pt modelId="{EC704D98-2BA3-5646-B713-4B4D8A0AD7A9}" type="parTrans" cxnId="{660B0513-DA99-6743-B6DD-F345BB36E259}">
      <dgm:prSet/>
      <dgm:spPr/>
      <dgm:t>
        <a:bodyPr/>
        <a:lstStyle/>
        <a:p>
          <a:endParaRPr lang="en-US"/>
        </a:p>
      </dgm:t>
    </dgm:pt>
    <dgm:pt modelId="{1D4988BF-8263-7E4D-B945-428796046E98}" type="sibTrans" cxnId="{660B0513-DA99-6743-B6DD-F345BB36E259}">
      <dgm:prSet/>
      <dgm:spPr/>
      <dgm:t>
        <a:bodyPr/>
        <a:lstStyle/>
        <a:p>
          <a:endParaRPr lang="en-US"/>
        </a:p>
      </dgm:t>
    </dgm:pt>
    <dgm:pt modelId="{2D7791C2-FDB9-504C-B415-9C806DA4A827}">
      <dgm:prSet/>
      <dgm:spPr>
        <a:solidFill>
          <a:schemeClr val="accent2">
            <a:lumMod val="50000"/>
          </a:schemeClr>
        </a:solidFill>
      </dgm:spPr>
      <dgm:t>
        <a:bodyPr/>
        <a:lstStyle/>
        <a:p>
          <a:pPr rtl="0"/>
          <a:r>
            <a:rPr lang="en-US" dirty="0"/>
            <a:t>It is proposed in RFC 6698 as a way to authenticate TLS client and server entities without a certificate authority (CA)</a:t>
          </a:r>
        </a:p>
      </dgm:t>
    </dgm:pt>
    <dgm:pt modelId="{A2F43D6E-94B3-F147-ABEB-51F15D0124E5}" type="parTrans" cxnId="{C4DA777D-B822-1C45-BDD7-1E062AC4878B}">
      <dgm:prSet/>
      <dgm:spPr/>
      <dgm:t>
        <a:bodyPr/>
        <a:lstStyle/>
        <a:p>
          <a:endParaRPr lang="en-US"/>
        </a:p>
      </dgm:t>
    </dgm:pt>
    <dgm:pt modelId="{8F2C56AE-613E-ED4B-A30B-7C726C6C9F18}" type="sibTrans" cxnId="{C4DA777D-B822-1C45-BDD7-1E062AC4878B}">
      <dgm:prSet/>
      <dgm:spPr/>
      <dgm:t>
        <a:bodyPr/>
        <a:lstStyle/>
        <a:p>
          <a:endParaRPr lang="en-US"/>
        </a:p>
      </dgm:t>
    </dgm:pt>
    <dgm:pt modelId="{73715CE2-FE0F-3949-A130-F94375B8FFCD}">
      <dgm:prSet/>
      <dgm:spPr>
        <a:solidFill>
          <a:schemeClr val="accent4">
            <a:lumMod val="75000"/>
          </a:schemeClr>
        </a:solidFill>
      </dgm:spPr>
      <dgm:t>
        <a:bodyPr/>
        <a:lstStyle/>
        <a:p>
          <a:pPr rtl="0"/>
          <a:r>
            <a:rPr lang="en-US" dirty="0"/>
            <a:t>The purpose of DANE is to replace reliance on the security of the CA system with reliance on the security provided by DNSSEC</a:t>
          </a:r>
        </a:p>
      </dgm:t>
    </dgm:pt>
    <dgm:pt modelId="{F7DAFFDF-0B57-3549-8E01-E7A6E277CE39}" type="parTrans" cxnId="{674E9E7F-1C0A-6342-A6CD-FD3AD980939E}">
      <dgm:prSet/>
      <dgm:spPr/>
      <dgm:t>
        <a:bodyPr/>
        <a:lstStyle/>
        <a:p>
          <a:endParaRPr lang="en-US"/>
        </a:p>
      </dgm:t>
    </dgm:pt>
    <dgm:pt modelId="{10FD024C-476D-B64A-BC16-3DF20B7896A6}" type="sibTrans" cxnId="{674E9E7F-1C0A-6342-A6CD-FD3AD980939E}">
      <dgm:prSet/>
      <dgm:spPr/>
      <dgm:t>
        <a:bodyPr/>
        <a:lstStyle/>
        <a:p>
          <a:endParaRPr lang="en-US"/>
        </a:p>
      </dgm:t>
    </dgm:pt>
    <dgm:pt modelId="{4026EA82-F967-6042-8163-7D252449B1C2}" type="pres">
      <dgm:prSet presAssocID="{1AAE89E5-777B-5143-851B-ED2FDFDFF485}" presName="diagram" presStyleCnt="0">
        <dgm:presLayoutVars>
          <dgm:dir/>
          <dgm:resizeHandles val="exact"/>
        </dgm:presLayoutVars>
      </dgm:prSet>
      <dgm:spPr/>
    </dgm:pt>
    <dgm:pt modelId="{264FE9F5-0A1E-3444-9834-F05303A01532}" type="pres">
      <dgm:prSet presAssocID="{D8AC5473-B969-574B-8F58-09176CC38CD2}" presName="node" presStyleLbl="node1" presStyleIdx="0" presStyleCnt="4">
        <dgm:presLayoutVars>
          <dgm:bulletEnabled val="1"/>
        </dgm:presLayoutVars>
      </dgm:prSet>
      <dgm:spPr/>
    </dgm:pt>
    <dgm:pt modelId="{AFB25D3C-FEE2-AE41-89DF-5BFF3096C9D4}" type="pres">
      <dgm:prSet presAssocID="{5397F25E-C9EE-0240-B002-9E8F65A33B4B}" presName="sibTrans" presStyleCnt="0"/>
      <dgm:spPr/>
    </dgm:pt>
    <dgm:pt modelId="{31C37128-0A3B-2241-8BE1-B06CDF185D00}" type="pres">
      <dgm:prSet presAssocID="{8217E86C-C98A-CA45-81A8-3B6A5C849B59}" presName="node" presStyleLbl="node1" presStyleIdx="1" presStyleCnt="4">
        <dgm:presLayoutVars>
          <dgm:bulletEnabled val="1"/>
        </dgm:presLayoutVars>
      </dgm:prSet>
      <dgm:spPr/>
    </dgm:pt>
    <dgm:pt modelId="{0388E9DE-C8E4-8D46-88F6-BE4111B26812}" type="pres">
      <dgm:prSet presAssocID="{1D4988BF-8263-7E4D-B945-428796046E98}" presName="sibTrans" presStyleCnt="0"/>
      <dgm:spPr/>
    </dgm:pt>
    <dgm:pt modelId="{A25DB5C0-36FF-6148-8BB9-365B2378C232}" type="pres">
      <dgm:prSet presAssocID="{2D7791C2-FDB9-504C-B415-9C806DA4A827}" presName="node" presStyleLbl="node1" presStyleIdx="2" presStyleCnt="4">
        <dgm:presLayoutVars>
          <dgm:bulletEnabled val="1"/>
        </dgm:presLayoutVars>
      </dgm:prSet>
      <dgm:spPr/>
    </dgm:pt>
    <dgm:pt modelId="{73F464B8-AB8E-7C40-8A6B-84B6C2013127}" type="pres">
      <dgm:prSet presAssocID="{8F2C56AE-613E-ED4B-A30B-7C726C6C9F18}" presName="sibTrans" presStyleCnt="0"/>
      <dgm:spPr/>
    </dgm:pt>
    <dgm:pt modelId="{479E9ADA-2E2A-6D43-AE0A-51D0F523C8D2}" type="pres">
      <dgm:prSet presAssocID="{73715CE2-FE0F-3949-A130-F94375B8FFCD}" presName="node" presStyleLbl="node1" presStyleIdx="3" presStyleCnt="4">
        <dgm:presLayoutVars>
          <dgm:bulletEnabled val="1"/>
        </dgm:presLayoutVars>
      </dgm:prSet>
      <dgm:spPr/>
    </dgm:pt>
  </dgm:ptLst>
  <dgm:cxnLst>
    <dgm:cxn modelId="{C11E8511-3F44-F349-A5E5-00914B47C6F8}" type="presOf" srcId="{1AAE89E5-777B-5143-851B-ED2FDFDFF485}" destId="{4026EA82-F967-6042-8163-7D252449B1C2}" srcOrd="0" destOrd="0" presId="urn:microsoft.com/office/officeart/2005/8/layout/default"/>
    <dgm:cxn modelId="{660B0513-DA99-6743-B6DD-F345BB36E259}" srcId="{1AAE89E5-777B-5143-851B-ED2FDFDFF485}" destId="{8217E86C-C98A-CA45-81A8-3B6A5C849B59}" srcOrd="1" destOrd="0" parTransId="{EC704D98-2BA3-5646-B713-4B4D8A0AD7A9}" sibTransId="{1D4988BF-8263-7E4D-B945-428796046E98}"/>
    <dgm:cxn modelId="{65294455-26B5-5242-AA97-B06EFEC779E9}" type="presOf" srcId="{8217E86C-C98A-CA45-81A8-3B6A5C849B59}" destId="{31C37128-0A3B-2241-8BE1-B06CDF185D00}" srcOrd="0" destOrd="0" presId="urn:microsoft.com/office/officeart/2005/8/layout/default"/>
    <dgm:cxn modelId="{09437F6E-EDA8-B843-AB32-0E5FAE8C9A89}" type="presOf" srcId="{D8AC5473-B969-574B-8F58-09176CC38CD2}" destId="{264FE9F5-0A1E-3444-9834-F05303A01532}" srcOrd="0" destOrd="0" presId="urn:microsoft.com/office/officeart/2005/8/layout/default"/>
    <dgm:cxn modelId="{C4DA777D-B822-1C45-BDD7-1E062AC4878B}" srcId="{1AAE89E5-777B-5143-851B-ED2FDFDFF485}" destId="{2D7791C2-FDB9-504C-B415-9C806DA4A827}" srcOrd="2" destOrd="0" parTransId="{A2F43D6E-94B3-F147-ABEB-51F15D0124E5}" sibTransId="{8F2C56AE-613E-ED4B-A30B-7C726C6C9F18}"/>
    <dgm:cxn modelId="{674E9E7F-1C0A-6342-A6CD-FD3AD980939E}" srcId="{1AAE89E5-777B-5143-851B-ED2FDFDFF485}" destId="{73715CE2-FE0F-3949-A130-F94375B8FFCD}" srcOrd="3" destOrd="0" parTransId="{F7DAFFDF-0B57-3549-8E01-E7A6E277CE39}" sibTransId="{10FD024C-476D-B64A-BC16-3DF20B7896A6}"/>
    <dgm:cxn modelId="{B133139A-1E48-FD4D-A873-905ED42793EA}" srcId="{1AAE89E5-777B-5143-851B-ED2FDFDFF485}" destId="{D8AC5473-B969-574B-8F58-09176CC38CD2}" srcOrd="0" destOrd="0" parTransId="{386F30D3-E5C2-4F49-9199-0364AC43EFD4}" sibTransId="{5397F25E-C9EE-0240-B002-9E8F65A33B4B}"/>
    <dgm:cxn modelId="{16E144CD-E8F0-484A-9706-643509BAA0FA}" type="presOf" srcId="{2D7791C2-FDB9-504C-B415-9C806DA4A827}" destId="{A25DB5C0-36FF-6148-8BB9-365B2378C232}" srcOrd="0" destOrd="0" presId="urn:microsoft.com/office/officeart/2005/8/layout/default"/>
    <dgm:cxn modelId="{CC0662EE-51BA-DF43-8077-0AA02C8B56BB}" type="presOf" srcId="{73715CE2-FE0F-3949-A130-F94375B8FFCD}" destId="{479E9ADA-2E2A-6D43-AE0A-51D0F523C8D2}" srcOrd="0" destOrd="0" presId="urn:microsoft.com/office/officeart/2005/8/layout/default"/>
    <dgm:cxn modelId="{7769A84B-C209-4C45-A244-F93FC10DFA2C}" type="presParOf" srcId="{4026EA82-F967-6042-8163-7D252449B1C2}" destId="{264FE9F5-0A1E-3444-9834-F05303A01532}" srcOrd="0" destOrd="0" presId="urn:microsoft.com/office/officeart/2005/8/layout/default"/>
    <dgm:cxn modelId="{DD6A4B50-6640-2B43-9E94-A04A84CF8E1F}" type="presParOf" srcId="{4026EA82-F967-6042-8163-7D252449B1C2}" destId="{AFB25D3C-FEE2-AE41-89DF-5BFF3096C9D4}" srcOrd="1" destOrd="0" presId="urn:microsoft.com/office/officeart/2005/8/layout/default"/>
    <dgm:cxn modelId="{2D59662E-654E-1740-9667-B791EB781F24}" type="presParOf" srcId="{4026EA82-F967-6042-8163-7D252449B1C2}" destId="{31C37128-0A3B-2241-8BE1-B06CDF185D00}" srcOrd="2" destOrd="0" presId="urn:microsoft.com/office/officeart/2005/8/layout/default"/>
    <dgm:cxn modelId="{0C240E64-70E4-6246-A8EA-34DAB7FB2FA2}" type="presParOf" srcId="{4026EA82-F967-6042-8163-7D252449B1C2}" destId="{0388E9DE-C8E4-8D46-88F6-BE4111B26812}" srcOrd="3" destOrd="0" presId="urn:microsoft.com/office/officeart/2005/8/layout/default"/>
    <dgm:cxn modelId="{3BABAA78-BFB0-3A43-A399-E4CACCD9C4E2}" type="presParOf" srcId="{4026EA82-F967-6042-8163-7D252449B1C2}" destId="{A25DB5C0-36FF-6148-8BB9-365B2378C232}" srcOrd="4" destOrd="0" presId="urn:microsoft.com/office/officeart/2005/8/layout/default"/>
    <dgm:cxn modelId="{161DFAF8-402E-D04E-A82A-CBC99309ADB0}" type="presParOf" srcId="{4026EA82-F967-6042-8163-7D252449B1C2}" destId="{73F464B8-AB8E-7C40-8A6B-84B6C2013127}" srcOrd="5" destOrd="0" presId="urn:microsoft.com/office/officeart/2005/8/layout/default"/>
    <dgm:cxn modelId="{DEFD0398-D1E0-8342-A890-F98EAD8AA648}" type="presParOf" srcId="{4026EA82-F967-6042-8163-7D252449B1C2}" destId="{479E9ADA-2E2A-6D43-AE0A-51D0F523C8D2}"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6C8C9CF-B679-8644-9FB3-0D1FAA70B24A}" type="doc">
      <dgm:prSet loTypeId="urn:microsoft.com/office/officeart/2005/8/layout/pyramid2" loCatId="pyramid" qsTypeId="urn:microsoft.com/office/officeart/2005/8/quickstyle/simple4" qsCatId="simple" csTypeId="urn:microsoft.com/office/officeart/2005/8/colors/accent1_2" csCatId="accent1" phldr="1"/>
      <dgm:spPr/>
    </dgm:pt>
    <dgm:pt modelId="{9CC1D4D6-FA0A-2246-9F7C-12687112C3F6}">
      <dgm:prSet phldrT="[Text]" custT="1"/>
      <dgm:spPr>
        <a:ln>
          <a:noFill/>
        </a:ln>
        <a:effectLst/>
      </dgm:spPr>
      <dgm:t>
        <a:bodyPr/>
        <a:lstStyle/>
        <a:p>
          <a:r>
            <a:rPr lang="en-US" sz="1200" dirty="0"/>
            <a:t>At the low end are attackers who simply want to send e-mail that a recipient does not want to receive</a:t>
          </a:r>
        </a:p>
      </dgm:t>
    </dgm:pt>
    <dgm:pt modelId="{C6A2A740-76DF-3841-95CD-B01CBC33EEC0}" type="parTrans" cxnId="{64E95A8E-1F8E-754D-A260-FA5152E1DE39}">
      <dgm:prSet/>
      <dgm:spPr/>
      <dgm:t>
        <a:bodyPr/>
        <a:lstStyle/>
        <a:p>
          <a:endParaRPr lang="en-US"/>
        </a:p>
      </dgm:t>
    </dgm:pt>
    <dgm:pt modelId="{8000220D-BA08-FE46-BFC1-1B4819864BD2}" type="sibTrans" cxnId="{64E95A8E-1F8E-754D-A260-FA5152E1DE39}">
      <dgm:prSet/>
      <dgm:spPr/>
      <dgm:t>
        <a:bodyPr/>
        <a:lstStyle/>
        <a:p>
          <a:endParaRPr lang="en-US"/>
        </a:p>
      </dgm:t>
    </dgm:pt>
    <dgm:pt modelId="{BD05AFBD-277B-AD48-8919-A351EE84BF44}">
      <dgm:prSet custT="1"/>
      <dgm:spPr>
        <a:ln>
          <a:noFill/>
        </a:ln>
        <a:effectLst/>
      </dgm:spPr>
      <dgm:t>
        <a:bodyPr/>
        <a:lstStyle/>
        <a:p>
          <a:r>
            <a:rPr lang="en-US" sz="1200" dirty="0"/>
            <a:t>The next level are professional senders of bulk spam mail and often operate as commercial enterprises and send messages on behalf of third parties</a:t>
          </a:r>
        </a:p>
      </dgm:t>
    </dgm:pt>
    <dgm:pt modelId="{E4982A27-160A-EF41-951C-7E86826E15E1}" type="parTrans" cxnId="{B6014E6B-1744-7B49-9CC3-F4EA17AFA317}">
      <dgm:prSet/>
      <dgm:spPr/>
      <dgm:t>
        <a:bodyPr/>
        <a:lstStyle/>
        <a:p>
          <a:endParaRPr lang="en-US"/>
        </a:p>
      </dgm:t>
    </dgm:pt>
    <dgm:pt modelId="{E720A009-736D-EF4C-A0CA-635EB75F0A02}" type="sibTrans" cxnId="{B6014E6B-1744-7B49-9CC3-F4EA17AFA317}">
      <dgm:prSet/>
      <dgm:spPr/>
      <dgm:t>
        <a:bodyPr/>
        <a:lstStyle/>
        <a:p>
          <a:endParaRPr lang="en-US"/>
        </a:p>
      </dgm:t>
    </dgm:pt>
    <dgm:pt modelId="{9425AC48-3163-E04D-AA90-1EC59A734E08}">
      <dgm:prSet custT="1"/>
      <dgm:spPr>
        <a:ln>
          <a:noFill/>
        </a:ln>
        <a:effectLst/>
      </dgm:spPr>
      <dgm:t>
        <a:bodyPr/>
        <a:lstStyle/>
        <a:p>
          <a:r>
            <a:rPr lang="en-US" sz="1200" b="0" i="0" dirty="0"/>
            <a:t>The most sophisticated and financially motivated senders of messages are those who stand to receive substantial financial benefit, such as from an e-mail based fraud scheme</a:t>
          </a:r>
        </a:p>
      </dgm:t>
    </dgm:pt>
    <dgm:pt modelId="{33C87EDF-B700-3A41-B3E3-BF6A2EABF370}" type="parTrans" cxnId="{AA78436C-BEC2-5D4E-BB35-88EBD1FC8CEC}">
      <dgm:prSet/>
      <dgm:spPr/>
      <dgm:t>
        <a:bodyPr/>
        <a:lstStyle/>
        <a:p>
          <a:endParaRPr lang="en-US"/>
        </a:p>
      </dgm:t>
    </dgm:pt>
    <dgm:pt modelId="{EE71451B-BAD8-0748-9A7D-20BB5E374FDE}" type="sibTrans" cxnId="{AA78436C-BEC2-5D4E-BB35-88EBD1FC8CEC}">
      <dgm:prSet/>
      <dgm:spPr/>
      <dgm:t>
        <a:bodyPr/>
        <a:lstStyle/>
        <a:p>
          <a:endParaRPr lang="en-US"/>
        </a:p>
      </dgm:t>
    </dgm:pt>
    <dgm:pt modelId="{67E49920-C144-F04D-8103-3BDAE951159D}" type="pres">
      <dgm:prSet presAssocID="{D6C8C9CF-B679-8644-9FB3-0D1FAA70B24A}" presName="compositeShape" presStyleCnt="0">
        <dgm:presLayoutVars>
          <dgm:dir/>
          <dgm:resizeHandles/>
        </dgm:presLayoutVars>
      </dgm:prSet>
      <dgm:spPr/>
    </dgm:pt>
    <dgm:pt modelId="{71AFBD50-8486-754D-A169-DE944DDE6132}" type="pres">
      <dgm:prSet presAssocID="{D6C8C9CF-B679-8644-9FB3-0D1FAA70B24A}" presName="pyramid" presStyleLbl="node1" presStyleIdx="0" presStyleCnt="1"/>
      <dgm:spPr/>
    </dgm:pt>
    <dgm:pt modelId="{C135134D-D8DB-8E4B-AC86-4B535C84FA2A}" type="pres">
      <dgm:prSet presAssocID="{D6C8C9CF-B679-8644-9FB3-0D1FAA70B24A}" presName="theList" presStyleCnt="0"/>
      <dgm:spPr/>
    </dgm:pt>
    <dgm:pt modelId="{125C339E-4F11-1B46-BE35-E3E1A805B6F5}" type="pres">
      <dgm:prSet presAssocID="{9CC1D4D6-FA0A-2246-9F7C-12687112C3F6}" presName="aNode" presStyleLbl="fgAcc1" presStyleIdx="0" presStyleCnt="3" custLinFactY="227487" custLinFactNeighborX="-49279" custLinFactNeighborY="300000">
        <dgm:presLayoutVars>
          <dgm:bulletEnabled val="1"/>
        </dgm:presLayoutVars>
      </dgm:prSet>
      <dgm:spPr/>
    </dgm:pt>
    <dgm:pt modelId="{652F225B-26C0-484E-BBC6-F08100347409}" type="pres">
      <dgm:prSet presAssocID="{9CC1D4D6-FA0A-2246-9F7C-12687112C3F6}" presName="aSpace" presStyleCnt="0"/>
      <dgm:spPr/>
    </dgm:pt>
    <dgm:pt modelId="{55495424-309A-C641-9EE7-3186D954936C}" type="pres">
      <dgm:prSet presAssocID="{BD05AFBD-277B-AD48-8919-A351EE84BF44}" presName="aNode" presStyleLbl="fgAcc1" presStyleIdx="1" presStyleCnt="3" custLinFactY="12504" custLinFactNeighborX="-49279" custLinFactNeighborY="100000">
        <dgm:presLayoutVars>
          <dgm:bulletEnabled val="1"/>
        </dgm:presLayoutVars>
      </dgm:prSet>
      <dgm:spPr/>
    </dgm:pt>
    <dgm:pt modelId="{DE11AE31-EDD1-EA4C-B0B2-A5E348461C20}" type="pres">
      <dgm:prSet presAssocID="{BD05AFBD-277B-AD48-8919-A351EE84BF44}" presName="aSpace" presStyleCnt="0"/>
      <dgm:spPr/>
    </dgm:pt>
    <dgm:pt modelId="{27B93BF8-083B-4A4C-B716-EB033E916BB9}" type="pres">
      <dgm:prSet presAssocID="{9425AC48-3163-E04D-AA90-1EC59A734E08}" presName="aNode" presStyleLbl="fgAcc1" presStyleIdx="2" presStyleCnt="3" custLinFactY="-197477" custLinFactNeighborX="-46514" custLinFactNeighborY="-200000">
        <dgm:presLayoutVars>
          <dgm:bulletEnabled val="1"/>
        </dgm:presLayoutVars>
      </dgm:prSet>
      <dgm:spPr/>
    </dgm:pt>
    <dgm:pt modelId="{E46491A7-DA0E-BA4B-99BF-43A705101C5A}" type="pres">
      <dgm:prSet presAssocID="{9425AC48-3163-E04D-AA90-1EC59A734E08}" presName="aSpace" presStyleCnt="0"/>
      <dgm:spPr/>
    </dgm:pt>
  </dgm:ptLst>
  <dgm:cxnLst>
    <dgm:cxn modelId="{05A7462D-2FBF-5C46-A65B-054D773E8864}" type="presOf" srcId="{D6C8C9CF-B679-8644-9FB3-0D1FAA70B24A}" destId="{67E49920-C144-F04D-8103-3BDAE951159D}" srcOrd="0" destOrd="0" presId="urn:microsoft.com/office/officeart/2005/8/layout/pyramid2"/>
    <dgm:cxn modelId="{1EE04334-B3EB-F04D-942B-EA1199456816}" type="presOf" srcId="{9425AC48-3163-E04D-AA90-1EC59A734E08}" destId="{27B93BF8-083B-4A4C-B716-EB033E916BB9}" srcOrd="0" destOrd="0" presId="urn:microsoft.com/office/officeart/2005/8/layout/pyramid2"/>
    <dgm:cxn modelId="{57B2C042-B3D4-6040-A1A5-F9BCFD482C31}" type="presOf" srcId="{9CC1D4D6-FA0A-2246-9F7C-12687112C3F6}" destId="{125C339E-4F11-1B46-BE35-E3E1A805B6F5}" srcOrd="0" destOrd="0" presId="urn:microsoft.com/office/officeart/2005/8/layout/pyramid2"/>
    <dgm:cxn modelId="{B6014E6B-1744-7B49-9CC3-F4EA17AFA317}" srcId="{D6C8C9CF-B679-8644-9FB3-0D1FAA70B24A}" destId="{BD05AFBD-277B-AD48-8919-A351EE84BF44}" srcOrd="1" destOrd="0" parTransId="{E4982A27-160A-EF41-951C-7E86826E15E1}" sibTransId="{E720A009-736D-EF4C-A0CA-635EB75F0A02}"/>
    <dgm:cxn modelId="{AA78436C-BEC2-5D4E-BB35-88EBD1FC8CEC}" srcId="{D6C8C9CF-B679-8644-9FB3-0D1FAA70B24A}" destId="{9425AC48-3163-E04D-AA90-1EC59A734E08}" srcOrd="2" destOrd="0" parTransId="{33C87EDF-B700-3A41-B3E3-BF6A2EABF370}" sibTransId="{EE71451B-BAD8-0748-9A7D-20BB5E374FDE}"/>
    <dgm:cxn modelId="{6FCD8270-A7D7-B545-9517-5801C9C3FDCD}" type="presOf" srcId="{BD05AFBD-277B-AD48-8919-A351EE84BF44}" destId="{55495424-309A-C641-9EE7-3186D954936C}" srcOrd="0" destOrd="0" presId="urn:microsoft.com/office/officeart/2005/8/layout/pyramid2"/>
    <dgm:cxn modelId="{64E95A8E-1F8E-754D-A260-FA5152E1DE39}" srcId="{D6C8C9CF-B679-8644-9FB3-0D1FAA70B24A}" destId="{9CC1D4D6-FA0A-2246-9F7C-12687112C3F6}" srcOrd="0" destOrd="0" parTransId="{C6A2A740-76DF-3841-95CD-B01CBC33EEC0}" sibTransId="{8000220D-BA08-FE46-BFC1-1B4819864BD2}"/>
    <dgm:cxn modelId="{90BA1E5A-B705-1142-990A-336FBE234215}" type="presParOf" srcId="{67E49920-C144-F04D-8103-3BDAE951159D}" destId="{71AFBD50-8486-754D-A169-DE944DDE6132}" srcOrd="0" destOrd="0" presId="urn:microsoft.com/office/officeart/2005/8/layout/pyramid2"/>
    <dgm:cxn modelId="{C6808BC2-7543-934B-8826-B0D744084770}" type="presParOf" srcId="{67E49920-C144-F04D-8103-3BDAE951159D}" destId="{C135134D-D8DB-8E4B-AC86-4B535C84FA2A}" srcOrd="1" destOrd="0" presId="urn:microsoft.com/office/officeart/2005/8/layout/pyramid2"/>
    <dgm:cxn modelId="{DE5D8D7E-B0D0-8343-8D56-A66827C3B2B4}" type="presParOf" srcId="{C135134D-D8DB-8E4B-AC86-4B535C84FA2A}" destId="{125C339E-4F11-1B46-BE35-E3E1A805B6F5}" srcOrd="0" destOrd="0" presId="urn:microsoft.com/office/officeart/2005/8/layout/pyramid2"/>
    <dgm:cxn modelId="{45AE60CE-AC7C-6842-A68E-2E9A4436354F}" type="presParOf" srcId="{C135134D-D8DB-8E4B-AC86-4B535C84FA2A}" destId="{652F225B-26C0-484E-BBC6-F08100347409}" srcOrd="1" destOrd="0" presId="urn:microsoft.com/office/officeart/2005/8/layout/pyramid2"/>
    <dgm:cxn modelId="{683FF103-B75B-9840-AE51-0AE10F47B04E}" type="presParOf" srcId="{C135134D-D8DB-8E4B-AC86-4B535C84FA2A}" destId="{55495424-309A-C641-9EE7-3186D954936C}" srcOrd="2" destOrd="0" presId="urn:microsoft.com/office/officeart/2005/8/layout/pyramid2"/>
    <dgm:cxn modelId="{F7F08C80-DBDD-5648-B953-989C172EB579}" type="presParOf" srcId="{C135134D-D8DB-8E4B-AC86-4B535C84FA2A}" destId="{DE11AE31-EDD1-EA4C-B0B2-A5E348461C20}" srcOrd="3" destOrd="0" presId="urn:microsoft.com/office/officeart/2005/8/layout/pyramid2"/>
    <dgm:cxn modelId="{83CAF178-E65A-9E4F-9DEF-F34BC642FEAD}" type="presParOf" srcId="{C135134D-D8DB-8E4B-AC86-4B535C84FA2A}" destId="{27B93BF8-083B-4A4C-B716-EB033E916BB9}" srcOrd="4" destOrd="0" presId="urn:microsoft.com/office/officeart/2005/8/layout/pyramid2"/>
    <dgm:cxn modelId="{3B8A41AD-2734-3B46-94D8-627B0356B42B}" type="presParOf" srcId="{C135134D-D8DB-8E4B-AC86-4B535C84FA2A}" destId="{E46491A7-DA0E-BA4B-99BF-43A705101C5A}" srcOrd="5"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6F00F3-7A12-C54E-B910-133FB443C66B}">
      <dsp:nvSpPr>
        <dsp:cNvPr id="0" name=""/>
        <dsp:cNvSpPr/>
      </dsp:nvSpPr>
      <dsp:spPr>
        <a:xfrm>
          <a:off x="0" y="0"/>
          <a:ext cx="8136904" cy="4552528"/>
        </a:xfrm>
        <a:prstGeom prst="roundRect">
          <a:avLst>
            <a:gd name="adj" fmla="val 8500"/>
          </a:avLst>
        </a:prstGeom>
        <a:solidFill>
          <a:schemeClr val="accent1">
            <a:shade val="80000"/>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2810554" numCol="1" spcCol="1270" anchor="t" anchorCtr="0">
          <a:noAutofit/>
        </a:bodyPr>
        <a:lstStyle/>
        <a:p>
          <a:pPr marL="0" lvl="0" indent="0" algn="l" defTabSz="2089150">
            <a:lnSpc>
              <a:spcPct val="90000"/>
            </a:lnSpc>
            <a:spcBef>
              <a:spcPct val="0"/>
            </a:spcBef>
            <a:spcAft>
              <a:spcPct val="35000"/>
            </a:spcAft>
            <a:buNone/>
          </a:pPr>
          <a:r>
            <a:rPr lang="en-US" sz="4700" kern="1200" dirty="0"/>
            <a:t>Two types of protocols are used for transferring email:</a:t>
          </a:r>
        </a:p>
      </dsp:txBody>
      <dsp:txXfrm>
        <a:off x="113338" y="113338"/>
        <a:ext cx="7910228" cy="4325852"/>
      </dsp:txXfrm>
    </dsp:sp>
    <dsp:sp modelId="{9CB97B06-E7CC-CE4E-A931-A41CED6C1C87}">
      <dsp:nvSpPr>
        <dsp:cNvPr id="0" name=""/>
        <dsp:cNvSpPr/>
      </dsp:nvSpPr>
      <dsp:spPr>
        <a:xfrm>
          <a:off x="203422" y="2048637"/>
          <a:ext cx="3831059" cy="2048637"/>
        </a:xfrm>
        <a:prstGeom prst="roundRect">
          <a:avLst>
            <a:gd name="adj" fmla="val 10500"/>
          </a:avLst>
        </a:prstGeom>
        <a:solidFill>
          <a:schemeClr val="lt1">
            <a:alpha val="90000"/>
            <a:hueOff val="0"/>
            <a:satOff val="0"/>
            <a:lumOff val="0"/>
            <a:alphaOff val="0"/>
          </a:schemeClr>
        </a:solidFill>
        <a:ln w="50800" cap="flat" cmpd="sng" algn="ctr">
          <a:solidFill>
            <a:schemeClr val="accent1">
              <a:shade val="80000"/>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Used to move messages through the Internet from source to destination</a:t>
          </a:r>
        </a:p>
        <a:p>
          <a:pPr marL="171450" lvl="1" indent="-171450" algn="l" defTabSz="844550">
            <a:lnSpc>
              <a:spcPct val="90000"/>
            </a:lnSpc>
            <a:spcBef>
              <a:spcPct val="0"/>
            </a:spcBef>
            <a:spcAft>
              <a:spcPct val="15000"/>
            </a:spcAft>
            <a:buChar char="•"/>
          </a:pPr>
          <a:r>
            <a:rPr lang="en-US" sz="1900" kern="1200"/>
            <a:t>Simple Mail Transfer Protocol (SMTP)</a:t>
          </a:r>
        </a:p>
      </dsp:txBody>
      <dsp:txXfrm>
        <a:off x="266425" y="2111640"/>
        <a:ext cx="3705053" cy="1922631"/>
      </dsp:txXfrm>
    </dsp:sp>
    <dsp:sp modelId="{6B0188AB-A98B-A84D-9D04-740BFAA3AE1C}">
      <dsp:nvSpPr>
        <dsp:cNvPr id="0" name=""/>
        <dsp:cNvSpPr/>
      </dsp:nvSpPr>
      <dsp:spPr>
        <a:xfrm>
          <a:off x="4094972" y="2048637"/>
          <a:ext cx="3831059" cy="2048637"/>
        </a:xfrm>
        <a:prstGeom prst="roundRect">
          <a:avLst>
            <a:gd name="adj" fmla="val 10500"/>
          </a:avLst>
        </a:prstGeom>
        <a:solidFill>
          <a:schemeClr val="lt1">
            <a:alpha val="90000"/>
            <a:hueOff val="0"/>
            <a:satOff val="0"/>
            <a:lumOff val="0"/>
            <a:alphaOff val="0"/>
          </a:schemeClr>
        </a:solidFill>
        <a:ln w="50800" cap="flat" cmpd="sng" algn="ctr">
          <a:solidFill>
            <a:schemeClr val="accent1">
              <a:shade val="80000"/>
              <a:hueOff val="-153024"/>
              <a:satOff val="5434"/>
              <a:lumOff val="20597"/>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Used to transfer messages between mail servers</a:t>
          </a:r>
        </a:p>
        <a:p>
          <a:pPr marL="171450" lvl="1" indent="-171450" algn="l" defTabSz="844550">
            <a:lnSpc>
              <a:spcPct val="90000"/>
            </a:lnSpc>
            <a:spcBef>
              <a:spcPct val="0"/>
            </a:spcBef>
            <a:spcAft>
              <a:spcPct val="15000"/>
            </a:spcAft>
            <a:buChar char="•"/>
          </a:pPr>
          <a:r>
            <a:rPr lang="en-US" sz="1900" kern="1200" dirty="0"/>
            <a:t>IMAP and POP are the most commonly used</a:t>
          </a:r>
        </a:p>
      </dsp:txBody>
      <dsp:txXfrm>
        <a:off x="4157975" y="2111640"/>
        <a:ext cx="3705053" cy="19226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34DAFC-F23A-9644-BBCF-BB93EDE38C0F}">
      <dsp:nvSpPr>
        <dsp:cNvPr id="0" name=""/>
        <dsp:cNvSpPr/>
      </dsp:nvSpPr>
      <dsp:spPr>
        <a:xfrm>
          <a:off x="0" y="152395"/>
          <a:ext cx="2666999" cy="1600199"/>
        </a:xfrm>
        <a:prstGeom prst="rect">
          <a:avLst/>
        </a:prstGeom>
        <a:solidFill>
          <a:schemeClr val="accent2">
            <a:lumMod val="50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sz="1700" kern="1200" dirty="0"/>
            <a:t>Simple Mail Transfer Protocol</a:t>
          </a:r>
        </a:p>
      </dsp:txBody>
      <dsp:txXfrm>
        <a:off x="0" y="152395"/>
        <a:ext cx="2666999" cy="1600199"/>
      </dsp:txXfrm>
    </dsp:sp>
    <dsp:sp modelId="{C9CE7AE0-1AF4-4848-9C47-B20018A6E96F}">
      <dsp:nvSpPr>
        <dsp:cNvPr id="0" name=""/>
        <dsp:cNvSpPr/>
      </dsp:nvSpPr>
      <dsp:spPr>
        <a:xfrm>
          <a:off x="2971811" y="1752595"/>
          <a:ext cx="2666999" cy="1600199"/>
        </a:xfrm>
        <a:prstGeom prst="rect">
          <a:avLst/>
        </a:prstGeom>
        <a:solidFill>
          <a:schemeClr val="accent3">
            <a:lumMod val="75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sz="1700" kern="1200" dirty="0"/>
            <a:t>Is a text-based client-server protocol</a:t>
          </a:r>
        </a:p>
      </dsp:txBody>
      <dsp:txXfrm>
        <a:off x="2971811" y="1752595"/>
        <a:ext cx="2666999" cy="1600199"/>
      </dsp:txXfrm>
    </dsp:sp>
    <dsp:sp modelId="{771C0D72-17DD-0D42-B505-C203312DDB51}">
      <dsp:nvSpPr>
        <dsp:cNvPr id="0" name=""/>
        <dsp:cNvSpPr/>
      </dsp:nvSpPr>
      <dsp:spPr>
        <a:xfrm>
          <a:off x="5867399" y="76194"/>
          <a:ext cx="2666999" cy="1600199"/>
        </a:xfrm>
        <a:prstGeom prst="rect">
          <a:avLst/>
        </a:prstGeom>
        <a:solidFill>
          <a:schemeClr val="accent5">
            <a:lumMod val="50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sz="1700" kern="1200" dirty="0"/>
            <a:t>Encapsulates an email message in an envelope and is used to relay the encapsulated messages from source to destination through multiple </a:t>
          </a:r>
          <a:r>
            <a:rPr lang="en-US" sz="1700" kern="1200" dirty="0" err="1"/>
            <a:t>MTAs</a:t>
          </a:r>
          <a:endParaRPr lang="en-US" sz="1700" kern="1200" dirty="0"/>
        </a:p>
      </dsp:txBody>
      <dsp:txXfrm>
        <a:off x="5867399" y="76194"/>
        <a:ext cx="2666999" cy="1600199"/>
      </dsp:txXfrm>
    </dsp:sp>
    <dsp:sp modelId="{775A8041-4F14-E347-9D9F-9C089E10A5E7}">
      <dsp:nvSpPr>
        <dsp:cNvPr id="0" name=""/>
        <dsp:cNvSpPr/>
      </dsp:nvSpPr>
      <dsp:spPr>
        <a:xfrm>
          <a:off x="76196" y="3352805"/>
          <a:ext cx="2666999" cy="1600199"/>
        </a:xfrm>
        <a:prstGeom prst="rect">
          <a:avLst/>
        </a:prstGeom>
        <a:solidFill>
          <a:schemeClr val="accent5">
            <a:lumMod val="25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sz="1700" kern="1200" dirty="0"/>
            <a:t>Was originally specified in 1982 as RFC 821</a:t>
          </a:r>
        </a:p>
      </dsp:txBody>
      <dsp:txXfrm>
        <a:off x="76196" y="3352805"/>
        <a:ext cx="2666999" cy="1600199"/>
      </dsp:txXfrm>
    </dsp:sp>
    <dsp:sp modelId="{70C75229-E5B3-5643-B958-1154A464F8D9}">
      <dsp:nvSpPr>
        <dsp:cNvPr id="0" name=""/>
        <dsp:cNvSpPr/>
      </dsp:nvSpPr>
      <dsp:spPr>
        <a:xfrm>
          <a:off x="5867399" y="3429000"/>
          <a:ext cx="2666999" cy="1600199"/>
        </a:xfrm>
        <a:prstGeom prst="rect">
          <a:avLst/>
        </a:prstGeom>
        <a:solidFill>
          <a:schemeClr val="accent6">
            <a:lumMod val="50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sz="1700" kern="1200" dirty="0"/>
            <a:t>The term Extended SMTP (ESMTP) is often used to refer to later versions of SMTP</a:t>
          </a:r>
        </a:p>
      </dsp:txBody>
      <dsp:txXfrm>
        <a:off x="5867399" y="3429000"/>
        <a:ext cx="2666999" cy="16001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F89071-58DE-7F48-AA27-69ED257A3458}">
      <dsp:nvSpPr>
        <dsp:cNvPr id="0" name=""/>
        <dsp:cNvSpPr/>
      </dsp:nvSpPr>
      <dsp:spPr>
        <a:xfrm>
          <a:off x="822958" y="-609604"/>
          <a:ext cx="4968249" cy="4632950"/>
        </a:xfrm>
        <a:prstGeom prst="pie">
          <a:avLst>
            <a:gd name="adj1" fmla="val 16200000"/>
            <a:gd name="adj2" fmla="val 180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Five new message header fields are defined, which may be included in an RFC 5322 header; these fields provide information about the body of the message</a:t>
          </a:r>
        </a:p>
      </dsp:txBody>
      <dsp:txXfrm>
        <a:off x="3524148" y="245284"/>
        <a:ext cx="1685656" cy="1544316"/>
      </dsp:txXfrm>
    </dsp:sp>
    <dsp:sp modelId="{BEE27C44-ADAF-6140-86F7-1803D7077230}">
      <dsp:nvSpPr>
        <dsp:cNvPr id="0" name=""/>
        <dsp:cNvSpPr/>
      </dsp:nvSpPr>
      <dsp:spPr>
        <a:xfrm>
          <a:off x="670542" y="-457208"/>
          <a:ext cx="4968249" cy="4632950"/>
        </a:xfrm>
        <a:prstGeom prst="pie">
          <a:avLst>
            <a:gd name="adj1" fmla="val 1800000"/>
            <a:gd name="adj2" fmla="val 900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A number of content formats are defined, thus standardizing representations that support multimedia electronic mail</a:t>
          </a:r>
        </a:p>
      </dsp:txBody>
      <dsp:txXfrm>
        <a:off x="2030896" y="2465962"/>
        <a:ext cx="2247541" cy="1434008"/>
      </dsp:txXfrm>
    </dsp:sp>
    <dsp:sp modelId="{6DF23F47-D2AF-2747-A71B-8C574F0D8735}">
      <dsp:nvSpPr>
        <dsp:cNvPr id="0" name=""/>
        <dsp:cNvSpPr/>
      </dsp:nvSpPr>
      <dsp:spPr>
        <a:xfrm>
          <a:off x="441956" y="-609598"/>
          <a:ext cx="4968249" cy="4632950"/>
        </a:xfrm>
        <a:prstGeom prst="pie">
          <a:avLst>
            <a:gd name="adj1" fmla="val 9000000"/>
            <a:gd name="adj2" fmla="val 1620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Transfer encodings are defined that enable the conversion of any content format into a form that is protected from alteration by the mail system</a:t>
          </a:r>
        </a:p>
      </dsp:txBody>
      <dsp:txXfrm>
        <a:off x="974269" y="300445"/>
        <a:ext cx="1685656" cy="154431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70F2D5-B98B-CE44-9C25-1EFDE028763E}">
      <dsp:nvSpPr>
        <dsp:cNvPr id="0" name=""/>
        <dsp:cNvSpPr/>
      </dsp:nvSpPr>
      <dsp:spPr>
        <a:xfrm>
          <a:off x="0" y="233392"/>
          <a:ext cx="7570787" cy="757575"/>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587577" tIns="270764" rIns="587577" bIns="92456" numCol="1" spcCol="1270" anchor="t" anchorCtr="0">
          <a:noAutofit/>
        </a:bodyPr>
        <a:lstStyle/>
        <a:p>
          <a:pPr marL="114300" lvl="1" indent="-114300" algn="l" defTabSz="577850" rtl="0">
            <a:lnSpc>
              <a:spcPct val="90000"/>
            </a:lnSpc>
            <a:spcBef>
              <a:spcPct val="0"/>
            </a:spcBef>
            <a:spcAft>
              <a:spcPct val="15000"/>
            </a:spcAft>
            <a:buChar char="•"/>
          </a:pPr>
          <a:r>
            <a:rPr lang="en-US" sz="1300" kern="1200" dirty="0"/>
            <a:t>Must have the parameter value 1.0</a:t>
          </a:r>
        </a:p>
        <a:p>
          <a:pPr marL="114300" lvl="1" indent="-114300" algn="l" defTabSz="577850" rtl="0">
            <a:lnSpc>
              <a:spcPct val="90000"/>
            </a:lnSpc>
            <a:spcBef>
              <a:spcPct val="0"/>
            </a:spcBef>
            <a:spcAft>
              <a:spcPct val="15000"/>
            </a:spcAft>
            <a:buChar char="•"/>
          </a:pPr>
          <a:r>
            <a:rPr lang="en-US" sz="1300" kern="1200" dirty="0"/>
            <a:t>This field indicates that the message conforms to RFCs 2045 and 2046</a:t>
          </a:r>
        </a:p>
      </dsp:txBody>
      <dsp:txXfrm>
        <a:off x="0" y="233392"/>
        <a:ext cx="7570787" cy="757575"/>
      </dsp:txXfrm>
    </dsp:sp>
    <dsp:sp modelId="{F3CA23DE-DCA7-8A4B-85EC-47D5EDFB354E}">
      <dsp:nvSpPr>
        <dsp:cNvPr id="0" name=""/>
        <dsp:cNvSpPr/>
      </dsp:nvSpPr>
      <dsp:spPr>
        <a:xfrm>
          <a:off x="378539" y="41512"/>
          <a:ext cx="5299550" cy="383760"/>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0310" tIns="0" rIns="200310" bIns="0" numCol="1" spcCol="1270" anchor="ctr" anchorCtr="0">
          <a:noAutofit/>
        </a:bodyPr>
        <a:lstStyle/>
        <a:p>
          <a:pPr marL="0" lvl="0" indent="0" algn="l" defTabSz="577850" rtl="0">
            <a:lnSpc>
              <a:spcPct val="90000"/>
            </a:lnSpc>
            <a:spcBef>
              <a:spcPct val="0"/>
            </a:spcBef>
            <a:spcAft>
              <a:spcPct val="35000"/>
            </a:spcAft>
            <a:buNone/>
          </a:pPr>
          <a:r>
            <a:rPr lang="en-US" sz="1300" kern="1200" dirty="0"/>
            <a:t>MIME-Version</a:t>
          </a:r>
        </a:p>
      </dsp:txBody>
      <dsp:txXfrm>
        <a:off x="397273" y="60246"/>
        <a:ext cx="5262082" cy="346292"/>
      </dsp:txXfrm>
    </dsp:sp>
    <dsp:sp modelId="{E8BFF411-F451-A341-8D87-49C77FF491D5}">
      <dsp:nvSpPr>
        <dsp:cNvPr id="0" name=""/>
        <dsp:cNvSpPr/>
      </dsp:nvSpPr>
      <dsp:spPr>
        <a:xfrm>
          <a:off x="0" y="1253047"/>
          <a:ext cx="7570787" cy="921375"/>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587577" tIns="270764" rIns="587577" bIns="92456" numCol="1" spcCol="1270" anchor="t" anchorCtr="0">
          <a:noAutofit/>
        </a:bodyPr>
        <a:lstStyle/>
        <a:p>
          <a:pPr marL="114300" lvl="1" indent="-114300" algn="l" defTabSz="577850" rtl="0">
            <a:lnSpc>
              <a:spcPct val="90000"/>
            </a:lnSpc>
            <a:spcBef>
              <a:spcPct val="0"/>
            </a:spcBef>
            <a:spcAft>
              <a:spcPct val="15000"/>
            </a:spcAft>
            <a:buChar char="•"/>
          </a:pPr>
          <a:r>
            <a:rPr lang="en-US" sz="1300" kern="1200" dirty="0"/>
            <a:t>Describes the data contained in the body with sufficient detail that the receiving user agent can pick an appropriate agent or mechanism to represent the data to the user or otherwise deal with the data in an appropriate manner</a:t>
          </a:r>
        </a:p>
      </dsp:txBody>
      <dsp:txXfrm>
        <a:off x="0" y="1253047"/>
        <a:ext cx="7570787" cy="921375"/>
      </dsp:txXfrm>
    </dsp:sp>
    <dsp:sp modelId="{9D394F1D-EBFB-3948-A773-BA9E32EB8A2D}">
      <dsp:nvSpPr>
        <dsp:cNvPr id="0" name=""/>
        <dsp:cNvSpPr/>
      </dsp:nvSpPr>
      <dsp:spPr>
        <a:xfrm>
          <a:off x="378539" y="1061167"/>
          <a:ext cx="5299550" cy="383760"/>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0310" tIns="0" rIns="200310" bIns="0" numCol="1" spcCol="1270" anchor="ctr" anchorCtr="0">
          <a:noAutofit/>
        </a:bodyPr>
        <a:lstStyle/>
        <a:p>
          <a:pPr marL="0" lvl="0" indent="0" algn="l" defTabSz="577850" rtl="0">
            <a:lnSpc>
              <a:spcPct val="90000"/>
            </a:lnSpc>
            <a:spcBef>
              <a:spcPct val="0"/>
            </a:spcBef>
            <a:spcAft>
              <a:spcPct val="35000"/>
            </a:spcAft>
            <a:buNone/>
          </a:pPr>
          <a:r>
            <a:rPr lang="en-US" sz="1300" kern="1200" dirty="0"/>
            <a:t>Content-Type</a:t>
          </a:r>
        </a:p>
      </dsp:txBody>
      <dsp:txXfrm>
        <a:off x="397273" y="1079901"/>
        <a:ext cx="5262082" cy="346292"/>
      </dsp:txXfrm>
    </dsp:sp>
    <dsp:sp modelId="{65D12871-84DA-1740-9B7A-B977929B67B0}">
      <dsp:nvSpPr>
        <dsp:cNvPr id="0" name=""/>
        <dsp:cNvSpPr/>
      </dsp:nvSpPr>
      <dsp:spPr>
        <a:xfrm>
          <a:off x="0" y="2436502"/>
          <a:ext cx="7570787" cy="7371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587577" tIns="270764" rIns="587577" bIns="92456" numCol="1" spcCol="1270" anchor="t" anchorCtr="0">
          <a:noAutofit/>
        </a:bodyPr>
        <a:lstStyle/>
        <a:p>
          <a:pPr marL="114300" lvl="1" indent="-114300" algn="l" defTabSz="577850" rtl="0">
            <a:lnSpc>
              <a:spcPct val="90000"/>
            </a:lnSpc>
            <a:spcBef>
              <a:spcPct val="0"/>
            </a:spcBef>
            <a:spcAft>
              <a:spcPct val="15000"/>
            </a:spcAft>
            <a:buChar char="•"/>
          </a:pPr>
          <a:r>
            <a:rPr lang="en-US" sz="1300" kern="1200" dirty="0"/>
            <a:t>Indicates the type of transformation that has been used to represent the body of the message in a way that is acceptable for mail transport</a:t>
          </a:r>
        </a:p>
      </dsp:txBody>
      <dsp:txXfrm>
        <a:off x="0" y="2436502"/>
        <a:ext cx="7570787" cy="737100"/>
      </dsp:txXfrm>
    </dsp:sp>
    <dsp:sp modelId="{68DCEE62-EEE0-0F46-AD28-366444FAC71E}">
      <dsp:nvSpPr>
        <dsp:cNvPr id="0" name=""/>
        <dsp:cNvSpPr/>
      </dsp:nvSpPr>
      <dsp:spPr>
        <a:xfrm>
          <a:off x="378539" y="2244622"/>
          <a:ext cx="5299550" cy="383760"/>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0310" tIns="0" rIns="200310" bIns="0" numCol="1" spcCol="1270" anchor="ctr" anchorCtr="0">
          <a:noAutofit/>
        </a:bodyPr>
        <a:lstStyle/>
        <a:p>
          <a:pPr marL="0" lvl="0" indent="0" algn="l" defTabSz="577850" rtl="0">
            <a:lnSpc>
              <a:spcPct val="90000"/>
            </a:lnSpc>
            <a:spcBef>
              <a:spcPct val="0"/>
            </a:spcBef>
            <a:spcAft>
              <a:spcPct val="35000"/>
            </a:spcAft>
            <a:buNone/>
          </a:pPr>
          <a:r>
            <a:rPr lang="en-US" sz="1300" kern="1200" dirty="0"/>
            <a:t>Content-Transfer-Encoding</a:t>
          </a:r>
        </a:p>
      </dsp:txBody>
      <dsp:txXfrm>
        <a:off x="397273" y="2263356"/>
        <a:ext cx="5262082" cy="346292"/>
      </dsp:txXfrm>
    </dsp:sp>
    <dsp:sp modelId="{ECB79F2C-3DB5-E846-95BD-E5064A03373D}">
      <dsp:nvSpPr>
        <dsp:cNvPr id="0" name=""/>
        <dsp:cNvSpPr/>
      </dsp:nvSpPr>
      <dsp:spPr>
        <a:xfrm>
          <a:off x="0" y="3435682"/>
          <a:ext cx="7570787" cy="552825"/>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587577" tIns="270764" rIns="587577" bIns="92456" numCol="1" spcCol="1270" anchor="t" anchorCtr="0">
          <a:noAutofit/>
        </a:bodyPr>
        <a:lstStyle/>
        <a:p>
          <a:pPr marL="114300" lvl="1" indent="-114300" algn="l" defTabSz="577850" rtl="0">
            <a:lnSpc>
              <a:spcPct val="90000"/>
            </a:lnSpc>
            <a:spcBef>
              <a:spcPct val="0"/>
            </a:spcBef>
            <a:spcAft>
              <a:spcPct val="15000"/>
            </a:spcAft>
            <a:buChar char="•"/>
          </a:pPr>
          <a:r>
            <a:rPr lang="en-US" sz="1300" kern="1200" dirty="0"/>
            <a:t>Used to identify MIME entities uniquely in multiple contexts</a:t>
          </a:r>
        </a:p>
      </dsp:txBody>
      <dsp:txXfrm>
        <a:off x="0" y="3435682"/>
        <a:ext cx="7570787" cy="552825"/>
      </dsp:txXfrm>
    </dsp:sp>
    <dsp:sp modelId="{55DCFBF2-A92B-2D49-8E14-712808571A32}">
      <dsp:nvSpPr>
        <dsp:cNvPr id="0" name=""/>
        <dsp:cNvSpPr/>
      </dsp:nvSpPr>
      <dsp:spPr>
        <a:xfrm>
          <a:off x="378539" y="3243802"/>
          <a:ext cx="5299550" cy="383760"/>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0310" tIns="0" rIns="200310" bIns="0" numCol="1" spcCol="1270" anchor="ctr" anchorCtr="0">
          <a:noAutofit/>
        </a:bodyPr>
        <a:lstStyle/>
        <a:p>
          <a:pPr marL="0" lvl="0" indent="0" algn="l" defTabSz="577850" rtl="0">
            <a:lnSpc>
              <a:spcPct val="90000"/>
            </a:lnSpc>
            <a:spcBef>
              <a:spcPct val="0"/>
            </a:spcBef>
            <a:spcAft>
              <a:spcPct val="35000"/>
            </a:spcAft>
            <a:buNone/>
          </a:pPr>
          <a:r>
            <a:rPr lang="en-US" sz="1300" kern="1200" dirty="0"/>
            <a:t>Content-ID</a:t>
          </a:r>
        </a:p>
      </dsp:txBody>
      <dsp:txXfrm>
        <a:off x="397273" y="3262536"/>
        <a:ext cx="5262082" cy="346292"/>
      </dsp:txXfrm>
    </dsp:sp>
    <dsp:sp modelId="{7052E4C0-0365-DF4E-996C-A00169E89A13}">
      <dsp:nvSpPr>
        <dsp:cNvPr id="0" name=""/>
        <dsp:cNvSpPr/>
      </dsp:nvSpPr>
      <dsp:spPr>
        <a:xfrm>
          <a:off x="0" y="4250587"/>
          <a:ext cx="7570787" cy="7371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587577" tIns="270764" rIns="587577" bIns="92456" numCol="1" spcCol="1270" anchor="t" anchorCtr="0">
          <a:noAutofit/>
        </a:bodyPr>
        <a:lstStyle/>
        <a:p>
          <a:pPr marL="114300" lvl="1" indent="-114300" algn="l" defTabSz="577850" rtl="0">
            <a:lnSpc>
              <a:spcPct val="90000"/>
            </a:lnSpc>
            <a:spcBef>
              <a:spcPct val="0"/>
            </a:spcBef>
            <a:spcAft>
              <a:spcPct val="15000"/>
            </a:spcAft>
            <a:buChar char="•"/>
          </a:pPr>
          <a:r>
            <a:rPr lang="en-US" sz="1300" kern="1200" dirty="0"/>
            <a:t>A text description of the object with the body;  this is useful when the object is not readable</a:t>
          </a:r>
        </a:p>
      </dsp:txBody>
      <dsp:txXfrm>
        <a:off x="0" y="4250587"/>
        <a:ext cx="7570787" cy="737100"/>
      </dsp:txXfrm>
    </dsp:sp>
    <dsp:sp modelId="{AFA02130-531F-2541-A40D-4D4C90AABF70}">
      <dsp:nvSpPr>
        <dsp:cNvPr id="0" name=""/>
        <dsp:cNvSpPr/>
      </dsp:nvSpPr>
      <dsp:spPr>
        <a:xfrm>
          <a:off x="378539" y="4058707"/>
          <a:ext cx="5299550" cy="383760"/>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0310" tIns="0" rIns="200310" bIns="0" numCol="1" spcCol="1270" anchor="ctr" anchorCtr="0">
          <a:noAutofit/>
        </a:bodyPr>
        <a:lstStyle/>
        <a:p>
          <a:pPr marL="0" lvl="0" indent="0" algn="l" defTabSz="577850" rtl="0">
            <a:lnSpc>
              <a:spcPct val="90000"/>
            </a:lnSpc>
            <a:spcBef>
              <a:spcPct val="0"/>
            </a:spcBef>
            <a:spcAft>
              <a:spcPct val="35000"/>
            </a:spcAft>
            <a:buNone/>
          </a:pPr>
          <a:r>
            <a:rPr lang="en-US" sz="1300" kern="1200" dirty="0"/>
            <a:t>Content-Description</a:t>
          </a:r>
        </a:p>
      </dsp:txBody>
      <dsp:txXfrm>
        <a:off x="397273" y="4077441"/>
        <a:ext cx="5262082" cy="34629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0241FA-7A3B-2540-99A4-A6418DDD1EA1}">
      <dsp:nvSpPr>
        <dsp:cNvPr id="0" name=""/>
        <dsp:cNvSpPr/>
      </dsp:nvSpPr>
      <dsp:spPr>
        <a:xfrm>
          <a:off x="0" y="0"/>
          <a:ext cx="6522720" cy="955548"/>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i="0" kern="1200" dirty="0"/>
            <a:t>Generate a pseudorandom session key for a particular symmetric encryption algorithm</a:t>
          </a:r>
        </a:p>
      </dsp:txBody>
      <dsp:txXfrm>
        <a:off x="27987" y="27987"/>
        <a:ext cx="5410865" cy="899574"/>
      </dsp:txXfrm>
    </dsp:sp>
    <dsp:sp modelId="{22ADCE59-A6D1-984D-BF84-74718F412EC1}">
      <dsp:nvSpPr>
        <dsp:cNvPr id="0" name=""/>
        <dsp:cNvSpPr/>
      </dsp:nvSpPr>
      <dsp:spPr>
        <a:xfrm>
          <a:off x="546277" y="1129284"/>
          <a:ext cx="6522720" cy="955548"/>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i="0" kern="1200" dirty="0"/>
            <a:t>For each recipient, encrypt the session key with the recipient’s public RSA key</a:t>
          </a:r>
        </a:p>
      </dsp:txBody>
      <dsp:txXfrm>
        <a:off x="574264" y="1157271"/>
        <a:ext cx="5299362" cy="899574"/>
      </dsp:txXfrm>
    </dsp:sp>
    <dsp:sp modelId="{A7C405DB-DC2C-E540-914D-23DD9BB65F79}">
      <dsp:nvSpPr>
        <dsp:cNvPr id="0" name=""/>
        <dsp:cNvSpPr/>
      </dsp:nvSpPr>
      <dsp:spPr>
        <a:xfrm>
          <a:off x="1084402" y="2258568"/>
          <a:ext cx="6522720" cy="955548"/>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i="0" kern="1200" dirty="0"/>
            <a:t>For each recipient, prepare a block known as </a:t>
          </a:r>
          <a:r>
            <a:rPr lang="en-US" sz="1500" b="1" i="0" kern="1200" dirty="0">
              <a:latin typeface="Courier New"/>
              <a:cs typeface="Courier New"/>
            </a:rPr>
            <a:t>RecipientInfo </a:t>
          </a:r>
          <a:r>
            <a:rPr lang="en-US" sz="1500" b="1" i="0" kern="1200" dirty="0">
              <a:cs typeface="Courier New"/>
            </a:rPr>
            <a:t>that contains an identifier of the recipient’s public-key certificate, an identifier of the algorithm used to encrypt the session key, and the encrypted session key</a:t>
          </a:r>
        </a:p>
      </dsp:txBody>
      <dsp:txXfrm>
        <a:off x="1112389" y="2286555"/>
        <a:ext cx="5307515" cy="899574"/>
      </dsp:txXfrm>
    </dsp:sp>
    <dsp:sp modelId="{D3171E81-8DA9-F04B-85CE-0B54B5DF11AD}">
      <dsp:nvSpPr>
        <dsp:cNvPr id="0" name=""/>
        <dsp:cNvSpPr/>
      </dsp:nvSpPr>
      <dsp:spPr>
        <a:xfrm>
          <a:off x="1630679" y="3387852"/>
          <a:ext cx="6522720" cy="955548"/>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i="0" kern="1200" dirty="0">
              <a:cs typeface="Courier New"/>
            </a:rPr>
            <a:t>Encrypt the message content with the session key</a:t>
          </a:r>
          <a:r>
            <a:rPr lang="en-US" sz="1500" b="1" i="0" kern="1200" dirty="0"/>
            <a:t> </a:t>
          </a:r>
        </a:p>
      </dsp:txBody>
      <dsp:txXfrm>
        <a:off x="1658666" y="3415839"/>
        <a:ext cx="5299362" cy="899574"/>
      </dsp:txXfrm>
    </dsp:sp>
    <dsp:sp modelId="{4F1B002C-C953-264E-AD33-8E894E64E173}">
      <dsp:nvSpPr>
        <dsp:cNvPr id="0" name=""/>
        <dsp:cNvSpPr/>
      </dsp:nvSpPr>
      <dsp:spPr>
        <a:xfrm>
          <a:off x="5901613" y="731862"/>
          <a:ext cx="621106" cy="621106"/>
        </a:xfrm>
        <a:prstGeom prst="downArrow">
          <a:avLst>
            <a:gd name="adj1" fmla="val 55000"/>
            <a:gd name="adj2" fmla="val 45000"/>
          </a:avLst>
        </a:prstGeom>
        <a:solidFill>
          <a:schemeClr val="accent1">
            <a:alpha val="90000"/>
            <a:tint val="40000"/>
            <a:hueOff val="0"/>
            <a:satOff val="0"/>
            <a:lumOff val="0"/>
            <a:alphaOff val="0"/>
          </a:schemeClr>
        </a:solidFill>
        <a:ln w="38100" cap="flat" cmpd="sng" algn="ctr">
          <a:solidFill>
            <a:schemeClr val="tx1"/>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dirty="0"/>
        </a:p>
      </dsp:txBody>
      <dsp:txXfrm>
        <a:off x="6041362" y="731862"/>
        <a:ext cx="341608" cy="467382"/>
      </dsp:txXfrm>
    </dsp:sp>
    <dsp:sp modelId="{B57C5CB7-9E23-374F-9AD0-A772CEA91AF0}">
      <dsp:nvSpPr>
        <dsp:cNvPr id="0" name=""/>
        <dsp:cNvSpPr/>
      </dsp:nvSpPr>
      <dsp:spPr>
        <a:xfrm>
          <a:off x="6447891" y="1861146"/>
          <a:ext cx="621106" cy="621106"/>
        </a:xfrm>
        <a:prstGeom prst="downArrow">
          <a:avLst>
            <a:gd name="adj1" fmla="val 55000"/>
            <a:gd name="adj2" fmla="val 45000"/>
          </a:avLst>
        </a:prstGeom>
        <a:solidFill>
          <a:schemeClr val="accent1">
            <a:alpha val="90000"/>
            <a:tint val="40000"/>
            <a:hueOff val="0"/>
            <a:satOff val="0"/>
            <a:lumOff val="0"/>
            <a:alphaOff val="0"/>
          </a:schemeClr>
        </a:solidFill>
        <a:ln w="38100" cap="flat" cmpd="sng" algn="ctr">
          <a:solidFill>
            <a:schemeClr val="tx1"/>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dirty="0"/>
        </a:p>
      </dsp:txBody>
      <dsp:txXfrm>
        <a:off x="6587640" y="1861146"/>
        <a:ext cx="341608" cy="467382"/>
      </dsp:txXfrm>
    </dsp:sp>
    <dsp:sp modelId="{75224DAF-6741-704C-A1FB-BF13866920F8}">
      <dsp:nvSpPr>
        <dsp:cNvPr id="0" name=""/>
        <dsp:cNvSpPr/>
      </dsp:nvSpPr>
      <dsp:spPr>
        <a:xfrm>
          <a:off x="6986016" y="2990430"/>
          <a:ext cx="621106" cy="621106"/>
        </a:xfrm>
        <a:prstGeom prst="downArrow">
          <a:avLst>
            <a:gd name="adj1" fmla="val 55000"/>
            <a:gd name="adj2" fmla="val 45000"/>
          </a:avLst>
        </a:prstGeom>
        <a:solidFill>
          <a:schemeClr val="accent1">
            <a:alpha val="90000"/>
            <a:tint val="40000"/>
            <a:hueOff val="0"/>
            <a:satOff val="0"/>
            <a:lumOff val="0"/>
            <a:alphaOff val="0"/>
          </a:schemeClr>
        </a:solidFill>
        <a:ln w="38100" cap="flat" cmpd="sng" algn="ctr">
          <a:solidFill>
            <a:schemeClr val="tx1"/>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dirty="0"/>
        </a:p>
      </dsp:txBody>
      <dsp:txXfrm>
        <a:off x="7125765" y="2990430"/>
        <a:ext cx="341608" cy="46738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83A533-B32F-3445-A521-7E6E85915F15}">
      <dsp:nvSpPr>
        <dsp:cNvPr id="0" name=""/>
        <dsp:cNvSpPr/>
      </dsp:nvSpPr>
      <dsp:spPr>
        <a:xfrm>
          <a:off x="292100" y="0"/>
          <a:ext cx="8331200" cy="5207000"/>
        </a:xfrm>
        <a:prstGeom prst="swooshArrow">
          <a:avLst>
            <a:gd name="adj1" fmla="val 25000"/>
            <a:gd name="adj2" fmla="val 25000"/>
          </a:avLst>
        </a:prstGeom>
        <a:solidFill>
          <a:schemeClr val="accent1">
            <a:tint val="40000"/>
            <a:hueOff val="0"/>
            <a:satOff val="0"/>
            <a:lumOff val="0"/>
            <a:alphaOff val="0"/>
          </a:schemeClr>
        </a:solidFill>
        <a:ln>
          <a:noFill/>
        </a:ln>
        <a:effectLst>
          <a:glow rad="38100">
            <a:schemeClr val="accent1">
              <a:alpha val="45000"/>
            </a:schemeClr>
          </a:glow>
          <a:softEdge rad="101600"/>
        </a:effectLst>
      </dsp:spPr>
      <dsp:style>
        <a:lnRef idx="0">
          <a:scrgbClr r="0" g="0" b="0"/>
        </a:lnRef>
        <a:fillRef idx="1">
          <a:scrgbClr r="0" g="0" b="0"/>
        </a:fillRef>
        <a:effectRef idx="2">
          <a:scrgbClr r="0" g="0" b="0"/>
        </a:effectRef>
        <a:fontRef idx="minor"/>
      </dsp:style>
    </dsp:sp>
    <dsp:sp modelId="{39B3DB2F-CFDB-3D46-BC03-E9933E33FB8F}">
      <dsp:nvSpPr>
        <dsp:cNvPr id="0" name=""/>
        <dsp:cNvSpPr/>
      </dsp:nvSpPr>
      <dsp:spPr>
        <a:xfrm>
          <a:off x="1112723" y="3871925"/>
          <a:ext cx="191617" cy="191617"/>
        </a:xfrm>
        <a:prstGeom prst="ellipse">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70F67D8F-56D9-E74F-8BDF-5458066225AA}">
      <dsp:nvSpPr>
        <dsp:cNvPr id="0" name=""/>
        <dsp:cNvSpPr/>
      </dsp:nvSpPr>
      <dsp:spPr>
        <a:xfrm>
          <a:off x="1219202" y="3962405"/>
          <a:ext cx="1424635" cy="12392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534" tIns="0" rIns="0" bIns="0" numCol="1" spcCol="1270" anchor="t" anchorCtr="0">
          <a:noAutofit/>
        </a:bodyPr>
        <a:lstStyle/>
        <a:p>
          <a:pPr marL="0" lvl="0" indent="0" algn="l" defTabSz="622300">
            <a:lnSpc>
              <a:spcPct val="90000"/>
            </a:lnSpc>
            <a:spcBef>
              <a:spcPct val="0"/>
            </a:spcBef>
            <a:spcAft>
              <a:spcPct val="35000"/>
            </a:spcAft>
            <a:buNone/>
          </a:pPr>
          <a:r>
            <a:rPr lang="en-US" sz="1400" b="1" kern="1200" dirty="0"/>
            <a:t>Select a message digest algorithm (SHA or MD5)</a:t>
          </a:r>
        </a:p>
      </dsp:txBody>
      <dsp:txXfrm>
        <a:off x="1219202" y="3962405"/>
        <a:ext cx="1424635" cy="1239266"/>
      </dsp:txXfrm>
    </dsp:sp>
    <dsp:sp modelId="{87961540-DD8B-5449-83AA-9C3C44DC1EF4}">
      <dsp:nvSpPr>
        <dsp:cNvPr id="0" name=""/>
        <dsp:cNvSpPr/>
      </dsp:nvSpPr>
      <dsp:spPr>
        <a:xfrm>
          <a:off x="2466543" y="2660776"/>
          <a:ext cx="333248" cy="333248"/>
        </a:xfrm>
        <a:prstGeom prst="ellipse">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E7240535-9187-B840-9E04-359208A868C4}">
      <dsp:nvSpPr>
        <dsp:cNvPr id="0" name=""/>
        <dsp:cNvSpPr/>
      </dsp:nvSpPr>
      <dsp:spPr>
        <a:xfrm>
          <a:off x="2667003" y="2895600"/>
          <a:ext cx="1749552" cy="1871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581" tIns="0" rIns="0" bIns="0" numCol="1" spcCol="1270" anchor="t" anchorCtr="0">
          <a:noAutofit/>
        </a:bodyPr>
        <a:lstStyle/>
        <a:p>
          <a:pPr marL="0" lvl="0" indent="0" algn="l" defTabSz="622300">
            <a:lnSpc>
              <a:spcPct val="90000"/>
            </a:lnSpc>
            <a:spcBef>
              <a:spcPct val="0"/>
            </a:spcBef>
            <a:spcAft>
              <a:spcPct val="35000"/>
            </a:spcAft>
            <a:buNone/>
          </a:pPr>
          <a:r>
            <a:rPr lang="en-US" sz="1400" b="1" kern="1200" dirty="0"/>
            <a:t>Compute the message digest (hash function) of the content to be signed</a:t>
          </a:r>
        </a:p>
      </dsp:txBody>
      <dsp:txXfrm>
        <a:off x="2667003" y="2895600"/>
        <a:ext cx="1749552" cy="1871602"/>
      </dsp:txXfrm>
    </dsp:sp>
    <dsp:sp modelId="{4CFE7342-B602-1544-9847-E9A231A05FD5}">
      <dsp:nvSpPr>
        <dsp:cNvPr id="0" name=""/>
        <dsp:cNvSpPr/>
      </dsp:nvSpPr>
      <dsp:spPr>
        <a:xfrm>
          <a:off x="4195267" y="1768297"/>
          <a:ext cx="441553" cy="441553"/>
        </a:xfrm>
        <a:prstGeom prst="ellipse">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9A149516-666B-5D44-8845-9B7ED7179393}">
      <dsp:nvSpPr>
        <dsp:cNvPr id="0" name=""/>
        <dsp:cNvSpPr/>
      </dsp:nvSpPr>
      <dsp:spPr>
        <a:xfrm>
          <a:off x="4495806" y="2209791"/>
          <a:ext cx="1749552" cy="21003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3970" tIns="0" rIns="0" bIns="0" numCol="1" spcCol="1270" anchor="t" anchorCtr="0">
          <a:noAutofit/>
        </a:bodyPr>
        <a:lstStyle/>
        <a:p>
          <a:pPr marL="0" lvl="0" indent="0" algn="l" defTabSz="622300">
            <a:lnSpc>
              <a:spcPct val="90000"/>
            </a:lnSpc>
            <a:spcBef>
              <a:spcPct val="0"/>
            </a:spcBef>
            <a:spcAft>
              <a:spcPct val="35000"/>
            </a:spcAft>
            <a:buNone/>
          </a:pPr>
          <a:r>
            <a:rPr lang="en-US" sz="1400" b="1" kern="1200" dirty="0"/>
            <a:t>Encrypt the message digest with the signer’s private key</a:t>
          </a:r>
        </a:p>
      </dsp:txBody>
      <dsp:txXfrm>
        <a:off x="4495806" y="2209791"/>
        <a:ext cx="1749552" cy="2100340"/>
      </dsp:txXfrm>
    </dsp:sp>
    <dsp:sp modelId="{21544247-92C1-3D44-99B2-72E06AC3A1AF}">
      <dsp:nvSpPr>
        <dsp:cNvPr id="0" name=""/>
        <dsp:cNvSpPr/>
      </dsp:nvSpPr>
      <dsp:spPr>
        <a:xfrm>
          <a:off x="6078118" y="1177823"/>
          <a:ext cx="591515" cy="591515"/>
        </a:xfrm>
        <a:prstGeom prst="ellipse">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A1C86641-BAF9-664F-9EAC-CE643C68B505}">
      <dsp:nvSpPr>
        <dsp:cNvPr id="0" name=""/>
        <dsp:cNvSpPr/>
      </dsp:nvSpPr>
      <dsp:spPr>
        <a:xfrm>
          <a:off x="6476994" y="1752616"/>
          <a:ext cx="1749552" cy="33269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3432" tIns="0" rIns="0" bIns="0" numCol="1" spcCol="1270" anchor="t" anchorCtr="0">
          <a:noAutofit/>
        </a:bodyPr>
        <a:lstStyle/>
        <a:p>
          <a:pPr marL="0" lvl="0" indent="0" algn="l" defTabSz="622300">
            <a:lnSpc>
              <a:spcPct val="90000"/>
            </a:lnSpc>
            <a:spcBef>
              <a:spcPct val="0"/>
            </a:spcBef>
            <a:spcAft>
              <a:spcPct val="35000"/>
            </a:spcAft>
            <a:buNone/>
          </a:pPr>
          <a:r>
            <a:rPr lang="en-US" sz="1400" b="1" kern="1200" dirty="0"/>
            <a:t>Prepare a block known as </a:t>
          </a:r>
          <a:r>
            <a:rPr lang="en-US" sz="1400" b="1" kern="1200" dirty="0">
              <a:latin typeface="Courier New"/>
              <a:cs typeface="Courier New"/>
            </a:rPr>
            <a:t>SignerInfo </a:t>
          </a:r>
          <a:r>
            <a:rPr lang="en-US" sz="1400" b="1" kern="1200" dirty="0">
              <a:cs typeface="Courier New"/>
            </a:rPr>
            <a:t>that contains the signer’s public-key certificate, an identifier of the message digest algorithm, an identifier of the algorithm used to encrypt the message digest, and the encrypted message digest</a:t>
          </a:r>
          <a:endParaRPr lang="en-US" sz="1400" b="1" kern="1200" dirty="0"/>
        </a:p>
      </dsp:txBody>
      <dsp:txXfrm>
        <a:off x="6476994" y="1752616"/>
        <a:ext cx="1749552" cy="332699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40E4EC-D131-0C41-A714-976262004000}">
      <dsp:nvSpPr>
        <dsp:cNvPr id="0" name=""/>
        <dsp:cNvSpPr/>
      </dsp:nvSpPr>
      <dsp:spPr>
        <a:xfrm>
          <a:off x="228599" y="1119788"/>
          <a:ext cx="2467272" cy="616818"/>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i="0" kern="1200" dirty="0"/>
            <a:t>Key generation</a:t>
          </a:r>
        </a:p>
      </dsp:txBody>
      <dsp:txXfrm>
        <a:off x="246665" y="1137854"/>
        <a:ext cx="2431140" cy="580686"/>
      </dsp:txXfrm>
    </dsp:sp>
    <dsp:sp modelId="{499DAEB3-C700-2348-8690-589FFD73282E}">
      <dsp:nvSpPr>
        <dsp:cNvPr id="0" name=""/>
        <dsp:cNvSpPr/>
      </dsp:nvSpPr>
      <dsp:spPr>
        <a:xfrm rot="5429659">
          <a:off x="1300471" y="1760087"/>
          <a:ext cx="312809" cy="578633"/>
        </a:xfrm>
        <a:prstGeom prst="rightArrow">
          <a:avLst>
            <a:gd name="adj1" fmla="val 66700"/>
            <a:gd name="adj2" fmla="val 50000"/>
          </a:avLst>
        </a:prstGeom>
        <a:solidFill>
          <a:schemeClr val="tx1"/>
        </a:solidFill>
        <a:ln>
          <a:noFill/>
        </a:ln>
        <a:effectLst/>
      </dsp:spPr>
      <dsp:style>
        <a:lnRef idx="0">
          <a:scrgbClr r="0" g="0" b="0"/>
        </a:lnRef>
        <a:fillRef idx="3">
          <a:scrgbClr r="0" g="0" b="0"/>
        </a:fillRef>
        <a:effectRef idx="2">
          <a:scrgbClr r="0" g="0" b="0"/>
        </a:effectRef>
        <a:fontRef idx="minor">
          <a:schemeClr val="lt1"/>
        </a:fontRef>
      </dsp:style>
    </dsp:sp>
    <dsp:sp modelId="{00E8D720-FB90-3F40-B94E-FEE132455706}">
      <dsp:nvSpPr>
        <dsp:cNvPr id="0" name=""/>
        <dsp:cNvSpPr/>
      </dsp:nvSpPr>
      <dsp:spPr>
        <a:xfrm>
          <a:off x="0" y="2362201"/>
          <a:ext cx="2895566" cy="1482158"/>
        </a:xfrm>
        <a:prstGeom prst="roundRect">
          <a:avLst>
            <a:gd name="adj" fmla="val 10000"/>
          </a:avLst>
        </a:prstGeom>
        <a:solidFill>
          <a:schemeClr val="bg1"/>
        </a:solidFill>
        <a:ln w="38100" cap="flat" cmpd="sng" algn="ctr">
          <a:solidFill>
            <a:schemeClr val="accent1"/>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i="0" kern="1200" dirty="0"/>
            <a:t>The user of some related administrative utility must be capable of generating separate Diffie-Hellman and DSS key pairs and should be capable of generating RSA key pairs</a:t>
          </a:r>
        </a:p>
      </dsp:txBody>
      <dsp:txXfrm>
        <a:off x="43411" y="2405612"/>
        <a:ext cx="2808744" cy="1395336"/>
      </dsp:txXfrm>
    </dsp:sp>
    <dsp:sp modelId="{2C4540C6-1CCE-8F44-B5F9-43BA4E58799A}">
      <dsp:nvSpPr>
        <dsp:cNvPr id="0" name=""/>
        <dsp:cNvSpPr/>
      </dsp:nvSpPr>
      <dsp:spPr>
        <a:xfrm rot="5401470">
          <a:off x="1328043" y="3728363"/>
          <a:ext cx="238697" cy="578633"/>
        </a:xfrm>
        <a:prstGeom prst="rightArrow">
          <a:avLst>
            <a:gd name="adj1" fmla="val 66700"/>
            <a:gd name="adj2" fmla="val 50000"/>
          </a:avLst>
        </a:prstGeom>
        <a:solidFill>
          <a:schemeClr val="tx1"/>
        </a:solidFill>
        <a:ln>
          <a:noFill/>
        </a:ln>
        <a:effectLst/>
      </dsp:spPr>
      <dsp:style>
        <a:lnRef idx="0">
          <a:scrgbClr r="0" g="0" b="0"/>
        </a:lnRef>
        <a:fillRef idx="3">
          <a:scrgbClr r="0" g="0" b="0"/>
        </a:fillRef>
        <a:effectRef idx="2">
          <a:scrgbClr r="0" g="0" b="0"/>
        </a:effectRef>
        <a:fontRef idx="minor">
          <a:schemeClr val="lt1"/>
        </a:fontRef>
      </dsp:style>
    </dsp:sp>
    <dsp:sp modelId="{4E28F1E9-86E9-D94E-93A5-CAF02EBFC40E}">
      <dsp:nvSpPr>
        <dsp:cNvPr id="0" name=""/>
        <dsp:cNvSpPr/>
      </dsp:nvSpPr>
      <dsp:spPr>
        <a:xfrm>
          <a:off x="152397" y="4191001"/>
          <a:ext cx="2589328" cy="1200143"/>
        </a:xfrm>
        <a:prstGeom prst="roundRect">
          <a:avLst>
            <a:gd name="adj" fmla="val 10000"/>
          </a:avLst>
        </a:prstGeom>
        <a:solidFill>
          <a:schemeClr val="bg1"/>
        </a:solidFill>
        <a:ln w="38100" cap="flat" cmpd="sng" algn="ctr">
          <a:solidFill>
            <a:schemeClr val="accent1"/>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i="0" kern="1200" dirty="0"/>
            <a:t>A user agent should generate RSA key pairs with a length in the range of 768 to 1024 bits and must not generate a length of less than 512 bits</a:t>
          </a:r>
        </a:p>
      </dsp:txBody>
      <dsp:txXfrm>
        <a:off x="187548" y="4226152"/>
        <a:ext cx="2519026" cy="1129841"/>
      </dsp:txXfrm>
    </dsp:sp>
    <dsp:sp modelId="{1DFF3C36-D263-5343-81BB-8740166AD25A}">
      <dsp:nvSpPr>
        <dsp:cNvPr id="0" name=""/>
        <dsp:cNvSpPr/>
      </dsp:nvSpPr>
      <dsp:spPr>
        <a:xfrm>
          <a:off x="3276605" y="1119788"/>
          <a:ext cx="2467272" cy="616818"/>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i="0" kern="1200" dirty="0"/>
            <a:t>Registration</a:t>
          </a:r>
        </a:p>
      </dsp:txBody>
      <dsp:txXfrm>
        <a:off x="3294671" y="1137854"/>
        <a:ext cx="2431140" cy="580686"/>
      </dsp:txXfrm>
    </dsp:sp>
    <dsp:sp modelId="{FDC2ACAE-9F74-D944-BF52-0E244DB76F2A}">
      <dsp:nvSpPr>
        <dsp:cNvPr id="0" name=""/>
        <dsp:cNvSpPr/>
      </dsp:nvSpPr>
      <dsp:spPr>
        <a:xfrm rot="5302538">
          <a:off x="4364685" y="1774311"/>
          <a:ext cx="327153" cy="578633"/>
        </a:xfrm>
        <a:prstGeom prst="rightArrow">
          <a:avLst>
            <a:gd name="adj1" fmla="val 66700"/>
            <a:gd name="adj2" fmla="val 50000"/>
          </a:avLst>
        </a:prstGeom>
        <a:solidFill>
          <a:schemeClr val="tx1"/>
        </a:solidFill>
        <a:ln>
          <a:noFill/>
        </a:ln>
        <a:effectLst/>
      </dsp:spPr>
      <dsp:style>
        <a:lnRef idx="0">
          <a:scrgbClr r="0" g="0" b="0"/>
        </a:lnRef>
        <a:fillRef idx="3">
          <a:scrgbClr r="0" g="0" b="0"/>
        </a:fillRef>
        <a:effectRef idx="2">
          <a:scrgbClr r="0" g="0" b="0"/>
        </a:effectRef>
        <a:fontRef idx="minor">
          <a:schemeClr val="lt1"/>
        </a:fontRef>
      </dsp:style>
    </dsp:sp>
    <dsp:sp modelId="{9F46745B-DDFD-9142-A2AB-A68D61AF4AC4}">
      <dsp:nvSpPr>
        <dsp:cNvPr id="0" name=""/>
        <dsp:cNvSpPr/>
      </dsp:nvSpPr>
      <dsp:spPr>
        <a:xfrm>
          <a:off x="3200391" y="2390651"/>
          <a:ext cx="2700725" cy="932295"/>
        </a:xfrm>
        <a:prstGeom prst="roundRect">
          <a:avLst>
            <a:gd name="adj" fmla="val 10000"/>
          </a:avLst>
        </a:prstGeom>
        <a:solidFill>
          <a:schemeClr val="bg1"/>
        </a:solidFill>
        <a:ln w="38100" cap="flat" cmpd="sng" algn="ctr">
          <a:solidFill>
            <a:schemeClr val="accent1"/>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i="0" kern="1200" dirty="0"/>
            <a:t>A user’s public key must be registered with a certification authority in order to receive an X.509 public-key certificate</a:t>
          </a:r>
        </a:p>
      </dsp:txBody>
      <dsp:txXfrm>
        <a:off x="3227697" y="2417957"/>
        <a:ext cx="2646113" cy="877683"/>
      </dsp:txXfrm>
    </dsp:sp>
    <dsp:sp modelId="{6FFE8623-4392-894F-AB9D-1E249DE8C8DD}">
      <dsp:nvSpPr>
        <dsp:cNvPr id="0" name=""/>
        <dsp:cNvSpPr/>
      </dsp:nvSpPr>
      <dsp:spPr>
        <a:xfrm>
          <a:off x="6248398" y="1119788"/>
          <a:ext cx="2467272" cy="616818"/>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i="0" kern="1200" dirty="0"/>
            <a:t>Certificate storage and retrieval</a:t>
          </a:r>
        </a:p>
      </dsp:txBody>
      <dsp:txXfrm>
        <a:off x="6266464" y="1137854"/>
        <a:ext cx="2431140" cy="580686"/>
      </dsp:txXfrm>
    </dsp:sp>
    <dsp:sp modelId="{9B6C36B4-2E14-DD41-AA37-637EABA5416A}">
      <dsp:nvSpPr>
        <dsp:cNvPr id="0" name=""/>
        <dsp:cNvSpPr/>
      </dsp:nvSpPr>
      <dsp:spPr>
        <a:xfrm rot="5394644">
          <a:off x="7323056" y="1767204"/>
          <a:ext cx="319915" cy="578633"/>
        </a:xfrm>
        <a:prstGeom prst="rightArrow">
          <a:avLst>
            <a:gd name="adj1" fmla="val 66700"/>
            <a:gd name="adj2" fmla="val 50000"/>
          </a:avLst>
        </a:prstGeom>
        <a:solidFill>
          <a:schemeClr val="tx1"/>
        </a:solidFill>
        <a:ln>
          <a:noFill/>
        </a:ln>
        <a:effectLst/>
      </dsp:spPr>
      <dsp:style>
        <a:lnRef idx="0">
          <a:scrgbClr r="0" g="0" b="0"/>
        </a:lnRef>
        <a:fillRef idx="3">
          <a:scrgbClr r="0" g="0" b="0"/>
        </a:fillRef>
        <a:effectRef idx="2">
          <a:scrgbClr r="0" g="0" b="0"/>
        </a:effectRef>
        <a:fontRef idx="minor">
          <a:schemeClr val="lt1"/>
        </a:fontRef>
      </dsp:style>
    </dsp:sp>
    <dsp:sp modelId="{510A18EB-2775-2A43-8C68-735C2689912B}">
      <dsp:nvSpPr>
        <dsp:cNvPr id="0" name=""/>
        <dsp:cNvSpPr/>
      </dsp:nvSpPr>
      <dsp:spPr>
        <a:xfrm>
          <a:off x="6248411" y="2376436"/>
          <a:ext cx="2472083" cy="1207347"/>
        </a:xfrm>
        <a:prstGeom prst="roundRect">
          <a:avLst>
            <a:gd name="adj" fmla="val 10000"/>
          </a:avLst>
        </a:prstGeom>
        <a:solidFill>
          <a:schemeClr val="bg1"/>
        </a:solidFill>
        <a:ln w="38100" cap="flat" cmpd="sng" algn="ctr">
          <a:solidFill>
            <a:schemeClr val="accent1"/>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i="0" kern="1200" dirty="0"/>
            <a:t>A user requires access to a local list of certificates in order to verify incoming signatures and to encrypt outgoing messages</a:t>
          </a:r>
        </a:p>
      </dsp:txBody>
      <dsp:txXfrm>
        <a:off x="6283773" y="2411798"/>
        <a:ext cx="2401359" cy="113662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4FE9F5-0A1E-3444-9834-F05303A01532}">
      <dsp:nvSpPr>
        <dsp:cNvPr id="0" name=""/>
        <dsp:cNvSpPr/>
      </dsp:nvSpPr>
      <dsp:spPr>
        <a:xfrm>
          <a:off x="39739" y="599"/>
          <a:ext cx="3567289" cy="2140373"/>
        </a:xfrm>
        <a:prstGeom prst="rect">
          <a:avLst/>
        </a:prstGeom>
        <a:solidFill>
          <a:schemeClr val="accent5">
            <a:lumMod val="50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rtl="0">
            <a:lnSpc>
              <a:spcPct val="90000"/>
            </a:lnSpc>
            <a:spcBef>
              <a:spcPct val="0"/>
            </a:spcBef>
            <a:spcAft>
              <a:spcPct val="35000"/>
            </a:spcAft>
            <a:buNone/>
          </a:pPr>
          <a:r>
            <a:rPr lang="en-US" sz="2300" kern="1200" dirty="0"/>
            <a:t>DNS-Based Authentication of Named Entities</a:t>
          </a:r>
        </a:p>
      </dsp:txBody>
      <dsp:txXfrm>
        <a:off x="39739" y="599"/>
        <a:ext cx="3567289" cy="2140373"/>
      </dsp:txXfrm>
    </dsp:sp>
    <dsp:sp modelId="{31C37128-0A3B-2241-8BE1-B06CDF185D00}">
      <dsp:nvSpPr>
        <dsp:cNvPr id="0" name=""/>
        <dsp:cNvSpPr/>
      </dsp:nvSpPr>
      <dsp:spPr>
        <a:xfrm>
          <a:off x="3963757" y="599"/>
          <a:ext cx="3567289" cy="2140373"/>
        </a:xfrm>
        <a:prstGeom prst="rect">
          <a:avLst/>
        </a:prstGeom>
        <a:solidFill>
          <a:schemeClr val="accent6">
            <a:lumMod val="75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rtl="0">
            <a:lnSpc>
              <a:spcPct val="90000"/>
            </a:lnSpc>
            <a:spcBef>
              <a:spcPct val="0"/>
            </a:spcBef>
            <a:spcAft>
              <a:spcPct val="35000"/>
            </a:spcAft>
            <a:buNone/>
          </a:pPr>
          <a:r>
            <a:rPr lang="en-US" sz="2300" kern="1200" dirty="0"/>
            <a:t>Is a protocol to allow X.509 certificates, commonly used for Transport Layer Security (TLS) to be bound to DNS names using DNSSEC</a:t>
          </a:r>
        </a:p>
      </dsp:txBody>
      <dsp:txXfrm>
        <a:off x="3963757" y="599"/>
        <a:ext cx="3567289" cy="2140373"/>
      </dsp:txXfrm>
    </dsp:sp>
    <dsp:sp modelId="{A25DB5C0-36FF-6148-8BB9-365B2378C232}">
      <dsp:nvSpPr>
        <dsp:cNvPr id="0" name=""/>
        <dsp:cNvSpPr/>
      </dsp:nvSpPr>
      <dsp:spPr>
        <a:xfrm>
          <a:off x="39739" y="2497701"/>
          <a:ext cx="3567289" cy="2140373"/>
        </a:xfrm>
        <a:prstGeom prst="rect">
          <a:avLst/>
        </a:prstGeom>
        <a:solidFill>
          <a:schemeClr val="accent2">
            <a:lumMod val="50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rtl="0">
            <a:lnSpc>
              <a:spcPct val="90000"/>
            </a:lnSpc>
            <a:spcBef>
              <a:spcPct val="0"/>
            </a:spcBef>
            <a:spcAft>
              <a:spcPct val="35000"/>
            </a:spcAft>
            <a:buNone/>
          </a:pPr>
          <a:r>
            <a:rPr lang="en-US" sz="2300" kern="1200" dirty="0"/>
            <a:t>It is proposed in RFC 6698 as a way to authenticate TLS client and server entities without a certificate authority (CA)</a:t>
          </a:r>
        </a:p>
      </dsp:txBody>
      <dsp:txXfrm>
        <a:off x="39739" y="2497701"/>
        <a:ext cx="3567289" cy="2140373"/>
      </dsp:txXfrm>
    </dsp:sp>
    <dsp:sp modelId="{479E9ADA-2E2A-6D43-AE0A-51D0F523C8D2}">
      <dsp:nvSpPr>
        <dsp:cNvPr id="0" name=""/>
        <dsp:cNvSpPr/>
      </dsp:nvSpPr>
      <dsp:spPr>
        <a:xfrm>
          <a:off x="3963757" y="2497701"/>
          <a:ext cx="3567289" cy="2140373"/>
        </a:xfrm>
        <a:prstGeom prst="rect">
          <a:avLst/>
        </a:prstGeom>
        <a:solidFill>
          <a:schemeClr val="accent4">
            <a:lumMod val="75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rtl="0">
            <a:lnSpc>
              <a:spcPct val="90000"/>
            </a:lnSpc>
            <a:spcBef>
              <a:spcPct val="0"/>
            </a:spcBef>
            <a:spcAft>
              <a:spcPct val="35000"/>
            </a:spcAft>
            <a:buNone/>
          </a:pPr>
          <a:r>
            <a:rPr lang="en-US" sz="2300" kern="1200" dirty="0"/>
            <a:t>The purpose of DANE is to replace reliance on the security of the CA system with reliance on the security provided by DNSSEC</a:t>
          </a:r>
        </a:p>
      </dsp:txBody>
      <dsp:txXfrm>
        <a:off x="3963757" y="2497701"/>
        <a:ext cx="3567289" cy="214037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AFBD50-8486-754D-A169-DE944DDE6132}">
      <dsp:nvSpPr>
        <dsp:cNvPr id="0" name=""/>
        <dsp:cNvSpPr/>
      </dsp:nvSpPr>
      <dsp:spPr>
        <a:xfrm>
          <a:off x="0" y="0"/>
          <a:ext cx="4240695" cy="4292600"/>
        </a:xfrm>
        <a:prstGeom prst="triangle">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125C339E-4F11-1B46-BE35-E3E1A805B6F5}">
      <dsp:nvSpPr>
        <dsp:cNvPr id="0" name=""/>
        <dsp:cNvSpPr/>
      </dsp:nvSpPr>
      <dsp:spPr>
        <a:xfrm>
          <a:off x="761995" y="3124201"/>
          <a:ext cx="2756452" cy="1016138"/>
        </a:xfrm>
        <a:prstGeom prst="roundRect">
          <a:avLst/>
        </a:prstGeom>
        <a:solidFill>
          <a:schemeClr val="lt1">
            <a:alpha val="90000"/>
            <a:hueOff val="0"/>
            <a:satOff val="0"/>
            <a:lumOff val="0"/>
            <a:alphaOff val="0"/>
          </a:schemeClr>
        </a:solidFill>
        <a:ln w="38100" cap="flat" cmpd="sng" algn="ctr">
          <a:noFill/>
          <a:prstDash val="solid"/>
          <a:miter/>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At the low end are attackers who simply want to send e-mail that a recipient does not want to receive</a:t>
          </a:r>
        </a:p>
      </dsp:txBody>
      <dsp:txXfrm>
        <a:off x="811599" y="3173805"/>
        <a:ext cx="2657244" cy="916930"/>
      </dsp:txXfrm>
    </dsp:sp>
    <dsp:sp modelId="{55495424-309A-C641-9EE7-3186D954936C}">
      <dsp:nvSpPr>
        <dsp:cNvPr id="0" name=""/>
        <dsp:cNvSpPr/>
      </dsp:nvSpPr>
      <dsp:spPr>
        <a:xfrm>
          <a:off x="761995" y="1828797"/>
          <a:ext cx="2756452" cy="1016138"/>
        </a:xfrm>
        <a:prstGeom prst="roundRect">
          <a:avLst/>
        </a:prstGeom>
        <a:solidFill>
          <a:schemeClr val="lt1">
            <a:alpha val="90000"/>
            <a:hueOff val="0"/>
            <a:satOff val="0"/>
            <a:lumOff val="0"/>
            <a:alphaOff val="0"/>
          </a:schemeClr>
        </a:solidFill>
        <a:ln w="38100" cap="flat" cmpd="sng" algn="ctr">
          <a:noFill/>
          <a:prstDash val="solid"/>
          <a:miter/>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The next level are professional senders of bulk spam mail and often operate as commercial enterprises and send messages on behalf of third parties</a:t>
          </a:r>
        </a:p>
      </dsp:txBody>
      <dsp:txXfrm>
        <a:off x="811599" y="1878401"/>
        <a:ext cx="2657244" cy="916930"/>
      </dsp:txXfrm>
    </dsp:sp>
    <dsp:sp modelId="{27B93BF8-083B-4A4C-B716-EB033E916BB9}">
      <dsp:nvSpPr>
        <dsp:cNvPr id="0" name=""/>
        <dsp:cNvSpPr/>
      </dsp:nvSpPr>
      <dsp:spPr>
        <a:xfrm>
          <a:off x="838211" y="457202"/>
          <a:ext cx="2756452" cy="1016138"/>
        </a:xfrm>
        <a:prstGeom prst="roundRect">
          <a:avLst/>
        </a:prstGeom>
        <a:solidFill>
          <a:schemeClr val="lt1">
            <a:alpha val="90000"/>
            <a:hueOff val="0"/>
            <a:satOff val="0"/>
            <a:lumOff val="0"/>
            <a:alphaOff val="0"/>
          </a:schemeClr>
        </a:solidFill>
        <a:ln w="38100" cap="flat" cmpd="sng" algn="ctr">
          <a:noFill/>
          <a:prstDash val="solid"/>
          <a:miter/>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dirty="0"/>
            <a:t>The most sophisticated and financially motivated senders of messages are those who stand to receive substantial financial benefit, such as from an e-mail based fraud scheme</a:t>
          </a:r>
        </a:p>
      </dsp:txBody>
      <dsp:txXfrm>
        <a:off x="887815" y="506806"/>
        <a:ext cx="2657244" cy="916930"/>
      </dsp:txXfrm>
    </dsp:sp>
  </dsp:spTree>
</dsp:drawing>
</file>

<file path=ppt/diagrams/layout1.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7.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FDA503-0A2E-A94A-A22A-46CE2FC07066}" type="datetimeFigureOut">
              <a:rPr lang="en-US" smtClean="0"/>
              <a:pPr/>
              <a:t>11/6/19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136FB15-12CF-0D4B-A23C-97F2DE2A7B8E}"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defRPr>
            </a:lvl1pPr>
          </a:lstStyle>
          <a:p>
            <a:pPr>
              <a:defRPr/>
            </a:pPr>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defRPr>
            </a:lvl1pPr>
          </a:lstStyle>
          <a:p>
            <a:pPr>
              <a:defRPr/>
            </a:pPr>
            <a:endParaRPr lang="en-AU" dirty="0"/>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defRPr>
            </a:lvl1pPr>
          </a:lstStyle>
          <a:p>
            <a:pPr>
              <a:defRPr/>
            </a:pPr>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CB7A55E6-BE3F-7A48-8783-9A487B642D69}" type="slidenum">
              <a:rPr lang="en-AU"/>
              <a:pPr>
                <a:defRPr/>
              </a:pPr>
              <a:t>‹#›</a:t>
            </a:fld>
            <a:endParaRPr lang="en-AU" dirty="0"/>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31"/>
          <p:cNvSpPr>
            <a:spLocks noGrp="1" noChangeArrowheads="1"/>
          </p:cNvSpPr>
          <p:nvPr>
            <p:ph type="sldNum" sz="quarter" idx="5"/>
          </p:nvPr>
        </p:nvSpPr>
        <p:spPr>
          <a:noFill/>
        </p:spPr>
        <p:txBody>
          <a:bodyPr/>
          <a:lstStyle/>
          <a:p>
            <a:fld id="{E19838C5-D210-634D-AD54-173CE2131589}" type="slidenum">
              <a:rPr lang="en-AU">
                <a:latin typeface="Arial" pitchFamily="-84" charset="0"/>
              </a:rPr>
              <a:pPr/>
              <a:t>1</a:t>
            </a:fld>
            <a:endParaRPr lang="en-AU" dirty="0">
              <a:latin typeface="Arial" pitchFamily="-84"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r>
              <a:rPr lang="en-US" dirty="0">
                <a:latin typeface="Times New Roman" pitchFamily="-84" charset="0"/>
                <a:ea typeface="ＭＳ Ｐゴシック" pitchFamily="-84" charset="-128"/>
                <a:cs typeface="ＭＳ Ｐゴシック" pitchFamily="-84" charset="-128"/>
              </a:rPr>
              <a:t>Lecture slides prepared for “Cryptography and Network Security”, 8/e, by William Stallings</a:t>
            </a:r>
            <a:r>
              <a:rPr lang="en-US" dirty="0">
                <a:latin typeface="Arial" pitchFamily="-84" charset="0"/>
                <a:ea typeface="ＭＳ Ｐゴシック" pitchFamily="-84" charset="-128"/>
                <a:cs typeface="ＭＳ Ｐゴシック" pitchFamily="-84" charset="-128"/>
              </a:rPr>
              <a:t>, </a:t>
            </a:r>
            <a:r>
              <a:rPr lang="en-US" dirty="0">
                <a:latin typeface="Arial" pitchFamily="-1" charset="0"/>
                <a:ea typeface="Arial" pitchFamily="-1" charset="0"/>
                <a:cs typeface="Arial" pitchFamily="-1" charset="0"/>
              </a:rPr>
              <a:t>Chapter 19 – “</a:t>
            </a:r>
            <a:r>
              <a:rPr lang="en-AU" dirty="0">
                <a:latin typeface="Arial" pitchFamily="-1" charset="0"/>
                <a:ea typeface="Arial" pitchFamily="-1" charset="0"/>
                <a:cs typeface="Arial" pitchFamily="-1" charset="0"/>
              </a:rPr>
              <a:t>Electronic Mail Security</a:t>
            </a:r>
            <a:r>
              <a:rPr lang="en-US" dirty="0">
                <a:latin typeface="Arial" pitchFamily="-1" charset="0"/>
                <a:ea typeface="Arial" pitchFamily="-1" charset="0"/>
                <a:cs typeface="Arial" pitchFamily="-1" charset="0"/>
              </a:rPr>
              <a:t>”.</a:t>
            </a:r>
            <a:endParaRPr lang="en-AU" dirty="0">
              <a:latin typeface="Arial" pitchFamily="-84" charset="0"/>
              <a:ea typeface="ＭＳ Ｐゴシック" pitchFamily="-84" charset="-128"/>
              <a:cs typeface="ＭＳ Ｐゴシック" pitchFamily="-84" charset="-128"/>
            </a:endParaRPr>
          </a:p>
          <a:p>
            <a:pPr eaLnBrk="1" hangingPunct="1"/>
            <a:endParaRPr lang="en-AU" dirty="0">
              <a:latin typeface="Times New Roman" pitchFamily="-84" charset="0"/>
              <a:ea typeface="ＭＳ Ｐゴシック" pitchFamily="-84" charset="-128"/>
              <a:cs typeface="ＭＳ Ｐゴシック" pitchFamily="-84" charset="-128"/>
            </a:endParaRPr>
          </a:p>
          <a:p>
            <a:pPr eaLnBrk="1" hangingPunct="1"/>
            <a:endParaRPr lang="en-US"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b="0" kern="1200" dirty="0">
                <a:solidFill>
                  <a:schemeClr val="tx1"/>
                </a:solidFill>
                <a:effectLst/>
                <a:latin typeface="Arial" pitchFamily="-107" charset="0"/>
                <a:ea typeface="ＭＳ Ｐゴシック" pitchFamily="-107" charset="-128"/>
                <a:cs typeface="ＭＳ Ｐゴシック" pitchFamily="-107" charset="-128"/>
              </a:rPr>
              <a:t>As justification for the use of MIME, [PARZ06] lists the following limitations of the SMTP/5322 scheme. </a:t>
            </a:r>
            <a:endParaRPr lang="en-US" b="0" dirty="0"/>
          </a:p>
          <a:p>
            <a:endParaRPr lang="en-US" sz="1200" b="0" kern="1200" dirty="0">
              <a:solidFill>
                <a:schemeClr val="tx1"/>
              </a:solidFill>
              <a:effectLst/>
              <a:latin typeface="Arial" pitchFamily="-107" charset="0"/>
              <a:ea typeface="ＭＳ Ｐゴシック" pitchFamily="-107" charset="-128"/>
              <a:cs typeface="ＭＳ Ｐゴシック" pitchFamily="-107" charset="-128"/>
            </a:endParaRPr>
          </a:p>
          <a:p>
            <a:pPr marL="228600" indent="-228600">
              <a:buAutoNum type="arabicPeriod"/>
            </a:pPr>
            <a:r>
              <a:rPr lang="en-US" sz="1200" b="0" kern="1200" dirty="0">
                <a:solidFill>
                  <a:schemeClr val="tx1"/>
                </a:solidFill>
                <a:effectLst/>
                <a:latin typeface="Arial" pitchFamily="-107" charset="0"/>
                <a:ea typeface="ＭＳ Ｐゴシック" pitchFamily="-107" charset="-128"/>
                <a:cs typeface="ＭＳ Ｐゴシック" pitchFamily="-107" charset="-128"/>
              </a:rPr>
              <a:t>SMTP cannot transmit executable files or other binary objects. A number of schemes are in use for converting binary files into a text form that can be used by SMTP mail systems, including the popular UNIX UUencode/</a:t>
            </a:r>
            <a:r>
              <a:rPr lang="en-US" sz="1200" b="0" kern="1200" dirty="0" err="1">
                <a:solidFill>
                  <a:schemeClr val="tx1"/>
                </a:solidFill>
                <a:effectLst/>
                <a:latin typeface="Arial" pitchFamily="-107" charset="0"/>
                <a:ea typeface="ＭＳ Ｐゴシック" pitchFamily="-107" charset="-128"/>
                <a:cs typeface="ＭＳ Ｐゴシック" pitchFamily="-107" charset="-128"/>
              </a:rPr>
              <a:t>UUdecode</a:t>
            </a:r>
            <a:r>
              <a:rPr lang="en-US" sz="1200" b="0" kern="1200" dirty="0">
                <a:solidFill>
                  <a:schemeClr val="tx1"/>
                </a:solidFill>
                <a:effectLst/>
                <a:latin typeface="Arial" pitchFamily="-107" charset="0"/>
                <a:ea typeface="ＭＳ Ｐゴシック" pitchFamily="-107" charset="-128"/>
                <a:cs typeface="ＭＳ Ｐゴシック" pitchFamily="-107" charset="-128"/>
              </a:rPr>
              <a:t> scheme. However, none of these is a standard or even a </a:t>
            </a:r>
            <a:r>
              <a:rPr lang="en-US" sz="1200" b="0" i="1" kern="1200" dirty="0">
                <a:solidFill>
                  <a:schemeClr val="tx1"/>
                </a:solidFill>
                <a:effectLst/>
                <a:latin typeface="Arial" pitchFamily="-107" charset="0"/>
                <a:ea typeface="ＭＳ Ｐゴシック" pitchFamily="-107" charset="-128"/>
                <a:cs typeface="ＭＳ Ｐゴシック" pitchFamily="-107" charset="-128"/>
              </a:rPr>
              <a:t>de facto </a:t>
            </a:r>
            <a:r>
              <a:rPr lang="en-US" sz="1200" b="0" kern="1200" dirty="0">
                <a:solidFill>
                  <a:schemeClr val="tx1"/>
                </a:solidFill>
                <a:effectLst/>
                <a:latin typeface="Arial" pitchFamily="-107" charset="0"/>
                <a:ea typeface="ＭＳ Ｐゴシック" pitchFamily="-107" charset="-128"/>
                <a:cs typeface="ＭＳ Ｐゴシック" pitchFamily="-107" charset="-128"/>
              </a:rPr>
              <a:t>standard. </a:t>
            </a:r>
          </a:p>
          <a:p>
            <a:pPr marL="228600" indent="-228600">
              <a:buAutoNum type="arabicPeriod"/>
            </a:pPr>
            <a:endParaRPr lang="en-US" sz="1200" b="0" kern="1200" dirty="0">
              <a:solidFill>
                <a:schemeClr val="tx1"/>
              </a:solidFill>
              <a:effectLst/>
              <a:latin typeface="Arial" pitchFamily="-107" charset="0"/>
              <a:ea typeface="ＭＳ Ｐゴシック" pitchFamily="-107" charset="-128"/>
              <a:cs typeface="ＭＳ Ｐゴシック" pitchFamily="-107" charset="-128"/>
            </a:endParaRPr>
          </a:p>
          <a:p>
            <a:pPr marL="228600" indent="-228600">
              <a:buAutoNum type="arabicPeriod"/>
            </a:pPr>
            <a:r>
              <a:rPr lang="en-US" sz="1200" b="0" kern="1200" dirty="0">
                <a:solidFill>
                  <a:schemeClr val="tx1"/>
                </a:solidFill>
                <a:effectLst/>
                <a:latin typeface="Arial" pitchFamily="-107" charset="0"/>
                <a:ea typeface="ＭＳ Ｐゴシック" pitchFamily="-107" charset="-128"/>
                <a:cs typeface="ＭＳ Ｐゴシック" pitchFamily="-107" charset="-128"/>
              </a:rPr>
              <a:t>SMTP cannot transmit text data that includes national language characters, because these are represented by 8-bit codes with values of 128 decimal or higher, and SMTP is limited to 7-bit ASCII. </a:t>
            </a:r>
          </a:p>
          <a:p>
            <a:pPr marL="228600" indent="-228600">
              <a:buAutoNum type="arabicPeriod"/>
            </a:pPr>
            <a:endParaRPr lang="en-US" sz="1200" b="0" kern="1200" dirty="0">
              <a:solidFill>
                <a:schemeClr val="tx1"/>
              </a:solidFill>
              <a:effectLst/>
              <a:latin typeface="Arial" pitchFamily="-107" charset="0"/>
              <a:ea typeface="ＭＳ Ｐゴシック" pitchFamily="-107" charset="-128"/>
              <a:cs typeface="ＭＳ Ｐゴシック" pitchFamily="-107" charset="-128"/>
            </a:endParaRPr>
          </a:p>
          <a:p>
            <a:pPr marL="228600" indent="-228600">
              <a:buAutoNum type="arabicPeriod"/>
            </a:pPr>
            <a:r>
              <a:rPr lang="en-US" sz="1200" b="0" kern="1200" dirty="0">
                <a:solidFill>
                  <a:schemeClr val="tx1"/>
                </a:solidFill>
                <a:effectLst/>
                <a:latin typeface="Arial" pitchFamily="-107" charset="0"/>
                <a:ea typeface="ＭＳ Ｐゴシック" pitchFamily="-107" charset="-128"/>
                <a:cs typeface="ＭＳ Ｐゴシック" pitchFamily="-107" charset="-128"/>
              </a:rPr>
              <a:t>SMTP servers may reject mail message over a certain size.</a:t>
            </a:r>
          </a:p>
          <a:p>
            <a:pPr marL="228600" indent="-228600">
              <a:buAutoNum type="arabicPeriod"/>
            </a:pPr>
            <a:endParaRPr lang="en-US" sz="1200" b="0" kern="1200" dirty="0">
              <a:solidFill>
                <a:schemeClr val="tx1"/>
              </a:solidFill>
              <a:effectLst/>
              <a:latin typeface="Arial" pitchFamily="-107" charset="0"/>
              <a:ea typeface="ＭＳ Ｐゴシック" pitchFamily="-107" charset="-128"/>
              <a:cs typeface="ＭＳ Ｐゴシック" pitchFamily="-107" charset="-128"/>
            </a:endParaRPr>
          </a:p>
          <a:p>
            <a:pPr marL="228600" indent="-228600">
              <a:buAutoNum type="arabicPeriod"/>
            </a:pPr>
            <a:r>
              <a:rPr lang="en-US" sz="1200" b="0" kern="1200" dirty="0">
                <a:solidFill>
                  <a:schemeClr val="tx1"/>
                </a:solidFill>
                <a:effectLst/>
                <a:latin typeface="Arial" pitchFamily="-107" charset="0"/>
                <a:ea typeface="ＭＳ Ｐゴシック" pitchFamily="-107" charset="-128"/>
                <a:cs typeface="ＭＳ Ｐゴシック" pitchFamily="-107" charset="-128"/>
              </a:rPr>
              <a:t>SMTP gateways that translate between ASCII and the character code EBCDIC do not use a consistent set of mappings, resulting in translation problems. </a:t>
            </a:r>
          </a:p>
          <a:p>
            <a:pPr marL="228600" indent="-228600">
              <a:buAutoNum type="arabicPeriod"/>
            </a:pPr>
            <a:endParaRPr lang="en-US" sz="1200" b="0" kern="1200" dirty="0">
              <a:solidFill>
                <a:schemeClr val="tx1"/>
              </a:solidFill>
              <a:effectLst/>
              <a:latin typeface="Arial" pitchFamily="-107" charset="0"/>
              <a:ea typeface="ＭＳ Ｐゴシック" pitchFamily="-107" charset="-128"/>
              <a:cs typeface="ＭＳ Ｐゴシック" pitchFamily="-107" charset="-128"/>
            </a:endParaRPr>
          </a:p>
          <a:p>
            <a:pPr marL="228600" indent="-228600">
              <a:buAutoNum type="arabicPeriod"/>
            </a:pPr>
            <a:r>
              <a:rPr lang="en-US" sz="1200" b="0" kern="1200" dirty="0">
                <a:solidFill>
                  <a:schemeClr val="tx1"/>
                </a:solidFill>
                <a:effectLst/>
                <a:latin typeface="Arial" pitchFamily="-107" charset="0"/>
                <a:ea typeface="ＭＳ Ｐゴシック" pitchFamily="-107" charset="-128"/>
                <a:cs typeface="ＭＳ Ｐゴシック" pitchFamily="-107" charset="-128"/>
              </a:rPr>
              <a:t>SMTP gateways to X.400 electronic mail networks cannot handle </a:t>
            </a:r>
            <a:r>
              <a:rPr lang="en-US" sz="1200" b="0" kern="1200" dirty="0" err="1">
                <a:solidFill>
                  <a:schemeClr val="tx1"/>
                </a:solidFill>
                <a:effectLst/>
                <a:latin typeface="Arial" pitchFamily="-107" charset="0"/>
                <a:ea typeface="ＭＳ Ｐゴシック" pitchFamily="-107" charset="-128"/>
                <a:cs typeface="ＭＳ Ｐゴシック" pitchFamily="-107" charset="-128"/>
              </a:rPr>
              <a:t>nontextual</a:t>
            </a:r>
            <a:r>
              <a:rPr lang="en-US" sz="1200" b="0" kern="1200" dirty="0">
                <a:solidFill>
                  <a:schemeClr val="tx1"/>
                </a:solidFill>
                <a:effectLst/>
                <a:latin typeface="Arial" pitchFamily="-107" charset="0"/>
                <a:ea typeface="ＭＳ Ｐゴシック" pitchFamily="-107" charset="-128"/>
                <a:cs typeface="ＭＳ Ｐゴシック" pitchFamily="-107" charset="-128"/>
              </a:rPr>
              <a:t> data included in X.400 messages. </a:t>
            </a:r>
          </a:p>
          <a:p>
            <a:pPr marL="228600" indent="-228600">
              <a:buAutoNum type="arabicPeriod"/>
            </a:pPr>
            <a:endParaRPr lang="en-US" sz="1200" b="0" kern="1200" dirty="0">
              <a:solidFill>
                <a:schemeClr val="tx1"/>
              </a:solidFill>
              <a:effectLst/>
              <a:latin typeface="Arial" pitchFamily="-107" charset="0"/>
              <a:ea typeface="ＭＳ Ｐゴシック" pitchFamily="-107" charset="-128"/>
              <a:cs typeface="ＭＳ Ｐゴシック" pitchFamily="-107" charset="-128"/>
            </a:endParaRPr>
          </a:p>
          <a:p>
            <a:pPr marL="228600" indent="-228600">
              <a:buAutoNum type="arabicPeriod"/>
            </a:pPr>
            <a:r>
              <a:rPr lang="en-US" sz="1200" b="0" kern="1200" dirty="0">
                <a:solidFill>
                  <a:schemeClr val="tx1"/>
                </a:solidFill>
                <a:effectLst/>
                <a:latin typeface="Arial" pitchFamily="-107" charset="0"/>
                <a:ea typeface="ＭＳ Ｐゴシック" pitchFamily="-107" charset="-128"/>
                <a:cs typeface="ＭＳ Ｐゴシック" pitchFamily="-107" charset="-128"/>
              </a:rPr>
              <a:t>Some SMTP implementations do not adhere completely to the SMTP standards defined in RFC 821. Common problems include: </a:t>
            </a:r>
          </a:p>
          <a:p>
            <a:endParaRPr lang="en-US" sz="1200" b="0" kern="1200" dirty="0">
              <a:solidFill>
                <a:schemeClr val="tx1"/>
              </a:solidFill>
              <a:effectLst/>
              <a:latin typeface="Arial" pitchFamily="-107" charset="0"/>
              <a:ea typeface="ＭＳ Ｐゴシック" pitchFamily="-107" charset="-128"/>
              <a:cs typeface="ＭＳ Ｐゴシック" pitchFamily="-107" charset="-128"/>
            </a:endParaRPr>
          </a:p>
          <a:p>
            <a:r>
              <a:rPr lang="en-US" sz="1200" b="0" kern="1200" dirty="0">
                <a:solidFill>
                  <a:schemeClr val="tx1"/>
                </a:solidFill>
                <a:effectLst/>
                <a:latin typeface="Arial" pitchFamily="-107" charset="0"/>
                <a:ea typeface="ＭＳ Ｐゴシック" pitchFamily="-107" charset="-128"/>
                <a:cs typeface="ＭＳ Ｐゴシック" pitchFamily="-107" charset="-128"/>
              </a:rPr>
              <a:t>—Deletion, addition, or reordering of carriage return and linefeed </a:t>
            </a:r>
          </a:p>
          <a:p>
            <a:r>
              <a:rPr lang="en-US" sz="1200" b="0" kern="1200" dirty="0">
                <a:solidFill>
                  <a:schemeClr val="tx1"/>
                </a:solidFill>
                <a:effectLst/>
                <a:latin typeface="Arial" pitchFamily="-107" charset="0"/>
                <a:ea typeface="ＭＳ Ｐゴシック" pitchFamily="-107" charset="-128"/>
                <a:cs typeface="ＭＳ Ｐゴシック" pitchFamily="-107" charset="-128"/>
              </a:rPr>
              <a:t>—Truncating or wrapping lines longer than 76 characters </a:t>
            </a:r>
          </a:p>
          <a:p>
            <a:r>
              <a:rPr lang="en-US" sz="1200" b="0" kern="1200" dirty="0">
                <a:solidFill>
                  <a:schemeClr val="tx1"/>
                </a:solidFill>
                <a:effectLst/>
                <a:latin typeface="Arial" pitchFamily="-107" charset="0"/>
                <a:ea typeface="ＭＳ Ｐゴシック" pitchFamily="-107" charset="-128"/>
                <a:cs typeface="ＭＳ Ｐゴシック" pitchFamily="-107" charset="-128"/>
              </a:rPr>
              <a:t>—Removal of trailing white space (tab and space characters) </a:t>
            </a:r>
          </a:p>
          <a:p>
            <a:r>
              <a:rPr lang="en-US" sz="1200" b="0" kern="1200" dirty="0">
                <a:solidFill>
                  <a:schemeClr val="tx1"/>
                </a:solidFill>
                <a:effectLst/>
                <a:latin typeface="Arial" pitchFamily="-107" charset="0"/>
                <a:ea typeface="ＭＳ Ｐゴシック" pitchFamily="-107" charset="-128"/>
                <a:cs typeface="ＭＳ Ｐゴシック" pitchFamily="-107" charset="-128"/>
              </a:rPr>
              <a:t>—Padding of lines in a message to the same length </a:t>
            </a:r>
          </a:p>
          <a:p>
            <a:r>
              <a:rPr lang="en-US" sz="1200" b="0" kern="1200" dirty="0">
                <a:solidFill>
                  <a:schemeClr val="tx1"/>
                </a:solidFill>
                <a:effectLst/>
                <a:latin typeface="Arial" pitchFamily="-107" charset="0"/>
                <a:ea typeface="ＭＳ Ｐゴシック" pitchFamily="-107" charset="-128"/>
                <a:cs typeface="ＭＳ Ｐゴシック" pitchFamily="-107" charset="-128"/>
              </a:rPr>
              <a:t>—Conversion of tab characters into multiple space characters </a:t>
            </a:r>
          </a:p>
          <a:p>
            <a:endParaRPr lang="en-US" sz="1200" b="0" kern="1200" dirty="0">
              <a:solidFill>
                <a:schemeClr val="tx1"/>
              </a:solidFill>
              <a:effectLst/>
              <a:latin typeface="Arial" pitchFamily="-107" charset="0"/>
              <a:ea typeface="ＭＳ Ｐゴシック" pitchFamily="-107" charset="-128"/>
              <a:cs typeface="ＭＳ Ｐゴシック" pitchFamily="-107" charset="-128"/>
            </a:endParaRPr>
          </a:p>
          <a:p>
            <a:r>
              <a:rPr lang="en-US" sz="1200" b="0" kern="1200" dirty="0">
                <a:solidFill>
                  <a:schemeClr val="tx1"/>
                </a:solidFill>
                <a:effectLst/>
                <a:latin typeface="Arial" pitchFamily="-107" charset="0"/>
                <a:ea typeface="ＭＳ Ｐゴシック" pitchFamily="-107" charset="-128"/>
                <a:cs typeface="ＭＳ Ｐゴシック" pitchFamily="-107" charset="-128"/>
              </a:rPr>
              <a:t>MIME is intended to resolve these problems in a manner that is compatible with existing RFC 5322 implementations. </a:t>
            </a:r>
            <a:endParaRPr lang="en-US" b="0" dirty="0"/>
          </a:p>
          <a:p>
            <a:endParaRPr lang="en-US" dirty="0"/>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10</a:t>
            </a:fld>
            <a:endParaRPr lang="en-AU"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The MIME specification includes the following elements.</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1.  Five new message header fields are defined, which may be included in an RFC 5322 header. These fields provide information about the body of the message.</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2.  A number of content formats are defined, thus standardizing representations that support multimedia electronic mail.</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3.  Transfer encodings are defined that enable the conversion of any content format into a form that is protected from alteration by the mail system.</a:t>
            </a:r>
            <a:endParaRPr lang="en-US" dirty="0"/>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11</a:t>
            </a:fld>
            <a:endParaRPr lang="en-AU"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In this subsection, we introduce the five message header fields. The next two subsections deal with content formats and transfer encodings.</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The five header fields defined in MIME are as follows:</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a:t>
            </a:r>
            <a:r>
              <a:rPr lang="en-US" sz="1200" b="1" kern="1200" baseline="0" dirty="0">
                <a:solidFill>
                  <a:schemeClr val="tx1"/>
                </a:solidFill>
                <a:latin typeface="Arial" pitchFamily="-107" charset="0"/>
                <a:ea typeface="ＭＳ Ｐゴシック" pitchFamily="-107" charset="-128"/>
                <a:cs typeface="ＭＳ Ｐゴシック" pitchFamily="-107" charset="-128"/>
              </a:rPr>
              <a:t>MIME-Version:  </a:t>
            </a:r>
            <a:r>
              <a:rPr lang="en-US" sz="1200" kern="1200" baseline="0" dirty="0">
                <a:solidFill>
                  <a:schemeClr val="tx1"/>
                </a:solidFill>
                <a:latin typeface="Arial" pitchFamily="-107" charset="0"/>
                <a:ea typeface="ＭＳ Ｐゴシック" pitchFamily="-107" charset="-128"/>
                <a:cs typeface="ＭＳ Ｐゴシック" pitchFamily="-107" charset="-128"/>
              </a:rPr>
              <a:t>Must have the parameter value 1.0. This field indicates that the message conforms to RFCs 2045 and 2046.</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b="1" kern="1200" baseline="0" dirty="0">
                <a:solidFill>
                  <a:schemeClr val="tx1"/>
                </a:solidFill>
                <a:latin typeface="Arial" pitchFamily="-107" charset="0"/>
                <a:ea typeface="ＭＳ Ｐゴシック" pitchFamily="-107" charset="-128"/>
                <a:cs typeface="ＭＳ Ｐゴシック" pitchFamily="-107" charset="-128"/>
              </a:rPr>
              <a:t>• Content-Type:  </a:t>
            </a:r>
            <a:r>
              <a:rPr lang="en-US" sz="1200" kern="1200" baseline="0" dirty="0">
                <a:solidFill>
                  <a:schemeClr val="tx1"/>
                </a:solidFill>
                <a:latin typeface="Arial" pitchFamily="-107" charset="0"/>
                <a:ea typeface="ＭＳ Ｐゴシック" pitchFamily="-107" charset="-128"/>
                <a:cs typeface="ＭＳ Ｐゴシック" pitchFamily="-107" charset="-128"/>
              </a:rPr>
              <a:t>Describes the data contained in the body with sufficient detail that the receiving user agent can pick an appropriate agent or mechanism to represent the data to the user or otherwise deal with the data in an appropriate manner.</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b="1" kern="1200" baseline="0" dirty="0">
                <a:solidFill>
                  <a:schemeClr val="tx1"/>
                </a:solidFill>
                <a:latin typeface="Arial" pitchFamily="-107" charset="0"/>
                <a:ea typeface="ＭＳ Ｐゴシック" pitchFamily="-107" charset="-128"/>
                <a:cs typeface="ＭＳ Ｐゴシック" pitchFamily="-107" charset="-128"/>
              </a:rPr>
              <a:t>• Content-Transfer-Encoding:  </a:t>
            </a:r>
            <a:r>
              <a:rPr lang="en-US" sz="1200" kern="1200" baseline="0" dirty="0">
                <a:solidFill>
                  <a:schemeClr val="tx1"/>
                </a:solidFill>
                <a:latin typeface="Arial" pitchFamily="-107" charset="0"/>
                <a:ea typeface="ＭＳ Ｐゴシック" pitchFamily="-107" charset="-128"/>
                <a:cs typeface="ＭＳ Ｐゴシック" pitchFamily="-107" charset="-128"/>
              </a:rPr>
              <a:t>Indicates the type of transformation that has been used to represent the body of the message in a way that is acceptable for mail transport.</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a:t>
            </a:r>
            <a:r>
              <a:rPr lang="en-US" sz="1200" b="1" kern="1200" baseline="0" dirty="0">
                <a:solidFill>
                  <a:schemeClr val="tx1"/>
                </a:solidFill>
                <a:latin typeface="Arial" pitchFamily="-107" charset="0"/>
                <a:ea typeface="ＭＳ Ｐゴシック" pitchFamily="-107" charset="-128"/>
                <a:cs typeface="ＭＳ Ｐゴシック" pitchFamily="-107" charset="-128"/>
              </a:rPr>
              <a:t>Content-ID:  </a:t>
            </a:r>
            <a:r>
              <a:rPr lang="en-US" sz="1200" kern="1200" baseline="0" dirty="0">
                <a:solidFill>
                  <a:schemeClr val="tx1"/>
                </a:solidFill>
                <a:latin typeface="Arial" pitchFamily="-107" charset="0"/>
                <a:ea typeface="ＭＳ Ｐゴシック" pitchFamily="-107" charset="-128"/>
                <a:cs typeface="ＭＳ Ｐゴシック" pitchFamily="-107" charset="-128"/>
              </a:rPr>
              <a:t>Used to identify MIME entities uniquely in multiple contexts.</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b="1" kern="1200" baseline="0" dirty="0">
                <a:solidFill>
                  <a:schemeClr val="tx1"/>
                </a:solidFill>
                <a:latin typeface="Arial" pitchFamily="-107" charset="0"/>
                <a:ea typeface="ＭＳ Ｐゴシック" pitchFamily="-107" charset="-128"/>
                <a:cs typeface="ＭＳ Ｐゴシック" pitchFamily="-107" charset="-128"/>
              </a:rPr>
              <a:t>• Content-Description:  </a:t>
            </a:r>
            <a:r>
              <a:rPr lang="en-US" sz="1200" kern="1200" baseline="0" dirty="0">
                <a:solidFill>
                  <a:schemeClr val="tx1"/>
                </a:solidFill>
                <a:latin typeface="Arial" pitchFamily="-107" charset="0"/>
                <a:ea typeface="ＭＳ Ｐゴシック" pitchFamily="-107" charset="-128"/>
                <a:cs typeface="ＭＳ Ｐゴシック" pitchFamily="-107" charset="-128"/>
              </a:rPr>
              <a:t>A text description of the object with the body; this is useful when the object is not readable (e.g., audio data).</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Any or all of these fields may appear in a normal RFC 5322 header. A compliant implementation must support the MIME-Version, Content-Type, and Content-Transfer-Encoding fields; the Content-ID and Content-Description fields are optional and may be ignored by the recipient implementation.</a:t>
            </a:r>
            <a:endParaRPr lang="en-US" dirty="0"/>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12</a:t>
            </a:fld>
            <a:endParaRPr lang="en-AU"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dirty="0">
                <a:solidFill>
                  <a:schemeClr val="tx1"/>
                </a:solidFill>
                <a:effectLst/>
                <a:latin typeface="Arial" pitchFamily="-107" charset="0"/>
                <a:ea typeface="ＭＳ Ｐゴシック" pitchFamily="-107" charset="-128"/>
                <a:cs typeface="ＭＳ Ｐゴシック" pitchFamily="-107" charset="-128"/>
              </a:rPr>
              <a:t>For the </a:t>
            </a:r>
            <a:r>
              <a:rPr lang="en-US" sz="1200" b="1" kern="1200" dirty="0">
                <a:solidFill>
                  <a:schemeClr val="tx1"/>
                </a:solidFill>
                <a:effectLst/>
                <a:latin typeface="Arial" pitchFamily="-107" charset="0"/>
                <a:ea typeface="ＭＳ Ｐゴシック" pitchFamily="-107" charset="-128"/>
                <a:cs typeface="ＭＳ Ｐゴシック" pitchFamily="-107" charset="-128"/>
              </a:rPr>
              <a:t>text type </a:t>
            </a:r>
            <a:r>
              <a:rPr lang="en-US" sz="1200" kern="1200" dirty="0">
                <a:solidFill>
                  <a:schemeClr val="tx1"/>
                </a:solidFill>
                <a:effectLst/>
                <a:latin typeface="Arial" pitchFamily="-107" charset="0"/>
                <a:ea typeface="ＭＳ Ｐゴシック" pitchFamily="-107" charset="-128"/>
                <a:cs typeface="ＭＳ Ｐゴシック" pitchFamily="-107" charset="-128"/>
              </a:rPr>
              <a:t>of body, no special software is required to get the full meaning of the text aside from support of the indicated character set. The primary subtype is </a:t>
            </a:r>
            <a:r>
              <a:rPr lang="en-US" sz="1200" i="1" kern="1200" dirty="0">
                <a:solidFill>
                  <a:schemeClr val="tx1"/>
                </a:solidFill>
                <a:effectLst/>
                <a:latin typeface="Arial" pitchFamily="-107" charset="0"/>
                <a:ea typeface="ＭＳ Ｐゴシック" pitchFamily="-107" charset="-128"/>
                <a:cs typeface="ＭＳ Ｐゴシック" pitchFamily="-107" charset="-128"/>
              </a:rPr>
              <a:t>plain text</a:t>
            </a:r>
            <a:r>
              <a:rPr lang="en-US" sz="1200" kern="1200" dirty="0">
                <a:solidFill>
                  <a:schemeClr val="tx1"/>
                </a:solidFill>
                <a:effectLst/>
                <a:latin typeface="Arial" pitchFamily="-107" charset="0"/>
                <a:ea typeface="ＭＳ Ｐゴシック" pitchFamily="-107" charset="-128"/>
                <a:cs typeface="ＭＳ Ｐゴシック" pitchFamily="-107" charset="-128"/>
              </a:rPr>
              <a:t>, which is simply a string of ASCII characters or ISO 8859 characters. The </a:t>
            </a:r>
            <a:r>
              <a:rPr lang="en-US" sz="1200" i="1" kern="1200" dirty="0">
                <a:solidFill>
                  <a:schemeClr val="tx1"/>
                </a:solidFill>
                <a:effectLst/>
                <a:latin typeface="Arial" pitchFamily="-107" charset="0"/>
                <a:ea typeface="ＭＳ Ｐゴシック" pitchFamily="-107" charset="-128"/>
                <a:cs typeface="ＭＳ Ｐゴシック" pitchFamily="-107" charset="-128"/>
              </a:rPr>
              <a:t>enriched </a:t>
            </a:r>
            <a:r>
              <a:rPr lang="en-US" sz="1200" kern="1200" dirty="0">
                <a:solidFill>
                  <a:schemeClr val="tx1"/>
                </a:solidFill>
                <a:effectLst/>
                <a:latin typeface="Arial" pitchFamily="-107" charset="0"/>
                <a:ea typeface="ＭＳ Ｐゴシック" pitchFamily="-107" charset="-128"/>
                <a:cs typeface="ＭＳ Ｐゴシック" pitchFamily="-107" charset="-128"/>
              </a:rPr>
              <a:t>subtype allows greater formatting flexibility. </a:t>
            </a:r>
            <a:endParaRPr lang="en-US" dirty="0"/>
          </a:p>
          <a:p>
            <a:endParaRPr lang="en-US" sz="1200" kern="1200" dirty="0">
              <a:solidFill>
                <a:schemeClr val="tx1"/>
              </a:solidFill>
              <a:effectLst/>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The </a:t>
            </a:r>
            <a:r>
              <a:rPr lang="en-US" sz="1200" b="1" kern="1200" dirty="0">
                <a:solidFill>
                  <a:schemeClr val="tx1"/>
                </a:solidFill>
                <a:effectLst/>
                <a:latin typeface="Arial" pitchFamily="-107" charset="0"/>
                <a:ea typeface="ＭＳ Ｐゴシック" pitchFamily="-107" charset="-128"/>
                <a:cs typeface="ＭＳ Ｐゴシック" pitchFamily="-107" charset="-128"/>
              </a:rPr>
              <a:t>multipart type </a:t>
            </a:r>
            <a:r>
              <a:rPr lang="en-US" sz="1200" kern="1200" dirty="0">
                <a:solidFill>
                  <a:schemeClr val="tx1"/>
                </a:solidFill>
                <a:effectLst/>
                <a:latin typeface="Arial" pitchFamily="-107" charset="0"/>
                <a:ea typeface="ＭＳ Ｐゴシック" pitchFamily="-107" charset="-128"/>
                <a:cs typeface="ＭＳ Ｐゴシック" pitchFamily="-107" charset="-128"/>
              </a:rPr>
              <a:t>indicates that the body contains multiple, independent parts. The Content-Type header field includes a parameter (called boundary) that defines the delimiter between body parts. This boundary should not appear in any parts of the message. Each boundary starts on a new line and consists of two hyphens followed by the boundary value. The final boundary, which indicates the end of the last part, also has a suffix of two hyphens. Within each part, there may be an optional ordinary MIME header. </a:t>
            </a:r>
            <a:endParaRPr lang="en-US" dirty="0"/>
          </a:p>
          <a:p>
            <a:endParaRPr lang="en-US" sz="1200" kern="1200" dirty="0">
              <a:solidFill>
                <a:schemeClr val="tx1"/>
              </a:solidFill>
              <a:effectLst/>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There are four subtypes of the multipart type, all of which have the same overall syntax. The </a:t>
            </a:r>
            <a:r>
              <a:rPr lang="en-US" sz="1200" b="1" kern="1200" dirty="0">
                <a:solidFill>
                  <a:schemeClr val="tx1"/>
                </a:solidFill>
                <a:effectLst/>
                <a:latin typeface="Arial" pitchFamily="-107" charset="0"/>
                <a:ea typeface="ＭＳ Ｐゴシック" pitchFamily="-107" charset="-128"/>
                <a:cs typeface="ＭＳ Ｐゴシック" pitchFamily="-107" charset="-128"/>
              </a:rPr>
              <a:t>multipart/mixed subtype </a:t>
            </a:r>
            <a:r>
              <a:rPr lang="en-US" sz="1200" kern="1200" dirty="0">
                <a:solidFill>
                  <a:schemeClr val="tx1"/>
                </a:solidFill>
                <a:effectLst/>
                <a:latin typeface="Arial" pitchFamily="-107" charset="0"/>
                <a:ea typeface="ＭＳ Ｐゴシック" pitchFamily="-107" charset="-128"/>
                <a:cs typeface="ＭＳ Ｐゴシック" pitchFamily="-107" charset="-128"/>
              </a:rPr>
              <a:t>is used when there are multiple independent body parts that need to be bundled in a particular order. For the </a:t>
            </a:r>
            <a:r>
              <a:rPr lang="en-US" sz="1200" b="1" kern="1200" dirty="0">
                <a:solidFill>
                  <a:schemeClr val="tx1"/>
                </a:solidFill>
                <a:effectLst/>
                <a:latin typeface="Arial" pitchFamily="-107" charset="0"/>
                <a:ea typeface="ＭＳ Ｐゴシック" pitchFamily="-107" charset="-128"/>
                <a:cs typeface="ＭＳ Ｐゴシック" pitchFamily="-107" charset="-128"/>
              </a:rPr>
              <a:t>multipart/parallel subtype</a:t>
            </a:r>
            <a:r>
              <a:rPr lang="en-US" sz="1200" kern="1200" dirty="0">
                <a:solidFill>
                  <a:schemeClr val="tx1"/>
                </a:solidFill>
                <a:effectLst/>
                <a:latin typeface="Arial" pitchFamily="-107" charset="0"/>
                <a:ea typeface="ＭＳ Ｐゴシック" pitchFamily="-107" charset="-128"/>
                <a:cs typeface="ＭＳ Ｐゴシック" pitchFamily="-107" charset="-128"/>
              </a:rPr>
              <a:t>, the order of the parts is not significant. If the recipient’s system is appropriate, the multiple parts can be presented in parallel. For example, a picture or text part could be accompanied by a voice commentary that is played while the picture or text is displayed. </a:t>
            </a:r>
            <a:endParaRPr lang="en-US" dirty="0"/>
          </a:p>
          <a:p>
            <a:endParaRPr lang="en-US" sz="1200" kern="1200" dirty="0">
              <a:solidFill>
                <a:schemeClr val="tx1"/>
              </a:solidFill>
              <a:effectLst/>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For the </a:t>
            </a:r>
            <a:r>
              <a:rPr lang="en-US" sz="1200" b="1" kern="1200" dirty="0">
                <a:solidFill>
                  <a:schemeClr val="tx1"/>
                </a:solidFill>
                <a:effectLst/>
                <a:latin typeface="Arial" pitchFamily="-107" charset="0"/>
                <a:ea typeface="ＭＳ Ｐゴシック" pitchFamily="-107" charset="-128"/>
                <a:cs typeface="ＭＳ Ｐゴシック" pitchFamily="-107" charset="-128"/>
              </a:rPr>
              <a:t>multipart/alternative subtype</a:t>
            </a:r>
            <a:r>
              <a:rPr lang="en-US" sz="1200" kern="1200" dirty="0">
                <a:solidFill>
                  <a:schemeClr val="tx1"/>
                </a:solidFill>
                <a:effectLst/>
                <a:latin typeface="Arial" pitchFamily="-107" charset="0"/>
                <a:ea typeface="ＭＳ Ｐゴシック" pitchFamily="-107" charset="-128"/>
                <a:cs typeface="ＭＳ Ｐゴシック" pitchFamily="-107" charset="-128"/>
              </a:rPr>
              <a:t>, the various parts are different representations of the same information. </a:t>
            </a:r>
            <a:endParaRPr lang="en-US" dirty="0"/>
          </a:p>
          <a:p>
            <a:endParaRPr lang="en-US" sz="1200" kern="1200" dirty="0">
              <a:solidFill>
                <a:schemeClr val="tx1"/>
              </a:solidFill>
              <a:effectLst/>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In this subtype, the body parts are ordered in terms of increasing preference.  </a:t>
            </a:r>
          </a:p>
          <a:p>
            <a:endParaRPr lang="en-US" sz="1200" kern="1200" dirty="0">
              <a:solidFill>
                <a:schemeClr val="tx1"/>
              </a:solidFill>
              <a:effectLst/>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The </a:t>
            </a:r>
            <a:r>
              <a:rPr lang="en-US" sz="1200" b="1" kern="1200" dirty="0">
                <a:solidFill>
                  <a:schemeClr val="tx1"/>
                </a:solidFill>
                <a:effectLst/>
                <a:latin typeface="Arial" pitchFamily="-107" charset="0"/>
                <a:ea typeface="ＭＳ Ｐゴシック" pitchFamily="-107" charset="-128"/>
                <a:cs typeface="ＭＳ Ｐゴシック" pitchFamily="-107" charset="-128"/>
              </a:rPr>
              <a:t>multipart/digest subtype </a:t>
            </a:r>
            <a:r>
              <a:rPr lang="en-US" sz="1200" kern="1200" dirty="0">
                <a:solidFill>
                  <a:schemeClr val="tx1"/>
                </a:solidFill>
                <a:effectLst/>
                <a:latin typeface="Arial" pitchFamily="-107" charset="0"/>
                <a:ea typeface="ＭＳ Ｐゴシック" pitchFamily="-107" charset="-128"/>
                <a:cs typeface="ＭＳ Ｐゴシック" pitchFamily="-107" charset="-128"/>
              </a:rPr>
              <a:t>is used when each of the body parts is interpreted as an RFC 5322 message with headers. This subtype enables the construction of a message whose parts are individual messages. For example, the moderator of a group might collect email messages from participants, bundle these messages, and send them out in one encapsulating MIME message. </a:t>
            </a:r>
            <a:endParaRPr lang="en-US" dirty="0"/>
          </a:p>
          <a:p>
            <a:endParaRPr lang="en-US" sz="1200" kern="1200" dirty="0">
              <a:solidFill>
                <a:schemeClr val="tx1"/>
              </a:solidFill>
              <a:effectLst/>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The </a:t>
            </a:r>
            <a:r>
              <a:rPr lang="en-US" sz="1200" b="1" kern="1200" dirty="0">
                <a:solidFill>
                  <a:schemeClr val="tx1"/>
                </a:solidFill>
                <a:effectLst/>
                <a:latin typeface="Arial" pitchFamily="-107" charset="0"/>
                <a:ea typeface="ＭＳ Ｐゴシック" pitchFamily="-107" charset="-128"/>
                <a:cs typeface="ＭＳ Ｐゴシック" pitchFamily="-107" charset="-128"/>
              </a:rPr>
              <a:t>message type </a:t>
            </a:r>
            <a:r>
              <a:rPr lang="en-US" sz="1200" kern="1200" dirty="0">
                <a:solidFill>
                  <a:schemeClr val="tx1"/>
                </a:solidFill>
                <a:effectLst/>
                <a:latin typeface="Arial" pitchFamily="-107" charset="0"/>
                <a:ea typeface="ＭＳ Ｐゴシック" pitchFamily="-107" charset="-128"/>
                <a:cs typeface="ＭＳ Ｐゴシック" pitchFamily="-107" charset="-128"/>
              </a:rPr>
              <a:t>provides a number of important capabilities in MIME. The </a:t>
            </a:r>
            <a:r>
              <a:rPr lang="en-US" sz="1200" b="1" kern="1200" dirty="0">
                <a:solidFill>
                  <a:schemeClr val="tx1"/>
                </a:solidFill>
                <a:effectLst/>
                <a:latin typeface="Arial" pitchFamily="-107" charset="0"/>
                <a:ea typeface="ＭＳ Ｐゴシック" pitchFamily="-107" charset="-128"/>
                <a:cs typeface="ＭＳ Ｐゴシック" pitchFamily="-107" charset="-128"/>
              </a:rPr>
              <a:t>message/rfc822 subtype </a:t>
            </a:r>
            <a:r>
              <a:rPr lang="en-US" sz="1200" kern="1200" dirty="0">
                <a:solidFill>
                  <a:schemeClr val="tx1"/>
                </a:solidFill>
                <a:effectLst/>
                <a:latin typeface="Arial" pitchFamily="-107" charset="0"/>
                <a:ea typeface="ＭＳ Ｐゴシック" pitchFamily="-107" charset="-128"/>
                <a:cs typeface="ＭＳ Ｐゴシック" pitchFamily="-107" charset="-128"/>
              </a:rPr>
              <a:t>indicates that the body is an entire message, including header and body. Despite the name of this subtype, the encapsulated message may be not only a simple RFC 5322 message, but also any MIME message. </a:t>
            </a:r>
            <a:endParaRPr lang="en-US" dirty="0"/>
          </a:p>
          <a:p>
            <a:endParaRPr lang="en-US" sz="1200" kern="1200" dirty="0">
              <a:solidFill>
                <a:schemeClr val="tx1"/>
              </a:solidFill>
              <a:effectLst/>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The </a:t>
            </a:r>
            <a:r>
              <a:rPr lang="en-US" sz="1200" b="1" kern="1200" dirty="0">
                <a:solidFill>
                  <a:schemeClr val="tx1"/>
                </a:solidFill>
                <a:effectLst/>
                <a:latin typeface="Arial" pitchFamily="-107" charset="0"/>
                <a:ea typeface="ＭＳ Ｐゴシック" pitchFamily="-107" charset="-128"/>
                <a:cs typeface="ＭＳ Ｐゴシック" pitchFamily="-107" charset="-128"/>
              </a:rPr>
              <a:t>message/partial subtype </a:t>
            </a:r>
            <a:r>
              <a:rPr lang="en-US" sz="1200" kern="1200" dirty="0">
                <a:solidFill>
                  <a:schemeClr val="tx1"/>
                </a:solidFill>
                <a:effectLst/>
                <a:latin typeface="Arial" pitchFamily="-107" charset="0"/>
                <a:ea typeface="ＭＳ Ｐゴシック" pitchFamily="-107" charset="-128"/>
                <a:cs typeface="ＭＳ Ｐゴシック" pitchFamily="-107" charset="-128"/>
              </a:rPr>
              <a:t>enables fragmentation of a large message into a number of parts, which must be reassembled at the destination. For this subtype, three parameters are specified in the Content-Type: Message/Partial field: an </a:t>
            </a:r>
            <a:r>
              <a:rPr lang="en-US" sz="1200" i="1" kern="1200" dirty="0">
                <a:solidFill>
                  <a:schemeClr val="tx1"/>
                </a:solidFill>
                <a:effectLst/>
                <a:latin typeface="Arial" pitchFamily="-107" charset="0"/>
                <a:ea typeface="ＭＳ Ｐゴシック" pitchFamily="-107" charset="-128"/>
                <a:cs typeface="ＭＳ Ｐゴシック" pitchFamily="-107" charset="-128"/>
              </a:rPr>
              <a:t>id </a:t>
            </a:r>
            <a:r>
              <a:rPr lang="en-US" sz="1200" kern="1200" dirty="0">
                <a:solidFill>
                  <a:schemeClr val="tx1"/>
                </a:solidFill>
                <a:effectLst/>
                <a:latin typeface="Arial" pitchFamily="-107" charset="0"/>
                <a:ea typeface="ＭＳ Ｐゴシック" pitchFamily="-107" charset="-128"/>
                <a:cs typeface="ＭＳ Ｐゴシック" pitchFamily="-107" charset="-128"/>
              </a:rPr>
              <a:t>common to all fragments of the same message, a </a:t>
            </a:r>
            <a:r>
              <a:rPr lang="en-US" sz="1200" i="1" kern="1200" dirty="0">
                <a:solidFill>
                  <a:schemeClr val="tx1"/>
                </a:solidFill>
                <a:effectLst/>
                <a:latin typeface="Arial" pitchFamily="-107" charset="0"/>
                <a:ea typeface="ＭＳ Ｐゴシック" pitchFamily="-107" charset="-128"/>
                <a:cs typeface="ＭＳ Ｐゴシック" pitchFamily="-107" charset="-128"/>
              </a:rPr>
              <a:t>sequence number </a:t>
            </a:r>
            <a:r>
              <a:rPr lang="en-US" sz="1200" kern="1200" dirty="0">
                <a:solidFill>
                  <a:schemeClr val="tx1"/>
                </a:solidFill>
                <a:effectLst/>
                <a:latin typeface="Arial" pitchFamily="-107" charset="0"/>
                <a:ea typeface="ＭＳ Ｐゴシック" pitchFamily="-107" charset="-128"/>
                <a:cs typeface="ＭＳ Ｐゴシック" pitchFamily="-107" charset="-128"/>
              </a:rPr>
              <a:t>unique to each fragment, and the </a:t>
            </a:r>
            <a:r>
              <a:rPr lang="en-US" sz="1200" i="1" kern="1200" dirty="0">
                <a:solidFill>
                  <a:schemeClr val="tx1"/>
                </a:solidFill>
                <a:effectLst/>
                <a:latin typeface="Arial" pitchFamily="-107" charset="0"/>
                <a:ea typeface="ＭＳ Ｐゴシック" pitchFamily="-107" charset="-128"/>
                <a:cs typeface="ＭＳ Ｐゴシック" pitchFamily="-107" charset="-128"/>
              </a:rPr>
              <a:t>total </a:t>
            </a:r>
            <a:r>
              <a:rPr lang="en-US" sz="1200" kern="1200" dirty="0">
                <a:solidFill>
                  <a:schemeClr val="tx1"/>
                </a:solidFill>
                <a:effectLst/>
                <a:latin typeface="Arial" pitchFamily="-107" charset="0"/>
                <a:ea typeface="ＭＳ Ｐゴシック" pitchFamily="-107" charset="-128"/>
                <a:cs typeface="ＭＳ Ｐゴシック" pitchFamily="-107" charset="-128"/>
              </a:rPr>
              <a:t>number of fragments. </a:t>
            </a:r>
            <a:endParaRPr lang="en-US" dirty="0"/>
          </a:p>
          <a:p>
            <a:endParaRPr lang="en-US" sz="1200" kern="1200" dirty="0">
              <a:solidFill>
                <a:schemeClr val="tx1"/>
              </a:solidFill>
              <a:effectLst/>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The </a:t>
            </a:r>
            <a:r>
              <a:rPr lang="en-US" sz="1200" b="1" kern="1200" dirty="0">
                <a:solidFill>
                  <a:schemeClr val="tx1"/>
                </a:solidFill>
                <a:effectLst/>
                <a:latin typeface="Arial" pitchFamily="-107" charset="0"/>
                <a:ea typeface="ＭＳ Ｐゴシック" pitchFamily="-107" charset="-128"/>
                <a:cs typeface="ＭＳ Ｐゴシック" pitchFamily="-107" charset="-128"/>
              </a:rPr>
              <a:t>message/external-body subtype </a:t>
            </a:r>
            <a:r>
              <a:rPr lang="en-US" sz="1200" kern="1200" dirty="0">
                <a:solidFill>
                  <a:schemeClr val="tx1"/>
                </a:solidFill>
                <a:effectLst/>
                <a:latin typeface="Arial" pitchFamily="-107" charset="0"/>
                <a:ea typeface="ＭＳ Ｐゴシック" pitchFamily="-107" charset="-128"/>
                <a:cs typeface="ＭＳ Ｐゴシック" pitchFamily="-107" charset="-128"/>
              </a:rPr>
              <a:t>indicates that the actual data to be conveyed in this message are not contained in the body. Instead, the body contains the information needed to access the data. As with the other message types, the message/external-body subtype has an outer header and an encapsulated message with its own header. The only necessary field in the outer header is the Content-Type field, which identifies this as a message/external-body subtype. The inner header is the message header for the encapsulated message. The Content-Type field in the outer header must include an access-type parameter, which indicates the method of access, such as FTP (file transfer protocol). </a:t>
            </a:r>
            <a:endParaRPr lang="en-US" dirty="0"/>
          </a:p>
          <a:p>
            <a:endParaRPr lang="en-US" sz="1200" kern="1200" dirty="0">
              <a:solidFill>
                <a:schemeClr val="tx1"/>
              </a:solidFill>
              <a:effectLst/>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The </a:t>
            </a:r>
            <a:r>
              <a:rPr lang="en-US" sz="1200" b="1" kern="1200" dirty="0">
                <a:solidFill>
                  <a:schemeClr val="tx1"/>
                </a:solidFill>
                <a:effectLst/>
                <a:latin typeface="Arial" pitchFamily="-107" charset="0"/>
                <a:ea typeface="ＭＳ Ｐゴシック" pitchFamily="-107" charset="-128"/>
                <a:cs typeface="ＭＳ Ｐゴシック" pitchFamily="-107" charset="-128"/>
              </a:rPr>
              <a:t>application type </a:t>
            </a:r>
            <a:r>
              <a:rPr lang="en-US" sz="1200" kern="1200" dirty="0">
                <a:solidFill>
                  <a:schemeClr val="tx1"/>
                </a:solidFill>
                <a:effectLst/>
                <a:latin typeface="Arial" pitchFamily="-107" charset="0"/>
                <a:ea typeface="ＭＳ Ｐゴシック" pitchFamily="-107" charset="-128"/>
                <a:cs typeface="ＭＳ Ｐゴシック" pitchFamily="-107" charset="-128"/>
              </a:rPr>
              <a:t>refers to other kinds of data, typically either uninterpreted binary data or information to be processed by a mail-based application. </a:t>
            </a:r>
            <a:endParaRPr lang="en-US" dirty="0"/>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13</a:t>
            </a:fld>
            <a:endParaRPr lang="en-AU"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dirty="0">
                <a:solidFill>
                  <a:schemeClr val="tx1"/>
                </a:solidFill>
                <a:effectLst/>
                <a:latin typeface="Arial" pitchFamily="-107" charset="0"/>
                <a:ea typeface="ＭＳ Ｐゴシック" pitchFamily="-107" charset="-128"/>
                <a:cs typeface="ＭＳ Ｐゴシック" pitchFamily="-107" charset="-128"/>
              </a:rPr>
              <a:t>The other major component of the MIME specification, in addition to content type specification, is a definition of transfer encodings for message bodies. The objective is to provide reliable delivery across the largest range of environments. </a:t>
            </a:r>
            <a:endParaRPr lang="en-US" dirty="0"/>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The MIME standard defines two methods of encoding data. The Content- Transfer-Encoding field can actually take on six values, as listed in Table 19.2. However, three of these values (7-bit, 8-bit, and binary) indicate that no encoding has been done but provide some information about the nature of the data. For SMTP transfer, it is safe to use the 7-bit form. The 8-bit and binary forms may be usable in other mail transport contexts. Another Content-Transfer-Encoding value is x-token, which indicates that some other encoding scheme is used for which a name is to be supplied. This could be a vendor-specific or application-specific scheme. The two actual encoding schemes defined are quoted-printable and base64. Two schemes are defined to provide a choice between a transfer technique that is essentially human readable and one that is safe for all types of data in a way that is reasonably compact. </a:t>
            </a:r>
            <a:endParaRPr lang="en-US" dirty="0"/>
          </a:p>
          <a:p>
            <a:endParaRPr lang="en-US" sz="1200" kern="1200" dirty="0">
              <a:solidFill>
                <a:schemeClr val="tx1"/>
              </a:solidFill>
              <a:effectLst/>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The </a:t>
            </a:r>
            <a:r>
              <a:rPr lang="en-US" sz="1200" b="1" kern="1200" dirty="0">
                <a:solidFill>
                  <a:schemeClr val="tx1"/>
                </a:solidFill>
                <a:effectLst/>
                <a:latin typeface="Arial" pitchFamily="-107" charset="0"/>
                <a:ea typeface="ＭＳ Ｐゴシック" pitchFamily="-107" charset="-128"/>
                <a:cs typeface="ＭＳ Ｐゴシック" pitchFamily="-107" charset="-128"/>
              </a:rPr>
              <a:t>quoted-printable </a:t>
            </a:r>
            <a:r>
              <a:rPr lang="en-US" sz="1200" kern="1200" dirty="0">
                <a:solidFill>
                  <a:schemeClr val="tx1"/>
                </a:solidFill>
                <a:effectLst/>
                <a:latin typeface="Arial" pitchFamily="-107" charset="0"/>
                <a:ea typeface="ＭＳ Ｐゴシック" pitchFamily="-107" charset="-128"/>
                <a:cs typeface="ＭＳ Ｐゴシック" pitchFamily="-107" charset="-128"/>
              </a:rPr>
              <a:t>transfer encoding is useful when the data consists largely of octets that correspond to printable ASCII characters. In essence, it represents </a:t>
            </a:r>
            <a:r>
              <a:rPr lang="en-US" sz="1200" kern="1200" dirty="0" err="1">
                <a:solidFill>
                  <a:schemeClr val="tx1"/>
                </a:solidFill>
                <a:effectLst/>
                <a:latin typeface="Arial" pitchFamily="-107" charset="0"/>
                <a:ea typeface="ＭＳ Ｐゴシック" pitchFamily="-107" charset="-128"/>
                <a:cs typeface="ＭＳ Ｐゴシック" pitchFamily="-107" charset="-128"/>
              </a:rPr>
              <a:t>nonsafe</a:t>
            </a:r>
            <a:r>
              <a:rPr lang="en-US" sz="1200" kern="1200" dirty="0">
                <a:solidFill>
                  <a:schemeClr val="tx1"/>
                </a:solidFill>
                <a:effectLst/>
                <a:latin typeface="Arial" pitchFamily="-107" charset="0"/>
                <a:ea typeface="ＭＳ Ｐゴシック" pitchFamily="-107" charset="-128"/>
                <a:cs typeface="ＭＳ Ｐゴシック" pitchFamily="-107" charset="-128"/>
              </a:rPr>
              <a:t> characters by the hexadecimal representation of their code and introduces reversible (soft) line breaks to limit message lines to 76 characters. </a:t>
            </a:r>
            <a:endParaRPr lang="en-US" dirty="0"/>
          </a:p>
          <a:p>
            <a:endParaRPr lang="en-US" sz="1200" kern="1200" dirty="0">
              <a:solidFill>
                <a:schemeClr val="tx1"/>
              </a:solidFill>
              <a:effectLst/>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The </a:t>
            </a:r>
            <a:r>
              <a:rPr lang="en-US" sz="1200" b="1" kern="1200" dirty="0">
                <a:solidFill>
                  <a:schemeClr val="tx1"/>
                </a:solidFill>
                <a:effectLst/>
                <a:latin typeface="Arial" pitchFamily="-107" charset="0"/>
                <a:ea typeface="ＭＳ Ｐゴシック" pitchFamily="-107" charset="-128"/>
                <a:cs typeface="ＭＳ Ｐゴシック" pitchFamily="-107" charset="-128"/>
              </a:rPr>
              <a:t>base64 transfer encoding</a:t>
            </a:r>
            <a:r>
              <a:rPr lang="en-US" sz="1200" kern="1200" dirty="0">
                <a:solidFill>
                  <a:schemeClr val="tx1"/>
                </a:solidFill>
                <a:effectLst/>
                <a:latin typeface="Arial" pitchFamily="-107" charset="0"/>
                <a:ea typeface="ＭＳ Ｐゴシック" pitchFamily="-107" charset="-128"/>
                <a:cs typeface="ＭＳ Ｐゴシック" pitchFamily="-107" charset="-128"/>
              </a:rPr>
              <a:t>, also known as radix-64 encoding, is a common one for encoding arbitrary binary data in such a way as to be invulnerable to the processing by mail-transport programs. </a:t>
            </a:r>
            <a:endParaRPr lang="en-US" dirty="0"/>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14</a:t>
            </a:fld>
            <a:endParaRPr lang="en-AU"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 </a:t>
            </a:r>
            <a:r>
              <a:rPr lang="en-US" sz="1200" kern="1200" dirty="0">
                <a:solidFill>
                  <a:schemeClr val="tx1"/>
                </a:solidFill>
                <a:effectLst/>
                <a:latin typeface="Arial" pitchFamily="-107" charset="0"/>
                <a:ea typeface="ＭＳ Ｐゴシック" pitchFamily="-107" charset="-128"/>
                <a:cs typeface="ＭＳ Ｐゴシック" pitchFamily="-107" charset="-128"/>
              </a:rPr>
              <a:t>An important concept in MIME and S/MIME is that of canonical form. Canonical form is a format, appropriate to the content type, that is standardized for use between systems. This is in contrast to native form, which is a format that may be peculiar to a particular system. RFC 2049 defines these two forms as follows: </a:t>
            </a:r>
          </a:p>
          <a:p>
            <a:endParaRPr lang="en-US" dirty="0"/>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Native form: </a:t>
            </a:r>
            <a:r>
              <a:rPr lang="en-US" sz="1200" kern="1200" dirty="0">
                <a:solidFill>
                  <a:schemeClr val="tx1"/>
                </a:solidFill>
                <a:effectLst/>
                <a:latin typeface="Arial" pitchFamily="-107" charset="0"/>
                <a:ea typeface="ＭＳ Ｐゴシック" pitchFamily="-107" charset="-128"/>
                <a:cs typeface="ＭＳ Ｐゴシック" pitchFamily="-107" charset="-128"/>
              </a:rPr>
              <a:t>The body to be transmitted is created in the system’s native format. The native character set is used and, where appropriate, local end-of-line conventions are used as well. The body may be any format that corresponds to the local model for the representation of some form of information. Examples include a UNIX-style text file, or a Sun raster image, or a VMS indexed file, and audio data in a system-dependent format stored only in memory. In essence, the data are created in the native form that corresponds to the type specified by the media type. </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Canonical form: </a:t>
            </a:r>
            <a:r>
              <a:rPr lang="en-US" sz="1200" kern="1200" dirty="0">
                <a:solidFill>
                  <a:schemeClr val="tx1"/>
                </a:solidFill>
                <a:effectLst/>
                <a:latin typeface="Arial" pitchFamily="-107" charset="0"/>
                <a:ea typeface="ＭＳ Ｐゴシック" pitchFamily="-107" charset="-128"/>
                <a:cs typeface="ＭＳ Ｐゴシック" pitchFamily="-107" charset="-128"/>
              </a:rPr>
              <a:t>The entire body, including out-of-band information such as record lengths and possibly file attribute information, is converted to a universal canonical form. The specific media type of the body as well as its associated attributes dictates the nature of the canonical form that is used. Conversion to the proper canonical form may involve character set conversion, transformation of audio data, compression, or various other operations specific to the various media types. </a:t>
            </a:r>
            <a:endParaRPr lang="en-US" dirty="0"/>
          </a:p>
          <a:p>
            <a:endParaRPr lang="en-US" dirty="0"/>
          </a:p>
          <a:p>
            <a:endParaRPr lang="en-US" b="0" dirty="0"/>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15</a:t>
            </a:fld>
            <a:endParaRPr lang="en-AU"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effectLst/>
                <a:latin typeface="Arial" pitchFamily="-107" charset="0"/>
                <a:ea typeface="ＭＳ Ｐゴシック" pitchFamily="-107" charset="-128"/>
                <a:cs typeface="ＭＳ Ｐゴシック" pitchFamily="-107" charset="-128"/>
              </a:rPr>
              <a:t>For both organizations and individuals, email is both pervasive and especially vulnerable to a wide range of security threats. In general terms, email security threats can be classified as follows:</a:t>
            </a: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endParaRPr lang="en-US" dirty="0"/>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Authenticity-related threats: </a:t>
            </a:r>
            <a:r>
              <a:rPr lang="en-US" sz="1200" kern="1200" dirty="0">
                <a:solidFill>
                  <a:schemeClr val="tx1"/>
                </a:solidFill>
                <a:effectLst/>
                <a:latin typeface="Arial" pitchFamily="-107" charset="0"/>
                <a:ea typeface="ＭＳ Ｐゴシック" pitchFamily="-107" charset="-128"/>
                <a:cs typeface="ＭＳ Ｐゴシック" pitchFamily="-107" charset="-128"/>
              </a:rPr>
              <a:t>Could result in unauthorized access to an enterprise’s email system. </a:t>
            </a:r>
          </a:p>
          <a:p>
            <a:endParaRPr lang="en-US" dirty="0">
              <a:effectLst/>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Integrity-related threats: </a:t>
            </a:r>
            <a:r>
              <a:rPr lang="en-US" sz="1200" kern="1200" dirty="0">
                <a:solidFill>
                  <a:schemeClr val="tx1"/>
                </a:solidFill>
                <a:effectLst/>
                <a:latin typeface="Arial" pitchFamily="-107" charset="0"/>
                <a:ea typeface="ＭＳ Ｐゴシック" pitchFamily="-107" charset="-128"/>
                <a:cs typeface="ＭＳ Ｐゴシック" pitchFamily="-107" charset="-128"/>
              </a:rPr>
              <a:t>Could result in unauthorized modification of email content. </a:t>
            </a:r>
          </a:p>
          <a:p>
            <a:endParaRPr lang="en-US" dirty="0">
              <a:effectLst/>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Confidentiality-related threats: </a:t>
            </a:r>
            <a:r>
              <a:rPr lang="en-US" sz="1200" kern="1200" dirty="0">
                <a:solidFill>
                  <a:schemeClr val="tx1"/>
                </a:solidFill>
                <a:effectLst/>
                <a:latin typeface="Arial" pitchFamily="-107" charset="0"/>
                <a:ea typeface="ＭＳ Ｐゴシック" pitchFamily="-107" charset="-128"/>
                <a:cs typeface="ＭＳ Ｐゴシック" pitchFamily="-107" charset="-128"/>
              </a:rPr>
              <a:t>Could result in unauthorized disclosure of sensitive information. </a:t>
            </a:r>
          </a:p>
          <a:p>
            <a:endParaRPr lang="en-US" dirty="0">
              <a:effectLst/>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Availability-related threats: </a:t>
            </a:r>
            <a:r>
              <a:rPr lang="en-US" sz="1200" kern="1200" dirty="0">
                <a:solidFill>
                  <a:schemeClr val="tx1"/>
                </a:solidFill>
                <a:effectLst/>
                <a:latin typeface="Arial" pitchFamily="-107" charset="0"/>
                <a:ea typeface="ＭＳ Ｐゴシック" pitchFamily="-107" charset="-128"/>
                <a:cs typeface="ＭＳ Ｐゴシック" pitchFamily="-107" charset="-128"/>
              </a:rPr>
              <a:t>Could prevent end users from being able to send or receive email. </a:t>
            </a:r>
            <a:endParaRPr lang="en-US" dirty="0">
              <a:effectLst/>
            </a:endParaRPr>
          </a:p>
          <a:p>
            <a:endParaRPr lang="en-US" b="0" dirty="0"/>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16</a:t>
            </a:fld>
            <a:endParaRPr lang="en-AU"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 A useful list of specific email threats, together with approaches to mitigation, is provided in NIST SP 800-177 (</a:t>
            </a:r>
            <a:r>
              <a:rPr lang="en-US" sz="1200" i="1" kern="1200" baseline="0" dirty="0">
                <a:solidFill>
                  <a:schemeClr val="tx1"/>
                </a:solidFill>
                <a:latin typeface="Arial" pitchFamily="-107" charset="0"/>
                <a:ea typeface="ＭＳ Ｐゴシック" pitchFamily="-107" charset="-128"/>
                <a:cs typeface="ＭＳ Ｐゴシック" pitchFamily="-107" charset="-128"/>
              </a:rPr>
              <a:t>Trustworthy Email</a:t>
            </a:r>
            <a:r>
              <a:rPr lang="en-US" sz="1200" kern="1200" baseline="0" dirty="0">
                <a:solidFill>
                  <a:schemeClr val="tx1"/>
                </a:solidFill>
                <a:latin typeface="Arial" pitchFamily="-107" charset="0"/>
                <a:ea typeface="ＭＳ Ｐゴシック" pitchFamily="-107" charset="-128"/>
                <a:cs typeface="ＭＳ Ｐゴシック" pitchFamily="-107" charset="-128"/>
              </a:rPr>
              <a:t>, September 2015) and is shown in Table 19.3.</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17</a:t>
            </a:fld>
            <a:endParaRPr lang="en-AU"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 A useful list of specific email threats, together with approaches to mitigation, is provided in NIST SP 800-177 (</a:t>
            </a:r>
            <a:r>
              <a:rPr lang="en-US" sz="1200" i="1" kern="1200" baseline="0" dirty="0">
                <a:solidFill>
                  <a:schemeClr val="tx1"/>
                </a:solidFill>
                <a:latin typeface="Arial" pitchFamily="-107" charset="0"/>
                <a:ea typeface="ＭＳ Ｐゴシック" pitchFamily="-107" charset="-128"/>
                <a:cs typeface="ＭＳ Ｐゴシック" pitchFamily="-107" charset="-128"/>
              </a:rPr>
              <a:t>Trustworthy Email</a:t>
            </a:r>
            <a:r>
              <a:rPr lang="en-US" sz="1200" kern="1200" baseline="0" dirty="0">
                <a:solidFill>
                  <a:schemeClr val="tx1"/>
                </a:solidFill>
                <a:latin typeface="Arial" pitchFamily="-107" charset="0"/>
                <a:ea typeface="ＭＳ Ｐゴシック" pitchFamily="-107" charset="-128"/>
                <a:cs typeface="ＭＳ Ｐゴシック" pitchFamily="-107" charset="-128"/>
              </a:rPr>
              <a:t>, September 2015) and is shown in Table 19.3.</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18</a:t>
            </a:fld>
            <a:endParaRPr lang="en-AU" dirty="0"/>
          </a:p>
        </p:txBody>
      </p:sp>
    </p:spTree>
    <p:extLst>
      <p:ext uri="{BB962C8B-B14F-4D97-AF65-F5344CB8AC3E}">
        <p14:creationId xmlns:p14="http://schemas.microsoft.com/office/powerpoint/2010/main" val="6526434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dirty="0">
                <a:solidFill>
                  <a:schemeClr val="tx1"/>
                </a:solidFill>
                <a:effectLst/>
                <a:latin typeface="Arial" pitchFamily="-107" charset="0"/>
                <a:ea typeface="ＭＳ Ｐゴシック" pitchFamily="-107" charset="-128"/>
                <a:cs typeface="ＭＳ Ｐゴシック" pitchFamily="-107" charset="-128"/>
              </a:rPr>
              <a:t>SP 800-177 recommends use of a variety of standardized protocols as a means for countering these threats. These include: </a:t>
            </a:r>
          </a:p>
          <a:p>
            <a:endParaRPr lang="en-US" dirty="0">
              <a:effectLst/>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STARTTLS: </a:t>
            </a:r>
            <a:r>
              <a:rPr lang="en-US" sz="1200" kern="1200" dirty="0">
                <a:solidFill>
                  <a:schemeClr val="tx1"/>
                </a:solidFill>
                <a:effectLst/>
                <a:latin typeface="Arial" pitchFamily="-107" charset="0"/>
                <a:ea typeface="ＭＳ Ｐゴシック" pitchFamily="-107" charset="-128"/>
                <a:cs typeface="ＭＳ Ｐゴシック" pitchFamily="-107" charset="-128"/>
              </a:rPr>
              <a:t>An SMTP security extension that provides authentication, integrity, non-repudiation (via digital signatures) and confidentiality (via encryption) for the entire SMTP message by running SMTP over TLS. </a:t>
            </a:r>
          </a:p>
          <a:p>
            <a:endParaRPr lang="en-US" dirty="0">
              <a:effectLst/>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S/MIME: </a:t>
            </a:r>
            <a:r>
              <a:rPr lang="en-US" sz="1200" kern="1200" dirty="0">
                <a:solidFill>
                  <a:schemeClr val="tx1"/>
                </a:solidFill>
                <a:effectLst/>
                <a:latin typeface="Arial" pitchFamily="-107" charset="0"/>
                <a:ea typeface="ＭＳ Ｐゴシック" pitchFamily="-107" charset="-128"/>
                <a:cs typeface="ＭＳ Ｐゴシック" pitchFamily="-107" charset="-128"/>
              </a:rPr>
              <a:t>Provides authentication, integrity, non-repudiation (via digital signatures) and confidentiality (via encryption) of the message body carried in SMTP messages. </a:t>
            </a:r>
          </a:p>
          <a:p>
            <a:endParaRPr lang="en-US" dirty="0">
              <a:effectLst/>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DNS Security Extensions (DNSSEC): </a:t>
            </a:r>
            <a:r>
              <a:rPr lang="en-US" sz="1200" kern="1200" dirty="0">
                <a:solidFill>
                  <a:schemeClr val="tx1"/>
                </a:solidFill>
                <a:effectLst/>
                <a:latin typeface="Arial" pitchFamily="-107" charset="0"/>
                <a:ea typeface="ＭＳ Ｐゴシック" pitchFamily="-107" charset="-128"/>
                <a:cs typeface="ＭＳ Ｐゴシック" pitchFamily="-107" charset="-128"/>
              </a:rPr>
              <a:t>Provides authentication and integrity protection of DNS data, and is an underlying tool used by various email security protocols. </a:t>
            </a:r>
          </a:p>
          <a:p>
            <a:endParaRPr lang="en-US" dirty="0">
              <a:effectLst/>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DNS-based Authentication of Named Entities (DANE): </a:t>
            </a:r>
            <a:r>
              <a:rPr lang="en-US" sz="1200" kern="1200" dirty="0">
                <a:solidFill>
                  <a:schemeClr val="tx1"/>
                </a:solidFill>
                <a:effectLst/>
                <a:latin typeface="Arial" pitchFamily="-107" charset="0"/>
                <a:ea typeface="ＭＳ Ｐゴシック" pitchFamily="-107" charset="-128"/>
                <a:cs typeface="ＭＳ Ｐゴシック" pitchFamily="-107" charset="-128"/>
              </a:rPr>
              <a:t>Is designed to over- come problems in the certificate authority (CA) system by providing an alternative channel for authenticating public keys based on DNSSEC, with the result that the same trust relationships used to certify IP addresses are used to certify servers operating on those addresses. </a:t>
            </a:r>
          </a:p>
          <a:p>
            <a:endParaRPr lang="en-US" dirty="0">
              <a:effectLst/>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Sender Policy Framework (SPF): </a:t>
            </a:r>
            <a:r>
              <a:rPr lang="en-US" sz="1200" kern="1200" dirty="0">
                <a:solidFill>
                  <a:schemeClr val="tx1"/>
                </a:solidFill>
                <a:effectLst/>
                <a:latin typeface="Arial" pitchFamily="-107" charset="0"/>
                <a:ea typeface="ＭＳ Ｐゴシック" pitchFamily="-107" charset="-128"/>
                <a:cs typeface="ＭＳ Ｐゴシック" pitchFamily="-107" charset="-128"/>
              </a:rPr>
              <a:t>Uses the Domain Name System (DNS) to allow domain owners to create records that associate the domain name with a specific IP address range of authorized message senders. It is a simple matter for receivers to check the SPF TXT record in the DNS to confirm that the purported sender of a message is permitted to use that source address and reject mail that does not come from an authorized IP address. </a:t>
            </a:r>
          </a:p>
          <a:p>
            <a:endParaRPr lang="en-US" dirty="0"/>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err="1">
                <a:solidFill>
                  <a:schemeClr val="tx1"/>
                </a:solidFill>
                <a:effectLst/>
                <a:latin typeface="Arial" pitchFamily="-107" charset="0"/>
                <a:ea typeface="ＭＳ Ｐゴシック" pitchFamily="-107" charset="-128"/>
                <a:cs typeface="ＭＳ Ｐゴシック" pitchFamily="-107" charset="-128"/>
              </a:rPr>
              <a:t>DomainKeys</a:t>
            </a:r>
            <a:r>
              <a:rPr lang="en-US" sz="1200" b="1" kern="1200" dirty="0">
                <a:solidFill>
                  <a:schemeClr val="tx1"/>
                </a:solidFill>
                <a:effectLst/>
                <a:latin typeface="Arial" pitchFamily="-107" charset="0"/>
                <a:ea typeface="ＭＳ Ｐゴシック" pitchFamily="-107" charset="-128"/>
                <a:cs typeface="ＭＳ Ｐゴシック" pitchFamily="-107" charset="-128"/>
              </a:rPr>
              <a:t> Identified Mail (DKIM): </a:t>
            </a:r>
            <a:r>
              <a:rPr lang="en-US" sz="1200" kern="1200" dirty="0">
                <a:solidFill>
                  <a:schemeClr val="tx1"/>
                </a:solidFill>
                <a:effectLst/>
                <a:latin typeface="Arial" pitchFamily="-107" charset="0"/>
                <a:ea typeface="ＭＳ Ｐゴシック" pitchFamily="-107" charset="-128"/>
                <a:cs typeface="ＭＳ Ｐゴシック" pitchFamily="-107" charset="-128"/>
              </a:rPr>
              <a:t>Enables an MTA to sign selected headers and the body of a message. This validates the source domain of the mail and provides message body integrity. </a:t>
            </a:r>
          </a:p>
          <a:p>
            <a:endParaRPr lang="en-US" dirty="0"/>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Domain-based Message Authentication, Reporting, and Conformance (DMARC): </a:t>
            </a:r>
            <a:r>
              <a:rPr lang="en-US" sz="1200" kern="1200" dirty="0">
                <a:solidFill>
                  <a:schemeClr val="tx1"/>
                </a:solidFill>
                <a:effectLst/>
                <a:latin typeface="Arial" pitchFamily="-107" charset="0"/>
                <a:ea typeface="ＭＳ Ｐゴシック" pitchFamily="-107" charset="-128"/>
                <a:cs typeface="ＭＳ Ｐゴシック" pitchFamily="-107" charset="-128"/>
              </a:rPr>
              <a:t>Lets senders know the proportionate effectiveness of their SPF and DKIM policies, and signals to receivers what action should be taken in various individual and bulk attack scenarios. </a:t>
            </a:r>
            <a:endParaRPr lang="en-US" dirty="0"/>
          </a:p>
          <a:p>
            <a:endParaRPr lang="en-US" dirty="0">
              <a:effectLst/>
            </a:endParaRPr>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19</a:t>
            </a:fld>
            <a:endParaRPr lang="en-AU"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p:cNvSpPr>
          <p:nvPr>
            <p:ph type="sldImg"/>
          </p:nvPr>
        </p:nvSpPr>
        <p:spPr>
          <a:ln/>
        </p:spPr>
      </p:sp>
      <p:sp>
        <p:nvSpPr>
          <p:cNvPr id="31747" name="Notes Placeholder 2"/>
          <p:cNvSpPr>
            <a:spLocks noGrp="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pitchFamily="-107" charset="0"/>
                <a:ea typeface="ＭＳ Ｐゴシック" pitchFamily="-107" charset="-128"/>
                <a:cs typeface="ＭＳ Ｐゴシック" pitchFamily="-107" charset="-128"/>
              </a:rPr>
              <a:t>In virtually all distributed environments, </a:t>
            </a:r>
            <a:r>
              <a:rPr lang="en-US" sz="1200" b="1" kern="1200" dirty="0">
                <a:solidFill>
                  <a:schemeClr val="tx1"/>
                </a:solidFill>
                <a:effectLst/>
                <a:latin typeface="Arial" pitchFamily="-107" charset="0"/>
                <a:ea typeface="ＭＳ Ｐゴシック" pitchFamily="-107" charset="-128"/>
                <a:cs typeface="ＭＳ Ｐゴシック" pitchFamily="-107" charset="-128"/>
              </a:rPr>
              <a:t>electronic mail </a:t>
            </a:r>
            <a:r>
              <a:rPr lang="en-US" sz="1200" kern="1200" dirty="0">
                <a:solidFill>
                  <a:schemeClr val="tx1"/>
                </a:solidFill>
                <a:effectLst/>
                <a:latin typeface="Arial" pitchFamily="-107" charset="0"/>
                <a:ea typeface="ＭＳ Ｐゴシック" pitchFamily="-107" charset="-128"/>
                <a:cs typeface="ＭＳ Ｐゴシック" pitchFamily="-107" charset="-128"/>
              </a:rPr>
              <a:t>is the most heavily used network-based application. Users expect to be able to, and do, send email to others who are connected directly or indirectly to the Internet, regardless of host operating system or communications suite. With the explosively growing reliance on email, there grows a demand for authentication and confidentiality services. A complementary set of standards related to secure email have been developed. This chapter provides an overview. </a:t>
            </a:r>
            <a:endParaRPr lang="en-US" dirty="0"/>
          </a:p>
          <a:p>
            <a:endParaRPr lang="en-US" dirty="0">
              <a:latin typeface="Arial" pitchFamily="-84" charset="0"/>
              <a:ea typeface="ＭＳ Ｐゴシック" pitchFamily="-84" charset="-128"/>
              <a:cs typeface="ＭＳ Ｐゴシック" pitchFamily="-84" charset="-128"/>
            </a:endParaRPr>
          </a:p>
        </p:txBody>
      </p:sp>
      <p:sp>
        <p:nvSpPr>
          <p:cNvPr id="31748" name="Slide Number Placeholder 3"/>
          <p:cNvSpPr>
            <a:spLocks noGrp="1"/>
          </p:cNvSpPr>
          <p:nvPr>
            <p:ph type="sldNum" sz="quarter" idx="5"/>
          </p:nvPr>
        </p:nvSpPr>
        <p:spPr>
          <a:noFill/>
        </p:spPr>
        <p:txBody>
          <a:bodyPr/>
          <a:lstStyle/>
          <a:p>
            <a:fld id="{2110E2E4-7EF1-9740-B874-0923C8317D3F}" type="slidenum">
              <a:rPr lang="en-AU" smtClean="0">
                <a:latin typeface="Arial" pitchFamily="-84" charset="0"/>
              </a:rPr>
              <a:pPr/>
              <a:t>2</a:t>
            </a:fld>
            <a:endParaRPr lang="en-AU" dirty="0">
              <a:latin typeface="Arial" pitchFamily="-8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pitchFamily="-107" charset="0"/>
                <a:ea typeface="ＭＳ Ｐゴシック" pitchFamily="-107" charset="-128"/>
                <a:cs typeface="ＭＳ Ｐゴシック" pitchFamily="-107" charset="-128"/>
              </a:rPr>
              <a:t>Figure 19.2 shows how these components interact to provide message authenticity and integrity. Not shown, for simplicity, is that S/MIME also provides message confidentiality by encrypting messages. </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20</a:t>
            </a:fld>
            <a:endParaRPr lang="en-AU"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dirty="0">
                <a:solidFill>
                  <a:schemeClr val="tx1"/>
                </a:solidFill>
                <a:effectLst/>
                <a:latin typeface="Arial" pitchFamily="-107" charset="0"/>
                <a:ea typeface="ＭＳ Ｐゴシック" pitchFamily="-107" charset="-128"/>
                <a:cs typeface="ＭＳ Ｐゴシック" pitchFamily="-107" charset="-128"/>
              </a:rPr>
              <a:t>Secure/Multipurpose Internet Mail Extension (S/MIME) is a security enhancement to the MIME Internet email format standard based on technology from RSA Data Security. S/MIME is a complex capability that is defined in a number of documents. The most important documents relevant to S/MIME include the following: </a:t>
            </a:r>
          </a:p>
          <a:p>
            <a:endParaRPr lang="en-US" dirty="0"/>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RFC 5750, S/MIME Version 3.2 Certificate Handling: </a:t>
            </a:r>
            <a:r>
              <a:rPr lang="en-US" sz="1200" kern="1200" dirty="0">
                <a:solidFill>
                  <a:schemeClr val="tx1"/>
                </a:solidFill>
                <a:effectLst/>
                <a:latin typeface="Arial" pitchFamily="-107" charset="0"/>
                <a:ea typeface="ＭＳ Ｐゴシック" pitchFamily="-107" charset="-128"/>
                <a:cs typeface="ＭＳ Ｐゴシック" pitchFamily="-107" charset="-128"/>
              </a:rPr>
              <a:t>Specifies conventions for X.509 certificate usage by (S/MIME) v3.2. </a:t>
            </a:r>
            <a:endParaRPr lang="en-US" dirty="0"/>
          </a:p>
          <a:p>
            <a:endParaRPr lang="en-US" sz="1200" kern="1200" dirty="0">
              <a:solidFill>
                <a:schemeClr val="tx1"/>
              </a:solidFill>
              <a:effectLst/>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RFC 5751, S/MIME) Version 3.2 Message Specification: </a:t>
            </a:r>
            <a:r>
              <a:rPr lang="en-US" sz="1200" kern="1200" dirty="0">
                <a:solidFill>
                  <a:schemeClr val="tx1"/>
                </a:solidFill>
                <a:effectLst/>
                <a:latin typeface="Arial" pitchFamily="-107" charset="0"/>
                <a:ea typeface="ＭＳ Ｐゴシック" pitchFamily="-107" charset="-128"/>
                <a:cs typeface="ＭＳ Ｐゴシック" pitchFamily="-107" charset="-128"/>
              </a:rPr>
              <a:t>The principal defining document for S/MIME message creation and processing. </a:t>
            </a:r>
          </a:p>
          <a:p>
            <a:endParaRPr lang="en-US" sz="1200" kern="1200" dirty="0">
              <a:solidFill>
                <a:schemeClr val="tx1"/>
              </a:solidFill>
              <a:effectLst/>
              <a:latin typeface="Arial" pitchFamily="-107" charset="0"/>
              <a:ea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RFC 4134, Examples of S/MIME Messages: </a:t>
            </a:r>
            <a:r>
              <a:rPr lang="en-US" sz="1200" kern="1200" dirty="0">
                <a:solidFill>
                  <a:schemeClr val="tx1"/>
                </a:solidFill>
                <a:effectLst/>
                <a:latin typeface="Arial" pitchFamily="-107" charset="0"/>
                <a:ea typeface="ＭＳ Ｐゴシック" pitchFamily="-107" charset="-128"/>
                <a:cs typeface="ＭＳ Ｐゴシック" pitchFamily="-107" charset="-128"/>
              </a:rPr>
              <a:t>Gives examples of message bodies formatted using S/MIME. </a:t>
            </a:r>
          </a:p>
          <a:p>
            <a:endParaRPr lang="en-US" dirty="0">
              <a:effectLst/>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RFC 2634, Enhanced Security Services for S/MIME: </a:t>
            </a:r>
            <a:r>
              <a:rPr lang="en-US" sz="1200" kern="1200" dirty="0">
                <a:solidFill>
                  <a:schemeClr val="tx1"/>
                </a:solidFill>
                <a:effectLst/>
                <a:latin typeface="Arial" pitchFamily="-107" charset="0"/>
                <a:ea typeface="ＭＳ Ｐゴシック" pitchFamily="-107" charset="-128"/>
                <a:cs typeface="ＭＳ Ｐゴシック" pitchFamily="-107" charset="-128"/>
              </a:rPr>
              <a:t>Describes four optional security service extensions for S/MIME. </a:t>
            </a:r>
          </a:p>
          <a:p>
            <a:endParaRPr lang="en-US" dirty="0">
              <a:effectLst/>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RFC 5652, Cryptographic Message Syntax (CMS): </a:t>
            </a:r>
            <a:r>
              <a:rPr lang="en-US" sz="1200" kern="1200" dirty="0">
                <a:solidFill>
                  <a:schemeClr val="tx1"/>
                </a:solidFill>
                <a:effectLst/>
                <a:latin typeface="Arial" pitchFamily="-107" charset="0"/>
                <a:ea typeface="ＭＳ Ｐゴシック" pitchFamily="-107" charset="-128"/>
                <a:cs typeface="ＭＳ Ｐゴシック" pitchFamily="-107" charset="-128"/>
              </a:rPr>
              <a:t>Describes the Cryptographic Message Syntax (CMS). This syntax is used to digitally sign, digest, authenticate, or encrypt arbitrary message content. </a:t>
            </a:r>
          </a:p>
          <a:p>
            <a:endParaRPr lang="en-US" dirty="0">
              <a:effectLst/>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RFC 3370, CMS Algorithms: </a:t>
            </a:r>
            <a:r>
              <a:rPr lang="en-US" sz="1200" kern="1200" dirty="0">
                <a:solidFill>
                  <a:schemeClr val="tx1"/>
                </a:solidFill>
                <a:effectLst/>
                <a:latin typeface="Arial" pitchFamily="-107" charset="0"/>
                <a:ea typeface="ＭＳ Ｐゴシック" pitchFamily="-107" charset="-128"/>
                <a:cs typeface="ＭＳ Ｐゴシック" pitchFamily="-107" charset="-128"/>
              </a:rPr>
              <a:t>Describes the conventions for using several cryptographic algorithms with the CMS. </a:t>
            </a:r>
          </a:p>
          <a:p>
            <a:endParaRPr lang="en-US" dirty="0">
              <a:effectLst/>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RFC 5752, Multiple Signatures in CMS: </a:t>
            </a:r>
            <a:r>
              <a:rPr lang="en-US" sz="1200" kern="1200" dirty="0">
                <a:solidFill>
                  <a:schemeClr val="tx1"/>
                </a:solidFill>
                <a:effectLst/>
                <a:latin typeface="Arial" pitchFamily="-107" charset="0"/>
                <a:ea typeface="ＭＳ Ｐゴシック" pitchFamily="-107" charset="-128"/>
                <a:cs typeface="ＭＳ Ｐゴシック" pitchFamily="-107" charset="-128"/>
              </a:rPr>
              <a:t>Describes the use of multiple, parallel signatures for a message. </a:t>
            </a:r>
          </a:p>
          <a:p>
            <a:endParaRPr lang="en-US" dirty="0">
              <a:effectLst/>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RFC 1847, Security </a:t>
            </a:r>
            <a:r>
              <a:rPr lang="en-US" sz="1200" b="1" kern="1200" dirty="0" err="1">
                <a:solidFill>
                  <a:schemeClr val="tx1"/>
                </a:solidFill>
                <a:effectLst/>
                <a:latin typeface="Arial" pitchFamily="-107" charset="0"/>
                <a:ea typeface="ＭＳ Ｐゴシック" pitchFamily="-107" charset="-128"/>
                <a:cs typeface="ＭＳ Ｐゴシック" pitchFamily="-107" charset="-128"/>
              </a:rPr>
              <a:t>Multiparts</a:t>
            </a:r>
            <a:r>
              <a:rPr lang="en-US" sz="1200" b="1" kern="1200" dirty="0">
                <a:solidFill>
                  <a:schemeClr val="tx1"/>
                </a:solidFill>
                <a:effectLst/>
                <a:latin typeface="Arial" pitchFamily="-107" charset="0"/>
                <a:ea typeface="ＭＳ Ｐゴシック" pitchFamily="-107" charset="-128"/>
                <a:cs typeface="ＭＳ Ｐゴシック" pitchFamily="-107" charset="-128"/>
              </a:rPr>
              <a:t> for MIME—Multipart/Signed and Multipart/ Encrypted: </a:t>
            </a:r>
            <a:r>
              <a:rPr lang="en-US" sz="1200" kern="1200" dirty="0">
                <a:solidFill>
                  <a:schemeClr val="tx1"/>
                </a:solidFill>
                <a:effectLst/>
                <a:latin typeface="Arial" pitchFamily="-107" charset="0"/>
                <a:ea typeface="ＭＳ Ｐゴシック" pitchFamily="-107" charset="-128"/>
                <a:cs typeface="ＭＳ Ｐゴシック" pitchFamily="-107" charset="-128"/>
              </a:rPr>
              <a:t>Defines a framework within which security services may be applied to MIME body parts. The use of a digital signature is relevant to S/MIME, as explained subsequently. </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21</a:t>
            </a:fld>
            <a:endParaRPr lang="en-AU"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effectLst/>
                <a:latin typeface="Arial" pitchFamily="-107" charset="0"/>
                <a:ea typeface="ＭＳ Ｐゴシック" pitchFamily="-107" charset="-128"/>
                <a:cs typeface="ＭＳ Ｐゴシック" pitchFamily="-107" charset="-128"/>
              </a:rPr>
              <a:t>S/MIME provides for four message-related services: authentication, confidentiality, compression, and email compatibility (Table 19.4). This subsection provides an overview. We then look in more detail at this capability by examining message formats and message preparation. </a:t>
            </a:r>
            <a:endParaRPr lang="en-US" dirty="0">
              <a:effectLst/>
            </a:endParaRPr>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22</a:t>
            </a:fld>
            <a:endParaRPr lang="en-AU"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b="0" kern="1200" dirty="0">
                <a:solidFill>
                  <a:schemeClr val="tx1"/>
                </a:solidFill>
                <a:effectLst/>
                <a:latin typeface="Arial" pitchFamily="-107" charset="0"/>
                <a:ea typeface="ＭＳ Ｐゴシック" pitchFamily="-107" charset="-128"/>
                <a:cs typeface="ＭＳ Ｐゴシック" pitchFamily="-107" charset="-128"/>
              </a:rPr>
              <a:t>Authentication is provided by means of a digital signature, using the general scheme discussed in Chapter 13 and illustrated in Figure 13.1. Most commonly RSA with SHA-256 is used. The sequence is as follows: </a:t>
            </a:r>
            <a:endParaRPr lang="en-US" sz="1200" b="0" kern="1200" dirty="0">
              <a:solidFill>
                <a:schemeClr val="tx1"/>
              </a:solidFill>
              <a:effectLst/>
              <a:latin typeface="Arial" pitchFamily="-107" charset="0"/>
              <a:ea typeface="ＭＳ Ｐゴシック" pitchFamily="-107" charset="-128"/>
              <a:cs typeface="+mn-cs"/>
            </a:endParaRPr>
          </a:p>
          <a:p>
            <a:endParaRPr lang="en-US" sz="1200" b="0" kern="1200" dirty="0">
              <a:solidFill>
                <a:schemeClr val="tx1"/>
              </a:solidFill>
              <a:effectLst/>
              <a:latin typeface="Arial" pitchFamily="-107" charset="0"/>
              <a:ea typeface="ＭＳ Ｐゴシック" pitchFamily="-107" charset="-128"/>
              <a:cs typeface="+mn-cs"/>
            </a:endParaRPr>
          </a:p>
          <a:p>
            <a:pPr marL="228600" indent="-228600">
              <a:buAutoNum type="arabicPeriod"/>
            </a:pPr>
            <a:r>
              <a:rPr lang="en-US" sz="1200" b="0" kern="1200" dirty="0">
                <a:solidFill>
                  <a:schemeClr val="tx1"/>
                </a:solidFill>
                <a:effectLst/>
                <a:latin typeface="Arial" pitchFamily="-107" charset="0"/>
                <a:ea typeface="ＭＳ Ｐゴシック" pitchFamily="-107" charset="-128"/>
                <a:cs typeface="+mn-cs"/>
              </a:rPr>
              <a:t>The sender creates a message. </a:t>
            </a:r>
          </a:p>
          <a:p>
            <a:pPr marL="228600" indent="-228600">
              <a:buAutoNum type="arabicPeriod"/>
            </a:pPr>
            <a:r>
              <a:rPr lang="en-US" sz="1200" b="0" kern="1200" dirty="0">
                <a:solidFill>
                  <a:schemeClr val="tx1"/>
                </a:solidFill>
                <a:effectLst/>
                <a:latin typeface="Arial" pitchFamily="-107" charset="0"/>
                <a:ea typeface="ＭＳ Ｐゴシック" pitchFamily="-107" charset="-128"/>
                <a:cs typeface="+mn-cs"/>
              </a:rPr>
              <a:t>SHA-256 is used to generate a 256-bit message digest of the message. </a:t>
            </a:r>
          </a:p>
          <a:p>
            <a:pPr marL="228600" indent="-228600">
              <a:buAutoNum type="arabicPeriod"/>
            </a:pPr>
            <a:r>
              <a:rPr lang="en-US" sz="1200" b="0" kern="1200" dirty="0">
                <a:solidFill>
                  <a:schemeClr val="tx1"/>
                </a:solidFill>
                <a:effectLst/>
                <a:latin typeface="Arial" pitchFamily="-107" charset="0"/>
                <a:ea typeface="ＭＳ Ｐゴシック" pitchFamily="-107" charset="-128"/>
                <a:cs typeface="+mn-cs"/>
              </a:rPr>
              <a:t>The message digest is encrypted with RSA using the sender’s private key, and the result is appended to the message. Also appended is identifying </a:t>
            </a:r>
            <a:r>
              <a:rPr lang="en-US" sz="1200" b="0" kern="1200" dirty="0">
                <a:solidFill>
                  <a:schemeClr val="tx1"/>
                </a:solidFill>
                <a:effectLst/>
                <a:latin typeface="Arial" pitchFamily="-107" charset="0"/>
                <a:ea typeface="ＭＳ Ｐゴシック" pitchFamily="-107" charset="-128"/>
                <a:cs typeface="ＭＳ Ｐゴシック" pitchFamily="-107" charset="-128"/>
              </a:rPr>
              <a:t>information for the signer, which will enable the receiver to retrieve the signer’s public key. </a:t>
            </a:r>
          </a:p>
          <a:p>
            <a:pPr marL="228600" indent="-228600">
              <a:buAutoNum type="arabicPeriod"/>
            </a:pPr>
            <a:r>
              <a:rPr lang="en-US" sz="1200" b="0" kern="1200" dirty="0">
                <a:solidFill>
                  <a:schemeClr val="tx1"/>
                </a:solidFill>
                <a:effectLst/>
                <a:latin typeface="Arial" pitchFamily="-107" charset="0"/>
                <a:ea typeface="ＭＳ Ｐゴシック" pitchFamily="-107" charset="-128"/>
                <a:cs typeface="ＭＳ Ｐゴシック" pitchFamily="-107" charset="-128"/>
              </a:rPr>
              <a:t>The receiver uses RSA with the sender’s public key to decrypt and recover the message digest.</a:t>
            </a:r>
          </a:p>
          <a:p>
            <a:pPr marL="228600" indent="-228600">
              <a:buAutoNum type="arabicPeriod"/>
            </a:pPr>
            <a:r>
              <a:rPr lang="en-US" sz="1200" b="0" kern="1200" dirty="0">
                <a:solidFill>
                  <a:schemeClr val="tx1"/>
                </a:solidFill>
                <a:effectLst/>
                <a:latin typeface="Arial" pitchFamily="-107" charset="0"/>
                <a:ea typeface="ＭＳ Ｐゴシック" pitchFamily="-107" charset="-128"/>
                <a:cs typeface="ＭＳ Ｐゴシック" pitchFamily="-107" charset="-128"/>
              </a:rPr>
              <a:t>The receiver generates a new message digest for the message and compares it with the decrypted hash code. If the two match, the message is accepted as authentic. </a:t>
            </a:r>
          </a:p>
          <a:p>
            <a:endParaRPr lang="en-US" sz="1200" b="0" kern="1200" dirty="0">
              <a:solidFill>
                <a:schemeClr val="tx1"/>
              </a:solidFill>
              <a:effectLst/>
              <a:latin typeface="Arial" pitchFamily="-107" charset="0"/>
              <a:ea typeface="ＭＳ Ｐゴシック" pitchFamily="-107" charset="-128"/>
              <a:cs typeface="ＭＳ Ｐゴシック" pitchFamily="-107" charset="-128"/>
            </a:endParaRPr>
          </a:p>
          <a:p>
            <a:r>
              <a:rPr lang="en-US" sz="1200" b="0" kern="1200" dirty="0">
                <a:solidFill>
                  <a:schemeClr val="tx1"/>
                </a:solidFill>
                <a:effectLst/>
                <a:latin typeface="Arial" pitchFamily="-107" charset="0"/>
                <a:ea typeface="ＭＳ Ｐゴシック" pitchFamily="-107" charset="-128"/>
                <a:cs typeface="ＭＳ Ｐゴシック" pitchFamily="-107" charset="-128"/>
              </a:rPr>
              <a:t>The combination of SHA-256 and RSA provides an effective digital signature scheme. Because of the strength of RSA, the recipient is assured that only the possessor of the matching private key can generate the signature. Because of the strength of SHA-256, the recipient is assured that no one else could generate a new message that matches the hash code and, hence, the signature of the original message. </a:t>
            </a:r>
          </a:p>
          <a:p>
            <a:endParaRPr lang="en-US" sz="1200" b="0" kern="1200" baseline="0" dirty="0">
              <a:solidFill>
                <a:schemeClr val="tx1"/>
              </a:solidFill>
              <a:effectLst/>
              <a:latin typeface="Arial" pitchFamily="-107" charset="0"/>
              <a:ea typeface="ＭＳ Ｐゴシック" pitchFamily="-107" charset="-128"/>
              <a:cs typeface="ＭＳ Ｐゴシック" pitchFamily="-107"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pitchFamily="-107" charset="0"/>
                <a:ea typeface="ＭＳ Ｐゴシック" pitchFamily="-107" charset="-128"/>
                <a:cs typeface="ＭＳ Ｐゴシック" pitchFamily="-107" charset="-128"/>
              </a:rPr>
              <a:t>Although signatures normally are found attached to the message or file that they sign, this is not always the case: Detached signatures are supported. A </a:t>
            </a:r>
            <a:r>
              <a:rPr lang="en-US" sz="1200" b="1" kern="1200" dirty="0">
                <a:solidFill>
                  <a:schemeClr val="tx1"/>
                </a:solidFill>
                <a:effectLst/>
                <a:latin typeface="Arial" pitchFamily="-107" charset="0"/>
                <a:ea typeface="ＭＳ Ｐゴシック" pitchFamily="-107" charset="-128"/>
                <a:cs typeface="ＭＳ Ｐゴシック" pitchFamily="-107" charset="-128"/>
              </a:rPr>
              <a:t>detached signature </a:t>
            </a:r>
            <a:r>
              <a:rPr lang="en-US" sz="1200" kern="1200" dirty="0">
                <a:solidFill>
                  <a:schemeClr val="tx1"/>
                </a:solidFill>
                <a:effectLst/>
                <a:latin typeface="Arial" pitchFamily="-107" charset="0"/>
                <a:ea typeface="ＭＳ Ｐゴシック" pitchFamily="-107" charset="-128"/>
                <a:cs typeface="ＭＳ Ｐゴシック" pitchFamily="-107" charset="-128"/>
              </a:rPr>
              <a:t>may be stored and transmitted separately from the message it signs. This is useful in several contexts. A user may wish to maintain a separate signature log of all messages sent or received. A detached signature of an executable program can detect subsequent virus infection. Finally, detached signatures can be used when more than one party must sign a document, such as a legal contract. Each person’s signature is independent and therefore is applied only to the document. Otherwise, signatures would have to be nested, with the second signer signing both the document and the first signature, and so on. </a:t>
            </a:r>
            <a:endParaRPr lang="en-US" dirty="0"/>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23</a:t>
            </a:fld>
            <a:endParaRPr lang="en-AU"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b="0" kern="1200" dirty="0">
                <a:solidFill>
                  <a:schemeClr val="tx1"/>
                </a:solidFill>
                <a:effectLst/>
                <a:latin typeface="Arial" pitchFamily="-107" charset="0"/>
                <a:ea typeface="ＭＳ Ｐゴシック" pitchFamily="-107" charset="-128"/>
                <a:cs typeface="ＭＳ Ｐゴシック" pitchFamily="-107" charset="-128"/>
              </a:rPr>
              <a:t>S/MIME provides confidentiality by encrypting messages. Most commonly AES with a 128-bit key is used, with the cipher block chaining (CBC) mode. The key itself is also encrypted, typically with RSA, as explained below. </a:t>
            </a:r>
          </a:p>
          <a:p>
            <a:endParaRPr lang="en-US" sz="1200" b="0" kern="1200" dirty="0">
              <a:solidFill>
                <a:schemeClr val="tx1"/>
              </a:solidFill>
              <a:effectLst/>
              <a:latin typeface="Arial" pitchFamily="-107" charset="0"/>
              <a:ea typeface="ＭＳ Ｐゴシック" pitchFamily="-107" charset="-128"/>
              <a:cs typeface="ＭＳ Ｐゴシック" pitchFamily="-107" charset="-128"/>
            </a:endParaRPr>
          </a:p>
          <a:p>
            <a:r>
              <a:rPr lang="en-US" sz="1200" b="0" kern="1200" dirty="0">
                <a:solidFill>
                  <a:schemeClr val="tx1"/>
                </a:solidFill>
                <a:effectLst/>
                <a:latin typeface="Arial" pitchFamily="-107" charset="0"/>
                <a:ea typeface="ＭＳ Ｐゴシック" pitchFamily="-107" charset="-128"/>
                <a:cs typeface="ＭＳ Ｐゴシック" pitchFamily="-107" charset="-128"/>
              </a:rPr>
              <a:t>As always, one must address the problem of key distribution. In S/MIME, each symmetric key, referred to as a content-encryption key, is used only once. That is, a new key is generated as a random number for each message. Because it is to be used only once, the content-encryption key is bound to the message and transmitted with it. To protect the key, it is encrypted with the receiver’s public key. The sequence can be described as follows: </a:t>
            </a:r>
            <a:endParaRPr lang="en-US" b="0" dirty="0"/>
          </a:p>
          <a:p>
            <a:endParaRPr lang="en-US" sz="1200" b="0" kern="1200" dirty="0">
              <a:solidFill>
                <a:schemeClr val="tx1"/>
              </a:solidFill>
              <a:effectLst/>
              <a:latin typeface="Arial" pitchFamily="-107" charset="0"/>
              <a:ea typeface="ＭＳ Ｐゴシック" pitchFamily="-107" charset="-128"/>
              <a:cs typeface="ＭＳ Ｐゴシック" pitchFamily="-107" charset="-128"/>
            </a:endParaRPr>
          </a:p>
          <a:p>
            <a:r>
              <a:rPr lang="en-US" sz="1200" b="0" kern="1200" dirty="0">
                <a:solidFill>
                  <a:schemeClr val="tx1"/>
                </a:solidFill>
                <a:effectLst/>
                <a:latin typeface="Arial" pitchFamily="-107" charset="0"/>
                <a:ea typeface="ＭＳ Ｐゴシック" pitchFamily="-107" charset="-128"/>
                <a:cs typeface="ＭＳ Ｐゴシック" pitchFamily="-107" charset="-128"/>
              </a:rPr>
              <a:t>1. The sender generates a message and a random 128-bit number to be used as a content-encryption key for this message only. </a:t>
            </a:r>
          </a:p>
          <a:p>
            <a:endParaRPr lang="en-US" sz="1200" b="0" kern="1200" dirty="0">
              <a:solidFill>
                <a:schemeClr val="tx1"/>
              </a:solidFill>
              <a:effectLst/>
              <a:latin typeface="Arial" pitchFamily="-107" charset="0"/>
              <a:ea typeface="ＭＳ Ｐゴシック" pitchFamily="-107" charset="-128"/>
              <a:cs typeface="ＭＳ Ｐゴシック" pitchFamily="-107" charset="-128"/>
            </a:endParaRPr>
          </a:p>
          <a:p>
            <a:r>
              <a:rPr lang="en-US" sz="1200" b="0" kern="1200" dirty="0">
                <a:solidFill>
                  <a:schemeClr val="tx1"/>
                </a:solidFill>
                <a:effectLst/>
                <a:latin typeface="Arial" pitchFamily="-107" charset="0"/>
                <a:ea typeface="ＭＳ Ｐゴシック" pitchFamily="-107" charset="-128"/>
                <a:cs typeface="ＭＳ Ｐゴシック" pitchFamily="-107" charset="-128"/>
              </a:rPr>
              <a:t>2.  The message is encrypted using the content-encryption key. </a:t>
            </a:r>
          </a:p>
          <a:p>
            <a:endParaRPr lang="en-US" sz="1200" b="0" kern="1200" dirty="0">
              <a:solidFill>
                <a:schemeClr val="tx1"/>
              </a:solidFill>
              <a:effectLst/>
              <a:latin typeface="Arial" pitchFamily="-107" charset="0"/>
              <a:ea typeface="ＭＳ Ｐゴシック" pitchFamily="-107" charset="-128"/>
              <a:cs typeface="ＭＳ Ｐゴシック" pitchFamily="-107" charset="-128"/>
            </a:endParaRPr>
          </a:p>
          <a:p>
            <a:r>
              <a:rPr lang="en-US" sz="1200" b="0" kern="1200" dirty="0">
                <a:solidFill>
                  <a:schemeClr val="tx1"/>
                </a:solidFill>
                <a:effectLst/>
                <a:latin typeface="Arial" pitchFamily="-107" charset="0"/>
                <a:ea typeface="ＭＳ Ｐゴシック" pitchFamily="-107" charset="-128"/>
                <a:cs typeface="ＭＳ Ｐゴシック" pitchFamily="-107" charset="-128"/>
              </a:rPr>
              <a:t>3.  The content-encryption key is encrypted with RSA using the recipient’s public key and is attached to the message. </a:t>
            </a:r>
          </a:p>
          <a:p>
            <a:endParaRPr lang="en-US" sz="1200" b="0" kern="1200" dirty="0">
              <a:solidFill>
                <a:schemeClr val="tx1"/>
              </a:solidFill>
              <a:effectLst/>
              <a:latin typeface="Arial" pitchFamily="-107" charset="0"/>
              <a:ea typeface="ＭＳ Ｐゴシック" pitchFamily="-107" charset="-128"/>
              <a:cs typeface="ＭＳ Ｐゴシック" pitchFamily="-107" charset="-128"/>
            </a:endParaRPr>
          </a:p>
          <a:p>
            <a:r>
              <a:rPr lang="en-US" sz="1200" b="0" kern="1200" dirty="0">
                <a:solidFill>
                  <a:schemeClr val="tx1"/>
                </a:solidFill>
                <a:effectLst/>
                <a:latin typeface="Arial" pitchFamily="-107" charset="0"/>
                <a:ea typeface="ＭＳ Ｐゴシック" pitchFamily="-107" charset="-128"/>
                <a:cs typeface="ＭＳ Ｐゴシック" pitchFamily="-107" charset="-128"/>
              </a:rPr>
              <a:t>4.  The receiver uses RSA with its private key to decrypt and recover the content-encryption key. </a:t>
            </a:r>
          </a:p>
          <a:p>
            <a:endParaRPr lang="en-US" sz="1200" b="0" kern="1200" dirty="0">
              <a:solidFill>
                <a:schemeClr val="tx1"/>
              </a:solidFill>
              <a:effectLst/>
              <a:latin typeface="Arial" pitchFamily="-107" charset="0"/>
              <a:ea typeface="ＭＳ Ｐゴシック" pitchFamily="-107" charset="-128"/>
              <a:cs typeface="ＭＳ Ｐゴシック" pitchFamily="-107" charset="-128"/>
            </a:endParaRPr>
          </a:p>
          <a:p>
            <a:r>
              <a:rPr lang="en-US" sz="1200" b="0" kern="1200" dirty="0">
                <a:solidFill>
                  <a:schemeClr val="tx1"/>
                </a:solidFill>
                <a:effectLst/>
                <a:latin typeface="Arial" pitchFamily="-107" charset="0"/>
                <a:ea typeface="ＭＳ Ｐゴシック" pitchFamily="-107" charset="-128"/>
                <a:cs typeface="ＭＳ Ｐゴシック" pitchFamily="-107" charset="-128"/>
              </a:rPr>
              <a:t>5.  The content-encryption key is used to decrypt the message.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0" kern="1200" dirty="0">
              <a:solidFill>
                <a:schemeClr val="tx1"/>
              </a:solidFill>
              <a:effectLst/>
              <a:latin typeface="Arial" pitchFamily="-107" charset="0"/>
              <a:ea typeface="ＭＳ Ｐゴシック" pitchFamily="-107" charset="-128"/>
              <a:cs typeface="ＭＳ Ｐゴシック" pitchFamily="-107"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kern="1200" dirty="0">
                <a:solidFill>
                  <a:schemeClr val="tx1"/>
                </a:solidFill>
                <a:effectLst/>
                <a:latin typeface="Arial" pitchFamily="-107" charset="0"/>
                <a:ea typeface="ＭＳ Ｐゴシック" pitchFamily="-107" charset="-128"/>
                <a:cs typeface="ＭＳ Ｐゴシック" pitchFamily="-107" charset="-128"/>
              </a:rPr>
              <a:t>Several observations may be made. First, to reduce encryption time, the combination of symmetric and public-key encryption is used in preference </a:t>
            </a:r>
            <a:r>
              <a:rPr lang="en-US" sz="1200" kern="1200" dirty="0">
                <a:solidFill>
                  <a:schemeClr val="tx1"/>
                </a:solidFill>
                <a:effectLst/>
                <a:latin typeface="Arial" pitchFamily="-107" charset="0"/>
                <a:ea typeface="ＭＳ Ｐゴシック" pitchFamily="-107" charset="-128"/>
                <a:cs typeface="ＭＳ Ｐゴシック" pitchFamily="-107" charset="-128"/>
              </a:rPr>
              <a:t>to simply using public-key encryption to encrypt the message directly: Symmetric algorithms are substantially faster than asymmetric ones for a large block of content. Second, the use of the public-key algorithm solves the </a:t>
            </a:r>
            <a:r>
              <a:rPr lang="en-US" sz="1200" b="1" kern="1200" dirty="0">
                <a:solidFill>
                  <a:schemeClr val="tx1"/>
                </a:solidFill>
                <a:effectLst/>
                <a:latin typeface="Arial" pitchFamily="-107" charset="0"/>
                <a:ea typeface="ＭＳ Ｐゴシック" pitchFamily="-107" charset="-128"/>
                <a:cs typeface="ＭＳ Ｐゴシック" pitchFamily="-107" charset="-128"/>
              </a:rPr>
              <a:t>session-key </a:t>
            </a:r>
            <a:r>
              <a:rPr lang="en-US" sz="1200" kern="1200" dirty="0">
                <a:solidFill>
                  <a:schemeClr val="tx1"/>
                </a:solidFill>
                <a:effectLst/>
                <a:latin typeface="Arial" pitchFamily="-107" charset="0"/>
                <a:ea typeface="ＭＳ Ｐゴシック" pitchFamily="-107" charset="-128"/>
                <a:cs typeface="ＭＳ Ｐゴシック" pitchFamily="-107" charset="-128"/>
              </a:rPr>
              <a:t>distribution problem, because only the recipient is able to recover the session key that is bound to the message. Note that we do not need a session-key exchange protocol of the type discussed in Chapter 14, because we are not beginning an ongoing session. Rather, each message is a one-time independent event with its own key. Furthermore, given the store-and-forward nature of electronic mail, the use of handshaking to assure that both sides have the same session key is not practical. Finally, the use of one-time symmetric keys strengthens what is already a strong symmetric encryption approach. Only a small amount of plaintext is encrypted with each key, and there is no relationship among the keys. Thus, to the extent that the public-key algorithm is secure, the entire scheme is secure. </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24</a:t>
            </a:fld>
            <a:endParaRPr lang="en-AU"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As Figure 19.3 illustrates, both confidentiality</a:t>
            </a:r>
          </a:p>
          <a:p>
            <a:r>
              <a:rPr lang="en-US" sz="1200" kern="1200" baseline="0" dirty="0">
                <a:solidFill>
                  <a:schemeClr val="tx1"/>
                </a:solidFill>
                <a:latin typeface="Arial" pitchFamily="-107" charset="0"/>
                <a:ea typeface="ＭＳ Ｐゴシック" pitchFamily="-107" charset="-128"/>
                <a:cs typeface="ＭＳ Ｐゴシック" pitchFamily="-107" charset="-128"/>
              </a:rPr>
              <a:t>and encryption may be used for the same message. The figure shows a sequence in which a signature is generated for the plaintext message and appended to the message. Then the plaintext message and signature are encrypted as a single block using symmetric encryption and the symmetric encryption key is encrypted</a:t>
            </a:r>
          </a:p>
          <a:p>
            <a:r>
              <a:rPr lang="en-US" sz="1200" kern="1200" baseline="0" dirty="0">
                <a:solidFill>
                  <a:schemeClr val="tx1"/>
                </a:solidFill>
                <a:latin typeface="Arial" pitchFamily="-107" charset="0"/>
                <a:ea typeface="ＭＳ Ｐゴシック" pitchFamily="-107" charset="-128"/>
                <a:cs typeface="ＭＳ Ｐゴシック" pitchFamily="-107" charset="-128"/>
              </a:rPr>
              <a:t>using public-key encryption.</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S/MIME allows the signing and message encryption operations to be performed in either order. If signing is done first, the identity of the signer is hidden by the encryption. Plus, it is generally more convenient to store a signature with a plaintext version of a message. Furthermore, for purposes of third-party verification, if the signature is performed first, a third party need not be concerned with the symmetric key when verifying the signature.</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If encryption is done first, it is possible to verify a signature without exposing the message content. This can be useful in a context in which automatic signature verification is desired, as no private key material is required to verify a signature. However, in this case the recipient cannot determine any relationship between the signer and the unencrypted content of the message.</a:t>
            </a:r>
            <a:endParaRPr lang="en-US" dirty="0"/>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25</a:t>
            </a:fld>
            <a:endParaRPr lang="en-AU"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02D07DB9-2580-3D4D-A6BD-25F665D7C745}" type="slidenum">
              <a:rPr lang="en-AU">
                <a:latin typeface="Arial" pitchFamily="-1" charset="0"/>
              </a:rPr>
              <a:pPr/>
              <a:t>26</a:t>
            </a:fld>
            <a:endParaRPr lang="en-AU" dirty="0">
              <a:latin typeface="Arial" pitchFamily="-1"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US" sz="1200" kern="1200" dirty="0">
                <a:solidFill>
                  <a:schemeClr val="tx1"/>
                </a:solidFill>
                <a:effectLst/>
                <a:latin typeface="Arial" pitchFamily="-107" charset="0"/>
                <a:ea typeface="ＭＳ Ｐゴシック" pitchFamily="-107" charset="-128"/>
                <a:cs typeface="ＭＳ Ｐゴシック" pitchFamily="-107" charset="-128"/>
              </a:rPr>
              <a:t>When S/MIME is used, at least part of the block to be transmitted is encrypted. If only the signature service is used, then the message digest is encrypted (with the sender’s private key). If the confidentiality service is used, the message plus signature (if present) are encrypted (with a one-time symmetric key). Thus, part or all of the resulting block consists of a stream of arbitrary 8-bit octets. However, many electronic mail systems only permit the use of blocks consisting of ASCII text. To accommodate this restriction, S/MIME provides the service of converting the raw 8-bit binary stream to a stream of printable ASCII characters, a process referred to as 7-bit encoding. </a:t>
            </a:r>
            <a:endParaRPr lang="en-US" dirty="0"/>
          </a:p>
          <a:p>
            <a:endParaRPr lang="en-US" sz="1200" kern="1200" dirty="0">
              <a:solidFill>
                <a:schemeClr val="tx1"/>
              </a:solidFill>
              <a:effectLst/>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The scheme typically used for this purpose is base64 conversion. Each group of three octets of binary data is mapped into four ASCII characters. Base64 is described in RFC 4648 (</a:t>
            </a:r>
            <a:r>
              <a:rPr lang="en-US" sz="1200" i="1" kern="1200" dirty="0">
                <a:solidFill>
                  <a:schemeClr val="tx1"/>
                </a:solidFill>
                <a:effectLst/>
                <a:latin typeface="Arial" pitchFamily="-107" charset="0"/>
                <a:ea typeface="ＭＳ Ｐゴシック" pitchFamily="-107" charset="-128"/>
                <a:cs typeface="ＭＳ Ｐゴシック" pitchFamily="-107" charset="-128"/>
              </a:rPr>
              <a:t>The base16, base32, and base64 Data Encodings</a:t>
            </a:r>
            <a:r>
              <a:rPr lang="en-US" sz="1200" kern="1200" dirty="0">
                <a:solidFill>
                  <a:schemeClr val="tx1"/>
                </a:solidFill>
                <a:effectLst/>
                <a:latin typeface="Arial" pitchFamily="-107" charset="0"/>
                <a:ea typeface="ＭＳ Ｐゴシック" pitchFamily="-107" charset="-128"/>
                <a:cs typeface="ＭＳ Ｐゴシック" pitchFamily="-107" charset="-128"/>
              </a:rPr>
              <a:t>). </a:t>
            </a:r>
          </a:p>
          <a:p>
            <a:endParaRPr lang="en-US" sz="1200" kern="1200" dirty="0">
              <a:solidFill>
                <a:schemeClr val="tx1"/>
              </a:solidFill>
              <a:effectLst/>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One noteworthy aspect of the base64 algorithm is that it blindly converts the input stream to base64 format regardless of content, even if the input happens to be ASCII text. Thus, if a message is signed but not encrypted and the conversion is applied to the entire block, the output will be unreadable to the casual observer, which provides a certain level of confidentiality. </a:t>
            </a:r>
            <a:endParaRPr lang="en-US" dirty="0"/>
          </a:p>
          <a:p>
            <a:endParaRPr lang="en-US" sz="1200" kern="1200" dirty="0">
              <a:solidFill>
                <a:schemeClr val="tx1"/>
              </a:solidFill>
              <a:effectLst/>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RFC 5751 also recommends that even if outer 7-bit encoding is not used, the original MIME content should be 7-bit encoded. The reason for this is that it allows the MIME entity to be handled in any environment without changing it. For example, a trusted gateway might remove the encryption, but not the signature, of a message, and then forward the signed message on to the end recipient so that they can verify the signatures directly. If the transport internal to the site is not 8-bit clean, such as on a wide area network with a single mail gateway, verifying the signature will not be possible unless the original MIME entity was only 7-bit data. </a:t>
            </a:r>
            <a:endParaRPr lang="en-US" dirty="0"/>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8AE7F461-4F47-3749-BD6C-D9F1E48878F8}" type="slidenum">
              <a:rPr lang="en-AU">
                <a:latin typeface="Arial" pitchFamily="-1" charset="0"/>
              </a:rPr>
              <a:pPr/>
              <a:t>27</a:t>
            </a:fld>
            <a:endParaRPr lang="en-AU" dirty="0">
              <a:latin typeface="Arial" pitchFamily="-1"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r>
              <a:rPr lang="en-US" sz="1200" kern="1200" dirty="0">
                <a:solidFill>
                  <a:schemeClr val="tx1"/>
                </a:solidFill>
                <a:effectLst/>
                <a:latin typeface="Arial" pitchFamily="-107" charset="0"/>
                <a:ea typeface="ＭＳ Ｐゴシック" pitchFamily="-107" charset="-128"/>
                <a:cs typeface="ＭＳ Ｐゴシック" pitchFamily="-107" charset="-128"/>
              </a:rPr>
              <a:t>S/MIME also offers the ability to compress a message. This has the benefit of saving space both for email transmission and for file storage. Compression can be applied in any order with respect to the signing and message encryption operations. RFC 5751 provides the following guidelines: </a:t>
            </a:r>
          </a:p>
          <a:p>
            <a:endParaRPr lang="en-US" dirty="0"/>
          </a:p>
          <a:p>
            <a:r>
              <a:rPr lang="en-US" sz="1200" kern="1200" dirty="0">
                <a:solidFill>
                  <a:schemeClr val="tx1"/>
                </a:solidFill>
                <a:effectLst/>
                <a:latin typeface="Arial" pitchFamily="-107" charset="0"/>
                <a:ea typeface="ＭＳ Ｐゴシック" pitchFamily="-107" charset="-128"/>
                <a:cs typeface="ＭＳ Ｐゴシック" pitchFamily="-107" charset="-128"/>
              </a:rPr>
              <a:t>■ Compression of binary encoded encrypted data is discouraged, since it will not yield significant compression. Base64 encrypted data could very well benefit, however. </a:t>
            </a:r>
          </a:p>
          <a:p>
            <a:endParaRPr lang="en-US" dirty="0"/>
          </a:p>
          <a:p>
            <a:r>
              <a:rPr lang="en-US" sz="1200" kern="1200" dirty="0">
                <a:solidFill>
                  <a:schemeClr val="tx1"/>
                </a:solidFill>
                <a:effectLst/>
                <a:latin typeface="Arial" pitchFamily="-107" charset="0"/>
                <a:ea typeface="ＭＳ Ｐゴシック" pitchFamily="-107" charset="-128"/>
                <a:cs typeface="ＭＳ Ｐゴシック" pitchFamily="-107" charset="-128"/>
              </a:rPr>
              <a:t>■ If a lossy compression algorithm is used with signing, you will need to compress first, then sign. </a:t>
            </a:r>
            <a:endParaRPr lang="en-US" dirty="0"/>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dirty="0">
                <a:solidFill>
                  <a:schemeClr val="tx1"/>
                </a:solidFill>
                <a:effectLst/>
                <a:latin typeface="Arial" pitchFamily="-107" charset="0"/>
                <a:ea typeface="ＭＳ Ｐゴシック" pitchFamily="-107" charset="-128"/>
                <a:cs typeface="ＭＳ Ｐゴシック" pitchFamily="-107" charset="-128"/>
              </a:rPr>
              <a:t>S/MIME uses the following message content types, which are defined in RFC 5652, Cryptographic Message Syntax: </a:t>
            </a:r>
          </a:p>
          <a:p>
            <a:endParaRPr lang="en-US" dirty="0"/>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Data: </a:t>
            </a:r>
            <a:r>
              <a:rPr lang="en-US" sz="1200" kern="1200" dirty="0">
                <a:solidFill>
                  <a:schemeClr val="tx1"/>
                </a:solidFill>
                <a:effectLst/>
                <a:latin typeface="Arial" pitchFamily="-107" charset="0"/>
                <a:ea typeface="ＭＳ Ｐゴシック" pitchFamily="-107" charset="-128"/>
                <a:cs typeface="ＭＳ Ｐゴシック" pitchFamily="-107" charset="-128"/>
              </a:rPr>
              <a:t>Refers to the inner MIME-encoded message content, which may then be encapsulated in a </a:t>
            </a:r>
            <a:r>
              <a:rPr lang="en-US" sz="1200" kern="1200" dirty="0" err="1">
                <a:solidFill>
                  <a:schemeClr val="tx1"/>
                </a:solidFill>
                <a:effectLst/>
                <a:latin typeface="Arial" pitchFamily="-107" charset="0"/>
                <a:ea typeface="ＭＳ Ｐゴシック" pitchFamily="-107" charset="-128"/>
                <a:cs typeface="ＭＳ Ｐゴシック" pitchFamily="-107" charset="-128"/>
              </a:rPr>
              <a:t>SignedData</a:t>
            </a:r>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kern="1200" dirty="0" err="1">
                <a:solidFill>
                  <a:schemeClr val="tx1"/>
                </a:solidFill>
                <a:effectLst/>
                <a:latin typeface="Arial" pitchFamily="-107" charset="0"/>
                <a:ea typeface="ＭＳ Ｐゴシック" pitchFamily="-107" charset="-128"/>
                <a:cs typeface="ＭＳ Ｐゴシック" pitchFamily="-107" charset="-128"/>
              </a:rPr>
              <a:t>EnvelopedData</a:t>
            </a:r>
            <a:r>
              <a:rPr lang="en-US" sz="1200" kern="1200" dirty="0">
                <a:solidFill>
                  <a:schemeClr val="tx1"/>
                </a:solidFill>
                <a:effectLst/>
                <a:latin typeface="Arial" pitchFamily="-107" charset="0"/>
                <a:ea typeface="ＭＳ Ｐゴシック" pitchFamily="-107" charset="-128"/>
                <a:cs typeface="ＭＳ Ｐゴシック" pitchFamily="-107" charset="-128"/>
              </a:rPr>
              <a:t>, or </a:t>
            </a:r>
            <a:r>
              <a:rPr lang="en-US" sz="1200" kern="1200" dirty="0" err="1">
                <a:solidFill>
                  <a:schemeClr val="tx1"/>
                </a:solidFill>
                <a:effectLst/>
                <a:latin typeface="Arial" pitchFamily="-107" charset="0"/>
                <a:ea typeface="ＭＳ Ｐゴシック" pitchFamily="-107" charset="-128"/>
                <a:cs typeface="ＭＳ Ｐゴシック" pitchFamily="-107" charset="-128"/>
              </a:rPr>
              <a:t>CompressedData</a:t>
            </a:r>
            <a:r>
              <a:rPr lang="en-US" sz="1200" kern="1200" dirty="0">
                <a:solidFill>
                  <a:schemeClr val="tx1"/>
                </a:solidFill>
                <a:effectLst/>
                <a:latin typeface="Arial" pitchFamily="-107" charset="0"/>
                <a:ea typeface="ＭＳ Ｐゴシック" pitchFamily="-107" charset="-128"/>
                <a:cs typeface="ＭＳ Ｐゴシック" pitchFamily="-107" charset="-128"/>
              </a:rPr>
              <a:t> content type. </a:t>
            </a:r>
          </a:p>
          <a:p>
            <a:endParaRPr lang="en-US" dirty="0">
              <a:effectLst/>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err="1">
                <a:solidFill>
                  <a:schemeClr val="tx1"/>
                </a:solidFill>
                <a:effectLst/>
                <a:latin typeface="Arial" pitchFamily="-107" charset="0"/>
                <a:ea typeface="ＭＳ Ｐゴシック" pitchFamily="-107" charset="-128"/>
                <a:cs typeface="ＭＳ Ｐゴシック" pitchFamily="-107" charset="-128"/>
              </a:rPr>
              <a:t>SignedData</a:t>
            </a:r>
            <a:r>
              <a:rPr lang="en-US" sz="1200" b="1" kern="1200" dirty="0">
                <a:solidFill>
                  <a:schemeClr val="tx1"/>
                </a:solidFill>
                <a:effectLst/>
                <a:latin typeface="Arial" pitchFamily="-107" charset="0"/>
                <a:ea typeface="ＭＳ Ｐゴシック" pitchFamily="-107" charset="-128"/>
                <a:cs typeface="ＭＳ Ｐゴシック" pitchFamily="-107" charset="-128"/>
              </a:rPr>
              <a:t>: </a:t>
            </a:r>
            <a:r>
              <a:rPr lang="en-US" sz="1200" kern="1200" dirty="0">
                <a:solidFill>
                  <a:schemeClr val="tx1"/>
                </a:solidFill>
                <a:effectLst/>
                <a:latin typeface="Arial" pitchFamily="-107" charset="0"/>
                <a:ea typeface="ＭＳ Ｐゴシック" pitchFamily="-107" charset="-128"/>
                <a:cs typeface="ＭＳ Ｐゴシック" pitchFamily="-107" charset="-128"/>
              </a:rPr>
              <a:t>Used to apply a digital signature to a message. </a:t>
            </a:r>
          </a:p>
          <a:p>
            <a:endParaRPr lang="en-US" dirty="0">
              <a:effectLst/>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err="1">
                <a:solidFill>
                  <a:schemeClr val="tx1"/>
                </a:solidFill>
                <a:effectLst/>
                <a:latin typeface="Arial" pitchFamily="-107" charset="0"/>
                <a:ea typeface="ＭＳ Ｐゴシック" pitchFamily="-107" charset="-128"/>
                <a:cs typeface="ＭＳ Ｐゴシック" pitchFamily="-107" charset="-128"/>
              </a:rPr>
              <a:t>EnvelopedData</a:t>
            </a:r>
            <a:r>
              <a:rPr lang="en-US" sz="1200" b="1" kern="1200" dirty="0">
                <a:solidFill>
                  <a:schemeClr val="tx1"/>
                </a:solidFill>
                <a:effectLst/>
                <a:latin typeface="Arial" pitchFamily="-107" charset="0"/>
                <a:ea typeface="ＭＳ Ｐゴシック" pitchFamily="-107" charset="-128"/>
                <a:cs typeface="ＭＳ Ｐゴシック" pitchFamily="-107" charset="-128"/>
              </a:rPr>
              <a:t>: </a:t>
            </a:r>
            <a:r>
              <a:rPr lang="en-US" sz="1200" kern="1200" dirty="0">
                <a:solidFill>
                  <a:schemeClr val="tx1"/>
                </a:solidFill>
                <a:effectLst/>
                <a:latin typeface="Arial" pitchFamily="-107" charset="0"/>
                <a:ea typeface="ＭＳ Ｐゴシック" pitchFamily="-107" charset="-128"/>
                <a:cs typeface="ＭＳ Ｐゴシック" pitchFamily="-107" charset="-128"/>
              </a:rPr>
              <a:t>This consists of encrypted content of any type and encrypted-content encryption keys for one or more recipients. </a:t>
            </a:r>
          </a:p>
          <a:p>
            <a:endParaRPr lang="en-US" dirty="0">
              <a:effectLst/>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err="1">
                <a:solidFill>
                  <a:schemeClr val="tx1"/>
                </a:solidFill>
                <a:effectLst/>
                <a:latin typeface="Arial" pitchFamily="-107" charset="0"/>
                <a:ea typeface="ＭＳ Ｐゴシック" pitchFamily="-107" charset="-128"/>
                <a:cs typeface="ＭＳ Ｐゴシック" pitchFamily="-107" charset="-128"/>
              </a:rPr>
              <a:t>CompressedData</a:t>
            </a:r>
            <a:r>
              <a:rPr lang="en-US" sz="1200" b="1" kern="1200" dirty="0">
                <a:solidFill>
                  <a:schemeClr val="tx1"/>
                </a:solidFill>
                <a:effectLst/>
                <a:latin typeface="Arial" pitchFamily="-107" charset="0"/>
                <a:ea typeface="ＭＳ Ｐゴシック" pitchFamily="-107" charset="-128"/>
                <a:cs typeface="ＭＳ Ｐゴシック" pitchFamily="-107" charset="-128"/>
              </a:rPr>
              <a:t>: </a:t>
            </a:r>
            <a:r>
              <a:rPr lang="en-US" sz="1200" kern="1200" dirty="0">
                <a:solidFill>
                  <a:schemeClr val="tx1"/>
                </a:solidFill>
                <a:effectLst/>
                <a:latin typeface="Arial" pitchFamily="-107" charset="0"/>
                <a:ea typeface="ＭＳ Ｐゴシック" pitchFamily="-107" charset="-128"/>
                <a:cs typeface="ＭＳ Ｐゴシック" pitchFamily="-107" charset="-128"/>
              </a:rPr>
              <a:t>Used to apply data compression to a message. </a:t>
            </a:r>
            <a:endParaRPr lang="en-US" dirty="0">
              <a:effectLst/>
            </a:endParaRPr>
          </a:p>
          <a:p>
            <a:endParaRPr lang="en-US" sz="1200" kern="1200" dirty="0">
              <a:solidFill>
                <a:schemeClr val="tx1"/>
              </a:solidFill>
              <a:effectLst/>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The Data content type is also used for a procedure known as clear signing. For clear signing, a digital signature is calculated for a MIME-encoded message and the two parts, the message and signature, form a multipart MIME message. Unlike </a:t>
            </a:r>
            <a:r>
              <a:rPr lang="en-US" sz="1200" kern="1200" dirty="0" err="1">
                <a:solidFill>
                  <a:schemeClr val="tx1"/>
                </a:solidFill>
                <a:effectLst/>
                <a:latin typeface="Arial" pitchFamily="-107" charset="0"/>
                <a:ea typeface="ＭＳ Ｐゴシック" pitchFamily="-107" charset="-128"/>
                <a:cs typeface="ＭＳ Ｐゴシック" pitchFamily="-107" charset="-128"/>
              </a:rPr>
              <a:t>SignedData</a:t>
            </a:r>
            <a:r>
              <a:rPr lang="en-US" sz="1200" kern="1200" dirty="0">
                <a:solidFill>
                  <a:schemeClr val="tx1"/>
                </a:solidFill>
                <a:effectLst/>
                <a:latin typeface="Arial" pitchFamily="-107" charset="0"/>
                <a:ea typeface="ＭＳ Ｐゴシック" pitchFamily="-107" charset="-128"/>
                <a:cs typeface="ＭＳ Ｐゴシック" pitchFamily="-107" charset="-128"/>
              </a:rPr>
              <a:t>, which involves encapsulating the message and signature in a special format, clear-signed messages can be read and their signatures verified by email entities that do not implement S/MIME. </a:t>
            </a:r>
            <a:endParaRPr lang="en-US" dirty="0">
              <a:effectLst/>
            </a:endParaRPr>
          </a:p>
          <a:p>
            <a:endParaRPr lang="en-US" b="0" dirty="0"/>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28</a:t>
            </a:fld>
            <a:endParaRPr lang="en-AU"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dirty="0">
                <a:solidFill>
                  <a:schemeClr val="tx1"/>
                </a:solidFill>
                <a:effectLst/>
                <a:latin typeface="Arial" pitchFamily="-107" charset="0"/>
                <a:ea typeface="ＭＳ Ｐゴシック" pitchFamily="-107" charset="-128"/>
                <a:cs typeface="ＭＳ Ｐゴシック" pitchFamily="-107" charset="-128"/>
              </a:rPr>
              <a:t>S/MIME secures a MIME entity with a signature, encryption, or both. A MIME entity may be an entire message (except for the RFC 5322 headers), or if the MIME content type is multipart, then a MIME entity is one or more of the subparts of the message. The MIME entity is prepared according to the normal rules for MIME message preparation. Then the MIME entity plus some security-related data, such as algorithm identifiers and certificates, are processed by S/MIME to produce what is known as a PKCS object. A PKCS object is then treated as message content and wrapped in MIME (provided with appropriate MIME headers). This process should become clear as we look at specific objects and provide examples. </a:t>
            </a:r>
            <a:endParaRPr lang="en-US" dirty="0"/>
          </a:p>
          <a:p>
            <a:endParaRPr lang="en-US" sz="1200" kern="1200" dirty="0">
              <a:solidFill>
                <a:schemeClr val="tx1"/>
              </a:solidFill>
              <a:effectLst/>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In all cases, the message to be sent is converted to canonical form. In particular, for a given type and subtype, the appropriate canonical form is used for the message content. For a multipart message, the appropriate canonical form is used for each subpart. </a:t>
            </a:r>
            <a:endParaRPr lang="en-US" dirty="0"/>
          </a:p>
          <a:p>
            <a:endParaRPr lang="en-US" sz="1200" kern="1200" dirty="0">
              <a:solidFill>
                <a:schemeClr val="tx1"/>
              </a:solidFill>
              <a:effectLst/>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The use of transfer encoding requires special attention. For most cases, the result of applying the security algorithm will be to produce an object that is partially or totally represented in arbitrary binary data. This will then be wrapped in an outer MIME message and transfer encoding can be applied at that point, typically base64. However, in the case of a multipart signed message (described in more detail later), the message content in one of the subparts is unchanged by the security process. Unless that content is 7 bit, it should be transfer encoded using base64 or quoted- printable so that there is no danger of altering the content to which the signature was applied. </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29</a:t>
            </a:fld>
            <a:endParaRPr lang="en-AU"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p:cNvSpPr>
          <p:nvPr>
            <p:ph type="sldImg"/>
          </p:nvPr>
        </p:nvSpPr>
        <p:spPr>
          <a:ln/>
        </p:spPr>
      </p:sp>
      <p:sp>
        <p:nvSpPr>
          <p:cNvPr id="72707" name="Notes Placeholder 2"/>
          <p:cNvSpPr>
            <a:spLocks noGrp="1"/>
          </p:cNvSpPr>
          <p:nvPr>
            <p:ph type="body" idx="1"/>
          </p:nvPr>
        </p:nvSpPr>
        <p:spPr>
          <a:noFill/>
          <a:ln/>
        </p:spPr>
        <p:txBody>
          <a:bodyPr/>
          <a:lstStyle/>
          <a:p>
            <a:r>
              <a:rPr lang="en-US" sz="1200" kern="1200" dirty="0">
                <a:solidFill>
                  <a:schemeClr val="tx1"/>
                </a:solidFill>
                <a:effectLst/>
                <a:latin typeface="Arial" pitchFamily="-107" charset="0"/>
                <a:ea typeface="ＭＳ Ｐゴシック" pitchFamily="-107" charset="-128"/>
                <a:cs typeface="ＭＳ Ｐゴシック" pitchFamily="-107" charset="-128"/>
              </a:rPr>
              <a:t>At its most fundamental level, the Internet mail architecture consists of a user world in the form of Message User Agents (MUA), and the transfer world, in the form of the </a:t>
            </a:r>
            <a:r>
              <a:rPr lang="en-US" sz="1200" b="1" kern="1200" dirty="0">
                <a:solidFill>
                  <a:schemeClr val="tx1"/>
                </a:solidFill>
                <a:effectLst/>
                <a:latin typeface="Arial" pitchFamily="-107" charset="0"/>
                <a:ea typeface="ＭＳ Ｐゴシック" pitchFamily="-107" charset="-128"/>
                <a:cs typeface="ＭＳ Ｐゴシック" pitchFamily="-107" charset="-128"/>
              </a:rPr>
              <a:t>Message Handling Service (MHS)</a:t>
            </a:r>
            <a:r>
              <a:rPr lang="en-US" sz="1200" kern="1200" dirty="0">
                <a:solidFill>
                  <a:schemeClr val="tx1"/>
                </a:solidFill>
                <a:effectLst/>
                <a:latin typeface="Arial" pitchFamily="-107" charset="0"/>
                <a:ea typeface="ＭＳ Ｐゴシック" pitchFamily="-107" charset="-128"/>
                <a:cs typeface="ＭＳ Ｐゴシック" pitchFamily="-107" charset="-128"/>
              </a:rPr>
              <a:t>, which is composed of Message Transfer Agents (MTA). The MHS accepts a message from one user and delivers it to one or more other users, creating a virtual MUA-to-MUA exchange environment. This architecture involves three types of interoperability. One is directly between users: messages must be formatted by the MUA on behalf of the message author so that the message can be displayed to the message recipient by the destination MUA. There are also interoperability requirements between the MUA and the MHS—first when a message is posted from an MUA to the MHS and later when it is delivered from the MHS to the destination MUA. Interoperability is required among the MTA components along the transfer path through the MHS. </a:t>
            </a:r>
            <a:endParaRPr lang="en-US" dirty="0"/>
          </a:p>
          <a:p>
            <a:endParaRPr lang="en-US" sz="1200" kern="1200" dirty="0">
              <a:solidFill>
                <a:schemeClr val="tx1"/>
              </a:solidFill>
              <a:effectLst/>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Figure 19.1 illustrates the key components of the Internet mail architecture, which include the following. </a:t>
            </a:r>
            <a:endParaRPr lang="en-US" dirty="0"/>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Message User Agent (MUA): </a:t>
            </a:r>
            <a:r>
              <a:rPr lang="en-US" sz="1200" kern="1200" dirty="0">
                <a:solidFill>
                  <a:schemeClr val="tx1"/>
                </a:solidFill>
                <a:effectLst/>
                <a:latin typeface="Arial" pitchFamily="-107" charset="0"/>
                <a:ea typeface="ＭＳ Ｐゴシック" pitchFamily="-107" charset="-128"/>
                <a:cs typeface="ＭＳ Ｐゴシック" pitchFamily="-107" charset="-128"/>
              </a:rPr>
              <a:t>Operates on behalf of user actors and user applications. It is their representative within the email service. Typically, this function is housed in the user’s computer and is referred to as a client email program or a local network email server. The author MUA formats a message and performs initial submission into the MHS via a MSA. The recipient MUA processes received mail for storage and/or display to the recipient user. </a:t>
            </a:r>
          </a:p>
          <a:p>
            <a:endParaRPr lang="en-US" dirty="0">
              <a:effectLst/>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Mail Submission Agent (MSA): </a:t>
            </a:r>
            <a:r>
              <a:rPr lang="en-US" sz="1200" kern="1200" dirty="0">
                <a:solidFill>
                  <a:schemeClr val="tx1"/>
                </a:solidFill>
                <a:effectLst/>
                <a:latin typeface="Arial" pitchFamily="-107" charset="0"/>
                <a:ea typeface="ＭＳ Ｐゴシック" pitchFamily="-107" charset="-128"/>
                <a:cs typeface="ＭＳ Ｐゴシック" pitchFamily="-107" charset="-128"/>
              </a:rPr>
              <a:t>Accepts the message submitted by an MUA and enforces the policies of the hosting domain and the requirements of Internet standards. This function may be located together with the MUA or as a separate functional model. In the latter case, the </a:t>
            </a:r>
            <a:r>
              <a:rPr lang="en-US" sz="1200" b="1" kern="1200" dirty="0">
                <a:solidFill>
                  <a:schemeClr val="tx1"/>
                </a:solidFill>
                <a:effectLst/>
                <a:latin typeface="Arial" pitchFamily="-107" charset="0"/>
                <a:ea typeface="ＭＳ Ｐゴシック" pitchFamily="-107" charset="-128"/>
                <a:cs typeface="ＭＳ Ｐゴシック" pitchFamily="-107" charset="-128"/>
              </a:rPr>
              <a:t>Simple Mail Transfer Protocol (SMTP) </a:t>
            </a:r>
            <a:r>
              <a:rPr lang="en-US" sz="1200" kern="1200" dirty="0">
                <a:solidFill>
                  <a:schemeClr val="tx1"/>
                </a:solidFill>
                <a:effectLst/>
                <a:latin typeface="Arial" pitchFamily="-107" charset="0"/>
                <a:ea typeface="ＭＳ Ｐゴシック" pitchFamily="-107" charset="-128"/>
                <a:cs typeface="ＭＳ Ｐゴシック" pitchFamily="-107" charset="-128"/>
              </a:rPr>
              <a:t>is used between the MUA and the MSA. </a:t>
            </a:r>
          </a:p>
          <a:p>
            <a:endParaRPr lang="en-US" dirty="0">
              <a:effectLst/>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Message Transfer Agent (MTA): </a:t>
            </a:r>
            <a:r>
              <a:rPr lang="en-US" sz="1200" kern="1200" dirty="0">
                <a:solidFill>
                  <a:schemeClr val="tx1"/>
                </a:solidFill>
                <a:effectLst/>
                <a:latin typeface="Arial" pitchFamily="-107" charset="0"/>
                <a:ea typeface="ＭＳ Ｐゴシック" pitchFamily="-107" charset="-128"/>
                <a:cs typeface="ＭＳ Ｐゴシック" pitchFamily="-107" charset="-128"/>
              </a:rPr>
              <a:t>Relays mail for one application level hop. It is like a packet switch or IP router in that its job is to make routing assessments and to move the message closer to the recipients. Relaying is performed by a sequence of MTAs until the message reaches a destination MDA. An MTA also adds trace information to the message header. SMTP is used between MTAs and between an MTA and an MSA or MDA. </a:t>
            </a:r>
          </a:p>
          <a:p>
            <a:endParaRPr lang="en-US" dirty="0">
              <a:effectLst/>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Mail Delivery Agent (MDA): </a:t>
            </a:r>
            <a:r>
              <a:rPr lang="en-US" sz="1200" kern="1200" dirty="0">
                <a:solidFill>
                  <a:schemeClr val="tx1"/>
                </a:solidFill>
                <a:effectLst/>
                <a:latin typeface="Arial" pitchFamily="-107" charset="0"/>
                <a:ea typeface="ＭＳ Ｐゴシック" pitchFamily="-107" charset="-128"/>
                <a:cs typeface="ＭＳ Ｐゴシック" pitchFamily="-107" charset="-128"/>
              </a:rPr>
              <a:t>Responsible for transferring the message from the MHS to the MS. </a:t>
            </a:r>
          </a:p>
          <a:p>
            <a:endParaRPr lang="en-US" dirty="0">
              <a:effectLst/>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Message Store (MS): </a:t>
            </a:r>
            <a:r>
              <a:rPr lang="en-US" sz="1200" kern="1200" dirty="0">
                <a:solidFill>
                  <a:schemeClr val="tx1"/>
                </a:solidFill>
                <a:effectLst/>
                <a:latin typeface="Arial" pitchFamily="-107" charset="0"/>
                <a:ea typeface="ＭＳ Ｐゴシック" pitchFamily="-107" charset="-128"/>
                <a:cs typeface="ＭＳ Ｐゴシック" pitchFamily="-107" charset="-128"/>
              </a:rPr>
              <a:t>An MUA can employ a long-term MS. An MS can be located on a remote server or on the same machine as the MUA. Typically, an MUA retrieves messages from a remote server using POP (Post Office Protocol) or IMAP (Internet Message Access Protocol). </a:t>
            </a:r>
          </a:p>
          <a:p>
            <a:endParaRPr lang="en-US" sz="1200" kern="1200" dirty="0">
              <a:solidFill>
                <a:schemeClr val="tx1"/>
              </a:solidFill>
              <a:effectLst/>
              <a:latin typeface="Arial" pitchFamily="-107" charset="0"/>
              <a:ea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Two other concepts need to be defined. An </a:t>
            </a:r>
            <a:r>
              <a:rPr lang="en-US" sz="1200" b="1" kern="1200" dirty="0">
                <a:solidFill>
                  <a:schemeClr val="tx1"/>
                </a:solidFill>
                <a:effectLst/>
                <a:latin typeface="Arial" pitchFamily="-107" charset="0"/>
                <a:ea typeface="ＭＳ Ｐゴシック" pitchFamily="-107" charset="-128"/>
                <a:cs typeface="ＭＳ Ｐゴシック" pitchFamily="-107" charset="-128"/>
              </a:rPr>
              <a:t>administrative management domain (ADMD) </a:t>
            </a:r>
            <a:r>
              <a:rPr lang="en-US" sz="1200" kern="1200" dirty="0">
                <a:solidFill>
                  <a:schemeClr val="tx1"/>
                </a:solidFill>
                <a:effectLst/>
                <a:latin typeface="Arial" pitchFamily="-107" charset="0"/>
                <a:ea typeface="ＭＳ Ｐゴシック" pitchFamily="-107" charset="-128"/>
                <a:cs typeface="ＭＳ Ｐゴシック" pitchFamily="-107" charset="-128"/>
              </a:rPr>
              <a:t>is an Internet email provider. Examples include a department that operates a local mail relay (MTA), an IT department that operates an enterprise mail relay, and an ISP that operates a public shared email service. Each ADMD can have different operating policies and trust-based decision making. One obvious example is the distinction between mail that is exchanged within an organization and mail that is exchanged between independent organizations. The rules for handling the two types of traffic tend to be quite different. </a:t>
            </a:r>
            <a:endParaRPr lang="en-US" dirty="0"/>
          </a:p>
          <a:p>
            <a:endParaRPr lang="en-US" sz="1200" kern="1200" dirty="0">
              <a:solidFill>
                <a:schemeClr val="tx1"/>
              </a:solidFill>
              <a:effectLst/>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The </a:t>
            </a:r>
            <a:r>
              <a:rPr lang="en-US" sz="1200" b="1" kern="1200" dirty="0">
                <a:solidFill>
                  <a:schemeClr val="tx1"/>
                </a:solidFill>
                <a:effectLst/>
                <a:latin typeface="Arial" pitchFamily="-107" charset="0"/>
                <a:ea typeface="ＭＳ Ｐゴシック" pitchFamily="-107" charset="-128"/>
                <a:cs typeface="ＭＳ Ｐゴシック" pitchFamily="-107" charset="-128"/>
              </a:rPr>
              <a:t>Domain Name System (DNS) </a:t>
            </a:r>
            <a:r>
              <a:rPr lang="en-US" sz="1200" kern="1200" dirty="0">
                <a:solidFill>
                  <a:schemeClr val="tx1"/>
                </a:solidFill>
                <a:effectLst/>
                <a:latin typeface="Arial" pitchFamily="-107" charset="0"/>
                <a:ea typeface="ＭＳ Ｐゴシック" pitchFamily="-107" charset="-128"/>
                <a:cs typeface="ＭＳ Ｐゴシック" pitchFamily="-107" charset="-128"/>
              </a:rPr>
              <a:t>is a directory lookup service that provides a mapping between the name of a host on the Internet and its numerical address. DNS is discussed subsequently in this chapter. </a:t>
            </a:r>
            <a:endParaRPr lang="en-US" dirty="0"/>
          </a:p>
          <a:p>
            <a:endParaRPr lang="en-US" dirty="0">
              <a:effectLst/>
            </a:endParaRP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p:txBody>
      </p:sp>
      <p:sp>
        <p:nvSpPr>
          <p:cNvPr id="72708" name="Slide Number Placeholder 3"/>
          <p:cNvSpPr>
            <a:spLocks noGrp="1"/>
          </p:cNvSpPr>
          <p:nvPr>
            <p:ph type="sldNum" sz="quarter" idx="5"/>
          </p:nvPr>
        </p:nvSpPr>
        <p:spPr>
          <a:noFill/>
        </p:spPr>
        <p:txBody>
          <a:bodyPr/>
          <a:lstStyle/>
          <a:p>
            <a:fld id="{A0FCA52B-9EB4-F647-B799-5E16235241F6}" type="slidenum">
              <a:rPr lang="en-AU" smtClean="0">
                <a:latin typeface="Arial" pitchFamily="-1" charset="0"/>
              </a:rPr>
              <a:pPr/>
              <a:t>3</a:t>
            </a:fld>
            <a:endParaRPr lang="en-AU" dirty="0">
              <a:latin typeface="Arial" pitchFamily="-1"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 An application/pkcs7-mime subtype is used for one of four</a:t>
            </a:r>
          </a:p>
          <a:p>
            <a:r>
              <a:rPr lang="en-US" sz="1200" kern="1200" baseline="0" dirty="0">
                <a:solidFill>
                  <a:schemeClr val="tx1"/>
                </a:solidFill>
                <a:latin typeface="Arial" pitchFamily="-107" charset="0"/>
                <a:ea typeface="ＭＳ Ｐゴシック" pitchFamily="-107" charset="-128"/>
                <a:cs typeface="ＭＳ Ｐゴシック" pitchFamily="-107" charset="-128"/>
              </a:rPr>
              <a:t>categories of S/MIME processing, each with a unique smime-type parameter. In all cases, the resulting entity (referred to as an object) is represented in a form known as Basic Encoding Rules (BER), which is defined in ITU-T Recommendation X.209. The BER format consists of arbitrary octet strings and is therefore binary data. Such an object should be transfer encoded with base64 in the outer MIME</a:t>
            </a:r>
          </a:p>
          <a:p>
            <a:r>
              <a:rPr lang="en-US" sz="1200" kern="1200" baseline="0" dirty="0">
                <a:solidFill>
                  <a:schemeClr val="tx1"/>
                </a:solidFill>
                <a:latin typeface="Arial" pitchFamily="-107" charset="0"/>
                <a:ea typeface="ＭＳ Ｐゴシック" pitchFamily="-107" charset="-128"/>
                <a:cs typeface="ＭＳ Ｐゴシック" pitchFamily="-107" charset="-128"/>
              </a:rPr>
              <a:t>message. We first look at envelopedData.</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The steps for preparing an envelopedData MIME entity are:</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1.  Generate a pseudorandom session key for a particular symmetric encryption algorithm (RC2/40 or triple DES).</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2.  For each recipient, encrypt the session key with the recipient’s public RSA key.</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3.  For each recipient, prepare a block known as RecipientInfo  that contains an identifier of the recipient’s public-key certificate, an identifier of the algorithm used to encrypt the session key, and the encrypted session key.</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4.  Encrypt the message content with the session key.</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The RecipientInfo  blocks followed by the encrypted content constitute the envelopedData . This information is then encoded into base64.</a:t>
            </a:r>
          </a:p>
          <a:p>
            <a:endParaRPr lang="en-US" dirty="0"/>
          </a:p>
          <a:p>
            <a:r>
              <a:rPr lang="en-US" sz="1200" kern="1200" baseline="0" dirty="0">
                <a:solidFill>
                  <a:schemeClr val="tx1"/>
                </a:solidFill>
                <a:latin typeface="Arial" pitchFamily="-107" charset="0"/>
                <a:ea typeface="ＭＳ Ｐゴシック" pitchFamily="-107" charset="-128"/>
                <a:cs typeface="ＭＳ Ｐゴシック" pitchFamily="-107" charset="-128"/>
              </a:rPr>
              <a:t>To recover the encrypted message, the recipient first strips off the base64 encoding. Then the recipient’s private key is used to recover the session key. Finally, the message content is decrypted with the session key.</a:t>
            </a:r>
            <a:endParaRPr lang="en-US" dirty="0"/>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30</a:t>
            </a:fld>
            <a:endParaRPr lang="en-AU"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The signedData  smime-type can be used with one or more signers.</a:t>
            </a:r>
          </a:p>
          <a:p>
            <a:r>
              <a:rPr lang="en-US" sz="1200" kern="1200" baseline="0" dirty="0">
                <a:solidFill>
                  <a:schemeClr val="tx1"/>
                </a:solidFill>
                <a:latin typeface="Arial" pitchFamily="-107" charset="0"/>
                <a:ea typeface="ＭＳ Ｐゴシック" pitchFamily="-107" charset="-128"/>
                <a:cs typeface="ＭＳ Ｐゴシック" pitchFamily="-107" charset="-128"/>
              </a:rPr>
              <a:t>For clarity, we confine our description to the case of a single digital signature. The steps for preparing a signedData MIME entity are:</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1.  Select a message digest algorithm (SHA or MD5).</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2.  Compute the message digest (hash function) of the content to be signed.</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3.  Encrypt the message digest with the signer’s private key.</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4.  Prepare a block known as </a:t>
            </a:r>
            <a:r>
              <a:rPr lang="en-US" sz="1200" kern="1200" baseline="0" dirty="0" err="1">
                <a:solidFill>
                  <a:schemeClr val="tx1"/>
                </a:solidFill>
                <a:latin typeface="Arial" pitchFamily="-107" charset="0"/>
                <a:ea typeface="ＭＳ Ｐゴシック" pitchFamily="-107" charset="-128"/>
                <a:cs typeface="ＭＳ Ｐゴシック" pitchFamily="-107" charset="-128"/>
              </a:rPr>
              <a:t>SignerInfo</a:t>
            </a:r>
            <a:r>
              <a:rPr lang="en-US" sz="1200" kern="1200" baseline="0" dirty="0">
                <a:solidFill>
                  <a:schemeClr val="tx1"/>
                </a:solidFill>
                <a:latin typeface="Arial" pitchFamily="-107" charset="0"/>
                <a:ea typeface="ＭＳ Ｐゴシック" pitchFamily="-107" charset="-128"/>
                <a:cs typeface="ＭＳ Ｐゴシック" pitchFamily="-107" charset="-128"/>
              </a:rPr>
              <a:t> that contains the signer’s public-key certificate, an identifier of the message digest algorithm, an identifier of the algorithm used to encrypt the message digest, and the encrypted message digest.</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The signedData  entity consists of a series of blocks, including a message digest algorithm identifier, the message being signed, and </a:t>
            </a:r>
            <a:r>
              <a:rPr lang="en-US" sz="1200" kern="1200" baseline="0" dirty="0" err="1">
                <a:solidFill>
                  <a:schemeClr val="tx1"/>
                </a:solidFill>
                <a:latin typeface="Arial" pitchFamily="-107" charset="0"/>
                <a:ea typeface="ＭＳ Ｐゴシック" pitchFamily="-107" charset="-128"/>
                <a:cs typeface="ＭＳ Ｐゴシック" pitchFamily="-107" charset="-128"/>
              </a:rPr>
              <a:t>SignerInfo</a:t>
            </a:r>
            <a:r>
              <a:rPr lang="en-US" sz="1200" kern="1200" baseline="0" dirty="0">
                <a:solidFill>
                  <a:schemeClr val="tx1"/>
                </a:solidFill>
                <a:latin typeface="Arial" pitchFamily="-107" charset="0"/>
                <a:ea typeface="ＭＳ Ｐゴシック" pitchFamily="-107" charset="-128"/>
                <a:cs typeface="ＭＳ Ｐゴシック" pitchFamily="-107" charset="-128"/>
              </a:rPr>
              <a:t>. The </a:t>
            </a:r>
            <a:r>
              <a:rPr lang="en-US" sz="1200" kern="1200" baseline="0" dirty="0" err="1">
                <a:solidFill>
                  <a:schemeClr val="tx1"/>
                </a:solidFill>
                <a:latin typeface="Arial" pitchFamily="-107" charset="0"/>
                <a:ea typeface="ＭＳ Ｐゴシック" pitchFamily="-107" charset="-128"/>
                <a:cs typeface="ＭＳ Ｐゴシック" pitchFamily="-107" charset="-128"/>
              </a:rPr>
              <a:t>signedData</a:t>
            </a:r>
            <a:r>
              <a:rPr lang="en-US" sz="1200" kern="1200" baseline="0" dirty="0">
                <a:solidFill>
                  <a:schemeClr val="tx1"/>
                </a:solidFill>
                <a:latin typeface="Arial" pitchFamily="-107" charset="0"/>
                <a:ea typeface="ＭＳ Ｐゴシック" pitchFamily="-107" charset="-128"/>
                <a:cs typeface="ＭＳ Ｐゴシック" pitchFamily="-107" charset="-128"/>
              </a:rPr>
              <a:t>  entity may also include a set of public-key certificates sufficient to constitute a chain from a recognized root or top-level certification authority to the signer. This information is then encoded into base64.</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To recover the signed message and verify the signature, the recipient first strips off the base64 encoding. Then the signer’s public key is used to decrypt the message digest. The recipient independently computes the message digest and compares</a:t>
            </a:r>
          </a:p>
          <a:p>
            <a:r>
              <a:rPr lang="en-US" sz="1200" kern="1200" baseline="0" dirty="0">
                <a:solidFill>
                  <a:schemeClr val="tx1"/>
                </a:solidFill>
                <a:latin typeface="Arial" pitchFamily="-107" charset="0"/>
                <a:ea typeface="ＭＳ Ｐゴシック" pitchFamily="-107" charset="-128"/>
                <a:cs typeface="ＭＳ Ｐゴシック" pitchFamily="-107" charset="-128"/>
              </a:rPr>
              <a:t>it to the decrypted message digest to verify the signature.</a:t>
            </a:r>
            <a:endParaRPr lang="en-US" dirty="0"/>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31</a:t>
            </a:fld>
            <a:endParaRPr lang="en-AU"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Clear signing is achieved using the multipart content type with a signed subtype. As was mentioned, this signing process does not involve transforming the message to be signed, so that the message is sent “in the clear.” Thus, recipients with MIME capability but not S/MIME capability are able to read the incoming message.</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A multipart/signed message has two parts. The first part can be any MIME type but must be prepared so that it will not be altered during transfer from source to destination. This means that if the first part is not 7bit, then it needs to be encoded using base64 or   quoted-printable. Then this part is processed in the same manner as signedData , but in this case an object with signedData  format is</a:t>
            </a:r>
          </a:p>
          <a:p>
            <a:r>
              <a:rPr lang="en-US" sz="1200" kern="1200" baseline="0" dirty="0">
                <a:solidFill>
                  <a:schemeClr val="tx1"/>
                </a:solidFill>
                <a:latin typeface="Arial" pitchFamily="-107" charset="0"/>
                <a:ea typeface="ＭＳ Ｐゴシック" pitchFamily="-107" charset="-128"/>
                <a:cs typeface="ＭＳ Ｐゴシック" pitchFamily="-107" charset="-128"/>
              </a:rPr>
              <a:t>created that has an empty message content field. This object is a detached signature. It is then transfer encoded using base64 to become the second part of the multipart/signed message. This second part has a MIME content type of application and a</a:t>
            </a:r>
          </a:p>
          <a:p>
            <a:r>
              <a:rPr lang="en-US" sz="1200" kern="1200" baseline="0" dirty="0">
                <a:solidFill>
                  <a:schemeClr val="tx1"/>
                </a:solidFill>
                <a:latin typeface="Arial" pitchFamily="-107" charset="0"/>
                <a:ea typeface="ＭＳ Ｐゴシック" pitchFamily="-107" charset="-128"/>
                <a:cs typeface="ＭＳ Ｐゴシック" pitchFamily="-107" charset="-128"/>
              </a:rPr>
              <a:t>subtype of pkcs7-signature.</a:t>
            </a:r>
            <a:endParaRPr lang="en-US" dirty="0"/>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32</a:t>
            </a:fld>
            <a:endParaRPr lang="en-AU"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7FF17E54-8133-D54E-A886-A89279324C10}" type="slidenum">
              <a:rPr lang="en-AU">
                <a:latin typeface="Arial" pitchFamily="-1" charset="0"/>
              </a:rPr>
              <a:pPr/>
              <a:t>33</a:t>
            </a:fld>
            <a:endParaRPr lang="en-AU" dirty="0">
              <a:latin typeface="Arial" pitchFamily="-1"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 S/MIME uses public-key certificates that conform to version 3 of X.509 (see Chapter 14). S/MIME managers and/or users must configure each client with a list of trusted keys and with certificate revocation lists. That is, the responsibility is local for maintaining the certificates needed to verify incoming signatures and to encrypt outgoing messages. On the other hand, the certificates are signed by certification authorities.</a:t>
            </a:r>
            <a:endParaRPr lang="en-US" dirty="0">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effectLst/>
                <a:latin typeface="Arial" pitchFamily="-107" charset="0"/>
                <a:ea typeface="ＭＳ Ｐゴシック" pitchFamily="-107" charset="-128"/>
                <a:cs typeface="ＭＳ Ｐゴシック" pitchFamily="-107" charset="-128"/>
              </a:rPr>
              <a:t>An S/MIME user has several key management functions to perform. </a:t>
            </a:r>
          </a:p>
          <a:p>
            <a:endParaRPr lang="en-US" dirty="0"/>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Key generation: </a:t>
            </a:r>
            <a:r>
              <a:rPr lang="en-US" sz="1200" kern="1200" dirty="0">
                <a:solidFill>
                  <a:schemeClr val="tx1"/>
                </a:solidFill>
                <a:effectLst/>
                <a:latin typeface="Arial" pitchFamily="-107" charset="0"/>
                <a:ea typeface="ＭＳ Ｐゴシック" pitchFamily="-107" charset="-128"/>
                <a:cs typeface="ＭＳ Ｐゴシック" pitchFamily="-107" charset="-128"/>
              </a:rPr>
              <a:t>The user of some related administrative utility (e.g., one associated with LAN management) MUST be capable of generating separate Diffie–Hellman and DSS key pairs and SHOULD be capable of generating RSA key pairs. Each key pair MUST be generated from a good source of nondeterministic random input and be protected in a secure fashion. A user agent SHOULD generate RSA key pairs with a length in the range of 768 to 1024 bits and MUST NOT generate a length of less than 512 bits. </a:t>
            </a:r>
          </a:p>
          <a:p>
            <a:endParaRPr lang="en-US" dirty="0">
              <a:effectLst/>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Registration: </a:t>
            </a:r>
            <a:r>
              <a:rPr lang="en-US" sz="1200" kern="1200" dirty="0">
                <a:solidFill>
                  <a:schemeClr val="tx1"/>
                </a:solidFill>
                <a:effectLst/>
                <a:latin typeface="Arial" pitchFamily="-107" charset="0"/>
                <a:ea typeface="ＭＳ Ｐゴシック" pitchFamily="-107" charset="-128"/>
                <a:cs typeface="ＭＳ Ｐゴシック" pitchFamily="-107" charset="-128"/>
              </a:rPr>
              <a:t>A user’s public key must be registered with a certification authority in order to receive an X.509 public-key certificate.</a:t>
            </a: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endParaRPr lang="en-US" dirty="0">
              <a:effectLst/>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Certificate storage and retrieval: </a:t>
            </a:r>
            <a:r>
              <a:rPr lang="en-US" sz="1200" kern="1200" dirty="0">
                <a:solidFill>
                  <a:schemeClr val="tx1"/>
                </a:solidFill>
                <a:effectLst/>
                <a:latin typeface="Arial" pitchFamily="-107" charset="0"/>
                <a:ea typeface="ＭＳ Ｐゴシック" pitchFamily="-107" charset="-128"/>
                <a:cs typeface="ＭＳ Ｐゴシック" pitchFamily="-107" charset="-128"/>
              </a:rPr>
              <a:t>A user requires access to a local list of certificates in order to verify incoming signatures and to encrypt outgoing messages. Such a list could be maintained by the user or by some local administrative entity on behalf of a number of users. </a:t>
            </a:r>
            <a:endParaRPr lang="en-US" dirty="0">
              <a:effectLst/>
            </a:endParaRP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34</a:t>
            </a:fld>
            <a:endParaRPr lang="en-AU"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p:cNvSpPr>
          <p:nvPr>
            <p:ph type="sldImg"/>
          </p:nvPr>
        </p:nvSpPr>
        <p:spPr>
          <a:ln/>
        </p:spPr>
      </p:sp>
      <p:sp>
        <p:nvSpPr>
          <p:cNvPr id="68611" name="Notes Placeholder 2"/>
          <p:cNvSpPr>
            <a:spLocks noGrp="1"/>
          </p:cNvSpPr>
          <p:nvPr>
            <p:ph type="body" idx="1"/>
          </p:nvPr>
        </p:nvSpPr>
        <p:spPr>
          <a:noFill/>
          <a:ln/>
        </p:spPr>
        <p:txBody>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RFC 2634 defines four enhanced security services for S/MIME:</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Signed receipts: </a:t>
            </a:r>
            <a:r>
              <a:rPr lang="en-US" sz="1200" kern="1200" dirty="0">
                <a:solidFill>
                  <a:schemeClr val="tx1"/>
                </a:solidFill>
                <a:effectLst/>
                <a:latin typeface="Arial" pitchFamily="-107" charset="0"/>
                <a:ea typeface="ＭＳ Ｐゴシック" pitchFamily="-107" charset="-128"/>
                <a:cs typeface="ＭＳ Ｐゴシック" pitchFamily="-107" charset="-128"/>
              </a:rPr>
              <a:t>A signed receipt may be requested in a </a:t>
            </a:r>
            <a:r>
              <a:rPr lang="en-US" sz="1200" kern="1200" dirty="0" err="1">
                <a:solidFill>
                  <a:schemeClr val="tx1"/>
                </a:solidFill>
                <a:effectLst/>
                <a:latin typeface="Arial" pitchFamily="-107" charset="0"/>
                <a:ea typeface="ＭＳ Ｐゴシック" pitchFamily="-107" charset="-128"/>
                <a:cs typeface="ＭＳ Ｐゴシック" pitchFamily="-107" charset="-128"/>
              </a:rPr>
              <a:t>SignedData</a:t>
            </a:r>
            <a:r>
              <a:rPr lang="en-US" sz="1200" kern="1200" dirty="0">
                <a:solidFill>
                  <a:schemeClr val="tx1"/>
                </a:solidFill>
                <a:effectLst/>
                <a:latin typeface="Arial" pitchFamily="-107" charset="0"/>
                <a:ea typeface="ＭＳ Ｐゴシック" pitchFamily="-107" charset="-128"/>
                <a:cs typeface="ＭＳ Ｐゴシック" pitchFamily="-107" charset="-128"/>
              </a:rPr>
              <a:t> object. Returning a signed receipt provides proof of delivery to the originator of a message and allows the originator to demonstrate to a third party that the recipient received the message. In essence, the recipient signs the entire original message plus the original (sender’s) signature and appends the new signature to form a new S/MIME message. </a:t>
            </a:r>
            <a:endParaRPr lang="en-US" dirty="0">
              <a:effectLst/>
            </a:endParaRP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Security labels: </a:t>
            </a:r>
            <a:r>
              <a:rPr lang="en-US" sz="1200" kern="1200" dirty="0">
                <a:solidFill>
                  <a:schemeClr val="tx1"/>
                </a:solidFill>
                <a:effectLst/>
                <a:latin typeface="Arial" pitchFamily="-107" charset="0"/>
                <a:ea typeface="ＭＳ Ｐゴシック" pitchFamily="-107" charset="-128"/>
                <a:cs typeface="ＭＳ Ｐゴシック" pitchFamily="-107" charset="-128"/>
              </a:rPr>
              <a:t>A security label may be included in the authenticated attributes of a </a:t>
            </a:r>
            <a:r>
              <a:rPr lang="en-US" sz="1200" kern="1200" dirty="0" err="1">
                <a:solidFill>
                  <a:schemeClr val="tx1"/>
                </a:solidFill>
                <a:effectLst/>
                <a:latin typeface="Arial" pitchFamily="-107" charset="0"/>
                <a:ea typeface="ＭＳ Ｐゴシック" pitchFamily="-107" charset="-128"/>
                <a:cs typeface="ＭＳ Ｐゴシック" pitchFamily="-107" charset="-128"/>
              </a:rPr>
              <a:t>SignedData</a:t>
            </a:r>
            <a:r>
              <a:rPr lang="en-US" sz="1200" kern="1200" dirty="0">
                <a:solidFill>
                  <a:schemeClr val="tx1"/>
                </a:solidFill>
                <a:effectLst/>
                <a:latin typeface="Arial" pitchFamily="-107" charset="0"/>
                <a:ea typeface="ＭＳ Ｐゴシック" pitchFamily="-107" charset="-128"/>
                <a:cs typeface="ＭＳ Ｐゴシック" pitchFamily="-107" charset="-128"/>
              </a:rPr>
              <a:t> object. A security label is a set of security information regarding the sensitivity of the content that is protected by S/MIME encapsulation. The labels may be used for access control, by indicating which users are permitted access to an object. Other uses include priority (secret, confidential, restricted, and so on) or role based, describing which kind of people can see the information (e.g., patient’s health-care team, medical billing agents). </a:t>
            </a:r>
            <a:endParaRPr lang="en-US" dirty="0">
              <a:effectLst/>
            </a:endParaRP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Secure mailing lists: </a:t>
            </a:r>
            <a:r>
              <a:rPr lang="en-US" sz="1200" kern="1200" dirty="0">
                <a:solidFill>
                  <a:schemeClr val="tx1"/>
                </a:solidFill>
                <a:effectLst/>
                <a:latin typeface="Arial" pitchFamily="-107" charset="0"/>
                <a:ea typeface="ＭＳ Ｐゴシック" pitchFamily="-107" charset="-128"/>
                <a:cs typeface="ＭＳ Ｐゴシック" pitchFamily="-107" charset="-128"/>
              </a:rPr>
              <a:t>When a user sends a message to multiple recipients, a certain amount of per-recipient processing is required, including the use of each recipient’s public key. The user can be relieved of this work by employing the services of an S/MIME Mail List Agent (MLA). An MLA can take a single incoming message, perform the recipient-specific encryption for each recipient, and forward the message. The originator of a message need only send the message to the MLA with encryption performed using the MLA’s public key. </a:t>
            </a:r>
          </a:p>
          <a:p>
            <a:endParaRPr lang="en-US" dirty="0">
              <a:effectLst/>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Signing certificates: </a:t>
            </a:r>
            <a:r>
              <a:rPr lang="en-US" sz="1200" kern="1200" dirty="0">
                <a:solidFill>
                  <a:schemeClr val="tx1"/>
                </a:solidFill>
                <a:effectLst/>
                <a:latin typeface="Arial" pitchFamily="-107" charset="0"/>
                <a:ea typeface="ＭＳ Ｐゴシック" pitchFamily="-107" charset="-128"/>
                <a:cs typeface="ＭＳ Ｐゴシック" pitchFamily="-107" charset="-128"/>
              </a:rPr>
              <a:t>This service is used to securely bind a sender’s certificate to their signature through a signing certificate attribute. </a:t>
            </a:r>
            <a:endParaRPr lang="en-US" dirty="0">
              <a:effectLst/>
            </a:endParaRP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p:txBody>
      </p:sp>
      <p:sp>
        <p:nvSpPr>
          <p:cNvPr id="68612" name="Slide Number Placeholder 3"/>
          <p:cNvSpPr>
            <a:spLocks noGrp="1"/>
          </p:cNvSpPr>
          <p:nvPr>
            <p:ph type="sldNum" sz="quarter" idx="5"/>
          </p:nvPr>
        </p:nvSpPr>
        <p:spPr>
          <a:noFill/>
        </p:spPr>
        <p:txBody>
          <a:bodyPr/>
          <a:lstStyle/>
          <a:p>
            <a:fld id="{73C9CB29-376C-2242-9C92-664315DC148D}" type="slidenum">
              <a:rPr lang="en-AU" smtClean="0">
                <a:latin typeface="Arial" pitchFamily="-1" charset="0"/>
              </a:rPr>
              <a:pPr/>
              <a:t>35</a:t>
            </a:fld>
            <a:endParaRPr lang="en-AU" dirty="0">
              <a:latin typeface="Arial" pitchFamily="-1"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 DNS is a directory lookup service that provides a mapping between the name of a host on the Internet and its numeric IP address. DNS is essential to the functioning of the Internet. The DNS is used by MUAs and MTAs to find the address of the next hop server for mail delivery. Sending </a:t>
            </a:r>
            <a:r>
              <a:rPr lang="en-US" sz="1200" kern="1200" baseline="0" dirty="0" err="1">
                <a:solidFill>
                  <a:schemeClr val="tx1"/>
                </a:solidFill>
                <a:latin typeface="Arial" pitchFamily="-107" charset="0"/>
                <a:ea typeface="ＭＳ Ｐゴシック" pitchFamily="-107" charset="-128"/>
                <a:cs typeface="ＭＳ Ｐゴシック" pitchFamily="-107" charset="-128"/>
              </a:rPr>
              <a:t>MTAs</a:t>
            </a:r>
            <a:r>
              <a:rPr lang="en-US" sz="1200" kern="1200" baseline="0" dirty="0">
                <a:solidFill>
                  <a:schemeClr val="tx1"/>
                </a:solidFill>
                <a:latin typeface="Arial" pitchFamily="-107" charset="0"/>
                <a:ea typeface="ＭＳ Ｐゴシック" pitchFamily="-107" charset="-128"/>
                <a:cs typeface="ＭＳ Ｐゴシック" pitchFamily="-107" charset="-128"/>
              </a:rPr>
              <a:t> query DNS for the Mail Exchange</a:t>
            </a:r>
          </a:p>
          <a:p>
            <a:r>
              <a:rPr lang="en-US" sz="1200" kern="1200" baseline="0" dirty="0">
                <a:solidFill>
                  <a:schemeClr val="tx1"/>
                </a:solidFill>
                <a:latin typeface="Arial" pitchFamily="-107" charset="0"/>
                <a:ea typeface="ＭＳ Ｐゴシック" pitchFamily="-107" charset="-128"/>
                <a:cs typeface="ＭＳ Ｐゴシック" pitchFamily="-107" charset="-128"/>
              </a:rPr>
              <a:t>Resource Record (MX RR) of the recipient’s domain (the right hand side of the “@” symbol) in order to find the receiving MTA to contact.</a:t>
            </a: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a:solidFill>
                  <a:schemeClr val="tx1"/>
                </a:solidFill>
                <a:latin typeface="Arial" pitchFamily="-107" charset="0"/>
                <a:ea typeface="ＭＳ Ｐゴシック" pitchFamily="-107" charset="-128"/>
                <a:cs typeface="ＭＳ Ｐゴシック" pitchFamily="-107" charset="-128"/>
              </a:rPr>
              <a:t>Four elements comprise the DNS:</a:t>
            </a: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b="1" kern="1200" baseline="0" dirty="0">
                <a:solidFill>
                  <a:schemeClr val="tx1"/>
                </a:solidFill>
                <a:latin typeface="Arial" pitchFamily="-107" charset="0"/>
                <a:ea typeface="ＭＳ Ｐゴシック" pitchFamily="-107" charset="-128"/>
                <a:cs typeface="ＭＳ Ｐゴシック" pitchFamily="-107" charset="-128"/>
              </a:rPr>
              <a:t>■ Domain name space:  </a:t>
            </a:r>
            <a:r>
              <a:rPr lang="en-US" sz="1200" b="0" kern="1200" baseline="0" dirty="0">
                <a:solidFill>
                  <a:schemeClr val="tx1"/>
                </a:solidFill>
                <a:latin typeface="Arial" pitchFamily="-107" charset="0"/>
                <a:ea typeface="ＭＳ Ｐゴシック" pitchFamily="-107" charset="-128"/>
                <a:cs typeface="ＭＳ Ｐゴシック" pitchFamily="-107" charset="-128"/>
              </a:rPr>
              <a:t>DNS uses a tree-structured name space to identify resources on the Internet.</a:t>
            </a: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b="1" kern="1200" baseline="0" dirty="0">
                <a:solidFill>
                  <a:schemeClr val="tx1"/>
                </a:solidFill>
                <a:latin typeface="Arial" pitchFamily="-107" charset="0"/>
                <a:ea typeface="ＭＳ Ｐゴシック" pitchFamily="-107" charset="-128"/>
                <a:cs typeface="ＭＳ Ｐゴシック" pitchFamily="-107" charset="-128"/>
              </a:rPr>
              <a:t>■ DNS database:  </a:t>
            </a:r>
            <a:r>
              <a:rPr lang="en-US" sz="1200" b="0" kern="1200" baseline="0" dirty="0">
                <a:solidFill>
                  <a:schemeClr val="tx1"/>
                </a:solidFill>
                <a:latin typeface="Arial" pitchFamily="-107" charset="0"/>
                <a:ea typeface="ＭＳ Ｐゴシック" pitchFamily="-107" charset="-128"/>
                <a:cs typeface="ＭＳ Ｐゴシック" pitchFamily="-107" charset="-128"/>
              </a:rPr>
              <a:t>Conceptually, each node and leaf in the name space tree structure names a set of information (e.g., IP address, name server for this domain name) that is contained in resource record. The collection of all RRs is organized into a distributed database.</a:t>
            </a:r>
          </a:p>
          <a:p>
            <a:endParaRPr lang="en-US" sz="1200" b="1" kern="1200" baseline="0" dirty="0">
              <a:solidFill>
                <a:schemeClr val="tx1"/>
              </a:solidFill>
              <a:latin typeface="Arial" pitchFamily="-107" charset="0"/>
              <a:ea typeface="ＭＳ Ｐゴシック" pitchFamily="-107" charset="-128"/>
              <a:cs typeface="ＭＳ Ｐゴシック" pitchFamily="-107" charset="-128"/>
            </a:endParaRPr>
          </a:p>
          <a:p>
            <a:r>
              <a:rPr lang="en-US" sz="1200" b="1" kern="1200" baseline="0" dirty="0">
                <a:solidFill>
                  <a:schemeClr val="tx1"/>
                </a:solidFill>
                <a:latin typeface="Arial" pitchFamily="-107" charset="0"/>
                <a:ea typeface="ＭＳ Ｐゴシック" pitchFamily="-107" charset="-128"/>
                <a:cs typeface="ＭＳ Ｐゴシック" pitchFamily="-107" charset="-128"/>
              </a:rPr>
              <a:t>■ Name servers:  </a:t>
            </a:r>
            <a:r>
              <a:rPr lang="en-US" sz="1200" b="0" kern="1200" baseline="0" dirty="0">
                <a:solidFill>
                  <a:schemeClr val="tx1"/>
                </a:solidFill>
                <a:latin typeface="Arial" pitchFamily="-107" charset="0"/>
                <a:ea typeface="ＭＳ Ｐゴシック" pitchFamily="-107" charset="-128"/>
                <a:cs typeface="ＭＳ Ｐゴシック" pitchFamily="-107" charset="-128"/>
              </a:rPr>
              <a:t>These are server programs that hold information about a portion of the domain name tree structure and the associated RRs.</a:t>
            </a: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b="1" kern="1200" baseline="0" dirty="0">
                <a:solidFill>
                  <a:schemeClr val="tx1"/>
                </a:solidFill>
                <a:latin typeface="Arial" pitchFamily="-107" charset="0"/>
                <a:ea typeface="ＭＳ Ｐゴシック" pitchFamily="-107" charset="-128"/>
                <a:cs typeface="ＭＳ Ｐゴシック" pitchFamily="-107" charset="-128"/>
              </a:rPr>
              <a:t>■ Resolvers:  </a:t>
            </a:r>
            <a:r>
              <a:rPr lang="en-US" sz="1200" b="0" kern="1200" baseline="0" dirty="0">
                <a:solidFill>
                  <a:schemeClr val="tx1"/>
                </a:solidFill>
                <a:latin typeface="Arial" pitchFamily="-107" charset="0"/>
                <a:ea typeface="ＭＳ Ｐゴシック" pitchFamily="-107" charset="-128"/>
                <a:cs typeface="ＭＳ Ｐゴシック" pitchFamily="-107" charset="-128"/>
              </a:rPr>
              <a:t>These are programs that extract information from name servers in response to client requests. A typical client request is for an IP address corresponding to a given domain name.</a:t>
            </a:r>
            <a:endParaRPr lang="en-US" b="0" dirty="0"/>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36</a:t>
            </a:fld>
            <a:endParaRPr lang="en-AU"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 DNS is based on a hierarchical database containing resource</a:t>
            </a:r>
          </a:p>
          <a:p>
            <a:r>
              <a:rPr lang="en-US" sz="1200" kern="1200" baseline="0" dirty="0">
                <a:solidFill>
                  <a:schemeClr val="tx1"/>
                </a:solidFill>
                <a:latin typeface="Arial" pitchFamily="-107" charset="0"/>
                <a:ea typeface="ＭＳ Ｐゴシック" pitchFamily="-107" charset="-128"/>
                <a:cs typeface="ＭＳ Ｐゴシック" pitchFamily="-107" charset="-128"/>
              </a:rPr>
              <a:t>records (RRs)  that include the name, IP address, and other information about hosts. The key features of the database are as follows:</a:t>
            </a:r>
          </a:p>
          <a:p>
            <a:endParaRPr lang="en-US" sz="1200" b="1" kern="1200" baseline="0" dirty="0">
              <a:solidFill>
                <a:schemeClr val="tx1"/>
              </a:solidFill>
              <a:latin typeface="Arial" pitchFamily="-107" charset="0"/>
              <a:ea typeface="ＭＳ Ｐゴシック" pitchFamily="-107" charset="-128"/>
              <a:cs typeface="ＭＳ Ｐゴシック" pitchFamily="-107" charset="-128"/>
            </a:endParaRPr>
          </a:p>
          <a:p>
            <a:r>
              <a:rPr lang="en-US" sz="1200" b="1" kern="1200" baseline="0" dirty="0">
                <a:solidFill>
                  <a:schemeClr val="tx1"/>
                </a:solidFill>
                <a:latin typeface="Arial" pitchFamily="-107" charset="0"/>
                <a:ea typeface="ＭＳ Ｐゴシック" pitchFamily="-107" charset="-128"/>
                <a:cs typeface="ＭＳ Ｐゴシック" pitchFamily="-107" charset="-128"/>
              </a:rPr>
              <a:t>■ Variable-depth hierarchy for names:  </a:t>
            </a:r>
            <a:r>
              <a:rPr lang="en-US" sz="1200" b="0" kern="1200" baseline="0" dirty="0">
                <a:solidFill>
                  <a:schemeClr val="tx1"/>
                </a:solidFill>
                <a:latin typeface="Arial" pitchFamily="-107" charset="0"/>
                <a:ea typeface="ＭＳ Ｐゴシック" pitchFamily="-107" charset="-128"/>
                <a:cs typeface="ＭＳ Ｐゴシック" pitchFamily="-107" charset="-128"/>
              </a:rPr>
              <a:t>DNS allows essentially unlimited levels </a:t>
            </a:r>
            <a:r>
              <a:rPr lang="en-US" sz="1200" kern="1200" baseline="0" dirty="0">
                <a:solidFill>
                  <a:schemeClr val="tx1"/>
                </a:solidFill>
                <a:latin typeface="Arial" pitchFamily="-107" charset="0"/>
                <a:ea typeface="ＭＳ Ｐゴシック" pitchFamily="-107" charset="-128"/>
                <a:cs typeface="ＭＳ Ｐゴシック" pitchFamily="-107" charset="-128"/>
              </a:rPr>
              <a:t>and uses the period (.) as the level delimiter in printed names, as described earlier.</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b="1" kern="1200" baseline="0" dirty="0">
                <a:solidFill>
                  <a:schemeClr val="tx1"/>
                </a:solidFill>
                <a:latin typeface="Arial" pitchFamily="-107" charset="0"/>
                <a:ea typeface="ＭＳ Ｐゴシック" pitchFamily="-107" charset="-128"/>
                <a:cs typeface="ＭＳ Ｐゴシック" pitchFamily="-107" charset="-128"/>
              </a:rPr>
              <a:t>■ Distributed database: </a:t>
            </a:r>
            <a:r>
              <a:rPr lang="en-US" sz="1200" b="0" kern="1200" baseline="0" dirty="0">
                <a:solidFill>
                  <a:schemeClr val="tx1"/>
                </a:solidFill>
                <a:latin typeface="Arial" pitchFamily="-107" charset="0"/>
                <a:ea typeface="ＭＳ Ｐゴシック" pitchFamily="-107" charset="-128"/>
                <a:cs typeface="ＭＳ Ｐゴシック" pitchFamily="-107" charset="-128"/>
              </a:rPr>
              <a:t>The database resides in DNS servers scattered throughout </a:t>
            </a:r>
            <a:r>
              <a:rPr lang="en-US" sz="1200" kern="1200" baseline="0" dirty="0">
                <a:solidFill>
                  <a:schemeClr val="tx1"/>
                </a:solidFill>
                <a:latin typeface="Arial" pitchFamily="-107" charset="0"/>
                <a:ea typeface="ＭＳ Ｐゴシック" pitchFamily="-107" charset="-128"/>
                <a:cs typeface="ＭＳ Ｐゴシック" pitchFamily="-107" charset="-128"/>
              </a:rPr>
              <a:t>the Internet.</a:t>
            </a:r>
          </a:p>
          <a:p>
            <a:endParaRPr lang="en-US" sz="1200" b="1" kern="1200" baseline="0" dirty="0">
              <a:solidFill>
                <a:schemeClr val="tx1"/>
              </a:solidFill>
              <a:latin typeface="Arial" pitchFamily="-107" charset="0"/>
              <a:ea typeface="ＭＳ Ｐゴシック" pitchFamily="-107" charset="-128"/>
              <a:cs typeface="ＭＳ Ｐゴシック" pitchFamily="-107" charset="-128"/>
            </a:endParaRPr>
          </a:p>
          <a:p>
            <a:r>
              <a:rPr lang="en-US" sz="1200" b="1" kern="1200" baseline="0" dirty="0">
                <a:solidFill>
                  <a:schemeClr val="tx1"/>
                </a:solidFill>
                <a:latin typeface="Arial" pitchFamily="-107" charset="0"/>
                <a:ea typeface="ＭＳ Ｐゴシック" pitchFamily="-107" charset="-128"/>
                <a:cs typeface="ＭＳ Ｐゴシック" pitchFamily="-107" charset="-128"/>
              </a:rPr>
              <a:t>■ Distribution controlled by the database: </a:t>
            </a:r>
            <a:r>
              <a:rPr lang="en-US" sz="1200" b="0" kern="1200" baseline="0" dirty="0">
                <a:solidFill>
                  <a:schemeClr val="tx1"/>
                </a:solidFill>
                <a:latin typeface="Arial" pitchFamily="-107" charset="0"/>
                <a:ea typeface="ＭＳ Ｐゴシック" pitchFamily="-107" charset="-128"/>
                <a:cs typeface="ＭＳ Ｐゴシック" pitchFamily="-107" charset="-128"/>
              </a:rPr>
              <a:t>The DNS database is divided into </a:t>
            </a:r>
            <a:r>
              <a:rPr lang="en-US" sz="1200" kern="1200" baseline="0" dirty="0">
                <a:solidFill>
                  <a:schemeClr val="tx1"/>
                </a:solidFill>
                <a:latin typeface="Arial" pitchFamily="-107" charset="0"/>
                <a:ea typeface="ＭＳ Ｐゴシック" pitchFamily="-107" charset="-128"/>
                <a:cs typeface="ＭＳ Ｐゴシック" pitchFamily="-107" charset="-128"/>
              </a:rPr>
              <a:t>thousands of separately managed zones, which are managed by separate administrators. Distribution and update of records is controlled by the database software.</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Using this database, DNS servers provide a name-to-address directory service for network applications that need to locate specific servers. For example, every time an email message is sent or a Web page is accessed, there must be a DNS name lookup to determine the IP address of the email server or Web server.</a:t>
            </a:r>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37</a:t>
            </a:fld>
            <a:endParaRPr lang="en-AU"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a:solidFill>
                  <a:schemeClr val="tx1"/>
                </a:solidFill>
                <a:latin typeface="Arial" pitchFamily="-107" charset="0"/>
                <a:ea typeface="ＭＳ Ｐゴシック" pitchFamily="-107" charset="-128"/>
                <a:cs typeface="ＭＳ Ｐゴシック" pitchFamily="-107" charset="-128"/>
              </a:rPr>
              <a:t>Table 19.5 lists the various types of resource records.</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38</a:t>
            </a:fld>
            <a:endParaRPr lang="en-AU"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 DNS operation typically includes the following steps (Figure 19.4):</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1.  A user program requests an IP address for a domain name.</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2.  A resolver module in the local host or local ISP queries a local name server in the same domain as the resolver.</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3.  The local name server checks to see if the name is in its local database or cache, and, if so, returns the IP address to the requestor. Otherwise, the name server queries other available name servers, if necessary going to the root server, as explained subsequently.</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4.  When a response is received at the local name server, it stores the name/address mapping in its local cache and may maintain this entry for the amount of time specified in the time-to-live field of the retrieved RR.</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pPr marL="228600" indent="-228600">
              <a:buAutoNum type="arabicPeriod" startAt="5"/>
            </a:pPr>
            <a:r>
              <a:rPr lang="en-US" sz="1200" kern="1200" baseline="0" dirty="0">
                <a:solidFill>
                  <a:schemeClr val="tx1"/>
                </a:solidFill>
                <a:latin typeface="Arial" pitchFamily="-107" charset="0"/>
                <a:ea typeface="ＭＳ Ｐゴシック" pitchFamily="-107" charset="-128"/>
                <a:cs typeface="ＭＳ Ｐゴシック" pitchFamily="-107" charset="-128"/>
              </a:rPr>
              <a:t>The user program is given the IP address or an error message.</a:t>
            </a:r>
          </a:p>
          <a:p>
            <a:pPr marL="228600" indent="-228600">
              <a:buAutoNum type="arabicPeriod" startAt="5"/>
            </a:pPr>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The distributed DNS database that supports the DNS functionality must be updated frequently because of the rapid and continued growth of the Internet. Further, the DNS must cope with dynamic assignment of IP addresses, such as is done for home DSL users by their ISP. Accordingly, dynamic updating functions for DNS have been defined. In essence, DNS name servers automatically send out</a:t>
            </a:r>
          </a:p>
          <a:p>
            <a:r>
              <a:rPr lang="en-US" sz="1200" kern="1200" baseline="0" dirty="0">
                <a:solidFill>
                  <a:schemeClr val="tx1"/>
                </a:solidFill>
                <a:latin typeface="Arial" pitchFamily="-107" charset="0"/>
                <a:ea typeface="ＭＳ Ｐゴシック" pitchFamily="-107" charset="-128"/>
                <a:cs typeface="ＭＳ Ｐゴシック" pitchFamily="-107" charset="-128"/>
              </a:rPr>
              <a:t>updates to other relevant name servers as conditions warrant.</a:t>
            </a:r>
            <a:endParaRPr lang="en-US" dirty="0"/>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39</a:t>
            </a:fld>
            <a:endParaRPr lang="en-AU"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pitchFamily="-107" charset="0"/>
                <a:ea typeface="ＭＳ Ｐゴシック" pitchFamily="-107" charset="-128"/>
                <a:cs typeface="ＭＳ Ｐゴシック" pitchFamily="-107" charset="-128"/>
              </a:rPr>
              <a:t>Two types of protocols are used for transferring email. The first type is used to move messages through the Internet from source to destination. The protocol used for this purpose is SMTP, with various extensions and in some cases restrictions. The second type consists of protocols used to transfer messages between mail servers, of which IMAP and POP are the most commonly used. </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4</a:t>
            </a:fld>
            <a:endParaRPr lang="en-AU"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dirty="0">
                <a:solidFill>
                  <a:schemeClr val="tx1"/>
                </a:solidFill>
                <a:effectLst/>
                <a:latin typeface="Arial" pitchFamily="-107" charset="0"/>
                <a:ea typeface="ＭＳ Ｐゴシック" pitchFamily="-107" charset="-128"/>
                <a:cs typeface="ＭＳ Ｐゴシック" pitchFamily="-107" charset="-128"/>
              </a:rPr>
              <a:t>DNSSEC provides end-to-end protection through the use of digital signatures that are created by responding zone administrators and verified by a recipient’s resolver software. In particular, DNSSEC avoids the need to trust intermediate name servers and resolvers that cache or route the DNS records originating from the responding zone administrator before they reach the source of the query. DNSSEC consists of a set of new resource record types and modifications to the existing DNS protocol, and is defined in the following documents: </a:t>
            </a:r>
            <a:endParaRPr lang="en-US" dirty="0"/>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RFC 4033, DNS Security Introduction and Requirements: </a:t>
            </a:r>
            <a:r>
              <a:rPr lang="en-US" sz="1200" kern="1200" dirty="0">
                <a:solidFill>
                  <a:schemeClr val="tx1"/>
                </a:solidFill>
                <a:effectLst/>
                <a:latin typeface="Arial" pitchFamily="-107" charset="0"/>
                <a:ea typeface="ＭＳ Ｐゴシック" pitchFamily="-107" charset="-128"/>
                <a:cs typeface="ＭＳ Ｐゴシック" pitchFamily="-107" charset="-128"/>
              </a:rPr>
              <a:t>Introduces the DNS security extensions and describes their capabilities and limitations. The document also discusses the services that the DNS security extensions do and do not provide. </a:t>
            </a:r>
          </a:p>
          <a:p>
            <a:endParaRPr lang="en-US" dirty="0"/>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RFC 4034, Resource Records for the DNS Security Extensions: </a:t>
            </a:r>
            <a:r>
              <a:rPr lang="en-US" sz="1200" kern="1200" dirty="0">
                <a:solidFill>
                  <a:schemeClr val="tx1"/>
                </a:solidFill>
                <a:effectLst/>
                <a:latin typeface="Arial" pitchFamily="-107" charset="0"/>
                <a:ea typeface="ＭＳ Ｐゴシック" pitchFamily="-107" charset="-128"/>
                <a:cs typeface="ＭＳ Ｐゴシック" pitchFamily="-107" charset="-128"/>
              </a:rPr>
              <a:t>Defines four new resource records that provide security for DNS. </a:t>
            </a:r>
            <a:endParaRPr lang="en-US" dirty="0"/>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RFC 4035, Protocol Modifications for the DNS Security Extensions: </a:t>
            </a:r>
            <a:r>
              <a:rPr lang="en-US" sz="1200" kern="1200" dirty="0">
                <a:solidFill>
                  <a:schemeClr val="tx1"/>
                </a:solidFill>
                <a:effectLst/>
                <a:latin typeface="Arial" pitchFamily="-107" charset="0"/>
                <a:ea typeface="ＭＳ Ｐゴシック" pitchFamily="-107" charset="-128"/>
                <a:cs typeface="ＭＳ Ｐゴシック" pitchFamily="-107" charset="-128"/>
              </a:rPr>
              <a:t>Defines the concept of a signed zone, along with the requirements for serving and resolving by using DNSSEC. These techniques allow a security-aware resolver to authenticate both DNS resource records and authoritative DNS error indications. </a:t>
            </a:r>
            <a:endParaRPr lang="en-US" dirty="0"/>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40</a:t>
            </a:fld>
            <a:endParaRPr lang="en-AU"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effectLst/>
                <a:latin typeface="Arial" pitchFamily="-107" charset="0"/>
                <a:ea typeface="ＭＳ Ｐゴシック" pitchFamily="-107" charset="-128"/>
                <a:cs typeface="ＭＳ Ｐゴシック" pitchFamily="-107" charset="-128"/>
              </a:rPr>
              <a:t>In essence, DNSSEC is designed to protect DNS clients from accepting forged or altered DNS resource records. It does this by using digital signatures to provide: </a:t>
            </a:r>
          </a:p>
          <a:p>
            <a:endParaRPr lang="en-US" dirty="0"/>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Data origin authentication: </a:t>
            </a:r>
            <a:r>
              <a:rPr lang="en-US" sz="1200" kern="1200" dirty="0">
                <a:solidFill>
                  <a:schemeClr val="tx1"/>
                </a:solidFill>
                <a:effectLst/>
                <a:latin typeface="Arial" pitchFamily="-107" charset="0"/>
                <a:ea typeface="ＭＳ Ｐゴシック" pitchFamily="-107" charset="-128"/>
                <a:cs typeface="ＭＳ Ｐゴシック" pitchFamily="-107" charset="-128"/>
              </a:rPr>
              <a:t>Ensures that data has originated from the correct source. </a:t>
            </a:r>
            <a:endParaRPr lang="en-US" dirty="0">
              <a:effectLst/>
            </a:endParaRPr>
          </a:p>
          <a:p>
            <a:endParaRPr lang="en-US" sz="1200" kern="1200" dirty="0">
              <a:solidFill>
                <a:schemeClr val="tx1"/>
              </a:solidFill>
              <a:effectLst/>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Data integrity verification: </a:t>
            </a:r>
            <a:r>
              <a:rPr lang="en-US" sz="1200" kern="1200" dirty="0">
                <a:solidFill>
                  <a:schemeClr val="tx1"/>
                </a:solidFill>
                <a:effectLst/>
                <a:latin typeface="Arial" pitchFamily="-107" charset="0"/>
                <a:ea typeface="ＭＳ Ｐゴシック" pitchFamily="-107" charset="-128"/>
                <a:cs typeface="ＭＳ Ｐゴシック" pitchFamily="-107" charset="-128"/>
              </a:rPr>
              <a:t>Ensures that the content of a RR has not been modified. </a:t>
            </a:r>
            <a:endParaRPr lang="en-US" dirty="0">
              <a:effectLst/>
            </a:endParaRP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pitchFamily="-107" charset="0"/>
                <a:ea typeface="ＭＳ Ｐゴシック" pitchFamily="-107" charset="-128"/>
                <a:cs typeface="ＭＳ Ｐゴシック" pitchFamily="-107" charset="-128"/>
              </a:rPr>
              <a:t>The DNS zone administrator digitally signs every Resource Record set (</a:t>
            </a:r>
            <a:r>
              <a:rPr lang="en-US" sz="1200" kern="1200" dirty="0" err="1">
                <a:solidFill>
                  <a:schemeClr val="tx1"/>
                </a:solidFill>
                <a:effectLst/>
                <a:latin typeface="Arial" pitchFamily="-107" charset="0"/>
                <a:ea typeface="ＭＳ Ｐゴシック" pitchFamily="-107" charset="-128"/>
                <a:cs typeface="ＭＳ Ｐゴシック" pitchFamily="-107" charset="-128"/>
              </a:rPr>
              <a:t>RRset</a:t>
            </a:r>
            <a:r>
              <a:rPr lang="en-US" sz="1200" kern="1200" dirty="0">
                <a:solidFill>
                  <a:schemeClr val="tx1"/>
                </a:solidFill>
                <a:effectLst/>
                <a:latin typeface="Arial" pitchFamily="-107" charset="0"/>
                <a:ea typeface="ＭＳ Ｐゴシック" pitchFamily="-107" charset="-128"/>
                <a:cs typeface="ＭＳ Ｐゴシック" pitchFamily="-107" charset="-128"/>
              </a:rPr>
              <a:t>) in the zone, and publishes this collection of digital signatures, along with the zone administrator’s public key, in the DNS itself. In DNSSEC, trust in the public key (for signature verification) of the source is established not by going to a third party or a chain of third parties (as in public key infrastructure [PKI] chaining), but by starting from a trusted zone (such as the root zone) and establishing the chain of trust down to the current source of response through successive verifications of signature of the public key of a child by its parent. The public key of the trusted zone is called the </a:t>
            </a:r>
            <a:r>
              <a:rPr lang="en-US" sz="1200" i="1" kern="1200" dirty="0">
                <a:solidFill>
                  <a:schemeClr val="tx1"/>
                </a:solidFill>
                <a:effectLst/>
                <a:latin typeface="Arial" pitchFamily="-107" charset="0"/>
                <a:ea typeface="ＭＳ Ｐゴシック" pitchFamily="-107" charset="-128"/>
                <a:cs typeface="ＭＳ Ｐゴシック" pitchFamily="-107" charset="-128"/>
              </a:rPr>
              <a:t>trust anchor</a:t>
            </a:r>
            <a:r>
              <a:rPr lang="en-US" sz="1200" kern="1200" dirty="0">
                <a:solidFill>
                  <a:schemeClr val="tx1"/>
                </a:solidFill>
                <a:effectLst/>
                <a:latin typeface="Arial" pitchFamily="-107" charset="0"/>
                <a:ea typeface="ＭＳ Ｐゴシック" pitchFamily="-107" charset="-128"/>
                <a:cs typeface="ＭＳ Ｐゴシック" pitchFamily="-107" charset="-128"/>
              </a:rPr>
              <a:t>. </a:t>
            </a:r>
            <a:endParaRPr lang="en-US" dirty="0">
              <a:effectLst/>
            </a:endParaRP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41</a:t>
            </a:fld>
            <a:endParaRPr lang="en-AU"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 RFC 4034 defines four new DNS resource</a:t>
            </a:r>
          </a:p>
          <a:p>
            <a:r>
              <a:rPr lang="en-US" sz="1200" kern="1200" baseline="0" dirty="0">
                <a:solidFill>
                  <a:schemeClr val="tx1"/>
                </a:solidFill>
                <a:latin typeface="Arial" pitchFamily="-107" charset="0"/>
                <a:ea typeface="ＭＳ Ｐゴシック" pitchFamily="-107" charset="-128"/>
                <a:cs typeface="ＭＳ Ｐゴシック" pitchFamily="-107" charset="-128"/>
              </a:rPr>
              <a:t>records:</a:t>
            </a:r>
          </a:p>
          <a:p>
            <a:endParaRPr lang="en-US" sz="1200" b="1" kern="1200" baseline="0" dirty="0">
              <a:solidFill>
                <a:schemeClr val="tx1"/>
              </a:solidFill>
              <a:latin typeface="Arial" pitchFamily="-107" charset="0"/>
              <a:ea typeface="ＭＳ Ｐゴシック" pitchFamily="-107" charset="-128"/>
              <a:cs typeface="ＭＳ Ｐゴシック" pitchFamily="-107" charset="-128"/>
            </a:endParaRPr>
          </a:p>
          <a:p>
            <a:r>
              <a:rPr lang="en-US" sz="1200" b="1" kern="1200" baseline="0" dirty="0">
                <a:solidFill>
                  <a:schemeClr val="tx1"/>
                </a:solidFill>
                <a:latin typeface="Arial" pitchFamily="-107" charset="0"/>
                <a:ea typeface="ＭＳ Ｐゴシック" pitchFamily="-107" charset="-128"/>
                <a:cs typeface="ＭＳ Ｐゴシック" pitchFamily="-107" charset="-128"/>
              </a:rPr>
              <a:t>■ DNSKEY:  Contains a public key.</a:t>
            </a:r>
          </a:p>
          <a:p>
            <a:endParaRPr lang="en-US" sz="1200" b="1" kern="1200" baseline="0" dirty="0">
              <a:solidFill>
                <a:schemeClr val="tx1"/>
              </a:solidFill>
              <a:latin typeface="Arial" pitchFamily="-107" charset="0"/>
              <a:ea typeface="ＭＳ Ｐゴシック" pitchFamily="-107" charset="-128"/>
              <a:cs typeface="ＭＳ Ｐゴシック" pitchFamily="-107" charset="-128"/>
            </a:endParaRPr>
          </a:p>
          <a:p>
            <a:r>
              <a:rPr lang="en-US" sz="1200" b="1" kern="1200" baseline="0" dirty="0">
                <a:solidFill>
                  <a:schemeClr val="tx1"/>
                </a:solidFill>
                <a:latin typeface="Arial" pitchFamily="-107" charset="0"/>
                <a:ea typeface="ＭＳ Ｐゴシック" pitchFamily="-107" charset="-128"/>
                <a:cs typeface="ＭＳ Ｐゴシック" pitchFamily="-107" charset="-128"/>
              </a:rPr>
              <a:t>■ RRSIG:  A resource record digital signature.</a:t>
            </a:r>
          </a:p>
          <a:p>
            <a:endParaRPr lang="en-US" sz="1200" b="1" kern="1200" baseline="0" dirty="0">
              <a:solidFill>
                <a:schemeClr val="tx1"/>
              </a:solidFill>
              <a:latin typeface="Arial" pitchFamily="-107" charset="0"/>
              <a:ea typeface="ＭＳ Ｐゴシック" pitchFamily="-107" charset="-128"/>
              <a:cs typeface="ＭＳ Ｐゴシック" pitchFamily="-107" charset="-128"/>
            </a:endParaRPr>
          </a:p>
          <a:p>
            <a:r>
              <a:rPr lang="en-US" sz="1200" b="1" kern="1200" baseline="0" dirty="0">
                <a:solidFill>
                  <a:schemeClr val="tx1"/>
                </a:solidFill>
                <a:latin typeface="Arial" pitchFamily="-107" charset="0"/>
                <a:ea typeface="ＭＳ Ｐゴシック" pitchFamily="-107" charset="-128"/>
                <a:cs typeface="ＭＳ Ｐゴシック" pitchFamily="-107" charset="-128"/>
              </a:rPr>
              <a:t>■ NSEC:  Authenticated denial of existence record.</a:t>
            </a:r>
          </a:p>
          <a:p>
            <a:endParaRPr lang="en-US" sz="1200" b="1" kern="1200" baseline="0" dirty="0">
              <a:solidFill>
                <a:schemeClr val="tx1"/>
              </a:solidFill>
              <a:latin typeface="Arial" pitchFamily="-107" charset="0"/>
              <a:ea typeface="ＭＳ Ｐゴシック" pitchFamily="-107" charset="-128"/>
              <a:cs typeface="ＭＳ Ｐゴシック" pitchFamily="-107" charset="-128"/>
            </a:endParaRPr>
          </a:p>
          <a:p>
            <a:r>
              <a:rPr lang="en-US" sz="1200" b="1" kern="1200" baseline="0" dirty="0">
                <a:solidFill>
                  <a:schemeClr val="tx1"/>
                </a:solidFill>
                <a:latin typeface="Arial" pitchFamily="-107" charset="0"/>
                <a:ea typeface="ＭＳ Ｐゴシック" pitchFamily="-107" charset="-128"/>
                <a:cs typeface="ＭＳ Ｐゴシック" pitchFamily="-107" charset="-128"/>
              </a:rPr>
              <a:t>■ DS:  Delegation signer.</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An RRSIG is associated with each </a:t>
            </a:r>
            <a:r>
              <a:rPr lang="en-US" sz="1200" kern="1200" baseline="0" dirty="0" err="1">
                <a:solidFill>
                  <a:schemeClr val="tx1"/>
                </a:solidFill>
                <a:latin typeface="Arial" pitchFamily="-107" charset="0"/>
                <a:ea typeface="ＭＳ Ｐゴシック" pitchFamily="-107" charset="-128"/>
                <a:cs typeface="ＭＳ Ｐゴシック" pitchFamily="-107" charset="-128"/>
              </a:rPr>
              <a:t>RRset</a:t>
            </a:r>
            <a:r>
              <a:rPr lang="en-US" sz="1200" kern="1200" baseline="0" dirty="0">
                <a:solidFill>
                  <a:schemeClr val="tx1"/>
                </a:solidFill>
                <a:latin typeface="Arial" pitchFamily="-107" charset="0"/>
                <a:ea typeface="ＭＳ Ｐゴシック" pitchFamily="-107" charset="-128"/>
                <a:cs typeface="ＭＳ Ｐゴシック" pitchFamily="-107" charset="-128"/>
              </a:rPr>
              <a:t>, where an </a:t>
            </a:r>
            <a:r>
              <a:rPr lang="en-US" sz="1200" kern="1200" baseline="0" dirty="0" err="1">
                <a:solidFill>
                  <a:schemeClr val="tx1"/>
                </a:solidFill>
                <a:latin typeface="Arial" pitchFamily="-107" charset="0"/>
                <a:ea typeface="ＭＳ Ｐゴシック" pitchFamily="-107" charset="-128"/>
                <a:cs typeface="ＭＳ Ｐゴシック" pitchFamily="-107" charset="-128"/>
              </a:rPr>
              <a:t>RRset</a:t>
            </a:r>
            <a:r>
              <a:rPr lang="en-US" sz="1200" kern="1200" baseline="0" dirty="0">
                <a:solidFill>
                  <a:schemeClr val="tx1"/>
                </a:solidFill>
                <a:latin typeface="Arial" pitchFamily="-107" charset="0"/>
                <a:ea typeface="ＭＳ Ｐゴシック" pitchFamily="-107" charset="-128"/>
                <a:cs typeface="ＭＳ Ｐゴシック" pitchFamily="-107" charset="-128"/>
              </a:rPr>
              <a:t> is the set of resource records that have the same label, class, and type. When a client requests data, an </a:t>
            </a:r>
            <a:r>
              <a:rPr lang="en-US" sz="1200" kern="1200" baseline="0" dirty="0" err="1">
                <a:solidFill>
                  <a:schemeClr val="tx1"/>
                </a:solidFill>
                <a:latin typeface="Arial" pitchFamily="-107" charset="0"/>
                <a:ea typeface="ＭＳ Ｐゴシック" pitchFamily="-107" charset="-128"/>
                <a:cs typeface="ＭＳ Ｐゴシック" pitchFamily="-107" charset="-128"/>
              </a:rPr>
              <a:t>RRset</a:t>
            </a:r>
            <a:r>
              <a:rPr lang="en-US" sz="1200" kern="1200" baseline="0" dirty="0">
                <a:solidFill>
                  <a:schemeClr val="tx1"/>
                </a:solidFill>
                <a:latin typeface="Arial" pitchFamily="-107" charset="0"/>
                <a:ea typeface="ＭＳ Ｐゴシック" pitchFamily="-107" charset="-128"/>
                <a:cs typeface="ＭＳ Ｐゴシック" pitchFamily="-107" charset="-128"/>
              </a:rPr>
              <a:t> is returned, together with the associated digital signature in an RRSIG record. The client obtains the relevant DNSKEY public key and verifies</a:t>
            </a:r>
          </a:p>
          <a:p>
            <a:r>
              <a:rPr lang="en-US" sz="1200" kern="1200" baseline="0" dirty="0">
                <a:solidFill>
                  <a:schemeClr val="tx1"/>
                </a:solidFill>
                <a:latin typeface="Arial" pitchFamily="-107" charset="0"/>
                <a:ea typeface="ＭＳ Ｐゴシック" pitchFamily="-107" charset="-128"/>
                <a:cs typeface="ＭＳ Ｐゴシック" pitchFamily="-107" charset="-128"/>
              </a:rPr>
              <a:t>the signature for this </a:t>
            </a:r>
            <a:r>
              <a:rPr lang="en-US" sz="1200" kern="1200" baseline="0" dirty="0" err="1">
                <a:solidFill>
                  <a:schemeClr val="tx1"/>
                </a:solidFill>
                <a:latin typeface="Arial" pitchFamily="-107" charset="0"/>
                <a:ea typeface="ＭＳ Ｐゴシック" pitchFamily="-107" charset="-128"/>
                <a:cs typeface="ＭＳ Ｐゴシック" pitchFamily="-107" charset="-128"/>
              </a:rPr>
              <a:t>RRset</a:t>
            </a:r>
            <a:r>
              <a:rPr lang="en-US" sz="1200" kern="1200" baseline="0" dirty="0">
                <a:solidFill>
                  <a:schemeClr val="tx1"/>
                </a:solidFill>
                <a:latin typeface="Arial" pitchFamily="-107" charset="0"/>
                <a:ea typeface="ＭＳ Ｐゴシック" pitchFamily="-107" charset="-128"/>
                <a:cs typeface="ＭＳ Ｐゴシック" pitchFamily="-107" charset="-128"/>
              </a:rPr>
              <a:t>.</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pitchFamily="-107" charset="0"/>
                <a:ea typeface="ＭＳ Ｐゴシック" pitchFamily="-107" charset="-128"/>
                <a:cs typeface="ＭＳ Ｐゴシック" pitchFamily="-107" charset="-128"/>
              </a:rPr>
              <a:t>DNSSEC depends on establishing the authenticity of the DNS hierarchy leading to the domain name in question, and thus its operation depends on beginning the use of cryptographic digital signatures in the root zone. The DS resource record facilitates key signing and authentication between DNS zones to create an authentication chain, or trusted sequence of signed data, from the root of the DNS tree down to a specific domain name. To secure all DNS lookups, including those for non-existent domain names and record types, DNSSEC uses the NSEC resource record to authenticate negative responses to queries. NSEC is used to identify the range of DNS names or resource record types that do not exist among the sequence of domain names in a zone. </a:t>
            </a:r>
            <a:endParaRPr lang="en-US" dirty="0">
              <a:effectLst/>
            </a:endParaRP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42</a:t>
            </a:fld>
            <a:endParaRPr lang="en-AU"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dirty="0">
                <a:solidFill>
                  <a:schemeClr val="tx1"/>
                </a:solidFill>
                <a:effectLst/>
                <a:latin typeface="Arial" pitchFamily="-107" charset="0"/>
                <a:ea typeface="ＭＳ Ｐゴシック" pitchFamily="-107" charset="-128"/>
                <a:cs typeface="ＭＳ Ｐゴシック" pitchFamily="-107" charset="-128"/>
              </a:rPr>
              <a:t>DANE is a protocol to allow X.509 certificates, commonly used for Transport Layer Security (TLS), to be bound to DNS names using DNSSEC. It is proposed in RFC 6698 as a way to authenticate TLS client and server entities without a certificate authority (CA). </a:t>
            </a:r>
            <a:endParaRPr lang="en-US" dirty="0">
              <a:effectLst/>
            </a:endParaRP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The rationale for DANE is the vulnerability of the use of CAs in a global PKI system. Every browser developer and operating system supplier maintains a list of CA root certificates as trust anchors. These are called the software’s root certificates and are stored in its root certificate store. The PKIX procedure allows a certificate recipient to trace a certificate back to the root. So long as the root certificate remains trustworthy, and the authentication concludes successfully, the client can proceed with the connection. </a:t>
            </a:r>
            <a:endParaRPr lang="en-US" dirty="0"/>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However, if any of the hundreds of CAs operating on the Internet is compromised, the effects can be widespread. The attacker can obtain the CA’s private key, get issued certificates under a false name, or introduce new bogus root certificates into a root certificate store. There is no limitation of scope for the global PKI and a compromise of a single CA damages the integrity of the entire PKI system. In addition, some CAs have engaged in poor security practices. For example, some CAs have issued wildcard certificates that allow the holder to issue sub-certificates for any domain or entity, anywhere in the world. </a:t>
            </a:r>
            <a:endParaRPr lang="en-US" dirty="0"/>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The purpose of DANE is to replace reliance on the security of the CA system with reliance on the security provided by DNSSEC. Given that the DNS administrator for a domain name is authorized to give identifying information about the zone, it makes sense to allow that administrator to also make an authoritative binding between the domain name and a certificate that might be used by a host at that domain name. </a:t>
            </a:r>
            <a:endParaRPr lang="en-US" dirty="0"/>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43</a:t>
            </a:fld>
            <a:endParaRPr lang="en-AU"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b="0" kern="1200" baseline="0" dirty="0">
                <a:solidFill>
                  <a:schemeClr val="tx1"/>
                </a:solidFill>
                <a:latin typeface="Arial" pitchFamily="-107" charset="0"/>
                <a:ea typeface="ＭＳ Ｐゴシック" pitchFamily="-107" charset="-128"/>
                <a:cs typeface="ＭＳ Ｐゴシック" pitchFamily="-107" charset="-128"/>
              </a:rPr>
              <a:t>DANE defines a new DNS record type, TLSA, that can be used for a secure method of authenticating SSL/TLS certificates. The TLSA provides for:</a:t>
            </a: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a:solidFill>
                  <a:schemeClr val="tx1"/>
                </a:solidFill>
                <a:latin typeface="Arial" pitchFamily="-107" charset="0"/>
                <a:ea typeface="ＭＳ Ｐゴシック" pitchFamily="-107" charset="-128"/>
                <a:cs typeface="ＭＳ Ｐゴシック" pitchFamily="-107" charset="-128"/>
              </a:rPr>
              <a:t>■  Specifying constraints on which CA can vouch for a certificate, or which specific PKIX end-entity certificate is valid.</a:t>
            </a: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a:solidFill>
                  <a:schemeClr val="tx1"/>
                </a:solidFill>
                <a:latin typeface="Arial" pitchFamily="-107" charset="0"/>
                <a:ea typeface="ＭＳ Ｐゴシック" pitchFamily="-107" charset="-128"/>
                <a:cs typeface="ＭＳ Ｐゴシック" pitchFamily="-107" charset="-128"/>
              </a:rPr>
              <a:t>■  Specifying that a service certificate or a CA can be directly authenticated in the DNS itself.</a:t>
            </a: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The TLSA RR enables certificate issue and delivery to be tied to a given domain. A server domain owner creates a TLSA resource record that identifies the certificate and its public key. When a client receives an X.509 certificate in the TLS negotiation, it looks up the TLSA RR for that domain and matches the TLSA data against the certificate as part of the client’s certificate validation procedure. </a:t>
            </a:r>
            <a:endParaRPr lang="en-US" dirty="0">
              <a:effectLst/>
            </a:endParaRP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Figure 19.5 shows the format of a TLSA RR as it is transmitted to a requesting entity. It contains four fields. The </a:t>
            </a:r>
            <a:r>
              <a:rPr lang="en-US" sz="1200" b="1" kern="1200" dirty="0">
                <a:solidFill>
                  <a:schemeClr val="tx1"/>
                </a:solidFill>
                <a:effectLst/>
                <a:latin typeface="Arial" pitchFamily="-107" charset="0"/>
                <a:ea typeface="ＭＳ Ｐゴシック" pitchFamily="-107" charset="-128"/>
                <a:cs typeface="ＭＳ Ｐゴシック" pitchFamily="-107" charset="-128"/>
              </a:rPr>
              <a:t>Certificate Usage </a:t>
            </a:r>
            <a:r>
              <a:rPr lang="en-US" sz="1200" kern="1200" dirty="0">
                <a:solidFill>
                  <a:schemeClr val="tx1"/>
                </a:solidFill>
                <a:effectLst/>
                <a:latin typeface="Arial" pitchFamily="-107" charset="0"/>
                <a:ea typeface="ＭＳ Ｐゴシック" pitchFamily="-107" charset="-128"/>
                <a:cs typeface="ＭＳ Ｐゴシック" pitchFamily="-107" charset="-128"/>
              </a:rPr>
              <a:t>field defines four different usage models, to accommodate users who require different forms of authentication. The usage models are: </a:t>
            </a:r>
            <a:endParaRPr lang="en-US" dirty="0">
              <a:effectLst/>
            </a:endParaRP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PKIX-TA (CA constraint): </a:t>
            </a:r>
            <a:r>
              <a:rPr lang="en-US" sz="1200" kern="1200" dirty="0">
                <a:solidFill>
                  <a:schemeClr val="tx1"/>
                </a:solidFill>
                <a:effectLst/>
                <a:latin typeface="Arial" pitchFamily="-107" charset="0"/>
                <a:ea typeface="ＭＳ Ｐゴシック" pitchFamily="-107" charset="-128"/>
                <a:cs typeface="ＭＳ Ｐゴシック" pitchFamily="-107" charset="-128"/>
              </a:rPr>
              <a:t>Specifies which CA should be trusted to authenticate the certificate for the service. This usage model limits which CA can be used to issue certificates for a given service on a host. The server certificate chain must pass PKIX validation that  terminates with a trusted root certificate stored in the client. </a:t>
            </a:r>
            <a:endParaRPr lang="en-US" dirty="0"/>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PKIX-EE (service certificate constraint): </a:t>
            </a:r>
            <a:r>
              <a:rPr lang="en-US" sz="1200" kern="1200" dirty="0">
                <a:solidFill>
                  <a:schemeClr val="tx1"/>
                </a:solidFill>
                <a:effectLst/>
                <a:latin typeface="Arial" pitchFamily="-107" charset="0"/>
                <a:ea typeface="ＭＳ Ｐゴシック" pitchFamily="-107" charset="-128"/>
                <a:cs typeface="ＭＳ Ｐゴシック" pitchFamily="-107" charset="-128"/>
              </a:rPr>
              <a:t>Defines which specific end entity service certificate should be trusted for the service. This usage model limits which end entity certificate can be used by a given service on a host. The server certificate chain must pass PKIX validation that terminates with a trusted root certificate stored in the client. </a:t>
            </a:r>
            <a:endParaRPr lang="en-US" dirty="0"/>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DANE-TA (trust anchor assertion): </a:t>
            </a:r>
            <a:r>
              <a:rPr lang="en-US" sz="1200" kern="1200" dirty="0">
                <a:solidFill>
                  <a:schemeClr val="tx1"/>
                </a:solidFill>
                <a:effectLst/>
                <a:latin typeface="Arial" pitchFamily="-107" charset="0"/>
                <a:ea typeface="ＭＳ Ｐゴシック" pitchFamily="-107" charset="-128"/>
                <a:cs typeface="ＭＳ Ｐゴシック" pitchFamily="-107" charset="-128"/>
              </a:rPr>
              <a:t>Specifies a domain-operated CA to be used as a trust anchor. This usage model allows a domain name administrator to specify a new trust anchor—for example, if the domain issues its own certificates under its own CA that is not expected to be in the end users’ collection of trust anchors. The server certificate chain is self-issued and does not need to verify against a trusted root stored in the client. </a:t>
            </a:r>
            <a:endParaRPr lang="en-US" dirty="0">
              <a:effectLst/>
            </a:endParaRP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DANE-EE (domain-issued certificate): </a:t>
            </a:r>
            <a:r>
              <a:rPr lang="en-US" sz="1200" kern="1200" dirty="0">
                <a:solidFill>
                  <a:schemeClr val="tx1"/>
                </a:solidFill>
                <a:effectLst/>
                <a:latin typeface="Arial" pitchFamily="-107" charset="0"/>
                <a:ea typeface="ＭＳ Ｐゴシック" pitchFamily="-107" charset="-128"/>
                <a:cs typeface="ＭＳ Ｐゴシック" pitchFamily="-107" charset="-128"/>
              </a:rPr>
              <a:t>Specifies a domain-operated CA to be used as a trust anchor. This certificate usage allows a domain name administrator to issue certificates for a domain without involving a third-party CA. The server certificate chain is self-issued and does not need to verify against a trusted root stored in the client. </a:t>
            </a:r>
            <a:endParaRPr lang="en-US" dirty="0">
              <a:effectLst/>
            </a:endParaRP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The first two usage models are designed to co-exist with and strengthen the public CA system. The final two usage models operate without the use of public CAs. </a:t>
            </a:r>
            <a:endParaRPr lang="en-US" dirty="0">
              <a:effectLst/>
            </a:endParaRP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The </a:t>
            </a:r>
            <a:r>
              <a:rPr lang="en-US" sz="1200" b="1" kern="1200" dirty="0">
                <a:solidFill>
                  <a:schemeClr val="tx1"/>
                </a:solidFill>
                <a:effectLst/>
                <a:latin typeface="Arial" pitchFamily="-107" charset="0"/>
                <a:ea typeface="ＭＳ Ｐゴシック" pitchFamily="-107" charset="-128"/>
                <a:cs typeface="ＭＳ Ｐゴシック" pitchFamily="-107" charset="-128"/>
              </a:rPr>
              <a:t>Selector </a:t>
            </a:r>
            <a:r>
              <a:rPr lang="en-US" sz="1200" kern="1200" dirty="0">
                <a:solidFill>
                  <a:schemeClr val="tx1"/>
                </a:solidFill>
                <a:effectLst/>
                <a:latin typeface="Arial" pitchFamily="-107" charset="0"/>
                <a:ea typeface="ＭＳ Ｐゴシック" pitchFamily="-107" charset="-128"/>
                <a:cs typeface="ＭＳ Ｐゴシック" pitchFamily="-107" charset="-128"/>
              </a:rPr>
              <a:t>field indicates whether the full certificate will be matched or just the value of the public key. The match is made between the certificate presented in TLS negotiation and the certificate in the TLSA RR. The </a:t>
            </a:r>
            <a:r>
              <a:rPr lang="en-US" sz="1200" b="1" kern="1200" dirty="0">
                <a:solidFill>
                  <a:schemeClr val="tx1"/>
                </a:solidFill>
                <a:effectLst/>
                <a:latin typeface="Arial" pitchFamily="-107" charset="0"/>
                <a:ea typeface="ＭＳ Ｐゴシック" pitchFamily="-107" charset="-128"/>
                <a:cs typeface="ＭＳ Ｐゴシック" pitchFamily="-107" charset="-128"/>
              </a:rPr>
              <a:t>Matching Type </a:t>
            </a:r>
            <a:r>
              <a:rPr lang="en-US" sz="1200" kern="1200" dirty="0">
                <a:solidFill>
                  <a:schemeClr val="tx1"/>
                </a:solidFill>
                <a:effectLst/>
                <a:latin typeface="Arial" pitchFamily="-107" charset="0"/>
                <a:ea typeface="ＭＳ Ｐゴシック" pitchFamily="-107" charset="-128"/>
                <a:cs typeface="ＭＳ Ｐゴシック" pitchFamily="-107" charset="-128"/>
              </a:rPr>
              <a:t>field indicates how the match of the certificate is made. The options are exact match, SHA-256 hash match, or SHA-512 hash match. The </a:t>
            </a:r>
            <a:r>
              <a:rPr lang="en-US" sz="1200" b="1" kern="1200" dirty="0">
                <a:solidFill>
                  <a:schemeClr val="tx1"/>
                </a:solidFill>
                <a:effectLst/>
                <a:latin typeface="Arial" pitchFamily="-107" charset="0"/>
                <a:ea typeface="ＭＳ Ｐゴシック" pitchFamily="-107" charset="-128"/>
                <a:cs typeface="ＭＳ Ｐゴシック" pitchFamily="-107" charset="-128"/>
              </a:rPr>
              <a:t>Certificate Association Data </a:t>
            </a:r>
            <a:r>
              <a:rPr lang="en-US" sz="1200" kern="1200" dirty="0">
                <a:solidFill>
                  <a:schemeClr val="tx1"/>
                </a:solidFill>
                <a:effectLst/>
                <a:latin typeface="Arial" pitchFamily="-107" charset="0"/>
                <a:ea typeface="ＭＳ Ｐゴシック" pitchFamily="-107" charset="-128"/>
                <a:cs typeface="ＭＳ Ｐゴシック" pitchFamily="-107" charset="-128"/>
              </a:rPr>
              <a:t>is the raw certificate data in hex format. </a:t>
            </a:r>
            <a:endParaRPr lang="en-US" dirty="0">
              <a:effectLst/>
            </a:endParaRPr>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44</a:t>
            </a:fld>
            <a:endParaRPr lang="en-AU"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dirty="0">
                <a:solidFill>
                  <a:schemeClr val="tx1"/>
                </a:solidFill>
                <a:effectLst/>
                <a:latin typeface="Arial" pitchFamily="-107" charset="0"/>
                <a:ea typeface="ＭＳ Ｐゴシック" pitchFamily="-107" charset="-128"/>
                <a:cs typeface="ＭＳ Ｐゴシック" pitchFamily="-107" charset="-128"/>
              </a:rPr>
              <a:t>SPF is the standardized way for a sending domain to identify and assert the mail senders for a given domain. The problem that SPF addresses is the following: With the current email infrastructure, any host can use any domain name for each of the various identifiers in the mail header, not just the domain name where the host is located. Two major drawbacks of this freedom are: </a:t>
            </a:r>
            <a:endParaRPr lang="en-US" dirty="0"/>
          </a:p>
          <a:p>
            <a:endParaRPr lang="en-US" sz="1200" b="1"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It is a major obstacle to reducing unsolicited bulk email (UBE), also known as spam. It makes it difficult for mail handlers to filter out emails on the basis of known UBE sources. </a:t>
            </a:r>
          </a:p>
          <a:p>
            <a:endParaRPr lang="en-US" dirty="0">
              <a:effectLst/>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ADMDs (see Section 19.1) are understandably concerned about the ease with which other entities can make use of their domain names, often with malicious intent. </a:t>
            </a:r>
            <a:endParaRPr lang="en-US" dirty="0">
              <a:effectLst/>
            </a:endParaRP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RFC 7208 defines the SPF. It provides a protocol by which ADMDs can authorize hosts to use their domain names in the “MAIL FROM” or “HELO” identities. Compliant ADMDs publish Sender Policy Framework (SPF) records in the DNS specifying which hosts are permitted to use their names, and compliant mail receivers use the published SPF records to test the authorization of sending Mail Transfer Agents (MTAs) using a given “HELO” or “MAIL FROM” identity during a mail transaction. </a:t>
            </a:r>
            <a:endParaRPr lang="en-US" dirty="0">
              <a:effectLst/>
            </a:endParaRP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SPF works by checking a sender’s IP address against the policy encoded in any SPF record found at the sending domain. The sending domain is the domain used in the SMTP connection, not the domain indicated in the message header as displayed in the MUA. This means that SPF checks can be applied before the message content is received from the sender. </a:t>
            </a:r>
            <a:endParaRPr lang="en-US" dirty="0"/>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45</a:t>
            </a:fld>
            <a:endParaRPr lang="en-AU"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effectLst/>
                <a:latin typeface="Arial" pitchFamily="-107" charset="0"/>
                <a:ea typeface="ＭＳ Ｐゴシック" pitchFamily="-107" charset="-128"/>
                <a:cs typeface="ＭＳ Ｐゴシック" pitchFamily="-107" charset="-128"/>
              </a:rPr>
              <a:t>Figure 19.6 is an example in which SPF would come into play. Assume that the sender’s IP address is 192.168.0.1. The message arrives from the MTA with domain </a:t>
            </a:r>
            <a:r>
              <a:rPr lang="en-US" sz="1200" kern="1200" dirty="0" err="1">
                <a:solidFill>
                  <a:schemeClr val="tx1"/>
                </a:solidFill>
                <a:effectLst/>
                <a:latin typeface="Arial" pitchFamily="-107" charset="0"/>
                <a:ea typeface="ＭＳ Ｐゴシック" pitchFamily="-107" charset="-128"/>
                <a:cs typeface="ＭＳ Ｐゴシック" pitchFamily="-107" charset="-128"/>
              </a:rPr>
              <a:t>mta.example.net</a:t>
            </a:r>
            <a:r>
              <a:rPr lang="en-US" sz="1200" kern="1200" dirty="0">
                <a:solidFill>
                  <a:schemeClr val="tx1"/>
                </a:solidFill>
                <a:effectLst/>
                <a:latin typeface="Arial" pitchFamily="-107" charset="0"/>
                <a:ea typeface="ＭＳ Ｐゴシック" pitchFamily="-107" charset="-128"/>
                <a:cs typeface="ＭＳ Ｐゴシック" pitchFamily="-107" charset="-128"/>
              </a:rPr>
              <a:t>. The sender uses the MAIL FROM tag of </a:t>
            </a:r>
            <a:r>
              <a:rPr lang="en-US" sz="1200" kern="1200" dirty="0" err="1">
                <a:solidFill>
                  <a:schemeClr val="tx1"/>
                </a:solidFill>
                <a:effectLst/>
                <a:latin typeface="Arial" pitchFamily="-107" charset="0"/>
                <a:ea typeface="ＭＳ Ｐゴシック" pitchFamily="-107" charset="-128"/>
                <a:cs typeface="ＭＳ Ｐゴシック" pitchFamily="-107" charset="-128"/>
              </a:rPr>
              <a:t>alice@example.org</a:t>
            </a:r>
            <a:r>
              <a:rPr lang="en-US" sz="1200" kern="1200" dirty="0">
                <a:solidFill>
                  <a:schemeClr val="tx1"/>
                </a:solidFill>
                <a:effectLst/>
                <a:latin typeface="Arial" pitchFamily="-107" charset="0"/>
                <a:ea typeface="ＭＳ Ｐゴシック" pitchFamily="-107" charset="-128"/>
                <a:cs typeface="ＭＳ Ｐゴシック" pitchFamily="-107" charset="-128"/>
              </a:rPr>
              <a:t>, indicating that the message originates in the </a:t>
            </a:r>
            <a:r>
              <a:rPr lang="en-US" sz="1200" kern="1200" dirty="0" err="1">
                <a:solidFill>
                  <a:schemeClr val="tx1"/>
                </a:solidFill>
                <a:effectLst/>
                <a:latin typeface="Arial" pitchFamily="-107" charset="0"/>
                <a:ea typeface="ＭＳ Ｐゴシック" pitchFamily="-107" charset="-128"/>
                <a:cs typeface="ＭＳ Ｐゴシック" pitchFamily="-107" charset="-128"/>
              </a:rPr>
              <a:t>example.org</a:t>
            </a:r>
            <a:r>
              <a:rPr lang="en-US" sz="1200" kern="1200" dirty="0">
                <a:solidFill>
                  <a:schemeClr val="tx1"/>
                </a:solidFill>
                <a:effectLst/>
                <a:latin typeface="Arial" pitchFamily="-107" charset="0"/>
                <a:ea typeface="ＭＳ Ｐゴシック" pitchFamily="-107" charset="-128"/>
                <a:cs typeface="ＭＳ Ｐゴシック" pitchFamily="-107" charset="-128"/>
              </a:rPr>
              <a:t> domain. But the message header specifies </a:t>
            </a:r>
            <a:r>
              <a:rPr lang="en-US" sz="1200" kern="1200" dirty="0" err="1">
                <a:solidFill>
                  <a:schemeClr val="tx1"/>
                </a:solidFill>
                <a:effectLst/>
                <a:latin typeface="Arial" pitchFamily="-107" charset="0"/>
                <a:ea typeface="ＭＳ Ｐゴシック" pitchFamily="-107" charset="-128"/>
                <a:cs typeface="ＭＳ Ｐゴシック" pitchFamily="-107" charset="-128"/>
              </a:rPr>
              <a:t>alice.sender@example.net</a:t>
            </a:r>
            <a:r>
              <a:rPr lang="en-US" sz="1200" kern="1200" dirty="0">
                <a:solidFill>
                  <a:schemeClr val="tx1"/>
                </a:solidFill>
                <a:effectLst/>
                <a:latin typeface="Arial" pitchFamily="-107" charset="0"/>
                <a:ea typeface="ＭＳ Ｐゴシック" pitchFamily="-107" charset="-128"/>
                <a:cs typeface="ＭＳ Ｐゴシック" pitchFamily="-107" charset="-128"/>
              </a:rPr>
              <a:t>. The receiver uses SPF to query for the SPF RR that corresponds to </a:t>
            </a:r>
            <a:r>
              <a:rPr lang="en-US" sz="1200" kern="1200" dirty="0" err="1">
                <a:solidFill>
                  <a:schemeClr val="tx1"/>
                </a:solidFill>
                <a:effectLst/>
                <a:latin typeface="Arial" pitchFamily="-107" charset="0"/>
                <a:ea typeface="ＭＳ Ｐゴシック" pitchFamily="-107" charset="-128"/>
                <a:cs typeface="ＭＳ Ｐゴシック" pitchFamily="-107" charset="-128"/>
              </a:rPr>
              <a:t>example.com</a:t>
            </a:r>
            <a:r>
              <a:rPr lang="en-US" sz="1200" kern="1200" dirty="0">
                <a:solidFill>
                  <a:schemeClr val="tx1"/>
                </a:solidFill>
                <a:effectLst/>
                <a:latin typeface="Arial" pitchFamily="-107" charset="0"/>
                <a:ea typeface="ＭＳ Ｐゴシック" pitchFamily="-107" charset="-128"/>
                <a:cs typeface="ＭＳ Ｐゴシック" pitchFamily="-107" charset="-128"/>
              </a:rPr>
              <a:t> to check if the IP address 192.168.0.1 is listed as a valid sender, and then takes appropriate action based on the results of checking the RR. </a:t>
            </a:r>
            <a:endParaRPr lang="en-US" dirty="0"/>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46</a:t>
            </a:fld>
            <a:endParaRPr lang="en-AU"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effectLst/>
                <a:latin typeface="Arial" pitchFamily="-107" charset="0"/>
                <a:ea typeface="ＭＳ Ｐゴシック" pitchFamily="-107" charset="-128"/>
                <a:cs typeface="ＭＳ Ｐゴシック" pitchFamily="-107" charset="-128"/>
              </a:rPr>
              <a:t>A sending domain needs to identify all the senders for a given domain and add that information into the DNS as a separate resource record. Next, the sending domain encodes the appropriate policy for each sender using the SPF syntax. The encoding is done in a TXT DNS resource record as a list of mechanisms and modifiers. Mechanisms are used to define an IP address or range of addresses to be matched, and modifiers indicate the policy for a given match. Table 19.7 lists the most important mechanisms and modifiers used in SPF. </a:t>
            </a:r>
            <a:endParaRPr lang="en-US" dirty="0"/>
          </a:p>
          <a:p>
            <a:endParaRPr lang="en-US" sz="1200" kern="1200" dirty="0">
              <a:solidFill>
                <a:schemeClr val="tx1"/>
              </a:solidFill>
              <a:effectLst/>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The SPF syntax is fairly complex and can express complex relationships between senders. For more detail, see RFC 7208. </a:t>
            </a:r>
            <a:endParaRPr lang="en-US" dirty="0"/>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47</a:t>
            </a:fld>
            <a:endParaRPr lang="en-AU"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dirty="0">
                <a:solidFill>
                  <a:schemeClr val="tx1"/>
                </a:solidFill>
                <a:effectLst/>
                <a:latin typeface="Arial" pitchFamily="-107" charset="0"/>
                <a:ea typeface="ＭＳ Ｐゴシック" pitchFamily="-107" charset="-128"/>
                <a:cs typeface="ＭＳ Ｐゴシック" pitchFamily="-107" charset="-128"/>
              </a:rPr>
              <a:t>If SPF is implemented at a receiver, the SPF entity uses the SMTP envelope MAIL FROM: address domain and the IP address of the sender to query an SPF TXT RR. The SPF checks can be started before the body of the email message is received, which may result in blocking the transmission of the email content. Alternatively, the entire message can be absorbed and buffered until all the checks are finished. In either case, checks must be completed before the mail message is sent to the end user’s inbox. </a:t>
            </a:r>
            <a:endParaRPr lang="en-US" dirty="0"/>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The checking involves the following rules:</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1.  If no SPF TXT RR is returned, the default behavior is to accept the message.</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2.  If the SPF TXT RR has formatting errors, the default behavior is to accept the message.</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3.  Otherwise the mechanisms and modifiers in the RR are used to determine disposition of the email message.</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Figure 19.7 illustrates SPF operation.</a:t>
            </a:r>
          </a:p>
          <a:p>
            <a:endParaRPr lang="en-US" dirty="0"/>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48</a:t>
            </a:fld>
            <a:endParaRPr lang="en-AU"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p:cNvSpPr>
          <p:nvPr>
            <p:ph type="sldImg"/>
          </p:nvPr>
        </p:nvSpPr>
        <p:spPr>
          <a:ln/>
        </p:spPr>
      </p:sp>
      <p:sp>
        <p:nvSpPr>
          <p:cNvPr id="70659" name="Notes Placeholder 2"/>
          <p:cNvSpPr>
            <a:spLocks noGrp="1"/>
          </p:cNvSpPr>
          <p:nvPr>
            <p:ph type="body" idx="1"/>
          </p:nvPr>
        </p:nvSpPr>
        <p:spPr>
          <a:noFill/>
          <a:ln/>
        </p:spPr>
        <p:txBody>
          <a:bodyPr/>
          <a:lstStyle/>
          <a:p>
            <a:r>
              <a:rPr lang="en-US" sz="1200" kern="1200" dirty="0" err="1">
                <a:solidFill>
                  <a:schemeClr val="tx1"/>
                </a:solidFill>
                <a:effectLst/>
                <a:latin typeface="Arial" pitchFamily="-107" charset="0"/>
                <a:ea typeface="ＭＳ Ｐゴシック" pitchFamily="-107" charset="-128"/>
                <a:cs typeface="ＭＳ Ｐゴシック" pitchFamily="-107" charset="-128"/>
              </a:rPr>
              <a:t>DomainKeys</a:t>
            </a:r>
            <a:r>
              <a:rPr lang="en-US" sz="1200" kern="1200" dirty="0">
                <a:solidFill>
                  <a:schemeClr val="tx1"/>
                </a:solidFill>
                <a:effectLst/>
                <a:latin typeface="Arial" pitchFamily="-107" charset="0"/>
                <a:ea typeface="ＭＳ Ｐゴシック" pitchFamily="-107" charset="-128"/>
                <a:cs typeface="ＭＳ Ｐゴシック" pitchFamily="-107" charset="-128"/>
              </a:rPr>
              <a:t> Identified Mail (DKIM) is a specification for cryptographically signing email messages, permitting a signing domain to claim responsibility for a message in the mail stream. Message recipients (or agents acting in their behalf) can verify the signature by querying the signer’s domain directly to retrieve the appropriate public key and thereby can confirm that the message was attested to by a party in possession of the private key for the signing domain. DKIM is an Internet Standard (RFC 6376: </a:t>
            </a:r>
            <a:r>
              <a:rPr lang="en-US" sz="1200" i="1" kern="1200" dirty="0" err="1">
                <a:solidFill>
                  <a:schemeClr val="tx1"/>
                </a:solidFill>
                <a:effectLst/>
                <a:latin typeface="Arial" pitchFamily="-107" charset="0"/>
                <a:ea typeface="ＭＳ Ｐゴシック" pitchFamily="-107" charset="-128"/>
                <a:cs typeface="ＭＳ Ｐゴシック" pitchFamily="-107" charset="-128"/>
              </a:rPr>
              <a:t>DomainKeys</a:t>
            </a:r>
            <a:r>
              <a:rPr lang="en-US" sz="1200" i="1" kern="1200" dirty="0">
                <a:solidFill>
                  <a:schemeClr val="tx1"/>
                </a:solidFill>
                <a:effectLst/>
                <a:latin typeface="Arial" pitchFamily="-107" charset="0"/>
                <a:ea typeface="ＭＳ Ｐゴシック" pitchFamily="-107" charset="-128"/>
                <a:cs typeface="ＭＳ Ｐゴシック" pitchFamily="-107" charset="-128"/>
              </a:rPr>
              <a:t> Identified Mail (DKIM) Signatures</a:t>
            </a:r>
            <a:r>
              <a:rPr lang="en-US" sz="1200" kern="1200" dirty="0">
                <a:solidFill>
                  <a:schemeClr val="tx1"/>
                </a:solidFill>
                <a:effectLst/>
                <a:latin typeface="Arial" pitchFamily="-107" charset="0"/>
                <a:ea typeface="ＭＳ Ｐゴシック" pitchFamily="-107" charset="-128"/>
                <a:cs typeface="ＭＳ Ｐゴシック" pitchFamily="-107" charset="-128"/>
              </a:rPr>
              <a:t>). DKIM has been widely adopted by a range of email providers, including corporations, government agencies, </a:t>
            </a:r>
            <a:r>
              <a:rPr lang="en-US" sz="1200" kern="1200" dirty="0" err="1">
                <a:solidFill>
                  <a:schemeClr val="tx1"/>
                </a:solidFill>
                <a:effectLst/>
                <a:latin typeface="Arial" pitchFamily="-107" charset="0"/>
                <a:ea typeface="ＭＳ Ｐゴシック" pitchFamily="-107" charset="-128"/>
                <a:cs typeface="ＭＳ Ｐゴシック" pitchFamily="-107" charset="-128"/>
              </a:rPr>
              <a:t>gmail</a:t>
            </a:r>
            <a:r>
              <a:rPr lang="en-US" sz="1200" kern="1200" dirty="0">
                <a:solidFill>
                  <a:schemeClr val="tx1"/>
                </a:solidFill>
                <a:effectLst/>
                <a:latin typeface="Arial" pitchFamily="-107" charset="0"/>
                <a:ea typeface="ＭＳ Ｐゴシック" pitchFamily="-107" charset="-128"/>
                <a:cs typeface="ＭＳ Ｐゴシック" pitchFamily="-107" charset="-128"/>
              </a:rPr>
              <a:t>, Yahoo!, and many Internet Service Providers (ISPs). </a:t>
            </a:r>
            <a:endParaRPr lang="en-US" dirty="0"/>
          </a:p>
        </p:txBody>
      </p:sp>
      <p:sp>
        <p:nvSpPr>
          <p:cNvPr id="70660" name="Slide Number Placeholder 3"/>
          <p:cNvSpPr>
            <a:spLocks noGrp="1"/>
          </p:cNvSpPr>
          <p:nvPr>
            <p:ph type="sldNum" sz="quarter" idx="5"/>
          </p:nvPr>
        </p:nvSpPr>
        <p:spPr>
          <a:noFill/>
        </p:spPr>
        <p:txBody>
          <a:bodyPr/>
          <a:lstStyle/>
          <a:p>
            <a:fld id="{EFDD9883-232B-4C43-90AA-D078E12B6389}" type="slidenum">
              <a:rPr lang="en-AU" smtClean="0">
                <a:latin typeface="Arial" pitchFamily="-1" charset="0"/>
              </a:rPr>
              <a:pPr/>
              <a:t>49</a:t>
            </a:fld>
            <a:endParaRPr lang="en-AU" dirty="0">
              <a:latin typeface="Arial" pitchFamily="-1"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dirty="0">
                <a:solidFill>
                  <a:schemeClr val="tx1"/>
                </a:solidFill>
                <a:effectLst/>
                <a:latin typeface="Arial" pitchFamily="-107" charset="0"/>
                <a:ea typeface="ＭＳ Ｐゴシック" pitchFamily="-107" charset="-128"/>
                <a:cs typeface="ＭＳ Ｐゴシック" pitchFamily="-107" charset="-128"/>
              </a:rPr>
              <a:t>SMTP encapsulates an email message in an envelope and is used to relay the encapsulated messages from source to destination through multiple MTAs. SMTP was originally specified in 1982 as RFC 821 and has under gone several revisions, the most current being RFC5321 (October2008). These revisions have added additional commands and introduced extensions. The term Extended SMTP (ESMTP) is often used to refer to these later versions of SMTP. </a:t>
            </a:r>
            <a:endParaRPr lang="en-US" dirty="0"/>
          </a:p>
          <a:p>
            <a:endParaRPr lang="en-US" sz="1200" kern="1200" dirty="0">
              <a:solidFill>
                <a:schemeClr val="tx1"/>
              </a:solidFill>
              <a:effectLst/>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SMTP is a text-based client-server protocol where the client (email sender) contacts the server (next-hop recipient) and issues a set of commands to tell the server about the message to be sent, then sending the message itself. The majority of these commands are ASCII text messages sent by the client and a resulting return code (and additional ASCII text) returned by the server. </a:t>
            </a:r>
            <a:endParaRPr lang="en-US" dirty="0"/>
          </a:p>
          <a:p>
            <a:endParaRPr lang="en-US" sz="1200" kern="1200" dirty="0">
              <a:solidFill>
                <a:schemeClr val="tx1"/>
              </a:solidFill>
              <a:effectLst/>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The transfer of a message from a source to its ultimate destination can occur over a single SMTP client/server conversation over a single TCP connection. Alternatively, an SMTP server may be an intermediate relay that assumes the role of an SMTP client after receiving a message and then forwards that message to an SMTP server along a route to the ultimate destination. </a:t>
            </a:r>
            <a:endParaRPr lang="en-US" dirty="0"/>
          </a:p>
          <a:p>
            <a:endParaRPr lang="en-US" sz="1200" kern="1200" dirty="0">
              <a:solidFill>
                <a:schemeClr val="tx1"/>
              </a:solidFill>
              <a:effectLst/>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The operation of SMTP consists of a series of commands and responses exchanged between the SMTP sender and receiver. The initiative is with the SMTP sender, who establishes the TCP connection. Once the connection is established, the SMTP sender sends commands over the connection to the receiver. Each command consists of a single line of text, beginning with a four-letter command code followed in some cases by an argument field. Each command generates exactly one reply from the SMTP receiver. Most replies are a single-line, although multiple-line replies are possible. Each reply begins with a three-digit code and may be followed by additional information. </a:t>
            </a:r>
          </a:p>
          <a:p>
            <a:endParaRPr lang="en-US" sz="1200" kern="1200" dirty="0">
              <a:solidFill>
                <a:schemeClr val="tx1"/>
              </a:solidFill>
              <a:effectLst/>
              <a:latin typeface="Arial" pitchFamily="-107" charset="0"/>
              <a:ea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Similar mechanisms are available for running TLS over IMAP and POP protocols. </a:t>
            </a:r>
            <a:endParaRPr lang="en-US" dirty="0"/>
          </a:p>
          <a:p>
            <a:endParaRPr lang="en-US" sz="1200" kern="1200" dirty="0">
              <a:solidFill>
                <a:schemeClr val="tx1"/>
              </a:solidFill>
              <a:effectLst/>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Historically, MUA/MSA message transfers have used SMTP. The standard currently preferred is </a:t>
            </a:r>
            <a:r>
              <a:rPr lang="en-US" sz="1200" b="1" kern="1200" dirty="0">
                <a:solidFill>
                  <a:schemeClr val="tx1"/>
                </a:solidFill>
                <a:effectLst/>
                <a:latin typeface="Arial" pitchFamily="-107" charset="0"/>
                <a:ea typeface="ＭＳ Ｐゴシック" pitchFamily="-107" charset="-128"/>
                <a:cs typeface="ＭＳ Ｐゴシック" pitchFamily="-107" charset="-128"/>
              </a:rPr>
              <a:t>SUBMISSION</a:t>
            </a:r>
            <a:r>
              <a:rPr lang="en-US" sz="1200" kern="1200" dirty="0">
                <a:solidFill>
                  <a:schemeClr val="tx1"/>
                </a:solidFill>
                <a:effectLst/>
                <a:latin typeface="Arial" pitchFamily="-107" charset="0"/>
                <a:ea typeface="ＭＳ Ｐゴシック" pitchFamily="-107" charset="-128"/>
                <a:cs typeface="ＭＳ Ｐゴシック" pitchFamily="-107" charset="-128"/>
              </a:rPr>
              <a:t>, defined in RFC 6409 (</a:t>
            </a:r>
            <a:r>
              <a:rPr lang="en-US" sz="1200" i="1" kern="1200" dirty="0">
                <a:solidFill>
                  <a:schemeClr val="tx1"/>
                </a:solidFill>
                <a:effectLst/>
                <a:latin typeface="Arial" pitchFamily="-107" charset="0"/>
                <a:ea typeface="ＭＳ Ｐゴシック" pitchFamily="-107" charset="-128"/>
                <a:cs typeface="ＭＳ Ｐゴシック" pitchFamily="-107" charset="-128"/>
              </a:rPr>
              <a:t>Message Submission for Mail</a:t>
            </a:r>
            <a:r>
              <a:rPr lang="en-US" sz="1200" kern="1200" dirty="0">
                <a:solidFill>
                  <a:schemeClr val="tx1"/>
                </a:solidFill>
                <a:effectLst/>
                <a:latin typeface="Arial" pitchFamily="-107" charset="0"/>
                <a:ea typeface="ＭＳ Ｐゴシック" pitchFamily="-107" charset="-128"/>
                <a:cs typeface="ＭＳ Ｐゴシック" pitchFamily="-107" charset="-128"/>
              </a:rPr>
              <a:t>, November 2011). Although SUBMISSION derives from SMTP, it uses a separate TCP port and imposes distinct requirements, such as access authorization. </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5</a:t>
            </a:fld>
            <a:endParaRPr lang="en-AU"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p:cNvSpPr>
          <p:nvPr>
            <p:ph type="sldImg"/>
          </p:nvPr>
        </p:nvSpPr>
        <p:spPr>
          <a:ln/>
        </p:spPr>
      </p:sp>
      <p:sp>
        <p:nvSpPr>
          <p:cNvPr id="74755" name="Notes Placeholder 2"/>
          <p:cNvSpPr>
            <a:spLocks noGrp="1"/>
          </p:cNvSpPr>
          <p:nvPr>
            <p:ph type="body" idx="1"/>
          </p:nvPr>
        </p:nvSpPr>
        <p:spPr>
          <a:noFill/>
          <a:ln/>
        </p:spPr>
        <p:txBody>
          <a:bodyPr/>
          <a:lstStyle/>
          <a:p>
            <a:r>
              <a:rPr lang="en-US" sz="1200" kern="1200" dirty="0">
                <a:solidFill>
                  <a:schemeClr val="tx1"/>
                </a:solidFill>
                <a:effectLst/>
                <a:latin typeface="Arial" pitchFamily="-107" charset="0"/>
                <a:ea typeface="ＭＳ Ｐゴシック" pitchFamily="-107" charset="-128"/>
                <a:cs typeface="ＭＳ Ｐゴシック" pitchFamily="-107" charset="-128"/>
              </a:rPr>
              <a:t>RFC</a:t>
            </a:r>
            <a:r>
              <a:rPr lang="en-US" sz="1200" b="0" kern="1200" dirty="0">
                <a:solidFill>
                  <a:schemeClr val="tx1"/>
                </a:solidFill>
                <a:effectLst/>
                <a:latin typeface="Arial" pitchFamily="-107" charset="0"/>
                <a:ea typeface="ＭＳ Ｐゴシック" pitchFamily="-107" charset="-128"/>
                <a:cs typeface="ＭＳ Ｐゴシック" pitchFamily="-107" charset="-128"/>
              </a:rPr>
              <a:t> 4686 (</a:t>
            </a:r>
            <a:r>
              <a:rPr lang="en-US" sz="1200" b="0" i="1" kern="1200" dirty="0">
                <a:solidFill>
                  <a:schemeClr val="tx1"/>
                </a:solidFill>
                <a:effectLst/>
                <a:latin typeface="Arial" pitchFamily="-107" charset="0"/>
                <a:ea typeface="ＭＳ Ｐゴシック" pitchFamily="-107" charset="-128"/>
                <a:cs typeface="ＭＳ Ｐゴシック" pitchFamily="-107" charset="-128"/>
              </a:rPr>
              <a:t>Analysis of Threats Motivating </a:t>
            </a:r>
            <a:r>
              <a:rPr lang="en-US" sz="1200" b="0" i="1" kern="1200" dirty="0" err="1">
                <a:solidFill>
                  <a:schemeClr val="tx1"/>
                </a:solidFill>
                <a:effectLst/>
                <a:latin typeface="Arial" pitchFamily="-107" charset="0"/>
                <a:ea typeface="ＭＳ Ｐゴシック" pitchFamily="-107" charset="-128"/>
                <a:cs typeface="ＭＳ Ｐゴシック" pitchFamily="-107" charset="-128"/>
              </a:rPr>
              <a:t>DomainKeys</a:t>
            </a:r>
            <a:r>
              <a:rPr lang="en-US" sz="1200" b="0" i="1" kern="1200" dirty="0">
                <a:solidFill>
                  <a:schemeClr val="tx1"/>
                </a:solidFill>
                <a:effectLst/>
                <a:latin typeface="Arial" pitchFamily="-107" charset="0"/>
                <a:ea typeface="ＭＳ Ｐゴシック" pitchFamily="-107" charset="-128"/>
                <a:cs typeface="ＭＳ Ｐゴシック" pitchFamily="-107" charset="-128"/>
              </a:rPr>
              <a:t> Identified Mail</a:t>
            </a:r>
            <a:r>
              <a:rPr lang="en-US" sz="1200" b="0" kern="1200" dirty="0">
                <a:solidFill>
                  <a:schemeClr val="tx1"/>
                </a:solidFill>
                <a:effectLst/>
                <a:latin typeface="Arial" pitchFamily="-107" charset="0"/>
                <a:ea typeface="ＭＳ Ｐゴシック" pitchFamily="-107" charset="-128"/>
                <a:cs typeface="ＭＳ Ｐゴシック" pitchFamily="-107" charset="-128"/>
              </a:rPr>
              <a:t>) describes the threats being addressed by DKIM in terms of the characteristics, capabilities, and location of potential attackers. </a:t>
            </a:r>
            <a:endParaRPr lang="en-US" b="0" dirty="0"/>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a:solidFill>
                  <a:schemeClr val="tx1"/>
                </a:solidFill>
                <a:latin typeface="Arial" pitchFamily="-107" charset="0"/>
                <a:ea typeface="ＭＳ Ｐゴシック" pitchFamily="-107" charset="-128"/>
                <a:cs typeface="ＭＳ Ｐゴシック" pitchFamily="-107" charset="-128"/>
              </a:rPr>
              <a:t>RFC 4686 characterizes the range of attackers on a spectrum of</a:t>
            </a:r>
          </a:p>
          <a:p>
            <a:r>
              <a:rPr lang="en-US" sz="1200" b="0" kern="1200" baseline="0" dirty="0">
                <a:solidFill>
                  <a:schemeClr val="tx1"/>
                </a:solidFill>
                <a:latin typeface="Arial" pitchFamily="-107" charset="0"/>
                <a:ea typeface="ＭＳ Ｐゴシック" pitchFamily="-107" charset="-128"/>
                <a:cs typeface="ＭＳ Ｐゴシック" pitchFamily="-107" charset="-128"/>
              </a:rPr>
              <a:t>three levels of threat.</a:t>
            </a: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b="0" kern="1200" dirty="0">
                <a:solidFill>
                  <a:schemeClr val="tx1"/>
                </a:solidFill>
                <a:effectLst/>
                <a:latin typeface="Arial" pitchFamily="-107" charset="0"/>
                <a:ea typeface="ＭＳ Ｐゴシック" pitchFamily="-107" charset="-128"/>
                <a:cs typeface="ＭＳ Ｐゴシック" pitchFamily="-107" charset="-128"/>
              </a:rPr>
              <a:t>1. At the low end are attackers who simply want to send email that a recipient does not want to receive. The attacker can use one of a number of commercially available tools that allow the sender to falsify the origin address of messages. This makes it difficult for the receiver to filter spam on the basis of originating address or domain. </a:t>
            </a:r>
          </a:p>
          <a:p>
            <a:endParaRPr lang="en-US" sz="1200" b="0" kern="1200" dirty="0">
              <a:solidFill>
                <a:schemeClr val="tx1"/>
              </a:solidFill>
              <a:effectLst/>
              <a:latin typeface="Arial" pitchFamily="-107" charset="0"/>
              <a:ea typeface="ＭＳ Ｐゴシック" pitchFamily="-107" charset="-128"/>
              <a:cs typeface="ＭＳ Ｐゴシック" pitchFamily="-107" charset="-128"/>
            </a:endParaRPr>
          </a:p>
          <a:p>
            <a:r>
              <a:rPr lang="en-US" sz="1200" b="0" kern="1200" dirty="0">
                <a:solidFill>
                  <a:schemeClr val="tx1"/>
                </a:solidFill>
                <a:effectLst/>
                <a:latin typeface="Arial" pitchFamily="-107" charset="0"/>
                <a:ea typeface="ＭＳ Ｐゴシック" pitchFamily="-107" charset="-128"/>
                <a:cs typeface="ＭＳ Ｐゴシック" pitchFamily="-107" charset="-128"/>
              </a:rPr>
              <a:t>2. At the next level are professional senders of bulk spam mail. These attackers often operate as commercial enterprises and send messages on behalf of third parties. They employ more comprehensive tools for attack, including Mail Transfer Agents (MTAs) and registered domains and networks of compromised computers (zombies), to send messages and (in some cases) to harvest addresses to which to send. </a:t>
            </a:r>
          </a:p>
          <a:p>
            <a:endParaRPr lang="en-US" sz="1200" b="0" kern="1200" dirty="0">
              <a:solidFill>
                <a:schemeClr val="tx1"/>
              </a:solidFill>
              <a:effectLst/>
              <a:latin typeface="Arial" pitchFamily="-107" charset="0"/>
              <a:ea typeface="ＭＳ Ｐゴシック" pitchFamily="-107" charset="-128"/>
              <a:cs typeface="ＭＳ Ｐゴシック" pitchFamily="-107" charset="-128"/>
            </a:endParaRPr>
          </a:p>
          <a:p>
            <a:r>
              <a:rPr lang="en-US" sz="1200" b="0" kern="1200" dirty="0">
                <a:solidFill>
                  <a:schemeClr val="tx1"/>
                </a:solidFill>
                <a:effectLst/>
                <a:latin typeface="Arial" pitchFamily="-107" charset="0"/>
                <a:ea typeface="ＭＳ Ｐゴシック" pitchFamily="-107" charset="-128"/>
                <a:cs typeface="ＭＳ Ｐゴシック" pitchFamily="-107" charset="-128"/>
              </a:rPr>
              <a:t>3. The most sophisticated and financially motivated senders of messages are those who stand to receive substantial financial benefit, such as from an email-based fraud scheme. These attackers can be expected to employ all of the above mechanisms and additionally may attack the Internet infrastructure itself, including DNS cache-poisoning attacks and IP routing attacks. </a:t>
            </a:r>
          </a:p>
        </p:txBody>
      </p:sp>
      <p:sp>
        <p:nvSpPr>
          <p:cNvPr id="74756" name="Slide Number Placeholder 3"/>
          <p:cNvSpPr>
            <a:spLocks noGrp="1"/>
          </p:cNvSpPr>
          <p:nvPr>
            <p:ph type="sldNum" sz="quarter" idx="5"/>
          </p:nvPr>
        </p:nvSpPr>
        <p:spPr>
          <a:noFill/>
        </p:spPr>
        <p:txBody>
          <a:bodyPr/>
          <a:lstStyle/>
          <a:p>
            <a:fld id="{A5E25E52-D2C5-CD47-9CA4-47426E1B153D}" type="slidenum">
              <a:rPr lang="en-AU" smtClean="0">
                <a:latin typeface="Arial" pitchFamily="-1" charset="0"/>
              </a:rPr>
              <a:pPr/>
              <a:t>50</a:t>
            </a:fld>
            <a:endParaRPr lang="en-AU" dirty="0">
              <a:latin typeface="Arial" pitchFamily="-1"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p:cNvSpPr>
          <p:nvPr>
            <p:ph type="sldImg"/>
          </p:nvPr>
        </p:nvSpPr>
        <p:spPr>
          <a:ln/>
        </p:spPr>
      </p:sp>
      <p:sp>
        <p:nvSpPr>
          <p:cNvPr id="76803" name="Notes Placeholder 2"/>
          <p:cNvSpPr>
            <a:spLocks noGrp="1"/>
          </p:cNvSpPr>
          <p:nvPr>
            <p:ph type="body" idx="1"/>
          </p:nvPr>
        </p:nvSpPr>
        <p:spPr>
          <a:xfrm>
            <a:off x="685800" y="4343400"/>
            <a:ext cx="5486400" cy="4341813"/>
          </a:xfrm>
          <a:noFill/>
          <a:ln/>
        </p:spPr>
        <p:txBody>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DKIM is designed to provide an e-mail authentication technique that is transparent to the end user. In essence, a user’s e-mail message is signed by a private key of the administrative domain from which the e-mail originates. The signature covers all of the content of the message and some of the RFC 5322 message headers. At the receiving end, the MDA can access the corresponding public key via a DNS and verify the signature, thus authenticating that the message comes from the claimed administrative domain. Thus, mail that originates from somewhere else but claims to come from a given domain will not pass the authentication test and can be rejected. This approach differs from that of S/MIME and PGP, which use the originator’s private key to sign the content of the message. The motivation for DKIM is based on the following reasoning.</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1.  S/MIME depends on both the sending and receiving users employing S/MIME. For almost all users, the bulk of incoming mail does not use S/MIME, and the bulk of the mail the user wants to send is to recipients not using S/MIME.</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2. S/MIME signs only the message content. Thus, RFC 5322 header information concerning origin can be compromised.</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3. DKIM is not implemented in client programs (MUAs) and is therefore transparent to the user; the user need take no action.</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4. DKIM applies to all mail from cooperating domains.</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5. DKIM allows good senders to prove that they did send a particular message and to prevent forgers from masquerading as good senders.</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a:solidFill>
                  <a:schemeClr val="tx1"/>
                </a:solidFill>
                <a:latin typeface="Arial" pitchFamily="-107" charset="0"/>
                <a:ea typeface="ＭＳ Ｐゴシック" pitchFamily="-107" charset="-128"/>
                <a:cs typeface="ＭＳ Ｐゴシック" pitchFamily="-107" charset="-128"/>
              </a:rPr>
              <a:t> </a:t>
            </a:r>
            <a:r>
              <a:rPr lang="en-US" sz="1200" kern="1200" dirty="0">
                <a:solidFill>
                  <a:schemeClr val="tx1"/>
                </a:solidFill>
                <a:effectLst/>
                <a:latin typeface="Arial" pitchFamily="-107" charset="0"/>
                <a:ea typeface="ＭＳ Ｐゴシック" pitchFamily="-107" charset="-128"/>
                <a:cs typeface="ＭＳ Ｐゴシック" pitchFamily="-107" charset="-128"/>
              </a:rPr>
              <a:t>Figure 19.8 is a simple example of the operation of DKIM. We begin with a message generated by a user and transmitted into the MHS to an MSA that is within the user’s administrative domain. An email message is generated by an email client program. The content of the message, plus selected RFC 5322 headers, is signed by the email provider using the provider’s private key. The signer is associated with a domain, which could be a corporate local network, an ISP, or a public email facility such as </a:t>
            </a:r>
            <a:r>
              <a:rPr lang="en-US" sz="1200" kern="1200" dirty="0" err="1">
                <a:solidFill>
                  <a:schemeClr val="tx1"/>
                </a:solidFill>
                <a:effectLst/>
                <a:latin typeface="Arial" pitchFamily="-107" charset="0"/>
                <a:ea typeface="ＭＳ Ｐゴシック" pitchFamily="-107" charset="-128"/>
                <a:cs typeface="ＭＳ Ｐゴシック" pitchFamily="-107" charset="-128"/>
              </a:rPr>
              <a:t>gmail</a:t>
            </a:r>
            <a:r>
              <a:rPr lang="en-US" sz="1200" kern="1200" dirty="0">
                <a:solidFill>
                  <a:schemeClr val="tx1"/>
                </a:solidFill>
                <a:effectLst/>
                <a:latin typeface="Arial" pitchFamily="-107" charset="0"/>
                <a:ea typeface="ＭＳ Ｐゴシック" pitchFamily="-107" charset="-128"/>
                <a:cs typeface="ＭＳ Ｐゴシック" pitchFamily="-107" charset="-128"/>
              </a:rPr>
              <a:t>. The signed message then passes through the Internet via a sequence of MTAs. At the destination, the MDA retrieves the public key for the incoming signature and verifies the signature before passing the message on to the destination email client. The default signing algorithm is RSA with SHA-256. RSA with SHA-1 also may be used. </a:t>
            </a:r>
            <a:endParaRPr lang="en-US" dirty="0"/>
          </a:p>
          <a:p>
            <a:endParaRPr lang="en-US" dirty="0"/>
          </a:p>
          <a:p>
            <a:endParaRPr lang="en-US" dirty="0">
              <a:latin typeface="Arial" pitchFamily="-1" charset="0"/>
              <a:ea typeface="ＭＳ Ｐゴシック" pitchFamily="-1" charset="-128"/>
              <a:cs typeface="ＭＳ Ｐゴシック" pitchFamily="-1" charset="-128"/>
            </a:endParaRPr>
          </a:p>
        </p:txBody>
      </p:sp>
      <p:sp>
        <p:nvSpPr>
          <p:cNvPr id="76804" name="Slide Number Placeholder 3"/>
          <p:cNvSpPr>
            <a:spLocks noGrp="1"/>
          </p:cNvSpPr>
          <p:nvPr>
            <p:ph type="sldNum" sz="quarter" idx="5"/>
          </p:nvPr>
        </p:nvSpPr>
        <p:spPr>
          <a:noFill/>
        </p:spPr>
        <p:txBody>
          <a:bodyPr/>
          <a:lstStyle/>
          <a:p>
            <a:fld id="{849E86ED-1E11-024B-BF54-7A3F5A3A6676}" type="slidenum">
              <a:rPr lang="en-AU" smtClean="0">
                <a:latin typeface="Arial" pitchFamily="-1" charset="0"/>
              </a:rPr>
              <a:pPr/>
              <a:t>51</a:t>
            </a:fld>
            <a:endParaRPr lang="en-AU" dirty="0">
              <a:latin typeface="Arial" pitchFamily="-1"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p:cNvSpPr>
          <p:nvPr>
            <p:ph type="sldImg"/>
          </p:nvPr>
        </p:nvSpPr>
        <p:spPr>
          <a:ln/>
        </p:spPr>
      </p:sp>
      <p:sp>
        <p:nvSpPr>
          <p:cNvPr id="78851" name="Notes Placeholder 2"/>
          <p:cNvSpPr>
            <a:spLocks noGrp="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pitchFamily="-107" charset="0"/>
                <a:ea typeface="ＭＳ Ｐゴシック" pitchFamily="-107" charset="-128"/>
                <a:cs typeface="ＭＳ Ｐゴシック" pitchFamily="-107" charset="-128"/>
              </a:rPr>
              <a:t>Figure 19.9 provides a more detailed look at the elements of DKIM operation. Basic message processing is divided between a signing Administrative Management Domain (ADMD) and a verifying ADMD. At its simplest, this is between the originating ADMD and the delivering ADMD, but it can involve other ADMDs in the handling path. </a:t>
            </a:r>
            <a:endParaRPr lang="en-US" dirty="0"/>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pitchFamily="-107" charset="0"/>
                <a:ea typeface="ＭＳ Ｐゴシック" pitchFamily="-107" charset="-128"/>
                <a:cs typeface="ＭＳ Ｐゴシック" pitchFamily="-107" charset="-128"/>
              </a:rPr>
              <a:t>Signing is performed by an authorized module within the signing ADMD and uses private information from a Key Store. Within the originating ADMD, this might be per- formed by the MUA, MSA, or an MTA. Verifying is performed by an authorized module within the verifying ADMD. Within a delivering ADMD, verifying might be performed by an MTA, MDA or MUA. The module verifies the signature or determines whether a particular signature was required. Verifying the signature uses public information from the Key Store. If the signature passes, reputation information is used to assess the signer and that information is passed to the message filtering system. If the signature fails or there is no signature using the author’s domain, information about signing practices related to the author can be retrieved remotely and/or locally, and that information is passed to the message filtering system. For example, if the sender (e.g., </a:t>
            </a:r>
            <a:r>
              <a:rPr lang="en-US" sz="1200" kern="1200" dirty="0" err="1">
                <a:solidFill>
                  <a:schemeClr val="tx1"/>
                </a:solidFill>
                <a:effectLst/>
                <a:latin typeface="Arial" pitchFamily="-107" charset="0"/>
                <a:ea typeface="ＭＳ Ｐゴシック" pitchFamily="-107" charset="-128"/>
                <a:cs typeface="ＭＳ Ｐゴシック" pitchFamily="-107" charset="-128"/>
              </a:rPr>
              <a:t>gmail</a:t>
            </a:r>
            <a:r>
              <a:rPr lang="en-US" sz="1200" kern="1200" dirty="0">
                <a:solidFill>
                  <a:schemeClr val="tx1"/>
                </a:solidFill>
                <a:effectLst/>
                <a:latin typeface="Arial" pitchFamily="-107" charset="0"/>
                <a:ea typeface="ＭＳ Ｐゴシック" pitchFamily="-107" charset="-128"/>
                <a:cs typeface="ＭＳ Ｐゴシック" pitchFamily="-107" charset="-128"/>
              </a:rPr>
              <a:t>) uses DKIM but no DKIM signature is present, then the message may be considered fraudulent. </a:t>
            </a:r>
            <a:endParaRPr lang="en-US" dirty="0"/>
          </a:p>
          <a:p>
            <a:endParaRPr lang="en-US" dirty="0"/>
          </a:p>
          <a:p>
            <a:r>
              <a:rPr lang="en-US" sz="1200" kern="1200" dirty="0">
                <a:solidFill>
                  <a:schemeClr val="tx1"/>
                </a:solidFill>
                <a:effectLst/>
                <a:latin typeface="Arial" pitchFamily="-107" charset="0"/>
                <a:ea typeface="ＭＳ Ｐゴシック" pitchFamily="-107" charset="-128"/>
                <a:cs typeface="ＭＳ Ｐゴシック" pitchFamily="-107" charset="-128"/>
              </a:rPr>
              <a:t>The signature is inserted into the RFC 5322 message as an additional header entry, starting with the keyword </a:t>
            </a:r>
            <a:r>
              <a:rPr lang="en-US" sz="1200" kern="1200" dirty="0" err="1">
                <a:solidFill>
                  <a:schemeClr val="tx1"/>
                </a:solidFill>
                <a:effectLst/>
                <a:latin typeface="Arial" pitchFamily="-107" charset="0"/>
                <a:ea typeface="ＭＳ Ｐゴシック" pitchFamily="-107" charset="-128"/>
                <a:cs typeface="ＭＳ Ｐゴシック" pitchFamily="-107" charset="-128"/>
              </a:rPr>
              <a:t>Dkim</a:t>
            </a:r>
            <a:r>
              <a:rPr lang="en-US" sz="1200" kern="1200" dirty="0">
                <a:solidFill>
                  <a:schemeClr val="tx1"/>
                </a:solidFill>
                <a:effectLst/>
                <a:latin typeface="Arial" pitchFamily="-107" charset="0"/>
                <a:ea typeface="ＭＳ Ｐゴシック" pitchFamily="-107" charset="-128"/>
                <a:cs typeface="ＭＳ Ｐゴシック" pitchFamily="-107" charset="-128"/>
              </a:rPr>
              <a:t>-Signature. You can view examples from your own incoming mail by using the View Long Headers (or similar wording) option for an incoming message. </a:t>
            </a:r>
            <a:endParaRPr lang="en-US" dirty="0"/>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Before a message is signed, a process known as canonicalization is performed on both the header and body of the RFC 5322 message. Canonicalization is necessary to deal with the possibility of minor changes in the message made </a:t>
            </a:r>
            <a:r>
              <a:rPr lang="en-US" sz="1200" kern="1200" dirty="0" err="1">
                <a:solidFill>
                  <a:schemeClr val="tx1"/>
                </a:solidFill>
                <a:effectLst/>
                <a:latin typeface="Arial" pitchFamily="-107" charset="0"/>
                <a:ea typeface="ＭＳ Ｐゴシック" pitchFamily="-107" charset="-128"/>
                <a:cs typeface="ＭＳ Ｐゴシック" pitchFamily="-107" charset="-128"/>
              </a:rPr>
              <a:t>en</a:t>
            </a:r>
            <a:r>
              <a:rPr lang="en-US" sz="1200" kern="1200" dirty="0">
                <a:solidFill>
                  <a:schemeClr val="tx1"/>
                </a:solidFill>
                <a:effectLst/>
                <a:latin typeface="Arial" pitchFamily="-107" charset="0"/>
                <a:ea typeface="ＭＳ Ｐゴシック" pitchFamily="-107" charset="-128"/>
                <a:cs typeface="ＭＳ Ｐゴシック" pitchFamily="-107" charset="-128"/>
              </a:rPr>
              <a:t> route, including character encoding, treatment of trailing white space in message lines, and the “folding” and “unfolding” of header lines. The intent of canonicalization is to make a minimal transformation of the message (for the purpose of signing; the message itself is not changed, so the canonicalization must be performed again by the verifier) that will give it its best chance of producing the same canonical value at the receiving end. DKIM defines two header canonicalization algorithms (“simple” and “relaxed”) and two for the body (with the same names). The simple algorithm tolerates almost no modification, while the relaxed algorithm tolerates common modifications. </a:t>
            </a:r>
            <a:endParaRPr lang="en-US" dirty="0"/>
          </a:p>
          <a:p>
            <a:endParaRPr lang="en-US" sz="1200" kern="1200" dirty="0">
              <a:solidFill>
                <a:schemeClr val="tx1"/>
              </a:solidFill>
              <a:effectLst/>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The signature includes a number of fields. Each field begins with a tag consisting of a tag code followed by an equals sign and ends with a semicolon. </a:t>
            </a:r>
            <a:endParaRPr lang="en-US" dirty="0"/>
          </a:p>
        </p:txBody>
      </p:sp>
      <p:sp>
        <p:nvSpPr>
          <p:cNvPr id="78852" name="Slide Number Placeholder 3"/>
          <p:cNvSpPr>
            <a:spLocks noGrp="1"/>
          </p:cNvSpPr>
          <p:nvPr>
            <p:ph type="sldNum" sz="quarter" idx="5"/>
          </p:nvPr>
        </p:nvSpPr>
        <p:spPr>
          <a:noFill/>
        </p:spPr>
        <p:txBody>
          <a:bodyPr/>
          <a:lstStyle/>
          <a:p>
            <a:fld id="{D9897F92-9C8F-5042-8DB6-3F1DE6035B76}" type="slidenum">
              <a:rPr lang="en-AU" smtClean="0">
                <a:latin typeface="Arial" pitchFamily="-1" charset="0"/>
              </a:rPr>
              <a:pPr/>
              <a:t>52</a:t>
            </a:fld>
            <a:endParaRPr lang="en-AU" dirty="0">
              <a:latin typeface="Arial" pitchFamily="-1"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 Domain-Based Message Authentication, Reporting, and Conformance (DMARC) allows email senders to specify policy on how their mail should be handled, the types of reports that receivers can send back, and the frequency those reports should be sent. It is defined in RFC 7489 </a:t>
            </a:r>
            <a:r>
              <a:rPr lang="en-US" sz="1200" i="1" kern="1200" baseline="0" dirty="0">
                <a:solidFill>
                  <a:schemeClr val="tx1"/>
                </a:solidFill>
                <a:latin typeface="Arial" pitchFamily="-107" charset="0"/>
                <a:ea typeface="ＭＳ Ｐゴシック" pitchFamily="-107" charset="-128"/>
                <a:cs typeface="ＭＳ Ｐゴシック" pitchFamily="-107" charset="-128"/>
              </a:rPr>
              <a:t>(Domain-based Message Authentication, Reporting, and Conformance , March 2015).</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DMARC works with SPF and DKIM. SPF and DKM enable senders to advise receivers, via DNS, whether mail purporting to come from the sender is valid, and whether it should be delivered, flagged, or discarded. However, neither SPF nor DKIM include a mechanism to tell receivers if SPF or DKIM are in use, nor do they have feedback mechanism to inform senders of the effectiveness of the anti-spam techniques. For example, if a message arrives at a receiver without a DKIM signature, DKIM provides no mechanism to allow the receiver to learn if the message is authentic but was sent from a sender that did not implement DKIM, or if the message is a spoof. DMARC addresses these issues essentially by standardizing how email receivers perform email authentication using SPF and DKIM mechanisms. </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53</a:t>
            </a:fld>
            <a:endParaRPr lang="en-AU"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dirty="0">
                <a:solidFill>
                  <a:schemeClr val="tx1"/>
                </a:solidFill>
                <a:latin typeface="Arial" pitchFamily="-107" charset="0"/>
                <a:ea typeface="ＭＳ Ｐゴシック" pitchFamily="-107" charset="-128"/>
                <a:cs typeface="ＭＳ Ｐゴシック" pitchFamily="-107" charset="-128"/>
              </a:rPr>
              <a:t>Table 19.7  DMARC Tag and Value Descriptions</a:t>
            </a:r>
            <a:r>
              <a:rPr lang="en-US" b="0" dirty="0"/>
              <a:t> </a:t>
            </a:r>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54</a:t>
            </a:fld>
            <a:endParaRPr lang="en-AU"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dirty="0">
                <a:solidFill>
                  <a:schemeClr val="tx1"/>
                </a:solidFill>
                <a:latin typeface="Arial" pitchFamily="-107" charset="0"/>
                <a:ea typeface="ＭＳ Ｐゴシック" pitchFamily="-107" charset="-128"/>
                <a:cs typeface="ＭＳ Ｐゴシック" pitchFamily="-107" charset="-128"/>
              </a:rPr>
              <a:t>Table 19.7  DMARC Tag and Value Descriptions</a:t>
            </a:r>
            <a:r>
              <a:rPr lang="en-US" b="0" dirty="0"/>
              <a:t> </a:t>
            </a:r>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55</a:t>
            </a:fld>
            <a:endParaRPr lang="en-AU" dirty="0"/>
          </a:p>
        </p:txBody>
      </p:sp>
    </p:spTree>
    <p:extLst>
      <p:ext uri="{BB962C8B-B14F-4D97-AF65-F5344CB8AC3E}">
        <p14:creationId xmlns:p14="http://schemas.microsoft.com/office/powerpoint/2010/main" val="294643872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 Figure 19.10, based on one at </a:t>
            </a:r>
            <a:r>
              <a:rPr lang="en-US" sz="1200" kern="1200" baseline="0" dirty="0" err="1">
                <a:solidFill>
                  <a:schemeClr val="tx1"/>
                </a:solidFill>
                <a:latin typeface="Arial" pitchFamily="-107" charset="0"/>
                <a:ea typeface="ＭＳ Ｐゴシック" pitchFamily="-107" charset="-128"/>
                <a:cs typeface="ＭＳ Ｐゴシック" pitchFamily="-107" charset="-128"/>
              </a:rPr>
              <a:t>DMARC.org</a:t>
            </a:r>
            <a:r>
              <a:rPr lang="en-US" sz="1200" kern="1200" baseline="0" dirty="0">
                <a:solidFill>
                  <a:schemeClr val="tx1"/>
                </a:solidFill>
                <a:latin typeface="Arial" pitchFamily="-107" charset="0"/>
                <a:ea typeface="ＭＳ Ｐゴシック" pitchFamily="-107" charset="-128"/>
                <a:cs typeface="ＭＳ Ｐゴシック" pitchFamily="-107" charset="-128"/>
              </a:rPr>
              <a:t>, summarizes the sending and receiving functional flow.</a:t>
            </a:r>
            <a:endParaRPr lang="en-US" dirty="0"/>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56</a:t>
            </a:fld>
            <a:endParaRPr lang="en-AU"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031"/>
          <p:cNvSpPr>
            <a:spLocks noGrp="1" noChangeArrowheads="1"/>
          </p:cNvSpPr>
          <p:nvPr>
            <p:ph type="sldNum" sz="quarter" idx="5"/>
          </p:nvPr>
        </p:nvSpPr>
        <p:spPr>
          <a:noFill/>
        </p:spPr>
        <p:txBody>
          <a:bodyPr/>
          <a:lstStyle/>
          <a:p>
            <a:fld id="{645F3BD3-6F3C-694C-8E1B-CF3CF7A9ECD3}" type="slidenum">
              <a:rPr lang="en-AU">
                <a:latin typeface="Arial" pitchFamily="-84" charset="0"/>
              </a:rPr>
              <a:pPr/>
              <a:t>57</a:t>
            </a:fld>
            <a:endParaRPr lang="en-AU" dirty="0">
              <a:latin typeface="Arial" pitchFamily="-84"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r>
              <a:rPr lang="en-US" dirty="0">
                <a:latin typeface="Arial" pitchFamily="-84" charset="0"/>
                <a:ea typeface="ＭＳ Ｐゴシック" pitchFamily="-84" charset="-128"/>
                <a:cs typeface="ＭＳ Ｐゴシック" pitchFamily="-84" charset="-128"/>
              </a:rPr>
              <a:t>Chapter 19 summary.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a:solidFill>
                  <a:schemeClr val="tx1"/>
                </a:solidFill>
                <a:effectLst/>
                <a:latin typeface="Arial" pitchFamily="-107" charset="0"/>
                <a:ea typeface="ＭＳ Ｐゴシック" pitchFamily="-107" charset="-128"/>
                <a:cs typeface="ＭＳ Ｐゴシック" pitchFamily="-107" charset="-128"/>
              </a:rPr>
              <a:t>Post Office Protocol (POP3) </a:t>
            </a:r>
            <a:r>
              <a:rPr lang="en-US" sz="1200" kern="1200" dirty="0">
                <a:solidFill>
                  <a:schemeClr val="tx1"/>
                </a:solidFill>
                <a:effectLst/>
                <a:latin typeface="Arial" pitchFamily="-107" charset="0"/>
                <a:ea typeface="ＭＳ Ｐゴシック" pitchFamily="-107" charset="-128"/>
                <a:cs typeface="ＭＳ Ｐゴシック" pitchFamily="-107" charset="-128"/>
              </a:rPr>
              <a:t>allows an email client (user agent) to download an email from an email server (MTA). POP3 user agents connect via TCP to the server (typically port 110). The user agent enters a username and password (either stored internally for convenience or entered each time by the user for stronger security). After authorization, the UA can issue POP3 commands to retrieve and delete mail. </a:t>
            </a:r>
            <a:endParaRPr lang="en-US" dirty="0"/>
          </a:p>
          <a:p>
            <a:endParaRPr lang="en-US" sz="1200" kern="1200" dirty="0">
              <a:solidFill>
                <a:schemeClr val="tx1"/>
              </a:solidFill>
              <a:effectLst/>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As with POP3, </a:t>
            </a:r>
            <a:r>
              <a:rPr lang="en-US" sz="1200" b="1" kern="1200" dirty="0">
                <a:solidFill>
                  <a:schemeClr val="tx1"/>
                </a:solidFill>
                <a:effectLst/>
                <a:latin typeface="Arial" pitchFamily="-107" charset="0"/>
                <a:ea typeface="ＭＳ Ｐゴシック" pitchFamily="-107" charset="-128"/>
                <a:cs typeface="ＭＳ Ｐゴシック" pitchFamily="-107" charset="-128"/>
              </a:rPr>
              <a:t>Internet Mail Access Protocol (IMAP) </a:t>
            </a:r>
            <a:r>
              <a:rPr lang="en-US" sz="1200" kern="1200" dirty="0">
                <a:solidFill>
                  <a:schemeClr val="tx1"/>
                </a:solidFill>
                <a:effectLst/>
                <a:latin typeface="Arial" pitchFamily="-107" charset="0"/>
                <a:ea typeface="ＭＳ Ｐゴシック" pitchFamily="-107" charset="-128"/>
                <a:cs typeface="ＭＳ Ｐゴシック" pitchFamily="-107" charset="-128"/>
              </a:rPr>
              <a:t>also enables an email client to access mail on an email server. IMAP also uses TCP, with server TCP port 143. IMAP is more complex than POP3. IMAP provides stronger authentication than POP3 and provides other functions not supported by POP3. </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6</a:t>
            </a:fld>
            <a:endParaRPr lang="en-AU"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dirty="0">
                <a:solidFill>
                  <a:schemeClr val="tx1"/>
                </a:solidFill>
                <a:effectLst/>
                <a:latin typeface="Arial" pitchFamily="-107" charset="0"/>
                <a:ea typeface="ＭＳ Ｐゴシック" pitchFamily="-107" charset="-128"/>
                <a:cs typeface="ＭＳ Ｐゴシック" pitchFamily="-107" charset="-128"/>
              </a:rPr>
              <a:t>RFC 5322 defines a format for text messages that are sent using electronic mail. It has been the standard for Internet-based text mail messages and remains in common use. In the RFC 5322 context, messages are viewed as having an envelope and contents. The envelope contains whatever information is needed to accomplish transmission and delivery. The contents compose the object to be delivered to the recipient. The RFC 5322 standard applies only to the contents. However, the content standard includes a set of header fields that may be used by the mail system to create the envelope, and the standard is intended to facilitate the acquisition of such information by programs. </a:t>
            </a:r>
            <a:endParaRPr lang="en-US" dirty="0"/>
          </a:p>
          <a:p>
            <a:endParaRPr lang="en-US" sz="1200" kern="1200" dirty="0">
              <a:solidFill>
                <a:schemeClr val="tx1"/>
              </a:solidFill>
              <a:effectLst/>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The overall structure of a message that conforms to RFC 5322 is very simple. A message consists of some number of header lines (</a:t>
            </a:r>
            <a:r>
              <a:rPr lang="en-US" sz="1200" i="1" kern="1200" dirty="0">
                <a:solidFill>
                  <a:schemeClr val="tx1"/>
                </a:solidFill>
                <a:effectLst/>
                <a:latin typeface="Arial" pitchFamily="-107" charset="0"/>
                <a:ea typeface="ＭＳ Ｐゴシック" pitchFamily="-107" charset="-128"/>
                <a:cs typeface="ＭＳ Ｐゴシック" pitchFamily="-107" charset="-128"/>
              </a:rPr>
              <a:t>the header</a:t>
            </a:r>
            <a:r>
              <a:rPr lang="en-US" sz="1200" kern="1200" dirty="0">
                <a:solidFill>
                  <a:schemeClr val="tx1"/>
                </a:solidFill>
                <a:effectLst/>
                <a:latin typeface="Arial" pitchFamily="-107" charset="0"/>
                <a:ea typeface="ＭＳ Ｐゴシック" pitchFamily="-107" charset="-128"/>
                <a:cs typeface="ＭＳ Ｐゴシック" pitchFamily="-107" charset="-128"/>
              </a:rPr>
              <a:t>) followed by unrestricted text (</a:t>
            </a:r>
            <a:r>
              <a:rPr lang="en-US" sz="1200" i="1" kern="1200" dirty="0">
                <a:solidFill>
                  <a:schemeClr val="tx1"/>
                </a:solidFill>
                <a:effectLst/>
                <a:latin typeface="Arial" pitchFamily="-107" charset="0"/>
                <a:ea typeface="ＭＳ Ｐゴシック" pitchFamily="-107" charset="-128"/>
                <a:cs typeface="ＭＳ Ｐゴシック" pitchFamily="-107" charset="-128"/>
              </a:rPr>
              <a:t>the body</a:t>
            </a:r>
            <a:r>
              <a:rPr lang="en-US" sz="1200" kern="1200" dirty="0">
                <a:solidFill>
                  <a:schemeClr val="tx1"/>
                </a:solidFill>
                <a:effectLst/>
                <a:latin typeface="Arial" pitchFamily="-107" charset="0"/>
                <a:ea typeface="ＭＳ Ｐゴシック" pitchFamily="-107" charset="-128"/>
                <a:cs typeface="ＭＳ Ｐゴシック" pitchFamily="-107" charset="-128"/>
              </a:rPr>
              <a:t>). The header is separated from the body by a blank line. Put differently, a message is ASCII text, and all lines up to the first blank line are assumed to be header lines used by the user agent part of the mail system. </a:t>
            </a:r>
            <a:endParaRPr lang="en-US" dirty="0"/>
          </a:p>
          <a:p>
            <a:endParaRPr lang="en-US" sz="1200" kern="1200" dirty="0">
              <a:solidFill>
                <a:schemeClr val="tx1"/>
              </a:solidFill>
              <a:effectLst/>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A header line usually consists of a keyword, followed by a colon, followed by the keyword’s arguments; the format allows a long line to be broken up into several lines. The most frequently used keywords are </a:t>
            </a:r>
            <a:r>
              <a:rPr lang="en-US" sz="1200" i="1" kern="1200" dirty="0">
                <a:solidFill>
                  <a:schemeClr val="tx1"/>
                </a:solidFill>
                <a:effectLst/>
                <a:latin typeface="Arial" pitchFamily="-107" charset="0"/>
                <a:ea typeface="ＭＳ Ｐゴシック" pitchFamily="-107" charset="-128"/>
                <a:cs typeface="ＭＳ Ｐゴシック" pitchFamily="-107" charset="-128"/>
              </a:rPr>
              <a:t>From</a:t>
            </a:r>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i="1" kern="1200" dirty="0">
                <a:solidFill>
                  <a:schemeClr val="tx1"/>
                </a:solidFill>
                <a:effectLst/>
                <a:latin typeface="Arial" pitchFamily="-107" charset="0"/>
                <a:ea typeface="ＭＳ Ｐゴシック" pitchFamily="-107" charset="-128"/>
                <a:cs typeface="ＭＳ Ｐゴシック" pitchFamily="-107" charset="-128"/>
              </a:rPr>
              <a:t>To</a:t>
            </a:r>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i="1" kern="1200" dirty="0">
                <a:solidFill>
                  <a:schemeClr val="tx1"/>
                </a:solidFill>
                <a:effectLst/>
                <a:latin typeface="Arial" pitchFamily="-107" charset="0"/>
                <a:ea typeface="ＭＳ Ｐゴシック" pitchFamily="-107" charset="-128"/>
                <a:cs typeface="ＭＳ Ｐゴシック" pitchFamily="-107" charset="-128"/>
              </a:rPr>
              <a:t>Subject</a:t>
            </a:r>
            <a:r>
              <a:rPr lang="en-US" sz="1200" kern="1200" dirty="0">
                <a:solidFill>
                  <a:schemeClr val="tx1"/>
                </a:solidFill>
                <a:effectLst/>
                <a:latin typeface="Arial" pitchFamily="-107" charset="0"/>
                <a:ea typeface="ＭＳ Ｐゴシック" pitchFamily="-107" charset="-128"/>
                <a:cs typeface="ＭＳ Ｐゴシック" pitchFamily="-107" charset="-128"/>
              </a:rPr>
              <a:t>, and </a:t>
            </a:r>
            <a:r>
              <a:rPr lang="en-US" sz="1200" i="1" kern="1200" dirty="0">
                <a:solidFill>
                  <a:schemeClr val="tx1"/>
                </a:solidFill>
                <a:effectLst/>
                <a:latin typeface="Arial" pitchFamily="-107" charset="0"/>
                <a:ea typeface="ＭＳ Ｐゴシック" pitchFamily="-107" charset="-128"/>
                <a:cs typeface="ＭＳ Ｐゴシック" pitchFamily="-107" charset="-128"/>
              </a:rPr>
              <a:t>Date</a:t>
            </a:r>
            <a:r>
              <a:rPr lang="en-US" sz="1200" kern="1200" dirty="0">
                <a:solidFill>
                  <a:schemeClr val="tx1"/>
                </a:solidFill>
                <a:effectLst/>
                <a:latin typeface="Arial" pitchFamily="-107" charset="0"/>
                <a:ea typeface="ＭＳ Ｐゴシック" pitchFamily="-107" charset="-128"/>
                <a:cs typeface="ＭＳ Ｐゴシック" pitchFamily="-107" charset="-128"/>
              </a:rPr>
              <a:t>. </a:t>
            </a:r>
            <a:endParaRPr lang="en-US" dirty="0"/>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pitchFamily="-107" charset="0"/>
                <a:ea typeface="ＭＳ Ｐゴシック" pitchFamily="-107" charset="-128"/>
                <a:cs typeface="ＭＳ Ｐゴシック" pitchFamily="-107" charset="-128"/>
              </a:rPr>
              <a:t>Another field that is commonly found in RFC 5322 headers is </a:t>
            </a:r>
            <a:r>
              <a:rPr lang="en-US" sz="1200" i="1" kern="1200" dirty="0">
                <a:solidFill>
                  <a:schemeClr val="tx1"/>
                </a:solidFill>
                <a:effectLst/>
                <a:latin typeface="Arial" pitchFamily="-107" charset="0"/>
                <a:ea typeface="ＭＳ Ｐゴシック" pitchFamily="-107" charset="-128"/>
                <a:cs typeface="ＭＳ Ｐゴシック" pitchFamily="-107" charset="-128"/>
              </a:rPr>
              <a:t>Message-ID</a:t>
            </a:r>
            <a:r>
              <a:rPr lang="en-US" sz="1200" kern="1200" dirty="0">
                <a:solidFill>
                  <a:schemeClr val="tx1"/>
                </a:solidFill>
                <a:effectLst/>
                <a:latin typeface="Arial" pitchFamily="-107" charset="0"/>
                <a:ea typeface="ＭＳ Ｐゴシック" pitchFamily="-107" charset="-128"/>
                <a:cs typeface="ＭＳ Ｐゴシック" pitchFamily="-107" charset="-128"/>
              </a:rPr>
              <a:t>. This field contains a unique identifier associated with this message. </a:t>
            </a:r>
            <a:endParaRPr lang="en-US" dirty="0"/>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7</a:t>
            </a:fld>
            <a:endParaRPr lang="en-AU"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Example message.</a:t>
            </a:r>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8</a:t>
            </a:fld>
            <a:endParaRPr lang="en-AU"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kern="1200" dirty="0">
                <a:solidFill>
                  <a:schemeClr val="tx1"/>
                </a:solidFill>
                <a:effectLst/>
                <a:latin typeface="Arial" pitchFamily="-107" charset="0"/>
                <a:ea typeface="ＭＳ Ｐゴシック" pitchFamily="-107" charset="-128"/>
                <a:cs typeface="ＭＳ Ｐゴシック" pitchFamily="-107" charset="-128"/>
              </a:rPr>
              <a:t>Multipurpose Internet Mail Extension (MIME) </a:t>
            </a:r>
            <a:r>
              <a:rPr lang="en-US" sz="1200" kern="1200" dirty="0">
                <a:solidFill>
                  <a:schemeClr val="tx1"/>
                </a:solidFill>
                <a:effectLst/>
                <a:latin typeface="Arial" pitchFamily="-107" charset="0"/>
                <a:ea typeface="ＭＳ Ｐゴシック" pitchFamily="-107" charset="-128"/>
                <a:cs typeface="ＭＳ Ｐゴシック" pitchFamily="-107" charset="-128"/>
              </a:rPr>
              <a:t>is an extension to the RFC 5322 framework that is intended to address some of the problems and limitations of the use of Simple Mail Transfer Protocol (SMTP) or some other mail transfer protocol and RFC 5322 for electronic mail. RFCs 2045 through 2049 define MIME, and there have been a number of updating documents since then.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effectLst/>
              <a:latin typeface="Arial" pitchFamily="-107" charset="0"/>
              <a:ea typeface="ＭＳ Ｐゴシック" pitchFamily="-107"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The MIME specification includes the following elements.</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1.  Five new message header fields are defined, which may be included in an</a:t>
            </a:r>
          </a:p>
          <a:p>
            <a:r>
              <a:rPr lang="en-US" sz="1200" kern="1200" baseline="0" dirty="0">
                <a:solidFill>
                  <a:schemeClr val="tx1"/>
                </a:solidFill>
                <a:latin typeface="Arial" pitchFamily="-107" charset="0"/>
                <a:ea typeface="ＭＳ Ｐゴシック" pitchFamily="-107" charset="-128"/>
                <a:cs typeface="ＭＳ Ｐゴシック" pitchFamily="-107" charset="-128"/>
              </a:rPr>
              <a:t>RFC 5322 header. These fields provide information about the body of the</a:t>
            </a:r>
          </a:p>
          <a:p>
            <a:r>
              <a:rPr lang="en-US" sz="1200" kern="1200" baseline="0" dirty="0">
                <a:solidFill>
                  <a:schemeClr val="tx1"/>
                </a:solidFill>
                <a:latin typeface="Arial" pitchFamily="-107" charset="0"/>
                <a:ea typeface="ＭＳ Ｐゴシック" pitchFamily="-107" charset="-128"/>
                <a:cs typeface="ＭＳ Ｐゴシック" pitchFamily="-107" charset="-128"/>
              </a:rPr>
              <a:t>message.</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2.  A number of content formats are defined, thus standardizing representations</a:t>
            </a:r>
          </a:p>
          <a:p>
            <a:r>
              <a:rPr lang="en-US" sz="1200" kern="1200" baseline="0" dirty="0">
                <a:solidFill>
                  <a:schemeClr val="tx1"/>
                </a:solidFill>
                <a:latin typeface="Arial" pitchFamily="-107" charset="0"/>
                <a:ea typeface="ＭＳ Ｐゴシック" pitchFamily="-107" charset="-128"/>
                <a:cs typeface="ＭＳ Ｐゴシック" pitchFamily="-107" charset="-128"/>
              </a:rPr>
              <a:t>that support multimedia electronic mail.</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3.  Transfer encodings are defined that enable the conversion of any content format</a:t>
            </a:r>
          </a:p>
          <a:p>
            <a:r>
              <a:rPr lang="en-US" sz="1200" kern="1200" baseline="0" dirty="0">
                <a:solidFill>
                  <a:schemeClr val="tx1"/>
                </a:solidFill>
                <a:latin typeface="Arial" pitchFamily="-107" charset="0"/>
                <a:ea typeface="ＭＳ Ｐゴシック" pitchFamily="-107" charset="-128"/>
                <a:cs typeface="ＭＳ Ｐゴシック" pitchFamily="-107" charset="-128"/>
              </a:rPr>
              <a:t>into a form that is protected from alteration by the mail system.</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endParaRPr lang="en-US" dirty="0"/>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9</a:t>
            </a:fld>
            <a:endParaRPr lang="en-AU"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026"/>
          <p:cNvGrpSpPr>
            <a:grpSpLocks/>
          </p:cNvGrpSpPr>
          <p:nvPr/>
        </p:nvGrpSpPr>
        <p:grpSpPr bwMode="auto">
          <a:xfrm>
            <a:off x="3175" y="4267200"/>
            <a:ext cx="9140825" cy="2590800"/>
            <a:chOff x="2" y="2688"/>
            <a:chExt cx="5758" cy="1632"/>
          </a:xfrm>
        </p:grpSpPr>
        <p:sp>
          <p:nvSpPr>
            <p:cNvPr id="5" name="Freeform 1027"/>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grpSp>
          <p:nvGrpSpPr>
            <p:cNvPr id="6" name="Group 1028"/>
            <p:cNvGrpSpPr>
              <a:grpSpLocks/>
            </p:cNvGrpSpPr>
            <p:nvPr/>
          </p:nvGrpSpPr>
          <p:grpSpPr bwMode="auto">
            <a:xfrm>
              <a:off x="1776" y="3024"/>
              <a:ext cx="3929" cy="1290"/>
              <a:chOff x="1776" y="3024"/>
              <a:chExt cx="3929" cy="1290"/>
            </a:xfrm>
          </p:grpSpPr>
          <p:grpSp>
            <p:nvGrpSpPr>
              <p:cNvPr id="7" name="Group 1029"/>
              <p:cNvGrpSpPr>
                <a:grpSpLocks/>
              </p:cNvGrpSpPr>
              <p:nvPr/>
            </p:nvGrpSpPr>
            <p:grpSpPr bwMode="auto">
              <a:xfrm>
                <a:off x="2268" y="3934"/>
                <a:ext cx="638" cy="377"/>
                <a:chOff x="2268" y="3934"/>
                <a:chExt cx="638" cy="377"/>
              </a:xfrm>
            </p:grpSpPr>
            <p:sp>
              <p:nvSpPr>
                <p:cNvPr id="60" name="Oval 1030"/>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1" name="Oval 1031"/>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2" name="Oval 1032"/>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3" name="Oval 1033"/>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4" name="Oval 1034"/>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5" name="Oval 1035"/>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6" name="Oval 1036"/>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7" name="Oval 1037"/>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sp>
            <p:nvSpPr>
              <p:cNvPr id="8" name="Oval 1038"/>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9" name="Oval 1039"/>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0" name="Oval 1040"/>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1" name="Oval 1041"/>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2" name="Oval 1042"/>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3" name="Freeform 1043"/>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4" name="Freeform 1044"/>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5" name="Freeform 1045"/>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6" name="Freeform 1046"/>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7" name="Freeform 1047"/>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8" name="Freeform 1048"/>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9" name="Freeform 1049"/>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0" name="Freeform 1050"/>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1" name="Freeform 1051"/>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2" name="Freeform 1052"/>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3" name="Freeform 1053"/>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4" name="Freeform 1054"/>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5" name="Freeform 1055"/>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6" name="Freeform 1056"/>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7" name="Freeform 1057"/>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8" name="Freeform 1058"/>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9" name="Freeform 1059"/>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0" name="Freeform 1060"/>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1" name="Freeform 1061"/>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2" name="Freeform 1062"/>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3" name="Freeform 1063"/>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4" name="Freeform 1064"/>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5" name="Freeform 1065"/>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6" name="Freeform 1066"/>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7" name="Freeform 1067"/>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8" name="Freeform 1068"/>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9" name="Freeform 1069"/>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0" name="Freeform 1070"/>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1" name="Freeform 1071"/>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2" name="Freeform 1072"/>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3" name="Freeform 1073"/>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4" name="Freeform 1074"/>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5" name="Freeform 1075"/>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6" name="Freeform 1076"/>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7" name="Oval 1077"/>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nvGrpSpPr>
              <p:cNvPr id="48" name="Group 1078"/>
              <p:cNvGrpSpPr>
                <a:grpSpLocks/>
              </p:cNvGrpSpPr>
              <p:nvPr/>
            </p:nvGrpSpPr>
            <p:grpSpPr bwMode="auto">
              <a:xfrm>
                <a:off x="4546" y="3608"/>
                <a:ext cx="518" cy="319"/>
                <a:chOff x="4546" y="3608"/>
                <a:chExt cx="518" cy="319"/>
              </a:xfrm>
            </p:grpSpPr>
            <p:sp>
              <p:nvSpPr>
                <p:cNvPr id="54" name="Oval 1079"/>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5" name="Oval 1080"/>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6" name="Oval 1081"/>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7" name="Oval 1082"/>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8" name="Oval 1083"/>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9" name="Oval 1084"/>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nvGrpSpPr>
              <p:cNvPr id="49" name="Group 1085"/>
              <p:cNvGrpSpPr>
                <a:grpSpLocks/>
              </p:cNvGrpSpPr>
              <p:nvPr/>
            </p:nvGrpSpPr>
            <p:grpSpPr bwMode="auto">
              <a:xfrm>
                <a:off x="5381" y="3085"/>
                <a:ext cx="227" cy="132"/>
                <a:chOff x="5381" y="3085"/>
                <a:chExt cx="227" cy="132"/>
              </a:xfrm>
            </p:grpSpPr>
            <p:sp>
              <p:nvSpPr>
                <p:cNvPr id="50" name="Oval 1086"/>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1" name="Oval 1087"/>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2" name="Oval 1088"/>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3" name="Oval 1089"/>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grpSp>
      <p:sp>
        <p:nvSpPr>
          <p:cNvPr id="69698" name="Rectangle 1090"/>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69699" name="Rectangle 1091"/>
          <p:cNvSpPr>
            <a:spLocks noGrp="1" noChangeArrowheads="1"/>
          </p:cNvSpPr>
          <p:nvPr>
            <p:ph type="subTitle" sz="quarter" idx="1"/>
          </p:nvPr>
        </p:nvSpPr>
        <p:spPr>
          <a:xfrm>
            <a:off x="1371600" y="3886200"/>
            <a:ext cx="6400800" cy="1752600"/>
          </a:xfrm>
        </p:spPr>
        <p:txBody>
          <a:bodyPr/>
          <a:lstStyle>
            <a:lvl1pPr marL="0" indent="0" algn="ctr">
              <a:buFont typeface="Wingdings" pitchFamily="-107" charset="2"/>
              <a:buNone/>
              <a:defRPr/>
            </a:lvl1pPr>
          </a:lstStyle>
          <a:p>
            <a:r>
              <a:rPr lang="en-US"/>
              <a:t>Click to edit Master subtitle style</a:t>
            </a:r>
          </a:p>
        </p:txBody>
      </p:sp>
      <p:sp>
        <p:nvSpPr>
          <p:cNvPr id="68" name="Rectangle 1092"/>
          <p:cNvSpPr>
            <a:spLocks noGrp="1" noChangeArrowheads="1"/>
          </p:cNvSpPr>
          <p:nvPr>
            <p:ph type="dt" sz="quarter" idx="10"/>
          </p:nvPr>
        </p:nvSpPr>
        <p:spPr/>
        <p:txBody>
          <a:bodyPr/>
          <a:lstStyle>
            <a:lvl1pPr>
              <a:defRPr/>
            </a:lvl1pPr>
          </a:lstStyle>
          <a:p>
            <a:pPr>
              <a:defRPr/>
            </a:pPr>
            <a:endParaRPr lang="en-US" dirty="0"/>
          </a:p>
        </p:txBody>
      </p:sp>
      <p:sp>
        <p:nvSpPr>
          <p:cNvPr id="69" name="Rectangle 1093"/>
          <p:cNvSpPr>
            <a:spLocks noGrp="1" noChangeArrowheads="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70" name="Rectangle 1094"/>
          <p:cNvSpPr>
            <a:spLocks noGrp="1" noChangeArrowheads="1"/>
          </p:cNvSpPr>
          <p:nvPr>
            <p:ph type="sldNum" sz="quarter" idx="12"/>
          </p:nvPr>
        </p:nvSpPr>
        <p:spPr/>
        <p:txBody>
          <a:bodyPr/>
          <a:lstStyle>
            <a:lvl1pPr>
              <a:defRPr/>
            </a:lvl1pPr>
          </a:lstStyle>
          <a:p>
            <a:pPr>
              <a:defRPr/>
            </a:pPr>
            <a:fld id="{2F3F2AB2-B8DE-BE47-A013-645DD366DA5C}"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a:t>© 2020 Pearson Education, Inc., Hoboken, NJ. All rights reserved.         </a:t>
            </a: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0A784ACF-4DF9-724B-8937-0CD171B77DEC}"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a:t>© 2020 Pearson Education, Inc., Hoboken, NJ. All rights reserved.         </a:t>
            </a: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5248521D-1F4E-784B-85AE-CEB7B598060C}"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5"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7" name="Group 16"/>
          <p:cNvGrpSpPr>
            <a:grpSpLocks/>
          </p:cNvGrpSpPr>
          <p:nvPr/>
        </p:nvGrpSpPr>
        <p:grpSpPr bwMode="auto">
          <a:xfrm>
            <a:off x="7546975" y="0"/>
            <a:ext cx="1597025" cy="6858000"/>
            <a:chOff x="7413812" y="0"/>
            <a:chExt cx="1597734" cy="6858000"/>
          </a:xfrm>
        </p:grpSpPr>
        <p:pic>
          <p:nvPicPr>
            <p:cNvPr id="8"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9"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11" name="Date Placeholder 3"/>
          <p:cNvSpPr>
            <a:spLocks noGrp="1"/>
          </p:cNvSpPr>
          <p:nvPr>
            <p:ph type="dt" sz="half" idx="10"/>
          </p:nvPr>
        </p:nvSpPr>
        <p:spPr>
          <a:xfrm>
            <a:off x="5257800" y="6356350"/>
            <a:ext cx="2133600" cy="365125"/>
          </a:xfrm>
        </p:spPr>
        <p:txBody>
          <a:bodyPr/>
          <a:lstStyle>
            <a:lvl1pPr>
              <a:defRPr smtClean="0">
                <a:solidFill>
                  <a:schemeClr val="tx2"/>
                </a:solidFill>
              </a:defRPr>
            </a:lvl1pPr>
          </a:lstStyle>
          <a:p>
            <a:pPr>
              <a:defRPr/>
            </a:pPr>
            <a:endParaRPr lang="en-US" dirty="0"/>
          </a:p>
        </p:txBody>
      </p:sp>
      <p:sp>
        <p:nvSpPr>
          <p:cNvPr id="12" name="Footer Placeholder 4"/>
          <p:cNvSpPr>
            <a:spLocks noGrp="1"/>
          </p:cNvSpPr>
          <p:nvPr>
            <p:ph type="ftr" sz="quarter" idx="11"/>
          </p:nvPr>
        </p:nvSpPr>
        <p:spPr>
          <a:xfrm>
            <a:off x="1752600" y="6356350"/>
            <a:ext cx="2895600" cy="365125"/>
          </a:xfrm>
        </p:spPr>
        <p:txBody>
          <a:bodyPr/>
          <a:lstStyle>
            <a:lvl1pPr>
              <a:defRPr dirty="0">
                <a:solidFill>
                  <a:schemeClr val="tx2"/>
                </a:solidFill>
              </a:defRPr>
            </a:lvl1pPr>
          </a:lstStyle>
          <a:p>
            <a:pPr>
              <a:defRPr/>
            </a:pPr>
            <a:r>
              <a:rPr lang="en-US"/>
              <a:t>© 2020 Pearson Education, Inc., Hoboken, NJ. All rights reserved.         </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9ED48F9B-91BA-5241-927F-DFD69C82FCF7}" type="slidenum">
              <a:rPr lang="en-US"/>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with Picture">
    <p:bg>
      <p:bgRef idx="1002">
        <a:schemeClr val="bg2"/>
      </p:bgRef>
    </p:bg>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6"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5" name="Group 16"/>
          <p:cNvGrpSpPr>
            <a:grpSpLocks/>
          </p:cNvGrpSpPr>
          <p:nvPr/>
        </p:nvGrpSpPr>
        <p:grpSpPr bwMode="auto">
          <a:xfrm>
            <a:off x="7546975" y="0"/>
            <a:ext cx="1597025" cy="6858000"/>
            <a:chOff x="7413812" y="0"/>
            <a:chExt cx="1597734" cy="6858000"/>
          </a:xfrm>
        </p:grpSpPr>
        <p:pic>
          <p:nvPicPr>
            <p:cNvPr id="9"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10"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1"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14" name="Picture Placeholder 13"/>
          <p:cNvSpPr>
            <a:spLocks noGrp="1"/>
          </p:cNvSpPr>
          <p:nvPr>
            <p:ph type="pic" sz="quarter" idx="12"/>
          </p:nvPr>
        </p:nvSpPr>
        <p:spPr>
          <a:xfrm>
            <a:off x="3307977" y="950260"/>
            <a:ext cx="2528046" cy="2528046"/>
          </a:xfrm>
          <a:prstGeom prst="ellipse">
            <a:avLst/>
          </a:prstGeom>
          <a:solidFill>
            <a:schemeClr val="bg1">
              <a:lumMod val="85000"/>
            </a:schemeClr>
          </a:solidFill>
          <a:ln w="101600">
            <a:noFill/>
            <a:miter lim="800000"/>
          </a:ln>
          <a:effectLst>
            <a:innerShdw blurRad="762000">
              <a:schemeClr val="accent1">
                <a:alpha val="80000"/>
              </a:schemeClr>
            </a:innerShdw>
            <a:softEdge rad="317500"/>
          </a:effectLst>
        </p:spPr>
        <p:txBody>
          <a:bodyPr rtlCol="0">
            <a:normAutofit/>
          </a:bodyPr>
          <a:lstStyle>
            <a:lvl1pPr marL="0" indent="0" algn="ctr" defTabSz="914400" rtl="0" eaLnBrk="1" latinLnBrk="0" hangingPunct="1">
              <a:spcBef>
                <a:spcPts val="2400"/>
              </a:spcBef>
              <a:buClr>
                <a:schemeClr val="accent1">
                  <a:lumMod val="60000"/>
                  <a:lumOff val="40000"/>
                </a:schemeClr>
              </a:buClr>
              <a:buFont typeface="Candara" pitchFamily="34" charset="0"/>
              <a:buNone/>
              <a:defRPr sz="2400" kern="1200">
                <a:solidFill>
                  <a:schemeClr val="tx2"/>
                </a:solidFill>
                <a:latin typeface="+mn-lt"/>
                <a:ea typeface="+mn-ea"/>
                <a:cs typeface="+mn-cs"/>
              </a:defRPr>
            </a:lvl1pPr>
          </a:lstStyle>
          <a:p>
            <a:pPr lvl="0"/>
            <a:r>
              <a:rPr lang="en-US" noProof="0" dirty="0"/>
              <a:t>Click icon to add picture</a:t>
            </a:r>
            <a:endParaRPr noProof="0" dirty="0"/>
          </a:p>
        </p:txBody>
      </p:sp>
      <p:sp>
        <p:nvSpPr>
          <p:cNvPr id="12" name="Date Placeholder 3"/>
          <p:cNvSpPr>
            <a:spLocks noGrp="1"/>
          </p:cNvSpPr>
          <p:nvPr>
            <p:ph type="dt" sz="half" idx="13"/>
          </p:nvPr>
        </p:nvSpPr>
        <p:spPr>
          <a:xfrm>
            <a:off x="5257800" y="6356350"/>
            <a:ext cx="2133600" cy="365125"/>
          </a:xfrm>
        </p:spPr>
        <p:txBody>
          <a:bodyPr/>
          <a:lstStyle>
            <a:lvl1pPr>
              <a:defRPr dirty="0">
                <a:solidFill>
                  <a:schemeClr val="tx2"/>
                </a:solidFill>
              </a:defRPr>
            </a:lvl1pPr>
          </a:lstStyle>
          <a:p>
            <a:pPr>
              <a:defRPr/>
            </a:pPr>
            <a:endParaRPr lang="en-US" dirty="0"/>
          </a:p>
        </p:txBody>
      </p:sp>
      <p:sp>
        <p:nvSpPr>
          <p:cNvPr id="13" name="Footer Placeholder 4"/>
          <p:cNvSpPr>
            <a:spLocks noGrp="1"/>
          </p:cNvSpPr>
          <p:nvPr>
            <p:ph type="ftr" sz="quarter" idx="14"/>
          </p:nvPr>
        </p:nvSpPr>
        <p:spPr>
          <a:xfrm>
            <a:off x="1752600" y="6356350"/>
            <a:ext cx="2895600" cy="365125"/>
          </a:xfrm>
        </p:spPr>
        <p:txBody>
          <a:bodyPr/>
          <a:lstStyle>
            <a:lvl1pPr>
              <a:defRPr dirty="0">
                <a:solidFill>
                  <a:schemeClr val="tx2"/>
                </a:solidFill>
              </a:defRPr>
            </a:lvl1pPr>
          </a:lstStyle>
          <a:p>
            <a:pPr>
              <a:defRPr/>
            </a:pPr>
            <a:r>
              <a:rPr lang="en-US"/>
              <a:t>© 2020 Pearson Education, Inc., Hoboken, NJ. All rights reserved.         </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grpSp>
        <p:nvGrpSpPr>
          <p:cNvPr id="4" name="Group 9"/>
          <p:cNvGrpSpPr>
            <a:grpSpLocks/>
          </p:cNvGrpSpPr>
          <p:nvPr/>
        </p:nvGrpSpPr>
        <p:grpSpPr bwMode="auto">
          <a:xfrm>
            <a:off x="0" y="0"/>
            <a:ext cx="9144000" cy="1190625"/>
            <a:chOff x="0" y="0"/>
            <a:chExt cx="9144000" cy="1191256"/>
          </a:xfrm>
        </p:grpSpPr>
        <p:pic>
          <p:nvPicPr>
            <p:cNvPr id="5" name="Picture 7"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grpSp>
        <p:nvGrpSpPr>
          <p:cNvPr id="7" name="Group 10"/>
          <p:cNvGrpSpPr>
            <a:grpSpLocks/>
          </p:cNvGrpSpPr>
          <p:nvPr/>
        </p:nvGrpSpPr>
        <p:grpSpPr bwMode="auto">
          <a:xfrm flipV="1">
            <a:off x="0" y="5667375"/>
            <a:ext cx="9144000" cy="1190625"/>
            <a:chOff x="0" y="0"/>
            <a:chExt cx="9144000" cy="1191256"/>
          </a:xfrm>
        </p:grpSpPr>
        <p:pic>
          <p:nvPicPr>
            <p:cNvPr id="8" name="Picture 10"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9" name="Picture 11"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3259138"/>
            <a:ext cx="6035675" cy="339725"/>
          </a:xfrm>
          <a:prstGeom prst="rect">
            <a:avLst/>
          </a:prstGeom>
          <a:noFill/>
          <a:ln w="9525">
            <a:noFill/>
            <a:miter lim="800000"/>
            <a:headEnd/>
            <a:tailEnd/>
          </a:ln>
        </p:spPr>
      </p:pic>
      <p:sp>
        <p:nvSpPr>
          <p:cNvPr id="2" name="Title 1"/>
          <p:cNvSpPr>
            <a:spLocks noGrp="1"/>
          </p:cNvSpPr>
          <p:nvPr>
            <p:ph type="title"/>
          </p:nvPr>
        </p:nvSpPr>
        <p:spPr>
          <a:xfrm>
            <a:off x="1854200" y="1851212"/>
            <a:ext cx="5446714" cy="1730375"/>
          </a:xfrm>
        </p:spPr>
        <p:txBody>
          <a:bodyPr anchor="b"/>
          <a:lstStyle>
            <a:lvl1pPr algn="ctr">
              <a:lnSpc>
                <a:spcPts val="6800"/>
              </a:lnSpc>
              <a:defRPr sz="6500" b="0" cap="none" baseline="0">
                <a:latin typeface="+mj-lt"/>
              </a:defRPr>
            </a:lvl1pPr>
          </a:lstStyle>
          <a:p>
            <a:r>
              <a:rPr lang="en-US"/>
              <a:t>Click to edit Master title style</a:t>
            </a:r>
            <a:endParaRPr/>
          </a:p>
        </p:txBody>
      </p:sp>
      <p:sp>
        <p:nvSpPr>
          <p:cNvPr id="3" name="Text Placeholder 2"/>
          <p:cNvSpPr>
            <a:spLocks noGrp="1"/>
          </p:cNvSpPr>
          <p:nvPr>
            <p:ph type="body" idx="1"/>
          </p:nvPr>
        </p:nvSpPr>
        <p:spPr>
          <a:xfrm>
            <a:off x="1854200" y="3576918"/>
            <a:ext cx="5446714" cy="829982"/>
          </a:xfrm>
        </p:spPr>
        <p:txBody>
          <a:bodyPr>
            <a:normAutofit/>
          </a:bodyPr>
          <a:lstStyle>
            <a:lvl1pPr marL="0" indent="0" algn="ctr">
              <a:spcBef>
                <a:spcPts val="300"/>
              </a:spcBef>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1" name="Date Placeholder 3"/>
          <p:cNvSpPr>
            <a:spLocks noGrp="1"/>
          </p:cNvSpPr>
          <p:nvPr>
            <p:ph type="dt" sz="half" idx="10"/>
          </p:nvPr>
        </p:nvSpPr>
        <p:spPr/>
        <p:txBody>
          <a:bodyPr/>
          <a:lstStyle>
            <a:lvl1pPr>
              <a:defRPr smtClean="0"/>
            </a:lvl1pPr>
          </a:lstStyle>
          <a:p>
            <a:pPr>
              <a:defRPr/>
            </a:pPr>
            <a:endParaRPr lang="en-US" dirty="0"/>
          </a:p>
        </p:txBody>
      </p:sp>
      <p:sp>
        <p:nvSpPr>
          <p:cNvPr id="12" name="Footer Placeholder 4"/>
          <p:cNvSpPr>
            <a:spLocks noGrp="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13" name="Slide Number Placeholder 5"/>
          <p:cNvSpPr>
            <a:spLocks noGrp="1"/>
          </p:cNvSpPr>
          <p:nvPr>
            <p:ph type="sldNum" sz="quarter" idx="12"/>
          </p:nvPr>
        </p:nvSpPr>
        <p:spPr/>
        <p:txBody>
          <a:bodyPr/>
          <a:lstStyle>
            <a:lvl1pPr>
              <a:defRPr/>
            </a:lvl1pPr>
          </a:lstStyle>
          <a:p>
            <a:pPr>
              <a:defRPr/>
            </a:pPr>
            <a:fld id="{EC3F0E40-9566-FF47-84D5-E4C9DFD1FA8E}"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5" name="Group 6"/>
          <p:cNvGrpSpPr>
            <a:grpSpLocks/>
          </p:cNvGrpSpPr>
          <p:nvPr/>
        </p:nvGrpSpPr>
        <p:grpSpPr bwMode="auto">
          <a:xfrm>
            <a:off x="0" y="1373188"/>
            <a:ext cx="9144000" cy="5484812"/>
            <a:chOff x="0" y="1372650"/>
            <a:chExt cx="9144000" cy="5485350"/>
          </a:xfrm>
        </p:grpSpPr>
        <p:pic>
          <p:nvPicPr>
            <p:cNvPr id="6"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7"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792162"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766534"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10" name="Slide Number Placeholder 6"/>
          <p:cNvSpPr>
            <a:spLocks noGrp="1"/>
          </p:cNvSpPr>
          <p:nvPr>
            <p:ph type="sldNum" sz="quarter" idx="12"/>
          </p:nvPr>
        </p:nvSpPr>
        <p:spPr/>
        <p:txBody>
          <a:bodyPr/>
          <a:lstStyle>
            <a:lvl1pPr>
              <a:defRPr/>
            </a:lvl1pPr>
          </a:lstStyle>
          <a:p>
            <a:pPr>
              <a:defRPr/>
            </a:pPr>
            <a:fld id="{4FF0B399-20FE-C646-851D-65041BC80C79}" type="slidenum">
              <a:rPr lang="en-US"/>
              <a:pPr>
                <a:defRPr/>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7" name="Group 6"/>
          <p:cNvGrpSpPr>
            <a:grpSpLocks/>
          </p:cNvGrpSpPr>
          <p:nvPr/>
        </p:nvGrpSpPr>
        <p:grpSpPr bwMode="auto">
          <a:xfrm>
            <a:off x="0" y="1373188"/>
            <a:ext cx="9144000" cy="5484812"/>
            <a:chOff x="0" y="1372650"/>
            <a:chExt cx="9144000" cy="5485350"/>
          </a:xfrm>
        </p:grpSpPr>
        <p:pic>
          <p:nvPicPr>
            <p:cNvPr id="8"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9"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pic>
        <p:nvPicPr>
          <p:cNvPr id="10" name="Picture 9" descr="Overlay-HorizontalBridge.jpg"/>
          <p:cNvPicPr>
            <a:picLocks noChangeAspect="1"/>
          </p:cNvPicPr>
          <p:nvPr/>
        </p:nvPicPr>
        <p:blipFill>
          <a:blip r:embed="rId3"/>
          <a:srcRect t="23425" r="61031" b="39764"/>
          <a:stretch>
            <a:fillRect/>
          </a:stretch>
        </p:blipFill>
        <p:spPr>
          <a:xfrm>
            <a:off x="4765675" y="2460625"/>
            <a:ext cx="3563938" cy="98425"/>
          </a:xfrm>
          <a:prstGeom prst="rect">
            <a:avLst/>
          </a:prstGeom>
          <a:solidFill>
            <a:schemeClr val="bg2">
              <a:lumMod val="40000"/>
              <a:lumOff val="60000"/>
            </a:schemeClr>
          </a:solidFill>
        </p:spPr>
      </p:pic>
      <p:pic>
        <p:nvPicPr>
          <p:cNvPr id="11" name="Picture 10" descr="Overlay-HorizontalBridge.jpg"/>
          <p:cNvPicPr>
            <a:picLocks noChangeAspect="1"/>
          </p:cNvPicPr>
          <p:nvPr/>
        </p:nvPicPr>
        <p:blipFill>
          <a:blip r:embed="rId3"/>
          <a:srcRect t="23425" r="61031" b="39764"/>
          <a:stretch>
            <a:fillRect/>
          </a:stretch>
        </p:blipFill>
        <p:spPr>
          <a:xfrm>
            <a:off x="779463" y="2460625"/>
            <a:ext cx="3563937" cy="98425"/>
          </a:xfrm>
          <a:prstGeom prst="rect">
            <a:avLst/>
          </a:prstGeom>
          <a:solidFill>
            <a:schemeClr val="bg2">
              <a:lumMod val="40000"/>
              <a:lumOff val="60000"/>
            </a:schemeClr>
          </a:solidFill>
        </p:spPr>
      </p:pic>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777240"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77240"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766048"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66048"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2" name="Date Placeholder 6"/>
          <p:cNvSpPr>
            <a:spLocks noGrp="1"/>
          </p:cNvSpPr>
          <p:nvPr>
            <p:ph type="dt" sz="half" idx="10"/>
          </p:nvPr>
        </p:nvSpPr>
        <p:spPr/>
        <p:txBody>
          <a:bodyPr/>
          <a:lstStyle>
            <a:lvl1pPr>
              <a:defRPr/>
            </a:lvl1pPr>
          </a:lstStyle>
          <a:p>
            <a:pPr>
              <a:defRPr/>
            </a:pPr>
            <a:endParaRPr lang="en-US" dirty="0"/>
          </a:p>
        </p:txBody>
      </p:sp>
      <p:sp>
        <p:nvSpPr>
          <p:cNvPr id="13" name="Footer Placeholder 7"/>
          <p:cNvSpPr>
            <a:spLocks noGrp="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14" name="Slide Number Placeholder 8"/>
          <p:cNvSpPr>
            <a:spLocks noGrp="1"/>
          </p:cNvSpPr>
          <p:nvPr>
            <p:ph type="sldNum" sz="quarter" idx="12"/>
          </p:nvPr>
        </p:nvSpPr>
        <p:spPr/>
        <p:txBody>
          <a:bodyPr/>
          <a:lstStyle>
            <a:lvl1pPr>
              <a:defRPr/>
            </a:lvl1pPr>
          </a:lstStyle>
          <a:p>
            <a:pPr>
              <a:defRPr/>
            </a:pPr>
            <a:fld id="{3E06906F-F82C-C24B-ADFB-A876A59C3E1B}" type="slidenum">
              <a:rPr lang="en-US"/>
              <a:pPr>
                <a:defRPr/>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3" name="Group 6"/>
          <p:cNvGrpSpPr>
            <a:grpSpLocks/>
          </p:cNvGrpSpPr>
          <p:nvPr/>
        </p:nvGrpSpPr>
        <p:grpSpPr bwMode="auto">
          <a:xfrm>
            <a:off x="0" y="1373188"/>
            <a:ext cx="9144000" cy="5484812"/>
            <a:chOff x="0" y="1372650"/>
            <a:chExt cx="9144000" cy="5485350"/>
          </a:xfrm>
        </p:grpSpPr>
        <p:pic>
          <p:nvPicPr>
            <p:cNvPr id="4"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5"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6" name="Date Placeholder 2"/>
          <p:cNvSpPr>
            <a:spLocks noGrp="1"/>
          </p:cNvSpPr>
          <p:nvPr>
            <p:ph type="dt" sz="half" idx="10"/>
          </p:nvPr>
        </p:nvSpPr>
        <p:spPr/>
        <p:txBody>
          <a:bodyPr/>
          <a:lstStyle>
            <a:lvl1pPr>
              <a:defRPr/>
            </a:lvl1pPr>
          </a:lstStyle>
          <a:p>
            <a:pPr>
              <a:defRPr/>
            </a:pPr>
            <a:endParaRPr lang="en-US" dirty="0"/>
          </a:p>
        </p:txBody>
      </p:sp>
      <p:sp>
        <p:nvSpPr>
          <p:cNvPr id="7" name="Footer Placeholder 3"/>
          <p:cNvSpPr>
            <a:spLocks noGrp="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8" name="Slide Number Placeholder 4"/>
          <p:cNvSpPr>
            <a:spLocks noGrp="1"/>
          </p:cNvSpPr>
          <p:nvPr>
            <p:ph type="sldNum" sz="quarter" idx="12"/>
          </p:nvPr>
        </p:nvSpPr>
        <p:spPr/>
        <p:txBody>
          <a:bodyPr/>
          <a:lstStyle>
            <a:lvl1pPr>
              <a:defRPr/>
            </a:lvl1pPr>
          </a:lstStyle>
          <a:p>
            <a:pPr>
              <a:defRPr/>
            </a:pPr>
            <a:fld id="{2738C610-EA48-3F45-BACD-67F8C6BE9BE5}" type="slidenum">
              <a:rPr lang="en-US"/>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3" name="Date Placeholder 1"/>
          <p:cNvSpPr>
            <a:spLocks noGrp="1"/>
          </p:cNvSpPr>
          <p:nvPr>
            <p:ph type="dt" sz="half" idx="10"/>
          </p:nvPr>
        </p:nvSpPr>
        <p:spPr/>
        <p:txBody>
          <a:bodyPr/>
          <a:lstStyle>
            <a:lvl1pPr>
              <a:defRPr/>
            </a:lvl1pPr>
          </a:lstStyle>
          <a:p>
            <a:pPr>
              <a:defRPr/>
            </a:pPr>
            <a:endParaRPr lang="en-US" dirty="0"/>
          </a:p>
        </p:txBody>
      </p:sp>
      <p:sp>
        <p:nvSpPr>
          <p:cNvPr id="4" name="Footer Placeholder 2"/>
          <p:cNvSpPr>
            <a:spLocks noGrp="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5" name="Slide Number Placeholder 3"/>
          <p:cNvSpPr>
            <a:spLocks noGrp="1"/>
          </p:cNvSpPr>
          <p:nvPr>
            <p:ph type="sldNum" sz="quarter" idx="12"/>
          </p:nvPr>
        </p:nvSpPr>
        <p:spPr/>
        <p:txBody>
          <a:bodyPr/>
          <a:lstStyle>
            <a:lvl1pPr>
              <a:defRPr/>
            </a:lvl1pPr>
          </a:lstStyle>
          <a:p>
            <a:pPr>
              <a:defRPr/>
            </a:pPr>
            <a:fld id="{7A0671E9-418D-2440-8FFC-982A85567CAA}"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idx="1"/>
          </p:nvPr>
        </p:nvSpPr>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a:t>© 2020 Pearson Education, Inc., Hoboken, NJ. All rights reserved.         </a:t>
            </a: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43425F2E-304D-7D47-8BFB-18F22DFB059D}"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5" name="Group 11"/>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776" cy="1537447"/>
          </a:xfrm>
        </p:spPr>
        <p:txBody>
          <a:bodyPr anchor="b"/>
          <a:lstStyle>
            <a:lvl1pPr algn="ctr">
              <a:lnSpc>
                <a:spcPct val="100000"/>
              </a:lnSpc>
              <a:defRPr sz="3600" b="0"/>
            </a:lvl1pPr>
          </a:lstStyle>
          <a:p>
            <a:r>
              <a:rPr lang="en-US"/>
              <a:t>Click to edit Master title style</a:t>
            </a:r>
            <a:endParaRPr/>
          </a:p>
        </p:txBody>
      </p:sp>
      <p:sp>
        <p:nvSpPr>
          <p:cNvPr id="3" name="Content Placeholder 2"/>
          <p:cNvSpPr>
            <a:spLocks noGrp="1"/>
          </p:cNvSpPr>
          <p:nvPr>
            <p:ph idx="1"/>
          </p:nvPr>
        </p:nvSpPr>
        <p:spPr>
          <a:xfrm>
            <a:off x="4885859" y="381001"/>
            <a:ext cx="3813174" cy="5697537"/>
          </a:xfrm>
        </p:spPr>
        <p:txBody>
          <a:bodyPr>
            <a:normAutofit/>
          </a:bodyPr>
          <a:lstStyle>
            <a:lvl1pPr>
              <a:defRPr sz="2400" b="0"/>
            </a:lvl1pPr>
            <a:lvl2pPr>
              <a:defRPr sz="2200" b="0"/>
            </a:lvl2pPr>
            <a:lvl3pPr>
              <a:defRPr sz="2000" b="0"/>
            </a:lvl3pPr>
            <a:lvl4pPr>
              <a:defRPr sz="1800" b="0"/>
            </a:lvl4pPr>
            <a:lvl5pPr>
              <a:defRPr sz="1800" b="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381000" y="2209801"/>
            <a:ext cx="3612776" cy="3200400"/>
          </a:xfrm>
        </p:spPr>
        <p:txBody>
          <a:bodyPr>
            <a:normAutofit/>
          </a:bodyPr>
          <a:lstStyle>
            <a:lvl1pPr marL="0" indent="0" algn="ctr">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dirty="0">
                <a:solidFill>
                  <a:schemeClr val="tx2"/>
                </a:solidFill>
              </a:defRPr>
            </a:lvl1pPr>
          </a:lstStyle>
          <a:p>
            <a:pPr>
              <a:defRPr/>
            </a:pPr>
            <a:r>
              <a:rPr lang="en-US"/>
              <a:t>© 2020 Pearson Education, Inc., Hoboken, NJ. All rights reserved.         </a:t>
            </a:r>
            <a:endParaRPr lang="en-US" dirty="0"/>
          </a:p>
        </p:txBody>
      </p:sp>
      <p:sp>
        <p:nvSpPr>
          <p:cNvPr id="10" name="Slide Number Placeholder 6"/>
          <p:cNvSpPr>
            <a:spLocks noGrp="1"/>
          </p:cNvSpPr>
          <p:nvPr>
            <p:ph type="sldNum" sz="quarter" idx="12"/>
          </p:nvPr>
        </p:nvSpPr>
        <p:spPr/>
        <p:txBody>
          <a:bodyPr/>
          <a:lstStyle>
            <a:lvl1pPr algn="ctr">
              <a:defRPr smtClean="0">
                <a:solidFill>
                  <a:schemeClr val="tx2">
                    <a:lumMod val="40000"/>
                    <a:lumOff val="60000"/>
                  </a:schemeClr>
                </a:solidFill>
              </a:defRPr>
            </a:lvl1pPr>
          </a:lstStyle>
          <a:p>
            <a:pPr>
              <a:defRPr/>
            </a:pPr>
            <a:fld id="{8CA6F8B6-D79F-7D42-8296-26A8574CEF86}" type="slidenum">
              <a:rPr lang="en-US"/>
              <a:pPr>
                <a:defRPr/>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solidFill>
              <a:schemeClr val="accent1">
                <a:lumMod val="40000"/>
                <a:lumOff val="60000"/>
                <a:alpha val="40000"/>
              </a:schemeClr>
            </a:solidFill>
            <a:miter lim="800000"/>
          </a:ln>
          <a:effectLst>
            <a:innerShdw blurRad="457200">
              <a:schemeClr val="accent1">
                <a:alpha val="80000"/>
              </a:schemeClr>
            </a:innerShdw>
            <a:softEdge rad="3175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p:txBody>
          <a:bodyPr/>
          <a:lstStyle>
            <a:lvl1pPr>
              <a:defRPr/>
            </a:lvl1pPr>
          </a:lstStyle>
          <a:p>
            <a:pPr>
              <a:defRPr/>
            </a:pPr>
            <a:endParaRPr lang="en-US" dirty="0"/>
          </a:p>
        </p:txBody>
      </p:sp>
      <p:sp>
        <p:nvSpPr>
          <p:cNvPr id="7" name="Footer Placeholder 5"/>
          <p:cNvSpPr>
            <a:spLocks noGrp="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8" name="Slide Number Placeholder 6"/>
          <p:cNvSpPr>
            <a:spLocks noGrp="1"/>
          </p:cNvSpPr>
          <p:nvPr>
            <p:ph type="sldNum" sz="quarter" idx="12"/>
          </p:nvPr>
        </p:nvSpPr>
        <p:spPr/>
        <p:txBody>
          <a:bodyPr/>
          <a:lstStyle>
            <a:lvl1pPr>
              <a:defRPr/>
            </a:lvl1pPr>
          </a:lstStyle>
          <a:p>
            <a:pPr>
              <a:defRPr/>
            </a:pPr>
            <a:fld id="{D5C89D08-05CB-8041-A6F5-8B39A23581E0}" type="slidenum">
              <a:rPr lang="en-US"/>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5" name="Group 8"/>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noFill/>
            <a:miter lim="800000"/>
          </a:ln>
          <a:effectLst>
            <a:innerShdw blurRad="457200">
              <a:schemeClr val="tx1">
                <a:lumMod val="50000"/>
                <a:lumOff val="50000"/>
                <a:alpha val="80000"/>
              </a:schemeClr>
            </a:innerShdw>
            <a:softEdge rad="12700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10" name="Slide Number Placeholder 6"/>
          <p:cNvSpPr>
            <a:spLocks noGrp="1"/>
          </p:cNvSpPr>
          <p:nvPr>
            <p:ph type="sldNum" sz="quarter" idx="12"/>
          </p:nvPr>
        </p:nvSpPr>
        <p:spPr/>
        <p:txBody>
          <a:bodyPr/>
          <a:lstStyle>
            <a:lvl1pPr>
              <a:defRPr/>
            </a:lvl1pPr>
          </a:lstStyle>
          <a:p>
            <a:pPr>
              <a:defRPr/>
            </a:pPr>
            <a:fld id="{5D128D79-964E-A448-8064-06DBA4282F16}" type="slidenum">
              <a:rPr lang="en-US"/>
              <a:pPr>
                <a:defRPr/>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B6193134-7B2A-5144-91AA-8D21FF7C19B5}" type="slidenum">
              <a:rPr lang="en-US"/>
              <a:pPr>
                <a:defRPr/>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4" name="Group 10"/>
          <p:cNvGrpSpPr>
            <a:grpSpLocks/>
          </p:cNvGrpSpPr>
          <p:nvPr/>
        </p:nvGrpSpPr>
        <p:grpSpPr bwMode="auto">
          <a:xfrm>
            <a:off x="0" y="0"/>
            <a:ext cx="7696200" cy="6858000"/>
            <a:chOff x="0" y="0"/>
            <a:chExt cx="7696200" cy="6858000"/>
          </a:xfrm>
        </p:grpSpPr>
        <p:pic>
          <p:nvPicPr>
            <p:cNvPr id="5" name="Picture 7" descr="Overlay-Blank.jpg"/>
            <p:cNvPicPr>
              <a:picLocks noChangeAspect="1"/>
            </p:cNvPicPr>
            <p:nvPr userDrawn="1"/>
          </p:nvPicPr>
          <p:blipFill>
            <a:blip r:embed="rId2"/>
            <a:srcRect l="1471" r="16862"/>
            <a:stretch>
              <a:fillRect/>
            </a:stretch>
          </p:blipFill>
          <p:spPr bwMode="auto">
            <a:xfrm>
              <a:off x="0" y="0"/>
              <a:ext cx="7467600"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7428309" y="0"/>
              <a:ext cx="267891" cy="6858000"/>
            </a:xfrm>
            <a:prstGeom prst="rect">
              <a:avLst/>
            </a:prstGeom>
            <a:noFill/>
            <a:ln w="9525">
              <a:noFill/>
              <a:miter lim="800000"/>
              <a:headEnd/>
              <a:tailEnd/>
            </a:ln>
          </p:spPr>
        </p:pic>
      </p:grpSp>
      <p:sp>
        <p:nvSpPr>
          <p:cNvPr id="2" name="Vertical Title 1"/>
          <p:cNvSpPr>
            <a:spLocks noGrp="1"/>
          </p:cNvSpPr>
          <p:nvPr>
            <p:ph type="title" orient="vert"/>
          </p:nvPr>
        </p:nvSpPr>
        <p:spPr>
          <a:xfrm>
            <a:off x="7620000" y="381001"/>
            <a:ext cx="1447800" cy="56975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381000" y="381001"/>
            <a:ext cx="6705600" cy="56975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9A747C69-A4E4-6642-9B2D-EA3DE70B39AF}"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a:t>Click to edit Master text styles</a:t>
            </a:r>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a:t>© 2020 Pearson Education, Inc., Hoboken, NJ. All rights reserved.         </a:t>
            </a: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B1DEA97C-F765-254E-B8F0-D14BC8CC3411}"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r>
              <a:rPr lang="en-US"/>
              <a:t>© 2020 Pearson Education, Inc., Hoboken, NJ. All rights reserved.         </a:t>
            </a: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0C2342BA-D990-8442-B68C-9929AF8682C4}"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AU"/>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7" name="Rectangle 67"/>
          <p:cNvSpPr>
            <a:spLocks noGrp="1" noChangeArrowheads="1"/>
          </p:cNvSpPr>
          <p:nvPr>
            <p:ph type="dt" sz="half" idx="10"/>
          </p:nvPr>
        </p:nvSpPr>
        <p:spPr>
          <a:ln/>
        </p:spPr>
        <p:txBody>
          <a:bodyPr/>
          <a:lstStyle>
            <a:lvl1pPr>
              <a:defRPr/>
            </a:lvl1pPr>
          </a:lstStyle>
          <a:p>
            <a:pPr>
              <a:defRPr/>
            </a:pPr>
            <a:endParaRPr lang="en-US" dirty="0"/>
          </a:p>
        </p:txBody>
      </p:sp>
      <p:sp>
        <p:nvSpPr>
          <p:cNvPr id="8" name="Rectangle 68"/>
          <p:cNvSpPr>
            <a:spLocks noGrp="1" noChangeArrowheads="1"/>
          </p:cNvSpPr>
          <p:nvPr>
            <p:ph type="ftr" sz="quarter" idx="11"/>
          </p:nvPr>
        </p:nvSpPr>
        <p:spPr>
          <a:ln/>
        </p:spPr>
        <p:txBody>
          <a:bodyPr/>
          <a:lstStyle>
            <a:lvl1pPr>
              <a:defRPr/>
            </a:lvl1pPr>
          </a:lstStyle>
          <a:p>
            <a:pPr>
              <a:defRPr/>
            </a:pPr>
            <a:r>
              <a:rPr lang="en-US"/>
              <a:t>© 2020 Pearson Education, Inc., Hoboken, NJ. All rights reserved.         </a:t>
            </a:r>
            <a:endParaRPr lang="en-US" dirty="0"/>
          </a:p>
        </p:txBody>
      </p:sp>
      <p:sp>
        <p:nvSpPr>
          <p:cNvPr id="9" name="Rectangle 69"/>
          <p:cNvSpPr>
            <a:spLocks noGrp="1" noChangeArrowheads="1"/>
          </p:cNvSpPr>
          <p:nvPr>
            <p:ph type="sldNum" sz="quarter" idx="12"/>
          </p:nvPr>
        </p:nvSpPr>
        <p:spPr>
          <a:ln/>
        </p:spPr>
        <p:txBody>
          <a:bodyPr/>
          <a:lstStyle>
            <a:lvl1pPr>
              <a:defRPr/>
            </a:lvl1pPr>
          </a:lstStyle>
          <a:p>
            <a:pPr>
              <a:defRPr/>
            </a:pPr>
            <a:fld id="{6D5C0AA9-1731-DB48-8BC9-0A079BBDC74B}"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Rectangle 67"/>
          <p:cNvSpPr>
            <a:spLocks noGrp="1" noChangeArrowheads="1"/>
          </p:cNvSpPr>
          <p:nvPr>
            <p:ph type="dt" sz="half" idx="10"/>
          </p:nvPr>
        </p:nvSpPr>
        <p:spPr>
          <a:ln/>
        </p:spPr>
        <p:txBody>
          <a:bodyPr/>
          <a:lstStyle>
            <a:lvl1pPr>
              <a:defRPr/>
            </a:lvl1pPr>
          </a:lstStyle>
          <a:p>
            <a:pPr>
              <a:defRPr/>
            </a:pPr>
            <a:endParaRPr lang="en-US" dirty="0"/>
          </a:p>
        </p:txBody>
      </p:sp>
      <p:sp>
        <p:nvSpPr>
          <p:cNvPr id="4" name="Rectangle 68"/>
          <p:cNvSpPr>
            <a:spLocks noGrp="1" noChangeArrowheads="1"/>
          </p:cNvSpPr>
          <p:nvPr>
            <p:ph type="ftr" sz="quarter" idx="11"/>
          </p:nvPr>
        </p:nvSpPr>
        <p:spPr>
          <a:ln/>
        </p:spPr>
        <p:txBody>
          <a:bodyPr/>
          <a:lstStyle>
            <a:lvl1pPr>
              <a:defRPr/>
            </a:lvl1pPr>
          </a:lstStyle>
          <a:p>
            <a:pPr>
              <a:defRPr/>
            </a:pPr>
            <a:r>
              <a:rPr lang="en-US"/>
              <a:t>© 2020 Pearson Education, Inc., Hoboken, NJ. All rights reserved.         </a:t>
            </a:r>
            <a:endParaRPr lang="en-US" dirty="0"/>
          </a:p>
        </p:txBody>
      </p:sp>
      <p:sp>
        <p:nvSpPr>
          <p:cNvPr id="5" name="Rectangle 69"/>
          <p:cNvSpPr>
            <a:spLocks noGrp="1" noChangeArrowheads="1"/>
          </p:cNvSpPr>
          <p:nvPr>
            <p:ph type="sldNum" sz="quarter" idx="12"/>
          </p:nvPr>
        </p:nvSpPr>
        <p:spPr>
          <a:ln/>
        </p:spPr>
        <p:txBody>
          <a:bodyPr/>
          <a:lstStyle>
            <a:lvl1pPr>
              <a:defRPr/>
            </a:lvl1pPr>
          </a:lstStyle>
          <a:p>
            <a:pPr>
              <a:defRPr/>
            </a:pPr>
            <a:fld id="{8188C0FA-934D-F44B-9062-2F8EA31D77D2}"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dirty="0"/>
          </a:p>
        </p:txBody>
      </p:sp>
      <p:sp>
        <p:nvSpPr>
          <p:cNvPr id="3" name="Rectangle 68"/>
          <p:cNvSpPr>
            <a:spLocks noGrp="1" noChangeArrowheads="1"/>
          </p:cNvSpPr>
          <p:nvPr>
            <p:ph type="ftr" sz="quarter" idx="11"/>
          </p:nvPr>
        </p:nvSpPr>
        <p:spPr>
          <a:ln/>
        </p:spPr>
        <p:txBody>
          <a:bodyPr/>
          <a:lstStyle>
            <a:lvl1pPr>
              <a:defRPr/>
            </a:lvl1pPr>
          </a:lstStyle>
          <a:p>
            <a:pPr>
              <a:defRPr/>
            </a:pPr>
            <a:r>
              <a:rPr lang="en-US"/>
              <a:t>© 2020 Pearson Education, Inc., Hoboken, NJ. All rights reserved.         </a:t>
            </a:r>
            <a:endParaRPr lang="en-US" dirty="0"/>
          </a:p>
        </p:txBody>
      </p:sp>
      <p:sp>
        <p:nvSpPr>
          <p:cNvPr id="4" name="Rectangle 69"/>
          <p:cNvSpPr>
            <a:spLocks noGrp="1" noChangeArrowheads="1"/>
          </p:cNvSpPr>
          <p:nvPr>
            <p:ph type="sldNum" sz="quarter" idx="12"/>
          </p:nvPr>
        </p:nvSpPr>
        <p:spPr>
          <a:ln/>
        </p:spPr>
        <p:txBody>
          <a:bodyPr/>
          <a:lstStyle>
            <a:lvl1pPr>
              <a:defRPr/>
            </a:lvl1pPr>
          </a:lstStyle>
          <a:p>
            <a:pPr>
              <a:defRPr/>
            </a:pPr>
            <a:fld id="{C74D2808-C20F-B845-A3F1-3BE5A6762A71}"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r>
              <a:rPr lang="en-US"/>
              <a:t>© 2020 Pearson Education, Inc., Hoboken, NJ. All rights reserved.         </a:t>
            </a: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6428AAE1-20AC-F044-AB6C-5ECE1B3CBC7F}"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r>
              <a:rPr lang="en-US"/>
              <a:t>© 2020 Pearson Education, Inc., Hoboken, NJ. All rights reserved.         </a:t>
            </a: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6BB4B591-ED0D-1E4B-9651-87E1B8B4B9DC}"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3175" y="4267200"/>
            <a:ext cx="9140825" cy="2590800"/>
            <a:chOff x="2" y="2688"/>
            <a:chExt cx="5758" cy="1632"/>
          </a:xfrm>
        </p:grpSpPr>
        <p:sp>
          <p:nvSpPr>
            <p:cNvPr id="68611"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grpSp>
          <p:nvGrpSpPr>
            <p:cNvPr id="1033" name="Group 4"/>
            <p:cNvGrpSpPr>
              <a:grpSpLocks/>
            </p:cNvGrpSpPr>
            <p:nvPr/>
          </p:nvGrpSpPr>
          <p:grpSpPr bwMode="auto">
            <a:xfrm>
              <a:off x="1776" y="3024"/>
              <a:ext cx="3929" cy="1290"/>
              <a:chOff x="1776" y="3024"/>
              <a:chExt cx="3929" cy="1290"/>
            </a:xfrm>
          </p:grpSpPr>
          <p:grpSp>
            <p:nvGrpSpPr>
              <p:cNvPr id="1034" name="Group 5"/>
              <p:cNvGrpSpPr>
                <a:grpSpLocks/>
              </p:cNvGrpSpPr>
              <p:nvPr userDrawn="1"/>
            </p:nvGrpSpPr>
            <p:grpSpPr bwMode="auto">
              <a:xfrm>
                <a:off x="2268" y="3934"/>
                <a:ext cx="638" cy="377"/>
                <a:chOff x="2268" y="3934"/>
                <a:chExt cx="638" cy="377"/>
              </a:xfrm>
            </p:grpSpPr>
            <p:sp>
              <p:nvSpPr>
                <p:cNvPr id="68614"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8615"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8616"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8617"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8618"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8619"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8620"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8621"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sp>
            <p:nvSpPr>
              <p:cNvPr id="68622"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8623"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8624"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8625"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8626"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8627"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28"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29"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30"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31"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32"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33"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34"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35"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36"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37"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38"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39"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40"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41"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42"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43"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44"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45"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46"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47"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48"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49"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50"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51"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52"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53"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54"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55"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56"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57"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58"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59"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60"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61"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nvGrpSpPr>
              <p:cNvPr id="1075" name="Group 54"/>
              <p:cNvGrpSpPr>
                <a:grpSpLocks/>
              </p:cNvGrpSpPr>
              <p:nvPr userDrawn="1"/>
            </p:nvGrpSpPr>
            <p:grpSpPr bwMode="auto">
              <a:xfrm>
                <a:off x="4546" y="3608"/>
                <a:ext cx="518" cy="319"/>
                <a:chOff x="4546" y="3608"/>
                <a:chExt cx="518" cy="319"/>
              </a:xfrm>
            </p:grpSpPr>
            <p:sp>
              <p:nvSpPr>
                <p:cNvPr id="68663"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8664"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8665"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8666"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8667"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8668"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nvGrpSpPr>
              <p:cNvPr id="1076" name="Group 61"/>
              <p:cNvGrpSpPr>
                <a:grpSpLocks/>
              </p:cNvGrpSpPr>
              <p:nvPr userDrawn="1"/>
            </p:nvGrpSpPr>
            <p:grpSpPr bwMode="auto">
              <a:xfrm>
                <a:off x="5381" y="3085"/>
                <a:ext cx="227" cy="132"/>
                <a:chOff x="5381" y="3085"/>
                <a:chExt cx="227" cy="132"/>
              </a:xfrm>
            </p:grpSpPr>
            <p:sp>
              <p:nvSpPr>
                <p:cNvPr id="68670"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8671"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8672"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8673"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grpSp>
      <p:sp>
        <p:nvSpPr>
          <p:cNvPr id="68674" name="Rectangle 66"/>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68675" name="Rectangle 67"/>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000000"/>
                  </a:outerShdw>
                </a:effectLst>
                <a:latin typeface="Arial" pitchFamily="-107" charset="0"/>
              </a:defRPr>
            </a:lvl1pPr>
          </a:lstStyle>
          <a:p>
            <a:pPr>
              <a:defRPr/>
            </a:pPr>
            <a:endParaRPr lang="en-US" dirty="0"/>
          </a:p>
        </p:txBody>
      </p:sp>
      <p:sp>
        <p:nvSpPr>
          <p:cNvPr id="68676" name="Rectangle 68"/>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effectLst>
                  <a:outerShdw blurRad="38100" dist="38100" dir="2700000" algn="tl">
                    <a:srgbClr val="000000"/>
                  </a:outerShdw>
                </a:effectLst>
                <a:latin typeface="Arial" pitchFamily="-107" charset="0"/>
              </a:defRPr>
            </a:lvl1pPr>
          </a:lstStyle>
          <a:p>
            <a:pPr>
              <a:defRPr/>
            </a:pPr>
            <a:r>
              <a:rPr lang="en-US"/>
              <a:t>© 2020 Pearson Education, Inc., Hoboken, NJ. All rights reserved.         </a:t>
            </a:r>
            <a:endParaRPr lang="en-US" dirty="0"/>
          </a:p>
        </p:txBody>
      </p:sp>
      <p:sp>
        <p:nvSpPr>
          <p:cNvPr id="68677" name="Rectangle 69"/>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latin typeface="Arial" pitchFamily="-107" charset="0"/>
              </a:defRPr>
            </a:lvl1pPr>
          </a:lstStyle>
          <a:p>
            <a:pPr>
              <a:defRPr/>
            </a:pPr>
            <a:fld id="{BAE742E5-0B39-C148-A46B-D9A9B26A77B5}" type="slidenum">
              <a:rPr lang="en-US"/>
              <a:pPr>
                <a:defRPr/>
              </a:pPr>
              <a:t>‹#›</a:t>
            </a:fld>
            <a:endParaRPr lang="en-US" dirty="0"/>
          </a:p>
        </p:txBody>
      </p:sp>
      <p:sp>
        <p:nvSpPr>
          <p:cNvPr id="68678" name="Rectangle 70"/>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696"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dt="0"/>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ＭＳ Ｐゴシック" pitchFamily="-107" charset="-128"/>
          <a:cs typeface="ＭＳ Ｐゴシック" pitchFamily="-107" charset="-128"/>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07" charset="0"/>
          <a:ea typeface="ＭＳ Ｐゴシック" pitchFamily="-107" charset="-128"/>
          <a:cs typeface="ＭＳ Ｐゴシック" pitchFamily="-107"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07" charset="0"/>
          <a:ea typeface="ＭＳ Ｐゴシック" pitchFamily="-107" charset="-128"/>
          <a:cs typeface="ＭＳ Ｐゴシック" pitchFamily="-107"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07" charset="0"/>
          <a:ea typeface="ＭＳ Ｐゴシック" pitchFamily="-107" charset="-128"/>
          <a:cs typeface="ＭＳ Ｐゴシック" pitchFamily="-107"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07" charset="0"/>
          <a:ea typeface="ＭＳ Ｐゴシック" pitchFamily="-107" charset="-128"/>
          <a:cs typeface="ＭＳ Ｐゴシック" pitchFamily="-107"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07"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07"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07"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07"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1" charset="2"/>
        <a:buChar char="Ø"/>
        <a:defRPr sz="3200">
          <a:solidFill>
            <a:schemeClr val="tx1"/>
          </a:solidFill>
          <a:effectLst>
            <a:outerShdw blurRad="38100" dist="38100" dir="2700000" algn="tl">
              <a:srgbClr val="000000"/>
            </a:outerShdw>
          </a:effectLst>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lr>
          <a:schemeClr val="tx2"/>
        </a:buClr>
        <a:buSzPct val="50000"/>
        <a:buFont typeface="Wingdings" pitchFamily="-1" charset="2"/>
        <a:buChar char="l"/>
        <a:defRPr sz="2800">
          <a:solidFill>
            <a:schemeClr val="tx1"/>
          </a:solidFill>
          <a:effectLst>
            <a:outerShdw blurRad="38100" dist="38100" dir="2700000" algn="tl">
              <a:srgbClr val="000000"/>
            </a:outerShdw>
          </a:effectLst>
          <a:latin typeface="+mn-lt"/>
          <a:ea typeface="ＭＳ Ｐゴシック" pitchFamily="-107"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pitchFamily="-107" charset="-128"/>
        </a:defRPr>
      </a:lvl3pPr>
      <a:lvl4pPr marL="1600200" indent="-228600" algn="l" rtl="0" eaLnBrk="0" fontAlgn="base" hangingPunct="0">
        <a:spcBef>
          <a:spcPct val="20000"/>
        </a:spcBef>
        <a:spcAft>
          <a:spcPct val="0"/>
        </a:spcAft>
        <a:buClr>
          <a:schemeClr val="folHlink"/>
        </a:buClr>
        <a:buSzPct val="50000"/>
        <a:buFont typeface="Wingdings" pitchFamily="-1" charset="2"/>
        <a:buChar char="l"/>
        <a:defRPr sz="2000">
          <a:solidFill>
            <a:schemeClr val="tx1"/>
          </a:solidFill>
          <a:effectLst>
            <a:outerShdw blurRad="38100" dist="38100" dir="2700000" algn="tl">
              <a:srgbClr val="000000"/>
            </a:outerShdw>
          </a:effectLst>
          <a:latin typeface="+mn-lt"/>
          <a:ea typeface="ＭＳ Ｐゴシック" pitchFamily="-107"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314" name="Title Placeholder 1"/>
          <p:cNvSpPr>
            <a:spLocks noGrp="1"/>
          </p:cNvSpPr>
          <p:nvPr>
            <p:ph type="title"/>
          </p:nvPr>
        </p:nvSpPr>
        <p:spPr bwMode="auto">
          <a:xfrm>
            <a:off x="792163" y="39688"/>
            <a:ext cx="7570787" cy="1412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3315" name="Text Placeholder 2"/>
          <p:cNvSpPr>
            <a:spLocks noGrp="1"/>
          </p:cNvSpPr>
          <p:nvPr>
            <p:ph type="body" idx="1"/>
          </p:nvPr>
        </p:nvSpPr>
        <p:spPr bwMode="auto">
          <a:xfrm>
            <a:off x="792163" y="1762125"/>
            <a:ext cx="7570787" cy="4289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651625" y="6356350"/>
            <a:ext cx="2133600" cy="365125"/>
          </a:xfrm>
          <a:prstGeom prst="rect">
            <a:avLst/>
          </a:prstGeom>
        </p:spPr>
        <p:txBody>
          <a:bodyPr vert="horz" lIns="91440" tIns="45720" rIns="91440" bIns="45720" rtlCol="0" anchor="ctr"/>
          <a:lstStyle>
            <a:lvl1pPr algn="r">
              <a:defRPr sz="1200" b="1" dirty="0">
                <a:solidFill>
                  <a:schemeClr val="tx2">
                    <a:lumMod val="40000"/>
                    <a:lumOff val="60000"/>
                  </a:schemeClr>
                </a:solidFill>
                <a:latin typeface="Arial" pitchFamily="-1" charset="0"/>
              </a:defRPr>
            </a:lvl1pPr>
          </a:lstStyle>
          <a:p>
            <a:pPr>
              <a:defRPr/>
            </a:pPr>
            <a:endParaRPr lang="en-US" dirty="0"/>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b="1" smtClean="0">
                <a:solidFill>
                  <a:schemeClr val="tx2">
                    <a:lumMod val="40000"/>
                    <a:lumOff val="60000"/>
                  </a:schemeClr>
                </a:solidFill>
                <a:latin typeface="Arial" pitchFamily="-1" charset="0"/>
              </a:defRPr>
            </a:lvl1pPr>
          </a:lstStyle>
          <a:p>
            <a:pPr>
              <a:defRPr/>
            </a:pPr>
            <a:fld id="{FD05123F-ECCC-3744-8046-0E4114F7D95B}" type="slidenum">
              <a:rPr lang="en-US"/>
              <a:pPr>
                <a:defRPr/>
              </a:pPr>
              <a:t>‹#›</a:t>
            </a:fld>
            <a:endParaRPr lang="en-US" dirty="0"/>
          </a:p>
        </p:txBody>
      </p:sp>
      <p:sp>
        <p:nvSpPr>
          <p:cNvPr id="5" name="Footer Placeholder 4"/>
          <p:cNvSpPr>
            <a:spLocks noGrp="1"/>
          </p:cNvSpPr>
          <p:nvPr>
            <p:ph type="ftr" sz="quarter" idx="3"/>
          </p:nvPr>
        </p:nvSpPr>
        <p:spPr>
          <a:xfrm>
            <a:off x="371475" y="6356350"/>
            <a:ext cx="2895600" cy="365125"/>
          </a:xfrm>
          <a:prstGeom prst="rect">
            <a:avLst/>
          </a:prstGeom>
        </p:spPr>
        <p:txBody>
          <a:bodyPr vert="horz" lIns="91440" tIns="45720" rIns="91440" bIns="45720" rtlCol="0" anchor="ctr"/>
          <a:lstStyle>
            <a:lvl1pPr algn="l">
              <a:defRPr sz="1200" b="1" dirty="0">
                <a:solidFill>
                  <a:schemeClr val="tx2">
                    <a:lumMod val="40000"/>
                    <a:lumOff val="60000"/>
                  </a:schemeClr>
                </a:solidFill>
                <a:latin typeface="Arial" pitchFamily="-1" charset="0"/>
              </a:defRPr>
            </a:lvl1pPr>
          </a:lstStyle>
          <a:p>
            <a:pPr>
              <a:defRPr/>
            </a:pPr>
            <a:r>
              <a:rPr lang="en-US"/>
              <a:t>© 2020 Pearson Education, Inc., Hoboken, NJ. All rights reserved.         </a:t>
            </a:r>
            <a:endParaRPr lang="en-US" dirty="0"/>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Lst>
  <p:hf sldNum="0" hdr="0" dt="0"/>
  <p:txStyles>
    <p:titleStyle>
      <a:lvl1pPr algn="ctr" rtl="0" fontAlgn="base">
        <a:lnSpc>
          <a:spcPts val="6000"/>
        </a:lnSpc>
        <a:spcBef>
          <a:spcPct val="0"/>
        </a:spcBef>
        <a:spcAft>
          <a:spcPct val="0"/>
        </a:spcAft>
        <a:defRPr sz="5400" kern="1200">
          <a:solidFill>
            <a:schemeClr val="tx2"/>
          </a:solidFill>
          <a:latin typeface="+mn-lt"/>
          <a:ea typeface="ＭＳ Ｐゴシック" pitchFamily="-84" charset="-128"/>
          <a:cs typeface="ＭＳ Ｐゴシック" pitchFamily="-84" charset="-128"/>
        </a:defRPr>
      </a:lvl1pPr>
      <a:lvl2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2pPr>
      <a:lvl3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3pPr>
      <a:lvl4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4pPr>
      <a:lvl5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5pPr>
      <a:lvl6pPr marL="4572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6pPr>
      <a:lvl7pPr marL="9144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7pPr>
      <a:lvl8pPr marL="13716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8pPr>
      <a:lvl9pPr marL="18288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9pPr>
    </p:titleStyle>
    <p:bodyStyle>
      <a:lvl1pPr marL="342900" indent="-342900" algn="l" rtl="0" fontAlgn="base">
        <a:spcBef>
          <a:spcPts val="2400"/>
        </a:spcBef>
        <a:spcAft>
          <a:spcPct val="0"/>
        </a:spcAft>
        <a:buClr>
          <a:srgbClr val="BAABE3"/>
        </a:buClr>
        <a:buFont typeface="Candara" pitchFamily="-84" charset="0"/>
        <a:buChar char="•"/>
        <a:defRPr sz="2800" kern="1200">
          <a:solidFill>
            <a:schemeClr val="tx2"/>
          </a:solidFill>
          <a:latin typeface="+mn-lt"/>
          <a:ea typeface="ＭＳ Ｐゴシック" pitchFamily="-84" charset="-128"/>
          <a:cs typeface="ＭＳ Ｐゴシック" pitchFamily="-84" charset="-128"/>
        </a:defRPr>
      </a:lvl1pPr>
      <a:lvl2pPr marL="685800" indent="-336550" algn="l" rtl="0" fontAlgn="base">
        <a:spcBef>
          <a:spcPts val="600"/>
        </a:spcBef>
        <a:spcAft>
          <a:spcPct val="0"/>
        </a:spcAft>
        <a:buClr>
          <a:schemeClr val="tx2"/>
        </a:buClr>
        <a:buFont typeface="Candara" pitchFamily="-84" charset="0"/>
        <a:buChar char="•"/>
        <a:defRPr sz="2600" kern="1200">
          <a:solidFill>
            <a:schemeClr val="tx2"/>
          </a:solidFill>
          <a:latin typeface="+mn-lt"/>
          <a:ea typeface="ＭＳ Ｐゴシック" pitchFamily="-84" charset="-128"/>
          <a:cs typeface="+mn-cs"/>
        </a:defRPr>
      </a:lvl2pPr>
      <a:lvl3pPr marL="1035050" indent="-349250" algn="l" rtl="0" fontAlgn="base">
        <a:spcBef>
          <a:spcPts val="600"/>
        </a:spcBef>
        <a:spcAft>
          <a:spcPct val="0"/>
        </a:spcAft>
        <a:buClr>
          <a:srgbClr val="BAABE3"/>
        </a:buClr>
        <a:buFont typeface="Candara" pitchFamily="-84" charset="0"/>
        <a:buChar char="•"/>
        <a:defRPr sz="2400" kern="1200">
          <a:solidFill>
            <a:schemeClr val="tx2"/>
          </a:solidFill>
          <a:latin typeface="+mn-lt"/>
          <a:ea typeface="ＭＳ Ｐゴシック" pitchFamily="-84" charset="-128"/>
          <a:cs typeface="+mn-cs"/>
        </a:defRPr>
      </a:lvl3pPr>
      <a:lvl4pPr marL="1371600" indent="-336550" algn="l" rtl="0" fontAlgn="base">
        <a:spcBef>
          <a:spcPts val="600"/>
        </a:spcBef>
        <a:spcAft>
          <a:spcPct val="0"/>
        </a:spcAft>
        <a:buClr>
          <a:schemeClr val="tx2"/>
        </a:buClr>
        <a:buFont typeface="Candara" pitchFamily="-84" charset="0"/>
        <a:buChar char="•"/>
        <a:defRPr sz="2200" kern="1200">
          <a:solidFill>
            <a:schemeClr val="tx2"/>
          </a:solidFill>
          <a:latin typeface="+mn-lt"/>
          <a:ea typeface="ＭＳ Ｐゴシック" pitchFamily="-84" charset="-128"/>
          <a:cs typeface="+mn-cs"/>
        </a:defRPr>
      </a:lvl4pPr>
      <a:lvl5pPr marL="1720850" indent="-349250" algn="l" rtl="0" fontAlgn="base">
        <a:spcBef>
          <a:spcPts val="600"/>
        </a:spcBef>
        <a:spcAft>
          <a:spcPct val="0"/>
        </a:spcAft>
        <a:buClr>
          <a:srgbClr val="BAABE3"/>
        </a:buClr>
        <a:buFont typeface="Candara" pitchFamily="-84" charset="0"/>
        <a:buChar char="•"/>
        <a:defRPr sz="2000" kern="1200">
          <a:solidFill>
            <a:schemeClr val="tx2"/>
          </a:solidFill>
          <a:latin typeface="+mn-lt"/>
          <a:ea typeface="ＭＳ Ｐゴシック" pitchFamily="-8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9.xml"/><Relationship Id="rId1" Type="http://schemas.openxmlformats.org/officeDocument/2006/relationships/vmlDrawing" Target="../drawings/vmlDrawing1.vml"/><Relationship Id="rId5" Type="http://schemas.openxmlformats.org/officeDocument/2006/relationships/image" Target="../media/image14.emf"/><Relationship Id="rId4" Type="http://schemas.openxmlformats.org/officeDocument/2006/relationships/package" Target="../embeddings/Microsoft_Word_Document.docx"/></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9.xml"/><Relationship Id="rId1" Type="http://schemas.openxmlformats.org/officeDocument/2006/relationships/vmlDrawing" Target="../drawings/vmlDrawing2.vml"/><Relationship Id="rId5" Type="http://schemas.openxmlformats.org/officeDocument/2006/relationships/image" Target="../media/image14.emf"/><Relationship Id="rId4" Type="http://schemas.openxmlformats.org/officeDocument/2006/relationships/package" Target="../embeddings/Microsoft_Word_Document.docx"/></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0.xml"/><Relationship Id="rId1" Type="http://schemas.openxmlformats.org/officeDocument/2006/relationships/slideLayout" Target="../slideLayouts/slideLayout1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1.xml"/><Relationship Id="rId1" Type="http://schemas.openxmlformats.org/officeDocument/2006/relationships/slideLayout" Target="../slideLayouts/slideLayout1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34.xml"/><Relationship Id="rId1" Type="http://schemas.openxmlformats.org/officeDocument/2006/relationships/slideLayout" Target="../slideLayouts/slideLayout1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38.xml"/><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9.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43.xml"/><Relationship Id="rId1" Type="http://schemas.openxmlformats.org/officeDocument/2006/relationships/slideLayout" Target="../slideLayouts/slideLayout13.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44.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44.xml"/><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46.xml"/><Relationship Id="rId1" Type="http://schemas.openxmlformats.org/officeDocument/2006/relationships/slideLayout" Target="../slideLayouts/slideLayout19.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9.xml"/><Relationship Id="rId1" Type="http://schemas.openxmlformats.org/officeDocument/2006/relationships/vmlDrawing" Target="../drawings/vmlDrawing3.vml"/></Relationships>
</file>

<file path=ppt/slides/_rels/slide48.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48.xml"/><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50.xml"/><Relationship Id="rId1" Type="http://schemas.openxmlformats.org/officeDocument/2006/relationships/slideLayout" Target="../slideLayouts/slideLayout16.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5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51.xml"/><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52.xml"/><Relationship Id="rId1" Type="http://schemas.openxmlformats.org/officeDocument/2006/relationships/slideLayout" Target="../slideLayouts/slideLayout19.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9.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9.xml"/></Relationships>
</file>

<file path=ppt/slides/_rels/slide56.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56.xml"/><Relationship Id="rId1" Type="http://schemas.openxmlformats.org/officeDocument/2006/relationships/slideLayout" Target="../slideLayouts/slideLayout19.xml"/></Relationships>
</file>

<file path=ppt/slides/_rels/slide5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7.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1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854200" y="3694113"/>
            <a:ext cx="5446713" cy="1470025"/>
          </a:xfrm>
        </p:spPr>
        <p:txBody>
          <a:bodyPr rtlCol="0">
            <a:noAutofit/>
          </a:bodyPr>
          <a:lstStyle/>
          <a:p>
            <a:pPr fontAlgn="auto">
              <a:spcAft>
                <a:spcPts val="0"/>
              </a:spcAft>
              <a:defRPr/>
            </a:pPr>
            <a:r>
              <a:rPr lang="en-US" dirty="0">
                <a:ea typeface="+mj-ea"/>
                <a:cs typeface="+mj-cs"/>
              </a:rPr>
              <a:t>Cryptography and Network Security</a:t>
            </a:r>
            <a:endParaRPr lang="en-AU" dirty="0">
              <a:ea typeface="+mj-ea"/>
              <a:cs typeface="+mj-cs"/>
            </a:endParaRPr>
          </a:p>
        </p:txBody>
      </p:sp>
      <p:sp>
        <p:nvSpPr>
          <p:cNvPr id="28675" name="Rectangle 3"/>
          <p:cNvSpPr>
            <a:spLocks noGrp="1" noChangeArrowheads="1"/>
          </p:cNvSpPr>
          <p:nvPr>
            <p:ph type="subTitle" idx="1"/>
          </p:nvPr>
        </p:nvSpPr>
        <p:spPr>
          <a:xfrm>
            <a:off x="1854200" y="5203825"/>
            <a:ext cx="5446713" cy="852488"/>
          </a:xfrm>
        </p:spPr>
        <p:txBody>
          <a:bodyPr/>
          <a:lstStyle/>
          <a:p>
            <a:pPr>
              <a:buFont typeface="Wingdings" pitchFamily="-84" charset="2"/>
              <a:buNone/>
            </a:pPr>
            <a:r>
              <a:rPr lang="en-US" dirty="0"/>
              <a:t>Eighth Edition</a:t>
            </a:r>
          </a:p>
          <a:p>
            <a:pPr>
              <a:buFont typeface="Wingdings" pitchFamily="-84" charset="2"/>
              <a:buNone/>
            </a:pPr>
            <a:r>
              <a:rPr lang="en-US" dirty="0"/>
              <a:t>	by William Stallings	</a:t>
            </a:r>
          </a:p>
          <a:p>
            <a:pPr>
              <a:buFont typeface="Wingdings" pitchFamily="-84" charset="2"/>
              <a:buNone/>
            </a:pPr>
            <a:endParaRPr lang="en-US" dirty="0"/>
          </a:p>
        </p:txBody>
      </p:sp>
      <p:pic>
        <p:nvPicPr>
          <p:cNvPr id="14" name="Picture Placeholder 4" descr="crypto.jpg"/>
          <p:cNvPicPr>
            <a:picLocks noGrp="1" noChangeAspect="1"/>
          </p:cNvPicPr>
          <p:nvPr>
            <p:ph type="pic" sz="quarter" idx="12"/>
          </p:nvPr>
        </p:nvPicPr>
        <p:blipFill>
          <a:blip r:embed="rId3">
            <a:alphaModFix/>
            <a:lum bright="28000"/>
          </a:blip>
          <a:srcRect l="-16674" t="-1111" r="-18211" b="44444"/>
          <a:stretch>
            <a:fillRect/>
          </a:stretch>
        </p:blipFill>
        <p:spPr>
          <a:xfrm>
            <a:off x="3581400" y="1447800"/>
            <a:ext cx="2109547" cy="1209027"/>
          </a:xfrm>
          <a:effectLst>
            <a:innerShdw blurRad="762000">
              <a:schemeClr val="accent1">
                <a:alpha val="80000"/>
              </a:schemeClr>
            </a:innerShdw>
            <a:softEdge rad="76200"/>
          </a:effectLst>
        </p:spPr>
      </p:pic>
      <p:sp>
        <p:nvSpPr>
          <p:cNvPr id="5" name="Footer Placeholder 4"/>
          <p:cNvSpPr>
            <a:spLocks noGrp="1"/>
          </p:cNvSpPr>
          <p:nvPr>
            <p:ph type="ftr" sz="quarter" idx="14"/>
          </p:nvPr>
        </p:nvSpPr>
        <p:spPr>
          <a:xfrm>
            <a:off x="0" y="6492875"/>
            <a:ext cx="46482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39688"/>
            <a:ext cx="9143999" cy="1412875"/>
          </a:xfrm>
        </p:spPr>
        <p:txBody>
          <a:bodyPr/>
          <a:lstStyle/>
          <a:p>
            <a:r>
              <a:rPr lang="en-US" dirty="0"/>
              <a:t>Limitations of the SMTP/5322 Scheme</a:t>
            </a:r>
          </a:p>
        </p:txBody>
      </p:sp>
      <p:sp>
        <p:nvSpPr>
          <p:cNvPr id="7" name="Content Placeholder 6"/>
          <p:cNvSpPr>
            <a:spLocks noGrp="1"/>
          </p:cNvSpPr>
          <p:nvPr>
            <p:ph idx="1"/>
          </p:nvPr>
        </p:nvSpPr>
        <p:spPr>
          <a:xfrm>
            <a:off x="762000" y="1676400"/>
            <a:ext cx="7570787" cy="4867275"/>
          </a:xfrm>
        </p:spPr>
        <p:txBody>
          <a:bodyPr>
            <a:normAutofit fontScale="77500" lnSpcReduction="20000"/>
          </a:bodyPr>
          <a:lstStyle/>
          <a:p>
            <a:r>
              <a:rPr lang="en-US" dirty="0"/>
              <a:t>SMTP cannot transmit executable files or other binary objects</a:t>
            </a:r>
          </a:p>
          <a:p>
            <a:r>
              <a:rPr lang="en-US" dirty="0"/>
              <a:t>SMTP cannot transmit text data that includes national language characters</a:t>
            </a:r>
          </a:p>
          <a:p>
            <a:r>
              <a:rPr lang="en-US" dirty="0"/>
              <a:t>SMTP servers may reject mail message over a certain size</a:t>
            </a:r>
          </a:p>
          <a:p>
            <a:r>
              <a:rPr lang="en-US" dirty="0"/>
              <a:t>SMTP gateways that translate between ASCII and the character code EBCDIC do not use a consistent set of mappings, resulting in translation problems</a:t>
            </a:r>
          </a:p>
          <a:p>
            <a:r>
              <a:rPr lang="en-US" dirty="0"/>
              <a:t>SMTP gateways to X.400 electronic mail networks cannot handle </a:t>
            </a:r>
            <a:r>
              <a:rPr lang="en-US" dirty="0" err="1"/>
              <a:t>nontextual</a:t>
            </a:r>
            <a:r>
              <a:rPr lang="en-US" dirty="0"/>
              <a:t> data included in X.400 messages</a:t>
            </a:r>
          </a:p>
          <a:p>
            <a:r>
              <a:rPr lang="en-US" dirty="0"/>
              <a:t>Some SMTP implementations do not adhere completely to the SMTP standards defined in RFC 821</a:t>
            </a:r>
          </a:p>
        </p:txBody>
      </p:sp>
      <p:sp>
        <p:nvSpPr>
          <p:cNvPr id="5" name="Footer Placeholder 4"/>
          <p:cNvSpPr>
            <a:spLocks noGrp="1"/>
          </p:cNvSpPr>
          <p:nvPr>
            <p:ph type="ftr" sz="quarter" idx="11"/>
          </p:nvPr>
        </p:nvSpPr>
        <p:spPr>
          <a:xfrm>
            <a:off x="0" y="6492875"/>
            <a:ext cx="67818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MIME Specifications</a:t>
            </a:r>
          </a:p>
        </p:txBody>
      </p:sp>
      <p:sp>
        <p:nvSpPr>
          <p:cNvPr id="7" name="Content Placeholder 6"/>
          <p:cNvSpPr>
            <a:spLocks noGrp="1"/>
          </p:cNvSpPr>
          <p:nvPr>
            <p:ph idx="1"/>
          </p:nvPr>
        </p:nvSpPr>
        <p:spPr/>
        <p:txBody>
          <a:bodyPr/>
          <a:lstStyle/>
          <a:p>
            <a:r>
              <a:rPr lang="en-US" dirty="0"/>
              <a:t>The MIME specification includes the following elements:</a:t>
            </a:r>
          </a:p>
          <a:p>
            <a:pPr lvl="1"/>
            <a:r>
              <a:rPr lang="en-US" dirty="0"/>
              <a:t>Five new message header fields are defined, which may be included in an RFC 5322 header</a:t>
            </a:r>
          </a:p>
          <a:p>
            <a:pPr lvl="1"/>
            <a:r>
              <a:rPr lang="en-US" dirty="0"/>
              <a:t>A number of content formats are defined, thus standardizing representations that support multimedia electronic mail</a:t>
            </a:r>
          </a:p>
          <a:p>
            <a:pPr lvl="1"/>
            <a:r>
              <a:rPr lang="en-US" dirty="0"/>
              <a:t>Transfer encodings are defined that enable the conversion of any content format into a form that is protected from alteration by the mail system</a:t>
            </a:r>
          </a:p>
        </p:txBody>
      </p:sp>
      <p:sp>
        <p:nvSpPr>
          <p:cNvPr id="5" name="Footer Placeholder 4"/>
          <p:cNvSpPr>
            <a:spLocks noGrp="1"/>
          </p:cNvSpPr>
          <p:nvPr>
            <p:ph type="ftr" sz="quarter" idx="11"/>
          </p:nvPr>
        </p:nvSpPr>
        <p:spPr>
          <a:xfrm>
            <a:off x="0" y="6492875"/>
            <a:ext cx="67056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Five Header Fields Defined in MIME </a:t>
            </a:r>
          </a:p>
        </p:txBody>
      </p:sp>
      <p:graphicFrame>
        <p:nvGraphicFramePr>
          <p:cNvPr id="4" name="Content Placeholder 3"/>
          <p:cNvGraphicFramePr>
            <a:graphicFrameLocks noGrp="1"/>
          </p:cNvGraphicFramePr>
          <p:nvPr>
            <p:ph idx="1"/>
          </p:nvPr>
        </p:nvGraphicFramePr>
        <p:xfrm>
          <a:off x="792163" y="1600201"/>
          <a:ext cx="7570787"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0" y="6492875"/>
            <a:ext cx="5867400" cy="365125"/>
          </a:xfrm>
        </p:spPr>
        <p:txBody>
          <a:bodyPr/>
          <a:lstStyle/>
          <a:p>
            <a:pPr>
              <a:defRPr/>
            </a:pPr>
            <a:r>
              <a:rPr lang="en-US" sz="1050"/>
              <a:t>© 2020 Pearson Education, Inc., Hoboken, NJ. All rights reserved.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0" y="6492875"/>
            <a:ext cx="7010400" cy="365125"/>
          </a:xfrm>
        </p:spPr>
        <p:txBody>
          <a:bodyPr/>
          <a:lstStyle/>
          <a:p>
            <a:pPr>
              <a:defRPr/>
            </a:pPr>
            <a:r>
              <a:rPr lang="en-US" sz="1050"/>
              <a:t>© 2020 Pearson Education, Inc., Hoboken, NJ. All rights reserved.         </a:t>
            </a:r>
            <a:endParaRPr lang="en-US" dirty="0"/>
          </a:p>
        </p:txBody>
      </p:sp>
      <p:sp>
        <p:nvSpPr>
          <p:cNvPr id="7" name="TextBox 6"/>
          <p:cNvSpPr txBox="1"/>
          <p:nvPr/>
        </p:nvSpPr>
        <p:spPr>
          <a:xfrm>
            <a:off x="6228184" y="6492875"/>
            <a:ext cx="2915816" cy="276999"/>
          </a:xfrm>
          <a:prstGeom prst="rect">
            <a:avLst/>
          </a:prstGeom>
          <a:noFill/>
        </p:spPr>
        <p:txBody>
          <a:bodyPr wrap="square" rtlCol="0">
            <a:spAutoFit/>
          </a:bodyPr>
          <a:lstStyle/>
          <a:p>
            <a:r>
              <a:rPr lang="en-US" sz="1200" dirty="0"/>
              <a:t>(Table is on page 584 in the textbook) </a:t>
            </a:r>
          </a:p>
        </p:txBody>
      </p:sp>
      <p:pic>
        <p:nvPicPr>
          <p:cNvPr id="2" name="Picture 1">
            <a:extLst>
              <a:ext uri="{FF2B5EF4-FFF2-40B4-BE49-F238E27FC236}">
                <a16:creationId xmlns:a16="http://schemas.microsoft.com/office/drawing/2014/main" id="{AA2999EF-C2FA-8F4B-8189-55CAB52D65CD}"/>
              </a:ext>
            </a:extLst>
          </p:cNvPr>
          <p:cNvPicPr>
            <a:picLocks noChangeAspect="1"/>
          </p:cNvPicPr>
          <p:nvPr/>
        </p:nvPicPr>
        <p:blipFill>
          <a:blip r:embed="rId3"/>
          <a:stretch>
            <a:fillRect/>
          </a:stretch>
        </p:blipFill>
        <p:spPr>
          <a:xfrm>
            <a:off x="1468202" y="121342"/>
            <a:ext cx="6207596" cy="6393293"/>
          </a:xfrm>
          <a:prstGeom prst="rect">
            <a:avLst/>
          </a:prstGeom>
        </p:spPr>
      </p:pic>
      <p:cxnSp>
        <p:nvCxnSpPr>
          <p:cNvPr id="8" name="Straight Connector 7">
            <a:extLst>
              <a:ext uri="{FF2B5EF4-FFF2-40B4-BE49-F238E27FC236}">
                <a16:creationId xmlns:a16="http://schemas.microsoft.com/office/drawing/2014/main" id="{EDFB324F-A900-0548-A977-7959D92ADD18}"/>
              </a:ext>
            </a:extLst>
          </p:cNvPr>
          <p:cNvCxnSpPr/>
          <p:nvPr/>
        </p:nvCxnSpPr>
        <p:spPr>
          <a:xfrm>
            <a:off x="1475656" y="764704"/>
            <a:ext cx="0" cy="5544616"/>
          </a:xfrm>
          <a:prstGeom prst="line">
            <a:avLst/>
          </a:prstGeom>
          <a:ln w="22225">
            <a:solidFill>
              <a:schemeClr val="tx1">
                <a:alpha val="5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0" y="6492875"/>
            <a:ext cx="6019800" cy="365125"/>
          </a:xfrm>
        </p:spPr>
        <p:txBody>
          <a:bodyPr/>
          <a:lstStyle/>
          <a:p>
            <a:pPr>
              <a:defRPr/>
            </a:pPr>
            <a:r>
              <a:rPr lang="en-US" sz="1050"/>
              <a:t>© 2020 Pearson Education, Inc., Hoboken, NJ. All rights reserved.         </a:t>
            </a:r>
            <a:endParaRPr lang="en-US" sz="1050" dirty="0"/>
          </a:p>
        </p:txBody>
      </p:sp>
      <p:sp>
        <p:nvSpPr>
          <p:cNvPr id="5" name="TextBox 4"/>
          <p:cNvSpPr txBox="1"/>
          <p:nvPr/>
        </p:nvSpPr>
        <p:spPr>
          <a:xfrm>
            <a:off x="6228184" y="6354375"/>
            <a:ext cx="3124200" cy="276999"/>
          </a:xfrm>
          <a:prstGeom prst="rect">
            <a:avLst/>
          </a:prstGeom>
          <a:noFill/>
        </p:spPr>
        <p:txBody>
          <a:bodyPr wrap="square" rtlCol="0">
            <a:spAutoFit/>
          </a:bodyPr>
          <a:lstStyle/>
          <a:p>
            <a:r>
              <a:rPr lang="en-US" sz="1200" dirty="0"/>
              <a:t>(Table is on page 586 in the textbook) </a:t>
            </a:r>
          </a:p>
        </p:txBody>
      </p:sp>
      <p:pic>
        <p:nvPicPr>
          <p:cNvPr id="6" name="Picture 5">
            <a:extLst>
              <a:ext uri="{FF2B5EF4-FFF2-40B4-BE49-F238E27FC236}">
                <a16:creationId xmlns:a16="http://schemas.microsoft.com/office/drawing/2014/main" id="{043F918E-6406-5441-A81A-2CED027DF343}"/>
              </a:ext>
            </a:extLst>
          </p:cNvPr>
          <p:cNvPicPr>
            <a:picLocks noChangeAspect="1"/>
          </p:cNvPicPr>
          <p:nvPr/>
        </p:nvPicPr>
        <p:blipFill>
          <a:blip r:embed="rId3"/>
          <a:stretch>
            <a:fillRect/>
          </a:stretch>
        </p:blipFill>
        <p:spPr>
          <a:xfrm>
            <a:off x="251520" y="779475"/>
            <a:ext cx="8665046" cy="5313821"/>
          </a:xfrm>
          <a:prstGeom prst="rect">
            <a:avLst/>
          </a:prstGeom>
        </p:spPr>
      </p:pic>
      <p:cxnSp>
        <p:nvCxnSpPr>
          <p:cNvPr id="8" name="Straight Connector 7">
            <a:extLst>
              <a:ext uri="{FF2B5EF4-FFF2-40B4-BE49-F238E27FC236}">
                <a16:creationId xmlns:a16="http://schemas.microsoft.com/office/drawing/2014/main" id="{ABD57B52-615E-AB43-837D-96692D2082F6}"/>
              </a:ext>
            </a:extLst>
          </p:cNvPr>
          <p:cNvCxnSpPr/>
          <p:nvPr/>
        </p:nvCxnSpPr>
        <p:spPr>
          <a:xfrm>
            <a:off x="8892480" y="1340768"/>
            <a:ext cx="0" cy="4475529"/>
          </a:xfrm>
          <a:prstGeom prst="line">
            <a:avLst/>
          </a:prstGeom>
          <a:ln w="22225">
            <a:solidFill>
              <a:schemeClr val="tx1">
                <a:alpha val="5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wipe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Formats</a:t>
            </a:r>
          </a:p>
        </p:txBody>
      </p:sp>
      <p:sp>
        <p:nvSpPr>
          <p:cNvPr id="7" name="Text Placeholder 6"/>
          <p:cNvSpPr>
            <a:spLocks noGrp="1"/>
          </p:cNvSpPr>
          <p:nvPr>
            <p:ph type="body" idx="1"/>
          </p:nvPr>
        </p:nvSpPr>
        <p:spPr>
          <a:xfrm>
            <a:off x="762000" y="1676400"/>
            <a:ext cx="3566160" cy="639762"/>
          </a:xfrm>
        </p:spPr>
        <p:txBody>
          <a:bodyPr/>
          <a:lstStyle/>
          <a:p>
            <a:r>
              <a:rPr lang="en-US" dirty="0">
                <a:ln>
                  <a:solidFill>
                    <a:schemeClr val="tx2"/>
                  </a:solidFill>
                </a:ln>
              </a:rPr>
              <a:t>Native Form</a:t>
            </a:r>
          </a:p>
        </p:txBody>
      </p:sp>
      <p:sp>
        <p:nvSpPr>
          <p:cNvPr id="8" name="Content Placeholder 7"/>
          <p:cNvSpPr>
            <a:spLocks noGrp="1"/>
          </p:cNvSpPr>
          <p:nvPr>
            <p:ph sz="half" idx="2"/>
          </p:nvPr>
        </p:nvSpPr>
        <p:spPr>
          <a:xfrm>
            <a:off x="777240" y="2514601"/>
            <a:ext cx="3566160" cy="3962400"/>
          </a:xfrm>
        </p:spPr>
        <p:txBody>
          <a:bodyPr>
            <a:normAutofit fontScale="77500" lnSpcReduction="20000"/>
          </a:bodyPr>
          <a:lstStyle/>
          <a:p>
            <a:pPr>
              <a:spcBef>
                <a:spcPts val="1200"/>
              </a:spcBef>
            </a:pPr>
            <a:r>
              <a:rPr lang="en-US" dirty="0"/>
              <a:t>The body to be transmitted is created in the system’s native format</a:t>
            </a:r>
          </a:p>
          <a:p>
            <a:pPr>
              <a:spcBef>
                <a:spcPts val="1200"/>
              </a:spcBef>
            </a:pPr>
            <a:r>
              <a:rPr lang="en-US" dirty="0"/>
              <a:t>The native character set is used and, where appropriate, local end-of-line conventions are used as well</a:t>
            </a:r>
          </a:p>
          <a:p>
            <a:pPr>
              <a:spcBef>
                <a:spcPts val="1200"/>
              </a:spcBef>
            </a:pPr>
            <a:r>
              <a:rPr lang="en-US" dirty="0"/>
              <a:t>The body may be any format that corresponds to the local model for the representation of some form of information</a:t>
            </a:r>
          </a:p>
          <a:p>
            <a:pPr>
              <a:spcBef>
                <a:spcPts val="1200"/>
              </a:spcBef>
            </a:pPr>
            <a:r>
              <a:rPr lang="en-US" dirty="0"/>
              <a:t>Examples include a UNIX-style text file, or a Sun raster image, or a VMS indexed file, and audio data in a system-dependent format stored only in memory</a:t>
            </a:r>
          </a:p>
        </p:txBody>
      </p:sp>
      <p:sp>
        <p:nvSpPr>
          <p:cNvPr id="9" name="Text Placeholder 8"/>
          <p:cNvSpPr>
            <a:spLocks noGrp="1"/>
          </p:cNvSpPr>
          <p:nvPr>
            <p:ph type="body" sz="quarter" idx="3"/>
          </p:nvPr>
        </p:nvSpPr>
        <p:spPr>
          <a:xfrm>
            <a:off x="4724400" y="1676400"/>
            <a:ext cx="3566160" cy="639762"/>
          </a:xfrm>
        </p:spPr>
        <p:txBody>
          <a:bodyPr/>
          <a:lstStyle/>
          <a:p>
            <a:r>
              <a:rPr lang="en-US" dirty="0">
                <a:ln>
                  <a:solidFill>
                    <a:schemeClr val="tx2"/>
                  </a:solidFill>
                </a:ln>
              </a:rPr>
              <a:t>Canonical Form</a:t>
            </a:r>
          </a:p>
        </p:txBody>
      </p:sp>
      <p:sp>
        <p:nvSpPr>
          <p:cNvPr id="10" name="Content Placeholder 9"/>
          <p:cNvSpPr>
            <a:spLocks noGrp="1"/>
          </p:cNvSpPr>
          <p:nvPr>
            <p:ph sz="quarter" idx="4"/>
          </p:nvPr>
        </p:nvSpPr>
        <p:spPr>
          <a:xfrm>
            <a:off x="4766048" y="2438400"/>
            <a:ext cx="3566160" cy="4191000"/>
          </a:xfrm>
        </p:spPr>
        <p:txBody>
          <a:bodyPr>
            <a:normAutofit lnSpcReduction="10000"/>
          </a:bodyPr>
          <a:lstStyle/>
          <a:p>
            <a:pPr>
              <a:spcBef>
                <a:spcPts val="1200"/>
              </a:spcBef>
            </a:pPr>
            <a:r>
              <a:rPr lang="en-US" sz="1700" dirty="0"/>
              <a:t>The entire body, including out-of-band information such as record lengths and possibly file attribute information, is converted to a universal canonical form</a:t>
            </a:r>
          </a:p>
          <a:p>
            <a:pPr>
              <a:spcBef>
                <a:spcPts val="1200"/>
              </a:spcBef>
            </a:pPr>
            <a:r>
              <a:rPr lang="en-US" sz="1700" dirty="0"/>
              <a:t>The specific media type of the body as well as its associated attributes dictates the nature of the canonical form that is used</a:t>
            </a:r>
          </a:p>
          <a:p>
            <a:pPr>
              <a:spcBef>
                <a:spcPts val="1200"/>
              </a:spcBef>
            </a:pPr>
            <a:r>
              <a:rPr lang="en-US" sz="1700" dirty="0"/>
              <a:t>Conversion to the proper canonical form may involve character set conversion, transformation of audio data, compression, or various other operations specific to the various media types</a:t>
            </a:r>
          </a:p>
        </p:txBody>
      </p:sp>
      <p:sp>
        <p:nvSpPr>
          <p:cNvPr id="5" name="Footer Placeholder 4"/>
          <p:cNvSpPr>
            <a:spLocks noGrp="1"/>
          </p:cNvSpPr>
          <p:nvPr>
            <p:ph type="ftr" sz="quarter" idx="11"/>
          </p:nvPr>
        </p:nvSpPr>
        <p:spPr>
          <a:xfrm>
            <a:off x="0" y="6492875"/>
            <a:ext cx="47244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Email Security Threats</a:t>
            </a:r>
          </a:p>
        </p:txBody>
      </p:sp>
      <p:sp>
        <p:nvSpPr>
          <p:cNvPr id="7" name="Content Placeholder 6"/>
          <p:cNvSpPr>
            <a:spLocks noGrp="1"/>
          </p:cNvSpPr>
          <p:nvPr>
            <p:ph idx="1"/>
          </p:nvPr>
        </p:nvSpPr>
        <p:spPr/>
        <p:txBody>
          <a:bodyPr>
            <a:normAutofit fontScale="77500" lnSpcReduction="20000"/>
          </a:bodyPr>
          <a:lstStyle/>
          <a:p>
            <a:r>
              <a:rPr lang="en-US" dirty="0"/>
              <a:t>Authenticity-related threats</a:t>
            </a:r>
          </a:p>
          <a:p>
            <a:pPr lvl="1"/>
            <a:r>
              <a:rPr lang="en-US" dirty="0"/>
              <a:t>Could result in unauthorized access to an enterprise’s email system</a:t>
            </a:r>
          </a:p>
          <a:p>
            <a:r>
              <a:rPr lang="en-US" dirty="0"/>
              <a:t>Integrity-related threats</a:t>
            </a:r>
          </a:p>
          <a:p>
            <a:pPr lvl="1"/>
            <a:r>
              <a:rPr lang="en-US" dirty="0"/>
              <a:t>Could result in unauthorized modification of email content</a:t>
            </a:r>
          </a:p>
          <a:p>
            <a:r>
              <a:rPr lang="en-US" dirty="0"/>
              <a:t>Confidentiality-related threats</a:t>
            </a:r>
          </a:p>
          <a:p>
            <a:pPr lvl="1"/>
            <a:r>
              <a:rPr lang="en-US" dirty="0"/>
              <a:t>Could result in unauthorized disclosure of sensitive information</a:t>
            </a:r>
          </a:p>
          <a:p>
            <a:r>
              <a:rPr lang="en-US" dirty="0"/>
              <a:t>Availability-related threats</a:t>
            </a:r>
          </a:p>
          <a:p>
            <a:pPr lvl="1"/>
            <a:r>
              <a:rPr lang="en-US" dirty="0"/>
              <a:t>Could prevent end users from being able to send or receive mail</a:t>
            </a:r>
          </a:p>
        </p:txBody>
      </p:sp>
      <p:sp>
        <p:nvSpPr>
          <p:cNvPr id="5" name="Footer Placeholder 4"/>
          <p:cNvSpPr>
            <a:spLocks noGrp="1"/>
          </p:cNvSpPr>
          <p:nvPr>
            <p:ph type="ftr" sz="quarter" idx="11"/>
          </p:nvPr>
        </p:nvSpPr>
        <p:spPr>
          <a:xfrm>
            <a:off x="0" y="6492875"/>
            <a:ext cx="49530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0" y="6500210"/>
            <a:ext cx="4788024" cy="461664"/>
          </a:xfrm>
        </p:spPr>
        <p:txBody>
          <a:bodyPr/>
          <a:lstStyle/>
          <a:p>
            <a:pPr>
              <a:defRPr/>
            </a:pPr>
            <a:r>
              <a:rPr lang="en-US" sz="1050"/>
              <a:t>© 2020 Pearson Education, Inc., Hoboken, NJ. All rights reserved.         </a:t>
            </a:r>
            <a:endParaRPr lang="en-US" sz="1050" dirty="0"/>
          </a:p>
        </p:txBody>
      </p:sp>
      <p:sp>
        <p:nvSpPr>
          <p:cNvPr id="7" name="TextBox 6"/>
          <p:cNvSpPr txBox="1"/>
          <p:nvPr/>
        </p:nvSpPr>
        <p:spPr>
          <a:xfrm>
            <a:off x="5940152" y="6604084"/>
            <a:ext cx="3967272" cy="253916"/>
          </a:xfrm>
          <a:prstGeom prst="rect">
            <a:avLst/>
          </a:prstGeom>
          <a:noFill/>
        </p:spPr>
        <p:txBody>
          <a:bodyPr wrap="square" rtlCol="0">
            <a:spAutoFit/>
          </a:bodyPr>
          <a:lstStyle/>
          <a:p>
            <a:r>
              <a:rPr lang="en-US" sz="1050" dirty="0"/>
              <a:t>(Table can be found on page 587 in the textbook)</a:t>
            </a:r>
          </a:p>
        </p:txBody>
      </p:sp>
      <p:graphicFrame>
        <p:nvGraphicFramePr>
          <p:cNvPr id="8" name="Object 7">
            <a:extLst>
              <a:ext uri="{FF2B5EF4-FFF2-40B4-BE49-F238E27FC236}">
                <a16:creationId xmlns:a16="http://schemas.microsoft.com/office/drawing/2014/main" id="{0CB1CD44-BD8F-4B4B-8CE4-32BF3466DE81}"/>
              </a:ext>
            </a:extLst>
          </p:cNvPr>
          <p:cNvGraphicFramePr>
            <a:graphicFrameLocks noChangeAspect="1"/>
          </p:cNvGraphicFramePr>
          <p:nvPr>
            <p:extLst>
              <p:ext uri="{D42A27DB-BD31-4B8C-83A1-F6EECF244321}">
                <p14:modId xmlns:p14="http://schemas.microsoft.com/office/powerpoint/2010/main" val="3307434655"/>
              </p:ext>
            </p:extLst>
          </p:nvPr>
        </p:nvGraphicFramePr>
        <p:xfrm>
          <a:off x="-16409988" y="-14811375"/>
          <a:ext cx="41963976" cy="36483925"/>
        </p:xfrm>
        <a:graphic>
          <a:graphicData uri="http://schemas.openxmlformats.org/presentationml/2006/ole">
            <mc:AlternateContent xmlns:mc="http://schemas.openxmlformats.org/markup-compatibility/2006">
              <mc:Choice xmlns:v="urn:schemas-microsoft-com:vml" Requires="v">
                <p:oleObj spid="_x0000_s112707" name="Document" r:id="rId4" imgW="75387200" imgH="65557400" progId="Word.Document.12">
                  <p:embed/>
                </p:oleObj>
              </mc:Choice>
              <mc:Fallback>
                <p:oleObj name="Document" r:id="rId4" imgW="75387200" imgH="65557400" progId="Word.Document.12">
                  <p:embed/>
                  <p:pic>
                    <p:nvPicPr>
                      <p:cNvPr id="0" name=""/>
                      <p:cNvPicPr/>
                      <p:nvPr/>
                    </p:nvPicPr>
                    <p:blipFill>
                      <a:blip r:embed="rId5"/>
                      <a:stretch>
                        <a:fillRect/>
                      </a:stretch>
                    </p:blipFill>
                    <p:spPr>
                      <a:xfrm>
                        <a:off x="-16409988" y="-14811375"/>
                        <a:ext cx="41963976" cy="36483925"/>
                      </a:xfrm>
                      <a:prstGeom prst="rect">
                        <a:avLst/>
                      </a:prstGeom>
                    </p:spPr>
                  </p:pic>
                </p:oleObj>
              </mc:Fallback>
            </mc:AlternateContent>
          </a:graphicData>
        </a:graphic>
      </p:graphicFrame>
      <p:pic>
        <p:nvPicPr>
          <p:cNvPr id="112645" name="Picture 5">
            <a:extLst>
              <a:ext uri="{FF2B5EF4-FFF2-40B4-BE49-F238E27FC236}">
                <a16:creationId xmlns:a16="http://schemas.microsoft.com/office/drawing/2014/main" id="{B18C05AB-BD74-F447-A543-6FB7680EAD52}"/>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244373" y="1833109"/>
            <a:ext cx="55682" cy="55682"/>
          </a:xfrm>
          <a:prstGeom prst="rect">
            <a:avLst/>
          </a:prstGeom>
          <a:noFill/>
          <a:extLst>
            <a:ext uri="{909E8E84-426E-40DD-AFC4-6F175D3DCCD1}">
              <a14:hiddenFill xmlns:a14="http://schemas.microsoft.com/office/drawing/2010/main">
                <a:solidFill>
                  <a:srgbClr val="FFFFFF"/>
                </a:solidFill>
              </a14:hiddenFill>
            </a:ext>
          </a:extLst>
        </p:spPr>
      </p:pic>
      <p:pic>
        <p:nvPicPr>
          <p:cNvPr id="112644" name="Picture 4">
            <a:extLst>
              <a:ext uri="{FF2B5EF4-FFF2-40B4-BE49-F238E27FC236}">
                <a16:creationId xmlns:a16="http://schemas.microsoft.com/office/drawing/2014/main" id="{3DE94A72-0CA3-2943-86B5-6BE7AFD54674}"/>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244373" y="1833109"/>
            <a:ext cx="55682" cy="55682"/>
          </a:xfrm>
          <a:prstGeom prst="rect">
            <a:avLst/>
          </a:prstGeom>
          <a:noFill/>
          <a:extLst>
            <a:ext uri="{909E8E84-426E-40DD-AFC4-6F175D3DCCD1}">
              <a14:hiddenFill xmlns:a14="http://schemas.microsoft.com/office/drawing/2010/main">
                <a:solidFill>
                  <a:srgbClr val="FFFFFF"/>
                </a:solidFill>
              </a14:hiddenFill>
            </a:ext>
          </a:extLst>
        </p:spPr>
      </p:pic>
      <p:pic>
        <p:nvPicPr>
          <p:cNvPr id="112643" name="Picture 3">
            <a:extLst>
              <a:ext uri="{FF2B5EF4-FFF2-40B4-BE49-F238E27FC236}">
                <a16:creationId xmlns:a16="http://schemas.microsoft.com/office/drawing/2014/main" id="{F25A2FFE-7337-6141-96D6-BC781117690E}"/>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244373" y="1833109"/>
            <a:ext cx="55682" cy="55682"/>
          </a:xfrm>
          <a:prstGeom prst="rect">
            <a:avLst/>
          </a:prstGeom>
          <a:noFill/>
          <a:extLst>
            <a:ext uri="{909E8E84-426E-40DD-AFC4-6F175D3DCCD1}">
              <a14:hiddenFill xmlns:a14="http://schemas.microsoft.com/office/drawing/2010/main">
                <a:solidFill>
                  <a:srgbClr val="FFFFFF"/>
                </a:solidFill>
              </a14:hiddenFill>
            </a:ext>
          </a:extLst>
        </p:spPr>
      </p:pic>
      <p:pic>
        <p:nvPicPr>
          <p:cNvPr id="112642" name="Picture 2">
            <a:extLst>
              <a:ext uri="{FF2B5EF4-FFF2-40B4-BE49-F238E27FC236}">
                <a16:creationId xmlns:a16="http://schemas.microsoft.com/office/drawing/2014/main" id="{BE167DD5-8BA7-F340-9A52-1DB6FA8F9E92}"/>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244373" y="1833109"/>
            <a:ext cx="55682" cy="55682"/>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983AA9D7-6F1B-8C4D-A01A-5F8BF5F2F2BA}"/>
              </a:ext>
            </a:extLst>
          </p:cNvPr>
          <p:cNvSpPr txBox="1"/>
          <p:nvPr/>
        </p:nvSpPr>
        <p:spPr>
          <a:xfrm>
            <a:off x="0" y="5571237"/>
            <a:ext cx="9144000" cy="954107"/>
          </a:xfrm>
          <a:prstGeom prst="rect">
            <a:avLst/>
          </a:prstGeom>
          <a:noFill/>
        </p:spPr>
        <p:txBody>
          <a:bodyPr wrap="square" rtlCol="0">
            <a:spAutoFit/>
          </a:bodyPr>
          <a:lstStyle/>
          <a:p>
            <a:pPr algn="ctr"/>
            <a:r>
              <a:rPr lang="en-US" sz="2800" dirty="0"/>
              <a:t>Table 19.3    </a:t>
            </a:r>
            <a:endParaRPr lang="en-US" sz="1000" dirty="0"/>
          </a:p>
          <a:p>
            <a:pPr algn="ctr"/>
            <a:r>
              <a:rPr lang="en-US" sz="2800" dirty="0"/>
              <a:t>Email Threats and Mitigations</a:t>
            </a:r>
          </a:p>
        </p:txBody>
      </p:sp>
      <p:graphicFrame>
        <p:nvGraphicFramePr>
          <p:cNvPr id="3" name="Table 2">
            <a:extLst>
              <a:ext uri="{FF2B5EF4-FFF2-40B4-BE49-F238E27FC236}">
                <a16:creationId xmlns:a16="http://schemas.microsoft.com/office/drawing/2014/main" id="{1E00CAAA-27F1-6948-824F-AD244AB3AD4E}"/>
              </a:ext>
            </a:extLst>
          </p:cNvPr>
          <p:cNvGraphicFramePr>
            <a:graphicFrameLocks noGrp="1"/>
          </p:cNvGraphicFramePr>
          <p:nvPr>
            <p:extLst>
              <p:ext uri="{D42A27DB-BD31-4B8C-83A1-F6EECF244321}">
                <p14:modId xmlns:p14="http://schemas.microsoft.com/office/powerpoint/2010/main" val="3656627390"/>
              </p:ext>
            </p:extLst>
          </p:nvPr>
        </p:nvGraphicFramePr>
        <p:xfrm>
          <a:off x="541516" y="367868"/>
          <a:ext cx="8060968" cy="4786435"/>
        </p:xfrm>
        <a:graphic>
          <a:graphicData uri="http://schemas.openxmlformats.org/drawingml/2006/table">
            <a:tbl>
              <a:tblPr firstRow="1" firstCol="1" bandRow="1">
                <a:tableStyleId>{5C22544A-7EE6-4342-B048-85BDC9FD1C3A}</a:tableStyleId>
              </a:tblPr>
              <a:tblGrid>
                <a:gridCol w="2015242">
                  <a:extLst>
                    <a:ext uri="{9D8B030D-6E8A-4147-A177-3AD203B41FA5}">
                      <a16:colId xmlns:a16="http://schemas.microsoft.com/office/drawing/2014/main" val="795340316"/>
                    </a:ext>
                  </a:extLst>
                </a:gridCol>
                <a:gridCol w="2015242">
                  <a:extLst>
                    <a:ext uri="{9D8B030D-6E8A-4147-A177-3AD203B41FA5}">
                      <a16:colId xmlns:a16="http://schemas.microsoft.com/office/drawing/2014/main" val="1213233692"/>
                    </a:ext>
                  </a:extLst>
                </a:gridCol>
                <a:gridCol w="2015242">
                  <a:extLst>
                    <a:ext uri="{9D8B030D-6E8A-4147-A177-3AD203B41FA5}">
                      <a16:colId xmlns:a16="http://schemas.microsoft.com/office/drawing/2014/main" val="3180979174"/>
                    </a:ext>
                  </a:extLst>
                </a:gridCol>
                <a:gridCol w="2015242">
                  <a:extLst>
                    <a:ext uri="{9D8B030D-6E8A-4147-A177-3AD203B41FA5}">
                      <a16:colId xmlns:a16="http://schemas.microsoft.com/office/drawing/2014/main" val="26376684"/>
                    </a:ext>
                  </a:extLst>
                </a:gridCol>
              </a:tblGrid>
              <a:tr h="435131">
                <a:tc>
                  <a:txBody>
                    <a:bodyPr/>
                    <a:lstStyle/>
                    <a:p>
                      <a:pPr marL="0" marR="0" algn="ctr">
                        <a:spcBef>
                          <a:spcPts val="0"/>
                        </a:spcBef>
                        <a:spcAft>
                          <a:spcPts val="0"/>
                        </a:spcAft>
                      </a:pPr>
                      <a:r>
                        <a:rPr lang="en-US" sz="1200" dirty="0">
                          <a:effectLst/>
                        </a:rPr>
                        <a:t>Threat</a:t>
                      </a:r>
                      <a:endParaRPr lang="en-US" sz="1200" dirty="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Impact on Purported Sender </a:t>
                      </a:r>
                      <a:endParaRPr lang="en-US" sz="120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dirty="0">
                          <a:effectLst/>
                        </a:rPr>
                        <a:t>Impact on Receiver </a:t>
                      </a:r>
                      <a:endParaRPr lang="en-US" sz="1200" dirty="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Mitigation</a:t>
                      </a:r>
                      <a:endParaRPr lang="en-US" sz="120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600664826"/>
                  </a:ext>
                </a:extLst>
              </a:tr>
              <a:tr h="1305392">
                <a:tc>
                  <a:txBody>
                    <a:bodyPr/>
                    <a:lstStyle/>
                    <a:p>
                      <a:pPr marL="0" marR="0">
                        <a:spcBef>
                          <a:spcPts val="0"/>
                        </a:spcBef>
                        <a:spcAft>
                          <a:spcPts val="0"/>
                        </a:spcAft>
                      </a:pPr>
                      <a:r>
                        <a:rPr lang="en-US" sz="1200">
                          <a:effectLst/>
                        </a:rPr>
                        <a:t>Email sent by unauthorized MTA in enterprise (e.g. malware botnet) </a:t>
                      </a:r>
                      <a:endParaRPr lang="en-US" sz="120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1200">
                          <a:effectLst/>
                        </a:rPr>
                        <a:t>Loss of reputation, valid email from enterprise may be blocked as possible spam/phishing attack. </a:t>
                      </a:r>
                      <a:endParaRPr lang="en-US" sz="120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1200">
                          <a:effectLst/>
                        </a:rPr>
                        <a:t>UBE and/or email containing malicious links may be delivered into user inboxes </a:t>
                      </a:r>
                      <a:endParaRPr lang="en-US" sz="120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1200">
                          <a:effectLst/>
                        </a:rPr>
                        <a:t>Deployment of domain-based authentication techniques. Use of digital signatures over email. </a:t>
                      </a:r>
                      <a:endParaRPr lang="en-US" sz="120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61608054"/>
                  </a:ext>
                </a:extLst>
              </a:tr>
              <a:tr h="1522956">
                <a:tc>
                  <a:txBody>
                    <a:bodyPr/>
                    <a:lstStyle/>
                    <a:p>
                      <a:pPr marL="0" marR="0">
                        <a:spcBef>
                          <a:spcPts val="0"/>
                        </a:spcBef>
                        <a:spcAft>
                          <a:spcPts val="0"/>
                        </a:spcAft>
                      </a:pPr>
                      <a:r>
                        <a:rPr lang="en-US" sz="1200">
                          <a:effectLst/>
                        </a:rPr>
                        <a:t>Email message sent using spoofed or unregistered sending domain </a:t>
                      </a:r>
                      <a:endParaRPr lang="en-US" sz="120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1200">
                          <a:effectLst/>
                        </a:rPr>
                        <a:t>Loss of reputation, valid email from enterprise may be blocked as possible spam/phishing attack. </a:t>
                      </a:r>
                    </a:p>
                    <a:p>
                      <a:pPr marL="0" marR="0">
                        <a:spcBef>
                          <a:spcPts val="0"/>
                        </a:spcBef>
                        <a:spcAft>
                          <a:spcPts val="0"/>
                        </a:spcAft>
                      </a:pPr>
                      <a:r>
                        <a:rPr lang="en-US" sz="1200">
                          <a:effectLst/>
                        </a:rPr>
                        <a:t> </a:t>
                      </a:r>
                      <a:endParaRPr lang="en-US" sz="120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1200">
                          <a:effectLst/>
                        </a:rPr>
                        <a:t>UBE and/or email containing malicious links may be delivered into user inboxes </a:t>
                      </a:r>
                    </a:p>
                    <a:p>
                      <a:pPr marL="0" marR="0">
                        <a:spcBef>
                          <a:spcPts val="0"/>
                        </a:spcBef>
                        <a:spcAft>
                          <a:spcPts val="0"/>
                        </a:spcAft>
                      </a:pPr>
                      <a:r>
                        <a:rPr lang="en-US" sz="1200">
                          <a:effectLst/>
                        </a:rPr>
                        <a:t> </a:t>
                      </a:r>
                      <a:endParaRPr lang="en-US" sz="120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1200">
                          <a:effectLst/>
                        </a:rPr>
                        <a:t>Deployment of domain-based authentication techniques. Use of digital signatures over email.</a:t>
                      </a:r>
                      <a:endParaRPr lang="en-US" sz="120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776758695"/>
                  </a:ext>
                </a:extLst>
              </a:tr>
              <a:tr h="1522956">
                <a:tc>
                  <a:txBody>
                    <a:bodyPr/>
                    <a:lstStyle/>
                    <a:p>
                      <a:pPr marL="0" marR="0">
                        <a:spcBef>
                          <a:spcPts val="0"/>
                        </a:spcBef>
                        <a:spcAft>
                          <a:spcPts val="0"/>
                        </a:spcAft>
                      </a:pPr>
                      <a:r>
                        <a:rPr lang="en-US" sz="1200">
                          <a:effectLst/>
                        </a:rPr>
                        <a:t>Email message sent using forged sending address or email address (i.e. phishing, spear phishing) </a:t>
                      </a:r>
                      <a:endParaRPr lang="en-US" sz="120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1200">
                          <a:effectLst/>
                        </a:rPr>
                        <a:t>Loss of reputation, valid email from enterprise may be blocked as possible spam/phishing attack. </a:t>
                      </a:r>
                      <a:endParaRPr lang="en-US" sz="120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1200" dirty="0">
                          <a:effectLst/>
                        </a:rPr>
                        <a:t>UBE and/or email containing malicious links may be delivered. Users may inadvertently divulge sensitive information or PII. </a:t>
                      </a:r>
                      <a:endParaRPr lang="en-US" sz="1200" dirty="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1200" dirty="0">
                          <a:effectLst/>
                        </a:rPr>
                        <a:t>Deployment of domain-based authentication techniques. Use of digital signatures over email.</a:t>
                      </a:r>
                      <a:endParaRPr lang="en-US" sz="1200" dirty="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395094052"/>
                  </a:ext>
                </a:extLst>
              </a:tr>
            </a:tbl>
          </a:graphicData>
        </a:graphic>
      </p:graphicFrame>
      <p:pic>
        <p:nvPicPr>
          <p:cNvPr id="112697" name="Picture 57">
            <a:extLst>
              <a:ext uri="{FF2B5EF4-FFF2-40B4-BE49-F238E27FC236}">
                <a16:creationId xmlns:a16="http://schemas.microsoft.com/office/drawing/2014/main" id="{705CA2B7-6A4E-2E43-A424-9C27FD9A7B2D}"/>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398990" y="332022"/>
            <a:ext cx="12700" cy="12700"/>
          </a:xfrm>
          <a:prstGeom prst="rect">
            <a:avLst/>
          </a:prstGeom>
          <a:noFill/>
          <a:extLst>
            <a:ext uri="{909E8E84-426E-40DD-AFC4-6F175D3DCCD1}">
              <a14:hiddenFill xmlns:a14="http://schemas.microsoft.com/office/drawing/2010/main">
                <a:solidFill>
                  <a:srgbClr val="FFFFFF"/>
                </a:solidFill>
              </a14:hiddenFill>
            </a:ext>
          </a:extLst>
        </p:spPr>
      </p:pic>
      <p:pic>
        <p:nvPicPr>
          <p:cNvPr id="112696" name="Picture 56">
            <a:extLst>
              <a:ext uri="{FF2B5EF4-FFF2-40B4-BE49-F238E27FC236}">
                <a16:creationId xmlns:a16="http://schemas.microsoft.com/office/drawing/2014/main" id="{30ADAB15-931B-6C4F-ABA0-7EEAAAEF0462}"/>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398990" y="332022"/>
            <a:ext cx="12700" cy="12700"/>
          </a:xfrm>
          <a:prstGeom prst="rect">
            <a:avLst/>
          </a:prstGeom>
          <a:noFill/>
          <a:extLst>
            <a:ext uri="{909E8E84-426E-40DD-AFC4-6F175D3DCCD1}">
              <a14:hiddenFill xmlns:a14="http://schemas.microsoft.com/office/drawing/2010/main">
                <a:solidFill>
                  <a:srgbClr val="FFFFFF"/>
                </a:solidFill>
              </a14:hiddenFill>
            </a:ext>
          </a:extLst>
        </p:spPr>
      </p:pic>
      <p:pic>
        <p:nvPicPr>
          <p:cNvPr id="112695" name="Picture 55">
            <a:extLst>
              <a:ext uri="{FF2B5EF4-FFF2-40B4-BE49-F238E27FC236}">
                <a16:creationId xmlns:a16="http://schemas.microsoft.com/office/drawing/2014/main" id="{EB34B53B-D40A-C145-8E77-B29E094B1243}"/>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398990" y="332022"/>
            <a:ext cx="12700" cy="12700"/>
          </a:xfrm>
          <a:prstGeom prst="rect">
            <a:avLst/>
          </a:prstGeom>
          <a:noFill/>
          <a:extLst>
            <a:ext uri="{909E8E84-426E-40DD-AFC4-6F175D3DCCD1}">
              <a14:hiddenFill xmlns:a14="http://schemas.microsoft.com/office/drawing/2010/main">
                <a:solidFill>
                  <a:srgbClr val="FFFFFF"/>
                </a:solidFill>
              </a14:hiddenFill>
            </a:ext>
          </a:extLst>
        </p:spPr>
      </p:pic>
      <p:pic>
        <p:nvPicPr>
          <p:cNvPr id="112694" name="Picture 54">
            <a:extLst>
              <a:ext uri="{FF2B5EF4-FFF2-40B4-BE49-F238E27FC236}">
                <a16:creationId xmlns:a16="http://schemas.microsoft.com/office/drawing/2014/main" id="{59B8FECC-47E8-9147-A08A-407BB85AFB0A}"/>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398990" y="332022"/>
            <a:ext cx="12700" cy="12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0" y="6500210"/>
            <a:ext cx="4788024" cy="461664"/>
          </a:xfrm>
        </p:spPr>
        <p:txBody>
          <a:bodyPr/>
          <a:lstStyle/>
          <a:p>
            <a:pPr>
              <a:defRPr/>
            </a:pPr>
            <a:r>
              <a:rPr lang="en-US" sz="1050"/>
              <a:t>© 2020 Pearson Education, Inc., Hoboken, NJ. All rights reserved.         </a:t>
            </a:r>
            <a:endParaRPr lang="en-US" sz="1050" dirty="0"/>
          </a:p>
        </p:txBody>
      </p:sp>
      <p:sp>
        <p:nvSpPr>
          <p:cNvPr id="7" name="TextBox 6"/>
          <p:cNvSpPr txBox="1"/>
          <p:nvPr/>
        </p:nvSpPr>
        <p:spPr>
          <a:xfrm>
            <a:off x="5940152" y="6604084"/>
            <a:ext cx="3967272" cy="253916"/>
          </a:xfrm>
          <a:prstGeom prst="rect">
            <a:avLst/>
          </a:prstGeom>
          <a:noFill/>
        </p:spPr>
        <p:txBody>
          <a:bodyPr wrap="square" rtlCol="0">
            <a:spAutoFit/>
          </a:bodyPr>
          <a:lstStyle/>
          <a:p>
            <a:r>
              <a:rPr lang="en-US" sz="1050" dirty="0"/>
              <a:t>(Table can be found on page 587 in the textbook)</a:t>
            </a:r>
          </a:p>
        </p:txBody>
      </p:sp>
      <p:graphicFrame>
        <p:nvGraphicFramePr>
          <p:cNvPr id="8" name="Object 7">
            <a:extLst>
              <a:ext uri="{FF2B5EF4-FFF2-40B4-BE49-F238E27FC236}">
                <a16:creationId xmlns:a16="http://schemas.microsoft.com/office/drawing/2014/main" id="{0CB1CD44-BD8F-4B4B-8CE4-32BF3466DE81}"/>
              </a:ext>
            </a:extLst>
          </p:cNvPr>
          <p:cNvGraphicFramePr>
            <a:graphicFrameLocks noChangeAspect="1"/>
          </p:cNvGraphicFramePr>
          <p:nvPr/>
        </p:nvGraphicFramePr>
        <p:xfrm>
          <a:off x="-16409988" y="-14811375"/>
          <a:ext cx="41963976" cy="36483925"/>
        </p:xfrm>
        <a:graphic>
          <a:graphicData uri="http://schemas.openxmlformats.org/presentationml/2006/ole">
            <mc:AlternateContent xmlns:mc="http://schemas.openxmlformats.org/markup-compatibility/2006">
              <mc:Choice xmlns:v="urn:schemas-microsoft-com:vml" Requires="v">
                <p:oleObj spid="_x0000_s113673" name="Document" r:id="rId4" imgW="75387200" imgH="65557400" progId="Word.Document.12">
                  <p:embed/>
                </p:oleObj>
              </mc:Choice>
              <mc:Fallback>
                <p:oleObj name="Document" r:id="rId4" imgW="75387200" imgH="65557400" progId="Word.Document.12">
                  <p:embed/>
                  <p:pic>
                    <p:nvPicPr>
                      <p:cNvPr id="8" name="Object 7">
                        <a:extLst>
                          <a:ext uri="{FF2B5EF4-FFF2-40B4-BE49-F238E27FC236}">
                            <a16:creationId xmlns:a16="http://schemas.microsoft.com/office/drawing/2014/main" id="{0CB1CD44-BD8F-4B4B-8CE4-32BF3466DE81}"/>
                          </a:ext>
                        </a:extLst>
                      </p:cNvPr>
                      <p:cNvPicPr/>
                      <p:nvPr/>
                    </p:nvPicPr>
                    <p:blipFill>
                      <a:blip r:embed="rId5"/>
                      <a:stretch>
                        <a:fillRect/>
                      </a:stretch>
                    </p:blipFill>
                    <p:spPr>
                      <a:xfrm>
                        <a:off x="-16409988" y="-14811375"/>
                        <a:ext cx="41963976" cy="36483925"/>
                      </a:xfrm>
                      <a:prstGeom prst="rect">
                        <a:avLst/>
                      </a:prstGeom>
                    </p:spPr>
                  </p:pic>
                </p:oleObj>
              </mc:Fallback>
            </mc:AlternateContent>
          </a:graphicData>
        </a:graphic>
      </p:graphicFrame>
      <p:pic>
        <p:nvPicPr>
          <p:cNvPr id="112645" name="Picture 5">
            <a:extLst>
              <a:ext uri="{FF2B5EF4-FFF2-40B4-BE49-F238E27FC236}">
                <a16:creationId xmlns:a16="http://schemas.microsoft.com/office/drawing/2014/main" id="{B18C05AB-BD74-F447-A543-6FB7680EAD52}"/>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244373" y="1833109"/>
            <a:ext cx="55682" cy="55682"/>
          </a:xfrm>
          <a:prstGeom prst="rect">
            <a:avLst/>
          </a:prstGeom>
          <a:noFill/>
          <a:extLst>
            <a:ext uri="{909E8E84-426E-40DD-AFC4-6F175D3DCCD1}">
              <a14:hiddenFill xmlns:a14="http://schemas.microsoft.com/office/drawing/2010/main">
                <a:solidFill>
                  <a:srgbClr val="FFFFFF"/>
                </a:solidFill>
              </a14:hiddenFill>
            </a:ext>
          </a:extLst>
        </p:spPr>
      </p:pic>
      <p:pic>
        <p:nvPicPr>
          <p:cNvPr id="112644" name="Picture 4">
            <a:extLst>
              <a:ext uri="{FF2B5EF4-FFF2-40B4-BE49-F238E27FC236}">
                <a16:creationId xmlns:a16="http://schemas.microsoft.com/office/drawing/2014/main" id="{3DE94A72-0CA3-2943-86B5-6BE7AFD54674}"/>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244373" y="1833109"/>
            <a:ext cx="55682" cy="55682"/>
          </a:xfrm>
          <a:prstGeom prst="rect">
            <a:avLst/>
          </a:prstGeom>
          <a:noFill/>
          <a:extLst>
            <a:ext uri="{909E8E84-426E-40DD-AFC4-6F175D3DCCD1}">
              <a14:hiddenFill xmlns:a14="http://schemas.microsoft.com/office/drawing/2010/main">
                <a:solidFill>
                  <a:srgbClr val="FFFFFF"/>
                </a:solidFill>
              </a14:hiddenFill>
            </a:ext>
          </a:extLst>
        </p:spPr>
      </p:pic>
      <p:pic>
        <p:nvPicPr>
          <p:cNvPr id="112643" name="Picture 3">
            <a:extLst>
              <a:ext uri="{FF2B5EF4-FFF2-40B4-BE49-F238E27FC236}">
                <a16:creationId xmlns:a16="http://schemas.microsoft.com/office/drawing/2014/main" id="{F25A2FFE-7337-6141-96D6-BC781117690E}"/>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244373" y="1833109"/>
            <a:ext cx="55682" cy="55682"/>
          </a:xfrm>
          <a:prstGeom prst="rect">
            <a:avLst/>
          </a:prstGeom>
          <a:noFill/>
          <a:extLst>
            <a:ext uri="{909E8E84-426E-40DD-AFC4-6F175D3DCCD1}">
              <a14:hiddenFill xmlns:a14="http://schemas.microsoft.com/office/drawing/2010/main">
                <a:solidFill>
                  <a:srgbClr val="FFFFFF"/>
                </a:solidFill>
              </a14:hiddenFill>
            </a:ext>
          </a:extLst>
        </p:spPr>
      </p:pic>
      <p:pic>
        <p:nvPicPr>
          <p:cNvPr id="112642" name="Picture 2">
            <a:extLst>
              <a:ext uri="{FF2B5EF4-FFF2-40B4-BE49-F238E27FC236}">
                <a16:creationId xmlns:a16="http://schemas.microsoft.com/office/drawing/2014/main" id="{BE167DD5-8BA7-F340-9A52-1DB6FA8F9E92}"/>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244373" y="1833109"/>
            <a:ext cx="55682" cy="55682"/>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983AA9D7-6F1B-8C4D-A01A-5F8BF5F2F2BA}"/>
              </a:ext>
            </a:extLst>
          </p:cNvPr>
          <p:cNvSpPr txBox="1"/>
          <p:nvPr/>
        </p:nvSpPr>
        <p:spPr>
          <a:xfrm>
            <a:off x="107504" y="5328397"/>
            <a:ext cx="9036496" cy="1077218"/>
          </a:xfrm>
          <a:prstGeom prst="rect">
            <a:avLst/>
          </a:prstGeom>
          <a:noFill/>
        </p:spPr>
        <p:txBody>
          <a:bodyPr wrap="square" rtlCol="0">
            <a:spAutoFit/>
          </a:bodyPr>
          <a:lstStyle/>
          <a:p>
            <a:pPr algn="ctr"/>
            <a:r>
              <a:rPr lang="en-US" sz="2800" dirty="0"/>
              <a:t>Table 19.3    </a:t>
            </a:r>
          </a:p>
          <a:p>
            <a:pPr algn="ctr"/>
            <a:endParaRPr lang="en-US" sz="800" dirty="0"/>
          </a:p>
          <a:p>
            <a:pPr algn="ctr"/>
            <a:r>
              <a:rPr lang="en-US" sz="2800" dirty="0"/>
              <a:t>Email Threats and Mitigations</a:t>
            </a:r>
          </a:p>
        </p:txBody>
      </p:sp>
      <p:graphicFrame>
        <p:nvGraphicFramePr>
          <p:cNvPr id="2" name="Table 1">
            <a:extLst>
              <a:ext uri="{FF2B5EF4-FFF2-40B4-BE49-F238E27FC236}">
                <a16:creationId xmlns:a16="http://schemas.microsoft.com/office/drawing/2014/main" id="{43AFC4F9-0EB9-0B4B-AE47-31C000D5FC21}"/>
              </a:ext>
            </a:extLst>
          </p:cNvPr>
          <p:cNvGraphicFramePr>
            <a:graphicFrameLocks noGrp="1"/>
          </p:cNvGraphicFramePr>
          <p:nvPr>
            <p:extLst>
              <p:ext uri="{D42A27DB-BD31-4B8C-83A1-F6EECF244321}">
                <p14:modId xmlns:p14="http://schemas.microsoft.com/office/powerpoint/2010/main" val="310251332"/>
              </p:ext>
            </p:extLst>
          </p:nvPr>
        </p:nvGraphicFramePr>
        <p:xfrm>
          <a:off x="351510" y="692695"/>
          <a:ext cx="8440980" cy="4437233"/>
        </p:xfrm>
        <a:graphic>
          <a:graphicData uri="http://schemas.openxmlformats.org/drawingml/2006/table">
            <a:tbl>
              <a:tblPr firstRow="1" firstCol="1" bandRow="1">
                <a:tableStyleId>{5C22544A-7EE6-4342-B048-85BDC9FD1C3A}</a:tableStyleId>
              </a:tblPr>
              <a:tblGrid>
                <a:gridCol w="2110245">
                  <a:extLst>
                    <a:ext uri="{9D8B030D-6E8A-4147-A177-3AD203B41FA5}">
                      <a16:colId xmlns:a16="http://schemas.microsoft.com/office/drawing/2014/main" val="4167795108"/>
                    </a:ext>
                  </a:extLst>
                </a:gridCol>
                <a:gridCol w="2110245">
                  <a:extLst>
                    <a:ext uri="{9D8B030D-6E8A-4147-A177-3AD203B41FA5}">
                      <a16:colId xmlns:a16="http://schemas.microsoft.com/office/drawing/2014/main" val="256381761"/>
                    </a:ext>
                  </a:extLst>
                </a:gridCol>
                <a:gridCol w="2110245">
                  <a:extLst>
                    <a:ext uri="{9D8B030D-6E8A-4147-A177-3AD203B41FA5}">
                      <a16:colId xmlns:a16="http://schemas.microsoft.com/office/drawing/2014/main" val="1088894993"/>
                    </a:ext>
                  </a:extLst>
                </a:gridCol>
                <a:gridCol w="2110245">
                  <a:extLst>
                    <a:ext uri="{9D8B030D-6E8A-4147-A177-3AD203B41FA5}">
                      <a16:colId xmlns:a16="http://schemas.microsoft.com/office/drawing/2014/main" val="2583454810"/>
                    </a:ext>
                  </a:extLst>
                </a:gridCol>
              </a:tblGrid>
              <a:tr h="1267781">
                <a:tc>
                  <a:txBody>
                    <a:bodyPr/>
                    <a:lstStyle/>
                    <a:p>
                      <a:pPr marL="0" marR="0">
                        <a:spcBef>
                          <a:spcPts val="0"/>
                        </a:spcBef>
                        <a:spcAft>
                          <a:spcPts val="0"/>
                        </a:spcAft>
                      </a:pPr>
                      <a:r>
                        <a:rPr lang="en-US" sz="1200">
                          <a:effectLst/>
                        </a:rPr>
                        <a:t>Email modified in transit </a:t>
                      </a:r>
                      <a:endParaRPr lang="en-US" sz="120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1200">
                          <a:effectLst/>
                        </a:rPr>
                        <a:t>Leak of sensitive information or PII. </a:t>
                      </a:r>
                      <a:endParaRPr lang="en-US" sz="120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1200">
                          <a:effectLst/>
                        </a:rPr>
                        <a:t>Leak of sensitive information, altered message may contain malicious information </a:t>
                      </a:r>
                      <a:endParaRPr lang="en-US" sz="120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1200">
                          <a:effectLst/>
                        </a:rPr>
                        <a:t>Use of TLS to encrypt email transfer between server. Use of end-to-end email encryption. </a:t>
                      </a:r>
                      <a:endParaRPr lang="en-US" sz="120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460096481"/>
                  </a:ext>
                </a:extLst>
              </a:tr>
              <a:tr h="1267781">
                <a:tc>
                  <a:txBody>
                    <a:bodyPr/>
                    <a:lstStyle/>
                    <a:p>
                      <a:pPr marL="0" marR="0">
                        <a:spcBef>
                          <a:spcPts val="0"/>
                        </a:spcBef>
                        <a:spcAft>
                          <a:spcPts val="0"/>
                        </a:spcAft>
                      </a:pPr>
                      <a:r>
                        <a:rPr lang="en-US" sz="1200">
                          <a:effectLst/>
                        </a:rPr>
                        <a:t>Disclosure of sensitive information (e.g. PII) via monitoring and capturing of email traffic </a:t>
                      </a:r>
                      <a:endParaRPr lang="en-US" sz="120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1200">
                          <a:effectLst/>
                        </a:rPr>
                        <a:t>Leak of sensitive information or PII. </a:t>
                      </a:r>
                      <a:endParaRPr lang="en-US" sz="120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1200">
                          <a:effectLst/>
                        </a:rPr>
                        <a:t>Leak of sensitive information, altered message may contain malicious information </a:t>
                      </a:r>
                      <a:endParaRPr lang="en-US" sz="120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1200">
                          <a:effectLst/>
                        </a:rPr>
                        <a:t>Use of TLS to encrypt email transfer between server. Use of end-to-end email encryption.</a:t>
                      </a:r>
                      <a:endParaRPr lang="en-US" sz="120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946223193"/>
                  </a:ext>
                </a:extLst>
              </a:tr>
              <a:tr h="1056484">
                <a:tc>
                  <a:txBody>
                    <a:bodyPr/>
                    <a:lstStyle/>
                    <a:p>
                      <a:pPr marL="0" marR="0">
                        <a:spcBef>
                          <a:spcPts val="0"/>
                        </a:spcBef>
                        <a:spcAft>
                          <a:spcPts val="0"/>
                        </a:spcAft>
                      </a:pPr>
                      <a:r>
                        <a:rPr lang="en-US" sz="1200">
                          <a:effectLst/>
                        </a:rPr>
                        <a:t>Unsolicited Bulk Email (i.e. spam) </a:t>
                      </a:r>
                      <a:endParaRPr lang="en-US" sz="120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1200">
                          <a:effectLst/>
                        </a:rPr>
                        <a:t>None, unless purported sender is spoofed. </a:t>
                      </a:r>
                      <a:endParaRPr lang="en-US" sz="120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1200">
                          <a:effectLst/>
                        </a:rPr>
                        <a:t>UBE and/or email containing malicious links may be delivered into user inboxes </a:t>
                      </a:r>
                      <a:endParaRPr lang="en-US" sz="120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1200" dirty="0">
                          <a:effectLst/>
                        </a:rPr>
                        <a:t>Techniques to address UBE. </a:t>
                      </a:r>
                      <a:endParaRPr lang="en-US" sz="1200" dirty="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04700368"/>
                  </a:ext>
                </a:extLst>
              </a:tr>
              <a:tr h="845187">
                <a:tc>
                  <a:txBody>
                    <a:bodyPr/>
                    <a:lstStyle/>
                    <a:p>
                      <a:pPr marL="0" marR="0">
                        <a:spcBef>
                          <a:spcPts val="0"/>
                        </a:spcBef>
                        <a:spcAft>
                          <a:spcPts val="0"/>
                        </a:spcAft>
                      </a:pPr>
                      <a:r>
                        <a:rPr lang="en-US" sz="1200">
                          <a:effectLst/>
                        </a:rPr>
                        <a:t>DoS/DDoS attack against an enterprises’ email servers </a:t>
                      </a:r>
                      <a:endParaRPr lang="en-US" sz="120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1200">
                          <a:effectLst/>
                        </a:rPr>
                        <a:t>Inability to send email. </a:t>
                      </a:r>
                      <a:endParaRPr lang="en-US" sz="120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1200">
                          <a:effectLst/>
                        </a:rPr>
                        <a:t>Inability to receive email. </a:t>
                      </a:r>
                      <a:endParaRPr lang="en-US" sz="120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1200" dirty="0">
                          <a:effectLst/>
                        </a:rPr>
                        <a:t>Multiple mail servers, use of cloud-based email providers. </a:t>
                      </a:r>
                      <a:endParaRPr lang="en-US" sz="1200" dirty="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234194245"/>
                  </a:ext>
                </a:extLst>
              </a:tr>
            </a:tbl>
          </a:graphicData>
        </a:graphic>
      </p:graphicFrame>
      <p:graphicFrame>
        <p:nvGraphicFramePr>
          <p:cNvPr id="12" name="Table 11">
            <a:extLst>
              <a:ext uri="{FF2B5EF4-FFF2-40B4-BE49-F238E27FC236}">
                <a16:creationId xmlns:a16="http://schemas.microsoft.com/office/drawing/2014/main" id="{D8C8D3D4-8BB6-FE4C-ACF4-706CAA1FB809}"/>
              </a:ext>
            </a:extLst>
          </p:cNvPr>
          <p:cNvGraphicFramePr>
            <a:graphicFrameLocks noGrp="1"/>
          </p:cNvGraphicFramePr>
          <p:nvPr>
            <p:extLst>
              <p:ext uri="{D42A27DB-BD31-4B8C-83A1-F6EECF244321}">
                <p14:modId xmlns:p14="http://schemas.microsoft.com/office/powerpoint/2010/main" val="1518683262"/>
              </p:ext>
            </p:extLst>
          </p:nvPr>
        </p:nvGraphicFramePr>
        <p:xfrm>
          <a:off x="351508" y="227996"/>
          <a:ext cx="8440984" cy="464699"/>
        </p:xfrm>
        <a:graphic>
          <a:graphicData uri="http://schemas.openxmlformats.org/drawingml/2006/table">
            <a:tbl>
              <a:tblPr firstRow="1" firstCol="1" bandRow="1">
                <a:tableStyleId>{5C22544A-7EE6-4342-B048-85BDC9FD1C3A}</a:tableStyleId>
              </a:tblPr>
              <a:tblGrid>
                <a:gridCol w="2110246">
                  <a:extLst>
                    <a:ext uri="{9D8B030D-6E8A-4147-A177-3AD203B41FA5}">
                      <a16:colId xmlns:a16="http://schemas.microsoft.com/office/drawing/2014/main" val="620758916"/>
                    </a:ext>
                  </a:extLst>
                </a:gridCol>
                <a:gridCol w="2110246">
                  <a:extLst>
                    <a:ext uri="{9D8B030D-6E8A-4147-A177-3AD203B41FA5}">
                      <a16:colId xmlns:a16="http://schemas.microsoft.com/office/drawing/2014/main" val="1360539559"/>
                    </a:ext>
                  </a:extLst>
                </a:gridCol>
                <a:gridCol w="2110246">
                  <a:extLst>
                    <a:ext uri="{9D8B030D-6E8A-4147-A177-3AD203B41FA5}">
                      <a16:colId xmlns:a16="http://schemas.microsoft.com/office/drawing/2014/main" val="3245891537"/>
                    </a:ext>
                  </a:extLst>
                </a:gridCol>
                <a:gridCol w="2110246">
                  <a:extLst>
                    <a:ext uri="{9D8B030D-6E8A-4147-A177-3AD203B41FA5}">
                      <a16:colId xmlns:a16="http://schemas.microsoft.com/office/drawing/2014/main" val="4118674041"/>
                    </a:ext>
                  </a:extLst>
                </a:gridCol>
              </a:tblGrid>
              <a:tr h="464699">
                <a:tc>
                  <a:txBody>
                    <a:bodyPr/>
                    <a:lstStyle/>
                    <a:p>
                      <a:pPr marL="0" marR="0" algn="ctr">
                        <a:spcBef>
                          <a:spcPts val="0"/>
                        </a:spcBef>
                        <a:spcAft>
                          <a:spcPts val="0"/>
                        </a:spcAft>
                      </a:pPr>
                      <a:r>
                        <a:rPr lang="en-US" sz="1200">
                          <a:effectLst/>
                        </a:rPr>
                        <a:t>Threat</a:t>
                      </a:r>
                      <a:endParaRPr lang="en-US" sz="120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Impact on Purported Sender </a:t>
                      </a:r>
                      <a:endParaRPr lang="en-US" sz="120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Impact on Receiver </a:t>
                      </a:r>
                      <a:endParaRPr lang="en-US" sz="120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dirty="0">
                          <a:effectLst/>
                        </a:rPr>
                        <a:t>Mitigation</a:t>
                      </a:r>
                      <a:endParaRPr lang="en-US" sz="1200" dirty="0">
                        <a:effectLst/>
                        <a:latin typeface="Times" pitchFamily="2"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480006685"/>
                  </a:ext>
                </a:extLst>
              </a:tr>
            </a:tbl>
          </a:graphicData>
        </a:graphic>
      </p:graphicFrame>
      <p:pic>
        <p:nvPicPr>
          <p:cNvPr id="13" name="Picture 59">
            <a:extLst>
              <a:ext uri="{FF2B5EF4-FFF2-40B4-BE49-F238E27FC236}">
                <a16:creationId xmlns:a16="http://schemas.microsoft.com/office/drawing/2014/main" id="{7783DF8E-86DD-524F-90FF-22D69184E878}"/>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893607" y="248328"/>
            <a:ext cx="51228" cy="5122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58">
            <a:extLst>
              <a:ext uri="{FF2B5EF4-FFF2-40B4-BE49-F238E27FC236}">
                <a16:creationId xmlns:a16="http://schemas.microsoft.com/office/drawing/2014/main" id="{F1F474AC-6F57-6046-BD2D-8D2B869C49F9}"/>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893607" y="248328"/>
            <a:ext cx="51228" cy="51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70875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Counter Threat Protocols</a:t>
            </a:r>
          </a:p>
        </p:txBody>
      </p:sp>
      <p:sp>
        <p:nvSpPr>
          <p:cNvPr id="3" name="Content Placeholder 2"/>
          <p:cNvSpPr>
            <a:spLocks noGrp="1"/>
          </p:cNvSpPr>
          <p:nvPr>
            <p:ph idx="1"/>
          </p:nvPr>
        </p:nvSpPr>
        <p:spPr>
          <a:xfrm>
            <a:off x="792163" y="1762125"/>
            <a:ext cx="7570787" cy="4714875"/>
          </a:xfrm>
        </p:spPr>
        <p:txBody>
          <a:bodyPr>
            <a:normAutofit fontScale="77500" lnSpcReduction="20000"/>
          </a:bodyPr>
          <a:lstStyle/>
          <a:p>
            <a:r>
              <a:rPr lang="en-US" dirty="0"/>
              <a:t>SP800-177 recommends use of a variety of standardized protocols as a means for countering threats:</a:t>
            </a:r>
          </a:p>
          <a:p>
            <a:pPr lvl="2"/>
            <a:r>
              <a:rPr lang="en-US" dirty="0"/>
              <a:t>STARTTLS</a:t>
            </a:r>
          </a:p>
          <a:p>
            <a:pPr lvl="3"/>
            <a:r>
              <a:rPr lang="en-US" dirty="0"/>
              <a:t>An SMPT security extension that provides authentication, integrity, non-repudiation and confidentiality for the entire SMTP message by running SMTP over TLS</a:t>
            </a:r>
          </a:p>
          <a:p>
            <a:pPr lvl="2"/>
            <a:r>
              <a:rPr lang="en-US" dirty="0"/>
              <a:t>S/MIME</a:t>
            </a:r>
          </a:p>
          <a:p>
            <a:pPr lvl="3"/>
            <a:r>
              <a:rPr lang="en-US" dirty="0"/>
              <a:t>Provides authentication, integrity, non-repudiation and confidentiality of the message body carried in SMTP messages</a:t>
            </a:r>
          </a:p>
          <a:p>
            <a:pPr lvl="2"/>
            <a:r>
              <a:rPr lang="en-US" dirty="0"/>
              <a:t>DNS Security Extensions (DNSSEC)</a:t>
            </a:r>
          </a:p>
          <a:p>
            <a:pPr lvl="3"/>
            <a:r>
              <a:rPr lang="en-US" dirty="0"/>
              <a:t>Provides authentication and integrity protection of DNS data, and is an underlying tool used by various email security protocols</a:t>
            </a:r>
          </a:p>
          <a:p>
            <a:pPr lvl="2"/>
            <a:r>
              <a:rPr lang="en-US" dirty="0"/>
              <a:t>DNS-based Authentication of Named Entities (DANE)</a:t>
            </a:r>
          </a:p>
          <a:p>
            <a:pPr lvl="3"/>
            <a:r>
              <a:rPr lang="en-US" dirty="0"/>
              <a:t>Is designed to overcome problems in the certificate authority (CA) system by providing an alternative channel for authenticating public keys based on DNSSEC, with the result that the same trust relationships used to certify IP addresses are used to certify servers operating on those addresses</a:t>
            </a:r>
          </a:p>
        </p:txBody>
      </p:sp>
      <p:sp>
        <p:nvSpPr>
          <p:cNvPr id="4" name="Footer Placeholder 3"/>
          <p:cNvSpPr>
            <a:spLocks noGrp="1"/>
          </p:cNvSpPr>
          <p:nvPr>
            <p:ph type="ftr" sz="quarter" idx="11"/>
          </p:nvPr>
        </p:nvSpPr>
        <p:spPr>
          <a:xfrm>
            <a:off x="0" y="6492875"/>
            <a:ext cx="67818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828800" y="3200400"/>
            <a:ext cx="5446713" cy="1470025"/>
          </a:xfrm>
        </p:spPr>
        <p:txBody>
          <a:bodyPr rtlCol="0">
            <a:noAutofit/>
          </a:bodyPr>
          <a:lstStyle/>
          <a:p>
            <a:pPr fontAlgn="auto">
              <a:spcAft>
                <a:spcPts val="0"/>
              </a:spcAft>
              <a:defRPr/>
            </a:pPr>
            <a:r>
              <a:rPr lang="en-US" dirty="0">
                <a:ea typeface="+mj-ea"/>
                <a:cs typeface="+mj-cs"/>
              </a:rPr>
              <a:t>Chapter 19</a:t>
            </a:r>
          </a:p>
        </p:txBody>
      </p:sp>
      <p:sp>
        <p:nvSpPr>
          <p:cNvPr id="30723" name="Subtitle 13"/>
          <p:cNvSpPr>
            <a:spLocks noGrp="1"/>
          </p:cNvSpPr>
          <p:nvPr>
            <p:ph type="subTitle" idx="1"/>
          </p:nvPr>
        </p:nvSpPr>
        <p:spPr>
          <a:xfrm>
            <a:off x="1524000" y="5029200"/>
            <a:ext cx="6096000" cy="852488"/>
          </a:xfrm>
        </p:spPr>
        <p:txBody>
          <a:bodyPr>
            <a:normAutofit/>
          </a:bodyPr>
          <a:lstStyle/>
          <a:p>
            <a:r>
              <a:rPr lang="en-AU" sz="3600" dirty="0"/>
              <a:t>Electronic Mail Security</a:t>
            </a:r>
            <a:endParaRPr lang="en-US" sz="3600" dirty="0"/>
          </a:p>
        </p:txBody>
      </p:sp>
      <p:pic>
        <p:nvPicPr>
          <p:cNvPr id="6" name="Picture Placeholder 4" descr="crypto.jpg"/>
          <p:cNvPicPr>
            <a:picLocks noChangeAspect="1"/>
          </p:cNvPicPr>
          <p:nvPr/>
        </p:nvPicPr>
        <p:blipFill>
          <a:blip r:embed="rId3">
            <a:alphaModFix/>
            <a:lum bright="28000"/>
          </a:blip>
          <a:srcRect l="-16674" t="-1111" r="-18211" b="44444"/>
          <a:stretch>
            <a:fillRect/>
          </a:stretch>
        </p:blipFill>
        <p:spPr bwMode="auto">
          <a:xfrm>
            <a:off x="3581400" y="14478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
        <p:nvSpPr>
          <p:cNvPr id="5" name="Footer Placeholder 4"/>
          <p:cNvSpPr>
            <a:spLocks noGrp="1"/>
          </p:cNvSpPr>
          <p:nvPr>
            <p:ph type="ftr" sz="quarter" idx="11"/>
          </p:nvPr>
        </p:nvSpPr>
        <p:spPr>
          <a:xfrm>
            <a:off x="0" y="6492875"/>
            <a:ext cx="46482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0" y="6492875"/>
            <a:ext cx="4800600" cy="365125"/>
          </a:xfrm>
        </p:spPr>
        <p:txBody>
          <a:bodyPr/>
          <a:lstStyle/>
          <a:p>
            <a:pPr>
              <a:defRPr/>
            </a:pPr>
            <a:r>
              <a:rPr lang="en-US" sz="1050"/>
              <a:t>© 2020 Pearson Education, Inc., Hoboken, NJ. All rights reserved.         </a:t>
            </a:r>
            <a:endParaRPr lang="en-US" sz="1050" dirty="0"/>
          </a:p>
        </p:txBody>
      </p:sp>
      <p:pic>
        <p:nvPicPr>
          <p:cNvPr id="3" name="Picture 2">
            <a:extLst>
              <a:ext uri="{FF2B5EF4-FFF2-40B4-BE49-F238E27FC236}">
                <a16:creationId xmlns:a16="http://schemas.microsoft.com/office/drawing/2014/main" id="{6CCB84F4-406B-404F-A3CB-3C079EBED7D7}"/>
              </a:ext>
            </a:extLst>
          </p:cNvPr>
          <p:cNvPicPr>
            <a:picLocks noChangeAspect="1"/>
          </p:cNvPicPr>
          <p:nvPr/>
        </p:nvPicPr>
        <p:blipFill>
          <a:blip r:embed="rId3"/>
          <a:stretch>
            <a:fillRect/>
          </a:stretch>
        </p:blipFill>
        <p:spPr>
          <a:xfrm>
            <a:off x="1691680" y="-459432"/>
            <a:ext cx="5760640" cy="745494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688"/>
            <a:ext cx="9143999" cy="1412875"/>
          </a:xfrm>
        </p:spPr>
        <p:txBody>
          <a:bodyPr/>
          <a:lstStyle/>
          <a:p>
            <a:r>
              <a:rPr lang="en-US" sz="4800" dirty="0"/>
              <a:t>Secure/Multipurpose Internet Mail Extension (S/MIME)</a:t>
            </a:r>
          </a:p>
        </p:txBody>
      </p:sp>
      <p:sp>
        <p:nvSpPr>
          <p:cNvPr id="3" name="Content Placeholder 2"/>
          <p:cNvSpPr>
            <a:spLocks noGrp="1"/>
          </p:cNvSpPr>
          <p:nvPr>
            <p:ph idx="1"/>
          </p:nvPr>
        </p:nvSpPr>
        <p:spPr>
          <a:xfrm>
            <a:off x="533400" y="1828800"/>
            <a:ext cx="7239000" cy="4876800"/>
          </a:xfrm>
        </p:spPr>
        <p:txBody>
          <a:bodyPr>
            <a:normAutofit fontScale="77500" lnSpcReduction="20000"/>
          </a:bodyPr>
          <a:lstStyle/>
          <a:p>
            <a:r>
              <a:rPr lang="en-US" dirty="0"/>
              <a:t>A security enhancement to the MIME Internet e-mail format standard based on technology from RSA Data Security</a:t>
            </a:r>
          </a:p>
          <a:p>
            <a:r>
              <a:rPr lang="en-US" dirty="0"/>
              <a:t>The most important documents relevant to S/MIME include:</a:t>
            </a:r>
          </a:p>
          <a:p>
            <a:pPr lvl="1"/>
            <a:r>
              <a:rPr lang="en-US" dirty="0"/>
              <a:t>RFC 5750, S/MIME Version 3.2 Certificate Handling</a:t>
            </a:r>
          </a:p>
          <a:p>
            <a:pPr lvl="1"/>
            <a:r>
              <a:rPr lang="en-US" dirty="0"/>
              <a:t>RFC 5751, S/MIME Version 3.2 Message Specification</a:t>
            </a:r>
          </a:p>
          <a:p>
            <a:pPr lvl="1"/>
            <a:r>
              <a:rPr lang="en-US" dirty="0"/>
              <a:t>RFC 4134, Examples of S/MIME Messages</a:t>
            </a:r>
          </a:p>
          <a:p>
            <a:pPr lvl="1"/>
            <a:r>
              <a:rPr lang="en-US" dirty="0"/>
              <a:t>RFC 2634, Enhanced Security Services for S/MIME</a:t>
            </a:r>
          </a:p>
          <a:p>
            <a:pPr lvl="1"/>
            <a:r>
              <a:rPr lang="en-US" dirty="0"/>
              <a:t>RFC 5652, Cryptographic Message Syntax (CMS)</a:t>
            </a:r>
          </a:p>
          <a:p>
            <a:pPr lvl="1"/>
            <a:r>
              <a:rPr lang="en-US" dirty="0"/>
              <a:t>RFC 3370, CMS Algorithms</a:t>
            </a:r>
          </a:p>
          <a:p>
            <a:pPr lvl="1"/>
            <a:r>
              <a:rPr lang="en-US" dirty="0"/>
              <a:t>RFC 5752, Multiple Signatures in CMS</a:t>
            </a:r>
          </a:p>
          <a:p>
            <a:pPr lvl="1"/>
            <a:r>
              <a:rPr lang="en-US" dirty="0"/>
              <a:t>RFC 1847, Security </a:t>
            </a:r>
            <a:r>
              <a:rPr lang="en-US" dirty="0" err="1"/>
              <a:t>Multiparts</a:t>
            </a:r>
            <a:r>
              <a:rPr lang="en-US" dirty="0"/>
              <a:t> for MIME –                    Multipart/Signed and Multipart/Encrypted</a:t>
            </a:r>
          </a:p>
        </p:txBody>
      </p:sp>
      <p:pic>
        <p:nvPicPr>
          <p:cNvPr id="4" name="Picture 3"/>
          <p:cNvPicPr>
            <a:picLocks noChangeAspect="1"/>
          </p:cNvPicPr>
          <p:nvPr/>
        </p:nvPicPr>
        <p:blipFill>
          <a:blip r:embed="rId3"/>
          <a:stretch>
            <a:fillRect/>
          </a:stretch>
        </p:blipFill>
        <p:spPr>
          <a:xfrm>
            <a:off x="6705600" y="4495800"/>
            <a:ext cx="1993677" cy="2171458"/>
          </a:xfrm>
          <a:prstGeom prst="rect">
            <a:avLst/>
          </a:prstGeom>
        </p:spPr>
      </p:pic>
      <p:sp>
        <p:nvSpPr>
          <p:cNvPr id="5" name="Footer Placeholder 4"/>
          <p:cNvSpPr>
            <a:spLocks noGrp="1"/>
          </p:cNvSpPr>
          <p:nvPr>
            <p:ph type="ftr" sz="quarter" idx="11"/>
          </p:nvPr>
        </p:nvSpPr>
        <p:spPr>
          <a:xfrm>
            <a:off x="0" y="6492875"/>
            <a:ext cx="53340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0" y="6492875"/>
            <a:ext cx="5181600" cy="365125"/>
          </a:xfrm>
        </p:spPr>
        <p:txBody>
          <a:bodyPr/>
          <a:lstStyle/>
          <a:p>
            <a:pPr>
              <a:defRPr/>
            </a:pPr>
            <a:r>
              <a:rPr lang="en-US" sz="1050"/>
              <a:t>© 2020 Pearson Education, Inc., Hoboken, NJ. All rights reserved.         </a:t>
            </a:r>
            <a:endParaRPr lang="en-US" sz="1050" dirty="0"/>
          </a:p>
        </p:txBody>
      </p:sp>
      <p:pic>
        <p:nvPicPr>
          <p:cNvPr id="2" name="Picture 1">
            <a:extLst>
              <a:ext uri="{FF2B5EF4-FFF2-40B4-BE49-F238E27FC236}">
                <a16:creationId xmlns:a16="http://schemas.microsoft.com/office/drawing/2014/main" id="{3125AED2-A5EC-7A47-9C37-047F8C92FF9C}"/>
              </a:ext>
            </a:extLst>
          </p:cNvPr>
          <p:cNvPicPr>
            <a:picLocks noChangeAspect="1"/>
          </p:cNvPicPr>
          <p:nvPr/>
        </p:nvPicPr>
        <p:blipFill>
          <a:blip r:embed="rId3"/>
          <a:stretch>
            <a:fillRect/>
          </a:stretch>
        </p:blipFill>
        <p:spPr>
          <a:xfrm>
            <a:off x="427799" y="332657"/>
            <a:ext cx="8332318" cy="6160218"/>
          </a:xfrm>
          <a:prstGeom prst="rect">
            <a:avLst/>
          </a:prstGeom>
        </p:spPr>
      </p:pic>
      <p:cxnSp>
        <p:nvCxnSpPr>
          <p:cNvPr id="5" name="Straight Connector 4">
            <a:extLst>
              <a:ext uri="{FF2B5EF4-FFF2-40B4-BE49-F238E27FC236}">
                <a16:creationId xmlns:a16="http://schemas.microsoft.com/office/drawing/2014/main" id="{B5146A40-E2DA-194F-AC67-8584D730C0C6}"/>
              </a:ext>
            </a:extLst>
          </p:cNvPr>
          <p:cNvCxnSpPr/>
          <p:nvPr/>
        </p:nvCxnSpPr>
        <p:spPr>
          <a:xfrm>
            <a:off x="8760117" y="1124744"/>
            <a:ext cx="0" cy="5112568"/>
          </a:xfrm>
          <a:prstGeom prst="line">
            <a:avLst/>
          </a:prstGeom>
          <a:ln w="22225">
            <a:solidFill>
              <a:schemeClr val="tx1">
                <a:alpha val="50000"/>
              </a:schemeClr>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C684CB0E-70ED-DC4A-84A1-8CFD5165AC47}"/>
              </a:ext>
            </a:extLst>
          </p:cNvPr>
          <p:cNvSpPr txBox="1"/>
          <p:nvPr/>
        </p:nvSpPr>
        <p:spPr>
          <a:xfrm>
            <a:off x="6444208" y="6450720"/>
            <a:ext cx="2549096" cy="261610"/>
          </a:xfrm>
          <a:prstGeom prst="rect">
            <a:avLst/>
          </a:prstGeom>
          <a:noFill/>
        </p:spPr>
        <p:txBody>
          <a:bodyPr wrap="none" rtlCol="0">
            <a:spAutoFit/>
          </a:bodyPr>
          <a:lstStyle/>
          <a:p>
            <a:r>
              <a:rPr lang="en-US" sz="1100" dirty="0"/>
              <a:t>(Table is on page 590 in the textbook)</a:t>
            </a:r>
          </a:p>
        </p:txBody>
      </p:sp>
    </p:spTree>
  </p:cSld>
  <p:clrMapOvr>
    <a:masterClrMapping/>
  </p:clrMapOvr>
  <p:transition>
    <p:dissolv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Authentication </a:t>
            </a:r>
          </a:p>
        </p:txBody>
      </p:sp>
      <p:sp>
        <p:nvSpPr>
          <p:cNvPr id="7" name="Content Placeholder 6"/>
          <p:cNvSpPr>
            <a:spLocks noGrp="1"/>
          </p:cNvSpPr>
          <p:nvPr>
            <p:ph idx="1"/>
          </p:nvPr>
        </p:nvSpPr>
        <p:spPr>
          <a:xfrm>
            <a:off x="381000" y="1600200"/>
            <a:ext cx="7723187" cy="5095875"/>
          </a:xfrm>
        </p:spPr>
        <p:txBody>
          <a:bodyPr>
            <a:normAutofit fontScale="77500" lnSpcReduction="20000"/>
          </a:bodyPr>
          <a:lstStyle/>
          <a:p>
            <a:r>
              <a:rPr lang="en-US" dirty="0"/>
              <a:t>Provided by means of a digital signature</a:t>
            </a:r>
          </a:p>
          <a:p>
            <a:pPr lvl="1"/>
            <a:r>
              <a:rPr lang="en-US" dirty="0"/>
              <a:t>The sender creates a message</a:t>
            </a:r>
          </a:p>
          <a:p>
            <a:pPr lvl="1"/>
            <a:r>
              <a:rPr lang="en-US" dirty="0"/>
              <a:t>SHA-256 is used to generate a 256-bit message digest of the message</a:t>
            </a:r>
          </a:p>
          <a:p>
            <a:pPr lvl="1"/>
            <a:r>
              <a:rPr lang="en-US" dirty="0"/>
              <a:t>The message digest is encrypted with RSA using the sender’s private key, and the result is appended to the message.  Also appended is identifying information for the signer, which will enable the receiver to retrieve the signer’s public key</a:t>
            </a:r>
          </a:p>
          <a:p>
            <a:pPr lvl="1"/>
            <a:r>
              <a:rPr lang="en-US" dirty="0"/>
              <a:t>The receiver uses RSA with the sender’s public key to decrypt and recover the message digest</a:t>
            </a:r>
          </a:p>
          <a:p>
            <a:pPr lvl="1"/>
            <a:r>
              <a:rPr lang="en-US" dirty="0"/>
              <a:t>The receiver generates a new message digest for the message and compares it with the decrypted hash code.  If the two match, the message is accepted as authentic</a:t>
            </a:r>
          </a:p>
          <a:p>
            <a:r>
              <a:rPr lang="en-US" dirty="0"/>
              <a:t>Detached signatures are supported</a:t>
            </a:r>
          </a:p>
          <a:p>
            <a:pPr lvl="1"/>
            <a:r>
              <a:rPr lang="en-US" dirty="0"/>
              <a:t>A detached signature may be stored and                       transmitted separately from the message it signs</a:t>
            </a:r>
          </a:p>
          <a:p>
            <a:endParaRPr lang="en-US" dirty="0"/>
          </a:p>
        </p:txBody>
      </p:sp>
      <p:sp>
        <p:nvSpPr>
          <p:cNvPr id="4" name="Footer Placeholder 3"/>
          <p:cNvSpPr>
            <a:spLocks noGrp="1"/>
          </p:cNvSpPr>
          <p:nvPr>
            <p:ph type="ftr" sz="quarter" idx="11"/>
          </p:nvPr>
        </p:nvSpPr>
        <p:spPr>
          <a:xfrm>
            <a:off x="0" y="6492875"/>
            <a:ext cx="4876800" cy="365125"/>
          </a:xfrm>
        </p:spPr>
        <p:txBody>
          <a:bodyPr/>
          <a:lstStyle/>
          <a:p>
            <a:r>
              <a:rPr lang="en-US" sz="1050"/>
              <a:t>© 2020 Pearson Education, Inc., Hoboken, NJ. All rights reserved.         </a:t>
            </a:r>
            <a:endParaRPr lang="en-US" sz="1050" dirty="0"/>
          </a:p>
        </p:txBody>
      </p:sp>
      <p:pic>
        <p:nvPicPr>
          <p:cNvPr id="8" name="Picture 7"/>
          <p:cNvPicPr>
            <a:picLocks noChangeAspect="1"/>
          </p:cNvPicPr>
          <p:nvPr/>
        </p:nvPicPr>
        <p:blipFill>
          <a:blip r:embed="rId3"/>
          <a:stretch>
            <a:fillRect/>
          </a:stretch>
        </p:blipFill>
        <p:spPr>
          <a:xfrm>
            <a:off x="6400800" y="4813300"/>
            <a:ext cx="2603500" cy="20447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Confidentiality </a:t>
            </a:r>
          </a:p>
        </p:txBody>
      </p:sp>
      <p:sp>
        <p:nvSpPr>
          <p:cNvPr id="7" name="Content Placeholder 6"/>
          <p:cNvSpPr>
            <a:spLocks noGrp="1"/>
          </p:cNvSpPr>
          <p:nvPr>
            <p:ph idx="1"/>
          </p:nvPr>
        </p:nvSpPr>
        <p:spPr>
          <a:xfrm>
            <a:off x="762000" y="1676400"/>
            <a:ext cx="7570787" cy="4791075"/>
          </a:xfrm>
        </p:spPr>
        <p:txBody>
          <a:bodyPr>
            <a:normAutofit fontScale="77500" lnSpcReduction="20000"/>
          </a:bodyPr>
          <a:lstStyle/>
          <a:p>
            <a:pPr>
              <a:spcBef>
                <a:spcPts val="1200"/>
              </a:spcBef>
            </a:pPr>
            <a:r>
              <a:rPr lang="en-US" dirty="0"/>
              <a:t>S/MIME provides confidentiality by encrypting messages</a:t>
            </a:r>
          </a:p>
          <a:p>
            <a:pPr lvl="1">
              <a:spcBef>
                <a:spcPts val="1200"/>
              </a:spcBef>
            </a:pPr>
            <a:r>
              <a:rPr lang="en-US" dirty="0"/>
              <a:t>Most commonly AES with a 128-bit key is used, with the cipher block chaining (CBC) mode</a:t>
            </a:r>
          </a:p>
          <a:p>
            <a:pPr marL="342900" lvl="1" indent="-342900">
              <a:spcBef>
                <a:spcPts val="1200"/>
              </a:spcBef>
              <a:buClr>
                <a:srgbClr val="BAABE3"/>
              </a:buClr>
            </a:pPr>
            <a:r>
              <a:rPr lang="en-US" sz="2800" dirty="0">
                <a:cs typeface="ＭＳ Ｐゴシック" pitchFamily="-84" charset="-128"/>
              </a:rPr>
              <a:t>The key itself is also encrypted, typically with RSA</a:t>
            </a:r>
          </a:p>
          <a:p>
            <a:pPr marL="342900" lvl="1" indent="-342900">
              <a:spcBef>
                <a:spcPts val="1200"/>
              </a:spcBef>
              <a:buClr>
                <a:srgbClr val="BAABE3"/>
              </a:buClr>
            </a:pPr>
            <a:r>
              <a:rPr lang="en-US" sz="2800" dirty="0">
                <a:cs typeface="ＭＳ Ｐゴシック" pitchFamily="-84" charset="-128"/>
              </a:rPr>
              <a:t>Each symmetric key, referred to as a content-encryption key, is used only once</a:t>
            </a:r>
          </a:p>
          <a:p>
            <a:pPr marL="692150" lvl="2" indent="-342900">
              <a:spcBef>
                <a:spcPts val="1200"/>
              </a:spcBef>
            </a:pPr>
            <a:r>
              <a:rPr lang="en-US" dirty="0">
                <a:cs typeface="ＭＳ Ｐゴシック" pitchFamily="-84" charset="-128"/>
              </a:rPr>
              <a:t>A new key is generated as a random number for each message</a:t>
            </a:r>
          </a:p>
          <a:p>
            <a:pPr marL="692150" lvl="2" indent="-342900">
              <a:spcBef>
                <a:spcPts val="1200"/>
              </a:spcBef>
            </a:pPr>
            <a:r>
              <a:rPr lang="en-US" dirty="0">
                <a:cs typeface="ＭＳ Ｐゴシック" pitchFamily="-84" charset="-128"/>
              </a:rPr>
              <a:t>Because it is to be used only once, the content-encryption key is bound to the message and transmitted with it</a:t>
            </a:r>
          </a:p>
          <a:p>
            <a:pPr marL="692150" lvl="2" indent="-342900">
              <a:spcBef>
                <a:spcPts val="1200"/>
              </a:spcBef>
            </a:pPr>
            <a:r>
              <a:rPr lang="en-US" dirty="0">
                <a:cs typeface="ＭＳ Ｐゴシック" pitchFamily="-84" charset="-128"/>
              </a:rPr>
              <a:t>To protect the key, it is encrypted with the receiver’s public key</a:t>
            </a:r>
          </a:p>
          <a:p>
            <a:pPr marL="692150" lvl="2" indent="-342900">
              <a:spcBef>
                <a:spcPts val="1200"/>
              </a:spcBef>
            </a:pPr>
            <a:r>
              <a:rPr lang="en-US" dirty="0">
                <a:cs typeface="ＭＳ Ｐゴシック" pitchFamily="-84" charset="-128"/>
              </a:rPr>
              <a:t>To reduce encryption time, the combination of symmetric and public-key encryption is used</a:t>
            </a:r>
          </a:p>
          <a:p>
            <a:pPr marL="692150" lvl="2" indent="-342900">
              <a:spcBef>
                <a:spcPts val="1200"/>
              </a:spcBef>
            </a:pPr>
            <a:r>
              <a:rPr lang="en-US" dirty="0">
                <a:cs typeface="ＭＳ Ｐゴシック" pitchFamily="-84" charset="-128"/>
              </a:rPr>
              <a:t>Only the recipient is able to recover the session key that is bound to the message</a:t>
            </a:r>
          </a:p>
          <a:p>
            <a:pPr lvl="1"/>
            <a:endParaRPr lang="en-US" dirty="0"/>
          </a:p>
        </p:txBody>
      </p:sp>
      <p:sp>
        <p:nvSpPr>
          <p:cNvPr id="5" name="Footer Placeholder 4"/>
          <p:cNvSpPr>
            <a:spLocks noGrp="1"/>
          </p:cNvSpPr>
          <p:nvPr>
            <p:ph type="ftr" sz="quarter" idx="11"/>
          </p:nvPr>
        </p:nvSpPr>
        <p:spPr>
          <a:xfrm>
            <a:off x="0" y="6492875"/>
            <a:ext cx="56388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0" y="6492875"/>
            <a:ext cx="4953000" cy="365125"/>
          </a:xfrm>
        </p:spPr>
        <p:txBody>
          <a:bodyPr/>
          <a:lstStyle/>
          <a:p>
            <a:pPr>
              <a:defRPr/>
            </a:pPr>
            <a:r>
              <a:rPr lang="en-US" sz="1050"/>
              <a:t>© 2020 Pearson Education, Inc., Hoboken, NJ. All rights reserved.         </a:t>
            </a:r>
            <a:endParaRPr lang="en-US" sz="1050" dirty="0"/>
          </a:p>
        </p:txBody>
      </p:sp>
      <p:pic>
        <p:nvPicPr>
          <p:cNvPr id="3" name="Picture 2">
            <a:extLst>
              <a:ext uri="{FF2B5EF4-FFF2-40B4-BE49-F238E27FC236}">
                <a16:creationId xmlns:a16="http://schemas.microsoft.com/office/drawing/2014/main" id="{157D0A45-191A-C24D-9CED-CD7CB071CBB9}"/>
              </a:ext>
            </a:extLst>
          </p:cNvPr>
          <p:cNvPicPr>
            <a:picLocks noChangeAspect="1"/>
          </p:cNvPicPr>
          <p:nvPr/>
        </p:nvPicPr>
        <p:blipFill rotWithShape="1">
          <a:blip r:embed="rId3"/>
          <a:srcRect b="14300"/>
          <a:stretch/>
        </p:blipFill>
        <p:spPr>
          <a:xfrm>
            <a:off x="1922318" y="0"/>
            <a:ext cx="5833812" cy="6470003"/>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dirty="0"/>
              <a:t>E-mail Compatibility</a:t>
            </a:r>
            <a:endParaRPr lang="en-AU" dirty="0"/>
          </a:p>
        </p:txBody>
      </p:sp>
      <p:sp>
        <p:nvSpPr>
          <p:cNvPr id="55299" name="Rectangle 3"/>
          <p:cNvSpPr>
            <a:spLocks noGrp="1" noChangeArrowheads="1"/>
          </p:cNvSpPr>
          <p:nvPr>
            <p:ph idx="1"/>
          </p:nvPr>
        </p:nvSpPr>
        <p:spPr>
          <a:xfrm>
            <a:off x="609600" y="1600200"/>
            <a:ext cx="8153400" cy="5029200"/>
          </a:xfrm>
        </p:spPr>
        <p:txBody>
          <a:bodyPr>
            <a:normAutofit fontScale="92500" lnSpcReduction="10000"/>
          </a:bodyPr>
          <a:lstStyle/>
          <a:p>
            <a:r>
              <a:rPr lang="en-US" dirty="0"/>
              <a:t>Many electronic mail systems only permit the use of blocks consisting of ASCII text</a:t>
            </a:r>
          </a:p>
          <a:p>
            <a:pPr lvl="1"/>
            <a:r>
              <a:rPr lang="en-US" sz="2400" dirty="0"/>
              <a:t>To accommodate this restriction, S/MIME provides the service of converting the raw 8-bit binary stream to a stream of printable ASCII characters</a:t>
            </a:r>
          </a:p>
          <a:p>
            <a:pPr lvl="1"/>
            <a:r>
              <a:rPr lang="en-US" sz="2400" dirty="0"/>
              <a:t>The scheme used for this purpose is Base-64 conversion</a:t>
            </a:r>
          </a:p>
          <a:p>
            <a:pPr lvl="2"/>
            <a:r>
              <a:rPr lang="en-US" sz="2000" dirty="0"/>
              <a:t>Each group of three octets of binary data is mapped into four ASCII characters</a:t>
            </a:r>
          </a:p>
          <a:p>
            <a:pPr lvl="2"/>
            <a:r>
              <a:rPr lang="en-AU" sz="2000" dirty="0"/>
              <a:t>The Base64 algorithm blindly converts the input stream to Base64 format regardless of content, even if the input happens to be ASCII text</a:t>
            </a:r>
          </a:p>
          <a:p>
            <a:pPr marL="342900" lvl="1" indent="-342900">
              <a:spcBef>
                <a:spcPts val="2400"/>
              </a:spcBef>
              <a:buClr>
                <a:srgbClr val="BAABE3"/>
              </a:buClr>
            </a:pPr>
            <a:r>
              <a:rPr lang="en-AU" sz="2595" dirty="0">
                <a:cs typeface="ＭＳ Ｐゴシック" pitchFamily="-84" charset="-128"/>
              </a:rPr>
              <a:t>RFC 5751 recommends that even if outer 7-bit encoding is not used, the original MIME content should be 7-bit encoded</a:t>
            </a:r>
          </a:p>
        </p:txBody>
      </p:sp>
      <p:sp>
        <p:nvSpPr>
          <p:cNvPr id="4" name="Footer Placeholder 3"/>
          <p:cNvSpPr>
            <a:spLocks noGrp="1"/>
          </p:cNvSpPr>
          <p:nvPr>
            <p:ph type="ftr" sz="quarter" idx="11"/>
          </p:nvPr>
        </p:nvSpPr>
        <p:spPr>
          <a:xfrm>
            <a:off x="0" y="6492875"/>
            <a:ext cx="53340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dirty="0"/>
              <a:t>Compression</a:t>
            </a:r>
            <a:endParaRPr lang="en-AU" dirty="0"/>
          </a:p>
        </p:txBody>
      </p:sp>
      <p:sp>
        <p:nvSpPr>
          <p:cNvPr id="54275" name="Rectangle 3"/>
          <p:cNvSpPr>
            <a:spLocks noGrp="1" noChangeArrowheads="1"/>
          </p:cNvSpPr>
          <p:nvPr>
            <p:ph idx="1"/>
          </p:nvPr>
        </p:nvSpPr>
        <p:spPr>
          <a:xfrm>
            <a:off x="304800" y="1828800"/>
            <a:ext cx="7162800" cy="5029200"/>
          </a:xfrm>
        </p:spPr>
        <p:txBody>
          <a:bodyPr>
            <a:normAutofit fontScale="85000" lnSpcReduction="10000"/>
          </a:bodyPr>
          <a:lstStyle/>
          <a:p>
            <a:r>
              <a:rPr lang="en-US" dirty="0"/>
              <a:t>S/MIME offers the ability to compress a message</a:t>
            </a:r>
          </a:p>
          <a:p>
            <a:r>
              <a:rPr lang="en-US" sz="2595" dirty="0"/>
              <a:t>This has the benefit of saving space both for email transmission and for file storage</a:t>
            </a:r>
          </a:p>
          <a:p>
            <a:r>
              <a:rPr lang="en-US" sz="2595" dirty="0"/>
              <a:t>Compression can be applied in any order with respect to the signing and message encryption operations</a:t>
            </a:r>
          </a:p>
          <a:p>
            <a:r>
              <a:rPr lang="en-US" sz="2595" dirty="0"/>
              <a:t>RFC 5751 provides these guidelines:</a:t>
            </a:r>
          </a:p>
          <a:p>
            <a:pPr lvl="1"/>
            <a:r>
              <a:rPr lang="en-US" sz="2395" dirty="0"/>
              <a:t>Compression of binary encoded encrypted data is discouraged, since it will not yield significant compression; Base64 encrypted data could very well benefit, however</a:t>
            </a:r>
          </a:p>
          <a:p>
            <a:pPr lvl="1"/>
            <a:r>
              <a:rPr lang="en-US" sz="2395" dirty="0"/>
              <a:t>If a </a:t>
            </a:r>
            <a:r>
              <a:rPr lang="en-US" sz="2395" dirty="0" err="1"/>
              <a:t>lossy</a:t>
            </a:r>
            <a:r>
              <a:rPr lang="en-US" sz="2395" dirty="0"/>
              <a:t> compression algorithm is used with signing, you will need to compress first, then sign</a:t>
            </a:r>
            <a:endParaRPr lang="en-AU" sz="2395" dirty="0"/>
          </a:p>
        </p:txBody>
      </p:sp>
      <p:pic>
        <p:nvPicPr>
          <p:cNvPr id="5" name="Picture 4"/>
          <p:cNvPicPr>
            <a:picLocks noChangeAspect="1"/>
          </p:cNvPicPr>
          <p:nvPr/>
        </p:nvPicPr>
        <p:blipFill>
          <a:blip r:embed="rId3"/>
          <a:stretch>
            <a:fillRect/>
          </a:stretch>
        </p:blipFill>
        <p:spPr>
          <a:xfrm>
            <a:off x="7467600" y="5181600"/>
            <a:ext cx="1479550" cy="1469485"/>
          </a:xfrm>
          <a:prstGeom prst="rect">
            <a:avLst/>
          </a:prstGeom>
        </p:spPr>
      </p:pic>
      <p:sp>
        <p:nvSpPr>
          <p:cNvPr id="6" name="Footer Placeholder 5"/>
          <p:cNvSpPr>
            <a:spLocks noGrp="1"/>
          </p:cNvSpPr>
          <p:nvPr>
            <p:ph type="ftr" sz="quarter" idx="11"/>
          </p:nvPr>
        </p:nvSpPr>
        <p:spPr>
          <a:xfrm>
            <a:off x="0" y="6492875"/>
            <a:ext cx="57150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688"/>
            <a:ext cx="9296399" cy="1412875"/>
          </a:xfrm>
        </p:spPr>
        <p:txBody>
          <a:bodyPr/>
          <a:lstStyle/>
          <a:p>
            <a:r>
              <a:rPr lang="en-US" dirty="0"/>
              <a:t>S/MIME Message </a:t>
            </a:r>
            <a:br>
              <a:rPr lang="en-US" dirty="0"/>
            </a:br>
            <a:r>
              <a:rPr lang="en-US" dirty="0"/>
              <a:t>Content Types</a:t>
            </a:r>
          </a:p>
        </p:txBody>
      </p:sp>
      <p:sp>
        <p:nvSpPr>
          <p:cNvPr id="3" name="Content Placeholder 2"/>
          <p:cNvSpPr>
            <a:spLocks noGrp="1"/>
          </p:cNvSpPr>
          <p:nvPr>
            <p:ph idx="1"/>
          </p:nvPr>
        </p:nvSpPr>
        <p:spPr>
          <a:xfrm>
            <a:off x="609600" y="1762125"/>
            <a:ext cx="8229600" cy="5095875"/>
          </a:xfrm>
        </p:spPr>
        <p:txBody>
          <a:bodyPr>
            <a:normAutofit fontScale="70000" lnSpcReduction="20000"/>
          </a:bodyPr>
          <a:lstStyle/>
          <a:p>
            <a:pPr>
              <a:spcBef>
                <a:spcPts val="800"/>
              </a:spcBef>
            </a:pPr>
            <a:r>
              <a:rPr lang="en-US" dirty="0"/>
              <a:t>Defined in RFC 5652, Cryptographic Message Syntax</a:t>
            </a:r>
          </a:p>
          <a:p>
            <a:pPr lvl="1">
              <a:spcBef>
                <a:spcPts val="800"/>
              </a:spcBef>
            </a:pPr>
            <a:r>
              <a:rPr lang="en-US" dirty="0"/>
              <a:t>Data</a:t>
            </a:r>
          </a:p>
          <a:p>
            <a:pPr lvl="2">
              <a:spcBef>
                <a:spcPts val="800"/>
              </a:spcBef>
            </a:pPr>
            <a:r>
              <a:rPr lang="en-US" sz="2065" dirty="0"/>
              <a:t>Refers to the inner MIME-encoded message content, which may then be encapsulated in a </a:t>
            </a:r>
            <a:r>
              <a:rPr lang="en-US" sz="2065" dirty="0" err="1"/>
              <a:t>SignedData</a:t>
            </a:r>
            <a:r>
              <a:rPr lang="en-US" sz="2065" dirty="0"/>
              <a:t>, </a:t>
            </a:r>
            <a:r>
              <a:rPr lang="en-US" sz="2065" dirty="0" err="1"/>
              <a:t>EnvelopedData</a:t>
            </a:r>
            <a:r>
              <a:rPr lang="en-US" sz="2065" dirty="0"/>
              <a:t>, or </a:t>
            </a:r>
            <a:r>
              <a:rPr lang="en-US" sz="2065" dirty="0" err="1"/>
              <a:t>CompressedData</a:t>
            </a:r>
            <a:r>
              <a:rPr lang="en-US" sz="2065" dirty="0"/>
              <a:t> content type</a:t>
            </a:r>
          </a:p>
          <a:p>
            <a:pPr lvl="1">
              <a:spcBef>
                <a:spcPts val="800"/>
              </a:spcBef>
            </a:pPr>
            <a:r>
              <a:rPr lang="en-US" dirty="0" err="1"/>
              <a:t>SignedData</a:t>
            </a:r>
            <a:endParaRPr lang="en-US" dirty="0"/>
          </a:p>
          <a:p>
            <a:pPr lvl="2">
              <a:spcBef>
                <a:spcPts val="800"/>
              </a:spcBef>
            </a:pPr>
            <a:r>
              <a:rPr lang="en-US" sz="2065" dirty="0"/>
              <a:t>Used to apply a digital signature to a message</a:t>
            </a:r>
          </a:p>
          <a:p>
            <a:pPr lvl="1">
              <a:spcBef>
                <a:spcPts val="800"/>
              </a:spcBef>
            </a:pPr>
            <a:r>
              <a:rPr lang="en-US" dirty="0" err="1"/>
              <a:t>EnvelopedData</a:t>
            </a:r>
            <a:endParaRPr lang="en-US" dirty="0"/>
          </a:p>
          <a:p>
            <a:pPr lvl="2">
              <a:spcBef>
                <a:spcPts val="800"/>
              </a:spcBef>
            </a:pPr>
            <a:r>
              <a:rPr lang="en-US" sz="2065" dirty="0"/>
              <a:t>This consists of encrypted content of any type and encrypted content encryption keys for one or more recipients</a:t>
            </a:r>
          </a:p>
          <a:p>
            <a:pPr lvl="1">
              <a:spcBef>
                <a:spcPts val="800"/>
              </a:spcBef>
            </a:pPr>
            <a:r>
              <a:rPr lang="en-US" dirty="0" err="1"/>
              <a:t>CompressedData</a:t>
            </a:r>
            <a:endParaRPr lang="en-US" dirty="0"/>
          </a:p>
          <a:p>
            <a:pPr lvl="2">
              <a:spcBef>
                <a:spcPts val="800"/>
              </a:spcBef>
            </a:pPr>
            <a:r>
              <a:rPr lang="en-US" sz="2118" dirty="0"/>
              <a:t>Used to apply data compression to a message</a:t>
            </a:r>
          </a:p>
          <a:p>
            <a:pPr marL="342900" lvl="2" indent="-342900">
              <a:spcBef>
                <a:spcPts val="800"/>
              </a:spcBef>
            </a:pPr>
            <a:r>
              <a:rPr lang="en-US" sz="2824" dirty="0"/>
              <a:t>Clear signing</a:t>
            </a:r>
          </a:p>
          <a:p>
            <a:pPr marL="679450" lvl="3" indent="-342900">
              <a:spcBef>
                <a:spcPts val="800"/>
              </a:spcBef>
            </a:pPr>
            <a:r>
              <a:rPr lang="en-US" sz="2571" dirty="0">
                <a:cs typeface="ＭＳ Ｐゴシック" pitchFamily="-84" charset="-128"/>
              </a:rPr>
              <a:t>A digital signature is calculated for a MIME-encoded message and the two parts, the message and signature, form a multipart MIME message</a:t>
            </a:r>
          </a:p>
          <a:p>
            <a:pPr marL="679450" lvl="3" indent="-342900">
              <a:spcBef>
                <a:spcPts val="800"/>
              </a:spcBef>
            </a:pPr>
            <a:r>
              <a:rPr lang="en-US" sz="2571" dirty="0">
                <a:cs typeface="ＭＳ Ｐゴシック" pitchFamily="-84" charset="-128"/>
              </a:rPr>
              <a:t>Can be read and their signatures verified by email entities that do not implement S/MIME</a:t>
            </a:r>
          </a:p>
          <a:p>
            <a:pPr lvl="2"/>
            <a:endParaRPr lang="en-US" dirty="0"/>
          </a:p>
          <a:p>
            <a:pPr lvl="1"/>
            <a:endParaRPr lang="en-US" dirty="0"/>
          </a:p>
          <a:p>
            <a:pPr lvl="1"/>
            <a:endParaRPr lang="en-US" dirty="0"/>
          </a:p>
        </p:txBody>
      </p:sp>
      <p:sp>
        <p:nvSpPr>
          <p:cNvPr id="4" name="Footer Placeholder 3"/>
          <p:cNvSpPr>
            <a:spLocks noGrp="1"/>
          </p:cNvSpPr>
          <p:nvPr>
            <p:ph type="ftr" sz="quarter" idx="11"/>
          </p:nvPr>
        </p:nvSpPr>
        <p:spPr>
          <a:xfrm>
            <a:off x="0" y="6492875"/>
            <a:ext cx="69342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Securing a MIME Entity</a:t>
            </a:r>
          </a:p>
        </p:txBody>
      </p:sp>
      <p:sp>
        <p:nvSpPr>
          <p:cNvPr id="3" name="Content Placeholder 2"/>
          <p:cNvSpPr>
            <a:spLocks noGrp="1"/>
          </p:cNvSpPr>
          <p:nvPr>
            <p:ph idx="1"/>
          </p:nvPr>
        </p:nvSpPr>
        <p:spPr>
          <a:xfrm>
            <a:off x="792163" y="1762125"/>
            <a:ext cx="7570787" cy="4638675"/>
          </a:xfrm>
        </p:spPr>
        <p:txBody>
          <a:bodyPr>
            <a:normAutofit fontScale="92500" lnSpcReduction="20000"/>
          </a:bodyPr>
          <a:lstStyle/>
          <a:p>
            <a:r>
              <a:rPr lang="en-US" dirty="0"/>
              <a:t>S/MIME secures a MIME entity with a signature, encryption, or both</a:t>
            </a:r>
          </a:p>
          <a:p>
            <a:r>
              <a:rPr lang="en-US" dirty="0"/>
              <a:t>The MIME entity is prepared according to the normal rules for MIME message preparation</a:t>
            </a:r>
          </a:p>
          <a:p>
            <a:pPr lvl="1"/>
            <a:r>
              <a:rPr lang="en-US" dirty="0"/>
              <a:t>The MIME entity plus some security-related data, such as algorithm identifiers and certificates, are processed by S/MIME to produce what is known as a PKCS object</a:t>
            </a:r>
          </a:p>
          <a:p>
            <a:pPr lvl="1"/>
            <a:r>
              <a:rPr lang="en-US" dirty="0"/>
              <a:t>A PKCS object is then treated as message content and wrapped in MIME</a:t>
            </a:r>
          </a:p>
          <a:p>
            <a:r>
              <a:rPr lang="en-US" dirty="0"/>
              <a:t>In all cases the message to be sent is converted to canonical form</a:t>
            </a:r>
          </a:p>
          <a:p>
            <a:endParaRPr lang="en-US" dirty="0"/>
          </a:p>
        </p:txBody>
      </p:sp>
      <p:sp>
        <p:nvSpPr>
          <p:cNvPr id="4" name="Footer Placeholder 3"/>
          <p:cNvSpPr>
            <a:spLocks noGrp="1"/>
          </p:cNvSpPr>
          <p:nvPr>
            <p:ph type="ftr" sz="quarter" idx="11"/>
          </p:nvPr>
        </p:nvSpPr>
        <p:spPr>
          <a:xfrm>
            <a:off x="0" y="6492875"/>
            <a:ext cx="51054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6172200" cy="365125"/>
          </a:xfrm>
        </p:spPr>
        <p:txBody>
          <a:bodyPr/>
          <a:lstStyle/>
          <a:p>
            <a:pPr>
              <a:defRPr/>
            </a:pPr>
            <a:r>
              <a:rPr lang="en-US" sz="1050"/>
              <a:t>© 2020 Pearson Education, Inc., Hoboken, NJ. All rights reserved.         </a:t>
            </a:r>
            <a:endParaRPr lang="en-US" sz="1050" dirty="0"/>
          </a:p>
        </p:txBody>
      </p:sp>
      <p:pic>
        <p:nvPicPr>
          <p:cNvPr id="4" name="Picture 3">
            <a:extLst>
              <a:ext uri="{FF2B5EF4-FFF2-40B4-BE49-F238E27FC236}">
                <a16:creationId xmlns:a16="http://schemas.microsoft.com/office/drawing/2014/main" id="{7253D24B-0245-A64E-9860-603029146275}"/>
              </a:ext>
            </a:extLst>
          </p:cNvPr>
          <p:cNvPicPr>
            <a:picLocks noChangeAspect="1"/>
          </p:cNvPicPr>
          <p:nvPr/>
        </p:nvPicPr>
        <p:blipFill rotWithShape="1">
          <a:blip r:embed="rId3"/>
          <a:srcRect t="16800" b="7024"/>
          <a:stretch/>
        </p:blipFill>
        <p:spPr>
          <a:xfrm>
            <a:off x="1278800" y="10304"/>
            <a:ext cx="6586399" cy="6492875"/>
          </a:xfrm>
          <a:prstGeom prst="rect">
            <a:avLst/>
          </a:prstGeom>
        </p:spPr>
      </p:pic>
    </p:spTree>
  </p:cSld>
  <p:clrMapOvr>
    <a:masterClrMapping/>
  </p:clrMapOvr>
  <p:transition>
    <p:dissolv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EnvelopedData </a:t>
            </a:r>
          </a:p>
        </p:txBody>
      </p:sp>
      <p:sp>
        <p:nvSpPr>
          <p:cNvPr id="3" name="Content Placeholder 2"/>
          <p:cNvSpPr>
            <a:spLocks noGrp="1"/>
          </p:cNvSpPr>
          <p:nvPr>
            <p:ph idx="1"/>
          </p:nvPr>
        </p:nvSpPr>
        <p:spPr>
          <a:xfrm>
            <a:off x="457200" y="1524000"/>
            <a:ext cx="8305800" cy="838200"/>
          </a:xfrm>
        </p:spPr>
        <p:txBody>
          <a:bodyPr>
            <a:normAutofit fontScale="92500"/>
          </a:bodyPr>
          <a:lstStyle/>
          <a:p>
            <a:r>
              <a:rPr lang="en-US" dirty="0"/>
              <a:t>The steps for preparing an envelopedData MIME are:</a:t>
            </a:r>
          </a:p>
        </p:txBody>
      </p:sp>
      <p:graphicFrame>
        <p:nvGraphicFramePr>
          <p:cNvPr id="5" name="Diagram 4"/>
          <p:cNvGraphicFramePr/>
          <p:nvPr/>
        </p:nvGraphicFramePr>
        <p:xfrm>
          <a:off x="609600" y="2133600"/>
          <a:ext cx="81534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ooter Placeholder 5"/>
          <p:cNvSpPr>
            <a:spLocks noGrp="1"/>
          </p:cNvSpPr>
          <p:nvPr>
            <p:ph type="ftr" sz="quarter" idx="11"/>
          </p:nvPr>
        </p:nvSpPr>
        <p:spPr>
          <a:xfrm>
            <a:off x="0" y="6492875"/>
            <a:ext cx="48768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SignedData</a:t>
            </a:r>
          </a:p>
        </p:txBody>
      </p:sp>
      <p:sp>
        <p:nvSpPr>
          <p:cNvPr id="5" name="Content Placeholder 4"/>
          <p:cNvSpPr>
            <a:spLocks noGrp="1"/>
          </p:cNvSpPr>
          <p:nvPr>
            <p:ph idx="1"/>
          </p:nvPr>
        </p:nvSpPr>
        <p:spPr>
          <a:xfrm>
            <a:off x="0" y="1905000"/>
            <a:ext cx="4876800" cy="828675"/>
          </a:xfrm>
        </p:spPr>
        <p:txBody>
          <a:bodyPr>
            <a:normAutofit fontScale="92500" lnSpcReduction="10000"/>
          </a:bodyPr>
          <a:lstStyle/>
          <a:p>
            <a:r>
              <a:rPr lang="en-US" dirty="0"/>
              <a:t>The steps for preparing a signedData MIME are:</a:t>
            </a:r>
          </a:p>
        </p:txBody>
      </p:sp>
      <p:graphicFrame>
        <p:nvGraphicFramePr>
          <p:cNvPr id="6" name="Diagram 5"/>
          <p:cNvGraphicFramePr/>
          <p:nvPr/>
        </p:nvGraphicFramePr>
        <p:xfrm>
          <a:off x="228600" y="1447800"/>
          <a:ext cx="8915400" cy="5207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ooter Placeholder 6"/>
          <p:cNvSpPr>
            <a:spLocks noGrp="1"/>
          </p:cNvSpPr>
          <p:nvPr>
            <p:ph type="ftr" sz="quarter" idx="11"/>
          </p:nvPr>
        </p:nvSpPr>
        <p:spPr>
          <a:xfrm>
            <a:off x="0" y="6492875"/>
            <a:ext cx="50292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Clear Signing</a:t>
            </a:r>
          </a:p>
        </p:txBody>
      </p:sp>
      <p:sp>
        <p:nvSpPr>
          <p:cNvPr id="3" name="Content Placeholder 2"/>
          <p:cNvSpPr>
            <a:spLocks noGrp="1"/>
          </p:cNvSpPr>
          <p:nvPr>
            <p:ph idx="1"/>
          </p:nvPr>
        </p:nvSpPr>
        <p:spPr/>
        <p:txBody>
          <a:bodyPr/>
          <a:lstStyle/>
          <a:p>
            <a:r>
              <a:rPr lang="en-US" dirty="0"/>
              <a:t>Achieved using the multipart content type with a signed subtype</a:t>
            </a:r>
          </a:p>
          <a:p>
            <a:r>
              <a:rPr lang="en-US" dirty="0"/>
              <a:t>This signing process does not involve transforming the message to be signed</a:t>
            </a:r>
          </a:p>
          <a:p>
            <a:r>
              <a:rPr lang="en-US" dirty="0"/>
              <a:t>Recipients with MIME capability but not           S/MIME capability are able to read the incoming message</a:t>
            </a:r>
          </a:p>
        </p:txBody>
      </p:sp>
      <p:sp>
        <p:nvSpPr>
          <p:cNvPr id="4" name="Footer Placeholder 3"/>
          <p:cNvSpPr>
            <a:spLocks noGrp="1"/>
          </p:cNvSpPr>
          <p:nvPr>
            <p:ph type="ftr" sz="quarter" idx="11"/>
          </p:nvPr>
        </p:nvSpPr>
        <p:spPr>
          <a:xfrm>
            <a:off x="0" y="6492875"/>
            <a:ext cx="45720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0" y="39688"/>
            <a:ext cx="9143999" cy="1412875"/>
          </a:xfrm>
        </p:spPr>
        <p:txBody>
          <a:bodyPr/>
          <a:lstStyle/>
          <a:p>
            <a:r>
              <a:rPr lang="en-AU" dirty="0"/>
              <a:t>S/MIME Certificate Processing</a:t>
            </a:r>
          </a:p>
        </p:txBody>
      </p:sp>
      <p:sp>
        <p:nvSpPr>
          <p:cNvPr id="65539" name="Rectangle 3"/>
          <p:cNvSpPr>
            <a:spLocks noGrp="1" noChangeArrowheads="1"/>
          </p:cNvSpPr>
          <p:nvPr>
            <p:ph idx="1"/>
          </p:nvPr>
        </p:nvSpPr>
        <p:spPr>
          <a:xfrm>
            <a:off x="792163" y="1762125"/>
            <a:ext cx="7570787" cy="4638675"/>
          </a:xfrm>
        </p:spPr>
        <p:txBody>
          <a:bodyPr>
            <a:normAutofit fontScale="92500" lnSpcReduction="10000"/>
          </a:bodyPr>
          <a:lstStyle/>
          <a:p>
            <a:r>
              <a:rPr lang="en-AU" dirty="0"/>
              <a:t>S/MIME uses public-key certificates that conform to version 3 of X.509</a:t>
            </a:r>
          </a:p>
          <a:p>
            <a:r>
              <a:rPr lang="en-AU" dirty="0"/>
              <a:t>S/MIME managers and/or users must configure each client with a list of trusted keys and with certificate revocation lists</a:t>
            </a:r>
          </a:p>
          <a:p>
            <a:pPr lvl="1"/>
            <a:r>
              <a:rPr lang="en-AU" dirty="0"/>
              <a:t>The responsibility is local for maintaining the certificates needed to verify incoming signatures and to encrypt outgoing messages</a:t>
            </a:r>
          </a:p>
          <a:p>
            <a:r>
              <a:rPr lang="en-AU" dirty="0"/>
              <a:t>The certificates are signed by certification authorities </a:t>
            </a:r>
          </a:p>
        </p:txBody>
      </p:sp>
      <p:sp>
        <p:nvSpPr>
          <p:cNvPr id="4" name="Footer Placeholder 3"/>
          <p:cNvSpPr>
            <a:spLocks noGrp="1"/>
          </p:cNvSpPr>
          <p:nvPr>
            <p:ph type="ftr" sz="quarter" idx="11"/>
          </p:nvPr>
        </p:nvSpPr>
        <p:spPr>
          <a:xfrm>
            <a:off x="0" y="6492875"/>
            <a:ext cx="50292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Agent Role</a:t>
            </a:r>
          </a:p>
        </p:txBody>
      </p:sp>
      <p:sp>
        <p:nvSpPr>
          <p:cNvPr id="3" name="Content Placeholder 2"/>
          <p:cNvSpPr>
            <a:spLocks noGrp="1"/>
          </p:cNvSpPr>
          <p:nvPr>
            <p:ph idx="1"/>
          </p:nvPr>
        </p:nvSpPr>
        <p:spPr>
          <a:xfrm>
            <a:off x="152400" y="1447800"/>
            <a:ext cx="9144000" cy="752475"/>
          </a:xfrm>
        </p:spPr>
        <p:txBody>
          <a:bodyPr>
            <a:normAutofit fontScale="92500" lnSpcReduction="20000"/>
          </a:bodyPr>
          <a:lstStyle/>
          <a:p>
            <a:r>
              <a:rPr lang="en-US" dirty="0"/>
              <a:t>An S/MIME user has several key-management functions to  				perform:</a:t>
            </a:r>
          </a:p>
        </p:txBody>
      </p:sp>
      <p:graphicFrame>
        <p:nvGraphicFramePr>
          <p:cNvPr id="4" name="Diagram 3"/>
          <p:cNvGraphicFramePr/>
          <p:nvPr/>
        </p:nvGraphicFramePr>
        <p:xfrm>
          <a:off x="228600" y="1143000"/>
          <a:ext cx="87630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0" y="6492875"/>
            <a:ext cx="70104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688"/>
            <a:ext cx="9143999" cy="1412875"/>
          </a:xfrm>
        </p:spPr>
        <p:txBody>
          <a:bodyPr/>
          <a:lstStyle/>
          <a:p>
            <a:r>
              <a:rPr lang="en-US" dirty="0"/>
              <a:t>Enhanced Security Services</a:t>
            </a:r>
          </a:p>
        </p:txBody>
      </p:sp>
      <p:sp>
        <p:nvSpPr>
          <p:cNvPr id="8" name="Content Placeholder 7"/>
          <p:cNvSpPr>
            <a:spLocks noGrp="1"/>
          </p:cNvSpPr>
          <p:nvPr>
            <p:ph idx="1"/>
          </p:nvPr>
        </p:nvSpPr>
        <p:spPr>
          <a:xfrm>
            <a:off x="792163" y="1762125"/>
            <a:ext cx="7570787" cy="4791075"/>
          </a:xfrm>
        </p:spPr>
        <p:txBody>
          <a:bodyPr>
            <a:normAutofit fontScale="77500" lnSpcReduction="20000"/>
          </a:bodyPr>
          <a:lstStyle/>
          <a:p>
            <a:r>
              <a:rPr lang="en-US" dirty="0"/>
              <a:t>RFC 2634 defines four enhanced security services for S/MIME:</a:t>
            </a:r>
          </a:p>
          <a:p>
            <a:pPr lvl="1"/>
            <a:r>
              <a:rPr lang="en-US" dirty="0"/>
              <a:t>Signed receipt</a:t>
            </a:r>
          </a:p>
          <a:p>
            <a:pPr lvl="2"/>
            <a:r>
              <a:rPr lang="en-US" dirty="0"/>
              <a:t>Returning a signed receipt provides proof of delivery to the originator of a message and allows the originator to demonstrate to a third party that the recipient received the message</a:t>
            </a:r>
          </a:p>
          <a:p>
            <a:pPr lvl="1"/>
            <a:r>
              <a:rPr lang="en-US" dirty="0"/>
              <a:t>Security labels</a:t>
            </a:r>
          </a:p>
          <a:p>
            <a:pPr lvl="2"/>
            <a:r>
              <a:rPr lang="en-US" dirty="0"/>
              <a:t>A set of security information regarding the sensitivity of the content that is protected by S/MIME encapsulation</a:t>
            </a:r>
          </a:p>
          <a:p>
            <a:pPr lvl="1"/>
            <a:r>
              <a:rPr lang="en-US" dirty="0"/>
              <a:t>Secure mailing lists</a:t>
            </a:r>
          </a:p>
          <a:p>
            <a:pPr lvl="2"/>
            <a:r>
              <a:rPr lang="en-US" dirty="0"/>
              <a:t>An S/MIME Mail List Agent (MLA) can take a single incoming message, perform the recipient-specific encryption for each recipient, and forward the message</a:t>
            </a:r>
          </a:p>
          <a:p>
            <a:pPr lvl="1"/>
            <a:r>
              <a:rPr lang="en-US" sz="2588" dirty="0"/>
              <a:t>Signing certificates</a:t>
            </a:r>
          </a:p>
          <a:p>
            <a:pPr lvl="2"/>
            <a:r>
              <a:rPr lang="en-US" sz="2388" dirty="0"/>
              <a:t>This service is used to securely bind a sender’s certificate to their signature through a signing certificate attribute</a:t>
            </a:r>
          </a:p>
        </p:txBody>
      </p:sp>
      <p:sp>
        <p:nvSpPr>
          <p:cNvPr id="4" name="Footer Placeholder 3"/>
          <p:cNvSpPr>
            <a:spLocks noGrp="1"/>
          </p:cNvSpPr>
          <p:nvPr>
            <p:ph type="ftr" sz="quarter" idx="11"/>
          </p:nvPr>
        </p:nvSpPr>
        <p:spPr>
          <a:xfrm>
            <a:off x="0" y="6492875"/>
            <a:ext cx="66294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Domain Name System (DNS)</a:t>
            </a:r>
          </a:p>
        </p:txBody>
      </p:sp>
      <p:sp>
        <p:nvSpPr>
          <p:cNvPr id="3" name="Content Placeholder 2"/>
          <p:cNvSpPr>
            <a:spLocks noGrp="1"/>
          </p:cNvSpPr>
          <p:nvPr>
            <p:ph idx="1"/>
          </p:nvPr>
        </p:nvSpPr>
        <p:spPr>
          <a:xfrm>
            <a:off x="792163" y="1762125"/>
            <a:ext cx="7570787" cy="4791075"/>
          </a:xfrm>
        </p:spPr>
        <p:txBody>
          <a:bodyPr>
            <a:normAutofit fontScale="85000" lnSpcReduction="20000"/>
          </a:bodyPr>
          <a:lstStyle/>
          <a:p>
            <a:r>
              <a:rPr lang="en-US" dirty="0"/>
              <a:t>A directory lookup service that provides a mapping between the name of a host on the Internet and its numeric IP address</a:t>
            </a:r>
          </a:p>
          <a:p>
            <a:r>
              <a:rPr lang="en-US" dirty="0"/>
              <a:t>Is essential to the functioning of the Internet</a:t>
            </a:r>
          </a:p>
          <a:p>
            <a:r>
              <a:rPr lang="en-US" dirty="0"/>
              <a:t>Is used by </a:t>
            </a:r>
            <a:r>
              <a:rPr lang="en-US" dirty="0" err="1"/>
              <a:t>MUAs</a:t>
            </a:r>
            <a:r>
              <a:rPr lang="en-US" dirty="0"/>
              <a:t> and </a:t>
            </a:r>
            <a:r>
              <a:rPr lang="en-US" dirty="0" err="1"/>
              <a:t>MTAs</a:t>
            </a:r>
            <a:r>
              <a:rPr lang="en-US" dirty="0"/>
              <a:t> to find the address of the next hop server for mail delivery</a:t>
            </a:r>
          </a:p>
          <a:p>
            <a:r>
              <a:rPr lang="en-US" dirty="0"/>
              <a:t>Is comprised of four elements:</a:t>
            </a:r>
          </a:p>
          <a:p>
            <a:pPr lvl="1"/>
            <a:r>
              <a:rPr lang="en-US" dirty="0"/>
              <a:t>Domain name space</a:t>
            </a:r>
          </a:p>
          <a:p>
            <a:pPr lvl="1"/>
            <a:r>
              <a:rPr lang="en-US" dirty="0"/>
              <a:t>DNS database</a:t>
            </a:r>
          </a:p>
          <a:p>
            <a:pPr lvl="1"/>
            <a:r>
              <a:rPr lang="en-US" dirty="0"/>
              <a:t>Name servers</a:t>
            </a:r>
          </a:p>
          <a:p>
            <a:pPr lvl="1"/>
            <a:r>
              <a:rPr lang="en-US" dirty="0"/>
              <a:t>Resolvers </a:t>
            </a:r>
          </a:p>
        </p:txBody>
      </p:sp>
      <p:sp>
        <p:nvSpPr>
          <p:cNvPr id="4" name="Footer Placeholder 3"/>
          <p:cNvSpPr>
            <a:spLocks noGrp="1"/>
          </p:cNvSpPr>
          <p:nvPr>
            <p:ph type="ftr" sz="quarter" idx="11"/>
          </p:nvPr>
        </p:nvSpPr>
        <p:spPr>
          <a:xfrm>
            <a:off x="0" y="6492875"/>
            <a:ext cx="52578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DNS Database</a:t>
            </a:r>
          </a:p>
        </p:txBody>
      </p:sp>
      <p:sp>
        <p:nvSpPr>
          <p:cNvPr id="3" name="Content Placeholder 2"/>
          <p:cNvSpPr>
            <a:spLocks noGrp="1"/>
          </p:cNvSpPr>
          <p:nvPr>
            <p:ph idx="1"/>
          </p:nvPr>
        </p:nvSpPr>
        <p:spPr>
          <a:xfrm>
            <a:off x="792163" y="1762125"/>
            <a:ext cx="7570787" cy="4638675"/>
          </a:xfrm>
        </p:spPr>
        <p:txBody>
          <a:bodyPr>
            <a:normAutofit fontScale="92500"/>
          </a:bodyPr>
          <a:lstStyle/>
          <a:p>
            <a:r>
              <a:rPr lang="en-US" dirty="0"/>
              <a:t>DNS is based on a hierarchical database containing resource records (</a:t>
            </a:r>
            <a:r>
              <a:rPr lang="en-US" dirty="0" err="1"/>
              <a:t>RRs</a:t>
            </a:r>
            <a:r>
              <a:rPr lang="en-US" dirty="0"/>
              <a:t>) that include the name, IP address, and other information about hosts</a:t>
            </a:r>
          </a:p>
          <a:p>
            <a:r>
              <a:rPr lang="en-US" dirty="0"/>
              <a:t>The key features of the database are:</a:t>
            </a:r>
          </a:p>
          <a:p>
            <a:pPr lvl="1"/>
            <a:r>
              <a:rPr lang="en-US" dirty="0"/>
              <a:t>Variable-depth hierarchy for names</a:t>
            </a:r>
          </a:p>
          <a:p>
            <a:pPr lvl="1"/>
            <a:r>
              <a:rPr lang="en-US" dirty="0"/>
              <a:t>Distributed database</a:t>
            </a:r>
          </a:p>
          <a:p>
            <a:pPr lvl="1"/>
            <a:r>
              <a:rPr lang="en-US" dirty="0"/>
              <a:t>Distribution controlled by the database</a:t>
            </a:r>
          </a:p>
          <a:p>
            <a:pPr lvl="1"/>
            <a:r>
              <a:rPr lang="en-US" dirty="0"/>
              <a:t>Using this database, DNS servers provide a name-to-address directory service for network applications that need to locate specific servers</a:t>
            </a:r>
          </a:p>
        </p:txBody>
      </p:sp>
      <p:sp>
        <p:nvSpPr>
          <p:cNvPr id="4" name="Footer Placeholder 3"/>
          <p:cNvSpPr>
            <a:spLocks noGrp="1"/>
          </p:cNvSpPr>
          <p:nvPr>
            <p:ph type="ftr" sz="quarter" idx="11"/>
          </p:nvPr>
        </p:nvSpPr>
        <p:spPr>
          <a:xfrm>
            <a:off x="0" y="6492875"/>
            <a:ext cx="55626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0" y="6492875"/>
            <a:ext cx="6019800" cy="365125"/>
          </a:xfrm>
        </p:spPr>
        <p:txBody>
          <a:bodyPr/>
          <a:lstStyle/>
          <a:p>
            <a:pPr>
              <a:defRPr/>
            </a:pPr>
            <a:r>
              <a:rPr lang="en-US" sz="1050"/>
              <a:t>© 2020 Pearson Education, Inc., Hoboken, NJ. All rights reserved.         </a:t>
            </a:r>
            <a:endParaRPr lang="en-US" sz="1050" dirty="0"/>
          </a:p>
        </p:txBody>
      </p:sp>
      <p:sp>
        <p:nvSpPr>
          <p:cNvPr id="7" name="TextBox 6"/>
          <p:cNvSpPr txBox="1"/>
          <p:nvPr/>
        </p:nvSpPr>
        <p:spPr>
          <a:xfrm>
            <a:off x="6172200" y="6581001"/>
            <a:ext cx="2743636" cy="276999"/>
          </a:xfrm>
          <a:prstGeom prst="rect">
            <a:avLst/>
          </a:prstGeom>
          <a:noFill/>
        </p:spPr>
        <p:txBody>
          <a:bodyPr wrap="none" rtlCol="0">
            <a:spAutoFit/>
          </a:bodyPr>
          <a:lstStyle/>
          <a:p>
            <a:r>
              <a:rPr lang="en-US" sz="1200" dirty="0"/>
              <a:t>(Table is on page 600 in the textbook)</a:t>
            </a:r>
          </a:p>
        </p:txBody>
      </p:sp>
      <p:pic>
        <p:nvPicPr>
          <p:cNvPr id="3" name="Picture 2">
            <a:extLst>
              <a:ext uri="{FF2B5EF4-FFF2-40B4-BE49-F238E27FC236}">
                <a16:creationId xmlns:a16="http://schemas.microsoft.com/office/drawing/2014/main" id="{D1503E09-2CBC-364C-AD0C-FBD241E28FD6}"/>
              </a:ext>
            </a:extLst>
          </p:cNvPr>
          <p:cNvPicPr>
            <a:picLocks noChangeAspect="1"/>
          </p:cNvPicPr>
          <p:nvPr/>
        </p:nvPicPr>
        <p:blipFill>
          <a:blip r:embed="rId3"/>
          <a:stretch>
            <a:fillRect/>
          </a:stretch>
        </p:blipFill>
        <p:spPr>
          <a:xfrm>
            <a:off x="1259632" y="760353"/>
            <a:ext cx="6984776" cy="5820647"/>
          </a:xfrm>
          <a:prstGeom prst="rect">
            <a:avLst/>
          </a:prstGeom>
        </p:spPr>
      </p:pic>
      <p:sp>
        <p:nvSpPr>
          <p:cNvPr id="5" name="TextBox 4">
            <a:extLst>
              <a:ext uri="{FF2B5EF4-FFF2-40B4-BE49-F238E27FC236}">
                <a16:creationId xmlns:a16="http://schemas.microsoft.com/office/drawing/2014/main" id="{7F60ED9F-9679-2F4E-8E45-5E84A641ED5D}"/>
              </a:ext>
            </a:extLst>
          </p:cNvPr>
          <p:cNvSpPr txBox="1"/>
          <p:nvPr/>
        </p:nvSpPr>
        <p:spPr>
          <a:xfrm>
            <a:off x="0" y="114021"/>
            <a:ext cx="9144000" cy="369332"/>
          </a:xfrm>
          <a:prstGeom prst="rect">
            <a:avLst/>
          </a:prstGeom>
          <a:noFill/>
        </p:spPr>
        <p:txBody>
          <a:bodyPr wrap="square" rtlCol="0">
            <a:spAutoFit/>
          </a:bodyPr>
          <a:lstStyle/>
          <a:p>
            <a:pPr algn="ctr"/>
            <a:r>
              <a:rPr lang="en-US" dirty="0"/>
              <a:t>Table 19.5   Resource Record Types </a:t>
            </a:r>
          </a:p>
        </p:txBody>
      </p:sp>
      <p:cxnSp>
        <p:nvCxnSpPr>
          <p:cNvPr id="14" name="Straight Connector 13">
            <a:extLst>
              <a:ext uri="{FF2B5EF4-FFF2-40B4-BE49-F238E27FC236}">
                <a16:creationId xmlns:a16="http://schemas.microsoft.com/office/drawing/2014/main" id="{96AC7C81-356E-1C4E-AF89-9C48C4467ECD}"/>
              </a:ext>
            </a:extLst>
          </p:cNvPr>
          <p:cNvCxnSpPr/>
          <p:nvPr/>
        </p:nvCxnSpPr>
        <p:spPr>
          <a:xfrm flipV="1">
            <a:off x="1259632" y="760353"/>
            <a:ext cx="0" cy="5620975"/>
          </a:xfrm>
          <a:prstGeom prst="line">
            <a:avLst/>
          </a:prstGeom>
          <a:ln w="31750">
            <a:solidFill>
              <a:schemeClr val="tx1">
                <a:alpha val="5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0" y="6492875"/>
            <a:ext cx="4724400" cy="365125"/>
          </a:xfrm>
        </p:spPr>
        <p:txBody>
          <a:bodyPr/>
          <a:lstStyle/>
          <a:p>
            <a:pPr>
              <a:defRPr/>
            </a:pPr>
            <a:r>
              <a:rPr lang="en-US" sz="1050"/>
              <a:t>© 2020 Pearson Education, Inc., Hoboken, NJ. All rights reserved.         </a:t>
            </a:r>
            <a:endParaRPr lang="en-US" sz="1050" dirty="0"/>
          </a:p>
        </p:txBody>
      </p:sp>
      <p:pic>
        <p:nvPicPr>
          <p:cNvPr id="3" name="Picture 2">
            <a:extLst>
              <a:ext uri="{FF2B5EF4-FFF2-40B4-BE49-F238E27FC236}">
                <a16:creationId xmlns:a16="http://schemas.microsoft.com/office/drawing/2014/main" id="{AB227D55-8079-5840-A2B3-AEBF28D58E3A}"/>
              </a:ext>
            </a:extLst>
          </p:cNvPr>
          <p:cNvPicPr>
            <a:picLocks noChangeAspect="1"/>
          </p:cNvPicPr>
          <p:nvPr/>
        </p:nvPicPr>
        <p:blipFill rotWithShape="1">
          <a:blip r:embed="rId3"/>
          <a:srcRect t="19551" b="29000"/>
          <a:stretch/>
        </p:blipFill>
        <p:spPr>
          <a:xfrm>
            <a:off x="-781440" y="-203169"/>
            <a:ext cx="10321991" cy="687252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Email Protocols</a:t>
            </a:r>
          </a:p>
        </p:txBody>
      </p:sp>
      <p:graphicFrame>
        <p:nvGraphicFramePr>
          <p:cNvPr id="2" name="Content Placeholder 1">
            <a:extLst>
              <a:ext uri="{FF2B5EF4-FFF2-40B4-BE49-F238E27FC236}">
                <a16:creationId xmlns:a16="http://schemas.microsoft.com/office/drawing/2014/main" id="{63EA2F77-FB68-2E4D-8391-3D48EA8C7745}"/>
              </a:ext>
            </a:extLst>
          </p:cNvPr>
          <p:cNvGraphicFramePr>
            <a:graphicFrameLocks noGrp="1"/>
          </p:cNvGraphicFramePr>
          <p:nvPr>
            <p:ph idx="1"/>
            <p:extLst>
              <p:ext uri="{D42A27DB-BD31-4B8C-83A1-F6EECF244321}">
                <p14:modId xmlns:p14="http://schemas.microsoft.com/office/powerpoint/2010/main" val="3630477436"/>
              </p:ext>
            </p:extLst>
          </p:nvPr>
        </p:nvGraphicFramePr>
        <p:xfrm>
          <a:off x="611560" y="1828800"/>
          <a:ext cx="8136904" cy="45525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0" y="6492875"/>
            <a:ext cx="60198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DNSSEC</a:t>
            </a:r>
          </a:p>
        </p:txBody>
      </p:sp>
      <p:sp>
        <p:nvSpPr>
          <p:cNvPr id="3" name="Content Placeholder 2"/>
          <p:cNvSpPr>
            <a:spLocks noGrp="1"/>
          </p:cNvSpPr>
          <p:nvPr>
            <p:ph idx="1"/>
          </p:nvPr>
        </p:nvSpPr>
        <p:spPr>
          <a:xfrm>
            <a:off x="762000" y="1600200"/>
            <a:ext cx="7646987" cy="5095875"/>
          </a:xfrm>
        </p:spPr>
        <p:txBody>
          <a:bodyPr>
            <a:normAutofit fontScale="70000" lnSpcReduction="20000"/>
          </a:bodyPr>
          <a:lstStyle/>
          <a:p>
            <a:r>
              <a:rPr lang="en-US" dirty="0"/>
              <a:t>DNS Security Extensions</a:t>
            </a:r>
          </a:p>
          <a:p>
            <a:r>
              <a:rPr lang="en-US" dirty="0"/>
              <a:t>Provides end-to-end protection through the use of digital signatures that are created by responding zone administrators and verified by a recipient’s resolver software</a:t>
            </a:r>
          </a:p>
          <a:p>
            <a:r>
              <a:rPr lang="en-US" dirty="0"/>
              <a:t>Avoids the need to trust intermediate name servers and resolvers that cache or route the DNS records originating from the responding zone administrator before they reach the source of the query</a:t>
            </a:r>
          </a:p>
          <a:p>
            <a:r>
              <a:rPr lang="en-US" dirty="0"/>
              <a:t>Consists of a set of new resource record types and modifications to the existing DNS protocol</a:t>
            </a:r>
          </a:p>
          <a:p>
            <a:r>
              <a:rPr lang="en-US" dirty="0"/>
              <a:t>Defined in these documents:</a:t>
            </a:r>
          </a:p>
          <a:p>
            <a:pPr lvl="1"/>
            <a:r>
              <a:rPr lang="en-US" dirty="0"/>
              <a:t>RFC 4033, DNS Security Introduction and Requirements</a:t>
            </a:r>
          </a:p>
          <a:p>
            <a:pPr lvl="1"/>
            <a:r>
              <a:rPr lang="en-US" dirty="0"/>
              <a:t>RFC 4034, Resource Records for the DNS Security Extensions</a:t>
            </a:r>
          </a:p>
          <a:p>
            <a:pPr lvl="1"/>
            <a:r>
              <a:rPr lang="en-US" dirty="0"/>
              <a:t>RFC 4035, Protocol Modifications for the DNS Security Extensions</a:t>
            </a:r>
          </a:p>
        </p:txBody>
      </p:sp>
      <p:sp>
        <p:nvSpPr>
          <p:cNvPr id="4" name="Footer Placeholder 3"/>
          <p:cNvSpPr>
            <a:spLocks noGrp="1"/>
          </p:cNvSpPr>
          <p:nvPr>
            <p:ph type="ftr" sz="quarter" idx="11"/>
          </p:nvPr>
        </p:nvSpPr>
        <p:spPr>
          <a:xfrm>
            <a:off x="0" y="6492875"/>
            <a:ext cx="47244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DNSSEC Operation</a:t>
            </a:r>
          </a:p>
        </p:txBody>
      </p:sp>
      <p:sp>
        <p:nvSpPr>
          <p:cNvPr id="3" name="Content Placeholder 2"/>
          <p:cNvSpPr>
            <a:spLocks noGrp="1"/>
          </p:cNvSpPr>
          <p:nvPr>
            <p:ph idx="1"/>
          </p:nvPr>
        </p:nvSpPr>
        <p:spPr>
          <a:xfrm>
            <a:off x="792163" y="1762125"/>
            <a:ext cx="7570787" cy="4714875"/>
          </a:xfrm>
        </p:spPr>
        <p:txBody>
          <a:bodyPr>
            <a:normAutofit fontScale="77500" lnSpcReduction="20000"/>
          </a:bodyPr>
          <a:lstStyle/>
          <a:p>
            <a:r>
              <a:rPr lang="en-US" dirty="0"/>
              <a:t>In essence, DNSSEC is designed to protect DNS clients from accepting forged or altered DNS resource records</a:t>
            </a:r>
          </a:p>
          <a:p>
            <a:r>
              <a:rPr lang="en-US" dirty="0"/>
              <a:t>It does this by using digital signatures to provide:</a:t>
            </a:r>
          </a:p>
          <a:p>
            <a:pPr lvl="1"/>
            <a:r>
              <a:rPr lang="en-US" dirty="0"/>
              <a:t>Data origin authentication</a:t>
            </a:r>
          </a:p>
          <a:p>
            <a:pPr lvl="2"/>
            <a:r>
              <a:rPr lang="en-US" dirty="0"/>
              <a:t>Ensures that data has originated from the correct source</a:t>
            </a:r>
          </a:p>
          <a:p>
            <a:pPr lvl="1"/>
            <a:r>
              <a:rPr lang="en-US" dirty="0"/>
              <a:t>Data integrity verification</a:t>
            </a:r>
          </a:p>
          <a:p>
            <a:pPr lvl="2"/>
            <a:r>
              <a:rPr lang="en-US" dirty="0"/>
              <a:t>Ensures that the content of a RR has not been modified</a:t>
            </a:r>
          </a:p>
          <a:p>
            <a:pPr marL="342900" lvl="2" indent="-342900">
              <a:spcBef>
                <a:spcPts val="2400"/>
              </a:spcBef>
            </a:pPr>
            <a:r>
              <a:rPr lang="en-US" sz="2824" dirty="0">
                <a:cs typeface="ＭＳ Ｐゴシック" pitchFamily="-84" charset="-128"/>
              </a:rPr>
              <a:t>Trust in the public key of the source is established by starting from a trusted zone and establishing the chain of trust down to the current source of response through successive verifications of signature of the public key of a child by its parent</a:t>
            </a:r>
          </a:p>
          <a:p>
            <a:pPr marL="679450" lvl="3" indent="-342900">
              <a:spcBef>
                <a:spcPts val="1200"/>
              </a:spcBef>
            </a:pPr>
            <a:r>
              <a:rPr lang="en-US" sz="2624" dirty="0">
                <a:cs typeface="ＭＳ Ｐゴシック" pitchFamily="-84" charset="-128"/>
              </a:rPr>
              <a:t>The public key of the trusted zone is called the </a:t>
            </a:r>
            <a:r>
              <a:rPr lang="en-US" sz="2624" i="1" dirty="0">
                <a:cs typeface="ＭＳ Ｐゴシック" pitchFamily="-84" charset="-128"/>
              </a:rPr>
              <a:t>trust anchor</a:t>
            </a:r>
            <a:endParaRPr lang="en-US" sz="2624" dirty="0">
              <a:cs typeface="ＭＳ Ｐゴシック" pitchFamily="-84" charset="-128"/>
            </a:endParaRPr>
          </a:p>
        </p:txBody>
      </p:sp>
      <p:sp>
        <p:nvSpPr>
          <p:cNvPr id="4" name="Footer Placeholder 3"/>
          <p:cNvSpPr>
            <a:spLocks noGrp="1"/>
          </p:cNvSpPr>
          <p:nvPr>
            <p:ph type="ftr" sz="quarter" idx="11"/>
          </p:nvPr>
        </p:nvSpPr>
        <p:spPr>
          <a:xfrm>
            <a:off x="0" y="6492875"/>
            <a:ext cx="66294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Records for DNSSEC</a:t>
            </a:r>
          </a:p>
        </p:txBody>
      </p:sp>
      <p:sp>
        <p:nvSpPr>
          <p:cNvPr id="3" name="Content Placeholder 2"/>
          <p:cNvSpPr>
            <a:spLocks noGrp="1"/>
          </p:cNvSpPr>
          <p:nvPr>
            <p:ph idx="1"/>
          </p:nvPr>
        </p:nvSpPr>
        <p:spPr>
          <a:xfrm>
            <a:off x="533400" y="1676400"/>
            <a:ext cx="8153400" cy="5181600"/>
          </a:xfrm>
        </p:spPr>
        <p:txBody>
          <a:bodyPr>
            <a:normAutofit fontScale="55000" lnSpcReduction="20000"/>
          </a:bodyPr>
          <a:lstStyle/>
          <a:p>
            <a:pPr>
              <a:lnSpc>
                <a:spcPct val="120000"/>
              </a:lnSpc>
              <a:spcBef>
                <a:spcPts val="800"/>
              </a:spcBef>
            </a:pPr>
            <a:r>
              <a:rPr lang="en-US" dirty="0"/>
              <a:t>RFC 4034 defines four new DNS resource records:</a:t>
            </a:r>
          </a:p>
          <a:p>
            <a:pPr lvl="1">
              <a:lnSpc>
                <a:spcPct val="120000"/>
              </a:lnSpc>
              <a:spcBef>
                <a:spcPts val="200"/>
              </a:spcBef>
            </a:pPr>
            <a:r>
              <a:rPr lang="en-US" dirty="0"/>
              <a:t>DNSKEY</a:t>
            </a:r>
          </a:p>
          <a:p>
            <a:pPr lvl="2">
              <a:lnSpc>
                <a:spcPct val="120000"/>
              </a:lnSpc>
              <a:spcBef>
                <a:spcPts val="200"/>
              </a:spcBef>
            </a:pPr>
            <a:r>
              <a:rPr lang="en-US" dirty="0"/>
              <a:t>Contains a public key</a:t>
            </a:r>
          </a:p>
          <a:p>
            <a:pPr lvl="1">
              <a:lnSpc>
                <a:spcPct val="120000"/>
              </a:lnSpc>
              <a:spcBef>
                <a:spcPts val="200"/>
              </a:spcBef>
            </a:pPr>
            <a:r>
              <a:rPr lang="en-US" dirty="0"/>
              <a:t>RRSIG</a:t>
            </a:r>
          </a:p>
          <a:p>
            <a:pPr lvl="2">
              <a:lnSpc>
                <a:spcPct val="120000"/>
              </a:lnSpc>
              <a:spcBef>
                <a:spcPts val="200"/>
              </a:spcBef>
            </a:pPr>
            <a:r>
              <a:rPr lang="en-US" dirty="0"/>
              <a:t>A resource record digital signature</a:t>
            </a:r>
          </a:p>
          <a:p>
            <a:pPr lvl="1">
              <a:lnSpc>
                <a:spcPct val="120000"/>
              </a:lnSpc>
              <a:spcBef>
                <a:spcPts val="200"/>
              </a:spcBef>
            </a:pPr>
            <a:r>
              <a:rPr lang="en-US" dirty="0"/>
              <a:t>NSEC</a:t>
            </a:r>
          </a:p>
          <a:p>
            <a:pPr lvl="2">
              <a:lnSpc>
                <a:spcPct val="120000"/>
              </a:lnSpc>
              <a:spcBef>
                <a:spcPts val="200"/>
              </a:spcBef>
            </a:pPr>
            <a:r>
              <a:rPr lang="en-US" dirty="0"/>
              <a:t>Authenticated denial of existence record</a:t>
            </a:r>
          </a:p>
          <a:p>
            <a:pPr lvl="1">
              <a:lnSpc>
                <a:spcPct val="120000"/>
              </a:lnSpc>
              <a:spcBef>
                <a:spcPts val="200"/>
              </a:spcBef>
            </a:pPr>
            <a:r>
              <a:rPr lang="en-US" dirty="0"/>
              <a:t>DS</a:t>
            </a:r>
          </a:p>
          <a:p>
            <a:pPr lvl="2">
              <a:lnSpc>
                <a:spcPct val="120000"/>
              </a:lnSpc>
              <a:spcBef>
                <a:spcPts val="200"/>
              </a:spcBef>
            </a:pPr>
            <a:r>
              <a:rPr lang="en-US" dirty="0"/>
              <a:t>Delegation signer</a:t>
            </a:r>
          </a:p>
          <a:p>
            <a:pPr marL="342900" lvl="2" indent="-342900">
              <a:lnSpc>
                <a:spcPct val="120000"/>
              </a:lnSpc>
              <a:spcBef>
                <a:spcPts val="800"/>
              </a:spcBef>
            </a:pPr>
            <a:r>
              <a:rPr lang="en-US" sz="2811" dirty="0">
                <a:cs typeface="ＭＳ Ｐゴシック" pitchFamily="-84" charset="-128"/>
              </a:rPr>
              <a:t>DNSSEC depends on establishing the authenticity of the DNS hierarchy leading to the domain name in question, and thus its operation depends on beginning the use of cryptographic digital signatures in the root zone</a:t>
            </a:r>
          </a:p>
          <a:p>
            <a:pPr marL="342900" lvl="2" indent="-342900">
              <a:lnSpc>
                <a:spcPct val="120000"/>
              </a:lnSpc>
              <a:spcBef>
                <a:spcPts val="800"/>
              </a:spcBef>
            </a:pPr>
            <a:r>
              <a:rPr lang="en-US" sz="2811" dirty="0">
                <a:cs typeface="ＭＳ Ｐゴシック" pitchFamily="-84" charset="-128"/>
              </a:rPr>
              <a:t>The DS resource record facilitates key signing and authentication between DNS zones to create an authentication chain from the root of the DNS tree down to a specific domain name</a:t>
            </a:r>
          </a:p>
          <a:p>
            <a:pPr marL="342900" lvl="2" indent="-342900">
              <a:lnSpc>
                <a:spcPct val="120000"/>
              </a:lnSpc>
              <a:spcBef>
                <a:spcPts val="800"/>
              </a:spcBef>
            </a:pPr>
            <a:r>
              <a:rPr lang="en-US" sz="2811" dirty="0">
                <a:cs typeface="ＭＳ Ｐゴシック" pitchFamily="-84" charset="-128"/>
              </a:rPr>
              <a:t>To secure all DNS lookups DNSSEC uses the NSEC resource record to authenticate negative responses to queries</a:t>
            </a:r>
          </a:p>
          <a:p>
            <a:pPr marL="342900" lvl="2" indent="-342900">
              <a:lnSpc>
                <a:spcPct val="120000"/>
              </a:lnSpc>
              <a:spcBef>
                <a:spcPts val="800"/>
              </a:spcBef>
            </a:pPr>
            <a:r>
              <a:rPr lang="en-US" sz="2811" dirty="0">
                <a:cs typeface="ＭＳ Ｐゴシック" pitchFamily="-84" charset="-128"/>
              </a:rPr>
              <a:t>NSEC is used to identify the range of DNS names or resource record types that do not exist among the sequence of domain names in a zone</a:t>
            </a:r>
          </a:p>
          <a:p>
            <a:pPr marL="342900" lvl="2" indent="-342900">
              <a:spcBef>
                <a:spcPts val="2400"/>
              </a:spcBef>
            </a:pPr>
            <a:endParaRPr lang="en-US" sz="2811" dirty="0">
              <a:cs typeface="ＭＳ Ｐゴシック" pitchFamily="-84" charset="-128"/>
            </a:endParaRPr>
          </a:p>
          <a:p>
            <a:pPr lvl="2"/>
            <a:endParaRPr lang="en-US" dirty="0"/>
          </a:p>
        </p:txBody>
      </p:sp>
      <p:sp>
        <p:nvSpPr>
          <p:cNvPr id="4" name="Footer Placeholder 3"/>
          <p:cNvSpPr>
            <a:spLocks noGrp="1"/>
          </p:cNvSpPr>
          <p:nvPr>
            <p:ph type="ftr" sz="quarter" idx="11"/>
          </p:nvPr>
        </p:nvSpPr>
        <p:spPr>
          <a:xfrm>
            <a:off x="0" y="6492875"/>
            <a:ext cx="57150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DANE</a:t>
            </a:r>
          </a:p>
        </p:txBody>
      </p:sp>
      <p:graphicFrame>
        <p:nvGraphicFramePr>
          <p:cNvPr id="5" name="Content Placeholder 4"/>
          <p:cNvGraphicFramePr>
            <a:graphicFrameLocks noGrp="1"/>
          </p:cNvGraphicFramePr>
          <p:nvPr>
            <p:ph idx="1"/>
          </p:nvPr>
        </p:nvGraphicFramePr>
        <p:xfrm>
          <a:off x="792163" y="1762125"/>
          <a:ext cx="7570787" cy="46386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0" y="6492875"/>
            <a:ext cx="56388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0" y="6492875"/>
            <a:ext cx="5562600" cy="365125"/>
          </a:xfrm>
        </p:spPr>
        <p:txBody>
          <a:bodyPr/>
          <a:lstStyle/>
          <a:p>
            <a:pPr>
              <a:defRPr/>
            </a:pPr>
            <a:r>
              <a:rPr lang="en-US" sz="1050"/>
              <a:t>© 2020 Pearson Education, Inc., Hoboken, NJ. All rights reserved.         </a:t>
            </a:r>
            <a:endParaRPr lang="en-US" sz="1050" dirty="0"/>
          </a:p>
        </p:txBody>
      </p:sp>
      <p:pic>
        <p:nvPicPr>
          <p:cNvPr id="3" name="Picture 2">
            <a:extLst>
              <a:ext uri="{FF2B5EF4-FFF2-40B4-BE49-F238E27FC236}">
                <a16:creationId xmlns:a16="http://schemas.microsoft.com/office/drawing/2014/main" id="{60809C49-7F0D-6E4F-BF81-4FCFD5EE3E71}"/>
              </a:ext>
            </a:extLst>
          </p:cNvPr>
          <p:cNvPicPr>
            <a:picLocks noChangeAspect="1"/>
          </p:cNvPicPr>
          <p:nvPr/>
        </p:nvPicPr>
        <p:blipFill rotWithShape="1">
          <a:blip r:embed="rId3"/>
          <a:srcRect t="15350" b="50000"/>
          <a:stretch/>
        </p:blipFill>
        <p:spPr>
          <a:xfrm>
            <a:off x="-396552" y="1052735"/>
            <a:ext cx="10585176" cy="4746451"/>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Sender Policy Framework (SPF)</a:t>
            </a:r>
          </a:p>
        </p:txBody>
      </p:sp>
      <p:sp>
        <p:nvSpPr>
          <p:cNvPr id="3" name="Content Placeholder 2"/>
          <p:cNvSpPr>
            <a:spLocks noGrp="1"/>
          </p:cNvSpPr>
          <p:nvPr>
            <p:ph idx="1"/>
          </p:nvPr>
        </p:nvSpPr>
        <p:spPr>
          <a:xfrm>
            <a:off x="792163" y="1762125"/>
            <a:ext cx="7570787" cy="4638675"/>
          </a:xfrm>
        </p:spPr>
        <p:txBody>
          <a:bodyPr>
            <a:normAutofit fontScale="92500" lnSpcReduction="20000"/>
          </a:bodyPr>
          <a:lstStyle/>
          <a:p>
            <a:r>
              <a:rPr lang="en-US" dirty="0"/>
              <a:t>SPF is the standardized way for a sending domain to identify and assert the mail senders for a given domain</a:t>
            </a:r>
          </a:p>
          <a:p>
            <a:r>
              <a:rPr lang="en-US" dirty="0"/>
              <a:t>RFC 7208 defines the SPF</a:t>
            </a:r>
          </a:p>
          <a:p>
            <a:pPr lvl="1"/>
            <a:r>
              <a:rPr lang="en-US" dirty="0"/>
              <a:t>It provides a protocol by which </a:t>
            </a:r>
            <a:r>
              <a:rPr lang="en-US" dirty="0" err="1"/>
              <a:t>ADMDs</a:t>
            </a:r>
            <a:r>
              <a:rPr lang="en-US" dirty="0"/>
              <a:t> can authorize hosts to use their domain names in the “MAIL FROM” or “HELLO” identities</a:t>
            </a:r>
          </a:p>
          <a:p>
            <a:r>
              <a:rPr lang="en-US" dirty="0"/>
              <a:t>SPF works by checking a sender’s IP address against the policy encoded in any SPF record found at the sending domain</a:t>
            </a:r>
          </a:p>
          <a:p>
            <a:pPr lvl="1"/>
            <a:r>
              <a:rPr lang="en-US" dirty="0"/>
              <a:t>This means that SPF checks can be applied before the message content is received from the sender</a:t>
            </a:r>
          </a:p>
        </p:txBody>
      </p:sp>
      <p:sp>
        <p:nvSpPr>
          <p:cNvPr id="4" name="Footer Placeholder 3"/>
          <p:cNvSpPr>
            <a:spLocks noGrp="1"/>
          </p:cNvSpPr>
          <p:nvPr>
            <p:ph type="ftr" sz="quarter" idx="11"/>
          </p:nvPr>
        </p:nvSpPr>
        <p:spPr>
          <a:xfrm>
            <a:off x="0" y="6492875"/>
            <a:ext cx="55626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0" y="6492875"/>
            <a:ext cx="4876800" cy="365125"/>
          </a:xfrm>
        </p:spPr>
        <p:txBody>
          <a:bodyPr/>
          <a:lstStyle/>
          <a:p>
            <a:pPr>
              <a:defRPr/>
            </a:pPr>
            <a:r>
              <a:rPr lang="en-US" sz="1050"/>
              <a:t>© 2020 Pearson Education, Inc., Hoboken, NJ. All rights reserved.         </a:t>
            </a:r>
            <a:endParaRPr lang="en-US" sz="1050" dirty="0"/>
          </a:p>
        </p:txBody>
      </p:sp>
      <p:pic>
        <p:nvPicPr>
          <p:cNvPr id="3" name="Picture 2">
            <a:extLst>
              <a:ext uri="{FF2B5EF4-FFF2-40B4-BE49-F238E27FC236}">
                <a16:creationId xmlns:a16="http://schemas.microsoft.com/office/drawing/2014/main" id="{6570CBB3-34E9-6E45-B622-1E8CAAE5F887}"/>
              </a:ext>
            </a:extLst>
          </p:cNvPr>
          <p:cNvPicPr>
            <a:picLocks noChangeAspect="1"/>
          </p:cNvPicPr>
          <p:nvPr/>
        </p:nvPicPr>
        <p:blipFill rotWithShape="1">
          <a:blip r:embed="rId3"/>
          <a:srcRect l="7974" t="3800" b="60500"/>
          <a:stretch/>
        </p:blipFill>
        <p:spPr>
          <a:xfrm>
            <a:off x="-530696" y="867322"/>
            <a:ext cx="10205392" cy="5123355"/>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0" y="6492875"/>
            <a:ext cx="4876800" cy="365125"/>
          </a:xfrm>
        </p:spPr>
        <p:txBody>
          <a:bodyPr/>
          <a:lstStyle/>
          <a:p>
            <a:pPr>
              <a:defRPr/>
            </a:pPr>
            <a:r>
              <a:rPr lang="en-US" sz="1050"/>
              <a:t>© 2020 Pearson Education, Inc., Hoboken, NJ. All rights reserved.         </a:t>
            </a:r>
            <a:endParaRPr lang="en-US" sz="1050" dirty="0"/>
          </a:p>
        </p:txBody>
      </p:sp>
      <p:sp>
        <p:nvSpPr>
          <p:cNvPr id="3" name="TextBox 2">
            <a:extLst>
              <a:ext uri="{FF2B5EF4-FFF2-40B4-BE49-F238E27FC236}">
                <a16:creationId xmlns:a16="http://schemas.microsoft.com/office/drawing/2014/main" id="{4DAF7106-5DE1-C947-8F07-A55163AC53C5}"/>
              </a:ext>
            </a:extLst>
          </p:cNvPr>
          <p:cNvSpPr txBox="1"/>
          <p:nvPr/>
        </p:nvSpPr>
        <p:spPr>
          <a:xfrm>
            <a:off x="6444208" y="6548479"/>
            <a:ext cx="3419872" cy="253916"/>
          </a:xfrm>
          <a:prstGeom prst="rect">
            <a:avLst/>
          </a:prstGeom>
          <a:noFill/>
        </p:spPr>
        <p:txBody>
          <a:bodyPr wrap="square" rtlCol="0">
            <a:spAutoFit/>
          </a:bodyPr>
          <a:lstStyle/>
          <a:p>
            <a:r>
              <a:rPr lang="en-US" sz="1050" dirty="0"/>
              <a:t>(Table is on page 607 in the textbook)</a:t>
            </a:r>
          </a:p>
        </p:txBody>
      </p:sp>
      <p:graphicFrame>
        <p:nvGraphicFramePr>
          <p:cNvPr id="9" name="Table 8">
            <a:extLst>
              <a:ext uri="{FF2B5EF4-FFF2-40B4-BE49-F238E27FC236}">
                <a16:creationId xmlns:a16="http://schemas.microsoft.com/office/drawing/2014/main" id="{A30A1B1F-681A-AC4B-AA40-951344625B21}"/>
              </a:ext>
            </a:extLst>
          </p:cNvPr>
          <p:cNvGraphicFramePr>
            <a:graphicFrameLocks noGrp="1"/>
          </p:cNvGraphicFramePr>
          <p:nvPr>
            <p:extLst>
              <p:ext uri="{D42A27DB-BD31-4B8C-83A1-F6EECF244321}">
                <p14:modId xmlns:p14="http://schemas.microsoft.com/office/powerpoint/2010/main" val="490071263"/>
              </p:ext>
            </p:extLst>
          </p:nvPr>
        </p:nvGraphicFramePr>
        <p:xfrm>
          <a:off x="611560" y="96409"/>
          <a:ext cx="5645831" cy="6359838"/>
        </p:xfrm>
        <a:graphic>
          <a:graphicData uri="http://schemas.openxmlformats.org/drawingml/2006/table">
            <a:tbl>
              <a:tblPr>
                <a:tableStyleId>{5C22544A-7EE6-4342-B048-85BDC9FD1C3A}</a:tableStyleId>
              </a:tblPr>
              <a:tblGrid>
                <a:gridCol w="853195">
                  <a:extLst>
                    <a:ext uri="{9D8B030D-6E8A-4147-A177-3AD203B41FA5}">
                      <a16:colId xmlns:a16="http://schemas.microsoft.com/office/drawing/2014/main" val="2636504760"/>
                    </a:ext>
                  </a:extLst>
                </a:gridCol>
                <a:gridCol w="4792636">
                  <a:extLst>
                    <a:ext uri="{9D8B030D-6E8A-4147-A177-3AD203B41FA5}">
                      <a16:colId xmlns:a16="http://schemas.microsoft.com/office/drawing/2014/main" val="276017545"/>
                    </a:ext>
                  </a:extLst>
                </a:gridCol>
              </a:tblGrid>
              <a:tr h="141330">
                <a:tc>
                  <a:txBody>
                    <a:bodyPr/>
                    <a:lstStyle/>
                    <a:p>
                      <a:pPr marL="0" marR="0" algn="ctr">
                        <a:spcBef>
                          <a:spcPts val="0"/>
                        </a:spcBef>
                        <a:spcAft>
                          <a:spcPts val="0"/>
                        </a:spcAft>
                      </a:pPr>
                      <a:r>
                        <a:rPr lang="en-US" sz="700">
                          <a:effectLst/>
                        </a:rPr>
                        <a:t>Tag (Name)</a:t>
                      </a:r>
                      <a:endParaRPr lang="en-US" sz="700">
                        <a:effectLst/>
                        <a:latin typeface="Times" pitchFamily="2" charset="0"/>
                        <a:ea typeface="Times New Roman" panose="02020603050405020304" pitchFamily="18" charset="0"/>
                        <a:cs typeface="Times New Roman" panose="02020603050405020304" pitchFamily="18" charset="0"/>
                      </a:endParaRPr>
                    </a:p>
                  </a:txBody>
                  <a:tcPr marL="39233" marR="39233" marT="0" marB="0" anchor="ctr"/>
                </a:tc>
                <a:tc>
                  <a:txBody>
                    <a:bodyPr/>
                    <a:lstStyle/>
                    <a:p>
                      <a:pPr marL="0" marR="0" algn="ctr">
                        <a:spcBef>
                          <a:spcPts val="0"/>
                        </a:spcBef>
                        <a:spcAft>
                          <a:spcPts val="0"/>
                        </a:spcAft>
                      </a:pPr>
                      <a:r>
                        <a:rPr lang="en-US" sz="700">
                          <a:effectLst/>
                        </a:rPr>
                        <a:t>Description</a:t>
                      </a:r>
                      <a:endParaRPr lang="en-US" sz="700">
                        <a:effectLst/>
                        <a:latin typeface="Times" pitchFamily="2" charset="0"/>
                        <a:ea typeface="Times New Roman" panose="02020603050405020304" pitchFamily="18" charset="0"/>
                        <a:cs typeface="Times New Roman" panose="02020603050405020304" pitchFamily="18" charset="0"/>
                      </a:endParaRPr>
                    </a:p>
                  </a:txBody>
                  <a:tcPr marL="39233" marR="39233" marT="0" marB="0" anchor="ctr"/>
                </a:tc>
                <a:extLst>
                  <a:ext uri="{0D108BD9-81ED-4DB2-BD59-A6C34878D82A}">
                    <a16:rowId xmlns:a16="http://schemas.microsoft.com/office/drawing/2014/main" val="177503080"/>
                  </a:ext>
                </a:extLst>
              </a:tr>
              <a:tr h="282659">
                <a:tc>
                  <a:txBody>
                    <a:bodyPr/>
                    <a:lstStyle/>
                    <a:p>
                      <a:pPr marL="0" marR="0">
                        <a:spcBef>
                          <a:spcPts val="0"/>
                        </a:spcBef>
                        <a:spcAft>
                          <a:spcPts val="0"/>
                        </a:spcAft>
                      </a:pPr>
                      <a:r>
                        <a:rPr lang="en-US" sz="700">
                          <a:effectLst/>
                        </a:rPr>
                        <a:t>v= (Version)</a:t>
                      </a:r>
                    </a:p>
                    <a:p>
                      <a:pPr marL="0" marR="0">
                        <a:spcBef>
                          <a:spcPts val="0"/>
                        </a:spcBef>
                        <a:spcAft>
                          <a:spcPts val="0"/>
                        </a:spcAft>
                      </a:pPr>
                      <a:r>
                        <a:rPr lang="en-US" sz="700">
                          <a:effectLst/>
                        </a:rPr>
                        <a:t> </a:t>
                      </a:r>
                      <a:endParaRPr lang="en-US" sz="700">
                        <a:effectLst/>
                        <a:latin typeface="Times" pitchFamily="2" charset="0"/>
                        <a:ea typeface="Times New Roman" panose="02020603050405020304" pitchFamily="18" charset="0"/>
                        <a:cs typeface="Times New Roman" panose="02020603050405020304" pitchFamily="18" charset="0"/>
                      </a:endParaRPr>
                    </a:p>
                  </a:txBody>
                  <a:tcPr marL="39233" marR="39233" marT="0" marB="0" anchor="ctr"/>
                </a:tc>
                <a:tc>
                  <a:txBody>
                    <a:bodyPr/>
                    <a:lstStyle/>
                    <a:p>
                      <a:pPr marL="0" marR="0">
                        <a:spcBef>
                          <a:spcPts val="0"/>
                        </a:spcBef>
                        <a:spcAft>
                          <a:spcPts val="0"/>
                        </a:spcAft>
                      </a:pPr>
                      <a:r>
                        <a:rPr lang="en-US" sz="700">
                          <a:effectLst/>
                        </a:rPr>
                        <a:t>Version field that must be present as the first element. By default the value is always DMARC1. </a:t>
                      </a:r>
                      <a:endParaRPr lang="en-US" sz="700">
                        <a:effectLst/>
                        <a:latin typeface="Times" pitchFamily="2" charset="0"/>
                        <a:ea typeface="Times New Roman" panose="02020603050405020304" pitchFamily="18" charset="0"/>
                        <a:cs typeface="Times New Roman" panose="02020603050405020304" pitchFamily="18" charset="0"/>
                      </a:endParaRPr>
                    </a:p>
                  </a:txBody>
                  <a:tcPr marL="39233" marR="39233" marT="0" marB="0" anchor="ctr"/>
                </a:tc>
                <a:extLst>
                  <a:ext uri="{0D108BD9-81ED-4DB2-BD59-A6C34878D82A}">
                    <a16:rowId xmlns:a16="http://schemas.microsoft.com/office/drawing/2014/main" val="899821080"/>
                  </a:ext>
                </a:extLst>
              </a:tr>
              <a:tr h="706649">
                <a:tc>
                  <a:txBody>
                    <a:bodyPr/>
                    <a:lstStyle/>
                    <a:p>
                      <a:pPr marL="0" marR="0">
                        <a:spcBef>
                          <a:spcPts val="0"/>
                        </a:spcBef>
                        <a:spcAft>
                          <a:spcPts val="0"/>
                        </a:spcAft>
                      </a:pPr>
                      <a:r>
                        <a:rPr lang="en-US" sz="700" dirty="0">
                          <a:effectLst/>
                        </a:rPr>
                        <a:t>p= (Policy)</a:t>
                      </a:r>
                      <a:endParaRPr lang="en-US" sz="700" dirty="0">
                        <a:effectLst/>
                        <a:latin typeface="Times" pitchFamily="2" charset="0"/>
                        <a:ea typeface="Times New Roman" panose="02020603050405020304" pitchFamily="18" charset="0"/>
                        <a:cs typeface="Times New Roman" panose="02020603050405020304" pitchFamily="18" charset="0"/>
                      </a:endParaRPr>
                    </a:p>
                  </a:txBody>
                  <a:tcPr marL="39233" marR="39233" marT="0" marB="0" anchor="ctr">
                    <a:solidFill>
                      <a:schemeClr val="accent1">
                        <a:tint val="20000"/>
                      </a:schemeClr>
                    </a:solidFill>
                  </a:tcPr>
                </a:tc>
                <a:tc>
                  <a:txBody>
                    <a:bodyPr/>
                    <a:lstStyle/>
                    <a:p>
                      <a:pPr marL="0" marR="0">
                        <a:spcBef>
                          <a:spcPts val="0"/>
                        </a:spcBef>
                        <a:spcAft>
                          <a:spcPts val="0"/>
                        </a:spcAft>
                      </a:pPr>
                      <a:r>
                        <a:rPr lang="en-US" sz="700">
                          <a:effectLst/>
                        </a:rPr>
                        <a:t>Mandatory policy field. May take values none or quarantine or reject. This allows for a gradually tightening policy where the sender domain recommends no specific action on mail that fails DMARC checks (p=none), through treating failed mail as suspicious (p=quarantine), to rejecting all failed mail (p=reject), preferably at the SMTP transaction stage. </a:t>
                      </a:r>
                      <a:endParaRPr lang="en-US" sz="700">
                        <a:effectLst/>
                        <a:latin typeface="Times" pitchFamily="2" charset="0"/>
                        <a:ea typeface="Times New Roman" panose="02020603050405020304" pitchFamily="18" charset="0"/>
                        <a:cs typeface="Times New Roman" panose="02020603050405020304" pitchFamily="18" charset="0"/>
                      </a:endParaRPr>
                    </a:p>
                  </a:txBody>
                  <a:tcPr marL="39233" marR="39233" marT="0" marB="0" anchor="ctr"/>
                </a:tc>
                <a:extLst>
                  <a:ext uri="{0D108BD9-81ED-4DB2-BD59-A6C34878D82A}">
                    <a16:rowId xmlns:a16="http://schemas.microsoft.com/office/drawing/2014/main" val="2086253569"/>
                  </a:ext>
                </a:extLst>
              </a:tr>
              <a:tr h="989308">
                <a:tc>
                  <a:txBody>
                    <a:bodyPr/>
                    <a:lstStyle/>
                    <a:p>
                      <a:pPr marL="0" marR="0">
                        <a:spcBef>
                          <a:spcPts val="0"/>
                        </a:spcBef>
                        <a:spcAft>
                          <a:spcPts val="0"/>
                        </a:spcAft>
                      </a:pPr>
                      <a:r>
                        <a:rPr lang="en-US" sz="700" dirty="0" err="1">
                          <a:effectLst/>
                        </a:rPr>
                        <a:t>aspf</a:t>
                      </a:r>
                      <a:r>
                        <a:rPr lang="en-US" sz="700" dirty="0">
                          <a:effectLst/>
                        </a:rPr>
                        <a:t>= (SPF Policy)</a:t>
                      </a:r>
                      <a:endParaRPr lang="en-US" sz="700" dirty="0">
                        <a:effectLst/>
                        <a:latin typeface="Times" pitchFamily="2" charset="0"/>
                        <a:ea typeface="Times New Roman" panose="02020603050405020304" pitchFamily="18" charset="0"/>
                        <a:cs typeface="Times New Roman" panose="02020603050405020304" pitchFamily="18" charset="0"/>
                      </a:endParaRPr>
                    </a:p>
                  </a:txBody>
                  <a:tcPr marL="39233" marR="39233" marT="0" marB="0" anchor="ctr"/>
                </a:tc>
                <a:tc>
                  <a:txBody>
                    <a:bodyPr/>
                    <a:lstStyle/>
                    <a:p>
                      <a:pPr marL="0" marR="0">
                        <a:spcBef>
                          <a:spcPts val="0"/>
                        </a:spcBef>
                        <a:spcAft>
                          <a:spcPts val="0"/>
                        </a:spcAft>
                      </a:pPr>
                      <a:r>
                        <a:rPr lang="en-US" sz="700">
                          <a:effectLst/>
                        </a:rPr>
                        <a:t>Values are r (default) for relaxed and s for strict SPF domain enforcement. Strict alignment requires an exact match between the From address domain and the (passing) SPF check must exactly match the MailFrom address (HELO address). Relaxed requires that only the From and MailFrom address domains be in alignment. For example, the MailFrom address domain smtp.example.org and the From address announce@example.org are in alignment, but not a strict match. </a:t>
                      </a:r>
                      <a:endParaRPr lang="en-US" sz="700">
                        <a:effectLst/>
                        <a:latin typeface="Times" pitchFamily="2" charset="0"/>
                        <a:ea typeface="Times New Roman" panose="02020603050405020304" pitchFamily="18" charset="0"/>
                        <a:cs typeface="Times New Roman" panose="02020603050405020304" pitchFamily="18" charset="0"/>
                      </a:endParaRPr>
                    </a:p>
                  </a:txBody>
                  <a:tcPr marL="39233" marR="39233" marT="0" marB="0" anchor="ctr"/>
                </a:tc>
                <a:extLst>
                  <a:ext uri="{0D108BD9-81ED-4DB2-BD59-A6C34878D82A}">
                    <a16:rowId xmlns:a16="http://schemas.microsoft.com/office/drawing/2014/main" val="434619313"/>
                  </a:ext>
                </a:extLst>
              </a:tr>
              <a:tr h="706649">
                <a:tc>
                  <a:txBody>
                    <a:bodyPr/>
                    <a:lstStyle/>
                    <a:p>
                      <a:pPr marL="0" marR="0">
                        <a:spcBef>
                          <a:spcPts val="0"/>
                        </a:spcBef>
                        <a:spcAft>
                          <a:spcPts val="0"/>
                        </a:spcAft>
                      </a:pPr>
                      <a:r>
                        <a:rPr lang="en-US" sz="700">
                          <a:effectLst/>
                        </a:rPr>
                        <a:t>adkim = (DKIM Policy)</a:t>
                      </a:r>
                      <a:endParaRPr lang="en-US" sz="700">
                        <a:effectLst/>
                        <a:latin typeface="Times" pitchFamily="2" charset="0"/>
                        <a:ea typeface="Times New Roman" panose="02020603050405020304" pitchFamily="18" charset="0"/>
                        <a:cs typeface="Times New Roman" panose="02020603050405020304" pitchFamily="18" charset="0"/>
                      </a:endParaRPr>
                    </a:p>
                  </a:txBody>
                  <a:tcPr marL="39233" marR="39233" marT="0" marB="0" anchor="ctr"/>
                </a:tc>
                <a:tc>
                  <a:txBody>
                    <a:bodyPr/>
                    <a:lstStyle/>
                    <a:p>
                      <a:pPr marL="0" marR="0">
                        <a:spcBef>
                          <a:spcPts val="0"/>
                        </a:spcBef>
                        <a:spcAft>
                          <a:spcPts val="0"/>
                        </a:spcAft>
                      </a:pPr>
                      <a:r>
                        <a:rPr lang="en-US" sz="700">
                          <a:effectLst/>
                        </a:rPr>
                        <a:t>Optional. Values are r (default) for relaxed and s for strict DKIM domain enforcement. Strict alignment requires an exact match between the From domain in the message header and the DKIM domain presented in the d= DKIM tag. Relaxed requires only that the domain part is in alignment (as in aspf).</a:t>
                      </a:r>
                      <a:endParaRPr lang="en-US" sz="700">
                        <a:effectLst/>
                        <a:latin typeface="Times" pitchFamily="2" charset="0"/>
                        <a:ea typeface="Times New Roman" panose="02020603050405020304" pitchFamily="18" charset="0"/>
                        <a:cs typeface="Times New Roman" panose="02020603050405020304" pitchFamily="18" charset="0"/>
                      </a:endParaRPr>
                    </a:p>
                  </a:txBody>
                  <a:tcPr marL="39233" marR="39233" marT="0" marB="0" anchor="ctr"/>
                </a:tc>
                <a:extLst>
                  <a:ext uri="{0D108BD9-81ED-4DB2-BD59-A6C34878D82A}">
                    <a16:rowId xmlns:a16="http://schemas.microsoft.com/office/drawing/2014/main" val="2396760457"/>
                  </a:ext>
                </a:extLst>
              </a:tr>
              <a:tr h="1130638">
                <a:tc>
                  <a:txBody>
                    <a:bodyPr/>
                    <a:lstStyle/>
                    <a:p>
                      <a:pPr marL="0" marR="0">
                        <a:spcBef>
                          <a:spcPts val="0"/>
                        </a:spcBef>
                        <a:spcAft>
                          <a:spcPts val="0"/>
                        </a:spcAft>
                      </a:pPr>
                      <a:r>
                        <a:rPr lang="en-US" sz="700">
                          <a:effectLst/>
                        </a:rPr>
                        <a:t>fo= (Failure reporting options)</a:t>
                      </a:r>
                      <a:endParaRPr lang="en-US" sz="700">
                        <a:effectLst/>
                        <a:latin typeface="Times" pitchFamily="2" charset="0"/>
                        <a:ea typeface="Times New Roman" panose="02020603050405020304" pitchFamily="18" charset="0"/>
                        <a:cs typeface="Times New Roman" panose="02020603050405020304" pitchFamily="18" charset="0"/>
                      </a:endParaRPr>
                    </a:p>
                  </a:txBody>
                  <a:tcPr marL="39233" marR="39233" marT="0" marB="0" anchor="ctr"/>
                </a:tc>
                <a:tc>
                  <a:txBody>
                    <a:bodyPr/>
                    <a:lstStyle/>
                    <a:p>
                      <a:pPr marL="0" marR="0">
                        <a:spcBef>
                          <a:spcPts val="0"/>
                        </a:spcBef>
                        <a:spcAft>
                          <a:spcPts val="0"/>
                        </a:spcAft>
                      </a:pPr>
                      <a:r>
                        <a:rPr lang="en-US" sz="700">
                          <a:effectLst/>
                        </a:rPr>
                        <a:t>Optional. Ignore if a ruf argument is not also present. Value 0 indicates the receiver should generate a DMARC failure report if all underlying mechanisms fail to produce an aligned pass result. Value 1 means generate a DMARC failure report if any underlying mechanism produces something other than an aligned pass result. Other possible values are d (generate a DKIM failure report if a signature failed evaluation), and s (generate an SPF failure report if the message failed  SPF evaluation). These values are not exclusive and may be combined. </a:t>
                      </a:r>
                      <a:endParaRPr lang="en-US" sz="700">
                        <a:effectLst/>
                        <a:latin typeface="Times" pitchFamily="2" charset="0"/>
                        <a:ea typeface="Times New Roman" panose="02020603050405020304" pitchFamily="18" charset="0"/>
                        <a:cs typeface="Times New Roman" panose="02020603050405020304" pitchFamily="18" charset="0"/>
                      </a:endParaRPr>
                    </a:p>
                  </a:txBody>
                  <a:tcPr marL="39233" marR="39233" marT="0" marB="0" anchor="ctr"/>
                </a:tc>
                <a:extLst>
                  <a:ext uri="{0D108BD9-81ED-4DB2-BD59-A6C34878D82A}">
                    <a16:rowId xmlns:a16="http://schemas.microsoft.com/office/drawing/2014/main" val="2995375173"/>
                  </a:ext>
                </a:extLst>
              </a:tr>
              <a:tr h="423989">
                <a:tc>
                  <a:txBody>
                    <a:bodyPr/>
                    <a:lstStyle/>
                    <a:p>
                      <a:pPr marL="0" marR="0">
                        <a:spcBef>
                          <a:spcPts val="0"/>
                        </a:spcBef>
                        <a:spcAft>
                          <a:spcPts val="0"/>
                        </a:spcAft>
                      </a:pPr>
                      <a:r>
                        <a:rPr lang="en-US" sz="700">
                          <a:effectLst/>
                        </a:rPr>
                        <a:t>ruf= </a:t>
                      </a:r>
                    </a:p>
                    <a:p>
                      <a:pPr marL="0" marR="0">
                        <a:spcBef>
                          <a:spcPts val="0"/>
                        </a:spcBef>
                        <a:spcAft>
                          <a:spcPts val="0"/>
                        </a:spcAft>
                      </a:pPr>
                      <a:r>
                        <a:rPr lang="en-US" sz="700">
                          <a:effectLst/>
                        </a:rPr>
                        <a:t> </a:t>
                      </a:r>
                      <a:endParaRPr lang="en-US" sz="700">
                        <a:effectLst/>
                        <a:latin typeface="Times" pitchFamily="2" charset="0"/>
                        <a:ea typeface="Times New Roman" panose="02020603050405020304" pitchFamily="18" charset="0"/>
                        <a:cs typeface="Times New Roman" panose="02020603050405020304" pitchFamily="18" charset="0"/>
                      </a:endParaRPr>
                    </a:p>
                  </a:txBody>
                  <a:tcPr marL="39233" marR="39233" marT="0" marB="0" anchor="ctr"/>
                </a:tc>
                <a:tc>
                  <a:txBody>
                    <a:bodyPr/>
                    <a:lstStyle/>
                    <a:p>
                      <a:pPr marL="0" marR="0">
                        <a:spcBef>
                          <a:spcPts val="0"/>
                        </a:spcBef>
                        <a:spcAft>
                          <a:spcPts val="0"/>
                        </a:spcAft>
                      </a:pPr>
                      <a:r>
                        <a:rPr lang="en-US" sz="700">
                          <a:effectLst/>
                        </a:rPr>
                        <a:t>Optional, but requires the fo argument to be present. Lists a series of URIs (currently just mailto:&lt;emailaddress&gt;) that list where to send forensic feedback reports. This is for reports on message specific failures.</a:t>
                      </a:r>
                      <a:endParaRPr lang="en-US" sz="700">
                        <a:effectLst/>
                        <a:latin typeface="Times" pitchFamily="2" charset="0"/>
                        <a:ea typeface="Times New Roman" panose="02020603050405020304" pitchFamily="18" charset="0"/>
                        <a:cs typeface="Times New Roman" panose="02020603050405020304" pitchFamily="18" charset="0"/>
                      </a:endParaRPr>
                    </a:p>
                  </a:txBody>
                  <a:tcPr marL="39233" marR="39233" marT="0" marB="0" anchor="ctr"/>
                </a:tc>
                <a:extLst>
                  <a:ext uri="{0D108BD9-81ED-4DB2-BD59-A6C34878D82A}">
                    <a16:rowId xmlns:a16="http://schemas.microsoft.com/office/drawing/2014/main" val="2405366585"/>
                  </a:ext>
                </a:extLst>
              </a:tr>
              <a:tr h="565319">
                <a:tc>
                  <a:txBody>
                    <a:bodyPr/>
                    <a:lstStyle/>
                    <a:p>
                      <a:pPr marL="0" marR="0">
                        <a:spcBef>
                          <a:spcPts val="0"/>
                        </a:spcBef>
                        <a:spcAft>
                          <a:spcPts val="0"/>
                        </a:spcAft>
                      </a:pPr>
                      <a:r>
                        <a:rPr lang="en-US" sz="700">
                          <a:effectLst/>
                        </a:rPr>
                        <a:t>rua= </a:t>
                      </a:r>
                      <a:endParaRPr lang="en-US" sz="700">
                        <a:effectLst/>
                        <a:latin typeface="Times" pitchFamily="2" charset="0"/>
                        <a:ea typeface="Times New Roman" panose="02020603050405020304" pitchFamily="18" charset="0"/>
                        <a:cs typeface="Times New Roman" panose="02020603050405020304" pitchFamily="18" charset="0"/>
                      </a:endParaRPr>
                    </a:p>
                  </a:txBody>
                  <a:tcPr marL="39233" marR="39233" marT="0" marB="0" anchor="ctr"/>
                </a:tc>
                <a:tc>
                  <a:txBody>
                    <a:bodyPr/>
                    <a:lstStyle/>
                    <a:p>
                      <a:pPr marL="0" marR="0">
                        <a:spcBef>
                          <a:spcPts val="0"/>
                        </a:spcBef>
                        <a:spcAft>
                          <a:spcPts val="0"/>
                        </a:spcAft>
                      </a:pPr>
                      <a:r>
                        <a:rPr lang="en-US" sz="700">
                          <a:effectLst/>
                        </a:rPr>
                        <a:t>Optional list of URIs (like in ruf=, using the mailto: URI) listing where to send aggregate feedback back to the sender. These reports are sent based on the interval requested using the ri= option, with a default of 86400 seconds if not listed. </a:t>
                      </a:r>
                      <a:endParaRPr lang="en-US" sz="700">
                        <a:effectLst/>
                        <a:latin typeface="Times" pitchFamily="2" charset="0"/>
                        <a:ea typeface="Times New Roman" panose="02020603050405020304" pitchFamily="18" charset="0"/>
                        <a:cs typeface="Times New Roman" panose="02020603050405020304" pitchFamily="18" charset="0"/>
                      </a:endParaRPr>
                    </a:p>
                  </a:txBody>
                  <a:tcPr marL="39233" marR="39233" marT="0" marB="0" anchor="ctr"/>
                </a:tc>
                <a:extLst>
                  <a:ext uri="{0D108BD9-81ED-4DB2-BD59-A6C34878D82A}">
                    <a16:rowId xmlns:a16="http://schemas.microsoft.com/office/drawing/2014/main" val="91053587"/>
                  </a:ext>
                </a:extLst>
              </a:tr>
              <a:tr h="423989">
                <a:tc>
                  <a:txBody>
                    <a:bodyPr/>
                    <a:lstStyle/>
                    <a:p>
                      <a:pPr marL="0" marR="0">
                        <a:spcBef>
                          <a:spcPts val="0"/>
                        </a:spcBef>
                        <a:spcAft>
                          <a:spcPts val="0"/>
                        </a:spcAft>
                      </a:pPr>
                      <a:r>
                        <a:rPr lang="en-US" sz="700">
                          <a:effectLst/>
                        </a:rPr>
                        <a:t>ri= (Reporting interval)</a:t>
                      </a:r>
                      <a:endParaRPr lang="en-US" sz="700">
                        <a:effectLst/>
                        <a:latin typeface="Times" pitchFamily="2" charset="0"/>
                        <a:ea typeface="Times New Roman" panose="02020603050405020304" pitchFamily="18" charset="0"/>
                        <a:cs typeface="Times New Roman" panose="02020603050405020304" pitchFamily="18" charset="0"/>
                      </a:endParaRPr>
                    </a:p>
                  </a:txBody>
                  <a:tcPr marL="39233" marR="39233" marT="0" marB="0" anchor="ctr"/>
                </a:tc>
                <a:tc>
                  <a:txBody>
                    <a:bodyPr/>
                    <a:lstStyle/>
                    <a:p>
                      <a:pPr marL="0" marR="0">
                        <a:spcBef>
                          <a:spcPts val="0"/>
                        </a:spcBef>
                        <a:spcAft>
                          <a:spcPts val="0"/>
                        </a:spcAft>
                      </a:pPr>
                      <a:r>
                        <a:rPr lang="en-US" sz="700">
                          <a:effectLst/>
                        </a:rPr>
                        <a:t>Optional with the default value of 86400 seconds. The value listed is the reporting interval desired by the sender. </a:t>
                      </a:r>
                      <a:endParaRPr lang="en-US" sz="700">
                        <a:effectLst/>
                        <a:latin typeface="Times" pitchFamily="2" charset="0"/>
                        <a:ea typeface="Times New Roman" panose="02020603050405020304" pitchFamily="18" charset="0"/>
                        <a:cs typeface="Times New Roman" panose="02020603050405020304" pitchFamily="18" charset="0"/>
                      </a:endParaRPr>
                    </a:p>
                  </a:txBody>
                  <a:tcPr marL="39233" marR="39233" marT="0" marB="0" anchor="ctr"/>
                </a:tc>
                <a:extLst>
                  <a:ext uri="{0D108BD9-81ED-4DB2-BD59-A6C34878D82A}">
                    <a16:rowId xmlns:a16="http://schemas.microsoft.com/office/drawing/2014/main" val="634328559"/>
                  </a:ext>
                </a:extLst>
              </a:tr>
              <a:tr h="565319">
                <a:tc>
                  <a:txBody>
                    <a:bodyPr/>
                    <a:lstStyle/>
                    <a:p>
                      <a:pPr marL="0" marR="0">
                        <a:spcBef>
                          <a:spcPts val="0"/>
                        </a:spcBef>
                        <a:spcAft>
                          <a:spcPts val="0"/>
                        </a:spcAft>
                      </a:pPr>
                      <a:r>
                        <a:rPr lang="en-US" sz="700">
                          <a:effectLst/>
                        </a:rPr>
                        <a:t>pct= (Percent)</a:t>
                      </a:r>
                      <a:endParaRPr lang="en-US" sz="700">
                        <a:effectLst/>
                        <a:latin typeface="Times" pitchFamily="2" charset="0"/>
                        <a:ea typeface="Times New Roman" panose="02020603050405020304" pitchFamily="18" charset="0"/>
                        <a:cs typeface="Times New Roman" panose="02020603050405020304" pitchFamily="18" charset="0"/>
                      </a:endParaRPr>
                    </a:p>
                  </a:txBody>
                  <a:tcPr marL="39233" marR="39233" marT="0" marB="0" anchor="ctr"/>
                </a:tc>
                <a:tc>
                  <a:txBody>
                    <a:bodyPr/>
                    <a:lstStyle/>
                    <a:p>
                      <a:pPr marL="0" marR="0">
                        <a:spcBef>
                          <a:spcPts val="0"/>
                        </a:spcBef>
                        <a:spcAft>
                          <a:spcPts val="0"/>
                        </a:spcAft>
                      </a:pPr>
                      <a:r>
                        <a:rPr lang="en-US" sz="700">
                          <a:effectLst/>
                        </a:rPr>
                        <a:t>Optional with the default value of 100. Expresses the percentage of a sender’s mail that should be subject to the given DMARC policy. This allows senders to ramp up their policy enforcement gradually and prevent having to commit to a rigorous policy before getting feedback on their existing policy.</a:t>
                      </a:r>
                      <a:endParaRPr lang="en-US" sz="700">
                        <a:effectLst/>
                        <a:latin typeface="Times" pitchFamily="2" charset="0"/>
                        <a:ea typeface="Times New Roman" panose="02020603050405020304" pitchFamily="18" charset="0"/>
                        <a:cs typeface="Times New Roman" panose="02020603050405020304" pitchFamily="18" charset="0"/>
                      </a:endParaRPr>
                    </a:p>
                  </a:txBody>
                  <a:tcPr marL="39233" marR="39233" marT="0" marB="0" anchor="ctr"/>
                </a:tc>
                <a:extLst>
                  <a:ext uri="{0D108BD9-81ED-4DB2-BD59-A6C34878D82A}">
                    <a16:rowId xmlns:a16="http://schemas.microsoft.com/office/drawing/2014/main" val="3119995492"/>
                  </a:ext>
                </a:extLst>
              </a:tr>
              <a:tr h="423989">
                <a:tc>
                  <a:txBody>
                    <a:bodyPr/>
                    <a:lstStyle/>
                    <a:p>
                      <a:pPr marL="0" marR="0">
                        <a:spcBef>
                          <a:spcPts val="0"/>
                        </a:spcBef>
                        <a:spcAft>
                          <a:spcPts val="0"/>
                        </a:spcAft>
                      </a:pPr>
                      <a:r>
                        <a:rPr lang="en-US" sz="700">
                          <a:effectLst/>
                        </a:rPr>
                        <a:t>sp= (Receiver policy)</a:t>
                      </a:r>
                      <a:endParaRPr lang="en-US" sz="700">
                        <a:effectLst/>
                        <a:latin typeface="Times" pitchFamily="2" charset="0"/>
                        <a:ea typeface="Times New Roman" panose="02020603050405020304" pitchFamily="18" charset="0"/>
                        <a:cs typeface="Times New Roman" panose="02020603050405020304" pitchFamily="18" charset="0"/>
                      </a:endParaRPr>
                    </a:p>
                  </a:txBody>
                  <a:tcPr marL="39233" marR="39233" marT="0" marB="0" anchor="ctr"/>
                </a:tc>
                <a:tc>
                  <a:txBody>
                    <a:bodyPr/>
                    <a:lstStyle/>
                    <a:p>
                      <a:pPr marL="0" marR="0">
                        <a:spcBef>
                          <a:spcPts val="0"/>
                        </a:spcBef>
                        <a:spcAft>
                          <a:spcPts val="0"/>
                        </a:spcAft>
                      </a:pPr>
                      <a:r>
                        <a:rPr lang="en-US" sz="700" dirty="0">
                          <a:effectLst/>
                        </a:rPr>
                        <a:t>Optional with a default value of none. Other values include the same range of values as the p= argument. This is the policy to be applied to mail from all identified subdomains of the given DMARC RR. </a:t>
                      </a:r>
                      <a:endParaRPr lang="en-US" sz="700" dirty="0">
                        <a:effectLst/>
                        <a:latin typeface="Times" pitchFamily="2" charset="0"/>
                        <a:ea typeface="Times New Roman" panose="02020603050405020304" pitchFamily="18" charset="0"/>
                        <a:cs typeface="Times New Roman" panose="02020603050405020304" pitchFamily="18" charset="0"/>
                      </a:endParaRPr>
                    </a:p>
                  </a:txBody>
                  <a:tcPr marL="39233" marR="39233" marT="0" marB="0" anchor="ctr"/>
                </a:tc>
                <a:extLst>
                  <a:ext uri="{0D108BD9-81ED-4DB2-BD59-A6C34878D82A}">
                    <a16:rowId xmlns:a16="http://schemas.microsoft.com/office/drawing/2014/main" val="518445499"/>
                  </a:ext>
                </a:extLst>
              </a:tr>
            </a:tbl>
          </a:graphicData>
        </a:graphic>
      </p:graphicFrame>
      <p:pic>
        <p:nvPicPr>
          <p:cNvPr id="114692" name="Picture 4">
            <a:extLst>
              <a:ext uri="{FF2B5EF4-FFF2-40B4-BE49-F238E27FC236}">
                <a16:creationId xmlns:a16="http://schemas.microsoft.com/office/drawing/2014/main" id="{031A4A1C-BFB3-FF44-9941-0FB0FBB2B21F}"/>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790929" y="1473519"/>
            <a:ext cx="47522" cy="47522"/>
          </a:xfrm>
          <a:prstGeom prst="rect">
            <a:avLst/>
          </a:prstGeom>
          <a:noFill/>
          <a:extLst>
            <a:ext uri="{909E8E84-426E-40DD-AFC4-6F175D3DCCD1}">
              <a14:hiddenFill xmlns:a14="http://schemas.microsoft.com/office/drawing/2010/main">
                <a:solidFill>
                  <a:srgbClr val="FFFFFF"/>
                </a:solidFill>
              </a14:hiddenFill>
            </a:ext>
          </a:extLst>
        </p:spPr>
      </p:pic>
      <p:pic>
        <p:nvPicPr>
          <p:cNvPr id="114691" name="Picture 3">
            <a:extLst>
              <a:ext uri="{FF2B5EF4-FFF2-40B4-BE49-F238E27FC236}">
                <a16:creationId xmlns:a16="http://schemas.microsoft.com/office/drawing/2014/main" id="{7D81955B-79B1-AF4C-9643-0533E88EDB46}"/>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790929" y="1473519"/>
            <a:ext cx="47522" cy="47522"/>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9B4FF0CB-4ED7-E549-8F86-447409A4E1AD}"/>
              </a:ext>
            </a:extLst>
          </p:cNvPr>
          <p:cNvSpPr/>
          <p:nvPr/>
        </p:nvSpPr>
        <p:spPr>
          <a:xfrm>
            <a:off x="6444208" y="1844824"/>
            <a:ext cx="2286000" cy="1323439"/>
          </a:xfrm>
          <a:prstGeom prst="rect">
            <a:avLst/>
          </a:prstGeom>
        </p:spPr>
        <p:txBody>
          <a:bodyPr wrap="square">
            <a:spAutoFit/>
          </a:bodyPr>
          <a:lstStyle/>
          <a:p>
            <a:pPr algn="ctr"/>
            <a:r>
              <a:rPr lang="en-US" sz="2000" dirty="0">
                <a:solidFill>
                  <a:srgbClr val="000000"/>
                </a:solidFill>
                <a:latin typeface="Times" pitchFamily="2" charset="0"/>
                <a:ea typeface="Times New Roman" panose="02020603050405020304" pitchFamily="18" charset="0"/>
                <a:cs typeface="Times New Roman" panose="02020603050405020304" pitchFamily="18" charset="0"/>
              </a:rPr>
              <a:t>Table 19.7 </a:t>
            </a:r>
          </a:p>
          <a:p>
            <a:pPr algn="ctr"/>
            <a:endParaRPr lang="en-US" sz="2000" dirty="0">
              <a:solidFill>
                <a:srgbClr val="000000"/>
              </a:solidFill>
              <a:latin typeface="Times" pitchFamily="2" charset="0"/>
              <a:ea typeface="Times New Roman" panose="02020603050405020304" pitchFamily="18" charset="0"/>
              <a:cs typeface="Times New Roman" panose="02020603050405020304" pitchFamily="18" charset="0"/>
            </a:endParaRPr>
          </a:p>
          <a:p>
            <a:pPr algn="ctr"/>
            <a:r>
              <a:rPr lang="en-US" sz="2000" dirty="0">
                <a:solidFill>
                  <a:srgbClr val="000000"/>
                </a:solidFill>
                <a:latin typeface="Times" pitchFamily="2" charset="0"/>
                <a:ea typeface="Times New Roman" panose="02020603050405020304" pitchFamily="18" charset="0"/>
                <a:cs typeface="Times New Roman" panose="02020603050405020304" pitchFamily="18" charset="0"/>
              </a:rPr>
              <a:t> DMARC Tag and Value Descriptions</a:t>
            </a:r>
            <a:r>
              <a:rPr lang="en-US" sz="2000" dirty="0"/>
              <a:t>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0" y="6492875"/>
            <a:ext cx="4800600" cy="365125"/>
          </a:xfrm>
        </p:spPr>
        <p:txBody>
          <a:bodyPr/>
          <a:lstStyle/>
          <a:p>
            <a:pPr>
              <a:defRPr/>
            </a:pPr>
            <a:r>
              <a:rPr lang="en-US" sz="1050"/>
              <a:t>© 2020 Pearson Education, Inc., Hoboken, NJ. All rights reserved.         </a:t>
            </a:r>
            <a:endParaRPr lang="en-US" sz="1050" dirty="0"/>
          </a:p>
        </p:txBody>
      </p:sp>
      <p:pic>
        <p:nvPicPr>
          <p:cNvPr id="3" name="Picture 2">
            <a:extLst>
              <a:ext uri="{FF2B5EF4-FFF2-40B4-BE49-F238E27FC236}">
                <a16:creationId xmlns:a16="http://schemas.microsoft.com/office/drawing/2014/main" id="{306DFE87-634B-514D-8829-8C2DC722BFBA}"/>
              </a:ext>
            </a:extLst>
          </p:cNvPr>
          <p:cNvPicPr>
            <a:picLocks noChangeAspect="1"/>
          </p:cNvPicPr>
          <p:nvPr/>
        </p:nvPicPr>
        <p:blipFill rotWithShape="1">
          <a:blip r:embed="rId3"/>
          <a:srcRect t="27951" b="22700"/>
          <a:stretch/>
        </p:blipFill>
        <p:spPr>
          <a:xfrm>
            <a:off x="-62249" y="613413"/>
            <a:ext cx="9206249" cy="5879462"/>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39688"/>
            <a:ext cx="9144000" cy="1412875"/>
          </a:xfrm>
        </p:spPr>
        <p:txBody>
          <a:bodyPr/>
          <a:lstStyle/>
          <a:p>
            <a:r>
              <a:rPr lang="en-US" sz="4400" dirty="0"/>
              <a:t>DomainKeys Identified Mail (DKIM)</a:t>
            </a:r>
          </a:p>
        </p:txBody>
      </p:sp>
      <p:sp>
        <p:nvSpPr>
          <p:cNvPr id="6" name="Content Placeholder 5"/>
          <p:cNvSpPr>
            <a:spLocks noGrp="1"/>
          </p:cNvSpPr>
          <p:nvPr>
            <p:ph idx="1"/>
          </p:nvPr>
        </p:nvSpPr>
        <p:spPr>
          <a:xfrm>
            <a:off x="792163" y="1762125"/>
            <a:ext cx="7570787" cy="4638675"/>
          </a:xfrm>
        </p:spPr>
        <p:txBody>
          <a:bodyPr>
            <a:normAutofit fontScale="85000" lnSpcReduction="10000"/>
          </a:bodyPr>
          <a:lstStyle/>
          <a:p>
            <a:r>
              <a:rPr lang="en-US" dirty="0"/>
              <a:t>A specification for cryptographically signing e-mail messages, permitting a signing domain to claim responsibility for a message in the mail stream</a:t>
            </a:r>
          </a:p>
          <a:p>
            <a:r>
              <a:rPr lang="en-US" dirty="0"/>
              <a:t>Message recipients can verify the signature by querying the signer’s domain directly to retrieve the appropriate public key and can thereby confirm that the message was attested to by a party in possession of the private key for the signing domain</a:t>
            </a:r>
          </a:p>
          <a:p>
            <a:r>
              <a:rPr lang="en-US" dirty="0"/>
              <a:t>Proposed Internet Standard RFC 6376</a:t>
            </a:r>
          </a:p>
          <a:p>
            <a:r>
              <a:rPr lang="en-US" dirty="0"/>
              <a:t>Has been widely adopted by a range of e-mail providers and Internet Service Providers (ISPs)</a:t>
            </a:r>
          </a:p>
        </p:txBody>
      </p:sp>
      <p:sp>
        <p:nvSpPr>
          <p:cNvPr id="4" name="Footer Placeholder 3"/>
          <p:cNvSpPr>
            <a:spLocks noGrp="1"/>
          </p:cNvSpPr>
          <p:nvPr>
            <p:ph type="ftr" sz="quarter" idx="11"/>
          </p:nvPr>
        </p:nvSpPr>
        <p:spPr>
          <a:xfrm>
            <a:off x="0" y="6492875"/>
            <a:ext cx="55626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39688"/>
            <a:ext cx="9143999" cy="1412875"/>
          </a:xfrm>
        </p:spPr>
        <p:txBody>
          <a:bodyPr/>
          <a:lstStyle/>
          <a:p>
            <a:r>
              <a:rPr lang="en-US" dirty="0"/>
              <a:t>SMTP</a:t>
            </a:r>
          </a:p>
        </p:txBody>
      </p:sp>
      <p:graphicFrame>
        <p:nvGraphicFramePr>
          <p:cNvPr id="14" name="Content Placeholder 13"/>
          <p:cNvGraphicFramePr>
            <a:graphicFrameLocks noGrp="1"/>
          </p:cNvGraphicFramePr>
          <p:nvPr>
            <p:ph idx="1"/>
          </p:nvPr>
        </p:nvGraphicFramePr>
        <p:xfrm>
          <a:off x="304800" y="1524001"/>
          <a:ext cx="8534399"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0" y="6492875"/>
            <a:ext cx="67056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E-mail Threats</a:t>
            </a:r>
          </a:p>
        </p:txBody>
      </p:sp>
      <p:sp>
        <p:nvSpPr>
          <p:cNvPr id="3" name="Content Placeholder 2"/>
          <p:cNvSpPr>
            <a:spLocks noGrp="1"/>
          </p:cNvSpPr>
          <p:nvPr>
            <p:ph sz="half" idx="1"/>
          </p:nvPr>
        </p:nvSpPr>
        <p:spPr>
          <a:xfrm>
            <a:off x="228600" y="1600200"/>
            <a:ext cx="3566160" cy="4303713"/>
          </a:xfrm>
        </p:spPr>
        <p:txBody>
          <a:bodyPr>
            <a:normAutofit/>
          </a:bodyPr>
          <a:lstStyle/>
          <a:p>
            <a:r>
              <a:rPr lang="en-US" dirty="0"/>
              <a:t>RFC 4686 </a:t>
            </a:r>
            <a:r>
              <a:rPr lang="en-US" i="1" dirty="0"/>
              <a:t>(Analysis of Threats Motivating DomainKeys Identified Mail)</a:t>
            </a:r>
          </a:p>
          <a:p>
            <a:pPr lvl="1"/>
            <a:r>
              <a:rPr lang="en-US" dirty="0"/>
              <a:t>Describes the threats being addressed by DKIM in terms of the characteristics, capabilities, and location of potential attackers</a:t>
            </a:r>
          </a:p>
        </p:txBody>
      </p:sp>
      <p:sp>
        <p:nvSpPr>
          <p:cNvPr id="5" name="Content Placeholder 4"/>
          <p:cNvSpPr>
            <a:spLocks noGrp="1"/>
          </p:cNvSpPr>
          <p:nvPr>
            <p:ph sz="half" idx="2"/>
          </p:nvPr>
        </p:nvSpPr>
        <p:spPr>
          <a:xfrm>
            <a:off x="4191000" y="1524000"/>
            <a:ext cx="4572000" cy="4303713"/>
          </a:xfrm>
        </p:spPr>
        <p:txBody>
          <a:bodyPr>
            <a:normAutofit/>
          </a:bodyPr>
          <a:lstStyle/>
          <a:p>
            <a:r>
              <a:rPr lang="en-US" dirty="0"/>
              <a:t>Characterized on three levels 	             of threat:</a:t>
            </a:r>
          </a:p>
          <a:p>
            <a:endParaRPr lang="en-US" dirty="0"/>
          </a:p>
        </p:txBody>
      </p:sp>
      <p:graphicFrame>
        <p:nvGraphicFramePr>
          <p:cNvPr id="4" name="Diagram 3"/>
          <p:cNvGraphicFramePr/>
          <p:nvPr/>
        </p:nvGraphicFramePr>
        <p:xfrm>
          <a:off x="4495800" y="2362200"/>
          <a:ext cx="4876800" cy="429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ooter Placeholder 5"/>
          <p:cNvSpPr>
            <a:spLocks noGrp="1"/>
          </p:cNvSpPr>
          <p:nvPr>
            <p:ph type="ftr" sz="quarter" idx="11"/>
          </p:nvPr>
        </p:nvSpPr>
        <p:spPr>
          <a:xfrm>
            <a:off x="0" y="6492875"/>
            <a:ext cx="46482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7467600" cy="365125"/>
          </a:xfrm>
        </p:spPr>
        <p:txBody>
          <a:bodyPr/>
          <a:lstStyle/>
          <a:p>
            <a:pPr>
              <a:defRPr/>
            </a:pPr>
            <a:r>
              <a:rPr lang="en-US" sz="1050"/>
              <a:t>© 2020 Pearson Education, Inc., Hoboken, NJ. All rights reserved.         </a:t>
            </a:r>
            <a:endParaRPr lang="en-US" sz="1050" dirty="0"/>
          </a:p>
        </p:txBody>
      </p:sp>
      <p:pic>
        <p:nvPicPr>
          <p:cNvPr id="5" name="Picture 4">
            <a:extLst>
              <a:ext uri="{FF2B5EF4-FFF2-40B4-BE49-F238E27FC236}">
                <a16:creationId xmlns:a16="http://schemas.microsoft.com/office/drawing/2014/main" id="{00E532AB-EB3A-9F4B-AD0F-601B0E4426A8}"/>
              </a:ext>
            </a:extLst>
          </p:cNvPr>
          <p:cNvPicPr>
            <a:picLocks noChangeAspect="1"/>
          </p:cNvPicPr>
          <p:nvPr/>
        </p:nvPicPr>
        <p:blipFill rotWithShape="1">
          <a:blip r:embed="rId3"/>
          <a:srcRect t="5900" b="15350"/>
          <a:stretch/>
        </p:blipFill>
        <p:spPr>
          <a:xfrm>
            <a:off x="1691571" y="211672"/>
            <a:ext cx="6163460" cy="6281203"/>
          </a:xfrm>
          <a:prstGeom prst="rect">
            <a:avLst/>
          </a:prstGeom>
        </p:spPr>
      </p:pic>
    </p:spTree>
  </p:cSld>
  <p:clrMapOvr>
    <a:masterClrMapping/>
  </p:clrMapOvr>
  <p:transition spd="med">
    <p:wedg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6248400" cy="365125"/>
          </a:xfrm>
        </p:spPr>
        <p:txBody>
          <a:bodyPr/>
          <a:lstStyle/>
          <a:p>
            <a:pPr>
              <a:defRPr/>
            </a:pPr>
            <a:r>
              <a:rPr lang="en-US" sz="1050"/>
              <a:t>© 2020 Pearson Education, Inc., Hoboken, NJ. All rights reserved.         </a:t>
            </a:r>
            <a:endParaRPr lang="en-US" sz="1050" dirty="0"/>
          </a:p>
        </p:txBody>
      </p:sp>
      <p:pic>
        <p:nvPicPr>
          <p:cNvPr id="4" name="Picture 3">
            <a:extLst>
              <a:ext uri="{FF2B5EF4-FFF2-40B4-BE49-F238E27FC236}">
                <a16:creationId xmlns:a16="http://schemas.microsoft.com/office/drawing/2014/main" id="{D90F2A01-3F17-7042-ADA1-9B3A8818D15F}"/>
              </a:ext>
            </a:extLst>
          </p:cNvPr>
          <p:cNvPicPr>
            <a:picLocks noChangeAspect="1"/>
          </p:cNvPicPr>
          <p:nvPr/>
        </p:nvPicPr>
        <p:blipFill>
          <a:blip r:embed="rId3"/>
          <a:stretch>
            <a:fillRect/>
          </a:stretch>
        </p:blipFill>
        <p:spPr>
          <a:xfrm>
            <a:off x="1922318" y="0"/>
            <a:ext cx="5299364" cy="6858000"/>
          </a:xfrm>
          <a:prstGeom prst="rect">
            <a:avLst/>
          </a:prstGeom>
        </p:spPr>
      </p:pic>
    </p:spTree>
  </p:cSld>
  <p:clrMapOvr>
    <a:masterClrMapping/>
  </p:clrMapOvr>
  <p:transition>
    <p:dissolv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DMARC</a:t>
            </a:r>
          </a:p>
        </p:txBody>
      </p:sp>
      <p:sp>
        <p:nvSpPr>
          <p:cNvPr id="3" name="Content Placeholder 2"/>
          <p:cNvSpPr>
            <a:spLocks noGrp="1"/>
          </p:cNvSpPr>
          <p:nvPr>
            <p:ph idx="1"/>
          </p:nvPr>
        </p:nvSpPr>
        <p:spPr/>
        <p:txBody>
          <a:bodyPr/>
          <a:lstStyle/>
          <a:p>
            <a:r>
              <a:rPr lang="en-US" dirty="0"/>
              <a:t>Domain-Based Message Authentication, Reporting, and Conformance</a:t>
            </a:r>
          </a:p>
          <a:p>
            <a:r>
              <a:rPr lang="en-US" dirty="0"/>
              <a:t>Allows email senders to specify policy on how their mail should be handled, the types of reports that receivers can send back, and the frequency those reports should be sent</a:t>
            </a:r>
          </a:p>
          <a:p>
            <a:r>
              <a:rPr lang="en-US" dirty="0"/>
              <a:t>It is defined in RFC 7489 (</a:t>
            </a:r>
            <a:r>
              <a:rPr lang="en-US" i="1" dirty="0"/>
              <a:t>Domain-based Message Authentication, Reporting, and Conformance, </a:t>
            </a:r>
            <a:r>
              <a:rPr lang="en-US" dirty="0"/>
              <a:t>March 2015)</a:t>
            </a:r>
          </a:p>
          <a:p>
            <a:endParaRPr lang="en-US" dirty="0"/>
          </a:p>
        </p:txBody>
      </p:sp>
      <p:sp>
        <p:nvSpPr>
          <p:cNvPr id="4" name="Footer Placeholder 3"/>
          <p:cNvSpPr>
            <a:spLocks noGrp="1"/>
          </p:cNvSpPr>
          <p:nvPr>
            <p:ph type="ftr" sz="quarter" idx="11"/>
          </p:nvPr>
        </p:nvSpPr>
        <p:spPr>
          <a:xfrm>
            <a:off x="0" y="6492875"/>
            <a:ext cx="57150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0" y="6492875"/>
            <a:ext cx="5867400" cy="365125"/>
          </a:xfrm>
        </p:spPr>
        <p:txBody>
          <a:bodyPr/>
          <a:lstStyle/>
          <a:p>
            <a:pPr>
              <a:defRPr/>
            </a:pPr>
            <a:r>
              <a:rPr lang="en-US" sz="1050"/>
              <a:t>© 2020 Pearson Education, Inc., Hoboken, NJ. All rights reserved.         </a:t>
            </a:r>
            <a:endParaRPr lang="en-US" sz="1050" dirty="0"/>
          </a:p>
        </p:txBody>
      </p:sp>
      <p:sp>
        <p:nvSpPr>
          <p:cNvPr id="7" name="TextBox 6"/>
          <p:cNvSpPr txBox="1"/>
          <p:nvPr/>
        </p:nvSpPr>
        <p:spPr>
          <a:xfrm>
            <a:off x="6372200" y="6536937"/>
            <a:ext cx="2583336" cy="276999"/>
          </a:xfrm>
          <a:prstGeom prst="rect">
            <a:avLst/>
          </a:prstGeom>
          <a:noFill/>
        </p:spPr>
        <p:txBody>
          <a:bodyPr wrap="none" rtlCol="0">
            <a:spAutoFit/>
          </a:bodyPr>
          <a:lstStyle/>
          <a:p>
            <a:r>
              <a:rPr lang="en-US" sz="1200" dirty="0"/>
              <a:t>(Table is </a:t>
            </a:r>
            <a:r>
              <a:rPr lang="en-US" sz="1100" dirty="0"/>
              <a:t>on page 615 in the textbook)</a:t>
            </a:r>
          </a:p>
        </p:txBody>
      </p:sp>
      <p:graphicFrame>
        <p:nvGraphicFramePr>
          <p:cNvPr id="13" name="Table 12">
            <a:extLst>
              <a:ext uri="{FF2B5EF4-FFF2-40B4-BE49-F238E27FC236}">
                <a16:creationId xmlns:a16="http://schemas.microsoft.com/office/drawing/2014/main" id="{FDCE8FCE-5A1C-E044-84F5-C10E513399B5}"/>
              </a:ext>
            </a:extLst>
          </p:cNvPr>
          <p:cNvGraphicFramePr>
            <a:graphicFrameLocks noGrp="1"/>
          </p:cNvGraphicFramePr>
          <p:nvPr>
            <p:extLst>
              <p:ext uri="{D42A27DB-BD31-4B8C-83A1-F6EECF244321}">
                <p14:modId xmlns:p14="http://schemas.microsoft.com/office/powerpoint/2010/main" val="20288710"/>
              </p:ext>
            </p:extLst>
          </p:nvPr>
        </p:nvGraphicFramePr>
        <p:xfrm>
          <a:off x="395536" y="332654"/>
          <a:ext cx="8560000" cy="4608513"/>
        </p:xfrm>
        <a:graphic>
          <a:graphicData uri="http://schemas.openxmlformats.org/drawingml/2006/table">
            <a:tbl>
              <a:tblPr>
                <a:tableStyleId>{5C22544A-7EE6-4342-B048-85BDC9FD1C3A}</a:tableStyleId>
              </a:tblPr>
              <a:tblGrid>
                <a:gridCol w="1203749">
                  <a:extLst>
                    <a:ext uri="{9D8B030D-6E8A-4147-A177-3AD203B41FA5}">
                      <a16:colId xmlns:a16="http://schemas.microsoft.com/office/drawing/2014/main" val="2923946866"/>
                    </a:ext>
                  </a:extLst>
                </a:gridCol>
                <a:gridCol w="7356251">
                  <a:extLst>
                    <a:ext uri="{9D8B030D-6E8A-4147-A177-3AD203B41FA5}">
                      <a16:colId xmlns:a16="http://schemas.microsoft.com/office/drawing/2014/main" val="3706649820"/>
                    </a:ext>
                  </a:extLst>
                </a:gridCol>
              </a:tblGrid>
              <a:tr h="184340">
                <a:tc>
                  <a:txBody>
                    <a:bodyPr/>
                    <a:lstStyle/>
                    <a:p>
                      <a:pPr marL="0" marR="0" algn="ctr">
                        <a:spcBef>
                          <a:spcPts val="0"/>
                        </a:spcBef>
                        <a:spcAft>
                          <a:spcPts val="0"/>
                        </a:spcAft>
                      </a:pPr>
                      <a:r>
                        <a:rPr lang="en-US" sz="1200">
                          <a:effectLst/>
                        </a:rPr>
                        <a:t>Tag (Name)</a:t>
                      </a:r>
                      <a:endParaRPr lang="en-US" sz="1200">
                        <a:effectLst/>
                        <a:latin typeface="Times" pitchFamily="2" charset="0"/>
                        <a:ea typeface="Times New Roman" panose="02020603050405020304" pitchFamily="18" charset="0"/>
                        <a:cs typeface="Times New Roman" panose="02020603050405020304" pitchFamily="18" charset="0"/>
                      </a:endParaRPr>
                    </a:p>
                  </a:txBody>
                  <a:tcPr marL="39233" marR="39233" marT="0" marB="0" anchor="ctr">
                    <a:solidFill>
                      <a:schemeClr val="accent6">
                        <a:lumMod val="60000"/>
                        <a:lumOff val="40000"/>
                      </a:schemeClr>
                    </a:solidFill>
                  </a:tcPr>
                </a:tc>
                <a:tc>
                  <a:txBody>
                    <a:bodyPr/>
                    <a:lstStyle/>
                    <a:p>
                      <a:pPr marL="0" marR="0" algn="ctr">
                        <a:spcBef>
                          <a:spcPts val="0"/>
                        </a:spcBef>
                        <a:spcAft>
                          <a:spcPts val="0"/>
                        </a:spcAft>
                      </a:pPr>
                      <a:r>
                        <a:rPr lang="en-US" sz="1200">
                          <a:effectLst/>
                        </a:rPr>
                        <a:t>Description</a:t>
                      </a:r>
                      <a:endParaRPr lang="en-US" sz="1200">
                        <a:effectLst/>
                        <a:latin typeface="Times" pitchFamily="2" charset="0"/>
                        <a:ea typeface="Times New Roman" panose="02020603050405020304" pitchFamily="18" charset="0"/>
                        <a:cs typeface="Times New Roman" panose="02020603050405020304" pitchFamily="18" charset="0"/>
                      </a:endParaRPr>
                    </a:p>
                  </a:txBody>
                  <a:tcPr marL="39233" marR="39233" marT="0" marB="0" anchor="ctr">
                    <a:solidFill>
                      <a:schemeClr val="accent6">
                        <a:lumMod val="60000"/>
                        <a:lumOff val="40000"/>
                      </a:schemeClr>
                    </a:solidFill>
                  </a:tcPr>
                </a:tc>
                <a:extLst>
                  <a:ext uri="{0D108BD9-81ED-4DB2-BD59-A6C34878D82A}">
                    <a16:rowId xmlns:a16="http://schemas.microsoft.com/office/drawing/2014/main" val="3345548649"/>
                  </a:ext>
                </a:extLst>
              </a:tr>
              <a:tr h="368680">
                <a:tc>
                  <a:txBody>
                    <a:bodyPr/>
                    <a:lstStyle/>
                    <a:p>
                      <a:pPr marL="0" marR="0">
                        <a:spcBef>
                          <a:spcPts val="0"/>
                        </a:spcBef>
                        <a:spcAft>
                          <a:spcPts val="0"/>
                        </a:spcAft>
                      </a:pPr>
                      <a:r>
                        <a:rPr lang="en-US" sz="1200">
                          <a:effectLst/>
                        </a:rPr>
                        <a:t>v= (Version)</a:t>
                      </a:r>
                    </a:p>
                    <a:p>
                      <a:pPr marL="0" marR="0">
                        <a:spcBef>
                          <a:spcPts val="0"/>
                        </a:spcBef>
                        <a:spcAft>
                          <a:spcPts val="0"/>
                        </a:spcAft>
                      </a:pPr>
                      <a:r>
                        <a:rPr lang="en-US" sz="1200">
                          <a:effectLst/>
                        </a:rPr>
                        <a:t> </a:t>
                      </a:r>
                      <a:endParaRPr lang="en-US" sz="1200">
                        <a:effectLst/>
                        <a:latin typeface="Times" pitchFamily="2" charset="0"/>
                        <a:ea typeface="Times New Roman" panose="02020603050405020304" pitchFamily="18" charset="0"/>
                        <a:cs typeface="Times New Roman" panose="02020603050405020304" pitchFamily="18" charset="0"/>
                      </a:endParaRPr>
                    </a:p>
                  </a:txBody>
                  <a:tcPr marL="39233" marR="39233" marT="0" marB="0" anchor="ctr">
                    <a:solidFill>
                      <a:schemeClr val="accent6">
                        <a:lumMod val="60000"/>
                        <a:lumOff val="40000"/>
                      </a:schemeClr>
                    </a:solidFill>
                  </a:tcPr>
                </a:tc>
                <a:tc>
                  <a:txBody>
                    <a:bodyPr/>
                    <a:lstStyle/>
                    <a:p>
                      <a:pPr marL="0" marR="0">
                        <a:spcBef>
                          <a:spcPts val="0"/>
                        </a:spcBef>
                        <a:spcAft>
                          <a:spcPts val="0"/>
                        </a:spcAft>
                      </a:pPr>
                      <a:r>
                        <a:rPr lang="en-US" sz="1200">
                          <a:effectLst/>
                        </a:rPr>
                        <a:t>Version field that must be present as the first element. By default the value is always DMARC1. </a:t>
                      </a:r>
                      <a:endParaRPr lang="en-US" sz="1200">
                        <a:effectLst/>
                        <a:latin typeface="Times" pitchFamily="2" charset="0"/>
                        <a:ea typeface="Times New Roman" panose="02020603050405020304" pitchFamily="18" charset="0"/>
                        <a:cs typeface="Times New Roman" panose="02020603050405020304" pitchFamily="18" charset="0"/>
                      </a:endParaRPr>
                    </a:p>
                  </a:txBody>
                  <a:tcPr marL="39233" marR="39233" marT="0" marB="0" anchor="ctr">
                    <a:solidFill>
                      <a:schemeClr val="accent6">
                        <a:lumMod val="60000"/>
                        <a:lumOff val="40000"/>
                      </a:schemeClr>
                    </a:solidFill>
                  </a:tcPr>
                </a:tc>
                <a:extLst>
                  <a:ext uri="{0D108BD9-81ED-4DB2-BD59-A6C34878D82A}">
                    <a16:rowId xmlns:a16="http://schemas.microsoft.com/office/drawing/2014/main" val="520663150"/>
                  </a:ext>
                </a:extLst>
              </a:tr>
              <a:tr h="921703">
                <a:tc>
                  <a:txBody>
                    <a:bodyPr/>
                    <a:lstStyle/>
                    <a:p>
                      <a:pPr marL="0" marR="0">
                        <a:spcBef>
                          <a:spcPts val="0"/>
                        </a:spcBef>
                        <a:spcAft>
                          <a:spcPts val="0"/>
                        </a:spcAft>
                      </a:pPr>
                      <a:r>
                        <a:rPr lang="en-US" sz="1200">
                          <a:effectLst/>
                        </a:rPr>
                        <a:t>p= (Policy)</a:t>
                      </a:r>
                      <a:endParaRPr lang="en-US" sz="1200">
                        <a:effectLst/>
                        <a:latin typeface="Times" pitchFamily="2" charset="0"/>
                        <a:ea typeface="Times New Roman" panose="02020603050405020304" pitchFamily="18" charset="0"/>
                        <a:cs typeface="Times New Roman" panose="02020603050405020304" pitchFamily="18" charset="0"/>
                      </a:endParaRPr>
                    </a:p>
                  </a:txBody>
                  <a:tcPr marL="39233" marR="39233" marT="0" marB="0" anchor="ctr">
                    <a:solidFill>
                      <a:schemeClr val="accent6">
                        <a:lumMod val="60000"/>
                        <a:lumOff val="40000"/>
                      </a:schemeClr>
                    </a:solidFill>
                  </a:tcPr>
                </a:tc>
                <a:tc>
                  <a:txBody>
                    <a:bodyPr/>
                    <a:lstStyle/>
                    <a:p>
                      <a:pPr marL="0" marR="0">
                        <a:spcBef>
                          <a:spcPts val="0"/>
                        </a:spcBef>
                        <a:spcAft>
                          <a:spcPts val="0"/>
                        </a:spcAft>
                      </a:pPr>
                      <a:r>
                        <a:rPr lang="en-US" sz="1200">
                          <a:effectLst/>
                        </a:rPr>
                        <a:t>Mandatory policy field. May take values none or quarantine or reject. This allows for a gradually tightening policy where the sender domain recommends no specific action on mail that fails DMARC checks (p=none), through treating failed mail as suspicious (p=quarantine), to rejecting all failed mail (p=reject), preferably at the SMTP transaction stage. </a:t>
                      </a:r>
                      <a:endParaRPr lang="en-US" sz="1200">
                        <a:effectLst/>
                        <a:latin typeface="Times" pitchFamily="2" charset="0"/>
                        <a:ea typeface="Times New Roman" panose="02020603050405020304" pitchFamily="18" charset="0"/>
                        <a:cs typeface="Times New Roman" panose="02020603050405020304" pitchFamily="18" charset="0"/>
                      </a:endParaRPr>
                    </a:p>
                  </a:txBody>
                  <a:tcPr marL="39233" marR="39233" marT="0" marB="0" anchor="ctr">
                    <a:solidFill>
                      <a:schemeClr val="accent6">
                        <a:lumMod val="60000"/>
                        <a:lumOff val="40000"/>
                      </a:schemeClr>
                    </a:solidFill>
                  </a:tcPr>
                </a:tc>
                <a:extLst>
                  <a:ext uri="{0D108BD9-81ED-4DB2-BD59-A6C34878D82A}">
                    <a16:rowId xmlns:a16="http://schemas.microsoft.com/office/drawing/2014/main" val="687570567"/>
                  </a:ext>
                </a:extLst>
              </a:tr>
              <a:tr h="1106043">
                <a:tc>
                  <a:txBody>
                    <a:bodyPr/>
                    <a:lstStyle/>
                    <a:p>
                      <a:pPr marL="0" marR="0">
                        <a:spcBef>
                          <a:spcPts val="0"/>
                        </a:spcBef>
                        <a:spcAft>
                          <a:spcPts val="0"/>
                        </a:spcAft>
                      </a:pPr>
                      <a:r>
                        <a:rPr lang="en-US" sz="1200">
                          <a:effectLst/>
                        </a:rPr>
                        <a:t>aspf= (SPF Policy)</a:t>
                      </a:r>
                      <a:endParaRPr lang="en-US" sz="1200">
                        <a:effectLst/>
                        <a:latin typeface="Times" pitchFamily="2" charset="0"/>
                        <a:ea typeface="Times New Roman" panose="02020603050405020304" pitchFamily="18" charset="0"/>
                        <a:cs typeface="Times New Roman" panose="02020603050405020304" pitchFamily="18" charset="0"/>
                      </a:endParaRPr>
                    </a:p>
                  </a:txBody>
                  <a:tcPr marL="39233" marR="39233" marT="0" marB="0" anchor="ctr">
                    <a:solidFill>
                      <a:schemeClr val="accent6">
                        <a:lumMod val="60000"/>
                        <a:lumOff val="40000"/>
                      </a:schemeClr>
                    </a:solidFill>
                  </a:tcPr>
                </a:tc>
                <a:tc>
                  <a:txBody>
                    <a:bodyPr/>
                    <a:lstStyle/>
                    <a:p>
                      <a:pPr marL="0" marR="0">
                        <a:spcBef>
                          <a:spcPts val="0"/>
                        </a:spcBef>
                        <a:spcAft>
                          <a:spcPts val="0"/>
                        </a:spcAft>
                      </a:pPr>
                      <a:r>
                        <a:rPr lang="en-US" sz="1200">
                          <a:effectLst/>
                        </a:rPr>
                        <a:t>Values are r (default) for relaxed and s for strict SPF domain enforcement. Strict alignment requires an exact match between the From address domain and the (passing) SPF check must exactly match the MailFrom address (HELO address). Relaxed requires that only the From and MailFrom address domains be in alignment. For example, the MailFrom address domain smtp.example.org and the From address announce@example.org are in alignment, but not a strict match. </a:t>
                      </a:r>
                      <a:endParaRPr lang="en-US" sz="1200">
                        <a:effectLst/>
                        <a:latin typeface="Times" pitchFamily="2" charset="0"/>
                        <a:ea typeface="Times New Roman" panose="02020603050405020304" pitchFamily="18" charset="0"/>
                        <a:cs typeface="Times New Roman" panose="02020603050405020304" pitchFamily="18" charset="0"/>
                      </a:endParaRPr>
                    </a:p>
                  </a:txBody>
                  <a:tcPr marL="39233" marR="39233" marT="0" marB="0" anchor="ctr">
                    <a:solidFill>
                      <a:schemeClr val="accent6">
                        <a:lumMod val="60000"/>
                        <a:lumOff val="40000"/>
                      </a:schemeClr>
                    </a:solidFill>
                  </a:tcPr>
                </a:tc>
                <a:extLst>
                  <a:ext uri="{0D108BD9-81ED-4DB2-BD59-A6C34878D82A}">
                    <a16:rowId xmlns:a16="http://schemas.microsoft.com/office/drawing/2014/main" val="2376865398"/>
                  </a:ext>
                </a:extLst>
              </a:tr>
              <a:tr h="737363">
                <a:tc>
                  <a:txBody>
                    <a:bodyPr/>
                    <a:lstStyle/>
                    <a:p>
                      <a:pPr marL="0" marR="0">
                        <a:spcBef>
                          <a:spcPts val="0"/>
                        </a:spcBef>
                        <a:spcAft>
                          <a:spcPts val="0"/>
                        </a:spcAft>
                      </a:pPr>
                      <a:r>
                        <a:rPr lang="en-US" sz="1200">
                          <a:effectLst/>
                        </a:rPr>
                        <a:t>adkim = (DKIM Policy)</a:t>
                      </a:r>
                      <a:endParaRPr lang="en-US" sz="1200">
                        <a:effectLst/>
                        <a:latin typeface="Times" pitchFamily="2" charset="0"/>
                        <a:ea typeface="Times New Roman" panose="02020603050405020304" pitchFamily="18" charset="0"/>
                        <a:cs typeface="Times New Roman" panose="02020603050405020304" pitchFamily="18" charset="0"/>
                      </a:endParaRPr>
                    </a:p>
                  </a:txBody>
                  <a:tcPr marL="39233" marR="39233" marT="0" marB="0" anchor="ctr">
                    <a:solidFill>
                      <a:schemeClr val="accent6">
                        <a:lumMod val="60000"/>
                        <a:lumOff val="40000"/>
                      </a:schemeClr>
                    </a:solidFill>
                  </a:tcPr>
                </a:tc>
                <a:tc>
                  <a:txBody>
                    <a:bodyPr/>
                    <a:lstStyle/>
                    <a:p>
                      <a:pPr marL="0" marR="0">
                        <a:spcBef>
                          <a:spcPts val="0"/>
                        </a:spcBef>
                        <a:spcAft>
                          <a:spcPts val="0"/>
                        </a:spcAft>
                      </a:pPr>
                      <a:r>
                        <a:rPr lang="en-US" sz="1200">
                          <a:effectLst/>
                        </a:rPr>
                        <a:t>Optional. Values are r (default) for relaxed and s for strict DKIM domain enforcement. Strict alignment requires an exact match between the From domain in the message header and the DKIM domain presented in the d= DKIM tag. Relaxed requires only that the domain part is in alignment (as in aspf).</a:t>
                      </a:r>
                      <a:endParaRPr lang="en-US" sz="1200">
                        <a:effectLst/>
                        <a:latin typeface="Times" pitchFamily="2" charset="0"/>
                        <a:ea typeface="Times New Roman" panose="02020603050405020304" pitchFamily="18" charset="0"/>
                        <a:cs typeface="Times New Roman" panose="02020603050405020304" pitchFamily="18" charset="0"/>
                      </a:endParaRPr>
                    </a:p>
                  </a:txBody>
                  <a:tcPr marL="39233" marR="39233" marT="0" marB="0" anchor="ctr">
                    <a:solidFill>
                      <a:schemeClr val="accent6">
                        <a:lumMod val="60000"/>
                        <a:lumOff val="40000"/>
                      </a:schemeClr>
                    </a:solidFill>
                  </a:tcPr>
                </a:tc>
                <a:extLst>
                  <a:ext uri="{0D108BD9-81ED-4DB2-BD59-A6C34878D82A}">
                    <a16:rowId xmlns:a16="http://schemas.microsoft.com/office/drawing/2014/main" val="1814419552"/>
                  </a:ext>
                </a:extLst>
              </a:tr>
              <a:tr h="1290384">
                <a:tc>
                  <a:txBody>
                    <a:bodyPr/>
                    <a:lstStyle/>
                    <a:p>
                      <a:pPr marL="0" marR="0">
                        <a:spcBef>
                          <a:spcPts val="0"/>
                        </a:spcBef>
                        <a:spcAft>
                          <a:spcPts val="0"/>
                        </a:spcAft>
                      </a:pPr>
                      <a:r>
                        <a:rPr lang="en-US" sz="1200">
                          <a:effectLst/>
                        </a:rPr>
                        <a:t>fo= (Failure reporting options)</a:t>
                      </a:r>
                      <a:endParaRPr lang="en-US" sz="1200">
                        <a:effectLst/>
                        <a:latin typeface="Times" pitchFamily="2" charset="0"/>
                        <a:ea typeface="Times New Roman" panose="02020603050405020304" pitchFamily="18" charset="0"/>
                        <a:cs typeface="Times New Roman" panose="02020603050405020304" pitchFamily="18" charset="0"/>
                      </a:endParaRPr>
                    </a:p>
                  </a:txBody>
                  <a:tcPr marL="39233" marR="39233" marT="0" marB="0" anchor="ctr">
                    <a:solidFill>
                      <a:schemeClr val="accent6">
                        <a:lumMod val="60000"/>
                        <a:lumOff val="40000"/>
                      </a:schemeClr>
                    </a:solidFill>
                  </a:tcPr>
                </a:tc>
                <a:tc>
                  <a:txBody>
                    <a:bodyPr/>
                    <a:lstStyle/>
                    <a:p>
                      <a:pPr marL="0" marR="0">
                        <a:spcBef>
                          <a:spcPts val="0"/>
                        </a:spcBef>
                        <a:spcAft>
                          <a:spcPts val="0"/>
                        </a:spcAft>
                      </a:pPr>
                      <a:r>
                        <a:rPr lang="en-US" sz="1200" dirty="0">
                          <a:effectLst/>
                        </a:rPr>
                        <a:t>Optional. Ignore if a </a:t>
                      </a:r>
                      <a:r>
                        <a:rPr lang="en-US" sz="1200" dirty="0" err="1">
                          <a:effectLst/>
                        </a:rPr>
                        <a:t>ruf</a:t>
                      </a:r>
                      <a:r>
                        <a:rPr lang="en-US" sz="1200" dirty="0">
                          <a:effectLst/>
                        </a:rPr>
                        <a:t> argument is not also present. Value 0 indicates the receiver should generate a DMARC failure report if all underlying mechanisms fail to produce an aligned pass result. Value 1 means generate a DMARC failure report if any underlying mechanism produces something other than an aligned pass result. Other possible values are d (generate a DKIM failure report if a signature failed evaluation), and s (generate an SPF failure report if the message failed  SPF evaluation). These values are not exclusive and may be combined. </a:t>
                      </a:r>
                      <a:endParaRPr lang="en-US" sz="1200" dirty="0">
                        <a:effectLst/>
                        <a:latin typeface="Times" pitchFamily="2" charset="0"/>
                        <a:ea typeface="Times New Roman" panose="02020603050405020304" pitchFamily="18" charset="0"/>
                        <a:cs typeface="Times New Roman" panose="02020603050405020304" pitchFamily="18" charset="0"/>
                      </a:endParaRPr>
                    </a:p>
                  </a:txBody>
                  <a:tcPr marL="39233" marR="39233" marT="0" marB="0" anchor="ctr">
                    <a:solidFill>
                      <a:schemeClr val="accent6">
                        <a:lumMod val="60000"/>
                        <a:lumOff val="40000"/>
                      </a:schemeClr>
                    </a:solidFill>
                  </a:tcPr>
                </a:tc>
                <a:extLst>
                  <a:ext uri="{0D108BD9-81ED-4DB2-BD59-A6C34878D82A}">
                    <a16:rowId xmlns:a16="http://schemas.microsoft.com/office/drawing/2014/main" val="3722898494"/>
                  </a:ext>
                </a:extLst>
              </a:tr>
            </a:tbl>
          </a:graphicData>
        </a:graphic>
      </p:graphicFrame>
      <p:pic>
        <p:nvPicPr>
          <p:cNvPr id="113668" name="Picture 4">
            <a:extLst>
              <a:ext uri="{FF2B5EF4-FFF2-40B4-BE49-F238E27FC236}">
                <a16:creationId xmlns:a16="http://schemas.microsoft.com/office/drawing/2014/main" id="{F03D1E2D-223D-A245-82CC-64C6938EA48C}"/>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655688" y="1579881"/>
            <a:ext cx="57444" cy="57444"/>
          </a:xfrm>
          <a:prstGeom prst="rect">
            <a:avLst/>
          </a:prstGeom>
          <a:noFill/>
          <a:extLst>
            <a:ext uri="{909E8E84-426E-40DD-AFC4-6F175D3DCCD1}">
              <a14:hiddenFill xmlns:a14="http://schemas.microsoft.com/office/drawing/2010/main">
                <a:solidFill>
                  <a:srgbClr val="FFFFFF"/>
                </a:solidFill>
              </a14:hiddenFill>
            </a:ext>
          </a:extLst>
        </p:spPr>
      </p:pic>
      <p:pic>
        <p:nvPicPr>
          <p:cNvPr id="113667" name="Picture 3">
            <a:extLst>
              <a:ext uri="{FF2B5EF4-FFF2-40B4-BE49-F238E27FC236}">
                <a16:creationId xmlns:a16="http://schemas.microsoft.com/office/drawing/2014/main" id="{46A5AE4A-B4FD-E54B-A8D3-1844FDC2B3D6}"/>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655688" y="1579881"/>
            <a:ext cx="57444" cy="57444"/>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E8F8C36F-1D6E-D341-BEBD-023BB040B0AE}"/>
              </a:ext>
            </a:extLst>
          </p:cNvPr>
          <p:cNvSpPr txBox="1"/>
          <p:nvPr/>
        </p:nvSpPr>
        <p:spPr>
          <a:xfrm>
            <a:off x="0" y="5226587"/>
            <a:ext cx="9144000" cy="1046440"/>
          </a:xfrm>
          <a:prstGeom prst="rect">
            <a:avLst/>
          </a:prstGeom>
          <a:noFill/>
        </p:spPr>
        <p:txBody>
          <a:bodyPr wrap="square" rtlCol="0">
            <a:spAutoFit/>
          </a:bodyPr>
          <a:lstStyle/>
          <a:p>
            <a:pPr algn="ctr"/>
            <a:r>
              <a:rPr lang="en-US" sz="2800" dirty="0"/>
              <a:t>Table 19.7 </a:t>
            </a:r>
          </a:p>
          <a:p>
            <a:pPr algn="ctr"/>
            <a:endParaRPr lang="en-US" sz="1000" dirty="0"/>
          </a:p>
          <a:p>
            <a:pPr algn="ctr"/>
            <a:r>
              <a:rPr lang="en-US" sz="2400" dirty="0"/>
              <a:t>DMARC Tag and Value Descriptions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0" y="6492875"/>
            <a:ext cx="5867400" cy="365125"/>
          </a:xfrm>
        </p:spPr>
        <p:txBody>
          <a:bodyPr/>
          <a:lstStyle/>
          <a:p>
            <a:pPr>
              <a:defRPr/>
            </a:pPr>
            <a:r>
              <a:rPr lang="en-US" sz="1050"/>
              <a:t>© 2020 Pearson Education, Inc., Hoboken, NJ. All rights reserved.         </a:t>
            </a:r>
            <a:endParaRPr lang="en-US" sz="1050" dirty="0"/>
          </a:p>
        </p:txBody>
      </p:sp>
      <p:sp>
        <p:nvSpPr>
          <p:cNvPr id="7" name="TextBox 6"/>
          <p:cNvSpPr txBox="1"/>
          <p:nvPr/>
        </p:nvSpPr>
        <p:spPr>
          <a:xfrm>
            <a:off x="6372200" y="6536937"/>
            <a:ext cx="2583336" cy="276999"/>
          </a:xfrm>
          <a:prstGeom prst="rect">
            <a:avLst/>
          </a:prstGeom>
          <a:noFill/>
        </p:spPr>
        <p:txBody>
          <a:bodyPr wrap="none" rtlCol="0">
            <a:spAutoFit/>
          </a:bodyPr>
          <a:lstStyle/>
          <a:p>
            <a:r>
              <a:rPr lang="en-US" sz="1200" dirty="0"/>
              <a:t>(Table is </a:t>
            </a:r>
            <a:r>
              <a:rPr lang="en-US" sz="1100" dirty="0"/>
              <a:t>on page 615 in the textbook)</a:t>
            </a:r>
          </a:p>
        </p:txBody>
      </p:sp>
      <p:graphicFrame>
        <p:nvGraphicFramePr>
          <p:cNvPr id="13" name="Table 12">
            <a:extLst>
              <a:ext uri="{FF2B5EF4-FFF2-40B4-BE49-F238E27FC236}">
                <a16:creationId xmlns:a16="http://schemas.microsoft.com/office/drawing/2014/main" id="{FDCE8FCE-5A1C-E044-84F5-C10E513399B5}"/>
              </a:ext>
            </a:extLst>
          </p:cNvPr>
          <p:cNvGraphicFramePr>
            <a:graphicFrameLocks noGrp="1"/>
          </p:cNvGraphicFramePr>
          <p:nvPr>
            <p:extLst>
              <p:ext uri="{D42A27DB-BD31-4B8C-83A1-F6EECF244321}">
                <p14:modId xmlns:p14="http://schemas.microsoft.com/office/powerpoint/2010/main" val="591346104"/>
              </p:ext>
            </p:extLst>
          </p:nvPr>
        </p:nvGraphicFramePr>
        <p:xfrm>
          <a:off x="395536" y="332655"/>
          <a:ext cx="8560000" cy="4614736"/>
        </p:xfrm>
        <a:graphic>
          <a:graphicData uri="http://schemas.openxmlformats.org/drawingml/2006/table">
            <a:tbl>
              <a:tblPr>
                <a:tableStyleId>{5C22544A-7EE6-4342-B048-85BDC9FD1C3A}</a:tableStyleId>
              </a:tblPr>
              <a:tblGrid>
                <a:gridCol w="1203749">
                  <a:extLst>
                    <a:ext uri="{9D8B030D-6E8A-4147-A177-3AD203B41FA5}">
                      <a16:colId xmlns:a16="http://schemas.microsoft.com/office/drawing/2014/main" val="2923946866"/>
                    </a:ext>
                  </a:extLst>
                </a:gridCol>
                <a:gridCol w="7356251">
                  <a:extLst>
                    <a:ext uri="{9D8B030D-6E8A-4147-A177-3AD203B41FA5}">
                      <a16:colId xmlns:a16="http://schemas.microsoft.com/office/drawing/2014/main" val="3706649820"/>
                    </a:ext>
                  </a:extLst>
                </a:gridCol>
              </a:tblGrid>
              <a:tr h="200168">
                <a:tc>
                  <a:txBody>
                    <a:bodyPr/>
                    <a:lstStyle/>
                    <a:p>
                      <a:pPr marL="0" marR="0" algn="ctr">
                        <a:spcBef>
                          <a:spcPts val="0"/>
                        </a:spcBef>
                        <a:spcAft>
                          <a:spcPts val="0"/>
                        </a:spcAft>
                      </a:pPr>
                      <a:r>
                        <a:rPr lang="en-US" sz="1400">
                          <a:effectLst/>
                        </a:rPr>
                        <a:t>Tag (Name)</a:t>
                      </a:r>
                      <a:endParaRPr lang="en-US" sz="1400">
                        <a:effectLst/>
                        <a:latin typeface="Times" pitchFamily="2" charset="0"/>
                        <a:ea typeface="Times New Roman" panose="02020603050405020304" pitchFamily="18" charset="0"/>
                        <a:cs typeface="Times New Roman" panose="02020603050405020304" pitchFamily="18" charset="0"/>
                      </a:endParaRPr>
                    </a:p>
                  </a:txBody>
                  <a:tcPr marL="39233" marR="39233" marT="0" marB="0" anchor="ctr">
                    <a:solidFill>
                      <a:schemeClr val="accent6">
                        <a:lumMod val="60000"/>
                        <a:lumOff val="40000"/>
                      </a:schemeClr>
                    </a:solidFill>
                  </a:tcPr>
                </a:tc>
                <a:tc>
                  <a:txBody>
                    <a:bodyPr/>
                    <a:lstStyle/>
                    <a:p>
                      <a:pPr marL="0" marR="0" algn="ctr">
                        <a:spcBef>
                          <a:spcPts val="0"/>
                        </a:spcBef>
                        <a:spcAft>
                          <a:spcPts val="0"/>
                        </a:spcAft>
                      </a:pPr>
                      <a:r>
                        <a:rPr lang="en-US" sz="1400">
                          <a:effectLst/>
                        </a:rPr>
                        <a:t>Description</a:t>
                      </a:r>
                      <a:endParaRPr lang="en-US" sz="1400">
                        <a:effectLst/>
                        <a:latin typeface="Times" pitchFamily="2" charset="0"/>
                        <a:ea typeface="Times New Roman" panose="02020603050405020304" pitchFamily="18" charset="0"/>
                        <a:cs typeface="Times New Roman" panose="02020603050405020304" pitchFamily="18" charset="0"/>
                      </a:endParaRPr>
                    </a:p>
                  </a:txBody>
                  <a:tcPr marL="39233" marR="39233" marT="0" marB="0" anchor="ctr">
                    <a:solidFill>
                      <a:schemeClr val="accent6">
                        <a:lumMod val="60000"/>
                        <a:lumOff val="40000"/>
                      </a:schemeClr>
                    </a:solidFill>
                  </a:tcPr>
                </a:tc>
                <a:extLst>
                  <a:ext uri="{0D108BD9-81ED-4DB2-BD59-A6C34878D82A}">
                    <a16:rowId xmlns:a16="http://schemas.microsoft.com/office/drawing/2014/main" val="3345548649"/>
                  </a:ext>
                </a:extLst>
              </a:tr>
              <a:tr h="589897">
                <a:tc>
                  <a:txBody>
                    <a:bodyPr/>
                    <a:lstStyle/>
                    <a:p>
                      <a:pPr marL="0" marR="0">
                        <a:spcBef>
                          <a:spcPts val="0"/>
                        </a:spcBef>
                        <a:spcAft>
                          <a:spcPts val="0"/>
                        </a:spcAft>
                      </a:pPr>
                      <a:r>
                        <a:rPr lang="en-US" sz="1400" dirty="0" err="1">
                          <a:effectLst/>
                        </a:rPr>
                        <a:t>ruf</a:t>
                      </a:r>
                      <a:r>
                        <a:rPr lang="en-US" sz="1400" dirty="0">
                          <a:effectLst/>
                        </a:rPr>
                        <a:t>= </a:t>
                      </a:r>
                    </a:p>
                    <a:p>
                      <a:pPr marL="0" marR="0">
                        <a:spcBef>
                          <a:spcPts val="0"/>
                        </a:spcBef>
                        <a:spcAft>
                          <a:spcPts val="0"/>
                        </a:spcAft>
                      </a:pPr>
                      <a:r>
                        <a:rPr lang="en-US" sz="1400" dirty="0">
                          <a:effectLst/>
                        </a:rPr>
                        <a:t> </a:t>
                      </a:r>
                      <a:endParaRPr lang="en-US" sz="1400" dirty="0">
                        <a:effectLst/>
                        <a:latin typeface="Times" pitchFamily="2" charset="0"/>
                        <a:ea typeface="Times New Roman" panose="02020603050405020304" pitchFamily="18" charset="0"/>
                        <a:cs typeface="Times New Roman" panose="02020603050405020304" pitchFamily="18" charset="0"/>
                      </a:endParaRPr>
                    </a:p>
                  </a:txBody>
                  <a:tcPr marL="39233" marR="39233" marT="0" marB="0" anchor="ctr">
                    <a:solidFill>
                      <a:schemeClr val="accent6">
                        <a:lumMod val="60000"/>
                        <a:lumOff val="40000"/>
                      </a:schemeClr>
                    </a:solidFill>
                  </a:tcPr>
                </a:tc>
                <a:tc>
                  <a:txBody>
                    <a:bodyPr/>
                    <a:lstStyle/>
                    <a:p>
                      <a:pPr marL="0" marR="0">
                        <a:spcBef>
                          <a:spcPts val="0"/>
                        </a:spcBef>
                        <a:spcAft>
                          <a:spcPts val="0"/>
                        </a:spcAft>
                      </a:pPr>
                      <a:r>
                        <a:rPr lang="en-US" sz="1400">
                          <a:effectLst/>
                        </a:rPr>
                        <a:t>Optional, but requires the fo argument to be present. Lists a series of URIs (currently just mailto:&lt;emailaddress&gt;) that list where to send forensic feedback reports. This is for reports on message specific failures.</a:t>
                      </a:r>
                      <a:endParaRPr lang="en-US" sz="1400">
                        <a:effectLst/>
                        <a:latin typeface="Times" pitchFamily="2" charset="0"/>
                        <a:ea typeface="Times New Roman" panose="02020603050405020304" pitchFamily="18" charset="0"/>
                        <a:cs typeface="Times New Roman" panose="02020603050405020304" pitchFamily="18" charset="0"/>
                      </a:endParaRPr>
                    </a:p>
                  </a:txBody>
                  <a:tcPr marL="39233" marR="39233" marT="0" marB="0" anchor="ctr">
                    <a:solidFill>
                      <a:schemeClr val="accent6">
                        <a:lumMod val="60000"/>
                        <a:lumOff val="40000"/>
                      </a:schemeClr>
                    </a:solidFill>
                  </a:tcPr>
                </a:tc>
                <a:extLst>
                  <a:ext uri="{0D108BD9-81ED-4DB2-BD59-A6C34878D82A}">
                    <a16:rowId xmlns:a16="http://schemas.microsoft.com/office/drawing/2014/main" val="520663150"/>
                  </a:ext>
                </a:extLst>
              </a:tr>
              <a:tr h="807738">
                <a:tc>
                  <a:txBody>
                    <a:bodyPr/>
                    <a:lstStyle/>
                    <a:p>
                      <a:pPr marL="0" marR="0">
                        <a:spcBef>
                          <a:spcPts val="0"/>
                        </a:spcBef>
                        <a:spcAft>
                          <a:spcPts val="0"/>
                        </a:spcAft>
                      </a:pPr>
                      <a:r>
                        <a:rPr lang="en-US" sz="1400">
                          <a:effectLst/>
                        </a:rPr>
                        <a:t>rua= </a:t>
                      </a:r>
                      <a:endParaRPr lang="en-US" sz="1400">
                        <a:effectLst/>
                        <a:latin typeface="Times" pitchFamily="2" charset="0"/>
                        <a:ea typeface="Times New Roman" panose="02020603050405020304" pitchFamily="18" charset="0"/>
                        <a:cs typeface="Times New Roman" panose="02020603050405020304" pitchFamily="18" charset="0"/>
                      </a:endParaRPr>
                    </a:p>
                  </a:txBody>
                  <a:tcPr marL="39233" marR="39233" marT="0" marB="0" anchor="ctr">
                    <a:solidFill>
                      <a:schemeClr val="accent6">
                        <a:lumMod val="60000"/>
                        <a:lumOff val="40000"/>
                      </a:schemeClr>
                    </a:solidFill>
                  </a:tcPr>
                </a:tc>
                <a:tc>
                  <a:txBody>
                    <a:bodyPr/>
                    <a:lstStyle/>
                    <a:p>
                      <a:pPr marL="0" marR="0">
                        <a:spcBef>
                          <a:spcPts val="0"/>
                        </a:spcBef>
                        <a:spcAft>
                          <a:spcPts val="0"/>
                        </a:spcAft>
                      </a:pPr>
                      <a:r>
                        <a:rPr lang="en-US" sz="1400">
                          <a:effectLst/>
                        </a:rPr>
                        <a:t>Optional list of URIs (like in ruf=, using the mailto: URI) listing where to send aggregate feedback back to the sender. These reports are sent based on the interval requested using the ri= option, with a default of 86400 seconds if not listed. </a:t>
                      </a:r>
                      <a:endParaRPr lang="en-US" sz="1400">
                        <a:effectLst/>
                        <a:latin typeface="Times" pitchFamily="2" charset="0"/>
                        <a:ea typeface="Times New Roman" panose="02020603050405020304" pitchFamily="18" charset="0"/>
                        <a:cs typeface="Times New Roman" panose="02020603050405020304" pitchFamily="18" charset="0"/>
                      </a:endParaRPr>
                    </a:p>
                  </a:txBody>
                  <a:tcPr marL="39233" marR="39233" marT="0" marB="0" anchor="ctr">
                    <a:solidFill>
                      <a:schemeClr val="accent6">
                        <a:lumMod val="60000"/>
                        <a:lumOff val="40000"/>
                      </a:schemeClr>
                    </a:solidFill>
                  </a:tcPr>
                </a:tc>
                <a:extLst>
                  <a:ext uri="{0D108BD9-81ED-4DB2-BD59-A6C34878D82A}">
                    <a16:rowId xmlns:a16="http://schemas.microsoft.com/office/drawing/2014/main" val="687570567"/>
                  </a:ext>
                </a:extLst>
              </a:tr>
              <a:tr h="969285">
                <a:tc>
                  <a:txBody>
                    <a:bodyPr/>
                    <a:lstStyle/>
                    <a:p>
                      <a:pPr marL="0" marR="0">
                        <a:spcBef>
                          <a:spcPts val="0"/>
                        </a:spcBef>
                        <a:spcAft>
                          <a:spcPts val="0"/>
                        </a:spcAft>
                      </a:pPr>
                      <a:r>
                        <a:rPr lang="en-US" sz="1400">
                          <a:effectLst/>
                        </a:rPr>
                        <a:t>ri= (Reporting interval)</a:t>
                      </a:r>
                      <a:endParaRPr lang="en-US" sz="1400">
                        <a:effectLst/>
                        <a:latin typeface="Times" pitchFamily="2" charset="0"/>
                        <a:ea typeface="Times New Roman" panose="02020603050405020304" pitchFamily="18" charset="0"/>
                        <a:cs typeface="Times New Roman" panose="02020603050405020304" pitchFamily="18" charset="0"/>
                      </a:endParaRPr>
                    </a:p>
                  </a:txBody>
                  <a:tcPr marL="39233" marR="39233" marT="0" marB="0" anchor="ctr">
                    <a:solidFill>
                      <a:schemeClr val="accent6">
                        <a:lumMod val="60000"/>
                        <a:lumOff val="40000"/>
                      </a:schemeClr>
                    </a:solidFill>
                  </a:tcPr>
                </a:tc>
                <a:tc>
                  <a:txBody>
                    <a:bodyPr/>
                    <a:lstStyle/>
                    <a:p>
                      <a:pPr marL="0" marR="0">
                        <a:spcBef>
                          <a:spcPts val="0"/>
                        </a:spcBef>
                        <a:spcAft>
                          <a:spcPts val="0"/>
                        </a:spcAft>
                      </a:pPr>
                      <a:r>
                        <a:rPr lang="en-US" sz="1400">
                          <a:effectLst/>
                        </a:rPr>
                        <a:t>Optional with the default value of 86400 seconds. The value listed is the reporting interval desired by the sender. </a:t>
                      </a:r>
                      <a:endParaRPr lang="en-US" sz="1400">
                        <a:effectLst/>
                        <a:latin typeface="Times" pitchFamily="2" charset="0"/>
                        <a:ea typeface="Times New Roman" panose="02020603050405020304" pitchFamily="18" charset="0"/>
                        <a:cs typeface="Times New Roman" panose="02020603050405020304" pitchFamily="18" charset="0"/>
                      </a:endParaRPr>
                    </a:p>
                  </a:txBody>
                  <a:tcPr marL="39233" marR="39233" marT="0" marB="0" anchor="ctr">
                    <a:solidFill>
                      <a:schemeClr val="accent6">
                        <a:lumMod val="60000"/>
                        <a:lumOff val="40000"/>
                      </a:schemeClr>
                    </a:solidFill>
                  </a:tcPr>
                </a:tc>
                <a:extLst>
                  <a:ext uri="{0D108BD9-81ED-4DB2-BD59-A6C34878D82A}">
                    <a16:rowId xmlns:a16="http://schemas.microsoft.com/office/drawing/2014/main" val="2376865398"/>
                  </a:ext>
                </a:extLst>
              </a:tr>
              <a:tr h="786528">
                <a:tc>
                  <a:txBody>
                    <a:bodyPr/>
                    <a:lstStyle/>
                    <a:p>
                      <a:pPr marL="0" marR="0">
                        <a:spcBef>
                          <a:spcPts val="0"/>
                        </a:spcBef>
                        <a:spcAft>
                          <a:spcPts val="0"/>
                        </a:spcAft>
                      </a:pPr>
                      <a:r>
                        <a:rPr lang="en-US" sz="1400">
                          <a:effectLst/>
                        </a:rPr>
                        <a:t>pct= (Percent)</a:t>
                      </a:r>
                      <a:endParaRPr lang="en-US" sz="1400">
                        <a:effectLst/>
                        <a:latin typeface="Times" pitchFamily="2" charset="0"/>
                        <a:ea typeface="Times New Roman" panose="02020603050405020304" pitchFamily="18" charset="0"/>
                        <a:cs typeface="Times New Roman" panose="02020603050405020304" pitchFamily="18" charset="0"/>
                      </a:endParaRPr>
                    </a:p>
                  </a:txBody>
                  <a:tcPr marL="39233" marR="39233" marT="0" marB="0" anchor="ctr">
                    <a:solidFill>
                      <a:schemeClr val="accent6">
                        <a:lumMod val="60000"/>
                        <a:lumOff val="40000"/>
                      </a:schemeClr>
                    </a:solidFill>
                  </a:tcPr>
                </a:tc>
                <a:tc>
                  <a:txBody>
                    <a:bodyPr/>
                    <a:lstStyle/>
                    <a:p>
                      <a:pPr marL="0" marR="0">
                        <a:spcBef>
                          <a:spcPts val="0"/>
                        </a:spcBef>
                        <a:spcAft>
                          <a:spcPts val="0"/>
                        </a:spcAft>
                      </a:pPr>
                      <a:r>
                        <a:rPr lang="en-US" sz="1400">
                          <a:effectLst/>
                        </a:rPr>
                        <a:t>Optional with the default value of 100. Expresses the percentage of a sender’s mail that should be subject to the given DMARC policy. This allows senders to ramp up their policy enforcement gradually and prevent having to commit to a rigorous policy before getting feedback on their existing policy.</a:t>
                      </a:r>
                      <a:endParaRPr lang="en-US" sz="1400">
                        <a:effectLst/>
                        <a:latin typeface="Times" pitchFamily="2" charset="0"/>
                        <a:ea typeface="Times New Roman" panose="02020603050405020304" pitchFamily="18" charset="0"/>
                        <a:cs typeface="Times New Roman" panose="02020603050405020304" pitchFamily="18" charset="0"/>
                      </a:endParaRPr>
                    </a:p>
                  </a:txBody>
                  <a:tcPr marL="39233" marR="39233" marT="0" marB="0" anchor="ctr">
                    <a:solidFill>
                      <a:schemeClr val="accent6">
                        <a:lumMod val="60000"/>
                        <a:lumOff val="40000"/>
                      </a:schemeClr>
                    </a:solidFill>
                  </a:tcPr>
                </a:tc>
                <a:extLst>
                  <a:ext uri="{0D108BD9-81ED-4DB2-BD59-A6C34878D82A}">
                    <a16:rowId xmlns:a16="http://schemas.microsoft.com/office/drawing/2014/main" val="1814419552"/>
                  </a:ext>
                </a:extLst>
              </a:tr>
              <a:tr h="1130833">
                <a:tc>
                  <a:txBody>
                    <a:bodyPr/>
                    <a:lstStyle/>
                    <a:p>
                      <a:pPr marL="0" marR="0">
                        <a:spcBef>
                          <a:spcPts val="0"/>
                        </a:spcBef>
                        <a:spcAft>
                          <a:spcPts val="0"/>
                        </a:spcAft>
                      </a:pPr>
                      <a:r>
                        <a:rPr lang="en-US" sz="1400">
                          <a:effectLst/>
                        </a:rPr>
                        <a:t>sp= (Receiver policy)</a:t>
                      </a:r>
                      <a:endParaRPr lang="en-US" sz="1400">
                        <a:effectLst/>
                        <a:latin typeface="Times" pitchFamily="2" charset="0"/>
                        <a:ea typeface="Times New Roman" panose="02020603050405020304" pitchFamily="18" charset="0"/>
                        <a:cs typeface="Times New Roman" panose="02020603050405020304" pitchFamily="18" charset="0"/>
                      </a:endParaRPr>
                    </a:p>
                  </a:txBody>
                  <a:tcPr marL="39233" marR="39233" marT="0" marB="0" anchor="ctr">
                    <a:solidFill>
                      <a:schemeClr val="accent6">
                        <a:lumMod val="60000"/>
                        <a:lumOff val="40000"/>
                      </a:schemeClr>
                    </a:solidFill>
                  </a:tcPr>
                </a:tc>
                <a:tc>
                  <a:txBody>
                    <a:bodyPr/>
                    <a:lstStyle/>
                    <a:p>
                      <a:pPr marL="0" marR="0">
                        <a:spcBef>
                          <a:spcPts val="0"/>
                        </a:spcBef>
                        <a:spcAft>
                          <a:spcPts val="0"/>
                        </a:spcAft>
                      </a:pPr>
                      <a:r>
                        <a:rPr lang="en-US" sz="1400" dirty="0">
                          <a:effectLst/>
                        </a:rPr>
                        <a:t>Optional with a default value of none. Other values include the same range of values as the p= argument. This is the policy to be applied to mail from all identified subdomains of the given DMARC RR. </a:t>
                      </a:r>
                      <a:endParaRPr lang="en-US" sz="1400" dirty="0">
                        <a:effectLst/>
                        <a:latin typeface="Times" pitchFamily="2" charset="0"/>
                        <a:ea typeface="Times New Roman" panose="02020603050405020304" pitchFamily="18" charset="0"/>
                        <a:cs typeface="Times New Roman" panose="02020603050405020304" pitchFamily="18" charset="0"/>
                      </a:endParaRPr>
                    </a:p>
                  </a:txBody>
                  <a:tcPr marL="39233" marR="39233" marT="0" marB="0" anchor="ctr">
                    <a:solidFill>
                      <a:schemeClr val="accent6">
                        <a:lumMod val="60000"/>
                        <a:lumOff val="40000"/>
                      </a:schemeClr>
                    </a:solidFill>
                  </a:tcPr>
                </a:tc>
                <a:extLst>
                  <a:ext uri="{0D108BD9-81ED-4DB2-BD59-A6C34878D82A}">
                    <a16:rowId xmlns:a16="http://schemas.microsoft.com/office/drawing/2014/main" val="3722898494"/>
                  </a:ext>
                </a:extLst>
              </a:tr>
            </a:tbl>
          </a:graphicData>
        </a:graphic>
      </p:graphicFrame>
      <p:pic>
        <p:nvPicPr>
          <p:cNvPr id="113668" name="Picture 4">
            <a:extLst>
              <a:ext uri="{FF2B5EF4-FFF2-40B4-BE49-F238E27FC236}">
                <a16:creationId xmlns:a16="http://schemas.microsoft.com/office/drawing/2014/main" id="{F03D1E2D-223D-A245-82CC-64C6938EA48C}"/>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655688" y="1579881"/>
            <a:ext cx="57444" cy="57444"/>
          </a:xfrm>
          <a:prstGeom prst="rect">
            <a:avLst/>
          </a:prstGeom>
          <a:noFill/>
          <a:extLst>
            <a:ext uri="{909E8E84-426E-40DD-AFC4-6F175D3DCCD1}">
              <a14:hiddenFill xmlns:a14="http://schemas.microsoft.com/office/drawing/2010/main">
                <a:solidFill>
                  <a:srgbClr val="FFFFFF"/>
                </a:solidFill>
              </a14:hiddenFill>
            </a:ext>
          </a:extLst>
        </p:spPr>
      </p:pic>
      <p:pic>
        <p:nvPicPr>
          <p:cNvPr id="113667" name="Picture 3">
            <a:extLst>
              <a:ext uri="{FF2B5EF4-FFF2-40B4-BE49-F238E27FC236}">
                <a16:creationId xmlns:a16="http://schemas.microsoft.com/office/drawing/2014/main" id="{46A5AE4A-B4FD-E54B-A8D3-1844FDC2B3D6}"/>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655688" y="1579881"/>
            <a:ext cx="57444" cy="57444"/>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E8F8C36F-1D6E-D341-BEBD-023BB040B0AE}"/>
              </a:ext>
            </a:extLst>
          </p:cNvPr>
          <p:cNvSpPr txBox="1"/>
          <p:nvPr/>
        </p:nvSpPr>
        <p:spPr>
          <a:xfrm>
            <a:off x="0" y="5046079"/>
            <a:ext cx="9144000" cy="1046440"/>
          </a:xfrm>
          <a:prstGeom prst="rect">
            <a:avLst/>
          </a:prstGeom>
          <a:noFill/>
        </p:spPr>
        <p:txBody>
          <a:bodyPr wrap="square" rtlCol="0">
            <a:spAutoFit/>
          </a:bodyPr>
          <a:lstStyle/>
          <a:p>
            <a:pPr algn="ctr"/>
            <a:r>
              <a:rPr lang="en-US" sz="2800" dirty="0"/>
              <a:t>Table 19.7 </a:t>
            </a:r>
          </a:p>
          <a:p>
            <a:pPr algn="ctr"/>
            <a:endParaRPr lang="en-US" sz="1000" dirty="0"/>
          </a:p>
          <a:p>
            <a:pPr algn="ctr"/>
            <a:r>
              <a:rPr lang="en-US" sz="2400" dirty="0"/>
              <a:t> DMARC Tag and Value Descriptions</a:t>
            </a:r>
          </a:p>
        </p:txBody>
      </p:sp>
    </p:spTree>
    <p:extLst>
      <p:ext uri="{BB962C8B-B14F-4D97-AF65-F5344CB8AC3E}">
        <p14:creationId xmlns:p14="http://schemas.microsoft.com/office/powerpoint/2010/main" val="33175300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0" y="6492875"/>
            <a:ext cx="6477000" cy="365125"/>
          </a:xfrm>
        </p:spPr>
        <p:txBody>
          <a:bodyPr/>
          <a:lstStyle/>
          <a:p>
            <a:pPr>
              <a:defRPr/>
            </a:pPr>
            <a:r>
              <a:rPr lang="en-US" sz="1050"/>
              <a:t>© 2020 Pearson Education, Inc., Hoboken, NJ. All rights reserved.         </a:t>
            </a:r>
            <a:endParaRPr lang="en-US" sz="1050" dirty="0"/>
          </a:p>
        </p:txBody>
      </p:sp>
      <p:pic>
        <p:nvPicPr>
          <p:cNvPr id="3" name="Picture 2">
            <a:extLst>
              <a:ext uri="{FF2B5EF4-FFF2-40B4-BE49-F238E27FC236}">
                <a16:creationId xmlns:a16="http://schemas.microsoft.com/office/drawing/2014/main" id="{70C3B40D-9D5C-8641-9338-C2DA4AB221A9}"/>
              </a:ext>
            </a:extLst>
          </p:cNvPr>
          <p:cNvPicPr>
            <a:picLocks noChangeAspect="1"/>
          </p:cNvPicPr>
          <p:nvPr/>
        </p:nvPicPr>
        <p:blipFill>
          <a:blip r:embed="rId3"/>
          <a:stretch>
            <a:fillRect/>
          </a:stretch>
        </p:blipFill>
        <p:spPr>
          <a:xfrm>
            <a:off x="1619672" y="-205286"/>
            <a:ext cx="5760640" cy="7454946"/>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dirty="0"/>
              <a:t>Summary</a:t>
            </a:r>
            <a:endParaRPr lang="en-AU" dirty="0"/>
          </a:p>
        </p:txBody>
      </p:sp>
      <p:sp>
        <p:nvSpPr>
          <p:cNvPr id="100355" name="Rectangle 3"/>
          <p:cNvSpPr>
            <a:spLocks noGrp="1" noChangeArrowheads="1"/>
          </p:cNvSpPr>
          <p:nvPr>
            <p:ph sz="half" idx="1"/>
          </p:nvPr>
        </p:nvSpPr>
        <p:spPr>
          <a:xfrm>
            <a:off x="152400" y="1844824"/>
            <a:ext cx="3565525" cy="4708376"/>
          </a:xfrm>
        </p:spPr>
        <p:txBody>
          <a:bodyPr>
            <a:normAutofit fontScale="77500" lnSpcReduction="20000"/>
          </a:bodyPr>
          <a:lstStyle/>
          <a:p>
            <a:r>
              <a:rPr lang="en-US" dirty="0"/>
              <a:t>Summarize the key functional components of the Internet mail architecture</a:t>
            </a:r>
          </a:p>
          <a:p>
            <a:r>
              <a:rPr lang="en-US" dirty="0"/>
              <a:t>Explain the basic functionality of SMTP, POP3, and IMAP </a:t>
            </a:r>
          </a:p>
          <a:p>
            <a:r>
              <a:rPr lang="en-US" dirty="0"/>
              <a:t>Explain the need for MIME as an enhancement to ordinary email </a:t>
            </a:r>
          </a:p>
          <a:p>
            <a:r>
              <a:rPr lang="en-US" dirty="0"/>
              <a:t>Describe the key elements of MIME</a:t>
            </a:r>
          </a:p>
          <a:p>
            <a:r>
              <a:rPr lang="en-US" dirty="0"/>
              <a:t>Understand the functionality of S/MIME and these security threats it addresses</a:t>
            </a:r>
            <a:endParaRPr lang="en-US" dirty="0">
              <a:effectLst/>
            </a:endParaRPr>
          </a:p>
        </p:txBody>
      </p:sp>
      <p:sp>
        <p:nvSpPr>
          <p:cNvPr id="76804" name="Content Placeholder 11"/>
          <p:cNvSpPr>
            <a:spLocks noGrp="1"/>
          </p:cNvSpPr>
          <p:nvPr>
            <p:ph sz="half" idx="2"/>
          </p:nvPr>
        </p:nvSpPr>
        <p:spPr>
          <a:xfrm>
            <a:off x="5583003" y="1646312"/>
            <a:ext cx="3565525" cy="5105400"/>
          </a:xfrm>
        </p:spPr>
        <p:txBody>
          <a:bodyPr rtlCol="0">
            <a:normAutofit fontScale="77500" lnSpcReduction="20000"/>
          </a:bodyPr>
          <a:lstStyle/>
          <a:p>
            <a:r>
              <a:rPr lang="en-US" dirty="0"/>
              <a:t>Understand the basic mechanisms of STARTTLS and its role in email security </a:t>
            </a:r>
          </a:p>
          <a:p>
            <a:r>
              <a:rPr lang="en-US" dirty="0"/>
              <a:t>Understand the basic mechanisms of DANE and its role in email security</a:t>
            </a:r>
          </a:p>
          <a:p>
            <a:r>
              <a:rPr lang="en-US" dirty="0"/>
              <a:t>Understand the basic mechanisms of SPF and its role in email security</a:t>
            </a:r>
          </a:p>
          <a:p>
            <a:r>
              <a:rPr lang="en-US" dirty="0"/>
              <a:t>Understand the basic mechanisms of DKIM and its role in email security </a:t>
            </a:r>
          </a:p>
          <a:p>
            <a:r>
              <a:rPr lang="en-US" dirty="0"/>
              <a:t>Understand the basic mechanisms of DMARC and its role in email security </a:t>
            </a:r>
          </a:p>
          <a:p>
            <a:pPr lvl="1" fontAlgn="auto">
              <a:spcAft>
                <a:spcPts val="0"/>
              </a:spcAft>
              <a:buClr>
                <a:schemeClr val="accent1">
                  <a:lumMod val="60000"/>
                  <a:lumOff val="40000"/>
                </a:schemeClr>
              </a:buClr>
              <a:buFont typeface="Candara" pitchFamily="34" charset="0"/>
              <a:buChar char="•"/>
              <a:defRPr/>
            </a:pPr>
            <a:endParaRPr lang="en-US" dirty="0"/>
          </a:p>
        </p:txBody>
      </p:sp>
      <p:pic>
        <p:nvPicPr>
          <p:cNvPr id="5" name="Picture Placeholder 4" descr="crypto.jpg"/>
          <p:cNvPicPr>
            <a:picLocks noChangeAspect="1"/>
          </p:cNvPicPr>
          <p:nvPr/>
        </p:nvPicPr>
        <p:blipFill>
          <a:blip r:embed="rId3">
            <a:alphaModFix/>
            <a:lum bright="28000"/>
          </a:blip>
          <a:srcRect l="-16674" t="-1111" r="-18211" b="44444"/>
          <a:stretch>
            <a:fillRect/>
          </a:stretch>
        </p:blipFill>
        <p:spPr bwMode="auto">
          <a:xfrm>
            <a:off x="3581400" y="30480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
        <p:nvSpPr>
          <p:cNvPr id="6" name="Footer Placeholder 5"/>
          <p:cNvSpPr>
            <a:spLocks noGrp="1"/>
          </p:cNvSpPr>
          <p:nvPr>
            <p:ph type="ftr" sz="quarter" idx="11"/>
          </p:nvPr>
        </p:nvSpPr>
        <p:spPr>
          <a:xfrm>
            <a:off x="0" y="6492875"/>
            <a:ext cx="46482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Mail Access Protocols</a:t>
            </a:r>
          </a:p>
        </p:txBody>
      </p:sp>
      <p:sp>
        <p:nvSpPr>
          <p:cNvPr id="7" name="Text Placeholder 6"/>
          <p:cNvSpPr>
            <a:spLocks noGrp="1"/>
          </p:cNvSpPr>
          <p:nvPr>
            <p:ph type="body" idx="1"/>
          </p:nvPr>
        </p:nvSpPr>
        <p:spPr/>
        <p:txBody>
          <a:bodyPr/>
          <a:lstStyle/>
          <a:p>
            <a:r>
              <a:rPr lang="en-US" b="1" dirty="0">
                <a:solidFill>
                  <a:schemeClr val="accent1"/>
                </a:solidFill>
              </a:rPr>
              <a:t>POP3</a:t>
            </a:r>
          </a:p>
        </p:txBody>
      </p:sp>
      <p:sp>
        <p:nvSpPr>
          <p:cNvPr id="8" name="Content Placeholder 7"/>
          <p:cNvSpPr>
            <a:spLocks noGrp="1"/>
          </p:cNvSpPr>
          <p:nvPr>
            <p:ph sz="half" idx="2"/>
          </p:nvPr>
        </p:nvSpPr>
        <p:spPr/>
        <p:txBody>
          <a:bodyPr>
            <a:normAutofit fontScale="92500" lnSpcReduction="10000"/>
          </a:bodyPr>
          <a:lstStyle/>
          <a:p>
            <a:r>
              <a:rPr lang="en-US" dirty="0"/>
              <a:t>Post Office Protocol</a:t>
            </a:r>
          </a:p>
          <a:p>
            <a:r>
              <a:rPr lang="en-US" dirty="0"/>
              <a:t>Allows an email client to download an email from an email server (MTA)</a:t>
            </a:r>
          </a:p>
          <a:p>
            <a:r>
              <a:rPr lang="en-US" dirty="0"/>
              <a:t>POP3 user agents connect via TCP to the server</a:t>
            </a:r>
          </a:p>
          <a:p>
            <a:r>
              <a:rPr lang="en-US" dirty="0"/>
              <a:t>After authorization, the UA can issue POP3 commands to retrieve and delete mail</a:t>
            </a:r>
          </a:p>
        </p:txBody>
      </p:sp>
      <p:sp>
        <p:nvSpPr>
          <p:cNvPr id="9" name="Text Placeholder 8"/>
          <p:cNvSpPr>
            <a:spLocks noGrp="1"/>
          </p:cNvSpPr>
          <p:nvPr>
            <p:ph type="body" sz="quarter" idx="3"/>
          </p:nvPr>
        </p:nvSpPr>
        <p:spPr/>
        <p:txBody>
          <a:bodyPr/>
          <a:lstStyle/>
          <a:p>
            <a:r>
              <a:rPr lang="en-US" b="1" dirty="0">
                <a:solidFill>
                  <a:schemeClr val="accent1"/>
                </a:solidFill>
              </a:rPr>
              <a:t>IMAP</a:t>
            </a:r>
          </a:p>
        </p:txBody>
      </p:sp>
      <p:sp>
        <p:nvSpPr>
          <p:cNvPr id="10" name="Content Placeholder 9"/>
          <p:cNvSpPr>
            <a:spLocks noGrp="1"/>
          </p:cNvSpPr>
          <p:nvPr>
            <p:ph sz="quarter" idx="4"/>
          </p:nvPr>
        </p:nvSpPr>
        <p:spPr>
          <a:xfrm>
            <a:off x="4766048" y="2590799"/>
            <a:ext cx="3615952" cy="4038601"/>
          </a:xfrm>
        </p:spPr>
        <p:txBody>
          <a:bodyPr>
            <a:normAutofit fontScale="85000" lnSpcReduction="10000"/>
          </a:bodyPr>
          <a:lstStyle/>
          <a:p>
            <a:r>
              <a:rPr lang="en-US" dirty="0"/>
              <a:t>Internet Mail Access Protocol</a:t>
            </a:r>
          </a:p>
          <a:p>
            <a:r>
              <a:rPr lang="en-US" dirty="0"/>
              <a:t>Enables an email client to access mail on an email server</a:t>
            </a:r>
          </a:p>
          <a:p>
            <a:r>
              <a:rPr lang="en-US" dirty="0"/>
              <a:t>Also uses TCP, with server TCP port 143</a:t>
            </a:r>
          </a:p>
          <a:p>
            <a:r>
              <a:rPr lang="en-US" dirty="0"/>
              <a:t>Is more complex than POP3</a:t>
            </a:r>
          </a:p>
          <a:p>
            <a:r>
              <a:rPr lang="en-US" dirty="0"/>
              <a:t>Provides stronger authentication and provides other functions not supported by POP3</a:t>
            </a:r>
          </a:p>
        </p:txBody>
      </p:sp>
      <p:sp>
        <p:nvSpPr>
          <p:cNvPr id="5" name="Footer Placeholder 4"/>
          <p:cNvSpPr>
            <a:spLocks noGrp="1"/>
          </p:cNvSpPr>
          <p:nvPr>
            <p:ph type="ftr" sz="quarter" idx="11"/>
          </p:nvPr>
        </p:nvSpPr>
        <p:spPr>
          <a:xfrm>
            <a:off x="0" y="6492875"/>
            <a:ext cx="60198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RFC 5322</a:t>
            </a:r>
          </a:p>
        </p:txBody>
      </p:sp>
      <p:sp>
        <p:nvSpPr>
          <p:cNvPr id="3" name="Content Placeholder 2"/>
          <p:cNvSpPr>
            <a:spLocks noGrp="1"/>
          </p:cNvSpPr>
          <p:nvPr>
            <p:ph idx="1"/>
          </p:nvPr>
        </p:nvSpPr>
        <p:spPr>
          <a:xfrm>
            <a:off x="792163" y="1762125"/>
            <a:ext cx="7570787" cy="4867275"/>
          </a:xfrm>
        </p:spPr>
        <p:txBody>
          <a:bodyPr>
            <a:normAutofit fontScale="92500" lnSpcReduction="20000"/>
          </a:bodyPr>
          <a:lstStyle/>
          <a:p>
            <a:r>
              <a:rPr lang="en-US" dirty="0"/>
              <a:t>Defines a format for text messages that are sent using electronic mail</a:t>
            </a:r>
          </a:p>
          <a:p>
            <a:r>
              <a:rPr lang="en-US" dirty="0"/>
              <a:t>Messages are viewed as having an envelope and contents</a:t>
            </a:r>
          </a:p>
          <a:p>
            <a:pPr lvl="1"/>
            <a:r>
              <a:rPr lang="en-US" dirty="0"/>
              <a:t>The envelope contains whatever information is needed to accomplish transmission and delivery</a:t>
            </a:r>
          </a:p>
          <a:p>
            <a:pPr lvl="1"/>
            <a:r>
              <a:rPr lang="en-US" dirty="0"/>
              <a:t>The contents compose the object to be delivered to the recipient</a:t>
            </a:r>
          </a:p>
          <a:p>
            <a:pPr lvl="1"/>
            <a:r>
              <a:rPr lang="en-US" dirty="0"/>
              <a:t>RFC 5322 standard applies only to the contents</a:t>
            </a:r>
          </a:p>
          <a:p>
            <a:r>
              <a:rPr lang="en-US" dirty="0"/>
              <a:t>The content standard includes a set of header fields that may be used by the mail system to create the envelope</a:t>
            </a:r>
          </a:p>
        </p:txBody>
      </p:sp>
      <p:sp>
        <p:nvSpPr>
          <p:cNvPr id="4" name="Footer Placeholder 3"/>
          <p:cNvSpPr>
            <a:spLocks noGrp="1"/>
          </p:cNvSpPr>
          <p:nvPr>
            <p:ph type="ftr" sz="quarter" idx="11"/>
          </p:nvPr>
        </p:nvSpPr>
        <p:spPr>
          <a:xfrm>
            <a:off x="0" y="6492875"/>
            <a:ext cx="67056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Example Message</a:t>
            </a:r>
          </a:p>
        </p:txBody>
      </p:sp>
      <p:sp>
        <p:nvSpPr>
          <p:cNvPr id="7" name="Content Placeholder 6"/>
          <p:cNvSpPr>
            <a:spLocks noGrp="1"/>
          </p:cNvSpPr>
          <p:nvPr>
            <p:ph idx="1"/>
          </p:nvPr>
        </p:nvSpPr>
        <p:spPr>
          <a:xfrm>
            <a:off x="762000" y="1676400"/>
            <a:ext cx="7570787" cy="4289425"/>
          </a:xfrm>
        </p:spPr>
        <p:txBody>
          <a:bodyPr/>
          <a:lstStyle/>
          <a:p>
            <a:pPr>
              <a:spcBef>
                <a:spcPts val="600"/>
              </a:spcBef>
              <a:buNone/>
            </a:pPr>
            <a:r>
              <a:rPr lang="en-US" dirty="0"/>
              <a:t> Date: October 8, 2009 2:15:49 PM EDT</a:t>
            </a:r>
          </a:p>
          <a:p>
            <a:pPr>
              <a:spcBef>
                <a:spcPts val="600"/>
              </a:spcBef>
              <a:buNone/>
            </a:pPr>
            <a:r>
              <a:rPr lang="en-US" dirty="0"/>
              <a:t>From: “William Stallings” &lt;</a:t>
            </a:r>
            <a:r>
              <a:rPr lang="en-US" dirty="0" err="1"/>
              <a:t>ws@shore.net</a:t>
            </a:r>
            <a:r>
              <a:rPr lang="en-US" dirty="0"/>
              <a:t>&gt;</a:t>
            </a:r>
          </a:p>
          <a:p>
            <a:pPr>
              <a:spcBef>
                <a:spcPts val="600"/>
              </a:spcBef>
              <a:buNone/>
            </a:pPr>
            <a:r>
              <a:rPr lang="en-US" dirty="0"/>
              <a:t>Subject: The Syntax in RFC 5322</a:t>
            </a:r>
          </a:p>
          <a:p>
            <a:pPr>
              <a:spcBef>
                <a:spcPts val="600"/>
              </a:spcBef>
              <a:buNone/>
            </a:pPr>
            <a:r>
              <a:rPr lang="en-US" dirty="0"/>
              <a:t>To: </a:t>
            </a:r>
            <a:r>
              <a:rPr lang="en-US" dirty="0" err="1"/>
              <a:t>Smith@Other-host.com</a:t>
            </a:r>
            <a:endParaRPr lang="en-US" dirty="0"/>
          </a:p>
          <a:p>
            <a:pPr>
              <a:spcBef>
                <a:spcPts val="600"/>
              </a:spcBef>
              <a:buNone/>
            </a:pPr>
            <a:r>
              <a:rPr lang="en-US" dirty="0"/>
              <a:t>Cc: </a:t>
            </a:r>
            <a:r>
              <a:rPr lang="en-US" dirty="0" err="1"/>
              <a:t>Jones@Yet-Another-Host.com</a:t>
            </a:r>
            <a:endParaRPr lang="en-US" dirty="0"/>
          </a:p>
          <a:p>
            <a:pPr>
              <a:spcBef>
                <a:spcPts val="600"/>
              </a:spcBef>
              <a:buNone/>
            </a:pPr>
            <a:endParaRPr lang="en-US" sz="1800" dirty="0"/>
          </a:p>
          <a:p>
            <a:pPr>
              <a:spcBef>
                <a:spcPts val="600"/>
              </a:spcBef>
              <a:buNone/>
            </a:pPr>
            <a:r>
              <a:rPr lang="en-US" dirty="0"/>
              <a:t>Hello. This section begins the actual</a:t>
            </a:r>
          </a:p>
          <a:p>
            <a:pPr>
              <a:spcBef>
                <a:spcPts val="600"/>
              </a:spcBef>
              <a:buNone/>
            </a:pPr>
            <a:r>
              <a:rPr lang="en-US" dirty="0"/>
              <a:t>message body, which is delimited from the</a:t>
            </a:r>
          </a:p>
          <a:p>
            <a:pPr>
              <a:spcBef>
                <a:spcPts val="600"/>
              </a:spcBef>
              <a:buNone/>
            </a:pPr>
            <a:r>
              <a:rPr lang="en-US" dirty="0"/>
              <a:t>message heading by a blank line.</a:t>
            </a:r>
          </a:p>
        </p:txBody>
      </p:sp>
      <p:sp>
        <p:nvSpPr>
          <p:cNvPr id="5" name="Footer Placeholder 4"/>
          <p:cNvSpPr>
            <a:spLocks noGrp="1"/>
          </p:cNvSpPr>
          <p:nvPr>
            <p:ph type="ftr" sz="quarter" idx="11"/>
          </p:nvPr>
        </p:nvSpPr>
        <p:spPr>
          <a:xfrm>
            <a:off x="0" y="6492875"/>
            <a:ext cx="72390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Multipurpose Internet Mail Extensions (MIME)</a:t>
            </a:r>
          </a:p>
        </p:txBody>
      </p:sp>
      <p:sp>
        <p:nvSpPr>
          <p:cNvPr id="3" name="Content Placeholder 2"/>
          <p:cNvSpPr>
            <a:spLocks noGrp="1"/>
          </p:cNvSpPr>
          <p:nvPr>
            <p:ph sz="half" idx="1"/>
          </p:nvPr>
        </p:nvSpPr>
        <p:spPr>
          <a:xfrm>
            <a:off x="0" y="1905000"/>
            <a:ext cx="3566160" cy="4379913"/>
          </a:xfrm>
        </p:spPr>
        <p:txBody>
          <a:bodyPr>
            <a:normAutofit fontScale="40000" lnSpcReduction="20000"/>
          </a:bodyPr>
          <a:lstStyle/>
          <a:p>
            <a:r>
              <a:rPr lang="en-US" sz="4632" dirty="0"/>
              <a:t>An extension to the RFC 5322 framework that is intended to address some of the problems and limitations of the use of Simple Mail Transfer Protocol (SMTP)</a:t>
            </a:r>
          </a:p>
          <a:p>
            <a:pPr lvl="1"/>
            <a:r>
              <a:rPr lang="en-US" sz="4632" dirty="0"/>
              <a:t>Is intended to resolve these problems in a manner that is compatible with existing RFC 5322 implementations</a:t>
            </a:r>
          </a:p>
          <a:p>
            <a:pPr lvl="1"/>
            <a:r>
              <a:rPr lang="en-US" sz="4632" dirty="0"/>
              <a:t>The specification is provided in RFCs 2045 through 2049</a:t>
            </a:r>
          </a:p>
          <a:p>
            <a:endParaRPr lang="en-US" dirty="0"/>
          </a:p>
        </p:txBody>
      </p:sp>
      <p:sp>
        <p:nvSpPr>
          <p:cNvPr id="4" name="Content Placeholder 3"/>
          <p:cNvSpPr>
            <a:spLocks noGrp="1"/>
          </p:cNvSpPr>
          <p:nvPr>
            <p:ph sz="half" idx="2"/>
          </p:nvPr>
        </p:nvSpPr>
        <p:spPr>
          <a:xfrm>
            <a:off x="4114800" y="1676400"/>
            <a:ext cx="4724400" cy="457200"/>
          </a:xfrm>
        </p:spPr>
        <p:txBody>
          <a:bodyPr>
            <a:normAutofit fontScale="40000" lnSpcReduction="20000"/>
          </a:bodyPr>
          <a:lstStyle/>
          <a:p>
            <a:pPr>
              <a:buNone/>
            </a:pPr>
            <a:r>
              <a:rPr lang="en-US" sz="3520" b="1" dirty="0"/>
              <a:t>    MIME specification includes the following elements:</a:t>
            </a:r>
          </a:p>
          <a:p>
            <a:endParaRPr lang="en-US" dirty="0"/>
          </a:p>
        </p:txBody>
      </p:sp>
      <p:graphicFrame>
        <p:nvGraphicFramePr>
          <p:cNvPr id="5" name="Diagram 4"/>
          <p:cNvGraphicFramePr/>
          <p:nvPr/>
        </p:nvGraphicFramePr>
        <p:xfrm>
          <a:off x="3200400" y="25908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ooter Placeholder 5"/>
          <p:cNvSpPr>
            <a:spLocks noGrp="1"/>
          </p:cNvSpPr>
          <p:nvPr>
            <p:ph type="ftr" sz="quarter" idx="11"/>
          </p:nvPr>
        </p:nvSpPr>
        <p:spPr>
          <a:xfrm>
            <a:off x="0" y="6492875"/>
            <a:ext cx="45720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theme/_rels/them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5" Type="http://schemas.openxmlformats.org/officeDocument/2006/relationships/image" Target="../media/image5.jpeg"/><Relationship Id="rId4" Type="http://schemas.openxmlformats.org/officeDocument/2006/relationships/image" Target="../media/image4.jpeg"/></Relationships>
</file>

<file path=ppt/theme/theme1.xml><?xml version="1.0" encoding="utf-8"?>
<a:theme xmlns:a="http://schemas.openxmlformats.org/drawingml/2006/main" name="ch01">
  <a:themeElements>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fontScheme name="ch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h01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ch01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ch01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ch01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ch01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ch01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ch01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Infusion">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Infusion">
      <a:majorFont>
        <a:latin typeface="Mistral"/>
        <a:ea typeface=""/>
        <a:cs typeface=""/>
        <a:font script="Jpan" typeface="ＭＳ Ｐ明朝"/>
      </a:majorFont>
      <a:minorFont>
        <a:latin typeface="Candara"/>
        <a:ea typeface=""/>
        <a:cs typeface=""/>
        <a:font script="Jpan" typeface="メイリオ"/>
      </a:minorFont>
    </a:fontScheme>
    <a:fmtScheme name="Infusion">
      <a:fillStyleLst>
        <a:solidFill>
          <a:schemeClr val="phClr"/>
        </a:solidFill>
        <a:blipFill rotWithShape="1">
          <a:blip xmlns:r="http://schemas.openxmlformats.org/officeDocument/2006/relationships" r:embed="rId1">
            <a:duotone>
              <a:schemeClr val="phClr">
                <a:shade val="70000"/>
                <a:satMod val="120000"/>
              </a:schemeClr>
              <a:schemeClr val="phClr">
                <a:tint val="70000"/>
                <a:satMod val="300000"/>
                <a:lumMod val="125000"/>
              </a:schemeClr>
            </a:duotone>
          </a:blip>
          <a:tile tx="0" ty="0" sx="50000" sy="50000" flip="none" algn="tl"/>
        </a:blipFill>
        <a:blipFill rotWithShape="1">
          <a:blip xmlns:r="http://schemas.openxmlformats.org/officeDocument/2006/relationships" r:embed="rId2">
            <a:duotone>
              <a:schemeClr val="phClr">
                <a:shade val="70000"/>
                <a:satMod val="120000"/>
              </a:schemeClr>
              <a:schemeClr val="phClr">
                <a:tint val="70000"/>
                <a:satMod val="135000"/>
              </a:schemeClr>
            </a:duotone>
          </a:blip>
          <a:tile tx="0" ty="0" sx="40000" sy="40000" flip="none" algn="tl"/>
        </a:blipFill>
      </a:fillStyleLst>
      <a:lnStyleLst>
        <a:ln w="38100" cap="flat" cmpd="sng" algn="ctr">
          <a:solidFill>
            <a:schemeClr val="phClr">
              <a:alpha val="70000"/>
              <a:satMod val="105000"/>
            </a:schemeClr>
          </a:solidFill>
          <a:prstDash val="solid"/>
          <a:miter/>
        </a:ln>
        <a:ln w="50800" cap="flat" cmpd="sng" algn="ctr">
          <a:solidFill>
            <a:schemeClr val="phClr">
              <a:alpha val="50000"/>
            </a:schemeClr>
          </a:solidFill>
          <a:prstDash val="solid"/>
          <a:miter/>
        </a:ln>
        <a:ln w="88900" cap="flat" cmpd="sng" algn="ctr">
          <a:solidFill>
            <a:schemeClr val="phClr">
              <a:alpha val="40000"/>
            </a:schemeClr>
          </a:solidFill>
          <a:prstDash val="solid"/>
          <a:miter/>
        </a:ln>
      </a:lnStyleLst>
      <a:effectStyleLst>
        <a:effectStyle>
          <a:effectLst/>
        </a:effectStyle>
        <a:effectStyle>
          <a:effectLst>
            <a:outerShdw blurRad="38100" dist="25400" dir="5400000" rotWithShape="0">
              <a:srgbClr val="000000">
                <a:alpha val="50000"/>
              </a:srgbClr>
            </a:outerShdw>
          </a:effectLst>
        </a:effectStyle>
        <a:effectStyle>
          <a:effectLst>
            <a:innerShdw blurRad="190500" dir="13500000">
              <a:srgbClr val="000000">
                <a:alpha val="50000"/>
              </a:srgbClr>
            </a:innerShdw>
            <a:outerShdw blurRad="38100" dist="25400" dir="5400000" rotWithShape="0">
              <a:srgbClr val="000000">
                <a:alpha val="50000"/>
              </a:srgbClr>
            </a:outerShdw>
          </a:effectLst>
        </a:effectStyle>
      </a:effectStyleLst>
      <a:bgFillStyleLst>
        <a:blipFill rotWithShape="1">
          <a:blip xmlns:r="http://schemas.openxmlformats.org/officeDocument/2006/relationships" r:embed="rId3">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4">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5">
            <a:duotone>
              <a:schemeClr val="phClr">
                <a:shade val="70000"/>
                <a:satMod val="500000"/>
                <a:lumMod val="50000"/>
              </a:schemeClr>
              <a:schemeClr val="phClr">
                <a:satMod val="800000"/>
                <a:lumMod val="2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Mnementh:Users:lpb:admin:consult:Prentice-Hall:Slides:ch01.ppt</Template>
  <TotalTime>12422</TotalTime>
  <Words>18017</Words>
  <Application>Microsoft Macintosh PowerPoint</Application>
  <PresentationFormat>On-screen Show (4:3)</PresentationFormat>
  <Paragraphs>975</Paragraphs>
  <Slides>57</Slides>
  <Notes>57</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57</vt:i4>
      </vt:variant>
    </vt:vector>
  </HeadingPairs>
  <TitlesOfParts>
    <vt:vector size="67" baseType="lpstr">
      <vt:lpstr>Arial</vt:lpstr>
      <vt:lpstr>Candara</vt:lpstr>
      <vt:lpstr>Courier New</vt:lpstr>
      <vt:lpstr>Mistral</vt:lpstr>
      <vt:lpstr>Times</vt:lpstr>
      <vt:lpstr>Times New Roman</vt:lpstr>
      <vt:lpstr>Wingdings</vt:lpstr>
      <vt:lpstr>ch01</vt:lpstr>
      <vt:lpstr>Infusion</vt:lpstr>
      <vt:lpstr>Document</vt:lpstr>
      <vt:lpstr>Cryptography and Network Security</vt:lpstr>
      <vt:lpstr>Chapter 19</vt:lpstr>
      <vt:lpstr>PowerPoint Presentation</vt:lpstr>
      <vt:lpstr>Email Protocols</vt:lpstr>
      <vt:lpstr>SMTP</vt:lpstr>
      <vt:lpstr>Mail Access Protocols</vt:lpstr>
      <vt:lpstr>RFC 5322</vt:lpstr>
      <vt:lpstr>Example Message</vt:lpstr>
      <vt:lpstr>Multipurpose Internet Mail Extensions (MIME)</vt:lpstr>
      <vt:lpstr>Limitations of the SMTP/5322 Scheme</vt:lpstr>
      <vt:lpstr>MIME Specifications</vt:lpstr>
      <vt:lpstr>The Five Header Fields Defined in MIME </vt:lpstr>
      <vt:lpstr>PowerPoint Presentation</vt:lpstr>
      <vt:lpstr>PowerPoint Presentation</vt:lpstr>
      <vt:lpstr>Formats</vt:lpstr>
      <vt:lpstr>Email Security Threats</vt:lpstr>
      <vt:lpstr>PowerPoint Presentation</vt:lpstr>
      <vt:lpstr>PowerPoint Presentation</vt:lpstr>
      <vt:lpstr>Counter Threat Protocols</vt:lpstr>
      <vt:lpstr>PowerPoint Presentation</vt:lpstr>
      <vt:lpstr>Secure/Multipurpose Internet Mail Extension (S/MIME)</vt:lpstr>
      <vt:lpstr>PowerPoint Presentation</vt:lpstr>
      <vt:lpstr>Authentication </vt:lpstr>
      <vt:lpstr>Confidentiality </vt:lpstr>
      <vt:lpstr>PowerPoint Presentation</vt:lpstr>
      <vt:lpstr>E-mail Compatibility</vt:lpstr>
      <vt:lpstr>Compression</vt:lpstr>
      <vt:lpstr>S/MIME Message  Content Types</vt:lpstr>
      <vt:lpstr>Securing a MIME Entity</vt:lpstr>
      <vt:lpstr>EnvelopedData </vt:lpstr>
      <vt:lpstr>SignedData</vt:lpstr>
      <vt:lpstr>Clear Signing</vt:lpstr>
      <vt:lpstr>S/MIME Certificate Processing</vt:lpstr>
      <vt:lpstr>User Agent Role</vt:lpstr>
      <vt:lpstr>Enhanced Security Services</vt:lpstr>
      <vt:lpstr>Domain Name System (DNS)</vt:lpstr>
      <vt:lpstr>DNS Database</vt:lpstr>
      <vt:lpstr>PowerPoint Presentation</vt:lpstr>
      <vt:lpstr>PowerPoint Presentation</vt:lpstr>
      <vt:lpstr>DNSSEC</vt:lpstr>
      <vt:lpstr>DNSSEC Operation</vt:lpstr>
      <vt:lpstr>Resource Records for DNSSEC</vt:lpstr>
      <vt:lpstr>DANE</vt:lpstr>
      <vt:lpstr>PowerPoint Presentation</vt:lpstr>
      <vt:lpstr>Sender Policy Framework (SPF)</vt:lpstr>
      <vt:lpstr>PowerPoint Presentation</vt:lpstr>
      <vt:lpstr>PowerPoint Presentation</vt:lpstr>
      <vt:lpstr>PowerPoint Presentation</vt:lpstr>
      <vt:lpstr>DomainKeys Identified Mail (DKIM)</vt:lpstr>
      <vt:lpstr>E-mail Threats</vt:lpstr>
      <vt:lpstr>PowerPoint Presentation</vt:lpstr>
      <vt:lpstr>PowerPoint Presentation</vt:lpstr>
      <vt:lpstr>DMARC</vt:lpstr>
      <vt:lpstr>PowerPoint Presentation</vt:lpstr>
      <vt:lpstr>PowerPoint Presentation</vt:lpstr>
      <vt:lpstr>PowerPoint Presentation</vt:lpstr>
      <vt:lpstr>Summary</vt:lpstr>
    </vt:vector>
  </TitlesOfParts>
  <Manager/>
  <Company>School of Eng &amp; IT,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18</dc:subject>
  <dc:creator>Dr Lawrie Brown</dc:creator>
  <cp:keywords/>
  <dc:description/>
  <cp:lastModifiedBy>Kim McLaughlin</cp:lastModifiedBy>
  <cp:revision>158</cp:revision>
  <dcterms:created xsi:type="dcterms:W3CDTF">2016-05-14T02:01:48Z</dcterms:created>
  <dcterms:modified xsi:type="dcterms:W3CDTF">2019-11-07T05:11:29Z</dcterms:modified>
  <cp:category/>
</cp:coreProperties>
</file>