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43"/>
  </p:notesMasterIdLst>
  <p:handoutMasterIdLst>
    <p:handoutMasterId r:id="rId44"/>
  </p:handoutMasterIdLst>
  <p:sldIdLst>
    <p:sldId id="326" r:id="rId2"/>
    <p:sldId id="327"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68" r:id="rId29"/>
    <p:sldId id="361" r:id="rId30"/>
    <p:sldId id="369" r:id="rId31"/>
    <p:sldId id="362" r:id="rId32"/>
    <p:sldId id="363" r:id="rId33"/>
    <p:sldId id="364" r:id="rId34"/>
    <p:sldId id="365" r:id="rId35"/>
    <p:sldId id="366" r:id="rId36"/>
    <p:sldId id="367" r:id="rId37"/>
    <p:sldId id="355" r:id="rId38"/>
    <p:sldId id="356" r:id="rId39"/>
    <p:sldId id="357" r:id="rId40"/>
    <p:sldId id="358" r:id="rId41"/>
    <p:sldId id="329" r:id="rId4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06" autoAdjust="0"/>
    <p:restoredTop sz="95897" autoAdjust="0"/>
  </p:normalViewPr>
  <p:slideViewPr>
    <p:cSldViewPr>
      <p:cViewPr varScale="1">
        <p:scale>
          <a:sx n="109" d="100"/>
          <a:sy n="109" d="100"/>
        </p:scale>
        <p:origin x="1992" y="18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122" d="100"/>
          <a:sy n="122" d="100"/>
        </p:scale>
        <p:origin x="-37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115D0C-63AE-AD43-B8CE-D20D9082EB8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9E981029-2AEC-7D47-8962-54D8C4668E0F}">
      <dgm:prSet/>
      <dgm:spPr/>
      <dgm:t>
        <a:bodyPr/>
        <a:lstStyle/>
        <a:p>
          <a:r>
            <a:rPr lang="en-US"/>
            <a:t>The firewall is an important complement to host-based security services </a:t>
          </a:r>
        </a:p>
      </dgm:t>
    </dgm:pt>
    <dgm:pt modelId="{318DA899-F994-6C47-8052-704525AA90A1}" type="parTrans" cxnId="{60742D9A-812A-1845-831A-6F932B53274D}">
      <dgm:prSet/>
      <dgm:spPr/>
      <dgm:t>
        <a:bodyPr/>
        <a:lstStyle/>
        <a:p>
          <a:endParaRPr lang="en-US"/>
        </a:p>
      </dgm:t>
    </dgm:pt>
    <dgm:pt modelId="{8E4E6BF6-CAEB-F447-B452-0D8B2CE7DEF6}" type="sibTrans" cxnId="{60742D9A-812A-1845-831A-6F932B53274D}">
      <dgm:prSet/>
      <dgm:spPr/>
      <dgm:t>
        <a:bodyPr/>
        <a:lstStyle/>
        <a:p>
          <a:endParaRPr lang="en-US"/>
        </a:p>
      </dgm:t>
    </dgm:pt>
    <dgm:pt modelId="{9DA4F98E-AF1D-E640-A6BC-16843D499FA0}">
      <dgm:prSet/>
      <dgm:spPr/>
      <dgm:t>
        <a:bodyPr/>
        <a:lstStyle/>
        <a:p>
          <a:r>
            <a:rPr lang="en-US" dirty="0"/>
            <a:t>Typically, a firewall is inserted between the premises network and the Internet to establish a controlled link and to erect an outer security wall or perimeter</a:t>
          </a:r>
        </a:p>
      </dgm:t>
    </dgm:pt>
    <dgm:pt modelId="{7EC27E61-9D37-C643-8348-06C43B505379}" type="parTrans" cxnId="{D187DC0C-01AF-8142-BDAA-B999ECA93204}">
      <dgm:prSet/>
      <dgm:spPr/>
      <dgm:t>
        <a:bodyPr/>
        <a:lstStyle/>
        <a:p>
          <a:endParaRPr lang="en-US"/>
        </a:p>
      </dgm:t>
    </dgm:pt>
    <dgm:pt modelId="{42B0A91C-DE09-0049-9CA6-4175F418C935}" type="sibTrans" cxnId="{D187DC0C-01AF-8142-BDAA-B999ECA93204}">
      <dgm:prSet/>
      <dgm:spPr/>
      <dgm:t>
        <a:bodyPr/>
        <a:lstStyle/>
        <a:p>
          <a:endParaRPr lang="en-US"/>
        </a:p>
      </dgm:t>
    </dgm:pt>
    <dgm:pt modelId="{E497A313-0BA8-B04D-A3DF-1993D180DC9E}">
      <dgm:prSet/>
      <dgm:spPr/>
      <dgm:t>
        <a:bodyPr/>
        <a:lstStyle/>
        <a:p>
          <a:r>
            <a:rPr lang="en-US" dirty="0"/>
            <a:t>The aim of this perimeter is to protect the premises network from Internet-based attacks and to provide a single choke point where security and auditing can be imposed</a:t>
          </a:r>
        </a:p>
      </dgm:t>
    </dgm:pt>
    <dgm:pt modelId="{4BDCCD16-B875-8E4C-A8AD-DB57095AEA72}" type="parTrans" cxnId="{5FBAF22F-9F22-944A-804F-A56FBADA4612}">
      <dgm:prSet/>
      <dgm:spPr/>
      <dgm:t>
        <a:bodyPr/>
        <a:lstStyle/>
        <a:p>
          <a:endParaRPr lang="en-US"/>
        </a:p>
      </dgm:t>
    </dgm:pt>
    <dgm:pt modelId="{8CE3A260-3A42-144A-B462-AEB9B9365355}" type="sibTrans" cxnId="{5FBAF22F-9F22-944A-804F-A56FBADA4612}">
      <dgm:prSet/>
      <dgm:spPr/>
      <dgm:t>
        <a:bodyPr/>
        <a:lstStyle/>
        <a:p>
          <a:endParaRPr lang="en-US"/>
        </a:p>
      </dgm:t>
    </dgm:pt>
    <dgm:pt modelId="{4CDAB7C3-1F1C-8347-A405-DF30FBF96410}">
      <dgm:prSet/>
      <dgm:spPr/>
      <dgm:t>
        <a:bodyPr/>
        <a:lstStyle/>
        <a:p>
          <a:r>
            <a:rPr lang="en-US"/>
            <a:t>Firewalls are also deployed internal to the enterprise network to segregate portions of the network</a:t>
          </a:r>
        </a:p>
      </dgm:t>
    </dgm:pt>
    <dgm:pt modelId="{70422106-3D61-6049-B2E0-D311D264EA2B}" type="parTrans" cxnId="{475A6A15-78E1-AF4F-AF40-1B7EFEF30418}">
      <dgm:prSet/>
      <dgm:spPr/>
      <dgm:t>
        <a:bodyPr/>
        <a:lstStyle/>
        <a:p>
          <a:endParaRPr lang="en-US"/>
        </a:p>
      </dgm:t>
    </dgm:pt>
    <dgm:pt modelId="{8F2A8E53-EB51-4E43-9A71-879DFBFE5F59}" type="sibTrans" cxnId="{475A6A15-78E1-AF4F-AF40-1B7EFEF30418}">
      <dgm:prSet/>
      <dgm:spPr/>
      <dgm:t>
        <a:bodyPr/>
        <a:lstStyle/>
        <a:p>
          <a:endParaRPr lang="en-US"/>
        </a:p>
      </dgm:t>
    </dgm:pt>
    <dgm:pt modelId="{780DA725-B698-364B-A3DF-DA8E68063D34}">
      <dgm:prSet/>
      <dgm:spPr/>
      <dgm:t>
        <a:bodyPr/>
        <a:lstStyle/>
        <a:p>
          <a:r>
            <a:rPr lang="en-US"/>
            <a:t>The firewall provides an additional layer of defense, insulating internal systems from external networks or other parts of the internal network</a:t>
          </a:r>
        </a:p>
      </dgm:t>
    </dgm:pt>
    <dgm:pt modelId="{48238C79-D028-2A4D-A3FD-530AE698BE34}" type="parTrans" cxnId="{C05C7E6F-A8CD-8B48-AFC0-205DD2264296}">
      <dgm:prSet/>
      <dgm:spPr/>
      <dgm:t>
        <a:bodyPr/>
        <a:lstStyle/>
        <a:p>
          <a:endParaRPr lang="en-US"/>
        </a:p>
      </dgm:t>
    </dgm:pt>
    <dgm:pt modelId="{AEC40F1A-265C-154E-A117-A793C11B14BD}" type="sibTrans" cxnId="{C05C7E6F-A8CD-8B48-AFC0-205DD2264296}">
      <dgm:prSet/>
      <dgm:spPr/>
      <dgm:t>
        <a:bodyPr/>
        <a:lstStyle/>
        <a:p>
          <a:endParaRPr lang="en-US"/>
        </a:p>
      </dgm:t>
    </dgm:pt>
    <dgm:pt modelId="{7BAD4653-B3E0-0447-A529-D61541E13503}">
      <dgm:prSet/>
      <dgm:spPr/>
      <dgm:t>
        <a:bodyPr/>
        <a:lstStyle/>
        <a:p>
          <a:r>
            <a:rPr lang="en-US"/>
            <a:t>This follows the classic military doctrine of “defense in depth,” which is just as applicable to IT security</a:t>
          </a:r>
        </a:p>
      </dgm:t>
    </dgm:pt>
    <dgm:pt modelId="{6DFA1BC7-D042-5244-A64E-D90B7EAA9D0F}" type="parTrans" cxnId="{CF9CF2EB-A90E-9447-8CC0-E531A190E429}">
      <dgm:prSet/>
      <dgm:spPr/>
      <dgm:t>
        <a:bodyPr/>
        <a:lstStyle/>
        <a:p>
          <a:endParaRPr lang="en-US"/>
        </a:p>
      </dgm:t>
    </dgm:pt>
    <dgm:pt modelId="{93B59C0C-2156-2140-8D96-0BB39692A008}" type="sibTrans" cxnId="{CF9CF2EB-A90E-9447-8CC0-E531A190E429}">
      <dgm:prSet/>
      <dgm:spPr/>
      <dgm:t>
        <a:bodyPr/>
        <a:lstStyle/>
        <a:p>
          <a:endParaRPr lang="en-US"/>
        </a:p>
      </dgm:t>
    </dgm:pt>
    <dgm:pt modelId="{BB540813-BC31-0641-ADAA-A0028849693D}" type="pres">
      <dgm:prSet presAssocID="{B8115D0C-63AE-AD43-B8CE-D20D9082EB8D}" presName="CompostProcess" presStyleCnt="0">
        <dgm:presLayoutVars>
          <dgm:dir/>
          <dgm:resizeHandles val="exact"/>
        </dgm:presLayoutVars>
      </dgm:prSet>
      <dgm:spPr/>
    </dgm:pt>
    <dgm:pt modelId="{90328FFB-9EDC-BE4F-8B90-7FCCBFA8CB71}" type="pres">
      <dgm:prSet presAssocID="{B8115D0C-63AE-AD43-B8CE-D20D9082EB8D}" presName="arrow" presStyleLbl="bgShp" presStyleIdx="0" presStyleCnt="1"/>
      <dgm:spPr/>
    </dgm:pt>
    <dgm:pt modelId="{339F884D-B991-2A4B-96F0-326C5ED2EE45}" type="pres">
      <dgm:prSet presAssocID="{B8115D0C-63AE-AD43-B8CE-D20D9082EB8D}" presName="linearProcess" presStyleCnt="0"/>
      <dgm:spPr/>
    </dgm:pt>
    <dgm:pt modelId="{FA8F5088-FA46-B445-BF14-5A888F845727}" type="pres">
      <dgm:prSet presAssocID="{9E981029-2AEC-7D47-8962-54D8C4668E0F}" presName="textNode" presStyleLbl="node1" presStyleIdx="0" presStyleCnt="6">
        <dgm:presLayoutVars>
          <dgm:bulletEnabled val="1"/>
        </dgm:presLayoutVars>
      </dgm:prSet>
      <dgm:spPr/>
    </dgm:pt>
    <dgm:pt modelId="{9B4E42E1-9109-7942-A2BC-3474F378B378}" type="pres">
      <dgm:prSet presAssocID="{8E4E6BF6-CAEB-F447-B452-0D8B2CE7DEF6}" presName="sibTrans" presStyleCnt="0"/>
      <dgm:spPr/>
    </dgm:pt>
    <dgm:pt modelId="{BF1B94AA-6EF8-1F46-B216-C565D5749C30}" type="pres">
      <dgm:prSet presAssocID="{9DA4F98E-AF1D-E640-A6BC-16843D499FA0}" presName="textNode" presStyleLbl="node1" presStyleIdx="1" presStyleCnt="6">
        <dgm:presLayoutVars>
          <dgm:bulletEnabled val="1"/>
        </dgm:presLayoutVars>
      </dgm:prSet>
      <dgm:spPr/>
    </dgm:pt>
    <dgm:pt modelId="{506BC44F-A3BA-A44B-9C35-5EA21A6A8883}" type="pres">
      <dgm:prSet presAssocID="{42B0A91C-DE09-0049-9CA6-4175F418C935}" presName="sibTrans" presStyleCnt="0"/>
      <dgm:spPr/>
    </dgm:pt>
    <dgm:pt modelId="{485588F8-13C5-2E44-A8B6-6485FAFC12D9}" type="pres">
      <dgm:prSet presAssocID="{E497A313-0BA8-B04D-A3DF-1993D180DC9E}" presName="textNode" presStyleLbl="node1" presStyleIdx="2" presStyleCnt="6">
        <dgm:presLayoutVars>
          <dgm:bulletEnabled val="1"/>
        </dgm:presLayoutVars>
      </dgm:prSet>
      <dgm:spPr/>
    </dgm:pt>
    <dgm:pt modelId="{CF54588F-BE74-004E-B2F9-A1BD1DB7DD05}" type="pres">
      <dgm:prSet presAssocID="{8CE3A260-3A42-144A-B462-AEB9B9365355}" presName="sibTrans" presStyleCnt="0"/>
      <dgm:spPr/>
    </dgm:pt>
    <dgm:pt modelId="{CBFA9EB0-7D2A-7844-87B7-E18E93C2BEB0}" type="pres">
      <dgm:prSet presAssocID="{4CDAB7C3-1F1C-8347-A405-DF30FBF96410}" presName="textNode" presStyleLbl="node1" presStyleIdx="3" presStyleCnt="6">
        <dgm:presLayoutVars>
          <dgm:bulletEnabled val="1"/>
        </dgm:presLayoutVars>
      </dgm:prSet>
      <dgm:spPr/>
    </dgm:pt>
    <dgm:pt modelId="{D460B866-469C-074C-BEB0-07AF6EA4C97D}" type="pres">
      <dgm:prSet presAssocID="{8F2A8E53-EB51-4E43-9A71-879DFBFE5F59}" presName="sibTrans" presStyleCnt="0"/>
      <dgm:spPr/>
    </dgm:pt>
    <dgm:pt modelId="{9D75AF93-0545-9145-8F68-96CD18A037D8}" type="pres">
      <dgm:prSet presAssocID="{780DA725-B698-364B-A3DF-DA8E68063D34}" presName="textNode" presStyleLbl="node1" presStyleIdx="4" presStyleCnt="6">
        <dgm:presLayoutVars>
          <dgm:bulletEnabled val="1"/>
        </dgm:presLayoutVars>
      </dgm:prSet>
      <dgm:spPr/>
    </dgm:pt>
    <dgm:pt modelId="{993BDDD6-927D-4847-B5B0-1E4F6E84D8B1}" type="pres">
      <dgm:prSet presAssocID="{AEC40F1A-265C-154E-A117-A793C11B14BD}" presName="sibTrans" presStyleCnt="0"/>
      <dgm:spPr/>
    </dgm:pt>
    <dgm:pt modelId="{33216565-CE12-844B-A62E-04E79C81979A}" type="pres">
      <dgm:prSet presAssocID="{7BAD4653-B3E0-0447-A529-D61541E13503}" presName="textNode" presStyleLbl="node1" presStyleIdx="5" presStyleCnt="6">
        <dgm:presLayoutVars>
          <dgm:bulletEnabled val="1"/>
        </dgm:presLayoutVars>
      </dgm:prSet>
      <dgm:spPr/>
    </dgm:pt>
  </dgm:ptLst>
  <dgm:cxnLst>
    <dgm:cxn modelId="{D187DC0C-01AF-8142-BDAA-B999ECA93204}" srcId="{B8115D0C-63AE-AD43-B8CE-D20D9082EB8D}" destId="{9DA4F98E-AF1D-E640-A6BC-16843D499FA0}" srcOrd="1" destOrd="0" parTransId="{7EC27E61-9D37-C643-8348-06C43B505379}" sibTransId="{42B0A91C-DE09-0049-9CA6-4175F418C935}"/>
    <dgm:cxn modelId="{475A6A15-78E1-AF4F-AF40-1B7EFEF30418}" srcId="{B8115D0C-63AE-AD43-B8CE-D20D9082EB8D}" destId="{4CDAB7C3-1F1C-8347-A405-DF30FBF96410}" srcOrd="3" destOrd="0" parTransId="{70422106-3D61-6049-B2E0-D311D264EA2B}" sibTransId="{8F2A8E53-EB51-4E43-9A71-879DFBFE5F59}"/>
    <dgm:cxn modelId="{6536E218-F3F1-5544-BB2D-419C6D262385}" type="presOf" srcId="{B8115D0C-63AE-AD43-B8CE-D20D9082EB8D}" destId="{BB540813-BC31-0641-ADAA-A0028849693D}" srcOrd="0" destOrd="0" presId="urn:microsoft.com/office/officeart/2005/8/layout/hProcess9"/>
    <dgm:cxn modelId="{5FBAF22F-9F22-944A-804F-A56FBADA4612}" srcId="{B8115D0C-63AE-AD43-B8CE-D20D9082EB8D}" destId="{E497A313-0BA8-B04D-A3DF-1993D180DC9E}" srcOrd="2" destOrd="0" parTransId="{4BDCCD16-B875-8E4C-A8AD-DB57095AEA72}" sibTransId="{8CE3A260-3A42-144A-B462-AEB9B9365355}"/>
    <dgm:cxn modelId="{C559295B-1C1D-FA4C-90A4-A6CF70C91224}" type="presOf" srcId="{9E981029-2AEC-7D47-8962-54D8C4668E0F}" destId="{FA8F5088-FA46-B445-BF14-5A888F845727}" srcOrd="0" destOrd="0" presId="urn:microsoft.com/office/officeart/2005/8/layout/hProcess9"/>
    <dgm:cxn modelId="{8EF0FF5F-734A-A441-8D03-A914D229EF3C}" type="presOf" srcId="{7BAD4653-B3E0-0447-A529-D61541E13503}" destId="{33216565-CE12-844B-A62E-04E79C81979A}" srcOrd="0" destOrd="0" presId="urn:microsoft.com/office/officeart/2005/8/layout/hProcess9"/>
    <dgm:cxn modelId="{C05C7E6F-A8CD-8B48-AFC0-205DD2264296}" srcId="{B8115D0C-63AE-AD43-B8CE-D20D9082EB8D}" destId="{780DA725-B698-364B-A3DF-DA8E68063D34}" srcOrd="4" destOrd="0" parTransId="{48238C79-D028-2A4D-A3FD-530AE698BE34}" sibTransId="{AEC40F1A-265C-154E-A117-A793C11B14BD}"/>
    <dgm:cxn modelId="{63B3E786-E7B2-BA49-89D4-CEBBD21D7810}" type="presOf" srcId="{9DA4F98E-AF1D-E640-A6BC-16843D499FA0}" destId="{BF1B94AA-6EF8-1F46-B216-C565D5749C30}" srcOrd="0" destOrd="0" presId="urn:microsoft.com/office/officeart/2005/8/layout/hProcess9"/>
    <dgm:cxn modelId="{60742D9A-812A-1845-831A-6F932B53274D}" srcId="{B8115D0C-63AE-AD43-B8CE-D20D9082EB8D}" destId="{9E981029-2AEC-7D47-8962-54D8C4668E0F}" srcOrd="0" destOrd="0" parTransId="{318DA899-F994-6C47-8052-704525AA90A1}" sibTransId="{8E4E6BF6-CAEB-F447-B452-0D8B2CE7DEF6}"/>
    <dgm:cxn modelId="{EF98B5B2-2C54-9D45-8CC0-5EE6B7B96A48}" type="presOf" srcId="{4CDAB7C3-1F1C-8347-A405-DF30FBF96410}" destId="{CBFA9EB0-7D2A-7844-87B7-E18E93C2BEB0}" srcOrd="0" destOrd="0" presId="urn:microsoft.com/office/officeart/2005/8/layout/hProcess9"/>
    <dgm:cxn modelId="{0315DECE-77D6-8A48-8239-ED00750C337E}" type="presOf" srcId="{E497A313-0BA8-B04D-A3DF-1993D180DC9E}" destId="{485588F8-13C5-2E44-A8B6-6485FAFC12D9}" srcOrd="0" destOrd="0" presId="urn:microsoft.com/office/officeart/2005/8/layout/hProcess9"/>
    <dgm:cxn modelId="{31DBF7D8-104D-F44C-A702-FA270AFB8EF3}" type="presOf" srcId="{780DA725-B698-364B-A3DF-DA8E68063D34}" destId="{9D75AF93-0545-9145-8F68-96CD18A037D8}" srcOrd="0" destOrd="0" presId="urn:microsoft.com/office/officeart/2005/8/layout/hProcess9"/>
    <dgm:cxn modelId="{CF9CF2EB-A90E-9447-8CC0-E531A190E429}" srcId="{B8115D0C-63AE-AD43-B8CE-D20D9082EB8D}" destId="{7BAD4653-B3E0-0447-A529-D61541E13503}" srcOrd="5" destOrd="0" parTransId="{6DFA1BC7-D042-5244-A64E-D90B7EAA9D0F}" sibTransId="{93B59C0C-2156-2140-8D96-0BB39692A008}"/>
    <dgm:cxn modelId="{FEF0E156-7DFA-F34D-B4A1-9A239451854A}" type="presParOf" srcId="{BB540813-BC31-0641-ADAA-A0028849693D}" destId="{90328FFB-9EDC-BE4F-8B90-7FCCBFA8CB71}" srcOrd="0" destOrd="0" presId="urn:microsoft.com/office/officeart/2005/8/layout/hProcess9"/>
    <dgm:cxn modelId="{C2542069-DA6A-264E-9167-EAA87419534C}" type="presParOf" srcId="{BB540813-BC31-0641-ADAA-A0028849693D}" destId="{339F884D-B991-2A4B-96F0-326C5ED2EE45}" srcOrd="1" destOrd="0" presId="urn:microsoft.com/office/officeart/2005/8/layout/hProcess9"/>
    <dgm:cxn modelId="{A9C8939A-F755-FB48-BEC4-D8DBC113FDFD}" type="presParOf" srcId="{339F884D-B991-2A4B-96F0-326C5ED2EE45}" destId="{FA8F5088-FA46-B445-BF14-5A888F845727}" srcOrd="0" destOrd="0" presId="urn:microsoft.com/office/officeart/2005/8/layout/hProcess9"/>
    <dgm:cxn modelId="{71E8DBB7-7AAA-A24B-B0AA-0EB85C4A928C}" type="presParOf" srcId="{339F884D-B991-2A4B-96F0-326C5ED2EE45}" destId="{9B4E42E1-9109-7942-A2BC-3474F378B378}" srcOrd="1" destOrd="0" presId="urn:microsoft.com/office/officeart/2005/8/layout/hProcess9"/>
    <dgm:cxn modelId="{8801FFC0-C9D0-3E41-9D57-A3203262E696}" type="presParOf" srcId="{339F884D-B991-2A4B-96F0-326C5ED2EE45}" destId="{BF1B94AA-6EF8-1F46-B216-C565D5749C30}" srcOrd="2" destOrd="0" presId="urn:microsoft.com/office/officeart/2005/8/layout/hProcess9"/>
    <dgm:cxn modelId="{9F9B3198-B0C4-D44C-8181-DF4C503E521B}" type="presParOf" srcId="{339F884D-B991-2A4B-96F0-326C5ED2EE45}" destId="{506BC44F-A3BA-A44B-9C35-5EA21A6A8883}" srcOrd="3" destOrd="0" presId="urn:microsoft.com/office/officeart/2005/8/layout/hProcess9"/>
    <dgm:cxn modelId="{E3214624-D236-E848-AF1B-95365981337E}" type="presParOf" srcId="{339F884D-B991-2A4B-96F0-326C5ED2EE45}" destId="{485588F8-13C5-2E44-A8B6-6485FAFC12D9}" srcOrd="4" destOrd="0" presId="urn:microsoft.com/office/officeart/2005/8/layout/hProcess9"/>
    <dgm:cxn modelId="{46789A51-0D8E-3C40-9C4F-0DDA1D36EDE8}" type="presParOf" srcId="{339F884D-B991-2A4B-96F0-326C5ED2EE45}" destId="{CF54588F-BE74-004E-B2F9-A1BD1DB7DD05}" srcOrd="5" destOrd="0" presId="urn:microsoft.com/office/officeart/2005/8/layout/hProcess9"/>
    <dgm:cxn modelId="{84794CA6-7EA7-824C-9788-DB7CE237E2F6}" type="presParOf" srcId="{339F884D-B991-2A4B-96F0-326C5ED2EE45}" destId="{CBFA9EB0-7D2A-7844-87B7-E18E93C2BEB0}" srcOrd="6" destOrd="0" presId="urn:microsoft.com/office/officeart/2005/8/layout/hProcess9"/>
    <dgm:cxn modelId="{003C9B35-7B41-764B-B7A6-B77F685F5053}" type="presParOf" srcId="{339F884D-B991-2A4B-96F0-326C5ED2EE45}" destId="{D460B866-469C-074C-BEB0-07AF6EA4C97D}" srcOrd="7" destOrd="0" presId="urn:microsoft.com/office/officeart/2005/8/layout/hProcess9"/>
    <dgm:cxn modelId="{1806733C-BA86-B146-A1B4-01DDF5D7DDC7}" type="presParOf" srcId="{339F884D-B991-2A4B-96F0-326C5ED2EE45}" destId="{9D75AF93-0545-9145-8F68-96CD18A037D8}" srcOrd="8" destOrd="0" presId="urn:microsoft.com/office/officeart/2005/8/layout/hProcess9"/>
    <dgm:cxn modelId="{252B622A-CED2-0C41-A274-7514AD2B42B3}" type="presParOf" srcId="{339F884D-B991-2A4B-96F0-326C5ED2EE45}" destId="{993BDDD6-927D-4847-B5B0-1E4F6E84D8B1}" srcOrd="9" destOrd="0" presId="urn:microsoft.com/office/officeart/2005/8/layout/hProcess9"/>
    <dgm:cxn modelId="{1DE0058A-10C2-C849-81E8-675B147DB9A2}" type="presParOf" srcId="{339F884D-B991-2A4B-96F0-326C5ED2EE45}" destId="{33216565-CE12-844B-A62E-04E79C81979A}"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19BCC4-D80D-1C40-8F4F-86D9C5443313}" type="doc">
      <dgm:prSet loTypeId="urn:microsoft.com/office/officeart/2005/8/layout/vProcess5" loCatId="process" qsTypeId="urn:microsoft.com/office/officeart/2005/8/quickstyle/3d2" qsCatId="3D" csTypeId="urn:microsoft.com/office/officeart/2005/8/colors/colorful1" csCatId="colorful"/>
      <dgm:spPr/>
      <dgm:t>
        <a:bodyPr/>
        <a:lstStyle/>
        <a:p>
          <a:endParaRPr lang="en-US"/>
        </a:p>
      </dgm:t>
    </dgm:pt>
    <dgm:pt modelId="{161259BC-EC22-0343-AA98-7E87BA0C0618}">
      <dgm:prSet/>
      <dgm:spPr/>
      <dgm:t>
        <a:bodyPr/>
        <a:lstStyle/>
        <a:p>
          <a:r>
            <a:rPr lang="en-US" dirty="0">
              <a:solidFill>
                <a:schemeClr val="tx1"/>
              </a:solidFill>
            </a:rPr>
            <a:t>All traffic from inside to outside, and vice versa, must pass through the firewall. This is achieved by physically blocking all access to the local network except via the firewall</a:t>
          </a:r>
        </a:p>
      </dgm:t>
    </dgm:pt>
    <dgm:pt modelId="{38CEB81A-BDE4-8D4D-9B15-8EF4ABD3259F}" type="parTrans" cxnId="{4C2659FE-0F8D-7C48-B9CF-62E6C0DCC689}">
      <dgm:prSet/>
      <dgm:spPr/>
      <dgm:t>
        <a:bodyPr/>
        <a:lstStyle/>
        <a:p>
          <a:endParaRPr lang="en-US"/>
        </a:p>
      </dgm:t>
    </dgm:pt>
    <dgm:pt modelId="{BB608834-837E-5243-8EC3-FC3D5E370986}" type="sibTrans" cxnId="{4C2659FE-0F8D-7C48-B9CF-62E6C0DCC689}">
      <dgm:prSet/>
      <dgm:spPr/>
      <dgm:t>
        <a:bodyPr/>
        <a:lstStyle/>
        <a:p>
          <a:endParaRPr lang="en-US"/>
        </a:p>
      </dgm:t>
    </dgm:pt>
    <dgm:pt modelId="{1785EB49-BE6C-824F-8A0F-05CBA9C785FA}">
      <dgm:prSet/>
      <dgm:spPr/>
      <dgm:t>
        <a:bodyPr/>
        <a:lstStyle/>
        <a:p>
          <a:r>
            <a:rPr lang="en-US" dirty="0">
              <a:solidFill>
                <a:schemeClr val="tx1"/>
              </a:solidFill>
            </a:rPr>
            <a:t>Only authorized traffic, as defined by the local security policy, will be allowed to pass. Various types of firewalls are used, which implement various types of security policies</a:t>
          </a:r>
        </a:p>
      </dgm:t>
    </dgm:pt>
    <dgm:pt modelId="{30B0E8D9-8EFB-144A-AFFD-C938D3AF57F2}" type="parTrans" cxnId="{FFB0E958-156B-A642-AF1C-7A0466216704}">
      <dgm:prSet/>
      <dgm:spPr/>
      <dgm:t>
        <a:bodyPr/>
        <a:lstStyle/>
        <a:p>
          <a:endParaRPr lang="en-US"/>
        </a:p>
      </dgm:t>
    </dgm:pt>
    <dgm:pt modelId="{E9870182-B050-5F46-A9D8-C541DD60E7AF}" type="sibTrans" cxnId="{FFB0E958-156B-A642-AF1C-7A0466216704}">
      <dgm:prSet/>
      <dgm:spPr/>
      <dgm:t>
        <a:bodyPr/>
        <a:lstStyle/>
        <a:p>
          <a:endParaRPr lang="en-US"/>
        </a:p>
      </dgm:t>
    </dgm:pt>
    <dgm:pt modelId="{22261910-C22D-AD48-BB05-A0F92FEA8A65}">
      <dgm:prSet/>
      <dgm:spPr/>
      <dgm:t>
        <a:bodyPr/>
        <a:lstStyle/>
        <a:p>
          <a:r>
            <a:rPr lang="en-US" dirty="0">
              <a:solidFill>
                <a:schemeClr val="tx1"/>
              </a:solidFill>
            </a:rPr>
            <a:t>The firewall itself is immune to penetration. This implies the use of a hardened system with a secured operating system (OS). Trusted computer systems are suitable for hosting a firewall and are often required in government applications</a:t>
          </a:r>
        </a:p>
      </dgm:t>
    </dgm:pt>
    <dgm:pt modelId="{78676D54-6E38-DE46-84F3-652F9EE4BC3B}" type="parTrans" cxnId="{D5876A31-D2AF-4448-B07C-693DC59FAEC8}">
      <dgm:prSet/>
      <dgm:spPr/>
      <dgm:t>
        <a:bodyPr/>
        <a:lstStyle/>
        <a:p>
          <a:endParaRPr lang="en-US"/>
        </a:p>
      </dgm:t>
    </dgm:pt>
    <dgm:pt modelId="{8B382F0E-F74B-DF45-9123-312BC11B3816}" type="sibTrans" cxnId="{D5876A31-D2AF-4448-B07C-693DC59FAEC8}">
      <dgm:prSet/>
      <dgm:spPr/>
      <dgm:t>
        <a:bodyPr/>
        <a:lstStyle/>
        <a:p>
          <a:endParaRPr lang="en-US"/>
        </a:p>
      </dgm:t>
    </dgm:pt>
    <dgm:pt modelId="{BF9C807B-EB4A-C54D-98BB-336A2761D310}" type="pres">
      <dgm:prSet presAssocID="{8E19BCC4-D80D-1C40-8F4F-86D9C5443313}" presName="outerComposite" presStyleCnt="0">
        <dgm:presLayoutVars>
          <dgm:chMax val="5"/>
          <dgm:dir/>
          <dgm:resizeHandles val="exact"/>
        </dgm:presLayoutVars>
      </dgm:prSet>
      <dgm:spPr/>
    </dgm:pt>
    <dgm:pt modelId="{02172C6D-1139-2345-8B2E-AD00CE6DE373}" type="pres">
      <dgm:prSet presAssocID="{8E19BCC4-D80D-1C40-8F4F-86D9C5443313}" presName="dummyMaxCanvas" presStyleCnt="0">
        <dgm:presLayoutVars/>
      </dgm:prSet>
      <dgm:spPr/>
    </dgm:pt>
    <dgm:pt modelId="{E07095F5-EC29-6249-91D9-3A0A87416A50}" type="pres">
      <dgm:prSet presAssocID="{8E19BCC4-D80D-1C40-8F4F-86D9C5443313}" presName="ThreeNodes_1" presStyleLbl="node1" presStyleIdx="0" presStyleCnt="3">
        <dgm:presLayoutVars>
          <dgm:bulletEnabled val="1"/>
        </dgm:presLayoutVars>
      </dgm:prSet>
      <dgm:spPr/>
    </dgm:pt>
    <dgm:pt modelId="{5FCA995D-93BC-E54D-87C1-627B14E601EE}" type="pres">
      <dgm:prSet presAssocID="{8E19BCC4-D80D-1C40-8F4F-86D9C5443313}" presName="ThreeNodes_2" presStyleLbl="node1" presStyleIdx="1" presStyleCnt="3">
        <dgm:presLayoutVars>
          <dgm:bulletEnabled val="1"/>
        </dgm:presLayoutVars>
      </dgm:prSet>
      <dgm:spPr/>
    </dgm:pt>
    <dgm:pt modelId="{B4077543-D9B6-3C43-AE0F-46500413246B}" type="pres">
      <dgm:prSet presAssocID="{8E19BCC4-D80D-1C40-8F4F-86D9C5443313}" presName="ThreeNodes_3" presStyleLbl="node1" presStyleIdx="2" presStyleCnt="3">
        <dgm:presLayoutVars>
          <dgm:bulletEnabled val="1"/>
        </dgm:presLayoutVars>
      </dgm:prSet>
      <dgm:spPr/>
    </dgm:pt>
    <dgm:pt modelId="{D0C89050-CDA7-FE4B-A42F-4074FA2CCF9E}" type="pres">
      <dgm:prSet presAssocID="{8E19BCC4-D80D-1C40-8F4F-86D9C5443313}" presName="ThreeConn_1-2" presStyleLbl="fgAccFollowNode1" presStyleIdx="0" presStyleCnt="2">
        <dgm:presLayoutVars>
          <dgm:bulletEnabled val="1"/>
        </dgm:presLayoutVars>
      </dgm:prSet>
      <dgm:spPr/>
    </dgm:pt>
    <dgm:pt modelId="{6998C0AC-CCE4-7B4E-AEC0-BAF1F992E58F}" type="pres">
      <dgm:prSet presAssocID="{8E19BCC4-D80D-1C40-8F4F-86D9C5443313}" presName="ThreeConn_2-3" presStyleLbl="fgAccFollowNode1" presStyleIdx="1" presStyleCnt="2">
        <dgm:presLayoutVars>
          <dgm:bulletEnabled val="1"/>
        </dgm:presLayoutVars>
      </dgm:prSet>
      <dgm:spPr/>
    </dgm:pt>
    <dgm:pt modelId="{0BAD1F4E-3A59-2C41-B13F-47CA60007103}" type="pres">
      <dgm:prSet presAssocID="{8E19BCC4-D80D-1C40-8F4F-86D9C5443313}" presName="ThreeNodes_1_text" presStyleLbl="node1" presStyleIdx="2" presStyleCnt="3">
        <dgm:presLayoutVars>
          <dgm:bulletEnabled val="1"/>
        </dgm:presLayoutVars>
      </dgm:prSet>
      <dgm:spPr/>
    </dgm:pt>
    <dgm:pt modelId="{D07A12B9-294B-AE48-B4CF-968EC7970C53}" type="pres">
      <dgm:prSet presAssocID="{8E19BCC4-D80D-1C40-8F4F-86D9C5443313}" presName="ThreeNodes_2_text" presStyleLbl="node1" presStyleIdx="2" presStyleCnt="3">
        <dgm:presLayoutVars>
          <dgm:bulletEnabled val="1"/>
        </dgm:presLayoutVars>
      </dgm:prSet>
      <dgm:spPr/>
    </dgm:pt>
    <dgm:pt modelId="{E91CA5AD-7C59-E043-AC03-17A9DE429217}" type="pres">
      <dgm:prSet presAssocID="{8E19BCC4-D80D-1C40-8F4F-86D9C5443313}" presName="ThreeNodes_3_text" presStyleLbl="node1" presStyleIdx="2" presStyleCnt="3">
        <dgm:presLayoutVars>
          <dgm:bulletEnabled val="1"/>
        </dgm:presLayoutVars>
      </dgm:prSet>
      <dgm:spPr/>
    </dgm:pt>
  </dgm:ptLst>
  <dgm:cxnLst>
    <dgm:cxn modelId="{D5876A31-D2AF-4448-B07C-693DC59FAEC8}" srcId="{8E19BCC4-D80D-1C40-8F4F-86D9C5443313}" destId="{22261910-C22D-AD48-BB05-A0F92FEA8A65}" srcOrd="2" destOrd="0" parTransId="{78676D54-6E38-DE46-84F3-652F9EE4BC3B}" sibTransId="{8B382F0E-F74B-DF45-9123-312BC11B3816}"/>
    <dgm:cxn modelId="{7F8ACE45-7832-3B43-93FB-70F1F1360958}" type="presOf" srcId="{1785EB49-BE6C-824F-8A0F-05CBA9C785FA}" destId="{5FCA995D-93BC-E54D-87C1-627B14E601EE}" srcOrd="0" destOrd="0" presId="urn:microsoft.com/office/officeart/2005/8/layout/vProcess5"/>
    <dgm:cxn modelId="{3107E257-8EEA-E84B-9039-7310A6C9BF12}" type="presOf" srcId="{E9870182-B050-5F46-A9D8-C541DD60E7AF}" destId="{6998C0AC-CCE4-7B4E-AEC0-BAF1F992E58F}" srcOrd="0" destOrd="0" presId="urn:microsoft.com/office/officeart/2005/8/layout/vProcess5"/>
    <dgm:cxn modelId="{FFB0E958-156B-A642-AF1C-7A0466216704}" srcId="{8E19BCC4-D80D-1C40-8F4F-86D9C5443313}" destId="{1785EB49-BE6C-824F-8A0F-05CBA9C785FA}" srcOrd="1" destOrd="0" parTransId="{30B0E8D9-8EFB-144A-AFFD-C938D3AF57F2}" sibTransId="{E9870182-B050-5F46-A9D8-C541DD60E7AF}"/>
    <dgm:cxn modelId="{C18BC059-9A8F-1641-83D0-6CE0309EDA59}" type="presOf" srcId="{8E19BCC4-D80D-1C40-8F4F-86D9C5443313}" destId="{BF9C807B-EB4A-C54D-98BB-336A2761D310}" srcOrd="0" destOrd="0" presId="urn:microsoft.com/office/officeart/2005/8/layout/vProcess5"/>
    <dgm:cxn modelId="{298CF967-F371-7147-A6D5-B4FE8DAAD972}" type="presOf" srcId="{22261910-C22D-AD48-BB05-A0F92FEA8A65}" destId="{E91CA5AD-7C59-E043-AC03-17A9DE429217}" srcOrd="1" destOrd="0" presId="urn:microsoft.com/office/officeart/2005/8/layout/vProcess5"/>
    <dgm:cxn modelId="{75214078-AC76-0B43-84AA-AE88303C7C07}" type="presOf" srcId="{22261910-C22D-AD48-BB05-A0F92FEA8A65}" destId="{B4077543-D9B6-3C43-AE0F-46500413246B}" srcOrd="0" destOrd="0" presId="urn:microsoft.com/office/officeart/2005/8/layout/vProcess5"/>
    <dgm:cxn modelId="{B48FB3BF-C07B-0E45-90F0-02D4B0973E28}" type="presOf" srcId="{BB608834-837E-5243-8EC3-FC3D5E370986}" destId="{D0C89050-CDA7-FE4B-A42F-4074FA2CCF9E}" srcOrd="0" destOrd="0" presId="urn:microsoft.com/office/officeart/2005/8/layout/vProcess5"/>
    <dgm:cxn modelId="{75AE30DA-ABCF-6C4F-8C86-DA59D5DA0A1F}" type="presOf" srcId="{1785EB49-BE6C-824F-8A0F-05CBA9C785FA}" destId="{D07A12B9-294B-AE48-B4CF-968EC7970C53}" srcOrd="1" destOrd="0" presId="urn:microsoft.com/office/officeart/2005/8/layout/vProcess5"/>
    <dgm:cxn modelId="{E85F63DE-9ECD-2E4B-8C30-B8E21F309752}" type="presOf" srcId="{161259BC-EC22-0343-AA98-7E87BA0C0618}" destId="{0BAD1F4E-3A59-2C41-B13F-47CA60007103}" srcOrd="1" destOrd="0" presId="urn:microsoft.com/office/officeart/2005/8/layout/vProcess5"/>
    <dgm:cxn modelId="{7DCDCBDE-A45E-2E41-9DD4-F49D3ECAD307}" type="presOf" srcId="{161259BC-EC22-0343-AA98-7E87BA0C0618}" destId="{E07095F5-EC29-6249-91D9-3A0A87416A50}" srcOrd="0" destOrd="0" presId="urn:microsoft.com/office/officeart/2005/8/layout/vProcess5"/>
    <dgm:cxn modelId="{4C2659FE-0F8D-7C48-B9CF-62E6C0DCC689}" srcId="{8E19BCC4-D80D-1C40-8F4F-86D9C5443313}" destId="{161259BC-EC22-0343-AA98-7E87BA0C0618}" srcOrd="0" destOrd="0" parTransId="{38CEB81A-BDE4-8D4D-9B15-8EF4ABD3259F}" sibTransId="{BB608834-837E-5243-8EC3-FC3D5E370986}"/>
    <dgm:cxn modelId="{F364F9C7-E1F6-7945-A2F7-ADFDE3BBFAA0}" type="presParOf" srcId="{BF9C807B-EB4A-C54D-98BB-336A2761D310}" destId="{02172C6D-1139-2345-8B2E-AD00CE6DE373}" srcOrd="0" destOrd="0" presId="urn:microsoft.com/office/officeart/2005/8/layout/vProcess5"/>
    <dgm:cxn modelId="{584F50F5-83B7-D14F-91FB-44384DFA3303}" type="presParOf" srcId="{BF9C807B-EB4A-C54D-98BB-336A2761D310}" destId="{E07095F5-EC29-6249-91D9-3A0A87416A50}" srcOrd="1" destOrd="0" presId="urn:microsoft.com/office/officeart/2005/8/layout/vProcess5"/>
    <dgm:cxn modelId="{88539C89-1B6F-624D-ACF8-C3A04260355C}" type="presParOf" srcId="{BF9C807B-EB4A-C54D-98BB-336A2761D310}" destId="{5FCA995D-93BC-E54D-87C1-627B14E601EE}" srcOrd="2" destOrd="0" presId="urn:microsoft.com/office/officeart/2005/8/layout/vProcess5"/>
    <dgm:cxn modelId="{46E64F16-EDB1-624B-A4C7-3AAEF217BB92}" type="presParOf" srcId="{BF9C807B-EB4A-C54D-98BB-336A2761D310}" destId="{B4077543-D9B6-3C43-AE0F-46500413246B}" srcOrd="3" destOrd="0" presId="urn:microsoft.com/office/officeart/2005/8/layout/vProcess5"/>
    <dgm:cxn modelId="{A7E52DB3-60DF-A243-968F-7BDAAF9D9809}" type="presParOf" srcId="{BF9C807B-EB4A-C54D-98BB-336A2761D310}" destId="{D0C89050-CDA7-FE4B-A42F-4074FA2CCF9E}" srcOrd="4" destOrd="0" presId="urn:microsoft.com/office/officeart/2005/8/layout/vProcess5"/>
    <dgm:cxn modelId="{087B10CE-E83C-3541-BF34-27CC85EAFDC8}" type="presParOf" srcId="{BF9C807B-EB4A-C54D-98BB-336A2761D310}" destId="{6998C0AC-CCE4-7B4E-AEC0-BAF1F992E58F}" srcOrd="5" destOrd="0" presId="urn:microsoft.com/office/officeart/2005/8/layout/vProcess5"/>
    <dgm:cxn modelId="{4D39E8C7-7B09-BE41-BE43-DBD307173B8A}" type="presParOf" srcId="{BF9C807B-EB4A-C54D-98BB-336A2761D310}" destId="{0BAD1F4E-3A59-2C41-B13F-47CA60007103}" srcOrd="6" destOrd="0" presId="urn:microsoft.com/office/officeart/2005/8/layout/vProcess5"/>
    <dgm:cxn modelId="{611A615E-562D-9F45-9039-C182382A2D76}" type="presParOf" srcId="{BF9C807B-EB4A-C54D-98BB-336A2761D310}" destId="{D07A12B9-294B-AE48-B4CF-968EC7970C53}" srcOrd="7" destOrd="0" presId="urn:microsoft.com/office/officeart/2005/8/layout/vProcess5"/>
    <dgm:cxn modelId="{E900F07E-9292-224C-8CFB-D5A67A9D508B}" type="presParOf" srcId="{BF9C807B-EB4A-C54D-98BB-336A2761D310}" destId="{E91CA5AD-7C59-E043-AC03-17A9DE429217}"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1FFE3D-F3EC-5943-9ADB-4D6C73510FB1}" type="doc">
      <dgm:prSet loTypeId="urn:microsoft.com/office/officeart/2005/8/layout/hierarchy2" loCatId="process" qsTypeId="urn:microsoft.com/office/officeart/2005/8/quickstyle/simple1" qsCatId="simple" csTypeId="urn:microsoft.com/office/officeart/2005/8/colors/accent1_2" csCatId="accent1" phldr="1"/>
      <dgm:spPr/>
      <dgm:t>
        <a:bodyPr/>
        <a:lstStyle/>
        <a:p>
          <a:endParaRPr lang="en-US"/>
        </a:p>
      </dgm:t>
    </dgm:pt>
    <dgm:pt modelId="{6796B06B-ACFB-2A43-8273-6EE5FC97CEC3}">
      <dgm:prSet custT="1"/>
      <dgm:spPr/>
      <dgm:t>
        <a:bodyPr/>
        <a:lstStyle/>
        <a:p>
          <a:r>
            <a:rPr lang="en-US" sz="1600" dirty="0"/>
            <a:t>There are four techniques that firewalls use to control access and enforce the site’s security policy</a:t>
          </a:r>
        </a:p>
      </dgm:t>
    </dgm:pt>
    <dgm:pt modelId="{FDEDE17C-BC87-2F41-B929-4F77E1C45D2E}" type="parTrans" cxnId="{941DE59B-ADAC-4647-ADC0-59977955218B}">
      <dgm:prSet/>
      <dgm:spPr/>
      <dgm:t>
        <a:bodyPr/>
        <a:lstStyle/>
        <a:p>
          <a:endParaRPr lang="en-US"/>
        </a:p>
      </dgm:t>
    </dgm:pt>
    <dgm:pt modelId="{7BC0384C-5F03-DD40-9C8B-CF596377B4D1}" type="sibTrans" cxnId="{941DE59B-ADAC-4647-ADC0-59977955218B}">
      <dgm:prSet/>
      <dgm:spPr/>
      <dgm:t>
        <a:bodyPr/>
        <a:lstStyle/>
        <a:p>
          <a:endParaRPr lang="en-US"/>
        </a:p>
      </dgm:t>
    </dgm:pt>
    <dgm:pt modelId="{0B274640-DA85-B244-ACDF-BB9B4CB620D2}">
      <dgm:prSet/>
      <dgm:spPr/>
      <dgm:t>
        <a:bodyPr/>
        <a:lstStyle/>
        <a:p>
          <a:r>
            <a:rPr lang="en-US"/>
            <a:t>Service control</a:t>
          </a:r>
        </a:p>
      </dgm:t>
    </dgm:pt>
    <dgm:pt modelId="{9A82AA17-891B-F946-A398-A70688DD742C}" type="parTrans" cxnId="{1005B7C9-8C7A-5143-BB1C-8031DF4A25C0}">
      <dgm:prSet/>
      <dgm:spPr/>
      <dgm:t>
        <a:bodyPr/>
        <a:lstStyle/>
        <a:p>
          <a:endParaRPr lang="en-US"/>
        </a:p>
      </dgm:t>
    </dgm:pt>
    <dgm:pt modelId="{26780AEF-49FD-0740-A2B6-24776DD74D01}" type="sibTrans" cxnId="{1005B7C9-8C7A-5143-BB1C-8031DF4A25C0}">
      <dgm:prSet/>
      <dgm:spPr/>
      <dgm:t>
        <a:bodyPr/>
        <a:lstStyle/>
        <a:p>
          <a:endParaRPr lang="en-US"/>
        </a:p>
      </dgm:t>
    </dgm:pt>
    <dgm:pt modelId="{3E1FBCDC-A649-0044-9DFC-39902029EC8D}">
      <dgm:prSet/>
      <dgm:spPr/>
      <dgm:t>
        <a:bodyPr/>
        <a:lstStyle/>
        <a:p>
          <a:r>
            <a:rPr lang="en-US"/>
            <a:t>Determines the types of Internet services that can be accessed, inbound or outbound</a:t>
          </a:r>
        </a:p>
      </dgm:t>
    </dgm:pt>
    <dgm:pt modelId="{6DA8C0A1-493E-2E4D-BA75-09B5DEAD293C}" type="parTrans" cxnId="{3BA24F69-9AA3-C94F-9EBB-B84AC3E9F4CB}">
      <dgm:prSet/>
      <dgm:spPr/>
      <dgm:t>
        <a:bodyPr/>
        <a:lstStyle/>
        <a:p>
          <a:endParaRPr lang="en-US"/>
        </a:p>
      </dgm:t>
    </dgm:pt>
    <dgm:pt modelId="{DC956B3F-A659-5D4F-894E-DAE46C093A23}" type="sibTrans" cxnId="{3BA24F69-9AA3-C94F-9EBB-B84AC3E9F4CB}">
      <dgm:prSet/>
      <dgm:spPr/>
      <dgm:t>
        <a:bodyPr/>
        <a:lstStyle/>
        <a:p>
          <a:endParaRPr lang="en-US"/>
        </a:p>
      </dgm:t>
    </dgm:pt>
    <dgm:pt modelId="{AA0F4884-4C73-A94D-9FD9-5B887563349F}">
      <dgm:prSet/>
      <dgm:spPr/>
      <dgm:t>
        <a:bodyPr/>
        <a:lstStyle/>
        <a:p>
          <a:r>
            <a:rPr lang="en-US"/>
            <a:t>Direction control</a:t>
          </a:r>
        </a:p>
      </dgm:t>
    </dgm:pt>
    <dgm:pt modelId="{D6A87B11-6C43-B241-9A9A-72393C40B906}" type="parTrans" cxnId="{1EF649CB-E598-6D49-8B10-AF4B7A0B3487}">
      <dgm:prSet/>
      <dgm:spPr/>
      <dgm:t>
        <a:bodyPr/>
        <a:lstStyle/>
        <a:p>
          <a:endParaRPr lang="en-US"/>
        </a:p>
      </dgm:t>
    </dgm:pt>
    <dgm:pt modelId="{222F00B1-DE8B-BB41-A005-F6239E4F710A}" type="sibTrans" cxnId="{1EF649CB-E598-6D49-8B10-AF4B7A0B3487}">
      <dgm:prSet/>
      <dgm:spPr/>
      <dgm:t>
        <a:bodyPr/>
        <a:lstStyle/>
        <a:p>
          <a:endParaRPr lang="en-US"/>
        </a:p>
      </dgm:t>
    </dgm:pt>
    <dgm:pt modelId="{946127DB-4C6F-AC45-824C-5D5472E1F8BC}">
      <dgm:prSet/>
      <dgm:spPr/>
      <dgm:t>
        <a:bodyPr/>
        <a:lstStyle/>
        <a:p>
          <a:r>
            <a:rPr lang="en-US"/>
            <a:t>Determines the direction  in which particular service requests may be initiated and allowed to flow through the firewall</a:t>
          </a:r>
        </a:p>
      </dgm:t>
    </dgm:pt>
    <dgm:pt modelId="{B4CF3534-C01C-7146-B3F1-197BE6C29722}" type="parTrans" cxnId="{678470DF-D03C-D042-AC2A-7F3F12771D04}">
      <dgm:prSet/>
      <dgm:spPr/>
      <dgm:t>
        <a:bodyPr/>
        <a:lstStyle/>
        <a:p>
          <a:endParaRPr lang="en-US"/>
        </a:p>
      </dgm:t>
    </dgm:pt>
    <dgm:pt modelId="{E90276E9-D5E3-764E-BC58-E788F0635811}" type="sibTrans" cxnId="{678470DF-D03C-D042-AC2A-7F3F12771D04}">
      <dgm:prSet/>
      <dgm:spPr/>
      <dgm:t>
        <a:bodyPr/>
        <a:lstStyle/>
        <a:p>
          <a:endParaRPr lang="en-US"/>
        </a:p>
      </dgm:t>
    </dgm:pt>
    <dgm:pt modelId="{B2D191AD-781E-D644-8703-000A843B0176}">
      <dgm:prSet/>
      <dgm:spPr/>
      <dgm:t>
        <a:bodyPr/>
        <a:lstStyle/>
        <a:p>
          <a:r>
            <a:rPr lang="en-US"/>
            <a:t>User control</a:t>
          </a:r>
        </a:p>
      </dgm:t>
    </dgm:pt>
    <dgm:pt modelId="{32652EB2-DCC0-604F-AC2B-43EE917B889F}" type="parTrans" cxnId="{455D06CB-337F-8F47-88D7-A62A4E9DE847}">
      <dgm:prSet/>
      <dgm:spPr/>
      <dgm:t>
        <a:bodyPr/>
        <a:lstStyle/>
        <a:p>
          <a:endParaRPr lang="en-US"/>
        </a:p>
      </dgm:t>
    </dgm:pt>
    <dgm:pt modelId="{4CE7F398-0B58-F34A-B694-20CE4BF05931}" type="sibTrans" cxnId="{455D06CB-337F-8F47-88D7-A62A4E9DE847}">
      <dgm:prSet/>
      <dgm:spPr/>
      <dgm:t>
        <a:bodyPr/>
        <a:lstStyle/>
        <a:p>
          <a:endParaRPr lang="en-US"/>
        </a:p>
      </dgm:t>
    </dgm:pt>
    <dgm:pt modelId="{62B4A430-90A2-F04D-9946-60DF5A1E971A}">
      <dgm:prSet/>
      <dgm:spPr/>
      <dgm:t>
        <a:bodyPr/>
        <a:lstStyle/>
        <a:p>
          <a:r>
            <a:rPr lang="en-US"/>
            <a:t>Controls access to a service according to which user is attempting to access it</a:t>
          </a:r>
        </a:p>
      </dgm:t>
    </dgm:pt>
    <dgm:pt modelId="{BB072995-9F1C-7E4D-8318-5E82C77E824B}" type="parTrans" cxnId="{F83F0FDA-B981-2749-9625-7F3CB9355990}">
      <dgm:prSet/>
      <dgm:spPr/>
      <dgm:t>
        <a:bodyPr/>
        <a:lstStyle/>
        <a:p>
          <a:endParaRPr lang="en-US"/>
        </a:p>
      </dgm:t>
    </dgm:pt>
    <dgm:pt modelId="{D2110858-8603-C940-80B8-6B74682A3CCE}" type="sibTrans" cxnId="{F83F0FDA-B981-2749-9625-7F3CB9355990}">
      <dgm:prSet/>
      <dgm:spPr/>
      <dgm:t>
        <a:bodyPr/>
        <a:lstStyle/>
        <a:p>
          <a:endParaRPr lang="en-US"/>
        </a:p>
      </dgm:t>
    </dgm:pt>
    <dgm:pt modelId="{680F7E7D-E37C-6242-8233-3A7F3B2A0B35}">
      <dgm:prSet/>
      <dgm:spPr/>
      <dgm:t>
        <a:bodyPr/>
        <a:lstStyle/>
        <a:p>
          <a:r>
            <a:rPr lang="en-US"/>
            <a:t>Behavior control</a:t>
          </a:r>
        </a:p>
      </dgm:t>
    </dgm:pt>
    <dgm:pt modelId="{AE1C762E-A838-A941-9014-79E9A2B014E0}" type="parTrans" cxnId="{5D66D52C-8B03-4442-8684-1E9CFBEA2DA6}">
      <dgm:prSet/>
      <dgm:spPr/>
      <dgm:t>
        <a:bodyPr/>
        <a:lstStyle/>
        <a:p>
          <a:endParaRPr lang="en-US"/>
        </a:p>
      </dgm:t>
    </dgm:pt>
    <dgm:pt modelId="{12239095-A212-384C-BEBC-1B5D6F220235}" type="sibTrans" cxnId="{5D66D52C-8B03-4442-8684-1E9CFBEA2DA6}">
      <dgm:prSet/>
      <dgm:spPr/>
      <dgm:t>
        <a:bodyPr/>
        <a:lstStyle/>
        <a:p>
          <a:endParaRPr lang="en-US"/>
        </a:p>
      </dgm:t>
    </dgm:pt>
    <dgm:pt modelId="{64D7B97F-F55D-9647-96BC-DCD047ABC8ED}">
      <dgm:prSet/>
      <dgm:spPr/>
      <dgm:t>
        <a:bodyPr/>
        <a:lstStyle/>
        <a:p>
          <a:r>
            <a:rPr lang="en-US"/>
            <a:t>Controls how particular services are used</a:t>
          </a:r>
        </a:p>
      </dgm:t>
    </dgm:pt>
    <dgm:pt modelId="{7964AAA9-5031-394B-A36A-9ECE70A87DA0}" type="parTrans" cxnId="{0199FB09-9D58-4343-AA6C-64BC5CF2109B}">
      <dgm:prSet/>
      <dgm:spPr/>
      <dgm:t>
        <a:bodyPr/>
        <a:lstStyle/>
        <a:p>
          <a:endParaRPr lang="en-US"/>
        </a:p>
      </dgm:t>
    </dgm:pt>
    <dgm:pt modelId="{0195CD47-4F5D-A64E-800D-F3B8B002750A}" type="sibTrans" cxnId="{0199FB09-9D58-4343-AA6C-64BC5CF2109B}">
      <dgm:prSet/>
      <dgm:spPr/>
      <dgm:t>
        <a:bodyPr/>
        <a:lstStyle/>
        <a:p>
          <a:endParaRPr lang="en-US"/>
        </a:p>
      </dgm:t>
    </dgm:pt>
    <dgm:pt modelId="{A11BE14F-6F0C-CC42-BA2E-359704EE810B}" type="pres">
      <dgm:prSet presAssocID="{271FFE3D-F3EC-5943-9ADB-4D6C73510FB1}" presName="diagram" presStyleCnt="0">
        <dgm:presLayoutVars>
          <dgm:chPref val="1"/>
          <dgm:dir/>
          <dgm:animOne val="branch"/>
          <dgm:animLvl val="lvl"/>
          <dgm:resizeHandles val="exact"/>
        </dgm:presLayoutVars>
      </dgm:prSet>
      <dgm:spPr/>
    </dgm:pt>
    <dgm:pt modelId="{E3039BB9-A289-9B45-A147-E916CD3CBC2A}" type="pres">
      <dgm:prSet presAssocID="{6796B06B-ACFB-2A43-8273-6EE5FC97CEC3}" presName="root1" presStyleCnt="0"/>
      <dgm:spPr/>
    </dgm:pt>
    <dgm:pt modelId="{63DEE81F-AE94-154E-A5CB-445038BA84A1}" type="pres">
      <dgm:prSet presAssocID="{6796B06B-ACFB-2A43-8273-6EE5FC97CEC3}" presName="LevelOneTextNode" presStyleLbl="node0" presStyleIdx="0" presStyleCnt="1" custScaleY="177975">
        <dgm:presLayoutVars>
          <dgm:chPref val="3"/>
        </dgm:presLayoutVars>
      </dgm:prSet>
      <dgm:spPr/>
    </dgm:pt>
    <dgm:pt modelId="{25305406-C414-DC42-85C0-635F5ABD7BC0}" type="pres">
      <dgm:prSet presAssocID="{6796B06B-ACFB-2A43-8273-6EE5FC97CEC3}" presName="level2hierChild" presStyleCnt="0"/>
      <dgm:spPr/>
    </dgm:pt>
    <dgm:pt modelId="{B66AC637-0DC5-BE42-B498-CA95E0B27E9F}" type="pres">
      <dgm:prSet presAssocID="{9A82AA17-891B-F946-A398-A70688DD742C}" presName="conn2-1" presStyleLbl="parChTrans1D2" presStyleIdx="0" presStyleCnt="4"/>
      <dgm:spPr/>
    </dgm:pt>
    <dgm:pt modelId="{E5053B66-11E5-A947-81E9-86BB4B15FD8C}" type="pres">
      <dgm:prSet presAssocID="{9A82AA17-891B-F946-A398-A70688DD742C}" presName="connTx" presStyleLbl="parChTrans1D2" presStyleIdx="0" presStyleCnt="4"/>
      <dgm:spPr/>
    </dgm:pt>
    <dgm:pt modelId="{47FC834D-776D-4943-AC3E-1D8E6D3507B9}" type="pres">
      <dgm:prSet presAssocID="{0B274640-DA85-B244-ACDF-BB9B4CB620D2}" presName="root2" presStyleCnt="0"/>
      <dgm:spPr/>
    </dgm:pt>
    <dgm:pt modelId="{A4838CB3-8AB1-0B44-86B0-87740F8CF935}" type="pres">
      <dgm:prSet presAssocID="{0B274640-DA85-B244-ACDF-BB9B4CB620D2}" presName="LevelTwoTextNode" presStyleLbl="node2" presStyleIdx="0" presStyleCnt="4">
        <dgm:presLayoutVars>
          <dgm:chPref val="3"/>
        </dgm:presLayoutVars>
      </dgm:prSet>
      <dgm:spPr/>
    </dgm:pt>
    <dgm:pt modelId="{8373F860-B06D-4245-B672-2C85951EB370}" type="pres">
      <dgm:prSet presAssocID="{0B274640-DA85-B244-ACDF-BB9B4CB620D2}" presName="level3hierChild" presStyleCnt="0"/>
      <dgm:spPr/>
    </dgm:pt>
    <dgm:pt modelId="{447E754E-043B-7C41-8E11-CA5DD47F99D2}" type="pres">
      <dgm:prSet presAssocID="{6DA8C0A1-493E-2E4D-BA75-09B5DEAD293C}" presName="conn2-1" presStyleLbl="parChTrans1D3" presStyleIdx="0" presStyleCnt="4"/>
      <dgm:spPr/>
    </dgm:pt>
    <dgm:pt modelId="{8C5BD41C-472F-CF4E-B978-E981F059CB7B}" type="pres">
      <dgm:prSet presAssocID="{6DA8C0A1-493E-2E4D-BA75-09B5DEAD293C}" presName="connTx" presStyleLbl="parChTrans1D3" presStyleIdx="0" presStyleCnt="4"/>
      <dgm:spPr/>
    </dgm:pt>
    <dgm:pt modelId="{0ABE7AEA-91A9-5049-B9E4-19449E6BFA9D}" type="pres">
      <dgm:prSet presAssocID="{3E1FBCDC-A649-0044-9DFC-39902029EC8D}" presName="root2" presStyleCnt="0"/>
      <dgm:spPr/>
    </dgm:pt>
    <dgm:pt modelId="{7C4E1CDD-BC2C-4C4A-9E09-3CB32773D6BD}" type="pres">
      <dgm:prSet presAssocID="{3E1FBCDC-A649-0044-9DFC-39902029EC8D}" presName="LevelTwoTextNode" presStyleLbl="node3" presStyleIdx="0" presStyleCnt="4">
        <dgm:presLayoutVars>
          <dgm:chPref val="3"/>
        </dgm:presLayoutVars>
      </dgm:prSet>
      <dgm:spPr/>
    </dgm:pt>
    <dgm:pt modelId="{A784C40C-1026-B34D-8864-D7487A7CEC5D}" type="pres">
      <dgm:prSet presAssocID="{3E1FBCDC-A649-0044-9DFC-39902029EC8D}" presName="level3hierChild" presStyleCnt="0"/>
      <dgm:spPr/>
    </dgm:pt>
    <dgm:pt modelId="{30451D2E-4625-0440-B279-028B7B84FCF3}" type="pres">
      <dgm:prSet presAssocID="{D6A87B11-6C43-B241-9A9A-72393C40B906}" presName="conn2-1" presStyleLbl="parChTrans1D2" presStyleIdx="1" presStyleCnt="4"/>
      <dgm:spPr/>
    </dgm:pt>
    <dgm:pt modelId="{31DBE22A-8B28-CD41-B249-31D55ECB1114}" type="pres">
      <dgm:prSet presAssocID="{D6A87B11-6C43-B241-9A9A-72393C40B906}" presName="connTx" presStyleLbl="parChTrans1D2" presStyleIdx="1" presStyleCnt="4"/>
      <dgm:spPr/>
    </dgm:pt>
    <dgm:pt modelId="{F5146AAE-3575-4E43-A64A-10C6317B5238}" type="pres">
      <dgm:prSet presAssocID="{AA0F4884-4C73-A94D-9FD9-5B887563349F}" presName="root2" presStyleCnt="0"/>
      <dgm:spPr/>
    </dgm:pt>
    <dgm:pt modelId="{EE21F7BD-8ED4-4644-80A7-9BBA34766598}" type="pres">
      <dgm:prSet presAssocID="{AA0F4884-4C73-A94D-9FD9-5B887563349F}" presName="LevelTwoTextNode" presStyleLbl="node2" presStyleIdx="1" presStyleCnt="4">
        <dgm:presLayoutVars>
          <dgm:chPref val="3"/>
        </dgm:presLayoutVars>
      </dgm:prSet>
      <dgm:spPr/>
    </dgm:pt>
    <dgm:pt modelId="{AB9119AE-E06B-A147-A180-EACE96289124}" type="pres">
      <dgm:prSet presAssocID="{AA0F4884-4C73-A94D-9FD9-5B887563349F}" presName="level3hierChild" presStyleCnt="0"/>
      <dgm:spPr/>
    </dgm:pt>
    <dgm:pt modelId="{7D61C4D2-01D6-6543-B5DE-2C170702476A}" type="pres">
      <dgm:prSet presAssocID="{B4CF3534-C01C-7146-B3F1-197BE6C29722}" presName="conn2-1" presStyleLbl="parChTrans1D3" presStyleIdx="1" presStyleCnt="4"/>
      <dgm:spPr/>
    </dgm:pt>
    <dgm:pt modelId="{A9285CD5-64CD-DC46-A35A-B587C7180364}" type="pres">
      <dgm:prSet presAssocID="{B4CF3534-C01C-7146-B3F1-197BE6C29722}" presName="connTx" presStyleLbl="parChTrans1D3" presStyleIdx="1" presStyleCnt="4"/>
      <dgm:spPr/>
    </dgm:pt>
    <dgm:pt modelId="{E72BA06D-2397-AA49-934B-43EE09BE71E9}" type="pres">
      <dgm:prSet presAssocID="{946127DB-4C6F-AC45-824C-5D5472E1F8BC}" presName="root2" presStyleCnt="0"/>
      <dgm:spPr/>
    </dgm:pt>
    <dgm:pt modelId="{35D25DE8-CA49-0848-83A3-C664FE5B4F82}" type="pres">
      <dgm:prSet presAssocID="{946127DB-4C6F-AC45-824C-5D5472E1F8BC}" presName="LevelTwoTextNode" presStyleLbl="node3" presStyleIdx="1" presStyleCnt="4">
        <dgm:presLayoutVars>
          <dgm:chPref val="3"/>
        </dgm:presLayoutVars>
      </dgm:prSet>
      <dgm:spPr/>
    </dgm:pt>
    <dgm:pt modelId="{C1E5629E-F400-C147-8D6D-77CE2977FB93}" type="pres">
      <dgm:prSet presAssocID="{946127DB-4C6F-AC45-824C-5D5472E1F8BC}" presName="level3hierChild" presStyleCnt="0"/>
      <dgm:spPr/>
    </dgm:pt>
    <dgm:pt modelId="{8A80EB2B-E1B2-A640-A631-9E753F06AB23}" type="pres">
      <dgm:prSet presAssocID="{32652EB2-DCC0-604F-AC2B-43EE917B889F}" presName="conn2-1" presStyleLbl="parChTrans1D2" presStyleIdx="2" presStyleCnt="4"/>
      <dgm:spPr/>
    </dgm:pt>
    <dgm:pt modelId="{AC3F8D6A-865B-B14E-87FA-5DCBE59744A6}" type="pres">
      <dgm:prSet presAssocID="{32652EB2-DCC0-604F-AC2B-43EE917B889F}" presName="connTx" presStyleLbl="parChTrans1D2" presStyleIdx="2" presStyleCnt="4"/>
      <dgm:spPr/>
    </dgm:pt>
    <dgm:pt modelId="{AF73A61B-8275-EB4E-B17E-BAA50D37AEA5}" type="pres">
      <dgm:prSet presAssocID="{B2D191AD-781E-D644-8703-000A843B0176}" presName="root2" presStyleCnt="0"/>
      <dgm:spPr/>
    </dgm:pt>
    <dgm:pt modelId="{69E3ED14-D34A-6E4C-8468-FBE32A7241BE}" type="pres">
      <dgm:prSet presAssocID="{B2D191AD-781E-D644-8703-000A843B0176}" presName="LevelTwoTextNode" presStyleLbl="node2" presStyleIdx="2" presStyleCnt="4">
        <dgm:presLayoutVars>
          <dgm:chPref val="3"/>
        </dgm:presLayoutVars>
      </dgm:prSet>
      <dgm:spPr/>
    </dgm:pt>
    <dgm:pt modelId="{0986A26F-E309-EC4D-A1AF-8C4A95BC2384}" type="pres">
      <dgm:prSet presAssocID="{B2D191AD-781E-D644-8703-000A843B0176}" presName="level3hierChild" presStyleCnt="0"/>
      <dgm:spPr/>
    </dgm:pt>
    <dgm:pt modelId="{AC5AA22A-E314-5644-9553-29C4FCAC0310}" type="pres">
      <dgm:prSet presAssocID="{BB072995-9F1C-7E4D-8318-5E82C77E824B}" presName="conn2-1" presStyleLbl="parChTrans1D3" presStyleIdx="2" presStyleCnt="4"/>
      <dgm:spPr/>
    </dgm:pt>
    <dgm:pt modelId="{6960745C-BC5E-254C-960C-EF43C36D66E0}" type="pres">
      <dgm:prSet presAssocID="{BB072995-9F1C-7E4D-8318-5E82C77E824B}" presName="connTx" presStyleLbl="parChTrans1D3" presStyleIdx="2" presStyleCnt="4"/>
      <dgm:spPr/>
    </dgm:pt>
    <dgm:pt modelId="{7D26B851-3005-9641-9976-B4EFBB10365A}" type="pres">
      <dgm:prSet presAssocID="{62B4A430-90A2-F04D-9946-60DF5A1E971A}" presName="root2" presStyleCnt="0"/>
      <dgm:spPr/>
    </dgm:pt>
    <dgm:pt modelId="{0A0EE348-67EC-6B4E-9C2A-D1441DD51951}" type="pres">
      <dgm:prSet presAssocID="{62B4A430-90A2-F04D-9946-60DF5A1E971A}" presName="LevelTwoTextNode" presStyleLbl="node3" presStyleIdx="2" presStyleCnt="4">
        <dgm:presLayoutVars>
          <dgm:chPref val="3"/>
        </dgm:presLayoutVars>
      </dgm:prSet>
      <dgm:spPr/>
    </dgm:pt>
    <dgm:pt modelId="{F96C61CD-57E7-EE48-AC40-3E6985CAEF86}" type="pres">
      <dgm:prSet presAssocID="{62B4A430-90A2-F04D-9946-60DF5A1E971A}" presName="level3hierChild" presStyleCnt="0"/>
      <dgm:spPr/>
    </dgm:pt>
    <dgm:pt modelId="{D8FE73AD-1797-4849-943E-322D43278299}" type="pres">
      <dgm:prSet presAssocID="{AE1C762E-A838-A941-9014-79E9A2B014E0}" presName="conn2-1" presStyleLbl="parChTrans1D2" presStyleIdx="3" presStyleCnt="4"/>
      <dgm:spPr/>
    </dgm:pt>
    <dgm:pt modelId="{8916DEEA-6A0F-2343-8F08-F203F6FFCEB3}" type="pres">
      <dgm:prSet presAssocID="{AE1C762E-A838-A941-9014-79E9A2B014E0}" presName="connTx" presStyleLbl="parChTrans1D2" presStyleIdx="3" presStyleCnt="4"/>
      <dgm:spPr/>
    </dgm:pt>
    <dgm:pt modelId="{402BAD9E-FB9B-4445-B5D5-C0BDA32DA430}" type="pres">
      <dgm:prSet presAssocID="{680F7E7D-E37C-6242-8233-3A7F3B2A0B35}" presName="root2" presStyleCnt="0"/>
      <dgm:spPr/>
    </dgm:pt>
    <dgm:pt modelId="{BD462CA2-FDDE-1447-9022-00E08A03765F}" type="pres">
      <dgm:prSet presAssocID="{680F7E7D-E37C-6242-8233-3A7F3B2A0B35}" presName="LevelTwoTextNode" presStyleLbl="node2" presStyleIdx="3" presStyleCnt="4">
        <dgm:presLayoutVars>
          <dgm:chPref val="3"/>
        </dgm:presLayoutVars>
      </dgm:prSet>
      <dgm:spPr/>
    </dgm:pt>
    <dgm:pt modelId="{BC7D3232-8F8C-2045-B764-C0108DFF6AD7}" type="pres">
      <dgm:prSet presAssocID="{680F7E7D-E37C-6242-8233-3A7F3B2A0B35}" presName="level3hierChild" presStyleCnt="0"/>
      <dgm:spPr/>
    </dgm:pt>
    <dgm:pt modelId="{80323922-4431-3240-902B-55F62A54B92A}" type="pres">
      <dgm:prSet presAssocID="{7964AAA9-5031-394B-A36A-9ECE70A87DA0}" presName="conn2-1" presStyleLbl="parChTrans1D3" presStyleIdx="3" presStyleCnt="4"/>
      <dgm:spPr/>
    </dgm:pt>
    <dgm:pt modelId="{482BBD02-199E-FE45-949A-2FF039ABED64}" type="pres">
      <dgm:prSet presAssocID="{7964AAA9-5031-394B-A36A-9ECE70A87DA0}" presName="connTx" presStyleLbl="parChTrans1D3" presStyleIdx="3" presStyleCnt="4"/>
      <dgm:spPr/>
    </dgm:pt>
    <dgm:pt modelId="{C78C0A81-FA33-5C43-AB15-0BDEC323DAD8}" type="pres">
      <dgm:prSet presAssocID="{64D7B97F-F55D-9647-96BC-DCD047ABC8ED}" presName="root2" presStyleCnt="0"/>
      <dgm:spPr/>
    </dgm:pt>
    <dgm:pt modelId="{A97BBAFC-27ED-9D4E-A156-5E769F5B724F}" type="pres">
      <dgm:prSet presAssocID="{64D7B97F-F55D-9647-96BC-DCD047ABC8ED}" presName="LevelTwoTextNode" presStyleLbl="node3" presStyleIdx="3" presStyleCnt="4">
        <dgm:presLayoutVars>
          <dgm:chPref val="3"/>
        </dgm:presLayoutVars>
      </dgm:prSet>
      <dgm:spPr/>
    </dgm:pt>
    <dgm:pt modelId="{DF245E72-3AEC-F34C-8F07-0C572C835D2C}" type="pres">
      <dgm:prSet presAssocID="{64D7B97F-F55D-9647-96BC-DCD047ABC8ED}" presName="level3hierChild" presStyleCnt="0"/>
      <dgm:spPr/>
    </dgm:pt>
  </dgm:ptLst>
  <dgm:cxnLst>
    <dgm:cxn modelId="{74DFA200-36F6-5C46-B659-DD0CE408BA1B}" type="presOf" srcId="{6796B06B-ACFB-2A43-8273-6EE5FC97CEC3}" destId="{63DEE81F-AE94-154E-A5CB-445038BA84A1}" srcOrd="0" destOrd="0" presId="urn:microsoft.com/office/officeart/2005/8/layout/hierarchy2"/>
    <dgm:cxn modelId="{64469805-A19E-3D48-A121-EBD53250FA40}" type="presOf" srcId="{6DA8C0A1-493E-2E4D-BA75-09B5DEAD293C}" destId="{8C5BD41C-472F-CF4E-B978-E981F059CB7B}" srcOrd="1" destOrd="0" presId="urn:microsoft.com/office/officeart/2005/8/layout/hierarchy2"/>
    <dgm:cxn modelId="{0199FB09-9D58-4343-AA6C-64BC5CF2109B}" srcId="{680F7E7D-E37C-6242-8233-3A7F3B2A0B35}" destId="{64D7B97F-F55D-9647-96BC-DCD047ABC8ED}" srcOrd="0" destOrd="0" parTransId="{7964AAA9-5031-394B-A36A-9ECE70A87DA0}" sibTransId="{0195CD47-4F5D-A64E-800D-F3B8B002750A}"/>
    <dgm:cxn modelId="{E31B3413-DA18-2344-AB1F-77AF2CAB4705}" type="presOf" srcId="{9A82AA17-891B-F946-A398-A70688DD742C}" destId="{E5053B66-11E5-A947-81E9-86BB4B15FD8C}" srcOrd="1" destOrd="0" presId="urn:microsoft.com/office/officeart/2005/8/layout/hierarchy2"/>
    <dgm:cxn modelId="{F5BE0916-3C7A-8942-AB50-EC1473201438}" type="presOf" srcId="{32652EB2-DCC0-604F-AC2B-43EE917B889F}" destId="{AC3F8D6A-865B-B14E-87FA-5DCBE59744A6}" srcOrd="1" destOrd="0" presId="urn:microsoft.com/office/officeart/2005/8/layout/hierarchy2"/>
    <dgm:cxn modelId="{10FDED27-676D-1547-BF8C-8A01AFEC81BD}" type="presOf" srcId="{D6A87B11-6C43-B241-9A9A-72393C40B906}" destId="{30451D2E-4625-0440-B279-028B7B84FCF3}" srcOrd="0" destOrd="0" presId="urn:microsoft.com/office/officeart/2005/8/layout/hierarchy2"/>
    <dgm:cxn modelId="{5D66D52C-8B03-4442-8684-1E9CFBEA2DA6}" srcId="{6796B06B-ACFB-2A43-8273-6EE5FC97CEC3}" destId="{680F7E7D-E37C-6242-8233-3A7F3B2A0B35}" srcOrd="3" destOrd="0" parTransId="{AE1C762E-A838-A941-9014-79E9A2B014E0}" sibTransId="{12239095-A212-384C-BEBC-1B5D6F220235}"/>
    <dgm:cxn modelId="{112A662E-D949-C343-908F-F7BE566FBD71}" type="presOf" srcId="{B2D191AD-781E-D644-8703-000A843B0176}" destId="{69E3ED14-D34A-6E4C-8468-FBE32A7241BE}" srcOrd="0" destOrd="0" presId="urn:microsoft.com/office/officeart/2005/8/layout/hierarchy2"/>
    <dgm:cxn modelId="{BFA74B31-BFB2-834F-9C20-814D8AE87997}" type="presOf" srcId="{AE1C762E-A838-A941-9014-79E9A2B014E0}" destId="{D8FE73AD-1797-4849-943E-322D43278299}" srcOrd="0" destOrd="0" presId="urn:microsoft.com/office/officeart/2005/8/layout/hierarchy2"/>
    <dgm:cxn modelId="{855F7638-0423-7E47-B6C8-6E6DA1CBF4CA}" type="presOf" srcId="{B4CF3534-C01C-7146-B3F1-197BE6C29722}" destId="{A9285CD5-64CD-DC46-A35A-B587C7180364}" srcOrd="1" destOrd="0" presId="urn:microsoft.com/office/officeart/2005/8/layout/hierarchy2"/>
    <dgm:cxn modelId="{6D5EE546-53BD-644D-8A35-29E492D81C85}" type="presOf" srcId="{AA0F4884-4C73-A94D-9FD9-5B887563349F}" destId="{EE21F7BD-8ED4-4644-80A7-9BBA34766598}" srcOrd="0" destOrd="0" presId="urn:microsoft.com/office/officeart/2005/8/layout/hierarchy2"/>
    <dgm:cxn modelId="{0BD6BA50-E6F3-CA43-A7E2-4F519AF10B81}" type="presOf" srcId="{6DA8C0A1-493E-2E4D-BA75-09B5DEAD293C}" destId="{447E754E-043B-7C41-8E11-CA5DD47F99D2}" srcOrd="0" destOrd="0" presId="urn:microsoft.com/office/officeart/2005/8/layout/hierarchy2"/>
    <dgm:cxn modelId="{7E1EF853-E0F4-9D4B-8CB9-1D0841CBD744}" type="presOf" srcId="{7964AAA9-5031-394B-A36A-9ECE70A87DA0}" destId="{482BBD02-199E-FE45-949A-2FF039ABED64}" srcOrd="1" destOrd="0" presId="urn:microsoft.com/office/officeart/2005/8/layout/hierarchy2"/>
    <dgm:cxn modelId="{60B46F5B-7F40-5848-94C7-5B01B3664D2A}" type="presOf" srcId="{64D7B97F-F55D-9647-96BC-DCD047ABC8ED}" destId="{A97BBAFC-27ED-9D4E-A156-5E769F5B724F}" srcOrd="0" destOrd="0" presId="urn:microsoft.com/office/officeart/2005/8/layout/hierarchy2"/>
    <dgm:cxn modelId="{195F9061-3C17-4949-9AAA-A01FCCE34DE5}" type="presOf" srcId="{9A82AA17-891B-F946-A398-A70688DD742C}" destId="{B66AC637-0DC5-BE42-B498-CA95E0B27E9F}" srcOrd="0" destOrd="0" presId="urn:microsoft.com/office/officeart/2005/8/layout/hierarchy2"/>
    <dgm:cxn modelId="{905EA765-61B7-4044-8BD1-7FAEBBBAFFEA}" type="presOf" srcId="{B4CF3534-C01C-7146-B3F1-197BE6C29722}" destId="{7D61C4D2-01D6-6543-B5DE-2C170702476A}" srcOrd="0" destOrd="0" presId="urn:microsoft.com/office/officeart/2005/8/layout/hierarchy2"/>
    <dgm:cxn modelId="{3BA24F69-9AA3-C94F-9EBB-B84AC3E9F4CB}" srcId="{0B274640-DA85-B244-ACDF-BB9B4CB620D2}" destId="{3E1FBCDC-A649-0044-9DFC-39902029EC8D}" srcOrd="0" destOrd="0" parTransId="{6DA8C0A1-493E-2E4D-BA75-09B5DEAD293C}" sibTransId="{DC956B3F-A659-5D4F-894E-DAE46C093A23}"/>
    <dgm:cxn modelId="{4E047873-3346-8B41-A70F-E14805A564E7}" type="presOf" srcId="{7964AAA9-5031-394B-A36A-9ECE70A87DA0}" destId="{80323922-4431-3240-902B-55F62A54B92A}" srcOrd="0" destOrd="0" presId="urn:microsoft.com/office/officeart/2005/8/layout/hierarchy2"/>
    <dgm:cxn modelId="{96C0CB87-C00A-0D4C-AAB6-822EF9073C37}" type="presOf" srcId="{D6A87B11-6C43-B241-9A9A-72393C40B906}" destId="{31DBE22A-8B28-CD41-B249-31D55ECB1114}" srcOrd="1" destOrd="0" presId="urn:microsoft.com/office/officeart/2005/8/layout/hierarchy2"/>
    <dgm:cxn modelId="{44D5D58E-F07D-9C4E-9C0A-DE1CADBD3180}" type="presOf" srcId="{62B4A430-90A2-F04D-9946-60DF5A1E971A}" destId="{0A0EE348-67EC-6B4E-9C2A-D1441DD51951}" srcOrd="0" destOrd="0" presId="urn:microsoft.com/office/officeart/2005/8/layout/hierarchy2"/>
    <dgm:cxn modelId="{941DE59B-ADAC-4647-ADC0-59977955218B}" srcId="{271FFE3D-F3EC-5943-9ADB-4D6C73510FB1}" destId="{6796B06B-ACFB-2A43-8273-6EE5FC97CEC3}" srcOrd="0" destOrd="0" parTransId="{FDEDE17C-BC87-2F41-B929-4F77E1C45D2E}" sibTransId="{7BC0384C-5F03-DD40-9C8B-CF596377B4D1}"/>
    <dgm:cxn modelId="{566DD39F-E088-BB47-8A97-0DE9E739B431}" type="presOf" srcId="{680F7E7D-E37C-6242-8233-3A7F3B2A0B35}" destId="{BD462CA2-FDDE-1447-9022-00E08A03765F}" srcOrd="0" destOrd="0" presId="urn:microsoft.com/office/officeart/2005/8/layout/hierarchy2"/>
    <dgm:cxn modelId="{A2CF13AE-D338-864A-A698-BA422AA56F10}" type="presOf" srcId="{BB072995-9F1C-7E4D-8318-5E82C77E824B}" destId="{AC5AA22A-E314-5644-9553-29C4FCAC0310}" srcOrd="0" destOrd="0" presId="urn:microsoft.com/office/officeart/2005/8/layout/hierarchy2"/>
    <dgm:cxn modelId="{64D05FAF-F4A3-8241-83D0-A7E1E0640A17}" type="presOf" srcId="{AE1C762E-A838-A941-9014-79E9A2B014E0}" destId="{8916DEEA-6A0F-2343-8F08-F203F6FFCEB3}" srcOrd="1" destOrd="0" presId="urn:microsoft.com/office/officeart/2005/8/layout/hierarchy2"/>
    <dgm:cxn modelId="{A53873BF-E307-B94D-A6D6-81BE3DFAC593}" type="presOf" srcId="{3E1FBCDC-A649-0044-9DFC-39902029EC8D}" destId="{7C4E1CDD-BC2C-4C4A-9E09-3CB32773D6BD}" srcOrd="0" destOrd="0" presId="urn:microsoft.com/office/officeart/2005/8/layout/hierarchy2"/>
    <dgm:cxn modelId="{1005B7C9-8C7A-5143-BB1C-8031DF4A25C0}" srcId="{6796B06B-ACFB-2A43-8273-6EE5FC97CEC3}" destId="{0B274640-DA85-B244-ACDF-BB9B4CB620D2}" srcOrd="0" destOrd="0" parTransId="{9A82AA17-891B-F946-A398-A70688DD742C}" sibTransId="{26780AEF-49FD-0740-A2B6-24776DD74D01}"/>
    <dgm:cxn modelId="{455D06CB-337F-8F47-88D7-A62A4E9DE847}" srcId="{6796B06B-ACFB-2A43-8273-6EE5FC97CEC3}" destId="{B2D191AD-781E-D644-8703-000A843B0176}" srcOrd="2" destOrd="0" parTransId="{32652EB2-DCC0-604F-AC2B-43EE917B889F}" sibTransId="{4CE7F398-0B58-F34A-B694-20CE4BF05931}"/>
    <dgm:cxn modelId="{1EF649CB-E598-6D49-8B10-AF4B7A0B3487}" srcId="{6796B06B-ACFB-2A43-8273-6EE5FC97CEC3}" destId="{AA0F4884-4C73-A94D-9FD9-5B887563349F}" srcOrd="1" destOrd="0" parTransId="{D6A87B11-6C43-B241-9A9A-72393C40B906}" sibTransId="{222F00B1-DE8B-BB41-A005-F6239E4F710A}"/>
    <dgm:cxn modelId="{E8DEEACF-A89E-D944-B2EF-56BAA97956F0}" type="presOf" srcId="{271FFE3D-F3EC-5943-9ADB-4D6C73510FB1}" destId="{A11BE14F-6F0C-CC42-BA2E-359704EE810B}" srcOrd="0" destOrd="0" presId="urn:microsoft.com/office/officeart/2005/8/layout/hierarchy2"/>
    <dgm:cxn modelId="{F83F0FDA-B981-2749-9625-7F3CB9355990}" srcId="{B2D191AD-781E-D644-8703-000A843B0176}" destId="{62B4A430-90A2-F04D-9946-60DF5A1E971A}" srcOrd="0" destOrd="0" parTransId="{BB072995-9F1C-7E4D-8318-5E82C77E824B}" sibTransId="{D2110858-8603-C940-80B8-6B74682A3CCE}"/>
    <dgm:cxn modelId="{B643C8DE-DD7E-734A-B0ED-370D6EBA0308}" type="presOf" srcId="{32652EB2-DCC0-604F-AC2B-43EE917B889F}" destId="{8A80EB2B-E1B2-A640-A631-9E753F06AB23}" srcOrd="0" destOrd="0" presId="urn:microsoft.com/office/officeart/2005/8/layout/hierarchy2"/>
    <dgm:cxn modelId="{678470DF-D03C-D042-AC2A-7F3F12771D04}" srcId="{AA0F4884-4C73-A94D-9FD9-5B887563349F}" destId="{946127DB-4C6F-AC45-824C-5D5472E1F8BC}" srcOrd="0" destOrd="0" parTransId="{B4CF3534-C01C-7146-B3F1-197BE6C29722}" sibTransId="{E90276E9-D5E3-764E-BC58-E788F0635811}"/>
    <dgm:cxn modelId="{D12411EB-87AF-1E40-BCF6-BC55A3DF9076}" type="presOf" srcId="{0B274640-DA85-B244-ACDF-BB9B4CB620D2}" destId="{A4838CB3-8AB1-0B44-86B0-87740F8CF935}" srcOrd="0" destOrd="0" presId="urn:microsoft.com/office/officeart/2005/8/layout/hierarchy2"/>
    <dgm:cxn modelId="{CEC8D2EB-CE10-7246-88E1-FA93DF51353C}" type="presOf" srcId="{946127DB-4C6F-AC45-824C-5D5472E1F8BC}" destId="{35D25DE8-CA49-0848-83A3-C664FE5B4F82}" srcOrd="0" destOrd="0" presId="urn:microsoft.com/office/officeart/2005/8/layout/hierarchy2"/>
    <dgm:cxn modelId="{208325FC-1EBE-BF47-9B43-98F8BC528CDB}" type="presOf" srcId="{BB072995-9F1C-7E4D-8318-5E82C77E824B}" destId="{6960745C-BC5E-254C-960C-EF43C36D66E0}" srcOrd="1" destOrd="0" presId="urn:microsoft.com/office/officeart/2005/8/layout/hierarchy2"/>
    <dgm:cxn modelId="{2392E6EB-3FC4-5741-A6FD-BB7864698430}" type="presParOf" srcId="{A11BE14F-6F0C-CC42-BA2E-359704EE810B}" destId="{E3039BB9-A289-9B45-A147-E916CD3CBC2A}" srcOrd="0" destOrd="0" presId="urn:microsoft.com/office/officeart/2005/8/layout/hierarchy2"/>
    <dgm:cxn modelId="{BEB90A6C-6E2E-6942-A074-651EA2628855}" type="presParOf" srcId="{E3039BB9-A289-9B45-A147-E916CD3CBC2A}" destId="{63DEE81F-AE94-154E-A5CB-445038BA84A1}" srcOrd="0" destOrd="0" presId="urn:microsoft.com/office/officeart/2005/8/layout/hierarchy2"/>
    <dgm:cxn modelId="{477BB01F-449D-F14D-8808-BCE312EF16F8}" type="presParOf" srcId="{E3039BB9-A289-9B45-A147-E916CD3CBC2A}" destId="{25305406-C414-DC42-85C0-635F5ABD7BC0}" srcOrd="1" destOrd="0" presId="urn:microsoft.com/office/officeart/2005/8/layout/hierarchy2"/>
    <dgm:cxn modelId="{1662115E-78E8-4A4F-95AC-0BB5A5B70ACC}" type="presParOf" srcId="{25305406-C414-DC42-85C0-635F5ABD7BC0}" destId="{B66AC637-0DC5-BE42-B498-CA95E0B27E9F}" srcOrd="0" destOrd="0" presId="urn:microsoft.com/office/officeart/2005/8/layout/hierarchy2"/>
    <dgm:cxn modelId="{E2E4412A-86FA-7B4F-8E87-51C494B4522B}" type="presParOf" srcId="{B66AC637-0DC5-BE42-B498-CA95E0B27E9F}" destId="{E5053B66-11E5-A947-81E9-86BB4B15FD8C}" srcOrd="0" destOrd="0" presId="urn:microsoft.com/office/officeart/2005/8/layout/hierarchy2"/>
    <dgm:cxn modelId="{635C953D-1ED1-BC4F-9F29-814D3930E781}" type="presParOf" srcId="{25305406-C414-DC42-85C0-635F5ABD7BC0}" destId="{47FC834D-776D-4943-AC3E-1D8E6D3507B9}" srcOrd="1" destOrd="0" presId="urn:microsoft.com/office/officeart/2005/8/layout/hierarchy2"/>
    <dgm:cxn modelId="{7BDCF6D3-4392-D747-9CE4-7440984232D1}" type="presParOf" srcId="{47FC834D-776D-4943-AC3E-1D8E6D3507B9}" destId="{A4838CB3-8AB1-0B44-86B0-87740F8CF935}" srcOrd="0" destOrd="0" presId="urn:microsoft.com/office/officeart/2005/8/layout/hierarchy2"/>
    <dgm:cxn modelId="{57BB5DF8-7C28-B441-8AA8-C9A2AE12F7C7}" type="presParOf" srcId="{47FC834D-776D-4943-AC3E-1D8E6D3507B9}" destId="{8373F860-B06D-4245-B672-2C85951EB370}" srcOrd="1" destOrd="0" presId="urn:microsoft.com/office/officeart/2005/8/layout/hierarchy2"/>
    <dgm:cxn modelId="{64FB7336-A274-BA47-8A36-F067E18FF180}" type="presParOf" srcId="{8373F860-B06D-4245-B672-2C85951EB370}" destId="{447E754E-043B-7C41-8E11-CA5DD47F99D2}" srcOrd="0" destOrd="0" presId="urn:microsoft.com/office/officeart/2005/8/layout/hierarchy2"/>
    <dgm:cxn modelId="{FEAB6C31-868B-F540-8111-3CD2F24E8781}" type="presParOf" srcId="{447E754E-043B-7C41-8E11-CA5DD47F99D2}" destId="{8C5BD41C-472F-CF4E-B978-E981F059CB7B}" srcOrd="0" destOrd="0" presId="urn:microsoft.com/office/officeart/2005/8/layout/hierarchy2"/>
    <dgm:cxn modelId="{4F718640-F884-4340-8A04-E160AA772234}" type="presParOf" srcId="{8373F860-B06D-4245-B672-2C85951EB370}" destId="{0ABE7AEA-91A9-5049-B9E4-19449E6BFA9D}" srcOrd="1" destOrd="0" presId="urn:microsoft.com/office/officeart/2005/8/layout/hierarchy2"/>
    <dgm:cxn modelId="{AC11E101-F7A2-AB41-8F93-8388D74F082B}" type="presParOf" srcId="{0ABE7AEA-91A9-5049-B9E4-19449E6BFA9D}" destId="{7C4E1CDD-BC2C-4C4A-9E09-3CB32773D6BD}" srcOrd="0" destOrd="0" presId="urn:microsoft.com/office/officeart/2005/8/layout/hierarchy2"/>
    <dgm:cxn modelId="{067ACE11-248D-C34F-90B7-52E572FF8725}" type="presParOf" srcId="{0ABE7AEA-91A9-5049-B9E4-19449E6BFA9D}" destId="{A784C40C-1026-B34D-8864-D7487A7CEC5D}" srcOrd="1" destOrd="0" presId="urn:microsoft.com/office/officeart/2005/8/layout/hierarchy2"/>
    <dgm:cxn modelId="{3AC73668-BA2A-B74E-9F3F-495B48EDAD15}" type="presParOf" srcId="{25305406-C414-DC42-85C0-635F5ABD7BC0}" destId="{30451D2E-4625-0440-B279-028B7B84FCF3}" srcOrd="2" destOrd="0" presId="urn:microsoft.com/office/officeart/2005/8/layout/hierarchy2"/>
    <dgm:cxn modelId="{3443CF9A-F667-2242-94B2-0D2F5F6229B7}" type="presParOf" srcId="{30451D2E-4625-0440-B279-028B7B84FCF3}" destId="{31DBE22A-8B28-CD41-B249-31D55ECB1114}" srcOrd="0" destOrd="0" presId="urn:microsoft.com/office/officeart/2005/8/layout/hierarchy2"/>
    <dgm:cxn modelId="{CFAF299E-3ED5-2F41-A8F5-068A65D77577}" type="presParOf" srcId="{25305406-C414-DC42-85C0-635F5ABD7BC0}" destId="{F5146AAE-3575-4E43-A64A-10C6317B5238}" srcOrd="3" destOrd="0" presId="urn:microsoft.com/office/officeart/2005/8/layout/hierarchy2"/>
    <dgm:cxn modelId="{BD1AEE6F-8B1C-2E41-BE31-D21A2C701330}" type="presParOf" srcId="{F5146AAE-3575-4E43-A64A-10C6317B5238}" destId="{EE21F7BD-8ED4-4644-80A7-9BBA34766598}" srcOrd="0" destOrd="0" presId="urn:microsoft.com/office/officeart/2005/8/layout/hierarchy2"/>
    <dgm:cxn modelId="{328745EF-B3C4-6542-8564-8006D34EDEFD}" type="presParOf" srcId="{F5146AAE-3575-4E43-A64A-10C6317B5238}" destId="{AB9119AE-E06B-A147-A180-EACE96289124}" srcOrd="1" destOrd="0" presId="urn:microsoft.com/office/officeart/2005/8/layout/hierarchy2"/>
    <dgm:cxn modelId="{72DE2C8F-3659-F247-90DC-38406B06F30A}" type="presParOf" srcId="{AB9119AE-E06B-A147-A180-EACE96289124}" destId="{7D61C4D2-01D6-6543-B5DE-2C170702476A}" srcOrd="0" destOrd="0" presId="urn:microsoft.com/office/officeart/2005/8/layout/hierarchy2"/>
    <dgm:cxn modelId="{3DD14475-0DDD-8341-8E6B-D9CCC99CD334}" type="presParOf" srcId="{7D61C4D2-01D6-6543-B5DE-2C170702476A}" destId="{A9285CD5-64CD-DC46-A35A-B587C7180364}" srcOrd="0" destOrd="0" presId="urn:microsoft.com/office/officeart/2005/8/layout/hierarchy2"/>
    <dgm:cxn modelId="{F9FF1CE4-EC98-304D-81FD-73D0D0846AD0}" type="presParOf" srcId="{AB9119AE-E06B-A147-A180-EACE96289124}" destId="{E72BA06D-2397-AA49-934B-43EE09BE71E9}" srcOrd="1" destOrd="0" presId="urn:microsoft.com/office/officeart/2005/8/layout/hierarchy2"/>
    <dgm:cxn modelId="{AD086A11-2AE1-6440-A4CA-8F7ADEE2BF9E}" type="presParOf" srcId="{E72BA06D-2397-AA49-934B-43EE09BE71E9}" destId="{35D25DE8-CA49-0848-83A3-C664FE5B4F82}" srcOrd="0" destOrd="0" presId="urn:microsoft.com/office/officeart/2005/8/layout/hierarchy2"/>
    <dgm:cxn modelId="{087E8225-FF05-854C-BD23-DB27B98527A0}" type="presParOf" srcId="{E72BA06D-2397-AA49-934B-43EE09BE71E9}" destId="{C1E5629E-F400-C147-8D6D-77CE2977FB93}" srcOrd="1" destOrd="0" presId="urn:microsoft.com/office/officeart/2005/8/layout/hierarchy2"/>
    <dgm:cxn modelId="{0C14C6F9-E008-7E4B-9B9E-C52D7F49A472}" type="presParOf" srcId="{25305406-C414-DC42-85C0-635F5ABD7BC0}" destId="{8A80EB2B-E1B2-A640-A631-9E753F06AB23}" srcOrd="4" destOrd="0" presId="urn:microsoft.com/office/officeart/2005/8/layout/hierarchy2"/>
    <dgm:cxn modelId="{0D59C86A-8F96-B240-81DE-843F90632595}" type="presParOf" srcId="{8A80EB2B-E1B2-A640-A631-9E753F06AB23}" destId="{AC3F8D6A-865B-B14E-87FA-5DCBE59744A6}" srcOrd="0" destOrd="0" presId="urn:microsoft.com/office/officeart/2005/8/layout/hierarchy2"/>
    <dgm:cxn modelId="{C055D6A9-E1BE-6B4D-9F4A-0F8824F62D39}" type="presParOf" srcId="{25305406-C414-DC42-85C0-635F5ABD7BC0}" destId="{AF73A61B-8275-EB4E-B17E-BAA50D37AEA5}" srcOrd="5" destOrd="0" presId="urn:microsoft.com/office/officeart/2005/8/layout/hierarchy2"/>
    <dgm:cxn modelId="{4C0EA0DD-ED0C-9940-95F7-46AED4B329CE}" type="presParOf" srcId="{AF73A61B-8275-EB4E-B17E-BAA50D37AEA5}" destId="{69E3ED14-D34A-6E4C-8468-FBE32A7241BE}" srcOrd="0" destOrd="0" presId="urn:microsoft.com/office/officeart/2005/8/layout/hierarchy2"/>
    <dgm:cxn modelId="{0C70FCB2-A079-D245-B083-592FEF1A5A58}" type="presParOf" srcId="{AF73A61B-8275-EB4E-B17E-BAA50D37AEA5}" destId="{0986A26F-E309-EC4D-A1AF-8C4A95BC2384}" srcOrd="1" destOrd="0" presId="urn:microsoft.com/office/officeart/2005/8/layout/hierarchy2"/>
    <dgm:cxn modelId="{2A829C6B-3C14-3849-A6F5-55B92B542D90}" type="presParOf" srcId="{0986A26F-E309-EC4D-A1AF-8C4A95BC2384}" destId="{AC5AA22A-E314-5644-9553-29C4FCAC0310}" srcOrd="0" destOrd="0" presId="urn:microsoft.com/office/officeart/2005/8/layout/hierarchy2"/>
    <dgm:cxn modelId="{EAFB095C-001F-2147-B0A5-38A6427AF6E8}" type="presParOf" srcId="{AC5AA22A-E314-5644-9553-29C4FCAC0310}" destId="{6960745C-BC5E-254C-960C-EF43C36D66E0}" srcOrd="0" destOrd="0" presId="urn:microsoft.com/office/officeart/2005/8/layout/hierarchy2"/>
    <dgm:cxn modelId="{E9553ABD-97BB-EB47-99D8-22CB2F92BDBC}" type="presParOf" srcId="{0986A26F-E309-EC4D-A1AF-8C4A95BC2384}" destId="{7D26B851-3005-9641-9976-B4EFBB10365A}" srcOrd="1" destOrd="0" presId="urn:microsoft.com/office/officeart/2005/8/layout/hierarchy2"/>
    <dgm:cxn modelId="{597692EF-1450-144C-8193-FF91332F2201}" type="presParOf" srcId="{7D26B851-3005-9641-9976-B4EFBB10365A}" destId="{0A0EE348-67EC-6B4E-9C2A-D1441DD51951}" srcOrd="0" destOrd="0" presId="urn:microsoft.com/office/officeart/2005/8/layout/hierarchy2"/>
    <dgm:cxn modelId="{CCAD9622-B532-9343-B1A8-335AB83819B0}" type="presParOf" srcId="{7D26B851-3005-9641-9976-B4EFBB10365A}" destId="{F96C61CD-57E7-EE48-AC40-3E6985CAEF86}" srcOrd="1" destOrd="0" presId="urn:microsoft.com/office/officeart/2005/8/layout/hierarchy2"/>
    <dgm:cxn modelId="{520CA7E3-7E84-BE48-ACFE-1D11DDABD0D5}" type="presParOf" srcId="{25305406-C414-DC42-85C0-635F5ABD7BC0}" destId="{D8FE73AD-1797-4849-943E-322D43278299}" srcOrd="6" destOrd="0" presId="urn:microsoft.com/office/officeart/2005/8/layout/hierarchy2"/>
    <dgm:cxn modelId="{D3A3A968-0211-7048-8E47-5C87DA777C1A}" type="presParOf" srcId="{D8FE73AD-1797-4849-943E-322D43278299}" destId="{8916DEEA-6A0F-2343-8F08-F203F6FFCEB3}" srcOrd="0" destOrd="0" presId="urn:microsoft.com/office/officeart/2005/8/layout/hierarchy2"/>
    <dgm:cxn modelId="{97B7B13C-E45F-B24C-95D4-9E829411165E}" type="presParOf" srcId="{25305406-C414-DC42-85C0-635F5ABD7BC0}" destId="{402BAD9E-FB9B-4445-B5D5-C0BDA32DA430}" srcOrd="7" destOrd="0" presId="urn:microsoft.com/office/officeart/2005/8/layout/hierarchy2"/>
    <dgm:cxn modelId="{E5AF863F-F40B-E84F-8A36-4EDBFAA54FFB}" type="presParOf" srcId="{402BAD9E-FB9B-4445-B5D5-C0BDA32DA430}" destId="{BD462CA2-FDDE-1447-9022-00E08A03765F}" srcOrd="0" destOrd="0" presId="urn:microsoft.com/office/officeart/2005/8/layout/hierarchy2"/>
    <dgm:cxn modelId="{19B806CA-554A-3D4D-AAF4-89F5B10AF3A4}" type="presParOf" srcId="{402BAD9E-FB9B-4445-B5D5-C0BDA32DA430}" destId="{BC7D3232-8F8C-2045-B764-C0108DFF6AD7}" srcOrd="1" destOrd="0" presId="urn:microsoft.com/office/officeart/2005/8/layout/hierarchy2"/>
    <dgm:cxn modelId="{19789E41-4A02-0C4F-9C13-20E66F29E774}" type="presParOf" srcId="{BC7D3232-8F8C-2045-B764-C0108DFF6AD7}" destId="{80323922-4431-3240-902B-55F62A54B92A}" srcOrd="0" destOrd="0" presId="urn:microsoft.com/office/officeart/2005/8/layout/hierarchy2"/>
    <dgm:cxn modelId="{B5DE1D10-8B16-B24A-BB92-B030F9AB6D79}" type="presParOf" srcId="{80323922-4431-3240-902B-55F62A54B92A}" destId="{482BBD02-199E-FE45-949A-2FF039ABED64}" srcOrd="0" destOrd="0" presId="urn:microsoft.com/office/officeart/2005/8/layout/hierarchy2"/>
    <dgm:cxn modelId="{90272238-0AAD-C546-B4E6-1FF63C8ED3D0}" type="presParOf" srcId="{BC7D3232-8F8C-2045-B764-C0108DFF6AD7}" destId="{C78C0A81-FA33-5C43-AB15-0BDEC323DAD8}" srcOrd="1" destOrd="0" presId="urn:microsoft.com/office/officeart/2005/8/layout/hierarchy2"/>
    <dgm:cxn modelId="{B1657F19-8443-5045-B782-6543C78E042B}" type="presParOf" srcId="{C78C0A81-FA33-5C43-AB15-0BDEC323DAD8}" destId="{A97BBAFC-27ED-9D4E-A156-5E769F5B724F}" srcOrd="0" destOrd="0" presId="urn:microsoft.com/office/officeart/2005/8/layout/hierarchy2"/>
    <dgm:cxn modelId="{BAFEEC1C-024C-F343-905E-573D8E9CF4E9}" type="presParOf" srcId="{C78C0A81-FA33-5C43-AB15-0BDEC323DAD8}" destId="{DF245E72-3AEC-F34C-8F07-0C572C835D2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B57C75-212C-724C-9306-2153256393E0}" type="doc">
      <dgm:prSet loTypeId="urn:microsoft.com/office/officeart/2008/layout/LinedList" loCatId="process" qsTypeId="urn:microsoft.com/office/officeart/2005/8/quickstyle/simple1" qsCatId="simple" csTypeId="urn:microsoft.com/office/officeart/2005/8/colors/accent0_2" csCatId="mainScheme" phldr="1"/>
      <dgm:spPr/>
      <dgm:t>
        <a:bodyPr/>
        <a:lstStyle/>
        <a:p>
          <a:endParaRPr lang="en-US"/>
        </a:p>
      </dgm:t>
    </dgm:pt>
    <dgm:pt modelId="{13C81F36-7545-184B-A003-35478CA3DCC8}">
      <dgm:prSet/>
      <dgm:spPr/>
      <dgm:t>
        <a:bodyPr/>
        <a:lstStyle/>
        <a:p>
          <a:r>
            <a:rPr lang="en-US"/>
            <a:t>The following capabilities are within the scope of a firewall: </a:t>
          </a:r>
        </a:p>
      </dgm:t>
    </dgm:pt>
    <dgm:pt modelId="{E3BD4224-A3B5-F542-8322-C595D6C6EE46}" type="parTrans" cxnId="{11BB1705-96F3-A64F-A9C1-B0F3F92BF6B1}">
      <dgm:prSet/>
      <dgm:spPr/>
      <dgm:t>
        <a:bodyPr/>
        <a:lstStyle/>
        <a:p>
          <a:endParaRPr lang="en-US"/>
        </a:p>
      </dgm:t>
    </dgm:pt>
    <dgm:pt modelId="{C098A3B3-2AC6-0245-BCD6-C88FB19DA41E}" type="sibTrans" cxnId="{11BB1705-96F3-A64F-A9C1-B0F3F92BF6B1}">
      <dgm:prSet/>
      <dgm:spPr/>
      <dgm:t>
        <a:bodyPr/>
        <a:lstStyle/>
        <a:p>
          <a:endParaRPr lang="en-US"/>
        </a:p>
      </dgm:t>
    </dgm:pt>
    <dgm:pt modelId="{D3224B56-4C3B-2542-8FFB-60C8CA10746C}">
      <dgm:prSet/>
      <dgm:spPr/>
      <dgm:t>
        <a:bodyPr/>
        <a:lstStyle/>
        <a:p>
          <a:r>
            <a:rPr lang="en-US" dirty="0"/>
            <a:t>A firewall defines a single choke point that keeps unauthorized users out of the protected network, prohibits potentially vulnerable services from entering or leaving the network, and provides protection from various kinds of IP spoofing and routing attacks</a:t>
          </a:r>
        </a:p>
      </dgm:t>
    </dgm:pt>
    <dgm:pt modelId="{856540A1-C3C1-6348-8473-7E692FB57EA4}" type="parTrans" cxnId="{7D016450-434C-5E40-B201-D6E9AA1612A8}">
      <dgm:prSet/>
      <dgm:spPr/>
      <dgm:t>
        <a:bodyPr/>
        <a:lstStyle/>
        <a:p>
          <a:endParaRPr lang="en-US"/>
        </a:p>
      </dgm:t>
    </dgm:pt>
    <dgm:pt modelId="{58EEB2D1-9AC7-7D45-80F0-2C03F358A2A5}" type="sibTrans" cxnId="{7D016450-434C-5E40-B201-D6E9AA1612A8}">
      <dgm:prSet/>
      <dgm:spPr/>
      <dgm:t>
        <a:bodyPr/>
        <a:lstStyle/>
        <a:p>
          <a:endParaRPr lang="en-US"/>
        </a:p>
      </dgm:t>
    </dgm:pt>
    <dgm:pt modelId="{4150E06F-5170-8842-A631-C902DE69D710}">
      <dgm:prSet/>
      <dgm:spPr/>
      <dgm:t>
        <a:bodyPr/>
        <a:lstStyle/>
        <a:p>
          <a:endParaRPr lang="en-US" dirty="0"/>
        </a:p>
        <a:p>
          <a:r>
            <a:rPr lang="en-US" dirty="0"/>
            <a:t>A firewall provides a location for monitoring security-related events </a:t>
          </a:r>
        </a:p>
      </dgm:t>
    </dgm:pt>
    <dgm:pt modelId="{A849D817-537C-E04C-803D-EA974B0A2C52}" type="parTrans" cxnId="{72EA813F-8DED-CA43-A962-275581BFBD23}">
      <dgm:prSet/>
      <dgm:spPr/>
      <dgm:t>
        <a:bodyPr/>
        <a:lstStyle/>
        <a:p>
          <a:endParaRPr lang="en-US"/>
        </a:p>
      </dgm:t>
    </dgm:pt>
    <dgm:pt modelId="{01EC7D3F-7161-8745-BE31-AAFE19C9DEE3}" type="sibTrans" cxnId="{72EA813F-8DED-CA43-A962-275581BFBD23}">
      <dgm:prSet/>
      <dgm:spPr/>
      <dgm:t>
        <a:bodyPr/>
        <a:lstStyle/>
        <a:p>
          <a:endParaRPr lang="en-US"/>
        </a:p>
      </dgm:t>
    </dgm:pt>
    <dgm:pt modelId="{259550B7-6A54-C544-83B6-1DE0F23A99E1}">
      <dgm:prSet/>
      <dgm:spPr/>
      <dgm:t>
        <a:bodyPr/>
        <a:lstStyle/>
        <a:p>
          <a:endParaRPr lang="en-US" dirty="0"/>
        </a:p>
        <a:p>
          <a:r>
            <a:rPr lang="en-US" dirty="0"/>
            <a:t>A firewall is a convenient platform for several Internet functions that are not security related</a:t>
          </a:r>
        </a:p>
      </dgm:t>
    </dgm:pt>
    <dgm:pt modelId="{E05380AF-9140-4F4D-A9D6-1AF931F9C94A}" type="parTrans" cxnId="{7E360FCD-E3FB-5B46-9F1F-19491FD4258A}">
      <dgm:prSet/>
      <dgm:spPr/>
      <dgm:t>
        <a:bodyPr/>
        <a:lstStyle/>
        <a:p>
          <a:endParaRPr lang="en-US"/>
        </a:p>
      </dgm:t>
    </dgm:pt>
    <dgm:pt modelId="{13804123-964B-7245-BFB7-B97E5E64C6F0}" type="sibTrans" cxnId="{7E360FCD-E3FB-5B46-9F1F-19491FD4258A}">
      <dgm:prSet/>
      <dgm:spPr/>
      <dgm:t>
        <a:bodyPr/>
        <a:lstStyle/>
        <a:p>
          <a:endParaRPr lang="en-US"/>
        </a:p>
      </dgm:t>
    </dgm:pt>
    <dgm:pt modelId="{989D36D5-9BA7-E948-A0C1-9EC0C986C2CC}">
      <dgm:prSet/>
      <dgm:spPr/>
      <dgm:t>
        <a:bodyPr/>
        <a:lstStyle/>
        <a:p>
          <a:endParaRPr lang="en-US" dirty="0"/>
        </a:p>
        <a:p>
          <a:r>
            <a:rPr lang="en-US" dirty="0"/>
            <a:t>A firewall can serve as the platform for implementing virtual private networks</a:t>
          </a:r>
        </a:p>
      </dgm:t>
    </dgm:pt>
    <dgm:pt modelId="{01834AEA-BFCC-F94D-B6AF-148B4D0876E0}" type="parTrans" cxnId="{D2A537DB-471B-6E48-9B26-B46D9D3CF548}">
      <dgm:prSet/>
      <dgm:spPr/>
      <dgm:t>
        <a:bodyPr/>
        <a:lstStyle/>
        <a:p>
          <a:endParaRPr lang="en-US"/>
        </a:p>
      </dgm:t>
    </dgm:pt>
    <dgm:pt modelId="{CA5355B1-65CD-DF41-825F-D89B84CBB447}" type="sibTrans" cxnId="{D2A537DB-471B-6E48-9B26-B46D9D3CF548}">
      <dgm:prSet/>
      <dgm:spPr/>
      <dgm:t>
        <a:bodyPr/>
        <a:lstStyle/>
        <a:p>
          <a:endParaRPr lang="en-US"/>
        </a:p>
      </dgm:t>
    </dgm:pt>
    <dgm:pt modelId="{F7BA6916-B7F0-2D4E-9C3A-9632B2EDF1A2}" type="pres">
      <dgm:prSet presAssocID="{BCB57C75-212C-724C-9306-2153256393E0}" presName="vert0" presStyleCnt="0">
        <dgm:presLayoutVars>
          <dgm:dir/>
          <dgm:animOne val="branch"/>
          <dgm:animLvl val="lvl"/>
        </dgm:presLayoutVars>
      </dgm:prSet>
      <dgm:spPr/>
    </dgm:pt>
    <dgm:pt modelId="{AAFF4A68-035C-E440-93B1-D152D933E814}" type="pres">
      <dgm:prSet presAssocID="{13C81F36-7545-184B-A003-35478CA3DCC8}" presName="thickLine" presStyleLbl="alignNode1" presStyleIdx="0" presStyleCnt="1"/>
      <dgm:spPr/>
    </dgm:pt>
    <dgm:pt modelId="{D4ED4205-A2DF-1E48-8353-F4A6BA34CD78}" type="pres">
      <dgm:prSet presAssocID="{13C81F36-7545-184B-A003-35478CA3DCC8}" presName="horz1" presStyleCnt="0"/>
      <dgm:spPr/>
    </dgm:pt>
    <dgm:pt modelId="{B3487535-02F0-9B4A-B30A-7BCE9EA9612D}" type="pres">
      <dgm:prSet presAssocID="{13C81F36-7545-184B-A003-35478CA3DCC8}" presName="tx1" presStyleLbl="revTx" presStyleIdx="0" presStyleCnt="5"/>
      <dgm:spPr/>
    </dgm:pt>
    <dgm:pt modelId="{D5CEC6D3-01C7-AD4B-9D16-2560588D2609}" type="pres">
      <dgm:prSet presAssocID="{13C81F36-7545-184B-A003-35478CA3DCC8}" presName="vert1" presStyleCnt="0"/>
      <dgm:spPr/>
    </dgm:pt>
    <dgm:pt modelId="{8167E6D8-191A-DD48-8F96-B569722666DB}" type="pres">
      <dgm:prSet presAssocID="{D3224B56-4C3B-2542-8FFB-60C8CA10746C}" presName="vertSpace2a" presStyleCnt="0"/>
      <dgm:spPr/>
    </dgm:pt>
    <dgm:pt modelId="{622647F9-7A4A-9746-8A25-BA7366D3E0F0}" type="pres">
      <dgm:prSet presAssocID="{D3224B56-4C3B-2542-8FFB-60C8CA10746C}" presName="horz2" presStyleCnt="0"/>
      <dgm:spPr/>
    </dgm:pt>
    <dgm:pt modelId="{8929BF80-B782-BE49-96A1-89876B369B2B}" type="pres">
      <dgm:prSet presAssocID="{D3224B56-4C3B-2542-8FFB-60C8CA10746C}" presName="horzSpace2" presStyleCnt="0"/>
      <dgm:spPr/>
    </dgm:pt>
    <dgm:pt modelId="{A5B3FF65-B757-C44D-A62A-E415B8EB7981}" type="pres">
      <dgm:prSet presAssocID="{D3224B56-4C3B-2542-8FFB-60C8CA10746C}" presName="tx2" presStyleLbl="revTx" presStyleIdx="1" presStyleCnt="5"/>
      <dgm:spPr/>
    </dgm:pt>
    <dgm:pt modelId="{289E0988-CB03-B943-8859-559958875F6A}" type="pres">
      <dgm:prSet presAssocID="{D3224B56-4C3B-2542-8FFB-60C8CA10746C}" presName="vert2" presStyleCnt="0"/>
      <dgm:spPr/>
    </dgm:pt>
    <dgm:pt modelId="{C8085870-F042-F44A-8A2A-E24D13EFD13F}" type="pres">
      <dgm:prSet presAssocID="{D3224B56-4C3B-2542-8FFB-60C8CA10746C}" presName="thinLine2b" presStyleLbl="callout" presStyleIdx="0" presStyleCnt="4"/>
      <dgm:spPr/>
    </dgm:pt>
    <dgm:pt modelId="{954D542B-EDB8-0F42-846F-A136600379DB}" type="pres">
      <dgm:prSet presAssocID="{D3224B56-4C3B-2542-8FFB-60C8CA10746C}" presName="vertSpace2b" presStyleCnt="0"/>
      <dgm:spPr/>
    </dgm:pt>
    <dgm:pt modelId="{A69FEEEA-43AD-9E42-999C-9ACB32477ABE}" type="pres">
      <dgm:prSet presAssocID="{4150E06F-5170-8842-A631-C902DE69D710}" presName="horz2" presStyleCnt="0"/>
      <dgm:spPr/>
    </dgm:pt>
    <dgm:pt modelId="{BD86DC5C-EABD-0944-83E8-393578DD3142}" type="pres">
      <dgm:prSet presAssocID="{4150E06F-5170-8842-A631-C902DE69D710}" presName="horzSpace2" presStyleCnt="0"/>
      <dgm:spPr/>
    </dgm:pt>
    <dgm:pt modelId="{2C6E9E7E-5DD0-6F42-8163-9FE0410C1014}" type="pres">
      <dgm:prSet presAssocID="{4150E06F-5170-8842-A631-C902DE69D710}" presName="tx2" presStyleLbl="revTx" presStyleIdx="2" presStyleCnt="5"/>
      <dgm:spPr/>
    </dgm:pt>
    <dgm:pt modelId="{E7CF2260-0E04-734C-B486-2DE17ECAEF97}" type="pres">
      <dgm:prSet presAssocID="{4150E06F-5170-8842-A631-C902DE69D710}" presName="vert2" presStyleCnt="0"/>
      <dgm:spPr/>
    </dgm:pt>
    <dgm:pt modelId="{740E2100-32F0-B841-BF2C-BFCDCDA03E84}" type="pres">
      <dgm:prSet presAssocID="{4150E06F-5170-8842-A631-C902DE69D710}" presName="thinLine2b" presStyleLbl="callout" presStyleIdx="1" presStyleCnt="4"/>
      <dgm:spPr/>
    </dgm:pt>
    <dgm:pt modelId="{4E26064C-ED14-6342-9E7C-9F6A080745EF}" type="pres">
      <dgm:prSet presAssocID="{4150E06F-5170-8842-A631-C902DE69D710}" presName="vertSpace2b" presStyleCnt="0"/>
      <dgm:spPr/>
    </dgm:pt>
    <dgm:pt modelId="{84184AC7-6E96-7F4C-B184-71371C7DA442}" type="pres">
      <dgm:prSet presAssocID="{259550B7-6A54-C544-83B6-1DE0F23A99E1}" presName="horz2" presStyleCnt="0"/>
      <dgm:spPr/>
    </dgm:pt>
    <dgm:pt modelId="{87C88125-6DA9-854F-A582-F5A0A1BB3BBD}" type="pres">
      <dgm:prSet presAssocID="{259550B7-6A54-C544-83B6-1DE0F23A99E1}" presName="horzSpace2" presStyleCnt="0"/>
      <dgm:spPr/>
    </dgm:pt>
    <dgm:pt modelId="{83F780D9-0923-1548-B4C3-D27DE545C2EB}" type="pres">
      <dgm:prSet presAssocID="{259550B7-6A54-C544-83B6-1DE0F23A99E1}" presName="tx2" presStyleLbl="revTx" presStyleIdx="3" presStyleCnt="5"/>
      <dgm:spPr/>
    </dgm:pt>
    <dgm:pt modelId="{DFBF2CD9-85EF-0D4D-8063-C6EDDE3E6567}" type="pres">
      <dgm:prSet presAssocID="{259550B7-6A54-C544-83B6-1DE0F23A99E1}" presName="vert2" presStyleCnt="0"/>
      <dgm:spPr/>
    </dgm:pt>
    <dgm:pt modelId="{33550074-71A4-C845-94EC-B7B4946688F2}" type="pres">
      <dgm:prSet presAssocID="{259550B7-6A54-C544-83B6-1DE0F23A99E1}" presName="thinLine2b" presStyleLbl="callout" presStyleIdx="2" presStyleCnt="4"/>
      <dgm:spPr/>
    </dgm:pt>
    <dgm:pt modelId="{46A46890-9E03-E043-8610-4D7DE9FF73F0}" type="pres">
      <dgm:prSet presAssocID="{259550B7-6A54-C544-83B6-1DE0F23A99E1}" presName="vertSpace2b" presStyleCnt="0"/>
      <dgm:spPr/>
    </dgm:pt>
    <dgm:pt modelId="{27A0D9F5-D17A-7947-BE1D-EECE74AE1AB8}" type="pres">
      <dgm:prSet presAssocID="{989D36D5-9BA7-E948-A0C1-9EC0C986C2CC}" presName="horz2" presStyleCnt="0"/>
      <dgm:spPr/>
    </dgm:pt>
    <dgm:pt modelId="{97BE964C-95D4-7B40-A000-8083DC573C02}" type="pres">
      <dgm:prSet presAssocID="{989D36D5-9BA7-E948-A0C1-9EC0C986C2CC}" presName="horzSpace2" presStyleCnt="0"/>
      <dgm:spPr/>
    </dgm:pt>
    <dgm:pt modelId="{9FF0EDF4-48B2-9841-82BA-EEBBCC04B65F}" type="pres">
      <dgm:prSet presAssocID="{989D36D5-9BA7-E948-A0C1-9EC0C986C2CC}" presName="tx2" presStyleLbl="revTx" presStyleIdx="4" presStyleCnt="5"/>
      <dgm:spPr/>
    </dgm:pt>
    <dgm:pt modelId="{E9A2F279-04C5-544F-896E-2BB91721B7E1}" type="pres">
      <dgm:prSet presAssocID="{989D36D5-9BA7-E948-A0C1-9EC0C986C2CC}" presName="vert2" presStyleCnt="0"/>
      <dgm:spPr/>
    </dgm:pt>
    <dgm:pt modelId="{A2B212A2-1FBD-B64F-93F3-9E9672FF2698}" type="pres">
      <dgm:prSet presAssocID="{989D36D5-9BA7-E948-A0C1-9EC0C986C2CC}" presName="thinLine2b" presStyleLbl="callout" presStyleIdx="3" presStyleCnt="4"/>
      <dgm:spPr/>
    </dgm:pt>
    <dgm:pt modelId="{4CCE152E-E4C2-014D-8944-D1EF19961F2F}" type="pres">
      <dgm:prSet presAssocID="{989D36D5-9BA7-E948-A0C1-9EC0C986C2CC}" presName="vertSpace2b" presStyleCnt="0"/>
      <dgm:spPr/>
    </dgm:pt>
  </dgm:ptLst>
  <dgm:cxnLst>
    <dgm:cxn modelId="{11BB1705-96F3-A64F-A9C1-B0F3F92BF6B1}" srcId="{BCB57C75-212C-724C-9306-2153256393E0}" destId="{13C81F36-7545-184B-A003-35478CA3DCC8}" srcOrd="0" destOrd="0" parTransId="{E3BD4224-A3B5-F542-8322-C595D6C6EE46}" sibTransId="{C098A3B3-2AC6-0245-BCD6-C88FB19DA41E}"/>
    <dgm:cxn modelId="{46657215-59A9-9946-931B-8C04F2F2772D}" type="presOf" srcId="{4150E06F-5170-8842-A631-C902DE69D710}" destId="{2C6E9E7E-5DD0-6F42-8163-9FE0410C1014}" srcOrd="0" destOrd="0" presId="urn:microsoft.com/office/officeart/2008/layout/LinedList"/>
    <dgm:cxn modelId="{72EA813F-8DED-CA43-A962-275581BFBD23}" srcId="{13C81F36-7545-184B-A003-35478CA3DCC8}" destId="{4150E06F-5170-8842-A631-C902DE69D710}" srcOrd="1" destOrd="0" parTransId="{A849D817-537C-E04C-803D-EA974B0A2C52}" sibTransId="{01EC7D3F-7161-8745-BE31-AAFE19C9DEE3}"/>
    <dgm:cxn modelId="{3EDC6241-D8B2-2F4A-BF06-3BA88168C671}" type="presOf" srcId="{259550B7-6A54-C544-83B6-1DE0F23A99E1}" destId="{83F780D9-0923-1548-B4C3-D27DE545C2EB}" srcOrd="0" destOrd="0" presId="urn:microsoft.com/office/officeart/2008/layout/LinedList"/>
    <dgm:cxn modelId="{7D016450-434C-5E40-B201-D6E9AA1612A8}" srcId="{13C81F36-7545-184B-A003-35478CA3DCC8}" destId="{D3224B56-4C3B-2542-8FFB-60C8CA10746C}" srcOrd="0" destOrd="0" parTransId="{856540A1-C3C1-6348-8473-7E692FB57EA4}" sibTransId="{58EEB2D1-9AC7-7D45-80F0-2C03F358A2A5}"/>
    <dgm:cxn modelId="{BD7A8270-AD06-3140-B0B5-89FDC351B336}" type="presOf" srcId="{13C81F36-7545-184B-A003-35478CA3DCC8}" destId="{B3487535-02F0-9B4A-B30A-7BCE9EA9612D}" srcOrd="0" destOrd="0" presId="urn:microsoft.com/office/officeart/2008/layout/LinedList"/>
    <dgm:cxn modelId="{84001275-DCD8-0A41-B0C3-35BC8290A9AC}" type="presOf" srcId="{989D36D5-9BA7-E948-A0C1-9EC0C986C2CC}" destId="{9FF0EDF4-48B2-9841-82BA-EEBBCC04B65F}" srcOrd="0" destOrd="0" presId="urn:microsoft.com/office/officeart/2008/layout/LinedList"/>
    <dgm:cxn modelId="{17971A8B-6E5C-9E4D-9584-E5B338710155}" type="presOf" srcId="{BCB57C75-212C-724C-9306-2153256393E0}" destId="{F7BA6916-B7F0-2D4E-9C3A-9632B2EDF1A2}" srcOrd="0" destOrd="0" presId="urn:microsoft.com/office/officeart/2008/layout/LinedList"/>
    <dgm:cxn modelId="{7E360FCD-E3FB-5B46-9F1F-19491FD4258A}" srcId="{13C81F36-7545-184B-A003-35478CA3DCC8}" destId="{259550B7-6A54-C544-83B6-1DE0F23A99E1}" srcOrd="2" destOrd="0" parTransId="{E05380AF-9140-4F4D-A9D6-1AF931F9C94A}" sibTransId="{13804123-964B-7245-BFB7-B97E5E64C6F0}"/>
    <dgm:cxn modelId="{D2A537DB-471B-6E48-9B26-B46D9D3CF548}" srcId="{13C81F36-7545-184B-A003-35478CA3DCC8}" destId="{989D36D5-9BA7-E948-A0C1-9EC0C986C2CC}" srcOrd="3" destOrd="0" parTransId="{01834AEA-BFCC-F94D-B6AF-148B4D0876E0}" sibTransId="{CA5355B1-65CD-DF41-825F-D89B84CBB447}"/>
    <dgm:cxn modelId="{9B569DFB-95B4-FC41-8357-E6ECD879B403}" type="presOf" srcId="{D3224B56-4C3B-2542-8FFB-60C8CA10746C}" destId="{A5B3FF65-B757-C44D-A62A-E415B8EB7981}" srcOrd="0" destOrd="0" presId="urn:microsoft.com/office/officeart/2008/layout/LinedList"/>
    <dgm:cxn modelId="{73DDD7F3-CFBB-4944-9EC1-9C4BF52B8402}" type="presParOf" srcId="{F7BA6916-B7F0-2D4E-9C3A-9632B2EDF1A2}" destId="{AAFF4A68-035C-E440-93B1-D152D933E814}" srcOrd="0" destOrd="0" presId="urn:microsoft.com/office/officeart/2008/layout/LinedList"/>
    <dgm:cxn modelId="{EC1E2450-F42D-CE42-B0E0-29439FAD2796}" type="presParOf" srcId="{F7BA6916-B7F0-2D4E-9C3A-9632B2EDF1A2}" destId="{D4ED4205-A2DF-1E48-8353-F4A6BA34CD78}" srcOrd="1" destOrd="0" presId="urn:microsoft.com/office/officeart/2008/layout/LinedList"/>
    <dgm:cxn modelId="{A1297A20-3109-FB41-A330-CC061C32CF9E}" type="presParOf" srcId="{D4ED4205-A2DF-1E48-8353-F4A6BA34CD78}" destId="{B3487535-02F0-9B4A-B30A-7BCE9EA9612D}" srcOrd="0" destOrd="0" presId="urn:microsoft.com/office/officeart/2008/layout/LinedList"/>
    <dgm:cxn modelId="{61D3CB78-7882-9A45-AA27-05FCD5708069}" type="presParOf" srcId="{D4ED4205-A2DF-1E48-8353-F4A6BA34CD78}" destId="{D5CEC6D3-01C7-AD4B-9D16-2560588D2609}" srcOrd="1" destOrd="0" presId="urn:microsoft.com/office/officeart/2008/layout/LinedList"/>
    <dgm:cxn modelId="{8FBDAF92-9A35-A443-B2D8-9ED71E6AA5EE}" type="presParOf" srcId="{D5CEC6D3-01C7-AD4B-9D16-2560588D2609}" destId="{8167E6D8-191A-DD48-8F96-B569722666DB}" srcOrd="0" destOrd="0" presId="urn:microsoft.com/office/officeart/2008/layout/LinedList"/>
    <dgm:cxn modelId="{D264216B-0BA9-3945-9F35-08746D4B4074}" type="presParOf" srcId="{D5CEC6D3-01C7-AD4B-9D16-2560588D2609}" destId="{622647F9-7A4A-9746-8A25-BA7366D3E0F0}" srcOrd="1" destOrd="0" presId="urn:microsoft.com/office/officeart/2008/layout/LinedList"/>
    <dgm:cxn modelId="{A39E0581-605C-3144-A858-A2BBD8FB9C32}" type="presParOf" srcId="{622647F9-7A4A-9746-8A25-BA7366D3E0F0}" destId="{8929BF80-B782-BE49-96A1-89876B369B2B}" srcOrd="0" destOrd="0" presId="urn:microsoft.com/office/officeart/2008/layout/LinedList"/>
    <dgm:cxn modelId="{0C3E3F0D-304A-3241-B3C3-AE3D689AD924}" type="presParOf" srcId="{622647F9-7A4A-9746-8A25-BA7366D3E0F0}" destId="{A5B3FF65-B757-C44D-A62A-E415B8EB7981}" srcOrd="1" destOrd="0" presId="urn:microsoft.com/office/officeart/2008/layout/LinedList"/>
    <dgm:cxn modelId="{918E81D3-0644-2A41-B2DF-8918351BAFC2}" type="presParOf" srcId="{622647F9-7A4A-9746-8A25-BA7366D3E0F0}" destId="{289E0988-CB03-B943-8859-559958875F6A}" srcOrd="2" destOrd="0" presId="urn:microsoft.com/office/officeart/2008/layout/LinedList"/>
    <dgm:cxn modelId="{46600E77-D341-1143-987C-2FC471213338}" type="presParOf" srcId="{D5CEC6D3-01C7-AD4B-9D16-2560588D2609}" destId="{C8085870-F042-F44A-8A2A-E24D13EFD13F}" srcOrd="2" destOrd="0" presId="urn:microsoft.com/office/officeart/2008/layout/LinedList"/>
    <dgm:cxn modelId="{E232DA70-C16C-7145-B711-2EC574818DCE}" type="presParOf" srcId="{D5CEC6D3-01C7-AD4B-9D16-2560588D2609}" destId="{954D542B-EDB8-0F42-846F-A136600379DB}" srcOrd="3" destOrd="0" presId="urn:microsoft.com/office/officeart/2008/layout/LinedList"/>
    <dgm:cxn modelId="{ABF3611B-ED23-5E44-8072-E5EBC391DD6E}" type="presParOf" srcId="{D5CEC6D3-01C7-AD4B-9D16-2560588D2609}" destId="{A69FEEEA-43AD-9E42-999C-9ACB32477ABE}" srcOrd="4" destOrd="0" presId="urn:microsoft.com/office/officeart/2008/layout/LinedList"/>
    <dgm:cxn modelId="{C11C03FC-3E04-CA46-89B5-6738F0017196}" type="presParOf" srcId="{A69FEEEA-43AD-9E42-999C-9ACB32477ABE}" destId="{BD86DC5C-EABD-0944-83E8-393578DD3142}" srcOrd="0" destOrd="0" presId="urn:microsoft.com/office/officeart/2008/layout/LinedList"/>
    <dgm:cxn modelId="{22A27192-6FF5-2E40-9FC4-7EEC758E24D0}" type="presParOf" srcId="{A69FEEEA-43AD-9E42-999C-9ACB32477ABE}" destId="{2C6E9E7E-5DD0-6F42-8163-9FE0410C1014}" srcOrd="1" destOrd="0" presId="urn:microsoft.com/office/officeart/2008/layout/LinedList"/>
    <dgm:cxn modelId="{9020EB27-E34B-544F-AD0D-CEA8A86AD72E}" type="presParOf" srcId="{A69FEEEA-43AD-9E42-999C-9ACB32477ABE}" destId="{E7CF2260-0E04-734C-B486-2DE17ECAEF97}" srcOrd="2" destOrd="0" presId="urn:microsoft.com/office/officeart/2008/layout/LinedList"/>
    <dgm:cxn modelId="{2EA5381D-0057-C746-ACB8-AB533D3EAB41}" type="presParOf" srcId="{D5CEC6D3-01C7-AD4B-9D16-2560588D2609}" destId="{740E2100-32F0-B841-BF2C-BFCDCDA03E84}" srcOrd="5" destOrd="0" presId="urn:microsoft.com/office/officeart/2008/layout/LinedList"/>
    <dgm:cxn modelId="{447067AA-8239-3442-89CD-E90D077F129D}" type="presParOf" srcId="{D5CEC6D3-01C7-AD4B-9D16-2560588D2609}" destId="{4E26064C-ED14-6342-9E7C-9F6A080745EF}" srcOrd="6" destOrd="0" presId="urn:microsoft.com/office/officeart/2008/layout/LinedList"/>
    <dgm:cxn modelId="{440443E7-EA5B-4848-A47C-BE00077384B5}" type="presParOf" srcId="{D5CEC6D3-01C7-AD4B-9D16-2560588D2609}" destId="{84184AC7-6E96-7F4C-B184-71371C7DA442}" srcOrd="7" destOrd="0" presId="urn:microsoft.com/office/officeart/2008/layout/LinedList"/>
    <dgm:cxn modelId="{28E7C780-83C2-584C-BA33-2F3517641042}" type="presParOf" srcId="{84184AC7-6E96-7F4C-B184-71371C7DA442}" destId="{87C88125-6DA9-854F-A582-F5A0A1BB3BBD}" srcOrd="0" destOrd="0" presId="urn:microsoft.com/office/officeart/2008/layout/LinedList"/>
    <dgm:cxn modelId="{ED7AB6CD-9C63-3A46-91CC-8562B35F09F7}" type="presParOf" srcId="{84184AC7-6E96-7F4C-B184-71371C7DA442}" destId="{83F780D9-0923-1548-B4C3-D27DE545C2EB}" srcOrd="1" destOrd="0" presId="urn:microsoft.com/office/officeart/2008/layout/LinedList"/>
    <dgm:cxn modelId="{43CB7D2D-7C43-2041-B98E-1D0A25E23967}" type="presParOf" srcId="{84184AC7-6E96-7F4C-B184-71371C7DA442}" destId="{DFBF2CD9-85EF-0D4D-8063-C6EDDE3E6567}" srcOrd="2" destOrd="0" presId="urn:microsoft.com/office/officeart/2008/layout/LinedList"/>
    <dgm:cxn modelId="{B56ED6A2-C9E6-1C4D-B778-AF1CD93DAA09}" type="presParOf" srcId="{D5CEC6D3-01C7-AD4B-9D16-2560588D2609}" destId="{33550074-71A4-C845-94EC-B7B4946688F2}" srcOrd="8" destOrd="0" presId="urn:microsoft.com/office/officeart/2008/layout/LinedList"/>
    <dgm:cxn modelId="{478B6EE6-F237-954F-8725-55553E2CC3C2}" type="presParOf" srcId="{D5CEC6D3-01C7-AD4B-9D16-2560588D2609}" destId="{46A46890-9E03-E043-8610-4D7DE9FF73F0}" srcOrd="9" destOrd="0" presId="urn:microsoft.com/office/officeart/2008/layout/LinedList"/>
    <dgm:cxn modelId="{1E36AA71-A107-8349-BB95-060ECDA315A2}" type="presParOf" srcId="{D5CEC6D3-01C7-AD4B-9D16-2560588D2609}" destId="{27A0D9F5-D17A-7947-BE1D-EECE74AE1AB8}" srcOrd="10" destOrd="0" presId="urn:microsoft.com/office/officeart/2008/layout/LinedList"/>
    <dgm:cxn modelId="{B188DBF3-009F-8B46-B4A4-DDC71D4EC044}" type="presParOf" srcId="{27A0D9F5-D17A-7947-BE1D-EECE74AE1AB8}" destId="{97BE964C-95D4-7B40-A000-8083DC573C02}" srcOrd="0" destOrd="0" presId="urn:microsoft.com/office/officeart/2008/layout/LinedList"/>
    <dgm:cxn modelId="{9051BD18-29E8-ED48-9464-45F9E3425F57}" type="presParOf" srcId="{27A0D9F5-D17A-7947-BE1D-EECE74AE1AB8}" destId="{9FF0EDF4-48B2-9841-82BA-EEBBCC04B65F}" srcOrd="1" destOrd="0" presId="urn:microsoft.com/office/officeart/2008/layout/LinedList"/>
    <dgm:cxn modelId="{250F22B0-D884-1849-BF0A-7A617804B94B}" type="presParOf" srcId="{27A0D9F5-D17A-7947-BE1D-EECE74AE1AB8}" destId="{E9A2F279-04C5-544F-896E-2BB91721B7E1}" srcOrd="2" destOrd="0" presId="urn:microsoft.com/office/officeart/2008/layout/LinedList"/>
    <dgm:cxn modelId="{3D2340D6-58A3-6443-AD4A-662A8FDF2571}" type="presParOf" srcId="{D5CEC6D3-01C7-AD4B-9D16-2560588D2609}" destId="{A2B212A2-1FBD-B64F-93F3-9E9672FF2698}" srcOrd="11" destOrd="0" presId="urn:microsoft.com/office/officeart/2008/layout/LinedList"/>
    <dgm:cxn modelId="{9BCB8C4F-9841-7E46-8F13-8775BF4C4BFD}" type="presParOf" srcId="{D5CEC6D3-01C7-AD4B-9D16-2560588D2609}" destId="{4CCE152E-E4C2-014D-8944-D1EF19961F2F}"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A4EF47-06D6-8548-A3B2-DF580C549885}" type="doc">
      <dgm:prSet loTypeId="urn:microsoft.com/office/officeart/2005/8/layout/hierarchy4" loCatId="process" qsTypeId="urn:microsoft.com/office/officeart/2005/8/quickstyle/simple1" qsCatId="simple" csTypeId="urn:microsoft.com/office/officeart/2005/8/colors/colorful5" csCatId="colorful" phldr="1"/>
      <dgm:spPr/>
      <dgm:t>
        <a:bodyPr/>
        <a:lstStyle/>
        <a:p>
          <a:endParaRPr lang="en-US"/>
        </a:p>
      </dgm:t>
    </dgm:pt>
    <dgm:pt modelId="{170E2616-BE78-7F43-885D-07863F06D048}">
      <dgm:prSet custT="1"/>
      <dgm:spPr/>
      <dgm:t>
        <a:bodyPr/>
        <a:lstStyle/>
        <a:p>
          <a:r>
            <a:rPr lang="en-US" sz="3200" dirty="0"/>
            <a:t>Firewalls have their limitations, including the following: </a:t>
          </a:r>
        </a:p>
      </dgm:t>
    </dgm:pt>
    <dgm:pt modelId="{80D13500-5471-B34F-BF85-C0A096AF493D}" type="parTrans" cxnId="{0B904C80-A232-A144-A12B-6EE07503F7C0}">
      <dgm:prSet/>
      <dgm:spPr/>
      <dgm:t>
        <a:bodyPr/>
        <a:lstStyle/>
        <a:p>
          <a:endParaRPr lang="en-US"/>
        </a:p>
      </dgm:t>
    </dgm:pt>
    <dgm:pt modelId="{B6AE343F-7211-BD40-A553-3DC6E9321EC7}" type="sibTrans" cxnId="{0B904C80-A232-A144-A12B-6EE07503F7C0}">
      <dgm:prSet/>
      <dgm:spPr/>
      <dgm:t>
        <a:bodyPr/>
        <a:lstStyle/>
        <a:p>
          <a:endParaRPr lang="en-US"/>
        </a:p>
      </dgm:t>
    </dgm:pt>
    <dgm:pt modelId="{79EF9376-BAA6-A541-B53C-E80586476E6A}">
      <dgm:prSet/>
      <dgm:spPr/>
      <dgm:t>
        <a:bodyPr/>
        <a:lstStyle/>
        <a:p>
          <a:r>
            <a:rPr lang="en-US" dirty="0">
              <a:solidFill>
                <a:schemeClr val="tx1"/>
              </a:solidFill>
            </a:rPr>
            <a:t>The firewall cannot protect against attacks that bypass the firewall. Internal systems may have dial-out capability to connect to an ISP. An internal LAN may support a modem pool that provides dial-in capability for traveling employees and telecommuters</a:t>
          </a:r>
        </a:p>
      </dgm:t>
    </dgm:pt>
    <dgm:pt modelId="{F3ED1E88-8788-AF47-8B8E-24CE6460DCD8}" type="parTrans" cxnId="{89E55ADA-5DCE-864C-BC28-4901FBB6EF89}">
      <dgm:prSet/>
      <dgm:spPr/>
      <dgm:t>
        <a:bodyPr/>
        <a:lstStyle/>
        <a:p>
          <a:endParaRPr lang="en-US"/>
        </a:p>
      </dgm:t>
    </dgm:pt>
    <dgm:pt modelId="{47E08F88-FEAC-C440-A725-CB12EE6D94E4}" type="sibTrans" cxnId="{89E55ADA-5DCE-864C-BC28-4901FBB6EF89}">
      <dgm:prSet/>
      <dgm:spPr/>
      <dgm:t>
        <a:bodyPr/>
        <a:lstStyle/>
        <a:p>
          <a:endParaRPr lang="en-US"/>
        </a:p>
      </dgm:t>
    </dgm:pt>
    <dgm:pt modelId="{CC27A347-4C30-7847-9ADD-8FD3DB55514F}">
      <dgm:prSet/>
      <dgm:spPr/>
      <dgm:t>
        <a:bodyPr/>
        <a:lstStyle/>
        <a:p>
          <a:r>
            <a:rPr lang="en-US" dirty="0">
              <a:solidFill>
                <a:schemeClr val="tx1"/>
              </a:solidFill>
            </a:rPr>
            <a:t>The firewall may not protect fully against internal threats, such as a disgruntled employee or an employee who unwittingly cooperates with an external attacker</a:t>
          </a:r>
        </a:p>
      </dgm:t>
    </dgm:pt>
    <dgm:pt modelId="{1A3FBA6B-64F1-3145-BA29-E054279478AB}" type="parTrans" cxnId="{0FA71DD2-C6DA-4F4A-B9E9-29FD50F42920}">
      <dgm:prSet/>
      <dgm:spPr/>
      <dgm:t>
        <a:bodyPr/>
        <a:lstStyle/>
        <a:p>
          <a:endParaRPr lang="en-US"/>
        </a:p>
      </dgm:t>
    </dgm:pt>
    <dgm:pt modelId="{B118FBAA-6C72-0D4E-B175-E4EF5F5E5847}" type="sibTrans" cxnId="{0FA71DD2-C6DA-4F4A-B9E9-29FD50F42920}">
      <dgm:prSet/>
      <dgm:spPr/>
      <dgm:t>
        <a:bodyPr/>
        <a:lstStyle/>
        <a:p>
          <a:endParaRPr lang="en-US"/>
        </a:p>
      </dgm:t>
    </dgm:pt>
    <dgm:pt modelId="{512BCED3-EBDC-9145-8EC1-452285660FEA}">
      <dgm:prSet/>
      <dgm:spPr/>
      <dgm:t>
        <a:bodyPr/>
        <a:lstStyle/>
        <a:p>
          <a:r>
            <a:rPr lang="en-US" dirty="0">
              <a:solidFill>
                <a:schemeClr val="tx1"/>
              </a:solidFill>
            </a:rPr>
            <a:t>An improperly secured wireless LAN may be accessed from outside the organization. An internal firewall that separates portions of an enterprise network cannot guard against wireless communications between local systems on different sides of the internal firewall</a:t>
          </a:r>
        </a:p>
      </dgm:t>
    </dgm:pt>
    <dgm:pt modelId="{68291CB9-E18F-2540-B641-4A280449748B}" type="parTrans" cxnId="{CFF247D3-0B55-C64C-AD84-0226F0D5E6C7}">
      <dgm:prSet/>
      <dgm:spPr/>
      <dgm:t>
        <a:bodyPr/>
        <a:lstStyle/>
        <a:p>
          <a:endParaRPr lang="en-US"/>
        </a:p>
      </dgm:t>
    </dgm:pt>
    <dgm:pt modelId="{14FBD004-407D-2F42-A6F4-3CA10BF0869D}" type="sibTrans" cxnId="{CFF247D3-0B55-C64C-AD84-0226F0D5E6C7}">
      <dgm:prSet/>
      <dgm:spPr/>
      <dgm:t>
        <a:bodyPr/>
        <a:lstStyle/>
        <a:p>
          <a:endParaRPr lang="en-US"/>
        </a:p>
      </dgm:t>
    </dgm:pt>
    <dgm:pt modelId="{75217BAC-D918-784E-935B-D8DDFA33470A}">
      <dgm:prSet/>
      <dgm:spPr/>
      <dgm:t>
        <a:bodyPr/>
        <a:lstStyle/>
        <a:p>
          <a:r>
            <a:rPr lang="en-US" dirty="0">
              <a:solidFill>
                <a:schemeClr val="tx1"/>
              </a:solidFill>
            </a:rPr>
            <a:t>A laptop, smartphone, or portable storage device may be used and infected outside the corporate network, and then connected and used internally</a:t>
          </a:r>
        </a:p>
      </dgm:t>
    </dgm:pt>
    <dgm:pt modelId="{E3972713-7568-D146-9523-7624A5F1E02C}" type="parTrans" cxnId="{F76AFD97-A3D3-3144-A07F-8CCA0A9E770B}">
      <dgm:prSet/>
      <dgm:spPr/>
      <dgm:t>
        <a:bodyPr/>
        <a:lstStyle/>
        <a:p>
          <a:endParaRPr lang="en-US"/>
        </a:p>
      </dgm:t>
    </dgm:pt>
    <dgm:pt modelId="{356BCA8F-81A9-A447-BD32-25AFA426AEEB}" type="sibTrans" cxnId="{F76AFD97-A3D3-3144-A07F-8CCA0A9E770B}">
      <dgm:prSet/>
      <dgm:spPr/>
      <dgm:t>
        <a:bodyPr/>
        <a:lstStyle/>
        <a:p>
          <a:endParaRPr lang="en-US"/>
        </a:p>
      </dgm:t>
    </dgm:pt>
    <dgm:pt modelId="{9C1C36EF-B7CA-504B-8C7F-04C58E33F34B}" type="pres">
      <dgm:prSet presAssocID="{5BA4EF47-06D6-8548-A3B2-DF580C549885}" presName="Name0" presStyleCnt="0">
        <dgm:presLayoutVars>
          <dgm:chPref val="1"/>
          <dgm:dir/>
          <dgm:animOne val="branch"/>
          <dgm:animLvl val="lvl"/>
          <dgm:resizeHandles/>
        </dgm:presLayoutVars>
      </dgm:prSet>
      <dgm:spPr/>
    </dgm:pt>
    <dgm:pt modelId="{DD8E6661-83B5-FD45-B050-863FC9B35E0A}" type="pres">
      <dgm:prSet presAssocID="{170E2616-BE78-7F43-885D-07863F06D048}" presName="vertOne" presStyleCnt="0"/>
      <dgm:spPr/>
    </dgm:pt>
    <dgm:pt modelId="{69C72684-4B3E-7A48-8B7E-B479A1BFD8B1}" type="pres">
      <dgm:prSet presAssocID="{170E2616-BE78-7F43-885D-07863F06D048}" presName="txOne" presStyleLbl="node0" presStyleIdx="0" presStyleCnt="1" custScaleY="27644" custLinFactNeighborX="-16" custLinFactNeighborY="60119">
        <dgm:presLayoutVars>
          <dgm:chPref val="3"/>
        </dgm:presLayoutVars>
      </dgm:prSet>
      <dgm:spPr/>
    </dgm:pt>
    <dgm:pt modelId="{6DCA9CFF-9F09-0149-958B-21B25431609A}" type="pres">
      <dgm:prSet presAssocID="{170E2616-BE78-7F43-885D-07863F06D048}" presName="parTransOne" presStyleCnt="0"/>
      <dgm:spPr/>
    </dgm:pt>
    <dgm:pt modelId="{FEC69980-554D-CA43-A344-5A5CE4923560}" type="pres">
      <dgm:prSet presAssocID="{170E2616-BE78-7F43-885D-07863F06D048}" presName="horzOne" presStyleCnt="0"/>
      <dgm:spPr/>
    </dgm:pt>
    <dgm:pt modelId="{98500CDC-2904-1C4D-8957-3F8BB71C08E1}" type="pres">
      <dgm:prSet presAssocID="{79EF9376-BAA6-A541-B53C-E80586476E6A}" presName="vertTwo" presStyleCnt="0"/>
      <dgm:spPr/>
    </dgm:pt>
    <dgm:pt modelId="{7266A34D-268C-6C40-A872-FA8E9DFEF97F}" type="pres">
      <dgm:prSet presAssocID="{79EF9376-BAA6-A541-B53C-E80586476E6A}" presName="txTwo" presStyleLbl="node2" presStyleIdx="0" presStyleCnt="4">
        <dgm:presLayoutVars>
          <dgm:chPref val="3"/>
        </dgm:presLayoutVars>
      </dgm:prSet>
      <dgm:spPr/>
    </dgm:pt>
    <dgm:pt modelId="{4CEF8204-D4D6-ED45-9EBF-789C52CFCA33}" type="pres">
      <dgm:prSet presAssocID="{79EF9376-BAA6-A541-B53C-E80586476E6A}" presName="horzTwo" presStyleCnt="0"/>
      <dgm:spPr/>
    </dgm:pt>
    <dgm:pt modelId="{9748D274-EDC3-8745-936C-3106AEEB934C}" type="pres">
      <dgm:prSet presAssocID="{47E08F88-FEAC-C440-A725-CB12EE6D94E4}" presName="sibSpaceTwo" presStyleCnt="0"/>
      <dgm:spPr/>
    </dgm:pt>
    <dgm:pt modelId="{6D5D5074-A391-EB49-A85A-B6AB02A89AA4}" type="pres">
      <dgm:prSet presAssocID="{CC27A347-4C30-7847-9ADD-8FD3DB55514F}" presName="vertTwo" presStyleCnt="0"/>
      <dgm:spPr/>
    </dgm:pt>
    <dgm:pt modelId="{E635D193-7086-C340-A52A-6D539738D499}" type="pres">
      <dgm:prSet presAssocID="{CC27A347-4C30-7847-9ADD-8FD3DB55514F}" presName="txTwo" presStyleLbl="node2" presStyleIdx="1" presStyleCnt="4">
        <dgm:presLayoutVars>
          <dgm:chPref val="3"/>
        </dgm:presLayoutVars>
      </dgm:prSet>
      <dgm:spPr/>
    </dgm:pt>
    <dgm:pt modelId="{00E4C11B-341A-1947-B4EC-BC48D38A2803}" type="pres">
      <dgm:prSet presAssocID="{CC27A347-4C30-7847-9ADD-8FD3DB55514F}" presName="horzTwo" presStyleCnt="0"/>
      <dgm:spPr/>
    </dgm:pt>
    <dgm:pt modelId="{616A9F17-119F-A348-AC65-32C86C4FAA0A}" type="pres">
      <dgm:prSet presAssocID="{B118FBAA-6C72-0D4E-B175-E4EF5F5E5847}" presName="sibSpaceTwo" presStyleCnt="0"/>
      <dgm:spPr/>
    </dgm:pt>
    <dgm:pt modelId="{5AE27AF0-6B34-EE48-8905-34BE5FFF314A}" type="pres">
      <dgm:prSet presAssocID="{512BCED3-EBDC-9145-8EC1-452285660FEA}" presName="vertTwo" presStyleCnt="0"/>
      <dgm:spPr/>
    </dgm:pt>
    <dgm:pt modelId="{0354BBE9-CEA8-4D42-A56C-E38E4C24DB60}" type="pres">
      <dgm:prSet presAssocID="{512BCED3-EBDC-9145-8EC1-452285660FEA}" presName="txTwo" presStyleLbl="node2" presStyleIdx="2" presStyleCnt="4">
        <dgm:presLayoutVars>
          <dgm:chPref val="3"/>
        </dgm:presLayoutVars>
      </dgm:prSet>
      <dgm:spPr/>
    </dgm:pt>
    <dgm:pt modelId="{737F8DFB-B1FC-5E4D-9373-BF93AD7B4099}" type="pres">
      <dgm:prSet presAssocID="{512BCED3-EBDC-9145-8EC1-452285660FEA}" presName="horzTwo" presStyleCnt="0"/>
      <dgm:spPr/>
    </dgm:pt>
    <dgm:pt modelId="{B9DD4D94-56EA-CD46-9AD1-DF230CF684F5}" type="pres">
      <dgm:prSet presAssocID="{14FBD004-407D-2F42-A6F4-3CA10BF0869D}" presName="sibSpaceTwo" presStyleCnt="0"/>
      <dgm:spPr/>
    </dgm:pt>
    <dgm:pt modelId="{E8CD441E-DBC2-424B-9DEA-85C277C66982}" type="pres">
      <dgm:prSet presAssocID="{75217BAC-D918-784E-935B-D8DDFA33470A}" presName="vertTwo" presStyleCnt="0"/>
      <dgm:spPr/>
    </dgm:pt>
    <dgm:pt modelId="{03AE4CC7-8014-0F47-9D67-1370460258AB}" type="pres">
      <dgm:prSet presAssocID="{75217BAC-D918-784E-935B-D8DDFA33470A}" presName="txTwo" presStyleLbl="node2" presStyleIdx="3" presStyleCnt="4">
        <dgm:presLayoutVars>
          <dgm:chPref val="3"/>
        </dgm:presLayoutVars>
      </dgm:prSet>
      <dgm:spPr/>
    </dgm:pt>
    <dgm:pt modelId="{10E3BADC-8E10-B347-9B6F-2172A01877E1}" type="pres">
      <dgm:prSet presAssocID="{75217BAC-D918-784E-935B-D8DDFA33470A}" presName="horzTwo" presStyleCnt="0"/>
      <dgm:spPr/>
    </dgm:pt>
  </dgm:ptLst>
  <dgm:cxnLst>
    <dgm:cxn modelId="{DBCE9428-3DB8-2E41-9D21-6D6DA6D0BF51}" type="presOf" srcId="{79EF9376-BAA6-A541-B53C-E80586476E6A}" destId="{7266A34D-268C-6C40-A872-FA8E9DFEF97F}" srcOrd="0" destOrd="0" presId="urn:microsoft.com/office/officeart/2005/8/layout/hierarchy4"/>
    <dgm:cxn modelId="{FD9FEE47-2D53-E04D-8BD3-8EDB4C74A343}" type="presOf" srcId="{CC27A347-4C30-7847-9ADD-8FD3DB55514F}" destId="{E635D193-7086-C340-A52A-6D539738D499}" srcOrd="0" destOrd="0" presId="urn:microsoft.com/office/officeart/2005/8/layout/hierarchy4"/>
    <dgm:cxn modelId="{335CAD73-4A87-7E4F-8859-DEC1D538012F}" type="presOf" srcId="{5BA4EF47-06D6-8548-A3B2-DF580C549885}" destId="{9C1C36EF-B7CA-504B-8C7F-04C58E33F34B}" srcOrd="0" destOrd="0" presId="urn:microsoft.com/office/officeart/2005/8/layout/hierarchy4"/>
    <dgm:cxn modelId="{0B904C80-A232-A144-A12B-6EE07503F7C0}" srcId="{5BA4EF47-06D6-8548-A3B2-DF580C549885}" destId="{170E2616-BE78-7F43-885D-07863F06D048}" srcOrd="0" destOrd="0" parTransId="{80D13500-5471-B34F-BF85-C0A096AF493D}" sibTransId="{B6AE343F-7211-BD40-A553-3DC6E9321EC7}"/>
    <dgm:cxn modelId="{F76AFD97-A3D3-3144-A07F-8CCA0A9E770B}" srcId="{170E2616-BE78-7F43-885D-07863F06D048}" destId="{75217BAC-D918-784E-935B-D8DDFA33470A}" srcOrd="3" destOrd="0" parTransId="{E3972713-7568-D146-9523-7624A5F1E02C}" sibTransId="{356BCA8F-81A9-A447-BD32-25AFA426AEEB}"/>
    <dgm:cxn modelId="{0FA71DD2-C6DA-4F4A-B9E9-29FD50F42920}" srcId="{170E2616-BE78-7F43-885D-07863F06D048}" destId="{CC27A347-4C30-7847-9ADD-8FD3DB55514F}" srcOrd="1" destOrd="0" parTransId="{1A3FBA6B-64F1-3145-BA29-E054279478AB}" sibTransId="{B118FBAA-6C72-0D4E-B175-E4EF5F5E5847}"/>
    <dgm:cxn modelId="{CFF247D3-0B55-C64C-AD84-0226F0D5E6C7}" srcId="{170E2616-BE78-7F43-885D-07863F06D048}" destId="{512BCED3-EBDC-9145-8EC1-452285660FEA}" srcOrd="2" destOrd="0" parTransId="{68291CB9-E18F-2540-B641-4A280449748B}" sibTransId="{14FBD004-407D-2F42-A6F4-3CA10BF0869D}"/>
    <dgm:cxn modelId="{89E55ADA-5DCE-864C-BC28-4901FBB6EF89}" srcId="{170E2616-BE78-7F43-885D-07863F06D048}" destId="{79EF9376-BAA6-A541-B53C-E80586476E6A}" srcOrd="0" destOrd="0" parTransId="{F3ED1E88-8788-AF47-8B8E-24CE6460DCD8}" sibTransId="{47E08F88-FEAC-C440-A725-CB12EE6D94E4}"/>
    <dgm:cxn modelId="{282885DB-9B3E-8E43-B0C8-54BE46328CA5}" type="presOf" srcId="{75217BAC-D918-784E-935B-D8DDFA33470A}" destId="{03AE4CC7-8014-0F47-9D67-1370460258AB}" srcOrd="0" destOrd="0" presId="urn:microsoft.com/office/officeart/2005/8/layout/hierarchy4"/>
    <dgm:cxn modelId="{AE6B5FE3-C030-0A49-A848-79AAAA2C810A}" type="presOf" srcId="{170E2616-BE78-7F43-885D-07863F06D048}" destId="{69C72684-4B3E-7A48-8B7E-B479A1BFD8B1}" srcOrd="0" destOrd="0" presId="urn:microsoft.com/office/officeart/2005/8/layout/hierarchy4"/>
    <dgm:cxn modelId="{B5346BF1-2A6E-8B49-9860-E4D548895CEB}" type="presOf" srcId="{512BCED3-EBDC-9145-8EC1-452285660FEA}" destId="{0354BBE9-CEA8-4D42-A56C-E38E4C24DB60}" srcOrd="0" destOrd="0" presId="urn:microsoft.com/office/officeart/2005/8/layout/hierarchy4"/>
    <dgm:cxn modelId="{11F8A4D0-1061-2C43-9992-AFBDFCD0FD45}" type="presParOf" srcId="{9C1C36EF-B7CA-504B-8C7F-04C58E33F34B}" destId="{DD8E6661-83B5-FD45-B050-863FC9B35E0A}" srcOrd="0" destOrd="0" presId="urn:microsoft.com/office/officeart/2005/8/layout/hierarchy4"/>
    <dgm:cxn modelId="{80774A62-74A4-9143-9422-99E405A519D1}" type="presParOf" srcId="{DD8E6661-83B5-FD45-B050-863FC9B35E0A}" destId="{69C72684-4B3E-7A48-8B7E-B479A1BFD8B1}" srcOrd="0" destOrd="0" presId="urn:microsoft.com/office/officeart/2005/8/layout/hierarchy4"/>
    <dgm:cxn modelId="{85B172A4-E20F-5644-8FE4-1ADAAD61E6DF}" type="presParOf" srcId="{DD8E6661-83B5-FD45-B050-863FC9B35E0A}" destId="{6DCA9CFF-9F09-0149-958B-21B25431609A}" srcOrd="1" destOrd="0" presId="urn:microsoft.com/office/officeart/2005/8/layout/hierarchy4"/>
    <dgm:cxn modelId="{A8CA4E26-61D0-1D44-BCB8-A2488BCE2A47}" type="presParOf" srcId="{DD8E6661-83B5-FD45-B050-863FC9B35E0A}" destId="{FEC69980-554D-CA43-A344-5A5CE4923560}" srcOrd="2" destOrd="0" presId="urn:microsoft.com/office/officeart/2005/8/layout/hierarchy4"/>
    <dgm:cxn modelId="{14CEB68E-957D-8D4D-B78B-F6BD790056FE}" type="presParOf" srcId="{FEC69980-554D-CA43-A344-5A5CE4923560}" destId="{98500CDC-2904-1C4D-8957-3F8BB71C08E1}" srcOrd="0" destOrd="0" presId="urn:microsoft.com/office/officeart/2005/8/layout/hierarchy4"/>
    <dgm:cxn modelId="{D1ADCD45-C4AF-D649-A290-B822EBD9300A}" type="presParOf" srcId="{98500CDC-2904-1C4D-8957-3F8BB71C08E1}" destId="{7266A34D-268C-6C40-A872-FA8E9DFEF97F}" srcOrd="0" destOrd="0" presId="urn:microsoft.com/office/officeart/2005/8/layout/hierarchy4"/>
    <dgm:cxn modelId="{E8C89E81-8CC8-0E46-BEE4-0D3984A7BAB6}" type="presParOf" srcId="{98500CDC-2904-1C4D-8957-3F8BB71C08E1}" destId="{4CEF8204-D4D6-ED45-9EBF-789C52CFCA33}" srcOrd="1" destOrd="0" presId="urn:microsoft.com/office/officeart/2005/8/layout/hierarchy4"/>
    <dgm:cxn modelId="{7EDD3366-6883-1D49-A15B-160325CE7CAD}" type="presParOf" srcId="{FEC69980-554D-CA43-A344-5A5CE4923560}" destId="{9748D274-EDC3-8745-936C-3106AEEB934C}" srcOrd="1" destOrd="0" presId="urn:microsoft.com/office/officeart/2005/8/layout/hierarchy4"/>
    <dgm:cxn modelId="{9AA567DF-0619-BC46-A8A6-3D0196D4DB5E}" type="presParOf" srcId="{FEC69980-554D-CA43-A344-5A5CE4923560}" destId="{6D5D5074-A391-EB49-A85A-B6AB02A89AA4}" srcOrd="2" destOrd="0" presId="urn:microsoft.com/office/officeart/2005/8/layout/hierarchy4"/>
    <dgm:cxn modelId="{8756A46B-AF1A-7541-95A6-4687878F0486}" type="presParOf" srcId="{6D5D5074-A391-EB49-A85A-B6AB02A89AA4}" destId="{E635D193-7086-C340-A52A-6D539738D499}" srcOrd="0" destOrd="0" presId="urn:microsoft.com/office/officeart/2005/8/layout/hierarchy4"/>
    <dgm:cxn modelId="{95EDBD3D-2ED5-D14E-8085-FDC0C09E410D}" type="presParOf" srcId="{6D5D5074-A391-EB49-A85A-B6AB02A89AA4}" destId="{00E4C11B-341A-1947-B4EC-BC48D38A2803}" srcOrd="1" destOrd="0" presId="urn:microsoft.com/office/officeart/2005/8/layout/hierarchy4"/>
    <dgm:cxn modelId="{C8DF3F99-85B5-DF4B-8914-54739EF0E039}" type="presParOf" srcId="{FEC69980-554D-CA43-A344-5A5CE4923560}" destId="{616A9F17-119F-A348-AC65-32C86C4FAA0A}" srcOrd="3" destOrd="0" presId="urn:microsoft.com/office/officeart/2005/8/layout/hierarchy4"/>
    <dgm:cxn modelId="{91DA7DFA-FFD5-AC4E-BBDD-18C56BF5D38D}" type="presParOf" srcId="{FEC69980-554D-CA43-A344-5A5CE4923560}" destId="{5AE27AF0-6B34-EE48-8905-34BE5FFF314A}" srcOrd="4" destOrd="0" presId="urn:microsoft.com/office/officeart/2005/8/layout/hierarchy4"/>
    <dgm:cxn modelId="{5D725724-E1D0-8147-BC0D-0DEE190680A0}" type="presParOf" srcId="{5AE27AF0-6B34-EE48-8905-34BE5FFF314A}" destId="{0354BBE9-CEA8-4D42-A56C-E38E4C24DB60}" srcOrd="0" destOrd="0" presId="urn:microsoft.com/office/officeart/2005/8/layout/hierarchy4"/>
    <dgm:cxn modelId="{22DCB416-2DFA-CA48-B073-D9A102565083}" type="presParOf" srcId="{5AE27AF0-6B34-EE48-8905-34BE5FFF314A}" destId="{737F8DFB-B1FC-5E4D-9373-BF93AD7B4099}" srcOrd="1" destOrd="0" presId="urn:microsoft.com/office/officeart/2005/8/layout/hierarchy4"/>
    <dgm:cxn modelId="{96730E48-8504-C844-A533-2ABD8BD947AD}" type="presParOf" srcId="{FEC69980-554D-CA43-A344-5A5CE4923560}" destId="{B9DD4D94-56EA-CD46-9AD1-DF230CF684F5}" srcOrd="5" destOrd="0" presId="urn:microsoft.com/office/officeart/2005/8/layout/hierarchy4"/>
    <dgm:cxn modelId="{4F5F06C4-8DE0-E845-9D5D-0E11689B4A20}" type="presParOf" srcId="{FEC69980-554D-CA43-A344-5A5CE4923560}" destId="{E8CD441E-DBC2-424B-9DEA-85C277C66982}" srcOrd="6" destOrd="0" presId="urn:microsoft.com/office/officeart/2005/8/layout/hierarchy4"/>
    <dgm:cxn modelId="{DD6D976E-EBE0-C64C-BAF0-5BC7BB2F8F21}" type="presParOf" srcId="{E8CD441E-DBC2-424B-9DEA-85C277C66982}" destId="{03AE4CC7-8014-0F47-9D67-1370460258AB}" srcOrd="0" destOrd="0" presId="urn:microsoft.com/office/officeart/2005/8/layout/hierarchy4"/>
    <dgm:cxn modelId="{7748D86C-326D-0048-A3F4-1AC7E3479B4D}" type="presParOf" srcId="{E8CD441E-DBC2-424B-9DEA-85C277C66982}" destId="{10E3BADC-8E10-B347-9B6F-2172A01877E1}"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7B2F50-4F6D-7445-8977-179EBFE72B17}" type="doc">
      <dgm:prSet loTypeId="urn:microsoft.com/office/officeart/2005/8/layout/hierarchy1" loCatId="process" qsTypeId="urn:microsoft.com/office/officeart/2005/8/quickstyle/simple1" qsCatId="simple" csTypeId="urn:microsoft.com/office/officeart/2005/8/colors/accent1_2" csCatId="accent1" phldr="1"/>
      <dgm:spPr/>
      <dgm:t>
        <a:bodyPr/>
        <a:lstStyle/>
        <a:p>
          <a:endParaRPr lang="en-US"/>
        </a:p>
      </dgm:t>
    </dgm:pt>
    <dgm:pt modelId="{12498653-59D4-8744-A7CD-58BC983A11F0}">
      <dgm:prSet/>
      <dgm:spPr/>
      <dgm:t>
        <a:bodyPr/>
        <a:lstStyle/>
        <a:p>
          <a:r>
            <a:rPr lang="en-US" dirty="0"/>
            <a:t>An IDS comprises three logical components: </a:t>
          </a:r>
        </a:p>
      </dgm:t>
    </dgm:pt>
    <dgm:pt modelId="{30E9C76A-A099-F246-82F3-E23986EC31D6}" type="parTrans" cxnId="{E7199E89-B21B-694D-BBFC-1E55F92BD4AB}">
      <dgm:prSet/>
      <dgm:spPr/>
      <dgm:t>
        <a:bodyPr/>
        <a:lstStyle/>
        <a:p>
          <a:endParaRPr lang="en-US"/>
        </a:p>
      </dgm:t>
    </dgm:pt>
    <dgm:pt modelId="{B734B106-9853-4D4E-99F5-5E4F124DF456}" type="sibTrans" cxnId="{E7199E89-B21B-694D-BBFC-1E55F92BD4AB}">
      <dgm:prSet/>
      <dgm:spPr/>
      <dgm:t>
        <a:bodyPr/>
        <a:lstStyle/>
        <a:p>
          <a:endParaRPr lang="en-US"/>
        </a:p>
      </dgm:t>
    </dgm:pt>
    <dgm:pt modelId="{C5B40AEC-DFB2-954E-9500-59E5FD09B02A}">
      <dgm:prSet custT="1"/>
      <dgm:spPr/>
      <dgm:t>
        <a:bodyPr/>
        <a:lstStyle/>
        <a:p>
          <a:r>
            <a:rPr lang="en-US" sz="1800" b="1" dirty="0"/>
            <a:t>Sensors: </a:t>
          </a:r>
          <a:endParaRPr lang="en-US" sz="1800" dirty="0"/>
        </a:p>
      </dgm:t>
    </dgm:pt>
    <dgm:pt modelId="{312A49A3-1E2B-DE44-8704-CA1B233802B2}" type="parTrans" cxnId="{4E2DEEF4-CCA4-6645-97B9-7C16D2995B29}">
      <dgm:prSet/>
      <dgm:spPr/>
      <dgm:t>
        <a:bodyPr/>
        <a:lstStyle/>
        <a:p>
          <a:endParaRPr lang="en-US"/>
        </a:p>
      </dgm:t>
    </dgm:pt>
    <dgm:pt modelId="{BC9D7B18-18B5-A643-B0AE-4D2CB5E8C945}" type="sibTrans" cxnId="{4E2DEEF4-CCA4-6645-97B9-7C16D2995B29}">
      <dgm:prSet/>
      <dgm:spPr/>
      <dgm:t>
        <a:bodyPr/>
        <a:lstStyle/>
        <a:p>
          <a:endParaRPr lang="en-US"/>
        </a:p>
      </dgm:t>
    </dgm:pt>
    <dgm:pt modelId="{5DC40036-ECAB-624B-8D89-C459394A2FE4}">
      <dgm:prSet custT="1"/>
      <dgm:spPr/>
      <dgm:t>
        <a:bodyPr/>
        <a:lstStyle/>
        <a:p>
          <a:r>
            <a:rPr lang="en-US" sz="1050" dirty="0"/>
            <a:t>Sensors are responsible for collecting data. The input for a sensor may be any part of a system that could contain evidence of an intrusion. Types of input to a sensor include network packets, log files, and system call traces. Sensors collect and forward this information to the analyzer</a:t>
          </a:r>
        </a:p>
      </dgm:t>
    </dgm:pt>
    <dgm:pt modelId="{AC25B5BE-A37F-F34A-B278-94E74E2C6754}" type="parTrans" cxnId="{CFCE280E-5EDA-8D41-BC42-C3ADA2DF1DA0}">
      <dgm:prSet/>
      <dgm:spPr/>
      <dgm:t>
        <a:bodyPr/>
        <a:lstStyle/>
        <a:p>
          <a:endParaRPr lang="en-US"/>
        </a:p>
      </dgm:t>
    </dgm:pt>
    <dgm:pt modelId="{B6B61A20-02FB-024A-8128-84EE9A79F204}" type="sibTrans" cxnId="{CFCE280E-5EDA-8D41-BC42-C3ADA2DF1DA0}">
      <dgm:prSet/>
      <dgm:spPr/>
      <dgm:t>
        <a:bodyPr/>
        <a:lstStyle/>
        <a:p>
          <a:endParaRPr lang="en-US"/>
        </a:p>
      </dgm:t>
    </dgm:pt>
    <dgm:pt modelId="{B7CE4B0A-7873-E54E-91AF-9A75A0A48C63}">
      <dgm:prSet custT="1"/>
      <dgm:spPr/>
      <dgm:t>
        <a:bodyPr/>
        <a:lstStyle/>
        <a:p>
          <a:r>
            <a:rPr lang="en-US" sz="1800" b="1" dirty="0"/>
            <a:t>Analyzers: </a:t>
          </a:r>
          <a:endParaRPr lang="en-US" sz="1800" dirty="0"/>
        </a:p>
      </dgm:t>
    </dgm:pt>
    <dgm:pt modelId="{026C9E4E-0FCC-2744-AF37-6E169A5371EA}" type="parTrans" cxnId="{B082C71B-7637-D344-8FB2-B210FF436E6A}">
      <dgm:prSet/>
      <dgm:spPr/>
      <dgm:t>
        <a:bodyPr/>
        <a:lstStyle/>
        <a:p>
          <a:endParaRPr lang="en-US"/>
        </a:p>
      </dgm:t>
    </dgm:pt>
    <dgm:pt modelId="{8A50DC26-7C99-5145-9A2E-D194C20640B8}" type="sibTrans" cxnId="{B082C71B-7637-D344-8FB2-B210FF436E6A}">
      <dgm:prSet/>
      <dgm:spPr/>
      <dgm:t>
        <a:bodyPr/>
        <a:lstStyle/>
        <a:p>
          <a:endParaRPr lang="en-US"/>
        </a:p>
      </dgm:t>
    </dgm:pt>
    <dgm:pt modelId="{F52EDC17-C9CE-3049-860F-96E0F692113F}">
      <dgm:prSet custT="1"/>
      <dgm:spPr/>
      <dgm:t>
        <a:bodyPr/>
        <a:lstStyle/>
        <a:p>
          <a:r>
            <a:rPr lang="en-US" sz="1050" dirty="0"/>
            <a:t>Analyzers receive input from one or more sensors or from other analyzers. The analyzer is responsible for determining if an intrusion has occurred. The output of this component is an indication that an intrusion has occurred. The output may include evidence supporting the conclusion that an intrusion occurred. The analyzer may provide guidance about what actions to take as a result of the intrusion</a:t>
          </a:r>
        </a:p>
      </dgm:t>
    </dgm:pt>
    <dgm:pt modelId="{44376B96-61A0-524F-A8F3-5C9C17A5955C}" type="parTrans" cxnId="{FE000CB6-C5EB-0143-B8DE-5007B9480EEA}">
      <dgm:prSet/>
      <dgm:spPr/>
      <dgm:t>
        <a:bodyPr/>
        <a:lstStyle/>
        <a:p>
          <a:endParaRPr lang="en-US"/>
        </a:p>
      </dgm:t>
    </dgm:pt>
    <dgm:pt modelId="{F068704A-9713-9A4E-8F31-7048F90ABCD0}" type="sibTrans" cxnId="{FE000CB6-C5EB-0143-B8DE-5007B9480EEA}">
      <dgm:prSet/>
      <dgm:spPr/>
      <dgm:t>
        <a:bodyPr/>
        <a:lstStyle/>
        <a:p>
          <a:endParaRPr lang="en-US"/>
        </a:p>
      </dgm:t>
    </dgm:pt>
    <dgm:pt modelId="{65EF2D8D-DD53-BB45-B4CB-094A50458A62}">
      <dgm:prSet custT="1"/>
      <dgm:spPr/>
      <dgm:t>
        <a:bodyPr/>
        <a:lstStyle/>
        <a:p>
          <a:r>
            <a:rPr lang="en-US" sz="1800" b="1" dirty="0"/>
            <a:t>User interface: </a:t>
          </a:r>
          <a:endParaRPr lang="en-US" sz="1800" dirty="0"/>
        </a:p>
      </dgm:t>
    </dgm:pt>
    <dgm:pt modelId="{8D61380D-AA58-FD43-A60E-15814EFE138E}" type="parTrans" cxnId="{8A1C7A76-DE5D-804C-A6ED-F21F82EF42BC}">
      <dgm:prSet/>
      <dgm:spPr/>
      <dgm:t>
        <a:bodyPr/>
        <a:lstStyle/>
        <a:p>
          <a:endParaRPr lang="en-US"/>
        </a:p>
      </dgm:t>
    </dgm:pt>
    <dgm:pt modelId="{558FF84C-78F1-4045-86C7-9FA97317062D}" type="sibTrans" cxnId="{8A1C7A76-DE5D-804C-A6ED-F21F82EF42BC}">
      <dgm:prSet/>
      <dgm:spPr/>
      <dgm:t>
        <a:bodyPr/>
        <a:lstStyle/>
        <a:p>
          <a:endParaRPr lang="en-US"/>
        </a:p>
      </dgm:t>
    </dgm:pt>
    <dgm:pt modelId="{A8033867-0229-FE49-A3E3-661748151986}">
      <dgm:prSet custT="1"/>
      <dgm:spPr/>
      <dgm:t>
        <a:bodyPr/>
        <a:lstStyle/>
        <a:p>
          <a:r>
            <a:rPr lang="en-US" sz="1050" dirty="0"/>
            <a:t>The user interface to an IDS enables a user to view output from the system or control the behavior of the system. In some systems, the user interface may equate to a manager, director, or console component</a:t>
          </a:r>
        </a:p>
      </dgm:t>
    </dgm:pt>
    <dgm:pt modelId="{8C30D829-A222-E64F-981F-225C5EC0E7C8}" type="parTrans" cxnId="{786B1F37-D5E8-D949-873D-A112A1EF6247}">
      <dgm:prSet/>
      <dgm:spPr/>
      <dgm:t>
        <a:bodyPr/>
        <a:lstStyle/>
        <a:p>
          <a:endParaRPr lang="en-US"/>
        </a:p>
      </dgm:t>
    </dgm:pt>
    <dgm:pt modelId="{0F0F633D-4334-224A-8F1C-7931CE54DCF1}" type="sibTrans" cxnId="{786B1F37-D5E8-D949-873D-A112A1EF6247}">
      <dgm:prSet/>
      <dgm:spPr/>
      <dgm:t>
        <a:bodyPr/>
        <a:lstStyle/>
        <a:p>
          <a:endParaRPr lang="en-US"/>
        </a:p>
      </dgm:t>
    </dgm:pt>
    <dgm:pt modelId="{4F55E9A3-F952-F745-983C-AF194EC3236A}" type="pres">
      <dgm:prSet presAssocID="{E87B2F50-4F6D-7445-8977-179EBFE72B17}" presName="hierChild1" presStyleCnt="0">
        <dgm:presLayoutVars>
          <dgm:chPref val="1"/>
          <dgm:dir/>
          <dgm:animOne val="branch"/>
          <dgm:animLvl val="lvl"/>
          <dgm:resizeHandles/>
        </dgm:presLayoutVars>
      </dgm:prSet>
      <dgm:spPr/>
    </dgm:pt>
    <dgm:pt modelId="{B876A527-60EF-7D46-8EB3-D7D71C4289F5}" type="pres">
      <dgm:prSet presAssocID="{12498653-59D4-8744-A7CD-58BC983A11F0}" presName="hierRoot1" presStyleCnt="0"/>
      <dgm:spPr/>
    </dgm:pt>
    <dgm:pt modelId="{A7AA134E-1DD5-C843-A3A5-4F3CF745A568}" type="pres">
      <dgm:prSet presAssocID="{12498653-59D4-8744-A7CD-58BC983A11F0}" presName="composite" presStyleCnt="0"/>
      <dgm:spPr/>
    </dgm:pt>
    <dgm:pt modelId="{A39AB818-0509-6F42-B3A8-32F344B2FC3D}" type="pres">
      <dgm:prSet presAssocID="{12498653-59D4-8744-A7CD-58BC983A11F0}" presName="background" presStyleLbl="node0" presStyleIdx="0" presStyleCnt="1"/>
      <dgm:spPr/>
    </dgm:pt>
    <dgm:pt modelId="{04D39CBD-F432-AA46-B8C3-6EAA619AC894}" type="pres">
      <dgm:prSet presAssocID="{12498653-59D4-8744-A7CD-58BC983A11F0}" presName="text" presStyleLbl="fgAcc0" presStyleIdx="0" presStyleCnt="1" custScaleX="133775" custScaleY="115833">
        <dgm:presLayoutVars>
          <dgm:chPref val="3"/>
        </dgm:presLayoutVars>
      </dgm:prSet>
      <dgm:spPr/>
    </dgm:pt>
    <dgm:pt modelId="{E2DC2656-7DC9-8C4C-9DA4-FE263F7A728E}" type="pres">
      <dgm:prSet presAssocID="{12498653-59D4-8744-A7CD-58BC983A11F0}" presName="hierChild2" presStyleCnt="0"/>
      <dgm:spPr/>
    </dgm:pt>
    <dgm:pt modelId="{66F4E0EA-6010-DC40-96A9-EE6DDD90479F}" type="pres">
      <dgm:prSet presAssocID="{312A49A3-1E2B-DE44-8704-CA1B233802B2}" presName="Name10" presStyleLbl="parChTrans1D2" presStyleIdx="0" presStyleCnt="3"/>
      <dgm:spPr/>
    </dgm:pt>
    <dgm:pt modelId="{4A8DBED6-E1FD-7140-A0F3-2811FF4E0B9D}" type="pres">
      <dgm:prSet presAssocID="{C5B40AEC-DFB2-954E-9500-59E5FD09B02A}" presName="hierRoot2" presStyleCnt="0"/>
      <dgm:spPr/>
    </dgm:pt>
    <dgm:pt modelId="{59FB5FBB-FED2-3B4D-AE58-71562423EC8E}" type="pres">
      <dgm:prSet presAssocID="{C5B40AEC-DFB2-954E-9500-59E5FD09B02A}" presName="composite2" presStyleCnt="0"/>
      <dgm:spPr/>
    </dgm:pt>
    <dgm:pt modelId="{D9A27299-0B78-DD45-90BE-A82EF22C3674}" type="pres">
      <dgm:prSet presAssocID="{C5B40AEC-DFB2-954E-9500-59E5FD09B02A}" presName="background2" presStyleLbl="node2" presStyleIdx="0" presStyleCnt="3"/>
      <dgm:spPr/>
    </dgm:pt>
    <dgm:pt modelId="{A353ED49-3BA9-874D-85FC-5A109CBA90D0}" type="pres">
      <dgm:prSet presAssocID="{C5B40AEC-DFB2-954E-9500-59E5FD09B02A}" presName="text2" presStyleLbl="fgAcc2" presStyleIdx="0" presStyleCnt="3">
        <dgm:presLayoutVars>
          <dgm:chPref val="3"/>
        </dgm:presLayoutVars>
      </dgm:prSet>
      <dgm:spPr/>
    </dgm:pt>
    <dgm:pt modelId="{07F7F408-84E9-C547-A863-E9AA50ED1C5D}" type="pres">
      <dgm:prSet presAssocID="{C5B40AEC-DFB2-954E-9500-59E5FD09B02A}" presName="hierChild3" presStyleCnt="0"/>
      <dgm:spPr/>
    </dgm:pt>
    <dgm:pt modelId="{A878E684-A80A-4B47-A844-88B13BFE8DA9}" type="pres">
      <dgm:prSet presAssocID="{AC25B5BE-A37F-F34A-B278-94E74E2C6754}" presName="Name17" presStyleLbl="parChTrans1D3" presStyleIdx="0" presStyleCnt="3"/>
      <dgm:spPr/>
    </dgm:pt>
    <dgm:pt modelId="{647FE9A6-936C-3F41-ACA4-44C43067005C}" type="pres">
      <dgm:prSet presAssocID="{5DC40036-ECAB-624B-8D89-C459394A2FE4}" presName="hierRoot3" presStyleCnt="0"/>
      <dgm:spPr/>
    </dgm:pt>
    <dgm:pt modelId="{DF94F24F-1B43-2043-905D-4928BD01EA5D}" type="pres">
      <dgm:prSet presAssocID="{5DC40036-ECAB-624B-8D89-C459394A2FE4}" presName="composite3" presStyleCnt="0"/>
      <dgm:spPr/>
    </dgm:pt>
    <dgm:pt modelId="{CEE24611-8EF4-9841-B1B4-F54D6721A849}" type="pres">
      <dgm:prSet presAssocID="{5DC40036-ECAB-624B-8D89-C459394A2FE4}" presName="background3" presStyleLbl="node3" presStyleIdx="0" presStyleCnt="3"/>
      <dgm:spPr/>
    </dgm:pt>
    <dgm:pt modelId="{CBA1CB71-7C5E-534B-BFEB-3A1B64232B52}" type="pres">
      <dgm:prSet presAssocID="{5DC40036-ECAB-624B-8D89-C459394A2FE4}" presName="text3" presStyleLbl="fgAcc3" presStyleIdx="0" presStyleCnt="3" custScaleX="130634" custScaleY="142824">
        <dgm:presLayoutVars>
          <dgm:chPref val="3"/>
        </dgm:presLayoutVars>
      </dgm:prSet>
      <dgm:spPr/>
    </dgm:pt>
    <dgm:pt modelId="{C07C310A-E875-7D40-8E50-0F5497BE7E7A}" type="pres">
      <dgm:prSet presAssocID="{5DC40036-ECAB-624B-8D89-C459394A2FE4}" presName="hierChild4" presStyleCnt="0"/>
      <dgm:spPr/>
    </dgm:pt>
    <dgm:pt modelId="{B9320DE4-2C9B-9342-8BD2-B3A2C185CC9C}" type="pres">
      <dgm:prSet presAssocID="{026C9E4E-0FCC-2744-AF37-6E169A5371EA}" presName="Name10" presStyleLbl="parChTrans1D2" presStyleIdx="1" presStyleCnt="3"/>
      <dgm:spPr/>
    </dgm:pt>
    <dgm:pt modelId="{652E736B-D3C0-AF43-B595-8B905E097CBC}" type="pres">
      <dgm:prSet presAssocID="{B7CE4B0A-7873-E54E-91AF-9A75A0A48C63}" presName="hierRoot2" presStyleCnt="0"/>
      <dgm:spPr/>
    </dgm:pt>
    <dgm:pt modelId="{634B5FD3-DF8C-3148-9CC2-CF69EDAC48A9}" type="pres">
      <dgm:prSet presAssocID="{B7CE4B0A-7873-E54E-91AF-9A75A0A48C63}" presName="composite2" presStyleCnt="0"/>
      <dgm:spPr/>
    </dgm:pt>
    <dgm:pt modelId="{A5EA3005-6DFA-B545-BFA4-0D798DB440E4}" type="pres">
      <dgm:prSet presAssocID="{B7CE4B0A-7873-E54E-91AF-9A75A0A48C63}" presName="background2" presStyleLbl="node2" presStyleIdx="1" presStyleCnt="3"/>
      <dgm:spPr/>
    </dgm:pt>
    <dgm:pt modelId="{655C11FC-220B-024B-A734-4771896DB214}" type="pres">
      <dgm:prSet presAssocID="{B7CE4B0A-7873-E54E-91AF-9A75A0A48C63}" presName="text2" presStyleLbl="fgAcc2" presStyleIdx="1" presStyleCnt="3">
        <dgm:presLayoutVars>
          <dgm:chPref val="3"/>
        </dgm:presLayoutVars>
      </dgm:prSet>
      <dgm:spPr/>
    </dgm:pt>
    <dgm:pt modelId="{6AF3AD90-F8C2-524D-B7B3-CBBC2B5D18D7}" type="pres">
      <dgm:prSet presAssocID="{B7CE4B0A-7873-E54E-91AF-9A75A0A48C63}" presName="hierChild3" presStyleCnt="0"/>
      <dgm:spPr/>
    </dgm:pt>
    <dgm:pt modelId="{88BC47D3-DA21-764D-A560-2EE00CC48642}" type="pres">
      <dgm:prSet presAssocID="{44376B96-61A0-524F-A8F3-5C9C17A5955C}" presName="Name17" presStyleLbl="parChTrans1D3" presStyleIdx="1" presStyleCnt="3"/>
      <dgm:spPr/>
    </dgm:pt>
    <dgm:pt modelId="{38338C5E-B574-6C49-A4D8-DC0FCE207290}" type="pres">
      <dgm:prSet presAssocID="{F52EDC17-C9CE-3049-860F-96E0F692113F}" presName="hierRoot3" presStyleCnt="0"/>
      <dgm:spPr/>
    </dgm:pt>
    <dgm:pt modelId="{480C61F1-0DCE-3C48-9151-15379B3E3CE1}" type="pres">
      <dgm:prSet presAssocID="{F52EDC17-C9CE-3049-860F-96E0F692113F}" presName="composite3" presStyleCnt="0"/>
      <dgm:spPr/>
    </dgm:pt>
    <dgm:pt modelId="{4A314F17-8CB8-E544-A2D5-201CCD084180}" type="pres">
      <dgm:prSet presAssocID="{F52EDC17-C9CE-3049-860F-96E0F692113F}" presName="background3" presStyleLbl="node3" presStyleIdx="1" presStyleCnt="3"/>
      <dgm:spPr/>
    </dgm:pt>
    <dgm:pt modelId="{732200E8-F828-544C-B4B4-E905E3DEDB1E}" type="pres">
      <dgm:prSet presAssocID="{F52EDC17-C9CE-3049-860F-96E0F692113F}" presName="text3" presStyleLbl="fgAcc3" presStyleIdx="1" presStyleCnt="3" custScaleX="154207" custScaleY="147531">
        <dgm:presLayoutVars>
          <dgm:chPref val="3"/>
        </dgm:presLayoutVars>
      </dgm:prSet>
      <dgm:spPr/>
    </dgm:pt>
    <dgm:pt modelId="{1FE055CA-B928-0144-915A-37FF673AB0B2}" type="pres">
      <dgm:prSet presAssocID="{F52EDC17-C9CE-3049-860F-96E0F692113F}" presName="hierChild4" presStyleCnt="0"/>
      <dgm:spPr/>
    </dgm:pt>
    <dgm:pt modelId="{CB29C49C-2105-3944-8018-D04F63DFD20F}" type="pres">
      <dgm:prSet presAssocID="{8D61380D-AA58-FD43-A60E-15814EFE138E}" presName="Name10" presStyleLbl="parChTrans1D2" presStyleIdx="2" presStyleCnt="3"/>
      <dgm:spPr/>
    </dgm:pt>
    <dgm:pt modelId="{28F786F6-B383-3145-9CF8-AAD420B3A7C7}" type="pres">
      <dgm:prSet presAssocID="{65EF2D8D-DD53-BB45-B4CB-094A50458A62}" presName="hierRoot2" presStyleCnt="0"/>
      <dgm:spPr/>
    </dgm:pt>
    <dgm:pt modelId="{611E4D9E-C7E6-AE40-BA14-C88CA88FCF3B}" type="pres">
      <dgm:prSet presAssocID="{65EF2D8D-DD53-BB45-B4CB-094A50458A62}" presName="composite2" presStyleCnt="0"/>
      <dgm:spPr/>
    </dgm:pt>
    <dgm:pt modelId="{AFA218A7-5551-4F4B-BBC7-35278D6845BE}" type="pres">
      <dgm:prSet presAssocID="{65EF2D8D-DD53-BB45-B4CB-094A50458A62}" presName="background2" presStyleLbl="node2" presStyleIdx="2" presStyleCnt="3"/>
      <dgm:spPr/>
    </dgm:pt>
    <dgm:pt modelId="{F5A3297E-8CE1-9640-9A87-DCA6A41A6480}" type="pres">
      <dgm:prSet presAssocID="{65EF2D8D-DD53-BB45-B4CB-094A50458A62}" presName="text2" presStyleLbl="fgAcc2" presStyleIdx="2" presStyleCnt="3">
        <dgm:presLayoutVars>
          <dgm:chPref val="3"/>
        </dgm:presLayoutVars>
      </dgm:prSet>
      <dgm:spPr/>
    </dgm:pt>
    <dgm:pt modelId="{FF58DB3E-66BD-9449-8FE0-ED4E039E793E}" type="pres">
      <dgm:prSet presAssocID="{65EF2D8D-DD53-BB45-B4CB-094A50458A62}" presName="hierChild3" presStyleCnt="0"/>
      <dgm:spPr/>
    </dgm:pt>
    <dgm:pt modelId="{5440B28C-A489-F24A-8699-6C8E0C7940A8}" type="pres">
      <dgm:prSet presAssocID="{8C30D829-A222-E64F-981F-225C5EC0E7C8}" presName="Name17" presStyleLbl="parChTrans1D3" presStyleIdx="2" presStyleCnt="3"/>
      <dgm:spPr/>
    </dgm:pt>
    <dgm:pt modelId="{370B379A-B52E-5041-9CD0-EC065D73FC1B}" type="pres">
      <dgm:prSet presAssocID="{A8033867-0229-FE49-A3E3-661748151986}" presName="hierRoot3" presStyleCnt="0"/>
      <dgm:spPr/>
    </dgm:pt>
    <dgm:pt modelId="{9F673045-62CB-944F-B9C9-B879FCEBE172}" type="pres">
      <dgm:prSet presAssocID="{A8033867-0229-FE49-A3E3-661748151986}" presName="composite3" presStyleCnt="0"/>
      <dgm:spPr/>
    </dgm:pt>
    <dgm:pt modelId="{3FD062B0-8B30-5042-9DEC-87A6A65B69AA}" type="pres">
      <dgm:prSet presAssocID="{A8033867-0229-FE49-A3E3-661748151986}" presName="background3" presStyleLbl="node3" presStyleIdx="2" presStyleCnt="3"/>
      <dgm:spPr/>
    </dgm:pt>
    <dgm:pt modelId="{254EE7D6-562B-C945-AA1F-66FD32BFE7EF}" type="pres">
      <dgm:prSet presAssocID="{A8033867-0229-FE49-A3E3-661748151986}" presName="text3" presStyleLbl="fgAcc3" presStyleIdx="2" presStyleCnt="3" custScaleX="129956" custScaleY="135118" custLinFactNeighborX="-336" custLinFactNeighborY="3853">
        <dgm:presLayoutVars>
          <dgm:chPref val="3"/>
        </dgm:presLayoutVars>
      </dgm:prSet>
      <dgm:spPr/>
    </dgm:pt>
    <dgm:pt modelId="{FFAFB6CE-9386-4E4B-9C13-1940B72B9534}" type="pres">
      <dgm:prSet presAssocID="{A8033867-0229-FE49-A3E3-661748151986}" presName="hierChild4" presStyleCnt="0"/>
      <dgm:spPr/>
    </dgm:pt>
  </dgm:ptLst>
  <dgm:cxnLst>
    <dgm:cxn modelId="{CFCE280E-5EDA-8D41-BC42-C3ADA2DF1DA0}" srcId="{C5B40AEC-DFB2-954E-9500-59E5FD09B02A}" destId="{5DC40036-ECAB-624B-8D89-C459394A2FE4}" srcOrd="0" destOrd="0" parTransId="{AC25B5BE-A37F-F34A-B278-94E74E2C6754}" sibTransId="{B6B61A20-02FB-024A-8128-84EE9A79F204}"/>
    <dgm:cxn modelId="{B082C71B-7637-D344-8FB2-B210FF436E6A}" srcId="{12498653-59D4-8744-A7CD-58BC983A11F0}" destId="{B7CE4B0A-7873-E54E-91AF-9A75A0A48C63}" srcOrd="1" destOrd="0" parTransId="{026C9E4E-0FCC-2744-AF37-6E169A5371EA}" sibTransId="{8A50DC26-7C99-5145-9A2E-D194C20640B8}"/>
    <dgm:cxn modelId="{AE38CF2D-B18A-764C-B0CF-10E227A1C963}" type="presOf" srcId="{312A49A3-1E2B-DE44-8704-CA1B233802B2}" destId="{66F4E0EA-6010-DC40-96A9-EE6DDD90479F}" srcOrd="0" destOrd="0" presId="urn:microsoft.com/office/officeart/2005/8/layout/hierarchy1"/>
    <dgm:cxn modelId="{786B1F37-D5E8-D949-873D-A112A1EF6247}" srcId="{65EF2D8D-DD53-BB45-B4CB-094A50458A62}" destId="{A8033867-0229-FE49-A3E3-661748151986}" srcOrd="0" destOrd="0" parTransId="{8C30D829-A222-E64F-981F-225C5EC0E7C8}" sibTransId="{0F0F633D-4334-224A-8F1C-7931CE54DCF1}"/>
    <dgm:cxn modelId="{FAC3E03E-29AD-FE48-9E5A-05943679A471}" type="presOf" srcId="{026C9E4E-0FCC-2744-AF37-6E169A5371EA}" destId="{B9320DE4-2C9B-9342-8BD2-B3A2C185CC9C}" srcOrd="0" destOrd="0" presId="urn:microsoft.com/office/officeart/2005/8/layout/hierarchy1"/>
    <dgm:cxn modelId="{EA977E45-DF77-7B4C-B666-AAF0B456108A}" type="presOf" srcId="{B7CE4B0A-7873-E54E-91AF-9A75A0A48C63}" destId="{655C11FC-220B-024B-A734-4771896DB214}" srcOrd="0" destOrd="0" presId="urn:microsoft.com/office/officeart/2005/8/layout/hierarchy1"/>
    <dgm:cxn modelId="{CB26A659-5DE3-2046-9FF6-375DCEC6E14A}" type="presOf" srcId="{E87B2F50-4F6D-7445-8977-179EBFE72B17}" destId="{4F55E9A3-F952-F745-983C-AF194EC3236A}" srcOrd="0" destOrd="0" presId="urn:microsoft.com/office/officeart/2005/8/layout/hierarchy1"/>
    <dgm:cxn modelId="{8A1C7A76-DE5D-804C-A6ED-F21F82EF42BC}" srcId="{12498653-59D4-8744-A7CD-58BC983A11F0}" destId="{65EF2D8D-DD53-BB45-B4CB-094A50458A62}" srcOrd="2" destOrd="0" parTransId="{8D61380D-AA58-FD43-A60E-15814EFE138E}" sibTransId="{558FF84C-78F1-4045-86C7-9FA97317062D}"/>
    <dgm:cxn modelId="{C8A47F7B-AD7C-054D-8062-9A21B1312203}" type="presOf" srcId="{C5B40AEC-DFB2-954E-9500-59E5FD09B02A}" destId="{A353ED49-3BA9-874D-85FC-5A109CBA90D0}" srcOrd="0" destOrd="0" presId="urn:microsoft.com/office/officeart/2005/8/layout/hierarchy1"/>
    <dgm:cxn modelId="{E7199E89-B21B-694D-BBFC-1E55F92BD4AB}" srcId="{E87B2F50-4F6D-7445-8977-179EBFE72B17}" destId="{12498653-59D4-8744-A7CD-58BC983A11F0}" srcOrd="0" destOrd="0" parTransId="{30E9C76A-A099-F246-82F3-E23986EC31D6}" sibTransId="{B734B106-9853-4D4E-99F5-5E4F124DF456}"/>
    <dgm:cxn modelId="{1D2D388C-2736-834D-807A-583CFE3FF1E4}" type="presOf" srcId="{65EF2D8D-DD53-BB45-B4CB-094A50458A62}" destId="{F5A3297E-8CE1-9640-9A87-DCA6A41A6480}" srcOrd="0" destOrd="0" presId="urn:microsoft.com/office/officeart/2005/8/layout/hierarchy1"/>
    <dgm:cxn modelId="{E1FD9492-529C-0244-AE2B-B56CB4504426}" type="presOf" srcId="{F52EDC17-C9CE-3049-860F-96E0F692113F}" destId="{732200E8-F828-544C-B4B4-E905E3DEDB1E}" srcOrd="0" destOrd="0" presId="urn:microsoft.com/office/officeart/2005/8/layout/hierarchy1"/>
    <dgm:cxn modelId="{C5E68BA5-7A5B-B346-A517-F1BDBEE8A0AD}" type="presOf" srcId="{A8033867-0229-FE49-A3E3-661748151986}" destId="{254EE7D6-562B-C945-AA1F-66FD32BFE7EF}" srcOrd="0" destOrd="0" presId="urn:microsoft.com/office/officeart/2005/8/layout/hierarchy1"/>
    <dgm:cxn modelId="{7D5261B4-7E3F-494A-B84F-FC08319A6BC3}" type="presOf" srcId="{5DC40036-ECAB-624B-8D89-C459394A2FE4}" destId="{CBA1CB71-7C5E-534B-BFEB-3A1B64232B52}" srcOrd="0" destOrd="0" presId="urn:microsoft.com/office/officeart/2005/8/layout/hierarchy1"/>
    <dgm:cxn modelId="{FE000CB6-C5EB-0143-B8DE-5007B9480EEA}" srcId="{B7CE4B0A-7873-E54E-91AF-9A75A0A48C63}" destId="{F52EDC17-C9CE-3049-860F-96E0F692113F}" srcOrd="0" destOrd="0" parTransId="{44376B96-61A0-524F-A8F3-5C9C17A5955C}" sibTransId="{F068704A-9713-9A4E-8F31-7048F90ABCD0}"/>
    <dgm:cxn modelId="{249980C9-1DB1-FD4D-A222-3A7288829BFE}" type="presOf" srcId="{AC25B5BE-A37F-F34A-B278-94E74E2C6754}" destId="{A878E684-A80A-4B47-A844-88B13BFE8DA9}" srcOrd="0" destOrd="0" presId="urn:microsoft.com/office/officeart/2005/8/layout/hierarchy1"/>
    <dgm:cxn modelId="{C7ED26D6-35CA-D443-A8A6-AE07E8441B49}" type="presOf" srcId="{12498653-59D4-8744-A7CD-58BC983A11F0}" destId="{04D39CBD-F432-AA46-B8C3-6EAA619AC894}" srcOrd="0" destOrd="0" presId="urn:microsoft.com/office/officeart/2005/8/layout/hierarchy1"/>
    <dgm:cxn modelId="{530AC3DE-6A5F-654E-8F10-EF036F602CA0}" type="presOf" srcId="{44376B96-61A0-524F-A8F3-5C9C17A5955C}" destId="{88BC47D3-DA21-764D-A560-2EE00CC48642}" srcOrd="0" destOrd="0" presId="urn:microsoft.com/office/officeart/2005/8/layout/hierarchy1"/>
    <dgm:cxn modelId="{6FC1BEE0-573E-934C-AC04-53D3C19F716D}" type="presOf" srcId="{8D61380D-AA58-FD43-A60E-15814EFE138E}" destId="{CB29C49C-2105-3944-8018-D04F63DFD20F}" srcOrd="0" destOrd="0" presId="urn:microsoft.com/office/officeart/2005/8/layout/hierarchy1"/>
    <dgm:cxn modelId="{C795F2EC-4C30-5943-BE03-491DC5E2D802}" type="presOf" srcId="{8C30D829-A222-E64F-981F-225C5EC0E7C8}" destId="{5440B28C-A489-F24A-8699-6C8E0C7940A8}" srcOrd="0" destOrd="0" presId="urn:microsoft.com/office/officeart/2005/8/layout/hierarchy1"/>
    <dgm:cxn modelId="{4E2DEEF4-CCA4-6645-97B9-7C16D2995B29}" srcId="{12498653-59D4-8744-A7CD-58BC983A11F0}" destId="{C5B40AEC-DFB2-954E-9500-59E5FD09B02A}" srcOrd="0" destOrd="0" parTransId="{312A49A3-1E2B-DE44-8704-CA1B233802B2}" sibTransId="{BC9D7B18-18B5-A643-B0AE-4D2CB5E8C945}"/>
    <dgm:cxn modelId="{03D867B7-AD62-1C43-BF07-B65F3A35AD5C}" type="presParOf" srcId="{4F55E9A3-F952-F745-983C-AF194EC3236A}" destId="{B876A527-60EF-7D46-8EB3-D7D71C4289F5}" srcOrd="0" destOrd="0" presId="urn:microsoft.com/office/officeart/2005/8/layout/hierarchy1"/>
    <dgm:cxn modelId="{8B8DF423-9AAB-664B-BCAC-0AF8A676CF58}" type="presParOf" srcId="{B876A527-60EF-7D46-8EB3-D7D71C4289F5}" destId="{A7AA134E-1DD5-C843-A3A5-4F3CF745A568}" srcOrd="0" destOrd="0" presId="urn:microsoft.com/office/officeart/2005/8/layout/hierarchy1"/>
    <dgm:cxn modelId="{CE3D9808-5885-2943-A358-89165DDB495E}" type="presParOf" srcId="{A7AA134E-1DD5-C843-A3A5-4F3CF745A568}" destId="{A39AB818-0509-6F42-B3A8-32F344B2FC3D}" srcOrd="0" destOrd="0" presId="urn:microsoft.com/office/officeart/2005/8/layout/hierarchy1"/>
    <dgm:cxn modelId="{250CE26F-5C4F-8841-8942-DE2FBDB98A31}" type="presParOf" srcId="{A7AA134E-1DD5-C843-A3A5-4F3CF745A568}" destId="{04D39CBD-F432-AA46-B8C3-6EAA619AC894}" srcOrd="1" destOrd="0" presId="urn:microsoft.com/office/officeart/2005/8/layout/hierarchy1"/>
    <dgm:cxn modelId="{0F90F5A1-E490-764E-82A4-BCD961119950}" type="presParOf" srcId="{B876A527-60EF-7D46-8EB3-D7D71C4289F5}" destId="{E2DC2656-7DC9-8C4C-9DA4-FE263F7A728E}" srcOrd="1" destOrd="0" presId="urn:microsoft.com/office/officeart/2005/8/layout/hierarchy1"/>
    <dgm:cxn modelId="{F9678AF7-3D79-BE40-802A-D7BD8FEFFAFB}" type="presParOf" srcId="{E2DC2656-7DC9-8C4C-9DA4-FE263F7A728E}" destId="{66F4E0EA-6010-DC40-96A9-EE6DDD90479F}" srcOrd="0" destOrd="0" presId="urn:microsoft.com/office/officeart/2005/8/layout/hierarchy1"/>
    <dgm:cxn modelId="{2C9368F7-A562-7144-98D7-7C37F996F78C}" type="presParOf" srcId="{E2DC2656-7DC9-8C4C-9DA4-FE263F7A728E}" destId="{4A8DBED6-E1FD-7140-A0F3-2811FF4E0B9D}" srcOrd="1" destOrd="0" presId="urn:microsoft.com/office/officeart/2005/8/layout/hierarchy1"/>
    <dgm:cxn modelId="{C0CA4815-B00E-B04A-8A6E-1AD612A674CE}" type="presParOf" srcId="{4A8DBED6-E1FD-7140-A0F3-2811FF4E0B9D}" destId="{59FB5FBB-FED2-3B4D-AE58-71562423EC8E}" srcOrd="0" destOrd="0" presId="urn:microsoft.com/office/officeart/2005/8/layout/hierarchy1"/>
    <dgm:cxn modelId="{F2F24B1D-A53D-CC4C-9F15-6BBBCA1E7B0C}" type="presParOf" srcId="{59FB5FBB-FED2-3B4D-AE58-71562423EC8E}" destId="{D9A27299-0B78-DD45-90BE-A82EF22C3674}" srcOrd="0" destOrd="0" presId="urn:microsoft.com/office/officeart/2005/8/layout/hierarchy1"/>
    <dgm:cxn modelId="{43A72578-28BB-CF4B-913D-9505FA3EB850}" type="presParOf" srcId="{59FB5FBB-FED2-3B4D-AE58-71562423EC8E}" destId="{A353ED49-3BA9-874D-85FC-5A109CBA90D0}" srcOrd="1" destOrd="0" presId="urn:microsoft.com/office/officeart/2005/8/layout/hierarchy1"/>
    <dgm:cxn modelId="{C1937523-7C69-804E-B1E5-9E656651C740}" type="presParOf" srcId="{4A8DBED6-E1FD-7140-A0F3-2811FF4E0B9D}" destId="{07F7F408-84E9-C547-A863-E9AA50ED1C5D}" srcOrd="1" destOrd="0" presId="urn:microsoft.com/office/officeart/2005/8/layout/hierarchy1"/>
    <dgm:cxn modelId="{60C12C09-9042-E046-9C7B-BD4FBD152638}" type="presParOf" srcId="{07F7F408-84E9-C547-A863-E9AA50ED1C5D}" destId="{A878E684-A80A-4B47-A844-88B13BFE8DA9}" srcOrd="0" destOrd="0" presId="urn:microsoft.com/office/officeart/2005/8/layout/hierarchy1"/>
    <dgm:cxn modelId="{E3D7095D-034C-0147-8BC8-2F43A977FAFD}" type="presParOf" srcId="{07F7F408-84E9-C547-A863-E9AA50ED1C5D}" destId="{647FE9A6-936C-3F41-ACA4-44C43067005C}" srcOrd="1" destOrd="0" presId="urn:microsoft.com/office/officeart/2005/8/layout/hierarchy1"/>
    <dgm:cxn modelId="{172B1611-CF23-434B-AAFF-4206CE8432A7}" type="presParOf" srcId="{647FE9A6-936C-3F41-ACA4-44C43067005C}" destId="{DF94F24F-1B43-2043-905D-4928BD01EA5D}" srcOrd="0" destOrd="0" presId="urn:microsoft.com/office/officeart/2005/8/layout/hierarchy1"/>
    <dgm:cxn modelId="{986AA14F-F162-BE45-8C11-D4F1CA2259C2}" type="presParOf" srcId="{DF94F24F-1B43-2043-905D-4928BD01EA5D}" destId="{CEE24611-8EF4-9841-B1B4-F54D6721A849}" srcOrd="0" destOrd="0" presId="urn:microsoft.com/office/officeart/2005/8/layout/hierarchy1"/>
    <dgm:cxn modelId="{089183D5-C73F-124C-A2DB-EC4010EC74D9}" type="presParOf" srcId="{DF94F24F-1B43-2043-905D-4928BD01EA5D}" destId="{CBA1CB71-7C5E-534B-BFEB-3A1B64232B52}" srcOrd="1" destOrd="0" presId="urn:microsoft.com/office/officeart/2005/8/layout/hierarchy1"/>
    <dgm:cxn modelId="{E329C6C6-5006-6449-A2E8-72CFE5426DC5}" type="presParOf" srcId="{647FE9A6-936C-3F41-ACA4-44C43067005C}" destId="{C07C310A-E875-7D40-8E50-0F5497BE7E7A}" srcOrd="1" destOrd="0" presId="urn:microsoft.com/office/officeart/2005/8/layout/hierarchy1"/>
    <dgm:cxn modelId="{7DBB1B8E-D599-E845-82B1-03B7C94ADADD}" type="presParOf" srcId="{E2DC2656-7DC9-8C4C-9DA4-FE263F7A728E}" destId="{B9320DE4-2C9B-9342-8BD2-B3A2C185CC9C}" srcOrd="2" destOrd="0" presId="urn:microsoft.com/office/officeart/2005/8/layout/hierarchy1"/>
    <dgm:cxn modelId="{F51FA787-A158-0548-B521-EBBD56B4C20F}" type="presParOf" srcId="{E2DC2656-7DC9-8C4C-9DA4-FE263F7A728E}" destId="{652E736B-D3C0-AF43-B595-8B905E097CBC}" srcOrd="3" destOrd="0" presId="urn:microsoft.com/office/officeart/2005/8/layout/hierarchy1"/>
    <dgm:cxn modelId="{9E13B0D2-C3E7-E646-846C-5E408CD8EDE4}" type="presParOf" srcId="{652E736B-D3C0-AF43-B595-8B905E097CBC}" destId="{634B5FD3-DF8C-3148-9CC2-CF69EDAC48A9}" srcOrd="0" destOrd="0" presId="urn:microsoft.com/office/officeart/2005/8/layout/hierarchy1"/>
    <dgm:cxn modelId="{5ABBED09-DA05-AB4C-8E3D-9B6DCC1CC58A}" type="presParOf" srcId="{634B5FD3-DF8C-3148-9CC2-CF69EDAC48A9}" destId="{A5EA3005-6DFA-B545-BFA4-0D798DB440E4}" srcOrd="0" destOrd="0" presId="urn:microsoft.com/office/officeart/2005/8/layout/hierarchy1"/>
    <dgm:cxn modelId="{09493BDC-2E07-AA46-89D8-2F10A13F2260}" type="presParOf" srcId="{634B5FD3-DF8C-3148-9CC2-CF69EDAC48A9}" destId="{655C11FC-220B-024B-A734-4771896DB214}" srcOrd="1" destOrd="0" presId="urn:microsoft.com/office/officeart/2005/8/layout/hierarchy1"/>
    <dgm:cxn modelId="{475212B5-3D1A-D04F-B07B-4B6776E11408}" type="presParOf" srcId="{652E736B-D3C0-AF43-B595-8B905E097CBC}" destId="{6AF3AD90-F8C2-524D-B7B3-CBBC2B5D18D7}" srcOrd="1" destOrd="0" presId="urn:microsoft.com/office/officeart/2005/8/layout/hierarchy1"/>
    <dgm:cxn modelId="{7170BAC3-76BC-654E-8760-B97EE7ADF9B4}" type="presParOf" srcId="{6AF3AD90-F8C2-524D-B7B3-CBBC2B5D18D7}" destId="{88BC47D3-DA21-764D-A560-2EE00CC48642}" srcOrd="0" destOrd="0" presId="urn:microsoft.com/office/officeart/2005/8/layout/hierarchy1"/>
    <dgm:cxn modelId="{E1D5A561-A911-7040-A4BF-CD873E2970D1}" type="presParOf" srcId="{6AF3AD90-F8C2-524D-B7B3-CBBC2B5D18D7}" destId="{38338C5E-B574-6C49-A4D8-DC0FCE207290}" srcOrd="1" destOrd="0" presId="urn:microsoft.com/office/officeart/2005/8/layout/hierarchy1"/>
    <dgm:cxn modelId="{2C7C918A-3944-FD4C-A23D-DDC22BF52CF7}" type="presParOf" srcId="{38338C5E-B574-6C49-A4D8-DC0FCE207290}" destId="{480C61F1-0DCE-3C48-9151-15379B3E3CE1}" srcOrd="0" destOrd="0" presId="urn:microsoft.com/office/officeart/2005/8/layout/hierarchy1"/>
    <dgm:cxn modelId="{7B2C9017-248E-BD47-8CD0-3457B4D7DEE1}" type="presParOf" srcId="{480C61F1-0DCE-3C48-9151-15379B3E3CE1}" destId="{4A314F17-8CB8-E544-A2D5-201CCD084180}" srcOrd="0" destOrd="0" presId="urn:microsoft.com/office/officeart/2005/8/layout/hierarchy1"/>
    <dgm:cxn modelId="{769DB443-4786-F942-B68E-C70C406F4BD6}" type="presParOf" srcId="{480C61F1-0DCE-3C48-9151-15379B3E3CE1}" destId="{732200E8-F828-544C-B4B4-E905E3DEDB1E}" srcOrd="1" destOrd="0" presId="urn:microsoft.com/office/officeart/2005/8/layout/hierarchy1"/>
    <dgm:cxn modelId="{D53E2100-2530-6647-8B4D-3D2F1C3C74E5}" type="presParOf" srcId="{38338C5E-B574-6C49-A4D8-DC0FCE207290}" destId="{1FE055CA-B928-0144-915A-37FF673AB0B2}" srcOrd="1" destOrd="0" presId="urn:microsoft.com/office/officeart/2005/8/layout/hierarchy1"/>
    <dgm:cxn modelId="{D2B5B955-4FFE-9449-8954-0CF68C40EE81}" type="presParOf" srcId="{E2DC2656-7DC9-8C4C-9DA4-FE263F7A728E}" destId="{CB29C49C-2105-3944-8018-D04F63DFD20F}" srcOrd="4" destOrd="0" presId="urn:microsoft.com/office/officeart/2005/8/layout/hierarchy1"/>
    <dgm:cxn modelId="{6B24F4E4-B6DC-D94A-A5FC-F42A82B0008F}" type="presParOf" srcId="{E2DC2656-7DC9-8C4C-9DA4-FE263F7A728E}" destId="{28F786F6-B383-3145-9CF8-AAD420B3A7C7}" srcOrd="5" destOrd="0" presId="urn:microsoft.com/office/officeart/2005/8/layout/hierarchy1"/>
    <dgm:cxn modelId="{F45A6EA1-4740-DB4E-A1DC-7366D9A500AF}" type="presParOf" srcId="{28F786F6-B383-3145-9CF8-AAD420B3A7C7}" destId="{611E4D9E-C7E6-AE40-BA14-C88CA88FCF3B}" srcOrd="0" destOrd="0" presId="urn:microsoft.com/office/officeart/2005/8/layout/hierarchy1"/>
    <dgm:cxn modelId="{67BB4731-7F16-2749-A7F6-321FE0F069FE}" type="presParOf" srcId="{611E4D9E-C7E6-AE40-BA14-C88CA88FCF3B}" destId="{AFA218A7-5551-4F4B-BBC7-35278D6845BE}" srcOrd="0" destOrd="0" presId="urn:microsoft.com/office/officeart/2005/8/layout/hierarchy1"/>
    <dgm:cxn modelId="{2A6AEF5A-B600-B648-AEFF-C36D00789DB5}" type="presParOf" srcId="{611E4D9E-C7E6-AE40-BA14-C88CA88FCF3B}" destId="{F5A3297E-8CE1-9640-9A87-DCA6A41A6480}" srcOrd="1" destOrd="0" presId="urn:microsoft.com/office/officeart/2005/8/layout/hierarchy1"/>
    <dgm:cxn modelId="{BE3A172D-8503-2C49-8F8B-5DD3597C32AF}" type="presParOf" srcId="{28F786F6-B383-3145-9CF8-AAD420B3A7C7}" destId="{FF58DB3E-66BD-9449-8FE0-ED4E039E793E}" srcOrd="1" destOrd="0" presId="urn:microsoft.com/office/officeart/2005/8/layout/hierarchy1"/>
    <dgm:cxn modelId="{3E6AF268-BBF4-E048-8860-B158551C42FE}" type="presParOf" srcId="{FF58DB3E-66BD-9449-8FE0-ED4E039E793E}" destId="{5440B28C-A489-F24A-8699-6C8E0C7940A8}" srcOrd="0" destOrd="0" presId="urn:microsoft.com/office/officeart/2005/8/layout/hierarchy1"/>
    <dgm:cxn modelId="{381CA753-5338-4B43-9AF8-A4B3F8511891}" type="presParOf" srcId="{FF58DB3E-66BD-9449-8FE0-ED4E039E793E}" destId="{370B379A-B52E-5041-9CD0-EC065D73FC1B}" srcOrd="1" destOrd="0" presId="urn:microsoft.com/office/officeart/2005/8/layout/hierarchy1"/>
    <dgm:cxn modelId="{810E9934-54F8-5448-95C6-0C7934921543}" type="presParOf" srcId="{370B379A-B52E-5041-9CD0-EC065D73FC1B}" destId="{9F673045-62CB-944F-B9C9-B879FCEBE172}" srcOrd="0" destOrd="0" presId="urn:microsoft.com/office/officeart/2005/8/layout/hierarchy1"/>
    <dgm:cxn modelId="{EF004E4B-E83E-9D46-9EB6-456C4ECBE65A}" type="presParOf" srcId="{9F673045-62CB-944F-B9C9-B879FCEBE172}" destId="{3FD062B0-8B30-5042-9DEC-87A6A65B69AA}" srcOrd="0" destOrd="0" presId="urn:microsoft.com/office/officeart/2005/8/layout/hierarchy1"/>
    <dgm:cxn modelId="{D1B04994-7754-9B46-BD2A-184DB8C4050F}" type="presParOf" srcId="{9F673045-62CB-944F-B9C9-B879FCEBE172}" destId="{254EE7D6-562B-C945-AA1F-66FD32BFE7EF}" srcOrd="1" destOrd="0" presId="urn:microsoft.com/office/officeart/2005/8/layout/hierarchy1"/>
    <dgm:cxn modelId="{E737D13C-C87B-3D46-B2F6-72BCC40732F4}" type="presParOf" srcId="{370B379A-B52E-5041-9CD0-EC065D73FC1B}" destId="{FFAFB6CE-9386-4E4B-9C13-1940B72B953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C76A16-E06A-0D46-8FEE-5C12BD989762}" type="doc">
      <dgm:prSet loTypeId="urn:microsoft.com/office/officeart/2005/8/layout/target3" loCatId="process" qsTypeId="urn:microsoft.com/office/officeart/2005/8/quickstyle/simple1" qsCatId="simple" csTypeId="urn:microsoft.com/office/officeart/2005/8/colors/colorful4" csCatId="colorful"/>
      <dgm:spPr/>
      <dgm:t>
        <a:bodyPr/>
        <a:lstStyle/>
        <a:p>
          <a:endParaRPr lang="en-US"/>
        </a:p>
      </dgm:t>
    </dgm:pt>
    <dgm:pt modelId="{ED520FA4-A30F-384E-A0C0-750A1FD71FA7}">
      <dgm:prSet/>
      <dgm:spPr/>
      <dgm:t>
        <a:bodyPr/>
        <a:lstStyle/>
        <a:p>
          <a:r>
            <a:rPr lang="en-US"/>
            <a:t>A network-based ID system (NIDS) monitors the traffic on its network segment as a data source</a:t>
          </a:r>
        </a:p>
      </dgm:t>
    </dgm:pt>
    <dgm:pt modelId="{C2EB742C-EEF6-7E45-9201-8787275ECE52}" type="parTrans" cxnId="{337779DA-268D-1C46-AAA4-087E571E765F}">
      <dgm:prSet/>
      <dgm:spPr/>
      <dgm:t>
        <a:bodyPr/>
        <a:lstStyle/>
        <a:p>
          <a:endParaRPr lang="en-US"/>
        </a:p>
      </dgm:t>
    </dgm:pt>
    <dgm:pt modelId="{B4546C7B-CB78-1646-96BB-3DC41C207310}" type="sibTrans" cxnId="{337779DA-268D-1C46-AAA4-087E571E765F}">
      <dgm:prSet/>
      <dgm:spPr/>
      <dgm:t>
        <a:bodyPr/>
        <a:lstStyle/>
        <a:p>
          <a:endParaRPr lang="en-US"/>
        </a:p>
      </dgm:t>
    </dgm:pt>
    <dgm:pt modelId="{C1ACD36D-E958-724D-A33B-A89ADC9D13EC}">
      <dgm:prSet/>
      <dgm:spPr/>
      <dgm:t>
        <a:bodyPr/>
        <a:lstStyle/>
        <a:p>
          <a:r>
            <a:rPr lang="en-US"/>
            <a:t>This is generally accomplished by placing the network interface card in promiscuous mode to capture all network traffic that crosses its network segment </a:t>
          </a:r>
        </a:p>
      </dgm:t>
    </dgm:pt>
    <dgm:pt modelId="{7F374B3C-2168-FE40-8F32-35FC170E8611}" type="parTrans" cxnId="{87AAC4D6-9605-7E44-B1F2-3BC23925D06F}">
      <dgm:prSet/>
      <dgm:spPr/>
      <dgm:t>
        <a:bodyPr/>
        <a:lstStyle/>
        <a:p>
          <a:endParaRPr lang="en-US"/>
        </a:p>
      </dgm:t>
    </dgm:pt>
    <dgm:pt modelId="{20046B9E-2966-EE41-A75F-41B263620932}" type="sibTrans" cxnId="{87AAC4D6-9605-7E44-B1F2-3BC23925D06F}">
      <dgm:prSet/>
      <dgm:spPr/>
      <dgm:t>
        <a:bodyPr/>
        <a:lstStyle/>
        <a:p>
          <a:endParaRPr lang="en-US"/>
        </a:p>
      </dgm:t>
    </dgm:pt>
    <dgm:pt modelId="{3071FEE8-6B8B-2649-A0CF-7A492DFABE60}">
      <dgm:prSet/>
      <dgm:spPr/>
      <dgm:t>
        <a:bodyPr/>
        <a:lstStyle/>
        <a:p>
          <a:r>
            <a:rPr lang="en-US"/>
            <a:t>Network traffic on other segments, and traffic on other means of communication (like phone lines), can’t be monitored by a single NIDS</a:t>
          </a:r>
        </a:p>
      </dgm:t>
    </dgm:pt>
    <dgm:pt modelId="{1EECAEF6-3EF5-DF4B-9A84-55D920D70433}" type="parTrans" cxnId="{1490EBDD-3FA1-5344-B93A-E662954C8989}">
      <dgm:prSet/>
      <dgm:spPr/>
      <dgm:t>
        <a:bodyPr/>
        <a:lstStyle/>
        <a:p>
          <a:endParaRPr lang="en-US"/>
        </a:p>
      </dgm:t>
    </dgm:pt>
    <dgm:pt modelId="{5506FBC8-6F33-C940-A9C9-E3129EB027DD}" type="sibTrans" cxnId="{1490EBDD-3FA1-5344-B93A-E662954C8989}">
      <dgm:prSet/>
      <dgm:spPr/>
      <dgm:t>
        <a:bodyPr/>
        <a:lstStyle/>
        <a:p>
          <a:endParaRPr lang="en-US"/>
        </a:p>
      </dgm:t>
    </dgm:pt>
    <dgm:pt modelId="{ADCEA149-EA11-104D-8CEA-86451441FFAB}" type="pres">
      <dgm:prSet presAssocID="{78C76A16-E06A-0D46-8FEE-5C12BD989762}" presName="Name0" presStyleCnt="0">
        <dgm:presLayoutVars>
          <dgm:chMax val="7"/>
          <dgm:dir/>
          <dgm:animLvl val="lvl"/>
          <dgm:resizeHandles val="exact"/>
        </dgm:presLayoutVars>
      </dgm:prSet>
      <dgm:spPr/>
    </dgm:pt>
    <dgm:pt modelId="{EF551E51-6308-4642-BB6F-3245D415EF84}" type="pres">
      <dgm:prSet presAssocID="{ED520FA4-A30F-384E-A0C0-750A1FD71FA7}" presName="circle1" presStyleLbl="node1" presStyleIdx="0" presStyleCnt="3"/>
      <dgm:spPr/>
    </dgm:pt>
    <dgm:pt modelId="{E97E4810-2377-8142-9E41-3A85274B9C90}" type="pres">
      <dgm:prSet presAssocID="{ED520FA4-A30F-384E-A0C0-750A1FD71FA7}" presName="space" presStyleCnt="0"/>
      <dgm:spPr/>
    </dgm:pt>
    <dgm:pt modelId="{A1629DDF-0175-0844-9B21-174C12EBD890}" type="pres">
      <dgm:prSet presAssocID="{ED520FA4-A30F-384E-A0C0-750A1FD71FA7}" presName="rect1" presStyleLbl="alignAcc1" presStyleIdx="0" presStyleCnt="3"/>
      <dgm:spPr/>
    </dgm:pt>
    <dgm:pt modelId="{8E0D1374-372E-9742-8036-DA95BA2FA4CE}" type="pres">
      <dgm:prSet presAssocID="{C1ACD36D-E958-724D-A33B-A89ADC9D13EC}" presName="vertSpace2" presStyleLbl="node1" presStyleIdx="0" presStyleCnt="3"/>
      <dgm:spPr/>
    </dgm:pt>
    <dgm:pt modelId="{134BBF05-0706-CF47-BC0D-F02FDFDC348A}" type="pres">
      <dgm:prSet presAssocID="{C1ACD36D-E958-724D-A33B-A89ADC9D13EC}" presName="circle2" presStyleLbl="node1" presStyleIdx="1" presStyleCnt="3"/>
      <dgm:spPr/>
    </dgm:pt>
    <dgm:pt modelId="{1B5E6C6C-2461-4F47-8F02-B0ADB435DDDB}" type="pres">
      <dgm:prSet presAssocID="{C1ACD36D-E958-724D-A33B-A89ADC9D13EC}" presName="rect2" presStyleLbl="alignAcc1" presStyleIdx="1" presStyleCnt="3"/>
      <dgm:spPr/>
    </dgm:pt>
    <dgm:pt modelId="{6AE6F532-325C-B941-9A67-661AF198EF80}" type="pres">
      <dgm:prSet presAssocID="{3071FEE8-6B8B-2649-A0CF-7A492DFABE60}" presName="vertSpace3" presStyleLbl="node1" presStyleIdx="1" presStyleCnt="3"/>
      <dgm:spPr/>
    </dgm:pt>
    <dgm:pt modelId="{EFECDE23-05BC-304F-8233-D00440742641}" type="pres">
      <dgm:prSet presAssocID="{3071FEE8-6B8B-2649-A0CF-7A492DFABE60}" presName="circle3" presStyleLbl="node1" presStyleIdx="2" presStyleCnt="3"/>
      <dgm:spPr/>
    </dgm:pt>
    <dgm:pt modelId="{2C08D70A-4BF8-3D4F-8B77-26CF3C174C54}" type="pres">
      <dgm:prSet presAssocID="{3071FEE8-6B8B-2649-A0CF-7A492DFABE60}" presName="rect3" presStyleLbl="alignAcc1" presStyleIdx="2" presStyleCnt="3"/>
      <dgm:spPr/>
    </dgm:pt>
    <dgm:pt modelId="{2E9FC68D-BDFD-BA42-B43F-B1D9F42E2D67}" type="pres">
      <dgm:prSet presAssocID="{ED520FA4-A30F-384E-A0C0-750A1FD71FA7}" presName="rect1ParTxNoCh" presStyleLbl="alignAcc1" presStyleIdx="2" presStyleCnt="3">
        <dgm:presLayoutVars>
          <dgm:chMax val="1"/>
          <dgm:bulletEnabled val="1"/>
        </dgm:presLayoutVars>
      </dgm:prSet>
      <dgm:spPr/>
    </dgm:pt>
    <dgm:pt modelId="{ECAC7A4D-C297-BA4A-88B8-9AEEC7E7F826}" type="pres">
      <dgm:prSet presAssocID="{C1ACD36D-E958-724D-A33B-A89ADC9D13EC}" presName="rect2ParTxNoCh" presStyleLbl="alignAcc1" presStyleIdx="2" presStyleCnt="3">
        <dgm:presLayoutVars>
          <dgm:chMax val="1"/>
          <dgm:bulletEnabled val="1"/>
        </dgm:presLayoutVars>
      </dgm:prSet>
      <dgm:spPr/>
    </dgm:pt>
    <dgm:pt modelId="{4F4A6FC3-34C8-BB47-AAFA-3F2AEB437DDC}" type="pres">
      <dgm:prSet presAssocID="{3071FEE8-6B8B-2649-A0CF-7A492DFABE60}" presName="rect3ParTxNoCh" presStyleLbl="alignAcc1" presStyleIdx="2" presStyleCnt="3">
        <dgm:presLayoutVars>
          <dgm:chMax val="1"/>
          <dgm:bulletEnabled val="1"/>
        </dgm:presLayoutVars>
      </dgm:prSet>
      <dgm:spPr/>
    </dgm:pt>
  </dgm:ptLst>
  <dgm:cxnLst>
    <dgm:cxn modelId="{43B5A90A-5110-3F40-904E-41107D71C7B0}" type="presOf" srcId="{3071FEE8-6B8B-2649-A0CF-7A492DFABE60}" destId="{2C08D70A-4BF8-3D4F-8B77-26CF3C174C54}" srcOrd="0" destOrd="0" presId="urn:microsoft.com/office/officeart/2005/8/layout/target3"/>
    <dgm:cxn modelId="{C66D1E3E-88A1-3648-BB46-D25DC2037798}" type="presOf" srcId="{C1ACD36D-E958-724D-A33B-A89ADC9D13EC}" destId="{ECAC7A4D-C297-BA4A-88B8-9AEEC7E7F826}" srcOrd="1" destOrd="0" presId="urn:microsoft.com/office/officeart/2005/8/layout/target3"/>
    <dgm:cxn modelId="{9F22B068-4C14-194F-8FF7-448D03D87B21}" type="presOf" srcId="{ED520FA4-A30F-384E-A0C0-750A1FD71FA7}" destId="{2E9FC68D-BDFD-BA42-B43F-B1D9F42E2D67}" srcOrd="1" destOrd="0" presId="urn:microsoft.com/office/officeart/2005/8/layout/target3"/>
    <dgm:cxn modelId="{F993C970-5B15-774E-B472-5A21BA998162}" type="presOf" srcId="{3071FEE8-6B8B-2649-A0CF-7A492DFABE60}" destId="{4F4A6FC3-34C8-BB47-AAFA-3F2AEB437DDC}" srcOrd="1" destOrd="0" presId="urn:microsoft.com/office/officeart/2005/8/layout/target3"/>
    <dgm:cxn modelId="{4D69DA75-6478-5A4E-9CA6-6C2C28C76EED}" type="presOf" srcId="{78C76A16-E06A-0D46-8FEE-5C12BD989762}" destId="{ADCEA149-EA11-104D-8CEA-86451441FFAB}" srcOrd="0" destOrd="0" presId="urn:microsoft.com/office/officeart/2005/8/layout/target3"/>
    <dgm:cxn modelId="{BE16B9A6-7C9A-2146-8931-CEFFA9CE886A}" type="presOf" srcId="{C1ACD36D-E958-724D-A33B-A89ADC9D13EC}" destId="{1B5E6C6C-2461-4F47-8F02-B0ADB435DDDB}" srcOrd="0" destOrd="0" presId="urn:microsoft.com/office/officeart/2005/8/layout/target3"/>
    <dgm:cxn modelId="{87AAC4D6-9605-7E44-B1F2-3BC23925D06F}" srcId="{78C76A16-E06A-0D46-8FEE-5C12BD989762}" destId="{C1ACD36D-E958-724D-A33B-A89ADC9D13EC}" srcOrd="1" destOrd="0" parTransId="{7F374B3C-2168-FE40-8F32-35FC170E8611}" sibTransId="{20046B9E-2966-EE41-A75F-41B263620932}"/>
    <dgm:cxn modelId="{337779DA-268D-1C46-AAA4-087E571E765F}" srcId="{78C76A16-E06A-0D46-8FEE-5C12BD989762}" destId="{ED520FA4-A30F-384E-A0C0-750A1FD71FA7}" srcOrd="0" destOrd="0" parTransId="{C2EB742C-EEF6-7E45-9201-8787275ECE52}" sibTransId="{B4546C7B-CB78-1646-96BB-3DC41C207310}"/>
    <dgm:cxn modelId="{1490EBDD-3FA1-5344-B93A-E662954C8989}" srcId="{78C76A16-E06A-0D46-8FEE-5C12BD989762}" destId="{3071FEE8-6B8B-2649-A0CF-7A492DFABE60}" srcOrd="2" destOrd="0" parTransId="{1EECAEF6-3EF5-DF4B-9A84-55D920D70433}" sibTransId="{5506FBC8-6F33-C940-A9C9-E3129EB027DD}"/>
    <dgm:cxn modelId="{9A89C1FF-1868-D445-A178-4E6E9E89980D}" type="presOf" srcId="{ED520FA4-A30F-384E-A0C0-750A1FD71FA7}" destId="{A1629DDF-0175-0844-9B21-174C12EBD890}" srcOrd="0" destOrd="0" presId="urn:microsoft.com/office/officeart/2005/8/layout/target3"/>
    <dgm:cxn modelId="{F5058284-5C49-2C4A-884B-7E18F01907CE}" type="presParOf" srcId="{ADCEA149-EA11-104D-8CEA-86451441FFAB}" destId="{EF551E51-6308-4642-BB6F-3245D415EF84}" srcOrd="0" destOrd="0" presId="urn:microsoft.com/office/officeart/2005/8/layout/target3"/>
    <dgm:cxn modelId="{E8DB061A-93D6-DD4C-98A9-286471CEBF77}" type="presParOf" srcId="{ADCEA149-EA11-104D-8CEA-86451441FFAB}" destId="{E97E4810-2377-8142-9E41-3A85274B9C90}" srcOrd="1" destOrd="0" presId="urn:microsoft.com/office/officeart/2005/8/layout/target3"/>
    <dgm:cxn modelId="{8DF0B0F8-35E5-334A-B4E1-9E9D176C4436}" type="presParOf" srcId="{ADCEA149-EA11-104D-8CEA-86451441FFAB}" destId="{A1629DDF-0175-0844-9B21-174C12EBD890}" srcOrd="2" destOrd="0" presId="urn:microsoft.com/office/officeart/2005/8/layout/target3"/>
    <dgm:cxn modelId="{777CA0E7-BEA8-B146-9530-F1950945BC92}" type="presParOf" srcId="{ADCEA149-EA11-104D-8CEA-86451441FFAB}" destId="{8E0D1374-372E-9742-8036-DA95BA2FA4CE}" srcOrd="3" destOrd="0" presId="urn:microsoft.com/office/officeart/2005/8/layout/target3"/>
    <dgm:cxn modelId="{4560B697-4B51-DA4F-AF33-F7AE7E8EC165}" type="presParOf" srcId="{ADCEA149-EA11-104D-8CEA-86451441FFAB}" destId="{134BBF05-0706-CF47-BC0D-F02FDFDC348A}" srcOrd="4" destOrd="0" presId="urn:microsoft.com/office/officeart/2005/8/layout/target3"/>
    <dgm:cxn modelId="{AEC9BD9E-5EEA-1741-9796-8B8B7124B575}" type="presParOf" srcId="{ADCEA149-EA11-104D-8CEA-86451441FFAB}" destId="{1B5E6C6C-2461-4F47-8F02-B0ADB435DDDB}" srcOrd="5" destOrd="0" presId="urn:microsoft.com/office/officeart/2005/8/layout/target3"/>
    <dgm:cxn modelId="{E38FCF5F-1507-164E-9B4E-CD1F44FCD940}" type="presParOf" srcId="{ADCEA149-EA11-104D-8CEA-86451441FFAB}" destId="{6AE6F532-325C-B941-9A67-661AF198EF80}" srcOrd="6" destOrd="0" presId="urn:microsoft.com/office/officeart/2005/8/layout/target3"/>
    <dgm:cxn modelId="{2F62E85C-080B-244A-ABA4-46B9A4201656}" type="presParOf" srcId="{ADCEA149-EA11-104D-8CEA-86451441FFAB}" destId="{EFECDE23-05BC-304F-8233-D00440742641}" srcOrd="7" destOrd="0" presId="urn:microsoft.com/office/officeart/2005/8/layout/target3"/>
    <dgm:cxn modelId="{321181E9-CE1B-6546-BFB4-522BB2A0AF6B}" type="presParOf" srcId="{ADCEA149-EA11-104D-8CEA-86451441FFAB}" destId="{2C08D70A-4BF8-3D4F-8B77-26CF3C174C54}" srcOrd="8" destOrd="0" presId="urn:microsoft.com/office/officeart/2005/8/layout/target3"/>
    <dgm:cxn modelId="{CF7D18AD-9ABB-7A45-957D-5306894F3FDC}" type="presParOf" srcId="{ADCEA149-EA11-104D-8CEA-86451441FFAB}" destId="{2E9FC68D-BDFD-BA42-B43F-B1D9F42E2D67}" srcOrd="9" destOrd="0" presId="urn:microsoft.com/office/officeart/2005/8/layout/target3"/>
    <dgm:cxn modelId="{ABB3202F-35E2-414B-A73E-9F02276DA906}" type="presParOf" srcId="{ADCEA149-EA11-104D-8CEA-86451441FFAB}" destId="{ECAC7A4D-C297-BA4A-88B8-9AEEC7E7F826}" srcOrd="10" destOrd="0" presId="urn:microsoft.com/office/officeart/2005/8/layout/target3"/>
    <dgm:cxn modelId="{4D5CCD7C-7735-934F-B14E-18A7E6D1ED42}" type="presParOf" srcId="{ADCEA149-EA11-104D-8CEA-86451441FFAB}" destId="{4F4A6FC3-34C8-BB47-AAFA-3F2AEB437DDC}"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9E60BA3-3BDE-6D4F-88C2-D01EB89C70F3}" type="doc">
      <dgm:prSet loTypeId="urn:microsoft.com/office/officeart/2005/8/layout/hierarchy2" loCatId="process" qsTypeId="urn:microsoft.com/office/officeart/2005/8/quickstyle/simple1" qsCatId="simple" csTypeId="urn:microsoft.com/office/officeart/2005/8/colors/colorful5" csCatId="colorful"/>
      <dgm:spPr/>
      <dgm:t>
        <a:bodyPr/>
        <a:lstStyle/>
        <a:p>
          <a:endParaRPr lang="en-US"/>
        </a:p>
      </dgm:t>
    </dgm:pt>
    <dgm:pt modelId="{C5DF64DA-8CEE-0D43-8414-044D29142317}">
      <dgm:prSet/>
      <dgm:spPr/>
      <dgm:t>
        <a:bodyPr/>
        <a:lstStyle/>
        <a:p>
          <a:r>
            <a:rPr lang="en-US"/>
            <a:t>Network-based ID involves looking at the packets on the network as they pass by some sensor</a:t>
          </a:r>
        </a:p>
      </dgm:t>
    </dgm:pt>
    <dgm:pt modelId="{A7544326-1D6B-8745-9A28-664A1D68F1D8}" type="parTrans" cxnId="{ECF7648F-F203-CE47-A896-53A1B2DF3D2C}">
      <dgm:prSet/>
      <dgm:spPr/>
      <dgm:t>
        <a:bodyPr/>
        <a:lstStyle/>
        <a:p>
          <a:endParaRPr lang="en-US"/>
        </a:p>
      </dgm:t>
    </dgm:pt>
    <dgm:pt modelId="{5ADE9585-E2A1-BC49-8245-C27803DE887D}" type="sibTrans" cxnId="{ECF7648F-F203-CE47-A896-53A1B2DF3D2C}">
      <dgm:prSet/>
      <dgm:spPr/>
      <dgm:t>
        <a:bodyPr/>
        <a:lstStyle/>
        <a:p>
          <a:endParaRPr lang="en-US"/>
        </a:p>
      </dgm:t>
    </dgm:pt>
    <dgm:pt modelId="{1379EA92-979C-2842-8F80-4363492A494A}">
      <dgm:prSet/>
      <dgm:spPr/>
      <dgm:t>
        <a:bodyPr/>
        <a:lstStyle/>
        <a:p>
          <a:r>
            <a:rPr lang="en-US"/>
            <a:t>Packets are considered to be of interest if they match a signature</a:t>
          </a:r>
        </a:p>
      </dgm:t>
    </dgm:pt>
    <dgm:pt modelId="{857369D2-A0D8-284A-91AA-2CC9D9EA7A93}" type="parTrans" cxnId="{B4448540-2D95-8647-9CBF-431EBF8E97EF}">
      <dgm:prSet/>
      <dgm:spPr/>
      <dgm:t>
        <a:bodyPr/>
        <a:lstStyle/>
        <a:p>
          <a:endParaRPr lang="en-US"/>
        </a:p>
      </dgm:t>
    </dgm:pt>
    <dgm:pt modelId="{3F126430-CFBB-9249-A357-B2460F32ED06}" type="sibTrans" cxnId="{B4448540-2D95-8647-9CBF-431EBF8E97EF}">
      <dgm:prSet/>
      <dgm:spPr/>
      <dgm:t>
        <a:bodyPr/>
        <a:lstStyle/>
        <a:p>
          <a:endParaRPr lang="en-US"/>
        </a:p>
      </dgm:t>
    </dgm:pt>
    <dgm:pt modelId="{C0E195E0-5776-6F4B-AF15-61FD6CDE9377}">
      <dgm:prSet/>
      <dgm:spPr/>
      <dgm:t>
        <a:bodyPr/>
        <a:lstStyle/>
        <a:p>
          <a:r>
            <a:rPr lang="en-US"/>
            <a:t>Three primary types of signatures are: </a:t>
          </a:r>
        </a:p>
      </dgm:t>
    </dgm:pt>
    <dgm:pt modelId="{E7C2777D-6E84-8443-99A2-B287BF71F67C}" type="parTrans" cxnId="{2237C3CD-3372-F94C-B20A-AC4E333DDE30}">
      <dgm:prSet/>
      <dgm:spPr/>
      <dgm:t>
        <a:bodyPr/>
        <a:lstStyle/>
        <a:p>
          <a:endParaRPr lang="en-US"/>
        </a:p>
      </dgm:t>
    </dgm:pt>
    <dgm:pt modelId="{4B6C0AF7-DC00-5C41-9A8F-AC59A41B9D5F}" type="sibTrans" cxnId="{2237C3CD-3372-F94C-B20A-AC4E333DDE30}">
      <dgm:prSet/>
      <dgm:spPr/>
      <dgm:t>
        <a:bodyPr/>
        <a:lstStyle/>
        <a:p>
          <a:endParaRPr lang="en-US"/>
        </a:p>
      </dgm:t>
    </dgm:pt>
    <dgm:pt modelId="{CEF7AB1B-31F0-2E42-95E1-19FDFCC6F020}">
      <dgm:prSet custT="1"/>
      <dgm:spPr/>
      <dgm:t>
        <a:bodyPr/>
        <a:lstStyle/>
        <a:p>
          <a:r>
            <a:rPr lang="en-US" sz="1600" dirty="0">
              <a:solidFill>
                <a:schemeClr val="tx1"/>
              </a:solidFill>
            </a:rPr>
            <a:t>String signatures</a:t>
          </a:r>
        </a:p>
      </dgm:t>
    </dgm:pt>
    <dgm:pt modelId="{9325F2FE-6735-584C-896F-DCF315D3E125}" type="parTrans" cxnId="{14A91801-65A8-FD4F-A4AA-4EBB8EF05FC7}">
      <dgm:prSet/>
      <dgm:spPr/>
      <dgm:t>
        <a:bodyPr/>
        <a:lstStyle/>
        <a:p>
          <a:endParaRPr lang="en-US"/>
        </a:p>
      </dgm:t>
    </dgm:pt>
    <dgm:pt modelId="{6892F9E6-C1E0-3947-A3CD-2D1B7A3B6E61}" type="sibTrans" cxnId="{14A91801-65A8-FD4F-A4AA-4EBB8EF05FC7}">
      <dgm:prSet/>
      <dgm:spPr/>
      <dgm:t>
        <a:bodyPr/>
        <a:lstStyle/>
        <a:p>
          <a:endParaRPr lang="en-US"/>
        </a:p>
      </dgm:t>
    </dgm:pt>
    <dgm:pt modelId="{D6D7D7CB-5457-3E4E-BAC9-D29A705C852D}">
      <dgm:prSet/>
      <dgm:spPr/>
      <dgm:t>
        <a:bodyPr/>
        <a:lstStyle/>
        <a:p>
          <a:r>
            <a:rPr lang="en-US"/>
            <a:t>Look for a text string that indicates a possible attack</a:t>
          </a:r>
        </a:p>
      </dgm:t>
    </dgm:pt>
    <dgm:pt modelId="{13BBDF06-CD57-794E-9EEC-6398CB1D3C61}" type="parTrans" cxnId="{B8FE9463-96F4-CB4E-868A-7955187812D9}">
      <dgm:prSet/>
      <dgm:spPr/>
      <dgm:t>
        <a:bodyPr/>
        <a:lstStyle/>
        <a:p>
          <a:endParaRPr lang="en-US"/>
        </a:p>
      </dgm:t>
    </dgm:pt>
    <dgm:pt modelId="{447B5C91-8801-354D-8B82-925DFE09C196}" type="sibTrans" cxnId="{B8FE9463-96F4-CB4E-868A-7955187812D9}">
      <dgm:prSet/>
      <dgm:spPr/>
      <dgm:t>
        <a:bodyPr/>
        <a:lstStyle/>
        <a:p>
          <a:endParaRPr lang="en-US"/>
        </a:p>
      </dgm:t>
    </dgm:pt>
    <dgm:pt modelId="{E4D54ECE-8517-5A49-8DB7-1D5BA825CBB3}">
      <dgm:prSet custT="1"/>
      <dgm:spPr/>
      <dgm:t>
        <a:bodyPr/>
        <a:lstStyle/>
        <a:p>
          <a:r>
            <a:rPr lang="en-US" sz="1600" dirty="0">
              <a:solidFill>
                <a:schemeClr val="tx1"/>
              </a:solidFill>
            </a:rPr>
            <a:t>Port signatures</a:t>
          </a:r>
        </a:p>
      </dgm:t>
    </dgm:pt>
    <dgm:pt modelId="{07C08F97-9B61-9D4F-9CDD-71B8AD4A7032}" type="parTrans" cxnId="{7287D6DA-FD18-9E41-8392-8F42DE6C9D41}">
      <dgm:prSet/>
      <dgm:spPr/>
      <dgm:t>
        <a:bodyPr/>
        <a:lstStyle/>
        <a:p>
          <a:endParaRPr lang="en-US"/>
        </a:p>
      </dgm:t>
    </dgm:pt>
    <dgm:pt modelId="{040C0E85-94A4-5549-98A6-64E511D9E4B3}" type="sibTrans" cxnId="{7287D6DA-FD18-9E41-8392-8F42DE6C9D41}">
      <dgm:prSet/>
      <dgm:spPr/>
      <dgm:t>
        <a:bodyPr/>
        <a:lstStyle/>
        <a:p>
          <a:endParaRPr lang="en-US"/>
        </a:p>
      </dgm:t>
    </dgm:pt>
    <dgm:pt modelId="{6AF40661-4AD2-7744-AD55-65C9B16BCCC5}">
      <dgm:prSet/>
      <dgm:spPr/>
      <dgm:t>
        <a:bodyPr/>
        <a:lstStyle/>
        <a:p>
          <a:r>
            <a:rPr lang="en-US"/>
            <a:t>Watch for connection attempts to well known, frequently attacked ports</a:t>
          </a:r>
        </a:p>
      </dgm:t>
    </dgm:pt>
    <dgm:pt modelId="{2C7F1A96-EBB4-CB4C-9888-7E79E7B4773D}" type="parTrans" cxnId="{7370A8AC-5596-6949-9FEC-3A13320979FF}">
      <dgm:prSet/>
      <dgm:spPr/>
      <dgm:t>
        <a:bodyPr/>
        <a:lstStyle/>
        <a:p>
          <a:endParaRPr lang="en-US"/>
        </a:p>
      </dgm:t>
    </dgm:pt>
    <dgm:pt modelId="{B9B2F4E2-B8F9-A44D-8EB6-445BC7C01508}" type="sibTrans" cxnId="{7370A8AC-5596-6949-9FEC-3A13320979FF}">
      <dgm:prSet/>
      <dgm:spPr/>
      <dgm:t>
        <a:bodyPr/>
        <a:lstStyle/>
        <a:p>
          <a:endParaRPr lang="en-US"/>
        </a:p>
      </dgm:t>
    </dgm:pt>
    <dgm:pt modelId="{B804A540-6353-5D4C-A1F3-367DB65EC4B7}">
      <dgm:prSet custT="1"/>
      <dgm:spPr/>
      <dgm:t>
        <a:bodyPr/>
        <a:lstStyle/>
        <a:p>
          <a:r>
            <a:rPr lang="en-US" sz="1600" dirty="0">
              <a:solidFill>
                <a:schemeClr val="tx1"/>
              </a:solidFill>
            </a:rPr>
            <a:t>Header condition signatures</a:t>
          </a:r>
        </a:p>
      </dgm:t>
    </dgm:pt>
    <dgm:pt modelId="{8B51DF20-5051-6240-B40F-BF805A509928}" type="parTrans" cxnId="{E4018FA8-3A58-FC40-A3B1-5082FB23BC13}">
      <dgm:prSet/>
      <dgm:spPr/>
      <dgm:t>
        <a:bodyPr/>
        <a:lstStyle/>
        <a:p>
          <a:endParaRPr lang="en-US"/>
        </a:p>
      </dgm:t>
    </dgm:pt>
    <dgm:pt modelId="{60654132-C6D7-8E44-AB22-5FA7EA22AF7E}" type="sibTrans" cxnId="{E4018FA8-3A58-FC40-A3B1-5082FB23BC13}">
      <dgm:prSet/>
      <dgm:spPr/>
      <dgm:t>
        <a:bodyPr/>
        <a:lstStyle/>
        <a:p>
          <a:endParaRPr lang="en-US"/>
        </a:p>
      </dgm:t>
    </dgm:pt>
    <dgm:pt modelId="{3A3D207F-72D7-3743-858C-A14EE1884E07}">
      <dgm:prSet/>
      <dgm:spPr/>
      <dgm:t>
        <a:bodyPr/>
        <a:lstStyle/>
        <a:p>
          <a:r>
            <a:rPr lang="en-US"/>
            <a:t>Watch for dangerous or illogical combinations in packet headers</a:t>
          </a:r>
        </a:p>
      </dgm:t>
    </dgm:pt>
    <dgm:pt modelId="{B5DD3596-519B-464B-8336-DB4CCC643155}" type="parTrans" cxnId="{345F8DA7-54FE-4F4B-823C-A49ACE838FA5}">
      <dgm:prSet/>
      <dgm:spPr/>
      <dgm:t>
        <a:bodyPr/>
        <a:lstStyle/>
        <a:p>
          <a:endParaRPr lang="en-US"/>
        </a:p>
      </dgm:t>
    </dgm:pt>
    <dgm:pt modelId="{5418E77A-C490-B344-8E0D-9D197FC7CE2F}" type="sibTrans" cxnId="{345F8DA7-54FE-4F4B-823C-A49ACE838FA5}">
      <dgm:prSet/>
      <dgm:spPr/>
      <dgm:t>
        <a:bodyPr/>
        <a:lstStyle/>
        <a:p>
          <a:endParaRPr lang="en-US"/>
        </a:p>
      </dgm:t>
    </dgm:pt>
    <dgm:pt modelId="{843E7608-3698-DA42-AF25-96344E981015}" type="pres">
      <dgm:prSet presAssocID="{E9E60BA3-3BDE-6D4F-88C2-D01EB89C70F3}" presName="diagram" presStyleCnt="0">
        <dgm:presLayoutVars>
          <dgm:chPref val="1"/>
          <dgm:dir/>
          <dgm:animOne val="branch"/>
          <dgm:animLvl val="lvl"/>
          <dgm:resizeHandles val="exact"/>
        </dgm:presLayoutVars>
      </dgm:prSet>
      <dgm:spPr/>
    </dgm:pt>
    <dgm:pt modelId="{55829777-9DEE-4F44-9DC0-CD4D7A4652AF}" type="pres">
      <dgm:prSet presAssocID="{C5DF64DA-8CEE-0D43-8414-044D29142317}" presName="root1" presStyleCnt="0"/>
      <dgm:spPr/>
    </dgm:pt>
    <dgm:pt modelId="{94804EAF-CCA5-CE4A-BE93-2A1E0C8182BC}" type="pres">
      <dgm:prSet presAssocID="{C5DF64DA-8CEE-0D43-8414-044D29142317}" presName="LevelOneTextNode" presStyleLbl="node0" presStyleIdx="0" presStyleCnt="3">
        <dgm:presLayoutVars>
          <dgm:chPref val="3"/>
        </dgm:presLayoutVars>
      </dgm:prSet>
      <dgm:spPr/>
    </dgm:pt>
    <dgm:pt modelId="{33B13FD7-01C7-6F4F-8B99-8B4E6BA13169}" type="pres">
      <dgm:prSet presAssocID="{C5DF64DA-8CEE-0D43-8414-044D29142317}" presName="level2hierChild" presStyleCnt="0"/>
      <dgm:spPr/>
    </dgm:pt>
    <dgm:pt modelId="{E5357CA2-6C06-7643-B70C-C75386CE57D1}" type="pres">
      <dgm:prSet presAssocID="{1379EA92-979C-2842-8F80-4363492A494A}" presName="root1" presStyleCnt="0"/>
      <dgm:spPr/>
    </dgm:pt>
    <dgm:pt modelId="{E68625A9-8D9D-4D48-8E6C-5BBD02C99603}" type="pres">
      <dgm:prSet presAssocID="{1379EA92-979C-2842-8F80-4363492A494A}" presName="LevelOneTextNode" presStyleLbl="node0" presStyleIdx="1" presStyleCnt="3">
        <dgm:presLayoutVars>
          <dgm:chPref val="3"/>
        </dgm:presLayoutVars>
      </dgm:prSet>
      <dgm:spPr/>
    </dgm:pt>
    <dgm:pt modelId="{F991B1E4-55B1-E24C-8308-4BAA6C6FE7EB}" type="pres">
      <dgm:prSet presAssocID="{1379EA92-979C-2842-8F80-4363492A494A}" presName="level2hierChild" presStyleCnt="0"/>
      <dgm:spPr/>
    </dgm:pt>
    <dgm:pt modelId="{2D9427F1-817D-6742-A2A7-54C88E22CB18}" type="pres">
      <dgm:prSet presAssocID="{C0E195E0-5776-6F4B-AF15-61FD6CDE9377}" presName="root1" presStyleCnt="0"/>
      <dgm:spPr/>
    </dgm:pt>
    <dgm:pt modelId="{1D261AAF-BA59-0645-9C5F-352E00A2E7E3}" type="pres">
      <dgm:prSet presAssocID="{C0E195E0-5776-6F4B-AF15-61FD6CDE9377}" presName="LevelOneTextNode" presStyleLbl="node0" presStyleIdx="2" presStyleCnt="3">
        <dgm:presLayoutVars>
          <dgm:chPref val="3"/>
        </dgm:presLayoutVars>
      </dgm:prSet>
      <dgm:spPr/>
    </dgm:pt>
    <dgm:pt modelId="{24B78560-BC7F-744A-9CC3-B97BCF223AEA}" type="pres">
      <dgm:prSet presAssocID="{C0E195E0-5776-6F4B-AF15-61FD6CDE9377}" presName="level2hierChild" presStyleCnt="0"/>
      <dgm:spPr/>
    </dgm:pt>
    <dgm:pt modelId="{C78BCA30-1925-D74D-B932-72CD84C2FF6A}" type="pres">
      <dgm:prSet presAssocID="{9325F2FE-6735-584C-896F-DCF315D3E125}" presName="conn2-1" presStyleLbl="parChTrans1D2" presStyleIdx="0" presStyleCnt="3"/>
      <dgm:spPr/>
    </dgm:pt>
    <dgm:pt modelId="{2C38122C-96AC-6C44-9D74-409DC65020D2}" type="pres">
      <dgm:prSet presAssocID="{9325F2FE-6735-584C-896F-DCF315D3E125}" presName="connTx" presStyleLbl="parChTrans1D2" presStyleIdx="0" presStyleCnt="3"/>
      <dgm:spPr/>
    </dgm:pt>
    <dgm:pt modelId="{4733E14F-7564-6549-B085-6F267066FA7F}" type="pres">
      <dgm:prSet presAssocID="{CEF7AB1B-31F0-2E42-95E1-19FDFCC6F020}" presName="root2" presStyleCnt="0"/>
      <dgm:spPr/>
    </dgm:pt>
    <dgm:pt modelId="{D24665F3-F304-8A4A-9BBB-D81DD8EBF5A6}" type="pres">
      <dgm:prSet presAssocID="{CEF7AB1B-31F0-2E42-95E1-19FDFCC6F020}" presName="LevelTwoTextNode" presStyleLbl="node2" presStyleIdx="0" presStyleCnt="3">
        <dgm:presLayoutVars>
          <dgm:chPref val="3"/>
        </dgm:presLayoutVars>
      </dgm:prSet>
      <dgm:spPr/>
    </dgm:pt>
    <dgm:pt modelId="{E7A77F40-68B2-034D-997C-46DC4ECD2E08}" type="pres">
      <dgm:prSet presAssocID="{CEF7AB1B-31F0-2E42-95E1-19FDFCC6F020}" presName="level3hierChild" presStyleCnt="0"/>
      <dgm:spPr/>
    </dgm:pt>
    <dgm:pt modelId="{4C6DE1BF-A949-F34C-B967-209923EB08C8}" type="pres">
      <dgm:prSet presAssocID="{13BBDF06-CD57-794E-9EEC-6398CB1D3C61}" presName="conn2-1" presStyleLbl="parChTrans1D3" presStyleIdx="0" presStyleCnt="3"/>
      <dgm:spPr/>
    </dgm:pt>
    <dgm:pt modelId="{B60E17AB-19D4-6047-9759-89BB92EABC73}" type="pres">
      <dgm:prSet presAssocID="{13BBDF06-CD57-794E-9EEC-6398CB1D3C61}" presName="connTx" presStyleLbl="parChTrans1D3" presStyleIdx="0" presStyleCnt="3"/>
      <dgm:spPr/>
    </dgm:pt>
    <dgm:pt modelId="{181472CE-4077-2E4C-8351-E82240EC90E2}" type="pres">
      <dgm:prSet presAssocID="{D6D7D7CB-5457-3E4E-BAC9-D29A705C852D}" presName="root2" presStyleCnt="0"/>
      <dgm:spPr/>
    </dgm:pt>
    <dgm:pt modelId="{6C3EB578-E737-A749-BABD-3F6F07212EBA}" type="pres">
      <dgm:prSet presAssocID="{D6D7D7CB-5457-3E4E-BAC9-D29A705C852D}" presName="LevelTwoTextNode" presStyleLbl="node3" presStyleIdx="0" presStyleCnt="3">
        <dgm:presLayoutVars>
          <dgm:chPref val="3"/>
        </dgm:presLayoutVars>
      </dgm:prSet>
      <dgm:spPr/>
    </dgm:pt>
    <dgm:pt modelId="{87383C1C-75ED-7240-B7B7-37F6909B0915}" type="pres">
      <dgm:prSet presAssocID="{D6D7D7CB-5457-3E4E-BAC9-D29A705C852D}" presName="level3hierChild" presStyleCnt="0"/>
      <dgm:spPr/>
    </dgm:pt>
    <dgm:pt modelId="{B20AF97C-9441-C948-98E9-FFAFD169C446}" type="pres">
      <dgm:prSet presAssocID="{07C08F97-9B61-9D4F-9CDD-71B8AD4A7032}" presName="conn2-1" presStyleLbl="parChTrans1D2" presStyleIdx="1" presStyleCnt="3"/>
      <dgm:spPr/>
    </dgm:pt>
    <dgm:pt modelId="{16EBDF09-B84C-5E4A-812F-617A82736BE3}" type="pres">
      <dgm:prSet presAssocID="{07C08F97-9B61-9D4F-9CDD-71B8AD4A7032}" presName="connTx" presStyleLbl="parChTrans1D2" presStyleIdx="1" presStyleCnt="3"/>
      <dgm:spPr/>
    </dgm:pt>
    <dgm:pt modelId="{949ACB8C-7F1C-FE4F-B44C-9231518FA407}" type="pres">
      <dgm:prSet presAssocID="{E4D54ECE-8517-5A49-8DB7-1D5BA825CBB3}" presName="root2" presStyleCnt="0"/>
      <dgm:spPr/>
    </dgm:pt>
    <dgm:pt modelId="{09819CB6-4E91-F84E-9BC7-DE96FC6C9307}" type="pres">
      <dgm:prSet presAssocID="{E4D54ECE-8517-5A49-8DB7-1D5BA825CBB3}" presName="LevelTwoTextNode" presStyleLbl="node2" presStyleIdx="1" presStyleCnt="3">
        <dgm:presLayoutVars>
          <dgm:chPref val="3"/>
        </dgm:presLayoutVars>
      </dgm:prSet>
      <dgm:spPr/>
    </dgm:pt>
    <dgm:pt modelId="{889CB643-A1A5-6043-B8C8-33885D9926F6}" type="pres">
      <dgm:prSet presAssocID="{E4D54ECE-8517-5A49-8DB7-1D5BA825CBB3}" presName="level3hierChild" presStyleCnt="0"/>
      <dgm:spPr/>
    </dgm:pt>
    <dgm:pt modelId="{3EED78BE-C6CB-0A45-BD47-E927C7F93B37}" type="pres">
      <dgm:prSet presAssocID="{2C7F1A96-EBB4-CB4C-9888-7E79E7B4773D}" presName="conn2-1" presStyleLbl="parChTrans1D3" presStyleIdx="1" presStyleCnt="3"/>
      <dgm:spPr/>
    </dgm:pt>
    <dgm:pt modelId="{12B8C53E-CCA0-3D4C-9DC1-A503DB6C8B96}" type="pres">
      <dgm:prSet presAssocID="{2C7F1A96-EBB4-CB4C-9888-7E79E7B4773D}" presName="connTx" presStyleLbl="parChTrans1D3" presStyleIdx="1" presStyleCnt="3"/>
      <dgm:spPr/>
    </dgm:pt>
    <dgm:pt modelId="{0924BFB2-721E-7642-A888-1B4E83DF4ABE}" type="pres">
      <dgm:prSet presAssocID="{6AF40661-4AD2-7744-AD55-65C9B16BCCC5}" presName="root2" presStyleCnt="0"/>
      <dgm:spPr/>
    </dgm:pt>
    <dgm:pt modelId="{AA460350-78C9-1D45-9FB6-34DF98D34407}" type="pres">
      <dgm:prSet presAssocID="{6AF40661-4AD2-7744-AD55-65C9B16BCCC5}" presName="LevelTwoTextNode" presStyleLbl="node3" presStyleIdx="1" presStyleCnt="3">
        <dgm:presLayoutVars>
          <dgm:chPref val="3"/>
        </dgm:presLayoutVars>
      </dgm:prSet>
      <dgm:spPr/>
    </dgm:pt>
    <dgm:pt modelId="{017E27A8-3D1B-4542-B80D-B2539A7778C6}" type="pres">
      <dgm:prSet presAssocID="{6AF40661-4AD2-7744-AD55-65C9B16BCCC5}" presName="level3hierChild" presStyleCnt="0"/>
      <dgm:spPr/>
    </dgm:pt>
    <dgm:pt modelId="{01DD3789-6410-E44B-B89A-EC1D737BB6F9}" type="pres">
      <dgm:prSet presAssocID="{8B51DF20-5051-6240-B40F-BF805A509928}" presName="conn2-1" presStyleLbl="parChTrans1D2" presStyleIdx="2" presStyleCnt="3"/>
      <dgm:spPr/>
    </dgm:pt>
    <dgm:pt modelId="{23D33D5B-5AA7-C44D-B9E4-9516FE1CE9D6}" type="pres">
      <dgm:prSet presAssocID="{8B51DF20-5051-6240-B40F-BF805A509928}" presName="connTx" presStyleLbl="parChTrans1D2" presStyleIdx="2" presStyleCnt="3"/>
      <dgm:spPr/>
    </dgm:pt>
    <dgm:pt modelId="{F5D30E87-1E1D-CA4E-A644-058770CDC27A}" type="pres">
      <dgm:prSet presAssocID="{B804A540-6353-5D4C-A1F3-367DB65EC4B7}" presName="root2" presStyleCnt="0"/>
      <dgm:spPr/>
    </dgm:pt>
    <dgm:pt modelId="{C7A64E98-04FA-AC45-8580-60AA76953B37}" type="pres">
      <dgm:prSet presAssocID="{B804A540-6353-5D4C-A1F3-367DB65EC4B7}" presName="LevelTwoTextNode" presStyleLbl="node2" presStyleIdx="2" presStyleCnt="3">
        <dgm:presLayoutVars>
          <dgm:chPref val="3"/>
        </dgm:presLayoutVars>
      </dgm:prSet>
      <dgm:spPr/>
    </dgm:pt>
    <dgm:pt modelId="{931B4129-0CC4-D448-9A6C-63FD42009E3E}" type="pres">
      <dgm:prSet presAssocID="{B804A540-6353-5D4C-A1F3-367DB65EC4B7}" presName="level3hierChild" presStyleCnt="0"/>
      <dgm:spPr/>
    </dgm:pt>
    <dgm:pt modelId="{EA9AACF1-8ABC-C941-8B10-1CE6A52EB5D5}" type="pres">
      <dgm:prSet presAssocID="{B5DD3596-519B-464B-8336-DB4CCC643155}" presName="conn2-1" presStyleLbl="parChTrans1D3" presStyleIdx="2" presStyleCnt="3"/>
      <dgm:spPr/>
    </dgm:pt>
    <dgm:pt modelId="{E166FF33-9D4E-9846-8C7B-0229EF837DE4}" type="pres">
      <dgm:prSet presAssocID="{B5DD3596-519B-464B-8336-DB4CCC643155}" presName="connTx" presStyleLbl="parChTrans1D3" presStyleIdx="2" presStyleCnt="3"/>
      <dgm:spPr/>
    </dgm:pt>
    <dgm:pt modelId="{21A95C93-0E0A-6041-B3E0-800CCA5F1A0E}" type="pres">
      <dgm:prSet presAssocID="{3A3D207F-72D7-3743-858C-A14EE1884E07}" presName="root2" presStyleCnt="0"/>
      <dgm:spPr/>
    </dgm:pt>
    <dgm:pt modelId="{4EA8D602-0CE6-EB44-805D-EE5E281B6F68}" type="pres">
      <dgm:prSet presAssocID="{3A3D207F-72D7-3743-858C-A14EE1884E07}" presName="LevelTwoTextNode" presStyleLbl="node3" presStyleIdx="2" presStyleCnt="3">
        <dgm:presLayoutVars>
          <dgm:chPref val="3"/>
        </dgm:presLayoutVars>
      </dgm:prSet>
      <dgm:spPr/>
    </dgm:pt>
    <dgm:pt modelId="{03C38CF8-4D0A-4543-BE42-DC6DA6595DE4}" type="pres">
      <dgm:prSet presAssocID="{3A3D207F-72D7-3743-858C-A14EE1884E07}" presName="level3hierChild" presStyleCnt="0"/>
      <dgm:spPr/>
    </dgm:pt>
  </dgm:ptLst>
  <dgm:cxnLst>
    <dgm:cxn modelId="{14A91801-65A8-FD4F-A4AA-4EBB8EF05FC7}" srcId="{C0E195E0-5776-6F4B-AF15-61FD6CDE9377}" destId="{CEF7AB1B-31F0-2E42-95E1-19FDFCC6F020}" srcOrd="0" destOrd="0" parTransId="{9325F2FE-6735-584C-896F-DCF315D3E125}" sibTransId="{6892F9E6-C1E0-3947-A3CD-2D1B7A3B6E61}"/>
    <dgm:cxn modelId="{7E77630B-D11C-1847-A775-CDE20EE53DB4}" type="presOf" srcId="{B804A540-6353-5D4C-A1F3-367DB65EC4B7}" destId="{C7A64E98-04FA-AC45-8580-60AA76953B37}" srcOrd="0" destOrd="0" presId="urn:microsoft.com/office/officeart/2005/8/layout/hierarchy2"/>
    <dgm:cxn modelId="{B091A310-CD42-1B4D-B4F2-BAE03A2D9659}" type="presOf" srcId="{1379EA92-979C-2842-8F80-4363492A494A}" destId="{E68625A9-8D9D-4D48-8E6C-5BBD02C99603}" srcOrd="0" destOrd="0" presId="urn:microsoft.com/office/officeart/2005/8/layout/hierarchy2"/>
    <dgm:cxn modelId="{B21B0B18-3491-DA44-AD43-2FEE3D43167A}" type="presOf" srcId="{2C7F1A96-EBB4-CB4C-9888-7E79E7B4773D}" destId="{12B8C53E-CCA0-3D4C-9DC1-A503DB6C8B96}" srcOrd="1" destOrd="0" presId="urn:microsoft.com/office/officeart/2005/8/layout/hierarchy2"/>
    <dgm:cxn modelId="{62469E20-D16B-E14C-A4E4-B0E9073B32BA}" type="presOf" srcId="{E9E60BA3-3BDE-6D4F-88C2-D01EB89C70F3}" destId="{843E7608-3698-DA42-AF25-96344E981015}" srcOrd="0" destOrd="0" presId="urn:microsoft.com/office/officeart/2005/8/layout/hierarchy2"/>
    <dgm:cxn modelId="{B4448540-2D95-8647-9CBF-431EBF8E97EF}" srcId="{E9E60BA3-3BDE-6D4F-88C2-D01EB89C70F3}" destId="{1379EA92-979C-2842-8F80-4363492A494A}" srcOrd="1" destOrd="0" parTransId="{857369D2-A0D8-284A-91AA-2CC9D9EA7A93}" sibTransId="{3F126430-CFBB-9249-A357-B2460F32ED06}"/>
    <dgm:cxn modelId="{702A9943-DAA4-7B40-B7C6-AB38B3EAF17C}" type="presOf" srcId="{8B51DF20-5051-6240-B40F-BF805A509928}" destId="{23D33D5B-5AA7-C44D-B9E4-9516FE1CE9D6}" srcOrd="1" destOrd="0" presId="urn:microsoft.com/office/officeart/2005/8/layout/hierarchy2"/>
    <dgm:cxn modelId="{17792D52-C965-BD48-9C8C-93DCE2AD12E4}" type="presOf" srcId="{B5DD3596-519B-464B-8336-DB4CCC643155}" destId="{E166FF33-9D4E-9846-8C7B-0229EF837DE4}" srcOrd="1" destOrd="0" presId="urn:microsoft.com/office/officeart/2005/8/layout/hierarchy2"/>
    <dgm:cxn modelId="{6C7CB955-7A28-3941-B2BA-CBA843FE84B3}" type="presOf" srcId="{C0E195E0-5776-6F4B-AF15-61FD6CDE9377}" destId="{1D261AAF-BA59-0645-9C5F-352E00A2E7E3}" srcOrd="0" destOrd="0" presId="urn:microsoft.com/office/officeart/2005/8/layout/hierarchy2"/>
    <dgm:cxn modelId="{B8FE9463-96F4-CB4E-868A-7955187812D9}" srcId="{CEF7AB1B-31F0-2E42-95E1-19FDFCC6F020}" destId="{D6D7D7CB-5457-3E4E-BAC9-D29A705C852D}" srcOrd="0" destOrd="0" parTransId="{13BBDF06-CD57-794E-9EEC-6398CB1D3C61}" sibTransId="{447B5C91-8801-354D-8B82-925DFE09C196}"/>
    <dgm:cxn modelId="{0FBA646A-D59F-0548-B946-6E7F8A8364FC}" type="presOf" srcId="{13BBDF06-CD57-794E-9EEC-6398CB1D3C61}" destId="{B60E17AB-19D4-6047-9759-89BB92EABC73}" srcOrd="1" destOrd="0" presId="urn:microsoft.com/office/officeart/2005/8/layout/hierarchy2"/>
    <dgm:cxn modelId="{2F17876A-D5CA-074C-A288-1817ECB183FD}" type="presOf" srcId="{9325F2FE-6735-584C-896F-DCF315D3E125}" destId="{2C38122C-96AC-6C44-9D74-409DC65020D2}" srcOrd="1" destOrd="0" presId="urn:microsoft.com/office/officeart/2005/8/layout/hierarchy2"/>
    <dgm:cxn modelId="{9932A881-F465-0144-A024-33E3D7D7D176}" type="presOf" srcId="{2C7F1A96-EBB4-CB4C-9888-7E79E7B4773D}" destId="{3EED78BE-C6CB-0A45-BD47-E927C7F93B37}" srcOrd="0" destOrd="0" presId="urn:microsoft.com/office/officeart/2005/8/layout/hierarchy2"/>
    <dgm:cxn modelId="{BB806382-171F-AC49-8E40-F5A26AF1F801}" type="presOf" srcId="{13BBDF06-CD57-794E-9EEC-6398CB1D3C61}" destId="{4C6DE1BF-A949-F34C-B967-209923EB08C8}" srcOrd="0" destOrd="0" presId="urn:microsoft.com/office/officeart/2005/8/layout/hierarchy2"/>
    <dgm:cxn modelId="{DDF3F385-A3A1-4E45-B29C-669690FCB26B}" type="presOf" srcId="{3A3D207F-72D7-3743-858C-A14EE1884E07}" destId="{4EA8D602-0CE6-EB44-805D-EE5E281B6F68}" srcOrd="0" destOrd="0" presId="urn:microsoft.com/office/officeart/2005/8/layout/hierarchy2"/>
    <dgm:cxn modelId="{ECF7648F-F203-CE47-A896-53A1B2DF3D2C}" srcId="{E9E60BA3-3BDE-6D4F-88C2-D01EB89C70F3}" destId="{C5DF64DA-8CEE-0D43-8414-044D29142317}" srcOrd="0" destOrd="0" parTransId="{A7544326-1D6B-8745-9A28-664A1D68F1D8}" sibTransId="{5ADE9585-E2A1-BC49-8245-C27803DE887D}"/>
    <dgm:cxn modelId="{F2A5E891-3F5E-2148-9431-89063DC8B8C2}" type="presOf" srcId="{C5DF64DA-8CEE-0D43-8414-044D29142317}" destId="{94804EAF-CCA5-CE4A-BE93-2A1E0C8182BC}" srcOrd="0" destOrd="0" presId="urn:microsoft.com/office/officeart/2005/8/layout/hierarchy2"/>
    <dgm:cxn modelId="{AA34D1A2-0867-4B47-9F90-E2F4CCDE6D0D}" type="presOf" srcId="{07C08F97-9B61-9D4F-9CDD-71B8AD4A7032}" destId="{B20AF97C-9441-C948-98E9-FFAFD169C446}" srcOrd="0" destOrd="0" presId="urn:microsoft.com/office/officeart/2005/8/layout/hierarchy2"/>
    <dgm:cxn modelId="{5071E9A4-8176-D34C-B648-6AD863FE480C}" type="presOf" srcId="{E4D54ECE-8517-5A49-8DB7-1D5BA825CBB3}" destId="{09819CB6-4E91-F84E-9BC7-DE96FC6C9307}" srcOrd="0" destOrd="0" presId="urn:microsoft.com/office/officeart/2005/8/layout/hierarchy2"/>
    <dgm:cxn modelId="{B21B19A7-BE83-DE4C-9056-176C1FF7FC86}" type="presOf" srcId="{9325F2FE-6735-584C-896F-DCF315D3E125}" destId="{C78BCA30-1925-D74D-B932-72CD84C2FF6A}" srcOrd="0" destOrd="0" presId="urn:microsoft.com/office/officeart/2005/8/layout/hierarchy2"/>
    <dgm:cxn modelId="{345F8DA7-54FE-4F4B-823C-A49ACE838FA5}" srcId="{B804A540-6353-5D4C-A1F3-367DB65EC4B7}" destId="{3A3D207F-72D7-3743-858C-A14EE1884E07}" srcOrd="0" destOrd="0" parTransId="{B5DD3596-519B-464B-8336-DB4CCC643155}" sibTransId="{5418E77A-C490-B344-8E0D-9D197FC7CE2F}"/>
    <dgm:cxn modelId="{E4018FA8-3A58-FC40-A3B1-5082FB23BC13}" srcId="{C0E195E0-5776-6F4B-AF15-61FD6CDE9377}" destId="{B804A540-6353-5D4C-A1F3-367DB65EC4B7}" srcOrd="2" destOrd="0" parTransId="{8B51DF20-5051-6240-B40F-BF805A509928}" sibTransId="{60654132-C6D7-8E44-AB22-5FA7EA22AF7E}"/>
    <dgm:cxn modelId="{7370A8AC-5596-6949-9FEC-3A13320979FF}" srcId="{E4D54ECE-8517-5A49-8DB7-1D5BA825CBB3}" destId="{6AF40661-4AD2-7744-AD55-65C9B16BCCC5}" srcOrd="0" destOrd="0" parTransId="{2C7F1A96-EBB4-CB4C-9888-7E79E7B4773D}" sibTransId="{B9B2F4E2-B8F9-A44D-8EB6-445BC7C01508}"/>
    <dgm:cxn modelId="{9D4846B8-730F-D54E-B9FC-4C66FA671CC7}" type="presOf" srcId="{8B51DF20-5051-6240-B40F-BF805A509928}" destId="{01DD3789-6410-E44B-B89A-EC1D737BB6F9}" srcOrd="0" destOrd="0" presId="urn:microsoft.com/office/officeart/2005/8/layout/hierarchy2"/>
    <dgm:cxn modelId="{84F41BC7-4ACD-604E-ADD8-EF48B4BD5916}" type="presOf" srcId="{D6D7D7CB-5457-3E4E-BAC9-D29A705C852D}" destId="{6C3EB578-E737-A749-BABD-3F6F07212EBA}" srcOrd="0" destOrd="0" presId="urn:microsoft.com/office/officeart/2005/8/layout/hierarchy2"/>
    <dgm:cxn modelId="{2237C3CD-3372-F94C-B20A-AC4E333DDE30}" srcId="{E9E60BA3-3BDE-6D4F-88C2-D01EB89C70F3}" destId="{C0E195E0-5776-6F4B-AF15-61FD6CDE9377}" srcOrd="2" destOrd="0" parTransId="{E7C2777D-6E84-8443-99A2-B287BF71F67C}" sibTransId="{4B6C0AF7-DC00-5C41-9A8F-AC59A41B9D5F}"/>
    <dgm:cxn modelId="{020111D5-4E3B-9043-B8C4-1E85A14544A9}" type="presOf" srcId="{07C08F97-9B61-9D4F-9CDD-71B8AD4A7032}" destId="{16EBDF09-B84C-5E4A-812F-617A82736BE3}" srcOrd="1" destOrd="0" presId="urn:microsoft.com/office/officeart/2005/8/layout/hierarchy2"/>
    <dgm:cxn modelId="{0BBD19D7-BF94-DA46-85C4-FDC1A06FE74C}" type="presOf" srcId="{B5DD3596-519B-464B-8336-DB4CCC643155}" destId="{EA9AACF1-8ABC-C941-8B10-1CE6A52EB5D5}" srcOrd="0" destOrd="0" presId="urn:microsoft.com/office/officeart/2005/8/layout/hierarchy2"/>
    <dgm:cxn modelId="{7287D6DA-FD18-9E41-8392-8F42DE6C9D41}" srcId="{C0E195E0-5776-6F4B-AF15-61FD6CDE9377}" destId="{E4D54ECE-8517-5A49-8DB7-1D5BA825CBB3}" srcOrd="1" destOrd="0" parTransId="{07C08F97-9B61-9D4F-9CDD-71B8AD4A7032}" sibTransId="{040C0E85-94A4-5549-98A6-64E511D9E4B3}"/>
    <dgm:cxn modelId="{15810EE0-FB59-B047-9247-3CB5587740B6}" type="presOf" srcId="{CEF7AB1B-31F0-2E42-95E1-19FDFCC6F020}" destId="{D24665F3-F304-8A4A-9BBB-D81DD8EBF5A6}" srcOrd="0" destOrd="0" presId="urn:microsoft.com/office/officeart/2005/8/layout/hierarchy2"/>
    <dgm:cxn modelId="{9FBBC5EB-B5CD-1749-AC36-4EBC42878C33}" type="presOf" srcId="{6AF40661-4AD2-7744-AD55-65C9B16BCCC5}" destId="{AA460350-78C9-1D45-9FB6-34DF98D34407}" srcOrd="0" destOrd="0" presId="urn:microsoft.com/office/officeart/2005/8/layout/hierarchy2"/>
    <dgm:cxn modelId="{AD51B7C4-5D53-4149-96DA-6A29F846F6C4}" type="presParOf" srcId="{843E7608-3698-DA42-AF25-96344E981015}" destId="{55829777-9DEE-4F44-9DC0-CD4D7A4652AF}" srcOrd="0" destOrd="0" presId="urn:microsoft.com/office/officeart/2005/8/layout/hierarchy2"/>
    <dgm:cxn modelId="{790C2F4E-DA26-6749-95ED-12C373862ADF}" type="presParOf" srcId="{55829777-9DEE-4F44-9DC0-CD4D7A4652AF}" destId="{94804EAF-CCA5-CE4A-BE93-2A1E0C8182BC}" srcOrd="0" destOrd="0" presId="urn:microsoft.com/office/officeart/2005/8/layout/hierarchy2"/>
    <dgm:cxn modelId="{AAF61E48-6047-ED46-8CB5-09F2CF7D0BD2}" type="presParOf" srcId="{55829777-9DEE-4F44-9DC0-CD4D7A4652AF}" destId="{33B13FD7-01C7-6F4F-8B99-8B4E6BA13169}" srcOrd="1" destOrd="0" presId="urn:microsoft.com/office/officeart/2005/8/layout/hierarchy2"/>
    <dgm:cxn modelId="{583E4F59-ECFC-A44B-9628-E4D13FB1CB67}" type="presParOf" srcId="{843E7608-3698-DA42-AF25-96344E981015}" destId="{E5357CA2-6C06-7643-B70C-C75386CE57D1}" srcOrd="1" destOrd="0" presId="urn:microsoft.com/office/officeart/2005/8/layout/hierarchy2"/>
    <dgm:cxn modelId="{BEC2F9DF-DAEF-1648-82DE-48DF370131DA}" type="presParOf" srcId="{E5357CA2-6C06-7643-B70C-C75386CE57D1}" destId="{E68625A9-8D9D-4D48-8E6C-5BBD02C99603}" srcOrd="0" destOrd="0" presId="urn:microsoft.com/office/officeart/2005/8/layout/hierarchy2"/>
    <dgm:cxn modelId="{E01C2D66-692A-1B45-BA54-FFE00A9F9255}" type="presParOf" srcId="{E5357CA2-6C06-7643-B70C-C75386CE57D1}" destId="{F991B1E4-55B1-E24C-8308-4BAA6C6FE7EB}" srcOrd="1" destOrd="0" presId="urn:microsoft.com/office/officeart/2005/8/layout/hierarchy2"/>
    <dgm:cxn modelId="{D0F34AC0-D412-704D-B6AC-30CD924E1585}" type="presParOf" srcId="{843E7608-3698-DA42-AF25-96344E981015}" destId="{2D9427F1-817D-6742-A2A7-54C88E22CB18}" srcOrd="2" destOrd="0" presId="urn:microsoft.com/office/officeart/2005/8/layout/hierarchy2"/>
    <dgm:cxn modelId="{9176DCBB-54D3-0546-95A6-984719A73C89}" type="presParOf" srcId="{2D9427F1-817D-6742-A2A7-54C88E22CB18}" destId="{1D261AAF-BA59-0645-9C5F-352E00A2E7E3}" srcOrd="0" destOrd="0" presId="urn:microsoft.com/office/officeart/2005/8/layout/hierarchy2"/>
    <dgm:cxn modelId="{7A98C060-0E1D-0441-AEEA-7CE952D5C646}" type="presParOf" srcId="{2D9427F1-817D-6742-A2A7-54C88E22CB18}" destId="{24B78560-BC7F-744A-9CC3-B97BCF223AEA}" srcOrd="1" destOrd="0" presId="urn:microsoft.com/office/officeart/2005/8/layout/hierarchy2"/>
    <dgm:cxn modelId="{7BCB62B8-46A6-FF40-8D24-E628341992FD}" type="presParOf" srcId="{24B78560-BC7F-744A-9CC3-B97BCF223AEA}" destId="{C78BCA30-1925-D74D-B932-72CD84C2FF6A}" srcOrd="0" destOrd="0" presId="urn:microsoft.com/office/officeart/2005/8/layout/hierarchy2"/>
    <dgm:cxn modelId="{0F787C4C-54B4-7440-90C2-7428F79B74C9}" type="presParOf" srcId="{C78BCA30-1925-D74D-B932-72CD84C2FF6A}" destId="{2C38122C-96AC-6C44-9D74-409DC65020D2}" srcOrd="0" destOrd="0" presId="urn:microsoft.com/office/officeart/2005/8/layout/hierarchy2"/>
    <dgm:cxn modelId="{191A9EB5-0274-984E-AA16-B9514ABE60BB}" type="presParOf" srcId="{24B78560-BC7F-744A-9CC3-B97BCF223AEA}" destId="{4733E14F-7564-6549-B085-6F267066FA7F}" srcOrd="1" destOrd="0" presId="urn:microsoft.com/office/officeart/2005/8/layout/hierarchy2"/>
    <dgm:cxn modelId="{104696C8-79DF-904E-ADF1-1874156D0580}" type="presParOf" srcId="{4733E14F-7564-6549-B085-6F267066FA7F}" destId="{D24665F3-F304-8A4A-9BBB-D81DD8EBF5A6}" srcOrd="0" destOrd="0" presId="urn:microsoft.com/office/officeart/2005/8/layout/hierarchy2"/>
    <dgm:cxn modelId="{1AC5DBDE-5163-114E-928D-F8DF5BB027C0}" type="presParOf" srcId="{4733E14F-7564-6549-B085-6F267066FA7F}" destId="{E7A77F40-68B2-034D-997C-46DC4ECD2E08}" srcOrd="1" destOrd="0" presId="urn:microsoft.com/office/officeart/2005/8/layout/hierarchy2"/>
    <dgm:cxn modelId="{90421186-1886-AF40-9BF1-DE31EA9ABC98}" type="presParOf" srcId="{E7A77F40-68B2-034D-997C-46DC4ECD2E08}" destId="{4C6DE1BF-A949-F34C-B967-209923EB08C8}" srcOrd="0" destOrd="0" presId="urn:microsoft.com/office/officeart/2005/8/layout/hierarchy2"/>
    <dgm:cxn modelId="{814F4C75-29AA-9A44-8D78-624E232281AB}" type="presParOf" srcId="{4C6DE1BF-A949-F34C-B967-209923EB08C8}" destId="{B60E17AB-19D4-6047-9759-89BB92EABC73}" srcOrd="0" destOrd="0" presId="urn:microsoft.com/office/officeart/2005/8/layout/hierarchy2"/>
    <dgm:cxn modelId="{687AA37E-2202-F849-A63A-C7BFC983BD7F}" type="presParOf" srcId="{E7A77F40-68B2-034D-997C-46DC4ECD2E08}" destId="{181472CE-4077-2E4C-8351-E82240EC90E2}" srcOrd="1" destOrd="0" presId="urn:microsoft.com/office/officeart/2005/8/layout/hierarchy2"/>
    <dgm:cxn modelId="{9FA1E97A-B86F-9448-88B3-122E41FE88FA}" type="presParOf" srcId="{181472CE-4077-2E4C-8351-E82240EC90E2}" destId="{6C3EB578-E737-A749-BABD-3F6F07212EBA}" srcOrd="0" destOrd="0" presId="urn:microsoft.com/office/officeart/2005/8/layout/hierarchy2"/>
    <dgm:cxn modelId="{59FC4120-3820-A041-AA7B-4D093F69C527}" type="presParOf" srcId="{181472CE-4077-2E4C-8351-E82240EC90E2}" destId="{87383C1C-75ED-7240-B7B7-37F6909B0915}" srcOrd="1" destOrd="0" presId="urn:microsoft.com/office/officeart/2005/8/layout/hierarchy2"/>
    <dgm:cxn modelId="{7074017E-4F6C-6F44-B9B3-9230380C6B22}" type="presParOf" srcId="{24B78560-BC7F-744A-9CC3-B97BCF223AEA}" destId="{B20AF97C-9441-C948-98E9-FFAFD169C446}" srcOrd="2" destOrd="0" presId="urn:microsoft.com/office/officeart/2005/8/layout/hierarchy2"/>
    <dgm:cxn modelId="{1C3A031F-89DC-654F-9ACF-6D0E67260C09}" type="presParOf" srcId="{B20AF97C-9441-C948-98E9-FFAFD169C446}" destId="{16EBDF09-B84C-5E4A-812F-617A82736BE3}" srcOrd="0" destOrd="0" presId="urn:microsoft.com/office/officeart/2005/8/layout/hierarchy2"/>
    <dgm:cxn modelId="{7D37C389-1838-484D-BF91-888D84B4F66E}" type="presParOf" srcId="{24B78560-BC7F-744A-9CC3-B97BCF223AEA}" destId="{949ACB8C-7F1C-FE4F-B44C-9231518FA407}" srcOrd="3" destOrd="0" presId="urn:microsoft.com/office/officeart/2005/8/layout/hierarchy2"/>
    <dgm:cxn modelId="{FF1A14D5-3568-464F-986C-1204E0BFCC64}" type="presParOf" srcId="{949ACB8C-7F1C-FE4F-B44C-9231518FA407}" destId="{09819CB6-4E91-F84E-9BC7-DE96FC6C9307}" srcOrd="0" destOrd="0" presId="urn:microsoft.com/office/officeart/2005/8/layout/hierarchy2"/>
    <dgm:cxn modelId="{7DD227A5-55CF-2245-A61C-D2192E4DE089}" type="presParOf" srcId="{949ACB8C-7F1C-FE4F-B44C-9231518FA407}" destId="{889CB643-A1A5-6043-B8C8-33885D9926F6}" srcOrd="1" destOrd="0" presId="urn:microsoft.com/office/officeart/2005/8/layout/hierarchy2"/>
    <dgm:cxn modelId="{79D54B42-5E36-D649-BBF8-390838212E76}" type="presParOf" srcId="{889CB643-A1A5-6043-B8C8-33885D9926F6}" destId="{3EED78BE-C6CB-0A45-BD47-E927C7F93B37}" srcOrd="0" destOrd="0" presId="urn:microsoft.com/office/officeart/2005/8/layout/hierarchy2"/>
    <dgm:cxn modelId="{A81E92E2-F832-B242-9C65-46C3281D1CF2}" type="presParOf" srcId="{3EED78BE-C6CB-0A45-BD47-E927C7F93B37}" destId="{12B8C53E-CCA0-3D4C-9DC1-A503DB6C8B96}" srcOrd="0" destOrd="0" presId="urn:microsoft.com/office/officeart/2005/8/layout/hierarchy2"/>
    <dgm:cxn modelId="{150527C9-6E57-FF41-8DCA-31C196189CE3}" type="presParOf" srcId="{889CB643-A1A5-6043-B8C8-33885D9926F6}" destId="{0924BFB2-721E-7642-A888-1B4E83DF4ABE}" srcOrd="1" destOrd="0" presId="urn:microsoft.com/office/officeart/2005/8/layout/hierarchy2"/>
    <dgm:cxn modelId="{02D62893-31E3-804D-A41D-FB85E9396503}" type="presParOf" srcId="{0924BFB2-721E-7642-A888-1B4E83DF4ABE}" destId="{AA460350-78C9-1D45-9FB6-34DF98D34407}" srcOrd="0" destOrd="0" presId="urn:microsoft.com/office/officeart/2005/8/layout/hierarchy2"/>
    <dgm:cxn modelId="{BF280D7E-6665-F143-89B5-41EE34FDEF43}" type="presParOf" srcId="{0924BFB2-721E-7642-A888-1B4E83DF4ABE}" destId="{017E27A8-3D1B-4542-B80D-B2539A7778C6}" srcOrd="1" destOrd="0" presId="urn:microsoft.com/office/officeart/2005/8/layout/hierarchy2"/>
    <dgm:cxn modelId="{54086811-BCA1-3A4D-A720-44A7465F077E}" type="presParOf" srcId="{24B78560-BC7F-744A-9CC3-B97BCF223AEA}" destId="{01DD3789-6410-E44B-B89A-EC1D737BB6F9}" srcOrd="4" destOrd="0" presId="urn:microsoft.com/office/officeart/2005/8/layout/hierarchy2"/>
    <dgm:cxn modelId="{701AAB0D-A7F8-7D4A-8A5F-1C05F3307578}" type="presParOf" srcId="{01DD3789-6410-E44B-B89A-EC1D737BB6F9}" destId="{23D33D5B-5AA7-C44D-B9E4-9516FE1CE9D6}" srcOrd="0" destOrd="0" presId="urn:microsoft.com/office/officeart/2005/8/layout/hierarchy2"/>
    <dgm:cxn modelId="{5DA7E309-6736-0145-B4B3-92C08B6D66CE}" type="presParOf" srcId="{24B78560-BC7F-744A-9CC3-B97BCF223AEA}" destId="{F5D30E87-1E1D-CA4E-A644-058770CDC27A}" srcOrd="5" destOrd="0" presId="urn:microsoft.com/office/officeart/2005/8/layout/hierarchy2"/>
    <dgm:cxn modelId="{E63E6EA1-8CE2-0545-A428-6D66902DA451}" type="presParOf" srcId="{F5D30E87-1E1D-CA4E-A644-058770CDC27A}" destId="{C7A64E98-04FA-AC45-8580-60AA76953B37}" srcOrd="0" destOrd="0" presId="urn:microsoft.com/office/officeart/2005/8/layout/hierarchy2"/>
    <dgm:cxn modelId="{45825E23-8C10-7140-9974-7CD81FB311BE}" type="presParOf" srcId="{F5D30E87-1E1D-CA4E-A644-058770CDC27A}" destId="{931B4129-0CC4-D448-9A6C-63FD42009E3E}" srcOrd="1" destOrd="0" presId="urn:microsoft.com/office/officeart/2005/8/layout/hierarchy2"/>
    <dgm:cxn modelId="{CDF95F9F-6054-4943-9551-0B72F22F40DB}" type="presParOf" srcId="{931B4129-0CC4-D448-9A6C-63FD42009E3E}" destId="{EA9AACF1-8ABC-C941-8B10-1CE6A52EB5D5}" srcOrd="0" destOrd="0" presId="urn:microsoft.com/office/officeart/2005/8/layout/hierarchy2"/>
    <dgm:cxn modelId="{6F0BA0E3-63F8-ED4C-950D-72ADC1AC0F52}" type="presParOf" srcId="{EA9AACF1-8ABC-C941-8B10-1CE6A52EB5D5}" destId="{E166FF33-9D4E-9846-8C7B-0229EF837DE4}" srcOrd="0" destOrd="0" presId="urn:microsoft.com/office/officeart/2005/8/layout/hierarchy2"/>
    <dgm:cxn modelId="{C00FB0D3-72AD-7B4C-93AB-B04FFF234847}" type="presParOf" srcId="{931B4129-0CC4-D448-9A6C-63FD42009E3E}" destId="{21A95C93-0E0A-6041-B3E0-800CCA5F1A0E}" srcOrd="1" destOrd="0" presId="urn:microsoft.com/office/officeart/2005/8/layout/hierarchy2"/>
    <dgm:cxn modelId="{954426CF-304B-334B-9837-9D0C934EEA38}" type="presParOf" srcId="{21A95C93-0E0A-6041-B3E0-800CCA5F1A0E}" destId="{4EA8D602-0CE6-EB44-805D-EE5E281B6F68}" srcOrd="0" destOrd="0" presId="urn:microsoft.com/office/officeart/2005/8/layout/hierarchy2"/>
    <dgm:cxn modelId="{C1E53675-DB6F-1F49-A856-2FCC0058CD1A}" type="presParOf" srcId="{21A95C93-0E0A-6041-B3E0-800CCA5F1A0E}" destId="{03C38CF8-4D0A-4543-BE42-DC6DA6595DE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5C9830-37D7-1E4A-B889-26F10F3C8699}" type="doc">
      <dgm:prSet loTypeId="urn:microsoft.com/office/officeart/2008/layout/VerticalCurvedList" loCatId="process" qsTypeId="urn:microsoft.com/office/officeart/2005/8/quickstyle/simple1" qsCatId="simple" csTypeId="urn:microsoft.com/office/officeart/2005/8/colors/colorful1" csCatId="colorful"/>
      <dgm:spPr/>
      <dgm:t>
        <a:bodyPr/>
        <a:lstStyle/>
        <a:p>
          <a:endParaRPr lang="en-US"/>
        </a:p>
      </dgm:t>
    </dgm:pt>
    <dgm:pt modelId="{5A920713-691A-6D49-9E7D-766871D5035B}">
      <dgm:prSet/>
      <dgm:spPr/>
      <dgm:t>
        <a:bodyPr/>
        <a:lstStyle/>
        <a:p>
          <a:r>
            <a:rPr lang="en-US" i="1" dirty="0">
              <a:solidFill>
                <a:schemeClr val="tx1"/>
              </a:solidFill>
            </a:rPr>
            <a:t>Payload </a:t>
          </a:r>
          <a:r>
            <a:rPr lang="en-US" dirty="0">
              <a:solidFill>
                <a:schemeClr val="tx1"/>
              </a:solidFill>
            </a:rPr>
            <a:t>refers to the data encapsulated within packets that has meaning to endpoint applications</a:t>
          </a:r>
        </a:p>
      </dgm:t>
    </dgm:pt>
    <dgm:pt modelId="{4BE47271-FD8D-4D49-A057-CDC0C529A1F8}" type="parTrans" cxnId="{40C948E4-16BA-A144-8C47-E44CE3492E8B}">
      <dgm:prSet/>
      <dgm:spPr/>
      <dgm:t>
        <a:bodyPr/>
        <a:lstStyle/>
        <a:p>
          <a:endParaRPr lang="en-US"/>
        </a:p>
      </dgm:t>
    </dgm:pt>
    <dgm:pt modelId="{B476EA36-79C7-A74A-A6E9-DEC2BF4C4DE3}" type="sibTrans" cxnId="{40C948E4-16BA-A144-8C47-E44CE3492E8B}">
      <dgm:prSet/>
      <dgm:spPr/>
      <dgm:t>
        <a:bodyPr/>
        <a:lstStyle/>
        <a:p>
          <a:endParaRPr lang="en-US"/>
        </a:p>
      </dgm:t>
    </dgm:pt>
    <dgm:pt modelId="{B391E4D5-99A6-1C4C-A018-AB5DFEA6FADD}">
      <dgm:prSet/>
      <dgm:spPr/>
      <dgm:t>
        <a:bodyPr/>
        <a:lstStyle/>
        <a:p>
          <a:r>
            <a:rPr lang="en-US" dirty="0">
              <a:solidFill>
                <a:schemeClr val="tx1"/>
              </a:solidFill>
            </a:rPr>
            <a:t>Payload analysis is a real-time or near-real-time activity</a:t>
          </a:r>
        </a:p>
      </dgm:t>
    </dgm:pt>
    <dgm:pt modelId="{285ACE2D-43DF-A347-8769-E509D9E7CB5A}" type="parTrans" cxnId="{6358F082-7F28-B74E-A1B2-A0197C240483}">
      <dgm:prSet/>
      <dgm:spPr/>
      <dgm:t>
        <a:bodyPr/>
        <a:lstStyle/>
        <a:p>
          <a:endParaRPr lang="en-US"/>
        </a:p>
      </dgm:t>
    </dgm:pt>
    <dgm:pt modelId="{788E7372-D261-524D-9D2C-DDA0EB88C524}" type="sibTrans" cxnId="{6358F082-7F28-B74E-A1B2-A0197C240483}">
      <dgm:prSet/>
      <dgm:spPr/>
      <dgm:t>
        <a:bodyPr/>
        <a:lstStyle/>
        <a:p>
          <a:endParaRPr lang="en-US"/>
        </a:p>
      </dgm:t>
    </dgm:pt>
    <dgm:pt modelId="{E576E543-91B9-1B42-8D95-A79711CE0BB4}">
      <dgm:prSet/>
      <dgm:spPr/>
      <dgm:t>
        <a:bodyPr/>
        <a:lstStyle/>
        <a:p>
          <a:r>
            <a:rPr lang="en-US" dirty="0">
              <a:solidFill>
                <a:schemeClr val="tx1"/>
              </a:solidFill>
            </a:rPr>
            <a:t>It involves looking for known malicious payloads or looking for payload patterns that are anomalous</a:t>
          </a:r>
        </a:p>
      </dgm:t>
    </dgm:pt>
    <dgm:pt modelId="{2AA699A9-F811-8E4A-99F5-4F1A8533DF64}" type="parTrans" cxnId="{F61B0224-658A-204C-B220-8DAEA4BE7A51}">
      <dgm:prSet/>
      <dgm:spPr/>
      <dgm:t>
        <a:bodyPr/>
        <a:lstStyle/>
        <a:p>
          <a:endParaRPr lang="en-US"/>
        </a:p>
      </dgm:t>
    </dgm:pt>
    <dgm:pt modelId="{61BB7E6F-7CFA-7049-9295-9BE00D812FD2}" type="sibTrans" cxnId="{F61B0224-658A-204C-B220-8DAEA4BE7A51}">
      <dgm:prSet/>
      <dgm:spPr/>
      <dgm:t>
        <a:bodyPr/>
        <a:lstStyle/>
        <a:p>
          <a:endParaRPr lang="en-US"/>
        </a:p>
      </dgm:t>
    </dgm:pt>
    <dgm:pt modelId="{37A57D49-C2A3-6241-A307-DDEB41E7932E}">
      <dgm:prSet/>
      <dgm:spPr/>
      <dgm:t>
        <a:bodyPr/>
        <a:lstStyle/>
        <a:p>
          <a:r>
            <a:rPr lang="en-US" dirty="0">
              <a:solidFill>
                <a:schemeClr val="tx1"/>
              </a:solidFill>
            </a:rPr>
            <a:t>One useful technique for payload analysis is the use of a sandbox environment, which quarantines the payload until the analysis is done</a:t>
          </a:r>
        </a:p>
      </dgm:t>
    </dgm:pt>
    <dgm:pt modelId="{326770A8-56BB-0B44-A91C-8A07C5DE2616}" type="parTrans" cxnId="{76746209-020F-B940-8005-6714B6C82C2D}">
      <dgm:prSet/>
      <dgm:spPr/>
      <dgm:t>
        <a:bodyPr/>
        <a:lstStyle/>
        <a:p>
          <a:endParaRPr lang="en-US"/>
        </a:p>
      </dgm:t>
    </dgm:pt>
    <dgm:pt modelId="{B6FA6F3F-5575-8D4F-8C61-8320FE57C9D3}" type="sibTrans" cxnId="{76746209-020F-B940-8005-6714B6C82C2D}">
      <dgm:prSet/>
      <dgm:spPr/>
      <dgm:t>
        <a:bodyPr/>
        <a:lstStyle/>
        <a:p>
          <a:endParaRPr lang="en-US"/>
        </a:p>
      </dgm:t>
    </dgm:pt>
    <dgm:pt modelId="{7B179465-8E07-E145-9FBF-572D6D11F24A}" type="pres">
      <dgm:prSet presAssocID="{025C9830-37D7-1E4A-B889-26F10F3C8699}" presName="Name0" presStyleCnt="0">
        <dgm:presLayoutVars>
          <dgm:chMax val="7"/>
          <dgm:chPref val="7"/>
          <dgm:dir/>
        </dgm:presLayoutVars>
      </dgm:prSet>
      <dgm:spPr/>
    </dgm:pt>
    <dgm:pt modelId="{35C9B8D0-687E-6543-9516-478F8DCF3239}" type="pres">
      <dgm:prSet presAssocID="{025C9830-37D7-1E4A-B889-26F10F3C8699}" presName="Name1" presStyleCnt="0"/>
      <dgm:spPr/>
    </dgm:pt>
    <dgm:pt modelId="{D8745001-0D6B-3746-B4F7-F0AA6E641918}" type="pres">
      <dgm:prSet presAssocID="{025C9830-37D7-1E4A-B889-26F10F3C8699}" presName="cycle" presStyleCnt="0"/>
      <dgm:spPr/>
    </dgm:pt>
    <dgm:pt modelId="{B9EF34E8-68D9-1D48-95B6-EDA2B7E3B6A0}" type="pres">
      <dgm:prSet presAssocID="{025C9830-37D7-1E4A-B889-26F10F3C8699}" presName="srcNode" presStyleLbl="node1" presStyleIdx="0" presStyleCnt="4"/>
      <dgm:spPr/>
    </dgm:pt>
    <dgm:pt modelId="{5B91D43F-6E41-3B40-9383-77BB9782540C}" type="pres">
      <dgm:prSet presAssocID="{025C9830-37D7-1E4A-B889-26F10F3C8699}" presName="conn" presStyleLbl="parChTrans1D2" presStyleIdx="0" presStyleCnt="1"/>
      <dgm:spPr/>
    </dgm:pt>
    <dgm:pt modelId="{DDA934BB-87CA-424D-ACE1-FAF476185EF3}" type="pres">
      <dgm:prSet presAssocID="{025C9830-37D7-1E4A-B889-26F10F3C8699}" presName="extraNode" presStyleLbl="node1" presStyleIdx="0" presStyleCnt="4"/>
      <dgm:spPr/>
    </dgm:pt>
    <dgm:pt modelId="{D010B520-0E94-BF49-82A9-4422BF28A319}" type="pres">
      <dgm:prSet presAssocID="{025C9830-37D7-1E4A-B889-26F10F3C8699}" presName="dstNode" presStyleLbl="node1" presStyleIdx="0" presStyleCnt="4"/>
      <dgm:spPr/>
    </dgm:pt>
    <dgm:pt modelId="{F7F4B8EC-0673-BD4E-A923-35D18D6B70BF}" type="pres">
      <dgm:prSet presAssocID="{5A920713-691A-6D49-9E7D-766871D5035B}" presName="text_1" presStyleLbl="node1" presStyleIdx="0" presStyleCnt="4">
        <dgm:presLayoutVars>
          <dgm:bulletEnabled val="1"/>
        </dgm:presLayoutVars>
      </dgm:prSet>
      <dgm:spPr/>
    </dgm:pt>
    <dgm:pt modelId="{7669AAA0-6179-6844-A93C-4C91294F6C70}" type="pres">
      <dgm:prSet presAssocID="{5A920713-691A-6D49-9E7D-766871D5035B}" presName="accent_1" presStyleCnt="0"/>
      <dgm:spPr/>
    </dgm:pt>
    <dgm:pt modelId="{41C43D9C-1CF3-6C42-A6C3-C3142E4A88CF}" type="pres">
      <dgm:prSet presAssocID="{5A920713-691A-6D49-9E7D-766871D5035B}" presName="accentRepeatNode" presStyleLbl="solidFgAcc1" presStyleIdx="0" presStyleCnt="4"/>
      <dgm:spPr/>
    </dgm:pt>
    <dgm:pt modelId="{1D6B9FCA-F14B-364D-898F-B7C4D77388B7}" type="pres">
      <dgm:prSet presAssocID="{B391E4D5-99A6-1C4C-A018-AB5DFEA6FADD}" presName="text_2" presStyleLbl="node1" presStyleIdx="1" presStyleCnt="4">
        <dgm:presLayoutVars>
          <dgm:bulletEnabled val="1"/>
        </dgm:presLayoutVars>
      </dgm:prSet>
      <dgm:spPr/>
    </dgm:pt>
    <dgm:pt modelId="{308A2A20-1929-964B-9163-AB8D5C01FC3C}" type="pres">
      <dgm:prSet presAssocID="{B391E4D5-99A6-1C4C-A018-AB5DFEA6FADD}" presName="accent_2" presStyleCnt="0"/>
      <dgm:spPr/>
    </dgm:pt>
    <dgm:pt modelId="{FA65A107-1B16-6B44-9B86-A000B810189C}" type="pres">
      <dgm:prSet presAssocID="{B391E4D5-99A6-1C4C-A018-AB5DFEA6FADD}" presName="accentRepeatNode" presStyleLbl="solidFgAcc1" presStyleIdx="1" presStyleCnt="4"/>
      <dgm:spPr/>
    </dgm:pt>
    <dgm:pt modelId="{6DE3C5F4-4B81-7A42-A006-51F4BDCD7BDE}" type="pres">
      <dgm:prSet presAssocID="{E576E543-91B9-1B42-8D95-A79711CE0BB4}" presName="text_3" presStyleLbl="node1" presStyleIdx="2" presStyleCnt="4">
        <dgm:presLayoutVars>
          <dgm:bulletEnabled val="1"/>
        </dgm:presLayoutVars>
      </dgm:prSet>
      <dgm:spPr/>
    </dgm:pt>
    <dgm:pt modelId="{9E45071E-1B56-D64B-9810-73C1EE3E8BC5}" type="pres">
      <dgm:prSet presAssocID="{E576E543-91B9-1B42-8D95-A79711CE0BB4}" presName="accent_3" presStyleCnt="0"/>
      <dgm:spPr/>
    </dgm:pt>
    <dgm:pt modelId="{E0996E73-9D54-3C43-934A-43A5A882549D}" type="pres">
      <dgm:prSet presAssocID="{E576E543-91B9-1B42-8D95-A79711CE0BB4}" presName="accentRepeatNode" presStyleLbl="solidFgAcc1" presStyleIdx="2" presStyleCnt="4"/>
      <dgm:spPr/>
    </dgm:pt>
    <dgm:pt modelId="{132AC7A9-DF99-044B-9125-7C514A3704C5}" type="pres">
      <dgm:prSet presAssocID="{37A57D49-C2A3-6241-A307-DDEB41E7932E}" presName="text_4" presStyleLbl="node1" presStyleIdx="3" presStyleCnt="4">
        <dgm:presLayoutVars>
          <dgm:bulletEnabled val="1"/>
        </dgm:presLayoutVars>
      </dgm:prSet>
      <dgm:spPr/>
    </dgm:pt>
    <dgm:pt modelId="{86E7BB86-4F36-7E47-A946-6C672A7E7E18}" type="pres">
      <dgm:prSet presAssocID="{37A57D49-C2A3-6241-A307-DDEB41E7932E}" presName="accent_4" presStyleCnt="0"/>
      <dgm:spPr/>
    </dgm:pt>
    <dgm:pt modelId="{038749A6-674E-534F-A450-014C8D05A3E0}" type="pres">
      <dgm:prSet presAssocID="{37A57D49-C2A3-6241-A307-DDEB41E7932E}" presName="accentRepeatNode" presStyleLbl="solidFgAcc1" presStyleIdx="3" presStyleCnt="4"/>
      <dgm:spPr/>
    </dgm:pt>
  </dgm:ptLst>
  <dgm:cxnLst>
    <dgm:cxn modelId="{1BF15001-CBA3-5546-8D79-7E6EE2DB9753}" type="presOf" srcId="{5A920713-691A-6D49-9E7D-766871D5035B}" destId="{F7F4B8EC-0673-BD4E-A923-35D18D6B70BF}" srcOrd="0" destOrd="0" presId="urn:microsoft.com/office/officeart/2008/layout/VerticalCurvedList"/>
    <dgm:cxn modelId="{83631607-A65B-084C-8C2B-5D6288EB02EF}" type="presOf" srcId="{37A57D49-C2A3-6241-A307-DDEB41E7932E}" destId="{132AC7A9-DF99-044B-9125-7C514A3704C5}" srcOrd="0" destOrd="0" presId="urn:microsoft.com/office/officeart/2008/layout/VerticalCurvedList"/>
    <dgm:cxn modelId="{76746209-020F-B940-8005-6714B6C82C2D}" srcId="{025C9830-37D7-1E4A-B889-26F10F3C8699}" destId="{37A57D49-C2A3-6241-A307-DDEB41E7932E}" srcOrd="3" destOrd="0" parTransId="{326770A8-56BB-0B44-A91C-8A07C5DE2616}" sibTransId="{B6FA6F3F-5575-8D4F-8C61-8320FE57C9D3}"/>
    <dgm:cxn modelId="{4AA40D16-7B9E-524D-BE22-061D42C779B2}" type="presOf" srcId="{B476EA36-79C7-A74A-A6E9-DEC2BF4C4DE3}" destId="{5B91D43F-6E41-3B40-9383-77BB9782540C}" srcOrd="0" destOrd="0" presId="urn:microsoft.com/office/officeart/2008/layout/VerticalCurvedList"/>
    <dgm:cxn modelId="{F61B0224-658A-204C-B220-8DAEA4BE7A51}" srcId="{025C9830-37D7-1E4A-B889-26F10F3C8699}" destId="{E576E543-91B9-1B42-8D95-A79711CE0BB4}" srcOrd="2" destOrd="0" parTransId="{2AA699A9-F811-8E4A-99F5-4F1A8533DF64}" sibTransId="{61BB7E6F-7CFA-7049-9295-9BE00D812FD2}"/>
    <dgm:cxn modelId="{0878BB3D-673B-5B45-B433-9B217BD74243}" type="presOf" srcId="{025C9830-37D7-1E4A-B889-26F10F3C8699}" destId="{7B179465-8E07-E145-9FBF-572D6D11F24A}" srcOrd="0" destOrd="0" presId="urn:microsoft.com/office/officeart/2008/layout/VerticalCurvedList"/>
    <dgm:cxn modelId="{6358F082-7F28-B74E-A1B2-A0197C240483}" srcId="{025C9830-37D7-1E4A-B889-26F10F3C8699}" destId="{B391E4D5-99A6-1C4C-A018-AB5DFEA6FADD}" srcOrd="1" destOrd="0" parTransId="{285ACE2D-43DF-A347-8769-E509D9E7CB5A}" sibTransId="{788E7372-D261-524D-9D2C-DDA0EB88C524}"/>
    <dgm:cxn modelId="{396D7A9F-BE95-BA45-9BBC-42A120CEF05B}" type="presOf" srcId="{B391E4D5-99A6-1C4C-A018-AB5DFEA6FADD}" destId="{1D6B9FCA-F14B-364D-898F-B7C4D77388B7}" srcOrd="0" destOrd="0" presId="urn:microsoft.com/office/officeart/2008/layout/VerticalCurvedList"/>
    <dgm:cxn modelId="{1F6B07CF-51F4-1B4B-BD45-B801ACE9EF2F}" type="presOf" srcId="{E576E543-91B9-1B42-8D95-A79711CE0BB4}" destId="{6DE3C5F4-4B81-7A42-A006-51F4BDCD7BDE}" srcOrd="0" destOrd="0" presId="urn:microsoft.com/office/officeart/2008/layout/VerticalCurvedList"/>
    <dgm:cxn modelId="{40C948E4-16BA-A144-8C47-E44CE3492E8B}" srcId="{025C9830-37D7-1E4A-B889-26F10F3C8699}" destId="{5A920713-691A-6D49-9E7D-766871D5035B}" srcOrd="0" destOrd="0" parTransId="{4BE47271-FD8D-4D49-A057-CDC0C529A1F8}" sibTransId="{B476EA36-79C7-A74A-A6E9-DEC2BF4C4DE3}"/>
    <dgm:cxn modelId="{889D3A05-B1BF-A24D-868C-A0D62F79A6C1}" type="presParOf" srcId="{7B179465-8E07-E145-9FBF-572D6D11F24A}" destId="{35C9B8D0-687E-6543-9516-478F8DCF3239}" srcOrd="0" destOrd="0" presId="urn:microsoft.com/office/officeart/2008/layout/VerticalCurvedList"/>
    <dgm:cxn modelId="{A92F94AA-8147-BE46-BACC-587FA9A5C32F}" type="presParOf" srcId="{35C9B8D0-687E-6543-9516-478F8DCF3239}" destId="{D8745001-0D6B-3746-B4F7-F0AA6E641918}" srcOrd="0" destOrd="0" presId="urn:microsoft.com/office/officeart/2008/layout/VerticalCurvedList"/>
    <dgm:cxn modelId="{A699B43B-C726-F54B-BB05-BD319F146AF1}" type="presParOf" srcId="{D8745001-0D6B-3746-B4F7-F0AA6E641918}" destId="{B9EF34E8-68D9-1D48-95B6-EDA2B7E3B6A0}" srcOrd="0" destOrd="0" presId="urn:microsoft.com/office/officeart/2008/layout/VerticalCurvedList"/>
    <dgm:cxn modelId="{C79005F2-5B9A-584D-B57A-E705BF002AE2}" type="presParOf" srcId="{D8745001-0D6B-3746-B4F7-F0AA6E641918}" destId="{5B91D43F-6E41-3B40-9383-77BB9782540C}" srcOrd="1" destOrd="0" presId="urn:microsoft.com/office/officeart/2008/layout/VerticalCurvedList"/>
    <dgm:cxn modelId="{A6F2F99B-916A-8A43-86F4-3BD92B5E73B2}" type="presParOf" srcId="{D8745001-0D6B-3746-B4F7-F0AA6E641918}" destId="{DDA934BB-87CA-424D-ACE1-FAF476185EF3}" srcOrd="2" destOrd="0" presId="urn:microsoft.com/office/officeart/2008/layout/VerticalCurvedList"/>
    <dgm:cxn modelId="{3A5D23B6-7AEF-3F40-8A4D-E1D7ABC0CD49}" type="presParOf" srcId="{D8745001-0D6B-3746-B4F7-F0AA6E641918}" destId="{D010B520-0E94-BF49-82A9-4422BF28A319}" srcOrd="3" destOrd="0" presId="urn:microsoft.com/office/officeart/2008/layout/VerticalCurvedList"/>
    <dgm:cxn modelId="{34F06C64-7118-FE4B-B821-F1B7C9251DCB}" type="presParOf" srcId="{35C9B8D0-687E-6543-9516-478F8DCF3239}" destId="{F7F4B8EC-0673-BD4E-A923-35D18D6B70BF}" srcOrd="1" destOrd="0" presId="urn:microsoft.com/office/officeart/2008/layout/VerticalCurvedList"/>
    <dgm:cxn modelId="{10EF2D52-6291-CF4F-9345-2735828F9931}" type="presParOf" srcId="{35C9B8D0-687E-6543-9516-478F8DCF3239}" destId="{7669AAA0-6179-6844-A93C-4C91294F6C70}" srcOrd="2" destOrd="0" presId="urn:microsoft.com/office/officeart/2008/layout/VerticalCurvedList"/>
    <dgm:cxn modelId="{A2D55973-7DE1-CE42-91DC-640CD05582FA}" type="presParOf" srcId="{7669AAA0-6179-6844-A93C-4C91294F6C70}" destId="{41C43D9C-1CF3-6C42-A6C3-C3142E4A88CF}" srcOrd="0" destOrd="0" presId="urn:microsoft.com/office/officeart/2008/layout/VerticalCurvedList"/>
    <dgm:cxn modelId="{25098E1B-E61F-D74E-B700-A2D1882CA350}" type="presParOf" srcId="{35C9B8D0-687E-6543-9516-478F8DCF3239}" destId="{1D6B9FCA-F14B-364D-898F-B7C4D77388B7}" srcOrd="3" destOrd="0" presId="urn:microsoft.com/office/officeart/2008/layout/VerticalCurvedList"/>
    <dgm:cxn modelId="{27A41614-4A18-F943-9CD9-9516C0E4C4D2}" type="presParOf" srcId="{35C9B8D0-687E-6543-9516-478F8DCF3239}" destId="{308A2A20-1929-964B-9163-AB8D5C01FC3C}" srcOrd="4" destOrd="0" presId="urn:microsoft.com/office/officeart/2008/layout/VerticalCurvedList"/>
    <dgm:cxn modelId="{3A188603-CF7C-7C4B-A612-428E082D2A0D}" type="presParOf" srcId="{308A2A20-1929-964B-9163-AB8D5C01FC3C}" destId="{FA65A107-1B16-6B44-9B86-A000B810189C}" srcOrd="0" destOrd="0" presId="urn:microsoft.com/office/officeart/2008/layout/VerticalCurvedList"/>
    <dgm:cxn modelId="{70D6E90F-7485-6A40-A805-1FCAF2C7A465}" type="presParOf" srcId="{35C9B8D0-687E-6543-9516-478F8DCF3239}" destId="{6DE3C5F4-4B81-7A42-A006-51F4BDCD7BDE}" srcOrd="5" destOrd="0" presId="urn:microsoft.com/office/officeart/2008/layout/VerticalCurvedList"/>
    <dgm:cxn modelId="{61859BA2-971D-8342-A4EB-EF3F223EB35B}" type="presParOf" srcId="{35C9B8D0-687E-6543-9516-478F8DCF3239}" destId="{9E45071E-1B56-D64B-9810-73C1EE3E8BC5}" srcOrd="6" destOrd="0" presId="urn:microsoft.com/office/officeart/2008/layout/VerticalCurvedList"/>
    <dgm:cxn modelId="{6CB54A8F-3FCA-8B4C-B453-32C60369B99E}" type="presParOf" srcId="{9E45071E-1B56-D64B-9810-73C1EE3E8BC5}" destId="{E0996E73-9D54-3C43-934A-43A5A882549D}" srcOrd="0" destOrd="0" presId="urn:microsoft.com/office/officeart/2008/layout/VerticalCurvedList"/>
    <dgm:cxn modelId="{5C170A03-8264-A440-BE19-03354E3A7425}" type="presParOf" srcId="{35C9B8D0-687E-6543-9516-478F8DCF3239}" destId="{132AC7A9-DF99-044B-9125-7C514A3704C5}" srcOrd="7" destOrd="0" presId="urn:microsoft.com/office/officeart/2008/layout/VerticalCurvedList"/>
    <dgm:cxn modelId="{6E38E264-1309-3649-B5DF-B99B91FA96E4}" type="presParOf" srcId="{35C9B8D0-687E-6543-9516-478F8DCF3239}" destId="{86E7BB86-4F36-7E47-A946-6C672A7E7E18}" srcOrd="8" destOrd="0" presId="urn:microsoft.com/office/officeart/2008/layout/VerticalCurvedList"/>
    <dgm:cxn modelId="{D6194D46-158C-0640-9635-BA12F03687F3}" type="presParOf" srcId="{86E7BB86-4F36-7E47-A946-6C672A7E7E18}" destId="{038749A6-674E-534F-A450-014C8D05A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28FFB-9EDC-BE4F-8B90-7FCCBFA8CB71}">
      <dsp:nvSpPr>
        <dsp:cNvPr id="0" name=""/>
        <dsp:cNvSpPr/>
      </dsp:nvSpPr>
      <dsp:spPr>
        <a:xfrm>
          <a:off x="648071" y="0"/>
          <a:ext cx="7344815" cy="51125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8F5088-FA46-B445-BF14-5A888F845727}">
      <dsp:nvSpPr>
        <dsp:cNvPr id="0" name=""/>
        <dsp:cNvSpPr/>
      </dsp:nvSpPr>
      <dsp:spPr>
        <a:xfrm>
          <a:off x="2373" y="1533770"/>
          <a:ext cx="1381793" cy="2045027"/>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 firewall is an important complement to host-based security services </a:t>
          </a:r>
        </a:p>
      </dsp:txBody>
      <dsp:txXfrm>
        <a:off x="69827" y="1601224"/>
        <a:ext cx="1246885" cy="1910119"/>
      </dsp:txXfrm>
    </dsp:sp>
    <dsp:sp modelId="{BF1B94AA-6EF8-1F46-B216-C565D5749C30}">
      <dsp:nvSpPr>
        <dsp:cNvPr id="0" name=""/>
        <dsp:cNvSpPr/>
      </dsp:nvSpPr>
      <dsp:spPr>
        <a:xfrm>
          <a:off x="1453256" y="1533770"/>
          <a:ext cx="1381793" cy="2045027"/>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Typically, a firewall is inserted between the premises network and the Internet to establish a controlled link and to erect an outer security wall or perimeter</a:t>
          </a:r>
        </a:p>
      </dsp:txBody>
      <dsp:txXfrm>
        <a:off x="1520710" y="1601224"/>
        <a:ext cx="1246885" cy="1910119"/>
      </dsp:txXfrm>
    </dsp:sp>
    <dsp:sp modelId="{485588F8-13C5-2E44-A8B6-6485FAFC12D9}">
      <dsp:nvSpPr>
        <dsp:cNvPr id="0" name=""/>
        <dsp:cNvSpPr/>
      </dsp:nvSpPr>
      <dsp:spPr>
        <a:xfrm>
          <a:off x="2904140" y="1533770"/>
          <a:ext cx="1381793" cy="2045027"/>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The aim of this perimeter is to protect the premises network from Internet-based attacks and to provide a single choke point where security and auditing can be imposed</a:t>
          </a:r>
        </a:p>
      </dsp:txBody>
      <dsp:txXfrm>
        <a:off x="2971594" y="1601224"/>
        <a:ext cx="1246885" cy="1910119"/>
      </dsp:txXfrm>
    </dsp:sp>
    <dsp:sp modelId="{CBFA9EB0-7D2A-7844-87B7-E18E93C2BEB0}">
      <dsp:nvSpPr>
        <dsp:cNvPr id="0" name=""/>
        <dsp:cNvSpPr/>
      </dsp:nvSpPr>
      <dsp:spPr>
        <a:xfrm>
          <a:off x="4355024" y="1533770"/>
          <a:ext cx="1381793" cy="2045027"/>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Firewalls are also deployed internal to the enterprise network to segregate portions of the network</a:t>
          </a:r>
        </a:p>
      </dsp:txBody>
      <dsp:txXfrm>
        <a:off x="4422478" y="1601224"/>
        <a:ext cx="1246885" cy="1910119"/>
      </dsp:txXfrm>
    </dsp:sp>
    <dsp:sp modelId="{9D75AF93-0545-9145-8F68-96CD18A037D8}">
      <dsp:nvSpPr>
        <dsp:cNvPr id="0" name=""/>
        <dsp:cNvSpPr/>
      </dsp:nvSpPr>
      <dsp:spPr>
        <a:xfrm>
          <a:off x="5805908" y="1533770"/>
          <a:ext cx="1381793" cy="2045027"/>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 firewall provides an additional layer of defense, insulating internal systems from external networks or other parts of the internal network</a:t>
          </a:r>
        </a:p>
      </dsp:txBody>
      <dsp:txXfrm>
        <a:off x="5873362" y="1601224"/>
        <a:ext cx="1246885" cy="1910119"/>
      </dsp:txXfrm>
    </dsp:sp>
    <dsp:sp modelId="{33216565-CE12-844B-A62E-04E79C81979A}">
      <dsp:nvSpPr>
        <dsp:cNvPr id="0" name=""/>
        <dsp:cNvSpPr/>
      </dsp:nvSpPr>
      <dsp:spPr>
        <a:xfrm>
          <a:off x="7256791" y="1533770"/>
          <a:ext cx="1381793" cy="2045027"/>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This follows the classic military doctrine of “defense in depth,” which is just as applicable to IT security</a:t>
          </a:r>
        </a:p>
      </dsp:txBody>
      <dsp:txXfrm>
        <a:off x="7324245" y="1601224"/>
        <a:ext cx="1246885" cy="1910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095F5-EC29-6249-91D9-3A0A87416A50}">
      <dsp:nvSpPr>
        <dsp:cNvPr id="0" name=""/>
        <dsp:cNvSpPr/>
      </dsp:nvSpPr>
      <dsp:spPr>
        <a:xfrm>
          <a:off x="0" y="0"/>
          <a:ext cx="6793954" cy="1425758"/>
        </a:xfrm>
        <a:prstGeom prst="roundRect">
          <a:avLst>
            <a:gd name="adj" fmla="val 10000"/>
          </a:avLst>
        </a:prstGeom>
        <a:blipFill rotWithShape="1">
          <a:blip xmlns:r="http://schemas.openxmlformats.org/officeDocument/2006/relationships" r:embed="rId1">
            <a:duotone>
              <a:schemeClr val="accent2">
                <a:hueOff val="0"/>
                <a:satOff val="0"/>
                <a:lumOff val="0"/>
                <a:alphaOff val="0"/>
                <a:shade val="70000"/>
                <a:satMod val="120000"/>
              </a:schemeClr>
              <a:schemeClr val="accent2">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rPr>
            <a:t>All traffic from inside to outside, and vice versa, must pass through the firewall. This is achieved by physically blocking all access to the local network except via the firewall</a:t>
          </a:r>
        </a:p>
      </dsp:txBody>
      <dsp:txXfrm>
        <a:off x="41759" y="41759"/>
        <a:ext cx="5255450" cy="1342240"/>
      </dsp:txXfrm>
    </dsp:sp>
    <dsp:sp modelId="{5FCA995D-93BC-E54D-87C1-627B14E601EE}">
      <dsp:nvSpPr>
        <dsp:cNvPr id="0" name=""/>
        <dsp:cNvSpPr/>
      </dsp:nvSpPr>
      <dsp:spPr>
        <a:xfrm>
          <a:off x="599466" y="1663384"/>
          <a:ext cx="6793954" cy="1425758"/>
        </a:xfrm>
        <a:prstGeom prst="roundRect">
          <a:avLst>
            <a:gd name="adj" fmla="val 10000"/>
          </a:avLst>
        </a:prstGeom>
        <a:blipFill rotWithShape="1">
          <a:blip xmlns:r="http://schemas.openxmlformats.org/officeDocument/2006/relationships" r:embed="rId1">
            <a:duotone>
              <a:schemeClr val="accent3">
                <a:hueOff val="0"/>
                <a:satOff val="0"/>
                <a:lumOff val="0"/>
                <a:alphaOff val="0"/>
                <a:shade val="70000"/>
                <a:satMod val="120000"/>
              </a:schemeClr>
              <a:schemeClr val="accent3">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rPr>
            <a:t>Only authorized traffic, as defined by the local security policy, will be allowed to pass. Various types of firewalls are used, which implement various types of security policies</a:t>
          </a:r>
        </a:p>
      </dsp:txBody>
      <dsp:txXfrm>
        <a:off x="641225" y="1705143"/>
        <a:ext cx="5184227" cy="1342240"/>
      </dsp:txXfrm>
    </dsp:sp>
    <dsp:sp modelId="{B4077543-D9B6-3C43-AE0F-46500413246B}">
      <dsp:nvSpPr>
        <dsp:cNvPr id="0" name=""/>
        <dsp:cNvSpPr/>
      </dsp:nvSpPr>
      <dsp:spPr>
        <a:xfrm>
          <a:off x="1198933" y="3326769"/>
          <a:ext cx="6793954" cy="1425758"/>
        </a:xfrm>
        <a:prstGeom prst="roundRect">
          <a:avLst>
            <a:gd name="adj" fmla="val 10000"/>
          </a:avLst>
        </a:prstGeom>
        <a:blipFill rotWithShape="1">
          <a:blip xmlns:r="http://schemas.openxmlformats.org/officeDocument/2006/relationships" r:embed="rId1">
            <a:duotone>
              <a:schemeClr val="accent4">
                <a:hueOff val="0"/>
                <a:satOff val="0"/>
                <a:lumOff val="0"/>
                <a:alphaOff val="0"/>
                <a:shade val="70000"/>
                <a:satMod val="120000"/>
              </a:schemeClr>
              <a:schemeClr val="accent4">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rPr>
            <a:t>The firewall itself is immune to penetration. This implies the use of a hardened system with a secured operating system (OS). Trusted computer systems are suitable for hosting a firewall and are often required in government applications</a:t>
          </a:r>
        </a:p>
      </dsp:txBody>
      <dsp:txXfrm>
        <a:off x="1240692" y="3368528"/>
        <a:ext cx="5184227" cy="1342240"/>
      </dsp:txXfrm>
    </dsp:sp>
    <dsp:sp modelId="{D0C89050-CDA7-FE4B-A42F-4074FA2CCF9E}">
      <dsp:nvSpPr>
        <dsp:cNvPr id="0" name=""/>
        <dsp:cNvSpPr/>
      </dsp:nvSpPr>
      <dsp:spPr>
        <a:xfrm>
          <a:off x="5867211" y="1081200"/>
          <a:ext cx="926742" cy="926742"/>
        </a:xfrm>
        <a:prstGeom prst="downArrow">
          <a:avLst>
            <a:gd name="adj1" fmla="val 55000"/>
            <a:gd name="adj2" fmla="val 45000"/>
          </a:avLst>
        </a:prstGeom>
        <a:solidFill>
          <a:schemeClr val="accent2">
            <a:tint val="40000"/>
            <a:alpha val="90000"/>
            <a:hueOff val="0"/>
            <a:satOff val="0"/>
            <a:lumOff val="0"/>
            <a:alphaOff val="0"/>
          </a:schemeClr>
        </a:solidFill>
        <a:ln w="38100" cap="flat" cmpd="sng" algn="ctr">
          <a:solidFill>
            <a:schemeClr val="accent2">
              <a:tint val="40000"/>
              <a:alpha val="90000"/>
              <a:hueOff val="0"/>
              <a:satOff val="0"/>
              <a:lumOff val="0"/>
              <a:alphaOff val="0"/>
            </a:schemeClr>
          </a:solidFill>
          <a:prstDash val="solid"/>
          <a:miter/>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75728" y="1081200"/>
        <a:ext cx="509708" cy="697373"/>
      </dsp:txXfrm>
    </dsp:sp>
    <dsp:sp modelId="{6998C0AC-CCE4-7B4E-AEC0-BAF1F992E58F}">
      <dsp:nvSpPr>
        <dsp:cNvPr id="0" name=""/>
        <dsp:cNvSpPr/>
      </dsp:nvSpPr>
      <dsp:spPr>
        <a:xfrm>
          <a:off x="6466678" y="2735079"/>
          <a:ext cx="926742" cy="926742"/>
        </a:xfrm>
        <a:prstGeom prst="downArrow">
          <a:avLst>
            <a:gd name="adj1" fmla="val 55000"/>
            <a:gd name="adj2" fmla="val 45000"/>
          </a:avLst>
        </a:prstGeom>
        <a:solidFill>
          <a:schemeClr val="accent3">
            <a:tint val="40000"/>
            <a:alpha val="90000"/>
            <a:hueOff val="0"/>
            <a:satOff val="0"/>
            <a:lumOff val="0"/>
            <a:alphaOff val="0"/>
          </a:schemeClr>
        </a:solidFill>
        <a:ln w="38100" cap="flat" cmpd="sng" algn="ctr">
          <a:solidFill>
            <a:schemeClr val="accent3">
              <a:tint val="40000"/>
              <a:alpha val="90000"/>
              <a:hueOff val="0"/>
              <a:satOff val="0"/>
              <a:lumOff val="0"/>
              <a:alphaOff val="0"/>
            </a:schemeClr>
          </a:solidFill>
          <a:prstDash val="solid"/>
          <a:miter/>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675195" y="2735079"/>
        <a:ext cx="509708" cy="6973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EE81F-AE94-154E-A5CB-445038BA84A1}">
      <dsp:nvSpPr>
        <dsp:cNvPr id="0" name=""/>
        <dsp:cNvSpPr/>
      </dsp:nvSpPr>
      <dsp:spPr>
        <a:xfrm>
          <a:off x="235077" y="1379741"/>
          <a:ext cx="2061796" cy="1834741"/>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There are four techniques that firewalls use to control access and enforce the site’s security policy</a:t>
          </a:r>
        </a:p>
      </dsp:txBody>
      <dsp:txXfrm>
        <a:off x="288815" y="1433479"/>
        <a:ext cx="1954320" cy="1727265"/>
      </dsp:txXfrm>
    </dsp:sp>
    <dsp:sp modelId="{B66AC637-0DC5-BE42-B498-CA95E0B27E9F}">
      <dsp:nvSpPr>
        <dsp:cNvPr id="0" name=""/>
        <dsp:cNvSpPr/>
      </dsp:nvSpPr>
      <dsp:spPr>
        <a:xfrm rot="17692822">
          <a:off x="1729116" y="1387767"/>
          <a:ext cx="1960232" cy="40390"/>
        </a:xfrm>
        <a:custGeom>
          <a:avLst/>
          <a:gdLst/>
          <a:ahLst/>
          <a:cxnLst/>
          <a:rect l="0" t="0" r="0" b="0"/>
          <a:pathLst>
            <a:path>
              <a:moveTo>
                <a:pt x="0" y="20195"/>
              </a:moveTo>
              <a:lnTo>
                <a:pt x="1960232" y="20195"/>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660227" y="1358956"/>
        <a:ext cx="98011" cy="98011"/>
      </dsp:txXfrm>
    </dsp:sp>
    <dsp:sp modelId="{A4838CB3-8AB1-0B44-86B0-87740F8CF935}">
      <dsp:nvSpPr>
        <dsp:cNvPr id="0" name=""/>
        <dsp:cNvSpPr/>
      </dsp:nvSpPr>
      <dsp:spPr>
        <a:xfrm>
          <a:off x="3121592" y="3363"/>
          <a:ext cx="2061796" cy="1030898"/>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Service control</a:t>
          </a:r>
        </a:p>
      </dsp:txBody>
      <dsp:txXfrm>
        <a:off x="3151786" y="33557"/>
        <a:ext cx="2001408" cy="970510"/>
      </dsp:txXfrm>
    </dsp:sp>
    <dsp:sp modelId="{447E754E-043B-7C41-8E11-CA5DD47F99D2}">
      <dsp:nvSpPr>
        <dsp:cNvPr id="0" name=""/>
        <dsp:cNvSpPr/>
      </dsp:nvSpPr>
      <dsp:spPr>
        <a:xfrm>
          <a:off x="5183388" y="498617"/>
          <a:ext cx="824718" cy="40390"/>
        </a:xfrm>
        <a:custGeom>
          <a:avLst/>
          <a:gdLst/>
          <a:ahLst/>
          <a:cxnLst/>
          <a:rect l="0" t="0" r="0" b="0"/>
          <a:pathLst>
            <a:path>
              <a:moveTo>
                <a:pt x="0" y="20195"/>
              </a:moveTo>
              <a:lnTo>
                <a:pt x="824718" y="20195"/>
              </a:lnTo>
            </a:path>
          </a:pathLst>
        </a:custGeom>
        <a:noFill/>
        <a:ln w="508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75130" y="498194"/>
        <a:ext cx="41235" cy="41235"/>
      </dsp:txXfrm>
    </dsp:sp>
    <dsp:sp modelId="{7C4E1CDD-BC2C-4C4A-9E09-3CB32773D6BD}">
      <dsp:nvSpPr>
        <dsp:cNvPr id="0" name=""/>
        <dsp:cNvSpPr/>
      </dsp:nvSpPr>
      <dsp:spPr>
        <a:xfrm>
          <a:off x="6008107" y="3363"/>
          <a:ext cx="2061796" cy="1030898"/>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Determines the types of Internet services that can be accessed, inbound or outbound</a:t>
          </a:r>
        </a:p>
      </dsp:txBody>
      <dsp:txXfrm>
        <a:off x="6038301" y="33557"/>
        <a:ext cx="2001408" cy="970510"/>
      </dsp:txXfrm>
    </dsp:sp>
    <dsp:sp modelId="{30451D2E-4625-0440-B279-028B7B84FCF3}">
      <dsp:nvSpPr>
        <dsp:cNvPr id="0" name=""/>
        <dsp:cNvSpPr/>
      </dsp:nvSpPr>
      <dsp:spPr>
        <a:xfrm rot="19457599">
          <a:off x="2201410" y="1980534"/>
          <a:ext cx="1015644" cy="40390"/>
        </a:xfrm>
        <a:custGeom>
          <a:avLst/>
          <a:gdLst/>
          <a:ahLst/>
          <a:cxnLst/>
          <a:rect l="0" t="0" r="0" b="0"/>
          <a:pathLst>
            <a:path>
              <a:moveTo>
                <a:pt x="0" y="20195"/>
              </a:moveTo>
              <a:lnTo>
                <a:pt x="1015644" y="20195"/>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3841" y="1975338"/>
        <a:ext cx="50782" cy="50782"/>
      </dsp:txXfrm>
    </dsp:sp>
    <dsp:sp modelId="{EE21F7BD-8ED4-4644-80A7-9BBA34766598}">
      <dsp:nvSpPr>
        <dsp:cNvPr id="0" name=""/>
        <dsp:cNvSpPr/>
      </dsp:nvSpPr>
      <dsp:spPr>
        <a:xfrm>
          <a:off x="3121592" y="1188896"/>
          <a:ext cx="2061796" cy="1030898"/>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Direction control</a:t>
          </a:r>
        </a:p>
      </dsp:txBody>
      <dsp:txXfrm>
        <a:off x="3151786" y="1219090"/>
        <a:ext cx="2001408" cy="970510"/>
      </dsp:txXfrm>
    </dsp:sp>
    <dsp:sp modelId="{7D61C4D2-01D6-6543-B5DE-2C170702476A}">
      <dsp:nvSpPr>
        <dsp:cNvPr id="0" name=""/>
        <dsp:cNvSpPr/>
      </dsp:nvSpPr>
      <dsp:spPr>
        <a:xfrm>
          <a:off x="5183388" y="1684150"/>
          <a:ext cx="824718" cy="40390"/>
        </a:xfrm>
        <a:custGeom>
          <a:avLst/>
          <a:gdLst/>
          <a:ahLst/>
          <a:cxnLst/>
          <a:rect l="0" t="0" r="0" b="0"/>
          <a:pathLst>
            <a:path>
              <a:moveTo>
                <a:pt x="0" y="20195"/>
              </a:moveTo>
              <a:lnTo>
                <a:pt x="824718" y="20195"/>
              </a:lnTo>
            </a:path>
          </a:pathLst>
        </a:custGeom>
        <a:noFill/>
        <a:ln w="508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75130" y="1683728"/>
        <a:ext cx="41235" cy="41235"/>
      </dsp:txXfrm>
    </dsp:sp>
    <dsp:sp modelId="{35D25DE8-CA49-0848-83A3-C664FE5B4F82}">
      <dsp:nvSpPr>
        <dsp:cNvPr id="0" name=""/>
        <dsp:cNvSpPr/>
      </dsp:nvSpPr>
      <dsp:spPr>
        <a:xfrm>
          <a:off x="6008107" y="1188896"/>
          <a:ext cx="2061796" cy="1030898"/>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Determines the direction  in which particular service requests may be initiated and allowed to flow through the firewall</a:t>
          </a:r>
        </a:p>
      </dsp:txBody>
      <dsp:txXfrm>
        <a:off x="6038301" y="1219090"/>
        <a:ext cx="2001408" cy="970510"/>
      </dsp:txXfrm>
    </dsp:sp>
    <dsp:sp modelId="{8A80EB2B-E1B2-A640-A631-9E753F06AB23}">
      <dsp:nvSpPr>
        <dsp:cNvPr id="0" name=""/>
        <dsp:cNvSpPr/>
      </dsp:nvSpPr>
      <dsp:spPr>
        <a:xfrm rot="2142401">
          <a:off x="2201410" y="2573300"/>
          <a:ext cx="1015644" cy="40390"/>
        </a:xfrm>
        <a:custGeom>
          <a:avLst/>
          <a:gdLst/>
          <a:ahLst/>
          <a:cxnLst/>
          <a:rect l="0" t="0" r="0" b="0"/>
          <a:pathLst>
            <a:path>
              <a:moveTo>
                <a:pt x="0" y="20195"/>
              </a:moveTo>
              <a:lnTo>
                <a:pt x="1015644" y="20195"/>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3841" y="2568104"/>
        <a:ext cx="50782" cy="50782"/>
      </dsp:txXfrm>
    </dsp:sp>
    <dsp:sp modelId="{69E3ED14-D34A-6E4C-8468-FBE32A7241BE}">
      <dsp:nvSpPr>
        <dsp:cNvPr id="0" name=""/>
        <dsp:cNvSpPr/>
      </dsp:nvSpPr>
      <dsp:spPr>
        <a:xfrm>
          <a:off x="3121592" y="2374429"/>
          <a:ext cx="2061796" cy="1030898"/>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User control</a:t>
          </a:r>
        </a:p>
      </dsp:txBody>
      <dsp:txXfrm>
        <a:off x="3151786" y="2404623"/>
        <a:ext cx="2001408" cy="970510"/>
      </dsp:txXfrm>
    </dsp:sp>
    <dsp:sp modelId="{AC5AA22A-E314-5644-9553-29C4FCAC0310}">
      <dsp:nvSpPr>
        <dsp:cNvPr id="0" name=""/>
        <dsp:cNvSpPr/>
      </dsp:nvSpPr>
      <dsp:spPr>
        <a:xfrm>
          <a:off x="5183388" y="2869683"/>
          <a:ext cx="824718" cy="40390"/>
        </a:xfrm>
        <a:custGeom>
          <a:avLst/>
          <a:gdLst/>
          <a:ahLst/>
          <a:cxnLst/>
          <a:rect l="0" t="0" r="0" b="0"/>
          <a:pathLst>
            <a:path>
              <a:moveTo>
                <a:pt x="0" y="20195"/>
              </a:moveTo>
              <a:lnTo>
                <a:pt x="824718" y="20195"/>
              </a:lnTo>
            </a:path>
          </a:pathLst>
        </a:custGeom>
        <a:noFill/>
        <a:ln w="508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75130" y="2869261"/>
        <a:ext cx="41235" cy="41235"/>
      </dsp:txXfrm>
    </dsp:sp>
    <dsp:sp modelId="{0A0EE348-67EC-6B4E-9C2A-D1441DD51951}">
      <dsp:nvSpPr>
        <dsp:cNvPr id="0" name=""/>
        <dsp:cNvSpPr/>
      </dsp:nvSpPr>
      <dsp:spPr>
        <a:xfrm>
          <a:off x="6008107" y="2374429"/>
          <a:ext cx="2061796" cy="1030898"/>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Controls access to a service according to which user is attempting to access it</a:t>
          </a:r>
        </a:p>
      </dsp:txBody>
      <dsp:txXfrm>
        <a:off x="6038301" y="2404623"/>
        <a:ext cx="2001408" cy="970510"/>
      </dsp:txXfrm>
    </dsp:sp>
    <dsp:sp modelId="{D8FE73AD-1797-4849-943E-322D43278299}">
      <dsp:nvSpPr>
        <dsp:cNvPr id="0" name=""/>
        <dsp:cNvSpPr/>
      </dsp:nvSpPr>
      <dsp:spPr>
        <a:xfrm rot="3907178">
          <a:off x="1729116" y="3166067"/>
          <a:ext cx="1960232" cy="40390"/>
        </a:xfrm>
        <a:custGeom>
          <a:avLst/>
          <a:gdLst/>
          <a:ahLst/>
          <a:cxnLst/>
          <a:rect l="0" t="0" r="0" b="0"/>
          <a:pathLst>
            <a:path>
              <a:moveTo>
                <a:pt x="0" y="20195"/>
              </a:moveTo>
              <a:lnTo>
                <a:pt x="1960232" y="20195"/>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660227" y="3137256"/>
        <a:ext cx="98011" cy="98011"/>
      </dsp:txXfrm>
    </dsp:sp>
    <dsp:sp modelId="{BD462CA2-FDDE-1447-9022-00E08A03765F}">
      <dsp:nvSpPr>
        <dsp:cNvPr id="0" name=""/>
        <dsp:cNvSpPr/>
      </dsp:nvSpPr>
      <dsp:spPr>
        <a:xfrm>
          <a:off x="3121592" y="3559962"/>
          <a:ext cx="2061796" cy="1030898"/>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Behavior control</a:t>
          </a:r>
        </a:p>
      </dsp:txBody>
      <dsp:txXfrm>
        <a:off x="3151786" y="3590156"/>
        <a:ext cx="2001408" cy="970510"/>
      </dsp:txXfrm>
    </dsp:sp>
    <dsp:sp modelId="{80323922-4431-3240-902B-55F62A54B92A}">
      <dsp:nvSpPr>
        <dsp:cNvPr id="0" name=""/>
        <dsp:cNvSpPr/>
      </dsp:nvSpPr>
      <dsp:spPr>
        <a:xfrm>
          <a:off x="5183388" y="4055216"/>
          <a:ext cx="824718" cy="40390"/>
        </a:xfrm>
        <a:custGeom>
          <a:avLst/>
          <a:gdLst/>
          <a:ahLst/>
          <a:cxnLst/>
          <a:rect l="0" t="0" r="0" b="0"/>
          <a:pathLst>
            <a:path>
              <a:moveTo>
                <a:pt x="0" y="20195"/>
              </a:moveTo>
              <a:lnTo>
                <a:pt x="824718" y="20195"/>
              </a:lnTo>
            </a:path>
          </a:pathLst>
        </a:custGeom>
        <a:noFill/>
        <a:ln w="508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75130" y="4054794"/>
        <a:ext cx="41235" cy="41235"/>
      </dsp:txXfrm>
    </dsp:sp>
    <dsp:sp modelId="{A97BBAFC-27ED-9D4E-A156-5E769F5B724F}">
      <dsp:nvSpPr>
        <dsp:cNvPr id="0" name=""/>
        <dsp:cNvSpPr/>
      </dsp:nvSpPr>
      <dsp:spPr>
        <a:xfrm>
          <a:off x="6008107" y="3559962"/>
          <a:ext cx="2061796" cy="1030898"/>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Controls how particular services are used</a:t>
          </a:r>
        </a:p>
      </dsp:txBody>
      <dsp:txXfrm>
        <a:off x="6038301" y="3590156"/>
        <a:ext cx="2001408" cy="970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F4A68-035C-E440-93B1-D152D933E814}">
      <dsp:nvSpPr>
        <dsp:cNvPr id="0" name=""/>
        <dsp:cNvSpPr/>
      </dsp:nvSpPr>
      <dsp:spPr>
        <a:xfrm>
          <a:off x="0" y="0"/>
          <a:ext cx="7570787" cy="0"/>
        </a:xfrm>
        <a:prstGeom prst="line">
          <a:avLst/>
        </a:prstGeom>
        <a:solidFill>
          <a:schemeClr val="lt1">
            <a:hueOff val="0"/>
            <a:satOff val="0"/>
            <a:lumOff val="0"/>
            <a:alphaOff val="0"/>
          </a:schemeClr>
        </a:solidFill>
        <a:ln w="50800" cap="flat" cmpd="sng" algn="ctr">
          <a:solidFill>
            <a:schemeClr val="dk2">
              <a:shade val="8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B3487535-02F0-9B4A-B30A-7BCE9EA9612D}">
      <dsp:nvSpPr>
        <dsp:cNvPr id="0" name=""/>
        <dsp:cNvSpPr/>
      </dsp:nvSpPr>
      <dsp:spPr>
        <a:xfrm>
          <a:off x="0" y="0"/>
          <a:ext cx="1514157" cy="459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following capabilities are within the scope of a firewall: </a:t>
          </a:r>
        </a:p>
      </dsp:txBody>
      <dsp:txXfrm>
        <a:off x="0" y="0"/>
        <a:ext cx="1514157" cy="4598987"/>
      </dsp:txXfrm>
    </dsp:sp>
    <dsp:sp modelId="{A5B3FF65-B757-C44D-A62A-E415B8EB7981}">
      <dsp:nvSpPr>
        <dsp:cNvPr id="0" name=""/>
        <dsp:cNvSpPr/>
      </dsp:nvSpPr>
      <dsp:spPr>
        <a:xfrm>
          <a:off x="1627719" y="54062"/>
          <a:ext cx="5943067" cy="108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 firewall defines a single choke point that keeps unauthorized users out of the protected network, prohibits potentially vulnerable services from entering or leaving the network, and provides protection from various kinds of IP spoofing and routing attacks</a:t>
          </a:r>
        </a:p>
      </dsp:txBody>
      <dsp:txXfrm>
        <a:off x="1627719" y="54062"/>
        <a:ext cx="5943067" cy="1081255"/>
      </dsp:txXfrm>
    </dsp:sp>
    <dsp:sp modelId="{C8085870-F042-F44A-8A2A-E24D13EFD13F}">
      <dsp:nvSpPr>
        <dsp:cNvPr id="0" name=""/>
        <dsp:cNvSpPr/>
      </dsp:nvSpPr>
      <dsp:spPr>
        <a:xfrm>
          <a:off x="1514157" y="1135318"/>
          <a:ext cx="6056629" cy="0"/>
        </a:xfrm>
        <a:prstGeom prst="line">
          <a:avLst/>
        </a:prstGeom>
        <a:solidFill>
          <a:schemeClr val="dk2">
            <a:hueOff val="0"/>
            <a:satOff val="0"/>
            <a:lumOff val="0"/>
            <a:alphaOff val="0"/>
          </a:schemeClr>
        </a:solidFill>
        <a:ln w="50800" cap="flat" cmpd="sng" algn="ctr">
          <a:solidFill>
            <a:schemeClr val="dk2">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2C6E9E7E-5DD0-6F42-8163-9FE0410C1014}">
      <dsp:nvSpPr>
        <dsp:cNvPr id="0" name=""/>
        <dsp:cNvSpPr/>
      </dsp:nvSpPr>
      <dsp:spPr>
        <a:xfrm>
          <a:off x="1627719" y="1189381"/>
          <a:ext cx="5943067" cy="108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endParaRPr lang="en-US" sz="1600" kern="1200" dirty="0"/>
        </a:p>
        <a:p>
          <a:pPr marL="0" lvl="0" indent="0" algn="l" defTabSz="711200">
            <a:lnSpc>
              <a:spcPct val="90000"/>
            </a:lnSpc>
            <a:spcBef>
              <a:spcPct val="0"/>
            </a:spcBef>
            <a:spcAft>
              <a:spcPct val="35000"/>
            </a:spcAft>
            <a:buNone/>
          </a:pPr>
          <a:r>
            <a:rPr lang="en-US" sz="1600" kern="1200" dirty="0"/>
            <a:t>A firewall provides a location for monitoring security-related events </a:t>
          </a:r>
        </a:p>
      </dsp:txBody>
      <dsp:txXfrm>
        <a:off x="1627719" y="1189381"/>
        <a:ext cx="5943067" cy="1081255"/>
      </dsp:txXfrm>
    </dsp:sp>
    <dsp:sp modelId="{740E2100-32F0-B841-BF2C-BFCDCDA03E84}">
      <dsp:nvSpPr>
        <dsp:cNvPr id="0" name=""/>
        <dsp:cNvSpPr/>
      </dsp:nvSpPr>
      <dsp:spPr>
        <a:xfrm>
          <a:off x="1514157" y="2270637"/>
          <a:ext cx="6056629" cy="0"/>
        </a:xfrm>
        <a:prstGeom prst="line">
          <a:avLst/>
        </a:prstGeom>
        <a:solidFill>
          <a:schemeClr val="dk2">
            <a:hueOff val="0"/>
            <a:satOff val="0"/>
            <a:lumOff val="0"/>
            <a:alphaOff val="0"/>
          </a:schemeClr>
        </a:solidFill>
        <a:ln w="50800" cap="flat" cmpd="sng" algn="ctr">
          <a:solidFill>
            <a:schemeClr val="dk2">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83F780D9-0923-1548-B4C3-D27DE545C2EB}">
      <dsp:nvSpPr>
        <dsp:cNvPr id="0" name=""/>
        <dsp:cNvSpPr/>
      </dsp:nvSpPr>
      <dsp:spPr>
        <a:xfrm>
          <a:off x="1627719" y="2324700"/>
          <a:ext cx="5943067" cy="108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endParaRPr lang="en-US" sz="1600" kern="1200" dirty="0"/>
        </a:p>
        <a:p>
          <a:pPr marL="0" lvl="0" indent="0" algn="l" defTabSz="711200">
            <a:lnSpc>
              <a:spcPct val="90000"/>
            </a:lnSpc>
            <a:spcBef>
              <a:spcPct val="0"/>
            </a:spcBef>
            <a:spcAft>
              <a:spcPct val="35000"/>
            </a:spcAft>
            <a:buNone/>
          </a:pPr>
          <a:r>
            <a:rPr lang="en-US" sz="1600" kern="1200" dirty="0"/>
            <a:t>A firewall is a convenient platform for several Internet functions that are not security related</a:t>
          </a:r>
        </a:p>
      </dsp:txBody>
      <dsp:txXfrm>
        <a:off x="1627719" y="2324700"/>
        <a:ext cx="5943067" cy="1081255"/>
      </dsp:txXfrm>
    </dsp:sp>
    <dsp:sp modelId="{33550074-71A4-C845-94EC-B7B4946688F2}">
      <dsp:nvSpPr>
        <dsp:cNvPr id="0" name=""/>
        <dsp:cNvSpPr/>
      </dsp:nvSpPr>
      <dsp:spPr>
        <a:xfrm>
          <a:off x="1514157" y="3405956"/>
          <a:ext cx="6056629" cy="0"/>
        </a:xfrm>
        <a:prstGeom prst="line">
          <a:avLst/>
        </a:prstGeom>
        <a:solidFill>
          <a:schemeClr val="dk2">
            <a:hueOff val="0"/>
            <a:satOff val="0"/>
            <a:lumOff val="0"/>
            <a:alphaOff val="0"/>
          </a:schemeClr>
        </a:solidFill>
        <a:ln w="50800" cap="flat" cmpd="sng" algn="ctr">
          <a:solidFill>
            <a:schemeClr val="dk2">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9FF0EDF4-48B2-9841-82BA-EEBBCC04B65F}">
      <dsp:nvSpPr>
        <dsp:cNvPr id="0" name=""/>
        <dsp:cNvSpPr/>
      </dsp:nvSpPr>
      <dsp:spPr>
        <a:xfrm>
          <a:off x="1627719" y="3460019"/>
          <a:ext cx="5943067" cy="108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endParaRPr lang="en-US" sz="1600" kern="1200" dirty="0"/>
        </a:p>
        <a:p>
          <a:pPr marL="0" lvl="0" indent="0" algn="l" defTabSz="711200">
            <a:lnSpc>
              <a:spcPct val="90000"/>
            </a:lnSpc>
            <a:spcBef>
              <a:spcPct val="0"/>
            </a:spcBef>
            <a:spcAft>
              <a:spcPct val="35000"/>
            </a:spcAft>
            <a:buNone/>
          </a:pPr>
          <a:r>
            <a:rPr lang="en-US" sz="1600" kern="1200" dirty="0"/>
            <a:t>A firewall can serve as the platform for implementing virtual private networks</a:t>
          </a:r>
        </a:p>
      </dsp:txBody>
      <dsp:txXfrm>
        <a:off x="1627719" y="3460019"/>
        <a:ext cx="5943067" cy="1081255"/>
      </dsp:txXfrm>
    </dsp:sp>
    <dsp:sp modelId="{A2B212A2-1FBD-B64F-93F3-9E9672FF2698}">
      <dsp:nvSpPr>
        <dsp:cNvPr id="0" name=""/>
        <dsp:cNvSpPr/>
      </dsp:nvSpPr>
      <dsp:spPr>
        <a:xfrm>
          <a:off x="1514157" y="4541275"/>
          <a:ext cx="6056629" cy="0"/>
        </a:xfrm>
        <a:prstGeom prst="line">
          <a:avLst/>
        </a:prstGeom>
        <a:solidFill>
          <a:schemeClr val="dk2">
            <a:hueOff val="0"/>
            <a:satOff val="0"/>
            <a:lumOff val="0"/>
            <a:alphaOff val="0"/>
          </a:schemeClr>
        </a:solidFill>
        <a:ln w="50800" cap="flat" cmpd="sng" algn="ctr">
          <a:solidFill>
            <a:schemeClr val="dk2">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C72684-4B3E-7A48-8B7E-B479A1BFD8B1}">
      <dsp:nvSpPr>
        <dsp:cNvPr id="0" name=""/>
        <dsp:cNvSpPr/>
      </dsp:nvSpPr>
      <dsp:spPr>
        <a:xfrm>
          <a:off x="12" y="188153"/>
          <a:ext cx="7568339" cy="994896"/>
        </a:xfrm>
        <a:prstGeom prst="roundRect">
          <a:avLst>
            <a:gd name="adj" fmla="val 10000"/>
          </a:avLst>
        </a:prstGeom>
        <a:solidFill>
          <a:schemeClr val="accent4">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Firewalls have their limitations, including the following: </a:t>
          </a:r>
        </a:p>
      </dsp:txBody>
      <dsp:txXfrm>
        <a:off x="29152" y="217293"/>
        <a:ext cx="7510059" cy="936616"/>
      </dsp:txXfrm>
    </dsp:sp>
    <dsp:sp modelId="{7266A34D-268C-6C40-A872-FA8E9DFEF97F}">
      <dsp:nvSpPr>
        <dsp:cNvPr id="0" name=""/>
        <dsp:cNvSpPr/>
      </dsp:nvSpPr>
      <dsp:spPr>
        <a:xfrm>
          <a:off x="1223" y="1307053"/>
          <a:ext cx="1779948" cy="3598958"/>
        </a:xfrm>
        <a:prstGeom prst="roundRect">
          <a:avLst>
            <a:gd name="adj" fmla="val 10000"/>
          </a:avLst>
        </a:prstGeom>
        <a:solidFill>
          <a:schemeClr val="accent6">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The firewall cannot protect against attacks that bypass the firewall. Internal systems may have dial-out capability to connect to an ISP. An internal LAN may support a modem pool that provides dial-in capability for traveling employees and telecommuters</a:t>
          </a:r>
        </a:p>
      </dsp:txBody>
      <dsp:txXfrm>
        <a:off x="53356" y="1359186"/>
        <a:ext cx="1675682" cy="3494692"/>
      </dsp:txXfrm>
    </dsp:sp>
    <dsp:sp modelId="{E635D193-7086-C340-A52A-6D539738D499}">
      <dsp:nvSpPr>
        <dsp:cNvPr id="0" name=""/>
        <dsp:cNvSpPr/>
      </dsp:nvSpPr>
      <dsp:spPr>
        <a:xfrm>
          <a:off x="1930687" y="1307053"/>
          <a:ext cx="1779948" cy="3598958"/>
        </a:xfrm>
        <a:prstGeom prst="roundRect">
          <a:avLst>
            <a:gd name="adj" fmla="val 10000"/>
          </a:avLst>
        </a:prstGeom>
        <a:solidFill>
          <a:schemeClr val="accent6">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The firewall may not protect fully against internal threats, such as a disgruntled employee or an employee who unwittingly cooperates with an external attacker</a:t>
          </a:r>
        </a:p>
      </dsp:txBody>
      <dsp:txXfrm>
        <a:off x="1982820" y="1359186"/>
        <a:ext cx="1675682" cy="3494692"/>
      </dsp:txXfrm>
    </dsp:sp>
    <dsp:sp modelId="{0354BBE9-CEA8-4D42-A56C-E38E4C24DB60}">
      <dsp:nvSpPr>
        <dsp:cNvPr id="0" name=""/>
        <dsp:cNvSpPr/>
      </dsp:nvSpPr>
      <dsp:spPr>
        <a:xfrm>
          <a:off x="3860151" y="1307053"/>
          <a:ext cx="1779948" cy="3598958"/>
        </a:xfrm>
        <a:prstGeom prst="roundRect">
          <a:avLst>
            <a:gd name="adj" fmla="val 10000"/>
          </a:avLst>
        </a:prstGeom>
        <a:solidFill>
          <a:schemeClr val="accent6">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An improperly secured wireless LAN may be accessed from outside the organization. An internal firewall that separates portions of an enterprise network cannot guard against wireless communications between local systems on different sides of the internal firewall</a:t>
          </a:r>
        </a:p>
      </dsp:txBody>
      <dsp:txXfrm>
        <a:off x="3912284" y="1359186"/>
        <a:ext cx="1675682" cy="3494692"/>
      </dsp:txXfrm>
    </dsp:sp>
    <dsp:sp modelId="{03AE4CC7-8014-0F47-9D67-1370460258AB}">
      <dsp:nvSpPr>
        <dsp:cNvPr id="0" name=""/>
        <dsp:cNvSpPr/>
      </dsp:nvSpPr>
      <dsp:spPr>
        <a:xfrm>
          <a:off x="5789615" y="1307053"/>
          <a:ext cx="1779948" cy="3598958"/>
        </a:xfrm>
        <a:prstGeom prst="roundRect">
          <a:avLst>
            <a:gd name="adj" fmla="val 10000"/>
          </a:avLst>
        </a:prstGeom>
        <a:solidFill>
          <a:schemeClr val="accent6">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A laptop, smartphone, or portable storage device may be used and infected outside the corporate network, and then connected and used internally</a:t>
          </a:r>
        </a:p>
      </dsp:txBody>
      <dsp:txXfrm>
        <a:off x="5841748" y="1359186"/>
        <a:ext cx="1675682" cy="34946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0B28C-A489-F24A-8699-6C8E0C7940A8}">
      <dsp:nvSpPr>
        <dsp:cNvPr id="0" name=""/>
        <dsp:cNvSpPr/>
      </dsp:nvSpPr>
      <dsp:spPr>
        <a:xfrm>
          <a:off x="6988541" y="3209211"/>
          <a:ext cx="91440" cy="562815"/>
        </a:xfrm>
        <a:custGeom>
          <a:avLst/>
          <a:gdLst/>
          <a:ahLst/>
          <a:cxnLst/>
          <a:rect l="0" t="0" r="0" b="0"/>
          <a:pathLst>
            <a:path>
              <a:moveTo>
                <a:pt x="51717" y="0"/>
              </a:moveTo>
              <a:lnTo>
                <a:pt x="51717" y="397453"/>
              </a:lnTo>
              <a:lnTo>
                <a:pt x="45720" y="397453"/>
              </a:lnTo>
              <a:lnTo>
                <a:pt x="45720" y="562815"/>
              </a:lnTo>
            </a:path>
          </a:pathLst>
        </a:custGeom>
        <a:noFill/>
        <a:ln w="508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CB29C49C-2105-3944-8018-D04F63DFD20F}">
      <dsp:nvSpPr>
        <dsp:cNvPr id="0" name=""/>
        <dsp:cNvSpPr/>
      </dsp:nvSpPr>
      <dsp:spPr>
        <a:xfrm>
          <a:off x="4104382" y="1556582"/>
          <a:ext cx="2935876" cy="519142"/>
        </a:xfrm>
        <a:custGeom>
          <a:avLst/>
          <a:gdLst/>
          <a:ahLst/>
          <a:cxnLst/>
          <a:rect l="0" t="0" r="0" b="0"/>
          <a:pathLst>
            <a:path>
              <a:moveTo>
                <a:pt x="0" y="0"/>
              </a:moveTo>
              <a:lnTo>
                <a:pt x="0" y="353780"/>
              </a:lnTo>
              <a:lnTo>
                <a:pt x="2935876" y="353780"/>
              </a:lnTo>
              <a:lnTo>
                <a:pt x="2935876" y="519142"/>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8BC47D3-DA21-764D-A560-2EE00CC48642}">
      <dsp:nvSpPr>
        <dsp:cNvPr id="0" name=""/>
        <dsp:cNvSpPr/>
      </dsp:nvSpPr>
      <dsp:spPr>
        <a:xfrm>
          <a:off x="4061688" y="3209211"/>
          <a:ext cx="91440" cy="519142"/>
        </a:xfrm>
        <a:custGeom>
          <a:avLst/>
          <a:gdLst/>
          <a:ahLst/>
          <a:cxnLst/>
          <a:rect l="0" t="0" r="0" b="0"/>
          <a:pathLst>
            <a:path>
              <a:moveTo>
                <a:pt x="45720" y="0"/>
              </a:moveTo>
              <a:lnTo>
                <a:pt x="45720" y="519142"/>
              </a:lnTo>
            </a:path>
          </a:pathLst>
        </a:custGeom>
        <a:noFill/>
        <a:ln w="508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9320DE4-2C9B-9342-8BD2-B3A2C185CC9C}">
      <dsp:nvSpPr>
        <dsp:cNvPr id="0" name=""/>
        <dsp:cNvSpPr/>
      </dsp:nvSpPr>
      <dsp:spPr>
        <a:xfrm>
          <a:off x="4058662" y="1556582"/>
          <a:ext cx="91440" cy="519142"/>
        </a:xfrm>
        <a:custGeom>
          <a:avLst/>
          <a:gdLst/>
          <a:ahLst/>
          <a:cxnLst/>
          <a:rect l="0" t="0" r="0" b="0"/>
          <a:pathLst>
            <a:path>
              <a:moveTo>
                <a:pt x="45720" y="0"/>
              </a:moveTo>
              <a:lnTo>
                <a:pt x="45720" y="353780"/>
              </a:lnTo>
              <a:lnTo>
                <a:pt x="48745" y="353780"/>
              </a:lnTo>
              <a:lnTo>
                <a:pt x="48745" y="519142"/>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A878E684-A80A-4B47-A844-88B13BFE8DA9}">
      <dsp:nvSpPr>
        <dsp:cNvPr id="0" name=""/>
        <dsp:cNvSpPr/>
      </dsp:nvSpPr>
      <dsp:spPr>
        <a:xfrm>
          <a:off x="1122786" y="3209211"/>
          <a:ext cx="91440" cy="519142"/>
        </a:xfrm>
        <a:custGeom>
          <a:avLst/>
          <a:gdLst/>
          <a:ahLst/>
          <a:cxnLst/>
          <a:rect l="0" t="0" r="0" b="0"/>
          <a:pathLst>
            <a:path>
              <a:moveTo>
                <a:pt x="45720" y="0"/>
              </a:moveTo>
              <a:lnTo>
                <a:pt x="45720" y="519142"/>
              </a:lnTo>
            </a:path>
          </a:pathLst>
        </a:custGeom>
        <a:noFill/>
        <a:ln w="508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66F4E0EA-6010-DC40-96A9-EE6DDD90479F}">
      <dsp:nvSpPr>
        <dsp:cNvPr id="0" name=""/>
        <dsp:cNvSpPr/>
      </dsp:nvSpPr>
      <dsp:spPr>
        <a:xfrm>
          <a:off x="1168506" y="1556582"/>
          <a:ext cx="2935876" cy="519142"/>
        </a:xfrm>
        <a:custGeom>
          <a:avLst/>
          <a:gdLst/>
          <a:ahLst/>
          <a:cxnLst/>
          <a:rect l="0" t="0" r="0" b="0"/>
          <a:pathLst>
            <a:path>
              <a:moveTo>
                <a:pt x="2935876" y="0"/>
              </a:moveTo>
              <a:lnTo>
                <a:pt x="2935876" y="353780"/>
              </a:lnTo>
              <a:lnTo>
                <a:pt x="0" y="353780"/>
              </a:lnTo>
              <a:lnTo>
                <a:pt x="0" y="519142"/>
              </a:lnTo>
            </a:path>
          </a:pathLst>
        </a:custGeom>
        <a:noFill/>
        <a:ln w="508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A39AB818-0509-6F42-B3A8-32F344B2FC3D}">
      <dsp:nvSpPr>
        <dsp:cNvPr id="0" name=""/>
        <dsp:cNvSpPr/>
      </dsp:nvSpPr>
      <dsp:spPr>
        <a:xfrm>
          <a:off x="2910429" y="243631"/>
          <a:ext cx="2387907" cy="1312951"/>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04D39CBD-F432-AA46-B8C3-6EAA619AC894}">
      <dsp:nvSpPr>
        <dsp:cNvPr id="0" name=""/>
        <dsp:cNvSpPr/>
      </dsp:nvSpPr>
      <dsp:spPr>
        <a:xfrm>
          <a:off x="3108764" y="432049"/>
          <a:ext cx="2387907" cy="1312951"/>
        </a:xfrm>
        <a:prstGeom prst="roundRect">
          <a:avLst>
            <a:gd name="adj" fmla="val 100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An IDS comprises three logical components: </a:t>
          </a:r>
        </a:p>
      </dsp:txBody>
      <dsp:txXfrm>
        <a:off x="3147219" y="470504"/>
        <a:ext cx="2310997" cy="1236041"/>
      </dsp:txXfrm>
    </dsp:sp>
    <dsp:sp modelId="{D9A27299-0B78-DD45-90BE-A82EF22C3674}">
      <dsp:nvSpPr>
        <dsp:cNvPr id="0" name=""/>
        <dsp:cNvSpPr/>
      </dsp:nvSpPr>
      <dsp:spPr>
        <a:xfrm>
          <a:off x="275997" y="2075725"/>
          <a:ext cx="1785018" cy="1133486"/>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53ED49-3BA9-874D-85FC-5A109CBA90D0}">
      <dsp:nvSpPr>
        <dsp:cNvPr id="0" name=""/>
        <dsp:cNvSpPr/>
      </dsp:nvSpPr>
      <dsp:spPr>
        <a:xfrm>
          <a:off x="474332" y="2264143"/>
          <a:ext cx="1785018" cy="1133486"/>
        </a:xfrm>
        <a:prstGeom prst="roundRect">
          <a:avLst>
            <a:gd name="adj" fmla="val 100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Sensors: </a:t>
          </a:r>
          <a:endParaRPr lang="en-US" sz="1800" kern="1200" dirty="0"/>
        </a:p>
      </dsp:txBody>
      <dsp:txXfrm>
        <a:off x="507531" y="2297342"/>
        <a:ext cx="1718620" cy="1067088"/>
      </dsp:txXfrm>
    </dsp:sp>
    <dsp:sp modelId="{CEE24611-8EF4-9841-B1B4-F54D6721A849}">
      <dsp:nvSpPr>
        <dsp:cNvPr id="0" name=""/>
        <dsp:cNvSpPr/>
      </dsp:nvSpPr>
      <dsp:spPr>
        <a:xfrm>
          <a:off x="2586" y="3728354"/>
          <a:ext cx="2331840" cy="1618890"/>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A1CB71-7C5E-534B-BFEB-3A1B64232B52}">
      <dsp:nvSpPr>
        <dsp:cNvPr id="0" name=""/>
        <dsp:cNvSpPr/>
      </dsp:nvSpPr>
      <dsp:spPr>
        <a:xfrm>
          <a:off x="200921" y="3916772"/>
          <a:ext cx="2331840" cy="1618890"/>
        </a:xfrm>
        <a:prstGeom prst="roundRect">
          <a:avLst>
            <a:gd name="adj" fmla="val 100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Sensors are responsible for collecting data. The input for a sensor may be any part of a system that could contain evidence of an intrusion. Types of input to a sensor include network packets, log files, and system call traces. Sensors collect and forward this information to the analyzer</a:t>
          </a:r>
        </a:p>
      </dsp:txBody>
      <dsp:txXfrm>
        <a:off x="248337" y="3964188"/>
        <a:ext cx="2237008" cy="1524058"/>
      </dsp:txXfrm>
    </dsp:sp>
    <dsp:sp modelId="{A5EA3005-6DFA-B545-BFA4-0D798DB440E4}">
      <dsp:nvSpPr>
        <dsp:cNvPr id="0" name=""/>
        <dsp:cNvSpPr/>
      </dsp:nvSpPr>
      <dsp:spPr>
        <a:xfrm>
          <a:off x="3214899" y="2075725"/>
          <a:ext cx="1785018" cy="1133486"/>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55C11FC-220B-024B-A734-4771896DB214}">
      <dsp:nvSpPr>
        <dsp:cNvPr id="0" name=""/>
        <dsp:cNvSpPr/>
      </dsp:nvSpPr>
      <dsp:spPr>
        <a:xfrm>
          <a:off x="3413234" y="2264143"/>
          <a:ext cx="1785018" cy="1133486"/>
        </a:xfrm>
        <a:prstGeom prst="roundRect">
          <a:avLst>
            <a:gd name="adj" fmla="val 100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Analyzers: </a:t>
          </a:r>
          <a:endParaRPr lang="en-US" sz="1800" kern="1200" dirty="0"/>
        </a:p>
      </dsp:txBody>
      <dsp:txXfrm>
        <a:off x="3446433" y="2297342"/>
        <a:ext cx="1718620" cy="1067088"/>
      </dsp:txXfrm>
    </dsp:sp>
    <dsp:sp modelId="{4A314F17-8CB8-E544-A2D5-201CCD084180}">
      <dsp:nvSpPr>
        <dsp:cNvPr id="0" name=""/>
        <dsp:cNvSpPr/>
      </dsp:nvSpPr>
      <dsp:spPr>
        <a:xfrm>
          <a:off x="2731097" y="3728354"/>
          <a:ext cx="2752622" cy="1672243"/>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732200E8-F828-544C-B4B4-E905E3DEDB1E}">
      <dsp:nvSpPr>
        <dsp:cNvPr id="0" name=""/>
        <dsp:cNvSpPr/>
      </dsp:nvSpPr>
      <dsp:spPr>
        <a:xfrm>
          <a:off x="2929432" y="3916772"/>
          <a:ext cx="2752622" cy="1672243"/>
        </a:xfrm>
        <a:prstGeom prst="roundRect">
          <a:avLst>
            <a:gd name="adj" fmla="val 100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Analyzers receive input from one or more sensors or from other analyzers. The analyzer is responsible for determining if an intrusion has occurred. The output of this component is an indication that an intrusion has occurred. The output may include evidence supporting the conclusion that an intrusion occurred. The analyzer may provide guidance about what actions to take as a result of the intrusion</a:t>
          </a:r>
        </a:p>
      </dsp:txBody>
      <dsp:txXfrm>
        <a:off x="2978410" y="3965750"/>
        <a:ext cx="2654666" cy="1574287"/>
      </dsp:txXfrm>
    </dsp:sp>
    <dsp:sp modelId="{AFA218A7-5551-4F4B-BBC7-35278D6845BE}">
      <dsp:nvSpPr>
        <dsp:cNvPr id="0" name=""/>
        <dsp:cNvSpPr/>
      </dsp:nvSpPr>
      <dsp:spPr>
        <a:xfrm>
          <a:off x="6147750" y="2075725"/>
          <a:ext cx="1785018" cy="1133486"/>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F5A3297E-8CE1-9640-9A87-DCA6A41A6480}">
      <dsp:nvSpPr>
        <dsp:cNvPr id="0" name=""/>
        <dsp:cNvSpPr/>
      </dsp:nvSpPr>
      <dsp:spPr>
        <a:xfrm>
          <a:off x="6346085" y="2264143"/>
          <a:ext cx="1785018" cy="1133486"/>
        </a:xfrm>
        <a:prstGeom prst="roundRect">
          <a:avLst>
            <a:gd name="adj" fmla="val 100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User interface: </a:t>
          </a:r>
          <a:endParaRPr lang="en-US" sz="1800" kern="1200" dirty="0"/>
        </a:p>
      </dsp:txBody>
      <dsp:txXfrm>
        <a:off x="6379284" y="2297342"/>
        <a:ext cx="1718620" cy="1067088"/>
      </dsp:txXfrm>
    </dsp:sp>
    <dsp:sp modelId="{3FD062B0-8B30-5042-9DEC-87A6A65B69AA}">
      <dsp:nvSpPr>
        <dsp:cNvPr id="0" name=""/>
        <dsp:cNvSpPr/>
      </dsp:nvSpPr>
      <dsp:spPr>
        <a:xfrm>
          <a:off x="5874392" y="3772027"/>
          <a:ext cx="2319738" cy="1531544"/>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254EE7D6-562B-C945-AA1F-66FD32BFE7EF}">
      <dsp:nvSpPr>
        <dsp:cNvPr id="0" name=""/>
        <dsp:cNvSpPr/>
      </dsp:nvSpPr>
      <dsp:spPr>
        <a:xfrm>
          <a:off x="6072728" y="3960446"/>
          <a:ext cx="2319738" cy="1531544"/>
        </a:xfrm>
        <a:prstGeom prst="roundRect">
          <a:avLst>
            <a:gd name="adj" fmla="val 10000"/>
          </a:avLst>
        </a:prstGeom>
        <a:solidFill>
          <a:schemeClr val="lt1">
            <a:alpha val="90000"/>
            <a:hueOff val="0"/>
            <a:satOff val="0"/>
            <a:lumOff val="0"/>
            <a:alphaOff val="0"/>
          </a:schemeClr>
        </a:solidFill>
        <a:ln w="508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The user interface to an IDS enables a user to view output from the system or control the behavior of the system. In some systems, the user interface may equate to a manager, director, or console component</a:t>
          </a:r>
        </a:p>
      </dsp:txBody>
      <dsp:txXfrm>
        <a:off x="6117585" y="4005303"/>
        <a:ext cx="2230024" cy="14418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51E51-6308-4642-BB6F-3245D415EF84}">
      <dsp:nvSpPr>
        <dsp:cNvPr id="0" name=""/>
        <dsp:cNvSpPr/>
      </dsp:nvSpPr>
      <dsp:spPr>
        <a:xfrm>
          <a:off x="0" y="25876"/>
          <a:ext cx="4542472" cy="4542472"/>
        </a:xfrm>
        <a:prstGeom prst="pie">
          <a:avLst>
            <a:gd name="adj1" fmla="val 5400000"/>
            <a:gd name="adj2" fmla="val 16200000"/>
          </a:avLst>
        </a:prstGeom>
        <a:solidFill>
          <a:schemeClr val="accent4">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1629DDF-0175-0844-9B21-174C12EBD890}">
      <dsp:nvSpPr>
        <dsp:cNvPr id="0" name=""/>
        <dsp:cNvSpPr/>
      </dsp:nvSpPr>
      <dsp:spPr>
        <a:xfrm>
          <a:off x="2271236" y="25876"/>
          <a:ext cx="5299550" cy="4542472"/>
        </a:xfrm>
        <a:prstGeom prst="rect">
          <a:avLst/>
        </a:prstGeom>
        <a:solidFill>
          <a:schemeClr val="lt1">
            <a:alpha val="90000"/>
            <a:hueOff val="0"/>
            <a:satOff val="0"/>
            <a:lumOff val="0"/>
            <a:alphaOff val="0"/>
          </a:schemeClr>
        </a:solidFill>
        <a:ln w="50800" cap="flat" cmpd="sng" algn="ctr">
          <a:solidFill>
            <a:schemeClr val="accent4">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 network-based ID system (NIDS) monitors the traffic on its network segment as a data source</a:t>
          </a:r>
        </a:p>
      </dsp:txBody>
      <dsp:txXfrm>
        <a:off x="2271236" y="25876"/>
        <a:ext cx="5299550" cy="1362744"/>
      </dsp:txXfrm>
    </dsp:sp>
    <dsp:sp modelId="{134BBF05-0706-CF47-BC0D-F02FDFDC348A}">
      <dsp:nvSpPr>
        <dsp:cNvPr id="0" name=""/>
        <dsp:cNvSpPr/>
      </dsp:nvSpPr>
      <dsp:spPr>
        <a:xfrm>
          <a:off x="794934" y="1388621"/>
          <a:ext cx="2952603" cy="2952603"/>
        </a:xfrm>
        <a:prstGeom prst="pie">
          <a:avLst>
            <a:gd name="adj1" fmla="val 5400000"/>
            <a:gd name="adj2" fmla="val 16200000"/>
          </a:avLst>
        </a:prstGeom>
        <a:solidFill>
          <a:schemeClr val="accent4">
            <a:hueOff val="-2628640"/>
            <a:satOff val="21807"/>
            <a:lumOff val="1147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1B5E6C6C-2461-4F47-8F02-B0ADB435DDDB}">
      <dsp:nvSpPr>
        <dsp:cNvPr id="0" name=""/>
        <dsp:cNvSpPr/>
      </dsp:nvSpPr>
      <dsp:spPr>
        <a:xfrm>
          <a:off x="2271236" y="1388621"/>
          <a:ext cx="5299550" cy="2952603"/>
        </a:xfrm>
        <a:prstGeom prst="rect">
          <a:avLst/>
        </a:prstGeom>
        <a:solidFill>
          <a:schemeClr val="lt1">
            <a:alpha val="90000"/>
            <a:hueOff val="0"/>
            <a:satOff val="0"/>
            <a:lumOff val="0"/>
            <a:alphaOff val="0"/>
          </a:schemeClr>
        </a:solidFill>
        <a:ln w="50800" cap="flat" cmpd="sng" algn="ctr">
          <a:solidFill>
            <a:schemeClr val="accent4">
              <a:hueOff val="-2628640"/>
              <a:satOff val="21807"/>
              <a:lumOff val="1147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This is generally accomplished by placing the network interface card in promiscuous mode to capture all network traffic that crosses its network segment </a:t>
          </a:r>
        </a:p>
      </dsp:txBody>
      <dsp:txXfrm>
        <a:off x="2271236" y="1388621"/>
        <a:ext cx="5299550" cy="1362740"/>
      </dsp:txXfrm>
    </dsp:sp>
    <dsp:sp modelId="{EFECDE23-05BC-304F-8233-D00440742641}">
      <dsp:nvSpPr>
        <dsp:cNvPr id="0" name=""/>
        <dsp:cNvSpPr/>
      </dsp:nvSpPr>
      <dsp:spPr>
        <a:xfrm>
          <a:off x="1589865" y="2751361"/>
          <a:ext cx="1362740" cy="1362740"/>
        </a:xfrm>
        <a:prstGeom prst="pie">
          <a:avLst>
            <a:gd name="adj1" fmla="val 5400000"/>
            <a:gd name="adj2" fmla="val 16200000"/>
          </a:avLst>
        </a:prstGeom>
        <a:solidFill>
          <a:schemeClr val="accent4">
            <a:hueOff val="-5257279"/>
            <a:satOff val="43614"/>
            <a:lumOff val="22941"/>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2C08D70A-4BF8-3D4F-8B77-26CF3C174C54}">
      <dsp:nvSpPr>
        <dsp:cNvPr id="0" name=""/>
        <dsp:cNvSpPr/>
      </dsp:nvSpPr>
      <dsp:spPr>
        <a:xfrm>
          <a:off x="2271236" y="2751361"/>
          <a:ext cx="5299550" cy="1362740"/>
        </a:xfrm>
        <a:prstGeom prst="rect">
          <a:avLst/>
        </a:prstGeom>
        <a:solidFill>
          <a:schemeClr val="lt1">
            <a:alpha val="90000"/>
            <a:hueOff val="0"/>
            <a:satOff val="0"/>
            <a:lumOff val="0"/>
            <a:alphaOff val="0"/>
          </a:schemeClr>
        </a:solidFill>
        <a:ln w="50800" cap="flat" cmpd="sng" algn="ctr">
          <a:solidFill>
            <a:schemeClr val="accent4">
              <a:hueOff val="-5257279"/>
              <a:satOff val="43614"/>
              <a:lumOff val="22941"/>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Network traffic on other segments, and traffic on other means of communication (like phone lines), can’t be monitored by a single NIDS</a:t>
          </a:r>
        </a:p>
      </dsp:txBody>
      <dsp:txXfrm>
        <a:off x="2271236" y="2751361"/>
        <a:ext cx="5299550" cy="13627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04EAF-CCA5-CE4A-BE93-2A1E0C8182BC}">
      <dsp:nvSpPr>
        <dsp:cNvPr id="0" name=""/>
        <dsp:cNvSpPr/>
      </dsp:nvSpPr>
      <dsp:spPr>
        <a:xfrm>
          <a:off x="4241" y="47736"/>
          <a:ext cx="2097863" cy="1048931"/>
        </a:xfrm>
        <a:prstGeom prst="roundRect">
          <a:avLst>
            <a:gd name="adj" fmla="val 10000"/>
          </a:avLst>
        </a:prstGeom>
        <a:solidFill>
          <a:schemeClr val="accent4">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Network-based ID involves looking at the packets on the network as they pass by some sensor</a:t>
          </a:r>
        </a:p>
      </dsp:txBody>
      <dsp:txXfrm>
        <a:off x="34963" y="78458"/>
        <a:ext cx="2036419" cy="987487"/>
      </dsp:txXfrm>
    </dsp:sp>
    <dsp:sp modelId="{E68625A9-8D9D-4D48-8E6C-5BBD02C99603}">
      <dsp:nvSpPr>
        <dsp:cNvPr id="0" name=""/>
        <dsp:cNvSpPr/>
      </dsp:nvSpPr>
      <dsp:spPr>
        <a:xfrm>
          <a:off x="4241" y="1254008"/>
          <a:ext cx="2097863" cy="1048931"/>
        </a:xfrm>
        <a:prstGeom prst="roundRect">
          <a:avLst>
            <a:gd name="adj" fmla="val 10000"/>
          </a:avLst>
        </a:prstGeom>
        <a:solidFill>
          <a:schemeClr val="accent4">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Packets are considered to be of interest if they match a signature</a:t>
          </a:r>
        </a:p>
      </dsp:txBody>
      <dsp:txXfrm>
        <a:off x="34963" y="1284730"/>
        <a:ext cx="2036419" cy="987487"/>
      </dsp:txXfrm>
    </dsp:sp>
    <dsp:sp modelId="{1D261AAF-BA59-0645-9C5F-352E00A2E7E3}">
      <dsp:nvSpPr>
        <dsp:cNvPr id="0" name=""/>
        <dsp:cNvSpPr/>
      </dsp:nvSpPr>
      <dsp:spPr>
        <a:xfrm>
          <a:off x="4241" y="2460279"/>
          <a:ext cx="2097863" cy="1048931"/>
        </a:xfrm>
        <a:prstGeom prst="roundRect">
          <a:avLst>
            <a:gd name="adj" fmla="val 10000"/>
          </a:avLst>
        </a:prstGeom>
        <a:solidFill>
          <a:schemeClr val="accent4">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Three primary types of signatures are: </a:t>
          </a:r>
        </a:p>
      </dsp:txBody>
      <dsp:txXfrm>
        <a:off x="34963" y="2491001"/>
        <a:ext cx="2036419" cy="987487"/>
      </dsp:txXfrm>
    </dsp:sp>
    <dsp:sp modelId="{C78BCA30-1925-D74D-B932-72CD84C2FF6A}">
      <dsp:nvSpPr>
        <dsp:cNvPr id="0" name=""/>
        <dsp:cNvSpPr/>
      </dsp:nvSpPr>
      <dsp:spPr>
        <a:xfrm rot="18289469">
          <a:off x="1786957" y="2361790"/>
          <a:ext cx="1469440" cy="39638"/>
        </a:xfrm>
        <a:custGeom>
          <a:avLst/>
          <a:gdLst/>
          <a:ahLst/>
          <a:cxnLst/>
          <a:rect l="0" t="0" r="0" b="0"/>
          <a:pathLst>
            <a:path>
              <a:moveTo>
                <a:pt x="0" y="19819"/>
              </a:moveTo>
              <a:lnTo>
                <a:pt x="1469440" y="19819"/>
              </a:lnTo>
            </a:path>
          </a:pathLst>
        </a:custGeom>
        <a:noFill/>
        <a:ln w="50800" cap="flat" cmpd="sng" algn="ctr">
          <a:solidFill>
            <a:schemeClr val="accent6">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84941" y="2344873"/>
        <a:ext cx="73472" cy="73472"/>
      </dsp:txXfrm>
    </dsp:sp>
    <dsp:sp modelId="{D24665F3-F304-8A4A-9BBB-D81DD8EBF5A6}">
      <dsp:nvSpPr>
        <dsp:cNvPr id="0" name=""/>
        <dsp:cNvSpPr/>
      </dsp:nvSpPr>
      <dsp:spPr>
        <a:xfrm>
          <a:off x="2941249" y="1254008"/>
          <a:ext cx="2097863" cy="1048931"/>
        </a:xfrm>
        <a:prstGeom prst="roundRect">
          <a:avLst>
            <a:gd name="adj" fmla="val 10000"/>
          </a:avLst>
        </a:prstGeom>
        <a:solidFill>
          <a:schemeClr val="accent6">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String signatures</a:t>
          </a:r>
        </a:p>
      </dsp:txBody>
      <dsp:txXfrm>
        <a:off x="2971971" y="1284730"/>
        <a:ext cx="2036419" cy="987487"/>
      </dsp:txXfrm>
    </dsp:sp>
    <dsp:sp modelId="{4C6DE1BF-A949-F34C-B967-209923EB08C8}">
      <dsp:nvSpPr>
        <dsp:cNvPr id="0" name=""/>
        <dsp:cNvSpPr/>
      </dsp:nvSpPr>
      <dsp:spPr>
        <a:xfrm>
          <a:off x="5039113" y="1758654"/>
          <a:ext cx="839145" cy="39638"/>
        </a:xfrm>
        <a:custGeom>
          <a:avLst/>
          <a:gdLst/>
          <a:ahLst/>
          <a:cxnLst/>
          <a:rect l="0" t="0" r="0" b="0"/>
          <a:pathLst>
            <a:path>
              <a:moveTo>
                <a:pt x="0" y="19819"/>
              </a:moveTo>
              <a:lnTo>
                <a:pt x="839145" y="19819"/>
              </a:lnTo>
            </a:path>
          </a:pathLst>
        </a:custGeom>
        <a:noFill/>
        <a:ln w="50800" cap="flat" cmpd="sng" algn="ctr">
          <a:solidFill>
            <a:schemeClr val="accent1">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7707" y="1757495"/>
        <a:ext cx="41957" cy="41957"/>
      </dsp:txXfrm>
    </dsp:sp>
    <dsp:sp modelId="{6C3EB578-E737-A749-BABD-3F6F07212EBA}">
      <dsp:nvSpPr>
        <dsp:cNvPr id="0" name=""/>
        <dsp:cNvSpPr/>
      </dsp:nvSpPr>
      <dsp:spPr>
        <a:xfrm>
          <a:off x="5878258" y="1254008"/>
          <a:ext cx="2097863" cy="1048931"/>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Look for a text string that indicates a possible attack</a:t>
          </a:r>
        </a:p>
      </dsp:txBody>
      <dsp:txXfrm>
        <a:off x="5908980" y="1284730"/>
        <a:ext cx="2036419" cy="987487"/>
      </dsp:txXfrm>
    </dsp:sp>
    <dsp:sp modelId="{B20AF97C-9441-C948-98E9-FFAFD169C446}">
      <dsp:nvSpPr>
        <dsp:cNvPr id="0" name=""/>
        <dsp:cNvSpPr/>
      </dsp:nvSpPr>
      <dsp:spPr>
        <a:xfrm>
          <a:off x="2102104" y="2964925"/>
          <a:ext cx="839145" cy="39638"/>
        </a:xfrm>
        <a:custGeom>
          <a:avLst/>
          <a:gdLst/>
          <a:ahLst/>
          <a:cxnLst/>
          <a:rect l="0" t="0" r="0" b="0"/>
          <a:pathLst>
            <a:path>
              <a:moveTo>
                <a:pt x="0" y="19819"/>
              </a:moveTo>
              <a:lnTo>
                <a:pt x="839145" y="19819"/>
              </a:lnTo>
            </a:path>
          </a:pathLst>
        </a:custGeom>
        <a:noFill/>
        <a:ln w="50800" cap="flat" cmpd="sng" algn="ctr">
          <a:solidFill>
            <a:schemeClr val="accent6">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00698" y="2963766"/>
        <a:ext cx="41957" cy="41957"/>
      </dsp:txXfrm>
    </dsp:sp>
    <dsp:sp modelId="{09819CB6-4E91-F84E-9BC7-DE96FC6C9307}">
      <dsp:nvSpPr>
        <dsp:cNvPr id="0" name=""/>
        <dsp:cNvSpPr/>
      </dsp:nvSpPr>
      <dsp:spPr>
        <a:xfrm>
          <a:off x="2941249" y="2460279"/>
          <a:ext cx="2097863" cy="1048931"/>
        </a:xfrm>
        <a:prstGeom prst="roundRect">
          <a:avLst>
            <a:gd name="adj" fmla="val 10000"/>
          </a:avLst>
        </a:prstGeom>
        <a:solidFill>
          <a:schemeClr val="accent6">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Port signatures</a:t>
          </a:r>
        </a:p>
      </dsp:txBody>
      <dsp:txXfrm>
        <a:off x="2971971" y="2491001"/>
        <a:ext cx="2036419" cy="987487"/>
      </dsp:txXfrm>
    </dsp:sp>
    <dsp:sp modelId="{3EED78BE-C6CB-0A45-BD47-E927C7F93B37}">
      <dsp:nvSpPr>
        <dsp:cNvPr id="0" name=""/>
        <dsp:cNvSpPr/>
      </dsp:nvSpPr>
      <dsp:spPr>
        <a:xfrm>
          <a:off x="5039113" y="2964925"/>
          <a:ext cx="839145" cy="39638"/>
        </a:xfrm>
        <a:custGeom>
          <a:avLst/>
          <a:gdLst/>
          <a:ahLst/>
          <a:cxnLst/>
          <a:rect l="0" t="0" r="0" b="0"/>
          <a:pathLst>
            <a:path>
              <a:moveTo>
                <a:pt x="0" y="19819"/>
              </a:moveTo>
              <a:lnTo>
                <a:pt x="839145" y="19819"/>
              </a:lnTo>
            </a:path>
          </a:pathLst>
        </a:custGeom>
        <a:noFill/>
        <a:ln w="50800" cap="flat" cmpd="sng" algn="ctr">
          <a:solidFill>
            <a:schemeClr val="accent1">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7707" y="2963766"/>
        <a:ext cx="41957" cy="41957"/>
      </dsp:txXfrm>
    </dsp:sp>
    <dsp:sp modelId="{AA460350-78C9-1D45-9FB6-34DF98D34407}">
      <dsp:nvSpPr>
        <dsp:cNvPr id="0" name=""/>
        <dsp:cNvSpPr/>
      </dsp:nvSpPr>
      <dsp:spPr>
        <a:xfrm>
          <a:off x="5878258" y="2460279"/>
          <a:ext cx="2097863" cy="1048931"/>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Watch for connection attempts to well known, frequently attacked ports</a:t>
          </a:r>
        </a:p>
      </dsp:txBody>
      <dsp:txXfrm>
        <a:off x="5908980" y="2491001"/>
        <a:ext cx="2036419" cy="987487"/>
      </dsp:txXfrm>
    </dsp:sp>
    <dsp:sp modelId="{01DD3789-6410-E44B-B89A-EC1D737BB6F9}">
      <dsp:nvSpPr>
        <dsp:cNvPr id="0" name=""/>
        <dsp:cNvSpPr/>
      </dsp:nvSpPr>
      <dsp:spPr>
        <a:xfrm rot="3310531">
          <a:off x="1786957" y="3568061"/>
          <a:ext cx="1469440" cy="39638"/>
        </a:xfrm>
        <a:custGeom>
          <a:avLst/>
          <a:gdLst/>
          <a:ahLst/>
          <a:cxnLst/>
          <a:rect l="0" t="0" r="0" b="0"/>
          <a:pathLst>
            <a:path>
              <a:moveTo>
                <a:pt x="0" y="19819"/>
              </a:moveTo>
              <a:lnTo>
                <a:pt x="1469440" y="19819"/>
              </a:lnTo>
            </a:path>
          </a:pathLst>
        </a:custGeom>
        <a:noFill/>
        <a:ln w="50800" cap="flat" cmpd="sng" algn="ctr">
          <a:solidFill>
            <a:schemeClr val="accent6">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84941" y="3551144"/>
        <a:ext cx="73472" cy="73472"/>
      </dsp:txXfrm>
    </dsp:sp>
    <dsp:sp modelId="{C7A64E98-04FA-AC45-8580-60AA76953B37}">
      <dsp:nvSpPr>
        <dsp:cNvPr id="0" name=""/>
        <dsp:cNvSpPr/>
      </dsp:nvSpPr>
      <dsp:spPr>
        <a:xfrm>
          <a:off x="2941249" y="3666550"/>
          <a:ext cx="2097863" cy="1048931"/>
        </a:xfrm>
        <a:prstGeom prst="roundRect">
          <a:avLst>
            <a:gd name="adj" fmla="val 10000"/>
          </a:avLst>
        </a:prstGeom>
        <a:solidFill>
          <a:schemeClr val="accent6">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Header condition signatures</a:t>
          </a:r>
        </a:p>
      </dsp:txBody>
      <dsp:txXfrm>
        <a:off x="2971971" y="3697272"/>
        <a:ext cx="2036419" cy="987487"/>
      </dsp:txXfrm>
    </dsp:sp>
    <dsp:sp modelId="{EA9AACF1-8ABC-C941-8B10-1CE6A52EB5D5}">
      <dsp:nvSpPr>
        <dsp:cNvPr id="0" name=""/>
        <dsp:cNvSpPr/>
      </dsp:nvSpPr>
      <dsp:spPr>
        <a:xfrm>
          <a:off x="5039113" y="4171197"/>
          <a:ext cx="839145" cy="39638"/>
        </a:xfrm>
        <a:custGeom>
          <a:avLst/>
          <a:gdLst/>
          <a:ahLst/>
          <a:cxnLst/>
          <a:rect l="0" t="0" r="0" b="0"/>
          <a:pathLst>
            <a:path>
              <a:moveTo>
                <a:pt x="0" y="19819"/>
              </a:moveTo>
              <a:lnTo>
                <a:pt x="839145" y="19819"/>
              </a:lnTo>
            </a:path>
          </a:pathLst>
        </a:custGeom>
        <a:noFill/>
        <a:ln w="50800" cap="flat" cmpd="sng" algn="ctr">
          <a:solidFill>
            <a:schemeClr val="accent1">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7707" y="4170037"/>
        <a:ext cx="41957" cy="41957"/>
      </dsp:txXfrm>
    </dsp:sp>
    <dsp:sp modelId="{4EA8D602-0CE6-EB44-805D-EE5E281B6F68}">
      <dsp:nvSpPr>
        <dsp:cNvPr id="0" name=""/>
        <dsp:cNvSpPr/>
      </dsp:nvSpPr>
      <dsp:spPr>
        <a:xfrm>
          <a:off x="5878258" y="3666550"/>
          <a:ext cx="2097863" cy="1048931"/>
        </a:xfrm>
        <a:prstGeom prst="roundRect">
          <a:avLst>
            <a:gd name="adj" fmla="val 10000"/>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Watch for dangerous or illogical combinations in packet headers</a:t>
          </a:r>
        </a:p>
      </dsp:txBody>
      <dsp:txXfrm>
        <a:off x="5908980" y="3697272"/>
        <a:ext cx="2036419" cy="9874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1D43F-6E41-3B40-9383-77BB9782540C}">
      <dsp:nvSpPr>
        <dsp:cNvPr id="0" name=""/>
        <dsp:cNvSpPr/>
      </dsp:nvSpPr>
      <dsp:spPr>
        <a:xfrm>
          <a:off x="-5385419" y="-824673"/>
          <a:ext cx="6412566" cy="6412566"/>
        </a:xfrm>
        <a:prstGeom prst="blockArc">
          <a:avLst>
            <a:gd name="adj1" fmla="val 18900000"/>
            <a:gd name="adj2" fmla="val 2700000"/>
            <a:gd name="adj3" fmla="val 337"/>
          </a:avLst>
        </a:prstGeom>
        <a:noFill/>
        <a:ln w="50800" cap="flat" cmpd="sng" algn="ctr">
          <a:solidFill>
            <a:schemeClr val="accent2">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7F4B8EC-0673-BD4E-A923-35D18D6B70BF}">
      <dsp:nvSpPr>
        <dsp:cNvPr id="0" name=""/>
        <dsp:cNvSpPr/>
      </dsp:nvSpPr>
      <dsp:spPr>
        <a:xfrm>
          <a:off x="537746" y="366196"/>
          <a:ext cx="6966810" cy="732773"/>
        </a:xfrm>
        <a:prstGeom prst="rect">
          <a:avLst/>
        </a:prstGeom>
        <a:solidFill>
          <a:schemeClr val="accent2">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81639" tIns="43180" rIns="43180" bIns="43180" numCol="1" spcCol="1270" anchor="ctr" anchorCtr="0">
          <a:noAutofit/>
        </a:bodyPr>
        <a:lstStyle/>
        <a:p>
          <a:pPr marL="0" lvl="0" indent="0" algn="l" defTabSz="755650">
            <a:lnSpc>
              <a:spcPct val="90000"/>
            </a:lnSpc>
            <a:spcBef>
              <a:spcPct val="0"/>
            </a:spcBef>
            <a:spcAft>
              <a:spcPct val="35000"/>
            </a:spcAft>
            <a:buNone/>
          </a:pPr>
          <a:r>
            <a:rPr lang="en-US" sz="1700" i="1" kern="1200" dirty="0">
              <a:solidFill>
                <a:schemeClr val="tx1"/>
              </a:solidFill>
            </a:rPr>
            <a:t>Payload </a:t>
          </a:r>
          <a:r>
            <a:rPr lang="en-US" sz="1700" kern="1200" dirty="0">
              <a:solidFill>
                <a:schemeClr val="tx1"/>
              </a:solidFill>
            </a:rPr>
            <a:t>refers to the data encapsulated within packets that has meaning to endpoint applications</a:t>
          </a:r>
        </a:p>
      </dsp:txBody>
      <dsp:txXfrm>
        <a:off x="537746" y="366196"/>
        <a:ext cx="6966810" cy="732773"/>
      </dsp:txXfrm>
    </dsp:sp>
    <dsp:sp modelId="{41C43D9C-1CF3-6C42-A6C3-C3142E4A88CF}">
      <dsp:nvSpPr>
        <dsp:cNvPr id="0" name=""/>
        <dsp:cNvSpPr/>
      </dsp:nvSpPr>
      <dsp:spPr>
        <a:xfrm>
          <a:off x="79762" y="274599"/>
          <a:ext cx="915967" cy="915967"/>
        </a:xfrm>
        <a:prstGeom prst="ellipse">
          <a:avLst/>
        </a:prstGeom>
        <a:solidFill>
          <a:schemeClr val="lt1">
            <a:hueOff val="0"/>
            <a:satOff val="0"/>
            <a:lumOff val="0"/>
            <a:alphaOff val="0"/>
          </a:schemeClr>
        </a:solidFill>
        <a:ln w="50800" cap="flat" cmpd="sng" algn="ctr">
          <a:solidFill>
            <a:schemeClr val="accent2">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1D6B9FCA-F14B-364D-898F-B7C4D77388B7}">
      <dsp:nvSpPr>
        <dsp:cNvPr id="0" name=""/>
        <dsp:cNvSpPr/>
      </dsp:nvSpPr>
      <dsp:spPr>
        <a:xfrm>
          <a:off x="957862" y="1465547"/>
          <a:ext cx="6546694" cy="732773"/>
        </a:xfrm>
        <a:prstGeom prst="rect">
          <a:avLst/>
        </a:prstGeom>
        <a:solidFill>
          <a:schemeClr val="accent3">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81639"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rPr>
            <a:t>Payload analysis is a real-time or near-real-time activity</a:t>
          </a:r>
        </a:p>
      </dsp:txBody>
      <dsp:txXfrm>
        <a:off x="957862" y="1465547"/>
        <a:ext cx="6546694" cy="732773"/>
      </dsp:txXfrm>
    </dsp:sp>
    <dsp:sp modelId="{FA65A107-1B16-6B44-9B86-A000B810189C}">
      <dsp:nvSpPr>
        <dsp:cNvPr id="0" name=""/>
        <dsp:cNvSpPr/>
      </dsp:nvSpPr>
      <dsp:spPr>
        <a:xfrm>
          <a:off x="499878" y="1373950"/>
          <a:ext cx="915967" cy="915967"/>
        </a:xfrm>
        <a:prstGeom prst="ellipse">
          <a:avLst/>
        </a:prstGeom>
        <a:solidFill>
          <a:schemeClr val="lt1">
            <a:hueOff val="0"/>
            <a:satOff val="0"/>
            <a:lumOff val="0"/>
            <a:alphaOff val="0"/>
          </a:schemeClr>
        </a:solidFill>
        <a:ln w="50800" cap="flat" cmpd="sng" algn="ctr">
          <a:solidFill>
            <a:schemeClr val="accent3">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6DE3C5F4-4B81-7A42-A006-51F4BDCD7BDE}">
      <dsp:nvSpPr>
        <dsp:cNvPr id="0" name=""/>
        <dsp:cNvSpPr/>
      </dsp:nvSpPr>
      <dsp:spPr>
        <a:xfrm>
          <a:off x="957862" y="2564898"/>
          <a:ext cx="6546694" cy="732773"/>
        </a:xfrm>
        <a:prstGeom prst="rect">
          <a:avLst/>
        </a:prstGeom>
        <a:solidFill>
          <a:schemeClr val="accent4">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81639"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rPr>
            <a:t>It involves looking for known malicious payloads or looking for payload patterns that are anomalous</a:t>
          </a:r>
        </a:p>
      </dsp:txBody>
      <dsp:txXfrm>
        <a:off x="957862" y="2564898"/>
        <a:ext cx="6546694" cy="732773"/>
      </dsp:txXfrm>
    </dsp:sp>
    <dsp:sp modelId="{E0996E73-9D54-3C43-934A-43A5A882549D}">
      <dsp:nvSpPr>
        <dsp:cNvPr id="0" name=""/>
        <dsp:cNvSpPr/>
      </dsp:nvSpPr>
      <dsp:spPr>
        <a:xfrm>
          <a:off x="499878" y="2473301"/>
          <a:ext cx="915967" cy="915967"/>
        </a:xfrm>
        <a:prstGeom prst="ellipse">
          <a:avLst/>
        </a:prstGeom>
        <a:solidFill>
          <a:schemeClr val="lt1">
            <a:hueOff val="0"/>
            <a:satOff val="0"/>
            <a:lumOff val="0"/>
            <a:alphaOff val="0"/>
          </a:schemeClr>
        </a:solidFill>
        <a:ln w="50800" cap="flat" cmpd="sng" algn="ctr">
          <a:solidFill>
            <a:schemeClr val="accent4">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 modelId="{132AC7A9-DF99-044B-9125-7C514A3704C5}">
      <dsp:nvSpPr>
        <dsp:cNvPr id="0" name=""/>
        <dsp:cNvSpPr/>
      </dsp:nvSpPr>
      <dsp:spPr>
        <a:xfrm>
          <a:off x="537746" y="3664249"/>
          <a:ext cx="6966810" cy="732773"/>
        </a:xfrm>
        <a:prstGeom prst="rect">
          <a:avLst/>
        </a:prstGeom>
        <a:solidFill>
          <a:schemeClr val="accent5">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581639"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tx1"/>
              </a:solidFill>
            </a:rPr>
            <a:t>One useful technique for payload analysis is the use of a sandbox environment, which quarantines the payload until the analysis is done</a:t>
          </a:r>
        </a:p>
      </dsp:txBody>
      <dsp:txXfrm>
        <a:off x="537746" y="3664249"/>
        <a:ext cx="6966810" cy="732773"/>
      </dsp:txXfrm>
    </dsp:sp>
    <dsp:sp modelId="{038749A6-674E-534F-A450-014C8D05A3E0}">
      <dsp:nvSpPr>
        <dsp:cNvPr id="0" name=""/>
        <dsp:cNvSpPr/>
      </dsp:nvSpPr>
      <dsp:spPr>
        <a:xfrm>
          <a:off x="79762" y="3572652"/>
          <a:ext cx="915967" cy="915967"/>
        </a:xfrm>
        <a:prstGeom prst="ellipse">
          <a:avLst/>
        </a:prstGeom>
        <a:solidFill>
          <a:schemeClr val="lt1">
            <a:hueOff val="0"/>
            <a:satOff val="0"/>
            <a:lumOff val="0"/>
            <a:alphaOff val="0"/>
          </a:schemeClr>
        </a:solidFill>
        <a:ln w="50800" cap="flat" cmpd="sng" algn="ctr">
          <a:solidFill>
            <a:schemeClr val="accent5">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819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819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819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64C2EC6D-5249-C34B-B63B-202323D295D6}"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A597342B-8AE1-B34D-BBA5-CCBFD7D5E8F6}"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E26E1FC6-D2C9-EC40-897D-3551EC57662E}" type="slidenum">
              <a:rPr lang="en-AU">
                <a:latin typeface="Arial" pitchFamily="-84" charset="0"/>
              </a:rPr>
              <a:pPr/>
              <a:t>1</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Chapter 21 – “</a:t>
            </a:r>
            <a:r>
              <a:rPr lang="en-AU" baseline="0" dirty="0">
                <a:latin typeface="Arial" pitchFamily="-84" charset="0"/>
                <a:ea typeface="ＭＳ Ｐゴシック" pitchFamily="-84" charset="-128"/>
                <a:cs typeface="ＭＳ Ｐゴシック" pitchFamily="-84" charset="-128"/>
              </a:rPr>
              <a:t>Network Endpoint Security</a:t>
            </a:r>
            <a:r>
              <a:rPr lang="en-US" dirty="0">
                <a:latin typeface="Arial" pitchFamily="-84" charset="0"/>
                <a:ea typeface="ＭＳ Ｐゴシック" pitchFamily="-84" charset="-128"/>
                <a:cs typeface="ＭＳ Ｐゴシック" pitchFamily="-84" charset="-128"/>
              </a:rPr>
              <a:t>”.</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One advantage of a packet filtering firewall is its simplicity. Also, packet filters typically are transparent to users and are very fast. However, packet filters have the following weaknesses: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Because packet filter firewalls do not examine upper-layer data, they cannot prevent attacks that employ application-specific vulnerabilities or functions. For example, if a packet filter firewall cannot block specific application commands and if a packet filter firewall allows a given application, all functions available within that application will be permitted.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Because of the limited information available to the firewall, the logging functionality present in packet filter firewalls is limited. Packet filter logs normally contain the same information used to make access control decisions (source address, destination address, and traffic type).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Most packet filter firewalls do not support advanced user authentication schemes. Once again, this limitation is mostly due to the lack of upper-layer functionality by the firewall. </a:t>
            </a:r>
          </a:p>
          <a:p>
            <a:endParaRPr lang="en-US" sz="1200" kern="1200" dirty="0">
              <a:solidFill>
                <a:schemeClr val="tx1"/>
              </a:solidFill>
              <a:effectLst/>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Packet filter firewalls are generally vulnerable to attacks and exploits that take advantage of problems within the TCP/IP specification and protocol stack, such as </a:t>
            </a:r>
            <a:r>
              <a:rPr lang="en-US" sz="1200" i="1" kern="1200" dirty="0">
                <a:solidFill>
                  <a:schemeClr val="tx1"/>
                </a:solidFill>
                <a:effectLst/>
                <a:latin typeface="Arial" charset="0"/>
                <a:ea typeface="ＭＳ Ｐゴシック" pitchFamily="-107" charset="-128"/>
                <a:cs typeface="ＭＳ Ｐゴシック" pitchFamily="-107" charset="-128"/>
              </a:rPr>
              <a:t>network layer address spoofing</a:t>
            </a:r>
            <a:r>
              <a:rPr lang="en-US" sz="1200" kern="1200" dirty="0">
                <a:solidFill>
                  <a:schemeClr val="tx1"/>
                </a:solidFill>
                <a:effectLst/>
                <a:latin typeface="Arial" charset="0"/>
                <a:ea typeface="ＭＳ Ｐゴシック" pitchFamily="-107" charset="-128"/>
                <a:cs typeface="ＭＳ Ｐゴシック" pitchFamily="-107" charset="-128"/>
              </a:rPr>
              <a:t>. Many packet filter firewalls cannot detect a network packet in which the OSI Layer 3 addressing information has been altered. Spoofing attacks are generally employed by intruders to bypass the security controls implemented in a firewall platform.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Finally, due to the small number of variables used in access control decisions, packet filter firewalls are susceptible to security breaches caused by improper configurations. In other words, it is easy to accidentally configure a packet filter firewall to allow traffic types, sources, and destinations that should be denied based on an organization’s information security policy. </a:t>
            </a:r>
            <a:endParaRPr lang="en-US" dirty="0">
              <a:effectLst/>
            </a:endParaRPr>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10</a:t>
            </a:fld>
            <a:endParaRPr lang="en-AU" dirty="0"/>
          </a:p>
        </p:txBody>
      </p:sp>
    </p:spTree>
    <p:extLst>
      <p:ext uri="{BB962C8B-B14F-4D97-AF65-F5344CB8AC3E}">
        <p14:creationId xmlns:p14="http://schemas.microsoft.com/office/powerpoint/2010/main" val="4227925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Some of the attacks that can be made on packet filtering firewalls and the appropriate countermeasures are the following: </a:t>
            </a:r>
          </a:p>
          <a:p>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IP address spoofing: </a:t>
            </a:r>
            <a:r>
              <a:rPr lang="en-US" sz="1200" kern="1200" dirty="0">
                <a:solidFill>
                  <a:schemeClr val="tx1"/>
                </a:solidFill>
                <a:effectLst/>
                <a:latin typeface="Arial" charset="0"/>
                <a:ea typeface="ＭＳ Ｐゴシック" charset="-128"/>
                <a:cs typeface="+mn-cs"/>
              </a:rPr>
              <a:t>The intruder transmits packets from the outside with a source IP address field containing an address of an internal host. The attacker hopes that the use of a spoofed address will allow penetration of systems that employ simple source address security, in which packets from specific trusted internal hosts are accepted. The countermeasure is to discard packets with an inside source address if the packet arrives on an external interface. In fact, this countermeasure is often implemented at the router external to the firewall. </a:t>
            </a:r>
          </a:p>
          <a:p>
            <a:pPr lvl="1"/>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Source routing attacks: </a:t>
            </a:r>
            <a:r>
              <a:rPr lang="en-US" sz="1200" kern="1200" dirty="0">
                <a:solidFill>
                  <a:schemeClr val="tx1"/>
                </a:solidFill>
                <a:effectLst/>
                <a:latin typeface="Arial" charset="0"/>
                <a:ea typeface="ＭＳ Ｐゴシック" charset="-128"/>
                <a:cs typeface="+mn-cs"/>
              </a:rPr>
              <a:t>The source station specifies the route that a packet should take as it crosses the Internet, in the hopes that this will bypass security measures that do not analyze the source routing information. The countermeasure is to discard all packets that use this option. </a:t>
            </a:r>
          </a:p>
          <a:p>
            <a:pPr lvl="1"/>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Tiny fragment attacks: </a:t>
            </a:r>
            <a:r>
              <a:rPr lang="en-US" sz="1200" kern="1200" dirty="0">
                <a:solidFill>
                  <a:schemeClr val="tx1"/>
                </a:solidFill>
                <a:effectLst/>
                <a:latin typeface="Arial" charset="0"/>
                <a:ea typeface="ＭＳ Ｐゴシック" charset="-128"/>
                <a:cs typeface="+mn-cs"/>
              </a:rPr>
              <a:t>The intruder uses the IP fragmentation option to create extremely small fragments and force the TCP header information into a separate packet fragment. This attack is designed to circumvent filtering rules that depend on TCP header information. Typically, a packet filter will make a filtering decision on the first fragment of a packet. All subsequent fragments of that packet are filtered out solely on the basis that they are part of the packet whose first fragment was rejected. The attacker hopes that the filtering firewall examines only the first fragment and that the remaining fragments are passed through. A tiny fragment attack can be defeated by enforcing a rule that the first fragment of a packet must contain a predefined minimum amount of the transport header. If the first fragment is rejected, the filter can remember the packet and discard all subsequent fragments.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11</a:t>
            </a:fld>
            <a:endParaRPr lang="en-AU" dirty="0"/>
          </a:p>
        </p:txBody>
      </p:sp>
    </p:spTree>
    <p:extLst>
      <p:ext uri="{BB962C8B-B14F-4D97-AF65-F5344CB8AC3E}">
        <p14:creationId xmlns:p14="http://schemas.microsoft.com/office/powerpoint/2010/main" val="763984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A traditional packet filter makes filtering decisions on an individual packet basis and does not take into consideration any higher-layer context. To understand what is meant by </a:t>
            </a:r>
            <a:r>
              <a:rPr lang="en-US" sz="1200" i="1" kern="1200" dirty="0">
                <a:solidFill>
                  <a:schemeClr val="tx1"/>
                </a:solidFill>
                <a:effectLst/>
                <a:latin typeface="Arial" charset="0"/>
                <a:ea typeface="ＭＳ Ｐゴシック" pitchFamily="-107" charset="-128"/>
                <a:cs typeface="ＭＳ Ｐゴシック" pitchFamily="-107" charset="-128"/>
              </a:rPr>
              <a:t>context </a:t>
            </a:r>
            <a:r>
              <a:rPr lang="en-US" sz="1200" kern="1200" dirty="0">
                <a:solidFill>
                  <a:schemeClr val="tx1"/>
                </a:solidFill>
                <a:effectLst/>
                <a:latin typeface="Arial" charset="0"/>
                <a:ea typeface="ＭＳ Ｐゴシック" pitchFamily="-107" charset="-128"/>
                <a:cs typeface="ＭＳ Ｐゴシック" pitchFamily="-107" charset="-128"/>
              </a:rPr>
              <a:t>and why a traditional packet filter is limited with regard to context, a little background is needed. Most standardized applications that run on top of TCP follow a client/server model. For example, for the Simple Mail Transfer Protocol (SMTP), email is transmitted from a client system to a server system. The client system generates new email messages, typically from user input. The server system accepts incoming email messages and places them in the appropriate user mailboxes. SMTP operates by setting up a TCP connection between client and server, in which the TCP server port number, which identifies the SMTP server application, is 25. The TCP port number for the SMTP client is a number between 1024 and 65535 that is generated by the SMTP client.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In general, when an application that uses TCP creates a session with a remote host, it creates a TCP connection in which the TCP port number for the remote (server) application is a number less than 1024 and the TCP port number for the local (client) application is a number between 1024 and 65535. The numbers less than 1024 are the “well-known” port numbers and are assigned permanently to particular applications (e.g., 25 for server SMTP). The numbers between 1024 and 65535 are generated dynamically and have temporary significance only for the lifetime of a TCP connection.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A simple packet filtering firewall must permit inbound network traffic on all these high-numbered ports for TCP-based traffic to occur. This creates a vulnerability that can be exploited by unauthorized users.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A stateful inspection packet firewall tightens up the rules for TCP traffic by creating a directory of outbound TCP connections, as shown in Table 21.1. There is an entry for each currently established connection. The packet filter will now allow incoming traffic to high-numbered ports only for those packets that fit the profile of one of the entries in this directory.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A stateful packet inspection firewall reviews the same packet information as a packet filtering firewall, but also records information about TCP connections (Figure 21.1c). Some stateful firewalls also keep track of TCP sequence numbers to prevent attacks that depend on the sequence number, such as session hijacking. Some even inspect limited amounts of application data for some well-known protocols like FTP, IM, and SIPS commands, in order to identify and track related connections.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12</a:t>
            </a:fld>
            <a:endParaRPr lang="en-AU" dirty="0"/>
          </a:p>
        </p:txBody>
      </p:sp>
    </p:spTree>
    <p:extLst>
      <p:ext uri="{BB962C8B-B14F-4D97-AF65-F5344CB8AC3E}">
        <p14:creationId xmlns:p14="http://schemas.microsoft.com/office/powerpoint/2010/main" val="3328683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An application-level gateway, also called an </a:t>
            </a:r>
            <a:r>
              <a:rPr lang="en-US" sz="1200" b="1" kern="1200" dirty="0">
                <a:solidFill>
                  <a:schemeClr val="tx1"/>
                </a:solidFill>
                <a:effectLst/>
                <a:latin typeface="Arial" charset="0"/>
                <a:ea typeface="ＭＳ Ｐゴシック" pitchFamily="-107" charset="-128"/>
                <a:cs typeface="ＭＳ Ｐゴシック" pitchFamily="-107" charset="-128"/>
              </a:rPr>
              <a:t>application proxy</a:t>
            </a:r>
            <a:r>
              <a:rPr lang="en-US" sz="1200" kern="1200" dirty="0">
                <a:solidFill>
                  <a:schemeClr val="tx1"/>
                </a:solidFill>
                <a:effectLst/>
                <a:latin typeface="Arial" charset="0"/>
                <a:ea typeface="ＭＳ Ｐゴシック" pitchFamily="-107" charset="-128"/>
                <a:cs typeface="ＭＳ Ｐゴシック" pitchFamily="-107" charset="-128"/>
              </a:rPr>
              <a:t>, acts as a relay of application-level traffic (Figure 21.1d). The user contacts the gateway using a TCP/IP application, such as Telnet or FTP, and the gateway asks the user for the name of the remote host to be accessed. When the user responds and provides a valid user ID and authentication information, the gateway contacts the application on the remote host and relays TCP segments containing the application data between the two endpoints. If the gateway does not implement the proxy code for a specific application, the service is not supported and cannot be forwarded across the firewall. Further, the gateway can be configured to support only specific features of an application that the network administrator considers acceptable while denying all other features.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Application-level gateways tend to be more secure than packet filters. Rather than trying to deal with the numerous possible combinations that are to be allowed and forbidden at the TCP and IP level, the application-level gateway need only scrutinize a few allowable applications. In addition, it is easy to log and audit all incoming traffic at the application level.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A prime disadvantage of this type of gateway is the additional processing overhead on each connection. In effect, there are two spliced connections between the end users, with the gateway at the splice point, and the gateway must examine and forward all traffic in both directions.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13</a:t>
            </a:fld>
            <a:endParaRPr lang="en-AU" dirty="0"/>
          </a:p>
        </p:txBody>
      </p:sp>
    </p:spTree>
    <p:extLst>
      <p:ext uri="{BB962C8B-B14F-4D97-AF65-F5344CB8AC3E}">
        <p14:creationId xmlns:p14="http://schemas.microsoft.com/office/powerpoint/2010/main" val="2600929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A fourth type of firewall is the circuit-level gateway or </a:t>
            </a:r>
            <a:r>
              <a:rPr lang="en-US" sz="1200" b="1" kern="1200" dirty="0">
                <a:solidFill>
                  <a:schemeClr val="tx1"/>
                </a:solidFill>
                <a:effectLst/>
                <a:latin typeface="Arial" charset="0"/>
                <a:ea typeface="ＭＳ Ｐゴシック" pitchFamily="-107" charset="-128"/>
                <a:cs typeface="ＭＳ Ｐゴシック" pitchFamily="-107" charset="-128"/>
              </a:rPr>
              <a:t>circuit-level proxy </a:t>
            </a:r>
            <a:r>
              <a:rPr lang="en-US" sz="1200" kern="1200" dirty="0">
                <a:solidFill>
                  <a:schemeClr val="tx1"/>
                </a:solidFill>
                <a:effectLst/>
                <a:latin typeface="Arial" charset="0"/>
                <a:ea typeface="ＭＳ Ｐゴシック" pitchFamily="-107" charset="-128"/>
                <a:cs typeface="ＭＳ Ｐゴシック" pitchFamily="-107" charset="-128"/>
              </a:rPr>
              <a:t>(Figure 21.1e). This can be a stand-alone system or it can be a specialized function performed by an application-level gateway for certain applications. As with an application gateway, a circuit-level gateway does not permit an end-to-end TCP connection; rather, the gateway sets up two TCP connections, one between itself and a TCP user on an inner host and one between itself and a TCP user on an outside host. Once the two connections are established, the gateway typically relays TCP segments from one connection to the other without examining the contents. The security function consists of determining which connections will be allowed.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A typical use of circuit-level gateways is a situation in which the system administrator trusts the internal users. The gateway can be configured to support application-level or proxy service on inbound connections and circuit-level functions for outbound connections. In this configuration, the gateway can incur the processing overhead of examining incoming application data for forbidden functions but does not incur that overhead on outgoing data.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14</a:t>
            </a:fld>
            <a:endParaRPr lang="en-AU" dirty="0"/>
          </a:p>
        </p:txBody>
      </p:sp>
    </p:spTree>
    <p:extLst>
      <p:ext uri="{BB962C8B-B14F-4D97-AF65-F5344CB8AC3E}">
        <p14:creationId xmlns:p14="http://schemas.microsoft.com/office/powerpoint/2010/main" val="1171857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Figure 21.3 </a:t>
            </a:r>
            <a:r>
              <a:rPr lang="en-US" sz="1200" b="0" kern="1200" dirty="0">
                <a:solidFill>
                  <a:schemeClr val="tx1"/>
                </a:solidFill>
                <a:effectLst/>
                <a:latin typeface="Arial" charset="0"/>
                <a:ea typeface="ＭＳ Ｐゴシック" pitchFamily="-107" charset="-128"/>
                <a:cs typeface="ＭＳ Ｐゴシック" pitchFamily="-107" charset="-128"/>
              </a:rPr>
              <a:t>suggests the most common distinction, that between an internal and an external firewall. An external firewall is placed at the edge of a local or enterprise network, just inside the boundary router that connects to the Internet or some wide area network (WAN). One or more internal firewalls protect the bulk of the enterprise network. Between these two types of firewalls are one or more networked devices in a region referred to as a demilitarized zone (DMZ) network. Systems that are externally accessible but need some protections are usually located on DMZ networks. Typically, the systems in the DMZ require or foster external connectivity, such as a corporate Web site, an email server, or a domain name system (DNS) server.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kern="1200" dirty="0">
              <a:solidFill>
                <a:schemeClr val="tx1"/>
              </a:solidFill>
              <a:effectLst/>
              <a:latin typeface="Arial"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dirty="0">
                <a:solidFill>
                  <a:schemeClr val="tx1"/>
                </a:solidFill>
                <a:effectLst/>
                <a:latin typeface="Arial" charset="0"/>
                <a:ea typeface="ＭＳ Ｐゴシック" pitchFamily="-107" charset="-128"/>
                <a:cs typeface="ＭＳ Ｐゴシック" pitchFamily="-107" charset="-128"/>
              </a:rPr>
              <a:t>The external firewall provides a measure of access control and protection for the DMZ systems consistent with their need for external connectivity. The external firewall also provides a basic level of protection for the remainder of the enterprise network. In this type of configuration, internal firewalls serve three purposes: </a:t>
            </a:r>
            <a:endParaRPr lang="en-US" b="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dirty="0"/>
          </a:p>
          <a:p>
            <a:r>
              <a:rPr lang="en-US" sz="1200" b="0" kern="1200" dirty="0">
                <a:solidFill>
                  <a:schemeClr val="tx1"/>
                </a:solidFill>
                <a:effectLst/>
                <a:latin typeface="Arial" charset="0"/>
                <a:ea typeface="ＭＳ Ｐゴシック" pitchFamily="-107" charset="-128"/>
                <a:cs typeface="ＭＳ Ｐゴシック" pitchFamily="-107" charset="-128"/>
              </a:rPr>
              <a:t>1.  The internal firewall adds more stringent filtering capability, compared to the external firewall, in order to protect enterprise servers and workstations from external attack. </a:t>
            </a:r>
          </a:p>
          <a:p>
            <a:endParaRPr lang="en-US" sz="1200" b="0" kern="1200" dirty="0">
              <a:solidFill>
                <a:schemeClr val="tx1"/>
              </a:solidFill>
              <a:effectLst/>
              <a:latin typeface="Arial" charset="0"/>
              <a:ea typeface="ＭＳ Ｐゴシック" pitchFamily="-107" charset="-128"/>
              <a:cs typeface="ＭＳ Ｐゴシック" pitchFamily="-107" charset="-128"/>
            </a:endParaRPr>
          </a:p>
          <a:p>
            <a:r>
              <a:rPr lang="en-US" sz="1200" b="0" kern="1200" dirty="0">
                <a:solidFill>
                  <a:schemeClr val="tx1"/>
                </a:solidFill>
                <a:effectLst/>
                <a:latin typeface="Arial" charset="0"/>
                <a:ea typeface="ＭＳ Ｐゴシック" pitchFamily="-107" charset="-128"/>
                <a:cs typeface="ＭＳ Ｐゴシック" pitchFamily="-107" charset="-128"/>
              </a:rPr>
              <a:t>2.  The internal firewall provides two-way protection with respect to the DMZ. First, the internal firewall protects the remainder of the network from attacks launched from DMZ systems. Such attacks might originate from worms, rootkits, bots, or other malware lodged in a DMZ system. Second, an internal firewall can protect the DMZ systems from attack from the internal protected network. </a:t>
            </a:r>
          </a:p>
          <a:p>
            <a:endParaRPr lang="en-US" sz="1200" b="0" kern="1200" dirty="0">
              <a:solidFill>
                <a:schemeClr val="tx1"/>
              </a:solidFill>
              <a:effectLst/>
              <a:latin typeface="Arial" charset="0"/>
              <a:ea typeface="ＭＳ Ｐゴシック" pitchFamily="-107" charset="-128"/>
              <a:cs typeface="ＭＳ Ｐゴシック" pitchFamily="-107" charset="-128"/>
            </a:endParaRPr>
          </a:p>
          <a:p>
            <a:r>
              <a:rPr lang="en-US" sz="1200" b="0" kern="1200" dirty="0">
                <a:solidFill>
                  <a:schemeClr val="tx1"/>
                </a:solidFill>
                <a:effectLst/>
                <a:latin typeface="Arial" charset="0"/>
                <a:ea typeface="ＭＳ Ｐゴシック" pitchFamily="-107" charset="-128"/>
                <a:cs typeface="ＭＳ Ｐゴシック" pitchFamily="-107" charset="-128"/>
              </a:rPr>
              <a:t>3.  Multiple internal firewalls can be used to protect portions of the internal network from each other. For example, firewalls can be configured so that internal servers are protected from internal workstations and vice versa. A common practice is to place the DMZ on a different network interface on the external firewall from that used to access the internal networks.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15</a:t>
            </a:fld>
            <a:endParaRPr lang="en-AU" dirty="0"/>
          </a:p>
        </p:txBody>
      </p:sp>
    </p:spTree>
    <p:extLst>
      <p:ext uri="{BB962C8B-B14F-4D97-AF65-F5344CB8AC3E}">
        <p14:creationId xmlns:p14="http://schemas.microsoft.com/office/powerpoint/2010/main" val="2450950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It is useful to begin this section by defining the following terms: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Intrusion: </a:t>
            </a:r>
            <a:r>
              <a:rPr lang="en-US" sz="1200" kern="1200" dirty="0">
                <a:solidFill>
                  <a:schemeClr val="tx1"/>
                </a:solidFill>
                <a:effectLst/>
                <a:latin typeface="Arial" charset="0"/>
                <a:ea typeface="ＭＳ Ｐゴシック" pitchFamily="-107" charset="-128"/>
                <a:cs typeface="ＭＳ Ｐゴシック" pitchFamily="-107" charset="-128"/>
              </a:rPr>
              <a:t>Violations of security policy, usually characterized as attempts to affect the confidentiality, integrity, or availability of a computer or network. These violations can come from attackers accessing systems from the Internet or from authorized users of the systems who attempt to overstep their legitimate authorization levels or who use their legitimate access to the system to conduct unauthorized activity.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Intrusion detection: </a:t>
            </a:r>
            <a:r>
              <a:rPr lang="en-US" sz="1200" kern="1200" dirty="0">
                <a:solidFill>
                  <a:schemeClr val="tx1"/>
                </a:solidFill>
                <a:effectLst/>
                <a:latin typeface="Arial" charset="0"/>
                <a:ea typeface="ＭＳ Ｐゴシック" pitchFamily="-107" charset="-128"/>
                <a:cs typeface="ＭＳ Ｐゴシック" pitchFamily="-107" charset="-128"/>
              </a:rPr>
              <a:t>The process of collecting information about events occurring in a computer system or network and analyzing them for signs of intrusions.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Intrusion detection system: </a:t>
            </a:r>
            <a:r>
              <a:rPr lang="en-US" sz="1200" kern="1200" dirty="0">
                <a:solidFill>
                  <a:schemeClr val="tx1"/>
                </a:solidFill>
                <a:effectLst/>
                <a:latin typeface="Arial" charset="0"/>
                <a:ea typeface="ＭＳ Ｐゴシック" pitchFamily="-107" charset="-128"/>
                <a:cs typeface="ＭＳ Ｐゴシック" pitchFamily="-107" charset="-128"/>
              </a:rPr>
              <a:t>Hardware or software products that gather and analyze information from various areas within a computer or a network for the purpose of finding, and providing real-time or near-real-time warning of, attempts to access system resources in an unauthorized manner.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16</a:t>
            </a:fld>
            <a:endParaRPr lang="en-AU" dirty="0"/>
          </a:p>
        </p:txBody>
      </p:sp>
    </p:spTree>
    <p:extLst>
      <p:ext uri="{BB962C8B-B14F-4D97-AF65-F5344CB8AC3E}">
        <p14:creationId xmlns:p14="http://schemas.microsoft.com/office/powerpoint/2010/main" val="3146409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Intrusion detection systems (IDSs) can be classified as follows: </a:t>
            </a:r>
          </a:p>
          <a:p>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Host-based IDS: </a:t>
            </a:r>
            <a:r>
              <a:rPr lang="en-US" sz="1200" kern="1200" dirty="0">
                <a:solidFill>
                  <a:schemeClr val="tx1"/>
                </a:solidFill>
                <a:effectLst/>
                <a:latin typeface="Arial" charset="0"/>
                <a:ea typeface="ＭＳ Ｐゴシック" charset="-128"/>
                <a:cs typeface="+mn-cs"/>
              </a:rPr>
              <a:t>Monitors the characteristics of a single host and the events occurring within that host for suspicious activity. This vantage point allows host-based IDSs to determine exactly which processes and user accounts are involved in a particular attack on the OS. Furthermore, unlike network-based IDSs, host-based IDSs can more readily see the intended outcome of an attempted attack, because they can directly access and monitor the data files and system processes usually targeted by attacks. </a:t>
            </a:r>
          </a:p>
          <a:p>
            <a:pPr lvl="1"/>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Network-based IDS: </a:t>
            </a:r>
            <a:r>
              <a:rPr lang="en-US" sz="1200" kern="1200" dirty="0">
                <a:solidFill>
                  <a:schemeClr val="tx1"/>
                </a:solidFill>
                <a:effectLst/>
                <a:latin typeface="Arial" charset="0"/>
                <a:ea typeface="ＭＳ Ｐゴシック" charset="-128"/>
                <a:cs typeface="+mn-cs"/>
              </a:rPr>
              <a:t>Monitors network traffic for particular network segments or devices and analyzes network, transport, and application protocols to identify suspicious activity.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17</a:t>
            </a:fld>
            <a:endParaRPr lang="en-AU" dirty="0"/>
          </a:p>
        </p:txBody>
      </p:sp>
    </p:spTree>
    <p:extLst>
      <p:ext uri="{BB962C8B-B14F-4D97-AF65-F5344CB8AC3E}">
        <p14:creationId xmlns:p14="http://schemas.microsoft.com/office/powerpoint/2010/main" val="780755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An IDS comprises three logical components: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Sensors: </a:t>
            </a:r>
            <a:r>
              <a:rPr lang="en-US" sz="1200" kern="1200" dirty="0">
                <a:solidFill>
                  <a:schemeClr val="tx1"/>
                </a:solidFill>
                <a:effectLst/>
                <a:latin typeface="Arial" charset="0"/>
                <a:ea typeface="ＭＳ Ｐゴシック" pitchFamily="-107" charset="-128"/>
                <a:cs typeface="ＭＳ Ｐゴシック" pitchFamily="-107" charset="-128"/>
              </a:rPr>
              <a:t>Sensors are responsible for collecting data. The input for a sensor may be any part of a system that could contain evidence of an intrusion. Types of input to a sensor include network packets, log files, and system call traces. Sensors collect and forward this information to the analyzer.</a:t>
            </a:r>
          </a:p>
          <a:p>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Analyzers: </a:t>
            </a:r>
            <a:r>
              <a:rPr lang="en-US" sz="1200" kern="1200" dirty="0">
                <a:solidFill>
                  <a:schemeClr val="tx1"/>
                </a:solidFill>
                <a:effectLst/>
                <a:latin typeface="Arial" charset="0"/>
                <a:ea typeface="ＭＳ Ｐゴシック" pitchFamily="-107" charset="-128"/>
                <a:cs typeface="ＭＳ Ｐゴシック" pitchFamily="-107" charset="-128"/>
              </a:rPr>
              <a:t>Analyzers receive input from one or more sensors or from other analyzers. The analyzer is responsible for determining if an intrusion has occurred. The output of this component is an indication that an intrusion has occurred. The output may include evidence supporting the conclusion that an intrusion occurred. The analyzer may provide guidance about what actions to take as a result of the intrusion</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User interface: </a:t>
            </a:r>
            <a:r>
              <a:rPr lang="en-US" sz="1200" kern="1200" dirty="0">
                <a:solidFill>
                  <a:schemeClr val="tx1"/>
                </a:solidFill>
                <a:effectLst/>
                <a:latin typeface="Arial" charset="0"/>
                <a:ea typeface="ＭＳ Ｐゴシック" pitchFamily="-107" charset="-128"/>
                <a:cs typeface="ＭＳ Ｐゴシック" pitchFamily="-107" charset="-128"/>
              </a:rPr>
              <a:t>The user interface to an IDS enables a user to view output from the system or control the behavior of the system. In some systems, the user interface may equate to a manager, director, or console component.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18</a:t>
            </a:fld>
            <a:endParaRPr lang="en-AU" dirty="0"/>
          </a:p>
        </p:txBody>
      </p:sp>
    </p:spTree>
    <p:extLst>
      <p:ext uri="{BB962C8B-B14F-4D97-AF65-F5344CB8AC3E}">
        <p14:creationId xmlns:p14="http://schemas.microsoft.com/office/powerpoint/2010/main" val="2256974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Intrusion detection assumes that the behavior of the intruder differs from that of a legitimate user in ways that can be quantified. Of course, we cannot expect that there will be a crisp, exact distinction between an attack by an intruder and the normal use of re- sources by an authorized user. Rather, we must expect that there will be some overlap.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There are two general approaches to intrusion detection: misuse detection and anomaly detection (Figure 21.4). </a:t>
            </a:r>
          </a:p>
          <a:p>
            <a:endParaRPr lang="en-US" sz="1200" kern="1200" dirty="0">
              <a:solidFill>
                <a:schemeClr val="tx1"/>
              </a:solidFill>
              <a:effectLst/>
              <a:latin typeface="Arial"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charset="0"/>
                <a:ea typeface="ＭＳ Ｐゴシック" pitchFamily="-107" charset="-128"/>
                <a:cs typeface="ＭＳ Ｐゴシック" pitchFamily="-107" charset="-128"/>
              </a:rPr>
              <a:t>Misuse detection </a:t>
            </a:r>
            <a:r>
              <a:rPr lang="en-US" sz="1200" kern="1200" dirty="0">
                <a:solidFill>
                  <a:schemeClr val="tx1"/>
                </a:solidFill>
                <a:effectLst/>
                <a:latin typeface="Arial" charset="0"/>
                <a:ea typeface="ＭＳ Ｐゴシック" pitchFamily="-107" charset="-128"/>
                <a:cs typeface="ＭＳ Ｐゴシック" pitchFamily="-107" charset="-128"/>
              </a:rPr>
              <a:t>is based on rules that specify system events, sequences of events, or observable properties of a system that are believed to be symptomatic of security incidents. Misuse detectors use various pattern-matching algorithms, operating on large databases of attack patterns, or </a:t>
            </a:r>
            <a:r>
              <a:rPr lang="en-US" sz="1200" i="1" kern="1200" dirty="0">
                <a:solidFill>
                  <a:schemeClr val="tx1"/>
                </a:solidFill>
                <a:effectLst/>
                <a:latin typeface="Arial" charset="0"/>
                <a:ea typeface="ＭＳ Ｐゴシック" pitchFamily="-107" charset="-128"/>
                <a:cs typeface="ＭＳ Ｐゴシック" pitchFamily="-107" charset="-128"/>
              </a:rPr>
              <a:t>signatures</a:t>
            </a:r>
            <a:r>
              <a:rPr lang="en-US" sz="1200" kern="1200" dirty="0">
                <a:solidFill>
                  <a:schemeClr val="tx1"/>
                </a:solidFill>
                <a:effectLst/>
                <a:latin typeface="Arial" charset="0"/>
                <a:ea typeface="ＭＳ Ｐゴシック" pitchFamily="-107" charset="-128"/>
                <a:cs typeface="ＭＳ Ｐゴシック" pitchFamily="-107" charset="-128"/>
              </a:rPr>
              <a:t>. An advantage of misuse detection is that it is accurate and generates few false alarms. A disadvantage is that it cannot detect novel or unknown attacks.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19</a:t>
            </a:fld>
            <a:endParaRPr lang="en-AU" dirty="0"/>
          </a:p>
        </p:txBody>
      </p:sp>
    </p:spTree>
    <p:extLst>
      <p:ext uri="{BB962C8B-B14F-4D97-AF65-F5344CB8AC3E}">
        <p14:creationId xmlns:p14="http://schemas.microsoft.com/office/powerpoint/2010/main" val="3938987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This chapter focuses on security threats directed at endpoints, such as servers, workstations, and mobile devices, that are attached to an enterprise network or the Internet. Detailed discussion of the countermeasures implemented on the end-points, such as antivirus software, is beyond our scope. Instead, this chapter looks at endpoint security from a network perspective.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chapter begins with a discussion of firewalls. Firewalls can be an effective means of protecting a local system or network of systems from network-based security threats while at the same time affording access to the outside world via wide area networks and the Internet.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Section 21.2 deals with intrusion detection systems, while Section 21.3 provides an overview of malicious software. The last section discusses the important topic of distributed denial of service. </a:t>
            </a:r>
            <a:endParaRPr lang="en-US" dirty="0"/>
          </a:p>
          <a:p>
            <a:endParaRPr lang="en-US" dirty="0">
              <a:latin typeface="Arial" pitchFamily="-84" charset="0"/>
              <a:ea typeface="ＭＳ Ｐゴシック" pitchFamily="-84" charset="-128"/>
              <a:cs typeface="ＭＳ Ｐゴシック" pitchFamily="-84" charset="-128"/>
            </a:endParaRPr>
          </a:p>
        </p:txBody>
      </p:sp>
      <p:sp>
        <p:nvSpPr>
          <p:cNvPr id="32772" name="Slide Number Placeholder 3"/>
          <p:cNvSpPr>
            <a:spLocks noGrp="1"/>
          </p:cNvSpPr>
          <p:nvPr>
            <p:ph type="sldNum" sz="quarter" idx="5"/>
          </p:nvPr>
        </p:nvSpPr>
        <p:spPr>
          <a:noFill/>
        </p:spPr>
        <p:txBody>
          <a:bodyPr/>
          <a:lstStyle/>
          <a:p>
            <a:fld id="{D2C26A60-DE3E-EF42-8057-6143E9FC34B9}" type="slidenum">
              <a:rPr lang="en-AU" smtClean="0">
                <a:latin typeface="Arial" pitchFamily="-84" charset="0"/>
              </a:rPr>
              <a:pPr/>
              <a:t>2</a:t>
            </a:fld>
            <a:endParaRPr lang="en-AU" dirty="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charset="0"/>
                <a:ea typeface="ＭＳ Ｐゴシック" pitchFamily="-107" charset="-128"/>
                <a:cs typeface="ＭＳ Ｐゴシック" pitchFamily="-107" charset="-128"/>
              </a:rPr>
              <a:t>Anomaly detection </a:t>
            </a:r>
            <a:r>
              <a:rPr lang="en-US" sz="1200" kern="1200" dirty="0">
                <a:solidFill>
                  <a:schemeClr val="tx1"/>
                </a:solidFill>
                <a:effectLst/>
                <a:latin typeface="Arial" charset="0"/>
                <a:ea typeface="ＭＳ Ｐゴシック" pitchFamily="-107" charset="-128"/>
                <a:cs typeface="ＭＳ Ｐゴシック" pitchFamily="-107" charset="-128"/>
              </a:rPr>
              <a:t>searches for activity that is different from the normal behavior of system entities and system resources. An advantage of anomaly detection is that it is able to detect previously unknown attacks based on an audit of activity. A disadvantage is that there is a significant trade-off between false positives and false negatives. Figure 21.5 suggests, in abstract terms, the nature of the task confronting the designer of an anomaly detection system. Although the typical behavior of an intruder differs from the typical behavior of an authorized user, there is an overlap in these behaviors. Thus, a loose interpretation of intruder behavior, which will catch more intruders, will also lead to a number of </a:t>
            </a:r>
            <a:r>
              <a:rPr lang="en-US" sz="1200" b="1" kern="1200" dirty="0">
                <a:solidFill>
                  <a:schemeClr val="tx1"/>
                </a:solidFill>
                <a:effectLst/>
                <a:latin typeface="Arial" charset="0"/>
                <a:ea typeface="ＭＳ Ｐゴシック" pitchFamily="-107" charset="-128"/>
                <a:cs typeface="ＭＳ Ｐゴシック" pitchFamily="-107" charset="-128"/>
              </a:rPr>
              <a:t>false positives</a:t>
            </a:r>
            <a:r>
              <a:rPr lang="en-US" sz="1200" kern="1200" dirty="0">
                <a:solidFill>
                  <a:schemeClr val="tx1"/>
                </a:solidFill>
                <a:effectLst/>
                <a:latin typeface="Arial" charset="0"/>
                <a:ea typeface="ＭＳ Ｐゴシック" pitchFamily="-107" charset="-128"/>
                <a:cs typeface="ＭＳ Ｐゴシック" pitchFamily="-107" charset="-128"/>
              </a:rPr>
              <a:t>, or authorized users identified as intruders. On the other hand, an attempt to limit false positives by a tight interpretation of intruder behavior will lead to an increase in </a:t>
            </a:r>
            <a:r>
              <a:rPr lang="en-US" sz="1200" b="1" kern="1200" dirty="0">
                <a:solidFill>
                  <a:schemeClr val="tx1"/>
                </a:solidFill>
                <a:effectLst/>
                <a:latin typeface="Arial" charset="0"/>
                <a:ea typeface="ＭＳ Ｐゴシック" pitchFamily="-107" charset="-128"/>
                <a:cs typeface="ＭＳ Ｐゴシック" pitchFamily="-107" charset="-128"/>
              </a:rPr>
              <a:t>false negatives</a:t>
            </a:r>
            <a:r>
              <a:rPr lang="en-US" sz="1200" kern="1200" dirty="0">
                <a:solidFill>
                  <a:schemeClr val="tx1"/>
                </a:solidFill>
                <a:effectLst/>
                <a:latin typeface="Arial" charset="0"/>
                <a:ea typeface="ＭＳ Ｐゴシック" pitchFamily="-107" charset="-128"/>
                <a:cs typeface="ＭＳ Ｐゴシック" pitchFamily="-107" charset="-128"/>
              </a:rPr>
              <a:t>, or intruders not identified as intruders. Thus, there is an element of compromise and art in the practice of anomaly detection.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20</a:t>
            </a:fld>
            <a:endParaRPr lang="en-AU" dirty="0"/>
          </a:p>
        </p:txBody>
      </p:sp>
    </p:spTree>
    <p:extLst>
      <p:ext uri="{BB962C8B-B14F-4D97-AF65-F5344CB8AC3E}">
        <p14:creationId xmlns:p14="http://schemas.microsoft.com/office/powerpoint/2010/main" val="19847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Table 21.2 clarifies the relationship between the terms false positive, true positive, false negative, and true negative.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21</a:t>
            </a:fld>
            <a:endParaRPr lang="en-AU" dirty="0"/>
          </a:p>
        </p:txBody>
      </p:sp>
    </p:spTree>
    <p:extLst>
      <p:ext uri="{BB962C8B-B14F-4D97-AF65-F5344CB8AC3E}">
        <p14:creationId xmlns:p14="http://schemas.microsoft.com/office/powerpoint/2010/main" val="3646342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Host-based IDSs add a specialized layer of security software to vulnerable or sensitive systems; examples include database servers and administrative systems. The host-based IDS monitors activity on the system in a variety of ways to detect suspicious behavior. In some cases, an IDS can halt an attack before any damage is done, but its primary purpose is to detect intrusions, log suspicious events, and send alerts.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primary benefit of a host-based IDS is that it can detect both external and internal intrusions, something that is not possible either with network-based IDSs or firewalls.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Host-based IDSs use one or a combination of anomaly and misuse protection. For anomaly detection, two common strategies are: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Threshold detection: </a:t>
            </a:r>
            <a:r>
              <a:rPr lang="en-US" sz="1200" kern="1200" dirty="0">
                <a:solidFill>
                  <a:schemeClr val="tx1"/>
                </a:solidFill>
                <a:effectLst/>
                <a:latin typeface="Arial" charset="0"/>
                <a:ea typeface="ＭＳ Ｐゴシック" pitchFamily="-107" charset="-128"/>
                <a:cs typeface="ＭＳ Ｐゴシック" pitchFamily="-107" charset="-128"/>
              </a:rPr>
              <a:t>This approach involves defining thresholds, independent of user, for the frequency of occurrence of various events.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Profile based: </a:t>
            </a:r>
            <a:r>
              <a:rPr lang="en-US" sz="1200" kern="1200" dirty="0">
                <a:solidFill>
                  <a:schemeClr val="tx1"/>
                </a:solidFill>
                <a:effectLst/>
                <a:latin typeface="Arial" charset="0"/>
                <a:ea typeface="ＭＳ Ｐゴシック" pitchFamily="-107" charset="-128"/>
                <a:cs typeface="ＭＳ Ｐゴシック" pitchFamily="-107" charset="-128"/>
              </a:rPr>
              <a:t>A profile of the activity of each user is developed and used to detect changes in the behavior of individual accounts.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22</a:t>
            </a:fld>
            <a:endParaRPr lang="en-AU" dirty="0"/>
          </a:p>
        </p:txBody>
      </p:sp>
    </p:spTree>
    <p:extLst>
      <p:ext uri="{BB962C8B-B14F-4D97-AF65-F5344CB8AC3E}">
        <p14:creationId xmlns:p14="http://schemas.microsoft.com/office/powerpoint/2010/main" val="587835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A network-based ID system (NIDS) monitors the traffic on its network segment as a data source. This is generally accomplished by placing the network interface card in promiscuous mode to capture all network traffic that crosses its network segment. Network traffic on other segments, and traffic on other means of communication (like phone lines), can’t be monitored by a single NIDS.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23</a:t>
            </a:fld>
            <a:endParaRPr lang="en-AU" dirty="0"/>
          </a:p>
        </p:txBody>
      </p:sp>
    </p:spTree>
    <p:extLst>
      <p:ext uri="{BB962C8B-B14F-4D97-AF65-F5344CB8AC3E}">
        <p14:creationId xmlns:p14="http://schemas.microsoft.com/office/powerpoint/2010/main" val="1281651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Network-based ID involves looking at the packets on the network as they pass by some sensor. Packets are considered to be of interest if they match a signature. Three primary types of signatures are string signatures, port signatures, and header condition signatures.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String signatures look for a text string that indicates a possible attack. An example string signature for UNIX might be “cat “+ +” 7/.</a:t>
            </a:r>
            <a:r>
              <a:rPr lang="en-US" sz="1200" kern="1200" dirty="0" err="1">
                <a:solidFill>
                  <a:schemeClr val="tx1"/>
                </a:solidFill>
                <a:effectLst/>
                <a:latin typeface="Arial" charset="0"/>
                <a:ea typeface="ＭＳ Ｐゴシック" pitchFamily="-107" charset="-128"/>
                <a:cs typeface="ＭＳ Ｐゴシック" pitchFamily="-107" charset="-128"/>
              </a:rPr>
              <a:t>rhosts</a:t>
            </a:r>
            <a:r>
              <a:rPr lang="en-US" sz="1200" kern="1200" dirty="0">
                <a:solidFill>
                  <a:schemeClr val="tx1"/>
                </a:solidFill>
                <a:effectLst/>
                <a:latin typeface="Arial" charset="0"/>
                <a:ea typeface="ＭＳ Ｐゴシック" pitchFamily="-107" charset="-128"/>
                <a:cs typeface="ＭＳ Ｐゴシック" pitchFamily="-107" charset="-128"/>
              </a:rPr>
              <a:t>”, which if successful, might cause a UNIX system to become extremely vulnerable to network attack. To refine the string signature to reduce the number of false positives, it may be necessary to use a compound string signature. A compound string signature for a common Web server attack might be “</a:t>
            </a:r>
            <a:r>
              <a:rPr lang="en-US" sz="1200" kern="1200" dirty="0" err="1">
                <a:solidFill>
                  <a:schemeClr val="tx1"/>
                </a:solidFill>
                <a:effectLst/>
                <a:latin typeface="Arial" charset="0"/>
                <a:ea typeface="ＭＳ Ｐゴシック" pitchFamily="-107" charset="-128"/>
                <a:cs typeface="ＭＳ Ｐゴシック" pitchFamily="-107" charset="-128"/>
              </a:rPr>
              <a:t>cgi</a:t>
            </a:r>
            <a:r>
              <a:rPr lang="en-US" sz="1200" kern="1200" dirty="0">
                <a:solidFill>
                  <a:schemeClr val="tx1"/>
                </a:solidFill>
                <a:effectLst/>
                <a:latin typeface="Arial" charset="0"/>
                <a:ea typeface="ＭＳ Ｐゴシック" pitchFamily="-107" charset="-128"/>
                <a:cs typeface="ＭＳ Ｐゴシック" pitchFamily="-107" charset="-128"/>
              </a:rPr>
              <a:t>-bin” AND “</a:t>
            </a:r>
            <a:r>
              <a:rPr lang="en-US" sz="1200" kern="1200" dirty="0" err="1">
                <a:solidFill>
                  <a:schemeClr val="tx1"/>
                </a:solidFill>
                <a:effectLst/>
                <a:latin typeface="Arial" charset="0"/>
                <a:ea typeface="ＭＳ Ｐゴシック" pitchFamily="-107" charset="-128"/>
                <a:cs typeface="ＭＳ Ｐゴシック" pitchFamily="-107" charset="-128"/>
              </a:rPr>
              <a:t>aglimpse</a:t>
            </a:r>
            <a:r>
              <a:rPr lang="en-US" sz="1200" kern="1200" dirty="0">
                <a:solidFill>
                  <a:schemeClr val="tx1"/>
                </a:solidFill>
                <a:effectLst/>
                <a:latin typeface="Arial" charset="0"/>
                <a:ea typeface="ＭＳ Ｐゴシック" pitchFamily="-107" charset="-128"/>
                <a:cs typeface="ＭＳ Ｐゴシック" pitchFamily="-107" charset="-128"/>
              </a:rPr>
              <a:t>” AND “IFS”.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Port signatures simply watch for connection attempts to well known, frequently attacked ports. Examples of these ports include telnet (TCP port 23), FTP (TCP port 21/20), SUNRPC (TCP/UDP port 111), and IMAP (TCP port 143). If any of these ports aren’t used by the site, then incoming packets to these ports are suspicious.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Header signatures watch for dangerous or illogical combinations in packet headers. The most famous example is </a:t>
            </a:r>
            <a:r>
              <a:rPr lang="en-US" sz="1200" kern="1200" dirty="0" err="1">
                <a:solidFill>
                  <a:schemeClr val="tx1"/>
                </a:solidFill>
                <a:effectLst/>
                <a:latin typeface="Arial" charset="0"/>
                <a:ea typeface="ＭＳ Ｐゴシック" pitchFamily="-107" charset="-128"/>
                <a:cs typeface="ＭＳ Ｐゴシック" pitchFamily="-107" charset="-128"/>
              </a:rPr>
              <a:t>WinNuke</a:t>
            </a:r>
            <a:r>
              <a:rPr lang="en-US" sz="1200" kern="1200" dirty="0">
                <a:solidFill>
                  <a:schemeClr val="tx1"/>
                </a:solidFill>
                <a:effectLst/>
                <a:latin typeface="Arial" charset="0"/>
                <a:ea typeface="ＭＳ Ｐゴシック" pitchFamily="-107" charset="-128"/>
                <a:cs typeface="ＭＳ Ｐゴシック" pitchFamily="-107" charset="-128"/>
              </a:rPr>
              <a:t>, where a packet is destined for a NetBIOS port and the Urgent pointer, or Out Of Band pointer is set. This resulted in the “blue screen of death” for Windows systems. Another well-known header signature is a TCP packet with both the SYN and FIN flags set, signifying that the requestor wishes to start and stop a connection at the same time.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24</a:t>
            </a:fld>
            <a:endParaRPr lang="en-AU" dirty="0"/>
          </a:p>
        </p:txBody>
      </p:sp>
    </p:spTree>
    <p:extLst>
      <p:ext uri="{BB962C8B-B14F-4D97-AF65-F5344CB8AC3E}">
        <p14:creationId xmlns:p14="http://schemas.microsoft.com/office/powerpoint/2010/main" val="2360675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An NIDS sensor can only see the packets that happen to be carried on the network segment to which it is attached. Accordingly, a NIDS deployment is typically set up as a number of sensors distributed on key network points to passively gather traffic data and feed information on potential threats to a central NIDS manager. Figure 21.6 gives examples of NIDS sensor placement. There are four types of locations for the sensors: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b="1" kern="1200" dirty="0">
                <a:solidFill>
                  <a:schemeClr val="tx1"/>
                </a:solidFill>
                <a:effectLst/>
                <a:latin typeface="Arial" charset="0"/>
                <a:ea typeface="ＭＳ Ｐゴシック" pitchFamily="-107" charset="-128"/>
                <a:cs typeface="ＭＳ Ｐゴシック" pitchFamily="-107" charset="-128"/>
              </a:rPr>
              <a:t>1. </a:t>
            </a:r>
            <a:r>
              <a:rPr lang="en-US" sz="1200" kern="1200" dirty="0">
                <a:solidFill>
                  <a:schemeClr val="tx1"/>
                </a:solidFill>
                <a:effectLst/>
                <a:latin typeface="Arial" charset="0"/>
                <a:ea typeface="ＭＳ Ｐゴシック" pitchFamily="-107" charset="-128"/>
                <a:cs typeface="ＭＳ Ｐゴシック" pitchFamily="-107" charset="-128"/>
              </a:rPr>
              <a:t>Outside the main enterprise firewall. Useful for establishing the level of threat for a given enterprise network. Those responsible for winning management support for security efforts can find this placement valuable. </a:t>
            </a:r>
            <a:endParaRPr lang="en-US" dirty="0"/>
          </a:p>
          <a:p>
            <a:endParaRPr lang="en-US" sz="1200" b="1" kern="1200" dirty="0">
              <a:solidFill>
                <a:schemeClr val="tx1"/>
              </a:solidFill>
              <a:effectLst/>
              <a:latin typeface="Arial" charset="0"/>
              <a:ea typeface="ＭＳ Ｐゴシック" pitchFamily="-107" charset="-128"/>
              <a:cs typeface="ＭＳ Ｐゴシック" pitchFamily="-107" charset="-128"/>
            </a:endParaRPr>
          </a:p>
          <a:p>
            <a:r>
              <a:rPr lang="en-US" sz="1200" b="1" kern="1200" dirty="0">
                <a:solidFill>
                  <a:schemeClr val="tx1"/>
                </a:solidFill>
                <a:effectLst/>
                <a:latin typeface="Arial" charset="0"/>
                <a:ea typeface="ＭＳ Ｐゴシック" pitchFamily="-107" charset="-128"/>
                <a:cs typeface="ＭＳ Ｐゴシック" pitchFamily="-107" charset="-128"/>
              </a:rPr>
              <a:t>2. </a:t>
            </a:r>
            <a:r>
              <a:rPr lang="en-US" sz="1200" kern="1200" dirty="0">
                <a:solidFill>
                  <a:schemeClr val="tx1"/>
                </a:solidFill>
                <a:effectLst/>
                <a:latin typeface="Arial" charset="0"/>
                <a:ea typeface="ＭＳ Ｐゴシック" pitchFamily="-107" charset="-128"/>
                <a:cs typeface="ＭＳ Ｐゴシック" pitchFamily="-107" charset="-128"/>
              </a:rPr>
              <a:t>In the network DMZ (inside the main firewall but outside internal firewalls). This location can monitor for penetration attempts that target Web and other services generally open to outsiders. </a:t>
            </a:r>
            <a:endParaRPr lang="en-US" dirty="0"/>
          </a:p>
          <a:p>
            <a:endParaRPr lang="en-US" sz="1200" b="1" kern="1200" dirty="0">
              <a:solidFill>
                <a:schemeClr val="tx1"/>
              </a:solidFill>
              <a:effectLst/>
              <a:latin typeface="Arial" charset="0"/>
              <a:ea typeface="ＭＳ Ｐゴシック" pitchFamily="-107" charset="-128"/>
              <a:cs typeface="ＭＳ Ｐゴシック" pitchFamily="-107" charset="-128"/>
            </a:endParaRPr>
          </a:p>
          <a:p>
            <a:r>
              <a:rPr lang="en-US" sz="1200" b="1" kern="1200" dirty="0">
                <a:solidFill>
                  <a:schemeClr val="tx1"/>
                </a:solidFill>
                <a:effectLst/>
                <a:latin typeface="Arial" charset="0"/>
                <a:ea typeface="ＭＳ Ｐゴシック" pitchFamily="-107" charset="-128"/>
                <a:cs typeface="ＭＳ Ｐゴシック" pitchFamily="-107" charset="-128"/>
              </a:rPr>
              <a:t>3. </a:t>
            </a:r>
            <a:r>
              <a:rPr lang="en-US" sz="1200" kern="1200" dirty="0">
                <a:solidFill>
                  <a:schemeClr val="tx1"/>
                </a:solidFill>
                <a:effectLst/>
                <a:latin typeface="Arial" charset="0"/>
                <a:ea typeface="ＭＳ Ｐゴシック" pitchFamily="-107" charset="-128"/>
                <a:cs typeface="ＭＳ Ｐゴシック" pitchFamily="-107" charset="-128"/>
              </a:rPr>
              <a:t>Behind internal firewalls, positioned to monitor major backbone networks, such as those that support internal servers and database resources. </a:t>
            </a:r>
            <a:endParaRPr lang="en-US" dirty="0"/>
          </a:p>
          <a:p>
            <a:endParaRPr lang="en-US" sz="1200" b="1" kern="1200" dirty="0">
              <a:solidFill>
                <a:schemeClr val="tx1"/>
              </a:solidFill>
              <a:effectLst/>
              <a:latin typeface="Arial" charset="0"/>
              <a:ea typeface="ＭＳ Ｐゴシック" pitchFamily="-107" charset="-128"/>
              <a:cs typeface="ＭＳ Ｐゴシック" pitchFamily="-107" charset="-128"/>
            </a:endParaRPr>
          </a:p>
          <a:p>
            <a:r>
              <a:rPr lang="en-US" sz="1200" b="1" kern="1200" dirty="0">
                <a:solidFill>
                  <a:schemeClr val="tx1"/>
                </a:solidFill>
                <a:effectLst/>
                <a:latin typeface="Arial" charset="0"/>
                <a:ea typeface="ＭＳ Ｐゴシック" pitchFamily="-107" charset="-128"/>
                <a:cs typeface="ＭＳ Ｐゴシック" pitchFamily="-107" charset="-128"/>
              </a:rPr>
              <a:t>4. </a:t>
            </a:r>
            <a:r>
              <a:rPr lang="en-US" sz="1200" kern="1200" dirty="0">
                <a:solidFill>
                  <a:schemeClr val="tx1"/>
                </a:solidFill>
                <a:effectLst/>
                <a:latin typeface="Arial" charset="0"/>
                <a:ea typeface="ＭＳ Ｐゴシック" pitchFamily="-107" charset="-128"/>
                <a:cs typeface="ＭＳ Ｐゴシック" pitchFamily="-107" charset="-128"/>
              </a:rPr>
              <a:t>Behind internal firewalls, positioned to monitor LANs that support user workstations and servers specific to a single department. Locations 3 and 4 in Figure 21.6 can monitor for more specific attacks at network segments, as well as attacks originating from inside the organization.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25</a:t>
            </a:fld>
            <a:endParaRPr lang="en-AU" dirty="0"/>
          </a:p>
        </p:txBody>
      </p:sp>
    </p:spTree>
    <p:extLst>
      <p:ext uri="{BB962C8B-B14F-4D97-AF65-F5344CB8AC3E}">
        <p14:creationId xmlns:p14="http://schemas.microsoft.com/office/powerpoint/2010/main" val="2348164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Malicious software, commonly called </a:t>
            </a:r>
            <a:r>
              <a:rPr lang="en-US" sz="1200" b="1" kern="1200" dirty="0">
                <a:solidFill>
                  <a:schemeClr val="tx1"/>
                </a:solidFill>
                <a:effectLst/>
                <a:latin typeface="Arial" charset="0"/>
                <a:ea typeface="ＭＳ Ｐゴシック" pitchFamily="-107" charset="-128"/>
                <a:cs typeface="ＭＳ Ｐゴシック" pitchFamily="-107" charset="-128"/>
              </a:rPr>
              <a:t>malware</a:t>
            </a:r>
            <a:r>
              <a:rPr lang="en-US" sz="1200" kern="1200" dirty="0">
                <a:solidFill>
                  <a:schemeClr val="tx1"/>
                </a:solidFill>
                <a:effectLst/>
                <a:latin typeface="Arial" charset="0"/>
                <a:ea typeface="ＭＳ Ｐゴシック" pitchFamily="-107" charset="-128"/>
                <a:cs typeface="ＭＳ Ｐゴシック" pitchFamily="-107" charset="-128"/>
              </a:rPr>
              <a:t>, is perhaps the most significant security threat to organizations. NIST SP 800-83 (</a:t>
            </a:r>
            <a:r>
              <a:rPr lang="en-US" sz="1200" i="1" kern="1200" dirty="0">
                <a:solidFill>
                  <a:schemeClr val="tx1"/>
                </a:solidFill>
                <a:effectLst/>
                <a:latin typeface="Arial" charset="0"/>
                <a:ea typeface="ＭＳ Ｐゴシック" pitchFamily="-107" charset="-128"/>
                <a:cs typeface="ＭＳ Ｐゴシック" pitchFamily="-107" charset="-128"/>
              </a:rPr>
              <a:t>Guide to Malware Incident Prevention and Handling for Desktops and Laptops</a:t>
            </a:r>
            <a:r>
              <a:rPr lang="en-US" sz="1200" kern="1200" dirty="0">
                <a:solidFill>
                  <a:schemeClr val="tx1"/>
                </a:solidFill>
                <a:effectLst/>
                <a:latin typeface="Arial" charset="0"/>
                <a:ea typeface="ＭＳ Ｐゴシック" pitchFamily="-107" charset="-128"/>
                <a:cs typeface="ＭＳ Ｐゴシック" pitchFamily="-107" charset="-128"/>
              </a:rPr>
              <a:t>) defines malware as “a program that is covertly inserted into another program with the intent to destroy data, run destructive or intrusive programs, or otherwise compromise the confidentiality, integrity, or availability of the victim’s data, applications, or operating system.” Hence, malware can pose a threat to application programs, to utility programs, such as editors and compilers, and to kernel-level programs. Malware can also be used on compromised or malicious Web sites and servers, or in especially crafted spam emails or other messages, which aim to trick users into revealing sensitive personal information.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26</a:t>
            </a:fld>
            <a:endParaRPr lang="en-AU" dirty="0"/>
          </a:p>
        </p:txBody>
      </p:sp>
    </p:spTree>
    <p:extLst>
      <p:ext uri="{BB962C8B-B14F-4D97-AF65-F5344CB8AC3E}">
        <p14:creationId xmlns:p14="http://schemas.microsoft.com/office/powerpoint/2010/main" val="41270310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There is a growing variety of types of malware, most of which fits into one of the following broad categories: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Virus: </a:t>
            </a:r>
            <a:r>
              <a:rPr lang="en-US" sz="1200" kern="1200" dirty="0">
                <a:solidFill>
                  <a:schemeClr val="tx1"/>
                </a:solidFill>
                <a:effectLst/>
                <a:latin typeface="Arial" charset="0"/>
                <a:ea typeface="ＭＳ Ｐゴシック" pitchFamily="-107" charset="-128"/>
                <a:cs typeface="ＭＳ Ｐゴシック" pitchFamily="-107" charset="-128"/>
              </a:rPr>
              <a:t>A computer program that can copy itself and infect a computer without permission or knowledge of the user. A virus might corrupt or delete data on a computer, use email programs to spread itself to other computers, or even erase everything on a hard disk. It can replicate itself and can attach to another program. The program to which the virus attaches itself is known as host.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Worm: </a:t>
            </a:r>
            <a:r>
              <a:rPr lang="en-US" sz="1200" kern="1200" dirty="0">
                <a:solidFill>
                  <a:schemeClr val="tx1"/>
                </a:solidFill>
                <a:effectLst/>
                <a:latin typeface="Arial" charset="0"/>
                <a:ea typeface="ＭＳ Ｐゴシック" pitchFamily="-107" charset="-128"/>
                <a:cs typeface="ＭＳ Ｐゴシック" pitchFamily="-107" charset="-128"/>
              </a:rPr>
              <a:t>A self-replicating, self-propagating, self-contained program that uses networking mechanisms to spread itself. The main differences between viruses and worms is that the worms can self-replicate and propagate without human interaction and that the worm does not integrate into existing code. Worms target systems and applications that have known vulnerabilities. </a:t>
            </a: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27</a:t>
            </a:fld>
            <a:endParaRPr lang="en-AU" dirty="0"/>
          </a:p>
        </p:txBody>
      </p:sp>
    </p:spTree>
    <p:extLst>
      <p:ext uri="{BB962C8B-B14F-4D97-AF65-F5344CB8AC3E}">
        <p14:creationId xmlns:p14="http://schemas.microsoft.com/office/powerpoint/2010/main" val="2191902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Trojan Horse: </a:t>
            </a:r>
            <a:r>
              <a:rPr lang="en-US" sz="1200" kern="1200" dirty="0">
                <a:solidFill>
                  <a:schemeClr val="tx1"/>
                </a:solidFill>
                <a:effectLst/>
                <a:latin typeface="Arial" charset="0"/>
                <a:ea typeface="ＭＳ Ｐゴシック" pitchFamily="-107" charset="-128"/>
                <a:cs typeface="ＭＳ Ｐゴシック" pitchFamily="-107" charset="-128"/>
              </a:rPr>
              <a:t>A computer program that appears to have a useful function, but also has a hidden and potentially malicious function that evades security mechanisms, sometimes by exploiting legitimate authorizations of a system entity that invokes the program. As the name suggests, the purpose of a Trojan horse is to make a malicious program appear like a legitimate program. Trojan horse can monitor users’ action, steal users’ data, and can open a backdoor for the attackers.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Spyware: </a:t>
            </a:r>
            <a:r>
              <a:rPr lang="en-US" sz="1200" kern="1200" dirty="0">
                <a:solidFill>
                  <a:schemeClr val="tx1"/>
                </a:solidFill>
                <a:effectLst/>
                <a:latin typeface="Arial" charset="0"/>
                <a:ea typeface="ＭＳ Ｐゴシック" pitchFamily="-107" charset="-128"/>
                <a:cs typeface="ＭＳ Ｐゴシック" pitchFamily="-107" charset="-128"/>
              </a:rPr>
              <a:t>Software that is secretly or surreptitiously installed into an information system to gather information on individuals or organizations without their knowledge. </a:t>
            </a:r>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28</a:t>
            </a:fld>
            <a:endParaRPr lang="en-AU" dirty="0"/>
          </a:p>
        </p:txBody>
      </p:sp>
    </p:spTree>
    <p:extLst>
      <p:ext uri="{BB962C8B-B14F-4D97-AF65-F5344CB8AC3E}">
        <p14:creationId xmlns:p14="http://schemas.microsoft.com/office/powerpoint/2010/main" val="2818895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Rootkit: </a:t>
            </a:r>
            <a:r>
              <a:rPr lang="en-US" sz="1200" kern="1200" dirty="0">
                <a:solidFill>
                  <a:schemeClr val="tx1"/>
                </a:solidFill>
                <a:effectLst/>
                <a:latin typeface="Arial" charset="0"/>
                <a:ea typeface="ＭＳ Ｐゴシック" pitchFamily="-107" charset="-128"/>
                <a:cs typeface="ＭＳ Ｐゴシック" pitchFamily="-107" charset="-128"/>
              </a:rPr>
              <a:t>A set of tools used by an attacker after gaining root-level access to a host to conceal the attacker’s activities on the host and permit the attacker to maintain root-level access to the host through covert means.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Backdoor: </a:t>
            </a:r>
            <a:r>
              <a:rPr lang="en-US" sz="1200" kern="1200" dirty="0">
                <a:solidFill>
                  <a:schemeClr val="tx1"/>
                </a:solidFill>
                <a:effectLst/>
                <a:latin typeface="Arial" charset="0"/>
                <a:ea typeface="ＭＳ Ｐゴシック" pitchFamily="-107" charset="-128"/>
                <a:cs typeface="ＭＳ Ｐゴシック" pitchFamily="-107" charset="-128"/>
              </a:rPr>
              <a:t>An undocumented way of gaining access to a computer system. Typically, a backdoor is a program that has the ability to bypass a system’s security control, allowing an attacker to access the system stealthily. Backdoors are usually installed by the attackers or by a malware program. </a:t>
            </a:r>
            <a:endParaRPr lang="en-US" dirty="0">
              <a:effectLst/>
            </a:endParaRP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Mobile code: </a:t>
            </a:r>
            <a:r>
              <a:rPr lang="en-US" sz="1200" kern="1200" dirty="0">
                <a:solidFill>
                  <a:schemeClr val="tx1"/>
                </a:solidFill>
                <a:effectLst/>
                <a:latin typeface="Arial" charset="0"/>
                <a:ea typeface="ＭＳ Ｐゴシック" pitchFamily="-107" charset="-128"/>
                <a:cs typeface="ＭＳ Ｐゴシック" pitchFamily="-107" charset="-128"/>
              </a:rPr>
              <a:t>Software (e.g., script, macro, or other portable instruction) that can be shipped unchanged to a heterogeneous collection of platforms and execute with identical semantics.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Bot: </a:t>
            </a:r>
            <a:r>
              <a:rPr lang="en-US" sz="1200" kern="1200" dirty="0">
                <a:solidFill>
                  <a:schemeClr val="tx1"/>
                </a:solidFill>
                <a:effectLst/>
                <a:latin typeface="Arial" charset="0"/>
                <a:ea typeface="ＭＳ Ｐゴシック" pitchFamily="-107" charset="-128"/>
                <a:cs typeface="ＭＳ Ｐゴシック" pitchFamily="-107" charset="-128"/>
              </a:rPr>
              <a:t>Also known as a zombie. Program that is installed on a system to launch attacks on other machines. For example, a distributed denial-of service (DDoS) attack involves traffic from a number of infected bot machines to a single target, to overwhelm the resources of the target machine. A collection of bots that act in concert is referred to as a </a:t>
            </a:r>
            <a:r>
              <a:rPr lang="en-US" sz="1200" b="1" kern="1200" dirty="0">
                <a:solidFill>
                  <a:schemeClr val="tx1"/>
                </a:solidFill>
                <a:effectLst/>
                <a:latin typeface="Arial" charset="0"/>
                <a:ea typeface="ＭＳ Ｐゴシック" pitchFamily="-107" charset="-128"/>
                <a:cs typeface="ＭＳ Ｐゴシック" pitchFamily="-107" charset="-128"/>
              </a:rPr>
              <a:t>botnet</a:t>
            </a:r>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29</a:t>
            </a:fld>
            <a:endParaRPr lang="en-AU" dirty="0"/>
          </a:p>
        </p:txBody>
      </p:sp>
    </p:spTree>
    <p:extLst>
      <p:ext uri="{BB962C8B-B14F-4D97-AF65-F5344CB8AC3E}">
        <p14:creationId xmlns:p14="http://schemas.microsoft.com/office/powerpoint/2010/main" val="2992320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The firewall is an important complement to host-based security services such as intrusion detection systems. Typically, a firewall is inserted between the premises network and the Internet to establish a controlled link and to erect an outer security wall or perimeter. The aim of this perimeter is to protect the premises network from Internet-based attacks and to provide a single choke point where security and auditing can be imposed. Firewalls are also deployed internal to the enterprise network to segregate portions of the network.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firewall provides an additional layer of defense, insulating internal systems from external networks or other parts of the internal network. This follows the classic military doctrine of “defense in depth,” which is just as applicable to IT security.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3</a:t>
            </a:fld>
            <a:endParaRPr lang="en-AU" dirty="0"/>
          </a:p>
        </p:txBody>
      </p:sp>
    </p:spTree>
    <p:extLst>
      <p:ext uri="{BB962C8B-B14F-4D97-AF65-F5344CB8AC3E}">
        <p14:creationId xmlns:p14="http://schemas.microsoft.com/office/powerpoint/2010/main" val="1698994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Mobile code: </a:t>
            </a:r>
            <a:r>
              <a:rPr lang="en-US" sz="1200" kern="1200" dirty="0">
                <a:solidFill>
                  <a:schemeClr val="tx1"/>
                </a:solidFill>
                <a:effectLst/>
                <a:latin typeface="Arial" charset="0"/>
                <a:ea typeface="ＭＳ Ｐゴシック" pitchFamily="-107" charset="-128"/>
                <a:cs typeface="ＭＳ Ｐゴシック" pitchFamily="-107" charset="-128"/>
              </a:rPr>
              <a:t>Software (e.g., script, macro, or other portable instruction) that can be shipped unchanged to a heterogeneous collection of platforms and execute with identical semantics.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Bot: </a:t>
            </a:r>
            <a:r>
              <a:rPr lang="en-US" sz="1200" kern="1200" dirty="0">
                <a:solidFill>
                  <a:schemeClr val="tx1"/>
                </a:solidFill>
                <a:effectLst/>
                <a:latin typeface="Arial" charset="0"/>
                <a:ea typeface="ＭＳ Ｐゴシック" pitchFamily="-107" charset="-128"/>
                <a:cs typeface="ＭＳ Ｐゴシック" pitchFamily="-107" charset="-128"/>
              </a:rPr>
              <a:t>Also known as a zombie. Program that is installed on a system to launch attacks on other machines. For example, a distributed denial-of service (DDoS) attack involves traffic from a number of infected bot machines to a single target, to overwhelm the resources of the target machine. A collection of bots that act in concert is referred to as a </a:t>
            </a:r>
            <a:r>
              <a:rPr lang="en-US" sz="1200" b="1" kern="1200" dirty="0">
                <a:solidFill>
                  <a:schemeClr val="tx1"/>
                </a:solidFill>
                <a:effectLst/>
                <a:latin typeface="Arial" charset="0"/>
                <a:ea typeface="ＭＳ Ｐゴシック" pitchFamily="-107" charset="-128"/>
                <a:cs typeface="ＭＳ Ｐゴシック" pitchFamily="-107" charset="-128"/>
              </a:rPr>
              <a:t>botnet</a:t>
            </a:r>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30</a:t>
            </a:fld>
            <a:endParaRPr lang="en-AU" dirty="0"/>
          </a:p>
        </p:txBody>
      </p:sp>
    </p:spTree>
    <p:extLst>
      <p:ext uri="{BB962C8B-B14F-4D97-AF65-F5344CB8AC3E}">
        <p14:creationId xmlns:p14="http://schemas.microsoft.com/office/powerpoint/2010/main" val="3859184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Approaches to malware defense are commonly categorized along two dimensions, as shown in Figure 21.7. In terms of time scale, there are two categories: </a:t>
            </a:r>
          </a:p>
          <a:p>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Real-time and Near-real-time: </a:t>
            </a:r>
            <a:r>
              <a:rPr lang="en-US" sz="1200" kern="1200" dirty="0">
                <a:solidFill>
                  <a:schemeClr val="tx1"/>
                </a:solidFill>
                <a:effectLst/>
                <a:latin typeface="Arial" charset="0"/>
                <a:ea typeface="ＭＳ Ｐゴシック" charset="-128"/>
                <a:cs typeface="+mn-cs"/>
              </a:rPr>
              <a:t>Approaches in this category involve monitoring and, if possible, blocking malware-related attacks as they are happening or very soon thereafter. These approaches typically also involve remedial action, such as removing malware and reporting the incident. </a:t>
            </a:r>
          </a:p>
          <a:p>
            <a:pPr lvl="1"/>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Post-compromise: </a:t>
            </a:r>
            <a:r>
              <a:rPr lang="en-US" sz="1200" kern="1200" dirty="0">
                <a:solidFill>
                  <a:schemeClr val="tx1"/>
                </a:solidFill>
                <a:effectLst/>
                <a:latin typeface="Arial" charset="0"/>
                <a:ea typeface="ＭＳ Ｐゴシック" charset="-128"/>
                <a:cs typeface="+mn-cs"/>
              </a:rPr>
              <a:t>Approaches in this category involve analysis of incident reports and traffic patterns to aid in improving security controls.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31</a:t>
            </a:fld>
            <a:endParaRPr lang="en-AU" dirty="0"/>
          </a:p>
        </p:txBody>
      </p:sp>
    </p:spTree>
    <p:extLst>
      <p:ext uri="{BB962C8B-B14F-4D97-AF65-F5344CB8AC3E}">
        <p14:creationId xmlns:p14="http://schemas.microsoft.com/office/powerpoint/2010/main" val="4269891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Network traffic analysis involves monitoring traffic flows to detect potentially malicious activity. Such monitors are often placed at the boundary of the enterprise network to the outside world, such as the Internet or private networks. Monitors can also be placed on internal network devices or near server endpoints.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As with intrusion detection, traffic analysis can involve misuse detection (signature detection) or anomaly detection. As an example of misuse detection, a dramatic surge in traffic at any point likely indicates that a DDoS attack is underway. For anomaly detection, network security software needs to collect and maintain profiles of typical network traffic patterns, and then monitor current traffic for significant deviation from normal behavior. For example, anomalous DNS (Domain Name System) traffic is a good indicator of botnet activity. </a:t>
            </a:r>
            <a:endParaRPr lang="en-US" dirty="0"/>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32</a:t>
            </a:fld>
            <a:endParaRPr lang="en-AU" dirty="0"/>
          </a:p>
        </p:txBody>
      </p:sp>
    </p:spTree>
    <p:extLst>
      <p:ext uri="{BB962C8B-B14F-4D97-AF65-F5344CB8AC3E}">
        <p14:creationId xmlns:p14="http://schemas.microsoft.com/office/powerpoint/2010/main" val="2097800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term payload refers to the data encapsulated within packets that has meaning to endpoint applications. As with traffic analysis, payload analysis is a real-time or near-real-time activity. It involves looking for known malicious payloads (signature detection) or looking for payload patterns that are anomalous. One useful technique for payload analysis is the use of a sandbox environment, which quarantines the payload until the analysis is done. This enables a payload analysis system to observe the behavior of payloads in motion, such as when they cross the network perimeter, and to either flag suspicious payloads or block them outright.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33</a:t>
            </a:fld>
            <a:endParaRPr lang="en-AU" dirty="0"/>
          </a:p>
        </p:txBody>
      </p:sp>
    </p:spTree>
    <p:extLst>
      <p:ext uri="{BB962C8B-B14F-4D97-AF65-F5344CB8AC3E}">
        <p14:creationId xmlns:p14="http://schemas.microsoft.com/office/powerpoint/2010/main" val="2063262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This category involves a wide variety of tools and approaches implemented at the endpoint. Antivirus software uses signature and anomaly detection techniques to identify malware and prevent it from executing on the host system. Application whitelisting, which restricts application execution to only known good applications is also employed. At the system software level, application containers can isolate applications and files in virtual containers to prevent damage.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34</a:t>
            </a:fld>
            <a:endParaRPr lang="en-AU" dirty="0"/>
          </a:p>
        </p:txBody>
      </p:sp>
    </p:spTree>
    <p:extLst>
      <p:ext uri="{BB962C8B-B14F-4D97-AF65-F5344CB8AC3E}">
        <p14:creationId xmlns:p14="http://schemas.microsoft.com/office/powerpoint/2010/main" val="2360225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Information security incident management consists of processes for detecting, reporting, assessing, responding to, dealing with, and learning from information security incidents.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Key elements of incident management include: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Data collection: </a:t>
            </a:r>
            <a:r>
              <a:rPr lang="en-US" sz="1200" kern="1200" dirty="0">
                <a:solidFill>
                  <a:schemeClr val="tx1"/>
                </a:solidFill>
                <a:effectLst/>
                <a:latin typeface="Arial" charset="0"/>
                <a:ea typeface="ＭＳ Ｐゴシック" pitchFamily="-107" charset="-128"/>
                <a:cs typeface="ＭＳ Ｐゴシック" pitchFamily="-107" charset="-128"/>
              </a:rPr>
              <a:t>In a typical use case, an incident management system must be able to touch any number of different systems: firewalls, proxy servers, data bases, intrusion detection and prevention systems, OSs, routers, switches, access control systems, etc. Some of these may share similar logging and alert functions, but frequently there is significant variation in the format, protocol and information provided.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Data aggregation: </a:t>
            </a:r>
            <a:r>
              <a:rPr lang="en-US" sz="1200" kern="1200" dirty="0">
                <a:solidFill>
                  <a:schemeClr val="tx1"/>
                </a:solidFill>
                <a:effectLst/>
                <a:latin typeface="Arial" charset="0"/>
                <a:ea typeface="ＭＳ Ｐゴシック" pitchFamily="-107" charset="-128"/>
                <a:cs typeface="ＭＳ Ｐゴシック" pitchFamily="-107" charset="-128"/>
              </a:rPr>
              <a:t>The aggregator serves as a consolidating resource before data is sent to be correlated or retained.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Data normalization: </a:t>
            </a:r>
            <a:r>
              <a:rPr lang="en-US" sz="1200" kern="1200" dirty="0">
                <a:solidFill>
                  <a:schemeClr val="tx1"/>
                </a:solidFill>
                <a:effectLst/>
                <a:latin typeface="Arial" charset="0"/>
                <a:ea typeface="ＭＳ Ｐゴシック" pitchFamily="-107" charset="-128"/>
                <a:cs typeface="ＭＳ Ｐゴシック" pitchFamily="-107" charset="-128"/>
              </a:rPr>
              <a:t>Normalization is the process of resolving different representations of the same types of data into a similar format in a common database.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Correlation: </a:t>
            </a:r>
            <a:r>
              <a:rPr lang="en-US" sz="1200" kern="1200" dirty="0">
                <a:solidFill>
                  <a:schemeClr val="tx1"/>
                </a:solidFill>
                <a:effectLst/>
                <a:latin typeface="Arial" charset="0"/>
                <a:ea typeface="ＭＳ Ｐゴシック" pitchFamily="-107" charset="-128"/>
                <a:cs typeface="ＭＳ Ｐゴシック" pitchFamily="-107" charset="-128"/>
              </a:rPr>
              <a:t>Event correlation is the function of linking multiple security events or alerts, typically within a given time window and across multiple systems, to identify anomalous activity that would not be evident from any singular event.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Alerting: </a:t>
            </a:r>
            <a:r>
              <a:rPr lang="en-US" sz="1200" kern="1200" dirty="0">
                <a:solidFill>
                  <a:schemeClr val="tx1"/>
                </a:solidFill>
                <a:effectLst/>
                <a:latin typeface="Arial" charset="0"/>
                <a:ea typeface="ＭＳ Ｐゴシック" pitchFamily="-107" charset="-128"/>
                <a:cs typeface="ＭＳ Ｐゴシック" pitchFamily="-107" charset="-128"/>
              </a:rPr>
              <a:t>When data is gathered or identified that trigger certain responses, such as alerts or potential security problems, tools can activate certain protocols to alert users, like notifications sent to the dashboard, an automated email or text message.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Reporting/Compliance: </a:t>
            </a:r>
            <a:r>
              <a:rPr lang="en-US" sz="1200" kern="1200" dirty="0">
                <a:solidFill>
                  <a:schemeClr val="tx1"/>
                </a:solidFill>
                <a:effectLst/>
                <a:latin typeface="Arial" charset="0"/>
                <a:ea typeface="ＭＳ Ｐゴシック" pitchFamily="-107" charset="-128"/>
                <a:cs typeface="ＭＳ Ｐゴシック" pitchFamily="-107" charset="-128"/>
              </a:rPr>
              <a:t>Protocols can be established that automatically collect data necessary for compliance with company, organizational, and government policies. </a:t>
            </a:r>
          </a:p>
          <a:p>
            <a:endParaRPr lang="en-US" sz="1200" kern="1200" dirty="0">
              <a:solidFill>
                <a:schemeClr val="tx1"/>
              </a:solidFill>
              <a:effectLst/>
              <a:latin typeface="Arial" charset="0"/>
              <a:ea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goal is to analyze the security incidents both for purposes of improving system security and for updating signatures and anomaly profiles used for detection. This process applies both to malware-related attacks and to intrusions. </a:t>
            </a:r>
            <a:endParaRPr lang="en-US" dirty="0"/>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35</a:t>
            </a:fld>
            <a:endParaRPr lang="en-AU" dirty="0"/>
          </a:p>
        </p:txBody>
      </p:sp>
    </p:spTree>
    <p:extLst>
      <p:ext uri="{BB962C8B-B14F-4D97-AF65-F5344CB8AC3E}">
        <p14:creationId xmlns:p14="http://schemas.microsoft.com/office/powerpoint/2010/main" val="396137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NIST SP 800-96 (</a:t>
            </a:r>
            <a:r>
              <a:rPr lang="en-US" sz="1200" i="1" kern="1200" dirty="0">
                <a:solidFill>
                  <a:schemeClr val="tx1"/>
                </a:solidFill>
                <a:effectLst/>
                <a:latin typeface="Arial" charset="0"/>
                <a:ea typeface="ＭＳ Ｐゴシック" pitchFamily="-107" charset="-128"/>
                <a:cs typeface="ＭＳ Ｐゴシック" pitchFamily="-107" charset="-128"/>
              </a:rPr>
              <a:t>Guide to Integrating Forensic Techniques into Incident Response</a:t>
            </a:r>
            <a:r>
              <a:rPr lang="en-US" sz="1200" kern="1200" dirty="0">
                <a:solidFill>
                  <a:schemeClr val="tx1"/>
                </a:solidFill>
                <a:effectLst/>
                <a:latin typeface="Arial" charset="0"/>
                <a:ea typeface="ＭＳ Ｐゴシック" pitchFamily="-107" charset="-128"/>
                <a:cs typeface="ＭＳ Ｐゴシック" pitchFamily="-107" charset="-128"/>
              </a:rPr>
              <a:t>) defines computer forensics, or digital forensics, as the identification, collection, examination, and analysis of data while preserving the integrity of the information and maintaining a strict chain of custody for the data. Computer forensics seeks to answer a number of questions including the following: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What happened? </a:t>
            </a:r>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When did the events occur? </a:t>
            </a:r>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In what order did the events occur? </a:t>
            </a:r>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What was the cause of these events? </a:t>
            </a:r>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Who caused these events to occur? </a:t>
            </a:r>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What enabled these events to take place? </a:t>
            </a:r>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What was affected? How much was it affected? </a:t>
            </a:r>
            <a:endParaRPr lang="en-US" dirty="0">
              <a:effectLst/>
            </a:endParaRPr>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Most security incidents do not require a forensic investigation but can be dealt with by the ordinary incident management process. But more serious incidents may warrant the more in-depth analysis of a forensic investigation.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36</a:t>
            </a:fld>
            <a:endParaRPr lang="en-AU" dirty="0"/>
          </a:p>
        </p:txBody>
      </p:sp>
    </p:spTree>
    <p:extLst>
      <p:ext uri="{BB962C8B-B14F-4D97-AF65-F5344CB8AC3E}">
        <p14:creationId xmlns:p14="http://schemas.microsoft.com/office/powerpoint/2010/main" val="359589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A denial-of-service (</a:t>
            </a:r>
            <a:r>
              <a:rPr lang="en-US" sz="1200" kern="1200" dirty="0" err="1">
                <a:solidFill>
                  <a:schemeClr val="tx1"/>
                </a:solidFill>
                <a:effectLst/>
                <a:latin typeface="Arial" charset="0"/>
                <a:ea typeface="ＭＳ Ｐゴシック" pitchFamily="-107" charset="-128"/>
                <a:cs typeface="ＭＳ Ｐゴシック" pitchFamily="-107" charset="-128"/>
              </a:rPr>
              <a:t>DoS</a:t>
            </a:r>
            <a:r>
              <a:rPr lang="en-US" sz="1200" kern="1200" dirty="0">
                <a:solidFill>
                  <a:schemeClr val="tx1"/>
                </a:solidFill>
                <a:effectLst/>
                <a:latin typeface="Arial" charset="0"/>
                <a:ea typeface="ＭＳ Ｐゴシック" pitchFamily="-107" charset="-128"/>
                <a:cs typeface="ＭＳ Ｐゴシック" pitchFamily="-107" charset="-128"/>
              </a:rPr>
              <a:t>) attack is an attempt to prevent legitimate users of a service from using that service. When this attack comes from a single host or network node, then it is simply referred to as a </a:t>
            </a:r>
            <a:r>
              <a:rPr lang="en-US" sz="1200" kern="1200" dirty="0" err="1">
                <a:solidFill>
                  <a:schemeClr val="tx1"/>
                </a:solidFill>
                <a:effectLst/>
                <a:latin typeface="Arial" charset="0"/>
                <a:ea typeface="ＭＳ Ｐゴシック" pitchFamily="-107" charset="-128"/>
                <a:cs typeface="ＭＳ Ｐゴシック" pitchFamily="-107" charset="-128"/>
              </a:rPr>
              <a:t>DoS</a:t>
            </a:r>
            <a:r>
              <a:rPr lang="en-US" sz="1200" kern="1200" dirty="0">
                <a:solidFill>
                  <a:schemeClr val="tx1"/>
                </a:solidFill>
                <a:effectLst/>
                <a:latin typeface="Arial" charset="0"/>
                <a:ea typeface="ＭＳ Ｐゴシック" pitchFamily="-107" charset="-128"/>
                <a:cs typeface="ＭＳ Ｐゴシック" pitchFamily="-107" charset="-128"/>
              </a:rPr>
              <a:t> attack. A more serious threat is posed by a DDoS attack. DDoS attacks make computer systems inaccessible by flooding servers, networks, or even end-user systems with useless traffic so that legitimate users can no longer gain access to those resources. In a typical DDoS attack, a large number of compromised hosts are amassed to send useless packets.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37</a:t>
            </a:fld>
            <a:endParaRPr lang="en-AU" dirty="0"/>
          </a:p>
        </p:txBody>
      </p:sp>
    </p:spTree>
    <p:extLst>
      <p:ext uri="{BB962C8B-B14F-4D97-AF65-F5344CB8AC3E}">
        <p14:creationId xmlns:p14="http://schemas.microsoft.com/office/powerpoint/2010/main" val="24719261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A DDoS attack attempts to consume the target’s resources so that it cannot provide service. One way to classify DDoS attacks is in terms of the type of resource that is consumed. Broadly speaking, the resource consumed is either an internal host resource on the target system or data transmission capacity in the local network to which the target is attacked. </a:t>
            </a:r>
            <a:endParaRPr lang="en-US" dirty="0">
              <a:effectLst/>
            </a:endParaRPr>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A simple example of an </a:t>
            </a:r>
            <a:r>
              <a:rPr lang="en-US" sz="1200" b="1" kern="1200" dirty="0">
                <a:solidFill>
                  <a:schemeClr val="tx1"/>
                </a:solidFill>
                <a:effectLst/>
                <a:latin typeface="Arial" charset="0"/>
                <a:ea typeface="ＭＳ Ｐゴシック" pitchFamily="-107" charset="-128"/>
                <a:cs typeface="ＭＳ Ｐゴシック" pitchFamily="-107" charset="-128"/>
              </a:rPr>
              <a:t>internal resource attack </a:t>
            </a:r>
            <a:r>
              <a:rPr lang="en-US" sz="1200" kern="1200" dirty="0">
                <a:solidFill>
                  <a:schemeClr val="tx1"/>
                </a:solidFill>
                <a:effectLst/>
                <a:latin typeface="Arial" charset="0"/>
                <a:ea typeface="ＭＳ Ｐゴシック" pitchFamily="-107" charset="-128"/>
                <a:cs typeface="ＭＳ Ｐゴシック" pitchFamily="-107" charset="-128"/>
              </a:rPr>
              <a:t>is the SYN flood attack. Figure 21.8a shows the steps involved.</a:t>
            </a:r>
            <a:endParaRPr lang="en-US" dirty="0">
              <a:effectLst/>
            </a:endParaRPr>
          </a:p>
          <a:p>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Figure 21.8b illustrates an example of an </a:t>
            </a:r>
            <a:r>
              <a:rPr lang="en-US" sz="1200" b="1" kern="1200" dirty="0">
                <a:solidFill>
                  <a:schemeClr val="tx1"/>
                </a:solidFill>
                <a:effectLst/>
                <a:latin typeface="Arial" charset="0"/>
                <a:ea typeface="ＭＳ Ｐゴシック" pitchFamily="-107" charset="-128"/>
                <a:cs typeface="ＭＳ Ｐゴシック" pitchFamily="-107" charset="-128"/>
              </a:rPr>
              <a:t>attack that consumes data transmission resources</a:t>
            </a:r>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38</a:t>
            </a:fld>
            <a:endParaRPr lang="en-AU" dirty="0"/>
          </a:p>
        </p:txBody>
      </p:sp>
    </p:spTree>
    <p:extLst>
      <p:ext uri="{BB962C8B-B14F-4D97-AF65-F5344CB8AC3E}">
        <p14:creationId xmlns:p14="http://schemas.microsoft.com/office/powerpoint/2010/main" val="27106603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Another way to classify DDoS attacks is as either direct or reflector DDoS </a:t>
            </a:r>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attacks. In a </a:t>
            </a:r>
            <a:r>
              <a:rPr lang="en-US" sz="1200" b="1" kern="1200" dirty="0">
                <a:solidFill>
                  <a:schemeClr val="tx1"/>
                </a:solidFill>
                <a:effectLst/>
                <a:latin typeface="Arial" charset="0"/>
                <a:ea typeface="ＭＳ Ｐゴシック" pitchFamily="-107" charset="-128"/>
                <a:cs typeface="ＭＳ Ｐゴシック" pitchFamily="-107" charset="-128"/>
              </a:rPr>
              <a:t>direct DDoS </a:t>
            </a:r>
            <a:r>
              <a:rPr lang="en-US" sz="1200" kern="1200" dirty="0">
                <a:solidFill>
                  <a:schemeClr val="tx1"/>
                </a:solidFill>
                <a:effectLst/>
                <a:latin typeface="Arial" charset="0"/>
                <a:ea typeface="ＭＳ Ｐゴシック" pitchFamily="-107" charset="-128"/>
                <a:cs typeface="ＭＳ Ｐゴシック" pitchFamily="-107" charset="-128"/>
              </a:rPr>
              <a:t>attack (Figure 21.9a), the attacker is able to implant zombie software on a number of sites distributed throughout the Internet. Often, the DDoS attack involves two levels of zombie machines: master zombies and slave zombies. The hosts of both machines have been infected with malicious code. The attacker coordinates and triggers the master zombies, which in turn coordinate and trigger the slave zombies. The use of two levels of zombies makes it more difficult to trace the attack back to its source and provides for a more resilient network of attackers.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A </a:t>
            </a:r>
            <a:r>
              <a:rPr lang="en-US" sz="1200" b="1" kern="1200" dirty="0">
                <a:solidFill>
                  <a:schemeClr val="tx1"/>
                </a:solidFill>
                <a:effectLst/>
                <a:latin typeface="Arial" charset="0"/>
                <a:ea typeface="ＭＳ Ｐゴシック" pitchFamily="-107" charset="-128"/>
                <a:cs typeface="ＭＳ Ｐゴシック" pitchFamily="-107" charset="-128"/>
              </a:rPr>
              <a:t>reflector DDoS </a:t>
            </a:r>
            <a:r>
              <a:rPr lang="en-US" sz="1200" kern="1200" dirty="0">
                <a:solidFill>
                  <a:schemeClr val="tx1"/>
                </a:solidFill>
                <a:effectLst/>
                <a:latin typeface="Arial" charset="0"/>
                <a:ea typeface="ＭＳ Ｐゴシック" pitchFamily="-107" charset="-128"/>
                <a:cs typeface="ＭＳ Ｐゴシック" pitchFamily="-107" charset="-128"/>
              </a:rPr>
              <a:t>attack adds another layer of machines (Figure 21.9b). In this type of attack, the slave zombies construct packets requiring a response that contain the target’s IP address as the source IP address in the packet’s IP header. These packets are sent to uninfected machines known as reflectors. The uninfected machines respond with packets directed at the target machine. A reflector DDoS attack can easily involve more machines and more traffic than a direct DDoS attack and hence be more damaging. Further, tracing back the attack or filtering out the attack packets is more difficult because the attack comes from widely dispersed uninfected machines.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39</a:t>
            </a:fld>
            <a:endParaRPr lang="en-AU" dirty="0"/>
          </a:p>
        </p:txBody>
      </p:sp>
    </p:spTree>
    <p:extLst>
      <p:ext uri="{BB962C8B-B14F-4D97-AF65-F5344CB8AC3E}">
        <p14:creationId xmlns:p14="http://schemas.microsoft.com/office/powerpoint/2010/main" val="2556708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ＭＳ Ｐゴシック" pitchFamily="-107" charset="-128"/>
                <a:cs typeface="ＭＳ Ｐゴシック" pitchFamily="-107" charset="-128"/>
              </a:rPr>
              <a:t>Design goals for a firewall: </a:t>
            </a:r>
            <a:endParaRPr lang="en-US" b="0" dirty="0"/>
          </a:p>
          <a:p>
            <a:endParaRPr lang="en-US" sz="1200" b="0" kern="1200" dirty="0">
              <a:solidFill>
                <a:schemeClr val="tx1"/>
              </a:solidFill>
              <a:effectLst/>
              <a:latin typeface="Arial" charset="0"/>
              <a:ea typeface="ＭＳ Ｐゴシック" pitchFamily="-107" charset="-128"/>
              <a:cs typeface="ＭＳ Ｐゴシック" pitchFamily="-107" charset="-128"/>
            </a:endParaRPr>
          </a:p>
          <a:p>
            <a:r>
              <a:rPr lang="en-US" sz="1200" b="0" kern="1200" dirty="0">
                <a:solidFill>
                  <a:schemeClr val="tx1"/>
                </a:solidFill>
                <a:effectLst/>
                <a:latin typeface="Arial" charset="0"/>
                <a:ea typeface="ＭＳ Ｐゴシック" pitchFamily="-107" charset="-128"/>
                <a:cs typeface="ＭＳ Ｐゴシック" pitchFamily="-107" charset="-128"/>
              </a:rPr>
              <a:t>1.  All traffic from inside to outside, and vice versa, must pass through the firewall. This is achieved by physically blocking all access to the local network except via the firewall. Various configurations are possible, as explained later in this section. </a:t>
            </a:r>
          </a:p>
          <a:p>
            <a:endParaRPr lang="en-US" sz="1200" b="0" kern="1200" dirty="0">
              <a:solidFill>
                <a:schemeClr val="tx1"/>
              </a:solidFill>
              <a:effectLst/>
              <a:latin typeface="Arial" charset="0"/>
              <a:ea typeface="ＭＳ Ｐゴシック" pitchFamily="-107" charset="-128"/>
              <a:cs typeface="ＭＳ Ｐゴシック" pitchFamily="-107" charset="-128"/>
            </a:endParaRPr>
          </a:p>
          <a:p>
            <a:r>
              <a:rPr lang="en-US" sz="1200" b="0" kern="1200" dirty="0">
                <a:solidFill>
                  <a:schemeClr val="tx1"/>
                </a:solidFill>
                <a:effectLst/>
                <a:latin typeface="Arial" charset="0"/>
                <a:ea typeface="ＭＳ Ｐゴシック" pitchFamily="-107" charset="-128"/>
                <a:cs typeface="ＭＳ Ｐゴシック" pitchFamily="-107" charset="-128"/>
              </a:rPr>
              <a:t>2.  Only authorized traffic, as defined by the local security policy, will be allowed to pass. Various types of firewalls are used, which implement various types of security policies, as explained later in this chapter. </a:t>
            </a:r>
          </a:p>
          <a:p>
            <a:endParaRPr lang="en-US" sz="1200" b="0" kern="1200" dirty="0">
              <a:solidFill>
                <a:schemeClr val="tx1"/>
              </a:solidFill>
              <a:effectLst/>
              <a:latin typeface="Arial" charset="0"/>
              <a:ea typeface="ＭＳ Ｐゴシック" pitchFamily="-107" charset="-128"/>
              <a:cs typeface="ＭＳ Ｐゴシック" pitchFamily="-107" charset="-128"/>
            </a:endParaRPr>
          </a:p>
          <a:p>
            <a:r>
              <a:rPr lang="en-US" sz="1200" b="0" kern="1200" dirty="0">
                <a:solidFill>
                  <a:schemeClr val="tx1"/>
                </a:solidFill>
                <a:effectLst/>
                <a:latin typeface="Arial" charset="0"/>
                <a:ea typeface="ＭＳ Ｐゴシック" pitchFamily="-107" charset="-128"/>
                <a:cs typeface="ＭＳ Ｐゴシック" pitchFamily="-107" charset="-128"/>
              </a:rPr>
              <a:t>3.  The firewall itself is immune to penetration. This implies the use of a hardened system with a secured operating system (OS). Trusted computer systems are suitable for hosting a firewall and are often required in government applications. </a:t>
            </a: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4</a:t>
            </a:fld>
            <a:endParaRPr lang="en-AU" dirty="0"/>
          </a:p>
        </p:txBody>
      </p:sp>
    </p:spTree>
    <p:extLst>
      <p:ext uri="{BB962C8B-B14F-4D97-AF65-F5344CB8AC3E}">
        <p14:creationId xmlns:p14="http://schemas.microsoft.com/office/powerpoint/2010/main" val="353222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In general, there are three lines of defense against DDoS attacks: </a:t>
            </a:r>
          </a:p>
          <a:p>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Attack prevention and preemption (before the attack): </a:t>
            </a:r>
            <a:r>
              <a:rPr lang="en-US" sz="1200" kern="1200" dirty="0">
                <a:solidFill>
                  <a:schemeClr val="tx1"/>
                </a:solidFill>
                <a:effectLst/>
                <a:latin typeface="Arial" charset="0"/>
                <a:ea typeface="ＭＳ Ｐゴシック" charset="-128"/>
                <a:cs typeface="+mn-cs"/>
              </a:rPr>
              <a:t>These mechanisms enable the victim to endure attack attempts without denying service to legitimate clients. Techniques include enforcing policies for resource consumption and providing backup resources available on demand. In addition, prevention mechanisms modify systems and protocols on the Internet to reduce the possibility of DDoS attacks. </a:t>
            </a:r>
          </a:p>
          <a:p>
            <a:pPr lvl="1"/>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Attack detection and filtering (during the attack): </a:t>
            </a:r>
            <a:r>
              <a:rPr lang="en-US" sz="1200" kern="1200" dirty="0">
                <a:solidFill>
                  <a:schemeClr val="tx1"/>
                </a:solidFill>
                <a:effectLst/>
                <a:latin typeface="Arial" charset="0"/>
                <a:ea typeface="ＭＳ Ｐゴシック" charset="-128"/>
                <a:cs typeface="+mn-cs"/>
              </a:rPr>
              <a:t>These mechanisms attempt to detect the attack as it begins and respond immediately. This minimizes the impact of the attack on the target. Detection involves looking for suspicious patterns of behavior. Response involves filtering out packets likely to be part of the attack.</a:t>
            </a:r>
          </a:p>
          <a:p>
            <a:pPr lvl="1"/>
            <a:r>
              <a:rPr lang="en-US" sz="1200" kern="1200" dirty="0">
                <a:solidFill>
                  <a:schemeClr val="tx1"/>
                </a:solidFill>
                <a:effectLst/>
                <a:latin typeface="Arial" charset="0"/>
                <a:ea typeface="ＭＳ Ｐゴシック" charset="-128"/>
                <a:cs typeface="+mn-cs"/>
              </a:rPr>
              <a:t> </a:t>
            </a:r>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Attack source traceback and identification (during and after the attack): </a:t>
            </a:r>
            <a:r>
              <a:rPr lang="en-US" sz="1200" kern="1200" dirty="0">
                <a:solidFill>
                  <a:schemeClr val="tx1"/>
                </a:solidFill>
                <a:effectLst/>
                <a:latin typeface="Arial" charset="0"/>
                <a:ea typeface="ＭＳ Ｐゴシック" charset="-128"/>
                <a:cs typeface="+mn-cs"/>
              </a:rPr>
              <a:t>This is an attempt to identify the source of the attack as a first step in preventing future attacks. However, this method typically does not yield results fast enough, if at all, to mitigate an ongoing attack. </a:t>
            </a:r>
            <a:endParaRPr lang="en-US" dirty="0">
              <a:effectLst/>
            </a:endParaRPr>
          </a:p>
          <a:p>
            <a:pPr lvl="1"/>
            <a:endParaRPr lang="en-US" sz="1200" kern="1200" dirty="0">
              <a:solidFill>
                <a:schemeClr val="tx1"/>
              </a:solidFill>
              <a:effectLst/>
              <a:latin typeface="Arial" charset="0"/>
              <a:ea typeface="ＭＳ Ｐゴシック" charset="-128"/>
              <a:cs typeface="+mn-cs"/>
            </a:endParaRPr>
          </a:p>
          <a:p>
            <a:pPr lvl="1"/>
            <a:r>
              <a:rPr lang="en-US" sz="1200" kern="1200" dirty="0">
                <a:solidFill>
                  <a:schemeClr val="tx1"/>
                </a:solidFill>
                <a:effectLst/>
                <a:latin typeface="Arial" charset="0"/>
                <a:ea typeface="ＭＳ Ｐゴシック" charset="-128"/>
                <a:cs typeface="+mn-cs"/>
              </a:rPr>
              <a:t>The challenge in coping with DDoS attacks is the sheer number of ways in which they can operate. Thus, DDoS countermeasures must evolve with the threat.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40</a:t>
            </a:fld>
            <a:endParaRPr lang="en-AU" dirty="0"/>
          </a:p>
        </p:txBody>
      </p:sp>
    </p:spTree>
    <p:extLst>
      <p:ext uri="{BB962C8B-B14F-4D97-AF65-F5344CB8AC3E}">
        <p14:creationId xmlns:p14="http://schemas.microsoft.com/office/powerpoint/2010/main" val="6499212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p:spPr>
        <p:txBody>
          <a:bodyPr/>
          <a:lstStyle/>
          <a:p>
            <a:fld id="{54E00952-26B8-2D46-8289-C5E560322778}" type="slidenum">
              <a:rPr lang="en-AU">
                <a:latin typeface="Arial" pitchFamily="-84" charset="0"/>
              </a:rPr>
              <a:pPr/>
              <a:t>41</a:t>
            </a:fld>
            <a:endParaRPr lang="en-AU" dirty="0">
              <a:latin typeface="Arial" pitchFamily="-8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21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pitchFamily="-107" charset="-128"/>
                <a:cs typeface="ＭＳ Ｐゴシック" pitchFamily="-107" charset="-128"/>
              </a:rPr>
              <a:t>In general terms, there are four techniques that firewalls use to control access and enforce the site’s security policy. Originally, firewalls focused primarily on service control, but they have since evolved to provide all four: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Service control: </a:t>
            </a:r>
            <a:r>
              <a:rPr lang="en-US" sz="1200" kern="1200" dirty="0">
                <a:solidFill>
                  <a:schemeClr val="tx1"/>
                </a:solidFill>
                <a:effectLst/>
                <a:latin typeface="Arial" charset="0"/>
                <a:ea typeface="ＭＳ Ｐゴシック" pitchFamily="-107" charset="-128"/>
                <a:cs typeface="ＭＳ Ｐゴシック" pitchFamily="-107" charset="-128"/>
              </a:rPr>
              <a:t>Determines the types of Internet services that can be accessed, inbound or outbound. The firewall may filter traffic on the basis of IP address, protocol, or port number; may provide proxy software that receives and interprets each service request before passing it on; or may host the server software itself, such as a Web or mail service.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Direction control: </a:t>
            </a:r>
            <a:r>
              <a:rPr lang="en-US" sz="1200" kern="1200" dirty="0">
                <a:solidFill>
                  <a:schemeClr val="tx1"/>
                </a:solidFill>
                <a:effectLst/>
                <a:latin typeface="Arial" charset="0"/>
                <a:ea typeface="ＭＳ Ｐゴシック" pitchFamily="-107" charset="-128"/>
                <a:cs typeface="ＭＳ Ｐゴシック" pitchFamily="-107" charset="-128"/>
              </a:rPr>
              <a:t>Determines the direction in which particular service requests may be initiated and allowed to flow through the firewall.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User control: </a:t>
            </a:r>
            <a:r>
              <a:rPr lang="en-US" sz="1200" kern="1200" dirty="0">
                <a:solidFill>
                  <a:schemeClr val="tx1"/>
                </a:solidFill>
                <a:effectLst/>
                <a:latin typeface="Arial" charset="0"/>
                <a:ea typeface="ＭＳ Ｐゴシック" pitchFamily="-107" charset="-128"/>
                <a:cs typeface="ＭＳ Ｐゴシック" pitchFamily="-107" charset="-128"/>
              </a:rPr>
              <a:t>Controls access to a service according to which user is attempting to access it. This feature is typically applied to users inside the firewall perimeter (local users). It may also be applied to incoming traffic from external users; the latter requires some form of secure authentication technology, such as the one provided in IPsec.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Behavior control: </a:t>
            </a:r>
            <a:r>
              <a:rPr lang="en-US" sz="1200" kern="1200" dirty="0">
                <a:solidFill>
                  <a:schemeClr val="tx1"/>
                </a:solidFill>
                <a:effectLst/>
                <a:latin typeface="Arial" charset="0"/>
                <a:ea typeface="ＭＳ Ｐゴシック" pitchFamily="-107" charset="-128"/>
                <a:cs typeface="ＭＳ Ｐゴシック" pitchFamily="-107" charset="-128"/>
              </a:rPr>
              <a:t>Controls how particular services are used. For example, the firewall may filter email to eliminate spam, or it may enable external access to only a portion of the information on a local Web server.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5</a:t>
            </a:fld>
            <a:endParaRPr lang="en-AU" dirty="0"/>
          </a:p>
        </p:txBody>
      </p:sp>
    </p:spTree>
    <p:extLst>
      <p:ext uri="{BB962C8B-B14F-4D97-AF65-F5344CB8AC3E}">
        <p14:creationId xmlns:p14="http://schemas.microsoft.com/office/powerpoint/2010/main" val="123492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kern="1200" dirty="0">
                <a:solidFill>
                  <a:schemeClr val="tx1"/>
                </a:solidFill>
                <a:effectLst/>
                <a:latin typeface="+mn-lt"/>
                <a:ea typeface="ＭＳ Ｐゴシック" pitchFamily="-107" charset="-128"/>
                <a:cs typeface="ＭＳ Ｐゴシック" pitchFamily="-107" charset="-128"/>
              </a:rPr>
              <a:t>The following capabilities are within the scope of a firewall: </a:t>
            </a:r>
          </a:p>
          <a:p>
            <a:endParaRPr lang="en-US" sz="2000" dirty="0">
              <a:effectLst/>
              <a:latin typeface="+mn-lt"/>
            </a:endParaRPr>
          </a:p>
          <a:p>
            <a:pPr marL="228600" indent="-228600">
              <a:buAutoNum type="arabicPeriod"/>
            </a:pPr>
            <a:r>
              <a:rPr lang="en-US" sz="2000" kern="1200" dirty="0">
                <a:solidFill>
                  <a:schemeClr val="tx1"/>
                </a:solidFill>
                <a:effectLst/>
                <a:latin typeface="+mn-lt"/>
                <a:ea typeface="ＭＳ Ｐゴシック" pitchFamily="-107" charset="-128"/>
                <a:cs typeface="ＭＳ Ｐゴシック" pitchFamily="-107" charset="-128"/>
              </a:rPr>
              <a:t>A firewall defines a single choke point that keeps unauthorized users out of the protected network, prohibits potentially vulnerable services from entering or leaving the network, and provides protection from various kinds of IP spoofing and routing attacks. The use of a single choke point simplifies security management because security capabilities are consolidated on a single system or set of systems. </a:t>
            </a:r>
          </a:p>
          <a:p>
            <a:pPr marL="228600" indent="-228600">
              <a:buAutoNum type="arabicPeriod"/>
            </a:pPr>
            <a:endParaRPr lang="en-US" sz="2000" kern="1200" dirty="0">
              <a:solidFill>
                <a:schemeClr val="tx1"/>
              </a:solidFill>
              <a:effectLst/>
              <a:latin typeface="+mn-lt"/>
              <a:ea typeface="ＭＳ Ｐゴシック" pitchFamily="-107" charset="-128"/>
              <a:cs typeface="ＭＳ Ｐゴシック" pitchFamily="-107" charset="-128"/>
            </a:endParaRPr>
          </a:p>
          <a:p>
            <a:pPr marL="228600" indent="-228600">
              <a:buAutoNum type="arabicPeriod"/>
            </a:pPr>
            <a:r>
              <a:rPr lang="en-US" sz="2000" kern="1200" dirty="0">
                <a:solidFill>
                  <a:schemeClr val="tx1"/>
                </a:solidFill>
                <a:effectLst/>
                <a:latin typeface="+mn-lt"/>
                <a:ea typeface="ＭＳ Ｐゴシック" pitchFamily="-107" charset="-128"/>
                <a:cs typeface="ＭＳ Ｐゴシック" pitchFamily="-107" charset="-128"/>
              </a:rPr>
              <a:t>A firewall provides a location for monitoring security-related events. Audits and alarms can be implemented on the firewall system. </a:t>
            </a:r>
          </a:p>
          <a:p>
            <a:pPr marL="228600" indent="-228600">
              <a:buAutoNum type="arabicPeriod"/>
            </a:pPr>
            <a:endParaRPr lang="en-US" sz="2000" b="0" kern="1200" dirty="0">
              <a:solidFill>
                <a:schemeClr val="tx1"/>
              </a:solidFill>
              <a:effectLst/>
              <a:latin typeface="+mn-lt"/>
              <a:ea typeface="ＭＳ Ｐゴシック" pitchFamily="-107" charset="-128"/>
              <a:cs typeface="ＭＳ Ｐゴシック" pitchFamily="-107" charset="-128"/>
            </a:endParaRPr>
          </a:p>
          <a:p>
            <a:pPr marL="228600" indent="-228600">
              <a:buAutoNum type="arabicPeriod"/>
            </a:pPr>
            <a:r>
              <a:rPr lang="en-US" sz="2000" b="0" kern="1200" dirty="0">
                <a:solidFill>
                  <a:schemeClr val="tx1"/>
                </a:solidFill>
                <a:effectLst/>
                <a:latin typeface="+mn-lt"/>
                <a:ea typeface="ＭＳ Ｐゴシック" pitchFamily="-107" charset="-128"/>
                <a:cs typeface="ＭＳ Ｐゴシック" pitchFamily="-107" charset="-128"/>
              </a:rPr>
              <a:t>A firewall is a convenient platform for several Internet functions that are not security related. These include a network address translator, which maps local addresses to Internet addresses, and a network management function that audits or logs Internet usage</a:t>
            </a:r>
          </a:p>
          <a:p>
            <a:pPr marL="228600" indent="-228600">
              <a:buAutoNum type="arabicPeriod"/>
            </a:pPr>
            <a:endParaRPr lang="en-US" sz="2000" b="0" kern="1200" dirty="0">
              <a:solidFill>
                <a:schemeClr val="tx1"/>
              </a:solidFill>
              <a:effectLst/>
              <a:latin typeface="+mn-lt"/>
              <a:ea typeface="ＭＳ Ｐゴシック" pitchFamily="-107" charset="-128"/>
              <a:cs typeface="ＭＳ Ｐゴシック" pitchFamily="-107" charset="-128"/>
            </a:endParaRPr>
          </a:p>
          <a:p>
            <a:pPr marL="228600" indent="-228600">
              <a:buAutoNum type="arabicPeriod"/>
            </a:pPr>
            <a:r>
              <a:rPr lang="en-US" sz="2000" b="0" kern="1200" dirty="0">
                <a:solidFill>
                  <a:schemeClr val="tx1"/>
                </a:solidFill>
                <a:effectLst/>
                <a:latin typeface="+mn-lt"/>
                <a:ea typeface="ＭＳ Ｐゴシック" pitchFamily="-107" charset="-128"/>
                <a:cs typeface="ＭＳ Ｐゴシック" pitchFamily="-107" charset="-128"/>
              </a:rPr>
              <a:t>A firewall can serve as the platform for implementing virtual private networks. This is discussed in the following section. </a:t>
            </a:r>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6</a:t>
            </a:fld>
            <a:endParaRPr lang="en-AU" dirty="0"/>
          </a:p>
        </p:txBody>
      </p:sp>
    </p:spTree>
    <p:extLst>
      <p:ext uri="{BB962C8B-B14F-4D97-AF65-F5344CB8AC3E}">
        <p14:creationId xmlns:p14="http://schemas.microsoft.com/office/powerpoint/2010/main" val="2294225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ＭＳ Ｐゴシック" pitchFamily="-107" charset="-128"/>
                <a:cs typeface="ＭＳ Ｐゴシック" pitchFamily="-107" charset="-128"/>
              </a:rPr>
              <a:t>Firewalls have their limitations, including the following: </a:t>
            </a:r>
          </a:p>
          <a:p>
            <a:endParaRPr lang="en-US" b="0" dirty="0">
              <a:effectLst/>
            </a:endParaRPr>
          </a:p>
          <a:p>
            <a:r>
              <a:rPr lang="en-US" sz="1200" b="0" kern="1200" dirty="0">
                <a:solidFill>
                  <a:schemeClr val="tx1"/>
                </a:solidFill>
                <a:effectLst/>
                <a:latin typeface="Arial" charset="0"/>
                <a:ea typeface="ＭＳ Ｐゴシック" pitchFamily="-107" charset="-128"/>
                <a:cs typeface="ＭＳ Ｐゴシック" pitchFamily="-107" charset="-128"/>
              </a:rPr>
              <a:t>1.  The firewall cannot protect against attacks that bypass the firewall. Internal systems may have dial-out capability to connect to an ISP. An internal LAN may support a modem pool that provides dial-in capability for traveling employees and telecommuters. </a:t>
            </a:r>
          </a:p>
          <a:p>
            <a:endParaRPr lang="en-US" sz="1200" b="0" kern="1200" dirty="0">
              <a:solidFill>
                <a:schemeClr val="tx1"/>
              </a:solidFill>
              <a:effectLst/>
              <a:latin typeface="Arial" charset="0"/>
              <a:ea typeface="ＭＳ Ｐゴシック" pitchFamily="-107" charset="-128"/>
              <a:cs typeface="ＭＳ Ｐゴシック" pitchFamily="-107" charset="-128"/>
            </a:endParaRPr>
          </a:p>
          <a:p>
            <a:r>
              <a:rPr lang="en-US" sz="1200" b="0" kern="1200" dirty="0">
                <a:solidFill>
                  <a:schemeClr val="tx1"/>
                </a:solidFill>
                <a:effectLst/>
                <a:latin typeface="Arial" charset="0"/>
                <a:ea typeface="ＭＳ Ｐゴシック" pitchFamily="-107" charset="-128"/>
                <a:cs typeface="ＭＳ Ｐゴシック" pitchFamily="-107" charset="-128"/>
              </a:rPr>
              <a:t>2.  The firewall may not protect fully against internal threats, such as a disgruntled employee or an employee who unwittingly cooperates with an external attacker. </a:t>
            </a:r>
          </a:p>
          <a:p>
            <a:endParaRPr lang="en-US" sz="1200" b="0" kern="1200" dirty="0">
              <a:solidFill>
                <a:schemeClr val="tx1"/>
              </a:solidFill>
              <a:effectLst/>
              <a:latin typeface="Arial" charset="0"/>
              <a:ea typeface="ＭＳ Ｐゴシック" pitchFamily="-107" charset="-128"/>
              <a:cs typeface="ＭＳ Ｐゴシック" pitchFamily="-107" charset="-128"/>
            </a:endParaRPr>
          </a:p>
          <a:p>
            <a:r>
              <a:rPr lang="en-US" sz="1200" b="0" kern="1200" dirty="0">
                <a:solidFill>
                  <a:schemeClr val="tx1"/>
                </a:solidFill>
                <a:effectLst/>
                <a:latin typeface="Arial" charset="0"/>
                <a:ea typeface="ＭＳ Ｐゴシック" pitchFamily="-107" charset="-128"/>
                <a:cs typeface="ＭＳ Ｐゴシック" pitchFamily="-107" charset="-128"/>
              </a:rPr>
              <a:t>3.  An improperly secured wireless LAN may be accessed from outside the organization. An internal firewall that separates portions of an enterprise network cannot guard against wireless communications between local systems on different sides of the internal firewall. </a:t>
            </a:r>
          </a:p>
          <a:p>
            <a:endParaRPr lang="en-US" sz="1200" b="0" kern="1200" dirty="0">
              <a:solidFill>
                <a:schemeClr val="tx1"/>
              </a:solidFill>
              <a:effectLst/>
              <a:latin typeface="Arial" charset="0"/>
              <a:ea typeface="ＭＳ Ｐゴシック" pitchFamily="-107" charset="-128"/>
              <a:cs typeface="ＭＳ Ｐゴシック" pitchFamily="-107" charset="-128"/>
            </a:endParaRPr>
          </a:p>
          <a:p>
            <a:r>
              <a:rPr lang="en-US" sz="1200" b="0" kern="1200" dirty="0">
                <a:solidFill>
                  <a:schemeClr val="tx1"/>
                </a:solidFill>
                <a:effectLst/>
                <a:latin typeface="Arial" charset="0"/>
                <a:ea typeface="ＭＳ Ｐゴシック" pitchFamily="-107" charset="-128"/>
                <a:cs typeface="ＭＳ Ｐゴシック" pitchFamily="-107" charset="-128"/>
              </a:rPr>
              <a:t>4.  A laptop, smartphone, or portable storage device may be used and infected outside the corporate network, and then connected and used internally. </a:t>
            </a:r>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7</a:t>
            </a:fld>
            <a:endParaRPr lang="en-AU" dirty="0"/>
          </a:p>
        </p:txBody>
      </p:sp>
    </p:spTree>
    <p:extLst>
      <p:ext uri="{BB962C8B-B14F-4D97-AF65-F5344CB8AC3E}">
        <p14:creationId xmlns:p14="http://schemas.microsoft.com/office/powerpoint/2010/main" val="3377001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A firewall may act as a packet filter. It can operate as a positive filter, allowing to pass only packets that meet specific criteria, or as a negative filter, rejecting any packet that meets certain criteria. Depending on the type of firewall, it may examine one or more protocol headers in each packet, the payload of each packet, or the pattern generated by a sequence of packets. In this section, we look at the principal types of firewalls. </a:t>
            </a:r>
            <a:endParaRPr lang="en-US" dirty="0"/>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A packet filtering firewall applies a set of rules to each incoming and outgoing IP packet and then forwards or discards the packet (Figure 21.1b). The firewall is typically configured to filter packets going in both directions (from and to the internal network). Filtering rules are based on information contained in a network packet: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Source IP address: </a:t>
            </a:r>
            <a:r>
              <a:rPr lang="en-US" sz="1200" kern="1200" dirty="0">
                <a:solidFill>
                  <a:schemeClr val="tx1"/>
                </a:solidFill>
                <a:effectLst/>
                <a:latin typeface="Arial" charset="0"/>
                <a:ea typeface="ＭＳ Ｐゴシック" pitchFamily="-107" charset="-128"/>
                <a:cs typeface="ＭＳ Ｐゴシック" pitchFamily="-107" charset="-128"/>
              </a:rPr>
              <a:t>The IP address of the system that originated the IP packet (e.g., 192.178.1.1)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Destination IP address: </a:t>
            </a:r>
            <a:r>
              <a:rPr lang="en-US" sz="1200" kern="1200" dirty="0">
                <a:solidFill>
                  <a:schemeClr val="tx1"/>
                </a:solidFill>
                <a:effectLst/>
                <a:latin typeface="Arial" charset="0"/>
                <a:ea typeface="ＭＳ Ｐゴシック" pitchFamily="-107" charset="-128"/>
                <a:cs typeface="ＭＳ Ｐゴシック" pitchFamily="-107" charset="-128"/>
              </a:rPr>
              <a:t>The IP address of the system the IP packet is trying to reach (e.g., 192.168.1.2)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Source and destination transport-level address: </a:t>
            </a:r>
            <a:r>
              <a:rPr lang="en-US" sz="1200" kern="1200" dirty="0">
                <a:solidFill>
                  <a:schemeClr val="tx1"/>
                </a:solidFill>
                <a:effectLst/>
                <a:latin typeface="Arial" charset="0"/>
                <a:ea typeface="ＭＳ Ｐゴシック" pitchFamily="-107" charset="-128"/>
                <a:cs typeface="ＭＳ Ｐゴシック" pitchFamily="-107" charset="-128"/>
              </a:rPr>
              <a:t>The transport-level (e.g., TCP or UDP) port number, which defines applications such as SNMP or TELNET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IP protocol field: </a:t>
            </a:r>
            <a:r>
              <a:rPr lang="en-US" sz="1200" kern="1200" dirty="0">
                <a:solidFill>
                  <a:schemeClr val="tx1"/>
                </a:solidFill>
                <a:effectLst/>
                <a:latin typeface="Arial" charset="0"/>
                <a:ea typeface="ＭＳ Ｐゴシック" pitchFamily="-107" charset="-128"/>
                <a:cs typeface="ＭＳ Ｐゴシック" pitchFamily="-107" charset="-128"/>
              </a:rPr>
              <a:t>Defines the transport protocol</a:t>
            </a:r>
          </a:p>
          <a:p>
            <a:br>
              <a:rPr lang="en-US" sz="1200" kern="1200" dirty="0">
                <a:solidFill>
                  <a:schemeClr val="tx1"/>
                </a:solidFill>
                <a:effectLst/>
                <a:latin typeface="Arial" charset="0"/>
                <a:ea typeface="ＭＳ Ｐゴシック" pitchFamily="-107" charset="-128"/>
                <a:cs typeface="ＭＳ Ｐゴシック" pitchFamily="-107" charset="-128"/>
              </a:rPr>
            </a:b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Interface: </a:t>
            </a:r>
            <a:r>
              <a:rPr lang="en-US" sz="1200" kern="1200" dirty="0">
                <a:solidFill>
                  <a:schemeClr val="tx1"/>
                </a:solidFill>
                <a:effectLst/>
                <a:latin typeface="Arial" charset="0"/>
                <a:ea typeface="ＭＳ Ｐゴシック" pitchFamily="-107" charset="-128"/>
                <a:cs typeface="ＭＳ Ｐゴシック" pitchFamily="-107" charset="-128"/>
              </a:rPr>
              <a:t>For a firewall with three or more ports, which interface of the firewall the packet came from or which interface of the firewall the packet is destined for. </a:t>
            </a:r>
          </a:p>
          <a:p>
            <a:endParaRPr lang="en-US" sz="1200" kern="1200" dirty="0">
              <a:solidFill>
                <a:schemeClr val="tx1"/>
              </a:solidFill>
              <a:effectLst/>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packet filter is typically set up as a list of rules based on matches to fields in the IP or TCP header. If there is a match to one of the rules, that rule is invoked to determine whether to forward or discard the packet. If there is no match to any rule, then a default action is taken. Two default policies are possible: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Default </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discard: </a:t>
            </a:r>
            <a:r>
              <a:rPr lang="en-US" sz="1200" kern="1200" dirty="0">
                <a:solidFill>
                  <a:schemeClr val="tx1"/>
                </a:solidFill>
                <a:effectLst/>
                <a:latin typeface="Arial" charset="0"/>
                <a:ea typeface="ＭＳ Ｐゴシック" pitchFamily="-107" charset="-128"/>
                <a:cs typeface="ＭＳ Ｐゴシック" pitchFamily="-107" charset="-128"/>
              </a:rPr>
              <a:t>That which is not expressly permitted is prohibited. </a:t>
            </a:r>
          </a:p>
          <a:p>
            <a:endParaRPr lang="en-US" dirty="0">
              <a:effectLst/>
            </a:endParaRPr>
          </a:p>
          <a:p>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Default </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b="1" kern="1200" dirty="0">
                <a:solidFill>
                  <a:schemeClr val="tx1"/>
                </a:solidFill>
                <a:effectLst/>
                <a:latin typeface="Arial" charset="0"/>
                <a:ea typeface="ＭＳ Ｐゴシック" pitchFamily="-107" charset="-128"/>
                <a:cs typeface="ＭＳ Ｐゴシック" pitchFamily="-107" charset="-128"/>
              </a:rPr>
              <a:t>forward: </a:t>
            </a:r>
            <a:r>
              <a:rPr lang="en-US" sz="1200" kern="1200" dirty="0">
                <a:solidFill>
                  <a:schemeClr val="tx1"/>
                </a:solidFill>
                <a:effectLst/>
                <a:latin typeface="Arial" charset="0"/>
                <a:ea typeface="ＭＳ Ｐゴシック" pitchFamily="-107" charset="-128"/>
                <a:cs typeface="ＭＳ Ｐゴシック" pitchFamily="-107" charset="-128"/>
              </a:rPr>
              <a:t>That which is not expressly prohibited is permitted.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The default = discard policy is more conservative. Initially, everything is blocked, and services must be added on a case-by-case basis. This policy is more visible to users, who are more likely to see the firewall as a hindrance. However, this is the policy likely to be preferred by businesses and government organizations. Further, visibility to users diminishes as rules are created. The default = forward policy increases ease of use for end users but provides reduced security; the security administrator must, in essence, react to each new security threat as it becomes known. This policy may be used by generally more open organizations, such as universities. </a:t>
            </a:r>
            <a:endParaRPr lang="en-US" dirty="0"/>
          </a:p>
          <a:p>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8</a:t>
            </a:fld>
            <a:endParaRPr lang="en-AU" dirty="0"/>
          </a:p>
        </p:txBody>
      </p:sp>
    </p:spTree>
    <p:extLst>
      <p:ext uri="{BB962C8B-B14F-4D97-AF65-F5344CB8AC3E}">
        <p14:creationId xmlns:p14="http://schemas.microsoft.com/office/powerpoint/2010/main" val="1925306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ＭＳ Ｐゴシック" pitchFamily="-107" charset="-128"/>
                <a:cs typeface="ＭＳ Ｐゴシック" pitchFamily="-107" charset="-128"/>
              </a:rPr>
              <a:t>Figure 21.2 gives some examples of packet filtering rule sets. In each set, the rules are applied top to bottom. The “*” in a field is a wildcard designator that matches everything. We assume that the default = discard policy is in force. The rule sets can be described as follows: </a:t>
            </a:r>
          </a:p>
          <a:p>
            <a:endParaRPr lang="en-US" b="0" dirty="0"/>
          </a:p>
          <a:p>
            <a:pPr marL="228600" indent="-228600">
              <a:buAutoNum type="alphaUcPeriod"/>
            </a:pPr>
            <a:r>
              <a:rPr lang="en-US" sz="1200" b="0" kern="1200" dirty="0">
                <a:solidFill>
                  <a:schemeClr val="tx1"/>
                </a:solidFill>
                <a:effectLst/>
                <a:latin typeface="Arial" charset="0"/>
                <a:ea typeface="ＭＳ Ｐゴシック" pitchFamily="-107" charset="-128"/>
                <a:cs typeface="ＭＳ Ｐゴシック" pitchFamily="-107" charset="-128"/>
              </a:rPr>
              <a:t>Inbound mail is allowed (port 25 is for SMTP incoming), but only to a gateway host. However, packets from a particular external host, SPIGOT, are blocked because that host has a history of sending massive files in e-mail messages. </a:t>
            </a:r>
          </a:p>
          <a:p>
            <a:pPr marL="228600" indent="-228600">
              <a:buAutoNum type="alphaUcPeriod"/>
            </a:pPr>
            <a:endParaRPr lang="en-US" sz="1200" b="0" kern="1200" dirty="0">
              <a:solidFill>
                <a:schemeClr val="tx1"/>
              </a:solidFill>
              <a:effectLst/>
              <a:latin typeface="Arial" charset="0"/>
              <a:ea typeface="ＭＳ Ｐゴシック" pitchFamily="-107" charset="-128"/>
              <a:cs typeface="ＭＳ Ｐゴシック" pitchFamily="-107" charset="-128"/>
            </a:endParaRPr>
          </a:p>
          <a:p>
            <a:pPr marL="228600" indent="-228600">
              <a:buAutoNum type="alphaUcPeriod"/>
            </a:pPr>
            <a:r>
              <a:rPr lang="en-US" sz="1200" b="0" kern="1200" dirty="0">
                <a:solidFill>
                  <a:schemeClr val="tx1"/>
                </a:solidFill>
                <a:effectLst/>
                <a:latin typeface="Arial" charset="0"/>
                <a:ea typeface="ＭＳ Ｐゴシック" pitchFamily="-107" charset="-128"/>
                <a:cs typeface="ＭＳ Ｐゴシック" pitchFamily="-107" charset="-128"/>
              </a:rPr>
              <a:t>This is an explicit statement of the default policy. All rule sets include this rule implicitly as the last rule. </a:t>
            </a:r>
          </a:p>
          <a:p>
            <a:pPr marL="228600" indent="-228600">
              <a:buAutoNum type="alphaUcPeriod"/>
            </a:pPr>
            <a:endParaRPr lang="en-US" sz="1200" b="0" kern="1200" dirty="0">
              <a:solidFill>
                <a:schemeClr val="tx1"/>
              </a:solidFill>
              <a:effectLst/>
              <a:latin typeface="Arial" charset="0"/>
              <a:ea typeface="ＭＳ Ｐゴシック" pitchFamily="-107" charset="-128"/>
              <a:cs typeface="ＭＳ Ｐゴシック" pitchFamily="-107" charset="-128"/>
            </a:endParaRPr>
          </a:p>
          <a:p>
            <a:pPr marL="228600" indent="-228600">
              <a:buAutoNum type="alphaUcPeriod"/>
            </a:pPr>
            <a:r>
              <a:rPr lang="en-US" sz="1200" b="0" kern="1200" dirty="0">
                <a:solidFill>
                  <a:schemeClr val="tx1"/>
                </a:solidFill>
                <a:effectLst/>
                <a:latin typeface="Arial" charset="0"/>
                <a:ea typeface="ＭＳ Ｐゴシック" pitchFamily="-107" charset="-128"/>
                <a:cs typeface="ＭＳ Ｐゴシック" pitchFamily="-107" charset="-128"/>
              </a:rPr>
              <a:t>This rule set is intended to specify that any inside host can send mail to the outside. A TCP packet with a destination port of 25 is routed to the SMTP server on the destination machine. The problem with this rule is that the use of port 25 for SMTP receipt is only a default; an outside machine could be configured to have some other application linked to port 25. As this rule is written, an attacker could gain access to internal machines by sending packets with a TCP source port number of 25. </a:t>
            </a:r>
          </a:p>
          <a:p>
            <a:pPr marL="228600" indent="-228600">
              <a:buAutoNum type="alphaUcPeriod"/>
            </a:pPr>
            <a:endParaRPr lang="en-US" sz="1200" b="0" kern="1200" dirty="0">
              <a:solidFill>
                <a:schemeClr val="tx1"/>
              </a:solidFill>
              <a:effectLst/>
              <a:latin typeface="Arial" charset="0"/>
              <a:ea typeface="ＭＳ Ｐゴシック" pitchFamily="-107" charset="-128"/>
              <a:cs typeface="ＭＳ Ｐゴシック" pitchFamily="-107" charset="-128"/>
            </a:endParaRPr>
          </a:p>
          <a:p>
            <a:pPr marL="228600" indent="-228600">
              <a:buAutoNum type="alphaUcPeriod"/>
            </a:pPr>
            <a:r>
              <a:rPr lang="en-US" sz="1200" b="0" kern="1200" dirty="0">
                <a:solidFill>
                  <a:schemeClr val="tx1"/>
                </a:solidFill>
                <a:effectLst/>
                <a:latin typeface="Arial" charset="0"/>
                <a:ea typeface="ＭＳ Ｐゴシック" pitchFamily="-107" charset="-128"/>
                <a:cs typeface="ＭＳ Ｐゴシック" pitchFamily="-107" charset="-128"/>
              </a:rPr>
              <a:t>This rule set achieves the intended result that was not achieved in C. The rules take advantage of a feature of TCP connections. Once a connection is set up, the ACK flag of a TCP segment is set to acknowledge segments sent from the other side. Thus, this rule set states that it allows IP packets where the source IP address is one of a list of designated internal hosts and the destination TCP port number is 25. It also allows incoming packets with a source port number of 25 that include the ACK flag in the TCP segment. Note that we explicitly designate source and destination systems to define these rules explicitly. </a:t>
            </a:r>
          </a:p>
          <a:p>
            <a:pPr marL="228600" indent="-228600">
              <a:buAutoNum type="alphaUcPeriod"/>
            </a:pPr>
            <a:endParaRPr lang="en-US" sz="1200" b="0" kern="1200" dirty="0">
              <a:solidFill>
                <a:schemeClr val="tx1"/>
              </a:solidFill>
              <a:effectLst/>
              <a:latin typeface="Arial" charset="0"/>
              <a:ea typeface="ＭＳ Ｐゴシック" pitchFamily="-107" charset="-128"/>
              <a:cs typeface="ＭＳ Ｐゴシック" pitchFamily="-107" charset="-128"/>
            </a:endParaRPr>
          </a:p>
          <a:p>
            <a:pPr marL="228600" indent="-228600">
              <a:buAutoNum type="alphaUcPeriod"/>
            </a:pPr>
            <a:r>
              <a:rPr lang="en-US" sz="1200" b="0" kern="1200" dirty="0">
                <a:solidFill>
                  <a:schemeClr val="tx1"/>
                </a:solidFill>
                <a:effectLst/>
                <a:latin typeface="Arial" charset="0"/>
                <a:ea typeface="ＭＳ Ｐゴシック" pitchFamily="-107" charset="-128"/>
                <a:cs typeface="ＭＳ Ｐゴシック" pitchFamily="-107" charset="-128"/>
              </a:rPr>
              <a:t>This rule set is one approach to handling FTP connections. With FTP, two TCP connections are used: a control connection to set up the file transfer and a data connection for the actual file transfer. The data connection uses a different port number that is dynamically assigned for the transfer. Most servers, and hence most attack targets, use low-numbered ports; most outgoing calls tend to use a higher-numbered port, typically above 1023. Thus, this rule set allows </a:t>
            </a:r>
          </a:p>
          <a:p>
            <a:pPr marL="228600" indent="-228600">
              <a:buAutoNum type="alphaUcPeriod"/>
            </a:pPr>
            <a:endParaRPr lang="en-US" sz="1200" b="0" kern="1200" dirty="0">
              <a:solidFill>
                <a:schemeClr val="tx1"/>
              </a:solidFill>
              <a:effectLst/>
              <a:latin typeface="Arial" charset="0"/>
              <a:ea typeface="ＭＳ Ｐゴシック" pitchFamily="-107" charset="-128"/>
              <a:cs typeface="ＭＳ Ｐゴシック" pitchFamily="-107" charset="-128"/>
            </a:endParaRPr>
          </a:p>
          <a:p>
            <a:r>
              <a:rPr lang="en-US" sz="1200" b="0" kern="1200" dirty="0">
                <a:solidFill>
                  <a:schemeClr val="tx1"/>
                </a:solidFill>
                <a:effectLst/>
                <a:latin typeface="Arial" charset="0"/>
                <a:ea typeface="ＭＳ Ｐゴシック" pitchFamily="-107" charset="-128"/>
                <a:cs typeface="ＭＳ Ｐゴシック" pitchFamily="-107" charset="-128"/>
              </a:rPr>
              <a:t>	—Packets that originate internally</a:t>
            </a:r>
            <a:br>
              <a:rPr lang="en-US" sz="1200" b="0" kern="1200" dirty="0">
                <a:solidFill>
                  <a:schemeClr val="tx1"/>
                </a:solidFill>
                <a:effectLst/>
                <a:latin typeface="Arial" charset="0"/>
                <a:ea typeface="ＭＳ Ｐゴシック" pitchFamily="-107" charset="-128"/>
                <a:cs typeface="ＭＳ Ｐゴシック" pitchFamily="-107" charset="-128"/>
              </a:rPr>
            </a:br>
            <a:r>
              <a:rPr lang="en-US" sz="1200" b="0" kern="1200" dirty="0">
                <a:solidFill>
                  <a:schemeClr val="tx1"/>
                </a:solidFill>
                <a:effectLst/>
                <a:latin typeface="Arial" charset="0"/>
                <a:ea typeface="ＭＳ Ｐゴシック" pitchFamily="-107" charset="-128"/>
                <a:cs typeface="ＭＳ Ｐゴシック" pitchFamily="-107" charset="-128"/>
              </a:rPr>
              <a:t>	—Reply packets to a connection initiated by an internal 		     machine 	</a:t>
            </a:r>
          </a:p>
          <a:p>
            <a:r>
              <a:rPr lang="en-US" sz="1200" b="0" kern="1200" dirty="0">
                <a:solidFill>
                  <a:schemeClr val="tx1"/>
                </a:solidFill>
                <a:effectLst/>
                <a:latin typeface="Arial" charset="0"/>
                <a:ea typeface="ＭＳ Ｐゴシック" pitchFamily="-107" charset="-128"/>
                <a:cs typeface="ＭＳ Ｐゴシック" pitchFamily="-107" charset="-128"/>
              </a:rPr>
              <a:t>	—Packets destined for a high-numbered port on an internal 	  	      machine </a:t>
            </a:r>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This scheme requires that the systems be configured so that only the appropriate port numbers are in use. </a:t>
            </a:r>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Rule set E points out the difficulty in dealing with applications at the packet filtering level. Another way to deal with FTP and similar applications is either stateful filters or an application-level gateway, both described subsequently in this section. </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A597342B-8AE1-B34D-BBA5-CCBFD7D5E8F6}" type="slidenum">
              <a:rPr lang="en-AU" smtClean="0"/>
              <a:pPr>
                <a:defRPr/>
              </a:pPr>
              <a:t>9</a:t>
            </a:fld>
            <a:endParaRPr lang="en-AU" dirty="0"/>
          </a:p>
        </p:txBody>
      </p:sp>
    </p:spTree>
    <p:extLst>
      <p:ext uri="{BB962C8B-B14F-4D97-AF65-F5344CB8AC3E}">
        <p14:creationId xmlns:p14="http://schemas.microsoft.com/office/powerpoint/2010/main" val="3292713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78250342-C31E-5342-9611-521FE314D87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8D2D0F18-4BC8-6A47-915F-42267807D23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A320E8EF-7720-C244-8542-E770780CEEDD}"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D7769B3-57A2-1247-82E9-FF2A7B6128D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4954BC9-5957-F542-9638-C5A37D39499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a:t>© 2020 Pearson Education, Inc., Hoboken, NJ.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531769E8-94A0-4346-B0CF-B566A6CDF8E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982C12B8-4102-BB42-943C-3CE62F42AD9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26F83D9A-C836-424A-BFE9-562AD496458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A6C81D3C-7CFD-F64A-8F4D-B4FBF6F4724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FFA21184-CE60-A44C-B2FF-D4A9D68A5DE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4D9BF39D-4B0F-324A-B987-3B16D99F78E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defRPr>
            </a:lvl1pPr>
          </a:lstStyle>
          <a:p>
            <a:pPr>
              <a:defRPr/>
            </a:pPr>
            <a:fld id="{AB2AE3DE-C085-3E4F-9F49-2111C24E15D2}"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a:t>© 2020 Pearson Education, Inc., Hoboken, NJ. All rights reserved.        </a:t>
            </a:r>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9699"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a:t>Eighth Edition</a:t>
            </a:r>
          </a:p>
          <a:p>
            <a:pPr>
              <a:buFont typeface="Wingdings" pitchFamily="-84" charset="2"/>
              <a:buNone/>
            </a:pPr>
            <a:r>
              <a:rPr lang="en-US" dirty="0"/>
              <a:t>	by William Stallings	</a:t>
            </a:r>
          </a:p>
          <a:p>
            <a:pPr>
              <a:buFont typeface="Wingdings" pitchFamily="-84" charset="2"/>
              <a:buNone/>
            </a:pPr>
            <a:endParaRPr lang="en-US" dirty="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4"/>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AA31-71CA-5847-8BE5-74EF13FB19EA}"/>
              </a:ext>
            </a:extLst>
          </p:cNvPr>
          <p:cNvSpPr>
            <a:spLocks noGrp="1"/>
          </p:cNvSpPr>
          <p:nvPr>
            <p:ph type="title"/>
          </p:nvPr>
        </p:nvSpPr>
        <p:spPr/>
        <p:txBody>
          <a:bodyPr/>
          <a:lstStyle/>
          <a:p>
            <a:r>
              <a:rPr lang="en-US" dirty="0"/>
              <a:t>Packet Filtering Firewalls</a:t>
            </a:r>
          </a:p>
        </p:txBody>
      </p:sp>
      <p:sp>
        <p:nvSpPr>
          <p:cNvPr id="3" name="Content Placeholder 2">
            <a:extLst>
              <a:ext uri="{FF2B5EF4-FFF2-40B4-BE49-F238E27FC236}">
                <a16:creationId xmlns:a16="http://schemas.microsoft.com/office/drawing/2014/main" id="{5EAE1503-F2BE-604D-842F-87A36B6E924B}"/>
              </a:ext>
            </a:extLst>
          </p:cNvPr>
          <p:cNvSpPr>
            <a:spLocks noGrp="1"/>
          </p:cNvSpPr>
          <p:nvPr>
            <p:ph idx="1"/>
          </p:nvPr>
        </p:nvSpPr>
        <p:spPr>
          <a:xfrm>
            <a:off x="792163" y="1606943"/>
            <a:ext cx="7980363" cy="5062417"/>
          </a:xfrm>
        </p:spPr>
        <p:txBody>
          <a:bodyPr>
            <a:normAutofit fontScale="92500" lnSpcReduction="10000"/>
          </a:bodyPr>
          <a:lstStyle/>
          <a:p>
            <a:r>
              <a:rPr lang="en-US" dirty="0"/>
              <a:t>Advantages:</a:t>
            </a:r>
          </a:p>
          <a:p>
            <a:pPr lvl="2">
              <a:spcBef>
                <a:spcPts val="0"/>
              </a:spcBef>
            </a:pPr>
            <a:r>
              <a:rPr lang="en-US" sz="2000" dirty="0"/>
              <a:t>Simplicity</a:t>
            </a:r>
          </a:p>
          <a:p>
            <a:pPr lvl="2">
              <a:spcBef>
                <a:spcPts val="0"/>
              </a:spcBef>
            </a:pPr>
            <a:r>
              <a:rPr lang="en-US" sz="2000" dirty="0"/>
              <a:t>Typically transparent to users</a:t>
            </a:r>
          </a:p>
          <a:p>
            <a:pPr lvl="2">
              <a:spcBef>
                <a:spcPts val="0"/>
              </a:spcBef>
            </a:pPr>
            <a:r>
              <a:rPr lang="en-US" sz="2000" dirty="0"/>
              <a:t>Are very fast</a:t>
            </a:r>
          </a:p>
          <a:p>
            <a:pPr>
              <a:spcBef>
                <a:spcPts val="1200"/>
              </a:spcBef>
            </a:pPr>
            <a:r>
              <a:rPr lang="en-US" dirty="0"/>
              <a:t>Weaknesses:</a:t>
            </a:r>
          </a:p>
          <a:p>
            <a:pPr lvl="2"/>
            <a:r>
              <a:rPr lang="en-US" sz="2000" dirty="0"/>
              <a:t>They cannot prevent attacks that employ application-specific vulnerabilities or functions</a:t>
            </a:r>
          </a:p>
          <a:p>
            <a:pPr lvl="2"/>
            <a:r>
              <a:rPr lang="en-US" sz="2000" dirty="0"/>
              <a:t>The logging functionality present in packet filter firewalls is limited</a:t>
            </a:r>
          </a:p>
          <a:p>
            <a:pPr lvl="2"/>
            <a:r>
              <a:rPr lang="en-US" sz="2000" dirty="0"/>
              <a:t>Most packet filter firewalls do not support advanced user authentication schemes</a:t>
            </a:r>
          </a:p>
          <a:p>
            <a:pPr lvl="2"/>
            <a:r>
              <a:rPr lang="en-US" sz="2000" dirty="0"/>
              <a:t>Packet filter firewalls are generally vulnerable to attacks and exploits that take advantage of problems within the TCP/IP specification and protocol stack</a:t>
            </a:r>
          </a:p>
          <a:p>
            <a:pPr lvl="2"/>
            <a:r>
              <a:rPr lang="en-US" sz="2000" dirty="0"/>
              <a:t>Packet filter firewalls are susceptible to security breaches caused by improper configurations</a:t>
            </a:r>
          </a:p>
          <a:p>
            <a:pPr lvl="2">
              <a:spcBef>
                <a:spcPts val="1200"/>
              </a:spcBef>
            </a:pPr>
            <a:endParaRPr lang="en-US" dirty="0"/>
          </a:p>
        </p:txBody>
      </p:sp>
      <p:sp>
        <p:nvSpPr>
          <p:cNvPr id="4" name="Footer Placeholder 3">
            <a:extLst>
              <a:ext uri="{FF2B5EF4-FFF2-40B4-BE49-F238E27FC236}">
                <a16:creationId xmlns:a16="http://schemas.microsoft.com/office/drawing/2014/main" id="{85C09238-0933-BD4B-9664-7182BFA84E72}"/>
              </a:ext>
            </a:extLst>
          </p:cNvPr>
          <p:cNvSpPr>
            <a:spLocks noGrp="1"/>
          </p:cNvSpPr>
          <p:nvPr>
            <p:ph type="ftr" sz="quarter" idx="11"/>
          </p:nvPr>
        </p:nvSpPr>
        <p:spPr>
          <a:xfrm>
            <a:off x="371474" y="6356350"/>
            <a:ext cx="6864821"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76012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8AAC-9B1F-DF47-9ED9-6F645DDADEBB}"/>
              </a:ext>
            </a:extLst>
          </p:cNvPr>
          <p:cNvSpPr>
            <a:spLocks noGrp="1"/>
          </p:cNvSpPr>
          <p:nvPr>
            <p:ph type="title"/>
          </p:nvPr>
        </p:nvSpPr>
        <p:spPr/>
        <p:txBody>
          <a:bodyPr/>
          <a:lstStyle/>
          <a:p>
            <a:r>
              <a:rPr lang="en-US" dirty="0"/>
              <a:t>Attacks and Countermeasures</a:t>
            </a:r>
          </a:p>
        </p:txBody>
      </p:sp>
      <p:sp>
        <p:nvSpPr>
          <p:cNvPr id="3" name="Content Placeholder 2">
            <a:extLst>
              <a:ext uri="{FF2B5EF4-FFF2-40B4-BE49-F238E27FC236}">
                <a16:creationId xmlns:a16="http://schemas.microsoft.com/office/drawing/2014/main" id="{59979558-3318-894D-AF0D-FE52507DA2B0}"/>
              </a:ext>
            </a:extLst>
          </p:cNvPr>
          <p:cNvSpPr>
            <a:spLocks noGrp="1"/>
          </p:cNvSpPr>
          <p:nvPr>
            <p:ph idx="1"/>
          </p:nvPr>
        </p:nvSpPr>
        <p:spPr>
          <a:xfrm>
            <a:off x="473515" y="1685677"/>
            <a:ext cx="8196970" cy="4907235"/>
          </a:xfrm>
        </p:spPr>
        <p:txBody>
          <a:bodyPr>
            <a:normAutofit fontScale="70000" lnSpcReduction="20000"/>
          </a:bodyPr>
          <a:lstStyle/>
          <a:p>
            <a:r>
              <a:rPr lang="en-US" sz="2900" dirty="0"/>
              <a:t>Some of the attacks that can be made on packet filtering firewalls and the appropriate countermeasures are the following: </a:t>
            </a:r>
          </a:p>
          <a:p>
            <a:pPr lvl="2">
              <a:spcBef>
                <a:spcPts val="1200"/>
              </a:spcBef>
            </a:pPr>
            <a:r>
              <a:rPr lang="en-US" sz="2500" b="1" dirty="0"/>
              <a:t>IP address spoofing: </a:t>
            </a:r>
            <a:r>
              <a:rPr lang="en-US" sz="2500" dirty="0"/>
              <a:t>The intruder transmits packets from the outside with a source IP address field containing an address of an internal host</a:t>
            </a:r>
          </a:p>
          <a:p>
            <a:pPr lvl="4">
              <a:spcBef>
                <a:spcPts val="1200"/>
              </a:spcBef>
            </a:pPr>
            <a:r>
              <a:rPr lang="en-US" sz="2200" dirty="0"/>
              <a:t>The countermeasure is to discard packets with an inside source address if the packet arrives on an external interface. In fact, this countermeasure is often implemented at the router external to the firewall</a:t>
            </a:r>
          </a:p>
          <a:p>
            <a:pPr lvl="2">
              <a:spcBef>
                <a:spcPts val="1200"/>
              </a:spcBef>
            </a:pPr>
            <a:r>
              <a:rPr lang="en-US" sz="2500" b="1" dirty="0"/>
              <a:t>Source routing attacks: </a:t>
            </a:r>
            <a:r>
              <a:rPr lang="en-US" sz="2500" dirty="0"/>
              <a:t>The source station specifies the route that a packet should take as it crosses the Internet, in the hopes that this will bypass security measures that do not analyze the source routing information</a:t>
            </a:r>
          </a:p>
          <a:p>
            <a:pPr lvl="4"/>
            <a:r>
              <a:rPr lang="en-US" sz="2200" dirty="0"/>
              <a:t>The countermeasure is to discard all packets that use this option</a:t>
            </a:r>
            <a:endParaRPr lang="en-US" sz="2900" b="1" dirty="0"/>
          </a:p>
          <a:p>
            <a:pPr lvl="2">
              <a:spcBef>
                <a:spcPts val="1200"/>
              </a:spcBef>
            </a:pPr>
            <a:r>
              <a:rPr lang="en-US" sz="2500" b="1" dirty="0"/>
              <a:t>Tiny fragment attacks: </a:t>
            </a:r>
            <a:r>
              <a:rPr lang="en-US" sz="2500" dirty="0"/>
              <a:t>The intruder uses the IP fragmentation option to create extremely small fragments and force the TCP header information into a separate packet fragment</a:t>
            </a:r>
          </a:p>
          <a:p>
            <a:pPr lvl="4">
              <a:spcBef>
                <a:spcPts val="1200"/>
              </a:spcBef>
            </a:pPr>
            <a:r>
              <a:rPr lang="en-US" sz="2100" dirty="0"/>
              <a:t>A tiny fragment attack can be defeated by enforcing a rule that the first fragment of a packet must contain a predefined minimum amount of the transport header. If the first fragment is rejected, the filter can remember the packet and discard all subsequent fragments</a:t>
            </a:r>
          </a:p>
          <a:p>
            <a:endParaRPr lang="en-US" dirty="0"/>
          </a:p>
        </p:txBody>
      </p:sp>
      <p:sp>
        <p:nvSpPr>
          <p:cNvPr id="4" name="Footer Placeholder 3">
            <a:extLst>
              <a:ext uri="{FF2B5EF4-FFF2-40B4-BE49-F238E27FC236}">
                <a16:creationId xmlns:a16="http://schemas.microsoft.com/office/drawing/2014/main" id="{039A1A88-7DB0-AD40-9CD9-281B38CD739B}"/>
              </a:ext>
            </a:extLst>
          </p:cNvPr>
          <p:cNvSpPr>
            <a:spLocks noGrp="1"/>
          </p:cNvSpPr>
          <p:nvPr>
            <p:ph type="ftr" sz="quarter" idx="11"/>
          </p:nvPr>
        </p:nvSpPr>
        <p:spPr>
          <a:xfrm>
            <a:off x="446131" y="6453336"/>
            <a:ext cx="5712693"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06558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89D393B-2849-0E42-BD7D-4BDCC76284BD}"/>
              </a:ext>
            </a:extLst>
          </p:cNvPr>
          <p:cNvSpPr>
            <a:spLocks noGrp="1"/>
          </p:cNvSpPr>
          <p:nvPr>
            <p:ph type="ftr" sz="quarter" idx="11"/>
          </p:nvPr>
        </p:nvSpPr>
        <p:spPr>
          <a:xfrm>
            <a:off x="371474" y="6356350"/>
            <a:ext cx="6360739" cy="501650"/>
          </a:xfrm>
        </p:spPr>
        <p:txBody>
          <a:bodyPr/>
          <a:lstStyle/>
          <a:p>
            <a:pPr>
              <a:defRPr/>
            </a:pPr>
            <a:r>
              <a:rPr lang="en-US"/>
              <a:t>© 2020 Pearson Education, Inc., Hoboken, NJ. All rights reserved.        </a:t>
            </a:r>
            <a:endParaRPr lang="en-US" dirty="0"/>
          </a:p>
        </p:txBody>
      </p:sp>
      <p:pic>
        <p:nvPicPr>
          <p:cNvPr id="5" name="Picture 4">
            <a:extLst>
              <a:ext uri="{FF2B5EF4-FFF2-40B4-BE49-F238E27FC236}">
                <a16:creationId xmlns:a16="http://schemas.microsoft.com/office/drawing/2014/main" id="{899F4A7A-7795-7943-835E-EE0AA1DE101F}"/>
              </a:ext>
            </a:extLst>
          </p:cNvPr>
          <p:cNvPicPr>
            <a:picLocks noChangeAspect="1"/>
          </p:cNvPicPr>
          <p:nvPr/>
        </p:nvPicPr>
        <p:blipFill>
          <a:blip r:embed="rId3"/>
          <a:stretch>
            <a:fillRect/>
          </a:stretch>
        </p:blipFill>
        <p:spPr>
          <a:xfrm>
            <a:off x="571671" y="1052735"/>
            <a:ext cx="8248801" cy="4899929"/>
          </a:xfrm>
          <a:prstGeom prst="rect">
            <a:avLst/>
          </a:prstGeom>
        </p:spPr>
      </p:pic>
      <p:cxnSp>
        <p:nvCxnSpPr>
          <p:cNvPr id="7" name="Straight Connector 6">
            <a:extLst>
              <a:ext uri="{FF2B5EF4-FFF2-40B4-BE49-F238E27FC236}">
                <a16:creationId xmlns:a16="http://schemas.microsoft.com/office/drawing/2014/main" id="{B89340E4-9985-6142-B8F4-A2E61AB12DCA}"/>
              </a:ext>
            </a:extLst>
          </p:cNvPr>
          <p:cNvCxnSpPr>
            <a:cxnSpLocks/>
          </p:cNvCxnSpPr>
          <p:nvPr/>
        </p:nvCxnSpPr>
        <p:spPr>
          <a:xfrm>
            <a:off x="539552" y="1556792"/>
            <a:ext cx="0" cy="3888432"/>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063F6BF-D924-8A47-9366-94DA81EDA3C9}"/>
              </a:ext>
            </a:extLst>
          </p:cNvPr>
          <p:cNvCxnSpPr>
            <a:cxnSpLocks/>
          </p:cNvCxnSpPr>
          <p:nvPr/>
        </p:nvCxnSpPr>
        <p:spPr>
          <a:xfrm>
            <a:off x="8820472" y="1556792"/>
            <a:ext cx="0" cy="3888432"/>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F640EBC-EE13-B146-9187-D467C567B24B}"/>
              </a:ext>
            </a:extLst>
          </p:cNvPr>
          <p:cNvSpPr txBox="1"/>
          <p:nvPr/>
        </p:nvSpPr>
        <p:spPr>
          <a:xfrm>
            <a:off x="6491236" y="5908285"/>
            <a:ext cx="2321469" cy="246221"/>
          </a:xfrm>
          <a:prstGeom prst="rect">
            <a:avLst/>
          </a:prstGeom>
          <a:noFill/>
        </p:spPr>
        <p:txBody>
          <a:bodyPr wrap="none" rtlCol="0">
            <a:spAutoFit/>
          </a:bodyPr>
          <a:lstStyle/>
          <a:p>
            <a:r>
              <a:rPr lang="en-US" sz="1000" dirty="0"/>
              <a:t>(Table is on page 659 in the textbook)</a:t>
            </a:r>
          </a:p>
        </p:txBody>
      </p:sp>
    </p:spTree>
    <p:extLst>
      <p:ext uri="{BB962C8B-B14F-4D97-AF65-F5344CB8AC3E}">
        <p14:creationId xmlns:p14="http://schemas.microsoft.com/office/powerpoint/2010/main" val="1389506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409C-44BA-2C48-9DAF-899B79FFC7FE}"/>
              </a:ext>
            </a:extLst>
          </p:cNvPr>
          <p:cNvSpPr>
            <a:spLocks noGrp="1"/>
          </p:cNvSpPr>
          <p:nvPr>
            <p:ph type="title"/>
          </p:nvPr>
        </p:nvSpPr>
        <p:spPr>
          <a:xfrm>
            <a:off x="179512" y="39688"/>
            <a:ext cx="8964487" cy="1412875"/>
          </a:xfrm>
        </p:spPr>
        <p:txBody>
          <a:bodyPr/>
          <a:lstStyle/>
          <a:p>
            <a:r>
              <a:rPr lang="en-US" dirty="0"/>
              <a:t>Application-Level Gateway</a:t>
            </a:r>
          </a:p>
        </p:txBody>
      </p:sp>
      <p:sp>
        <p:nvSpPr>
          <p:cNvPr id="3" name="Content Placeholder 2">
            <a:extLst>
              <a:ext uri="{FF2B5EF4-FFF2-40B4-BE49-F238E27FC236}">
                <a16:creationId xmlns:a16="http://schemas.microsoft.com/office/drawing/2014/main" id="{97083DFA-5B56-104F-AFEE-91F5DBC60BFA}"/>
              </a:ext>
            </a:extLst>
          </p:cNvPr>
          <p:cNvSpPr>
            <a:spLocks noGrp="1"/>
          </p:cNvSpPr>
          <p:nvPr>
            <p:ph idx="1"/>
          </p:nvPr>
        </p:nvSpPr>
        <p:spPr>
          <a:xfrm>
            <a:off x="874713" y="1916832"/>
            <a:ext cx="7570787" cy="5483299"/>
          </a:xfrm>
        </p:spPr>
        <p:txBody>
          <a:bodyPr/>
          <a:lstStyle/>
          <a:p>
            <a:pPr>
              <a:spcBef>
                <a:spcPts val="1200"/>
              </a:spcBef>
            </a:pPr>
            <a:r>
              <a:rPr lang="en-US" sz="2000" dirty="0"/>
              <a:t>Also called an </a:t>
            </a:r>
            <a:r>
              <a:rPr lang="en-US" sz="2000" i="1" dirty="0"/>
              <a:t>application proxy </a:t>
            </a:r>
            <a:endParaRPr lang="en-US" sz="2000" dirty="0"/>
          </a:p>
          <a:p>
            <a:pPr>
              <a:spcBef>
                <a:spcPts val="1200"/>
              </a:spcBef>
            </a:pPr>
            <a:r>
              <a:rPr lang="en-US" sz="2000" dirty="0"/>
              <a:t>Acts as a relay of application-level traffic</a:t>
            </a:r>
          </a:p>
          <a:p>
            <a:pPr>
              <a:spcBef>
                <a:spcPts val="1200"/>
              </a:spcBef>
            </a:pPr>
            <a:r>
              <a:rPr lang="en-US" sz="2000" dirty="0"/>
              <a:t>Tend to be more secure than packet filters</a:t>
            </a:r>
          </a:p>
          <a:p>
            <a:pPr lvl="2">
              <a:spcBef>
                <a:spcPts val="1200"/>
              </a:spcBef>
            </a:pPr>
            <a:r>
              <a:rPr lang="en-US" sz="1600" dirty="0"/>
              <a:t>Rather than trying to deal with the numerous possible combinations that are to be allowed and forbidden at the TCP and IP level, the application-level gateway need only scrutinize a few allowable applications</a:t>
            </a:r>
          </a:p>
          <a:p>
            <a:pPr>
              <a:spcBef>
                <a:spcPts val="1200"/>
              </a:spcBef>
            </a:pPr>
            <a:r>
              <a:rPr lang="en-US" sz="2000" dirty="0"/>
              <a:t>A prime disadvantage of this type of gateway is the additional processing overhead on each connection</a:t>
            </a:r>
          </a:p>
          <a:p>
            <a:pPr lvl="2"/>
            <a:r>
              <a:rPr lang="en-US" sz="1600" dirty="0">
                <a:solidFill>
                  <a:schemeClr val="tx1"/>
                </a:solidFill>
                <a:ea typeface="ＭＳ Ｐゴシック" pitchFamily="-107" charset="-128"/>
                <a:cs typeface="ＭＳ Ｐゴシック" pitchFamily="-107" charset="-128"/>
              </a:rPr>
              <a:t>In effect, there are two spliced connections between the end users, with the gateway at the splice point, and the gateway must examine and forward all traffic in both directions</a:t>
            </a:r>
            <a:endParaRPr lang="en-US" sz="1600" dirty="0"/>
          </a:p>
          <a:p>
            <a:endParaRPr lang="en-US" dirty="0"/>
          </a:p>
          <a:p>
            <a:endParaRPr lang="en-US" dirty="0"/>
          </a:p>
        </p:txBody>
      </p:sp>
      <p:sp>
        <p:nvSpPr>
          <p:cNvPr id="4" name="Footer Placeholder 3">
            <a:extLst>
              <a:ext uri="{FF2B5EF4-FFF2-40B4-BE49-F238E27FC236}">
                <a16:creationId xmlns:a16="http://schemas.microsoft.com/office/drawing/2014/main" id="{DA5D3CBB-0DA9-9247-8276-9FD284FB27E1}"/>
              </a:ext>
            </a:extLst>
          </p:cNvPr>
          <p:cNvSpPr>
            <a:spLocks noGrp="1"/>
          </p:cNvSpPr>
          <p:nvPr>
            <p:ph type="ftr" sz="quarter" idx="11"/>
          </p:nvPr>
        </p:nvSpPr>
        <p:spPr>
          <a:xfrm>
            <a:off x="371474" y="6356350"/>
            <a:ext cx="5784701"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40104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C5AC-FF78-1B44-81FF-E75CB2F421F1}"/>
              </a:ext>
            </a:extLst>
          </p:cNvPr>
          <p:cNvSpPr>
            <a:spLocks noGrp="1"/>
          </p:cNvSpPr>
          <p:nvPr>
            <p:ph type="title"/>
          </p:nvPr>
        </p:nvSpPr>
        <p:spPr/>
        <p:txBody>
          <a:bodyPr/>
          <a:lstStyle/>
          <a:p>
            <a:r>
              <a:rPr lang="en-US" dirty="0"/>
              <a:t>Circuit-Level Gateway</a:t>
            </a:r>
          </a:p>
        </p:txBody>
      </p:sp>
      <p:sp>
        <p:nvSpPr>
          <p:cNvPr id="3" name="Content Placeholder 2">
            <a:extLst>
              <a:ext uri="{FF2B5EF4-FFF2-40B4-BE49-F238E27FC236}">
                <a16:creationId xmlns:a16="http://schemas.microsoft.com/office/drawing/2014/main" id="{D523BAA8-F4B4-744C-86E9-AC1AD980234B}"/>
              </a:ext>
            </a:extLst>
          </p:cNvPr>
          <p:cNvSpPr>
            <a:spLocks noGrp="1"/>
          </p:cNvSpPr>
          <p:nvPr>
            <p:ph idx="1"/>
          </p:nvPr>
        </p:nvSpPr>
        <p:spPr>
          <a:xfrm>
            <a:off x="792163" y="1762125"/>
            <a:ext cx="7570787" cy="4835227"/>
          </a:xfrm>
        </p:spPr>
        <p:txBody>
          <a:bodyPr>
            <a:normAutofit fontScale="92500" lnSpcReduction="10000"/>
          </a:bodyPr>
          <a:lstStyle/>
          <a:p>
            <a:r>
              <a:rPr lang="en-US" sz="2400" dirty="0">
                <a:solidFill>
                  <a:schemeClr val="tx1"/>
                </a:solidFill>
                <a:latin typeface="Arial" charset="0"/>
                <a:ea typeface="ＭＳ Ｐゴシック" pitchFamily="-107" charset="-128"/>
                <a:cs typeface="ＭＳ Ｐゴシック" pitchFamily="-107" charset="-128"/>
              </a:rPr>
              <a:t>A fourth type of firewall is the circuit-level gateway or </a:t>
            </a:r>
            <a:r>
              <a:rPr lang="en-US" sz="2400" i="1" dirty="0">
                <a:solidFill>
                  <a:schemeClr val="tx1"/>
                </a:solidFill>
                <a:latin typeface="Arial" charset="0"/>
                <a:ea typeface="ＭＳ Ｐゴシック" pitchFamily="-107" charset="-128"/>
                <a:cs typeface="ＭＳ Ｐゴシック" pitchFamily="-107" charset="-128"/>
              </a:rPr>
              <a:t>circuit-level proxy </a:t>
            </a:r>
          </a:p>
          <a:p>
            <a:r>
              <a:rPr lang="en-US" sz="2400" dirty="0">
                <a:solidFill>
                  <a:schemeClr val="tx1"/>
                </a:solidFill>
                <a:latin typeface="Arial" charset="0"/>
                <a:ea typeface="ＭＳ Ｐゴシック" pitchFamily="-107" charset="-128"/>
                <a:cs typeface="ＭＳ Ｐゴシック" pitchFamily="-107" charset="-128"/>
              </a:rPr>
              <a:t>Can be a stand-alone system or it can be a specialized function performed by an application-level gateway for certain applications</a:t>
            </a:r>
          </a:p>
          <a:p>
            <a:r>
              <a:rPr lang="en-US" sz="2400" dirty="0">
                <a:solidFill>
                  <a:schemeClr val="tx1"/>
                </a:solidFill>
                <a:latin typeface="Arial" charset="0"/>
                <a:ea typeface="ＭＳ Ｐゴシック" pitchFamily="-107" charset="-128"/>
                <a:cs typeface="ＭＳ Ｐゴシック" pitchFamily="-107" charset="-128"/>
              </a:rPr>
              <a:t>A circuit-level gateway does not permit an end-to-end TCP connection</a:t>
            </a:r>
          </a:p>
          <a:p>
            <a:r>
              <a:rPr lang="en-US" sz="2400" dirty="0">
                <a:solidFill>
                  <a:schemeClr val="tx1"/>
                </a:solidFill>
                <a:latin typeface="Arial" charset="0"/>
                <a:ea typeface="ＭＳ Ｐゴシック" pitchFamily="-107" charset="-128"/>
                <a:cs typeface="ＭＳ Ｐゴシック" pitchFamily="-107" charset="-128"/>
              </a:rPr>
              <a:t>The security function consists of determining which connections will be allowed</a:t>
            </a:r>
          </a:p>
          <a:p>
            <a:r>
              <a:rPr lang="en-US" sz="2400" dirty="0">
                <a:solidFill>
                  <a:schemeClr val="tx1"/>
                </a:solidFill>
                <a:latin typeface="Arial" charset="0"/>
                <a:ea typeface="ＭＳ Ｐゴシック" pitchFamily="-107" charset="-128"/>
                <a:cs typeface="ＭＳ Ｐゴシック" pitchFamily="-107" charset="-128"/>
              </a:rPr>
              <a:t>A typical use of circuit-level gateways is a situation in which the system administrator trusts the internal users</a:t>
            </a:r>
          </a:p>
          <a:p>
            <a:endParaRPr lang="en-US" dirty="0"/>
          </a:p>
        </p:txBody>
      </p:sp>
      <p:sp>
        <p:nvSpPr>
          <p:cNvPr id="4" name="Footer Placeholder 3">
            <a:extLst>
              <a:ext uri="{FF2B5EF4-FFF2-40B4-BE49-F238E27FC236}">
                <a16:creationId xmlns:a16="http://schemas.microsoft.com/office/drawing/2014/main" id="{19A1ADA7-724D-4E41-AE8F-52F6608FF88E}"/>
              </a:ext>
            </a:extLst>
          </p:cNvPr>
          <p:cNvSpPr>
            <a:spLocks noGrp="1"/>
          </p:cNvSpPr>
          <p:nvPr>
            <p:ph type="ftr" sz="quarter" idx="11"/>
          </p:nvPr>
        </p:nvSpPr>
        <p:spPr>
          <a:xfrm>
            <a:off x="371474" y="6356350"/>
            <a:ext cx="5784701"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9482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4C367D9-9ECD-E244-88A6-A5A7FDB43D96}"/>
              </a:ext>
            </a:extLst>
          </p:cNvPr>
          <p:cNvSpPr>
            <a:spLocks noGrp="1"/>
          </p:cNvSpPr>
          <p:nvPr>
            <p:ph type="ftr" sz="quarter" idx="11"/>
          </p:nvPr>
        </p:nvSpPr>
        <p:spPr>
          <a:xfrm>
            <a:off x="467544" y="6616998"/>
            <a:ext cx="6000725" cy="241002"/>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0078ACBE-459D-EF43-BB67-B899512E9EFB}"/>
              </a:ext>
            </a:extLst>
          </p:cNvPr>
          <p:cNvPicPr>
            <a:picLocks noChangeAspect="1"/>
          </p:cNvPicPr>
          <p:nvPr/>
        </p:nvPicPr>
        <p:blipFill>
          <a:blip r:embed="rId3"/>
          <a:stretch>
            <a:fillRect/>
          </a:stretch>
        </p:blipFill>
        <p:spPr>
          <a:xfrm>
            <a:off x="1922318" y="0"/>
            <a:ext cx="5299364" cy="6858000"/>
          </a:xfrm>
          <a:prstGeom prst="rect">
            <a:avLst/>
          </a:prstGeom>
        </p:spPr>
      </p:pic>
    </p:spTree>
    <p:extLst>
      <p:ext uri="{BB962C8B-B14F-4D97-AF65-F5344CB8AC3E}">
        <p14:creationId xmlns:p14="http://schemas.microsoft.com/office/powerpoint/2010/main" val="257810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9DF0-45FF-4B40-941D-3A5A31E86C29}"/>
              </a:ext>
            </a:extLst>
          </p:cNvPr>
          <p:cNvSpPr>
            <a:spLocks noGrp="1"/>
          </p:cNvSpPr>
          <p:nvPr>
            <p:ph type="title"/>
          </p:nvPr>
        </p:nvSpPr>
        <p:spPr>
          <a:xfrm>
            <a:off x="0" y="39688"/>
            <a:ext cx="9252519" cy="1412875"/>
          </a:xfrm>
        </p:spPr>
        <p:txBody>
          <a:bodyPr/>
          <a:lstStyle/>
          <a:p>
            <a:r>
              <a:rPr lang="en-US" dirty="0"/>
              <a:t>Intrusion Detection Systems</a:t>
            </a:r>
          </a:p>
        </p:txBody>
      </p:sp>
      <p:sp>
        <p:nvSpPr>
          <p:cNvPr id="3" name="Content Placeholder 2">
            <a:extLst>
              <a:ext uri="{FF2B5EF4-FFF2-40B4-BE49-F238E27FC236}">
                <a16:creationId xmlns:a16="http://schemas.microsoft.com/office/drawing/2014/main" id="{4D63B686-5E0D-7743-854D-F1D750A73449}"/>
              </a:ext>
            </a:extLst>
          </p:cNvPr>
          <p:cNvSpPr>
            <a:spLocks noGrp="1"/>
          </p:cNvSpPr>
          <p:nvPr>
            <p:ph idx="1"/>
          </p:nvPr>
        </p:nvSpPr>
        <p:spPr>
          <a:xfrm>
            <a:off x="792163" y="1762125"/>
            <a:ext cx="7570787" cy="4835227"/>
          </a:xfrm>
        </p:spPr>
        <p:txBody>
          <a:bodyPr>
            <a:normAutofit fontScale="70000" lnSpcReduction="20000"/>
          </a:bodyPr>
          <a:lstStyle/>
          <a:p>
            <a:r>
              <a:rPr lang="en-US" b="1" dirty="0"/>
              <a:t>Intrusion: </a:t>
            </a:r>
          </a:p>
          <a:p>
            <a:pPr lvl="1"/>
            <a:r>
              <a:rPr lang="en-US" dirty="0"/>
              <a:t>Violations of security policy, usually characterized as attempts to affect the confidentiality, integrity, or availability of a computer or network. These violations can come from attackers accessing systems from the Internet or from authorized users of the systems who attempt to overstep their legitimate authorization levels or who use their legitimate access to the system to conduct unauthorized activity</a:t>
            </a:r>
          </a:p>
          <a:p>
            <a:pPr>
              <a:spcBef>
                <a:spcPts val="1600"/>
              </a:spcBef>
            </a:pPr>
            <a:r>
              <a:rPr lang="en-US" b="1" dirty="0"/>
              <a:t>Intrusion detection: </a:t>
            </a:r>
          </a:p>
          <a:p>
            <a:pPr lvl="1"/>
            <a:r>
              <a:rPr lang="en-US" dirty="0"/>
              <a:t>The process of collecting information about events occurring in a computer system or network and analyzing them for signs of intrusions</a:t>
            </a:r>
          </a:p>
          <a:p>
            <a:pPr>
              <a:spcBef>
                <a:spcPts val="1600"/>
              </a:spcBef>
            </a:pPr>
            <a:r>
              <a:rPr lang="en-US" b="1" dirty="0"/>
              <a:t>Intrusion detection system: </a:t>
            </a:r>
          </a:p>
          <a:p>
            <a:pPr lvl="1"/>
            <a:r>
              <a:rPr lang="en-US" dirty="0"/>
              <a:t>Hardware or software products that gather and analyze information from various areas within a computer or a network for the purpose of finding, and providing real-time or near-real-time warning of, attempts to access system resources in an unauthorized manner</a:t>
            </a:r>
          </a:p>
          <a:p>
            <a:endParaRPr lang="en-US" dirty="0"/>
          </a:p>
        </p:txBody>
      </p:sp>
      <p:sp>
        <p:nvSpPr>
          <p:cNvPr id="4" name="Footer Placeholder 3">
            <a:extLst>
              <a:ext uri="{FF2B5EF4-FFF2-40B4-BE49-F238E27FC236}">
                <a16:creationId xmlns:a16="http://schemas.microsoft.com/office/drawing/2014/main" id="{793FB7BC-929B-5145-A573-D046085C6673}"/>
              </a:ext>
            </a:extLst>
          </p:cNvPr>
          <p:cNvSpPr>
            <a:spLocks noGrp="1"/>
          </p:cNvSpPr>
          <p:nvPr>
            <p:ph type="ftr" sz="quarter" idx="11"/>
          </p:nvPr>
        </p:nvSpPr>
        <p:spPr>
          <a:xfrm>
            <a:off x="395536" y="6444952"/>
            <a:ext cx="6432773" cy="46196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82288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9B26-ACAD-5944-B38D-0A6390A30A2D}"/>
              </a:ext>
            </a:extLst>
          </p:cNvPr>
          <p:cNvSpPr>
            <a:spLocks noGrp="1"/>
          </p:cNvSpPr>
          <p:nvPr>
            <p:ph type="title"/>
          </p:nvPr>
        </p:nvSpPr>
        <p:spPr>
          <a:xfrm>
            <a:off x="0" y="39688"/>
            <a:ext cx="9143999" cy="1412875"/>
          </a:xfrm>
        </p:spPr>
        <p:txBody>
          <a:bodyPr/>
          <a:lstStyle/>
          <a:p>
            <a:r>
              <a:rPr lang="en-US" dirty="0"/>
              <a:t>Intrusion Detection Systems</a:t>
            </a:r>
          </a:p>
        </p:txBody>
      </p:sp>
      <p:sp>
        <p:nvSpPr>
          <p:cNvPr id="3" name="Content Placeholder 2">
            <a:extLst>
              <a:ext uri="{FF2B5EF4-FFF2-40B4-BE49-F238E27FC236}">
                <a16:creationId xmlns:a16="http://schemas.microsoft.com/office/drawing/2014/main" id="{E15F14DB-5B43-E346-809A-10CFC6CE4816}"/>
              </a:ext>
            </a:extLst>
          </p:cNvPr>
          <p:cNvSpPr>
            <a:spLocks noGrp="1"/>
          </p:cNvSpPr>
          <p:nvPr>
            <p:ph idx="1"/>
          </p:nvPr>
        </p:nvSpPr>
        <p:spPr>
          <a:xfrm>
            <a:off x="792163" y="1762125"/>
            <a:ext cx="7570787" cy="4594225"/>
          </a:xfrm>
        </p:spPr>
        <p:txBody>
          <a:bodyPr>
            <a:normAutofit fontScale="92500" lnSpcReduction="10000"/>
          </a:bodyPr>
          <a:lstStyle/>
          <a:p>
            <a:r>
              <a:rPr lang="en-US" dirty="0"/>
              <a:t>Intrusion detection systems (IDSs) can be classified as follows: </a:t>
            </a:r>
          </a:p>
          <a:p>
            <a:pPr lvl="1">
              <a:spcBef>
                <a:spcPts val="1800"/>
              </a:spcBef>
            </a:pPr>
            <a:r>
              <a:rPr lang="en-US" sz="2800" b="1" dirty="0"/>
              <a:t>Host-based IDS: 	</a:t>
            </a:r>
          </a:p>
          <a:p>
            <a:pPr lvl="3"/>
            <a:r>
              <a:rPr lang="en-US" sz="2400" dirty="0"/>
              <a:t>Monitors the characteristics of a single host and the events occurring within that host for suspicious activity</a:t>
            </a:r>
          </a:p>
          <a:p>
            <a:pPr marL="685800" lvl="3">
              <a:spcBef>
                <a:spcPts val="1800"/>
              </a:spcBef>
            </a:pPr>
            <a:r>
              <a:rPr lang="en-US" sz="2800" b="1" dirty="0"/>
              <a:t>Network-based IDS: </a:t>
            </a:r>
          </a:p>
          <a:p>
            <a:pPr lvl="3"/>
            <a:r>
              <a:rPr lang="en-US" sz="2400" dirty="0"/>
              <a:t>Monitors network traffic for particular network segments or devices and analyzes network, transport, and application protocols to identify suspicious activity</a:t>
            </a:r>
          </a:p>
          <a:p>
            <a:endParaRPr lang="en-US" dirty="0"/>
          </a:p>
        </p:txBody>
      </p:sp>
      <p:sp>
        <p:nvSpPr>
          <p:cNvPr id="4" name="Footer Placeholder 3">
            <a:extLst>
              <a:ext uri="{FF2B5EF4-FFF2-40B4-BE49-F238E27FC236}">
                <a16:creationId xmlns:a16="http://schemas.microsoft.com/office/drawing/2014/main" id="{0E5690C4-7245-1C46-9A5D-C56A1F805D51}"/>
              </a:ext>
            </a:extLst>
          </p:cNvPr>
          <p:cNvSpPr>
            <a:spLocks noGrp="1"/>
          </p:cNvSpPr>
          <p:nvPr>
            <p:ph type="ftr" sz="quarter" idx="11"/>
          </p:nvPr>
        </p:nvSpPr>
        <p:spPr>
          <a:xfrm>
            <a:off x="371474" y="6356350"/>
            <a:ext cx="6792813" cy="46196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752431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E462418-B42D-3745-9B1E-1BD4B7D48156}"/>
              </a:ext>
            </a:extLst>
          </p:cNvPr>
          <p:cNvSpPr>
            <a:spLocks noGrp="1"/>
          </p:cNvSpPr>
          <p:nvPr>
            <p:ph type="ftr" sz="quarter" idx="11"/>
          </p:nvPr>
        </p:nvSpPr>
        <p:spPr>
          <a:xfrm>
            <a:off x="371475" y="6409456"/>
            <a:ext cx="5352653" cy="501650"/>
          </a:xfrm>
        </p:spPr>
        <p:txBody>
          <a:bodyPr/>
          <a:lstStyle/>
          <a:p>
            <a:pPr>
              <a:defRPr/>
            </a:pPr>
            <a:r>
              <a:rPr lang="en-US"/>
              <a:t>© 2020 Pearson Education, Inc., Hoboken, NJ. All rights reserved.        </a:t>
            </a:r>
            <a:endParaRPr lang="en-US" dirty="0"/>
          </a:p>
        </p:txBody>
      </p:sp>
      <p:graphicFrame>
        <p:nvGraphicFramePr>
          <p:cNvPr id="7" name="Content Placeholder 6">
            <a:extLst>
              <a:ext uri="{FF2B5EF4-FFF2-40B4-BE49-F238E27FC236}">
                <a16:creationId xmlns:a16="http://schemas.microsoft.com/office/drawing/2014/main" id="{5F2B4BD1-8B88-A140-AF9A-1CFF14C2A1B0}"/>
              </a:ext>
            </a:extLst>
          </p:cNvPr>
          <p:cNvGraphicFramePr>
            <a:graphicFrameLocks noGrp="1"/>
          </p:cNvGraphicFramePr>
          <p:nvPr>
            <p:ph idx="4294967295"/>
            <p:extLst>
              <p:ext uri="{D42A27DB-BD31-4B8C-83A1-F6EECF244321}">
                <p14:modId xmlns:p14="http://schemas.microsoft.com/office/powerpoint/2010/main" val="1632437778"/>
              </p:ext>
            </p:extLst>
          </p:nvPr>
        </p:nvGraphicFramePr>
        <p:xfrm>
          <a:off x="371475" y="332656"/>
          <a:ext cx="8401050" cy="583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5537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775AEF-FB6D-B94F-A47D-F1D2D1092C3F}"/>
              </a:ext>
            </a:extLst>
          </p:cNvPr>
          <p:cNvSpPr>
            <a:spLocks noGrp="1"/>
          </p:cNvSpPr>
          <p:nvPr>
            <p:ph type="ftr" sz="quarter" idx="11"/>
          </p:nvPr>
        </p:nvSpPr>
        <p:spPr>
          <a:xfrm>
            <a:off x="395536" y="6453336"/>
            <a:ext cx="4992613" cy="501650"/>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DEB0CC3E-656F-7E42-88C7-ABF65B8EE5E4}"/>
              </a:ext>
            </a:extLst>
          </p:cNvPr>
          <p:cNvPicPr>
            <a:picLocks noChangeAspect="1"/>
          </p:cNvPicPr>
          <p:nvPr/>
        </p:nvPicPr>
        <p:blipFill rotWithShape="1">
          <a:blip r:embed="rId3"/>
          <a:srcRect l="5788" t="19551" r="3801" b="53150"/>
          <a:stretch/>
        </p:blipFill>
        <p:spPr>
          <a:xfrm>
            <a:off x="-715471" y="1340768"/>
            <a:ext cx="10872347" cy="4248472"/>
          </a:xfrm>
          <a:prstGeom prst="rect">
            <a:avLst/>
          </a:prstGeom>
        </p:spPr>
      </p:pic>
    </p:spTree>
    <p:extLst>
      <p:ext uri="{BB962C8B-B14F-4D97-AF65-F5344CB8AC3E}">
        <p14:creationId xmlns:p14="http://schemas.microsoft.com/office/powerpoint/2010/main" val="126087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905000" y="3276600"/>
            <a:ext cx="5446713" cy="1470025"/>
          </a:xfrm>
        </p:spPr>
        <p:txBody>
          <a:bodyPr rtlCol="0">
            <a:noAutofit/>
          </a:bodyPr>
          <a:lstStyle/>
          <a:p>
            <a:pPr fontAlgn="auto">
              <a:spcAft>
                <a:spcPts val="0"/>
              </a:spcAft>
              <a:defRPr/>
            </a:pPr>
            <a:r>
              <a:rPr lang="en-US" dirty="0">
                <a:ea typeface="+mj-ea"/>
                <a:cs typeface="+mj-cs"/>
              </a:rPr>
              <a:t>Chapter 21</a:t>
            </a:r>
          </a:p>
        </p:txBody>
      </p:sp>
      <p:sp>
        <p:nvSpPr>
          <p:cNvPr id="31747" name="Subtitle 13"/>
          <p:cNvSpPr>
            <a:spLocks noGrp="1"/>
          </p:cNvSpPr>
          <p:nvPr>
            <p:ph type="subTitle" idx="1"/>
          </p:nvPr>
        </p:nvSpPr>
        <p:spPr>
          <a:xfrm>
            <a:off x="1600200" y="5029200"/>
            <a:ext cx="6096000" cy="852488"/>
          </a:xfrm>
        </p:spPr>
        <p:txBody>
          <a:bodyPr/>
          <a:lstStyle/>
          <a:p>
            <a:r>
              <a:rPr lang="en-US" sz="3600" dirty="0"/>
              <a:t>Network Endpoint Security</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46482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2CDB19D-DF0C-F142-B148-A6AFAD8340E2}"/>
              </a:ext>
            </a:extLst>
          </p:cNvPr>
          <p:cNvSpPr>
            <a:spLocks noGrp="1"/>
          </p:cNvSpPr>
          <p:nvPr>
            <p:ph type="ftr" sz="quarter" idx="11"/>
          </p:nvPr>
        </p:nvSpPr>
        <p:spPr>
          <a:xfrm>
            <a:off x="371474" y="6356350"/>
            <a:ext cx="5064621" cy="673050"/>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71137E5B-BF7D-F348-980F-20850AE7F0D8}"/>
              </a:ext>
            </a:extLst>
          </p:cNvPr>
          <p:cNvPicPr>
            <a:picLocks noChangeAspect="1"/>
          </p:cNvPicPr>
          <p:nvPr/>
        </p:nvPicPr>
        <p:blipFill rotWithShape="1">
          <a:blip r:embed="rId3"/>
          <a:srcRect t="17451" b="17451"/>
          <a:stretch/>
        </p:blipFill>
        <p:spPr>
          <a:xfrm>
            <a:off x="539552" y="-129967"/>
            <a:ext cx="8448998" cy="7117933"/>
          </a:xfrm>
          <a:prstGeom prst="rect">
            <a:avLst/>
          </a:prstGeom>
        </p:spPr>
      </p:pic>
    </p:spTree>
    <p:extLst>
      <p:ext uri="{BB962C8B-B14F-4D97-AF65-F5344CB8AC3E}">
        <p14:creationId xmlns:p14="http://schemas.microsoft.com/office/powerpoint/2010/main" val="4064768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4FB7D4-D128-C947-B575-9EC7672AB5A1}"/>
              </a:ext>
            </a:extLst>
          </p:cNvPr>
          <p:cNvSpPr>
            <a:spLocks noGrp="1"/>
          </p:cNvSpPr>
          <p:nvPr>
            <p:ph type="ftr" sz="quarter" idx="11"/>
          </p:nvPr>
        </p:nvSpPr>
        <p:spPr>
          <a:xfrm>
            <a:off x="371474" y="6356350"/>
            <a:ext cx="5712693" cy="501650"/>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FCD0BAC3-9D99-824C-A009-E64ED03AC19A}"/>
              </a:ext>
            </a:extLst>
          </p:cNvPr>
          <p:cNvPicPr>
            <a:picLocks noChangeAspect="1"/>
          </p:cNvPicPr>
          <p:nvPr/>
        </p:nvPicPr>
        <p:blipFill>
          <a:blip r:embed="rId3"/>
          <a:stretch>
            <a:fillRect/>
          </a:stretch>
        </p:blipFill>
        <p:spPr>
          <a:xfrm>
            <a:off x="483274" y="2354399"/>
            <a:ext cx="8177451" cy="2149202"/>
          </a:xfrm>
          <a:prstGeom prst="rect">
            <a:avLst/>
          </a:prstGeom>
        </p:spPr>
      </p:pic>
      <p:cxnSp>
        <p:nvCxnSpPr>
          <p:cNvPr id="8" name="Straight Connector 7">
            <a:extLst>
              <a:ext uri="{FF2B5EF4-FFF2-40B4-BE49-F238E27FC236}">
                <a16:creationId xmlns:a16="http://schemas.microsoft.com/office/drawing/2014/main" id="{4EA2D5D2-0EDF-6441-9147-4FE7D12F6368}"/>
              </a:ext>
            </a:extLst>
          </p:cNvPr>
          <p:cNvCxnSpPr/>
          <p:nvPr/>
        </p:nvCxnSpPr>
        <p:spPr>
          <a:xfrm>
            <a:off x="483274" y="2924944"/>
            <a:ext cx="0" cy="1152128"/>
          </a:xfrm>
          <a:prstGeom prst="line">
            <a:avLst/>
          </a:prstGeom>
          <a:ln w="22225">
            <a:solidFill>
              <a:schemeClr val="tx1">
                <a:alpha val="50000"/>
              </a:schemeClr>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701CA0A-F268-9741-B468-D7C4E80B2DF3}"/>
              </a:ext>
            </a:extLst>
          </p:cNvPr>
          <p:cNvSpPr txBox="1"/>
          <p:nvPr/>
        </p:nvSpPr>
        <p:spPr>
          <a:xfrm>
            <a:off x="6339256" y="4906755"/>
            <a:ext cx="2321469" cy="523220"/>
          </a:xfrm>
          <a:prstGeom prst="rect">
            <a:avLst/>
          </a:prstGeom>
          <a:noFill/>
        </p:spPr>
        <p:txBody>
          <a:bodyPr wrap="none" rtlCol="0">
            <a:spAutoFit/>
          </a:bodyPr>
          <a:lstStyle/>
          <a:p>
            <a:r>
              <a:rPr lang="en-US" sz="1000" dirty="0"/>
              <a:t>(Table is on page 664 in the textbook)</a:t>
            </a:r>
          </a:p>
          <a:p>
            <a:endParaRPr lang="en-US" dirty="0"/>
          </a:p>
        </p:txBody>
      </p:sp>
    </p:spTree>
    <p:extLst>
      <p:ext uri="{BB962C8B-B14F-4D97-AF65-F5344CB8AC3E}">
        <p14:creationId xmlns:p14="http://schemas.microsoft.com/office/powerpoint/2010/main" val="2513135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8307-3397-804B-9FBD-D943F0CB2317}"/>
              </a:ext>
            </a:extLst>
          </p:cNvPr>
          <p:cNvSpPr>
            <a:spLocks noGrp="1"/>
          </p:cNvSpPr>
          <p:nvPr>
            <p:ph type="title"/>
          </p:nvPr>
        </p:nvSpPr>
        <p:spPr/>
        <p:txBody>
          <a:bodyPr/>
          <a:lstStyle/>
          <a:p>
            <a:r>
              <a:rPr lang="en-US" dirty="0"/>
              <a:t>Host-Based IDS Techniques</a:t>
            </a:r>
          </a:p>
        </p:txBody>
      </p:sp>
      <p:sp>
        <p:nvSpPr>
          <p:cNvPr id="3" name="Content Placeholder 2">
            <a:extLst>
              <a:ext uri="{FF2B5EF4-FFF2-40B4-BE49-F238E27FC236}">
                <a16:creationId xmlns:a16="http://schemas.microsoft.com/office/drawing/2014/main" id="{D6BF308D-D20E-0742-B19E-DDB0162CEFE6}"/>
              </a:ext>
            </a:extLst>
          </p:cNvPr>
          <p:cNvSpPr>
            <a:spLocks noGrp="1"/>
          </p:cNvSpPr>
          <p:nvPr>
            <p:ph idx="1"/>
          </p:nvPr>
        </p:nvSpPr>
        <p:spPr>
          <a:xfrm>
            <a:off x="792163" y="1762125"/>
            <a:ext cx="7570787" cy="4763219"/>
          </a:xfrm>
        </p:spPr>
        <p:txBody>
          <a:bodyPr>
            <a:normAutofit fontScale="85000" lnSpcReduction="20000"/>
          </a:bodyPr>
          <a:lstStyle/>
          <a:p>
            <a:r>
              <a:rPr lang="en-US" dirty="0">
                <a:solidFill>
                  <a:schemeClr val="tx1"/>
                </a:solidFill>
                <a:latin typeface="Arial" charset="0"/>
                <a:ea typeface="ＭＳ Ｐゴシック" pitchFamily="-107" charset="-128"/>
                <a:cs typeface="ＭＳ Ｐゴシック" pitchFamily="-107" charset="-128"/>
              </a:rPr>
              <a:t>Host-based IDSs </a:t>
            </a:r>
          </a:p>
          <a:p>
            <a:pPr lvl="2"/>
            <a:r>
              <a:rPr lang="en-US" sz="2000" dirty="0">
                <a:solidFill>
                  <a:schemeClr val="tx1"/>
                </a:solidFill>
                <a:latin typeface="Arial" charset="0"/>
                <a:ea typeface="ＭＳ Ｐゴシック" pitchFamily="-107" charset="-128"/>
                <a:cs typeface="ＭＳ Ｐゴシック" pitchFamily="-107" charset="-128"/>
              </a:rPr>
              <a:t>Add a specialized layer of security software to vulnerable or sensitive systems</a:t>
            </a:r>
          </a:p>
          <a:p>
            <a:pPr lvl="2"/>
            <a:r>
              <a:rPr lang="en-US" sz="2000" dirty="0">
                <a:solidFill>
                  <a:schemeClr val="tx1"/>
                </a:solidFill>
                <a:latin typeface="Arial" charset="0"/>
                <a:ea typeface="ＭＳ Ｐゴシック" pitchFamily="-107" charset="-128"/>
                <a:cs typeface="ＭＳ Ｐゴシック" pitchFamily="-107" charset="-128"/>
              </a:rPr>
              <a:t>Monitor activity on the system in a variety of ways to detect suspicious behavior</a:t>
            </a:r>
          </a:p>
          <a:p>
            <a:pPr lvl="2"/>
            <a:r>
              <a:rPr lang="en-US" sz="2000" dirty="0">
                <a:solidFill>
                  <a:schemeClr val="tx1"/>
                </a:solidFill>
                <a:latin typeface="Arial" charset="0"/>
                <a:ea typeface="ＭＳ Ｐゴシック" pitchFamily="-107" charset="-128"/>
                <a:cs typeface="ＭＳ Ｐゴシック" pitchFamily="-107" charset="-128"/>
              </a:rPr>
              <a:t>In some cases, an IDS can halt an attack before any damage is done, but its primary purpose is to detect intrusions, log suspicious events, and send alerts</a:t>
            </a:r>
          </a:p>
          <a:p>
            <a:pPr lvl="2"/>
            <a:r>
              <a:rPr lang="en-US" sz="2100" dirty="0">
                <a:solidFill>
                  <a:schemeClr val="tx1"/>
                </a:solidFill>
                <a:latin typeface="Arial" charset="0"/>
                <a:ea typeface="ＭＳ Ｐゴシック" pitchFamily="-107" charset="-128"/>
                <a:cs typeface="ＭＳ Ｐゴシック" pitchFamily="-107" charset="-128"/>
              </a:rPr>
              <a:t>The primary benefit is that it can detect both external and internal intrusions</a:t>
            </a:r>
          </a:p>
          <a:p>
            <a:r>
              <a:rPr lang="en-US" dirty="0">
                <a:solidFill>
                  <a:schemeClr val="tx1"/>
                </a:solidFill>
                <a:latin typeface="Arial" charset="0"/>
                <a:ea typeface="ＭＳ Ｐゴシック" pitchFamily="-107" charset="-128"/>
                <a:cs typeface="ＭＳ Ｐゴシック" pitchFamily="-107" charset="-128"/>
              </a:rPr>
              <a:t>Host-based IDSs use one or a combination of anomaly and misuse protection</a:t>
            </a:r>
          </a:p>
          <a:p>
            <a:pPr lvl="2"/>
            <a:r>
              <a:rPr lang="en-US" dirty="0">
                <a:solidFill>
                  <a:schemeClr val="tx1"/>
                </a:solidFill>
                <a:latin typeface="Arial" charset="0"/>
                <a:ea typeface="ＭＳ Ｐゴシック" pitchFamily="-107" charset="-128"/>
                <a:cs typeface="ＭＳ Ｐゴシック" pitchFamily="-107" charset="-128"/>
              </a:rPr>
              <a:t>For anomaly detection, two common strategies are: </a:t>
            </a:r>
          </a:p>
          <a:p>
            <a:pPr lvl="4"/>
            <a:r>
              <a:rPr lang="en-US" dirty="0">
                <a:solidFill>
                  <a:schemeClr val="tx1"/>
                </a:solidFill>
                <a:latin typeface="Arial" charset="0"/>
                <a:ea typeface="ＭＳ Ｐゴシック" pitchFamily="-107" charset="-128"/>
                <a:cs typeface="ＭＳ Ｐゴシック" pitchFamily="-107" charset="-128"/>
              </a:rPr>
              <a:t>Threshold detection</a:t>
            </a:r>
          </a:p>
          <a:p>
            <a:pPr lvl="4"/>
            <a:r>
              <a:rPr lang="en-US" dirty="0">
                <a:solidFill>
                  <a:schemeClr val="tx1"/>
                </a:solidFill>
                <a:latin typeface="Arial" charset="0"/>
                <a:ea typeface="ＭＳ Ｐゴシック" pitchFamily="-107" charset="-128"/>
                <a:cs typeface="ＭＳ Ｐゴシック" pitchFamily="-107" charset="-128"/>
              </a:rPr>
              <a:t>Profile based</a:t>
            </a:r>
          </a:p>
          <a:p>
            <a:pPr lvl="4"/>
            <a:endParaRPr lang="en-US" dirty="0"/>
          </a:p>
          <a:p>
            <a:endParaRPr lang="en-US" dirty="0">
              <a:solidFill>
                <a:schemeClr val="tx1"/>
              </a:solidFill>
              <a:latin typeface="Arial" charset="0"/>
              <a:ea typeface="ＭＳ Ｐゴシック" pitchFamily="-107" charset="-128"/>
              <a:cs typeface="ＭＳ Ｐゴシック" pitchFamily="-107" charset="-128"/>
            </a:endParaRPr>
          </a:p>
          <a:p>
            <a:endParaRPr lang="en-US" dirty="0"/>
          </a:p>
        </p:txBody>
      </p:sp>
      <p:sp>
        <p:nvSpPr>
          <p:cNvPr id="4" name="Footer Placeholder 3">
            <a:extLst>
              <a:ext uri="{FF2B5EF4-FFF2-40B4-BE49-F238E27FC236}">
                <a16:creationId xmlns:a16="http://schemas.microsoft.com/office/drawing/2014/main" id="{5688693C-A5EB-D248-BB9F-D031FCD38AD3}"/>
              </a:ext>
            </a:extLst>
          </p:cNvPr>
          <p:cNvSpPr>
            <a:spLocks noGrp="1"/>
          </p:cNvSpPr>
          <p:nvPr>
            <p:ph type="ftr" sz="quarter" idx="11"/>
          </p:nvPr>
        </p:nvSpPr>
        <p:spPr>
          <a:xfrm>
            <a:off x="371474" y="6356350"/>
            <a:ext cx="5928717"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804144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700E-DD0D-F040-85F7-932E08F2EB67}"/>
              </a:ext>
            </a:extLst>
          </p:cNvPr>
          <p:cNvSpPr>
            <a:spLocks noGrp="1"/>
          </p:cNvSpPr>
          <p:nvPr>
            <p:ph type="title"/>
          </p:nvPr>
        </p:nvSpPr>
        <p:spPr/>
        <p:txBody>
          <a:bodyPr/>
          <a:lstStyle/>
          <a:p>
            <a:r>
              <a:rPr lang="en-US" dirty="0"/>
              <a:t>Network-Based Intrusion Detection System</a:t>
            </a:r>
          </a:p>
        </p:txBody>
      </p:sp>
      <p:graphicFrame>
        <p:nvGraphicFramePr>
          <p:cNvPr id="5" name="Content Placeholder 4">
            <a:extLst>
              <a:ext uri="{FF2B5EF4-FFF2-40B4-BE49-F238E27FC236}">
                <a16:creationId xmlns:a16="http://schemas.microsoft.com/office/drawing/2014/main" id="{076ACF96-097B-AD49-B51E-88BAFFF2545D}"/>
              </a:ext>
            </a:extLst>
          </p:cNvPr>
          <p:cNvGraphicFramePr>
            <a:graphicFrameLocks noGrp="1"/>
          </p:cNvGraphicFramePr>
          <p:nvPr>
            <p:ph idx="1"/>
            <p:extLst>
              <p:ext uri="{D42A27DB-BD31-4B8C-83A1-F6EECF244321}">
                <p14:modId xmlns:p14="http://schemas.microsoft.com/office/powerpoint/2010/main" val="1436431169"/>
              </p:ext>
            </p:extLst>
          </p:nvPr>
        </p:nvGraphicFramePr>
        <p:xfrm>
          <a:off x="792163" y="1755356"/>
          <a:ext cx="7570787" cy="4594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62BE8715-E0CF-4641-9F8A-8FEE66934F32}"/>
              </a:ext>
            </a:extLst>
          </p:cNvPr>
          <p:cNvSpPr>
            <a:spLocks noGrp="1"/>
          </p:cNvSpPr>
          <p:nvPr>
            <p:ph type="ftr" sz="quarter" idx="11"/>
          </p:nvPr>
        </p:nvSpPr>
        <p:spPr>
          <a:xfrm>
            <a:off x="371474" y="6356350"/>
            <a:ext cx="5352653"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427667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B899-9D7D-F944-B253-F85B2202CF12}"/>
              </a:ext>
            </a:extLst>
          </p:cNvPr>
          <p:cNvSpPr>
            <a:spLocks noGrp="1"/>
          </p:cNvSpPr>
          <p:nvPr>
            <p:ph type="title"/>
          </p:nvPr>
        </p:nvSpPr>
        <p:spPr/>
        <p:txBody>
          <a:bodyPr/>
          <a:lstStyle/>
          <a:p>
            <a:r>
              <a:rPr lang="en-US" dirty="0"/>
              <a:t>NIDS</a:t>
            </a:r>
          </a:p>
        </p:txBody>
      </p:sp>
      <p:graphicFrame>
        <p:nvGraphicFramePr>
          <p:cNvPr id="5" name="Content Placeholder 4">
            <a:extLst>
              <a:ext uri="{FF2B5EF4-FFF2-40B4-BE49-F238E27FC236}">
                <a16:creationId xmlns:a16="http://schemas.microsoft.com/office/drawing/2014/main" id="{05D19611-5F5A-1F49-87DC-840ADC9423AC}"/>
              </a:ext>
            </a:extLst>
          </p:cNvPr>
          <p:cNvGraphicFramePr>
            <a:graphicFrameLocks noGrp="1"/>
          </p:cNvGraphicFramePr>
          <p:nvPr>
            <p:ph idx="1"/>
            <p:extLst>
              <p:ext uri="{D42A27DB-BD31-4B8C-83A1-F6EECF244321}">
                <p14:modId xmlns:p14="http://schemas.microsoft.com/office/powerpoint/2010/main" val="2674520839"/>
              </p:ext>
            </p:extLst>
          </p:nvPr>
        </p:nvGraphicFramePr>
        <p:xfrm>
          <a:off x="758627" y="1593131"/>
          <a:ext cx="7980363" cy="4763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D9DB16D1-9B92-4945-A518-899F72C0CA41}"/>
              </a:ext>
            </a:extLst>
          </p:cNvPr>
          <p:cNvSpPr>
            <a:spLocks noGrp="1"/>
          </p:cNvSpPr>
          <p:nvPr>
            <p:ph type="ftr" sz="quarter" idx="11"/>
          </p:nvPr>
        </p:nvSpPr>
        <p:spPr>
          <a:xfrm>
            <a:off x="371474" y="6356350"/>
            <a:ext cx="5928717"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945496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3DF629C-7BAE-604E-8A6A-924EF34DFDF9}"/>
              </a:ext>
            </a:extLst>
          </p:cNvPr>
          <p:cNvSpPr>
            <a:spLocks noGrp="1"/>
          </p:cNvSpPr>
          <p:nvPr>
            <p:ph type="ftr" sz="quarter" idx="11"/>
          </p:nvPr>
        </p:nvSpPr>
        <p:spPr>
          <a:xfrm>
            <a:off x="371474" y="6356350"/>
            <a:ext cx="5496669" cy="501650"/>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435E75AC-AC38-4F43-A797-E689BECAFB62}"/>
              </a:ext>
            </a:extLst>
          </p:cNvPr>
          <p:cNvPicPr>
            <a:picLocks noChangeAspect="1"/>
          </p:cNvPicPr>
          <p:nvPr/>
        </p:nvPicPr>
        <p:blipFill>
          <a:blip r:embed="rId3"/>
          <a:stretch>
            <a:fillRect/>
          </a:stretch>
        </p:blipFill>
        <p:spPr>
          <a:xfrm>
            <a:off x="1922318" y="-1"/>
            <a:ext cx="5496668" cy="7113335"/>
          </a:xfrm>
          <a:prstGeom prst="rect">
            <a:avLst/>
          </a:prstGeom>
        </p:spPr>
      </p:pic>
    </p:spTree>
    <p:extLst>
      <p:ext uri="{BB962C8B-B14F-4D97-AF65-F5344CB8AC3E}">
        <p14:creationId xmlns:p14="http://schemas.microsoft.com/office/powerpoint/2010/main" val="289761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C254-B6FF-EC49-90C9-D868D0717847}"/>
              </a:ext>
            </a:extLst>
          </p:cNvPr>
          <p:cNvSpPr>
            <a:spLocks noGrp="1"/>
          </p:cNvSpPr>
          <p:nvPr>
            <p:ph type="title"/>
          </p:nvPr>
        </p:nvSpPr>
        <p:spPr/>
        <p:txBody>
          <a:bodyPr/>
          <a:lstStyle/>
          <a:p>
            <a:r>
              <a:rPr lang="en-US" dirty="0"/>
              <a:t>Malicious Software</a:t>
            </a:r>
          </a:p>
        </p:txBody>
      </p:sp>
      <p:sp>
        <p:nvSpPr>
          <p:cNvPr id="3" name="Content Placeholder 2">
            <a:extLst>
              <a:ext uri="{FF2B5EF4-FFF2-40B4-BE49-F238E27FC236}">
                <a16:creationId xmlns:a16="http://schemas.microsoft.com/office/drawing/2014/main" id="{70AE66CE-4F8F-2A49-B77B-6D888BFC6D9A}"/>
              </a:ext>
            </a:extLst>
          </p:cNvPr>
          <p:cNvSpPr>
            <a:spLocks noGrp="1"/>
          </p:cNvSpPr>
          <p:nvPr>
            <p:ph idx="1"/>
          </p:nvPr>
        </p:nvSpPr>
        <p:spPr>
          <a:xfrm>
            <a:off x="792163" y="1762125"/>
            <a:ext cx="7570787" cy="4763219"/>
          </a:xfrm>
        </p:spPr>
        <p:txBody>
          <a:bodyPr>
            <a:normAutofit fontScale="70000" lnSpcReduction="20000"/>
          </a:bodyPr>
          <a:lstStyle/>
          <a:p>
            <a:r>
              <a:rPr lang="en-US" dirty="0"/>
              <a:t>Commonly called </a:t>
            </a:r>
            <a:r>
              <a:rPr lang="en-US" i="1" dirty="0"/>
              <a:t>malware, is p</a:t>
            </a:r>
            <a:r>
              <a:rPr lang="en-US" dirty="0"/>
              <a:t>erhaps the most significant security threat to organizations</a:t>
            </a:r>
          </a:p>
          <a:p>
            <a:r>
              <a:rPr lang="en-US" dirty="0">
                <a:solidFill>
                  <a:schemeClr val="tx1"/>
                </a:solidFill>
                <a:ea typeface="ＭＳ Ｐゴシック" pitchFamily="-107" charset="-128"/>
                <a:cs typeface="ＭＳ Ｐゴシック" pitchFamily="-107" charset="-128"/>
              </a:rPr>
              <a:t>NIST SP 800-83 (</a:t>
            </a:r>
            <a:r>
              <a:rPr lang="en-US" i="1" dirty="0">
                <a:solidFill>
                  <a:schemeClr val="tx1"/>
                </a:solidFill>
                <a:ea typeface="ＭＳ Ｐゴシック" pitchFamily="-107" charset="-128"/>
                <a:cs typeface="ＭＳ Ｐゴシック" pitchFamily="-107" charset="-128"/>
              </a:rPr>
              <a:t>Guide to Malware Incident Prevention and Handling for Desktops and Laptops</a:t>
            </a:r>
            <a:r>
              <a:rPr lang="en-US" dirty="0">
                <a:solidFill>
                  <a:schemeClr val="tx1"/>
                </a:solidFill>
                <a:ea typeface="ＭＳ Ｐゴシック" pitchFamily="-107" charset="-128"/>
                <a:cs typeface="ＭＳ Ｐゴシック" pitchFamily="-107" charset="-128"/>
              </a:rPr>
              <a:t>) defines malware as </a:t>
            </a:r>
          </a:p>
          <a:p>
            <a:pPr lvl="2"/>
            <a:r>
              <a:rPr lang="en-US" dirty="0">
                <a:solidFill>
                  <a:schemeClr val="tx1"/>
                </a:solidFill>
                <a:ea typeface="ＭＳ Ｐゴシック" pitchFamily="-107" charset="-128"/>
                <a:cs typeface="ＭＳ Ｐゴシック" pitchFamily="-107" charset="-128"/>
              </a:rPr>
              <a:t>“a program that is covertly inserted into another program with the intent to destroy data, run destructive or intrusive programs, or otherwise compromise the confidentiality, integrity, or availability of the victim’s data, applications, or operating system” </a:t>
            </a:r>
          </a:p>
          <a:p>
            <a:r>
              <a:rPr lang="en-US" dirty="0">
                <a:solidFill>
                  <a:schemeClr val="tx1"/>
                </a:solidFill>
                <a:ea typeface="ＭＳ Ｐゴシック" pitchFamily="-107" charset="-128"/>
                <a:cs typeface="ＭＳ Ｐゴシック" pitchFamily="-107" charset="-128"/>
              </a:rPr>
              <a:t>Hence, malware can pose a threat to application programs, to utility programs, such as editors and compilers, and to kernel-level programs</a:t>
            </a:r>
          </a:p>
          <a:p>
            <a:r>
              <a:rPr lang="en-US" dirty="0">
                <a:solidFill>
                  <a:schemeClr val="tx1"/>
                </a:solidFill>
                <a:ea typeface="ＭＳ Ｐゴシック" pitchFamily="-107" charset="-128"/>
                <a:cs typeface="ＭＳ Ｐゴシック" pitchFamily="-107" charset="-128"/>
              </a:rPr>
              <a:t>Malware can also be used on compromised or malicious Web sites and servers, or in especially crafted spam emails or other messages, which aim to trick users into revealing sensitive personal information</a:t>
            </a:r>
            <a:endParaRPr lang="en-US" dirty="0"/>
          </a:p>
        </p:txBody>
      </p:sp>
      <p:sp>
        <p:nvSpPr>
          <p:cNvPr id="4" name="Footer Placeholder 3">
            <a:extLst>
              <a:ext uri="{FF2B5EF4-FFF2-40B4-BE49-F238E27FC236}">
                <a16:creationId xmlns:a16="http://schemas.microsoft.com/office/drawing/2014/main" id="{02D2F218-48E2-B348-A206-72980AF860FB}"/>
              </a:ext>
            </a:extLst>
          </p:cNvPr>
          <p:cNvSpPr>
            <a:spLocks noGrp="1"/>
          </p:cNvSpPr>
          <p:nvPr>
            <p:ph type="ftr" sz="quarter" idx="11"/>
          </p:nvPr>
        </p:nvSpPr>
        <p:spPr>
          <a:xfrm>
            <a:off x="323528" y="6130404"/>
            <a:ext cx="5784701" cy="745058"/>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949761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3920-DB94-184B-A418-1484D92D5CDD}"/>
              </a:ext>
            </a:extLst>
          </p:cNvPr>
          <p:cNvSpPr>
            <a:spLocks noGrp="1"/>
          </p:cNvSpPr>
          <p:nvPr>
            <p:ph type="title"/>
          </p:nvPr>
        </p:nvSpPr>
        <p:spPr/>
        <p:txBody>
          <a:bodyPr/>
          <a:lstStyle/>
          <a:p>
            <a:r>
              <a:rPr lang="en-US" dirty="0"/>
              <a:t>Types of Malware</a:t>
            </a:r>
          </a:p>
        </p:txBody>
      </p:sp>
      <p:sp>
        <p:nvSpPr>
          <p:cNvPr id="3" name="Content Placeholder 2">
            <a:extLst>
              <a:ext uri="{FF2B5EF4-FFF2-40B4-BE49-F238E27FC236}">
                <a16:creationId xmlns:a16="http://schemas.microsoft.com/office/drawing/2014/main" id="{4DD308F1-3829-8E46-A03A-9B073FA48775}"/>
              </a:ext>
            </a:extLst>
          </p:cNvPr>
          <p:cNvSpPr>
            <a:spLocks noGrp="1"/>
          </p:cNvSpPr>
          <p:nvPr>
            <p:ph idx="1"/>
          </p:nvPr>
        </p:nvSpPr>
        <p:spPr>
          <a:xfrm>
            <a:off x="539552" y="1762125"/>
            <a:ext cx="7992887" cy="4594225"/>
          </a:xfrm>
        </p:spPr>
        <p:txBody>
          <a:bodyPr>
            <a:normAutofit fontScale="70000" lnSpcReduction="20000"/>
          </a:bodyPr>
          <a:lstStyle/>
          <a:p>
            <a:r>
              <a:rPr lang="en-US" b="1" dirty="0"/>
              <a:t>Virus</a:t>
            </a:r>
          </a:p>
          <a:p>
            <a:pPr lvl="2"/>
            <a:r>
              <a:rPr lang="en-US" dirty="0">
                <a:solidFill>
                  <a:schemeClr val="tx1"/>
                </a:solidFill>
                <a:ea typeface="ＭＳ Ｐゴシック" pitchFamily="-107" charset="-128"/>
                <a:cs typeface="ＭＳ Ｐゴシック" pitchFamily="-107" charset="-128"/>
              </a:rPr>
              <a:t>A computer program that can copy itself and infect a computer without permission or knowledge of the user</a:t>
            </a:r>
          </a:p>
          <a:p>
            <a:pPr lvl="2"/>
            <a:r>
              <a:rPr lang="en-US" dirty="0">
                <a:solidFill>
                  <a:schemeClr val="tx1"/>
                </a:solidFill>
                <a:ea typeface="ＭＳ Ｐゴシック" pitchFamily="-107" charset="-128"/>
                <a:cs typeface="ＭＳ Ｐゴシック" pitchFamily="-107" charset="-128"/>
              </a:rPr>
              <a:t>A virus might corrupt or delete data on a computer, use email programs to spread itself to other computers, or even erase everything on a hard disk</a:t>
            </a:r>
          </a:p>
          <a:p>
            <a:pPr lvl="2"/>
            <a:r>
              <a:rPr lang="en-US" dirty="0">
                <a:solidFill>
                  <a:schemeClr val="tx1"/>
                </a:solidFill>
                <a:ea typeface="ＭＳ Ｐゴシック" pitchFamily="-107" charset="-128"/>
                <a:cs typeface="ＭＳ Ｐゴシック" pitchFamily="-107" charset="-128"/>
              </a:rPr>
              <a:t>It can replicate itself and can attach to another program</a:t>
            </a:r>
          </a:p>
          <a:p>
            <a:pPr lvl="2"/>
            <a:r>
              <a:rPr lang="en-US" dirty="0">
                <a:solidFill>
                  <a:schemeClr val="tx1"/>
                </a:solidFill>
                <a:ea typeface="ＭＳ Ｐゴシック" pitchFamily="-107" charset="-128"/>
                <a:cs typeface="ＭＳ Ｐゴシック" pitchFamily="-107" charset="-128"/>
              </a:rPr>
              <a:t>The program to which the virus attaches itself is known as </a:t>
            </a:r>
            <a:r>
              <a:rPr lang="en-US" i="1" dirty="0">
                <a:solidFill>
                  <a:schemeClr val="tx1"/>
                </a:solidFill>
                <a:ea typeface="ＭＳ Ｐゴシック" pitchFamily="-107" charset="-128"/>
                <a:cs typeface="ＭＳ Ｐゴシック" pitchFamily="-107" charset="-128"/>
              </a:rPr>
              <a:t>host</a:t>
            </a:r>
            <a:endParaRPr lang="en-US" i="1" dirty="0"/>
          </a:p>
          <a:p>
            <a:r>
              <a:rPr lang="en-US" b="1" dirty="0"/>
              <a:t>Worm</a:t>
            </a:r>
          </a:p>
          <a:p>
            <a:pPr lvl="2"/>
            <a:r>
              <a:rPr lang="en-US" dirty="0"/>
              <a:t>A self-replicating, self-propagating, self-contained program that uses networking mechanisms to spread itself</a:t>
            </a:r>
          </a:p>
          <a:p>
            <a:pPr lvl="2"/>
            <a:r>
              <a:rPr lang="en-US" dirty="0"/>
              <a:t>The main differences between viruses and worms is that the worms can self-replicate and propagate without human interaction and that the worm does not integrate into existing code</a:t>
            </a:r>
          </a:p>
          <a:p>
            <a:pPr lvl="2"/>
            <a:r>
              <a:rPr lang="en-US" dirty="0"/>
              <a:t>Worms target systems and applications that have known vulnerabilities</a:t>
            </a:r>
          </a:p>
        </p:txBody>
      </p:sp>
      <p:sp>
        <p:nvSpPr>
          <p:cNvPr id="4" name="Footer Placeholder 3">
            <a:extLst>
              <a:ext uri="{FF2B5EF4-FFF2-40B4-BE49-F238E27FC236}">
                <a16:creationId xmlns:a16="http://schemas.microsoft.com/office/drawing/2014/main" id="{3A443B1D-190F-C448-B278-B8E110BFEB76}"/>
              </a:ext>
            </a:extLst>
          </p:cNvPr>
          <p:cNvSpPr>
            <a:spLocks noGrp="1"/>
          </p:cNvSpPr>
          <p:nvPr>
            <p:ph type="ftr" sz="quarter" idx="11"/>
          </p:nvPr>
        </p:nvSpPr>
        <p:spPr>
          <a:xfrm>
            <a:off x="371474" y="6356350"/>
            <a:ext cx="5280645"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965241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3920-DB94-184B-A418-1484D92D5CDD}"/>
              </a:ext>
            </a:extLst>
          </p:cNvPr>
          <p:cNvSpPr>
            <a:spLocks noGrp="1"/>
          </p:cNvSpPr>
          <p:nvPr>
            <p:ph type="title"/>
          </p:nvPr>
        </p:nvSpPr>
        <p:spPr/>
        <p:txBody>
          <a:bodyPr/>
          <a:lstStyle/>
          <a:p>
            <a:r>
              <a:rPr lang="en-US" dirty="0"/>
              <a:t>Types of Malware</a:t>
            </a:r>
          </a:p>
        </p:txBody>
      </p:sp>
      <p:sp>
        <p:nvSpPr>
          <p:cNvPr id="3" name="Content Placeholder 2">
            <a:extLst>
              <a:ext uri="{FF2B5EF4-FFF2-40B4-BE49-F238E27FC236}">
                <a16:creationId xmlns:a16="http://schemas.microsoft.com/office/drawing/2014/main" id="{4DD308F1-3829-8E46-A03A-9B073FA48775}"/>
              </a:ext>
            </a:extLst>
          </p:cNvPr>
          <p:cNvSpPr>
            <a:spLocks noGrp="1"/>
          </p:cNvSpPr>
          <p:nvPr>
            <p:ph idx="1"/>
          </p:nvPr>
        </p:nvSpPr>
        <p:spPr>
          <a:xfrm>
            <a:off x="539552" y="1762125"/>
            <a:ext cx="7992887" cy="4594225"/>
          </a:xfrm>
        </p:spPr>
        <p:txBody>
          <a:bodyPr>
            <a:normAutofit/>
          </a:bodyPr>
          <a:lstStyle/>
          <a:p>
            <a:r>
              <a:rPr lang="en-US" sz="2000" b="1" dirty="0"/>
              <a:t>Trojan Horse</a:t>
            </a:r>
          </a:p>
          <a:p>
            <a:pPr lvl="2"/>
            <a:r>
              <a:rPr lang="en-US" sz="1700" dirty="0">
                <a:solidFill>
                  <a:schemeClr val="tx1"/>
                </a:solidFill>
                <a:ea typeface="ＭＳ Ｐゴシック" pitchFamily="-107" charset="-128"/>
              </a:rPr>
              <a:t>A computer program that appears to have a useful function, but also has a hidden and potentially malicious function that evades security mechanisms, sometimes by exploiting legitimate authorizations of a system entity that invokes the program</a:t>
            </a:r>
          </a:p>
          <a:p>
            <a:pPr lvl="2"/>
            <a:r>
              <a:rPr lang="en-US" sz="1700" dirty="0">
                <a:solidFill>
                  <a:schemeClr val="tx1"/>
                </a:solidFill>
                <a:ea typeface="ＭＳ Ｐゴシック" pitchFamily="-107" charset="-128"/>
              </a:rPr>
              <a:t>The purpose of a Trojan horse is to make a malicious program appear like a legitimate program</a:t>
            </a:r>
          </a:p>
          <a:p>
            <a:pPr lvl="2"/>
            <a:r>
              <a:rPr lang="en-US" sz="1700" dirty="0">
                <a:solidFill>
                  <a:schemeClr val="tx1"/>
                </a:solidFill>
                <a:ea typeface="ＭＳ Ｐゴシック" pitchFamily="-107" charset="-128"/>
              </a:rPr>
              <a:t>Trojan horse can monitor users’ action, steal users’ data, and can open a backdoor for the attackers</a:t>
            </a:r>
          </a:p>
          <a:p>
            <a:pPr marL="342900" lvl="2" indent="-342900">
              <a:spcBef>
                <a:spcPts val="2400"/>
              </a:spcBef>
            </a:pPr>
            <a:r>
              <a:rPr lang="en-US" sz="2000" b="1" dirty="0"/>
              <a:t>Spyware</a:t>
            </a:r>
          </a:p>
          <a:p>
            <a:pPr lvl="2"/>
            <a:r>
              <a:rPr lang="en-US" sz="1700" dirty="0">
                <a:solidFill>
                  <a:schemeClr val="tx1"/>
                </a:solidFill>
                <a:ea typeface="ＭＳ Ｐゴシック" pitchFamily="-107" charset="-128"/>
                <a:cs typeface="ＭＳ Ｐゴシック" pitchFamily="-107" charset="-128"/>
              </a:rPr>
              <a:t>Software that is secretly or surreptitiously installed into an information system to gather information on individuals or organizations without their knowledge</a:t>
            </a:r>
            <a:endParaRPr lang="en-US" sz="1700" dirty="0"/>
          </a:p>
        </p:txBody>
      </p:sp>
      <p:sp>
        <p:nvSpPr>
          <p:cNvPr id="4" name="Footer Placeholder 3">
            <a:extLst>
              <a:ext uri="{FF2B5EF4-FFF2-40B4-BE49-F238E27FC236}">
                <a16:creationId xmlns:a16="http://schemas.microsoft.com/office/drawing/2014/main" id="{3A443B1D-190F-C448-B278-B8E110BFEB76}"/>
              </a:ext>
            </a:extLst>
          </p:cNvPr>
          <p:cNvSpPr>
            <a:spLocks noGrp="1"/>
          </p:cNvSpPr>
          <p:nvPr>
            <p:ph type="ftr" sz="quarter" idx="11"/>
          </p:nvPr>
        </p:nvSpPr>
        <p:spPr>
          <a:xfrm>
            <a:off x="371474" y="6356350"/>
            <a:ext cx="5280645"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847943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8C20-E499-A647-84E9-5ED95CA739C2}"/>
              </a:ext>
            </a:extLst>
          </p:cNvPr>
          <p:cNvSpPr>
            <a:spLocks noGrp="1"/>
          </p:cNvSpPr>
          <p:nvPr>
            <p:ph type="title"/>
          </p:nvPr>
        </p:nvSpPr>
        <p:spPr/>
        <p:txBody>
          <a:bodyPr/>
          <a:lstStyle/>
          <a:p>
            <a:r>
              <a:rPr lang="en-US" dirty="0"/>
              <a:t>Types of Malware</a:t>
            </a:r>
          </a:p>
        </p:txBody>
      </p:sp>
      <p:sp>
        <p:nvSpPr>
          <p:cNvPr id="3" name="Content Placeholder 2">
            <a:extLst>
              <a:ext uri="{FF2B5EF4-FFF2-40B4-BE49-F238E27FC236}">
                <a16:creationId xmlns:a16="http://schemas.microsoft.com/office/drawing/2014/main" id="{67A14341-B941-0940-8D6C-CEFF0BE1BE3B}"/>
              </a:ext>
            </a:extLst>
          </p:cNvPr>
          <p:cNvSpPr>
            <a:spLocks noGrp="1"/>
          </p:cNvSpPr>
          <p:nvPr>
            <p:ph idx="1"/>
          </p:nvPr>
        </p:nvSpPr>
        <p:spPr>
          <a:xfrm>
            <a:off x="810841" y="1916832"/>
            <a:ext cx="7570787" cy="4289425"/>
          </a:xfrm>
        </p:spPr>
        <p:txBody>
          <a:bodyPr/>
          <a:lstStyle/>
          <a:p>
            <a:r>
              <a:rPr lang="en-US" sz="2000" b="1" dirty="0"/>
              <a:t>Rootkit</a:t>
            </a:r>
          </a:p>
          <a:p>
            <a:pPr lvl="1"/>
            <a:r>
              <a:rPr lang="en-US" sz="1700" dirty="0">
                <a:solidFill>
                  <a:schemeClr val="tx1"/>
                </a:solidFill>
                <a:ea typeface="ＭＳ Ｐゴシック" pitchFamily="-107" charset="-128"/>
                <a:cs typeface="ＭＳ Ｐゴシック" pitchFamily="-107" charset="-128"/>
              </a:rPr>
              <a:t>A set of tools used by an attacker after gaining root-level access to a host to conceal the attacker’s activities on the host and permit the attacker to maintain root-level access to the host through covert means</a:t>
            </a:r>
            <a:endParaRPr lang="en-US" sz="1700" dirty="0"/>
          </a:p>
          <a:p>
            <a:r>
              <a:rPr lang="en-US" sz="2000" b="1" dirty="0"/>
              <a:t>Backdoor </a:t>
            </a:r>
          </a:p>
          <a:p>
            <a:pPr lvl="1"/>
            <a:r>
              <a:rPr lang="en-US" sz="1700" dirty="0">
                <a:solidFill>
                  <a:schemeClr val="tx1"/>
                </a:solidFill>
                <a:ea typeface="ＭＳ Ｐゴシック" pitchFamily="-107" charset="-128"/>
                <a:cs typeface="ＭＳ Ｐゴシック" pitchFamily="-107" charset="-128"/>
              </a:rPr>
              <a:t>An undocumented way of gaining access to a computer system</a:t>
            </a:r>
          </a:p>
          <a:p>
            <a:pPr lvl="1"/>
            <a:r>
              <a:rPr lang="en-US" sz="1700" dirty="0">
                <a:solidFill>
                  <a:schemeClr val="tx1"/>
                </a:solidFill>
                <a:ea typeface="ＭＳ Ｐゴシック" pitchFamily="-107" charset="-128"/>
                <a:cs typeface="ＭＳ Ｐゴシック" pitchFamily="-107" charset="-128"/>
              </a:rPr>
              <a:t>Typically, a backdoor is a program that has the ability to bypass a system’s security control, allowing an attacker to access the system stealthily</a:t>
            </a:r>
          </a:p>
          <a:p>
            <a:pPr lvl="1"/>
            <a:r>
              <a:rPr lang="en-US" sz="1700" dirty="0">
                <a:solidFill>
                  <a:schemeClr val="tx1"/>
                </a:solidFill>
                <a:ea typeface="ＭＳ Ｐゴシック" pitchFamily="-107" charset="-128"/>
                <a:cs typeface="ＭＳ Ｐゴシック" pitchFamily="-107" charset="-128"/>
              </a:rPr>
              <a:t>Backdoors are usually installed by the attackers or by a malware program</a:t>
            </a:r>
            <a:endParaRPr lang="en-US" sz="1700" dirty="0"/>
          </a:p>
          <a:p>
            <a:pPr lvl="1"/>
            <a:endParaRPr lang="en-US" sz="1800" b="1" dirty="0"/>
          </a:p>
          <a:p>
            <a:endParaRPr lang="en-US" dirty="0"/>
          </a:p>
        </p:txBody>
      </p:sp>
      <p:sp>
        <p:nvSpPr>
          <p:cNvPr id="4" name="Footer Placeholder 3">
            <a:extLst>
              <a:ext uri="{FF2B5EF4-FFF2-40B4-BE49-F238E27FC236}">
                <a16:creationId xmlns:a16="http://schemas.microsoft.com/office/drawing/2014/main" id="{4595EC0F-340B-D84B-976D-3DD86232CC08}"/>
              </a:ext>
            </a:extLst>
          </p:cNvPr>
          <p:cNvSpPr>
            <a:spLocks noGrp="1"/>
          </p:cNvSpPr>
          <p:nvPr>
            <p:ph type="ftr" sz="quarter" idx="11"/>
          </p:nvPr>
        </p:nvSpPr>
        <p:spPr>
          <a:xfrm>
            <a:off x="371474" y="6356350"/>
            <a:ext cx="6360765" cy="60104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528439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23D5-8981-5645-BABE-BCD2BDCF4BAD}"/>
              </a:ext>
            </a:extLst>
          </p:cNvPr>
          <p:cNvSpPr>
            <a:spLocks noGrp="1"/>
          </p:cNvSpPr>
          <p:nvPr>
            <p:ph type="title"/>
          </p:nvPr>
        </p:nvSpPr>
        <p:spPr/>
        <p:txBody>
          <a:bodyPr/>
          <a:lstStyle/>
          <a:p>
            <a:r>
              <a:rPr lang="en-US" dirty="0"/>
              <a:t>Firewalls</a:t>
            </a:r>
          </a:p>
        </p:txBody>
      </p:sp>
      <p:graphicFrame>
        <p:nvGraphicFramePr>
          <p:cNvPr id="5" name="Content Placeholder 4">
            <a:extLst>
              <a:ext uri="{FF2B5EF4-FFF2-40B4-BE49-F238E27FC236}">
                <a16:creationId xmlns:a16="http://schemas.microsoft.com/office/drawing/2014/main" id="{4AA29CDD-AC5A-B64E-88FA-F5F7AADFBAF2}"/>
              </a:ext>
            </a:extLst>
          </p:cNvPr>
          <p:cNvGraphicFramePr>
            <a:graphicFrameLocks noGrp="1"/>
          </p:cNvGraphicFramePr>
          <p:nvPr>
            <p:ph idx="1"/>
            <p:extLst>
              <p:ext uri="{D42A27DB-BD31-4B8C-83A1-F6EECF244321}">
                <p14:modId xmlns:p14="http://schemas.microsoft.com/office/powerpoint/2010/main" val="2766780387"/>
              </p:ext>
            </p:extLst>
          </p:nvPr>
        </p:nvGraphicFramePr>
        <p:xfrm>
          <a:off x="251520" y="1556792"/>
          <a:ext cx="8640959"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71AC149A-FBD5-3F4E-B850-1D4C92822955}"/>
              </a:ext>
            </a:extLst>
          </p:cNvPr>
          <p:cNvSpPr>
            <a:spLocks noGrp="1"/>
          </p:cNvSpPr>
          <p:nvPr>
            <p:ph type="ftr" sz="quarter" idx="11"/>
          </p:nvPr>
        </p:nvSpPr>
        <p:spPr>
          <a:xfrm>
            <a:off x="371474" y="6356350"/>
            <a:ext cx="6216749"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463077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8C20-E499-A647-84E9-5ED95CA739C2}"/>
              </a:ext>
            </a:extLst>
          </p:cNvPr>
          <p:cNvSpPr>
            <a:spLocks noGrp="1"/>
          </p:cNvSpPr>
          <p:nvPr>
            <p:ph type="title"/>
          </p:nvPr>
        </p:nvSpPr>
        <p:spPr/>
        <p:txBody>
          <a:bodyPr/>
          <a:lstStyle/>
          <a:p>
            <a:r>
              <a:rPr lang="en-US" dirty="0"/>
              <a:t>Types of Malware</a:t>
            </a:r>
          </a:p>
        </p:txBody>
      </p:sp>
      <p:sp>
        <p:nvSpPr>
          <p:cNvPr id="3" name="Content Placeholder 2">
            <a:extLst>
              <a:ext uri="{FF2B5EF4-FFF2-40B4-BE49-F238E27FC236}">
                <a16:creationId xmlns:a16="http://schemas.microsoft.com/office/drawing/2014/main" id="{67A14341-B941-0940-8D6C-CEFF0BE1BE3B}"/>
              </a:ext>
            </a:extLst>
          </p:cNvPr>
          <p:cNvSpPr>
            <a:spLocks noGrp="1"/>
          </p:cNvSpPr>
          <p:nvPr>
            <p:ph idx="1"/>
          </p:nvPr>
        </p:nvSpPr>
        <p:spPr>
          <a:xfrm>
            <a:off x="810841" y="1916832"/>
            <a:ext cx="7570787" cy="4289425"/>
          </a:xfrm>
        </p:spPr>
        <p:txBody>
          <a:bodyPr/>
          <a:lstStyle/>
          <a:p>
            <a:r>
              <a:rPr lang="en-US" sz="2000" b="1" dirty="0"/>
              <a:t>Mobile Code</a:t>
            </a:r>
          </a:p>
          <a:p>
            <a:pPr lvl="1"/>
            <a:r>
              <a:rPr lang="en-US" sz="1700" dirty="0">
                <a:solidFill>
                  <a:schemeClr val="tx1"/>
                </a:solidFill>
                <a:ea typeface="ＭＳ Ｐゴシック" pitchFamily="-107" charset="-128"/>
                <a:cs typeface="ＭＳ Ｐゴシック" pitchFamily="-107" charset="-128"/>
              </a:rPr>
              <a:t>Software (e.g., script, macro, or other portable instruction) that can be shipped unchanged to a heterogeneous collection of platforms and execute with identical semantics</a:t>
            </a:r>
          </a:p>
          <a:p>
            <a:pPr marL="342900" lvl="1" indent="-342900">
              <a:spcBef>
                <a:spcPts val="2400"/>
              </a:spcBef>
              <a:buClr>
                <a:srgbClr val="BAABE3"/>
              </a:buClr>
            </a:pPr>
            <a:r>
              <a:rPr lang="en-US" sz="2000" b="1" dirty="0"/>
              <a:t>Bot</a:t>
            </a:r>
          </a:p>
          <a:p>
            <a:pPr lvl="1"/>
            <a:r>
              <a:rPr lang="en-US" sz="1700" dirty="0">
                <a:solidFill>
                  <a:schemeClr val="tx1"/>
                </a:solidFill>
                <a:ea typeface="ＭＳ Ｐゴシック" pitchFamily="-107" charset="-128"/>
                <a:cs typeface="ＭＳ Ｐゴシック" pitchFamily="-107" charset="-128"/>
              </a:rPr>
              <a:t>Also known as a zombie</a:t>
            </a:r>
          </a:p>
          <a:p>
            <a:pPr lvl="1"/>
            <a:r>
              <a:rPr lang="en-US" sz="1700" dirty="0">
                <a:solidFill>
                  <a:schemeClr val="tx1"/>
                </a:solidFill>
                <a:ea typeface="ＭＳ Ｐゴシック" pitchFamily="-107" charset="-128"/>
                <a:cs typeface="ＭＳ Ｐゴシック" pitchFamily="-107" charset="-128"/>
              </a:rPr>
              <a:t>Program that is installed on a system to launch attacks on other machines</a:t>
            </a:r>
          </a:p>
          <a:p>
            <a:pPr lvl="1"/>
            <a:r>
              <a:rPr lang="en-US" sz="1700" dirty="0">
                <a:solidFill>
                  <a:schemeClr val="tx1"/>
                </a:solidFill>
                <a:ea typeface="ＭＳ Ｐゴシック" pitchFamily="-107" charset="-128"/>
                <a:cs typeface="ＭＳ Ｐゴシック" pitchFamily="-107" charset="-128"/>
              </a:rPr>
              <a:t>A collection of bots that act in concert is referred to as a </a:t>
            </a:r>
            <a:r>
              <a:rPr lang="en-US" sz="1700" i="1" dirty="0">
                <a:solidFill>
                  <a:schemeClr val="tx1"/>
                </a:solidFill>
                <a:ea typeface="ＭＳ Ｐゴシック" pitchFamily="-107" charset="-128"/>
                <a:cs typeface="ＭＳ Ｐゴシック" pitchFamily="-107" charset="-128"/>
              </a:rPr>
              <a:t>botnet</a:t>
            </a:r>
            <a:endParaRPr lang="en-US" sz="1700" i="1" dirty="0"/>
          </a:p>
          <a:p>
            <a:endParaRPr lang="en-US" dirty="0"/>
          </a:p>
        </p:txBody>
      </p:sp>
      <p:sp>
        <p:nvSpPr>
          <p:cNvPr id="4" name="Footer Placeholder 3">
            <a:extLst>
              <a:ext uri="{FF2B5EF4-FFF2-40B4-BE49-F238E27FC236}">
                <a16:creationId xmlns:a16="http://schemas.microsoft.com/office/drawing/2014/main" id="{4595EC0F-340B-D84B-976D-3DD86232CC08}"/>
              </a:ext>
            </a:extLst>
          </p:cNvPr>
          <p:cNvSpPr>
            <a:spLocks noGrp="1"/>
          </p:cNvSpPr>
          <p:nvPr>
            <p:ph type="ftr" sz="quarter" idx="11"/>
          </p:nvPr>
        </p:nvSpPr>
        <p:spPr>
          <a:xfrm>
            <a:off x="371474" y="6356350"/>
            <a:ext cx="6360765" cy="60104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428682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2A1093-CB2A-0C41-8CC1-303E240EE4CE}"/>
              </a:ext>
            </a:extLst>
          </p:cNvPr>
          <p:cNvSpPr>
            <a:spLocks noGrp="1"/>
          </p:cNvSpPr>
          <p:nvPr>
            <p:ph type="ftr" sz="quarter" idx="11"/>
          </p:nvPr>
        </p:nvSpPr>
        <p:spPr>
          <a:xfrm>
            <a:off x="323528" y="6356350"/>
            <a:ext cx="5136629" cy="501650"/>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CDB14A97-EA6C-5640-AFC1-9E077A3D43ED}"/>
              </a:ext>
            </a:extLst>
          </p:cNvPr>
          <p:cNvPicPr>
            <a:picLocks noChangeAspect="1"/>
          </p:cNvPicPr>
          <p:nvPr/>
        </p:nvPicPr>
        <p:blipFill rotWithShape="1">
          <a:blip r:embed="rId3"/>
          <a:srcRect t="20601" b="41600"/>
          <a:stretch/>
        </p:blipFill>
        <p:spPr>
          <a:xfrm>
            <a:off x="-540568" y="867907"/>
            <a:ext cx="10471186" cy="5122186"/>
          </a:xfrm>
          <a:prstGeom prst="rect">
            <a:avLst/>
          </a:prstGeom>
        </p:spPr>
      </p:pic>
    </p:spTree>
    <p:extLst>
      <p:ext uri="{BB962C8B-B14F-4D97-AF65-F5344CB8AC3E}">
        <p14:creationId xmlns:p14="http://schemas.microsoft.com/office/powerpoint/2010/main" val="2183595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A82BE-C894-844A-8F9A-B2D9659B8321}"/>
              </a:ext>
            </a:extLst>
          </p:cNvPr>
          <p:cNvSpPr>
            <a:spLocks noGrp="1"/>
          </p:cNvSpPr>
          <p:nvPr>
            <p:ph type="title"/>
          </p:nvPr>
        </p:nvSpPr>
        <p:spPr/>
        <p:txBody>
          <a:bodyPr/>
          <a:lstStyle/>
          <a:p>
            <a:r>
              <a:rPr lang="en-US" dirty="0"/>
              <a:t>Network Traffic Analysis</a:t>
            </a:r>
          </a:p>
        </p:txBody>
      </p:sp>
      <p:sp>
        <p:nvSpPr>
          <p:cNvPr id="3" name="Content Placeholder 2">
            <a:extLst>
              <a:ext uri="{FF2B5EF4-FFF2-40B4-BE49-F238E27FC236}">
                <a16:creationId xmlns:a16="http://schemas.microsoft.com/office/drawing/2014/main" id="{C2ED4D15-C736-954E-9C93-DF6CFC0FCC51}"/>
              </a:ext>
            </a:extLst>
          </p:cNvPr>
          <p:cNvSpPr>
            <a:spLocks noGrp="1"/>
          </p:cNvSpPr>
          <p:nvPr>
            <p:ph idx="1"/>
          </p:nvPr>
        </p:nvSpPr>
        <p:spPr>
          <a:xfrm>
            <a:off x="792163" y="1762125"/>
            <a:ext cx="7570787" cy="4763219"/>
          </a:xfrm>
        </p:spPr>
        <p:txBody>
          <a:bodyPr>
            <a:normAutofit/>
          </a:bodyPr>
          <a:lstStyle/>
          <a:p>
            <a:pPr>
              <a:spcBef>
                <a:spcPts val="1800"/>
              </a:spcBef>
            </a:pPr>
            <a:r>
              <a:rPr lang="en-US" sz="2000" dirty="0"/>
              <a:t>Involves monitoring traffic flows to detect potentially malicious activity</a:t>
            </a:r>
          </a:p>
          <a:p>
            <a:pPr lvl="2">
              <a:spcBef>
                <a:spcPts val="1800"/>
              </a:spcBef>
            </a:pPr>
            <a:r>
              <a:rPr lang="en-US" sz="1600" dirty="0">
                <a:solidFill>
                  <a:schemeClr val="tx1"/>
                </a:solidFill>
                <a:ea typeface="ＭＳ Ｐゴシック" pitchFamily="-107" charset="-128"/>
                <a:cs typeface="ＭＳ Ｐゴシック" pitchFamily="-107" charset="-128"/>
              </a:rPr>
              <a:t>Such monitors are often placed at the boundary of the enterprise network to the outside world</a:t>
            </a:r>
          </a:p>
          <a:p>
            <a:pPr lvl="2">
              <a:spcBef>
                <a:spcPts val="1800"/>
              </a:spcBef>
            </a:pPr>
            <a:r>
              <a:rPr lang="en-US" sz="1600" dirty="0">
                <a:solidFill>
                  <a:schemeClr val="tx1"/>
                </a:solidFill>
                <a:ea typeface="ＭＳ Ｐゴシック" pitchFamily="-107" charset="-128"/>
                <a:cs typeface="ＭＳ Ｐゴシック" pitchFamily="-107" charset="-128"/>
              </a:rPr>
              <a:t>Monitors can also be placed on internal network devices or near server endpoints</a:t>
            </a:r>
          </a:p>
          <a:p>
            <a:pPr>
              <a:spcBef>
                <a:spcPts val="1800"/>
              </a:spcBef>
            </a:pPr>
            <a:r>
              <a:rPr lang="en-US" sz="2000" dirty="0">
                <a:solidFill>
                  <a:schemeClr val="tx1"/>
                </a:solidFill>
                <a:ea typeface="ＭＳ Ｐゴシック" pitchFamily="-107" charset="-128"/>
                <a:cs typeface="ＭＳ Ｐゴシック" pitchFamily="-107" charset="-128"/>
              </a:rPr>
              <a:t>Traffic analysis can involve misuse detection (signature detection) or anomaly detection</a:t>
            </a:r>
          </a:p>
          <a:p>
            <a:pPr lvl="2">
              <a:spcBef>
                <a:spcPts val="1800"/>
              </a:spcBef>
            </a:pPr>
            <a:r>
              <a:rPr lang="en-US" sz="1600" dirty="0">
                <a:solidFill>
                  <a:schemeClr val="tx1"/>
                </a:solidFill>
                <a:ea typeface="ＭＳ Ｐゴシック" pitchFamily="-107" charset="-128"/>
                <a:cs typeface="ＭＳ Ｐゴシック" pitchFamily="-107" charset="-128"/>
              </a:rPr>
              <a:t>As an example of misuse detection, a dramatic surge in traffic at any point likely indicates that a DDoS attack is underway</a:t>
            </a:r>
          </a:p>
          <a:p>
            <a:pPr lvl="2">
              <a:spcBef>
                <a:spcPts val="1800"/>
              </a:spcBef>
            </a:pPr>
            <a:r>
              <a:rPr lang="en-US" sz="1600" dirty="0">
                <a:solidFill>
                  <a:schemeClr val="tx1"/>
                </a:solidFill>
                <a:ea typeface="ＭＳ Ｐゴシック" pitchFamily="-107" charset="-128"/>
                <a:cs typeface="ＭＳ Ｐゴシック" pitchFamily="-107" charset="-128"/>
              </a:rPr>
              <a:t>For anomaly detection, network security software needs to collect and maintain profiles of typical network traffic patterns, and then monitor current traffic for significant deviation from normal behavior</a:t>
            </a:r>
          </a:p>
          <a:p>
            <a:endParaRPr lang="en-US" sz="2000" dirty="0"/>
          </a:p>
          <a:p>
            <a:endParaRPr lang="en-US" dirty="0"/>
          </a:p>
        </p:txBody>
      </p:sp>
      <p:sp>
        <p:nvSpPr>
          <p:cNvPr id="4" name="Footer Placeholder 3">
            <a:extLst>
              <a:ext uri="{FF2B5EF4-FFF2-40B4-BE49-F238E27FC236}">
                <a16:creationId xmlns:a16="http://schemas.microsoft.com/office/drawing/2014/main" id="{BC89AA9E-9B5A-2749-986F-77A92AE93A0B}"/>
              </a:ext>
            </a:extLst>
          </p:cNvPr>
          <p:cNvSpPr>
            <a:spLocks noGrp="1"/>
          </p:cNvSpPr>
          <p:nvPr>
            <p:ph type="ftr" sz="quarter" idx="11"/>
          </p:nvPr>
        </p:nvSpPr>
        <p:spPr>
          <a:xfrm>
            <a:off x="371474" y="6356350"/>
            <a:ext cx="5352653" cy="60104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439532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54CF-FC2E-054B-B694-70B3A5D3F94A}"/>
              </a:ext>
            </a:extLst>
          </p:cNvPr>
          <p:cNvSpPr>
            <a:spLocks noGrp="1"/>
          </p:cNvSpPr>
          <p:nvPr>
            <p:ph type="title"/>
          </p:nvPr>
        </p:nvSpPr>
        <p:spPr/>
        <p:txBody>
          <a:bodyPr/>
          <a:lstStyle/>
          <a:p>
            <a:r>
              <a:rPr lang="en-US" dirty="0"/>
              <a:t>Payload Analysis</a:t>
            </a:r>
          </a:p>
        </p:txBody>
      </p:sp>
      <p:graphicFrame>
        <p:nvGraphicFramePr>
          <p:cNvPr id="5" name="Content Placeholder 4">
            <a:extLst>
              <a:ext uri="{FF2B5EF4-FFF2-40B4-BE49-F238E27FC236}">
                <a16:creationId xmlns:a16="http://schemas.microsoft.com/office/drawing/2014/main" id="{16CABAA2-68F7-3E41-A119-A449D09E9A33}"/>
              </a:ext>
            </a:extLst>
          </p:cNvPr>
          <p:cNvGraphicFramePr>
            <a:graphicFrameLocks noGrp="1"/>
          </p:cNvGraphicFramePr>
          <p:nvPr>
            <p:ph idx="1"/>
            <p:extLst>
              <p:ext uri="{D42A27DB-BD31-4B8C-83A1-F6EECF244321}">
                <p14:modId xmlns:p14="http://schemas.microsoft.com/office/powerpoint/2010/main" val="2844180112"/>
              </p:ext>
            </p:extLst>
          </p:nvPr>
        </p:nvGraphicFramePr>
        <p:xfrm>
          <a:off x="792163" y="1762125"/>
          <a:ext cx="7570787" cy="4763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A4D17226-D9DF-FB4B-955F-7477BBEB62B8}"/>
              </a:ext>
            </a:extLst>
          </p:cNvPr>
          <p:cNvSpPr>
            <a:spLocks noGrp="1"/>
          </p:cNvSpPr>
          <p:nvPr>
            <p:ph type="ftr" sz="quarter" idx="11"/>
          </p:nvPr>
        </p:nvSpPr>
        <p:spPr>
          <a:xfrm>
            <a:off x="371474" y="6356350"/>
            <a:ext cx="5136629"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667460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CB94-A6D5-354C-937F-4EBD66FFD294}"/>
              </a:ext>
            </a:extLst>
          </p:cNvPr>
          <p:cNvSpPr>
            <a:spLocks noGrp="1"/>
          </p:cNvSpPr>
          <p:nvPr>
            <p:ph type="title"/>
          </p:nvPr>
        </p:nvSpPr>
        <p:spPr>
          <a:xfrm>
            <a:off x="0" y="39688"/>
            <a:ext cx="9143999" cy="1412875"/>
          </a:xfrm>
        </p:spPr>
        <p:txBody>
          <a:bodyPr/>
          <a:lstStyle/>
          <a:p>
            <a:r>
              <a:rPr lang="en-US" dirty="0"/>
              <a:t>Endpoint Behavior Analysis</a:t>
            </a:r>
          </a:p>
        </p:txBody>
      </p:sp>
      <p:sp>
        <p:nvSpPr>
          <p:cNvPr id="3" name="Content Placeholder 2">
            <a:extLst>
              <a:ext uri="{FF2B5EF4-FFF2-40B4-BE49-F238E27FC236}">
                <a16:creationId xmlns:a16="http://schemas.microsoft.com/office/drawing/2014/main" id="{771C228D-AF38-5B44-B354-DF31250E0B69}"/>
              </a:ext>
            </a:extLst>
          </p:cNvPr>
          <p:cNvSpPr>
            <a:spLocks noGrp="1"/>
          </p:cNvSpPr>
          <p:nvPr>
            <p:ph idx="1"/>
          </p:nvPr>
        </p:nvSpPr>
        <p:spPr>
          <a:xfrm>
            <a:off x="792163" y="1916832"/>
            <a:ext cx="7570787" cy="4444280"/>
          </a:xfrm>
        </p:spPr>
        <p:txBody>
          <a:bodyPr>
            <a:normAutofit fontScale="85000" lnSpcReduction="20000"/>
          </a:bodyPr>
          <a:lstStyle/>
          <a:p>
            <a:r>
              <a:rPr lang="en-US" dirty="0">
                <a:solidFill>
                  <a:schemeClr val="tx1"/>
                </a:solidFill>
                <a:ea typeface="ＭＳ Ｐゴシック" pitchFamily="-107" charset="-128"/>
                <a:cs typeface="ＭＳ Ｐゴシック" pitchFamily="-107" charset="-128"/>
              </a:rPr>
              <a:t>Involves a wide variety of tools and approaches implemented at the endpoint</a:t>
            </a:r>
          </a:p>
          <a:p>
            <a:r>
              <a:rPr lang="en-US" dirty="0">
                <a:solidFill>
                  <a:schemeClr val="tx1"/>
                </a:solidFill>
                <a:ea typeface="ＭＳ Ｐゴシック" pitchFamily="-107" charset="-128"/>
                <a:cs typeface="ＭＳ Ｐゴシック" pitchFamily="-107" charset="-128"/>
              </a:rPr>
              <a:t>Antivirus software uses signature and anomaly detection techniques to identify malware and prevent it from executing on the host system</a:t>
            </a:r>
          </a:p>
          <a:p>
            <a:r>
              <a:rPr lang="en-US" dirty="0">
                <a:solidFill>
                  <a:schemeClr val="tx1"/>
                </a:solidFill>
                <a:ea typeface="ＭＳ Ｐゴシック" pitchFamily="-107" charset="-128"/>
                <a:cs typeface="ＭＳ Ｐゴシック" pitchFamily="-107" charset="-128"/>
              </a:rPr>
              <a:t>Application whitelisting, which restricts application execution to only known good applications is also employed</a:t>
            </a:r>
          </a:p>
          <a:p>
            <a:r>
              <a:rPr lang="en-US" dirty="0">
                <a:solidFill>
                  <a:schemeClr val="tx1"/>
                </a:solidFill>
                <a:ea typeface="ＭＳ Ｐゴシック" pitchFamily="-107" charset="-128"/>
                <a:cs typeface="ＭＳ Ｐゴシック" pitchFamily="-107" charset="-128"/>
              </a:rPr>
              <a:t>At the system software level, application containers can isolate applications and files in virtual containers to prevent damage</a:t>
            </a:r>
            <a:endParaRPr lang="en-US" dirty="0"/>
          </a:p>
        </p:txBody>
      </p:sp>
      <p:sp>
        <p:nvSpPr>
          <p:cNvPr id="4" name="Footer Placeholder 3">
            <a:extLst>
              <a:ext uri="{FF2B5EF4-FFF2-40B4-BE49-F238E27FC236}">
                <a16:creationId xmlns:a16="http://schemas.microsoft.com/office/drawing/2014/main" id="{238E7C63-8D72-8243-B61F-8137894DFDCD}"/>
              </a:ext>
            </a:extLst>
          </p:cNvPr>
          <p:cNvSpPr>
            <a:spLocks noGrp="1"/>
          </p:cNvSpPr>
          <p:nvPr>
            <p:ph type="ftr" sz="quarter" idx="11"/>
          </p:nvPr>
        </p:nvSpPr>
        <p:spPr>
          <a:xfrm>
            <a:off x="395536" y="6361112"/>
            <a:ext cx="5928718" cy="60104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628181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9B6A-B5BF-7E4E-A5D9-0CC93CDE6D1E}"/>
              </a:ext>
            </a:extLst>
          </p:cNvPr>
          <p:cNvSpPr>
            <a:spLocks noGrp="1"/>
          </p:cNvSpPr>
          <p:nvPr>
            <p:ph type="title"/>
          </p:nvPr>
        </p:nvSpPr>
        <p:spPr/>
        <p:txBody>
          <a:bodyPr/>
          <a:lstStyle/>
          <a:p>
            <a:r>
              <a:rPr lang="en-US" dirty="0"/>
              <a:t>Incident Management</a:t>
            </a:r>
          </a:p>
        </p:txBody>
      </p:sp>
      <p:sp>
        <p:nvSpPr>
          <p:cNvPr id="3" name="Content Placeholder 2">
            <a:extLst>
              <a:ext uri="{FF2B5EF4-FFF2-40B4-BE49-F238E27FC236}">
                <a16:creationId xmlns:a16="http://schemas.microsoft.com/office/drawing/2014/main" id="{FE1E78D5-6A31-914D-BD25-34F39F284881}"/>
              </a:ext>
            </a:extLst>
          </p:cNvPr>
          <p:cNvSpPr>
            <a:spLocks noGrp="1"/>
          </p:cNvSpPr>
          <p:nvPr>
            <p:ph idx="1"/>
          </p:nvPr>
        </p:nvSpPr>
        <p:spPr>
          <a:xfrm>
            <a:off x="792163" y="1762125"/>
            <a:ext cx="7570787" cy="4594225"/>
          </a:xfrm>
        </p:spPr>
        <p:txBody>
          <a:bodyPr>
            <a:normAutofit/>
          </a:bodyPr>
          <a:lstStyle/>
          <a:p>
            <a:r>
              <a:rPr lang="en-US" sz="2200" dirty="0">
                <a:solidFill>
                  <a:schemeClr val="tx1"/>
                </a:solidFill>
                <a:ea typeface="ＭＳ Ｐゴシック" pitchFamily="-107" charset="-128"/>
                <a:cs typeface="ＭＳ Ｐゴシック" pitchFamily="-107" charset="-128"/>
              </a:rPr>
              <a:t>Information security incident management consists of processes for detecting, reporting, assessing, responding to, dealing with, and learning from information security incidents</a:t>
            </a:r>
          </a:p>
          <a:p>
            <a:r>
              <a:rPr lang="en-US" sz="2200" dirty="0">
                <a:solidFill>
                  <a:schemeClr val="tx1"/>
                </a:solidFill>
                <a:ea typeface="ＭＳ Ｐゴシック" pitchFamily="-107" charset="-128"/>
                <a:cs typeface="ＭＳ Ｐゴシック" pitchFamily="-107" charset="-128"/>
              </a:rPr>
              <a:t>Key elements of incident management include: </a:t>
            </a:r>
          </a:p>
          <a:p>
            <a:pPr lvl="2"/>
            <a:r>
              <a:rPr lang="en-US" sz="2200" dirty="0"/>
              <a:t>Data collection</a:t>
            </a:r>
          </a:p>
          <a:p>
            <a:pPr lvl="2"/>
            <a:r>
              <a:rPr lang="en-US" sz="2200" dirty="0"/>
              <a:t>Data aggregation</a:t>
            </a:r>
          </a:p>
          <a:p>
            <a:pPr lvl="2"/>
            <a:r>
              <a:rPr lang="en-US" sz="2200" dirty="0"/>
              <a:t>Data normalization</a:t>
            </a:r>
          </a:p>
          <a:p>
            <a:pPr lvl="2"/>
            <a:r>
              <a:rPr lang="en-US" sz="2200" dirty="0"/>
              <a:t>Correlation</a:t>
            </a:r>
          </a:p>
          <a:p>
            <a:pPr lvl="2"/>
            <a:r>
              <a:rPr lang="en-US" sz="2200" dirty="0"/>
              <a:t>Alerting</a:t>
            </a:r>
          </a:p>
          <a:p>
            <a:pPr lvl="2"/>
            <a:r>
              <a:rPr lang="en-US" sz="2200" dirty="0"/>
              <a:t>Reporting/Compliance</a:t>
            </a:r>
          </a:p>
        </p:txBody>
      </p:sp>
      <p:sp>
        <p:nvSpPr>
          <p:cNvPr id="4" name="Footer Placeholder 3">
            <a:extLst>
              <a:ext uri="{FF2B5EF4-FFF2-40B4-BE49-F238E27FC236}">
                <a16:creationId xmlns:a16="http://schemas.microsoft.com/office/drawing/2014/main" id="{4AF86A4D-7371-3941-9407-56F42C31A1AE}"/>
              </a:ext>
            </a:extLst>
          </p:cNvPr>
          <p:cNvSpPr>
            <a:spLocks noGrp="1"/>
          </p:cNvSpPr>
          <p:nvPr>
            <p:ph type="ftr" sz="quarter" idx="11"/>
          </p:nvPr>
        </p:nvSpPr>
        <p:spPr>
          <a:xfrm>
            <a:off x="371474" y="6356350"/>
            <a:ext cx="5496669"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164899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8E0E-DF35-224E-B69E-0369F4551F1B}"/>
              </a:ext>
            </a:extLst>
          </p:cNvPr>
          <p:cNvSpPr>
            <a:spLocks noGrp="1"/>
          </p:cNvSpPr>
          <p:nvPr>
            <p:ph type="title"/>
          </p:nvPr>
        </p:nvSpPr>
        <p:spPr/>
        <p:txBody>
          <a:bodyPr/>
          <a:lstStyle/>
          <a:p>
            <a:r>
              <a:rPr lang="en-US" dirty="0"/>
              <a:t>Forensics</a:t>
            </a:r>
          </a:p>
        </p:txBody>
      </p:sp>
      <p:sp>
        <p:nvSpPr>
          <p:cNvPr id="3" name="Content Placeholder 2">
            <a:extLst>
              <a:ext uri="{FF2B5EF4-FFF2-40B4-BE49-F238E27FC236}">
                <a16:creationId xmlns:a16="http://schemas.microsoft.com/office/drawing/2014/main" id="{B3B5A0E1-952A-DB47-9ACD-F2282D44F9F7}"/>
              </a:ext>
            </a:extLst>
          </p:cNvPr>
          <p:cNvSpPr>
            <a:spLocks noGrp="1"/>
          </p:cNvSpPr>
          <p:nvPr>
            <p:ph idx="1"/>
          </p:nvPr>
        </p:nvSpPr>
        <p:spPr>
          <a:xfrm>
            <a:off x="792163" y="1762125"/>
            <a:ext cx="7570787" cy="4835227"/>
          </a:xfrm>
        </p:spPr>
        <p:txBody>
          <a:bodyPr>
            <a:normAutofit fontScale="55000" lnSpcReduction="20000"/>
          </a:bodyPr>
          <a:lstStyle/>
          <a:p>
            <a:r>
              <a:rPr lang="en-US" dirty="0"/>
              <a:t>NIST SP 800-96 (</a:t>
            </a:r>
            <a:r>
              <a:rPr lang="en-US" i="1" dirty="0"/>
              <a:t>Guide to Integrating Forensic Techniques into Incident Response</a:t>
            </a:r>
            <a:r>
              <a:rPr lang="en-US" dirty="0"/>
              <a:t>) defines computer forensics, or digital forensics, as:</a:t>
            </a:r>
          </a:p>
          <a:p>
            <a:pPr lvl="2">
              <a:spcBef>
                <a:spcPts val="1800"/>
              </a:spcBef>
            </a:pPr>
            <a:r>
              <a:rPr lang="en-US" dirty="0"/>
              <a:t>“ The identification, collection, examination, and analysis of data while preserving the integrity of the information and maintaining a strict chain of custody for the data”</a:t>
            </a:r>
          </a:p>
          <a:p>
            <a:pPr lvl="2"/>
            <a:endParaRPr lang="en-US" dirty="0"/>
          </a:p>
          <a:p>
            <a:pPr marL="450850" lvl="2" indent="-342900"/>
            <a:r>
              <a:rPr lang="en-US" sz="2700" dirty="0"/>
              <a:t>Computer forensics seeks to answer a number of questions including the following: </a:t>
            </a:r>
          </a:p>
          <a:p>
            <a:pPr lvl="3">
              <a:spcBef>
                <a:spcPts val="1800"/>
              </a:spcBef>
            </a:pPr>
            <a:r>
              <a:rPr lang="en-US" dirty="0"/>
              <a:t>What happened? </a:t>
            </a:r>
          </a:p>
          <a:p>
            <a:pPr lvl="3"/>
            <a:r>
              <a:rPr lang="en-US" dirty="0"/>
              <a:t>When did the events occur? </a:t>
            </a:r>
          </a:p>
          <a:p>
            <a:pPr lvl="3"/>
            <a:r>
              <a:rPr lang="en-US" dirty="0"/>
              <a:t>In what order did the events occur? </a:t>
            </a:r>
          </a:p>
          <a:p>
            <a:pPr lvl="3"/>
            <a:r>
              <a:rPr lang="en-US" dirty="0"/>
              <a:t>What was the cause of these events? </a:t>
            </a:r>
          </a:p>
          <a:p>
            <a:pPr lvl="3"/>
            <a:r>
              <a:rPr lang="en-US" dirty="0"/>
              <a:t>Who caused these events to occur? </a:t>
            </a:r>
          </a:p>
          <a:p>
            <a:pPr lvl="3"/>
            <a:r>
              <a:rPr lang="en-US" dirty="0"/>
              <a:t>What enabled these events to take place? </a:t>
            </a:r>
          </a:p>
          <a:p>
            <a:pPr lvl="3"/>
            <a:r>
              <a:rPr lang="en-US" dirty="0"/>
              <a:t>What was affected? How much was it affected? </a:t>
            </a:r>
          </a:p>
          <a:p>
            <a:r>
              <a:rPr lang="en-US" dirty="0"/>
              <a:t>Most security incidents do not require a forensic investigation but can be dealt with by the ordinary incident management process</a:t>
            </a:r>
          </a:p>
          <a:p>
            <a:pPr>
              <a:spcBef>
                <a:spcPts val="1200"/>
              </a:spcBef>
            </a:pPr>
            <a:r>
              <a:rPr lang="en-US" dirty="0"/>
              <a:t>More serious incidents may warrant the more in-depth analysis of a forensic investigation</a:t>
            </a:r>
          </a:p>
        </p:txBody>
      </p:sp>
      <p:sp>
        <p:nvSpPr>
          <p:cNvPr id="4" name="Footer Placeholder 3">
            <a:extLst>
              <a:ext uri="{FF2B5EF4-FFF2-40B4-BE49-F238E27FC236}">
                <a16:creationId xmlns:a16="http://schemas.microsoft.com/office/drawing/2014/main" id="{784DABEF-7028-7544-B391-4F2A52C5E471}"/>
              </a:ext>
            </a:extLst>
          </p:cNvPr>
          <p:cNvSpPr>
            <a:spLocks noGrp="1"/>
          </p:cNvSpPr>
          <p:nvPr>
            <p:ph type="ftr" sz="quarter" idx="11"/>
          </p:nvPr>
        </p:nvSpPr>
        <p:spPr>
          <a:xfrm>
            <a:off x="371474" y="6356350"/>
            <a:ext cx="5496669" cy="745058"/>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002732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9561-5DF2-CC4A-B8DA-5301BDA12460}"/>
              </a:ext>
            </a:extLst>
          </p:cNvPr>
          <p:cNvSpPr>
            <a:spLocks noGrp="1"/>
          </p:cNvSpPr>
          <p:nvPr>
            <p:ph type="title"/>
          </p:nvPr>
        </p:nvSpPr>
        <p:spPr/>
        <p:txBody>
          <a:bodyPr/>
          <a:lstStyle/>
          <a:p>
            <a:r>
              <a:rPr lang="en-US" dirty="0"/>
              <a:t>Denial-of-Service Attack</a:t>
            </a:r>
            <a:br>
              <a:rPr lang="en-US" dirty="0"/>
            </a:br>
            <a:r>
              <a:rPr lang="en-US" dirty="0"/>
              <a:t>(</a:t>
            </a:r>
            <a:r>
              <a:rPr lang="en-US" dirty="0" err="1"/>
              <a:t>DoS</a:t>
            </a:r>
            <a:r>
              <a:rPr lang="en-US" dirty="0"/>
              <a:t>)</a:t>
            </a:r>
          </a:p>
        </p:txBody>
      </p:sp>
      <p:sp>
        <p:nvSpPr>
          <p:cNvPr id="3" name="Content Placeholder 2">
            <a:extLst>
              <a:ext uri="{FF2B5EF4-FFF2-40B4-BE49-F238E27FC236}">
                <a16:creationId xmlns:a16="http://schemas.microsoft.com/office/drawing/2014/main" id="{344675CD-CDFF-0243-87DB-453EBD29C5AA}"/>
              </a:ext>
            </a:extLst>
          </p:cNvPr>
          <p:cNvSpPr>
            <a:spLocks noGrp="1"/>
          </p:cNvSpPr>
          <p:nvPr>
            <p:ph idx="1"/>
          </p:nvPr>
        </p:nvSpPr>
        <p:spPr>
          <a:xfrm>
            <a:off x="792163" y="1762125"/>
            <a:ext cx="7570787" cy="4763219"/>
          </a:xfrm>
        </p:spPr>
        <p:txBody>
          <a:bodyPr>
            <a:normAutofit fontScale="85000" lnSpcReduction="10000"/>
          </a:bodyPr>
          <a:lstStyle/>
          <a:p>
            <a:r>
              <a:rPr lang="en-US" dirty="0"/>
              <a:t>An attempt to prevent legitimate users of a service from using that service</a:t>
            </a:r>
          </a:p>
          <a:p>
            <a:r>
              <a:rPr lang="en-US" dirty="0"/>
              <a:t>When this attack comes from a single host or network node, then it is simply referred to as a </a:t>
            </a:r>
            <a:r>
              <a:rPr lang="en-US" dirty="0" err="1"/>
              <a:t>DoS</a:t>
            </a:r>
            <a:r>
              <a:rPr lang="en-US" dirty="0"/>
              <a:t> attack </a:t>
            </a:r>
          </a:p>
          <a:p>
            <a:r>
              <a:rPr lang="en-US" dirty="0"/>
              <a:t>A more serious threat is posed by a Distributed Denial-of-Service (DDoS) attack</a:t>
            </a:r>
          </a:p>
          <a:p>
            <a:pPr lvl="2"/>
            <a:r>
              <a:rPr lang="en-US" dirty="0"/>
              <a:t>DDoS attacks make computer systems inaccessible by flooding servers, networks, or even end-user systems with useless traffic so that legitimate users can no longer gain access to those resources </a:t>
            </a:r>
          </a:p>
          <a:p>
            <a:pPr lvl="2"/>
            <a:r>
              <a:rPr lang="en-US" dirty="0"/>
              <a:t>In a typical DDoS attack, a large number of compromised hosts are amassed to send useless packets </a:t>
            </a:r>
          </a:p>
          <a:p>
            <a:endParaRPr lang="en-US"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05AAC894-91AE-6446-9B7A-2B4B4D836156}"/>
              </a:ext>
            </a:extLst>
          </p:cNvPr>
          <p:cNvSpPr>
            <a:spLocks noGrp="1"/>
          </p:cNvSpPr>
          <p:nvPr>
            <p:ph type="ftr" sz="quarter" idx="11"/>
          </p:nvPr>
        </p:nvSpPr>
        <p:spPr>
          <a:xfrm>
            <a:off x="371474" y="6356350"/>
            <a:ext cx="4992613" cy="60104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645713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F5D0115-4DFA-0D49-9E26-813AE80E8D46}"/>
              </a:ext>
            </a:extLst>
          </p:cNvPr>
          <p:cNvSpPr>
            <a:spLocks noGrp="1"/>
          </p:cNvSpPr>
          <p:nvPr>
            <p:ph type="ftr" sz="quarter" idx="11"/>
          </p:nvPr>
        </p:nvSpPr>
        <p:spPr>
          <a:xfrm>
            <a:off x="371474" y="6356350"/>
            <a:ext cx="5352653" cy="673050"/>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9874640B-CCD4-A448-B0F1-6D3CB9CB992E}"/>
              </a:ext>
            </a:extLst>
          </p:cNvPr>
          <p:cNvPicPr>
            <a:picLocks noChangeAspect="1"/>
          </p:cNvPicPr>
          <p:nvPr/>
        </p:nvPicPr>
        <p:blipFill rotWithShape="1">
          <a:blip r:embed="rId3"/>
          <a:srcRect t="16402" b="10100"/>
          <a:stretch/>
        </p:blipFill>
        <p:spPr>
          <a:xfrm>
            <a:off x="1187624" y="-19278"/>
            <a:ext cx="7056784" cy="6712153"/>
          </a:xfrm>
          <a:prstGeom prst="rect">
            <a:avLst/>
          </a:prstGeom>
        </p:spPr>
      </p:pic>
    </p:spTree>
    <p:extLst>
      <p:ext uri="{BB962C8B-B14F-4D97-AF65-F5344CB8AC3E}">
        <p14:creationId xmlns:p14="http://schemas.microsoft.com/office/powerpoint/2010/main" val="2660429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AD91F2D-1B63-F347-81CF-28A7759633A2}"/>
              </a:ext>
            </a:extLst>
          </p:cNvPr>
          <p:cNvSpPr>
            <a:spLocks noGrp="1"/>
          </p:cNvSpPr>
          <p:nvPr>
            <p:ph type="ftr" sz="quarter" idx="11"/>
          </p:nvPr>
        </p:nvSpPr>
        <p:spPr>
          <a:xfrm>
            <a:off x="371474" y="6356350"/>
            <a:ext cx="5208637" cy="673050"/>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E46788B5-26D8-1845-988C-B14AC108910E}"/>
              </a:ext>
            </a:extLst>
          </p:cNvPr>
          <p:cNvPicPr>
            <a:picLocks noChangeAspect="1"/>
          </p:cNvPicPr>
          <p:nvPr/>
        </p:nvPicPr>
        <p:blipFill>
          <a:blip r:embed="rId3"/>
          <a:stretch>
            <a:fillRect/>
          </a:stretch>
        </p:blipFill>
        <p:spPr>
          <a:xfrm>
            <a:off x="1922318" y="0"/>
            <a:ext cx="5299364" cy="6858000"/>
          </a:xfrm>
          <a:prstGeom prst="rect">
            <a:avLst/>
          </a:prstGeom>
        </p:spPr>
      </p:pic>
    </p:spTree>
    <p:extLst>
      <p:ext uri="{BB962C8B-B14F-4D97-AF65-F5344CB8AC3E}">
        <p14:creationId xmlns:p14="http://schemas.microsoft.com/office/powerpoint/2010/main" val="62285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F7D4-53EC-7D42-A9E1-5C6A5E86A663}"/>
              </a:ext>
            </a:extLst>
          </p:cNvPr>
          <p:cNvSpPr>
            <a:spLocks noGrp="1"/>
          </p:cNvSpPr>
          <p:nvPr>
            <p:ph type="title"/>
          </p:nvPr>
        </p:nvSpPr>
        <p:spPr/>
        <p:txBody>
          <a:bodyPr/>
          <a:lstStyle/>
          <a:p>
            <a:r>
              <a:rPr lang="en-US" dirty="0"/>
              <a:t>Firewall Design Goals</a:t>
            </a:r>
          </a:p>
        </p:txBody>
      </p:sp>
      <p:graphicFrame>
        <p:nvGraphicFramePr>
          <p:cNvPr id="5" name="Content Placeholder 4">
            <a:extLst>
              <a:ext uri="{FF2B5EF4-FFF2-40B4-BE49-F238E27FC236}">
                <a16:creationId xmlns:a16="http://schemas.microsoft.com/office/drawing/2014/main" id="{C0EA96AC-8FB6-4745-9005-AD8A86E8C7EE}"/>
              </a:ext>
            </a:extLst>
          </p:cNvPr>
          <p:cNvGraphicFramePr>
            <a:graphicFrameLocks noGrp="1"/>
          </p:cNvGraphicFramePr>
          <p:nvPr>
            <p:ph idx="1"/>
            <p:extLst>
              <p:ext uri="{D42A27DB-BD31-4B8C-83A1-F6EECF244321}">
                <p14:modId xmlns:p14="http://schemas.microsoft.com/office/powerpoint/2010/main" val="16747126"/>
              </p:ext>
            </p:extLst>
          </p:nvPr>
        </p:nvGraphicFramePr>
        <p:xfrm>
          <a:off x="611561" y="1700808"/>
          <a:ext cx="7992888"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6035B8EF-CB7E-594A-8DBF-97B81FCB7FD5}"/>
              </a:ext>
            </a:extLst>
          </p:cNvPr>
          <p:cNvSpPr>
            <a:spLocks noGrp="1"/>
          </p:cNvSpPr>
          <p:nvPr>
            <p:ph type="ftr" sz="quarter" idx="11"/>
          </p:nvPr>
        </p:nvSpPr>
        <p:spPr>
          <a:xfrm>
            <a:off x="371474" y="6356350"/>
            <a:ext cx="5784701"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991163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E744-C403-BB4A-8950-95D42E974CD4}"/>
              </a:ext>
            </a:extLst>
          </p:cNvPr>
          <p:cNvSpPr>
            <a:spLocks noGrp="1"/>
          </p:cNvSpPr>
          <p:nvPr>
            <p:ph type="title"/>
          </p:nvPr>
        </p:nvSpPr>
        <p:spPr/>
        <p:txBody>
          <a:bodyPr/>
          <a:lstStyle/>
          <a:p>
            <a:r>
              <a:rPr lang="en-US" dirty="0"/>
              <a:t>DDoS Countermeasures</a:t>
            </a:r>
          </a:p>
        </p:txBody>
      </p:sp>
      <p:sp>
        <p:nvSpPr>
          <p:cNvPr id="3" name="Content Placeholder 2">
            <a:extLst>
              <a:ext uri="{FF2B5EF4-FFF2-40B4-BE49-F238E27FC236}">
                <a16:creationId xmlns:a16="http://schemas.microsoft.com/office/drawing/2014/main" id="{617E10D7-B733-514A-A818-5A1F897BF2EB}"/>
              </a:ext>
            </a:extLst>
          </p:cNvPr>
          <p:cNvSpPr>
            <a:spLocks noGrp="1"/>
          </p:cNvSpPr>
          <p:nvPr>
            <p:ph idx="1"/>
          </p:nvPr>
        </p:nvSpPr>
        <p:spPr>
          <a:xfrm>
            <a:off x="792163" y="1762125"/>
            <a:ext cx="7740277" cy="4907235"/>
          </a:xfrm>
        </p:spPr>
        <p:txBody>
          <a:bodyPr>
            <a:normAutofit fontScale="55000" lnSpcReduction="20000"/>
          </a:bodyPr>
          <a:lstStyle/>
          <a:p>
            <a:r>
              <a:rPr lang="en-US" sz="3100" dirty="0"/>
              <a:t>In general, there are three lines of defense against DDoS attacks: </a:t>
            </a:r>
          </a:p>
          <a:p>
            <a:pPr lvl="1">
              <a:spcBef>
                <a:spcPts val="1800"/>
              </a:spcBef>
            </a:pPr>
            <a:r>
              <a:rPr lang="en-US" sz="2800" b="1" dirty="0"/>
              <a:t>Attack prevention and preemption (before the attack): </a:t>
            </a:r>
          </a:p>
          <a:p>
            <a:pPr lvl="3"/>
            <a:r>
              <a:rPr lang="en-US" sz="2400" dirty="0"/>
              <a:t>These mechanisms enable the victim to endure attack attempts without denying service to legitimate clients</a:t>
            </a:r>
          </a:p>
          <a:p>
            <a:pPr lvl="3"/>
            <a:r>
              <a:rPr lang="en-US" sz="2400" dirty="0"/>
              <a:t>Techniques include enforcing policies for resource consumption and providing backup resources available on demand</a:t>
            </a:r>
          </a:p>
          <a:p>
            <a:pPr lvl="3"/>
            <a:r>
              <a:rPr lang="en-US" sz="2400" dirty="0"/>
              <a:t>In addition, prevention mechanisms modify systems and protocols on the Internet to reduce the possibility of DDoS attacks</a:t>
            </a:r>
            <a:endParaRPr lang="en-US" dirty="0"/>
          </a:p>
          <a:p>
            <a:pPr lvl="1"/>
            <a:r>
              <a:rPr lang="en-US" sz="2800" b="1" dirty="0"/>
              <a:t>Attack detection and filtering (during the attack): </a:t>
            </a:r>
          </a:p>
          <a:p>
            <a:pPr lvl="3"/>
            <a:r>
              <a:rPr lang="en-US" sz="2400" dirty="0"/>
              <a:t>These mechanisms attempt to detect the attack as it begins and respond immediately. This minimizes the impact of the attack on the target</a:t>
            </a:r>
          </a:p>
          <a:p>
            <a:pPr lvl="3"/>
            <a:r>
              <a:rPr lang="en-US" sz="2400" dirty="0"/>
              <a:t>Detection involves looking for suspicious patterns of behavior</a:t>
            </a:r>
          </a:p>
          <a:p>
            <a:pPr lvl="3"/>
            <a:r>
              <a:rPr lang="en-US" sz="2400" dirty="0"/>
              <a:t>Response involves filtering out packets likely to be part of the attack</a:t>
            </a:r>
            <a:endParaRPr lang="en-US" dirty="0"/>
          </a:p>
          <a:p>
            <a:pPr lvl="1"/>
            <a:r>
              <a:rPr lang="en-US" sz="2800" b="1" dirty="0"/>
              <a:t>Attack source traceback and identification (during and after the attack): </a:t>
            </a:r>
          </a:p>
          <a:p>
            <a:pPr lvl="3"/>
            <a:r>
              <a:rPr lang="en-US" sz="2400" dirty="0"/>
              <a:t>This is an attempt to identify the source of the attack as a first step in preventing future attacks. However, this method typically does not yield results fast enough, if at all, to mitigate an ongoing attack</a:t>
            </a:r>
            <a:endParaRPr lang="en-US" dirty="0"/>
          </a:p>
          <a:p>
            <a:pPr marL="342900" lvl="1" indent="-342900">
              <a:spcBef>
                <a:spcPts val="2400"/>
              </a:spcBef>
              <a:buClr>
                <a:srgbClr val="BAABE3"/>
              </a:buClr>
            </a:pPr>
            <a:r>
              <a:rPr lang="en-US" sz="3100" dirty="0"/>
              <a:t>The challenge in coping with DDoS attacks is the sheer number of ways in which they can operate so DDoS countermeasures must evolve with the threat</a:t>
            </a:r>
          </a:p>
        </p:txBody>
      </p:sp>
      <p:sp>
        <p:nvSpPr>
          <p:cNvPr id="4" name="Footer Placeholder 3">
            <a:extLst>
              <a:ext uri="{FF2B5EF4-FFF2-40B4-BE49-F238E27FC236}">
                <a16:creationId xmlns:a16="http://schemas.microsoft.com/office/drawing/2014/main" id="{628B5C8A-C06E-A34D-A358-874889DA55C6}"/>
              </a:ext>
            </a:extLst>
          </p:cNvPr>
          <p:cNvSpPr>
            <a:spLocks noGrp="1"/>
          </p:cNvSpPr>
          <p:nvPr>
            <p:ph type="ftr" sz="quarter" idx="11"/>
          </p:nvPr>
        </p:nvSpPr>
        <p:spPr>
          <a:xfrm>
            <a:off x="371474" y="6356350"/>
            <a:ext cx="5280645" cy="6730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32775419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Summary</a:t>
            </a:r>
            <a:endParaRPr lang="en-AU" dirty="0"/>
          </a:p>
        </p:txBody>
      </p:sp>
      <p:sp>
        <p:nvSpPr>
          <p:cNvPr id="56323" name="Rectangle 3"/>
          <p:cNvSpPr>
            <a:spLocks noGrp="1" noChangeArrowheads="1"/>
          </p:cNvSpPr>
          <p:nvPr>
            <p:ph sz="half" idx="1"/>
          </p:nvPr>
        </p:nvSpPr>
        <p:spPr>
          <a:xfrm>
            <a:off x="244475" y="1637371"/>
            <a:ext cx="3426341" cy="5145360"/>
          </a:xfrm>
        </p:spPr>
        <p:txBody>
          <a:bodyPr>
            <a:normAutofit lnSpcReduction="10000"/>
          </a:bodyPr>
          <a:lstStyle/>
          <a:p>
            <a:r>
              <a:rPr lang="en-US" sz="2000" dirty="0"/>
              <a:t>Explain the role of firewalls as part of a computer and network security strategy</a:t>
            </a:r>
          </a:p>
          <a:p>
            <a:r>
              <a:rPr lang="en-US" sz="2000" dirty="0"/>
              <a:t>List the key characteristics of firewalls</a:t>
            </a:r>
          </a:p>
          <a:p>
            <a:r>
              <a:rPr lang="en-US" sz="2000" dirty="0"/>
              <a:t>Understand the relative merits of various choices for firewall location and configurations</a:t>
            </a:r>
          </a:p>
          <a:p>
            <a:r>
              <a:rPr lang="en-US" sz="2000" dirty="0"/>
              <a:t>Understand the basic principles of and requirements for intrusion detection </a:t>
            </a:r>
            <a:endParaRPr lang="en-US" sz="2000" dirty="0">
              <a:effectLst/>
            </a:endParaRPr>
          </a:p>
        </p:txBody>
      </p:sp>
      <p:sp>
        <p:nvSpPr>
          <p:cNvPr id="56324" name="Content Placeholder 11"/>
          <p:cNvSpPr>
            <a:spLocks noGrp="1"/>
          </p:cNvSpPr>
          <p:nvPr>
            <p:ph sz="half" idx="2"/>
          </p:nvPr>
        </p:nvSpPr>
        <p:spPr>
          <a:xfrm>
            <a:off x="5334000" y="1905000"/>
            <a:ext cx="3565525" cy="4953000"/>
          </a:xfrm>
        </p:spPr>
        <p:txBody>
          <a:bodyPr>
            <a:normAutofit lnSpcReduction="10000"/>
          </a:bodyPr>
          <a:lstStyle/>
          <a:p>
            <a:r>
              <a:rPr lang="en-US" sz="2000" dirty="0"/>
              <a:t>Discuss the key features of intrusion detection systems</a:t>
            </a:r>
          </a:p>
          <a:p>
            <a:r>
              <a:rPr lang="en-US" sz="2000" dirty="0"/>
              <a:t>Describe some of the main categories of malicious software</a:t>
            </a:r>
          </a:p>
          <a:p>
            <a:r>
              <a:rPr lang="en-US" sz="2000" dirty="0"/>
              <a:t>Present an overview of the key elements of malware defense </a:t>
            </a:r>
          </a:p>
          <a:p>
            <a:r>
              <a:rPr lang="en-US" sz="2000" dirty="0"/>
              <a:t>Discuss the nature of a distributed denial of service attack</a:t>
            </a:r>
            <a:endParaRPr lang="en-US" sz="2000" dirty="0">
              <a:effectLst/>
            </a:endParaRPr>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505200" y="32004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TextBox 5"/>
          <p:cNvSpPr txBox="1"/>
          <p:nvPr/>
        </p:nvSpPr>
        <p:spPr>
          <a:xfrm>
            <a:off x="6184900" y="1905000"/>
            <a:ext cx="184666" cy="369332"/>
          </a:xfrm>
          <a:prstGeom prst="rect">
            <a:avLst/>
          </a:prstGeom>
          <a:noFill/>
        </p:spPr>
        <p:txBody>
          <a:bodyPr wrap="none" rtlCol="0">
            <a:spAutoFit/>
          </a:bodyPr>
          <a:lstStyle/>
          <a:p>
            <a:endParaRPr lang="en-US" dirty="0"/>
          </a:p>
        </p:txBody>
      </p:sp>
      <p:sp>
        <p:nvSpPr>
          <p:cNvPr id="7" name="Footer Placeholder 6"/>
          <p:cNvSpPr>
            <a:spLocks noGrp="1"/>
          </p:cNvSpPr>
          <p:nvPr>
            <p:ph type="ftr" sz="quarter" idx="11"/>
          </p:nvPr>
        </p:nvSpPr>
        <p:spPr>
          <a:xfrm>
            <a:off x="0" y="6492875"/>
            <a:ext cx="8229600" cy="365125"/>
          </a:xfrm>
        </p:spPr>
        <p:txBody>
          <a:bodyPr/>
          <a:lstStyle/>
          <a:p>
            <a:pPr>
              <a:defRPr/>
            </a:pPr>
            <a:r>
              <a:rPr lang="en-US" sz="1050"/>
              <a:t>© 2020 Pearson Education, Inc., Hoboken, NJ. All rights reserved.        </a:t>
            </a:r>
            <a:endParaRPr 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B0E-CF16-8C41-896C-B38BE261F4E2}"/>
              </a:ext>
            </a:extLst>
          </p:cNvPr>
          <p:cNvSpPr>
            <a:spLocks noGrp="1"/>
          </p:cNvSpPr>
          <p:nvPr>
            <p:ph type="title"/>
          </p:nvPr>
        </p:nvSpPr>
        <p:spPr/>
        <p:txBody>
          <a:bodyPr/>
          <a:lstStyle/>
          <a:p>
            <a:r>
              <a:rPr lang="en-US" dirty="0"/>
              <a:t>Firewall Techniques</a:t>
            </a:r>
          </a:p>
        </p:txBody>
      </p:sp>
      <p:graphicFrame>
        <p:nvGraphicFramePr>
          <p:cNvPr id="5" name="Content Placeholder 4">
            <a:extLst>
              <a:ext uri="{FF2B5EF4-FFF2-40B4-BE49-F238E27FC236}">
                <a16:creationId xmlns:a16="http://schemas.microsoft.com/office/drawing/2014/main" id="{BB3683AA-C199-9147-B12C-32EAA95C591B}"/>
              </a:ext>
            </a:extLst>
          </p:cNvPr>
          <p:cNvGraphicFramePr>
            <a:graphicFrameLocks noGrp="1"/>
          </p:cNvGraphicFramePr>
          <p:nvPr>
            <p:ph idx="1"/>
            <p:extLst>
              <p:ext uri="{D42A27DB-BD31-4B8C-83A1-F6EECF244321}">
                <p14:modId xmlns:p14="http://schemas.microsoft.com/office/powerpoint/2010/main" val="3738387548"/>
              </p:ext>
            </p:extLst>
          </p:nvPr>
        </p:nvGraphicFramePr>
        <p:xfrm>
          <a:off x="467544" y="1762125"/>
          <a:ext cx="8304981" cy="4594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528D308A-0F8F-974B-A7EB-9A87F43AD89F}"/>
              </a:ext>
            </a:extLst>
          </p:cNvPr>
          <p:cNvSpPr>
            <a:spLocks noGrp="1"/>
          </p:cNvSpPr>
          <p:nvPr>
            <p:ph type="ftr" sz="quarter" idx="11"/>
          </p:nvPr>
        </p:nvSpPr>
        <p:spPr>
          <a:xfrm>
            <a:off x="371474" y="6356350"/>
            <a:ext cx="5568677" cy="461962"/>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97798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D6DA-84A8-2449-82C5-C830AC5C4BCE}"/>
              </a:ext>
            </a:extLst>
          </p:cNvPr>
          <p:cNvSpPr>
            <a:spLocks noGrp="1"/>
          </p:cNvSpPr>
          <p:nvPr>
            <p:ph type="title"/>
          </p:nvPr>
        </p:nvSpPr>
        <p:spPr/>
        <p:txBody>
          <a:bodyPr/>
          <a:lstStyle/>
          <a:p>
            <a:r>
              <a:rPr lang="en-US" dirty="0"/>
              <a:t>Firewall Capabilities</a:t>
            </a:r>
          </a:p>
        </p:txBody>
      </p:sp>
      <p:graphicFrame>
        <p:nvGraphicFramePr>
          <p:cNvPr id="5" name="Content Placeholder 4">
            <a:extLst>
              <a:ext uri="{FF2B5EF4-FFF2-40B4-BE49-F238E27FC236}">
                <a16:creationId xmlns:a16="http://schemas.microsoft.com/office/drawing/2014/main" id="{C3792AF7-3473-9C44-9AE8-E58CEC1D2011}"/>
              </a:ext>
            </a:extLst>
          </p:cNvPr>
          <p:cNvGraphicFramePr>
            <a:graphicFrameLocks noGrp="1"/>
          </p:cNvGraphicFramePr>
          <p:nvPr>
            <p:ph idx="1"/>
            <p:extLst>
              <p:ext uri="{D42A27DB-BD31-4B8C-83A1-F6EECF244321}">
                <p14:modId xmlns:p14="http://schemas.microsoft.com/office/powerpoint/2010/main" val="3071104799"/>
              </p:ext>
            </p:extLst>
          </p:nvPr>
        </p:nvGraphicFramePr>
        <p:xfrm>
          <a:off x="792163" y="1762125"/>
          <a:ext cx="7570787" cy="4598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B613E3B7-40D0-3F44-8B58-DEF9553C1E18}"/>
              </a:ext>
            </a:extLst>
          </p:cNvPr>
          <p:cNvSpPr>
            <a:spLocks noGrp="1"/>
          </p:cNvSpPr>
          <p:nvPr>
            <p:ph type="ftr" sz="quarter" idx="11"/>
          </p:nvPr>
        </p:nvSpPr>
        <p:spPr>
          <a:xfrm>
            <a:off x="371474" y="6361112"/>
            <a:ext cx="6216749" cy="360363"/>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22363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EBAE-2CA5-A244-A72C-50D31DB1734B}"/>
              </a:ext>
            </a:extLst>
          </p:cNvPr>
          <p:cNvSpPr>
            <a:spLocks noGrp="1"/>
          </p:cNvSpPr>
          <p:nvPr>
            <p:ph type="title"/>
          </p:nvPr>
        </p:nvSpPr>
        <p:spPr/>
        <p:txBody>
          <a:bodyPr/>
          <a:lstStyle/>
          <a:p>
            <a:r>
              <a:rPr lang="en-US" dirty="0"/>
              <a:t>Firewall Limitations</a:t>
            </a:r>
          </a:p>
        </p:txBody>
      </p:sp>
      <p:graphicFrame>
        <p:nvGraphicFramePr>
          <p:cNvPr id="5" name="Content Placeholder 4">
            <a:extLst>
              <a:ext uri="{FF2B5EF4-FFF2-40B4-BE49-F238E27FC236}">
                <a16:creationId xmlns:a16="http://schemas.microsoft.com/office/drawing/2014/main" id="{C4B4F249-6D01-5A4A-B292-A690EADAD131}"/>
              </a:ext>
            </a:extLst>
          </p:cNvPr>
          <p:cNvGraphicFramePr>
            <a:graphicFrameLocks noGrp="1"/>
          </p:cNvGraphicFramePr>
          <p:nvPr>
            <p:ph idx="1"/>
            <p:extLst>
              <p:ext uri="{D42A27DB-BD31-4B8C-83A1-F6EECF244321}">
                <p14:modId xmlns:p14="http://schemas.microsoft.com/office/powerpoint/2010/main" val="2243394165"/>
              </p:ext>
            </p:extLst>
          </p:nvPr>
        </p:nvGraphicFramePr>
        <p:xfrm>
          <a:off x="971600" y="1440648"/>
          <a:ext cx="7570787" cy="4907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70CF06DA-8235-FD48-89AC-B5A10BB594CD}"/>
              </a:ext>
            </a:extLst>
          </p:cNvPr>
          <p:cNvSpPr>
            <a:spLocks noGrp="1"/>
          </p:cNvSpPr>
          <p:nvPr>
            <p:ph type="ftr" sz="quarter" idx="11"/>
          </p:nvPr>
        </p:nvSpPr>
        <p:spPr>
          <a:xfrm>
            <a:off x="371474" y="6356350"/>
            <a:ext cx="6288757"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12173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99831ED-10C1-4847-BFEF-8B218D1F4FAF}"/>
              </a:ext>
            </a:extLst>
          </p:cNvPr>
          <p:cNvSpPr>
            <a:spLocks noGrp="1"/>
          </p:cNvSpPr>
          <p:nvPr>
            <p:ph type="ftr" sz="quarter" idx="11"/>
          </p:nvPr>
        </p:nvSpPr>
        <p:spPr>
          <a:xfrm>
            <a:off x="371474" y="6356350"/>
            <a:ext cx="6000725" cy="501650"/>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B01A1121-EA02-DD4A-B471-3E2280FBA6E0}"/>
              </a:ext>
            </a:extLst>
          </p:cNvPr>
          <p:cNvPicPr>
            <a:picLocks noChangeAspect="1"/>
          </p:cNvPicPr>
          <p:nvPr/>
        </p:nvPicPr>
        <p:blipFill>
          <a:blip r:embed="rId3"/>
          <a:stretch>
            <a:fillRect/>
          </a:stretch>
        </p:blipFill>
        <p:spPr>
          <a:xfrm>
            <a:off x="1922318" y="-99392"/>
            <a:ext cx="5299364" cy="6858000"/>
          </a:xfrm>
          <a:prstGeom prst="rect">
            <a:avLst/>
          </a:prstGeom>
        </p:spPr>
      </p:pic>
    </p:spTree>
    <p:extLst>
      <p:ext uri="{BB962C8B-B14F-4D97-AF65-F5344CB8AC3E}">
        <p14:creationId xmlns:p14="http://schemas.microsoft.com/office/powerpoint/2010/main" val="404180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53F9052-6EB7-F540-A13C-7D28016128DD}"/>
              </a:ext>
            </a:extLst>
          </p:cNvPr>
          <p:cNvSpPr>
            <a:spLocks noGrp="1"/>
          </p:cNvSpPr>
          <p:nvPr>
            <p:ph type="ftr" sz="quarter" idx="11"/>
          </p:nvPr>
        </p:nvSpPr>
        <p:spPr>
          <a:xfrm>
            <a:off x="371474" y="6356350"/>
            <a:ext cx="5784701" cy="501650"/>
          </a:xfrm>
        </p:spPr>
        <p:txBody>
          <a:bodyPr/>
          <a:lstStyle/>
          <a:p>
            <a:pPr>
              <a:defRPr/>
            </a:pPr>
            <a:r>
              <a:rPr lang="en-US"/>
              <a:t>© 2020 Pearson Education, Inc., Hoboken, NJ. All rights reserved.        </a:t>
            </a:r>
            <a:endParaRPr lang="en-US" dirty="0"/>
          </a:p>
        </p:txBody>
      </p:sp>
      <p:pic>
        <p:nvPicPr>
          <p:cNvPr id="6" name="Picture 5">
            <a:extLst>
              <a:ext uri="{FF2B5EF4-FFF2-40B4-BE49-F238E27FC236}">
                <a16:creationId xmlns:a16="http://schemas.microsoft.com/office/drawing/2014/main" id="{3C838BCF-E235-C547-AD13-C284517032B7}"/>
              </a:ext>
            </a:extLst>
          </p:cNvPr>
          <p:cNvPicPr>
            <a:picLocks noChangeAspect="1"/>
          </p:cNvPicPr>
          <p:nvPr/>
        </p:nvPicPr>
        <p:blipFill rotWithShape="1">
          <a:blip r:embed="rId3"/>
          <a:srcRect t="9051" b="26900"/>
          <a:stretch/>
        </p:blipFill>
        <p:spPr>
          <a:xfrm>
            <a:off x="611561" y="0"/>
            <a:ext cx="8097392" cy="6711692"/>
          </a:xfrm>
          <a:prstGeom prst="rect">
            <a:avLst/>
          </a:prstGeom>
        </p:spPr>
      </p:pic>
    </p:spTree>
    <p:extLst>
      <p:ext uri="{BB962C8B-B14F-4D97-AF65-F5344CB8AC3E}">
        <p14:creationId xmlns:p14="http://schemas.microsoft.com/office/powerpoint/2010/main" val="215981425"/>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10812</TotalTime>
  <Words>11021</Words>
  <Application>Microsoft Macintosh PowerPoint</Application>
  <PresentationFormat>On-screen Show (4:3)</PresentationFormat>
  <Paragraphs>565</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Candara</vt:lpstr>
      <vt:lpstr>Mistral</vt:lpstr>
      <vt:lpstr>Times New Roman</vt:lpstr>
      <vt:lpstr>Wingdings</vt:lpstr>
      <vt:lpstr>Infusion</vt:lpstr>
      <vt:lpstr>Cryptography and Network Security</vt:lpstr>
      <vt:lpstr>Chapter 21</vt:lpstr>
      <vt:lpstr>Firewalls</vt:lpstr>
      <vt:lpstr>Firewall Design Goals</vt:lpstr>
      <vt:lpstr>Firewall Techniques</vt:lpstr>
      <vt:lpstr>Firewall Capabilities</vt:lpstr>
      <vt:lpstr>Firewall Limitations</vt:lpstr>
      <vt:lpstr>PowerPoint Presentation</vt:lpstr>
      <vt:lpstr>PowerPoint Presentation</vt:lpstr>
      <vt:lpstr>Packet Filtering Firewalls</vt:lpstr>
      <vt:lpstr>Attacks and Countermeasures</vt:lpstr>
      <vt:lpstr>PowerPoint Presentation</vt:lpstr>
      <vt:lpstr>Application-Level Gateway</vt:lpstr>
      <vt:lpstr>Circuit-Level Gateway</vt:lpstr>
      <vt:lpstr>PowerPoint Presentation</vt:lpstr>
      <vt:lpstr>Intrusion Detection Systems</vt:lpstr>
      <vt:lpstr>Intrusion Detection Systems</vt:lpstr>
      <vt:lpstr>PowerPoint Presentation</vt:lpstr>
      <vt:lpstr>PowerPoint Presentation</vt:lpstr>
      <vt:lpstr>PowerPoint Presentation</vt:lpstr>
      <vt:lpstr>PowerPoint Presentation</vt:lpstr>
      <vt:lpstr>Host-Based IDS Techniques</vt:lpstr>
      <vt:lpstr>Network-Based Intrusion Detection System</vt:lpstr>
      <vt:lpstr>NIDS</vt:lpstr>
      <vt:lpstr>PowerPoint Presentation</vt:lpstr>
      <vt:lpstr>Malicious Software</vt:lpstr>
      <vt:lpstr>Types of Malware</vt:lpstr>
      <vt:lpstr>Types of Malware</vt:lpstr>
      <vt:lpstr>Types of Malware</vt:lpstr>
      <vt:lpstr>Types of Malware</vt:lpstr>
      <vt:lpstr>PowerPoint Presentation</vt:lpstr>
      <vt:lpstr>Network Traffic Analysis</vt:lpstr>
      <vt:lpstr>Payload Analysis</vt:lpstr>
      <vt:lpstr>Endpoint Behavior Analysis</vt:lpstr>
      <vt:lpstr>Incident Management</vt:lpstr>
      <vt:lpstr>Forensics</vt:lpstr>
      <vt:lpstr>Denial-of-Service Attack (DoS)</vt:lpstr>
      <vt:lpstr>PowerPoint Presentation</vt:lpstr>
      <vt:lpstr>PowerPoint Presentation</vt:lpstr>
      <vt:lpstr>DDoS Countermeasures</vt:lpstr>
      <vt:lpstr>Summary</vt:lpstr>
    </vt:vector>
  </TitlesOfParts>
  <Manager/>
  <Company>School of Eng &amp; IT, UNSW@ADFA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17</dc:subject>
  <dc:creator>Dr Lawrie Brown</dc:creator>
  <cp:keywords/>
  <dc:description/>
  <cp:lastModifiedBy>Kim McLaughlin</cp:lastModifiedBy>
  <cp:revision>159</cp:revision>
  <cp:lastPrinted>2005-10-07T05:54:31Z</cp:lastPrinted>
  <dcterms:created xsi:type="dcterms:W3CDTF">2016-05-12T02:20:38Z</dcterms:created>
  <dcterms:modified xsi:type="dcterms:W3CDTF">2019-11-05T04:19:00Z</dcterms:modified>
  <cp:category/>
</cp:coreProperties>
</file>