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5"/>
  </p:notesMasterIdLst>
  <p:handoutMasterIdLst>
    <p:handoutMasterId r:id="rId36"/>
  </p:handoutMasterIdLst>
  <p:sldIdLst>
    <p:sldId id="326" r:id="rId2"/>
    <p:sldId id="327" r:id="rId3"/>
    <p:sldId id="330" r:id="rId4"/>
    <p:sldId id="331" r:id="rId5"/>
    <p:sldId id="332"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5" r:id="rId25"/>
    <p:sldId id="356" r:id="rId26"/>
    <p:sldId id="357" r:id="rId27"/>
    <p:sldId id="358" r:id="rId28"/>
    <p:sldId id="359" r:id="rId29"/>
    <p:sldId id="360" r:id="rId30"/>
    <p:sldId id="351" r:id="rId31"/>
    <p:sldId id="352" r:id="rId32"/>
    <p:sldId id="354" r:id="rId33"/>
    <p:sldId id="329" r:id="rId34"/>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59" autoAdjust="0"/>
    <p:restoredTop sz="91717" autoAdjust="0"/>
  </p:normalViewPr>
  <p:slideViewPr>
    <p:cSldViewPr>
      <p:cViewPr varScale="1">
        <p:scale>
          <a:sx n="104" d="100"/>
          <a:sy n="104" d="100"/>
        </p:scale>
        <p:origin x="1992" y="192"/>
      </p:cViewPr>
      <p:guideLst>
        <p:guide orient="horz" pos="2160"/>
        <p:guide pos="2880"/>
      </p:guideLst>
    </p:cSldViewPr>
  </p:slideViewPr>
  <p:outlineViewPr>
    <p:cViewPr>
      <p:scale>
        <a:sx n="33" d="100"/>
        <a:sy n="33" d="100"/>
      </p:scale>
      <p:origin x="0" y="0"/>
    </p:cViewPr>
  </p:outlineViewPr>
  <p:notesTextViewPr>
    <p:cViewPr>
      <p:scale>
        <a:sx n="160" d="100"/>
        <a:sy n="160" d="100"/>
      </p:scale>
      <p:origin x="0" y="0"/>
    </p:cViewPr>
  </p:notesTextViewPr>
  <p:sorterViewPr>
    <p:cViewPr>
      <p:scale>
        <a:sx n="66" d="100"/>
        <a:sy n="66" d="100"/>
      </p:scale>
      <p:origin x="0" y="0"/>
    </p:cViewPr>
  </p:sorterViewPr>
  <p:notesViewPr>
    <p:cSldViewPr>
      <p:cViewPr varScale="1">
        <p:scale>
          <a:sx n="122" d="100"/>
          <a:sy n="122" d="100"/>
        </p:scale>
        <p:origin x="-376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98F0D7-72B5-CB43-906E-B911706C26DD}" type="doc">
      <dgm:prSet loTypeId="urn:microsoft.com/office/officeart/2005/8/layout/default" loCatId="hierarchy" qsTypeId="urn:microsoft.com/office/officeart/2005/8/quickstyle/simple1" qsCatId="simple" csTypeId="urn:microsoft.com/office/officeart/2005/8/colors/accent1_2" csCatId="accent1"/>
      <dgm:spPr/>
      <dgm:t>
        <a:bodyPr/>
        <a:lstStyle/>
        <a:p>
          <a:endParaRPr lang="en-US"/>
        </a:p>
      </dgm:t>
    </dgm:pt>
    <dgm:pt modelId="{BB8061C0-ABC8-B74B-AAF9-275627201C4B}">
      <dgm:prSet/>
      <dgm:spPr/>
      <dgm:t>
        <a:bodyPr/>
        <a:lstStyle/>
        <a:p>
          <a:r>
            <a:rPr lang="en-US"/>
            <a:t>In many IoT deployments, massive amounts of data may be generated by a distributed network of sensors</a:t>
          </a:r>
        </a:p>
      </dgm:t>
    </dgm:pt>
    <dgm:pt modelId="{D1D614FA-B29D-AF49-8F83-7B514E153086}" type="parTrans" cxnId="{0CDBE6BA-7F2C-DA4B-B86C-BB6B57532D63}">
      <dgm:prSet/>
      <dgm:spPr/>
      <dgm:t>
        <a:bodyPr/>
        <a:lstStyle/>
        <a:p>
          <a:endParaRPr lang="en-US"/>
        </a:p>
      </dgm:t>
    </dgm:pt>
    <dgm:pt modelId="{C24B97EE-C01D-1249-B540-BC38ADA874D1}" type="sibTrans" cxnId="{0CDBE6BA-7F2C-DA4B-B86C-BB6B57532D63}">
      <dgm:prSet/>
      <dgm:spPr/>
      <dgm:t>
        <a:bodyPr/>
        <a:lstStyle/>
        <a:p>
          <a:endParaRPr lang="en-US"/>
        </a:p>
      </dgm:t>
    </dgm:pt>
    <dgm:pt modelId="{67CE4C6C-C7FC-5A4E-BE8F-34FE6DD65318}">
      <dgm:prSet/>
      <dgm:spPr/>
      <dgm:t>
        <a:bodyPr/>
        <a:lstStyle/>
        <a:p>
          <a:r>
            <a:rPr lang="en-US"/>
            <a:t>Rather than store all of that data permanently (or at least for a long period) in central storage accessible to IoT applications, it is often desirable to do as much data processing close to the sensors as possible</a:t>
          </a:r>
        </a:p>
      </dgm:t>
    </dgm:pt>
    <dgm:pt modelId="{494C8278-9E39-A14C-9E17-6FD377A0A2A1}" type="parTrans" cxnId="{AF188858-523E-D24B-A57D-3EEF183CD734}">
      <dgm:prSet/>
      <dgm:spPr/>
      <dgm:t>
        <a:bodyPr/>
        <a:lstStyle/>
        <a:p>
          <a:endParaRPr lang="en-US"/>
        </a:p>
      </dgm:t>
    </dgm:pt>
    <dgm:pt modelId="{A99AE775-1138-E542-87F6-8D4C3115289B}" type="sibTrans" cxnId="{AF188858-523E-D24B-A57D-3EEF183CD734}">
      <dgm:prSet/>
      <dgm:spPr/>
      <dgm:t>
        <a:bodyPr/>
        <a:lstStyle/>
        <a:p>
          <a:endParaRPr lang="en-US"/>
        </a:p>
      </dgm:t>
    </dgm:pt>
    <dgm:pt modelId="{0C4A5CF1-BEC1-A24A-9475-5111EDC2BABF}">
      <dgm:prSet/>
      <dgm:spPr/>
      <dgm:t>
        <a:bodyPr/>
        <a:lstStyle/>
        <a:p>
          <a:r>
            <a:rPr lang="en-US"/>
            <a:t>The purpose of what is sometimes referred to as the </a:t>
          </a:r>
          <a:r>
            <a:rPr lang="en-US" i="1"/>
            <a:t>edge </a:t>
          </a:r>
          <a:r>
            <a:rPr lang="en-US"/>
            <a:t>computing level is to convert network data flows into information that is suitable for storage and higher level processing</a:t>
          </a:r>
        </a:p>
      </dgm:t>
    </dgm:pt>
    <dgm:pt modelId="{20852E39-0318-FC41-9971-219BA2D27354}" type="parTrans" cxnId="{4CB21CEA-554C-D541-9AD5-4AD2A1DDE848}">
      <dgm:prSet/>
      <dgm:spPr/>
      <dgm:t>
        <a:bodyPr/>
        <a:lstStyle/>
        <a:p>
          <a:endParaRPr lang="en-US"/>
        </a:p>
      </dgm:t>
    </dgm:pt>
    <dgm:pt modelId="{D0A624EF-4E9E-C84C-8F85-8DB8F5B7AEE0}" type="sibTrans" cxnId="{4CB21CEA-554C-D541-9AD5-4AD2A1DDE848}">
      <dgm:prSet/>
      <dgm:spPr/>
      <dgm:t>
        <a:bodyPr/>
        <a:lstStyle/>
        <a:p>
          <a:endParaRPr lang="en-US"/>
        </a:p>
      </dgm:t>
    </dgm:pt>
    <dgm:pt modelId="{CEC679A4-7FE4-484E-AC7E-7ED5BF0A8EB4}">
      <dgm:prSet/>
      <dgm:spPr/>
      <dgm:t>
        <a:bodyPr/>
        <a:lstStyle/>
        <a:p>
          <a:r>
            <a:rPr lang="en-US"/>
            <a:t>Processing elements at these level may deal with high volumes of data and perform data transformation operations, resulting in the storage of much lower volumes of data </a:t>
          </a:r>
        </a:p>
      </dgm:t>
    </dgm:pt>
    <dgm:pt modelId="{2B9451B1-3CA2-634E-8931-F709344B93E7}" type="parTrans" cxnId="{9BA94C64-4874-4E45-969D-2CF0778D10EE}">
      <dgm:prSet/>
      <dgm:spPr/>
      <dgm:t>
        <a:bodyPr/>
        <a:lstStyle/>
        <a:p>
          <a:endParaRPr lang="en-US"/>
        </a:p>
      </dgm:t>
    </dgm:pt>
    <dgm:pt modelId="{032335C2-3388-944F-A6B5-4053FB9C105F}" type="sibTrans" cxnId="{9BA94C64-4874-4E45-969D-2CF0778D10EE}">
      <dgm:prSet/>
      <dgm:spPr/>
      <dgm:t>
        <a:bodyPr/>
        <a:lstStyle/>
        <a:p>
          <a:endParaRPr lang="en-US"/>
        </a:p>
      </dgm:t>
    </dgm:pt>
    <dgm:pt modelId="{9BDF86AC-A8CC-4B46-8B96-5FA9D1DA18B3}" type="pres">
      <dgm:prSet presAssocID="{7198F0D7-72B5-CB43-906E-B911706C26DD}" presName="diagram" presStyleCnt="0">
        <dgm:presLayoutVars>
          <dgm:dir/>
          <dgm:resizeHandles val="exact"/>
        </dgm:presLayoutVars>
      </dgm:prSet>
      <dgm:spPr/>
    </dgm:pt>
    <dgm:pt modelId="{E988AF6E-E62F-CF41-81DB-326885D5161E}" type="pres">
      <dgm:prSet presAssocID="{BB8061C0-ABC8-B74B-AAF9-275627201C4B}" presName="node" presStyleLbl="node1" presStyleIdx="0" presStyleCnt="4">
        <dgm:presLayoutVars>
          <dgm:bulletEnabled val="1"/>
        </dgm:presLayoutVars>
      </dgm:prSet>
      <dgm:spPr/>
    </dgm:pt>
    <dgm:pt modelId="{48521642-312D-324F-A67A-67B2423143CB}" type="pres">
      <dgm:prSet presAssocID="{C24B97EE-C01D-1249-B540-BC38ADA874D1}" presName="sibTrans" presStyleCnt="0"/>
      <dgm:spPr/>
    </dgm:pt>
    <dgm:pt modelId="{2DED8720-4A90-4D46-A690-04F4FFD67BEE}" type="pres">
      <dgm:prSet presAssocID="{67CE4C6C-C7FC-5A4E-BE8F-34FE6DD65318}" presName="node" presStyleLbl="node1" presStyleIdx="1" presStyleCnt="4">
        <dgm:presLayoutVars>
          <dgm:bulletEnabled val="1"/>
        </dgm:presLayoutVars>
      </dgm:prSet>
      <dgm:spPr/>
    </dgm:pt>
    <dgm:pt modelId="{3280854A-124F-E048-BE8D-D2D82072A766}" type="pres">
      <dgm:prSet presAssocID="{A99AE775-1138-E542-87F6-8D4C3115289B}" presName="sibTrans" presStyleCnt="0"/>
      <dgm:spPr/>
    </dgm:pt>
    <dgm:pt modelId="{077BC15A-D807-524C-9B67-8F16DA825CDB}" type="pres">
      <dgm:prSet presAssocID="{0C4A5CF1-BEC1-A24A-9475-5111EDC2BABF}" presName="node" presStyleLbl="node1" presStyleIdx="2" presStyleCnt="4">
        <dgm:presLayoutVars>
          <dgm:bulletEnabled val="1"/>
        </dgm:presLayoutVars>
      </dgm:prSet>
      <dgm:spPr/>
    </dgm:pt>
    <dgm:pt modelId="{93FDDC0B-BD0A-2341-A545-59C602B51EDA}" type="pres">
      <dgm:prSet presAssocID="{D0A624EF-4E9E-C84C-8F85-8DB8F5B7AEE0}" presName="sibTrans" presStyleCnt="0"/>
      <dgm:spPr/>
    </dgm:pt>
    <dgm:pt modelId="{80AA11F1-A3C7-1447-98E1-E651B09A6533}" type="pres">
      <dgm:prSet presAssocID="{CEC679A4-7FE4-484E-AC7E-7ED5BF0A8EB4}" presName="node" presStyleLbl="node1" presStyleIdx="3" presStyleCnt="4">
        <dgm:presLayoutVars>
          <dgm:bulletEnabled val="1"/>
        </dgm:presLayoutVars>
      </dgm:prSet>
      <dgm:spPr/>
    </dgm:pt>
  </dgm:ptLst>
  <dgm:cxnLst>
    <dgm:cxn modelId="{BADA6A17-9F0A-DF42-ABB3-36BFD30AE784}" type="presOf" srcId="{CEC679A4-7FE4-484E-AC7E-7ED5BF0A8EB4}" destId="{80AA11F1-A3C7-1447-98E1-E651B09A6533}" srcOrd="0" destOrd="0" presId="urn:microsoft.com/office/officeart/2005/8/layout/default"/>
    <dgm:cxn modelId="{E9987427-69C0-B840-97AD-55F77D794A12}" type="presOf" srcId="{7198F0D7-72B5-CB43-906E-B911706C26DD}" destId="{9BDF86AC-A8CC-4B46-8B96-5FA9D1DA18B3}" srcOrd="0" destOrd="0" presId="urn:microsoft.com/office/officeart/2005/8/layout/default"/>
    <dgm:cxn modelId="{DDBD6C4B-0E8B-524E-AB50-A1947E43555E}" type="presOf" srcId="{BB8061C0-ABC8-B74B-AAF9-275627201C4B}" destId="{E988AF6E-E62F-CF41-81DB-326885D5161E}" srcOrd="0" destOrd="0" presId="urn:microsoft.com/office/officeart/2005/8/layout/default"/>
    <dgm:cxn modelId="{AF188858-523E-D24B-A57D-3EEF183CD734}" srcId="{7198F0D7-72B5-CB43-906E-B911706C26DD}" destId="{67CE4C6C-C7FC-5A4E-BE8F-34FE6DD65318}" srcOrd="1" destOrd="0" parTransId="{494C8278-9E39-A14C-9E17-6FD377A0A2A1}" sibTransId="{A99AE775-1138-E542-87F6-8D4C3115289B}"/>
    <dgm:cxn modelId="{9BA94C64-4874-4E45-969D-2CF0778D10EE}" srcId="{7198F0D7-72B5-CB43-906E-B911706C26DD}" destId="{CEC679A4-7FE4-484E-AC7E-7ED5BF0A8EB4}" srcOrd="3" destOrd="0" parTransId="{2B9451B1-3CA2-634E-8931-F709344B93E7}" sibTransId="{032335C2-3388-944F-A6B5-4053FB9C105F}"/>
    <dgm:cxn modelId="{B03E3580-0F49-BA46-8BC9-505882872989}" type="presOf" srcId="{0C4A5CF1-BEC1-A24A-9475-5111EDC2BABF}" destId="{077BC15A-D807-524C-9B67-8F16DA825CDB}" srcOrd="0" destOrd="0" presId="urn:microsoft.com/office/officeart/2005/8/layout/default"/>
    <dgm:cxn modelId="{71271196-214E-0945-B221-7A2F40E645C4}" type="presOf" srcId="{67CE4C6C-C7FC-5A4E-BE8F-34FE6DD65318}" destId="{2DED8720-4A90-4D46-A690-04F4FFD67BEE}" srcOrd="0" destOrd="0" presId="urn:microsoft.com/office/officeart/2005/8/layout/default"/>
    <dgm:cxn modelId="{0CDBE6BA-7F2C-DA4B-B86C-BB6B57532D63}" srcId="{7198F0D7-72B5-CB43-906E-B911706C26DD}" destId="{BB8061C0-ABC8-B74B-AAF9-275627201C4B}" srcOrd="0" destOrd="0" parTransId="{D1D614FA-B29D-AF49-8F83-7B514E153086}" sibTransId="{C24B97EE-C01D-1249-B540-BC38ADA874D1}"/>
    <dgm:cxn modelId="{4CB21CEA-554C-D541-9AD5-4AD2A1DDE848}" srcId="{7198F0D7-72B5-CB43-906E-B911706C26DD}" destId="{0C4A5CF1-BEC1-A24A-9475-5111EDC2BABF}" srcOrd="2" destOrd="0" parTransId="{20852E39-0318-FC41-9971-219BA2D27354}" sibTransId="{D0A624EF-4E9E-C84C-8F85-8DB8F5B7AEE0}"/>
    <dgm:cxn modelId="{523263AF-F1D4-244F-92FC-E36C0D49998F}" type="presParOf" srcId="{9BDF86AC-A8CC-4B46-8B96-5FA9D1DA18B3}" destId="{E988AF6E-E62F-CF41-81DB-326885D5161E}" srcOrd="0" destOrd="0" presId="urn:microsoft.com/office/officeart/2005/8/layout/default"/>
    <dgm:cxn modelId="{FD1E1968-2203-774B-A589-864268DB12FA}" type="presParOf" srcId="{9BDF86AC-A8CC-4B46-8B96-5FA9D1DA18B3}" destId="{48521642-312D-324F-A67A-67B2423143CB}" srcOrd="1" destOrd="0" presId="urn:microsoft.com/office/officeart/2005/8/layout/default"/>
    <dgm:cxn modelId="{FBD5D949-F42F-7642-BB4F-30DF62CED50C}" type="presParOf" srcId="{9BDF86AC-A8CC-4B46-8B96-5FA9D1DA18B3}" destId="{2DED8720-4A90-4D46-A690-04F4FFD67BEE}" srcOrd="2" destOrd="0" presId="urn:microsoft.com/office/officeart/2005/8/layout/default"/>
    <dgm:cxn modelId="{8DE0CE3E-A0C5-9A4A-9001-E458F03FA502}" type="presParOf" srcId="{9BDF86AC-A8CC-4B46-8B96-5FA9D1DA18B3}" destId="{3280854A-124F-E048-BE8D-D2D82072A766}" srcOrd="3" destOrd="0" presId="urn:microsoft.com/office/officeart/2005/8/layout/default"/>
    <dgm:cxn modelId="{A2C1CA23-21DE-4B4E-BD6F-E074B7F4C2C4}" type="presParOf" srcId="{9BDF86AC-A8CC-4B46-8B96-5FA9D1DA18B3}" destId="{077BC15A-D807-524C-9B67-8F16DA825CDB}" srcOrd="4" destOrd="0" presId="urn:microsoft.com/office/officeart/2005/8/layout/default"/>
    <dgm:cxn modelId="{07BA3C14-6888-F040-A763-226FABBD208F}" type="presParOf" srcId="{9BDF86AC-A8CC-4B46-8B96-5FA9D1DA18B3}" destId="{93FDDC0B-BD0A-2341-A545-59C602B51EDA}" srcOrd="5" destOrd="0" presId="urn:microsoft.com/office/officeart/2005/8/layout/default"/>
    <dgm:cxn modelId="{7055326E-EA7C-C646-8690-89A55147A1A0}" type="presParOf" srcId="{9BDF86AC-A8CC-4B46-8B96-5FA9D1DA18B3}" destId="{80AA11F1-A3C7-1447-98E1-E651B09A6533}"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E18897-DA9F-D94C-AFEF-553063352BD6}" type="doc">
      <dgm:prSet loTypeId="urn:microsoft.com/office/officeart/2005/8/layout/target3" loCatId="hierarchy" qsTypeId="urn:microsoft.com/office/officeart/2005/8/quickstyle/simple1" qsCatId="simple" csTypeId="urn:microsoft.com/office/officeart/2005/8/colors/colorful3" csCatId="colorful"/>
      <dgm:spPr/>
      <dgm:t>
        <a:bodyPr/>
        <a:lstStyle/>
        <a:p>
          <a:endParaRPr lang="en-US"/>
        </a:p>
      </dgm:t>
    </dgm:pt>
    <dgm:pt modelId="{D62C4123-FC50-C742-991D-E2CF0AC80463}">
      <dgm:prSet/>
      <dgm:spPr/>
      <dgm:t>
        <a:bodyPr/>
        <a:lstStyle/>
        <a:p>
          <a:r>
            <a:rPr lang="en-US"/>
            <a:t>The </a:t>
          </a:r>
          <a:r>
            <a:rPr lang="en-US" b="1"/>
            <a:t>cloud </a:t>
          </a:r>
          <a:r>
            <a:rPr lang="en-US"/>
            <a:t>network provides storage and processing capabilities for the massive amounts of aggregated data that originate in IoT-enabled devices at the edge</a:t>
          </a:r>
        </a:p>
      </dgm:t>
    </dgm:pt>
    <dgm:pt modelId="{074A32B3-F23C-A444-A56C-2449CC9D1BFE}" type="parTrans" cxnId="{5BAF84C4-0CB9-BB4D-ACE1-FE3EFDFEA075}">
      <dgm:prSet/>
      <dgm:spPr/>
      <dgm:t>
        <a:bodyPr/>
        <a:lstStyle/>
        <a:p>
          <a:endParaRPr lang="en-US"/>
        </a:p>
      </dgm:t>
    </dgm:pt>
    <dgm:pt modelId="{E14260DC-58DE-7244-AAFE-72D81CD9F53D}" type="sibTrans" cxnId="{5BAF84C4-0CB9-BB4D-ACE1-FE3EFDFEA075}">
      <dgm:prSet/>
      <dgm:spPr/>
      <dgm:t>
        <a:bodyPr/>
        <a:lstStyle/>
        <a:p>
          <a:endParaRPr lang="en-US"/>
        </a:p>
      </dgm:t>
    </dgm:pt>
    <dgm:pt modelId="{8FDD5999-7A76-3840-B59E-CC37C42990A5}">
      <dgm:prSet/>
      <dgm:spPr/>
      <dgm:t>
        <a:bodyPr/>
        <a:lstStyle/>
        <a:p>
          <a:r>
            <a:rPr lang="en-US"/>
            <a:t>Cloud servers also host the applications that interact with and manage the IoT devices and that analyze the IoT-generated data</a:t>
          </a:r>
        </a:p>
      </dgm:t>
    </dgm:pt>
    <dgm:pt modelId="{667A6084-533D-494E-99B4-F9C7B565FB62}" type="parTrans" cxnId="{38EA880E-7ECA-734A-8918-4788AF9011CF}">
      <dgm:prSet/>
      <dgm:spPr/>
      <dgm:t>
        <a:bodyPr/>
        <a:lstStyle/>
        <a:p>
          <a:endParaRPr lang="en-US"/>
        </a:p>
      </dgm:t>
    </dgm:pt>
    <dgm:pt modelId="{654D22D7-D910-6940-B385-F298D9FDAE61}" type="sibTrans" cxnId="{38EA880E-7ECA-734A-8918-4788AF9011CF}">
      <dgm:prSet/>
      <dgm:spPr/>
      <dgm:t>
        <a:bodyPr/>
        <a:lstStyle/>
        <a:p>
          <a:endParaRPr lang="en-US"/>
        </a:p>
      </dgm:t>
    </dgm:pt>
    <dgm:pt modelId="{4EFB5A9D-5E1F-B14B-8D25-8B3510CCAE88}" type="pres">
      <dgm:prSet presAssocID="{A0E18897-DA9F-D94C-AFEF-553063352BD6}" presName="Name0" presStyleCnt="0">
        <dgm:presLayoutVars>
          <dgm:chMax val="7"/>
          <dgm:dir/>
          <dgm:animLvl val="lvl"/>
          <dgm:resizeHandles val="exact"/>
        </dgm:presLayoutVars>
      </dgm:prSet>
      <dgm:spPr/>
    </dgm:pt>
    <dgm:pt modelId="{2A60E12D-1A81-8E4C-BE06-464DE6F47D51}" type="pres">
      <dgm:prSet presAssocID="{D62C4123-FC50-C742-991D-E2CF0AC80463}" presName="circle1" presStyleLbl="node1" presStyleIdx="0" presStyleCnt="2"/>
      <dgm:spPr/>
    </dgm:pt>
    <dgm:pt modelId="{F63DB44C-C871-3A41-A322-1ADC24093C50}" type="pres">
      <dgm:prSet presAssocID="{D62C4123-FC50-C742-991D-E2CF0AC80463}" presName="space" presStyleCnt="0"/>
      <dgm:spPr/>
    </dgm:pt>
    <dgm:pt modelId="{6ADA555B-B5A7-0541-80B2-9ADBB86FA2FB}" type="pres">
      <dgm:prSet presAssocID="{D62C4123-FC50-C742-991D-E2CF0AC80463}" presName="rect1" presStyleLbl="alignAcc1" presStyleIdx="0" presStyleCnt="2"/>
      <dgm:spPr/>
    </dgm:pt>
    <dgm:pt modelId="{75C2F8B3-39C6-654C-BE24-6C9299FA77F2}" type="pres">
      <dgm:prSet presAssocID="{8FDD5999-7A76-3840-B59E-CC37C42990A5}" presName="vertSpace2" presStyleLbl="node1" presStyleIdx="0" presStyleCnt="2"/>
      <dgm:spPr/>
    </dgm:pt>
    <dgm:pt modelId="{AD81662E-8BE4-3D4F-8B35-DF312DB4FAF0}" type="pres">
      <dgm:prSet presAssocID="{8FDD5999-7A76-3840-B59E-CC37C42990A5}" presName="circle2" presStyleLbl="node1" presStyleIdx="1" presStyleCnt="2"/>
      <dgm:spPr/>
    </dgm:pt>
    <dgm:pt modelId="{F62DC907-DDDC-7A43-ADF2-D0C4C93E62C0}" type="pres">
      <dgm:prSet presAssocID="{8FDD5999-7A76-3840-B59E-CC37C42990A5}" presName="rect2" presStyleLbl="alignAcc1" presStyleIdx="1" presStyleCnt="2"/>
      <dgm:spPr/>
    </dgm:pt>
    <dgm:pt modelId="{DED182E6-71D4-9742-99B6-CCBBD8AC31BB}" type="pres">
      <dgm:prSet presAssocID="{D62C4123-FC50-C742-991D-E2CF0AC80463}" presName="rect1ParTxNoCh" presStyleLbl="alignAcc1" presStyleIdx="1" presStyleCnt="2">
        <dgm:presLayoutVars>
          <dgm:chMax val="1"/>
          <dgm:bulletEnabled val="1"/>
        </dgm:presLayoutVars>
      </dgm:prSet>
      <dgm:spPr/>
    </dgm:pt>
    <dgm:pt modelId="{A2A72553-4C4C-1C4B-8A0E-C12BC40463DF}" type="pres">
      <dgm:prSet presAssocID="{8FDD5999-7A76-3840-B59E-CC37C42990A5}" presName="rect2ParTxNoCh" presStyleLbl="alignAcc1" presStyleIdx="1" presStyleCnt="2">
        <dgm:presLayoutVars>
          <dgm:chMax val="1"/>
          <dgm:bulletEnabled val="1"/>
        </dgm:presLayoutVars>
      </dgm:prSet>
      <dgm:spPr/>
    </dgm:pt>
  </dgm:ptLst>
  <dgm:cxnLst>
    <dgm:cxn modelId="{38EA880E-7ECA-734A-8918-4788AF9011CF}" srcId="{A0E18897-DA9F-D94C-AFEF-553063352BD6}" destId="{8FDD5999-7A76-3840-B59E-CC37C42990A5}" srcOrd="1" destOrd="0" parTransId="{667A6084-533D-494E-99B4-F9C7B565FB62}" sibTransId="{654D22D7-D910-6940-B385-F298D9FDAE61}"/>
    <dgm:cxn modelId="{99255D67-F035-2D40-B9C9-D5A24558973E}" type="presOf" srcId="{A0E18897-DA9F-D94C-AFEF-553063352BD6}" destId="{4EFB5A9D-5E1F-B14B-8D25-8B3510CCAE88}" srcOrd="0" destOrd="0" presId="urn:microsoft.com/office/officeart/2005/8/layout/target3"/>
    <dgm:cxn modelId="{87603981-6341-B44C-896B-935D22A6C6DF}" type="presOf" srcId="{D62C4123-FC50-C742-991D-E2CF0AC80463}" destId="{DED182E6-71D4-9742-99B6-CCBBD8AC31BB}" srcOrd="1" destOrd="0" presId="urn:microsoft.com/office/officeart/2005/8/layout/target3"/>
    <dgm:cxn modelId="{5BAF84C4-0CB9-BB4D-ACE1-FE3EFDFEA075}" srcId="{A0E18897-DA9F-D94C-AFEF-553063352BD6}" destId="{D62C4123-FC50-C742-991D-E2CF0AC80463}" srcOrd="0" destOrd="0" parTransId="{074A32B3-F23C-A444-A56C-2449CC9D1BFE}" sibTransId="{E14260DC-58DE-7244-AAFE-72D81CD9F53D}"/>
    <dgm:cxn modelId="{09D378D1-ED86-2148-A6C4-673435E7641E}" type="presOf" srcId="{D62C4123-FC50-C742-991D-E2CF0AC80463}" destId="{6ADA555B-B5A7-0541-80B2-9ADBB86FA2FB}" srcOrd="0" destOrd="0" presId="urn:microsoft.com/office/officeart/2005/8/layout/target3"/>
    <dgm:cxn modelId="{E9FD78D4-9C0E-3444-9C5F-7F973B384D44}" type="presOf" srcId="{8FDD5999-7A76-3840-B59E-CC37C42990A5}" destId="{A2A72553-4C4C-1C4B-8A0E-C12BC40463DF}" srcOrd="1" destOrd="0" presId="urn:microsoft.com/office/officeart/2005/8/layout/target3"/>
    <dgm:cxn modelId="{4FF713E3-538A-E34B-8C81-7300C722ADE3}" type="presOf" srcId="{8FDD5999-7A76-3840-B59E-CC37C42990A5}" destId="{F62DC907-DDDC-7A43-ADF2-D0C4C93E62C0}" srcOrd="0" destOrd="0" presId="urn:microsoft.com/office/officeart/2005/8/layout/target3"/>
    <dgm:cxn modelId="{12D86E62-5E57-734C-8249-7319BDF6165A}" type="presParOf" srcId="{4EFB5A9D-5E1F-B14B-8D25-8B3510CCAE88}" destId="{2A60E12D-1A81-8E4C-BE06-464DE6F47D51}" srcOrd="0" destOrd="0" presId="urn:microsoft.com/office/officeart/2005/8/layout/target3"/>
    <dgm:cxn modelId="{FA568CB9-CA08-9A4A-8FA7-37CB7253B13E}" type="presParOf" srcId="{4EFB5A9D-5E1F-B14B-8D25-8B3510CCAE88}" destId="{F63DB44C-C871-3A41-A322-1ADC24093C50}" srcOrd="1" destOrd="0" presId="urn:microsoft.com/office/officeart/2005/8/layout/target3"/>
    <dgm:cxn modelId="{F508BF55-2293-434F-8DC8-8EFF5606B112}" type="presParOf" srcId="{4EFB5A9D-5E1F-B14B-8D25-8B3510CCAE88}" destId="{6ADA555B-B5A7-0541-80B2-9ADBB86FA2FB}" srcOrd="2" destOrd="0" presId="urn:microsoft.com/office/officeart/2005/8/layout/target3"/>
    <dgm:cxn modelId="{82C6116B-0BF3-A54C-9AFE-C7E1B6A8312A}" type="presParOf" srcId="{4EFB5A9D-5E1F-B14B-8D25-8B3510CCAE88}" destId="{75C2F8B3-39C6-654C-BE24-6C9299FA77F2}" srcOrd="3" destOrd="0" presId="urn:microsoft.com/office/officeart/2005/8/layout/target3"/>
    <dgm:cxn modelId="{BC894A18-3014-9F43-AC4B-7AB2B44294B4}" type="presParOf" srcId="{4EFB5A9D-5E1F-B14B-8D25-8B3510CCAE88}" destId="{AD81662E-8BE4-3D4F-8B35-DF312DB4FAF0}" srcOrd="4" destOrd="0" presId="urn:microsoft.com/office/officeart/2005/8/layout/target3"/>
    <dgm:cxn modelId="{3CEB1F2D-BF98-8A46-AC28-7FAD5282A93E}" type="presParOf" srcId="{4EFB5A9D-5E1F-B14B-8D25-8B3510CCAE88}" destId="{F62DC907-DDDC-7A43-ADF2-D0C4C93E62C0}" srcOrd="5" destOrd="0" presId="urn:microsoft.com/office/officeart/2005/8/layout/target3"/>
    <dgm:cxn modelId="{45E0E0C2-D3CA-8F41-80A6-5E2318F00ED2}" type="presParOf" srcId="{4EFB5A9D-5E1F-B14B-8D25-8B3510CCAE88}" destId="{DED182E6-71D4-9742-99B6-CCBBD8AC31BB}" srcOrd="6" destOrd="0" presId="urn:microsoft.com/office/officeart/2005/8/layout/target3"/>
    <dgm:cxn modelId="{9750FC34-5091-6444-9FD5-D0523883A2B2}" type="presParOf" srcId="{4EFB5A9D-5E1F-B14B-8D25-8B3510CCAE88}" destId="{A2A72553-4C4C-1C4B-8A0E-C12BC40463DF}" srcOrd="7"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4941ED-8DDE-7041-B5BD-60C1B3FFA323}" type="doc">
      <dgm:prSet loTypeId="urn:microsoft.com/office/officeart/2005/8/layout/list1" loCatId="hierarchy" qsTypeId="urn:microsoft.com/office/officeart/2005/8/quickstyle/simple1" qsCatId="simple" csTypeId="urn:microsoft.com/office/officeart/2005/8/colors/accent1_2" csCatId="accent1"/>
      <dgm:spPr/>
      <dgm:t>
        <a:bodyPr/>
        <a:lstStyle/>
        <a:p>
          <a:endParaRPr lang="en-US"/>
        </a:p>
      </dgm:t>
    </dgm:pt>
    <dgm:pt modelId="{D1E85D2D-1BE1-1346-955E-4647DE65DB83}">
      <dgm:prSet/>
      <dgm:spPr/>
      <dgm:t>
        <a:bodyPr/>
        <a:lstStyle/>
        <a:p>
          <a:r>
            <a:rPr lang="en-US" b="1"/>
            <a:t>Tampering</a:t>
          </a:r>
          <a:endParaRPr lang="en-US"/>
        </a:p>
      </dgm:t>
    </dgm:pt>
    <dgm:pt modelId="{67B9AB34-129A-434C-838C-B36DCA567E68}" type="parTrans" cxnId="{9B721FF0-9E36-E64B-8233-2B691E98456C}">
      <dgm:prSet/>
      <dgm:spPr/>
      <dgm:t>
        <a:bodyPr/>
        <a:lstStyle/>
        <a:p>
          <a:endParaRPr lang="en-US"/>
        </a:p>
      </dgm:t>
    </dgm:pt>
    <dgm:pt modelId="{248B754A-DF9E-5B40-AAFE-8489FBA03D2A}" type="sibTrans" cxnId="{9B721FF0-9E36-E64B-8233-2B691E98456C}">
      <dgm:prSet/>
      <dgm:spPr/>
      <dgm:t>
        <a:bodyPr/>
        <a:lstStyle/>
        <a:p>
          <a:endParaRPr lang="en-US"/>
        </a:p>
      </dgm:t>
    </dgm:pt>
    <dgm:pt modelId="{B55FDF2B-4B7C-2C46-A978-A11F69808079}">
      <dgm:prSet/>
      <dgm:spPr/>
      <dgm:t>
        <a:bodyPr/>
        <a:lstStyle/>
        <a:p>
          <a:r>
            <a:rPr lang="en-US"/>
            <a:t>An unauthorized modification that alters the intended functioning of a system or device in a way that degrades the security it provides</a:t>
          </a:r>
        </a:p>
      </dgm:t>
    </dgm:pt>
    <dgm:pt modelId="{D3DCF86C-0601-E940-9321-0357473F2CEA}" type="parTrans" cxnId="{2D8BD731-2DD1-5C4A-9968-EA5E2827CDCC}">
      <dgm:prSet/>
      <dgm:spPr/>
      <dgm:t>
        <a:bodyPr/>
        <a:lstStyle/>
        <a:p>
          <a:endParaRPr lang="en-US"/>
        </a:p>
      </dgm:t>
    </dgm:pt>
    <dgm:pt modelId="{24498E79-FDCD-A447-AEF9-EC9ECD089736}" type="sibTrans" cxnId="{2D8BD731-2DD1-5C4A-9968-EA5E2827CDCC}">
      <dgm:prSet/>
      <dgm:spPr/>
      <dgm:t>
        <a:bodyPr/>
        <a:lstStyle/>
        <a:p>
          <a:endParaRPr lang="en-US"/>
        </a:p>
      </dgm:t>
    </dgm:pt>
    <dgm:pt modelId="{5E1881A3-8E7D-D040-8BC9-144F27DEA187}">
      <dgm:prSet/>
      <dgm:spPr/>
      <dgm:t>
        <a:bodyPr/>
        <a:lstStyle/>
        <a:p>
          <a:r>
            <a:rPr lang="en-US" b="1"/>
            <a:t>Tamper resistant</a:t>
          </a:r>
          <a:endParaRPr lang="en-US"/>
        </a:p>
      </dgm:t>
    </dgm:pt>
    <dgm:pt modelId="{F8C731D3-7F02-8C40-B0A7-E35C24BBC72B}" type="parTrans" cxnId="{392D2AF7-7619-484A-8255-0D0CE763D424}">
      <dgm:prSet/>
      <dgm:spPr/>
      <dgm:t>
        <a:bodyPr/>
        <a:lstStyle/>
        <a:p>
          <a:endParaRPr lang="en-US"/>
        </a:p>
      </dgm:t>
    </dgm:pt>
    <dgm:pt modelId="{2E8B3CC5-5D52-8942-88E6-7E71F1A52421}" type="sibTrans" cxnId="{392D2AF7-7619-484A-8255-0D0CE763D424}">
      <dgm:prSet/>
      <dgm:spPr/>
      <dgm:t>
        <a:bodyPr/>
        <a:lstStyle/>
        <a:p>
          <a:endParaRPr lang="en-US"/>
        </a:p>
      </dgm:t>
    </dgm:pt>
    <dgm:pt modelId="{DAF52F98-BE3A-BE41-8444-2AB6AA05E598}">
      <dgm:prSet/>
      <dgm:spPr/>
      <dgm:t>
        <a:bodyPr/>
        <a:lstStyle/>
        <a:p>
          <a:r>
            <a:rPr lang="en-US"/>
            <a:t>A characteristic of a system component that provides passive protection against an attack</a:t>
          </a:r>
        </a:p>
      </dgm:t>
    </dgm:pt>
    <dgm:pt modelId="{2E1ED5F6-035B-0045-873A-A43A83D36F87}" type="parTrans" cxnId="{F2330BAB-62BD-E443-9556-2E17436902C9}">
      <dgm:prSet/>
      <dgm:spPr/>
      <dgm:t>
        <a:bodyPr/>
        <a:lstStyle/>
        <a:p>
          <a:endParaRPr lang="en-US"/>
        </a:p>
      </dgm:t>
    </dgm:pt>
    <dgm:pt modelId="{7CACC202-3BD2-4F42-AF9E-B43C2EBE1ABE}" type="sibTrans" cxnId="{F2330BAB-62BD-E443-9556-2E17436902C9}">
      <dgm:prSet/>
      <dgm:spPr/>
      <dgm:t>
        <a:bodyPr/>
        <a:lstStyle/>
        <a:p>
          <a:endParaRPr lang="en-US"/>
        </a:p>
      </dgm:t>
    </dgm:pt>
    <dgm:pt modelId="{F14EEE9B-80AC-4146-B3D2-4FE59A7189F7}">
      <dgm:prSet/>
      <dgm:spPr/>
      <dgm:t>
        <a:bodyPr/>
        <a:lstStyle/>
        <a:p>
          <a:r>
            <a:rPr lang="en-US" b="1"/>
            <a:t>Tamper detection</a:t>
          </a:r>
          <a:endParaRPr lang="en-US"/>
        </a:p>
      </dgm:t>
    </dgm:pt>
    <dgm:pt modelId="{FC2C97BC-9049-3C4C-8252-0CED950B302B}" type="parTrans" cxnId="{6A5CDD49-47DC-F443-BCBC-5F73E0318EE7}">
      <dgm:prSet/>
      <dgm:spPr/>
      <dgm:t>
        <a:bodyPr/>
        <a:lstStyle/>
        <a:p>
          <a:endParaRPr lang="en-US"/>
        </a:p>
      </dgm:t>
    </dgm:pt>
    <dgm:pt modelId="{BB017ED8-8EF0-EB47-88C9-05BF6C15ABEF}" type="sibTrans" cxnId="{6A5CDD49-47DC-F443-BCBC-5F73E0318EE7}">
      <dgm:prSet/>
      <dgm:spPr/>
      <dgm:t>
        <a:bodyPr/>
        <a:lstStyle/>
        <a:p>
          <a:endParaRPr lang="en-US"/>
        </a:p>
      </dgm:t>
    </dgm:pt>
    <dgm:pt modelId="{0E38ECBC-5C06-454D-B8E2-38495D7AC558}">
      <dgm:prSet/>
      <dgm:spPr/>
      <dgm:t>
        <a:bodyPr/>
        <a:lstStyle/>
        <a:p>
          <a:r>
            <a:rPr lang="en-US"/>
            <a:t>Techniques to ensure that the overall system is made aware of unwanted physical access</a:t>
          </a:r>
        </a:p>
      </dgm:t>
    </dgm:pt>
    <dgm:pt modelId="{FEC1AFFA-F5E4-EE44-A7C7-6CA72AE3B207}" type="parTrans" cxnId="{2E2095D6-F135-754A-B30E-F210C468DE11}">
      <dgm:prSet/>
      <dgm:spPr/>
      <dgm:t>
        <a:bodyPr/>
        <a:lstStyle/>
        <a:p>
          <a:endParaRPr lang="en-US"/>
        </a:p>
      </dgm:t>
    </dgm:pt>
    <dgm:pt modelId="{F2F34560-D49D-DF41-8F81-0255BC9AFFF2}" type="sibTrans" cxnId="{2E2095D6-F135-754A-B30E-F210C468DE11}">
      <dgm:prSet/>
      <dgm:spPr/>
      <dgm:t>
        <a:bodyPr/>
        <a:lstStyle/>
        <a:p>
          <a:endParaRPr lang="en-US"/>
        </a:p>
      </dgm:t>
    </dgm:pt>
    <dgm:pt modelId="{183889CB-797D-F745-8783-57AEC6C6B500}" type="pres">
      <dgm:prSet presAssocID="{DB4941ED-8DDE-7041-B5BD-60C1B3FFA323}" presName="linear" presStyleCnt="0">
        <dgm:presLayoutVars>
          <dgm:dir/>
          <dgm:animLvl val="lvl"/>
          <dgm:resizeHandles val="exact"/>
        </dgm:presLayoutVars>
      </dgm:prSet>
      <dgm:spPr/>
    </dgm:pt>
    <dgm:pt modelId="{01741153-08B6-8947-A2A7-D650EB333373}" type="pres">
      <dgm:prSet presAssocID="{D1E85D2D-1BE1-1346-955E-4647DE65DB83}" presName="parentLin" presStyleCnt="0"/>
      <dgm:spPr/>
    </dgm:pt>
    <dgm:pt modelId="{549BFC92-BD1C-FB41-AD47-3F104BC542BF}" type="pres">
      <dgm:prSet presAssocID="{D1E85D2D-1BE1-1346-955E-4647DE65DB83}" presName="parentLeftMargin" presStyleLbl="node1" presStyleIdx="0" presStyleCnt="3"/>
      <dgm:spPr/>
    </dgm:pt>
    <dgm:pt modelId="{BEB7025D-CB45-8C4E-A1DF-EC15C01CD7F4}" type="pres">
      <dgm:prSet presAssocID="{D1E85D2D-1BE1-1346-955E-4647DE65DB83}" presName="parentText" presStyleLbl="node1" presStyleIdx="0" presStyleCnt="3">
        <dgm:presLayoutVars>
          <dgm:chMax val="0"/>
          <dgm:bulletEnabled val="1"/>
        </dgm:presLayoutVars>
      </dgm:prSet>
      <dgm:spPr/>
    </dgm:pt>
    <dgm:pt modelId="{80E3B0CB-5ED1-BC47-96E0-68B4D9912E98}" type="pres">
      <dgm:prSet presAssocID="{D1E85D2D-1BE1-1346-955E-4647DE65DB83}" presName="negativeSpace" presStyleCnt="0"/>
      <dgm:spPr/>
    </dgm:pt>
    <dgm:pt modelId="{FA4A2AD7-77D6-E14E-A035-534D182889D5}" type="pres">
      <dgm:prSet presAssocID="{D1E85D2D-1BE1-1346-955E-4647DE65DB83}" presName="childText" presStyleLbl="conFgAcc1" presStyleIdx="0" presStyleCnt="3">
        <dgm:presLayoutVars>
          <dgm:bulletEnabled val="1"/>
        </dgm:presLayoutVars>
      </dgm:prSet>
      <dgm:spPr/>
    </dgm:pt>
    <dgm:pt modelId="{2209C615-334E-AB4B-9484-9E0D292F9716}" type="pres">
      <dgm:prSet presAssocID="{248B754A-DF9E-5B40-AAFE-8489FBA03D2A}" presName="spaceBetweenRectangles" presStyleCnt="0"/>
      <dgm:spPr/>
    </dgm:pt>
    <dgm:pt modelId="{32A2F067-0160-A343-B51A-9BDA75A4F644}" type="pres">
      <dgm:prSet presAssocID="{5E1881A3-8E7D-D040-8BC9-144F27DEA187}" presName="parentLin" presStyleCnt="0"/>
      <dgm:spPr/>
    </dgm:pt>
    <dgm:pt modelId="{07D60EEB-7C7E-1C46-B2BE-D46A64105457}" type="pres">
      <dgm:prSet presAssocID="{5E1881A3-8E7D-D040-8BC9-144F27DEA187}" presName="parentLeftMargin" presStyleLbl="node1" presStyleIdx="0" presStyleCnt="3"/>
      <dgm:spPr/>
    </dgm:pt>
    <dgm:pt modelId="{87E2E2BB-1C9E-F946-A78B-11A206B0BF34}" type="pres">
      <dgm:prSet presAssocID="{5E1881A3-8E7D-D040-8BC9-144F27DEA187}" presName="parentText" presStyleLbl="node1" presStyleIdx="1" presStyleCnt="3">
        <dgm:presLayoutVars>
          <dgm:chMax val="0"/>
          <dgm:bulletEnabled val="1"/>
        </dgm:presLayoutVars>
      </dgm:prSet>
      <dgm:spPr/>
    </dgm:pt>
    <dgm:pt modelId="{3B63AE31-9C8E-A648-8A97-904F34B984DA}" type="pres">
      <dgm:prSet presAssocID="{5E1881A3-8E7D-D040-8BC9-144F27DEA187}" presName="negativeSpace" presStyleCnt="0"/>
      <dgm:spPr/>
    </dgm:pt>
    <dgm:pt modelId="{F83FD7A1-3A37-A446-AF7F-2373763078FF}" type="pres">
      <dgm:prSet presAssocID="{5E1881A3-8E7D-D040-8BC9-144F27DEA187}" presName="childText" presStyleLbl="conFgAcc1" presStyleIdx="1" presStyleCnt="3">
        <dgm:presLayoutVars>
          <dgm:bulletEnabled val="1"/>
        </dgm:presLayoutVars>
      </dgm:prSet>
      <dgm:spPr/>
    </dgm:pt>
    <dgm:pt modelId="{553F4093-6740-734A-91A6-C1EDF975EF55}" type="pres">
      <dgm:prSet presAssocID="{2E8B3CC5-5D52-8942-88E6-7E71F1A52421}" presName="spaceBetweenRectangles" presStyleCnt="0"/>
      <dgm:spPr/>
    </dgm:pt>
    <dgm:pt modelId="{252619C1-26B0-0B4A-9ADC-D94D83A2F6C6}" type="pres">
      <dgm:prSet presAssocID="{F14EEE9B-80AC-4146-B3D2-4FE59A7189F7}" presName="parentLin" presStyleCnt="0"/>
      <dgm:spPr/>
    </dgm:pt>
    <dgm:pt modelId="{2EF7CA93-472A-D94C-AA78-47B1BF732EFB}" type="pres">
      <dgm:prSet presAssocID="{F14EEE9B-80AC-4146-B3D2-4FE59A7189F7}" presName="parentLeftMargin" presStyleLbl="node1" presStyleIdx="1" presStyleCnt="3"/>
      <dgm:spPr/>
    </dgm:pt>
    <dgm:pt modelId="{7732912C-C472-EB43-B1DE-8860435AC31F}" type="pres">
      <dgm:prSet presAssocID="{F14EEE9B-80AC-4146-B3D2-4FE59A7189F7}" presName="parentText" presStyleLbl="node1" presStyleIdx="2" presStyleCnt="3">
        <dgm:presLayoutVars>
          <dgm:chMax val="0"/>
          <dgm:bulletEnabled val="1"/>
        </dgm:presLayoutVars>
      </dgm:prSet>
      <dgm:spPr/>
    </dgm:pt>
    <dgm:pt modelId="{84DA3019-6AE0-A849-91B4-E8DE3A64859C}" type="pres">
      <dgm:prSet presAssocID="{F14EEE9B-80AC-4146-B3D2-4FE59A7189F7}" presName="negativeSpace" presStyleCnt="0"/>
      <dgm:spPr/>
    </dgm:pt>
    <dgm:pt modelId="{D8750F0E-4348-1143-8D91-D562CF5F0613}" type="pres">
      <dgm:prSet presAssocID="{F14EEE9B-80AC-4146-B3D2-4FE59A7189F7}" presName="childText" presStyleLbl="conFgAcc1" presStyleIdx="2" presStyleCnt="3">
        <dgm:presLayoutVars>
          <dgm:bulletEnabled val="1"/>
        </dgm:presLayoutVars>
      </dgm:prSet>
      <dgm:spPr/>
    </dgm:pt>
  </dgm:ptLst>
  <dgm:cxnLst>
    <dgm:cxn modelId="{6BDC0826-A3F7-9F4D-8789-34455DEC06A5}" type="presOf" srcId="{F14EEE9B-80AC-4146-B3D2-4FE59A7189F7}" destId="{7732912C-C472-EB43-B1DE-8860435AC31F}" srcOrd="1" destOrd="0" presId="urn:microsoft.com/office/officeart/2005/8/layout/list1"/>
    <dgm:cxn modelId="{2D8BD731-2DD1-5C4A-9968-EA5E2827CDCC}" srcId="{D1E85D2D-1BE1-1346-955E-4647DE65DB83}" destId="{B55FDF2B-4B7C-2C46-A978-A11F69808079}" srcOrd="0" destOrd="0" parTransId="{D3DCF86C-0601-E940-9321-0357473F2CEA}" sibTransId="{24498E79-FDCD-A447-AEF9-EC9ECD089736}"/>
    <dgm:cxn modelId="{A09C7F34-75B3-774D-83B8-2382819080E1}" type="presOf" srcId="{DAF52F98-BE3A-BE41-8444-2AB6AA05E598}" destId="{F83FD7A1-3A37-A446-AF7F-2373763078FF}" srcOrd="0" destOrd="0" presId="urn:microsoft.com/office/officeart/2005/8/layout/list1"/>
    <dgm:cxn modelId="{8133C73D-B9E7-044F-B051-151B65CFE124}" type="presOf" srcId="{D1E85D2D-1BE1-1346-955E-4647DE65DB83}" destId="{BEB7025D-CB45-8C4E-A1DF-EC15C01CD7F4}" srcOrd="1" destOrd="0" presId="urn:microsoft.com/office/officeart/2005/8/layout/list1"/>
    <dgm:cxn modelId="{6A5CDD49-47DC-F443-BCBC-5F73E0318EE7}" srcId="{DB4941ED-8DDE-7041-B5BD-60C1B3FFA323}" destId="{F14EEE9B-80AC-4146-B3D2-4FE59A7189F7}" srcOrd="2" destOrd="0" parTransId="{FC2C97BC-9049-3C4C-8252-0CED950B302B}" sibTransId="{BB017ED8-8EF0-EB47-88C9-05BF6C15ABEF}"/>
    <dgm:cxn modelId="{2221FC52-0CCD-B946-B710-5FDEB45DFF92}" type="presOf" srcId="{B55FDF2B-4B7C-2C46-A978-A11F69808079}" destId="{FA4A2AD7-77D6-E14E-A035-534D182889D5}" srcOrd="0" destOrd="0" presId="urn:microsoft.com/office/officeart/2005/8/layout/list1"/>
    <dgm:cxn modelId="{DDF7B863-3F15-E040-9332-80808A437964}" type="presOf" srcId="{F14EEE9B-80AC-4146-B3D2-4FE59A7189F7}" destId="{2EF7CA93-472A-D94C-AA78-47B1BF732EFB}" srcOrd="0" destOrd="0" presId="urn:microsoft.com/office/officeart/2005/8/layout/list1"/>
    <dgm:cxn modelId="{F017B570-B1F8-DC48-A488-2DCD8F02ECB4}" type="presOf" srcId="{DB4941ED-8DDE-7041-B5BD-60C1B3FFA323}" destId="{183889CB-797D-F745-8783-57AEC6C6B500}" srcOrd="0" destOrd="0" presId="urn:microsoft.com/office/officeart/2005/8/layout/list1"/>
    <dgm:cxn modelId="{483C3387-68AC-1E44-A40E-4D1DE713CEB3}" type="presOf" srcId="{0E38ECBC-5C06-454D-B8E2-38495D7AC558}" destId="{D8750F0E-4348-1143-8D91-D562CF5F0613}" srcOrd="0" destOrd="0" presId="urn:microsoft.com/office/officeart/2005/8/layout/list1"/>
    <dgm:cxn modelId="{F2330BAB-62BD-E443-9556-2E17436902C9}" srcId="{5E1881A3-8E7D-D040-8BC9-144F27DEA187}" destId="{DAF52F98-BE3A-BE41-8444-2AB6AA05E598}" srcOrd="0" destOrd="0" parTransId="{2E1ED5F6-035B-0045-873A-A43A83D36F87}" sibTransId="{7CACC202-3BD2-4F42-AF9E-B43C2EBE1ABE}"/>
    <dgm:cxn modelId="{F9D40DB2-72D1-B548-9AC0-0E803D5B952C}" type="presOf" srcId="{D1E85D2D-1BE1-1346-955E-4647DE65DB83}" destId="{549BFC92-BD1C-FB41-AD47-3F104BC542BF}" srcOrd="0" destOrd="0" presId="urn:microsoft.com/office/officeart/2005/8/layout/list1"/>
    <dgm:cxn modelId="{2E1FBDD3-7214-0A47-8331-1C6AE2775C16}" type="presOf" srcId="{5E1881A3-8E7D-D040-8BC9-144F27DEA187}" destId="{07D60EEB-7C7E-1C46-B2BE-D46A64105457}" srcOrd="0" destOrd="0" presId="urn:microsoft.com/office/officeart/2005/8/layout/list1"/>
    <dgm:cxn modelId="{2E2095D6-F135-754A-B30E-F210C468DE11}" srcId="{F14EEE9B-80AC-4146-B3D2-4FE59A7189F7}" destId="{0E38ECBC-5C06-454D-B8E2-38495D7AC558}" srcOrd="0" destOrd="0" parTransId="{FEC1AFFA-F5E4-EE44-A7C7-6CA72AE3B207}" sibTransId="{F2F34560-D49D-DF41-8F81-0255BC9AFFF2}"/>
    <dgm:cxn modelId="{26BBC0ED-E08C-ED4B-8FE9-A20DE150C841}" type="presOf" srcId="{5E1881A3-8E7D-D040-8BC9-144F27DEA187}" destId="{87E2E2BB-1C9E-F946-A78B-11A206B0BF34}" srcOrd="1" destOrd="0" presId="urn:microsoft.com/office/officeart/2005/8/layout/list1"/>
    <dgm:cxn modelId="{9B721FF0-9E36-E64B-8233-2B691E98456C}" srcId="{DB4941ED-8DDE-7041-B5BD-60C1B3FFA323}" destId="{D1E85D2D-1BE1-1346-955E-4647DE65DB83}" srcOrd="0" destOrd="0" parTransId="{67B9AB34-129A-434C-838C-B36DCA567E68}" sibTransId="{248B754A-DF9E-5B40-AAFE-8489FBA03D2A}"/>
    <dgm:cxn modelId="{392D2AF7-7619-484A-8255-0D0CE763D424}" srcId="{DB4941ED-8DDE-7041-B5BD-60C1B3FFA323}" destId="{5E1881A3-8E7D-D040-8BC9-144F27DEA187}" srcOrd="1" destOrd="0" parTransId="{F8C731D3-7F02-8C40-B0A7-E35C24BBC72B}" sibTransId="{2E8B3CC5-5D52-8942-88E6-7E71F1A52421}"/>
    <dgm:cxn modelId="{7BC9706A-42C9-724A-AC19-DDF321CC0112}" type="presParOf" srcId="{183889CB-797D-F745-8783-57AEC6C6B500}" destId="{01741153-08B6-8947-A2A7-D650EB333373}" srcOrd="0" destOrd="0" presId="urn:microsoft.com/office/officeart/2005/8/layout/list1"/>
    <dgm:cxn modelId="{54ECD608-44FE-5143-A137-53C19A7E7237}" type="presParOf" srcId="{01741153-08B6-8947-A2A7-D650EB333373}" destId="{549BFC92-BD1C-FB41-AD47-3F104BC542BF}" srcOrd="0" destOrd="0" presId="urn:microsoft.com/office/officeart/2005/8/layout/list1"/>
    <dgm:cxn modelId="{CEEA774A-3469-DE47-8643-7806726D6570}" type="presParOf" srcId="{01741153-08B6-8947-A2A7-D650EB333373}" destId="{BEB7025D-CB45-8C4E-A1DF-EC15C01CD7F4}" srcOrd="1" destOrd="0" presId="urn:microsoft.com/office/officeart/2005/8/layout/list1"/>
    <dgm:cxn modelId="{576C7E03-9ADA-E047-A558-DA2FB816D2D4}" type="presParOf" srcId="{183889CB-797D-F745-8783-57AEC6C6B500}" destId="{80E3B0CB-5ED1-BC47-96E0-68B4D9912E98}" srcOrd="1" destOrd="0" presId="urn:microsoft.com/office/officeart/2005/8/layout/list1"/>
    <dgm:cxn modelId="{A93D24A7-1942-F94A-9A26-EFA12CF65C9A}" type="presParOf" srcId="{183889CB-797D-F745-8783-57AEC6C6B500}" destId="{FA4A2AD7-77D6-E14E-A035-534D182889D5}" srcOrd="2" destOrd="0" presId="urn:microsoft.com/office/officeart/2005/8/layout/list1"/>
    <dgm:cxn modelId="{BE720A90-6D2D-0D4C-A2C2-7400C2A19CF8}" type="presParOf" srcId="{183889CB-797D-F745-8783-57AEC6C6B500}" destId="{2209C615-334E-AB4B-9484-9E0D292F9716}" srcOrd="3" destOrd="0" presId="urn:microsoft.com/office/officeart/2005/8/layout/list1"/>
    <dgm:cxn modelId="{A2AB24DF-9DA9-AD4F-9CCC-9A3A548FFD1C}" type="presParOf" srcId="{183889CB-797D-F745-8783-57AEC6C6B500}" destId="{32A2F067-0160-A343-B51A-9BDA75A4F644}" srcOrd="4" destOrd="0" presId="urn:microsoft.com/office/officeart/2005/8/layout/list1"/>
    <dgm:cxn modelId="{4E59E52D-F6E0-AD4E-8D8C-86AF5BC80160}" type="presParOf" srcId="{32A2F067-0160-A343-B51A-9BDA75A4F644}" destId="{07D60EEB-7C7E-1C46-B2BE-D46A64105457}" srcOrd="0" destOrd="0" presId="urn:microsoft.com/office/officeart/2005/8/layout/list1"/>
    <dgm:cxn modelId="{8DA35FF0-3534-3242-A93A-570452719877}" type="presParOf" srcId="{32A2F067-0160-A343-B51A-9BDA75A4F644}" destId="{87E2E2BB-1C9E-F946-A78B-11A206B0BF34}" srcOrd="1" destOrd="0" presId="urn:microsoft.com/office/officeart/2005/8/layout/list1"/>
    <dgm:cxn modelId="{2B2A4078-EF33-F74E-B216-2A2407986158}" type="presParOf" srcId="{183889CB-797D-F745-8783-57AEC6C6B500}" destId="{3B63AE31-9C8E-A648-8A97-904F34B984DA}" srcOrd="5" destOrd="0" presId="urn:microsoft.com/office/officeart/2005/8/layout/list1"/>
    <dgm:cxn modelId="{75992B75-98D8-D54E-9066-D52C40BF0495}" type="presParOf" srcId="{183889CB-797D-F745-8783-57AEC6C6B500}" destId="{F83FD7A1-3A37-A446-AF7F-2373763078FF}" srcOrd="6" destOrd="0" presId="urn:microsoft.com/office/officeart/2005/8/layout/list1"/>
    <dgm:cxn modelId="{0DE9420A-77D6-594F-80F2-F5BF8189B9E7}" type="presParOf" srcId="{183889CB-797D-F745-8783-57AEC6C6B500}" destId="{553F4093-6740-734A-91A6-C1EDF975EF55}" srcOrd="7" destOrd="0" presId="urn:microsoft.com/office/officeart/2005/8/layout/list1"/>
    <dgm:cxn modelId="{F1151A6A-1825-034F-90F1-429C88A941FD}" type="presParOf" srcId="{183889CB-797D-F745-8783-57AEC6C6B500}" destId="{252619C1-26B0-0B4A-9ADC-D94D83A2F6C6}" srcOrd="8" destOrd="0" presId="urn:microsoft.com/office/officeart/2005/8/layout/list1"/>
    <dgm:cxn modelId="{91E7A311-DB6D-CD44-8BE6-7E33BEFF7916}" type="presParOf" srcId="{252619C1-26B0-0B4A-9ADC-D94D83A2F6C6}" destId="{2EF7CA93-472A-D94C-AA78-47B1BF732EFB}" srcOrd="0" destOrd="0" presId="urn:microsoft.com/office/officeart/2005/8/layout/list1"/>
    <dgm:cxn modelId="{3B756E28-6EEF-0140-9176-9F966B9B68B3}" type="presParOf" srcId="{252619C1-26B0-0B4A-9ADC-D94D83A2F6C6}" destId="{7732912C-C472-EB43-B1DE-8860435AC31F}" srcOrd="1" destOrd="0" presId="urn:microsoft.com/office/officeart/2005/8/layout/list1"/>
    <dgm:cxn modelId="{AF15EA12-85A0-5849-B3F9-ECDB18A3B68E}" type="presParOf" srcId="{183889CB-797D-F745-8783-57AEC6C6B500}" destId="{84DA3019-6AE0-A849-91B4-E8DE3A64859C}" srcOrd="9" destOrd="0" presId="urn:microsoft.com/office/officeart/2005/8/layout/list1"/>
    <dgm:cxn modelId="{46CB33B9-9A5A-F847-9EC2-A6EB24AB19BA}" type="presParOf" srcId="{183889CB-797D-F745-8783-57AEC6C6B500}" destId="{D8750F0E-4348-1143-8D91-D562CF5F061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564F6B-73E1-8F4C-9E59-DF332E6BD8AD}" type="doc">
      <dgm:prSet loTypeId="urn:microsoft.com/office/officeart/2005/8/layout/venn1" loCatId="hierarchy" qsTypeId="urn:microsoft.com/office/officeart/2005/8/quickstyle/simple1" qsCatId="simple" csTypeId="urn:microsoft.com/office/officeart/2005/8/colors/colorful4" csCatId="colorful"/>
      <dgm:spPr/>
      <dgm:t>
        <a:bodyPr/>
        <a:lstStyle/>
        <a:p>
          <a:endParaRPr lang="en-US"/>
        </a:p>
      </dgm:t>
    </dgm:pt>
    <dgm:pt modelId="{7C020145-8678-024D-8B07-2B97F1E585FF}">
      <dgm:prSet custT="1"/>
      <dgm:spPr/>
      <dgm:t>
        <a:bodyPr/>
        <a:lstStyle/>
        <a:p>
          <a:r>
            <a:rPr lang="en-US" sz="1000" b="1" dirty="0"/>
            <a:t>Communication security: </a:t>
          </a:r>
          <a:endParaRPr lang="en-US" sz="1000" dirty="0"/>
        </a:p>
      </dgm:t>
    </dgm:pt>
    <dgm:pt modelId="{E190F37B-8B74-3F4C-B09A-F2C5557A1F17}" type="parTrans" cxnId="{11F51CDF-7F43-684D-BB6A-B0FB7CD14322}">
      <dgm:prSet/>
      <dgm:spPr/>
      <dgm:t>
        <a:bodyPr/>
        <a:lstStyle/>
        <a:p>
          <a:endParaRPr lang="en-US"/>
        </a:p>
      </dgm:t>
    </dgm:pt>
    <dgm:pt modelId="{6A9D4A83-7B89-184E-BC22-600B0E1F8800}" type="sibTrans" cxnId="{11F51CDF-7F43-684D-BB6A-B0FB7CD14322}">
      <dgm:prSet/>
      <dgm:spPr/>
      <dgm:t>
        <a:bodyPr/>
        <a:lstStyle/>
        <a:p>
          <a:endParaRPr lang="en-US"/>
        </a:p>
      </dgm:t>
    </dgm:pt>
    <dgm:pt modelId="{0CFF39AA-020C-7441-9B46-7D5B84579281}">
      <dgm:prSet custT="1"/>
      <dgm:spPr/>
      <dgm:t>
        <a:bodyPr/>
        <a:lstStyle/>
        <a:p>
          <a:r>
            <a:rPr lang="en-US" sz="800" dirty="0"/>
            <a:t>Secure, trusted, and privacy-protected communication capability is required so that unauthorized access to the content of data can be prohibited, integrity of data can be guaranteed, and privacy-related content of data can be protected during data transmission or transfer in IoT</a:t>
          </a:r>
        </a:p>
      </dgm:t>
    </dgm:pt>
    <dgm:pt modelId="{58A1DF3D-1FF4-AF4E-BA2F-9906D0D57FF7}" type="parTrans" cxnId="{75D48305-FCDB-2845-8884-76EA429547E4}">
      <dgm:prSet/>
      <dgm:spPr/>
      <dgm:t>
        <a:bodyPr/>
        <a:lstStyle/>
        <a:p>
          <a:endParaRPr lang="en-US"/>
        </a:p>
      </dgm:t>
    </dgm:pt>
    <dgm:pt modelId="{F0FC34F2-FD8F-7946-B838-3CF51799C7E9}" type="sibTrans" cxnId="{75D48305-FCDB-2845-8884-76EA429547E4}">
      <dgm:prSet/>
      <dgm:spPr/>
      <dgm:t>
        <a:bodyPr/>
        <a:lstStyle/>
        <a:p>
          <a:endParaRPr lang="en-US"/>
        </a:p>
      </dgm:t>
    </dgm:pt>
    <dgm:pt modelId="{B8E216FE-6CE0-7A4F-896F-6CCB356407C4}">
      <dgm:prSet custT="1"/>
      <dgm:spPr/>
      <dgm:t>
        <a:bodyPr/>
        <a:lstStyle/>
        <a:p>
          <a:r>
            <a:rPr lang="en-US" sz="1000" b="1"/>
            <a:t>Data management security:</a:t>
          </a:r>
          <a:endParaRPr lang="en-US" sz="1000"/>
        </a:p>
      </dgm:t>
    </dgm:pt>
    <dgm:pt modelId="{853E2334-6FBD-544E-ABD7-5E24884D2DCC}" type="parTrans" cxnId="{87314A72-3CCB-8746-BA1F-E55F5A53C148}">
      <dgm:prSet/>
      <dgm:spPr/>
      <dgm:t>
        <a:bodyPr/>
        <a:lstStyle/>
        <a:p>
          <a:endParaRPr lang="en-US"/>
        </a:p>
      </dgm:t>
    </dgm:pt>
    <dgm:pt modelId="{7483D81A-7883-1B49-88C3-B44A950F3399}" type="sibTrans" cxnId="{87314A72-3CCB-8746-BA1F-E55F5A53C148}">
      <dgm:prSet/>
      <dgm:spPr/>
      <dgm:t>
        <a:bodyPr/>
        <a:lstStyle/>
        <a:p>
          <a:endParaRPr lang="en-US"/>
        </a:p>
      </dgm:t>
    </dgm:pt>
    <dgm:pt modelId="{EC5C5C4F-EBED-E845-948A-2E4A8B51C2A4}">
      <dgm:prSet custT="1"/>
      <dgm:spPr/>
      <dgm:t>
        <a:bodyPr/>
        <a:lstStyle/>
        <a:p>
          <a:r>
            <a:rPr lang="en-US" sz="800" dirty="0"/>
            <a:t>Secure, trusted, and privacy-protected data management capability is required so that unauthorized access to the content of data can be prohibited, integrity of data can be guaranteed, and privacy-related content of data can be protected when storing or processing data in IoT</a:t>
          </a:r>
        </a:p>
      </dgm:t>
    </dgm:pt>
    <dgm:pt modelId="{55016627-9059-1649-B716-1FFB7B254927}" type="parTrans" cxnId="{23213F76-D1BA-7341-98FD-A72C6B5112D3}">
      <dgm:prSet/>
      <dgm:spPr/>
      <dgm:t>
        <a:bodyPr/>
        <a:lstStyle/>
        <a:p>
          <a:endParaRPr lang="en-US"/>
        </a:p>
      </dgm:t>
    </dgm:pt>
    <dgm:pt modelId="{77AB1254-9612-004C-B4E6-8DE4C370B4A6}" type="sibTrans" cxnId="{23213F76-D1BA-7341-98FD-A72C6B5112D3}">
      <dgm:prSet/>
      <dgm:spPr/>
      <dgm:t>
        <a:bodyPr/>
        <a:lstStyle/>
        <a:p>
          <a:endParaRPr lang="en-US"/>
        </a:p>
      </dgm:t>
    </dgm:pt>
    <dgm:pt modelId="{FDBA9E49-9F1C-CC49-8A5C-19310DF7D57F}">
      <dgm:prSet custT="1"/>
      <dgm:spPr/>
      <dgm:t>
        <a:bodyPr/>
        <a:lstStyle/>
        <a:p>
          <a:r>
            <a:rPr lang="en-US" sz="1000" b="1"/>
            <a:t>Service provision security: </a:t>
          </a:r>
          <a:endParaRPr lang="en-US" sz="1000"/>
        </a:p>
      </dgm:t>
    </dgm:pt>
    <dgm:pt modelId="{DD4D05BF-8B70-EA47-9F21-883EC539EC14}" type="parTrans" cxnId="{BD9F5BCC-94E3-1448-AFFE-A2F546AF3437}">
      <dgm:prSet/>
      <dgm:spPr/>
      <dgm:t>
        <a:bodyPr/>
        <a:lstStyle/>
        <a:p>
          <a:endParaRPr lang="en-US"/>
        </a:p>
      </dgm:t>
    </dgm:pt>
    <dgm:pt modelId="{03579C7F-77BB-614D-8469-EFC936CB12FD}" type="sibTrans" cxnId="{BD9F5BCC-94E3-1448-AFFE-A2F546AF3437}">
      <dgm:prSet/>
      <dgm:spPr/>
      <dgm:t>
        <a:bodyPr/>
        <a:lstStyle/>
        <a:p>
          <a:endParaRPr lang="en-US"/>
        </a:p>
      </dgm:t>
    </dgm:pt>
    <dgm:pt modelId="{29E2B327-F4AF-D74F-ADFB-322ACC5BEF5E}">
      <dgm:prSet custT="1"/>
      <dgm:spPr/>
      <dgm:t>
        <a:bodyPr/>
        <a:lstStyle/>
        <a:p>
          <a:r>
            <a:rPr lang="en-US" sz="800" dirty="0"/>
            <a:t>Secure, trusted, and privacy-protected service provision capability is required, so that unauthorized access to service and fraudulent service provision can be prohibited and privacy information related to IoT users can be protected</a:t>
          </a:r>
        </a:p>
      </dgm:t>
    </dgm:pt>
    <dgm:pt modelId="{E70C637A-1C6A-534C-A087-2CCD8CF23219}" type="parTrans" cxnId="{4B06E9D8-D8EB-994A-A0B6-E85720DC8344}">
      <dgm:prSet/>
      <dgm:spPr/>
      <dgm:t>
        <a:bodyPr/>
        <a:lstStyle/>
        <a:p>
          <a:endParaRPr lang="en-US"/>
        </a:p>
      </dgm:t>
    </dgm:pt>
    <dgm:pt modelId="{89B8D09C-8147-514F-949E-9E517C79B724}" type="sibTrans" cxnId="{4B06E9D8-D8EB-994A-A0B6-E85720DC8344}">
      <dgm:prSet/>
      <dgm:spPr/>
      <dgm:t>
        <a:bodyPr/>
        <a:lstStyle/>
        <a:p>
          <a:endParaRPr lang="en-US"/>
        </a:p>
      </dgm:t>
    </dgm:pt>
    <dgm:pt modelId="{0D991C2A-468A-DC4A-BA25-6E4022DDB3B7}">
      <dgm:prSet custT="1"/>
      <dgm:spPr/>
      <dgm:t>
        <a:bodyPr/>
        <a:lstStyle/>
        <a:p>
          <a:r>
            <a:rPr lang="en-US" sz="1000" b="1"/>
            <a:t>Integration of security policies and techniques: </a:t>
          </a:r>
          <a:endParaRPr lang="en-US" sz="1000"/>
        </a:p>
      </dgm:t>
    </dgm:pt>
    <dgm:pt modelId="{CABA2EDE-00AD-B64A-981A-A0B39E85CD72}" type="parTrans" cxnId="{E7E59131-1D01-8D4D-8B18-5DFB487FCD70}">
      <dgm:prSet/>
      <dgm:spPr/>
      <dgm:t>
        <a:bodyPr/>
        <a:lstStyle/>
        <a:p>
          <a:endParaRPr lang="en-US"/>
        </a:p>
      </dgm:t>
    </dgm:pt>
    <dgm:pt modelId="{79A215AD-33E1-4D49-AB29-C2BFC80F72FF}" type="sibTrans" cxnId="{E7E59131-1D01-8D4D-8B18-5DFB487FCD70}">
      <dgm:prSet/>
      <dgm:spPr/>
      <dgm:t>
        <a:bodyPr/>
        <a:lstStyle/>
        <a:p>
          <a:endParaRPr lang="en-US"/>
        </a:p>
      </dgm:t>
    </dgm:pt>
    <dgm:pt modelId="{E8290FB5-BAC1-7E44-BBE9-A34DE93E0858}">
      <dgm:prSet custT="1"/>
      <dgm:spPr/>
      <dgm:t>
        <a:bodyPr/>
        <a:lstStyle/>
        <a:p>
          <a:r>
            <a:rPr lang="en-US" sz="800" dirty="0"/>
            <a:t>The ability to integrate different security policies and techniques is required to ensure a consistent security control over the variety of devices and user networks in IoT</a:t>
          </a:r>
        </a:p>
      </dgm:t>
    </dgm:pt>
    <dgm:pt modelId="{36A39CAC-56A9-8741-8A78-EB22F466F8C5}" type="parTrans" cxnId="{F73DEFEC-363C-164F-AB9B-12C292C2C360}">
      <dgm:prSet/>
      <dgm:spPr/>
      <dgm:t>
        <a:bodyPr/>
        <a:lstStyle/>
        <a:p>
          <a:endParaRPr lang="en-US"/>
        </a:p>
      </dgm:t>
    </dgm:pt>
    <dgm:pt modelId="{C55693FE-BEF2-9542-87D2-03B8647C7B0E}" type="sibTrans" cxnId="{F73DEFEC-363C-164F-AB9B-12C292C2C360}">
      <dgm:prSet/>
      <dgm:spPr/>
      <dgm:t>
        <a:bodyPr/>
        <a:lstStyle/>
        <a:p>
          <a:endParaRPr lang="en-US"/>
        </a:p>
      </dgm:t>
    </dgm:pt>
    <dgm:pt modelId="{91AAE8C6-EB16-494F-879B-0A7C10D30D6C}">
      <dgm:prSet custT="1"/>
      <dgm:spPr/>
      <dgm:t>
        <a:bodyPr/>
        <a:lstStyle/>
        <a:p>
          <a:r>
            <a:rPr lang="en-US" sz="1000" b="1" dirty="0"/>
            <a:t>Mutual authentication and authorization:</a:t>
          </a:r>
          <a:endParaRPr lang="en-US" sz="1000" dirty="0"/>
        </a:p>
      </dgm:t>
    </dgm:pt>
    <dgm:pt modelId="{CC5A86ED-C18A-5642-8FBD-C505D4606AA8}" type="parTrans" cxnId="{DBE921F9-38C2-9441-A6A6-AFCAB1239C02}">
      <dgm:prSet/>
      <dgm:spPr/>
      <dgm:t>
        <a:bodyPr/>
        <a:lstStyle/>
        <a:p>
          <a:endParaRPr lang="en-US"/>
        </a:p>
      </dgm:t>
    </dgm:pt>
    <dgm:pt modelId="{297467A2-6348-D343-80F7-13DD9C88C944}" type="sibTrans" cxnId="{DBE921F9-38C2-9441-A6A6-AFCAB1239C02}">
      <dgm:prSet/>
      <dgm:spPr/>
      <dgm:t>
        <a:bodyPr/>
        <a:lstStyle/>
        <a:p>
          <a:endParaRPr lang="en-US"/>
        </a:p>
      </dgm:t>
    </dgm:pt>
    <dgm:pt modelId="{17B3E13A-D673-AF47-AB60-B861C19E509C}">
      <dgm:prSet custT="1"/>
      <dgm:spPr/>
      <dgm:t>
        <a:bodyPr/>
        <a:lstStyle/>
        <a:p>
          <a:r>
            <a:rPr lang="en-US" sz="800" dirty="0"/>
            <a:t>Before a device can access the IoT, mutual authentication and authorization between the device and IoT is required to be performed according to predefined security policies</a:t>
          </a:r>
        </a:p>
      </dgm:t>
    </dgm:pt>
    <dgm:pt modelId="{755CE525-5CEA-2C40-8CB1-626DD561D5A3}" type="parTrans" cxnId="{B1BE08EC-A3A1-BA4A-ABD3-9A102A2EF16F}">
      <dgm:prSet/>
      <dgm:spPr/>
      <dgm:t>
        <a:bodyPr/>
        <a:lstStyle/>
        <a:p>
          <a:endParaRPr lang="en-US"/>
        </a:p>
      </dgm:t>
    </dgm:pt>
    <dgm:pt modelId="{A63F7C6E-EC45-8648-A0E0-3DB122BBAE59}" type="sibTrans" cxnId="{B1BE08EC-A3A1-BA4A-ABD3-9A102A2EF16F}">
      <dgm:prSet/>
      <dgm:spPr/>
      <dgm:t>
        <a:bodyPr/>
        <a:lstStyle/>
        <a:p>
          <a:endParaRPr lang="en-US"/>
        </a:p>
      </dgm:t>
    </dgm:pt>
    <dgm:pt modelId="{6579FE7D-C668-964A-A924-087111F36370}">
      <dgm:prSet custT="1"/>
      <dgm:spPr/>
      <dgm:t>
        <a:bodyPr/>
        <a:lstStyle/>
        <a:p>
          <a:r>
            <a:rPr lang="en-US" sz="1000" b="1"/>
            <a:t>Security audit: </a:t>
          </a:r>
          <a:endParaRPr lang="en-US" sz="1000"/>
        </a:p>
      </dgm:t>
    </dgm:pt>
    <dgm:pt modelId="{6BFFEBDA-A4A4-2B4E-A6B9-9D175ADBB577}" type="parTrans" cxnId="{419710E4-CC8D-FD40-A6F5-D909663006CB}">
      <dgm:prSet/>
      <dgm:spPr/>
      <dgm:t>
        <a:bodyPr/>
        <a:lstStyle/>
        <a:p>
          <a:endParaRPr lang="en-US"/>
        </a:p>
      </dgm:t>
    </dgm:pt>
    <dgm:pt modelId="{01C5E94D-233E-A744-8A40-448B49EF45EC}" type="sibTrans" cxnId="{419710E4-CC8D-FD40-A6F5-D909663006CB}">
      <dgm:prSet/>
      <dgm:spPr/>
      <dgm:t>
        <a:bodyPr/>
        <a:lstStyle/>
        <a:p>
          <a:endParaRPr lang="en-US"/>
        </a:p>
      </dgm:t>
    </dgm:pt>
    <dgm:pt modelId="{22934C0A-80E1-3E4E-8053-B1C6FE7A0965}">
      <dgm:prSet custT="1"/>
      <dgm:spPr/>
      <dgm:t>
        <a:bodyPr/>
        <a:lstStyle/>
        <a:p>
          <a:r>
            <a:rPr lang="en-US" sz="800" dirty="0"/>
            <a:t>Security audit is required to be supported in IoT. Any data access or attempt to access IoT applications are required to be fully transparent, traceable, and reproducible according to appropriate regulation and laws</a:t>
          </a:r>
        </a:p>
      </dgm:t>
    </dgm:pt>
    <dgm:pt modelId="{6D390E1E-A07C-F341-8298-B42C155D9A73}" type="parTrans" cxnId="{875886E8-7AF4-E944-9058-920369165620}">
      <dgm:prSet/>
      <dgm:spPr/>
      <dgm:t>
        <a:bodyPr/>
        <a:lstStyle/>
        <a:p>
          <a:endParaRPr lang="en-US"/>
        </a:p>
      </dgm:t>
    </dgm:pt>
    <dgm:pt modelId="{D3FFE1DC-51CA-034F-AD7B-56E0ED9B20AF}" type="sibTrans" cxnId="{875886E8-7AF4-E944-9058-920369165620}">
      <dgm:prSet/>
      <dgm:spPr/>
      <dgm:t>
        <a:bodyPr/>
        <a:lstStyle/>
        <a:p>
          <a:endParaRPr lang="en-US"/>
        </a:p>
      </dgm:t>
    </dgm:pt>
    <dgm:pt modelId="{B35CBA9B-4942-8840-AAB9-6FCF8F2CAE8D}" type="pres">
      <dgm:prSet presAssocID="{60564F6B-73E1-8F4C-9E59-DF332E6BD8AD}" presName="compositeShape" presStyleCnt="0">
        <dgm:presLayoutVars>
          <dgm:chMax val="7"/>
          <dgm:dir/>
          <dgm:resizeHandles val="exact"/>
        </dgm:presLayoutVars>
      </dgm:prSet>
      <dgm:spPr/>
    </dgm:pt>
    <dgm:pt modelId="{17E010E1-8F27-CB47-A142-2DA82B2D833E}" type="pres">
      <dgm:prSet presAssocID="{7C020145-8678-024D-8B07-2B97F1E585FF}" presName="circ1" presStyleLbl="vennNode1" presStyleIdx="0" presStyleCnt="6"/>
      <dgm:spPr/>
    </dgm:pt>
    <dgm:pt modelId="{62A99D11-C57B-F542-819B-C248C94E550F}" type="pres">
      <dgm:prSet presAssocID="{7C020145-8678-024D-8B07-2B97F1E585FF}" presName="circ1Tx" presStyleLbl="revTx" presStyleIdx="0" presStyleCnt="0">
        <dgm:presLayoutVars>
          <dgm:chMax val="0"/>
          <dgm:chPref val="0"/>
          <dgm:bulletEnabled val="1"/>
        </dgm:presLayoutVars>
      </dgm:prSet>
      <dgm:spPr/>
    </dgm:pt>
    <dgm:pt modelId="{083167AA-6343-BD49-BB6E-993E8C40589C}" type="pres">
      <dgm:prSet presAssocID="{B8E216FE-6CE0-7A4F-896F-6CCB356407C4}" presName="circ2" presStyleLbl="vennNode1" presStyleIdx="1" presStyleCnt="6"/>
      <dgm:spPr/>
    </dgm:pt>
    <dgm:pt modelId="{EEEA53D1-C017-8F49-A53E-99D326D49FA8}" type="pres">
      <dgm:prSet presAssocID="{B8E216FE-6CE0-7A4F-896F-6CCB356407C4}" presName="circ2Tx" presStyleLbl="revTx" presStyleIdx="0" presStyleCnt="0">
        <dgm:presLayoutVars>
          <dgm:chMax val="0"/>
          <dgm:chPref val="0"/>
          <dgm:bulletEnabled val="1"/>
        </dgm:presLayoutVars>
      </dgm:prSet>
      <dgm:spPr/>
    </dgm:pt>
    <dgm:pt modelId="{EBCCA3D0-DE1A-D845-9595-65E1BE9A043A}" type="pres">
      <dgm:prSet presAssocID="{FDBA9E49-9F1C-CC49-8A5C-19310DF7D57F}" presName="circ3" presStyleLbl="vennNode1" presStyleIdx="2" presStyleCnt="6"/>
      <dgm:spPr/>
    </dgm:pt>
    <dgm:pt modelId="{7B46D48A-6EB4-F44F-A788-5A06423E482B}" type="pres">
      <dgm:prSet presAssocID="{FDBA9E49-9F1C-CC49-8A5C-19310DF7D57F}" presName="circ3Tx" presStyleLbl="revTx" presStyleIdx="0" presStyleCnt="0">
        <dgm:presLayoutVars>
          <dgm:chMax val="0"/>
          <dgm:chPref val="0"/>
          <dgm:bulletEnabled val="1"/>
        </dgm:presLayoutVars>
      </dgm:prSet>
      <dgm:spPr/>
    </dgm:pt>
    <dgm:pt modelId="{7708F7C5-413E-FE4E-B082-66050852C1AB}" type="pres">
      <dgm:prSet presAssocID="{0D991C2A-468A-DC4A-BA25-6E4022DDB3B7}" presName="circ4" presStyleLbl="vennNode1" presStyleIdx="3" presStyleCnt="6"/>
      <dgm:spPr/>
    </dgm:pt>
    <dgm:pt modelId="{06744630-51DC-764C-800E-7203C3CD0E1A}" type="pres">
      <dgm:prSet presAssocID="{0D991C2A-468A-DC4A-BA25-6E4022DDB3B7}" presName="circ4Tx" presStyleLbl="revTx" presStyleIdx="0" presStyleCnt="0">
        <dgm:presLayoutVars>
          <dgm:chMax val="0"/>
          <dgm:chPref val="0"/>
          <dgm:bulletEnabled val="1"/>
        </dgm:presLayoutVars>
      </dgm:prSet>
      <dgm:spPr/>
    </dgm:pt>
    <dgm:pt modelId="{410293C2-379C-8D4A-AE9C-A1ED0D5EF42D}" type="pres">
      <dgm:prSet presAssocID="{91AAE8C6-EB16-494F-879B-0A7C10D30D6C}" presName="circ5" presStyleLbl="vennNode1" presStyleIdx="4" presStyleCnt="6"/>
      <dgm:spPr/>
    </dgm:pt>
    <dgm:pt modelId="{0B723E18-60E5-344C-B84D-63EB26FDF11D}" type="pres">
      <dgm:prSet presAssocID="{91AAE8C6-EB16-494F-879B-0A7C10D30D6C}" presName="circ5Tx" presStyleLbl="revTx" presStyleIdx="0" presStyleCnt="0">
        <dgm:presLayoutVars>
          <dgm:chMax val="0"/>
          <dgm:chPref val="0"/>
          <dgm:bulletEnabled val="1"/>
        </dgm:presLayoutVars>
      </dgm:prSet>
      <dgm:spPr/>
    </dgm:pt>
    <dgm:pt modelId="{6755D136-2D39-7340-9577-4CD55738650D}" type="pres">
      <dgm:prSet presAssocID="{6579FE7D-C668-964A-A924-087111F36370}" presName="circ6" presStyleLbl="vennNode1" presStyleIdx="5" presStyleCnt="6"/>
      <dgm:spPr/>
    </dgm:pt>
    <dgm:pt modelId="{D64642DF-1253-D249-A6C1-85E6825FF5EF}" type="pres">
      <dgm:prSet presAssocID="{6579FE7D-C668-964A-A924-087111F36370}" presName="circ6Tx" presStyleLbl="revTx" presStyleIdx="0" presStyleCnt="0">
        <dgm:presLayoutVars>
          <dgm:chMax val="0"/>
          <dgm:chPref val="0"/>
          <dgm:bulletEnabled val="1"/>
        </dgm:presLayoutVars>
      </dgm:prSet>
      <dgm:spPr/>
    </dgm:pt>
  </dgm:ptLst>
  <dgm:cxnLst>
    <dgm:cxn modelId="{75D48305-FCDB-2845-8884-76EA429547E4}" srcId="{7C020145-8678-024D-8B07-2B97F1E585FF}" destId="{0CFF39AA-020C-7441-9B46-7D5B84579281}" srcOrd="0" destOrd="0" parTransId="{58A1DF3D-1FF4-AF4E-BA2F-9906D0D57FF7}" sibTransId="{F0FC34F2-FD8F-7946-B838-3CF51799C7E9}"/>
    <dgm:cxn modelId="{D242A70D-CA54-7E4F-9CFC-4563E8BBEF80}" type="presOf" srcId="{17B3E13A-D673-AF47-AB60-B861C19E509C}" destId="{0B723E18-60E5-344C-B84D-63EB26FDF11D}" srcOrd="0" destOrd="1" presId="urn:microsoft.com/office/officeart/2005/8/layout/venn1"/>
    <dgm:cxn modelId="{E7E59131-1D01-8D4D-8B18-5DFB487FCD70}" srcId="{60564F6B-73E1-8F4C-9E59-DF332E6BD8AD}" destId="{0D991C2A-468A-DC4A-BA25-6E4022DDB3B7}" srcOrd="3" destOrd="0" parTransId="{CABA2EDE-00AD-B64A-981A-A0B39E85CD72}" sibTransId="{79A215AD-33E1-4D49-AB29-C2BFC80F72FF}"/>
    <dgm:cxn modelId="{76B30E34-6C8C-1346-9B23-9E5C94FF705F}" type="presOf" srcId="{91AAE8C6-EB16-494F-879B-0A7C10D30D6C}" destId="{0B723E18-60E5-344C-B84D-63EB26FDF11D}" srcOrd="0" destOrd="0" presId="urn:microsoft.com/office/officeart/2005/8/layout/venn1"/>
    <dgm:cxn modelId="{EDAC0A6A-6273-1141-A077-9CEDBB939D20}" type="presOf" srcId="{FDBA9E49-9F1C-CC49-8A5C-19310DF7D57F}" destId="{7B46D48A-6EB4-F44F-A788-5A06423E482B}" srcOrd="0" destOrd="0" presId="urn:microsoft.com/office/officeart/2005/8/layout/venn1"/>
    <dgm:cxn modelId="{6B00A86F-5ECB-0641-A962-8CC782CBAA9E}" type="presOf" srcId="{6579FE7D-C668-964A-A924-087111F36370}" destId="{D64642DF-1253-D249-A6C1-85E6825FF5EF}" srcOrd="0" destOrd="0" presId="urn:microsoft.com/office/officeart/2005/8/layout/venn1"/>
    <dgm:cxn modelId="{87314A72-3CCB-8746-BA1F-E55F5A53C148}" srcId="{60564F6B-73E1-8F4C-9E59-DF332E6BD8AD}" destId="{B8E216FE-6CE0-7A4F-896F-6CCB356407C4}" srcOrd="1" destOrd="0" parTransId="{853E2334-6FBD-544E-ABD7-5E24884D2DCC}" sibTransId="{7483D81A-7883-1B49-88C3-B44A950F3399}"/>
    <dgm:cxn modelId="{88837272-0F33-4B40-A904-AC09317F1FE6}" type="presOf" srcId="{22934C0A-80E1-3E4E-8053-B1C6FE7A0965}" destId="{D64642DF-1253-D249-A6C1-85E6825FF5EF}" srcOrd="0" destOrd="1" presId="urn:microsoft.com/office/officeart/2005/8/layout/venn1"/>
    <dgm:cxn modelId="{23213F76-D1BA-7341-98FD-A72C6B5112D3}" srcId="{B8E216FE-6CE0-7A4F-896F-6CCB356407C4}" destId="{EC5C5C4F-EBED-E845-948A-2E4A8B51C2A4}" srcOrd="0" destOrd="0" parTransId="{55016627-9059-1649-B716-1FFB7B254927}" sibTransId="{77AB1254-9612-004C-B4E6-8DE4C370B4A6}"/>
    <dgm:cxn modelId="{71343877-5165-CA41-81A9-54D03A80653E}" type="presOf" srcId="{E8290FB5-BAC1-7E44-BBE9-A34DE93E0858}" destId="{06744630-51DC-764C-800E-7203C3CD0E1A}" srcOrd="0" destOrd="1" presId="urn:microsoft.com/office/officeart/2005/8/layout/venn1"/>
    <dgm:cxn modelId="{4CDBBA8F-6F85-8B42-AC88-43CC530E3FCE}" type="presOf" srcId="{60564F6B-73E1-8F4C-9E59-DF332E6BD8AD}" destId="{B35CBA9B-4942-8840-AAB9-6FCF8F2CAE8D}" srcOrd="0" destOrd="0" presId="urn:microsoft.com/office/officeart/2005/8/layout/venn1"/>
    <dgm:cxn modelId="{CC9615A7-A7A8-DD48-BE5B-4775FCA44B57}" type="presOf" srcId="{0CFF39AA-020C-7441-9B46-7D5B84579281}" destId="{62A99D11-C57B-F542-819B-C248C94E550F}" srcOrd="0" destOrd="1" presId="urn:microsoft.com/office/officeart/2005/8/layout/venn1"/>
    <dgm:cxn modelId="{E9EBD8AA-D87A-754D-BA5E-AAF365607E5A}" type="presOf" srcId="{0D991C2A-468A-DC4A-BA25-6E4022DDB3B7}" destId="{06744630-51DC-764C-800E-7203C3CD0E1A}" srcOrd="0" destOrd="0" presId="urn:microsoft.com/office/officeart/2005/8/layout/venn1"/>
    <dgm:cxn modelId="{BD9F5BCC-94E3-1448-AFFE-A2F546AF3437}" srcId="{60564F6B-73E1-8F4C-9E59-DF332E6BD8AD}" destId="{FDBA9E49-9F1C-CC49-8A5C-19310DF7D57F}" srcOrd="2" destOrd="0" parTransId="{DD4D05BF-8B70-EA47-9F21-883EC539EC14}" sibTransId="{03579C7F-77BB-614D-8469-EFC936CB12FD}"/>
    <dgm:cxn modelId="{6CDCA2CC-B517-C347-AA6B-BC5CC0F06B8E}" type="presOf" srcId="{29E2B327-F4AF-D74F-ADFB-322ACC5BEF5E}" destId="{7B46D48A-6EB4-F44F-A788-5A06423E482B}" srcOrd="0" destOrd="1" presId="urn:microsoft.com/office/officeart/2005/8/layout/venn1"/>
    <dgm:cxn modelId="{3C61BDD4-2CDD-0C4A-BA24-0C7DAD56E256}" type="presOf" srcId="{EC5C5C4F-EBED-E845-948A-2E4A8B51C2A4}" destId="{EEEA53D1-C017-8F49-A53E-99D326D49FA8}" srcOrd="0" destOrd="1" presId="urn:microsoft.com/office/officeart/2005/8/layout/venn1"/>
    <dgm:cxn modelId="{4B06E9D8-D8EB-994A-A0B6-E85720DC8344}" srcId="{FDBA9E49-9F1C-CC49-8A5C-19310DF7D57F}" destId="{29E2B327-F4AF-D74F-ADFB-322ACC5BEF5E}" srcOrd="0" destOrd="0" parTransId="{E70C637A-1C6A-534C-A087-2CCD8CF23219}" sibTransId="{89B8D09C-8147-514F-949E-9E517C79B724}"/>
    <dgm:cxn modelId="{996F19DA-AD3D-CD41-B150-3FE206580C57}" type="presOf" srcId="{7C020145-8678-024D-8B07-2B97F1E585FF}" destId="{62A99D11-C57B-F542-819B-C248C94E550F}" srcOrd="0" destOrd="0" presId="urn:microsoft.com/office/officeart/2005/8/layout/venn1"/>
    <dgm:cxn modelId="{11F51CDF-7F43-684D-BB6A-B0FB7CD14322}" srcId="{60564F6B-73E1-8F4C-9E59-DF332E6BD8AD}" destId="{7C020145-8678-024D-8B07-2B97F1E585FF}" srcOrd="0" destOrd="0" parTransId="{E190F37B-8B74-3F4C-B09A-F2C5557A1F17}" sibTransId="{6A9D4A83-7B89-184E-BC22-600B0E1F8800}"/>
    <dgm:cxn modelId="{419710E4-CC8D-FD40-A6F5-D909663006CB}" srcId="{60564F6B-73E1-8F4C-9E59-DF332E6BD8AD}" destId="{6579FE7D-C668-964A-A924-087111F36370}" srcOrd="5" destOrd="0" parTransId="{6BFFEBDA-A4A4-2B4E-A6B9-9D175ADBB577}" sibTransId="{01C5E94D-233E-A744-8A40-448B49EF45EC}"/>
    <dgm:cxn modelId="{875886E8-7AF4-E944-9058-920369165620}" srcId="{6579FE7D-C668-964A-A924-087111F36370}" destId="{22934C0A-80E1-3E4E-8053-B1C6FE7A0965}" srcOrd="0" destOrd="0" parTransId="{6D390E1E-A07C-F341-8298-B42C155D9A73}" sibTransId="{D3FFE1DC-51CA-034F-AD7B-56E0ED9B20AF}"/>
    <dgm:cxn modelId="{B1BE08EC-A3A1-BA4A-ABD3-9A102A2EF16F}" srcId="{91AAE8C6-EB16-494F-879B-0A7C10D30D6C}" destId="{17B3E13A-D673-AF47-AB60-B861C19E509C}" srcOrd="0" destOrd="0" parTransId="{755CE525-5CEA-2C40-8CB1-626DD561D5A3}" sibTransId="{A63F7C6E-EC45-8648-A0E0-3DB122BBAE59}"/>
    <dgm:cxn modelId="{F73DEFEC-363C-164F-AB9B-12C292C2C360}" srcId="{0D991C2A-468A-DC4A-BA25-6E4022DDB3B7}" destId="{E8290FB5-BAC1-7E44-BBE9-A34DE93E0858}" srcOrd="0" destOrd="0" parTransId="{36A39CAC-56A9-8741-8A78-EB22F466F8C5}" sibTransId="{C55693FE-BEF2-9542-87D2-03B8647C7B0E}"/>
    <dgm:cxn modelId="{DBE921F9-38C2-9441-A6A6-AFCAB1239C02}" srcId="{60564F6B-73E1-8F4C-9E59-DF332E6BD8AD}" destId="{91AAE8C6-EB16-494F-879B-0A7C10D30D6C}" srcOrd="4" destOrd="0" parTransId="{CC5A86ED-C18A-5642-8FBD-C505D4606AA8}" sibTransId="{297467A2-6348-D343-80F7-13DD9C88C944}"/>
    <dgm:cxn modelId="{1B6CB9F9-0A2A-D649-9B60-BFF61CE2FE45}" type="presOf" srcId="{B8E216FE-6CE0-7A4F-896F-6CCB356407C4}" destId="{EEEA53D1-C017-8F49-A53E-99D326D49FA8}" srcOrd="0" destOrd="0" presId="urn:microsoft.com/office/officeart/2005/8/layout/venn1"/>
    <dgm:cxn modelId="{2ECAA72E-7AC5-B945-BB45-64538025FEAA}" type="presParOf" srcId="{B35CBA9B-4942-8840-AAB9-6FCF8F2CAE8D}" destId="{17E010E1-8F27-CB47-A142-2DA82B2D833E}" srcOrd="0" destOrd="0" presId="urn:microsoft.com/office/officeart/2005/8/layout/venn1"/>
    <dgm:cxn modelId="{19A9E139-D8BD-7B4A-A01E-DC5E6720EBAB}" type="presParOf" srcId="{B35CBA9B-4942-8840-AAB9-6FCF8F2CAE8D}" destId="{62A99D11-C57B-F542-819B-C248C94E550F}" srcOrd="1" destOrd="0" presId="urn:microsoft.com/office/officeart/2005/8/layout/venn1"/>
    <dgm:cxn modelId="{5CF7DA02-78E2-AC49-BD53-6B14001E3A4B}" type="presParOf" srcId="{B35CBA9B-4942-8840-AAB9-6FCF8F2CAE8D}" destId="{083167AA-6343-BD49-BB6E-993E8C40589C}" srcOrd="2" destOrd="0" presId="urn:microsoft.com/office/officeart/2005/8/layout/venn1"/>
    <dgm:cxn modelId="{1493B7A8-86CB-1E42-8EB4-BAD663DCD26E}" type="presParOf" srcId="{B35CBA9B-4942-8840-AAB9-6FCF8F2CAE8D}" destId="{EEEA53D1-C017-8F49-A53E-99D326D49FA8}" srcOrd="3" destOrd="0" presId="urn:microsoft.com/office/officeart/2005/8/layout/venn1"/>
    <dgm:cxn modelId="{7702DD07-2BC1-534B-BD32-A2745778C928}" type="presParOf" srcId="{B35CBA9B-4942-8840-AAB9-6FCF8F2CAE8D}" destId="{EBCCA3D0-DE1A-D845-9595-65E1BE9A043A}" srcOrd="4" destOrd="0" presId="urn:microsoft.com/office/officeart/2005/8/layout/venn1"/>
    <dgm:cxn modelId="{B359437D-BDF4-334E-91C0-AF93412804E5}" type="presParOf" srcId="{B35CBA9B-4942-8840-AAB9-6FCF8F2CAE8D}" destId="{7B46D48A-6EB4-F44F-A788-5A06423E482B}" srcOrd="5" destOrd="0" presId="urn:microsoft.com/office/officeart/2005/8/layout/venn1"/>
    <dgm:cxn modelId="{5FFBCC27-B339-6C4C-82EF-A05FE2E2D197}" type="presParOf" srcId="{B35CBA9B-4942-8840-AAB9-6FCF8F2CAE8D}" destId="{7708F7C5-413E-FE4E-B082-66050852C1AB}" srcOrd="6" destOrd="0" presId="urn:microsoft.com/office/officeart/2005/8/layout/venn1"/>
    <dgm:cxn modelId="{165089A6-4B5F-324E-B7EB-C3C663301626}" type="presParOf" srcId="{B35CBA9B-4942-8840-AAB9-6FCF8F2CAE8D}" destId="{06744630-51DC-764C-800E-7203C3CD0E1A}" srcOrd="7" destOrd="0" presId="urn:microsoft.com/office/officeart/2005/8/layout/venn1"/>
    <dgm:cxn modelId="{F7766889-771E-EF4D-B364-70C523538D37}" type="presParOf" srcId="{B35CBA9B-4942-8840-AAB9-6FCF8F2CAE8D}" destId="{410293C2-379C-8D4A-AE9C-A1ED0D5EF42D}" srcOrd="8" destOrd="0" presId="urn:microsoft.com/office/officeart/2005/8/layout/venn1"/>
    <dgm:cxn modelId="{3E2FFB79-F3A4-8748-AADF-49049DF570BC}" type="presParOf" srcId="{B35CBA9B-4942-8840-AAB9-6FCF8F2CAE8D}" destId="{0B723E18-60E5-344C-B84D-63EB26FDF11D}" srcOrd="9" destOrd="0" presId="urn:microsoft.com/office/officeart/2005/8/layout/venn1"/>
    <dgm:cxn modelId="{67AC255E-BD9E-B04D-A813-320A4A4033E5}" type="presParOf" srcId="{B35CBA9B-4942-8840-AAB9-6FCF8F2CAE8D}" destId="{6755D136-2D39-7340-9577-4CD55738650D}" srcOrd="10" destOrd="0" presId="urn:microsoft.com/office/officeart/2005/8/layout/venn1"/>
    <dgm:cxn modelId="{CFEC10DA-BD0B-3040-BB36-A94162D81856}" type="presParOf" srcId="{B35CBA9B-4942-8840-AAB9-6FCF8F2CAE8D}" destId="{D64642DF-1253-D249-A6C1-85E6825FF5EF}"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8AF6E-E62F-CF41-81DB-326885D5161E}">
      <dsp:nvSpPr>
        <dsp:cNvPr id="0" name=""/>
        <dsp:cNvSpPr/>
      </dsp:nvSpPr>
      <dsp:spPr>
        <a:xfrm>
          <a:off x="37797" y="1558"/>
          <a:ext cx="3764175" cy="2258505"/>
        </a:xfrm>
        <a:prstGeom prst="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In many IoT deployments, massive amounts of data may be generated by a distributed network of sensors</a:t>
          </a:r>
        </a:p>
      </dsp:txBody>
      <dsp:txXfrm>
        <a:off x="37797" y="1558"/>
        <a:ext cx="3764175" cy="2258505"/>
      </dsp:txXfrm>
    </dsp:sp>
    <dsp:sp modelId="{2DED8720-4A90-4D46-A690-04F4FFD67BEE}">
      <dsp:nvSpPr>
        <dsp:cNvPr id="0" name=""/>
        <dsp:cNvSpPr/>
      </dsp:nvSpPr>
      <dsp:spPr>
        <a:xfrm>
          <a:off x="4178390" y="1558"/>
          <a:ext cx="3764175" cy="2258505"/>
        </a:xfrm>
        <a:prstGeom prst="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Rather than store all of that data permanently (or at least for a long period) in central storage accessible to IoT applications, it is often desirable to do as much data processing close to the sensors as possible</a:t>
          </a:r>
        </a:p>
      </dsp:txBody>
      <dsp:txXfrm>
        <a:off x="4178390" y="1558"/>
        <a:ext cx="3764175" cy="2258505"/>
      </dsp:txXfrm>
    </dsp:sp>
    <dsp:sp modelId="{077BC15A-D807-524C-9B67-8F16DA825CDB}">
      <dsp:nvSpPr>
        <dsp:cNvPr id="0" name=""/>
        <dsp:cNvSpPr/>
      </dsp:nvSpPr>
      <dsp:spPr>
        <a:xfrm>
          <a:off x="37797" y="2636480"/>
          <a:ext cx="3764175" cy="2258505"/>
        </a:xfrm>
        <a:prstGeom prst="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The purpose of what is sometimes referred to as the </a:t>
          </a:r>
          <a:r>
            <a:rPr lang="en-US" sz="2000" i="1" kern="1200"/>
            <a:t>edge </a:t>
          </a:r>
          <a:r>
            <a:rPr lang="en-US" sz="2000" kern="1200"/>
            <a:t>computing level is to convert network data flows into information that is suitable for storage and higher level processing</a:t>
          </a:r>
        </a:p>
      </dsp:txBody>
      <dsp:txXfrm>
        <a:off x="37797" y="2636480"/>
        <a:ext cx="3764175" cy="2258505"/>
      </dsp:txXfrm>
    </dsp:sp>
    <dsp:sp modelId="{80AA11F1-A3C7-1447-98E1-E651B09A6533}">
      <dsp:nvSpPr>
        <dsp:cNvPr id="0" name=""/>
        <dsp:cNvSpPr/>
      </dsp:nvSpPr>
      <dsp:spPr>
        <a:xfrm>
          <a:off x="4178390" y="2636480"/>
          <a:ext cx="3764175" cy="2258505"/>
        </a:xfrm>
        <a:prstGeom prst="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Processing elements at these level may deal with high volumes of data and perform data transformation operations, resulting in the storage of much lower volumes of data </a:t>
          </a:r>
        </a:p>
      </dsp:txBody>
      <dsp:txXfrm>
        <a:off x="4178390" y="2636480"/>
        <a:ext cx="3764175" cy="22585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60E12D-1A81-8E4C-BE06-464DE6F47D51}">
      <dsp:nvSpPr>
        <dsp:cNvPr id="0" name=""/>
        <dsp:cNvSpPr/>
      </dsp:nvSpPr>
      <dsp:spPr>
        <a:xfrm>
          <a:off x="0" y="0"/>
          <a:ext cx="4289424" cy="4289424"/>
        </a:xfrm>
        <a:prstGeom prst="pie">
          <a:avLst>
            <a:gd name="adj1" fmla="val 5400000"/>
            <a:gd name="adj2" fmla="val 16200000"/>
          </a:avLst>
        </a:prstGeom>
        <a:solidFill>
          <a:schemeClr val="accent3">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6ADA555B-B5A7-0541-80B2-9ADBB86FA2FB}">
      <dsp:nvSpPr>
        <dsp:cNvPr id="0" name=""/>
        <dsp:cNvSpPr/>
      </dsp:nvSpPr>
      <dsp:spPr>
        <a:xfrm>
          <a:off x="2144712" y="0"/>
          <a:ext cx="5426074" cy="4289424"/>
        </a:xfrm>
        <a:prstGeom prst="rect">
          <a:avLst/>
        </a:prstGeom>
        <a:solidFill>
          <a:schemeClr val="lt1">
            <a:alpha val="90000"/>
            <a:hueOff val="0"/>
            <a:satOff val="0"/>
            <a:lumOff val="0"/>
            <a:alphaOff val="0"/>
          </a:schemeClr>
        </a:solidFill>
        <a:ln w="50800" cap="flat" cmpd="sng" algn="ctr">
          <a:solidFill>
            <a:schemeClr val="accent3">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The </a:t>
          </a:r>
          <a:r>
            <a:rPr lang="en-US" sz="2600" b="1" kern="1200"/>
            <a:t>cloud </a:t>
          </a:r>
          <a:r>
            <a:rPr lang="en-US" sz="2600" kern="1200"/>
            <a:t>network provides storage and processing capabilities for the massive amounts of aggregated data that originate in IoT-enabled devices at the edge</a:t>
          </a:r>
        </a:p>
      </dsp:txBody>
      <dsp:txXfrm>
        <a:off x="2144712" y="0"/>
        <a:ext cx="5426074" cy="2037476"/>
      </dsp:txXfrm>
    </dsp:sp>
    <dsp:sp modelId="{AD81662E-8BE4-3D4F-8B35-DF312DB4FAF0}">
      <dsp:nvSpPr>
        <dsp:cNvPr id="0" name=""/>
        <dsp:cNvSpPr/>
      </dsp:nvSpPr>
      <dsp:spPr>
        <a:xfrm>
          <a:off x="1125974" y="2037476"/>
          <a:ext cx="2037476" cy="2037476"/>
        </a:xfrm>
        <a:prstGeom prst="pie">
          <a:avLst>
            <a:gd name="adj1" fmla="val 5400000"/>
            <a:gd name="adj2" fmla="val 16200000"/>
          </a:avLst>
        </a:prstGeom>
        <a:solidFill>
          <a:schemeClr val="accent3">
            <a:hueOff val="1257702"/>
            <a:satOff val="-10541"/>
            <a:lumOff val="-20588"/>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F62DC907-DDDC-7A43-ADF2-D0C4C93E62C0}">
      <dsp:nvSpPr>
        <dsp:cNvPr id="0" name=""/>
        <dsp:cNvSpPr/>
      </dsp:nvSpPr>
      <dsp:spPr>
        <a:xfrm>
          <a:off x="2144712" y="2037476"/>
          <a:ext cx="5426074" cy="2037476"/>
        </a:xfrm>
        <a:prstGeom prst="rect">
          <a:avLst/>
        </a:prstGeom>
        <a:solidFill>
          <a:schemeClr val="lt1">
            <a:alpha val="90000"/>
            <a:hueOff val="0"/>
            <a:satOff val="0"/>
            <a:lumOff val="0"/>
            <a:alphaOff val="0"/>
          </a:schemeClr>
        </a:solidFill>
        <a:ln w="50800" cap="flat" cmpd="sng" algn="ctr">
          <a:solidFill>
            <a:schemeClr val="accent3">
              <a:hueOff val="1257702"/>
              <a:satOff val="-10541"/>
              <a:lumOff val="-20588"/>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Cloud servers also host the applications that interact with and manage the IoT devices and that analyze the IoT-generated data</a:t>
          </a:r>
        </a:p>
      </dsp:txBody>
      <dsp:txXfrm>
        <a:off x="2144712" y="2037476"/>
        <a:ext cx="5426074" cy="20374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A2AD7-77D6-E14E-A035-534D182889D5}">
      <dsp:nvSpPr>
        <dsp:cNvPr id="0" name=""/>
        <dsp:cNvSpPr/>
      </dsp:nvSpPr>
      <dsp:spPr>
        <a:xfrm>
          <a:off x="0" y="303679"/>
          <a:ext cx="7570787" cy="1346625"/>
        </a:xfrm>
        <a:prstGeom prst="rect">
          <a:avLst/>
        </a:prstGeom>
        <a:solidFill>
          <a:schemeClr val="lt1">
            <a:alpha val="90000"/>
            <a:hueOff val="0"/>
            <a:satOff val="0"/>
            <a:lumOff val="0"/>
            <a:alphaOff val="0"/>
          </a:schemeClr>
        </a:solidFill>
        <a:ln w="508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587577" tIns="395732" rIns="58757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An unauthorized modification that alters the intended functioning of a system or device in a way that degrades the security it provides</a:t>
          </a:r>
        </a:p>
      </dsp:txBody>
      <dsp:txXfrm>
        <a:off x="0" y="303679"/>
        <a:ext cx="7570787" cy="1346625"/>
      </dsp:txXfrm>
    </dsp:sp>
    <dsp:sp modelId="{BEB7025D-CB45-8C4E-A1DF-EC15C01CD7F4}">
      <dsp:nvSpPr>
        <dsp:cNvPr id="0" name=""/>
        <dsp:cNvSpPr/>
      </dsp:nvSpPr>
      <dsp:spPr>
        <a:xfrm>
          <a:off x="378539" y="23239"/>
          <a:ext cx="5299550" cy="560880"/>
        </a:xfrm>
        <a:prstGeom prst="round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00310" tIns="0" rIns="200310" bIns="0" numCol="1" spcCol="1270" anchor="ctr" anchorCtr="0">
          <a:noAutofit/>
        </a:bodyPr>
        <a:lstStyle/>
        <a:p>
          <a:pPr marL="0" lvl="0" indent="0" algn="l" defTabSz="844550">
            <a:lnSpc>
              <a:spcPct val="90000"/>
            </a:lnSpc>
            <a:spcBef>
              <a:spcPct val="0"/>
            </a:spcBef>
            <a:spcAft>
              <a:spcPct val="35000"/>
            </a:spcAft>
            <a:buNone/>
          </a:pPr>
          <a:r>
            <a:rPr lang="en-US" sz="1900" b="1" kern="1200"/>
            <a:t>Tampering</a:t>
          </a:r>
          <a:endParaRPr lang="en-US" sz="1900" kern="1200"/>
        </a:p>
      </dsp:txBody>
      <dsp:txXfrm>
        <a:off x="405919" y="50619"/>
        <a:ext cx="5244790" cy="506120"/>
      </dsp:txXfrm>
    </dsp:sp>
    <dsp:sp modelId="{F83FD7A1-3A37-A446-AF7F-2373763078FF}">
      <dsp:nvSpPr>
        <dsp:cNvPr id="0" name=""/>
        <dsp:cNvSpPr/>
      </dsp:nvSpPr>
      <dsp:spPr>
        <a:xfrm>
          <a:off x="0" y="2033345"/>
          <a:ext cx="7570787" cy="1077300"/>
        </a:xfrm>
        <a:prstGeom prst="rect">
          <a:avLst/>
        </a:prstGeom>
        <a:solidFill>
          <a:schemeClr val="lt1">
            <a:alpha val="90000"/>
            <a:hueOff val="0"/>
            <a:satOff val="0"/>
            <a:lumOff val="0"/>
            <a:alphaOff val="0"/>
          </a:schemeClr>
        </a:solidFill>
        <a:ln w="508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587577" tIns="395732" rIns="58757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A characteristic of a system component that provides passive protection against an attack</a:t>
          </a:r>
        </a:p>
      </dsp:txBody>
      <dsp:txXfrm>
        <a:off x="0" y="2033345"/>
        <a:ext cx="7570787" cy="1077300"/>
      </dsp:txXfrm>
    </dsp:sp>
    <dsp:sp modelId="{87E2E2BB-1C9E-F946-A78B-11A206B0BF34}">
      <dsp:nvSpPr>
        <dsp:cNvPr id="0" name=""/>
        <dsp:cNvSpPr/>
      </dsp:nvSpPr>
      <dsp:spPr>
        <a:xfrm>
          <a:off x="378539" y="1752905"/>
          <a:ext cx="5299550" cy="560880"/>
        </a:xfrm>
        <a:prstGeom prst="round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00310" tIns="0" rIns="200310" bIns="0" numCol="1" spcCol="1270" anchor="ctr" anchorCtr="0">
          <a:noAutofit/>
        </a:bodyPr>
        <a:lstStyle/>
        <a:p>
          <a:pPr marL="0" lvl="0" indent="0" algn="l" defTabSz="844550">
            <a:lnSpc>
              <a:spcPct val="90000"/>
            </a:lnSpc>
            <a:spcBef>
              <a:spcPct val="0"/>
            </a:spcBef>
            <a:spcAft>
              <a:spcPct val="35000"/>
            </a:spcAft>
            <a:buNone/>
          </a:pPr>
          <a:r>
            <a:rPr lang="en-US" sz="1900" b="1" kern="1200"/>
            <a:t>Tamper resistant</a:t>
          </a:r>
          <a:endParaRPr lang="en-US" sz="1900" kern="1200"/>
        </a:p>
      </dsp:txBody>
      <dsp:txXfrm>
        <a:off x="405919" y="1780285"/>
        <a:ext cx="5244790" cy="506120"/>
      </dsp:txXfrm>
    </dsp:sp>
    <dsp:sp modelId="{D8750F0E-4348-1143-8D91-D562CF5F0613}">
      <dsp:nvSpPr>
        <dsp:cNvPr id="0" name=""/>
        <dsp:cNvSpPr/>
      </dsp:nvSpPr>
      <dsp:spPr>
        <a:xfrm>
          <a:off x="0" y="3493685"/>
          <a:ext cx="7570787" cy="1077300"/>
        </a:xfrm>
        <a:prstGeom prst="rect">
          <a:avLst/>
        </a:prstGeom>
        <a:solidFill>
          <a:schemeClr val="lt1">
            <a:alpha val="90000"/>
            <a:hueOff val="0"/>
            <a:satOff val="0"/>
            <a:lumOff val="0"/>
            <a:alphaOff val="0"/>
          </a:schemeClr>
        </a:solidFill>
        <a:ln w="508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587577" tIns="395732" rIns="58757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Techniques to ensure that the overall system is made aware of unwanted physical access</a:t>
          </a:r>
        </a:p>
      </dsp:txBody>
      <dsp:txXfrm>
        <a:off x="0" y="3493685"/>
        <a:ext cx="7570787" cy="1077300"/>
      </dsp:txXfrm>
    </dsp:sp>
    <dsp:sp modelId="{7732912C-C472-EB43-B1DE-8860435AC31F}">
      <dsp:nvSpPr>
        <dsp:cNvPr id="0" name=""/>
        <dsp:cNvSpPr/>
      </dsp:nvSpPr>
      <dsp:spPr>
        <a:xfrm>
          <a:off x="378539" y="3213245"/>
          <a:ext cx="5299550" cy="560880"/>
        </a:xfrm>
        <a:prstGeom prst="round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00310" tIns="0" rIns="200310" bIns="0" numCol="1" spcCol="1270" anchor="ctr" anchorCtr="0">
          <a:noAutofit/>
        </a:bodyPr>
        <a:lstStyle/>
        <a:p>
          <a:pPr marL="0" lvl="0" indent="0" algn="l" defTabSz="844550">
            <a:lnSpc>
              <a:spcPct val="90000"/>
            </a:lnSpc>
            <a:spcBef>
              <a:spcPct val="0"/>
            </a:spcBef>
            <a:spcAft>
              <a:spcPct val="35000"/>
            </a:spcAft>
            <a:buNone/>
          </a:pPr>
          <a:r>
            <a:rPr lang="en-US" sz="1900" b="1" kern="1200"/>
            <a:t>Tamper detection</a:t>
          </a:r>
          <a:endParaRPr lang="en-US" sz="1900" kern="1200"/>
        </a:p>
      </dsp:txBody>
      <dsp:txXfrm>
        <a:off x="405919" y="3240625"/>
        <a:ext cx="5244790" cy="506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E010E1-8F27-CB47-A142-2DA82B2D833E}">
      <dsp:nvSpPr>
        <dsp:cNvPr id="0" name=""/>
        <dsp:cNvSpPr/>
      </dsp:nvSpPr>
      <dsp:spPr>
        <a:xfrm>
          <a:off x="3076964" y="1057590"/>
          <a:ext cx="1416858" cy="1416858"/>
        </a:xfrm>
        <a:prstGeom prst="ellipse">
          <a:avLst/>
        </a:prstGeom>
        <a:solidFill>
          <a:schemeClr val="accent4">
            <a:alpha val="50000"/>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tx1"/>
        </a:fontRef>
      </dsp:style>
    </dsp:sp>
    <dsp:sp modelId="{62A99D11-C57B-F542-819B-C248C94E550F}">
      <dsp:nvSpPr>
        <dsp:cNvPr id="0" name=""/>
        <dsp:cNvSpPr/>
      </dsp:nvSpPr>
      <dsp:spPr>
        <a:xfrm>
          <a:off x="2899856" y="0"/>
          <a:ext cx="1771073" cy="96478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444500">
            <a:lnSpc>
              <a:spcPct val="90000"/>
            </a:lnSpc>
            <a:spcBef>
              <a:spcPct val="0"/>
            </a:spcBef>
            <a:spcAft>
              <a:spcPct val="35000"/>
            </a:spcAft>
            <a:buNone/>
          </a:pPr>
          <a:r>
            <a:rPr lang="en-US" sz="1000" b="1" kern="1200" dirty="0"/>
            <a:t>Communication security: </a:t>
          </a:r>
          <a:endParaRPr lang="en-US" sz="1000" kern="1200" dirty="0"/>
        </a:p>
        <a:p>
          <a:pPr marL="57150" lvl="1" indent="-57150" algn="l" defTabSz="355600">
            <a:lnSpc>
              <a:spcPct val="90000"/>
            </a:lnSpc>
            <a:spcBef>
              <a:spcPct val="0"/>
            </a:spcBef>
            <a:spcAft>
              <a:spcPct val="15000"/>
            </a:spcAft>
            <a:buChar char="•"/>
          </a:pPr>
          <a:r>
            <a:rPr lang="en-US" sz="800" kern="1200" dirty="0"/>
            <a:t>Secure, trusted, and privacy-protected communication capability is required so that unauthorized access to the content of data can be prohibited, integrity of data can be guaranteed, and privacy-related content of data can be protected during data transmission or transfer in IoT</a:t>
          </a:r>
        </a:p>
      </dsp:txBody>
      <dsp:txXfrm>
        <a:off x="2899856" y="0"/>
        <a:ext cx="1771073" cy="964787"/>
      </dsp:txXfrm>
    </dsp:sp>
    <dsp:sp modelId="{083167AA-6343-BD49-BB6E-993E8C40589C}">
      <dsp:nvSpPr>
        <dsp:cNvPr id="0" name=""/>
        <dsp:cNvSpPr/>
      </dsp:nvSpPr>
      <dsp:spPr>
        <a:xfrm>
          <a:off x="3536852" y="1323136"/>
          <a:ext cx="1416858" cy="1416858"/>
        </a:xfrm>
        <a:prstGeom prst="ellipse">
          <a:avLst/>
        </a:prstGeom>
        <a:solidFill>
          <a:schemeClr val="accent4">
            <a:alpha val="50000"/>
            <a:hueOff val="-1051456"/>
            <a:satOff val="8723"/>
            <a:lumOff val="4588"/>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tx1"/>
        </a:fontRef>
      </dsp:style>
    </dsp:sp>
    <dsp:sp modelId="{EEEA53D1-C017-8F49-A53E-99D326D49FA8}">
      <dsp:nvSpPr>
        <dsp:cNvPr id="0" name=""/>
        <dsp:cNvSpPr/>
      </dsp:nvSpPr>
      <dsp:spPr>
        <a:xfrm>
          <a:off x="5058795" y="918845"/>
          <a:ext cx="1678387" cy="105667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444500">
            <a:lnSpc>
              <a:spcPct val="90000"/>
            </a:lnSpc>
            <a:spcBef>
              <a:spcPct val="0"/>
            </a:spcBef>
            <a:spcAft>
              <a:spcPct val="35000"/>
            </a:spcAft>
            <a:buNone/>
          </a:pPr>
          <a:r>
            <a:rPr lang="en-US" sz="1000" b="1" kern="1200"/>
            <a:t>Data management security:</a:t>
          </a:r>
          <a:endParaRPr lang="en-US" sz="1000" kern="1200"/>
        </a:p>
        <a:p>
          <a:pPr marL="57150" lvl="1" indent="-57150" algn="l" defTabSz="355600">
            <a:lnSpc>
              <a:spcPct val="90000"/>
            </a:lnSpc>
            <a:spcBef>
              <a:spcPct val="0"/>
            </a:spcBef>
            <a:spcAft>
              <a:spcPct val="15000"/>
            </a:spcAft>
            <a:buChar char="•"/>
          </a:pPr>
          <a:r>
            <a:rPr lang="en-US" sz="800" kern="1200" dirty="0"/>
            <a:t>Secure, trusted, and privacy-protected data management capability is required so that unauthorized access to the content of data can be prohibited, integrity of data can be guaranteed, and privacy-related content of data can be protected when storing or processing data in IoT</a:t>
          </a:r>
        </a:p>
      </dsp:txBody>
      <dsp:txXfrm>
        <a:off x="5058795" y="918845"/>
        <a:ext cx="1678387" cy="1056671"/>
      </dsp:txXfrm>
    </dsp:sp>
    <dsp:sp modelId="{EBCCA3D0-DE1A-D845-9595-65E1BE9A043A}">
      <dsp:nvSpPr>
        <dsp:cNvPr id="0" name=""/>
        <dsp:cNvSpPr/>
      </dsp:nvSpPr>
      <dsp:spPr>
        <a:xfrm>
          <a:off x="3536852" y="1854229"/>
          <a:ext cx="1416858" cy="1416858"/>
        </a:xfrm>
        <a:prstGeom prst="ellipse">
          <a:avLst/>
        </a:prstGeom>
        <a:solidFill>
          <a:schemeClr val="accent4">
            <a:alpha val="50000"/>
            <a:hueOff val="-2102912"/>
            <a:satOff val="17446"/>
            <a:lumOff val="9176"/>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tx1"/>
        </a:fontRef>
      </dsp:style>
    </dsp:sp>
    <dsp:sp modelId="{7B46D48A-6EB4-F44F-A788-5A06423E482B}">
      <dsp:nvSpPr>
        <dsp:cNvPr id="0" name=""/>
        <dsp:cNvSpPr/>
      </dsp:nvSpPr>
      <dsp:spPr>
        <a:xfrm>
          <a:off x="5058795" y="2494664"/>
          <a:ext cx="1678387" cy="118071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444500">
            <a:lnSpc>
              <a:spcPct val="90000"/>
            </a:lnSpc>
            <a:spcBef>
              <a:spcPct val="0"/>
            </a:spcBef>
            <a:spcAft>
              <a:spcPct val="35000"/>
            </a:spcAft>
            <a:buNone/>
          </a:pPr>
          <a:r>
            <a:rPr lang="en-US" sz="1000" b="1" kern="1200"/>
            <a:t>Service provision security: </a:t>
          </a:r>
          <a:endParaRPr lang="en-US" sz="1000" kern="1200"/>
        </a:p>
        <a:p>
          <a:pPr marL="57150" lvl="1" indent="-57150" algn="l" defTabSz="355600">
            <a:lnSpc>
              <a:spcPct val="90000"/>
            </a:lnSpc>
            <a:spcBef>
              <a:spcPct val="0"/>
            </a:spcBef>
            <a:spcAft>
              <a:spcPct val="15000"/>
            </a:spcAft>
            <a:buChar char="•"/>
          </a:pPr>
          <a:r>
            <a:rPr lang="en-US" sz="800" kern="1200" dirty="0"/>
            <a:t>Secure, trusted, and privacy-protected service provision capability is required, so that unauthorized access to service and fraudulent service provision can be prohibited and privacy information related to IoT users can be protected</a:t>
          </a:r>
        </a:p>
      </dsp:txBody>
      <dsp:txXfrm>
        <a:off x="5058795" y="2494664"/>
        <a:ext cx="1678387" cy="1180715"/>
      </dsp:txXfrm>
    </dsp:sp>
    <dsp:sp modelId="{7708F7C5-413E-FE4E-B082-66050852C1AB}">
      <dsp:nvSpPr>
        <dsp:cNvPr id="0" name=""/>
        <dsp:cNvSpPr/>
      </dsp:nvSpPr>
      <dsp:spPr>
        <a:xfrm>
          <a:off x="3076964" y="2120234"/>
          <a:ext cx="1416858" cy="1416858"/>
        </a:xfrm>
        <a:prstGeom prst="ellipse">
          <a:avLst/>
        </a:prstGeom>
        <a:solidFill>
          <a:schemeClr val="accent4">
            <a:alpha val="50000"/>
            <a:hueOff val="-3154368"/>
            <a:satOff val="26168"/>
            <a:lumOff val="13765"/>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tx1"/>
        </a:fontRef>
      </dsp:style>
    </dsp:sp>
    <dsp:sp modelId="{06744630-51DC-764C-800E-7203C3CD0E1A}">
      <dsp:nvSpPr>
        <dsp:cNvPr id="0" name=""/>
        <dsp:cNvSpPr/>
      </dsp:nvSpPr>
      <dsp:spPr>
        <a:xfrm>
          <a:off x="2899856" y="3629437"/>
          <a:ext cx="1771073" cy="96478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444500">
            <a:lnSpc>
              <a:spcPct val="90000"/>
            </a:lnSpc>
            <a:spcBef>
              <a:spcPct val="0"/>
            </a:spcBef>
            <a:spcAft>
              <a:spcPct val="35000"/>
            </a:spcAft>
            <a:buNone/>
          </a:pPr>
          <a:r>
            <a:rPr lang="en-US" sz="1000" b="1" kern="1200"/>
            <a:t>Integration of security policies and techniques: </a:t>
          </a:r>
          <a:endParaRPr lang="en-US" sz="1000" kern="1200"/>
        </a:p>
        <a:p>
          <a:pPr marL="57150" lvl="1" indent="-57150" algn="l" defTabSz="355600">
            <a:lnSpc>
              <a:spcPct val="90000"/>
            </a:lnSpc>
            <a:spcBef>
              <a:spcPct val="0"/>
            </a:spcBef>
            <a:spcAft>
              <a:spcPct val="15000"/>
            </a:spcAft>
            <a:buChar char="•"/>
          </a:pPr>
          <a:r>
            <a:rPr lang="en-US" sz="800" kern="1200" dirty="0"/>
            <a:t>The ability to integrate different security policies and techniques is required to ensure a consistent security control over the variety of devices and user networks in IoT</a:t>
          </a:r>
        </a:p>
      </dsp:txBody>
      <dsp:txXfrm>
        <a:off x="2899856" y="3629437"/>
        <a:ext cx="1771073" cy="964787"/>
      </dsp:txXfrm>
    </dsp:sp>
    <dsp:sp modelId="{410293C2-379C-8D4A-AE9C-A1ED0D5EF42D}">
      <dsp:nvSpPr>
        <dsp:cNvPr id="0" name=""/>
        <dsp:cNvSpPr/>
      </dsp:nvSpPr>
      <dsp:spPr>
        <a:xfrm>
          <a:off x="2617075" y="1854229"/>
          <a:ext cx="1416858" cy="1416858"/>
        </a:xfrm>
        <a:prstGeom prst="ellipse">
          <a:avLst/>
        </a:prstGeom>
        <a:solidFill>
          <a:schemeClr val="accent4">
            <a:alpha val="50000"/>
            <a:hueOff val="-4205824"/>
            <a:satOff val="34891"/>
            <a:lumOff val="18353"/>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tx1"/>
        </a:fontRef>
      </dsp:style>
    </dsp:sp>
    <dsp:sp modelId="{0B723E18-60E5-344C-B84D-63EB26FDF11D}">
      <dsp:nvSpPr>
        <dsp:cNvPr id="0" name=""/>
        <dsp:cNvSpPr/>
      </dsp:nvSpPr>
      <dsp:spPr>
        <a:xfrm>
          <a:off x="833603" y="2494664"/>
          <a:ext cx="1678387" cy="118071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444500">
            <a:lnSpc>
              <a:spcPct val="90000"/>
            </a:lnSpc>
            <a:spcBef>
              <a:spcPct val="0"/>
            </a:spcBef>
            <a:spcAft>
              <a:spcPct val="35000"/>
            </a:spcAft>
            <a:buNone/>
          </a:pPr>
          <a:r>
            <a:rPr lang="en-US" sz="1000" b="1" kern="1200" dirty="0"/>
            <a:t>Mutual authentication and authorization:</a:t>
          </a:r>
          <a:endParaRPr lang="en-US" sz="1000" kern="1200" dirty="0"/>
        </a:p>
        <a:p>
          <a:pPr marL="57150" lvl="1" indent="-57150" algn="l" defTabSz="355600">
            <a:lnSpc>
              <a:spcPct val="90000"/>
            </a:lnSpc>
            <a:spcBef>
              <a:spcPct val="0"/>
            </a:spcBef>
            <a:spcAft>
              <a:spcPct val="15000"/>
            </a:spcAft>
            <a:buChar char="•"/>
          </a:pPr>
          <a:r>
            <a:rPr lang="en-US" sz="800" kern="1200" dirty="0"/>
            <a:t>Before a device can access the IoT, mutual authentication and authorization between the device and IoT is required to be performed according to predefined security policies</a:t>
          </a:r>
        </a:p>
      </dsp:txBody>
      <dsp:txXfrm>
        <a:off x="833603" y="2494664"/>
        <a:ext cx="1678387" cy="1180715"/>
      </dsp:txXfrm>
    </dsp:sp>
    <dsp:sp modelId="{6755D136-2D39-7340-9577-4CD55738650D}">
      <dsp:nvSpPr>
        <dsp:cNvPr id="0" name=""/>
        <dsp:cNvSpPr/>
      </dsp:nvSpPr>
      <dsp:spPr>
        <a:xfrm>
          <a:off x="2617075" y="1323136"/>
          <a:ext cx="1416858" cy="1416858"/>
        </a:xfrm>
        <a:prstGeom prst="ellipse">
          <a:avLst/>
        </a:prstGeom>
        <a:solidFill>
          <a:schemeClr val="accent4">
            <a:alpha val="50000"/>
            <a:hueOff val="-5257279"/>
            <a:satOff val="43614"/>
            <a:lumOff val="22941"/>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tx1"/>
        </a:fontRef>
      </dsp:style>
    </dsp:sp>
    <dsp:sp modelId="{D64642DF-1253-D249-A6C1-85E6825FF5EF}">
      <dsp:nvSpPr>
        <dsp:cNvPr id="0" name=""/>
        <dsp:cNvSpPr/>
      </dsp:nvSpPr>
      <dsp:spPr>
        <a:xfrm>
          <a:off x="833603" y="918845"/>
          <a:ext cx="1678387" cy="118071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444500">
            <a:lnSpc>
              <a:spcPct val="90000"/>
            </a:lnSpc>
            <a:spcBef>
              <a:spcPct val="0"/>
            </a:spcBef>
            <a:spcAft>
              <a:spcPct val="35000"/>
            </a:spcAft>
            <a:buNone/>
          </a:pPr>
          <a:r>
            <a:rPr lang="en-US" sz="1000" b="1" kern="1200"/>
            <a:t>Security audit: </a:t>
          </a:r>
          <a:endParaRPr lang="en-US" sz="1000" kern="1200"/>
        </a:p>
        <a:p>
          <a:pPr marL="57150" lvl="1" indent="-57150" algn="l" defTabSz="355600">
            <a:lnSpc>
              <a:spcPct val="90000"/>
            </a:lnSpc>
            <a:spcBef>
              <a:spcPct val="0"/>
            </a:spcBef>
            <a:spcAft>
              <a:spcPct val="15000"/>
            </a:spcAft>
            <a:buChar char="•"/>
          </a:pPr>
          <a:r>
            <a:rPr lang="en-US" sz="800" kern="1200" dirty="0"/>
            <a:t>Security audit is required to be supported in IoT. Any data access or attempt to access IoT applications are required to be fully transparent, traceable, and reproducible according to appropriate regulation and laws</a:t>
          </a:r>
        </a:p>
      </dsp:txBody>
      <dsp:txXfrm>
        <a:off x="833603" y="918845"/>
        <a:ext cx="1678387" cy="11807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819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819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819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64C2EC6D-5249-C34B-B63B-202323D295D6}"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434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A597342B-8AE1-B34D-BBA5-CCBFD7D5E8F6}"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31"/>
          <p:cNvSpPr>
            <a:spLocks noGrp="1" noChangeArrowheads="1"/>
          </p:cNvSpPr>
          <p:nvPr>
            <p:ph type="sldNum" sz="quarter" idx="5"/>
          </p:nvPr>
        </p:nvSpPr>
        <p:spPr>
          <a:noFill/>
        </p:spPr>
        <p:txBody>
          <a:bodyPr/>
          <a:lstStyle/>
          <a:p>
            <a:fld id="{E26E1FC6-D2C9-EC40-897D-3551EC57662E}" type="slidenum">
              <a:rPr lang="en-AU">
                <a:latin typeface="Arial" pitchFamily="-84" charset="0"/>
              </a:rPr>
              <a:pPr/>
              <a:t>1</a:t>
            </a:fld>
            <a:endParaRPr lang="en-AU" dirty="0">
              <a:latin typeface="Arial" pitchFamily="-8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dirty="0">
                <a:latin typeface="Times New Roman" pitchFamily="-84" charset="0"/>
                <a:ea typeface="ＭＳ Ｐゴシック" pitchFamily="-84" charset="-128"/>
                <a:cs typeface="ＭＳ Ｐゴシック" pitchFamily="-84" charset="-128"/>
              </a:rPr>
              <a:t>Lecture slides prepared for “Cryptography and Network Security”, 8/e, by William Stallings</a:t>
            </a:r>
            <a:r>
              <a:rPr lang="en-US" dirty="0">
                <a:latin typeface="Arial" pitchFamily="-84" charset="0"/>
                <a:ea typeface="ＭＳ Ｐゴシック" pitchFamily="-84" charset="-128"/>
                <a:cs typeface="ＭＳ Ｐゴシック" pitchFamily="-84" charset="-128"/>
              </a:rPr>
              <a:t>, Chapter 23 – “</a:t>
            </a:r>
            <a:r>
              <a:rPr lang="en-AU" baseline="0" dirty="0">
                <a:latin typeface="Arial" pitchFamily="-84" charset="0"/>
                <a:ea typeface="ＭＳ Ｐゴシック" pitchFamily="-84" charset="-128"/>
                <a:cs typeface="ＭＳ Ｐゴシック" pitchFamily="-84" charset="-128"/>
              </a:rPr>
              <a:t>Internet of Thin</a:t>
            </a:r>
            <a:r>
              <a:rPr lang="en-US" baseline="0" dirty="0" err="1">
                <a:latin typeface="Arial" pitchFamily="-84" charset="0"/>
                <a:ea typeface="ＭＳ Ｐゴシック" pitchFamily="-84" charset="-128"/>
                <a:cs typeface="ＭＳ Ｐゴシック" pitchFamily="-84" charset="-128"/>
              </a:rPr>
              <a:t>gs</a:t>
            </a:r>
            <a:r>
              <a:rPr lang="en-US" baseline="0" dirty="0">
                <a:latin typeface="Arial" pitchFamily="-84" charset="0"/>
                <a:ea typeface="ＭＳ Ｐゴシック" pitchFamily="-84" charset="-128"/>
                <a:cs typeface="ＭＳ Ｐゴシック" pitchFamily="-84" charset="-128"/>
              </a:rPr>
              <a:t> (IoT) Security”.</a:t>
            </a:r>
            <a:endParaRPr lang="en-AU" dirty="0">
              <a:latin typeface="Arial" pitchFamily="-84" charset="0"/>
              <a:ea typeface="ＭＳ Ｐゴシック" pitchFamily="-84" charset="-128"/>
              <a:cs typeface="ＭＳ Ｐゴシック" pitchFamily="-84" charset="-128"/>
            </a:endParaRPr>
          </a:p>
          <a:p>
            <a:pPr eaLnBrk="1" hangingPunct="1"/>
            <a:endParaRPr lang="en-AU" dirty="0">
              <a:latin typeface="Times New Roman" pitchFamily="-84" charset="0"/>
              <a:ea typeface="ＭＳ Ｐゴシック" pitchFamily="-84" charset="-128"/>
              <a:cs typeface="ＭＳ Ｐゴシック" pitchFamily="-84" charset="-128"/>
            </a:endParaRPr>
          </a:p>
          <a:p>
            <a:pPr eaLnBrk="1" hangingPunct="1"/>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In many IoT deployments, massive amounts of data may be generated by a distributed network of sensors. For example, offshore oil fields and refineries can generate a terabyte of data per day. An airplane can create multiple terabytes of data per hour. Rather than store all of that data permanently (or at least for a long period) in central storage accessible to IoT applications, it is often desirable to do as much data processing close to the sensors as possible. Thus, the purpose of what is sometimes referred to as the edge computing level is to convert network data flows into information that is suitable for storage and higher level processing. Processing elements at this level may deal with high volumes of data and perform data transformation operations, resulting in the storage of much lower volumes of data.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10</a:t>
            </a:fld>
            <a:endParaRPr lang="en-AU" dirty="0"/>
          </a:p>
        </p:txBody>
      </p:sp>
    </p:spTree>
    <p:extLst>
      <p:ext uri="{BB962C8B-B14F-4D97-AF65-F5344CB8AC3E}">
        <p14:creationId xmlns:p14="http://schemas.microsoft.com/office/powerpoint/2010/main" val="1712184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The following are examples of </a:t>
            </a:r>
            <a:r>
              <a:rPr lang="en-US" sz="1200" b="1" kern="1200" dirty="0">
                <a:solidFill>
                  <a:schemeClr val="tx1"/>
                </a:solidFill>
                <a:effectLst/>
                <a:latin typeface="Arial" charset="0"/>
                <a:ea typeface="ＭＳ Ｐゴシック" pitchFamily="-107" charset="-128"/>
                <a:cs typeface="ＭＳ Ｐゴシック" pitchFamily="-107" charset="-128"/>
              </a:rPr>
              <a:t>fog </a:t>
            </a:r>
            <a:r>
              <a:rPr lang="en-US" sz="1200" kern="1200" dirty="0">
                <a:solidFill>
                  <a:schemeClr val="tx1"/>
                </a:solidFill>
                <a:effectLst/>
                <a:latin typeface="Arial" charset="0"/>
                <a:ea typeface="ＭＳ Ｐゴシック" pitchFamily="-107" charset="-128"/>
                <a:cs typeface="ＭＳ Ｐゴシック" pitchFamily="-107" charset="-128"/>
              </a:rPr>
              <a:t>computing operations: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Evaluation: </a:t>
            </a:r>
            <a:r>
              <a:rPr lang="en-US" sz="1200" kern="1200" dirty="0">
                <a:solidFill>
                  <a:schemeClr val="tx1"/>
                </a:solidFill>
                <a:effectLst/>
                <a:latin typeface="Arial" charset="0"/>
                <a:ea typeface="ＭＳ Ｐゴシック" pitchFamily="-107" charset="-128"/>
                <a:cs typeface="ＭＳ Ｐゴシック" pitchFamily="-107" charset="-128"/>
              </a:rPr>
              <a:t>Evaluating data for criteria as to whether it should be processed at a higher level.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Formatting: </a:t>
            </a:r>
            <a:r>
              <a:rPr lang="en-US" sz="1200" kern="1200" dirty="0">
                <a:solidFill>
                  <a:schemeClr val="tx1"/>
                </a:solidFill>
                <a:effectLst/>
                <a:latin typeface="Arial" charset="0"/>
                <a:ea typeface="ＭＳ Ｐゴシック" pitchFamily="-107" charset="-128"/>
                <a:cs typeface="ＭＳ Ｐゴシック" pitchFamily="-107" charset="-128"/>
              </a:rPr>
              <a:t>Reformatting data for consistent higher-level processing.</a:t>
            </a:r>
          </a:p>
          <a:p>
            <a:r>
              <a:rPr lang="en-US" sz="1200" kern="1200" dirty="0">
                <a:solidFill>
                  <a:schemeClr val="tx1"/>
                </a:solidFill>
                <a:effectLst/>
                <a:latin typeface="Arial" charset="0"/>
                <a:ea typeface="ＭＳ Ｐゴシック" pitchFamily="-107" charset="-128"/>
                <a:cs typeface="ＭＳ Ｐゴシック" pitchFamily="-107" charset="-128"/>
              </a:rPr>
              <a:t> </a:t>
            </a:r>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Expanding/decoding: </a:t>
            </a:r>
            <a:r>
              <a:rPr lang="en-US" sz="1200" kern="1200" dirty="0">
                <a:solidFill>
                  <a:schemeClr val="tx1"/>
                </a:solidFill>
                <a:effectLst/>
                <a:latin typeface="Arial" charset="0"/>
                <a:ea typeface="ＭＳ Ｐゴシック" pitchFamily="-107" charset="-128"/>
                <a:cs typeface="ＭＳ Ｐゴシック" pitchFamily="-107" charset="-128"/>
              </a:rPr>
              <a:t>Handling cryptic data with additional context (such as the origin).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Distillation/reduction: </a:t>
            </a:r>
            <a:r>
              <a:rPr lang="en-US" sz="1200" kern="1200" dirty="0">
                <a:solidFill>
                  <a:schemeClr val="tx1"/>
                </a:solidFill>
                <a:effectLst/>
                <a:latin typeface="Arial" charset="0"/>
                <a:ea typeface="ＭＳ Ｐゴシック" pitchFamily="-107" charset="-128"/>
                <a:cs typeface="ＭＳ Ｐゴシック" pitchFamily="-107" charset="-128"/>
              </a:rPr>
              <a:t>Reducing and/or summarizing data to minimize the impact of data and traffic on the network and higher-level processing systems.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Assessment: </a:t>
            </a:r>
            <a:r>
              <a:rPr lang="en-US" sz="1200" kern="1200" dirty="0">
                <a:solidFill>
                  <a:schemeClr val="tx1"/>
                </a:solidFill>
                <a:effectLst/>
                <a:latin typeface="Arial" charset="0"/>
                <a:ea typeface="ＭＳ Ｐゴシック" pitchFamily="-107" charset="-128"/>
                <a:cs typeface="ＭＳ Ｐゴシック" pitchFamily="-107" charset="-128"/>
              </a:rPr>
              <a:t>Determining whether data represents a threshold or alert; this could include redirecting data to additional destinations. </a:t>
            </a:r>
            <a:endParaRPr lang="en-US" dirty="0">
              <a:effectLst/>
            </a:endParaRP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Generally, fog computing devices are deployed physically near the edge of the IoT network; that is, near the sensors and other data-generating devices. Thus, some of the basic processing of large volumes of generated data is offloaded and outsourced from IoT application software located at the center. </a:t>
            </a:r>
            <a:endParaRPr lang="en-US" dirty="0">
              <a:effectLst/>
            </a:endParaRPr>
          </a:p>
          <a:p>
            <a:endParaRPr lang="en-US" sz="1200" kern="1200" dirty="0">
              <a:solidFill>
                <a:schemeClr val="tx1"/>
              </a:solidFill>
              <a:effectLst/>
              <a:latin typeface="Arial"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Fog computing and fog services are expected to be a distinguishing characteristic of the IoT. Fog computing represents an opposite trend in modern networking from cloud computing. With cloud computing, massive, centralized storage and processing resources are made available to distributed customers over cloud networking facilities to a relatively small number of users. With fog computing, massive numbers of individual smart objects are interconnected with fog networking facilities that provide processing and storage resources close to the edge devices in an IoT. Fog computing addresses the challenges raised by the activity of thousands or millions of smart devices, including security, privacy, network capacity constraints, and latency requirements. The term </a:t>
            </a:r>
            <a:r>
              <a:rPr lang="en-US" sz="1200" i="1" kern="1200" dirty="0">
                <a:solidFill>
                  <a:schemeClr val="tx1"/>
                </a:solidFill>
                <a:effectLst/>
                <a:latin typeface="Arial" charset="0"/>
                <a:ea typeface="ＭＳ Ｐゴシック" pitchFamily="-107" charset="-128"/>
                <a:cs typeface="ＭＳ Ｐゴシック" pitchFamily="-107" charset="-128"/>
              </a:rPr>
              <a:t>fog computing </a:t>
            </a:r>
            <a:r>
              <a:rPr lang="en-US" sz="1200" kern="1200" dirty="0">
                <a:solidFill>
                  <a:schemeClr val="tx1"/>
                </a:solidFill>
                <a:effectLst/>
                <a:latin typeface="Arial" charset="0"/>
                <a:ea typeface="ＭＳ Ｐゴシック" pitchFamily="-107" charset="-128"/>
                <a:cs typeface="ＭＳ Ｐゴシック" pitchFamily="-107" charset="-128"/>
              </a:rPr>
              <a:t>is inspired by the fact that fog tends to hover low to the ground whereas clouds are high in the sky. </a:t>
            </a:r>
            <a:endParaRPr lang="en-US" dirty="0"/>
          </a:p>
          <a:p>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11</a:t>
            </a:fld>
            <a:endParaRPr lang="en-AU" dirty="0"/>
          </a:p>
        </p:txBody>
      </p:sp>
    </p:spTree>
    <p:extLst>
      <p:ext uri="{BB962C8B-B14F-4D97-AF65-F5344CB8AC3E}">
        <p14:creationId xmlns:p14="http://schemas.microsoft.com/office/powerpoint/2010/main" val="1394656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The </a:t>
            </a:r>
            <a:r>
              <a:rPr lang="en-US" sz="1200" b="1" kern="1200" dirty="0">
                <a:solidFill>
                  <a:schemeClr val="tx1"/>
                </a:solidFill>
                <a:effectLst/>
                <a:latin typeface="Arial" charset="0"/>
                <a:ea typeface="ＭＳ Ｐゴシック" pitchFamily="-107" charset="-128"/>
                <a:cs typeface="ＭＳ Ｐゴシック" pitchFamily="-107" charset="-128"/>
              </a:rPr>
              <a:t>core </a:t>
            </a:r>
            <a:r>
              <a:rPr lang="en-US" sz="1200" kern="1200" dirty="0">
                <a:solidFill>
                  <a:schemeClr val="tx1"/>
                </a:solidFill>
                <a:effectLst/>
                <a:latin typeface="Arial" charset="0"/>
                <a:ea typeface="ＭＳ Ｐゴシック" pitchFamily="-107" charset="-128"/>
                <a:cs typeface="ＭＳ Ｐゴシック" pitchFamily="-107" charset="-128"/>
              </a:rPr>
              <a:t>network, also referred to as a </a:t>
            </a:r>
            <a:r>
              <a:rPr lang="en-US" sz="1200" b="1" kern="1200" dirty="0">
                <a:solidFill>
                  <a:schemeClr val="tx1"/>
                </a:solidFill>
                <a:effectLst/>
                <a:latin typeface="Arial" charset="0"/>
                <a:ea typeface="ＭＳ Ｐゴシック" pitchFamily="-107" charset="-128"/>
                <a:cs typeface="ＭＳ Ｐゴシック" pitchFamily="-107" charset="-128"/>
              </a:rPr>
              <a:t>backbone network</a:t>
            </a:r>
            <a:r>
              <a:rPr lang="en-US" sz="1200" kern="1200" dirty="0">
                <a:solidFill>
                  <a:schemeClr val="tx1"/>
                </a:solidFill>
                <a:effectLst/>
                <a:latin typeface="Arial" charset="0"/>
                <a:ea typeface="ＭＳ Ｐゴシック" pitchFamily="-107" charset="-128"/>
                <a:cs typeface="ＭＳ Ｐゴシック" pitchFamily="-107" charset="-128"/>
              </a:rPr>
              <a:t>, connects geographically dispersed fog networks as well as provides access to other networks that are not part of the enterprise network. Typically, the core network will use very high performance routers, high-capacity transmission lines, and multiple interconnected routers for increased redundancy and capacity. The core network may also connect to high-performance, high-capacity servers, such as large data- base servers and private cloud facilities. Some of the core routers may be purely internal, providing redundancy and additional capacity without serving as edge routers.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12</a:t>
            </a:fld>
            <a:endParaRPr lang="en-AU" dirty="0"/>
          </a:p>
        </p:txBody>
      </p:sp>
    </p:spTree>
    <p:extLst>
      <p:ext uri="{BB962C8B-B14F-4D97-AF65-F5344CB8AC3E}">
        <p14:creationId xmlns:p14="http://schemas.microsoft.com/office/powerpoint/2010/main" val="1571527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The </a:t>
            </a:r>
            <a:r>
              <a:rPr lang="en-US" sz="1200" b="1" kern="1200" dirty="0">
                <a:solidFill>
                  <a:schemeClr val="tx1"/>
                </a:solidFill>
                <a:effectLst/>
                <a:latin typeface="Arial" charset="0"/>
                <a:ea typeface="ＭＳ Ｐゴシック" pitchFamily="-107" charset="-128"/>
                <a:cs typeface="ＭＳ Ｐゴシック" pitchFamily="-107" charset="-128"/>
              </a:rPr>
              <a:t>cloud </a:t>
            </a:r>
            <a:r>
              <a:rPr lang="en-US" sz="1200" kern="1200" dirty="0">
                <a:solidFill>
                  <a:schemeClr val="tx1"/>
                </a:solidFill>
                <a:effectLst/>
                <a:latin typeface="Arial" charset="0"/>
                <a:ea typeface="ＭＳ Ｐゴシック" pitchFamily="-107" charset="-128"/>
                <a:cs typeface="ＭＳ Ｐゴシック" pitchFamily="-107" charset="-128"/>
              </a:rPr>
              <a:t>network provides storage and processing capabilities for the massive amounts of aggregated data that originate in IoT-enabled devices at the edge. Cloud servers also host the applications that interact with and manage the IoT devices and that analyze the IoT-generated data.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13</a:t>
            </a:fld>
            <a:endParaRPr lang="en-AU" dirty="0"/>
          </a:p>
        </p:txBody>
      </p:sp>
    </p:spTree>
    <p:extLst>
      <p:ext uri="{BB962C8B-B14F-4D97-AF65-F5344CB8AC3E}">
        <p14:creationId xmlns:p14="http://schemas.microsoft.com/office/powerpoint/2010/main" val="1307869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Table 23.1 compares cloud and fog computing.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14</a:t>
            </a:fld>
            <a:endParaRPr lang="en-AU" dirty="0"/>
          </a:p>
        </p:txBody>
      </p:sp>
    </p:spTree>
    <p:extLst>
      <p:ext uri="{BB962C8B-B14F-4D97-AF65-F5344CB8AC3E}">
        <p14:creationId xmlns:p14="http://schemas.microsoft.com/office/powerpoint/2010/main" val="360082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IoT is perhaps the most complex and undeveloped area of network security. To see this, consider Figure 23.3, which shows the main elements of interest for IoT security. At the center of the network are the application platforms, data storage servers, and network and security management systems. These central systems gather data from sensors, send control signals to actuators, and are responsible for managing the IoT devices and their communication networks. At the edge of the network are IoT-enable devices, some of which are quite simple, constrained devices and some of which are more intelligent, unconstrained devices. In addition, gateways may perform protocol conversion and other networking service on behalf of IoT devices.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Figure 23.3 illustrates a number of typical scenarios for interconnection and the inclusion of security features. The shading in Figure 23.3 indicates the systems that support at least some of these functions. Typically, gateways will implement secure functions, such as TLS and IPsec. Unconstrained devices may or may not implement some security capability. Constrained devices generally have limited or no security features. As suggested in the figure, gateway devices can provide secure communication between the gateway and the devices at the center, such as application platforms and management platforms. However, any constrained or unconstrained devices attached to the gateway are outside the zone of security established between the gateway and the central systems. As shown, unconstrained devices can communicate directly with the center and support security functions. However, constrained devices that are not connected to gateways have no secure communications with central devices.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15</a:t>
            </a:fld>
            <a:endParaRPr lang="en-AU" dirty="0"/>
          </a:p>
        </p:txBody>
      </p:sp>
    </p:spTree>
    <p:extLst>
      <p:ext uri="{BB962C8B-B14F-4D97-AF65-F5344CB8AC3E}">
        <p14:creationId xmlns:p14="http://schemas.microsoft.com/office/powerpoint/2010/main" val="829952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The European Union Agency For Network And Information Security (ENISA) </a:t>
            </a:r>
            <a:r>
              <a:rPr lang="en-US" sz="1200" i="1" kern="1200" dirty="0">
                <a:solidFill>
                  <a:schemeClr val="tx1"/>
                </a:solidFill>
                <a:effectLst/>
                <a:latin typeface="Arial" charset="0"/>
                <a:ea typeface="ＭＳ Ｐゴシック" pitchFamily="-107" charset="-128"/>
                <a:cs typeface="ＭＳ Ｐゴシック" pitchFamily="-107" charset="-128"/>
              </a:rPr>
              <a:t>Baseline Security Recommendations for IoT </a:t>
            </a:r>
            <a:r>
              <a:rPr lang="en-US" sz="1200" kern="1200" dirty="0">
                <a:solidFill>
                  <a:schemeClr val="tx1"/>
                </a:solidFill>
                <a:effectLst/>
                <a:latin typeface="Arial" charset="0"/>
                <a:ea typeface="ＭＳ Ｐゴシック" pitchFamily="-107" charset="-128"/>
                <a:cs typeface="ＭＳ Ｐゴシック" pitchFamily="-107" charset="-128"/>
              </a:rPr>
              <a:t>[ENIS17] lists the following issues that hinder the development of secure IoT ecosystems: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Very large attack surfaces: </a:t>
            </a:r>
            <a:r>
              <a:rPr lang="en-US" sz="1200" kern="1200" dirty="0">
                <a:solidFill>
                  <a:schemeClr val="tx1"/>
                </a:solidFill>
                <a:effectLst/>
                <a:latin typeface="Arial" charset="0"/>
                <a:ea typeface="ＭＳ Ｐゴシック" pitchFamily="-107" charset="-128"/>
                <a:cs typeface="ＭＳ Ｐゴシック" pitchFamily="-107" charset="-128"/>
              </a:rPr>
              <a:t>This topic is explored later in this section. In essence, there are a wide variety of points of vulnerability within an IoT ecosystem and a large variety of data that may be compromised.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Limited device resources: </a:t>
            </a:r>
            <a:r>
              <a:rPr lang="en-US" sz="1200" kern="1200" dirty="0">
                <a:solidFill>
                  <a:schemeClr val="tx1"/>
                </a:solidFill>
                <a:effectLst/>
                <a:latin typeface="Arial" charset="0"/>
                <a:ea typeface="ＭＳ Ｐゴシック" pitchFamily="-107" charset="-128"/>
                <a:cs typeface="ＭＳ Ｐゴシック" pitchFamily="-107" charset="-128"/>
              </a:rPr>
              <a:t>IoT devices are typically constrained devices, with limited memory, processing power, and power supply. </a:t>
            </a:r>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This makes it difficult to employ advanced security controls.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Complex ecosystem: </a:t>
            </a:r>
            <a:r>
              <a:rPr lang="en-US" sz="1200" kern="1200" dirty="0">
                <a:solidFill>
                  <a:schemeClr val="tx1"/>
                </a:solidFill>
                <a:effectLst/>
                <a:latin typeface="Arial" charset="0"/>
                <a:ea typeface="ＭＳ Ｐゴシック" pitchFamily="-107" charset="-128"/>
                <a:cs typeface="ＭＳ Ｐゴシック" pitchFamily="-107" charset="-128"/>
              </a:rPr>
              <a:t>The IoT involves not only a large number of devices, but the interconnections, communications, and dependencies among them and with cloud elements. This makes the task of assessing security risk extremely complex.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Fragmentation of standards and regulations: </a:t>
            </a:r>
            <a:r>
              <a:rPr lang="en-US" sz="1200" kern="1200" dirty="0">
                <a:solidFill>
                  <a:schemeClr val="tx1"/>
                </a:solidFill>
                <a:effectLst/>
                <a:latin typeface="Arial" charset="0"/>
                <a:ea typeface="ＭＳ Ｐゴシック" pitchFamily="-107" charset="-128"/>
                <a:cs typeface="ＭＳ Ｐゴシック" pitchFamily="-107" charset="-128"/>
              </a:rPr>
              <a:t>Comparatively little work has been done on security standards for IoT, as well as limited best practices documentation. Thus, there is a lack of comprehensive guidance for security managers and implementers.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Widespread deployment: </a:t>
            </a:r>
            <a:r>
              <a:rPr lang="en-US" sz="1200" kern="1200" dirty="0">
                <a:solidFill>
                  <a:schemeClr val="tx1"/>
                </a:solidFill>
                <a:effectLst/>
                <a:latin typeface="Arial" charset="0"/>
                <a:ea typeface="ＭＳ Ｐゴシック" pitchFamily="-107" charset="-128"/>
                <a:cs typeface="ＭＳ Ｐゴシック" pitchFamily="-107" charset="-128"/>
              </a:rPr>
              <a:t>There is an ongoing rapid deployment of IoT arrangements in commercial environments and, more importantly, critical infrastructure environments. These deployments are attractive targets for security attacks and the rapid deployment is often without comprehensive risk assessment and security planning.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Security integration: </a:t>
            </a:r>
            <a:r>
              <a:rPr lang="en-US" sz="1200" kern="1200" dirty="0">
                <a:solidFill>
                  <a:schemeClr val="tx1"/>
                </a:solidFill>
                <a:effectLst/>
                <a:latin typeface="Arial" charset="0"/>
                <a:ea typeface="ＭＳ Ｐゴシック" pitchFamily="-107" charset="-128"/>
                <a:cs typeface="ＭＳ Ｐゴシック" pitchFamily="-107" charset="-128"/>
              </a:rPr>
              <a:t>IoT devices use a wide variety of communications protocols, and when implemented, authentication schemes. In addition, there may be contractor viewpoints and requirements from all involved stakeholders. Integrating security into an interoperable scheme is thus extraordinarily challenging.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Safety aspects: </a:t>
            </a:r>
            <a:r>
              <a:rPr lang="en-US" sz="1200" kern="1200" dirty="0">
                <a:solidFill>
                  <a:schemeClr val="tx1"/>
                </a:solidFill>
                <a:effectLst/>
                <a:latin typeface="Arial" charset="0"/>
                <a:ea typeface="ＭＳ Ｐゴシック" pitchFamily="-107" charset="-128"/>
                <a:cs typeface="ＭＳ Ｐゴシック" pitchFamily="-107" charset="-128"/>
              </a:rPr>
              <a:t>Because many IoT devices act on their physical environment, security threats can become safety threats, raising the bar for the effectiveness of security solutions.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Low cost: </a:t>
            </a:r>
            <a:r>
              <a:rPr lang="en-US" sz="1200" kern="1200" dirty="0">
                <a:solidFill>
                  <a:schemeClr val="tx1"/>
                </a:solidFill>
                <a:effectLst/>
                <a:latin typeface="Arial" charset="0"/>
                <a:ea typeface="ＭＳ Ｐゴシック" pitchFamily="-107" charset="-128"/>
                <a:cs typeface="ＭＳ Ｐゴシック" pitchFamily="-107" charset="-128"/>
              </a:rPr>
              <a:t>IoT devices are manufactured, purchased, and deployed in millions. This provides great incentive for all parties to minimize the cost of these devices. Manufacturers might be inclined to limit security features to maintain a low cost, and customers might be inclined to accept these limitations.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Lack of expertise: </a:t>
            </a:r>
            <a:r>
              <a:rPr lang="en-US" sz="1200" kern="1200" dirty="0">
                <a:solidFill>
                  <a:schemeClr val="tx1"/>
                </a:solidFill>
                <a:effectLst/>
                <a:latin typeface="Arial" charset="0"/>
                <a:ea typeface="ＭＳ Ｐゴシック" pitchFamily="-107" charset="-128"/>
                <a:cs typeface="ＭＳ Ｐゴシック" pitchFamily="-107" charset="-128"/>
              </a:rPr>
              <a:t>IoT is still a relatively new and rapidly evolving technology. There are a limited number of people with suitable cybersecurity training and experience.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Security updates: </a:t>
            </a:r>
            <a:r>
              <a:rPr lang="en-US" sz="1200" kern="1200" dirty="0">
                <a:solidFill>
                  <a:schemeClr val="tx1"/>
                </a:solidFill>
                <a:effectLst/>
                <a:latin typeface="Arial" charset="0"/>
                <a:ea typeface="ＭＳ Ｐゴシック" pitchFamily="-107" charset="-128"/>
                <a:cs typeface="ＭＳ Ｐゴシック" pitchFamily="-107" charset="-128"/>
              </a:rPr>
              <a:t>In an often-quoted 2014 article, security expert Bruce </a:t>
            </a:r>
            <a:r>
              <a:rPr lang="en-US" sz="1200" kern="1200" dirty="0" err="1">
                <a:solidFill>
                  <a:schemeClr val="tx1"/>
                </a:solidFill>
                <a:effectLst/>
                <a:latin typeface="Arial" charset="0"/>
                <a:ea typeface="ＭＳ Ｐゴシック" pitchFamily="-107" charset="-128"/>
                <a:cs typeface="ＭＳ Ｐゴシック" pitchFamily="-107" charset="-128"/>
              </a:rPr>
              <a:t>Schneier</a:t>
            </a:r>
            <a:r>
              <a:rPr lang="en-US" sz="1200" kern="1200" dirty="0">
                <a:solidFill>
                  <a:schemeClr val="tx1"/>
                </a:solidFill>
                <a:effectLst/>
                <a:latin typeface="Arial" charset="0"/>
                <a:ea typeface="ＭＳ Ｐゴシック" pitchFamily="-107" charset="-128"/>
                <a:cs typeface="ＭＳ Ｐゴシック" pitchFamily="-107" charset="-128"/>
              </a:rPr>
              <a:t> stated that we are at a crisis point with regard to the security of embedded systems, including IoT devices [SCHN14]. The embedded devices are riddled with vulnerabilities and there is no good way to patch them. The chip manufacturers have strong incentives to produce their product with its firmware and software as quickly and cheaply as possible. The device manufacturers choose a chip based on price and features and do very little if anything to the chip software and firmware. Their focus is the functionality of the device itself. The end user may have no means of patching the system or, if so, little information about when and how to patch. The result is that the hundreds of millions of Internet-connected devices in the IoT are vulnerable to attack. This is certainly a problem with sensors, allowing attackers to insert false data into the network. It is potentially a graver threat with actuators, where the attacker can affect the operation of machinery and other devices.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Insecure programming: </a:t>
            </a:r>
            <a:r>
              <a:rPr lang="en-US" sz="1200" kern="1200" dirty="0">
                <a:solidFill>
                  <a:schemeClr val="tx1"/>
                </a:solidFill>
                <a:effectLst/>
                <a:latin typeface="Arial" charset="0"/>
                <a:ea typeface="ＭＳ Ｐゴシック" pitchFamily="-107" charset="-128"/>
                <a:cs typeface="ＭＳ Ｐゴシック" pitchFamily="-107" charset="-128"/>
              </a:rPr>
              <a:t>Effective cybersecurity practice requires the integration of security planning and design throughout the software development lifecycle. But again, with cost pressure, developers of IoT products have an incentive to place more emphasis on functionality and usability than on security.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Unclear liabilities: </a:t>
            </a:r>
            <a:r>
              <a:rPr lang="en-US" sz="1200" kern="1200" dirty="0">
                <a:solidFill>
                  <a:schemeClr val="tx1"/>
                </a:solidFill>
                <a:effectLst/>
                <a:latin typeface="Arial" charset="0"/>
                <a:ea typeface="ＭＳ Ｐゴシック" pitchFamily="-107" charset="-128"/>
                <a:cs typeface="ＭＳ Ｐゴシック" pitchFamily="-107" charset="-128"/>
              </a:rPr>
              <a:t>A major IoT deployment involves a large and complex supply chain and complex interaction among numerous components. Because it is difficult under these circumstances to clearly assign liabilities, ambiguities and conflicts may arise in the event of a security incident. </a:t>
            </a:r>
            <a:endParaRPr lang="en-US" dirty="0">
              <a:effectLst/>
            </a:endParaRP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16</a:t>
            </a:fld>
            <a:endParaRPr lang="en-AU" dirty="0"/>
          </a:p>
        </p:txBody>
      </p:sp>
    </p:spTree>
    <p:extLst>
      <p:ext uri="{BB962C8B-B14F-4D97-AF65-F5344CB8AC3E}">
        <p14:creationId xmlns:p14="http://schemas.microsoft.com/office/powerpoint/2010/main" val="2140119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NISTIR 8200 (</a:t>
            </a:r>
            <a:r>
              <a:rPr lang="en-US" sz="1200" i="1" kern="1200" dirty="0">
                <a:solidFill>
                  <a:schemeClr val="tx1"/>
                </a:solidFill>
                <a:effectLst/>
                <a:latin typeface="Arial" charset="0"/>
                <a:ea typeface="ＭＳ Ｐゴシック" pitchFamily="-107" charset="-128"/>
                <a:cs typeface="ＭＳ Ｐゴシック" pitchFamily="-107" charset="-128"/>
              </a:rPr>
              <a:t>Interagency Report on Status of International Cybersecurity Standardization for the Internet of Things</a:t>
            </a:r>
            <a:r>
              <a:rPr lang="en-US" sz="1200" kern="1200" dirty="0">
                <a:solidFill>
                  <a:schemeClr val="tx1"/>
                </a:solidFill>
                <a:effectLst/>
                <a:latin typeface="Arial" charset="0"/>
                <a:ea typeface="ＭＳ Ｐゴシック" pitchFamily="-107" charset="-128"/>
                <a:cs typeface="ＭＳ Ｐゴシック" pitchFamily="-107" charset="-128"/>
              </a:rPr>
              <a:t>) lists the following security objectives for IoT: </a:t>
            </a:r>
          </a:p>
          <a:p>
            <a:endParaRPr lang="en-US" dirty="0">
              <a:effectLst/>
            </a:endParaRPr>
          </a:p>
          <a:p>
            <a:pPr lvl="1"/>
            <a:r>
              <a:rPr lang="en-US" sz="1050" kern="1200" dirty="0">
                <a:solidFill>
                  <a:schemeClr val="tx1"/>
                </a:solidFill>
                <a:effectLst/>
                <a:latin typeface="Arial" charset="0"/>
                <a:ea typeface="ＭＳ Ｐゴシック" charset="-128"/>
                <a:cs typeface="+mn-cs"/>
              </a:rPr>
              <a:t>■  </a:t>
            </a:r>
            <a:r>
              <a:rPr lang="en-US" sz="1200" b="1" kern="1200" dirty="0">
                <a:solidFill>
                  <a:schemeClr val="tx1"/>
                </a:solidFill>
                <a:effectLst/>
                <a:latin typeface="Arial" charset="0"/>
                <a:ea typeface="ＭＳ Ｐゴシック" charset="-128"/>
                <a:cs typeface="+mn-cs"/>
              </a:rPr>
              <a:t>Restricting logical access to the IoT network. </a:t>
            </a:r>
            <a:r>
              <a:rPr lang="en-US" sz="1200" kern="1200" dirty="0">
                <a:solidFill>
                  <a:schemeClr val="tx1"/>
                </a:solidFill>
                <a:effectLst/>
                <a:latin typeface="Arial" charset="0"/>
                <a:ea typeface="ＭＳ Ｐゴシック" charset="-128"/>
                <a:cs typeface="+mn-cs"/>
              </a:rPr>
              <a:t>This may include: using unidirectional gateways, using firewalls to prevent network traffic from passing directly between the corporate and IoT networks, and having separate authentication mechanisms and credentials for users of the corporate and IoT networks. An IoT system should also use a network topology that has multiple layers, with the most critical communications occurring in the most secure and reliable layer. </a:t>
            </a:r>
          </a:p>
          <a:p>
            <a:pPr lvl="1"/>
            <a:endParaRPr lang="en-US" dirty="0">
              <a:effectLst/>
            </a:endParaRPr>
          </a:p>
          <a:p>
            <a:pPr lvl="1"/>
            <a:r>
              <a:rPr lang="en-US" sz="1050" kern="1200" dirty="0">
                <a:solidFill>
                  <a:schemeClr val="tx1"/>
                </a:solidFill>
                <a:effectLst/>
                <a:latin typeface="Arial" charset="0"/>
                <a:ea typeface="ＭＳ Ｐゴシック" charset="-128"/>
                <a:cs typeface="+mn-cs"/>
              </a:rPr>
              <a:t>■  </a:t>
            </a:r>
            <a:r>
              <a:rPr lang="en-US" sz="1200" b="1" kern="1200" dirty="0">
                <a:solidFill>
                  <a:schemeClr val="tx1"/>
                </a:solidFill>
                <a:effectLst/>
                <a:latin typeface="Arial" charset="0"/>
                <a:ea typeface="ＭＳ Ｐゴシック" charset="-128"/>
                <a:cs typeface="+mn-cs"/>
              </a:rPr>
              <a:t>Restricting physical access to IoT network and components. </a:t>
            </a:r>
            <a:r>
              <a:rPr lang="en-US" sz="1200" kern="1200" dirty="0">
                <a:solidFill>
                  <a:schemeClr val="tx1"/>
                </a:solidFill>
                <a:effectLst/>
                <a:latin typeface="Arial" charset="0"/>
                <a:ea typeface="ＭＳ Ｐゴシック" charset="-128"/>
                <a:cs typeface="+mn-cs"/>
              </a:rPr>
              <a:t>A combination of physical access controls should be used, such as locks, card readers, and/or guards. </a:t>
            </a:r>
          </a:p>
          <a:p>
            <a:pPr lvl="1"/>
            <a:endParaRPr lang="en-US" dirty="0">
              <a:effectLst/>
            </a:endParaRPr>
          </a:p>
          <a:p>
            <a:pPr lvl="1"/>
            <a:r>
              <a:rPr lang="en-US" sz="1050" kern="1200" dirty="0">
                <a:solidFill>
                  <a:schemeClr val="tx1"/>
                </a:solidFill>
                <a:effectLst/>
                <a:latin typeface="Arial" charset="0"/>
                <a:ea typeface="ＭＳ Ｐゴシック" charset="-128"/>
                <a:cs typeface="+mn-cs"/>
              </a:rPr>
              <a:t>■  </a:t>
            </a:r>
            <a:r>
              <a:rPr lang="en-US" sz="1200" b="1" kern="1200" dirty="0">
                <a:solidFill>
                  <a:schemeClr val="tx1"/>
                </a:solidFill>
                <a:effectLst/>
                <a:latin typeface="Arial" charset="0"/>
                <a:ea typeface="ＭＳ Ｐゴシック" charset="-128"/>
                <a:cs typeface="+mn-cs"/>
              </a:rPr>
              <a:t>Protecting individual IoT components from exploitation. </a:t>
            </a:r>
            <a:r>
              <a:rPr lang="en-US" sz="1200" kern="1200" dirty="0">
                <a:solidFill>
                  <a:schemeClr val="tx1"/>
                </a:solidFill>
                <a:effectLst/>
                <a:latin typeface="Arial" charset="0"/>
                <a:ea typeface="ＭＳ Ｐゴシック" charset="-128"/>
                <a:cs typeface="+mn-cs"/>
              </a:rPr>
              <a:t>This includes deploying security patches in as expeditious a manner as possible, after testing them under field conditions; disabling all unused ports and services and assuring that they remain disabled; restricting IoT user privileges to only those that are required for each person’s role; tracking and monitoring audit trails; and using security controls such as antivirus software and file integrity checking software where technically feasible. </a:t>
            </a:r>
            <a:endParaRPr lang="en-US" dirty="0">
              <a:effectLst/>
            </a:endParaRPr>
          </a:p>
          <a:p>
            <a:pPr lvl="1"/>
            <a:endParaRPr lang="en-US" sz="1050" kern="1200" dirty="0">
              <a:solidFill>
                <a:schemeClr val="tx1"/>
              </a:solidFill>
              <a:effectLst/>
              <a:latin typeface="Arial" charset="0"/>
              <a:ea typeface="ＭＳ Ｐゴシック" charset="-128"/>
              <a:cs typeface="+mn-cs"/>
            </a:endParaRPr>
          </a:p>
          <a:p>
            <a:pPr lvl="1"/>
            <a:r>
              <a:rPr lang="en-US" sz="1050" kern="1200" dirty="0">
                <a:solidFill>
                  <a:schemeClr val="tx1"/>
                </a:solidFill>
                <a:effectLst/>
                <a:latin typeface="Arial" charset="0"/>
                <a:ea typeface="ＭＳ Ｐゴシック" charset="-128"/>
                <a:cs typeface="+mn-cs"/>
              </a:rPr>
              <a:t>■  </a:t>
            </a:r>
            <a:r>
              <a:rPr lang="en-US" sz="1200" b="1" kern="1200" dirty="0">
                <a:solidFill>
                  <a:schemeClr val="tx1"/>
                </a:solidFill>
                <a:effectLst/>
                <a:latin typeface="Arial" charset="0"/>
                <a:ea typeface="ＭＳ Ｐゴシック" charset="-128"/>
                <a:cs typeface="+mn-cs"/>
              </a:rPr>
              <a:t>Preventing unauthorized modification of data. </a:t>
            </a:r>
            <a:r>
              <a:rPr lang="en-US" sz="1200" kern="1200" dirty="0">
                <a:solidFill>
                  <a:schemeClr val="tx1"/>
                </a:solidFill>
                <a:effectLst/>
                <a:latin typeface="Arial" charset="0"/>
                <a:ea typeface="ＭＳ Ｐゴシック" charset="-128"/>
                <a:cs typeface="+mn-cs"/>
              </a:rPr>
              <a:t>This includes data that are in transit (at least across the network boundaries) and at rest. </a:t>
            </a:r>
          </a:p>
          <a:p>
            <a:pPr lvl="1"/>
            <a:endParaRPr lang="en-US" dirty="0">
              <a:effectLst/>
            </a:endParaRPr>
          </a:p>
          <a:p>
            <a:pPr lvl="1"/>
            <a:r>
              <a:rPr lang="en-US" sz="1050" kern="1200" dirty="0">
                <a:solidFill>
                  <a:schemeClr val="tx1"/>
                </a:solidFill>
                <a:effectLst/>
                <a:latin typeface="Arial" charset="0"/>
                <a:ea typeface="ＭＳ Ｐゴシック" charset="-128"/>
                <a:cs typeface="+mn-cs"/>
              </a:rPr>
              <a:t>■  </a:t>
            </a:r>
            <a:r>
              <a:rPr lang="en-US" sz="1200" b="1" kern="1200" dirty="0">
                <a:solidFill>
                  <a:schemeClr val="tx1"/>
                </a:solidFill>
                <a:effectLst/>
                <a:latin typeface="Arial" charset="0"/>
                <a:ea typeface="ＭＳ Ｐゴシック" charset="-128"/>
                <a:cs typeface="+mn-cs"/>
              </a:rPr>
              <a:t>Detecting security events and incidents. </a:t>
            </a:r>
            <a:r>
              <a:rPr lang="en-US" sz="1200" kern="1200" dirty="0">
                <a:solidFill>
                  <a:schemeClr val="tx1"/>
                </a:solidFill>
                <a:effectLst/>
                <a:latin typeface="Arial" charset="0"/>
                <a:ea typeface="ＭＳ Ｐゴシック" charset="-128"/>
                <a:cs typeface="+mn-cs"/>
              </a:rPr>
              <a:t>The object is to security events early enough to break the attack chain before attackers attain their objectives. This includes the capability to detect failed IoT components, unavailable services, and exhausted resources that are important to provide proper and safe functioning of an IoT system. </a:t>
            </a:r>
            <a:endParaRPr lang="en-US" sz="1200" b="0" kern="1200" dirty="0">
              <a:solidFill>
                <a:schemeClr val="tx1"/>
              </a:solidFill>
              <a:effectLst/>
              <a:latin typeface="Arial" charset="0"/>
              <a:ea typeface="ＭＳ Ｐゴシック" pitchFamily="-107" charset="-128"/>
              <a:cs typeface="+mn-cs"/>
            </a:endParaRPr>
          </a:p>
          <a:p>
            <a:pPr lvl="1"/>
            <a:endParaRPr lang="en-US" sz="1200" b="0" kern="1200" dirty="0">
              <a:solidFill>
                <a:schemeClr val="tx1"/>
              </a:solidFill>
              <a:effectLst/>
              <a:latin typeface="Arial" charset="0"/>
              <a:ea typeface="ＭＳ Ｐゴシック" pitchFamily="-107" charset="-128"/>
              <a:cs typeface="+mn-cs"/>
            </a:endParaRPr>
          </a:p>
          <a:p>
            <a:pPr lvl="1"/>
            <a:r>
              <a:rPr lang="en-US" sz="1200" kern="1200" dirty="0">
                <a:solidFill>
                  <a:schemeClr val="tx1"/>
                </a:solidFill>
                <a:effectLst/>
                <a:latin typeface="Arial" charset="0"/>
                <a:ea typeface="ＭＳ Ｐゴシック" charset="-128"/>
                <a:cs typeface="+mn-cs"/>
              </a:rPr>
              <a:t>■  </a:t>
            </a:r>
            <a:r>
              <a:rPr lang="en-US" sz="1200" b="1" kern="1200" dirty="0">
                <a:solidFill>
                  <a:schemeClr val="tx1"/>
                </a:solidFill>
                <a:effectLst/>
                <a:latin typeface="Arial" charset="0"/>
                <a:ea typeface="ＭＳ Ｐゴシック" pitchFamily="-107" charset="-128"/>
                <a:cs typeface="ＭＳ Ｐゴシック" pitchFamily="-107" charset="-128"/>
              </a:rPr>
              <a:t>Maintaining functionality during adverse conditions. </a:t>
            </a:r>
            <a:r>
              <a:rPr lang="en-US" sz="1200" kern="1200" dirty="0">
                <a:solidFill>
                  <a:schemeClr val="tx1"/>
                </a:solidFill>
                <a:effectLst/>
                <a:latin typeface="Arial" charset="0"/>
                <a:ea typeface="ＭＳ Ｐゴシック" pitchFamily="-107" charset="-128"/>
                <a:cs typeface="ＭＳ Ｐゴシック" pitchFamily="-107" charset="-128"/>
              </a:rPr>
              <a:t>This involves designing IoT system so that each critical component has a redundant counterpart. Additionally, if a component fails, it should fail in a manner that does not generate unnecessary traffic on IoT or other networks, or does not cause another problem elsewhere. IoT system should also allow for graceful degradation such as moving from normal operation with full automation to emergency operation with operators more involved and less automation to manual operation with no automation. </a:t>
            </a:r>
          </a:p>
          <a:p>
            <a:pPr lvl="1"/>
            <a:endParaRPr lang="en-US" sz="1200" b="1" kern="1200" dirty="0">
              <a:solidFill>
                <a:schemeClr val="tx1"/>
              </a:solidFill>
              <a:effectLst/>
              <a:latin typeface="Arial" charset="0"/>
              <a:ea typeface="ＭＳ Ｐゴシック" pitchFamily="-107" charset="-128"/>
              <a:cs typeface="ＭＳ Ｐゴシック" pitchFamily="-107" charset="-128"/>
            </a:endParaRPr>
          </a:p>
          <a:p>
            <a:pPr lvl="1"/>
            <a:r>
              <a:rPr lang="en-US" sz="1200" kern="1200" dirty="0">
                <a:solidFill>
                  <a:schemeClr val="tx1"/>
                </a:solidFill>
                <a:effectLst/>
                <a:latin typeface="Arial" charset="0"/>
                <a:ea typeface="ＭＳ Ｐゴシック" charset="-128"/>
                <a:cs typeface="+mn-cs"/>
              </a:rPr>
              <a:t>■  </a:t>
            </a:r>
            <a:r>
              <a:rPr lang="en-US" sz="1200" b="1" kern="1200" dirty="0">
                <a:solidFill>
                  <a:schemeClr val="tx1"/>
                </a:solidFill>
                <a:effectLst/>
                <a:latin typeface="Arial" charset="0"/>
                <a:ea typeface="ＭＳ Ｐゴシック" pitchFamily="-107" charset="-128"/>
                <a:cs typeface="ＭＳ Ｐゴシック" pitchFamily="-107" charset="-128"/>
              </a:rPr>
              <a:t>Restoring the system after an incident. </a:t>
            </a:r>
            <a:r>
              <a:rPr lang="en-US" sz="1200" kern="1200" dirty="0">
                <a:solidFill>
                  <a:schemeClr val="tx1"/>
                </a:solidFill>
                <a:effectLst/>
                <a:latin typeface="Arial" charset="0"/>
                <a:ea typeface="ＭＳ Ｐゴシック" pitchFamily="-107" charset="-128"/>
                <a:cs typeface="ＭＳ Ｐゴシック" pitchFamily="-107" charset="-128"/>
              </a:rPr>
              <a:t>Incidents are inevitable and an incident response plan is essential. A major characteristic of a good security program is how quickly the IoT system can be recovered after an incident has occurred.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17</a:t>
            </a:fld>
            <a:endParaRPr lang="en-AU" dirty="0"/>
          </a:p>
        </p:txBody>
      </p:sp>
    </p:spTree>
    <p:extLst>
      <p:ext uri="{BB962C8B-B14F-4D97-AF65-F5344CB8AC3E}">
        <p14:creationId xmlns:p14="http://schemas.microsoft.com/office/powerpoint/2010/main" val="3244047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Protecting individual IoT components from exploitation</a:t>
            </a:r>
          </a:p>
          <a:p>
            <a:r>
              <a:rPr lang="en-US" sz="1200" kern="1200" dirty="0">
                <a:solidFill>
                  <a:schemeClr val="tx1"/>
                </a:solidFill>
                <a:effectLst/>
                <a:latin typeface="Arial" charset="0"/>
                <a:ea typeface="ＭＳ Ｐゴシック" pitchFamily="-107" charset="-128"/>
                <a:cs typeface="ＭＳ Ｐゴシック" pitchFamily="-107" charset="-128"/>
              </a:rPr>
              <a:t>This includes deploying security patches in as expeditious a manner as possible, after testing them under field conditions; disabling all unused ports and services and assuring that they remain disabled; restricting IoT user privileges to only those that are required for each person’s role; tracking and monitoring audit trails; and using security controls such as antivirus software and file integrity checking software where technically feasible.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Preventing unauthorized modification of data. </a:t>
            </a:r>
            <a:r>
              <a:rPr lang="en-US" sz="1200" kern="1200" dirty="0">
                <a:solidFill>
                  <a:schemeClr val="tx1"/>
                </a:solidFill>
                <a:effectLst/>
                <a:latin typeface="Arial" charset="0"/>
                <a:ea typeface="ＭＳ Ｐゴシック" pitchFamily="-107" charset="-128"/>
                <a:cs typeface="ＭＳ Ｐゴシック" pitchFamily="-107" charset="-128"/>
              </a:rPr>
              <a:t>This includes data that are in transit (at least across the network boundaries) and at rest.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Detecting security events and incidents. </a:t>
            </a:r>
            <a:r>
              <a:rPr lang="en-US" sz="1200" kern="1200" dirty="0">
                <a:solidFill>
                  <a:schemeClr val="tx1"/>
                </a:solidFill>
                <a:effectLst/>
                <a:latin typeface="Arial" charset="0"/>
                <a:ea typeface="ＭＳ Ｐゴシック" pitchFamily="-107" charset="-128"/>
                <a:cs typeface="ＭＳ Ｐゴシック" pitchFamily="-107" charset="-128"/>
              </a:rPr>
              <a:t>The object is to detect security events early enough to break the attack chain before attackers attain their objectives. This includes the capability to detect failed IoT components, unavailable services, and exhausted resources that are important to provide proper and safe functioning of an IoT system.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18</a:t>
            </a:fld>
            <a:endParaRPr lang="en-AU" dirty="0"/>
          </a:p>
        </p:txBody>
      </p:sp>
    </p:spTree>
    <p:extLst>
      <p:ext uri="{BB962C8B-B14F-4D97-AF65-F5344CB8AC3E}">
        <p14:creationId xmlns:p14="http://schemas.microsoft.com/office/powerpoint/2010/main" val="2096396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Maintaining functionality during adverse conditions. </a:t>
            </a:r>
            <a:r>
              <a:rPr lang="en-US" sz="1200" kern="1200" dirty="0">
                <a:solidFill>
                  <a:schemeClr val="tx1"/>
                </a:solidFill>
                <a:effectLst/>
                <a:latin typeface="Arial" charset="0"/>
                <a:ea typeface="ＭＳ Ｐゴシック" pitchFamily="-107" charset="-128"/>
                <a:cs typeface="ＭＳ Ｐゴシック" pitchFamily="-107" charset="-128"/>
              </a:rPr>
              <a:t>This involves designing IoT system so that each critical component has a redundant counterpart. Additionally, if a component fails, it should fail in a manner that does not generate unnecessary traffic on IoT or other networks, or does not cause another problem elsewhere. IoT system should also allow for graceful degradation such as moving from normal operation with full automation to emergency operation with operators more involved and less automation to manual operation with no automation.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Restoring the system after an incident. </a:t>
            </a:r>
            <a:r>
              <a:rPr lang="en-US" sz="1200" kern="1200" dirty="0">
                <a:solidFill>
                  <a:schemeClr val="tx1"/>
                </a:solidFill>
                <a:effectLst/>
                <a:latin typeface="Arial" charset="0"/>
                <a:ea typeface="ＭＳ Ｐゴシック" pitchFamily="-107" charset="-128"/>
                <a:cs typeface="ＭＳ Ｐゴシック" pitchFamily="-107" charset="-128"/>
              </a:rPr>
              <a:t>Incidents are inevitable and an incident response plan is essential. A major characteristic of a good security program is how quickly the IoT system can be recovered after an incident has occurred.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19</a:t>
            </a:fld>
            <a:endParaRPr lang="en-AU" dirty="0"/>
          </a:p>
        </p:txBody>
      </p:sp>
    </p:spTree>
    <p:extLst>
      <p:ext uri="{BB962C8B-B14F-4D97-AF65-F5344CB8AC3E}">
        <p14:creationId xmlns:p14="http://schemas.microsoft.com/office/powerpoint/2010/main" val="3888478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277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This chapter begins with an overview of the concepts of the IoT, followed by a discussion of IoT security. </a:t>
            </a:r>
            <a:endParaRPr lang="en-US" dirty="0"/>
          </a:p>
          <a:p>
            <a:endParaRPr lang="en-US" dirty="0">
              <a:latin typeface="Arial" pitchFamily="-84" charset="0"/>
              <a:ea typeface="ＭＳ Ｐゴシック" pitchFamily="-84" charset="-128"/>
              <a:cs typeface="ＭＳ Ｐゴシック" pitchFamily="-84" charset="-128"/>
            </a:endParaRPr>
          </a:p>
        </p:txBody>
      </p:sp>
      <p:sp>
        <p:nvSpPr>
          <p:cNvPr id="32772" name="Slide Number Placeholder 3"/>
          <p:cNvSpPr>
            <a:spLocks noGrp="1"/>
          </p:cNvSpPr>
          <p:nvPr>
            <p:ph type="sldNum" sz="quarter" idx="5"/>
          </p:nvPr>
        </p:nvSpPr>
        <p:spPr>
          <a:noFill/>
        </p:spPr>
        <p:txBody>
          <a:bodyPr/>
          <a:lstStyle/>
          <a:p>
            <a:fld id="{D2C26A60-DE3E-EF42-8057-6143E9FC34B9}" type="slidenum">
              <a:rPr lang="en-AU" smtClean="0">
                <a:latin typeface="Arial" pitchFamily="-84" charset="0"/>
              </a:rPr>
              <a:pPr/>
              <a:t>2</a:t>
            </a:fld>
            <a:endParaRPr lang="en-AU" dirty="0">
              <a:latin typeface="Arial" pitchFamily="-8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An IoT ecosystem involves a large number of devices deployed in the edge network and in the fog network. Typically these involve numerous manufacturers and multiple supply chains and often deployment in areas where physical security is difficult. Two essential security measures in such an environment are tamper resistance and tamper detection. We define the following terms: </a:t>
            </a:r>
          </a:p>
          <a:p>
            <a:endParaRPr lang="en-US" dirty="0">
              <a:effectLst/>
            </a:endParaRPr>
          </a:p>
          <a:p>
            <a:pPr lvl="1"/>
            <a:r>
              <a:rPr lang="en-US" sz="1050" kern="1200" dirty="0">
                <a:solidFill>
                  <a:schemeClr val="tx1"/>
                </a:solidFill>
                <a:effectLst/>
                <a:latin typeface="Arial" charset="0"/>
                <a:ea typeface="ＭＳ Ｐゴシック" charset="-128"/>
                <a:cs typeface="+mn-cs"/>
              </a:rPr>
              <a:t>■  </a:t>
            </a:r>
            <a:r>
              <a:rPr lang="en-US" sz="1200" b="1" kern="1200" dirty="0">
                <a:solidFill>
                  <a:schemeClr val="tx1"/>
                </a:solidFill>
                <a:effectLst/>
                <a:latin typeface="Arial" charset="0"/>
                <a:ea typeface="ＭＳ Ｐゴシック" charset="-128"/>
                <a:cs typeface="+mn-cs"/>
              </a:rPr>
              <a:t>Tampering: </a:t>
            </a:r>
            <a:r>
              <a:rPr lang="en-US" sz="1200" kern="1200" dirty="0">
                <a:solidFill>
                  <a:schemeClr val="tx1"/>
                </a:solidFill>
                <a:effectLst/>
                <a:latin typeface="Arial" charset="0"/>
                <a:ea typeface="ＭＳ Ｐゴシック" charset="-128"/>
                <a:cs typeface="+mn-cs"/>
              </a:rPr>
              <a:t>An unauthorized modification that alters the intended functioning of a system or device in a way that degrades the security it provides. </a:t>
            </a:r>
          </a:p>
          <a:p>
            <a:pPr lvl="1"/>
            <a:endParaRPr lang="en-US" dirty="0">
              <a:effectLst/>
            </a:endParaRPr>
          </a:p>
          <a:p>
            <a:pPr lvl="1"/>
            <a:r>
              <a:rPr lang="en-US" sz="1050" kern="1200" dirty="0">
                <a:solidFill>
                  <a:schemeClr val="tx1"/>
                </a:solidFill>
                <a:effectLst/>
                <a:latin typeface="Arial" charset="0"/>
                <a:ea typeface="ＭＳ Ｐゴシック" charset="-128"/>
                <a:cs typeface="+mn-cs"/>
              </a:rPr>
              <a:t>■  </a:t>
            </a:r>
            <a:r>
              <a:rPr lang="en-US" sz="1200" b="1" kern="1200" dirty="0">
                <a:solidFill>
                  <a:schemeClr val="tx1"/>
                </a:solidFill>
                <a:effectLst/>
                <a:latin typeface="Arial" charset="0"/>
                <a:ea typeface="ＭＳ Ｐゴシック" charset="-128"/>
                <a:cs typeface="+mn-cs"/>
              </a:rPr>
              <a:t>Tamper resistant: </a:t>
            </a:r>
            <a:r>
              <a:rPr lang="en-US" sz="1200" kern="1200" dirty="0">
                <a:solidFill>
                  <a:schemeClr val="tx1"/>
                </a:solidFill>
                <a:effectLst/>
                <a:latin typeface="Arial" charset="0"/>
                <a:ea typeface="ＭＳ Ｐゴシック" charset="-128"/>
                <a:cs typeface="+mn-cs"/>
              </a:rPr>
              <a:t>A characteristic of a system component that provides passive protection against an attack.</a:t>
            </a:r>
          </a:p>
          <a:p>
            <a:pPr lvl="1"/>
            <a:r>
              <a:rPr lang="en-US" sz="1200" kern="1200" dirty="0">
                <a:solidFill>
                  <a:schemeClr val="tx1"/>
                </a:solidFill>
                <a:effectLst/>
                <a:latin typeface="Arial" charset="0"/>
                <a:ea typeface="ＭＳ Ｐゴシック" charset="-128"/>
                <a:cs typeface="+mn-cs"/>
              </a:rPr>
              <a:t> </a:t>
            </a:r>
            <a:endParaRPr lang="en-US" dirty="0">
              <a:effectLst/>
            </a:endParaRPr>
          </a:p>
          <a:p>
            <a:pPr lvl="1"/>
            <a:r>
              <a:rPr lang="en-US" sz="1050" kern="1200" dirty="0">
                <a:solidFill>
                  <a:schemeClr val="tx1"/>
                </a:solidFill>
                <a:effectLst/>
                <a:latin typeface="Arial" charset="0"/>
                <a:ea typeface="ＭＳ Ｐゴシック" charset="-128"/>
                <a:cs typeface="+mn-cs"/>
              </a:rPr>
              <a:t>■  </a:t>
            </a:r>
            <a:r>
              <a:rPr lang="en-US" sz="1200" b="1" kern="1200" dirty="0">
                <a:solidFill>
                  <a:schemeClr val="tx1"/>
                </a:solidFill>
                <a:effectLst/>
                <a:latin typeface="Arial" charset="0"/>
                <a:ea typeface="ＭＳ Ｐゴシック" charset="-128"/>
                <a:cs typeface="+mn-cs"/>
              </a:rPr>
              <a:t>Tamper detection: </a:t>
            </a:r>
            <a:r>
              <a:rPr lang="en-US" sz="1200" kern="1200" dirty="0">
                <a:solidFill>
                  <a:schemeClr val="tx1"/>
                </a:solidFill>
                <a:effectLst/>
                <a:latin typeface="Arial" charset="0"/>
                <a:ea typeface="ＭＳ Ｐゴシック" charset="-128"/>
                <a:cs typeface="+mn-cs"/>
              </a:rPr>
              <a:t>Techniques to ensure that the overall system is made aware of unwanted physical access.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20</a:t>
            </a:fld>
            <a:endParaRPr lang="en-AU" dirty="0"/>
          </a:p>
        </p:txBody>
      </p:sp>
    </p:spTree>
    <p:extLst>
      <p:ext uri="{BB962C8B-B14F-4D97-AF65-F5344CB8AC3E}">
        <p14:creationId xmlns:p14="http://schemas.microsoft.com/office/powerpoint/2010/main" val="1523535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The common approach to tamper resistance is to use specialized physical construction materials to make tampering with a fog node difficult. Examples include hardened steel enclosures, locks, and security screws. Tightly packing components and circuit boards within an enclosure increases the difficulty of using fiber optics to probe inside the node without opening the enclosure. </a:t>
            </a:r>
            <a:endParaRPr lang="en-US" dirty="0">
              <a:effectLst/>
            </a:endParaRPr>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A second category of tamper resistance is the deterrence of tampering by ensuring that tampering leaves visible evidence behind. Examples include special seals and tapes that make it obvious when there has been physical tampering.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21</a:t>
            </a:fld>
            <a:endParaRPr lang="en-AU" dirty="0"/>
          </a:p>
        </p:txBody>
      </p:sp>
    </p:spTree>
    <p:extLst>
      <p:ext uri="{BB962C8B-B14F-4D97-AF65-F5344CB8AC3E}">
        <p14:creationId xmlns:p14="http://schemas.microsoft.com/office/powerpoint/2010/main" val="20867285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Mechanisms for tamper detection include the following: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Switches: </a:t>
            </a:r>
            <a:r>
              <a:rPr lang="en-US" sz="1200" kern="1200" dirty="0">
                <a:solidFill>
                  <a:schemeClr val="tx1"/>
                </a:solidFill>
                <a:effectLst/>
                <a:latin typeface="Arial" charset="0"/>
                <a:ea typeface="ＭＳ Ｐゴシック" pitchFamily="-107" charset="-128"/>
                <a:cs typeface="ＭＳ Ｐゴシック" pitchFamily="-107" charset="-128"/>
              </a:rPr>
              <a:t>A variety of switches, such as mercury switches, magnetic switches, and pressure contacts can detect the opening of a device, the breach of a physical security boundary, or the movement of a device.</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Sensors: </a:t>
            </a:r>
            <a:r>
              <a:rPr lang="en-US" sz="1200" kern="1200" dirty="0">
                <a:solidFill>
                  <a:schemeClr val="tx1"/>
                </a:solidFill>
                <a:effectLst/>
                <a:latin typeface="Arial" charset="0"/>
                <a:ea typeface="ＭＳ Ｐゴシック" pitchFamily="-107" charset="-128"/>
                <a:cs typeface="ＭＳ Ｐゴシック" pitchFamily="-107" charset="-128"/>
              </a:rPr>
              <a:t>Temperature and radiation sensors can detect environmental changes. Voltage and power sensors can detect electrical attacks.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Circuitry: </a:t>
            </a:r>
            <a:r>
              <a:rPr lang="en-US" sz="1200" kern="1200" dirty="0">
                <a:solidFill>
                  <a:schemeClr val="tx1"/>
                </a:solidFill>
                <a:effectLst/>
                <a:latin typeface="Arial" charset="0"/>
                <a:ea typeface="ＭＳ Ｐゴシック" pitchFamily="-107" charset="-128"/>
                <a:cs typeface="ＭＳ Ｐゴシック" pitchFamily="-107" charset="-128"/>
              </a:rPr>
              <a:t>It is possible to wrap components with flexible circuitry, resistance wire, or fiber optics so as to detect a puncture or break.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22</a:t>
            </a:fld>
            <a:endParaRPr lang="en-AU" dirty="0"/>
          </a:p>
        </p:txBody>
      </p:sp>
    </p:spTree>
    <p:extLst>
      <p:ext uri="{BB962C8B-B14F-4D97-AF65-F5344CB8AC3E}">
        <p14:creationId xmlns:p14="http://schemas.microsoft.com/office/powerpoint/2010/main" val="4156610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ITU-T Recommendation Y.2066 (Common Requirements of the Internet of Things, June 2014) includes a list of security requirements for the IoT. This list is a useful baseline for understanding the scope of security implementation needed for an IoT deployment. The requirements are defined as being the functional requirements during capturing, storing, transferring, aggregating and processing the data of things, as well as to the provision of services which involve things. These requirements are related to all the IoT actors. The requirements are: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Communication security: </a:t>
            </a:r>
            <a:r>
              <a:rPr lang="en-US" sz="1200" kern="1200" dirty="0">
                <a:solidFill>
                  <a:schemeClr val="tx1"/>
                </a:solidFill>
                <a:effectLst/>
                <a:latin typeface="Arial" charset="0"/>
                <a:ea typeface="ＭＳ Ｐゴシック" pitchFamily="-107" charset="-128"/>
                <a:cs typeface="ＭＳ Ｐゴシック" pitchFamily="-107" charset="-128"/>
              </a:rPr>
              <a:t>Secure, trusted, and privacy-protected communication capability is required, so that unauthorized access to the content of data can be prohibited, integrity of data can be guaranteed, and privacy-related content of data can be protected during data transmission or transfer in IoT.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Data management security: </a:t>
            </a:r>
            <a:r>
              <a:rPr lang="en-US" sz="1200" kern="1200" dirty="0">
                <a:solidFill>
                  <a:schemeClr val="tx1"/>
                </a:solidFill>
                <a:effectLst/>
                <a:latin typeface="Arial" charset="0"/>
                <a:ea typeface="ＭＳ Ｐゴシック" pitchFamily="-107" charset="-128"/>
                <a:cs typeface="ＭＳ Ｐゴシック" pitchFamily="-107" charset="-128"/>
              </a:rPr>
              <a:t>Secure, trusted, and privacy-protected data management capability is required, so that unauthorized access to the content of data can be prohibited, integrity of data can be guaranteed, and privacy-related content of data can be protected when storing or processing data in IoT.</a:t>
            </a:r>
          </a:p>
          <a:p>
            <a:r>
              <a:rPr lang="en-US" sz="1200" kern="1200" dirty="0">
                <a:solidFill>
                  <a:schemeClr val="tx1"/>
                </a:solidFill>
                <a:effectLst/>
                <a:latin typeface="Arial" charset="0"/>
                <a:ea typeface="ＭＳ Ｐゴシック" pitchFamily="-107" charset="-128"/>
                <a:cs typeface="ＭＳ Ｐゴシック" pitchFamily="-107" charset="-128"/>
              </a:rPr>
              <a:t> </a:t>
            </a:r>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Service provision security: </a:t>
            </a:r>
            <a:r>
              <a:rPr lang="en-US" sz="1200" kern="1200" dirty="0">
                <a:solidFill>
                  <a:schemeClr val="tx1"/>
                </a:solidFill>
                <a:effectLst/>
                <a:latin typeface="Arial" charset="0"/>
                <a:ea typeface="ＭＳ Ｐゴシック" pitchFamily="-107" charset="-128"/>
                <a:cs typeface="ＭＳ Ｐゴシック" pitchFamily="-107" charset="-128"/>
              </a:rPr>
              <a:t>Secure, trusted, and privacy protected service provision capability is required, so that unauthorized access to service and fraudulent service provision can be prohibited and privacy information related to IoT users can be protected.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Integration of security policies and techniques: </a:t>
            </a:r>
            <a:r>
              <a:rPr lang="en-US" sz="1200" kern="1200" dirty="0">
                <a:solidFill>
                  <a:schemeClr val="tx1"/>
                </a:solidFill>
                <a:effectLst/>
                <a:latin typeface="Arial" charset="0"/>
                <a:ea typeface="ＭＳ Ｐゴシック" pitchFamily="-107" charset="-128"/>
                <a:cs typeface="ＭＳ Ｐゴシック" pitchFamily="-107" charset="-128"/>
              </a:rPr>
              <a:t>The ability to integrate different security policies and techniques is required, so as to ensure a consistent security control over the variety of devices and user networks in IoT.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Mutual authentication and authorization: </a:t>
            </a:r>
            <a:r>
              <a:rPr lang="en-US" sz="1200" kern="1200" dirty="0">
                <a:solidFill>
                  <a:schemeClr val="tx1"/>
                </a:solidFill>
                <a:effectLst/>
                <a:latin typeface="Arial" charset="0"/>
                <a:ea typeface="ＭＳ Ｐゴシック" pitchFamily="-107" charset="-128"/>
                <a:cs typeface="ＭＳ Ｐゴシック" pitchFamily="-107" charset="-128"/>
              </a:rPr>
              <a:t>Before a device (or an IoT user) can access the IoT, mutual authentication and authorization between the device (or the IoT user) and IoT is required to be performed according to predefined security policies.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Security audit: </a:t>
            </a:r>
            <a:r>
              <a:rPr lang="en-US" sz="1200" kern="1200" dirty="0">
                <a:solidFill>
                  <a:schemeClr val="tx1"/>
                </a:solidFill>
                <a:effectLst/>
                <a:latin typeface="Arial" charset="0"/>
                <a:ea typeface="ＭＳ Ｐゴシック" pitchFamily="-107" charset="-128"/>
                <a:cs typeface="ＭＳ Ｐゴシック" pitchFamily="-107" charset="-128"/>
              </a:rPr>
              <a:t>Security audit is required to be supported in IoT. Any data access or attempt to access IoT applications are required to be fully transparent, traceable, and reproducible according to appropriate regulation and laws. In particular, IoT is required to support security audit for data transmission, storage, processing, and application access.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23</a:t>
            </a:fld>
            <a:endParaRPr lang="en-AU" dirty="0"/>
          </a:p>
        </p:txBody>
      </p:sp>
    </p:spTree>
    <p:extLst>
      <p:ext uri="{BB962C8B-B14F-4D97-AF65-F5344CB8AC3E}">
        <p14:creationId xmlns:p14="http://schemas.microsoft.com/office/powerpoint/2010/main" val="13006802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A key element in providing security in an IoT deployment is the gateway. Y.2067 (</a:t>
            </a:r>
            <a:r>
              <a:rPr lang="en-US" sz="1200" i="1" kern="1200" dirty="0">
                <a:solidFill>
                  <a:schemeClr val="tx1"/>
                </a:solidFill>
                <a:effectLst/>
                <a:latin typeface="Arial" charset="0"/>
                <a:ea typeface="ＭＳ Ｐゴシック" pitchFamily="-107" charset="-128"/>
                <a:cs typeface="ＭＳ Ｐゴシック" pitchFamily="-107" charset="-128"/>
              </a:rPr>
              <a:t>Common Requirements and Capabilities of a Gateway for Internet of Things Applications</a:t>
            </a:r>
            <a:r>
              <a:rPr lang="en-US" sz="1200" kern="1200" dirty="0">
                <a:solidFill>
                  <a:schemeClr val="tx1"/>
                </a:solidFill>
                <a:effectLst/>
                <a:latin typeface="Arial" charset="0"/>
                <a:ea typeface="ＭＳ Ｐゴシック" pitchFamily="-107" charset="-128"/>
                <a:cs typeface="ＭＳ Ｐゴシック" pitchFamily="-107" charset="-128"/>
              </a:rPr>
              <a:t>, June 2014) details specific security functions that the gateway should implement, some of which are illustrated in Figure 23.4. These consist of the following: </a:t>
            </a:r>
            <a:endParaRPr lang="en-US" sz="1200" kern="1200" dirty="0">
              <a:solidFill>
                <a:schemeClr val="tx1"/>
              </a:solidFill>
              <a:effectLst/>
              <a:latin typeface="Arial" charset="0"/>
              <a:ea typeface="ＭＳ Ｐゴシック" charset="-128"/>
              <a:cs typeface="+mn-cs"/>
            </a:endParaRPr>
          </a:p>
          <a:p>
            <a:endParaRPr lang="en-US" sz="1200" kern="1200" dirty="0">
              <a:solidFill>
                <a:schemeClr val="tx1"/>
              </a:solidFill>
              <a:effectLst/>
              <a:latin typeface="Arial" charset="0"/>
              <a:ea typeface="ＭＳ Ｐゴシック" charset="-128"/>
              <a:cs typeface="+mn-cs"/>
            </a:endParaRPr>
          </a:p>
          <a:p>
            <a:r>
              <a:rPr lang="en-US" sz="1050" kern="1200" dirty="0">
                <a:solidFill>
                  <a:schemeClr val="tx1"/>
                </a:solidFill>
                <a:effectLst/>
                <a:latin typeface="Arial" charset="0"/>
                <a:ea typeface="ＭＳ Ｐゴシック" charset="-128"/>
                <a:cs typeface="+mn-cs"/>
              </a:rPr>
              <a:t>■  </a:t>
            </a:r>
            <a:r>
              <a:rPr lang="en-US" sz="1200" kern="1200" dirty="0">
                <a:solidFill>
                  <a:schemeClr val="tx1"/>
                </a:solidFill>
                <a:effectLst/>
                <a:latin typeface="Arial" charset="0"/>
                <a:ea typeface="ＭＳ Ｐゴシック" charset="-128"/>
                <a:cs typeface="+mn-cs"/>
              </a:rPr>
              <a:t>Support identification of each access to the connected devices. </a:t>
            </a:r>
          </a:p>
          <a:p>
            <a:endParaRPr lang="en-US" sz="1200" kern="1200" dirty="0">
              <a:solidFill>
                <a:schemeClr val="tx1"/>
              </a:solidFill>
              <a:effectLst/>
              <a:latin typeface="Arial" charset="0"/>
              <a:ea typeface="ＭＳ Ｐゴシック" charset="-128"/>
              <a:cs typeface="+mn-cs"/>
            </a:endParaRPr>
          </a:p>
          <a:p>
            <a:r>
              <a:rPr lang="en-US" sz="1050" kern="1200" dirty="0">
                <a:solidFill>
                  <a:schemeClr val="tx1"/>
                </a:solidFill>
                <a:effectLst/>
                <a:latin typeface="Arial" charset="0"/>
                <a:ea typeface="ＭＳ Ｐゴシック" charset="-128"/>
                <a:cs typeface="+mn-cs"/>
              </a:rPr>
              <a:t>■  </a:t>
            </a:r>
            <a:r>
              <a:rPr lang="en-US" sz="1200" kern="1200" dirty="0">
                <a:solidFill>
                  <a:schemeClr val="tx1"/>
                </a:solidFill>
                <a:effectLst/>
                <a:latin typeface="Arial" charset="0"/>
                <a:ea typeface="ＭＳ Ｐゴシック" charset="-128"/>
                <a:cs typeface="+mn-cs"/>
              </a:rPr>
              <a:t>Support authentication with devices. Based on application requirements and device capabilities, it is required to support mutual or one-way authentication with devices. With one-way authentication, either the device authenticates itself to the gateway or the gateway authenticates itself to the device, but not both. </a:t>
            </a:r>
          </a:p>
          <a:p>
            <a:endParaRPr lang="en-US" sz="1200" kern="1200" dirty="0">
              <a:solidFill>
                <a:schemeClr val="tx1"/>
              </a:solidFill>
              <a:effectLst/>
              <a:latin typeface="Arial" charset="0"/>
              <a:ea typeface="ＭＳ Ｐゴシック" charset="-128"/>
              <a:cs typeface="+mn-cs"/>
            </a:endParaRPr>
          </a:p>
          <a:p>
            <a:r>
              <a:rPr lang="en-US" sz="1050" kern="1200" dirty="0">
                <a:solidFill>
                  <a:schemeClr val="tx1"/>
                </a:solidFill>
                <a:effectLst/>
                <a:latin typeface="Arial" charset="0"/>
                <a:ea typeface="ＭＳ Ｐゴシック" charset="-128"/>
                <a:cs typeface="+mn-cs"/>
              </a:rPr>
              <a:t>■  </a:t>
            </a:r>
            <a:r>
              <a:rPr lang="en-US" sz="1200" kern="1200" dirty="0">
                <a:solidFill>
                  <a:schemeClr val="tx1"/>
                </a:solidFill>
                <a:effectLst/>
                <a:latin typeface="Arial" charset="0"/>
                <a:ea typeface="ＭＳ Ｐゴシック" charset="-128"/>
                <a:cs typeface="+mn-cs"/>
              </a:rPr>
              <a:t>Support mutual authentication with applications. </a:t>
            </a:r>
          </a:p>
          <a:p>
            <a:pPr lvl="1"/>
            <a:endParaRPr lang="en-US" sz="1200" kern="1200" dirty="0">
              <a:solidFill>
                <a:schemeClr val="tx1"/>
              </a:solidFill>
              <a:effectLst/>
              <a:latin typeface="Arial" charset="0"/>
              <a:ea typeface="ＭＳ Ｐゴシック" charset="-128"/>
              <a:cs typeface="+mn-cs"/>
            </a:endParaRPr>
          </a:p>
          <a:p>
            <a:r>
              <a:rPr lang="en-US" sz="1050" kern="1200" dirty="0">
                <a:solidFill>
                  <a:schemeClr val="tx1"/>
                </a:solidFill>
                <a:effectLst/>
                <a:latin typeface="Arial" charset="0"/>
                <a:ea typeface="ＭＳ Ｐゴシック" pitchFamily="-107" charset="-128"/>
                <a:cs typeface="ＭＳ Ｐゴシック" pitchFamily="-107" charset="-128"/>
              </a:rPr>
              <a:t>■  </a:t>
            </a:r>
            <a:r>
              <a:rPr lang="en-US" sz="1200" kern="1200" dirty="0">
                <a:solidFill>
                  <a:schemeClr val="tx1"/>
                </a:solidFill>
                <a:effectLst/>
                <a:latin typeface="Arial" charset="0"/>
                <a:ea typeface="ＭＳ Ｐゴシック" pitchFamily="-107" charset="-128"/>
                <a:cs typeface="ＭＳ Ｐゴシック" pitchFamily="-107" charset="-128"/>
              </a:rPr>
              <a:t>Support the security of the data that are stored in devices and the gateway, or transferred between the gateway and devices, or transferred between the gateway and applications. Support the security of these data based on security levels. </a:t>
            </a:r>
          </a:p>
          <a:p>
            <a:endParaRPr lang="en-US" dirty="0">
              <a:effectLst/>
            </a:endParaRPr>
          </a:p>
          <a:p>
            <a:r>
              <a:rPr lang="en-US" sz="1050" kern="1200" dirty="0">
                <a:solidFill>
                  <a:schemeClr val="tx1"/>
                </a:solidFill>
                <a:effectLst/>
                <a:latin typeface="Arial" charset="0"/>
                <a:ea typeface="ＭＳ Ｐゴシック" pitchFamily="-107" charset="-128"/>
                <a:cs typeface="ＭＳ Ｐゴシック" pitchFamily="-107" charset="-128"/>
              </a:rPr>
              <a:t>■  </a:t>
            </a:r>
            <a:r>
              <a:rPr lang="en-US" sz="1200" kern="1200" dirty="0">
                <a:solidFill>
                  <a:schemeClr val="tx1"/>
                </a:solidFill>
                <a:effectLst/>
                <a:latin typeface="Arial" charset="0"/>
                <a:ea typeface="ＭＳ Ｐゴシック" pitchFamily="-107" charset="-128"/>
                <a:cs typeface="ＭＳ Ｐゴシック" pitchFamily="-107" charset="-128"/>
              </a:rPr>
              <a:t>Support mechanisms to protect privacy for devices and the gateway. </a:t>
            </a:r>
          </a:p>
          <a:p>
            <a:endParaRPr lang="en-US" dirty="0">
              <a:effectLst/>
            </a:endParaRPr>
          </a:p>
          <a:p>
            <a:r>
              <a:rPr lang="en-US" sz="1050" kern="1200" dirty="0">
                <a:solidFill>
                  <a:schemeClr val="tx1"/>
                </a:solidFill>
                <a:effectLst/>
                <a:latin typeface="Arial" charset="0"/>
                <a:ea typeface="ＭＳ Ｐゴシック" pitchFamily="-107" charset="-128"/>
                <a:cs typeface="ＭＳ Ｐゴシック" pitchFamily="-107" charset="-128"/>
              </a:rPr>
              <a:t>■  </a:t>
            </a:r>
            <a:r>
              <a:rPr lang="en-US" sz="1200" kern="1200" dirty="0">
                <a:solidFill>
                  <a:schemeClr val="tx1"/>
                </a:solidFill>
                <a:effectLst/>
                <a:latin typeface="Arial" charset="0"/>
                <a:ea typeface="ＭＳ Ｐゴシック" pitchFamily="-107" charset="-128"/>
                <a:cs typeface="ＭＳ Ｐゴシック" pitchFamily="-107" charset="-128"/>
              </a:rPr>
              <a:t>Support self-diagnosis and self-repair as well as remote maintenance. </a:t>
            </a:r>
          </a:p>
          <a:p>
            <a:endParaRPr lang="en-US" dirty="0">
              <a:effectLst/>
            </a:endParaRPr>
          </a:p>
          <a:p>
            <a:r>
              <a:rPr lang="en-US" sz="1050" kern="1200" dirty="0">
                <a:solidFill>
                  <a:schemeClr val="tx1"/>
                </a:solidFill>
                <a:effectLst/>
                <a:latin typeface="Arial" charset="0"/>
                <a:ea typeface="ＭＳ Ｐゴシック" pitchFamily="-107" charset="-128"/>
                <a:cs typeface="ＭＳ Ｐゴシック" pitchFamily="-107" charset="-128"/>
              </a:rPr>
              <a:t>■  </a:t>
            </a:r>
            <a:r>
              <a:rPr lang="en-US" sz="1200" kern="1200" dirty="0">
                <a:solidFill>
                  <a:schemeClr val="tx1"/>
                </a:solidFill>
                <a:effectLst/>
                <a:latin typeface="Arial" charset="0"/>
                <a:ea typeface="ＭＳ Ｐゴシック" pitchFamily="-107" charset="-128"/>
                <a:cs typeface="ＭＳ Ｐゴシック" pitchFamily="-107" charset="-128"/>
              </a:rPr>
              <a:t>Support firmware and software update. </a:t>
            </a:r>
            <a:endParaRPr lang="en-US" dirty="0">
              <a:effectLst/>
            </a:endParaRPr>
          </a:p>
          <a:p>
            <a:endParaRPr lang="en-US" sz="1050" kern="1200" dirty="0">
              <a:solidFill>
                <a:schemeClr val="tx1"/>
              </a:solidFill>
              <a:effectLst/>
              <a:latin typeface="Arial" charset="0"/>
              <a:ea typeface="ＭＳ Ｐゴシック" pitchFamily="-107" charset="-128"/>
              <a:cs typeface="ＭＳ Ｐゴシック" pitchFamily="-107" charset="-128"/>
            </a:endParaRPr>
          </a:p>
          <a:p>
            <a:r>
              <a:rPr lang="en-US" sz="1050" kern="1200" dirty="0">
                <a:solidFill>
                  <a:schemeClr val="tx1"/>
                </a:solidFill>
                <a:effectLst/>
                <a:latin typeface="Arial" charset="0"/>
                <a:ea typeface="ＭＳ Ｐゴシック" pitchFamily="-107" charset="-128"/>
                <a:cs typeface="ＭＳ Ｐゴシック" pitchFamily="-107" charset="-128"/>
              </a:rPr>
              <a:t>■  </a:t>
            </a:r>
            <a:r>
              <a:rPr lang="en-US" sz="1200" kern="1200" dirty="0">
                <a:solidFill>
                  <a:schemeClr val="tx1"/>
                </a:solidFill>
                <a:effectLst/>
                <a:latin typeface="Arial" charset="0"/>
                <a:ea typeface="ＭＳ Ｐゴシック" pitchFamily="-107" charset="-128"/>
                <a:cs typeface="ＭＳ Ｐゴシック" pitchFamily="-107" charset="-128"/>
              </a:rPr>
              <a:t>Support auto configuration or configuration by applications. The gateway is required to support multiple configuration modes, e.g., remote and local con- figuration, automatic and manual configuration, and dynamic configuration based on policies. </a:t>
            </a:r>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Some of these requirements may be difficult to achieve when they involve providing security services for constrained devices. For example, the gateway should support security of data stored in devices. Without encryption capability at the constrained device, this may be impractical to achieve. </a:t>
            </a:r>
            <a:endParaRPr lang="en-US" dirty="0">
              <a:effectLst/>
            </a:endParaRPr>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Note that the Y.2067 requirements make a number of references to privacy requirements. Privacy is an area of growing concern with the widespread deployment of IoT-enabled things in homes, retail outlets, and vehicles and humans. As more things are interconnected, governments and private enterprises will collect massive amounts of data about individuals, including medical information, location and movement information, and application usage. </a:t>
            </a:r>
            <a:endParaRPr lang="en-US" dirty="0">
              <a:effectLst/>
            </a:endParaRPr>
          </a:p>
          <a:p>
            <a:pPr lvl="1"/>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24</a:t>
            </a:fld>
            <a:endParaRPr lang="en-AU" dirty="0"/>
          </a:p>
        </p:txBody>
      </p:sp>
    </p:spTree>
    <p:extLst>
      <p:ext uri="{BB962C8B-B14F-4D97-AF65-F5344CB8AC3E}">
        <p14:creationId xmlns:p14="http://schemas.microsoft.com/office/powerpoint/2010/main" val="513405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Figure 23.5 models the scope of key security capabilities across the four levels of the IoT ecosystem: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User authentication and access control: </a:t>
            </a:r>
            <a:r>
              <a:rPr lang="en-US" sz="1200" kern="1200" dirty="0">
                <a:solidFill>
                  <a:schemeClr val="tx1"/>
                </a:solidFill>
                <a:effectLst/>
                <a:latin typeface="Arial" charset="0"/>
                <a:ea typeface="ＭＳ Ｐゴシック" pitchFamily="-107" charset="-128"/>
                <a:cs typeface="ＭＳ Ｐゴシック" pitchFamily="-107" charset="-128"/>
              </a:rPr>
              <a:t>These functions span then entire IoT ecosystem. A common approach to access control is role-based access control (RBAC). RBAC systems assign access rights to roles instead of individual users. In turn, users are assigned to different roles, either statically or dynamically, according to their responsibilities. RBAC enjoys widespread commercial use in cloud and enterprise systems and is a well-understood tool that can be used to manage access to IoT devices and the data they generate.</a:t>
            </a:r>
          </a:p>
          <a:p>
            <a:r>
              <a:rPr lang="en-US" sz="1200" kern="1200" dirty="0">
                <a:solidFill>
                  <a:schemeClr val="tx1"/>
                </a:solidFill>
                <a:effectLst/>
                <a:latin typeface="Arial" charset="0"/>
                <a:ea typeface="ＭＳ Ｐゴシック" pitchFamily="-107" charset="-128"/>
                <a:cs typeface="ＭＳ Ｐゴシック" pitchFamily="-107" charset="-128"/>
              </a:rPr>
              <a:t> </a:t>
            </a:r>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Tamper resistance and detection: </a:t>
            </a:r>
            <a:r>
              <a:rPr lang="en-US" sz="1200" kern="1200" dirty="0">
                <a:solidFill>
                  <a:schemeClr val="tx1"/>
                </a:solidFill>
                <a:effectLst/>
                <a:latin typeface="Arial" charset="0"/>
                <a:ea typeface="ＭＳ Ｐゴシック" pitchFamily="-107" charset="-128"/>
                <a:cs typeface="ＭＳ Ｐゴシック" pitchFamily="-107" charset="-128"/>
              </a:rPr>
              <a:t>This function is particularly important at the device and fog network levels but also extends to the core network level. All of these levels may involve components that are physically outside the area of the enterprise that is protected by physical security measures.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Data protection and confidentiality: </a:t>
            </a:r>
            <a:r>
              <a:rPr lang="en-US" sz="1200" kern="1200" dirty="0">
                <a:solidFill>
                  <a:schemeClr val="tx1"/>
                </a:solidFill>
                <a:effectLst/>
                <a:latin typeface="Arial" charset="0"/>
                <a:ea typeface="ＭＳ Ｐゴシック" pitchFamily="-107" charset="-128"/>
                <a:cs typeface="ＭＳ Ｐゴシック" pitchFamily="-107" charset="-128"/>
              </a:rPr>
              <a:t>These functions extend to all levels of the architecture.</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Internet protocol and network security: </a:t>
            </a:r>
            <a:r>
              <a:rPr lang="en-US" sz="1200" kern="1200" dirty="0">
                <a:solidFill>
                  <a:schemeClr val="tx1"/>
                </a:solidFill>
                <a:effectLst/>
                <a:latin typeface="Arial" charset="0"/>
                <a:ea typeface="ＭＳ Ｐゴシック" pitchFamily="-107" charset="-128"/>
                <a:cs typeface="ＭＳ Ｐゴシック" pitchFamily="-107" charset="-128"/>
              </a:rPr>
              <a:t>Protection of data in motion from eavesdropping and snooping is essential between all levels.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25</a:t>
            </a:fld>
            <a:endParaRPr lang="en-AU" dirty="0"/>
          </a:p>
        </p:txBody>
      </p:sp>
    </p:spTree>
    <p:extLst>
      <p:ext uri="{BB962C8B-B14F-4D97-AF65-F5344CB8AC3E}">
        <p14:creationId xmlns:p14="http://schemas.microsoft.com/office/powerpoint/2010/main" val="29353737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This section provides an overview of </a:t>
            </a:r>
            <a:r>
              <a:rPr lang="en-US" sz="1200" kern="1200" dirty="0" err="1">
                <a:solidFill>
                  <a:schemeClr val="tx1"/>
                </a:solidFill>
                <a:effectLst/>
                <a:latin typeface="Arial" charset="0"/>
                <a:ea typeface="ＭＳ Ｐゴシック" pitchFamily="-107" charset="-128"/>
                <a:cs typeface="ＭＳ Ｐゴシック" pitchFamily="-107" charset="-128"/>
              </a:rPr>
              <a:t>MiniSec</a:t>
            </a:r>
            <a:r>
              <a:rPr lang="en-US" sz="1200" kern="1200" dirty="0">
                <a:solidFill>
                  <a:schemeClr val="tx1"/>
                </a:solidFill>
                <a:effectLst/>
                <a:latin typeface="Arial" charset="0"/>
                <a:ea typeface="ＭＳ Ｐゴシック" pitchFamily="-107" charset="-128"/>
                <a:cs typeface="ＭＳ Ｐゴシック" pitchFamily="-107" charset="-128"/>
              </a:rPr>
              <a:t>, an open-source security module that is part of the </a:t>
            </a:r>
            <a:r>
              <a:rPr lang="en-US" sz="1200" kern="1200" dirty="0" err="1">
                <a:solidFill>
                  <a:schemeClr val="tx1"/>
                </a:solidFill>
                <a:effectLst/>
                <a:latin typeface="Arial" charset="0"/>
                <a:ea typeface="ＭＳ Ｐゴシック" pitchFamily="-107" charset="-128"/>
                <a:cs typeface="ＭＳ Ｐゴシック" pitchFamily="-107" charset="-128"/>
              </a:rPr>
              <a:t>TinyOS</a:t>
            </a:r>
            <a:r>
              <a:rPr lang="en-US" sz="1200" kern="1200" dirty="0">
                <a:solidFill>
                  <a:schemeClr val="tx1"/>
                </a:solidFill>
                <a:effectLst/>
                <a:latin typeface="Arial" charset="0"/>
                <a:ea typeface="ＭＳ Ｐゴシック" pitchFamily="-107" charset="-128"/>
                <a:cs typeface="ＭＳ Ｐゴシック" pitchFamily="-107" charset="-128"/>
              </a:rPr>
              <a:t> operating system. </a:t>
            </a:r>
            <a:r>
              <a:rPr lang="en-US" sz="1200" b="1" kern="1200" dirty="0" err="1">
                <a:solidFill>
                  <a:schemeClr val="tx1"/>
                </a:solidFill>
                <a:effectLst/>
                <a:latin typeface="Arial" charset="0"/>
                <a:ea typeface="ＭＳ Ｐゴシック" pitchFamily="-107" charset="-128"/>
                <a:cs typeface="ＭＳ Ｐゴシック" pitchFamily="-107" charset="-128"/>
              </a:rPr>
              <a:t>TinyOS</a:t>
            </a:r>
            <a:r>
              <a:rPr lang="en-US" sz="1200" b="1" kern="1200" dirty="0">
                <a:solidFill>
                  <a:schemeClr val="tx1"/>
                </a:solidFill>
                <a:effectLst/>
                <a:latin typeface="Arial" charset="0"/>
                <a:ea typeface="ＭＳ Ｐゴシック" pitchFamily="-107" charset="-128"/>
                <a:cs typeface="ＭＳ Ｐゴシック" pitchFamily="-107" charset="-128"/>
              </a:rPr>
              <a:t> </a:t>
            </a:r>
            <a:r>
              <a:rPr lang="en-US" sz="1200" kern="1200" dirty="0">
                <a:solidFill>
                  <a:schemeClr val="tx1"/>
                </a:solidFill>
                <a:effectLst/>
                <a:latin typeface="Arial" charset="0"/>
                <a:ea typeface="ＭＳ Ｐゴシック" pitchFamily="-107" charset="-128"/>
                <a:cs typeface="ＭＳ Ｐゴシック" pitchFamily="-107" charset="-128"/>
              </a:rPr>
              <a:t>is designed for small embedded systems with tight requirements on memory, processing time, real-time response, and power consumption. </a:t>
            </a:r>
            <a:r>
              <a:rPr lang="en-US" sz="1200" kern="1200" dirty="0" err="1">
                <a:solidFill>
                  <a:schemeClr val="tx1"/>
                </a:solidFill>
                <a:effectLst/>
                <a:latin typeface="Arial" charset="0"/>
                <a:ea typeface="ＭＳ Ｐゴシック" pitchFamily="-107" charset="-128"/>
                <a:cs typeface="ＭＳ Ｐゴシック" pitchFamily="-107" charset="-128"/>
              </a:rPr>
              <a:t>TinyOS</a:t>
            </a:r>
            <a:r>
              <a:rPr lang="en-US" sz="1200" kern="1200" dirty="0">
                <a:solidFill>
                  <a:schemeClr val="tx1"/>
                </a:solidFill>
                <a:effectLst/>
                <a:latin typeface="Arial" charset="0"/>
                <a:ea typeface="ＭＳ Ｐゴシック" pitchFamily="-107" charset="-128"/>
                <a:cs typeface="ＭＳ Ｐゴシック" pitchFamily="-107" charset="-128"/>
              </a:rPr>
              <a:t> takes the process of streamlining quite far, resulting in a very minimal OS for embedded systems, with a typical configuration requiring 48 KB of code and 10 KB of RAM [LEVI12]. The main application of </a:t>
            </a:r>
            <a:r>
              <a:rPr lang="en-US" sz="1200" kern="1200" dirty="0" err="1">
                <a:solidFill>
                  <a:schemeClr val="tx1"/>
                </a:solidFill>
                <a:effectLst/>
                <a:latin typeface="Arial" charset="0"/>
                <a:ea typeface="ＭＳ Ｐゴシック" pitchFamily="-107" charset="-128"/>
                <a:cs typeface="ＭＳ Ｐゴシック" pitchFamily="-107" charset="-128"/>
              </a:rPr>
              <a:t>TinyOS</a:t>
            </a:r>
            <a:r>
              <a:rPr lang="en-US" sz="1200" kern="1200" dirty="0">
                <a:solidFill>
                  <a:schemeClr val="tx1"/>
                </a:solidFill>
                <a:effectLst/>
                <a:latin typeface="Arial" charset="0"/>
                <a:ea typeface="ＭＳ Ｐゴシック" pitchFamily="-107" charset="-128"/>
                <a:cs typeface="ＭＳ Ｐゴシック" pitchFamily="-107" charset="-128"/>
              </a:rPr>
              <a:t> is wireless sensor networks and it has become the de facto OS for such networks. With sensor networks, the primary security concerns relate to wireless communications. </a:t>
            </a:r>
            <a:r>
              <a:rPr lang="en-US" sz="1200" b="1" kern="1200" dirty="0" err="1">
                <a:solidFill>
                  <a:schemeClr val="tx1"/>
                </a:solidFill>
                <a:effectLst/>
                <a:latin typeface="Arial" charset="0"/>
                <a:ea typeface="ＭＳ Ｐゴシック" pitchFamily="-107" charset="-128"/>
                <a:cs typeface="ＭＳ Ｐゴシック" pitchFamily="-107" charset="-128"/>
              </a:rPr>
              <a:t>MiniSec</a:t>
            </a:r>
            <a:r>
              <a:rPr lang="en-US" sz="1200" b="1" kern="1200" dirty="0">
                <a:solidFill>
                  <a:schemeClr val="tx1"/>
                </a:solidFill>
                <a:effectLst/>
                <a:latin typeface="Arial" charset="0"/>
                <a:ea typeface="ＭＳ Ｐゴシック" pitchFamily="-107" charset="-128"/>
                <a:cs typeface="ＭＳ Ｐゴシック" pitchFamily="-107" charset="-128"/>
              </a:rPr>
              <a:t> </a:t>
            </a:r>
            <a:r>
              <a:rPr lang="en-US" sz="1200" kern="1200" dirty="0">
                <a:solidFill>
                  <a:schemeClr val="tx1"/>
                </a:solidFill>
                <a:effectLst/>
                <a:latin typeface="Arial" charset="0"/>
                <a:ea typeface="ＭＳ Ｐゴシック" pitchFamily="-107" charset="-128"/>
                <a:cs typeface="ＭＳ Ｐゴシック" pitchFamily="-107" charset="-128"/>
              </a:rPr>
              <a:t>is designed to be a link-level module that offers a high level of security, while simultaneously keeping energy consumption low and using very little memory [LUK07]. </a:t>
            </a:r>
            <a:r>
              <a:rPr lang="en-US" sz="1200" kern="1200" dirty="0" err="1">
                <a:solidFill>
                  <a:schemeClr val="tx1"/>
                </a:solidFill>
                <a:effectLst/>
                <a:latin typeface="Arial" charset="0"/>
                <a:ea typeface="ＭＳ Ｐゴシック" pitchFamily="-107" charset="-128"/>
                <a:cs typeface="ＭＳ Ｐゴシック" pitchFamily="-107" charset="-128"/>
              </a:rPr>
              <a:t>MiniSec</a:t>
            </a:r>
            <a:r>
              <a:rPr lang="en-US" sz="1200" kern="1200" dirty="0">
                <a:solidFill>
                  <a:schemeClr val="tx1"/>
                </a:solidFill>
                <a:effectLst/>
                <a:latin typeface="Arial" charset="0"/>
                <a:ea typeface="ＭＳ Ｐゴシック" pitchFamily="-107" charset="-128"/>
                <a:cs typeface="ＭＳ Ｐゴシック" pitchFamily="-107" charset="-128"/>
              </a:rPr>
              <a:t> provides confidentiality, authentication, and replay protection.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26</a:t>
            </a:fld>
            <a:endParaRPr lang="en-AU" dirty="0"/>
          </a:p>
        </p:txBody>
      </p:sp>
    </p:spTree>
    <p:extLst>
      <p:ext uri="{BB962C8B-B14F-4D97-AF65-F5344CB8AC3E}">
        <p14:creationId xmlns:p14="http://schemas.microsoft.com/office/powerpoint/2010/main" val="13773366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a:solidFill>
                  <a:schemeClr val="tx1"/>
                </a:solidFill>
                <a:effectLst/>
                <a:latin typeface="Arial" charset="0"/>
                <a:ea typeface="ＭＳ Ｐゴシック" pitchFamily="-107" charset="-128"/>
                <a:cs typeface="ＭＳ Ｐゴシック" pitchFamily="-107" charset="-128"/>
              </a:rPr>
              <a:t>MiniSec</a:t>
            </a:r>
            <a:r>
              <a:rPr lang="en-US" sz="1200" kern="1200" dirty="0">
                <a:solidFill>
                  <a:schemeClr val="tx1"/>
                </a:solidFill>
                <a:effectLst/>
                <a:latin typeface="Arial" charset="0"/>
                <a:ea typeface="ＭＳ Ｐゴシック" pitchFamily="-107" charset="-128"/>
                <a:cs typeface="ＭＳ Ｐゴシック" pitchFamily="-107" charset="-128"/>
              </a:rPr>
              <a:t> has two operating modes, one tailored for single-source communication, and another tailored for multi-source broadcast communication. The latter does not require per-sender state for replay protection and thus scales to large networks. </a:t>
            </a:r>
            <a:endParaRPr lang="en-US" dirty="0"/>
          </a:p>
          <a:p>
            <a:endParaRPr lang="en-US" sz="1200" b="1" kern="1200" dirty="0">
              <a:solidFill>
                <a:schemeClr val="tx1"/>
              </a:solidFill>
              <a:effectLst/>
              <a:latin typeface="Arial" charset="0"/>
              <a:ea typeface="ＭＳ Ｐゴシック" pitchFamily="-107" charset="-128"/>
              <a:cs typeface="ＭＳ Ｐゴシック" pitchFamily="-107" charset="-128"/>
            </a:endParaRPr>
          </a:p>
          <a:p>
            <a:r>
              <a:rPr lang="en-US" sz="1200" b="1" kern="1200" dirty="0" err="1">
                <a:solidFill>
                  <a:schemeClr val="tx1"/>
                </a:solidFill>
                <a:effectLst/>
                <a:latin typeface="Arial" charset="0"/>
                <a:ea typeface="ＭＳ Ｐゴシック" pitchFamily="-107" charset="-128"/>
                <a:cs typeface="ＭＳ Ｐゴシック" pitchFamily="-107" charset="-128"/>
              </a:rPr>
              <a:t>MiniSec</a:t>
            </a:r>
            <a:r>
              <a:rPr lang="en-US" sz="1200" kern="1200" dirty="0">
                <a:solidFill>
                  <a:schemeClr val="tx1"/>
                </a:solidFill>
                <a:effectLst/>
                <a:latin typeface="Arial" charset="0"/>
                <a:ea typeface="ＭＳ Ｐゴシック" pitchFamily="-107" charset="-128"/>
                <a:cs typeface="ＭＳ Ｐゴシック" pitchFamily="-107" charset="-128"/>
              </a:rPr>
              <a:t> is designed to meet the following requirements: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Data authentication: </a:t>
            </a:r>
            <a:r>
              <a:rPr lang="en-US" sz="1200" kern="1200" dirty="0">
                <a:solidFill>
                  <a:schemeClr val="tx1"/>
                </a:solidFill>
                <a:effectLst/>
                <a:latin typeface="Arial" charset="0"/>
                <a:ea typeface="ＭＳ Ｐゴシック" pitchFamily="-107" charset="-128"/>
                <a:cs typeface="ＭＳ Ｐゴシック" pitchFamily="-107" charset="-128"/>
              </a:rPr>
              <a:t>Enables a legitimate node to verify whether a message originated from another legitimate node (i.e., a node with which it shares a secret key) and was unchanged during transmission.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Confidentiality: </a:t>
            </a:r>
            <a:r>
              <a:rPr lang="en-US" sz="1200" kern="1200" dirty="0">
                <a:solidFill>
                  <a:schemeClr val="tx1"/>
                </a:solidFill>
                <a:effectLst/>
                <a:latin typeface="Arial" charset="0"/>
                <a:ea typeface="ＭＳ Ｐゴシック" pitchFamily="-107" charset="-128"/>
                <a:cs typeface="ＭＳ Ｐゴシック" pitchFamily="-107" charset="-128"/>
              </a:rPr>
              <a:t>A basic requirement for any secure communications system.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Replay protection: </a:t>
            </a:r>
            <a:r>
              <a:rPr lang="en-US" sz="1200" kern="1200" dirty="0">
                <a:solidFill>
                  <a:schemeClr val="tx1"/>
                </a:solidFill>
                <a:effectLst/>
                <a:latin typeface="Arial" charset="0"/>
                <a:ea typeface="ＭＳ Ｐゴシック" pitchFamily="-107" charset="-128"/>
                <a:cs typeface="ＭＳ Ｐゴシック" pitchFamily="-107" charset="-128"/>
              </a:rPr>
              <a:t>Prevents an attacker from successfully recording a packet and replaying it at a later time.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Freshness: </a:t>
            </a:r>
            <a:r>
              <a:rPr lang="en-US" sz="1200" kern="1200" dirty="0">
                <a:solidFill>
                  <a:schemeClr val="tx1"/>
                </a:solidFill>
                <a:effectLst/>
                <a:latin typeface="Arial" charset="0"/>
                <a:ea typeface="ＭＳ Ｐゴシック" pitchFamily="-107" charset="-128"/>
                <a:cs typeface="ＭＳ Ｐゴシック" pitchFamily="-107" charset="-128"/>
              </a:rPr>
              <a:t>Because sensor nodes often stream time-varying measurements, providing guarantee of message freshness is an important property. There are two types of freshness: strong freshness and weak freshness. </a:t>
            </a:r>
            <a:r>
              <a:rPr lang="en-US" sz="1200" b="1" kern="1200" dirty="0" err="1">
                <a:solidFill>
                  <a:schemeClr val="tx1"/>
                </a:solidFill>
                <a:effectLst/>
                <a:latin typeface="Arial" charset="0"/>
                <a:ea typeface="ＭＳ Ｐゴシック" pitchFamily="-107" charset="-128"/>
                <a:cs typeface="ＭＳ Ｐゴシック" pitchFamily="-107" charset="-128"/>
              </a:rPr>
              <a:t>MiniSec</a:t>
            </a:r>
            <a:r>
              <a:rPr lang="en-US" sz="1200" kern="1200" dirty="0">
                <a:solidFill>
                  <a:schemeClr val="tx1"/>
                </a:solidFill>
                <a:effectLst/>
                <a:latin typeface="Arial" charset="0"/>
                <a:ea typeface="ＭＳ Ｐゴシック" pitchFamily="-107" charset="-128"/>
                <a:cs typeface="ＭＳ Ｐゴシック" pitchFamily="-107" charset="-128"/>
              </a:rPr>
              <a:t> provides a mechanism to guarantee weak freshness, where a receiver can determine a partial ordering over received messages without a local reference time point.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Low energy overhead: </a:t>
            </a:r>
            <a:r>
              <a:rPr lang="en-US" sz="1200" kern="1200" dirty="0">
                <a:solidFill>
                  <a:schemeClr val="tx1"/>
                </a:solidFill>
                <a:effectLst/>
                <a:latin typeface="Arial" charset="0"/>
                <a:ea typeface="ＭＳ Ｐゴシック" pitchFamily="-107" charset="-128"/>
                <a:cs typeface="ＭＳ Ｐゴシック" pitchFamily="-107" charset="-128"/>
              </a:rPr>
              <a:t>This is achieved by minimizing communication over- head and by the use of only symmetric.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Resilient to lost messages: </a:t>
            </a:r>
            <a:r>
              <a:rPr lang="en-US" sz="1200" kern="1200" dirty="0">
                <a:solidFill>
                  <a:schemeClr val="tx1"/>
                </a:solidFill>
                <a:effectLst/>
                <a:latin typeface="Arial" charset="0"/>
                <a:ea typeface="ＭＳ Ｐゴシック" pitchFamily="-107" charset="-128"/>
                <a:cs typeface="ＭＳ Ｐゴシック" pitchFamily="-107" charset="-128"/>
              </a:rPr>
              <a:t>The relatively high occurrence of dropped packets in wireless sensor networks requires a design that can tolerate high message loss rates.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27</a:t>
            </a:fld>
            <a:endParaRPr lang="en-AU" dirty="0"/>
          </a:p>
        </p:txBody>
      </p:sp>
    </p:spTree>
    <p:extLst>
      <p:ext uri="{BB962C8B-B14F-4D97-AF65-F5344CB8AC3E}">
        <p14:creationId xmlns:p14="http://schemas.microsoft.com/office/powerpoint/2010/main" val="11443798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Two cryptographic algorithms used by </a:t>
            </a:r>
            <a:r>
              <a:rPr lang="en-US" sz="1200" kern="1200" dirty="0" err="1">
                <a:solidFill>
                  <a:schemeClr val="tx1"/>
                </a:solidFill>
                <a:effectLst/>
                <a:latin typeface="Arial" charset="0"/>
                <a:ea typeface="ＭＳ Ｐゴシック" pitchFamily="-107" charset="-128"/>
                <a:cs typeface="ＭＳ Ｐゴシック" pitchFamily="-107" charset="-128"/>
              </a:rPr>
              <a:t>MiniSec</a:t>
            </a:r>
            <a:r>
              <a:rPr lang="en-US" sz="1200" kern="1200" dirty="0">
                <a:solidFill>
                  <a:schemeClr val="tx1"/>
                </a:solidFill>
                <a:effectLst/>
                <a:latin typeface="Arial" charset="0"/>
                <a:ea typeface="ＭＳ Ｐゴシック" pitchFamily="-107" charset="-128"/>
                <a:cs typeface="ＭＳ Ｐゴシック" pitchFamily="-107" charset="-128"/>
              </a:rPr>
              <a:t> are worth noting. The first of these is the encryption algorithm </a:t>
            </a:r>
            <a:r>
              <a:rPr lang="en-US" sz="1200" b="1" kern="1200" dirty="0">
                <a:solidFill>
                  <a:schemeClr val="tx1"/>
                </a:solidFill>
                <a:effectLst/>
                <a:latin typeface="Arial" charset="0"/>
                <a:ea typeface="ＭＳ Ｐゴシック" pitchFamily="-107" charset="-128"/>
                <a:cs typeface="ＭＳ Ｐゴシック" pitchFamily="-107" charset="-128"/>
              </a:rPr>
              <a:t>Skipjack</a:t>
            </a:r>
            <a:r>
              <a:rPr lang="en-US" sz="1200" kern="1200" dirty="0">
                <a:solidFill>
                  <a:schemeClr val="tx1"/>
                </a:solidFill>
                <a:effectLst/>
                <a:latin typeface="Arial" charset="0"/>
                <a:ea typeface="ＭＳ Ｐゴシック" pitchFamily="-107" charset="-128"/>
                <a:cs typeface="ＭＳ Ｐゴシック" pitchFamily="-107" charset="-128"/>
              </a:rPr>
              <a:t>. Skipjack was developed in the 1990s by the U.S. National Security Agency (NSA). It is one of the simplest and fastest block cipher algorithms, which is critical to embedded systems. A study of eight possible candidate algorithms for wireless security networks [LAW06] concluded that Skipjack was the best algorithm in terms of code memory, data memory, encryption/decryption efficiency, and key setup efficiency. </a:t>
            </a:r>
            <a:endParaRPr lang="en-US" dirty="0">
              <a:effectLst/>
            </a:endParaRPr>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Skipjack makes use of an 80-bit key. It was intended by NSA to provide a secure system once it became clear that DES, with only a 56-bit key, was vulnerable. Contemporary algorithms, such as AES, employ a key length of at least 128 bits, and 80 bits is generally considered inadequate. However, for the limited application of wireless sensor networks and other IoT devices, which provide large volumes of short data blocks over a slow data link, Skipjack may suffice. With its efficient computation and low memory footprint, Skipjack is an attractive choice for IoT devices. However, going forward, it is advisable for any IoT security module to use one of the recently developed lightweight cryptographic algorithms, such as the Scalable Encryption Algorithm (SEA) described in Chapter 14.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28</a:t>
            </a:fld>
            <a:endParaRPr lang="en-AU" dirty="0"/>
          </a:p>
        </p:txBody>
      </p:sp>
    </p:spTree>
    <p:extLst>
      <p:ext uri="{BB962C8B-B14F-4D97-AF65-F5344CB8AC3E}">
        <p14:creationId xmlns:p14="http://schemas.microsoft.com/office/powerpoint/2010/main" val="29093699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Arial" charset="0"/>
                <a:ea typeface="ＭＳ Ｐゴシック" pitchFamily="-107" charset="-128"/>
                <a:cs typeface="ＭＳ Ｐゴシック" pitchFamily="-107" charset="-128"/>
              </a:rPr>
              <a:t>MiniSec</a:t>
            </a:r>
            <a:r>
              <a:rPr lang="en-US" sz="1200" kern="1200" dirty="0">
                <a:solidFill>
                  <a:schemeClr val="tx1"/>
                </a:solidFill>
                <a:effectLst/>
                <a:latin typeface="Arial" charset="0"/>
                <a:ea typeface="ＭＳ Ｐゴシック" pitchFamily="-107" charset="-128"/>
                <a:cs typeface="ＭＳ Ｐゴシック" pitchFamily="-107" charset="-128"/>
              </a:rPr>
              <a:t> has two operating modes: unicast (</a:t>
            </a:r>
            <a:r>
              <a:rPr lang="en-US" sz="1200" kern="1200" dirty="0" err="1">
                <a:solidFill>
                  <a:schemeClr val="tx1"/>
                </a:solidFill>
                <a:effectLst/>
                <a:latin typeface="Arial" charset="0"/>
                <a:ea typeface="ＭＳ Ｐゴシック" pitchFamily="-107" charset="-128"/>
                <a:cs typeface="ＭＳ Ｐゴシック" pitchFamily="-107" charset="-128"/>
              </a:rPr>
              <a:t>MiniSec</a:t>
            </a:r>
            <a:r>
              <a:rPr lang="en-US" sz="1200" kern="1200" dirty="0">
                <a:solidFill>
                  <a:schemeClr val="tx1"/>
                </a:solidFill>
                <a:effectLst/>
                <a:latin typeface="Arial" charset="0"/>
                <a:ea typeface="ＭＳ Ｐゴシック" pitchFamily="-107" charset="-128"/>
                <a:cs typeface="ＭＳ Ｐゴシック" pitchFamily="-107" charset="-128"/>
              </a:rPr>
              <a:t>-U) and broadcast (</a:t>
            </a:r>
            <a:r>
              <a:rPr lang="en-US" sz="1200" kern="1200" dirty="0" err="1">
                <a:solidFill>
                  <a:schemeClr val="tx1"/>
                </a:solidFill>
                <a:effectLst/>
                <a:latin typeface="Arial" charset="0"/>
                <a:ea typeface="ＭＳ Ｐゴシック" pitchFamily="-107" charset="-128"/>
                <a:cs typeface="ＭＳ Ｐゴシック" pitchFamily="-107" charset="-128"/>
              </a:rPr>
              <a:t>MiniSec</a:t>
            </a:r>
            <a:r>
              <a:rPr lang="en-US" sz="1200" kern="1200" dirty="0">
                <a:solidFill>
                  <a:schemeClr val="tx1"/>
                </a:solidFill>
                <a:effectLst/>
                <a:latin typeface="Arial" charset="0"/>
                <a:ea typeface="ＭＳ Ｐゴシック" pitchFamily="-107" charset="-128"/>
                <a:cs typeface="ＭＳ Ｐゴシック" pitchFamily="-107" charset="-128"/>
              </a:rPr>
              <a:t>-B). Both schemes use OCB with a counter, known as a nonce, that is input along with the plaintext into the encryption algorithm. The least significant bits of the counter are also sent as plaintext to enable synchronization. For both modes, data are trans- mitted in packets. Each packet includes the encrypted data block, the </a:t>
            </a:r>
            <a:r>
              <a:rPr lang="en-US" sz="1200" kern="1200">
                <a:solidFill>
                  <a:schemeClr val="tx1"/>
                </a:solidFill>
                <a:effectLst/>
                <a:latin typeface="Arial" charset="0"/>
                <a:ea typeface="ＭＳ Ｐゴシック" pitchFamily="-107" charset="-128"/>
                <a:cs typeface="ＭＳ Ｐゴシック" pitchFamily="-107" charset="-128"/>
              </a:rPr>
              <a:t>OCB authentication </a:t>
            </a:r>
            <a:r>
              <a:rPr lang="en-US" sz="1200" kern="1200" dirty="0">
                <a:solidFill>
                  <a:schemeClr val="tx1"/>
                </a:solidFill>
                <a:effectLst/>
                <a:latin typeface="Arial" charset="0"/>
                <a:ea typeface="ＭＳ Ｐゴシック" pitchFamily="-107" charset="-128"/>
                <a:cs typeface="ＭＳ Ｐゴシック" pitchFamily="-107" charset="-128"/>
              </a:rPr>
              <a:t>tag, and the </a:t>
            </a:r>
            <a:r>
              <a:rPr lang="en-US" sz="1200" kern="1200" dirty="0" err="1">
                <a:solidFill>
                  <a:schemeClr val="tx1"/>
                </a:solidFill>
                <a:effectLst/>
                <a:latin typeface="Arial" charset="0"/>
                <a:ea typeface="ＭＳ Ｐゴシック" pitchFamily="-107" charset="-128"/>
                <a:cs typeface="ＭＳ Ｐゴシック" pitchFamily="-107" charset="-128"/>
              </a:rPr>
              <a:t>MiniSec</a:t>
            </a:r>
            <a:r>
              <a:rPr lang="en-US" sz="1200" kern="1200" dirty="0">
                <a:solidFill>
                  <a:schemeClr val="tx1"/>
                </a:solidFill>
                <a:effectLst/>
                <a:latin typeface="Arial" charset="0"/>
                <a:ea typeface="ＭＳ Ｐゴシック" pitchFamily="-107" charset="-128"/>
                <a:cs typeface="ＭＳ Ｐゴシック" pitchFamily="-107" charset="-128"/>
              </a:rPr>
              <a:t> counter. </a:t>
            </a:r>
            <a:endParaRPr lang="en-US" dirty="0"/>
          </a:p>
          <a:p>
            <a:r>
              <a:rPr lang="en-US" sz="1200" kern="1200" dirty="0" err="1">
                <a:solidFill>
                  <a:schemeClr val="tx1"/>
                </a:solidFill>
                <a:effectLst/>
                <a:latin typeface="Arial" charset="0"/>
                <a:ea typeface="ＭＳ Ｐゴシック" pitchFamily="-107" charset="-128"/>
                <a:cs typeface="ＭＳ Ｐゴシック" pitchFamily="-107" charset="-128"/>
              </a:rPr>
              <a:t>MiniSec</a:t>
            </a:r>
            <a:r>
              <a:rPr lang="en-US" sz="1200" kern="1200" dirty="0">
                <a:solidFill>
                  <a:schemeClr val="tx1"/>
                </a:solidFill>
                <a:effectLst/>
                <a:latin typeface="Arial" charset="0"/>
                <a:ea typeface="ＭＳ Ｐゴシック" pitchFamily="-107" charset="-128"/>
                <a:cs typeface="ＭＳ Ｐゴシック" pitchFamily="-107" charset="-128"/>
              </a:rPr>
              <a:t>-U employs synchronized counters, which require the receiver to keep a local counter for each sender. The strictly monotonically increasing counter guarantees semantic confidentiality.  Even if the sender </a:t>
            </a:r>
            <a:r>
              <a:rPr lang="en-US" sz="1200" i="1" kern="1200" dirty="0">
                <a:solidFill>
                  <a:schemeClr val="tx1"/>
                </a:solidFill>
                <a:effectLst/>
                <a:latin typeface="Arial" charset="0"/>
                <a:ea typeface="ＭＳ Ｐゴシック" pitchFamily="-107" charset="-128"/>
                <a:cs typeface="ＭＳ Ｐゴシック" pitchFamily="-107" charset="-128"/>
              </a:rPr>
              <a:t>A </a:t>
            </a:r>
            <a:r>
              <a:rPr lang="en-US" sz="1200" kern="1200" dirty="0">
                <a:solidFill>
                  <a:schemeClr val="tx1"/>
                </a:solidFill>
                <a:effectLst/>
                <a:latin typeface="Arial" charset="0"/>
                <a:ea typeface="ＭＳ Ｐゴシック" pitchFamily="-107" charset="-128"/>
                <a:cs typeface="ＭＳ Ｐゴシック" pitchFamily="-107" charset="-128"/>
              </a:rPr>
              <a:t>repeatedly sends the same message, each ciphertext is different since a different counter value is used. Also, once a receiver observes a counter value, it rejects packets with an equal or smaller counter value. Therefore, an attacker cannot replay any packet that the receiver has previously received. If a number of packets are dropped, the sender and receiver engage in a resynchronization protocol.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29</a:t>
            </a:fld>
            <a:endParaRPr lang="en-AU" dirty="0"/>
          </a:p>
        </p:txBody>
      </p:sp>
    </p:spTree>
    <p:extLst>
      <p:ext uri="{BB962C8B-B14F-4D97-AF65-F5344CB8AC3E}">
        <p14:creationId xmlns:p14="http://schemas.microsoft.com/office/powerpoint/2010/main" val="4279785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The </a:t>
            </a:r>
            <a:r>
              <a:rPr lang="en-US" sz="1200" b="1" kern="1200" dirty="0">
                <a:solidFill>
                  <a:schemeClr val="tx1"/>
                </a:solidFill>
                <a:effectLst/>
                <a:latin typeface="Arial" charset="0"/>
                <a:ea typeface="ＭＳ Ｐゴシック" pitchFamily="-107" charset="-128"/>
                <a:cs typeface="ＭＳ Ｐゴシック" pitchFamily="-107" charset="-128"/>
              </a:rPr>
              <a:t>Internet of Things (IoT) </a:t>
            </a:r>
            <a:r>
              <a:rPr lang="en-US" sz="1200" kern="1200" dirty="0">
                <a:solidFill>
                  <a:schemeClr val="tx1"/>
                </a:solidFill>
                <a:effectLst/>
                <a:latin typeface="Arial" charset="0"/>
                <a:ea typeface="ＭＳ Ｐゴシック" pitchFamily="-107" charset="-128"/>
                <a:cs typeface="ＭＳ Ｐゴシック" pitchFamily="-107" charset="-128"/>
              </a:rPr>
              <a:t>is a term that refers to the expanding interconnection of smart devices, ranging from appliances to tiny sensors. A dominant theme is the embedding of short-range mobile transceivers into a wide array of gadgets and everyday items, enabling new forms of communication between people and things, and between things themselves. The Internet now supports the interconnection of billions of industrial and personal objects, usually through cloud systems. The objects deliver sensor information, act on their environment, and in some cases modify themselves, to create overall management of a larger system, like a factory or city.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3</a:t>
            </a:fld>
            <a:endParaRPr lang="en-AU" dirty="0"/>
          </a:p>
        </p:txBody>
      </p:sp>
    </p:spTree>
    <p:extLst>
      <p:ext uri="{BB962C8B-B14F-4D97-AF65-F5344CB8AC3E}">
        <p14:creationId xmlns:p14="http://schemas.microsoft.com/office/powerpoint/2010/main" val="10544366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err="1">
                <a:solidFill>
                  <a:schemeClr val="tx1"/>
                </a:solidFill>
                <a:effectLst/>
                <a:latin typeface="Arial" charset="0"/>
                <a:ea typeface="ＭＳ Ｐゴシック" pitchFamily="-107" charset="-128"/>
                <a:cs typeface="ＭＳ Ｐゴシック" pitchFamily="-107" charset="-128"/>
              </a:rPr>
              <a:t>MiniSec</a:t>
            </a:r>
            <a:r>
              <a:rPr lang="en-US" sz="1200" kern="1200" dirty="0">
                <a:solidFill>
                  <a:schemeClr val="tx1"/>
                </a:solidFill>
                <a:effectLst/>
                <a:latin typeface="Arial" charset="0"/>
                <a:ea typeface="ＭＳ Ｐゴシック" pitchFamily="-107" charset="-128"/>
                <a:cs typeface="ＭＳ Ｐゴシック" pitchFamily="-107" charset="-128"/>
              </a:rPr>
              <a:t>-U cannot be directly used to secure broadcast communication. First, it would be too expensive to run the counter resynchronization protocol among many receivers. Also, if a node were to simultaneously receive packets from a large group of sending nodes, it would need to maintain a counter for each sender, resulting in high memory overhead. Instead, it uses two mechanisms, a timing-based approach and a bloom-filter approach, that defend against replay attacks. First, the time is divided into </a:t>
            </a:r>
            <a:r>
              <a:rPr lang="en-US" sz="1200" i="1" kern="1200" dirty="0">
                <a:solidFill>
                  <a:schemeClr val="tx1"/>
                </a:solidFill>
                <a:effectLst/>
                <a:latin typeface="Arial" charset="0"/>
                <a:ea typeface="ＭＳ Ｐゴシック" pitchFamily="-107" charset="-128"/>
                <a:cs typeface="ＭＳ Ｐゴシック" pitchFamily="-107" charset="-128"/>
              </a:rPr>
              <a:t>t</a:t>
            </a:r>
            <a:r>
              <a:rPr lang="en-US" sz="1200" kern="1200" dirty="0">
                <a:solidFill>
                  <a:schemeClr val="tx1"/>
                </a:solidFill>
                <a:effectLst/>
                <a:latin typeface="Arial" charset="0"/>
                <a:ea typeface="ＭＳ Ｐゴシック" pitchFamily="-107" charset="-128"/>
                <a:cs typeface="ＭＳ Ｐゴシック" pitchFamily="-107" charset="-128"/>
              </a:rPr>
              <a:t>-length epochs E1, E2,. . . . Using the current epoch or the previous epoch as nonce for OCB encryption, the replay of messages from older epochs is avoided. The timing approach is augmented with a bloom-filter approach in order to prevent replay attacks inside the current epoch. </a:t>
            </a:r>
            <a:r>
              <a:rPr lang="en-US" sz="1200" kern="1200" dirty="0" err="1">
                <a:solidFill>
                  <a:schemeClr val="tx1"/>
                </a:solidFill>
                <a:effectLst/>
                <a:latin typeface="Arial" charset="0"/>
                <a:ea typeface="ＭＳ Ｐゴシック" pitchFamily="-107" charset="-128"/>
                <a:cs typeface="ＭＳ Ｐゴシック" pitchFamily="-107" charset="-128"/>
              </a:rPr>
              <a:t>MiniSec</a:t>
            </a:r>
            <a:r>
              <a:rPr lang="en-US" sz="1200" kern="1200" dirty="0">
                <a:solidFill>
                  <a:schemeClr val="tx1"/>
                </a:solidFill>
                <a:effectLst/>
                <a:latin typeface="Arial" charset="0"/>
                <a:ea typeface="ＭＳ Ｐゴシック" pitchFamily="-107" charset="-128"/>
                <a:cs typeface="ＭＳ Ｐゴシック" pitchFamily="-107" charset="-128"/>
              </a:rPr>
              <a:t>-B uses as nonce element in OCB encryption and bloom-filter key the string </a:t>
            </a:r>
            <a:r>
              <a:rPr lang="en-US" sz="1200" i="1" kern="1200" dirty="0" err="1">
                <a:solidFill>
                  <a:schemeClr val="tx1"/>
                </a:solidFill>
                <a:effectLst/>
                <a:latin typeface="Arial" charset="0"/>
                <a:ea typeface="ＭＳ Ｐゴシック" pitchFamily="-107" charset="-128"/>
                <a:cs typeface="ＭＳ Ｐゴシック" pitchFamily="-107" charset="-128"/>
              </a:rPr>
              <a:t>nodeID</a:t>
            </a:r>
            <a:r>
              <a:rPr lang="en-US" sz="1200" kern="1200" dirty="0" err="1">
                <a:solidFill>
                  <a:schemeClr val="tx1"/>
                </a:solidFill>
                <a:effectLst/>
                <a:latin typeface="Arial" charset="0"/>
                <a:ea typeface="ＭＳ Ｐゴシック" pitchFamily="-107" charset="-128"/>
                <a:cs typeface="ＭＳ Ｐゴシック" pitchFamily="-107" charset="-128"/>
              </a:rPr>
              <a:t>.</a:t>
            </a:r>
            <a:r>
              <a:rPr lang="en-US" sz="1200" i="1" kern="1200" dirty="0" err="1">
                <a:solidFill>
                  <a:schemeClr val="tx1"/>
                </a:solidFill>
                <a:effectLst/>
                <a:latin typeface="Arial" charset="0"/>
                <a:ea typeface="ＭＳ Ｐゴシック" pitchFamily="-107" charset="-128"/>
                <a:cs typeface="ＭＳ Ｐゴシック" pitchFamily="-107" charset="-128"/>
              </a:rPr>
              <a:t>Ei</a:t>
            </a:r>
            <a:r>
              <a:rPr lang="en-US" sz="1200" kern="1200" dirty="0" err="1">
                <a:solidFill>
                  <a:schemeClr val="tx1"/>
                </a:solidFill>
                <a:effectLst/>
                <a:latin typeface="Arial" charset="0"/>
                <a:ea typeface="ＭＳ Ｐゴシック" pitchFamily="-107" charset="-128"/>
                <a:cs typeface="ＭＳ Ｐゴシック" pitchFamily="-107" charset="-128"/>
              </a:rPr>
              <a:t>.</a:t>
            </a:r>
            <a:r>
              <a:rPr lang="en-US" sz="1200" i="1" kern="1200" dirty="0" err="1">
                <a:solidFill>
                  <a:schemeClr val="tx1"/>
                </a:solidFill>
                <a:effectLst/>
                <a:latin typeface="Arial" charset="0"/>
                <a:ea typeface="ＭＳ Ｐゴシック" pitchFamily="-107" charset="-128"/>
                <a:cs typeface="ＭＳ Ｐゴシック" pitchFamily="-107" charset="-128"/>
              </a:rPr>
              <a:t>Cab</a:t>
            </a:r>
            <a:r>
              <a:rPr lang="en-US" sz="1200" kern="1200" dirty="0">
                <a:solidFill>
                  <a:schemeClr val="tx1"/>
                </a:solidFill>
                <a:effectLst/>
                <a:latin typeface="Arial" charset="0"/>
                <a:ea typeface="ＭＳ Ｐゴシック" pitchFamily="-107" charset="-128"/>
                <a:cs typeface="ＭＳ Ｐゴシック" pitchFamily="-107" charset="-128"/>
              </a:rPr>
              <a:t>, where </a:t>
            </a:r>
            <a:r>
              <a:rPr lang="en-US" sz="1200" i="1" kern="1200" dirty="0" err="1">
                <a:solidFill>
                  <a:schemeClr val="tx1"/>
                </a:solidFill>
                <a:effectLst/>
                <a:latin typeface="Arial" charset="0"/>
                <a:ea typeface="ＭＳ Ｐゴシック" pitchFamily="-107" charset="-128"/>
                <a:cs typeface="ＭＳ Ｐゴシック" pitchFamily="-107" charset="-128"/>
              </a:rPr>
              <a:t>nodeID</a:t>
            </a:r>
            <a:r>
              <a:rPr lang="en-US" sz="1200" i="1" kern="1200" dirty="0">
                <a:solidFill>
                  <a:schemeClr val="tx1"/>
                </a:solidFill>
                <a:effectLst/>
                <a:latin typeface="Arial" charset="0"/>
                <a:ea typeface="ＭＳ Ｐゴシック" pitchFamily="-107" charset="-128"/>
                <a:cs typeface="ＭＳ Ｐゴシック" pitchFamily="-107" charset="-128"/>
              </a:rPr>
              <a:t> </a:t>
            </a:r>
            <a:r>
              <a:rPr lang="en-US" sz="1200" kern="1200" dirty="0">
                <a:solidFill>
                  <a:schemeClr val="tx1"/>
                </a:solidFill>
                <a:effectLst/>
                <a:latin typeface="Arial" charset="0"/>
                <a:ea typeface="ＭＳ Ｐゴシック" pitchFamily="-107" charset="-128"/>
                <a:cs typeface="ＭＳ Ｐゴシック" pitchFamily="-107" charset="-128"/>
              </a:rPr>
              <a:t>is the sender node identifier, </a:t>
            </a:r>
            <a:r>
              <a:rPr lang="en-US" sz="1200" i="1" kern="1200" dirty="0" err="1">
                <a:solidFill>
                  <a:schemeClr val="tx1"/>
                </a:solidFill>
                <a:effectLst/>
                <a:latin typeface="Arial" charset="0"/>
                <a:ea typeface="ＭＳ Ｐゴシック" pitchFamily="-107" charset="-128"/>
                <a:cs typeface="ＭＳ Ｐゴシック" pitchFamily="-107" charset="-128"/>
              </a:rPr>
              <a:t>Ei</a:t>
            </a:r>
            <a:r>
              <a:rPr lang="en-US" sz="1200" i="1" kern="1200" dirty="0">
                <a:solidFill>
                  <a:schemeClr val="tx1"/>
                </a:solidFill>
                <a:effectLst/>
                <a:latin typeface="Arial" charset="0"/>
                <a:ea typeface="ＭＳ Ｐゴシック" pitchFamily="-107" charset="-128"/>
                <a:cs typeface="ＭＳ Ｐゴシック" pitchFamily="-107" charset="-128"/>
              </a:rPr>
              <a:t> </a:t>
            </a:r>
            <a:r>
              <a:rPr lang="en-US" sz="1200" kern="1200" dirty="0">
                <a:solidFill>
                  <a:schemeClr val="tx1"/>
                </a:solidFill>
                <a:effectLst/>
                <a:latin typeface="Arial" charset="0"/>
                <a:ea typeface="ＭＳ Ｐゴシック" pitchFamily="-107" charset="-128"/>
                <a:cs typeface="ＭＳ Ｐゴシック" pitchFamily="-107" charset="-128"/>
              </a:rPr>
              <a:t>is the current epoch, and </a:t>
            </a:r>
            <a:r>
              <a:rPr lang="en-US" sz="1200" i="1" kern="1200" dirty="0">
                <a:solidFill>
                  <a:schemeClr val="tx1"/>
                </a:solidFill>
                <a:effectLst/>
                <a:latin typeface="Arial" charset="0"/>
                <a:ea typeface="ＭＳ Ｐゴシック" pitchFamily="-107" charset="-128"/>
                <a:cs typeface="ＭＳ Ｐゴシック" pitchFamily="-107" charset="-128"/>
              </a:rPr>
              <a:t>Cab </a:t>
            </a:r>
            <a:r>
              <a:rPr lang="en-US" sz="1200" kern="1200" dirty="0">
                <a:solidFill>
                  <a:schemeClr val="tx1"/>
                </a:solidFill>
                <a:effectLst/>
                <a:latin typeface="Arial" charset="0"/>
                <a:ea typeface="ＭＳ Ｐゴシック" pitchFamily="-107" charset="-128"/>
                <a:cs typeface="ＭＳ Ｐゴシック" pitchFamily="-107" charset="-128"/>
              </a:rPr>
              <a:t>is a shared counter. Every time that a node receives a message, it checks if it belongs to its bloom filter. If the message is not replayed, it is stored in the bloom filter. Else, the node drops it.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30</a:t>
            </a:fld>
            <a:endParaRPr lang="en-AU" dirty="0"/>
          </a:p>
        </p:txBody>
      </p:sp>
    </p:spTree>
    <p:extLst>
      <p:ext uri="{BB962C8B-B14F-4D97-AF65-F5344CB8AC3E}">
        <p14:creationId xmlns:p14="http://schemas.microsoft.com/office/powerpoint/2010/main" val="2886790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As mentioned in Chapter 7, a mode of operation must be specified when a plaintext source consists of multiple blocks of data to be encrypted with the same encryption key. OCB is an NIST proposed block cipher mode of operation [ROGA01], and is a proposed Internet Standard defined in RFC 7253 (</a:t>
            </a:r>
            <a:r>
              <a:rPr lang="en-US" sz="1200" i="1" kern="1200" dirty="0">
                <a:solidFill>
                  <a:schemeClr val="tx1"/>
                </a:solidFill>
                <a:effectLst/>
                <a:latin typeface="Arial" charset="0"/>
                <a:ea typeface="ＭＳ Ｐゴシック" pitchFamily="-107" charset="-128"/>
                <a:cs typeface="ＭＳ Ｐゴシック" pitchFamily="-107" charset="-128"/>
              </a:rPr>
              <a:t>The OCB Authenticated-Encryption Algorithm</a:t>
            </a:r>
            <a:r>
              <a:rPr lang="en-US" sz="1200" kern="1200" dirty="0">
                <a:solidFill>
                  <a:schemeClr val="tx1"/>
                </a:solidFill>
                <a:effectLst/>
                <a:latin typeface="Arial" charset="0"/>
                <a:ea typeface="ＭＳ Ｐゴシック" pitchFamily="-107" charset="-128"/>
                <a:cs typeface="ＭＳ Ｐゴシック" pitchFamily="-107" charset="-128"/>
              </a:rPr>
              <a:t>, May 2014). OCB is also approved as an authenticated encryption technique in the IEEE 802.11 wireless LAN standard. And, OCB is included in </a:t>
            </a:r>
            <a:r>
              <a:rPr lang="en-US" sz="1200" kern="1200" dirty="0" err="1">
                <a:solidFill>
                  <a:schemeClr val="tx1"/>
                </a:solidFill>
                <a:effectLst/>
                <a:latin typeface="Arial" charset="0"/>
                <a:ea typeface="ＭＳ Ｐゴシック" pitchFamily="-107" charset="-128"/>
                <a:cs typeface="ＭＳ Ｐゴシック" pitchFamily="-107" charset="-128"/>
              </a:rPr>
              <a:t>MiniSec</a:t>
            </a:r>
            <a:r>
              <a:rPr lang="en-US" sz="1200" kern="1200" dirty="0">
                <a:solidFill>
                  <a:schemeClr val="tx1"/>
                </a:solidFill>
                <a:effectLst/>
                <a:latin typeface="Arial" charset="0"/>
                <a:ea typeface="ＭＳ Ｐゴシック" pitchFamily="-107" charset="-128"/>
                <a:cs typeface="ＭＳ Ｐゴシック" pitchFamily="-107" charset="-128"/>
              </a:rPr>
              <a:t>, an open-source IoT security module. </a:t>
            </a:r>
            <a:endParaRPr lang="en-US" dirty="0"/>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A key objective for OCB is efficiency. This is achieved by minimizing the number of encryptions required per message and by allowing for parallel operation on the blocks of a message. OCB mode is provably secure assuming the underlying block cipher is secure. OCB mode is a one-pass mode of operation making it highly efficient. Only one block cipher call is necessary for each plaintext block, with an additional two calls needed to complete the whole encryption process. OCB is especially well suited for the stringent energy constraints of sensor nodes.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Figure 23.6 shows the overall structure for OCB encryption and authentication. </a:t>
            </a:r>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Note that the encryption structure for OCB is similar to that of electronic </a:t>
            </a:r>
            <a:r>
              <a:rPr lang="en-US" sz="1200" b="1" kern="1200" dirty="0">
                <a:solidFill>
                  <a:schemeClr val="tx1"/>
                </a:solidFill>
                <a:effectLst/>
                <a:latin typeface="Arial" charset="0"/>
                <a:ea typeface="ＭＳ Ｐゴシック" pitchFamily="-107" charset="-128"/>
                <a:cs typeface="ＭＳ Ｐゴシック" pitchFamily="-107" charset="-128"/>
              </a:rPr>
              <a:t>codebook </a:t>
            </a:r>
            <a:r>
              <a:rPr lang="en-US" sz="1200" kern="1200" dirty="0">
                <a:solidFill>
                  <a:schemeClr val="tx1"/>
                </a:solidFill>
                <a:effectLst/>
                <a:latin typeface="Arial" charset="0"/>
                <a:ea typeface="ＭＳ Ｐゴシック" pitchFamily="-107" charset="-128"/>
                <a:cs typeface="ＭＳ Ｐゴシック" pitchFamily="-107" charset="-128"/>
              </a:rPr>
              <a:t>(ECB) mode. Each block is encrypted independently of the other blocks, so that it is possible to perform all </a:t>
            </a:r>
            <a:r>
              <a:rPr lang="en-US" sz="1200" i="1" kern="1200" dirty="0">
                <a:solidFill>
                  <a:schemeClr val="tx1"/>
                </a:solidFill>
                <a:effectLst/>
                <a:latin typeface="Arial" charset="0"/>
                <a:ea typeface="ＭＳ Ｐゴシック" pitchFamily="-107" charset="-128"/>
                <a:cs typeface="ＭＳ Ｐゴシック" pitchFamily="-107" charset="-128"/>
              </a:rPr>
              <a:t>m </a:t>
            </a:r>
            <a:r>
              <a:rPr lang="en-US" sz="1200" kern="1200" dirty="0">
                <a:solidFill>
                  <a:schemeClr val="tx1"/>
                </a:solidFill>
                <a:effectLst/>
                <a:latin typeface="Arial" charset="0"/>
                <a:ea typeface="ＭＳ Ｐゴシック" pitchFamily="-107" charset="-128"/>
                <a:cs typeface="ＭＳ Ｐゴシック" pitchFamily="-107" charset="-128"/>
              </a:rPr>
              <a:t>encryptions simultaneously.</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31</a:t>
            </a:fld>
            <a:endParaRPr lang="en-AU" dirty="0"/>
          </a:p>
        </p:txBody>
      </p:sp>
    </p:spTree>
    <p:extLst>
      <p:ext uri="{BB962C8B-B14F-4D97-AF65-F5344CB8AC3E}">
        <p14:creationId xmlns:p14="http://schemas.microsoft.com/office/powerpoint/2010/main" val="14721208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Figure 23.7 summarizes the OCB algorithms for encryption and decryption.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32</a:t>
            </a:fld>
            <a:endParaRPr lang="en-AU" dirty="0"/>
          </a:p>
        </p:txBody>
      </p:sp>
    </p:spTree>
    <p:extLst>
      <p:ext uri="{BB962C8B-B14F-4D97-AF65-F5344CB8AC3E}">
        <p14:creationId xmlns:p14="http://schemas.microsoft.com/office/powerpoint/2010/main" val="21386705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31"/>
          <p:cNvSpPr>
            <a:spLocks noGrp="1" noChangeArrowheads="1"/>
          </p:cNvSpPr>
          <p:nvPr>
            <p:ph type="sldNum" sz="quarter" idx="5"/>
          </p:nvPr>
        </p:nvSpPr>
        <p:spPr>
          <a:noFill/>
        </p:spPr>
        <p:txBody>
          <a:bodyPr/>
          <a:lstStyle/>
          <a:p>
            <a:fld id="{54E00952-26B8-2D46-8289-C5E560322778}" type="slidenum">
              <a:rPr lang="en-AU">
                <a:latin typeface="Arial" pitchFamily="-84" charset="0"/>
              </a:rPr>
              <a:pPr/>
              <a:t>33</a:t>
            </a:fld>
            <a:endParaRPr lang="en-AU" dirty="0">
              <a:latin typeface="Arial" pitchFamily="-8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 23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The IoT is primarily driven by deeply embedded devices. These devices are low-bandwidth, low-repetition data capture and low-bandwidth data-usage appliances that communicate with each other and provide data via user interfaces. Embedded appliances, such as high-resolution video security cameras, video VoIP phones, and a handful of others, require high-bandwidth streaming capabilities. Yet countless products simply require packets of data to be intermittently delivered.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4</a:t>
            </a:fld>
            <a:endParaRPr lang="en-AU" dirty="0"/>
          </a:p>
        </p:txBody>
      </p:sp>
    </p:spTree>
    <p:extLst>
      <p:ext uri="{BB962C8B-B14F-4D97-AF65-F5344CB8AC3E}">
        <p14:creationId xmlns:p14="http://schemas.microsoft.com/office/powerpoint/2010/main" val="383771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ＭＳ Ｐゴシック" pitchFamily="-107" charset="-128"/>
                <a:cs typeface="ＭＳ Ｐゴシック" pitchFamily="-107" charset="-128"/>
              </a:rPr>
              <a:t>With reference to the end systems supported, the Internet has gone through roughly four generations of deployment culminating in the IoT: </a:t>
            </a:r>
            <a:endParaRPr lang="en-US" b="0" dirty="0"/>
          </a:p>
          <a:p>
            <a:endParaRPr lang="en-US" sz="1200" b="0" kern="1200" dirty="0">
              <a:solidFill>
                <a:schemeClr val="tx1"/>
              </a:solidFill>
              <a:effectLst/>
              <a:latin typeface="Arial" charset="0"/>
              <a:ea typeface="ＭＳ Ｐゴシック" pitchFamily="-107" charset="-128"/>
              <a:cs typeface="ＭＳ Ｐゴシック" pitchFamily="-107" charset="-128"/>
            </a:endParaRPr>
          </a:p>
          <a:p>
            <a:pPr marL="228600" indent="-228600">
              <a:buAutoNum type="arabicPeriod"/>
            </a:pPr>
            <a:r>
              <a:rPr lang="en-US" sz="1200" b="1" kern="1200" dirty="0">
                <a:solidFill>
                  <a:schemeClr val="tx1"/>
                </a:solidFill>
                <a:effectLst/>
                <a:latin typeface="Arial" charset="0"/>
                <a:ea typeface="ＭＳ Ｐゴシック" pitchFamily="-107" charset="-128"/>
                <a:cs typeface="ＭＳ Ｐゴシック" pitchFamily="-107" charset="-128"/>
              </a:rPr>
              <a:t>Information technology (IT): </a:t>
            </a:r>
            <a:r>
              <a:rPr lang="en-US" sz="1200" b="0" kern="1200" dirty="0">
                <a:solidFill>
                  <a:schemeClr val="tx1"/>
                </a:solidFill>
                <a:effectLst/>
                <a:latin typeface="Arial" charset="0"/>
                <a:ea typeface="ＭＳ Ｐゴシック" pitchFamily="-107" charset="-128"/>
                <a:cs typeface="ＭＳ Ｐゴシック" pitchFamily="-107" charset="-128"/>
              </a:rPr>
              <a:t>PCs, servers, routers, firewalls, and so on, bought as IT devices by enterprise IT people, primarily using wired connectivity. </a:t>
            </a:r>
          </a:p>
          <a:p>
            <a:pPr marL="228600" indent="-228600">
              <a:buAutoNum type="arabicPeriod"/>
            </a:pPr>
            <a:endParaRPr lang="en-US" sz="1200" b="0" kern="1200" dirty="0">
              <a:solidFill>
                <a:schemeClr val="tx1"/>
              </a:solidFill>
              <a:effectLst/>
              <a:latin typeface="Arial" charset="0"/>
              <a:ea typeface="ＭＳ Ｐゴシック" pitchFamily="-107" charset="-128"/>
              <a:cs typeface="ＭＳ Ｐゴシック" pitchFamily="-107" charset="-128"/>
            </a:endParaRPr>
          </a:p>
          <a:p>
            <a:pPr marL="228600" indent="-228600">
              <a:buAutoNum type="arabicPeriod"/>
            </a:pPr>
            <a:r>
              <a:rPr lang="en-US" sz="1200" b="1" kern="1200" dirty="0">
                <a:solidFill>
                  <a:schemeClr val="tx1"/>
                </a:solidFill>
                <a:effectLst/>
                <a:latin typeface="Arial" charset="0"/>
                <a:ea typeface="ＭＳ Ｐゴシック" pitchFamily="-107" charset="-128"/>
                <a:cs typeface="ＭＳ Ｐゴシック" pitchFamily="-107" charset="-128"/>
              </a:rPr>
              <a:t>Operational technology (OT): </a:t>
            </a:r>
            <a:r>
              <a:rPr lang="en-US" sz="1200" b="0" kern="1200" dirty="0">
                <a:solidFill>
                  <a:schemeClr val="tx1"/>
                </a:solidFill>
                <a:effectLst/>
                <a:latin typeface="Arial" charset="0"/>
                <a:ea typeface="ＭＳ Ｐゴシック" pitchFamily="-107" charset="-128"/>
                <a:cs typeface="ＭＳ Ｐゴシック" pitchFamily="-107" charset="-128"/>
              </a:rPr>
              <a:t>Machines/appliances with embedded IT built by non-IT companies, such as medical machinery, SCADA (supervisory control and data acquisition), process control, and kiosks, bought as appliances by enterprise OT people and primarily using wired connectivity. </a:t>
            </a:r>
          </a:p>
          <a:p>
            <a:pPr marL="228600" indent="-228600">
              <a:buAutoNum type="arabicPeriod"/>
            </a:pPr>
            <a:endParaRPr lang="en-US" sz="1200" b="0" kern="1200" dirty="0">
              <a:solidFill>
                <a:schemeClr val="tx1"/>
              </a:solidFill>
              <a:effectLst/>
              <a:latin typeface="Arial" charset="0"/>
              <a:ea typeface="ＭＳ Ｐゴシック" pitchFamily="-107" charset="-128"/>
              <a:cs typeface="ＭＳ Ｐゴシック" pitchFamily="-107" charset="-128"/>
            </a:endParaRPr>
          </a:p>
          <a:p>
            <a:pPr marL="228600" indent="-228600">
              <a:buAutoNum type="arabicPeriod"/>
            </a:pPr>
            <a:r>
              <a:rPr lang="en-US" sz="1200" b="1" kern="1200" dirty="0">
                <a:solidFill>
                  <a:schemeClr val="tx1"/>
                </a:solidFill>
                <a:effectLst/>
                <a:latin typeface="Arial" charset="0"/>
                <a:ea typeface="ＭＳ Ｐゴシック" pitchFamily="-107" charset="-128"/>
                <a:cs typeface="ＭＳ Ｐゴシック" pitchFamily="-107" charset="-128"/>
              </a:rPr>
              <a:t>Personal technology: </a:t>
            </a:r>
            <a:r>
              <a:rPr lang="en-US" sz="1200" b="0" kern="1200" dirty="0">
                <a:solidFill>
                  <a:schemeClr val="tx1"/>
                </a:solidFill>
                <a:effectLst/>
                <a:latin typeface="Arial" charset="0"/>
                <a:ea typeface="ＭＳ Ｐゴシック" pitchFamily="-107" charset="-128"/>
                <a:cs typeface="ＭＳ Ｐゴシック" pitchFamily="-107" charset="-128"/>
              </a:rPr>
              <a:t>Smartphones, tablets, and eBook readers bought as IT devices by consumers (employees) exclusively using wireless connectivity and often multiple forms of wireless connectivity.</a:t>
            </a:r>
          </a:p>
          <a:p>
            <a:pPr marL="228600" indent="-228600">
              <a:buAutoNum type="arabicPeriod"/>
            </a:pPr>
            <a:endParaRPr lang="en-US" sz="1200" b="0" kern="1200" dirty="0">
              <a:solidFill>
                <a:schemeClr val="tx1"/>
              </a:solidFill>
              <a:effectLst/>
              <a:latin typeface="Arial" charset="0"/>
              <a:ea typeface="ＭＳ Ｐゴシック" pitchFamily="-107" charset="-128"/>
              <a:cs typeface="ＭＳ Ｐゴシック" pitchFamily="-107" charset="-128"/>
            </a:endParaRPr>
          </a:p>
          <a:p>
            <a:pPr marL="228600" indent="-228600">
              <a:buAutoNum type="arabicPeriod"/>
            </a:pPr>
            <a:r>
              <a:rPr lang="en-US" sz="1200" b="1" kern="1200" dirty="0">
                <a:solidFill>
                  <a:schemeClr val="tx1"/>
                </a:solidFill>
                <a:effectLst/>
                <a:latin typeface="Arial" charset="0"/>
                <a:ea typeface="ＭＳ Ｐゴシック" pitchFamily="-107" charset="-128"/>
                <a:cs typeface="ＭＳ Ｐゴシック" pitchFamily="-107" charset="-128"/>
              </a:rPr>
              <a:t>Sensor/actuator technology: </a:t>
            </a:r>
            <a:r>
              <a:rPr lang="en-US" sz="1200" b="0" kern="1200" dirty="0">
                <a:solidFill>
                  <a:schemeClr val="tx1"/>
                </a:solidFill>
                <a:effectLst/>
                <a:latin typeface="Arial" charset="0"/>
                <a:ea typeface="ＭＳ Ｐゴシック" pitchFamily="-107" charset="-128"/>
                <a:cs typeface="ＭＳ Ｐゴシック" pitchFamily="-107" charset="-128"/>
              </a:rPr>
              <a:t>Single-purpose devices bought by consumers, IT, and OT people exclusively using wireless connectivity, generally of a single form, as part of larger systems. </a:t>
            </a:r>
          </a:p>
          <a:p>
            <a:endParaRPr lang="en-US" sz="1200" b="0" kern="1200" dirty="0">
              <a:solidFill>
                <a:schemeClr val="tx1"/>
              </a:solidFill>
              <a:effectLst/>
              <a:latin typeface="Arial" charset="0"/>
              <a:ea typeface="ＭＳ Ｐゴシック" pitchFamily="-107" charset="-128"/>
              <a:cs typeface="ＭＳ Ｐゴシック" pitchFamily="-107" charset="-128"/>
            </a:endParaRPr>
          </a:p>
          <a:p>
            <a:r>
              <a:rPr lang="en-US" sz="1200" b="0" kern="1200" dirty="0">
                <a:solidFill>
                  <a:schemeClr val="tx1"/>
                </a:solidFill>
                <a:effectLst/>
                <a:latin typeface="Arial" charset="0"/>
                <a:ea typeface="ＭＳ Ｐゴシック" pitchFamily="-107" charset="-128"/>
                <a:cs typeface="ＭＳ Ｐゴシック" pitchFamily="-107" charset="-128"/>
              </a:rPr>
              <a:t>It is the fourth generation that is usually thought of as the IoT, and which is marked by the use of billions of embedded devices. </a:t>
            </a:r>
            <a:endParaRPr lang="en-US" b="0" dirty="0"/>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5</a:t>
            </a:fld>
            <a:endParaRPr lang="en-AU" dirty="0"/>
          </a:p>
        </p:txBody>
      </p:sp>
    </p:spTree>
    <p:extLst>
      <p:ext uri="{BB962C8B-B14F-4D97-AF65-F5344CB8AC3E}">
        <p14:creationId xmlns:p14="http://schemas.microsoft.com/office/powerpoint/2010/main" val="1364545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The key components of an IoT-enabled device are the following (Figure 23.1): </a:t>
            </a:r>
            <a:endParaRPr lang="en-US" sz="1200" b="0" kern="1200" dirty="0">
              <a:solidFill>
                <a:schemeClr val="tx1"/>
              </a:solidFill>
              <a:effectLst/>
              <a:latin typeface="Arial" charset="0"/>
              <a:ea typeface="ＭＳ Ｐゴシック" pitchFamily="-107" charset="-128"/>
              <a:cs typeface="ＭＳ Ｐゴシック" pitchFamily="-107" charset="-128"/>
            </a:endParaRPr>
          </a:p>
          <a:p>
            <a:endParaRPr lang="en-US" sz="1200" b="0" kern="1200" dirty="0">
              <a:solidFill>
                <a:schemeClr val="tx1"/>
              </a:solidFill>
              <a:effectLst/>
              <a:latin typeface="Arial" charset="0"/>
              <a:ea typeface="ＭＳ Ｐゴシック" pitchFamily="-107" charset="-128"/>
              <a:cs typeface="ＭＳ Ｐゴシック" pitchFamily="-107" charset="-128"/>
            </a:endParaRPr>
          </a:p>
          <a:p>
            <a:pPr marL="171450" indent="-171450">
              <a:buFont typeface="Arial" panose="020B0604020202020204" pitchFamily="34" charset="0"/>
              <a:buChar char="•"/>
            </a:pPr>
            <a:r>
              <a:rPr lang="en-US" sz="1200" b="1" kern="1200" dirty="0">
                <a:solidFill>
                  <a:schemeClr val="tx1"/>
                </a:solidFill>
                <a:effectLst/>
                <a:latin typeface="Arial" charset="0"/>
                <a:ea typeface="ＭＳ Ｐゴシック" pitchFamily="-107" charset="-128"/>
                <a:cs typeface="ＭＳ Ｐゴシック" pitchFamily="-107" charset="-128"/>
              </a:rPr>
              <a:t>Sensor: </a:t>
            </a:r>
            <a:r>
              <a:rPr lang="en-US" sz="1200" kern="1200" dirty="0">
                <a:solidFill>
                  <a:schemeClr val="tx1"/>
                </a:solidFill>
                <a:effectLst/>
                <a:latin typeface="Arial" charset="0"/>
                <a:ea typeface="ＭＳ Ｐゴシック" pitchFamily="-107" charset="-128"/>
                <a:cs typeface="ＭＳ Ｐゴシック" pitchFamily="-107" charset="-128"/>
              </a:rPr>
              <a:t>A sensor measures some parameter of a physical, chemical, or biological entity and delivers an electronic signal proportional to the observed characteristic, either in the form of an analog voltage level or a digital signal. In both cases, the sensor output is typically input to a microcontroller or other management element. </a:t>
            </a:r>
            <a:endParaRPr lang="en-US" sz="1200" b="0" kern="1200" dirty="0">
              <a:solidFill>
                <a:schemeClr val="tx1"/>
              </a:solidFill>
              <a:effectLst/>
              <a:latin typeface="Arial" charset="0"/>
              <a:ea typeface="ＭＳ Ｐゴシック" pitchFamily="-107" charset="-128"/>
              <a:cs typeface="ＭＳ Ｐゴシック" pitchFamily="-107" charset="-128"/>
            </a:endParaRPr>
          </a:p>
          <a:p>
            <a:pPr marL="171450" indent="-171450">
              <a:buFont typeface="Arial" panose="020B0604020202020204" pitchFamily="34" charset="0"/>
              <a:buChar char="•"/>
            </a:pPr>
            <a:endParaRPr lang="en-US" sz="1200" b="0" kern="1200" dirty="0">
              <a:solidFill>
                <a:schemeClr val="tx1"/>
              </a:solidFill>
              <a:effectLst/>
              <a:latin typeface="Arial" charset="0"/>
              <a:ea typeface="ＭＳ Ｐゴシック" pitchFamily="-107" charset="-128"/>
              <a:cs typeface="ＭＳ Ｐゴシック" pitchFamily="-107" charset="-128"/>
            </a:endParaRPr>
          </a:p>
          <a:p>
            <a:pPr marL="171450" indent="-171450">
              <a:buFont typeface="Arial" panose="020B0604020202020204" pitchFamily="34" charset="0"/>
              <a:buChar char="•"/>
            </a:pPr>
            <a:r>
              <a:rPr lang="en-US" sz="1200" b="1" kern="1200" dirty="0">
                <a:solidFill>
                  <a:schemeClr val="tx1"/>
                </a:solidFill>
                <a:effectLst/>
                <a:latin typeface="Arial" charset="0"/>
                <a:ea typeface="ＭＳ Ｐゴシック" pitchFamily="-107" charset="-128"/>
                <a:cs typeface="ＭＳ Ｐゴシック" pitchFamily="-107" charset="-128"/>
              </a:rPr>
              <a:t>Actuator: </a:t>
            </a:r>
            <a:r>
              <a:rPr lang="en-US" sz="1200" kern="1200" dirty="0">
                <a:solidFill>
                  <a:schemeClr val="tx1"/>
                </a:solidFill>
                <a:effectLst/>
                <a:latin typeface="Arial" charset="0"/>
                <a:ea typeface="ＭＳ Ｐゴシック" pitchFamily="-107" charset="-128"/>
                <a:cs typeface="ＭＳ Ｐゴシック" pitchFamily="-107" charset="-128"/>
              </a:rPr>
              <a:t>An actuator receives an electronic signal from a controller and responds by interacting with its environment to produce an effect on some parameter of a physical, chemical, or biological entity.</a:t>
            </a:r>
          </a:p>
          <a:p>
            <a:pPr marL="171450" indent="-171450">
              <a:buFont typeface="Arial" panose="020B0604020202020204" pitchFamily="34" charset="0"/>
              <a:buChar char="•"/>
            </a:pPr>
            <a:endParaRPr lang="en-US" sz="1200" b="1" kern="1200" dirty="0">
              <a:solidFill>
                <a:schemeClr val="tx1"/>
              </a:solidFill>
              <a:effectLst/>
              <a:latin typeface="Arial" charset="0"/>
              <a:ea typeface="ＭＳ Ｐゴシック" pitchFamily="-107" charset="-128"/>
              <a:cs typeface="ＭＳ Ｐゴシック" pitchFamily="-107" charset="-128"/>
            </a:endParaRPr>
          </a:p>
          <a:p>
            <a:pPr marL="171450" indent="-171450">
              <a:buFont typeface="Arial" panose="020B0604020202020204" pitchFamily="34" charset="0"/>
              <a:buChar char="•"/>
            </a:pPr>
            <a:r>
              <a:rPr lang="en-US" sz="1200" b="1" kern="1200" dirty="0">
                <a:solidFill>
                  <a:schemeClr val="tx1"/>
                </a:solidFill>
                <a:effectLst/>
                <a:latin typeface="Arial" charset="0"/>
                <a:ea typeface="ＭＳ Ｐゴシック" pitchFamily="-107" charset="-128"/>
                <a:cs typeface="ＭＳ Ｐゴシック" pitchFamily="-107" charset="-128"/>
              </a:rPr>
              <a:t>Microcontroller: </a:t>
            </a:r>
            <a:r>
              <a:rPr lang="en-US" sz="1200" kern="1200" dirty="0">
                <a:solidFill>
                  <a:schemeClr val="tx1"/>
                </a:solidFill>
                <a:effectLst/>
                <a:latin typeface="Arial" charset="0"/>
                <a:ea typeface="ＭＳ Ｐゴシック" pitchFamily="-107" charset="-128"/>
                <a:cs typeface="ＭＳ Ｐゴシック" pitchFamily="-107" charset="-128"/>
              </a:rPr>
              <a:t>The “smart” in a smart device is provided by a deeply embedded microcontroller. </a:t>
            </a:r>
            <a:endParaRPr lang="en-US" sz="1200" b="0" kern="1200" dirty="0">
              <a:solidFill>
                <a:schemeClr val="tx1"/>
              </a:solidFill>
              <a:effectLst/>
              <a:latin typeface="Arial" charset="0"/>
              <a:ea typeface="ＭＳ Ｐゴシック" pitchFamily="-107" charset="-128"/>
              <a:cs typeface="ＭＳ Ｐゴシック" pitchFamily="-107" charset="-128"/>
            </a:endParaRPr>
          </a:p>
          <a:p>
            <a:pPr marL="171450" indent="-171450">
              <a:buFont typeface="Arial" panose="020B0604020202020204" pitchFamily="34" charset="0"/>
              <a:buChar char="•"/>
            </a:pPr>
            <a:endParaRPr lang="en-US" sz="1200" b="0" kern="1200" dirty="0">
              <a:solidFill>
                <a:schemeClr val="tx1"/>
              </a:solidFill>
              <a:effectLst/>
              <a:latin typeface="Arial" charset="0"/>
              <a:ea typeface="ＭＳ Ｐゴシック" pitchFamily="-107" charset="-128"/>
              <a:cs typeface="ＭＳ Ｐゴシック" pitchFamily="-107" charset="-128"/>
            </a:endParaRPr>
          </a:p>
          <a:p>
            <a:pPr marL="171450" indent="-171450">
              <a:buFont typeface="Arial" panose="020B0604020202020204" pitchFamily="34" charset="0"/>
              <a:buChar char="•"/>
            </a:pPr>
            <a:r>
              <a:rPr lang="en-US" sz="1200" b="1" kern="1200" dirty="0">
                <a:solidFill>
                  <a:schemeClr val="tx1"/>
                </a:solidFill>
                <a:effectLst/>
                <a:latin typeface="Arial" charset="0"/>
                <a:ea typeface="ＭＳ Ｐゴシック" pitchFamily="-107" charset="-128"/>
                <a:cs typeface="ＭＳ Ｐゴシック" pitchFamily="-107" charset="-128"/>
              </a:rPr>
              <a:t>Transceiver: </a:t>
            </a:r>
            <a:r>
              <a:rPr lang="en-US" sz="1200" kern="1200" dirty="0">
                <a:solidFill>
                  <a:schemeClr val="tx1"/>
                </a:solidFill>
                <a:effectLst/>
                <a:latin typeface="Arial" charset="0"/>
                <a:ea typeface="ＭＳ Ｐゴシック" pitchFamily="-107" charset="-128"/>
                <a:cs typeface="ＭＳ Ｐゴシック" pitchFamily="-107" charset="-128"/>
              </a:rPr>
              <a:t>A transceiver contains the electronics needed to transmit and receive data. Most IoT devices contain a wireless transceiver, capable of communication using Wi-Fi, ZigBee, or some other wireless scheme. </a:t>
            </a:r>
            <a:endParaRPr lang="en-US" sz="1200" b="0" kern="1200" dirty="0">
              <a:solidFill>
                <a:schemeClr val="tx1"/>
              </a:solidFill>
              <a:effectLst/>
              <a:latin typeface="Arial" charset="0"/>
              <a:ea typeface="ＭＳ Ｐゴシック" pitchFamily="-107" charset="-128"/>
              <a:cs typeface="ＭＳ Ｐゴシック" pitchFamily="-107" charset="-128"/>
            </a:endParaRPr>
          </a:p>
          <a:p>
            <a:pPr marL="171450" indent="-171450">
              <a:buFont typeface="Arial" panose="020B0604020202020204" pitchFamily="34" charset="0"/>
              <a:buChar char="•"/>
            </a:pPr>
            <a:endParaRPr lang="en-US" sz="1200" b="0" kern="1200" dirty="0">
              <a:solidFill>
                <a:schemeClr val="tx1"/>
              </a:solidFill>
              <a:effectLst/>
              <a:latin typeface="Arial" charset="0"/>
              <a:ea typeface="ＭＳ Ｐゴシック" pitchFamily="-107" charset="-128"/>
              <a:cs typeface="ＭＳ Ｐゴシック" pitchFamily="-107" charset="-128"/>
            </a:endParaRPr>
          </a:p>
          <a:p>
            <a:pPr marL="171450" indent="-171450">
              <a:buFont typeface="Arial" panose="020B0604020202020204" pitchFamily="34" charset="0"/>
              <a:buChar char="•"/>
            </a:pPr>
            <a:r>
              <a:rPr lang="en-US" sz="1200" b="1" kern="1200" dirty="0">
                <a:solidFill>
                  <a:schemeClr val="tx1"/>
                </a:solidFill>
                <a:effectLst/>
                <a:latin typeface="Arial" charset="0"/>
                <a:ea typeface="ＭＳ Ｐゴシック" pitchFamily="-107" charset="-128"/>
                <a:cs typeface="ＭＳ Ｐゴシック" pitchFamily="-107" charset="-128"/>
              </a:rPr>
              <a:t>Power supply: </a:t>
            </a:r>
            <a:r>
              <a:rPr lang="en-US" sz="1200" kern="1200" dirty="0">
                <a:solidFill>
                  <a:schemeClr val="tx1"/>
                </a:solidFill>
                <a:effectLst/>
                <a:latin typeface="Arial" charset="0"/>
                <a:ea typeface="ＭＳ Ｐゴシック" pitchFamily="-107" charset="-128"/>
                <a:cs typeface="ＭＳ Ｐゴシック" pitchFamily="-107" charset="-128"/>
              </a:rPr>
              <a:t>Typically, this is a battery.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6</a:t>
            </a:fld>
            <a:endParaRPr lang="en-AU" dirty="0"/>
          </a:p>
        </p:txBody>
      </p:sp>
    </p:spTree>
    <p:extLst>
      <p:ext uri="{BB962C8B-B14F-4D97-AF65-F5344CB8AC3E}">
        <p14:creationId xmlns:p14="http://schemas.microsoft.com/office/powerpoint/2010/main" val="1256402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IoT devices also often contain a Radio-Frequency Identification (RFID) component. RFID technology, which uses radio waves to identify items, is increasingly becoming an enabling technology for IoT. The main elements of an RFID system are tags and readers. RFID tags are small programmable devices used for object, animal, and human tracking. They come in a variety of shapes, sizes, functionalities, and costs. RFID readers acquire and sometimes rewrite information stored on RFID tags that come within operating range (a few inches up to several feet). Readers are usually connected to a computer system that records and formats the acquired information for further uses.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7</a:t>
            </a:fld>
            <a:endParaRPr lang="en-AU" dirty="0"/>
          </a:p>
        </p:txBody>
      </p:sp>
    </p:spTree>
    <p:extLst>
      <p:ext uri="{BB962C8B-B14F-4D97-AF65-F5344CB8AC3E}">
        <p14:creationId xmlns:p14="http://schemas.microsoft.com/office/powerpoint/2010/main" val="4161215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To better understand the function of an IoT, it is useful to view it in the context of a complete enterprise network that includes third-party networking and cloud computing elements. Figure 23.2 provides an overview illustration. </a:t>
            </a:r>
            <a:endParaRPr lang="en-US" dirty="0">
              <a:effectLst/>
            </a:endParaRP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8</a:t>
            </a:fld>
            <a:endParaRPr lang="en-AU" dirty="0"/>
          </a:p>
        </p:txBody>
      </p:sp>
    </p:spTree>
    <p:extLst>
      <p:ext uri="{BB962C8B-B14F-4D97-AF65-F5344CB8AC3E}">
        <p14:creationId xmlns:p14="http://schemas.microsoft.com/office/powerpoint/2010/main" val="2960562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At the </a:t>
            </a:r>
            <a:r>
              <a:rPr lang="en-US" sz="1200" b="1" kern="1200" dirty="0">
                <a:solidFill>
                  <a:schemeClr val="tx1"/>
                </a:solidFill>
                <a:effectLst/>
                <a:latin typeface="Arial" charset="0"/>
                <a:ea typeface="ＭＳ Ｐゴシック" pitchFamily="-107" charset="-128"/>
                <a:cs typeface="ＭＳ Ｐゴシック" pitchFamily="-107" charset="-128"/>
              </a:rPr>
              <a:t>edge </a:t>
            </a:r>
            <a:r>
              <a:rPr lang="en-US" sz="1200" kern="1200" dirty="0">
                <a:solidFill>
                  <a:schemeClr val="tx1"/>
                </a:solidFill>
                <a:effectLst/>
                <a:latin typeface="Arial" charset="0"/>
                <a:ea typeface="ＭＳ Ｐゴシック" pitchFamily="-107" charset="-128"/>
                <a:cs typeface="ＭＳ Ｐゴシック" pitchFamily="-107" charset="-128"/>
              </a:rPr>
              <a:t>of a typical enterprise network is a network of IoT-enabled devices, consisting of sensors and perhaps actuators. These devices may communicate with one another. For example, a cluster of sensors may all transmit their data to one sensor that aggregates the data to be collected by a higher-level entity. At this level also there may also be a number of </a:t>
            </a:r>
            <a:r>
              <a:rPr lang="en-US" sz="1200" b="1" kern="1200" dirty="0">
                <a:solidFill>
                  <a:schemeClr val="tx1"/>
                </a:solidFill>
                <a:effectLst/>
                <a:latin typeface="Arial" charset="0"/>
                <a:ea typeface="ＭＳ Ｐゴシック" pitchFamily="-107" charset="-128"/>
                <a:cs typeface="ＭＳ Ｐゴシック" pitchFamily="-107" charset="-128"/>
              </a:rPr>
              <a:t>gateways</a:t>
            </a:r>
            <a:r>
              <a:rPr lang="en-US" sz="1200" kern="1200" dirty="0">
                <a:solidFill>
                  <a:schemeClr val="tx1"/>
                </a:solidFill>
                <a:effectLst/>
                <a:latin typeface="Arial" charset="0"/>
                <a:ea typeface="ＭＳ Ｐゴシック" pitchFamily="-107" charset="-128"/>
                <a:cs typeface="ＭＳ Ｐゴシック" pitchFamily="-107" charset="-128"/>
              </a:rPr>
              <a:t>. A gateway interconnects the IoT-enabled devices with the higher-level communication networks. It performs the necessary translation between the protocols used in the communication networks and those used by devices. It may also perform a basic data aggregation function.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Arial" charset="0"/>
              <a:ea typeface="ＭＳ Ｐゴシック" pitchFamily="-107" charset="-128"/>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9</a:t>
            </a:fld>
            <a:endParaRPr lang="en-AU" dirty="0"/>
          </a:p>
        </p:txBody>
      </p:sp>
    </p:spTree>
    <p:extLst>
      <p:ext uri="{BB962C8B-B14F-4D97-AF65-F5344CB8AC3E}">
        <p14:creationId xmlns:p14="http://schemas.microsoft.com/office/powerpoint/2010/main" val="35279764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78250342-C31E-5342-9611-521FE314D87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8D2D0F18-4BC8-6A47-915F-42267807D235}"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A320E8EF-7720-C244-8542-E770780CEEDD}"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ED7769B3-57A2-1247-82E9-FF2A7B6128D6}"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B4954BC9-5957-F542-9638-C5A37D394990}"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endParaRPr lang="en-US" dirty="0"/>
          </a:p>
        </p:txBody>
      </p:sp>
      <p:sp>
        <p:nvSpPr>
          <p:cNvPr id="12"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531769E8-94A0-4346-B0CF-B566A6CDF8E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982C12B8-4102-BB42-943C-3CE62F42AD9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26F83D9A-C836-424A-BFE9-562AD496458C}"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A6C81D3C-7CFD-F64A-8F4D-B4FBF6F47242}"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FFA21184-CE60-A44C-B2FF-D4A9D68A5DEF}"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4D9BF39D-4B0F-324A-B987-3B16D99F78E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defRPr>
            </a:lvl1pPr>
          </a:lstStyle>
          <a:p>
            <a:pPr>
              <a:defRPr/>
            </a:pPr>
            <a:fld id="{AB2AE3DE-C085-3E4F-9F49-2111C24E15D2}"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defRPr>
            </a:lvl1pPr>
          </a:lstStyle>
          <a:p>
            <a:pPr>
              <a:defRPr/>
            </a:pPr>
            <a:r>
              <a:rPr lang="en-US"/>
              <a:t>© 2020 Pearson Education, Inc., Hoboken, NJ. All rights reserved.        </a:t>
            </a:r>
            <a:endParaRPr lang="en-US" dirty="0"/>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Lst>
  <p:hf sldNum="0" hdr="0" dt="0"/>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Cryptography and Network Security</a:t>
            </a:r>
            <a:endParaRPr lang="en-AU" dirty="0">
              <a:ea typeface="+mj-ea"/>
              <a:cs typeface="+mj-cs"/>
            </a:endParaRPr>
          </a:p>
        </p:txBody>
      </p:sp>
      <p:sp>
        <p:nvSpPr>
          <p:cNvPr id="29699" name="Rectangle 3"/>
          <p:cNvSpPr>
            <a:spLocks noGrp="1" noChangeArrowheads="1"/>
          </p:cNvSpPr>
          <p:nvPr>
            <p:ph type="subTitle" idx="1"/>
          </p:nvPr>
        </p:nvSpPr>
        <p:spPr>
          <a:xfrm>
            <a:off x="1854200" y="5203825"/>
            <a:ext cx="5446713" cy="852488"/>
          </a:xfrm>
        </p:spPr>
        <p:txBody>
          <a:bodyPr/>
          <a:lstStyle/>
          <a:p>
            <a:pPr>
              <a:buFont typeface="Wingdings" pitchFamily="-84" charset="2"/>
              <a:buNone/>
            </a:pPr>
            <a:r>
              <a:rPr lang="en-US" dirty="0"/>
              <a:t>Eighth Edition</a:t>
            </a:r>
          </a:p>
          <a:p>
            <a:pPr>
              <a:buFont typeface="Wingdings" pitchFamily="-84" charset="2"/>
              <a:buNone/>
            </a:pPr>
            <a:r>
              <a:rPr lang="en-US" dirty="0"/>
              <a:t>	by William Stallings	</a:t>
            </a:r>
          </a:p>
          <a:p>
            <a:pPr>
              <a:buFont typeface="Wingdings" pitchFamily="-84" charset="2"/>
              <a:buNone/>
            </a:pPr>
            <a:endParaRPr lang="en-US" dirty="0"/>
          </a:p>
        </p:txBody>
      </p:sp>
      <p:pic>
        <p:nvPicPr>
          <p:cNvPr id="5"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6" name="Footer Placeholder 5"/>
          <p:cNvSpPr>
            <a:spLocks noGrp="1"/>
          </p:cNvSpPr>
          <p:nvPr>
            <p:ph type="ftr" sz="quarter" idx="14"/>
          </p:nvPr>
        </p:nvSpPr>
        <p:spPr>
          <a:xfrm>
            <a:off x="0" y="6492875"/>
            <a:ext cx="46482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7D241-3618-7147-84D8-1C24C344C436}"/>
              </a:ext>
            </a:extLst>
          </p:cNvPr>
          <p:cNvSpPr>
            <a:spLocks noGrp="1"/>
          </p:cNvSpPr>
          <p:nvPr>
            <p:ph type="title"/>
          </p:nvPr>
        </p:nvSpPr>
        <p:spPr/>
        <p:txBody>
          <a:bodyPr/>
          <a:lstStyle/>
          <a:p>
            <a:r>
              <a:rPr lang="en-US" dirty="0"/>
              <a:t>Fog </a:t>
            </a:r>
          </a:p>
        </p:txBody>
      </p:sp>
      <p:graphicFrame>
        <p:nvGraphicFramePr>
          <p:cNvPr id="5" name="Content Placeholder 4">
            <a:extLst>
              <a:ext uri="{FF2B5EF4-FFF2-40B4-BE49-F238E27FC236}">
                <a16:creationId xmlns:a16="http://schemas.microsoft.com/office/drawing/2014/main" id="{F996A57D-2967-5146-971E-D2DDA88B6D15}"/>
              </a:ext>
            </a:extLst>
          </p:cNvPr>
          <p:cNvGraphicFramePr>
            <a:graphicFrameLocks noGrp="1"/>
          </p:cNvGraphicFramePr>
          <p:nvPr>
            <p:ph idx="1"/>
            <p:extLst>
              <p:ext uri="{D42A27DB-BD31-4B8C-83A1-F6EECF244321}">
                <p14:modId xmlns:p14="http://schemas.microsoft.com/office/powerpoint/2010/main" val="2007769195"/>
              </p:ext>
            </p:extLst>
          </p:nvPr>
        </p:nvGraphicFramePr>
        <p:xfrm>
          <a:off x="792163" y="1628801"/>
          <a:ext cx="7980363"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A15AC0BB-EA9B-2E4E-9D35-A25EE54360C6}"/>
              </a:ext>
            </a:extLst>
          </p:cNvPr>
          <p:cNvSpPr>
            <a:spLocks noGrp="1"/>
          </p:cNvSpPr>
          <p:nvPr>
            <p:ph type="ftr" sz="quarter" idx="11"/>
          </p:nvPr>
        </p:nvSpPr>
        <p:spPr>
          <a:xfrm>
            <a:off x="371474" y="6356350"/>
            <a:ext cx="5280645" cy="6730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3460915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3AD2-861C-594F-8441-FB558638333B}"/>
              </a:ext>
            </a:extLst>
          </p:cNvPr>
          <p:cNvSpPr>
            <a:spLocks noGrp="1"/>
          </p:cNvSpPr>
          <p:nvPr>
            <p:ph type="title"/>
          </p:nvPr>
        </p:nvSpPr>
        <p:spPr/>
        <p:txBody>
          <a:bodyPr/>
          <a:lstStyle/>
          <a:p>
            <a:r>
              <a:rPr lang="en-US" dirty="0"/>
              <a:t>Fog </a:t>
            </a:r>
          </a:p>
        </p:txBody>
      </p:sp>
      <p:sp>
        <p:nvSpPr>
          <p:cNvPr id="3" name="Content Placeholder 2">
            <a:extLst>
              <a:ext uri="{FF2B5EF4-FFF2-40B4-BE49-F238E27FC236}">
                <a16:creationId xmlns:a16="http://schemas.microsoft.com/office/drawing/2014/main" id="{F8C094DD-D285-E146-9937-F021E29E30F3}"/>
              </a:ext>
            </a:extLst>
          </p:cNvPr>
          <p:cNvSpPr>
            <a:spLocks noGrp="1"/>
          </p:cNvSpPr>
          <p:nvPr>
            <p:ph idx="1"/>
          </p:nvPr>
        </p:nvSpPr>
        <p:spPr>
          <a:xfrm>
            <a:off x="792163" y="1762125"/>
            <a:ext cx="7570787" cy="4594225"/>
          </a:xfrm>
        </p:spPr>
        <p:txBody>
          <a:bodyPr>
            <a:normAutofit fontScale="70000" lnSpcReduction="20000"/>
          </a:bodyPr>
          <a:lstStyle/>
          <a:p>
            <a:r>
              <a:rPr lang="en-US" dirty="0"/>
              <a:t>The following are examples of </a:t>
            </a:r>
            <a:r>
              <a:rPr lang="en-US" b="1" dirty="0"/>
              <a:t>fog </a:t>
            </a:r>
            <a:r>
              <a:rPr lang="en-US" dirty="0"/>
              <a:t>computing operations: </a:t>
            </a:r>
          </a:p>
          <a:p>
            <a:r>
              <a:rPr lang="en-US" b="1" dirty="0"/>
              <a:t>Evaluation: </a:t>
            </a:r>
            <a:r>
              <a:rPr lang="en-US" dirty="0"/>
              <a:t>Evaluating data for criteria as to whether it should be processed at a higher level </a:t>
            </a:r>
          </a:p>
          <a:p>
            <a:r>
              <a:rPr lang="en-US" b="1" dirty="0"/>
              <a:t>Formatting: </a:t>
            </a:r>
            <a:r>
              <a:rPr lang="en-US" dirty="0"/>
              <a:t>Reformatting data for consistent higher-level processing</a:t>
            </a:r>
          </a:p>
          <a:p>
            <a:r>
              <a:rPr lang="en-US" b="1" dirty="0"/>
              <a:t>Expanding/decoding: </a:t>
            </a:r>
            <a:r>
              <a:rPr lang="en-US" dirty="0"/>
              <a:t>Handling cryptic data with additional context (such as the origin)</a:t>
            </a:r>
          </a:p>
          <a:p>
            <a:r>
              <a:rPr lang="en-US" b="1" dirty="0"/>
              <a:t>Distillation/reduction: </a:t>
            </a:r>
            <a:r>
              <a:rPr lang="en-US" dirty="0"/>
              <a:t>Reducing and/or summarizing data to minimize the impact of data and traffic on the network and higher-level processing systems</a:t>
            </a:r>
          </a:p>
          <a:p>
            <a:r>
              <a:rPr lang="en-US" b="1" dirty="0"/>
              <a:t>Assessment: </a:t>
            </a:r>
            <a:r>
              <a:rPr lang="en-US" dirty="0"/>
              <a:t>Determining whether data represents a threshold or alert; this could include redirecting data to additional destinations</a:t>
            </a:r>
          </a:p>
          <a:p>
            <a:endParaRPr lang="en-US" dirty="0"/>
          </a:p>
        </p:txBody>
      </p:sp>
      <p:sp>
        <p:nvSpPr>
          <p:cNvPr id="4" name="Footer Placeholder 3">
            <a:extLst>
              <a:ext uri="{FF2B5EF4-FFF2-40B4-BE49-F238E27FC236}">
                <a16:creationId xmlns:a16="http://schemas.microsoft.com/office/drawing/2014/main" id="{65F608AF-AECD-F841-8290-2BF16E207CC8}"/>
              </a:ext>
            </a:extLst>
          </p:cNvPr>
          <p:cNvSpPr>
            <a:spLocks noGrp="1"/>
          </p:cNvSpPr>
          <p:nvPr>
            <p:ph type="ftr" sz="quarter" idx="11"/>
          </p:nvPr>
        </p:nvSpPr>
        <p:spPr>
          <a:xfrm>
            <a:off x="371474" y="6356350"/>
            <a:ext cx="6576789" cy="5016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2972239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5C273-FA37-534E-921E-A0537818FB03}"/>
              </a:ext>
            </a:extLst>
          </p:cNvPr>
          <p:cNvSpPr>
            <a:spLocks noGrp="1"/>
          </p:cNvSpPr>
          <p:nvPr>
            <p:ph type="title"/>
          </p:nvPr>
        </p:nvSpPr>
        <p:spPr/>
        <p:txBody>
          <a:bodyPr/>
          <a:lstStyle/>
          <a:p>
            <a:r>
              <a:rPr lang="en-US" dirty="0"/>
              <a:t>Core </a:t>
            </a:r>
          </a:p>
        </p:txBody>
      </p:sp>
      <p:sp>
        <p:nvSpPr>
          <p:cNvPr id="3" name="Content Placeholder 2">
            <a:extLst>
              <a:ext uri="{FF2B5EF4-FFF2-40B4-BE49-F238E27FC236}">
                <a16:creationId xmlns:a16="http://schemas.microsoft.com/office/drawing/2014/main" id="{798C493E-270E-BB49-A60C-FD6BB05BBC30}"/>
              </a:ext>
            </a:extLst>
          </p:cNvPr>
          <p:cNvSpPr>
            <a:spLocks noGrp="1"/>
          </p:cNvSpPr>
          <p:nvPr>
            <p:ph idx="1"/>
          </p:nvPr>
        </p:nvSpPr>
        <p:spPr>
          <a:xfrm>
            <a:off x="792163" y="1762125"/>
            <a:ext cx="7570787" cy="4763219"/>
          </a:xfrm>
        </p:spPr>
        <p:txBody>
          <a:bodyPr>
            <a:normAutofit fontScale="77500" lnSpcReduction="20000"/>
          </a:bodyPr>
          <a:lstStyle/>
          <a:p>
            <a:r>
              <a:rPr lang="en-US" dirty="0"/>
              <a:t>The </a:t>
            </a:r>
            <a:r>
              <a:rPr lang="en-US" b="1" dirty="0"/>
              <a:t>core </a:t>
            </a:r>
            <a:r>
              <a:rPr lang="en-US" dirty="0"/>
              <a:t>network, also referred to as a </a:t>
            </a:r>
            <a:r>
              <a:rPr lang="en-US" b="1" dirty="0"/>
              <a:t>backbone network</a:t>
            </a:r>
            <a:r>
              <a:rPr lang="en-US" dirty="0"/>
              <a:t>, connects geographically dispersed fog networks as well as provides access to other networks that are not part of the enterprise network</a:t>
            </a:r>
          </a:p>
          <a:p>
            <a:r>
              <a:rPr lang="en-US" dirty="0"/>
              <a:t>Typically, the core network will use very high performance routers, high-capacity transmission lines, and multiple interconnected routers for increased redundancy and capacity</a:t>
            </a:r>
          </a:p>
          <a:p>
            <a:r>
              <a:rPr lang="en-US" dirty="0"/>
              <a:t>The core network may also connect to high-performance, high-capacity servers, such as large database servers and private cloud facilities</a:t>
            </a:r>
          </a:p>
          <a:p>
            <a:r>
              <a:rPr lang="en-US" dirty="0"/>
              <a:t>Some of the core routers may be purely internal, providing redundancy and additional capacity without serving as edge routers</a:t>
            </a:r>
          </a:p>
          <a:p>
            <a:endParaRPr lang="en-US" dirty="0"/>
          </a:p>
        </p:txBody>
      </p:sp>
      <p:sp>
        <p:nvSpPr>
          <p:cNvPr id="4" name="Footer Placeholder 3">
            <a:extLst>
              <a:ext uri="{FF2B5EF4-FFF2-40B4-BE49-F238E27FC236}">
                <a16:creationId xmlns:a16="http://schemas.microsoft.com/office/drawing/2014/main" id="{723FCC08-72D6-6641-9556-40EDF7C7BEF9}"/>
              </a:ext>
            </a:extLst>
          </p:cNvPr>
          <p:cNvSpPr>
            <a:spLocks noGrp="1"/>
          </p:cNvSpPr>
          <p:nvPr>
            <p:ph type="ftr" sz="quarter" idx="11"/>
          </p:nvPr>
        </p:nvSpPr>
        <p:spPr>
          <a:xfrm>
            <a:off x="371474" y="6356350"/>
            <a:ext cx="6360765" cy="5016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1954963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38E50-9333-C74D-BAB5-2B90A684D7EF}"/>
              </a:ext>
            </a:extLst>
          </p:cNvPr>
          <p:cNvSpPr>
            <a:spLocks noGrp="1"/>
          </p:cNvSpPr>
          <p:nvPr>
            <p:ph type="title"/>
          </p:nvPr>
        </p:nvSpPr>
        <p:spPr/>
        <p:txBody>
          <a:bodyPr/>
          <a:lstStyle/>
          <a:p>
            <a:r>
              <a:rPr lang="en-US" dirty="0"/>
              <a:t>Cloud</a:t>
            </a:r>
          </a:p>
        </p:txBody>
      </p:sp>
      <p:graphicFrame>
        <p:nvGraphicFramePr>
          <p:cNvPr id="5" name="Content Placeholder 4">
            <a:extLst>
              <a:ext uri="{FF2B5EF4-FFF2-40B4-BE49-F238E27FC236}">
                <a16:creationId xmlns:a16="http://schemas.microsoft.com/office/drawing/2014/main" id="{A22E926D-A9FD-734F-925A-4DF689E97239}"/>
              </a:ext>
            </a:extLst>
          </p:cNvPr>
          <p:cNvGraphicFramePr>
            <a:graphicFrameLocks noGrp="1"/>
          </p:cNvGraphicFramePr>
          <p:nvPr>
            <p:ph idx="1"/>
            <p:extLst>
              <p:ext uri="{D42A27DB-BD31-4B8C-83A1-F6EECF244321}">
                <p14:modId xmlns:p14="http://schemas.microsoft.com/office/powerpoint/2010/main" val="2954300485"/>
              </p:ext>
            </p:extLst>
          </p:nvPr>
        </p:nvGraphicFramePr>
        <p:xfrm>
          <a:off x="823789" y="1844824"/>
          <a:ext cx="7570787" cy="4289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60E20FB8-F558-7C4F-BE4F-421BEDA0D0D0}"/>
              </a:ext>
            </a:extLst>
          </p:cNvPr>
          <p:cNvSpPr>
            <a:spLocks noGrp="1"/>
          </p:cNvSpPr>
          <p:nvPr>
            <p:ph type="ftr" sz="quarter" idx="11"/>
          </p:nvPr>
        </p:nvSpPr>
        <p:spPr>
          <a:xfrm>
            <a:off x="371474" y="6356350"/>
            <a:ext cx="5712693" cy="461962"/>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2452165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988EDF4-63D6-E041-B8E9-E14ED04DEA1A}"/>
              </a:ext>
            </a:extLst>
          </p:cNvPr>
          <p:cNvSpPr>
            <a:spLocks noGrp="1"/>
          </p:cNvSpPr>
          <p:nvPr>
            <p:ph type="ftr" sz="quarter" idx="11"/>
          </p:nvPr>
        </p:nvSpPr>
        <p:spPr>
          <a:xfrm>
            <a:off x="371474" y="6356350"/>
            <a:ext cx="5352653" cy="601042"/>
          </a:xfrm>
        </p:spPr>
        <p:txBody>
          <a:bodyPr/>
          <a:lstStyle/>
          <a:p>
            <a:pPr>
              <a:defRPr/>
            </a:pPr>
            <a:r>
              <a:rPr lang="en-US"/>
              <a:t>© 2020 Pearson Education, Inc., Hoboken, NJ. All rights reserved.        </a:t>
            </a:r>
            <a:endParaRPr lang="en-US" dirty="0"/>
          </a:p>
        </p:txBody>
      </p:sp>
      <p:pic>
        <p:nvPicPr>
          <p:cNvPr id="5" name="Picture 4">
            <a:extLst>
              <a:ext uri="{FF2B5EF4-FFF2-40B4-BE49-F238E27FC236}">
                <a16:creationId xmlns:a16="http://schemas.microsoft.com/office/drawing/2014/main" id="{7A6351F2-5BF2-9E47-B1E3-C6271724507B}"/>
              </a:ext>
            </a:extLst>
          </p:cNvPr>
          <p:cNvPicPr>
            <a:picLocks noChangeAspect="1"/>
          </p:cNvPicPr>
          <p:nvPr/>
        </p:nvPicPr>
        <p:blipFill>
          <a:blip r:embed="rId3"/>
          <a:stretch>
            <a:fillRect/>
          </a:stretch>
        </p:blipFill>
        <p:spPr>
          <a:xfrm>
            <a:off x="371474" y="208990"/>
            <a:ext cx="8573202" cy="6723002"/>
          </a:xfrm>
          <a:prstGeom prst="rect">
            <a:avLst/>
          </a:prstGeom>
        </p:spPr>
      </p:pic>
      <p:cxnSp>
        <p:nvCxnSpPr>
          <p:cNvPr id="7" name="Straight Connector 6">
            <a:extLst>
              <a:ext uri="{FF2B5EF4-FFF2-40B4-BE49-F238E27FC236}">
                <a16:creationId xmlns:a16="http://schemas.microsoft.com/office/drawing/2014/main" id="{D713C8DC-85D4-EA45-9096-26004BBD412F}"/>
              </a:ext>
            </a:extLst>
          </p:cNvPr>
          <p:cNvCxnSpPr/>
          <p:nvPr/>
        </p:nvCxnSpPr>
        <p:spPr>
          <a:xfrm>
            <a:off x="371474" y="1052736"/>
            <a:ext cx="0" cy="5112568"/>
          </a:xfrm>
          <a:prstGeom prst="line">
            <a:avLst/>
          </a:prstGeom>
          <a:ln w="22225">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9125A73D-093F-E840-8378-CFCDEAD36309}"/>
              </a:ext>
            </a:extLst>
          </p:cNvPr>
          <p:cNvSpPr txBox="1"/>
          <p:nvPr/>
        </p:nvSpPr>
        <p:spPr>
          <a:xfrm>
            <a:off x="6516216" y="6452160"/>
            <a:ext cx="3312368" cy="253916"/>
          </a:xfrm>
          <a:prstGeom prst="rect">
            <a:avLst/>
          </a:prstGeom>
          <a:noFill/>
        </p:spPr>
        <p:txBody>
          <a:bodyPr wrap="square" rtlCol="0">
            <a:spAutoFit/>
          </a:bodyPr>
          <a:lstStyle/>
          <a:p>
            <a:r>
              <a:rPr lang="en-US" sz="1050" dirty="0"/>
              <a:t>(Table is on page 712 in the textbook)</a:t>
            </a:r>
          </a:p>
        </p:txBody>
      </p:sp>
    </p:spTree>
    <p:extLst>
      <p:ext uri="{BB962C8B-B14F-4D97-AF65-F5344CB8AC3E}">
        <p14:creationId xmlns:p14="http://schemas.microsoft.com/office/powerpoint/2010/main" val="2491989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7B96579-026C-534A-BFCD-16BA20E9DC8D}"/>
              </a:ext>
            </a:extLst>
          </p:cNvPr>
          <p:cNvSpPr>
            <a:spLocks noGrp="1"/>
          </p:cNvSpPr>
          <p:nvPr>
            <p:ph type="ftr" sz="quarter" idx="11"/>
          </p:nvPr>
        </p:nvSpPr>
        <p:spPr>
          <a:xfrm>
            <a:off x="611560" y="6381329"/>
            <a:ext cx="6408712" cy="476672"/>
          </a:xfrm>
        </p:spPr>
        <p:txBody>
          <a:bodyPr/>
          <a:lstStyle/>
          <a:p>
            <a:pPr>
              <a:defRPr/>
            </a:pPr>
            <a:r>
              <a:rPr lang="en-US"/>
              <a:t>© 2020 Pearson Education, Inc., Hoboken, NJ. All rights reserved.        </a:t>
            </a:r>
            <a:endParaRPr lang="en-US" dirty="0"/>
          </a:p>
        </p:txBody>
      </p:sp>
      <p:pic>
        <p:nvPicPr>
          <p:cNvPr id="6" name="Picture 5">
            <a:extLst>
              <a:ext uri="{FF2B5EF4-FFF2-40B4-BE49-F238E27FC236}">
                <a16:creationId xmlns:a16="http://schemas.microsoft.com/office/drawing/2014/main" id="{19CC1311-D2F6-BA42-8895-E405BE8F5D1C}"/>
              </a:ext>
            </a:extLst>
          </p:cNvPr>
          <p:cNvPicPr>
            <a:picLocks noChangeAspect="1"/>
          </p:cNvPicPr>
          <p:nvPr/>
        </p:nvPicPr>
        <p:blipFill rotWithShape="1">
          <a:blip r:embed="rId3"/>
          <a:srcRect t="15350" b="11150"/>
          <a:stretch/>
        </p:blipFill>
        <p:spPr>
          <a:xfrm>
            <a:off x="1331640" y="-2435"/>
            <a:ext cx="6999390" cy="6657562"/>
          </a:xfrm>
          <a:prstGeom prst="rect">
            <a:avLst/>
          </a:prstGeom>
        </p:spPr>
      </p:pic>
    </p:spTree>
    <p:extLst>
      <p:ext uri="{BB962C8B-B14F-4D97-AF65-F5344CB8AC3E}">
        <p14:creationId xmlns:p14="http://schemas.microsoft.com/office/powerpoint/2010/main" val="2293722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DA993C-D2D4-5643-8AEF-70CD725BCE8F}"/>
              </a:ext>
            </a:extLst>
          </p:cNvPr>
          <p:cNvSpPr>
            <a:spLocks noGrp="1"/>
          </p:cNvSpPr>
          <p:nvPr>
            <p:ph type="title"/>
          </p:nvPr>
        </p:nvSpPr>
        <p:spPr/>
        <p:txBody>
          <a:bodyPr/>
          <a:lstStyle/>
          <a:p>
            <a:r>
              <a:rPr lang="en-US" dirty="0"/>
              <a:t>Development Issues</a:t>
            </a:r>
          </a:p>
        </p:txBody>
      </p:sp>
      <p:sp>
        <p:nvSpPr>
          <p:cNvPr id="6" name="Content Placeholder 5">
            <a:extLst>
              <a:ext uri="{FF2B5EF4-FFF2-40B4-BE49-F238E27FC236}">
                <a16:creationId xmlns:a16="http://schemas.microsoft.com/office/drawing/2014/main" id="{B2949DBB-248D-574A-986E-0D58D24F35DC}"/>
              </a:ext>
            </a:extLst>
          </p:cNvPr>
          <p:cNvSpPr>
            <a:spLocks noGrp="1"/>
          </p:cNvSpPr>
          <p:nvPr>
            <p:ph sz="half" idx="1"/>
          </p:nvPr>
        </p:nvSpPr>
        <p:spPr/>
        <p:txBody>
          <a:bodyPr>
            <a:normAutofit fontScale="92500"/>
          </a:bodyPr>
          <a:lstStyle/>
          <a:p>
            <a:r>
              <a:rPr lang="en-US" dirty="0"/>
              <a:t>Very large attack surfaces</a:t>
            </a:r>
          </a:p>
          <a:p>
            <a:r>
              <a:rPr lang="en-US" dirty="0"/>
              <a:t>Limited device resources</a:t>
            </a:r>
          </a:p>
          <a:p>
            <a:r>
              <a:rPr lang="en-US" dirty="0"/>
              <a:t>Complex ecosystem</a:t>
            </a:r>
          </a:p>
          <a:p>
            <a:r>
              <a:rPr lang="en-US" dirty="0"/>
              <a:t>Fragmentation of standards and regulations</a:t>
            </a:r>
          </a:p>
          <a:p>
            <a:r>
              <a:rPr lang="en-US" dirty="0"/>
              <a:t>Widespread deployment</a:t>
            </a:r>
          </a:p>
          <a:p>
            <a:r>
              <a:rPr lang="en-US" dirty="0"/>
              <a:t>Security integration</a:t>
            </a:r>
          </a:p>
        </p:txBody>
      </p:sp>
      <p:sp>
        <p:nvSpPr>
          <p:cNvPr id="7" name="Content Placeholder 6">
            <a:extLst>
              <a:ext uri="{FF2B5EF4-FFF2-40B4-BE49-F238E27FC236}">
                <a16:creationId xmlns:a16="http://schemas.microsoft.com/office/drawing/2014/main" id="{F0DC1C83-4590-6B45-9523-91ADB0639578}"/>
              </a:ext>
            </a:extLst>
          </p:cNvPr>
          <p:cNvSpPr>
            <a:spLocks noGrp="1"/>
          </p:cNvSpPr>
          <p:nvPr>
            <p:ph sz="half" idx="2"/>
          </p:nvPr>
        </p:nvSpPr>
        <p:spPr>
          <a:xfrm>
            <a:off x="5004048" y="1913731"/>
            <a:ext cx="3566160" cy="4303713"/>
          </a:xfrm>
        </p:spPr>
        <p:txBody>
          <a:bodyPr>
            <a:normAutofit fontScale="92500"/>
          </a:bodyPr>
          <a:lstStyle/>
          <a:p>
            <a:r>
              <a:rPr lang="en-US" dirty="0"/>
              <a:t>Safety aspects</a:t>
            </a:r>
          </a:p>
          <a:p>
            <a:r>
              <a:rPr lang="en-US" dirty="0"/>
              <a:t>Low cost</a:t>
            </a:r>
          </a:p>
          <a:p>
            <a:r>
              <a:rPr lang="en-US" dirty="0"/>
              <a:t>Lack of expertise</a:t>
            </a:r>
          </a:p>
          <a:p>
            <a:r>
              <a:rPr lang="en-US" dirty="0"/>
              <a:t>Security updates</a:t>
            </a:r>
          </a:p>
          <a:p>
            <a:r>
              <a:rPr lang="en-US" dirty="0"/>
              <a:t>Insecure programming</a:t>
            </a:r>
          </a:p>
          <a:p>
            <a:r>
              <a:rPr lang="en-US" dirty="0"/>
              <a:t>Unclear liabilities </a:t>
            </a:r>
          </a:p>
          <a:p>
            <a:endParaRPr lang="en-US" dirty="0"/>
          </a:p>
        </p:txBody>
      </p:sp>
      <p:sp>
        <p:nvSpPr>
          <p:cNvPr id="4" name="Footer Placeholder 3">
            <a:extLst>
              <a:ext uri="{FF2B5EF4-FFF2-40B4-BE49-F238E27FC236}">
                <a16:creationId xmlns:a16="http://schemas.microsoft.com/office/drawing/2014/main" id="{221BD594-5A39-2F4C-BAB4-BCAFEB465A22}"/>
              </a:ext>
            </a:extLst>
          </p:cNvPr>
          <p:cNvSpPr>
            <a:spLocks noGrp="1"/>
          </p:cNvSpPr>
          <p:nvPr>
            <p:ph type="ftr" sz="quarter" idx="11"/>
          </p:nvPr>
        </p:nvSpPr>
        <p:spPr>
          <a:xfrm>
            <a:off x="371474" y="6356350"/>
            <a:ext cx="6936829" cy="461962"/>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294317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08519-FEC3-8044-93DD-AB1E820A67F5}"/>
              </a:ext>
            </a:extLst>
          </p:cNvPr>
          <p:cNvSpPr>
            <a:spLocks noGrp="1"/>
          </p:cNvSpPr>
          <p:nvPr>
            <p:ph type="title"/>
          </p:nvPr>
        </p:nvSpPr>
        <p:spPr/>
        <p:txBody>
          <a:bodyPr/>
          <a:lstStyle/>
          <a:p>
            <a:r>
              <a:rPr lang="en-US" dirty="0"/>
              <a:t>IoT Security Objectives</a:t>
            </a:r>
          </a:p>
        </p:txBody>
      </p:sp>
      <p:sp>
        <p:nvSpPr>
          <p:cNvPr id="3" name="Content Placeholder 2">
            <a:extLst>
              <a:ext uri="{FF2B5EF4-FFF2-40B4-BE49-F238E27FC236}">
                <a16:creationId xmlns:a16="http://schemas.microsoft.com/office/drawing/2014/main" id="{60D430EA-EDCB-1846-9609-3E5B7F8C7C36}"/>
              </a:ext>
            </a:extLst>
          </p:cNvPr>
          <p:cNvSpPr>
            <a:spLocks noGrp="1"/>
          </p:cNvSpPr>
          <p:nvPr>
            <p:ph idx="1"/>
          </p:nvPr>
        </p:nvSpPr>
        <p:spPr>
          <a:xfrm>
            <a:off x="792163" y="1762125"/>
            <a:ext cx="7570787" cy="4594225"/>
          </a:xfrm>
        </p:spPr>
        <p:txBody>
          <a:bodyPr>
            <a:normAutofit/>
          </a:bodyPr>
          <a:lstStyle/>
          <a:p>
            <a:r>
              <a:rPr lang="en-US" sz="2000" b="1" dirty="0"/>
              <a:t>Restricting logical access to the IoT network</a:t>
            </a:r>
          </a:p>
          <a:p>
            <a:pPr lvl="2"/>
            <a:r>
              <a:rPr lang="en-US" sz="1700" dirty="0"/>
              <a:t>This may include: using unidirectional gateways, using firewalls to prevent network traffic from passing directly between the corporate and IoT networks, and having separate authentication mechanisms and credentials for users of the corporate and IoT networks</a:t>
            </a:r>
          </a:p>
          <a:p>
            <a:pPr lvl="2"/>
            <a:r>
              <a:rPr lang="en-US" sz="1700" dirty="0"/>
              <a:t>An IoT system should also use a network topology that has multiple layers, with the most critical communications occurring in the most secure and reliable layer</a:t>
            </a:r>
          </a:p>
          <a:p>
            <a:r>
              <a:rPr lang="en-US" sz="2000" b="1" dirty="0"/>
              <a:t>Restricting physical access to IoT network and components</a:t>
            </a:r>
          </a:p>
          <a:p>
            <a:pPr lvl="2"/>
            <a:r>
              <a:rPr lang="en-US" sz="1700" dirty="0"/>
              <a:t>A combination of physical access controls should be used, such as locks, card readers, and/or guards</a:t>
            </a:r>
          </a:p>
          <a:p>
            <a:endParaRPr lang="en-US" dirty="0"/>
          </a:p>
        </p:txBody>
      </p:sp>
      <p:sp>
        <p:nvSpPr>
          <p:cNvPr id="4" name="Footer Placeholder 3">
            <a:extLst>
              <a:ext uri="{FF2B5EF4-FFF2-40B4-BE49-F238E27FC236}">
                <a16:creationId xmlns:a16="http://schemas.microsoft.com/office/drawing/2014/main" id="{A4B016B6-03F6-164E-9155-30E26F5916D8}"/>
              </a:ext>
            </a:extLst>
          </p:cNvPr>
          <p:cNvSpPr>
            <a:spLocks noGrp="1"/>
          </p:cNvSpPr>
          <p:nvPr>
            <p:ph type="ftr" sz="quarter" idx="11"/>
          </p:nvPr>
        </p:nvSpPr>
        <p:spPr>
          <a:xfrm>
            <a:off x="371474" y="6356350"/>
            <a:ext cx="5352653" cy="461962"/>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3377471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762C7-A47C-554B-A5A7-0380B3DCC5E6}"/>
              </a:ext>
            </a:extLst>
          </p:cNvPr>
          <p:cNvSpPr>
            <a:spLocks noGrp="1"/>
          </p:cNvSpPr>
          <p:nvPr>
            <p:ph type="title"/>
          </p:nvPr>
        </p:nvSpPr>
        <p:spPr/>
        <p:txBody>
          <a:bodyPr/>
          <a:lstStyle/>
          <a:p>
            <a:r>
              <a:rPr lang="en-US" dirty="0"/>
              <a:t>IoT Security Objectives</a:t>
            </a:r>
          </a:p>
        </p:txBody>
      </p:sp>
      <p:sp>
        <p:nvSpPr>
          <p:cNvPr id="3" name="Content Placeholder 2">
            <a:extLst>
              <a:ext uri="{FF2B5EF4-FFF2-40B4-BE49-F238E27FC236}">
                <a16:creationId xmlns:a16="http://schemas.microsoft.com/office/drawing/2014/main" id="{A721B8F0-16C8-2846-8C41-A6E10833A5F7}"/>
              </a:ext>
            </a:extLst>
          </p:cNvPr>
          <p:cNvSpPr>
            <a:spLocks noGrp="1"/>
          </p:cNvSpPr>
          <p:nvPr>
            <p:ph idx="1"/>
          </p:nvPr>
        </p:nvSpPr>
        <p:spPr>
          <a:xfrm>
            <a:off x="792163" y="1762125"/>
            <a:ext cx="7570787" cy="4763219"/>
          </a:xfrm>
        </p:spPr>
        <p:txBody>
          <a:bodyPr>
            <a:normAutofit fontScale="70000" lnSpcReduction="20000"/>
          </a:bodyPr>
          <a:lstStyle/>
          <a:p>
            <a:r>
              <a:rPr lang="en-US" b="1" dirty="0"/>
              <a:t>Protecting individual IoT components from exploitation</a:t>
            </a:r>
          </a:p>
          <a:p>
            <a:pPr lvl="2"/>
            <a:r>
              <a:rPr lang="en-US" dirty="0"/>
              <a:t>This includes deploying security patches in as expeditious a manner as possible, after testing them under field conditions; disabling all unused ports and services and assuring that they remain disabled; restricting IoT user privileges to only those that are required for each person’s role; tracking and monitoring audit trails; and using security controls such as antivirus software and file integrity checking software where technically feasible</a:t>
            </a:r>
          </a:p>
          <a:p>
            <a:r>
              <a:rPr lang="en-US" sz="2900" b="1" dirty="0"/>
              <a:t>Preventing unauthorized modification of data. </a:t>
            </a:r>
          </a:p>
          <a:p>
            <a:pPr lvl="2"/>
            <a:r>
              <a:rPr lang="en-US" dirty="0"/>
              <a:t>This includes data that are in transit (at least across the network boundaries) and at rest</a:t>
            </a:r>
          </a:p>
          <a:p>
            <a:r>
              <a:rPr lang="en-US" b="1" dirty="0"/>
              <a:t>Detecting security events and incidents</a:t>
            </a:r>
          </a:p>
          <a:p>
            <a:pPr lvl="2"/>
            <a:r>
              <a:rPr lang="en-US" dirty="0"/>
              <a:t>The object is to detect security events early enough to break the attack chain before attackers attain their objectives. This includes the capability to detect failed IoT components, unavailable services, and exhausted resources that are important to provide proper and safe functioning of an IoT system</a:t>
            </a:r>
          </a:p>
        </p:txBody>
      </p:sp>
      <p:sp>
        <p:nvSpPr>
          <p:cNvPr id="4" name="Footer Placeholder 3">
            <a:extLst>
              <a:ext uri="{FF2B5EF4-FFF2-40B4-BE49-F238E27FC236}">
                <a16:creationId xmlns:a16="http://schemas.microsoft.com/office/drawing/2014/main" id="{DEC974EE-1260-B449-AF5D-D91BA542D40A}"/>
              </a:ext>
            </a:extLst>
          </p:cNvPr>
          <p:cNvSpPr>
            <a:spLocks noGrp="1"/>
          </p:cNvSpPr>
          <p:nvPr>
            <p:ph type="ftr" sz="quarter" idx="11"/>
          </p:nvPr>
        </p:nvSpPr>
        <p:spPr>
          <a:xfrm>
            <a:off x="371474" y="6356350"/>
            <a:ext cx="5784701" cy="6730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2750594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F530A-38AB-024D-AD91-5565DAE3B90B}"/>
              </a:ext>
            </a:extLst>
          </p:cNvPr>
          <p:cNvSpPr>
            <a:spLocks noGrp="1"/>
          </p:cNvSpPr>
          <p:nvPr>
            <p:ph type="title"/>
          </p:nvPr>
        </p:nvSpPr>
        <p:spPr/>
        <p:txBody>
          <a:bodyPr/>
          <a:lstStyle/>
          <a:p>
            <a:r>
              <a:rPr lang="en-US" dirty="0"/>
              <a:t>IoT Security Objectives</a:t>
            </a:r>
          </a:p>
        </p:txBody>
      </p:sp>
      <p:sp>
        <p:nvSpPr>
          <p:cNvPr id="3" name="Content Placeholder 2">
            <a:extLst>
              <a:ext uri="{FF2B5EF4-FFF2-40B4-BE49-F238E27FC236}">
                <a16:creationId xmlns:a16="http://schemas.microsoft.com/office/drawing/2014/main" id="{8E7F69DF-985C-9B46-91C2-5D8CBED776FF}"/>
              </a:ext>
            </a:extLst>
          </p:cNvPr>
          <p:cNvSpPr>
            <a:spLocks noGrp="1"/>
          </p:cNvSpPr>
          <p:nvPr>
            <p:ph idx="1"/>
          </p:nvPr>
        </p:nvSpPr>
        <p:spPr>
          <a:xfrm>
            <a:off x="792163" y="1762125"/>
            <a:ext cx="7570787" cy="4763219"/>
          </a:xfrm>
        </p:spPr>
        <p:txBody>
          <a:bodyPr>
            <a:normAutofit/>
          </a:bodyPr>
          <a:lstStyle/>
          <a:p>
            <a:r>
              <a:rPr lang="en-US" sz="2000" b="1" dirty="0"/>
              <a:t>Maintaining functionality during adverse conditions</a:t>
            </a:r>
          </a:p>
          <a:p>
            <a:pPr lvl="2"/>
            <a:r>
              <a:rPr lang="en-US" sz="1700" dirty="0"/>
              <a:t>This involves designing IoT systems so that each critical component has a redundant counterpart</a:t>
            </a:r>
          </a:p>
          <a:p>
            <a:pPr lvl="2"/>
            <a:r>
              <a:rPr lang="en-US" sz="1700" dirty="0"/>
              <a:t>If a component fails, it should fail in a manner that does not generate unnecessary traffic on IoT or other networks, or does not cause another problem elsewhere</a:t>
            </a:r>
          </a:p>
          <a:p>
            <a:pPr lvl="2"/>
            <a:r>
              <a:rPr lang="en-US" sz="1700" dirty="0"/>
              <a:t>IoT system should also allow for graceful degradation such as moving from normal operation with full automation to emergency operation with operators more involved and less automation to manual operation with no automation</a:t>
            </a:r>
          </a:p>
          <a:p>
            <a:r>
              <a:rPr lang="en-US" sz="2000" b="1" dirty="0"/>
              <a:t>Restoring the system after an incident </a:t>
            </a:r>
          </a:p>
          <a:p>
            <a:pPr lvl="2"/>
            <a:r>
              <a:rPr lang="en-US" sz="1700" dirty="0"/>
              <a:t>Incidents are inevitable and an incident response plan is essential</a:t>
            </a:r>
          </a:p>
          <a:p>
            <a:pPr lvl="2"/>
            <a:r>
              <a:rPr lang="en-US" sz="1700" dirty="0"/>
              <a:t>A major characteristic of a good security program is how quickly the IoT system can be recovered after an incident has occurred</a:t>
            </a:r>
          </a:p>
          <a:p>
            <a:endParaRPr lang="en-US" dirty="0"/>
          </a:p>
        </p:txBody>
      </p:sp>
      <p:sp>
        <p:nvSpPr>
          <p:cNvPr id="4" name="Footer Placeholder 3">
            <a:extLst>
              <a:ext uri="{FF2B5EF4-FFF2-40B4-BE49-F238E27FC236}">
                <a16:creationId xmlns:a16="http://schemas.microsoft.com/office/drawing/2014/main" id="{C5E892E8-A86E-8A46-8665-D06E491D8FC4}"/>
              </a:ext>
            </a:extLst>
          </p:cNvPr>
          <p:cNvSpPr>
            <a:spLocks noGrp="1"/>
          </p:cNvSpPr>
          <p:nvPr>
            <p:ph type="ftr" sz="quarter" idx="11"/>
          </p:nvPr>
        </p:nvSpPr>
        <p:spPr>
          <a:xfrm>
            <a:off x="371474" y="6356350"/>
            <a:ext cx="6432773" cy="5016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860790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905000" y="3276600"/>
            <a:ext cx="5446713" cy="1470025"/>
          </a:xfrm>
        </p:spPr>
        <p:txBody>
          <a:bodyPr rtlCol="0">
            <a:noAutofit/>
          </a:bodyPr>
          <a:lstStyle/>
          <a:p>
            <a:pPr fontAlgn="auto">
              <a:spcAft>
                <a:spcPts val="0"/>
              </a:spcAft>
              <a:defRPr/>
            </a:pPr>
            <a:r>
              <a:rPr lang="en-US" dirty="0">
                <a:ea typeface="+mj-ea"/>
                <a:cs typeface="+mj-cs"/>
              </a:rPr>
              <a:t>Chapter 23</a:t>
            </a:r>
          </a:p>
        </p:txBody>
      </p:sp>
      <p:sp>
        <p:nvSpPr>
          <p:cNvPr id="31747" name="Subtitle 13"/>
          <p:cNvSpPr>
            <a:spLocks noGrp="1"/>
          </p:cNvSpPr>
          <p:nvPr>
            <p:ph type="subTitle" idx="1"/>
          </p:nvPr>
        </p:nvSpPr>
        <p:spPr>
          <a:xfrm>
            <a:off x="1600200" y="5029200"/>
            <a:ext cx="6096000" cy="852488"/>
          </a:xfrm>
        </p:spPr>
        <p:txBody>
          <a:bodyPr>
            <a:normAutofit fontScale="92500"/>
          </a:bodyPr>
          <a:lstStyle/>
          <a:p>
            <a:r>
              <a:rPr lang="en-US" sz="3600" dirty="0"/>
              <a:t>Internet of Things (IoT) Security</a:t>
            </a:r>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46482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DE4C2-FB07-8A46-A328-9C94715DD3B6}"/>
              </a:ext>
            </a:extLst>
          </p:cNvPr>
          <p:cNvSpPr>
            <a:spLocks noGrp="1"/>
          </p:cNvSpPr>
          <p:nvPr>
            <p:ph type="title"/>
          </p:nvPr>
        </p:nvSpPr>
        <p:spPr/>
        <p:txBody>
          <a:bodyPr/>
          <a:lstStyle/>
          <a:p>
            <a:r>
              <a:rPr lang="en-US" dirty="0"/>
              <a:t>Tamper Resistance and Detection</a:t>
            </a:r>
          </a:p>
        </p:txBody>
      </p:sp>
      <p:graphicFrame>
        <p:nvGraphicFramePr>
          <p:cNvPr id="5" name="Content Placeholder 4">
            <a:extLst>
              <a:ext uri="{FF2B5EF4-FFF2-40B4-BE49-F238E27FC236}">
                <a16:creationId xmlns:a16="http://schemas.microsoft.com/office/drawing/2014/main" id="{4EB0153D-BD36-0047-8B98-B33A27D07DA4}"/>
              </a:ext>
            </a:extLst>
          </p:cNvPr>
          <p:cNvGraphicFramePr>
            <a:graphicFrameLocks noGrp="1"/>
          </p:cNvGraphicFramePr>
          <p:nvPr>
            <p:ph idx="1"/>
            <p:extLst>
              <p:ext uri="{D42A27DB-BD31-4B8C-83A1-F6EECF244321}">
                <p14:modId xmlns:p14="http://schemas.microsoft.com/office/powerpoint/2010/main" val="791023533"/>
              </p:ext>
            </p:extLst>
          </p:nvPr>
        </p:nvGraphicFramePr>
        <p:xfrm>
          <a:off x="792163" y="1762125"/>
          <a:ext cx="7570787" cy="4594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B9B31B67-354E-C24E-8F13-6A7B0F75384E}"/>
              </a:ext>
            </a:extLst>
          </p:cNvPr>
          <p:cNvSpPr>
            <a:spLocks noGrp="1"/>
          </p:cNvSpPr>
          <p:nvPr>
            <p:ph type="ftr" sz="quarter" idx="11"/>
          </p:nvPr>
        </p:nvSpPr>
        <p:spPr>
          <a:xfrm>
            <a:off x="371474" y="6356350"/>
            <a:ext cx="5784701" cy="5016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612191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1E17F-F5CF-A34D-AB09-902945DB5CE9}"/>
              </a:ext>
            </a:extLst>
          </p:cNvPr>
          <p:cNvSpPr>
            <a:spLocks noGrp="1"/>
          </p:cNvSpPr>
          <p:nvPr>
            <p:ph type="title"/>
          </p:nvPr>
        </p:nvSpPr>
        <p:spPr/>
        <p:txBody>
          <a:bodyPr/>
          <a:lstStyle/>
          <a:p>
            <a:r>
              <a:rPr lang="en-US" dirty="0"/>
              <a:t>Tamper Resistance</a:t>
            </a:r>
          </a:p>
        </p:txBody>
      </p:sp>
      <p:sp>
        <p:nvSpPr>
          <p:cNvPr id="3" name="Content Placeholder 2">
            <a:extLst>
              <a:ext uri="{FF2B5EF4-FFF2-40B4-BE49-F238E27FC236}">
                <a16:creationId xmlns:a16="http://schemas.microsoft.com/office/drawing/2014/main" id="{6A1F7D8A-2138-4545-95A9-2E938C4B4DD2}"/>
              </a:ext>
            </a:extLst>
          </p:cNvPr>
          <p:cNvSpPr>
            <a:spLocks noGrp="1"/>
          </p:cNvSpPr>
          <p:nvPr>
            <p:ph idx="1"/>
          </p:nvPr>
        </p:nvSpPr>
        <p:spPr>
          <a:xfrm>
            <a:off x="792163" y="1762125"/>
            <a:ext cx="7570787" cy="4594225"/>
          </a:xfrm>
        </p:spPr>
        <p:txBody>
          <a:bodyPr>
            <a:normAutofit fontScale="92500"/>
          </a:bodyPr>
          <a:lstStyle/>
          <a:p>
            <a:r>
              <a:rPr lang="en-US" dirty="0"/>
              <a:t>The common approach to tamper resistance is to use specialized physical construction materials to make tampering with a fog node difficult</a:t>
            </a:r>
          </a:p>
          <a:p>
            <a:pPr lvl="2"/>
            <a:r>
              <a:rPr lang="en-US" dirty="0"/>
              <a:t>Examples include hardened steel enclosures, locks, and security screws</a:t>
            </a:r>
          </a:p>
          <a:p>
            <a:r>
              <a:rPr lang="en-US" dirty="0"/>
              <a:t>A second category of tamper resistance is the deterrence of tampering by ensuring that tampering leaves visible evidence behind</a:t>
            </a:r>
          </a:p>
          <a:p>
            <a:pPr lvl="2"/>
            <a:r>
              <a:rPr lang="en-US" dirty="0"/>
              <a:t>Examples include special seals and tapes that make it obvious when there has been physical tampering</a:t>
            </a:r>
          </a:p>
          <a:p>
            <a:endParaRPr lang="en-US" dirty="0"/>
          </a:p>
        </p:txBody>
      </p:sp>
      <p:sp>
        <p:nvSpPr>
          <p:cNvPr id="4" name="Footer Placeholder 3">
            <a:extLst>
              <a:ext uri="{FF2B5EF4-FFF2-40B4-BE49-F238E27FC236}">
                <a16:creationId xmlns:a16="http://schemas.microsoft.com/office/drawing/2014/main" id="{468F86CF-79E6-E042-948D-E76CCCDCA9C6}"/>
              </a:ext>
            </a:extLst>
          </p:cNvPr>
          <p:cNvSpPr>
            <a:spLocks noGrp="1"/>
          </p:cNvSpPr>
          <p:nvPr>
            <p:ph type="ftr" sz="quarter" idx="11"/>
          </p:nvPr>
        </p:nvSpPr>
        <p:spPr>
          <a:xfrm>
            <a:off x="371474" y="6356350"/>
            <a:ext cx="6864821" cy="5016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1274850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A7670-95EE-DC48-AEEF-2345EC38026F}"/>
              </a:ext>
            </a:extLst>
          </p:cNvPr>
          <p:cNvSpPr>
            <a:spLocks noGrp="1"/>
          </p:cNvSpPr>
          <p:nvPr>
            <p:ph type="title"/>
          </p:nvPr>
        </p:nvSpPr>
        <p:spPr/>
        <p:txBody>
          <a:bodyPr/>
          <a:lstStyle/>
          <a:p>
            <a:r>
              <a:rPr lang="en-US" dirty="0"/>
              <a:t>Tamper Detection</a:t>
            </a:r>
          </a:p>
        </p:txBody>
      </p:sp>
      <p:sp>
        <p:nvSpPr>
          <p:cNvPr id="3" name="Content Placeholder 2">
            <a:extLst>
              <a:ext uri="{FF2B5EF4-FFF2-40B4-BE49-F238E27FC236}">
                <a16:creationId xmlns:a16="http://schemas.microsoft.com/office/drawing/2014/main" id="{2A6E7BC8-2A0F-3D4B-87F9-5D5E5E4CABC4}"/>
              </a:ext>
            </a:extLst>
          </p:cNvPr>
          <p:cNvSpPr>
            <a:spLocks noGrp="1"/>
          </p:cNvSpPr>
          <p:nvPr>
            <p:ph idx="1"/>
          </p:nvPr>
        </p:nvSpPr>
        <p:spPr>
          <a:xfrm>
            <a:off x="792163" y="1762125"/>
            <a:ext cx="7570787" cy="4594225"/>
          </a:xfrm>
        </p:spPr>
        <p:txBody>
          <a:bodyPr>
            <a:normAutofit fontScale="70000" lnSpcReduction="20000"/>
          </a:bodyPr>
          <a:lstStyle/>
          <a:p>
            <a:r>
              <a:rPr lang="en-US" sz="3400" dirty="0"/>
              <a:t>Mechanisms for tamper detection include: </a:t>
            </a:r>
          </a:p>
          <a:p>
            <a:r>
              <a:rPr lang="en-US" sz="3400" b="1" dirty="0"/>
              <a:t>Switches</a:t>
            </a:r>
          </a:p>
          <a:p>
            <a:pPr lvl="2"/>
            <a:r>
              <a:rPr lang="en-US" sz="2600" dirty="0"/>
              <a:t>A variety of switches, such as mercury switches, magnetic switches, and pressure contacts can detect the opening of a device, the breach of a physical security boundary, or the movement of a device</a:t>
            </a:r>
          </a:p>
          <a:p>
            <a:r>
              <a:rPr lang="en-US" sz="3400" b="1" dirty="0"/>
              <a:t>Sensors</a:t>
            </a:r>
          </a:p>
          <a:p>
            <a:pPr lvl="2"/>
            <a:r>
              <a:rPr lang="en-US" sz="2600" dirty="0"/>
              <a:t>Temperature and radiation sensors can detect environmental changes. Voltage and power sensors can detect electrical attacks</a:t>
            </a:r>
          </a:p>
          <a:p>
            <a:r>
              <a:rPr lang="en-US" sz="3400" b="1" dirty="0"/>
              <a:t>Circuitry</a:t>
            </a:r>
          </a:p>
          <a:p>
            <a:pPr lvl="2"/>
            <a:r>
              <a:rPr lang="en-US" sz="2600" dirty="0"/>
              <a:t>It is possible to wrap components with flexible circuitry, resistance wire, or fiber optics so as to detect a puncture or break</a:t>
            </a:r>
          </a:p>
          <a:p>
            <a:endParaRPr lang="en-US" dirty="0"/>
          </a:p>
        </p:txBody>
      </p:sp>
      <p:sp>
        <p:nvSpPr>
          <p:cNvPr id="4" name="Footer Placeholder 3">
            <a:extLst>
              <a:ext uri="{FF2B5EF4-FFF2-40B4-BE49-F238E27FC236}">
                <a16:creationId xmlns:a16="http://schemas.microsoft.com/office/drawing/2014/main" id="{B94BF171-AC0D-0145-A979-7F35A3D99F4B}"/>
              </a:ext>
            </a:extLst>
          </p:cNvPr>
          <p:cNvSpPr>
            <a:spLocks noGrp="1"/>
          </p:cNvSpPr>
          <p:nvPr>
            <p:ph type="ftr" sz="quarter" idx="11"/>
          </p:nvPr>
        </p:nvSpPr>
        <p:spPr>
          <a:xfrm>
            <a:off x="371474" y="6356350"/>
            <a:ext cx="6432773" cy="5016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2527150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23169-1F90-4B49-94D1-9FE9108227B9}"/>
              </a:ext>
            </a:extLst>
          </p:cNvPr>
          <p:cNvSpPr>
            <a:spLocks noGrp="1"/>
          </p:cNvSpPr>
          <p:nvPr>
            <p:ph type="title"/>
          </p:nvPr>
        </p:nvSpPr>
        <p:spPr/>
        <p:txBody>
          <a:bodyPr/>
          <a:lstStyle/>
          <a:p>
            <a:r>
              <a:rPr lang="en-US" dirty="0"/>
              <a:t>Security Requirements </a:t>
            </a:r>
          </a:p>
        </p:txBody>
      </p:sp>
      <p:graphicFrame>
        <p:nvGraphicFramePr>
          <p:cNvPr id="5" name="Content Placeholder 4">
            <a:extLst>
              <a:ext uri="{FF2B5EF4-FFF2-40B4-BE49-F238E27FC236}">
                <a16:creationId xmlns:a16="http://schemas.microsoft.com/office/drawing/2014/main" id="{EBFA3FC1-64D5-1B4F-B7A6-05ECADBBBD79}"/>
              </a:ext>
            </a:extLst>
          </p:cNvPr>
          <p:cNvGraphicFramePr>
            <a:graphicFrameLocks noGrp="1"/>
          </p:cNvGraphicFramePr>
          <p:nvPr>
            <p:ph idx="1"/>
            <p:extLst>
              <p:ext uri="{D42A27DB-BD31-4B8C-83A1-F6EECF244321}">
                <p14:modId xmlns:p14="http://schemas.microsoft.com/office/powerpoint/2010/main" val="2462206122"/>
              </p:ext>
            </p:extLst>
          </p:nvPr>
        </p:nvGraphicFramePr>
        <p:xfrm>
          <a:off x="792163" y="1762125"/>
          <a:ext cx="7570787" cy="4594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3B610D6F-FF0F-C64B-AC56-5BB8EC6BAF4C}"/>
              </a:ext>
            </a:extLst>
          </p:cNvPr>
          <p:cNvSpPr>
            <a:spLocks noGrp="1"/>
          </p:cNvSpPr>
          <p:nvPr>
            <p:ph type="ftr" sz="quarter" idx="11"/>
          </p:nvPr>
        </p:nvSpPr>
        <p:spPr>
          <a:xfrm>
            <a:off x="395536" y="6451600"/>
            <a:ext cx="6216749" cy="461962"/>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3810297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62A1528-DC24-8444-8722-193C2536D30C}"/>
              </a:ext>
            </a:extLst>
          </p:cNvPr>
          <p:cNvSpPr>
            <a:spLocks noGrp="1"/>
          </p:cNvSpPr>
          <p:nvPr>
            <p:ph type="ftr" sz="quarter" idx="11"/>
          </p:nvPr>
        </p:nvSpPr>
        <p:spPr>
          <a:xfrm>
            <a:off x="371474" y="6356350"/>
            <a:ext cx="5280645" cy="673050"/>
          </a:xfrm>
        </p:spPr>
        <p:txBody>
          <a:bodyPr/>
          <a:lstStyle/>
          <a:p>
            <a:pPr>
              <a:defRPr/>
            </a:pPr>
            <a:r>
              <a:rPr lang="en-US"/>
              <a:t>© 2020 Pearson Education, Inc., Hoboken, NJ. All rights reserved.        </a:t>
            </a:r>
            <a:endParaRPr lang="en-US" dirty="0"/>
          </a:p>
        </p:txBody>
      </p:sp>
      <p:pic>
        <p:nvPicPr>
          <p:cNvPr id="6" name="Picture 5">
            <a:extLst>
              <a:ext uri="{FF2B5EF4-FFF2-40B4-BE49-F238E27FC236}">
                <a16:creationId xmlns:a16="http://schemas.microsoft.com/office/drawing/2014/main" id="{A60818BC-90C1-6C45-B28C-9007926C8AAA}"/>
              </a:ext>
            </a:extLst>
          </p:cNvPr>
          <p:cNvPicPr>
            <a:picLocks noChangeAspect="1"/>
          </p:cNvPicPr>
          <p:nvPr/>
        </p:nvPicPr>
        <p:blipFill rotWithShape="1">
          <a:blip r:embed="rId3"/>
          <a:srcRect t="9051" b="18500"/>
          <a:stretch/>
        </p:blipFill>
        <p:spPr>
          <a:xfrm>
            <a:off x="1115616" y="5358"/>
            <a:ext cx="7314613" cy="6858000"/>
          </a:xfrm>
          <a:prstGeom prst="rect">
            <a:avLst/>
          </a:prstGeom>
        </p:spPr>
      </p:pic>
    </p:spTree>
    <p:extLst>
      <p:ext uri="{BB962C8B-B14F-4D97-AF65-F5344CB8AC3E}">
        <p14:creationId xmlns:p14="http://schemas.microsoft.com/office/powerpoint/2010/main" val="2896369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B1267BF-2776-4B4C-AE96-77EAA94A997A}"/>
              </a:ext>
            </a:extLst>
          </p:cNvPr>
          <p:cNvSpPr>
            <a:spLocks noGrp="1"/>
          </p:cNvSpPr>
          <p:nvPr>
            <p:ph type="ftr" sz="quarter" idx="11"/>
          </p:nvPr>
        </p:nvSpPr>
        <p:spPr>
          <a:xfrm>
            <a:off x="371474" y="6356350"/>
            <a:ext cx="5712693" cy="601042"/>
          </a:xfrm>
        </p:spPr>
        <p:txBody>
          <a:bodyPr/>
          <a:lstStyle/>
          <a:p>
            <a:pPr>
              <a:defRPr/>
            </a:pPr>
            <a:r>
              <a:rPr lang="en-US"/>
              <a:t>© 2020 Pearson Education, Inc., Hoboken, NJ. All rights reserved.        </a:t>
            </a:r>
            <a:endParaRPr lang="en-US" dirty="0"/>
          </a:p>
        </p:txBody>
      </p:sp>
      <p:sp>
        <p:nvSpPr>
          <p:cNvPr id="5" name="TextBox 4">
            <a:extLst>
              <a:ext uri="{FF2B5EF4-FFF2-40B4-BE49-F238E27FC236}">
                <a16:creationId xmlns:a16="http://schemas.microsoft.com/office/drawing/2014/main" id="{4EF83678-8554-0243-9B1A-A80775B368E7}"/>
              </a:ext>
            </a:extLst>
          </p:cNvPr>
          <p:cNvSpPr txBox="1"/>
          <p:nvPr/>
        </p:nvSpPr>
        <p:spPr>
          <a:xfrm>
            <a:off x="3314700" y="1924050"/>
            <a:ext cx="184731" cy="369332"/>
          </a:xfrm>
          <a:prstGeom prst="rect">
            <a:avLst/>
          </a:prstGeom>
          <a:noFill/>
        </p:spPr>
        <p:txBody>
          <a:bodyPr wrap="none" rtlCol="0">
            <a:spAutoFit/>
          </a:bodyPr>
          <a:lstStyle/>
          <a:p>
            <a:endParaRPr lang="en-US" dirty="0"/>
          </a:p>
        </p:txBody>
      </p:sp>
      <p:pic>
        <p:nvPicPr>
          <p:cNvPr id="7" name="Picture 6">
            <a:extLst>
              <a:ext uri="{FF2B5EF4-FFF2-40B4-BE49-F238E27FC236}">
                <a16:creationId xmlns:a16="http://schemas.microsoft.com/office/drawing/2014/main" id="{9A684A74-C92B-D64B-A36C-B64B20F4A639}"/>
              </a:ext>
            </a:extLst>
          </p:cNvPr>
          <p:cNvPicPr>
            <a:picLocks noChangeAspect="1"/>
          </p:cNvPicPr>
          <p:nvPr/>
        </p:nvPicPr>
        <p:blipFill rotWithShape="1">
          <a:blip r:embed="rId3"/>
          <a:srcRect t="22700" b="25851"/>
          <a:stretch/>
        </p:blipFill>
        <p:spPr>
          <a:xfrm>
            <a:off x="0" y="267631"/>
            <a:ext cx="9625376" cy="6408712"/>
          </a:xfrm>
          <a:prstGeom prst="rect">
            <a:avLst/>
          </a:prstGeom>
        </p:spPr>
      </p:pic>
    </p:spTree>
    <p:extLst>
      <p:ext uri="{BB962C8B-B14F-4D97-AF65-F5344CB8AC3E}">
        <p14:creationId xmlns:p14="http://schemas.microsoft.com/office/powerpoint/2010/main" val="2302906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44D3-A0C7-5847-AA0C-FC0131D2BF85}"/>
              </a:ext>
            </a:extLst>
          </p:cNvPr>
          <p:cNvSpPr>
            <a:spLocks noGrp="1"/>
          </p:cNvSpPr>
          <p:nvPr>
            <p:ph type="title"/>
          </p:nvPr>
        </p:nvSpPr>
        <p:spPr/>
        <p:txBody>
          <a:bodyPr/>
          <a:lstStyle/>
          <a:p>
            <a:r>
              <a:rPr lang="en-US" dirty="0" err="1"/>
              <a:t>M</a:t>
            </a:r>
            <a:r>
              <a:rPr lang="en-US" cap="small" dirty="0" err="1"/>
              <a:t>ini</a:t>
            </a:r>
            <a:r>
              <a:rPr lang="en-US" dirty="0" err="1"/>
              <a:t>Sec</a:t>
            </a:r>
            <a:endParaRPr lang="en-US" dirty="0"/>
          </a:p>
        </p:txBody>
      </p:sp>
      <p:sp>
        <p:nvSpPr>
          <p:cNvPr id="3" name="Content Placeholder 2">
            <a:extLst>
              <a:ext uri="{FF2B5EF4-FFF2-40B4-BE49-F238E27FC236}">
                <a16:creationId xmlns:a16="http://schemas.microsoft.com/office/drawing/2014/main" id="{D0CE72D0-650E-0E4E-AD99-131AB6CD561C}"/>
              </a:ext>
            </a:extLst>
          </p:cNvPr>
          <p:cNvSpPr>
            <a:spLocks noGrp="1"/>
          </p:cNvSpPr>
          <p:nvPr>
            <p:ph idx="1"/>
          </p:nvPr>
        </p:nvSpPr>
        <p:spPr>
          <a:xfrm>
            <a:off x="792163" y="1762125"/>
            <a:ext cx="7812285" cy="5095875"/>
          </a:xfrm>
        </p:spPr>
        <p:txBody>
          <a:bodyPr>
            <a:normAutofit/>
          </a:bodyPr>
          <a:lstStyle/>
          <a:p>
            <a:r>
              <a:rPr lang="en-US" sz="2200" dirty="0"/>
              <a:t>An open-source security module that is part of the </a:t>
            </a:r>
            <a:r>
              <a:rPr lang="en-US" sz="2200" i="1" dirty="0" err="1"/>
              <a:t>TinyOS</a:t>
            </a:r>
            <a:r>
              <a:rPr lang="en-US" sz="2200" i="1" dirty="0"/>
              <a:t> </a:t>
            </a:r>
            <a:r>
              <a:rPr lang="en-US" sz="2200" dirty="0"/>
              <a:t>operating system</a:t>
            </a:r>
          </a:p>
          <a:p>
            <a:pPr lvl="2"/>
            <a:r>
              <a:rPr lang="en-US" sz="1800" i="1" dirty="0" err="1"/>
              <a:t>TinyOS</a:t>
            </a:r>
            <a:r>
              <a:rPr lang="en-US" sz="1800" b="1" dirty="0"/>
              <a:t> </a:t>
            </a:r>
            <a:r>
              <a:rPr lang="en-US" sz="1800" dirty="0"/>
              <a:t>is designed for small embedded systems with tight requirements on memory, processing time, real-time response, and power consumption</a:t>
            </a:r>
          </a:p>
          <a:p>
            <a:pPr marL="342900" lvl="2" indent="-342900">
              <a:spcBef>
                <a:spcPts val="2400"/>
              </a:spcBef>
            </a:pPr>
            <a:r>
              <a:rPr lang="en-US" sz="2200" b="1" dirty="0" err="1"/>
              <a:t>MiniSec</a:t>
            </a:r>
            <a:r>
              <a:rPr lang="en-US" sz="2200" b="1" dirty="0"/>
              <a:t> </a:t>
            </a:r>
            <a:r>
              <a:rPr lang="en-US" sz="2200" dirty="0"/>
              <a:t>is designed to be a link-level module that offers a high level of security, while simultaneously keeping energy consumption low and using very little memory</a:t>
            </a:r>
          </a:p>
          <a:p>
            <a:pPr marL="342900" lvl="2" indent="-342900">
              <a:spcBef>
                <a:spcPts val="2400"/>
              </a:spcBef>
            </a:pPr>
            <a:r>
              <a:rPr lang="en-US" sz="2200" b="1" dirty="0" err="1"/>
              <a:t>MiniSec</a:t>
            </a:r>
            <a:r>
              <a:rPr lang="en-US" sz="2200" dirty="0"/>
              <a:t> provides confidentiality, authentication, and replay protection</a:t>
            </a:r>
          </a:p>
          <a:p>
            <a:endParaRPr lang="en-US" dirty="0"/>
          </a:p>
        </p:txBody>
      </p:sp>
      <p:sp>
        <p:nvSpPr>
          <p:cNvPr id="4" name="Footer Placeholder 3">
            <a:extLst>
              <a:ext uri="{FF2B5EF4-FFF2-40B4-BE49-F238E27FC236}">
                <a16:creationId xmlns:a16="http://schemas.microsoft.com/office/drawing/2014/main" id="{FA8E78B0-B4AD-4A42-8FCB-734EEC393B34}"/>
              </a:ext>
            </a:extLst>
          </p:cNvPr>
          <p:cNvSpPr>
            <a:spLocks noGrp="1"/>
          </p:cNvSpPr>
          <p:nvPr>
            <p:ph type="ftr" sz="quarter" idx="11"/>
          </p:nvPr>
        </p:nvSpPr>
        <p:spPr>
          <a:xfrm>
            <a:off x="371474" y="6356350"/>
            <a:ext cx="5568677" cy="6730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3169938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3946D-C95F-3249-83FC-E9973083F4F4}"/>
              </a:ext>
            </a:extLst>
          </p:cNvPr>
          <p:cNvSpPr>
            <a:spLocks noGrp="1"/>
          </p:cNvSpPr>
          <p:nvPr>
            <p:ph type="title"/>
          </p:nvPr>
        </p:nvSpPr>
        <p:spPr/>
        <p:txBody>
          <a:bodyPr/>
          <a:lstStyle/>
          <a:p>
            <a:r>
              <a:rPr lang="en-US" dirty="0" err="1"/>
              <a:t>M</a:t>
            </a:r>
            <a:r>
              <a:rPr lang="en-US" cap="small" dirty="0" err="1"/>
              <a:t>ini</a:t>
            </a:r>
            <a:r>
              <a:rPr lang="en-US" dirty="0" err="1"/>
              <a:t>Sec</a:t>
            </a:r>
            <a:endParaRPr lang="en-US" dirty="0"/>
          </a:p>
        </p:txBody>
      </p:sp>
      <p:sp>
        <p:nvSpPr>
          <p:cNvPr id="3" name="Content Placeholder 2">
            <a:extLst>
              <a:ext uri="{FF2B5EF4-FFF2-40B4-BE49-F238E27FC236}">
                <a16:creationId xmlns:a16="http://schemas.microsoft.com/office/drawing/2014/main" id="{759E5862-5ECA-DB4E-92DB-4AB16B4CC4AB}"/>
              </a:ext>
            </a:extLst>
          </p:cNvPr>
          <p:cNvSpPr>
            <a:spLocks noGrp="1"/>
          </p:cNvSpPr>
          <p:nvPr>
            <p:ph idx="1"/>
          </p:nvPr>
        </p:nvSpPr>
        <p:spPr>
          <a:xfrm>
            <a:off x="792163" y="1762125"/>
            <a:ext cx="7570787" cy="4763219"/>
          </a:xfrm>
        </p:spPr>
        <p:txBody>
          <a:bodyPr>
            <a:normAutofit lnSpcReduction="10000"/>
          </a:bodyPr>
          <a:lstStyle/>
          <a:p>
            <a:r>
              <a:rPr lang="en-US" b="1" dirty="0" err="1"/>
              <a:t>MiniSec</a:t>
            </a:r>
            <a:r>
              <a:rPr lang="en-US" dirty="0"/>
              <a:t> has two operating modes:</a:t>
            </a:r>
          </a:p>
          <a:p>
            <a:pPr lvl="2"/>
            <a:r>
              <a:rPr lang="en-US" sz="2000" dirty="0"/>
              <a:t>One tailored for single-source communication</a:t>
            </a:r>
          </a:p>
          <a:p>
            <a:pPr lvl="2"/>
            <a:r>
              <a:rPr lang="en-US" sz="2000" dirty="0"/>
              <a:t>One tailored for multi-source broadcast communication</a:t>
            </a:r>
          </a:p>
          <a:p>
            <a:r>
              <a:rPr lang="en-US" b="1" dirty="0" err="1"/>
              <a:t>MiniSec</a:t>
            </a:r>
            <a:r>
              <a:rPr lang="en-US" dirty="0"/>
              <a:t> is designed to meet the following requirements: </a:t>
            </a:r>
          </a:p>
          <a:p>
            <a:pPr lvl="2"/>
            <a:r>
              <a:rPr lang="en-US" dirty="0"/>
              <a:t>Data authentication</a:t>
            </a:r>
          </a:p>
          <a:p>
            <a:pPr lvl="2"/>
            <a:r>
              <a:rPr lang="en-US" dirty="0"/>
              <a:t>Confidentiality</a:t>
            </a:r>
          </a:p>
          <a:p>
            <a:pPr lvl="2"/>
            <a:r>
              <a:rPr lang="en-US" dirty="0"/>
              <a:t>Replay protection</a:t>
            </a:r>
          </a:p>
          <a:p>
            <a:pPr lvl="2"/>
            <a:r>
              <a:rPr lang="en-US" dirty="0"/>
              <a:t>Freshness</a:t>
            </a:r>
          </a:p>
          <a:p>
            <a:pPr lvl="2"/>
            <a:r>
              <a:rPr lang="en-US" dirty="0"/>
              <a:t>Low energy overhead</a:t>
            </a:r>
          </a:p>
          <a:p>
            <a:pPr lvl="2"/>
            <a:r>
              <a:rPr lang="en-US" dirty="0"/>
              <a:t>Resilient to lost messages</a:t>
            </a:r>
          </a:p>
        </p:txBody>
      </p:sp>
      <p:sp>
        <p:nvSpPr>
          <p:cNvPr id="4" name="Footer Placeholder 3">
            <a:extLst>
              <a:ext uri="{FF2B5EF4-FFF2-40B4-BE49-F238E27FC236}">
                <a16:creationId xmlns:a16="http://schemas.microsoft.com/office/drawing/2014/main" id="{44990B20-4995-C248-B690-BA8F9DCC67BC}"/>
              </a:ext>
            </a:extLst>
          </p:cNvPr>
          <p:cNvSpPr>
            <a:spLocks noGrp="1"/>
          </p:cNvSpPr>
          <p:nvPr>
            <p:ph type="ftr" sz="quarter" idx="11"/>
          </p:nvPr>
        </p:nvSpPr>
        <p:spPr>
          <a:xfrm>
            <a:off x="371474" y="6356350"/>
            <a:ext cx="5136629" cy="6730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2293248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70ED-EF1F-4646-B67E-9398ABA675D3}"/>
              </a:ext>
            </a:extLst>
          </p:cNvPr>
          <p:cNvSpPr>
            <a:spLocks noGrp="1"/>
          </p:cNvSpPr>
          <p:nvPr>
            <p:ph type="title"/>
          </p:nvPr>
        </p:nvSpPr>
        <p:spPr/>
        <p:txBody>
          <a:bodyPr/>
          <a:lstStyle/>
          <a:p>
            <a:r>
              <a:rPr lang="en-US" dirty="0"/>
              <a:t>Skipjack</a:t>
            </a:r>
          </a:p>
        </p:txBody>
      </p:sp>
      <p:sp>
        <p:nvSpPr>
          <p:cNvPr id="3" name="Content Placeholder 2">
            <a:extLst>
              <a:ext uri="{FF2B5EF4-FFF2-40B4-BE49-F238E27FC236}">
                <a16:creationId xmlns:a16="http://schemas.microsoft.com/office/drawing/2014/main" id="{3828DE8E-7D9E-884A-B98B-F27B8D9135B7}"/>
              </a:ext>
            </a:extLst>
          </p:cNvPr>
          <p:cNvSpPr>
            <a:spLocks noGrp="1"/>
          </p:cNvSpPr>
          <p:nvPr>
            <p:ph idx="1"/>
          </p:nvPr>
        </p:nvSpPr>
        <p:spPr>
          <a:xfrm>
            <a:off x="792163" y="1762125"/>
            <a:ext cx="7570787" cy="4594225"/>
          </a:xfrm>
        </p:spPr>
        <p:txBody>
          <a:bodyPr>
            <a:normAutofit fontScale="92500" lnSpcReduction="10000"/>
          </a:bodyPr>
          <a:lstStyle/>
          <a:p>
            <a:r>
              <a:rPr lang="en-US" dirty="0"/>
              <a:t>Encryption algorithm used by </a:t>
            </a:r>
            <a:r>
              <a:rPr lang="en-US" dirty="0" err="1"/>
              <a:t>MiniSec</a:t>
            </a:r>
            <a:r>
              <a:rPr lang="en-US" dirty="0"/>
              <a:t> </a:t>
            </a:r>
          </a:p>
          <a:p>
            <a:r>
              <a:rPr lang="en-US" dirty="0"/>
              <a:t>Was developed in the 1990s by the U.S. National Security Agency (NSA)</a:t>
            </a:r>
          </a:p>
          <a:p>
            <a:r>
              <a:rPr lang="en-US" dirty="0"/>
              <a:t>Is one of the simplest and fastest block cipher algorithms, which is critical to embedded systems</a:t>
            </a:r>
          </a:p>
          <a:p>
            <a:r>
              <a:rPr lang="en-US" dirty="0"/>
              <a:t>Makes use of an 80-bit key</a:t>
            </a:r>
          </a:p>
          <a:p>
            <a:r>
              <a:rPr lang="en-US" dirty="0"/>
              <a:t>With its efficient computation and low memory footprint, Skipjack is an attractive choice for IoT devices</a:t>
            </a:r>
          </a:p>
        </p:txBody>
      </p:sp>
      <p:sp>
        <p:nvSpPr>
          <p:cNvPr id="4" name="Footer Placeholder 3">
            <a:extLst>
              <a:ext uri="{FF2B5EF4-FFF2-40B4-BE49-F238E27FC236}">
                <a16:creationId xmlns:a16="http://schemas.microsoft.com/office/drawing/2014/main" id="{F0BFDCAD-4133-8D48-BFF6-F463B07701D2}"/>
              </a:ext>
            </a:extLst>
          </p:cNvPr>
          <p:cNvSpPr>
            <a:spLocks noGrp="1"/>
          </p:cNvSpPr>
          <p:nvPr>
            <p:ph type="ftr" sz="quarter" idx="11"/>
          </p:nvPr>
        </p:nvSpPr>
        <p:spPr>
          <a:xfrm>
            <a:off x="371474" y="6356350"/>
            <a:ext cx="4992613" cy="6730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3918377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56EFD-F917-954A-A57C-F63445F0FA9B}"/>
              </a:ext>
            </a:extLst>
          </p:cNvPr>
          <p:cNvSpPr>
            <a:spLocks noGrp="1"/>
          </p:cNvSpPr>
          <p:nvPr>
            <p:ph type="title"/>
          </p:nvPr>
        </p:nvSpPr>
        <p:spPr/>
        <p:txBody>
          <a:bodyPr/>
          <a:lstStyle/>
          <a:p>
            <a:r>
              <a:rPr lang="en-US" dirty="0"/>
              <a:t>Operating Modes</a:t>
            </a:r>
          </a:p>
        </p:txBody>
      </p:sp>
      <p:sp>
        <p:nvSpPr>
          <p:cNvPr id="3" name="Content Placeholder 2">
            <a:extLst>
              <a:ext uri="{FF2B5EF4-FFF2-40B4-BE49-F238E27FC236}">
                <a16:creationId xmlns:a16="http://schemas.microsoft.com/office/drawing/2014/main" id="{7A884E79-4314-A344-9DEB-3B2594117764}"/>
              </a:ext>
            </a:extLst>
          </p:cNvPr>
          <p:cNvSpPr>
            <a:spLocks noGrp="1"/>
          </p:cNvSpPr>
          <p:nvPr>
            <p:ph idx="1"/>
          </p:nvPr>
        </p:nvSpPr>
        <p:spPr>
          <a:xfrm>
            <a:off x="784201" y="1719883"/>
            <a:ext cx="7980363" cy="5088929"/>
          </a:xfrm>
        </p:spPr>
        <p:txBody>
          <a:bodyPr>
            <a:noAutofit/>
          </a:bodyPr>
          <a:lstStyle/>
          <a:p>
            <a:pPr>
              <a:spcBef>
                <a:spcPts val="1800"/>
              </a:spcBef>
            </a:pPr>
            <a:r>
              <a:rPr lang="en-US" sz="1600" dirty="0" err="1"/>
              <a:t>MiniSec</a:t>
            </a:r>
            <a:r>
              <a:rPr lang="en-US" sz="1600" dirty="0"/>
              <a:t> has two operating modes: unicast (</a:t>
            </a:r>
            <a:r>
              <a:rPr lang="en-US" sz="1600" dirty="0" err="1"/>
              <a:t>MiniSec</a:t>
            </a:r>
            <a:r>
              <a:rPr lang="en-US" sz="1600" dirty="0"/>
              <a:t>-U) and broadcast (</a:t>
            </a:r>
            <a:r>
              <a:rPr lang="en-US" sz="1600" dirty="0" err="1"/>
              <a:t>MiniSec</a:t>
            </a:r>
            <a:r>
              <a:rPr lang="en-US" sz="1600" dirty="0"/>
              <a:t>-B)</a:t>
            </a:r>
          </a:p>
          <a:p>
            <a:pPr>
              <a:spcBef>
                <a:spcPts val="1800"/>
              </a:spcBef>
            </a:pPr>
            <a:r>
              <a:rPr lang="en-US" sz="1600" dirty="0"/>
              <a:t>Both schemes use OCB with a counter that is input along with the plaintext into the encryption algorithm</a:t>
            </a:r>
          </a:p>
          <a:p>
            <a:pPr>
              <a:spcBef>
                <a:spcPts val="1800"/>
              </a:spcBef>
            </a:pPr>
            <a:r>
              <a:rPr lang="en-US" sz="1600" dirty="0"/>
              <a:t>The least significant bits of the counter are also sent as plaintext to enable synchronization</a:t>
            </a:r>
          </a:p>
          <a:p>
            <a:pPr>
              <a:spcBef>
                <a:spcPts val="1800"/>
              </a:spcBef>
            </a:pPr>
            <a:r>
              <a:rPr lang="en-US" sz="1600" dirty="0"/>
              <a:t>For both modes, data are transmitted in packets</a:t>
            </a:r>
          </a:p>
          <a:p>
            <a:pPr>
              <a:spcBef>
                <a:spcPts val="1800"/>
              </a:spcBef>
            </a:pPr>
            <a:r>
              <a:rPr lang="en-US" sz="1600" dirty="0"/>
              <a:t>Each packet includes the encrypted data block, the OCB authentication tag, and the </a:t>
            </a:r>
            <a:r>
              <a:rPr lang="en-US" sz="1600" dirty="0" err="1"/>
              <a:t>MiniSec</a:t>
            </a:r>
            <a:r>
              <a:rPr lang="en-US" sz="1600" dirty="0"/>
              <a:t> counter</a:t>
            </a:r>
          </a:p>
          <a:p>
            <a:pPr>
              <a:spcBef>
                <a:spcPts val="1800"/>
              </a:spcBef>
            </a:pPr>
            <a:r>
              <a:rPr lang="en-US" sz="1600" dirty="0" err="1"/>
              <a:t>MiniSec</a:t>
            </a:r>
            <a:r>
              <a:rPr lang="en-US" sz="1600" dirty="0"/>
              <a:t>-U employs synchronized counters, which require the receiver to keep a local counter for each sender</a:t>
            </a:r>
          </a:p>
          <a:p>
            <a:pPr>
              <a:spcBef>
                <a:spcPts val="1800"/>
              </a:spcBef>
            </a:pPr>
            <a:r>
              <a:rPr lang="en-US" sz="1600" dirty="0"/>
              <a:t>Once a receiver observes a counter value, it rejects packets with an equal or smaller counter value; therefore, an attacker cannot replay any packet that the receiver has previously received</a:t>
            </a:r>
          </a:p>
        </p:txBody>
      </p:sp>
      <p:sp>
        <p:nvSpPr>
          <p:cNvPr id="4" name="Footer Placeholder 3">
            <a:extLst>
              <a:ext uri="{FF2B5EF4-FFF2-40B4-BE49-F238E27FC236}">
                <a16:creationId xmlns:a16="http://schemas.microsoft.com/office/drawing/2014/main" id="{DC5A0317-72C7-6B48-9BBE-017ECE319FD1}"/>
              </a:ext>
            </a:extLst>
          </p:cNvPr>
          <p:cNvSpPr>
            <a:spLocks noGrp="1"/>
          </p:cNvSpPr>
          <p:nvPr>
            <p:ph type="ftr" sz="quarter" idx="11"/>
          </p:nvPr>
        </p:nvSpPr>
        <p:spPr>
          <a:xfrm>
            <a:off x="371474" y="6356350"/>
            <a:ext cx="6000725" cy="461962"/>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304313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D50BC-DDD1-B842-9F3F-A822DF24E4FE}"/>
              </a:ext>
            </a:extLst>
          </p:cNvPr>
          <p:cNvSpPr>
            <a:spLocks noGrp="1"/>
          </p:cNvSpPr>
          <p:nvPr>
            <p:ph type="title"/>
          </p:nvPr>
        </p:nvSpPr>
        <p:spPr/>
        <p:txBody>
          <a:bodyPr/>
          <a:lstStyle/>
          <a:p>
            <a:r>
              <a:rPr lang="en-US" dirty="0"/>
              <a:t>The Internet of Things</a:t>
            </a:r>
          </a:p>
        </p:txBody>
      </p:sp>
      <p:sp>
        <p:nvSpPr>
          <p:cNvPr id="3" name="Content Placeholder 2">
            <a:extLst>
              <a:ext uri="{FF2B5EF4-FFF2-40B4-BE49-F238E27FC236}">
                <a16:creationId xmlns:a16="http://schemas.microsoft.com/office/drawing/2014/main" id="{BF48F12D-E07F-9F4A-86D9-4D9365976994}"/>
              </a:ext>
            </a:extLst>
          </p:cNvPr>
          <p:cNvSpPr>
            <a:spLocks noGrp="1"/>
          </p:cNvSpPr>
          <p:nvPr>
            <p:ph idx="1"/>
          </p:nvPr>
        </p:nvSpPr>
        <p:spPr>
          <a:xfrm>
            <a:off x="792163" y="1762125"/>
            <a:ext cx="7570787" cy="4594225"/>
          </a:xfrm>
        </p:spPr>
        <p:txBody>
          <a:bodyPr>
            <a:normAutofit fontScale="77500" lnSpcReduction="20000"/>
          </a:bodyPr>
          <a:lstStyle/>
          <a:p>
            <a:r>
              <a:rPr lang="en-US" dirty="0"/>
              <a:t>The </a:t>
            </a:r>
            <a:r>
              <a:rPr lang="en-US" i="1" dirty="0"/>
              <a:t>Internet of Things (IoT) </a:t>
            </a:r>
            <a:r>
              <a:rPr lang="en-US" dirty="0"/>
              <a:t>is a term that refers to the expanding interconnection of smart devices</a:t>
            </a:r>
          </a:p>
          <a:p>
            <a:r>
              <a:rPr lang="en-US" dirty="0"/>
              <a:t>A dominant theme is the embedding of short-range mobile transceivers into a wide array of gadgets and everyday items, enabling new forms of communication between people and things, and between things themselves</a:t>
            </a:r>
          </a:p>
          <a:p>
            <a:r>
              <a:rPr lang="en-US" dirty="0"/>
              <a:t>The Internet now supports the interconnection of billions of industrial and personal objects, usually through cloud systems</a:t>
            </a:r>
          </a:p>
          <a:p>
            <a:r>
              <a:rPr lang="en-US" dirty="0"/>
              <a:t>The objects deliver sensor information, act on their environment, and in some cases modify themselves, to create overall management of a larger system</a:t>
            </a:r>
          </a:p>
        </p:txBody>
      </p:sp>
      <p:sp>
        <p:nvSpPr>
          <p:cNvPr id="4" name="Footer Placeholder 3">
            <a:extLst>
              <a:ext uri="{FF2B5EF4-FFF2-40B4-BE49-F238E27FC236}">
                <a16:creationId xmlns:a16="http://schemas.microsoft.com/office/drawing/2014/main" id="{62B95BAA-5B75-9144-B763-D1416D946195}"/>
              </a:ext>
            </a:extLst>
          </p:cNvPr>
          <p:cNvSpPr>
            <a:spLocks noGrp="1"/>
          </p:cNvSpPr>
          <p:nvPr>
            <p:ph type="ftr" sz="quarter" idx="11"/>
          </p:nvPr>
        </p:nvSpPr>
        <p:spPr>
          <a:xfrm>
            <a:off x="371474" y="6356350"/>
            <a:ext cx="6792813" cy="5016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14069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79EE-73C3-DB4D-ADF0-EE444FE95FEC}"/>
              </a:ext>
            </a:extLst>
          </p:cNvPr>
          <p:cNvSpPr>
            <a:spLocks noGrp="1"/>
          </p:cNvSpPr>
          <p:nvPr>
            <p:ph type="title"/>
          </p:nvPr>
        </p:nvSpPr>
        <p:spPr/>
        <p:txBody>
          <a:bodyPr/>
          <a:lstStyle/>
          <a:p>
            <a:r>
              <a:rPr lang="en-US" dirty="0"/>
              <a:t>Operating Modes</a:t>
            </a:r>
          </a:p>
        </p:txBody>
      </p:sp>
      <p:sp>
        <p:nvSpPr>
          <p:cNvPr id="3" name="Content Placeholder 2">
            <a:extLst>
              <a:ext uri="{FF2B5EF4-FFF2-40B4-BE49-F238E27FC236}">
                <a16:creationId xmlns:a16="http://schemas.microsoft.com/office/drawing/2014/main" id="{0F28C70F-0A2F-AD4A-AB40-C221B98A5F3A}"/>
              </a:ext>
            </a:extLst>
          </p:cNvPr>
          <p:cNvSpPr>
            <a:spLocks noGrp="1"/>
          </p:cNvSpPr>
          <p:nvPr>
            <p:ph idx="1"/>
          </p:nvPr>
        </p:nvSpPr>
        <p:spPr>
          <a:xfrm>
            <a:off x="792163" y="1762125"/>
            <a:ext cx="7570787" cy="4763219"/>
          </a:xfrm>
        </p:spPr>
        <p:txBody>
          <a:bodyPr>
            <a:normAutofit fontScale="62500" lnSpcReduction="20000"/>
          </a:bodyPr>
          <a:lstStyle/>
          <a:p>
            <a:r>
              <a:rPr lang="en-US" dirty="0" err="1"/>
              <a:t>MiniSec</a:t>
            </a:r>
            <a:r>
              <a:rPr lang="en-US" dirty="0"/>
              <a:t>-U cannot be directly used to secure broadcast communication</a:t>
            </a:r>
          </a:p>
          <a:p>
            <a:pPr lvl="2"/>
            <a:r>
              <a:rPr lang="en-US" dirty="0"/>
              <a:t>It would be too expensive to run the counter resynchronization protocol among many receivers</a:t>
            </a:r>
          </a:p>
          <a:p>
            <a:pPr lvl="2"/>
            <a:r>
              <a:rPr lang="en-US" dirty="0"/>
              <a:t>If a node were to simultaneously receive packets from a large group of sending nodes, it would need to maintain a counter for each sender, resulting in high memory overhead</a:t>
            </a:r>
          </a:p>
          <a:p>
            <a:r>
              <a:rPr lang="en-US" dirty="0"/>
              <a:t>Instead, it uses two mechanisms, a timing-based approach and a bloom-filter approach, that defend against replay attacks</a:t>
            </a:r>
          </a:p>
          <a:p>
            <a:r>
              <a:rPr lang="en-US" dirty="0"/>
              <a:t>The timing approach is augmented with a bloom-filter approach in order to prevent replay attacks inside the current epoch</a:t>
            </a:r>
          </a:p>
          <a:p>
            <a:r>
              <a:rPr lang="en-US" dirty="0"/>
              <a:t>Every time that a node receives a message, it checks if it belongs to its bloom filter</a:t>
            </a:r>
          </a:p>
          <a:p>
            <a:r>
              <a:rPr lang="en-US" dirty="0"/>
              <a:t>If the message is not replayed, it is stored in the bloom filter; else, the node drops it</a:t>
            </a:r>
          </a:p>
          <a:p>
            <a:endParaRPr lang="en-US" dirty="0"/>
          </a:p>
        </p:txBody>
      </p:sp>
      <p:sp>
        <p:nvSpPr>
          <p:cNvPr id="4" name="Footer Placeholder 3">
            <a:extLst>
              <a:ext uri="{FF2B5EF4-FFF2-40B4-BE49-F238E27FC236}">
                <a16:creationId xmlns:a16="http://schemas.microsoft.com/office/drawing/2014/main" id="{ECB45808-E0CF-FF44-A953-DA48E69A94ED}"/>
              </a:ext>
            </a:extLst>
          </p:cNvPr>
          <p:cNvSpPr>
            <a:spLocks noGrp="1"/>
          </p:cNvSpPr>
          <p:nvPr>
            <p:ph type="ftr" sz="quarter" idx="11"/>
          </p:nvPr>
        </p:nvSpPr>
        <p:spPr>
          <a:xfrm>
            <a:off x="371474" y="6356350"/>
            <a:ext cx="5280645" cy="6730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1881142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2E06579-C7C2-C747-8336-8722AD1C3961}"/>
              </a:ext>
            </a:extLst>
          </p:cNvPr>
          <p:cNvSpPr>
            <a:spLocks noGrp="1"/>
          </p:cNvSpPr>
          <p:nvPr>
            <p:ph type="ftr" sz="quarter" idx="11"/>
          </p:nvPr>
        </p:nvSpPr>
        <p:spPr>
          <a:xfrm>
            <a:off x="371474" y="6356350"/>
            <a:ext cx="5712693" cy="501650"/>
          </a:xfrm>
        </p:spPr>
        <p:txBody>
          <a:bodyPr/>
          <a:lstStyle/>
          <a:p>
            <a:pPr>
              <a:defRPr/>
            </a:pPr>
            <a:r>
              <a:rPr lang="en-US"/>
              <a:t>© 2020 Pearson Education, Inc., Hoboken, NJ. All rights reserved.        </a:t>
            </a:r>
            <a:endParaRPr lang="en-US" dirty="0"/>
          </a:p>
        </p:txBody>
      </p:sp>
      <p:pic>
        <p:nvPicPr>
          <p:cNvPr id="6" name="Picture 5">
            <a:extLst>
              <a:ext uri="{FF2B5EF4-FFF2-40B4-BE49-F238E27FC236}">
                <a16:creationId xmlns:a16="http://schemas.microsoft.com/office/drawing/2014/main" id="{4B6991F9-35FD-9843-A2A1-FBFF5E9E73E0}"/>
              </a:ext>
            </a:extLst>
          </p:cNvPr>
          <p:cNvPicPr>
            <a:picLocks noChangeAspect="1"/>
          </p:cNvPicPr>
          <p:nvPr/>
        </p:nvPicPr>
        <p:blipFill>
          <a:blip r:embed="rId3"/>
          <a:stretch>
            <a:fillRect/>
          </a:stretch>
        </p:blipFill>
        <p:spPr>
          <a:xfrm>
            <a:off x="1922318" y="0"/>
            <a:ext cx="5299364" cy="6858000"/>
          </a:xfrm>
          <a:prstGeom prst="rect">
            <a:avLst/>
          </a:prstGeom>
        </p:spPr>
      </p:pic>
    </p:spTree>
    <p:extLst>
      <p:ext uri="{BB962C8B-B14F-4D97-AF65-F5344CB8AC3E}">
        <p14:creationId xmlns:p14="http://schemas.microsoft.com/office/powerpoint/2010/main" val="4149687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807E7EA-19CA-3545-9620-861AB10E42D8}"/>
              </a:ext>
            </a:extLst>
          </p:cNvPr>
          <p:cNvSpPr>
            <a:spLocks noGrp="1"/>
          </p:cNvSpPr>
          <p:nvPr>
            <p:ph type="ftr" sz="quarter" idx="11"/>
          </p:nvPr>
        </p:nvSpPr>
        <p:spPr>
          <a:xfrm>
            <a:off x="371474" y="6356350"/>
            <a:ext cx="6864821" cy="501650"/>
          </a:xfrm>
        </p:spPr>
        <p:txBody>
          <a:bodyPr/>
          <a:lstStyle/>
          <a:p>
            <a:pPr>
              <a:defRPr/>
            </a:pPr>
            <a:r>
              <a:rPr lang="en-US"/>
              <a:t>© 2020 Pearson Education, Inc., Hoboken, NJ. All rights reserved.        </a:t>
            </a:r>
            <a:endParaRPr lang="en-US" dirty="0"/>
          </a:p>
        </p:txBody>
      </p:sp>
      <p:pic>
        <p:nvPicPr>
          <p:cNvPr id="6" name="Picture 5">
            <a:extLst>
              <a:ext uri="{FF2B5EF4-FFF2-40B4-BE49-F238E27FC236}">
                <a16:creationId xmlns:a16="http://schemas.microsoft.com/office/drawing/2014/main" id="{06E110B6-BC65-3C43-836F-0D4BA9D8A48E}"/>
              </a:ext>
            </a:extLst>
          </p:cNvPr>
          <p:cNvPicPr>
            <a:picLocks noChangeAspect="1"/>
          </p:cNvPicPr>
          <p:nvPr/>
        </p:nvPicPr>
        <p:blipFill rotWithShape="1">
          <a:blip r:embed="rId3"/>
          <a:srcRect t="5901" b="47900"/>
          <a:stretch/>
        </p:blipFill>
        <p:spPr>
          <a:xfrm>
            <a:off x="-486484" y="404664"/>
            <a:ext cx="10357848" cy="6192688"/>
          </a:xfrm>
          <a:prstGeom prst="rect">
            <a:avLst/>
          </a:prstGeom>
        </p:spPr>
      </p:pic>
    </p:spTree>
    <p:extLst>
      <p:ext uri="{BB962C8B-B14F-4D97-AF65-F5344CB8AC3E}">
        <p14:creationId xmlns:p14="http://schemas.microsoft.com/office/powerpoint/2010/main" val="21696801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dirty="0"/>
              <a:t>Summary</a:t>
            </a:r>
            <a:endParaRPr lang="en-AU" dirty="0"/>
          </a:p>
        </p:txBody>
      </p:sp>
      <p:sp>
        <p:nvSpPr>
          <p:cNvPr id="56323" name="Rectangle 3"/>
          <p:cNvSpPr>
            <a:spLocks noGrp="1" noChangeArrowheads="1"/>
          </p:cNvSpPr>
          <p:nvPr>
            <p:ph sz="half" idx="1"/>
          </p:nvPr>
        </p:nvSpPr>
        <p:spPr>
          <a:xfrm>
            <a:off x="244475" y="1808820"/>
            <a:ext cx="3426341" cy="5145360"/>
          </a:xfrm>
        </p:spPr>
        <p:txBody>
          <a:bodyPr>
            <a:normAutofit/>
          </a:bodyPr>
          <a:lstStyle/>
          <a:p>
            <a:r>
              <a:rPr lang="en-US" dirty="0"/>
              <a:t>Explain the scope of the Internet of Things</a:t>
            </a:r>
          </a:p>
          <a:p>
            <a:r>
              <a:rPr lang="en-US" dirty="0"/>
              <a:t>List and discuss the five principal components of       IoT-enabled things</a:t>
            </a:r>
          </a:p>
          <a:p>
            <a:r>
              <a:rPr lang="en-US" dirty="0"/>
              <a:t>Understand the relationship between cloud computing and IoT</a:t>
            </a:r>
            <a:br>
              <a:rPr lang="en-US" dirty="0"/>
            </a:br>
            <a:endParaRPr lang="en-US" sz="2000" dirty="0"/>
          </a:p>
          <a:p>
            <a:endParaRPr lang="en-US" sz="2000" dirty="0">
              <a:effectLst/>
            </a:endParaRPr>
          </a:p>
        </p:txBody>
      </p:sp>
      <p:sp>
        <p:nvSpPr>
          <p:cNvPr id="56324" name="Content Placeholder 11"/>
          <p:cNvSpPr>
            <a:spLocks noGrp="1"/>
          </p:cNvSpPr>
          <p:nvPr>
            <p:ph sz="half" idx="2"/>
          </p:nvPr>
        </p:nvSpPr>
        <p:spPr>
          <a:xfrm>
            <a:off x="5614747" y="1905000"/>
            <a:ext cx="3284778" cy="4953000"/>
          </a:xfrm>
        </p:spPr>
        <p:txBody>
          <a:bodyPr>
            <a:normAutofit/>
          </a:bodyPr>
          <a:lstStyle/>
          <a:p>
            <a:r>
              <a:rPr lang="en-US" dirty="0"/>
              <a:t>Define the patching vulnerability</a:t>
            </a:r>
          </a:p>
          <a:p>
            <a:r>
              <a:rPr lang="en-US" dirty="0"/>
              <a:t>Explain the IoT Security Framework</a:t>
            </a:r>
          </a:p>
          <a:p>
            <a:r>
              <a:rPr lang="en-US" dirty="0"/>
              <a:t>Understand the </a:t>
            </a:r>
            <a:r>
              <a:rPr lang="en-US" dirty="0" err="1"/>
              <a:t>MiniSec</a:t>
            </a:r>
            <a:r>
              <a:rPr lang="en-US" dirty="0"/>
              <a:t> security feature for wireless sensor networks</a:t>
            </a:r>
            <a:endParaRPr lang="en-US" sz="2000" dirty="0"/>
          </a:p>
          <a:p>
            <a:endParaRPr lang="en-US" sz="2000" dirty="0">
              <a:effectLst/>
            </a:endParaRPr>
          </a:p>
        </p:txBody>
      </p:sp>
      <p:pic>
        <p:nvPicPr>
          <p:cNvPr id="9" name="Picture Placeholder 4" descr="crypto.jpg"/>
          <p:cNvPicPr>
            <a:picLocks noChangeAspect="1"/>
          </p:cNvPicPr>
          <p:nvPr/>
        </p:nvPicPr>
        <p:blipFill>
          <a:blip r:embed="rId3">
            <a:alphaModFix/>
            <a:lum bright="28000"/>
          </a:blip>
          <a:srcRect l="-16674" t="-1111" r="-18211" b="44444"/>
          <a:stretch>
            <a:fillRect/>
          </a:stretch>
        </p:blipFill>
        <p:spPr bwMode="auto">
          <a:xfrm>
            <a:off x="3505200" y="32004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TextBox 5"/>
          <p:cNvSpPr txBox="1"/>
          <p:nvPr/>
        </p:nvSpPr>
        <p:spPr>
          <a:xfrm>
            <a:off x="6184900" y="1905000"/>
            <a:ext cx="184666" cy="369332"/>
          </a:xfrm>
          <a:prstGeom prst="rect">
            <a:avLst/>
          </a:prstGeom>
          <a:noFill/>
        </p:spPr>
        <p:txBody>
          <a:bodyPr wrap="none" rtlCol="0">
            <a:spAutoFit/>
          </a:bodyPr>
          <a:lstStyle/>
          <a:p>
            <a:endParaRPr lang="en-US" dirty="0"/>
          </a:p>
        </p:txBody>
      </p:sp>
      <p:sp>
        <p:nvSpPr>
          <p:cNvPr id="7" name="Footer Placeholder 6"/>
          <p:cNvSpPr>
            <a:spLocks noGrp="1"/>
          </p:cNvSpPr>
          <p:nvPr>
            <p:ph type="ftr" sz="quarter" idx="11"/>
          </p:nvPr>
        </p:nvSpPr>
        <p:spPr>
          <a:xfrm>
            <a:off x="0" y="6492875"/>
            <a:ext cx="82296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8C-5988-9B46-A1DF-5BA2C58725E0}"/>
              </a:ext>
            </a:extLst>
          </p:cNvPr>
          <p:cNvSpPr>
            <a:spLocks noGrp="1"/>
          </p:cNvSpPr>
          <p:nvPr>
            <p:ph type="title"/>
          </p:nvPr>
        </p:nvSpPr>
        <p:spPr/>
        <p:txBody>
          <a:bodyPr/>
          <a:lstStyle/>
          <a:p>
            <a:r>
              <a:rPr lang="en-US" dirty="0"/>
              <a:t>IoT</a:t>
            </a:r>
          </a:p>
        </p:txBody>
      </p:sp>
      <p:sp>
        <p:nvSpPr>
          <p:cNvPr id="3" name="Content Placeholder 2">
            <a:extLst>
              <a:ext uri="{FF2B5EF4-FFF2-40B4-BE49-F238E27FC236}">
                <a16:creationId xmlns:a16="http://schemas.microsoft.com/office/drawing/2014/main" id="{1A457BDC-7164-9E43-8867-D8A3B86FD38E}"/>
              </a:ext>
            </a:extLst>
          </p:cNvPr>
          <p:cNvSpPr>
            <a:spLocks noGrp="1"/>
          </p:cNvSpPr>
          <p:nvPr>
            <p:ph idx="1"/>
          </p:nvPr>
        </p:nvSpPr>
        <p:spPr>
          <a:xfrm>
            <a:off x="792163" y="1762125"/>
            <a:ext cx="7570787" cy="4594225"/>
          </a:xfrm>
        </p:spPr>
        <p:txBody>
          <a:bodyPr>
            <a:normAutofit fontScale="85000" lnSpcReduction="20000"/>
          </a:bodyPr>
          <a:lstStyle/>
          <a:p>
            <a:r>
              <a:rPr lang="en-US" dirty="0"/>
              <a:t>The IoT is primarily driven by deeply embedded devices</a:t>
            </a:r>
          </a:p>
          <a:p>
            <a:r>
              <a:rPr lang="en-US" dirty="0"/>
              <a:t>These devices are low-bandwidth, low-repetition data capture and low-bandwidth data-usage appliances that communicate with each other and provide data via user interfaces</a:t>
            </a:r>
          </a:p>
          <a:p>
            <a:r>
              <a:rPr lang="en-US" dirty="0"/>
              <a:t>Embedded appliances, such as high-resolution video security cameras, video VoIP phones, and a handful of others, require high-bandwidth streaming capabilities</a:t>
            </a:r>
          </a:p>
          <a:p>
            <a:r>
              <a:rPr lang="en-US" dirty="0"/>
              <a:t>Countless products simply require packets of data to be intermittently delivered</a:t>
            </a:r>
          </a:p>
          <a:p>
            <a:endParaRPr lang="en-US" dirty="0"/>
          </a:p>
        </p:txBody>
      </p:sp>
      <p:sp>
        <p:nvSpPr>
          <p:cNvPr id="4" name="Footer Placeholder 3">
            <a:extLst>
              <a:ext uri="{FF2B5EF4-FFF2-40B4-BE49-F238E27FC236}">
                <a16:creationId xmlns:a16="http://schemas.microsoft.com/office/drawing/2014/main" id="{E3644ABA-1268-6D44-B5FF-F9EF5EFAC409}"/>
              </a:ext>
            </a:extLst>
          </p:cNvPr>
          <p:cNvSpPr>
            <a:spLocks noGrp="1"/>
          </p:cNvSpPr>
          <p:nvPr>
            <p:ph type="ftr" sz="quarter" idx="11"/>
          </p:nvPr>
        </p:nvSpPr>
        <p:spPr>
          <a:xfrm>
            <a:off x="371474" y="6356350"/>
            <a:ext cx="5784701" cy="5016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2380787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8-7083-9F4D-BBA0-DE1D5B7614AC}"/>
              </a:ext>
            </a:extLst>
          </p:cNvPr>
          <p:cNvSpPr>
            <a:spLocks noGrp="1"/>
          </p:cNvSpPr>
          <p:nvPr>
            <p:ph type="title"/>
          </p:nvPr>
        </p:nvSpPr>
        <p:spPr/>
        <p:txBody>
          <a:bodyPr/>
          <a:lstStyle/>
          <a:p>
            <a:r>
              <a:rPr lang="en-US" dirty="0"/>
              <a:t>Evolution </a:t>
            </a:r>
          </a:p>
        </p:txBody>
      </p:sp>
      <p:sp>
        <p:nvSpPr>
          <p:cNvPr id="3" name="Content Placeholder 2">
            <a:extLst>
              <a:ext uri="{FF2B5EF4-FFF2-40B4-BE49-F238E27FC236}">
                <a16:creationId xmlns:a16="http://schemas.microsoft.com/office/drawing/2014/main" id="{0B5E5A13-609D-8A4C-8019-3814E238ED18}"/>
              </a:ext>
            </a:extLst>
          </p:cNvPr>
          <p:cNvSpPr>
            <a:spLocks noGrp="1"/>
          </p:cNvSpPr>
          <p:nvPr>
            <p:ph idx="1"/>
          </p:nvPr>
        </p:nvSpPr>
        <p:spPr>
          <a:xfrm>
            <a:off x="792163" y="1762125"/>
            <a:ext cx="7570787" cy="4594225"/>
          </a:xfrm>
        </p:spPr>
        <p:txBody>
          <a:bodyPr>
            <a:normAutofit fontScale="62500" lnSpcReduction="20000"/>
          </a:bodyPr>
          <a:lstStyle/>
          <a:p>
            <a:pPr>
              <a:spcAft>
                <a:spcPts val="600"/>
              </a:spcAft>
            </a:pPr>
            <a:r>
              <a:rPr lang="en-US" dirty="0"/>
              <a:t>The Internet has gone through roughly four generations of deployment culminating in the IoT: </a:t>
            </a:r>
          </a:p>
          <a:p>
            <a:pPr marL="1143000" lvl="2" indent="-457200">
              <a:spcBef>
                <a:spcPts val="1200"/>
              </a:spcBef>
              <a:buFont typeface="+mj-lt"/>
              <a:buAutoNum type="arabicPeriod"/>
            </a:pPr>
            <a:r>
              <a:rPr lang="en-US" b="1" dirty="0"/>
              <a:t>Information technology (IT): </a:t>
            </a:r>
            <a:r>
              <a:rPr lang="en-US" dirty="0"/>
              <a:t>PCs, servers, routers, firewalls, and so on, bought as IT devices by enterprise IT people, primarily using wired connectivity</a:t>
            </a:r>
          </a:p>
          <a:p>
            <a:pPr marL="1143000" lvl="2" indent="-457200">
              <a:spcBef>
                <a:spcPts val="1200"/>
              </a:spcBef>
              <a:buFont typeface="+mj-lt"/>
              <a:buAutoNum type="arabicPeriod"/>
            </a:pPr>
            <a:r>
              <a:rPr lang="en-US" b="1" dirty="0"/>
              <a:t>Operational technology (OT): </a:t>
            </a:r>
            <a:r>
              <a:rPr lang="en-US" dirty="0"/>
              <a:t>Machines/appliances with embedded IT built by non-IT companies, such as medical machinery, SCADA (supervisory control and data acquisition), process control, and kiosks, bought as appliances by enterprise OT people and primarily using wired connectivity</a:t>
            </a:r>
          </a:p>
          <a:p>
            <a:pPr marL="1143000" lvl="2" indent="-457200">
              <a:spcBef>
                <a:spcPts val="1200"/>
              </a:spcBef>
              <a:buFont typeface="+mj-lt"/>
              <a:buAutoNum type="arabicPeriod"/>
            </a:pPr>
            <a:r>
              <a:rPr lang="en-US" b="1" dirty="0"/>
              <a:t>Personal technology: </a:t>
            </a:r>
            <a:r>
              <a:rPr lang="en-US" dirty="0"/>
              <a:t>Smartphones, tablets, and eBook readers bought as IT devices by consumers (employees) exclusively using wireless connectivity and often multiple forms of wireless connectivity</a:t>
            </a:r>
          </a:p>
          <a:p>
            <a:pPr marL="1143000" lvl="2" indent="-457200">
              <a:spcBef>
                <a:spcPts val="1200"/>
              </a:spcBef>
              <a:buFont typeface="+mj-lt"/>
              <a:buAutoNum type="arabicPeriod"/>
            </a:pPr>
            <a:r>
              <a:rPr lang="en-US" b="1" dirty="0"/>
              <a:t>Sensor/actuator technology: </a:t>
            </a:r>
            <a:r>
              <a:rPr lang="en-US" dirty="0"/>
              <a:t>Single-purpose devices bought by consumers, IT, and OT people exclusively using wireless connectivity, generally of a single form, as part of larger systems</a:t>
            </a:r>
          </a:p>
          <a:p>
            <a:r>
              <a:rPr lang="en-US" dirty="0"/>
              <a:t>It is the fourth generation that is usually thought of as the IoT, and which is marked by the use of billions of embedded devices</a:t>
            </a:r>
          </a:p>
          <a:p>
            <a:endParaRPr lang="en-US" dirty="0"/>
          </a:p>
        </p:txBody>
      </p:sp>
      <p:sp>
        <p:nvSpPr>
          <p:cNvPr id="4" name="Footer Placeholder 3">
            <a:extLst>
              <a:ext uri="{FF2B5EF4-FFF2-40B4-BE49-F238E27FC236}">
                <a16:creationId xmlns:a16="http://schemas.microsoft.com/office/drawing/2014/main" id="{3D9017C7-59FA-9944-B05A-435BD4927F5A}"/>
              </a:ext>
            </a:extLst>
          </p:cNvPr>
          <p:cNvSpPr>
            <a:spLocks noGrp="1"/>
          </p:cNvSpPr>
          <p:nvPr>
            <p:ph type="ftr" sz="quarter" idx="11"/>
          </p:nvPr>
        </p:nvSpPr>
        <p:spPr>
          <a:xfrm>
            <a:off x="371474" y="6356350"/>
            <a:ext cx="6216749" cy="5016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3744736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F615230-771D-4540-94F8-995B244ED41B}"/>
              </a:ext>
            </a:extLst>
          </p:cNvPr>
          <p:cNvSpPr>
            <a:spLocks noGrp="1"/>
          </p:cNvSpPr>
          <p:nvPr>
            <p:ph type="ftr" sz="quarter" idx="11"/>
          </p:nvPr>
        </p:nvSpPr>
        <p:spPr>
          <a:xfrm>
            <a:off x="371474" y="6356350"/>
            <a:ext cx="5928717" cy="501650"/>
          </a:xfrm>
        </p:spPr>
        <p:txBody>
          <a:bodyPr/>
          <a:lstStyle/>
          <a:p>
            <a:pPr>
              <a:defRPr/>
            </a:pPr>
            <a:r>
              <a:rPr lang="en-US"/>
              <a:t>© 2020 Pearson Education, Inc., Hoboken, NJ. All rights reserved.        </a:t>
            </a:r>
            <a:endParaRPr lang="en-US" dirty="0"/>
          </a:p>
        </p:txBody>
      </p:sp>
      <p:sp>
        <p:nvSpPr>
          <p:cNvPr id="7" name="TextBox 6">
            <a:extLst>
              <a:ext uri="{FF2B5EF4-FFF2-40B4-BE49-F238E27FC236}">
                <a16:creationId xmlns:a16="http://schemas.microsoft.com/office/drawing/2014/main" id="{4CEB14B6-51A8-144B-99EB-D57E43461AAA}"/>
              </a:ext>
            </a:extLst>
          </p:cNvPr>
          <p:cNvSpPr txBox="1"/>
          <p:nvPr/>
        </p:nvSpPr>
        <p:spPr>
          <a:xfrm>
            <a:off x="8667750" y="4610100"/>
            <a:ext cx="184731" cy="369332"/>
          </a:xfrm>
          <a:prstGeom prst="rect">
            <a:avLst/>
          </a:prstGeom>
          <a:noFill/>
        </p:spPr>
        <p:txBody>
          <a:bodyPr wrap="none" rtlCol="0">
            <a:spAutoFit/>
          </a:bodyPr>
          <a:lstStyle/>
          <a:p>
            <a:endParaRPr lang="en-US" dirty="0"/>
          </a:p>
        </p:txBody>
      </p:sp>
      <p:pic>
        <p:nvPicPr>
          <p:cNvPr id="3" name="Picture 2">
            <a:extLst>
              <a:ext uri="{FF2B5EF4-FFF2-40B4-BE49-F238E27FC236}">
                <a16:creationId xmlns:a16="http://schemas.microsoft.com/office/drawing/2014/main" id="{46F72EB2-506E-9445-9A4A-88DD5D9A3E7E}"/>
              </a:ext>
            </a:extLst>
          </p:cNvPr>
          <p:cNvPicPr>
            <a:picLocks noChangeAspect="1"/>
          </p:cNvPicPr>
          <p:nvPr/>
        </p:nvPicPr>
        <p:blipFill rotWithShape="1">
          <a:blip r:embed="rId3"/>
          <a:srcRect t="16401" b="22700"/>
          <a:stretch/>
        </p:blipFill>
        <p:spPr>
          <a:xfrm>
            <a:off x="611560" y="188640"/>
            <a:ext cx="7920880" cy="6242498"/>
          </a:xfrm>
          <a:prstGeom prst="rect">
            <a:avLst/>
          </a:prstGeom>
        </p:spPr>
      </p:pic>
    </p:spTree>
    <p:extLst>
      <p:ext uri="{BB962C8B-B14F-4D97-AF65-F5344CB8AC3E}">
        <p14:creationId xmlns:p14="http://schemas.microsoft.com/office/powerpoint/2010/main" val="729721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ACA4D-05E0-B446-BF24-4DE745AB4711}"/>
              </a:ext>
            </a:extLst>
          </p:cNvPr>
          <p:cNvSpPr>
            <a:spLocks noGrp="1"/>
          </p:cNvSpPr>
          <p:nvPr>
            <p:ph type="title"/>
          </p:nvPr>
        </p:nvSpPr>
        <p:spPr/>
        <p:txBody>
          <a:bodyPr/>
          <a:lstStyle/>
          <a:p>
            <a:r>
              <a:rPr lang="en-US" dirty="0"/>
              <a:t>IoT and RFID</a:t>
            </a:r>
          </a:p>
        </p:txBody>
      </p:sp>
      <p:sp>
        <p:nvSpPr>
          <p:cNvPr id="3" name="Content Placeholder 2">
            <a:extLst>
              <a:ext uri="{FF2B5EF4-FFF2-40B4-BE49-F238E27FC236}">
                <a16:creationId xmlns:a16="http://schemas.microsoft.com/office/drawing/2014/main" id="{265C922E-8055-9C42-8D1D-F650A697EFC7}"/>
              </a:ext>
            </a:extLst>
          </p:cNvPr>
          <p:cNvSpPr>
            <a:spLocks noGrp="1"/>
          </p:cNvSpPr>
          <p:nvPr>
            <p:ph idx="1"/>
          </p:nvPr>
        </p:nvSpPr>
        <p:spPr>
          <a:xfrm>
            <a:off x="792163" y="1538933"/>
            <a:ext cx="7570787" cy="5339283"/>
          </a:xfrm>
        </p:spPr>
        <p:txBody>
          <a:bodyPr>
            <a:normAutofit fontScale="85000" lnSpcReduction="10000"/>
          </a:bodyPr>
          <a:lstStyle/>
          <a:p>
            <a:r>
              <a:rPr lang="en-US" dirty="0"/>
              <a:t>Radio-Frequency Identification (RFID)</a:t>
            </a:r>
          </a:p>
          <a:p>
            <a:r>
              <a:rPr lang="en-US" dirty="0"/>
              <a:t>RFID technology, which uses radio waves to identify items, is increasingly becoming an enabling technology for IoT</a:t>
            </a:r>
          </a:p>
          <a:p>
            <a:r>
              <a:rPr lang="en-US" dirty="0"/>
              <a:t>The main elements of an RFID system are tags and readers</a:t>
            </a:r>
          </a:p>
          <a:p>
            <a:pPr lvl="2"/>
            <a:r>
              <a:rPr lang="en-US" dirty="0"/>
              <a:t>RFID tags are small programmable devices used for object, animal, and human tracking</a:t>
            </a:r>
          </a:p>
          <a:p>
            <a:pPr lvl="3"/>
            <a:r>
              <a:rPr lang="en-US" sz="2100" dirty="0"/>
              <a:t>They come in a variety of shapes, sizes, functionalities, and costs</a:t>
            </a:r>
          </a:p>
          <a:p>
            <a:pPr lvl="2"/>
            <a:r>
              <a:rPr lang="en-US" dirty="0"/>
              <a:t>RFID readers acquire and sometimes rewrite information stored on RFID tags that come within operating range</a:t>
            </a:r>
          </a:p>
          <a:p>
            <a:pPr lvl="3"/>
            <a:r>
              <a:rPr lang="en-US" sz="2100" dirty="0"/>
              <a:t>Readers are usually connected to a computer system that records and formats the acquired information for further uses</a:t>
            </a:r>
          </a:p>
          <a:p>
            <a:endParaRPr lang="en-US" dirty="0"/>
          </a:p>
        </p:txBody>
      </p:sp>
      <p:sp>
        <p:nvSpPr>
          <p:cNvPr id="4" name="Footer Placeholder 3">
            <a:extLst>
              <a:ext uri="{FF2B5EF4-FFF2-40B4-BE49-F238E27FC236}">
                <a16:creationId xmlns:a16="http://schemas.microsoft.com/office/drawing/2014/main" id="{EC843059-34FE-0C44-96A5-8DE69998D1BB}"/>
              </a:ext>
            </a:extLst>
          </p:cNvPr>
          <p:cNvSpPr>
            <a:spLocks noGrp="1"/>
          </p:cNvSpPr>
          <p:nvPr>
            <p:ph type="ftr" sz="quarter" idx="11"/>
          </p:nvPr>
        </p:nvSpPr>
        <p:spPr>
          <a:xfrm>
            <a:off x="371474" y="6356350"/>
            <a:ext cx="5640685" cy="745058"/>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2927953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5C98224-51DA-E64D-833A-41760AABE7FA}"/>
              </a:ext>
            </a:extLst>
          </p:cNvPr>
          <p:cNvSpPr>
            <a:spLocks noGrp="1"/>
          </p:cNvSpPr>
          <p:nvPr>
            <p:ph type="ftr" sz="quarter" idx="11"/>
          </p:nvPr>
        </p:nvSpPr>
        <p:spPr>
          <a:xfrm>
            <a:off x="371474" y="6356350"/>
            <a:ext cx="5280645" cy="673050"/>
          </a:xfrm>
        </p:spPr>
        <p:txBody>
          <a:bodyPr/>
          <a:lstStyle/>
          <a:p>
            <a:pPr>
              <a:defRPr/>
            </a:pPr>
            <a:r>
              <a:rPr lang="en-US"/>
              <a:t>© 2020 Pearson Education, Inc., Hoboken, NJ. All rights reserved.        </a:t>
            </a:r>
            <a:endParaRPr lang="en-US" dirty="0"/>
          </a:p>
        </p:txBody>
      </p:sp>
      <p:pic>
        <p:nvPicPr>
          <p:cNvPr id="6" name="Picture 5">
            <a:extLst>
              <a:ext uri="{FF2B5EF4-FFF2-40B4-BE49-F238E27FC236}">
                <a16:creationId xmlns:a16="http://schemas.microsoft.com/office/drawing/2014/main" id="{56DD0EC4-5B44-B343-818D-F83807B0A738}"/>
              </a:ext>
            </a:extLst>
          </p:cNvPr>
          <p:cNvPicPr>
            <a:picLocks noChangeAspect="1"/>
          </p:cNvPicPr>
          <p:nvPr/>
        </p:nvPicPr>
        <p:blipFill rotWithShape="1">
          <a:blip r:embed="rId3"/>
          <a:srcRect t="11151" b="9050"/>
          <a:stretch/>
        </p:blipFill>
        <p:spPr>
          <a:xfrm>
            <a:off x="1331640" y="-80324"/>
            <a:ext cx="6918570" cy="7144748"/>
          </a:xfrm>
          <a:prstGeom prst="rect">
            <a:avLst/>
          </a:prstGeom>
        </p:spPr>
      </p:pic>
    </p:spTree>
    <p:extLst>
      <p:ext uri="{BB962C8B-B14F-4D97-AF65-F5344CB8AC3E}">
        <p14:creationId xmlns:p14="http://schemas.microsoft.com/office/powerpoint/2010/main" val="3579940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9B22A-A42C-9041-AD2A-24032EA26F3D}"/>
              </a:ext>
            </a:extLst>
          </p:cNvPr>
          <p:cNvSpPr>
            <a:spLocks noGrp="1"/>
          </p:cNvSpPr>
          <p:nvPr>
            <p:ph type="title"/>
          </p:nvPr>
        </p:nvSpPr>
        <p:spPr/>
        <p:txBody>
          <a:bodyPr/>
          <a:lstStyle/>
          <a:p>
            <a:r>
              <a:rPr lang="en-US" dirty="0"/>
              <a:t>Edge</a:t>
            </a:r>
          </a:p>
        </p:txBody>
      </p:sp>
      <p:sp>
        <p:nvSpPr>
          <p:cNvPr id="3" name="Content Placeholder 2">
            <a:extLst>
              <a:ext uri="{FF2B5EF4-FFF2-40B4-BE49-F238E27FC236}">
                <a16:creationId xmlns:a16="http://schemas.microsoft.com/office/drawing/2014/main" id="{237A1FC9-66EE-A14A-BBDB-B0E534F43157}"/>
              </a:ext>
            </a:extLst>
          </p:cNvPr>
          <p:cNvSpPr>
            <a:spLocks noGrp="1"/>
          </p:cNvSpPr>
          <p:nvPr>
            <p:ph idx="1"/>
          </p:nvPr>
        </p:nvSpPr>
        <p:spPr>
          <a:xfrm>
            <a:off x="792163" y="1762125"/>
            <a:ext cx="7570787" cy="4763219"/>
          </a:xfrm>
        </p:spPr>
        <p:txBody>
          <a:bodyPr>
            <a:normAutofit fontScale="92500"/>
          </a:bodyPr>
          <a:lstStyle/>
          <a:p>
            <a:r>
              <a:rPr lang="en-US" dirty="0"/>
              <a:t>At the </a:t>
            </a:r>
            <a:r>
              <a:rPr lang="en-US" b="1" dirty="0"/>
              <a:t>edge </a:t>
            </a:r>
            <a:r>
              <a:rPr lang="en-US" dirty="0"/>
              <a:t>of a typical enterprise network is a network of IoT-enabled devices, consisting of sensors and perhaps actuators</a:t>
            </a:r>
          </a:p>
          <a:p>
            <a:pPr lvl="2"/>
            <a:r>
              <a:rPr lang="en-US" dirty="0"/>
              <a:t>These devices may communicate with one another</a:t>
            </a:r>
          </a:p>
          <a:p>
            <a:r>
              <a:rPr lang="en-US" dirty="0"/>
              <a:t>A gateway interconnects the IoT-enabled devices with the higher-level communication networks</a:t>
            </a:r>
          </a:p>
          <a:p>
            <a:pPr lvl="2"/>
            <a:r>
              <a:rPr lang="en-US" dirty="0"/>
              <a:t>It performs the necessary translation between the protocols used in the communication networks and those used by devices</a:t>
            </a:r>
          </a:p>
          <a:p>
            <a:pPr lvl="2"/>
            <a:r>
              <a:rPr lang="en-US" dirty="0"/>
              <a:t>It may also perform a basic data aggregation function</a:t>
            </a:r>
          </a:p>
        </p:txBody>
      </p:sp>
      <p:sp>
        <p:nvSpPr>
          <p:cNvPr id="4" name="Footer Placeholder 3">
            <a:extLst>
              <a:ext uri="{FF2B5EF4-FFF2-40B4-BE49-F238E27FC236}">
                <a16:creationId xmlns:a16="http://schemas.microsoft.com/office/drawing/2014/main" id="{FF58E7B0-9F1D-BF44-95A4-A06A6D56090C}"/>
              </a:ext>
            </a:extLst>
          </p:cNvPr>
          <p:cNvSpPr>
            <a:spLocks noGrp="1"/>
          </p:cNvSpPr>
          <p:nvPr>
            <p:ph type="ftr" sz="quarter" idx="11"/>
          </p:nvPr>
        </p:nvSpPr>
        <p:spPr>
          <a:xfrm>
            <a:off x="371474" y="6356350"/>
            <a:ext cx="5136629" cy="6730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2659107940"/>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HD:Users:lpb:admin:consult:Prentice-Hall:Slides:ch01.ppt</Template>
  <TotalTime>13682</TotalTime>
  <Words>8372</Words>
  <Application>Microsoft Macintosh PowerPoint</Application>
  <PresentationFormat>On-screen Show (4:3)</PresentationFormat>
  <Paragraphs>428</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Candara</vt:lpstr>
      <vt:lpstr>Mistral</vt:lpstr>
      <vt:lpstr>Times New Roman</vt:lpstr>
      <vt:lpstr>Wingdings</vt:lpstr>
      <vt:lpstr>Infusion</vt:lpstr>
      <vt:lpstr>Cryptography and Network Security</vt:lpstr>
      <vt:lpstr>Chapter 23</vt:lpstr>
      <vt:lpstr>The Internet of Things</vt:lpstr>
      <vt:lpstr>IoT</vt:lpstr>
      <vt:lpstr>Evolution </vt:lpstr>
      <vt:lpstr>PowerPoint Presentation</vt:lpstr>
      <vt:lpstr>IoT and RFID</vt:lpstr>
      <vt:lpstr>PowerPoint Presentation</vt:lpstr>
      <vt:lpstr>Edge</vt:lpstr>
      <vt:lpstr>Fog </vt:lpstr>
      <vt:lpstr>Fog </vt:lpstr>
      <vt:lpstr>Core </vt:lpstr>
      <vt:lpstr>Cloud</vt:lpstr>
      <vt:lpstr>PowerPoint Presentation</vt:lpstr>
      <vt:lpstr>PowerPoint Presentation</vt:lpstr>
      <vt:lpstr>Development Issues</vt:lpstr>
      <vt:lpstr>IoT Security Objectives</vt:lpstr>
      <vt:lpstr>IoT Security Objectives</vt:lpstr>
      <vt:lpstr>IoT Security Objectives</vt:lpstr>
      <vt:lpstr>Tamper Resistance and Detection</vt:lpstr>
      <vt:lpstr>Tamper Resistance</vt:lpstr>
      <vt:lpstr>Tamper Detection</vt:lpstr>
      <vt:lpstr>Security Requirements </vt:lpstr>
      <vt:lpstr>PowerPoint Presentation</vt:lpstr>
      <vt:lpstr>PowerPoint Presentation</vt:lpstr>
      <vt:lpstr>MiniSec</vt:lpstr>
      <vt:lpstr>MiniSec</vt:lpstr>
      <vt:lpstr>Skipjack</vt:lpstr>
      <vt:lpstr>Operating Modes</vt:lpstr>
      <vt:lpstr>Operating Modes</vt:lpstr>
      <vt:lpstr>PowerPoint Presentation</vt:lpstr>
      <vt:lpstr>PowerPoint Presentation</vt:lpstr>
      <vt:lpstr>Summary</vt:lpstr>
    </vt:vector>
  </TitlesOfParts>
  <Manager/>
  <Company>School of Eng &amp; IT, UNSW@ADFA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17</dc:subject>
  <dc:creator>Dr Lawrie Brown</dc:creator>
  <cp:keywords/>
  <dc:description/>
  <cp:lastModifiedBy>Kim McLaughlin</cp:lastModifiedBy>
  <cp:revision>231</cp:revision>
  <cp:lastPrinted>2005-10-07T05:54:31Z</cp:lastPrinted>
  <dcterms:created xsi:type="dcterms:W3CDTF">2016-05-12T02:20:38Z</dcterms:created>
  <dcterms:modified xsi:type="dcterms:W3CDTF">2019-11-05T04:24:55Z</dcterms:modified>
  <cp:category/>
</cp:coreProperties>
</file>