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245" y="798195"/>
            <a:ext cx="7350760" cy="1414145"/>
          </a:xfrm>
        </p:spPr>
        <p:txBody>
          <a:bodyPr/>
          <a:lstStyle/>
          <a:p>
            <a:r>
              <a:rPr lang="en-US" sz="4800" b="1"/>
              <a:t>亚历克上 -M202161029</a:t>
            </a:r>
            <a:endParaRPr 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8"/>
      </p:transition>
    </mc:Choice>
    <mc:Fallback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Spring Festival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6905" y="3975735"/>
            <a:ext cx="7819390" cy="2727325"/>
          </a:xfrm>
        </p:spPr>
        <p:txBody>
          <a:bodyPr>
            <a:normAutofit fontScale="90000"/>
          </a:bodyPr>
          <a:p>
            <a:r>
              <a:rPr lang="en-US"/>
              <a:t>Is the most important holiday in China.</a:t>
            </a:r>
            <a:endParaRPr lang="en-US"/>
          </a:p>
          <a:p>
            <a:r>
              <a:rPr lang="en-US"/>
              <a:t>It is celebrated in late January to early February (depending on the year).</a:t>
            </a:r>
            <a:endParaRPr lang="en-US"/>
          </a:p>
          <a:p>
            <a:r>
              <a:rPr lang="en-US"/>
              <a:t>Food plays a major role in Chinese New Year celebrations.</a:t>
            </a:r>
            <a:endParaRPr lang="en-US"/>
          </a:p>
          <a:p>
            <a:r>
              <a:rPr lang="en-US"/>
              <a:t>Red can be seen and felt everywhere in China because:</a:t>
            </a:r>
            <a:endParaRPr lang="en-US"/>
          </a:p>
          <a:p>
            <a:pPr marL="0" indent="0">
              <a:buNone/>
            </a:pPr>
            <a:r>
              <a:rPr lang="en-US"/>
              <a:t>- Red expels evil, driving bad things away.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26295" y="3975735"/>
            <a:ext cx="2465705" cy="288226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56210" y="1623060"/>
            <a:ext cx="11858625" cy="2609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Shì zhōngguó zuì zhòngyào de jiérì.</a:t>
            </a:r>
            <a:endParaRPr lang="en-US"/>
          </a:p>
          <a:p>
            <a:r>
              <a:rPr lang="en-US"/>
              <a:t>Tā zài 1 yuè xiàxún zhì 2 yuèchū qìngzhù (shì niánfèn ér dìng).</a:t>
            </a:r>
            <a:endParaRPr lang="en-US"/>
          </a:p>
          <a:p>
            <a:r>
              <a:rPr lang="en-US"/>
              <a:t>Shíwù zài zhōngguó xīnnián qìngzhù huódòng zhōng qǐ zhuó zhòngyào zuòyòng.</a:t>
            </a:r>
            <a:endParaRPr lang="en-US"/>
          </a:p>
          <a:p>
            <a:r>
              <a:rPr lang="en-US"/>
              <a:t>Hóngsè zài zhōngguó suíchù kějiàn, yīnwèi:</a:t>
            </a:r>
            <a:endParaRPr lang="en-US"/>
          </a:p>
          <a:p>
            <a:r>
              <a:rPr lang="en-US"/>
              <a:t>- Hóngsè qūxié.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285" y="364490"/>
            <a:ext cx="3006090" cy="1077595"/>
          </a:xfrm>
        </p:spPr>
        <p:txBody>
          <a:bodyPr/>
          <a:p>
            <a:r>
              <a:rPr lang="en-US" sz="6000" b="1" u="sng"/>
              <a:t>Symbols</a:t>
            </a:r>
            <a:endParaRPr lang="en-US" sz="6000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3355" y="958850"/>
            <a:ext cx="4267835" cy="15176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Jiǎnzhǐ yìshù-yóu hóng zhǐ zhì chéng, shàngmiàn xiězhe hēisè de zhōngguó shūfǎ.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191895"/>
            <a:ext cx="1139825" cy="2107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70" y="1882775"/>
            <a:ext cx="2279650" cy="2261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895" y="4165600"/>
            <a:ext cx="1133475" cy="267462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39825" y="1191895"/>
            <a:ext cx="4243705" cy="322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Hóngsè xiǎo xìnfēng</a:t>
            </a:r>
            <a:endParaRPr lang="en-US"/>
          </a:p>
          <a:p>
            <a:r>
              <a:rPr lang="en-US"/>
              <a:t>“xìngyùn qián”</a:t>
            </a:r>
            <a:endParaRPr lang="en-US"/>
          </a:p>
          <a:p>
            <a:r>
              <a:rPr lang="en-US"/>
              <a:t>yǐ hūn dàrén gěi háizi zhuāng mǎn “xìngyùn qián” de hóngbāo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258435" y="5646420"/>
            <a:ext cx="6077585" cy="961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Couplet - The red couplets serve as beautiful decorations and protective talismans.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70535" y="3634105"/>
            <a:ext cx="4243705" cy="322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Red small Envelopes</a:t>
            </a:r>
            <a:endParaRPr lang="en-US"/>
          </a:p>
          <a:p>
            <a:r>
              <a:rPr lang="en-US"/>
              <a:t>“Lucky money”</a:t>
            </a:r>
            <a:endParaRPr lang="en-US"/>
          </a:p>
          <a:p>
            <a:r>
              <a:rPr lang="en-US"/>
              <a:t>Married adults give children red envelopes filled with “lucky money”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7793355" y="2832100"/>
            <a:ext cx="4528820" cy="97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Paper - cut art - made of red paper with black Chinese calligraphy written on them.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5383530" y="4585335"/>
            <a:ext cx="5952490" cy="891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Duìlián——hóngsè duìlián zuòwéi měilì de zhuāngshì pǐn hé hùshēnfú.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15" y="262255"/>
            <a:ext cx="3622675" cy="1325880"/>
          </a:xfrm>
        </p:spPr>
        <p:txBody>
          <a:bodyPr>
            <a:normAutofit/>
          </a:bodyPr>
          <a:p>
            <a:r>
              <a:rPr lang="en-US" b="1" u="sng"/>
              <a:t>Dragon dance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505" y="3291840"/>
            <a:ext cx="5181600" cy="1445895"/>
          </a:xfrm>
        </p:spPr>
        <p:txBody>
          <a:bodyPr/>
          <a:p>
            <a:r>
              <a:rPr lang="en-US"/>
              <a:t>Chuántǒng shàng, zài nónglì xīnnián, liǎng gèrén chuānzhuó jùdà de lóng fúzhuāng tiàowǔ.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8180" y="0"/>
            <a:ext cx="3674745" cy="329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3291205"/>
            <a:ext cx="3938905" cy="356679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2715895" y="5412105"/>
            <a:ext cx="5181600" cy="144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Traditionally , on Chinese New Year, two people wear a huge dragon costume and dance.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7365" cy="1325880"/>
          </a:xfrm>
        </p:spPr>
        <p:txBody>
          <a:bodyPr/>
          <a:p>
            <a:r>
              <a:rPr lang="en-US" b="1" u="sng"/>
              <a:t>Activity- Jianzi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45" y="3215005"/>
            <a:ext cx="8576310" cy="1353185"/>
          </a:xfrm>
        </p:spPr>
        <p:txBody>
          <a:bodyPr/>
          <a:p>
            <a:r>
              <a:rPr lang="en-US"/>
              <a:t>A game originated from 5th century BC in China. </a:t>
            </a:r>
            <a:endParaRPr lang="en-US"/>
          </a:p>
          <a:p>
            <a:r>
              <a:rPr lang="en-US"/>
              <a:t>It is mainly played during Chinese New Year.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7275" y="4191635"/>
            <a:ext cx="5867400" cy="266636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2973705" y="1691005"/>
            <a:ext cx="8576310" cy="1353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Yī zhǒng qǐyuán yú gōngyuán qián 5 shìjì de zhōngguó yóuxì.</a:t>
            </a:r>
            <a:endParaRPr lang="en-US"/>
          </a:p>
          <a:p>
            <a:r>
              <a:rPr lang="en-US"/>
              <a:t>Tā zhǔyào zài nónglì xīnnián qíjiān bòfàng.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newsflash/>
      </p:transition>
    </mc:Choice>
    <mc:Fallback>
      <p:transition spd="slow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Sharing the meal (turntable table)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045" y="4551045"/>
            <a:ext cx="6209665" cy="1924050"/>
          </a:xfrm>
        </p:spPr>
        <p:txBody>
          <a:bodyPr>
            <a:normAutofit/>
          </a:bodyPr>
          <a:p>
            <a:r>
              <a:rPr lang="en-US"/>
              <a:t>conception:</a:t>
            </a:r>
            <a:endParaRPr lang="en-US"/>
          </a:p>
          <a:p>
            <a:pPr marL="0" indent="0">
              <a:buNone/>
            </a:pPr>
            <a:r>
              <a:rPr lang="en-US"/>
              <a:t>-It strengthen the traditional table manners with the amusing visual effects.</a:t>
            </a:r>
            <a:endParaRPr lang="en-US"/>
          </a:p>
          <a:p>
            <a:pPr marL="0" indent="0">
              <a:buNone/>
            </a:pPr>
            <a:r>
              <a:rPr lang="en-US"/>
              <a:t>Communication pleasure on the table.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8075" y="1825625"/>
            <a:ext cx="3895725" cy="464947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630555" y="1825625"/>
            <a:ext cx="6673215" cy="28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Gàiniàn:</a:t>
            </a:r>
            <a:endParaRPr lang="en-US"/>
          </a:p>
          <a:p>
            <a:r>
              <a:rPr lang="en-US"/>
              <a:t>-Tā yǐ yǒuqù de shìjué xiàoguǒ jiāqiángle chuántǒng de cānzhuō lǐyí.</a:t>
            </a:r>
            <a:endParaRPr lang="en-US"/>
          </a:p>
          <a:p>
            <a:r>
              <a:rPr lang="en-US"/>
              <a:t>Zhuō shàng de jiāoliú lèqù.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Auspicious food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0900" y="2025015"/>
            <a:ext cx="7962900" cy="1451610"/>
          </a:xfrm>
        </p:spPr>
        <p:txBody>
          <a:bodyPr>
            <a:normAutofit lnSpcReduction="20000"/>
          </a:bodyPr>
          <a:p>
            <a:r>
              <a:rPr lang="en-US"/>
              <a:t>Zài nónglì xīnnián, rénmen huì liǎojiě nǎxiē shíwù huò càiyáo xiàngzhēngzhe hǎo yùn, yǐjí wèishéme tāmen bèi rènwéi shì xìngyùn de.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0" y="2595245"/>
            <a:ext cx="3390900" cy="3002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/>
              <a:t>Hot Pot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Fish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Dumplings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Green vegetables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Sticky rice cake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Noodles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37535" y="4751705"/>
            <a:ext cx="9054465" cy="210629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3683635" y="3810635"/>
            <a:ext cx="7962265" cy="1034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On Chinese New Year , people learn which certain foods or dishes symbolize good fortune and why they are considered to be lucky.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845" y="365125"/>
            <a:ext cx="3313430" cy="1325880"/>
          </a:xfrm>
        </p:spPr>
        <p:txBody>
          <a:bodyPr/>
          <a:p>
            <a:r>
              <a:rPr lang="en-US" sz="4800" b="1" u="sng"/>
              <a:t>Menu idea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106545"/>
            <a:ext cx="6989445" cy="2320290"/>
          </a:xfrm>
        </p:spPr>
        <p:txBody>
          <a:bodyPr>
            <a:normAutofit lnSpcReduction="20000"/>
          </a:bodyPr>
          <a:p>
            <a:r>
              <a:rPr lang="en-US"/>
              <a:t>3 different menu according to the Top 7 auspicious food.</a:t>
            </a:r>
            <a:endParaRPr lang="en-US"/>
          </a:p>
          <a:p>
            <a:r>
              <a:rPr lang="en-US"/>
              <a:t>Serve Chinese tea, but feel free to serve alcohol as well.</a:t>
            </a:r>
            <a:endParaRPr lang="en-US"/>
          </a:p>
          <a:p>
            <a:r>
              <a:rPr lang="en-US"/>
              <a:t>Background music and tea.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8810" y="3161030"/>
            <a:ext cx="5203190" cy="3696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914400" y="1691005"/>
            <a:ext cx="10942320" cy="180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Zhǒng bùtóng de càidān gēnjù qián 7 míng jíxiáng shípǐn.</a:t>
            </a:r>
            <a:endParaRPr lang="en-US"/>
          </a:p>
          <a:p>
            <a:r>
              <a:rPr lang="en-US"/>
              <a:t>Gōngyìng zhōngguó chá, dàn yě kěyǐ suíyì gōngyìng jiǔjīng.</a:t>
            </a:r>
            <a:endParaRPr lang="en-US"/>
          </a:p>
          <a:p>
            <a:r>
              <a:rPr lang="en-US"/>
              <a:t>Bèijǐng yīnyuè hé chá.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410" y="3169285"/>
            <a:ext cx="10411460" cy="1685925"/>
          </a:xfrm>
        </p:spPr>
        <p:txBody>
          <a:bodyPr>
            <a:noAutofit/>
          </a:bodyPr>
          <a:p>
            <a:r>
              <a:rPr lang="en-US" sz="6600" b="1"/>
              <a:t>Thank you for your attention!</a:t>
            </a:r>
            <a:endParaRPr lang="en-US" sz="6600" b="1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294890" y="1483360"/>
            <a:ext cx="8996680" cy="1685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/>
              <a:t>Gǎnxiè nín de guānzhù!</a:t>
            </a:r>
            <a:endParaRPr lang="en-US" sz="6600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Presentation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New Year</dc:title>
  <dc:creator/>
  <cp:lastModifiedBy>Alec</cp:lastModifiedBy>
  <cp:revision>27</cp:revision>
  <dcterms:created xsi:type="dcterms:W3CDTF">2021-09-28T03:19:10Z</dcterms:created>
  <dcterms:modified xsi:type="dcterms:W3CDTF">2021-09-28T04:10:46Z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F230868F47A94AABB2CBD142192372AF</vt:lpwstr>
  </property>
  <property fmtid="{D5CDD505-2E9C-101B-9397-08002B2CF9AE}" pid="3" name="KSOProductBuildVer">
    <vt:lpwstr>1033-11.2.0.10323</vt:lpwstr>
  </property>
</Properties>
</file>