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53" r:id="rId4"/>
    <p:sldId id="351" r:id="rId5"/>
    <p:sldId id="517" r:id="rId7"/>
    <p:sldId id="352" r:id="rId8"/>
    <p:sldId id="597" r:id="rId9"/>
    <p:sldId id="600" r:id="rId10"/>
    <p:sldId id="599" r:id="rId11"/>
    <p:sldId id="602" r:id="rId12"/>
    <p:sldId id="605" r:id="rId13"/>
    <p:sldId id="601" r:id="rId14"/>
    <p:sldId id="603" r:id="rId15"/>
    <p:sldId id="606" r:id="rId16"/>
    <p:sldId id="604" r:id="rId17"/>
    <p:sldId id="609" r:id="rId18"/>
    <p:sldId id="608" r:id="rId19"/>
    <p:sldId id="607" r:id="rId20"/>
    <p:sldId id="610" r:id="rId21"/>
    <p:sldId id="611" r:id="rId22"/>
    <p:sldId id="612" r:id="rId23"/>
    <p:sldId id="613" r:id="rId24"/>
    <p:sldId id="614" r:id="rId25"/>
    <p:sldId id="615" r:id="rId26"/>
    <p:sldId id="616" r:id="rId27"/>
    <p:sldId id="39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 autoAdjust="0"/>
    <p:restoredTop sz="94660"/>
  </p:normalViewPr>
  <p:slideViewPr>
    <p:cSldViewPr>
      <p:cViewPr>
        <p:scale>
          <a:sx n="60" d="100"/>
          <a:sy n="60" d="100"/>
        </p:scale>
        <p:origin x="-1572" y="-88"/>
      </p:cViewPr>
      <p:guideLst>
        <p:guide orient="horz" pos="21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F785C5-25F0-4871-986A-2D01DB8E5FD5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4DC985-7B3E-4FF3-90DA-A940E1C958F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11403BE-6AA6-4E8B-B6BB-C1E8874AE52A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78FFB-10B3-419E-91FA-F498892AF47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28717-5DF2-40EE-B244-1F0EFCF20A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F11F1-8449-4047-8C22-BAFF6FBEF7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309FA-77EB-46AD-8A36-4431E85D83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A14A6-ACD9-4B8A-87B7-3D034403DD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E1DC0-D4DB-44B8-8255-8927F6DB3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C757D-5DD8-4FF3-AFD1-0BE85BD0B9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0AE5-9AE7-4BD3-9CDE-4927F5A7B5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EDA6-2AEF-4782-862D-A435C8F640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D53BC-D123-47F8-9922-388BA5F10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4EF7-A049-4D44-BD83-4B76618FC5B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36589-8594-43C8-A9E6-3919F89466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8994-2704-4249-A47A-A7AD6917B34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4AFD5-9C03-447F-BADC-A14A7F97F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8ADA9-64A8-46BA-855F-20344DE6BB6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54D3-0F46-4E3A-9E27-1EF8A36DE4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63F0-4FB0-40B3-B5CE-747A1C2CFED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FDDB-6B47-4237-8C11-B9760F541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0A6-3725-4AAC-B44B-1EC172AAC0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45B7-8D8C-405E-B49B-C1ABB55973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6FC4C-1067-4BF2-93F2-E013D8488EE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5CB98-9A8E-4E4E-AEEF-7434127D1B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F00CE7-4692-4601-AE6C-D8714EA155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C56E3E-E90F-47AF-B51A-22A7E2EF2DB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4.mp3"/><Relationship Id="rId3" Type="http://schemas.openxmlformats.org/officeDocument/2006/relationships/audio" Target="../media/media4.mp3"/><Relationship Id="rId2" Type="http://schemas.openxmlformats.org/officeDocument/2006/relationships/image" Target="../media/image15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media" Target="../media/media5.mp3"/><Relationship Id="rId4" Type="http://schemas.openxmlformats.org/officeDocument/2006/relationships/audio" Target="../media/media5.mp3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6.mp3"/><Relationship Id="rId3" Type="http://schemas.openxmlformats.org/officeDocument/2006/relationships/audio" Target="../media/media6.mp3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7.mp3"/><Relationship Id="rId3" Type="http://schemas.openxmlformats.org/officeDocument/2006/relationships/audio" Target="../media/media7.mp3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media" Target="../media/media3.mp3"/><Relationship Id="rId3" Type="http://schemas.openxmlformats.org/officeDocument/2006/relationships/audio" Target="../media/media3.mp3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pic>
        <p:nvPicPr>
          <p:cNvPr id="14339" name="图片 3"/>
          <p:cNvPicPr>
            <a:picLocks noChangeAspect="1"/>
          </p:cNvPicPr>
          <p:nvPr/>
        </p:nvPicPr>
        <p:blipFill>
          <a:blip r:embed="rId1" cstate="print"/>
          <a:srcRect t="6516" b="56329"/>
          <a:stretch>
            <a:fillRect/>
          </a:stretch>
        </p:blipFill>
        <p:spPr bwMode="auto">
          <a:xfrm>
            <a:off x="0" y="0"/>
            <a:ext cx="91440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109538"/>
            <a:ext cx="8891587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rgbClr val="0F6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58888" y="5300663"/>
            <a:ext cx="7058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1476375" y="4221163"/>
            <a:ext cx="6840538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汉 语（ 上）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Chinese Ⅰ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344" name="组合 8"/>
          <p:cNvGrpSpPr/>
          <p:nvPr/>
        </p:nvGrpSpPr>
        <p:grpSpPr bwMode="auto">
          <a:xfrm>
            <a:off x="2411413" y="5373688"/>
            <a:ext cx="4176712" cy="1295400"/>
            <a:chOff x="5888926" y="-1210048"/>
            <a:chExt cx="3453246" cy="829312"/>
          </a:xfrm>
        </p:grpSpPr>
        <p:grpSp>
          <p:nvGrpSpPr>
            <p:cNvPr id="14345" name="组合 9"/>
            <p:cNvGrpSpPr/>
            <p:nvPr/>
          </p:nvGrpSpPr>
          <p:grpSpPr bwMode="auto"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22059" y="-979345"/>
                <a:ext cx="2586981" cy="39128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196057" y="-979345"/>
                <a:ext cx="292692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762038" y="-979345"/>
                <a:ext cx="292693" cy="39128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" name="文本占位符 1111"/>
            <p:cNvSpPr txBox="1"/>
            <p:nvPr/>
          </p:nvSpPr>
          <p:spPr>
            <a:xfrm>
              <a:off x="5888926" y="-1210048"/>
              <a:ext cx="3453246" cy="829312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刘   晶  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Liú</a:t>
              </a: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800" b="1" dirty="0" err="1" smtClean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Jīng</a:t>
              </a:r>
              <a:endParaRPr lang="en-US" altLang="en-US" sz="2800" b="1" dirty="0"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拼音3"/>
          <p:cNvPicPr>
            <a:picLocks noChangeAspect="1"/>
          </p:cNvPicPr>
          <p:nvPr/>
        </p:nvPicPr>
        <p:blipFill>
          <a:blip r:embed="rId2"/>
          <a:srcRect l="4701" t="54194" r="5479" b="14907"/>
          <a:stretch>
            <a:fillRect/>
          </a:stretch>
        </p:blipFill>
        <p:spPr>
          <a:xfrm>
            <a:off x="347345" y="1125855"/>
            <a:ext cx="8449310" cy="2158365"/>
          </a:xfrm>
          <a:prstGeom prst="rect">
            <a:avLst/>
          </a:prstGeom>
        </p:spPr>
      </p:pic>
      <p:pic>
        <p:nvPicPr>
          <p:cNvPr id="3" name="图片 2" descr="拼音4"/>
          <p:cNvPicPr>
            <a:picLocks noChangeAspect="1"/>
          </p:cNvPicPr>
          <p:nvPr/>
        </p:nvPicPr>
        <p:blipFill>
          <a:blip r:embed="rId3"/>
          <a:srcRect l="2722" t="9769" r="4882" b="45102"/>
          <a:stretch>
            <a:fillRect/>
          </a:stretch>
        </p:blipFill>
        <p:spPr>
          <a:xfrm>
            <a:off x="347345" y="3284220"/>
            <a:ext cx="8448675" cy="309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1"/>
          <p:cNvPicPr>
            <a:picLocks noChangeAspect="1"/>
          </p:cNvPicPr>
          <p:nvPr/>
        </p:nvPicPr>
        <p:blipFill>
          <a:blip r:embed="rId2"/>
          <a:srcRect l="11903" t="17028" r="9743" b="1407"/>
          <a:stretch>
            <a:fillRect/>
          </a:stretch>
        </p:blipFill>
        <p:spPr>
          <a:xfrm>
            <a:off x="1088390" y="1167765"/>
            <a:ext cx="7164705" cy="5593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拼音1"/>
          <p:cNvPicPr>
            <a:picLocks noChangeAspect="1"/>
          </p:cNvPicPr>
          <p:nvPr/>
        </p:nvPicPr>
        <p:blipFill>
          <a:blip r:embed="rId2"/>
          <a:srcRect l="9542" t="21972" r="15139" b="14769"/>
          <a:stretch>
            <a:fillRect/>
          </a:stretch>
        </p:blipFill>
        <p:spPr>
          <a:xfrm>
            <a:off x="891540" y="1259840"/>
            <a:ext cx="6887210" cy="433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2"/>
          <p:cNvPicPr>
            <a:picLocks noChangeAspect="1"/>
          </p:cNvPicPr>
          <p:nvPr/>
        </p:nvPicPr>
        <p:blipFill>
          <a:blip r:embed="rId2"/>
          <a:srcRect l="4139" t="59157" r="3576" b="16102"/>
          <a:stretch>
            <a:fillRect/>
          </a:stretch>
        </p:blipFill>
        <p:spPr>
          <a:xfrm>
            <a:off x="488315" y="1508760"/>
            <a:ext cx="8438515" cy="1696720"/>
          </a:xfrm>
          <a:prstGeom prst="rect">
            <a:avLst/>
          </a:prstGeom>
        </p:spPr>
      </p:pic>
      <p:pic>
        <p:nvPicPr>
          <p:cNvPr id="3" name="图片 2" descr="练习3-4"/>
          <p:cNvPicPr>
            <a:picLocks noChangeAspect="1"/>
          </p:cNvPicPr>
          <p:nvPr/>
        </p:nvPicPr>
        <p:blipFill>
          <a:blip r:embed="rId3"/>
          <a:srcRect l="7444" t="12676" r="19965" b="56241"/>
          <a:stretch>
            <a:fillRect/>
          </a:stretch>
        </p:blipFill>
        <p:spPr>
          <a:xfrm>
            <a:off x="488315" y="3205480"/>
            <a:ext cx="6637655" cy="213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拼音2"/>
          <p:cNvPicPr>
            <a:picLocks noChangeAspect="1"/>
          </p:cNvPicPr>
          <p:nvPr/>
        </p:nvPicPr>
        <p:blipFill>
          <a:blip r:embed="rId2"/>
          <a:srcRect l="8181" t="22889" r="10875" b="12954"/>
          <a:stretch>
            <a:fillRect/>
          </a:stretch>
        </p:blipFill>
        <p:spPr>
          <a:xfrm>
            <a:off x="748030" y="1569720"/>
            <a:ext cx="7401560" cy="4399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3-4"/>
          <p:cNvPicPr>
            <a:picLocks noChangeAspect="1"/>
          </p:cNvPicPr>
          <p:nvPr/>
        </p:nvPicPr>
        <p:blipFill>
          <a:blip r:embed="rId2"/>
          <a:srcRect l="5924" t="50204" r="10090" b="5454"/>
          <a:stretch>
            <a:fillRect/>
          </a:stretch>
        </p:blipFill>
        <p:spPr>
          <a:xfrm>
            <a:off x="712470" y="1417955"/>
            <a:ext cx="7679690" cy="3041015"/>
          </a:xfrm>
          <a:prstGeom prst="rect">
            <a:avLst/>
          </a:prstGeom>
        </p:spPr>
      </p:pic>
      <p:pic>
        <p:nvPicPr>
          <p:cNvPr id="3" name="练习4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5625" y="4615815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35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5-1"/>
          <p:cNvPicPr>
            <a:picLocks noChangeAspect="1"/>
          </p:cNvPicPr>
          <p:nvPr/>
        </p:nvPicPr>
        <p:blipFill>
          <a:blip r:embed="rId2"/>
          <a:srcRect l="6500" t="15352" r="31243" b="6370"/>
          <a:stretch>
            <a:fillRect/>
          </a:stretch>
        </p:blipFill>
        <p:spPr>
          <a:xfrm>
            <a:off x="176530" y="53975"/>
            <a:ext cx="5215255" cy="4918075"/>
          </a:xfrm>
          <a:prstGeom prst="rect">
            <a:avLst/>
          </a:prstGeom>
        </p:spPr>
      </p:pic>
      <p:pic>
        <p:nvPicPr>
          <p:cNvPr id="3" name="图片 2" descr="练习5-2"/>
          <p:cNvPicPr>
            <a:picLocks noChangeAspect="1"/>
          </p:cNvPicPr>
          <p:nvPr/>
        </p:nvPicPr>
        <p:blipFill>
          <a:blip r:embed="rId3"/>
          <a:srcRect l="3562" t="4130" r="63069" b="3074"/>
          <a:stretch>
            <a:fillRect/>
          </a:stretch>
        </p:blipFill>
        <p:spPr>
          <a:xfrm>
            <a:off x="5392420" y="53975"/>
            <a:ext cx="3670935" cy="6732270"/>
          </a:xfrm>
          <a:prstGeom prst="rect">
            <a:avLst/>
          </a:prstGeom>
        </p:spPr>
      </p:pic>
      <p:pic>
        <p:nvPicPr>
          <p:cNvPr id="4" name="练习5">
            <a:hlinkClick r:id="" action="ppaction://media"/>
          </p:cNvPr>
          <p:cNvPicPr/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76120" y="526288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681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练习6"/>
          <p:cNvPicPr>
            <a:picLocks noChangeAspect="1"/>
          </p:cNvPicPr>
          <p:nvPr/>
        </p:nvPicPr>
        <p:blipFill>
          <a:blip r:embed="rId2"/>
          <a:srcRect l="5132" t="51380" r="12236" b="10565"/>
          <a:stretch>
            <a:fillRect/>
          </a:stretch>
        </p:blipFill>
        <p:spPr>
          <a:xfrm>
            <a:off x="262255" y="1562735"/>
            <a:ext cx="8478520" cy="2928620"/>
          </a:xfrm>
          <a:prstGeom prst="rect">
            <a:avLst/>
          </a:prstGeom>
        </p:spPr>
      </p:pic>
      <p:pic>
        <p:nvPicPr>
          <p:cNvPr id="4" name="练习6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59810" y="4805045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525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7"/>
          <p:cNvPicPr>
            <a:picLocks noChangeAspect="1"/>
          </p:cNvPicPr>
          <p:nvPr/>
        </p:nvPicPr>
        <p:blipFill>
          <a:blip r:embed="rId2"/>
          <a:srcRect l="8264" t="16259" r="12889" b="16870"/>
          <a:stretch>
            <a:fillRect/>
          </a:stretch>
        </p:blipFill>
        <p:spPr>
          <a:xfrm>
            <a:off x="755650" y="1115060"/>
            <a:ext cx="7209790" cy="458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9"/>
          <p:cNvPicPr>
            <a:picLocks noChangeAspect="1"/>
          </p:cNvPicPr>
          <p:nvPr/>
        </p:nvPicPr>
        <p:blipFill>
          <a:blip r:embed="rId2"/>
          <a:srcRect l="3354" t="17454" r="12778" b="52852"/>
          <a:stretch>
            <a:fillRect/>
          </a:stretch>
        </p:blipFill>
        <p:spPr>
          <a:xfrm>
            <a:off x="97790" y="1306195"/>
            <a:ext cx="8902700" cy="2364105"/>
          </a:xfrm>
          <a:prstGeom prst="rect">
            <a:avLst/>
          </a:prstGeom>
        </p:spPr>
      </p:pic>
      <p:pic>
        <p:nvPicPr>
          <p:cNvPr id="3" name="练习9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63105" y="3780155"/>
            <a:ext cx="412750" cy="41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190" y="3935730"/>
            <a:ext cx="5465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）老师，我病了，不能上课。</a:t>
            </a:r>
            <a:endParaRPr lang="zh-CN" altLang="en-US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）老师，我有点儿不舒服，我想回去休息。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1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课文2-生词"/>
          <p:cNvPicPr>
            <a:picLocks noChangeAspect="1"/>
          </p:cNvPicPr>
          <p:nvPr/>
        </p:nvPicPr>
        <p:blipFill>
          <a:blip r:embed="rId1"/>
          <a:srcRect l="9044" t="29549" r="61741" b="21122"/>
          <a:stretch>
            <a:fillRect/>
          </a:stretch>
        </p:blipFill>
        <p:spPr>
          <a:xfrm rot="16200000">
            <a:off x="2687955" y="-609600"/>
            <a:ext cx="3514090" cy="7913370"/>
          </a:xfrm>
          <a:prstGeom prst="rect">
            <a:avLst/>
          </a:prstGeom>
        </p:spPr>
      </p:pic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7891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2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7912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3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4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5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6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7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8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9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20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22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33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7893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7897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898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899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0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1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2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3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4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5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6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7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8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09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0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911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7894" name="TextBox 43"/>
          <p:cNvSpPr txBox="1">
            <a:spLocks noChangeArrowheads="1"/>
          </p:cNvSpPr>
          <p:nvPr/>
        </p:nvSpPr>
        <p:spPr bwMode="auto">
          <a:xfrm>
            <a:off x="2771775" y="222250"/>
            <a:ext cx="4752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 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review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7135" y="2745105"/>
            <a:ext cx="662940" cy="417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5550" y="3315335"/>
            <a:ext cx="1470025" cy="379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1100" y="3857625"/>
            <a:ext cx="843280" cy="39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55540" y="2754630"/>
            <a:ext cx="1022985" cy="408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55540" y="3300730"/>
            <a:ext cx="1103630" cy="408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0620" y="4320540"/>
            <a:ext cx="1052830" cy="39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94605" y="3848100"/>
            <a:ext cx="744220" cy="408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18923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汉字1"/>
          <p:cNvPicPr>
            <a:picLocks noChangeAspect="1"/>
          </p:cNvPicPr>
          <p:nvPr/>
        </p:nvPicPr>
        <p:blipFill>
          <a:blip r:embed="rId2"/>
          <a:srcRect l="17847" t="8000" r="15931" b="6074"/>
          <a:stretch>
            <a:fillRect/>
          </a:stretch>
        </p:blipFill>
        <p:spPr>
          <a:xfrm>
            <a:off x="1693545" y="821690"/>
            <a:ext cx="6055360" cy="589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汉字2"/>
          <p:cNvPicPr>
            <a:picLocks noChangeAspect="1"/>
          </p:cNvPicPr>
          <p:nvPr/>
        </p:nvPicPr>
        <p:blipFill>
          <a:blip r:embed="rId2"/>
          <a:srcRect l="3347" t="7574" r="10090" b="6074"/>
          <a:stretch>
            <a:fillRect/>
          </a:stretch>
        </p:blipFill>
        <p:spPr>
          <a:xfrm rot="5400000">
            <a:off x="1648460" y="996950"/>
            <a:ext cx="6313170" cy="4723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汉字3"/>
          <p:cNvPicPr>
            <a:picLocks noChangeAspect="1"/>
          </p:cNvPicPr>
          <p:nvPr/>
        </p:nvPicPr>
        <p:blipFill>
          <a:blip r:embed="rId2"/>
          <a:srcRect l="5819" t="7426" r="8403" b="7852"/>
          <a:stretch>
            <a:fillRect/>
          </a:stretch>
        </p:blipFill>
        <p:spPr>
          <a:xfrm rot="5400000">
            <a:off x="1433195" y="951865"/>
            <a:ext cx="6501765" cy="481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292735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汉字4"/>
          <p:cNvPicPr>
            <a:picLocks noChangeAspect="1"/>
          </p:cNvPicPr>
          <p:nvPr/>
        </p:nvPicPr>
        <p:blipFill>
          <a:blip r:embed="rId2"/>
          <a:srcRect l="8861" t="7278" r="20653" b="9370"/>
          <a:stretch>
            <a:fillRect/>
          </a:stretch>
        </p:blipFill>
        <p:spPr>
          <a:xfrm>
            <a:off x="1206500" y="861695"/>
            <a:ext cx="6445250" cy="571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汉字5"/>
          <p:cNvPicPr>
            <a:picLocks noChangeAspect="1"/>
          </p:cNvPicPr>
          <p:nvPr/>
        </p:nvPicPr>
        <p:blipFill>
          <a:blip r:embed="rId2"/>
          <a:srcRect l="5924" t="43269" r="32576" b="10417"/>
          <a:stretch>
            <a:fillRect/>
          </a:stretch>
        </p:blipFill>
        <p:spPr>
          <a:xfrm>
            <a:off x="1128395" y="1417955"/>
            <a:ext cx="6886575" cy="388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  </a:t>
            </a:r>
            <a:r>
              <a:rPr lang="en-US" altLang="zh-CN" dirty="0" smtClean="0">
                <a:solidFill>
                  <a:srgbClr val="FF0000"/>
                </a:solidFill>
              </a:rPr>
              <a:t>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385445" y="1052830"/>
            <a:ext cx="8686800" cy="475234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复习学过的声母和韵母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Review initials and finals we learned.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练习朗读音节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Read all of the syllables in PPT.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背诵课文和生词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Recite the text and the key words.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写汉字“立、贝、车、米、言、舌、手、足、鸟、鱼”，每个汉字写五遍。</a:t>
            </a:r>
            <a:endParaRPr lang="en-US" altLang="zh-CN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 smtClean="0"/>
              <a:t>Write  each character five times.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课文1"/>
          <p:cNvPicPr>
            <a:picLocks noChangeAspect="1"/>
          </p:cNvPicPr>
          <p:nvPr/>
        </p:nvPicPr>
        <p:blipFill>
          <a:blip r:embed="rId1"/>
          <a:srcRect l="11755" t="18604" r="3987" b="2217"/>
          <a:stretch>
            <a:fillRect/>
          </a:stretch>
        </p:blipFill>
        <p:spPr>
          <a:xfrm rot="16200000">
            <a:off x="1097280" y="314960"/>
            <a:ext cx="5778738" cy="7240270"/>
          </a:xfrm>
          <a:prstGeom prst="rect">
            <a:avLst/>
          </a:prstGeom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0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4851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2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3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4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5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6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8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9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1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6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7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8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9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0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1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2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4821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4836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7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8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9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0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1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2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3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4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5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6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7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8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9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0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4822" name="TextBox 43"/>
          <p:cNvSpPr txBox="1">
            <a:spLocks noChangeArrowheads="1"/>
          </p:cNvSpPr>
          <p:nvPr/>
        </p:nvSpPr>
        <p:spPr bwMode="auto">
          <a:xfrm>
            <a:off x="2771775" y="222250"/>
            <a:ext cx="4752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 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review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4380" y="3804285"/>
            <a:ext cx="3213735" cy="1414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82870" y="2404110"/>
            <a:ext cx="3216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你们好！我叫美华。</a:t>
            </a:r>
            <a:endParaRPr 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这是我们家的照片。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这是我奶奶。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这是我爸爸，这是我妈妈。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这是我，这是我弟弟。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3915" y="2796540"/>
            <a:ext cx="309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课文2-生词"/>
          <p:cNvPicPr>
            <a:picLocks noChangeAspect="1"/>
          </p:cNvPicPr>
          <p:nvPr/>
        </p:nvPicPr>
        <p:blipFill>
          <a:blip r:embed="rId1"/>
          <a:srcRect l="38623" t="16924" r="28426" b="11587"/>
          <a:stretch>
            <a:fillRect/>
          </a:stretch>
        </p:blipFill>
        <p:spPr>
          <a:xfrm rot="16200000">
            <a:off x="3015615" y="-1293495"/>
            <a:ext cx="2996565" cy="8667750"/>
          </a:xfrm>
          <a:prstGeom prst="rect">
            <a:avLst/>
          </a:prstGeom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4819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20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4851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2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3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4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5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6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7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8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9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1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6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7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8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69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0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1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72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4821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4836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7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8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39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0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1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2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3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4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5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6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7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8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49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4850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4822" name="TextBox 43"/>
          <p:cNvSpPr txBox="1">
            <a:spLocks noChangeArrowheads="1"/>
          </p:cNvSpPr>
          <p:nvPr/>
        </p:nvSpPr>
        <p:spPr bwMode="auto">
          <a:xfrm>
            <a:off x="2771775" y="222250"/>
            <a:ext cx="4752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 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review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8315" y="3683635"/>
            <a:ext cx="8251825" cy="723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练习1"/>
          <p:cNvPicPr>
            <a:picLocks noChangeAspect="1"/>
          </p:cNvPicPr>
          <p:nvPr/>
        </p:nvPicPr>
        <p:blipFill>
          <a:blip r:embed="rId1"/>
          <a:srcRect l="12190" t="5168" r="11009" b="15712"/>
          <a:stretch>
            <a:fillRect/>
          </a:stretch>
        </p:blipFill>
        <p:spPr>
          <a:xfrm rot="16200000">
            <a:off x="1875155" y="142240"/>
            <a:ext cx="5267325" cy="7234793"/>
          </a:xfrm>
          <a:prstGeom prst="rect">
            <a:avLst/>
          </a:prstGeom>
        </p:spPr>
      </p:pic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！</a:t>
            </a:r>
            <a:endParaRPr lang="zh-CN" altLang="en-US" smtClean="0"/>
          </a:p>
        </p:txBody>
      </p:sp>
      <p:pic>
        <p:nvPicPr>
          <p:cNvPr id="36866" name="图片 3"/>
          <p:cNvPicPr>
            <a:picLocks noChangeAspect="1"/>
          </p:cNvPicPr>
          <p:nvPr/>
        </p:nvPicPr>
        <p:blipFill>
          <a:blip r:embed="rId2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7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6888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9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0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1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2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3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4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5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6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98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4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6868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6873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4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5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6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7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8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79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0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1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2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3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4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5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6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6887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6869" name="TextBox 43"/>
          <p:cNvSpPr txBox="1">
            <a:spLocks noChangeArrowheads="1"/>
          </p:cNvSpPr>
          <p:nvPr/>
        </p:nvSpPr>
        <p:spPr bwMode="auto">
          <a:xfrm>
            <a:off x="2771775" y="222250"/>
            <a:ext cx="47529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复习 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review</a:t>
            </a:r>
            <a:endParaRPr lang="en-US" alt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525" y="3333750"/>
            <a:ext cx="6423025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33525" y="6093460"/>
            <a:ext cx="6423025" cy="31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-生词"/>
          <p:cNvPicPr>
            <a:picLocks noChangeAspect="1"/>
          </p:cNvPicPr>
          <p:nvPr/>
        </p:nvPicPr>
        <p:blipFill>
          <a:blip r:embed="rId2"/>
          <a:srcRect l="20674" t="72676" r="29889" b="3509"/>
          <a:stretch>
            <a:fillRect/>
          </a:stretch>
        </p:blipFill>
        <p:spPr>
          <a:xfrm>
            <a:off x="366395" y="1189355"/>
            <a:ext cx="8017510" cy="28968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700" y="2767965"/>
            <a:ext cx="795020" cy="10502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喜欢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运动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5725" y="2624455"/>
            <a:ext cx="795020" cy="10502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篮球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190" y="4062095"/>
            <a:ext cx="818515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你喜欢(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xǐ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huan)什么(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shén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me)运动(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yùn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dòng)？我(wǒ)喜欢(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xǐ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huan)…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骑(qí)自行车(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zìxíng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chē)ride bicycle       骑(qí)马(mǎ)ride horse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打(dǎ)篮球(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lán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qiú)play basketball      打排球(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pái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qiú)volleyball  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打(dǎ)棒球(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bàng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qiú)baseball              打网球(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wǎng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qiú)tennis   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打板球(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bǎn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 cricket ball                  打保龄球(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bǎolíng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qiú)bowling  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打乒乓球(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pīngpāng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 table tennis       踢(tī)足球(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zú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qiú)play football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alibri" panose="020F0502020204030204" pitchFamily="34" charset="0"/>
                <a:sym typeface="+mn-ea"/>
              </a:rPr>
              <a:t>跑步(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pǎo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bù)running    游泳(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yóu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yǒng)swimming      爬山(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pá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shān) climb hill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</p:txBody>
      </p:sp>
      <p:pic>
        <p:nvPicPr>
          <p:cNvPr id="6" name="生词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14185" y="133096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170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课文1"/>
          <p:cNvPicPr>
            <a:picLocks noChangeAspect="1"/>
          </p:cNvPicPr>
          <p:nvPr/>
        </p:nvPicPr>
        <p:blipFill>
          <a:blip r:embed="rId2"/>
          <a:srcRect l="4597" t="3991" r="37194" b="34574"/>
          <a:stretch>
            <a:fillRect/>
          </a:stretch>
        </p:blipFill>
        <p:spPr>
          <a:xfrm>
            <a:off x="891540" y="1125855"/>
            <a:ext cx="6874510" cy="5441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9990" y="2762250"/>
            <a:ext cx="3058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你喜欢吃什么？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我喜欢吃香肠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。你呢？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我喜欢吃鸡蛋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课文1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10220" y="3043555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0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课文2-生词"/>
          <p:cNvPicPr>
            <a:picLocks noChangeAspect="1"/>
          </p:cNvPicPr>
          <p:nvPr/>
        </p:nvPicPr>
        <p:blipFill>
          <a:blip r:embed="rId2"/>
          <a:srcRect l="4597" t="19407" r="21007" b="33519"/>
          <a:stretch>
            <a:fillRect/>
          </a:stretch>
        </p:blipFill>
        <p:spPr>
          <a:xfrm>
            <a:off x="449580" y="1231265"/>
            <a:ext cx="680275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490" y="4702810"/>
            <a:ext cx="3058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你喜欢什么运动？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我喜欢打篮球。你呢？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我喜欢游泳。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课文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40370" y="2277110"/>
            <a:ext cx="412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26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8915" name="图片 3"/>
          <p:cNvPicPr>
            <a:picLocks noChangeAspect="1"/>
          </p:cNvPicPr>
          <p:nvPr/>
        </p:nvPicPr>
        <p:blipFill>
          <a:blip r:embed="rId1" cstate="print"/>
          <a:srcRect t="6516" b="86520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8916" name="组合 4"/>
          <p:cNvGrpSpPr/>
          <p:nvPr/>
        </p:nvGrpSpPr>
        <p:grpSpPr bwMode="auto">
          <a:xfrm>
            <a:off x="179388" y="188913"/>
            <a:ext cx="1924050" cy="847725"/>
            <a:chOff x="256900" y="2958306"/>
            <a:chExt cx="3764238" cy="1835944"/>
          </a:xfrm>
        </p:grpSpPr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1650725" y="3137694"/>
              <a:ext cx="298450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1650725" y="2967831"/>
              <a:ext cx="298450" cy="130175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1650725" y="3210719"/>
              <a:ext cx="298450" cy="1376362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1650725" y="4656931"/>
              <a:ext cx="298450" cy="1095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1382437" y="2958306"/>
              <a:ext cx="184150" cy="1806575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5" name="Rectangle 25"/>
            <p:cNvSpPr>
              <a:spLocks noChangeArrowheads="1"/>
            </p:cNvSpPr>
            <p:nvPr/>
          </p:nvSpPr>
          <p:spPr bwMode="auto">
            <a:xfrm>
              <a:off x="1115737" y="2958306"/>
              <a:ext cx="184150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6" name="Rectangle 26"/>
            <p:cNvSpPr>
              <a:spLocks noChangeArrowheads="1"/>
            </p:cNvSpPr>
            <p:nvPr/>
          </p:nvSpPr>
          <p:spPr bwMode="auto">
            <a:xfrm>
              <a:off x="861737" y="2958306"/>
              <a:ext cx="182563" cy="1806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7" name="Rectangle 27"/>
            <p:cNvSpPr>
              <a:spLocks noChangeArrowheads="1"/>
            </p:cNvSpPr>
            <p:nvPr/>
          </p:nvSpPr>
          <p:spPr bwMode="auto">
            <a:xfrm>
              <a:off x="644250" y="3291681"/>
              <a:ext cx="141288" cy="14732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48" name="Freeform 28"/>
            <p:cNvSpPr/>
            <p:nvPr/>
          </p:nvSpPr>
          <p:spPr bwMode="auto">
            <a:xfrm>
              <a:off x="256900" y="3290094"/>
              <a:ext cx="365125" cy="1476375"/>
            </a:xfrm>
            <a:custGeom>
              <a:avLst/>
              <a:gdLst>
                <a:gd name="T0" fmla="*/ 0 w 230"/>
                <a:gd name="T1" fmla="*/ 2147483647 h 930"/>
                <a:gd name="T2" fmla="*/ 219254429 w 230"/>
                <a:gd name="T3" fmla="*/ 2147483647 h 930"/>
                <a:gd name="T4" fmla="*/ 579635982 w 230"/>
                <a:gd name="T5" fmla="*/ 35282191 h 930"/>
                <a:gd name="T6" fmla="*/ 360383141 w 230"/>
                <a:gd name="T7" fmla="*/ 0 h 930"/>
                <a:gd name="T8" fmla="*/ 0 w 230"/>
                <a:gd name="T9" fmla="*/ 2147483647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930"/>
                <a:gd name="T17" fmla="*/ 230 w 230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930">
                  <a:moveTo>
                    <a:pt x="0" y="916"/>
                  </a:moveTo>
                  <a:lnTo>
                    <a:pt x="87" y="930"/>
                  </a:lnTo>
                  <a:lnTo>
                    <a:pt x="230" y="14"/>
                  </a:lnTo>
                  <a:lnTo>
                    <a:pt x="143" y="0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2303463" y="3689350"/>
              <a:ext cx="1468438" cy="3127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0" name="Freeform 34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w 926"/>
                <a:gd name="T7" fmla="*/ 493950670 h 1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6"/>
                <a:gd name="T13" fmla="*/ 0 h 196"/>
                <a:gd name="T14" fmla="*/ 926 w 926"/>
                <a:gd name="T15" fmla="*/ 196 h 1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5"/>
            <p:cNvSpPr/>
            <p:nvPr/>
          </p:nvSpPr>
          <p:spPr bwMode="auto">
            <a:xfrm>
              <a:off x="2301875" y="3694113"/>
              <a:ext cx="1470025" cy="311150"/>
            </a:xfrm>
            <a:custGeom>
              <a:avLst/>
              <a:gdLst>
                <a:gd name="T0" fmla="*/ 0 w 926"/>
                <a:gd name="T1" fmla="*/ 493950670 h 196"/>
                <a:gd name="T2" fmla="*/ 0 w 926"/>
                <a:gd name="T3" fmla="*/ 0 h 196"/>
                <a:gd name="T4" fmla="*/ 2147483647 w 926"/>
                <a:gd name="T5" fmla="*/ 0 h 196"/>
                <a:gd name="T6" fmla="*/ 0 60000 65536"/>
                <a:gd name="T7" fmla="*/ 0 60000 65536"/>
                <a:gd name="T8" fmla="*/ 0 60000 65536"/>
                <a:gd name="T9" fmla="*/ 0 w 926"/>
                <a:gd name="T10" fmla="*/ 0 h 196"/>
                <a:gd name="T11" fmla="*/ 926 w 926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6" h="196">
                  <a:moveTo>
                    <a:pt x="0" y="196"/>
                  </a:moveTo>
                  <a:lnTo>
                    <a:pt x="0" y="0"/>
                  </a:lnTo>
                  <a:lnTo>
                    <a:pt x="926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6"/>
            <p:cNvSpPr/>
            <p:nvPr/>
          </p:nvSpPr>
          <p:spPr bwMode="auto">
            <a:xfrm>
              <a:off x="2125663" y="3668713"/>
              <a:ext cx="1709738" cy="355600"/>
            </a:xfrm>
            <a:custGeom>
              <a:avLst/>
              <a:gdLst>
                <a:gd name="T0" fmla="*/ 2147483647 w 935"/>
                <a:gd name="T1" fmla="*/ 601413122 h 194"/>
                <a:gd name="T2" fmla="*/ 1391006359 w 935"/>
                <a:gd name="T3" fmla="*/ 601413122 h 194"/>
                <a:gd name="T4" fmla="*/ 488189729 w 935"/>
                <a:gd name="T5" fmla="*/ 601413122 h 194"/>
                <a:gd name="T6" fmla="*/ 237406717 w 935"/>
                <a:gd name="T7" fmla="*/ 564454563 h 194"/>
                <a:gd name="T8" fmla="*/ 140438083 w 935"/>
                <a:gd name="T9" fmla="*/ 194870629 h 194"/>
                <a:gd name="T10" fmla="*/ 381189302 w 935"/>
                <a:gd name="T11" fmla="*/ 53757919 h 194"/>
                <a:gd name="T12" fmla="*/ 2147483647 w 935"/>
                <a:gd name="T13" fmla="*/ 53757919 h 194"/>
                <a:gd name="T14" fmla="*/ 2147483647 w 935"/>
                <a:gd name="T15" fmla="*/ 53757919 h 194"/>
                <a:gd name="T16" fmla="*/ 2147483647 w 935"/>
                <a:gd name="T17" fmla="*/ 6719740 h 194"/>
                <a:gd name="T18" fmla="*/ 1391006359 w 935"/>
                <a:gd name="T19" fmla="*/ 6719740 h 194"/>
                <a:gd name="T20" fmla="*/ 488189729 w 935"/>
                <a:gd name="T21" fmla="*/ 6719740 h 194"/>
                <a:gd name="T22" fmla="*/ 260814635 w 935"/>
                <a:gd name="T23" fmla="*/ 26878960 h 194"/>
                <a:gd name="T24" fmla="*/ 183907474 w 935"/>
                <a:gd name="T25" fmla="*/ 584613777 h 194"/>
                <a:gd name="T26" fmla="*/ 454751903 w 935"/>
                <a:gd name="T27" fmla="*/ 651811158 h 194"/>
                <a:gd name="T28" fmla="*/ 795816316 w 935"/>
                <a:gd name="T29" fmla="*/ 651811158 h 194"/>
                <a:gd name="T30" fmla="*/ 1902603721 w 935"/>
                <a:gd name="T31" fmla="*/ 651811158 h 194"/>
                <a:gd name="T32" fmla="*/ 2147483647 w 935"/>
                <a:gd name="T33" fmla="*/ 651811158 h 194"/>
                <a:gd name="T34" fmla="*/ 2147483647 w 935"/>
                <a:gd name="T35" fmla="*/ 601413122 h 1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35"/>
                <a:gd name="T55" fmla="*/ 0 h 194"/>
                <a:gd name="T56" fmla="*/ 935 w 935"/>
                <a:gd name="T57" fmla="*/ 194 h 19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35" h="194">
                  <a:moveTo>
                    <a:pt x="926" y="179"/>
                  </a:moveTo>
                  <a:cubicBezTo>
                    <a:pt x="756" y="179"/>
                    <a:pt x="586" y="179"/>
                    <a:pt x="416" y="179"/>
                  </a:cubicBezTo>
                  <a:cubicBezTo>
                    <a:pt x="326" y="179"/>
                    <a:pt x="236" y="179"/>
                    <a:pt x="146" y="179"/>
                  </a:cubicBezTo>
                  <a:cubicBezTo>
                    <a:pt x="120" y="179"/>
                    <a:pt x="95" y="182"/>
                    <a:pt x="71" y="168"/>
                  </a:cubicBezTo>
                  <a:cubicBezTo>
                    <a:pt x="33" y="146"/>
                    <a:pt x="24" y="95"/>
                    <a:pt x="42" y="58"/>
                  </a:cubicBezTo>
                  <a:cubicBezTo>
                    <a:pt x="56" y="31"/>
                    <a:pt x="85" y="16"/>
                    <a:pt x="114" y="16"/>
                  </a:cubicBezTo>
                  <a:cubicBezTo>
                    <a:pt x="293" y="16"/>
                    <a:pt x="473" y="16"/>
                    <a:pt x="652" y="16"/>
                  </a:cubicBezTo>
                  <a:cubicBezTo>
                    <a:pt x="743" y="16"/>
                    <a:pt x="834" y="16"/>
                    <a:pt x="926" y="16"/>
                  </a:cubicBezTo>
                  <a:cubicBezTo>
                    <a:pt x="935" y="16"/>
                    <a:pt x="935" y="2"/>
                    <a:pt x="926" y="2"/>
                  </a:cubicBezTo>
                  <a:cubicBezTo>
                    <a:pt x="756" y="2"/>
                    <a:pt x="586" y="2"/>
                    <a:pt x="416" y="2"/>
                  </a:cubicBezTo>
                  <a:cubicBezTo>
                    <a:pt x="326" y="2"/>
                    <a:pt x="236" y="2"/>
                    <a:pt x="146" y="2"/>
                  </a:cubicBezTo>
                  <a:cubicBezTo>
                    <a:pt x="123" y="2"/>
                    <a:pt x="100" y="0"/>
                    <a:pt x="78" y="8"/>
                  </a:cubicBezTo>
                  <a:cubicBezTo>
                    <a:pt x="9" y="34"/>
                    <a:pt x="0" y="130"/>
                    <a:pt x="55" y="174"/>
                  </a:cubicBezTo>
                  <a:cubicBezTo>
                    <a:pt x="79" y="193"/>
                    <a:pt x="107" y="194"/>
                    <a:pt x="136" y="194"/>
                  </a:cubicBezTo>
                  <a:cubicBezTo>
                    <a:pt x="170" y="194"/>
                    <a:pt x="204" y="194"/>
                    <a:pt x="238" y="194"/>
                  </a:cubicBezTo>
                  <a:cubicBezTo>
                    <a:pt x="348" y="194"/>
                    <a:pt x="458" y="194"/>
                    <a:pt x="569" y="194"/>
                  </a:cubicBezTo>
                  <a:cubicBezTo>
                    <a:pt x="688" y="194"/>
                    <a:pt x="807" y="194"/>
                    <a:pt x="926" y="194"/>
                  </a:cubicBezTo>
                  <a:cubicBezTo>
                    <a:pt x="935" y="194"/>
                    <a:pt x="935" y="179"/>
                    <a:pt x="926" y="179"/>
                  </a:cubicBezTo>
                  <a:close/>
                </a:path>
              </a:pathLst>
            </a:custGeom>
            <a:solidFill>
              <a:srgbClr val="F398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7"/>
            <p:cNvSpPr/>
            <p:nvPr/>
          </p:nvSpPr>
          <p:spPr bwMode="auto">
            <a:xfrm>
              <a:off x="2355850" y="3814763"/>
              <a:ext cx="122238" cy="249237"/>
            </a:xfrm>
            <a:custGeom>
              <a:avLst/>
              <a:gdLst>
                <a:gd name="T0" fmla="*/ 194053591 w 77"/>
                <a:gd name="T1" fmla="*/ 395662889 h 157"/>
                <a:gd name="T2" fmla="*/ 98287275 w 77"/>
                <a:gd name="T3" fmla="*/ 322579327 h 157"/>
                <a:gd name="T4" fmla="*/ 0 w 77"/>
                <a:gd name="T5" fmla="*/ 395662889 h 157"/>
                <a:gd name="T6" fmla="*/ 0 w 77"/>
                <a:gd name="T7" fmla="*/ 0 h 157"/>
                <a:gd name="T8" fmla="*/ 194053591 w 77"/>
                <a:gd name="T9" fmla="*/ 0 h 157"/>
                <a:gd name="T10" fmla="*/ 194053591 w 77"/>
                <a:gd name="T11" fmla="*/ 395662889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57"/>
                <a:gd name="T20" fmla="*/ 77 w 77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57">
                  <a:moveTo>
                    <a:pt x="77" y="157"/>
                  </a:moveTo>
                  <a:lnTo>
                    <a:pt x="39" y="128"/>
                  </a:lnTo>
                  <a:lnTo>
                    <a:pt x="0" y="157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157"/>
                  </a:lnTo>
                  <a:close/>
                </a:path>
              </a:pathLst>
            </a:custGeom>
            <a:solidFill>
              <a:srgbClr val="7A6A56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808413" y="4484688"/>
              <a:ext cx="3810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3887788" y="4484688"/>
              <a:ext cx="133350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2341563" y="4484688"/>
              <a:ext cx="142716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2157413" y="4484688"/>
              <a:ext cx="112713" cy="3095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8" name="Rectangle 42"/>
            <p:cNvSpPr>
              <a:spLocks noChangeArrowheads="1"/>
            </p:cNvSpPr>
            <p:nvPr/>
          </p:nvSpPr>
          <p:spPr bwMode="auto">
            <a:xfrm>
              <a:off x="3808413" y="4097338"/>
              <a:ext cx="3810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59" name="Rectangle 43"/>
            <p:cNvSpPr>
              <a:spLocks noChangeArrowheads="1"/>
            </p:cNvSpPr>
            <p:nvPr/>
          </p:nvSpPr>
          <p:spPr bwMode="auto">
            <a:xfrm>
              <a:off x="2157413" y="4097338"/>
              <a:ext cx="11271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0" name="Rectangle 44"/>
            <p:cNvSpPr>
              <a:spLocks noChangeArrowheads="1"/>
            </p:cNvSpPr>
            <p:nvPr/>
          </p:nvSpPr>
          <p:spPr bwMode="auto">
            <a:xfrm>
              <a:off x="3887788" y="4097338"/>
              <a:ext cx="133350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61" name="Rectangle 45"/>
            <p:cNvSpPr>
              <a:spLocks noChangeArrowheads="1"/>
            </p:cNvSpPr>
            <p:nvPr/>
          </p:nvSpPr>
          <p:spPr bwMode="auto">
            <a:xfrm>
              <a:off x="2341563" y="4097338"/>
              <a:ext cx="1427163" cy="3079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8917" name="组合 27"/>
          <p:cNvGrpSpPr/>
          <p:nvPr/>
        </p:nvGrpSpPr>
        <p:grpSpPr bwMode="auto">
          <a:xfrm>
            <a:off x="7956550" y="188913"/>
            <a:ext cx="784225" cy="860425"/>
            <a:chOff x="10016089" y="220342"/>
            <a:chExt cx="1216026" cy="1681162"/>
          </a:xfrm>
        </p:grpSpPr>
        <p:sp>
          <p:nvSpPr>
            <p:cNvPr id="38925" name="Rectangle 46"/>
            <p:cNvSpPr>
              <a:spLocks noChangeArrowheads="1"/>
            </p:cNvSpPr>
            <p:nvPr/>
          </p:nvSpPr>
          <p:spPr bwMode="auto">
            <a:xfrm>
              <a:off x="10016089" y="594992"/>
              <a:ext cx="238125" cy="285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6" name="Rectangle 47"/>
            <p:cNvSpPr>
              <a:spLocks noChangeArrowheads="1"/>
            </p:cNvSpPr>
            <p:nvPr/>
          </p:nvSpPr>
          <p:spPr bwMode="auto">
            <a:xfrm>
              <a:off x="10016089" y="1809430"/>
              <a:ext cx="238125" cy="8572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7" name="Rectangle 48"/>
            <p:cNvSpPr>
              <a:spLocks noChangeArrowheads="1"/>
            </p:cNvSpPr>
            <p:nvPr/>
          </p:nvSpPr>
          <p:spPr bwMode="auto">
            <a:xfrm>
              <a:off x="10016089" y="460055"/>
              <a:ext cx="23812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8" name="Rectangle 49"/>
            <p:cNvSpPr>
              <a:spLocks noChangeArrowheads="1"/>
            </p:cNvSpPr>
            <p:nvPr/>
          </p:nvSpPr>
          <p:spPr bwMode="auto">
            <a:xfrm>
              <a:off x="10016089" y="653730"/>
              <a:ext cx="238125" cy="1098550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29" name="Rectangle 50"/>
            <p:cNvSpPr>
              <a:spLocks noChangeArrowheads="1"/>
            </p:cNvSpPr>
            <p:nvPr/>
          </p:nvSpPr>
          <p:spPr bwMode="auto">
            <a:xfrm>
              <a:off x="10330414" y="1711005"/>
              <a:ext cx="273050" cy="3175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0" name="Rectangle 51"/>
            <p:cNvSpPr>
              <a:spLocks noChangeArrowheads="1"/>
            </p:cNvSpPr>
            <p:nvPr/>
          </p:nvSpPr>
          <p:spPr bwMode="auto">
            <a:xfrm>
              <a:off x="10330414" y="1779267"/>
              <a:ext cx="273050" cy="119062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1" name="Rectangle 52"/>
            <p:cNvSpPr>
              <a:spLocks noChangeArrowheads="1"/>
            </p:cNvSpPr>
            <p:nvPr/>
          </p:nvSpPr>
          <p:spPr bwMode="auto">
            <a:xfrm>
              <a:off x="10330414" y="409255"/>
              <a:ext cx="273050" cy="1265237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2" name="Rectangle 53"/>
            <p:cNvSpPr>
              <a:spLocks noChangeArrowheads="1"/>
            </p:cNvSpPr>
            <p:nvPr/>
          </p:nvSpPr>
          <p:spPr bwMode="auto">
            <a:xfrm>
              <a:off x="10330414" y="245742"/>
              <a:ext cx="273050" cy="101600"/>
            </a:xfrm>
            <a:prstGeom prst="rect">
              <a:avLst/>
            </a:prstGeom>
            <a:solidFill>
              <a:srgbClr val="7A6A56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3" name="Rectangle 54"/>
            <p:cNvSpPr>
              <a:spLocks noChangeArrowheads="1"/>
            </p:cNvSpPr>
            <p:nvPr/>
          </p:nvSpPr>
          <p:spPr bwMode="auto">
            <a:xfrm>
              <a:off x="10954302" y="377505"/>
              <a:ext cx="277813" cy="33337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4" name="Rectangle 55"/>
            <p:cNvSpPr>
              <a:spLocks noChangeArrowheads="1"/>
            </p:cNvSpPr>
            <p:nvPr/>
          </p:nvSpPr>
          <p:spPr bwMode="auto">
            <a:xfrm>
              <a:off x="10954302" y="1795142"/>
              <a:ext cx="277813" cy="1016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5" name="Rectangle 56"/>
            <p:cNvSpPr>
              <a:spLocks noChangeArrowheads="1"/>
            </p:cNvSpPr>
            <p:nvPr/>
          </p:nvSpPr>
          <p:spPr bwMode="auto">
            <a:xfrm>
              <a:off x="10954302" y="220342"/>
              <a:ext cx="277813" cy="12065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6" name="Rectangle 57"/>
            <p:cNvSpPr>
              <a:spLocks noChangeArrowheads="1"/>
            </p:cNvSpPr>
            <p:nvPr/>
          </p:nvSpPr>
          <p:spPr bwMode="auto">
            <a:xfrm>
              <a:off x="10954302" y="447355"/>
              <a:ext cx="277813" cy="1282700"/>
            </a:xfrm>
            <a:prstGeom prst="rect">
              <a:avLst/>
            </a:prstGeom>
            <a:solidFill>
              <a:srgbClr val="F39800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7" name="Rectangle 58"/>
            <p:cNvSpPr>
              <a:spLocks noChangeArrowheads="1"/>
            </p:cNvSpPr>
            <p:nvPr/>
          </p:nvSpPr>
          <p:spPr bwMode="auto">
            <a:xfrm>
              <a:off x="10706652" y="1798317"/>
              <a:ext cx="193675" cy="10318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8" name="Rectangle 59"/>
            <p:cNvSpPr>
              <a:spLocks noChangeArrowheads="1"/>
            </p:cNvSpPr>
            <p:nvPr/>
          </p:nvSpPr>
          <p:spPr bwMode="auto">
            <a:xfrm>
              <a:off x="10706652" y="453705"/>
              <a:ext cx="193675" cy="1239837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8939" name="Rectangle 60"/>
            <p:cNvSpPr>
              <a:spLocks noChangeArrowheads="1"/>
            </p:cNvSpPr>
            <p:nvPr/>
          </p:nvSpPr>
          <p:spPr bwMode="auto">
            <a:xfrm>
              <a:off x="10706652" y="1725292"/>
              <a:ext cx="193675" cy="41275"/>
            </a:xfrm>
            <a:prstGeom prst="rect">
              <a:avLst/>
            </a:prstGeom>
            <a:solidFill>
              <a:srgbClr val="999999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8918" name="TextBox 43"/>
          <p:cNvSpPr txBox="1">
            <a:spLocks noChangeArrowheads="1"/>
          </p:cNvSpPr>
          <p:nvPr/>
        </p:nvSpPr>
        <p:spPr bwMode="auto">
          <a:xfrm>
            <a:off x="2382520" y="364490"/>
            <a:ext cx="529463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  你喜欢吃什么？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练习8"/>
          <p:cNvPicPr>
            <a:picLocks noChangeAspect="1"/>
          </p:cNvPicPr>
          <p:nvPr/>
        </p:nvPicPr>
        <p:blipFill>
          <a:blip r:embed="rId2"/>
          <a:srcRect l="2563" t="16111" r="20326"/>
          <a:stretch>
            <a:fillRect/>
          </a:stretch>
        </p:blipFill>
        <p:spPr>
          <a:xfrm>
            <a:off x="1350645" y="951865"/>
            <a:ext cx="7051040" cy="575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03120" y="3667125"/>
            <a:ext cx="5465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香肠                 鱼               虾   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1705" y="6322060"/>
            <a:ext cx="6123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游泳            钓鱼      打保龄球      踢足球   </a:t>
            </a:r>
            <a:endParaRPr lang="zh-CN" sz="2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t">
        <a:spAutoFit/>
      </a:bodyPr>
      <a:lstStyle>
        <a:defPPr>
          <a:defRPr lang="en-US" altLang="zh-CN" sz="2000" b="1">
            <a:latin typeface="Calibri" panose="020F0502020204030204" pitchFamily="34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</Words>
  <Application>WPS 演示</Application>
  <PresentationFormat>全屏显示(4:3)</PresentationFormat>
  <Paragraphs>104</Paragraphs>
  <Slides>25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华文宋体</vt:lpstr>
      <vt:lpstr>Office 主题</vt:lpstr>
      <vt:lpstr>PowerPoint 演示文稿</vt:lpstr>
      <vt:lpstr>PowerPoint 演示文稿</vt:lpstr>
      <vt:lpstr>PowerPoint 演示文稿</vt:lpstr>
      <vt:lpstr>PowerPoint 演示文稿</vt:lpstr>
      <vt:lpstr>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※  作业  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lj</cp:lastModifiedBy>
  <cp:revision>163</cp:revision>
  <dcterms:created xsi:type="dcterms:W3CDTF">2020-08-28T04:35:00Z</dcterms:created>
  <dcterms:modified xsi:type="dcterms:W3CDTF">2020-10-18T12:37:01Z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