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65"/>
  </p:notesMasterIdLst>
  <p:handoutMasterIdLst>
    <p:handoutMasterId r:id="rId66"/>
  </p:handoutMasterIdLst>
  <p:sldIdLst>
    <p:sldId id="340" r:id="rId2"/>
    <p:sldId id="341" r:id="rId3"/>
    <p:sldId id="346" r:id="rId4"/>
    <p:sldId id="343" r:id="rId5"/>
    <p:sldId id="345" r:id="rId6"/>
    <p:sldId id="342" r:id="rId7"/>
    <p:sldId id="344" r:id="rId8"/>
    <p:sldId id="295" r:id="rId9"/>
    <p:sldId id="267" r:id="rId10"/>
    <p:sldId id="268" r:id="rId11"/>
    <p:sldId id="329" r:id="rId12"/>
    <p:sldId id="328" r:id="rId13"/>
    <p:sldId id="257" r:id="rId14"/>
    <p:sldId id="296" r:id="rId15"/>
    <p:sldId id="297" r:id="rId16"/>
    <p:sldId id="298" r:id="rId17"/>
    <p:sldId id="258" r:id="rId18"/>
    <p:sldId id="299" r:id="rId19"/>
    <p:sldId id="303" r:id="rId20"/>
    <p:sldId id="304" r:id="rId21"/>
    <p:sldId id="305" r:id="rId22"/>
    <p:sldId id="330" r:id="rId23"/>
    <p:sldId id="300" r:id="rId24"/>
    <p:sldId id="306" r:id="rId25"/>
    <p:sldId id="307" r:id="rId26"/>
    <p:sldId id="308" r:id="rId27"/>
    <p:sldId id="309" r:id="rId28"/>
    <p:sldId id="301" r:id="rId29"/>
    <p:sldId id="311" r:id="rId30"/>
    <p:sldId id="310" r:id="rId31"/>
    <p:sldId id="331" r:id="rId32"/>
    <p:sldId id="335" r:id="rId33"/>
    <p:sldId id="284" r:id="rId34"/>
    <p:sldId id="285" r:id="rId35"/>
    <p:sldId id="286" r:id="rId36"/>
    <p:sldId id="287" r:id="rId37"/>
    <p:sldId id="315" r:id="rId38"/>
    <p:sldId id="259" r:id="rId39"/>
    <p:sldId id="316" r:id="rId40"/>
    <p:sldId id="334" r:id="rId41"/>
    <p:sldId id="292" r:id="rId42"/>
    <p:sldId id="302" r:id="rId43"/>
    <p:sldId id="317" r:id="rId44"/>
    <p:sldId id="260" r:id="rId45"/>
    <p:sldId id="261" r:id="rId46"/>
    <p:sldId id="318" r:id="rId47"/>
    <p:sldId id="319" r:id="rId48"/>
    <p:sldId id="320" r:id="rId49"/>
    <p:sldId id="321" r:id="rId50"/>
    <p:sldId id="262" r:id="rId51"/>
    <p:sldId id="323" r:id="rId52"/>
    <p:sldId id="324" r:id="rId53"/>
    <p:sldId id="322" r:id="rId54"/>
    <p:sldId id="263" r:id="rId55"/>
    <p:sldId id="325" r:id="rId56"/>
    <p:sldId id="326" r:id="rId57"/>
    <p:sldId id="327" r:id="rId58"/>
    <p:sldId id="339" r:id="rId59"/>
    <p:sldId id="337" r:id="rId60"/>
    <p:sldId id="336" r:id="rId61"/>
    <p:sldId id="338" r:id="rId62"/>
    <p:sldId id="332" r:id="rId63"/>
    <p:sldId id="333" r:id="rId6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032" autoAdjust="0"/>
  </p:normalViewPr>
  <p:slideViewPr>
    <p:cSldViewPr snapToGrid="0" snapToObjects="1">
      <p:cViewPr varScale="1">
        <p:scale>
          <a:sx n="112" d="100"/>
          <a:sy n="112" d="100"/>
        </p:scale>
        <p:origin x="1554" y="7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notesViewPr>
    <p:cSldViewPr snapToGrid="0" snapToObjects="1">
      <p:cViewPr varScale="1">
        <p:scale>
          <a:sx n="53" d="100"/>
          <a:sy n="53" d="100"/>
        </p:scale>
        <p:origin x="-295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10/11/2021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10/11/2021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ln>
        </p:spPr>
      </p:sp>
      <p:sp>
        <p:nvSpPr>
          <p:cNvPr id="80899" name="Rectangle 2"/>
          <p:cNvSpPr>
            <a:spLocks noGrp="1" noChangeArrowheads="1"/>
          </p:cNvSpPr>
          <p:nvPr>
            <p:ph type="body" idx="1"/>
          </p:nvPr>
        </p:nvSpPr>
        <p:spPr>
          <a:xfrm>
            <a:off x="685800" y="4343400"/>
            <a:ext cx="5486400" cy="4114800"/>
          </a:xfrm>
          <a:noFill/>
          <a:ln/>
        </p:spPr>
        <p:txBody>
          <a:bodyPr wrap="none" anchor="ctr"/>
          <a:lstStyle/>
          <a:p>
            <a:pPr eaLnBrk="1" hangingPunct="1"/>
            <a:endParaRPr lang="zh-CN" altLang="en-US" smtClean="0"/>
          </a:p>
        </p:txBody>
      </p:sp>
    </p:spTree>
    <p:extLst>
      <p:ext uri="{BB962C8B-B14F-4D97-AF65-F5344CB8AC3E}">
        <p14:creationId xmlns:p14="http://schemas.microsoft.com/office/powerpoint/2010/main" val="3459977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extLst>
      <p:ext uri="{BB962C8B-B14F-4D97-AF65-F5344CB8AC3E}">
        <p14:creationId xmlns:p14="http://schemas.microsoft.com/office/powerpoint/2010/main" val="3860899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extLst>
      <p:ext uri="{BB962C8B-B14F-4D97-AF65-F5344CB8AC3E}">
        <p14:creationId xmlns:p14="http://schemas.microsoft.com/office/powerpoint/2010/main" val="12310401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pPr/>
              <a:t>‹#›</a:t>
            </a:fld>
            <a:endParaRPr lang="en-US"/>
          </a:p>
        </p:txBody>
      </p:sp>
      <p:pic>
        <p:nvPicPr>
          <p:cNvPr id="11" name="Picture 9" descr="封面2"/>
          <p:cNvPicPr>
            <a:picLocks noChangeAspect="1" noChangeArrowheads="1"/>
          </p:cNvPicPr>
          <p:nvPr userDrawn="1"/>
        </p:nvPicPr>
        <p:blipFill>
          <a:blip r:embed="rId2"/>
          <a:srcRect r="86245" b="82683"/>
          <a:stretch>
            <a:fillRect/>
          </a:stretch>
        </p:blipFill>
        <p:spPr bwMode="auto">
          <a:xfrm>
            <a:off x="7455897" y="212818"/>
            <a:ext cx="1257796" cy="11856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pic>
        <p:nvPicPr>
          <p:cNvPr id="7" name="Picture 9" descr="封面2"/>
          <p:cNvPicPr>
            <a:picLocks noChangeAspect="1" noChangeArrowheads="1"/>
          </p:cNvPicPr>
          <p:nvPr userDrawn="1"/>
        </p:nvPicPr>
        <p:blipFill>
          <a:blip r:embed="rId2"/>
          <a:srcRect r="86245" b="82683"/>
          <a:stretch>
            <a:fillRect/>
          </a:stretch>
        </p:blipFill>
        <p:spPr bwMode="auto">
          <a:xfrm>
            <a:off x="7455897" y="212818"/>
            <a:ext cx="1257796" cy="11856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smtClean="0"/>
              <a:t>Presentation title - </a:t>
            </a:r>
            <a:fld id="{DA4E4A1D-F72B-1945-8E69-DB5636470060}" type="slidenum">
              <a:rPr lang="en-GB" smtClean="0"/>
              <a:pPr>
                <a:defRPr/>
              </a:pPr>
              <a:t>‹#›</a:t>
            </a:fld>
            <a:endParaRPr lang="en-GB"/>
          </a:p>
        </p:txBody>
      </p:sp>
      <p:pic>
        <p:nvPicPr>
          <p:cNvPr id="7" name="Picture 9" descr="封面2"/>
          <p:cNvPicPr>
            <a:picLocks noChangeAspect="1" noChangeArrowheads="1"/>
          </p:cNvPicPr>
          <p:nvPr userDrawn="1"/>
        </p:nvPicPr>
        <p:blipFill>
          <a:blip r:embed="rId2"/>
          <a:srcRect r="86245" b="82683"/>
          <a:stretch>
            <a:fillRect/>
          </a:stretch>
        </p:blipFill>
        <p:spPr bwMode="auto">
          <a:xfrm>
            <a:off x="7455897" y="212818"/>
            <a:ext cx="1257796" cy="11856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pPr/>
              <a:t>‹#›</a:t>
            </a:fld>
            <a:endParaRPr lang="en-US"/>
          </a:p>
        </p:txBody>
      </p:sp>
      <p:pic>
        <p:nvPicPr>
          <p:cNvPr id="11" name="Picture 9" descr="封面2"/>
          <p:cNvPicPr>
            <a:picLocks noChangeAspect="1" noChangeArrowheads="1"/>
          </p:cNvPicPr>
          <p:nvPr userDrawn="1"/>
        </p:nvPicPr>
        <p:blipFill>
          <a:blip r:embed="rId2"/>
          <a:srcRect r="86245" b="82683"/>
          <a:stretch>
            <a:fillRect/>
          </a:stretch>
        </p:blipFill>
        <p:spPr bwMode="auto">
          <a:xfrm>
            <a:off x="7455897" y="212818"/>
            <a:ext cx="1257796" cy="11856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pic>
        <p:nvPicPr>
          <p:cNvPr id="8" name="Picture 9" descr="封面2"/>
          <p:cNvPicPr>
            <a:picLocks noChangeAspect="1" noChangeArrowheads="1"/>
          </p:cNvPicPr>
          <p:nvPr userDrawn="1"/>
        </p:nvPicPr>
        <p:blipFill>
          <a:blip r:embed="rId2"/>
          <a:srcRect r="86245" b="82683"/>
          <a:stretch>
            <a:fillRect/>
          </a:stretch>
        </p:blipFill>
        <p:spPr bwMode="auto">
          <a:xfrm>
            <a:off x="7455897" y="212818"/>
            <a:ext cx="1257796" cy="11856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4DA8AB62-03CE-44B3-A717-7BDC0E21C5CA}" type="datetime1">
              <a:rPr lang="zh-CN" altLang="en-US" smtClean="0"/>
              <a:pPr>
                <a:defRPr/>
              </a:pPr>
              <a:t>2021/10/11 Monday</a:t>
            </a:fld>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pic>
        <p:nvPicPr>
          <p:cNvPr id="9" name="Picture 9" descr="封面2"/>
          <p:cNvPicPr>
            <a:picLocks noChangeAspect="1" noChangeArrowheads="1"/>
          </p:cNvPicPr>
          <p:nvPr userDrawn="1"/>
        </p:nvPicPr>
        <p:blipFill>
          <a:blip r:embed="rId2"/>
          <a:srcRect r="86245" b="82683"/>
          <a:stretch>
            <a:fillRect/>
          </a:stretch>
        </p:blipFill>
        <p:spPr bwMode="auto">
          <a:xfrm>
            <a:off x="7455897" y="212818"/>
            <a:ext cx="1257796" cy="11856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pic>
        <p:nvPicPr>
          <p:cNvPr id="5" name="Picture 9" descr="封面2"/>
          <p:cNvPicPr>
            <a:picLocks noChangeAspect="1" noChangeArrowheads="1"/>
          </p:cNvPicPr>
          <p:nvPr userDrawn="1"/>
        </p:nvPicPr>
        <p:blipFill>
          <a:blip r:embed="rId2"/>
          <a:srcRect r="86245" b="82683"/>
          <a:stretch>
            <a:fillRect/>
          </a:stretch>
        </p:blipFill>
        <p:spPr bwMode="auto">
          <a:xfrm>
            <a:off x="7455897" y="212818"/>
            <a:ext cx="1257796" cy="11856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2929592" y="143510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pic>
        <p:nvPicPr>
          <p:cNvPr id="9" name="Picture 9" descr="封面2"/>
          <p:cNvPicPr>
            <a:picLocks noChangeAspect="1" noChangeArrowheads="1"/>
          </p:cNvPicPr>
          <p:nvPr userDrawn="1"/>
        </p:nvPicPr>
        <p:blipFill>
          <a:blip r:embed="rId2"/>
          <a:srcRect r="86245" b="82683"/>
          <a:stretch>
            <a:fillRect/>
          </a:stretch>
        </p:blipFill>
        <p:spPr bwMode="auto">
          <a:xfrm>
            <a:off x="7455897" y="212818"/>
            <a:ext cx="1257796" cy="11856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pic>
        <p:nvPicPr>
          <p:cNvPr id="8" name="Picture 9" descr="封面2"/>
          <p:cNvPicPr>
            <a:picLocks noChangeAspect="1" noChangeArrowheads="1"/>
          </p:cNvPicPr>
          <p:nvPr userDrawn="1"/>
        </p:nvPicPr>
        <p:blipFill>
          <a:blip r:embed="rId2"/>
          <a:srcRect r="86245" b="82683"/>
          <a:stretch>
            <a:fillRect/>
          </a:stretch>
        </p:blipFill>
        <p:spPr bwMode="auto">
          <a:xfrm>
            <a:off x="7455897" y="212818"/>
            <a:ext cx="1257796" cy="11856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Chapter 1 Introduction</a:t>
            </a:r>
            <a:endParaRPr lang="en-US" dirty="0"/>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timing>
    <p:tnLst>
      <p:par>
        <p:cTn id="1" dur="indefinite" restart="never" nodeType="tmRoot"/>
      </p:par>
    </p:tnLst>
  </p:timing>
  <p:hf sldNum="0"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267929" y="361344"/>
            <a:ext cx="8153400" cy="1143000"/>
          </a:xfrm>
        </p:spPr>
        <p:txBody>
          <a:bodyPr/>
          <a:lstStyle/>
          <a:p>
            <a:pPr algn="l"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zh-CN" sz="6000" b="1" dirty="0" smtClean="0">
                <a:solidFill>
                  <a:srgbClr val="FF0066"/>
                </a:solidFill>
                <a:effectLst>
                  <a:outerShdw blurRad="38100" dist="38100" dir="2700000" algn="tl">
                    <a:srgbClr val="C0C0C0"/>
                  </a:outerShdw>
                </a:effectLst>
                <a:latin typeface="Times New Roman" pitchFamily="18" charset="0"/>
                <a:ea typeface="黑体" pitchFamily="2" charset="-122"/>
                <a:cs typeface="Times New Roman" pitchFamily="18" charset="0"/>
              </a:rPr>
              <a:t>Software Engineering</a:t>
            </a:r>
            <a:endParaRPr lang="en-GB" altLang="zh-CN" sz="6000" b="1" dirty="0">
              <a:solidFill>
                <a:srgbClr val="FF0066"/>
              </a:solidFill>
              <a:effectLst>
                <a:outerShdw blurRad="38100" dist="38100" dir="2700000" algn="tl">
                  <a:srgbClr val="C0C0C0"/>
                </a:outerShdw>
              </a:effectLst>
              <a:latin typeface="Times New Roman" pitchFamily="18" charset="0"/>
              <a:ea typeface="黑体" pitchFamily="2" charset="-122"/>
              <a:cs typeface="Times New Roman" pitchFamily="18" charset="0"/>
            </a:endParaRPr>
          </a:p>
        </p:txBody>
      </p:sp>
      <p:sp>
        <p:nvSpPr>
          <p:cNvPr id="4103" name="Text Box 7"/>
          <p:cNvSpPr txBox="1">
            <a:spLocks noChangeArrowheads="1"/>
          </p:cNvSpPr>
          <p:nvPr/>
        </p:nvSpPr>
        <p:spPr bwMode="auto">
          <a:xfrm>
            <a:off x="267929" y="3188815"/>
            <a:ext cx="8582111" cy="3323987"/>
          </a:xfrm>
          <a:prstGeom prst="rect">
            <a:avLst/>
          </a:prstGeom>
          <a:noFill/>
          <a:ln w="9525">
            <a:noFill/>
            <a:miter lim="800000"/>
            <a:headEnd/>
            <a:tailEnd/>
          </a:ln>
          <a:effectLst/>
        </p:spPr>
        <p:txBody>
          <a:bodyPr wrap="square">
            <a:spAutoFit/>
          </a:bodyPr>
          <a:lstStyle/>
          <a:p>
            <a:pPr algn="ctr">
              <a:lnSpc>
                <a:spcPct val="150000"/>
              </a:lnSpc>
              <a:defRPr/>
            </a:pPr>
            <a:r>
              <a:rPr lang="en-US" altLang="zh-CN" sz="2800" b="1" dirty="0" smtClean="0">
                <a:effectLst>
                  <a:outerShdw blurRad="38100" dist="38100" dir="2700000" algn="tl">
                    <a:srgbClr val="C0C0C0"/>
                  </a:outerShdw>
                </a:effectLst>
                <a:latin typeface="Times New Roman" pitchFamily="18" charset="0"/>
                <a:ea typeface="楷体_GB2312" pitchFamily="49" charset="-122"/>
              </a:rPr>
              <a:t>Prof.  </a:t>
            </a:r>
            <a:r>
              <a:rPr lang="en-US" altLang="zh-CN" sz="2800" b="1" dirty="0" err="1" smtClean="0">
                <a:effectLst>
                  <a:outerShdw blurRad="38100" dist="38100" dir="2700000" algn="tl">
                    <a:srgbClr val="C0C0C0"/>
                  </a:outerShdw>
                </a:effectLst>
                <a:latin typeface="Times New Roman" pitchFamily="18" charset="0"/>
                <a:ea typeface="楷体_GB2312" pitchFamily="49" charset="-122"/>
              </a:rPr>
              <a:t>Shunxiang</a:t>
            </a:r>
            <a:r>
              <a:rPr lang="en-US" altLang="zh-CN" sz="2800" b="1" dirty="0" smtClean="0">
                <a:effectLst>
                  <a:outerShdw blurRad="38100" dist="38100" dir="2700000" algn="tl">
                    <a:srgbClr val="C0C0C0"/>
                  </a:outerShdw>
                </a:effectLst>
                <a:latin typeface="Times New Roman" pitchFamily="18" charset="0"/>
                <a:ea typeface="楷体_GB2312" pitchFamily="49" charset="-122"/>
              </a:rPr>
              <a:t> Zhang</a:t>
            </a:r>
            <a:endParaRPr lang="zh-CN" altLang="en-US" sz="2800" b="1" dirty="0" smtClean="0">
              <a:effectLst>
                <a:outerShdw blurRad="38100" dist="38100" dir="2700000" algn="tl">
                  <a:srgbClr val="C0C0C0"/>
                </a:outerShdw>
              </a:effectLst>
              <a:latin typeface="Times New Roman" pitchFamily="18" charset="0"/>
              <a:ea typeface="楷体_GB2312" pitchFamily="49" charset="-122"/>
            </a:endParaRPr>
          </a:p>
          <a:p>
            <a:pPr algn="ctr">
              <a:lnSpc>
                <a:spcPct val="150000"/>
              </a:lnSpc>
              <a:defRPr/>
            </a:pPr>
            <a:r>
              <a:rPr lang="en-US" altLang="zh-CN" sz="2800" b="1" dirty="0" smtClean="0">
                <a:solidFill>
                  <a:srgbClr val="C00000"/>
                </a:solidFill>
                <a:effectLst>
                  <a:outerShdw blurRad="38100" dist="38100" dir="2700000" algn="tl">
                    <a:srgbClr val="C0C0C0"/>
                  </a:outerShdw>
                </a:effectLst>
                <a:latin typeface="Times New Roman" pitchFamily="18" charset="0"/>
                <a:ea typeface="华文行楷" pitchFamily="2" charset="-122"/>
              </a:rPr>
              <a:t>Anhui University of Science &amp; Technology</a:t>
            </a:r>
          </a:p>
          <a:p>
            <a:pPr algn="ctr">
              <a:lnSpc>
                <a:spcPct val="150000"/>
              </a:lnSpc>
              <a:defRPr/>
            </a:pPr>
            <a:r>
              <a:rPr lang="en-US" altLang="zh-CN" sz="2800" b="1" dirty="0" smtClean="0">
                <a:solidFill>
                  <a:srgbClr val="C00000"/>
                </a:solidFill>
                <a:effectLst>
                  <a:outerShdw blurRad="38100" dist="38100" dir="2700000" algn="tl">
                    <a:srgbClr val="C0C0C0"/>
                  </a:outerShdw>
                </a:effectLst>
                <a:latin typeface="Times New Roman" pitchFamily="18" charset="0"/>
                <a:ea typeface="华文行楷" pitchFamily="2" charset="-122"/>
              </a:rPr>
              <a:t>Computer Science and Engineering</a:t>
            </a:r>
            <a:endParaRPr lang="zh-CN" altLang="en-US" sz="2800" b="1" dirty="0">
              <a:solidFill>
                <a:srgbClr val="C00000"/>
              </a:solidFill>
              <a:effectLst>
                <a:outerShdw blurRad="38100" dist="38100" dir="2700000" algn="tl">
                  <a:srgbClr val="C0C0C0"/>
                </a:outerShdw>
              </a:effectLst>
              <a:latin typeface="Times New Roman" pitchFamily="18" charset="0"/>
              <a:ea typeface="华文行楷" pitchFamily="2" charset="-122"/>
            </a:endParaRPr>
          </a:p>
          <a:p>
            <a:pPr algn="ctr">
              <a:defRPr/>
            </a:pPr>
            <a:r>
              <a:rPr lang="en-US" altLang="zh-CN" sz="2800" b="1" dirty="0" smtClean="0">
                <a:solidFill>
                  <a:srgbClr val="0066CC"/>
                </a:solidFill>
                <a:effectLst>
                  <a:outerShdw blurRad="38100" dist="38100" dir="2700000" algn="tl">
                    <a:srgbClr val="C0C0C0"/>
                  </a:outerShdw>
                </a:effectLst>
                <a:latin typeface="Times New Roman" pitchFamily="18" charset="0"/>
                <a:ea typeface="楷体_GB2312" pitchFamily="49" charset="-122"/>
              </a:rPr>
              <a:t>Mobile </a:t>
            </a:r>
            <a:r>
              <a:rPr lang="en-US" altLang="zh-CN" sz="2800" b="1" dirty="0">
                <a:solidFill>
                  <a:srgbClr val="0066CC"/>
                </a:solidFill>
                <a:effectLst>
                  <a:outerShdw blurRad="38100" dist="38100" dir="2700000" algn="tl">
                    <a:srgbClr val="C0C0C0"/>
                  </a:outerShdw>
                </a:effectLst>
                <a:latin typeface="Times New Roman" pitchFamily="18" charset="0"/>
                <a:ea typeface="楷体_GB2312" pitchFamily="49" charset="-122"/>
              </a:rPr>
              <a:t>Phone</a:t>
            </a:r>
            <a:r>
              <a:rPr lang="zh-CN" altLang="en-US" sz="2800" b="1" dirty="0">
                <a:solidFill>
                  <a:srgbClr val="0066CC"/>
                </a:solidFill>
                <a:effectLst>
                  <a:outerShdw blurRad="38100" dist="38100" dir="2700000" algn="tl">
                    <a:srgbClr val="C0C0C0"/>
                  </a:outerShdw>
                </a:effectLst>
                <a:latin typeface="Times New Roman" pitchFamily="18" charset="0"/>
                <a:ea typeface="楷体_GB2312" pitchFamily="49" charset="-122"/>
              </a:rPr>
              <a:t>：</a:t>
            </a:r>
            <a:r>
              <a:rPr lang="en-US" altLang="zh-CN" sz="2800" b="1" dirty="0" smtClean="0">
                <a:solidFill>
                  <a:srgbClr val="0066CC"/>
                </a:solidFill>
                <a:effectLst>
                  <a:outerShdw blurRad="38100" dist="38100" dir="2700000" algn="tl">
                    <a:srgbClr val="C0C0C0"/>
                  </a:outerShdw>
                </a:effectLst>
                <a:latin typeface="Times New Roman" pitchFamily="18" charset="0"/>
                <a:ea typeface="楷体_GB2312" pitchFamily="49" charset="-122"/>
              </a:rPr>
              <a:t>189-6377-7827</a:t>
            </a:r>
          </a:p>
          <a:p>
            <a:pPr algn="ctr">
              <a:defRPr/>
            </a:pPr>
            <a:r>
              <a:rPr lang="en-US" altLang="zh-CN" sz="2800" b="1" dirty="0" smtClean="0">
                <a:solidFill>
                  <a:srgbClr val="0066CC"/>
                </a:solidFill>
                <a:effectLst>
                  <a:outerShdw blurRad="38100" dist="38100" dir="2700000" algn="tl">
                    <a:srgbClr val="C0C0C0"/>
                  </a:outerShdw>
                </a:effectLst>
                <a:latin typeface="Times New Roman" pitchFamily="18" charset="0"/>
                <a:ea typeface="楷体_GB2312" pitchFamily="49" charset="-122"/>
              </a:rPr>
              <a:t>Email</a:t>
            </a:r>
            <a:r>
              <a:rPr lang="zh-CN" altLang="en-US" sz="2800" b="1" dirty="0" smtClean="0">
                <a:solidFill>
                  <a:srgbClr val="0066CC"/>
                </a:solidFill>
                <a:effectLst>
                  <a:outerShdw blurRad="38100" dist="38100" dir="2700000" algn="tl">
                    <a:srgbClr val="C0C0C0"/>
                  </a:outerShdw>
                </a:effectLst>
                <a:latin typeface="Times New Roman" pitchFamily="18" charset="0"/>
                <a:ea typeface="楷体_GB2312" pitchFamily="49" charset="-122"/>
              </a:rPr>
              <a:t>：</a:t>
            </a:r>
            <a:r>
              <a:rPr lang="en-US" altLang="zh-CN" sz="2800" b="1" dirty="0" smtClean="0">
                <a:solidFill>
                  <a:srgbClr val="0066CC"/>
                </a:solidFill>
                <a:effectLst>
                  <a:outerShdw blurRad="38100" dist="38100" dir="2700000" algn="tl">
                    <a:srgbClr val="C0C0C0"/>
                  </a:outerShdw>
                </a:effectLst>
                <a:latin typeface="Times New Roman" pitchFamily="18" charset="0"/>
                <a:ea typeface="楷体_GB2312" pitchFamily="49" charset="-122"/>
              </a:rPr>
              <a:t>sxzh666@gmail.com;sxzhang@aust.edu.cn            </a:t>
            </a:r>
            <a:endParaRPr lang="en-US" altLang="zh-CN" sz="2800" b="1" dirty="0">
              <a:solidFill>
                <a:srgbClr val="0066CC"/>
              </a:solidFill>
              <a:effectLst>
                <a:outerShdw blurRad="38100" dist="38100" dir="2700000" algn="tl">
                  <a:srgbClr val="C0C0C0"/>
                </a:outerShdw>
              </a:effectLst>
              <a:latin typeface="Times New Roman" pitchFamily="18" charset="0"/>
              <a:ea typeface="楷体_GB2312" pitchFamily="49" charset="-122"/>
            </a:endParaRPr>
          </a:p>
          <a:p>
            <a:pPr>
              <a:defRPr/>
            </a:pPr>
            <a:r>
              <a:rPr lang="en-US" altLang="zh-CN" sz="2800" b="1" dirty="0">
                <a:solidFill>
                  <a:srgbClr val="0066CC"/>
                </a:solidFill>
                <a:effectLst>
                  <a:outerShdw blurRad="38100" dist="38100" dir="2700000" algn="tl">
                    <a:srgbClr val="C0C0C0"/>
                  </a:outerShdw>
                </a:effectLst>
                <a:latin typeface="Times New Roman" pitchFamily="18" charset="0"/>
                <a:ea typeface="楷体_GB2312" pitchFamily="49" charset="-122"/>
              </a:rPr>
              <a:t>        </a:t>
            </a:r>
            <a:r>
              <a:rPr lang="en-US" altLang="zh-CN" sz="2800" b="1" dirty="0" smtClean="0">
                <a:solidFill>
                  <a:srgbClr val="0066CC"/>
                </a:solidFill>
                <a:effectLst>
                  <a:outerShdw blurRad="38100" dist="38100" dir="2700000" algn="tl">
                    <a:srgbClr val="C0C0C0"/>
                  </a:outerShdw>
                </a:effectLst>
                <a:latin typeface="Times New Roman" pitchFamily="18" charset="0"/>
                <a:ea typeface="楷体_GB2312" pitchFamily="49" charset="-122"/>
              </a:rPr>
              <a:t>                     </a:t>
            </a:r>
            <a:endParaRPr lang="en-US" altLang="zh-CN" sz="2800" b="1" dirty="0">
              <a:solidFill>
                <a:srgbClr val="0066CC"/>
              </a:solidFill>
              <a:effectLst>
                <a:outerShdw blurRad="38100" dist="38100" dir="2700000" algn="tl">
                  <a:srgbClr val="C0C0C0"/>
                </a:outerShdw>
              </a:effectLst>
              <a:latin typeface="Times New Roman" pitchFamily="18" charset="0"/>
              <a:ea typeface="楷体_GB2312" pitchFamily="49" charset="-122"/>
            </a:endParaRPr>
          </a:p>
        </p:txBody>
      </p:sp>
      <p:sp>
        <p:nvSpPr>
          <p:cNvPr id="6" name="Title 1"/>
          <p:cNvSpPr txBox="1">
            <a:spLocks/>
          </p:cNvSpPr>
          <p:nvPr/>
        </p:nvSpPr>
        <p:spPr>
          <a:xfrm>
            <a:off x="1668742" y="2020524"/>
            <a:ext cx="5638800" cy="722671"/>
          </a:xfrm>
          <a:prstGeom prst="rect">
            <a:avLst/>
          </a:prstGeom>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000" b="1" i="1" u="none" strike="noStrike" kern="1200" cap="none" spc="0" normalizeH="0" baseline="0" noProof="0" dirty="0" smtClean="0">
                <a:ln>
                  <a:noFill/>
                </a:ln>
                <a:solidFill>
                  <a:srgbClr val="46424D"/>
                </a:solidFill>
                <a:effectLst/>
                <a:uLnTx/>
                <a:uFillTx/>
                <a:latin typeface="Arial"/>
                <a:ea typeface="ＭＳ Ｐゴシック" charset="-128"/>
                <a:cs typeface="Arial"/>
              </a:rPr>
              <a:t>Chapter 1- </a:t>
            </a:r>
            <a:r>
              <a:rPr kumimoji="0" lang="en-US" sz="3600" b="1" i="0" u="none" strike="noStrike" kern="1200" cap="none" spc="0" normalizeH="0" baseline="0" noProof="0" dirty="0" smtClean="0">
                <a:ln>
                  <a:noFill/>
                </a:ln>
                <a:solidFill>
                  <a:srgbClr val="46424D"/>
                </a:solidFill>
                <a:effectLst/>
                <a:uLnTx/>
                <a:uFillTx/>
                <a:latin typeface="Arial"/>
                <a:ea typeface="ＭＳ Ｐゴシック" charset="-128"/>
                <a:cs typeface="Arial"/>
              </a:rPr>
              <a:t>Introduction</a:t>
            </a:r>
          </a:p>
        </p:txBody>
      </p:sp>
      <p:sp>
        <p:nvSpPr>
          <p:cNvPr id="5" name="页脚占位符 4"/>
          <p:cNvSpPr>
            <a:spLocks noGrp="1"/>
          </p:cNvSpPr>
          <p:nvPr>
            <p:ph type="ftr" sz="quarter" idx="11"/>
          </p:nvPr>
        </p:nvSpPr>
        <p:spPr/>
        <p:txBody>
          <a:bodyPr/>
          <a:lstStyle/>
          <a:p>
            <a:pPr>
              <a:defRPr/>
            </a:pPr>
            <a:r>
              <a:rPr lang="en-US" smtClean="0"/>
              <a:t>Chapter 1 Introduction</a:t>
            </a:r>
            <a:endParaRPr lang="en-US"/>
          </a:p>
        </p:txBody>
      </p:sp>
    </p:spTree>
  </p:cSld>
  <p:clrMapOvr>
    <a:masterClrMapping/>
  </p:clrMapOvr>
  <p:transition spd="med">
    <p:wipe dir="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dirty="0"/>
              <a:t>Software costs</a:t>
            </a:r>
          </a:p>
        </p:txBody>
      </p:sp>
      <p:sp>
        <p:nvSpPr>
          <p:cNvPr id="66565" name="Rectangle 5"/>
          <p:cNvSpPr>
            <a:spLocks noGrp="1" noChangeArrowheads="1"/>
          </p:cNvSpPr>
          <p:nvPr>
            <p:ph idx="1"/>
          </p:nvPr>
        </p:nvSpPr>
        <p:spPr/>
        <p:txBody>
          <a:bodyPr/>
          <a:lstStyle/>
          <a:p>
            <a:r>
              <a:rPr lang="en-GB" dirty="0"/>
              <a:t>Software costs often dominate computer system costs. </a:t>
            </a:r>
            <a:r>
              <a:rPr lang="en-GB" dirty="0">
                <a:solidFill>
                  <a:srgbClr val="FF0000"/>
                </a:solidFill>
              </a:rPr>
              <a:t>The costs of software </a:t>
            </a:r>
            <a:r>
              <a:rPr lang="en-GB" dirty="0"/>
              <a:t>on a PC are often </a:t>
            </a:r>
            <a:r>
              <a:rPr lang="en-GB" dirty="0">
                <a:solidFill>
                  <a:srgbClr val="00B0F0"/>
                </a:solidFill>
              </a:rPr>
              <a:t>greater than </a:t>
            </a:r>
            <a:r>
              <a:rPr lang="en-GB" dirty="0"/>
              <a:t>the hardware cost</a:t>
            </a:r>
            <a:r>
              <a:rPr lang="en-GB" dirty="0" smtClean="0"/>
              <a:t>.(except </a:t>
            </a:r>
            <a:r>
              <a:rPr lang="en-US" altLang="zh-CN" b="1" dirty="0" smtClean="0"/>
              <a:t>pirated</a:t>
            </a:r>
            <a:r>
              <a:rPr lang="en-US" altLang="zh-CN" dirty="0" smtClean="0"/>
              <a:t> </a:t>
            </a:r>
            <a:r>
              <a:rPr lang="en-US" altLang="zh-CN" b="1" dirty="0" smtClean="0"/>
              <a:t>software</a:t>
            </a:r>
            <a:r>
              <a:rPr lang="en-GB" dirty="0" smtClean="0"/>
              <a:t>)</a:t>
            </a:r>
            <a:endParaRPr lang="en-GB" dirty="0"/>
          </a:p>
          <a:p>
            <a:r>
              <a:rPr lang="en-GB" dirty="0"/>
              <a:t>Software costs more to maintain than it does to develop. For systems with a long life, </a:t>
            </a:r>
            <a:r>
              <a:rPr lang="en-GB" dirty="0">
                <a:solidFill>
                  <a:srgbClr val="FF0000"/>
                </a:solidFill>
              </a:rPr>
              <a:t>maintenance </a:t>
            </a:r>
            <a:r>
              <a:rPr lang="en-GB" dirty="0"/>
              <a:t>costs may be </a:t>
            </a:r>
            <a:r>
              <a:rPr lang="en-GB" dirty="0">
                <a:solidFill>
                  <a:srgbClr val="0070C0"/>
                </a:solidFill>
              </a:rPr>
              <a:t>several times </a:t>
            </a:r>
            <a:r>
              <a:rPr lang="en-GB" dirty="0"/>
              <a:t>development costs.</a:t>
            </a:r>
          </a:p>
          <a:p>
            <a:r>
              <a:rPr lang="en-GB" dirty="0"/>
              <a:t>Software engineering is concerned with </a:t>
            </a:r>
            <a:r>
              <a:rPr lang="en-GB" i="1" dirty="0">
                <a:solidFill>
                  <a:srgbClr val="FF0000"/>
                </a:solidFill>
              </a:rPr>
              <a:t>cost-effective</a:t>
            </a:r>
            <a:r>
              <a:rPr lang="en-GB" dirty="0"/>
              <a:t> software development.</a:t>
            </a:r>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4294967295"/>
          </p:nvPr>
        </p:nvSpPr>
        <p:spPr>
          <a:xfrm>
            <a:off x="457199" y="6356350"/>
            <a:ext cx="2556933" cy="365125"/>
          </a:xfrm>
          <a:prstGeom prst="rect">
            <a:avLst/>
          </a:prstGeom>
        </p:spPr>
        <p:txBody>
          <a:bodyPr/>
          <a:lstStyle/>
          <a:p>
            <a:fld id="{0D0A86A6-0DA5-42AA-8170-2F2F5D518F0D}" type="datetime1">
              <a:rPr lang="zh-CN" altLang="en-US" smtClean="0"/>
              <a:pPr/>
              <a:t>2021/10/11 Monday</a:t>
            </a:fld>
            <a:endParaRPr lang="en-US" dirty="0"/>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011561" cy="1143000"/>
          </a:xfrm>
        </p:spPr>
        <p:txBody>
          <a:bodyPr/>
          <a:lstStyle/>
          <a:p>
            <a:r>
              <a:rPr lang="en-US" dirty="0" smtClean="0">
                <a:solidFill>
                  <a:srgbClr val="FF0000"/>
                </a:solidFill>
              </a:rPr>
              <a:t>Software project failure</a:t>
            </a:r>
            <a:endParaRPr lang="en-US" dirty="0">
              <a:solidFill>
                <a:srgbClr val="FF0000"/>
              </a:solidFill>
            </a:endParaRPr>
          </a:p>
        </p:txBody>
      </p:sp>
      <p:sp>
        <p:nvSpPr>
          <p:cNvPr id="3" name="Content Placeholder 2"/>
          <p:cNvSpPr>
            <a:spLocks noGrp="1"/>
          </p:cNvSpPr>
          <p:nvPr>
            <p:ph idx="1"/>
          </p:nvPr>
        </p:nvSpPr>
        <p:spPr/>
        <p:txBody>
          <a:bodyPr/>
          <a:lstStyle/>
          <a:p>
            <a:r>
              <a:rPr lang="en-GB" i="1" dirty="0"/>
              <a:t>Increasing system complexity</a:t>
            </a:r>
            <a:r>
              <a:rPr lang="en-GB" dirty="0"/>
              <a:t> </a:t>
            </a:r>
            <a:endParaRPr lang="en-GB" dirty="0" smtClean="0"/>
          </a:p>
          <a:p>
            <a:pPr lvl="1"/>
            <a:r>
              <a:rPr lang="en-GB" dirty="0" smtClean="0"/>
              <a:t>As </a:t>
            </a:r>
            <a:r>
              <a:rPr lang="en-GB" dirty="0"/>
              <a:t>new </a:t>
            </a:r>
            <a:r>
              <a:rPr lang="en-GB" dirty="0">
                <a:solidFill>
                  <a:srgbClr val="FF0000"/>
                </a:solidFill>
              </a:rPr>
              <a:t>software engineering techniques </a:t>
            </a:r>
            <a:r>
              <a:rPr lang="en-GB" dirty="0"/>
              <a:t>help us to build larger, more complex systems, </a:t>
            </a:r>
            <a:r>
              <a:rPr lang="en-GB" dirty="0">
                <a:solidFill>
                  <a:srgbClr val="0070C0"/>
                </a:solidFill>
              </a:rPr>
              <a:t>the demands change</a:t>
            </a:r>
            <a:r>
              <a:rPr lang="en-GB" dirty="0"/>
              <a:t>. Systems have to be built and delivered more quickly; larger, even more complex systems are required; systems have to have </a:t>
            </a:r>
            <a:r>
              <a:rPr lang="en-GB" dirty="0">
                <a:solidFill>
                  <a:srgbClr val="0070C0"/>
                </a:solidFill>
              </a:rPr>
              <a:t>new capabilities </a:t>
            </a:r>
            <a:r>
              <a:rPr lang="en-GB" dirty="0"/>
              <a:t>that were previously thought to be impossible. </a:t>
            </a:r>
          </a:p>
          <a:p>
            <a:r>
              <a:rPr lang="en-GB" i="1" dirty="0" smtClean="0"/>
              <a:t>Failure </a:t>
            </a:r>
            <a:r>
              <a:rPr lang="en-GB" i="1" dirty="0"/>
              <a:t>to use software engineering methods</a:t>
            </a:r>
            <a:r>
              <a:rPr lang="en-GB" dirty="0"/>
              <a:t> </a:t>
            </a:r>
            <a:endParaRPr lang="en-GB" dirty="0" smtClean="0"/>
          </a:p>
          <a:p>
            <a:pPr lvl="1"/>
            <a:r>
              <a:rPr lang="en-GB" dirty="0" smtClean="0"/>
              <a:t>It </a:t>
            </a:r>
            <a:r>
              <a:rPr lang="en-GB" dirty="0"/>
              <a:t>is fairly easy to write computer programs without using software engineering methods and techniques. Many companies have </a:t>
            </a:r>
            <a:r>
              <a:rPr lang="en-GB" dirty="0">
                <a:solidFill>
                  <a:srgbClr val="0070C0"/>
                </a:solidFill>
              </a:rPr>
              <a:t>drifted into </a:t>
            </a:r>
            <a:r>
              <a:rPr lang="en-GB" dirty="0"/>
              <a:t>software development as </a:t>
            </a:r>
            <a:r>
              <a:rPr lang="en-GB" dirty="0">
                <a:solidFill>
                  <a:srgbClr val="FF0000"/>
                </a:solidFill>
              </a:rPr>
              <a:t>their products and services have evolved</a:t>
            </a:r>
            <a:r>
              <a:rPr lang="en-GB" dirty="0"/>
              <a:t>. They do not use software engineering methods in their everyday work. Consequently, their software is often more </a:t>
            </a:r>
            <a:r>
              <a:rPr lang="en-GB" dirty="0">
                <a:solidFill>
                  <a:srgbClr val="0070C0"/>
                </a:solidFill>
              </a:rPr>
              <a:t>expensive and less reliable </a:t>
            </a:r>
            <a:r>
              <a:rPr lang="en-GB" dirty="0"/>
              <a:t>than it should be.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4294967295"/>
          </p:nvPr>
        </p:nvSpPr>
        <p:spPr>
          <a:xfrm>
            <a:off x="457199" y="6356350"/>
            <a:ext cx="2523067" cy="365125"/>
          </a:xfrm>
          <a:prstGeom prst="rect">
            <a:avLst/>
          </a:prstGeom>
        </p:spPr>
        <p:txBody>
          <a:bodyPr/>
          <a:lstStyle/>
          <a:p>
            <a:fld id="{244EB690-24AC-4BC7-97A5-3742A684B9A0}" type="datetime1">
              <a:rPr lang="zh-CN" altLang="en-US" smtClean="0"/>
              <a:pPr/>
              <a:t>2021/10/11 Monday</a:t>
            </a:fld>
            <a:endParaRPr lang="en-US" dirty="0"/>
          </a:p>
        </p:txBody>
      </p:sp>
    </p:spTree>
    <p:extLst>
      <p:ext uri="{BB962C8B-B14F-4D97-AF65-F5344CB8AC3E}">
        <p14:creationId xmlns:p14="http://schemas.microsoft.com/office/powerpoint/2010/main" val="1121805179"/>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26958"/>
            <a:ext cx="9144000" cy="1143000"/>
          </a:xfrm>
        </p:spPr>
        <p:txBody>
          <a:bodyPr/>
          <a:lstStyle/>
          <a:p>
            <a:pPr algn="ctr"/>
            <a:r>
              <a:rPr lang="en-US" dirty="0" smtClean="0"/>
              <a:t>Professional software development</a:t>
            </a:r>
            <a:endParaRPr lang="en-US" dirty="0"/>
          </a:p>
        </p:txBody>
      </p:sp>
      <p:sp>
        <p:nvSpPr>
          <p:cNvPr id="6" name="Footer Placeholder 5"/>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4294967295"/>
          </p:nvPr>
        </p:nvSpPr>
        <p:spPr>
          <a:xfrm>
            <a:off x="457200" y="6356350"/>
            <a:ext cx="2133600" cy="365125"/>
          </a:xfrm>
          <a:prstGeom prst="rect">
            <a:avLst/>
          </a:prstGeom>
        </p:spPr>
        <p:txBody>
          <a:bodyPr/>
          <a:lstStyle/>
          <a:p>
            <a:fld id="{5E712787-C589-479A-8EEB-6CD1382A40C7}" type="datetime1">
              <a:rPr lang="zh-CN" altLang="en-US" smtClean="0"/>
              <a:pPr/>
              <a:t>2021/10/11 Monday</a:t>
            </a:fld>
            <a:endParaRPr lang="en-US"/>
          </a:p>
        </p:txBody>
      </p:sp>
    </p:spTree>
    <p:extLst>
      <p:ext uri="{BB962C8B-B14F-4D97-AF65-F5344CB8AC3E}">
        <p14:creationId xmlns:p14="http://schemas.microsoft.com/office/powerpoint/2010/main" val="2036704246"/>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smtClean="0"/>
              <a:t>Frequently asked questions about software engineering</a:t>
            </a:r>
            <a:br>
              <a:rPr lang="en-GB" dirty="0" smtClean="0"/>
            </a:br>
            <a:endParaRPr lang="en-US" dirty="0" smtClean="0"/>
          </a:p>
        </p:txBody>
      </p:sp>
      <p:graphicFrame>
        <p:nvGraphicFramePr>
          <p:cNvPr id="5" name="Table 4"/>
          <p:cNvGraphicFramePr>
            <a:graphicFrameLocks noGrp="1"/>
          </p:cNvGraphicFramePr>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gridCol w="4625689"/>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t>
                      </a:r>
                      <a:r>
                        <a:rPr lang="en-GB" sz="1400" dirty="0">
                          <a:solidFill>
                            <a:srgbClr val="FF0000"/>
                          </a:solidFill>
                          <a:latin typeface="Arial"/>
                          <a:cs typeface="Arial"/>
                        </a:rPr>
                        <a:t>and</a:t>
                      </a:r>
                      <a:r>
                        <a:rPr lang="en-GB" sz="1400" dirty="0">
                          <a:latin typeface="Arial"/>
                          <a:cs typeface="Arial"/>
                        </a:rPr>
                        <a:t> </a:t>
                      </a:r>
                      <a:r>
                        <a:rPr lang="en-GB" sz="1400" dirty="0">
                          <a:solidFill>
                            <a:srgbClr val="FF0000"/>
                          </a:solidFill>
                          <a:latin typeface="Arial"/>
                          <a:cs typeface="Arial"/>
                        </a:rPr>
                        <a:t>associated documentation</a:t>
                      </a:r>
                      <a:r>
                        <a:rPr lang="en-GB" sz="1400" dirty="0">
                          <a:latin typeface="Arial"/>
                          <a:cs typeface="Arial"/>
                        </a:rPr>
                        <a:t>.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tr>
              <a:tr h="613408">
                <a:tc>
                  <a:txBody>
                    <a:bodyPr/>
                    <a:lstStyle/>
                    <a:p>
                      <a:pPr algn="just">
                        <a:spcAft>
                          <a:spcPts val="0"/>
                        </a:spcAft>
                      </a:pPr>
                      <a:r>
                        <a:rPr lang="en-GB" sz="1400" dirty="0">
                          <a:latin typeface="Arial"/>
                          <a:cs typeface="Arial"/>
                        </a:rPr>
                        <a:t>What are the </a:t>
                      </a:r>
                      <a:r>
                        <a:rPr lang="en-GB" sz="1400" dirty="0">
                          <a:solidFill>
                            <a:srgbClr val="FF0000"/>
                          </a:solidFill>
                          <a:latin typeface="Arial"/>
                          <a:cs typeface="Arial"/>
                        </a:rPr>
                        <a:t>attributes</a:t>
                      </a:r>
                      <a:r>
                        <a:rPr lang="en-GB" sz="1400" dirty="0">
                          <a:latin typeface="Arial"/>
                          <a:cs typeface="Arial"/>
                        </a:rPr>
                        <a:t>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a:t>
                      </a:r>
                      <a:r>
                        <a:rPr lang="en-GB" sz="1400" dirty="0">
                          <a:solidFill>
                            <a:srgbClr val="FF0000"/>
                          </a:solidFill>
                          <a:latin typeface="Arial"/>
                          <a:cs typeface="Arial"/>
                        </a:rPr>
                        <a:t>maintainable, dependable and usable</a:t>
                      </a:r>
                      <a:r>
                        <a:rPr lang="en-GB" sz="1400" dirty="0">
                          <a:latin typeface="Arial"/>
                          <a:cs typeface="Arial"/>
                        </a:rPr>
                        <a:t>.</a:t>
                      </a:r>
                      <a:endParaRPr lang="en-GB" sz="1400" dirty="0">
                        <a:solidFill>
                          <a:srgbClr val="000000"/>
                        </a:solidFill>
                        <a:latin typeface="Arial"/>
                        <a:ea typeface="Times New Roman"/>
                        <a:cs typeface="Arial"/>
                      </a:endParaRPr>
                    </a:p>
                  </a:txBody>
                  <a:tcPr marL="73025" marR="73025" marT="0" marB="68580"/>
                </a:tc>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t>
                      </a:r>
                      <a:r>
                        <a:rPr lang="en-GB" sz="1400" dirty="0">
                          <a:solidFill>
                            <a:srgbClr val="0070C0"/>
                          </a:solidFill>
                          <a:latin typeface="Arial"/>
                          <a:cs typeface="Arial"/>
                        </a:rPr>
                        <a:t>an engineering </a:t>
                      </a:r>
                      <a:r>
                        <a:rPr lang="en-GB" sz="1400" dirty="0">
                          <a:solidFill>
                            <a:srgbClr val="FF0000"/>
                          </a:solidFill>
                          <a:latin typeface="Arial"/>
                          <a:cs typeface="Arial"/>
                        </a:rPr>
                        <a:t>discipline</a:t>
                      </a:r>
                      <a:r>
                        <a:rPr lang="en-GB" sz="1400" dirty="0">
                          <a:solidFill>
                            <a:srgbClr val="0070C0"/>
                          </a:solidFill>
                          <a:latin typeface="Arial"/>
                          <a:cs typeface="Arial"/>
                        </a:rPr>
                        <a:t> </a:t>
                      </a:r>
                      <a:r>
                        <a:rPr lang="en-GB" sz="1400" dirty="0">
                          <a:latin typeface="Arial"/>
                          <a:cs typeface="Arial"/>
                        </a:rPr>
                        <a:t>that is concerned with </a:t>
                      </a:r>
                      <a:r>
                        <a:rPr lang="en-GB" sz="1400" dirty="0">
                          <a:solidFill>
                            <a:srgbClr val="FF0000"/>
                          </a:solidFill>
                          <a:latin typeface="Arial"/>
                          <a:cs typeface="Arial"/>
                        </a:rPr>
                        <a:t>all aspects of software production</a:t>
                      </a:r>
                      <a:r>
                        <a:rPr lang="en-GB" sz="1400" dirty="0">
                          <a:latin typeface="Arial"/>
                          <a:cs typeface="Arial"/>
                        </a:rPr>
                        <a:t>.</a:t>
                      </a:r>
                      <a:endParaRPr lang="en-GB" sz="1400" dirty="0">
                        <a:solidFill>
                          <a:srgbClr val="000000"/>
                        </a:solidFill>
                        <a:latin typeface="Arial"/>
                        <a:ea typeface="Times New Roman"/>
                        <a:cs typeface="Arial"/>
                      </a:endParaRPr>
                    </a:p>
                  </a:txBody>
                  <a:tcPr marL="73025" marR="73025" marT="0" marB="68580"/>
                </a:tc>
              </a:tr>
              <a:tr h="473850">
                <a:tc>
                  <a:txBody>
                    <a:bodyPr/>
                    <a:lstStyle/>
                    <a:p>
                      <a:pPr algn="just">
                        <a:spcAft>
                          <a:spcPts val="0"/>
                        </a:spcAft>
                      </a:pPr>
                      <a:r>
                        <a:rPr lang="en-GB" sz="1400" dirty="0">
                          <a:latin typeface="Arial"/>
                          <a:cs typeface="Arial"/>
                        </a:rPr>
                        <a:t>What are the fundamental </a:t>
                      </a:r>
                      <a:r>
                        <a:rPr lang="en-GB" sz="1400" dirty="0">
                          <a:solidFill>
                            <a:srgbClr val="FF0000"/>
                          </a:solidFill>
                          <a:latin typeface="Arial"/>
                          <a:cs typeface="Arial"/>
                        </a:rPr>
                        <a:t>software engineering activities</a:t>
                      </a:r>
                      <a:r>
                        <a:rPr lang="en-GB" sz="1400" dirty="0">
                          <a:latin typeface="Arial"/>
                          <a:cs typeface="Arial"/>
                        </a:rPr>
                        <a:t>?</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tr>
              <a:tr h="613408">
                <a:tc>
                  <a:txBody>
                    <a:bodyPr/>
                    <a:lstStyle/>
                    <a:p>
                      <a:pPr algn="just">
                        <a:spcAft>
                          <a:spcPts val="0"/>
                        </a:spcAft>
                      </a:pPr>
                      <a:r>
                        <a:rPr lang="en-GB" sz="1400" dirty="0">
                          <a:latin typeface="Arial"/>
                          <a:cs typeface="Arial"/>
                        </a:rPr>
                        <a:t>What is the </a:t>
                      </a:r>
                      <a:r>
                        <a:rPr lang="en-GB" sz="1400" dirty="0">
                          <a:solidFill>
                            <a:srgbClr val="FF0000"/>
                          </a:solidFill>
                          <a:latin typeface="Arial"/>
                          <a:cs typeface="Arial"/>
                        </a:rPr>
                        <a:t>difference</a:t>
                      </a:r>
                      <a:r>
                        <a:rPr lang="en-GB" sz="1400" dirty="0">
                          <a:latin typeface="Arial"/>
                          <a:cs typeface="Arial"/>
                        </a:rPr>
                        <a:t> between software engineering and computer science?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a:t>
                      </a:r>
                      <a:r>
                        <a:rPr lang="en-GB" sz="1400" dirty="0">
                          <a:solidFill>
                            <a:srgbClr val="0070C0"/>
                          </a:solidFill>
                          <a:latin typeface="Arial"/>
                          <a:cs typeface="Arial"/>
                        </a:rPr>
                        <a:t>practicalities</a:t>
                      </a:r>
                      <a:r>
                        <a:rPr lang="en-GB" sz="1400" dirty="0">
                          <a:latin typeface="Arial"/>
                          <a:cs typeface="Arial"/>
                        </a:rPr>
                        <a:t> of developing and delivering useful software.</a:t>
                      </a:r>
                      <a:endParaRPr lang="en-GB" sz="1400" dirty="0">
                        <a:solidFill>
                          <a:srgbClr val="000000"/>
                        </a:solidFill>
                        <a:latin typeface="Arial"/>
                        <a:ea typeface="Times New Roman"/>
                        <a:cs typeface="Arial"/>
                      </a:endParaRPr>
                    </a:p>
                  </a:txBody>
                  <a:tcPr marL="73025" marR="73025" marT="0" marB="68580"/>
                </a:tc>
              </a:tr>
              <a:tr h="788667">
                <a:tc>
                  <a:txBody>
                    <a:bodyPr/>
                    <a:lstStyle/>
                    <a:p>
                      <a:pPr algn="just">
                        <a:spcAft>
                          <a:spcPts val="0"/>
                        </a:spcAft>
                      </a:pPr>
                      <a:r>
                        <a:rPr lang="en-GB" sz="1400" dirty="0">
                          <a:latin typeface="Arial"/>
                          <a:cs typeface="Arial"/>
                        </a:rPr>
                        <a:t>What is the difference between software engineering and system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tr>
            </a:tbl>
          </a:graphicData>
        </a:graphic>
      </p:graphicFrame>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4294967295"/>
          </p:nvPr>
        </p:nvSpPr>
        <p:spPr>
          <a:xfrm>
            <a:off x="457200" y="6356350"/>
            <a:ext cx="2133600" cy="365125"/>
          </a:xfrm>
          <a:prstGeom prst="rect">
            <a:avLst/>
          </a:prstGeom>
        </p:spPr>
        <p:txBody>
          <a:bodyPr/>
          <a:lstStyle/>
          <a:p>
            <a:fld id="{E3880ADA-A213-4E3B-919A-604E28F4DE1B}" type="datetime1">
              <a:rPr lang="zh-CN" altLang="en-US" smtClean="0"/>
              <a:pPr/>
              <a:t>2021/10/11 Monday</a:t>
            </a:fld>
            <a:endParaRPr lang="en-US"/>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457200" y="1735300"/>
          <a:ext cx="8229600" cy="4485640"/>
        </p:xfrm>
        <a:graphic>
          <a:graphicData uri="http://schemas.openxmlformats.org/drawingml/2006/table">
            <a:tbl>
              <a:tblPr firstRow="1" bandRow="1">
                <a:tableStyleId>{5C22544A-7EE6-4342-B048-85BDC9FD1C3A}</a:tableStyleId>
              </a:tblPr>
              <a:tblGrid>
                <a:gridCol w="3488198"/>
                <a:gridCol w="4741402"/>
              </a:tblGrid>
              <a:tr h="370840">
                <a:tc>
                  <a:txBody>
                    <a:bodyPr/>
                    <a:lstStyle/>
                    <a:p>
                      <a:r>
                        <a:rPr lang="en-US" sz="1400" dirty="0" smtClean="0">
                          <a:latin typeface="Arial"/>
                          <a:cs typeface="Arial"/>
                        </a:rPr>
                        <a:t>Question</a:t>
                      </a:r>
                      <a:endParaRPr lang="en-US" sz="1400" dirty="0">
                        <a:latin typeface="Arial"/>
                        <a:cs typeface="Arial"/>
                      </a:endParaRPr>
                    </a:p>
                  </a:txBody>
                  <a:tcPr/>
                </a:tc>
                <a:tc>
                  <a:txBody>
                    <a:bodyPr/>
                    <a:lstStyle/>
                    <a:p>
                      <a:r>
                        <a:rPr lang="en-US" sz="1400" dirty="0" smtClean="0">
                          <a:latin typeface="Arial"/>
                          <a:cs typeface="Arial"/>
                        </a:rPr>
                        <a:t>Answer</a:t>
                      </a:r>
                      <a:endParaRPr lang="en-US" sz="1400" dirty="0">
                        <a:latin typeface="Arial"/>
                        <a:cs typeface="Arial"/>
                      </a:endParaRPr>
                    </a:p>
                  </a:txBody>
                  <a:tcPr/>
                </a:tc>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a:t>
                      </a:r>
                      <a:r>
                        <a:rPr lang="en-GB" sz="1400" dirty="0">
                          <a:solidFill>
                            <a:srgbClr val="FF0000"/>
                          </a:solidFill>
                          <a:latin typeface="Arial"/>
                          <a:cs typeface="Arial"/>
                        </a:rPr>
                        <a:t>increasing diversity</a:t>
                      </a:r>
                      <a:r>
                        <a:rPr lang="en-GB" sz="1400" dirty="0">
                          <a:latin typeface="Arial"/>
                          <a:cs typeface="Arial"/>
                        </a:rPr>
                        <a:t>,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a:t>
                      </a:r>
                      <a:r>
                        <a:rPr lang="en-GB" sz="1400" dirty="0">
                          <a:solidFill>
                            <a:srgbClr val="FF0000"/>
                          </a:solidFill>
                          <a:latin typeface="Arial"/>
                          <a:cs typeface="Arial"/>
                        </a:rPr>
                        <a:t>software costs </a:t>
                      </a:r>
                      <a:r>
                        <a:rPr lang="en-GB" sz="1400" dirty="0">
                          <a:latin typeface="Arial"/>
                          <a:cs typeface="Arial"/>
                        </a:rPr>
                        <a:t>are development costs, 40% are testing costs. For custom software, </a:t>
                      </a:r>
                      <a:r>
                        <a:rPr lang="en-GB" sz="1400" dirty="0">
                          <a:solidFill>
                            <a:srgbClr val="FF0000"/>
                          </a:solidFill>
                          <a:latin typeface="Arial"/>
                          <a:cs typeface="Arial"/>
                        </a:rPr>
                        <a:t>evolution costs </a:t>
                      </a:r>
                      <a:r>
                        <a:rPr lang="en-GB" sz="1400" dirty="0">
                          <a:latin typeface="Arial"/>
                          <a:cs typeface="Arial"/>
                        </a:rPr>
                        <a:t>often exceed development costs.</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a:t>
                      </a:r>
                      <a:r>
                        <a:rPr lang="en-GB" sz="1400" dirty="0">
                          <a:solidFill>
                            <a:srgbClr val="FF0000"/>
                          </a:solidFill>
                          <a:latin typeface="Arial"/>
                          <a:cs typeface="Arial"/>
                        </a:rPr>
                        <a:t>different techniques </a:t>
                      </a:r>
                      <a:r>
                        <a:rPr lang="en-GB" sz="1400" dirty="0">
                          <a:latin typeface="Arial"/>
                          <a:cs typeface="Arial"/>
                        </a:rPr>
                        <a:t>are appropriate for </a:t>
                      </a:r>
                      <a:r>
                        <a:rPr lang="en-GB" sz="1400" dirty="0">
                          <a:solidFill>
                            <a:srgbClr val="FF0000"/>
                          </a:solidFill>
                          <a:latin typeface="Arial"/>
                          <a:cs typeface="Arial"/>
                        </a:rPr>
                        <a:t>different types of system</a:t>
                      </a:r>
                      <a:r>
                        <a:rPr lang="en-GB" sz="1400" dirty="0">
                          <a:latin typeface="Arial"/>
                          <a:cs typeface="Arial"/>
                        </a:rPr>
                        <a:t>. For example, games should always be developed using a series of prototypes whereas safety critical control systems require a complete and analyzable specification to be developed. </a:t>
                      </a:r>
                      <a:r>
                        <a:rPr lang="en-GB" sz="1400" dirty="0">
                          <a:solidFill>
                            <a:srgbClr val="FF0000"/>
                          </a:solidFill>
                          <a:latin typeface="Arial"/>
                          <a:cs typeface="Arial"/>
                        </a:rPr>
                        <a:t>You can’t</a:t>
                      </a:r>
                      <a:r>
                        <a:rPr lang="en-GB" sz="1400" dirty="0">
                          <a:latin typeface="Arial"/>
                          <a:cs typeface="Arial"/>
                        </a:rPr>
                        <a:t>, therefore, say that one method is better than another.</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a:t>
                      </a:r>
                      <a:r>
                        <a:rPr lang="en-GB" sz="1400" dirty="0">
                          <a:solidFill>
                            <a:srgbClr val="FF0000"/>
                          </a:solidFill>
                          <a:latin typeface="Arial"/>
                          <a:cs typeface="Arial"/>
                        </a:rPr>
                        <a:t>distributed service-based </a:t>
                      </a:r>
                      <a:r>
                        <a:rPr lang="en-GB" sz="1400" dirty="0">
                          <a:latin typeface="Arial"/>
                          <a:cs typeface="Arial"/>
                        </a:rPr>
                        <a:t>systems. Web-based systems development has led to </a:t>
                      </a:r>
                      <a:r>
                        <a:rPr lang="en-GB" sz="1400" dirty="0">
                          <a:solidFill>
                            <a:srgbClr val="FF0000"/>
                          </a:solidFill>
                          <a:latin typeface="Arial"/>
                          <a:cs typeface="Arial"/>
                        </a:rPr>
                        <a:t>important advances </a:t>
                      </a:r>
                      <a:r>
                        <a:rPr lang="en-GB" sz="1400" dirty="0">
                          <a:latin typeface="Arial"/>
                          <a:cs typeface="Arial"/>
                        </a:rPr>
                        <a:t>in programming languages and software reuse.</a:t>
                      </a:r>
                      <a:endParaRPr lang="en-GB" sz="1400" dirty="0">
                        <a:solidFill>
                          <a:srgbClr val="000000"/>
                        </a:solidFill>
                        <a:latin typeface="Arial"/>
                        <a:ea typeface="Times New Roman"/>
                        <a:cs typeface="Arial"/>
                      </a:endParaRPr>
                    </a:p>
                  </a:txBody>
                  <a:tcPr marL="73025" marR="73025" marT="0" marB="68580"/>
                </a:tc>
              </a:tr>
            </a:tbl>
          </a:graphicData>
        </a:graphic>
      </p:graphicFrame>
      <p:sp>
        <p:nvSpPr>
          <p:cNvPr id="7" name="Footer Placeholder 6"/>
          <p:cNvSpPr>
            <a:spLocks noGrp="1"/>
          </p:cNvSpPr>
          <p:nvPr>
            <p:ph type="ftr" sz="quarter" idx="10"/>
          </p:nvPr>
        </p:nvSpPr>
        <p:spPr/>
        <p:txBody>
          <a:bodyPr/>
          <a:lstStyle/>
          <a:p>
            <a:r>
              <a:rPr lang="en-US" smtClean="0"/>
              <a:t>Chapter 1 Introduction</a:t>
            </a:r>
            <a:endParaRPr lang="en-US" dirty="0"/>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products</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solidFill>
                  <a:srgbClr val="FF0000"/>
                </a:solidFill>
              </a:rPr>
              <a:t>Stand-alone</a:t>
            </a:r>
            <a:r>
              <a:rPr lang="en-US" dirty="0" smtClean="0"/>
              <a:t> systems that are marketed and sold to any customer who wishes to buy them.</a:t>
            </a:r>
          </a:p>
          <a:p>
            <a:pPr lvl="1"/>
            <a:r>
              <a:rPr lang="en-US" dirty="0" smtClean="0"/>
              <a:t>Examples – PC software such as graphics programs, project management tools; CAD software; software for specific markets such as appointments systems for dentists.</a:t>
            </a:r>
          </a:p>
          <a:p>
            <a:r>
              <a:rPr lang="en-US" dirty="0" smtClean="0"/>
              <a:t>Customized products</a:t>
            </a:r>
          </a:p>
          <a:p>
            <a:pPr lvl="1"/>
            <a:r>
              <a:rPr lang="en-US" dirty="0" smtClean="0"/>
              <a:t>Software that is commissioned by </a:t>
            </a:r>
            <a:r>
              <a:rPr lang="en-US" dirty="0" smtClean="0">
                <a:solidFill>
                  <a:srgbClr val="FF0000"/>
                </a:solidFill>
              </a:rPr>
              <a:t>a specific customer </a:t>
            </a:r>
            <a:r>
              <a:rPr lang="en-US" dirty="0" smtClean="0"/>
              <a:t>to meet their own needs. </a:t>
            </a:r>
          </a:p>
          <a:p>
            <a:pPr lvl="1"/>
            <a:r>
              <a:rPr lang="en-US" dirty="0" smtClean="0"/>
              <a:t>Examples – embedded control systems, air traffic control software, traffic monitoring systems.</a:t>
            </a:r>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4294967295"/>
          </p:nvPr>
        </p:nvSpPr>
        <p:spPr>
          <a:xfrm>
            <a:off x="457199" y="6356350"/>
            <a:ext cx="2853267" cy="365125"/>
          </a:xfrm>
          <a:prstGeom prst="rect">
            <a:avLst/>
          </a:prstGeom>
        </p:spPr>
        <p:txBody>
          <a:bodyPr/>
          <a:lstStyle/>
          <a:p>
            <a:fld id="{1BCE6E09-CA80-445E-9295-8AB0E6170E66}" type="datetime1">
              <a:rPr lang="zh-CN" altLang="en-US" smtClean="0"/>
              <a:pPr/>
              <a:t>2021/10/11 Monday</a:t>
            </a:fld>
            <a:endParaRPr lang="en-US" dirty="0"/>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specification</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The </a:t>
            </a:r>
            <a:r>
              <a:rPr lang="en-US" dirty="0" smtClean="0">
                <a:solidFill>
                  <a:srgbClr val="FF0000"/>
                </a:solidFill>
              </a:rPr>
              <a:t>specification</a:t>
            </a:r>
            <a:r>
              <a:rPr lang="en-US" dirty="0" smtClean="0"/>
              <a:t> of what the software should do is owned by the </a:t>
            </a:r>
            <a:r>
              <a:rPr lang="en-US" dirty="0" smtClean="0">
                <a:solidFill>
                  <a:srgbClr val="0070C0"/>
                </a:solidFill>
              </a:rPr>
              <a:t>software developer </a:t>
            </a:r>
            <a:r>
              <a:rPr lang="en-US" dirty="0" smtClean="0"/>
              <a:t>and decisions on software change are made by the developer.</a:t>
            </a:r>
          </a:p>
          <a:p>
            <a:r>
              <a:rPr lang="en-US" dirty="0" smtClean="0"/>
              <a:t>Customized products</a:t>
            </a:r>
          </a:p>
          <a:p>
            <a:pPr lvl="1"/>
            <a:r>
              <a:rPr lang="en-US" dirty="0" smtClean="0"/>
              <a:t>The </a:t>
            </a:r>
            <a:r>
              <a:rPr lang="en-US" dirty="0" smtClean="0">
                <a:solidFill>
                  <a:srgbClr val="FF0000"/>
                </a:solidFill>
              </a:rPr>
              <a:t>specification</a:t>
            </a:r>
            <a:r>
              <a:rPr lang="en-US" dirty="0" smtClean="0"/>
              <a:t> of what the software should do is owned by the </a:t>
            </a:r>
            <a:r>
              <a:rPr lang="en-US" dirty="0" smtClean="0">
                <a:solidFill>
                  <a:srgbClr val="0070C0"/>
                </a:solidFill>
              </a:rPr>
              <a:t>customer </a:t>
            </a:r>
            <a:r>
              <a:rPr lang="en-US" dirty="0" smtClean="0"/>
              <a:t>for the software and they make decisions on software changes that are required.</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4294967295"/>
          </p:nvPr>
        </p:nvSpPr>
        <p:spPr>
          <a:xfrm>
            <a:off x="457199" y="6356350"/>
            <a:ext cx="2887133" cy="365125"/>
          </a:xfrm>
          <a:prstGeom prst="rect">
            <a:avLst/>
          </a:prstGeom>
        </p:spPr>
        <p:txBody>
          <a:bodyPr/>
          <a:lstStyle/>
          <a:p>
            <a:fld id="{CD1F6E4F-85F3-4876-AEEB-9B888AF155E4}" type="datetime1">
              <a:rPr lang="zh-CN" altLang="en-US" smtClean="0"/>
              <a:pPr/>
              <a:t>2021/10/11 Monday</a:t>
            </a:fld>
            <a:endParaRPr lang="en-US" dirty="0"/>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smtClean="0"/>
              <a:t>Essential attributes of good software</a:t>
            </a:r>
            <a:endParaRPr lang="en-US" dirty="0" smtClean="0"/>
          </a:p>
        </p:txBody>
      </p:sp>
      <p:graphicFrame>
        <p:nvGraphicFramePr>
          <p:cNvPr id="4" name="Table 3"/>
          <p:cNvGraphicFramePr>
            <a:graphicFrameLocks noGrp="1"/>
          </p:cNvGraphicFramePr>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gridCol w="5352935"/>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be written in such a way so that it can evolve to </a:t>
                      </a:r>
                      <a:r>
                        <a:rPr lang="en-GB" sz="1400" dirty="0">
                          <a:solidFill>
                            <a:srgbClr val="FF0000"/>
                          </a:solidFill>
                          <a:latin typeface="Arial"/>
                          <a:cs typeface="Arial"/>
                        </a:rPr>
                        <a:t>meet the changing needs </a:t>
                      </a:r>
                      <a:r>
                        <a:rPr lang="en-GB" sz="1400" dirty="0">
                          <a:latin typeface="Arial"/>
                          <a:cs typeface="Arial"/>
                        </a:rPr>
                        <a:t>of customers. This is a critical attribute because software change is an inevitable requirement of a changing business environment.</a:t>
                      </a:r>
                      <a:endParaRPr lang="en-GB" sz="1400" dirty="0">
                        <a:solidFill>
                          <a:srgbClr val="000000"/>
                        </a:solidFill>
                        <a:latin typeface="Arial"/>
                        <a:ea typeface="Times New Roman"/>
                        <a:cs typeface="Arial"/>
                      </a:endParaRPr>
                    </a:p>
                  </a:txBody>
                  <a:tcPr marL="54610" marR="54610" marT="0" marB="91440"/>
                </a:tc>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dependability includes a range of characteristics including reliability, security and safety. Dependable software </a:t>
                      </a:r>
                      <a:r>
                        <a:rPr lang="en-GB" sz="1400" dirty="0">
                          <a:solidFill>
                            <a:srgbClr val="FF0000"/>
                          </a:solidFill>
                          <a:latin typeface="Arial"/>
                          <a:cs typeface="Arial"/>
                        </a:rPr>
                        <a:t>should not </a:t>
                      </a:r>
                      <a:r>
                        <a:rPr lang="en-GB" sz="1400" dirty="0">
                          <a:latin typeface="Arial"/>
                          <a:cs typeface="Arial"/>
                        </a:rPr>
                        <a:t>cause </a:t>
                      </a:r>
                      <a:r>
                        <a:rPr lang="en-GB" sz="1400" dirty="0">
                          <a:solidFill>
                            <a:srgbClr val="FF0000"/>
                          </a:solidFill>
                          <a:latin typeface="Arial"/>
                          <a:cs typeface="Arial"/>
                        </a:rPr>
                        <a:t>physical or economic damage </a:t>
                      </a:r>
                      <a:r>
                        <a:rPr lang="en-GB" sz="1400" dirty="0">
                          <a:latin typeface="Arial"/>
                          <a:cs typeface="Arial"/>
                        </a:rPr>
                        <a:t>in the event of system failure. </a:t>
                      </a:r>
                      <a:r>
                        <a:rPr lang="en-GB" sz="1400" dirty="0">
                          <a:solidFill>
                            <a:srgbClr val="FF0000"/>
                          </a:solidFill>
                          <a:latin typeface="Arial"/>
                          <a:cs typeface="Arial"/>
                        </a:rPr>
                        <a:t>Malicious users </a:t>
                      </a:r>
                      <a:r>
                        <a:rPr lang="en-GB" sz="1400" dirty="0">
                          <a:latin typeface="Arial"/>
                          <a:cs typeface="Arial"/>
                        </a:rPr>
                        <a:t>should not be  able to access or damage the system.</a:t>
                      </a:r>
                      <a:endParaRPr lang="en-GB" sz="1400" dirty="0">
                        <a:solidFill>
                          <a:srgbClr val="000000"/>
                        </a:solidFill>
                        <a:latin typeface="Arial"/>
                        <a:ea typeface="Times New Roman"/>
                        <a:cs typeface="Arial"/>
                      </a:endParaRPr>
                    </a:p>
                  </a:txBody>
                  <a:tcPr marL="54610" marR="54610" marT="0" marB="91440"/>
                </a:tc>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a:t>
                      </a:r>
                      <a:r>
                        <a:rPr lang="en-GB" sz="1400" dirty="0">
                          <a:solidFill>
                            <a:srgbClr val="FF0000"/>
                          </a:solidFill>
                          <a:latin typeface="Arial"/>
                          <a:cs typeface="Arial"/>
                        </a:rPr>
                        <a:t>wasteful use of system resources </a:t>
                      </a:r>
                      <a:r>
                        <a:rPr lang="en-GB" sz="1400" dirty="0">
                          <a:latin typeface="Arial"/>
                          <a:cs typeface="Arial"/>
                        </a:rPr>
                        <a:t>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tr>
              <a:tr h="674539">
                <a:tc>
                  <a:txBody>
                    <a:bodyPr/>
                    <a:lstStyle/>
                    <a:p>
                      <a:pPr algn="just">
                        <a:spcAft>
                          <a:spcPts val="0"/>
                        </a:spcAft>
                      </a:pPr>
                      <a:r>
                        <a:rPr lang="en-GB" sz="1400" dirty="0">
                          <a:latin typeface="Arial"/>
                          <a:cs typeface="Arial"/>
                        </a:rPr>
                        <a:t>Acceptability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t>
                      </a:r>
                      <a:r>
                        <a:rPr lang="en-GB" sz="1400" dirty="0">
                          <a:solidFill>
                            <a:srgbClr val="FF0000"/>
                          </a:solidFill>
                          <a:latin typeface="Arial"/>
                          <a:cs typeface="Arial"/>
                        </a:rPr>
                        <a:t>acceptable to the type of users </a:t>
                      </a:r>
                      <a:r>
                        <a:rPr lang="en-GB" sz="1400" dirty="0">
                          <a:latin typeface="Arial"/>
                          <a:cs typeface="Arial"/>
                        </a:rPr>
                        <a:t>for which it is designed. This means that it must be understandable, usable and </a:t>
                      </a:r>
                      <a:r>
                        <a:rPr lang="en-GB" sz="1400" dirty="0">
                          <a:solidFill>
                            <a:srgbClr val="FF0000"/>
                          </a:solidFill>
                          <a:latin typeface="Arial"/>
                          <a:cs typeface="Arial"/>
                        </a:rPr>
                        <a:t>compatible with other systems </a:t>
                      </a:r>
                      <a:r>
                        <a:rPr lang="en-GB" sz="1400" dirty="0">
                          <a:latin typeface="Arial"/>
                          <a:cs typeface="Arial"/>
                        </a:rPr>
                        <a:t>that they use. </a:t>
                      </a:r>
                      <a:endParaRPr lang="en-GB" sz="1400" dirty="0">
                        <a:solidFill>
                          <a:srgbClr val="000000"/>
                        </a:solidFill>
                        <a:latin typeface="Arial"/>
                        <a:ea typeface="Times New Roman"/>
                        <a:cs typeface="Arial"/>
                      </a:endParaRPr>
                    </a:p>
                  </a:txBody>
                  <a:tcPr marL="54610" marR="54610" marT="0" marB="91440"/>
                </a:tc>
              </a:tr>
            </a:tbl>
          </a:graphicData>
        </a:graphic>
      </p:graphicFrame>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4294967295"/>
          </p:nvPr>
        </p:nvSpPr>
        <p:spPr>
          <a:xfrm>
            <a:off x="457199" y="6356350"/>
            <a:ext cx="2599267" cy="365125"/>
          </a:xfrm>
          <a:prstGeom prst="rect">
            <a:avLst/>
          </a:prstGeom>
        </p:spPr>
        <p:txBody>
          <a:bodyPr/>
          <a:lstStyle/>
          <a:p>
            <a:fld id="{142A7D77-EDBF-448D-AEFB-358C9FB5CD1E}" type="datetime1">
              <a:rPr lang="zh-CN" altLang="en-US" smtClean="0"/>
              <a:pPr/>
              <a:t>2021/10/11 Monday</a:t>
            </a:fld>
            <a:endParaRPr lang="en-US" dirty="0"/>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Content Placeholder 2"/>
          <p:cNvSpPr>
            <a:spLocks noGrp="1"/>
          </p:cNvSpPr>
          <p:nvPr>
            <p:ph idx="1"/>
          </p:nvPr>
        </p:nvSpPr>
        <p:spPr/>
        <p:txBody>
          <a:bodyPr/>
          <a:lstStyle/>
          <a:p>
            <a:r>
              <a:rPr lang="en-US" dirty="0" smtClean="0"/>
              <a:t>Software engineering is </a:t>
            </a:r>
            <a:r>
              <a:rPr lang="en-US" dirty="0" smtClean="0">
                <a:solidFill>
                  <a:srgbClr val="FF0000"/>
                </a:solidFill>
              </a:rPr>
              <a:t>an engineering discipline </a:t>
            </a:r>
            <a:r>
              <a:rPr lang="en-US" dirty="0" smtClean="0"/>
              <a:t>that is concerned with all aspects of software production from the early stages of system specification through to maintaining the system after it has gone into use.</a:t>
            </a:r>
          </a:p>
          <a:p>
            <a:r>
              <a:rPr lang="en-US" dirty="0" smtClean="0"/>
              <a:t>Engineering discipline</a:t>
            </a:r>
          </a:p>
          <a:p>
            <a:pPr lvl="1"/>
            <a:r>
              <a:rPr lang="en-US" dirty="0" smtClean="0"/>
              <a:t>Using appropriate theories and methods to solve problems bearing in mind organizational and financial constraints.</a:t>
            </a:r>
          </a:p>
          <a:p>
            <a:r>
              <a:rPr lang="en-US" dirty="0" smtClean="0"/>
              <a:t>All aspects of software production</a:t>
            </a:r>
          </a:p>
          <a:p>
            <a:pPr lvl="1"/>
            <a:r>
              <a:rPr lang="en-US" dirty="0" smtClean="0"/>
              <a:t>Not just technical process of </a:t>
            </a:r>
            <a:r>
              <a:rPr lang="en-US" dirty="0" smtClean="0">
                <a:solidFill>
                  <a:srgbClr val="0070C0"/>
                </a:solidFill>
              </a:rPr>
              <a:t>development</a:t>
            </a:r>
            <a:r>
              <a:rPr lang="en-US" dirty="0" smtClean="0"/>
              <a:t>. Also project </a:t>
            </a:r>
            <a:r>
              <a:rPr lang="en-US" dirty="0" smtClean="0">
                <a:solidFill>
                  <a:srgbClr val="0070C0"/>
                </a:solidFill>
              </a:rPr>
              <a:t>management</a:t>
            </a:r>
            <a:r>
              <a:rPr lang="en-US" dirty="0" smtClean="0"/>
              <a:t> and the development of </a:t>
            </a:r>
            <a:r>
              <a:rPr lang="en-US" dirty="0" smtClean="0">
                <a:solidFill>
                  <a:srgbClr val="0070C0"/>
                </a:solidFill>
              </a:rPr>
              <a:t>tools, methods </a:t>
            </a:r>
            <a:r>
              <a:rPr lang="en-US" dirty="0" smtClean="0"/>
              <a:t>etc. to support software production.</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4294967295"/>
          </p:nvPr>
        </p:nvSpPr>
        <p:spPr>
          <a:xfrm>
            <a:off x="457199" y="6356350"/>
            <a:ext cx="2599267" cy="365125"/>
          </a:xfrm>
          <a:prstGeom prst="rect">
            <a:avLst/>
          </a:prstGeom>
        </p:spPr>
        <p:txBody>
          <a:bodyPr/>
          <a:lstStyle/>
          <a:p>
            <a:fld id="{59E12A6D-2558-415F-82DB-5B0BB3F512CE}" type="datetime1">
              <a:rPr lang="zh-CN" altLang="en-US" smtClean="0"/>
              <a:pPr/>
              <a:t>2021/10/11 Monday</a:t>
            </a:fld>
            <a:endParaRPr lang="en-US" dirty="0"/>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Importance</a:t>
            </a:r>
            <a:r>
              <a:rPr lang="en-US" dirty="0" smtClean="0"/>
              <a:t> of software engineering</a:t>
            </a:r>
            <a:endParaRPr lang="en-US" dirty="0"/>
          </a:p>
        </p:txBody>
      </p:sp>
      <p:sp>
        <p:nvSpPr>
          <p:cNvPr id="3" name="Content Placeholder 2"/>
          <p:cNvSpPr>
            <a:spLocks noGrp="1"/>
          </p:cNvSpPr>
          <p:nvPr>
            <p:ph idx="1"/>
          </p:nvPr>
        </p:nvSpPr>
        <p:spPr/>
        <p:txBody>
          <a:bodyPr/>
          <a:lstStyle/>
          <a:p>
            <a:r>
              <a:rPr lang="en-GB" dirty="0" smtClean="0"/>
              <a:t>More and more, </a:t>
            </a:r>
            <a:r>
              <a:rPr lang="en-GB" dirty="0" smtClean="0">
                <a:solidFill>
                  <a:srgbClr val="0070C0"/>
                </a:solidFill>
              </a:rPr>
              <a:t>individuals and society rely on </a:t>
            </a:r>
            <a:r>
              <a:rPr lang="en-GB" dirty="0" smtClean="0"/>
              <a:t>advanced software systems. We need to be able to </a:t>
            </a:r>
            <a:r>
              <a:rPr lang="en-GB" dirty="0" smtClean="0">
                <a:solidFill>
                  <a:srgbClr val="FF0000"/>
                </a:solidFill>
              </a:rPr>
              <a:t>produce reliable and trustworthy systems </a:t>
            </a:r>
            <a:r>
              <a:rPr lang="en-GB" dirty="0" smtClean="0"/>
              <a:t>economically and quickly.</a:t>
            </a:r>
          </a:p>
          <a:p>
            <a:r>
              <a:rPr lang="en-GB" dirty="0" smtClean="0"/>
              <a:t>It is usually cheaper, in the long run, to use software engineering methods and techniques for software systems </a:t>
            </a:r>
            <a:r>
              <a:rPr lang="en-GB" dirty="0" smtClean="0">
                <a:solidFill>
                  <a:srgbClr val="0070C0"/>
                </a:solidFill>
              </a:rPr>
              <a:t>rather than just write the programs </a:t>
            </a:r>
            <a:r>
              <a:rPr lang="en-GB" dirty="0" smtClean="0"/>
              <a:t>as if it was a personal programming project. For most types of system, </a:t>
            </a:r>
            <a:r>
              <a:rPr lang="en-GB" dirty="0" smtClean="0">
                <a:solidFill>
                  <a:srgbClr val="FF0000"/>
                </a:solidFill>
              </a:rPr>
              <a:t>the majority of costs </a:t>
            </a:r>
            <a:r>
              <a:rPr lang="en-GB" dirty="0" smtClean="0"/>
              <a:t>are the </a:t>
            </a:r>
            <a:r>
              <a:rPr lang="en-GB" dirty="0" smtClean="0">
                <a:solidFill>
                  <a:srgbClr val="0070C0"/>
                </a:solidFill>
              </a:rPr>
              <a:t>costs of changing </a:t>
            </a:r>
            <a:r>
              <a:rPr lang="en-GB" dirty="0" smtClean="0"/>
              <a:t>the software after it has gone into use.</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4294967295"/>
          </p:nvPr>
        </p:nvSpPr>
        <p:spPr>
          <a:xfrm>
            <a:off x="457199" y="6356350"/>
            <a:ext cx="2556933" cy="365125"/>
          </a:xfrm>
          <a:prstGeom prst="rect">
            <a:avLst/>
          </a:prstGeom>
        </p:spPr>
        <p:txBody>
          <a:bodyPr/>
          <a:lstStyle/>
          <a:p>
            <a:fld id="{098F1069-E14D-4A1F-B59E-F06827FDE315}" type="datetime1">
              <a:rPr lang="zh-CN" altLang="en-US" smtClean="0"/>
              <a:pPr/>
              <a:t>2021/10/11 Monday</a:t>
            </a:fld>
            <a:endParaRPr lang="en-US" dirty="0"/>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a:defRPr/>
            </a:pPr>
            <a:r>
              <a:rPr lang="en-US" smtClean="0"/>
              <a:t>Chapter 1 Introduction</a:t>
            </a:r>
            <a:endParaRPr lang="en-US"/>
          </a:p>
        </p:txBody>
      </p:sp>
      <p:sp>
        <p:nvSpPr>
          <p:cNvPr id="5" name="Title 1"/>
          <p:cNvSpPr txBox="1">
            <a:spLocks/>
          </p:cNvSpPr>
          <p:nvPr/>
        </p:nvSpPr>
        <p:spPr>
          <a:xfrm>
            <a:off x="457200" y="707926"/>
            <a:ext cx="4557252" cy="619432"/>
          </a:xfrm>
          <a:prstGeom prst="rect">
            <a:avLst/>
          </a:prstGeom>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n-US" sz="2400" b="1" i="1" noProof="0" dirty="0" smtClean="0">
                <a:solidFill>
                  <a:srgbClr val="FF0000"/>
                </a:solidFill>
                <a:latin typeface="Arial"/>
                <a:cs typeface="Arial"/>
              </a:rPr>
              <a:t>Introduce Yourself</a:t>
            </a:r>
            <a:endParaRPr kumimoji="0" lang="en-US" sz="2400" b="1" i="1" u="none" strike="noStrike" kern="1200" cap="none" spc="0" normalizeH="0" baseline="0" noProof="0" dirty="0">
              <a:ln>
                <a:noFill/>
              </a:ln>
              <a:solidFill>
                <a:srgbClr val="FF0000"/>
              </a:solidFill>
              <a:effectLst/>
              <a:uLnTx/>
              <a:uFillTx/>
              <a:latin typeface="Arial"/>
              <a:ea typeface="ＭＳ Ｐゴシック" charset="-128"/>
              <a:cs typeface="Arial"/>
            </a:endParaRPr>
          </a:p>
        </p:txBody>
      </p:sp>
      <p:sp>
        <p:nvSpPr>
          <p:cNvPr id="6" name="Title 1"/>
          <p:cNvSpPr txBox="1">
            <a:spLocks/>
          </p:cNvSpPr>
          <p:nvPr/>
        </p:nvSpPr>
        <p:spPr>
          <a:xfrm>
            <a:off x="609599" y="1519082"/>
            <a:ext cx="8064627" cy="4527550"/>
          </a:xfrm>
          <a:prstGeom prst="rect">
            <a:avLst/>
          </a:prstGeom>
        </p:spPr>
        <p:txBody>
          <a:bodyPr/>
          <a:lstStyle/>
          <a:p>
            <a:pPr marL="0" marR="0" lvl="0" indent="0" algn="l" defTabSz="457200" rtl="0" eaLnBrk="1" fontAlgn="base" latinLnBrk="0" hangingPunct="1">
              <a:lnSpc>
                <a:spcPct val="200000"/>
              </a:lnSpc>
              <a:spcBef>
                <a:spcPct val="0"/>
              </a:spcBef>
              <a:spcAft>
                <a:spcPct val="0"/>
              </a:spcAft>
              <a:buClrTx/>
              <a:buSzTx/>
              <a:buFont typeface="Wingdings" pitchFamily="2" charset="2"/>
              <a:buChar char="ü"/>
              <a:tabLst/>
              <a:defRPr/>
            </a:pPr>
            <a:r>
              <a:rPr lang="en-US" sz="2400" b="1" i="1" noProof="0" dirty="0" smtClean="0">
                <a:latin typeface="Arial"/>
                <a:cs typeface="Arial"/>
              </a:rPr>
              <a:t>What’s your Name?</a:t>
            </a:r>
          </a:p>
          <a:p>
            <a:pPr marL="0" marR="0" lvl="0" indent="0" algn="l" defTabSz="457200" rtl="0" eaLnBrk="1" fontAlgn="base" latinLnBrk="0" hangingPunct="1">
              <a:lnSpc>
                <a:spcPct val="200000"/>
              </a:lnSpc>
              <a:spcBef>
                <a:spcPct val="0"/>
              </a:spcBef>
              <a:spcAft>
                <a:spcPct val="0"/>
              </a:spcAft>
              <a:buClrTx/>
              <a:buSzTx/>
              <a:buFont typeface="Wingdings" pitchFamily="2" charset="2"/>
              <a:buChar char="ü"/>
              <a:tabLst/>
              <a:defRPr/>
            </a:pPr>
            <a:r>
              <a:rPr lang="en-US" sz="2400" b="1" i="1" noProof="0" dirty="0" smtClean="0">
                <a:latin typeface="Arial"/>
                <a:cs typeface="Arial"/>
              </a:rPr>
              <a:t>Where are you from ? Nationality</a:t>
            </a:r>
          </a:p>
          <a:p>
            <a:pPr lvl="0">
              <a:lnSpc>
                <a:spcPct val="200000"/>
              </a:lnSpc>
              <a:buFont typeface="Wingdings" pitchFamily="2" charset="2"/>
              <a:buChar char="ü"/>
            </a:pPr>
            <a:r>
              <a:rPr kumimoji="0" lang="en-US" sz="2400" b="1" i="1" u="none" strike="noStrike" kern="1200" cap="none" spc="0" normalizeH="0" baseline="0" dirty="0" smtClean="0">
                <a:ln>
                  <a:noFill/>
                </a:ln>
                <a:effectLst/>
                <a:uLnTx/>
                <a:uFillTx/>
                <a:latin typeface="Arial"/>
                <a:ea typeface="ＭＳ Ｐゴシック" charset="-128"/>
                <a:cs typeface="Arial"/>
              </a:rPr>
              <a:t> </a:t>
            </a:r>
            <a:r>
              <a:rPr lang="en-US" sz="2400" b="1" i="1" dirty="0" smtClean="0">
                <a:latin typeface="Arial"/>
                <a:cs typeface="Arial"/>
              </a:rPr>
              <a:t>The</a:t>
            </a:r>
            <a:r>
              <a:rPr kumimoji="0" lang="en-US" sz="2400" b="1" i="1" u="none" strike="noStrike" kern="1200" cap="none" spc="0" normalizeH="0" baseline="0" dirty="0" smtClean="0">
                <a:ln>
                  <a:noFill/>
                </a:ln>
                <a:effectLst/>
                <a:uLnTx/>
                <a:uFillTx/>
                <a:latin typeface="Arial"/>
                <a:ea typeface="ＭＳ Ｐゴシック" charset="-128"/>
                <a:cs typeface="Arial"/>
              </a:rPr>
              <a:t> university you received</a:t>
            </a:r>
            <a:r>
              <a:rPr kumimoji="0" lang="en-US" sz="2400" b="1" i="1" u="none" strike="noStrike" kern="1200" cap="none" spc="0" normalizeH="0" dirty="0" smtClean="0">
                <a:ln>
                  <a:noFill/>
                </a:ln>
                <a:effectLst/>
                <a:uLnTx/>
                <a:uFillTx/>
                <a:latin typeface="Arial"/>
                <a:ea typeface="ＭＳ Ｐゴシック" charset="-128"/>
                <a:cs typeface="Arial"/>
              </a:rPr>
              <a:t> Bachelor Degree</a:t>
            </a:r>
            <a:endParaRPr kumimoji="0" lang="en-US" sz="2400" b="1" i="1" u="none" strike="noStrike" kern="1200" cap="none" spc="0" normalizeH="0" baseline="0" dirty="0" smtClean="0">
              <a:ln>
                <a:noFill/>
              </a:ln>
              <a:effectLst/>
              <a:uLnTx/>
              <a:uFillTx/>
              <a:latin typeface="Arial"/>
              <a:ea typeface="ＭＳ Ｐゴシック" charset="-128"/>
              <a:cs typeface="Arial"/>
            </a:endParaRPr>
          </a:p>
          <a:p>
            <a:pPr lvl="0">
              <a:lnSpc>
                <a:spcPct val="200000"/>
              </a:lnSpc>
              <a:buFont typeface="Wingdings" pitchFamily="2" charset="2"/>
              <a:buChar char="ü"/>
            </a:pPr>
            <a:r>
              <a:rPr lang="en-US" sz="2400" b="1" i="1" dirty="0" smtClean="0">
                <a:latin typeface="Arial"/>
                <a:cs typeface="Arial"/>
              </a:rPr>
              <a:t>What was your major during your </a:t>
            </a:r>
            <a:r>
              <a:rPr lang="en-US" sz="2400" b="1" i="1" smtClean="0">
                <a:latin typeface="Arial"/>
                <a:cs typeface="Arial"/>
              </a:rPr>
              <a:t>bachelor degree? </a:t>
            </a:r>
            <a:endParaRPr lang="en-US" sz="2400" b="1" i="1" dirty="0" smtClean="0">
              <a:latin typeface="Arial"/>
              <a:cs typeface="Arial"/>
            </a:endParaRPr>
          </a:p>
          <a:p>
            <a:pPr lvl="0">
              <a:lnSpc>
                <a:spcPct val="200000"/>
              </a:lnSpc>
            </a:pPr>
            <a:r>
              <a:rPr lang="en-US" sz="2400" b="1" i="1" dirty="0" smtClean="0">
                <a:latin typeface="Arial"/>
                <a:cs typeface="Arial"/>
              </a:rPr>
              <a:t>        Including your main learned courses</a:t>
            </a:r>
          </a:p>
          <a:p>
            <a:pPr lvl="0">
              <a:lnSpc>
                <a:spcPct val="200000"/>
              </a:lnSpc>
              <a:buFont typeface="Wingdings" pitchFamily="2" charset="2"/>
              <a:buChar char="ü"/>
            </a:pPr>
            <a:r>
              <a:rPr kumimoji="0" lang="en-US" sz="2400" b="1" i="1" u="none" strike="noStrike" kern="1200" cap="none" spc="0" normalizeH="0" baseline="0" noProof="0" dirty="0" smtClean="0">
                <a:ln>
                  <a:noFill/>
                </a:ln>
                <a:effectLst/>
                <a:uLnTx/>
                <a:uFillTx/>
                <a:latin typeface="Arial"/>
                <a:ea typeface="ＭＳ Ｐゴシック" charset="-128"/>
                <a:cs typeface="Arial"/>
              </a:rPr>
              <a:t> What are your hobbies?</a:t>
            </a:r>
            <a:endParaRPr kumimoji="0" lang="en-US" sz="2400" b="1" i="1" u="none" strike="noStrike" kern="1200" cap="none" spc="0" normalizeH="0" baseline="0" noProof="0" dirty="0">
              <a:ln>
                <a:noFill/>
              </a:ln>
              <a:effectLst/>
              <a:uLnTx/>
              <a:uFillTx/>
              <a:latin typeface="Arial"/>
              <a:ea typeface="ＭＳ Ｐゴシック" charset="-128"/>
              <a:cs typeface="Arial"/>
            </a:endParaRPr>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process </a:t>
            </a:r>
            <a:r>
              <a:rPr lang="en-US" dirty="0" smtClean="0">
                <a:solidFill>
                  <a:srgbClr val="FF0000"/>
                </a:solidFill>
              </a:rPr>
              <a:t>activities</a:t>
            </a:r>
            <a:endParaRPr lang="en-US" dirty="0">
              <a:solidFill>
                <a:srgbClr val="FF0000"/>
              </a:solidFill>
            </a:endParaRPr>
          </a:p>
        </p:txBody>
      </p:sp>
      <p:sp>
        <p:nvSpPr>
          <p:cNvPr id="3" name="Content Placeholder 2"/>
          <p:cNvSpPr>
            <a:spLocks noGrp="1"/>
          </p:cNvSpPr>
          <p:nvPr>
            <p:ph idx="1"/>
          </p:nvPr>
        </p:nvSpPr>
        <p:spPr/>
        <p:txBody>
          <a:bodyPr/>
          <a:lstStyle/>
          <a:p>
            <a:r>
              <a:rPr lang="en-GB" dirty="0" smtClean="0">
                <a:solidFill>
                  <a:srgbClr val="0070C0"/>
                </a:solidFill>
              </a:rPr>
              <a:t>Software specification</a:t>
            </a:r>
            <a:r>
              <a:rPr lang="en-GB" dirty="0" smtClean="0"/>
              <a:t>, where customers and engineers define the software that is to be produced and the </a:t>
            </a:r>
            <a:r>
              <a:rPr lang="en-GB" dirty="0" smtClean="0">
                <a:solidFill>
                  <a:srgbClr val="FF0000"/>
                </a:solidFill>
              </a:rPr>
              <a:t>constraints</a:t>
            </a:r>
            <a:r>
              <a:rPr lang="en-GB" dirty="0" smtClean="0"/>
              <a:t> on its operation.</a:t>
            </a:r>
          </a:p>
          <a:p>
            <a:r>
              <a:rPr lang="en-GB" dirty="0" smtClean="0">
                <a:solidFill>
                  <a:srgbClr val="0070C0"/>
                </a:solidFill>
              </a:rPr>
              <a:t>Software development</a:t>
            </a:r>
            <a:r>
              <a:rPr lang="en-GB" dirty="0" smtClean="0"/>
              <a:t>, where the software is designed and programmed.</a:t>
            </a:r>
          </a:p>
          <a:p>
            <a:r>
              <a:rPr lang="en-GB" dirty="0" smtClean="0">
                <a:solidFill>
                  <a:srgbClr val="0070C0"/>
                </a:solidFill>
              </a:rPr>
              <a:t>Software validation</a:t>
            </a:r>
            <a:r>
              <a:rPr lang="en-GB" dirty="0" smtClean="0"/>
              <a:t>, where the software is checked to ensure that it is what the customer requires.</a:t>
            </a:r>
          </a:p>
          <a:p>
            <a:r>
              <a:rPr lang="en-GB" dirty="0" smtClean="0">
                <a:solidFill>
                  <a:srgbClr val="0070C0"/>
                </a:solidFill>
              </a:rPr>
              <a:t>Software evolution</a:t>
            </a:r>
            <a:r>
              <a:rPr lang="en-GB" dirty="0" smtClean="0"/>
              <a:t>, where the software is modified to reflect changing customer and market requirements.</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4294967295"/>
          </p:nvPr>
        </p:nvSpPr>
        <p:spPr>
          <a:xfrm>
            <a:off x="457200" y="6356350"/>
            <a:ext cx="2667000" cy="365125"/>
          </a:xfrm>
          <a:prstGeom prst="rect">
            <a:avLst/>
          </a:prstGeom>
        </p:spPr>
        <p:txBody>
          <a:bodyPr/>
          <a:lstStyle/>
          <a:p>
            <a:fld id="{279814ED-74EC-4DF1-8CB5-EDF11E7B682C}" type="datetime1">
              <a:rPr lang="zh-CN" altLang="en-US" smtClean="0"/>
              <a:pPr/>
              <a:t>2021/10/11 Monday</a:t>
            </a:fld>
            <a:endParaRPr lang="en-US" dirty="0"/>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General issues </a:t>
            </a:r>
            <a:r>
              <a:rPr lang="en-US" dirty="0" smtClean="0"/>
              <a:t>that affect software</a:t>
            </a:r>
            <a:endParaRPr lang="en-US" dirty="0"/>
          </a:p>
        </p:txBody>
      </p:sp>
      <p:sp>
        <p:nvSpPr>
          <p:cNvPr id="3" name="Content Placeholder 2"/>
          <p:cNvSpPr>
            <a:spLocks noGrp="1"/>
          </p:cNvSpPr>
          <p:nvPr>
            <p:ph idx="1"/>
          </p:nvPr>
        </p:nvSpPr>
        <p:spPr/>
        <p:txBody>
          <a:bodyPr/>
          <a:lstStyle/>
          <a:p>
            <a:r>
              <a:rPr lang="en-GB" dirty="0" smtClean="0">
                <a:solidFill>
                  <a:srgbClr val="0070C0"/>
                </a:solidFill>
              </a:rPr>
              <a:t>Heterogeneity</a:t>
            </a:r>
            <a:r>
              <a:rPr lang="en-GB" dirty="0" smtClean="0"/>
              <a:t> </a:t>
            </a:r>
          </a:p>
          <a:p>
            <a:pPr lvl="1"/>
            <a:r>
              <a:rPr lang="en-GB" dirty="0" smtClean="0"/>
              <a:t>Increasingly, systems are required to operate as distributed systems across networks that include different types of computer and mobile devices. </a:t>
            </a:r>
          </a:p>
          <a:p>
            <a:r>
              <a:rPr lang="en-GB" dirty="0" smtClean="0">
                <a:solidFill>
                  <a:srgbClr val="0070C0"/>
                </a:solidFill>
              </a:rPr>
              <a:t>Business and social change </a:t>
            </a:r>
          </a:p>
          <a:p>
            <a:pPr lvl="1"/>
            <a:r>
              <a:rPr lang="en-GB" dirty="0" smtClean="0"/>
              <a:t>Business and society are changing incredibly quickly as emerging economies develop and new technologies become available. They need to be able to change their existing software and to rapidly develop new software. </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4294967295"/>
          </p:nvPr>
        </p:nvSpPr>
        <p:spPr>
          <a:xfrm>
            <a:off x="457200" y="6356350"/>
            <a:ext cx="2387600" cy="365125"/>
          </a:xfrm>
          <a:prstGeom prst="rect">
            <a:avLst/>
          </a:prstGeom>
        </p:spPr>
        <p:txBody>
          <a:bodyPr/>
          <a:lstStyle/>
          <a:p>
            <a:fld id="{3117CEF1-2C2E-415A-AE72-DA5579F3C24F}" type="datetime1">
              <a:rPr lang="zh-CN" altLang="en-US" smtClean="0"/>
              <a:pPr/>
              <a:t>2021/10/11 Monday</a:t>
            </a:fld>
            <a:endParaRPr lang="en-US" dirty="0"/>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General issues </a:t>
            </a:r>
            <a:r>
              <a:rPr lang="en-US" dirty="0" smtClean="0"/>
              <a:t>that affect software</a:t>
            </a:r>
            <a:endParaRPr lang="en-US" dirty="0"/>
          </a:p>
        </p:txBody>
      </p:sp>
      <p:sp>
        <p:nvSpPr>
          <p:cNvPr id="3" name="Content Placeholder 2"/>
          <p:cNvSpPr>
            <a:spLocks noGrp="1"/>
          </p:cNvSpPr>
          <p:nvPr>
            <p:ph idx="1"/>
          </p:nvPr>
        </p:nvSpPr>
        <p:spPr/>
        <p:txBody>
          <a:bodyPr/>
          <a:lstStyle/>
          <a:p>
            <a:r>
              <a:rPr lang="en-GB" dirty="0">
                <a:solidFill>
                  <a:srgbClr val="0070C0"/>
                </a:solidFill>
              </a:rPr>
              <a:t>Security and trust </a:t>
            </a:r>
          </a:p>
          <a:p>
            <a:pPr lvl="1"/>
            <a:r>
              <a:rPr lang="en-GB" dirty="0"/>
              <a:t>As software is intertwined with all aspects of our lives, it is essential that we can trust that software. </a:t>
            </a:r>
          </a:p>
          <a:p>
            <a:r>
              <a:rPr lang="en-GB" dirty="0">
                <a:solidFill>
                  <a:srgbClr val="0070C0"/>
                </a:solidFill>
              </a:rPr>
              <a:t>Scale</a:t>
            </a:r>
          </a:p>
          <a:p>
            <a:pPr lvl="1"/>
            <a:r>
              <a:rPr lang="en-GB" dirty="0"/>
              <a:t>Software has to be developed across a very wide range of scales, from very </a:t>
            </a:r>
            <a:r>
              <a:rPr lang="en-GB" dirty="0">
                <a:solidFill>
                  <a:srgbClr val="0070C0"/>
                </a:solidFill>
              </a:rPr>
              <a:t>small embedded systems in portable or wearable devices </a:t>
            </a:r>
            <a:r>
              <a:rPr lang="en-GB" dirty="0"/>
              <a:t>through to Internet-scale</a:t>
            </a:r>
            <a:r>
              <a:rPr lang="en-GB" dirty="0">
                <a:solidFill>
                  <a:srgbClr val="0070C0"/>
                </a:solidFill>
              </a:rPr>
              <a:t>, cloud-based systems </a:t>
            </a:r>
            <a:r>
              <a:rPr lang="en-GB" dirty="0"/>
              <a:t>that serve a global community.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4294967295"/>
          </p:nvPr>
        </p:nvSpPr>
        <p:spPr>
          <a:xfrm>
            <a:off x="457199" y="6356350"/>
            <a:ext cx="2404533" cy="365125"/>
          </a:xfrm>
          <a:prstGeom prst="rect">
            <a:avLst/>
          </a:prstGeom>
        </p:spPr>
        <p:txBody>
          <a:bodyPr/>
          <a:lstStyle/>
          <a:p>
            <a:fld id="{6447AFF0-EBBA-4196-9B3C-D7155B328497}" type="datetime1">
              <a:rPr lang="zh-CN" altLang="en-US" smtClean="0"/>
              <a:pPr/>
              <a:t>2021/10/11 Monday</a:t>
            </a:fld>
            <a:endParaRPr lang="en-US" dirty="0"/>
          </a:p>
        </p:txBody>
      </p:sp>
    </p:spTree>
    <p:extLst>
      <p:ext uri="{BB962C8B-B14F-4D97-AF65-F5344CB8AC3E}">
        <p14:creationId xmlns:p14="http://schemas.microsoft.com/office/powerpoint/2010/main" val="3918975897"/>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a:t>
            </a:r>
            <a:r>
              <a:rPr lang="en-US" dirty="0" smtClean="0">
                <a:solidFill>
                  <a:srgbClr val="FF0000"/>
                </a:solidFill>
              </a:rPr>
              <a:t>diversity</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There are many different types of software system and there is </a:t>
            </a:r>
            <a:r>
              <a:rPr lang="en-US" dirty="0" smtClean="0">
                <a:solidFill>
                  <a:srgbClr val="0070C0"/>
                </a:solidFill>
              </a:rPr>
              <a:t>no universal set of software techniques </a:t>
            </a:r>
            <a:r>
              <a:rPr lang="en-US" dirty="0" smtClean="0"/>
              <a:t>that is applicable to all of these.</a:t>
            </a:r>
          </a:p>
          <a:p>
            <a:r>
              <a:rPr lang="en-US" dirty="0" smtClean="0"/>
              <a:t>The software engineering </a:t>
            </a:r>
            <a:r>
              <a:rPr lang="en-US" dirty="0" smtClean="0">
                <a:solidFill>
                  <a:srgbClr val="0070C0"/>
                </a:solidFill>
              </a:rPr>
              <a:t>methods and tools used depend on the type of application </a:t>
            </a:r>
            <a:r>
              <a:rPr lang="en-US" dirty="0" smtClean="0"/>
              <a:t>being developed, the requirements of the customer and the background of the development team.</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4294967295"/>
          </p:nvPr>
        </p:nvSpPr>
        <p:spPr>
          <a:xfrm>
            <a:off x="457199" y="6356350"/>
            <a:ext cx="2345267" cy="365125"/>
          </a:xfrm>
          <a:prstGeom prst="rect">
            <a:avLst/>
          </a:prstGeom>
        </p:spPr>
        <p:txBody>
          <a:bodyPr/>
          <a:lstStyle/>
          <a:p>
            <a:fld id="{AE2B3BFD-41CD-4C2A-9E4C-9276B73891EA}" type="datetime1">
              <a:rPr lang="zh-CN" altLang="en-US" smtClean="0"/>
              <a:pPr/>
              <a:t>2021/10/11 Monday</a:t>
            </a:fld>
            <a:endParaRPr lang="en-US" dirty="0"/>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8 Kinds of Application types</a:t>
            </a:r>
            <a:endParaRPr lang="en-US" dirty="0">
              <a:solidFill>
                <a:srgbClr val="FF0000"/>
              </a:solidFill>
            </a:endParaRPr>
          </a:p>
        </p:txBody>
      </p:sp>
      <p:sp>
        <p:nvSpPr>
          <p:cNvPr id="3" name="Content Placeholder 2"/>
          <p:cNvSpPr>
            <a:spLocks noGrp="1"/>
          </p:cNvSpPr>
          <p:nvPr>
            <p:ph idx="1"/>
          </p:nvPr>
        </p:nvSpPr>
        <p:spPr/>
        <p:txBody>
          <a:bodyPr/>
          <a:lstStyle/>
          <a:p>
            <a:r>
              <a:rPr lang="en-GB" dirty="0" smtClean="0">
                <a:solidFill>
                  <a:srgbClr val="0070C0"/>
                </a:solidFill>
              </a:rPr>
              <a:t>Stand-alone applications </a:t>
            </a:r>
          </a:p>
          <a:p>
            <a:pPr lvl="1"/>
            <a:r>
              <a:rPr lang="en-GB" dirty="0" smtClean="0"/>
              <a:t>These are application systems that run on a local computer, such as a PC. They include all necessary functionality and do </a:t>
            </a:r>
            <a:r>
              <a:rPr lang="en-GB" dirty="0" smtClean="0">
                <a:solidFill>
                  <a:srgbClr val="0070C0"/>
                </a:solidFill>
              </a:rPr>
              <a:t>not need to be connected to a network</a:t>
            </a:r>
            <a:r>
              <a:rPr lang="en-GB" dirty="0" smtClean="0"/>
              <a:t>. </a:t>
            </a:r>
          </a:p>
          <a:p>
            <a:r>
              <a:rPr lang="en-GB" dirty="0" smtClean="0">
                <a:solidFill>
                  <a:srgbClr val="0070C0"/>
                </a:solidFill>
              </a:rPr>
              <a:t>Interactive transaction-based applications</a:t>
            </a:r>
            <a:r>
              <a:rPr lang="en-GB" i="1" dirty="0" smtClean="0">
                <a:solidFill>
                  <a:srgbClr val="0070C0"/>
                </a:solidFill>
              </a:rPr>
              <a:t> </a:t>
            </a:r>
          </a:p>
          <a:p>
            <a:pPr lvl="1"/>
            <a:r>
              <a:rPr lang="en-GB" dirty="0" smtClean="0"/>
              <a:t>Applications that execute on a remote computer and are accessed by users from their own PCs or terminals. These include web applications such as </a:t>
            </a:r>
            <a:r>
              <a:rPr lang="en-GB" dirty="0" err="1" smtClean="0">
                <a:solidFill>
                  <a:srgbClr val="0070C0"/>
                </a:solidFill>
              </a:rPr>
              <a:t>e</a:t>
            </a:r>
            <a:r>
              <a:rPr lang="en-GB" dirty="0" smtClean="0">
                <a:solidFill>
                  <a:srgbClr val="0070C0"/>
                </a:solidFill>
              </a:rPr>
              <a:t>-commerce applications</a:t>
            </a:r>
            <a:r>
              <a:rPr lang="en-GB" dirty="0" smtClean="0"/>
              <a:t>. </a:t>
            </a:r>
          </a:p>
          <a:p>
            <a:r>
              <a:rPr lang="en-GB" dirty="0" smtClean="0">
                <a:solidFill>
                  <a:srgbClr val="0070C0"/>
                </a:solidFill>
              </a:rPr>
              <a:t>Embedded control systems </a:t>
            </a:r>
          </a:p>
          <a:p>
            <a:pPr lvl="1"/>
            <a:r>
              <a:rPr lang="en-GB" dirty="0" smtClean="0"/>
              <a:t>These are software control systems that control and manage hardware devices. Numerically, there are probably more embedded systems than any other type of system.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4294967295"/>
          </p:nvPr>
        </p:nvSpPr>
        <p:spPr>
          <a:xfrm>
            <a:off x="457199" y="6356350"/>
            <a:ext cx="2472267" cy="365125"/>
          </a:xfrm>
          <a:prstGeom prst="rect">
            <a:avLst/>
          </a:prstGeom>
        </p:spPr>
        <p:txBody>
          <a:bodyPr/>
          <a:lstStyle/>
          <a:p>
            <a:fld id="{2A887479-E121-4C3F-8D63-2AF0F351C70E}" type="datetime1">
              <a:rPr lang="zh-CN" altLang="en-US" smtClean="0"/>
              <a:pPr/>
              <a:t>2021/10/11 Monday</a:t>
            </a:fld>
            <a:endParaRPr lang="en-US" dirty="0"/>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Application types</a:t>
            </a:r>
            <a:endParaRPr lang="en-US" dirty="0">
              <a:solidFill>
                <a:srgbClr val="FF0000"/>
              </a:solidFill>
            </a:endParaRPr>
          </a:p>
        </p:txBody>
      </p:sp>
      <p:sp>
        <p:nvSpPr>
          <p:cNvPr id="3" name="Content Placeholder 2"/>
          <p:cNvSpPr>
            <a:spLocks noGrp="1"/>
          </p:cNvSpPr>
          <p:nvPr>
            <p:ph idx="1"/>
          </p:nvPr>
        </p:nvSpPr>
        <p:spPr/>
        <p:txBody>
          <a:bodyPr/>
          <a:lstStyle/>
          <a:p>
            <a:r>
              <a:rPr lang="en-GB" dirty="0" smtClean="0">
                <a:solidFill>
                  <a:srgbClr val="0070C0"/>
                </a:solidFill>
              </a:rPr>
              <a:t>Batch processing systems </a:t>
            </a:r>
          </a:p>
          <a:p>
            <a:pPr lvl="1"/>
            <a:r>
              <a:rPr lang="en-GB" dirty="0" smtClean="0"/>
              <a:t>These are business systems that are designed to process data in large batches. They process large numbers of individual inputs to create corresponding outputs. </a:t>
            </a:r>
          </a:p>
          <a:p>
            <a:r>
              <a:rPr lang="en-GB" dirty="0" smtClean="0">
                <a:solidFill>
                  <a:srgbClr val="0070C0"/>
                </a:solidFill>
              </a:rPr>
              <a:t>Entertainment systems </a:t>
            </a:r>
          </a:p>
          <a:p>
            <a:pPr lvl="1"/>
            <a:r>
              <a:rPr lang="en-GB" dirty="0" smtClean="0"/>
              <a:t>These are systems that are primarily for personal use and which are intended to entertain the user. </a:t>
            </a:r>
          </a:p>
          <a:p>
            <a:r>
              <a:rPr lang="en-GB" dirty="0" smtClean="0">
                <a:solidFill>
                  <a:srgbClr val="0070C0"/>
                </a:solidFill>
              </a:rPr>
              <a:t>Systems for </a:t>
            </a:r>
            <a:r>
              <a:rPr lang="en-GB" dirty="0" err="1" smtClean="0">
                <a:solidFill>
                  <a:srgbClr val="0070C0"/>
                </a:solidFill>
              </a:rPr>
              <a:t>modeling</a:t>
            </a:r>
            <a:r>
              <a:rPr lang="en-GB" dirty="0" smtClean="0">
                <a:solidFill>
                  <a:srgbClr val="0070C0"/>
                </a:solidFill>
              </a:rPr>
              <a:t> and simulation </a:t>
            </a:r>
          </a:p>
          <a:p>
            <a:pPr lvl="1"/>
            <a:r>
              <a:rPr lang="en-GB" dirty="0" smtClean="0"/>
              <a:t>These are systems that are developed by scientists and engineers to model physical processes or situations, which include many, separate, interacting objects.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4294967295"/>
          </p:nvPr>
        </p:nvSpPr>
        <p:spPr>
          <a:xfrm>
            <a:off x="457200" y="6356350"/>
            <a:ext cx="2667000" cy="365125"/>
          </a:xfrm>
          <a:prstGeom prst="rect">
            <a:avLst/>
          </a:prstGeom>
        </p:spPr>
        <p:txBody>
          <a:bodyPr/>
          <a:lstStyle/>
          <a:p>
            <a:fld id="{03FFA4D3-2BBD-453B-B985-D7FFA500EF04}" type="datetime1">
              <a:rPr lang="zh-CN" altLang="en-US" smtClean="0"/>
              <a:pPr/>
              <a:t>2021/10/11 Monday</a:t>
            </a:fld>
            <a:endParaRPr lang="en-US" dirty="0"/>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Application types</a:t>
            </a:r>
            <a:endParaRPr lang="en-US" dirty="0">
              <a:solidFill>
                <a:srgbClr val="FF0000"/>
              </a:solidFill>
            </a:endParaRPr>
          </a:p>
        </p:txBody>
      </p:sp>
      <p:sp>
        <p:nvSpPr>
          <p:cNvPr id="3" name="Content Placeholder 2"/>
          <p:cNvSpPr>
            <a:spLocks noGrp="1"/>
          </p:cNvSpPr>
          <p:nvPr>
            <p:ph idx="1"/>
          </p:nvPr>
        </p:nvSpPr>
        <p:spPr/>
        <p:txBody>
          <a:bodyPr/>
          <a:lstStyle/>
          <a:p>
            <a:r>
              <a:rPr lang="en-GB" dirty="0" smtClean="0">
                <a:solidFill>
                  <a:srgbClr val="0070C0"/>
                </a:solidFill>
              </a:rPr>
              <a:t>Data collection systems </a:t>
            </a:r>
            <a:r>
              <a:rPr lang="en-GB" i="1" dirty="0" smtClean="0"/>
              <a:t>	</a:t>
            </a:r>
          </a:p>
          <a:p>
            <a:pPr lvl="1"/>
            <a:r>
              <a:rPr lang="en-GB" dirty="0" smtClean="0"/>
              <a:t>These are systems that collect data from their environment using a set of sensors and send that data to other systems for processing. </a:t>
            </a:r>
          </a:p>
          <a:p>
            <a:r>
              <a:rPr lang="en-GB" dirty="0" smtClean="0">
                <a:solidFill>
                  <a:srgbClr val="0070C0"/>
                </a:solidFill>
              </a:rPr>
              <a:t>Systems of systems </a:t>
            </a:r>
          </a:p>
          <a:p>
            <a:pPr lvl="1"/>
            <a:r>
              <a:rPr lang="en-GB" dirty="0" smtClean="0"/>
              <a:t>These are systems that are composed of a number of other software systems.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4294967295"/>
          </p:nvPr>
        </p:nvSpPr>
        <p:spPr>
          <a:xfrm>
            <a:off x="457200" y="6356350"/>
            <a:ext cx="2311400" cy="365125"/>
          </a:xfrm>
          <a:prstGeom prst="rect">
            <a:avLst/>
          </a:prstGeom>
        </p:spPr>
        <p:txBody>
          <a:bodyPr/>
          <a:lstStyle/>
          <a:p>
            <a:fld id="{CC9EFBC8-62CB-4A5E-8AA0-389E3C44E5F9}" type="datetime1">
              <a:rPr lang="zh-CN" altLang="en-US" smtClean="0"/>
              <a:pPr/>
              <a:t>2021/10/11 Monday</a:t>
            </a:fld>
            <a:endParaRPr lang="en-US" dirty="0"/>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fundamentals</a:t>
            </a:r>
            <a:endParaRPr lang="en-US" dirty="0"/>
          </a:p>
        </p:txBody>
      </p:sp>
      <p:sp>
        <p:nvSpPr>
          <p:cNvPr id="3" name="Content Placeholder 2"/>
          <p:cNvSpPr>
            <a:spLocks noGrp="1"/>
          </p:cNvSpPr>
          <p:nvPr>
            <p:ph idx="1"/>
          </p:nvPr>
        </p:nvSpPr>
        <p:spPr/>
        <p:txBody>
          <a:bodyPr/>
          <a:lstStyle/>
          <a:p>
            <a:r>
              <a:rPr lang="en-US" dirty="0" smtClean="0">
                <a:solidFill>
                  <a:srgbClr val="0070C0"/>
                </a:solidFill>
              </a:rPr>
              <a:t>Some fundamental principles </a:t>
            </a:r>
            <a:r>
              <a:rPr lang="en-US" dirty="0" smtClean="0">
                <a:solidFill>
                  <a:srgbClr val="FF0000"/>
                </a:solidFill>
              </a:rPr>
              <a:t>apply to all types </a:t>
            </a:r>
            <a:r>
              <a:rPr lang="en-US" dirty="0" smtClean="0"/>
              <a:t>of software system, irrespective of the development techniques used:</a:t>
            </a:r>
          </a:p>
          <a:p>
            <a:pPr lvl="1"/>
            <a:r>
              <a:rPr lang="en-GB" dirty="0" smtClean="0"/>
              <a:t>Systems should be developed using </a:t>
            </a:r>
            <a:r>
              <a:rPr lang="en-GB" dirty="0" smtClean="0">
                <a:solidFill>
                  <a:srgbClr val="FF0000"/>
                </a:solidFill>
              </a:rPr>
              <a:t>a managed and understood development process</a:t>
            </a:r>
            <a:r>
              <a:rPr lang="en-GB" dirty="0" smtClean="0"/>
              <a:t>. Of course, different processes are used for different types of software.</a:t>
            </a:r>
          </a:p>
          <a:p>
            <a:pPr lvl="1"/>
            <a:r>
              <a:rPr lang="en-GB" dirty="0" smtClean="0">
                <a:solidFill>
                  <a:srgbClr val="FF0000"/>
                </a:solidFill>
              </a:rPr>
              <a:t>Dependability and performance </a:t>
            </a:r>
            <a:r>
              <a:rPr lang="en-GB" dirty="0" smtClean="0"/>
              <a:t>are important for all types of system. </a:t>
            </a:r>
          </a:p>
          <a:p>
            <a:pPr lvl="1"/>
            <a:r>
              <a:rPr lang="en-GB" dirty="0" smtClean="0">
                <a:solidFill>
                  <a:srgbClr val="FF0000"/>
                </a:solidFill>
              </a:rPr>
              <a:t>Understanding </a:t>
            </a:r>
            <a:r>
              <a:rPr lang="en-GB" dirty="0" smtClean="0"/>
              <a:t>and managing the </a:t>
            </a:r>
            <a:r>
              <a:rPr lang="en-GB" dirty="0" smtClean="0">
                <a:solidFill>
                  <a:srgbClr val="FF0000"/>
                </a:solidFill>
              </a:rPr>
              <a:t>software specification </a:t>
            </a:r>
            <a:r>
              <a:rPr lang="en-GB" dirty="0" smtClean="0"/>
              <a:t>and </a:t>
            </a:r>
            <a:r>
              <a:rPr lang="en-GB" dirty="0" smtClean="0">
                <a:solidFill>
                  <a:srgbClr val="FF0000"/>
                </a:solidFill>
              </a:rPr>
              <a:t>requirements </a:t>
            </a:r>
            <a:r>
              <a:rPr lang="en-GB" dirty="0" smtClean="0"/>
              <a:t>(what the software should do) are important. </a:t>
            </a:r>
          </a:p>
          <a:p>
            <a:pPr lvl="1"/>
            <a:r>
              <a:rPr lang="en-GB" dirty="0" smtClean="0"/>
              <a:t>Where appropriate, you should </a:t>
            </a:r>
            <a:r>
              <a:rPr lang="en-GB" dirty="0" smtClean="0">
                <a:solidFill>
                  <a:srgbClr val="FF0000"/>
                </a:solidFill>
              </a:rPr>
              <a:t>reuse software </a:t>
            </a:r>
            <a:r>
              <a:rPr lang="en-GB" dirty="0" smtClean="0"/>
              <a:t>that has already been developed rather than write new software.</a:t>
            </a:r>
          </a:p>
          <a:p>
            <a:pPr lvl="1"/>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4294967295"/>
          </p:nvPr>
        </p:nvSpPr>
        <p:spPr>
          <a:xfrm>
            <a:off x="457199" y="6356350"/>
            <a:ext cx="2353733" cy="365125"/>
          </a:xfrm>
          <a:prstGeom prst="rect">
            <a:avLst/>
          </a:prstGeom>
        </p:spPr>
        <p:txBody>
          <a:bodyPr/>
          <a:lstStyle/>
          <a:p>
            <a:fld id="{280595D7-278F-4EFF-BB0D-1747333CB4E9}" type="datetime1">
              <a:rPr lang="zh-CN" altLang="en-US" smtClean="0"/>
              <a:pPr/>
              <a:t>2021/10/11 Monday</a:t>
            </a:fld>
            <a:endParaRPr lang="en-US" dirty="0"/>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Internet software engineering</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The Web is now a platform for running application and organizations are </a:t>
            </a:r>
            <a:r>
              <a:rPr lang="en-US" dirty="0" smtClean="0">
                <a:solidFill>
                  <a:srgbClr val="FF0000"/>
                </a:solidFill>
              </a:rPr>
              <a:t>increasingly developing web-based </a:t>
            </a:r>
            <a:r>
              <a:rPr lang="en-US" dirty="0" smtClean="0"/>
              <a:t>systems rather than local systems.</a:t>
            </a:r>
          </a:p>
          <a:p>
            <a:r>
              <a:rPr lang="en-US" dirty="0" smtClean="0">
                <a:solidFill>
                  <a:srgbClr val="FF0000"/>
                </a:solidFill>
              </a:rPr>
              <a:t>Web services </a:t>
            </a:r>
            <a:r>
              <a:rPr lang="en-US" dirty="0" smtClean="0"/>
              <a:t>(discussed in Chapter 19) allow application functionality to be accessed over the web.</a:t>
            </a:r>
          </a:p>
          <a:p>
            <a:r>
              <a:rPr lang="en-US" dirty="0" smtClean="0"/>
              <a:t>Cloud computing is an approach to the provision of computer services where applications run remotely on the ‘</a:t>
            </a:r>
            <a:r>
              <a:rPr lang="en-US" dirty="0" smtClean="0">
                <a:solidFill>
                  <a:srgbClr val="FF0000"/>
                </a:solidFill>
              </a:rPr>
              <a:t>cloud</a:t>
            </a:r>
            <a:r>
              <a:rPr lang="en-US" dirty="0" smtClean="0"/>
              <a:t>’. </a:t>
            </a:r>
          </a:p>
          <a:p>
            <a:pPr lvl="1"/>
            <a:r>
              <a:rPr lang="en-US" dirty="0" smtClean="0"/>
              <a:t>Users do not buy software buy pay according to use.</a:t>
            </a:r>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4294967295"/>
          </p:nvPr>
        </p:nvSpPr>
        <p:spPr>
          <a:xfrm>
            <a:off x="457199" y="6356350"/>
            <a:ext cx="2556933" cy="365125"/>
          </a:xfrm>
          <a:prstGeom prst="rect">
            <a:avLst/>
          </a:prstGeom>
        </p:spPr>
        <p:txBody>
          <a:bodyPr/>
          <a:lstStyle/>
          <a:p>
            <a:fld id="{E86E831E-808D-4516-8908-137F4A457F42}" type="datetime1">
              <a:rPr lang="zh-CN" altLang="en-US" smtClean="0"/>
              <a:pPr/>
              <a:t>2021/10/11 Monday</a:t>
            </a:fld>
            <a:endParaRPr lang="en-US" dirty="0"/>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software engineering</a:t>
            </a:r>
            <a:endParaRPr lang="en-US" dirty="0"/>
          </a:p>
        </p:txBody>
      </p:sp>
      <p:sp>
        <p:nvSpPr>
          <p:cNvPr id="3" name="Content Placeholder 2"/>
          <p:cNvSpPr>
            <a:spLocks noGrp="1"/>
          </p:cNvSpPr>
          <p:nvPr>
            <p:ph idx="1"/>
          </p:nvPr>
        </p:nvSpPr>
        <p:spPr/>
        <p:txBody>
          <a:bodyPr/>
          <a:lstStyle/>
          <a:p>
            <a:r>
              <a:rPr lang="en-US" dirty="0" smtClean="0"/>
              <a:t>Web-based systems are </a:t>
            </a:r>
            <a:r>
              <a:rPr lang="en-US" dirty="0" smtClean="0">
                <a:solidFill>
                  <a:srgbClr val="FF0000"/>
                </a:solidFill>
              </a:rPr>
              <a:t>complex distributed systems </a:t>
            </a:r>
            <a:r>
              <a:rPr lang="en-US" dirty="0" smtClean="0"/>
              <a:t>but the fundamental principles of software engineering discussed previously are as applicable to them as they are to any other types of system.</a:t>
            </a:r>
          </a:p>
          <a:p>
            <a:r>
              <a:rPr lang="en-GB" dirty="0" smtClean="0">
                <a:solidFill>
                  <a:srgbClr val="FF0000"/>
                </a:solidFill>
              </a:rPr>
              <a:t>The fundamental ideas of software engineering</a:t>
            </a:r>
            <a:r>
              <a:rPr lang="en-GB" dirty="0">
                <a:solidFill>
                  <a:srgbClr val="FF0000"/>
                </a:solidFill>
              </a:rPr>
              <a:t> </a:t>
            </a:r>
            <a:r>
              <a:rPr lang="en-GB" dirty="0" smtClean="0"/>
              <a:t>apply to web-based software in the same way that they apply to other types of software system.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4294967295"/>
          </p:nvPr>
        </p:nvSpPr>
        <p:spPr>
          <a:xfrm>
            <a:off x="457199" y="6356350"/>
            <a:ext cx="2379133" cy="365125"/>
          </a:xfrm>
          <a:prstGeom prst="rect">
            <a:avLst/>
          </a:prstGeom>
        </p:spPr>
        <p:txBody>
          <a:bodyPr/>
          <a:lstStyle/>
          <a:p>
            <a:fld id="{B2484DA4-9A73-4576-87B5-937F889BE395}" type="datetime1">
              <a:rPr lang="zh-CN" altLang="en-US" smtClean="0"/>
              <a:pPr/>
              <a:t>2021/10/11 Monday</a:t>
            </a:fld>
            <a:endParaRPr lang="en-US" dirty="0"/>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a:defRPr/>
            </a:pPr>
            <a:r>
              <a:rPr lang="en-US" smtClean="0"/>
              <a:t>Chapter 1 Introduction</a:t>
            </a:r>
            <a:endParaRPr lang="en-US"/>
          </a:p>
        </p:txBody>
      </p:sp>
      <p:graphicFrame>
        <p:nvGraphicFramePr>
          <p:cNvPr id="3" name="表格 2"/>
          <p:cNvGraphicFramePr>
            <a:graphicFrameLocks noGrp="1"/>
          </p:cNvGraphicFramePr>
          <p:nvPr>
            <p:extLst>
              <p:ext uri="{D42A27DB-BD31-4B8C-83A1-F6EECF244321}">
                <p14:modId xmlns:p14="http://schemas.microsoft.com/office/powerpoint/2010/main" val="20610087"/>
              </p:ext>
            </p:extLst>
          </p:nvPr>
        </p:nvGraphicFramePr>
        <p:xfrm>
          <a:off x="1840675" y="2446317"/>
          <a:ext cx="5391397" cy="3048000"/>
        </p:xfrm>
        <a:graphic>
          <a:graphicData uri="http://schemas.openxmlformats.org/drawingml/2006/table">
            <a:tbl>
              <a:tblPr/>
              <a:tblGrid>
                <a:gridCol w="2414897"/>
                <a:gridCol w="2976500"/>
              </a:tblGrid>
              <a:tr h="762000">
                <a:tc>
                  <a:txBody>
                    <a:bodyPr/>
                    <a:lstStyle/>
                    <a:p>
                      <a:pPr algn="ctr" fontAlgn="ctr"/>
                      <a:r>
                        <a:rPr lang="en-US" sz="2800" b="0" i="0" u="none" strike="noStrike" dirty="0" smtClean="0">
                          <a:latin typeface="宋体"/>
                        </a:rPr>
                        <a:t>NELOY	</a:t>
                      </a:r>
                      <a:endParaRPr lang="en-US" sz="2800" b="0" i="0" u="none" strike="noStrike" dirty="0">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E8CF"/>
                    </a:solidFill>
                  </a:tcPr>
                </a:tc>
                <a:tc>
                  <a:txBody>
                    <a:bodyPr/>
                    <a:lstStyle/>
                    <a:p>
                      <a:pPr algn="ctr" fontAlgn="ctr"/>
                      <a:r>
                        <a:rPr lang="en-US" altLang="zh-CN" sz="2800" b="0" i="0" u="none" strike="noStrike" dirty="0" smtClean="0">
                          <a:latin typeface="宋体"/>
                        </a:rPr>
                        <a:t>MAHADI SAJJAD</a:t>
                      </a:r>
                      <a:endParaRPr lang="en-US" sz="2800" b="0" i="0" u="none" strike="noStrike" dirty="0">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E8CF"/>
                    </a:solidFill>
                  </a:tcPr>
                </a:tc>
              </a:tr>
              <a:tr h="762000">
                <a:tc>
                  <a:txBody>
                    <a:bodyPr/>
                    <a:lstStyle/>
                    <a:p>
                      <a:pPr algn="ctr" fontAlgn="ctr"/>
                      <a:r>
                        <a:rPr lang="en-US" sz="2800" b="0" i="0" u="none" strike="noStrike" dirty="0" smtClean="0">
                          <a:latin typeface="宋体"/>
                        </a:rPr>
                        <a:t> MONSUY NZANG</a:t>
                      </a:r>
                      <a:endParaRPr lang="en-US" sz="2800" b="0" i="0" u="none" strike="noStrike" dirty="0">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E8CF"/>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altLang="zh-CN" sz="2800" b="0" i="0" u="none" strike="noStrike" dirty="0" smtClean="0">
                          <a:latin typeface="宋体"/>
                        </a:rPr>
                        <a:t>GASPAR OBAMA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E8CF"/>
                    </a:solidFill>
                  </a:tcPr>
                </a:tc>
              </a:tr>
              <a:tr h="762000">
                <a:tc>
                  <a:txBody>
                    <a:bodyPr/>
                    <a:lstStyle/>
                    <a:p>
                      <a:pPr algn="ctr" fontAlgn="ctr"/>
                      <a:endParaRPr lang="en-US" sz="2800" b="0" i="0" u="none" strike="noStrike" dirty="0">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E8CF"/>
                    </a:solidFill>
                  </a:tcPr>
                </a:tc>
                <a:tc>
                  <a:txBody>
                    <a:bodyPr/>
                    <a:lstStyle/>
                    <a:p>
                      <a:pPr algn="ctr" fontAlgn="ctr"/>
                      <a:endParaRPr lang="en-US" sz="2800" b="0" i="0" u="none" strike="noStrike" dirty="0">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E8CF"/>
                    </a:solidFill>
                  </a:tcPr>
                </a:tc>
              </a:tr>
              <a:tr h="762000">
                <a:tc>
                  <a:txBody>
                    <a:bodyPr/>
                    <a:lstStyle/>
                    <a:p>
                      <a:pPr algn="ctr" fontAlgn="ctr"/>
                      <a:endParaRPr lang="en-US" sz="2800" b="0" i="0" u="none" strike="noStrike">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E8CF"/>
                    </a:solidFill>
                  </a:tcPr>
                </a:tc>
                <a:tc>
                  <a:txBody>
                    <a:bodyPr/>
                    <a:lstStyle/>
                    <a:p>
                      <a:pPr algn="ctr" fontAlgn="ctr"/>
                      <a:endParaRPr lang="en-US" sz="2800" b="0" i="0" u="none" strike="noStrike" dirty="0">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E8CF"/>
                    </a:solidFill>
                  </a:tcPr>
                </a:tc>
              </a:tr>
            </a:tbl>
          </a:graphicData>
        </a:graphic>
      </p:graphicFrame>
      <p:sp>
        <p:nvSpPr>
          <p:cNvPr id="4" name="Title 1"/>
          <p:cNvSpPr txBox="1">
            <a:spLocks/>
          </p:cNvSpPr>
          <p:nvPr/>
        </p:nvSpPr>
        <p:spPr>
          <a:xfrm>
            <a:off x="611579" y="795648"/>
            <a:ext cx="4557252" cy="619432"/>
          </a:xfrm>
          <a:prstGeom prst="rect">
            <a:avLst/>
          </a:prstGeom>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n-US" sz="2400" b="1" i="1" noProof="0" dirty="0" smtClean="0">
                <a:solidFill>
                  <a:srgbClr val="FF0000"/>
                </a:solidFill>
                <a:latin typeface="Arial"/>
                <a:cs typeface="Arial"/>
              </a:rPr>
              <a:t>Introduce Yourself</a:t>
            </a:r>
            <a:endParaRPr kumimoji="0" lang="en-US" sz="2400" b="1" i="1" u="none" strike="noStrike" kern="1200" cap="none" spc="0" normalizeH="0" baseline="0" noProof="0" dirty="0">
              <a:ln>
                <a:noFill/>
              </a:ln>
              <a:solidFill>
                <a:srgbClr val="FF0000"/>
              </a:solidFill>
              <a:effectLst/>
              <a:uLnTx/>
              <a:uFillTx/>
              <a:latin typeface="Arial"/>
              <a:ea typeface="ＭＳ Ｐゴシック" charset="-128"/>
              <a:cs typeface="Arial"/>
            </a:endParaRPr>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software engineering</a:t>
            </a:r>
            <a:endParaRPr lang="en-US" dirty="0"/>
          </a:p>
        </p:txBody>
      </p:sp>
      <p:sp>
        <p:nvSpPr>
          <p:cNvPr id="3" name="Content Placeholder 2"/>
          <p:cNvSpPr>
            <a:spLocks noGrp="1"/>
          </p:cNvSpPr>
          <p:nvPr>
            <p:ph idx="1"/>
          </p:nvPr>
        </p:nvSpPr>
        <p:spPr>
          <a:xfrm>
            <a:off x="256721" y="1559670"/>
            <a:ext cx="8660959" cy="4525963"/>
          </a:xfrm>
        </p:spPr>
        <p:txBody>
          <a:bodyPr/>
          <a:lstStyle/>
          <a:p>
            <a:r>
              <a:rPr lang="en-GB" dirty="0" smtClean="0"/>
              <a:t>Software reuse</a:t>
            </a:r>
          </a:p>
          <a:p>
            <a:pPr lvl="1"/>
            <a:r>
              <a:rPr lang="en-GB" dirty="0" smtClean="0"/>
              <a:t>Software reuse is the dominant approach for constructing web-based systems. 	When building these systems, you think about how you can </a:t>
            </a:r>
            <a:r>
              <a:rPr lang="en-GB" dirty="0" smtClean="0">
                <a:solidFill>
                  <a:srgbClr val="FF0000"/>
                </a:solidFill>
              </a:rPr>
              <a:t>assemble</a:t>
            </a:r>
            <a:r>
              <a:rPr lang="en-GB" dirty="0" smtClean="0"/>
              <a:t> </a:t>
            </a:r>
            <a:r>
              <a:rPr lang="en-GB" dirty="0" smtClean="0">
                <a:solidFill>
                  <a:srgbClr val="FF0000"/>
                </a:solidFill>
              </a:rPr>
              <a:t>them</a:t>
            </a:r>
            <a:r>
              <a:rPr lang="en-GB" dirty="0" smtClean="0"/>
              <a:t> from pre-existing software components and systems.</a:t>
            </a:r>
          </a:p>
          <a:p>
            <a:r>
              <a:rPr lang="en-GB" dirty="0" smtClean="0"/>
              <a:t>Incremental and agile development</a:t>
            </a:r>
          </a:p>
          <a:p>
            <a:pPr lvl="1"/>
            <a:r>
              <a:rPr lang="en-GB" dirty="0" smtClean="0"/>
              <a:t>Web-based systems should be developed and delivered incrementally. It is now generally recognized that it </a:t>
            </a:r>
            <a:r>
              <a:rPr lang="en-GB" dirty="0" smtClean="0">
                <a:solidFill>
                  <a:srgbClr val="FF0000"/>
                </a:solidFill>
              </a:rPr>
              <a:t>is impractical to specify all the requirements </a:t>
            </a:r>
            <a:r>
              <a:rPr lang="en-GB" dirty="0" smtClean="0"/>
              <a:t>for such systems in advance. </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4294967295"/>
          </p:nvPr>
        </p:nvSpPr>
        <p:spPr>
          <a:xfrm>
            <a:off x="457199" y="6356350"/>
            <a:ext cx="2269067" cy="365125"/>
          </a:xfrm>
          <a:prstGeom prst="rect">
            <a:avLst/>
          </a:prstGeom>
        </p:spPr>
        <p:txBody>
          <a:bodyPr/>
          <a:lstStyle/>
          <a:p>
            <a:fld id="{2D25BCC4-EA4C-4E67-9CF7-F70FEFF38483}" type="datetime1">
              <a:rPr lang="zh-CN" altLang="en-US" smtClean="0"/>
              <a:pPr/>
              <a:t>2021/10/11 Monday</a:t>
            </a:fld>
            <a:endParaRPr lang="en-US" dirty="0"/>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software engineering</a:t>
            </a:r>
            <a:endParaRPr lang="en-US" dirty="0"/>
          </a:p>
        </p:txBody>
      </p:sp>
      <p:sp>
        <p:nvSpPr>
          <p:cNvPr id="3" name="Content Placeholder 2"/>
          <p:cNvSpPr>
            <a:spLocks noGrp="1"/>
          </p:cNvSpPr>
          <p:nvPr>
            <p:ph idx="1"/>
          </p:nvPr>
        </p:nvSpPr>
        <p:spPr/>
        <p:txBody>
          <a:bodyPr/>
          <a:lstStyle/>
          <a:p>
            <a:r>
              <a:rPr lang="en-GB" dirty="0" smtClean="0"/>
              <a:t>Service-oriented systems</a:t>
            </a:r>
          </a:p>
          <a:p>
            <a:pPr lvl="1"/>
            <a:r>
              <a:rPr lang="en-GB" dirty="0" smtClean="0"/>
              <a:t>Software </a:t>
            </a:r>
            <a:r>
              <a:rPr lang="en-GB" dirty="0"/>
              <a:t>may be </a:t>
            </a:r>
            <a:r>
              <a:rPr lang="en-GB" dirty="0">
                <a:solidFill>
                  <a:srgbClr val="FF0000"/>
                </a:solidFill>
              </a:rPr>
              <a:t>implemented</a:t>
            </a:r>
            <a:r>
              <a:rPr lang="en-GB" dirty="0"/>
              <a:t> using service-oriented software engineering, where the software components are stand-alone web services. </a:t>
            </a:r>
            <a:r>
              <a:rPr lang="en-GB" dirty="0" smtClean="0"/>
              <a:t> </a:t>
            </a:r>
            <a:endParaRPr lang="en-GB" dirty="0"/>
          </a:p>
          <a:p>
            <a:r>
              <a:rPr lang="en-GB" dirty="0" smtClean="0"/>
              <a:t>Rich interfaces</a:t>
            </a:r>
          </a:p>
          <a:p>
            <a:pPr lvl="1"/>
            <a:r>
              <a:rPr lang="en-GB" dirty="0" smtClean="0">
                <a:solidFill>
                  <a:srgbClr val="FF0000"/>
                </a:solidFill>
              </a:rPr>
              <a:t>Interface </a:t>
            </a:r>
            <a:r>
              <a:rPr lang="en-GB" dirty="0">
                <a:solidFill>
                  <a:srgbClr val="FF0000"/>
                </a:solidFill>
              </a:rPr>
              <a:t>development </a:t>
            </a:r>
            <a:r>
              <a:rPr lang="en-GB" dirty="0" smtClean="0">
                <a:solidFill>
                  <a:srgbClr val="FF0000"/>
                </a:solidFill>
              </a:rPr>
              <a:t>technologies </a:t>
            </a:r>
            <a:r>
              <a:rPr lang="en-GB" dirty="0"/>
              <a:t>such as AJAX </a:t>
            </a:r>
            <a:r>
              <a:rPr lang="en-GB" dirty="0" smtClean="0"/>
              <a:t>and </a:t>
            </a:r>
            <a:r>
              <a:rPr lang="en-GB" dirty="0"/>
              <a:t>HTML5 </a:t>
            </a:r>
            <a:r>
              <a:rPr lang="en-GB" dirty="0" smtClean="0"/>
              <a:t>have </a:t>
            </a:r>
            <a:r>
              <a:rPr lang="en-GB" dirty="0"/>
              <a:t>emerged that support the creation of rich interfaces within a web browser.   </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4294967295"/>
          </p:nvPr>
        </p:nvSpPr>
        <p:spPr>
          <a:xfrm>
            <a:off x="457199" y="6356350"/>
            <a:ext cx="2294467" cy="365125"/>
          </a:xfrm>
          <a:prstGeom prst="rect">
            <a:avLst/>
          </a:prstGeom>
        </p:spPr>
        <p:txBody>
          <a:bodyPr/>
          <a:lstStyle/>
          <a:p>
            <a:fld id="{16463FDE-D79D-4203-A811-7D7DBDCD1C91}" type="datetime1">
              <a:rPr lang="zh-CN" altLang="en-US" smtClean="0"/>
              <a:pPr/>
              <a:t>2021/10/11 Monday</a:t>
            </a:fld>
            <a:endParaRPr lang="en-US" dirty="0"/>
          </a:p>
        </p:txBody>
      </p:sp>
    </p:spTree>
    <p:extLst>
      <p:ext uri="{BB962C8B-B14F-4D97-AF65-F5344CB8AC3E}">
        <p14:creationId xmlns:p14="http://schemas.microsoft.com/office/powerpoint/2010/main" val="3090485339"/>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smtClean="0"/>
              <a:t>Software engineering ethics</a:t>
            </a:r>
            <a:endParaRPr lang="en-US" dirty="0"/>
          </a:p>
        </p:txBody>
      </p:sp>
      <p:sp>
        <p:nvSpPr>
          <p:cNvPr id="6" name="Footer Placeholder 5"/>
          <p:cNvSpPr>
            <a:spLocks noGrp="1"/>
          </p:cNvSpPr>
          <p:nvPr>
            <p:ph type="ftr" sz="quarter" idx="10"/>
          </p:nvPr>
        </p:nvSpPr>
        <p:spPr/>
        <p:txBody>
          <a:bodyPr/>
          <a:lstStyle/>
          <a:p>
            <a:r>
              <a:rPr lang="en-US" smtClean="0"/>
              <a:t>Chapter 1 Introduction</a:t>
            </a:r>
            <a:endParaRPr lang="en-US" dirty="0"/>
          </a:p>
        </p:txBody>
      </p:sp>
    </p:spTree>
    <p:extLst>
      <p:ext uri="{BB962C8B-B14F-4D97-AF65-F5344CB8AC3E}">
        <p14:creationId xmlns:p14="http://schemas.microsoft.com/office/powerpoint/2010/main" val="1636161276"/>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smtClean="0"/>
              <a:t>Software engineering </a:t>
            </a:r>
            <a:r>
              <a:rPr lang="en-GB" dirty="0" smtClean="0">
                <a:solidFill>
                  <a:srgbClr val="FF0000"/>
                </a:solidFill>
              </a:rPr>
              <a:t>ethics</a:t>
            </a:r>
            <a:endParaRPr lang="en-GB" dirty="0">
              <a:solidFill>
                <a:srgbClr val="FF0000"/>
              </a:solidFill>
            </a:endParaRPr>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a:t>
            </a:r>
            <a:r>
              <a:rPr lang="en-GB" dirty="0" smtClean="0"/>
              <a:t>law but involves following a set of principles that are morally correct.</a:t>
            </a:r>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4294967295"/>
          </p:nvPr>
        </p:nvSpPr>
        <p:spPr>
          <a:xfrm>
            <a:off x="457200" y="6356350"/>
            <a:ext cx="2387600" cy="365125"/>
          </a:xfrm>
          <a:prstGeom prst="rect">
            <a:avLst/>
          </a:prstGeom>
        </p:spPr>
        <p:txBody>
          <a:bodyPr/>
          <a:lstStyle/>
          <a:p>
            <a:fld id="{81D8FB81-7609-4EA4-BD00-60807EF5D6BC}" type="datetime1">
              <a:rPr lang="zh-CN" altLang="en-US" smtClean="0"/>
              <a:pPr/>
              <a:t>2021/10/11 Monday</a:t>
            </a:fld>
            <a:endParaRPr lang="en-US" dirty="0"/>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dirty="0"/>
              <a:t>Confidentiality </a:t>
            </a:r>
          </a:p>
          <a:p>
            <a:pPr lvl="1">
              <a:lnSpc>
                <a:spcPct val="90000"/>
              </a:lnSpc>
            </a:pPr>
            <a:r>
              <a:rPr lang="en-GB" dirty="0"/>
              <a:t>Engineers should normally </a:t>
            </a:r>
            <a:r>
              <a:rPr lang="en-GB" dirty="0" smtClean="0">
                <a:solidFill>
                  <a:srgbClr val="FF0000"/>
                </a:solidFill>
              </a:rPr>
              <a:t>respect/comply with/keep</a:t>
            </a:r>
            <a:r>
              <a:rPr lang="en-GB" dirty="0" smtClean="0"/>
              <a:t> </a:t>
            </a:r>
            <a:r>
              <a:rPr lang="en-GB" dirty="0"/>
              <a:t>the confidentiality of their employers or clients irrespective of whether or not a formal confidentiality agreement has been signed.</a:t>
            </a:r>
          </a:p>
          <a:p>
            <a:pPr>
              <a:lnSpc>
                <a:spcPct val="90000"/>
              </a:lnSpc>
            </a:pPr>
            <a:r>
              <a:rPr lang="en-GB" dirty="0"/>
              <a:t>Competence </a:t>
            </a:r>
          </a:p>
          <a:p>
            <a:pPr lvl="1">
              <a:lnSpc>
                <a:spcPct val="90000"/>
              </a:lnSpc>
            </a:pPr>
            <a:r>
              <a:rPr lang="en-GB" dirty="0"/>
              <a:t>Engineers should </a:t>
            </a:r>
            <a:r>
              <a:rPr lang="en-GB" dirty="0">
                <a:solidFill>
                  <a:srgbClr val="0070C0"/>
                </a:solidFill>
              </a:rPr>
              <a:t>not</a:t>
            </a:r>
            <a:r>
              <a:rPr lang="en-GB" dirty="0"/>
              <a:t> </a:t>
            </a:r>
            <a:r>
              <a:rPr lang="en-GB" dirty="0">
                <a:solidFill>
                  <a:srgbClr val="FF0000"/>
                </a:solidFill>
              </a:rPr>
              <a:t>misrepresent</a:t>
            </a:r>
            <a:r>
              <a:rPr lang="en-GB" dirty="0"/>
              <a:t> their level of competence. They should not knowingly accept work which is </a:t>
            </a:r>
            <a:r>
              <a:rPr lang="en-GB" dirty="0" err="1"/>
              <a:t>outwith</a:t>
            </a:r>
            <a:r>
              <a:rPr lang="en-GB" dirty="0"/>
              <a:t> their competence.</a:t>
            </a:r>
          </a:p>
          <a:p>
            <a:pPr>
              <a:lnSpc>
                <a:spcPct val="90000"/>
              </a:lnSpc>
            </a:pPr>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4294967295"/>
          </p:nvPr>
        </p:nvSpPr>
        <p:spPr>
          <a:xfrm>
            <a:off x="457200" y="6356350"/>
            <a:ext cx="2311400" cy="365125"/>
          </a:xfrm>
          <a:prstGeom prst="rect">
            <a:avLst/>
          </a:prstGeom>
        </p:spPr>
        <p:txBody>
          <a:bodyPr/>
          <a:lstStyle/>
          <a:p>
            <a:fld id="{9989D975-E977-4610-8C32-523434127C7C}" type="datetime1">
              <a:rPr lang="zh-CN" altLang="en-US" smtClean="0"/>
              <a:pPr/>
              <a:t>2021/10/11 Monday</a:t>
            </a:fld>
            <a:endParaRPr lang="en-US" dirty="0"/>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dirty="0"/>
              <a:t>Intellectual property rights </a:t>
            </a:r>
          </a:p>
          <a:p>
            <a:pPr lvl="1"/>
            <a:r>
              <a:rPr lang="en-GB" sz="2000" dirty="0"/>
              <a:t>Engineers should be aware of </a:t>
            </a:r>
            <a:r>
              <a:rPr lang="en-GB" sz="2000" dirty="0">
                <a:solidFill>
                  <a:srgbClr val="FF0000"/>
                </a:solidFill>
              </a:rPr>
              <a:t>local laws </a:t>
            </a:r>
            <a:r>
              <a:rPr lang="en-GB" sz="2000" dirty="0"/>
              <a:t>governing the use of intellectual property such as patents, copyright, etc. They should be careful to ensure that the intellectual property of employers and clients is </a:t>
            </a:r>
            <a:r>
              <a:rPr lang="en-GB" sz="2000" dirty="0">
                <a:solidFill>
                  <a:srgbClr val="FF0000"/>
                </a:solidFill>
              </a:rPr>
              <a:t>protect</a:t>
            </a:r>
            <a:r>
              <a:rPr lang="en-GB" sz="2000" dirty="0"/>
              <a:t>ed.</a:t>
            </a:r>
          </a:p>
          <a:p>
            <a:r>
              <a:rPr lang="en-GB" sz="2400" dirty="0"/>
              <a:t>Computer misuse </a:t>
            </a:r>
          </a:p>
          <a:p>
            <a:pPr lvl="1"/>
            <a:r>
              <a:rPr lang="en-GB" sz="2000" dirty="0"/>
              <a:t>Software engineers should not use their technical skills to misuse other people’s computers. Computer misuse ranges from relatively trivial (game playing on an employer’s machine, say) to extremely serious (</a:t>
            </a:r>
            <a:r>
              <a:rPr lang="en-GB" sz="2000" dirty="0">
                <a:solidFill>
                  <a:srgbClr val="FF0000"/>
                </a:solidFill>
              </a:rPr>
              <a:t>dissemination of viruses</a:t>
            </a:r>
            <a:r>
              <a:rPr lang="en-GB" sz="2000" dirty="0"/>
              <a:t>). </a:t>
            </a:r>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4294967295"/>
          </p:nvPr>
        </p:nvSpPr>
        <p:spPr>
          <a:xfrm>
            <a:off x="457200" y="6356350"/>
            <a:ext cx="2336800" cy="365125"/>
          </a:xfrm>
          <a:prstGeom prst="rect">
            <a:avLst/>
          </a:prstGeom>
        </p:spPr>
        <p:txBody>
          <a:bodyPr/>
          <a:lstStyle/>
          <a:p>
            <a:fld id="{7F16F3EA-8A7A-4C63-A231-04E312119026}" type="datetime1">
              <a:rPr lang="zh-CN" altLang="en-US" smtClean="0"/>
              <a:pPr/>
              <a:t>2021/10/11 Monday</a:t>
            </a:fld>
            <a:endParaRPr lang="en-US" dirty="0"/>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a:t>
            </a:r>
            <a:r>
              <a:rPr lang="en-GB" dirty="0" smtClean="0">
                <a:solidFill>
                  <a:srgbClr val="FF0000"/>
                </a:solidFill>
              </a:rPr>
              <a:t>Code/rule </a:t>
            </a:r>
            <a:r>
              <a:rPr lang="en-GB" dirty="0">
                <a:solidFill>
                  <a:srgbClr val="FF0000"/>
                </a:solidFill>
              </a:rPr>
              <a:t>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a:t>
            </a:r>
            <a:r>
              <a:rPr lang="en-GB" dirty="0">
                <a:solidFill>
                  <a:srgbClr val="FF0000"/>
                </a:solidFill>
              </a:rPr>
              <a:t>code</a:t>
            </a:r>
            <a:r>
              <a:rPr lang="en-GB" dirty="0"/>
              <a:t> of ethical practice.</a:t>
            </a:r>
          </a:p>
          <a:p>
            <a:pPr>
              <a:lnSpc>
                <a:spcPct val="90000"/>
              </a:lnSpc>
            </a:pPr>
            <a:r>
              <a:rPr lang="en-GB" dirty="0"/>
              <a:t>Members of these organisations sign up to the code of practice when they join.</a:t>
            </a:r>
          </a:p>
          <a:p>
            <a:pPr>
              <a:lnSpc>
                <a:spcPct val="90000"/>
              </a:lnSpc>
            </a:pPr>
            <a:r>
              <a:rPr lang="en-GB" dirty="0"/>
              <a:t>The </a:t>
            </a:r>
            <a:r>
              <a:rPr lang="en-GB" dirty="0">
                <a:solidFill>
                  <a:srgbClr val="FF0000"/>
                </a:solidFill>
              </a:rPr>
              <a:t>Code contains </a:t>
            </a:r>
            <a:r>
              <a:rPr lang="en-GB" dirty="0"/>
              <a:t>eight Principles related to the behaviour of and decisions made by professional software engineers, including practitioners, educators, managers, supervisors and policy makers, as well as trainees and students of the profession. </a:t>
            </a:r>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4294967295"/>
          </p:nvPr>
        </p:nvSpPr>
        <p:spPr>
          <a:xfrm>
            <a:off x="457200" y="6356350"/>
            <a:ext cx="2362200" cy="365125"/>
          </a:xfrm>
          <a:prstGeom prst="rect">
            <a:avLst/>
          </a:prstGeom>
        </p:spPr>
        <p:txBody>
          <a:bodyPr/>
          <a:lstStyle/>
          <a:p>
            <a:fld id="{AE22B464-825D-483B-80BF-0AFC747FFD9B}" type="datetime1">
              <a:rPr lang="zh-CN" altLang="en-US" smtClean="0"/>
              <a:pPr/>
              <a:t>2021/10/11 Monday</a:t>
            </a:fld>
            <a:endParaRPr lang="en-US" dirty="0"/>
          </a:p>
        </p:txBody>
      </p: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 for the code of ethics</a:t>
            </a:r>
            <a:endParaRPr lang="en-US" dirty="0"/>
          </a:p>
        </p:txBody>
      </p:sp>
      <p:sp>
        <p:nvSpPr>
          <p:cNvPr id="3" name="Content Placeholder 2"/>
          <p:cNvSpPr>
            <a:spLocks noGrp="1"/>
          </p:cNvSpPr>
          <p:nvPr>
            <p:ph idx="1"/>
          </p:nvPr>
        </p:nvSpPr>
        <p:spPr/>
        <p:txBody>
          <a:bodyPr/>
          <a:lstStyle/>
          <a:p>
            <a:pPr lvl="1"/>
            <a:r>
              <a:rPr lang="en-GB" i="1" dirty="0" smtClean="0"/>
              <a:t>Computers have </a:t>
            </a:r>
            <a:r>
              <a:rPr lang="en-GB" i="1" dirty="0" smtClean="0">
                <a:solidFill>
                  <a:srgbClr val="FF0000"/>
                </a:solidFill>
              </a:rPr>
              <a:t>a central and growing role </a:t>
            </a:r>
            <a:r>
              <a:rPr lang="en-GB" i="1" dirty="0" smtClean="0"/>
              <a:t>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r>
              <a:rPr lang="en-GB" i="1" dirty="0" smtClean="0"/>
              <a:t>Because of their roles in developing software systems, software engineers have significant</a:t>
            </a:r>
            <a:r>
              <a:rPr lang="en-GB" dirty="0" smtClean="0"/>
              <a:t> </a:t>
            </a:r>
            <a:r>
              <a:rPr lang="en-GB" i="1" dirty="0" smtClean="0"/>
              <a:t>opportunities to </a:t>
            </a:r>
            <a:r>
              <a:rPr lang="en-GB" i="1" dirty="0" smtClean="0">
                <a:solidFill>
                  <a:srgbClr val="FF0000"/>
                </a:solidFill>
              </a:rPr>
              <a:t>do good or cause harm</a:t>
            </a:r>
            <a:r>
              <a:rPr lang="en-GB" i="1" dirty="0" smtClean="0"/>
              <a:t>, to enable others to do good or cause harm, or to influence others to do good or cause harm. To ensure, as much as possible, that their efforts will be used for good, software engineers must </a:t>
            </a:r>
            <a:r>
              <a:rPr lang="en-GB" i="1" dirty="0" smtClean="0">
                <a:solidFill>
                  <a:srgbClr val="FF0000"/>
                </a:solidFill>
              </a:rPr>
              <a:t>commit themselves to making software </a:t>
            </a:r>
            <a:r>
              <a:rPr lang="en-GB" i="1" dirty="0" smtClean="0"/>
              <a:t>engineering a </a:t>
            </a:r>
            <a:r>
              <a:rPr lang="en-GB" i="1" dirty="0" smtClean="0">
                <a:solidFill>
                  <a:srgbClr val="FF0000"/>
                </a:solidFill>
              </a:rPr>
              <a:t>beneficial a</a:t>
            </a:r>
            <a:r>
              <a:rPr lang="en-GB" i="1" dirty="0" smtClean="0"/>
              <a:t>nd respected profession.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4294967295"/>
          </p:nvPr>
        </p:nvSpPr>
        <p:spPr>
          <a:xfrm>
            <a:off x="457199" y="6356350"/>
            <a:ext cx="2345267" cy="365125"/>
          </a:xfrm>
          <a:prstGeom prst="rect">
            <a:avLst/>
          </a:prstGeom>
        </p:spPr>
        <p:txBody>
          <a:bodyPr/>
          <a:lstStyle/>
          <a:p>
            <a:fld id="{B59DCC9A-0510-4108-BB4B-9AAF6B146C0E}" type="datetime1">
              <a:rPr lang="zh-CN" altLang="en-US" smtClean="0"/>
              <a:pPr/>
              <a:t>2021/10/11 Monday</a:t>
            </a:fld>
            <a:endParaRPr lang="en-US" dirty="0"/>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The ACM/IEEE Code of Ethics </a:t>
            </a:r>
            <a:endParaRPr lang="en-US" dirty="0" smtClean="0"/>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smtClean="0"/>
              <a:t>Software Engineering Code of Ethics and Professional Practice</a:t>
            </a:r>
          </a:p>
          <a:p>
            <a:endParaRPr lang="en-GB" sz="1600" dirty="0" smtClean="0"/>
          </a:p>
          <a:p>
            <a:r>
              <a:rPr lang="en-US" sz="1600" dirty="0" smtClean="0"/>
              <a:t>ACM/IEEE-CS Joint Task Force on Software Engineering Ethics and Professional Practices</a:t>
            </a:r>
          </a:p>
          <a:p>
            <a:r>
              <a:rPr lang="en-US" sz="1600" b="1" dirty="0" smtClean="0"/>
              <a:t> </a:t>
            </a:r>
            <a:endParaRPr lang="en-GB" sz="1600" dirty="0" smtClean="0"/>
          </a:p>
          <a:p>
            <a:r>
              <a:rPr lang="en-US" sz="1600" b="1" dirty="0" smtClean="0"/>
              <a:t>PREAMBLE</a:t>
            </a:r>
            <a:endParaRPr lang="en-GB" sz="1600" dirty="0" smtClean="0"/>
          </a:p>
          <a:p>
            <a:pPr>
              <a:spcAft>
                <a:spcPts val="600"/>
              </a:spcAft>
            </a:pPr>
            <a:r>
              <a:rPr lang="en-US" sz="1600" dirty="0" smtClean="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smtClean="0"/>
          </a:p>
          <a:p>
            <a:r>
              <a:rPr lang="en-US" sz="1600" dirty="0" smtClean="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smtClean="0"/>
          </a:p>
          <a:p>
            <a:r>
              <a:rPr lang="en-US" sz="1200" dirty="0" smtClean="0"/>
              <a:t> </a:t>
            </a:r>
            <a:endParaRPr lang="en-GB" sz="1200" dirty="0" smtClean="0"/>
          </a:p>
          <a:p>
            <a:endParaRPr lang="en-US" sz="1200" dirty="0"/>
          </a:p>
        </p:txBody>
      </p:sp>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4294967295"/>
          </p:nvPr>
        </p:nvSpPr>
        <p:spPr>
          <a:xfrm>
            <a:off x="457199" y="6356350"/>
            <a:ext cx="2455333" cy="365125"/>
          </a:xfrm>
          <a:prstGeom prst="rect">
            <a:avLst/>
          </a:prstGeom>
        </p:spPr>
        <p:txBody>
          <a:bodyPr/>
          <a:lstStyle/>
          <a:p>
            <a:fld id="{3F8DCB57-141D-41EE-8B1D-ACEA7C0308F9}" type="datetime1">
              <a:rPr lang="zh-CN" altLang="en-US" smtClean="0"/>
              <a:pPr/>
              <a:t>2021/10/11 Monday</a:t>
            </a:fld>
            <a:endParaRPr lang="en-US" dirty="0"/>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Ethical principles</a:t>
            </a:r>
            <a:endParaRPr lang="en-US" dirty="0" smtClean="0"/>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smtClean="0"/>
              <a:t> </a:t>
            </a:r>
            <a:endParaRPr lang="en-GB" sz="1200" dirty="0" smtClean="0"/>
          </a:p>
          <a:p>
            <a:pPr>
              <a:spcAft>
                <a:spcPts val="600"/>
              </a:spcAft>
            </a:pPr>
            <a:r>
              <a:rPr lang="en-US" sz="1600" dirty="0" smtClean="0"/>
              <a:t>1. PUBLIC - Software engineers shall act consistently with the public interest.</a:t>
            </a:r>
            <a:endParaRPr lang="en-GB" sz="1600" dirty="0" smtClean="0"/>
          </a:p>
          <a:p>
            <a:pPr>
              <a:spcAft>
                <a:spcPts val="600"/>
              </a:spcAft>
            </a:pPr>
            <a:r>
              <a:rPr lang="en-GB" sz="1600" dirty="0" smtClean="0"/>
              <a:t>2. CLIENT AND EMPLOYER - Software engineers shall act in a manner that is in the best interests of their client and employer consistent with the public interest.</a:t>
            </a:r>
          </a:p>
          <a:p>
            <a:pPr>
              <a:spcAft>
                <a:spcPts val="600"/>
              </a:spcAft>
            </a:pPr>
            <a:r>
              <a:rPr lang="en-US" sz="1600" dirty="0" smtClean="0"/>
              <a:t>3. PRODUCT - Software engineers shall ensure that their products and related modifications meet the highest professional standards possible.</a:t>
            </a:r>
            <a:endParaRPr lang="en-GB" sz="1600" dirty="0" smtClean="0"/>
          </a:p>
          <a:p>
            <a:pPr>
              <a:spcAft>
                <a:spcPts val="600"/>
              </a:spcAft>
            </a:pPr>
            <a:r>
              <a:rPr lang="en-US" sz="1600" dirty="0" smtClean="0"/>
              <a:t>4. JUDGMENT - Software engineers shall maintain integrity and independence in their professional judgment.</a:t>
            </a:r>
            <a:endParaRPr lang="en-GB" sz="1600" dirty="0" smtClean="0"/>
          </a:p>
          <a:p>
            <a:pPr>
              <a:spcAft>
                <a:spcPts val="600"/>
              </a:spcAft>
            </a:pPr>
            <a:r>
              <a:rPr lang="en-US" sz="1600" dirty="0" smtClean="0"/>
              <a:t>5. MANAGEMENT - Software engineering managers and leaders shall subscribe to and promote an ethical approach to the management of software development and maintenance.</a:t>
            </a:r>
            <a:endParaRPr lang="en-GB" sz="1600" dirty="0" smtClean="0"/>
          </a:p>
          <a:p>
            <a:pPr>
              <a:spcAft>
                <a:spcPts val="600"/>
              </a:spcAft>
            </a:pPr>
            <a:r>
              <a:rPr lang="en-US" sz="1600" dirty="0" smtClean="0"/>
              <a:t>6. PROFESSION - Software engineers shall advance the integrity and reputation of the profession consistent with the public interest.</a:t>
            </a:r>
            <a:endParaRPr lang="en-GB" sz="1600" dirty="0" smtClean="0"/>
          </a:p>
          <a:p>
            <a:pPr>
              <a:spcAft>
                <a:spcPts val="600"/>
              </a:spcAft>
            </a:pPr>
            <a:r>
              <a:rPr lang="en-US" sz="1600" dirty="0" smtClean="0"/>
              <a:t>7. COLLEAGUES - Software engineers shall be fair to and supportive of their colleagues.</a:t>
            </a:r>
            <a:endParaRPr lang="en-GB" sz="1600" dirty="0" smtClean="0"/>
          </a:p>
          <a:p>
            <a:pPr>
              <a:spcAft>
                <a:spcPts val="600"/>
              </a:spcAft>
            </a:pPr>
            <a:r>
              <a:rPr lang="en-US" sz="1600" dirty="0" smtClean="0"/>
              <a:t>8. SELF - Software engineers shall participate in lifelong learning regarding the practice of their profession and shall promote an ethical approach to the practice of the profession.</a:t>
            </a:r>
          </a:p>
          <a:p>
            <a:endParaRPr lang="en-US" sz="1200" dirty="0"/>
          </a:p>
        </p:txBody>
      </p:sp>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4294967295"/>
          </p:nvPr>
        </p:nvSpPr>
        <p:spPr>
          <a:xfrm>
            <a:off x="457199" y="6356350"/>
            <a:ext cx="2404533" cy="365125"/>
          </a:xfrm>
          <a:prstGeom prst="rect">
            <a:avLst/>
          </a:prstGeom>
        </p:spPr>
        <p:txBody>
          <a:bodyPr/>
          <a:lstStyle/>
          <a:p>
            <a:fld id="{3DA3A852-70E2-4CE5-928B-FC7704BC1BD6}" type="datetime1">
              <a:rPr lang="zh-CN" altLang="en-US" smtClean="0"/>
              <a:pPr/>
              <a:t>2021/10/11 Monday</a:t>
            </a:fld>
            <a:endParaRPr lang="en-US" dirty="0"/>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a:defRPr/>
            </a:pPr>
            <a:r>
              <a:rPr lang="en-US" smtClean="0"/>
              <a:t>Chapter 1 Introduction</a:t>
            </a:r>
            <a:endParaRPr lang="en-US"/>
          </a:p>
        </p:txBody>
      </p:sp>
      <p:sp>
        <p:nvSpPr>
          <p:cNvPr id="5" name="Title 1"/>
          <p:cNvSpPr txBox="1">
            <a:spLocks/>
          </p:cNvSpPr>
          <p:nvPr/>
        </p:nvSpPr>
        <p:spPr>
          <a:xfrm>
            <a:off x="457200" y="707926"/>
            <a:ext cx="6083426" cy="619432"/>
          </a:xfrm>
          <a:prstGeom prst="rect">
            <a:avLst/>
          </a:prstGeom>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n-US" sz="2400" b="1" i="1" noProof="0" dirty="0" smtClean="0">
                <a:solidFill>
                  <a:srgbClr val="FF0000"/>
                </a:solidFill>
                <a:latin typeface="Arial"/>
                <a:cs typeface="Arial"/>
              </a:rPr>
              <a:t>5 main courses in Computer  Science</a:t>
            </a:r>
            <a:endParaRPr kumimoji="0" lang="en-US" sz="2400" b="1" i="1" u="none" strike="noStrike" kern="1200" cap="none" spc="0" normalizeH="0" baseline="0" noProof="0" dirty="0">
              <a:ln>
                <a:noFill/>
              </a:ln>
              <a:solidFill>
                <a:srgbClr val="FF0000"/>
              </a:solidFill>
              <a:effectLst/>
              <a:uLnTx/>
              <a:uFillTx/>
              <a:latin typeface="Arial"/>
              <a:ea typeface="ＭＳ Ｐゴシック" charset="-128"/>
              <a:cs typeface="Arial"/>
            </a:endParaRPr>
          </a:p>
        </p:txBody>
      </p:sp>
      <p:sp>
        <p:nvSpPr>
          <p:cNvPr id="6" name="Title 1"/>
          <p:cNvSpPr txBox="1">
            <a:spLocks/>
          </p:cNvSpPr>
          <p:nvPr/>
        </p:nvSpPr>
        <p:spPr>
          <a:xfrm>
            <a:off x="565355" y="1637071"/>
            <a:ext cx="8064627" cy="4527550"/>
          </a:xfrm>
          <a:prstGeom prst="rect">
            <a:avLst/>
          </a:prstGeom>
        </p:spPr>
        <p:txBody>
          <a:bodyPr/>
          <a:lstStyle/>
          <a:p>
            <a:pPr marL="0" marR="0" lvl="0" indent="0" algn="l" defTabSz="457200" rtl="0" eaLnBrk="1" fontAlgn="base" latinLnBrk="0" hangingPunct="1">
              <a:lnSpc>
                <a:spcPct val="200000"/>
              </a:lnSpc>
              <a:spcBef>
                <a:spcPct val="0"/>
              </a:spcBef>
              <a:spcAft>
                <a:spcPct val="0"/>
              </a:spcAft>
              <a:buClrTx/>
              <a:buSzTx/>
              <a:buFont typeface="Wingdings" pitchFamily="2" charset="2"/>
              <a:buChar char="ü"/>
              <a:tabLst/>
              <a:defRPr/>
            </a:pPr>
            <a:r>
              <a:rPr lang="en-US" sz="2400" b="1" i="1" dirty="0" smtClean="0">
                <a:latin typeface="Arial"/>
                <a:cs typeface="Arial"/>
              </a:rPr>
              <a:t> Data structure</a:t>
            </a:r>
            <a:endParaRPr lang="en-US" sz="2400" b="1" i="1" noProof="0" dirty="0" smtClean="0">
              <a:latin typeface="Arial"/>
              <a:cs typeface="Arial"/>
            </a:endParaRPr>
          </a:p>
          <a:p>
            <a:pPr lvl="0">
              <a:lnSpc>
                <a:spcPct val="200000"/>
              </a:lnSpc>
              <a:buFont typeface="Wingdings" pitchFamily="2" charset="2"/>
              <a:buChar char="ü"/>
            </a:pPr>
            <a:r>
              <a:rPr lang="en-US" sz="2400" b="1" i="1" dirty="0" smtClean="0">
                <a:latin typeface="Arial"/>
                <a:cs typeface="Arial"/>
              </a:rPr>
              <a:t> Principles of Computer Organization</a:t>
            </a:r>
            <a:endParaRPr kumimoji="0" lang="en-US" sz="2400" b="1" i="1" u="none" strike="noStrike" kern="1200" cap="none" spc="0" normalizeH="0" baseline="0" dirty="0" smtClean="0">
              <a:ln>
                <a:noFill/>
              </a:ln>
              <a:effectLst/>
              <a:uLnTx/>
              <a:uFillTx/>
              <a:latin typeface="Arial"/>
              <a:ea typeface="ＭＳ Ｐゴシック" charset="-128"/>
              <a:cs typeface="Arial"/>
            </a:endParaRPr>
          </a:p>
          <a:p>
            <a:pPr lvl="0">
              <a:lnSpc>
                <a:spcPct val="200000"/>
              </a:lnSpc>
              <a:buFont typeface="Wingdings" pitchFamily="2" charset="2"/>
              <a:buChar char="ü"/>
            </a:pPr>
            <a:r>
              <a:rPr lang="en-US" sz="2400" b="1" i="1" dirty="0" smtClean="0">
                <a:latin typeface="Arial"/>
                <a:cs typeface="Arial"/>
              </a:rPr>
              <a:t>Database </a:t>
            </a:r>
          </a:p>
          <a:p>
            <a:pPr lvl="0">
              <a:lnSpc>
                <a:spcPct val="200000"/>
              </a:lnSpc>
              <a:buFont typeface="Wingdings" pitchFamily="2" charset="2"/>
              <a:buChar char="ü"/>
            </a:pPr>
            <a:r>
              <a:rPr kumimoji="0" lang="en-US" sz="2400" b="1" i="1" u="none" strike="noStrike" kern="1200" cap="none" spc="0" normalizeH="0" baseline="0" noProof="0" dirty="0" smtClean="0">
                <a:ln>
                  <a:noFill/>
                </a:ln>
                <a:effectLst/>
                <a:uLnTx/>
                <a:uFillTx/>
                <a:latin typeface="Arial"/>
                <a:ea typeface="ＭＳ Ｐゴシック" charset="-128"/>
                <a:cs typeface="Arial"/>
              </a:rPr>
              <a:t> </a:t>
            </a:r>
            <a:r>
              <a:rPr lang="en-US" sz="2400" b="1" i="1" dirty="0" smtClean="0">
                <a:latin typeface="Arial"/>
                <a:cs typeface="Arial"/>
              </a:rPr>
              <a:t> Computer Network </a:t>
            </a:r>
          </a:p>
          <a:p>
            <a:pPr lvl="0">
              <a:lnSpc>
                <a:spcPct val="200000"/>
              </a:lnSpc>
              <a:buFont typeface="Wingdings" pitchFamily="2" charset="2"/>
              <a:buChar char="ü"/>
            </a:pPr>
            <a:r>
              <a:rPr kumimoji="0" lang="en-US" sz="2400" b="1" i="1" u="none" strike="noStrike" kern="1200" cap="none" spc="0" normalizeH="0" baseline="0" noProof="0" dirty="0" smtClean="0">
                <a:ln>
                  <a:noFill/>
                </a:ln>
                <a:effectLst/>
                <a:uLnTx/>
                <a:uFillTx/>
                <a:latin typeface="Arial"/>
                <a:ea typeface="ＭＳ Ｐゴシック" charset="-128"/>
                <a:cs typeface="Arial"/>
              </a:rPr>
              <a:t> Operating System</a:t>
            </a:r>
            <a:endParaRPr kumimoji="0" lang="en-US" sz="2400" b="1" i="1" u="none" strike="noStrike" kern="1200" cap="none" spc="0" normalizeH="0" baseline="0" noProof="0" dirty="0">
              <a:ln>
                <a:noFill/>
              </a:ln>
              <a:effectLst/>
              <a:uLnTx/>
              <a:uFillTx/>
              <a:latin typeface="Arial"/>
              <a:ea typeface="ＭＳ Ｐゴシック" charset="-128"/>
              <a:cs typeface="Arial"/>
            </a:endParaRPr>
          </a:p>
        </p:txBody>
      </p:sp>
    </p:spTree>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0722"/>
            <a:ext cx="8229600" cy="1143000"/>
          </a:xfrm>
        </p:spPr>
        <p:txBody>
          <a:bodyPr/>
          <a:lstStyle/>
          <a:p>
            <a:pPr algn="ctr"/>
            <a:r>
              <a:rPr lang="en-US" dirty="0" smtClean="0"/>
              <a:t>Case studies</a:t>
            </a:r>
            <a:endParaRPr lang="en-US" dirty="0"/>
          </a:p>
        </p:txBody>
      </p:sp>
      <p:sp>
        <p:nvSpPr>
          <p:cNvPr id="6" name="Footer Placeholder 5"/>
          <p:cNvSpPr>
            <a:spLocks noGrp="1"/>
          </p:cNvSpPr>
          <p:nvPr>
            <p:ph type="ftr" sz="quarter" idx="10"/>
          </p:nvPr>
        </p:nvSpPr>
        <p:spPr/>
        <p:txBody>
          <a:bodyPr/>
          <a:lstStyle/>
          <a:p>
            <a:r>
              <a:rPr lang="en-US" smtClean="0"/>
              <a:t>Chapter 1 Introduction</a:t>
            </a:r>
            <a:endParaRPr lang="en-US" dirty="0"/>
          </a:p>
        </p:txBody>
      </p:sp>
    </p:spTree>
    <p:extLst>
      <p:ext uri="{BB962C8B-B14F-4D97-AF65-F5344CB8AC3E}">
        <p14:creationId xmlns:p14="http://schemas.microsoft.com/office/powerpoint/2010/main" val="3981197308"/>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a:t>Ethical dilemmas</a:t>
            </a:r>
          </a:p>
        </p:txBody>
      </p:sp>
      <p:sp>
        <p:nvSpPr>
          <p:cNvPr id="89093" name="Rectangle 5"/>
          <p:cNvSpPr>
            <a:spLocks noGrp="1" noChangeArrowheads="1"/>
          </p:cNvSpPr>
          <p:nvPr>
            <p:ph idx="1"/>
          </p:nvPr>
        </p:nvSpPr>
        <p:spPr/>
        <p:txBody>
          <a:bodyPr/>
          <a:lstStyle/>
          <a:p>
            <a:r>
              <a:rPr lang="en-GB" dirty="0"/>
              <a:t>Disagreement in principle with the policies of senior management</a:t>
            </a:r>
            <a:r>
              <a:rPr lang="en-GB" dirty="0" smtClean="0"/>
              <a:t>.</a:t>
            </a:r>
          </a:p>
          <a:p>
            <a:r>
              <a:rPr lang="en-GB" dirty="0"/>
              <a:t>Your employer acts in an unethical way and </a:t>
            </a:r>
            <a:r>
              <a:rPr lang="en-GB" dirty="0">
                <a:solidFill>
                  <a:srgbClr val="FF0000"/>
                </a:solidFill>
              </a:rPr>
              <a:t>releases</a:t>
            </a:r>
            <a:r>
              <a:rPr lang="en-GB" dirty="0"/>
              <a:t> a safety-critical system </a:t>
            </a:r>
            <a:r>
              <a:rPr lang="en-GB" dirty="0">
                <a:solidFill>
                  <a:srgbClr val="FF0000"/>
                </a:solidFill>
              </a:rPr>
              <a:t>without finishing the testing </a:t>
            </a:r>
            <a:r>
              <a:rPr lang="en-GB" dirty="0"/>
              <a:t>of the system.</a:t>
            </a:r>
          </a:p>
          <a:p>
            <a:r>
              <a:rPr lang="en-GB" dirty="0"/>
              <a:t>Participation in the development of </a:t>
            </a:r>
            <a:r>
              <a:rPr lang="en-GB" dirty="0">
                <a:solidFill>
                  <a:srgbClr val="FF0000"/>
                </a:solidFill>
              </a:rPr>
              <a:t>military weapons systems</a:t>
            </a:r>
            <a:r>
              <a:rPr lang="en-GB" dirty="0"/>
              <a:t> or nuclear systems.</a:t>
            </a:r>
          </a:p>
          <a:p>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4294967295"/>
          </p:nvPr>
        </p:nvSpPr>
        <p:spPr>
          <a:xfrm>
            <a:off x="457199" y="6356350"/>
            <a:ext cx="2277533" cy="365125"/>
          </a:xfrm>
          <a:prstGeom prst="rect">
            <a:avLst/>
          </a:prstGeom>
        </p:spPr>
        <p:txBody>
          <a:bodyPr/>
          <a:lstStyle/>
          <a:p>
            <a:fld id="{86524035-3875-465C-82A1-0EC08D877606}" type="datetime1">
              <a:rPr lang="zh-CN" altLang="en-US" smtClean="0"/>
              <a:pPr/>
              <a:t>2021/10/11 Monday</a:t>
            </a:fld>
            <a:endParaRPr lang="en-US" dirty="0"/>
          </a:p>
        </p:txBody>
      </p:sp>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Case studies</a:t>
            </a:r>
            <a:endParaRPr lang="en-US" dirty="0">
              <a:solidFill>
                <a:srgbClr val="FF0000"/>
              </a:solidFill>
            </a:endParaRPr>
          </a:p>
        </p:txBody>
      </p:sp>
      <p:sp>
        <p:nvSpPr>
          <p:cNvPr id="3" name="Content Placeholder 2"/>
          <p:cNvSpPr>
            <a:spLocks noGrp="1"/>
          </p:cNvSpPr>
          <p:nvPr>
            <p:ph idx="1"/>
          </p:nvPr>
        </p:nvSpPr>
        <p:spPr>
          <a:xfrm>
            <a:off x="127003" y="1350917"/>
            <a:ext cx="8959755" cy="4525963"/>
          </a:xfrm>
        </p:spPr>
        <p:txBody>
          <a:bodyPr/>
          <a:lstStyle/>
          <a:p>
            <a:r>
              <a:rPr lang="en-US" dirty="0" smtClean="0"/>
              <a:t>A personal insulin pump</a:t>
            </a:r>
          </a:p>
          <a:p>
            <a:pPr lvl="1"/>
            <a:r>
              <a:rPr lang="en-US" dirty="0" smtClean="0"/>
              <a:t>An embedded system in an insulin pump used by diabetics to maintain blood glucose control.</a:t>
            </a:r>
          </a:p>
          <a:p>
            <a:r>
              <a:rPr lang="en-US" dirty="0" smtClean="0"/>
              <a:t>A mental health case patient management system </a:t>
            </a:r>
          </a:p>
          <a:p>
            <a:pPr lvl="1"/>
            <a:r>
              <a:rPr lang="en-US" dirty="0" smtClean="0"/>
              <a:t>Mentcare. A system used to maintain records of people receiving care for mental health problems.</a:t>
            </a:r>
          </a:p>
          <a:p>
            <a:r>
              <a:rPr lang="en-US" dirty="0" smtClean="0"/>
              <a:t>A wilderness weather station(IOT)</a:t>
            </a:r>
          </a:p>
          <a:p>
            <a:pPr lvl="1"/>
            <a:r>
              <a:rPr lang="en-US" dirty="0" smtClean="0"/>
              <a:t>A data collection system that collects data about weather conditions in remote areas.</a:t>
            </a:r>
          </a:p>
          <a:p>
            <a:r>
              <a:rPr lang="en-US" dirty="0" err="1" smtClean="0"/>
              <a:t>iLearn</a:t>
            </a:r>
            <a:r>
              <a:rPr lang="en-US" dirty="0" smtClean="0"/>
              <a:t>: a digital learning environment</a:t>
            </a:r>
          </a:p>
          <a:p>
            <a:pPr>
              <a:buNone/>
            </a:pPr>
            <a:r>
              <a:rPr lang="en-US" dirty="0" smtClean="0"/>
              <a:t>(</a:t>
            </a:r>
            <a:r>
              <a:rPr lang="en-US" dirty="0" smtClean="0">
                <a:solidFill>
                  <a:srgbClr val="FF0000"/>
                </a:solidFill>
              </a:rPr>
              <a:t>E-learning</a:t>
            </a:r>
            <a:r>
              <a:rPr lang="en-US" dirty="0" smtClean="0"/>
              <a:t>, E-management, E-service, Reinforcement Learning)</a:t>
            </a:r>
          </a:p>
          <a:p>
            <a:pPr lvl="1"/>
            <a:r>
              <a:rPr lang="en-US" dirty="0" smtClean="0"/>
              <a:t>A system to support learning in schools</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4294967295"/>
          </p:nvPr>
        </p:nvSpPr>
        <p:spPr>
          <a:xfrm>
            <a:off x="457199" y="6356350"/>
            <a:ext cx="2353733" cy="365125"/>
          </a:xfrm>
          <a:prstGeom prst="rect">
            <a:avLst/>
          </a:prstGeom>
        </p:spPr>
        <p:txBody>
          <a:bodyPr/>
          <a:lstStyle/>
          <a:p>
            <a:fld id="{42DC6E9B-D1BB-4DFC-84EA-6856E79DE63F}" type="datetime1">
              <a:rPr lang="zh-CN" altLang="en-US" smtClean="0"/>
              <a:pPr/>
              <a:t>2021/10/11 Monday</a:t>
            </a:fld>
            <a:endParaRPr lang="en-US" dirty="0"/>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Insulin pump control system</a:t>
            </a:r>
            <a:endParaRPr lang="en-US" dirty="0"/>
          </a:p>
        </p:txBody>
      </p:sp>
      <p:sp>
        <p:nvSpPr>
          <p:cNvPr id="3" name="Content Placeholder 2"/>
          <p:cNvSpPr>
            <a:spLocks noGrp="1"/>
          </p:cNvSpPr>
          <p:nvPr>
            <p:ph idx="1"/>
          </p:nvPr>
        </p:nvSpPr>
        <p:spPr/>
        <p:txBody>
          <a:bodyPr/>
          <a:lstStyle/>
          <a:p>
            <a:r>
              <a:rPr lang="en-US" dirty="0" smtClean="0"/>
              <a:t>Collects data from a blood sugar sensor and calculates the amount of insulin required to be injected.</a:t>
            </a:r>
          </a:p>
          <a:p>
            <a:r>
              <a:rPr lang="en-US" dirty="0" smtClean="0"/>
              <a:t>Calculation based on the rate of change of blood sugar levels.</a:t>
            </a:r>
          </a:p>
          <a:p>
            <a:r>
              <a:rPr lang="en-US" dirty="0" smtClean="0"/>
              <a:t>Sends signals to a micro-pump to deliver the correct dose of insulin.</a:t>
            </a:r>
          </a:p>
          <a:p>
            <a:r>
              <a:rPr lang="en-US" dirty="0" smtClean="0"/>
              <a:t>Safety-critical system as low blood sugars can lead to brain malfunctioning, coma and death; high-blood sugar levels have long-term consequences such as eye and kidney damage.</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4294967295"/>
          </p:nvPr>
        </p:nvSpPr>
        <p:spPr>
          <a:xfrm>
            <a:off x="457199" y="6356350"/>
            <a:ext cx="2302933" cy="365125"/>
          </a:xfrm>
          <a:prstGeom prst="rect">
            <a:avLst/>
          </a:prstGeom>
        </p:spPr>
        <p:txBody>
          <a:bodyPr/>
          <a:lstStyle/>
          <a:p>
            <a:fld id="{7AB4DB32-6BAE-4191-8CF5-E7AA2EDABE7F}" type="datetime1">
              <a:rPr lang="zh-CN" altLang="en-US" smtClean="0"/>
              <a:pPr/>
              <a:t>2021/10/11 Monday</a:t>
            </a:fld>
            <a:endParaRPr lang="en-US" dirty="0"/>
          </a:p>
        </p:txBody>
      </p:sp>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smtClean="0"/>
              <a:t>Insulin pump hardware architecture</a:t>
            </a:r>
            <a:endParaRPr lang="en-US" dirty="0" smtClean="0"/>
          </a:p>
        </p:txBody>
      </p:sp>
      <p:pic>
        <p:nvPicPr>
          <p:cNvPr id="4" name="Picture 3" descr="1.4 InsulinPumpHW.eps"/>
          <p:cNvPicPr>
            <a:picLocks noChangeAspect="1"/>
          </p:cNvPicPr>
          <p:nvPr/>
        </p:nvPicPr>
        <p:blipFill>
          <a:blip r:embed="rId2"/>
          <a:stretch>
            <a:fillRect/>
          </a:stretch>
        </p:blipFill>
        <p:spPr>
          <a:xfrm>
            <a:off x="1911696" y="2068286"/>
            <a:ext cx="5345447" cy="3401648"/>
          </a:xfrm>
          <a:prstGeom prst="rect">
            <a:avLst/>
          </a:prstGeom>
        </p:spPr>
      </p:pic>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4294967295"/>
          </p:nvPr>
        </p:nvSpPr>
        <p:spPr>
          <a:xfrm>
            <a:off x="457199" y="6356350"/>
            <a:ext cx="2252133" cy="365125"/>
          </a:xfrm>
          <a:prstGeom prst="rect">
            <a:avLst/>
          </a:prstGeom>
        </p:spPr>
        <p:txBody>
          <a:bodyPr/>
          <a:lstStyle/>
          <a:p>
            <a:fld id="{0EC03C9B-DBBC-4081-AD15-48269FF316AC}" type="datetime1">
              <a:rPr lang="zh-CN" altLang="en-US" smtClean="0"/>
              <a:pPr/>
              <a:t>2021/10/11 Monday</a:t>
            </a:fld>
            <a:endParaRPr lang="en-US" dirty="0"/>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smtClean="0">
                <a:solidFill>
                  <a:srgbClr val="FF0000"/>
                </a:solidFill>
              </a:rPr>
              <a:t>Activity model </a:t>
            </a:r>
            <a:r>
              <a:rPr lang="en-GB" dirty="0" smtClean="0"/>
              <a:t>of the insulin pump</a:t>
            </a:r>
            <a:endParaRPr lang="en-US" dirty="0" smtClean="0"/>
          </a:p>
        </p:txBody>
      </p:sp>
      <p:pic>
        <p:nvPicPr>
          <p:cNvPr id="4" name="Picture 3" descr="1.5 InsulinPumpActDiag.eps"/>
          <p:cNvPicPr>
            <a:picLocks noChangeAspect="1"/>
          </p:cNvPicPr>
          <p:nvPr/>
        </p:nvPicPr>
        <p:blipFill>
          <a:blip r:embed="rId2"/>
          <a:stretch>
            <a:fillRect/>
          </a:stretch>
        </p:blipFill>
        <p:spPr>
          <a:xfrm>
            <a:off x="1522043" y="2497946"/>
            <a:ext cx="6537900" cy="2239007"/>
          </a:xfrm>
          <a:prstGeom prst="rect">
            <a:avLst/>
          </a:prstGeom>
        </p:spPr>
      </p:pic>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4294967295"/>
          </p:nvPr>
        </p:nvSpPr>
        <p:spPr>
          <a:xfrm>
            <a:off x="457200" y="6356350"/>
            <a:ext cx="2336800" cy="365125"/>
          </a:xfrm>
          <a:prstGeom prst="rect">
            <a:avLst/>
          </a:prstGeom>
        </p:spPr>
        <p:txBody>
          <a:bodyPr/>
          <a:lstStyle/>
          <a:p>
            <a:fld id="{5FED8BE7-AC42-4027-9A1D-124A4A9947AA}" type="datetime1">
              <a:rPr lang="zh-CN" altLang="en-US" smtClean="0"/>
              <a:pPr/>
              <a:t>2021/10/11 Monday</a:t>
            </a:fld>
            <a:endParaRPr lang="en-US" dirty="0"/>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high-level requirements</a:t>
            </a:r>
            <a:endParaRPr lang="en-US" dirty="0"/>
          </a:p>
        </p:txBody>
      </p:sp>
      <p:sp>
        <p:nvSpPr>
          <p:cNvPr id="3" name="Content Placeholder 2"/>
          <p:cNvSpPr>
            <a:spLocks noGrp="1"/>
          </p:cNvSpPr>
          <p:nvPr>
            <p:ph idx="1"/>
          </p:nvPr>
        </p:nvSpPr>
        <p:spPr/>
        <p:txBody>
          <a:bodyPr/>
          <a:lstStyle/>
          <a:p>
            <a:r>
              <a:rPr lang="en-GB" dirty="0" smtClean="0"/>
              <a:t>The system shall be available to deliver insulin when required. </a:t>
            </a:r>
          </a:p>
          <a:p>
            <a:r>
              <a:rPr lang="en-GB" dirty="0" smtClean="0"/>
              <a:t>The system shall perform reliably and deliver the correct amount of insulin to </a:t>
            </a:r>
            <a:r>
              <a:rPr lang="en-GB" dirty="0" smtClean="0">
                <a:solidFill>
                  <a:srgbClr val="FF0000"/>
                </a:solidFill>
              </a:rPr>
              <a:t>counteract</a:t>
            </a:r>
            <a:r>
              <a:rPr lang="en-GB" dirty="0" smtClean="0"/>
              <a:t> the current level of blood sugar.</a:t>
            </a:r>
          </a:p>
          <a:p>
            <a:r>
              <a:rPr lang="en-GB" dirty="0" smtClean="0"/>
              <a:t>The system must therefore be designed and implemented to ensure that the system always </a:t>
            </a:r>
            <a:r>
              <a:rPr lang="en-GB" dirty="0" smtClean="0">
                <a:solidFill>
                  <a:srgbClr val="FF0000"/>
                </a:solidFill>
              </a:rPr>
              <a:t>meets/satisfies</a:t>
            </a:r>
            <a:r>
              <a:rPr lang="en-GB" dirty="0" smtClean="0"/>
              <a:t> these requirements.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4294967295"/>
          </p:nvPr>
        </p:nvSpPr>
        <p:spPr>
          <a:xfrm>
            <a:off x="457200" y="6356350"/>
            <a:ext cx="2235200" cy="365125"/>
          </a:xfrm>
          <a:prstGeom prst="rect">
            <a:avLst/>
          </a:prstGeom>
        </p:spPr>
        <p:txBody>
          <a:bodyPr/>
          <a:lstStyle/>
          <a:p>
            <a:fld id="{054BBE85-D042-4248-886B-BF6C1EB91487}" type="datetime1">
              <a:rPr lang="zh-CN" altLang="en-US" smtClean="0"/>
              <a:pPr/>
              <a:t>2021/10/11 Monday</a:t>
            </a:fld>
            <a:endParaRPr lang="en-US" dirty="0"/>
          </a:p>
        </p:txBody>
      </p:sp>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A patient information system for </a:t>
            </a:r>
            <a:r>
              <a:rPr lang="en-US" dirty="0" smtClean="0">
                <a:solidFill>
                  <a:srgbClr val="FF0000"/>
                </a:solidFill>
              </a:rPr>
              <a:t>mental health care</a:t>
            </a:r>
            <a:endParaRPr lang="en-US" dirty="0">
              <a:solidFill>
                <a:srgbClr val="FF0000"/>
              </a:solidFill>
            </a:endParaRPr>
          </a:p>
        </p:txBody>
      </p:sp>
      <p:sp>
        <p:nvSpPr>
          <p:cNvPr id="3" name="Content Placeholder 2"/>
          <p:cNvSpPr>
            <a:spLocks noGrp="1"/>
          </p:cNvSpPr>
          <p:nvPr>
            <p:ph idx="1"/>
          </p:nvPr>
        </p:nvSpPr>
        <p:spPr/>
        <p:txBody>
          <a:bodyPr/>
          <a:lstStyle/>
          <a:p>
            <a:r>
              <a:rPr lang="en-GB" dirty="0" smtClean="0"/>
              <a:t>A patient information system to support mental health care is a medical information system that maintains information about patients suffering from mental health problems and the treatments that they have received.</a:t>
            </a:r>
          </a:p>
          <a:p>
            <a:r>
              <a:rPr lang="en-GB" dirty="0" smtClean="0"/>
              <a:t>Most mental health patients do not require dedicated hospital treatment but need to attend specialist clinics regularly where they can meet a doctor who has detailed knowledge of their problems. </a:t>
            </a:r>
          </a:p>
          <a:p>
            <a:r>
              <a:rPr lang="en-GB" dirty="0" smtClean="0"/>
              <a:t>To make it easier for patients to attend, these clinics are not just run in hospitals. They may also be held in local medical practices or community centres.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4294967295"/>
          </p:nvPr>
        </p:nvSpPr>
        <p:spPr>
          <a:xfrm>
            <a:off x="457200" y="6356350"/>
            <a:ext cx="2286000" cy="365125"/>
          </a:xfrm>
          <a:prstGeom prst="rect">
            <a:avLst/>
          </a:prstGeom>
        </p:spPr>
        <p:txBody>
          <a:bodyPr/>
          <a:lstStyle/>
          <a:p>
            <a:fld id="{BADEDA36-D22F-49A7-B76C-2561E5FD9A10}" type="datetime1">
              <a:rPr lang="zh-CN" altLang="en-US" smtClean="0"/>
              <a:pPr/>
              <a:t>2021/10/11 Monday</a:t>
            </a:fld>
            <a:endParaRPr lang="en-US" dirty="0"/>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a:t>
            </a:r>
            <a:endParaRPr lang="en-US" dirty="0"/>
          </a:p>
        </p:txBody>
      </p:sp>
      <p:sp>
        <p:nvSpPr>
          <p:cNvPr id="3" name="Content Placeholder 2"/>
          <p:cNvSpPr>
            <a:spLocks noGrp="1"/>
          </p:cNvSpPr>
          <p:nvPr>
            <p:ph idx="1"/>
          </p:nvPr>
        </p:nvSpPr>
        <p:spPr/>
        <p:txBody>
          <a:bodyPr/>
          <a:lstStyle/>
          <a:p>
            <a:r>
              <a:rPr lang="en-GB" dirty="0" smtClean="0"/>
              <a:t>Mentcare is an information system that is intended for use in clinics. </a:t>
            </a:r>
          </a:p>
          <a:p>
            <a:r>
              <a:rPr lang="en-GB" dirty="0" smtClean="0"/>
              <a:t>It makes use of a centralized database of patient information but has also been designed to run on a PC, so that it may be accessed and used from sites that do not have secure network connectivity. </a:t>
            </a:r>
          </a:p>
          <a:p>
            <a:r>
              <a:rPr lang="en-GB" dirty="0" smtClean="0"/>
              <a:t>When the local systems have secure network access, they use patient information in the database but they can download and use local copies of patient records when they are disconnected.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4294967295"/>
          </p:nvPr>
        </p:nvSpPr>
        <p:spPr>
          <a:xfrm>
            <a:off x="457200" y="6356350"/>
            <a:ext cx="2286000" cy="365125"/>
          </a:xfrm>
          <a:prstGeom prst="rect">
            <a:avLst/>
          </a:prstGeom>
        </p:spPr>
        <p:txBody>
          <a:bodyPr/>
          <a:lstStyle/>
          <a:p>
            <a:fld id="{985D88F2-01FC-4EF2-8295-6F833369C77E}" type="datetime1">
              <a:rPr lang="zh-CN" altLang="en-US" smtClean="0"/>
              <a:pPr/>
              <a:t>2021/10/11 Monday</a:t>
            </a:fld>
            <a:endParaRPr lang="en-US" dirty="0"/>
          </a:p>
        </p:txBody>
      </p:sp>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goals</a:t>
            </a:r>
            <a:endParaRPr lang="en-US" dirty="0"/>
          </a:p>
        </p:txBody>
      </p:sp>
      <p:sp>
        <p:nvSpPr>
          <p:cNvPr id="3" name="Content Placeholder 2"/>
          <p:cNvSpPr>
            <a:spLocks noGrp="1"/>
          </p:cNvSpPr>
          <p:nvPr>
            <p:ph idx="1"/>
          </p:nvPr>
        </p:nvSpPr>
        <p:spPr/>
        <p:txBody>
          <a:bodyPr/>
          <a:lstStyle/>
          <a:p>
            <a:r>
              <a:rPr lang="en-GB" dirty="0" smtClean="0"/>
              <a:t>To generate management information that allows health service managers to assess performance against local and government targets.</a:t>
            </a:r>
          </a:p>
          <a:p>
            <a:r>
              <a:rPr lang="en-GB" dirty="0" smtClean="0"/>
              <a:t>To provide medical staff with timely information to support the treatment of patients.</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4294967295"/>
          </p:nvPr>
        </p:nvSpPr>
        <p:spPr>
          <a:xfrm>
            <a:off x="457200" y="6356350"/>
            <a:ext cx="2286000" cy="365125"/>
          </a:xfrm>
          <a:prstGeom prst="rect">
            <a:avLst/>
          </a:prstGeom>
        </p:spPr>
        <p:txBody>
          <a:bodyPr/>
          <a:lstStyle/>
          <a:p>
            <a:fld id="{C700F096-E53D-4686-BB23-FCBB7F5721D5}" type="datetime1">
              <a:rPr lang="zh-CN" altLang="en-US" smtClean="0"/>
              <a:pPr/>
              <a:t>2021/10/11 Monday</a:t>
            </a:fld>
            <a:endParaRPr lang="en-US" dirty="0"/>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a:defRPr/>
            </a:pPr>
            <a:r>
              <a:rPr lang="en-US" smtClean="0"/>
              <a:t>Chapter 1 Introduction</a:t>
            </a:r>
            <a:endParaRPr lang="en-US"/>
          </a:p>
        </p:txBody>
      </p:sp>
      <p:sp>
        <p:nvSpPr>
          <p:cNvPr id="5" name="Title 1"/>
          <p:cNvSpPr txBox="1">
            <a:spLocks/>
          </p:cNvSpPr>
          <p:nvPr/>
        </p:nvSpPr>
        <p:spPr>
          <a:xfrm>
            <a:off x="457200" y="707926"/>
            <a:ext cx="6083426" cy="619432"/>
          </a:xfrm>
          <a:prstGeom prst="rect">
            <a:avLst/>
          </a:prstGeom>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n-US" sz="2400" b="1" i="1" noProof="0" dirty="0" smtClean="0">
                <a:solidFill>
                  <a:srgbClr val="FF0000"/>
                </a:solidFill>
                <a:latin typeface="Arial"/>
                <a:cs typeface="Arial"/>
              </a:rPr>
              <a:t>6 levels in Understanding knowledge</a:t>
            </a:r>
            <a:endParaRPr kumimoji="0" lang="en-US" sz="2400" b="1" i="1" u="none" strike="noStrike" kern="1200" cap="none" spc="0" normalizeH="0" baseline="0" noProof="0" dirty="0">
              <a:ln>
                <a:noFill/>
              </a:ln>
              <a:solidFill>
                <a:srgbClr val="FF0000"/>
              </a:solidFill>
              <a:effectLst/>
              <a:uLnTx/>
              <a:uFillTx/>
              <a:latin typeface="Arial"/>
              <a:ea typeface="ＭＳ Ｐゴシック" charset="-128"/>
              <a:cs typeface="Arial"/>
            </a:endParaRPr>
          </a:p>
        </p:txBody>
      </p:sp>
      <p:grpSp>
        <p:nvGrpSpPr>
          <p:cNvPr id="2" name="组合 1"/>
          <p:cNvGrpSpPr>
            <a:grpSpLocks/>
          </p:cNvGrpSpPr>
          <p:nvPr/>
        </p:nvGrpSpPr>
        <p:grpSpPr bwMode="auto">
          <a:xfrm>
            <a:off x="457200" y="1606879"/>
            <a:ext cx="8188036" cy="4425786"/>
            <a:chOff x="4664670" y="4650640"/>
            <a:chExt cx="3740562" cy="1973561"/>
          </a:xfrm>
        </p:grpSpPr>
        <p:pic>
          <p:nvPicPr>
            <p:cNvPr id="1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071" y="4650640"/>
              <a:ext cx="3433161" cy="1973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 Box 6"/>
            <p:cNvSpPr txBox="1">
              <a:spLocks noChangeArrowheads="1"/>
            </p:cNvSpPr>
            <p:nvPr/>
          </p:nvSpPr>
          <p:spPr bwMode="auto">
            <a:xfrm>
              <a:off x="4664670" y="6369998"/>
              <a:ext cx="323420" cy="193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r>
                <a:rPr lang="zh-CN" altLang="en-US" b="1" dirty="0"/>
                <a:t>知道</a:t>
              </a:r>
            </a:p>
          </p:txBody>
        </p:sp>
        <p:sp>
          <p:nvSpPr>
            <p:cNvPr id="18" name="Text Box 7"/>
            <p:cNvSpPr txBox="1">
              <a:spLocks noChangeArrowheads="1"/>
            </p:cNvSpPr>
            <p:nvPr/>
          </p:nvSpPr>
          <p:spPr bwMode="auto">
            <a:xfrm>
              <a:off x="4664670" y="6090757"/>
              <a:ext cx="323420" cy="193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r>
                <a:rPr lang="zh-CN" altLang="en-US" b="1" dirty="0"/>
                <a:t>理解</a:t>
              </a:r>
            </a:p>
          </p:txBody>
        </p:sp>
        <p:sp>
          <p:nvSpPr>
            <p:cNvPr id="19" name="Text Box 8"/>
            <p:cNvSpPr txBox="1">
              <a:spLocks noChangeArrowheads="1"/>
            </p:cNvSpPr>
            <p:nvPr/>
          </p:nvSpPr>
          <p:spPr bwMode="auto">
            <a:xfrm>
              <a:off x="4665851" y="5811516"/>
              <a:ext cx="323420" cy="193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r>
                <a:rPr lang="zh-CN" altLang="en-US" b="1"/>
                <a:t>应用</a:t>
              </a:r>
            </a:p>
          </p:txBody>
        </p:sp>
        <p:sp>
          <p:nvSpPr>
            <p:cNvPr id="20" name="Text Box 9"/>
            <p:cNvSpPr txBox="1">
              <a:spLocks noChangeArrowheads="1"/>
            </p:cNvSpPr>
            <p:nvPr/>
          </p:nvSpPr>
          <p:spPr bwMode="auto">
            <a:xfrm>
              <a:off x="4664670" y="5532275"/>
              <a:ext cx="323420" cy="193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r>
                <a:rPr lang="zh-CN" altLang="en-US" b="1">
                  <a:solidFill>
                    <a:srgbClr val="00B050"/>
                  </a:solidFill>
                </a:rPr>
                <a:t>分析</a:t>
              </a:r>
            </a:p>
          </p:txBody>
        </p:sp>
        <p:sp>
          <p:nvSpPr>
            <p:cNvPr id="21" name="Text Box 10"/>
            <p:cNvSpPr txBox="1">
              <a:spLocks noChangeArrowheads="1"/>
            </p:cNvSpPr>
            <p:nvPr/>
          </p:nvSpPr>
          <p:spPr bwMode="auto">
            <a:xfrm>
              <a:off x="4665851" y="5253034"/>
              <a:ext cx="323420" cy="193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r>
                <a:rPr lang="zh-CN" altLang="en-US" b="1" dirty="0">
                  <a:solidFill>
                    <a:srgbClr val="00B050"/>
                  </a:solidFill>
                </a:rPr>
                <a:t>评价</a:t>
              </a:r>
            </a:p>
          </p:txBody>
        </p:sp>
        <p:sp>
          <p:nvSpPr>
            <p:cNvPr id="22" name="Text Box 11"/>
            <p:cNvSpPr txBox="1">
              <a:spLocks noChangeArrowheads="1"/>
            </p:cNvSpPr>
            <p:nvPr/>
          </p:nvSpPr>
          <p:spPr bwMode="auto">
            <a:xfrm>
              <a:off x="4665851" y="4973793"/>
              <a:ext cx="323420" cy="193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r>
                <a:rPr lang="zh-CN" altLang="en-US" b="1" dirty="0">
                  <a:solidFill>
                    <a:srgbClr val="00B050"/>
                  </a:solidFill>
                </a:rPr>
                <a:t>创造</a:t>
              </a:r>
            </a:p>
          </p:txBody>
        </p:sp>
      </p:gr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smtClean="0"/>
              <a:t>The organization of the Mentcare system</a:t>
            </a:r>
            <a:endParaRPr lang="en-US" dirty="0" smtClean="0"/>
          </a:p>
        </p:txBody>
      </p:sp>
      <p:pic>
        <p:nvPicPr>
          <p:cNvPr id="2" name="Picture 1" descr="1.6 MHC-P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9" y="1784350"/>
            <a:ext cx="5071533" cy="4259210"/>
          </a:xfrm>
          <a:prstGeom prst="rect">
            <a:avLst/>
          </a:prstGeom>
        </p:spPr>
      </p:pic>
      <p:sp>
        <p:nvSpPr>
          <p:cNvPr id="4" name="Footer Placeholder 3"/>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4294967295"/>
          </p:nvPr>
        </p:nvSpPr>
        <p:spPr>
          <a:xfrm>
            <a:off x="457199" y="6356350"/>
            <a:ext cx="2243667" cy="365125"/>
          </a:xfrm>
          <a:prstGeom prst="rect">
            <a:avLst/>
          </a:prstGeom>
        </p:spPr>
        <p:txBody>
          <a:bodyPr/>
          <a:lstStyle/>
          <a:p>
            <a:fld id="{1E5A2A12-D37A-4D3D-8459-450265B2B99A}" type="datetime1">
              <a:rPr lang="zh-CN" altLang="en-US" smtClean="0"/>
              <a:pPr/>
              <a:t>2021/10/11 Monday</a:t>
            </a:fld>
            <a:endParaRPr lang="en-US" dirty="0"/>
          </a:p>
        </p:txBody>
      </p:sp>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 of the Mentcare system</a:t>
            </a:r>
            <a:endParaRPr lang="en-US" dirty="0"/>
          </a:p>
        </p:txBody>
      </p:sp>
      <p:sp>
        <p:nvSpPr>
          <p:cNvPr id="3" name="Content Placeholder 2"/>
          <p:cNvSpPr>
            <a:spLocks noGrp="1"/>
          </p:cNvSpPr>
          <p:nvPr>
            <p:ph idx="1"/>
          </p:nvPr>
        </p:nvSpPr>
        <p:spPr>
          <a:xfrm>
            <a:off x="457200" y="1600200"/>
            <a:ext cx="8473992" cy="4525963"/>
          </a:xfrm>
        </p:spPr>
        <p:txBody>
          <a:bodyPr/>
          <a:lstStyle/>
          <a:p>
            <a:r>
              <a:rPr lang="en-GB" dirty="0" smtClean="0"/>
              <a:t>Individual care management </a:t>
            </a:r>
          </a:p>
          <a:p>
            <a:pPr lvl="1"/>
            <a:r>
              <a:rPr lang="en-GB" dirty="0" smtClean="0"/>
              <a:t>Clinicians can create records for patients, edit the information in the system, view patient history, etc. The system supports data summaries so that doctors can quickly learn about the key problems and treatments that have been prescribed.</a:t>
            </a:r>
          </a:p>
          <a:p>
            <a:r>
              <a:rPr lang="en-GB" dirty="0" smtClean="0"/>
              <a:t>Patient monitoring </a:t>
            </a:r>
          </a:p>
          <a:p>
            <a:pPr lvl="1"/>
            <a:r>
              <a:rPr lang="en-GB" dirty="0" smtClean="0"/>
              <a:t>The system monitors the records of patients that are involved in treatment and issues warnings if possible problems are detected. </a:t>
            </a:r>
          </a:p>
          <a:p>
            <a:r>
              <a:rPr lang="en-GB" dirty="0" smtClean="0"/>
              <a:t>Administrative reporting </a:t>
            </a:r>
          </a:p>
          <a:p>
            <a:pPr lvl="1"/>
            <a:r>
              <a:rPr lang="en-GB" dirty="0" smtClean="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4294967295"/>
          </p:nvPr>
        </p:nvSpPr>
        <p:spPr>
          <a:xfrm>
            <a:off x="457200" y="6356350"/>
            <a:ext cx="2311400" cy="365125"/>
          </a:xfrm>
          <a:prstGeom prst="rect">
            <a:avLst/>
          </a:prstGeom>
        </p:spPr>
        <p:txBody>
          <a:bodyPr/>
          <a:lstStyle/>
          <a:p>
            <a:fld id="{55C2AB6F-9848-4035-8F75-B7F328E88694}" type="datetime1">
              <a:rPr lang="zh-CN" altLang="en-US" smtClean="0"/>
              <a:pPr/>
              <a:t>2021/10/11 Monday</a:t>
            </a:fld>
            <a:endParaRPr lang="en-US" dirty="0"/>
          </a:p>
        </p:txBody>
      </p:sp>
    </p:spTree>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system concerns</a:t>
            </a:r>
            <a:endParaRPr lang="en-US" dirty="0"/>
          </a:p>
        </p:txBody>
      </p:sp>
      <p:sp>
        <p:nvSpPr>
          <p:cNvPr id="3" name="Content Placeholder 2"/>
          <p:cNvSpPr>
            <a:spLocks noGrp="1"/>
          </p:cNvSpPr>
          <p:nvPr>
            <p:ph idx="1"/>
          </p:nvPr>
        </p:nvSpPr>
        <p:spPr/>
        <p:txBody>
          <a:bodyPr/>
          <a:lstStyle/>
          <a:p>
            <a:r>
              <a:rPr lang="en-US" dirty="0" smtClean="0"/>
              <a:t>Privacy</a:t>
            </a:r>
          </a:p>
          <a:p>
            <a:pPr lvl="1"/>
            <a:r>
              <a:rPr lang="en-GB" dirty="0" smtClean="0"/>
              <a:t>It is essential that patient information is confidential and is never disclosed to anyone apart from authorised medical staff and the patient themselves. </a:t>
            </a:r>
            <a:endParaRPr lang="en-US" dirty="0" smtClean="0"/>
          </a:p>
          <a:p>
            <a:r>
              <a:rPr lang="en-US" dirty="0" smtClean="0"/>
              <a:t>Safety</a:t>
            </a:r>
          </a:p>
          <a:p>
            <a:pPr lvl="1"/>
            <a:r>
              <a:rPr lang="en-GB" dirty="0" smtClean="0"/>
              <a:t>Some mental illnesses cause patients to become suicidal or a danger to other people. Wherever possible, the system should warn medical staff about potentially suicidal or dangerous patients. </a:t>
            </a:r>
          </a:p>
          <a:p>
            <a:pPr lvl="1"/>
            <a:r>
              <a:rPr lang="en-GB" dirty="0" smtClean="0"/>
              <a:t>The system must be available when needed otherwise safety may be compromised and it may be impossible to prescribe the correct medication to patients. </a:t>
            </a:r>
            <a:endParaRPr lang="en-US" dirty="0" smtClean="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4294967295"/>
          </p:nvPr>
        </p:nvSpPr>
        <p:spPr>
          <a:xfrm>
            <a:off x="457199" y="6356350"/>
            <a:ext cx="2269067" cy="365125"/>
          </a:xfrm>
          <a:prstGeom prst="rect">
            <a:avLst/>
          </a:prstGeom>
        </p:spPr>
        <p:txBody>
          <a:bodyPr/>
          <a:lstStyle/>
          <a:p>
            <a:fld id="{04A12F5F-EEDE-4EF6-AB0D-8F2BC24FCC87}" type="datetime1">
              <a:rPr lang="zh-CN" altLang="en-US" smtClean="0"/>
              <a:pPr/>
              <a:t>2021/10/11 Monday</a:t>
            </a:fld>
            <a:endParaRPr lang="en-US" dirty="0"/>
          </a:p>
        </p:txBody>
      </p:sp>
    </p:spTree>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Wilderness weather station</a:t>
            </a:r>
            <a:endParaRPr lang="en-US" dirty="0"/>
          </a:p>
        </p:txBody>
      </p:sp>
      <p:sp>
        <p:nvSpPr>
          <p:cNvPr id="3" name="Content Placeholder 2"/>
          <p:cNvSpPr>
            <a:spLocks noGrp="1"/>
          </p:cNvSpPr>
          <p:nvPr>
            <p:ph idx="1"/>
          </p:nvPr>
        </p:nvSpPr>
        <p:spPr/>
        <p:txBody>
          <a:bodyPr/>
          <a:lstStyle/>
          <a:p>
            <a:r>
              <a:rPr lang="en-GB" dirty="0" smtClean="0"/>
              <a:t>The government of a country with large areas of wilderness decides to deploy several hundred weather stations in remote areas. </a:t>
            </a:r>
          </a:p>
          <a:p>
            <a:r>
              <a:rPr lang="en-GB" dirty="0" smtClean="0"/>
              <a:t>Weather stations collect data from a set of instruments that measure temperature and pressure, sunshine, rainfall, wind speed and wind direction.</a:t>
            </a:r>
          </a:p>
          <a:p>
            <a:pPr lvl="1"/>
            <a:r>
              <a:rPr lang="en-GB" dirty="0" smtClean="0"/>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r>
              <a:rPr lang="en-GB" dirty="0" smtClean="0"/>
              <a:t> </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4294967295"/>
          </p:nvPr>
        </p:nvSpPr>
        <p:spPr>
          <a:xfrm>
            <a:off x="457199" y="6356350"/>
            <a:ext cx="2277533" cy="365125"/>
          </a:xfrm>
          <a:prstGeom prst="rect">
            <a:avLst/>
          </a:prstGeom>
        </p:spPr>
        <p:txBody>
          <a:bodyPr/>
          <a:lstStyle/>
          <a:p>
            <a:fld id="{C01FE2DB-340F-4C24-B3BC-DAE4C969619D}" type="datetime1">
              <a:rPr lang="zh-CN" altLang="en-US" smtClean="0"/>
              <a:pPr/>
              <a:t>2021/10/11 Monday</a:t>
            </a:fld>
            <a:endParaRPr lang="en-US" dirty="0"/>
          </a:p>
        </p:txBody>
      </p:sp>
    </p:spTree>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smtClean="0"/>
              <a:t>The weather station’s environment </a:t>
            </a:r>
            <a:endParaRPr lang="en-US" dirty="0" smtClean="0"/>
          </a:p>
        </p:txBody>
      </p:sp>
      <p:pic>
        <p:nvPicPr>
          <p:cNvPr id="4" name="Picture 3" descr="1.7 WeatherStationEnv.eps"/>
          <p:cNvPicPr>
            <a:picLocks noChangeAspect="1"/>
          </p:cNvPicPr>
          <p:nvPr/>
        </p:nvPicPr>
        <p:blipFill>
          <a:blip r:embed="rId2"/>
          <a:stretch>
            <a:fillRect/>
          </a:stretch>
        </p:blipFill>
        <p:spPr>
          <a:xfrm>
            <a:off x="1932944" y="2314698"/>
            <a:ext cx="5159738" cy="2490908"/>
          </a:xfrm>
          <a:prstGeom prst="rect">
            <a:avLst/>
          </a:prstGeom>
        </p:spPr>
      </p:pic>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4294967295"/>
          </p:nvPr>
        </p:nvSpPr>
        <p:spPr>
          <a:xfrm>
            <a:off x="457200" y="6356350"/>
            <a:ext cx="2235200" cy="365125"/>
          </a:xfrm>
          <a:prstGeom prst="rect">
            <a:avLst/>
          </a:prstGeom>
        </p:spPr>
        <p:txBody>
          <a:bodyPr/>
          <a:lstStyle/>
          <a:p>
            <a:fld id="{4F6D9C82-B11E-4873-B89D-499576F7D997}" type="datetime1">
              <a:rPr lang="zh-CN" altLang="en-US" smtClean="0"/>
              <a:pPr/>
              <a:t>2021/10/11 Monday</a:t>
            </a:fld>
            <a:endParaRPr lang="en-US" dirty="0"/>
          </a:p>
        </p:txBody>
      </p:sp>
    </p:spTree>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information system</a:t>
            </a:r>
            <a:endParaRPr lang="en-US" dirty="0"/>
          </a:p>
        </p:txBody>
      </p:sp>
      <p:sp>
        <p:nvSpPr>
          <p:cNvPr id="3" name="Content Placeholder 2"/>
          <p:cNvSpPr>
            <a:spLocks noGrp="1"/>
          </p:cNvSpPr>
          <p:nvPr>
            <p:ph idx="1"/>
          </p:nvPr>
        </p:nvSpPr>
        <p:spPr>
          <a:xfrm>
            <a:off x="283745" y="1600200"/>
            <a:ext cx="8606912" cy="4525963"/>
          </a:xfrm>
        </p:spPr>
        <p:txBody>
          <a:bodyPr/>
          <a:lstStyle/>
          <a:p>
            <a:r>
              <a:rPr lang="en-GB" dirty="0" smtClean="0"/>
              <a:t>	The weather station system </a:t>
            </a:r>
          </a:p>
          <a:p>
            <a:pPr lvl="1"/>
            <a:r>
              <a:rPr lang="en-GB" dirty="0" smtClean="0"/>
              <a:t>This is responsible for collecting weather data, carrying out some initial data processing and transmitting it to the data management system.</a:t>
            </a:r>
          </a:p>
          <a:p>
            <a:r>
              <a:rPr lang="en-GB" dirty="0" smtClean="0"/>
              <a:t>The data management and archiving system </a:t>
            </a:r>
          </a:p>
          <a:p>
            <a:pPr lvl="1"/>
            <a:r>
              <a:rPr lang="en-GB" dirty="0" smtClean="0"/>
              <a:t>This system collects the data from all of the wilderness weather stations, carries out data processing and analysis and archives the data.</a:t>
            </a:r>
          </a:p>
          <a:p>
            <a:r>
              <a:rPr lang="en-GB" dirty="0" smtClean="0"/>
              <a:t>The station maintenance system </a:t>
            </a:r>
          </a:p>
          <a:p>
            <a:pPr lvl="1"/>
            <a:r>
              <a:rPr lang="en-GB" dirty="0" smtClean="0"/>
              <a:t>This system can communicate by satellite with all wilderness weather stations to monitor the health of these systems and provide reports of problems.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4294967295"/>
          </p:nvPr>
        </p:nvSpPr>
        <p:spPr>
          <a:xfrm>
            <a:off x="457200" y="6356350"/>
            <a:ext cx="2489200" cy="365125"/>
          </a:xfrm>
          <a:prstGeom prst="rect">
            <a:avLst/>
          </a:prstGeom>
        </p:spPr>
        <p:txBody>
          <a:bodyPr/>
          <a:lstStyle/>
          <a:p>
            <a:fld id="{A0042DDC-58D0-4867-AA36-CA2ED4989ECE}" type="datetime1">
              <a:rPr lang="zh-CN" altLang="en-US" smtClean="0"/>
              <a:pPr/>
              <a:t>2021/10/11 Monday</a:t>
            </a:fld>
            <a:endParaRPr lang="en-US" dirty="0"/>
          </a:p>
        </p:txBody>
      </p:sp>
    </p:spTree>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software functionality</a:t>
            </a:r>
            <a:endParaRPr lang="en-US" dirty="0"/>
          </a:p>
        </p:txBody>
      </p:sp>
      <p:sp>
        <p:nvSpPr>
          <p:cNvPr id="3" name="Content Placeholder 2"/>
          <p:cNvSpPr>
            <a:spLocks noGrp="1"/>
          </p:cNvSpPr>
          <p:nvPr>
            <p:ph idx="1"/>
          </p:nvPr>
        </p:nvSpPr>
        <p:spPr/>
        <p:txBody>
          <a:bodyPr/>
          <a:lstStyle/>
          <a:p>
            <a:r>
              <a:rPr lang="en-GB" dirty="0" smtClean="0"/>
              <a:t>Monitor the instruments, power and communication hardware and report faults to the management system.</a:t>
            </a:r>
          </a:p>
          <a:p>
            <a:r>
              <a:rPr lang="en-GB" dirty="0" smtClean="0"/>
              <a:t>Manage the system power, ensuring that batteries are charged whenever the environmental conditions permit but also that generators are shut down in potentially damaging weather conditions, such as high wind.</a:t>
            </a:r>
          </a:p>
          <a:p>
            <a:r>
              <a:rPr lang="en-GB" dirty="0" smtClean="0"/>
              <a:t>Support dynamic reconfiguration where parts of the software are replaced with new versions and where backup instruments are switched into the system in the event of system failure.</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4294967295"/>
          </p:nvPr>
        </p:nvSpPr>
        <p:spPr>
          <a:xfrm>
            <a:off x="457200" y="6356350"/>
            <a:ext cx="2286000" cy="365125"/>
          </a:xfrm>
          <a:prstGeom prst="rect">
            <a:avLst/>
          </a:prstGeom>
        </p:spPr>
        <p:txBody>
          <a:bodyPr/>
          <a:lstStyle/>
          <a:p>
            <a:fld id="{58A4550F-853A-4E9B-9688-45E7032C2C1C}" type="datetime1">
              <a:rPr lang="zh-CN" altLang="en-US" smtClean="0"/>
              <a:pPr/>
              <a:t>2021/10/11 Monday</a:t>
            </a:fld>
            <a:endParaRPr lang="en-US" dirty="0"/>
          </a:p>
        </p:txBody>
      </p:sp>
    </p:spTree>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A digital learning environment</a:t>
            </a:r>
            <a:endParaRPr lang="en-US" dirty="0"/>
          </a:p>
        </p:txBody>
      </p:sp>
      <p:sp>
        <p:nvSpPr>
          <p:cNvPr id="3" name="Content Placeholder 2"/>
          <p:cNvSpPr>
            <a:spLocks noGrp="1"/>
          </p:cNvSpPr>
          <p:nvPr>
            <p:ph idx="1"/>
          </p:nvPr>
        </p:nvSpPr>
        <p:spPr/>
        <p:txBody>
          <a:bodyPr/>
          <a:lstStyle/>
          <a:p>
            <a:r>
              <a:rPr lang="en-GB" dirty="0"/>
              <a:t>A digital learning environment is a framework in which a set of general-purpose and specially designed tools for learning may be embedded plus a set of applications that are geared to the needs of the learners using the system. </a:t>
            </a:r>
            <a:endParaRPr lang="en-GB" dirty="0" smtClean="0"/>
          </a:p>
          <a:p>
            <a:r>
              <a:rPr lang="en-GB" dirty="0"/>
              <a:t>The tools included in each version of the environment are chosen by teachers and learners to suit their specific needs. </a:t>
            </a:r>
            <a:endParaRPr lang="en-GB" dirty="0" smtClean="0"/>
          </a:p>
          <a:p>
            <a:pPr lvl="1"/>
            <a:r>
              <a:rPr lang="en-GB" dirty="0" smtClean="0"/>
              <a:t>These </a:t>
            </a:r>
            <a:r>
              <a:rPr lang="en-GB" dirty="0"/>
              <a:t>can be general applications such as </a:t>
            </a:r>
            <a:r>
              <a:rPr lang="en-GB" dirty="0" err="1"/>
              <a:t>spreadsheets</a:t>
            </a:r>
            <a:r>
              <a:rPr lang="en-GB" dirty="0"/>
              <a:t>, learning management applications such as a Virtual Learning Environment (VLE) to manage homework submission and assessment, games and simulations.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4294967295"/>
          </p:nvPr>
        </p:nvSpPr>
        <p:spPr>
          <a:xfrm>
            <a:off x="457199" y="6356350"/>
            <a:ext cx="2243667" cy="365125"/>
          </a:xfrm>
          <a:prstGeom prst="rect">
            <a:avLst/>
          </a:prstGeom>
        </p:spPr>
        <p:txBody>
          <a:bodyPr/>
          <a:lstStyle/>
          <a:p>
            <a:fld id="{D9A0EDCA-C2B4-48F6-90EE-74F27CBE6CC7}" type="datetime1">
              <a:rPr lang="zh-CN" altLang="en-US" smtClean="0"/>
              <a:pPr/>
              <a:t>2021/10/11 Monday</a:t>
            </a:fld>
            <a:endParaRPr lang="en-US" dirty="0"/>
          </a:p>
        </p:txBody>
      </p:sp>
    </p:spTree>
    <p:extLst>
      <p:ext uri="{BB962C8B-B14F-4D97-AF65-F5344CB8AC3E}">
        <p14:creationId xmlns:p14="http://schemas.microsoft.com/office/powerpoint/2010/main" val="3735641553"/>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Service-oriented systems</a:t>
            </a:r>
            <a:endParaRPr lang="en-US" dirty="0"/>
          </a:p>
        </p:txBody>
      </p:sp>
      <p:sp>
        <p:nvSpPr>
          <p:cNvPr id="3" name="Content Placeholder 2"/>
          <p:cNvSpPr>
            <a:spLocks noGrp="1"/>
          </p:cNvSpPr>
          <p:nvPr>
            <p:ph idx="1"/>
          </p:nvPr>
        </p:nvSpPr>
        <p:spPr/>
        <p:txBody>
          <a:bodyPr/>
          <a:lstStyle/>
          <a:p>
            <a:r>
              <a:rPr lang="en-GB" dirty="0"/>
              <a:t>The system is a service-oriented system with all system components considered to be a replaceable service</a:t>
            </a:r>
            <a:r>
              <a:rPr lang="en-GB" dirty="0" smtClean="0"/>
              <a:t>.</a:t>
            </a:r>
          </a:p>
          <a:p>
            <a:r>
              <a:rPr lang="en-GB" dirty="0" smtClean="0"/>
              <a:t>This allows the system to be updated incrementally as new services become available.</a:t>
            </a:r>
          </a:p>
          <a:p>
            <a:r>
              <a:rPr lang="en-GB" dirty="0" smtClean="0"/>
              <a:t>It also makes it possible to rapidly configure the system to create versions of the environment for different groups such as very young children who cannot read, senior students, etc.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4294967295"/>
          </p:nvPr>
        </p:nvSpPr>
        <p:spPr>
          <a:xfrm>
            <a:off x="457199" y="6356350"/>
            <a:ext cx="2252133" cy="365125"/>
          </a:xfrm>
          <a:prstGeom prst="rect">
            <a:avLst/>
          </a:prstGeom>
        </p:spPr>
        <p:txBody>
          <a:bodyPr/>
          <a:lstStyle/>
          <a:p>
            <a:fld id="{501A66B5-953F-409A-96EA-AAC30ED00E10}" type="datetime1">
              <a:rPr lang="zh-CN" altLang="en-US" smtClean="0"/>
              <a:pPr/>
              <a:t>2021/10/11 Monday</a:t>
            </a:fld>
            <a:endParaRPr lang="en-US" dirty="0"/>
          </a:p>
        </p:txBody>
      </p:sp>
    </p:spTree>
    <p:extLst>
      <p:ext uri="{BB962C8B-B14F-4D97-AF65-F5344CB8AC3E}">
        <p14:creationId xmlns:p14="http://schemas.microsoft.com/office/powerpoint/2010/main" val="910177017"/>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services</a:t>
            </a:r>
            <a:endParaRPr lang="en-US" dirty="0"/>
          </a:p>
        </p:txBody>
      </p:sp>
      <p:sp>
        <p:nvSpPr>
          <p:cNvPr id="3" name="Content Placeholder 2"/>
          <p:cNvSpPr>
            <a:spLocks noGrp="1"/>
          </p:cNvSpPr>
          <p:nvPr>
            <p:ph idx="1"/>
          </p:nvPr>
        </p:nvSpPr>
        <p:spPr/>
        <p:txBody>
          <a:bodyPr/>
          <a:lstStyle/>
          <a:p>
            <a:r>
              <a:rPr lang="en-GB" i="1" dirty="0"/>
              <a:t>Utility services</a:t>
            </a:r>
            <a:r>
              <a:rPr lang="en-GB" dirty="0"/>
              <a:t> that provide basic application-independent functionality and which may be used by other services in the system. </a:t>
            </a:r>
            <a:endParaRPr lang="en-GB" dirty="0" smtClean="0"/>
          </a:p>
          <a:p>
            <a:r>
              <a:rPr lang="en-GB" i="1" dirty="0" smtClean="0"/>
              <a:t>Application </a:t>
            </a:r>
            <a:r>
              <a:rPr lang="en-GB" i="1" dirty="0"/>
              <a:t>services</a:t>
            </a:r>
            <a:r>
              <a:rPr lang="en-GB" dirty="0"/>
              <a:t> that provide specific applications such as email, conferencing, photo sharing etc. and access to specific educational content such as scientific films or historical resources. </a:t>
            </a:r>
            <a:endParaRPr lang="en-GB" dirty="0" smtClean="0"/>
          </a:p>
          <a:p>
            <a:r>
              <a:rPr lang="en-GB" i="1" dirty="0"/>
              <a:t>Configuration services</a:t>
            </a:r>
            <a:r>
              <a:rPr lang="en-GB" dirty="0"/>
              <a:t> that are used to adapt the environment with a specific set of application services and do define how services are shared between students, teachers and their parents.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4294967295"/>
          </p:nvPr>
        </p:nvSpPr>
        <p:spPr>
          <a:xfrm>
            <a:off x="457200" y="6356350"/>
            <a:ext cx="2260600" cy="365125"/>
          </a:xfrm>
          <a:prstGeom prst="rect">
            <a:avLst/>
          </a:prstGeom>
        </p:spPr>
        <p:txBody>
          <a:bodyPr/>
          <a:lstStyle/>
          <a:p>
            <a:fld id="{81693C9B-B98A-4F1F-B13B-248FE40021F1}" type="datetime1">
              <a:rPr lang="zh-CN" altLang="en-US" smtClean="0"/>
              <a:pPr/>
              <a:t>2021/10/11 Monday</a:t>
            </a:fld>
            <a:endParaRPr lang="en-US" dirty="0"/>
          </a:p>
        </p:txBody>
      </p:sp>
    </p:spTree>
    <p:extLst>
      <p:ext uri="{BB962C8B-B14F-4D97-AF65-F5344CB8AC3E}">
        <p14:creationId xmlns:p14="http://schemas.microsoft.com/office/powerpoint/2010/main" val="2155081538"/>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a:defRPr/>
            </a:pPr>
            <a:r>
              <a:rPr lang="en-US" smtClean="0"/>
              <a:t>Chapter 1 Introduction</a:t>
            </a:r>
            <a:endParaRPr lang="en-US"/>
          </a:p>
        </p:txBody>
      </p:sp>
      <p:sp>
        <p:nvSpPr>
          <p:cNvPr id="5" name="Title 1"/>
          <p:cNvSpPr txBox="1">
            <a:spLocks/>
          </p:cNvSpPr>
          <p:nvPr/>
        </p:nvSpPr>
        <p:spPr>
          <a:xfrm>
            <a:off x="457200" y="707926"/>
            <a:ext cx="6083426" cy="619432"/>
          </a:xfrm>
          <a:prstGeom prst="rect">
            <a:avLst/>
          </a:prstGeom>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n-US" sz="2400" b="1" i="1" dirty="0" smtClean="0">
                <a:solidFill>
                  <a:srgbClr val="FF0000"/>
                </a:solidFill>
                <a:latin typeface="Arial"/>
                <a:cs typeface="Arial"/>
              </a:rPr>
              <a:t>4 Learning Resources</a:t>
            </a:r>
            <a:r>
              <a:rPr lang="en-US" sz="2400" b="1" i="1" noProof="0" dirty="0" smtClean="0">
                <a:solidFill>
                  <a:srgbClr val="FF0000"/>
                </a:solidFill>
                <a:latin typeface="Arial"/>
                <a:cs typeface="Arial"/>
              </a:rPr>
              <a:t> </a:t>
            </a:r>
            <a:endParaRPr kumimoji="0" lang="en-US" sz="2400" b="1" i="1" u="none" strike="noStrike" kern="1200" cap="none" spc="0" normalizeH="0" baseline="0" noProof="0" dirty="0">
              <a:ln>
                <a:noFill/>
              </a:ln>
              <a:solidFill>
                <a:srgbClr val="FF0000"/>
              </a:solidFill>
              <a:effectLst/>
              <a:uLnTx/>
              <a:uFillTx/>
              <a:latin typeface="Arial"/>
              <a:ea typeface="ＭＳ Ｐゴシック" charset="-128"/>
              <a:cs typeface="Arial"/>
            </a:endParaRPr>
          </a:p>
        </p:txBody>
      </p:sp>
      <p:sp>
        <p:nvSpPr>
          <p:cNvPr id="6" name="Title 1"/>
          <p:cNvSpPr txBox="1">
            <a:spLocks/>
          </p:cNvSpPr>
          <p:nvPr/>
        </p:nvSpPr>
        <p:spPr>
          <a:xfrm>
            <a:off x="609599" y="1474842"/>
            <a:ext cx="8064627" cy="4527550"/>
          </a:xfrm>
          <a:prstGeom prst="rect">
            <a:avLst/>
          </a:prstGeom>
        </p:spPr>
        <p:txBody>
          <a:bodyPr/>
          <a:lstStyle/>
          <a:p>
            <a:pPr lvl="0">
              <a:lnSpc>
                <a:spcPct val="200000"/>
              </a:lnSpc>
              <a:buFont typeface="Wingdings" pitchFamily="2" charset="2"/>
              <a:buChar char="ü"/>
            </a:pPr>
            <a:r>
              <a:rPr lang="en-US" sz="2400" b="1" i="1" dirty="0" smtClean="0">
                <a:latin typeface="Arial"/>
                <a:cs typeface="Arial"/>
              </a:rPr>
              <a:t>  Bibliographic Database</a:t>
            </a:r>
          </a:p>
          <a:p>
            <a:pPr lvl="1" eaLnBrk="1" hangingPunct="1">
              <a:lnSpc>
                <a:spcPct val="90000"/>
              </a:lnSpc>
            </a:pPr>
            <a:r>
              <a:rPr lang="en-US" altLang="zh-CN" sz="2400" dirty="0" smtClean="0"/>
              <a:t>ACM/IEEE/Springer/Elsevier/Wiley/</a:t>
            </a:r>
            <a:r>
              <a:rPr lang="en-US" altLang="zh-CN" sz="2400" dirty="0" err="1" smtClean="0"/>
              <a:t>Inderscience</a:t>
            </a:r>
            <a:r>
              <a:rPr lang="en-US" altLang="zh-CN" sz="2400" dirty="0" smtClean="0"/>
              <a:t>/IGI</a:t>
            </a:r>
          </a:p>
          <a:p>
            <a:pPr lvl="1" eaLnBrk="1" hangingPunct="1">
              <a:lnSpc>
                <a:spcPct val="90000"/>
              </a:lnSpc>
            </a:pPr>
            <a:r>
              <a:rPr lang="en-US" altLang="zh-CN" sz="2400" dirty="0" smtClean="0"/>
              <a:t>CNKI</a:t>
            </a:r>
            <a:r>
              <a:rPr lang="zh-CN" altLang="en-US" sz="2400" dirty="0" smtClean="0"/>
              <a:t> </a:t>
            </a:r>
            <a:endParaRPr lang="en-US" sz="2400" b="1" i="1" noProof="0" dirty="0" smtClean="0">
              <a:latin typeface="Arial"/>
              <a:cs typeface="Arial"/>
            </a:endParaRPr>
          </a:p>
          <a:p>
            <a:pPr lvl="0">
              <a:lnSpc>
                <a:spcPct val="200000"/>
              </a:lnSpc>
              <a:buFont typeface="Wingdings" pitchFamily="2" charset="2"/>
              <a:buChar char="ü"/>
            </a:pPr>
            <a:r>
              <a:rPr lang="en-US" sz="2400" b="1" i="1" dirty="0" smtClean="0">
                <a:latin typeface="Arial"/>
                <a:cs typeface="Arial"/>
              </a:rPr>
              <a:t> </a:t>
            </a:r>
            <a:r>
              <a:rPr lang="en-US" sz="2400" b="1" i="1" dirty="0" err="1" smtClean="0">
                <a:latin typeface="Arial"/>
                <a:cs typeface="Arial"/>
              </a:rPr>
              <a:t>Baidu</a:t>
            </a:r>
            <a:r>
              <a:rPr lang="en-US" sz="2400" b="1" i="1" dirty="0" smtClean="0">
                <a:latin typeface="Arial"/>
                <a:cs typeface="Arial"/>
              </a:rPr>
              <a:t> Scholar/Google Scholar</a:t>
            </a:r>
            <a:endParaRPr kumimoji="0" lang="en-US" sz="2400" b="1" i="1" u="none" strike="noStrike" kern="1200" cap="none" spc="0" normalizeH="0" baseline="0" dirty="0" smtClean="0">
              <a:ln>
                <a:noFill/>
              </a:ln>
              <a:effectLst/>
              <a:uLnTx/>
              <a:uFillTx/>
              <a:latin typeface="Arial"/>
              <a:ea typeface="ＭＳ Ｐゴシック" charset="-128"/>
              <a:cs typeface="Arial"/>
            </a:endParaRPr>
          </a:p>
          <a:p>
            <a:pPr lvl="0">
              <a:lnSpc>
                <a:spcPct val="200000"/>
              </a:lnSpc>
              <a:buFont typeface="Wingdings" pitchFamily="2" charset="2"/>
              <a:buChar char="ü"/>
            </a:pPr>
            <a:r>
              <a:rPr lang="en-US" sz="2400" b="1" i="1" dirty="0" smtClean="0">
                <a:latin typeface="Arial"/>
                <a:cs typeface="Arial"/>
              </a:rPr>
              <a:t> </a:t>
            </a:r>
            <a:r>
              <a:rPr lang="en-US" sz="2400" b="1" i="1" dirty="0" err="1" smtClean="0">
                <a:latin typeface="Arial"/>
                <a:cs typeface="Arial"/>
              </a:rPr>
              <a:t>Dblp</a:t>
            </a:r>
            <a:r>
              <a:rPr lang="en-US" sz="2400" b="1" i="1" dirty="0" smtClean="0">
                <a:latin typeface="Arial"/>
                <a:cs typeface="Arial"/>
              </a:rPr>
              <a:t>: computer science bibliography</a:t>
            </a:r>
          </a:p>
          <a:p>
            <a:pPr lvl="0">
              <a:lnSpc>
                <a:spcPct val="200000"/>
              </a:lnSpc>
            </a:pPr>
            <a:r>
              <a:rPr lang="en-US" sz="2400" b="1" i="1" dirty="0" smtClean="0">
                <a:latin typeface="Arial"/>
                <a:cs typeface="Arial"/>
              </a:rPr>
              <a:t>    http://dblp.org/ </a:t>
            </a:r>
          </a:p>
          <a:p>
            <a:pPr lvl="0">
              <a:lnSpc>
                <a:spcPct val="200000"/>
              </a:lnSpc>
              <a:buFont typeface="Wingdings" pitchFamily="2" charset="2"/>
              <a:buChar char="ü"/>
            </a:pPr>
            <a:r>
              <a:rPr kumimoji="0" lang="en-US" sz="2400" b="1" i="1" u="none" strike="noStrike" kern="1200" cap="none" spc="0" normalizeH="0" baseline="0" noProof="0" dirty="0" smtClean="0">
                <a:ln>
                  <a:noFill/>
                </a:ln>
                <a:effectLst/>
                <a:uLnTx/>
                <a:uFillTx/>
                <a:latin typeface="Arial"/>
                <a:ea typeface="ＭＳ Ｐゴシック" charset="-128"/>
                <a:cs typeface="Arial"/>
              </a:rPr>
              <a:t> </a:t>
            </a:r>
            <a:r>
              <a:rPr lang="en-US" sz="2400" b="1" i="1" dirty="0" smtClean="0">
                <a:latin typeface="Arial"/>
                <a:cs typeface="Arial"/>
              </a:rPr>
              <a:t> </a:t>
            </a:r>
            <a:r>
              <a:rPr lang="en-US" sz="2400" b="1" i="1" dirty="0" err="1" smtClean="0">
                <a:latin typeface="Arial"/>
                <a:cs typeface="Arial"/>
              </a:rPr>
              <a:t>en.wikipedia.org</a:t>
            </a:r>
            <a:r>
              <a:rPr lang="en-US" sz="2400" b="1" i="1" dirty="0" smtClean="0">
                <a:latin typeface="Arial"/>
                <a:cs typeface="Arial"/>
              </a:rPr>
              <a:t> https://en.wikipedia.org/wiki/Main_Page</a:t>
            </a:r>
            <a:endParaRPr kumimoji="0" lang="en-US" sz="2400" b="1" i="1" u="none" strike="noStrike" kern="1200" cap="none" spc="0" normalizeH="0" baseline="0" noProof="0" dirty="0">
              <a:ln>
                <a:noFill/>
              </a:ln>
              <a:effectLst/>
              <a:uLnTx/>
              <a:uFillTx/>
              <a:latin typeface="Arial"/>
              <a:ea typeface="ＭＳ Ｐゴシック" charset="-128"/>
              <a:cs typeface="Arial"/>
            </a:endParaRPr>
          </a:p>
        </p:txBody>
      </p:sp>
    </p:spTree>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architecture</a:t>
            </a:r>
            <a:endParaRPr lang="en-US" dirty="0"/>
          </a:p>
        </p:txBody>
      </p:sp>
      <p:pic>
        <p:nvPicPr>
          <p:cNvPr id="6" name="Picture 5" descr="1.8 iLearn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701" y="1538798"/>
            <a:ext cx="5866216" cy="4881050"/>
          </a:xfrm>
          <a:prstGeom prst="rect">
            <a:avLst/>
          </a:prstGeom>
        </p:spPr>
      </p:pic>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4294967295"/>
          </p:nvPr>
        </p:nvSpPr>
        <p:spPr>
          <a:xfrm>
            <a:off x="457199" y="6356350"/>
            <a:ext cx="2269067" cy="365125"/>
          </a:xfrm>
          <a:prstGeom prst="rect">
            <a:avLst/>
          </a:prstGeom>
        </p:spPr>
        <p:txBody>
          <a:bodyPr/>
          <a:lstStyle/>
          <a:p>
            <a:fld id="{F80C5F7A-E6CD-4391-A19F-2914A9A7A6B0}" type="datetime1">
              <a:rPr lang="zh-CN" altLang="en-US" smtClean="0"/>
              <a:pPr/>
              <a:t>2021/10/11 Monday</a:t>
            </a:fld>
            <a:endParaRPr lang="en-US" dirty="0"/>
          </a:p>
        </p:txBody>
      </p:sp>
    </p:spTree>
    <p:extLst>
      <p:ext uri="{BB962C8B-B14F-4D97-AF65-F5344CB8AC3E}">
        <p14:creationId xmlns:p14="http://schemas.microsoft.com/office/powerpoint/2010/main" val="2004859144"/>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service integration</a:t>
            </a:r>
            <a:endParaRPr lang="en-US" dirty="0"/>
          </a:p>
        </p:txBody>
      </p:sp>
      <p:sp>
        <p:nvSpPr>
          <p:cNvPr id="3" name="Content Placeholder 2"/>
          <p:cNvSpPr>
            <a:spLocks noGrp="1"/>
          </p:cNvSpPr>
          <p:nvPr>
            <p:ph idx="1"/>
          </p:nvPr>
        </p:nvSpPr>
        <p:spPr/>
        <p:txBody>
          <a:bodyPr/>
          <a:lstStyle/>
          <a:p>
            <a:r>
              <a:rPr lang="en-US" i="1" dirty="0"/>
              <a:t>Integrated services </a:t>
            </a:r>
            <a:r>
              <a:rPr lang="en-US" dirty="0"/>
              <a:t>are services which offer an API (application programming interface) and which can be accessed by other services through that API.  Direct service-to-service communication is therefore possible. </a:t>
            </a:r>
            <a:endParaRPr lang="en-US" dirty="0" smtClean="0"/>
          </a:p>
          <a:p>
            <a:r>
              <a:rPr lang="en-US" i="1" dirty="0"/>
              <a:t>Independent services</a:t>
            </a:r>
            <a:r>
              <a:rPr lang="en-US" dirty="0"/>
              <a:t> are services which are simply accessed through a browser interface and which operate independently of other services. Information can only be shared with other services through explicit user actions such as copy and paste; re-authentication may be required for each independent service.</a:t>
            </a:r>
            <a:r>
              <a:rPr lang="en-GB" dirty="0"/>
              <a:t>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4294967295"/>
          </p:nvPr>
        </p:nvSpPr>
        <p:spPr>
          <a:xfrm>
            <a:off x="457200" y="6356350"/>
            <a:ext cx="2362200" cy="365125"/>
          </a:xfrm>
          <a:prstGeom prst="rect">
            <a:avLst/>
          </a:prstGeom>
        </p:spPr>
        <p:txBody>
          <a:bodyPr/>
          <a:lstStyle/>
          <a:p>
            <a:fld id="{13D5D94C-FF41-4873-99F1-37A5F8B22436}" type="datetime1">
              <a:rPr lang="zh-CN" altLang="en-US" smtClean="0"/>
              <a:pPr/>
              <a:t>2021/10/11 Monday</a:t>
            </a:fld>
            <a:endParaRPr lang="en-US" dirty="0"/>
          </a:p>
        </p:txBody>
      </p:sp>
    </p:spTree>
    <p:extLst>
      <p:ext uri="{BB962C8B-B14F-4D97-AF65-F5344CB8AC3E}">
        <p14:creationId xmlns:p14="http://schemas.microsoft.com/office/powerpoint/2010/main" val="3076887263"/>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Software engineering is an engineering discipline that is concerned with all aspects of software production.</a:t>
            </a:r>
          </a:p>
          <a:p>
            <a:r>
              <a:rPr lang="en-GB" dirty="0" smtClean="0"/>
              <a:t>Essential software product attributes are maintainability, dependability and security, efficiency and acceptability.</a:t>
            </a:r>
          </a:p>
          <a:p>
            <a:r>
              <a:rPr lang="en-GB" dirty="0" smtClean="0"/>
              <a:t>The high-level activities of specification, development, validation and evolution are part of all software processes.</a:t>
            </a:r>
          </a:p>
          <a:p>
            <a:r>
              <a:rPr lang="en-GB" dirty="0" smtClean="0"/>
              <a:t>The fundamental notions of software engineering are universally applicable to all types of system development.  </a:t>
            </a:r>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4294967295"/>
          </p:nvPr>
        </p:nvSpPr>
        <p:spPr>
          <a:xfrm>
            <a:off x="457200" y="6356350"/>
            <a:ext cx="2336800" cy="365125"/>
          </a:xfrm>
          <a:prstGeom prst="rect">
            <a:avLst/>
          </a:prstGeom>
        </p:spPr>
        <p:txBody>
          <a:bodyPr/>
          <a:lstStyle/>
          <a:p>
            <a:fld id="{7A906EDF-86AA-4A83-8FDE-FDBF20746841}" type="datetime1">
              <a:rPr lang="zh-CN" altLang="en-US" smtClean="0"/>
              <a:pPr/>
              <a:t>2021/10/11 Monday</a:t>
            </a:fld>
            <a:endParaRPr lang="en-US" dirty="0"/>
          </a:p>
        </p:txBody>
      </p:sp>
    </p:spTree>
    <p:extLst>
      <p:ext uri="{BB962C8B-B14F-4D97-AF65-F5344CB8AC3E}">
        <p14:creationId xmlns:p14="http://schemas.microsoft.com/office/powerpoint/2010/main" val="1610917383"/>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There are many different types of system and each requires appropriate software engineering tools and techniques for their development. </a:t>
            </a:r>
          </a:p>
          <a:p>
            <a:r>
              <a:rPr lang="en-GB" dirty="0" smtClean="0"/>
              <a:t>The fundamental ideas of software engineering are applicable to all types of software system. </a:t>
            </a:r>
          </a:p>
          <a:p>
            <a:r>
              <a:rPr lang="en-GB" dirty="0"/>
              <a:t>Software engineers have responsibilities to the engineering profession and society. They should not simply be concerned with technical issues.</a:t>
            </a:r>
          </a:p>
          <a:p>
            <a:r>
              <a:rPr lang="en-GB" dirty="0"/>
              <a:t>Professional societies publish codes of conduct which set out the standards of behaviour expected of their members.</a:t>
            </a:r>
          </a:p>
          <a:p>
            <a:endParaRPr lang="en-US" dirty="0" smtClean="0"/>
          </a:p>
          <a:p>
            <a:pPr>
              <a:buNone/>
            </a:pP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4294967295"/>
          </p:nvPr>
        </p:nvSpPr>
        <p:spPr>
          <a:xfrm>
            <a:off x="457200" y="6356350"/>
            <a:ext cx="2387600" cy="365125"/>
          </a:xfrm>
          <a:prstGeom prst="rect">
            <a:avLst/>
          </a:prstGeom>
        </p:spPr>
        <p:txBody>
          <a:bodyPr/>
          <a:lstStyle/>
          <a:p>
            <a:fld id="{78038B2C-C2E9-4C9D-ADD3-1C919D5971E7}" type="datetime1">
              <a:rPr lang="zh-CN" altLang="en-US" smtClean="0"/>
              <a:pPr/>
              <a:t>2021/10/11 Monday</a:t>
            </a:fld>
            <a:endParaRPr lang="en-US" dirty="0"/>
          </a:p>
        </p:txBody>
      </p:sp>
    </p:spTree>
    <p:extLst>
      <p:ext uri="{BB962C8B-B14F-4D97-AF65-F5344CB8AC3E}">
        <p14:creationId xmlns:p14="http://schemas.microsoft.com/office/powerpoint/2010/main" val="2137521757"/>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a:defRPr/>
            </a:pPr>
            <a:r>
              <a:rPr lang="en-US" smtClean="0"/>
              <a:t>Chapter 1 Introduction</a:t>
            </a:r>
            <a:endParaRPr lang="en-US"/>
          </a:p>
        </p:txBody>
      </p:sp>
      <p:sp>
        <p:nvSpPr>
          <p:cNvPr id="5" name="Title 1"/>
          <p:cNvSpPr txBox="1">
            <a:spLocks/>
          </p:cNvSpPr>
          <p:nvPr/>
        </p:nvSpPr>
        <p:spPr>
          <a:xfrm>
            <a:off x="457200" y="707926"/>
            <a:ext cx="6083426" cy="619432"/>
          </a:xfrm>
          <a:prstGeom prst="rect">
            <a:avLst/>
          </a:prstGeom>
        </p:spPr>
        <p:txBody>
          <a:bodyPr/>
          <a:lstStyle/>
          <a:p>
            <a:pPr lvl="0">
              <a:defRPr/>
            </a:pPr>
            <a:r>
              <a:rPr lang="en-US" sz="2400" b="1" i="1" dirty="0" smtClean="0">
                <a:solidFill>
                  <a:srgbClr val="FF0000"/>
                </a:solidFill>
                <a:latin typeface="Arial"/>
                <a:cs typeface="Arial"/>
              </a:rPr>
              <a:t>Score proportion of this course</a:t>
            </a:r>
            <a:r>
              <a:rPr lang="en-US" sz="2400" b="1" i="1" noProof="0" dirty="0" smtClean="0">
                <a:solidFill>
                  <a:srgbClr val="FF0000"/>
                </a:solidFill>
                <a:latin typeface="Arial"/>
                <a:cs typeface="Arial"/>
              </a:rPr>
              <a:t> </a:t>
            </a:r>
            <a:endParaRPr kumimoji="0" lang="en-US" sz="2400" b="1" i="1" u="none" strike="noStrike" kern="1200" cap="none" spc="0" normalizeH="0" baseline="0" noProof="0" dirty="0">
              <a:ln>
                <a:noFill/>
              </a:ln>
              <a:solidFill>
                <a:srgbClr val="FF0000"/>
              </a:solidFill>
              <a:effectLst/>
              <a:uLnTx/>
              <a:uFillTx/>
              <a:latin typeface="Arial"/>
              <a:ea typeface="ＭＳ Ｐゴシック" charset="-128"/>
              <a:cs typeface="Arial"/>
            </a:endParaRPr>
          </a:p>
        </p:txBody>
      </p:sp>
      <p:sp>
        <p:nvSpPr>
          <p:cNvPr id="6" name="Title 1"/>
          <p:cNvSpPr txBox="1">
            <a:spLocks/>
          </p:cNvSpPr>
          <p:nvPr/>
        </p:nvSpPr>
        <p:spPr>
          <a:xfrm>
            <a:off x="609599" y="1474842"/>
            <a:ext cx="8064627" cy="4527550"/>
          </a:xfrm>
          <a:prstGeom prst="rect">
            <a:avLst/>
          </a:prstGeom>
        </p:spPr>
        <p:txBody>
          <a:bodyPr/>
          <a:lstStyle/>
          <a:p>
            <a:pPr lvl="0">
              <a:lnSpc>
                <a:spcPct val="200000"/>
              </a:lnSpc>
              <a:buFont typeface="Wingdings" pitchFamily="2" charset="2"/>
              <a:buChar char="ü"/>
            </a:pPr>
            <a:r>
              <a:rPr lang="en-US" sz="2400" b="1" i="1" dirty="0" smtClean="0">
                <a:latin typeface="Arial"/>
                <a:cs typeface="Arial"/>
              </a:rPr>
              <a:t>  Oral presentation</a:t>
            </a:r>
            <a:r>
              <a:rPr lang="en-US" sz="2400" b="1" i="1" dirty="0" smtClean="0">
                <a:solidFill>
                  <a:srgbClr val="00B0F0"/>
                </a:solidFill>
                <a:latin typeface="Arial"/>
                <a:cs typeface="Arial"/>
              </a:rPr>
              <a:t>(30%)</a:t>
            </a:r>
          </a:p>
          <a:p>
            <a:pPr lvl="1" eaLnBrk="1" hangingPunct="1">
              <a:lnSpc>
                <a:spcPct val="150000"/>
              </a:lnSpc>
            </a:pPr>
            <a:r>
              <a:rPr lang="en-US" sz="2400" i="1" dirty="0" smtClean="0">
                <a:latin typeface="Arial"/>
                <a:cs typeface="Arial"/>
              </a:rPr>
              <a:t>   </a:t>
            </a:r>
            <a:r>
              <a:rPr lang="en-US" sz="2400" i="1" dirty="0" smtClean="0">
                <a:solidFill>
                  <a:srgbClr val="FF0000"/>
                </a:solidFill>
                <a:latin typeface="Arial"/>
                <a:cs typeface="Arial"/>
              </a:rPr>
              <a:t>Using</a:t>
            </a:r>
            <a:r>
              <a:rPr lang="en-US" sz="2400" i="1" dirty="0" smtClean="0">
                <a:latin typeface="Arial"/>
                <a:cs typeface="Arial"/>
              </a:rPr>
              <a:t> </a:t>
            </a:r>
            <a:r>
              <a:rPr lang="en-US" sz="2400" i="1" dirty="0" smtClean="0">
                <a:latin typeface="Arial"/>
                <a:cs typeface="Arial"/>
              </a:rPr>
              <a:t>Slides/ppt. </a:t>
            </a:r>
            <a:r>
              <a:rPr lang="en-US" altLang="zh-CN" sz="2400" i="1" dirty="0" smtClean="0">
                <a:solidFill>
                  <a:srgbClr val="FF0000"/>
                </a:solidFill>
                <a:latin typeface="Arial"/>
                <a:cs typeface="Arial"/>
              </a:rPr>
              <a:t>Submit</a:t>
            </a:r>
            <a:r>
              <a:rPr lang="en-US" altLang="zh-CN" sz="2400" i="1" dirty="0" smtClean="0">
                <a:latin typeface="Arial"/>
                <a:cs typeface="Arial"/>
              </a:rPr>
              <a:t> </a:t>
            </a:r>
            <a:r>
              <a:rPr lang="en-US" altLang="zh-CN" sz="2400" i="1" dirty="0">
                <a:latin typeface="Arial"/>
                <a:cs typeface="Arial"/>
              </a:rPr>
              <a:t>overview/ summarization about a given topic, such as software requirement, software design, software testing, software maintenance, etc.</a:t>
            </a:r>
            <a:endParaRPr kumimoji="0" lang="en-US" sz="2400" i="1" u="none" strike="noStrike" kern="1200" cap="none" spc="0" normalizeH="0" baseline="0" dirty="0" smtClean="0">
              <a:ln>
                <a:noFill/>
              </a:ln>
              <a:effectLst/>
              <a:uLnTx/>
              <a:uFillTx/>
              <a:latin typeface="Arial"/>
              <a:ea typeface="ＭＳ Ｐゴシック" charset="-128"/>
              <a:cs typeface="Arial"/>
            </a:endParaRPr>
          </a:p>
          <a:p>
            <a:pPr lvl="0">
              <a:lnSpc>
                <a:spcPct val="200000"/>
              </a:lnSpc>
              <a:buFont typeface="Wingdings" pitchFamily="2" charset="2"/>
              <a:buChar char="ü"/>
            </a:pPr>
            <a:r>
              <a:rPr lang="en-US" sz="2400" b="1" i="1" dirty="0" smtClean="0">
                <a:latin typeface="Arial"/>
                <a:cs typeface="Arial"/>
              </a:rPr>
              <a:t> </a:t>
            </a:r>
            <a:r>
              <a:rPr lang="en-US" sz="2400" b="1" i="1" dirty="0" smtClean="0">
                <a:latin typeface="Arial"/>
                <a:cs typeface="Arial"/>
              </a:rPr>
              <a:t>Homework</a:t>
            </a:r>
            <a:r>
              <a:rPr lang="en-US" sz="2400" b="1" i="1" dirty="0" smtClean="0">
                <a:solidFill>
                  <a:srgbClr val="00B0F0"/>
                </a:solidFill>
                <a:latin typeface="Arial"/>
                <a:cs typeface="Arial"/>
              </a:rPr>
              <a:t>(40%)</a:t>
            </a:r>
            <a:r>
              <a:rPr lang="en-US" sz="2400" b="1" i="1" dirty="0" smtClean="0">
                <a:latin typeface="Arial"/>
                <a:cs typeface="Arial"/>
              </a:rPr>
              <a:t>  </a:t>
            </a:r>
            <a:endParaRPr lang="en-US" sz="2400" i="1" dirty="0" smtClean="0">
              <a:latin typeface="Arial"/>
              <a:cs typeface="Arial"/>
            </a:endParaRPr>
          </a:p>
          <a:p>
            <a:pPr lvl="0">
              <a:lnSpc>
                <a:spcPct val="200000"/>
              </a:lnSpc>
              <a:buFont typeface="Wingdings" pitchFamily="2" charset="2"/>
              <a:buChar char="ü"/>
            </a:pPr>
            <a:r>
              <a:rPr kumimoji="0" lang="en-US" sz="2400" b="1" i="1" u="none" strike="noStrike" kern="1200" cap="none" spc="0" normalizeH="0" baseline="0" noProof="0" dirty="0" smtClean="0">
                <a:ln>
                  <a:noFill/>
                </a:ln>
                <a:effectLst/>
                <a:uLnTx/>
                <a:uFillTx/>
                <a:latin typeface="Arial"/>
                <a:ea typeface="ＭＳ Ｐゴシック" charset="-128"/>
                <a:cs typeface="Arial"/>
              </a:rPr>
              <a:t> </a:t>
            </a:r>
            <a:r>
              <a:rPr lang="en-US" sz="2400" b="1" i="1" dirty="0" smtClean="0">
                <a:latin typeface="Arial"/>
                <a:cs typeface="Arial"/>
              </a:rPr>
              <a:t> </a:t>
            </a:r>
            <a:r>
              <a:rPr lang="en-US" sz="2400" b="1" i="1" dirty="0" smtClean="0">
                <a:latin typeface="Arial"/>
                <a:cs typeface="Arial"/>
              </a:rPr>
              <a:t>Exam</a:t>
            </a:r>
            <a:r>
              <a:rPr lang="en-US" sz="2400" b="1" i="1" dirty="0" smtClean="0">
                <a:solidFill>
                  <a:srgbClr val="00B0F0"/>
                </a:solidFill>
                <a:latin typeface="Arial"/>
                <a:cs typeface="Arial"/>
              </a:rPr>
              <a:t>(30</a:t>
            </a:r>
            <a:r>
              <a:rPr lang="en-US" sz="2400" b="1" i="1" dirty="0" smtClean="0">
                <a:solidFill>
                  <a:srgbClr val="00B0F0"/>
                </a:solidFill>
                <a:latin typeface="Arial"/>
                <a:cs typeface="Arial"/>
              </a:rPr>
              <a:t>%)</a:t>
            </a:r>
            <a:endParaRPr kumimoji="0" lang="en-US" sz="2400" b="1" i="1" u="none" strike="noStrike" kern="1200" cap="none" spc="0" normalizeH="0" baseline="0" noProof="0" dirty="0">
              <a:ln>
                <a:noFill/>
              </a:ln>
              <a:solidFill>
                <a:srgbClr val="00B0F0"/>
              </a:solidFill>
              <a:effectLst/>
              <a:uLnTx/>
              <a:uFillTx/>
              <a:latin typeface="Arial"/>
              <a:ea typeface="ＭＳ Ｐゴシック" charset="-128"/>
              <a:cs typeface="Arial"/>
            </a:endParaRPr>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Topics covered/Contents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Professional software development</a:t>
            </a:r>
          </a:p>
          <a:p>
            <a:pPr lvl="1"/>
            <a:r>
              <a:rPr lang="en-US" b="1" dirty="0" smtClean="0">
                <a:solidFill>
                  <a:srgbClr val="0070C0"/>
                </a:solidFill>
              </a:rPr>
              <a:t>What is meant </a:t>
            </a:r>
            <a:r>
              <a:rPr lang="en-US" dirty="0" smtClean="0"/>
              <a:t>by software engineering.</a:t>
            </a:r>
          </a:p>
          <a:p>
            <a:r>
              <a:rPr lang="en-US" dirty="0" smtClean="0"/>
              <a:t>Software engineering ethics</a:t>
            </a:r>
          </a:p>
          <a:p>
            <a:pPr lvl="1"/>
            <a:r>
              <a:rPr lang="en-US" dirty="0" smtClean="0"/>
              <a:t>A brief introduction to </a:t>
            </a:r>
            <a:r>
              <a:rPr lang="en-US" b="1" dirty="0" smtClean="0">
                <a:solidFill>
                  <a:srgbClr val="0070C0"/>
                </a:solidFill>
              </a:rPr>
              <a:t>ethical/principle issues </a:t>
            </a:r>
            <a:r>
              <a:rPr lang="en-US" dirty="0" smtClean="0"/>
              <a:t>that affect software engineering.</a:t>
            </a:r>
          </a:p>
          <a:p>
            <a:r>
              <a:rPr lang="en-US" dirty="0" smtClean="0"/>
              <a:t>Case studies</a:t>
            </a:r>
          </a:p>
          <a:p>
            <a:pPr lvl="1"/>
            <a:r>
              <a:rPr lang="en-US" dirty="0" smtClean="0"/>
              <a:t>An introduction to </a:t>
            </a:r>
            <a:r>
              <a:rPr lang="en-US" b="1" dirty="0" smtClean="0">
                <a:solidFill>
                  <a:srgbClr val="0070C0"/>
                </a:solidFill>
              </a:rPr>
              <a:t>three examples </a:t>
            </a:r>
            <a:r>
              <a:rPr lang="en-US" dirty="0" smtClean="0"/>
              <a:t>that are used in later chapters in the book.</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smtClean="0"/>
              <a:t>Software engineering</a:t>
            </a:r>
            <a:endParaRPr lang="en-GB" dirty="0"/>
          </a:p>
        </p:txBody>
      </p:sp>
      <p:sp>
        <p:nvSpPr>
          <p:cNvPr id="64517" name="Rectangle 5"/>
          <p:cNvSpPr>
            <a:spLocks noGrp="1" noChangeArrowheads="1"/>
          </p:cNvSpPr>
          <p:nvPr>
            <p:ph idx="1"/>
          </p:nvPr>
        </p:nvSpPr>
        <p:spPr/>
        <p:txBody>
          <a:bodyPr/>
          <a:lstStyle/>
          <a:p>
            <a:r>
              <a:rPr lang="en-GB" dirty="0" smtClean="0"/>
              <a:t>The economies of ALL developed nations are </a:t>
            </a:r>
            <a:br>
              <a:rPr lang="en-GB" dirty="0" smtClean="0"/>
            </a:br>
            <a:r>
              <a:rPr lang="en-GB" dirty="0" smtClean="0">
                <a:solidFill>
                  <a:srgbClr val="00B0F0"/>
                </a:solidFill>
              </a:rPr>
              <a:t>dependent on software</a:t>
            </a:r>
            <a:r>
              <a:rPr lang="en-GB" dirty="0" smtClean="0"/>
              <a:t>.</a:t>
            </a:r>
          </a:p>
          <a:p>
            <a:r>
              <a:rPr lang="en-GB" dirty="0" smtClean="0"/>
              <a:t>More and more systems are </a:t>
            </a:r>
            <a:r>
              <a:rPr lang="en-GB" dirty="0" smtClean="0">
                <a:solidFill>
                  <a:srgbClr val="00B0F0"/>
                </a:solidFill>
              </a:rPr>
              <a:t>software controlled</a:t>
            </a:r>
          </a:p>
          <a:p>
            <a:r>
              <a:rPr lang="en-GB" dirty="0" smtClean="0"/>
              <a:t>Software engineering is concerned with </a:t>
            </a:r>
            <a:r>
              <a:rPr lang="en-GB" dirty="0" smtClean="0">
                <a:solidFill>
                  <a:srgbClr val="FF0000"/>
                </a:solidFill>
              </a:rPr>
              <a:t>theories, methods and tools</a:t>
            </a:r>
            <a:r>
              <a:rPr lang="en-GB" dirty="0" smtClean="0"/>
              <a:t> for professional software development.</a:t>
            </a:r>
          </a:p>
          <a:p>
            <a:r>
              <a:rPr lang="en-GB" dirty="0" smtClean="0">
                <a:solidFill>
                  <a:srgbClr val="FF0000"/>
                </a:solidFill>
              </a:rPr>
              <a:t>Expenditure/cost</a:t>
            </a:r>
            <a:r>
              <a:rPr lang="en-GB" dirty="0" smtClean="0"/>
              <a:t> on software represents a </a:t>
            </a:r>
            <a:br>
              <a:rPr lang="en-GB" dirty="0" smtClean="0"/>
            </a:br>
            <a:r>
              <a:rPr lang="en-GB" dirty="0" smtClean="0"/>
              <a:t>significant fraction of GNP(gross national product) in all developed countries.</a:t>
            </a:r>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2588</TotalTime>
  <Words>4084</Words>
  <Application>Microsoft Office PowerPoint</Application>
  <PresentationFormat>全屏显示(4:3)</PresentationFormat>
  <Paragraphs>436</Paragraphs>
  <Slides>63</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63</vt:i4>
      </vt:variant>
    </vt:vector>
  </HeadingPairs>
  <TitlesOfParts>
    <vt:vector size="74" baseType="lpstr">
      <vt:lpstr>ＭＳ Ｐゴシック</vt:lpstr>
      <vt:lpstr>黑体</vt:lpstr>
      <vt:lpstr>华文行楷</vt:lpstr>
      <vt:lpstr>楷体_GB2312</vt:lpstr>
      <vt:lpstr>宋体</vt:lpstr>
      <vt:lpstr>微软雅黑</vt:lpstr>
      <vt:lpstr>Arial</vt:lpstr>
      <vt:lpstr>Calibri</vt:lpstr>
      <vt:lpstr>Times New Roman</vt:lpstr>
      <vt:lpstr>Wingdings</vt:lpstr>
      <vt:lpstr>SE10 slides</vt:lpstr>
      <vt:lpstr>Software Engineering</vt:lpstr>
      <vt:lpstr>PowerPoint 演示文稿</vt:lpstr>
      <vt:lpstr>PowerPoint 演示文稿</vt:lpstr>
      <vt:lpstr>PowerPoint 演示文稿</vt:lpstr>
      <vt:lpstr>PowerPoint 演示文稿</vt:lpstr>
      <vt:lpstr>PowerPoint 演示文稿</vt:lpstr>
      <vt:lpstr>PowerPoint 演示文稿</vt:lpstr>
      <vt:lpstr>Topics covered/Contents</vt:lpstr>
      <vt:lpstr>Software engineering</vt:lpstr>
      <vt:lpstr>Software costs</vt:lpstr>
      <vt:lpstr>Software project failure</vt:lpstr>
      <vt:lpstr>Professional software development</vt:lpstr>
      <vt:lpstr>Frequently asked questions about software engineering </vt:lpstr>
      <vt:lpstr>Frequently asked questions about software engineering</vt:lpstr>
      <vt:lpstr>Software products</vt:lpstr>
      <vt:lpstr>Product specification</vt:lpstr>
      <vt:lpstr>Essential attributes of good software</vt:lpstr>
      <vt:lpstr>Software engineering</vt:lpstr>
      <vt:lpstr>Importance of software engineering</vt:lpstr>
      <vt:lpstr>Software process activities</vt:lpstr>
      <vt:lpstr>General issues that affect software</vt:lpstr>
      <vt:lpstr>General issues that affect software</vt:lpstr>
      <vt:lpstr>Software engineering diversity</vt:lpstr>
      <vt:lpstr>8 Kinds of Application types</vt:lpstr>
      <vt:lpstr>Application types</vt:lpstr>
      <vt:lpstr>Application types</vt:lpstr>
      <vt:lpstr>Software engineering fundamentals</vt:lpstr>
      <vt:lpstr>Internet software engineering</vt:lpstr>
      <vt:lpstr>Web-based software engineering</vt:lpstr>
      <vt:lpstr>Web software engineering</vt:lpstr>
      <vt:lpstr>Web software engineering</vt:lpstr>
      <vt:lpstr>Software engineering ethics</vt:lpstr>
      <vt:lpstr>Software engineering ethics</vt:lpstr>
      <vt:lpstr>Issues of professional responsibility</vt:lpstr>
      <vt:lpstr>Issues of professional responsibility</vt:lpstr>
      <vt:lpstr>ACM/IEEE Code/rule of Ethics</vt:lpstr>
      <vt:lpstr>Rationale for the code of ethics</vt:lpstr>
      <vt:lpstr>The ACM/IEEE Code of Ethics </vt:lpstr>
      <vt:lpstr>Ethical principles</vt:lpstr>
      <vt:lpstr>Case studies</vt:lpstr>
      <vt:lpstr>Ethical dilemmas</vt:lpstr>
      <vt:lpstr>Case studies</vt:lpstr>
      <vt:lpstr>Insulin pump control system</vt:lpstr>
      <vt:lpstr>Insulin pump hardware architecture</vt:lpstr>
      <vt:lpstr>Activity model of the insulin pump</vt:lpstr>
      <vt:lpstr>Essential high-level requirements</vt:lpstr>
      <vt:lpstr>Mentcare: A patient information system for mental health care</vt:lpstr>
      <vt:lpstr>Mentcare</vt:lpstr>
      <vt:lpstr>Mentcare goals</vt:lpstr>
      <vt:lpstr>The organization of the Mentcare system</vt:lpstr>
      <vt:lpstr>Key features of the Mentcare system</vt:lpstr>
      <vt:lpstr>Mentcare system concerns</vt:lpstr>
      <vt:lpstr>Wilderness weather station</vt:lpstr>
      <vt:lpstr>The weather station’s environment </vt:lpstr>
      <vt:lpstr>Weather information system</vt:lpstr>
      <vt:lpstr>Additional software functionality</vt:lpstr>
      <vt:lpstr>iLearn: A digital learning environment</vt:lpstr>
      <vt:lpstr>Service-oriented systems</vt:lpstr>
      <vt:lpstr>iLearn services</vt:lpstr>
      <vt:lpstr>iLearn architecture</vt:lpstr>
      <vt:lpstr>iLearn service integration</vt:lpstr>
      <vt:lpstr>Key points</vt:lpstr>
      <vt:lpstr>Key points</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Shunxiang Zhang</cp:lastModifiedBy>
  <cp:revision>121</cp:revision>
  <dcterms:created xsi:type="dcterms:W3CDTF">2009-12-29T10:39:27Z</dcterms:created>
  <dcterms:modified xsi:type="dcterms:W3CDTF">2021-10-11T06:48:14Z</dcterms:modified>
</cp:coreProperties>
</file>