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328"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288" r:id="rId27"/>
    <p:sldId id="261" r:id="rId28"/>
    <p:sldId id="262" r:id="rId29"/>
    <p:sldId id="263" r:id="rId30"/>
    <p:sldId id="292" r:id="rId31"/>
    <p:sldId id="264" r:id="rId32"/>
    <p:sldId id="265" r:id="rId33"/>
    <p:sldId id="295" r:id="rId34"/>
    <p:sldId id="266" r:id="rId35"/>
    <p:sldId id="267" r:id="rId36"/>
    <p:sldId id="289" r:id="rId37"/>
    <p:sldId id="268" r:id="rId38"/>
    <p:sldId id="269" r:id="rId39"/>
    <p:sldId id="327" r:id="rId40"/>
    <p:sldId id="300" r:id="rId41"/>
    <p:sldId id="301" r:id="rId42"/>
    <p:sldId id="302" r:id="rId43"/>
    <p:sldId id="303" r:id="rId44"/>
    <p:sldId id="304" r:id="rId45"/>
    <p:sldId id="270" r:id="rId46"/>
    <p:sldId id="271" r:id="rId47"/>
    <p:sldId id="305" r:id="rId48"/>
    <p:sldId id="272" r:id="rId49"/>
    <p:sldId id="273" r:id="rId50"/>
    <p:sldId id="313" r:id="rId51"/>
    <p:sldId id="314" r:id="rId52"/>
    <p:sldId id="306" r:id="rId53"/>
    <p:sldId id="274" r:id="rId54"/>
    <p:sldId id="315" r:id="rId55"/>
    <p:sldId id="316" r:id="rId56"/>
    <p:sldId id="276" r:id="rId57"/>
    <p:sldId id="275" r:id="rId58"/>
    <p:sldId id="326" r:id="rId59"/>
    <p:sldId id="307"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0" d="100"/>
          <a:sy n="70" d="100"/>
        </p:scale>
        <p:origin x="-1386" y="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xmlns=""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xmlns=""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ln>
        </p:spPr>
      </p:sp>
      <p:sp>
        <p:nvSpPr>
          <p:cNvPr id="80899" name="Rectangle 2"/>
          <p:cNvSpPr>
            <a:spLocks noGrp="1" noChangeArrowheads="1"/>
          </p:cNvSpPr>
          <p:nvPr>
            <p:ph type="body" idx="1"/>
          </p:nvPr>
        </p:nvSpPr>
        <p:spPr>
          <a:xfrm>
            <a:off x="685800" y="4343400"/>
            <a:ext cx="5486400" cy="4114800"/>
          </a:xfrm>
          <a:noFill/>
          <a:ln/>
        </p:spPr>
        <p:txBody>
          <a:bodyPr wrap="none" anchor="ct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09/12/2020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09/12/2020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09/12/2020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09/12/2020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09/12/2020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09/12/2020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09/12/2020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09/12/2020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09/12/2020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pic>
        <p:nvPicPr>
          <p:cNvPr id="5"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09/12/2020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09/12/2020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09/12/2020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2" name="Picture 9" descr="封面2"/>
          <p:cNvPicPr>
            <a:picLocks noChangeAspect="1" noChangeArrowheads="1"/>
          </p:cNvPicPr>
          <p:nvPr userDrawn="1"/>
        </p:nvPicPr>
        <p:blipFill>
          <a:blip r:embed="rId14"/>
          <a:srcRect r="86245" b="82683"/>
          <a:stretch>
            <a:fillRect/>
          </a:stretch>
        </p:blipFill>
        <p:spPr bwMode="auto">
          <a:xfrm>
            <a:off x="7455897" y="212818"/>
            <a:ext cx="1257796" cy="1185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67929" y="361344"/>
            <a:ext cx="8153400" cy="1143000"/>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6000" b="1" dirty="0" smtClean="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rPr>
              <a:t>Software Engineering</a:t>
            </a:r>
            <a:endParaRPr lang="en-GB" altLang="zh-CN" sz="6000" b="1" dirty="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
        <p:nvSpPr>
          <p:cNvPr id="4103" name="Text Box 7"/>
          <p:cNvSpPr txBox="1">
            <a:spLocks noChangeArrowheads="1"/>
          </p:cNvSpPr>
          <p:nvPr/>
        </p:nvSpPr>
        <p:spPr bwMode="auto">
          <a:xfrm>
            <a:off x="267929" y="3188815"/>
            <a:ext cx="8582111" cy="3323987"/>
          </a:xfrm>
          <a:prstGeom prst="rect">
            <a:avLst/>
          </a:prstGeom>
          <a:noFill/>
          <a:ln w="9525">
            <a:noFill/>
            <a:miter lim="800000"/>
            <a:headEnd/>
            <a:tailEnd/>
          </a:ln>
          <a:effectLst/>
        </p:spPr>
        <p:txBody>
          <a:bodyPr wrap="square">
            <a:spAutoFit/>
          </a:bodyPr>
          <a:lstStyle/>
          <a:p>
            <a:pPr algn="ctr">
              <a:lnSpc>
                <a:spcPct val="150000"/>
              </a:lnSpc>
              <a:defRPr/>
            </a:pPr>
            <a:r>
              <a:rPr lang="en-US" altLang="zh-CN" sz="2800" b="1" dirty="0" err="1" smtClean="0">
                <a:effectLst>
                  <a:outerShdw blurRad="38100" dist="38100" dir="2700000" algn="tl">
                    <a:srgbClr val="C0C0C0"/>
                  </a:outerShdw>
                </a:effectLst>
                <a:latin typeface="Times New Roman" pitchFamily="18" charset="0"/>
                <a:ea typeface="楷体_GB2312" pitchFamily="49" charset="-122"/>
              </a:rPr>
              <a:t>Shunxiang</a:t>
            </a:r>
            <a:r>
              <a:rPr lang="en-US" altLang="zh-CN" sz="2800" b="1" dirty="0" smtClean="0">
                <a:effectLst>
                  <a:outerShdw blurRad="38100" dist="38100" dir="2700000" algn="tl">
                    <a:srgbClr val="C0C0C0"/>
                  </a:outerShdw>
                </a:effectLst>
                <a:latin typeface="Times New Roman" pitchFamily="18" charset="0"/>
                <a:ea typeface="楷体_GB2312" pitchFamily="49" charset="-122"/>
              </a:rPr>
              <a:t> Zhang</a:t>
            </a:r>
            <a:endParaRPr lang="zh-CN" altLang="en-US" sz="2800" b="1" dirty="0" smtClean="0">
              <a:effectLst>
                <a:outerShdw blurRad="38100" dist="38100" dir="2700000" algn="tl">
                  <a:srgbClr val="C0C0C0"/>
                </a:outerShdw>
              </a:effectLst>
              <a:latin typeface="Times New Roman" pitchFamily="18" charset="0"/>
              <a:ea typeface="楷体_GB2312" pitchFamily="49" charset="-122"/>
            </a:endParaRP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Anhui University of Science &amp; Technology</a:t>
            </a: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Computer Science and Engineering</a:t>
            </a:r>
            <a:endParaRPr lang="zh-CN" altLang="en-US" sz="2800" b="1" dirty="0">
              <a:solidFill>
                <a:srgbClr val="C00000"/>
              </a:solidFill>
              <a:effectLst>
                <a:outerShdw blurRad="38100" dist="38100" dir="2700000" algn="tl">
                  <a:srgbClr val="C0C0C0"/>
                </a:outerShdw>
              </a:effectLst>
              <a:latin typeface="Times New Roman" pitchFamily="18" charset="0"/>
              <a:ea typeface="华文行楷" pitchFamily="2" charset="-122"/>
            </a:endParaRP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Mobile </a:t>
            </a: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Phone</a:t>
            </a:r>
            <a:r>
              <a:rPr lang="zh-CN" altLang="en-US" sz="2800" b="1" dirty="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189-6377-7827</a:t>
            </a: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Email</a:t>
            </a:r>
            <a:r>
              <a:rPr lang="zh-CN" altLang="en-US"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sxzh666@gmail.com;sxzhang@aust.edu.cn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a:p>
            <a:pPr>
              <a:defRPr/>
            </a:pP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        </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p:txBody>
      </p:sp>
      <p:sp>
        <p:nvSpPr>
          <p:cNvPr id="6" name="Title 1"/>
          <p:cNvSpPr txBox="1">
            <a:spLocks/>
          </p:cNvSpPr>
          <p:nvPr/>
        </p:nvSpPr>
        <p:spPr>
          <a:xfrm>
            <a:off x="514349" y="2020524"/>
            <a:ext cx="8162926" cy="722671"/>
          </a:xfrm>
          <a:prstGeom prst="rect">
            <a:avLst/>
          </a:prstGeom>
        </p:spPr>
        <p:txBody>
          <a:bodyPr/>
          <a:lstStyle/>
          <a:p>
            <a:pPr lvl="0" fontAlgn="base">
              <a:spcBef>
                <a:spcPct val="0"/>
              </a:spcBef>
              <a:spcAft>
                <a:spcPct val="0"/>
              </a:spcAft>
              <a:defRPr/>
            </a:pPr>
            <a:r>
              <a:rPr lang="en-US" sz="4000" b="1" i="1" dirty="0" smtClean="0">
                <a:solidFill>
                  <a:srgbClr val="46424D"/>
                </a:solidFill>
                <a:latin typeface="Arial"/>
                <a:ea typeface="ＭＳ Ｐゴシック" charset="-128"/>
                <a:cs typeface="Arial"/>
              </a:rPr>
              <a:t>Chapter 6 – Architectural Design</a:t>
            </a:r>
            <a:endParaRPr kumimoji="0" lang="en-US" sz="3600" b="1" i="0" u="none" strike="noStrike" kern="1200" cap="none" spc="0" normalizeH="0" baseline="0" noProof="0" dirty="0" smtClean="0">
              <a:ln>
                <a:noFill/>
              </a:ln>
              <a:solidFill>
                <a:srgbClr val="46424D"/>
              </a:solidFill>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Use </a:t>
            </a:r>
            <a:r>
              <a:rPr lang="en-US" dirty="0" smtClean="0"/>
              <a:t>of architectural models</a:t>
            </a:r>
            <a:endParaRPr lang="en-US" dirty="0"/>
          </a:p>
        </p:txBody>
      </p:sp>
      <p:sp>
        <p:nvSpPr>
          <p:cNvPr id="3" name="Content Placeholder 2"/>
          <p:cNvSpPr>
            <a:spLocks noGrp="1"/>
          </p:cNvSpPr>
          <p:nvPr>
            <p:ph idx="1"/>
          </p:nvPr>
        </p:nvSpPr>
        <p:spPr/>
        <p:txBody>
          <a:bodyPr/>
          <a:lstStyle/>
          <a:p>
            <a:r>
              <a:rPr lang="en-US" dirty="0" smtClean="0"/>
              <a:t>As a way of </a:t>
            </a:r>
            <a:r>
              <a:rPr lang="en-US" dirty="0" smtClean="0">
                <a:solidFill>
                  <a:srgbClr val="FF0000"/>
                </a:solidFill>
              </a:rPr>
              <a:t>facilitating discussion </a:t>
            </a:r>
            <a:r>
              <a:rPr lang="en-US" dirty="0" smtClean="0"/>
              <a:t>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a:t>
            </a:r>
            <a:r>
              <a:rPr lang="en-US" dirty="0" smtClean="0">
                <a:solidFill>
                  <a:srgbClr val="0070C0"/>
                </a:solidFill>
              </a:rPr>
              <a:t>documenting an architecture </a:t>
            </a:r>
            <a:r>
              <a:rPr lang="en-US" dirty="0" smtClean="0"/>
              <a:t>that has been designed </a:t>
            </a:r>
          </a:p>
          <a:p>
            <a:pPr lvl="1"/>
            <a:r>
              <a:rPr lang="en-US" dirty="0" smtClean="0"/>
              <a:t>The aim here is to produce a complete system model that shows the </a:t>
            </a:r>
            <a:r>
              <a:rPr lang="en-US" dirty="0" smtClean="0">
                <a:solidFill>
                  <a:srgbClr val="FF0000"/>
                </a:solidFill>
              </a:rPr>
              <a:t>different components </a:t>
            </a:r>
            <a:r>
              <a:rPr lang="en-US" dirty="0" smtClean="0"/>
              <a:t>in a system, their </a:t>
            </a:r>
            <a:r>
              <a:rPr lang="en-US" dirty="0" smtClean="0">
                <a:solidFill>
                  <a:srgbClr val="FF0000"/>
                </a:solidFill>
              </a:rPr>
              <a:t>interfaces and their connections</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pPr/>
              <a:t>09/12/2020</a:t>
            </a:fld>
            <a:endParaRPr lang="en-US"/>
          </a:p>
        </p:txBody>
      </p:sp>
    </p:spTree>
    <p:extLst>
      <p:ext uri="{BB962C8B-B14F-4D97-AF65-F5344CB8AC3E}">
        <p14:creationId xmlns:p14="http://schemas.microsoft.com/office/powerpoint/2010/main" xmlns=""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solidFill>
                  <a:srgbClr val="FF0000"/>
                </a:solidFill>
              </a:rPr>
              <a:t>Architectural design decisions</a:t>
            </a:r>
          </a:p>
        </p:txBody>
      </p:sp>
      <p:sp>
        <p:nvSpPr>
          <p:cNvPr id="58371" name="Rectangle 3"/>
          <p:cNvSpPr>
            <a:spLocks noGrp="1" noChangeArrowheads="1"/>
          </p:cNvSpPr>
          <p:nvPr>
            <p:ph idx="1"/>
          </p:nvPr>
        </p:nvSpPr>
        <p:spPr/>
        <p:txBody>
          <a:bodyPr/>
          <a:lstStyle/>
          <a:p>
            <a:r>
              <a:rPr lang="en-US" dirty="0"/>
              <a:t>Architectural design is </a:t>
            </a:r>
            <a:r>
              <a:rPr lang="en-US" dirty="0">
                <a:solidFill>
                  <a:srgbClr val="FF0000"/>
                </a:solidFill>
              </a:rPr>
              <a:t>a </a:t>
            </a:r>
            <a:r>
              <a:rPr lang="en-US" b="1" dirty="0">
                <a:solidFill>
                  <a:srgbClr val="FF0000"/>
                </a:solidFill>
              </a:rPr>
              <a:t>creative</a:t>
            </a:r>
            <a:r>
              <a:rPr lang="en-US" dirty="0">
                <a:solidFill>
                  <a:srgbClr val="FF0000"/>
                </a:solidFill>
              </a:rPr>
              <a:t> process </a:t>
            </a:r>
            <a:r>
              <a:rPr lang="en-US" dirty="0"/>
              <a:t>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Architectural design decisions</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pPr/>
              <a:t>09/12/2020</a:t>
            </a:fld>
            <a:endParaRPr lang="en-US"/>
          </a:p>
        </p:txBody>
      </p:sp>
      <p:cxnSp>
        <p:nvCxnSpPr>
          <p:cNvPr id="8" name="直接连接符 7"/>
          <p:cNvCxnSpPr/>
          <p:nvPr/>
        </p:nvCxnSpPr>
        <p:spPr>
          <a:xfrm>
            <a:off x="301589" y="2339438"/>
            <a:ext cx="76719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a:off x="3515096" y="2256313"/>
            <a:ext cx="81939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750432" y="2149432"/>
            <a:ext cx="81939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a:off x="301589" y="4168239"/>
            <a:ext cx="81939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a:off x="6386945" y="4132614"/>
            <a:ext cx="81939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a:off x="401781" y="6127668"/>
            <a:ext cx="102325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a:off x="3924795" y="5735782"/>
            <a:ext cx="188223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a:off x="6707575" y="6187043"/>
            <a:ext cx="81939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67886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Architecture </a:t>
            </a:r>
            <a:r>
              <a:rPr lang="en-US" dirty="0">
                <a:solidFill>
                  <a:srgbClr val="FF0000"/>
                </a:solidFill>
              </a:rPr>
              <a:t>reuse</a:t>
            </a:r>
          </a:p>
        </p:txBody>
      </p:sp>
      <p:sp>
        <p:nvSpPr>
          <p:cNvPr id="60419" name="Rectangle 3"/>
          <p:cNvSpPr>
            <a:spLocks noGrp="1" noChangeArrowheads="1"/>
          </p:cNvSpPr>
          <p:nvPr>
            <p:ph idx="1"/>
          </p:nvPr>
        </p:nvSpPr>
        <p:spPr/>
        <p:txBody>
          <a:bodyPr/>
          <a:lstStyle/>
          <a:p>
            <a:r>
              <a:rPr lang="en-US" dirty="0"/>
              <a:t>Systems in the </a:t>
            </a:r>
            <a:r>
              <a:rPr lang="en-US" dirty="0">
                <a:solidFill>
                  <a:srgbClr val="FF0000"/>
                </a:solidFill>
              </a:rPr>
              <a:t>same domain </a:t>
            </a:r>
            <a:r>
              <a:rPr lang="en-US" dirty="0"/>
              <a:t>often have </a:t>
            </a:r>
            <a:r>
              <a:rPr lang="en-US" dirty="0">
                <a:solidFill>
                  <a:srgbClr val="FF0000"/>
                </a:solidFill>
              </a:rPr>
              <a:t>similar architectures</a:t>
            </a:r>
            <a:r>
              <a:rPr lang="en-US" dirty="0"/>
              <a:t> that reflect </a:t>
            </a:r>
            <a:r>
              <a:rPr lang="en-US" dirty="0">
                <a:solidFill>
                  <a:srgbClr val="FF0000"/>
                </a:solidFill>
              </a:rPr>
              <a:t>domain concepts</a:t>
            </a:r>
            <a:r>
              <a:rPr lang="en-US" dirty="0"/>
              <a:t>.</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t>
            </a:r>
            <a:r>
              <a:rPr lang="en-US" dirty="0" smtClean="0">
                <a:solidFill>
                  <a:srgbClr val="FF0000"/>
                </a:solidFill>
              </a:rPr>
              <a:t>architectural patterns </a:t>
            </a:r>
            <a:r>
              <a:rPr lang="en-US" dirty="0" smtClean="0"/>
              <a:t>or ‘styles’. </a:t>
            </a:r>
          </a:p>
          <a:p>
            <a:pPr lvl="1"/>
            <a:r>
              <a:rPr lang="en-US" dirty="0" smtClean="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a:t>
            </a:r>
            <a:r>
              <a:rPr lang="en-US" dirty="0">
                <a:solidFill>
                  <a:srgbClr val="FF0000"/>
                </a:solidFill>
              </a:rPr>
              <a:t>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solidFill>
                  <a:srgbClr val="FF0000"/>
                </a:solidFill>
              </a:rPr>
              <a:t>Performance</a:t>
            </a:r>
          </a:p>
          <a:p>
            <a:pPr lvl="1">
              <a:lnSpc>
                <a:spcPct val="90000"/>
              </a:lnSpc>
            </a:pPr>
            <a:r>
              <a:rPr lang="en-US" sz="2000" dirty="0" smtClean="0"/>
              <a:t>Localize </a:t>
            </a:r>
            <a:r>
              <a:rPr lang="en-US" sz="2000" dirty="0"/>
              <a:t>critical operations and </a:t>
            </a:r>
            <a:r>
              <a:rPr lang="en-US" sz="2000" dirty="0" smtClean="0"/>
              <a:t>minimize </a:t>
            </a:r>
            <a:r>
              <a:rPr lang="en-US" sz="2000" dirty="0"/>
              <a:t>communications. Use large rather than fine-grain components.</a:t>
            </a:r>
          </a:p>
          <a:p>
            <a:pPr>
              <a:lnSpc>
                <a:spcPct val="90000"/>
              </a:lnSpc>
            </a:pPr>
            <a:r>
              <a:rPr lang="en-US" sz="2400" dirty="0">
                <a:solidFill>
                  <a:srgbClr val="FF0000"/>
                </a:solidFill>
              </a:rPr>
              <a:t>Security</a:t>
            </a:r>
          </a:p>
          <a:p>
            <a:pPr lvl="1">
              <a:lnSpc>
                <a:spcPct val="90000"/>
              </a:lnSpc>
            </a:pPr>
            <a:r>
              <a:rPr lang="en-US" sz="2000" dirty="0"/>
              <a:t>Use a layered architecture with critical assets in the inner layers.</a:t>
            </a:r>
          </a:p>
          <a:p>
            <a:pPr>
              <a:lnSpc>
                <a:spcPct val="90000"/>
              </a:lnSpc>
            </a:pPr>
            <a:r>
              <a:rPr lang="en-US" sz="2400" dirty="0">
                <a:solidFill>
                  <a:srgbClr val="FF0000"/>
                </a:solidFill>
              </a:rPr>
              <a:t>Safety</a:t>
            </a:r>
          </a:p>
          <a:p>
            <a:pPr lvl="1">
              <a:lnSpc>
                <a:spcPct val="90000"/>
              </a:lnSpc>
            </a:pPr>
            <a:r>
              <a:rPr lang="en-US" sz="2000" dirty="0" smtClean="0"/>
              <a:t>Localize </a:t>
            </a:r>
            <a:r>
              <a:rPr lang="en-US" sz="2000" dirty="0"/>
              <a:t>safety-critical features in a small number of sub-systems.</a:t>
            </a:r>
          </a:p>
          <a:p>
            <a:pPr>
              <a:lnSpc>
                <a:spcPct val="90000"/>
              </a:lnSpc>
            </a:pPr>
            <a:r>
              <a:rPr lang="en-US" sz="2400" dirty="0">
                <a:solidFill>
                  <a:srgbClr val="FF0000"/>
                </a:solidFill>
              </a:rPr>
              <a:t>Availability</a:t>
            </a:r>
          </a:p>
          <a:p>
            <a:pPr lvl="1">
              <a:lnSpc>
                <a:spcPct val="90000"/>
              </a:lnSpc>
            </a:pPr>
            <a:r>
              <a:rPr lang="en-US" sz="2000" dirty="0"/>
              <a:t>Include redundant components and mechanisms for fault tolerance.</a:t>
            </a:r>
          </a:p>
          <a:p>
            <a:pPr>
              <a:lnSpc>
                <a:spcPct val="90000"/>
              </a:lnSpc>
            </a:pPr>
            <a:r>
              <a:rPr lang="en-US" sz="2400" dirty="0">
                <a:solidFill>
                  <a:srgbClr val="FF0000"/>
                </a:solidFill>
              </a:rPr>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pPr/>
              <a:t>09/12/2020</a:t>
            </a:fld>
            <a:endParaRPr lang="en-US"/>
          </a:p>
        </p:txBody>
      </p:sp>
    </p:spTree>
    <p:extLst>
      <p:ext uri="{BB962C8B-B14F-4D97-AF65-F5344CB8AC3E}">
        <p14:creationId xmlns:p14="http://schemas.microsoft.com/office/powerpoint/2010/main" xmlns="" val="405091268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Architectural views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What views </a:t>
            </a:r>
            <a:r>
              <a:rPr lang="en-US" dirty="0" smtClean="0"/>
              <a:t>or perspectives are useful when designing and documenting a system’s architecture?</a:t>
            </a:r>
            <a:endParaRPr lang="en-GB" dirty="0" smtClean="0"/>
          </a:p>
          <a:p>
            <a:r>
              <a:rPr lang="en-US" dirty="0" smtClean="0">
                <a:solidFill>
                  <a:srgbClr val="FF0000"/>
                </a:solidFill>
              </a:rPr>
              <a:t>What notations </a:t>
            </a:r>
            <a:r>
              <a:rPr lang="en-US" dirty="0" smtClean="0"/>
              <a:t>should be used for describing architectural models?</a:t>
            </a:r>
          </a:p>
          <a:p>
            <a:r>
              <a:rPr lang="en-US" dirty="0" smtClean="0"/>
              <a:t>Each architectural model only shows </a:t>
            </a:r>
            <a:r>
              <a:rPr lang="en-US" dirty="0" smtClean="0">
                <a:solidFill>
                  <a:srgbClr val="FF0000"/>
                </a:solidFill>
              </a:rPr>
              <a:t>one view </a:t>
            </a:r>
            <a:r>
              <a:rPr lang="en-US" dirty="0" smtClean="0"/>
              <a:t>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pPr/>
              <a:t>09/12/2020</a:t>
            </a:fld>
            <a:endParaRPr lang="en-US"/>
          </a:p>
        </p:txBody>
      </p:sp>
    </p:spTree>
    <p:extLst>
      <p:ext uri="{BB962C8B-B14F-4D97-AF65-F5344CB8AC3E}">
        <p14:creationId xmlns:p14="http://schemas.microsoft.com/office/powerpoint/2010/main" xmlns="" val="34483382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4 + 1 view model </a:t>
            </a:r>
            <a:r>
              <a:rPr lang="en-US" dirty="0" smtClean="0"/>
              <a:t>of software architecture</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logical view</a:t>
            </a:r>
            <a:r>
              <a:rPr lang="en-US" dirty="0" smtClean="0"/>
              <a:t>, which shows the key abstractions in the system as objects or object classes. </a:t>
            </a:r>
            <a:endParaRPr lang="en-GB" dirty="0" smtClean="0"/>
          </a:p>
          <a:p>
            <a:r>
              <a:rPr lang="en-US" dirty="0" smtClean="0"/>
              <a:t>A </a:t>
            </a:r>
            <a:r>
              <a:rPr lang="en-US" dirty="0" smtClean="0">
                <a:solidFill>
                  <a:srgbClr val="FF0000"/>
                </a:solidFill>
              </a:rPr>
              <a:t>process view</a:t>
            </a:r>
            <a:r>
              <a:rPr lang="en-US" dirty="0" smtClean="0"/>
              <a:t>, which shows how, at run-time, the system is composed of interacting processes. </a:t>
            </a:r>
            <a:endParaRPr lang="en-GB" dirty="0" smtClean="0"/>
          </a:p>
          <a:p>
            <a:r>
              <a:rPr lang="en-US" dirty="0" smtClean="0"/>
              <a:t>A </a:t>
            </a:r>
            <a:r>
              <a:rPr lang="en-US" dirty="0" smtClean="0">
                <a:solidFill>
                  <a:srgbClr val="FF0000"/>
                </a:solidFill>
              </a:rPr>
              <a:t>development view</a:t>
            </a:r>
            <a:r>
              <a:rPr lang="en-US" dirty="0" smtClean="0"/>
              <a:t>, which shows how the software is decomposed for development.</a:t>
            </a:r>
            <a:endParaRPr lang="en-GB" dirty="0" smtClean="0"/>
          </a:p>
          <a:p>
            <a:r>
              <a:rPr lang="en-US" dirty="0" smtClean="0"/>
              <a:t>A </a:t>
            </a:r>
            <a:r>
              <a:rPr lang="en-US" dirty="0" smtClean="0">
                <a:solidFill>
                  <a:srgbClr val="FF0000"/>
                </a:solidFill>
              </a:rPr>
              <a:t>physical view</a:t>
            </a:r>
            <a:r>
              <a:rPr lang="en-US" dirty="0" smtClean="0"/>
              <a:t>, which shows the system hardware and how software components are distributed across the processors in the system.</a:t>
            </a:r>
          </a:p>
          <a:p>
            <a:r>
              <a:rPr lang="en-US" dirty="0" smtClean="0"/>
              <a:t>Related using </a:t>
            </a:r>
            <a:r>
              <a:rPr lang="en-US" dirty="0" smtClean="0">
                <a:solidFill>
                  <a:srgbClr val="FF0000"/>
                </a:solidFill>
              </a:rPr>
              <a:t>use cases or scenarios </a:t>
            </a:r>
            <a:r>
              <a:rPr lang="en-US" dirty="0" smtClean="0"/>
              <a:t>(+1)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a:xfrm>
            <a:off x="1805049" y="2098963"/>
            <a:ext cx="6252358" cy="3339935"/>
          </a:xfrm>
        </p:spPr>
        <p:txBody>
          <a:bodyPr/>
          <a:lstStyle/>
          <a:p>
            <a:r>
              <a:rPr lang="en-US" dirty="0" smtClean="0">
                <a:solidFill>
                  <a:srgbClr val="FF0000"/>
                </a:solidFill>
              </a:rPr>
              <a:t>Architectural design decisions</a:t>
            </a:r>
            <a:endParaRPr lang="en-GB" dirty="0" smtClean="0">
              <a:solidFill>
                <a:srgbClr val="FF0000"/>
              </a:solidFill>
            </a:endParaRPr>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a:t>
            </a:r>
            <a:endParaRPr lang="en-US" dirty="0"/>
          </a:p>
        </p:txBody>
      </p:sp>
      <p:sp>
        <p:nvSpPr>
          <p:cNvPr id="3" name="Content Placeholder 2"/>
          <p:cNvSpPr>
            <a:spLocks noGrp="1"/>
          </p:cNvSpPr>
          <p:nvPr>
            <p:ph idx="1"/>
          </p:nvPr>
        </p:nvSpPr>
        <p:spPr/>
        <p:txBody>
          <a:bodyPr/>
          <a:lstStyle/>
          <a:p>
            <a:r>
              <a:rPr lang="en-US" dirty="0" smtClean="0"/>
              <a:t>Some people argue that the </a:t>
            </a:r>
            <a:r>
              <a:rPr lang="en-US" dirty="0" smtClean="0">
                <a:solidFill>
                  <a:srgbClr val="FF0000"/>
                </a:solidFill>
              </a:rPr>
              <a:t>Unified Modeling Language </a:t>
            </a:r>
            <a:r>
              <a:rPr lang="en-US" dirty="0" smtClean="0"/>
              <a:t>(UML) is </a:t>
            </a:r>
            <a:r>
              <a:rPr lang="en-US" dirty="0" smtClean="0">
                <a:solidFill>
                  <a:srgbClr val="FF0000"/>
                </a:solidFill>
              </a:rPr>
              <a:t>an appropriate notation </a:t>
            </a:r>
            <a:r>
              <a:rPr lang="en-US" dirty="0" smtClean="0"/>
              <a:t>for describing and documenting system architectures</a:t>
            </a:r>
          </a:p>
          <a:p>
            <a:r>
              <a:rPr lang="en-US" u="sng" dirty="0" smtClean="0"/>
              <a:t>I disagree with </a:t>
            </a:r>
            <a:r>
              <a:rPr lang="en-US" dirty="0" smtClean="0"/>
              <a:t>this as I do not think that the UML includes abstractions appropriate for </a:t>
            </a:r>
            <a:r>
              <a:rPr lang="en-US" dirty="0" smtClean="0">
                <a:solidFill>
                  <a:srgbClr val="FF0000"/>
                </a:solidFill>
              </a:rPr>
              <a:t>high-level system description</a:t>
            </a:r>
            <a:r>
              <a:rPr lang="en-US" dirty="0" smtClean="0"/>
              <a:t>.</a:t>
            </a:r>
          </a:p>
          <a:p>
            <a:r>
              <a:rPr lang="en-US" dirty="0" smtClean="0">
                <a:solidFill>
                  <a:srgbClr val="FF0000"/>
                </a:solidFill>
              </a:rPr>
              <a:t>Architectural description languages </a:t>
            </a:r>
            <a:r>
              <a:rPr lang="en-US" dirty="0" smtClean="0"/>
              <a:t>(ADLs)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pPr/>
              <a:t>09/12/2020</a:t>
            </a:fld>
            <a:endParaRPr lang="en-US"/>
          </a:p>
        </p:txBody>
      </p:sp>
    </p:spTree>
    <p:extLst>
      <p:ext uri="{BB962C8B-B14F-4D97-AF65-F5344CB8AC3E}">
        <p14:creationId xmlns:p14="http://schemas.microsoft.com/office/powerpoint/2010/main" xmlns="" val="24118470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patterns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pPr/>
              <a:t>09/12/2020</a:t>
            </a:fld>
            <a:endParaRPr lang="en-US"/>
          </a:p>
        </p:txBody>
      </p:sp>
    </p:spTree>
    <p:extLst>
      <p:ext uri="{BB962C8B-B14F-4D97-AF65-F5344CB8AC3E}">
        <p14:creationId xmlns:p14="http://schemas.microsoft.com/office/powerpoint/2010/main" xmlns="" val="243712142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t>
            </a:r>
            <a:r>
              <a:rPr lang="en-US" dirty="0" smtClean="0">
                <a:solidFill>
                  <a:srgbClr val="FF0000"/>
                </a:solidFill>
              </a:rPr>
              <a:t>a means of </a:t>
            </a:r>
            <a:r>
              <a:rPr lang="en-US" dirty="0" smtClean="0"/>
              <a:t>representing, sharing and reusing knowledge.</a:t>
            </a:r>
          </a:p>
          <a:p>
            <a:r>
              <a:rPr lang="en-US" dirty="0" smtClean="0"/>
              <a:t>An architectural pattern is a stylized description </a:t>
            </a:r>
            <a:r>
              <a:rPr lang="en-US" dirty="0" smtClean="0">
                <a:solidFill>
                  <a:srgbClr val="FF0000"/>
                </a:solidFill>
              </a:rPr>
              <a:t>of good design practice</a:t>
            </a:r>
            <a:r>
              <a:rPr lang="en-US" dirty="0" smtClean="0"/>
              <a:t>, which has been tried and tested in different environments.</a:t>
            </a:r>
          </a:p>
          <a:p>
            <a:r>
              <a:rPr lang="en-US" dirty="0" smtClean="0">
                <a:solidFill>
                  <a:srgbClr val="FF0000"/>
                </a:solidFill>
              </a:rPr>
              <a:t>Patterns should include </a:t>
            </a:r>
            <a:r>
              <a:rPr lang="en-US" dirty="0" smtClean="0"/>
              <a:t>information about when they are and when they are not useful.</a:t>
            </a:r>
          </a:p>
          <a:p>
            <a:r>
              <a:rPr lang="en-US" dirty="0" smtClean="0"/>
              <a:t>Patterns may be represented using </a:t>
            </a:r>
            <a:r>
              <a:rPr lang="en-US" dirty="0" smtClean="0">
                <a:solidFill>
                  <a:srgbClr val="FF0000"/>
                </a:solidFill>
              </a:rPr>
              <a:t>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Model-View-Controller</a:t>
            </a:r>
            <a:r>
              <a:rPr lang="en-US" dirty="0" smtClean="0"/>
              <a:t>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a:t>
                      </a:r>
                      <a:r>
                        <a:rPr lang="en-GB" sz="1400" dirty="0">
                          <a:solidFill>
                            <a:srgbClr val="FF0000"/>
                          </a:solidFill>
                          <a:latin typeface="Helvetica"/>
                          <a:ea typeface="Times New Roman"/>
                          <a:cs typeface="Helvetica"/>
                        </a:rPr>
                        <a:t>presentation and interaction </a:t>
                      </a:r>
                      <a:r>
                        <a:rPr lang="en-GB" sz="1400" dirty="0">
                          <a:solidFill>
                            <a:srgbClr val="000000"/>
                          </a:solidFill>
                          <a:latin typeface="Helvetica"/>
                          <a:ea typeface="Times New Roman"/>
                          <a:cs typeface="Helvetica"/>
                        </a:rPr>
                        <a:t>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dirty="0">
                          <a:solidFill>
                            <a:srgbClr val="FF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dirty="0">
                          <a:solidFill>
                            <a:srgbClr val="FF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dirty="0"/>
              <a:t>Used to </a:t>
            </a:r>
            <a:r>
              <a:rPr lang="en-GB" sz="2400" dirty="0">
                <a:solidFill>
                  <a:srgbClr val="FF0000"/>
                </a:solidFill>
              </a:rPr>
              <a:t>model the interfacing </a:t>
            </a:r>
            <a:r>
              <a:rPr lang="en-GB" sz="2400" dirty="0"/>
              <a:t>of sub-systems.</a:t>
            </a:r>
          </a:p>
          <a:p>
            <a:r>
              <a:rPr lang="en-GB" sz="2400" dirty="0"/>
              <a:t>Organises the system into </a:t>
            </a:r>
            <a:r>
              <a:rPr lang="en-GB" sz="2400" dirty="0">
                <a:solidFill>
                  <a:srgbClr val="FF0000"/>
                </a:solidFill>
              </a:rPr>
              <a:t>a set of layers </a:t>
            </a:r>
            <a:r>
              <a:rPr lang="en-GB" sz="2400" dirty="0"/>
              <a:t>(or abstract machines) each of which provide a set of services.</a:t>
            </a:r>
          </a:p>
          <a:p>
            <a:r>
              <a:rPr lang="en-GB" sz="2400" dirty="0"/>
              <a:t>Supports </a:t>
            </a:r>
            <a:r>
              <a:rPr lang="en-GB" sz="2400" dirty="0">
                <a:solidFill>
                  <a:srgbClr val="FF0000"/>
                </a:solidFill>
              </a:rPr>
              <a:t>the incremental development </a:t>
            </a:r>
            <a:r>
              <a:rPr lang="en-GB" sz="2400" dirty="0"/>
              <a:t>of sub-systems in different layers. When a layer interface changes, only </a:t>
            </a:r>
            <a:r>
              <a:rPr lang="en-GB" sz="2400" dirty="0">
                <a:solidFill>
                  <a:srgbClr val="FF0000"/>
                </a:solidFill>
              </a:rPr>
              <a:t>the adjacent</a:t>
            </a:r>
            <a:r>
              <a:rPr lang="en-GB" sz="2400" dirty="0"/>
              <a:t> layer is affected.</a:t>
            </a:r>
          </a:p>
          <a:p>
            <a:r>
              <a:rPr lang="en-GB" sz="2400" dirty="0"/>
              <a:t>However, often artificial to structure systems in this way.</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pPr/>
              <a:t>09/12/2020</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FF0000"/>
                          </a:solidFill>
                          <a:latin typeface="Helvetica"/>
                          <a:ea typeface="Times New Roman"/>
                          <a:cs typeface="Helvetica"/>
                        </a:rPr>
                        <a:t>Organizes the system into layers </a:t>
                      </a:r>
                      <a:r>
                        <a:rPr lang="en-GB" sz="1400" dirty="0">
                          <a:solidFill>
                            <a:srgbClr val="000000"/>
                          </a:solidFill>
                          <a:latin typeface="Helvetica"/>
                          <a:ea typeface="Times New Roman"/>
                          <a:cs typeface="Helvetica"/>
                        </a:rPr>
                        <a:t>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FF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a:t>
                      </a:r>
                      <a:r>
                        <a:rPr lang="en-GB" sz="1400" dirty="0">
                          <a:solidFill>
                            <a:srgbClr val="FF0000"/>
                          </a:solidFill>
                          <a:latin typeface="Helvetica"/>
                          <a:ea typeface="Times New Roman"/>
                          <a:cs typeface="Helvetica"/>
                        </a:rPr>
                        <a:t>replacement of entire layers </a:t>
                      </a:r>
                      <a:r>
                        <a:rPr lang="en-GB" sz="1400" dirty="0">
                          <a:solidFill>
                            <a:srgbClr val="000000"/>
                          </a:solidFill>
                          <a:latin typeface="Helvetica"/>
                          <a:ea typeface="Times New Roman"/>
                          <a:cs typeface="Helvetica"/>
                        </a:rPr>
                        <a:t>so long as the interface is maintained. Redundant facilities (e.g., authentication) can be provided in each layer to increase the </a:t>
                      </a:r>
                      <a:r>
                        <a:rPr lang="en-GB" sz="1400" dirty="0">
                          <a:solidFill>
                            <a:srgbClr val="FF0000"/>
                          </a:solidFill>
                          <a:latin typeface="Helvetica"/>
                          <a:ea typeface="Times New Roman"/>
                          <a:cs typeface="Helvetica"/>
                        </a:rPr>
                        <a:t>dependability of the system</a:t>
                      </a:r>
                      <a:r>
                        <a:rPr lang="en-GB" sz="1400" dirty="0">
                          <a:solidFill>
                            <a:srgbClr val="000000"/>
                          </a:solidFill>
                          <a:latin typeface="Helvetica"/>
                          <a:ea typeface="Times New Roman"/>
                          <a:cs typeface="Helvetica"/>
                        </a:rPr>
                        <a:t>.</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FF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t>
                      </a:r>
                      <a:r>
                        <a:rPr lang="en-GB" sz="1400" dirty="0">
                          <a:solidFill>
                            <a:srgbClr val="FF0000"/>
                          </a:solidFill>
                          <a:latin typeface="Helvetica"/>
                          <a:ea typeface="Times New Roman"/>
                          <a:cs typeface="Helvetica"/>
                        </a:rPr>
                        <a:t>a clean separation</a:t>
                      </a:r>
                      <a:r>
                        <a:rPr lang="en-GB" sz="1400" dirty="0">
                          <a:solidFill>
                            <a:srgbClr val="000000"/>
                          </a:solidFill>
                          <a:latin typeface="Helvetica"/>
                          <a:ea typeface="Times New Roman"/>
                          <a:cs typeface="Helvetica"/>
                        </a:rPr>
                        <a:t> between layers is often difficult and </a:t>
                      </a:r>
                      <a:r>
                        <a:rPr lang="en-GB" sz="1400" dirty="0">
                          <a:solidFill>
                            <a:srgbClr val="FF0000"/>
                          </a:solidFill>
                          <a:latin typeface="Helvetica"/>
                          <a:ea typeface="Times New Roman"/>
                          <a:cs typeface="Helvetica"/>
                        </a:rPr>
                        <a:t>a high-level </a:t>
                      </a:r>
                      <a:r>
                        <a:rPr lang="en-GB" sz="1400" dirty="0" smtClean="0">
                          <a:solidFill>
                            <a:srgbClr val="FF0000"/>
                          </a:solidFill>
                          <a:latin typeface="Helvetica"/>
                          <a:ea typeface="Times New Roman"/>
                          <a:cs typeface="Helvetica"/>
                        </a:rPr>
                        <a:t>layer </a:t>
                      </a:r>
                      <a:r>
                        <a:rPr lang="en-GB" sz="1400" dirty="0">
                          <a:solidFill>
                            <a:srgbClr val="FF0000"/>
                          </a:solidFill>
                          <a:latin typeface="Helvetica"/>
                          <a:ea typeface="Times New Roman"/>
                          <a:cs typeface="Helvetica"/>
                        </a:rPr>
                        <a:t>may have to interact directly with lower-level layers </a:t>
                      </a:r>
                      <a:r>
                        <a:rPr lang="en-GB" sz="1400" dirty="0">
                          <a:solidFill>
                            <a:srgbClr val="000000"/>
                          </a:solidFill>
                          <a:latin typeface="Helvetica"/>
                          <a:ea typeface="Times New Roman"/>
                          <a:cs typeface="Helvetica"/>
                        </a:rPr>
                        <a:t>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t>
            </a:r>
            <a:r>
              <a:rPr lang="en-US" dirty="0" smtClean="0">
                <a:solidFill>
                  <a:srgbClr val="FF0000"/>
                </a:solidFill>
              </a:rPr>
              <a:t>the iLearn system</a:t>
            </a:r>
            <a:r>
              <a:rPr lang="en-GB" dirty="0" smtClean="0">
                <a:solidFill>
                  <a:srgbClr val="FF0000"/>
                </a:solidFill>
              </a:rPr>
              <a:t> </a:t>
            </a:r>
            <a:endParaRPr lang="en-US" dirty="0">
              <a:solidFill>
                <a:srgbClr val="FF0000"/>
              </a:solidFill>
            </a:endParaRPr>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smtClean="0">
                <a:solidFill>
                  <a:srgbClr val="FF0000"/>
                </a:solidFill>
              </a:rPr>
              <a:t>Architectural design</a:t>
            </a:r>
            <a:endParaRPr lang="en-GB" dirty="0">
              <a:solidFill>
                <a:srgbClr val="FF0000"/>
              </a:solidFill>
            </a:endParaRP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a:t>
            </a:r>
            <a:r>
              <a:rPr lang="en-US" dirty="0">
                <a:solidFill>
                  <a:srgbClr val="FF0000"/>
                </a:solidFill>
              </a:rPr>
              <a:t>be organized and designing </a:t>
            </a:r>
            <a:r>
              <a:rPr lang="en-US" dirty="0"/>
              <a:t>the overall structure of that </a:t>
            </a:r>
            <a:r>
              <a:rPr lang="en-US" dirty="0" smtClean="0"/>
              <a:t>system.</a:t>
            </a:r>
          </a:p>
          <a:p>
            <a:r>
              <a:rPr lang="en-US" dirty="0" smtClean="0"/>
              <a:t>Architectural </a:t>
            </a:r>
            <a:r>
              <a:rPr lang="en-US" dirty="0"/>
              <a:t>design is </a:t>
            </a:r>
            <a:r>
              <a:rPr lang="en-US" dirty="0" smtClean="0">
                <a:solidFill>
                  <a:srgbClr val="FF0000"/>
                </a:solidFill>
              </a:rPr>
              <a:t>the </a:t>
            </a:r>
            <a:r>
              <a:rPr lang="en-US" dirty="0">
                <a:solidFill>
                  <a:srgbClr val="FF0000"/>
                </a:solidFill>
              </a:rPr>
              <a:t>critical link </a:t>
            </a:r>
            <a:r>
              <a:rPr lang="en-US" dirty="0">
                <a:solidFill>
                  <a:srgbClr val="0070C0"/>
                </a:solidFill>
              </a:rPr>
              <a:t>between design and requirements engineering</a:t>
            </a:r>
            <a:r>
              <a:rPr lang="en-US" dirty="0"/>
              <a:t>, as it identifies the main structural components in a system and the relationships between them. </a:t>
            </a:r>
            <a:endParaRPr lang="en-US" dirty="0" smtClean="0"/>
          </a:p>
          <a:p>
            <a:r>
              <a:rPr lang="en-US" dirty="0" smtClean="0"/>
              <a:t>The </a:t>
            </a:r>
            <a:r>
              <a:rPr lang="en-US" dirty="0">
                <a:solidFill>
                  <a:srgbClr val="FF0000"/>
                </a:solidFill>
              </a:rPr>
              <a:t>output </a:t>
            </a:r>
            <a:r>
              <a:rPr lang="en-US" dirty="0"/>
              <a:t>of the architectural design process is </a:t>
            </a:r>
            <a:r>
              <a:rPr lang="en-US" dirty="0">
                <a:solidFill>
                  <a:srgbClr val="FF0000"/>
                </a:solidFill>
              </a:rPr>
              <a:t>an architectural model</a:t>
            </a:r>
            <a:r>
              <a:rPr lang="en-US" dirty="0"/>
              <a:t> that describes how the system is organized as </a:t>
            </a:r>
            <a:r>
              <a:rPr lang="en-US" dirty="0">
                <a:solidFill>
                  <a:srgbClr val="0070C0"/>
                </a:solidFill>
              </a:rPr>
              <a:t>a set of communicating components</a:t>
            </a:r>
            <a:r>
              <a:rPr lang="en-US" dirty="0"/>
              <a:t>. </a:t>
            </a:r>
            <a:endParaRPr lang="en-GB" dirty="0"/>
          </a:p>
          <a:p>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a:t>
            </a:r>
            <a:r>
              <a:rPr lang="en-GB" dirty="0">
                <a:solidFill>
                  <a:srgbClr val="FF0000"/>
                </a:solidFill>
              </a:rPr>
              <a:t>exchange data</a:t>
            </a:r>
            <a:r>
              <a:rPr lang="en-GB" dirty="0"/>
              <a:t>. This may be done in two ways:</a:t>
            </a:r>
          </a:p>
          <a:p>
            <a:pPr lvl="1">
              <a:lnSpc>
                <a:spcPct val="90000"/>
              </a:lnSpc>
            </a:pPr>
            <a:r>
              <a:rPr lang="en-GB" dirty="0">
                <a:solidFill>
                  <a:srgbClr val="FF0000"/>
                </a:solidFill>
              </a:rPr>
              <a:t>Shared data </a:t>
            </a:r>
            <a:r>
              <a:rPr lang="en-GB" dirty="0"/>
              <a:t>is held in </a:t>
            </a:r>
            <a:r>
              <a:rPr lang="en-GB" dirty="0">
                <a:solidFill>
                  <a:srgbClr val="FF0000"/>
                </a:solidFill>
              </a:rPr>
              <a:t>a central database or repository </a:t>
            </a:r>
            <a:r>
              <a:rPr lang="en-GB" dirty="0"/>
              <a:t>and may be accessed by all sub-systems;</a:t>
            </a:r>
          </a:p>
          <a:p>
            <a:pPr lvl="1">
              <a:lnSpc>
                <a:spcPct val="90000"/>
              </a:lnSpc>
            </a:pPr>
            <a:r>
              <a:rPr lang="en-GB" dirty="0"/>
              <a:t>Each sub-system maintains </a:t>
            </a:r>
            <a:r>
              <a:rPr lang="en-GB" dirty="0">
                <a:solidFill>
                  <a:srgbClr val="FF0000"/>
                </a:solidFill>
              </a:rPr>
              <a:t>its own database </a:t>
            </a:r>
            <a:r>
              <a:rPr lang="en-GB" dirty="0"/>
              <a:t>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pPr/>
              <a:t>09/12/2020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FF0000"/>
                          </a:solidFill>
                          <a:latin typeface="Helvetica"/>
                          <a:ea typeface="Times New Roman"/>
                          <a:cs typeface="Helvetica"/>
                        </a:rPr>
                        <a:t>Advantages</a:t>
                      </a:r>
                      <a:endParaRPr lang="en-GB" sz="1400" dirty="0">
                        <a:solidFill>
                          <a:srgbClr val="FF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FF0000"/>
                          </a:solidFill>
                          <a:latin typeface="Helvetica"/>
                          <a:ea typeface="Times New Roman"/>
                          <a:cs typeface="Helvetica"/>
                        </a:rPr>
                        <a:t>Disadvantages</a:t>
                      </a:r>
                      <a:endParaRPr lang="en-GB" sz="1400" dirty="0">
                        <a:solidFill>
                          <a:srgbClr val="FF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repository architecture </a:t>
            </a:r>
            <a:r>
              <a:rPr lang="en-US" dirty="0" smtClean="0"/>
              <a:t>for an IDE</a:t>
            </a:r>
            <a:r>
              <a:rPr lang="en-GB" dirty="0" smtClean="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solidFill>
                  <a:srgbClr val="FF0000"/>
                </a:solidFill>
              </a:rPr>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a:t>
            </a:r>
            <a:r>
              <a:rPr lang="en-GB" dirty="0" smtClean="0">
                <a:solidFill>
                  <a:srgbClr val="FF0000"/>
                </a:solidFill>
              </a:rPr>
              <a:t>implemented on a single computer</a:t>
            </a:r>
            <a:r>
              <a:rPr lang="en-GB" dirty="0" smtClean="0"/>
              <a:t>.</a:t>
            </a:r>
          </a:p>
          <a:p>
            <a:pPr>
              <a:lnSpc>
                <a:spcPct val="90000"/>
              </a:lnSpc>
            </a:pPr>
            <a:r>
              <a:rPr lang="en-GB" dirty="0">
                <a:solidFill>
                  <a:srgbClr val="FF0000"/>
                </a:solidFill>
              </a:rPr>
              <a:t>Set of stand-alone servers </a:t>
            </a:r>
            <a:r>
              <a:rPr lang="en-GB" dirty="0"/>
              <a:t>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pPr/>
              <a:t>09/12/2020</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t>
                      </a:r>
                      <a:r>
                        <a:rPr lang="en-GB" sz="1400" dirty="0">
                          <a:solidFill>
                            <a:srgbClr val="FF0000"/>
                          </a:solidFill>
                          <a:latin typeface="Helvetica"/>
                          <a:ea typeface="Times New Roman"/>
                          <a:cs typeface="Helvetica"/>
                        </a:rPr>
                        <a:t>a shared database </a:t>
                      </a:r>
                      <a:r>
                        <a:rPr lang="en-GB" sz="1400" dirty="0">
                          <a:solidFill>
                            <a:srgbClr val="000000"/>
                          </a:solidFill>
                          <a:latin typeface="Helvetica"/>
                          <a:ea typeface="Times New Roman"/>
                          <a:cs typeface="Helvetica"/>
                        </a:rPr>
                        <a:t>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FF0000"/>
                          </a:solidFill>
                          <a:latin typeface="Helvetica"/>
                          <a:ea typeface="Times New Roman"/>
                          <a:cs typeface="Helvetica"/>
                        </a:rPr>
                        <a:t>Advantages</a:t>
                      </a:r>
                      <a:endParaRPr lang="en-GB" sz="1400" dirty="0">
                        <a:solidFill>
                          <a:srgbClr val="FF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FF0000"/>
                          </a:solidFill>
                          <a:latin typeface="Helvetica"/>
                          <a:ea typeface="Times New Roman"/>
                          <a:cs typeface="Helvetica"/>
                        </a:rPr>
                        <a:t>Disadvantages</a:t>
                      </a:r>
                      <a:endParaRPr lang="en-GB" sz="1400" dirty="0">
                        <a:solidFill>
                          <a:srgbClr val="FF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a:t>
                      </a:r>
                      <a:r>
                        <a:rPr lang="en-GB" sz="1400" dirty="0">
                          <a:solidFill>
                            <a:srgbClr val="FF0000"/>
                          </a:solidFill>
                          <a:latin typeface="Helvetica"/>
                          <a:ea typeface="Times New Roman"/>
                          <a:cs typeface="Helvetica"/>
                        </a:rPr>
                        <a:t>service attacks or server failure</a:t>
                      </a:r>
                      <a:r>
                        <a:rPr lang="en-GB" sz="1400" dirty="0">
                          <a:solidFill>
                            <a:srgbClr val="000000"/>
                          </a:solidFill>
                          <a:latin typeface="Helvetica"/>
                          <a:ea typeface="Times New Roman"/>
                          <a:cs typeface="Helvetica"/>
                        </a:rPr>
                        <a:t>.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solidFill>
                  <a:srgbClr val="FF0000"/>
                </a:solidFill>
              </a:rPr>
              <a:t>Pipe and filter </a:t>
            </a:r>
            <a:r>
              <a:rPr lang="en-GB" dirty="0" smtClean="0"/>
              <a:t>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dirty="0"/>
              <a:t>Functional transformations process their inputs to produce outputs.</a:t>
            </a:r>
          </a:p>
          <a:p>
            <a:pPr>
              <a:lnSpc>
                <a:spcPct val="90000"/>
              </a:lnSpc>
            </a:pPr>
            <a:r>
              <a:rPr lang="en-GB" dirty="0"/>
              <a:t>May be referred to as a pipe and filter model (as in UNIX shell).</a:t>
            </a:r>
          </a:p>
          <a:p>
            <a:pPr>
              <a:lnSpc>
                <a:spcPct val="90000"/>
              </a:lnSpc>
            </a:pPr>
            <a:r>
              <a:rPr lang="en-GB" dirty="0"/>
              <a:t>Variants of this approach are very common. When transformations are sequential, this is a batch sequential model which is extensively used in data processing systems.</a:t>
            </a:r>
          </a:p>
          <a:p>
            <a:pPr>
              <a:lnSpc>
                <a:spcPct val="90000"/>
              </a:lnSpc>
            </a:pPr>
            <a:r>
              <a:rPr lang="en-GB" dirty="0">
                <a:solidFill>
                  <a:srgbClr val="FF0000"/>
                </a:solidFill>
              </a:rPr>
              <a:t>Not really suitable for </a:t>
            </a:r>
            <a:r>
              <a:rPr lang="en-GB" dirty="0"/>
              <a:t>interactive systems.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pPr/>
              <a:t>09/12/2020</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processing of the data in a system is organized so that each processing component (filter) is </a:t>
                      </a:r>
                      <a:r>
                        <a:rPr lang="en-GB" sz="1400" dirty="0">
                          <a:solidFill>
                            <a:srgbClr val="FF0000"/>
                          </a:solidFill>
                          <a:latin typeface="Helvetica"/>
                          <a:ea typeface="Times New Roman"/>
                          <a:cs typeface="Helvetica"/>
                        </a:rPr>
                        <a:t>discrete and carries out one type of data transformation</a:t>
                      </a:r>
                      <a:r>
                        <a:rPr lang="en-GB" sz="1400" dirty="0">
                          <a:solidFill>
                            <a:srgbClr val="000000"/>
                          </a:solidFill>
                          <a:latin typeface="Helvetica"/>
                          <a:ea typeface="Times New Roman"/>
                          <a:cs typeface="Helvetica"/>
                        </a:rPr>
                        <a:t>.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 used in a payments system</a:t>
            </a:r>
            <a:r>
              <a:rPr lang="en-GB" dirty="0" smtClean="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smtClean="0"/>
              <a:t>Application architectures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pPr/>
              <a:t>09/12/2020</a:t>
            </a:fld>
            <a:endParaRPr lang="en-US"/>
          </a:p>
        </p:txBody>
      </p:sp>
    </p:spTree>
    <p:extLst>
      <p:ext uri="{BB962C8B-B14F-4D97-AF65-F5344CB8AC3E}">
        <p14:creationId xmlns:p14="http://schemas.microsoft.com/office/powerpoint/2010/main" xmlns="" val="123068864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Agility</a:t>
            </a:r>
            <a:r>
              <a:rPr lang="en-US" dirty="0" smtClean="0"/>
              <a:t> and architecture</a:t>
            </a:r>
            <a:endParaRPr lang="en-US" dirty="0"/>
          </a:p>
        </p:txBody>
      </p:sp>
      <p:sp>
        <p:nvSpPr>
          <p:cNvPr id="3" name="Content Placeholder 2"/>
          <p:cNvSpPr>
            <a:spLocks noGrp="1"/>
          </p:cNvSpPr>
          <p:nvPr>
            <p:ph idx="1"/>
          </p:nvPr>
        </p:nvSpPr>
        <p:spPr/>
        <p:txBody>
          <a:bodyPr/>
          <a:lstStyle/>
          <a:p>
            <a:r>
              <a:rPr lang="en-US" dirty="0" smtClean="0"/>
              <a:t>It is generally accepted that </a:t>
            </a:r>
            <a:r>
              <a:rPr lang="en-US" dirty="0" smtClean="0">
                <a:solidFill>
                  <a:srgbClr val="0070C0"/>
                </a:solidFill>
              </a:rPr>
              <a:t>an early stage of agile processes</a:t>
            </a:r>
            <a:r>
              <a:rPr lang="en-US" dirty="0" smtClean="0"/>
              <a:t> is to design an overall systems architecture.</a:t>
            </a:r>
          </a:p>
          <a:p>
            <a:r>
              <a:rPr lang="en-US" dirty="0" smtClean="0"/>
              <a:t>Refactoring the system architecture is usually expensive because it affects so many components in the system</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pPr/>
              <a:t>09/12/2020</a:t>
            </a:fld>
            <a:endParaRPr lang="en-US"/>
          </a:p>
        </p:txBody>
      </p:sp>
    </p:spTree>
    <p:extLst>
      <p:ext uri="{BB962C8B-B14F-4D97-AF65-F5344CB8AC3E}">
        <p14:creationId xmlns:p14="http://schemas.microsoft.com/office/powerpoint/2010/main" xmlns=""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a:t>
            </a:r>
            <a:r>
              <a:rPr lang="en-US" dirty="0" smtClean="0">
                <a:solidFill>
                  <a:srgbClr val="FF0000"/>
                </a:solidFill>
              </a:rPr>
              <a:t>may be configured </a:t>
            </a:r>
            <a:r>
              <a:rPr lang="en-US" dirty="0"/>
              <a:t>and adapted to create a system that meets specific requirements.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dirty="0"/>
              <a:t>As </a:t>
            </a:r>
            <a:r>
              <a:rPr lang="en-US" dirty="0">
                <a:solidFill>
                  <a:srgbClr val="FF0000"/>
                </a:solidFill>
              </a:rPr>
              <a:t>a starting point </a:t>
            </a:r>
            <a:r>
              <a:rPr lang="en-US" dirty="0"/>
              <a:t>for architectural design.</a:t>
            </a:r>
          </a:p>
          <a:p>
            <a:pPr>
              <a:lnSpc>
                <a:spcPct val="90000"/>
              </a:lnSpc>
            </a:pPr>
            <a:r>
              <a:rPr lang="en-US" dirty="0"/>
              <a:t>As a design checklist.</a:t>
            </a:r>
          </a:p>
          <a:p>
            <a:pPr>
              <a:lnSpc>
                <a:spcPct val="90000"/>
              </a:lnSpc>
            </a:pPr>
            <a:r>
              <a:rPr lang="en-US" dirty="0"/>
              <a:t>As a way of </a:t>
            </a:r>
            <a:r>
              <a:rPr lang="en-US" dirty="0" smtClean="0"/>
              <a:t>organizing </a:t>
            </a:r>
            <a:r>
              <a:rPr lang="en-US" dirty="0"/>
              <a:t>the work of the development team.</a:t>
            </a:r>
          </a:p>
          <a:p>
            <a:pPr>
              <a:lnSpc>
                <a:spcPct val="90000"/>
              </a:lnSpc>
            </a:pPr>
            <a:r>
              <a:rPr lang="en-US" dirty="0"/>
              <a:t>As a means of assessing components for reuse.</a:t>
            </a:r>
          </a:p>
          <a:p>
            <a:pPr>
              <a:lnSpc>
                <a:spcPct val="90000"/>
              </a:lnSpc>
            </a:pPr>
            <a:r>
              <a:rPr lang="en-US" dirty="0"/>
              <a:t>As a vocabulary for talking about application types.</a:t>
            </a:r>
          </a:p>
          <a:p>
            <a:pPr>
              <a:lnSpc>
                <a:spcPct val="90000"/>
              </a:lnSpc>
              <a:buFont typeface="Zapf Dingbats" charset="2"/>
              <a:buNone/>
            </a:pP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smtClean="0"/>
              <a:t>Examples of application types</a:t>
            </a:r>
            <a:endParaRPr lang="en-US" dirty="0"/>
          </a:p>
        </p:txBody>
      </p:sp>
      <p:sp>
        <p:nvSpPr>
          <p:cNvPr id="139267" name="Rectangle 3"/>
          <p:cNvSpPr>
            <a:spLocks noGrp="1" noChangeArrowheads="1"/>
          </p:cNvSpPr>
          <p:nvPr>
            <p:ph idx="1"/>
          </p:nvPr>
        </p:nvSpPr>
        <p:spPr/>
        <p:txBody>
          <a:bodyPr/>
          <a:lstStyle/>
          <a:p>
            <a:r>
              <a:rPr lang="en-US" dirty="0" smtClean="0">
                <a:solidFill>
                  <a:srgbClr val="FF0000"/>
                </a:solidFill>
              </a:rPr>
              <a:t>Data processing </a:t>
            </a:r>
            <a:r>
              <a:rPr lang="en-US" dirty="0" smtClean="0"/>
              <a:t>applications</a:t>
            </a:r>
          </a:p>
          <a:p>
            <a:pPr lvl="1"/>
            <a:r>
              <a:rPr lang="en-US" dirty="0" smtClean="0"/>
              <a:t>Data driven applications that process data in batches without explicit user intervention during the processing.</a:t>
            </a:r>
          </a:p>
          <a:p>
            <a:r>
              <a:rPr lang="en-US" dirty="0" smtClean="0">
                <a:solidFill>
                  <a:srgbClr val="FF0000"/>
                </a:solidFill>
              </a:rPr>
              <a:t>Transaction processing </a:t>
            </a:r>
            <a:r>
              <a:rPr lang="en-US" dirty="0" smtClean="0"/>
              <a:t>applications</a:t>
            </a:r>
          </a:p>
          <a:p>
            <a:pPr lvl="1"/>
            <a:r>
              <a:rPr lang="en-US" dirty="0" smtClean="0"/>
              <a:t>Data-</a:t>
            </a:r>
            <a:r>
              <a:rPr lang="en-US" dirty="0" err="1" smtClean="0"/>
              <a:t>centred</a:t>
            </a:r>
            <a:r>
              <a:rPr lang="en-US" dirty="0" smtClean="0"/>
              <a:t> applications that process user requests and update information in a system database.</a:t>
            </a:r>
          </a:p>
          <a:p>
            <a:r>
              <a:rPr lang="en-US" dirty="0" smtClean="0">
                <a:solidFill>
                  <a:srgbClr val="FF0000"/>
                </a:solidFill>
              </a:rPr>
              <a:t>Event processing </a:t>
            </a:r>
            <a:r>
              <a:rPr lang="en-US" dirty="0" smtClean="0"/>
              <a:t>systems</a:t>
            </a:r>
          </a:p>
          <a:p>
            <a:pPr lvl="1"/>
            <a:r>
              <a:rPr lang="en-US" dirty="0" smtClean="0"/>
              <a:t>Applications where system actions depend on interpreting events from the system’s environment.</a:t>
            </a:r>
          </a:p>
          <a:p>
            <a:r>
              <a:rPr lang="en-US" dirty="0" smtClean="0">
                <a:solidFill>
                  <a:srgbClr val="FF0000"/>
                </a:solidFill>
              </a:rPr>
              <a:t>Language processing </a:t>
            </a:r>
            <a:r>
              <a:rPr lang="en-US" dirty="0" smtClean="0"/>
              <a:t>systems</a:t>
            </a:r>
          </a:p>
          <a:p>
            <a:pPr lvl="1"/>
            <a:r>
              <a:rPr lang="en-US" dirty="0"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smtClean="0"/>
              <a:t>Two very widely used generic application architectures are </a:t>
            </a:r>
            <a:r>
              <a:rPr lang="en-US" sz="2300" dirty="0" smtClean="0">
                <a:solidFill>
                  <a:srgbClr val="FF0000"/>
                </a:solidFill>
              </a:rPr>
              <a:t>transaction processing </a:t>
            </a:r>
            <a:r>
              <a:rPr lang="en-US" sz="2300" dirty="0" smtClean="0"/>
              <a:t>systems and </a:t>
            </a:r>
            <a:r>
              <a:rPr lang="en-US" sz="2300" dirty="0" smtClean="0">
                <a:solidFill>
                  <a:srgbClr val="FF0000"/>
                </a:solidFill>
              </a:rPr>
              <a:t>language processing </a:t>
            </a:r>
            <a:r>
              <a:rPr lang="en-US" sz="2300" dirty="0" smtClean="0"/>
              <a:t>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dirty="0"/>
              <a:t>Process user requests for information from a database or requests to update the database.</a:t>
            </a:r>
          </a:p>
          <a:p>
            <a:pPr>
              <a:lnSpc>
                <a:spcPct val="90000"/>
              </a:lnSpc>
            </a:pPr>
            <a:r>
              <a:rPr lang="en-US" dirty="0"/>
              <a:t>From </a:t>
            </a:r>
            <a:r>
              <a:rPr lang="en-US" dirty="0">
                <a:solidFill>
                  <a:srgbClr val="FF0000"/>
                </a:solidFill>
              </a:rPr>
              <a:t>a user perspective </a:t>
            </a:r>
            <a:r>
              <a:rPr lang="en-US" dirty="0"/>
              <a:t>a transaction is:</a:t>
            </a:r>
          </a:p>
          <a:p>
            <a:pPr lvl="1">
              <a:lnSpc>
                <a:spcPct val="90000"/>
              </a:lnSpc>
            </a:pPr>
            <a:r>
              <a:rPr lang="en-US" dirty="0"/>
              <a:t>Any coherent sequence of operations that satisfies a goal;</a:t>
            </a:r>
          </a:p>
          <a:p>
            <a:pPr lvl="1">
              <a:lnSpc>
                <a:spcPct val="90000"/>
              </a:lnSpc>
            </a:pPr>
            <a:r>
              <a:rPr lang="en-US" dirty="0"/>
              <a:t>For example - find the times of flights from London to Paris.</a:t>
            </a:r>
          </a:p>
          <a:p>
            <a:pPr>
              <a:lnSpc>
                <a:spcPct val="90000"/>
              </a:lnSpc>
            </a:pPr>
            <a:r>
              <a:rPr lang="en-US" dirty="0"/>
              <a:t>Users make </a:t>
            </a:r>
            <a:r>
              <a:rPr lang="en-US" dirty="0">
                <a:solidFill>
                  <a:srgbClr val="FF0000"/>
                </a:solidFill>
              </a:rPr>
              <a:t>asynchronous requests </a:t>
            </a:r>
            <a:r>
              <a:rPr lang="en-US" dirty="0"/>
              <a:t>for service which are then processed by a transaction manager.</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t>
            </a:r>
            <a:r>
              <a:rPr lang="en-US" dirty="0" smtClean="0">
                <a:solidFill>
                  <a:srgbClr val="FF0000"/>
                </a:solidFill>
              </a:rPr>
              <a:t>transaction processing </a:t>
            </a:r>
            <a:r>
              <a:rPr lang="en-US" dirty="0" smtClean="0"/>
              <a:t>applications</a:t>
            </a:r>
            <a:r>
              <a:rPr lang="en-GB" dirty="0" smtClean="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
            </a:r>
            <a:r>
              <a:rPr lang="en-US" dirty="0" smtClean="0">
                <a:solidFill>
                  <a:srgbClr val="FF0000"/>
                </a:solidFill>
              </a:rPr>
              <a:t>ATM system</a:t>
            </a:r>
            <a:r>
              <a:rPr lang="en-GB" dirty="0" smtClean="0">
                <a:solidFill>
                  <a:srgbClr val="FF0000"/>
                </a:solidFill>
              </a:rPr>
              <a:t> </a:t>
            </a:r>
            <a:endParaRPr lang="en-US" dirty="0">
              <a:solidFill>
                <a:srgbClr val="FF0000"/>
              </a:solidFill>
            </a:endParaRPr>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smtClean="0"/>
              <a:t>organized </a:t>
            </a:r>
            <a:r>
              <a:rPr lang="en-US" dirty="0"/>
              <a:t>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solidFill>
                  <a:srgbClr val="FF0000"/>
                </a:solidFill>
              </a:rPr>
              <a:t>The user interface</a:t>
            </a:r>
          </a:p>
          <a:p>
            <a:pPr lvl="1"/>
            <a:r>
              <a:rPr lang="en-US" dirty="0">
                <a:solidFill>
                  <a:srgbClr val="FF0000"/>
                </a:solidFill>
              </a:rPr>
              <a:t>User communications</a:t>
            </a:r>
          </a:p>
          <a:p>
            <a:pPr lvl="1"/>
            <a:r>
              <a:rPr lang="en-US" dirty="0">
                <a:solidFill>
                  <a:srgbClr val="FF0000"/>
                </a:solidFill>
              </a:rPr>
              <a:t>Information retrieval</a:t>
            </a:r>
          </a:p>
          <a:p>
            <a:pPr lvl="1"/>
            <a:r>
              <a:rPr lang="en-US" dirty="0">
                <a:solidFill>
                  <a:srgbClr val="FF0000"/>
                </a:solidFill>
              </a:rPr>
              <a:t>System database</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a:t>
            </a:r>
            <a:r>
              <a:rPr lang="en-GB" dirty="0" err="1" smtClean="0">
                <a:solidFill>
                  <a:srgbClr val="FF0000"/>
                </a:solidFill>
              </a:rPr>
              <a:t>Mentcare</a:t>
            </a:r>
            <a:r>
              <a:rPr lang="en-GB" dirty="0" smtClean="0">
                <a:solidFill>
                  <a:srgbClr val="FF0000"/>
                </a:solidFill>
              </a:rPr>
              <a:t> system</a:t>
            </a:r>
            <a:endParaRPr lang="en-US" dirty="0">
              <a:solidFill>
                <a:srgbClr val="FF0000"/>
              </a:solidFill>
            </a:endParaRPr>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t>
            </a:r>
            <a:r>
              <a:rPr lang="en-US" dirty="0" smtClean="0">
                <a:solidFill>
                  <a:srgbClr val="FF0000"/>
                </a:solidFill>
              </a:rPr>
              <a:t>a packing robot control system</a:t>
            </a: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2095994"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Information and resource management systems </a:t>
            </a:r>
            <a:r>
              <a:rPr lang="en-US" dirty="0" smtClean="0"/>
              <a:t>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a:t>
            </a:r>
            <a:r>
              <a:rPr lang="en-US" dirty="0" smtClean="0">
                <a:solidFill>
                  <a:srgbClr val="FF0000"/>
                </a:solidFill>
              </a:rPr>
              <a:t>electronic orders </a:t>
            </a:r>
            <a:r>
              <a:rPr lang="en-US" dirty="0" smtClean="0"/>
              <a:t>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t>
            </a:r>
            <a:r>
              <a:rPr lang="en-US" dirty="0" smtClean="0">
                <a:solidFill>
                  <a:srgbClr val="FF0000"/>
                </a:solidFill>
              </a:rPr>
              <a:t>application-specific layer </a:t>
            </a:r>
            <a:r>
              <a:rPr lang="en-US" dirty="0" smtClean="0"/>
              <a:t>includes additional functionality supporting a ‘</a:t>
            </a:r>
            <a:r>
              <a:rPr lang="en-US" dirty="0" smtClean="0">
                <a:solidFill>
                  <a:srgbClr val="FF0000"/>
                </a:solidFill>
              </a:rPr>
              <a:t>shopping cart</a:t>
            </a:r>
            <a:r>
              <a:rPr lang="en-US" dirty="0" smtClean="0"/>
              <a: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17)</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t>
            </a:r>
            <a:r>
              <a:rPr lang="en-US" sz="2300" dirty="0">
                <a:solidFill>
                  <a:srgbClr val="FF0000"/>
                </a:solidFill>
              </a:rPr>
              <a:t>a natural or artificial language </a:t>
            </a:r>
            <a:r>
              <a:rPr lang="en-US" sz="2300" dirty="0"/>
              <a:t>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a:t>
            </a:r>
            <a:r>
              <a:rPr lang="en-US" dirty="0" smtClean="0">
                <a:solidFill>
                  <a:srgbClr val="FF0000"/>
                </a:solidFill>
              </a:rPr>
              <a:t>lexical analyzer</a:t>
            </a:r>
            <a:r>
              <a:rPr lang="en-US" dirty="0" smtClean="0"/>
              <a:t>, which takes input language </a:t>
            </a:r>
            <a:r>
              <a:rPr lang="en-US" dirty="0" smtClean="0">
                <a:solidFill>
                  <a:srgbClr val="FF0000"/>
                </a:solidFill>
              </a:rPr>
              <a:t>tokens</a:t>
            </a:r>
            <a:r>
              <a:rPr lang="en-US" dirty="0" smtClean="0"/>
              <a:t> and converts them to an internal form.</a:t>
            </a:r>
            <a:endParaRPr lang="en-GB" dirty="0" smtClean="0"/>
          </a:p>
          <a:p>
            <a:r>
              <a:rPr lang="en-US" dirty="0" smtClean="0"/>
              <a:t>A </a:t>
            </a:r>
            <a:r>
              <a:rPr lang="en-US" dirty="0" smtClean="0">
                <a:solidFill>
                  <a:srgbClr val="FF0000"/>
                </a:solidFill>
              </a:rPr>
              <a:t>symbol table</a:t>
            </a:r>
            <a:r>
              <a:rPr lang="en-US" dirty="0" smtClean="0"/>
              <a:t>, which holds information about the names of entities (variables, class names, object names, etc.) used in the text that is being translated.</a:t>
            </a:r>
            <a:endParaRPr lang="en-GB" dirty="0" smtClean="0"/>
          </a:p>
          <a:p>
            <a:r>
              <a:rPr lang="en-US" dirty="0" smtClean="0"/>
              <a:t>A </a:t>
            </a:r>
            <a:r>
              <a:rPr lang="en-US" dirty="0" smtClean="0">
                <a:solidFill>
                  <a:srgbClr val="FF0000"/>
                </a:solidFill>
              </a:rPr>
              <a:t>syntax analyzer</a:t>
            </a:r>
            <a:r>
              <a:rPr lang="en-US" dirty="0" smtClean="0"/>
              <a:t>, which checks the syntax of the language being translated. </a:t>
            </a:r>
            <a:endParaRPr lang="en-GB" dirty="0" smtClean="0"/>
          </a:p>
          <a:p>
            <a:r>
              <a:rPr lang="en-US" dirty="0" smtClean="0"/>
              <a:t>A </a:t>
            </a:r>
            <a:r>
              <a:rPr lang="en-US" dirty="0" smtClean="0">
                <a:solidFill>
                  <a:srgbClr val="FF0000"/>
                </a:solidFill>
              </a:rPr>
              <a:t>syntax tree</a:t>
            </a:r>
            <a:r>
              <a:rPr lang="en-US" dirty="0" smtClean="0"/>
              <a:t>,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semantic analyzer </a:t>
            </a:r>
            <a:r>
              <a:rPr lang="en-US" dirty="0" smtClean="0"/>
              <a:t>that uses information from the syntax tree and the symbol table to check the semantic correctness of the input language text.</a:t>
            </a:r>
            <a:r>
              <a:rPr lang="en-GB" dirty="0" smtClean="0"/>
              <a:t> </a:t>
            </a:r>
            <a:endParaRPr lang="en-US" dirty="0" smtClean="0"/>
          </a:p>
          <a:p>
            <a:r>
              <a:rPr lang="en-US" dirty="0" smtClean="0">
                <a:solidFill>
                  <a:srgbClr val="FF0000"/>
                </a:solidFill>
              </a:rPr>
              <a:t>A code generator </a:t>
            </a:r>
            <a:r>
              <a:rPr lang="en-US" dirty="0" smtClean="0"/>
              <a:t>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 pipe and filter </a:t>
            </a:r>
            <a:r>
              <a:rPr lang="en-US" dirty="0" smtClean="0"/>
              <a:t>compiler architecture</a:t>
            </a:r>
            <a:r>
              <a:rPr lang="en-GB" dirty="0" smtClean="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solidFill>
                  <a:srgbClr val="FF0000"/>
                </a:solidFill>
              </a:rPr>
              <a:t>Architectural design decisions </a:t>
            </a:r>
            <a:r>
              <a:rPr lang="en-US" dirty="0" smtClean="0"/>
              <a:t>include decisions on the type of application, the distribution of the system, the architectural styles to be used.</a:t>
            </a:r>
            <a:endParaRPr lang="en-GB" dirty="0" smtClean="0"/>
          </a:p>
          <a:p>
            <a:r>
              <a:rPr lang="en-US" dirty="0" smtClean="0"/>
              <a:t>Architectures may be documented from </a:t>
            </a:r>
            <a:r>
              <a:rPr lang="en-US" dirty="0" smtClean="0">
                <a:solidFill>
                  <a:srgbClr val="FF0000"/>
                </a:solidFill>
              </a:rPr>
              <a:t>several different perspectives or views </a:t>
            </a:r>
            <a:r>
              <a:rPr lang="en-US" dirty="0" smtClean="0"/>
              <a:t>such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pPr/>
              <a:t>09/12/2020</a:t>
            </a:fld>
            <a:endParaRPr lang="en-US"/>
          </a:p>
        </p:txBody>
      </p:sp>
    </p:spTree>
    <p:extLst>
      <p:ext uri="{BB962C8B-B14F-4D97-AF65-F5344CB8AC3E}">
        <p14:creationId xmlns:p14="http://schemas.microsoft.com/office/powerpoint/2010/main" xmlns="" val="342672030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a:t>
            </a:r>
            <a:r>
              <a:rPr lang="en-US" dirty="0" smtClean="0">
                <a:solidFill>
                  <a:srgbClr val="FF0000"/>
                </a:solidFill>
              </a:rPr>
              <a:t>information in a database to be remotely </a:t>
            </a:r>
            <a:r>
              <a:rPr lang="en-US" dirty="0" smtClean="0"/>
              <a:t>accessed and modified by a number of users. </a:t>
            </a:r>
          </a:p>
          <a:p>
            <a:r>
              <a:rPr lang="en-US" dirty="0" smtClean="0"/>
              <a:t>Language processing systems are used </a:t>
            </a:r>
            <a:r>
              <a:rPr lang="en-US" dirty="0" smtClean="0">
                <a:solidFill>
                  <a:srgbClr val="FF0000"/>
                </a:solidFill>
              </a:rPr>
              <a:t>to translate texts from one language into another </a:t>
            </a:r>
            <a:r>
              <a:rPr lang="en-US" dirty="0" smtClean="0"/>
              <a:t>and to carry out the instructions specified in the input language. They include a translator and an abstract machine that executes the generated language.</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Architectural abstraction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0070C0"/>
                </a:solidFill>
              </a:rPr>
              <a:t>Architecture in the small </a:t>
            </a:r>
            <a:r>
              <a:rPr lang="en-US" dirty="0" smtClean="0">
                <a:solidFill>
                  <a:srgbClr val="000000"/>
                </a:solidFill>
              </a:rPr>
              <a:t>is concerned with the architecture of </a:t>
            </a:r>
            <a:r>
              <a:rPr lang="en-US" dirty="0" smtClean="0">
                <a:solidFill>
                  <a:srgbClr val="FF0000"/>
                </a:solidFill>
              </a:rPr>
              <a:t>individual programs</a:t>
            </a:r>
            <a:r>
              <a:rPr lang="en-US" dirty="0" smtClean="0">
                <a:solidFill>
                  <a:srgbClr val="000000"/>
                </a:solidFill>
              </a:rPr>
              <a:t>. At this level, we are concerned with the way that an individual program is decomposed into components.  </a:t>
            </a:r>
            <a:endParaRPr lang="en-GB" dirty="0" smtClean="0">
              <a:solidFill>
                <a:srgbClr val="000000"/>
              </a:solidFill>
            </a:endParaRPr>
          </a:p>
          <a:p>
            <a:r>
              <a:rPr lang="en-US" dirty="0" smtClean="0">
                <a:solidFill>
                  <a:srgbClr val="0070C0"/>
                </a:solidFill>
              </a:rPr>
              <a:t>Architecture in the large </a:t>
            </a:r>
            <a:r>
              <a:rPr lang="en-US" dirty="0" smtClean="0">
                <a:solidFill>
                  <a:srgbClr val="000000"/>
                </a:solidFill>
              </a:rPr>
              <a:t>is concerned with the architecture of </a:t>
            </a:r>
            <a:r>
              <a:rPr lang="en-US" dirty="0" smtClean="0">
                <a:solidFill>
                  <a:srgbClr val="FF0000"/>
                </a:solidFill>
              </a:rPr>
              <a:t>complex enterprise systems </a:t>
            </a:r>
            <a:r>
              <a:rPr lang="en-US" dirty="0" smtClean="0">
                <a:solidFill>
                  <a:srgbClr val="000000"/>
                </a:solidFill>
              </a:rPr>
              <a:t>that include other systems, programs, and program components. These enterprise systems are distributed over different computers, which may be owned and managed by different companies.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a:t>
            </a:r>
            <a:r>
              <a:rPr lang="en-GB" dirty="0">
                <a:solidFill>
                  <a:srgbClr val="FF0000"/>
                </a:solidFill>
              </a:rPr>
              <a:t>explicit architecture</a:t>
            </a:r>
          </a:p>
        </p:txBody>
      </p:sp>
      <p:sp>
        <p:nvSpPr>
          <p:cNvPr id="45059" name="Rectangle 3"/>
          <p:cNvSpPr>
            <a:spLocks noGrp="1" noChangeArrowheads="1"/>
          </p:cNvSpPr>
          <p:nvPr>
            <p:ph idx="1"/>
          </p:nvPr>
        </p:nvSpPr>
        <p:spPr/>
        <p:txBody>
          <a:bodyPr/>
          <a:lstStyle/>
          <a:p>
            <a:pPr>
              <a:lnSpc>
                <a:spcPct val="90000"/>
              </a:lnSpc>
            </a:pPr>
            <a:r>
              <a:rPr lang="en-GB" dirty="0">
                <a:solidFill>
                  <a:srgbClr val="0070C0"/>
                </a:solidFill>
              </a:rPr>
              <a:t>Stakeholder communication</a:t>
            </a:r>
          </a:p>
          <a:p>
            <a:pPr lvl="1">
              <a:lnSpc>
                <a:spcPct val="90000"/>
              </a:lnSpc>
            </a:pPr>
            <a:r>
              <a:rPr lang="en-GB" dirty="0"/>
              <a:t>Architecture may be used as a </a:t>
            </a:r>
            <a:r>
              <a:rPr lang="en-GB" dirty="0">
                <a:solidFill>
                  <a:srgbClr val="FF0000"/>
                </a:solidFill>
              </a:rPr>
              <a:t>focus of discussion </a:t>
            </a:r>
            <a:r>
              <a:rPr lang="en-GB" dirty="0"/>
              <a:t>by system stakeholders.</a:t>
            </a:r>
          </a:p>
          <a:p>
            <a:pPr>
              <a:lnSpc>
                <a:spcPct val="90000"/>
              </a:lnSpc>
            </a:pPr>
            <a:r>
              <a:rPr lang="en-GB" dirty="0">
                <a:solidFill>
                  <a:srgbClr val="0070C0"/>
                </a:solidFill>
              </a:rPr>
              <a:t>System analysis</a:t>
            </a:r>
          </a:p>
          <a:p>
            <a:pPr lvl="1">
              <a:lnSpc>
                <a:spcPct val="90000"/>
              </a:lnSpc>
            </a:pPr>
            <a:r>
              <a:rPr lang="en-GB" dirty="0"/>
              <a:t>Means that analysis of whether the system can meet its </a:t>
            </a:r>
            <a:r>
              <a:rPr lang="en-GB" dirty="0">
                <a:solidFill>
                  <a:srgbClr val="FF0000"/>
                </a:solidFill>
              </a:rPr>
              <a:t>non-functional requirements </a:t>
            </a:r>
            <a:r>
              <a:rPr lang="en-GB" dirty="0"/>
              <a:t>is possible.</a:t>
            </a:r>
          </a:p>
          <a:p>
            <a:pPr>
              <a:lnSpc>
                <a:spcPct val="90000"/>
              </a:lnSpc>
            </a:pPr>
            <a:r>
              <a:rPr lang="en-GB" dirty="0">
                <a:solidFill>
                  <a:srgbClr val="0070C0"/>
                </a:solidFill>
              </a:rPr>
              <a:t>Large-scale reuse</a:t>
            </a:r>
          </a:p>
          <a:p>
            <a:pPr lvl="1">
              <a:lnSpc>
                <a:spcPct val="90000"/>
              </a:lnSpc>
            </a:pPr>
            <a:r>
              <a:rPr lang="en-GB" dirty="0"/>
              <a:t>The architecture may be </a:t>
            </a:r>
            <a:r>
              <a:rPr lang="en-GB" dirty="0">
                <a:solidFill>
                  <a:srgbClr val="FF0000"/>
                </a:solidFill>
              </a:rPr>
              <a:t>reusable across </a:t>
            </a:r>
            <a:r>
              <a:rPr lang="en-GB" dirty="0"/>
              <a:t>a range of </a:t>
            </a:r>
            <a:r>
              <a:rPr lang="en-GB" dirty="0" smtClean="0"/>
              <a:t>systems</a:t>
            </a:r>
          </a:p>
          <a:p>
            <a:pPr lvl="1">
              <a:lnSpc>
                <a:spcPct val="90000"/>
              </a:lnSpc>
            </a:pPr>
            <a:r>
              <a:rPr lang="en-GB" dirty="0" smtClean="0"/>
              <a:t>Product-line architectures may be developed.</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a:t>
            </a:r>
            <a:r>
              <a:rPr lang="en-US" dirty="0" smtClean="0">
                <a:solidFill>
                  <a:srgbClr val="FF0000"/>
                </a:solidFill>
              </a:rPr>
              <a:t>informal block diagrams </a:t>
            </a:r>
            <a:r>
              <a:rPr lang="en-US" dirty="0" smtClean="0"/>
              <a:t>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a:t>
            </a:r>
            <a:r>
              <a:rPr lang="en-US" dirty="0" smtClean="0">
                <a:solidFill>
                  <a:srgbClr val="FF0000"/>
                </a:solidFill>
              </a:rPr>
              <a:t>lack semantics</a:t>
            </a:r>
            <a:r>
              <a:rPr lang="en-US" dirty="0" smtClean="0"/>
              <a:t>, do not show the types of relationships between entities nor the visible properties of entities in the architecture.</a:t>
            </a:r>
          </a:p>
          <a:p>
            <a:r>
              <a:rPr lang="en-US" dirty="0" smtClean="0"/>
              <a:t>Depends on the use of architectural models. The  requirements for model semantics depends on how the models are used.</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solidFill>
                  <a:srgbClr val="FF0000"/>
                </a:solidFill>
              </a:rPr>
              <a:t>Box and line diagrams</a:t>
            </a:r>
          </a:p>
        </p:txBody>
      </p:sp>
      <p:sp>
        <p:nvSpPr>
          <p:cNvPr id="57347" name="Rectangle 3"/>
          <p:cNvSpPr>
            <a:spLocks noGrp="1" noChangeArrowheads="1"/>
          </p:cNvSpPr>
          <p:nvPr>
            <p:ph idx="1"/>
          </p:nvPr>
        </p:nvSpPr>
        <p:spPr/>
        <p:txBody>
          <a:bodyPr/>
          <a:lstStyle/>
          <a:p>
            <a:r>
              <a:rPr lang="en-US" dirty="0"/>
              <a:t>Very abstract - they do not show the nature of </a:t>
            </a:r>
            <a:r>
              <a:rPr lang="en-US" dirty="0">
                <a:solidFill>
                  <a:srgbClr val="0070C0"/>
                </a:solidFill>
              </a:rPr>
              <a:t>component relationships </a:t>
            </a:r>
            <a:r>
              <a:rPr lang="en-US" dirty="0"/>
              <a:t>nor the externally visible properties of the sub-systems.</a:t>
            </a:r>
          </a:p>
          <a:p>
            <a:r>
              <a:rPr lang="en-US" dirty="0"/>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pPr/>
              <a:t>09/12/2020</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FF0000"/>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6116</TotalTime>
  <Words>3569</Words>
  <Application>Microsoft Office PowerPoint</Application>
  <PresentationFormat>全屏显示(4:3)</PresentationFormat>
  <Paragraphs>435</Paragraphs>
  <Slides>59</Slides>
  <Notes>1</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SE10 slides</vt:lpstr>
      <vt:lpstr>Software Engineering</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Administrator</cp:lastModifiedBy>
  <cp:revision>45</cp:revision>
  <dcterms:created xsi:type="dcterms:W3CDTF">2010-01-18T20:35:25Z</dcterms:created>
  <dcterms:modified xsi:type="dcterms:W3CDTF">2020-12-09T06:35:53Z</dcterms:modified>
</cp:coreProperties>
</file>