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70" r:id="rId4"/>
    <p:sldId id="258" r:id="rId5"/>
    <p:sldId id="273" r:id="rId6"/>
    <p:sldId id="259" r:id="rId7"/>
    <p:sldId id="260" r:id="rId8"/>
    <p:sldId id="261" r:id="rId9"/>
    <p:sldId id="262" r:id="rId10"/>
    <p:sldId id="263" r:id="rId11"/>
    <p:sldId id="264" r:id="rId12"/>
    <p:sldId id="265" r:id="rId13"/>
    <p:sldId id="271" r:id="rId14"/>
    <p:sldId id="266" r:id="rId15"/>
    <p:sldId id="267" r:id="rId16"/>
    <p:sldId id="269" r:id="rId17"/>
    <p:sldId id="272"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36" autoAdjust="0"/>
  </p:normalViewPr>
  <p:slideViewPr>
    <p:cSldViewPr>
      <p:cViewPr varScale="1">
        <p:scale>
          <a:sx n="43" d="100"/>
          <a:sy n="43" d="100"/>
        </p:scale>
        <p:origin x="78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FFA8FEC-ED52-46A0-8FFA-483389685383}" type="datetimeFigureOut">
              <a:rPr lang="en-US" smtClean="0"/>
              <a:t>10/26/2017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AD73215-6A6B-4C8F-8A3C-BB2EBB3BE469}" type="slidenum">
              <a:rPr lang="en-US" smtClean="0"/>
              <a:t>‹#›</a:t>
            </a:fld>
            <a:endParaRPr lang="en-US"/>
          </a:p>
        </p:txBody>
      </p:sp>
    </p:spTree>
    <p:extLst>
      <p:ext uri="{BB962C8B-B14F-4D97-AF65-F5344CB8AC3E}">
        <p14:creationId xmlns:p14="http://schemas.microsoft.com/office/powerpoint/2010/main" val="344386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808FDDEA-5F83-4881-9A81-B50CBC63CA9F}" type="datetimeFigureOut">
              <a:rPr lang="en-US"/>
              <a:pPr>
                <a:defRPr/>
              </a:pPr>
              <a:t>10/26/2017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54A64C3-257B-4CF7-99F0-D2F749744D0D}" type="slidenum">
              <a:rPr lang="en-US"/>
              <a:pPr>
                <a:defRPr/>
              </a:pPr>
              <a:t>‹#›</a:t>
            </a:fld>
            <a:endParaRPr lang="en-US" dirty="0"/>
          </a:p>
        </p:txBody>
      </p:sp>
    </p:spTree>
    <p:extLst>
      <p:ext uri="{BB962C8B-B14F-4D97-AF65-F5344CB8AC3E}">
        <p14:creationId xmlns:p14="http://schemas.microsoft.com/office/powerpoint/2010/main" val="2712268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Introduction</a:t>
            </a:r>
          </a:p>
          <a:p>
            <a:r>
              <a:rPr lang="en-US" dirty="0" smtClean="0"/>
              <a:t>The several centuries of success for Han China (202 BCE – 220 CE) and the Roman Empire (27 BCE – 476 CE) pinpoint possibilities for comparison in the classical period. They can also help and American audience combine more familiar knowledge, usually about Rome, with an appreciation for less familiar classical achievements, as in China. Both empires provided relative peace over wide areas, organized vigorous internal trading networks, and created immensely potent political systems. Elements of their achievements – Roman law, for example, or the Chinese principles of bureaucracy – would shape world history even to the present day. But the empires were also different, for example, in military and expansionist outlook and in cultural integration. These difference would affect the ultimate legacy of each empire. </a:t>
            </a:r>
          </a:p>
        </p:txBody>
      </p:sp>
      <p:sp>
        <p:nvSpPr>
          <p:cNvPr id="4" name="Slide Number Placeholder 3"/>
          <p:cNvSpPr>
            <a:spLocks noGrp="1"/>
          </p:cNvSpPr>
          <p:nvPr>
            <p:ph type="sldNum" sz="quarter" idx="5"/>
          </p:nvPr>
        </p:nvSpPr>
        <p:spPr/>
        <p:txBody>
          <a:bodyPr/>
          <a:lstStyle/>
          <a:p>
            <a:pPr>
              <a:defRPr/>
            </a:pPr>
            <a:fld id="{92BE0AB6-DD7B-46AE-A63E-4315D60BCB20}" type="slidenum">
              <a:rPr lang="en-US" smtClean="0"/>
              <a:pPr>
                <a:defRPr/>
              </a:pPr>
              <a:t>1</a:t>
            </a:fld>
            <a:endParaRPr lang="en-US" dirty="0"/>
          </a:p>
        </p:txBody>
      </p:sp>
    </p:spTree>
    <p:extLst>
      <p:ext uri="{BB962C8B-B14F-4D97-AF65-F5344CB8AC3E}">
        <p14:creationId xmlns:p14="http://schemas.microsoft.com/office/powerpoint/2010/main" val="285787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2AA2A-9A37-4DAD-BD7E-B11075D9BB27}" type="slidenum">
              <a:rPr lang="en-US" smtClean="0"/>
              <a:pPr fontAlgn="base">
                <a:spcBef>
                  <a:spcPct val="0"/>
                </a:spcBef>
                <a:spcAft>
                  <a:spcPct val="0"/>
                </a:spcAft>
                <a:defRPr/>
              </a:pPr>
              <a:t>2</a:t>
            </a:fld>
            <a:endParaRPr lang="en-US" dirty="0" smtClean="0"/>
          </a:p>
        </p:txBody>
      </p:sp>
    </p:spTree>
    <p:extLst>
      <p:ext uri="{BB962C8B-B14F-4D97-AF65-F5344CB8AC3E}">
        <p14:creationId xmlns:p14="http://schemas.microsoft.com/office/powerpoint/2010/main" val="354723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two empires obviously had different origins</a:t>
            </a:r>
          </a:p>
          <a:p>
            <a:r>
              <a:rPr lang="en-US" smtClean="0"/>
              <a:t>The Han dynasty sprung more directly from earlier dynastic activity in classical China, replacing a period of disorder under the Zhou dynasty (which supplanted the Qin dynasty following the Warring States Period) with a focus on the importance of political order.</a:t>
            </a:r>
          </a:p>
          <a:p>
            <a:r>
              <a:rPr lang="en-US" smtClean="0"/>
              <a:t>Rome’s origins in politics had more to do with the control of the aristocratic landlords and the importance of a certain “democratic” or oligarchic element during the years of the Republic, both of which were overridden by the institution of the Empire. </a:t>
            </a:r>
          </a:p>
        </p:txBody>
      </p:sp>
      <p:sp>
        <p:nvSpPr>
          <p:cNvPr id="4" name="Slide Number Placeholder 3"/>
          <p:cNvSpPr>
            <a:spLocks noGrp="1"/>
          </p:cNvSpPr>
          <p:nvPr>
            <p:ph type="sldNum" sz="quarter" idx="5"/>
          </p:nvPr>
        </p:nvSpPr>
        <p:spPr/>
        <p:txBody>
          <a:bodyPr/>
          <a:lstStyle/>
          <a:p>
            <a:pPr>
              <a:defRPr/>
            </a:pPr>
            <a:fld id="{74CC8DB5-8BC8-417F-A7FB-4FE94BD85111}" type="slidenum">
              <a:rPr lang="en-US" smtClean="0"/>
              <a:pPr>
                <a:defRPr/>
              </a:pPr>
              <a:t>3</a:t>
            </a:fld>
            <a:endParaRPr lang="en-US" dirty="0"/>
          </a:p>
        </p:txBody>
      </p:sp>
    </p:spTree>
    <p:extLst>
      <p:ext uri="{BB962C8B-B14F-4D97-AF65-F5344CB8AC3E}">
        <p14:creationId xmlns:p14="http://schemas.microsoft.com/office/powerpoint/2010/main" val="255088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Both empires worked directly for political integration using slightly different mechanisms.</a:t>
            </a:r>
          </a:p>
          <a:p>
            <a:endParaRPr lang="en-US" smtClean="0"/>
          </a:p>
          <a:p>
            <a:r>
              <a:rPr lang="en-US" smtClean="0"/>
              <a:t>In Han China, several devices combined to produce a political structure capable of ruling a vast empire.</a:t>
            </a:r>
          </a:p>
          <a:p>
            <a:r>
              <a:rPr lang="en-US" smtClean="0"/>
              <a:t>The Han dynasty attempted to further Confucian thought as a means of inculcating certain values in the elite, and if possible, other classes. The emperors continued a tradition of emphasizing their divine or semi-divine majesty. Finally, the Han introduced the first clear system of bureaucracy, in which the central government designated representatives in the provinces. </a:t>
            </a:r>
          </a:p>
        </p:txBody>
      </p:sp>
      <p:sp>
        <p:nvSpPr>
          <p:cNvPr id="4" name="Slide Number Placeholder 3"/>
          <p:cNvSpPr>
            <a:spLocks noGrp="1"/>
          </p:cNvSpPr>
          <p:nvPr>
            <p:ph type="sldNum" sz="quarter" idx="5"/>
          </p:nvPr>
        </p:nvSpPr>
        <p:spPr/>
        <p:txBody>
          <a:bodyPr/>
          <a:lstStyle/>
          <a:p>
            <a:pPr>
              <a:defRPr/>
            </a:pPr>
            <a:fld id="{22463D19-0CFE-4BD8-8659-2DFFA5388307}" type="slidenum">
              <a:rPr lang="en-US" smtClean="0"/>
              <a:pPr>
                <a:defRPr/>
              </a:pPr>
              <a:t>7</a:t>
            </a:fld>
            <a:endParaRPr lang="en-US" dirty="0"/>
          </a:p>
        </p:txBody>
      </p:sp>
    </p:spTree>
    <p:extLst>
      <p:ext uri="{BB962C8B-B14F-4D97-AF65-F5344CB8AC3E}">
        <p14:creationId xmlns:p14="http://schemas.microsoft.com/office/powerpoint/2010/main" val="87072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Rome had its own methods of attaining political integration.</a:t>
            </a:r>
          </a:p>
          <a:p>
            <a:r>
              <a:rPr lang="en-US" smtClean="0"/>
              <a:t>Many Roman writers, particularly early in the empire, were eager to sing the praises of the emperors and the imperial system.</a:t>
            </a:r>
          </a:p>
          <a:p>
            <a:r>
              <a:rPr lang="en-US" smtClean="0"/>
              <a:t>Rome developed a somewhat more rudimentary bureaucracy than the Chinese, but the Romans placed more emphasis on the legal system and the rule of law across the empire.</a:t>
            </a:r>
          </a:p>
          <a:p>
            <a:r>
              <a:rPr lang="en-US" smtClean="0"/>
              <a:t>Rome did not usually assert the divinity of the emperors themselves, but surpassed the Han in imperial monuments, triumphal processions, and emphasis placed on the majesty of the emperor.</a:t>
            </a:r>
          </a:p>
        </p:txBody>
      </p:sp>
      <p:sp>
        <p:nvSpPr>
          <p:cNvPr id="4" name="Slide Number Placeholder 3"/>
          <p:cNvSpPr>
            <a:spLocks noGrp="1"/>
          </p:cNvSpPr>
          <p:nvPr>
            <p:ph type="sldNum" sz="quarter" idx="5"/>
          </p:nvPr>
        </p:nvSpPr>
        <p:spPr/>
        <p:txBody>
          <a:bodyPr/>
          <a:lstStyle/>
          <a:p>
            <a:pPr>
              <a:defRPr/>
            </a:pPr>
            <a:fld id="{AA56AB5D-B9D3-4DBA-AA1E-B3181BA44457}" type="slidenum">
              <a:rPr lang="en-US" smtClean="0"/>
              <a:pPr>
                <a:defRPr/>
              </a:pPr>
              <a:t>8</a:t>
            </a:fld>
            <a:endParaRPr lang="en-US" dirty="0"/>
          </a:p>
        </p:txBody>
      </p:sp>
    </p:spTree>
    <p:extLst>
      <p:ext uri="{BB962C8B-B14F-4D97-AF65-F5344CB8AC3E}">
        <p14:creationId xmlns:p14="http://schemas.microsoft.com/office/powerpoint/2010/main" val="246510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differences in these two systems of empire still seem to fall within a context of similarities.</a:t>
            </a:r>
          </a:p>
          <a:p>
            <a:r>
              <a:rPr lang="en-US" smtClean="0"/>
              <a:t>The Chinese regime worked harder at integrating its vast territory than the Romans.</a:t>
            </a:r>
          </a:p>
          <a:p>
            <a:r>
              <a:rPr lang="en-US" smtClean="0"/>
              <a:t>The Middle Kingdom in China in the classical period was the scene of major ethnic mixing and division, particularly in South China. The regime tackled this head-on by planting large numbers of people from the heart of the empire in the north to the south. Additionally, Mandarin was required by the elite and all levels of bureaucracy. Other classes were strongly encouraged to adopt Mandarin.</a:t>
            </a:r>
          </a:p>
        </p:txBody>
      </p:sp>
      <p:sp>
        <p:nvSpPr>
          <p:cNvPr id="4" name="Slide Number Placeholder 3"/>
          <p:cNvSpPr>
            <a:spLocks noGrp="1"/>
          </p:cNvSpPr>
          <p:nvPr>
            <p:ph type="sldNum" sz="quarter" idx="5"/>
          </p:nvPr>
        </p:nvSpPr>
        <p:spPr/>
        <p:txBody>
          <a:bodyPr/>
          <a:lstStyle/>
          <a:p>
            <a:pPr>
              <a:defRPr/>
            </a:pPr>
            <a:fld id="{5EFD87E7-28A6-42AE-B3AD-89E7BAF961EA}" type="slidenum">
              <a:rPr lang="en-US" smtClean="0"/>
              <a:pPr>
                <a:defRPr/>
              </a:pPr>
              <a:t>9</a:t>
            </a:fld>
            <a:endParaRPr lang="en-US" dirty="0"/>
          </a:p>
        </p:txBody>
      </p:sp>
    </p:spTree>
    <p:extLst>
      <p:ext uri="{BB962C8B-B14F-4D97-AF65-F5344CB8AC3E}">
        <p14:creationId xmlns:p14="http://schemas.microsoft.com/office/powerpoint/2010/main" val="208122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Rome planted colonies in the hinterlands of their empire, but they were colonies of soldiers, and the hope was that they would begin to foster the Roman lifestyle among the conquered people of the remote provinces. These were smaller colonies and not intended for population integration.</a:t>
            </a:r>
          </a:p>
          <a:p>
            <a:r>
              <a:rPr lang="en-US" smtClean="0"/>
              <a:t>The Romans encouraged the use of Latin by the upper classes, although it never managed to erase the predominance of Greek in upper-class circles in the eastern Mediterranean. The Romans emphasized the expansion of Roman citizenship to those willing to serve in the Roman Army. Despite these integrating devices, Rome was content to establish looser control over most of its provinces and to rely on local autonomy.</a:t>
            </a:r>
          </a:p>
        </p:txBody>
      </p:sp>
      <p:sp>
        <p:nvSpPr>
          <p:cNvPr id="4" name="Slide Number Placeholder 3"/>
          <p:cNvSpPr>
            <a:spLocks noGrp="1"/>
          </p:cNvSpPr>
          <p:nvPr>
            <p:ph type="sldNum" sz="quarter" idx="5"/>
          </p:nvPr>
        </p:nvSpPr>
        <p:spPr/>
        <p:txBody>
          <a:bodyPr/>
          <a:lstStyle/>
          <a:p>
            <a:pPr>
              <a:defRPr/>
            </a:pPr>
            <a:fld id="{D5ED8B5F-84BA-44CC-8B21-99452467B153}" type="slidenum">
              <a:rPr lang="en-US" smtClean="0"/>
              <a:pPr>
                <a:defRPr/>
              </a:pPr>
              <a:t>10</a:t>
            </a:fld>
            <a:endParaRPr lang="en-US" dirty="0"/>
          </a:p>
        </p:txBody>
      </p:sp>
    </p:spTree>
    <p:extLst>
      <p:ext uri="{BB962C8B-B14F-4D97-AF65-F5344CB8AC3E}">
        <p14:creationId xmlns:p14="http://schemas.microsoft.com/office/powerpoint/2010/main" val="406105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D7C94C-559B-4C1B-B9DD-7884BFBDAA71}" type="datetimeFigureOut">
              <a:rPr lang="en-US"/>
              <a:pPr>
                <a:defRPr/>
              </a:pPr>
              <a:t>10/26/2017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CDEF83-9B89-43E5-A19C-A0009C26962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BED432-2672-40C0-8112-3178C84C8A66}" type="datetimeFigureOut">
              <a:rPr lang="en-US"/>
              <a:pPr>
                <a:defRPr/>
              </a:pPr>
              <a:t>10/26/2017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B653E2-10CA-4E24-B198-0F67ACDFD41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CEB4A47-27EC-4083-9145-F465AE878A73}" type="datetimeFigureOut">
              <a:rPr lang="en-US"/>
              <a:pPr>
                <a:defRPr/>
              </a:pPr>
              <a:t>10/26/2017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03A3E7-7154-4CB5-9463-266A46EC7FA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p:spPr>
        <p:txBody>
          <a:bodyPr/>
          <a:lstStyle>
            <a:lvl1pPr>
              <a:defRPr smtClean="0"/>
            </a:lvl1pPr>
          </a:lstStyle>
          <a:p>
            <a:pPr>
              <a:defRPr/>
            </a:pPr>
            <a:fld id="{BC71D6A7-A27D-4A37-9B01-F74F1B5FDB25}" type="datetimeFigureOut">
              <a:rPr lang="en-US"/>
              <a:pPr>
                <a:defRPr/>
              </a:pPr>
              <a:t>10/26/2017</a:t>
            </a:fld>
            <a:endParaRPr lang="en-US" dirty="0"/>
          </a:p>
        </p:txBody>
      </p:sp>
      <p:sp>
        <p:nvSpPr>
          <p:cNvPr id="6" name="Footer Placeholder 5"/>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p:spPr>
        <p:txBody>
          <a:bodyPr/>
          <a:lstStyle>
            <a:lvl1pPr>
              <a:defRPr smtClean="0"/>
            </a:lvl1pPr>
          </a:lstStyle>
          <a:p>
            <a:pPr>
              <a:defRPr/>
            </a:pPr>
            <a:fld id="{EA82A15C-C4BA-41CA-B51A-BA32FE8768F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D29EDE-FD3E-4CC2-A712-5D4C6DEE9A51}" type="datetimeFigureOut">
              <a:rPr lang="en-US"/>
              <a:pPr>
                <a:defRPr/>
              </a:pPr>
              <a:t>10/26/2017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C6244A-4593-47B5-B614-FCEB2247ACA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6388B0-E5C4-4511-9FA7-1BA0A430F113}" type="datetimeFigureOut">
              <a:rPr lang="en-US"/>
              <a:pPr>
                <a:defRPr/>
              </a:pPr>
              <a:t>10/26/2017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3B3E2A-40D3-4C2B-B952-A7C09D12F5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34A15D0-6470-4EAC-9DD8-6DCFE7E7AE76}" type="datetimeFigureOut">
              <a:rPr lang="en-US"/>
              <a:pPr>
                <a:defRPr/>
              </a:pPr>
              <a:t>10/26/2017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836F4E-AE26-4762-B71D-CC947B4EDF5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06A8902-D28D-4A34-B172-FEE9782E5BF7}" type="datetimeFigureOut">
              <a:rPr lang="en-US"/>
              <a:pPr>
                <a:defRPr/>
              </a:pPr>
              <a:t>10/26/2017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99C5F3-7EDC-4C87-99F5-93A028577A0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9D52765-4DE8-4151-A548-D1F99DC0714A}" type="datetimeFigureOut">
              <a:rPr lang="en-US"/>
              <a:pPr>
                <a:defRPr/>
              </a:pPr>
              <a:t>10/26/2017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9286FD9-ED02-40F0-9CB2-2A92C0581DE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E64E8D-E00A-4F3D-8D91-69B7F7E7D2A4}" type="datetimeFigureOut">
              <a:rPr lang="en-US"/>
              <a:pPr>
                <a:defRPr/>
              </a:pPr>
              <a:t>10/26/2017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E40CF0-BEBC-4BBA-8853-5EC03C1D969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BFA9A3E-9159-442A-AD1E-D77B869C7AEF}" type="datetimeFigureOut">
              <a:rPr lang="en-US"/>
              <a:pPr>
                <a:defRPr/>
              </a:pPr>
              <a:t>10/26/2017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48D833-0E51-4EE0-BDA4-EAEDD4252CD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93421-31D3-4CD4-9FFC-9D944A0DE402}" type="datetimeFigureOut">
              <a:rPr lang="en-US"/>
              <a:pPr>
                <a:defRPr/>
              </a:pPr>
              <a:t>10/26/2017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0BA3C9-F9B7-47E6-9BA3-6D2F08EB491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549E00A-D9BD-4536-BA0D-25BB641C0AAB}" type="datetimeFigureOut">
              <a:rPr lang="en-US"/>
              <a:pPr>
                <a:defRPr/>
              </a:pPr>
              <a:t>10/26/2017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147F099-3484-4403-81CA-574D1DE6A3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2130425"/>
            <a:ext cx="8077200" cy="1679575"/>
          </a:xfrm>
        </p:spPr>
        <p:txBody>
          <a:bodyPr/>
          <a:lstStyle/>
          <a:p>
            <a:pPr eaLnBrk="1" hangingPunct="1"/>
            <a:r>
              <a:rPr lang="en-US" sz="4000" smtClean="0"/>
              <a:t>The Roman Empire and </a:t>
            </a:r>
            <a:br>
              <a:rPr lang="en-US" sz="4000" smtClean="0"/>
            </a:br>
            <a:r>
              <a:rPr lang="en-US" sz="4000" smtClean="0"/>
              <a:t>Han Dynasty China: </a:t>
            </a:r>
            <a:br>
              <a:rPr lang="en-US" sz="4000" smtClean="0"/>
            </a:br>
            <a:endParaRPr lang="en-US" sz="4000" smtClean="0"/>
          </a:p>
        </p:txBody>
      </p:sp>
      <p:sp>
        <p:nvSpPr>
          <p:cNvPr id="3" name="Subtitle 2"/>
          <p:cNvSpPr>
            <a:spLocks noGrp="1"/>
          </p:cNvSpPr>
          <p:nvPr>
            <p:ph type="subTitle" idx="1"/>
          </p:nvPr>
        </p:nvSpPr>
        <p:spPr/>
        <p:txBody>
          <a:bodyPr/>
          <a:lstStyle/>
          <a:p>
            <a:pPr eaLnBrk="1" hangingPunct="1"/>
            <a:r>
              <a:rPr lang="en-US" smtClean="0">
                <a:solidFill>
                  <a:schemeClr val="tx1"/>
                </a:solidFill>
              </a:rPr>
              <a:t>A Comparison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9144000" cy="1143000"/>
          </a:xfrm>
        </p:spPr>
        <p:txBody>
          <a:bodyPr/>
          <a:lstStyle/>
          <a:p>
            <a:pPr eaLnBrk="1" hangingPunct="1"/>
            <a:r>
              <a:rPr lang="en-US" sz="4000" smtClean="0"/>
              <a:t>Rome also used colonies to foster unity and integration throughout the Empire</a:t>
            </a:r>
          </a:p>
        </p:txBody>
      </p:sp>
      <p:sp>
        <p:nvSpPr>
          <p:cNvPr id="11267" name="Content Placeholder 2"/>
          <p:cNvSpPr>
            <a:spLocks noGrp="1"/>
          </p:cNvSpPr>
          <p:nvPr>
            <p:ph sz="half" idx="1"/>
          </p:nvPr>
        </p:nvSpPr>
        <p:spPr>
          <a:xfrm>
            <a:off x="0" y="1295400"/>
            <a:ext cx="3962400" cy="4830763"/>
          </a:xfrm>
        </p:spPr>
        <p:txBody>
          <a:bodyPr/>
          <a:lstStyle/>
          <a:p>
            <a:pPr eaLnBrk="1" hangingPunct="1"/>
            <a:r>
              <a:rPr lang="en-US" sz="2400" smtClean="0"/>
              <a:t>Colonies were basically military outposts not intended for population integration</a:t>
            </a:r>
          </a:p>
          <a:p>
            <a:pPr eaLnBrk="1" hangingPunct="1"/>
            <a:r>
              <a:rPr lang="en-US" sz="2400" smtClean="0"/>
              <a:t>Latin was encouraged but never took over Greek in the East (people STILL looked up to Greek culture)</a:t>
            </a:r>
          </a:p>
          <a:p>
            <a:pPr eaLnBrk="1" hangingPunct="1"/>
            <a:r>
              <a:rPr lang="en-US" sz="2400" u="sng" smtClean="0"/>
              <a:t>Expansion of Roman citizenship given for army service</a:t>
            </a:r>
          </a:p>
          <a:p>
            <a:pPr eaLnBrk="1" hangingPunct="1"/>
            <a:r>
              <a:rPr lang="en-US" sz="2400" smtClean="0"/>
              <a:t>Loose control and more local autonomy</a:t>
            </a:r>
          </a:p>
        </p:txBody>
      </p:sp>
      <p:pic>
        <p:nvPicPr>
          <p:cNvPr id="11268" name="Content Placeholder 4" descr="hadrians wall.jpg"/>
          <p:cNvPicPr>
            <a:picLocks noGrp="1" noChangeAspect="1"/>
          </p:cNvPicPr>
          <p:nvPr>
            <p:ph sz="half" idx="2"/>
          </p:nvPr>
        </p:nvPicPr>
        <p:blipFill>
          <a:blip r:embed="rId3" cstate="print"/>
          <a:srcRect/>
          <a:stretch>
            <a:fillRect/>
          </a:stretch>
        </p:blipFill>
        <p:spPr>
          <a:xfrm>
            <a:off x="4038600" y="1295400"/>
            <a:ext cx="4953000" cy="5257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9"/>
          <p:cNvSpPr>
            <a:spLocks noGrp="1"/>
          </p:cNvSpPr>
          <p:nvPr>
            <p:ph type="title"/>
          </p:nvPr>
        </p:nvSpPr>
        <p:spPr>
          <a:xfrm>
            <a:off x="457200" y="457200"/>
            <a:ext cx="2895600" cy="1143000"/>
          </a:xfrm>
        </p:spPr>
        <p:txBody>
          <a:bodyPr/>
          <a:lstStyle/>
          <a:p>
            <a:pPr eaLnBrk="1" hangingPunct="1"/>
            <a:r>
              <a:rPr lang="en-US" sz="2400" smtClean="0"/>
              <a:t>The power of the central governments in Han China and Imperial Rome</a:t>
            </a:r>
          </a:p>
        </p:txBody>
      </p:sp>
      <p:sp>
        <p:nvSpPr>
          <p:cNvPr id="9219" name="Text Placeholder 11"/>
          <p:cNvSpPr>
            <a:spLocks noGrp="1"/>
          </p:cNvSpPr>
          <p:nvPr>
            <p:ph type="body" sz="half" idx="2"/>
          </p:nvPr>
        </p:nvSpPr>
        <p:spPr>
          <a:xfrm>
            <a:off x="152400" y="1676400"/>
            <a:ext cx="3505200" cy="4754563"/>
          </a:xfrm>
        </p:spPr>
        <p:txBody>
          <a:bodyPr/>
          <a:lstStyle/>
          <a:p>
            <a:pPr eaLnBrk="1" hangingPunct="1">
              <a:buFont typeface="Arial" charset="0"/>
              <a:buChar char="•"/>
            </a:pPr>
            <a:r>
              <a:rPr lang="en-US" sz="2200" smtClean="0"/>
              <a:t> Both systems expanded the functions of government</a:t>
            </a:r>
          </a:p>
          <a:p>
            <a:pPr eaLnBrk="1" hangingPunct="1">
              <a:buFont typeface="Arial" charset="0"/>
              <a:buChar char="•"/>
            </a:pPr>
            <a:r>
              <a:rPr lang="en-US" sz="2200" smtClean="0"/>
              <a:t>Used bureaucracy and taxation to provision major cities &amp; increased coercion with military</a:t>
            </a:r>
          </a:p>
          <a:p>
            <a:pPr eaLnBrk="1" hangingPunct="1">
              <a:buFont typeface="Arial" charset="0"/>
              <a:buChar char="•"/>
            </a:pPr>
            <a:r>
              <a:rPr lang="en-US" sz="2200" smtClean="0"/>
              <a:t> Both governments were actively engaged in a economic activity designed to ensure a stable social and political order</a:t>
            </a:r>
          </a:p>
          <a:p>
            <a:pPr eaLnBrk="1" hangingPunct="1">
              <a:buFont typeface="Arial" charset="0"/>
              <a:buChar char="•"/>
            </a:pPr>
            <a:r>
              <a:rPr lang="en-US" sz="2200" smtClean="0"/>
              <a:t> For example, the Han gov’t held monopoly power on the trade of salt and iron</a:t>
            </a:r>
          </a:p>
        </p:txBody>
      </p:sp>
      <p:pic>
        <p:nvPicPr>
          <p:cNvPr id="9220" name="Picture 5" descr="C:\Documents and Settings\shavick\My Documents\My Pictures\nerja-aqueduct.jpg"/>
          <p:cNvPicPr>
            <a:picLocks noGrp="1" noChangeAspect="1" noChangeArrowheads="1"/>
          </p:cNvPicPr>
          <p:nvPr>
            <p:ph idx="1"/>
          </p:nvPr>
        </p:nvPicPr>
        <p:blipFill>
          <a:blip r:embed="rId2" cstate="print"/>
          <a:srcRect/>
          <a:stretch>
            <a:fillRect/>
          </a:stretch>
        </p:blipFill>
        <p:spPr>
          <a:xfrm>
            <a:off x="3657600" y="879475"/>
            <a:ext cx="5486400" cy="4213225"/>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1143000"/>
          </a:xfrm>
        </p:spPr>
        <p:txBody>
          <a:bodyPr/>
          <a:lstStyle/>
          <a:p>
            <a:r>
              <a:rPr lang="en-US" smtClean="0"/>
              <a:t>Territorial expansion</a:t>
            </a:r>
          </a:p>
        </p:txBody>
      </p:sp>
      <p:sp>
        <p:nvSpPr>
          <p:cNvPr id="12291" name="Text Placeholder 4"/>
          <p:cNvSpPr>
            <a:spLocks noGrp="1"/>
          </p:cNvSpPr>
          <p:nvPr>
            <p:ph type="body" idx="1"/>
          </p:nvPr>
        </p:nvSpPr>
        <p:spPr/>
        <p:txBody>
          <a:bodyPr/>
          <a:lstStyle/>
          <a:p>
            <a:r>
              <a:rPr lang="en-US" smtClean="0"/>
              <a:t>Han China</a:t>
            </a:r>
          </a:p>
        </p:txBody>
      </p:sp>
      <p:sp>
        <p:nvSpPr>
          <p:cNvPr id="12292" name="Content Placeholder 5"/>
          <p:cNvSpPr>
            <a:spLocks noGrp="1"/>
          </p:cNvSpPr>
          <p:nvPr>
            <p:ph sz="half" idx="2"/>
          </p:nvPr>
        </p:nvSpPr>
        <p:spPr>
          <a:xfrm>
            <a:off x="228600" y="2174875"/>
            <a:ext cx="3886200" cy="3951288"/>
          </a:xfrm>
        </p:spPr>
        <p:txBody>
          <a:bodyPr/>
          <a:lstStyle/>
          <a:p>
            <a:r>
              <a:rPr lang="en-US" smtClean="0"/>
              <a:t>Pushed boundaries far beyond Qin homeland, but when they reached a sustainable point, did not feel the need to compensate for cessation of expansion</a:t>
            </a:r>
          </a:p>
          <a:p>
            <a:r>
              <a:rPr lang="en-US" smtClean="0"/>
              <a:t>Labor force not reliant on slavery – peasant population made constant expansion less necessary</a:t>
            </a:r>
          </a:p>
        </p:txBody>
      </p:sp>
      <p:sp>
        <p:nvSpPr>
          <p:cNvPr id="12293" name="Text Placeholder 6"/>
          <p:cNvSpPr>
            <a:spLocks noGrp="1"/>
          </p:cNvSpPr>
          <p:nvPr>
            <p:ph type="body" sz="quarter" idx="3"/>
          </p:nvPr>
        </p:nvSpPr>
        <p:spPr>
          <a:xfrm>
            <a:off x="4648200" y="1295400"/>
            <a:ext cx="4041775" cy="762000"/>
          </a:xfrm>
        </p:spPr>
        <p:txBody>
          <a:bodyPr/>
          <a:lstStyle/>
          <a:p>
            <a:r>
              <a:rPr lang="en-US" smtClean="0"/>
              <a:t>Imperial Rome</a:t>
            </a:r>
          </a:p>
        </p:txBody>
      </p:sp>
      <p:sp>
        <p:nvSpPr>
          <p:cNvPr id="12294" name="Content Placeholder 7"/>
          <p:cNvSpPr>
            <a:spLocks noGrp="1"/>
          </p:cNvSpPr>
          <p:nvPr>
            <p:ph sz="quarter" idx="4"/>
          </p:nvPr>
        </p:nvSpPr>
        <p:spPr>
          <a:xfrm>
            <a:off x="4343400" y="2057400"/>
            <a:ext cx="4648200" cy="4114800"/>
          </a:xfrm>
        </p:spPr>
        <p:txBody>
          <a:bodyPr/>
          <a:lstStyle/>
          <a:p>
            <a:r>
              <a:rPr lang="en-US" smtClean="0"/>
              <a:t>A more militaristic culture</a:t>
            </a:r>
          </a:p>
          <a:p>
            <a:r>
              <a:rPr lang="en-US" smtClean="0"/>
              <a:t>Romans needed additional territory to pay soldiers</a:t>
            </a:r>
          </a:p>
          <a:p>
            <a:r>
              <a:rPr lang="en-US" smtClean="0"/>
              <a:t>They needed a continuing supply of slaves for their labor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57200" y="274638"/>
            <a:ext cx="8229600" cy="46037"/>
          </a:xfrm>
        </p:spPr>
        <p:txBody>
          <a:bodyPr/>
          <a:lstStyle/>
          <a:p>
            <a:endParaRPr lang="en-US" smtClean="0"/>
          </a:p>
        </p:txBody>
      </p:sp>
      <p:pic>
        <p:nvPicPr>
          <p:cNvPr id="13315" name="Content Placeholder 8" descr="roman reward.jpg"/>
          <p:cNvPicPr>
            <a:picLocks noGrp="1" noChangeAspect="1"/>
          </p:cNvPicPr>
          <p:nvPr>
            <p:ph idx="1"/>
          </p:nvPr>
        </p:nvPicPr>
        <p:blipFill>
          <a:blip r:embed="rId2" cstate="print"/>
          <a:srcRect/>
          <a:stretch>
            <a:fillRect/>
          </a:stretch>
        </p:blipFill>
        <p:spPr>
          <a:xfrm>
            <a:off x="838200" y="533400"/>
            <a:ext cx="7848600" cy="5943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p:nvPr>
        </p:nvSpPr>
        <p:spPr>
          <a:xfrm>
            <a:off x="457200" y="0"/>
            <a:ext cx="8229600" cy="1143000"/>
          </a:xfrm>
        </p:spPr>
        <p:txBody>
          <a:bodyPr/>
          <a:lstStyle/>
          <a:p>
            <a:r>
              <a:rPr lang="en-US" smtClean="0"/>
              <a:t>Family and Society</a:t>
            </a:r>
          </a:p>
        </p:txBody>
      </p:sp>
      <p:sp>
        <p:nvSpPr>
          <p:cNvPr id="14339" name="Content Placeholder 7"/>
          <p:cNvSpPr>
            <a:spLocks noGrp="1"/>
          </p:cNvSpPr>
          <p:nvPr>
            <p:ph sz="half" idx="1"/>
          </p:nvPr>
        </p:nvSpPr>
        <p:spPr>
          <a:xfrm>
            <a:off x="228600" y="1219200"/>
            <a:ext cx="3505200" cy="4906963"/>
          </a:xfrm>
        </p:spPr>
        <p:txBody>
          <a:bodyPr/>
          <a:lstStyle/>
          <a:p>
            <a:r>
              <a:rPr lang="en-US" smtClean="0"/>
              <a:t>Both dominated by patriarchy &amp; reverence for fathers</a:t>
            </a:r>
          </a:p>
          <a:p>
            <a:r>
              <a:rPr lang="en-US" smtClean="0"/>
              <a:t>Both focused on veneration of ancestors (but more so the Han)</a:t>
            </a:r>
          </a:p>
          <a:p>
            <a:r>
              <a:rPr lang="en-US" smtClean="0"/>
              <a:t> Han – family was the model of organization for the state</a:t>
            </a:r>
          </a:p>
        </p:txBody>
      </p:sp>
      <p:pic>
        <p:nvPicPr>
          <p:cNvPr id="14343" name="Picture 7" descr="paterfamilias"/>
          <p:cNvPicPr>
            <a:picLocks noChangeAspect="1" noChangeArrowheads="1"/>
          </p:cNvPicPr>
          <p:nvPr/>
        </p:nvPicPr>
        <p:blipFill>
          <a:blip r:embed="rId2" cstate="print"/>
          <a:srcRect/>
          <a:stretch>
            <a:fillRect/>
          </a:stretch>
        </p:blipFill>
        <p:spPr bwMode="auto">
          <a:xfrm>
            <a:off x="6019800" y="990600"/>
            <a:ext cx="2473325" cy="2667000"/>
          </a:xfrm>
          <a:prstGeom prst="rect">
            <a:avLst/>
          </a:prstGeom>
          <a:noFill/>
        </p:spPr>
      </p:pic>
      <p:pic>
        <p:nvPicPr>
          <p:cNvPr id="14345" name="Picture 9" descr="ancestor-painting-QingDynasty"/>
          <p:cNvPicPr>
            <a:picLocks noChangeAspect="1" noChangeArrowheads="1"/>
          </p:cNvPicPr>
          <p:nvPr/>
        </p:nvPicPr>
        <p:blipFill>
          <a:blip r:embed="rId3" cstate="print"/>
          <a:srcRect/>
          <a:stretch>
            <a:fillRect/>
          </a:stretch>
        </p:blipFill>
        <p:spPr bwMode="auto">
          <a:xfrm>
            <a:off x="4038600" y="3200400"/>
            <a:ext cx="2538413" cy="3505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1143000"/>
          </a:xfrm>
        </p:spPr>
        <p:txBody>
          <a:bodyPr/>
          <a:lstStyle/>
          <a:p>
            <a:r>
              <a:rPr lang="en-US" sz="3200" b="1" smtClean="0"/>
              <a:t>religious and philosophical systems</a:t>
            </a:r>
          </a:p>
        </p:txBody>
      </p:sp>
      <p:sp>
        <p:nvSpPr>
          <p:cNvPr id="15363" name="Content Placeholder 2"/>
          <p:cNvSpPr>
            <a:spLocks noGrp="1"/>
          </p:cNvSpPr>
          <p:nvPr>
            <p:ph sz="half" idx="1"/>
          </p:nvPr>
        </p:nvSpPr>
        <p:spPr>
          <a:xfrm>
            <a:off x="0" y="1600200"/>
            <a:ext cx="4191000" cy="4525963"/>
          </a:xfrm>
        </p:spPr>
        <p:txBody>
          <a:bodyPr/>
          <a:lstStyle/>
          <a:p>
            <a:r>
              <a:rPr lang="en-US" sz="2400" smtClean="0"/>
              <a:t>Early on, both empires      focused on rituals and themes that would bring loyalty to the empire, but neither was intensely spiritual</a:t>
            </a:r>
          </a:p>
          <a:p>
            <a:r>
              <a:rPr lang="en-US" sz="2400" smtClean="0"/>
              <a:t>Both were exposed to new religions late in the Classical Period (</a:t>
            </a:r>
            <a:r>
              <a:rPr lang="en-US" sz="2400" u="sng" smtClean="0"/>
              <a:t>Buddhism in China, Christianity in Rome</a:t>
            </a:r>
            <a:r>
              <a:rPr lang="en-US" sz="2400" smtClean="0"/>
              <a:t>)</a:t>
            </a:r>
          </a:p>
        </p:txBody>
      </p:sp>
      <p:pic>
        <p:nvPicPr>
          <p:cNvPr id="15364" name="Content Placeholder 4" descr="imagesCA2OK541.jpg"/>
          <p:cNvPicPr>
            <a:picLocks noGrp="1" noChangeAspect="1"/>
          </p:cNvPicPr>
          <p:nvPr>
            <p:ph sz="half" idx="2"/>
          </p:nvPr>
        </p:nvPicPr>
        <p:blipFill>
          <a:blip r:embed="rId2" cstate="print"/>
          <a:srcRect/>
          <a:stretch>
            <a:fillRect/>
          </a:stretch>
        </p:blipFill>
        <p:spPr>
          <a:xfrm>
            <a:off x="4114800" y="1524000"/>
            <a:ext cx="4800600" cy="5181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9144000" cy="914400"/>
          </a:xfrm>
        </p:spPr>
        <p:txBody>
          <a:bodyPr/>
          <a:lstStyle/>
          <a:p>
            <a:r>
              <a:rPr lang="en-US" sz="4200" b="1" smtClean="0"/>
              <a:t>Decline of Imperial Rome and Han China</a:t>
            </a:r>
          </a:p>
        </p:txBody>
      </p:sp>
      <p:sp>
        <p:nvSpPr>
          <p:cNvPr id="17411" name="Content Placeholder 2"/>
          <p:cNvSpPr>
            <a:spLocks noGrp="1"/>
          </p:cNvSpPr>
          <p:nvPr>
            <p:ph sz="half" idx="1"/>
          </p:nvPr>
        </p:nvSpPr>
        <p:spPr>
          <a:xfrm>
            <a:off x="0" y="914400"/>
            <a:ext cx="4495800" cy="5211763"/>
          </a:xfrm>
        </p:spPr>
        <p:txBody>
          <a:bodyPr/>
          <a:lstStyle/>
          <a:p>
            <a:r>
              <a:rPr lang="en-US" sz="2600" smtClean="0"/>
              <a:t>Overexpansion led to invasions by nomadic pastoralists</a:t>
            </a:r>
          </a:p>
          <a:p>
            <a:r>
              <a:rPr lang="en-US" sz="2600" smtClean="0"/>
              <a:t>Tax based weakened as land (wealth) was concentrated into fewer hands who paid less in taxes</a:t>
            </a:r>
          </a:p>
          <a:p>
            <a:r>
              <a:rPr lang="en-US" sz="2600" smtClean="0"/>
              <a:t>Western Roman cultural elements died out with the empire: change</a:t>
            </a:r>
          </a:p>
          <a:p>
            <a:r>
              <a:rPr lang="en-US" sz="2600" smtClean="0"/>
              <a:t>Han dynasty was destroyed, but its institutions and traditions were revived by later dynasties: continuity</a:t>
            </a:r>
          </a:p>
        </p:txBody>
      </p:sp>
      <p:pic>
        <p:nvPicPr>
          <p:cNvPr id="17412" name="Content Placeholder 4" descr="fallofrome.jpg"/>
          <p:cNvPicPr>
            <a:picLocks noGrp="1" noChangeAspect="1"/>
          </p:cNvPicPr>
          <p:nvPr>
            <p:ph sz="half" idx="2"/>
          </p:nvPr>
        </p:nvPicPr>
        <p:blipFill>
          <a:blip r:embed="rId2" cstate="print"/>
          <a:srcRect/>
          <a:stretch>
            <a:fillRect/>
          </a:stretch>
        </p:blipFill>
        <p:spPr>
          <a:xfrm>
            <a:off x="4419600" y="1219200"/>
            <a:ext cx="4724400"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z="4000" smtClean="0"/>
              <a:t>Why Was China Revived and </a:t>
            </a:r>
            <a:br>
              <a:rPr lang="en-US" sz="4000" smtClean="0"/>
            </a:br>
            <a:r>
              <a:rPr lang="en-US" sz="4000" smtClean="0"/>
              <a:t>Rome Not?</a:t>
            </a:r>
          </a:p>
        </p:txBody>
      </p:sp>
      <p:sp>
        <p:nvSpPr>
          <p:cNvPr id="37891" name="Rectangle 3"/>
          <p:cNvSpPr>
            <a:spLocks noGrp="1"/>
          </p:cNvSpPr>
          <p:nvPr>
            <p:ph type="body" idx="1"/>
          </p:nvPr>
        </p:nvSpPr>
        <p:spPr/>
        <p:txBody>
          <a:bodyPr/>
          <a:lstStyle/>
          <a:p>
            <a:r>
              <a:rPr lang="en-US" smtClean="0"/>
              <a:t>There was no Roman equivalent of Confucianism—no method or idea of political organization and social conduct that could survive the breakdown of the Roman state</a:t>
            </a:r>
          </a:p>
          <a:p>
            <a:r>
              <a:rPr lang="en-US" smtClean="0"/>
              <a:t>Dynasties come and go in China, but Confucianism lasts forever. </a:t>
            </a:r>
            <a:r>
              <a:rPr lang="en-US" smtClean="0">
                <a:sym typeface="Wingdings" pitchFamily="-65" charset="2"/>
              </a:rPr>
              <a:t></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457200" y="0"/>
            <a:ext cx="8229600" cy="1219200"/>
          </a:xfrm>
        </p:spPr>
        <p:txBody>
          <a:bodyPr/>
          <a:lstStyle/>
          <a:p>
            <a:pPr eaLnBrk="1" hangingPunct="1"/>
            <a:r>
              <a:rPr lang="en-US" smtClean="0"/>
              <a:t>Imperial Rome and Han China</a:t>
            </a:r>
          </a:p>
        </p:txBody>
      </p:sp>
      <p:sp>
        <p:nvSpPr>
          <p:cNvPr id="3075" name="Content Placeholder 4"/>
          <p:cNvSpPr>
            <a:spLocks noGrp="1"/>
          </p:cNvSpPr>
          <p:nvPr>
            <p:ph sz="half" idx="1"/>
          </p:nvPr>
        </p:nvSpPr>
        <p:spPr>
          <a:xfrm>
            <a:off x="533400" y="5105400"/>
            <a:ext cx="7772400" cy="1524000"/>
          </a:xfrm>
        </p:spPr>
        <p:txBody>
          <a:bodyPr/>
          <a:lstStyle/>
          <a:p>
            <a:pPr eaLnBrk="1" hangingPunct="1"/>
            <a:r>
              <a:rPr lang="en-US" smtClean="0"/>
              <a:t>Both lasted approximately 400 years</a:t>
            </a:r>
          </a:p>
          <a:p>
            <a:pPr eaLnBrk="1" hangingPunct="1"/>
            <a:r>
              <a:rPr lang="en-US" smtClean="0"/>
              <a:t>Both had populations of about 50 million</a:t>
            </a:r>
          </a:p>
        </p:txBody>
      </p:sp>
      <p:pic>
        <p:nvPicPr>
          <p:cNvPr id="3076" name="Content Placeholder 4" descr="images.jpg"/>
          <p:cNvPicPr>
            <a:picLocks noGrp="1" noChangeAspect="1"/>
          </p:cNvPicPr>
          <p:nvPr>
            <p:ph sz="half" idx="2"/>
          </p:nvPr>
        </p:nvPicPr>
        <p:blipFill>
          <a:blip r:embed="rId3" cstate="print"/>
          <a:srcRect/>
          <a:stretch>
            <a:fillRect/>
          </a:stretch>
        </p:blipFill>
        <p:spPr>
          <a:xfrm>
            <a:off x="457200" y="1295400"/>
            <a:ext cx="7834313" cy="36576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838200"/>
          </a:xfrm>
        </p:spPr>
        <p:txBody>
          <a:bodyPr/>
          <a:lstStyle/>
          <a:p>
            <a:r>
              <a:rPr lang="en-US" smtClean="0"/>
              <a:t>Origins of empire</a:t>
            </a:r>
          </a:p>
        </p:txBody>
      </p:sp>
      <p:sp>
        <p:nvSpPr>
          <p:cNvPr id="4099" name="Text Placeholder 4"/>
          <p:cNvSpPr>
            <a:spLocks noGrp="1"/>
          </p:cNvSpPr>
          <p:nvPr>
            <p:ph type="body" idx="1"/>
          </p:nvPr>
        </p:nvSpPr>
        <p:spPr/>
        <p:txBody>
          <a:bodyPr/>
          <a:lstStyle/>
          <a:p>
            <a:r>
              <a:rPr lang="en-US" smtClean="0"/>
              <a:t>Han China built on </a:t>
            </a:r>
            <a:r>
              <a:rPr lang="en-US" u="sng" smtClean="0"/>
              <a:t>earlier imperial traditions</a:t>
            </a:r>
            <a:r>
              <a:rPr lang="en-US" smtClean="0"/>
              <a:t> started by the Qin and Zhou </a:t>
            </a:r>
          </a:p>
        </p:txBody>
      </p:sp>
      <p:pic>
        <p:nvPicPr>
          <p:cNvPr id="4100" name="Content Placeholder 8" descr="Picture1.jpg"/>
          <p:cNvPicPr>
            <a:picLocks noGrp="1" noChangeAspect="1"/>
          </p:cNvPicPr>
          <p:nvPr>
            <p:ph sz="half" idx="2"/>
          </p:nvPr>
        </p:nvPicPr>
        <p:blipFill>
          <a:blip r:embed="rId3" cstate="print"/>
          <a:srcRect/>
          <a:stretch>
            <a:fillRect/>
          </a:stretch>
        </p:blipFill>
        <p:spPr>
          <a:xfrm>
            <a:off x="152400" y="2362200"/>
            <a:ext cx="4344988" cy="3276600"/>
          </a:xfrm>
        </p:spPr>
      </p:pic>
      <p:sp>
        <p:nvSpPr>
          <p:cNvPr id="4101" name="Text Placeholder 6"/>
          <p:cNvSpPr>
            <a:spLocks noGrp="1"/>
          </p:cNvSpPr>
          <p:nvPr>
            <p:ph type="body" sz="quarter" idx="3"/>
          </p:nvPr>
        </p:nvSpPr>
        <p:spPr/>
        <p:txBody>
          <a:bodyPr/>
          <a:lstStyle/>
          <a:p>
            <a:r>
              <a:rPr lang="en-US" smtClean="0"/>
              <a:t>Rome built on aristocratic landlords </a:t>
            </a:r>
            <a:r>
              <a:rPr lang="en-US" u="sng" smtClean="0"/>
              <a:t>expanding out from a city-state</a:t>
            </a:r>
          </a:p>
        </p:txBody>
      </p:sp>
      <p:pic>
        <p:nvPicPr>
          <p:cNvPr id="4102" name="Content Placeholder 9" descr="wolf.gif"/>
          <p:cNvPicPr>
            <a:picLocks noGrp="1" noChangeAspect="1"/>
          </p:cNvPicPr>
          <p:nvPr>
            <p:ph sz="quarter" idx="4"/>
          </p:nvPr>
        </p:nvPicPr>
        <p:blipFill>
          <a:blip r:embed="rId4" cstate="print"/>
          <a:srcRect/>
          <a:stretch>
            <a:fillRect/>
          </a:stretch>
        </p:blipFill>
        <p:spPr>
          <a:xfrm>
            <a:off x="4760913" y="2438400"/>
            <a:ext cx="4230687" cy="32004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hangingPunct="1"/>
            <a:r>
              <a:rPr lang="en-US" sz="4000" smtClean="0"/>
              <a:t>Militarism:</a:t>
            </a:r>
            <a:br>
              <a:rPr lang="en-US" sz="4000" smtClean="0"/>
            </a:br>
            <a:r>
              <a:rPr lang="en-US" sz="4000" smtClean="0"/>
              <a:t>Both emphasized territorial expansion</a:t>
            </a:r>
          </a:p>
        </p:txBody>
      </p:sp>
      <p:sp>
        <p:nvSpPr>
          <p:cNvPr id="5123" name="Text Placeholder 5"/>
          <p:cNvSpPr>
            <a:spLocks noGrp="1"/>
          </p:cNvSpPr>
          <p:nvPr>
            <p:ph type="body" idx="1"/>
          </p:nvPr>
        </p:nvSpPr>
        <p:spPr>
          <a:xfrm>
            <a:off x="457200" y="1066800"/>
            <a:ext cx="4040188" cy="639763"/>
          </a:xfrm>
        </p:spPr>
        <p:txBody>
          <a:bodyPr/>
          <a:lstStyle/>
          <a:p>
            <a:pPr eaLnBrk="1" hangingPunct="1"/>
            <a:r>
              <a:rPr lang="en-US" smtClean="0"/>
              <a:t>Roman Empire </a:t>
            </a:r>
          </a:p>
        </p:txBody>
      </p:sp>
      <p:pic>
        <p:nvPicPr>
          <p:cNvPr id="5124" name="Content Placeholder 7" descr="3.jpg"/>
          <p:cNvPicPr>
            <a:picLocks noGrp="1" noChangeAspect="1"/>
          </p:cNvPicPr>
          <p:nvPr>
            <p:ph sz="half" idx="2"/>
          </p:nvPr>
        </p:nvPicPr>
        <p:blipFill>
          <a:blip r:embed="rId2" cstate="print"/>
          <a:srcRect/>
          <a:stretch>
            <a:fillRect/>
          </a:stretch>
        </p:blipFill>
        <p:spPr>
          <a:xfrm>
            <a:off x="0" y="1676400"/>
            <a:ext cx="4114800" cy="3992563"/>
          </a:xfrm>
        </p:spPr>
      </p:pic>
      <p:sp>
        <p:nvSpPr>
          <p:cNvPr id="5125" name="Text Placeholder 7"/>
          <p:cNvSpPr>
            <a:spLocks noGrp="1"/>
          </p:cNvSpPr>
          <p:nvPr>
            <p:ph type="body" sz="quarter" idx="3"/>
          </p:nvPr>
        </p:nvSpPr>
        <p:spPr>
          <a:xfrm>
            <a:off x="4648200" y="1066800"/>
            <a:ext cx="4041775" cy="533400"/>
          </a:xfrm>
        </p:spPr>
        <p:txBody>
          <a:bodyPr/>
          <a:lstStyle/>
          <a:p>
            <a:pPr eaLnBrk="1" hangingPunct="1"/>
            <a:r>
              <a:rPr lang="en-US" smtClean="0"/>
              <a:t>Han China</a:t>
            </a:r>
          </a:p>
        </p:txBody>
      </p:sp>
      <p:pic>
        <p:nvPicPr>
          <p:cNvPr id="5126" name="Content Placeholder 6" descr="HansTransMap.jpg"/>
          <p:cNvPicPr>
            <a:picLocks noGrp="1" noChangeAspect="1"/>
          </p:cNvPicPr>
          <p:nvPr>
            <p:ph sz="quarter" idx="4"/>
          </p:nvPr>
        </p:nvPicPr>
        <p:blipFill>
          <a:blip r:embed="rId3" cstate="print"/>
          <a:srcRect/>
          <a:stretch>
            <a:fillRect/>
          </a:stretch>
        </p:blipFill>
        <p:spPr>
          <a:xfrm>
            <a:off x="4572000" y="1600200"/>
            <a:ext cx="4343400" cy="3657600"/>
          </a:xfrm>
        </p:spPr>
      </p:pic>
      <p:sp>
        <p:nvSpPr>
          <p:cNvPr id="5128" name="Text Box 8"/>
          <p:cNvSpPr txBox="1">
            <a:spLocks noChangeArrowheads="1"/>
          </p:cNvSpPr>
          <p:nvPr/>
        </p:nvSpPr>
        <p:spPr bwMode="auto">
          <a:xfrm>
            <a:off x="228600" y="5486400"/>
            <a:ext cx="8610600" cy="1187450"/>
          </a:xfrm>
          <a:prstGeom prst="rect">
            <a:avLst/>
          </a:prstGeom>
          <a:noFill/>
          <a:ln w="9525">
            <a:noFill/>
            <a:miter lim="800000"/>
            <a:headEnd/>
            <a:tailEnd/>
          </a:ln>
          <a:effectLst/>
        </p:spPr>
        <p:txBody>
          <a:bodyPr>
            <a:spAutoFit/>
          </a:bodyPr>
          <a:lstStyle/>
          <a:p>
            <a:pPr>
              <a:spcBef>
                <a:spcPct val="50000"/>
              </a:spcBef>
            </a:pPr>
            <a:r>
              <a:rPr lang="en-US" sz="2400"/>
              <a:t>Perceived threats to security led to wars and conquests, which only increased the length of borders and led to more perceived threats…which led to more conquests. A pattern.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US" smtClean="0"/>
              <a:t>Economic Base</a:t>
            </a:r>
          </a:p>
        </p:txBody>
      </p:sp>
      <p:sp>
        <p:nvSpPr>
          <p:cNvPr id="38915" name="Rectangle 3"/>
          <p:cNvSpPr>
            <a:spLocks noGrp="1"/>
          </p:cNvSpPr>
          <p:nvPr>
            <p:ph type="body" sz="half" idx="1"/>
          </p:nvPr>
        </p:nvSpPr>
        <p:spPr>
          <a:xfrm>
            <a:off x="152400" y="1600200"/>
            <a:ext cx="3200400" cy="4525963"/>
          </a:xfrm>
        </p:spPr>
        <p:txBody>
          <a:bodyPr/>
          <a:lstStyle/>
          <a:p>
            <a:r>
              <a:rPr lang="en-US" sz="2800" smtClean="0"/>
              <a:t>Agriculture was the base</a:t>
            </a:r>
          </a:p>
          <a:p>
            <a:r>
              <a:rPr lang="en-US" sz="2800" smtClean="0"/>
              <a:t>Land = wealth</a:t>
            </a:r>
          </a:p>
          <a:p>
            <a:r>
              <a:rPr lang="en-US" sz="2800" smtClean="0"/>
              <a:t>Gov’t revenue based on a % of the annual harvest</a:t>
            </a:r>
          </a:p>
        </p:txBody>
      </p:sp>
      <p:pic>
        <p:nvPicPr>
          <p:cNvPr id="38917" name="Picture 5" descr="relief02"/>
          <p:cNvPicPr>
            <a:picLocks noGrp="1" noChangeAspect="1" noChangeArrowheads="1"/>
          </p:cNvPicPr>
          <p:nvPr>
            <p:ph sz="half" idx="2"/>
          </p:nvPr>
        </p:nvPicPr>
        <p:blipFill>
          <a:blip r:embed="rId2" cstate="print"/>
          <a:srcRect/>
          <a:stretch>
            <a:fillRect/>
          </a:stretch>
        </p:blipFill>
        <p:spPr>
          <a:xfrm>
            <a:off x="3429000" y="1720850"/>
            <a:ext cx="5257800" cy="34210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914400"/>
          </a:xfrm>
        </p:spPr>
        <p:txBody>
          <a:bodyPr/>
          <a:lstStyle/>
          <a:p>
            <a:pPr eaLnBrk="1" hangingPunct="1"/>
            <a:r>
              <a:rPr lang="en-US" smtClean="0"/>
              <a:t>Integrating the empires</a:t>
            </a:r>
          </a:p>
        </p:txBody>
      </p:sp>
      <p:sp>
        <p:nvSpPr>
          <p:cNvPr id="6147" name="Content Placeholder 6"/>
          <p:cNvSpPr>
            <a:spLocks noGrp="1"/>
          </p:cNvSpPr>
          <p:nvPr>
            <p:ph sz="half" idx="1"/>
          </p:nvPr>
        </p:nvSpPr>
        <p:spPr>
          <a:xfrm>
            <a:off x="152400" y="838200"/>
            <a:ext cx="4038600" cy="4953000"/>
          </a:xfrm>
        </p:spPr>
        <p:txBody>
          <a:bodyPr/>
          <a:lstStyle/>
          <a:p>
            <a:pPr eaLnBrk="1" hangingPunct="1">
              <a:buFont typeface="Arial" charset="0"/>
              <a:buNone/>
            </a:pPr>
            <a:r>
              <a:rPr lang="en-US" smtClean="0"/>
              <a:t>Infrastructure:</a:t>
            </a:r>
          </a:p>
          <a:p>
            <a:pPr eaLnBrk="1" hangingPunct="1"/>
            <a:r>
              <a:rPr lang="en-US" smtClean="0"/>
              <a:t>Massive road building projects linked crucial parts of the empires</a:t>
            </a:r>
          </a:p>
          <a:p>
            <a:pPr eaLnBrk="1" hangingPunct="1"/>
            <a:r>
              <a:rPr lang="en-US" smtClean="0"/>
              <a:t>Roads facilitated communication, economic activity, access to resources, and movement of military. </a:t>
            </a:r>
          </a:p>
          <a:p>
            <a:pPr eaLnBrk="1" hangingPunct="1"/>
            <a:r>
              <a:rPr lang="en-US" smtClean="0"/>
              <a:t>Rome – invented concrete &amp; engineered feats like aqueducts</a:t>
            </a:r>
          </a:p>
        </p:txBody>
      </p:sp>
      <p:pic>
        <p:nvPicPr>
          <p:cNvPr id="6148" name="Content Placeholder 4" descr="appia.jpg"/>
          <p:cNvPicPr>
            <a:picLocks noGrp="1" noChangeAspect="1"/>
          </p:cNvPicPr>
          <p:nvPr>
            <p:ph sz="half" idx="2"/>
          </p:nvPr>
        </p:nvPicPr>
        <p:blipFill>
          <a:blip r:embed="rId2" cstate="print"/>
          <a:srcRect/>
          <a:stretch>
            <a:fillRect/>
          </a:stretch>
        </p:blipFill>
        <p:spPr>
          <a:xfrm>
            <a:off x="3962400" y="1143000"/>
            <a:ext cx="4953000" cy="4724400"/>
          </a:xfrm>
        </p:spPr>
      </p:pic>
      <p:sp>
        <p:nvSpPr>
          <p:cNvPr id="6150" name="AutoShape 6"/>
          <p:cNvSpPr>
            <a:spLocks noChangeArrowheads="1"/>
          </p:cNvSpPr>
          <p:nvPr/>
        </p:nvSpPr>
        <p:spPr bwMode="auto">
          <a:xfrm rot="16200000">
            <a:off x="5029200" y="6019800"/>
            <a:ext cx="609600" cy="685800"/>
          </a:xfrm>
          <a:prstGeom prst="rightArrow">
            <a:avLst>
              <a:gd name="adj1" fmla="val 25926"/>
              <a:gd name="adj2" fmla="val 46875"/>
            </a:avLst>
          </a:prstGeom>
          <a:solidFill>
            <a:schemeClr val="accent1"/>
          </a:solidFill>
          <a:ln w="9525">
            <a:solidFill>
              <a:schemeClr val="tx1"/>
            </a:solidFill>
            <a:miter lim="800000"/>
            <a:headEnd/>
            <a:tailEnd/>
          </a:ln>
          <a:effectLst/>
        </p:spPr>
        <p:txBody>
          <a:bodyPr wrap="none" anchor="ctr"/>
          <a:lstStyle/>
          <a:p>
            <a:endParaRPr lang="en-US"/>
          </a:p>
        </p:txBody>
      </p:sp>
      <p:sp>
        <p:nvSpPr>
          <p:cNvPr id="6151" name="Text Box 7"/>
          <p:cNvSpPr txBox="1">
            <a:spLocks noChangeArrowheads="1"/>
          </p:cNvSpPr>
          <p:nvPr/>
        </p:nvSpPr>
        <p:spPr bwMode="auto">
          <a:xfrm>
            <a:off x="5867400" y="6019800"/>
            <a:ext cx="3276600" cy="825500"/>
          </a:xfrm>
          <a:prstGeom prst="rect">
            <a:avLst/>
          </a:prstGeom>
          <a:noFill/>
          <a:ln w="9525">
            <a:noFill/>
            <a:miter lim="800000"/>
            <a:headEnd/>
            <a:tailEnd/>
          </a:ln>
          <a:effectLst/>
        </p:spPr>
        <p:txBody>
          <a:bodyPr>
            <a:spAutoFit/>
          </a:bodyPr>
          <a:lstStyle/>
          <a:p>
            <a:pPr>
              <a:spcBef>
                <a:spcPct val="50000"/>
              </a:spcBef>
            </a:pPr>
            <a:r>
              <a:rPr lang="en-US" sz="1600"/>
              <a:t>Yep – that’s a Roman Road, still around today. Looking good after 2,000 years.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152400"/>
            <a:ext cx="9144000" cy="1066800"/>
          </a:xfrm>
        </p:spPr>
        <p:txBody>
          <a:bodyPr/>
          <a:lstStyle/>
          <a:p>
            <a:pPr eaLnBrk="1" hangingPunct="1"/>
            <a:r>
              <a:rPr lang="en-US" sz="3800" b="1" smtClean="0"/>
              <a:t>Mechanisms for political integration in China</a:t>
            </a:r>
          </a:p>
        </p:txBody>
      </p:sp>
      <p:sp>
        <p:nvSpPr>
          <p:cNvPr id="7171" name="Content Placeholder 2"/>
          <p:cNvSpPr>
            <a:spLocks noGrp="1"/>
          </p:cNvSpPr>
          <p:nvPr>
            <p:ph sz="half" idx="1"/>
          </p:nvPr>
        </p:nvSpPr>
        <p:spPr>
          <a:xfrm>
            <a:off x="0" y="1219200"/>
            <a:ext cx="6172200" cy="4906963"/>
          </a:xfrm>
        </p:spPr>
        <p:txBody>
          <a:bodyPr/>
          <a:lstStyle/>
          <a:p>
            <a:pPr eaLnBrk="1" hangingPunct="1"/>
            <a:r>
              <a:rPr lang="en-US" smtClean="0"/>
              <a:t>Confucianism identified principles necessary for political and social order</a:t>
            </a:r>
          </a:p>
          <a:p>
            <a:pPr eaLnBrk="1" hangingPunct="1"/>
            <a:r>
              <a:rPr lang="en-US" smtClean="0"/>
              <a:t>Emphasized the emperors’ divine majesty, links to Heaven, and morality through correct ritual (ancestor veneration</a:t>
            </a:r>
          </a:p>
          <a:p>
            <a:pPr eaLnBrk="1" hangingPunct="1"/>
            <a:r>
              <a:rPr lang="en-US" smtClean="0"/>
              <a:t>Developed a </a:t>
            </a:r>
            <a:r>
              <a:rPr lang="en-US" u="sng" smtClean="0"/>
              <a:t>sophisticated bureaucracy</a:t>
            </a:r>
            <a:r>
              <a:rPr lang="en-US" smtClean="0"/>
              <a:t> with gov’t officials in the provinces (staffed by middle class)</a:t>
            </a:r>
          </a:p>
          <a:p>
            <a:pPr eaLnBrk="1" hangingPunct="1"/>
            <a:r>
              <a:rPr lang="en-US" smtClean="0"/>
              <a:t>Imperial Academy and exam system meant ALL areas of China were cohesive &amp; Confucian</a:t>
            </a:r>
          </a:p>
        </p:txBody>
      </p:sp>
      <p:pic>
        <p:nvPicPr>
          <p:cNvPr id="7174" name="Picture 6" descr="wang_mang"/>
          <p:cNvPicPr>
            <a:picLocks noChangeAspect="1" noChangeArrowheads="1"/>
          </p:cNvPicPr>
          <p:nvPr/>
        </p:nvPicPr>
        <p:blipFill>
          <a:blip r:embed="rId3" cstate="print"/>
          <a:srcRect/>
          <a:stretch>
            <a:fillRect/>
          </a:stretch>
        </p:blipFill>
        <p:spPr bwMode="auto">
          <a:xfrm>
            <a:off x="6172200" y="1524000"/>
            <a:ext cx="2646363" cy="3810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Mechanisms for political integration in the Roman Empire</a:t>
            </a:r>
          </a:p>
        </p:txBody>
      </p:sp>
      <p:sp>
        <p:nvSpPr>
          <p:cNvPr id="8195" name="Content Placeholder 2"/>
          <p:cNvSpPr>
            <a:spLocks noGrp="1"/>
          </p:cNvSpPr>
          <p:nvPr>
            <p:ph sz="half" idx="1"/>
          </p:nvPr>
        </p:nvSpPr>
        <p:spPr>
          <a:xfrm>
            <a:off x="0" y="1447800"/>
            <a:ext cx="4267200" cy="4678363"/>
          </a:xfrm>
        </p:spPr>
        <p:txBody>
          <a:bodyPr/>
          <a:lstStyle/>
          <a:p>
            <a:pPr eaLnBrk="1" hangingPunct="1"/>
            <a:r>
              <a:rPr lang="en-US" sz="2600" smtClean="0"/>
              <a:t>Bureaucracy was less complex than Han – relied on local elites &amp; middle class to control provinces</a:t>
            </a:r>
          </a:p>
          <a:p>
            <a:pPr eaLnBrk="1" hangingPunct="1"/>
            <a:r>
              <a:rPr lang="en-US" sz="2600" smtClean="0"/>
              <a:t>Greater emphasis on law codes and a common legal system</a:t>
            </a:r>
          </a:p>
          <a:p>
            <a:pPr eaLnBrk="1" hangingPunct="1"/>
            <a:r>
              <a:rPr lang="en-US" sz="2600" smtClean="0"/>
              <a:t>Monuments and triumphal processions played up the glory of the empire and its rulers</a:t>
            </a:r>
          </a:p>
          <a:p>
            <a:pPr eaLnBrk="1" hangingPunct="1"/>
            <a:r>
              <a:rPr lang="en-US" sz="2600" smtClean="0"/>
              <a:t>Cult of deceased Emperors</a:t>
            </a:r>
          </a:p>
        </p:txBody>
      </p:sp>
      <p:pic>
        <p:nvPicPr>
          <p:cNvPr id="8196" name="Content Placeholder 4" descr="arch.jpg"/>
          <p:cNvPicPr>
            <a:picLocks noGrp="1" noChangeAspect="1"/>
          </p:cNvPicPr>
          <p:nvPr>
            <p:ph sz="half" idx="2"/>
          </p:nvPr>
        </p:nvPicPr>
        <p:blipFill>
          <a:blip r:embed="rId3" cstate="print"/>
          <a:srcRect/>
          <a:stretch>
            <a:fillRect/>
          </a:stretch>
        </p:blipFill>
        <p:spPr>
          <a:xfrm>
            <a:off x="4267200" y="1676400"/>
            <a:ext cx="4572000" cy="4724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eaLnBrk="1" hangingPunct="1"/>
            <a:r>
              <a:rPr lang="en-US" sz="4000" smtClean="0"/>
              <a:t>Citizenship and Colonies</a:t>
            </a:r>
          </a:p>
        </p:txBody>
      </p:sp>
      <p:sp>
        <p:nvSpPr>
          <p:cNvPr id="10243" name="Content Placeholder 2"/>
          <p:cNvSpPr>
            <a:spLocks noGrp="1"/>
          </p:cNvSpPr>
          <p:nvPr>
            <p:ph sz="half" idx="1"/>
          </p:nvPr>
        </p:nvSpPr>
        <p:spPr>
          <a:xfrm>
            <a:off x="0" y="1143000"/>
            <a:ext cx="3962400" cy="4983163"/>
          </a:xfrm>
        </p:spPr>
        <p:txBody>
          <a:bodyPr/>
          <a:lstStyle/>
          <a:p>
            <a:pPr eaLnBrk="1" hangingPunct="1"/>
            <a:r>
              <a:rPr lang="en-US" smtClean="0"/>
              <a:t>Large colonies of ethnically Han (northern) Chinese were planted in newly conquered territories</a:t>
            </a:r>
          </a:p>
          <a:p>
            <a:pPr eaLnBrk="1" hangingPunct="1"/>
            <a:r>
              <a:rPr lang="en-US" smtClean="0"/>
              <a:t>Use of Mandarin language required by the elite and bureaucrats</a:t>
            </a:r>
          </a:p>
          <a:p>
            <a:pPr eaLnBrk="1" hangingPunct="1"/>
            <a:r>
              <a:rPr lang="en-US" smtClean="0"/>
              <a:t>Ideology of Confucianism enforced by the central authority</a:t>
            </a:r>
          </a:p>
        </p:txBody>
      </p:sp>
      <p:pic>
        <p:nvPicPr>
          <p:cNvPr id="10244" name="Content Placeholder 4" descr="hanmap.jpg"/>
          <p:cNvPicPr>
            <a:picLocks noGrp="1" noChangeAspect="1"/>
          </p:cNvPicPr>
          <p:nvPr>
            <p:ph sz="half" idx="2"/>
          </p:nvPr>
        </p:nvPicPr>
        <p:blipFill>
          <a:blip r:embed="rId3" cstate="print"/>
          <a:srcRect/>
          <a:stretch>
            <a:fillRect/>
          </a:stretch>
        </p:blipFill>
        <p:spPr>
          <a:xfrm>
            <a:off x="3886200" y="1447800"/>
            <a:ext cx="5257800" cy="4191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1360</Words>
  <Application>Microsoft Office PowerPoint</Application>
  <PresentationFormat>On-screen Show (4:3)</PresentationFormat>
  <Paragraphs>94</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The Roman Empire and  Han Dynasty China:  </vt:lpstr>
      <vt:lpstr>Imperial Rome and Han China</vt:lpstr>
      <vt:lpstr>Origins of empire</vt:lpstr>
      <vt:lpstr>Militarism: Both emphasized territorial expansion</vt:lpstr>
      <vt:lpstr>Economic Base</vt:lpstr>
      <vt:lpstr>Integrating the empires</vt:lpstr>
      <vt:lpstr>Mechanisms for political integration in China</vt:lpstr>
      <vt:lpstr>Mechanisms for political integration in the Roman Empire</vt:lpstr>
      <vt:lpstr>Citizenship and Colonies</vt:lpstr>
      <vt:lpstr>Rome also used colonies to foster unity and integration throughout the Empire</vt:lpstr>
      <vt:lpstr>The power of the central governments in Han China and Imperial Rome</vt:lpstr>
      <vt:lpstr>Territorial expansion</vt:lpstr>
      <vt:lpstr>PowerPoint Presentation</vt:lpstr>
      <vt:lpstr>Family and Society</vt:lpstr>
      <vt:lpstr>religious and philosophical systems</vt:lpstr>
      <vt:lpstr>Decline of Imperial Rome and Han China</vt:lpstr>
      <vt:lpstr>Why Was China Revived and  Rome Not?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Roman Empire and Han China: A close comparison</dc:title>
  <dc:creator>Corey Burns</dc:creator>
  <cp:lastModifiedBy>Ventura, Susanna</cp:lastModifiedBy>
  <cp:revision>55</cp:revision>
  <cp:lastPrinted>2017-10-26T20:40:37Z</cp:lastPrinted>
  <dcterms:created xsi:type="dcterms:W3CDTF">2010-07-08T15:57:16Z</dcterms:created>
  <dcterms:modified xsi:type="dcterms:W3CDTF">2017-10-26T22:23:41Z</dcterms:modified>
</cp:coreProperties>
</file>