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61870"/>
            <a:ext cx="9144000" cy="2300605"/>
          </a:xfrm>
        </p:spPr>
        <p:txBody>
          <a:bodyPr>
            <a:normAutofit fontScale="90000"/>
          </a:bodyPr>
          <a:lstStyle/>
          <a:p>
            <a:r>
              <a:rPr lang="en-US" dirty="0"/>
              <a:t>Gifty</a:t>
            </a:r>
            <a:br>
              <a:rPr lang="en-US" dirty="0"/>
            </a:br>
            <a:br>
              <a:rPr lang="en-US" dirty="0"/>
            </a:br>
            <a:r>
              <a:rPr lang="en-US" sz="4400">
                <a:sym typeface="+mn-ea"/>
              </a:rPr>
              <a:t>Anisotropic Guided Filtering </a:t>
            </a:r>
            <a:endParaRPr lang="en-US" sz="4400" dirty="0">
              <a:sym typeface="+mn-ea"/>
            </a:endParaRPr>
          </a:p>
        </p:txBody>
      </p:sp>
      <p:sp>
        <p:nvSpPr>
          <p:cNvPr id="3" name="Subtitle 2"/>
          <p:cNvSpPr>
            <a:spLocks noGrp="1"/>
          </p:cNvSpPr>
          <p:nvPr>
            <p:ph type="subTitle" idx="1"/>
          </p:nvPr>
        </p:nvSpPr>
        <p:spPr>
          <a:xfrm>
            <a:off x="1329055" y="554990"/>
            <a:ext cx="9144000" cy="1197610"/>
          </a:xfrm>
        </p:spPr>
        <p:txBody>
          <a:bodyPr/>
          <a:lstStyle/>
          <a:p>
            <a:r>
              <a:rPr lang="en-US"/>
              <a:t> This is just a scrapy ppt , i didn’t take time to make it beautiful. I just focused on the content, you have tomodify it to look great , GOOD LUCKY MY DEAR.</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11370" y="306705"/>
            <a:ext cx="2969260" cy="1325880"/>
          </a:xfrm>
        </p:spPr>
        <p:txBody>
          <a:bodyPr/>
          <a:p>
            <a:r>
              <a:rPr lang="en-US" b="1" u="sng"/>
              <a:t>Conclusion</a:t>
            </a:r>
            <a:endParaRPr lang="en-US" b="1" u="sng"/>
          </a:p>
        </p:txBody>
      </p:sp>
      <p:sp>
        <p:nvSpPr>
          <p:cNvPr id="3" name="Content Placeholder 2"/>
          <p:cNvSpPr>
            <a:spLocks noGrp="1"/>
          </p:cNvSpPr>
          <p:nvPr>
            <p:ph sz="half" idx="1"/>
          </p:nvPr>
        </p:nvSpPr>
        <p:spPr>
          <a:xfrm>
            <a:off x="838200" y="1825625"/>
            <a:ext cx="9612630" cy="4351655"/>
          </a:xfrm>
        </p:spPr>
        <p:txBody>
          <a:bodyPr>
            <a:normAutofit/>
          </a:bodyPr>
          <a:p>
            <a:r>
              <a:rPr lang="en-US"/>
              <a:t>This work measures the wall-clock time of the Anis GF in comparison to the original guidedfilter. </a:t>
            </a:r>
            <a:endParaRPr lang="en-US"/>
          </a:p>
          <a:p>
            <a:r>
              <a:rPr lang="en-US"/>
              <a:t>The AnisGF can be seen as a generalised guided filter which can be parametrised to exactly replicate the behaviour of the latter.</a:t>
            </a:r>
            <a:endParaRPr lang="en-US"/>
          </a:p>
          <a:p>
            <a:r>
              <a:rPr lang="en-US"/>
              <a:t>This characteristic implies that the new filter maybe used in the many applications that already benefit from the performance of the guided filter while bringing anisotropy asan added capability.</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199890" y="394335"/>
            <a:ext cx="3599180" cy="1325880"/>
          </a:xfrm>
        </p:spPr>
        <p:txBody>
          <a:bodyPr/>
          <a:p>
            <a:r>
              <a:rPr lang="en-US" b="1" u="sng"/>
              <a:t>Introduction</a:t>
            </a:r>
            <a:endParaRPr lang="en-US" b="1" u="sng"/>
          </a:p>
        </p:txBody>
      </p:sp>
      <p:sp>
        <p:nvSpPr>
          <p:cNvPr id="3" name="Content Placeholder 2"/>
          <p:cNvSpPr>
            <a:spLocks noGrp="1"/>
          </p:cNvSpPr>
          <p:nvPr>
            <p:ph idx="1"/>
          </p:nvPr>
        </p:nvSpPr>
        <p:spPr/>
        <p:txBody>
          <a:bodyPr/>
          <a:p>
            <a:r>
              <a:rPr lang="en-US"/>
              <a:t>Edge preserving filters exploit spatial information to avoid the filtering near edges, while effectively smoothing other regions with in an image. </a:t>
            </a:r>
            <a:endParaRPr lang="en-US"/>
          </a:p>
          <a:p>
            <a:r>
              <a:rPr lang="en-US"/>
              <a:t>Such edge-preservation filters have proven useful in a wide range of applications despite having widely different formulations, For instance, some tasks, such as tone mapping may use these filters to decompose images into multiple scales for processing.</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t>Previous work</a:t>
            </a:r>
            <a:endParaRPr lang="en-US" b="1" u="sng"/>
          </a:p>
        </p:txBody>
      </p:sp>
      <p:sp>
        <p:nvSpPr>
          <p:cNvPr id="3" name="Content Placeholder 2"/>
          <p:cNvSpPr>
            <a:spLocks noGrp="1"/>
          </p:cNvSpPr>
          <p:nvPr>
            <p:ph idx="1"/>
          </p:nvPr>
        </p:nvSpPr>
        <p:spPr>
          <a:xfrm>
            <a:off x="838200" y="1517015"/>
            <a:ext cx="10515600" cy="1047750"/>
          </a:xfrm>
        </p:spPr>
        <p:txBody>
          <a:bodyPr/>
          <a:p>
            <a:r>
              <a:rPr lang="en-US"/>
              <a:t>Image filters are techniques which operate on all pixels of an image or only within a specific vicinity which are global or local.</a:t>
            </a:r>
            <a:endParaRPr lang="en-US"/>
          </a:p>
        </p:txBody>
      </p:sp>
      <p:sp>
        <p:nvSpPr>
          <p:cNvPr id="4" name="Content Placeholder 2"/>
          <p:cNvSpPr>
            <a:spLocks noGrp="1"/>
          </p:cNvSpPr>
          <p:nvPr/>
        </p:nvSpPr>
        <p:spPr>
          <a:xfrm>
            <a:off x="955675" y="2565400"/>
            <a:ext cx="5265420" cy="3004820"/>
          </a:xfrm>
          <a:prstGeom prst="rect">
            <a:avLst/>
          </a:prstGeom>
        </p:spPr>
        <p:txBody>
          <a:bodyPr vert="horz" lIns="91440" tIns="45720" rIns="91440" bIns="45720" rtlCol="0">
            <a:normAutofit fontScale="5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Global Filters</a:t>
            </a:r>
            <a:r>
              <a:rPr lang="en-US"/>
              <a:t> are those filters that utilise information from all pixels in the input image to create a filtered image. </a:t>
            </a:r>
            <a:endParaRPr lang="en-US"/>
          </a:p>
          <a:p>
            <a:r>
              <a:rPr lang="en-US"/>
              <a:t>These filters are formulated using an optimisation problem that places constraints on there lationship between neighbouring pixels. </a:t>
            </a:r>
            <a:endParaRPr lang="en-US"/>
          </a:p>
          <a:p>
            <a:r>
              <a:rPr lang="en-US"/>
              <a:t>The problem can be viewed as a Markov random field using graph cutting techniques.</a:t>
            </a:r>
            <a:endParaRPr lang="en-US"/>
          </a:p>
          <a:p>
            <a:r>
              <a:rPr lang="en-US"/>
              <a:t>Global filters are capable of producing high-quality filtering output. Unlike local filters, they tend to be more resilient to artefacts even when aggressively filtering an image.</a:t>
            </a:r>
            <a:endParaRPr lang="en-US"/>
          </a:p>
        </p:txBody>
      </p:sp>
      <p:sp>
        <p:nvSpPr>
          <p:cNvPr id="5" name="Content Placeholder 2"/>
          <p:cNvSpPr>
            <a:spLocks noGrp="1"/>
          </p:cNvSpPr>
          <p:nvPr/>
        </p:nvSpPr>
        <p:spPr>
          <a:xfrm>
            <a:off x="6221095" y="2566035"/>
            <a:ext cx="4816475" cy="3411220"/>
          </a:xfrm>
          <a:prstGeom prst="rect">
            <a:avLst/>
          </a:prstGeom>
        </p:spPr>
        <p:txBody>
          <a:bodyPr vert="horz" lIns="91440" tIns="45720" rIns="91440" bIns="45720" rtlCol="0">
            <a:normAutofit fontScale="5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Localfiltering</a:t>
            </a:r>
            <a:r>
              <a:rPr lang="en-US"/>
              <a:t> means that each operation can be treated indepenently, which lends towards a divide-and-conquer approach. </a:t>
            </a:r>
            <a:endParaRPr lang="en-US"/>
          </a:p>
          <a:p>
            <a:r>
              <a:rPr lang="en-US"/>
              <a:t>This makes processing more readily mappable into hardware. </a:t>
            </a:r>
            <a:endParaRPr lang="en-US"/>
          </a:p>
          <a:p>
            <a:r>
              <a:rPr lang="en-US"/>
              <a:t>Local filters tend to operate with smaller problem sizes as compared to theirglobal counterparts. </a:t>
            </a:r>
            <a:endParaRPr lang="en-US"/>
          </a:p>
          <a:p>
            <a:r>
              <a:rPr lang="en-US"/>
              <a:t>The guided filter achieves filtering using a local linear transform of a guide image. </a:t>
            </a:r>
            <a:endParaRPr lang="en-US"/>
          </a:p>
          <a:p>
            <a:r>
              <a:rPr lang="en-US"/>
              <a:t>By exploiting structure remapping, the design of the guided filter avoids gradient reversal artefacts.</a:t>
            </a:r>
            <a:endParaRPr lang="en-US"/>
          </a:p>
          <a:p>
            <a:r>
              <a:rPr lang="en-US"/>
              <a:t> The domain transform is partly an approximation of the bilateralfilter designed with lower complexity.</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330200"/>
            <a:ext cx="6127115" cy="6031230"/>
          </a:xfrm>
        </p:spPr>
        <p:txBody>
          <a:bodyPr>
            <a:normAutofit fontScale="60000"/>
          </a:bodyPr>
          <a:p>
            <a:r>
              <a:rPr lang="en-US"/>
              <a:t>The guided filter takes the idea shape transformations on an image locality to perform filtering. In vector space, the operation of the guided filter can be be divided into two parts. </a:t>
            </a:r>
            <a:endParaRPr lang="en-US"/>
          </a:p>
          <a:p>
            <a:r>
              <a:rPr lang="en-US"/>
              <a:t>The resulting transformation for the patch:describes a resultant vector with a fixed magnitude along the vector and a variable magnitude along its orthogonal counterpart. </a:t>
            </a:r>
            <a:endParaRPr lang="en-US"/>
          </a:p>
          <a:p>
            <a:r>
              <a:rPr lang="en-US"/>
              <a:t>The guided filter behaves isotropically on a patch level. </a:t>
            </a:r>
            <a:endParaRPr lang="en-US"/>
          </a:p>
          <a:p>
            <a:r>
              <a:rPr lang="en-US"/>
              <a:t>It diffuses all structural information equally within the same patch, without any regard to spatial distance. </a:t>
            </a:r>
            <a:endParaRPr lang="en-US"/>
          </a:p>
          <a:p>
            <a:r>
              <a:rPr lang="en-US"/>
              <a:t>In this diffusive perspective, the factor is effectively relates to the degree of diffusion in the resulting patch.</a:t>
            </a:r>
            <a:endParaRPr lang="en-US"/>
          </a:p>
          <a:p>
            <a:r>
              <a:rPr lang="en-US"/>
              <a:t>The filter is region-selective and can be said to be anisotropic, but only weakly so. </a:t>
            </a:r>
            <a:endParaRPr lang="en-US"/>
          </a:p>
          <a:p>
            <a:r>
              <a:rPr lang="en-US"/>
              <a:t>A notable observation from the filtered signal is that the filtering strength appears to be weaker near the edges, which makes the appearance of noise more prominent in these regions. </a:t>
            </a:r>
            <a:endParaRPr lang="en-US"/>
          </a:p>
          <a:p>
            <a:r>
              <a:rPr lang="en-US"/>
              <a:t>The effect of averaging enforces a low-pass filter which destroys any aggressive  anisotropic capabilities of the filter.</a:t>
            </a:r>
            <a:endParaRPr lang="en-US"/>
          </a:p>
        </p:txBody>
      </p:sp>
      <p:pic>
        <p:nvPicPr>
          <p:cNvPr id="4" name="Picture 1" descr="1640360976(1)"/>
          <p:cNvPicPr>
            <a:picLocks noChangeAspect="1"/>
          </p:cNvPicPr>
          <p:nvPr>
            <p:ph sz="half" idx="2"/>
          </p:nvPr>
        </p:nvPicPr>
        <p:blipFill>
          <a:blip r:embed="rId1"/>
          <a:stretch>
            <a:fillRect/>
          </a:stretch>
        </p:blipFill>
        <p:spPr>
          <a:xfrm>
            <a:off x="7371080" y="330835"/>
            <a:ext cx="3738245" cy="58464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t>Comparisons</a:t>
            </a:r>
            <a:endParaRPr lang="en-US" b="1" u="sng"/>
          </a:p>
        </p:txBody>
      </p:sp>
      <p:sp>
        <p:nvSpPr>
          <p:cNvPr id="3" name="Content Placeholder 2"/>
          <p:cNvSpPr>
            <a:spLocks noGrp="1"/>
          </p:cNvSpPr>
          <p:nvPr>
            <p:ph sz="half" idx="1"/>
          </p:nvPr>
        </p:nvSpPr>
        <p:spPr/>
        <p:txBody>
          <a:bodyPr>
            <a:normAutofit lnSpcReduction="20000"/>
          </a:bodyPr>
          <a:p>
            <a:r>
              <a:rPr lang="en-US"/>
              <a:t>The Anisotropic Guided Filter (AnisGF) is a modified version of the original guided filter. </a:t>
            </a:r>
            <a:endParaRPr lang="en-US"/>
          </a:p>
          <a:p>
            <a:r>
              <a:rPr lang="en-US"/>
              <a:t>Unlike its predecessor, the AnisGF operates with O(n)complexity and is solely dependent on the number of pixels. </a:t>
            </a:r>
            <a:endParaRPr lang="en-US"/>
          </a:p>
          <a:p>
            <a:r>
              <a:rPr lang="en-US"/>
              <a:t>It is slightly more expensive to implement than the original filter due to the addition of calculations.</a:t>
            </a:r>
            <a:endParaRPr lang="en-US"/>
          </a:p>
        </p:txBody>
      </p:sp>
      <p:pic>
        <p:nvPicPr>
          <p:cNvPr id="4" name="Picture 2" descr="1640361175(1)"/>
          <p:cNvPicPr>
            <a:picLocks noChangeAspect="1"/>
          </p:cNvPicPr>
          <p:nvPr>
            <p:ph sz="half" idx="2"/>
          </p:nvPr>
        </p:nvPicPr>
        <p:blipFill>
          <a:blip r:embed="rId1"/>
          <a:stretch>
            <a:fillRect/>
          </a:stretch>
        </p:blipFill>
        <p:spPr>
          <a:xfrm>
            <a:off x="6169660" y="2104390"/>
            <a:ext cx="5979795" cy="33489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40410" y="287020"/>
            <a:ext cx="10584815" cy="2359025"/>
          </a:xfrm>
        </p:spPr>
        <p:txBody>
          <a:bodyPr>
            <a:normAutofit fontScale="80000"/>
          </a:bodyPr>
          <a:p>
            <a:r>
              <a:rPr lang="en-US"/>
              <a:t>The AnisGF is a derivative of the guided filter and shares many of the characteristics of the original guided filter. </a:t>
            </a:r>
            <a:endParaRPr lang="en-US"/>
          </a:p>
          <a:p>
            <a:r>
              <a:rPr lang="en-US"/>
              <a:t>It is formulated explicitly to handle full adaptation and, at the same time, strongly adhereto the gradient structure of the guide image. </a:t>
            </a:r>
            <a:endParaRPr lang="en-US"/>
          </a:p>
          <a:p>
            <a:r>
              <a:rPr lang="en-US"/>
              <a:t>This allows it to behave more closely to global filtering methods that function based on a gradient penalty.</a:t>
            </a:r>
            <a:endParaRPr lang="en-US"/>
          </a:p>
        </p:txBody>
      </p:sp>
      <p:pic>
        <p:nvPicPr>
          <p:cNvPr id="5" name="Picture 3" descr="1640361272(1)"/>
          <p:cNvPicPr>
            <a:picLocks noChangeAspect="1"/>
          </p:cNvPicPr>
          <p:nvPr>
            <p:ph sz="half" idx="2"/>
          </p:nvPr>
        </p:nvPicPr>
        <p:blipFill>
          <a:blip r:embed="rId1"/>
          <a:stretch>
            <a:fillRect/>
          </a:stretch>
        </p:blipFill>
        <p:spPr>
          <a:xfrm>
            <a:off x="2977515" y="2646045"/>
            <a:ext cx="6378575" cy="2883535"/>
          </a:xfrm>
          <a:prstGeom prst="rect">
            <a:avLst/>
          </a:prstGeom>
        </p:spPr>
      </p:pic>
      <p:pic>
        <p:nvPicPr>
          <p:cNvPr id="6" name="Picture 4" descr="1640361305(1)"/>
          <p:cNvPicPr>
            <a:picLocks noChangeAspect="1"/>
          </p:cNvPicPr>
          <p:nvPr/>
        </p:nvPicPr>
        <p:blipFill>
          <a:blip r:embed="rId2"/>
          <a:stretch>
            <a:fillRect/>
          </a:stretch>
        </p:blipFill>
        <p:spPr>
          <a:xfrm>
            <a:off x="1015365" y="5106035"/>
            <a:ext cx="10095865" cy="17519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81095" y="83185"/>
            <a:ext cx="3650615" cy="975360"/>
          </a:xfrm>
        </p:spPr>
        <p:txBody>
          <a:bodyPr/>
          <a:p>
            <a:r>
              <a:rPr lang="en-US" b="1" u="sng"/>
              <a:t>Experiments</a:t>
            </a:r>
            <a:endParaRPr lang="en-US" b="1" u="sng"/>
          </a:p>
        </p:txBody>
      </p:sp>
      <p:sp>
        <p:nvSpPr>
          <p:cNvPr id="3" name="Content Placeholder 2"/>
          <p:cNvSpPr>
            <a:spLocks noGrp="1"/>
          </p:cNvSpPr>
          <p:nvPr>
            <p:ph sz="half" idx="1"/>
          </p:nvPr>
        </p:nvSpPr>
        <p:spPr>
          <a:xfrm>
            <a:off x="1085850" y="1058545"/>
            <a:ext cx="10020935" cy="2520950"/>
          </a:xfrm>
        </p:spPr>
        <p:txBody>
          <a:bodyPr>
            <a:normAutofit fontScale="50000"/>
          </a:bodyPr>
          <a:p>
            <a:r>
              <a:rPr lang="en-US"/>
              <a:t>The Anisotropic Global Filter has been developed to address the limitations of the guided filter. </a:t>
            </a:r>
            <a:endParaRPr lang="en-US"/>
          </a:p>
          <a:p>
            <a:r>
              <a:rPr lang="en-US"/>
              <a:t>The AnisGF avoids the appearance of detail halos and other artefacts caused by large window sizes. </a:t>
            </a:r>
            <a:endParaRPr lang="en-US"/>
          </a:p>
          <a:p>
            <a:r>
              <a:rPr lang="en-US"/>
              <a:t>It also ensures that the image is uniformly smoothed even while approaching detailboundaries. </a:t>
            </a:r>
            <a:endParaRPr lang="en-US"/>
          </a:p>
          <a:p>
            <a:r>
              <a:rPr lang="en-US"/>
              <a:t>Images obtained from the different filters can be seen.</a:t>
            </a:r>
            <a:endParaRPr lang="en-US"/>
          </a:p>
          <a:p>
            <a:r>
              <a:rPr lang="en-US"/>
              <a:t>While not immediately apparent, the guided filtershows some level of scale-awareness as the smaller boxesbecome more prominently blurred.</a:t>
            </a:r>
            <a:endParaRPr lang="en-US"/>
          </a:p>
          <a:p>
            <a:r>
              <a:rPr lang="en-US"/>
              <a:t>However, the detail haloing phenomenon counteracts this effect, thus leading to poor scale-aware filtering results.</a:t>
            </a:r>
            <a:endParaRPr lang="en-US"/>
          </a:p>
        </p:txBody>
      </p:sp>
      <p:pic>
        <p:nvPicPr>
          <p:cNvPr id="5" name="Picture 5" descr="1640361605(1)"/>
          <p:cNvPicPr>
            <a:picLocks noChangeAspect="1"/>
          </p:cNvPicPr>
          <p:nvPr>
            <p:ph sz="half" idx="2"/>
          </p:nvPr>
        </p:nvPicPr>
        <p:blipFill>
          <a:blip r:embed="rId1"/>
          <a:stretch>
            <a:fillRect/>
          </a:stretch>
        </p:blipFill>
        <p:spPr>
          <a:xfrm>
            <a:off x="1250950" y="3470910"/>
            <a:ext cx="9690100" cy="29654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33730" y="384810"/>
            <a:ext cx="10567670" cy="2726055"/>
          </a:xfrm>
        </p:spPr>
        <p:txBody>
          <a:bodyPr>
            <a:normAutofit fontScale="70000"/>
          </a:bodyPr>
          <a:p>
            <a:r>
              <a:rPr lang="en-US"/>
              <a:t>The process of texture removal is closely related to the properties of a filter and involves the elimination of features below a given scale, while ensuring sharp edges. </a:t>
            </a:r>
            <a:endParaRPr lang="en-US"/>
          </a:p>
          <a:p>
            <a:r>
              <a:rPr lang="en-US"/>
              <a:t>The conditions of texture removal are largely incompatible with the behaviour of a scale aware filter, thus leading to poor performance. </a:t>
            </a:r>
            <a:endParaRPr lang="en-US"/>
          </a:p>
          <a:p>
            <a:r>
              <a:rPr lang="en-US"/>
              <a:t>The fast weighted ivalent  filter has difficulty dealing with the large intensity variations from the texture. </a:t>
            </a:r>
            <a:endParaRPr lang="en-US"/>
          </a:p>
          <a:p>
            <a:r>
              <a:rPr lang="en-US"/>
              <a:t>The anisotropic behaviour of the AnisGF, combined with the locally isotropic properties of the guided filter, can effectively handle texture removal.</a:t>
            </a:r>
            <a:endParaRPr lang="en-US"/>
          </a:p>
        </p:txBody>
      </p:sp>
      <p:pic>
        <p:nvPicPr>
          <p:cNvPr id="6" name="Picture 6" descr="1640361794(1)"/>
          <p:cNvPicPr>
            <a:picLocks noChangeAspect="1"/>
          </p:cNvPicPr>
          <p:nvPr>
            <p:ph sz="half" idx="2"/>
          </p:nvPr>
        </p:nvPicPr>
        <p:blipFill>
          <a:blip r:embed="rId1"/>
          <a:stretch>
            <a:fillRect/>
          </a:stretch>
        </p:blipFill>
        <p:spPr>
          <a:xfrm>
            <a:off x="1189355" y="3568065"/>
            <a:ext cx="9671050" cy="28714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96620" y="754380"/>
            <a:ext cx="10274300" cy="1343660"/>
          </a:xfrm>
        </p:spPr>
        <p:txBody>
          <a:bodyPr/>
          <a:p>
            <a:r>
              <a:rPr lang="en-US"/>
              <a:t>The AnisGF is a more elaborate formulation than the original guided filter but still operates with low computational complexity, as shown in the experiment. </a:t>
            </a:r>
            <a:endParaRPr lang="en-US"/>
          </a:p>
        </p:txBody>
      </p:sp>
      <p:pic>
        <p:nvPicPr>
          <p:cNvPr id="7" name="Picture 7" descr="1640361971(1)"/>
          <p:cNvPicPr>
            <a:picLocks noChangeAspect="1"/>
          </p:cNvPicPr>
          <p:nvPr>
            <p:ph sz="half" idx="2"/>
          </p:nvPr>
        </p:nvPicPr>
        <p:blipFill>
          <a:blip r:embed="rId1"/>
          <a:stretch>
            <a:fillRect/>
          </a:stretch>
        </p:blipFill>
        <p:spPr>
          <a:xfrm>
            <a:off x="2746375" y="2331720"/>
            <a:ext cx="7428230" cy="44494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5309</Words>
  <Application>WPS Presentation</Application>
  <PresentationFormat>Widescreen</PresentationFormat>
  <Paragraphs>66</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Alec</cp:lastModifiedBy>
  <cp:revision>15</cp:revision>
  <dcterms:created xsi:type="dcterms:W3CDTF">2021-12-24T06:00:02Z</dcterms:created>
  <dcterms:modified xsi:type="dcterms:W3CDTF">2021-12-24T16:31:03Z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3878C2A5A0A34F39BB215FC92E555E0E</vt:lpwstr>
  </property>
  <property fmtid="{D5CDD505-2E9C-101B-9397-08002B2CF9AE}" pid="3" name="KSOProductBuildVer">
    <vt:lpwstr>1033-11.2.0.10382</vt:lpwstr>
  </property>
</Properties>
</file>