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83" r:id="rId9"/>
    <p:sldId id="262" r:id="rId10"/>
    <p:sldId id="263" r:id="rId11"/>
    <p:sldId id="264" r:id="rId12"/>
    <p:sldId id="265" r:id="rId13"/>
    <p:sldId id="266" r:id="rId14"/>
    <p:sldId id="282"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74446" autoAdjust="0"/>
  </p:normalViewPr>
  <p:slideViewPr>
    <p:cSldViewPr snapToGrid="0">
      <p:cViewPr varScale="1">
        <p:scale>
          <a:sx n="58" d="100"/>
          <a:sy n="58" d="100"/>
        </p:scale>
        <p:origin x="1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6C320EB-5352-40AA-A0A9-C13066E1373C}" type="doc">
      <dgm:prSet loTypeId="urn:microsoft.com/office/officeart/2005/8/layout/list1#1" loCatId="list" qsTypeId="urn:microsoft.com/office/officeart/2005/8/quickstyle/simple3#1" qsCatId="simple" csTypeId="urn:microsoft.com/office/officeart/2005/8/colors/accent1_2#1" csCatId="accent1" phldr="0"/>
      <dgm:spPr/>
      <dgm:t>
        <a:bodyPr/>
        <a:lstStyle/>
        <a:p>
          <a:endParaRPr lang="en-US"/>
        </a:p>
      </dgm:t>
    </dgm:pt>
    <dgm:pt modelId="{773C5012-55F9-436E-B78B-2A38D8AAA0C0}">
      <dgm:prSet phldrT="[Text]" phldr="0" custT="0"/>
      <dgm:spPr/>
      <dgm:t>
        <a:bodyPr vert="horz" wrap="square"/>
        <a:lstStyle/>
        <a:p>
          <a:pPr>
            <a:lnSpc>
              <a:spcPct val="100000"/>
            </a:lnSpc>
            <a:spcBef>
              <a:spcPct val="0"/>
            </a:spcBef>
            <a:spcAft>
              <a:spcPct val="35000"/>
            </a:spcAft>
          </a:pPr>
          <a:r>
            <a:rPr lang="en-US">
              <a:latin typeface="Comic Sans MS" panose="030F0702030302020204" charset="0"/>
              <a:cs typeface="Comic Sans MS" panose="030F0702030302020204" charset="0"/>
            </a:rPr>
            <a:t>ozonation</a:t>
          </a:r>
        </a:p>
      </dgm:t>
    </dgm:pt>
    <dgm:pt modelId="{E1399106-9BE2-43F4-9430-F473CB36780F}" cxnId="{A03E123B-D110-4A8B-9883-B0758AF5A800}" type="parTrans">
      <dgm:prSet/>
      <dgm:spPr/>
      <dgm:t>
        <a:bodyPr/>
        <a:lstStyle/>
        <a:p>
          <a:endParaRPr lang="en-US"/>
        </a:p>
      </dgm:t>
    </dgm:pt>
    <dgm:pt modelId="{507A6FE3-4D55-4ED6-A973-429D64C5DF28}" cxnId="{A03E123B-D110-4A8B-9883-B0758AF5A800}" type="sibTrans">
      <dgm:prSet/>
      <dgm:spPr/>
      <dgm:t>
        <a:bodyPr/>
        <a:lstStyle/>
        <a:p>
          <a:endParaRPr lang="en-US"/>
        </a:p>
      </dgm:t>
    </dgm:pt>
    <dgm:pt modelId="{CA58FE74-4619-4E47-BA6C-E0CD35AF5AC2}">
      <dgm:prSet phldrT="[Text]" phldr="0" custT="0"/>
      <dgm:spPr/>
      <dgm:t>
        <a:bodyPr vert="horz" wrap="square"/>
        <a:lstStyle/>
        <a:p>
          <a:pPr>
            <a:lnSpc>
              <a:spcPct val="100000"/>
            </a:lnSpc>
            <a:spcBef>
              <a:spcPct val="0"/>
            </a:spcBef>
            <a:spcAft>
              <a:spcPct val="35000"/>
            </a:spcAft>
          </a:pPr>
          <a:r>
            <a:rPr lang="en-US">
              <a:latin typeface="Comic Sans MS" panose="030F0702030302020204" charset="0"/>
              <a:cs typeface="Comic Sans MS" panose="030F0702030302020204" charset="0"/>
            </a:rPr>
            <a:t>membrane filtration</a:t>
          </a:r>
        </a:p>
      </dgm:t>
    </dgm:pt>
    <dgm:pt modelId="{EBAD4DA7-135F-4F4E-9475-804E7DC205D2}" cxnId="{0FFB1138-FD23-41D0-A1A9-EAF54B0802BC}" type="parTrans">
      <dgm:prSet/>
      <dgm:spPr/>
      <dgm:t>
        <a:bodyPr/>
        <a:lstStyle/>
        <a:p>
          <a:endParaRPr lang="en-US"/>
        </a:p>
      </dgm:t>
    </dgm:pt>
    <dgm:pt modelId="{5723A07A-E737-45B0-B84E-97FB4DE86580}" cxnId="{0FFB1138-FD23-41D0-A1A9-EAF54B0802BC}" type="sibTrans">
      <dgm:prSet/>
      <dgm:spPr/>
      <dgm:t>
        <a:bodyPr/>
        <a:lstStyle/>
        <a:p>
          <a:endParaRPr lang="en-US"/>
        </a:p>
      </dgm:t>
    </dgm:pt>
    <dgm:pt modelId="{D3284563-CEAB-43B3-81C4-5F6C081CBB78}">
      <dgm:prSet phldrT="[Text]" phldr="0" custT="0"/>
      <dgm:spPr/>
      <dgm:t>
        <a:bodyPr vert="horz" wrap="square"/>
        <a:lstStyle/>
        <a:p>
          <a:pPr>
            <a:lnSpc>
              <a:spcPct val="100000"/>
            </a:lnSpc>
            <a:spcBef>
              <a:spcPct val="0"/>
            </a:spcBef>
            <a:spcAft>
              <a:spcPct val="35000"/>
            </a:spcAft>
          </a:pPr>
          <a:r>
            <a:rPr lang="en-US">
              <a:latin typeface="Comic Sans MS" panose="030F0702030302020204" charset="0"/>
              <a:cs typeface="Comic Sans MS" panose="030F0702030302020204" charset="0"/>
            </a:rPr>
            <a:t>adsorption</a:t>
          </a:r>
        </a:p>
      </dgm:t>
    </dgm:pt>
    <dgm:pt modelId="{A2E240DA-ABFA-4A24-BE34-ABE926603D67}" cxnId="{0168DAA3-0638-4D9B-B230-4CD8043760F0}" type="parTrans">
      <dgm:prSet/>
      <dgm:spPr/>
      <dgm:t>
        <a:bodyPr/>
        <a:lstStyle/>
        <a:p>
          <a:endParaRPr lang="en-US"/>
        </a:p>
      </dgm:t>
    </dgm:pt>
    <dgm:pt modelId="{2E43EE94-FE21-4F90-81B3-CED5B1ECC8C9}" cxnId="{0168DAA3-0638-4D9B-B230-4CD8043760F0}" type="sibTrans">
      <dgm:prSet/>
      <dgm:spPr/>
      <dgm:t>
        <a:bodyPr/>
        <a:lstStyle/>
        <a:p>
          <a:endParaRPr lang="en-US"/>
        </a:p>
      </dgm:t>
    </dgm:pt>
    <dgm:pt modelId="{15E36ADC-1EB3-4F33-A094-EEC1105163BE}">
      <dgm:prSet phldr="0" custT="0"/>
      <dgm:spPr/>
      <dgm:t>
        <a:bodyPr vert="horz" wrap="square"/>
        <a:lstStyle/>
        <a:p>
          <a:pPr>
            <a:lnSpc>
              <a:spcPct val="100000"/>
            </a:lnSpc>
            <a:spcBef>
              <a:spcPct val="0"/>
            </a:spcBef>
            <a:spcAft>
              <a:spcPct val="35000"/>
            </a:spcAft>
          </a:pPr>
          <a:r>
            <a:rPr altLang="en-US"/>
            <a:t>UV-</a:t>
          </a:r>
          <a:r>
            <a:rPr altLang="en-US">
              <a:latin typeface="Comic Sans MS" panose="030F0702030302020204" charset="0"/>
              <a:cs typeface="Comic Sans MS" panose="030F0702030302020204" charset="0"/>
            </a:rPr>
            <a:t>H2O2 treatment</a:t>
          </a:r>
        </a:p>
      </dgm:t>
    </dgm:pt>
    <dgm:pt modelId="{91B6C053-C45B-4789-B9D4-4067AF1E552A}" cxnId="{5CB9E039-BE33-4BA0-A37B-51B07E910740}" type="parTrans">
      <dgm:prSet/>
      <dgm:spPr/>
    </dgm:pt>
    <dgm:pt modelId="{8CD182F3-39B0-4496-8A9A-02470E11F9C6}" cxnId="{5CB9E039-BE33-4BA0-A37B-51B07E910740}" type="sibTrans">
      <dgm:prSet/>
      <dgm:spPr/>
    </dgm:pt>
    <dgm:pt modelId="{82EA7661-ADD7-4B15-8FEB-8574B01960C8}">
      <dgm:prSet phldr="0" custT="0"/>
      <dgm:spPr/>
      <dgm:t>
        <a:bodyPr vert="horz" wrap="square"/>
        <a:lstStyle/>
        <a:p>
          <a:pPr>
            <a:lnSpc>
              <a:spcPct val="100000"/>
            </a:lnSpc>
            <a:spcBef>
              <a:spcPct val="0"/>
            </a:spcBef>
            <a:spcAft>
              <a:spcPct val="35000"/>
            </a:spcAft>
          </a:pPr>
          <a:r>
            <a:rPr altLang="en-US">
              <a:latin typeface="Comic Sans MS" panose="030F0702030302020204" charset="0"/>
              <a:cs typeface="Comic Sans MS" panose="030F0702030302020204" charset="0"/>
            </a:rPr>
            <a:t>membrane biological reactors</a:t>
          </a:r>
        </a:p>
      </dgm:t>
    </dgm:pt>
    <dgm:pt modelId="{F47B6931-CD38-4343-A71A-70EDC6CAF4A7}" cxnId="{AD58FB2F-0364-48B7-9230-7671397255FA}" type="parTrans">
      <dgm:prSet/>
      <dgm:spPr/>
    </dgm:pt>
    <dgm:pt modelId="{A20DCD16-E7A2-4DAF-B876-498CB92E81C1}" cxnId="{AD58FB2F-0364-48B7-9230-7671397255FA}" type="sibTrans">
      <dgm:prSet/>
      <dgm:spPr/>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Lbl="node1" presStyleIdx="0" presStyleCnt="5"/>
      <dgm:spPr/>
    </dgm:pt>
    <dgm:pt modelId="{D0971512-D8E1-4E4B-89F4-FF2EB164C196}" type="pres">
      <dgm:prSet presAssocID="{773C5012-55F9-436E-B78B-2A38D8AAA0C0}" presName="parentText" presStyleLbl="node1" presStyleIdx="0" presStyleCnt="5">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5">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5"/>
      <dgm:spPr/>
    </dgm:pt>
    <dgm:pt modelId="{DD07B078-3354-4F1B-9438-E4F95C4B43A6}" type="pres">
      <dgm:prSet presAssocID="{CA58FE74-4619-4E47-BA6C-E0CD35AF5AC2}" presName="parentText" presStyleLbl="node1" presStyleIdx="1" presStyleCnt="5">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5">
        <dgm:presLayoutVars>
          <dgm:bulletEnabled val="1"/>
        </dgm:presLayoutVars>
      </dgm:prSet>
      <dgm:spPr/>
    </dgm:pt>
    <dgm:pt modelId="{AC1FEB9E-7ED9-4E44-9D47-B63AE5862158}" type="pres">
      <dgm:prSet presAssocID="{5723A07A-E737-45B0-B84E-97FB4DE86580}" presName="spaceBetweenRectangles" presStyleCnt="0"/>
      <dgm:spPr/>
    </dgm:pt>
    <dgm:pt modelId="{04A221FB-3A34-4804-9E1E-FAA254BEF819}" type="pres">
      <dgm:prSet presAssocID="{D3284563-CEAB-43B3-81C4-5F6C081CBB78}" presName="parentLin" presStyleCnt="0"/>
      <dgm:spPr/>
    </dgm:pt>
    <dgm:pt modelId="{09CBCBA7-E2EE-4654-BCFB-AB2C2D77E66B}" type="pres">
      <dgm:prSet presAssocID="{D3284563-CEAB-43B3-81C4-5F6C081CBB78}" presName="parentLeftMargin" presStyleLbl="node1" presStyleIdx="1" presStyleCnt="5"/>
      <dgm:spPr/>
    </dgm:pt>
    <dgm:pt modelId="{F8B30F84-9FC1-4455-B8FC-CA5DC2189586}" type="pres">
      <dgm:prSet presAssocID="{D3284563-CEAB-43B3-81C4-5F6C081CBB78}" presName="parentText" presStyleLbl="node1" presStyleIdx="2" presStyleCnt="5">
        <dgm:presLayoutVars>
          <dgm:chMax val="0"/>
          <dgm:bulletEnabled val="1"/>
        </dgm:presLayoutVars>
      </dgm:prSet>
      <dgm:spPr/>
    </dgm:pt>
    <dgm:pt modelId="{75AF99AA-34AA-4169-A0AA-91E0CC0C2D15}" type="pres">
      <dgm:prSet presAssocID="{D3284563-CEAB-43B3-81C4-5F6C081CBB78}" presName="negativeSpace" presStyleCnt="0"/>
      <dgm:spPr/>
    </dgm:pt>
    <dgm:pt modelId="{F855875C-E8B4-4273-8C6C-6A8EC3091B3C}" type="pres">
      <dgm:prSet presAssocID="{D3284563-CEAB-43B3-81C4-5F6C081CBB78}" presName="childText" presStyleLbl="conFgAcc1" presStyleIdx="2" presStyleCnt="5">
        <dgm:presLayoutVars>
          <dgm:bulletEnabled val="1"/>
        </dgm:presLayoutVars>
      </dgm:prSet>
      <dgm:spPr/>
    </dgm:pt>
    <dgm:pt modelId="{6A5885C7-9B21-497B-B10A-39F6C6DF2D0F}" type="pres">
      <dgm:prSet presAssocID="{2E43EE94-FE21-4F90-81B3-CED5B1ECC8C9}" presName="spaceBetweenRectangles" presStyleCnt="0"/>
      <dgm:spPr/>
    </dgm:pt>
    <dgm:pt modelId="{4C6A645F-074B-466A-9D3F-6CBC51219120}" type="pres">
      <dgm:prSet presAssocID="{15E36ADC-1EB3-4F33-A094-EEC1105163BE}" presName="parentLin" presStyleCnt="0"/>
      <dgm:spPr/>
    </dgm:pt>
    <dgm:pt modelId="{EB3A8FD1-FA46-40B6-9D90-FC7541776386}" type="pres">
      <dgm:prSet presAssocID="{15E36ADC-1EB3-4F33-A094-EEC1105163BE}" presName="parentLeftMargin" presStyleLbl="node1" presStyleIdx="2" presStyleCnt="5"/>
      <dgm:spPr/>
    </dgm:pt>
    <dgm:pt modelId="{8E7D46C7-7F3B-4C71-BB8A-04CD93E4B8EC}" type="pres">
      <dgm:prSet presAssocID="{15E36ADC-1EB3-4F33-A094-EEC1105163BE}" presName="parentText" presStyleLbl="node1" presStyleIdx="3" presStyleCnt="5">
        <dgm:presLayoutVars>
          <dgm:chMax val="0"/>
          <dgm:bulletEnabled val="1"/>
        </dgm:presLayoutVars>
      </dgm:prSet>
      <dgm:spPr/>
    </dgm:pt>
    <dgm:pt modelId="{DF5EAF5B-0B23-48A4-9D6B-3BEB294FE790}" type="pres">
      <dgm:prSet presAssocID="{15E36ADC-1EB3-4F33-A094-EEC1105163BE}" presName="negativeSpace" presStyleCnt="0"/>
      <dgm:spPr/>
    </dgm:pt>
    <dgm:pt modelId="{2CA3D4BA-EA47-493C-A0D3-E0A32A9DA83A}" type="pres">
      <dgm:prSet presAssocID="{15E36ADC-1EB3-4F33-A094-EEC1105163BE}" presName="childText" presStyleLbl="conFgAcc1" presStyleIdx="3" presStyleCnt="5">
        <dgm:presLayoutVars>
          <dgm:bulletEnabled val="1"/>
        </dgm:presLayoutVars>
      </dgm:prSet>
      <dgm:spPr/>
    </dgm:pt>
    <dgm:pt modelId="{C0B6A1A6-25A2-48C6-8CFD-3E4E51CF9586}" type="pres">
      <dgm:prSet presAssocID="{8CD182F3-39B0-4496-8A9A-02470E11F9C6}" presName="spaceBetweenRectangles" presStyleCnt="0"/>
      <dgm:spPr/>
    </dgm:pt>
    <dgm:pt modelId="{C2B22DCA-0818-476C-8977-3717D8E8E24B}" type="pres">
      <dgm:prSet presAssocID="{82EA7661-ADD7-4B15-8FEB-8574B01960C8}" presName="parentLin" presStyleCnt="0"/>
      <dgm:spPr/>
    </dgm:pt>
    <dgm:pt modelId="{44F9CBA3-3947-49E2-98A1-A2ACC02FFA1B}" type="pres">
      <dgm:prSet presAssocID="{82EA7661-ADD7-4B15-8FEB-8574B01960C8}" presName="parentLeftMargin" presStyleLbl="node1" presStyleIdx="3" presStyleCnt="5"/>
      <dgm:spPr/>
    </dgm:pt>
    <dgm:pt modelId="{9353EACA-8EFA-4B4F-9DB0-DFD8BA95C343}" type="pres">
      <dgm:prSet presAssocID="{82EA7661-ADD7-4B15-8FEB-8574B01960C8}" presName="parentText" presStyleLbl="node1" presStyleIdx="4" presStyleCnt="5">
        <dgm:presLayoutVars>
          <dgm:chMax val="0"/>
          <dgm:bulletEnabled val="1"/>
        </dgm:presLayoutVars>
      </dgm:prSet>
      <dgm:spPr/>
    </dgm:pt>
    <dgm:pt modelId="{233A99D3-BC31-4CDE-8FE6-EAE41A88FD66}" type="pres">
      <dgm:prSet presAssocID="{82EA7661-ADD7-4B15-8FEB-8574B01960C8}" presName="negativeSpace" presStyleCnt="0"/>
      <dgm:spPr/>
    </dgm:pt>
    <dgm:pt modelId="{D36416BA-6C87-4020-891C-E3FD8BB426A2}" type="pres">
      <dgm:prSet presAssocID="{82EA7661-ADD7-4B15-8FEB-8574B01960C8}" presName="childText" presStyleLbl="conFgAcc1" presStyleIdx="4" presStyleCnt="5">
        <dgm:presLayoutVars>
          <dgm:bulletEnabled val="1"/>
        </dgm:presLayoutVars>
      </dgm:prSet>
      <dgm:spPr/>
    </dgm:pt>
  </dgm:ptLst>
  <dgm:cxnLst>
    <dgm:cxn modelId="{EE6B9402-7AFE-44D8-84D5-67AC33A709FB}" type="presOf" srcId="{D3284563-CEAB-43B3-81C4-5F6C081CBB78}" destId="{09CBCBA7-E2EE-4654-BCFB-AB2C2D77E66B}" srcOrd="0" destOrd="0" presId="urn:microsoft.com/office/officeart/2005/8/layout/list1#1"/>
    <dgm:cxn modelId="{5A52A006-9E4D-46B7-8C27-4CFABABD578B}" type="presOf" srcId="{CA58FE74-4619-4E47-BA6C-E0CD35AF5AC2}" destId="{AEA4B341-6C57-43B8-BC42-9813D43D1335}" srcOrd="0" destOrd="0" presId="urn:microsoft.com/office/officeart/2005/8/layout/list1#1"/>
    <dgm:cxn modelId="{E835C525-1380-4969-9C3F-EDC388DCCCAF}" type="presOf" srcId="{82EA7661-ADD7-4B15-8FEB-8574B01960C8}" destId="{9353EACA-8EFA-4B4F-9DB0-DFD8BA95C343}" srcOrd="1" destOrd="0" presId="urn:microsoft.com/office/officeart/2005/8/layout/list1#1"/>
    <dgm:cxn modelId="{AD58FB2F-0364-48B7-9230-7671397255FA}" srcId="{26C320EB-5352-40AA-A0A9-C13066E1373C}" destId="{82EA7661-ADD7-4B15-8FEB-8574B01960C8}" srcOrd="4" destOrd="0" parTransId="{F47B6931-CD38-4343-A71A-70EDC6CAF4A7}" sibTransId="{A20DCD16-E7A2-4DAF-B876-498CB92E81C1}"/>
    <dgm:cxn modelId="{0FFB1138-FD23-41D0-A1A9-EAF54B0802BC}" srcId="{26C320EB-5352-40AA-A0A9-C13066E1373C}" destId="{CA58FE74-4619-4E47-BA6C-E0CD35AF5AC2}" srcOrd="1" destOrd="0" parTransId="{EBAD4DA7-135F-4F4E-9475-804E7DC205D2}" sibTransId="{5723A07A-E737-45B0-B84E-97FB4DE86580}"/>
    <dgm:cxn modelId="{5CB9E039-BE33-4BA0-A37B-51B07E910740}" srcId="{26C320EB-5352-40AA-A0A9-C13066E1373C}" destId="{15E36ADC-1EB3-4F33-A094-EEC1105163BE}" srcOrd="3" destOrd="0" parTransId="{91B6C053-C45B-4789-B9D4-4067AF1E552A}" sibTransId="{8CD182F3-39B0-4496-8A9A-02470E11F9C6}"/>
    <dgm:cxn modelId="{39CA833A-DB0D-4841-A7F6-E7ABC3B42756}" type="presOf" srcId="{26C320EB-5352-40AA-A0A9-C13066E1373C}" destId="{E5EECCA3-F875-4B71-92CC-9CCDFB7DBFEF}" srcOrd="0" destOrd="0" presId="urn:microsoft.com/office/officeart/2005/8/layout/list1#1"/>
    <dgm:cxn modelId="{A03E123B-D110-4A8B-9883-B0758AF5A800}" srcId="{26C320EB-5352-40AA-A0A9-C13066E1373C}" destId="{773C5012-55F9-436E-B78B-2A38D8AAA0C0}" srcOrd="0" destOrd="0" parTransId="{E1399106-9BE2-43F4-9430-F473CB36780F}" sibTransId="{507A6FE3-4D55-4ED6-A973-429D64C5DF28}"/>
    <dgm:cxn modelId="{1F177251-9CB3-4D69-9889-9482305B8CDD}" type="presOf" srcId="{CA58FE74-4619-4E47-BA6C-E0CD35AF5AC2}" destId="{DD07B078-3354-4F1B-9438-E4F95C4B43A6}" srcOrd="1" destOrd="0" presId="urn:microsoft.com/office/officeart/2005/8/layout/list1#1"/>
    <dgm:cxn modelId="{56CB4E97-DD97-489A-B022-6B37FB05BA5F}" type="presOf" srcId="{82EA7661-ADD7-4B15-8FEB-8574B01960C8}" destId="{44F9CBA3-3947-49E2-98A1-A2ACC02FFA1B}" srcOrd="0" destOrd="0" presId="urn:microsoft.com/office/officeart/2005/8/layout/list1#1"/>
    <dgm:cxn modelId="{9D11A39C-C8C3-4749-89BE-558FFB9846A9}" type="presOf" srcId="{773C5012-55F9-436E-B78B-2A38D8AAA0C0}" destId="{D0971512-D8E1-4E4B-89F4-FF2EB164C196}" srcOrd="1" destOrd="0" presId="urn:microsoft.com/office/officeart/2005/8/layout/list1#1"/>
    <dgm:cxn modelId="{F803BCA2-B25D-42FC-8564-629AC16473EB}" type="presOf" srcId="{15E36ADC-1EB3-4F33-A094-EEC1105163BE}" destId="{EB3A8FD1-FA46-40B6-9D90-FC7541776386}" srcOrd="0" destOrd="0" presId="urn:microsoft.com/office/officeart/2005/8/layout/list1#1"/>
    <dgm:cxn modelId="{0168DAA3-0638-4D9B-B230-4CD8043760F0}" srcId="{26C320EB-5352-40AA-A0A9-C13066E1373C}" destId="{D3284563-CEAB-43B3-81C4-5F6C081CBB78}" srcOrd="2" destOrd="0" parTransId="{A2E240DA-ABFA-4A24-BE34-ABE926603D67}" sibTransId="{2E43EE94-FE21-4F90-81B3-CED5B1ECC8C9}"/>
    <dgm:cxn modelId="{186E5BBA-D04C-4427-BE67-0A0BF92C2B3D}" type="presOf" srcId="{773C5012-55F9-436E-B78B-2A38D8AAA0C0}" destId="{58B158CB-C1D2-4676-88E6-6B3937A00A96}" srcOrd="0" destOrd="0" presId="urn:microsoft.com/office/officeart/2005/8/layout/list1#1"/>
    <dgm:cxn modelId="{8385DAD6-755E-45ED-91DF-BC8351EC7CE9}" type="presOf" srcId="{15E36ADC-1EB3-4F33-A094-EEC1105163BE}" destId="{8E7D46C7-7F3B-4C71-BB8A-04CD93E4B8EC}" srcOrd="1" destOrd="0" presId="urn:microsoft.com/office/officeart/2005/8/layout/list1#1"/>
    <dgm:cxn modelId="{54B175EB-44B3-4C19-97A3-2CC8141512ED}" type="presOf" srcId="{D3284563-CEAB-43B3-81C4-5F6C081CBB78}" destId="{F8B30F84-9FC1-4455-B8FC-CA5DC2189586}" srcOrd="1" destOrd="0" presId="urn:microsoft.com/office/officeart/2005/8/layout/list1#1"/>
    <dgm:cxn modelId="{9C8C28B3-B047-44A1-856C-2DB49C225EA6}" type="presParOf" srcId="{E5EECCA3-F875-4B71-92CC-9CCDFB7DBFEF}" destId="{667CAF5C-37C0-43B7-8B7E-02CCA3754DB9}" srcOrd="0" destOrd="0" presId="urn:microsoft.com/office/officeart/2005/8/layout/list1#1"/>
    <dgm:cxn modelId="{829079DE-4F8E-486B-8E26-3DE2E9C7A555}" type="presParOf" srcId="{667CAF5C-37C0-43B7-8B7E-02CCA3754DB9}" destId="{58B158CB-C1D2-4676-88E6-6B3937A00A96}" srcOrd="0" destOrd="0" presId="urn:microsoft.com/office/officeart/2005/8/layout/list1#1"/>
    <dgm:cxn modelId="{F845AE7B-BD11-4B79-B5B3-7FD8BAA96BA2}" type="presParOf" srcId="{667CAF5C-37C0-43B7-8B7E-02CCA3754DB9}" destId="{D0971512-D8E1-4E4B-89F4-FF2EB164C196}" srcOrd="1" destOrd="0" presId="urn:microsoft.com/office/officeart/2005/8/layout/list1#1"/>
    <dgm:cxn modelId="{DA525B5D-4014-4719-88DC-EE3A9D352469}" type="presParOf" srcId="{E5EECCA3-F875-4B71-92CC-9CCDFB7DBFEF}" destId="{05E10EBB-C85A-471E-9935-B48B9C39A12E}" srcOrd="1" destOrd="0" presId="urn:microsoft.com/office/officeart/2005/8/layout/list1#1"/>
    <dgm:cxn modelId="{24706EA1-F150-4649-A8BC-D50EC062022F}" type="presParOf" srcId="{E5EECCA3-F875-4B71-92CC-9CCDFB7DBFEF}" destId="{1F055725-8984-42CB-98CB-8E7728DD5EAB}" srcOrd="2" destOrd="0" presId="urn:microsoft.com/office/officeart/2005/8/layout/list1#1"/>
    <dgm:cxn modelId="{0E5A451D-A554-4D68-816F-C16E0B7E733E}" type="presParOf" srcId="{E5EECCA3-F875-4B71-92CC-9CCDFB7DBFEF}" destId="{5785404B-F53E-4CF2-A702-90A46E89CED8}" srcOrd="3" destOrd="0" presId="urn:microsoft.com/office/officeart/2005/8/layout/list1#1"/>
    <dgm:cxn modelId="{A1684C02-0931-4DBA-A0A3-8A75602C5233}" type="presParOf" srcId="{E5EECCA3-F875-4B71-92CC-9CCDFB7DBFEF}" destId="{EF963990-07B7-4DBC-8CFE-C86D15B61BB6}" srcOrd="4" destOrd="0" presId="urn:microsoft.com/office/officeart/2005/8/layout/list1#1"/>
    <dgm:cxn modelId="{2900F5D2-F922-4E26-9587-4BFA85D03CBA}" type="presParOf" srcId="{EF963990-07B7-4DBC-8CFE-C86D15B61BB6}" destId="{AEA4B341-6C57-43B8-BC42-9813D43D1335}" srcOrd="0" destOrd="0" presId="urn:microsoft.com/office/officeart/2005/8/layout/list1#1"/>
    <dgm:cxn modelId="{7245CC64-895B-48D2-A235-95EFCAB441C4}" type="presParOf" srcId="{EF963990-07B7-4DBC-8CFE-C86D15B61BB6}" destId="{DD07B078-3354-4F1B-9438-E4F95C4B43A6}" srcOrd="1" destOrd="0" presId="urn:microsoft.com/office/officeart/2005/8/layout/list1#1"/>
    <dgm:cxn modelId="{E6C70D87-7C7D-4918-B418-512E5D33E307}" type="presParOf" srcId="{E5EECCA3-F875-4B71-92CC-9CCDFB7DBFEF}" destId="{98F9047E-C8BE-4990-B6F7-84F4581E1FEA}" srcOrd="5" destOrd="0" presId="urn:microsoft.com/office/officeart/2005/8/layout/list1#1"/>
    <dgm:cxn modelId="{8995FAA6-CC93-4688-B80B-7BE190312CD1}" type="presParOf" srcId="{E5EECCA3-F875-4B71-92CC-9CCDFB7DBFEF}" destId="{FB20FF5F-D131-4A8A-AEBC-01A2B84D6655}" srcOrd="6" destOrd="0" presId="urn:microsoft.com/office/officeart/2005/8/layout/list1#1"/>
    <dgm:cxn modelId="{70299FDF-2739-40FA-A7C8-191C06F62B50}" type="presParOf" srcId="{E5EECCA3-F875-4B71-92CC-9CCDFB7DBFEF}" destId="{AC1FEB9E-7ED9-4E44-9D47-B63AE5862158}" srcOrd="7" destOrd="0" presId="urn:microsoft.com/office/officeart/2005/8/layout/list1#1"/>
    <dgm:cxn modelId="{A2029ABE-56A8-4E58-9446-8F92E01B71FD}" type="presParOf" srcId="{E5EECCA3-F875-4B71-92CC-9CCDFB7DBFEF}" destId="{04A221FB-3A34-4804-9E1E-FAA254BEF819}" srcOrd="8" destOrd="0" presId="urn:microsoft.com/office/officeart/2005/8/layout/list1#1"/>
    <dgm:cxn modelId="{3085F107-9D77-4DBF-9835-8CF21AA88B2A}" type="presParOf" srcId="{04A221FB-3A34-4804-9E1E-FAA254BEF819}" destId="{09CBCBA7-E2EE-4654-BCFB-AB2C2D77E66B}" srcOrd="0" destOrd="0" presId="urn:microsoft.com/office/officeart/2005/8/layout/list1#1"/>
    <dgm:cxn modelId="{3683876F-1816-4AF9-9664-27B8ECF20F7D}" type="presParOf" srcId="{04A221FB-3A34-4804-9E1E-FAA254BEF819}" destId="{F8B30F84-9FC1-4455-B8FC-CA5DC2189586}" srcOrd="1" destOrd="0" presId="urn:microsoft.com/office/officeart/2005/8/layout/list1#1"/>
    <dgm:cxn modelId="{C6969609-CFFC-4C88-BABA-E202E4B726D8}" type="presParOf" srcId="{E5EECCA3-F875-4B71-92CC-9CCDFB7DBFEF}" destId="{75AF99AA-34AA-4169-A0AA-91E0CC0C2D15}" srcOrd="9" destOrd="0" presId="urn:microsoft.com/office/officeart/2005/8/layout/list1#1"/>
    <dgm:cxn modelId="{F2B867A2-9E86-4CE5-8CF9-AADDC1BBB437}" type="presParOf" srcId="{E5EECCA3-F875-4B71-92CC-9CCDFB7DBFEF}" destId="{F855875C-E8B4-4273-8C6C-6A8EC3091B3C}" srcOrd="10" destOrd="0" presId="urn:microsoft.com/office/officeart/2005/8/layout/list1#1"/>
    <dgm:cxn modelId="{317D145E-1FD9-4E50-AD75-29FB9A291FB4}" type="presParOf" srcId="{E5EECCA3-F875-4B71-92CC-9CCDFB7DBFEF}" destId="{6A5885C7-9B21-497B-B10A-39F6C6DF2D0F}" srcOrd="11" destOrd="0" presId="urn:microsoft.com/office/officeart/2005/8/layout/list1#1"/>
    <dgm:cxn modelId="{E7E62D14-9D69-46F5-BD03-0256C935958F}" type="presParOf" srcId="{E5EECCA3-F875-4B71-92CC-9CCDFB7DBFEF}" destId="{4C6A645F-074B-466A-9D3F-6CBC51219120}" srcOrd="12" destOrd="0" presId="urn:microsoft.com/office/officeart/2005/8/layout/list1#1"/>
    <dgm:cxn modelId="{3127E55C-FA76-4CD3-8441-92C8F89D6088}" type="presParOf" srcId="{4C6A645F-074B-466A-9D3F-6CBC51219120}" destId="{EB3A8FD1-FA46-40B6-9D90-FC7541776386}" srcOrd="0" destOrd="0" presId="urn:microsoft.com/office/officeart/2005/8/layout/list1#1"/>
    <dgm:cxn modelId="{41732E80-571C-43E2-A35D-5518A8BC8620}" type="presParOf" srcId="{4C6A645F-074B-466A-9D3F-6CBC51219120}" destId="{8E7D46C7-7F3B-4C71-BB8A-04CD93E4B8EC}" srcOrd="1" destOrd="0" presId="urn:microsoft.com/office/officeart/2005/8/layout/list1#1"/>
    <dgm:cxn modelId="{FD3AB678-8F08-45EE-BEBA-DAC6DE40EF37}" type="presParOf" srcId="{E5EECCA3-F875-4B71-92CC-9CCDFB7DBFEF}" destId="{DF5EAF5B-0B23-48A4-9D6B-3BEB294FE790}" srcOrd="13" destOrd="0" presId="urn:microsoft.com/office/officeart/2005/8/layout/list1#1"/>
    <dgm:cxn modelId="{33448625-8E41-4D3F-AB63-FE55959AEA09}" type="presParOf" srcId="{E5EECCA3-F875-4B71-92CC-9CCDFB7DBFEF}" destId="{2CA3D4BA-EA47-493C-A0D3-E0A32A9DA83A}" srcOrd="14" destOrd="0" presId="urn:microsoft.com/office/officeart/2005/8/layout/list1#1"/>
    <dgm:cxn modelId="{5351D2CC-F6EE-43F0-8AA0-4CEC8EB58C08}" type="presParOf" srcId="{E5EECCA3-F875-4B71-92CC-9CCDFB7DBFEF}" destId="{C0B6A1A6-25A2-48C6-8CFD-3E4E51CF9586}" srcOrd="15" destOrd="0" presId="urn:microsoft.com/office/officeart/2005/8/layout/list1#1"/>
    <dgm:cxn modelId="{AF09ED70-AE24-4430-8695-1ECB71C4AC0E}" type="presParOf" srcId="{E5EECCA3-F875-4B71-92CC-9CCDFB7DBFEF}" destId="{C2B22DCA-0818-476C-8977-3717D8E8E24B}" srcOrd="16" destOrd="0" presId="urn:microsoft.com/office/officeart/2005/8/layout/list1#1"/>
    <dgm:cxn modelId="{C7562F69-E3DE-46A0-8973-64F3CC07F91A}" type="presParOf" srcId="{C2B22DCA-0818-476C-8977-3717D8E8E24B}" destId="{44F9CBA3-3947-49E2-98A1-A2ACC02FFA1B}" srcOrd="0" destOrd="0" presId="urn:microsoft.com/office/officeart/2005/8/layout/list1#1"/>
    <dgm:cxn modelId="{4047953F-8590-4A13-9666-E10D9B2B587C}" type="presParOf" srcId="{C2B22DCA-0818-476C-8977-3717D8E8E24B}" destId="{9353EACA-8EFA-4B4F-9DB0-DFD8BA95C343}" srcOrd="1" destOrd="0" presId="urn:microsoft.com/office/officeart/2005/8/layout/list1#1"/>
    <dgm:cxn modelId="{6C83266C-419B-44A1-B1B3-6ECA70E8832E}" type="presParOf" srcId="{E5EECCA3-F875-4B71-92CC-9CCDFB7DBFEF}" destId="{233A99D3-BC31-4CDE-8FE6-EAE41A88FD66}" srcOrd="17" destOrd="0" presId="urn:microsoft.com/office/officeart/2005/8/layout/list1#1"/>
    <dgm:cxn modelId="{D3AC4882-687E-49A0-85FD-B9AF8E7CD046}" type="presParOf" srcId="{E5EECCA3-F875-4B71-92CC-9CCDFB7DBFEF}" destId="{D36416BA-6C87-4020-891C-E3FD8BB426A2}" srcOrd="18"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55725-8984-42CB-98CB-8E7728DD5EAB}">
      <dsp:nvSpPr>
        <dsp:cNvPr id="0" name=""/>
        <dsp:cNvSpPr/>
      </dsp:nvSpPr>
      <dsp:spPr>
        <a:xfrm>
          <a:off x="0" y="49192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0971512-D8E1-4E4B-89F4-FF2EB164C196}">
      <dsp:nvSpPr>
        <dsp:cNvPr id="0" name=""/>
        <dsp:cNvSpPr/>
      </dsp:nvSpPr>
      <dsp:spPr>
        <a:xfrm>
          <a:off x="298450" y="18196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lang="en-US" sz="2100" kern="1200">
              <a:latin typeface="Comic Sans MS" panose="030F0702030302020204" charset="0"/>
              <a:cs typeface="Comic Sans MS" panose="030F0702030302020204" charset="0"/>
            </a:rPr>
            <a:t>ozonation</a:t>
          </a:r>
        </a:p>
      </dsp:txBody>
      <dsp:txXfrm>
        <a:off x="328712" y="212224"/>
        <a:ext cx="4117776" cy="559396"/>
      </dsp:txXfrm>
    </dsp:sp>
    <dsp:sp modelId="{FB20FF5F-D131-4A8A-AEBC-01A2B84D6655}">
      <dsp:nvSpPr>
        <dsp:cNvPr id="0" name=""/>
        <dsp:cNvSpPr/>
      </dsp:nvSpPr>
      <dsp:spPr>
        <a:xfrm>
          <a:off x="0" y="144448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07B078-3354-4F1B-9438-E4F95C4B43A6}">
      <dsp:nvSpPr>
        <dsp:cNvPr id="0" name=""/>
        <dsp:cNvSpPr/>
      </dsp:nvSpPr>
      <dsp:spPr>
        <a:xfrm>
          <a:off x="298450" y="113452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lang="en-US" sz="2100" kern="1200">
              <a:latin typeface="Comic Sans MS" panose="030F0702030302020204" charset="0"/>
              <a:cs typeface="Comic Sans MS" panose="030F0702030302020204" charset="0"/>
            </a:rPr>
            <a:t>membrane filtration</a:t>
          </a:r>
        </a:p>
      </dsp:txBody>
      <dsp:txXfrm>
        <a:off x="328712" y="1164784"/>
        <a:ext cx="4117776" cy="559396"/>
      </dsp:txXfrm>
    </dsp:sp>
    <dsp:sp modelId="{F855875C-E8B4-4273-8C6C-6A8EC3091B3C}">
      <dsp:nvSpPr>
        <dsp:cNvPr id="0" name=""/>
        <dsp:cNvSpPr/>
      </dsp:nvSpPr>
      <dsp:spPr>
        <a:xfrm>
          <a:off x="0" y="239704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8B30F84-9FC1-4455-B8FC-CA5DC2189586}">
      <dsp:nvSpPr>
        <dsp:cNvPr id="0" name=""/>
        <dsp:cNvSpPr/>
      </dsp:nvSpPr>
      <dsp:spPr>
        <a:xfrm>
          <a:off x="298450" y="208708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lang="en-US" sz="2100" kern="1200">
              <a:latin typeface="Comic Sans MS" panose="030F0702030302020204" charset="0"/>
              <a:cs typeface="Comic Sans MS" panose="030F0702030302020204" charset="0"/>
            </a:rPr>
            <a:t>adsorption</a:t>
          </a:r>
        </a:p>
      </dsp:txBody>
      <dsp:txXfrm>
        <a:off x="328712" y="2117344"/>
        <a:ext cx="4117776" cy="559396"/>
      </dsp:txXfrm>
    </dsp:sp>
    <dsp:sp modelId="{2CA3D4BA-EA47-493C-A0D3-E0A32A9DA83A}">
      <dsp:nvSpPr>
        <dsp:cNvPr id="0" name=""/>
        <dsp:cNvSpPr/>
      </dsp:nvSpPr>
      <dsp:spPr>
        <a:xfrm>
          <a:off x="0" y="334960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E7D46C7-7F3B-4C71-BB8A-04CD93E4B8EC}">
      <dsp:nvSpPr>
        <dsp:cNvPr id="0" name=""/>
        <dsp:cNvSpPr/>
      </dsp:nvSpPr>
      <dsp:spPr>
        <a:xfrm>
          <a:off x="298450" y="303964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altLang="en-US" sz="2100" kern="1200"/>
            <a:t>UV-</a:t>
          </a:r>
          <a:r>
            <a:rPr altLang="en-US" sz="2100" kern="1200">
              <a:latin typeface="Comic Sans MS" panose="030F0702030302020204" charset="0"/>
              <a:cs typeface="Comic Sans MS" panose="030F0702030302020204" charset="0"/>
            </a:rPr>
            <a:t>H2O2 treatment</a:t>
          </a:r>
        </a:p>
      </dsp:txBody>
      <dsp:txXfrm>
        <a:off x="328712" y="3069904"/>
        <a:ext cx="4117776" cy="559396"/>
      </dsp:txXfrm>
    </dsp:sp>
    <dsp:sp modelId="{D36416BA-6C87-4020-891C-E3FD8BB426A2}">
      <dsp:nvSpPr>
        <dsp:cNvPr id="0" name=""/>
        <dsp:cNvSpPr/>
      </dsp:nvSpPr>
      <dsp:spPr>
        <a:xfrm>
          <a:off x="0" y="430216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353EACA-8EFA-4B4F-9DB0-DFD8BA95C343}">
      <dsp:nvSpPr>
        <dsp:cNvPr id="0" name=""/>
        <dsp:cNvSpPr/>
      </dsp:nvSpPr>
      <dsp:spPr>
        <a:xfrm>
          <a:off x="298450" y="399220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altLang="en-US" sz="2100" kern="1200">
              <a:latin typeface="Comic Sans MS" panose="030F0702030302020204" charset="0"/>
              <a:cs typeface="Comic Sans MS" panose="030F0702030302020204" charset="0"/>
            </a:rPr>
            <a:t>membrane biological reactors</a:t>
          </a:r>
        </a:p>
      </dsp:txBody>
      <dsp:txXfrm>
        <a:off x="328712" y="4022464"/>
        <a:ext cx="411777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sz="1400">
                <a:sym typeface="+mn-ea"/>
              </a:rPr>
              <a:t>However, every approach has drawbacks. For example, in ozonation treatment, by-products of parent pharmaceuticals are generated, creating a longer treatment period for complete degradation of these pollutants (Alharbi et al., 2016). Aside from that, membrane filtration has high operational expenses, and electrochemical approaches require external power (Ahmad et al., 2020; Zaied et al., 2020). As a result, a new technique is needed that can meet the demand for pharmaceutical removal at a low operating cost without the use of external chemicals.</a:t>
            </a:r>
            <a:endParaRPr lang="en-US" sz="1400"/>
          </a:p>
          <a:p>
            <a:endParaRPr lang="en-US"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a:solidFill>
              <a:srgbClr val="000000">
                <a:alpha val="100000"/>
              </a:srgbClr>
            </a:solidFill>
            <a:miter lim="800000"/>
          </a:ln>
        </p:spPr>
      </p:sp>
      <p:sp>
        <p:nvSpPr>
          <p:cNvPr id="39939" name="Notes Placeholder 2"/>
          <p:cNvSpPr>
            <a:spLocks noGrp="1"/>
          </p:cNvSpPr>
          <p:nvPr>
            <p:ph type="body" idx="1"/>
          </p:nvPr>
        </p:nvSpPr>
        <p:spPr>
          <a:noFill/>
          <a:ln>
            <a:noFill/>
          </a:ln>
        </p:spPr>
        <p:txBody>
          <a:bodyPr wrap="square" lIns="91440" tIns="45720" rIns="91440" bIns="45720" anchor="t" anchorCtr="0"/>
          <a:lstStyle/>
          <a:p>
            <a:pPr lvl="0"/>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buNone/>
            </a:pPr>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342900" indent="-342900">
              <a:buFont typeface="Wingdings" panose="05000000000000000000" charset="0"/>
              <a:buChar char="v"/>
            </a:pPr>
            <a:endParaRPr lang="en-US">
              <a:latin typeface="Comic Sans MS" panose="030F0702030302020204" charset="0"/>
              <a:cs typeface="Comic Sans MS" panose="030F0702030302020204" charset="0"/>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228600" indent="-228600">
              <a:buFont typeface="+mj-lt"/>
              <a:buAutoNum type="arabicPeriod"/>
            </a:pPr>
            <a:r>
              <a:rPr lang="en-US">
                <a:sym typeface="+mn-ea"/>
              </a:rPr>
              <a:t>Figure 2 shows the aqueous concentration profile of TCS in the MFC reactor. A significant reduction in TCS in the aqueous phase was observed, where most TCS (94%) was removed within 48h. The results also indicate possible TCS degradation in the MFC environment. </a:t>
            </a:r>
            <a:endParaRPr lang="en-US">
              <a:sym typeface="+mn-ea"/>
            </a:endParaRPr>
          </a:p>
          <a:p>
            <a:pPr marL="228600" indent="-228600">
              <a:buFont typeface="+mj-lt"/>
              <a:buAutoNum type="arabicPeriod"/>
            </a:pPr>
            <a:endParaRPr lang="en-US">
              <a:sym typeface="+mn-ea"/>
            </a:endParaRPr>
          </a:p>
          <a:p>
            <a:pPr marL="228600" indent="-228600">
              <a:buFont typeface="+mj-lt"/>
              <a:buAutoNum type="arabicPeriod"/>
            </a:pPr>
            <a:r>
              <a:rPr lang="en-US">
                <a:sym typeface="+mn-ea"/>
              </a:rPr>
              <a:t>The output current density of the MFC correlated with the metabolism activity of microbes in the system (Figure 3A). After sludge was inoculated into anode chambers, the current density fifirst reached 160 mA/m2 within 7 days, further increasing to 170 mA/m2, and the signals dropped and recovered in the several following cycles (every cycle is about 100 h). The steady current density output reflflects that the MFC was successfully initiated. However, right after adding 1 mg/L TCS to replace sodium acetate, the highest output current density of the MFC fifirst went up to 160 mA/m2.  This might be partly due to the consumption of the remaining NaAc in the system. In the following five cycles, the output current density dropped significantly, which could be due to limited substrate availability at low TCS concentrations. </a:t>
            </a:r>
            <a:endParaRPr lang="en-US">
              <a:sym typeface="+mn-ea"/>
            </a:endParaRPr>
          </a:p>
          <a:p>
            <a:pPr marL="228600" indent="-228600">
              <a:buFont typeface="+mj-lt"/>
              <a:buAutoNum type="arabicPeriod"/>
            </a:pPr>
            <a:endParaRPr lang="en-US">
              <a:sym typeface="+mn-ea"/>
            </a:endParaRPr>
          </a:p>
          <a:p>
            <a:pPr marL="228600" indent="-228600">
              <a:buFont typeface="+mj-lt"/>
              <a:buAutoNum type="arabicPeriod"/>
            </a:pPr>
            <a:r>
              <a:rPr lang="en-US">
                <a:sym typeface="+mn-ea"/>
              </a:rPr>
              <a:t>The electrochemical activity of the MFC was calculated by a polarization curve and a power density curve (see Figure 3B), which was obtained in the steady state when feeding with TCS. Figure 3B showed the maximal power densities of 120 mW/m2 at a current density of 260 mA/m2. The open circuit voltage (OCV) was 0.35V (when the current density was 0). The voltage showed a decreasing trend with the increase in current density. These results revealed that the MFC was in an active state.</a:t>
            </a:r>
            <a:endParaRPr lang="en-US">
              <a:sym typeface="+mn-ea"/>
            </a:endParaRPr>
          </a:p>
          <a:p>
            <a:endParaRPr lang="en-US">
              <a:sym typeface="+mn-ea"/>
            </a:endParaRPr>
          </a:p>
          <a:p>
            <a:pPr indent="0">
              <a:buFont typeface="+mj-l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slide" Target="slide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dministrator\OneDrive\Desktop\USTB\Semester 1\Environmental Chemistry\AdobeStock_104108111-e1541598799419_1600x635_acf_cropped.jpegAdobeStock_104108111-e1541598799419_1600x635_acf_cropped"/>
          <p:cNvPicPr preferRelativeResize="0">
            <a:picLocks noChangeAspect="1"/>
          </p:cNvPicPr>
          <p:nvPr/>
        </p:nvPicPr>
        <p:blipFill>
          <a:blip r:embed="rId1"/>
          <a:srcRect/>
          <a:stretch>
            <a:fillRect/>
          </a:stretch>
        </p:blipFill>
        <p:spPr>
          <a:xfrm>
            <a:off x="635" y="-13970"/>
            <a:ext cx="12191365" cy="6948805"/>
          </a:xfrm>
          <a:prstGeom prst="rect">
            <a:avLst/>
          </a:prstGeom>
        </p:spPr>
      </p:pic>
      <p:sp>
        <p:nvSpPr>
          <p:cNvPr id="25" name="任意多边形 107"/>
          <p:cNvSpPr/>
          <p:nvPr/>
        </p:nvSpPr>
        <p:spPr>
          <a:xfrm>
            <a:off x="0" y="-13970"/>
            <a:ext cx="9769475" cy="694944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DengXian" panose="02010600030101010101" charset="-122"/>
              <a:ea typeface="DengXian" panose="02010600030101010101"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DengXian" panose="02010600030101010101" charset="-122"/>
              <a:ea typeface="DengXian" panose="02010600030101010101" charset="-122"/>
              <a:cs typeface="+mn-cs"/>
            </a:endParaRPr>
          </a:p>
        </p:txBody>
      </p:sp>
      <p:sp>
        <p:nvSpPr>
          <p:cNvPr id="72" name="文本框 71"/>
          <p:cNvSpPr txBox="1"/>
          <p:nvPr/>
        </p:nvSpPr>
        <p:spPr>
          <a:xfrm>
            <a:off x="456565" y="2675255"/>
            <a:ext cx="11453495" cy="953135"/>
          </a:xfrm>
          <a:prstGeom prst="rect">
            <a:avLst/>
          </a:prstGeom>
          <a:noFill/>
        </p:spPr>
        <p:txBody>
          <a:bodyPr wrap="square"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2800" b="1">
                <a:solidFill>
                  <a:schemeClr val="tx1"/>
                </a:solidFill>
                <a:latin typeface="Microsoft YaHei" panose="020B0503020204020204" charset="-122"/>
                <a:ea typeface="Microsoft YaHei" panose="020B0503020204020204" charset="-122"/>
                <a:sym typeface="+mn-ea"/>
              </a:rPr>
              <a:t>Removal of Pharmaceutical Compounds in Wastewater Using Microbial Fuel Cells</a:t>
            </a:r>
            <a:endParaRPr lang="en-US" altLang="zh-CN" sz="2800" b="1">
              <a:solidFill>
                <a:schemeClr val="tx1"/>
              </a:solidFill>
              <a:latin typeface="Microsoft YaHei" panose="020B0503020204020204" charset="-122"/>
              <a:ea typeface="Microsoft YaHei" panose="020B0503020204020204" charset="-122"/>
              <a:sym typeface="+mn-ea"/>
            </a:endParaRPr>
          </a:p>
        </p:txBody>
      </p:sp>
      <p:sp>
        <p:nvSpPr>
          <p:cNvPr id="83" name="PA_文本框 10"/>
          <p:cNvSpPr txBox="1"/>
          <p:nvPr>
            <p:custDataLst>
              <p:tags r:id="rId2"/>
            </p:custDataLst>
          </p:nvPr>
        </p:nvSpPr>
        <p:spPr>
          <a:xfrm>
            <a:off x="456565" y="4429125"/>
            <a:ext cx="7366000" cy="1568450"/>
          </a:xfrm>
          <a:prstGeom prst="rect">
            <a:avLst/>
          </a:prstGeom>
        </p:spPr>
        <p:txBody>
          <a:bodyPr wrap="square" rtlCol="0">
            <a:spAutoFit/>
          </a:bodyPr>
          <a:lstStyle/>
          <a:p>
            <a:r>
              <a:rPr lang="en-US" altLang="zh-CN" sz="3200" dirty="0">
                <a:solidFill>
                  <a:schemeClr val="bg1"/>
                </a:solidFill>
                <a:latin typeface="Comic Sans MS" panose="030F0702030302020204" charset="0"/>
                <a:ea typeface="Microsoft YaHei" panose="020B0503020204020204" charset="-122"/>
                <a:cs typeface="Comic Sans MS" panose="030F0702030302020204" charset="0"/>
              </a:rPr>
              <a:t>Reporter: Sahr Emmanuel (伊曼沙)</a:t>
            </a:r>
            <a:endParaRPr lang="en-US" altLang="zh-CN" sz="3200" dirty="0">
              <a:solidFill>
                <a:schemeClr val="bg1"/>
              </a:solidFill>
              <a:latin typeface="Comic Sans MS" panose="030F0702030302020204" charset="0"/>
              <a:ea typeface="Microsoft YaHei" panose="020B0503020204020204" charset="-122"/>
              <a:cs typeface="Comic Sans MS" panose="030F0702030302020204" charset="0"/>
            </a:endParaRPr>
          </a:p>
          <a:p>
            <a:r>
              <a:rPr lang="en-US" altLang="zh-CN" sz="3200" dirty="0">
                <a:solidFill>
                  <a:schemeClr val="bg1"/>
                </a:solidFill>
                <a:latin typeface="Comic Sans MS" panose="030F0702030302020204" charset="0"/>
                <a:ea typeface="Microsoft YaHei" panose="020B0503020204020204" charset="-122"/>
                <a:cs typeface="Comic Sans MS" panose="030F0702030302020204" charset="0"/>
              </a:rPr>
              <a:t>M202161014     </a:t>
            </a:r>
            <a:endParaRPr lang="en-US" altLang="zh-CN" sz="3200" dirty="0">
              <a:solidFill>
                <a:schemeClr val="bg1"/>
              </a:solidFill>
              <a:latin typeface="Comic Sans MS" panose="030F0702030302020204" charset="0"/>
              <a:ea typeface="Microsoft YaHei" panose="020B0503020204020204" charset="-122"/>
              <a:cs typeface="Comic Sans MS" panose="030F0702030302020204" charset="0"/>
            </a:endParaRPr>
          </a:p>
          <a:p>
            <a:r>
              <a:rPr lang="en-US" altLang="zh-CN" sz="3200" dirty="0">
                <a:solidFill>
                  <a:schemeClr val="bg1"/>
                </a:solidFill>
                <a:latin typeface="Comic Sans MS" panose="030F0702030302020204" charset="0"/>
                <a:ea typeface="Microsoft YaHei" panose="020B0503020204020204" charset="-122"/>
                <a:cs typeface="Comic Sans MS" panose="030F0702030302020204" charset="0"/>
              </a:rPr>
              <a:t>Date: December 24, 2021</a:t>
            </a:r>
            <a:endParaRPr lang="en-US" altLang="zh-CN" sz="3200" dirty="0">
              <a:solidFill>
                <a:schemeClr val="bg1"/>
              </a:solidFill>
              <a:latin typeface="Comic Sans MS" panose="030F0702030302020204" charset="0"/>
              <a:ea typeface="Microsoft YaHei" panose="020B0503020204020204" charset="-122"/>
              <a:cs typeface="Comic Sans MS" panose="030F0702030302020204" charset="0"/>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 Box 3"/>
          <p:cNvSpPr txBox="1"/>
          <p:nvPr/>
        </p:nvSpPr>
        <p:spPr>
          <a:xfrm>
            <a:off x="1959610" y="331470"/>
            <a:ext cx="8590915" cy="521970"/>
          </a:xfrm>
          <a:prstGeom prst="rect">
            <a:avLst/>
          </a:prstGeom>
          <a:noFill/>
        </p:spPr>
        <p:txBody>
          <a:bodyPr wrap="square" rtlCol="0" anchor="t">
            <a:spAutoFit/>
          </a:bodyPr>
          <a:lstStyle/>
          <a:p>
            <a:pPr algn="ctr"/>
            <a:r>
              <a:rPr lang="en-US" sz="2800" b="1">
                <a:solidFill>
                  <a:schemeClr val="tx1">
                    <a:lumMod val="95000"/>
                    <a:lumOff val="5000"/>
                  </a:schemeClr>
                </a:solidFill>
                <a:effectLst/>
                <a:latin typeface="Comic Sans MS" panose="030F0702030302020204" charset="0"/>
                <a:cs typeface="Comic Sans MS" panose="030F0702030302020204" charset="0"/>
                <a:sym typeface="+mn-ea"/>
              </a:rPr>
              <a:t>Results </a:t>
            </a:r>
            <a:endParaRPr lang="en-US" b="1"/>
          </a:p>
        </p:txBody>
      </p:sp>
      <p:sp>
        <p:nvSpPr>
          <p:cNvPr id="2" name="Text Box 1"/>
          <p:cNvSpPr txBox="1"/>
          <p:nvPr/>
        </p:nvSpPr>
        <p:spPr>
          <a:xfrm>
            <a:off x="5885815" y="1424940"/>
            <a:ext cx="6052185" cy="3415030"/>
          </a:xfrm>
          <a:prstGeom prst="rect">
            <a:avLst/>
          </a:prstGeom>
          <a:noFill/>
        </p:spPr>
        <p:txBody>
          <a:bodyPr wrap="square" rtlCol="0" anchor="t">
            <a:spAutoFit/>
          </a:bodyPr>
          <a:lstStyle/>
          <a:p>
            <a:pPr algn="just"/>
            <a:r>
              <a:rPr lang="en-US">
                <a:latin typeface="Comic Sans MS" panose="030F0702030302020204" charset="0"/>
                <a:cs typeface="Comic Sans MS" panose="030F0702030302020204" charset="0"/>
              </a:rPr>
              <a:t>The maximum output voltage was 70-80 mV (19.4-26.7 mA/m2) for 40 hours with a TCS concentration of 10 mg/L and an external resistance of 1000. The maximum voltage obtained was lower than using NaAc as feeding substrate (see Figure 3A). This could be because there isn't enough of the substrate at such a low concentration of TCS.</a:t>
            </a:r>
            <a:endParaRPr lang="en-US">
              <a:latin typeface="Comic Sans MS" panose="030F0702030302020204" charset="0"/>
              <a:cs typeface="Comic Sans MS" panose="030F0702030302020204" charset="0"/>
            </a:endParaRPr>
          </a:p>
          <a:p>
            <a:pPr algn="just"/>
            <a:r>
              <a:rPr lang="en-US">
                <a:latin typeface="Comic Sans MS" panose="030F0702030302020204" charset="0"/>
                <a:cs typeface="Comic Sans MS" panose="030F0702030302020204" charset="0"/>
              </a:rPr>
              <a:t>The results in this figure were </a:t>
            </a:r>
            <a:r>
              <a:rPr lang="en-US" b="1">
                <a:latin typeface="Comic Sans MS" panose="030F0702030302020204" charset="0"/>
                <a:cs typeface="Comic Sans MS" panose="030F0702030302020204" charset="0"/>
              </a:rPr>
              <a:t>collected several batch runs</a:t>
            </a:r>
            <a:r>
              <a:rPr lang="en-US">
                <a:latin typeface="Comic Sans MS" panose="030F0702030302020204" charset="0"/>
                <a:cs typeface="Comic Sans MS" panose="030F0702030302020204" charset="0"/>
              </a:rPr>
              <a:t> following (about 400 h) the batches in </a:t>
            </a:r>
            <a:r>
              <a:rPr lang="en-US">
                <a:latin typeface="Comic Sans MS" panose="030F0702030302020204" charset="0"/>
                <a:cs typeface="Comic Sans MS" panose="030F0702030302020204" charset="0"/>
                <a:hlinkClick r:id="rId1" action="ppaction://hlinksldjump"/>
              </a:rPr>
              <a:t>Figure 3A</a:t>
            </a:r>
            <a:r>
              <a:rPr lang="en-US">
                <a:latin typeface="Comic Sans MS" panose="030F0702030302020204" charset="0"/>
                <a:cs typeface="Comic Sans MS" panose="030F0702030302020204" charset="0"/>
              </a:rPr>
              <a:t>. Thus, it proves that the bacteria in the anode chamber can still remove TCS and produce electricity after several batches.</a:t>
            </a:r>
            <a:endParaRPr lang="en-US">
              <a:latin typeface="Comic Sans MS" panose="030F0702030302020204" charset="0"/>
              <a:cs typeface="Comic Sans MS" panose="030F0702030302020204" charset="0"/>
            </a:endParaRPr>
          </a:p>
        </p:txBody>
      </p:sp>
      <p:pic>
        <p:nvPicPr>
          <p:cNvPr id="5" name="Picture 4"/>
          <p:cNvPicPr>
            <a:picLocks noChangeAspect="1"/>
          </p:cNvPicPr>
          <p:nvPr/>
        </p:nvPicPr>
        <p:blipFill>
          <a:blip r:embed="rId2"/>
          <a:stretch>
            <a:fillRect/>
          </a:stretch>
        </p:blipFill>
        <p:spPr>
          <a:xfrm>
            <a:off x="431800" y="1329690"/>
            <a:ext cx="5212080" cy="3632660"/>
          </a:xfrm>
          <a:prstGeom prst="rect">
            <a:avLst/>
          </a:prstGeom>
        </p:spPr>
      </p:pic>
      <p:sp>
        <p:nvSpPr>
          <p:cNvPr id="7" name="Text Box 6"/>
          <p:cNvSpPr txBox="1"/>
          <p:nvPr/>
        </p:nvSpPr>
        <p:spPr>
          <a:xfrm>
            <a:off x="1222375" y="4893310"/>
            <a:ext cx="4420870" cy="645160"/>
          </a:xfrm>
          <a:prstGeom prst="rect">
            <a:avLst/>
          </a:prstGeom>
          <a:noFill/>
        </p:spPr>
        <p:txBody>
          <a:bodyPr wrap="square" rtlCol="0" anchor="t">
            <a:spAutoFit/>
          </a:bodyPr>
          <a:lstStyle/>
          <a:p>
            <a:r>
              <a:rPr lang="en-US">
                <a:latin typeface="Comic Sans MS" panose="030F0702030302020204" charset="0"/>
                <a:cs typeface="Comic Sans MS" panose="030F0702030302020204" charset="0"/>
              </a:rPr>
              <a:t>Figure 4. The electricity generation during bioelectrical treatment of TCS.</a:t>
            </a:r>
            <a:endParaRPr lang="en-US">
              <a:latin typeface="Comic Sans MS" panose="030F0702030302020204" charset="0"/>
              <a:cs typeface="Comic Sans MS" panose="030F07020303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Text Box 4"/>
          <p:cNvSpPr txBox="1"/>
          <p:nvPr/>
        </p:nvSpPr>
        <p:spPr>
          <a:xfrm>
            <a:off x="289560" y="861060"/>
            <a:ext cx="11424920" cy="550799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nchor="t">
            <a:spAutoFit/>
          </a:bodyPr>
          <a:lstStyle/>
          <a:p>
            <a:pPr indent="0" algn="l">
              <a:buFont typeface="+mj-lt"/>
              <a:buNone/>
            </a:pPr>
            <a:r>
              <a:rPr sz="2200">
                <a:latin typeface="Comic Sans MS" panose="030F0702030302020204" charset="0"/>
                <a:cs typeface="Comic Sans MS" panose="030F0702030302020204" charset="0"/>
                <a:sym typeface="+mn-ea"/>
              </a:rPr>
              <a:t>A significant reduction in TCS in the aqueous phase was observed, where most TCS (94%) was removed within 48h. The results also indicate possible TCS degradation in the MFC environment.</a:t>
            </a:r>
            <a:r>
              <a:rPr lang="en-US" sz="1200">
                <a:sym typeface="+mn-ea"/>
              </a:rPr>
              <a:t> </a:t>
            </a:r>
            <a:endParaRPr lang="en-US">
              <a:sym typeface="+mn-ea"/>
            </a:endParaRPr>
          </a:p>
          <a:p>
            <a:pPr algn="just"/>
            <a:r>
              <a:rPr sz="2200">
                <a:latin typeface="Comic Sans MS" panose="030F0702030302020204" charset="0"/>
                <a:cs typeface="Comic Sans MS" panose="030F0702030302020204" charset="0"/>
              </a:rPr>
              <a:t>TCS was also removed by both physical adsorption and biodegradation. TCS adsorption occurred on the reactor inner wall as well as the anode electrode, contributing 21.73% and 19.92%, respectively. </a:t>
            </a:r>
            <a:endParaRPr sz="2200">
              <a:latin typeface="Comic Sans MS" panose="030F0702030302020204" charset="0"/>
              <a:cs typeface="Comic Sans MS" panose="030F0702030302020204" charset="0"/>
            </a:endParaRPr>
          </a:p>
          <a:p>
            <a:pPr algn="just"/>
            <a:endParaRPr sz="2200">
              <a:latin typeface="Comic Sans MS" panose="030F0702030302020204" charset="0"/>
              <a:cs typeface="Comic Sans MS" panose="030F0702030302020204" charset="0"/>
            </a:endParaRPr>
          </a:p>
          <a:p>
            <a:pPr algn="just"/>
            <a:r>
              <a:rPr sz="2200">
                <a:latin typeface="Comic Sans MS" panose="030F0702030302020204" charset="0"/>
                <a:cs typeface="Comic Sans MS" panose="030F0702030302020204" charset="0"/>
              </a:rPr>
              <a:t>Along with TCS adsorption, electrochemical biodegradation successfully eliminated TCS in aqueous solution, producing power at 70-80 mV. They </a:t>
            </a:r>
            <a:r>
              <a:rPr lang="en-US" sz="2200">
                <a:latin typeface="Comic Sans MS" panose="030F0702030302020204" charset="0"/>
                <a:cs typeface="Comic Sans MS" panose="030F0702030302020204" charset="0"/>
              </a:rPr>
              <a:t>deduced</a:t>
            </a:r>
            <a:r>
              <a:rPr sz="2200">
                <a:latin typeface="Comic Sans MS" panose="030F0702030302020204" charset="0"/>
                <a:cs typeface="Comic Sans MS" panose="030F0702030302020204" charset="0"/>
              </a:rPr>
              <a:t> that MFC removes TCS effectively by combining microbial and electrochemical activities. </a:t>
            </a:r>
            <a:endParaRPr sz="2200">
              <a:latin typeface="Comic Sans MS" panose="030F0702030302020204" charset="0"/>
              <a:cs typeface="Comic Sans MS" panose="030F0702030302020204" charset="0"/>
            </a:endParaRPr>
          </a:p>
          <a:p>
            <a:pPr algn="just"/>
            <a:endParaRPr sz="2200">
              <a:latin typeface="Comic Sans MS" panose="030F0702030302020204" charset="0"/>
              <a:cs typeface="Comic Sans MS" panose="030F0702030302020204" charset="0"/>
            </a:endParaRPr>
          </a:p>
          <a:p>
            <a:pPr algn="just"/>
            <a:endParaRPr sz="2200">
              <a:latin typeface="Comic Sans MS" panose="030F0702030302020204" charset="0"/>
              <a:cs typeface="Comic Sans MS" panose="030F0702030302020204" charset="0"/>
            </a:endParaRPr>
          </a:p>
          <a:p>
            <a:pPr algn="just"/>
            <a:r>
              <a:rPr lang="en-US" sz="2200">
                <a:latin typeface="Comic Sans MS" panose="030F0702030302020204" charset="0"/>
                <a:cs typeface="Comic Sans MS" panose="030F0702030302020204" charset="0"/>
              </a:rPr>
              <a:t>In conclusion</a:t>
            </a:r>
            <a:r>
              <a:rPr sz="2200">
                <a:latin typeface="Comic Sans MS" panose="030F0702030302020204" charset="0"/>
                <a:cs typeface="Comic Sans MS" panose="030F0702030302020204" charset="0"/>
              </a:rPr>
              <a:t>,</a:t>
            </a:r>
            <a:r>
              <a:rPr lang="en-US" sz="2200">
                <a:latin typeface="Comic Sans MS" panose="030F0702030302020204" charset="0"/>
                <a:cs typeface="Comic Sans MS" panose="030F0702030302020204" charset="0"/>
              </a:rPr>
              <a:t> generally</a:t>
            </a:r>
            <a:r>
              <a:rPr sz="2200">
                <a:latin typeface="Comic Sans MS" panose="030F0702030302020204" charset="0"/>
                <a:cs typeface="Comic Sans MS" panose="030F0702030302020204" charset="0"/>
              </a:rPr>
              <a:t> physical processes</a:t>
            </a:r>
            <a:r>
              <a:rPr lang="en-US" sz="2200">
                <a:latin typeface="Comic Sans MS" panose="030F0702030302020204" charset="0"/>
                <a:cs typeface="Comic Sans MS" panose="030F0702030302020204" charset="0"/>
              </a:rPr>
              <a:t> and factors</a:t>
            </a:r>
            <a:r>
              <a:rPr sz="2200">
                <a:latin typeface="Comic Sans MS" panose="030F0702030302020204" charset="0"/>
                <a:cs typeface="Comic Sans MS" panose="030F0702030302020204" charset="0"/>
              </a:rPr>
              <a:t> </a:t>
            </a:r>
            <a:r>
              <a:rPr lang="en-US" sz="2200">
                <a:latin typeface="Comic Sans MS" panose="030F0702030302020204" charset="0"/>
                <a:cs typeface="Comic Sans MS" panose="030F0702030302020204" charset="0"/>
              </a:rPr>
              <a:t>like</a:t>
            </a:r>
            <a:r>
              <a:rPr sz="2200">
                <a:latin typeface="Comic Sans MS" panose="030F0702030302020204" charset="0"/>
                <a:cs typeface="Comic Sans MS" panose="030F0702030302020204" charset="0"/>
              </a:rPr>
              <a:t> adsorption</a:t>
            </a:r>
            <a:r>
              <a:rPr lang="en-US" sz="2200">
                <a:latin typeface="Comic Sans MS" panose="030F0702030302020204" charset="0"/>
                <a:cs typeface="Comic Sans MS" panose="030F0702030302020204" charset="0"/>
              </a:rPr>
              <a:t>, </a:t>
            </a:r>
            <a:r>
              <a:rPr sz="2200" dirty="0">
                <a:latin typeface="Comic Sans MS" panose="030F0702030302020204" charset="0"/>
                <a:cs typeface="Comic Sans MS" panose="030F0702030302020204" charset="0"/>
                <a:sym typeface="+mn-ea"/>
              </a:rPr>
              <a:t>Type of Electrodes</a:t>
            </a:r>
            <a:r>
              <a:rPr lang="en-US" sz="2200" dirty="0">
                <a:latin typeface="Comic Sans MS" panose="030F0702030302020204" charset="0"/>
                <a:cs typeface="Comic Sans MS" panose="030F0702030302020204" charset="0"/>
                <a:sym typeface="+mn-ea"/>
              </a:rPr>
              <a:t>, substrates concentration, types of microbes, and proton membrane </a:t>
            </a:r>
            <a:endParaRPr sz="2200" kern="1200" dirty="0">
              <a:latin typeface="+mn-lt"/>
              <a:ea typeface="+mn-ea"/>
              <a:cs typeface="+mn-cs"/>
            </a:endParaRPr>
          </a:p>
          <a:p>
            <a:pPr algn="just"/>
            <a:r>
              <a:rPr sz="2200">
                <a:latin typeface="Comic Sans MS" panose="030F0702030302020204" charset="0"/>
                <a:cs typeface="Comic Sans MS" panose="030F0702030302020204" charset="0"/>
              </a:rPr>
              <a:t> are crucial for </a:t>
            </a:r>
            <a:r>
              <a:rPr lang="en-US" sz="2200">
                <a:latin typeface="Comic Sans MS" panose="030F0702030302020204" charset="0"/>
                <a:cs typeface="Comic Sans MS" panose="030F0702030302020204" charset="0"/>
              </a:rPr>
              <a:t>pharmaceuticals </a:t>
            </a:r>
            <a:r>
              <a:rPr sz="2200">
                <a:latin typeface="Comic Sans MS" panose="030F0702030302020204" charset="0"/>
                <a:cs typeface="Comic Sans MS" panose="030F0702030302020204" charset="0"/>
              </a:rPr>
              <a:t>elimination</a:t>
            </a:r>
            <a:r>
              <a:rPr lang="en-US" sz="2200">
                <a:latin typeface="Comic Sans MS" panose="030F0702030302020204" charset="0"/>
                <a:cs typeface="Comic Sans MS" panose="030F0702030302020204" charset="0"/>
              </a:rPr>
              <a:t> in </a:t>
            </a:r>
            <a:r>
              <a:rPr lang="en-US" sz="2200" b="1">
                <a:latin typeface="Comic Sans MS" panose="030F0702030302020204" charset="0"/>
                <a:cs typeface="Comic Sans MS" panose="030F0702030302020204" charset="0"/>
              </a:rPr>
              <a:t>Microbial Fuel Cells</a:t>
            </a:r>
            <a:r>
              <a:rPr sz="2200">
                <a:latin typeface="Comic Sans MS" panose="030F0702030302020204" charset="0"/>
                <a:cs typeface="Comic Sans MS" panose="030F0702030302020204" charset="0"/>
              </a:rPr>
              <a:t> and so require rigorous characterization</a:t>
            </a:r>
            <a:r>
              <a:rPr lang="en-US" sz="2200">
                <a:latin typeface="Comic Sans MS" panose="030F0702030302020204" charset="0"/>
                <a:cs typeface="Comic Sans MS" panose="030F0702030302020204" charset="0"/>
              </a:rPr>
              <a:t> and investigation are required</a:t>
            </a:r>
            <a:r>
              <a:rPr sz="2200">
                <a:latin typeface="Comic Sans MS" panose="030F0702030302020204" charset="0"/>
                <a:cs typeface="Comic Sans MS" panose="030F0702030302020204" charset="0"/>
              </a:rPr>
              <a:t>.</a:t>
            </a:r>
            <a:endParaRPr sz="2200">
              <a:latin typeface="Comic Sans MS" panose="030F0702030302020204" charset="0"/>
              <a:cs typeface="Comic Sans MS" panose="030F0702030302020204" charset="0"/>
            </a:endParaRPr>
          </a:p>
        </p:txBody>
      </p:sp>
      <p:sp>
        <p:nvSpPr>
          <p:cNvPr id="4" name="Text Box 3"/>
          <p:cNvSpPr txBox="1"/>
          <p:nvPr/>
        </p:nvSpPr>
        <p:spPr>
          <a:xfrm>
            <a:off x="1907540" y="225425"/>
            <a:ext cx="8590915" cy="521970"/>
          </a:xfrm>
          <a:prstGeom prst="rect">
            <a:avLst/>
          </a:prstGeom>
          <a:noFill/>
        </p:spPr>
        <p:txBody>
          <a:bodyPr wrap="square" rtlCol="0" anchor="t">
            <a:spAutoFit/>
          </a:bodyPr>
          <a:lstStyle/>
          <a:p>
            <a:pPr algn="ctr"/>
            <a:r>
              <a:rPr lang="en-US" sz="2800" b="1">
                <a:solidFill>
                  <a:schemeClr val="tx1">
                    <a:lumMod val="95000"/>
                    <a:lumOff val="5000"/>
                  </a:schemeClr>
                </a:solidFill>
                <a:effectLst/>
                <a:latin typeface="Comic Sans MS" panose="030F0702030302020204" charset="0"/>
                <a:cs typeface="Comic Sans MS" panose="030F0702030302020204" charset="0"/>
                <a:sym typeface="+mn-ea"/>
              </a:rPr>
              <a:t> Discussion and Conclusion</a:t>
            </a:r>
            <a:endParaRPr lang="en-US" sz="2800" b="1">
              <a:solidFill>
                <a:schemeClr val="tx1">
                  <a:lumMod val="95000"/>
                  <a:lumOff val="5000"/>
                </a:schemeClr>
              </a:solidFill>
              <a:effectLst/>
              <a:latin typeface="Comic Sans MS" panose="030F0702030302020204" charset="0"/>
              <a:cs typeface="Comic Sans MS" panose="030F07020303020202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DengXian" panose="02010600030101010101" charset="-122"/>
              <a:ea typeface="DengXian" panose="02010600030101010101" charset="-122"/>
              <a:cs typeface="+mn-cs"/>
            </a:endParaRPr>
          </a:p>
        </p:txBody>
      </p:sp>
      <p:sp>
        <p:nvSpPr>
          <p:cNvPr id="72" name="文本框 71"/>
          <p:cNvSpPr txBox="1"/>
          <p:nvPr/>
        </p:nvSpPr>
        <p:spPr>
          <a:xfrm>
            <a:off x="582930" y="2719705"/>
            <a:ext cx="6072505" cy="2122805"/>
          </a:xfrm>
          <a:prstGeom prst="rect">
            <a:avLst/>
          </a:prstGeom>
          <a:noFill/>
        </p:spPr>
        <p:txBody>
          <a:bodyPr wrap="square"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latin typeface="Comic Sans MS" panose="030F0702030302020204" charset="0"/>
                <a:cs typeface="Comic Sans MS" panose="030F0702030302020204" charset="0"/>
              </a:rPr>
              <a:t>Thank You</a:t>
            </a:r>
            <a:endParaRPr lang="en-US" altLang="zh-CN" sz="6600" b="1">
              <a:solidFill>
                <a:schemeClr val="bg1"/>
              </a:solidFill>
              <a:latin typeface="Comic Sans MS" panose="030F0702030302020204" charset="0"/>
              <a:cs typeface="Comic Sans MS" panose="030F0702030302020204" charset="0"/>
            </a:endParaRP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Comic Sans MS" panose="030F0702030302020204" charset="0"/>
              <a:ea typeface="Microsoft YaHei" panose="020B0503020204020204" charset="-122"/>
              <a:cs typeface="Comic Sans MS" panose="030F0702030302020204" charset="0"/>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DengXian" panose="02010600030101010101" charset="-122"/>
              <a:ea typeface="DengXian" panose="02010600030101010101" charset="-122"/>
              <a:cs typeface="+mn-cs"/>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60925" y="347345"/>
            <a:ext cx="1925955" cy="521970"/>
          </a:xfrm>
          <a:prstGeom prst="rect">
            <a:avLst/>
          </a:prstGeom>
          <a:noFill/>
        </p:spPr>
        <p:txBody>
          <a:bodyPr wrap="none" rtlCol="0">
            <a:spAutoFit/>
          </a:bodyPr>
          <a:lstStyle/>
          <a:p>
            <a:pPr algn="ctr"/>
            <a:r>
              <a:rPr lang="en-US" sz="2800" b="1">
                <a:latin typeface="Comic Sans MS" panose="030F0702030302020204" charset="0"/>
                <a:cs typeface="Comic Sans MS" panose="030F0702030302020204" charset="0"/>
              </a:rPr>
              <a:t>Reference</a:t>
            </a:r>
            <a:endParaRPr lang="en-US" sz="2800" b="1">
              <a:latin typeface="Comic Sans MS" panose="030F0702030302020204" charset="0"/>
              <a:cs typeface="Comic Sans MS" panose="030F0702030302020204" charset="0"/>
            </a:endParaRPr>
          </a:p>
        </p:txBody>
      </p:sp>
      <p:sp>
        <p:nvSpPr>
          <p:cNvPr id="3" name="Text Box 2"/>
          <p:cNvSpPr txBox="1"/>
          <p:nvPr/>
        </p:nvSpPr>
        <p:spPr>
          <a:xfrm>
            <a:off x="717550" y="1489075"/>
            <a:ext cx="11005185" cy="4246245"/>
          </a:xfrm>
          <a:prstGeom prst="rect">
            <a:avLst/>
          </a:prstGeom>
          <a:noFill/>
        </p:spPr>
        <p:txBody>
          <a:bodyPr wrap="square" rtlCol="0">
            <a:spAutoFit/>
          </a:bodyPr>
          <a:lstStyle/>
          <a:p>
            <a:pPr marL="342900" indent="-342900" algn="l">
              <a:buFont typeface="+mj-lt"/>
              <a:buAutoNum type="arabicPeriod"/>
            </a:pPr>
            <a:r>
              <a:rPr lang="en-US">
                <a:latin typeface="Comic Sans MS" panose="030F0702030302020204" charset="0"/>
                <a:cs typeface="Comic Sans MS" panose="030F0702030302020204" charset="0"/>
              </a:rPr>
              <a:t>Xu, Wenli, Biao Jin, Shaofeng Zhou, Yanyan Su, and Yifeng Zhang. "Triclosan Removal in Microbial Fuel Cell: The Contribution of Adsorption and Bioelectricity Generation." Energies 13, no. 3 (2020): 761.</a:t>
            </a:r>
            <a:endParaRPr lang="en-US">
              <a:latin typeface="Comic Sans MS" panose="030F0702030302020204" charset="0"/>
              <a:cs typeface="Comic Sans MS" panose="030F0702030302020204" charset="0"/>
            </a:endParaRPr>
          </a:p>
          <a:p>
            <a:pPr marL="342900" indent="-342900" algn="l">
              <a:buFont typeface="+mj-lt"/>
              <a:buAutoNum type="arabicPeriod"/>
            </a:pPr>
            <a:r>
              <a:rPr lang="en-US">
                <a:latin typeface="Comic Sans MS" panose="030F0702030302020204" charset="0"/>
                <a:cs typeface="Comic Sans MS" panose="030F0702030302020204" charset="0"/>
              </a:rPr>
              <a:t>Shah, Maulin P., ed. Removal of Refractory Pollutants from Wastewater Treatment Plants. CRC Press, 2021.</a:t>
            </a:r>
            <a:endParaRPr lang="en-US">
              <a:latin typeface="Comic Sans MS" panose="030F0702030302020204" charset="0"/>
              <a:cs typeface="Comic Sans MS" panose="030F0702030302020204" charset="0"/>
            </a:endParaRPr>
          </a:p>
          <a:p>
            <a:pPr marL="342900" indent="-342900" algn="l">
              <a:buFont typeface="+mj-lt"/>
              <a:buAutoNum type="arabicPeriod"/>
            </a:pPr>
            <a:r>
              <a:rPr lang="en-US">
                <a:latin typeface="Comic Sans MS" panose="030F0702030302020204" charset="0"/>
                <a:cs typeface="Comic Sans MS" panose="030F0702030302020204" charset="0"/>
              </a:rPr>
              <a:t>Gracia-Lor, Emma, Juan V. Sancho, Roque Serrano, and Félix Hernández. "Occurrence and removal of pharmaceuticals in wastewater treatment plants at the Spanish Mediterranean area of Valencia." Chemosphere 87, no. 5 (2012): 453-462.</a:t>
            </a:r>
            <a:endParaRPr lang="en-US">
              <a:latin typeface="Comic Sans MS" panose="030F0702030302020204" charset="0"/>
              <a:cs typeface="Comic Sans MS" panose="030F0702030302020204" charset="0"/>
            </a:endParaRPr>
          </a:p>
          <a:p>
            <a:pPr marL="342900" indent="-342900" algn="l">
              <a:buFont typeface="+mj-lt"/>
              <a:buAutoNum type="arabicPeriod"/>
            </a:pPr>
            <a:r>
              <a:rPr lang="en-US">
                <a:latin typeface="Comic Sans MS" panose="030F0702030302020204" charset="0"/>
                <a:cs typeface="Comic Sans MS" panose="030F0702030302020204" charset="0"/>
              </a:rPr>
              <a:t>Archer, Edward, Bruce Petrie, Barbara Kasprzyk-Hordern, and Gideon M. Wolfaardt. "The fate of pharmaceuticals and personal care products (PPCPs), endocrine disrupting contaminants (EDCs), metabolites and illicit drugs in a WWTW and environmental waters." Chemosphere 174 (2017): 437-446.</a:t>
            </a:r>
            <a:endParaRPr lang="en-US">
              <a:latin typeface="Comic Sans MS" panose="030F0702030302020204" charset="0"/>
              <a:cs typeface="Comic Sans MS" panose="030F0702030302020204" charset="0"/>
            </a:endParaRPr>
          </a:p>
          <a:p>
            <a:pPr marL="342900" indent="-342900" algn="l">
              <a:buFont typeface="+mj-lt"/>
              <a:buAutoNum type="arabicPeriod"/>
            </a:pPr>
            <a:r>
              <a:rPr lang="en-US">
                <a:latin typeface="Comic Sans MS" panose="030F0702030302020204" charset="0"/>
                <a:cs typeface="Comic Sans MS" panose="030F0702030302020204" charset="0"/>
              </a:rPr>
              <a:t>Wang, Bing, Bin Gao, and June Fang. "Recent advances in engineered biochar productions and applications." Critical reviews in environmental science and technology 47, no. 22 (2017): 2158-2207.</a:t>
            </a:r>
            <a:endParaRPr lang="en-US">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iṡľïḑè"/>
          <p:cNvSpPr txBox="1"/>
          <p:nvPr/>
        </p:nvSpPr>
        <p:spPr bwMode="auto">
          <a:xfrm>
            <a:off x="3242179" y="1780800"/>
            <a:ext cx="8009703" cy="4003616"/>
          </a:xfrm>
          <a:prstGeom prst="rect">
            <a:avLst/>
          </a:prstGeom>
        </p:spPr>
        <p:txBody>
          <a:bodyPr wrap="square" tIns="0" anchor="t">
            <a:no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charset="-122"/>
              </a:defRPr>
            </a:lvl2pPr>
            <a:lvl3pPr marL="1143000" indent="-228600">
              <a:defRPr sz="3200" b="1">
                <a:solidFill>
                  <a:srgbClr val="4D4D4D"/>
                </a:solidFill>
                <a:latin typeface="Arial" panose="020B0604020202020204" pitchFamily="34" charset="0"/>
                <a:ea typeface="SimHei" panose="02010609060101010101" charset="-122"/>
              </a:defRPr>
            </a:lvl3pPr>
            <a:lvl4pPr marL="1600200" indent="-228600">
              <a:defRPr sz="3200" b="1">
                <a:solidFill>
                  <a:srgbClr val="4D4D4D"/>
                </a:solidFill>
                <a:latin typeface="Arial" panose="020B0604020202020204" pitchFamily="34" charset="0"/>
                <a:ea typeface="SimHei" panose="02010609060101010101" charset="-122"/>
              </a:defRPr>
            </a:lvl4pPr>
            <a:lvl5pPr marL="2057400" indent="-228600">
              <a:defRPr sz="3200" b="1">
                <a:solidFill>
                  <a:srgbClr val="4D4D4D"/>
                </a:solidFill>
                <a:latin typeface="Arial" panose="020B0604020202020204" pitchFamily="34" charset="0"/>
                <a:ea typeface="SimHei"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9pPr>
          </a:lstStyle>
          <a:p>
            <a:pPr marL="342900" indent="-342900">
              <a:lnSpc>
                <a:spcPct val="150000"/>
              </a:lnSpc>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Introduction</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Why Microbial Fuel Cell </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Triclosan Removal in MFC-Case Study</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ea"/>
              </a:rPr>
              <a:t>Configuration Materials and Methods </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Result  </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Discussion and Conclusion</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nSpc>
                <a:spcPct val="150000"/>
              </a:lnSpc>
              <a:buFont typeface="+mj-lt"/>
              <a:buAutoNum type="arabicPeriod"/>
            </a:pPr>
            <a:endParaRPr lang="en-US" altLang="zh-CN" sz="2000" b="0" dirty="0">
              <a:solidFill>
                <a:schemeClr val="tx1"/>
              </a:solidFill>
              <a:latin typeface="Comic Sans MS" panose="030F0702030302020204" charset="0"/>
              <a:ea typeface="+mn-ea"/>
              <a:cs typeface="Comic Sans MS" panose="030F0702030302020204" charset="0"/>
              <a:sym typeface="+mn-lt"/>
            </a:endParaRPr>
          </a:p>
        </p:txBody>
      </p:sp>
      <p:cxnSp>
        <p:nvCxnSpPr>
          <p:cNvPr id="6" name="直接连接符 5"/>
          <p:cNvCxnSpPr/>
          <p:nvPr/>
        </p:nvCxnSpPr>
        <p:spPr>
          <a:xfrm>
            <a:off x="274160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535667" y="1700808"/>
            <a:ext cx="2623091" cy="521970"/>
          </a:xfrm>
          <a:prstGeom prst="rect">
            <a:avLst/>
          </a:prstGeom>
          <a:solidFill>
            <a:schemeClr val="bg1"/>
          </a:solidFill>
        </p:spPr>
        <p:txBody>
          <a:bodyPr wrap="square" rtlCol="0">
            <a:spAutoFit/>
          </a:bodyPr>
          <a:lstStyle/>
          <a:p>
            <a:pPr algn="r"/>
            <a:r>
              <a:rPr lang="tr-TR" sz="2800" b="1" dirty="0">
                <a:solidFill>
                  <a:schemeClr val="accent1"/>
                </a:solidFill>
                <a:latin typeface="Comic Sans MS" panose="030F0702030302020204" charset="0"/>
                <a:cs typeface="Comic Sans MS" panose="030F0702030302020204" charset="0"/>
                <a:sym typeface="+mn-lt"/>
              </a:rPr>
              <a:t>CONTENTS</a:t>
            </a:r>
            <a:endParaRPr lang="tr-TR" sz="2800" b="1" dirty="0">
              <a:solidFill>
                <a:schemeClr val="accent1"/>
              </a:solidFill>
              <a:latin typeface="Comic Sans MS" panose="030F0702030302020204" charset="0"/>
              <a:cs typeface="Comic Sans MS" panose="030F0702030302020204" charset="0"/>
              <a:sym typeface="+mn-lt"/>
            </a:endParaRPr>
          </a:p>
        </p:txBody>
      </p:sp>
      <p:sp>
        <p:nvSpPr>
          <p:cNvPr id="4" name="poetry_91022"/>
          <p:cNvSpPr>
            <a:spLocks noChangeAspect="1"/>
          </p:cNvSpPr>
          <p:nvPr/>
        </p:nvSpPr>
        <p:spPr bwMode="auto">
          <a:xfrm>
            <a:off x="1848038"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21848" y="255270"/>
            <a:ext cx="3302000" cy="737235"/>
          </a:xfrm>
          <a:prstGeom prst="rect">
            <a:avLst/>
          </a:prstGeom>
          <a:noFill/>
        </p:spPr>
        <p:txBody>
          <a:bodyPr wrap="none" rtlCol="0" anchor="t">
            <a:spAutoFit/>
          </a:bodyPr>
          <a:lstStyle/>
          <a:p>
            <a:pPr indent="0" algn="ctr">
              <a:lnSpc>
                <a:spcPct val="150000"/>
              </a:lnSpc>
              <a:buNone/>
            </a:pPr>
            <a:r>
              <a:rPr lang="en-US" altLang="zh-CN" sz="2800" b="1" dirty="0">
                <a:solidFill>
                  <a:schemeClr val="tx1">
                    <a:lumMod val="95000"/>
                    <a:lumOff val="5000"/>
                  </a:schemeClr>
                </a:solidFill>
                <a:latin typeface="Comic Sans MS" panose="030F0702030302020204" charset="0"/>
                <a:cs typeface="Comic Sans MS" panose="030F0702030302020204" charset="0"/>
                <a:sym typeface="+mn-lt"/>
              </a:rPr>
              <a:t>INTRODUCION</a:t>
            </a:r>
            <a:endParaRPr lang="en-US" altLang="zh-CN" sz="2800" b="1" dirty="0">
              <a:solidFill>
                <a:schemeClr val="tx1">
                  <a:lumMod val="95000"/>
                  <a:lumOff val="5000"/>
                </a:schemeClr>
              </a:solidFill>
              <a:latin typeface="Comic Sans MS" panose="030F0702030302020204" charset="0"/>
              <a:cs typeface="Comic Sans MS" panose="030F0702030302020204" charset="0"/>
              <a:sym typeface="+mn-lt"/>
            </a:endParaRPr>
          </a:p>
        </p:txBody>
      </p:sp>
      <p:sp>
        <p:nvSpPr>
          <p:cNvPr id="5" name="Text Box 4"/>
          <p:cNvSpPr txBox="1"/>
          <p:nvPr/>
        </p:nvSpPr>
        <p:spPr>
          <a:xfrm>
            <a:off x="1350645" y="1305560"/>
            <a:ext cx="9845345" cy="456882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lIns="274320" tIns="91440" rtlCol="0">
            <a:spAutoFit/>
          </a:bodyPr>
          <a:lstStyle/>
          <a:p>
            <a:pPr algn="just"/>
            <a:r>
              <a:rPr lang="en-US" sz="2400">
                <a:latin typeface="Comic Sans MS" panose="030F0702030302020204" charset="0"/>
                <a:cs typeface="Comic Sans MS" panose="030F0702030302020204" charset="0"/>
              </a:rPr>
              <a:t>Phamaceuticals such as Antibiotics, anti-inflammatories, analgesics, beta-blockers, lipid regulators, and X-ray contrast media which can enter the water supply from a variety of sources, including pharmaceutical industry, hospital wastewater, landfill leachate leaks, human excrement, and so on (Archer et al., 2017) are known as Emerging Contaminants (EC).</a:t>
            </a:r>
            <a:endParaRPr lang="en-US" sz="2400">
              <a:latin typeface="Comic Sans MS" panose="030F0702030302020204" charset="0"/>
              <a:cs typeface="Comic Sans MS" panose="030F0702030302020204" charset="0"/>
            </a:endParaRPr>
          </a:p>
          <a:p>
            <a:pPr algn="just"/>
            <a:endParaRPr lang="en-US" sz="2400">
              <a:latin typeface="Comic Sans MS" panose="030F0702030302020204" charset="0"/>
              <a:cs typeface="Comic Sans MS" panose="030F0702030302020204" charset="0"/>
            </a:endParaRPr>
          </a:p>
          <a:p>
            <a:pPr algn="just"/>
            <a:r>
              <a:rPr lang="en-US" sz="2400">
                <a:latin typeface="Comic Sans MS" panose="030F0702030302020204" charset="0"/>
                <a:cs typeface="Comic Sans MS" panose="030F0702030302020204" charset="0"/>
              </a:rPr>
              <a:t>These contaminant can: </a:t>
            </a:r>
            <a:endParaRPr lang="en-US" sz="2400">
              <a:latin typeface="Comic Sans MS" panose="030F0702030302020204" charset="0"/>
              <a:cs typeface="Comic Sans MS" panose="030F0702030302020204" charset="0"/>
            </a:endParaRPr>
          </a:p>
          <a:p>
            <a:pPr marL="342900" indent="-342900" algn="just">
              <a:buFont typeface="Wingdings" panose="05000000000000000000" charset="0"/>
              <a:buChar char="v"/>
            </a:pPr>
            <a:r>
              <a:rPr lang="en-US" sz="2400">
                <a:latin typeface="Comic Sans MS" panose="030F0702030302020204" charset="0"/>
                <a:cs typeface="Comic Sans MS" panose="030F0702030302020204" charset="0"/>
              </a:rPr>
              <a:t>induce aquatic toxicity, </a:t>
            </a:r>
            <a:endParaRPr lang="en-US" sz="2400">
              <a:latin typeface="Comic Sans MS" panose="030F0702030302020204" charset="0"/>
              <a:cs typeface="Comic Sans MS" panose="030F0702030302020204" charset="0"/>
            </a:endParaRPr>
          </a:p>
          <a:p>
            <a:pPr marL="342900" indent="-342900" algn="just">
              <a:buFont typeface="Wingdings" panose="05000000000000000000" charset="0"/>
              <a:buChar char="v"/>
            </a:pPr>
            <a:r>
              <a:rPr lang="en-US" sz="2400">
                <a:latin typeface="Comic Sans MS" panose="030F0702030302020204" charset="0"/>
                <a:cs typeface="Comic Sans MS" panose="030F0702030302020204" charset="0"/>
              </a:rPr>
              <a:t>weaken antibiotic resistance in bacteria, </a:t>
            </a:r>
            <a:endParaRPr lang="en-US" sz="2400">
              <a:latin typeface="Comic Sans MS" panose="030F0702030302020204" charset="0"/>
              <a:cs typeface="Comic Sans MS" panose="030F0702030302020204" charset="0"/>
            </a:endParaRPr>
          </a:p>
          <a:p>
            <a:pPr marL="342900" indent="-342900" algn="just">
              <a:buFont typeface="Wingdings" panose="05000000000000000000" charset="0"/>
              <a:buChar char="v"/>
            </a:pPr>
            <a:r>
              <a:rPr lang="en-US" sz="2400">
                <a:latin typeface="Comic Sans MS" panose="030F0702030302020204" charset="0"/>
                <a:cs typeface="Comic Sans MS" panose="030F0702030302020204" charset="0"/>
              </a:rPr>
              <a:t>endocrine disruption, and genotoxicity.</a:t>
            </a:r>
            <a:endParaRPr lang="en-US" sz="2400">
              <a:latin typeface="Comic Sans MS" panose="030F0702030302020204" charset="0"/>
              <a:cs typeface="Comic Sans MS" panose="030F0702030302020204" charset="0"/>
            </a:endParaRPr>
          </a:p>
          <a:p>
            <a:pPr marL="342900" indent="-342900" algn="just">
              <a:buFont typeface="Wingdings" panose="05000000000000000000" charset="0"/>
              <a:buChar char="v"/>
            </a:pPr>
            <a:r>
              <a:rPr lang="en-US" sz="2400">
                <a:latin typeface="Comic Sans MS" panose="030F0702030302020204" charset="0"/>
                <a:cs typeface="Comic Sans MS" panose="030F0702030302020204" charset="0"/>
              </a:rPr>
              <a:t>can accumulate in living organisms.</a:t>
            </a:r>
            <a:endParaRPr lang="en-US" sz="2400">
              <a:latin typeface="Comic Sans MS" panose="030F0702030302020204" charset="0"/>
              <a:cs typeface="Comic Sans MS" panose="030F07020303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222463" y="415031"/>
            <a:ext cx="4424680" cy="521970"/>
          </a:xfrm>
          <a:prstGeom prst="rect">
            <a:avLst/>
          </a:prstGeom>
          <a:noFill/>
        </p:spPr>
        <p:txBody>
          <a:bodyPr wrap="none" rtlCol="0">
            <a:spAutoFit/>
          </a:bodyPr>
          <a:lstStyle/>
          <a:p>
            <a:pPr algn="ctr"/>
            <a:r>
              <a:rPr lang="en-US" altLang="zh-CN" sz="2800" b="1" dirty="0">
                <a:solidFill>
                  <a:schemeClr val="tx1">
                    <a:lumMod val="95000"/>
                    <a:lumOff val="5000"/>
                  </a:schemeClr>
                </a:solidFill>
                <a:latin typeface="Comic Sans MS" panose="030F0702030302020204" charset="0"/>
                <a:cs typeface="Comic Sans MS" panose="030F0702030302020204" charset="0"/>
                <a:sym typeface="+mn-lt"/>
              </a:rPr>
              <a:t>why microbial fuel cells?</a:t>
            </a:r>
            <a:endParaRPr lang="en-US" altLang="zh-CN" sz="2800" b="1" dirty="0">
              <a:solidFill>
                <a:schemeClr val="tx1">
                  <a:lumMod val="95000"/>
                  <a:lumOff val="5000"/>
                </a:schemeClr>
              </a:solidFill>
              <a:latin typeface="Comic Sans MS" panose="030F0702030302020204" charset="0"/>
              <a:cs typeface="Comic Sans MS" panose="030F0702030302020204" charset="0"/>
              <a:sym typeface="+mn-lt"/>
            </a:endParaRPr>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p:cNvGraphicFramePr/>
          <p:nvPr/>
        </p:nvGraphicFramePr>
        <p:xfrm>
          <a:off x="5117465" y="1036955"/>
          <a:ext cx="5969000" cy="50133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ight Arrow 4"/>
          <p:cNvSpPr/>
          <p:nvPr/>
        </p:nvSpPr>
        <p:spPr>
          <a:xfrm>
            <a:off x="288925" y="2093595"/>
            <a:ext cx="4591050" cy="2914015"/>
          </a:xfrm>
          <a:prstGeom prst="rightArrow">
            <a:avLst/>
          </a:prstGeom>
          <a:scene3d>
            <a:camera prst="orthographicFront">
              <a:rot lat="20700000" lon="600000" rev="0"/>
            </a:camera>
            <a:lightRig rig="twoPt" dir="t">
              <a:rot lat="0" lon="0" rev="6000000"/>
            </a:lightRig>
          </a:scene3d>
          <a:sp3d contourW="12700" prstMaterial="metal"/>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lstStyle/>
          <a:p>
            <a:pPr algn="l"/>
            <a:r>
              <a:rPr lang="en-US" sz="1600" b="1">
                <a:solidFill>
                  <a:schemeClr val="tx1"/>
                </a:solidFill>
                <a:latin typeface="Comic Sans MS" panose="030F0702030302020204" charset="0"/>
                <a:cs typeface="Comic Sans MS" panose="030F0702030302020204" charset="0"/>
                <a:sym typeface="+mn-ea"/>
              </a:rPr>
              <a:t>Because secondary biological processes are unable to remove pharmaceuticals, tertiary treatments are used in WWTPs to remove them.</a:t>
            </a:r>
            <a:endParaRPr lang="en-US" sz="1600" b="1">
              <a:solidFill>
                <a:schemeClr val="tx1"/>
              </a:solidFill>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500"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226523" y="484881"/>
            <a:ext cx="4424680" cy="521970"/>
          </a:xfrm>
          <a:prstGeom prst="rect">
            <a:avLst/>
          </a:prstGeom>
          <a:noFill/>
        </p:spPr>
        <p:txBody>
          <a:bodyPr wrap="none" rtlCol="0">
            <a:spAutoFit/>
          </a:bodyPr>
          <a:lstStyle/>
          <a:p>
            <a:pPr algn="ctr"/>
            <a:r>
              <a:rPr lang="en-US" altLang="zh-CN" sz="2800" b="1" dirty="0">
                <a:solidFill>
                  <a:schemeClr val="tx1">
                    <a:lumMod val="95000"/>
                    <a:lumOff val="5000"/>
                  </a:schemeClr>
                </a:solidFill>
                <a:latin typeface="Comic Sans MS" panose="030F0702030302020204" charset="0"/>
                <a:cs typeface="Comic Sans MS" panose="030F0702030302020204" charset="0"/>
                <a:sym typeface="+mn-lt"/>
              </a:rPr>
              <a:t>why </a:t>
            </a:r>
            <a:r>
              <a:rPr lang="en-US" sz="2800" b="1">
                <a:solidFill>
                  <a:schemeClr val="tx1">
                    <a:lumMod val="95000"/>
                    <a:lumOff val="5000"/>
                  </a:schemeClr>
                </a:solidFill>
                <a:effectLst/>
                <a:latin typeface="Comic Sans MS" panose="030F0702030302020204" charset="0"/>
                <a:cs typeface="Comic Sans MS" panose="030F0702030302020204" charset="0"/>
                <a:sym typeface="+mn-lt"/>
              </a:rPr>
              <a:t>microbial </a:t>
            </a:r>
            <a:r>
              <a:rPr lang="en-US" altLang="zh-CN" sz="2800" b="1" dirty="0">
                <a:solidFill>
                  <a:schemeClr val="tx1">
                    <a:lumMod val="95000"/>
                    <a:lumOff val="5000"/>
                  </a:schemeClr>
                </a:solidFill>
                <a:latin typeface="Comic Sans MS" panose="030F0702030302020204" charset="0"/>
                <a:cs typeface="Comic Sans MS" panose="030F0702030302020204" charset="0"/>
                <a:sym typeface="+mn-lt"/>
              </a:rPr>
              <a:t>fuel cells?</a:t>
            </a:r>
            <a:endParaRPr lang="en-US" altLang="zh-CN" sz="2800" b="1" dirty="0">
              <a:solidFill>
                <a:schemeClr val="tx1">
                  <a:lumMod val="95000"/>
                  <a:lumOff val="5000"/>
                </a:schemeClr>
              </a:solidFill>
              <a:latin typeface="Comic Sans MS" panose="030F0702030302020204" charset="0"/>
              <a:ea typeface="Microsoft YaHei Light" panose="020B0502040204020203" pitchFamily="34" charset="-122"/>
              <a:cs typeface="Comic Sans MS" panose="030F0702030302020204" charset="0"/>
              <a:sym typeface="+mn-lt"/>
            </a:endParaRPr>
          </a:p>
        </p:txBody>
      </p:sp>
      <p:sp>
        <p:nvSpPr>
          <p:cNvPr id="21" name="矩形 20"/>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矩形 24"/>
          <p:cNvSpPr/>
          <p:nvPr/>
        </p:nvSpPr>
        <p:spPr>
          <a:xfrm>
            <a:off x="1174115" y="1503045"/>
            <a:ext cx="9893300" cy="1567815"/>
          </a:xfrm>
          <a:prstGeom prst="rect">
            <a:avLst/>
          </a:prstGeom>
          <a:noFill/>
        </p:spPr>
        <p:txBody>
          <a:bodyPr wrap="square" rtlCol="0">
            <a:spAutoFit/>
          </a:bodyPr>
          <a:lstStyle/>
          <a:p>
            <a:pPr algn="just">
              <a:lnSpc>
                <a:spcPct val="120000"/>
              </a:lnSpc>
            </a:pPr>
            <a:r>
              <a:rPr sz="2400" spc="-140" dirty="0">
                <a:latin typeface="Comic Sans MS" panose="030F0702030302020204" charset="0"/>
                <a:cs typeface="Comic Sans MS" panose="030F0702030302020204" charset="0"/>
              </a:rPr>
              <a:t>Microbial fuel cell (MFC) technology offers tremendous potential in this area, as it has the ability to remove pharmaceuticals from wastewater while</a:t>
            </a:r>
            <a:r>
              <a:rPr lang="en-US" sz="2400" spc="-140" dirty="0">
                <a:latin typeface="Comic Sans MS" panose="030F0702030302020204" charset="0"/>
                <a:cs typeface="Comic Sans MS" panose="030F0702030302020204" charset="0"/>
              </a:rPr>
              <a:t> </a:t>
            </a:r>
            <a:r>
              <a:rPr sz="2400" spc="-140" dirty="0">
                <a:latin typeface="Comic Sans MS" panose="030F0702030302020204" charset="0"/>
                <a:cs typeface="Comic Sans MS" panose="030F0702030302020204" charset="0"/>
              </a:rPr>
              <a:t>also creating bioelectricity.</a:t>
            </a:r>
            <a:r>
              <a:rPr sz="3200" spc="-140" dirty="0">
                <a:latin typeface="Comic Sans MS" panose="030F0702030302020204" charset="0"/>
                <a:cs typeface="Comic Sans MS" panose="030F0702030302020204" charset="0"/>
              </a:rPr>
              <a:t> </a:t>
            </a:r>
            <a:endParaRPr sz="3200" spc="-140" dirty="0">
              <a:latin typeface="Comic Sans MS" panose="030F0702030302020204" charset="0"/>
              <a:cs typeface="Comic Sans MS" panose="030F0702030302020204" charset="0"/>
            </a:endParaRPr>
          </a:p>
        </p:txBody>
      </p:sp>
      <p:sp>
        <p:nvSpPr>
          <p:cNvPr id="2" name="Text Box 1"/>
          <p:cNvSpPr txBox="1"/>
          <p:nvPr/>
        </p:nvSpPr>
        <p:spPr>
          <a:xfrm>
            <a:off x="1174115" y="3211830"/>
            <a:ext cx="9893935" cy="2922905"/>
          </a:xfrm>
          <a:prstGeom prst="rect">
            <a:avLst/>
          </a:prstGeom>
          <a:noFill/>
        </p:spPr>
        <p:txBody>
          <a:bodyPr wrap="square" rtlCol="0" anchor="t">
            <a:spAutoFit/>
          </a:bodyPr>
          <a:lstStyle/>
          <a:p>
            <a:pPr algn="just"/>
            <a:r>
              <a:rPr lang="en-US" sz="2400">
                <a:latin typeface="Comic Sans MS" panose="030F0702030302020204" charset="0"/>
                <a:cs typeface="Comic Sans MS" panose="030F0702030302020204" charset="0"/>
                <a:sym typeface="+mn-ea"/>
              </a:rPr>
              <a:t>Pharmaceuticals can be successfully eliminated in both anodic and cathodic chambers of an MFC.</a:t>
            </a:r>
            <a:endParaRPr lang="en-US" sz="2400">
              <a:latin typeface="Comic Sans MS" panose="030F0702030302020204" charset="0"/>
              <a:cs typeface="Comic Sans MS" panose="030F0702030302020204" charset="0"/>
              <a:sym typeface="+mn-ea"/>
            </a:endParaRPr>
          </a:p>
          <a:p>
            <a:pPr algn="just"/>
            <a:endParaRPr lang="en-US" sz="2400">
              <a:latin typeface="Comic Sans MS" panose="030F0702030302020204" charset="0"/>
              <a:cs typeface="Comic Sans MS" panose="030F0702030302020204" charset="0"/>
            </a:endParaRPr>
          </a:p>
          <a:p>
            <a:pPr algn="just"/>
            <a:r>
              <a:rPr lang="en-US" sz="2400">
                <a:latin typeface="Comic Sans MS" panose="030F0702030302020204" charset="0"/>
                <a:cs typeface="Comic Sans MS" panose="030F0702030302020204" charset="0"/>
              </a:rPr>
              <a:t>The anodic chamber permits these pollutants to be oxidized, whereas the cathodic chamber uses reduction mechanisms (Kumar et al., 2018; Wang et al., 2017b).</a:t>
            </a:r>
            <a:endParaRPr lang="en-US" sz="2400">
              <a:latin typeface="Comic Sans MS" panose="030F0702030302020204" charset="0"/>
              <a:cs typeface="Comic Sans MS" panose="030F0702030302020204" charset="0"/>
            </a:endParaRPr>
          </a:p>
          <a:p>
            <a:endParaRPr lang="en-US" sz="2000">
              <a:latin typeface="Comic Sans MS" panose="030F0702030302020204" charset="0"/>
              <a:cs typeface="Comic Sans MS" panose="030F0702030302020204" charset="0"/>
            </a:endParaRPr>
          </a:p>
          <a:p>
            <a:endParaRPr lang="en-US" sz="2000">
              <a:latin typeface="Comic Sans MS" panose="030F0702030302020204" charset="0"/>
              <a:cs typeface="Comic Sans MS" panose="030F07020303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38200" y="-111125"/>
            <a:ext cx="10515600" cy="1325563"/>
          </a:xfrm>
        </p:spPr>
        <p:txBody>
          <a:bodyPr vert="horz" wrap="square" lIns="91440" tIns="45720" rIns="91440" bIns="45720" anchor="ctr" anchorCtr="0"/>
          <a:lstStyle/>
          <a:p>
            <a:pPr algn="ctr"/>
            <a:r>
              <a:rPr lang="en-US" sz="3200" dirty="0">
                <a:latin typeface="Comic Sans MS" panose="030F0702030302020204" charset="0"/>
                <a:cs typeface="Comic Sans MS" panose="030F0702030302020204" charset="0"/>
              </a:rPr>
              <a:t>Mechanism</a:t>
            </a:r>
            <a:endParaRPr lang="en-US" sz="3200" dirty="0">
              <a:latin typeface="Comic Sans MS" panose="030F0702030302020204" charset="0"/>
              <a:cs typeface="Comic Sans MS" panose="030F0702030302020204" charset="0"/>
            </a:endParaRPr>
          </a:p>
        </p:txBody>
      </p:sp>
      <p:sp>
        <p:nvSpPr>
          <p:cNvPr id="21507" name="Content Placeholder 2"/>
          <p:cNvSpPr>
            <a:spLocks noGrp="1"/>
          </p:cNvSpPr>
          <p:nvPr>
            <p:ph sz="half" idx="1"/>
          </p:nvPr>
        </p:nvSpPr>
        <p:spPr>
          <a:xfrm>
            <a:off x="274320" y="1140460"/>
            <a:ext cx="6546850" cy="4861560"/>
          </a:xfr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vert="horz" wrap="square" lIns="0" tIns="45720" rIns="0" bIns="45720" anchor="t" anchorCtr="0">
            <a:spAutoFit/>
          </a:bodyPr>
          <a:lstStyle/>
          <a:p>
            <a:pPr algn="just"/>
            <a:endParaRPr sz="2000" dirty="0">
              <a:latin typeface="Comic Sans MS" panose="030F0702030302020204" charset="0"/>
              <a:cs typeface="Comic Sans MS" panose="030F0702030302020204" charset="0"/>
            </a:endParaRPr>
          </a:p>
          <a:p>
            <a:pPr algn="l">
              <a:buFont typeface="Wingdings" panose="05000000000000000000" charset="0"/>
              <a:buChar char="v"/>
            </a:pPr>
            <a:r>
              <a:rPr sz="1800" dirty="0">
                <a:latin typeface="Comic Sans MS" panose="030F0702030302020204" charset="0"/>
                <a:cs typeface="Comic Sans MS" panose="030F0702030302020204" charset="0"/>
              </a:rPr>
              <a:t>The electrons move to cathode via external circuit, while the protons pass through the Proton Exchange Membrane (PEM) to cathode. </a:t>
            </a:r>
            <a:endParaRPr sz="1800" dirty="0">
              <a:latin typeface="Comic Sans MS" panose="030F0702030302020204" charset="0"/>
              <a:cs typeface="Comic Sans MS" panose="030F0702030302020204" charset="0"/>
            </a:endParaRPr>
          </a:p>
          <a:p>
            <a:pPr algn="l">
              <a:buFont typeface="Wingdings" panose="05000000000000000000" charset="0"/>
              <a:buChar char="v"/>
            </a:pPr>
            <a:r>
              <a:rPr sz="1800" dirty="0">
                <a:latin typeface="Comic Sans MS" panose="030F0702030302020204" charset="0"/>
                <a:cs typeface="Comic Sans MS" panose="030F0702030302020204" charset="0"/>
              </a:rPr>
              <a:t>At the cathode, electrons coming from anodes, protons coming through the Proton exchange membrane, and oxygen from the air combine to generate water. During the processes, not only electrons are extracted from the organic wasted but the wastes (BOD) is removed as well. </a:t>
            </a:r>
            <a:endParaRPr sz="1800" dirty="0">
              <a:latin typeface="Comic Sans MS" panose="030F0702030302020204" charset="0"/>
              <a:cs typeface="Comic Sans MS" panose="030F0702030302020204" charset="0"/>
            </a:endParaRPr>
          </a:p>
          <a:p>
            <a:pPr algn="l">
              <a:buFont typeface="Wingdings" panose="05000000000000000000" charset="0"/>
              <a:buChar char="v"/>
            </a:pPr>
            <a:r>
              <a:rPr sz="1800" dirty="0">
                <a:latin typeface="Comic Sans MS" panose="030F0702030302020204" charset="0"/>
                <a:cs typeface="Comic Sans MS" panose="030F0702030302020204" charset="0"/>
              </a:rPr>
              <a:t>This process requires no net energy input as these reactions are thermo dynamically favorable. </a:t>
            </a:r>
            <a:endParaRPr sz="1800" dirty="0">
              <a:latin typeface="Comic Sans MS" panose="030F0702030302020204" charset="0"/>
              <a:cs typeface="Comic Sans MS" panose="030F0702030302020204" charset="0"/>
            </a:endParaRPr>
          </a:p>
          <a:p>
            <a:pPr algn="l">
              <a:buFont typeface="Wingdings" panose="05000000000000000000" charset="0"/>
              <a:buChar char="v"/>
            </a:pPr>
            <a:r>
              <a:rPr sz="1800" dirty="0">
                <a:latin typeface="Comic Sans MS" panose="030F0702030302020204" charset="0"/>
                <a:cs typeface="Comic Sans MS" panose="030F0702030302020204" charset="0"/>
                <a:sym typeface="+mn-ea"/>
              </a:rPr>
              <a:t>Many </a:t>
            </a:r>
            <a:r>
              <a:rPr lang="en-US" sz="1800" b="1" dirty="0">
                <a:latin typeface="Comic Sans MS" panose="030F0702030302020204" charset="0"/>
                <a:cs typeface="Comic Sans MS" panose="030F0702030302020204" charset="0"/>
                <a:sym typeface="+mn-ea"/>
              </a:rPr>
              <a:t>researchers </a:t>
            </a:r>
            <a:r>
              <a:rPr sz="1800" dirty="0">
                <a:latin typeface="Comic Sans MS" panose="030F0702030302020204" charset="0"/>
                <a:cs typeface="Comic Sans MS" panose="030F0702030302020204" charset="0"/>
                <a:sym typeface="+mn-ea"/>
              </a:rPr>
              <a:t>across the world have been studying the application of Microbial Fuel Cells for wastewater treatment where bacterial cluster in the anode chamber anaerobically degrade the organic materials present in the wastewater to release electrons to the anodic rod and protons into solution. </a:t>
            </a:r>
            <a:endParaRPr sz="1800" dirty="0">
              <a:latin typeface="Comic Sans MS" panose="030F0702030302020204" charset="0"/>
              <a:cs typeface="Comic Sans MS" panose="030F0702030302020204" charset="0"/>
              <a:sym typeface="+mn-ea"/>
            </a:endParaRPr>
          </a:p>
        </p:txBody>
      </p:sp>
      <p:pic>
        <p:nvPicPr>
          <p:cNvPr id="2" name="Content Placeholder 1"/>
          <p:cNvPicPr>
            <a:picLocks noGrp="1" noChangeAspect="1"/>
          </p:cNvPicPr>
          <p:nvPr>
            <p:ph sz="half" idx="2"/>
          </p:nvPr>
        </p:nvPicPr>
        <p:blipFill>
          <a:blip r:embed="rId1"/>
          <a:stretch>
            <a:fillRect/>
          </a:stretch>
        </p:blipFill>
        <p:spPr>
          <a:xfrm>
            <a:off x="7293610" y="1214755"/>
            <a:ext cx="4248150" cy="3009900"/>
          </a:xfrm>
          <a:prstGeom prst="rect">
            <a:avLst/>
          </a:prstGeom>
        </p:spPr>
      </p:pic>
      <p:sp>
        <p:nvSpPr>
          <p:cNvPr id="3" name="Text Box 2"/>
          <p:cNvSpPr txBox="1"/>
          <p:nvPr/>
        </p:nvSpPr>
        <p:spPr>
          <a:xfrm>
            <a:off x="7051040" y="4436745"/>
            <a:ext cx="4089400" cy="922020"/>
          </a:xfrm>
          <a:prstGeom prst="rect">
            <a:avLst/>
          </a:prstGeom>
          <a:noFill/>
        </p:spPr>
        <p:txBody>
          <a:bodyPr wrap="square" rtlCol="0" anchor="t">
            <a:spAutoFit/>
          </a:bodyPr>
          <a:lstStyle/>
          <a:p>
            <a:r>
              <a:rPr lang="en-US">
                <a:latin typeface="Comic Sans MS" panose="030F0702030302020204" charset="0"/>
                <a:cs typeface="Comic Sans MS" panose="030F0702030302020204" charset="0"/>
              </a:rPr>
              <a:t>Figure 1 Process of bio-electro-Fenton. (PX: pharmaceuticals, BY: intermediate by-products.)</a:t>
            </a:r>
            <a:endParaRPr lang="en-US">
              <a:latin typeface="Comic Sans MS" panose="030F0702030302020204" charset="0"/>
              <a:cs typeface="Comic Sans MS" panose="030F07020303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76375" y="236855"/>
            <a:ext cx="8924290" cy="1130935"/>
          </a:xfrm>
          <a:prstGeom prst="rect">
            <a:avLst/>
          </a:prstGeom>
          <a:noFill/>
        </p:spPr>
        <p:txBody>
          <a:bodyPr wrap="square" rtlCol="0" anchor="t">
            <a:spAutoFit/>
            <a:scene3d>
              <a:camera prst="orthographicFront"/>
              <a:lightRig rig="soft" dir="t">
                <a:rot lat="0" lon="0" rev="15600000"/>
              </a:lightRig>
            </a:scene3d>
            <a:sp3d extrusionH="57150" prstMaterial="softEdge">
              <a:bevelT w="25400" h="38100"/>
            </a:sp3d>
          </a:bodyPr>
          <a:lstStyle/>
          <a:p>
            <a:pPr algn="ctr">
              <a:lnSpc>
                <a:spcPct val="100000"/>
              </a:lnSpc>
              <a:spcBef>
                <a:spcPct val="0"/>
              </a:spcBef>
              <a:spcAft>
                <a:spcPct val="35000"/>
              </a:spcAft>
            </a:pPr>
            <a:r>
              <a:rPr lang="en-US" altLang="zh-CN" sz="3200" b="1" u="sng" dirty="0">
                <a:solidFill>
                  <a:schemeClr val="tx1">
                    <a:lumMod val="95000"/>
                    <a:lumOff val="5000"/>
                  </a:schemeClr>
                </a:solidFill>
                <a:latin typeface="Comic Sans MS" panose="030F0702030302020204" charset="0"/>
                <a:cs typeface="Comic Sans MS" panose="030F0702030302020204" charset="0"/>
                <a:sym typeface="+mn-ea"/>
              </a:rPr>
              <a:t>case study</a:t>
            </a:r>
            <a:endParaRPr lang="en-US" altLang="zh-CN" sz="2000" b="1" dirty="0">
              <a:solidFill>
                <a:schemeClr val="tx1">
                  <a:lumMod val="95000"/>
                  <a:lumOff val="5000"/>
                </a:schemeClr>
              </a:solidFill>
              <a:latin typeface="Comic Sans MS" panose="030F0702030302020204" charset="0"/>
              <a:cs typeface="Comic Sans MS" panose="030F0702030302020204" charset="0"/>
              <a:sym typeface="+mn-ea"/>
            </a:endParaRPr>
          </a:p>
          <a:p>
            <a:pPr algn="ctr">
              <a:lnSpc>
                <a:spcPct val="100000"/>
              </a:lnSpc>
              <a:spcBef>
                <a:spcPct val="0"/>
              </a:spcBef>
              <a:spcAft>
                <a:spcPct val="35000"/>
              </a:spcAft>
            </a:pPr>
            <a:r>
              <a:rPr lang="en-US" altLang="zh-CN" sz="2000" b="1" dirty="0">
                <a:solidFill>
                  <a:schemeClr val="tx1">
                    <a:lumMod val="95000"/>
                    <a:lumOff val="5000"/>
                  </a:schemeClr>
                </a:solidFill>
                <a:latin typeface="Comic Sans MS" panose="030F0702030302020204" charset="0"/>
                <a:cs typeface="Comic Sans MS" panose="030F0702030302020204" charset="0"/>
                <a:sym typeface="+mn-lt"/>
              </a:rPr>
              <a:t>Triclosan Removal in MFC by Wenli Xu, Biao Jin, Shaofeng Zhou  </a:t>
            </a:r>
            <a:endParaRPr lang="en-US" altLang="zh-CN" sz="2000" b="1" dirty="0">
              <a:solidFill>
                <a:schemeClr val="tx1">
                  <a:lumMod val="95000"/>
                  <a:lumOff val="5000"/>
                </a:schemeClr>
              </a:solidFill>
              <a:latin typeface="Comic Sans MS" panose="030F0702030302020204" charset="0"/>
              <a:cs typeface="Comic Sans MS" panose="030F0702030302020204" charset="0"/>
              <a:sym typeface="+mn-ea"/>
            </a:endParaRPr>
          </a:p>
        </p:txBody>
      </p:sp>
      <p:sp>
        <p:nvSpPr>
          <p:cNvPr id="3" name="Text Box 2"/>
          <p:cNvSpPr txBox="1"/>
          <p:nvPr/>
        </p:nvSpPr>
        <p:spPr>
          <a:xfrm>
            <a:off x="1143000" y="1532255"/>
            <a:ext cx="7150735" cy="2553335"/>
          </a:xfrm>
          <a:prstGeom prst="rect">
            <a:avLst/>
          </a:prstGeom>
          <a:noFill/>
        </p:spPr>
        <p:txBody>
          <a:bodyPr wrap="square" rtlCol="0" anchor="t">
            <a:spAutoFit/>
          </a:bodyPr>
          <a:lstStyle/>
          <a:p>
            <a:r>
              <a:rPr lang="en-US" sz="2000">
                <a:latin typeface="Comic Sans MS" panose="030F0702030302020204" charset="0"/>
                <a:cs typeface="Comic Sans MS" panose="030F0702030302020204" charset="0"/>
              </a:rPr>
              <a:t>Triclosan [5-chloro-2-(2,4-dichlorophenoxy) phenol, TCS] is a common antibacterial agent used in various personal care products. Due to their high assumption volume, TCS can occurs as a water pollutant in domestic wastewaters as well as natural aquatic environments. </a:t>
            </a:r>
            <a:endParaRPr lang="en-US" sz="2000">
              <a:latin typeface="Comic Sans MS" panose="030F0702030302020204" charset="0"/>
              <a:cs typeface="Comic Sans MS" panose="030F0702030302020204" charset="0"/>
            </a:endParaRPr>
          </a:p>
          <a:p>
            <a:endParaRPr lang="en-US" sz="2000">
              <a:latin typeface="Comic Sans MS" panose="030F0702030302020204" charset="0"/>
              <a:cs typeface="Comic Sans MS" panose="030F0702030302020204" charset="0"/>
            </a:endParaRPr>
          </a:p>
          <a:p>
            <a:r>
              <a:rPr lang="en-US" sz="2000">
                <a:latin typeface="Comic Sans MS" panose="030F0702030302020204" charset="0"/>
                <a:cs typeface="Comic Sans MS" panose="030F0702030302020204" charset="0"/>
              </a:rPr>
              <a:t>The occurrencesof TCS in the environment have raised great concern due to its endocrine disrupting effects</a:t>
            </a:r>
            <a:endParaRPr lang="en-US" sz="2000">
              <a:latin typeface="Comic Sans MS" panose="030F0702030302020204" charset="0"/>
              <a:cs typeface="Comic Sans MS" panose="030F0702030302020204" charset="0"/>
            </a:endParaRPr>
          </a:p>
        </p:txBody>
      </p:sp>
      <p:sp>
        <p:nvSpPr>
          <p:cNvPr id="5" name="Text Box 4"/>
          <p:cNvSpPr txBox="1"/>
          <p:nvPr/>
        </p:nvSpPr>
        <p:spPr>
          <a:xfrm>
            <a:off x="1143000" y="4891405"/>
            <a:ext cx="7340600" cy="1322070"/>
          </a:xfrm>
          <a:prstGeom prst="rect">
            <a:avLst/>
          </a:prstGeom>
          <a:noFill/>
        </p:spPr>
        <p:txBody>
          <a:bodyPr wrap="square" rtlCol="0" anchor="t">
            <a:spAutoFit/>
          </a:bodyPr>
          <a:lstStyle/>
          <a:p>
            <a:r>
              <a:rPr lang="en-US" sz="2000">
                <a:latin typeface="Comic Sans MS" panose="030F0702030302020204" charset="0"/>
                <a:cs typeface="Comic Sans MS" panose="030F0702030302020204" charset="0"/>
              </a:rPr>
              <a:t>Objective:</a:t>
            </a:r>
            <a:endParaRPr lang="en-US" sz="2000">
              <a:latin typeface="Comic Sans MS" panose="030F0702030302020204" charset="0"/>
              <a:cs typeface="Comic Sans MS" panose="030F0702030302020204" charset="0"/>
            </a:endParaRPr>
          </a:p>
          <a:p>
            <a:pPr marL="342900" indent="-342900">
              <a:buFont typeface="Wingdings" panose="05000000000000000000" charset="0"/>
              <a:buChar char="v"/>
            </a:pPr>
            <a:r>
              <a:rPr lang="en-US" sz="2000">
                <a:latin typeface="Comic Sans MS" panose="030F0702030302020204" charset="0"/>
                <a:cs typeface="Comic Sans MS" panose="030F0702030302020204" charset="0"/>
              </a:rPr>
              <a:t>examine TCS elimination efficiency using MFC.</a:t>
            </a:r>
            <a:endParaRPr lang="en-US" sz="2000">
              <a:latin typeface="Comic Sans MS" panose="030F0702030302020204" charset="0"/>
              <a:cs typeface="Comic Sans MS" panose="030F0702030302020204" charset="0"/>
            </a:endParaRPr>
          </a:p>
          <a:p>
            <a:pPr marL="342900" indent="-342900">
              <a:buFont typeface="Wingdings" panose="05000000000000000000" charset="0"/>
              <a:buChar char="v"/>
            </a:pPr>
            <a:r>
              <a:rPr lang="en-US" sz="2000">
                <a:latin typeface="Comic Sans MS" panose="030F0702030302020204" charset="0"/>
                <a:cs typeface="Comic Sans MS" panose="030F0702030302020204" charset="0"/>
                <a:sym typeface="+mn-ea"/>
              </a:rPr>
              <a:t>analyze TCS attenuation and power generation in MFC</a:t>
            </a:r>
            <a:r>
              <a:rPr lang="en-US" sz="2000">
                <a:latin typeface="Comic Sans MS" panose="030F0702030302020204" charset="0"/>
                <a:cs typeface="Comic Sans MS" panose="030F0702030302020204" charset="0"/>
              </a:rPr>
              <a:t> </a:t>
            </a:r>
            <a:endParaRPr lang="en-US" sz="2000">
              <a:latin typeface="Comic Sans MS" panose="030F0702030302020204" charset="0"/>
              <a:cs typeface="Comic Sans MS" panose="030F0702030302020204" charset="0"/>
            </a:endParaRPr>
          </a:p>
          <a:p>
            <a:pPr marL="342900" indent="-342900">
              <a:buFont typeface="Wingdings" panose="05000000000000000000" charset="0"/>
              <a:buChar char="v"/>
            </a:pPr>
            <a:endParaRPr lang="en-US" sz="2000">
              <a:latin typeface="Comic Sans MS" panose="030F0702030302020204" charset="0"/>
              <a:cs typeface="Comic Sans MS" panose="030F0702030302020204" charset="0"/>
            </a:endParaRPr>
          </a:p>
        </p:txBody>
      </p:sp>
      <p:pic>
        <p:nvPicPr>
          <p:cNvPr id="100" name="Picture 99"/>
          <p:cNvPicPr/>
          <p:nvPr/>
        </p:nvPicPr>
        <p:blipFill>
          <a:blip r:embed="rId1"/>
          <a:stretch>
            <a:fillRect/>
          </a:stretch>
        </p:blipFill>
        <p:spPr>
          <a:xfrm>
            <a:off x="8293735" y="1532255"/>
            <a:ext cx="3657600" cy="4389120"/>
          </a:xfrm>
          <a:prstGeom prst="rect">
            <a:avLst/>
          </a:prstGeom>
          <a:noFill/>
          <a:ln w="9525">
            <a:noFill/>
          </a:ln>
          <a:effectLst>
            <a:softEdge rad="889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7670" y="878840"/>
            <a:ext cx="11050905" cy="1120140"/>
          </a:xfrm>
          <a:prstGeom prst="rect">
            <a:avLst/>
          </a:prstGeom>
        </p:spPr>
        <p:txBody>
          <a:bodyPr vert="horz" wrap="square" lIns="0" tIns="12700" rIns="0" bIns="0" rtlCol="0">
            <a:spAutoFit/>
          </a:bodyPr>
          <a:lstStyle/>
          <a:p>
            <a:pPr marL="331470" indent="-318770" algn="just">
              <a:lnSpc>
                <a:spcPct val="100000"/>
              </a:lnSpc>
              <a:spcBef>
                <a:spcPts val="100"/>
              </a:spcBef>
              <a:buClr>
                <a:srgbClr val="EFAC00"/>
              </a:buClr>
              <a:buSzPct val="79000"/>
              <a:buFont typeface="OpenSymbol"/>
              <a:buChar char=""/>
              <a:tabLst>
                <a:tab pos="331470" algn="l"/>
              </a:tabLst>
            </a:pPr>
            <a:r>
              <a:rPr dirty="0">
                <a:latin typeface="Comic Sans MS" panose="030F0702030302020204" charset="0"/>
                <a:cs typeface="Comic Sans MS" panose="030F0702030302020204" charset="0"/>
              </a:rPr>
              <a:t>A two-chambered MFC was made of polycarbonate materials, consisting of an anode chamb</a:t>
            </a:r>
            <a:r>
              <a:rPr dirty="0">
                <a:latin typeface="Comic Sans MS" panose="030F0702030302020204" charset="0"/>
                <a:cs typeface="Comic Sans MS" panose="030F0702030302020204" charset="0"/>
                <a:sym typeface="+mn-ea"/>
              </a:rPr>
              <a:t>er</a:t>
            </a:r>
            <a:r>
              <a:rPr lang="en-US" dirty="0">
                <a:latin typeface="Comic Sans MS" panose="030F0702030302020204" charset="0"/>
                <a:cs typeface="Comic Sans MS" panose="030F0702030302020204" charset="0"/>
              </a:rPr>
              <a:t> </a:t>
            </a:r>
            <a:r>
              <a:rPr dirty="0">
                <a:latin typeface="Comic Sans MS" panose="030F0702030302020204" charset="0"/>
                <a:cs typeface="Comic Sans MS" panose="030F0702030302020204" charset="0"/>
              </a:rPr>
              <a:t>and a cathode chamber. There was a cation exchange membrane  between the two chambers. A graphite fiber brush  was used as the anode</a:t>
            </a:r>
            <a:r>
              <a:rPr lang="en-US" dirty="0">
                <a:latin typeface="Comic Sans MS" panose="030F0702030302020204" charset="0"/>
                <a:cs typeface="Comic Sans MS" panose="030F0702030302020204" charset="0"/>
              </a:rPr>
              <a:t> </a:t>
            </a:r>
            <a:r>
              <a:rPr dirty="0">
                <a:latin typeface="Comic Sans MS" panose="030F0702030302020204" charset="0"/>
                <a:cs typeface="Comic Sans MS" panose="030F0702030302020204" charset="0"/>
              </a:rPr>
              <a:t>and graphite plate was used as the cathode.</a:t>
            </a:r>
            <a:r>
              <a:rPr lang="en-US" dirty="0">
                <a:latin typeface="Comic Sans MS" panose="030F0702030302020204" charset="0"/>
                <a:cs typeface="Comic Sans MS" panose="030F0702030302020204" charset="0"/>
              </a:rPr>
              <a:t>  Titanium wires  were used to connect the circuit with an external resistance of 1000 ohms.</a:t>
            </a:r>
            <a:endParaRPr lang="en-US" dirty="0">
              <a:latin typeface="Comic Sans MS" panose="030F0702030302020204" charset="0"/>
              <a:cs typeface="Comic Sans MS" panose="030F0702030302020204" charset="0"/>
            </a:endParaRPr>
          </a:p>
        </p:txBody>
      </p:sp>
      <p:sp>
        <p:nvSpPr>
          <p:cNvPr id="4" name="Text Box 3"/>
          <p:cNvSpPr txBox="1"/>
          <p:nvPr/>
        </p:nvSpPr>
        <p:spPr>
          <a:xfrm>
            <a:off x="2916555" y="208280"/>
            <a:ext cx="6871970" cy="521970"/>
          </a:xfrm>
          <a:prstGeom prst="rect">
            <a:avLst/>
          </a:prstGeom>
          <a:noFill/>
        </p:spPr>
        <p:txBody>
          <a:bodyPr wrap="none" rtlCol="0" anchor="t">
            <a:spAutoFit/>
          </a:bodyPr>
          <a:lstStyle/>
          <a:p>
            <a:pPr algn="l"/>
            <a:r>
              <a:rPr lang="en-US" altLang="zh-CN" sz="2800" b="1" dirty="0">
                <a:solidFill>
                  <a:schemeClr val="tx1">
                    <a:lumMod val="95000"/>
                    <a:lumOff val="5000"/>
                  </a:schemeClr>
                </a:solidFill>
                <a:latin typeface="Comic Sans MS" panose="030F0702030302020204" charset="0"/>
                <a:cs typeface="Comic Sans MS" panose="030F0702030302020204" charset="0"/>
                <a:sym typeface="+mn-ea"/>
              </a:rPr>
              <a:t> Configuration Materials and Methods </a:t>
            </a:r>
            <a:endParaRPr lang="en-US" altLang="zh-CN" sz="2800" b="1" dirty="0">
              <a:solidFill>
                <a:schemeClr val="tx1">
                  <a:lumMod val="95000"/>
                  <a:lumOff val="5000"/>
                </a:schemeClr>
              </a:solidFill>
              <a:latin typeface="Comic Sans MS" panose="030F0702030302020204" charset="0"/>
              <a:cs typeface="Comic Sans MS" panose="030F0702030302020204" charset="0"/>
              <a:sym typeface="+mn-ea"/>
            </a:endParaRPr>
          </a:p>
        </p:txBody>
      </p:sp>
      <p:grpSp>
        <p:nvGrpSpPr>
          <p:cNvPr id="15364" name="Group 392"/>
          <p:cNvGrpSpPr/>
          <p:nvPr/>
        </p:nvGrpSpPr>
        <p:grpSpPr>
          <a:xfrm>
            <a:off x="6788150" y="2739390"/>
            <a:ext cx="5052695" cy="3003611"/>
            <a:chOff x="975" y="845"/>
            <a:chExt cx="3629" cy="3083"/>
          </a:xfrm>
        </p:grpSpPr>
        <p:sp>
          <p:nvSpPr>
            <p:cNvPr id="15366" name="Rectangle 303"/>
            <p:cNvSpPr/>
            <p:nvPr/>
          </p:nvSpPr>
          <p:spPr>
            <a:xfrm>
              <a:off x="975" y="1428"/>
              <a:ext cx="3629" cy="1955"/>
            </a:xfrm>
            <a:prstGeom prst="rect">
              <a:avLst/>
            </a:prstGeom>
            <a:solidFill>
              <a:srgbClr val="FFCCFF"/>
            </a:solidFill>
            <a:ln w="12700"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67" name="Rectangle 304"/>
            <p:cNvSpPr/>
            <p:nvPr/>
          </p:nvSpPr>
          <p:spPr>
            <a:xfrm>
              <a:off x="1246" y="1613"/>
              <a:ext cx="3098" cy="1608"/>
            </a:xfrm>
            <a:prstGeom prst="rect">
              <a:avLst/>
            </a:prstGeom>
            <a:solidFill>
              <a:srgbClr val="FFFFFF"/>
            </a:solidFill>
            <a:ln w="19050"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68" name="Rectangle 305"/>
            <p:cNvSpPr/>
            <p:nvPr/>
          </p:nvSpPr>
          <p:spPr>
            <a:xfrm>
              <a:off x="2697" y="1256"/>
              <a:ext cx="273" cy="362"/>
            </a:xfrm>
            <a:prstGeom prst="rect">
              <a:avLst/>
            </a:prstGeom>
            <a:solidFill>
              <a:srgbClr val="FFFFFF"/>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69" name="Rectangle 306"/>
            <p:cNvSpPr/>
            <p:nvPr/>
          </p:nvSpPr>
          <p:spPr>
            <a:xfrm>
              <a:off x="3857" y="1256"/>
              <a:ext cx="273" cy="362"/>
            </a:xfrm>
            <a:prstGeom prst="rect">
              <a:avLst/>
            </a:prstGeom>
            <a:solidFill>
              <a:srgbClr val="FFFFFF"/>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0" name="Rectangle 307"/>
            <p:cNvSpPr/>
            <p:nvPr/>
          </p:nvSpPr>
          <p:spPr>
            <a:xfrm>
              <a:off x="2423" y="1256"/>
              <a:ext cx="272" cy="130"/>
            </a:xfrm>
            <a:prstGeom prst="rect">
              <a:avLst/>
            </a:prstGeom>
            <a:solidFill>
              <a:srgbClr val="FFCCFF"/>
            </a:solidFill>
            <a:ln w="15875"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1" name="Rectangle 308"/>
            <p:cNvSpPr/>
            <p:nvPr/>
          </p:nvSpPr>
          <p:spPr>
            <a:xfrm>
              <a:off x="2969" y="1256"/>
              <a:ext cx="271" cy="130"/>
            </a:xfrm>
            <a:prstGeom prst="rect">
              <a:avLst/>
            </a:prstGeom>
            <a:solidFill>
              <a:srgbClr val="FFCCFF"/>
            </a:solidFill>
            <a:ln w="15875"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2" name="Rectangle 309"/>
            <p:cNvSpPr/>
            <p:nvPr/>
          </p:nvSpPr>
          <p:spPr>
            <a:xfrm>
              <a:off x="3581" y="1256"/>
              <a:ext cx="271" cy="130"/>
            </a:xfrm>
            <a:prstGeom prst="rect">
              <a:avLst/>
            </a:prstGeom>
            <a:solidFill>
              <a:srgbClr val="FFCCFF"/>
            </a:solidFill>
            <a:ln w="15875"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3" name="Rectangle 310"/>
            <p:cNvSpPr/>
            <p:nvPr/>
          </p:nvSpPr>
          <p:spPr>
            <a:xfrm>
              <a:off x="4140" y="1256"/>
              <a:ext cx="272" cy="130"/>
            </a:xfrm>
            <a:prstGeom prst="rect">
              <a:avLst/>
            </a:prstGeom>
            <a:solidFill>
              <a:srgbClr val="FFCCFF"/>
            </a:solidFill>
            <a:ln w="15875"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4" name="Line 311"/>
            <p:cNvSpPr/>
            <p:nvPr/>
          </p:nvSpPr>
          <p:spPr>
            <a:xfrm>
              <a:off x="2697" y="1256"/>
              <a:ext cx="0" cy="351"/>
            </a:xfrm>
            <a:prstGeom prst="line">
              <a:avLst/>
            </a:prstGeom>
            <a:ln w="19050" cap="flat" cmpd="sng">
              <a:solidFill>
                <a:srgbClr val="000000"/>
              </a:solidFill>
              <a:prstDash val="dash"/>
              <a:headEnd type="none" w="med" len="med"/>
              <a:tailEnd type="none" w="med" len="med"/>
            </a:ln>
          </p:spPr>
        </p:sp>
        <p:sp>
          <p:nvSpPr>
            <p:cNvPr id="15375" name="Line 312"/>
            <p:cNvSpPr/>
            <p:nvPr/>
          </p:nvSpPr>
          <p:spPr>
            <a:xfrm>
              <a:off x="2969" y="1256"/>
              <a:ext cx="0" cy="351"/>
            </a:xfrm>
            <a:prstGeom prst="line">
              <a:avLst/>
            </a:prstGeom>
            <a:ln w="19050" cap="flat" cmpd="sng">
              <a:solidFill>
                <a:srgbClr val="000000"/>
              </a:solidFill>
              <a:prstDash val="dash"/>
              <a:headEnd type="none" w="med" len="med"/>
              <a:tailEnd type="none" w="med" len="med"/>
            </a:ln>
          </p:spPr>
        </p:sp>
        <p:sp>
          <p:nvSpPr>
            <p:cNvPr id="15376" name="Line 313"/>
            <p:cNvSpPr/>
            <p:nvPr/>
          </p:nvSpPr>
          <p:spPr>
            <a:xfrm>
              <a:off x="3855" y="1256"/>
              <a:ext cx="0" cy="351"/>
            </a:xfrm>
            <a:prstGeom prst="line">
              <a:avLst/>
            </a:prstGeom>
            <a:ln w="19050" cap="flat" cmpd="sng">
              <a:solidFill>
                <a:srgbClr val="000000"/>
              </a:solidFill>
              <a:prstDash val="dash"/>
              <a:headEnd type="none" w="med" len="med"/>
              <a:tailEnd type="none" w="med" len="med"/>
            </a:ln>
          </p:spPr>
        </p:sp>
        <p:sp>
          <p:nvSpPr>
            <p:cNvPr id="15377" name="Line 314"/>
            <p:cNvSpPr/>
            <p:nvPr/>
          </p:nvSpPr>
          <p:spPr>
            <a:xfrm>
              <a:off x="4140" y="1256"/>
              <a:ext cx="0" cy="351"/>
            </a:xfrm>
            <a:prstGeom prst="line">
              <a:avLst/>
            </a:prstGeom>
            <a:ln w="19050" cap="flat" cmpd="sng">
              <a:solidFill>
                <a:srgbClr val="000000"/>
              </a:solidFill>
              <a:prstDash val="dash"/>
              <a:headEnd type="none" w="med" len="med"/>
              <a:tailEnd type="none" w="med" len="med"/>
            </a:ln>
          </p:spPr>
        </p:sp>
        <p:grpSp>
          <p:nvGrpSpPr>
            <p:cNvPr id="15378" name="Group 315"/>
            <p:cNvGrpSpPr/>
            <p:nvPr/>
          </p:nvGrpSpPr>
          <p:grpSpPr>
            <a:xfrm>
              <a:off x="2654" y="1383"/>
              <a:ext cx="346" cy="70"/>
              <a:chOff x="1066" y="527"/>
              <a:chExt cx="385" cy="84"/>
            </a:xfrm>
          </p:grpSpPr>
          <p:sp>
            <p:nvSpPr>
              <p:cNvPr id="15452" name="Oval 316"/>
              <p:cNvSpPr/>
              <p:nvPr/>
            </p:nvSpPr>
            <p:spPr>
              <a:xfrm>
                <a:off x="1066" y="528"/>
                <a:ext cx="91" cy="45"/>
              </a:xfrm>
              <a:prstGeom prst="ellipse">
                <a:avLst/>
              </a:pr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53" name="Oval 317"/>
              <p:cNvSpPr/>
              <p:nvPr/>
            </p:nvSpPr>
            <p:spPr>
              <a:xfrm>
                <a:off x="1360" y="528"/>
                <a:ext cx="91" cy="45"/>
              </a:xfrm>
              <a:prstGeom prst="ellipse">
                <a:avLst/>
              </a:pr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54" name="AutoShape 318"/>
              <p:cNvSpPr/>
              <p:nvPr/>
            </p:nvSpPr>
            <p:spPr>
              <a:xfrm>
                <a:off x="1111" y="527"/>
                <a:ext cx="298" cy="84"/>
              </a:xfrm>
              <a:custGeom>
                <a:avLst/>
                <a:gdLst>
                  <a:gd name="txL" fmla="*/ 2247 w 21600"/>
                  <a:gd name="txT" fmla="*/ 2314 h 21600"/>
                  <a:gd name="txR" fmla="*/ 19353 w 21600"/>
                  <a:gd name="txB" fmla="*/ 19286 h 21600"/>
                </a:gdLst>
                <a:ahLst/>
                <a:cxnLst>
                  <a:cxn ang="0">
                    <a:pos x="0" y="0"/>
                  </a:cxn>
                  <a:cxn ang="0">
                    <a:pos x="0" y="0"/>
                  </a:cxn>
                  <a:cxn ang="0">
                    <a:pos x="0" y="0"/>
                  </a:cxn>
                  <a:cxn ang="0">
                    <a:pos x="0" y="0"/>
                  </a:cxn>
                </a:cxnLst>
                <a:rect l="txL" t="txT" r="txR" b="txB"/>
                <a:pathLst>
                  <a:path w="21600" h="21600">
                    <a:moveTo>
                      <a:pt x="0" y="0"/>
                    </a:moveTo>
                    <a:lnTo>
                      <a:pt x="953" y="21600"/>
                    </a:lnTo>
                    <a:lnTo>
                      <a:pt x="20647" y="21600"/>
                    </a:lnTo>
                    <a:lnTo>
                      <a:pt x="21600" y="0"/>
                    </a:lnTo>
                    <a:close/>
                  </a:path>
                </a:pathLst>
              </a:cu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grpSp>
        <p:grpSp>
          <p:nvGrpSpPr>
            <p:cNvPr id="15379" name="Group 319"/>
            <p:cNvGrpSpPr/>
            <p:nvPr/>
          </p:nvGrpSpPr>
          <p:grpSpPr>
            <a:xfrm>
              <a:off x="3820" y="1388"/>
              <a:ext cx="346" cy="69"/>
              <a:chOff x="1066" y="527"/>
              <a:chExt cx="385" cy="84"/>
            </a:xfrm>
          </p:grpSpPr>
          <p:sp>
            <p:nvSpPr>
              <p:cNvPr id="15449" name="Oval 320"/>
              <p:cNvSpPr/>
              <p:nvPr/>
            </p:nvSpPr>
            <p:spPr>
              <a:xfrm>
                <a:off x="1066" y="528"/>
                <a:ext cx="91" cy="45"/>
              </a:xfrm>
              <a:prstGeom prst="ellipse">
                <a:avLst/>
              </a:pr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50" name="Oval 321"/>
              <p:cNvSpPr/>
              <p:nvPr/>
            </p:nvSpPr>
            <p:spPr>
              <a:xfrm>
                <a:off x="1360" y="528"/>
                <a:ext cx="91" cy="45"/>
              </a:xfrm>
              <a:prstGeom prst="ellipse">
                <a:avLst/>
              </a:pr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51" name="AutoShape 322"/>
              <p:cNvSpPr/>
              <p:nvPr/>
            </p:nvSpPr>
            <p:spPr>
              <a:xfrm>
                <a:off x="1111" y="527"/>
                <a:ext cx="298" cy="84"/>
              </a:xfrm>
              <a:custGeom>
                <a:avLst/>
                <a:gdLst>
                  <a:gd name="txL" fmla="*/ 2247 w 21600"/>
                  <a:gd name="txT" fmla="*/ 2314 h 21600"/>
                  <a:gd name="txR" fmla="*/ 19353 w 21600"/>
                  <a:gd name="txB" fmla="*/ 19286 h 21600"/>
                </a:gdLst>
                <a:ahLst/>
                <a:cxnLst>
                  <a:cxn ang="0">
                    <a:pos x="0" y="0"/>
                  </a:cxn>
                  <a:cxn ang="0">
                    <a:pos x="0" y="0"/>
                  </a:cxn>
                  <a:cxn ang="0">
                    <a:pos x="0" y="0"/>
                  </a:cxn>
                  <a:cxn ang="0">
                    <a:pos x="0" y="0"/>
                  </a:cxn>
                </a:cxnLst>
                <a:rect l="txL" t="txT" r="txR" b="txB"/>
                <a:pathLst>
                  <a:path w="21600" h="21600">
                    <a:moveTo>
                      <a:pt x="0" y="0"/>
                    </a:moveTo>
                    <a:lnTo>
                      <a:pt x="953" y="21600"/>
                    </a:lnTo>
                    <a:lnTo>
                      <a:pt x="20647" y="21600"/>
                    </a:lnTo>
                    <a:lnTo>
                      <a:pt x="21600" y="0"/>
                    </a:lnTo>
                    <a:close/>
                  </a:path>
                </a:pathLst>
              </a:cu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grpSp>
        <p:sp>
          <p:nvSpPr>
            <p:cNvPr id="15380" name="Rectangle 323"/>
            <p:cNvSpPr/>
            <p:nvPr/>
          </p:nvSpPr>
          <p:spPr>
            <a:xfrm>
              <a:off x="2526" y="1294"/>
              <a:ext cx="42" cy="247"/>
            </a:xfrm>
            <a:prstGeom prst="rect">
              <a:avLst/>
            </a:prstGeom>
            <a:solidFill>
              <a:srgbClr val="80808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1" name="Rectangle 324"/>
            <p:cNvSpPr/>
            <p:nvPr/>
          </p:nvSpPr>
          <p:spPr>
            <a:xfrm>
              <a:off x="3081" y="1294"/>
              <a:ext cx="42" cy="246"/>
            </a:xfrm>
            <a:prstGeom prst="rect">
              <a:avLst/>
            </a:prstGeom>
            <a:solidFill>
              <a:srgbClr val="80808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2" name="Rectangle 325"/>
            <p:cNvSpPr/>
            <p:nvPr/>
          </p:nvSpPr>
          <p:spPr>
            <a:xfrm>
              <a:off x="3692" y="1294"/>
              <a:ext cx="42" cy="246"/>
            </a:xfrm>
            <a:prstGeom prst="rect">
              <a:avLst/>
            </a:prstGeom>
            <a:solidFill>
              <a:srgbClr val="80808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3" name="Rectangle 326"/>
            <p:cNvSpPr/>
            <p:nvPr/>
          </p:nvSpPr>
          <p:spPr>
            <a:xfrm>
              <a:off x="4273" y="1294"/>
              <a:ext cx="43" cy="246"/>
            </a:xfrm>
            <a:prstGeom prst="rect">
              <a:avLst/>
            </a:prstGeom>
            <a:solidFill>
              <a:srgbClr val="80808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4" name="Rectangle 327"/>
            <p:cNvSpPr/>
            <p:nvPr/>
          </p:nvSpPr>
          <p:spPr>
            <a:xfrm>
              <a:off x="2748" y="1750"/>
              <a:ext cx="179" cy="1231"/>
            </a:xfrm>
            <a:prstGeom prst="rect">
              <a:avLst/>
            </a:prstGeom>
            <a:solidFill>
              <a:srgbClr val="808080"/>
            </a:solidFill>
            <a:ln w="19050"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5" name="Rectangle 328"/>
            <p:cNvSpPr/>
            <p:nvPr/>
          </p:nvSpPr>
          <p:spPr>
            <a:xfrm>
              <a:off x="3297" y="1331"/>
              <a:ext cx="47" cy="2098"/>
            </a:xfrm>
            <a:prstGeom prst="rect">
              <a:avLst/>
            </a:prstGeom>
            <a:solidFill>
              <a:srgbClr val="FF66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6" name="Oval 329"/>
            <p:cNvSpPr/>
            <p:nvPr/>
          </p:nvSpPr>
          <p:spPr>
            <a:xfrm rot="2523976">
              <a:off x="1152" y="2032"/>
              <a:ext cx="1730" cy="898"/>
            </a:xfrm>
            <a:prstGeom prst="ellipse">
              <a:avLst/>
            </a:prstGeom>
            <a:solidFill>
              <a:srgbClr val="BBE0E3"/>
            </a:solidFill>
            <a:ln w="12700" cap="flat" cmpd="sng">
              <a:solidFill>
                <a:srgbClr val="000000"/>
              </a:solidFill>
              <a:prstDash val="solid"/>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7" name="Text Box 330"/>
            <p:cNvSpPr txBox="1"/>
            <p:nvPr/>
          </p:nvSpPr>
          <p:spPr>
            <a:xfrm>
              <a:off x="975" y="3425"/>
              <a:ext cx="883" cy="378"/>
            </a:xfrm>
            <a:prstGeom prst="rect">
              <a:avLst/>
            </a:prstGeom>
            <a:noFill/>
            <a:ln w="9525">
              <a:noFill/>
            </a:ln>
          </p:spPr>
          <p:txBody>
            <a:bodyPr>
              <a:spAutoFit/>
            </a:bodyPr>
            <a:lstStyle/>
            <a:p>
              <a:pPr latinLnBrk="1">
                <a:spcBef>
                  <a:spcPct val="50000"/>
                </a:spcBef>
              </a:pPr>
              <a:r>
                <a:rPr lang="en-US" altLang="ko-KR" b="1" dirty="0">
                  <a:solidFill>
                    <a:srgbClr val="000000"/>
                  </a:solidFill>
                  <a:latin typeface="Comic Sans MS" panose="030F0702030302020204" charset="0"/>
                  <a:ea typeface="Malgun Gothic" panose="020B0503020000020004" charset="-127"/>
                  <a:cs typeface="Comic Sans MS" panose="030F0702030302020204" charset="0"/>
                </a:rPr>
                <a:t>Anode </a:t>
              </a:r>
              <a:endParaRPr lang="en-US" altLang="ko-KR" b="1" dirty="0">
                <a:solidFill>
                  <a:srgbClr val="000000"/>
                </a:solidFill>
                <a:latin typeface="Comic Sans MS" panose="030F0702030302020204" charset="0"/>
                <a:ea typeface="Malgun Gothic" panose="020B0503020000020004" charset="-127"/>
                <a:cs typeface="Comic Sans MS" panose="030F0702030302020204" charset="0"/>
              </a:endParaRPr>
            </a:p>
          </p:txBody>
        </p:sp>
        <p:sp>
          <p:nvSpPr>
            <p:cNvPr id="15388" name="Text Box 331"/>
            <p:cNvSpPr txBox="1"/>
            <p:nvPr/>
          </p:nvSpPr>
          <p:spPr>
            <a:xfrm>
              <a:off x="3586" y="3425"/>
              <a:ext cx="1018" cy="378"/>
            </a:xfrm>
            <a:prstGeom prst="rect">
              <a:avLst/>
            </a:prstGeom>
            <a:noFill/>
            <a:ln w="9525">
              <a:noFill/>
            </a:ln>
          </p:spPr>
          <p:txBody>
            <a:bodyPr>
              <a:spAutoFit/>
            </a:bodyPr>
            <a:lstStyle/>
            <a:p>
              <a:pPr latinLnBrk="1">
                <a:spcBef>
                  <a:spcPct val="50000"/>
                </a:spcBef>
              </a:pPr>
              <a:r>
                <a:rPr lang="en-US" altLang="ko-KR" b="1" dirty="0">
                  <a:solidFill>
                    <a:srgbClr val="000000"/>
                  </a:solidFill>
                  <a:latin typeface="Comic Sans MS" panose="030F0702030302020204" charset="0"/>
                  <a:ea typeface="Malgun Gothic" panose="020B0503020000020004" charset="-127"/>
                  <a:cs typeface="Comic Sans MS" panose="030F0702030302020204" charset="0"/>
                </a:rPr>
                <a:t>Cathode</a:t>
              </a:r>
              <a:endParaRPr lang="en-US" altLang="ko-KR" b="1" dirty="0">
                <a:solidFill>
                  <a:srgbClr val="000000"/>
                </a:solidFill>
                <a:latin typeface="Calibri" panose="020F0502020204030204" charset="0"/>
                <a:ea typeface="Malgun Gothic" panose="020B0503020000020004" charset="-127"/>
              </a:endParaRPr>
            </a:p>
          </p:txBody>
        </p:sp>
        <p:sp>
          <p:nvSpPr>
            <p:cNvPr id="15389" name="Text Box 332"/>
            <p:cNvSpPr txBox="1"/>
            <p:nvPr/>
          </p:nvSpPr>
          <p:spPr>
            <a:xfrm>
              <a:off x="1707" y="3550"/>
              <a:ext cx="1049" cy="378"/>
            </a:xfrm>
            <a:prstGeom prst="rect">
              <a:avLst/>
            </a:prstGeom>
            <a:noFill/>
            <a:ln w="9525">
              <a:noFill/>
            </a:ln>
          </p:spPr>
          <p:txBody>
            <a:bodyPr wrap="square">
              <a:spAutoFit/>
            </a:bodyPr>
            <a:lstStyle/>
            <a:p>
              <a:pPr latinLnBrk="1">
                <a:spcBef>
                  <a:spcPct val="50000"/>
                </a:spcBef>
              </a:pPr>
              <a:r>
                <a:rPr lang="en-US" altLang="ko-KR" sz="1800" b="1" dirty="0">
                  <a:solidFill>
                    <a:srgbClr val="000000"/>
                  </a:solidFill>
                  <a:latin typeface="Comic Sans MS" panose="030F0702030302020204" charset="0"/>
                  <a:ea typeface="Malgun Gothic" panose="020B0503020000020004" charset="-127"/>
                  <a:cs typeface="Comic Sans MS" panose="030F0702030302020204" charset="0"/>
                </a:rPr>
                <a:t>Bacterium</a:t>
              </a:r>
              <a:endParaRPr lang="en-US" altLang="ko-KR" sz="1600" b="1" dirty="0">
                <a:solidFill>
                  <a:srgbClr val="000000"/>
                </a:solidFill>
                <a:latin typeface="Calibri" panose="020F0502020204030204" charset="0"/>
                <a:ea typeface="Malgun Gothic" panose="020B0503020000020004" charset="-127"/>
              </a:endParaRPr>
            </a:p>
          </p:txBody>
        </p:sp>
        <p:sp>
          <p:nvSpPr>
            <p:cNvPr id="15390" name="Text Box 333"/>
            <p:cNvSpPr txBox="1"/>
            <p:nvPr/>
          </p:nvSpPr>
          <p:spPr>
            <a:xfrm>
              <a:off x="2662" y="3550"/>
              <a:ext cx="1046" cy="378"/>
            </a:xfrm>
            <a:prstGeom prst="rect">
              <a:avLst/>
            </a:prstGeom>
            <a:noFill/>
            <a:ln w="9525">
              <a:noFill/>
            </a:ln>
          </p:spPr>
          <p:txBody>
            <a:bodyPr wrap="square">
              <a:spAutoFit/>
            </a:bodyPr>
            <a:lstStyle/>
            <a:p>
              <a:pPr latinLnBrk="1">
                <a:spcBef>
                  <a:spcPct val="50000"/>
                </a:spcBef>
              </a:pPr>
              <a:r>
                <a:rPr lang="en-US" altLang="ko-KR" sz="1800" b="1" dirty="0">
                  <a:solidFill>
                    <a:srgbClr val="000000"/>
                  </a:solidFill>
                  <a:latin typeface="Comic Sans MS" panose="030F0702030302020204" charset="0"/>
                  <a:ea typeface="Malgun Gothic" panose="020B0503020000020004" charset="-127"/>
                  <a:cs typeface="Comic Sans MS" panose="030F0702030302020204" charset="0"/>
                </a:rPr>
                <a:t>Membrane</a:t>
              </a:r>
              <a:endParaRPr lang="en-US" altLang="ko-KR" sz="1600" b="1" dirty="0">
                <a:solidFill>
                  <a:srgbClr val="000000"/>
                </a:solidFill>
                <a:latin typeface="Calibri" panose="020F0502020204030204" charset="0"/>
                <a:ea typeface="Malgun Gothic" panose="020B0503020000020004" charset="-127"/>
              </a:endParaRPr>
            </a:p>
          </p:txBody>
        </p:sp>
        <p:sp>
          <p:nvSpPr>
            <p:cNvPr id="15391" name="Line 334"/>
            <p:cNvSpPr/>
            <p:nvPr/>
          </p:nvSpPr>
          <p:spPr>
            <a:xfrm>
              <a:off x="2265" y="3014"/>
              <a:ext cx="122" cy="523"/>
            </a:xfrm>
            <a:prstGeom prst="line">
              <a:avLst/>
            </a:prstGeom>
            <a:ln w="9525" cap="flat" cmpd="sng">
              <a:solidFill>
                <a:srgbClr val="000000"/>
              </a:solidFill>
              <a:prstDash val="solid"/>
              <a:headEnd type="oval" w="sm" len="sm"/>
              <a:tailEnd type="none" w="med" len="med"/>
            </a:ln>
          </p:spPr>
        </p:sp>
        <p:sp>
          <p:nvSpPr>
            <p:cNvPr id="15392" name="Line 335"/>
            <p:cNvSpPr/>
            <p:nvPr/>
          </p:nvSpPr>
          <p:spPr>
            <a:xfrm flipH="1">
              <a:off x="3116" y="3276"/>
              <a:ext cx="204" cy="299"/>
            </a:xfrm>
            <a:prstGeom prst="line">
              <a:avLst/>
            </a:prstGeom>
            <a:ln w="9525" cap="flat" cmpd="sng">
              <a:solidFill>
                <a:srgbClr val="000000"/>
              </a:solidFill>
              <a:prstDash val="solid"/>
              <a:headEnd type="oval" w="sm" len="sm"/>
              <a:tailEnd type="none" w="med" len="med"/>
            </a:ln>
          </p:spPr>
        </p:sp>
        <p:sp>
          <p:nvSpPr>
            <p:cNvPr id="15393" name="Freeform 336"/>
            <p:cNvSpPr/>
            <p:nvPr/>
          </p:nvSpPr>
          <p:spPr>
            <a:xfrm>
              <a:off x="2093" y="2152"/>
              <a:ext cx="376" cy="302"/>
            </a:xfrm>
            <a:custGeom>
              <a:avLst/>
              <a:gdLst>
                <a:gd name="txL" fmla="*/ 0 w 419"/>
                <a:gd name="txT" fmla="*/ 0 h 366"/>
                <a:gd name="txR" fmla="*/ 419 w 419"/>
                <a:gd name="txB" fmla="*/ 366 h 366"/>
              </a:gdLst>
              <a:ahLst/>
              <a:cxnLst>
                <a:cxn ang="0">
                  <a:pos x="93" y="30"/>
                </a:cxn>
                <a:cxn ang="0">
                  <a:pos x="102" y="17"/>
                </a:cxn>
                <a:cxn ang="0">
                  <a:pos x="91" y="7"/>
                </a:cxn>
                <a:cxn ang="0">
                  <a:pos x="66" y="2"/>
                </a:cxn>
                <a:cxn ang="0">
                  <a:pos x="31" y="2"/>
                </a:cxn>
                <a:cxn ang="0">
                  <a:pos x="0" y="10"/>
                </a:cxn>
              </a:cxnLst>
              <a:rect l="txL" t="txT" r="txR" b="txB"/>
              <a:pathLst>
                <a:path w="419" h="366">
                  <a:moveTo>
                    <a:pt x="385" y="366"/>
                  </a:moveTo>
                  <a:cubicBezTo>
                    <a:pt x="402" y="311"/>
                    <a:pt x="419" y="257"/>
                    <a:pt x="417" y="211"/>
                  </a:cubicBezTo>
                  <a:cubicBezTo>
                    <a:pt x="415" y="165"/>
                    <a:pt x="393" y="120"/>
                    <a:pt x="370" y="88"/>
                  </a:cubicBezTo>
                  <a:cubicBezTo>
                    <a:pt x="347" y="56"/>
                    <a:pt x="316" y="29"/>
                    <a:pt x="276" y="17"/>
                  </a:cubicBezTo>
                  <a:cubicBezTo>
                    <a:pt x="236" y="5"/>
                    <a:pt x="175" y="0"/>
                    <a:pt x="129" y="17"/>
                  </a:cubicBezTo>
                  <a:cubicBezTo>
                    <a:pt x="83" y="34"/>
                    <a:pt x="25" y="97"/>
                    <a:pt x="0" y="117"/>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394" name="Freeform 337"/>
            <p:cNvSpPr/>
            <p:nvPr/>
          </p:nvSpPr>
          <p:spPr>
            <a:xfrm>
              <a:off x="2022" y="2258"/>
              <a:ext cx="407" cy="362"/>
            </a:xfrm>
            <a:custGeom>
              <a:avLst/>
              <a:gdLst>
                <a:gd name="txL" fmla="*/ 0 w 453"/>
                <a:gd name="txT" fmla="*/ 0 h 440"/>
                <a:gd name="txR" fmla="*/ 453 w 453"/>
                <a:gd name="txB" fmla="*/ 440 h 440"/>
              </a:gdLst>
              <a:ahLst/>
              <a:cxnLst>
                <a:cxn ang="0">
                  <a:pos x="17" y="0"/>
                </a:cxn>
                <a:cxn ang="0">
                  <a:pos x="4" y="14"/>
                </a:cxn>
                <a:cxn ang="0">
                  <a:pos x="11" y="29"/>
                </a:cxn>
                <a:cxn ang="0">
                  <a:pos x="40" y="34"/>
                </a:cxn>
                <a:cxn ang="0">
                  <a:pos x="73" y="34"/>
                </a:cxn>
                <a:cxn ang="0">
                  <a:pos x="98" y="29"/>
                </a:cxn>
                <a:cxn ang="0">
                  <a:pos x="112" y="23"/>
                </a:cxn>
              </a:cxnLst>
              <a:rect l="txL" t="txT" r="txR" b="txB"/>
              <a:pathLst>
                <a:path w="453" h="440">
                  <a:moveTo>
                    <a:pt x="69" y="0"/>
                  </a:moveTo>
                  <a:cubicBezTo>
                    <a:pt x="39" y="58"/>
                    <a:pt x="10" y="116"/>
                    <a:pt x="5" y="177"/>
                  </a:cubicBezTo>
                  <a:cubicBezTo>
                    <a:pt x="0" y="238"/>
                    <a:pt x="14" y="324"/>
                    <a:pt x="41" y="366"/>
                  </a:cubicBezTo>
                  <a:cubicBezTo>
                    <a:pt x="68" y="408"/>
                    <a:pt x="122" y="420"/>
                    <a:pt x="164" y="430"/>
                  </a:cubicBezTo>
                  <a:cubicBezTo>
                    <a:pt x="206" y="440"/>
                    <a:pt x="255" y="436"/>
                    <a:pt x="293" y="424"/>
                  </a:cubicBezTo>
                  <a:cubicBezTo>
                    <a:pt x="331" y="412"/>
                    <a:pt x="367" y="382"/>
                    <a:pt x="393" y="360"/>
                  </a:cubicBezTo>
                  <a:cubicBezTo>
                    <a:pt x="419" y="338"/>
                    <a:pt x="453" y="289"/>
                    <a:pt x="452" y="289"/>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395" name="Freeform 338"/>
            <p:cNvSpPr/>
            <p:nvPr/>
          </p:nvSpPr>
          <p:spPr>
            <a:xfrm rot="752610">
              <a:off x="2005" y="2015"/>
              <a:ext cx="326" cy="151"/>
            </a:xfrm>
            <a:custGeom>
              <a:avLst/>
              <a:gdLst>
                <a:gd name="txL" fmla="*/ 0 w 363"/>
                <a:gd name="txT" fmla="*/ 0 h 183"/>
                <a:gd name="txR" fmla="*/ 363 w 363"/>
                <a:gd name="txB" fmla="*/ 183 h 183"/>
              </a:gdLst>
              <a:ahLst/>
              <a:cxnLst>
                <a:cxn ang="0">
                  <a:pos x="90" y="10"/>
                </a:cxn>
                <a:cxn ang="0">
                  <a:pos x="52" y="14"/>
                </a:cxn>
                <a:cxn ang="0">
                  <a:pos x="18" y="14"/>
                </a:cxn>
                <a:cxn ang="0">
                  <a:pos x="4" y="10"/>
                </a:cxn>
                <a:cxn ang="0">
                  <a:pos x="2" y="7"/>
                </a:cxn>
                <a:cxn ang="0">
                  <a:pos x="6" y="4"/>
                </a:cxn>
                <a:cxn ang="0">
                  <a:pos x="15" y="0"/>
                </a:cxn>
              </a:cxnLst>
              <a:rect l="txL" t="txT" r="txR" b="txB"/>
              <a:pathLst>
                <a:path w="363" h="183">
                  <a:moveTo>
                    <a:pt x="363" y="128"/>
                  </a:moveTo>
                  <a:cubicBezTo>
                    <a:pt x="309" y="149"/>
                    <a:pt x="256" y="171"/>
                    <a:pt x="208" y="177"/>
                  </a:cubicBezTo>
                  <a:cubicBezTo>
                    <a:pt x="160" y="183"/>
                    <a:pt x="104" y="174"/>
                    <a:pt x="72" y="165"/>
                  </a:cubicBezTo>
                  <a:cubicBezTo>
                    <a:pt x="40" y="156"/>
                    <a:pt x="26" y="137"/>
                    <a:pt x="14" y="124"/>
                  </a:cubicBezTo>
                  <a:cubicBezTo>
                    <a:pt x="2" y="111"/>
                    <a:pt x="0" y="102"/>
                    <a:pt x="2" y="89"/>
                  </a:cubicBezTo>
                  <a:cubicBezTo>
                    <a:pt x="4" y="76"/>
                    <a:pt x="15" y="62"/>
                    <a:pt x="25" y="47"/>
                  </a:cubicBezTo>
                  <a:cubicBezTo>
                    <a:pt x="35" y="32"/>
                    <a:pt x="48" y="16"/>
                    <a:pt x="61"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396" name="Oval 339"/>
            <p:cNvSpPr/>
            <p:nvPr/>
          </p:nvSpPr>
          <p:spPr>
            <a:xfrm rot="1945504">
              <a:off x="2021" y="1934"/>
              <a:ext cx="122" cy="75"/>
            </a:xfrm>
            <a:prstGeom prst="ellipse">
              <a:avLst/>
            </a:prstGeom>
            <a:gradFill rotWithShape="1">
              <a:gsLst>
                <a:gs pos="0">
                  <a:srgbClr val="FFFFFF"/>
                </a:gs>
                <a:gs pos="100000">
                  <a:srgbClr val="FF0000"/>
                </a:gs>
              </a:gsLst>
              <a:path path="shape">
                <a:fillToRect l="50000" t="50000" r="50000" b="50000"/>
              </a:path>
              <a:tileRect/>
            </a:gra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97" name="Freeform 340"/>
            <p:cNvSpPr/>
            <p:nvPr/>
          </p:nvSpPr>
          <p:spPr>
            <a:xfrm>
              <a:off x="1540" y="2375"/>
              <a:ext cx="28" cy="236"/>
            </a:xfrm>
            <a:custGeom>
              <a:avLst/>
              <a:gdLst>
                <a:gd name="txL" fmla="*/ 0 w 31"/>
                <a:gd name="txT" fmla="*/ 0 h 287"/>
                <a:gd name="txR" fmla="*/ 31 w 31"/>
                <a:gd name="txB" fmla="*/ 287 h 287"/>
              </a:gdLst>
              <a:ahLst/>
              <a:cxnLst>
                <a:cxn ang="0">
                  <a:pos x="5" y="0"/>
                </a:cxn>
                <a:cxn ang="0">
                  <a:pos x="2" y="12"/>
                </a:cxn>
                <a:cxn ang="0">
                  <a:pos x="9" y="23"/>
                </a:cxn>
              </a:cxnLst>
              <a:rect l="txL" t="txT" r="txR" b="txB"/>
              <a:pathLst>
                <a:path w="31" h="287">
                  <a:moveTo>
                    <a:pt x="19" y="0"/>
                  </a:moveTo>
                  <a:cubicBezTo>
                    <a:pt x="9" y="49"/>
                    <a:pt x="0" y="98"/>
                    <a:pt x="2" y="146"/>
                  </a:cubicBezTo>
                  <a:cubicBezTo>
                    <a:pt x="4" y="194"/>
                    <a:pt x="26" y="264"/>
                    <a:pt x="31" y="287"/>
                  </a:cubicBezTo>
                </a:path>
              </a:pathLst>
            </a:custGeom>
            <a:noFill/>
            <a:ln w="19050" cap="flat" cmpd="sng">
              <a:solidFill>
                <a:srgbClr val="000000"/>
              </a:solidFill>
              <a:prstDash val="solid"/>
              <a:round/>
              <a:headEnd type="triangle" w="med" len="lg"/>
              <a:tailEnd type="none" w="med" len="med"/>
            </a:ln>
          </p:spPr>
          <p:txBody>
            <a:bodyPr/>
            <a:lstStyle/>
            <a:p>
              <a:endParaRPr lang="ko-KR" altLang="en-US" dirty="0">
                <a:latin typeface="Calibri" panose="020F0502020204030204" charset="0"/>
                <a:ea typeface="Malgun Gothic" panose="020B0503020000020004" charset="-127"/>
              </a:endParaRPr>
            </a:p>
          </p:txBody>
        </p:sp>
        <p:sp>
          <p:nvSpPr>
            <p:cNvPr id="15398" name="Freeform 341"/>
            <p:cNvSpPr/>
            <p:nvPr/>
          </p:nvSpPr>
          <p:spPr>
            <a:xfrm>
              <a:off x="1566" y="2275"/>
              <a:ext cx="219" cy="62"/>
            </a:xfrm>
            <a:custGeom>
              <a:avLst/>
              <a:gdLst>
                <a:gd name="txL" fmla="*/ 0 w 243"/>
                <a:gd name="txT" fmla="*/ 0 h 75"/>
                <a:gd name="txR" fmla="*/ 243 w 243"/>
                <a:gd name="txB" fmla="*/ 75 h 75"/>
              </a:gdLst>
              <a:ahLst/>
              <a:cxnLst>
                <a:cxn ang="0">
                  <a:pos x="0" y="7"/>
                </a:cxn>
                <a:cxn ang="0">
                  <a:pos x="19" y="2"/>
                </a:cxn>
                <a:cxn ang="0">
                  <a:pos x="63" y="2"/>
                </a:cxn>
              </a:cxnLst>
              <a:rect l="txL" t="txT" r="txR" b="txB"/>
              <a:pathLst>
                <a:path w="243" h="75">
                  <a:moveTo>
                    <a:pt x="0" y="75"/>
                  </a:moveTo>
                  <a:cubicBezTo>
                    <a:pt x="16" y="46"/>
                    <a:pt x="33" y="18"/>
                    <a:pt x="73" y="9"/>
                  </a:cubicBezTo>
                  <a:cubicBezTo>
                    <a:pt x="113" y="0"/>
                    <a:pt x="210" y="17"/>
                    <a:pt x="243" y="2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399" name="Freeform 342"/>
            <p:cNvSpPr/>
            <p:nvPr/>
          </p:nvSpPr>
          <p:spPr>
            <a:xfrm>
              <a:off x="1845" y="2813"/>
              <a:ext cx="214" cy="74"/>
            </a:xfrm>
            <a:custGeom>
              <a:avLst/>
              <a:gdLst>
                <a:gd name="txL" fmla="*/ 0 w 238"/>
                <a:gd name="txT" fmla="*/ 0 h 89"/>
                <a:gd name="txR" fmla="*/ 238 w 238"/>
                <a:gd name="txB" fmla="*/ 89 h 89"/>
              </a:gdLst>
              <a:ahLst/>
              <a:cxnLst>
                <a:cxn ang="0">
                  <a:pos x="60" y="0"/>
                </a:cxn>
                <a:cxn ang="0">
                  <a:pos x="43" y="7"/>
                </a:cxn>
                <a:cxn ang="0">
                  <a:pos x="0" y="6"/>
                </a:cxn>
              </a:cxnLst>
              <a:rect l="txL" t="txT" r="txR" b="txB"/>
              <a:pathLst>
                <a:path w="238" h="89">
                  <a:moveTo>
                    <a:pt x="238" y="0"/>
                  </a:moveTo>
                  <a:cubicBezTo>
                    <a:pt x="224" y="33"/>
                    <a:pt x="211" y="67"/>
                    <a:pt x="171" y="78"/>
                  </a:cubicBezTo>
                  <a:cubicBezTo>
                    <a:pt x="131" y="89"/>
                    <a:pt x="65" y="78"/>
                    <a:pt x="0" y="67"/>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0" name="Freeform 343"/>
            <p:cNvSpPr/>
            <p:nvPr/>
          </p:nvSpPr>
          <p:spPr>
            <a:xfrm rot="-154920">
              <a:off x="1602" y="2641"/>
              <a:ext cx="183" cy="219"/>
            </a:xfrm>
            <a:custGeom>
              <a:avLst/>
              <a:gdLst>
                <a:gd name="txL" fmla="*/ 0 w 203"/>
                <a:gd name="txT" fmla="*/ 0 h 266"/>
                <a:gd name="txR" fmla="*/ 203 w 203"/>
                <a:gd name="txB" fmla="*/ 266 h 266"/>
              </a:gdLst>
              <a:ahLst/>
              <a:cxnLst>
                <a:cxn ang="0">
                  <a:pos x="52" y="21"/>
                </a:cxn>
                <a:cxn ang="0">
                  <a:pos x="17" y="12"/>
                </a:cxn>
                <a:cxn ang="0">
                  <a:pos x="0" y="0"/>
                </a:cxn>
              </a:cxnLst>
              <a:rect l="txL" t="txT" r="txR" b="txB"/>
              <a:pathLst>
                <a:path w="203" h="266">
                  <a:moveTo>
                    <a:pt x="203" y="266"/>
                  </a:moveTo>
                  <a:cubicBezTo>
                    <a:pt x="151" y="225"/>
                    <a:pt x="99" y="185"/>
                    <a:pt x="65" y="141"/>
                  </a:cubicBezTo>
                  <a:cubicBezTo>
                    <a:pt x="31" y="97"/>
                    <a:pt x="15" y="48"/>
                    <a:pt x="0"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1" name="Freeform 344"/>
            <p:cNvSpPr/>
            <p:nvPr/>
          </p:nvSpPr>
          <p:spPr>
            <a:xfrm rot="-647058">
              <a:off x="1499" y="2748"/>
              <a:ext cx="275" cy="140"/>
            </a:xfrm>
            <a:custGeom>
              <a:avLst/>
              <a:gdLst>
                <a:gd name="txL" fmla="*/ 0 w 391"/>
                <a:gd name="txT" fmla="*/ 0 h 180"/>
                <a:gd name="txR" fmla="*/ 391 w 391"/>
                <a:gd name="txB" fmla="*/ 180 h 180"/>
              </a:gdLst>
              <a:ahLst/>
              <a:cxnLst>
                <a:cxn ang="0">
                  <a:pos x="4" y="7"/>
                </a:cxn>
                <a:cxn ang="0">
                  <a:pos x="3" y="2"/>
                </a:cxn>
                <a:cxn ang="0">
                  <a:pos x="0" y="2"/>
                </a:cxn>
              </a:cxnLst>
              <a:rect l="txL" t="txT" r="txR" b="txB"/>
              <a:pathLst>
                <a:path w="391" h="180">
                  <a:moveTo>
                    <a:pt x="391" y="180"/>
                  </a:moveTo>
                  <a:cubicBezTo>
                    <a:pt x="345" y="120"/>
                    <a:pt x="300" y="61"/>
                    <a:pt x="235" y="31"/>
                  </a:cubicBezTo>
                  <a:cubicBezTo>
                    <a:pt x="170" y="1"/>
                    <a:pt x="50" y="0"/>
                    <a:pt x="0" y="2"/>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2" name="Freeform 345"/>
            <p:cNvSpPr/>
            <p:nvPr/>
          </p:nvSpPr>
          <p:spPr>
            <a:xfrm>
              <a:off x="1811" y="2303"/>
              <a:ext cx="271" cy="474"/>
            </a:xfrm>
            <a:custGeom>
              <a:avLst/>
              <a:gdLst>
                <a:gd name="txL" fmla="*/ 0 w 301"/>
                <a:gd name="txT" fmla="*/ 0 h 575"/>
                <a:gd name="txR" fmla="*/ 301 w 301"/>
                <a:gd name="txB" fmla="*/ 575 h 575"/>
              </a:gdLst>
              <a:ahLst/>
              <a:cxnLst>
                <a:cxn ang="0">
                  <a:pos x="0" y="0"/>
                </a:cxn>
                <a:cxn ang="0">
                  <a:pos x="47" y="12"/>
                </a:cxn>
                <a:cxn ang="0">
                  <a:pos x="72" y="31"/>
                </a:cxn>
                <a:cxn ang="0">
                  <a:pos x="72" y="46"/>
                </a:cxn>
              </a:cxnLst>
              <a:rect l="txL" t="txT" r="txR" b="txB"/>
              <a:pathLst>
                <a:path w="301" h="575">
                  <a:moveTo>
                    <a:pt x="0" y="0"/>
                  </a:moveTo>
                  <a:cubicBezTo>
                    <a:pt x="68" y="37"/>
                    <a:pt x="137" y="75"/>
                    <a:pt x="184" y="140"/>
                  </a:cubicBezTo>
                  <a:cubicBezTo>
                    <a:pt x="231" y="205"/>
                    <a:pt x="267" y="321"/>
                    <a:pt x="284" y="393"/>
                  </a:cubicBezTo>
                  <a:cubicBezTo>
                    <a:pt x="301" y="465"/>
                    <a:pt x="278" y="542"/>
                    <a:pt x="284" y="575"/>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3" name="Freeform 346"/>
            <p:cNvSpPr/>
            <p:nvPr/>
          </p:nvSpPr>
          <p:spPr>
            <a:xfrm rot="452475">
              <a:off x="2173" y="2644"/>
              <a:ext cx="339" cy="243"/>
            </a:xfrm>
            <a:custGeom>
              <a:avLst/>
              <a:gdLst>
                <a:gd name="txL" fmla="*/ 0 w 378"/>
                <a:gd name="txT" fmla="*/ 0 h 294"/>
                <a:gd name="txR" fmla="*/ 378 w 378"/>
                <a:gd name="txB" fmla="*/ 294 h 294"/>
              </a:gdLst>
              <a:ahLst/>
              <a:cxnLst>
                <a:cxn ang="0">
                  <a:pos x="92" y="25"/>
                </a:cxn>
                <a:cxn ang="0">
                  <a:pos x="23" y="21"/>
                </a:cxn>
                <a:cxn ang="0">
                  <a:pos x="2" y="12"/>
                </a:cxn>
                <a:cxn ang="0">
                  <a:pos x="20" y="0"/>
                </a:cxn>
              </a:cxnLst>
              <a:rect l="txL" t="txT" r="txR" b="txB"/>
              <a:pathLst>
                <a:path w="378" h="294">
                  <a:moveTo>
                    <a:pt x="378" y="294"/>
                  </a:moveTo>
                  <a:cubicBezTo>
                    <a:pt x="268" y="283"/>
                    <a:pt x="159" y="272"/>
                    <a:pt x="96" y="247"/>
                  </a:cubicBezTo>
                  <a:cubicBezTo>
                    <a:pt x="33" y="222"/>
                    <a:pt x="4" y="182"/>
                    <a:pt x="2" y="141"/>
                  </a:cubicBezTo>
                  <a:cubicBezTo>
                    <a:pt x="0" y="100"/>
                    <a:pt x="68" y="27"/>
                    <a:pt x="85"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4" name="Freeform 347"/>
            <p:cNvSpPr/>
            <p:nvPr/>
          </p:nvSpPr>
          <p:spPr>
            <a:xfrm>
              <a:off x="2325" y="2607"/>
              <a:ext cx="416" cy="290"/>
            </a:xfrm>
            <a:custGeom>
              <a:avLst/>
              <a:gdLst>
                <a:gd name="txL" fmla="*/ 0 w 463"/>
                <a:gd name="txT" fmla="*/ 0 h 351"/>
                <a:gd name="txR" fmla="*/ 463 w 463"/>
                <a:gd name="txB" fmla="*/ 351 h 351"/>
              </a:gdLst>
              <a:ahLst/>
              <a:cxnLst>
                <a:cxn ang="0">
                  <a:pos x="0" y="0"/>
                </a:cxn>
                <a:cxn ang="0">
                  <a:pos x="60" y="2"/>
                </a:cxn>
                <a:cxn ang="0">
                  <a:pos x="107" y="12"/>
                </a:cxn>
                <a:cxn ang="0">
                  <a:pos x="107" y="21"/>
                </a:cxn>
                <a:cxn ang="0">
                  <a:pos x="67" y="30"/>
                </a:cxn>
              </a:cxnLst>
              <a:rect l="txL" t="txT" r="txR" b="txB"/>
              <a:pathLst>
                <a:path w="463" h="351">
                  <a:moveTo>
                    <a:pt x="0" y="0"/>
                  </a:moveTo>
                  <a:cubicBezTo>
                    <a:pt x="86" y="3"/>
                    <a:pt x="172" y="6"/>
                    <a:pt x="244" y="28"/>
                  </a:cubicBezTo>
                  <a:cubicBezTo>
                    <a:pt x="316" y="50"/>
                    <a:pt x="401" y="97"/>
                    <a:pt x="432" y="134"/>
                  </a:cubicBezTo>
                  <a:cubicBezTo>
                    <a:pt x="463" y="171"/>
                    <a:pt x="459" y="215"/>
                    <a:pt x="432" y="251"/>
                  </a:cubicBezTo>
                  <a:cubicBezTo>
                    <a:pt x="405" y="287"/>
                    <a:pt x="295" y="332"/>
                    <a:pt x="268" y="351"/>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5" name="Oval 348"/>
            <p:cNvSpPr/>
            <p:nvPr/>
          </p:nvSpPr>
          <p:spPr>
            <a:xfrm rot="4672578">
              <a:off x="2658" y="2674"/>
              <a:ext cx="112" cy="82"/>
            </a:xfrm>
            <a:prstGeom prst="ellipse">
              <a:avLst/>
            </a:prstGeom>
            <a:gradFill rotWithShape="1">
              <a:gsLst>
                <a:gs pos="0">
                  <a:srgbClr val="FFFFFF"/>
                </a:gs>
                <a:gs pos="100000">
                  <a:srgbClr val="FF0000"/>
                </a:gs>
              </a:gsLst>
              <a:path path="shape">
                <a:fillToRect l="50000" t="50000" r="50000" b="50000"/>
              </a:path>
              <a:tileRect/>
            </a:gra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06" name="Text Box 349"/>
            <p:cNvSpPr txBox="1"/>
            <p:nvPr/>
          </p:nvSpPr>
          <p:spPr>
            <a:xfrm>
              <a:off x="1246" y="2714"/>
              <a:ext cx="364"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CO₂</a:t>
              </a:r>
              <a:endParaRPr lang="en-US" altLang="ko-KR" sz="1200" b="1" dirty="0">
                <a:solidFill>
                  <a:srgbClr val="000000"/>
                </a:solidFill>
                <a:latin typeface="Calibri" panose="020F0502020204030204" charset="0"/>
                <a:ea typeface="Malgun Gothic" panose="020B0503020000020004" charset="-127"/>
              </a:endParaRPr>
            </a:p>
          </p:txBody>
        </p:sp>
        <p:sp>
          <p:nvSpPr>
            <p:cNvPr id="15407" name="Text Box 350"/>
            <p:cNvSpPr txBox="1"/>
            <p:nvPr/>
          </p:nvSpPr>
          <p:spPr>
            <a:xfrm>
              <a:off x="1289" y="1675"/>
              <a:ext cx="548"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Glucose</a:t>
              </a:r>
              <a:endParaRPr lang="en-US" altLang="ko-KR" sz="1200" b="1" dirty="0">
                <a:solidFill>
                  <a:srgbClr val="000000"/>
                </a:solidFill>
                <a:latin typeface="Calibri" panose="020F0502020204030204" charset="0"/>
                <a:ea typeface="Malgun Gothic" panose="020B0503020000020004" charset="-127"/>
              </a:endParaRPr>
            </a:p>
          </p:txBody>
        </p:sp>
        <p:sp>
          <p:nvSpPr>
            <p:cNvPr id="15408" name="Freeform 351"/>
            <p:cNvSpPr/>
            <p:nvPr/>
          </p:nvSpPr>
          <p:spPr>
            <a:xfrm>
              <a:off x="1552" y="1792"/>
              <a:ext cx="97" cy="155"/>
            </a:xfrm>
            <a:custGeom>
              <a:avLst/>
              <a:gdLst>
                <a:gd name="txL" fmla="*/ 0 w 108"/>
                <a:gd name="txT" fmla="*/ 0 h 187"/>
                <a:gd name="txR" fmla="*/ 108 w 108"/>
                <a:gd name="txB" fmla="*/ 187 h 187"/>
              </a:gdLst>
              <a:ahLst/>
              <a:cxnLst>
                <a:cxn ang="0">
                  <a:pos x="0" y="0"/>
                </a:cxn>
                <a:cxn ang="0">
                  <a:pos x="17" y="7"/>
                </a:cxn>
                <a:cxn ang="0">
                  <a:pos x="27" y="17"/>
                </a:cxn>
              </a:cxnLst>
              <a:rect l="txL" t="txT" r="txR" b="txB"/>
              <a:pathLst>
                <a:path w="108" h="187">
                  <a:moveTo>
                    <a:pt x="0" y="0"/>
                  </a:moveTo>
                  <a:cubicBezTo>
                    <a:pt x="24" y="25"/>
                    <a:pt x="49" y="50"/>
                    <a:pt x="67" y="81"/>
                  </a:cubicBezTo>
                  <a:cubicBezTo>
                    <a:pt x="85" y="112"/>
                    <a:pt x="96" y="149"/>
                    <a:pt x="108" y="187"/>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9" name="Freeform 352"/>
            <p:cNvSpPr/>
            <p:nvPr/>
          </p:nvSpPr>
          <p:spPr>
            <a:xfrm>
              <a:off x="1649" y="1957"/>
              <a:ext cx="42" cy="127"/>
            </a:xfrm>
            <a:custGeom>
              <a:avLst/>
              <a:gdLst>
                <a:gd name="txL" fmla="*/ 0 w 47"/>
                <a:gd name="txT" fmla="*/ 0 h 154"/>
                <a:gd name="txR" fmla="*/ 47 w 47"/>
                <a:gd name="txB" fmla="*/ 154 h 154"/>
              </a:gdLst>
              <a:ahLst/>
              <a:cxnLst>
                <a:cxn ang="0">
                  <a:pos x="0" y="0"/>
                </a:cxn>
                <a:cxn ang="0">
                  <a:pos x="9" y="6"/>
                </a:cxn>
                <a:cxn ang="0">
                  <a:pos x="11" y="12"/>
                </a:cxn>
              </a:cxnLst>
              <a:rect l="txL" t="txT" r="txR" b="txB"/>
              <a:pathLst>
                <a:path w="47" h="154">
                  <a:moveTo>
                    <a:pt x="0" y="0"/>
                  </a:moveTo>
                  <a:cubicBezTo>
                    <a:pt x="14" y="23"/>
                    <a:pt x="28" y="46"/>
                    <a:pt x="36" y="72"/>
                  </a:cubicBezTo>
                  <a:cubicBezTo>
                    <a:pt x="44" y="98"/>
                    <a:pt x="46" y="143"/>
                    <a:pt x="47" y="154"/>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0" name="Freeform 353"/>
            <p:cNvSpPr/>
            <p:nvPr/>
          </p:nvSpPr>
          <p:spPr>
            <a:xfrm>
              <a:off x="1695" y="2117"/>
              <a:ext cx="12" cy="117"/>
            </a:xfrm>
            <a:custGeom>
              <a:avLst/>
              <a:gdLst>
                <a:gd name="txL" fmla="*/ 0 w 14"/>
                <a:gd name="txT" fmla="*/ 0 h 143"/>
                <a:gd name="txR" fmla="*/ 14 w 14"/>
                <a:gd name="txB" fmla="*/ 143 h 143"/>
              </a:gdLst>
              <a:ahLst/>
              <a:cxnLst>
                <a:cxn ang="0">
                  <a:pos x="0" y="0"/>
                </a:cxn>
                <a:cxn ang="0">
                  <a:pos x="3" y="11"/>
                </a:cxn>
              </a:cxnLst>
              <a:rect l="txL" t="txT" r="txR" b="txB"/>
              <a:pathLst>
                <a:path w="14" h="143">
                  <a:moveTo>
                    <a:pt x="0" y="0"/>
                  </a:moveTo>
                  <a:cubicBezTo>
                    <a:pt x="0" y="0"/>
                    <a:pt x="7" y="71"/>
                    <a:pt x="14" y="143"/>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1" name="Text Box 354"/>
            <p:cNvSpPr txBox="1"/>
            <p:nvPr/>
          </p:nvSpPr>
          <p:spPr>
            <a:xfrm>
              <a:off x="2591" y="3014"/>
              <a:ext cx="244"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H</a:t>
              </a:r>
              <a:r>
                <a:rPr lang="en-US" altLang="ko-KR" sz="1200" b="1" baseline="30000" dirty="0">
                  <a:solidFill>
                    <a:srgbClr val="000000"/>
                  </a:solidFill>
                  <a:latin typeface="Calibri" panose="020F0502020204030204" charset="0"/>
                  <a:ea typeface="Malgun Gothic" panose="020B0503020000020004" charset="-127"/>
                </a:rPr>
                <a:t>+</a:t>
              </a:r>
              <a:endParaRPr lang="en-US" altLang="ko-KR" sz="1200" b="1" baseline="30000" dirty="0">
                <a:solidFill>
                  <a:srgbClr val="000000"/>
                </a:solidFill>
                <a:latin typeface="Calibri" panose="020F0502020204030204" charset="0"/>
                <a:ea typeface="Malgun Gothic" panose="020B0503020000020004" charset="-127"/>
              </a:endParaRPr>
            </a:p>
          </p:txBody>
        </p:sp>
        <p:sp>
          <p:nvSpPr>
            <p:cNvPr id="15412" name="Freeform 355"/>
            <p:cNvSpPr/>
            <p:nvPr/>
          </p:nvSpPr>
          <p:spPr>
            <a:xfrm>
              <a:off x="2346" y="2040"/>
              <a:ext cx="83" cy="174"/>
            </a:xfrm>
            <a:custGeom>
              <a:avLst/>
              <a:gdLst>
                <a:gd name="txL" fmla="*/ 0 w 92"/>
                <a:gd name="txT" fmla="*/ 0 h 211"/>
                <a:gd name="txR" fmla="*/ 92 w 92"/>
                <a:gd name="txB" fmla="*/ 211 h 211"/>
              </a:gdLst>
              <a:ahLst/>
              <a:cxnLst>
                <a:cxn ang="0">
                  <a:pos x="24" y="17"/>
                </a:cxn>
                <a:cxn ang="0">
                  <a:pos x="5" y="10"/>
                </a:cxn>
                <a:cxn ang="0">
                  <a:pos x="0" y="0"/>
                </a:cxn>
              </a:cxnLst>
              <a:rect l="txL" t="txT" r="txR" b="txB"/>
              <a:pathLst>
                <a:path w="92" h="211">
                  <a:moveTo>
                    <a:pt x="92" y="211"/>
                  </a:moveTo>
                  <a:cubicBezTo>
                    <a:pt x="62" y="188"/>
                    <a:pt x="33" y="165"/>
                    <a:pt x="18" y="130"/>
                  </a:cubicBezTo>
                  <a:cubicBezTo>
                    <a:pt x="3" y="95"/>
                    <a:pt x="1" y="47"/>
                    <a:pt x="0"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3" name="Text Box 356"/>
            <p:cNvSpPr txBox="1"/>
            <p:nvPr/>
          </p:nvSpPr>
          <p:spPr>
            <a:xfrm>
              <a:off x="2265" y="1930"/>
              <a:ext cx="297"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H</a:t>
              </a:r>
              <a:r>
                <a:rPr lang="en-US" altLang="ko-KR" sz="1200" b="1" baseline="30000" dirty="0">
                  <a:solidFill>
                    <a:srgbClr val="000000"/>
                  </a:solidFill>
                  <a:latin typeface="Calibri" panose="020F0502020204030204" charset="0"/>
                  <a:ea typeface="Malgun Gothic" panose="020B0503020000020004" charset="-127"/>
                </a:rPr>
                <a:t>+</a:t>
              </a:r>
              <a:endParaRPr lang="en-US" altLang="ko-KR" sz="1200" b="1" baseline="30000" dirty="0">
                <a:solidFill>
                  <a:srgbClr val="000000"/>
                </a:solidFill>
                <a:latin typeface="Calibri" panose="020F0502020204030204" charset="0"/>
                <a:ea typeface="Malgun Gothic" panose="020B0503020000020004" charset="-127"/>
              </a:endParaRPr>
            </a:p>
          </p:txBody>
        </p:sp>
        <p:sp>
          <p:nvSpPr>
            <p:cNvPr id="15414" name="Text Box 357"/>
            <p:cNvSpPr txBox="1"/>
            <p:nvPr/>
          </p:nvSpPr>
          <p:spPr>
            <a:xfrm>
              <a:off x="2699" y="1989"/>
              <a:ext cx="320" cy="346"/>
            </a:xfrm>
            <a:prstGeom prst="rect">
              <a:avLst/>
            </a:prstGeom>
            <a:noFill/>
            <a:ln w="9525">
              <a:noFill/>
            </a:ln>
          </p:spPr>
          <p:txBody>
            <a:bodyPr>
              <a:spAutoFit/>
            </a:bodyPr>
            <a:lstStyle/>
            <a:p>
              <a:pPr latinLnBrk="1">
                <a:spcBef>
                  <a:spcPct val="50000"/>
                </a:spcBef>
              </a:pPr>
              <a:r>
                <a:rPr lang="en-US" altLang="ko-KR" sz="1600" b="1" dirty="0">
                  <a:solidFill>
                    <a:srgbClr val="000000"/>
                  </a:solidFill>
                  <a:latin typeface="Calibri" panose="020F0502020204030204" charset="0"/>
                  <a:ea typeface="Malgun Gothic" panose="020B0503020000020004" charset="-127"/>
                </a:rPr>
                <a:t>e</a:t>
              </a:r>
              <a:r>
                <a:rPr lang="en-US" altLang="ko-KR" sz="1600" b="1" baseline="30000" dirty="0">
                  <a:solidFill>
                    <a:srgbClr val="000000"/>
                  </a:solidFill>
                  <a:latin typeface="Calibri" panose="020F0502020204030204" charset="0"/>
                  <a:ea typeface="Malgun Gothic" panose="020B0503020000020004" charset="-127"/>
                </a:rPr>
                <a:t>-</a:t>
              </a:r>
              <a:endParaRPr lang="en-US" altLang="ko-KR" sz="1600" b="1" baseline="30000" dirty="0">
                <a:solidFill>
                  <a:srgbClr val="000000"/>
                </a:solidFill>
                <a:latin typeface="Calibri" panose="020F0502020204030204" charset="0"/>
                <a:ea typeface="Malgun Gothic" panose="020B0503020000020004" charset="-127"/>
              </a:endParaRPr>
            </a:p>
          </p:txBody>
        </p:sp>
        <p:sp>
          <p:nvSpPr>
            <p:cNvPr id="15415" name="Line 358"/>
            <p:cNvSpPr/>
            <p:nvPr/>
          </p:nvSpPr>
          <p:spPr>
            <a:xfrm flipV="1">
              <a:off x="2836" y="1779"/>
              <a:ext cx="0" cy="187"/>
            </a:xfrm>
            <a:prstGeom prst="line">
              <a:avLst/>
            </a:prstGeom>
            <a:ln w="9525" cap="flat" cmpd="sng">
              <a:solidFill>
                <a:srgbClr val="000000"/>
              </a:solidFill>
              <a:prstDash val="solid"/>
              <a:headEnd type="none" w="med" len="med"/>
              <a:tailEnd type="triangle" w="med" len="med"/>
            </a:ln>
          </p:spPr>
        </p:sp>
        <p:sp>
          <p:nvSpPr>
            <p:cNvPr id="15416" name="Freeform 359"/>
            <p:cNvSpPr/>
            <p:nvPr/>
          </p:nvSpPr>
          <p:spPr>
            <a:xfrm>
              <a:off x="2469" y="2087"/>
              <a:ext cx="104" cy="216"/>
            </a:xfrm>
            <a:custGeom>
              <a:avLst/>
              <a:gdLst>
                <a:gd name="txL" fmla="*/ 0 w 116"/>
                <a:gd name="txT" fmla="*/ 0 h 262"/>
                <a:gd name="txR" fmla="*/ 116 w 116"/>
                <a:gd name="txB" fmla="*/ 262 h 262"/>
              </a:gdLst>
              <a:ahLst/>
              <a:cxnLst>
                <a:cxn ang="0">
                  <a:pos x="28" y="21"/>
                </a:cxn>
                <a:cxn ang="0">
                  <a:pos x="4" y="16"/>
                </a:cxn>
                <a:cxn ang="0">
                  <a:pos x="4" y="7"/>
                </a:cxn>
                <a:cxn ang="0">
                  <a:pos x="11" y="0"/>
                </a:cxn>
              </a:cxnLst>
              <a:rect l="txL" t="txT" r="txR" b="txB"/>
              <a:pathLst>
                <a:path w="116" h="262">
                  <a:moveTo>
                    <a:pt x="116" y="262"/>
                  </a:moveTo>
                  <a:cubicBezTo>
                    <a:pt x="76" y="245"/>
                    <a:pt x="36" y="229"/>
                    <a:pt x="18" y="200"/>
                  </a:cubicBezTo>
                  <a:cubicBezTo>
                    <a:pt x="0" y="171"/>
                    <a:pt x="2" y="122"/>
                    <a:pt x="6" y="89"/>
                  </a:cubicBezTo>
                  <a:cubicBezTo>
                    <a:pt x="10" y="56"/>
                    <a:pt x="30" y="16"/>
                    <a:pt x="41"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7" name="Freeform 360"/>
            <p:cNvSpPr/>
            <p:nvPr/>
          </p:nvSpPr>
          <p:spPr>
            <a:xfrm>
              <a:off x="2641" y="2068"/>
              <a:ext cx="103" cy="198"/>
            </a:xfrm>
            <a:custGeom>
              <a:avLst/>
              <a:gdLst>
                <a:gd name="txL" fmla="*/ 0 w 115"/>
                <a:gd name="txT" fmla="*/ 0 h 240"/>
                <a:gd name="txR" fmla="*/ 115 w 115"/>
                <a:gd name="txB" fmla="*/ 240 h 240"/>
              </a:gdLst>
              <a:ahLst/>
              <a:cxnLst>
                <a:cxn ang="0">
                  <a:pos x="0" y="0"/>
                </a:cxn>
                <a:cxn ang="0">
                  <a:pos x="21" y="4"/>
                </a:cxn>
                <a:cxn ang="0">
                  <a:pos x="27" y="14"/>
                </a:cxn>
                <a:cxn ang="0">
                  <a:pos x="15" y="20"/>
                </a:cxn>
              </a:cxnLst>
              <a:rect l="txL" t="txT" r="txR" b="txB"/>
              <a:pathLst>
                <a:path w="115" h="240">
                  <a:moveTo>
                    <a:pt x="0" y="0"/>
                  </a:moveTo>
                  <a:cubicBezTo>
                    <a:pt x="37" y="8"/>
                    <a:pt x="75" y="16"/>
                    <a:pt x="93" y="46"/>
                  </a:cubicBezTo>
                  <a:cubicBezTo>
                    <a:pt x="111" y="76"/>
                    <a:pt x="115" y="149"/>
                    <a:pt x="110" y="181"/>
                  </a:cubicBezTo>
                  <a:cubicBezTo>
                    <a:pt x="105" y="213"/>
                    <a:pt x="74" y="232"/>
                    <a:pt x="63" y="24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8" name="Oval 361"/>
            <p:cNvSpPr/>
            <p:nvPr/>
          </p:nvSpPr>
          <p:spPr>
            <a:xfrm rot="2682216">
              <a:off x="2368" y="2191"/>
              <a:ext cx="122" cy="75"/>
            </a:xfrm>
            <a:prstGeom prst="ellipse">
              <a:avLst/>
            </a:prstGeom>
            <a:gradFill rotWithShape="1">
              <a:gsLst>
                <a:gs pos="0">
                  <a:srgbClr val="FFFFFF"/>
                </a:gs>
                <a:gs pos="100000">
                  <a:srgbClr val="FF0000"/>
                </a:gs>
              </a:gsLst>
              <a:path path="shape">
                <a:fillToRect l="50000" t="50000" r="50000" b="50000"/>
              </a:path>
              <a:tileRect/>
            </a:gra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19" name="Text Box 362"/>
            <p:cNvSpPr txBox="1"/>
            <p:nvPr/>
          </p:nvSpPr>
          <p:spPr>
            <a:xfrm>
              <a:off x="2381" y="1979"/>
              <a:ext cx="454" cy="252"/>
            </a:xfrm>
            <a:prstGeom prst="rect">
              <a:avLst/>
            </a:prstGeom>
            <a:noFill/>
            <a:ln w="9525">
              <a:noFill/>
            </a:ln>
          </p:spPr>
          <p:txBody>
            <a:bodyPr>
              <a:spAutoFit/>
            </a:bodyPr>
            <a:lstStyle/>
            <a:p>
              <a:pPr latinLnBrk="1">
                <a:spcBef>
                  <a:spcPct val="50000"/>
                </a:spcBef>
              </a:pPr>
              <a:r>
                <a:rPr lang="en-US" altLang="ko-KR" sz="1000" b="1" dirty="0">
                  <a:solidFill>
                    <a:srgbClr val="000000"/>
                  </a:solidFill>
                  <a:latin typeface="Calibri" panose="020F0502020204030204" charset="0"/>
                  <a:ea typeface="Malgun Gothic" panose="020B0503020000020004" charset="-127"/>
                </a:rPr>
                <a:t>MED</a:t>
              </a:r>
              <a:r>
                <a:rPr lang="en-US" altLang="ko-KR" sz="1000" b="1" baseline="30000" dirty="0">
                  <a:solidFill>
                    <a:srgbClr val="000000"/>
                  </a:solidFill>
                  <a:latin typeface="Calibri" panose="020F0502020204030204" charset="0"/>
                  <a:ea typeface="Malgun Gothic" panose="020B0503020000020004" charset="-127"/>
                </a:rPr>
                <a:t>nd</a:t>
              </a:r>
              <a:endParaRPr lang="en-US" altLang="ko-KR" sz="1000" b="1" baseline="30000" dirty="0">
                <a:solidFill>
                  <a:srgbClr val="000000"/>
                </a:solidFill>
                <a:latin typeface="Calibri" panose="020F0502020204030204" charset="0"/>
                <a:ea typeface="Malgun Gothic" panose="020B0503020000020004" charset="-127"/>
              </a:endParaRPr>
            </a:p>
          </p:txBody>
        </p:sp>
        <p:sp>
          <p:nvSpPr>
            <p:cNvPr id="15420" name="Text Box 363"/>
            <p:cNvSpPr txBox="1"/>
            <p:nvPr/>
          </p:nvSpPr>
          <p:spPr>
            <a:xfrm>
              <a:off x="2472" y="2231"/>
              <a:ext cx="461" cy="252"/>
            </a:xfrm>
            <a:prstGeom prst="rect">
              <a:avLst/>
            </a:prstGeom>
            <a:noFill/>
            <a:ln w="9525">
              <a:noFill/>
            </a:ln>
          </p:spPr>
          <p:txBody>
            <a:bodyPr>
              <a:spAutoFit/>
            </a:bodyPr>
            <a:lstStyle/>
            <a:p>
              <a:pPr latinLnBrk="1">
                <a:spcBef>
                  <a:spcPct val="50000"/>
                </a:spcBef>
              </a:pPr>
              <a:r>
                <a:rPr lang="en-US" altLang="ko-KR" sz="1000" b="1" dirty="0">
                  <a:solidFill>
                    <a:srgbClr val="000000"/>
                  </a:solidFill>
                  <a:latin typeface="Calibri" panose="020F0502020204030204" charset="0"/>
                  <a:ea typeface="Malgun Gothic" panose="020B0503020000020004" charset="-127"/>
                </a:rPr>
                <a:t>MED</a:t>
              </a:r>
              <a:r>
                <a:rPr lang="en-US" altLang="ko-KR" sz="1000" b="1" baseline="30000" dirty="0">
                  <a:solidFill>
                    <a:srgbClr val="000000"/>
                  </a:solidFill>
                  <a:latin typeface="Calibri" panose="020F0502020204030204" charset="0"/>
                  <a:ea typeface="Malgun Gothic" panose="020B0503020000020004" charset="-127"/>
                </a:rPr>
                <a:t>DX</a:t>
              </a:r>
              <a:endParaRPr lang="en-US" altLang="ko-KR" sz="1000" b="1" baseline="30000" dirty="0">
                <a:solidFill>
                  <a:srgbClr val="000000"/>
                </a:solidFill>
                <a:latin typeface="Calibri" panose="020F0502020204030204" charset="0"/>
                <a:ea typeface="Malgun Gothic" panose="020B0503020000020004" charset="-127"/>
              </a:endParaRPr>
            </a:p>
          </p:txBody>
        </p:sp>
        <p:sp>
          <p:nvSpPr>
            <p:cNvPr id="15421" name="Line 364"/>
            <p:cNvSpPr/>
            <p:nvPr/>
          </p:nvSpPr>
          <p:spPr>
            <a:xfrm>
              <a:off x="2836" y="1031"/>
              <a:ext cx="0" cy="711"/>
            </a:xfrm>
            <a:prstGeom prst="line">
              <a:avLst/>
            </a:prstGeom>
            <a:ln w="19050" cap="flat" cmpd="sng">
              <a:solidFill>
                <a:srgbClr val="000000"/>
              </a:solidFill>
              <a:prstDash val="solid"/>
              <a:headEnd type="triangle" w="med" len="lg"/>
              <a:tailEnd type="none" w="med" len="med"/>
            </a:ln>
          </p:spPr>
        </p:sp>
        <p:sp>
          <p:nvSpPr>
            <p:cNvPr id="15422" name="Line 365"/>
            <p:cNvSpPr/>
            <p:nvPr/>
          </p:nvSpPr>
          <p:spPr>
            <a:xfrm flipV="1">
              <a:off x="2836" y="919"/>
              <a:ext cx="0" cy="112"/>
            </a:xfrm>
            <a:prstGeom prst="line">
              <a:avLst/>
            </a:prstGeom>
            <a:ln w="19050" cap="flat" cmpd="sng">
              <a:solidFill>
                <a:srgbClr val="000000"/>
              </a:solidFill>
              <a:prstDash val="solid"/>
              <a:headEnd type="none" w="med" len="med"/>
              <a:tailEnd type="none" w="med" len="med"/>
            </a:ln>
          </p:spPr>
        </p:sp>
        <p:sp>
          <p:nvSpPr>
            <p:cNvPr id="15423" name="Line 366"/>
            <p:cNvSpPr/>
            <p:nvPr/>
          </p:nvSpPr>
          <p:spPr>
            <a:xfrm flipV="1">
              <a:off x="3998" y="919"/>
              <a:ext cx="0" cy="112"/>
            </a:xfrm>
            <a:prstGeom prst="line">
              <a:avLst/>
            </a:prstGeom>
            <a:ln w="19050" cap="flat" cmpd="sng">
              <a:solidFill>
                <a:srgbClr val="000000"/>
              </a:solidFill>
              <a:prstDash val="solid"/>
              <a:headEnd type="none" w="med" len="med"/>
              <a:tailEnd type="none" w="med" len="med"/>
            </a:ln>
          </p:spPr>
        </p:sp>
        <p:grpSp>
          <p:nvGrpSpPr>
            <p:cNvPr id="15424" name="Group 367"/>
            <p:cNvGrpSpPr/>
            <p:nvPr/>
          </p:nvGrpSpPr>
          <p:grpSpPr>
            <a:xfrm>
              <a:off x="3203" y="845"/>
              <a:ext cx="427" cy="149"/>
              <a:chOff x="2211" y="119"/>
              <a:chExt cx="475" cy="181"/>
            </a:xfrm>
          </p:grpSpPr>
          <p:sp>
            <p:nvSpPr>
              <p:cNvPr id="15441" name="Line 368"/>
              <p:cNvSpPr/>
              <p:nvPr/>
            </p:nvSpPr>
            <p:spPr>
              <a:xfrm flipH="1">
                <a:off x="2245" y="119"/>
                <a:ext cx="67" cy="181"/>
              </a:xfrm>
              <a:prstGeom prst="line">
                <a:avLst/>
              </a:prstGeom>
              <a:ln w="19050" cap="flat" cmpd="sng">
                <a:solidFill>
                  <a:srgbClr val="000000"/>
                </a:solidFill>
                <a:prstDash val="solid"/>
                <a:headEnd type="none" w="med" len="med"/>
                <a:tailEnd type="none" w="med" len="med"/>
              </a:ln>
            </p:spPr>
          </p:sp>
          <p:sp>
            <p:nvSpPr>
              <p:cNvPr id="15442" name="Line 369"/>
              <p:cNvSpPr/>
              <p:nvPr/>
            </p:nvSpPr>
            <p:spPr>
              <a:xfrm flipH="1">
                <a:off x="2381" y="119"/>
                <a:ext cx="67" cy="181"/>
              </a:xfrm>
              <a:prstGeom prst="line">
                <a:avLst/>
              </a:prstGeom>
              <a:ln w="19050" cap="flat" cmpd="sng">
                <a:solidFill>
                  <a:srgbClr val="000000"/>
                </a:solidFill>
                <a:prstDash val="solid"/>
                <a:headEnd type="none" w="med" len="med"/>
                <a:tailEnd type="none" w="med" len="med"/>
              </a:ln>
            </p:spPr>
          </p:sp>
          <p:sp>
            <p:nvSpPr>
              <p:cNvPr id="15443" name="Line 370"/>
              <p:cNvSpPr/>
              <p:nvPr/>
            </p:nvSpPr>
            <p:spPr>
              <a:xfrm flipH="1">
                <a:off x="2517" y="119"/>
                <a:ext cx="67" cy="181"/>
              </a:xfrm>
              <a:prstGeom prst="line">
                <a:avLst/>
              </a:prstGeom>
              <a:ln w="19050" cap="flat" cmpd="sng">
                <a:solidFill>
                  <a:srgbClr val="000000"/>
                </a:solidFill>
                <a:prstDash val="solid"/>
                <a:headEnd type="none" w="med" len="med"/>
                <a:tailEnd type="none" w="med" len="med"/>
              </a:ln>
            </p:spPr>
          </p:sp>
          <p:sp>
            <p:nvSpPr>
              <p:cNvPr id="15444" name="Line 371"/>
              <p:cNvSpPr/>
              <p:nvPr/>
            </p:nvSpPr>
            <p:spPr>
              <a:xfrm>
                <a:off x="2312" y="119"/>
                <a:ext cx="69" cy="181"/>
              </a:xfrm>
              <a:prstGeom prst="line">
                <a:avLst/>
              </a:prstGeom>
              <a:ln w="19050" cap="flat" cmpd="sng">
                <a:solidFill>
                  <a:srgbClr val="000000"/>
                </a:solidFill>
                <a:prstDash val="solid"/>
                <a:headEnd type="none" w="med" len="med"/>
                <a:tailEnd type="none" w="med" len="med"/>
              </a:ln>
            </p:spPr>
          </p:sp>
          <p:sp>
            <p:nvSpPr>
              <p:cNvPr id="15445" name="Line 372"/>
              <p:cNvSpPr/>
              <p:nvPr/>
            </p:nvSpPr>
            <p:spPr>
              <a:xfrm>
                <a:off x="2450" y="119"/>
                <a:ext cx="69" cy="181"/>
              </a:xfrm>
              <a:prstGeom prst="line">
                <a:avLst/>
              </a:prstGeom>
              <a:ln w="19050" cap="flat" cmpd="sng">
                <a:solidFill>
                  <a:srgbClr val="000000"/>
                </a:solidFill>
                <a:prstDash val="solid"/>
                <a:headEnd type="none" w="med" len="med"/>
                <a:tailEnd type="none" w="med" len="med"/>
              </a:ln>
            </p:spPr>
          </p:sp>
          <p:sp>
            <p:nvSpPr>
              <p:cNvPr id="15446" name="Line 373"/>
              <p:cNvSpPr/>
              <p:nvPr/>
            </p:nvSpPr>
            <p:spPr>
              <a:xfrm>
                <a:off x="2584" y="119"/>
                <a:ext cx="69" cy="181"/>
              </a:xfrm>
              <a:prstGeom prst="line">
                <a:avLst/>
              </a:prstGeom>
              <a:ln w="19050" cap="flat" cmpd="sng">
                <a:solidFill>
                  <a:srgbClr val="000000"/>
                </a:solidFill>
                <a:prstDash val="solid"/>
                <a:headEnd type="none" w="med" len="med"/>
                <a:tailEnd type="none" w="med" len="med"/>
              </a:ln>
            </p:spPr>
          </p:sp>
          <p:sp>
            <p:nvSpPr>
              <p:cNvPr id="15447" name="Line 374"/>
              <p:cNvSpPr/>
              <p:nvPr/>
            </p:nvSpPr>
            <p:spPr>
              <a:xfrm>
                <a:off x="2211" y="210"/>
                <a:ext cx="34" cy="90"/>
              </a:xfrm>
              <a:prstGeom prst="line">
                <a:avLst/>
              </a:prstGeom>
              <a:ln w="19050" cap="flat" cmpd="sng">
                <a:solidFill>
                  <a:srgbClr val="000000"/>
                </a:solidFill>
                <a:prstDash val="solid"/>
                <a:headEnd type="none" w="med" len="med"/>
                <a:tailEnd type="none" w="med" len="med"/>
              </a:ln>
            </p:spPr>
          </p:sp>
          <p:sp>
            <p:nvSpPr>
              <p:cNvPr id="15448" name="Line 375"/>
              <p:cNvSpPr/>
              <p:nvPr/>
            </p:nvSpPr>
            <p:spPr>
              <a:xfrm flipH="1">
                <a:off x="2653" y="210"/>
                <a:ext cx="33" cy="90"/>
              </a:xfrm>
              <a:prstGeom prst="line">
                <a:avLst/>
              </a:prstGeom>
              <a:ln w="19050" cap="flat" cmpd="sng">
                <a:solidFill>
                  <a:srgbClr val="000000"/>
                </a:solidFill>
                <a:prstDash val="solid"/>
                <a:headEnd type="none" w="med" len="med"/>
                <a:tailEnd type="none" w="med" len="med"/>
              </a:ln>
            </p:spPr>
          </p:sp>
        </p:grpSp>
        <p:sp>
          <p:nvSpPr>
            <p:cNvPr id="15425" name="Line 376"/>
            <p:cNvSpPr/>
            <p:nvPr/>
          </p:nvSpPr>
          <p:spPr>
            <a:xfrm>
              <a:off x="2836" y="919"/>
              <a:ext cx="373" cy="0"/>
            </a:xfrm>
            <a:prstGeom prst="line">
              <a:avLst/>
            </a:prstGeom>
            <a:ln w="19050" cap="flat" cmpd="sng">
              <a:solidFill>
                <a:srgbClr val="000000"/>
              </a:solidFill>
              <a:prstDash val="solid"/>
              <a:headEnd type="none" w="med" len="med"/>
              <a:tailEnd type="triangle" w="med" len="lg"/>
            </a:ln>
          </p:spPr>
        </p:sp>
        <p:sp>
          <p:nvSpPr>
            <p:cNvPr id="15426" name="Line 377"/>
            <p:cNvSpPr/>
            <p:nvPr/>
          </p:nvSpPr>
          <p:spPr>
            <a:xfrm>
              <a:off x="3626" y="919"/>
              <a:ext cx="372" cy="0"/>
            </a:xfrm>
            <a:prstGeom prst="line">
              <a:avLst/>
            </a:prstGeom>
            <a:ln w="19050" cap="flat" cmpd="sng">
              <a:solidFill>
                <a:srgbClr val="000000"/>
              </a:solidFill>
              <a:prstDash val="solid"/>
              <a:headEnd type="none" w="med" len="med"/>
              <a:tailEnd type="triangle" w="med" len="lg"/>
            </a:ln>
          </p:spPr>
        </p:sp>
        <p:sp>
          <p:nvSpPr>
            <p:cNvPr id="15427" name="Text Box 378"/>
            <p:cNvSpPr txBox="1"/>
            <p:nvPr/>
          </p:nvSpPr>
          <p:spPr>
            <a:xfrm>
              <a:off x="2836" y="919"/>
              <a:ext cx="271" cy="346"/>
            </a:xfrm>
            <a:prstGeom prst="rect">
              <a:avLst/>
            </a:prstGeom>
            <a:noFill/>
            <a:ln w="9525">
              <a:noFill/>
            </a:ln>
          </p:spPr>
          <p:txBody>
            <a:bodyPr>
              <a:spAutoFit/>
            </a:bodyPr>
            <a:lstStyle/>
            <a:p>
              <a:pPr latinLnBrk="1">
                <a:spcBef>
                  <a:spcPct val="50000"/>
                </a:spcBef>
              </a:pPr>
              <a:r>
                <a:rPr lang="en-US" altLang="ko-KR" sz="1600" b="1" dirty="0">
                  <a:solidFill>
                    <a:srgbClr val="000000"/>
                  </a:solidFill>
                  <a:latin typeface="Calibri" panose="020F0502020204030204" charset="0"/>
                  <a:ea typeface="Malgun Gothic" panose="020B0503020000020004" charset="-127"/>
                </a:rPr>
                <a:t>e</a:t>
              </a:r>
              <a:r>
                <a:rPr lang="en-US" altLang="ko-KR" sz="1600" b="1" baseline="30000" dirty="0">
                  <a:solidFill>
                    <a:srgbClr val="000000"/>
                  </a:solidFill>
                  <a:latin typeface="Calibri" panose="020F0502020204030204" charset="0"/>
                  <a:ea typeface="Malgun Gothic" panose="020B0503020000020004" charset="-127"/>
                </a:rPr>
                <a:t>-</a:t>
              </a:r>
              <a:endParaRPr lang="en-US" altLang="ko-KR" sz="1600" b="1" baseline="30000" dirty="0">
                <a:solidFill>
                  <a:srgbClr val="000000"/>
                </a:solidFill>
                <a:latin typeface="Calibri" panose="020F0502020204030204" charset="0"/>
                <a:ea typeface="Malgun Gothic" panose="020B0503020000020004" charset="-127"/>
              </a:endParaRPr>
            </a:p>
          </p:txBody>
        </p:sp>
        <p:sp>
          <p:nvSpPr>
            <p:cNvPr id="15428" name="Text Box 379"/>
            <p:cNvSpPr txBox="1"/>
            <p:nvPr/>
          </p:nvSpPr>
          <p:spPr>
            <a:xfrm>
              <a:off x="3774" y="919"/>
              <a:ext cx="285" cy="346"/>
            </a:xfrm>
            <a:prstGeom prst="rect">
              <a:avLst/>
            </a:prstGeom>
            <a:noFill/>
            <a:ln w="9525">
              <a:noFill/>
            </a:ln>
          </p:spPr>
          <p:txBody>
            <a:bodyPr>
              <a:spAutoFit/>
            </a:bodyPr>
            <a:lstStyle/>
            <a:p>
              <a:pPr latinLnBrk="1">
                <a:spcBef>
                  <a:spcPct val="50000"/>
                </a:spcBef>
              </a:pPr>
              <a:r>
                <a:rPr lang="en-US" altLang="ko-KR" sz="1600" b="1" dirty="0">
                  <a:solidFill>
                    <a:srgbClr val="000000"/>
                  </a:solidFill>
                  <a:latin typeface="Calibri" panose="020F0502020204030204" charset="0"/>
                  <a:ea typeface="Malgun Gothic" panose="020B0503020000020004" charset="-127"/>
                </a:rPr>
                <a:t>e</a:t>
              </a:r>
              <a:r>
                <a:rPr lang="en-US" altLang="ko-KR" sz="1600" b="1" baseline="30000" dirty="0">
                  <a:solidFill>
                    <a:srgbClr val="000000"/>
                  </a:solidFill>
                  <a:latin typeface="Calibri" panose="020F0502020204030204" charset="0"/>
                  <a:ea typeface="Malgun Gothic" panose="020B0503020000020004" charset="-127"/>
                </a:rPr>
                <a:t>-</a:t>
              </a:r>
              <a:endParaRPr lang="en-US" altLang="ko-KR" sz="1600" b="1" baseline="30000" dirty="0">
                <a:solidFill>
                  <a:srgbClr val="000000"/>
                </a:solidFill>
                <a:latin typeface="Calibri" panose="020F0502020204030204" charset="0"/>
                <a:ea typeface="Malgun Gothic" panose="020B0503020000020004" charset="-127"/>
              </a:endParaRPr>
            </a:p>
          </p:txBody>
        </p:sp>
        <p:sp>
          <p:nvSpPr>
            <p:cNvPr id="15429" name="Freeform 380"/>
            <p:cNvSpPr/>
            <p:nvPr/>
          </p:nvSpPr>
          <p:spPr>
            <a:xfrm>
              <a:off x="2114" y="1817"/>
              <a:ext cx="657" cy="141"/>
            </a:xfrm>
            <a:custGeom>
              <a:avLst/>
              <a:gdLst>
                <a:gd name="txL" fmla="*/ 0 w 731"/>
                <a:gd name="txT" fmla="*/ 0 h 171"/>
                <a:gd name="txR" fmla="*/ 731 w 731"/>
                <a:gd name="txB" fmla="*/ 171 h 171"/>
              </a:gdLst>
              <a:ahLst/>
              <a:cxnLst>
                <a:cxn ang="0">
                  <a:pos x="182" y="2"/>
                </a:cxn>
                <a:cxn ang="0">
                  <a:pos x="145" y="0"/>
                </a:cxn>
                <a:cxn ang="0">
                  <a:pos x="112" y="2"/>
                </a:cxn>
                <a:cxn ang="0">
                  <a:pos x="96" y="6"/>
                </a:cxn>
                <a:cxn ang="0">
                  <a:pos x="82" y="9"/>
                </a:cxn>
                <a:cxn ang="0">
                  <a:pos x="51" y="12"/>
                </a:cxn>
                <a:cxn ang="0">
                  <a:pos x="25" y="9"/>
                </a:cxn>
                <a:cxn ang="0">
                  <a:pos x="9" y="9"/>
                </a:cxn>
                <a:cxn ang="0">
                  <a:pos x="0" y="14"/>
                </a:cxn>
              </a:cxnLst>
              <a:rect l="txL" t="txT" r="txR" b="txB"/>
              <a:pathLst>
                <a:path w="731" h="171">
                  <a:moveTo>
                    <a:pt x="731" y="26"/>
                  </a:moveTo>
                  <a:cubicBezTo>
                    <a:pt x="676" y="13"/>
                    <a:pt x="622" y="0"/>
                    <a:pt x="576" y="0"/>
                  </a:cubicBezTo>
                  <a:cubicBezTo>
                    <a:pt x="530" y="0"/>
                    <a:pt x="484" y="12"/>
                    <a:pt x="453" y="24"/>
                  </a:cubicBezTo>
                  <a:cubicBezTo>
                    <a:pt x="422" y="36"/>
                    <a:pt x="409" y="56"/>
                    <a:pt x="388" y="71"/>
                  </a:cubicBezTo>
                  <a:cubicBezTo>
                    <a:pt x="367" y="86"/>
                    <a:pt x="359" y="99"/>
                    <a:pt x="329" y="112"/>
                  </a:cubicBezTo>
                  <a:cubicBezTo>
                    <a:pt x="299" y="125"/>
                    <a:pt x="244" y="147"/>
                    <a:pt x="206" y="147"/>
                  </a:cubicBezTo>
                  <a:cubicBezTo>
                    <a:pt x="168" y="147"/>
                    <a:pt x="128" y="118"/>
                    <a:pt x="100" y="112"/>
                  </a:cubicBezTo>
                  <a:cubicBezTo>
                    <a:pt x="72" y="106"/>
                    <a:pt x="52" y="102"/>
                    <a:pt x="35" y="112"/>
                  </a:cubicBezTo>
                  <a:cubicBezTo>
                    <a:pt x="18" y="122"/>
                    <a:pt x="5" y="163"/>
                    <a:pt x="0" y="171"/>
                  </a:cubicBezTo>
                </a:path>
              </a:pathLst>
            </a:custGeom>
            <a:noFill/>
            <a:ln w="19050" cap="flat" cmpd="sng">
              <a:solidFill>
                <a:srgbClr val="FF0000"/>
              </a:solidFill>
              <a:prstDash val="solid"/>
              <a:round/>
              <a:headEnd type="none" w="med" len="med"/>
              <a:tailEnd type="none" w="med" len="med"/>
            </a:ln>
          </p:spPr>
          <p:txBody>
            <a:bodyPr/>
            <a:lstStyle/>
            <a:p>
              <a:endParaRPr lang="ko-KR" altLang="en-US" dirty="0">
                <a:latin typeface="Calibri" panose="020F0502020204030204" charset="0"/>
                <a:ea typeface="Malgun Gothic" panose="020B0503020000020004" charset="-127"/>
              </a:endParaRPr>
            </a:p>
          </p:txBody>
        </p:sp>
        <p:sp>
          <p:nvSpPr>
            <p:cNvPr id="15430" name="Rectangle 381"/>
            <p:cNvSpPr/>
            <p:nvPr/>
          </p:nvSpPr>
          <p:spPr>
            <a:xfrm>
              <a:off x="3351" y="1625"/>
              <a:ext cx="979" cy="1582"/>
            </a:xfrm>
            <a:prstGeom prst="rect">
              <a:avLst/>
            </a:prstGeom>
            <a:solidFill>
              <a:srgbClr val="FFFF99"/>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31" name="Rectangle 382"/>
            <p:cNvSpPr/>
            <p:nvPr/>
          </p:nvSpPr>
          <p:spPr>
            <a:xfrm>
              <a:off x="3912" y="1748"/>
              <a:ext cx="180" cy="1231"/>
            </a:xfrm>
            <a:prstGeom prst="rect">
              <a:avLst/>
            </a:prstGeom>
            <a:solidFill>
              <a:srgbClr val="808080"/>
            </a:solidFill>
            <a:ln w="19050"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32" name="Text Box 383"/>
            <p:cNvSpPr txBox="1"/>
            <p:nvPr/>
          </p:nvSpPr>
          <p:spPr>
            <a:xfrm>
              <a:off x="3515" y="3014"/>
              <a:ext cx="308"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H</a:t>
              </a:r>
              <a:r>
                <a:rPr lang="en-US" altLang="ko-KR" sz="1200" b="1" baseline="30000" dirty="0">
                  <a:solidFill>
                    <a:srgbClr val="000000"/>
                  </a:solidFill>
                  <a:latin typeface="Calibri" panose="020F0502020204030204" charset="0"/>
                  <a:ea typeface="Malgun Gothic" panose="020B0503020000020004" charset="-127"/>
                </a:rPr>
                <a:t>+</a:t>
              </a:r>
              <a:endParaRPr lang="en-US" altLang="ko-KR" sz="1200" b="1" baseline="30000" dirty="0">
                <a:solidFill>
                  <a:srgbClr val="000000"/>
                </a:solidFill>
                <a:latin typeface="Calibri" panose="020F0502020204030204" charset="0"/>
                <a:ea typeface="Malgun Gothic" panose="020B0503020000020004" charset="-127"/>
              </a:endParaRPr>
            </a:p>
          </p:txBody>
        </p:sp>
        <p:sp>
          <p:nvSpPr>
            <p:cNvPr id="15433" name="Freeform 384"/>
            <p:cNvSpPr/>
            <p:nvPr/>
          </p:nvSpPr>
          <p:spPr>
            <a:xfrm>
              <a:off x="3708" y="2229"/>
              <a:ext cx="210" cy="801"/>
            </a:xfrm>
            <a:custGeom>
              <a:avLst/>
              <a:gdLst>
                <a:gd name="txL" fmla="*/ 0 w 233"/>
                <a:gd name="txT" fmla="*/ 0 h 972"/>
                <a:gd name="txR" fmla="*/ 233 w 233"/>
                <a:gd name="txB" fmla="*/ 972 h 972"/>
              </a:gdLst>
              <a:ahLst/>
              <a:cxnLst>
                <a:cxn ang="0">
                  <a:pos x="0" y="79"/>
                </a:cxn>
                <a:cxn ang="0">
                  <a:pos x="33" y="64"/>
                </a:cxn>
                <a:cxn ang="0">
                  <a:pos x="57" y="45"/>
                </a:cxn>
                <a:cxn ang="0">
                  <a:pos x="55" y="30"/>
                </a:cxn>
                <a:cxn ang="0">
                  <a:pos x="37" y="12"/>
                </a:cxn>
                <a:cxn ang="0">
                  <a:pos x="5" y="0"/>
                </a:cxn>
              </a:cxnLst>
              <a:rect l="txL" t="txT" r="txR" b="txB"/>
              <a:pathLst>
                <a:path w="233" h="972">
                  <a:moveTo>
                    <a:pt x="0" y="972"/>
                  </a:moveTo>
                  <a:cubicBezTo>
                    <a:pt x="47" y="920"/>
                    <a:pt x="94" y="868"/>
                    <a:pt x="130" y="800"/>
                  </a:cubicBezTo>
                  <a:cubicBezTo>
                    <a:pt x="166" y="732"/>
                    <a:pt x="205" y="636"/>
                    <a:pt x="219" y="565"/>
                  </a:cubicBezTo>
                  <a:cubicBezTo>
                    <a:pt x="233" y="494"/>
                    <a:pt x="226" y="439"/>
                    <a:pt x="213" y="371"/>
                  </a:cubicBezTo>
                  <a:cubicBezTo>
                    <a:pt x="200" y="303"/>
                    <a:pt x="175" y="221"/>
                    <a:pt x="142" y="159"/>
                  </a:cubicBezTo>
                  <a:cubicBezTo>
                    <a:pt x="109" y="97"/>
                    <a:pt x="61" y="48"/>
                    <a:pt x="13"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34" name="Freeform 385"/>
            <p:cNvSpPr/>
            <p:nvPr/>
          </p:nvSpPr>
          <p:spPr>
            <a:xfrm>
              <a:off x="3692" y="2667"/>
              <a:ext cx="221" cy="170"/>
            </a:xfrm>
            <a:custGeom>
              <a:avLst/>
              <a:gdLst>
                <a:gd name="txL" fmla="*/ 0 w 246"/>
                <a:gd name="txT" fmla="*/ 0 h 206"/>
                <a:gd name="txR" fmla="*/ 246 w 246"/>
                <a:gd name="txB" fmla="*/ 206 h 206"/>
              </a:gdLst>
              <a:ahLst/>
              <a:cxnLst>
                <a:cxn ang="0">
                  <a:pos x="0" y="17"/>
                </a:cxn>
                <a:cxn ang="0">
                  <a:pos x="36" y="12"/>
                </a:cxn>
                <a:cxn ang="0">
                  <a:pos x="60" y="0"/>
                </a:cxn>
              </a:cxnLst>
              <a:rect l="txL" t="txT" r="txR" b="txB"/>
              <a:pathLst>
                <a:path w="246" h="206">
                  <a:moveTo>
                    <a:pt x="0" y="206"/>
                  </a:moveTo>
                  <a:cubicBezTo>
                    <a:pt x="52" y="193"/>
                    <a:pt x="105" y="181"/>
                    <a:pt x="146" y="147"/>
                  </a:cubicBezTo>
                  <a:cubicBezTo>
                    <a:pt x="187" y="113"/>
                    <a:pt x="225" y="36"/>
                    <a:pt x="246" y="0"/>
                  </a:cubicBezTo>
                </a:path>
              </a:pathLst>
            </a:custGeom>
            <a:noFill/>
            <a:ln w="19050" cap="flat" cmpd="sng">
              <a:solidFill>
                <a:srgbClr val="000000"/>
              </a:solidFill>
              <a:prstDash val="solid"/>
              <a:round/>
              <a:headEnd type="none" w="med" len="med"/>
              <a:tailEnd type="triangle" w="med" len="med"/>
            </a:ln>
          </p:spPr>
          <p:txBody>
            <a:bodyPr/>
            <a:lstStyle/>
            <a:p>
              <a:endParaRPr lang="ko-KR" altLang="en-US" dirty="0">
                <a:latin typeface="Calibri" panose="020F0502020204030204" charset="0"/>
                <a:ea typeface="Malgun Gothic" panose="020B0503020000020004" charset="-127"/>
              </a:endParaRPr>
            </a:p>
          </p:txBody>
        </p:sp>
        <p:sp>
          <p:nvSpPr>
            <p:cNvPr id="15435" name="Text Box 386"/>
            <p:cNvSpPr txBox="1"/>
            <p:nvPr/>
          </p:nvSpPr>
          <p:spPr>
            <a:xfrm>
              <a:off x="3520" y="2780"/>
              <a:ext cx="243"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O</a:t>
              </a:r>
              <a:r>
                <a:rPr lang="en-US" altLang="ko-KR" sz="1200" b="1" baseline="-25000" dirty="0">
                  <a:solidFill>
                    <a:srgbClr val="000000"/>
                  </a:solidFill>
                  <a:latin typeface="Calibri" panose="020F0502020204030204" charset="0"/>
                  <a:ea typeface="Malgun Gothic" panose="020B0503020000020004" charset="-127"/>
                </a:rPr>
                <a:t>2</a:t>
              </a:r>
              <a:endParaRPr lang="en-US" altLang="ko-KR" sz="1200" b="1" baseline="-25000" dirty="0">
                <a:solidFill>
                  <a:srgbClr val="000000"/>
                </a:solidFill>
                <a:latin typeface="Calibri" panose="020F0502020204030204" charset="0"/>
                <a:ea typeface="Malgun Gothic" panose="020B0503020000020004" charset="-127"/>
              </a:endParaRPr>
            </a:p>
          </p:txBody>
        </p:sp>
        <p:sp>
          <p:nvSpPr>
            <p:cNvPr id="15436" name="Text Box 387"/>
            <p:cNvSpPr txBox="1"/>
            <p:nvPr/>
          </p:nvSpPr>
          <p:spPr>
            <a:xfrm>
              <a:off x="3488" y="2117"/>
              <a:ext cx="326"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H</a:t>
              </a:r>
              <a:r>
                <a:rPr lang="en-US" altLang="ko-KR" sz="1200" b="1" baseline="-25000" dirty="0">
                  <a:solidFill>
                    <a:srgbClr val="000000"/>
                  </a:solidFill>
                  <a:latin typeface="Calibri" panose="020F0502020204030204" charset="0"/>
                  <a:ea typeface="Malgun Gothic" panose="020B0503020000020004" charset="-127"/>
                </a:rPr>
                <a:t>2</a:t>
              </a:r>
              <a:r>
                <a:rPr lang="en-US" altLang="ko-KR" sz="1200" b="1" dirty="0">
                  <a:solidFill>
                    <a:srgbClr val="000000"/>
                  </a:solidFill>
                  <a:latin typeface="Calibri" panose="020F0502020204030204" charset="0"/>
                  <a:ea typeface="Malgun Gothic" panose="020B0503020000020004" charset="-127"/>
                </a:rPr>
                <a:t>O</a:t>
              </a:r>
              <a:endParaRPr lang="en-US" altLang="ko-KR" sz="1200" b="1" baseline="-25000" dirty="0">
                <a:solidFill>
                  <a:srgbClr val="000000"/>
                </a:solidFill>
                <a:latin typeface="Calibri" panose="020F0502020204030204" charset="0"/>
                <a:ea typeface="Malgun Gothic" panose="020B0503020000020004" charset="-127"/>
              </a:endParaRPr>
            </a:p>
          </p:txBody>
        </p:sp>
        <p:sp>
          <p:nvSpPr>
            <p:cNvPr id="15437" name="Text Box 388"/>
            <p:cNvSpPr txBox="1"/>
            <p:nvPr/>
          </p:nvSpPr>
          <p:spPr>
            <a:xfrm>
              <a:off x="3878" y="1994"/>
              <a:ext cx="294" cy="346"/>
            </a:xfrm>
            <a:prstGeom prst="rect">
              <a:avLst/>
            </a:prstGeom>
            <a:noFill/>
            <a:ln w="9525">
              <a:noFill/>
            </a:ln>
          </p:spPr>
          <p:txBody>
            <a:bodyPr>
              <a:spAutoFit/>
            </a:bodyPr>
            <a:lstStyle/>
            <a:p>
              <a:pPr latinLnBrk="1">
                <a:spcBef>
                  <a:spcPct val="50000"/>
                </a:spcBef>
              </a:pPr>
              <a:r>
                <a:rPr lang="en-US" altLang="ko-KR" sz="1600" b="1" dirty="0">
                  <a:solidFill>
                    <a:srgbClr val="000000"/>
                  </a:solidFill>
                  <a:latin typeface="Calibri" panose="020F0502020204030204" charset="0"/>
                  <a:ea typeface="Malgun Gothic" panose="020B0503020000020004" charset="-127"/>
                </a:rPr>
                <a:t>e</a:t>
              </a:r>
              <a:r>
                <a:rPr lang="en-US" altLang="ko-KR" sz="1600" b="1" baseline="30000" dirty="0">
                  <a:solidFill>
                    <a:srgbClr val="000000"/>
                  </a:solidFill>
                  <a:latin typeface="Calibri" panose="020F0502020204030204" charset="0"/>
                  <a:ea typeface="Malgun Gothic" panose="020B0503020000020004" charset="-127"/>
                </a:rPr>
                <a:t>-</a:t>
              </a:r>
              <a:endParaRPr lang="en-US" altLang="ko-KR" sz="1600" b="1" baseline="30000" dirty="0">
                <a:solidFill>
                  <a:srgbClr val="000000"/>
                </a:solidFill>
                <a:latin typeface="Calibri" panose="020F0502020204030204" charset="0"/>
                <a:ea typeface="Malgun Gothic" panose="020B0503020000020004" charset="-127"/>
              </a:endParaRPr>
            </a:p>
          </p:txBody>
        </p:sp>
        <p:sp>
          <p:nvSpPr>
            <p:cNvPr id="15438" name="Line 389"/>
            <p:cNvSpPr/>
            <p:nvPr/>
          </p:nvSpPr>
          <p:spPr>
            <a:xfrm>
              <a:off x="4002" y="1779"/>
              <a:ext cx="0" cy="187"/>
            </a:xfrm>
            <a:prstGeom prst="line">
              <a:avLst/>
            </a:prstGeom>
            <a:ln w="9525" cap="flat" cmpd="sng">
              <a:solidFill>
                <a:srgbClr val="000000"/>
              </a:solidFill>
              <a:prstDash val="solid"/>
              <a:headEnd type="none" w="med" len="med"/>
              <a:tailEnd type="triangle" w="med" len="med"/>
            </a:ln>
          </p:spPr>
        </p:sp>
        <p:sp>
          <p:nvSpPr>
            <p:cNvPr id="15439" name="Line 390"/>
            <p:cNvSpPr/>
            <p:nvPr/>
          </p:nvSpPr>
          <p:spPr>
            <a:xfrm>
              <a:off x="3998" y="1031"/>
              <a:ext cx="0" cy="711"/>
            </a:xfrm>
            <a:prstGeom prst="line">
              <a:avLst/>
            </a:prstGeom>
            <a:ln w="19050" cap="flat" cmpd="sng">
              <a:solidFill>
                <a:srgbClr val="000000"/>
              </a:solidFill>
              <a:prstDash val="solid"/>
              <a:headEnd type="none" w="med" len="lg"/>
              <a:tailEnd type="triangle" w="med" len="lg"/>
            </a:ln>
          </p:spPr>
        </p:sp>
        <p:sp>
          <p:nvSpPr>
            <p:cNvPr id="15440" name="Line 391"/>
            <p:cNvSpPr/>
            <p:nvPr/>
          </p:nvSpPr>
          <p:spPr>
            <a:xfrm>
              <a:off x="2774" y="3084"/>
              <a:ext cx="815" cy="0"/>
            </a:xfrm>
            <a:prstGeom prst="line">
              <a:avLst/>
            </a:prstGeom>
            <a:ln w="19050" cap="flat" cmpd="sng">
              <a:solidFill>
                <a:srgbClr val="000000"/>
              </a:solidFill>
              <a:prstDash val="solid"/>
              <a:headEnd type="none" w="med" len="med"/>
              <a:tailEnd type="triangle" w="med" len="med"/>
            </a:ln>
          </p:spPr>
        </p:sp>
      </p:grpSp>
      <p:sp>
        <p:nvSpPr>
          <p:cNvPr id="2" name="Text Box 1"/>
          <p:cNvSpPr txBox="1"/>
          <p:nvPr/>
        </p:nvSpPr>
        <p:spPr>
          <a:xfrm>
            <a:off x="494030" y="2213610"/>
            <a:ext cx="6088380" cy="42462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nchor="t">
            <a:spAutoFit/>
          </a:bodyPr>
          <a:lstStyle/>
          <a:p>
            <a:pPr marL="285750" indent="-285750">
              <a:buFont typeface="Wingdings" panose="05000000000000000000" charset="0"/>
              <a:buChar char="v"/>
            </a:pPr>
            <a:r>
              <a:rPr lang="en-US">
                <a:latin typeface="Comic Sans MS" panose="030F0702030302020204" charset="0"/>
                <a:cs typeface="Comic Sans MS" panose="030F0702030302020204" charset="0"/>
              </a:rPr>
              <a:t>The concentration of TCS was determined using gas chromatography coupled with mass spectrometry. </a:t>
            </a:r>
            <a:endParaRPr lang="en-US">
              <a:latin typeface="Comic Sans MS" panose="030F0702030302020204" charset="0"/>
              <a:cs typeface="Comic Sans MS" panose="030F0702030302020204" charset="0"/>
            </a:endParaRPr>
          </a:p>
          <a:p>
            <a:pPr marL="285750" indent="-285750">
              <a:buFont typeface="Wingdings" panose="05000000000000000000" charset="0"/>
              <a:buChar char="v"/>
            </a:pPr>
            <a:endParaRPr lang="en-US">
              <a:latin typeface="Comic Sans MS" panose="030F0702030302020204" charset="0"/>
              <a:cs typeface="Comic Sans MS" panose="030F0702030302020204" charset="0"/>
            </a:endParaRPr>
          </a:p>
          <a:p>
            <a:pPr marL="285750" indent="-285750">
              <a:buFont typeface="Wingdings" panose="05000000000000000000" charset="0"/>
              <a:buChar char="v"/>
            </a:pPr>
            <a:r>
              <a:rPr lang="en-US">
                <a:latin typeface="Comic Sans MS" panose="030F0702030302020204" charset="0"/>
                <a:cs typeface="Comic Sans MS" panose="030F0702030302020204" charset="0"/>
              </a:rPr>
              <a:t>Voltages across the resistance were measured using a digital multimeter and data were automatically recorded by a data acquisition system. </a:t>
            </a:r>
            <a:endParaRPr lang="en-US">
              <a:latin typeface="Comic Sans MS" panose="030F0702030302020204" charset="0"/>
              <a:cs typeface="Comic Sans MS" panose="030F0702030302020204" charset="0"/>
            </a:endParaRPr>
          </a:p>
          <a:p>
            <a:pPr marL="285750" indent="-285750">
              <a:buFont typeface="Wingdings" panose="05000000000000000000" charset="0"/>
              <a:buChar char="v"/>
            </a:pPr>
            <a:endParaRPr lang="en-US">
              <a:latin typeface="Comic Sans MS" panose="030F0702030302020204" charset="0"/>
              <a:cs typeface="Comic Sans MS" panose="030F0702030302020204" charset="0"/>
            </a:endParaRPr>
          </a:p>
          <a:p>
            <a:pPr marL="285750" indent="-285750">
              <a:buFont typeface="Wingdings" panose="05000000000000000000" charset="0"/>
              <a:buChar char="v"/>
            </a:pPr>
            <a:r>
              <a:rPr lang="en-US">
                <a:latin typeface="Comic Sans MS" panose="030F0702030302020204" charset="0"/>
                <a:cs typeface="Comic Sans MS" panose="030F0702030302020204" charset="0"/>
              </a:rPr>
              <a:t>The current was calculated according to Ohm’s law (I = V/R). The current density was obtained by dividing the current by the total surface area of the anode. </a:t>
            </a:r>
            <a:endParaRPr lang="en-US">
              <a:latin typeface="Comic Sans MS" panose="030F0702030302020204" charset="0"/>
              <a:cs typeface="Comic Sans MS" panose="030F0702030302020204" charset="0"/>
            </a:endParaRPr>
          </a:p>
          <a:p>
            <a:pPr marL="285750" indent="-285750">
              <a:buFont typeface="Wingdings" panose="05000000000000000000" charset="0"/>
              <a:buChar char="v"/>
            </a:pPr>
            <a:endParaRPr lang="en-US">
              <a:latin typeface="Comic Sans MS" panose="030F0702030302020204" charset="0"/>
              <a:cs typeface="Comic Sans MS" panose="030F0702030302020204" charset="0"/>
            </a:endParaRPr>
          </a:p>
          <a:p>
            <a:pPr marL="285750" indent="-285750">
              <a:buFont typeface="Wingdings" panose="05000000000000000000" charset="0"/>
              <a:buChar char="v"/>
            </a:pPr>
            <a:r>
              <a:rPr lang="en-US">
                <a:latin typeface="Comic Sans MS" panose="030F0702030302020204" charset="0"/>
                <a:cs typeface="Comic Sans MS" panose="030F0702030302020204" charset="0"/>
              </a:rPr>
              <a:t>Polarization and power density curves were obtained by varying the resistance in a range from 10 to 10,000 Ω by using the data acquisition system.</a:t>
            </a:r>
            <a:endParaRPr lang="en-US">
              <a:latin typeface="Comic Sans MS" panose="030F0702030302020204" charset="0"/>
              <a:cs typeface="Comic Sans MS" panose="030F07020303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 Box 3"/>
          <p:cNvSpPr txBox="1"/>
          <p:nvPr/>
        </p:nvSpPr>
        <p:spPr>
          <a:xfrm>
            <a:off x="4326890" y="378460"/>
            <a:ext cx="3616325" cy="521970"/>
          </a:xfrm>
          <a:prstGeom prst="rect">
            <a:avLst/>
          </a:prstGeom>
          <a:noFill/>
        </p:spPr>
        <p:txBody>
          <a:bodyPr wrap="square" rtlCol="0" anchor="t">
            <a:spAutoFit/>
          </a:bodyPr>
          <a:lstStyle/>
          <a:p>
            <a:pPr algn="ctr"/>
            <a:r>
              <a:rPr lang="en-US" sz="2800" b="1">
                <a:solidFill>
                  <a:schemeClr val="tx1">
                    <a:lumMod val="95000"/>
                    <a:lumOff val="5000"/>
                  </a:schemeClr>
                </a:solidFill>
                <a:effectLst/>
                <a:latin typeface="Comic Sans MS" panose="030F0702030302020204" charset="0"/>
                <a:cs typeface="Comic Sans MS" panose="030F0702030302020204" charset="0"/>
              </a:rPr>
              <a:t>Result</a:t>
            </a:r>
            <a:endParaRPr lang="en-US" sz="2400" b="1">
              <a:solidFill>
                <a:schemeClr val="tx1">
                  <a:lumMod val="95000"/>
                  <a:lumOff val="5000"/>
                </a:schemeClr>
              </a:solidFill>
              <a:effectLst/>
              <a:latin typeface="Comic Sans MS" panose="030F0702030302020204" charset="0"/>
              <a:cs typeface="Comic Sans MS" panose="030F0702030302020204" charset="0"/>
            </a:endParaRPr>
          </a:p>
        </p:txBody>
      </p:sp>
      <p:grpSp>
        <p:nvGrpSpPr>
          <p:cNvPr id="11" name="Group 10"/>
          <p:cNvGrpSpPr/>
          <p:nvPr/>
        </p:nvGrpSpPr>
        <p:grpSpPr>
          <a:xfrm>
            <a:off x="289560" y="1118235"/>
            <a:ext cx="11624945" cy="3759200"/>
            <a:chOff x="1439" y="1795"/>
            <a:chExt cx="16609" cy="4607"/>
          </a:xfrm>
        </p:grpSpPr>
        <p:pic>
          <p:nvPicPr>
            <p:cNvPr id="2" name="Picture 1"/>
            <p:cNvPicPr>
              <a:picLocks noChangeAspect="1"/>
            </p:cNvPicPr>
            <p:nvPr/>
          </p:nvPicPr>
          <p:blipFill>
            <a:blip r:embed="rId1"/>
            <a:stretch>
              <a:fillRect/>
            </a:stretch>
          </p:blipFill>
          <p:spPr>
            <a:xfrm>
              <a:off x="1439" y="1795"/>
              <a:ext cx="5493" cy="4607"/>
            </a:xfrm>
            <a:prstGeom prst="rect">
              <a:avLst/>
            </a:prstGeom>
          </p:spPr>
        </p:pic>
        <p:pic>
          <p:nvPicPr>
            <p:cNvPr id="5" name="Picture 4"/>
            <p:cNvPicPr>
              <a:picLocks noChangeAspect="1"/>
            </p:cNvPicPr>
            <p:nvPr/>
          </p:nvPicPr>
          <p:blipFill>
            <a:blip r:embed="rId2"/>
            <a:stretch>
              <a:fillRect/>
            </a:stretch>
          </p:blipFill>
          <p:spPr>
            <a:xfrm>
              <a:off x="7088" y="1795"/>
              <a:ext cx="10960" cy="4607"/>
            </a:xfrm>
            <a:prstGeom prst="rect">
              <a:avLst/>
            </a:prstGeom>
          </p:spPr>
        </p:pic>
      </p:grpSp>
      <p:sp>
        <p:nvSpPr>
          <p:cNvPr id="9" name="Text Box 8"/>
          <p:cNvSpPr txBox="1"/>
          <p:nvPr/>
        </p:nvSpPr>
        <p:spPr>
          <a:xfrm>
            <a:off x="700405" y="5095240"/>
            <a:ext cx="3587115" cy="922020"/>
          </a:xfrm>
          <a:prstGeom prst="rect">
            <a:avLst/>
          </a:prstGeom>
          <a:noFill/>
        </p:spPr>
        <p:txBody>
          <a:bodyPr wrap="square" rtlCol="0" anchor="t">
            <a:spAutoFit/>
          </a:bodyPr>
          <a:lstStyle/>
          <a:p>
            <a:r>
              <a:rPr lang="en-US">
                <a:latin typeface="Comic Sans MS" panose="030F0702030302020204" charset="0"/>
                <a:cs typeface="Comic Sans MS" panose="030F0702030302020204" charset="0"/>
              </a:rPr>
              <a:t>Fig 2. Reduction of Triclosan (TCS) aqueous concentration at pH 7.</a:t>
            </a:r>
            <a:endParaRPr lang="en-US">
              <a:latin typeface="Comic Sans MS" panose="030F0702030302020204" charset="0"/>
              <a:cs typeface="Comic Sans MS" panose="030F0702030302020204" charset="0"/>
            </a:endParaRPr>
          </a:p>
        </p:txBody>
      </p:sp>
      <p:sp>
        <p:nvSpPr>
          <p:cNvPr id="10" name="Text Box 9"/>
          <p:cNvSpPr txBox="1"/>
          <p:nvPr/>
        </p:nvSpPr>
        <p:spPr>
          <a:xfrm>
            <a:off x="5151755" y="5024755"/>
            <a:ext cx="6160135" cy="922020"/>
          </a:xfrm>
          <a:prstGeom prst="rect">
            <a:avLst/>
          </a:prstGeom>
          <a:noFill/>
        </p:spPr>
        <p:txBody>
          <a:bodyPr wrap="square" rtlCol="0" anchor="t">
            <a:spAutoFit/>
          </a:bodyPr>
          <a:lstStyle/>
          <a:p>
            <a:r>
              <a:rPr lang="en-US">
                <a:latin typeface="Comic Sans MS" panose="030F0702030302020204" charset="0"/>
                <a:cs typeface="Comic Sans MS" panose="030F0702030302020204" charset="0"/>
              </a:rPr>
              <a:t>Figure 3. The profile of current generation (A) The profile of current density with NaAc or TCS feeding (B) Polarization curve and power density</a:t>
            </a:r>
            <a:endParaRPr lang="en-US">
              <a:latin typeface="Comic Sans MS" panose="030F0702030302020204" charset="0"/>
              <a:cs typeface="Comic Sans MS" panose="030F0702030302020204" charset="0"/>
            </a:endParaRPr>
          </a:p>
        </p:txBody>
      </p:sp>
    </p:spTree>
  </p:cSld>
  <p:clrMapOvr>
    <a:masterClrMapping/>
  </p:clrMapOvr>
</p:sld>
</file>

<file path=ppt/tags/tag1.xml><?xml version="1.0" encoding="utf-8"?>
<p:tagLst xmlns:p="http://schemas.openxmlformats.org/presentationml/2006/main">
  <p:tag name="PA" val="v3.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6722</Words>
  <Application>WPS Presentation</Application>
  <PresentationFormat>Widescreen</PresentationFormat>
  <Paragraphs>143</Paragraphs>
  <Slides>13</Slides>
  <Notes>11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13</vt:i4>
      </vt:variant>
    </vt:vector>
  </HeadingPairs>
  <TitlesOfParts>
    <vt:vector size="35" baseType="lpstr">
      <vt:lpstr>Arial</vt:lpstr>
      <vt:lpstr>SimSun</vt:lpstr>
      <vt:lpstr>Wingdings</vt:lpstr>
      <vt:lpstr>DengXian</vt:lpstr>
      <vt:lpstr>Microsoft YaHei</vt:lpstr>
      <vt:lpstr>Century Gothic</vt:lpstr>
      <vt:lpstr>SimHei</vt:lpstr>
      <vt:lpstr>Comic Sans MS</vt:lpstr>
      <vt:lpstr>Wingdings</vt:lpstr>
      <vt:lpstr>Microsoft YaHei Light</vt:lpstr>
      <vt:lpstr>Calibri</vt:lpstr>
      <vt:lpstr>OpenSymbol</vt:lpstr>
      <vt:lpstr>Segoe Print</vt:lpstr>
      <vt:lpstr>Malgun Gothic</vt:lpstr>
      <vt:lpstr>Arial Unicode MS</vt:lpstr>
      <vt:lpstr>Calibri Light</vt:lpstr>
      <vt:lpstr>Brush Script MT</vt:lpstr>
      <vt:lpstr>Book Antiqua</vt:lpstr>
      <vt:lpstr>Centaur</vt:lpstr>
      <vt:lpstr>Chiller</vt:lpstr>
      <vt:lpstr>Consolas</vt:lpstr>
      <vt:lpstr>Office Theme</vt:lpstr>
      <vt:lpstr>PowerPoint 演示文稿</vt:lpstr>
      <vt:lpstr>PowerPoint 演示文稿</vt:lpstr>
      <vt:lpstr>PowerPoint 演示文稿</vt:lpstr>
      <vt:lpstr>PowerPoint 演示文稿</vt:lpstr>
      <vt:lpstr>PowerPoint 演示文稿</vt:lpstr>
      <vt:lpstr>Mechanism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Administrator</dc:creator>
  <cp:lastModifiedBy>Alec</cp:lastModifiedBy>
  <cp:revision>16</cp:revision>
  <dcterms:created xsi:type="dcterms:W3CDTF">2021-12-18T14:36:00Z</dcterms:created>
  <dcterms:modified xsi:type="dcterms:W3CDTF">2021-12-24T12:42:12Z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50F3C18E3DD94C76B19410505EA49D96</vt:lpwstr>
  </property>
  <property fmtid="{D5CDD505-2E9C-101B-9397-08002B2CF9AE}" pid="3" name="KSOProductBuildVer">
    <vt:lpwstr>1033-11.2.0.10382</vt:lpwstr>
  </property>
</Properties>
</file>