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1"/>
  </p:handoutMasterIdLst>
  <p:sldIdLst>
    <p:sldId id="257" r:id="rId3"/>
    <p:sldId id="268" r:id="rId4"/>
    <p:sldId id="259" r:id="rId5"/>
    <p:sldId id="262" r:id="rId6"/>
    <p:sldId id="263" r:id="rId7"/>
    <p:sldId id="278" r:id="rId8"/>
    <p:sldId id="279" r:id="rId9"/>
    <p:sldId id="301" r:id="rId10"/>
    <p:sldId id="280" r:id="rId11"/>
    <p:sldId id="281" r:id="rId12"/>
    <p:sldId id="261" r:id="rId13"/>
    <p:sldId id="271" r:id="rId14"/>
    <p:sldId id="282" r:id="rId15"/>
    <p:sldId id="283" r:id="rId16"/>
    <p:sldId id="284" r:id="rId17"/>
    <p:sldId id="285" r:id="rId18"/>
    <p:sldId id="286" r:id="rId19"/>
    <p:sldId id="287" r:id="rId20"/>
    <p:sldId id="288" r:id="rId21"/>
    <p:sldId id="289" r:id="rId22"/>
    <p:sldId id="290" r:id="rId23"/>
    <p:sldId id="291" r:id="rId24"/>
    <p:sldId id="292" r:id="rId25"/>
    <p:sldId id="297" r:id="rId26"/>
    <p:sldId id="298" r:id="rId27"/>
    <p:sldId id="299" r:id="rId28"/>
    <p:sldId id="300" r:id="rId30"/>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238"/>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984"/>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D</a:t>
          </a:r>
          <a:r>
            <a:rPr lang="en-US"/>
            <a:t>ata compression</a:t>
          </a:r>
          <a:r>
            <a:rPr lang="en-US"/>
            <a:t/>
          </a:r>
          <a:endParaRPr lang="en-US"/>
        </a:p>
      </dgm:t>
    </dgm:pt>
    <dgm:pt modelId="{03339A0D-5DC0-4B29-8353-C5AEBFD4DE86}" cxnId="{A5D74820-E213-4744-BDBA-F198DA67A99C}" type="parTrans">
      <dgm:prSet/>
      <dgm:spPr/>
      <dgm:t>
        <a:bodyPr/>
        <a:lstStyle/>
        <a:p>
          <a:endParaRPr lang="en-US"/>
        </a:p>
      </dgm:t>
    </dgm:pt>
    <dgm:pt modelId="{8877691F-1B60-4485-9174-DDEC7EE68B70}" cxnId="{A5D74820-E213-4744-BDBA-F198DA67A99C}"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SVD</a:t>
          </a:r>
          <a:r>
            <a:rPr lang="en-US"/>
            <a:t/>
          </a:r>
          <a:endParaRPr lang="en-US"/>
        </a:p>
      </dgm:t>
    </dgm:pt>
    <dgm:pt modelId="{8265EE85-9851-494E-A6D3-1CDACE947DF3}" cxnId="{EE2CF05D-D53A-4B22-A83F-DCDCA4B1ACFC}" type="parTrans">
      <dgm:prSet/>
      <dgm:spPr/>
      <dgm:t>
        <a:bodyPr/>
        <a:lstStyle/>
        <a:p>
          <a:endParaRPr lang="en-US"/>
        </a:p>
      </dgm:t>
    </dgm:pt>
    <dgm:pt modelId="{B3EFD4A5-9FA1-4ABE-B722-05162509509B}" cxnId="{EE2CF05D-D53A-4B22-A83F-DCDCA4B1ACFC}"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Smart grid</a:t>
          </a:r>
          <a:endParaRPr lang="en-US"/>
        </a:p>
      </dgm:t>
    </dgm:pt>
    <dgm:pt modelId="{7D1B29D7-21DD-436A-8F7C-E87DE53C1431}" cxnId="{F9BAA667-B08C-447D-9F92-351CF159853F}" type="parTrans">
      <dgm:prSet/>
      <dgm:spPr/>
      <dgm:t>
        <a:bodyPr/>
        <a:lstStyle/>
        <a:p>
          <a:endParaRPr lang="en-US"/>
        </a:p>
      </dgm:t>
    </dgm:pt>
    <dgm:pt modelId="{46037378-034A-4662-877A-B53E1DA069A3}" cxnId="{F9BAA667-B08C-447D-9F92-351CF159853F}"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A5D74820-E213-4744-BDBA-F198DA67A99C}" srcId="{CD7942A0-B7D2-4B14-8FEA-55FC702F5BE7}" destId="{095A5E99-E976-4550-8F80-53CC813F2F5A}" srcOrd="0" destOrd="0" parTransId="{03339A0D-5DC0-4B29-8353-C5AEBFD4DE86}" sibTransId="{8877691F-1B60-4485-9174-DDEC7EE68B70}"/>
    <dgm:cxn modelId="{EE2CF05D-D53A-4B22-A83F-DCDCA4B1ACFC}" srcId="{CD7942A0-B7D2-4B14-8FEA-55FC702F5BE7}" destId="{8EC937D8-BD76-4A12-A3E5-900D5C1E2E05}" srcOrd="1" destOrd="0" parTransId="{8265EE85-9851-494E-A6D3-1CDACE947DF3}" sibTransId="{B3EFD4A5-9FA1-4ABE-B722-05162509509B}"/>
    <dgm:cxn modelId="{F9BAA667-B08C-447D-9F92-351CF159853F}" srcId="{CD7942A0-B7D2-4B14-8FEA-55FC702F5BE7}" destId="{7133ECF5-4190-4604-AA2F-03C9A0A9210F}" srcOrd="2" destOrd="0" parTransId="{7D1B29D7-21DD-436A-8F7C-E87DE53C1431}" sibTransId="{46037378-034A-4662-877A-B53E1DA069A3}"/>
    <dgm:cxn modelId="{E38597A6-265F-4B5D-B2A1-59AE01DA4709}" type="presOf" srcId="{CD7942A0-B7D2-4B14-8FEA-55FC702F5BE7}" destId="{1D84D8B6-AB32-4491-B5D2-EFE3D7668B88}" srcOrd="0" destOrd="0" presId="urn:microsoft.com/office/officeart/2005/8/layout/vProcess5"/>
    <dgm:cxn modelId="{78B3AD14-2F4C-4414-AA28-58B84E16BFA4}" type="presParOf" srcId="{1D84D8B6-AB32-4491-B5D2-EFE3D7668B88}" destId="{3E0E8213-E460-4EB7-9A92-C2B1CC553F0D}" srcOrd="0" destOrd="0" presId="urn:microsoft.com/office/officeart/2005/8/layout/vProcess5"/>
    <dgm:cxn modelId="{78866956-D0F3-4F64-8538-93DE692F335C}" type="presParOf" srcId="{1D84D8B6-AB32-4491-B5D2-EFE3D7668B88}" destId="{124EF20B-D98C-45B2-BB13-7B93B5373CEB}" srcOrd="1" destOrd="0" presId="urn:microsoft.com/office/officeart/2005/8/layout/vProcess5"/>
    <dgm:cxn modelId="{B9E88B82-AF9A-45B0-86B4-216164AF2341}" type="presOf" srcId="{095A5E99-E976-4550-8F80-53CC813F2F5A}" destId="{124EF20B-D98C-45B2-BB13-7B93B5373CEB}" srcOrd="0" destOrd="0" presId="urn:microsoft.com/office/officeart/2005/8/layout/vProcess5"/>
    <dgm:cxn modelId="{37177E90-4A6F-4E00-A7A9-502010FA7B61}" type="presParOf" srcId="{1D84D8B6-AB32-4491-B5D2-EFE3D7668B88}" destId="{CA544AF7-F7B2-4CA5-9251-B4CDB8D06634}" srcOrd="2" destOrd="0" presId="urn:microsoft.com/office/officeart/2005/8/layout/vProcess5"/>
    <dgm:cxn modelId="{BAF09BCE-13A7-446F-8CB9-7363CDEB6F63}" type="presOf" srcId="{8EC937D8-BD76-4A12-A3E5-900D5C1E2E05}" destId="{CA544AF7-F7B2-4CA5-9251-B4CDB8D06634}" srcOrd="0" destOrd="0" presId="urn:microsoft.com/office/officeart/2005/8/layout/vProcess5"/>
    <dgm:cxn modelId="{F7580A8D-DF8D-4B9F-BAA1-FCF402558713}" type="presParOf" srcId="{1D84D8B6-AB32-4491-B5D2-EFE3D7668B88}" destId="{2AE92D3F-F0FA-45DD-BB60-4C6FBC6BC016}" srcOrd="3" destOrd="0" presId="urn:microsoft.com/office/officeart/2005/8/layout/vProcess5"/>
    <dgm:cxn modelId="{D75FED82-019F-4F80-970B-4E8611F4F323}" type="presOf" srcId="{7133ECF5-4190-4604-AA2F-03C9A0A9210F}" destId="{2AE92D3F-F0FA-45DD-BB60-4C6FBC6BC016}" srcOrd="0" destOrd="0" presId="urn:microsoft.com/office/officeart/2005/8/layout/vProcess5"/>
    <dgm:cxn modelId="{1E7D5B37-9014-4E7F-BC8A-2CAABA803E10}" type="presParOf" srcId="{1D84D8B6-AB32-4491-B5D2-EFE3D7668B88}" destId="{9CA877D8-99F8-40A0-89E9-59A61C9A70F4}" srcOrd="4" destOrd="0" presId="urn:microsoft.com/office/officeart/2005/8/layout/vProcess5"/>
    <dgm:cxn modelId="{6CFBE7F4-6B47-4719-9352-AC32F1DA2008}" type="presOf" srcId="{8877691F-1B60-4485-9174-DDEC7EE68B70}" destId="{9CA877D8-99F8-40A0-89E9-59A61C9A70F4}" srcOrd="0" destOrd="0" presId="urn:microsoft.com/office/officeart/2005/8/layout/vProcess5"/>
    <dgm:cxn modelId="{4C6B3810-3D4C-4424-9A93-FB077FA8486F}" type="presParOf" srcId="{1D84D8B6-AB32-4491-B5D2-EFE3D7668B88}" destId="{62643EF2-016C-41F1-8CBC-398422A85727}" srcOrd="5" destOrd="0" presId="urn:microsoft.com/office/officeart/2005/8/layout/vProcess5"/>
    <dgm:cxn modelId="{003B2F42-6544-41BF-B135-BF5D3C02B898}" type="presOf" srcId="{B3EFD4A5-9FA1-4ABE-B722-05162509509B}" destId="{62643EF2-016C-41F1-8CBC-398422A85727}" srcOrd="0" destOrd="0" presId="urn:microsoft.com/office/officeart/2005/8/layout/vProcess5"/>
    <dgm:cxn modelId="{DDB49ABD-5F46-4AD6-AA0D-975654A89E2B}" type="presParOf" srcId="{1D84D8B6-AB32-4491-B5D2-EFE3D7668B88}" destId="{7A2F6994-DA87-4497-BFC7-DD9D6EC5315F}" srcOrd="6" destOrd="0" presId="urn:microsoft.com/office/officeart/2005/8/layout/vProcess5"/>
    <dgm:cxn modelId="{EFAC9A87-9AA5-4579-8754-934D448D0D32}" type="presOf" srcId="{095A5E99-E976-4550-8F80-53CC813F2F5A}" destId="{7A2F6994-DA87-4497-BFC7-DD9D6EC5315F}" srcOrd="1" destOrd="0" presId="urn:microsoft.com/office/officeart/2005/8/layout/vProcess5"/>
    <dgm:cxn modelId="{3D0D516B-D14F-4CFF-B9C9-3F5602BC33AE}" type="presParOf" srcId="{1D84D8B6-AB32-4491-B5D2-EFE3D7668B88}" destId="{916C48CB-E452-4B79-A9B9-4C9A90B47960}" srcOrd="7" destOrd="0" presId="urn:microsoft.com/office/officeart/2005/8/layout/vProcess5"/>
    <dgm:cxn modelId="{E82A0F60-03A3-47B2-A12C-C5A6F363E9F9}" type="presOf" srcId="{8EC937D8-BD76-4A12-A3E5-900D5C1E2E05}" destId="{916C48CB-E452-4B79-A9B9-4C9A90B47960}" srcOrd="1" destOrd="0" presId="urn:microsoft.com/office/officeart/2005/8/layout/vProcess5"/>
    <dgm:cxn modelId="{1D976902-DEDF-4678-BD68-335557D26E28}" type="presParOf" srcId="{1D84D8B6-AB32-4491-B5D2-EFE3D7668B88}" destId="{A31D264E-E285-4E5C-8EB7-762CD501BE72}" srcOrd="8" destOrd="0" presId="urn:microsoft.com/office/officeart/2005/8/layout/vProcess5"/>
    <dgm:cxn modelId="{53C575B3-267C-472C-A731-40A3A71ABB10}"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Numerical Results</a:t>
          </a:r>
          <a:endParaRPr lang="en-US"/>
        </a:p>
      </dgm:t>
    </dgm:pt>
    <dgm:pt modelId="{03339A0D-5DC0-4B29-8353-C5AEBFD4DE86}" cxnId="{3B84A2AD-F570-4CA3-A64F-FB039F1931B0}" type="parTrans">
      <dgm:prSet/>
      <dgm:spPr/>
      <dgm:t>
        <a:bodyPr/>
        <a:lstStyle/>
        <a:p>
          <a:endParaRPr lang="en-US"/>
        </a:p>
      </dgm:t>
    </dgm:pt>
    <dgm:pt modelId="{8877691F-1B60-4485-9174-DDEC7EE68B70}" cxnId="{3B84A2AD-F570-4CA3-A64F-FB039F1931B0}"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Flow Charts</a:t>
          </a:r>
          <a:r>
            <a:rPr lang="en-US"/>
            <a:t/>
          </a:r>
          <a:endParaRPr lang="en-US"/>
        </a:p>
      </dgm:t>
    </dgm:pt>
    <dgm:pt modelId="{8265EE85-9851-494E-A6D3-1CDACE947DF3}" cxnId="{4F546873-48CF-4C64-83B3-DC1D81F3FB76}" type="parTrans">
      <dgm:prSet/>
      <dgm:spPr/>
      <dgm:t>
        <a:bodyPr/>
        <a:lstStyle/>
        <a:p>
          <a:endParaRPr lang="en-US"/>
        </a:p>
      </dgm:t>
    </dgm:pt>
    <dgm:pt modelId="{B3EFD4A5-9FA1-4ABE-B722-05162509509B}" cxnId="{4F546873-48CF-4C64-83B3-DC1D81F3FB76}"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Comparisons</a:t>
          </a:r>
          <a:endParaRPr lang="en-US"/>
        </a:p>
      </dgm:t>
    </dgm:pt>
    <dgm:pt modelId="{7D1B29D7-21DD-436A-8F7C-E87DE53C1431}" cxnId="{12070D33-F6AA-45A2-A977-2F50C5F035F4}" type="parTrans">
      <dgm:prSet/>
      <dgm:spPr/>
      <dgm:t>
        <a:bodyPr/>
        <a:lstStyle/>
        <a:p>
          <a:endParaRPr lang="en-US"/>
        </a:p>
      </dgm:t>
    </dgm:pt>
    <dgm:pt modelId="{46037378-034A-4662-877A-B53E1DA069A3}" cxnId="{12070D33-F6AA-45A2-A977-2F50C5F035F4}"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3B84A2AD-F570-4CA3-A64F-FB039F1931B0}" srcId="{CD7942A0-B7D2-4B14-8FEA-55FC702F5BE7}" destId="{095A5E99-E976-4550-8F80-53CC813F2F5A}" srcOrd="0" destOrd="0" parTransId="{03339A0D-5DC0-4B29-8353-C5AEBFD4DE86}" sibTransId="{8877691F-1B60-4485-9174-DDEC7EE68B70}"/>
    <dgm:cxn modelId="{4F546873-48CF-4C64-83B3-DC1D81F3FB76}" srcId="{CD7942A0-B7D2-4B14-8FEA-55FC702F5BE7}" destId="{8EC937D8-BD76-4A12-A3E5-900D5C1E2E05}" srcOrd="1" destOrd="0" parTransId="{8265EE85-9851-494E-A6D3-1CDACE947DF3}" sibTransId="{B3EFD4A5-9FA1-4ABE-B722-05162509509B}"/>
    <dgm:cxn modelId="{12070D33-F6AA-45A2-A977-2F50C5F035F4}" srcId="{CD7942A0-B7D2-4B14-8FEA-55FC702F5BE7}" destId="{7133ECF5-4190-4604-AA2F-03C9A0A9210F}" srcOrd="2" destOrd="0" parTransId="{7D1B29D7-21DD-436A-8F7C-E87DE53C1431}" sibTransId="{46037378-034A-4662-877A-B53E1DA069A3}"/>
    <dgm:cxn modelId="{59F0B3DA-0F15-4D31-9BAE-1C7B947221BF}" type="presOf" srcId="{CD7942A0-B7D2-4B14-8FEA-55FC702F5BE7}" destId="{1D84D8B6-AB32-4491-B5D2-EFE3D7668B88}" srcOrd="0" destOrd="0" presId="urn:microsoft.com/office/officeart/2005/8/layout/vProcess5"/>
    <dgm:cxn modelId="{3AFC7B23-4E24-426D-90B2-4E2738BB8C64}" type="presParOf" srcId="{1D84D8B6-AB32-4491-B5D2-EFE3D7668B88}" destId="{3E0E8213-E460-4EB7-9A92-C2B1CC553F0D}" srcOrd="0" destOrd="0" presId="urn:microsoft.com/office/officeart/2005/8/layout/vProcess5"/>
    <dgm:cxn modelId="{F4EF575D-1C62-4B7B-8EF1-0EC3E41E37C9}" type="presParOf" srcId="{1D84D8B6-AB32-4491-B5D2-EFE3D7668B88}" destId="{124EF20B-D98C-45B2-BB13-7B93B5373CEB}" srcOrd="1" destOrd="0" presId="urn:microsoft.com/office/officeart/2005/8/layout/vProcess5"/>
    <dgm:cxn modelId="{24B0E92C-6B3D-42F1-8D91-B1FFD0C6375B}" type="presOf" srcId="{095A5E99-E976-4550-8F80-53CC813F2F5A}" destId="{124EF20B-D98C-45B2-BB13-7B93B5373CEB}" srcOrd="0" destOrd="0" presId="urn:microsoft.com/office/officeart/2005/8/layout/vProcess5"/>
    <dgm:cxn modelId="{513A925A-1C61-4173-A601-29CD2C087636}" type="presParOf" srcId="{1D84D8B6-AB32-4491-B5D2-EFE3D7668B88}" destId="{CA544AF7-F7B2-4CA5-9251-B4CDB8D06634}" srcOrd="2" destOrd="0" presId="urn:microsoft.com/office/officeart/2005/8/layout/vProcess5"/>
    <dgm:cxn modelId="{4951714E-146F-48CD-93EF-AA9B31FD0655}" type="presOf" srcId="{8EC937D8-BD76-4A12-A3E5-900D5C1E2E05}" destId="{CA544AF7-F7B2-4CA5-9251-B4CDB8D06634}" srcOrd="0" destOrd="0" presId="urn:microsoft.com/office/officeart/2005/8/layout/vProcess5"/>
    <dgm:cxn modelId="{64C29EC4-C3F7-479B-A9A2-248E2ED4D1AB}" type="presParOf" srcId="{1D84D8B6-AB32-4491-B5D2-EFE3D7668B88}" destId="{2AE92D3F-F0FA-45DD-BB60-4C6FBC6BC016}" srcOrd="3" destOrd="0" presId="urn:microsoft.com/office/officeart/2005/8/layout/vProcess5"/>
    <dgm:cxn modelId="{326829F3-23CD-4DC7-906D-21EC13339600}" type="presOf" srcId="{7133ECF5-4190-4604-AA2F-03C9A0A9210F}" destId="{2AE92D3F-F0FA-45DD-BB60-4C6FBC6BC016}" srcOrd="0" destOrd="0" presId="urn:microsoft.com/office/officeart/2005/8/layout/vProcess5"/>
    <dgm:cxn modelId="{4031605C-B7F6-4E5C-AA0D-232EEE443590}" type="presParOf" srcId="{1D84D8B6-AB32-4491-B5D2-EFE3D7668B88}" destId="{9CA877D8-99F8-40A0-89E9-59A61C9A70F4}" srcOrd="4" destOrd="0" presId="urn:microsoft.com/office/officeart/2005/8/layout/vProcess5"/>
    <dgm:cxn modelId="{592EE57C-017B-4D4E-8B5D-E67598B683CD}" type="presOf" srcId="{8877691F-1B60-4485-9174-DDEC7EE68B70}" destId="{9CA877D8-99F8-40A0-89E9-59A61C9A70F4}" srcOrd="0" destOrd="0" presId="urn:microsoft.com/office/officeart/2005/8/layout/vProcess5"/>
    <dgm:cxn modelId="{0ECE8AD7-D763-4F2A-87F5-9230998B2FCD}" type="presParOf" srcId="{1D84D8B6-AB32-4491-B5D2-EFE3D7668B88}" destId="{62643EF2-016C-41F1-8CBC-398422A85727}" srcOrd="5" destOrd="0" presId="urn:microsoft.com/office/officeart/2005/8/layout/vProcess5"/>
    <dgm:cxn modelId="{9A650CF8-3027-46A7-A955-5354660A3ECF}" type="presOf" srcId="{B3EFD4A5-9FA1-4ABE-B722-05162509509B}" destId="{62643EF2-016C-41F1-8CBC-398422A85727}" srcOrd="0" destOrd="0" presId="urn:microsoft.com/office/officeart/2005/8/layout/vProcess5"/>
    <dgm:cxn modelId="{713E350A-1A5F-42DA-B0FA-9835D9656CB0}" type="presParOf" srcId="{1D84D8B6-AB32-4491-B5D2-EFE3D7668B88}" destId="{7A2F6994-DA87-4497-BFC7-DD9D6EC5315F}" srcOrd="6" destOrd="0" presId="urn:microsoft.com/office/officeart/2005/8/layout/vProcess5"/>
    <dgm:cxn modelId="{B39E81A4-C969-4018-BBBA-D7EA15BB82D7}" type="presOf" srcId="{095A5E99-E976-4550-8F80-53CC813F2F5A}" destId="{7A2F6994-DA87-4497-BFC7-DD9D6EC5315F}" srcOrd="1" destOrd="0" presId="urn:microsoft.com/office/officeart/2005/8/layout/vProcess5"/>
    <dgm:cxn modelId="{9C290D33-67A7-4816-B739-6E5595D72E69}" type="presParOf" srcId="{1D84D8B6-AB32-4491-B5D2-EFE3D7668B88}" destId="{916C48CB-E452-4B79-A9B9-4C9A90B47960}" srcOrd="7" destOrd="0" presId="urn:microsoft.com/office/officeart/2005/8/layout/vProcess5"/>
    <dgm:cxn modelId="{2671EC83-40DC-470A-A154-D46FA58A879B}" type="presOf" srcId="{8EC937D8-BD76-4A12-A3E5-900D5C1E2E05}" destId="{916C48CB-E452-4B79-A9B9-4C9A90B47960}" srcOrd="1" destOrd="0" presId="urn:microsoft.com/office/officeart/2005/8/layout/vProcess5"/>
    <dgm:cxn modelId="{F8CAA9FE-162C-4A9A-83E0-4A0A987853CA}" type="presParOf" srcId="{1D84D8B6-AB32-4491-B5D2-EFE3D7668B88}" destId="{A31D264E-E285-4E5C-8EB7-762CD501BE72}" srcOrd="8" destOrd="0" presId="urn:microsoft.com/office/officeart/2005/8/layout/vProcess5"/>
    <dgm:cxn modelId="{623DE13D-DC20-41F6-B472-99C492FD9182}"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760" y="661670"/>
            <a:ext cx="8216265" cy="1282700"/>
          </a:xfrm>
        </p:spPr>
        <p:txBody>
          <a:bodyPr/>
          <a:lstStyle/>
          <a:p>
            <a:r>
              <a:rPr lang="en-US" b="1" dirty="0"/>
              <a:t>亚历克上 - M202161029</a:t>
            </a:r>
            <a:endParaRPr lang="en-US" b="1" dirty="0"/>
          </a:p>
        </p:txBody>
      </p:sp>
      <p:sp>
        <p:nvSpPr>
          <p:cNvPr id="5" name="Subtitle 4"/>
          <p:cNvSpPr>
            <a:spLocks noGrp="1"/>
          </p:cNvSpPr>
          <p:nvPr>
            <p:ph type="subTitle" idx="1"/>
          </p:nvPr>
        </p:nvSpPr>
        <p:spPr>
          <a:xfrm>
            <a:off x="1624965" y="2616200"/>
            <a:ext cx="9703435" cy="1953895"/>
          </a:xfrm>
        </p:spPr>
        <p:txBody>
          <a:bodyPr>
            <a:normAutofit lnSpcReduction="10000"/>
          </a:bodyPr>
          <a:lstStyle/>
          <a:p>
            <a:r>
              <a:rPr lang="en-US" b="1" dirty="0"/>
              <a:t>         Advanced communication coding </a:t>
            </a:r>
            <a:endParaRPr lang="en-US" b="1" dirty="0"/>
          </a:p>
          <a:p>
            <a:r>
              <a:rPr lang="en-US" b="1" dirty="0"/>
              <a:t>			-</a:t>
            </a:r>
            <a:endParaRPr lang="en-US" b="1" dirty="0"/>
          </a:p>
          <a:p>
            <a:r>
              <a:rPr lang="en-US" b="1" dirty="0"/>
              <a:t> information and communication department</a:t>
            </a:r>
            <a:endParaRPr lang="en-US" b="1" dirty="0"/>
          </a:p>
          <a:p>
            <a:r>
              <a:rPr lang="en-US" b="1" dirty="0"/>
              <a:t>			-</a:t>
            </a:r>
            <a:endParaRPr lang="en-US" b="1" dirty="0"/>
          </a:p>
          <a:p>
            <a:r>
              <a:rPr lang="en-US" b="1" dirty="0"/>
              <a:t>		        uSTB</a:t>
            </a:r>
            <a:endParaRPr lang="en-US" b="1" dirty="0"/>
          </a:p>
        </p:txBody>
      </p:sp>
      <p:sp>
        <p:nvSpPr>
          <p:cNvPr id="3" name="Subtitle 4"/>
          <p:cNvSpPr>
            <a:spLocks noGrp="1"/>
          </p:cNvSpPr>
          <p:nvPr/>
        </p:nvSpPr>
        <p:spPr>
          <a:xfrm>
            <a:off x="0" y="5638800"/>
            <a:ext cx="5728970"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杜利平(</a:t>
            </a:r>
            <a:r>
              <a:rPr lang="en-US" dirty="0">
                <a:solidFill>
                  <a:schemeClr val="tx1"/>
                </a:solidFill>
                <a:sym typeface="+mn-ea"/>
              </a:rPr>
              <a:t>Liping Du)</a:t>
            </a:r>
            <a:endParaRPr lang="en-US" dirty="0">
              <a:solidFill>
                <a:schemeClr val="tx1"/>
              </a:solidFill>
              <a:sym typeface="+mn-ea"/>
            </a:endParaRPr>
          </a:p>
        </p:txBody>
      </p:sp>
      <p:sp>
        <p:nvSpPr>
          <p:cNvPr id="4" name="Subtitle 4"/>
          <p:cNvSpPr>
            <a:spLocks noGrp="1"/>
          </p:cNvSpPr>
          <p:nvPr/>
        </p:nvSpPr>
        <p:spPr>
          <a:xfrm>
            <a:off x="10133965" y="152400"/>
            <a:ext cx="1932305" cy="397510"/>
          </a:xfrm>
          <a:prstGeom prst="rect">
            <a:avLst/>
          </a:prstGeom>
        </p:spPr>
        <p:txBody>
          <a:bodyPr vert="horz" lIns="121899" tIns="60949" rIns="121899" bIns="60949" rtlCol="0">
            <a:normAutofit fontScale="6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2021 - 2024</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Tm="0">
        <p:wedge/>
      </p:transition>
    </mc:Choice>
    <mc:Fallback>
      <p:transition spd="slow" advTm="0">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295" y="2286000"/>
            <a:ext cx="11322050" cy="1558290"/>
          </a:xfrm>
        </p:spPr>
        <p:txBody>
          <a:bodyPr>
            <a:noAutofit/>
          </a:bodyPr>
          <a:lstStyle/>
          <a:p>
            <a:r>
              <a:rPr lang="en-US" sz="6000" b="1" u="sng" dirty="0"/>
              <a:t>WHY DATA COMPRESSION USEFUL</a:t>
            </a:r>
            <a:r>
              <a:rPr lang="en-US" sz="7200" b="1" u="sng" dirty="0"/>
              <a:t> </a:t>
            </a:r>
            <a:endParaRPr lang="en-US" sz="7200" b="1" u="sng" dirty="0"/>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6695" y="76200"/>
            <a:ext cx="4509135" cy="1068070"/>
          </a:xfrm>
        </p:spPr>
        <p:txBody>
          <a:bodyPr/>
          <a:lstStyle/>
          <a:p>
            <a:r>
              <a:rPr lang="en-US" b="1" u="sng" dirty="0"/>
              <a:t>MAIN 4 REASONS</a:t>
            </a:r>
            <a:endParaRPr lang="en-US" b="1" u="sng" dirty="0"/>
          </a:p>
        </p:txBody>
      </p:sp>
      <p:sp>
        <p:nvSpPr>
          <p:cNvPr id="8" name="Text Placeholder 7"/>
          <p:cNvSpPr>
            <a:spLocks noGrp="1"/>
          </p:cNvSpPr>
          <p:nvPr>
            <p:ph type="body" idx="1"/>
          </p:nvPr>
        </p:nvSpPr>
        <p:spPr>
          <a:xfrm>
            <a:off x="1369695" y="1384300"/>
            <a:ext cx="2258060" cy="654050"/>
          </a:xfrm>
        </p:spPr>
        <p:txBody>
          <a:bodyPr/>
          <a:lstStyle/>
          <a:p>
            <a:r>
              <a:rPr lang="en-US" dirty="0"/>
              <a:t>STORAGE</a:t>
            </a:r>
            <a:endParaRPr lang="en-US" dirty="0"/>
          </a:p>
        </p:txBody>
      </p:sp>
      <p:sp>
        <p:nvSpPr>
          <p:cNvPr id="10" name="Content Placeholder 9"/>
          <p:cNvSpPr>
            <a:spLocks noGrp="1"/>
          </p:cNvSpPr>
          <p:nvPr>
            <p:ph sz="half" idx="2"/>
          </p:nvPr>
        </p:nvSpPr>
        <p:spPr>
          <a:xfrm>
            <a:off x="1064895" y="2133600"/>
            <a:ext cx="5313680" cy="981075"/>
          </a:xfrm>
        </p:spPr>
        <p:txBody>
          <a:bodyPr/>
          <a:lstStyle/>
          <a:p>
            <a:r>
              <a:rPr lang="en-US" dirty="0"/>
              <a:t>Reduces the amount of space needed to store data.</a:t>
            </a:r>
            <a:endParaRPr lang="en-US" dirty="0"/>
          </a:p>
        </p:txBody>
      </p:sp>
      <p:sp>
        <p:nvSpPr>
          <p:cNvPr id="9" name="Text Placeholder 8"/>
          <p:cNvSpPr>
            <a:spLocks noGrp="1"/>
          </p:cNvSpPr>
          <p:nvPr>
            <p:ph type="body" sz="quarter" idx="3"/>
          </p:nvPr>
        </p:nvSpPr>
        <p:spPr>
          <a:xfrm>
            <a:off x="6478905" y="1295400"/>
            <a:ext cx="4617720" cy="742950"/>
          </a:xfrm>
        </p:spPr>
        <p:txBody>
          <a:bodyPr/>
          <a:lstStyle/>
          <a:p>
            <a:r>
              <a:rPr lang="en-US" dirty="0"/>
              <a:t>Transmission speeds</a:t>
            </a:r>
            <a:endParaRPr lang="en-US" dirty="0"/>
          </a:p>
        </p:txBody>
      </p:sp>
      <p:sp>
        <p:nvSpPr>
          <p:cNvPr id="11" name="Content Placeholder 10"/>
          <p:cNvSpPr>
            <a:spLocks noGrp="1"/>
          </p:cNvSpPr>
          <p:nvPr>
            <p:ph sz="quarter" idx="4"/>
          </p:nvPr>
        </p:nvSpPr>
        <p:spPr>
          <a:xfrm>
            <a:off x="6478905" y="2145665"/>
            <a:ext cx="5078730" cy="1304925"/>
          </a:xfrm>
        </p:spPr>
        <p:txBody>
          <a:bodyPr/>
          <a:lstStyle/>
          <a:p>
            <a:r>
              <a:rPr lang="en-US" dirty="0"/>
              <a:t>amount of sending files over the internet depends on the size of the transmitted file</a:t>
            </a:r>
            <a:endParaRPr lang="en-US" dirty="0"/>
          </a:p>
        </p:txBody>
      </p:sp>
      <p:sp>
        <p:nvSpPr>
          <p:cNvPr id="2" name="Text Placeholder 7"/>
          <p:cNvSpPr>
            <a:spLocks noGrp="1"/>
          </p:cNvSpPr>
          <p:nvPr/>
        </p:nvSpPr>
        <p:spPr>
          <a:xfrm>
            <a:off x="1064578" y="3392805"/>
            <a:ext cx="5082740" cy="91440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ARCHIVING AND BACKUP</a:t>
            </a:r>
            <a:endParaRPr lang="en-US" dirty="0"/>
          </a:p>
        </p:txBody>
      </p:sp>
      <p:sp>
        <p:nvSpPr>
          <p:cNvPr id="3" name="Content Placeholder 9"/>
          <p:cNvSpPr>
            <a:spLocks noGrp="1"/>
          </p:cNvSpPr>
          <p:nvPr/>
        </p:nvSpPr>
        <p:spPr>
          <a:xfrm>
            <a:off x="1040130" y="4585335"/>
            <a:ext cx="5384800" cy="171386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Large group of sequential files can be combinesd into archieve files.</a:t>
            </a:r>
            <a:endParaRPr lang="en-US" dirty="0"/>
          </a:p>
        </p:txBody>
      </p:sp>
      <p:sp>
        <p:nvSpPr>
          <p:cNvPr id="4" name="Content Placeholder 9"/>
          <p:cNvSpPr>
            <a:spLocks noGrp="1"/>
          </p:cNvSpPr>
          <p:nvPr/>
        </p:nvSpPr>
        <p:spPr>
          <a:xfrm>
            <a:off x="6495415" y="4608830"/>
            <a:ext cx="4584700" cy="93535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Files are compressed before transmitted.</a:t>
            </a:r>
            <a:endParaRPr lang="en-US" dirty="0"/>
          </a:p>
        </p:txBody>
      </p:sp>
      <p:sp>
        <p:nvSpPr>
          <p:cNvPr id="5" name="Text Placeholder 7"/>
          <p:cNvSpPr>
            <a:spLocks noGrp="1"/>
          </p:cNvSpPr>
          <p:nvPr/>
        </p:nvSpPr>
        <p:spPr>
          <a:xfrm>
            <a:off x="6478905" y="3733800"/>
            <a:ext cx="3872230" cy="68326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Digital television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split orient="vert" dir="in"/>
      </p:transition>
    </mc:Choice>
    <mc:Fallback>
      <p:transition spd="med">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76300" y="3429000"/>
            <a:ext cx="4608830" cy="1930400"/>
          </a:xfrm>
        </p:spPr>
        <p:txBody>
          <a:bodyPr>
            <a:noAutofit/>
          </a:bodyPr>
          <a:lstStyle/>
          <a:p>
            <a:r>
              <a:rPr lang="en-US" sz="3200" dirty="0"/>
              <a:t>Optimal Singular Value Decomposition Based Big Data Compression Approach in Smart Grids.</a:t>
            </a:r>
            <a:endParaRPr lang="en-US" sz="3200" dirty="0"/>
          </a:p>
        </p:txBody>
      </p:sp>
      <p:sp>
        <p:nvSpPr>
          <p:cNvPr id="3" name="Content Placeholder 2"/>
          <p:cNvSpPr>
            <a:spLocks noGrp="1"/>
          </p:cNvSpPr>
          <p:nvPr>
            <p:ph idx="1"/>
          </p:nvPr>
        </p:nvSpPr>
        <p:spPr/>
        <p:txBody>
          <a:bodyPr/>
          <a:lstStyle/>
          <a:p>
            <a:r>
              <a:rPr lang="en-US" dirty="0"/>
              <a:t>SVD is applied to a matrix that achieves the optimal number of singular values to the sending process and the other ones will be neglected. This goal is achieved by retrieving the quality and compression ratio. </a:t>
            </a:r>
            <a:endParaRPr lang="en-US" dirty="0"/>
          </a:p>
          <a:p>
            <a:r>
              <a:rPr lang="en-US" dirty="0"/>
              <a:t>Very intelligent optimization methods are used to determine the number of optimal values on the elimination stage.</a:t>
            </a:r>
            <a:endParaRPr lang="en-US" dirty="0"/>
          </a:p>
          <a:p>
            <a:r>
              <a:rPr lang="en-US" dirty="0"/>
              <a:t>So the optimized rank reduction can pave the way toward a robust and reliable performance. </a:t>
            </a:r>
            <a:endParaRPr lang="en-US" dirty="0"/>
          </a:p>
        </p:txBody>
      </p:sp>
      <p:sp>
        <p:nvSpPr>
          <p:cNvPr id="5" name="Title 3"/>
          <p:cNvSpPr>
            <a:spLocks noGrp="1"/>
          </p:cNvSpPr>
          <p:nvPr/>
        </p:nvSpPr>
        <p:spPr>
          <a:xfrm>
            <a:off x="824230" y="838200"/>
            <a:ext cx="4660900" cy="2127885"/>
          </a:xfrm>
          <a:prstGeom prst="rect">
            <a:avLst/>
          </a:prstGeom>
        </p:spPr>
        <p:txBody>
          <a:bodyPr vert="horz" lIns="121899" tIns="60949" rIns="121899" bIns="60949" rtlCol="0" anchor="b">
            <a:noAutofit/>
          </a:bodyPr>
          <a:lstStyle>
            <a:lvl1pPr algn="l" defTabSz="1219200"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b="1" u="sng" dirty="0"/>
              <a:t>MAIN THEME</a:t>
            </a:r>
            <a:endParaRPr lang="en-US" b="1" u="sng" dirty="0"/>
          </a:p>
          <a:p>
            <a:r>
              <a:rPr lang="en-US" b="1" dirty="0"/>
              <a:t>     </a:t>
            </a:r>
            <a:r>
              <a:rPr lang="en-US" b="1" u="sng" dirty="0"/>
              <a:t>OF THE</a:t>
            </a:r>
            <a:endParaRPr lang="en-US" b="1" dirty="0"/>
          </a:p>
          <a:p>
            <a:r>
              <a:rPr lang="en-US" b="1" dirty="0"/>
              <a:t>   </a:t>
            </a:r>
            <a:r>
              <a:rPr lang="en-US" b="1" u="sng" dirty="0"/>
              <a:t>RESEARCH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DATA IN SMART GRIDS</a:t>
            </a:r>
            <a:endParaRPr lang="en-US" b="1" u="sng" dirty="0"/>
          </a:p>
        </p:txBody>
      </p:sp>
      <p:sp>
        <p:nvSpPr>
          <p:cNvPr id="3" name="Content Placeholder 2"/>
          <p:cNvSpPr>
            <a:spLocks noGrp="1"/>
          </p:cNvSpPr>
          <p:nvPr>
            <p:ph sz="half" idx="1"/>
          </p:nvPr>
        </p:nvSpPr>
        <p:spPr>
          <a:xfrm>
            <a:off x="8303895" y="990600"/>
            <a:ext cx="3833495" cy="4243705"/>
          </a:xfrm>
        </p:spPr>
        <p:txBody>
          <a:bodyPr/>
          <a:lstStyle/>
          <a:p>
            <a:r>
              <a:rPr lang="en-US" dirty="0"/>
              <a:t>Phasor Measurement Unit(PMU)</a:t>
            </a:r>
            <a:endParaRPr lang="en-US" dirty="0"/>
          </a:p>
          <a:p>
            <a:pPr lvl="1"/>
            <a:r>
              <a:rPr lang="en-US" dirty="0"/>
              <a:t>telephone networks</a:t>
            </a:r>
            <a:endParaRPr lang="en-US" dirty="0"/>
          </a:p>
          <a:p>
            <a:pPr lvl="1"/>
            <a:r>
              <a:rPr lang="en-US" dirty="0"/>
              <a:t>fiber optic cables</a:t>
            </a:r>
            <a:endParaRPr lang="en-US" dirty="0"/>
          </a:p>
          <a:p>
            <a:pPr lvl="1"/>
            <a:r>
              <a:rPr lang="en-US" dirty="0"/>
              <a:t>low altitude satellites</a:t>
            </a:r>
            <a:endParaRPr lang="en-US" dirty="0"/>
          </a:p>
          <a:p>
            <a:pPr lvl="1"/>
            <a:r>
              <a:rPr lang="en-US" dirty="0"/>
              <a:t>power line carriers</a:t>
            </a:r>
            <a:endParaRPr lang="en-US" dirty="0"/>
          </a:p>
          <a:p>
            <a:pPr lvl="1"/>
            <a:r>
              <a:rPr lang="en-US" dirty="0"/>
              <a:t>microwave  links</a:t>
            </a:r>
            <a:endParaRPr lang="en-US" dirty="0"/>
          </a:p>
          <a:p>
            <a:pPr marL="0" indent="0">
              <a:buNone/>
            </a:pPr>
            <a:endParaRPr lang="en-US" dirty="0"/>
          </a:p>
        </p:txBody>
      </p:sp>
      <p:pic>
        <p:nvPicPr>
          <p:cNvPr id="7" name="Content Placeholder 6"/>
          <p:cNvPicPr>
            <a:picLocks noChangeAspect="1"/>
          </p:cNvPicPr>
          <p:nvPr>
            <p:ph sz="half" idx="2"/>
          </p:nvPr>
        </p:nvPicPr>
        <p:blipFill>
          <a:blip r:embed="rId1"/>
          <a:stretch>
            <a:fillRect/>
          </a:stretch>
        </p:blipFill>
        <p:spPr>
          <a:xfrm>
            <a:off x="0" y="2553335"/>
            <a:ext cx="8737600" cy="4321810"/>
          </a:xfrm>
          <a:prstGeom prst="rect">
            <a:avLst/>
          </a:prstGeom>
        </p:spPr>
      </p:pic>
      <p:sp>
        <p:nvSpPr>
          <p:cNvPr id="8" name="Content Placeholder 2"/>
          <p:cNvSpPr>
            <a:spLocks noGrp="1"/>
          </p:cNvSpPr>
          <p:nvPr/>
        </p:nvSpPr>
        <p:spPr>
          <a:xfrm>
            <a:off x="1217295" y="1066800"/>
            <a:ext cx="6369050" cy="1487170"/>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Wide Area Monitoring System(WAMS)</a:t>
            </a:r>
            <a:endParaRPr lang="en-US" dirty="0"/>
          </a:p>
          <a:p>
            <a:r>
              <a:rPr lang="en-US" dirty="0"/>
              <a:t>Third bullet point here</a:t>
            </a:r>
            <a:endParaRPr lang="en-US" dirty="0"/>
          </a:p>
        </p:txBody>
      </p:sp>
      <p:sp>
        <p:nvSpPr>
          <p:cNvPr id="4" name="Flowchart: Multidocument 3"/>
          <p:cNvSpPr/>
          <p:nvPr/>
        </p:nvSpPr>
        <p:spPr>
          <a:xfrm>
            <a:off x="9370695" y="4648200"/>
            <a:ext cx="2183130" cy="180784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checker/>
      </p:transition>
    </mc:Choice>
    <mc:Fallback>
      <p:transition spd="med">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OTHER METHODS </a:t>
            </a:r>
            <a:endParaRPr lang="en-US" b="1" u="sng" dirty="0"/>
          </a:p>
        </p:txBody>
      </p:sp>
      <p:sp>
        <p:nvSpPr>
          <p:cNvPr id="8" name="Content Placeholder 2"/>
          <p:cNvSpPr>
            <a:spLocks noGrp="1"/>
          </p:cNvSpPr>
          <p:nvPr/>
        </p:nvSpPr>
        <p:spPr>
          <a:xfrm>
            <a:off x="2214245" y="1457960"/>
            <a:ext cx="8529955" cy="464185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Wavelet Decomposition(WD)</a:t>
            </a:r>
            <a:endParaRPr lang="en-US" dirty="0"/>
          </a:p>
          <a:p>
            <a:r>
              <a:rPr lang="en-US" dirty="0"/>
              <a:t>Discrete cosine transform(DCT)</a:t>
            </a:r>
            <a:endParaRPr lang="en-US" dirty="0"/>
          </a:p>
          <a:p>
            <a:r>
              <a:rPr lang="en-US" dirty="0"/>
              <a:t>Fuzzy-based methods</a:t>
            </a:r>
            <a:endParaRPr lang="en-US" dirty="0"/>
          </a:p>
          <a:p>
            <a:r>
              <a:rPr lang="en-US" dirty="0"/>
              <a:t>Compressed sensing theory</a:t>
            </a:r>
            <a:endParaRPr lang="en-US" dirty="0"/>
          </a:p>
          <a:p>
            <a:r>
              <a:rPr lang="en-US" dirty="0"/>
              <a:t>neural Network based methods(NN)</a:t>
            </a:r>
            <a:endParaRPr lang="en-US" dirty="0"/>
          </a:p>
          <a:p>
            <a:r>
              <a:rPr lang="en-US" dirty="0"/>
              <a:t>Deep stacked autoencoders</a:t>
            </a:r>
            <a:endParaRPr lang="en-US" dirty="0"/>
          </a:p>
          <a:p>
            <a:r>
              <a:rPr lang="en-US" dirty="0"/>
              <a:t>Singular value decomposition(SVD)-based approaches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620" y="274320"/>
            <a:ext cx="4933315" cy="662305"/>
          </a:xfrm>
        </p:spPr>
        <p:txBody>
          <a:bodyPr>
            <a:normAutofit fontScale="90000"/>
          </a:bodyPr>
          <a:lstStyle/>
          <a:p>
            <a:r>
              <a:rPr lang="en-US" b="1" u="sng" dirty="0"/>
              <a:t>SVD FORM Of A MATRIX</a:t>
            </a:r>
            <a:r>
              <a:rPr lang="en-US" b="1" dirty="0"/>
              <a:t> </a:t>
            </a:r>
            <a:endParaRPr lang="en-US" b="1" dirty="0"/>
          </a:p>
        </p:txBody>
      </p:sp>
      <p:pic>
        <p:nvPicPr>
          <p:cNvPr id="3" name="Content Placeholder 2"/>
          <p:cNvPicPr>
            <a:picLocks noChangeAspect="1"/>
          </p:cNvPicPr>
          <p:nvPr>
            <p:ph sz="half" idx="1"/>
          </p:nvPr>
        </p:nvPicPr>
        <p:blipFill>
          <a:blip r:embed="rId1"/>
          <a:stretch>
            <a:fillRect/>
          </a:stretch>
        </p:blipFill>
        <p:spPr>
          <a:xfrm>
            <a:off x="1979295" y="1219200"/>
            <a:ext cx="8180705" cy="2571115"/>
          </a:xfrm>
          <a:prstGeom prst="rect">
            <a:avLst/>
          </a:prstGeom>
        </p:spPr>
      </p:pic>
      <p:pic>
        <p:nvPicPr>
          <p:cNvPr id="4" name="Content Placeholder 3"/>
          <p:cNvPicPr>
            <a:picLocks noChangeAspect="1"/>
          </p:cNvPicPr>
          <p:nvPr>
            <p:ph sz="half" idx="2"/>
          </p:nvPr>
        </p:nvPicPr>
        <p:blipFill>
          <a:blip r:embed="rId2"/>
          <a:stretch>
            <a:fillRect/>
          </a:stretch>
        </p:blipFill>
        <p:spPr>
          <a:xfrm>
            <a:off x="4036695" y="4419600"/>
            <a:ext cx="4170680" cy="2024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ver dir="d"/>
      </p:transition>
    </mc:Choice>
    <mc:Fallback>
      <p:transition spd="med">
        <p:cover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p:nvPr>
            <p:ph idx="1"/>
          </p:nvPr>
        </p:nvSpPr>
        <p:spPr>
          <a:xfrm>
            <a:off x="912495" y="2425700"/>
            <a:ext cx="4197350" cy="3609340"/>
          </a:xfrm>
        </p:spPr>
        <p:txBody>
          <a:bodyPr>
            <a:normAutofit fontScale="65000"/>
          </a:bodyPr>
          <a:p>
            <a:pPr marL="0" indent="0">
              <a:buNone/>
            </a:pPr>
            <a:endParaRPr lang="en-US"/>
          </a:p>
          <a:p>
            <a:pPr marL="0" indent="0">
              <a:buNone/>
            </a:pPr>
            <a:r>
              <a:rPr lang="en-US"/>
              <a:t>A - Original data. </a:t>
            </a:r>
            <a:endParaRPr lang="en-US"/>
          </a:p>
          <a:p>
            <a:pPr marL="0" indent="0">
              <a:buNone/>
            </a:pPr>
            <a:r>
              <a:rPr lang="en-US"/>
              <a:t>¯A - Reconstructed data.</a:t>
            </a:r>
            <a:endParaRPr lang="en-US"/>
          </a:p>
          <a:p>
            <a:pPr marL="0" indent="0">
              <a:buNone/>
            </a:pPr>
            <a:r>
              <a:rPr lang="en-US"/>
              <a:t>Cr  - Compression ratio.</a:t>
            </a:r>
            <a:endParaRPr lang="en-US"/>
          </a:p>
          <a:p>
            <a:pPr marL="0" indent="0">
              <a:buNone/>
            </a:pPr>
            <a:r>
              <a:rPr lang="en-US"/>
              <a:t>Dr - Elements of remained data.</a:t>
            </a:r>
            <a:endParaRPr lang="en-US"/>
          </a:p>
          <a:p>
            <a:pPr marL="0" indent="0">
              <a:buNone/>
            </a:pPr>
            <a:r>
              <a:rPr lang="en-US"/>
              <a:t>Dd - Elements of deleted data.</a:t>
            </a:r>
            <a:endParaRPr lang="en-US"/>
          </a:p>
          <a:p>
            <a:pPr marL="0" indent="0">
              <a:buNone/>
            </a:pPr>
            <a:r>
              <a:rPr lang="en-US"/>
              <a:t>Do - Elements of original data.</a:t>
            </a:r>
            <a:endParaRPr lang="en-US"/>
          </a:p>
          <a:p>
            <a:pPr marL="0" indent="0">
              <a:buNone/>
            </a:pPr>
            <a:r>
              <a:rPr lang="en-US">
                <a:sym typeface="+mn-ea"/>
              </a:rPr>
              <a:t>GAm - Genetic algorithm with mutation.</a:t>
            </a:r>
            <a:endParaRPr lang="en-US"/>
          </a:p>
          <a:p>
            <a:pPr marL="0" indent="0">
              <a:buNone/>
            </a:pPr>
            <a:endParaRPr lang="en-US"/>
          </a:p>
          <a:p>
            <a:pPr marL="0" indent="0">
              <a:buNone/>
            </a:pPr>
            <a:endParaRPr lang="en-US"/>
          </a:p>
        </p:txBody>
      </p:sp>
      <p:sp>
        <p:nvSpPr>
          <p:cNvPr id="6" name="Content Placeholder 4"/>
          <p:cNvSpPr/>
          <p:nvPr/>
        </p:nvSpPr>
        <p:spPr>
          <a:xfrm>
            <a:off x="4951095" y="2832100"/>
            <a:ext cx="6998970" cy="3202940"/>
          </a:xfrm>
          <a:prstGeom prst="rect">
            <a:avLst/>
          </a:prstGeom>
        </p:spPr>
        <p:txBody>
          <a:bodyPr vert="horz" lIns="121899" tIns="60949" rIns="121899" bIns="60949" rtlCol="0">
            <a:normAutofit fontScale="6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a:sym typeface="+mn-ea"/>
              </a:rPr>
              <a:t>m - Rows of the original matrix.</a:t>
            </a:r>
            <a:endParaRPr lang="en-US"/>
          </a:p>
          <a:p>
            <a:pPr marL="0" indent="0">
              <a:buNone/>
            </a:pPr>
            <a:r>
              <a:rPr lang="en-US">
                <a:sym typeface="+mn-ea"/>
              </a:rPr>
              <a:t>n - Columns of the original matrix.</a:t>
            </a:r>
            <a:endParaRPr lang="en-US"/>
          </a:p>
          <a:p>
            <a:pPr marL="0" indent="0">
              <a:buNone/>
            </a:pPr>
            <a:r>
              <a:rPr lang="en-US">
                <a:sym typeface="+mn-ea"/>
              </a:rPr>
              <a:t>Nt - Threshold of Euclidean norm for comparison of orig_x0002_inal and             	retrieved data.</a:t>
            </a:r>
            <a:endParaRPr lang="en-US"/>
          </a:p>
          <a:p>
            <a:pPr marL="0" indent="0">
              <a:buNone/>
            </a:pPr>
            <a:r>
              <a:rPr lang="en-US">
                <a:sym typeface="+mn-ea"/>
              </a:rPr>
              <a:t>N</a:t>
            </a:r>
            <a:r>
              <a:rPr lang="en-US" baseline="-25000">
                <a:sym typeface="+mn-ea"/>
              </a:rPr>
              <a:t>2</a:t>
            </a:r>
            <a:r>
              <a:rPr lang="en-US">
                <a:sym typeface="+mn-ea"/>
              </a:rPr>
              <a:t>(Z) - Euclidean norm of matrix Z. p Number of deleted singular values.</a:t>
            </a:r>
            <a:endParaRPr lang="en-US"/>
          </a:p>
          <a:p>
            <a:pPr marL="0" indent="0">
              <a:buNone/>
            </a:pPr>
            <a:r>
              <a:rPr lang="en-US">
                <a:sym typeface="+mn-ea"/>
              </a:rPr>
              <a:t>Sd - Number of deleted singular values.</a:t>
            </a:r>
            <a:endParaRPr lang="en-US"/>
          </a:p>
          <a:p>
            <a:pPr marL="0" indent="0">
              <a:buNone/>
            </a:pPr>
            <a:r>
              <a:rPr lang="en-US">
                <a:sym typeface="+mn-ea"/>
              </a:rPr>
              <a:t>α - Weight coefficient for Nt</a:t>
            </a:r>
            <a:endParaRPr lang="en-US"/>
          </a:p>
          <a:p>
            <a:pPr marL="0" indent="0">
              <a:buNone/>
            </a:pPr>
            <a:endParaRPr lang="en-US"/>
          </a:p>
          <a:p>
            <a:pPr marL="0" indent="0">
              <a:buNone/>
            </a:pPr>
            <a:endParaRPr lang="en-US"/>
          </a:p>
        </p:txBody>
      </p:sp>
      <p:sp>
        <p:nvSpPr>
          <p:cNvPr id="7" name="Title 1"/>
          <p:cNvSpPr>
            <a:spLocks noGrp="1"/>
          </p:cNvSpPr>
          <p:nvPr/>
        </p:nvSpPr>
        <p:spPr>
          <a:xfrm>
            <a:off x="3122295" y="1779905"/>
            <a:ext cx="2710180" cy="88074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i="1"/>
              <a:t>APPELLATIVE</a:t>
            </a:r>
            <a:br>
              <a:rPr lang="en-US"/>
            </a:br>
            <a:endParaRPr lang="en-US" b="1" u="sng" dirty="0"/>
          </a:p>
        </p:txBody>
      </p:sp>
      <p:sp>
        <p:nvSpPr>
          <p:cNvPr id="3" name="Title 1"/>
          <p:cNvSpPr>
            <a:spLocks noGrp="1"/>
          </p:cNvSpPr>
          <p:nvPr/>
        </p:nvSpPr>
        <p:spPr>
          <a:xfrm>
            <a:off x="3884295" y="228600"/>
            <a:ext cx="5506085" cy="90614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b="1" u="sng" dirty="0"/>
              <a:t>FORMULARS - CALCULATIONS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14:prism/>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pic>
        <p:nvPicPr>
          <p:cNvPr id="7" name="Content Placeholder 6"/>
          <p:cNvPicPr>
            <a:picLocks noChangeAspect="1"/>
          </p:cNvPicPr>
          <p:nvPr>
            <p:ph sz="half" idx="1"/>
          </p:nvPr>
        </p:nvPicPr>
        <p:blipFill>
          <a:blip r:embed="rId1"/>
          <a:stretch>
            <a:fillRect/>
          </a:stretch>
        </p:blipFill>
        <p:spPr>
          <a:xfrm>
            <a:off x="2588895" y="4191000"/>
            <a:ext cx="7415530" cy="2225040"/>
          </a:xfrm>
          <a:prstGeom prst="rect">
            <a:avLst/>
          </a:prstGeom>
        </p:spPr>
      </p:pic>
      <p:sp>
        <p:nvSpPr>
          <p:cNvPr id="8" name="Content Placeholder 2"/>
          <p:cNvSpPr>
            <a:spLocks noGrp="1"/>
          </p:cNvSpPr>
          <p:nvPr/>
        </p:nvSpPr>
        <p:spPr>
          <a:xfrm>
            <a:off x="988695" y="3077845"/>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Compression ratio is calculated by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sp>
        <p:nvSpPr>
          <p:cNvPr id="6" name="Content Placeholder 4"/>
          <p:cNvSpPr/>
          <p:nvPr/>
        </p:nvSpPr>
        <p:spPr>
          <a:xfrm>
            <a:off x="1064895" y="2971800"/>
            <a:ext cx="5687060" cy="7372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endParaRPr lang="en-US"/>
          </a:p>
        </p:txBody>
      </p:sp>
      <p:pic>
        <p:nvPicPr>
          <p:cNvPr id="5" name="Content Placeholder 4"/>
          <p:cNvPicPr>
            <a:picLocks noChangeAspect="1"/>
          </p:cNvPicPr>
          <p:nvPr>
            <p:ph sz="half" idx="1"/>
          </p:nvPr>
        </p:nvPicPr>
        <p:blipFill>
          <a:blip r:embed="rId1"/>
          <a:stretch>
            <a:fillRect/>
          </a:stretch>
        </p:blipFill>
        <p:spPr>
          <a:xfrm>
            <a:off x="3427095" y="3886200"/>
            <a:ext cx="4438015" cy="202120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064895" y="2997200"/>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Redundancy is calculated by :</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calculations.</a:t>
            </a:r>
            <a:endParaRPr lang="en-US" dirty="0"/>
          </a:p>
        </p:txBody>
      </p:sp>
      <p:pic>
        <p:nvPicPr>
          <p:cNvPr id="5" name="Content Placeholder 4"/>
          <p:cNvPicPr>
            <a:picLocks noChangeAspect="1"/>
          </p:cNvPicPr>
          <p:nvPr>
            <p:ph sz="half" idx="1"/>
          </p:nvPr>
        </p:nvPicPr>
        <p:blipFill>
          <a:blip r:embed="rId1"/>
          <a:srcRect t="10489"/>
          <a:stretch>
            <a:fillRect/>
          </a:stretch>
        </p:blipFill>
        <p:spPr>
          <a:xfrm>
            <a:off x="3274695" y="3962400"/>
            <a:ext cx="5616575" cy="209486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141095" y="2971800"/>
            <a:ext cx="6387465" cy="741045"/>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Checking the accuracy and proximity between original and retrieved data by Euclidean norm criteria equation :</a:t>
            </a:r>
            <a:endParaRPr lang="en-US"/>
          </a:p>
          <a:p>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u="sng" dirty="0">
                <a:sym typeface="+mn-ea"/>
              </a:rPr>
              <a:t>OPTIMAL SINGULAR VALUE DECOMPOSITION BASED BIG DATA COMPRESSION APPROACH</a:t>
            </a:r>
            <a:endParaRPr lang="en-US" b="1" u="sng" dirty="0"/>
          </a:p>
        </p:txBody>
      </p:sp>
      <p:sp>
        <p:nvSpPr>
          <p:cNvPr id="14" name="Content Placeholder 13"/>
          <p:cNvSpPr>
            <a:spLocks noGrp="1"/>
          </p:cNvSpPr>
          <p:nvPr>
            <p:ph idx="1"/>
          </p:nvPr>
        </p:nvSpPr>
        <p:spPr/>
        <p:txBody>
          <a:bodyPr>
            <a:normAutofit fontScale="90000" lnSpcReduction="20000"/>
          </a:bodyPr>
          <a:lstStyle/>
          <a:p>
            <a:pPr marL="0" lvl="1"/>
            <a:r>
              <a:rPr lang="en-US"/>
              <a:t>Definition of terms?</a:t>
            </a:r>
            <a:endParaRPr lang="en-US"/>
          </a:p>
          <a:p>
            <a:pPr marL="0" lvl="1"/>
            <a:r>
              <a:rPr lang="en-US">
                <a:sym typeface="+mn-ea"/>
              </a:rPr>
              <a:t>Why is Data Compression Useful?</a:t>
            </a:r>
            <a:endParaRPr lang="en-US"/>
          </a:p>
          <a:p>
            <a:r>
              <a:rPr lang="en-US" dirty="0">
                <a:sym typeface="+mn-ea"/>
              </a:rPr>
              <a:t>Main theme of the research?</a:t>
            </a:r>
            <a:endParaRPr lang="en-US"/>
          </a:p>
          <a:p>
            <a:pPr lvl="1"/>
            <a:r>
              <a:rPr lang="en-US" dirty="0"/>
              <a:t>Other Methods?</a:t>
            </a:r>
            <a:endParaRPr lang="en-US" dirty="0"/>
          </a:p>
          <a:p>
            <a:pPr lvl="1"/>
            <a:r>
              <a:rPr lang="en-US" dirty="0"/>
              <a:t>Formulars &amp; Calculations?</a:t>
            </a:r>
            <a:endParaRPr lang="en-US" dirty="0"/>
          </a:p>
          <a:p>
            <a:pPr lvl="1"/>
            <a:r>
              <a:rPr lang="en-US" dirty="0"/>
              <a:t>Magic Behind?</a:t>
            </a:r>
            <a:endParaRPr lang="en-US" dirty="0"/>
          </a:p>
          <a:p>
            <a:pPr lvl="0"/>
            <a:r>
              <a:rPr lang="en-US" dirty="0"/>
              <a:t>Findings?</a:t>
            </a:r>
            <a:endParaRPr lang="en-US" dirty="0"/>
          </a:p>
          <a:p>
            <a:pPr lvl="1"/>
            <a:r>
              <a:rPr lang="en-US" dirty="0">
                <a:sym typeface="+mn-ea"/>
              </a:rPr>
              <a:t>Numerical Results ?</a:t>
            </a:r>
            <a:endParaRPr lang="en-US" dirty="0">
              <a:sym typeface="+mn-ea"/>
            </a:endParaRPr>
          </a:p>
          <a:p>
            <a:pPr lvl="1"/>
            <a:r>
              <a:rPr lang="en-US" dirty="0">
                <a:sym typeface="+mn-ea"/>
              </a:rPr>
              <a:t>Chart Results</a:t>
            </a:r>
            <a:endParaRPr lang="en-US" dirty="0">
              <a:sym typeface="+mn-ea"/>
            </a:endParaRPr>
          </a:p>
          <a:p>
            <a:pPr lvl="1"/>
            <a:r>
              <a:rPr lang="en-US" dirty="0">
                <a:sym typeface="+mn-ea"/>
              </a:rPr>
              <a:t>Comparisons</a:t>
            </a:r>
            <a:endParaRPr lang="en-US" dirty="0">
              <a:highlight>
                <a:srgbClr val="FFFF00"/>
              </a:highlight>
            </a:endParaRPr>
          </a:p>
          <a:p>
            <a:r>
              <a:rPr lang="en-US" dirty="0"/>
              <a:t>Conclusion?</a:t>
            </a:r>
            <a:endParaRPr lang="en-US" dirty="0"/>
          </a:p>
        </p:txBody>
      </p:sp>
      <p:sp>
        <p:nvSpPr>
          <p:cNvPr id="2" name="Right Arrow Callout 1"/>
          <p:cNvSpPr/>
          <p:nvPr/>
        </p:nvSpPr>
        <p:spPr>
          <a:xfrm>
            <a:off x="6627495" y="1701800"/>
            <a:ext cx="5561965" cy="424688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
        <p:nvSpPr>
          <p:cNvPr id="3" name="Notched Right Arrow 2"/>
          <p:cNvSpPr/>
          <p:nvPr/>
        </p:nvSpPr>
        <p:spPr>
          <a:xfrm>
            <a:off x="6627495" y="3200400"/>
            <a:ext cx="4144010" cy="12846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2000">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95" y="152400"/>
            <a:ext cx="4615180" cy="1244600"/>
          </a:xfrm>
        </p:spPr>
        <p:txBody>
          <a:bodyPr>
            <a:normAutofit/>
          </a:bodyPr>
          <a:lstStyle/>
          <a:p>
            <a:r>
              <a:rPr lang="en-US" b="1" u="sng" dirty="0"/>
              <a:t>THE MAGIC BEHIND</a:t>
            </a:r>
            <a:r>
              <a:rPr lang="en-US" b="1" dirty="0"/>
              <a:t> </a:t>
            </a:r>
            <a:endParaRPr lang="en-US" b="1" dirty="0"/>
          </a:p>
        </p:txBody>
      </p:sp>
      <p:pic>
        <p:nvPicPr>
          <p:cNvPr id="7" name="Content Placeholder 6"/>
          <p:cNvPicPr>
            <a:picLocks noChangeAspect="1"/>
          </p:cNvPicPr>
          <p:nvPr>
            <p:ph sz="half" idx="1"/>
          </p:nvPr>
        </p:nvPicPr>
        <p:blipFill>
          <a:blip r:embed="rId1"/>
          <a:stretch>
            <a:fillRect/>
          </a:stretch>
        </p:blipFill>
        <p:spPr>
          <a:xfrm>
            <a:off x="5837555" y="0"/>
            <a:ext cx="6333490" cy="6858635"/>
          </a:xfrm>
          <a:prstGeom prst="rect">
            <a:avLst/>
          </a:prstGeom>
        </p:spPr>
      </p:pic>
      <p:sp>
        <p:nvSpPr>
          <p:cNvPr id="8" name="Content Placeholder 2"/>
          <p:cNvSpPr>
            <a:spLocks noGrp="1"/>
          </p:cNvSpPr>
          <p:nvPr/>
        </p:nvSpPr>
        <p:spPr>
          <a:xfrm>
            <a:off x="836295" y="1905000"/>
            <a:ext cx="4844415" cy="2282825"/>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Data communication channel</a:t>
            </a:r>
            <a:endParaRPr lang="en-US" dirty="0"/>
          </a:p>
          <a:p>
            <a:r>
              <a:rPr lang="en-US" dirty="0">
                <a:sym typeface="+mn-ea"/>
              </a:rPr>
              <a:t>transmission process</a:t>
            </a:r>
            <a:endParaRPr lang="en-US" dirty="0"/>
          </a:p>
        </p:txBody>
      </p:sp>
      <p:sp>
        <p:nvSpPr>
          <p:cNvPr id="3" name="Flowchart: Sequential Access Storage 2"/>
          <p:cNvSpPr/>
          <p:nvPr/>
        </p:nvSpPr>
        <p:spPr>
          <a:xfrm>
            <a:off x="1445895" y="3962400"/>
            <a:ext cx="3124200" cy="1981200"/>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4381500" cy="1347470"/>
          </a:xfrm>
        </p:spPr>
        <p:txBody>
          <a:bodyPr>
            <a:noAutofit/>
          </a:bodyPr>
          <a:lstStyle/>
          <a:p>
            <a:r>
              <a:rPr lang="en-US" sz="7200" b="1" u="sng" dirty="0"/>
              <a:t>FINDINGS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495" y="685800"/>
            <a:ext cx="4575810" cy="742315"/>
          </a:xfrm>
        </p:spPr>
        <p:txBody>
          <a:bodyPr>
            <a:normAutofit/>
          </a:bodyPr>
          <a:lstStyle/>
          <a:p>
            <a:r>
              <a:rPr lang="en-US" b="1" u="sng" dirty="0"/>
              <a:t>NUMERICAL RESULTS </a:t>
            </a:r>
            <a:endParaRPr lang="en-US" b="1" u="sng" dirty="0"/>
          </a:p>
        </p:txBody>
      </p:sp>
      <p:sp>
        <p:nvSpPr>
          <p:cNvPr id="3" name="Title 1"/>
          <p:cNvSpPr>
            <a:spLocks noGrp="1"/>
          </p:cNvSpPr>
          <p:nvPr/>
        </p:nvSpPr>
        <p:spPr>
          <a:xfrm>
            <a:off x="1141095" y="1752600"/>
            <a:ext cx="10224770" cy="5911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After running couple of experiments the results were recorded as follows:</a:t>
            </a:r>
            <a:endParaRPr lang="en-US" dirty="0"/>
          </a:p>
        </p:txBody>
      </p:sp>
      <p:pic>
        <p:nvPicPr>
          <p:cNvPr id="7" name="Content Placeholder 6"/>
          <p:cNvPicPr>
            <a:picLocks noChangeAspect="1"/>
          </p:cNvPicPr>
          <p:nvPr>
            <p:ph sz="half" idx="1"/>
          </p:nvPr>
        </p:nvPicPr>
        <p:blipFill>
          <a:blip r:embed="rId1"/>
          <a:stretch>
            <a:fillRect/>
          </a:stretch>
        </p:blipFill>
        <p:spPr>
          <a:xfrm>
            <a:off x="5332095" y="3281680"/>
            <a:ext cx="6837680" cy="3576320"/>
          </a:xfrm>
          <a:prstGeom prst="rect">
            <a:avLst/>
          </a:prstGeom>
        </p:spPr>
      </p:pic>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fontScale="9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DE - Differential Evolution</a:t>
            </a:r>
            <a:endParaRPr lang="en-US" dirty="0">
              <a:sym typeface="+mn-ea"/>
            </a:endParaRPr>
          </a:p>
          <a:p>
            <a:r>
              <a:rPr lang="en-US" dirty="0">
                <a:sym typeface="+mn-ea"/>
              </a:rPr>
              <a:t>SA - Simulated Annealing</a:t>
            </a:r>
            <a:endParaRPr lang="en-US" dirty="0">
              <a:sym typeface="+mn-ea"/>
            </a:endParaRPr>
          </a:p>
          <a:p>
            <a:r>
              <a:rPr lang="en-US" dirty="0"/>
              <a:t>TLBO - Teaching Learning Based 	Optimazation</a:t>
            </a:r>
            <a:endParaRPr lang="en-US" dirty="0"/>
          </a:p>
          <a:p>
            <a:r>
              <a:rPr lang="en-US" dirty="0"/>
              <a:t>PSO - Particle Swarm 	Optimization</a:t>
            </a:r>
            <a:endParaRPr lang="en-US" dirty="0"/>
          </a:p>
          <a:p>
            <a:r>
              <a:rPr lang="en-US" dirty="0"/>
              <a:t>GA-M - GA with Mutation</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752600"/>
            <a:ext cx="10586085" cy="86741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Using the data above we can now calculate the Compression Ration and the Percentage of Redundant data.</a:t>
            </a:r>
            <a:endParaRPr lang="en-US" dirty="0"/>
          </a:p>
        </p:txBody>
      </p:sp>
      <p:pic>
        <p:nvPicPr>
          <p:cNvPr id="5" name="Content Placeholder 4"/>
          <p:cNvPicPr>
            <a:picLocks noChangeAspect="1"/>
          </p:cNvPicPr>
          <p:nvPr>
            <p:ph sz="half" idx="1"/>
          </p:nvPr>
        </p:nvPicPr>
        <p:blipFill>
          <a:blip r:embed="rId1"/>
          <a:srcRect l="5666" t="7112" r="7906" b="3571"/>
          <a:stretch>
            <a:fillRect/>
          </a:stretch>
        </p:blipFill>
        <p:spPr>
          <a:xfrm>
            <a:off x="1217295" y="2819400"/>
            <a:ext cx="10067925" cy="3976370"/>
          </a:xfrm>
          <a:prstGeom prst="rect">
            <a:avLst/>
          </a:prstGeom>
        </p:spPr>
      </p:pic>
      <p:sp>
        <p:nvSpPr>
          <p:cNvPr id="6" name="Title 5"/>
          <p:cNvSpPr>
            <a:spLocks noGrp="1"/>
          </p:cNvSpPr>
          <p:nvPr>
            <p:ph type="title"/>
          </p:nvPr>
        </p:nvSpPr>
        <p:spPr>
          <a:xfrm>
            <a:off x="4341495" y="685800"/>
            <a:ext cx="4575810" cy="742315"/>
          </a:xfrm>
        </p:spPr>
        <p:txBody>
          <a:bodyPr>
            <a:normAutofit/>
          </a:bodyPr>
          <a:p>
            <a:r>
              <a:rPr lang="en-US" b="1" u="sng" dirty="0"/>
              <a:t>NUMERICAL RESULTS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95" y="0"/>
            <a:ext cx="3886200" cy="826770"/>
          </a:xfrm>
        </p:spPr>
        <p:txBody>
          <a:bodyPr>
            <a:normAutofit/>
          </a:bodyPr>
          <a:lstStyle/>
          <a:p>
            <a:r>
              <a:rPr lang="en-US" b="1" u="sng" dirty="0"/>
              <a:t>CHART RESULTS</a:t>
            </a:r>
            <a:r>
              <a:rPr lang="en-US" b="1" dirty="0"/>
              <a:t> </a:t>
            </a:r>
            <a:endParaRPr lang="en-US" b="1" dirty="0"/>
          </a:p>
        </p:txBody>
      </p:sp>
      <p:sp>
        <p:nvSpPr>
          <p:cNvPr id="3" name="Title 1"/>
          <p:cNvSpPr>
            <a:spLocks noGrp="1"/>
          </p:cNvSpPr>
          <p:nvPr/>
        </p:nvSpPr>
        <p:spPr>
          <a:xfrm>
            <a:off x="911860" y="1097915"/>
            <a:ext cx="4297680" cy="19373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The rank reduction methods with upper bound of error to a-0.005,b-0.05,c-0.0001 of Euclidean norm of the original data :</a:t>
            </a:r>
            <a:endParaRPr lang="en-US" dirty="0"/>
          </a:p>
        </p:txBody>
      </p:sp>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Test with </a:t>
            </a:r>
            <a:r>
              <a:rPr lang="en-US">
                <a:sym typeface="+mn-ea"/>
              </a:rPr>
              <a:t>α = 5%</a:t>
            </a:r>
            <a:endParaRPr lang="en-US"/>
          </a:p>
          <a:p>
            <a:r>
              <a:rPr lang="en-US" dirty="0"/>
              <a:t>Test with </a:t>
            </a:r>
            <a:r>
              <a:rPr lang="en-US">
                <a:sym typeface="+mn-ea"/>
              </a:rPr>
              <a:t>α = 0.01%</a:t>
            </a:r>
            <a:endParaRPr lang="en-US"/>
          </a:p>
          <a:p>
            <a:r>
              <a:rPr lang="en-US" dirty="0"/>
              <a:t>It revealed a good performance.</a:t>
            </a:r>
            <a:endParaRPr lang="en-US" dirty="0"/>
          </a:p>
          <a:p>
            <a:endParaRPr lang="en-US" dirty="0"/>
          </a:p>
        </p:txBody>
      </p:sp>
      <p:pic>
        <p:nvPicPr>
          <p:cNvPr id="5" name="Content Placeholder 4"/>
          <p:cNvPicPr>
            <a:picLocks noChangeAspect="1"/>
          </p:cNvPicPr>
          <p:nvPr>
            <p:ph sz="half" idx="1"/>
          </p:nvPr>
        </p:nvPicPr>
        <p:blipFill>
          <a:blip r:embed="rId1"/>
          <a:stretch>
            <a:fillRect/>
          </a:stretch>
        </p:blipFill>
        <p:spPr>
          <a:xfrm>
            <a:off x="5622925" y="7620"/>
            <a:ext cx="6565265" cy="6863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895" y="152400"/>
            <a:ext cx="2940050" cy="785495"/>
          </a:xfrm>
        </p:spPr>
        <p:txBody>
          <a:bodyPr>
            <a:normAutofit fontScale="90000"/>
          </a:bodyPr>
          <a:lstStyle/>
          <a:p>
            <a:r>
              <a:rPr lang="en-US" b="1" u="sng" dirty="0"/>
              <a:t>COMPARISONS</a:t>
            </a:r>
            <a:endParaRPr lang="en-US" b="1" u="sng" dirty="0"/>
          </a:p>
        </p:txBody>
      </p:sp>
      <p:pic>
        <p:nvPicPr>
          <p:cNvPr id="5" name="Content Placeholder 4"/>
          <p:cNvPicPr>
            <a:picLocks noChangeAspect="1"/>
          </p:cNvPicPr>
          <p:nvPr>
            <p:ph sz="half" idx="1"/>
          </p:nvPr>
        </p:nvPicPr>
        <p:blipFill>
          <a:blip r:embed="rId1"/>
          <a:stretch>
            <a:fillRect/>
          </a:stretch>
        </p:blipFill>
        <p:spPr>
          <a:xfrm>
            <a:off x="1598295" y="1529080"/>
            <a:ext cx="9109710" cy="5342255"/>
          </a:xfrm>
          <a:prstGeom prst="rect">
            <a:avLst/>
          </a:prstGeom>
        </p:spPr>
      </p:pic>
      <p:sp>
        <p:nvSpPr>
          <p:cNvPr id="6" name="Content Placeholder 2"/>
          <p:cNvSpPr>
            <a:spLocks noGrp="1"/>
          </p:cNvSpPr>
          <p:nvPr/>
        </p:nvSpPr>
        <p:spPr>
          <a:xfrm>
            <a:off x="1141095" y="990600"/>
            <a:ext cx="7586980" cy="502920"/>
          </a:xfrm>
          <a:prstGeom prst="rect">
            <a:avLst/>
          </a:prstGeom>
        </p:spPr>
        <p:txBody>
          <a:bodyPr vert="horz" lIns="121899" tIns="60949" rIns="121899" bIns="60949" rtlCol="0">
            <a:normAutofit fontScale="6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Comparison of rank reduction methods on arbitrary elements of original data:</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495" y="381000"/>
            <a:ext cx="2766060" cy="878205"/>
          </a:xfrm>
        </p:spPr>
        <p:txBody>
          <a:bodyPr/>
          <a:lstStyle/>
          <a:p>
            <a:r>
              <a:rPr lang="en-US" b="1" u="sng" dirty="0"/>
              <a:t>CONCLUSION</a:t>
            </a:r>
            <a:endParaRPr lang="en-US" b="1" u="sng" dirty="0"/>
          </a:p>
        </p:txBody>
      </p:sp>
      <p:sp>
        <p:nvSpPr>
          <p:cNvPr id="3" name="Content Placeholder 2"/>
          <p:cNvSpPr>
            <a:spLocks noGrp="1"/>
          </p:cNvSpPr>
          <p:nvPr>
            <p:ph sz="half" idx="1"/>
          </p:nvPr>
        </p:nvSpPr>
        <p:spPr>
          <a:xfrm>
            <a:off x="912495" y="1600200"/>
            <a:ext cx="5908040" cy="4465320"/>
          </a:xfrm>
        </p:spPr>
        <p:txBody>
          <a:bodyPr>
            <a:normAutofit fontScale="85000"/>
          </a:bodyPr>
          <a:lstStyle/>
          <a:p>
            <a:r>
              <a:rPr lang="en-US" dirty="0"/>
              <a:t>an optimization method that finds the optimum point regarding the accuracy constraint is required in data compression, especially for the applications that are sensitive to the error like energy market or smart grid data.</a:t>
            </a:r>
            <a:endParaRPr lang="en-US" dirty="0"/>
          </a:p>
          <a:p>
            <a:r>
              <a:rPr lang="en-US" dirty="0"/>
              <a:t>To sum up, the presented method can individually solve the issues appearing by the big volume of data such as required band width and data storage by reducing the number of data elements.</a:t>
            </a:r>
            <a:endParaRPr lang="en-US" dirty="0"/>
          </a:p>
          <a:p>
            <a:pPr marL="0" indent="0">
              <a:buNone/>
            </a:pPr>
            <a:endParaRPr lang="en-US" dirty="0"/>
          </a:p>
        </p:txBody>
      </p:sp>
      <p:sp>
        <p:nvSpPr>
          <p:cNvPr id="6" name="Content Placeholder 2"/>
          <p:cNvSpPr>
            <a:spLocks noGrp="1"/>
          </p:cNvSpPr>
          <p:nvPr/>
        </p:nvSpPr>
        <p:spPr>
          <a:xfrm>
            <a:off x="6475095" y="1676400"/>
            <a:ext cx="5908040" cy="44653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The proposed framework achieves the higher compression ratio as well as the satisfaction of accuracy constraint simultaneously and the redundant section is cut down.</a:t>
            </a:r>
            <a:endParaRPr lang="en-US" dirty="0"/>
          </a:p>
          <a:p>
            <a:r>
              <a:rPr lang="en-US" dirty="0"/>
              <a:t> It is simple and efficient and could be utilized by market operators , load aggregators , electricity retailers , and Combined Heat and Power and microgrid operation.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2100" y="76200"/>
            <a:ext cx="4276725" cy="656590"/>
          </a:xfrm>
        </p:spPr>
        <p:txBody>
          <a:bodyPr>
            <a:normAutofit/>
          </a:bodyPr>
          <a:lstStyle/>
          <a:p>
            <a:r>
              <a:rPr lang="en-US" sz="3110" dirty="0"/>
              <a:t>亚历克上 - M202161029</a:t>
            </a:r>
            <a:endParaRPr lang="en-US" sz="3110" dirty="0"/>
          </a:p>
        </p:txBody>
      </p:sp>
      <p:sp>
        <p:nvSpPr>
          <p:cNvPr id="4" name="Text Placeholder 3"/>
          <p:cNvSpPr>
            <a:spLocks noGrp="1"/>
          </p:cNvSpPr>
          <p:nvPr>
            <p:ph type="body" sz="half" idx="2"/>
          </p:nvPr>
        </p:nvSpPr>
        <p:spPr>
          <a:xfrm>
            <a:off x="1278255" y="2269490"/>
            <a:ext cx="10634980" cy="2865755"/>
          </a:xfrm>
        </p:spPr>
        <p:txBody>
          <a:bodyPr>
            <a:noAutofit/>
          </a:bodyPr>
          <a:p>
            <a:pPr marL="0" indent="0">
              <a:buNone/>
            </a:pPr>
            <a:r>
              <a:rPr lang="en-US" sz="15000" dirty="0">
                <a:latin typeface="Bernard MT Condensed" panose="02050806060905020404" charset="0"/>
                <a:cs typeface="Bernard MT Condensed" panose="02050806060905020404" charset="0"/>
              </a:rPr>
              <a:t>THANK YOU !!!</a:t>
            </a:r>
            <a:endParaRPr lang="en-US" sz="15000" dirty="0">
              <a:latin typeface="Bernard MT Condensed" panose="02050806060905020404" charset="0"/>
              <a:cs typeface="Bernard MT Condensed" panose="02050806060905020404" charset="0"/>
            </a:endParaRPr>
          </a:p>
        </p:txBody>
      </p:sp>
      <p:sp>
        <p:nvSpPr>
          <p:cNvPr id="6" name="Title 1"/>
          <p:cNvSpPr>
            <a:spLocks noGrp="1"/>
          </p:cNvSpPr>
          <p:nvPr/>
        </p:nvSpPr>
        <p:spPr>
          <a:xfrm rot="19800000">
            <a:off x="7470140" y="5379720"/>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CLASS OF THREE</a:t>
            </a:r>
            <a:endParaRPr lang="en-US" sz="3110" dirty="0"/>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 - 杜利平(</a:t>
            </a:r>
            <a:r>
              <a:rPr lang="en-US" dirty="0">
                <a:solidFill>
                  <a:schemeClr val="tx1"/>
                </a:solidFill>
                <a:sym typeface="+mn-ea"/>
              </a:rPr>
              <a:t>Liping Du)</a:t>
            </a:r>
            <a:endParaRPr lang="en-US" dirty="0">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50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8614410" cy="1347470"/>
          </a:xfrm>
        </p:spPr>
        <p:txBody>
          <a:bodyPr>
            <a:noAutofit/>
          </a:bodyPr>
          <a:lstStyle/>
          <a:p>
            <a:r>
              <a:rPr lang="en-US" sz="7200" b="1" u="sng" dirty="0"/>
              <a:t>Definition Of Terms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9485" y="274320"/>
            <a:ext cx="11038205" cy="1224280"/>
          </a:xfrm>
        </p:spPr>
        <p:txBody>
          <a:bodyPr>
            <a:normAutofit/>
          </a:bodyPr>
          <a:lstStyle/>
          <a:p>
            <a:r>
              <a:rPr lang="en-US" dirty="0"/>
              <a:t>Data Compression - </a:t>
            </a:r>
            <a:r>
              <a:rPr lang="en-US" sz="2800" dirty="0"/>
              <a:t>is the process of encoding ,modifying data in 			order to reduce its size.</a:t>
            </a:r>
            <a:endParaRPr lang="en-US" sz="2800" dirty="0"/>
          </a:p>
        </p:txBody>
      </p:sp>
      <p:pic>
        <p:nvPicPr>
          <p:cNvPr id="2" name="Content Placeholder 1"/>
          <p:cNvPicPr>
            <a:picLocks noChangeAspect="1"/>
          </p:cNvPicPr>
          <p:nvPr>
            <p:ph idx="1"/>
          </p:nvPr>
        </p:nvPicPr>
        <p:blipFill>
          <a:blip r:embed="rId1"/>
          <a:stretch>
            <a:fillRect/>
          </a:stretch>
        </p:blipFill>
        <p:spPr>
          <a:xfrm>
            <a:off x="2969895" y="1981200"/>
            <a:ext cx="5886450" cy="2733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dissolve/>
      </p:transition>
    </mc:Choice>
    <mc:Fallback>
      <p:transition spd="med">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b="1"/>
              <a:t>illustration on the differences of lossless and lossy data compression.</a:t>
            </a:r>
            <a:endParaRPr lang="en-US" b="1"/>
          </a:p>
        </p:txBody>
      </p:sp>
      <p:pic>
        <p:nvPicPr>
          <p:cNvPr id="5" name="Content Placeholder 4"/>
          <p:cNvPicPr>
            <a:picLocks noChangeAspect="1"/>
          </p:cNvPicPr>
          <p:nvPr>
            <p:ph idx="1"/>
          </p:nvPr>
        </p:nvPicPr>
        <p:blipFill>
          <a:blip r:embed="rId1"/>
          <a:stretch>
            <a:fillRect/>
          </a:stretch>
        </p:blipFill>
        <p:spPr>
          <a:xfrm>
            <a:off x="1293495" y="1828800"/>
            <a:ext cx="5926455" cy="3454400"/>
          </a:xfrm>
          <a:prstGeom prst="rect">
            <a:avLst/>
          </a:prstGeom>
        </p:spPr>
      </p:pic>
      <p:sp>
        <p:nvSpPr>
          <p:cNvPr id="6" name="Title 3"/>
          <p:cNvSpPr>
            <a:spLocks noGrp="1"/>
          </p:cNvSpPr>
          <p:nvPr/>
        </p:nvSpPr>
        <p:spPr>
          <a:xfrm>
            <a:off x="7389495" y="1905000"/>
            <a:ext cx="4182110" cy="3405505"/>
          </a:xfrm>
          <a:prstGeom prst="rect">
            <a:avLst/>
          </a:prstGeom>
        </p:spPr>
        <p:txBody>
          <a:bodyPr vert="horz" lIns="121899" tIns="60949" rIns="121899" bIns="60949" rtlCol="0" anchor="b">
            <a:normAutofit fontScale="90000"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a:t>Application:</a:t>
            </a:r>
            <a:endParaRPr lang="en-US"/>
          </a:p>
          <a:p>
            <a:endParaRPr lang="en-US"/>
          </a:p>
          <a:p>
            <a:r>
              <a:rPr lang="en-US"/>
              <a:t>Lossless - Animation , medical compression toolkit’s.</a:t>
            </a:r>
            <a:endParaRPr lang="en-US"/>
          </a:p>
          <a:p>
            <a:endParaRPr lang="en-US"/>
          </a:p>
          <a:p>
            <a:endParaRPr lang="en-US"/>
          </a:p>
          <a:p>
            <a:r>
              <a:rPr lang="en-US"/>
              <a:t>Lossy - audio,pictures.</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newsflash/>
      </p:transition>
    </mc:Choice>
    <mc:Fallback>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495" y="152400"/>
            <a:ext cx="10445115" cy="852805"/>
          </a:xfrm>
        </p:spPr>
        <p:txBody>
          <a:bodyPr>
            <a:normAutofit fontScale="90000"/>
          </a:bodyPr>
          <a:p>
            <a:r>
              <a:rPr lang="en-US" b="1" u="sng"/>
              <a:t>OPTIMISATION SINGULAR VALUE DECOMPOSITION (SVD)</a:t>
            </a:r>
            <a:endParaRPr lang="en-US" b="1" u="sng"/>
          </a:p>
        </p:txBody>
      </p:sp>
      <p:pic>
        <p:nvPicPr>
          <p:cNvPr id="3" name="Content Placeholder 2"/>
          <p:cNvPicPr>
            <a:picLocks noChangeAspect="1"/>
          </p:cNvPicPr>
          <p:nvPr>
            <p:ph idx="1"/>
          </p:nvPr>
        </p:nvPicPr>
        <p:blipFill>
          <a:blip r:embed="rId1"/>
          <a:stretch>
            <a:fillRect/>
          </a:stretch>
        </p:blipFill>
        <p:spPr>
          <a:xfrm>
            <a:off x="0" y="4149090"/>
            <a:ext cx="5908675" cy="2706370"/>
          </a:xfrm>
          <a:prstGeom prst="rect">
            <a:avLst/>
          </a:prstGeom>
        </p:spPr>
      </p:pic>
      <p:sp>
        <p:nvSpPr>
          <p:cNvPr id="8" name="Content Placeholder 2"/>
          <p:cNvSpPr>
            <a:spLocks noGrp="1"/>
          </p:cNvSpPr>
          <p:nvPr/>
        </p:nvSpPr>
        <p:spPr>
          <a:xfrm>
            <a:off x="5484495" y="1524000"/>
            <a:ext cx="6126480" cy="40589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It is a factorization of a real complex matrix.</a:t>
            </a:r>
            <a:endParaRPr lang="en-US" dirty="0"/>
          </a:p>
          <a:p>
            <a:r>
              <a:rPr lang="en-US">
                <a:sym typeface="+mn-ea"/>
              </a:rPr>
              <a:t>It is well illustrated by a formular:</a:t>
            </a:r>
            <a:endParaRPr lang="en-US"/>
          </a:p>
          <a:p>
            <a:pPr lvl="1"/>
            <a:r>
              <a:rPr lang="en-US">
                <a:sym typeface="+mn-ea"/>
              </a:rPr>
              <a:t>A = UΣV T where ; U is an m x n complexy unitary matrix</a:t>
            </a:r>
            <a:endParaRPr lang="en-US" dirty="0"/>
          </a:p>
          <a:p>
            <a:pPr lvl="1"/>
            <a:r>
              <a:rPr lang="en-US">
                <a:sym typeface="+mn-ea"/>
              </a:rPr>
              <a:t>Σ is an m x n rectangular matrix with non-negative real numbers on the diagonal</a:t>
            </a:r>
            <a:endParaRPr lang="en-US" dirty="0"/>
          </a:p>
          <a:p>
            <a:pPr lvl="1"/>
            <a:r>
              <a:rPr lang="en-US">
                <a:sym typeface="+mn-ea"/>
              </a:rPr>
              <a:t>V is an n x n complex unitary matrix to the power T</a:t>
            </a:r>
            <a:endParaRPr lang="en-US" dirty="0"/>
          </a:p>
        </p:txBody>
      </p:sp>
      <p:sp>
        <p:nvSpPr>
          <p:cNvPr id="5" name="Flowchart: Stored Data 4"/>
          <p:cNvSpPr/>
          <p:nvPr/>
        </p:nvSpPr>
        <p:spPr>
          <a:xfrm>
            <a:off x="1217295" y="1676400"/>
            <a:ext cx="3352800" cy="1905000"/>
          </a:xfrm>
          <a:prstGeom prst="flowChartOnlineStorag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884555" y="8382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7" name="Content Placeholder 6"/>
          <p:cNvPicPr>
            <a:picLocks noChangeAspect="1"/>
          </p:cNvPicPr>
          <p:nvPr>
            <p:ph sz="half" idx="1"/>
          </p:nvPr>
        </p:nvPicPr>
        <p:blipFill>
          <a:blip r:embed="rId1"/>
          <a:stretch>
            <a:fillRect/>
          </a:stretch>
        </p:blipFill>
        <p:spPr>
          <a:xfrm>
            <a:off x="2893695" y="1981200"/>
            <a:ext cx="7291070" cy="486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912495" y="9144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8" name="Content Placeholder 7"/>
          <p:cNvPicPr>
            <a:picLocks noChangeAspect="1"/>
          </p:cNvPicPr>
          <p:nvPr>
            <p:ph sz="half" idx="2"/>
          </p:nvPr>
        </p:nvPicPr>
        <p:blipFill>
          <a:blip r:embed="rId1"/>
          <a:stretch>
            <a:fillRect/>
          </a:stretch>
        </p:blipFill>
        <p:spPr>
          <a:xfrm>
            <a:off x="3503295" y="2015490"/>
            <a:ext cx="6508115" cy="4842510"/>
          </a:xfrm>
          <a:prstGeom prst="rect">
            <a:avLst/>
          </a:prstGeom>
        </p:spPr>
      </p:pic>
      <p:sp>
        <p:nvSpPr>
          <p:cNvPr id="2" name="Flowchart: Alternate Process 1"/>
          <p:cNvSpPr/>
          <p:nvPr/>
        </p:nvSpPr>
        <p:spPr>
          <a:xfrm>
            <a:off x="760095" y="5257800"/>
            <a:ext cx="1905000" cy="10668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blinds/>
      </p:transition>
    </mc:Choice>
    <mc:Fallback>
      <p:transition spd="med">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1"/>
          <a:stretch>
            <a:fillRect/>
          </a:stretch>
        </p:blipFill>
        <p:spPr>
          <a:xfrm>
            <a:off x="1750695" y="0"/>
            <a:ext cx="89535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mb/>
      </p:transition>
    </mc:Choice>
    <mc:Fallback>
      <p:transition spd="med">
        <p:comb/>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5298</Words>
  <Application>WPS Presentation</Application>
  <PresentationFormat>Custom</PresentationFormat>
  <Paragraphs>208</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SimSun</vt:lpstr>
      <vt:lpstr>Wingdings</vt:lpstr>
      <vt:lpstr>Calibri</vt:lpstr>
      <vt:lpstr>Microsoft YaHei</vt:lpstr>
      <vt:lpstr>Arial Unicode MS</vt:lpstr>
      <vt:lpstr>Bernard MT Condensed</vt:lpstr>
      <vt:lpstr>Tech 16x9</vt:lpstr>
      <vt:lpstr>亚历克上 - M202161029</vt:lpstr>
      <vt:lpstr>OPTIMAL SINGULAR VALUE DECOMPOSITION BASED BIG DATA COMPRESSION APPROACH</vt:lpstr>
      <vt:lpstr>Definition Of Terms</vt:lpstr>
      <vt:lpstr>Data Compression - is the process of encoding ,modifying data in 			order to reduce its size.</vt:lpstr>
      <vt:lpstr>illustration on the differences of lossless and lossy data compression.</vt:lpstr>
      <vt:lpstr>OPTIMISATION SINGULAR VALUE DECOMPOSITION (SVD)</vt:lpstr>
      <vt:lpstr>SMART GRIDS</vt:lpstr>
      <vt:lpstr>SMART GRIDS</vt:lpstr>
      <vt:lpstr>PowerPoint 演示文稿</vt:lpstr>
      <vt:lpstr>WHY DATA COMPRESSION USEFUL </vt:lpstr>
      <vt:lpstr>MAIN 4 REASONS</vt:lpstr>
      <vt:lpstr>PowerPoint 演示文稿</vt:lpstr>
      <vt:lpstr>DATA IN SMART GRIDS</vt:lpstr>
      <vt:lpstr>OTHER METHODS </vt:lpstr>
      <vt:lpstr>SVD FORM Of A MATRIX </vt:lpstr>
      <vt:lpstr>PowerPoint 演示文稿</vt:lpstr>
      <vt:lpstr>FORMULARS - CALCULATIONS </vt:lpstr>
      <vt:lpstr>FORMULARS - CALCULATIONS </vt:lpstr>
      <vt:lpstr>FORMULARS - CALCULATIONS </vt:lpstr>
      <vt:lpstr>THE MAGIC BEHIND </vt:lpstr>
      <vt:lpstr>FINDINGS</vt:lpstr>
      <vt:lpstr>NUMERICAL RESULTS </vt:lpstr>
      <vt:lpstr>NUMERICAL RESULTS </vt:lpstr>
      <vt:lpstr>CHART RESULTS </vt:lpstr>
      <vt:lpstr>COMPARISONS</vt:lpstr>
      <vt:lpstr>CONCLUSION</vt:lpstr>
      <vt:lpstr>亚历克上 - M202161029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Alec</cp:lastModifiedBy>
  <cp:revision>105</cp:revision>
  <dcterms:created xsi:type="dcterms:W3CDTF">2021-10-26T08:40:00Z</dcterms:created>
  <dcterms:modified xsi:type="dcterms:W3CDTF">2021-12-15T15:50:34Z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1033-11.2.0.10382</vt:lpwstr>
  </property>
</Properties>
</file>