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1" r:id="rId3"/>
    <p:sldId id="339" r:id="rId4"/>
    <p:sldId id="256" r:id="rId5"/>
    <p:sldId id="257" r:id="rId6"/>
    <p:sldId id="278" r:id="rId7"/>
    <p:sldId id="259" r:id="rId8"/>
    <p:sldId id="260" r:id="rId9"/>
    <p:sldId id="324" r:id="rId10"/>
    <p:sldId id="295" r:id="rId11"/>
    <p:sldId id="325" r:id="rId12"/>
    <p:sldId id="320" r:id="rId13"/>
    <p:sldId id="321" r:id="rId14"/>
    <p:sldId id="322" r:id="rId15"/>
    <p:sldId id="323" r:id="rId16"/>
    <p:sldId id="280" r:id="rId17"/>
    <p:sldId id="262" r:id="rId18"/>
    <p:sldId id="261" r:id="rId19"/>
    <p:sldId id="279" r:id="rId20"/>
    <p:sldId id="281" r:id="rId21"/>
    <p:sldId id="282" r:id="rId22"/>
    <p:sldId id="29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08F5-6E2B-4C13-90B5-1325EE8B38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AC2E-1028-43A3-82AD-905833823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08F5-6E2B-4C13-90B5-1325EE8B38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AC2E-1028-43A3-82AD-905833823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08F5-6E2B-4C13-90B5-1325EE8B38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AC2E-1028-43A3-82AD-905833823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08F5-6E2B-4C13-90B5-1325EE8B38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AC2E-1028-43A3-82AD-905833823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08F5-6E2B-4C13-90B5-1325EE8B38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AC2E-1028-43A3-82AD-905833823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08F5-6E2B-4C13-90B5-1325EE8B38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AC2E-1028-43A3-82AD-905833823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08F5-6E2B-4C13-90B5-1325EE8B38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AC2E-1028-43A3-82AD-905833823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08F5-6E2B-4C13-90B5-1325EE8B38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AC2E-1028-43A3-82AD-905833823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08F5-6E2B-4C13-90B5-1325EE8B38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AC2E-1028-43A3-82AD-905833823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08F5-6E2B-4C13-90B5-1325EE8B38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AC2E-1028-43A3-82AD-905833823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08F5-6E2B-4C13-90B5-1325EE8B38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AC2E-1028-43A3-82AD-905833823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808F5-6E2B-4C13-90B5-1325EE8B38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BAC2E-1028-43A3-82AD-905833823E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GIF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GIF"/><Relationship Id="rId1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9905" y="692150"/>
            <a:ext cx="12192000" cy="5715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2" t="27015" r="59638" b="60317"/>
          <a:stretch>
            <a:fillRect/>
          </a:stretch>
        </p:blipFill>
        <p:spPr>
          <a:xfrm>
            <a:off x="-322862" y="2315380"/>
            <a:ext cx="3200682" cy="91994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6" t="42776" r="29477" b="22120"/>
          <a:stretch>
            <a:fillRect/>
          </a:stretch>
        </p:blipFill>
        <p:spPr>
          <a:xfrm>
            <a:off x="1427319" y="3136805"/>
            <a:ext cx="5390866" cy="200622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4" t="47226" r="18291" b="41166"/>
          <a:stretch>
            <a:fillRect/>
          </a:stretch>
        </p:blipFill>
        <p:spPr>
          <a:xfrm>
            <a:off x="6818185" y="4300065"/>
            <a:ext cx="3114674" cy="842961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059138" y="5261730"/>
            <a:ext cx="251333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Century Gothic" panose="020B0502020202020204" pitchFamily="34" charset="0"/>
              </a:rPr>
              <a:t>谷 禹  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Century Gothic" panose="020B0502020202020204" pitchFamily="34" charset="0"/>
            </a:endParaRPr>
          </a:p>
          <a:p>
            <a:pPr algn="ctr"/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Century Gothic" panose="020B0502020202020204" pitchFamily="34" charset="0"/>
              </a:rPr>
              <a:t>2022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Century Gothic" panose="020B0502020202020204" pitchFamily="34" charset="0"/>
              </a:rPr>
              <a:t>年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Century Gothic" panose="020B0502020202020204" pitchFamily="34" charset="0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Century Gothic" panose="020B0502020202020204" pitchFamily="34" charset="0"/>
              </a:rPr>
              <a:t>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Century Gothic" panose="020B0502020202020204" pitchFamily="34" charset="0"/>
              </a:rPr>
              <a:t>22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Century Gothic" panose="020B0502020202020204" pitchFamily="34" charset="0"/>
              </a:rPr>
              <a:t>日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Century Gothic" panose="020B0502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01207" y="1149956"/>
            <a:ext cx="3752851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800" b="1" dirty="0">
                <a:latin typeface="楷体" panose="02010609060101010101" pitchFamily="49" charset="-122"/>
                <a:ea typeface="楷体" panose="02010609060101010101" pitchFamily="49" charset="-122"/>
              </a:rPr>
              <a:t>汉语课</a:t>
            </a:r>
            <a:endParaRPr lang="zh-CN" altLang="en-US" sz="8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3732" y="3034788"/>
            <a:ext cx="457200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45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零</a:t>
            </a:r>
            <a:endParaRPr lang="en-US" dirty="0"/>
          </a:p>
        </p:txBody>
      </p:sp>
      <p:sp>
        <p:nvSpPr>
          <p:cNvPr id="8" name="文本框 6"/>
          <p:cNvSpPr txBox="1"/>
          <p:nvPr/>
        </p:nvSpPr>
        <p:spPr>
          <a:xfrm>
            <a:off x="680689" y="2782906"/>
            <a:ext cx="122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líng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3732" y="3819618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zero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9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50" name="Picture 2" descr="零的笔顺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29" y="222661"/>
            <a:ext cx="2360905" cy="236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41007" y="331470"/>
            <a:ext cx="2409826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652508" y="3247236"/>
            <a:ext cx="3134633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</a:t>
            </a:r>
            <a:r>
              <a:rPr lang="en-US" altLang="zh-CN" dirty="0" err="1"/>
              <a:t>fēn</a:t>
            </a:r>
            <a:endParaRPr lang="en-US" altLang="zh-CN" dirty="0"/>
          </a:p>
          <a:p>
            <a:pPr lvl="0">
              <a:defRPr/>
            </a:pPr>
            <a:r>
              <a:rPr lang="zh-CN" altLang="en-US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</a:t>
            </a:r>
            <a:endParaRPr lang="en-US" altLang="zh-CN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en-US" altLang="zh-CN" sz="4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minute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2508" y="5168948"/>
            <a:ext cx="7887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现在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点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零</a:t>
            </a:r>
            <a:r>
              <a:rPr lang="en-US" altLang="zh-CN" sz="36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6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分。</a:t>
            </a:r>
            <a:r>
              <a:rPr lang="en-US" altLang="zh-CN" sz="36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(It‘s 5:03 now. )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4315" y="674370"/>
            <a:ext cx="24098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484904" y="3429000"/>
            <a:ext cx="175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bàn</a:t>
            </a:r>
            <a:endParaRPr lang="en-US" altLang="zh-CN" dirty="0"/>
          </a:p>
        </p:txBody>
      </p:sp>
      <p:sp>
        <p:nvSpPr>
          <p:cNvPr id="4" name="文本框 13"/>
          <p:cNvSpPr txBox="1"/>
          <p:nvPr/>
        </p:nvSpPr>
        <p:spPr>
          <a:xfrm>
            <a:off x="369494" y="3664197"/>
            <a:ext cx="3134633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半</a:t>
            </a:r>
            <a:endParaRPr lang="en-US" altLang="zh-CN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en-US" altLang="zh-CN" sz="4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half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16315" y="3664197"/>
            <a:ext cx="4572000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半个苹果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现在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点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半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(It‘s </a:t>
            </a:r>
            <a:r>
              <a:rPr lang="en-US" altLang="zh-CN" sz="36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half</a:t>
            </a:r>
            <a:r>
              <a:rPr lang="zh-CN" altLang="en-US" sz="36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past 5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now. )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65028" y="347875"/>
            <a:ext cx="24098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/>
          <p:cNvSpPr txBox="1"/>
          <p:nvPr/>
        </p:nvSpPr>
        <p:spPr>
          <a:xfrm>
            <a:off x="694270" y="2943444"/>
            <a:ext cx="175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kè</a:t>
            </a:r>
            <a:endParaRPr lang="en-US" altLang="zh-CN" dirty="0"/>
          </a:p>
        </p:txBody>
      </p:sp>
      <p:sp>
        <p:nvSpPr>
          <p:cNvPr id="4" name="文本框 13"/>
          <p:cNvSpPr txBox="1"/>
          <p:nvPr/>
        </p:nvSpPr>
        <p:spPr>
          <a:xfrm>
            <a:off x="489177" y="3196681"/>
            <a:ext cx="3134633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刻</a:t>
            </a:r>
            <a:endParaRPr lang="en-US" altLang="zh-CN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en-US" altLang="zh-CN" sz="4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quarter</a:t>
            </a:r>
            <a:endParaRPr lang="en-US" altLang="zh-CN" sz="4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23810" y="3196681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6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刻：</a:t>
            </a:r>
            <a:r>
              <a:rPr lang="en-US" altLang="zh-CN" sz="36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15 minutes</a:t>
            </a:r>
            <a:endParaRPr lang="en-US" altLang="zh-CN" sz="36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刻：</a:t>
            </a:r>
            <a:r>
              <a:rPr lang="en-US" altLang="zh-CN" sz="36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 minutes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现在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点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刻</a:t>
            </a:r>
            <a:r>
              <a:rPr lang="zh-CN" altLang="en-US" sz="36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36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(It’s 5:15 now.)</a:t>
            </a:r>
            <a:endParaRPr lang="en-US" altLang="zh-CN" sz="36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9795" y="344535"/>
            <a:ext cx="24098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544836" y="2827349"/>
            <a:ext cx="175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chà</a:t>
            </a:r>
            <a:endParaRPr lang="en-US" altLang="zh-CN" dirty="0"/>
          </a:p>
        </p:txBody>
      </p:sp>
      <p:sp>
        <p:nvSpPr>
          <p:cNvPr id="6" name="文本框 13"/>
          <p:cNvSpPr txBox="1"/>
          <p:nvPr/>
        </p:nvSpPr>
        <p:spPr>
          <a:xfrm>
            <a:off x="409278" y="3012015"/>
            <a:ext cx="3134633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差</a:t>
            </a:r>
            <a:endParaRPr lang="en-US" altLang="zh-CN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en-US" altLang="zh-CN" sz="4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less than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278" y="4731609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现在差</a:t>
            </a:r>
            <a:r>
              <a:rPr lang="en-US" altLang="zh-CN" sz="36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6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</a:t>
            </a:r>
            <a:r>
              <a:rPr lang="en-US" altLang="zh-CN" sz="36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6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点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(It’s 4:57 now.)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75"/>
          <p:cNvGraphicFramePr>
            <a:graphicFrameLocks noGrp="1"/>
          </p:cNvGraphicFramePr>
          <p:nvPr/>
        </p:nvGraphicFramePr>
        <p:xfrm>
          <a:off x="1183828" y="1349344"/>
          <a:ext cx="6264275" cy="3876673"/>
        </p:xfrm>
        <a:graphic>
          <a:graphicData uri="http://schemas.openxmlformats.org/drawingml/2006/table">
            <a:tbl>
              <a:tblPr/>
              <a:tblGrid>
                <a:gridCol w="2087563"/>
                <a:gridCol w="2089150"/>
                <a:gridCol w="2087562"/>
              </a:tblGrid>
              <a:tr h="883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S.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P.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N. (m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</a:rPr>
                        <a:t>í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ngc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</a:rPr>
                        <a:t>í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554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①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②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</a:rPr>
                        <a:t>现在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</a:rPr>
                        <a:t>八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</a:rPr>
                        <a:t>点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</a:rPr>
                        <a:t>十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</a:rPr>
                        <a:t>分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</a:rPr>
                        <a:t>。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</a:rPr>
                        <a:t>现在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</a:rPr>
                        <a:t>九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</a:rPr>
                        <a:t>点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</a:rPr>
                        <a:t>一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</a:rPr>
                        <a:t>刻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</a:rPr>
                        <a:t>。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</a:rPr>
                        <a:t>现在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</a:rPr>
                        <a:t>十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</a:rPr>
                        <a:t>点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</a:rPr>
                        <a:t>   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</a:rPr>
                        <a:t>半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</a:rPr>
                        <a:t>。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468313" y="435610"/>
            <a:ext cx="6119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</a:rPr>
              <a:t>语言点  </a:t>
            </a:r>
            <a:r>
              <a:rPr lang="en-US" altLang="zh-CN" sz="2000" b="1">
                <a:solidFill>
                  <a:srgbClr val="0070C0"/>
                </a:solidFill>
                <a:latin typeface="宋体" panose="02010600030101010101" pitchFamily="2" charset="-122"/>
              </a:rPr>
              <a:t>Language Points</a:t>
            </a:r>
            <a:endParaRPr lang="en-US" altLang="zh-CN" sz="2000" b="1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063101" y="5468102"/>
            <a:ext cx="112702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54F7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prstClr val="black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时间表达遵循由大到小的顺序，即先说“点”，然后说“分、刻、半”。</a:t>
            </a:r>
            <a:endParaRPr lang="en-US" altLang="zh-CN" sz="2000" dirty="0">
              <a:solidFill>
                <a:prstClr val="black"/>
              </a:solidFill>
              <a:latin typeface="Tahoma" panose="020B0604030504040204" pitchFamily="34" charset="0"/>
              <a:ea typeface="华文楷体" panose="02010600040101010101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54F7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prstClr val="black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In Chinese, time is expressed in the sequence of hour, minute, quarter and half.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8点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47863" y="1147604"/>
            <a:ext cx="2088182" cy="2000566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956585" y="3362325"/>
            <a:ext cx="74041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 dirty="0">
                <a:ea typeface="华文楷体" panose="02010600040101010101" pitchFamily="2" charset="-122"/>
              </a:rPr>
              <a:t>现在</a:t>
            </a:r>
            <a:r>
              <a:rPr lang="zh-CN" altLang="en-US" sz="3600" dirty="0">
                <a:solidFill>
                  <a:srgbClr val="0000FF"/>
                </a:solidFill>
                <a:ea typeface="华文楷体" panose="02010600040101010101" pitchFamily="2" charset="-122"/>
              </a:rPr>
              <a:t>几</a:t>
            </a:r>
            <a:r>
              <a:rPr lang="zh-CN" altLang="en-US" sz="3600" dirty="0">
                <a:ea typeface="华文楷体" panose="02010600040101010101" pitchFamily="2" charset="-122"/>
              </a:rPr>
              <a:t>点？</a:t>
            </a:r>
            <a:endParaRPr lang="en-US" altLang="zh-CN" sz="3600" dirty="0"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What time is it now?</a:t>
            </a:r>
            <a:endParaRPr lang="zh-CN" altLang="en-US" sz="36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3600" dirty="0">
                <a:ea typeface="华文楷体" panose="02010600040101010101" pitchFamily="2" charset="-122"/>
              </a:rPr>
              <a:t>现在八点。</a:t>
            </a:r>
            <a:endParaRPr lang="en-US" altLang="zh-CN" sz="3600" dirty="0"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Now it is eight o’clock.</a:t>
            </a:r>
            <a:endParaRPr lang="zh-CN" altLang="en-US" sz="36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8313" y="476250"/>
            <a:ext cx="6119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语言点  </a:t>
            </a: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Language Points</a:t>
            </a:r>
            <a:endParaRPr lang="en-US" altLang="zh-CN" sz="20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8点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93" y="1752000"/>
            <a:ext cx="1362075" cy="1304925"/>
          </a:xfrm>
          <a:prstGeom prst="rect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884068" y="3193450"/>
            <a:ext cx="1184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八点</a:t>
            </a:r>
            <a:endParaRPr lang="zh-CN" altLang="en-US" sz="2000" b="1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Picture 8" descr="8点10分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881" y="1688500"/>
            <a:ext cx="1343025" cy="1304925"/>
          </a:xfrm>
          <a:prstGeom prst="rect">
            <a:avLst/>
          </a:prstGeom>
          <a:noFill/>
          <a:ln w="9525" cap="rnd" algn="ctr">
            <a:solidFill>
              <a:schemeClr val="tx2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800431" y="3129950"/>
            <a:ext cx="1354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八点十分</a:t>
            </a:r>
            <a:endParaRPr lang="zh-CN" altLang="en-US" sz="2000" b="1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Picture 10" descr="8点一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07" y="4450705"/>
            <a:ext cx="1362075" cy="1314450"/>
          </a:xfrm>
          <a:prstGeom prst="rect">
            <a:avLst/>
          </a:prstGeom>
          <a:noFill/>
          <a:ln w="9525" cap="rnd" algn="ctr">
            <a:solidFill>
              <a:schemeClr val="tx2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933282" y="5892155"/>
            <a:ext cx="1404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八点一</a:t>
            </a:r>
            <a:r>
              <a:rPr lang="zh-CN" altLang="en-US" sz="2000" b="1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刻</a:t>
            </a:r>
            <a:endParaRPr lang="zh-CN" altLang="en-US" sz="2000" b="1">
              <a:solidFill>
                <a:srgbClr val="FF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" name="Picture 12" descr="8点半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257" y="4442767"/>
            <a:ext cx="1343025" cy="1314450"/>
          </a:xfrm>
          <a:prstGeom prst="rect">
            <a:avLst/>
          </a:prstGeom>
          <a:noFill/>
          <a:ln w="9525" cap="rnd" algn="ctr">
            <a:solidFill>
              <a:schemeClr val="tx2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046245" y="5949305"/>
            <a:ext cx="1404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八点</a:t>
            </a:r>
            <a:r>
              <a:rPr lang="zh-CN" altLang="en-US" sz="2000" b="1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半</a:t>
            </a:r>
            <a:endParaRPr lang="zh-CN" altLang="en-US" sz="2000" b="1">
              <a:solidFill>
                <a:srgbClr val="FF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" name="Picture 14" descr="8点三刻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982" y="4442767"/>
            <a:ext cx="1333500" cy="1314450"/>
          </a:xfrm>
          <a:prstGeom prst="rect">
            <a:avLst/>
          </a:prstGeom>
          <a:noFill/>
          <a:ln w="9525" cap="rnd" algn="ctr">
            <a:solidFill>
              <a:schemeClr val="tx2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038557" y="5955655"/>
            <a:ext cx="1404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八点三</a:t>
            </a:r>
            <a:r>
              <a:rPr lang="zh-CN" altLang="en-US" sz="2000" b="1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刻</a:t>
            </a:r>
            <a:endParaRPr lang="zh-CN" altLang="en-US" sz="2000" b="1">
              <a:solidFill>
                <a:srgbClr val="FF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4" name="Picture 16" descr="差五分九点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045" y="4442767"/>
            <a:ext cx="1343025" cy="1314450"/>
          </a:xfrm>
          <a:prstGeom prst="rect">
            <a:avLst/>
          </a:prstGeom>
          <a:noFill/>
          <a:ln w="9525" cap="rnd" algn="ctr">
            <a:solidFill>
              <a:schemeClr val="tx2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6802509" y="6092180"/>
            <a:ext cx="17557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12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差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五分九点</a:t>
            </a:r>
            <a:endParaRPr lang="en-US" altLang="zh-CN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lnSpc>
                <a:spcPts val="12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51-8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59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spcBef>
                <a:spcPct val="50000"/>
              </a:spcBef>
            </a:pP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6" name="Picture 18" descr="8点05分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731" y="1759937"/>
            <a:ext cx="1349375" cy="1270000"/>
          </a:xfrm>
          <a:prstGeom prst="rect">
            <a:avLst/>
          </a:prstGeom>
          <a:noFill/>
          <a:ln w="9525" cap="rnd" algn="ctr">
            <a:solidFill>
              <a:schemeClr val="tx2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2684677" y="3222025"/>
            <a:ext cx="1887323" cy="586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12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八点</a:t>
            </a:r>
            <a:r>
              <a:rPr lang="zh-CN" altLang="en-US" sz="2000" b="1" dirty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零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五分</a:t>
            </a:r>
            <a:endParaRPr lang="en-US" altLang="zh-CN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lnSpc>
                <a:spcPts val="12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01-8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09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8" name="Picture 23" descr="8点20"/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831" y="1688500"/>
            <a:ext cx="1343025" cy="1312862"/>
          </a:xfrm>
          <a:prstGeom prst="rect">
            <a:avLst/>
          </a:prstGeom>
          <a:noFill/>
          <a:ln w="9525" cap="rnd" algn="ctr">
            <a:solidFill>
              <a:schemeClr val="tx2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6784806" y="3122012"/>
            <a:ext cx="1354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八点</a:t>
            </a:r>
            <a:r>
              <a:rPr lang="zh-CN" altLang="en-US" sz="2000" b="1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二十</a:t>
            </a:r>
            <a:endParaRPr lang="zh-CN" altLang="en-US" sz="2000" b="1">
              <a:solidFill>
                <a:srgbClr val="FF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468313" y="476250"/>
            <a:ext cx="6119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语言点  </a:t>
            </a: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Language Points</a:t>
            </a:r>
            <a:endParaRPr lang="en-US" altLang="zh-CN" sz="20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28569" y="2976517"/>
            <a:ext cx="122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diăn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065044" y="1246143"/>
            <a:ext cx="122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065294" y="1246143"/>
            <a:ext cx="122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：</a:t>
            </a:r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119520" y="1219949"/>
            <a:ext cx="122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：</a:t>
            </a:r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7119770" y="1207527"/>
            <a:ext cx="122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：</a:t>
            </a:r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135689" y="4081373"/>
            <a:ext cx="122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：</a:t>
            </a:r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227220" y="4036368"/>
            <a:ext cx="122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：</a:t>
            </a:r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184610" y="4072919"/>
            <a:ext cx="122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：</a:t>
            </a:r>
            <a:r>
              <a:rPr lang="en-US" altLang="zh-CN" dirty="0"/>
              <a:t>45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7168984" y="4061251"/>
            <a:ext cx="122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：</a:t>
            </a:r>
            <a:r>
              <a:rPr lang="en-US" altLang="zh-CN" dirty="0"/>
              <a:t>55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  <p:bldP spid="17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042988" y="3441700"/>
            <a:ext cx="1139825" cy="584200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1:05</a:t>
            </a:r>
            <a:endParaRPr lang="en-US" altLang="zh-CN" sz="3200" b="1" dirty="0">
              <a:solidFill>
                <a:srgbClr val="00206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832475" y="3427413"/>
            <a:ext cx="1366838" cy="584200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206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9:25</a:t>
            </a:r>
            <a:endParaRPr lang="en-US" altLang="zh-CN" sz="3200" b="1">
              <a:solidFill>
                <a:srgbClr val="00206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43125" y="3441700"/>
            <a:ext cx="1481138" cy="584200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206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12:10</a:t>
            </a:r>
            <a:endParaRPr lang="en-US" altLang="zh-CN" sz="3200" b="1">
              <a:solidFill>
                <a:srgbClr val="00206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348038" y="3441700"/>
            <a:ext cx="1252537" cy="584200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206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3:20</a:t>
            </a:r>
            <a:endParaRPr lang="en-US" altLang="zh-CN" sz="3200" b="1">
              <a:solidFill>
                <a:srgbClr val="00206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640263" y="3427413"/>
            <a:ext cx="1252537" cy="584200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206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2:40</a:t>
            </a:r>
            <a:endParaRPr lang="en-US" altLang="zh-CN" sz="3200" b="1">
              <a:solidFill>
                <a:srgbClr val="00206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7019925" y="3427413"/>
            <a:ext cx="1368425" cy="584200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206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4:35</a:t>
            </a:r>
            <a:endParaRPr lang="en-US" altLang="zh-CN" sz="3200" b="1">
              <a:solidFill>
                <a:srgbClr val="00206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049338" y="4475163"/>
            <a:ext cx="1368425" cy="584200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206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5:30</a:t>
            </a:r>
            <a:endParaRPr lang="en-US" altLang="zh-CN" sz="3200" b="1">
              <a:solidFill>
                <a:srgbClr val="00206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2116138" y="4475163"/>
            <a:ext cx="1368425" cy="584200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206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7:15</a:t>
            </a:r>
            <a:endParaRPr lang="en-US" altLang="zh-CN" sz="3200" b="1">
              <a:solidFill>
                <a:srgbClr val="00206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3397250" y="4446588"/>
            <a:ext cx="1368425" cy="584200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206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8:45</a:t>
            </a:r>
            <a:endParaRPr lang="en-US" altLang="zh-CN" sz="3200" b="1">
              <a:solidFill>
                <a:srgbClr val="00206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4694238" y="4446588"/>
            <a:ext cx="1368425" cy="584200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206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10:45</a:t>
            </a:r>
            <a:endParaRPr lang="en-US" altLang="zh-CN" sz="3200" b="1">
              <a:solidFill>
                <a:srgbClr val="00206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5888038" y="4449763"/>
            <a:ext cx="1481137" cy="584200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206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11:50</a:t>
            </a:r>
            <a:endParaRPr lang="en-US" altLang="zh-CN" sz="3200" b="1">
              <a:solidFill>
                <a:srgbClr val="00206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7040563" y="4449763"/>
            <a:ext cx="1481137" cy="584200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206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6:55</a:t>
            </a:r>
            <a:endParaRPr lang="en-US" altLang="zh-CN" sz="3200" b="1">
              <a:solidFill>
                <a:srgbClr val="00206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2843213" y="1412875"/>
            <a:ext cx="4105275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C00000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3600" b="1">
                <a:solidFill>
                  <a:srgbClr val="C00000"/>
                </a:solidFill>
                <a:ea typeface="华文楷体" panose="02010600040101010101" pitchFamily="2" charset="-122"/>
              </a:rPr>
              <a:t>：现在几点？</a:t>
            </a:r>
            <a:endParaRPr lang="zh-CN" altLang="en-US" sz="3600" b="1">
              <a:solidFill>
                <a:srgbClr val="C00000"/>
              </a:solidFill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C00000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3600" b="1">
                <a:solidFill>
                  <a:srgbClr val="C00000"/>
                </a:solidFill>
                <a:ea typeface="华文楷体" panose="02010600040101010101" pitchFamily="2" charset="-122"/>
              </a:rPr>
              <a:t>：现在</a:t>
            </a:r>
            <a:r>
              <a:rPr lang="en-US" altLang="zh-CN" sz="3600" b="1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  <a:r>
              <a:rPr lang="zh-CN" altLang="en-US" sz="3600" b="1">
                <a:solidFill>
                  <a:srgbClr val="C00000"/>
                </a:solidFill>
                <a:ea typeface="华文楷体" panose="02010600040101010101" pitchFamily="2" charset="-122"/>
              </a:rPr>
              <a:t>。</a:t>
            </a:r>
            <a:endParaRPr lang="zh-CN" altLang="en-US" sz="3600" b="1">
              <a:solidFill>
                <a:srgbClr val="C00000"/>
              </a:solidFill>
              <a:ea typeface="华文楷体" panose="02010600040101010101" pitchFamily="2" charset="-122"/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539750" y="274638"/>
            <a:ext cx="3887788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400" dirty="0">
                <a:solidFill>
                  <a:schemeClr val="tx2"/>
                </a:solidFill>
                <a:latin typeface="宋体" panose="02010600030101010101" pitchFamily="2" charset="-122"/>
              </a:rPr>
              <a:t>练习 </a:t>
            </a:r>
            <a:r>
              <a:rPr lang="en-US" altLang="zh-CN" sz="4400" dirty="0" err="1">
                <a:solidFill>
                  <a:schemeClr val="tx2"/>
                </a:solidFill>
                <a:latin typeface="宋体" panose="02010600030101010101" pitchFamily="2" charset="-122"/>
              </a:rPr>
              <a:t>liànxí</a:t>
            </a:r>
            <a:endParaRPr lang="en-US" altLang="zh-CN" sz="440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L06-0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557338"/>
            <a:ext cx="5487987" cy="35972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250825" y="600393"/>
            <a:ext cx="2449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70C0"/>
                </a:solidFill>
                <a:latin typeface="宋体" panose="02010600030101010101" pitchFamily="2" charset="-122"/>
              </a:rPr>
              <a:t>课文 </a:t>
            </a:r>
            <a:r>
              <a:rPr lang="en-US" altLang="zh-CN" sz="2000" b="1">
                <a:solidFill>
                  <a:srgbClr val="0070C0"/>
                </a:solidFill>
                <a:latin typeface="宋体" panose="02010600030101010101" pitchFamily="2" charset="-122"/>
              </a:rPr>
              <a:t>Texts</a:t>
            </a:r>
            <a:r>
              <a:rPr lang="zh-CN" altLang="en-US" sz="2000" b="1">
                <a:solidFill>
                  <a:srgbClr val="0070C0"/>
                </a:solidFill>
                <a:latin typeface="宋体" panose="02010600030101010101" pitchFamily="2" charset="-122"/>
              </a:rPr>
              <a:t>（一）</a:t>
            </a:r>
            <a:endParaRPr lang="zh-CN" altLang="en-US" sz="2000" b="1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文本框 36"/>
          <p:cNvSpPr txBox="1"/>
          <p:nvPr/>
        </p:nvSpPr>
        <p:spPr>
          <a:xfrm>
            <a:off x="-717550" y="1064260"/>
            <a:ext cx="68173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课堂展示 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resentation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2895600" y="167640"/>
            <a:ext cx="38347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  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</a:t>
            </a:r>
            <a:r>
              <a:rPr lang="zh-CN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关于课程</a:t>
            </a:r>
            <a:r>
              <a:rPr lang="zh-CN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about the course</a:t>
            </a: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8795" y="1771015"/>
            <a:ext cx="793813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1-2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Theme</a:t>
            </a:r>
            <a:r>
              <a:rPr lang="en-US" altLang="zh-CN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anything that interests you about China or Chinese culture</a:t>
            </a:r>
            <a:endParaRPr lang="en-US" altLang="zh-CN" sz="3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Form: </a:t>
            </a:r>
            <a:r>
              <a:rPr lang="en-US" altLang="zh-CN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PPT</a:t>
            </a:r>
            <a:endParaRPr lang="en-US" altLang="zh-CN" sz="3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Time</a:t>
            </a:r>
            <a:r>
              <a:rPr lang="en-US" altLang="zh-CN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10-15min/20-30min</a:t>
            </a:r>
            <a:endParaRPr lang="en-US" altLang="zh-CN" sz="3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Language</a:t>
            </a:r>
            <a:r>
              <a:rPr lang="en-US" altLang="zh-CN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Chinese in PPT, but you can speak English</a:t>
            </a:r>
            <a:endParaRPr lang="en-US" altLang="zh-CN" sz="3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After class, I will send a form in the group, please fill in your name and subject in the form. You can choose the time and theme.</a:t>
            </a:r>
            <a:endParaRPr lang="en-US" altLang="zh-CN" sz="3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403350" y="1100138"/>
            <a:ext cx="6697663" cy="484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4400" dirty="0">
                <a:ea typeface="华文楷体" panose="02010600040101010101" pitchFamily="2" charset="-122"/>
              </a:rPr>
              <a:t>路人：请问，现在几点？</a:t>
            </a:r>
            <a:endParaRPr lang="zh-CN" altLang="en-US" sz="4400" dirty="0">
              <a:ea typeface="华文楷体" panose="02010600040101010101" pitchFamily="2" charset="-122"/>
            </a:endParaRP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4400" dirty="0">
                <a:ea typeface="华文楷体" panose="02010600040101010101" pitchFamily="2" charset="-122"/>
              </a:rPr>
              <a:t>安妮：八点零五分。</a:t>
            </a:r>
            <a:endParaRPr lang="zh-CN" altLang="en-US" sz="4400" dirty="0">
              <a:ea typeface="华文楷体" panose="02010600040101010101" pitchFamily="2" charset="-122"/>
            </a:endParaRP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4400" dirty="0">
                <a:ea typeface="华文楷体" panose="02010600040101010101" pitchFamily="2" charset="-122"/>
              </a:rPr>
              <a:t>路人：谢谢！</a:t>
            </a:r>
            <a:endParaRPr lang="zh-CN" altLang="en-US" sz="4400" dirty="0">
              <a:ea typeface="华文楷体" panose="02010600040101010101" pitchFamily="2" charset="-122"/>
            </a:endParaRP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4400" dirty="0">
                <a:ea typeface="华文楷体" panose="02010600040101010101" pitchFamily="2" charset="-122"/>
              </a:rPr>
              <a:t>安妮：不用谢！</a:t>
            </a:r>
            <a:endParaRPr lang="zh-CN" altLang="en-US" sz="4400" dirty="0">
              <a:ea typeface="华文楷体" panose="02010600040101010101" pitchFamily="2" charset="-122"/>
            </a:endParaRP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323850" y="292735"/>
            <a:ext cx="158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70C0"/>
                </a:solidFill>
                <a:latin typeface="宋体" panose="02010600030101010101" pitchFamily="2" charset="-122"/>
              </a:rPr>
              <a:t>朗读课文</a:t>
            </a:r>
            <a:endParaRPr lang="zh-CN" altLang="en-US" sz="2000" b="1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32542" y="367211"/>
            <a:ext cx="8953500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8000" dirty="0">
                <a:ea typeface="华文楷体" panose="02010600040101010101" pitchFamily="2" charset="-122"/>
              </a:rPr>
              <a:t>Homework</a:t>
            </a:r>
            <a:endParaRPr lang="en-US" altLang="zh-CN" sz="8000" dirty="0"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600" dirty="0">
                <a:ea typeface="华文楷体" panose="02010600040101010101" pitchFamily="2" charset="-122"/>
              </a:rPr>
              <a:t>1.Copy the new words in PPT Page 2 for 5 times.</a:t>
            </a:r>
            <a:endParaRPr lang="en-US" altLang="zh-CN" sz="3600" dirty="0"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600" dirty="0">
                <a:ea typeface="华文楷体" panose="02010600040101010101" pitchFamily="2" charset="-122"/>
              </a:rPr>
              <a:t>2.Write down the Chinese of following time:</a:t>
            </a:r>
            <a:endParaRPr lang="en-US" altLang="zh-CN" sz="3600" dirty="0"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4000" dirty="0">
                <a:ea typeface="华文楷体" panose="02010600040101010101" pitchFamily="2" charset="-122"/>
              </a:rPr>
              <a:t>1:05    2:12    3:18    </a:t>
            </a:r>
            <a:endParaRPr lang="en-US" altLang="zh-CN" sz="4000" dirty="0"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4000" dirty="0">
                <a:ea typeface="华文楷体" panose="02010600040101010101" pitchFamily="2" charset="-122"/>
              </a:rPr>
              <a:t>4:30    5:47    6:00</a:t>
            </a:r>
            <a:endParaRPr lang="en-US" altLang="zh-CN" sz="4000" dirty="0"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411610" y="765512"/>
            <a:ext cx="432077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6000" dirty="0">
                <a:ea typeface="华文楷体" panose="02010600040101010101" pitchFamily="2" charset="-122"/>
              </a:rPr>
              <a:t>第六课</a:t>
            </a:r>
            <a:endParaRPr lang="zh-CN" altLang="en-US" sz="6000" dirty="0"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5937" y="2272253"/>
            <a:ext cx="8669874" cy="27265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 sz="5400" dirty="0">
                <a:ea typeface="华文楷体" panose="02010600040101010101" pitchFamily="2" charset="-122"/>
              </a:rPr>
              <a:t>请问，现在几点？</a:t>
            </a:r>
            <a:endParaRPr lang="en-US" altLang="zh-CN" sz="5400" dirty="0">
              <a:ea typeface="华文楷体" panose="02010600040101010101" pitchFamily="2" charset="-122"/>
            </a:endParaRPr>
          </a:p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en-US" altLang="zh-CN" sz="5400" dirty="0">
                <a:ea typeface="华文楷体" panose="02010600040101010101" pitchFamily="2" charset="-122"/>
              </a:rPr>
              <a:t>May I ask what time is it now?</a:t>
            </a:r>
            <a:endParaRPr lang="zh-CN" altLang="en-US" sz="5400" dirty="0"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8825" y="2272253"/>
            <a:ext cx="523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Qǐng</a:t>
            </a:r>
            <a:r>
              <a:rPr lang="en-US" altLang="zh-CN" dirty="0"/>
              <a:t> </a:t>
            </a:r>
            <a:r>
              <a:rPr lang="en-US" altLang="zh-CN" dirty="0" err="1"/>
              <a:t>wèn</a:t>
            </a:r>
            <a:r>
              <a:rPr lang="en-US" altLang="zh-CN" dirty="0"/>
              <a:t>                     </a:t>
            </a:r>
            <a:r>
              <a:rPr lang="en-US" altLang="zh-CN" dirty="0" err="1"/>
              <a:t>xiàn</a:t>
            </a:r>
            <a:r>
              <a:rPr lang="en-US" altLang="zh-CN" dirty="0"/>
              <a:t>      </a:t>
            </a:r>
            <a:r>
              <a:rPr lang="en-US" altLang="zh-CN" dirty="0" err="1"/>
              <a:t>zài</a:t>
            </a:r>
            <a:r>
              <a:rPr lang="en-US" altLang="zh-CN" dirty="0"/>
              <a:t>         </a:t>
            </a:r>
            <a:r>
              <a:rPr lang="en-US" altLang="zh-CN" dirty="0" err="1"/>
              <a:t>jǐ</a:t>
            </a:r>
            <a:r>
              <a:rPr lang="en-US" altLang="zh-CN" dirty="0"/>
              <a:t>           </a:t>
            </a:r>
            <a:r>
              <a:rPr lang="en-US" altLang="zh-CN" dirty="0" err="1"/>
              <a:t>diăn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088858" y="1144911"/>
            <a:ext cx="1223962" cy="48529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4800" dirty="0">
                <a:ea typeface="华文楷体" panose="02010600040101010101" pitchFamily="2" charset="-122"/>
              </a:rPr>
              <a:t>点</a:t>
            </a:r>
            <a:endParaRPr lang="zh-CN" altLang="en-US" sz="4800" dirty="0"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4800" dirty="0">
                <a:ea typeface="华文楷体" panose="02010600040101010101" pitchFamily="2" charset="-122"/>
              </a:rPr>
              <a:t>分</a:t>
            </a:r>
            <a:endParaRPr lang="zh-CN" altLang="en-US" sz="4800" dirty="0"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4800" dirty="0">
                <a:ea typeface="华文楷体" panose="02010600040101010101" pitchFamily="2" charset="-122"/>
              </a:rPr>
              <a:t>半</a:t>
            </a:r>
            <a:endParaRPr lang="zh-CN" altLang="en-US" sz="4800" dirty="0"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4800" dirty="0">
                <a:ea typeface="华文楷体" panose="02010600040101010101" pitchFamily="2" charset="-122"/>
              </a:rPr>
              <a:t>刻</a:t>
            </a:r>
            <a:endParaRPr lang="zh-CN" altLang="en-US" sz="4800" dirty="0"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4800" dirty="0">
                <a:ea typeface="华文楷体" panose="02010600040101010101" pitchFamily="2" charset="-122"/>
              </a:rPr>
              <a:t>差</a:t>
            </a:r>
            <a:endParaRPr lang="zh-CN" altLang="en-US" sz="4800" dirty="0">
              <a:effectLst>
                <a:outerShdw blurRad="38100" dist="38100" dir="2700000" algn="tl">
                  <a:srgbClr val="C0C0C0"/>
                </a:outerShdw>
              </a:effectLst>
              <a:ea typeface="华文楷体" panose="02010600040101010101" pitchFamily="2" charset="-122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889645" y="1144911"/>
            <a:ext cx="1800225" cy="48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4800" dirty="0">
                <a:ea typeface="华文楷体" panose="02010600040101010101" pitchFamily="2" charset="-122"/>
              </a:rPr>
              <a:t>现在</a:t>
            </a:r>
            <a:endParaRPr lang="zh-CN" altLang="en-US" sz="4800" dirty="0"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4800" dirty="0">
                <a:ea typeface="华文楷体" panose="02010600040101010101" pitchFamily="2" charset="-122"/>
              </a:rPr>
              <a:t>零</a:t>
            </a:r>
            <a:endParaRPr lang="zh-CN" altLang="en-US" sz="4800" dirty="0"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4800" dirty="0">
                <a:ea typeface="华文楷体" panose="02010600040101010101" pitchFamily="2" charset="-122"/>
              </a:rPr>
              <a:t>问</a:t>
            </a:r>
            <a:endParaRPr lang="zh-CN" altLang="en-US" sz="4800" dirty="0"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4800" dirty="0">
                <a:ea typeface="华文楷体" panose="02010600040101010101" pitchFamily="2" charset="-122"/>
              </a:rPr>
              <a:t>用</a:t>
            </a:r>
            <a:endParaRPr lang="zh-CN" altLang="en-US" sz="4800" dirty="0"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4800" dirty="0">
                <a:ea typeface="华文楷体" panose="02010600040101010101" pitchFamily="2" charset="-122"/>
              </a:rPr>
              <a:t>不用</a:t>
            </a:r>
            <a:endParaRPr lang="zh-CN" altLang="en-US" sz="4800" dirty="0">
              <a:ea typeface="华文楷体" panose="02010600040101010101" pitchFamily="2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0" y="219710"/>
            <a:ext cx="1547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生词</a:t>
            </a:r>
            <a:endParaRPr lang="zh-CN" altLang="en-US" sz="2000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/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New words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77776" y="800542"/>
            <a:ext cx="122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Xiàn</a:t>
            </a:r>
            <a:r>
              <a:rPr lang="en-US" altLang="zh-CN" dirty="0"/>
              <a:t> </a:t>
            </a:r>
            <a:r>
              <a:rPr lang="en-US" altLang="zh-CN" dirty="0" err="1"/>
              <a:t>zài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059905" y="1877383"/>
            <a:ext cx="122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líng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993230" y="2860800"/>
            <a:ext cx="122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wèn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993230" y="3962604"/>
            <a:ext cx="122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yòng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046809" y="4980251"/>
            <a:ext cx="122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Bú</a:t>
            </a:r>
            <a:r>
              <a:rPr lang="en-US" altLang="zh-CN" dirty="0"/>
              <a:t> </a:t>
            </a:r>
            <a:r>
              <a:rPr lang="en-US" altLang="zh-CN" dirty="0" err="1"/>
              <a:t>yòng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273404" y="838642"/>
            <a:ext cx="122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diăn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273404" y="1889646"/>
            <a:ext cx="122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fēn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273404" y="2940650"/>
            <a:ext cx="122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bàn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273404" y="3962604"/>
            <a:ext cx="122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kè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273404" y="4950167"/>
            <a:ext cx="122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chà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793675" y="1207974"/>
            <a:ext cx="122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now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822847" y="2296641"/>
            <a:ext cx="122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zero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822847" y="3288907"/>
            <a:ext cx="122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ask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835943" y="4377259"/>
            <a:ext cx="122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547813" y="5265526"/>
            <a:ext cx="2110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Don’t use/</a:t>
            </a:r>
            <a:endParaRPr lang="en-US" altLang="zh-CN" dirty="0"/>
          </a:p>
          <a:p>
            <a:r>
              <a:rPr lang="en-US" altLang="zh-CN" dirty="0"/>
              <a:t>No need to…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173859" y="1237024"/>
            <a:ext cx="122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O’clock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175945" y="2262203"/>
            <a:ext cx="122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minute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266132" y="3279850"/>
            <a:ext cx="122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half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266132" y="4372656"/>
            <a:ext cx="122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quarter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266132" y="5911857"/>
            <a:ext cx="281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Example: a quarter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en-US" altLang="zh-CN" dirty="0"/>
              <a:t> ten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6"/>
          <p:cNvSpPr txBox="1">
            <a:spLocks noChangeArrowheads="1"/>
          </p:cNvSpPr>
          <p:nvPr/>
        </p:nvSpPr>
        <p:spPr bwMode="auto">
          <a:xfrm>
            <a:off x="2771775" y="2636838"/>
            <a:ext cx="4176713" cy="157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9600" dirty="0">
                <a:ea typeface="华文楷体" panose="02010600040101010101" pitchFamily="2" charset="-122"/>
              </a:rPr>
              <a:t>请问！</a:t>
            </a:r>
            <a:endParaRPr lang="zh-CN" altLang="en-US" sz="9600" dirty="0">
              <a:ea typeface="华文楷体" panose="02010600040101010101" pitchFamily="2" charset="-122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11188" y="292735"/>
            <a:ext cx="17938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 </a:t>
            </a:r>
            <a:r>
              <a:rPr lang="de-DE" altLang="zh-CN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v.</a:t>
            </a:r>
            <a:endParaRPr lang="zh-CN" altLang="en-US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208712" y="400050"/>
            <a:ext cx="23241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41760" y="292735"/>
            <a:ext cx="122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wèn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475434" y="2246114"/>
            <a:ext cx="3153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qǐng</a:t>
            </a:r>
            <a:r>
              <a:rPr lang="en-US" altLang="zh-CN" sz="3200" dirty="0"/>
              <a:t> </a:t>
            </a:r>
            <a:r>
              <a:rPr lang="en-US" altLang="zh-CN" sz="3200" dirty="0" err="1"/>
              <a:t>wèn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3399234" y="4277826"/>
            <a:ext cx="3153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May I ask…?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097934" y="3860445"/>
            <a:ext cx="8515350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400" dirty="0">
                <a:ea typeface="华文楷体" panose="02010600040101010101" pitchFamily="2" charset="-122"/>
              </a:rPr>
              <a:t>你</a:t>
            </a:r>
            <a:r>
              <a:rPr lang="zh-CN" altLang="en-US" sz="4400" dirty="0">
                <a:solidFill>
                  <a:srgbClr val="0070C0"/>
                </a:solidFill>
                <a:ea typeface="华文楷体" panose="02010600040101010101" pitchFamily="2" charset="-122"/>
              </a:rPr>
              <a:t>用</a:t>
            </a:r>
            <a:r>
              <a:rPr lang="zh-CN" altLang="en-US" sz="4400" dirty="0">
                <a:ea typeface="华文楷体" panose="02010600040101010101" pitchFamily="2" charset="-122"/>
              </a:rPr>
              <a:t>什么</a:t>
            </a:r>
            <a:r>
              <a:rPr lang="zh-CN" altLang="en-US" sz="4400" dirty="0">
                <a:solidFill>
                  <a:srgbClr val="FF0000"/>
                </a:solidFill>
                <a:ea typeface="华文楷体" panose="02010600040101010101" pitchFamily="2" charset="-122"/>
              </a:rPr>
              <a:t>吃饭</a:t>
            </a:r>
            <a:r>
              <a:rPr lang="zh-CN" altLang="en-US" sz="4400" dirty="0">
                <a:ea typeface="华文楷体" panose="02010600040101010101" pitchFamily="2" charset="-122"/>
              </a:rPr>
              <a:t>？</a:t>
            </a:r>
            <a:r>
              <a:rPr lang="en-US" altLang="zh-CN" sz="2400" dirty="0" err="1">
                <a:latin typeface="宋体" panose="02010600030101010101" pitchFamily="2" charset="-122"/>
              </a:rPr>
              <a:t>chī</a:t>
            </a:r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宋体" panose="02010600030101010101" pitchFamily="2" charset="-122"/>
              </a:rPr>
              <a:t>fàn</a:t>
            </a:r>
            <a:endParaRPr lang="en-US" altLang="zh-CN" sz="4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What do you eat </a:t>
            </a:r>
            <a:r>
              <a:rPr lang="en-US" altLang="zh-CN" sz="36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with</a:t>
            </a:r>
            <a:r>
              <a:rPr lang="en-US" altLang="zh-CN" sz="3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</a:t>
            </a:r>
            <a:endParaRPr lang="en-US" altLang="zh-CN" sz="36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3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What do you </a:t>
            </a:r>
            <a:r>
              <a:rPr lang="en-US" altLang="zh-CN" sz="36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use</a:t>
            </a:r>
            <a:r>
              <a:rPr lang="en-US" altLang="zh-CN" sz="3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for meal?</a:t>
            </a:r>
            <a:endParaRPr lang="zh-CN" altLang="en-US" sz="36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58389" y="0"/>
            <a:ext cx="17938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 </a:t>
            </a:r>
            <a:r>
              <a:rPr lang="de-DE" altLang="zh-CN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v.</a:t>
            </a:r>
            <a:endParaRPr lang="zh-CN" altLang="en-US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0059" y="213937"/>
            <a:ext cx="122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yòng</a:t>
            </a:r>
            <a:endParaRPr lang="zh-CN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544501" y="959478"/>
            <a:ext cx="5100639" cy="2482040"/>
            <a:chOff x="2124075" y="9980"/>
            <a:chExt cx="5100639" cy="2482040"/>
          </a:xfrm>
        </p:grpSpPr>
        <p:grpSp>
          <p:nvGrpSpPr>
            <p:cNvPr id="4" name="组合 9"/>
            <p:cNvGrpSpPr/>
            <p:nvPr/>
          </p:nvGrpSpPr>
          <p:grpSpPr bwMode="auto">
            <a:xfrm>
              <a:off x="2124075" y="764820"/>
              <a:ext cx="4895850" cy="1727200"/>
              <a:chOff x="1979712" y="1988840"/>
              <a:chExt cx="4896544" cy="1728192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979712" y="1988840"/>
                <a:ext cx="4896544" cy="172819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6" name="Picture 13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40645" y="2349500"/>
                <a:ext cx="887412" cy="1079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14"/>
              <p:cNvPicPr>
                <a:picLocks noChangeAspect="1" noChangeArrowheads="1"/>
              </p:cNvPicPr>
              <p:nvPr/>
            </p:nvPicPr>
            <p:blipFill>
              <a:blip r:embed="rId2">
                <a:lum bright="3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95070" y="2276475"/>
                <a:ext cx="449262" cy="1079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15"/>
              <p:cNvPicPr>
                <a:picLocks noChangeAspect="1" noChangeArrowheads="1"/>
              </p:cNvPicPr>
              <p:nvPr/>
            </p:nvPicPr>
            <p:blipFill>
              <a:blip r:embed="rId3">
                <a:lum bright="42000" contrast="1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8445" y="2205038"/>
                <a:ext cx="282575" cy="129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" name="文本框 1"/>
            <p:cNvSpPr txBox="1"/>
            <p:nvPr/>
          </p:nvSpPr>
          <p:spPr>
            <a:xfrm>
              <a:off x="2171699" y="333375"/>
              <a:ext cx="16051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筷子  </a:t>
              </a:r>
              <a:r>
                <a:rPr lang="en-US" altLang="zh-CN" dirty="0"/>
                <a:t>chopsticks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053014" y="333375"/>
              <a:ext cx="1085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刀</a:t>
              </a:r>
              <a:endParaRPr lang="en-US" altLang="zh-CN" dirty="0"/>
            </a:p>
            <a:p>
              <a:r>
                <a:rPr lang="en-US" altLang="zh-CN" dirty="0"/>
                <a:t>knife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138864" y="314515"/>
              <a:ext cx="1085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叉子</a:t>
              </a:r>
              <a:endParaRPr lang="en-US" altLang="zh-CN" dirty="0"/>
            </a:p>
            <a:p>
              <a:r>
                <a:rPr lang="en-US" altLang="zh-CN" dirty="0"/>
                <a:t>fork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171700" y="27366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Ku</a:t>
              </a:r>
              <a:r>
                <a:rPr lang="zh-CN" altLang="en-US" dirty="0"/>
                <a:t>à</a:t>
              </a:r>
              <a:r>
                <a:rPr lang="en-US" altLang="zh-CN" dirty="0" err="1"/>
                <a:t>i</a:t>
              </a:r>
              <a:r>
                <a:rPr lang="en-US" altLang="zh-CN" dirty="0"/>
                <a:t> </a:t>
              </a:r>
              <a:r>
                <a:rPr lang="en-US" altLang="zh-CN" dirty="0" err="1"/>
                <a:t>zi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999175" y="9980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dāo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138864" y="9980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Chā</a:t>
              </a:r>
              <a:r>
                <a:rPr lang="en-US" altLang="zh-CN" dirty="0"/>
                <a:t> </a:t>
              </a:r>
              <a:r>
                <a:rPr lang="en-US" altLang="zh-CN" dirty="0" err="1"/>
                <a:t>zi</a:t>
              </a:r>
              <a:endParaRPr lang="zh-CN" altLang="en-US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70778" y="1482860"/>
            <a:ext cx="1946140" cy="194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11188" y="292735"/>
            <a:ext cx="35435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不用 </a:t>
            </a:r>
            <a:r>
              <a:rPr lang="de-DE" altLang="zh-CN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adv.</a:t>
            </a:r>
            <a:endParaRPr lang="zh-CN" altLang="en-US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87450" y="3468688"/>
            <a:ext cx="2709863" cy="14652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600" b="1">
                <a:solidFill>
                  <a:srgbClr val="00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3600" b="1">
                <a:solidFill>
                  <a:srgbClr val="00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：谢谢！</a:t>
            </a:r>
            <a:endParaRPr lang="zh-CN" altLang="en-US" sz="3600" b="1">
              <a:solidFill>
                <a:srgbClr val="0066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3600" b="1">
                <a:solidFill>
                  <a:srgbClr val="00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3600" b="1">
                <a:solidFill>
                  <a:srgbClr val="00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36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不谢！</a:t>
            </a:r>
            <a:endParaRPr lang="zh-CN" altLang="en-US" sz="3600" b="1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932363" y="3468688"/>
            <a:ext cx="3095625" cy="14652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600" b="1" dirty="0">
                <a:solidFill>
                  <a:srgbClr val="00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3600" b="1" dirty="0">
                <a:solidFill>
                  <a:srgbClr val="00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：谢谢！</a:t>
            </a:r>
            <a:endParaRPr lang="zh-CN" altLang="en-US" sz="3600" b="1" dirty="0">
              <a:solidFill>
                <a:srgbClr val="0066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3600" b="1" dirty="0">
                <a:solidFill>
                  <a:srgbClr val="00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3600" b="1" dirty="0">
                <a:solidFill>
                  <a:srgbClr val="00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不用谢！</a:t>
            </a:r>
            <a:endParaRPr lang="zh-CN" altLang="en-US" sz="3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060700" y="1916113"/>
            <a:ext cx="3024188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不用谢！</a:t>
            </a:r>
            <a:endParaRPr lang="zh-CN" altLang="en-US" sz="5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4864" y="365065"/>
            <a:ext cx="122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bú</a:t>
            </a:r>
            <a:r>
              <a:rPr lang="en-US" altLang="zh-CN" dirty="0"/>
              <a:t> </a:t>
            </a:r>
            <a:r>
              <a:rPr lang="en-US" altLang="zh-CN" dirty="0" err="1"/>
              <a:t>yòng</a:t>
            </a:r>
            <a:endParaRPr lang="zh-CN" alt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87450" y="5278438"/>
            <a:ext cx="2709863" cy="14652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600" b="1" dirty="0">
                <a:solidFill>
                  <a:srgbClr val="00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3600" b="1" dirty="0">
                <a:solidFill>
                  <a:srgbClr val="00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：谢谢！</a:t>
            </a:r>
            <a:endParaRPr lang="zh-CN" altLang="en-US" sz="3600" b="1" dirty="0">
              <a:solidFill>
                <a:srgbClr val="0066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3600" b="1" dirty="0">
                <a:solidFill>
                  <a:srgbClr val="00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3600" b="1" dirty="0">
                <a:solidFill>
                  <a:srgbClr val="00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不客气！</a:t>
            </a:r>
            <a:endParaRPr lang="zh-CN" altLang="en-US" sz="3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73351" y="5826403"/>
            <a:ext cx="122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kè</a:t>
            </a:r>
            <a:r>
              <a:rPr lang="en-US" altLang="zh-CN" dirty="0"/>
              <a:t> </a:t>
            </a:r>
            <a:r>
              <a:rPr lang="en-US" altLang="zh-CN" dirty="0" err="1"/>
              <a:t>qì</a:t>
            </a:r>
            <a:endParaRPr lang="zh-CN" altLang="en-US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932363" y="5278438"/>
            <a:ext cx="3095625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600" b="1" dirty="0">
                <a:solidFill>
                  <a:srgbClr val="00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3600" b="1" dirty="0">
                <a:solidFill>
                  <a:srgbClr val="00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：谢谢！</a:t>
            </a:r>
            <a:endParaRPr lang="zh-CN" altLang="en-US" sz="3600" b="1" dirty="0">
              <a:solidFill>
                <a:srgbClr val="0066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3600" b="1" dirty="0">
                <a:solidFill>
                  <a:srgbClr val="00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3600" b="1" dirty="0">
                <a:solidFill>
                  <a:srgbClr val="00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不用客气！</a:t>
            </a:r>
            <a:endParaRPr lang="zh-CN" altLang="en-US" sz="3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947014" y="3993610"/>
            <a:ext cx="851535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400" dirty="0">
                <a:ea typeface="华文楷体" panose="02010600040101010101" pitchFamily="2" charset="-122"/>
              </a:rPr>
              <a:t>请问现在几点？</a:t>
            </a:r>
            <a:endParaRPr lang="en-US" altLang="zh-CN" sz="4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May I ask, what time it is now?</a:t>
            </a:r>
            <a:endParaRPr lang="en-US" altLang="zh-CN" sz="36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58389" y="0"/>
            <a:ext cx="252685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现在 </a:t>
            </a:r>
            <a:r>
              <a:rPr lang="en-US" altLang="zh-CN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de-DE" altLang="zh-CN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0059" y="213937"/>
            <a:ext cx="122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yòng</a:t>
            </a:r>
            <a:endParaRPr lang="zh-CN" altLang="en-US" dirty="0"/>
          </a:p>
        </p:txBody>
      </p:sp>
      <p:pic>
        <p:nvPicPr>
          <p:cNvPr id="1026" name="Picture 2" descr="现的笔顺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07" y="1263952"/>
            <a:ext cx="2348028" cy="234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在的笔顺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477" y="1255768"/>
            <a:ext cx="2356212" cy="23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99445" y="802504"/>
            <a:ext cx="24098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699445" y="3508899"/>
            <a:ext cx="352981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</a:t>
            </a:r>
            <a:r>
              <a:rPr lang="en-US" altLang="zh-CN" dirty="0" err="1"/>
              <a:t>diăn</a:t>
            </a:r>
            <a:endParaRPr lang="en-US" altLang="zh-CN" dirty="0"/>
          </a:p>
          <a:p>
            <a:r>
              <a:rPr lang="zh-CN" altLang="en-US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 </a:t>
            </a:r>
            <a:endParaRPr lang="en-US" altLang="zh-CN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o’clock</a:t>
            </a:r>
            <a:endParaRPr lang="en-US" altLang="zh-CN" sz="36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现在</a:t>
            </a:r>
            <a:r>
              <a:rPr lang="en-US" altLang="zh-CN" sz="3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点</a:t>
            </a:r>
            <a:endParaRPr lang="en-US" altLang="zh-CN" sz="36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4738" y="3386831"/>
            <a:ext cx="60155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to ask the time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Calibri" panose="020F0502020204030204"/>
                <a:ea typeface="华文楷体" panose="02010600040101010101" pitchFamily="2" charset="-122"/>
              </a:rPr>
              <a:t>几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华文楷体" panose="02010600040101010101" pitchFamily="2" charset="-122"/>
                <a:cs typeface="+mn-cs"/>
              </a:rPr>
              <a:t>点√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华文楷体" panose="02010600040101010101" pitchFamily="2" charset="-122"/>
              <a:cs typeface="+mn-cs"/>
            </a:endParaRPr>
          </a:p>
          <a:p>
            <a:pPr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华文楷体" panose="02010600040101010101" pitchFamily="2" charset="-122"/>
                <a:cs typeface="+mn-cs"/>
              </a:rPr>
              <a:t>多少点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华文楷体" panose="02010600040101010101" pitchFamily="2" charset="-122"/>
                <a:cs typeface="+mn-cs"/>
              </a:rPr>
              <a:t>×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1738</Words>
  <Application>WPS 演示</Application>
  <PresentationFormat>On-screen Show (4:3)</PresentationFormat>
  <Paragraphs>318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0" baseType="lpstr">
      <vt:lpstr>Arial</vt:lpstr>
      <vt:lpstr>宋体</vt:lpstr>
      <vt:lpstr>Wingdings</vt:lpstr>
      <vt:lpstr>楷体</vt:lpstr>
      <vt:lpstr>Century Gothic</vt:lpstr>
      <vt:lpstr>Times New Roman</vt:lpstr>
      <vt:lpstr>Franklin Gothic Book</vt:lpstr>
      <vt:lpstr>华文楷体</vt:lpstr>
      <vt:lpstr>微软雅黑</vt:lpstr>
      <vt:lpstr>楷体_GB2312</vt:lpstr>
      <vt:lpstr>Calibri</vt:lpstr>
      <vt:lpstr>Calibri Light</vt:lpstr>
      <vt:lpstr>等线 Light</vt:lpstr>
      <vt:lpstr>等线</vt:lpstr>
      <vt:lpstr>新宋体</vt:lpstr>
      <vt:lpstr>Arial Unicode MS</vt:lpstr>
      <vt:lpstr>Tahoma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enigma1997</dc:creator>
  <cp:lastModifiedBy>Σ(っ °Д °;)っ</cp:lastModifiedBy>
  <cp:revision>28</cp:revision>
  <dcterms:created xsi:type="dcterms:W3CDTF">2020-03-30T01:23:00Z</dcterms:created>
  <dcterms:modified xsi:type="dcterms:W3CDTF">2022-02-22T05:44:25Z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571C5C3B606240A29B3A366713C2DD52</vt:lpwstr>
  </property>
  <property fmtid="{D5CDD505-2E9C-101B-9397-08002B2CF9AE}" pid="3" name="KSOProductBuildVer">
    <vt:lpwstr>2052-11.1.0.11365</vt:lpwstr>
  </property>
</Properties>
</file>