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23"/>
  </p:notesMasterIdLst>
  <p:sldIdLst>
    <p:sldId id="494" r:id="rId4"/>
    <p:sldId id="497" r:id="rId5"/>
    <p:sldId id="496" r:id="rId6"/>
    <p:sldId id="495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14" r:id="rId16"/>
    <p:sldId id="506" r:id="rId17"/>
    <p:sldId id="507" r:id="rId18"/>
    <p:sldId id="508" r:id="rId19"/>
    <p:sldId id="515" r:id="rId20"/>
    <p:sldId id="510" r:id="rId21"/>
    <p:sldId id="5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18C2-DE99-4D81-A17B-F8470BAE68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62945-2A39-4312-964E-3C8C29D12D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14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Documents\Tencent%20Files\574576071\FileRecv\&#25340;&#35013;&#32032;&#26448;\formiddle1\\14\subject_holdright_80,183,194_0_staid_full_0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38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4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9.png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75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8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10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11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3.png"/><Relationship Id="rId6" Type="http://schemas.openxmlformats.org/officeDocument/2006/relationships/tags" Target="../tags/tag1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2921000" y="3910466"/>
            <a:ext cx="6350000" cy="52927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921000" y="2447291"/>
            <a:ext cx="635000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3201035" y="3910014"/>
            <a:ext cx="5789930" cy="66198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5.png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C79C0C-294E-4C66-9D5A-641668E5BC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0F44-771B-438D-A8C8-45D866E2E474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GIF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5737" y="214267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第十课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188" y="333375"/>
            <a:ext cx="28726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5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还</a:t>
            </a:r>
            <a:r>
              <a:rPr lang="zh-CN" altLang="en-US" sz="4500" b="1" dirty="0">
                <a:solidFill>
                  <a:srgbClr val="2F2F2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4500" dirty="0" err="1">
                <a:solidFill>
                  <a:srgbClr val="2F2F2F"/>
                </a:solidFill>
                <a:latin typeface="+mn-lt"/>
                <a:ea typeface="KaiTi" panose="02010609060101010101" pitchFamily="49" charset="-122"/>
              </a:rPr>
              <a:t>hái</a:t>
            </a:r>
            <a:r>
              <a:rPr lang="en-US" altLang="zh-CN" sz="4500" b="1" dirty="0">
                <a:solidFill>
                  <a:srgbClr val="2F2F2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zh-CN" altLang="en-US" sz="4500" b="1" dirty="0">
              <a:solidFill>
                <a:srgbClr val="2F2F2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47598" y="2415985"/>
            <a:ext cx="808609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：您要什么？</a:t>
            </a:r>
            <a:endParaRPr lang="en-US" altLang="zh-CN" sz="4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What do you want?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+mn-ea"/>
              <a:cs typeface="+mn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4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：我要苹果，还要香蕉。</a:t>
            </a:r>
            <a:endParaRPr lang="en-US" altLang="zh-CN" sz="4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 want apples, as well as bananas.</a:t>
            </a:r>
            <a:endParaRPr lang="zh-CN" altLang="en-US" sz="4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 descr="还的笔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479" y="278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92969" y="2245297"/>
            <a:ext cx="29527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别的学生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别的人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别的房间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别的地方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188" y="333375"/>
            <a:ext cx="1793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500" b="1">
                <a:solidFill>
                  <a:srgbClr val="2F2F2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别的</a:t>
            </a:r>
            <a:endParaRPr lang="zh-CN" altLang="en-US" sz="4500" b="1">
              <a:solidFill>
                <a:srgbClr val="2F2F2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188" y="333375"/>
            <a:ext cx="2808287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5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别的</a:t>
            </a:r>
            <a:r>
              <a:rPr lang="zh-CN" altLang="en-US" sz="4500" dirty="0">
                <a:solidFill>
                  <a:srgbClr val="2F2F2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45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N.</a:t>
            </a:r>
            <a:endParaRPr lang="en-US" altLang="zh-CN" sz="45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188" y="1615942"/>
            <a:ext cx="6094476" cy="736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other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974" y="80794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bié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别的笔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5065" y="2377163"/>
            <a:ext cx="4330953" cy="6129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5ADBC"/>
            </a:solidFill>
            <a:prstDash val="solid"/>
          </a:ln>
          <a:effectLst/>
        </p:spPr>
        <p:txBody>
          <a:bodyPr wrap="square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给</a:t>
            </a:r>
            <a:r>
              <a:rPr lang="en-US" altLang="zh-CN" sz="32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谁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sb.)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什么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sth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66679" y="3337561"/>
            <a:ext cx="2881313" cy="3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给钱</a:t>
            </a: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给他钱</a:t>
            </a: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给你糖</a:t>
            </a: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给他本子</a:t>
            </a: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3172" y="0"/>
            <a:ext cx="2447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5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给 </a:t>
            </a:r>
            <a:r>
              <a:rPr lang="en-US" altLang="zh-CN" sz="4500" dirty="0" err="1">
                <a:solidFill>
                  <a:srgbClr val="C00000"/>
                </a:solidFill>
                <a:latin typeface="+mn-lt"/>
                <a:ea typeface="KaiTi" panose="02010609060101010101" pitchFamily="49" charset="-122"/>
              </a:rPr>
              <a:t>gěi</a:t>
            </a:r>
            <a:endParaRPr lang="zh-CN" altLang="en-US" sz="4500" dirty="0">
              <a:solidFill>
                <a:srgbClr val="C00000"/>
              </a:solidFill>
              <a:latin typeface="+mn-lt"/>
              <a:ea typeface="KaiT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88" y="1405630"/>
            <a:ext cx="6094476" cy="736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give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58" y="3429000"/>
            <a:ext cx="3399663" cy="3090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给的笔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76" y="151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2094" y="778017"/>
            <a:ext cx="609447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找 </a:t>
            </a:r>
            <a:r>
              <a:rPr kumimoji="0" lang="en-US" altLang="zh-CN" sz="450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KaiTi" panose="02010609060101010101" pitchFamily="49" charset="-122"/>
                <a:cs typeface="+mn-cs"/>
              </a:rPr>
              <a:t>zhǎo</a:t>
            </a:r>
            <a:r>
              <a:rPr kumimoji="0" lang="en-US" altLang="zh-CN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270" y="3303191"/>
            <a:ext cx="6094476" cy="208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找你钱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800" dirty="0">
                <a:solidFill>
                  <a:prstClr val="black"/>
                </a:solidFill>
                <a:latin typeface="Century Gothic" panose="020B0502020202020204"/>
                <a:ea typeface="华文楷体" panose="02010600040101010101" pitchFamily="2" charset="-122"/>
              </a:rPr>
              <a:t>找朋友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5122" name="Picture 2" descr="找的笔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576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2094" y="1918239"/>
            <a:ext cx="4330953" cy="6129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85ADBC"/>
            </a:solidFill>
            <a:prstDash val="solid"/>
          </a:ln>
          <a:effectLst/>
        </p:spPr>
        <p:txBody>
          <a:bodyPr wrap="square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</a:t>
            </a:r>
            <a:r>
              <a:rPr lang="en-US" altLang="zh-CN" sz="32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 kern="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谁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sb.)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什么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sth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10-0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45" y="2657661"/>
            <a:ext cx="4894150" cy="394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825" y="620713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Texts</a:t>
            </a:r>
            <a:r>
              <a:rPr lang="zh-CN" altLang="en-US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（二）</a:t>
            </a:r>
            <a:endParaRPr lang="zh-CN" altLang="en-US" sz="2000" b="1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9600" y="1608213"/>
            <a:ext cx="8155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dialogue in text takes place in front of a fruit stand.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7357" y="290555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摊贩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the seller of a stand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2702" y="2536340"/>
            <a:ext cx="1025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02483" y="1107821"/>
            <a:ext cx="8569325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安妮：苹果多少钱一斤？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摊贩：您要这种还是那种？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</a:t>
            </a:r>
            <a:r>
              <a:rPr lang="zh-CN" altLang="en-US" sz="2800" b="1" dirty="0">
                <a:solidFill>
                  <a:srgbClr val="0000FF"/>
                </a:solidFill>
                <a:ea typeface="华文楷体" panose="02010600040101010101" pitchFamily="2" charset="-122"/>
              </a:rPr>
              <a:t>这种多少钱？</a:t>
            </a:r>
            <a:endParaRPr lang="zh-CN" altLang="en-US" sz="2800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摊贩：三块。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安妮：那种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呢</a:t>
            </a: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？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摊贩：五块。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安妮：太贵了，便宜一点儿吧。四块一斤，怎么样？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摊贩：四块五吧。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安妮：行。我要两斤。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98309" y="876026"/>
            <a:ext cx="76327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摊贩：还要别的吗？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安妮：还要一斤香蕉。 一共多少钱？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摊贩：香蕉三块一斤，一共十二块。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安妮：给你钱。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800" b="1" dirty="0">
                <a:solidFill>
                  <a:prstClr val="black"/>
                </a:solidFill>
                <a:ea typeface="华文楷体" panose="02010600040101010101" pitchFamily="2" charset="-122"/>
              </a:rPr>
              <a:t>摊贩：这是十五块，找您三块。</a:t>
            </a:r>
            <a:endParaRPr lang="zh-CN" altLang="en-US" sz="2800" b="1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8947" y="797510"/>
            <a:ext cx="116226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How much is a pound of apples?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Seller: Do you want this or that?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How much is this?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 : three yuan.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What about that?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 : five yuan.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It's too expensive. Be cheaper please. How about four yuan a pound?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 : Four yuan and five.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OK. I want two pounds. 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 : Do you want anything else?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And a pound of bananas. how much is the total?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 : Bananas are three per pound, twelve in total.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Annie: Give you the money.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Seller : It's fifteen yuan. Here your change of three yuan. 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61023" y="4800545"/>
            <a:ext cx="6119813" cy="194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ts val="23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安妮：这种</a:t>
            </a:r>
            <a:r>
              <a:rPr lang="zh-CN" altLang="en-US" sz="2800" b="1" dirty="0">
                <a:solidFill>
                  <a:srgbClr val="0000FF"/>
                </a:solidFill>
                <a:ea typeface="华文楷体" panose="02010600040101010101" pitchFamily="2" charset="-122"/>
              </a:rPr>
              <a:t>多少钱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？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ts val="23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摊贩：三块。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ts val="23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安妮：那种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呢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？（＝那种多少钱？）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ts val="23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摊贩：五块。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34718" y="2488225"/>
            <a:ext cx="6119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我的书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呢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？（＝我的书</a:t>
            </a:r>
            <a:r>
              <a:rPr lang="zh-CN" altLang="en-US" sz="2800" b="1" dirty="0">
                <a:solidFill>
                  <a:srgbClr val="0000FF"/>
                </a:solidFill>
                <a:ea typeface="华文楷体" panose="02010600040101010101" pitchFamily="2" charset="-122"/>
              </a:rPr>
              <a:t>在哪儿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？）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27088" y="1767215"/>
            <a:ext cx="10035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6600"/>
                </a:solidFill>
                <a:latin typeface="SimHei" panose="02010609060101010101" charset="-122"/>
              </a:rPr>
              <a:t>① </a:t>
            </a:r>
            <a:r>
              <a:rPr lang="en-US" altLang="zh-CN" sz="2800" dirty="0">
                <a:solidFill>
                  <a:srgbClr val="006600"/>
                </a:solidFill>
                <a:latin typeface="Bahnschrift Light" panose="020B0502040204020203" pitchFamily="34" charset="0"/>
              </a:rPr>
              <a:t>Without a certain context: to ask for the location</a:t>
            </a:r>
            <a:endParaRPr lang="zh-CN" altLang="en-US" sz="2800" dirty="0">
              <a:solidFill>
                <a:srgbClr val="0066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1651" y="3734060"/>
            <a:ext cx="1066869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  <a:latin typeface="SimHei" panose="02010609060101010101" charset="-122"/>
              </a:rPr>
              <a:t>② </a:t>
            </a:r>
            <a:r>
              <a:rPr lang="en-US" altLang="zh-CN" sz="2800" dirty="0">
                <a:solidFill>
                  <a:srgbClr val="006600"/>
                </a:solidFill>
                <a:latin typeface="Bahnschrift Light" panose="020B0502040204020203" pitchFamily="34" charset="0"/>
              </a:rPr>
              <a:t>When there is a certain context, the meaning of the sentence depends on the context.</a:t>
            </a:r>
            <a:endParaRPr lang="en-US" altLang="zh-CN" sz="2800" dirty="0">
              <a:solidFill>
                <a:srgbClr val="0066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8313" y="476250"/>
            <a:ext cx="359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088" y="110115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呢  </a:t>
            </a:r>
            <a:r>
              <a:rPr lang="en-US" altLang="zh-CN" sz="3200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</a:t>
            </a:r>
            <a:endParaRPr lang="en-US" sz="3200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434717" y="3017157"/>
            <a:ext cx="6119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大卫</a:t>
            </a:r>
            <a:r>
              <a:rPr lang="zh-CN" altLang="en-US" sz="2800" b="1" dirty="0">
                <a:solidFill>
                  <a:srgbClr val="FF0000"/>
                </a:solidFill>
                <a:ea typeface="华文楷体" panose="02010600040101010101" pitchFamily="2" charset="-122"/>
              </a:rPr>
              <a:t>呢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？（＝大卫</a:t>
            </a:r>
            <a:r>
              <a:rPr lang="zh-CN" altLang="en-US" sz="2800" b="1" dirty="0">
                <a:solidFill>
                  <a:srgbClr val="0000FF"/>
                </a:solidFill>
                <a:ea typeface="华文楷体" panose="02010600040101010101" pitchFamily="2" charset="-122"/>
              </a:rPr>
              <a:t>在哪儿</a:t>
            </a:r>
            <a:r>
              <a:rPr lang="zh-CN" altLang="en-US" sz="2800" dirty="0">
                <a:solidFill>
                  <a:prstClr val="black"/>
                </a:solidFill>
                <a:ea typeface="华文楷体" panose="02010600040101010101" pitchFamily="2" charset="-122"/>
              </a:rPr>
              <a:t>？）</a:t>
            </a:r>
            <a:endParaRPr lang="zh-CN" altLang="en-US" sz="28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692275" y="1773238"/>
            <a:ext cx="5543550" cy="244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：你</a:t>
            </a:r>
            <a:r>
              <a:rPr lang="zh-CN" altLang="en-US" sz="3600" dirty="0">
                <a:solidFill>
                  <a:srgbClr val="FF0000"/>
                </a:solidFill>
                <a:ea typeface="华文楷体" panose="02010600040101010101" pitchFamily="2" charset="-122"/>
              </a:rPr>
              <a:t>喝什么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？</a:t>
            </a:r>
            <a:endParaRPr lang="zh-CN" altLang="en-US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：我喝茶。你呢？</a:t>
            </a:r>
            <a:endParaRPr lang="zh-CN" altLang="en-US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3600" dirty="0">
                <a:solidFill>
                  <a:prstClr val="black"/>
                </a:solidFill>
                <a:ea typeface="华文楷体" panose="02010600040101010101" pitchFamily="2" charset="-122"/>
              </a:rPr>
              <a:t>：我喝咖啡？</a:t>
            </a:r>
            <a:endParaRPr lang="zh-CN" altLang="en-US" sz="36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623130" y="2813962"/>
            <a:ext cx="2952750" cy="519113"/>
          </a:xfrm>
          <a:prstGeom prst="rect">
            <a:avLst/>
          </a:prstGeom>
          <a:gradFill rotWithShape="1">
            <a:gsLst>
              <a:gs pos="0">
                <a:srgbClr val="E5B440">
                  <a:tint val="98000"/>
                  <a:satMod val="220000"/>
                </a:srgbClr>
              </a:gs>
              <a:gs pos="31000">
                <a:srgbClr val="E5B440">
                  <a:tint val="30000"/>
                  <a:satMod val="150000"/>
                </a:srgbClr>
              </a:gs>
              <a:gs pos="91000">
                <a:srgbClr val="E5B440">
                  <a:tint val="96000"/>
                </a:srgbClr>
              </a:gs>
            </a:gsLst>
            <a:path path="circle">
              <a:fillToRect l="50000" t="150000" r="50000"/>
            </a:path>
          </a:gradFill>
          <a:ln w="12700" cap="flat" cmpd="sng" algn="ctr">
            <a:solidFill>
              <a:srgbClr val="E5B440"/>
            </a:solidFill>
            <a:prstDash val="solid"/>
          </a:ln>
          <a:effectLst>
            <a:glow rad="63500">
              <a:srgbClr val="E5B440">
                <a:alpha val="45000"/>
                <a:satMod val="110000"/>
              </a:srgbClr>
            </a:glow>
          </a:effec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＝你喝什么？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Franklin Gothic Book" panose="020B0503020102020204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268730" y="1196975"/>
            <a:ext cx="93084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0.03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0.46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1.30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1.39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</a:t>
            </a:r>
            <a:endParaRPr lang="zh-CN" altLang="en-US" sz="2800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176020" y="3066415"/>
            <a:ext cx="92786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0.02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0.22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2.20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2.22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</a:t>
            </a:r>
            <a:endParaRPr lang="zh-CN" altLang="en-US" sz="2800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176020" y="4596765"/>
            <a:ext cx="94938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1.03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2.05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10.3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          ￥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10.03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</a:t>
            </a:r>
            <a:endParaRPr lang="zh-CN" altLang="en-US" sz="2800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637077" y="1842110"/>
            <a:ext cx="1190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2800" b="1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endParaRPr lang="zh-CN" altLang="en-US" sz="2800" b="1" dirty="0">
              <a:solidFill>
                <a:srgbClr val="FF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804285" y="1844040"/>
            <a:ext cx="2219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四毛六</a:t>
            </a:r>
            <a:r>
              <a:rPr lang="en-US" altLang="zh-CN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r>
              <a:rPr lang="en-US" altLang="zh-CN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2800" b="1">
              <a:solidFill>
                <a:srgbClr val="FF33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557067" y="3569310"/>
            <a:ext cx="1350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803697" y="3574072"/>
            <a:ext cx="1639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</a:t>
            </a:r>
            <a:r>
              <a:rPr lang="zh-CN" altLang="en-US" sz="2800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endParaRPr lang="zh-CN" altLang="en-US" sz="2800" b="1" dirty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414499" y="3569310"/>
            <a:ext cx="163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8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endParaRPr lang="zh-CN" altLang="en-US" sz="28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1732" y="3588677"/>
            <a:ext cx="2268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8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</a:t>
            </a:r>
            <a:r>
              <a:rPr lang="zh-CN" altLang="en-US" sz="28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endParaRPr lang="zh-CN" altLang="en-US" sz="28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175749" y="5053940"/>
            <a:ext cx="1900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一块</a:t>
            </a:r>
            <a:r>
              <a:rPr lang="zh-CN" altLang="en-US" sz="2800" b="1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endParaRPr lang="zh-CN" altLang="en-US" sz="2800" b="1" dirty="0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173834" y="5059337"/>
            <a:ext cx="23764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十块三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</a:t>
            </a:r>
            <a:endParaRPr lang="zh-CN" altLang="en-US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8631284" y="5059020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十块</a:t>
            </a: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</a:t>
            </a:r>
            <a:endParaRPr lang="zh-CN" altLang="en-US" sz="28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414817" y="1844015"/>
            <a:ext cx="1639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8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endParaRPr lang="zh-CN" altLang="en-US" sz="28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631284" y="1844332"/>
            <a:ext cx="226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r>
              <a:rPr lang="zh-CN" altLang="en-US" sz="28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</a:t>
            </a:r>
            <a:r>
              <a:rPr lang="zh-CN" altLang="en-US" sz="28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九</a:t>
            </a:r>
            <a:endParaRPr lang="zh-CN" altLang="en-US" sz="28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3674792" y="5053940"/>
            <a:ext cx="1900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两块</a:t>
            </a:r>
            <a:r>
              <a:rPr lang="zh-CN" altLang="en-US" sz="2800" b="1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五</a:t>
            </a:r>
            <a:endParaRPr lang="zh-CN" altLang="en-US" sz="2800" b="1">
              <a:solidFill>
                <a:srgbClr val="A5002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苹果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51" y="1608227"/>
            <a:ext cx="2906713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"/>
          <p:cNvGrpSpPr/>
          <p:nvPr/>
        </p:nvGrpSpPr>
        <p:grpSpPr bwMode="auto">
          <a:xfrm>
            <a:off x="2091576" y="3695790"/>
            <a:ext cx="2232025" cy="865187"/>
            <a:chOff x="657" y="1071"/>
            <a:chExt cx="908" cy="37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57" y="1071"/>
              <a:ext cx="817" cy="318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Text" lastClr="000000"/>
              </a:solidFill>
              <a:miter lim="800000"/>
            </a:ln>
            <a:effectLst>
              <a:prstShdw prst="shdw12">
                <a:srgbClr val="FFFFF4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03" y="1117"/>
              <a:ext cx="8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ß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Þ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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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82" charset="2"/>
                <a:buChar char="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SimHei" panose="02010609060101010101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￥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元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/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斤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971301" y="3400515"/>
            <a:ext cx="4537075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b="1" dirty="0">
                <a:solidFill>
                  <a:prstClr val="black"/>
                </a:solidFill>
                <a:ea typeface="华文楷体" panose="02010600040101010101" pitchFamily="2" charset="-122"/>
              </a:rPr>
              <a:t>苹果</a:t>
            </a:r>
            <a:r>
              <a:rPr lang="zh-CN" altLang="en-US" sz="4000" b="1" dirty="0">
                <a:solidFill>
                  <a:srgbClr val="FF0000"/>
                </a:solidFill>
                <a:ea typeface="华文楷体" panose="02010600040101010101" pitchFamily="2" charset="-122"/>
              </a:rPr>
              <a:t>多少钱</a:t>
            </a:r>
            <a:r>
              <a:rPr lang="zh-CN" altLang="en-US" sz="4000" b="1" dirty="0">
                <a:solidFill>
                  <a:prstClr val="black"/>
                </a:solidFill>
                <a:ea typeface="华文楷体" panose="02010600040101010101" pitchFamily="2" charset="-122"/>
              </a:rPr>
              <a:t>一斤？</a:t>
            </a:r>
            <a:endParaRPr lang="zh-CN" altLang="en-US" sz="40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b="1" u="sng" dirty="0">
                <a:solidFill>
                  <a:prstClr val="black"/>
                </a:solidFill>
                <a:ea typeface="华文楷体" panose="02010600040101010101" pitchFamily="2" charset="-122"/>
              </a:rPr>
              <a:t>苹果</a:t>
            </a:r>
            <a:r>
              <a:rPr lang="zh-CN" altLang="en-US" sz="4000" b="1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4000" b="1" u="sng" dirty="0">
                <a:solidFill>
                  <a:srgbClr val="0000FF"/>
                </a:solidFill>
                <a:ea typeface="华文楷体" panose="02010600040101010101" pitchFamily="2" charset="-122"/>
              </a:rPr>
              <a:t>五块</a:t>
            </a:r>
            <a:r>
              <a:rPr lang="zh-CN" altLang="en-US" sz="4000" b="1" u="sng" dirty="0">
                <a:solidFill>
                  <a:prstClr val="black"/>
                </a:solidFill>
                <a:ea typeface="华文楷体" panose="02010600040101010101" pitchFamily="2" charset="-122"/>
              </a:rPr>
              <a:t>一斤</a:t>
            </a:r>
            <a:r>
              <a:rPr lang="zh-CN" altLang="en-US" sz="4000" b="1" dirty="0">
                <a:solidFill>
                  <a:prstClr val="black"/>
                </a:solidFill>
                <a:ea typeface="华文楷体" panose="02010600040101010101" pitchFamily="2" charset="-122"/>
              </a:rPr>
              <a:t>。</a:t>
            </a:r>
            <a:endParaRPr lang="en-US" altLang="zh-CN" sz="4000" b="1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 dirty="0">
                <a:solidFill>
                  <a:prstClr val="black"/>
                </a:solidFill>
                <a:ea typeface="华文楷体" panose="02010600040101010101" pitchFamily="2" charset="-122"/>
              </a:rPr>
              <a:t>S.       P.(NP)</a:t>
            </a:r>
            <a:endParaRPr lang="zh-CN" altLang="en-US" sz="4000" b="1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372439" y="455702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3"/>
          <p:cNvGraphicFramePr>
            <a:graphicFrameLocks noGrp="1"/>
          </p:cNvGraphicFramePr>
          <p:nvPr/>
        </p:nvGraphicFramePr>
        <p:xfrm>
          <a:off x="2111500" y="1946793"/>
          <a:ext cx="7200900" cy="4078288"/>
        </p:xfrm>
        <a:graphic>
          <a:graphicData uri="http://schemas.openxmlformats.org/drawingml/2006/table">
            <a:tbl>
              <a:tblPr/>
              <a:tblGrid>
                <a:gridCol w="2400300"/>
                <a:gridCol w="2400300"/>
                <a:gridCol w="2400300"/>
              </a:tblGrid>
              <a:tr h="10302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S.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P.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(NP)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101601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苹果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五块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一斤。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1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香蕉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四块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一斤。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1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面包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八块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 panose="020B05030201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</a:rPr>
                        <a:t>一个。</a:t>
                      </a:r>
                      <a:endParaRPr kumimoji="0" lang="zh-CN" alt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536825" y="722830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6635" y="2725863"/>
            <a:ext cx="51847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>
                <a:solidFill>
                  <a:prstClr val="black"/>
                </a:solidFill>
                <a:ea typeface="华文楷体" panose="02010600040101010101" pitchFamily="2" charset="-122"/>
              </a:rPr>
              <a:t>苹果</a:t>
            </a:r>
            <a:r>
              <a:rPr lang="zh-CN" altLang="en-US" sz="4000">
                <a:solidFill>
                  <a:srgbClr val="C00000"/>
                </a:solidFill>
                <a:ea typeface="华文楷体" panose="02010600040101010101" pitchFamily="2" charset="-122"/>
              </a:rPr>
              <a:t>五块</a:t>
            </a:r>
            <a:r>
              <a:rPr lang="zh-CN" altLang="en-US" sz="4000">
                <a:solidFill>
                  <a:srgbClr val="0000FF"/>
                </a:solidFill>
                <a:ea typeface="华文楷体" panose="02010600040101010101" pitchFamily="2" charset="-122"/>
              </a:rPr>
              <a:t>一斤</a:t>
            </a:r>
            <a:r>
              <a:rPr lang="zh-CN" altLang="en-US" sz="4000">
                <a:solidFill>
                  <a:prstClr val="black"/>
                </a:solidFill>
                <a:ea typeface="华文楷体" panose="02010600040101010101" pitchFamily="2" charset="-122"/>
              </a:rPr>
              <a:t>。 </a:t>
            </a:r>
            <a:r>
              <a:rPr lang="zh-CN" altLang="en-US" sz="4000">
                <a:solidFill>
                  <a:srgbClr val="006600"/>
                </a:solidFill>
                <a:ea typeface="华文隶书" pitchFamily="2" charset="-122"/>
              </a:rPr>
              <a:t>√</a:t>
            </a:r>
            <a:endParaRPr lang="zh-CN" altLang="en-US" sz="4000">
              <a:solidFill>
                <a:srgbClr val="006600"/>
              </a:solidFill>
              <a:ea typeface="华文隶书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>
                <a:solidFill>
                  <a:prstClr val="black"/>
                </a:solidFill>
                <a:ea typeface="华文楷体" panose="02010600040101010101" pitchFamily="2" charset="-122"/>
              </a:rPr>
              <a:t>苹果</a:t>
            </a:r>
            <a:r>
              <a:rPr lang="zh-CN" altLang="en-US" sz="4000">
                <a:solidFill>
                  <a:srgbClr val="0000FF"/>
                </a:solidFill>
                <a:ea typeface="华文楷体" panose="02010600040101010101" pitchFamily="2" charset="-122"/>
              </a:rPr>
              <a:t>一斤</a:t>
            </a:r>
            <a:r>
              <a:rPr lang="zh-CN" altLang="en-US" sz="4000">
                <a:solidFill>
                  <a:srgbClr val="C00000"/>
                </a:solidFill>
                <a:ea typeface="华文楷体" panose="02010600040101010101" pitchFamily="2" charset="-122"/>
              </a:rPr>
              <a:t>五块</a:t>
            </a:r>
            <a:r>
              <a:rPr lang="zh-CN" altLang="en-US" sz="4000">
                <a:solidFill>
                  <a:prstClr val="black"/>
                </a:solidFill>
                <a:ea typeface="华文楷体" panose="02010600040101010101" pitchFamily="2" charset="-122"/>
              </a:rPr>
              <a:t>。 </a:t>
            </a:r>
            <a:r>
              <a:rPr lang="zh-CN" altLang="en-US" sz="4000">
                <a:solidFill>
                  <a:srgbClr val="00B050"/>
                </a:solidFill>
                <a:ea typeface="华文隶书" pitchFamily="2" charset="-122"/>
              </a:rPr>
              <a:t>√</a:t>
            </a:r>
            <a:endParaRPr lang="zh-CN" altLang="en-US" sz="4000">
              <a:solidFill>
                <a:srgbClr val="00B050"/>
              </a:solidFill>
              <a:ea typeface="华文隶书" pitchFamily="2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13535" y="630363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语言点  </a:t>
            </a:r>
            <a:r>
              <a:rPr lang="en-US" altLang="zh-CN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Language Points</a:t>
            </a:r>
            <a:endParaRPr lang="en-US" altLang="zh-CN" sz="2000" b="1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38519" y="1466164"/>
            <a:ext cx="9001593" cy="217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5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4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苹果两块五一斤，香蕉三块一斤。我要一斤苹果、两斤香蕉。一共八块五。</a:t>
            </a:r>
            <a:endParaRPr lang="zh-CN" altLang="en-US" sz="5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00147" y="630987"/>
            <a:ext cx="244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课文 </a:t>
            </a:r>
            <a:r>
              <a:rPr lang="en-US" altLang="zh-CN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Texts</a:t>
            </a:r>
            <a:r>
              <a:rPr lang="zh-CN" altLang="en-US" sz="2000" b="1">
                <a:solidFill>
                  <a:srgbClr val="0070C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（一）</a:t>
            </a:r>
            <a:endParaRPr lang="zh-CN" altLang="en-US" sz="2000" b="1">
              <a:solidFill>
                <a:srgbClr val="0070C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440" y="4219176"/>
            <a:ext cx="8805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Apples are two yuan per pound, and bananas are three yuan per pound. I want a pound of apples and two pounds of bananas. </a:t>
            </a:r>
            <a:endParaRPr lang="en-US" sz="2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total of eight five</a:t>
            </a:r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97" y="620712"/>
            <a:ext cx="780256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22604" y="1001111"/>
            <a:ext cx="27384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种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怎么样？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太</a:t>
            </a:r>
            <a:r>
              <a:rPr lang="en-US" altLang="zh-CN" sz="40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了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67517" y="958249"/>
            <a:ext cx="2087562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贵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便宜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还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别的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给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dirty="0">
                <a:solidFill>
                  <a:prstClr val="black"/>
                </a:solidFill>
                <a:ea typeface="华文楷体" panose="02010600040101010101" pitchFamily="2" charset="-122"/>
              </a:rPr>
              <a:t>找</a:t>
            </a:r>
            <a:endParaRPr lang="zh-CN" altLang="en-US" sz="40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6229" y="464536"/>
            <a:ext cx="1547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SimSun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  <a:endParaRPr lang="zh-CN" altLang="en-US" sz="20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New words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39" y="3961114"/>
            <a:ext cx="25923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3864" y="6121702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</a:t>
            </a:r>
            <a:r>
              <a:rPr lang="en-US" altLang="zh-CN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斤</a:t>
            </a:r>
            <a:endParaRPr lang="zh-CN" altLang="en-US" sz="2800" b="1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93582" y="4062974"/>
            <a:ext cx="3095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</a:t>
            </a:r>
            <a:r>
              <a:rPr lang="zh-CN" altLang="en-US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贵</a:t>
            </a:r>
            <a:r>
              <a:rPr lang="zh-CN" altLang="en-US" sz="4400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</a:t>
            </a:r>
            <a:r>
              <a:rPr lang="zh-CN" altLang="en-US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4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8" descr="MMj0282742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79" y="5678117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00711" y="2785782"/>
            <a:ext cx="34455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</a:t>
            </a:r>
            <a:r>
              <a:rPr lang="en-US" altLang="zh-CN" sz="4000" b="1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 Adj.+</a:t>
            </a:r>
            <a:r>
              <a:rPr lang="zh-CN" altLang="en-US" sz="4000" b="1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</a:t>
            </a:r>
            <a:endParaRPr lang="zh-CN" altLang="en-US" sz="4000" b="1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711" y="526255"/>
            <a:ext cx="38044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贵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guì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便宜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pián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yí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华文楷体" panose="02010600040101010101" pitchFamily="2" charset="-122"/>
                <a:cs typeface="+mn-cs"/>
              </a:rPr>
              <a:t> 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493582" y="4916117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too/so expensive!</a:t>
            </a:r>
            <a:endParaRPr lang="zh-CN" altLang="en-US" sz="2400" b="1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Picture 5" descr="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07" y="4006480"/>
            <a:ext cx="25923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662232" y="616706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毛</a:t>
            </a:r>
            <a:r>
              <a:rPr lang="en-US" altLang="zh-CN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斤</a:t>
            </a:r>
            <a:endParaRPr lang="zh-CN" altLang="en-US" sz="2800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9621950" y="4108340"/>
            <a:ext cx="3095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太</a:t>
            </a:r>
            <a:r>
              <a:rPr lang="zh-CN" altLang="en-US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便宜</a:t>
            </a:r>
            <a:r>
              <a:rPr lang="zh-CN" altLang="en-US" sz="4400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</a:t>
            </a:r>
            <a:r>
              <a:rPr lang="zh-CN" altLang="en-US" sz="4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4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621950" y="4961483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ß"/>
              <a:defRPr sz="32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Þ"/>
              <a:defRPr sz="28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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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82" charset="2"/>
              <a:buChar char="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SimHei" panose="02010609060101010101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too/so cheap!</a:t>
            </a:r>
            <a:endParaRPr lang="zh-CN" altLang="en-US" sz="2400" b="1" dirty="0">
              <a:solidFill>
                <a:srgbClr val="66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贵的笔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707" y="5150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便的笔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07" y="5150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宜的笔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5150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8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5、26、27、30、33、37、41、44、45、4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离子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AEFEF"/>
      </a:dk2>
      <a:lt2>
        <a:srgbClr val="FBFCFC"/>
      </a:lt2>
      <a:accent1>
        <a:srgbClr val="50B7C1"/>
      </a:accent1>
      <a:accent2>
        <a:srgbClr val="47A6D9"/>
      </a:accent2>
      <a:accent3>
        <a:srgbClr val="5591E4"/>
      </a:accent3>
      <a:accent4>
        <a:srgbClr val="7579D7"/>
      </a:accent4>
      <a:accent5>
        <a:srgbClr val="9F62B2"/>
      </a:accent5>
      <a:accent6>
        <a:srgbClr val="C1507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1863</Words>
  <Application>WPS Presentation</Application>
  <PresentationFormat>宽屏</PresentationFormat>
  <Paragraphs>213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5" baseType="lpstr">
      <vt:lpstr>Arial</vt:lpstr>
      <vt:lpstr>SimSun</vt:lpstr>
      <vt:lpstr>Wingdings</vt:lpstr>
      <vt:lpstr>Wingdings 3</vt:lpstr>
      <vt:lpstr>Arial</vt:lpstr>
      <vt:lpstr>Microsoft YaHei</vt:lpstr>
      <vt:lpstr>汉仪旗黑-85S</vt:lpstr>
      <vt:lpstr>SimHei</vt:lpstr>
      <vt:lpstr>Century Gothic</vt:lpstr>
      <vt:lpstr>华文楷体</vt:lpstr>
      <vt:lpstr>Wingdings 2</vt:lpstr>
      <vt:lpstr>Franklin Gothic Book</vt:lpstr>
      <vt:lpstr>Franklin Gothic Book</vt:lpstr>
      <vt:lpstr>Tahoma</vt:lpstr>
      <vt:lpstr>华文隶书</vt:lpstr>
      <vt:lpstr>Roboto</vt:lpstr>
      <vt:lpstr>楷体_GB2312</vt:lpstr>
      <vt:lpstr>Times New Roman</vt:lpstr>
      <vt:lpstr>KaiTi</vt:lpstr>
      <vt:lpstr>Wide Latin</vt:lpstr>
      <vt:lpstr>Bahnschrift Light</vt:lpstr>
      <vt:lpstr>Arial Unicode MS</vt:lpstr>
      <vt:lpstr>DengXian</vt:lpstr>
      <vt:lpstr>NSimSun</vt:lpstr>
      <vt:lpstr>离子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第八课 墙上有一张地图</dc:title>
  <dc:creator>迪 毛</dc:creator>
  <cp:lastModifiedBy>Alec</cp:lastModifiedBy>
  <cp:revision>111</cp:revision>
  <dcterms:created xsi:type="dcterms:W3CDTF">2021-04-23T07:19:00Z</dcterms:created>
  <dcterms:modified xsi:type="dcterms:W3CDTF">2022-04-25T18:13:18Z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3A800329C68B4E5C8AEB9F56392E7C64</vt:lpwstr>
  </property>
  <property fmtid="{D5CDD505-2E9C-101B-9397-08002B2CF9AE}" pid="3" name="KSOProductBuildVer">
    <vt:lpwstr>1033-11.2.0.11074</vt:lpwstr>
  </property>
</Properties>
</file>