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71" r:id="rId4"/>
    <p:sldId id="272" r:id="rId5"/>
    <p:sldId id="262" r:id="rId6"/>
    <p:sldId id="273" r:id="rId7"/>
    <p:sldId id="263" r:id="rId8"/>
    <p:sldId id="259" r:id="rId9"/>
    <p:sldId id="261" r:id="rId10"/>
    <p:sldId id="264" r:id="rId11"/>
    <p:sldId id="265" r:id="rId12"/>
    <p:sldId id="266" r:id="rId13"/>
    <p:sldId id="267" r:id="rId14"/>
    <p:sldId id="274" r:id="rId15"/>
    <p:sldId id="258" r:id="rId16"/>
    <p:sldId id="268" r:id="rId17"/>
    <p:sldId id="269" r:id="rId18"/>
  </p:sldIdLst>
  <p:sldSz cx="9144000" cy="6858000" type="screen4x3"/>
  <p:notesSz cx="6858000" cy="9144000"/>
  <p:embeddedFontLs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Cambria Math" pitchFamily="18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7" autoAdjust="0"/>
    <p:restoredTop sz="94660"/>
  </p:normalViewPr>
  <p:slideViewPr>
    <p:cSldViewPr>
      <p:cViewPr varScale="1">
        <p:scale>
          <a:sx n="65" d="100"/>
          <a:sy n="65" d="100"/>
        </p:scale>
        <p:origin x="-16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7E8AF-B1C0-442B-ADE4-1C970D1448D0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68425-8478-4AD8-A7DF-82FB40BBE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113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X</a:t>
            </a:r>
            <a:r>
              <a:rPr lang="en-US" altLang="zh-CN" dirty="0" smtClean="0">
                <a:sym typeface="Symbol"/>
              </a:rPr>
              <a:t>Y, XZ, Y</a:t>
            </a:r>
            <a:r>
              <a:rPr lang="en-US" altLang="zh-CN" baseline="0" dirty="0" smtClean="0">
                <a:sym typeface="Symbol"/>
              </a:rPr>
              <a:t> not independent of Z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68425-8478-4AD8-A7DF-82FB40BBE66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749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X</a:t>
            </a:r>
            <a:r>
              <a:rPr lang="en-US" altLang="zh-CN" dirty="0" smtClean="0">
                <a:sym typeface="Symbol"/>
              </a:rPr>
              <a:t>Y, XZ, Y</a:t>
            </a:r>
            <a:r>
              <a:rPr lang="en-US" altLang="zh-CN" baseline="0" dirty="0" smtClean="0">
                <a:sym typeface="Symbol"/>
              </a:rPr>
              <a:t> not independent of Z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68425-8478-4AD8-A7DF-82FB40BBE6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749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X</a:t>
            </a:r>
            <a:r>
              <a:rPr lang="en-US" altLang="zh-CN" dirty="0" smtClean="0">
                <a:sym typeface="Symbol"/>
              </a:rPr>
              <a:t>Y, XZ, Y</a:t>
            </a:r>
            <a:r>
              <a:rPr lang="en-US" altLang="zh-CN" baseline="0" dirty="0" smtClean="0">
                <a:sym typeface="Symbol"/>
              </a:rPr>
              <a:t> not independent of Z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68425-8478-4AD8-A7DF-82FB40BBE6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749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79B8-B980-4393-833C-FD638838DA3D}" type="datetime1">
              <a:rPr lang="en-US" altLang="zh-CN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B1D8-B2D0-4816-B741-8BD0DE7C6919}" type="datetime1">
              <a:rPr lang="en-US" altLang="zh-CN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E825-260E-419B-9311-F4F19E934FD2}" type="datetime1">
              <a:rPr lang="en-US" altLang="zh-CN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E188-3BDA-4739-B1DC-9574D8138966}" type="datetime1">
              <a:rPr lang="en-US" altLang="zh-CN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C567-405C-4584-AA0A-17673E748493}" type="datetime1">
              <a:rPr lang="en-US" altLang="zh-CN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E2D7-AA51-4C6E-AD59-B84A66C0460B}" type="datetime1">
              <a:rPr lang="en-US" altLang="zh-CN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7684-EE56-4F2C-B169-C3F0D1011608}" type="datetime1">
              <a:rPr lang="en-US" altLang="zh-CN" smtClean="0"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BCF8-D5D2-46FD-B8A8-78ABE3844CCA}" type="datetime1">
              <a:rPr lang="en-US" altLang="zh-CN" smtClean="0"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2C8B-B7EB-4470-9D44-D7DA7DB5BE6D}" type="datetime1">
              <a:rPr lang="en-US" altLang="zh-CN" smtClean="0"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0AA5-A542-41C8-A545-F89379E5F1D9}" type="datetime1">
              <a:rPr lang="en-US" altLang="zh-CN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48C0-8E31-4F41-BC48-5008FCB8C044}" type="datetime1">
              <a:rPr lang="en-US" altLang="zh-CN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851B0-2B7C-4078-814B-959474AB1B8D}" type="datetime1">
              <a:rPr lang="en-US" altLang="zh-CN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Fundamentals of </a:t>
            </a:r>
            <a:r>
              <a:rPr lang="en-US" altLang="zh-CN" dirty="0" smtClean="0"/>
              <a:t>Probability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62000"/>
          </a:xfrm>
        </p:spPr>
        <p:txBody>
          <a:bodyPr/>
          <a:lstStyle/>
          <a:p>
            <a:r>
              <a:rPr lang="en-US" altLang="zh-CN" dirty="0" err="1" smtClean="0"/>
              <a:t>Qifu</a:t>
            </a:r>
            <a:r>
              <a:rPr lang="en-US" altLang="zh-CN" dirty="0" smtClean="0"/>
              <a:t> Tyler Sun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2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altLang="zh-CN" dirty="0" smtClean="0"/>
              <a:t>Expectation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838200"/>
                <a:ext cx="86868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Given sample space X = {x</a:t>
                </a:r>
                <a:r>
                  <a:rPr lang="en-US" altLang="zh-CN" sz="2600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, …, </a:t>
                </a:r>
                <a:r>
                  <a:rPr lang="en-US" altLang="zh-CN" sz="2600" dirty="0" err="1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600" baseline="-25000" dirty="0" err="1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}, </a:t>
                </a:r>
                <a:r>
                  <a:rPr lang="en-US" altLang="zh-CN" sz="2600" dirty="0" err="1" smtClean="0">
                    <a:latin typeface="Times New Roman" pitchFamily="18" charset="0"/>
                    <a:cs typeface="Times New Roman" pitchFamily="18" charset="0"/>
                  </a:rPr>
                  <a:t>p.m.f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 {p(x</a:t>
                </a:r>
                <a:r>
                  <a:rPr lang="en-US" altLang="zh-CN" sz="2600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) … p(</a:t>
                </a:r>
                <a:r>
                  <a:rPr lang="en-US" altLang="zh-CN" sz="2600" dirty="0" err="1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600" baseline="-25000" dirty="0" err="1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)}</a:t>
                </a:r>
                <a:endParaRPr lang="en-US" altLang="zh-CN" sz="2600" baseline="-25000" dirty="0" smtClean="0">
                  <a:latin typeface="Times New Roman" pitchFamily="18" charset="0"/>
                  <a:cs typeface="Times New Roman" pitchFamily="18" charset="0"/>
                  <a:sym typeface="Symbol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Definition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. The </a:t>
                </a:r>
                <a:r>
                  <a:rPr lang="en-US" altLang="zh-CN" sz="26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expected value 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(or </a:t>
                </a:r>
                <a:r>
                  <a:rPr lang="en-US" altLang="zh-CN" sz="26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expectation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) </a:t>
                </a:r>
                <a:r>
                  <a:rPr lang="en-US" altLang="zh-CN" sz="26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E[X]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 of X is</a:t>
                </a:r>
              </a:p>
              <a:p>
                <a:pPr marL="0" indent="0" algn="ctr">
                  <a:buNone/>
                </a:pPr>
                <a:r>
                  <a:rPr lang="en-US" altLang="zh-CN" sz="26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E[X]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260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6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𝑖</m:t>
                        </m:r>
                        <m:r>
                          <a:rPr lang="en-US" altLang="zh-CN" sz="26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=1</m:t>
                        </m:r>
                      </m:sub>
                      <m:sup>
                        <m:r>
                          <a:rPr lang="en-US" altLang="zh-CN" sz="26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𝑚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sz="2600" b="0" i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600" b="0" i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600" b="0" i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xi</m:t>
                        </m:r>
                        <m:r>
                          <m:rPr>
                            <m:nor/>
                          </m:rPr>
                          <a:rPr lang="en-US" altLang="zh-CN" sz="2600" b="0" i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600" b="0" i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xi</m:t>
                        </m:r>
                      </m:e>
                    </m:nary>
                  </m:oMath>
                </a14:m>
                <a:endParaRPr lang="en-US" altLang="zh-CN" sz="26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endParaRPr>
              </a:p>
              <a:p>
                <a:pPr algn="just">
                  <a:spcBef>
                    <a:spcPts val="1200"/>
                  </a:spcBef>
                </a:pPr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Exercise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. Let X = {1, 2, 3, 4, 5, 6}, p(i) = 1/6. What is E[X]?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Exercise. 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Let X = {0, 1, 2, …} be a geometric random variable with parameter p. Calculate E[X].</a:t>
                </a:r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  </a:t>
                </a:r>
                <a:endParaRPr lang="en-US" altLang="zh-CN" sz="2600" dirty="0" smtClean="0">
                  <a:latin typeface="Times New Roman" pitchFamily="18" charset="0"/>
                  <a:cs typeface="Times New Roman" pitchFamily="18" charset="0"/>
                  <a:sym typeface="Symbol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838200"/>
                <a:ext cx="8686800" cy="4525963"/>
              </a:xfrm>
              <a:blipFill rotWithShape="1">
                <a:blip r:embed="rId2"/>
                <a:stretch>
                  <a:fillRect l="-1123" t="-1213" r="-1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7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838200"/>
                <a:ext cx="86868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Given sample space X = {x</a:t>
                </a:r>
                <a:r>
                  <a:rPr lang="en-US" altLang="zh-CN" sz="2600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, …, </a:t>
                </a:r>
                <a:r>
                  <a:rPr lang="en-US" altLang="zh-CN" sz="2600" dirty="0" err="1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600" baseline="-25000" dirty="0" err="1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}, </a:t>
                </a:r>
                <a:r>
                  <a:rPr lang="en-US" altLang="zh-CN" sz="2600" dirty="0" err="1" smtClean="0">
                    <a:latin typeface="Times New Roman" pitchFamily="18" charset="0"/>
                    <a:cs typeface="Times New Roman" pitchFamily="18" charset="0"/>
                  </a:rPr>
                  <a:t>p.m.f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 {p(x</a:t>
                </a:r>
                <a:r>
                  <a:rPr lang="en-US" altLang="zh-CN" sz="2600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) … p(</a:t>
                </a:r>
                <a:r>
                  <a:rPr lang="en-US" altLang="zh-CN" sz="2600" dirty="0" err="1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600" baseline="-25000" dirty="0" err="1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)}</a:t>
                </a:r>
                <a:endParaRPr lang="en-US" altLang="zh-CN" sz="2600" baseline="-25000" dirty="0" smtClean="0">
                  <a:latin typeface="Times New Roman" pitchFamily="18" charset="0"/>
                  <a:cs typeface="Times New Roman" pitchFamily="18" charset="0"/>
                  <a:sym typeface="Symbol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Definition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. Let f() be a function on X. The </a:t>
                </a:r>
                <a:r>
                  <a:rPr lang="en-US" altLang="zh-CN" sz="26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expected value 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(or </a:t>
                </a:r>
                <a:r>
                  <a:rPr lang="en-US" altLang="zh-CN" sz="26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expectation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) </a:t>
                </a:r>
                <a:r>
                  <a:rPr lang="en-US" altLang="zh-CN" sz="26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E[f(X)]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 is</a:t>
                </a:r>
              </a:p>
              <a:p>
                <a:pPr marL="0" indent="0" algn="ctr">
                  <a:buNone/>
                </a:pPr>
                <a:r>
                  <a:rPr lang="en-US" altLang="zh-CN" sz="26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E[f(X)]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260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6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𝑖</m:t>
                        </m:r>
                        <m:r>
                          <a:rPr lang="en-US" altLang="zh-CN" sz="26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=1</m:t>
                        </m:r>
                      </m:sub>
                      <m:sup>
                        <m:r>
                          <a:rPr lang="en-US" altLang="zh-CN" sz="26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𝑚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sz="2600" b="0" i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600" b="0" i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600" b="0" i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xi</m:t>
                        </m:r>
                        <m:r>
                          <m:rPr>
                            <m:nor/>
                          </m:rPr>
                          <a:rPr lang="en-US" altLang="zh-CN" sz="2600" b="0" i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600" b="0" i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600" b="0" i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600" b="0" i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xi</m:t>
                        </m:r>
                        <m:r>
                          <m:rPr>
                            <m:nor/>
                          </m:rPr>
                          <a:rPr lang="en-US" altLang="zh-CN" sz="2600" b="0" i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6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endParaRPr>
              </a:p>
              <a:p>
                <a:pPr algn="just">
                  <a:spcBef>
                    <a:spcPts val="1200"/>
                  </a:spcBef>
                </a:pPr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Exercise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. Let X = {0, 1, 2}, p(i) = 1/3. Calculate E[X</a:t>
                </a:r>
                <a:r>
                  <a:rPr lang="en-US" altLang="zh-CN" sz="2600" baseline="300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2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]. 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Exercise. 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Let X = {1/2, 1/4, 1/4}, </a:t>
                </a:r>
                <a:r>
                  <a:rPr lang="en-US" altLang="zh-CN" sz="2600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p</a:t>
                </a:r>
                <a:r>
                  <a:rPr lang="en-US" altLang="zh-CN" sz="2600" baseline="-25000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X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 = {1/2, 1/4, 1/4}.  Calculate E[–log</a:t>
                </a:r>
                <a:r>
                  <a:rPr lang="en-US" altLang="zh-CN" sz="2600" baseline="-250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2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(1/X)].</a:t>
                </a:r>
                <a:endParaRPr lang="en-US" altLang="zh-CN" sz="2600" dirty="0" smtClean="0">
                  <a:latin typeface="Times New Roman" pitchFamily="18" charset="0"/>
                  <a:cs typeface="Times New Roman" pitchFamily="18" charset="0"/>
                  <a:sym typeface="Symbol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838200"/>
                <a:ext cx="8686800" cy="4525963"/>
              </a:xfrm>
              <a:blipFill rotWithShape="1">
                <a:blip r:embed="rId2"/>
                <a:stretch>
                  <a:fillRect l="-1123" t="-1213" r="-1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altLang="zh-CN" dirty="0" smtClean="0"/>
              <a:t>Expectation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145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762000"/>
                <a:ext cx="8686800" cy="57150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Given sample space X = {x</a:t>
                </a:r>
                <a:r>
                  <a:rPr lang="en-US" altLang="zh-CN" sz="2600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, …, </a:t>
                </a:r>
                <a:r>
                  <a:rPr lang="en-US" altLang="zh-CN" sz="2600" dirty="0" err="1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600" baseline="-25000" dirty="0" err="1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}, Y = {y</a:t>
                </a:r>
                <a:r>
                  <a:rPr lang="en-US" altLang="zh-CN" sz="2600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, y</a:t>
                </a:r>
                <a:r>
                  <a:rPr lang="en-US" altLang="zh-CN" sz="2600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, …, </a:t>
                </a:r>
                <a:r>
                  <a:rPr lang="en-US" altLang="zh-CN" sz="2600" dirty="0" err="1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2600" baseline="-25000" dirty="0" err="1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}, joint </a:t>
                </a:r>
                <a:r>
                  <a:rPr lang="en-US" altLang="zh-CN" sz="2600" dirty="0" err="1" smtClean="0">
                    <a:latin typeface="Times New Roman" pitchFamily="18" charset="0"/>
                    <a:cs typeface="Times New Roman" pitchFamily="18" charset="0"/>
                  </a:rPr>
                  <a:t>p.m.f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 {p(x</a:t>
                </a:r>
                <a:r>
                  <a:rPr lang="en-US" altLang="zh-CN" sz="2600" baseline="-25000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CN" sz="2600" dirty="0" err="1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2600" baseline="-25000" dirty="0" err="1" smtClean="0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): 1 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 </a:t>
                </a:r>
                <a:r>
                  <a:rPr lang="en-US" altLang="zh-CN" sz="2600" dirty="0">
                    <a:latin typeface="Times New Roman" pitchFamily="18" charset="0"/>
                    <a:cs typeface="Times New Roman" pitchFamily="18" charset="0"/>
                  </a:rPr>
                  <a:t>i 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 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m, 1 </a:t>
                </a:r>
                <a:r>
                  <a:rPr lang="en-US" altLang="zh-CN" sz="26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 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j </a:t>
                </a:r>
                <a:r>
                  <a:rPr lang="en-US" altLang="zh-CN" sz="26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 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n}</a:t>
                </a:r>
              </a:p>
              <a:p>
                <a:pPr marL="0" indent="0">
                  <a:buNone/>
                </a:pPr>
                <a:r>
                  <a:rPr lang="en-US" altLang="zh-CN" sz="26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	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			//subsequently we can obtain </a:t>
                </a:r>
                <a:r>
                  <a:rPr lang="en-US" altLang="zh-CN" sz="2600" dirty="0" err="1" smtClean="0">
                    <a:latin typeface="Times New Roman" pitchFamily="18" charset="0"/>
                    <a:cs typeface="Times New Roman" pitchFamily="18" charset="0"/>
                  </a:rPr>
                  <a:t>p.m.f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. </a:t>
                </a:r>
                <a:b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				// {</a:t>
                </a:r>
                <a:r>
                  <a:rPr lang="en-US" altLang="zh-CN" sz="2600" dirty="0">
                    <a:latin typeface="Times New Roman" pitchFamily="18" charset="0"/>
                    <a:cs typeface="Times New Roman" pitchFamily="18" charset="0"/>
                  </a:rPr>
                  <a:t>p(x</a:t>
                </a:r>
                <a:r>
                  <a:rPr lang="en-US" altLang="zh-CN" sz="26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600" dirty="0">
                    <a:latin typeface="Times New Roman" pitchFamily="18" charset="0"/>
                    <a:cs typeface="Times New Roman" pitchFamily="18" charset="0"/>
                  </a:rPr>
                  <a:t>) … p(</a:t>
                </a:r>
                <a:r>
                  <a:rPr lang="en-US" altLang="zh-CN" sz="2600" dirty="0" err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600" baseline="-25000" dirty="0" err="1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zh-CN" sz="2600" dirty="0">
                    <a:latin typeface="Times New Roman" pitchFamily="18" charset="0"/>
                    <a:cs typeface="Times New Roman" pitchFamily="18" charset="0"/>
                  </a:rPr>
                  <a:t>)}, {p(y</a:t>
                </a:r>
                <a:r>
                  <a:rPr lang="en-US" altLang="zh-CN" sz="26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600" dirty="0">
                    <a:latin typeface="Times New Roman" pitchFamily="18" charset="0"/>
                    <a:cs typeface="Times New Roman" pitchFamily="18" charset="0"/>
                  </a:rPr>
                  <a:t>)…p(</a:t>
                </a:r>
                <a:r>
                  <a:rPr lang="en-US" altLang="zh-CN" sz="2600" dirty="0" err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2600" baseline="-25000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)})</a:t>
                </a:r>
                <a:endParaRPr lang="en-US" altLang="zh-CN" sz="2600" dirty="0" smtClean="0">
                  <a:latin typeface="Times New Roman" pitchFamily="18" charset="0"/>
                  <a:cs typeface="Times New Roman" pitchFamily="18" charset="0"/>
                  <a:sym typeface="Symbol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Definition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. Let f() be a function on X, Y. The </a:t>
                </a:r>
                <a:r>
                  <a:rPr lang="en-US" altLang="zh-CN" sz="26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expected value 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(or </a:t>
                </a:r>
                <a:r>
                  <a:rPr lang="en-US" altLang="zh-CN" sz="26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expectation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) </a:t>
                </a:r>
                <a:r>
                  <a:rPr lang="en-US" altLang="zh-CN" sz="26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E[f(X, Y)]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 is</a:t>
                </a:r>
              </a:p>
              <a:p>
                <a:pPr marL="0" indent="0" algn="ctr">
                  <a:buNone/>
                </a:pPr>
                <a:r>
                  <a:rPr lang="en-US" altLang="zh-CN" sz="26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E[f(X, Y)]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260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6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𝑖</m:t>
                        </m:r>
                        <m:r>
                          <a:rPr lang="en-US" altLang="zh-CN" sz="26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=1</m:t>
                        </m:r>
                      </m:sub>
                      <m:sup>
                        <m:r>
                          <a:rPr lang="en-US" altLang="zh-CN" sz="26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</m:ctrlPr>
                          </m:naryPr>
                          <m:sub>
                            <m:r>
                              <a:rPr lang="en-US" altLang="zh-CN" sz="2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𝑗</m:t>
                            </m:r>
                            <m: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𝑛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altLang="zh-CN" sz="260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altLang="zh-CN" sz="260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260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xi</m:t>
                            </m:r>
                            <m:r>
                              <m:rPr>
                                <m:nor/>
                              </m:rPr>
                              <a:rPr lang="en-US" altLang="zh-CN" sz="260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zh-CN" sz="260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yj</m:t>
                            </m:r>
                            <m:r>
                              <m:rPr>
                                <m:nor/>
                              </m:rPr>
                              <a:rPr lang="en-US" altLang="zh-CN" sz="260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altLang="zh-CN" sz="260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CN" sz="260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260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xi</m:t>
                            </m:r>
                            <m:r>
                              <m:rPr>
                                <m:nor/>
                              </m:rPr>
                              <a:rPr lang="en-US" altLang="zh-CN" sz="260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zh-CN" sz="260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yj</m:t>
                            </m:r>
                            <m:r>
                              <m:rPr>
                                <m:nor/>
                              </m:rPr>
                              <a:rPr lang="en-US" altLang="zh-CN" sz="260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sz="26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762000"/>
                <a:ext cx="8686800" cy="5715000"/>
              </a:xfrm>
              <a:blipFill rotWithShape="1">
                <a:blip r:embed="rId2"/>
                <a:stretch>
                  <a:fillRect l="-1053" t="-959" r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altLang="zh-CN" dirty="0" smtClean="0"/>
              <a:t>Expectation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71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4876800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</a:pP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Exercise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  <a:sym typeface="Symbol"/>
              </a:rPr>
              <a:t>. Let X = {0, 1, 2}, Y = {0, 1}, p{X = i} = 1/3, p{Y = j} = 1/2, XY. Calculate E[X+Y], E[XY].</a:t>
            </a:r>
          </a:p>
          <a:p>
            <a:pPr algn="just">
              <a:spcBef>
                <a:spcPts val="1200"/>
              </a:spcBef>
            </a:pP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Exercise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  <a:sym typeface="Symbol"/>
              </a:rPr>
              <a:t>. Let X = {0, 1}, Y = {0, 1}, p{X = 0, Y = 0} = 1/2, P{X = 1, Y = 1} = 1/4, P{X = 0, Y = 1} = P{X = 1, Y = 0} = 1/8. Calculate E[X+Y], E[XY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].</a:t>
            </a:r>
            <a:endParaRPr lang="en-US" altLang="zh-CN" sz="2600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altLang="zh-CN" dirty="0" smtClean="0"/>
              <a:t>Expectation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09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762000"/>
                <a:ext cx="8686800" cy="57150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Given sample space X = {x</a:t>
                </a:r>
                <a:r>
                  <a:rPr lang="en-US" altLang="zh-CN" sz="2600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, …, </a:t>
                </a:r>
                <a:r>
                  <a:rPr lang="en-US" altLang="zh-CN" sz="2600" dirty="0" err="1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600" baseline="-25000" dirty="0" err="1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}, Y = {y</a:t>
                </a:r>
                <a:r>
                  <a:rPr lang="en-US" altLang="zh-CN" sz="2600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, y</a:t>
                </a:r>
                <a:r>
                  <a:rPr lang="en-US" altLang="zh-CN" sz="2600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, …, </a:t>
                </a:r>
                <a:r>
                  <a:rPr lang="en-US" altLang="zh-CN" sz="2600" dirty="0" err="1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2600" baseline="-25000" dirty="0" err="1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}, joint </a:t>
                </a:r>
                <a:r>
                  <a:rPr lang="en-US" altLang="zh-CN" sz="2600" dirty="0" err="1" smtClean="0">
                    <a:latin typeface="Times New Roman" pitchFamily="18" charset="0"/>
                    <a:cs typeface="Times New Roman" pitchFamily="18" charset="0"/>
                  </a:rPr>
                  <a:t>p.m.f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 {p(x</a:t>
                </a:r>
                <a:r>
                  <a:rPr lang="en-US" altLang="zh-CN" sz="2600" baseline="-25000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CN" sz="2600" dirty="0" err="1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2600" baseline="-25000" dirty="0" err="1" smtClean="0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): 1 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 </a:t>
                </a:r>
                <a:r>
                  <a:rPr lang="en-US" altLang="zh-CN" sz="2600" dirty="0">
                    <a:latin typeface="Times New Roman" pitchFamily="18" charset="0"/>
                    <a:cs typeface="Times New Roman" pitchFamily="18" charset="0"/>
                  </a:rPr>
                  <a:t>i 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 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m, 1 </a:t>
                </a:r>
                <a:r>
                  <a:rPr lang="en-US" altLang="zh-CN" sz="26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 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j </a:t>
                </a:r>
                <a:r>
                  <a:rPr lang="en-US" altLang="zh-CN" sz="26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 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n}</a:t>
                </a:r>
              </a:p>
              <a:p>
                <a:pPr marL="0" indent="0">
                  <a:buNone/>
                </a:pPr>
                <a:r>
                  <a:rPr lang="en-US" altLang="zh-CN" sz="26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	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			//subsequently we can obtain </a:t>
                </a:r>
                <a:r>
                  <a:rPr lang="en-US" altLang="zh-CN" sz="2600" dirty="0" err="1" smtClean="0">
                    <a:latin typeface="Times New Roman" pitchFamily="18" charset="0"/>
                    <a:cs typeface="Times New Roman" pitchFamily="18" charset="0"/>
                  </a:rPr>
                  <a:t>p.m.f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. </a:t>
                </a:r>
                <a:b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				// {</a:t>
                </a:r>
                <a:r>
                  <a:rPr lang="en-US" altLang="zh-CN" sz="2600" dirty="0">
                    <a:latin typeface="Times New Roman" pitchFamily="18" charset="0"/>
                    <a:cs typeface="Times New Roman" pitchFamily="18" charset="0"/>
                  </a:rPr>
                  <a:t>p(x</a:t>
                </a:r>
                <a:r>
                  <a:rPr lang="en-US" altLang="zh-CN" sz="26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600" dirty="0">
                    <a:latin typeface="Times New Roman" pitchFamily="18" charset="0"/>
                    <a:cs typeface="Times New Roman" pitchFamily="18" charset="0"/>
                  </a:rPr>
                  <a:t>) … p(</a:t>
                </a:r>
                <a:r>
                  <a:rPr lang="en-US" altLang="zh-CN" sz="2600" dirty="0" err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600" baseline="-25000" dirty="0" err="1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zh-CN" sz="2600" dirty="0">
                    <a:latin typeface="Times New Roman" pitchFamily="18" charset="0"/>
                    <a:cs typeface="Times New Roman" pitchFamily="18" charset="0"/>
                  </a:rPr>
                  <a:t>)}, {p(y</a:t>
                </a:r>
                <a:r>
                  <a:rPr lang="en-US" altLang="zh-CN" sz="26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600" dirty="0">
                    <a:latin typeface="Times New Roman" pitchFamily="18" charset="0"/>
                    <a:cs typeface="Times New Roman" pitchFamily="18" charset="0"/>
                  </a:rPr>
                  <a:t>)…p(</a:t>
                </a:r>
                <a:r>
                  <a:rPr lang="en-US" altLang="zh-CN" sz="2600" dirty="0" err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2600" baseline="-25000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)})</a:t>
                </a:r>
                <a:endParaRPr lang="en-US" altLang="zh-CN" sz="2600" dirty="0" smtClean="0">
                  <a:latin typeface="Times New Roman" pitchFamily="18" charset="0"/>
                  <a:cs typeface="Times New Roman" pitchFamily="18" charset="0"/>
                  <a:sym typeface="Symbol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Definition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. Let f() be a function on X, Y. The </a:t>
                </a:r>
                <a:r>
                  <a:rPr lang="en-US" altLang="zh-CN" sz="26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expected value 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(or </a:t>
                </a:r>
                <a:r>
                  <a:rPr lang="en-US" altLang="zh-CN" sz="26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expectation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) </a:t>
                </a:r>
                <a:r>
                  <a:rPr lang="en-US" altLang="zh-CN" sz="26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E[f(X, Y)]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 is</a:t>
                </a:r>
              </a:p>
              <a:p>
                <a:pPr marL="0" indent="0" algn="ctr">
                  <a:buNone/>
                </a:pPr>
                <a:r>
                  <a:rPr lang="en-US" altLang="zh-CN" sz="26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E[f(X, Y)]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260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6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𝑖</m:t>
                        </m:r>
                        <m:r>
                          <a:rPr lang="en-US" altLang="zh-CN" sz="26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=1</m:t>
                        </m:r>
                      </m:sub>
                      <m:sup>
                        <m:r>
                          <a:rPr lang="en-US" altLang="zh-CN" sz="26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</m:ctrlPr>
                          </m:naryPr>
                          <m:sub>
                            <m:r>
                              <a:rPr lang="en-US" altLang="zh-CN" sz="2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𝑗</m:t>
                            </m:r>
                            <m: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𝑛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altLang="zh-CN" sz="260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altLang="zh-CN" sz="260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260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xi</m:t>
                            </m:r>
                            <m:r>
                              <m:rPr>
                                <m:nor/>
                              </m:rPr>
                              <a:rPr lang="en-US" altLang="zh-CN" sz="260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zh-CN" sz="260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yj</m:t>
                            </m:r>
                            <m:r>
                              <m:rPr>
                                <m:nor/>
                              </m:rPr>
                              <a:rPr lang="en-US" altLang="zh-CN" sz="260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altLang="zh-CN" sz="260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CN" sz="260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260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xi</m:t>
                            </m:r>
                            <m:r>
                              <m:rPr>
                                <m:nor/>
                              </m:rPr>
                              <a:rPr lang="en-US" altLang="zh-CN" sz="260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zh-CN" sz="260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yj</m:t>
                            </m:r>
                            <m:r>
                              <m:rPr>
                                <m:nor/>
                              </m:rPr>
                              <a:rPr lang="en-US" altLang="zh-CN" sz="260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sz="26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endParaRPr>
              </a:p>
              <a:p>
                <a:pPr algn="just">
                  <a:spcBef>
                    <a:spcPts val="1200"/>
                  </a:spcBef>
                </a:pP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Proposition.</a:t>
                </a:r>
                <a:r>
                  <a:rPr lang="en-US" altLang="zh-CN" sz="26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For</a:t>
                </a:r>
                <a:r>
                  <a:rPr lang="en-US" altLang="zh-CN" sz="26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 any two </a:t>
                </a:r>
                <a:r>
                  <a:rPr lang="en-US" altLang="zh-CN" sz="26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r.v</a:t>
                </a:r>
                <a:r>
                  <a:rPr lang="en-US" altLang="zh-CN" sz="26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. X, Y. E[X + Y] = E[X] + E[Y]</a:t>
                </a:r>
                <a:r>
                  <a:rPr lang="en-US" altLang="zh-CN" sz="26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, or more generally </a:t>
                </a:r>
                <a:r>
                  <a:rPr lang="en-US" altLang="zh-CN" sz="26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E[f(X) + g(Y)] = E[f(X)] + E[g(Y)]</a:t>
                </a:r>
                <a:endParaRPr lang="en-US" altLang="zh-CN" sz="2600" dirty="0">
                  <a:latin typeface="Times New Roman" pitchFamily="18" charset="0"/>
                  <a:cs typeface="Times New Roman" pitchFamily="18" charset="0"/>
                  <a:sym typeface="Symbol"/>
                </a:endParaRPr>
              </a:p>
              <a:p>
                <a:pPr algn="just">
                  <a:spcBef>
                    <a:spcPts val="1200"/>
                  </a:spcBef>
                </a:pP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Proposition</a:t>
                </a:r>
                <a:r>
                  <a:rPr lang="en-US" altLang="zh-CN" sz="26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. For two independent </a:t>
                </a:r>
                <a:r>
                  <a:rPr lang="en-US" altLang="zh-CN" sz="2600" dirty="0" err="1">
                    <a:latin typeface="Times New Roman" pitchFamily="18" charset="0"/>
                    <a:cs typeface="Times New Roman" pitchFamily="18" charset="0"/>
                    <a:sym typeface="Symbol"/>
                  </a:rPr>
                  <a:t>r.v</a:t>
                </a:r>
                <a:r>
                  <a:rPr lang="en-US" altLang="zh-CN" sz="26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. X, Y (XY),  </a:t>
                </a:r>
              </a:p>
              <a:p>
                <a:pPr marL="0" indent="0" algn="ctr">
                  <a:spcBef>
                    <a:spcPts val="1200"/>
                  </a:spcBef>
                  <a:buNone/>
                </a:pPr>
                <a:r>
                  <a:rPr lang="en-US" altLang="zh-CN" sz="26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E[XY] = E[X]E[Y].</a:t>
                </a:r>
                <a:endParaRPr lang="en-US" altLang="zh-CN" sz="26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762000"/>
                <a:ext cx="8686800" cy="5715000"/>
              </a:xfrm>
              <a:blipFill rotWithShape="1">
                <a:blip r:embed="rId2"/>
                <a:stretch>
                  <a:fillRect l="-1053" t="-959" r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altLang="zh-CN" dirty="0" smtClean="0"/>
              <a:t>Expectation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82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29" end="4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329" end="44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329" end="44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charRg st="329" end="4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42" end="4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charRg st="442" end="49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charRg st="442" end="49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charRg st="442" end="4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94" end="5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charRg st="494" end="5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charRg st="494" end="5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charRg st="494" end="5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Conditional Probability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257800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X = {x</a:t>
            </a:r>
            <a:r>
              <a:rPr lang="en-US" altLang="zh-CN" sz="2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, … </a:t>
            </a:r>
            <a:r>
              <a:rPr lang="en-US" altLang="zh-CN" sz="26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00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}, Y = {y</a:t>
            </a:r>
            <a:r>
              <a:rPr lang="en-US" altLang="zh-CN" sz="2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zh-CN" sz="26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6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Definition.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P(Y = </a:t>
            </a:r>
            <a:r>
              <a:rPr lang="en-US" altLang="zh-CN" sz="2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600" b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| X = x</a:t>
            </a:r>
            <a:r>
              <a:rPr lang="en-US" altLang="zh-CN" sz="2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= P(X = x</a:t>
            </a:r>
            <a:r>
              <a:rPr lang="en-US" altLang="zh-CN" sz="2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Y = </a:t>
            </a:r>
            <a:r>
              <a:rPr lang="en-US" altLang="zh-CN" sz="2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600" b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/ P(X = x</a:t>
            </a:r>
            <a:r>
              <a:rPr lang="en-US" altLang="zh-CN" sz="2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	// Interpretation: given that event x</a:t>
            </a:r>
            <a:r>
              <a:rPr lang="en-US" altLang="zh-CN" sz="26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occurs for </a:t>
            </a:r>
            <a:r>
              <a:rPr lang="en-US" altLang="zh-CN" sz="2600" dirty="0" err="1" smtClean="0">
                <a:latin typeface="Times New Roman" pitchFamily="18" charset="0"/>
                <a:cs typeface="Times New Roman" pitchFamily="18" charset="0"/>
              </a:rPr>
              <a:t>r.v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. X, the probability that event </a:t>
            </a:r>
            <a:r>
              <a:rPr lang="en-US" altLang="zh-CN" sz="26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6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occurs for </a:t>
            </a:r>
            <a:r>
              <a:rPr lang="en-US" altLang="zh-CN" sz="2600" dirty="0" err="1" smtClean="0">
                <a:latin typeface="Times New Roman" pitchFamily="18" charset="0"/>
                <a:cs typeface="Times New Roman" pitchFamily="18" charset="0"/>
              </a:rPr>
              <a:t>r.v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. Y. 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Prop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. When X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Y, </a:t>
            </a:r>
            <a:r>
              <a:rPr lang="en-US" altLang="zh-CN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P(Y = </a:t>
            </a:r>
            <a:r>
              <a:rPr lang="en-US" altLang="zh-CN" sz="2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600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6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CN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 = x</a:t>
            </a:r>
            <a:r>
              <a:rPr lang="en-US" altLang="zh-CN" sz="26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P(Y = </a:t>
            </a:r>
            <a:r>
              <a:rPr lang="en-US" altLang="zh-CN" sz="2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600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 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i, j</a:t>
            </a:r>
          </a:p>
          <a:p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Prop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. When Y = f(X), </a:t>
            </a:r>
          </a:p>
          <a:p>
            <a:pPr marL="0" indent="0">
              <a:buNone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P(Y = </a:t>
            </a:r>
            <a:r>
              <a:rPr lang="en-US" altLang="zh-CN" sz="2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zh-CN" sz="2600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| 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= 1, if </a:t>
            </a:r>
            <a:r>
              <a:rPr lang="en-US" altLang="zh-CN" sz="2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600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f(x</a:t>
            </a:r>
            <a:r>
              <a:rPr lang="en-US" altLang="zh-CN" sz="26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P(Y = </a:t>
            </a:r>
            <a:r>
              <a:rPr lang="en-US" altLang="zh-CN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zh-CN" sz="2600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altLang="zh-CN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| </a:t>
            </a:r>
            <a:r>
              <a:rPr lang="en-US" altLang="zh-CN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 = x</a:t>
            </a:r>
            <a:r>
              <a:rPr lang="en-US" altLang="zh-CN" sz="26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0, </a:t>
            </a:r>
            <a:r>
              <a:rPr lang="en-US" altLang="zh-CN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zh-CN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600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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f(x</a:t>
            </a:r>
            <a:r>
              <a:rPr lang="en-US" altLang="zh-CN" sz="26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. Calculate </a:t>
            </a:r>
            <a:r>
              <a:rPr lang="en-US" altLang="zh-CN" sz="2600" dirty="0" err="1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{X = 0 | Y  = a}, </a:t>
            </a:r>
            <a:r>
              <a:rPr lang="en-US" altLang="zh-CN" sz="2600" dirty="0" err="1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{X = 1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| Y  = b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}, </a:t>
            </a:r>
            <a:r>
              <a:rPr lang="en-US" altLang="zh-CN" sz="2600" dirty="0" err="1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{X = 1 |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Z 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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} in 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Ex. 1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1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X = {x</a:t>
                </a:r>
                <a:r>
                  <a:rPr lang="en-US" altLang="zh-CN" sz="2600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, … </a:t>
                </a:r>
                <a:r>
                  <a:rPr lang="en-US" altLang="zh-CN" sz="2600" dirty="0" err="1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600" baseline="-25000" dirty="0" err="1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}, Y = {y</a:t>
                </a:r>
                <a:r>
                  <a:rPr lang="en-US" altLang="zh-CN" sz="2600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, …, </a:t>
                </a:r>
                <a:r>
                  <a:rPr lang="en-US" altLang="zh-CN" sz="2600" dirty="0" err="1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2600" baseline="-25000" dirty="0" err="1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}</a:t>
                </a:r>
              </a:p>
              <a:p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</a:rPr>
                  <a:t>Prop.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 P(X = x</a:t>
                </a:r>
                <a:r>
                  <a:rPr lang="en-US" altLang="zh-CN" sz="2600" baseline="-25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CN" sz="2600" dirty="0" smtClean="0"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US" altLang="zh-CN" sz="26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naryPr>
                      <m:sub>
                        <m:r>
                          <a:rPr lang="en-US" altLang="zh-CN" sz="26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𝑗</m:t>
                        </m:r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=1</m:t>
                        </m:r>
                      </m:sub>
                      <m:sup>
                        <m:r>
                          <a:rPr lang="en-US" altLang="zh-CN" sz="26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sz="260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60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60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xi</m:t>
                        </m:r>
                        <m:r>
                          <m:rPr>
                            <m:nor/>
                          </m:rPr>
                          <a:rPr lang="en-US" altLang="zh-CN" sz="2600" b="0" i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sz="2600" b="0" i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yj</m:t>
                        </m:r>
                        <m:r>
                          <m:rPr>
                            <m:nor/>
                          </m:rPr>
                          <a:rPr lang="en-US" altLang="zh-CN" sz="260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)</m:t>
                        </m:r>
                      </m:e>
                    </m:nary>
                    <m:r>
                      <m:rPr>
                        <m:nor/>
                      </m:rPr>
                      <a:rPr lang="en-US" altLang="zh-CN" sz="26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  <a:sym typeface="Symbol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naryPr>
                      <m:sub>
                        <m:r>
                          <a:rPr lang="en-US" altLang="zh-CN" sz="26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𝑗</m:t>
                        </m:r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=1</m:t>
                        </m:r>
                      </m:sub>
                      <m:sup>
                        <m:r>
                          <a:rPr lang="en-US" altLang="zh-CN" sz="26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sz="260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60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600" b="0" i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600" b="0" i="0" baseline="-2500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sz="2600" b="0" i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zh-CN" sz="2600" b="0" i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yj</m:t>
                        </m:r>
                        <m:r>
                          <m:rPr>
                            <m:nor/>
                          </m:rPr>
                          <a:rPr lang="en-US" altLang="zh-CN" sz="2600" b="0" i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600" b="0" i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60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600" b="0" i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CN" sz="2600" b="0" i="0" baseline="-2500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altLang="zh-CN" sz="260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  <a:sym typeface="Symbol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12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sz="2600" b="1" dirty="0" err="1" smtClean="0">
                    <a:latin typeface="Times New Roman" pitchFamily="18" charset="0"/>
                    <a:cs typeface="Times New Roman" pitchFamily="18" charset="0"/>
                  </a:rPr>
                  <a:t>Baye’s</a:t>
                </a:r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</a:rPr>
                  <a:t> formula. </a:t>
                </a:r>
              </a:p>
              <a:p>
                <a:endParaRPr lang="en-US" altLang="zh-CN" sz="2600" b="1" dirty="0">
                  <a:latin typeface="Times New Roman" pitchFamily="18" charset="0"/>
                  <a:cs typeface="Times New Roman" pitchFamily="18" charset="0"/>
                  <a:sym typeface="Symbol"/>
                </a:endParaRPr>
              </a:p>
              <a:p>
                <a:pPr marL="0" indent="0">
                  <a:buNone/>
                </a:pPr>
                <a:endParaRPr lang="en-US" altLang="zh-CN" sz="2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4525963"/>
              </a:xfrm>
              <a:blipFill rotWithShape="1">
                <a:blip r:embed="rId3"/>
                <a:stretch>
                  <a:fillRect l="-1111" t="-1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333542"/>
              </p:ext>
            </p:extLst>
          </p:nvPr>
        </p:nvGraphicFramePr>
        <p:xfrm>
          <a:off x="1384300" y="2895600"/>
          <a:ext cx="63754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4" imgW="6375240" imgH="2019240" progId="Equation.DSMT4">
                  <p:embed/>
                </p:oleObj>
              </mc:Choice>
              <mc:Fallback>
                <p:oleObj name="Equation" r:id="rId4" imgW="6375240" imgH="2019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84300" y="2895600"/>
                        <a:ext cx="6375400" cy="201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762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smtClean="0">
                <a:latin typeface="Times New Roman" pitchFamily="18" charset="0"/>
                <a:cs typeface="Times New Roman" pitchFamily="18" charset="0"/>
              </a:rPr>
              <a:t>Conditional Probability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57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181600"/>
          </a:xfrm>
        </p:spPr>
        <p:txBody>
          <a:bodyPr>
            <a:normAutofit/>
          </a:bodyPr>
          <a:lstStyle/>
          <a:p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. An urn contains two type A coins and one type B coin. When a type A coin is flipped, it comes up heads with probability 1/4, whereas when a type B coin is flipped, it comes up heads with probability 3/4. A coin is randomly hosen from the urn and flipped. Given that the flip  landed on heads, what is the probability that it was a type A coin?</a:t>
            </a:r>
          </a:p>
          <a:p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 Y = {H, T} be the </a:t>
            </a:r>
            <a:r>
              <a:rPr lang="en-US" altLang="zh-CN" sz="2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r.v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for the side the coin landed on, and let X = {A, B} be the </a:t>
            </a:r>
            <a:r>
              <a:rPr lang="en-US" altLang="zh-CN" sz="2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r.v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for the type of coin that is selected.</a:t>
            </a:r>
          </a:p>
          <a:p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 need compute P(X = </a:t>
            </a:r>
            <a:r>
              <a:rPr lang="en-US" altLang="zh-CN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| Y = H). (Answer is 2/5).</a:t>
            </a:r>
            <a:b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	P(X = A | Y = T) (answer is 6/7). </a:t>
            </a:r>
            <a:endParaRPr lang="en-US" altLang="zh-CN" sz="2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Conditional Probability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92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Probability mass function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36637"/>
            <a:ext cx="8686800" cy="4525963"/>
          </a:xfrm>
        </p:spPr>
        <p:txBody>
          <a:bodyPr>
            <a:normAutofit/>
          </a:bodyPr>
          <a:lstStyle/>
          <a:p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Sample space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. X = {x</a:t>
            </a:r>
            <a:r>
              <a:rPr lang="en-US" altLang="zh-CN" sz="2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zh-CN" sz="26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00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Definition.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{p(x</a:t>
            </a:r>
            <a:r>
              <a:rPr lang="en-US" altLang="zh-CN" sz="2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) … p(</a:t>
            </a:r>
            <a:r>
              <a:rPr lang="en-US" altLang="zh-CN" sz="26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00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)} is a valid 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probability mass function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600" dirty="0" err="1" smtClean="0">
                <a:latin typeface="Times New Roman" pitchFamily="18" charset="0"/>
                <a:cs typeface="Times New Roman" pitchFamily="18" charset="0"/>
              </a:rPr>
              <a:t>p.m.f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) on </a:t>
            </a:r>
            <a:r>
              <a:rPr lang="en-US" altLang="zh-CN" sz="2600" dirty="0" err="1" smtClean="0">
                <a:latin typeface="Times New Roman" pitchFamily="18" charset="0"/>
                <a:cs typeface="Times New Roman" pitchFamily="18" charset="0"/>
              </a:rPr>
              <a:t>r.v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. X if</a:t>
            </a:r>
          </a:p>
          <a:p>
            <a:pPr lvl="1"/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p(x</a:t>
            </a:r>
            <a:r>
              <a:rPr lang="en-US" altLang="zh-CN" sz="26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1 for all i</a:t>
            </a:r>
          </a:p>
          <a:p>
            <a:pPr lvl="1"/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</a:t>
            </a:r>
            <a:r>
              <a:rPr lang="en-US" altLang="zh-CN" sz="2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&lt;</a:t>
            </a:r>
            <a:r>
              <a:rPr lang="en-US" altLang="zh-CN" sz="2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i&gt;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 p(x</a:t>
            </a:r>
            <a:r>
              <a:rPr lang="en-US" altLang="zh-CN" sz="2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) = 1</a:t>
            </a:r>
          </a:p>
          <a:p>
            <a:pPr marL="457200" lvl="1" indent="0">
              <a:buNone/>
            </a:pPr>
            <a:endParaRPr lang="en-US" altLang="zh-CN" sz="2600" baseline="-250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altLang="zh-CN" sz="26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Exampe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1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. X = {1, 2, 3, 4, 5, 6}, p(x</a:t>
            </a:r>
            <a:r>
              <a:rPr lang="en-US" altLang="zh-CN" sz="2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) = 1/6</a:t>
            </a:r>
          </a:p>
          <a:p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Example 2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. X = {0, 1, 2, …}, p(j) = p(1 – p)</a:t>
            </a:r>
            <a:r>
              <a:rPr lang="en-US" altLang="zh-CN" sz="26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, where 0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  <a:sym typeface="Symbol"/>
              </a:rPr>
              <a:t> 1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is a parameter.  		     // 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Geometric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2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Exercise 1</a:t>
            </a:r>
            <a:endParaRPr lang="zh-CN" alt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715000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Sample space: X = {0, 1}, Y = {a, b}, Z = {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, }</a:t>
            </a:r>
          </a:p>
          <a:p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Joint prob. mass function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p(0, a, ) = 0.1, p(0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  <a:sym typeface="Symbol"/>
              </a:rPr>
              <a:t>, a, ) =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0.1,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  <a:sym typeface="Symbol"/>
              </a:rPr>
              <a:t>p(0, b, ) =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0.1,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  <a:sym typeface="Symbol"/>
              </a:rPr>
              <a:t>p(0, b, ) = 0.2 p(1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, a, ) = 0.1, p(1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  <a:sym typeface="Symbol"/>
              </a:rPr>
              <a:t>, a,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)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  <a:sym typeface="Symbol"/>
              </a:rPr>
              <a:t>=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0.1, p(1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b, )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  <a:sym typeface="Symbol"/>
              </a:rPr>
              <a:t>=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0.1, p(1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b, )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  <a:sym typeface="Symbol"/>
              </a:rPr>
              <a:t>=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0.2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  <a:sym typeface="Symbol"/>
              </a:rPr>
              <a:t>Calculate </a:t>
            </a:r>
            <a:r>
              <a:rPr lang="en-US" altLang="zh-CN" sz="2600" dirty="0">
                <a:solidFill>
                  <a:srgbClr val="3539D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p(X = </a:t>
            </a:r>
            <a:r>
              <a:rPr lang="en-US" altLang="zh-CN" sz="2600" dirty="0" smtClean="0">
                <a:solidFill>
                  <a:srgbClr val="3539D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0, </a:t>
            </a:r>
            <a:r>
              <a:rPr lang="en-US" altLang="zh-CN" sz="2600" dirty="0">
                <a:solidFill>
                  <a:srgbClr val="3539D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 = a</a:t>
            </a:r>
            <a:r>
              <a:rPr lang="en-US" altLang="zh-CN" sz="2600" dirty="0" smtClean="0">
                <a:solidFill>
                  <a:srgbClr val="3539D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), </a:t>
            </a:r>
            <a:r>
              <a:rPr lang="en-US" altLang="zh-CN" sz="2600" dirty="0">
                <a:solidFill>
                  <a:srgbClr val="3539D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p(X = </a:t>
            </a:r>
            <a:r>
              <a:rPr lang="en-US" altLang="zh-CN" sz="2600" dirty="0" smtClean="0">
                <a:solidFill>
                  <a:srgbClr val="3539D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0, </a:t>
            </a:r>
            <a:r>
              <a:rPr lang="en-US" altLang="zh-CN" sz="2600" dirty="0">
                <a:solidFill>
                  <a:srgbClr val="3539D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 = </a:t>
            </a:r>
            <a:r>
              <a:rPr lang="en-US" altLang="zh-CN" sz="2600" dirty="0" smtClean="0">
                <a:solidFill>
                  <a:srgbClr val="3539D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b), </a:t>
            </a:r>
            <a:r>
              <a:rPr lang="en-US" altLang="zh-CN" sz="2600" dirty="0">
                <a:solidFill>
                  <a:srgbClr val="3539D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p(X = </a:t>
            </a:r>
            <a:r>
              <a:rPr lang="en-US" altLang="zh-CN" sz="2600" dirty="0" smtClean="0">
                <a:solidFill>
                  <a:srgbClr val="3539D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1, Y = a), </a:t>
            </a:r>
            <a:r>
              <a:rPr lang="en-US" altLang="zh-CN" sz="2600" dirty="0">
                <a:solidFill>
                  <a:srgbClr val="3539D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p(X = 1, </a:t>
            </a:r>
            <a:r>
              <a:rPr lang="en-US" altLang="zh-CN" sz="2600" dirty="0" smtClean="0">
                <a:solidFill>
                  <a:srgbClr val="3539D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 </a:t>
            </a:r>
            <a:r>
              <a:rPr lang="en-US" altLang="zh-CN" sz="2600" dirty="0">
                <a:solidFill>
                  <a:srgbClr val="3539D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 </a:t>
            </a:r>
            <a:r>
              <a:rPr lang="en-US" altLang="zh-CN" sz="2600" dirty="0" smtClean="0">
                <a:solidFill>
                  <a:srgbClr val="3539D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b);</a:t>
            </a:r>
            <a:endParaRPr lang="en-US" altLang="zh-CN" sz="2600" dirty="0">
              <a:solidFill>
                <a:srgbClr val="3539D7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Calculate </a:t>
            </a:r>
            <a:r>
              <a:rPr lang="en-US" altLang="zh-CN" sz="2600" dirty="0" smtClean="0">
                <a:solidFill>
                  <a:srgbClr val="3539D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p(X = 0), p(X = 1), p(Y = a), p(Y = b), p(Z = ), p(Z = )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. </a:t>
            </a:r>
            <a:endParaRPr lang="en-US" altLang="zh-CN" sz="2600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0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Exercise 1</a:t>
            </a:r>
            <a:endParaRPr lang="zh-CN" alt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715000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Sample space: X = {0, 1}, Y = {a, b}, Z = {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, }</a:t>
            </a:r>
          </a:p>
          <a:p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Joint prob. mass function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p(0, a, ) = 0.1, p(0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  <a:sym typeface="Symbol"/>
              </a:rPr>
              <a:t>, a, ) =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0.1,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  <a:sym typeface="Symbol"/>
              </a:rPr>
              <a:t>p(0, b, ) =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0.1,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  <a:sym typeface="Symbol"/>
              </a:rPr>
              <a:t>p(0, b, ) = 0.2 p(1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, a, ) = 0.1, p(1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  <a:sym typeface="Symbol"/>
              </a:rPr>
              <a:t>, a,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)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  <a:sym typeface="Symbol"/>
              </a:rPr>
              <a:t>=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0.1, p(1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b, )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  <a:sym typeface="Symbol"/>
              </a:rPr>
              <a:t>=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0.1, p(1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b, )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  <a:sym typeface="Symbol"/>
              </a:rPr>
              <a:t>=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0.2</a:t>
            </a:r>
          </a:p>
          <a:p>
            <a:pPr>
              <a:spcBef>
                <a:spcPts val="1200"/>
              </a:spcBef>
            </a:pPr>
            <a:r>
              <a:rPr lang="en-US" altLang="zh-CN" sz="2600" dirty="0">
                <a:solidFill>
                  <a:srgbClr val="3539D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p(X = 0, Y = a</a:t>
            </a:r>
            <a:r>
              <a:rPr lang="en-US" altLang="zh-CN" sz="2600" dirty="0" smtClean="0">
                <a:solidFill>
                  <a:srgbClr val="3539D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altLang="zh-CN" sz="2600" dirty="0">
                <a:solidFill>
                  <a:srgbClr val="3539D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p(0, a, ) </a:t>
            </a:r>
            <a:r>
              <a:rPr lang="en-US" altLang="zh-CN" sz="2600" dirty="0" smtClean="0">
                <a:solidFill>
                  <a:srgbClr val="3539D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altLang="zh-CN" sz="2600" dirty="0">
                <a:solidFill>
                  <a:srgbClr val="3539D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p(0, a, ) </a:t>
            </a:r>
            <a:r>
              <a:rPr lang="en-US" altLang="zh-CN" sz="2600" dirty="0" smtClean="0">
                <a:solidFill>
                  <a:srgbClr val="3539D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 0.2,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600" dirty="0" smtClean="0">
                <a:solidFill>
                  <a:srgbClr val="3539D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</a:t>
            </a:r>
            <a:r>
              <a:rPr lang="en-US" altLang="zh-CN" sz="2600" dirty="0">
                <a:solidFill>
                  <a:srgbClr val="3539D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p(X = 0, Y = </a:t>
            </a:r>
            <a:r>
              <a:rPr lang="en-US" altLang="zh-CN" sz="2600" dirty="0" smtClean="0">
                <a:solidFill>
                  <a:srgbClr val="3539D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b) </a:t>
            </a:r>
            <a:r>
              <a:rPr lang="en-US" altLang="zh-CN" sz="2600" dirty="0">
                <a:solidFill>
                  <a:srgbClr val="3539D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 p(0, </a:t>
            </a:r>
            <a:r>
              <a:rPr lang="en-US" altLang="zh-CN" sz="2600" dirty="0" smtClean="0">
                <a:solidFill>
                  <a:srgbClr val="3539D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b, </a:t>
            </a:r>
            <a:r>
              <a:rPr lang="en-US" altLang="zh-CN" sz="2600" dirty="0">
                <a:solidFill>
                  <a:srgbClr val="3539D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) + p(0, </a:t>
            </a:r>
            <a:r>
              <a:rPr lang="en-US" altLang="zh-CN" sz="2600" dirty="0" smtClean="0">
                <a:solidFill>
                  <a:srgbClr val="3539D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b, </a:t>
            </a:r>
            <a:r>
              <a:rPr lang="en-US" altLang="zh-CN" sz="2600" dirty="0">
                <a:solidFill>
                  <a:srgbClr val="3539D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) = </a:t>
            </a:r>
            <a:r>
              <a:rPr lang="en-US" altLang="zh-CN" sz="2600" dirty="0" smtClean="0">
                <a:solidFill>
                  <a:srgbClr val="3539D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0.3,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600" dirty="0" smtClean="0">
                <a:solidFill>
                  <a:srgbClr val="3539D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p(X = 1, Y = a) = 0.2, </a:t>
            </a:r>
            <a:r>
              <a:rPr lang="en-US" altLang="zh-CN" sz="2600" dirty="0">
                <a:solidFill>
                  <a:srgbClr val="3539D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p(X = 1, Y = a) = </a:t>
            </a:r>
            <a:r>
              <a:rPr lang="en-US" altLang="zh-CN" sz="2600" dirty="0" smtClean="0">
                <a:solidFill>
                  <a:srgbClr val="3539D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0.3.</a:t>
            </a:r>
          </a:p>
          <a:p>
            <a:pPr>
              <a:spcBef>
                <a:spcPts val="1200"/>
              </a:spcBef>
            </a:pPr>
            <a:r>
              <a:rPr lang="en-US" altLang="zh-CN" sz="2600" dirty="0" smtClean="0">
                <a:solidFill>
                  <a:srgbClr val="3539D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p(X </a:t>
            </a:r>
            <a:r>
              <a:rPr lang="en-US" altLang="zh-CN" sz="2600" dirty="0">
                <a:solidFill>
                  <a:srgbClr val="3539D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 0) = p(0,a,)+p(0,a,)+p(0,b,)+p(0,b,) = .5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3539D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p(X = 1) = .5</a:t>
            </a:r>
          </a:p>
          <a:p>
            <a:r>
              <a:rPr lang="en-US" altLang="zh-CN" sz="2600" dirty="0">
                <a:solidFill>
                  <a:srgbClr val="3539D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p(Y = a) = .4, p(Y = b) = .6, p(Z = ) = .4, p(Z = ) = .6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4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altLang="zh-CN" dirty="0" smtClean="0"/>
              <a:t>Independence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754563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Sample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spaces: </a:t>
            </a:r>
            <a:endParaRPr lang="en-US" altLang="zh-CN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	X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{x</a:t>
            </a:r>
            <a:r>
              <a:rPr lang="en-US" altLang="zh-CN" sz="2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zh-CN" sz="26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00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},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Y =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{y</a:t>
            </a:r>
            <a:r>
              <a:rPr lang="en-US" altLang="zh-CN" sz="2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zh-CN" sz="26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6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Definition.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 is independent of Y (X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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Y)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if </a:t>
            </a:r>
          </a:p>
          <a:p>
            <a:pPr marL="0" indent="0" algn="ctr">
              <a:buNone/>
            </a:pP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P(X = x</a:t>
            </a:r>
            <a:r>
              <a:rPr lang="en-US" altLang="zh-CN" sz="26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Y = </a:t>
            </a:r>
            <a:r>
              <a:rPr lang="en-US" altLang="zh-CN" sz="2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600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= P(X </a:t>
            </a:r>
            <a:r>
              <a:rPr lang="en-US" altLang="zh-CN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)P(Y </a:t>
            </a:r>
            <a:r>
              <a:rPr lang="en-US" altLang="zh-CN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600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// i.e. p(x</a:t>
            </a:r>
            <a:r>
              <a:rPr lang="en-US" altLang="zh-CN" sz="26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6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6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) = p(x</a:t>
            </a:r>
            <a:r>
              <a:rPr lang="en-US" altLang="zh-CN" sz="26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)p(</a:t>
            </a:r>
            <a:r>
              <a:rPr lang="en-US" altLang="zh-CN" sz="26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6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)    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 1  i  m, </a:t>
            </a:r>
            <a:r>
              <a:rPr lang="en-US" altLang="zh-CN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  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j </a:t>
            </a:r>
            <a:r>
              <a:rPr lang="en-US" altLang="zh-CN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</a:p>
          <a:p>
            <a:endParaRPr lang="en-US" altLang="zh-CN" sz="2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Ex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. In 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Exercise 1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, check whether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  <a:sym typeface="Symbol"/>
              </a:rPr>
              <a:t>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Y, Y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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Z, X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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4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Exercise </a:t>
            </a:r>
            <a:r>
              <a:rPr lang="en-US" altLang="zh-CN" sz="3600" b="1" dirty="0"/>
              <a:t>2</a:t>
            </a:r>
            <a:endParaRPr lang="zh-CN" alt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715000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Assume X = Y = {0, 1, 2}, </a:t>
            </a:r>
            <a:r>
              <a:rPr lang="en-US" altLang="zh-CN" sz="26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600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= {1/2, 1/4, 1/4}, </a:t>
            </a:r>
            <a:r>
              <a:rPr lang="en-US" altLang="zh-CN" sz="26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600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= {1/3, 1/3, 1/3},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  <a:sym typeface="Symbol"/>
              </a:rPr>
              <a:t>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Y. Calculate </a:t>
            </a:r>
            <a:r>
              <a:rPr lang="en-US" altLang="zh-CN" sz="2600" dirty="0" err="1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{X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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Y}.</a:t>
            </a:r>
          </a:p>
          <a:p>
            <a:endParaRPr lang="en-US" altLang="zh-CN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600" dirty="0" err="1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{X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  <a:sym typeface="Symbol"/>
              </a:rPr>
              <a:t>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} = </a:t>
            </a:r>
            <a:r>
              <a:rPr lang="en-US" altLang="zh-CN" sz="2600" dirty="0" err="1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{X = 0, Y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 0}+</a:t>
            </a:r>
            <a:r>
              <a:rPr lang="en-US" altLang="zh-CN" sz="2600" dirty="0" err="1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{X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  <a:sym typeface="Symbol"/>
              </a:rPr>
              <a:t>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1}+</a:t>
            </a:r>
            <a:r>
              <a:rPr lang="en-US" altLang="zh-CN" sz="2600" dirty="0" err="1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{X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2,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  <a:sym typeface="Symbol"/>
              </a:rPr>
              <a:t> 0}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endParaRPr lang="en-US" altLang="zh-CN" sz="2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1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Mutual independence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3505200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Sample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spaces: </a:t>
            </a:r>
            <a:endParaRPr lang="en-US" altLang="zh-CN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	X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{x</a:t>
            </a:r>
            <a:r>
              <a:rPr lang="en-US" altLang="zh-CN" sz="2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zh-CN" sz="26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00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},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Y =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{y</a:t>
            </a:r>
            <a:r>
              <a:rPr lang="en-US" altLang="zh-CN" sz="2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zh-CN" sz="26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6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}, Z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{z</a:t>
            </a:r>
            <a:r>
              <a:rPr lang="en-US" altLang="zh-CN" sz="2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zh-CN" sz="2600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600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Definition.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X, Y, Z are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mutually independent (X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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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Z)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if </a:t>
            </a:r>
          </a:p>
          <a:p>
            <a:pPr marL="0" indent="0" algn="ctr">
              <a:buNone/>
            </a:pP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P(X = x</a:t>
            </a:r>
            <a:r>
              <a:rPr lang="en-US" altLang="zh-CN" sz="26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Y = </a:t>
            </a:r>
            <a:r>
              <a:rPr lang="en-US" altLang="zh-CN" sz="2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600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Z </a:t>
            </a:r>
            <a:r>
              <a:rPr lang="en-US" altLang="zh-CN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600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= P(X </a:t>
            </a:r>
            <a:r>
              <a:rPr lang="en-US" altLang="zh-CN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)P(Y </a:t>
            </a:r>
            <a:r>
              <a:rPr lang="en-US" altLang="zh-CN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600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)P(Z </a:t>
            </a:r>
            <a:r>
              <a:rPr lang="en-US" altLang="zh-CN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600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// i.e. p(x</a:t>
            </a:r>
            <a:r>
              <a:rPr lang="en-US" altLang="zh-CN" sz="26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6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6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600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6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) = p(x</a:t>
            </a:r>
            <a:r>
              <a:rPr lang="en-US" altLang="zh-CN" sz="26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)p(</a:t>
            </a:r>
            <a:r>
              <a:rPr lang="en-US" altLang="zh-CN" sz="26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6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)p(</a:t>
            </a:r>
            <a:r>
              <a:rPr lang="en-US" altLang="zh-CN" sz="2600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6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				 1  i  m, </a:t>
            </a:r>
            <a:r>
              <a:rPr lang="en-US" altLang="zh-CN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  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j </a:t>
            </a:r>
            <a:r>
              <a:rPr lang="en-US" altLang="zh-CN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n, </a:t>
            </a:r>
            <a:r>
              <a:rPr lang="en-US" altLang="zh-CN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  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 </a:t>
            </a:r>
            <a:r>
              <a:rPr lang="en-US" altLang="zh-CN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endParaRPr lang="zh-CN" altLang="en-US" sz="2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4419599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Definition.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X, Y, Z are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pairwise independent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if</a:t>
            </a:r>
          </a:p>
          <a:p>
            <a:pPr marL="0" indent="0" algn="ctr">
              <a:buNone/>
            </a:pPr>
            <a:r>
              <a:rPr lang="en-US" altLang="zh-CN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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Y, Y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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Z, X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</a:t>
            </a:r>
            <a:r>
              <a:rPr lang="en-US" altLang="zh-CN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3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Mutual and pairwise independence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Mutual independence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Pairwise independence 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(why?)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Pairwise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independence =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/>
              </a:rPr>
              <a:t>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=&gt; Mutual independence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(exercise)</a:t>
            </a:r>
          </a:p>
          <a:p>
            <a:pPr marL="0" indent="0"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2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Mutual and pairwise independent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5029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“A implies B” is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not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equivalent to “B implies A”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“A implies B”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/>
              </a:rPr>
              <a:t>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“</a:t>
            </a:r>
            <a:r>
              <a:rPr lang="en-US" altLang="zh-CN" u="sng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not B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implies </a:t>
            </a:r>
            <a:r>
              <a:rPr lang="en-US" altLang="zh-CN" u="sng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not 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” (Contrapositive) </a:t>
            </a:r>
          </a:p>
          <a:p>
            <a:pPr marL="0" indent="0"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Example. 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Assume “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Today is Sunday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” implies “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there is no class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”. </a:t>
            </a:r>
          </a:p>
          <a:p>
            <a:pPr marL="0" indent="0"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Cannot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say “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since there is no class, today is Sunday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”, 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but we can say “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since there is class, today is 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not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Sunday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7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1384</Words>
  <Application>Microsoft Office PowerPoint</Application>
  <PresentationFormat>On-screen Show (4:3)</PresentationFormat>
  <Paragraphs>131</Paragraphs>
  <Slides>17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宋体</vt:lpstr>
      <vt:lpstr>Symbol</vt:lpstr>
      <vt:lpstr>Calibri</vt:lpstr>
      <vt:lpstr>Times New Roman</vt:lpstr>
      <vt:lpstr>Cambria Math</vt:lpstr>
      <vt:lpstr>Wingdings</vt:lpstr>
      <vt:lpstr>Office Theme</vt:lpstr>
      <vt:lpstr>Equation</vt:lpstr>
      <vt:lpstr>Fundamentals of Probability</vt:lpstr>
      <vt:lpstr>Probability mass function</vt:lpstr>
      <vt:lpstr>Exercise 1</vt:lpstr>
      <vt:lpstr>Exercise 1</vt:lpstr>
      <vt:lpstr>Independence</vt:lpstr>
      <vt:lpstr>Exercise 2</vt:lpstr>
      <vt:lpstr>Mutual independence</vt:lpstr>
      <vt:lpstr>Mutual and pairwise independence </vt:lpstr>
      <vt:lpstr>Mutual and pairwise independent </vt:lpstr>
      <vt:lpstr>Expectation</vt:lpstr>
      <vt:lpstr>Expectation</vt:lpstr>
      <vt:lpstr>Expectation</vt:lpstr>
      <vt:lpstr>Expectation</vt:lpstr>
      <vt:lpstr>Expectation</vt:lpstr>
      <vt:lpstr>Conditional Probability</vt:lpstr>
      <vt:lpstr>PowerPoint Presentation</vt:lpstr>
      <vt:lpstr>Conditional Probability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Probability Exercises</dc:title>
  <dc:creator>TylerSun</dc:creator>
  <cp:lastModifiedBy>TylerSun</cp:lastModifiedBy>
  <cp:revision>140</cp:revision>
  <dcterms:created xsi:type="dcterms:W3CDTF">2006-08-16T00:00:00Z</dcterms:created>
  <dcterms:modified xsi:type="dcterms:W3CDTF">2020-02-22T07:29:29Z</dcterms:modified>
</cp:coreProperties>
</file>