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3"/>
    <p:sldId id="264" r:id="rId4"/>
    <p:sldId id="268" r:id="rId5"/>
    <p:sldId id="269" r:id="rId6"/>
    <p:sldId id="270" r:id="rId7"/>
    <p:sldId id="271" r:id="rId8"/>
    <p:sldId id="275" r:id="rId9"/>
    <p:sldId id="272" r:id="rId10"/>
    <p:sldId id="276" r:id="rId11"/>
    <p:sldId id="273" r:id="rId12"/>
    <p:sldId id="27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varScale="1">
        <p:scale>
          <a:sx n="86" d="100"/>
          <a:sy n="86" d="100"/>
        </p:scale>
        <p:origin x="11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idx="1"/>
          </p:nvPr>
        </p:nvSpPr>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endParaRPr lang="de-DE"/>
          </a:p>
        </p:txBody>
      </p:sp>
      <p:sp>
        <p:nvSpPr>
          <p:cNvPr id="4" name="Datumsplatzhalter 3"/>
          <p:cNvSpPr>
            <a:spLocks noGrp="1"/>
          </p:cNvSpPr>
          <p:nvPr>
            <p:ph type="dt" sz="half" idx="10"/>
          </p:nvPr>
        </p:nvSpPr>
        <p:spPr/>
        <p:txBody>
          <a:bodyPr/>
          <a:lstStyle/>
          <a:p>
            <a:fld id="{3FDFAF59-80FD-42F8-B77B-6179688B7234}" type="datetimeFigureOut">
              <a:rPr lang="de-DE" smtClean="0"/>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Datumsplatzhalter 4"/>
          <p:cNvSpPr>
            <a:spLocks noGrp="1"/>
          </p:cNvSpPr>
          <p:nvPr>
            <p:ph type="dt" sz="half" idx="10"/>
          </p:nvPr>
        </p:nvSpPr>
        <p:spPr/>
        <p:txBody>
          <a:bodyPr/>
          <a:lstStyle/>
          <a:p>
            <a:fld id="{3FDFAF59-80FD-42F8-B77B-6179688B7234}" type="datetimeFigureOut">
              <a:rPr lang="de-DE" smtClean="0"/>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endParaRPr lang="de-DE"/>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endParaRPr lang="de-DE"/>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7" name="Datumsplatzhalter 6"/>
          <p:cNvSpPr>
            <a:spLocks noGrp="1"/>
          </p:cNvSpPr>
          <p:nvPr>
            <p:ph type="dt" sz="half" idx="10"/>
          </p:nvPr>
        </p:nvSpPr>
        <p:spPr/>
        <p:txBody>
          <a:bodyPr/>
          <a:lstStyle/>
          <a:p>
            <a:fld id="{3FDFAF59-80FD-42F8-B77B-6179688B7234}" type="datetimeFigureOut">
              <a:rPr lang="de-DE" smtClean="0"/>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Datumsplatzhalter 2"/>
          <p:cNvSpPr>
            <a:spLocks noGrp="1"/>
          </p:cNvSpPr>
          <p:nvPr>
            <p:ph type="dt" sz="half" idx="10"/>
          </p:nvPr>
        </p:nvSpPr>
        <p:spPr/>
        <p:txBody>
          <a:bodyPr/>
          <a:lstStyle/>
          <a:p>
            <a:fld id="{3FDFAF59-80FD-42F8-B77B-6179688B7234}" type="datetimeFigureOut">
              <a:rPr lang="de-DE" smtClean="0"/>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endParaRPr lang="de-DE"/>
          </a:p>
        </p:txBody>
      </p:sp>
      <p:sp>
        <p:nvSpPr>
          <p:cNvPr id="5" name="Datumsplatzhalter 4"/>
          <p:cNvSpPr>
            <a:spLocks noGrp="1"/>
          </p:cNvSpPr>
          <p:nvPr>
            <p:ph type="dt" sz="half" idx="10"/>
          </p:nvPr>
        </p:nvSpPr>
        <p:spPr/>
        <p:txBody>
          <a:bodyPr/>
          <a:lstStyle/>
          <a:p>
            <a:fld id="{3FDFAF59-80FD-42F8-B77B-6179688B7234}" type="datetimeFigureOut">
              <a:rPr lang="de-DE" smtClean="0"/>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endParaRPr lang="de-DE"/>
          </a:p>
        </p:txBody>
      </p:sp>
      <p:sp>
        <p:nvSpPr>
          <p:cNvPr id="5" name="Datumsplatzhalter 4"/>
          <p:cNvSpPr>
            <a:spLocks noGrp="1"/>
          </p:cNvSpPr>
          <p:nvPr>
            <p:ph type="dt" sz="half" idx="10"/>
          </p:nvPr>
        </p:nvSpPr>
        <p:spPr/>
        <p:txBody>
          <a:bodyPr/>
          <a:lstStyle/>
          <a:p>
            <a:fld id="{3FDFAF59-80FD-42F8-B77B-6179688B7234}" type="datetimeFigureOut">
              <a:rPr lang="de-DE" smtClean="0"/>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11.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4199255" y="1432560"/>
            <a:ext cx="4727575" cy="40805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a:solidFill>
                  <a:schemeClr val="tx1"/>
                </a:solidFill>
              </a:rPr>
              <a:t>Name=</a:t>
            </a:r>
            <a:r>
              <a:rPr lang="zh-CN" altLang="en-US" sz="1800" dirty="0">
                <a:solidFill>
                  <a:schemeClr val="tx1"/>
                </a:solidFill>
              </a:rPr>
              <a:t>亚历克上</a:t>
            </a:r>
            <a:r>
              <a:rPr lang="zh-CN" altLang="en-US" sz="1800" dirty="0">
                <a:solidFill>
                  <a:schemeClr val="tx1"/>
                </a:solidFill>
              </a:rPr>
              <a:t>（</a:t>
            </a:r>
            <a:r>
              <a:rPr lang="en-US" altLang="zh-CN" sz="1800" dirty="0">
                <a:solidFill>
                  <a:schemeClr val="tx1"/>
                </a:solidFill>
              </a:rPr>
              <a:t>Alec Mabhiza Chirawu</a:t>
            </a:r>
            <a:r>
              <a:rPr lang="zh-CN" altLang="en-US" sz="1800" dirty="0">
                <a:solidFill>
                  <a:schemeClr val="tx1"/>
                </a:solidFill>
              </a:rPr>
              <a:t>）</a:t>
            </a:r>
            <a:br>
              <a:rPr lang="en-US" altLang="zh-CN" sz="1800" dirty="0">
                <a:solidFill>
                  <a:schemeClr val="tx1"/>
                </a:solidFill>
              </a:rPr>
            </a:br>
            <a:br>
              <a:rPr lang="en-US" altLang="zh-CN" sz="1800" dirty="0">
                <a:solidFill>
                  <a:schemeClr val="tx1"/>
                </a:solidFill>
              </a:rPr>
            </a:br>
            <a:r>
              <a:rPr lang="en-US" altLang="zh-CN" sz="1800" dirty="0">
                <a:solidFill>
                  <a:schemeClr val="tx1"/>
                </a:solidFill>
              </a:rPr>
              <a:t>ID =M202161029</a:t>
            </a:r>
            <a:br>
              <a:rPr lang="en-US" altLang="zh-CN" sz="1800" dirty="0">
                <a:solidFill>
                  <a:schemeClr val="tx1"/>
                </a:solidFill>
              </a:rPr>
            </a:br>
            <a:br>
              <a:rPr lang="en-US" altLang="zh-CN" sz="1800" dirty="0">
                <a:solidFill>
                  <a:schemeClr val="tx1"/>
                </a:solidFill>
              </a:rPr>
            </a:br>
            <a:endParaRPr lang="en-US" sz="1800" dirty="0">
              <a:solidFill>
                <a:schemeClr val="tx1"/>
              </a:solidFill>
            </a:endParaRP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10653590" cy="6858000"/>
            <a:chOff x="491575" y="0"/>
            <a:chExt cx="10653590"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507714" y="2769186"/>
              <a:ext cx="1889908" cy="138499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Mission, Vision, Value</a:t>
              </a:r>
              <a:endParaRPr lang="en-US" sz="36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2459233" cy="6858000"/>
            <a:chOff x="-2449883" y="-1"/>
            <a:chExt cx="12459233"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360832" y="2860300"/>
              <a:ext cx="2219817" cy="1077218"/>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1786364" y="0"/>
            <a:ext cx="11335017" cy="6858000"/>
            <a:chOff x="-10744545" y="-1"/>
            <a:chExt cx="11335017" cy="6858000"/>
          </a:xfrm>
        </p:grpSpPr>
        <p:sp>
          <p:nvSpPr>
            <p:cNvPr id="77" name="Rectangle 76"/>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132179" y="834501"/>
            <a:ext cx="7483875" cy="2031325"/>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Ethio-Telecom has  in the past two years embarked on an impressive strategic improvement, the BRIDGE growth strategy, in preparation for the incoming competition. Key areas of reform include improving customer service, employee training, better uptime with upgraded infrastructure through more financing.</a:t>
            </a:r>
            <a:endParaRPr lang="en-US"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Ethio-Telecom is improving fast by capital, customer service excellence, with new innovations and technologies.</a:t>
            </a:r>
            <a:endParaRPr lang="en-US" dirty="0">
              <a:latin typeface="Times New Roman" panose="02020603050405020304" pitchFamily="18" charset="0"/>
              <a:cs typeface="Times New Roman" panose="02020603050405020304" pitchFamily="18" charset="0"/>
            </a:endParaRPr>
          </a:p>
        </p:txBody>
      </p:sp>
      <p:pic>
        <p:nvPicPr>
          <p:cNvPr id="4" name="Graphic 3" descr="Questions"/>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2975" y="3510969"/>
            <a:ext cx="1187388" cy="1187388"/>
          </a:xfrm>
          <a:prstGeom prst="rect">
            <a:avLst/>
          </a:prstGeom>
        </p:spPr>
      </p:pic>
      <p:sp>
        <p:nvSpPr>
          <p:cNvPr id="5" name="TextBox 4"/>
          <p:cNvSpPr txBox="1"/>
          <p:nvPr/>
        </p:nvSpPr>
        <p:spPr>
          <a:xfrm>
            <a:off x="0" y="3622089"/>
            <a:ext cx="3811748" cy="1200329"/>
          </a:xfrm>
          <a:prstGeom prst="rect">
            <a:avLst/>
          </a:prstGeom>
          <a:noFill/>
        </p:spPr>
        <p:txBody>
          <a:bodyPr wrap="square" rtlCol="0">
            <a:spAutoFit/>
          </a:bodyPr>
          <a:lstStyle/>
          <a:p>
            <a:r>
              <a:rPr lang="en-US" dirty="0"/>
              <a:t>Do you think BRIDGE business strategy is a good business level strategy? What is the characteristics of good business level strategy? </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on line jej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06915" y="683558"/>
            <a:ext cx="6266063" cy="5080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2972351" y="2047143"/>
            <a:ext cx="7403663" cy="1198880"/>
          </a:xfrm>
          <a:prstGeom prst="rect">
            <a:avLst/>
          </a:prstGeom>
          <a:noFill/>
        </p:spPr>
        <p:txBody>
          <a:bodyPr wrap="square" rtlCol="0">
            <a:spAutoFit/>
          </a:bodyPr>
          <a:lstStyle/>
          <a:p>
            <a:pPr algn="ctr"/>
            <a:r>
              <a:rPr lang="en-US" sz="7200" dirty="0">
                <a:solidFill>
                  <a:schemeClr val="accent6"/>
                </a:solidFill>
                <a:latin typeface="Tw Cen MT" panose="020B0602020104020603" pitchFamily="34" charset="0"/>
              </a:rPr>
              <a:t>HOLIDAY REPORT</a:t>
            </a:r>
            <a:endParaRPr lang="en-US" sz="7200" dirty="0">
              <a:solidFill>
                <a:schemeClr val="accent6"/>
              </a:solidFill>
              <a:latin typeface="Tw Cen MT" panose="020B0602020104020603" pitchFamily="34" charset="0"/>
            </a:endParaRPr>
          </a:p>
        </p:txBody>
      </p:sp>
      <p:grpSp>
        <p:nvGrpSpPr>
          <p:cNvPr id="19" name="Group 18"/>
          <p:cNvGrpSpPr/>
          <p:nvPr/>
        </p:nvGrpSpPr>
        <p:grpSpPr>
          <a:xfrm>
            <a:off x="-9302800" y="0"/>
            <a:ext cx="12482920" cy="6858000"/>
            <a:chOff x="-290920" y="0"/>
            <a:chExt cx="12482920" cy="6858000"/>
          </a:xfrm>
        </p:grpSpPr>
        <p:sp>
          <p:nvSpPr>
            <p:cNvPr id="20" name="Rectangle 19"/>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23" name="Picture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p:cNvGrpSpPr/>
          <p:nvPr/>
        </p:nvGrpSpPr>
        <p:grpSpPr>
          <a:xfrm>
            <a:off x="-8798784" y="0"/>
            <a:ext cx="11447501" cy="6858000"/>
            <a:chOff x="213096" y="0"/>
            <a:chExt cx="11447501" cy="6858000"/>
          </a:xfrm>
        </p:grpSpPr>
        <p:sp>
          <p:nvSpPr>
            <p:cNvPr id="25" name="Rectangle 24"/>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rot="16200000">
              <a:off x="10381624"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28" name="Picture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p:cNvGrpSpPr/>
          <p:nvPr/>
        </p:nvGrpSpPr>
        <p:grpSpPr>
          <a:xfrm>
            <a:off x="-7850126" y="0"/>
            <a:ext cx="10097507" cy="6858000"/>
            <a:chOff x="491575" y="0"/>
            <a:chExt cx="10097507" cy="6858000"/>
          </a:xfrm>
        </p:grpSpPr>
        <p:sp>
          <p:nvSpPr>
            <p:cNvPr id="30" name="Rectangle 29"/>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rot="16200000">
              <a:off x="9087893" y="3007629"/>
              <a:ext cx="2171381" cy="830997"/>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Mission, Vision, Value</a:t>
              </a:r>
              <a:endParaRPr lang="en-US" sz="3600" b="1" dirty="0">
                <a:solidFill>
                  <a:srgbClr val="F0EEF0"/>
                </a:solidFill>
                <a:latin typeface="Tw Cen MT" panose="020B0602020104020603" pitchFamily="34" charset="0"/>
              </a:endParaRPr>
            </a:p>
          </p:txBody>
        </p:sp>
        <p:pic>
          <p:nvPicPr>
            <p:cNvPr id="33" name="Picture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p:cNvGrpSpPr/>
          <p:nvPr/>
        </p:nvGrpSpPr>
        <p:grpSpPr>
          <a:xfrm>
            <a:off x="-7985197" y="0"/>
            <a:ext cx="9574094" cy="6858000"/>
            <a:chOff x="491575" y="0"/>
            <a:chExt cx="9574094" cy="6858000"/>
          </a:xfrm>
        </p:grpSpPr>
        <p:sp>
          <p:nvSpPr>
            <p:cNvPr id="35" name="Rectangle 34"/>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38" name="Picture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7638543" y="-1"/>
            <a:ext cx="8704508" cy="6858000"/>
            <a:chOff x="718505" y="-1"/>
            <a:chExt cx="8704508" cy="6858000"/>
          </a:xfrm>
        </p:grpSpPr>
        <p:sp>
          <p:nvSpPr>
            <p:cNvPr id="41" name="Rectangle 40"/>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rot="16200000">
              <a:off x="8123471" y="3209276"/>
              <a:ext cx="2075863" cy="52322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p:txBody>
        </p:sp>
        <p:pic>
          <p:nvPicPr>
            <p:cNvPr id="44" name="Picture 4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p:cNvGrpSpPr/>
          <p:nvPr/>
        </p:nvGrpSpPr>
        <p:grpSpPr>
          <a:xfrm>
            <a:off x="-9395281" y="-1"/>
            <a:ext cx="9927703" cy="6858000"/>
            <a:chOff x="-9337231" y="-1"/>
            <a:chExt cx="9927703" cy="6858000"/>
          </a:xfrm>
        </p:grpSpPr>
        <p:sp>
          <p:nvSpPr>
            <p:cNvPr id="46" name="Rectangle 45"/>
            <p:cNvSpPr/>
            <p:nvPr/>
          </p:nvSpPr>
          <p:spPr>
            <a:xfrm>
              <a:off x="-9337231"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600" b="1" dirty="0">
                <a:solidFill>
                  <a:srgbClr val="F0EEF0"/>
                </a:solidFill>
                <a:latin typeface="Tw Cen MT" panose="020B0602020104020603" pitchFamily="34" charset="0"/>
              </a:endParaRPr>
            </a:p>
          </p:txBody>
        </p:sp>
        <p:pic>
          <p:nvPicPr>
            <p:cNvPr id="49" name="Picture 4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00" name="Picture 99"/>
          <p:cNvPicPr/>
          <p:nvPr/>
        </p:nvPicPr>
        <p:blipFill>
          <a:blip r:embed="rId2"/>
          <a:stretch>
            <a:fillRect/>
          </a:stretch>
        </p:blipFill>
        <p:spPr>
          <a:xfrm>
            <a:off x="3472815" y="0"/>
            <a:ext cx="2603500" cy="2113915"/>
          </a:xfrm>
          <a:prstGeom prst="rect">
            <a:avLst/>
          </a:prstGeom>
          <a:noFill/>
          <a:ln w="9525">
            <a:noFill/>
          </a:ln>
        </p:spPr>
      </p:pic>
      <p:sp>
        <p:nvSpPr>
          <p:cNvPr id="2" name="TextBox 49"/>
          <p:cNvSpPr txBox="1"/>
          <p:nvPr/>
        </p:nvSpPr>
        <p:spPr>
          <a:xfrm>
            <a:off x="3789596" y="4508403"/>
            <a:ext cx="7403663" cy="1753235"/>
          </a:xfrm>
          <a:prstGeom prst="rect">
            <a:avLst/>
          </a:prstGeom>
          <a:noFill/>
        </p:spPr>
        <p:txBody>
          <a:bodyPr wrap="square" rtlCol="0">
            <a:spAutoFit/>
          </a:bodyPr>
          <a:p>
            <a:pPr algn="ctr"/>
            <a:r>
              <a:rPr lang="en-US" sz="5400" dirty="0">
                <a:solidFill>
                  <a:srgbClr val="002060"/>
                </a:solidFill>
                <a:latin typeface="Tw Cen MT" panose="020B0602020104020603" pitchFamily="34" charset="0"/>
              </a:rPr>
              <a:t>Palisade homomophic Encryption</a:t>
            </a:r>
            <a:endParaRPr lang="en-US" sz="5400" dirty="0">
              <a:solidFill>
                <a:srgbClr val="002060"/>
              </a:solidFill>
              <a:latin typeface="Tw Cen MT" panose="020B06020201040206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8798784" y="0"/>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7847639" y="0"/>
            <a:ext cx="10563825" cy="6858000"/>
            <a:chOff x="491575" y="0"/>
            <a:chExt cx="10563825"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663420" y="2974691"/>
              <a:ext cx="1491297" cy="12926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Mission</a:t>
              </a: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 </a:t>
              </a:r>
              <a:r>
                <a:rPr kumimoji="0" lang="en-US"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Vision, Value</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a:p>
              <a:pPr algn="ct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9250414" cy="6858000"/>
            <a:chOff x="718505" y="-1"/>
            <a:chExt cx="9250414"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344621" y="2874268"/>
              <a:ext cx="2171378" cy="1077218"/>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47" name="Group 46"/>
          <p:cNvGrpSpPr/>
          <p:nvPr/>
        </p:nvGrpSpPr>
        <p:grpSpPr>
          <a:xfrm>
            <a:off x="3658284" y="4246533"/>
            <a:ext cx="5913846" cy="451823"/>
            <a:chOff x="4519642" y="897237"/>
            <a:chExt cx="2247799" cy="190500"/>
          </a:xfrm>
        </p:grpSpPr>
        <p:sp>
          <p:nvSpPr>
            <p:cNvPr id="49" name="Oval 48"/>
            <p:cNvSpPr/>
            <p:nvPr/>
          </p:nvSpPr>
          <p:spPr>
            <a:xfrm>
              <a:off x="4519642" y="897237"/>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019579" y="897237"/>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5526838" y="897237"/>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6051889" y="897237"/>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6576941" y="897237"/>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3295309" y="3428999"/>
            <a:ext cx="1383408" cy="368300"/>
          </a:xfrm>
          <a:prstGeom prst="rect">
            <a:avLst/>
          </a:prstGeom>
          <a:noFill/>
        </p:spPr>
        <p:txBody>
          <a:bodyPr wrap="square" rtlCol="0">
            <a:spAutoFit/>
          </a:bodyPr>
          <a:lstStyle/>
          <a:p>
            <a:r>
              <a:rPr lang="en-US" dirty="0">
                <a:solidFill>
                  <a:schemeClr val="bg2">
                    <a:lumMod val="50000"/>
                  </a:schemeClr>
                </a:solidFill>
              </a:rPr>
              <a:t>points</a:t>
            </a:r>
            <a:endParaRPr lang="en-US" dirty="0">
              <a:solidFill>
                <a:schemeClr val="bg2">
                  <a:lumMod val="50000"/>
                </a:schemeClr>
              </a:solidFill>
            </a:endParaRPr>
          </a:p>
        </p:txBody>
      </p:sp>
      <p:sp>
        <p:nvSpPr>
          <p:cNvPr id="6" name="TextBox 5"/>
          <p:cNvSpPr txBox="1"/>
          <p:nvPr/>
        </p:nvSpPr>
        <p:spPr>
          <a:xfrm>
            <a:off x="4678717" y="5001765"/>
            <a:ext cx="1588008" cy="368300"/>
          </a:xfrm>
          <a:prstGeom prst="rect">
            <a:avLst/>
          </a:prstGeom>
          <a:noFill/>
        </p:spPr>
        <p:txBody>
          <a:bodyPr wrap="square" rtlCol="0">
            <a:spAutoFit/>
          </a:bodyPr>
          <a:lstStyle/>
          <a:p>
            <a:r>
              <a:rPr lang="en-US" dirty="0">
                <a:solidFill>
                  <a:schemeClr val="bg2">
                    <a:lumMod val="50000"/>
                  </a:schemeClr>
                </a:solidFill>
              </a:rPr>
              <a:t>Introduction</a:t>
            </a:r>
            <a:endParaRPr lang="en-US" dirty="0">
              <a:solidFill>
                <a:schemeClr val="bg2">
                  <a:lumMod val="50000"/>
                </a:schemeClr>
              </a:solidFill>
            </a:endParaRPr>
          </a:p>
        </p:txBody>
      </p:sp>
      <p:sp>
        <p:nvSpPr>
          <p:cNvPr id="7" name="TextBox 6"/>
          <p:cNvSpPr txBox="1"/>
          <p:nvPr/>
        </p:nvSpPr>
        <p:spPr>
          <a:xfrm>
            <a:off x="6148036" y="3408741"/>
            <a:ext cx="1383408" cy="368300"/>
          </a:xfrm>
          <a:prstGeom prst="rect">
            <a:avLst/>
          </a:prstGeom>
          <a:noFill/>
        </p:spPr>
        <p:txBody>
          <a:bodyPr wrap="square" rtlCol="0">
            <a:spAutoFit/>
          </a:bodyPr>
          <a:lstStyle/>
          <a:p>
            <a:r>
              <a:rPr lang="en-US" dirty="0">
                <a:solidFill>
                  <a:schemeClr val="bg2">
                    <a:lumMod val="50000"/>
                  </a:schemeClr>
                </a:solidFill>
              </a:rPr>
              <a:t>Palisade</a:t>
            </a:r>
            <a:endParaRPr lang="en-US" dirty="0">
              <a:solidFill>
                <a:schemeClr val="bg2">
                  <a:lumMod val="50000"/>
                </a:schemeClr>
              </a:solidFill>
            </a:endParaRPr>
          </a:p>
        </p:txBody>
      </p:sp>
      <p:sp>
        <p:nvSpPr>
          <p:cNvPr id="8" name="TextBox 7"/>
          <p:cNvSpPr txBox="1"/>
          <p:nvPr/>
        </p:nvSpPr>
        <p:spPr>
          <a:xfrm>
            <a:off x="7366245" y="4957924"/>
            <a:ext cx="1588008" cy="368300"/>
          </a:xfrm>
          <a:prstGeom prst="rect">
            <a:avLst/>
          </a:prstGeom>
          <a:noFill/>
        </p:spPr>
        <p:txBody>
          <a:bodyPr wrap="square" rtlCol="0">
            <a:spAutoFit/>
          </a:bodyPr>
          <a:lstStyle/>
          <a:p>
            <a:r>
              <a:rPr lang="en-US" dirty="0">
                <a:solidFill>
                  <a:schemeClr val="bg2">
                    <a:lumMod val="50000"/>
                  </a:schemeClr>
                </a:solidFill>
                <a:sym typeface="+mn-ea"/>
              </a:rPr>
              <a:t>lattigo</a:t>
            </a:r>
            <a:endParaRPr lang="en-US" dirty="0">
              <a:solidFill>
                <a:schemeClr val="bg2">
                  <a:lumMod val="50000"/>
                </a:schemeClr>
              </a:solidFill>
            </a:endParaRPr>
          </a:p>
        </p:txBody>
      </p:sp>
      <p:sp>
        <p:nvSpPr>
          <p:cNvPr id="9" name="TextBox 8"/>
          <p:cNvSpPr txBox="1"/>
          <p:nvPr/>
        </p:nvSpPr>
        <p:spPr>
          <a:xfrm>
            <a:off x="8393844" y="3333442"/>
            <a:ext cx="1837944" cy="646331"/>
          </a:xfrm>
          <a:prstGeom prst="rect">
            <a:avLst/>
          </a:prstGeom>
          <a:noFill/>
        </p:spPr>
        <p:txBody>
          <a:bodyPr wrap="square" rtlCol="0">
            <a:spAutoFit/>
          </a:bodyPr>
          <a:lstStyle/>
          <a:p>
            <a:r>
              <a:rPr lang="en-US" dirty="0">
                <a:solidFill>
                  <a:schemeClr val="bg2">
                    <a:lumMod val="50000"/>
                  </a:schemeClr>
                </a:solidFill>
              </a:rPr>
              <a:t>Summary and Question</a:t>
            </a:r>
            <a:endParaRPr lang="en-US" dirty="0">
              <a:solidFill>
                <a:schemeClr val="bg2">
                  <a:lumMod val="50000"/>
                </a:schemeClr>
              </a:solidFill>
            </a:endParaRPr>
          </a:p>
        </p:txBody>
      </p:sp>
      <p:pic>
        <p:nvPicPr>
          <p:cNvPr id="100" name="Picture 99"/>
          <p:cNvPicPr/>
          <p:nvPr/>
        </p:nvPicPr>
        <p:blipFill>
          <a:blip r:embed="rId2"/>
          <a:stretch>
            <a:fillRect/>
          </a:stretch>
        </p:blipFill>
        <p:spPr>
          <a:xfrm>
            <a:off x="3462655" y="213360"/>
            <a:ext cx="2603500" cy="211391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192362"/>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1" cy="6858000"/>
            <a:chOff x="213096" y="0"/>
            <a:chExt cx="11447501"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10578985" cy="6858000"/>
            <a:chOff x="491575" y="0"/>
            <a:chExt cx="10578985"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698541" y="2857220"/>
              <a:ext cx="1482154" cy="1261884"/>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Mission, Vision, </a:t>
              </a:r>
              <a:r>
                <a:rPr lang="en-US" sz="1600" b="1" dirty="0">
                  <a:solidFill>
                    <a:srgbClr val="F0EEF0"/>
                  </a:solidFill>
                  <a:latin typeface="Tw Cen MT" panose="020B0602020104020603" pitchFamily="34" charset="0"/>
                </a:rPr>
                <a:t>Value</a:t>
              </a:r>
              <a:endParaRPr lang="en-US" sz="32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9197521" cy="6858000"/>
            <a:chOff x="718505" y="-1"/>
            <a:chExt cx="919752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191892" y="2916972"/>
              <a:ext cx="2371049" cy="1077218"/>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395082" y="-1"/>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2342515" y="2192655"/>
            <a:ext cx="7926705" cy="313817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During the vacation i studied papers and watched lot of seminars related to HE, SHE, FHE.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Seminars i have watched includes : </a:t>
            </a:r>
            <a:endParaRPr lang="en-US"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1) </a:t>
            </a:r>
            <a:r>
              <a:rPr lang="en-US">
                <a:sym typeface="+mn-ea"/>
              </a:rPr>
              <a:t>Cryptography Seminar by Professor :Christof Paar</a:t>
            </a:r>
            <a:endParaRPr lang="en-US">
              <a:sym typeface="+mn-ea"/>
            </a:endParaRPr>
          </a:p>
          <a:p>
            <a:pPr indent="0">
              <a:buFont typeface="Wingdings" panose="05000000000000000000" pitchFamily="2" charset="2"/>
              <a:buNone/>
            </a:pPr>
            <a:r>
              <a:rPr lang="en-US">
                <a:sym typeface="+mn-ea"/>
              </a:rPr>
              <a:t>	</a:t>
            </a:r>
            <a:r>
              <a:rPr lang="en-US" sz="1400" i="1">
                <a:sym typeface="+mn-ea"/>
              </a:rPr>
              <a:t>https://www.youtube.com/watch?v=2aHkqB2-46k&amp;list=PL2jrku-ebl3H50FiEPr4erSJiJHURM9BX</a:t>
            </a:r>
            <a:endParaRPr lang="en-US" sz="1400" i="1">
              <a:sym typeface="+mn-ea"/>
            </a:endParaRPr>
          </a:p>
          <a:p>
            <a:pPr indent="0">
              <a:buFont typeface="Wingdings" panose="05000000000000000000" pitchFamily="2" charset="2"/>
              <a:buNone/>
            </a:pPr>
            <a:r>
              <a:rPr lang="en-US" sz="1400" i="1">
                <a:sym typeface="+mn-ea"/>
              </a:rPr>
              <a:t>	</a:t>
            </a:r>
            <a:r>
              <a:rPr lang="en-US">
                <a:sym typeface="+mn-ea"/>
              </a:rPr>
              <a:t>2) Palisade - HE</a:t>
            </a:r>
            <a:endParaRPr lang="en-US">
              <a:sym typeface="+mn-ea"/>
            </a:endParaRPr>
          </a:p>
          <a:p>
            <a:pPr indent="0">
              <a:buFont typeface="Wingdings" panose="05000000000000000000" pitchFamily="2" charset="2"/>
              <a:buNone/>
            </a:pPr>
            <a:r>
              <a:rPr lang="en-US">
                <a:sym typeface="+mn-ea"/>
              </a:rPr>
              <a:t>	</a:t>
            </a:r>
            <a:r>
              <a:rPr lang="en-US" sz="1400" i="1">
                <a:sym typeface="+mn-ea"/>
              </a:rPr>
              <a:t>https://www.youtube.com/watch?v=FLGeMd3eiQY</a:t>
            </a:r>
            <a:r>
              <a:rPr lang="en-US">
                <a:sym typeface="+mn-ea"/>
              </a:rPr>
              <a:t>	</a:t>
            </a:r>
            <a:endParaRPr lang="en-US">
              <a:sym typeface="+mn-ea"/>
            </a:endParaRPr>
          </a:p>
          <a:p>
            <a:pPr indent="0">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3)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202122"/>
                </a:solidFill>
                <a:effectLst/>
                <a:latin typeface="Times New Roman" panose="02020603050405020304" pitchFamily="18" charset="0"/>
                <a:cs typeface="Times New Roman" panose="02020603050405020304" pitchFamily="18" charset="0"/>
              </a:rPr>
              <a:t>My focus during the holiday was to undestand Lattigo library and palisade library and decide which one to use during my researches.</a:t>
            </a:r>
            <a:endParaRPr lang="en-US" dirty="0">
              <a:latin typeface="Times New Roman" panose="02020603050405020304" pitchFamily="18" charset="0"/>
              <a:cs typeface="Times New Roman" panose="02020603050405020304" pitchFamily="18" charset="0"/>
            </a:endParaRPr>
          </a:p>
        </p:txBody>
      </p:sp>
      <p:pic>
        <p:nvPicPr>
          <p:cNvPr id="100" name="Picture 99"/>
          <p:cNvPicPr/>
          <p:nvPr/>
        </p:nvPicPr>
        <p:blipFill>
          <a:blip r:embed="rId2"/>
          <a:stretch>
            <a:fillRect/>
          </a:stretch>
        </p:blipFill>
        <p:spPr>
          <a:xfrm>
            <a:off x="2644140" y="96520"/>
            <a:ext cx="2321560" cy="187134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10562332" cy="6858000"/>
            <a:chOff x="491575" y="0"/>
            <a:chExt cx="1056233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426922" y="2917052"/>
              <a:ext cx="1992086" cy="1261884"/>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Mission, Vision, Value</a:t>
              </a:r>
              <a:endParaRPr lang="en-US" sz="32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9243383" cy="6858000"/>
            <a:chOff x="718505" y="-1"/>
            <a:chExt cx="9243383"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379479" y="2842629"/>
              <a:ext cx="2087600" cy="1077218"/>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6905" y="0"/>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p:cNvCxnSpPr/>
          <p:nvPr/>
        </p:nvCxnSpPr>
        <p:spPr>
          <a:xfrm flipV="1">
            <a:off x="3566932" y="2939364"/>
            <a:ext cx="2139041" cy="977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3355838" y="2813300"/>
            <a:ext cx="211094" cy="211094"/>
            <a:chOff x="1677812" y="4248152"/>
            <a:chExt cx="211094" cy="211094"/>
          </a:xfrm>
        </p:grpSpPr>
        <p:sp>
          <p:nvSpPr>
            <p:cNvPr id="98" name="Oval 97"/>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a:endCxn id="106" idx="2"/>
          </p:cNvCxnSpPr>
          <p:nvPr/>
        </p:nvCxnSpPr>
        <p:spPr>
          <a:xfrm>
            <a:off x="5986135" y="2949135"/>
            <a:ext cx="2330536"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753733" y="2845603"/>
            <a:ext cx="211094" cy="211094"/>
            <a:chOff x="3855819" y="4248152"/>
            <a:chExt cx="211094" cy="211094"/>
          </a:xfrm>
        </p:grpSpPr>
        <p:sp>
          <p:nvSpPr>
            <p:cNvPr id="102" name="Oval 101"/>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8286383" y="2843588"/>
            <a:ext cx="211094" cy="211094"/>
            <a:chOff x="5973250" y="4248152"/>
            <a:chExt cx="211094" cy="211094"/>
          </a:xfrm>
        </p:grpSpPr>
        <p:sp>
          <p:nvSpPr>
            <p:cNvPr id="105" name="Oval 104"/>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p:cNvSpPr txBox="1"/>
          <p:nvPr/>
        </p:nvSpPr>
        <p:spPr>
          <a:xfrm>
            <a:off x="2357174" y="3836738"/>
            <a:ext cx="1849733" cy="738664"/>
          </a:xfrm>
          <a:prstGeom prst="rect">
            <a:avLst/>
          </a:prstGeom>
          <a:noFill/>
        </p:spPr>
        <p:txBody>
          <a:bodyPr wrap="square" rtlCol="0">
            <a:spAutoFit/>
          </a:bodyPr>
          <a:lstStyle/>
          <a:p>
            <a:pPr marL="285750" indent="-285750" algn="ct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To be a world-class telecom services provider</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0" name="TextBox 109"/>
          <p:cNvSpPr txBox="1"/>
          <p:nvPr/>
        </p:nvSpPr>
        <p:spPr>
          <a:xfrm>
            <a:off x="2357174" y="3131555"/>
            <a:ext cx="2289049"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Vision</a:t>
            </a:r>
            <a:endParaRPr lang="en-US" sz="2800" b="1" dirty="0">
              <a:solidFill>
                <a:srgbClr val="FF5969"/>
              </a:solidFill>
              <a:latin typeface="Tw Cen MT" panose="020B0602020104020603" pitchFamily="34" charset="0"/>
            </a:endParaRPr>
          </a:p>
        </p:txBody>
      </p:sp>
      <p:sp>
        <p:nvSpPr>
          <p:cNvPr id="113" name="TextBox 112"/>
          <p:cNvSpPr txBox="1"/>
          <p:nvPr/>
        </p:nvSpPr>
        <p:spPr>
          <a:xfrm>
            <a:off x="4337593" y="3653436"/>
            <a:ext cx="3367201" cy="2893100"/>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Connect Ethiopia through state-of-the-art telecom services Provide high quality, innovative and affordable telecom products and services that enhance the development of our nation and ensure high customer satisfaction. </a:t>
            </a: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Build reputable brand known for its customers’ consideration </a:t>
            </a: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Build its managerial capability and manpower talent that enables </a:t>
            </a:r>
            <a:r>
              <a:rPr lang="en-US" sz="1400" dirty="0" err="1">
                <a:latin typeface="Times New Roman" panose="02020603050405020304" pitchFamily="18" charset="0"/>
                <a:cs typeface="Times New Roman" panose="02020603050405020304" pitchFamily="18" charset="0"/>
              </a:rPr>
              <a:t>ethio</a:t>
            </a:r>
            <a:r>
              <a:rPr lang="en-US" sz="1400" dirty="0">
                <a:latin typeface="Times New Roman" panose="02020603050405020304" pitchFamily="18" charset="0"/>
                <a:cs typeface="Times New Roman" panose="02020603050405020304" pitchFamily="18" charset="0"/>
              </a:rPr>
              <a:t>- telecom to operate at international level </a:t>
            </a: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Support community and environmental development</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4" name="TextBox 113"/>
          <p:cNvSpPr txBox="1"/>
          <p:nvPr/>
        </p:nvSpPr>
        <p:spPr>
          <a:xfrm>
            <a:off x="4710718" y="3130352"/>
            <a:ext cx="2289049" cy="523220"/>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Mission</a:t>
            </a:r>
            <a:endParaRPr lang="en-US" sz="2800" b="1" dirty="0">
              <a:solidFill>
                <a:srgbClr val="52CBBE"/>
              </a:solidFill>
              <a:latin typeface="Tw Cen MT" panose="020B0602020104020603" pitchFamily="34" charset="0"/>
            </a:endParaRPr>
          </a:p>
        </p:txBody>
      </p:sp>
      <p:sp>
        <p:nvSpPr>
          <p:cNvPr id="117" name="TextBox 116"/>
          <p:cNvSpPr txBox="1"/>
          <p:nvPr/>
        </p:nvSpPr>
        <p:spPr>
          <a:xfrm>
            <a:off x="7937416" y="3667663"/>
            <a:ext cx="1849733" cy="1169551"/>
          </a:xfrm>
          <a:prstGeom prst="rect">
            <a:avLst/>
          </a:prstGeom>
          <a:noFill/>
        </p:spPr>
        <p:txBody>
          <a:bodyPr wrap="square" rtlCol="0">
            <a:spAutoFit/>
          </a:bodyPr>
          <a:lstStyle/>
          <a:p>
            <a:pPr marL="171450" indent="-1714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Lead with vision</a:t>
            </a:r>
            <a:endParaRPr lang="en-US" sz="14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Respect </a:t>
            </a:r>
            <a:endParaRPr lang="en-US" sz="14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Excellence</a:t>
            </a:r>
            <a:endParaRPr lang="en-US" sz="14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Integrity</a:t>
            </a:r>
            <a:endParaRPr lang="en-US" sz="14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Accountability</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8" name="TextBox 117"/>
          <p:cNvSpPr txBox="1"/>
          <p:nvPr/>
        </p:nvSpPr>
        <p:spPr>
          <a:xfrm>
            <a:off x="7256886" y="3093282"/>
            <a:ext cx="2289049" cy="523220"/>
          </a:xfrm>
          <a:prstGeom prst="rect">
            <a:avLst/>
          </a:prstGeom>
          <a:noFill/>
        </p:spPr>
        <p:txBody>
          <a:bodyPr wrap="square" rtlCol="0">
            <a:spAutoFit/>
          </a:bodyPr>
          <a:lstStyle/>
          <a:p>
            <a:pPr algn="ctr"/>
            <a:r>
              <a:rPr lang="en-US" sz="2800" b="1" dirty="0">
                <a:solidFill>
                  <a:srgbClr val="FEC630"/>
                </a:solidFill>
                <a:latin typeface="Tw Cen MT" panose="020B0602020104020603" pitchFamily="34" charset="0"/>
              </a:rPr>
              <a:t>Values</a:t>
            </a:r>
            <a:endParaRPr lang="en-US" sz="2800" b="1" dirty="0">
              <a:solidFill>
                <a:srgbClr val="FEC630"/>
              </a:solidFill>
              <a:latin typeface="Tw Cen MT" panose="020B0602020104020603" pitchFamily="34" charset="0"/>
            </a:endParaRPr>
          </a:p>
        </p:txBody>
      </p:sp>
      <p:grpSp>
        <p:nvGrpSpPr>
          <p:cNvPr id="2" name="Group 1"/>
          <p:cNvGrpSpPr/>
          <p:nvPr/>
        </p:nvGrpSpPr>
        <p:grpSpPr>
          <a:xfrm>
            <a:off x="2812807" y="674556"/>
            <a:ext cx="1275682" cy="1275682"/>
            <a:chOff x="3063120" y="1755914"/>
            <a:chExt cx="1275682" cy="1275682"/>
          </a:xfrm>
        </p:grpSpPr>
        <p:sp>
          <p:nvSpPr>
            <p:cNvPr id="120" name="Teardrop 119"/>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p:cNvGrpSpPr/>
          <p:nvPr/>
        </p:nvGrpSpPr>
        <p:grpSpPr>
          <a:xfrm>
            <a:off x="5206466" y="661140"/>
            <a:ext cx="1275682" cy="1275682"/>
            <a:chOff x="5242440" y="1755914"/>
            <a:chExt cx="1275682" cy="1275682"/>
          </a:xfrm>
        </p:grpSpPr>
        <p:sp>
          <p:nvSpPr>
            <p:cNvPr id="124" name="Teardrop 123"/>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p:cNvGrpSpPr/>
          <p:nvPr/>
        </p:nvGrpSpPr>
        <p:grpSpPr>
          <a:xfrm>
            <a:off x="7643437" y="674556"/>
            <a:ext cx="1275682" cy="1275682"/>
            <a:chOff x="7353181" y="1755914"/>
            <a:chExt cx="1275682" cy="1275682"/>
          </a:xfrm>
        </p:grpSpPr>
        <p:sp>
          <p:nvSpPr>
            <p:cNvPr id="128" name="Teardrop 127"/>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anim calcmode="lin" valueType="num">
                                      <p:cBhvr>
                                        <p:cTn id="13" dur="1000" fill="hold"/>
                                        <p:tgtEl>
                                          <p:spTgt spid="110"/>
                                        </p:tgtEl>
                                        <p:attrNameLst>
                                          <p:attrName>ppt_x</p:attrName>
                                        </p:attrNameLst>
                                      </p:cBhvr>
                                      <p:tavLst>
                                        <p:tav tm="0">
                                          <p:val>
                                            <p:strVal val="#ppt_x"/>
                                          </p:val>
                                        </p:tav>
                                        <p:tav tm="100000">
                                          <p:val>
                                            <p:strVal val="#ppt_x"/>
                                          </p:val>
                                        </p:tav>
                                      </p:tavLst>
                                    </p:anim>
                                    <p:anim calcmode="lin" valueType="num">
                                      <p:cBhvr>
                                        <p:cTn id="14" dur="1000" fill="hold"/>
                                        <p:tgtEl>
                                          <p:spTgt spid="1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1000"/>
                                        <p:tgtEl>
                                          <p:spTgt spid="96"/>
                                        </p:tgtEl>
                                      </p:cBhvr>
                                    </p:animEffect>
                                    <p:anim calcmode="lin" valueType="num">
                                      <p:cBhvr>
                                        <p:cTn id="23" dur="1000" fill="hold"/>
                                        <p:tgtEl>
                                          <p:spTgt spid="96"/>
                                        </p:tgtEl>
                                        <p:attrNameLst>
                                          <p:attrName>ppt_x</p:attrName>
                                        </p:attrNameLst>
                                      </p:cBhvr>
                                      <p:tavLst>
                                        <p:tav tm="0">
                                          <p:val>
                                            <p:strVal val="#ppt_x"/>
                                          </p:val>
                                        </p:tav>
                                        <p:tav tm="100000">
                                          <p:val>
                                            <p:strVal val="#ppt_x"/>
                                          </p:val>
                                        </p:tav>
                                      </p:tavLst>
                                    </p:anim>
                                    <p:anim calcmode="lin" valueType="num">
                                      <p:cBhvr>
                                        <p:cTn id="24" dur="1000" fill="hold"/>
                                        <p:tgtEl>
                                          <p:spTgt spid="9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anim calcmode="lin" valueType="num">
                                      <p:cBhvr>
                                        <p:cTn id="28" dur="1000" fill="hold"/>
                                        <p:tgtEl>
                                          <p:spTgt spid="101"/>
                                        </p:tgtEl>
                                        <p:attrNameLst>
                                          <p:attrName>ppt_x</p:attrName>
                                        </p:attrNameLst>
                                      </p:cBhvr>
                                      <p:tavLst>
                                        <p:tav tm="0">
                                          <p:val>
                                            <p:strVal val="#ppt_x"/>
                                          </p:val>
                                        </p:tav>
                                        <p:tav tm="100000">
                                          <p:val>
                                            <p:strVal val="#ppt_x"/>
                                          </p:val>
                                        </p:tav>
                                      </p:tavLst>
                                    </p:anim>
                                    <p:anim calcmode="lin" valueType="num">
                                      <p:cBhvr>
                                        <p:cTn id="29" dur="1000" fill="hold"/>
                                        <p:tgtEl>
                                          <p:spTgt spid="10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1000"/>
                                        <p:tgtEl>
                                          <p:spTgt spid="114"/>
                                        </p:tgtEl>
                                      </p:cBhvr>
                                    </p:animEffect>
                                    <p:anim calcmode="lin" valueType="num">
                                      <p:cBhvr>
                                        <p:cTn id="38" dur="1000" fill="hold"/>
                                        <p:tgtEl>
                                          <p:spTgt spid="114"/>
                                        </p:tgtEl>
                                        <p:attrNameLst>
                                          <p:attrName>ppt_x</p:attrName>
                                        </p:attrNameLst>
                                      </p:cBhvr>
                                      <p:tavLst>
                                        <p:tav tm="0">
                                          <p:val>
                                            <p:strVal val="#ppt_x"/>
                                          </p:val>
                                        </p:tav>
                                        <p:tav tm="100000">
                                          <p:val>
                                            <p:strVal val="#ppt_x"/>
                                          </p:val>
                                        </p:tav>
                                      </p:tavLst>
                                    </p:anim>
                                    <p:anim calcmode="lin" valueType="num">
                                      <p:cBhvr>
                                        <p:cTn id="39" dur="1000" fill="hold"/>
                                        <p:tgtEl>
                                          <p:spTgt spid="114"/>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22" presetClass="entr" presetSubtype="8" fill="hold" nodeType="afterEffect">
                                  <p:stCondLst>
                                    <p:cond delay="250"/>
                                  </p:stCondLst>
                                  <p:childTnLst>
                                    <p:set>
                                      <p:cBhvr>
                                        <p:cTn id="42" dur="1" fill="hold">
                                          <p:stCondLst>
                                            <p:cond delay="0"/>
                                          </p:stCondLst>
                                        </p:cTn>
                                        <p:tgtEl>
                                          <p:spTgt spid="100"/>
                                        </p:tgtEl>
                                        <p:attrNameLst>
                                          <p:attrName>style.visibility</p:attrName>
                                        </p:attrNameLst>
                                      </p:cBhvr>
                                      <p:to>
                                        <p:strVal val="visible"/>
                                      </p:to>
                                    </p:set>
                                    <p:animEffect transition="in" filter="wipe(left)">
                                      <p:cBhvr>
                                        <p:cTn id="43" dur="500"/>
                                        <p:tgtEl>
                                          <p:spTgt spid="100"/>
                                        </p:tgtEl>
                                      </p:cBhvr>
                                    </p:animEffect>
                                  </p:childTnLst>
                                </p:cTn>
                              </p:par>
                              <p:par>
                                <p:cTn id="44" presetID="42" presetClass="entr" presetSubtype="0" fill="hold" nodeType="with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fade">
                                      <p:cBhvr>
                                        <p:cTn id="46" dur="1000"/>
                                        <p:tgtEl>
                                          <p:spTgt spid="104"/>
                                        </p:tgtEl>
                                      </p:cBhvr>
                                    </p:animEffect>
                                    <p:anim calcmode="lin" valueType="num">
                                      <p:cBhvr>
                                        <p:cTn id="47" dur="1000" fill="hold"/>
                                        <p:tgtEl>
                                          <p:spTgt spid="104"/>
                                        </p:tgtEl>
                                        <p:attrNameLst>
                                          <p:attrName>ppt_x</p:attrName>
                                        </p:attrNameLst>
                                      </p:cBhvr>
                                      <p:tavLst>
                                        <p:tav tm="0">
                                          <p:val>
                                            <p:strVal val="#ppt_x"/>
                                          </p:val>
                                        </p:tav>
                                        <p:tav tm="100000">
                                          <p:val>
                                            <p:strVal val="#ppt_x"/>
                                          </p:val>
                                        </p:tav>
                                      </p:tavLst>
                                    </p:anim>
                                    <p:anim calcmode="lin" valueType="num">
                                      <p:cBhvr>
                                        <p:cTn id="48" dur="1000" fill="hold"/>
                                        <p:tgtEl>
                                          <p:spTgt spid="10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fade">
                                      <p:cBhvr>
                                        <p:cTn id="51" dur="1000"/>
                                        <p:tgtEl>
                                          <p:spTgt spid="118"/>
                                        </p:tgtEl>
                                      </p:cBhvr>
                                    </p:animEffect>
                                    <p:anim calcmode="lin" valueType="num">
                                      <p:cBhvr>
                                        <p:cTn id="52" dur="1000" fill="hold"/>
                                        <p:tgtEl>
                                          <p:spTgt spid="118"/>
                                        </p:tgtEl>
                                        <p:attrNameLst>
                                          <p:attrName>ppt_x</p:attrName>
                                        </p:attrNameLst>
                                      </p:cBhvr>
                                      <p:tavLst>
                                        <p:tav tm="0">
                                          <p:val>
                                            <p:strVal val="#ppt_x"/>
                                          </p:val>
                                        </p:tav>
                                        <p:tav tm="100000">
                                          <p:val>
                                            <p:strVal val="#ppt_x"/>
                                          </p:val>
                                        </p:tav>
                                      </p:tavLst>
                                    </p:anim>
                                    <p:anim calcmode="lin" valueType="num">
                                      <p:cBhvr>
                                        <p:cTn id="53" dur="1000" fill="hold"/>
                                        <p:tgtEl>
                                          <p:spTgt spid="11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fade">
                                      <p:cBhvr>
                                        <p:cTn id="63" dur="1000"/>
                                        <p:tgtEl>
                                          <p:spTgt spid="60"/>
                                        </p:tgtEl>
                                      </p:cBhvr>
                                    </p:animEffect>
                                    <p:anim calcmode="lin" valueType="num">
                                      <p:cBhvr>
                                        <p:cTn id="64" dur="1000" fill="hold"/>
                                        <p:tgtEl>
                                          <p:spTgt spid="60"/>
                                        </p:tgtEl>
                                        <p:attrNameLst>
                                          <p:attrName>ppt_x</p:attrName>
                                        </p:attrNameLst>
                                      </p:cBhvr>
                                      <p:tavLst>
                                        <p:tav tm="0">
                                          <p:val>
                                            <p:strVal val="#ppt_x"/>
                                          </p:val>
                                        </p:tav>
                                        <p:tav tm="100000">
                                          <p:val>
                                            <p:strVal val="#ppt_x"/>
                                          </p:val>
                                        </p:tav>
                                      </p:tavLst>
                                    </p:anim>
                                    <p:anim calcmode="lin" valueType="num">
                                      <p:cBhvr>
                                        <p:cTn id="65" dur="1000" fill="hold"/>
                                        <p:tgtEl>
                                          <p:spTgt spid="6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09"/>
                                        </p:tgtEl>
                                        <p:attrNameLst>
                                          <p:attrName>style.visibility</p:attrName>
                                        </p:attrNameLst>
                                      </p:cBhvr>
                                      <p:to>
                                        <p:strVal val="visible"/>
                                      </p:to>
                                    </p:set>
                                    <p:animEffect transition="in" filter="fade">
                                      <p:cBhvr>
                                        <p:cTn id="68" dur="1000"/>
                                        <p:tgtEl>
                                          <p:spTgt spid="109"/>
                                        </p:tgtEl>
                                      </p:cBhvr>
                                    </p:animEffect>
                                    <p:anim calcmode="lin" valueType="num">
                                      <p:cBhvr>
                                        <p:cTn id="69" dur="1000" fill="hold"/>
                                        <p:tgtEl>
                                          <p:spTgt spid="109"/>
                                        </p:tgtEl>
                                        <p:attrNameLst>
                                          <p:attrName>ppt_x</p:attrName>
                                        </p:attrNameLst>
                                      </p:cBhvr>
                                      <p:tavLst>
                                        <p:tav tm="0">
                                          <p:val>
                                            <p:strVal val="#ppt_x"/>
                                          </p:val>
                                        </p:tav>
                                        <p:tav tm="100000">
                                          <p:val>
                                            <p:strVal val="#ppt_x"/>
                                          </p:val>
                                        </p:tav>
                                      </p:tavLst>
                                    </p:anim>
                                    <p:anim calcmode="lin" valueType="num">
                                      <p:cBhvr>
                                        <p:cTn id="70" dur="1000" fill="hold"/>
                                        <p:tgtEl>
                                          <p:spTgt spid="109"/>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13"/>
                                        </p:tgtEl>
                                        <p:attrNameLst>
                                          <p:attrName>style.visibility</p:attrName>
                                        </p:attrNameLst>
                                      </p:cBhvr>
                                      <p:to>
                                        <p:strVal val="visible"/>
                                      </p:to>
                                    </p:set>
                                    <p:animEffect transition="in" filter="fade">
                                      <p:cBhvr>
                                        <p:cTn id="73" dur="1000"/>
                                        <p:tgtEl>
                                          <p:spTgt spid="113"/>
                                        </p:tgtEl>
                                      </p:cBhvr>
                                    </p:animEffect>
                                    <p:anim calcmode="lin" valueType="num">
                                      <p:cBhvr>
                                        <p:cTn id="74" dur="1000" fill="hold"/>
                                        <p:tgtEl>
                                          <p:spTgt spid="113"/>
                                        </p:tgtEl>
                                        <p:attrNameLst>
                                          <p:attrName>ppt_x</p:attrName>
                                        </p:attrNameLst>
                                      </p:cBhvr>
                                      <p:tavLst>
                                        <p:tav tm="0">
                                          <p:val>
                                            <p:strVal val="#ppt_x"/>
                                          </p:val>
                                        </p:tav>
                                        <p:tav tm="100000">
                                          <p:val>
                                            <p:strVal val="#ppt_x"/>
                                          </p:val>
                                        </p:tav>
                                      </p:tavLst>
                                    </p:anim>
                                    <p:anim calcmode="lin" valueType="num">
                                      <p:cBhvr>
                                        <p:cTn id="75" dur="1000" fill="hold"/>
                                        <p:tgtEl>
                                          <p:spTgt spid="11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17"/>
                                        </p:tgtEl>
                                        <p:attrNameLst>
                                          <p:attrName>style.visibility</p:attrName>
                                        </p:attrNameLst>
                                      </p:cBhvr>
                                      <p:to>
                                        <p:strVal val="visible"/>
                                      </p:to>
                                    </p:set>
                                    <p:animEffect transition="in" filter="fade">
                                      <p:cBhvr>
                                        <p:cTn id="78" dur="1000"/>
                                        <p:tgtEl>
                                          <p:spTgt spid="117"/>
                                        </p:tgtEl>
                                      </p:cBhvr>
                                    </p:animEffect>
                                    <p:anim calcmode="lin" valueType="num">
                                      <p:cBhvr>
                                        <p:cTn id="79" dur="1000" fill="hold"/>
                                        <p:tgtEl>
                                          <p:spTgt spid="117"/>
                                        </p:tgtEl>
                                        <p:attrNameLst>
                                          <p:attrName>ppt_x</p:attrName>
                                        </p:attrNameLst>
                                      </p:cBhvr>
                                      <p:tavLst>
                                        <p:tav tm="0">
                                          <p:val>
                                            <p:strVal val="#ppt_x"/>
                                          </p:val>
                                        </p:tav>
                                        <p:tav tm="100000">
                                          <p:val>
                                            <p:strVal val="#ppt_x"/>
                                          </p:val>
                                        </p:tav>
                                      </p:tavLst>
                                    </p:anim>
                                    <p:anim calcmode="lin" valueType="num">
                                      <p:cBhvr>
                                        <p:cTn id="80"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3" grpId="0"/>
      <p:bldP spid="114" grpId="0"/>
      <p:bldP spid="117"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10627804" cy="6858000"/>
            <a:chOff x="491575" y="0"/>
            <a:chExt cx="10627804"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340451" y="2798055"/>
              <a:ext cx="2295972" cy="1261884"/>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Mission, Vision, Value</a:t>
              </a:r>
              <a:endParaRPr lang="en-US" sz="32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7638543" y="-1"/>
            <a:ext cx="9175398" cy="6858000"/>
            <a:chOff x="718505" y="-1"/>
            <a:chExt cx="9175398"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312467" y="2997347"/>
              <a:ext cx="2085653" cy="1077218"/>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1" name="Oval 80"/>
          <p:cNvSpPr/>
          <p:nvPr/>
        </p:nvSpPr>
        <p:spPr>
          <a:xfrm>
            <a:off x="1331309" y="457306"/>
            <a:ext cx="1740444" cy="1805432"/>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Strength</a:t>
            </a:r>
            <a:endParaRPr lang="en-US" dirty="0"/>
          </a:p>
        </p:txBody>
      </p:sp>
      <p:grpSp>
        <p:nvGrpSpPr>
          <p:cNvPr id="82" name="Group 81"/>
          <p:cNvGrpSpPr/>
          <p:nvPr/>
        </p:nvGrpSpPr>
        <p:grpSpPr>
          <a:xfrm>
            <a:off x="1410631" y="372434"/>
            <a:ext cx="662608" cy="523220"/>
            <a:chOff x="668600" y="2123782"/>
            <a:chExt cx="662608" cy="523220"/>
          </a:xfrm>
        </p:grpSpPr>
        <p:sp>
          <p:nvSpPr>
            <p:cNvPr id="83" name="Oval 82"/>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endParaRPr lang="en-US" sz="2400" b="1" dirty="0">
                <a:solidFill>
                  <a:srgbClr val="E6E7E9"/>
                </a:solidFill>
                <a:latin typeface="Tw Cen MT" panose="020B0602020104020603" pitchFamily="34" charset="0"/>
              </a:endParaRPr>
            </a:p>
          </p:txBody>
        </p:sp>
      </p:grpSp>
      <p:sp>
        <p:nvSpPr>
          <p:cNvPr id="85" name="Oval 84"/>
          <p:cNvSpPr/>
          <p:nvPr/>
        </p:nvSpPr>
        <p:spPr>
          <a:xfrm>
            <a:off x="7798560" y="482611"/>
            <a:ext cx="1800242" cy="1754821"/>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Weakness</a:t>
            </a:r>
            <a:endParaRPr lang="en-US" dirty="0"/>
          </a:p>
        </p:txBody>
      </p:sp>
      <p:grpSp>
        <p:nvGrpSpPr>
          <p:cNvPr id="86" name="Group 85"/>
          <p:cNvGrpSpPr/>
          <p:nvPr/>
        </p:nvGrpSpPr>
        <p:grpSpPr>
          <a:xfrm>
            <a:off x="8936194" y="382605"/>
            <a:ext cx="662608" cy="523220"/>
            <a:chOff x="4479605" y="1989967"/>
            <a:chExt cx="662608" cy="523220"/>
          </a:xfrm>
        </p:grpSpPr>
        <p:sp>
          <p:nvSpPr>
            <p:cNvPr id="87" name="Oval 86"/>
            <p:cNvSpPr/>
            <p:nvPr/>
          </p:nvSpPr>
          <p:spPr>
            <a:xfrm>
              <a:off x="4510335" y="1989967"/>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4479605" y="1989967"/>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endParaRPr lang="en-US" sz="2400" b="1" dirty="0">
                <a:solidFill>
                  <a:srgbClr val="E6E7E9"/>
                </a:solidFill>
                <a:latin typeface="Tw Cen MT" panose="020B0602020104020603" pitchFamily="34" charset="0"/>
              </a:endParaRPr>
            </a:p>
          </p:txBody>
        </p:sp>
      </p:grpSp>
      <p:sp>
        <p:nvSpPr>
          <p:cNvPr id="2" name="TextBox 1"/>
          <p:cNvSpPr txBox="1"/>
          <p:nvPr/>
        </p:nvSpPr>
        <p:spPr>
          <a:xfrm>
            <a:off x="1474335" y="2779776"/>
            <a:ext cx="2805057" cy="1754326"/>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22222"/>
                </a:solidFill>
                <a:effectLst/>
                <a:latin typeface="Times New Roman" panose="02020603050405020304" pitchFamily="18" charset="0"/>
                <a:cs typeface="Times New Roman" panose="02020603050405020304" pitchFamily="18" charset="0"/>
              </a:rPr>
              <a:t>Cutting-edge fiber-optics technology</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222222"/>
                </a:solidFill>
                <a:effectLst/>
                <a:latin typeface="Times New Roman" panose="02020603050405020304" pitchFamily="18" charset="0"/>
                <a:cs typeface="Times New Roman" panose="02020603050405020304" pitchFamily="18" charset="0"/>
              </a:rPr>
              <a:t>a respected brand name</a:t>
            </a: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222222"/>
                </a:solidFill>
                <a:effectLst/>
                <a:latin typeface="Times New Roman" panose="02020603050405020304" pitchFamily="18" charset="0"/>
                <a:cs typeface="Times New Roman" panose="02020603050405020304" pitchFamily="18" charset="0"/>
              </a:rPr>
              <a:t>excellent customer service</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222222"/>
                </a:solidFill>
                <a:effectLst/>
                <a:latin typeface="Times New Roman" panose="02020603050405020304" pitchFamily="18" charset="0"/>
                <a:cs typeface="Times New Roman" panose="02020603050405020304" pitchFamily="18" charset="0"/>
              </a:rPr>
              <a:t>a strong sales</a:t>
            </a:r>
            <a:r>
              <a:rPr lang="en-US" b="0" i="0" dirty="0">
                <a:solidFill>
                  <a:srgbClr val="222222"/>
                </a:solidFill>
                <a:effectLst/>
                <a:latin typeface="Roboto" panose="02000000000000000000" pitchFamily="2" charset="0"/>
              </a:rPr>
              <a:t> </a:t>
            </a:r>
            <a:endParaRPr lang="en-US" dirty="0"/>
          </a:p>
        </p:txBody>
      </p:sp>
      <p:sp>
        <p:nvSpPr>
          <p:cNvPr id="3" name="TextBox 2"/>
          <p:cNvSpPr txBox="1"/>
          <p:nvPr/>
        </p:nvSpPr>
        <p:spPr>
          <a:xfrm>
            <a:off x="6229143" y="2779776"/>
            <a:ext cx="3200715"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Lack of interconnection among countries within the region</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Poor traffic localization</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Absence of data-driven decision</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80">
                                          <p:stCondLst>
                                            <p:cond delay="0"/>
                                          </p:stCondLst>
                                        </p:cTn>
                                        <p:tgtEl>
                                          <p:spTgt spid="95"/>
                                        </p:tgtEl>
                                      </p:cBhvr>
                                    </p:animEffect>
                                    <p:anim calcmode="lin" valueType="num">
                                      <p:cBhvr>
                                        <p:cTn id="8"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13" dur="26">
                                          <p:stCondLst>
                                            <p:cond delay="650"/>
                                          </p:stCondLst>
                                        </p:cTn>
                                        <p:tgtEl>
                                          <p:spTgt spid="95"/>
                                        </p:tgtEl>
                                      </p:cBhvr>
                                      <p:to x="100000" y="60000"/>
                                    </p:animScale>
                                    <p:animScale>
                                      <p:cBhvr>
                                        <p:cTn id="14" dur="166" decel="50000">
                                          <p:stCondLst>
                                            <p:cond delay="676"/>
                                          </p:stCondLst>
                                        </p:cTn>
                                        <p:tgtEl>
                                          <p:spTgt spid="95"/>
                                        </p:tgtEl>
                                      </p:cBhvr>
                                      <p:to x="100000" y="100000"/>
                                    </p:animScale>
                                    <p:animScale>
                                      <p:cBhvr>
                                        <p:cTn id="15" dur="26">
                                          <p:stCondLst>
                                            <p:cond delay="1312"/>
                                          </p:stCondLst>
                                        </p:cTn>
                                        <p:tgtEl>
                                          <p:spTgt spid="95"/>
                                        </p:tgtEl>
                                      </p:cBhvr>
                                      <p:to x="100000" y="80000"/>
                                    </p:animScale>
                                    <p:animScale>
                                      <p:cBhvr>
                                        <p:cTn id="16" dur="166" decel="50000">
                                          <p:stCondLst>
                                            <p:cond delay="1338"/>
                                          </p:stCondLst>
                                        </p:cTn>
                                        <p:tgtEl>
                                          <p:spTgt spid="95"/>
                                        </p:tgtEl>
                                      </p:cBhvr>
                                      <p:to x="100000" y="100000"/>
                                    </p:animScale>
                                    <p:animScale>
                                      <p:cBhvr>
                                        <p:cTn id="17" dur="26">
                                          <p:stCondLst>
                                            <p:cond delay="1642"/>
                                          </p:stCondLst>
                                        </p:cTn>
                                        <p:tgtEl>
                                          <p:spTgt spid="95"/>
                                        </p:tgtEl>
                                      </p:cBhvr>
                                      <p:to x="100000" y="90000"/>
                                    </p:animScale>
                                    <p:animScale>
                                      <p:cBhvr>
                                        <p:cTn id="18" dur="166" decel="50000">
                                          <p:stCondLst>
                                            <p:cond delay="1668"/>
                                          </p:stCondLst>
                                        </p:cTn>
                                        <p:tgtEl>
                                          <p:spTgt spid="95"/>
                                        </p:tgtEl>
                                      </p:cBhvr>
                                      <p:to x="100000" y="100000"/>
                                    </p:animScale>
                                    <p:animScale>
                                      <p:cBhvr>
                                        <p:cTn id="19" dur="26">
                                          <p:stCondLst>
                                            <p:cond delay="1808"/>
                                          </p:stCondLst>
                                        </p:cTn>
                                        <p:tgtEl>
                                          <p:spTgt spid="95"/>
                                        </p:tgtEl>
                                      </p:cBhvr>
                                      <p:to x="100000" y="95000"/>
                                    </p:animScale>
                                    <p:animScale>
                                      <p:cBhvr>
                                        <p:cTn id="20" dur="166" decel="50000">
                                          <p:stCondLst>
                                            <p:cond delay="1834"/>
                                          </p:stCondLst>
                                        </p:cTn>
                                        <p:tgtEl>
                                          <p:spTgt spid="9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down)">
                                      <p:cBhvr>
                                        <p:cTn id="23" dur="580">
                                          <p:stCondLst>
                                            <p:cond delay="0"/>
                                          </p:stCondLst>
                                        </p:cTn>
                                        <p:tgtEl>
                                          <p:spTgt spid="81"/>
                                        </p:tgtEl>
                                      </p:cBhvr>
                                    </p:animEffect>
                                    <p:anim calcmode="lin" valueType="num">
                                      <p:cBhvr>
                                        <p:cTn id="24"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29" dur="26">
                                          <p:stCondLst>
                                            <p:cond delay="650"/>
                                          </p:stCondLst>
                                        </p:cTn>
                                        <p:tgtEl>
                                          <p:spTgt spid="81"/>
                                        </p:tgtEl>
                                      </p:cBhvr>
                                      <p:to x="100000" y="60000"/>
                                    </p:animScale>
                                    <p:animScale>
                                      <p:cBhvr>
                                        <p:cTn id="30" dur="166" decel="50000">
                                          <p:stCondLst>
                                            <p:cond delay="676"/>
                                          </p:stCondLst>
                                        </p:cTn>
                                        <p:tgtEl>
                                          <p:spTgt spid="81"/>
                                        </p:tgtEl>
                                      </p:cBhvr>
                                      <p:to x="100000" y="100000"/>
                                    </p:animScale>
                                    <p:animScale>
                                      <p:cBhvr>
                                        <p:cTn id="31" dur="26">
                                          <p:stCondLst>
                                            <p:cond delay="1312"/>
                                          </p:stCondLst>
                                        </p:cTn>
                                        <p:tgtEl>
                                          <p:spTgt spid="81"/>
                                        </p:tgtEl>
                                      </p:cBhvr>
                                      <p:to x="100000" y="80000"/>
                                    </p:animScale>
                                    <p:animScale>
                                      <p:cBhvr>
                                        <p:cTn id="32" dur="166" decel="50000">
                                          <p:stCondLst>
                                            <p:cond delay="1338"/>
                                          </p:stCondLst>
                                        </p:cTn>
                                        <p:tgtEl>
                                          <p:spTgt spid="81"/>
                                        </p:tgtEl>
                                      </p:cBhvr>
                                      <p:to x="100000" y="100000"/>
                                    </p:animScale>
                                    <p:animScale>
                                      <p:cBhvr>
                                        <p:cTn id="33" dur="26">
                                          <p:stCondLst>
                                            <p:cond delay="1642"/>
                                          </p:stCondLst>
                                        </p:cTn>
                                        <p:tgtEl>
                                          <p:spTgt spid="81"/>
                                        </p:tgtEl>
                                      </p:cBhvr>
                                      <p:to x="100000" y="90000"/>
                                    </p:animScale>
                                    <p:animScale>
                                      <p:cBhvr>
                                        <p:cTn id="34" dur="166" decel="50000">
                                          <p:stCondLst>
                                            <p:cond delay="1668"/>
                                          </p:stCondLst>
                                        </p:cTn>
                                        <p:tgtEl>
                                          <p:spTgt spid="81"/>
                                        </p:tgtEl>
                                      </p:cBhvr>
                                      <p:to x="100000" y="100000"/>
                                    </p:animScale>
                                    <p:animScale>
                                      <p:cBhvr>
                                        <p:cTn id="35" dur="26">
                                          <p:stCondLst>
                                            <p:cond delay="1808"/>
                                          </p:stCondLst>
                                        </p:cTn>
                                        <p:tgtEl>
                                          <p:spTgt spid="81"/>
                                        </p:tgtEl>
                                      </p:cBhvr>
                                      <p:to x="100000" y="95000"/>
                                    </p:animScale>
                                    <p:animScale>
                                      <p:cBhvr>
                                        <p:cTn id="36" dur="166" decel="50000">
                                          <p:stCondLst>
                                            <p:cond delay="1834"/>
                                          </p:stCondLst>
                                        </p:cTn>
                                        <p:tgtEl>
                                          <p:spTgt spid="8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80">
                                          <p:stCondLst>
                                            <p:cond delay="0"/>
                                          </p:stCondLst>
                                        </p:cTn>
                                        <p:tgtEl>
                                          <p:spTgt spid="82"/>
                                        </p:tgtEl>
                                      </p:cBhvr>
                                    </p:animEffect>
                                    <p:anim calcmode="lin" valueType="num">
                                      <p:cBhvr>
                                        <p:cTn id="40" dur="1822"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2"/>
                                        </p:tgtEl>
                                        <p:attrNameLst>
                                          <p:attrName>ppt_y</p:attrName>
                                        </p:attrNameLst>
                                      </p:cBhvr>
                                      <p:tavLst>
                                        <p:tav tm="0" fmla="#ppt_y-sin(pi*$)/81">
                                          <p:val>
                                            <p:fltVal val="0"/>
                                          </p:val>
                                        </p:tav>
                                        <p:tav tm="100000">
                                          <p:val>
                                            <p:fltVal val="1"/>
                                          </p:val>
                                        </p:tav>
                                      </p:tavLst>
                                    </p:anim>
                                    <p:animScale>
                                      <p:cBhvr>
                                        <p:cTn id="45" dur="26">
                                          <p:stCondLst>
                                            <p:cond delay="650"/>
                                          </p:stCondLst>
                                        </p:cTn>
                                        <p:tgtEl>
                                          <p:spTgt spid="82"/>
                                        </p:tgtEl>
                                      </p:cBhvr>
                                      <p:to x="100000" y="60000"/>
                                    </p:animScale>
                                    <p:animScale>
                                      <p:cBhvr>
                                        <p:cTn id="46" dur="166" decel="50000">
                                          <p:stCondLst>
                                            <p:cond delay="676"/>
                                          </p:stCondLst>
                                        </p:cTn>
                                        <p:tgtEl>
                                          <p:spTgt spid="82"/>
                                        </p:tgtEl>
                                      </p:cBhvr>
                                      <p:to x="100000" y="100000"/>
                                    </p:animScale>
                                    <p:animScale>
                                      <p:cBhvr>
                                        <p:cTn id="47" dur="26">
                                          <p:stCondLst>
                                            <p:cond delay="1312"/>
                                          </p:stCondLst>
                                        </p:cTn>
                                        <p:tgtEl>
                                          <p:spTgt spid="82"/>
                                        </p:tgtEl>
                                      </p:cBhvr>
                                      <p:to x="100000" y="80000"/>
                                    </p:animScale>
                                    <p:animScale>
                                      <p:cBhvr>
                                        <p:cTn id="48" dur="166" decel="50000">
                                          <p:stCondLst>
                                            <p:cond delay="1338"/>
                                          </p:stCondLst>
                                        </p:cTn>
                                        <p:tgtEl>
                                          <p:spTgt spid="82"/>
                                        </p:tgtEl>
                                      </p:cBhvr>
                                      <p:to x="100000" y="100000"/>
                                    </p:animScale>
                                    <p:animScale>
                                      <p:cBhvr>
                                        <p:cTn id="49" dur="26">
                                          <p:stCondLst>
                                            <p:cond delay="1642"/>
                                          </p:stCondLst>
                                        </p:cTn>
                                        <p:tgtEl>
                                          <p:spTgt spid="82"/>
                                        </p:tgtEl>
                                      </p:cBhvr>
                                      <p:to x="100000" y="90000"/>
                                    </p:animScale>
                                    <p:animScale>
                                      <p:cBhvr>
                                        <p:cTn id="50" dur="166" decel="50000">
                                          <p:stCondLst>
                                            <p:cond delay="1668"/>
                                          </p:stCondLst>
                                        </p:cTn>
                                        <p:tgtEl>
                                          <p:spTgt spid="82"/>
                                        </p:tgtEl>
                                      </p:cBhvr>
                                      <p:to x="100000" y="100000"/>
                                    </p:animScale>
                                    <p:animScale>
                                      <p:cBhvr>
                                        <p:cTn id="51" dur="26">
                                          <p:stCondLst>
                                            <p:cond delay="1808"/>
                                          </p:stCondLst>
                                        </p:cTn>
                                        <p:tgtEl>
                                          <p:spTgt spid="82"/>
                                        </p:tgtEl>
                                      </p:cBhvr>
                                      <p:to x="100000" y="95000"/>
                                    </p:animScale>
                                    <p:animScale>
                                      <p:cBhvr>
                                        <p:cTn id="52" dur="166" decel="50000">
                                          <p:stCondLst>
                                            <p:cond delay="1834"/>
                                          </p:stCondLst>
                                        </p:cTn>
                                        <p:tgtEl>
                                          <p:spTgt spid="8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wipe(down)">
                                      <p:cBhvr>
                                        <p:cTn id="55" dur="580">
                                          <p:stCondLst>
                                            <p:cond delay="0"/>
                                          </p:stCondLst>
                                        </p:cTn>
                                        <p:tgtEl>
                                          <p:spTgt spid="85"/>
                                        </p:tgtEl>
                                      </p:cBhvr>
                                    </p:animEffect>
                                    <p:anim calcmode="lin" valueType="num">
                                      <p:cBhvr>
                                        <p:cTn id="56"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61" dur="26">
                                          <p:stCondLst>
                                            <p:cond delay="650"/>
                                          </p:stCondLst>
                                        </p:cTn>
                                        <p:tgtEl>
                                          <p:spTgt spid="85"/>
                                        </p:tgtEl>
                                      </p:cBhvr>
                                      <p:to x="100000" y="60000"/>
                                    </p:animScale>
                                    <p:animScale>
                                      <p:cBhvr>
                                        <p:cTn id="62" dur="166" decel="50000">
                                          <p:stCondLst>
                                            <p:cond delay="676"/>
                                          </p:stCondLst>
                                        </p:cTn>
                                        <p:tgtEl>
                                          <p:spTgt spid="85"/>
                                        </p:tgtEl>
                                      </p:cBhvr>
                                      <p:to x="100000" y="100000"/>
                                    </p:animScale>
                                    <p:animScale>
                                      <p:cBhvr>
                                        <p:cTn id="63" dur="26">
                                          <p:stCondLst>
                                            <p:cond delay="1312"/>
                                          </p:stCondLst>
                                        </p:cTn>
                                        <p:tgtEl>
                                          <p:spTgt spid="85"/>
                                        </p:tgtEl>
                                      </p:cBhvr>
                                      <p:to x="100000" y="80000"/>
                                    </p:animScale>
                                    <p:animScale>
                                      <p:cBhvr>
                                        <p:cTn id="64" dur="166" decel="50000">
                                          <p:stCondLst>
                                            <p:cond delay="1338"/>
                                          </p:stCondLst>
                                        </p:cTn>
                                        <p:tgtEl>
                                          <p:spTgt spid="85"/>
                                        </p:tgtEl>
                                      </p:cBhvr>
                                      <p:to x="100000" y="100000"/>
                                    </p:animScale>
                                    <p:animScale>
                                      <p:cBhvr>
                                        <p:cTn id="65" dur="26">
                                          <p:stCondLst>
                                            <p:cond delay="1642"/>
                                          </p:stCondLst>
                                        </p:cTn>
                                        <p:tgtEl>
                                          <p:spTgt spid="85"/>
                                        </p:tgtEl>
                                      </p:cBhvr>
                                      <p:to x="100000" y="90000"/>
                                    </p:animScale>
                                    <p:animScale>
                                      <p:cBhvr>
                                        <p:cTn id="66" dur="166" decel="50000">
                                          <p:stCondLst>
                                            <p:cond delay="1668"/>
                                          </p:stCondLst>
                                        </p:cTn>
                                        <p:tgtEl>
                                          <p:spTgt spid="85"/>
                                        </p:tgtEl>
                                      </p:cBhvr>
                                      <p:to x="100000" y="100000"/>
                                    </p:animScale>
                                    <p:animScale>
                                      <p:cBhvr>
                                        <p:cTn id="67" dur="26">
                                          <p:stCondLst>
                                            <p:cond delay="1808"/>
                                          </p:stCondLst>
                                        </p:cTn>
                                        <p:tgtEl>
                                          <p:spTgt spid="85"/>
                                        </p:tgtEl>
                                      </p:cBhvr>
                                      <p:to x="100000" y="95000"/>
                                    </p:animScale>
                                    <p:animScale>
                                      <p:cBhvr>
                                        <p:cTn id="68" dur="166" decel="50000">
                                          <p:stCondLst>
                                            <p:cond delay="1834"/>
                                          </p:stCondLst>
                                        </p:cTn>
                                        <p:tgtEl>
                                          <p:spTgt spid="85"/>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wipe(down)">
                                      <p:cBhvr>
                                        <p:cTn id="71" dur="580">
                                          <p:stCondLst>
                                            <p:cond delay="0"/>
                                          </p:stCondLst>
                                        </p:cTn>
                                        <p:tgtEl>
                                          <p:spTgt spid="86"/>
                                        </p:tgtEl>
                                      </p:cBhvr>
                                    </p:animEffect>
                                    <p:anim calcmode="lin" valueType="num">
                                      <p:cBhvr>
                                        <p:cTn id="72" dur="1822"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8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8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86"/>
                                        </p:tgtEl>
                                        <p:attrNameLst>
                                          <p:attrName>ppt_y</p:attrName>
                                        </p:attrNameLst>
                                      </p:cBhvr>
                                      <p:tavLst>
                                        <p:tav tm="0" fmla="#ppt_y-sin(pi*$)/81">
                                          <p:val>
                                            <p:fltVal val="0"/>
                                          </p:val>
                                        </p:tav>
                                        <p:tav tm="100000">
                                          <p:val>
                                            <p:fltVal val="1"/>
                                          </p:val>
                                        </p:tav>
                                      </p:tavLst>
                                    </p:anim>
                                    <p:animScale>
                                      <p:cBhvr>
                                        <p:cTn id="77" dur="26">
                                          <p:stCondLst>
                                            <p:cond delay="650"/>
                                          </p:stCondLst>
                                        </p:cTn>
                                        <p:tgtEl>
                                          <p:spTgt spid="86"/>
                                        </p:tgtEl>
                                      </p:cBhvr>
                                      <p:to x="100000" y="60000"/>
                                    </p:animScale>
                                    <p:animScale>
                                      <p:cBhvr>
                                        <p:cTn id="78" dur="166" decel="50000">
                                          <p:stCondLst>
                                            <p:cond delay="676"/>
                                          </p:stCondLst>
                                        </p:cTn>
                                        <p:tgtEl>
                                          <p:spTgt spid="86"/>
                                        </p:tgtEl>
                                      </p:cBhvr>
                                      <p:to x="100000" y="100000"/>
                                    </p:animScale>
                                    <p:animScale>
                                      <p:cBhvr>
                                        <p:cTn id="79" dur="26">
                                          <p:stCondLst>
                                            <p:cond delay="1312"/>
                                          </p:stCondLst>
                                        </p:cTn>
                                        <p:tgtEl>
                                          <p:spTgt spid="86"/>
                                        </p:tgtEl>
                                      </p:cBhvr>
                                      <p:to x="100000" y="80000"/>
                                    </p:animScale>
                                    <p:animScale>
                                      <p:cBhvr>
                                        <p:cTn id="80" dur="166" decel="50000">
                                          <p:stCondLst>
                                            <p:cond delay="1338"/>
                                          </p:stCondLst>
                                        </p:cTn>
                                        <p:tgtEl>
                                          <p:spTgt spid="86"/>
                                        </p:tgtEl>
                                      </p:cBhvr>
                                      <p:to x="100000" y="100000"/>
                                    </p:animScale>
                                    <p:animScale>
                                      <p:cBhvr>
                                        <p:cTn id="81" dur="26">
                                          <p:stCondLst>
                                            <p:cond delay="1642"/>
                                          </p:stCondLst>
                                        </p:cTn>
                                        <p:tgtEl>
                                          <p:spTgt spid="86"/>
                                        </p:tgtEl>
                                      </p:cBhvr>
                                      <p:to x="100000" y="90000"/>
                                    </p:animScale>
                                    <p:animScale>
                                      <p:cBhvr>
                                        <p:cTn id="82" dur="166" decel="50000">
                                          <p:stCondLst>
                                            <p:cond delay="1668"/>
                                          </p:stCondLst>
                                        </p:cTn>
                                        <p:tgtEl>
                                          <p:spTgt spid="86"/>
                                        </p:tgtEl>
                                      </p:cBhvr>
                                      <p:to x="100000" y="100000"/>
                                    </p:animScale>
                                    <p:animScale>
                                      <p:cBhvr>
                                        <p:cTn id="83" dur="26">
                                          <p:stCondLst>
                                            <p:cond delay="1808"/>
                                          </p:stCondLst>
                                        </p:cTn>
                                        <p:tgtEl>
                                          <p:spTgt spid="86"/>
                                        </p:tgtEl>
                                      </p:cBhvr>
                                      <p:to x="100000" y="95000"/>
                                    </p:animScale>
                                    <p:animScale>
                                      <p:cBhvr>
                                        <p:cTn id="84" dur="166" decel="50000">
                                          <p:stCondLst>
                                            <p:cond delay="1834"/>
                                          </p:stCondLst>
                                        </p:cTn>
                                        <p:tgtEl>
                                          <p:spTgt spid="8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10627804" cy="6858000"/>
            <a:chOff x="491575" y="0"/>
            <a:chExt cx="10627804"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340451" y="2798055"/>
              <a:ext cx="2295972" cy="1261884"/>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Mission, Vision, Value</a:t>
              </a:r>
              <a:endParaRPr lang="en-US" sz="32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7638543" y="-1"/>
            <a:ext cx="9175398" cy="6858000"/>
            <a:chOff x="718505" y="-1"/>
            <a:chExt cx="9175398"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312467" y="2997347"/>
              <a:ext cx="2085653" cy="1077218"/>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1" name="Oval 80"/>
          <p:cNvSpPr/>
          <p:nvPr/>
        </p:nvSpPr>
        <p:spPr>
          <a:xfrm>
            <a:off x="1331309" y="475579"/>
            <a:ext cx="2130076" cy="208565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Opportunities</a:t>
            </a:r>
            <a:endParaRPr lang="en-US" dirty="0"/>
          </a:p>
        </p:txBody>
      </p:sp>
      <p:grpSp>
        <p:nvGrpSpPr>
          <p:cNvPr id="82" name="Group 81"/>
          <p:cNvGrpSpPr/>
          <p:nvPr/>
        </p:nvGrpSpPr>
        <p:grpSpPr>
          <a:xfrm>
            <a:off x="1410631" y="372434"/>
            <a:ext cx="662608" cy="523220"/>
            <a:chOff x="668600" y="2123782"/>
            <a:chExt cx="662608" cy="523220"/>
          </a:xfrm>
        </p:grpSpPr>
        <p:sp>
          <p:nvSpPr>
            <p:cNvPr id="83" name="Oval 82"/>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endParaRPr lang="en-US" sz="2400" b="1" dirty="0">
                <a:solidFill>
                  <a:srgbClr val="E6E7E9"/>
                </a:solidFill>
                <a:latin typeface="Tw Cen MT" panose="020B0602020104020603" pitchFamily="34" charset="0"/>
              </a:endParaRPr>
            </a:p>
          </p:txBody>
        </p:sp>
      </p:grpSp>
      <p:sp>
        <p:nvSpPr>
          <p:cNvPr id="85" name="Oval 84"/>
          <p:cNvSpPr/>
          <p:nvPr/>
        </p:nvSpPr>
        <p:spPr>
          <a:xfrm>
            <a:off x="7391377" y="521064"/>
            <a:ext cx="2184618" cy="2167272"/>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Threats</a:t>
            </a:r>
            <a:endParaRPr lang="en-US" dirty="0"/>
          </a:p>
        </p:txBody>
      </p:sp>
      <p:grpSp>
        <p:nvGrpSpPr>
          <p:cNvPr id="86" name="Group 85"/>
          <p:cNvGrpSpPr/>
          <p:nvPr/>
        </p:nvGrpSpPr>
        <p:grpSpPr>
          <a:xfrm>
            <a:off x="8936194" y="382605"/>
            <a:ext cx="662608" cy="523220"/>
            <a:chOff x="4479605" y="1989967"/>
            <a:chExt cx="662608" cy="523220"/>
          </a:xfrm>
        </p:grpSpPr>
        <p:sp>
          <p:nvSpPr>
            <p:cNvPr id="87" name="Oval 86"/>
            <p:cNvSpPr/>
            <p:nvPr/>
          </p:nvSpPr>
          <p:spPr>
            <a:xfrm>
              <a:off x="4510335" y="1989967"/>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4479605" y="1989967"/>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endParaRPr lang="en-US" sz="2400" b="1" dirty="0">
                <a:solidFill>
                  <a:srgbClr val="E6E7E9"/>
                </a:solidFill>
                <a:latin typeface="Tw Cen MT" panose="020B0602020104020603" pitchFamily="34" charset="0"/>
              </a:endParaRPr>
            </a:p>
          </p:txBody>
        </p:sp>
      </p:grpSp>
      <p:sp>
        <p:nvSpPr>
          <p:cNvPr id="2" name="TextBox 1"/>
          <p:cNvSpPr txBox="1"/>
          <p:nvPr/>
        </p:nvSpPr>
        <p:spPr>
          <a:xfrm>
            <a:off x="1410631" y="2971800"/>
            <a:ext cx="2887049" cy="2308324"/>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22222"/>
                </a:solidFill>
                <a:effectLst/>
                <a:latin typeface="Times New Roman" panose="02020603050405020304" pitchFamily="18" charset="0"/>
                <a:cs typeface="Times New Roman" panose="02020603050405020304" pitchFamily="18" charset="0"/>
              </a:rPr>
              <a:t>New technologies</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222222"/>
                </a:solidFill>
                <a:effectLst/>
                <a:latin typeface="Times New Roman" panose="02020603050405020304" pitchFamily="18" charset="0"/>
                <a:cs typeface="Times New Roman" panose="02020603050405020304" pitchFamily="18" charset="0"/>
              </a:rPr>
              <a:t>increasing consumer interest</a:t>
            </a: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0" i="0" dirty="0">
                <a:solidFill>
                  <a:srgbClr val="222222"/>
                </a:solidFill>
                <a:effectLst/>
                <a:latin typeface="Times New Roman" panose="02020603050405020304" pitchFamily="18" charset="0"/>
                <a:cs typeface="Times New Roman" panose="02020603050405020304" pitchFamily="18" charset="0"/>
              </a:rPr>
              <a:t>No competition in the country</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22222"/>
                </a:solidFill>
                <a:latin typeface="Times New Roman" panose="02020603050405020304" pitchFamily="18" charset="0"/>
                <a:cs typeface="Times New Roman" panose="02020603050405020304" pitchFamily="18" charset="0"/>
              </a:rPr>
              <a:t>Government support</a:t>
            </a: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22222"/>
                </a:solidFill>
                <a:latin typeface="Times New Roman" panose="02020603050405020304" pitchFamily="18" charset="0"/>
                <a:cs typeface="Times New Roman" panose="02020603050405020304" pitchFamily="18" charset="0"/>
              </a:rPr>
              <a:t>Globalization</a:t>
            </a:r>
            <a:endParaRPr lang="en-US" dirty="0">
              <a:solidFill>
                <a:srgbClr val="222222"/>
              </a:solidFill>
              <a:latin typeface="Times New Roman" panose="02020603050405020304" pitchFamily="18" charset="0"/>
              <a:cs typeface="Times New Roman" panose="02020603050405020304" pitchFamily="18" charset="0"/>
            </a:endParaRPr>
          </a:p>
          <a:p>
            <a:endParaRPr lang="en-US" dirty="0"/>
          </a:p>
        </p:txBody>
      </p:sp>
      <p:sp>
        <p:nvSpPr>
          <p:cNvPr id="3" name="TextBox 2"/>
          <p:cNvSpPr txBox="1"/>
          <p:nvPr/>
        </p:nvSpPr>
        <p:spPr>
          <a:xfrm>
            <a:off x="6193169" y="3054096"/>
            <a:ext cx="3106279" cy="2585323"/>
          </a:xfrm>
          <a:prstGeom prst="rect">
            <a:avLst/>
          </a:prstGeom>
          <a:noFill/>
        </p:spPr>
        <p:txBody>
          <a:bodyPr wrap="square" rtlCol="0">
            <a:spAutoFit/>
          </a:bodyPr>
          <a:lstStyle/>
          <a:p>
            <a:pPr marL="285750" indent="-285750">
              <a:buFont typeface="Wingdings" panose="05000000000000000000" pitchFamily="2" charset="2"/>
              <a:buChar char="q"/>
            </a:pPr>
            <a:r>
              <a:rPr lang="en-US" sz="1800" i="0" u="none" strike="noStrike" baseline="0" dirty="0">
                <a:latin typeface="Times New Roman" panose="02020603050405020304" pitchFamily="18" charset="0"/>
              </a:rPr>
              <a:t>Shortage of capital and technology</a:t>
            </a:r>
            <a:endParaRPr lang="en-US" sz="1800" i="0" u="none" strike="noStrike" baseline="0" dirty="0">
              <a:latin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Market access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i="0" u="none" strike="noStrike" baseline="0" dirty="0">
                <a:latin typeface="Times New Roman" panose="02020603050405020304" pitchFamily="18" charset="0"/>
              </a:rPr>
              <a:t>Shortage of qualified labor force</a:t>
            </a:r>
            <a:endParaRPr lang="en-US" sz="1800" i="0" u="none" strike="noStrike" baseline="0" dirty="0">
              <a:latin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Government policies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Competition with other countries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80">
                                          <p:stCondLst>
                                            <p:cond delay="0"/>
                                          </p:stCondLst>
                                        </p:cTn>
                                        <p:tgtEl>
                                          <p:spTgt spid="82"/>
                                        </p:tgtEl>
                                      </p:cBhvr>
                                    </p:animEffect>
                                    <p:anim calcmode="lin" valueType="num">
                                      <p:cBhvr>
                                        <p:cTn id="8" dur="1822"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2"/>
                                        </p:tgtEl>
                                        <p:attrNameLst>
                                          <p:attrName>ppt_y</p:attrName>
                                        </p:attrNameLst>
                                      </p:cBhvr>
                                      <p:tavLst>
                                        <p:tav tm="0" fmla="#ppt_y-sin(pi*$)/81">
                                          <p:val>
                                            <p:fltVal val="0"/>
                                          </p:val>
                                        </p:tav>
                                        <p:tav tm="100000">
                                          <p:val>
                                            <p:fltVal val="1"/>
                                          </p:val>
                                        </p:tav>
                                      </p:tavLst>
                                    </p:anim>
                                    <p:animScale>
                                      <p:cBhvr>
                                        <p:cTn id="13" dur="26">
                                          <p:stCondLst>
                                            <p:cond delay="650"/>
                                          </p:stCondLst>
                                        </p:cTn>
                                        <p:tgtEl>
                                          <p:spTgt spid="82"/>
                                        </p:tgtEl>
                                      </p:cBhvr>
                                      <p:to x="100000" y="60000"/>
                                    </p:animScale>
                                    <p:animScale>
                                      <p:cBhvr>
                                        <p:cTn id="14" dur="166" decel="50000">
                                          <p:stCondLst>
                                            <p:cond delay="676"/>
                                          </p:stCondLst>
                                        </p:cTn>
                                        <p:tgtEl>
                                          <p:spTgt spid="82"/>
                                        </p:tgtEl>
                                      </p:cBhvr>
                                      <p:to x="100000" y="100000"/>
                                    </p:animScale>
                                    <p:animScale>
                                      <p:cBhvr>
                                        <p:cTn id="15" dur="26">
                                          <p:stCondLst>
                                            <p:cond delay="1312"/>
                                          </p:stCondLst>
                                        </p:cTn>
                                        <p:tgtEl>
                                          <p:spTgt spid="82"/>
                                        </p:tgtEl>
                                      </p:cBhvr>
                                      <p:to x="100000" y="80000"/>
                                    </p:animScale>
                                    <p:animScale>
                                      <p:cBhvr>
                                        <p:cTn id="16" dur="166" decel="50000">
                                          <p:stCondLst>
                                            <p:cond delay="1338"/>
                                          </p:stCondLst>
                                        </p:cTn>
                                        <p:tgtEl>
                                          <p:spTgt spid="82"/>
                                        </p:tgtEl>
                                      </p:cBhvr>
                                      <p:to x="100000" y="100000"/>
                                    </p:animScale>
                                    <p:animScale>
                                      <p:cBhvr>
                                        <p:cTn id="17" dur="26">
                                          <p:stCondLst>
                                            <p:cond delay="1642"/>
                                          </p:stCondLst>
                                        </p:cTn>
                                        <p:tgtEl>
                                          <p:spTgt spid="82"/>
                                        </p:tgtEl>
                                      </p:cBhvr>
                                      <p:to x="100000" y="90000"/>
                                    </p:animScale>
                                    <p:animScale>
                                      <p:cBhvr>
                                        <p:cTn id="18" dur="166" decel="50000">
                                          <p:stCondLst>
                                            <p:cond delay="1668"/>
                                          </p:stCondLst>
                                        </p:cTn>
                                        <p:tgtEl>
                                          <p:spTgt spid="82"/>
                                        </p:tgtEl>
                                      </p:cBhvr>
                                      <p:to x="100000" y="100000"/>
                                    </p:animScale>
                                    <p:animScale>
                                      <p:cBhvr>
                                        <p:cTn id="19" dur="26">
                                          <p:stCondLst>
                                            <p:cond delay="1808"/>
                                          </p:stCondLst>
                                        </p:cTn>
                                        <p:tgtEl>
                                          <p:spTgt spid="82"/>
                                        </p:tgtEl>
                                      </p:cBhvr>
                                      <p:to x="100000" y="95000"/>
                                    </p:animScale>
                                    <p:animScale>
                                      <p:cBhvr>
                                        <p:cTn id="20" dur="166" decel="50000">
                                          <p:stCondLst>
                                            <p:cond delay="1834"/>
                                          </p:stCondLst>
                                        </p:cTn>
                                        <p:tgtEl>
                                          <p:spTgt spid="8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down)">
                                      <p:cBhvr>
                                        <p:cTn id="23" dur="580">
                                          <p:stCondLst>
                                            <p:cond delay="0"/>
                                          </p:stCondLst>
                                        </p:cTn>
                                        <p:tgtEl>
                                          <p:spTgt spid="86"/>
                                        </p:tgtEl>
                                      </p:cBhvr>
                                    </p:animEffect>
                                    <p:anim calcmode="lin" valueType="num">
                                      <p:cBhvr>
                                        <p:cTn id="24" dur="1822"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6"/>
                                        </p:tgtEl>
                                        <p:attrNameLst>
                                          <p:attrName>ppt_y</p:attrName>
                                        </p:attrNameLst>
                                      </p:cBhvr>
                                      <p:tavLst>
                                        <p:tav tm="0" fmla="#ppt_y-sin(pi*$)/81">
                                          <p:val>
                                            <p:fltVal val="0"/>
                                          </p:val>
                                        </p:tav>
                                        <p:tav tm="100000">
                                          <p:val>
                                            <p:fltVal val="1"/>
                                          </p:val>
                                        </p:tav>
                                      </p:tavLst>
                                    </p:anim>
                                    <p:animScale>
                                      <p:cBhvr>
                                        <p:cTn id="29" dur="26">
                                          <p:stCondLst>
                                            <p:cond delay="650"/>
                                          </p:stCondLst>
                                        </p:cTn>
                                        <p:tgtEl>
                                          <p:spTgt spid="86"/>
                                        </p:tgtEl>
                                      </p:cBhvr>
                                      <p:to x="100000" y="60000"/>
                                    </p:animScale>
                                    <p:animScale>
                                      <p:cBhvr>
                                        <p:cTn id="30" dur="166" decel="50000">
                                          <p:stCondLst>
                                            <p:cond delay="676"/>
                                          </p:stCondLst>
                                        </p:cTn>
                                        <p:tgtEl>
                                          <p:spTgt spid="86"/>
                                        </p:tgtEl>
                                      </p:cBhvr>
                                      <p:to x="100000" y="100000"/>
                                    </p:animScale>
                                    <p:animScale>
                                      <p:cBhvr>
                                        <p:cTn id="31" dur="26">
                                          <p:stCondLst>
                                            <p:cond delay="1312"/>
                                          </p:stCondLst>
                                        </p:cTn>
                                        <p:tgtEl>
                                          <p:spTgt spid="86"/>
                                        </p:tgtEl>
                                      </p:cBhvr>
                                      <p:to x="100000" y="80000"/>
                                    </p:animScale>
                                    <p:animScale>
                                      <p:cBhvr>
                                        <p:cTn id="32" dur="166" decel="50000">
                                          <p:stCondLst>
                                            <p:cond delay="1338"/>
                                          </p:stCondLst>
                                        </p:cTn>
                                        <p:tgtEl>
                                          <p:spTgt spid="86"/>
                                        </p:tgtEl>
                                      </p:cBhvr>
                                      <p:to x="100000" y="100000"/>
                                    </p:animScale>
                                    <p:animScale>
                                      <p:cBhvr>
                                        <p:cTn id="33" dur="26">
                                          <p:stCondLst>
                                            <p:cond delay="1642"/>
                                          </p:stCondLst>
                                        </p:cTn>
                                        <p:tgtEl>
                                          <p:spTgt spid="86"/>
                                        </p:tgtEl>
                                      </p:cBhvr>
                                      <p:to x="100000" y="90000"/>
                                    </p:animScale>
                                    <p:animScale>
                                      <p:cBhvr>
                                        <p:cTn id="34" dur="166" decel="50000">
                                          <p:stCondLst>
                                            <p:cond delay="1668"/>
                                          </p:stCondLst>
                                        </p:cTn>
                                        <p:tgtEl>
                                          <p:spTgt spid="86"/>
                                        </p:tgtEl>
                                      </p:cBhvr>
                                      <p:to x="100000" y="100000"/>
                                    </p:animScale>
                                    <p:animScale>
                                      <p:cBhvr>
                                        <p:cTn id="35" dur="26">
                                          <p:stCondLst>
                                            <p:cond delay="1808"/>
                                          </p:stCondLst>
                                        </p:cTn>
                                        <p:tgtEl>
                                          <p:spTgt spid="86"/>
                                        </p:tgtEl>
                                      </p:cBhvr>
                                      <p:to x="100000" y="95000"/>
                                    </p:animScale>
                                    <p:animScale>
                                      <p:cBhvr>
                                        <p:cTn id="36" dur="166" decel="50000">
                                          <p:stCondLst>
                                            <p:cond delay="1834"/>
                                          </p:stCondLst>
                                        </p:cTn>
                                        <p:tgtEl>
                                          <p:spTgt spid="8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down)">
                                      <p:cBhvr>
                                        <p:cTn id="39" dur="580">
                                          <p:stCondLst>
                                            <p:cond delay="0"/>
                                          </p:stCondLst>
                                        </p:cTn>
                                        <p:tgtEl>
                                          <p:spTgt spid="81"/>
                                        </p:tgtEl>
                                      </p:cBhvr>
                                    </p:animEffect>
                                    <p:anim calcmode="lin" valueType="num">
                                      <p:cBhvr>
                                        <p:cTn id="40"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45" dur="26">
                                          <p:stCondLst>
                                            <p:cond delay="650"/>
                                          </p:stCondLst>
                                        </p:cTn>
                                        <p:tgtEl>
                                          <p:spTgt spid="81"/>
                                        </p:tgtEl>
                                      </p:cBhvr>
                                      <p:to x="100000" y="60000"/>
                                    </p:animScale>
                                    <p:animScale>
                                      <p:cBhvr>
                                        <p:cTn id="46" dur="166" decel="50000">
                                          <p:stCondLst>
                                            <p:cond delay="676"/>
                                          </p:stCondLst>
                                        </p:cTn>
                                        <p:tgtEl>
                                          <p:spTgt spid="81"/>
                                        </p:tgtEl>
                                      </p:cBhvr>
                                      <p:to x="100000" y="100000"/>
                                    </p:animScale>
                                    <p:animScale>
                                      <p:cBhvr>
                                        <p:cTn id="47" dur="26">
                                          <p:stCondLst>
                                            <p:cond delay="1312"/>
                                          </p:stCondLst>
                                        </p:cTn>
                                        <p:tgtEl>
                                          <p:spTgt spid="81"/>
                                        </p:tgtEl>
                                      </p:cBhvr>
                                      <p:to x="100000" y="80000"/>
                                    </p:animScale>
                                    <p:animScale>
                                      <p:cBhvr>
                                        <p:cTn id="48" dur="166" decel="50000">
                                          <p:stCondLst>
                                            <p:cond delay="1338"/>
                                          </p:stCondLst>
                                        </p:cTn>
                                        <p:tgtEl>
                                          <p:spTgt spid="81"/>
                                        </p:tgtEl>
                                      </p:cBhvr>
                                      <p:to x="100000" y="100000"/>
                                    </p:animScale>
                                    <p:animScale>
                                      <p:cBhvr>
                                        <p:cTn id="49" dur="26">
                                          <p:stCondLst>
                                            <p:cond delay="1642"/>
                                          </p:stCondLst>
                                        </p:cTn>
                                        <p:tgtEl>
                                          <p:spTgt spid="81"/>
                                        </p:tgtEl>
                                      </p:cBhvr>
                                      <p:to x="100000" y="90000"/>
                                    </p:animScale>
                                    <p:animScale>
                                      <p:cBhvr>
                                        <p:cTn id="50" dur="166" decel="50000">
                                          <p:stCondLst>
                                            <p:cond delay="1668"/>
                                          </p:stCondLst>
                                        </p:cTn>
                                        <p:tgtEl>
                                          <p:spTgt spid="81"/>
                                        </p:tgtEl>
                                      </p:cBhvr>
                                      <p:to x="100000" y="100000"/>
                                    </p:animScale>
                                    <p:animScale>
                                      <p:cBhvr>
                                        <p:cTn id="51" dur="26">
                                          <p:stCondLst>
                                            <p:cond delay="1808"/>
                                          </p:stCondLst>
                                        </p:cTn>
                                        <p:tgtEl>
                                          <p:spTgt spid="81"/>
                                        </p:tgtEl>
                                      </p:cBhvr>
                                      <p:to x="100000" y="95000"/>
                                    </p:animScale>
                                    <p:animScale>
                                      <p:cBhvr>
                                        <p:cTn id="52" dur="166" decel="50000">
                                          <p:stCondLst>
                                            <p:cond delay="1834"/>
                                          </p:stCondLst>
                                        </p:cTn>
                                        <p:tgtEl>
                                          <p:spTgt spid="8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wipe(down)">
                                      <p:cBhvr>
                                        <p:cTn id="55" dur="580">
                                          <p:stCondLst>
                                            <p:cond delay="0"/>
                                          </p:stCondLst>
                                        </p:cTn>
                                        <p:tgtEl>
                                          <p:spTgt spid="85"/>
                                        </p:tgtEl>
                                      </p:cBhvr>
                                    </p:animEffect>
                                    <p:anim calcmode="lin" valueType="num">
                                      <p:cBhvr>
                                        <p:cTn id="56"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61" dur="26">
                                          <p:stCondLst>
                                            <p:cond delay="650"/>
                                          </p:stCondLst>
                                        </p:cTn>
                                        <p:tgtEl>
                                          <p:spTgt spid="85"/>
                                        </p:tgtEl>
                                      </p:cBhvr>
                                      <p:to x="100000" y="60000"/>
                                    </p:animScale>
                                    <p:animScale>
                                      <p:cBhvr>
                                        <p:cTn id="62" dur="166" decel="50000">
                                          <p:stCondLst>
                                            <p:cond delay="676"/>
                                          </p:stCondLst>
                                        </p:cTn>
                                        <p:tgtEl>
                                          <p:spTgt spid="85"/>
                                        </p:tgtEl>
                                      </p:cBhvr>
                                      <p:to x="100000" y="100000"/>
                                    </p:animScale>
                                    <p:animScale>
                                      <p:cBhvr>
                                        <p:cTn id="63" dur="26">
                                          <p:stCondLst>
                                            <p:cond delay="1312"/>
                                          </p:stCondLst>
                                        </p:cTn>
                                        <p:tgtEl>
                                          <p:spTgt spid="85"/>
                                        </p:tgtEl>
                                      </p:cBhvr>
                                      <p:to x="100000" y="80000"/>
                                    </p:animScale>
                                    <p:animScale>
                                      <p:cBhvr>
                                        <p:cTn id="64" dur="166" decel="50000">
                                          <p:stCondLst>
                                            <p:cond delay="1338"/>
                                          </p:stCondLst>
                                        </p:cTn>
                                        <p:tgtEl>
                                          <p:spTgt spid="85"/>
                                        </p:tgtEl>
                                      </p:cBhvr>
                                      <p:to x="100000" y="100000"/>
                                    </p:animScale>
                                    <p:animScale>
                                      <p:cBhvr>
                                        <p:cTn id="65" dur="26">
                                          <p:stCondLst>
                                            <p:cond delay="1642"/>
                                          </p:stCondLst>
                                        </p:cTn>
                                        <p:tgtEl>
                                          <p:spTgt spid="85"/>
                                        </p:tgtEl>
                                      </p:cBhvr>
                                      <p:to x="100000" y="90000"/>
                                    </p:animScale>
                                    <p:animScale>
                                      <p:cBhvr>
                                        <p:cTn id="66" dur="166" decel="50000">
                                          <p:stCondLst>
                                            <p:cond delay="1668"/>
                                          </p:stCondLst>
                                        </p:cTn>
                                        <p:tgtEl>
                                          <p:spTgt spid="85"/>
                                        </p:tgtEl>
                                      </p:cBhvr>
                                      <p:to x="100000" y="100000"/>
                                    </p:animScale>
                                    <p:animScale>
                                      <p:cBhvr>
                                        <p:cTn id="67" dur="26">
                                          <p:stCondLst>
                                            <p:cond delay="1808"/>
                                          </p:stCondLst>
                                        </p:cTn>
                                        <p:tgtEl>
                                          <p:spTgt spid="85"/>
                                        </p:tgtEl>
                                      </p:cBhvr>
                                      <p:to x="100000" y="95000"/>
                                    </p:animScale>
                                    <p:animScale>
                                      <p:cBhvr>
                                        <p:cTn id="68" dur="166" decel="50000">
                                          <p:stCondLst>
                                            <p:cond delay="1834"/>
                                          </p:stCondLst>
                                        </p:cTn>
                                        <p:tgtEl>
                                          <p:spTgt spid="8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10588192" cy="6858000"/>
            <a:chOff x="491575" y="0"/>
            <a:chExt cx="105881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552299" y="2830249"/>
              <a:ext cx="1793052" cy="1261884"/>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Mission, Vision, Value</a:t>
              </a:r>
              <a:endParaRPr lang="en-US" sz="32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5" y="0"/>
            <a:ext cx="12282100" cy="6858000"/>
            <a:chOff x="-2449883" y="-1"/>
            <a:chExt cx="1228210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256943" y="3012254"/>
              <a:ext cx="2073330" cy="1077218"/>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p:cNvGrpSpPr/>
          <p:nvPr/>
        </p:nvGrpSpPr>
        <p:grpSpPr>
          <a:xfrm>
            <a:off x="1058147" y="636102"/>
            <a:ext cx="3316015" cy="2308324"/>
            <a:chOff x="764723" y="2207204"/>
            <a:chExt cx="3316015" cy="2308324"/>
          </a:xfrm>
        </p:grpSpPr>
        <p:sp>
          <p:nvSpPr>
            <p:cNvPr id="114" name="Oval 113"/>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7" name="TextBox 116"/>
            <p:cNvSpPr txBox="1"/>
            <p:nvPr/>
          </p:nvSpPr>
          <p:spPr>
            <a:xfrm>
              <a:off x="1553990" y="2207204"/>
              <a:ext cx="2526748"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Ethio-telecom management has taken its own initiative to develop a three-year strategic business plan to get ready for the upcoming change, reshape the company and lead with business orientation and competitive mindset.</a:t>
              </a:r>
              <a:endParaRPr lang="en-US" sz="1600" dirty="0">
                <a:latin typeface="Times New Roman" panose="02020603050405020304" pitchFamily="18" charset="0"/>
                <a:cs typeface="Times New Roman" panose="02020603050405020304" pitchFamily="18" charset="0"/>
              </a:endParaRPr>
            </a:p>
          </p:txBody>
        </p:sp>
      </p:grpSp>
      <p:grpSp>
        <p:nvGrpSpPr>
          <p:cNvPr id="118" name="Group 117"/>
          <p:cNvGrpSpPr/>
          <p:nvPr/>
        </p:nvGrpSpPr>
        <p:grpSpPr>
          <a:xfrm>
            <a:off x="1028798" y="3428997"/>
            <a:ext cx="3197225" cy="2702549"/>
            <a:chOff x="764723" y="3555165"/>
            <a:chExt cx="3197225" cy="2702549"/>
          </a:xfrm>
        </p:grpSpPr>
        <p:sp>
          <p:nvSpPr>
            <p:cNvPr id="119" name="Oval 118"/>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p:cNvSpPr txBox="1"/>
            <p:nvPr/>
          </p:nvSpPr>
          <p:spPr>
            <a:xfrm>
              <a:off x="1435200" y="3703169"/>
              <a:ext cx="2526748" cy="255454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This plan  ensure competitiveness and sustainable growth of the company, this strategy has been developed by considering and reviewing relevant government policies, international best practices and Industry trends</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22" name="Picture 1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8" name="Group 127"/>
          <p:cNvGrpSpPr/>
          <p:nvPr/>
        </p:nvGrpSpPr>
        <p:grpSpPr>
          <a:xfrm>
            <a:off x="5407255" y="3376707"/>
            <a:ext cx="3549751" cy="2948771"/>
            <a:chOff x="4504627" y="3555165"/>
            <a:chExt cx="3549751" cy="2948771"/>
          </a:xfrm>
        </p:grpSpPr>
        <p:sp>
          <p:nvSpPr>
            <p:cNvPr id="129" name="Oval 128"/>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5175104" y="3703169"/>
              <a:ext cx="2879274" cy="2800767"/>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The strategy has been abbreviated as </a:t>
              </a:r>
              <a:r>
                <a:rPr lang="en-US" sz="1600" b="1" i="0" dirty="0">
                  <a:solidFill>
                    <a:srgbClr val="000000"/>
                  </a:solidFill>
                  <a:effectLst/>
                  <a:latin typeface="Times New Roman" panose="02020603050405020304" pitchFamily="18" charset="0"/>
                  <a:cs typeface="Times New Roman" panose="02020603050405020304" pitchFamily="18" charset="0"/>
                </a:rPr>
                <a:t>BRIDGE</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en-US" sz="1600" b="1" i="0" dirty="0">
                  <a:solidFill>
                    <a:srgbClr val="000000"/>
                  </a:solidFill>
                  <a:effectLst/>
                  <a:latin typeface="Times New Roman" panose="02020603050405020304" pitchFamily="18" charset="0"/>
                  <a:cs typeface="Times New Roman" panose="02020603050405020304" pitchFamily="18" charset="0"/>
                </a:rPr>
                <a:t>Strategy</a:t>
              </a:r>
              <a:r>
                <a:rPr lang="en-US" sz="1600" b="0" i="0" dirty="0">
                  <a:solidFill>
                    <a:srgbClr val="000000"/>
                  </a:solidFill>
                  <a:effectLst/>
                  <a:latin typeface="Times New Roman" panose="02020603050405020304" pitchFamily="18" charset="0"/>
                  <a:cs typeface="Times New Roman" panose="02020603050405020304" pitchFamily="18" charset="0"/>
                </a:rPr>
                <a:t> to symbolize progress, connection, overcoming obstacles, transition, stability and hope, which fits the company situation while making itself ready for different tomorrow, competition, and striving to be a preferred telecom operator.</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32" name="Picture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8" name="Group 137"/>
          <p:cNvGrpSpPr/>
          <p:nvPr/>
        </p:nvGrpSpPr>
        <p:grpSpPr>
          <a:xfrm>
            <a:off x="5760382" y="531973"/>
            <a:ext cx="3222668" cy="2768821"/>
            <a:chOff x="4504627" y="2277144"/>
            <a:chExt cx="3222668" cy="2768821"/>
          </a:xfrm>
        </p:grpSpPr>
        <p:sp>
          <p:nvSpPr>
            <p:cNvPr id="139" name="Oval 138"/>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xtBox 140"/>
            <p:cNvSpPr txBox="1"/>
            <p:nvPr/>
          </p:nvSpPr>
          <p:spPr>
            <a:xfrm>
              <a:off x="5200547" y="2491420"/>
              <a:ext cx="2526748" cy="255454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This strategy has been developed with in-house capacity following both deliberate and emergent strategy development approaches to accommodate a changing reality, considering the nature of the business and the ongoing market reform.</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42" name="Picture 1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 calcmode="lin" valueType="num">
                                      <p:cBhvr>
                                        <p:cTn id="14" dur="500" fill="hold"/>
                                        <p:tgtEl>
                                          <p:spTgt spid="118"/>
                                        </p:tgtEl>
                                        <p:attrNameLst>
                                          <p:attrName>ppt_w</p:attrName>
                                        </p:attrNameLst>
                                      </p:cBhvr>
                                      <p:tavLst>
                                        <p:tav tm="0">
                                          <p:val>
                                            <p:fltVal val="0"/>
                                          </p:val>
                                        </p:tav>
                                        <p:tav tm="100000">
                                          <p:val>
                                            <p:strVal val="#ppt_w"/>
                                          </p:val>
                                        </p:tav>
                                      </p:tavLst>
                                    </p:anim>
                                    <p:anim calcmode="lin" valueType="num">
                                      <p:cBhvr>
                                        <p:cTn id="15" dur="500" fill="hold"/>
                                        <p:tgtEl>
                                          <p:spTgt spid="118"/>
                                        </p:tgtEl>
                                        <p:attrNameLst>
                                          <p:attrName>ppt_h</p:attrName>
                                        </p:attrNameLst>
                                      </p:cBhvr>
                                      <p:tavLst>
                                        <p:tav tm="0">
                                          <p:val>
                                            <p:fltVal val="0"/>
                                          </p:val>
                                        </p:tav>
                                        <p:tav tm="100000">
                                          <p:val>
                                            <p:strVal val="#ppt_h"/>
                                          </p:val>
                                        </p:tav>
                                      </p:tavLst>
                                    </p:anim>
                                    <p:anim calcmode="lin" valueType="num">
                                      <p:cBhvr>
                                        <p:cTn id="16" dur="500" fill="hold"/>
                                        <p:tgtEl>
                                          <p:spTgt spid="118"/>
                                        </p:tgtEl>
                                        <p:attrNameLst>
                                          <p:attrName>style.rotation</p:attrName>
                                        </p:attrNameLst>
                                      </p:cBhvr>
                                      <p:tavLst>
                                        <p:tav tm="0">
                                          <p:val>
                                            <p:fltVal val="90"/>
                                          </p:val>
                                        </p:tav>
                                        <p:tav tm="100000">
                                          <p:val>
                                            <p:fltVal val="0"/>
                                          </p:val>
                                        </p:tav>
                                      </p:tavLst>
                                    </p:anim>
                                    <p:animEffect transition="in" filter="fade">
                                      <p:cBhvr>
                                        <p:cTn id="17" dur="500"/>
                                        <p:tgtEl>
                                          <p:spTgt spid="118"/>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38"/>
                                        </p:tgtEl>
                                        <p:attrNameLst>
                                          <p:attrName>style.visibility</p:attrName>
                                        </p:attrNameLst>
                                      </p:cBhvr>
                                      <p:to>
                                        <p:strVal val="visible"/>
                                      </p:to>
                                    </p:set>
                                    <p:anim calcmode="lin" valueType="num">
                                      <p:cBhvr>
                                        <p:cTn id="21" dur="500" fill="hold"/>
                                        <p:tgtEl>
                                          <p:spTgt spid="138"/>
                                        </p:tgtEl>
                                        <p:attrNameLst>
                                          <p:attrName>ppt_w</p:attrName>
                                        </p:attrNameLst>
                                      </p:cBhvr>
                                      <p:tavLst>
                                        <p:tav tm="0">
                                          <p:val>
                                            <p:fltVal val="0"/>
                                          </p:val>
                                        </p:tav>
                                        <p:tav tm="100000">
                                          <p:val>
                                            <p:strVal val="#ppt_w"/>
                                          </p:val>
                                        </p:tav>
                                      </p:tavLst>
                                    </p:anim>
                                    <p:anim calcmode="lin" valueType="num">
                                      <p:cBhvr>
                                        <p:cTn id="22" dur="500" fill="hold"/>
                                        <p:tgtEl>
                                          <p:spTgt spid="138"/>
                                        </p:tgtEl>
                                        <p:attrNameLst>
                                          <p:attrName>ppt_h</p:attrName>
                                        </p:attrNameLst>
                                      </p:cBhvr>
                                      <p:tavLst>
                                        <p:tav tm="0">
                                          <p:val>
                                            <p:fltVal val="0"/>
                                          </p:val>
                                        </p:tav>
                                        <p:tav tm="100000">
                                          <p:val>
                                            <p:strVal val="#ppt_h"/>
                                          </p:val>
                                        </p:tav>
                                      </p:tavLst>
                                    </p:anim>
                                    <p:anim calcmode="lin" valueType="num">
                                      <p:cBhvr>
                                        <p:cTn id="23" dur="500" fill="hold"/>
                                        <p:tgtEl>
                                          <p:spTgt spid="138"/>
                                        </p:tgtEl>
                                        <p:attrNameLst>
                                          <p:attrName>style.rotation</p:attrName>
                                        </p:attrNameLst>
                                      </p:cBhvr>
                                      <p:tavLst>
                                        <p:tav tm="0">
                                          <p:val>
                                            <p:fltVal val="90"/>
                                          </p:val>
                                        </p:tav>
                                        <p:tav tm="100000">
                                          <p:val>
                                            <p:fltVal val="0"/>
                                          </p:val>
                                        </p:tav>
                                      </p:tavLst>
                                    </p:anim>
                                    <p:animEffect transition="in" filter="fade">
                                      <p:cBhvr>
                                        <p:cTn id="24" dur="500"/>
                                        <p:tgtEl>
                                          <p:spTgt spid="138"/>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128"/>
                                        </p:tgtEl>
                                        <p:attrNameLst>
                                          <p:attrName>style.visibility</p:attrName>
                                        </p:attrNameLst>
                                      </p:cBhvr>
                                      <p:to>
                                        <p:strVal val="visible"/>
                                      </p:to>
                                    </p:set>
                                    <p:anim calcmode="lin" valueType="num">
                                      <p:cBhvr>
                                        <p:cTn id="28" dur="500" fill="hold"/>
                                        <p:tgtEl>
                                          <p:spTgt spid="128"/>
                                        </p:tgtEl>
                                        <p:attrNameLst>
                                          <p:attrName>ppt_w</p:attrName>
                                        </p:attrNameLst>
                                      </p:cBhvr>
                                      <p:tavLst>
                                        <p:tav tm="0">
                                          <p:val>
                                            <p:fltVal val="0"/>
                                          </p:val>
                                        </p:tav>
                                        <p:tav tm="100000">
                                          <p:val>
                                            <p:strVal val="#ppt_w"/>
                                          </p:val>
                                        </p:tav>
                                      </p:tavLst>
                                    </p:anim>
                                    <p:anim calcmode="lin" valueType="num">
                                      <p:cBhvr>
                                        <p:cTn id="29" dur="500" fill="hold"/>
                                        <p:tgtEl>
                                          <p:spTgt spid="128"/>
                                        </p:tgtEl>
                                        <p:attrNameLst>
                                          <p:attrName>ppt_h</p:attrName>
                                        </p:attrNameLst>
                                      </p:cBhvr>
                                      <p:tavLst>
                                        <p:tav tm="0">
                                          <p:val>
                                            <p:fltVal val="0"/>
                                          </p:val>
                                        </p:tav>
                                        <p:tav tm="100000">
                                          <p:val>
                                            <p:strVal val="#ppt_h"/>
                                          </p:val>
                                        </p:tav>
                                      </p:tavLst>
                                    </p:anim>
                                    <p:anim calcmode="lin" valueType="num">
                                      <p:cBhvr>
                                        <p:cTn id="30" dur="500" fill="hold"/>
                                        <p:tgtEl>
                                          <p:spTgt spid="128"/>
                                        </p:tgtEl>
                                        <p:attrNameLst>
                                          <p:attrName>style.rotation</p:attrName>
                                        </p:attrNameLst>
                                      </p:cBhvr>
                                      <p:tavLst>
                                        <p:tav tm="0">
                                          <p:val>
                                            <p:fltVal val="90"/>
                                          </p:val>
                                        </p:tav>
                                        <p:tav tm="100000">
                                          <p:val>
                                            <p:fltVal val="0"/>
                                          </p:val>
                                        </p:tav>
                                      </p:tavLst>
                                    </p:anim>
                                    <p:animEffect transition="in" filter="fade">
                                      <p:cBhvr>
                                        <p:cTn id="31"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1" cy="6858000"/>
            <a:chOff x="213096" y="0"/>
            <a:chExt cx="11447501"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endParaRPr lang="en-US"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10588192" cy="6858000"/>
            <a:chOff x="491575" y="0"/>
            <a:chExt cx="105881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552299" y="2830249"/>
              <a:ext cx="1793052" cy="1261884"/>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Mission, Vision, Value</a:t>
              </a:r>
              <a:endParaRPr lang="en-US" sz="32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SWOT</a:t>
              </a:r>
              <a:endParaRPr lang="en-US"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5" y="0"/>
            <a:ext cx="12282100" cy="6858000"/>
            <a:chOff x="-2449883" y="-1"/>
            <a:chExt cx="1228210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256943" y="3012254"/>
              <a:ext cx="2073330" cy="1077218"/>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Business</a:t>
              </a:r>
              <a:r>
                <a:rPr lang="en-US" sz="2800" b="1" dirty="0">
                  <a:solidFill>
                    <a:srgbClr val="F0EEF0"/>
                  </a:solidFill>
                  <a:latin typeface="Tw Cen MT" panose="020B0602020104020603" pitchFamily="34" charset="0"/>
                </a:rPr>
                <a:t> </a:t>
              </a:r>
              <a:r>
                <a:rPr lang="en-US" sz="2000" b="1" dirty="0">
                  <a:solidFill>
                    <a:srgbClr val="F0EEF0"/>
                  </a:solidFill>
                  <a:latin typeface="Tw Cen MT" panose="020B0602020104020603" pitchFamily="34" charset="0"/>
                </a:rPr>
                <a:t>strategy</a:t>
              </a:r>
              <a:endParaRPr lang="en-US" sz="28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22038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80" y="402255"/>
            <a:ext cx="6186590" cy="3474801"/>
          </a:xfrm>
          <a:prstGeom prst="rect">
            <a:avLst/>
          </a:prstGeom>
        </p:spPr>
      </p:pic>
      <p:sp>
        <p:nvSpPr>
          <p:cNvPr id="4" name="TextBox 3"/>
          <p:cNvSpPr txBox="1"/>
          <p:nvPr/>
        </p:nvSpPr>
        <p:spPr>
          <a:xfrm>
            <a:off x="873480" y="4286795"/>
            <a:ext cx="5088154" cy="187743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solidFill>
                  <a:srgbClr val="444444"/>
                </a:solidFill>
                <a:latin typeface="Times New Roman" panose="02020603050405020304" pitchFamily="18" charset="0"/>
                <a:cs typeface="Times New Roman" panose="02020603050405020304" pitchFamily="18" charset="0"/>
              </a:rPr>
              <a:t>Ethio-telecom got</a:t>
            </a:r>
            <a:r>
              <a:rPr lang="en-US" sz="1400" b="0" i="0" dirty="0">
                <a:solidFill>
                  <a:srgbClr val="444444"/>
                </a:solidFill>
                <a:effectLst/>
                <a:latin typeface="Times New Roman" panose="02020603050405020304" pitchFamily="18" charset="0"/>
                <a:cs typeface="Times New Roman" panose="02020603050405020304" pitchFamily="18" charset="0"/>
              </a:rPr>
              <a:t> more than 11bln increase from the amount collected in the preceding 2018/19 FY, during which the firm garnered 36.3 billion birr</a:t>
            </a:r>
            <a:r>
              <a:rPr lang="en-US" b="0" i="0" dirty="0">
                <a:solidFill>
                  <a:srgbClr val="444444"/>
                </a:solidFill>
                <a:effectLst/>
                <a:latin typeface="Open Sans" panose="020B0606030504020204" pitchFamily="34" charset="0"/>
              </a:rPr>
              <a:t>.</a:t>
            </a:r>
            <a:endParaRPr lang="en-US" b="0" i="0" dirty="0">
              <a:solidFill>
                <a:srgbClr val="444444"/>
              </a:solidFill>
              <a:effectLst/>
              <a:latin typeface="Open Sans" panose="020B0606030504020204" pitchFamily="34" charset="0"/>
            </a:endParaRPr>
          </a:p>
          <a:p>
            <a:pPr marL="285750" indent="-285750">
              <a:buFont typeface="Wingdings" panose="05000000000000000000" pitchFamily="2" charset="2"/>
              <a:buChar char="q"/>
            </a:pPr>
            <a:r>
              <a:rPr lang="en-US" sz="1400" b="0" i="0" dirty="0">
                <a:solidFill>
                  <a:srgbClr val="444444"/>
                </a:solidFill>
                <a:effectLst/>
                <a:latin typeface="Times New Roman" panose="02020603050405020304" pitchFamily="18" charset="0"/>
                <a:cs typeface="Times New Roman" panose="02020603050405020304" pitchFamily="18" charset="0"/>
              </a:rPr>
              <a:t>The company’s total revenue reached 47.7 billion Ethiopian birr, with subscriber numbers reaching 46.2 million in preceding 2019/20 FY.</a:t>
            </a:r>
            <a:endParaRPr lang="en-US" sz="1400" b="0" i="0" dirty="0">
              <a:solidFill>
                <a:srgbClr val="44444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solidFill>
                  <a:srgbClr val="444444"/>
                </a:solidFill>
                <a:latin typeface="Times New Roman" panose="02020603050405020304" pitchFamily="18" charset="0"/>
                <a:cs typeface="Times New Roman" panose="02020603050405020304" pitchFamily="18" charset="0"/>
              </a:rPr>
              <a:t>A</a:t>
            </a:r>
            <a:r>
              <a:rPr lang="en-US" sz="1400" i="0" dirty="0">
                <a:solidFill>
                  <a:srgbClr val="444444"/>
                </a:solidFill>
                <a:effectLst/>
                <a:latin typeface="Times New Roman" panose="02020603050405020304" pitchFamily="18" charset="0"/>
                <a:cs typeface="Times New Roman" panose="02020603050405020304" pitchFamily="18" charset="0"/>
              </a:rPr>
              <a:t> 18.4% increase in revenues</a:t>
            </a:r>
            <a:r>
              <a:rPr lang="en-US" sz="1400" b="0" i="0" dirty="0">
                <a:solidFill>
                  <a:srgbClr val="444444"/>
                </a:solidFill>
                <a:effectLst/>
                <a:latin typeface="Open Sans" panose="020B0606030504020204" pitchFamily="34" charset="0"/>
              </a:rPr>
              <a:t> that is </a:t>
            </a:r>
            <a:r>
              <a:rPr lang="en-US" sz="1400" b="0" i="0" dirty="0">
                <a:solidFill>
                  <a:srgbClr val="444444"/>
                </a:solidFill>
                <a:effectLst/>
                <a:latin typeface="Times New Roman" panose="02020603050405020304" pitchFamily="18" charset="0"/>
                <a:cs typeface="Times New Roman" panose="02020603050405020304" pitchFamily="18" charset="0"/>
              </a:rPr>
              <a:t>56.5 billion birr/</a:t>
            </a:r>
            <a:r>
              <a:rPr lang="en-US" sz="1400" i="0" dirty="0">
                <a:solidFill>
                  <a:srgbClr val="444444"/>
                </a:solidFill>
                <a:effectLst/>
                <a:latin typeface="Times New Roman" panose="02020603050405020304" pitchFamily="18" charset="0"/>
                <a:cs typeface="Times New Roman" panose="02020603050405020304" pitchFamily="18" charset="0"/>
              </a:rPr>
              <a:t> in the 2020/21 FY.</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4143</Words>
  <Application>WPS Presentation</Application>
  <PresentationFormat>Widescreen</PresentationFormat>
  <Paragraphs>226</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Tw Cen MT</vt:lpstr>
      <vt:lpstr>Times New Roman</vt:lpstr>
      <vt:lpstr>Roboto</vt:lpstr>
      <vt:lpstr>Wide Latin</vt:lpstr>
      <vt:lpstr>Open Sans</vt:lpstr>
      <vt:lpstr>Segoe Print</vt:lpstr>
      <vt:lpstr>Calibri</vt:lpstr>
      <vt:lpstr>等线</vt:lpstr>
      <vt:lpstr>Microsoft YaHei</vt:lpstr>
      <vt:lpstr>Arial Unicode MS</vt:lpstr>
      <vt:lpstr>Calibri Light</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Alec</cp:lastModifiedBy>
  <cp:revision>55</cp:revision>
  <dcterms:created xsi:type="dcterms:W3CDTF">2017-01-05T13:17:00Z</dcterms:created>
  <dcterms:modified xsi:type="dcterms:W3CDTF">2022-03-08T10:01:44Z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DADA1EAB53FF40438E31A4C3C04DBD2B</vt:lpwstr>
  </property>
  <property fmtid="{D5CDD505-2E9C-101B-9397-08002B2CF9AE}" pid="3" name="KSOProductBuildVer">
    <vt:lpwstr>1033-11.2.0.10463</vt:lpwstr>
  </property>
</Properties>
</file>