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ppt/slideLayouts/slideLayout53.xml" ContentType="application/vnd.openxmlformats-officedocument.presentationml.slideLayout+xml"/>
  <Override PartName="/ppt/theme/theme43.xml" ContentType="application/vnd.openxmlformats-officedocument.theme+xml"/>
  <Override PartName="/ppt/slideLayouts/slideLayout54.xml" ContentType="application/vnd.openxmlformats-officedocument.presentationml.slideLayout+xml"/>
  <Override PartName="/ppt/theme/theme44.xml" ContentType="application/vnd.openxmlformats-officedocument.theme+xml"/>
  <Override PartName="/ppt/slideLayouts/slideLayout55.xml" ContentType="application/vnd.openxmlformats-officedocument.presentationml.slideLayout+xml"/>
  <Override PartName="/ppt/theme/theme45.xml" ContentType="application/vnd.openxmlformats-officedocument.theme+xml"/>
  <Override PartName="/ppt/slideLayouts/slideLayout56.xml" ContentType="application/vnd.openxmlformats-officedocument.presentationml.slideLayout+xml"/>
  <Override PartName="/ppt/theme/theme46.xml" ContentType="application/vnd.openxmlformats-officedocument.theme+xml"/>
  <Override PartName="/ppt/slideLayouts/slideLayout57.xml" ContentType="application/vnd.openxmlformats-officedocument.presentationml.slideLayout+xml"/>
  <Override PartName="/ppt/theme/theme47.xml" ContentType="application/vnd.openxmlformats-officedocument.theme+xml"/>
  <Override PartName="/ppt/slideLayouts/slideLayout58.xml" ContentType="application/vnd.openxmlformats-officedocument.presentationml.slideLayout+xml"/>
  <Override PartName="/ppt/theme/theme48.xml" ContentType="application/vnd.openxmlformats-officedocument.theme+xml"/>
  <Override PartName="/ppt/slideLayouts/slideLayout59.xml" ContentType="application/vnd.openxmlformats-officedocument.presentationml.slideLayout+xml"/>
  <Override PartName="/ppt/theme/theme49.xml" ContentType="application/vnd.openxmlformats-officedocument.theme+xml"/>
  <Override PartName="/ppt/slideLayouts/slideLayout60.xml" ContentType="application/vnd.openxmlformats-officedocument.presentationml.slideLayout+xml"/>
  <Override PartName="/ppt/theme/theme50.xml" ContentType="application/vnd.openxmlformats-officedocument.theme+xml"/>
  <Override PartName="/ppt/slideLayouts/slideLayout61.xml" ContentType="application/vnd.openxmlformats-officedocument.presentationml.slideLayout+xml"/>
  <Override PartName="/ppt/theme/theme51.xml" ContentType="application/vnd.openxmlformats-officedocument.theme+xml"/>
  <Override PartName="/ppt/slideLayouts/slideLayout62.xml" ContentType="application/vnd.openxmlformats-officedocument.presentationml.slideLayout+xml"/>
  <Override PartName="/ppt/theme/theme52.xml" ContentType="application/vnd.openxmlformats-officedocument.theme+xml"/>
  <Override PartName="/ppt/slideLayouts/slideLayout63.xml" ContentType="application/vnd.openxmlformats-officedocument.presentationml.slideLayout+xml"/>
  <Override PartName="/ppt/theme/theme53.xml" ContentType="application/vnd.openxmlformats-officedocument.theme+xml"/>
  <Override PartName="/ppt/slideLayouts/slideLayout64.xml" ContentType="application/vnd.openxmlformats-officedocument.presentationml.slideLayout+xml"/>
  <Override PartName="/ppt/theme/theme54.xml" ContentType="application/vnd.openxmlformats-officedocument.theme+xml"/>
  <Override PartName="/ppt/slideLayouts/slideLayout65.xml" ContentType="application/vnd.openxmlformats-officedocument.presentationml.slideLayout+xml"/>
  <Override PartName="/ppt/theme/theme5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3" r:id="rId17"/>
    <p:sldMasterId id="2147483695" r:id="rId18"/>
    <p:sldMasterId id="2147483697" r:id="rId19"/>
    <p:sldMasterId id="2147483699" r:id="rId20"/>
    <p:sldMasterId id="2147483701" r:id="rId21"/>
    <p:sldMasterId id="2147483703" r:id="rId22"/>
    <p:sldMasterId id="2147483705" r:id="rId23"/>
    <p:sldMasterId id="2147483707" r:id="rId24"/>
    <p:sldMasterId id="2147483711" r:id="rId25"/>
    <p:sldMasterId id="2147483713" r:id="rId26"/>
    <p:sldMasterId id="2147483715" r:id="rId27"/>
    <p:sldMasterId id="2147483717" r:id="rId28"/>
    <p:sldMasterId id="2147483719" r:id="rId29"/>
    <p:sldMasterId id="2147483721" r:id="rId30"/>
    <p:sldMasterId id="2147483723" r:id="rId31"/>
    <p:sldMasterId id="2147483725" r:id="rId32"/>
    <p:sldMasterId id="2147483727" r:id="rId33"/>
    <p:sldMasterId id="2147483729" r:id="rId34"/>
    <p:sldMasterId id="2147483731" r:id="rId35"/>
    <p:sldMasterId id="2147483733" r:id="rId36"/>
    <p:sldMasterId id="2147483735" r:id="rId37"/>
    <p:sldMasterId id="2147483737" r:id="rId38"/>
    <p:sldMasterId id="2147483739" r:id="rId39"/>
    <p:sldMasterId id="2147483741" r:id="rId40"/>
    <p:sldMasterId id="2147483743" r:id="rId41"/>
    <p:sldMasterId id="2147483745" r:id="rId42"/>
    <p:sldMasterId id="2147483747" r:id="rId43"/>
    <p:sldMasterId id="2147483749" r:id="rId44"/>
    <p:sldMasterId id="2147483751" r:id="rId45"/>
    <p:sldMasterId id="2147483753" r:id="rId46"/>
    <p:sldMasterId id="2147483755" r:id="rId47"/>
    <p:sldMasterId id="2147483757" r:id="rId48"/>
    <p:sldMasterId id="2147483759" r:id="rId49"/>
    <p:sldMasterId id="2147483761" r:id="rId50"/>
    <p:sldMasterId id="2147483763" r:id="rId51"/>
    <p:sldMasterId id="2147483765" r:id="rId52"/>
    <p:sldMasterId id="2147483767" r:id="rId53"/>
    <p:sldMasterId id="2147483771" r:id="rId54"/>
    <p:sldMasterId id="2147483773" r:id="rId55"/>
  </p:sldMasterIdLst>
  <p:sldIdLst>
    <p:sldId id="259" r:id="rId56"/>
    <p:sldId id="262" r:id="rId57"/>
    <p:sldId id="265" r:id="rId58"/>
    <p:sldId id="268" r:id="rId59"/>
    <p:sldId id="271" r:id="rId60"/>
    <p:sldId id="274" r:id="rId61"/>
    <p:sldId id="277" r:id="rId62"/>
    <p:sldId id="280" r:id="rId63"/>
    <p:sldId id="283" r:id="rId64"/>
    <p:sldId id="286" r:id="rId65"/>
    <p:sldId id="289" r:id="rId66"/>
    <p:sldId id="292" r:id="rId67"/>
    <p:sldId id="295" r:id="rId68"/>
    <p:sldId id="298" r:id="rId69"/>
    <p:sldId id="301" r:id="rId70"/>
    <p:sldId id="307" r:id="rId71"/>
    <p:sldId id="310" r:id="rId72"/>
    <p:sldId id="313" r:id="rId73"/>
    <p:sldId id="316" r:id="rId74"/>
    <p:sldId id="319" r:id="rId75"/>
    <p:sldId id="322" r:id="rId76"/>
    <p:sldId id="325" r:id="rId77"/>
    <p:sldId id="328" r:id="rId78"/>
    <p:sldId id="334" r:id="rId79"/>
    <p:sldId id="337" r:id="rId80"/>
    <p:sldId id="340" r:id="rId81"/>
    <p:sldId id="343" r:id="rId82"/>
    <p:sldId id="346" r:id="rId83"/>
    <p:sldId id="349" r:id="rId84"/>
    <p:sldId id="352" r:id="rId85"/>
    <p:sldId id="355" r:id="rId86"/>
    <p:sldId id="358" r:id="rId87"/>
    <p:sldId id="361" r:id="rId88"/>
    <p:sldId id="364" r:id="rId89"/>
    <p:sldId id="367" r:id="rId90"/>
    <p:sldId id="370" r:id="rId91"/>
    <p:sldId id="373" r:id="rId92"/>
    <p:sldId id="376" r:id="rId93"/>
    <p:sldId id="379" r:id="rId94"/>
    <p:sldId id="382" r:id="rId95"/>
    <p:sldId id="385" r:id="rId96"/>
    <p:sldId id="388" r:id="rId97"/>
    <p:sldId id="391" r:id="rId98"/>
    <p:sldId id="394" r:id="rId99"/>
    <p:sldId id="397" r:id="rId100"/>
    <p:sldId id="400" r:id="rId101"/>
    <p:sldId id="403" r:id="rId102"/>
    <p:sldId id="406" r:id="rId103"/>
    <p:sldId id="409" r:id="rId104"/>
    <p:sldId id="412" r:id="rId105"/>
    <p:sldId id="415" r:id="rId106"/>
    <p:sldId id="418" r:id="rId107"/>
    <p:sldId id="424" r:id="rId108"/>
    <p:sldId id="427" r:id="rId109"/>
  </p:sldIdLst>
  <p:sldSz cx="10680700" cy="7556500"/>
  <p:notesSz cx="6858000" cy="9144000"/>
  <p:embeddedFontLst>
    <p:embeddedFont>
      <p:font typeface="IJNKFK+Wingdings" panose="05000000000000000000" charset="2"/>
      <p:regular r:id="rId110"/>
    </p:embeddedFont>
    <p:embeddedFont>
      <p:font typeface="HTUVCE+Wingdings" panose="05000000000000000000" charset="2"/>
      <p:regular r:id="rId111"/>
    </p:embeddedFont>
    <p:embeddedFont>
      <p:font typeface="WLEGNE+Wingdings" panose="05000000000000000000" charset="2"/>
      <p:regular r:id="rId112"/>
    </p:embeddedFont>
    <p:embeddedFont>
      <p:font typeface="Verdana" panose="020B0604030504040204" pitchFamily="34" charset="0"/>
      <p:regular r:id="rId113"/>
      <p:bold r:id="rId114"/>
      <p:italic r:id="rId115"/>
      <p:boldItalic r:id="rId116"/>
    </p:embeddedFont>
    <p:embeddedFont>
      <p:font typeface="PEGCAA+Wingdings" panose="05000000000000000000" charset="2"/>
      <p:regular r:id="rId117"/>
    </p:embeddedFont>
    <p:embeddedFont>
      <p:font typeface="KONJWL+Wingdings" panose="05000000000000000000" charset="2"/>
      <p:regular r:id="rId118"/>
    </p:embeddedFont>
    <p:embeddedFont>
      <p:font typeface="HASIKH+Wingdings" panose="05000000000000000000" charset="2"/>
      <p:regular r:id="rId119"/>
    </p:embeddedFont>
    <p:embeddedFont>
      <p:font typeface="VSKVNM+Wingdings" panose="05000000000000000000" charset="2"/>
      <p:regular r:id="rId120"/>
    </p:embeddedFont>
    <p:embeddedFont>
      <p:font typeface="DNKTFS+Wingdings" panose="05000000000000000000" charset="2"/>
      <p:regular r:id="rId121"/>
    </p:embeddedFont>
    <p:embeddedFont>
      <p:font typeface="SVANMQ+Wingdings" panose="05000000000000000000" charset="2"/>
      <p:regular r:id="rId122"/>
    </p:embeddedFont>
    <p:embeddedFont>
      <p:font typeface="Microsoft Sans Serif" panose="020B0604020202020204" pitchFamily="34" charset="0"/>
      <p:regular r:id="rId123"/>
    </p:embeddedFont>
    <p:embeddedFont>
      <p:font typeface="Calibri" panose="020F0502020204030204" pitchFamily="34" charset="0"/>
      <p:regular r:id="rId124"/>
      <p:bold r:id="rId125"/>
      <p:italic r:id="rId126"/>
      <p:boldItalic r:id="rId127"/>
    </p:embeddedFont>
  </p:embeddedFontLst>
  <p:custDataLst>
    <p:tags r:id="rId1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4" d="100"/>
          <a:sy n="64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font" Target="fonts/font8.fntdata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8.xml"/><Relationship Id="rId68" Type="http://schemas.openxmlformats.org/officeDocument/2006/relationships/slide" Target="slides/slide13.xml"/><Relationship Id="rId84" Type="http://schemas.openxmlformats.org/officeDocument/2006/relationships/slide" Target="slides/slide29.xml"/><Relationship Id="rId89" Type="http://schemas.openxmlformats.org/officeDocument/2006/relationships/slide" Target="slides/slide34.xml"/><Relationship Id="rId112" Type="http://schemas.openxmlformats.org/officeDocument/2006/relationships/font" Target="fonts/font3.fntdata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52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" Target="slides/slide3.xml"/><Relationship Id="rId74" Type="http://schemas.openxmlformats.org/officeDocument/2006/relationships/slide" Target="slides/slide19.xml"/><Relationship Id="rId79" Type="http://schemas.openxmlformats.org/officeDocument/2006/relationships/slide" Target="slides/slide24.xml"/><Relationship Id="rId102" Type="http://schemas.openxmlformats.org/officeDocument/2006/relationships/slide" Target="slides/slide47.xml"/><Relationship Id="rId123" Type="http://schemas.openxmlformats.org/officeDocument/2006/relationships/font" Target="fonts/font14.fntdata"/><Relationship Id="rId128" Type="http://schemas.openxmlformats.org/officeDocument/2006/relationships/tags" Target="tags/tag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35.xml"/><Relationship Id="rId95" Type="http://schemas.openxmlformats.org/officeDocument/2006/relationships/slide" Target="slides/slide4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1.xml"/><Relationship Id="rId64" Type="http://schemas.openxmlformats.org/officeDocument/2006/relationships/slide" Target="slides/slide9.xml"/><Relationship Id="rId69" Type="http://schemas.openxmlformats.org/officeDocument/2006/relationships/slide" Target="slides/slide14.xml"/><Relationship Id="rId77" Type="http://schemas.openxmlformats.org/officeDocument/2006/relationships/slide" Target="slides/slide22.xml"/><Relationship Id="rId100" Type="http://schemas.openxmlformats.org/officeDocument/2006/relationships/slide" Target="slides/slide45.xml"/><Relationship Id="rId105" Type="http://schemas.openxmlformats.org/officeDocument/2006/relationships/slide" Target="slides/slide50.xml"/><Relationship Id="rId113" Type="http://schemas.openxmlformats.org/officeDocument/2006/relationships/font" Target="fonts/font4.fntdata"/><Relationship Id="rId118" Type="http://schemas.openxmlformats.org/officeDocument/2006/relationships/font" Target="fonts/font9.fntdata"/><Relationship Id="rId126" Type="http://schemas.openxmlformats.org/officeDocument/2006/relationships/font" Target="fonts/font17.fntdata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7.xml"/><Relationship Id="rId80" Type="http://schemas.openxmlformats.org/officeDocument/2006/relationships/slide" Target="slides/slide25.xml"/><Relationship Id="rId85" Type="http://schemas.openxmlformats.org/officeDocument/2006/relationships/slide" Target="slides/slide30.xml"/><Relationship Id="rId93" Type="http://schemas.openxmlformats.org/officeDocument/2006/relationships/slide" Target="slides/slide38.xml"/><Relationship Id="rId98" Type="http://schemas.openxmlformats.org/officeDocument/2006/relationships/slide" Target="slides/slide43.xml"/><Relationship Id="rId121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4.xml"/><Relationship Id="rId67" Type="http://schemas.openxmlformats.org/officeDocument/2006/relationships/slide" Target="slides/slide12.xml"/><Relationship Id="rId103" Type="http://schemas.openxmlformats.org/officeDocument/2006/relationships/slide" Target="slides/slide48.xml"/><Relationship Id="rId108" Type="http://schemas.openxmlformats.org/officeDocument/2006/relationships/slide" Target="slides/slide53.xml"/><Relationship Id="rId116" Type="http://schemas.openxmlformats.org/officeDocument/2006/relationships/font" Target="fonts/font7.fntdata"/><Relationship Id="rId124" Type="http://schemas.openxmlformats.org/officeDocument/2006/relationships/font" Target="fonts/font15.fntdata"/><Relationship Id="rId129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" Target="slides/slide7.xml"/><Relationship Id="rId70" Type="http://schemas.openxmlformats.org/officeDocument/2006/relationships/slide" Target="slides/slide15.xml"/><Relationship Id="rId75" Type="http://schemas.openxmlformats.org/officeDocument/2006/relationships/slide" Target="slides/slide20.xml"/><Relationship Id="rId83" Type="http://schemas.openxmlformats.org/officeDocument/2006/relationships/slide" Target="slides/slide28.xml"/><Relationship Id="rId88" Type="http://schemas.openxmlformats.org/officeDocument/2006/relationships/slide" Target="slides/slide33.xml"/><Relationship Id="rId91" Type="http://schemas.openxmlformats.org/officeDocument/2006/relationships/slide" Target="slides/slide36.xml"/><Relationship Id="rId96" Type="http://schemas.openxmlformats.org/officeDocument/2006/relationships/slide" Target="slides/slide41.xml"/><Relationship Id="rId111" Type="http://schemas.openxmlformats.org/officeDocument/2006/relationships/font" Target="fonts/font2.fntdata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2.xml"/><Relationship Id="rId106" Type="http://schemas.openxmlformats.org/officeDocument/2006/relationships/slide" Target="slides/slide51.xml"/><Relationship Id="rId114" Type="http://schemas.openxmlformats.org/officeDocument/2006/relationships/font" Target="fonts/font5.fntdata"/><Relationship Id="rId119" Type="http://schemas.openxmlformats.org/officeDocument/2006/relationships/font" Target="fonts/font10.fntdata"/><Relationship Id="rId127" Type="http://schemas.openxmlformats.org/officeDocument/2006/relationships/font" Target="fonts/font18.fntdata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5.xml"/><Relationship Id="rId65" Type="http://schemas.openxmlformats.org/officeDocument/2006/relationships/slide" Target="slides/slide10.xml"/><Relationship Id="rId73" Type="http://schemas.openxmlformats.org/officeDocument/2006/relationships/slide" Target="slides/slide18.xml"/><Relationship Id="rId78" Type="http://schemas.openxmlformats.org/officeDocument/2006/relationships/slide" Target="slides/slide23.xml"/><Relationship Id="rId81" Type="http://schemas.openxmlformats.org/officeDocument/2006/relationships/slide" Target="slides/slide26.xml"/><Relationship Id="rId86" Type="http://schemas.openxmlformats.org/officeDocument/2006/relationships/slide" Target="slides/slide31.xml"/><Relationship Id="rId94" Type="http://schemas.openxmlformats.org/officeDocument/2006/relationships/slide" Target="slides/slide39.xml"/><Relationship Id="rId99" Type="http://schemas.openxmlformats.org/officeDocument/2006/relationships/slide" Target="slides/slide44.xml"/><Relationship Id="rId101" Type="http://schemas.openxmlformats.org/officeDocument/2006/relationships/slide" Target="slides/slide46.xml"/><Relationship Id="rId122" Type="http://schemas.openxmlformats.org/officeDocument/2006/relationships/font" Target="fonts/font13.fntdata"/><Relationship Id="rId13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54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21.xml"/><Relationship Id="rId97" Type="http://schemas.openxmlformats.org/officeDocument/2006/relationships/slide" Target="slides/slide42.xml"/><Relationship Id="rId104" Type="http://schemas.openxmlformats.org/officeDocument/2006/relationships/slide" Target="slides/slide49.xml"/><Relationship Id="rId120" Type="http://schemas.openxmlformats.org/officeDocument/2006/relationships/font" Target="fonts/font11.fntdata"/><Relationship Id="rId125" Type="http://schemas.openxmlformats.org/officeDocument/2006/relationships/font" Target="fonts/font16.fntdata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6.xml"/><Relationship Id="rId92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11.xml"/><Relationship Id="rId87" Type="http://schemas.openxmlformats.org/officeDocument/2006/relationships/slide" Target="slides/slide32.xml"/><Relationship Id="rId110" Type="http://schemas.openxmlformats.org/officeDocument/2006/relationships/font" Target="fonts/font1.fntdata"/><Relationship Id="rId115" Type="http://schemas.openxmlformats.org/officeDocument/2006/relationships/font" Target="fonts/font6.fntdata"/><Relationship Id="rId131" Type="http://schemas.openxmlformats.org/officeDocument/2006/relationships/theme" Target="theme/theme1.xml"/><Relationship Id="rId61" Type="http://schemas.openxmlformats.org/officeDocument/2006/relationships/slide" Target="slides/slide6.xml"/><Relationship Id="rId82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715B1C-9F69-406A-991A-4CA6793D33A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D7588E-9494-4D8F-AC63-52AAE8B0145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A2E30B-7A87-47C3-AC8D-6149A343192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90A18A-96AF-4148-A9BE-4D311B9C65F2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E40C0-7FC8-4A73-A6F8-6E3887F6EFB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3C8E3F0-B182-439C-8664-B7F2E51BB60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77D0CD5-86A0-4394-B2FC-55F77E399C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40BFEB1-231D-48F9-812B-7BF9EB6D0DB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D9CBF15-8435-42B7-9C38-AF446D29B20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F4943B-8CB7-4711-9BCA-18C587D8EA6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54AC8F9-53C1-4467-A276-1033C7EA094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60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61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2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63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64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035" y="302610"/>
            <a:ext cx="9612630" cy="125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5" y="1763183"/>
            <a:ext cx="9612630" cy="498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035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9239" y="7003755"/>
            <a:ext cx="33822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4502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6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6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6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68.jpeg"/><Relationship Id="rId7" Type="http://schemas.openxmlformats.org/officeDocument/2006/relationships/image" Target="../media/image72.jpeg"/><Relationship Id="rId12" Type="http://schemas.openxmlformats.org/officeDocument/2006/relationships/image" Target="../media/image74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1.jpeg"/><Relationship Id="rId11" Type="http://schemas.openxmlformats.org/officeDocument/2006/relationships/image" Target="../media/image73.jpeg"/><Relationship Id="rId5" Type="http://schemas.openxmlformats.org/officeDocument/2006/relationships/image" Target="../media/image70.jpeg"/><Relationship Id="rId10" Type="http://schemas.openxmlformats.org/officeDocument/2006/relationships/image" Target="../media/image3.jpeg"/><Relationship Id="rId4" Type="http://schemas.openxmlformats.org/officeDocument/2006/relationships/image" Target="../media/image69.jpeg"/><Relationship Id="rId9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7" Type="http://schemas.openxmlformats.org/officeDocument/2006/relationships/image" Target="../media/image3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jpeg"/><Relationship Id="rId5" Type="http://schemas.openxmlformats.org/officeDocument/2006/relationships/image" Target="../media/image77.jpeg"/><Relationship Id="rId4" Type="http://schemas.openxmlformats.org/officeDocument/2006/relationships/image" Target="../media/image7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2.jpeg"/><Relationship Id="rId7" Type="http://schemas.openxmlformats.org/officeDocument/2006/relationships/image" Target="../media/image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5.jpeg"/><Relationship Id="rId5" Type="http://schemas.openxmlformats.org/officeDocument/2006/relationships/image" Target="../media/image84.jpeg"/><Relationship Id="rId4" Type="http://schemas.openxmlformats.org/officeDocument/2006/relationships/image" Target="../media/image8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7" Type="http://schemas.openxmlformats.org/officeDocument/2006/relationships/image" Target="../media/image3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.jpeg"/><Relationship Id="rId5" Type="http://schemas.openxmlformats.org/officeDocument/2006/relationships/image" Target="../media/image89.jpeg"/><Relationship Id="rId4" Type="http://schemas.openxmlformats.org/officeDocument/2006/relationships/image" Target="../media/image8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eg"/><Relationship Id="rId3" Type="http://schemas.openxmlformats.org/officeDocument/2006/relationships/image" Target="../media/image93.jpeg"/><Relationship Id="rId7" Type="http://schemas.openxmlformats.org/officeDocument/2006/relationships/image" Target="../media/image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94.jpeg"/><Relationship Id="rId9" Type="http://schemas.openxmlformats.org/officeDocument/2006/relationships/image" Target="../media/image9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9.jpeg"/><Relationship Id="rId5" Type="http://schemas.openxmlformats.org/officeDocument/2006/relationships/image" Target="../media/image98.jpe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jpeg"/><Relationship Id="rId3" Type="http://schemas.openxmlformats.org/officeDocument/2006/relationships/image" Target="../media/image102.jpeg"/><Relationship Id="rId7" Type="http://schemas.openxmlformats.org/officeDocument/2006/relationships/image" Target="../media/image104.jpeg"/><Relationship Id="rId12" Type="http://schemas.openxmlformats.org/officeDocument/2006/relationships/image" Target="../media/image3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9.jpeg"/><Relationship Id="rId11" Type="http://schemas.openxmlformats.org/officeDocument/2006/relationships/image" Target="../media/image2.jpeg"/><Relationship Id="rId5" Type="http://schemas.openxmlformats.org/officeDocument/2006/relationships/image" Target="../media/image49.jpeg"/><Relationship Id="rId10" Type="http://schemas.openxmlformats.org/officeDocument/2006/relationships/image" Target="../media/image106.jpeg"/><Relationship Id="rId4" Type="http://schemas.openxmlformats.org/officeDocument/2006/relationships/image" Target="../media/image103.jpeg"/><Relationship Id="rId9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08.jpeg"/><Relationship Id="rId7" Type="http://schemas.openxmlformats.org/officeDocument/2006/relationships/image" Target="../media/image3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4.jpeg"/><Relationship Id="rId5" Type="http://schemas.openxmlformats.org/officeDocument/2006/relationships/image" Target="../media/image110.jpeg"/><Relationship Id="rId10" Type="http://schemas.openxmlformats.org/officeDocument/2006/relationships/image" Target="../media/image3.jpeg"/><Relationship Id="rId4" Type="http://schemas.openxmlformats.org/officeDocument/2006/relationships/image" Target="../media/image109.jpeg"/><Relationship Id="rId9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jpeg"/><Relationship Id="rId3" Type="http://schemas.openxmlformats.org/officeDocument/2006/relationships/image" Target="../media/image111.jpeg"/><Relationship Id="rId7" Type="http://schemas.openxmlformats.org/officeDocument/2006/relationships/image" Target="../media/image1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4.jpeg"/><Relationship Id="rId5" Type="http://schemas.openxmlformats.org/officeDocument/2006/relationships/image" Target="../media/image113.jpeg"/><Relationship Id="rId10" Type="http://schemas.openxmlformats.org/officeDocument/2006/relationships/image" Target="../media/image3.jpeg"/><Relationship Id="rId4" Type="http://schemas.openxmlformats.org/officeDocument/2006/relationships/image" Target="../media/image112.jpeg"/><Relationship Id="rId9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jpeg"/><Relationship Id="rId3" Type="http://schemas.openxmlformats.org/officeDocument/2006/relationships/image" Target="../media/image108.jpeg"/><Relationship Id="rId7" Type="http://schemas.openxmlformats.org/officeDocument/2006/relationships/image" Target="../media/image114.jpeg"/><Relationship Id="rId12" Type="http://schemas.openxmlformats.org/officeDocument/2006/relationships/image" Target="../media/image3.jpe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3.jpeg"/><Relationship Id="rId11" Type="http://schemas.openxmlformats.org/officeDocument/2006/relationships/image" Target="../media/image2.jpeg"/><Relationship Id="rId5" Type="http://schemas.openxmlformats.org/officeDocument/2006/relationships/image" Target="../media/image118.jpeg"/><Relationship Id="rId10" Type="http://schemas.openxmlformats.org/officeDocument/2006/relationships/image" Target="../media/image38.jpeg"/><Relationship Id="rId4" Type="http://schemas.openxmlformats.org/officeDocument/2006/relationships/image" Target="../media/image117.jpeg"/><Relationship Id="rId9" Type="http://schemas.openxmlformats.org/officeDocument/2006/relationships/image" Target="../media/image10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20.jpeg"/><Relationship Id="rId7" Type="http://schemas.openxmlformats.org/officeDocument/2006/relationships/image" Target="../media/image105.jpe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1.jpeg"/><Relationship Id="rId5" Type="http://schemas.openxmlformats.org/officeDocument/2006/relationships/image" Target="../media/image1.jpeg"/><Relationship Id="rId4" Type="http://schemas.openxmlformats.org/officeDocument/2006/relationships/image" Target="../media/image38.jpeg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2.jpeg"/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23.jpeg"/><Relationship Id="rId7" Type="http://schemas.openxmlformats.org/officeDocument/2006/relationships/image" Target="../media/image103.jpeg"/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26.jpeg"/><Relationship Id="rId5" Type="http://schemas.openxmlformats.org/officeDocument/2006/relationships/image" Target="../media/image125.jpeg"/><Relationship Id="rId4" Type="http://schemas.openxmlformats.org/officeDocument/2006/relationships/image" Target="../media/image124.jpeg"/><Relationship Id="rId9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123.jpeg"/><Relationship Id="rId7" Type="http://schemas.openxmlformats.org/officeDocument/2006/relationships/image" Target="../media/image104.jpe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29.jpeg"/><Relationship Id="rId11" Type="http://schemas.openxmlformats.org/officeDocument/2006/relationships/image" Target="../media/image3.jpeg"/><Relationship Id="rId5" Type="http://schemas.openxmlformats.org/officeDocument/2006/relationships/image" Target="../media/image125.jpeg"/><Relationship Id="rId10" Type="http://schemas.openxmlformats.org/officeDocument/2006/relationships/image" Target="../media/image2.jpeg"/><Relationship Id="rId4" Type="http://schemas.openxmlformats.org/officeDocument/2006/relationships/image" Target="../media/image128.jpeg"/><Relationship Id="rId9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104.jpeg"/><Relationship Id="rId7" Type="http://schemas.openxmlformats.org/officeDocument/2006/relationships/image" Target="../media/image133.jpeg"/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32.jpeg"/><Relationship Id="rId5" Type="http://schemas.openxmlformats.org/officeDocument/2006/relationships/image" Target="../media/image38.jpeg"/><Relationship Id="rId10" Type="http://schemas.openxmlformats.org/officeDocument/2006/relationships/image" Target="../media/image3.jpeg"/><Relationship Id="rId4" Type="http://schemas.openxmlformats.org/officeDocument/2006/relationships/image" Target="../media/image131.jpeg"/><Relationship Id="rId9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35.jpeg"/><Relationship Id="rId7" Type="http://schemas.openxmlformats.org/officeDocument/2006/relationships/image" Target="../media/image2.jpeg"/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38.jpeg"/><Relationship Id="rId5" Type="http://schemas.openxmlformats.org/officeDocument/2006/relationships/image" Target="../media/image137.jpeg"/><Relationship Id="rId4" Type="http://schemas.openxmlformats.org/officeDocument/2006/relationships/image" Target="../media/image13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e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image" Target="../media/image141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eg"/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4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eg"/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48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50.jpeg"/><Relationship Id="rId7" Type="http://schemas.openxmlformats.org/officeDocument/2006/relationships/image" Target="../media/image2.jpeg"/><Relationship Id="rId2" Type="http://schemas.openxmlformats.org/officeDocument/2006/relationships/image" Target="../media/image149.jpe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.jpeg"/><Relationship Id="rId5" Type="http://schemas.openxmlformats.org/officeDocument/2006/relationships/image" Target="../media/image104.jpeg"/><Relationship Id="rId4" Type="http://schemas.openxmlformats.org/officeDocument/2006/relationships/image" Target="../media/image151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jpeg"/><Relationship Id="rId3" Type="http://schemas.openxmlformats.org/officeDocument/2006/relationships/image" Target="../media/image153.jpeg"/><Relationship Id="rId7" Type="http://schemas.openxmlformats.org/officeDocument/2006/relationships/image" Target="../media/image156.jpeg"/><Relationship Id="rId12" Type="http://schemas.openxmlformats.org/officeDocument/2006/relationships/image" Target="../media/image3.jpeg"/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55.jpeg"/><Relationship Id="rId11" Type="http://schemas.openxmlformats.org/officeDocument/2006/relationships/image" Target="../media/image2.jpeg"/><Relationship Id="rId5" Type="http://schemas.openxmlformats.org/officeDocument/2006/relationships/image" Target="../media/image120.jpeg"/><Relationship Id="rId10" Type="http://schemas.openxmlformats.org/officeDocument/2006/relationships/image" Target="../media/image104.jpeg"/><Relationship Id="rId4" Type="http://schemas.openxmlformats.org/officeDocument/2006/relationships/image" Target="../media/image154.jpeg"/><Relationship Id="rId9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12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eg"/><Relationship Id="rId11" Type="http://schemas.openxmlformats.org/officeDocument/2006/relationships/image" Target="../media/image2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6.jpeg"/><Relationship Id="rId9" Type="http://schemas.openxmlformats.org/officeDocument/2006/relationships/image" Target="../media/image21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58.jpeg"/><Relationship Id="rId7" Type="http://schemas.openxmlformats.org/officeDocument/2006/relationships/image" Target="../media/image2.jpe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.jpeg"/><Relationship Id="rId5" Type="http://schemas.openxmlformats.org/officeDocument/2006/relationships/image" Target="../media/image160.jpeg"/><Relationship Id="rId4" Type="http://schemas.openxmlformats.org/officeDocument/2006/relationships/image" Target="../media/image159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jpeg"/><Relationship Id="rId13" Type="http://schemas.openxmlformats.org/officeDocument/2006/relationships/image" Target="../media/image2.jpeg"/><Relationship Id="rId3" Type="http://schemas.openxmlformats.org/officeDocument/2006/relationships/image" Target="../media/image162.jpeg"/><Relationship Id="rId7" Type="http://schemas.openxmlformats.org/officeDocument/2006/relationships/image" Target="../media/image165.jpeg"/><Relationship Id="rId12" Type="http://schemas.openxmlformats.org/officeDocument/2006/relationships/image" Target="../media/image170.jpeg"/><Relationship Id="rId2" Type="http://schemas.openxmlformats.org/officeDocument/2006/relationships/image" Target="../media/image161.jpe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64.jpeg"/><Relationship Id="rId11" Type="http://schemas.openxmlformats.org/officeDocument/2006/relationships/image" Target="../media/image169.jpeg"/><Relationship Id="rId5" Type="http://schemas.openxmlformats.org/officeDocument/2006/relationships/image" Target="../media/image152.jpeg"/><Relationship Id="rId10" Type="http://schemas.openxmlformats.org/officeDocument/2006/relationships/image" Target="../media/image168.jpeg"/><Relationship Id="rId4" Type="http://schemas.openxmlformats.org/officeDocument/2006/relationships/image" Target="../media/image163.jpeg"/><Relationship Id="rId9" Type="http://schemas.openxmlformats.org/officeDocument/2006/relationships/image" Target="../media/image167.jpeg"/><Relationship Id="rId1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jpeg"/><Relationship Id="rId3" Type="http://schemas.openxmlformats.org/officeDocument/2006/relationships/image" Target="../media/image172.jpeg"/><Relationship Id="rId7" Type="http://schemas.openxmlformats.org/officeDocument/2006/relationships/image" Target="../media/image165.jpeg"/><Relationship Id="rId12" Type="http://schemas.openxmlformats.org/officeDocument/2006/relationships/image" Target="../media/image3.jpeg"/><Relationship Id="rId2" Type="http://schemas.openxmlformats.org/officeDocument/2006/relationships/image" Target="../media/image171.jpe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75.jpeg"/><Relationship Id="rId11" Type="http://schemas.openxmlformats.org/officeDocument/2006/relationships/image" Target="../media/image2.jpeg"/><Relationship Id="rId5" Type="http://schemas.openxmlformats.org/officeDocument/2006/relationships/image" Target="../media/image174.jpeg"/><Relationship Id="rId10" Type="http://schemas.openxmlformats.org/officeDocument/2006/relationships/image" Target="../media/image178.jpeg"/><Relationship Id="rId4" Type="http://schemas.openxmlformats.org/officeDocument/2006/relationships/image" Target="../media/image173.jpeg"/><Relationship Id="rId9" Type="http://schemas.openxmlformats.org/officeDocument/2006/relationships/image" Target="../media/image177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79.jpeg"/><Relationship Id="rId7" Type="http://schemas.openxmlformats.org/officeDocument/2006/relationships/image" Target="../media/image183.jpeg"/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82.jpeg"/><Relationship Id="rId5" Type="http://schemas.openxmlformats.org/officeDocument/2006/relationships/image" Target="../media/image181.jpeg"/><Relationship Id="rId4" Type="http://schemas.openxmlformats.org/officeDocument/2006/relationships/image" Target="../media/image180.jpeg"/><Relationship Id="rId9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jpeg"/><Relationship Id="rId13" Type="http://schemas.openxmlformats.org/officeDocument/2006/relationships/image" Target="../media/image193.jpeg"/><Relationship Id="rId3" Type="http://schemas.openxmlformats.org/officeDocument/2006/relationships/image" Target="../media/image38.jpeg"/><Relationship Id="rId7" Type="http://schemas.openxmlformats.org/officeDocument/2006/relationships/image" Target="../media/image187.jpeg"/><Relationship Id="rId12" Type="http://schemas.openxmlformats.org/officeDocument/2006/relationships/image" Target="../media/image192.jpeg"/><Relationship Id="rId17" Type="http://schemas.openxmlformats.org/officeDocument/2006/relationships/image" Target="../media/image3.jpeg"/><Relationship Id="rId2" Type="http://schemas.openxmlformats.org/officeDocument/2006/relationships/image" Target="../media/image133.jpe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86.jpeg"/><Relationship Id="rId11" Type="http://schemas.openxmlformats.org/officeDocument/2006/relationships/image" Target="../media/image191.jpeg"/><Relationship Id="rId5" Type="http://schemas.openxmlformats.org/officeDocument/2006/relationships/image" Target="../media/image185.jpeg"/><Relationship Id="rId15" Type="http://schemas.openxmlformats.org/officeDocument/2006/relationships/image" Target="../media/image1.jpeg"/><Relationship Id="rId10" Type="http://schemas.openxmlformats.org/officeDocument/2006/relationships/image" Target="../media/image190.jpeg"/><Relationship Id="rId4" Type="http://schemas.openxmlformats.org/officeDocument/2006/relationships/image" Target="../media/image184.jpeg"/><Relationship Id="rId9" Type="http://schemas.openxmlformats.org/officeDocument/2006/relationships/image" Target="../media/image189.jpeg"/><Relationship Id="rId14" Type="http://schemas.openxmlformats.org/officeDocument/2006/relationships/image" Target="../media/image19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eg"/><Relationship Id="rId2" Type="http://schemas.openxmlformats.org/officeDocument/2006/relationships/image" Target="../media/image195.jpe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9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jpeg"/><Relationship Id="rId3" Type="http://schemas.openxmlformats.org/officeDocument/2006/relationships/image" Target="../media/image194.jpeg"/><Relationship Id="rId7" Type="http://schemas.openxmlformats.org/officeDocument/2006/relationships/image" Target="../media/image53.jpeg"/><Relationship Id="rId12" Type="http://schemas.openxmlformats.org/officeDocument/2006/relationships/image" Target="../media/image3.jpeg"/><Relationship Id="rId2" Type="http://schemas.openxmlformats.org/officeDocument/2006/relationships/image" Target="../media/image197.jpe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00.jpeg"/><Relationship Id="rId11" Type="http://schemas.openxmlformats.org/officeDocument/2006/relationships/image" Target="../media/image2.jpeg"/><Relationship Id="rId5" Type="http://schemas.openxmlformats.org/officeDocument/2006/relationships/image" Target="../media/image199.jpeg"/><Relationship Id="rId10" Type="http://schemas.openxmlformats.org/officeDocument/2006/relationships/image" Target="../media/image160.jpeg"/><Relationship Id="rId4" Type="http://schemas.openxmlformats.org/officeDocument/2006/relationships/image" Target="../media/image198.jpeg"/><Relationship Id="rId9" Type="http://schemas.openxmlformats.org/officeDocument/2006/relationships/image" Target="../media/image202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204.jpeg"/><Relationship Id="rId7" Type="http://schemas.openxmlformats.org/officeDocument/2006/relationships/image" Target="../media/image104.jpeg"/><Relationship Id="rId12" Type="http://schemas.openxmlformats.org/officeDocument/2006/relationships/image" Target="../media/image3.jpeg"/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98.jpeg"/><Relationship Id="rId11" Type="http://schemas.openxmlformats.org/officeDocument/2006/relationships/image" Target="../media/image2.jpeg"/><Relationship Id="rId5" Type="http://schemas.openxmlformats.org/officeDocument/2006/relationships/image" Target="../media/image206.jpeg"/><Relationship Id="rId10" Type="http://schemas.openxmlformats.org/officeDocument/2006/relationships/image" Target="../media/image1.jpeg"/><Relationship Id="rId4" Type="http://schemas.openxmlformats.org/officeDocument/2006/relationships/image" Target="../media/image205.jpeg"/><Relationship Id="rId9" Type="http://schemas.openxmlformats.org/officeDocument/2006/relationships/image" Target="../media/image207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jpeg"/><Relationship Id="rId3" Type="http://schemas.openxmlformats.org/officeDocument/2006/relationships/image" Target="../media/image59.jpeg"/><Relationship Id="rId7" Type="http://schemas.openxmlformats.org/officeDocument/2006/relationships/image" Target="../media/image211.jpeg"/><Relationship Id="rId12" Type="http://schemas.openxmlformats.org/officeDocument/2006/relationships/image" Target="../media/image3.jpeg"/><Relationship Id="rId2" Type="http://schemas.openxmlformats.org/officeDocument/2006/relationships/image" Target="../media/image160.jpe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10.jpeg"/><Relationship Id="rId11" Type="http://schemas.openxmlformats.org/officeDocument/2006/relationships/image" Target="../media/image2.jpeg"/><Relationship Id="rId5" Type="http://schemas.openxmlformats.org/officeDocument/2006/relationships/image" Target="../media/image209.jpeg"/><Relationship Id="rId10" Type="http://schemas.openxmlformats.org/officeDocument/2006/relationships/image" Target="../media/image214.jpeg"/><Relationship Id="rId4" Type="http://schemas.openxmlformats.org/officeDocument/2006/relationships/image" Target="../media/image208.jpeg"/><Relationship Id="rId9" Type="http://schemas.openxmlformats.org/officeDocument/2006/relationships/image" Target="../media/image2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2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Relationship Id="rId1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16.jpeg"/><Relationship Id="rId7" Type="http://schemas.openxmlformats.org/officeDocument/2006/relationships/image" Target="../media/image1.jpeg"/><Relationship Id="rId2" Type="http://schemas.openxmlformats.org/officeDocument/2006/relationships/image" Target="../media/image215.jpe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39.jpeg"/><Relationship Id="rId5" Type="http://schemas.openxmlformats.org/officeDocument/2006/relationships/image" Target="../media/image218.jpeg"/><Relationship Id="rId4" Type="http://schemas.openxmlformats.org/officeDocument/2006/relationships/image" Target="../media/image217.jpeg"/><Relationship Id="rId9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jpeg"/><Relationship Id="rId3" Type="http://schemas.openxmlformats.org/officeDocument/2006/relationships/image" Target="../media/image38.jpeg"/><Relationship Id="rId7" Type="http://schemas.openxmlformats.org/officeDocument/2006/relationships/image" Target="../media/image222.jpeg"/><Relationship Id="rId2" Type="http://schemas.openxmlformats.org/officeDocument/2006/relationships/image" Target="../media/image219.jpe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04.jpeg"/><Relationship Id="rId5" Type="http://schemas.openxmlformats.org/officeDocument/2006/relationships/image" Target="../media/image221.jpeg"/><Relationship Id="rId10" Type="http://schemas.openxmlformats.org/officeDocument/2006/relationships/image" Target="../media/image3.jpeg"/><Relationship Id="rId4" Type="http://schemas.openxmlformats.org/officeDocument/2006/relationships/image" Target="../media/image220.jpeg"/><Relationship Id="rId9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51.jpeg"/><Relationship Id="rId7" Type="http://schemas.openxmlformats.org/officeDocument/2006/relationships/image" Target="../media/image1.jpeg"/><Relationship Id="rId2" Type="http://schemas.openxmlformats.org/officeDocument/2006/relationships/image" Target="../media/image224.jpe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26.jpeg"/><Relationship Id="rId5" Type="http://schemas.openxmlformats.org/officeDocument/2006/relationships/image" Target="../media/image104.jpeg"/><Relationship Id="rId4" Type="http://schemas.openxmlformats.org/officeDocument/2006/relationships/image" Target="../media/image225.jpeg"/><Relationship Id="rId9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jpeg"/><Relationship Id="rId2" Type="http://schemas.openxmlformats.org/officeDocument/2006/relationships/image" Target="../media/image227.jpe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22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jpeg"/><Relationship Id="rId7" Type="http://schemas.openxmlformats.org/officeDocument/2006/relationships/image" Target="../media/image3.jpeg"/><Relationship Id="rId2" Type="http://schemas.openxmlformats.org/officeDocument/2006/relationships/image" Target="../media/image230.jpe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2.jpeg"/><Relationship Id="rId5" Type="http://schemas.openxmlformats.org/officeDocument/2006/relationships/image" Target="../media/image232.jpeg"/><Relationship Id="rId4" Type="http://schemas.openxmlformats.org/officeDocument/2006/relationships/image" Target="../media/image22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3.jpeg"/><Relationship Id="rId7" Type="http://schemas.openxmlformats.org/officeDocument/2006/relationships/image" Target="../media/image17.jpeg"/><Relationship Id="rId12" Type="http://schemas.openxmlformats.org/officeDocument/2006/relationships/image" Target="../media/image3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jpeg"/><Relationship Id="rId11" Type="http://schemas.openxmlformats.org/officeDocument/2006/relationships/image" Target="../media/image2.jpeg"/><Relationship Id="rId5" Type="http://schemas.openxmlformats.org/officeDocument/2006/relationships/image" Target="../media/image35.jpeg"/><Relationship Id="rId10" Type="http://schemas.openxmlformats.org/officeDocument/2006/relationships/image" Target="../media/image22.jpeg"/><Relationship Id="rId4" Type="http://schemas.openxmlformats.org/officeDocument/2006/relationships/image" Target="../media/image32.jpeg"/><Relationship Id="rId9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49.jpeg"/><Relationship Id="rId18" Type="http://schemas.openxmlformats.org/officeDocument/2006/relationships/image" Target="../media/image2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48.jpeg"/><Relationship Id="rId17" Type="http://schemas.openxmlformats.org/officeDocument/2006/relationships/image" Target="../media/image1.jpeg"/><Relationship Id="rId2" Type="http://schemas.openxmlformats.org/officeDocument/2006/relationships/image" Target="../media/image39.jpeg"/><Relationship Id="rId16" Type="http://schemas.openxmlformats.org/officeDocument/2006/relationships/image" Target="../media/image52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3.jpeg"/><Relationship Id="rId11" Type="http://schemas.openxmlformats.org/officeDocument/2006/relationships/image" Target="../media/image47.jpeg"/><Relationship Id="rId5" Type="http://schemas.openxmlformats.org/officeDocument/2006/relationships/image" Target="../media/image42.jpeg"/><Relationship Id="rId15" Type="http://schemas.openxmlformats.org/officeDocument/2006/relationships/image" Target="../media/image51.jpeg"/><Relationship Id="rId10" Type="http://schemas.openxmlformats.org/officeDocument/2006/relationships/image" Target="../media/image38.jpeg"/><Relationship Id="rId19" Type="http://schemas.openxmlformats.org/officeDocument/2006/relationships/image" Target="../media/image3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5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4.jpeg"/><Relationship Id="rId7" Type="http://schemas.openxmlformats.org/officeDocument/2006/relationships/image" Target="../media/image58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10" Type="http://schemas.openxmlformats.org/officeDocument/2006/relationships/image" Target="../media/image3.jpeg"/><Relationship Id="rId4" Type="http://schemas.openxmlformats.org/officeDocument/2006/relationships/image" Target="../media/image55.jpeg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908562"/>
            <a:ext cx="6675891" cy="439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159"/>
              </a:lnSpc>
              <a:spcBef>
                <a:spcPct val="0"/>
              </a:spcBef>
              <a:spcAft>
                <a:spcPct val="0"/>
              </a:spcAft>
            </a:pPr>
            <a:r>
              <a:rPr sz="2600" b="1" u="sng">
                <a:solidFill>
                  <a:srgbClr val="FF0000"/>
                </a:solidFill>
                <a:latin typeface="Verdana"/>
                <a:cs typeface="Verdana"/>
              </a:rPr>
              <a:t>Discrete-Time Signals and 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1494930"/>
            <a:ext cx="605850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Chapter Intended Learning Outcomes: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235594"/>
            <a:ext cx="947026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(i)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Understanding</a:t>
            </a:r>
            <a:r>
              <a:rPr sz="2400" spc="7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deterministic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6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random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 and ability to generate them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346590"/>
            <a:ext cx="947037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(ii)</a:t>
            </a:r>
            <a:r>
              <a:rPr sz="2400" spc="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Ability</a:t>
            </a:r>
            <a:r>
              <a:rPr sz="2400" spc="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recognize</a:t>
            </a:r>
            <a:r>
              <a:rPr sz="2400" spc="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properties,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namely,</a:t>
            </a:r>
            <a:r>
              <a:rPr sz="2400" spc="5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memorylessness,</a:t>
            </a:r>
            <a:r>
              <a:rPr sz="2400" spc="5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stability,</a:t>
            </a:r>
            <a:r>
              <a:rPr sz="2400" spc="5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causality,</a:t>
            </a:r>
            <a:r>
              <a:rPr sz="2400" spc="5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linearity</a:t>
            </a:r>
            <a:r>
              <a:rPr sz="2400" spc="5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time-invariance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827918"/>
            <a:ext cx="9470356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(iii)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Understanding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</a:t>
            </a:r>
            <a:r>
              <a:rPr sz="2400" spc="4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ability</a:t>
            </a:r>
            <a:r>
              <a:rPr sz="2400" spc="4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perform its computation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5938914"/>
            <a:ext cx="9470274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(iv)</a:t>
            </a:r>
            <a:r>
              <a:rPr sz="2400" spc="14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Understanding</a:t>
            </a:r>
            <a:r>
              <a:rPr sz="2400" spc="14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4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relationship</a:t>
            </a:r>
            <a:r>
              <a:rPr sz="2400" spc="14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14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difference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equations and discrete-time signals and systems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908571"/>
            <a:ext cx="8909474" cy="806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 that </a:t>
            </a:r>
            <a:r>
              <a:rPr sz="2400" spc="844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a vector and its index should be at least 1.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Alternatively, we can also use: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692357"/>
            <a:ext cx="1249858" cy="141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N=21;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A=1;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w=0.3;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p=1;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2001" y="1692357"/>
            <a:ext cx="4541537" cy="1074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%number of samples is 21</a:t>
            </a:r>
          </a:p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%tone amplitude is 1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%frequency is 0.3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92014" y="2728372"/>
            <a:ext cx="2164097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%phase is 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073711"/>
            <a:ext cx="161577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n=0:N-1;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92014" y="3073711"/>
            <a:ext cx="4724417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%define time index vector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419049"/>
            <a:ext cx="9296379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x=A.*cos(w.*n+p);</a:t>
            </a:r>
            <a:r>
              <a:rPr sz="2400" spc="7194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%first time index is also 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3949294"/>
            <a:ext cx="3337587" cy="109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Both give</a:t>
            </a:r>
          </a:p>
          <a:p>
            <a:pPr marL="0" marR="0">
              <a:lnSpc>
                <a:spcPts val="2336"/>
              </a:lnSpc>
              <a:spcBef>
                <a:spcPts val="51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ourier New"/>
                <a:cs typeface="Courier New"/>
              </a:rPr>
              <a:t>x =</a:t>
            </a:r>
          </a:p>
          <a:p>
            <a:pPr marL="0" marR="0">
              <a:lnSpc>
                <a:spcPts val="2492"/>
              </a:lnSpc>
              <a:spcBef>
                <a:spcPts val="403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ourier New"/>
                <a:cs typeface="Courier New"/>
              </a:rPr>
              <a:t>Columns 1 through 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5096885"/>
            <a:ext cx="9037626" cy="728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2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ourier New"/>
                <a:cs typeface="Courier New"/>
              </a:rPr>
              <a:t>0.5403 0.2675 -0.0292 -0.3233 -0.5885 -0.8011 -0.9422</a:t>
            </a:r>
          </a:p>
          <a:p>
            <a:pPr marL="0" marR="0">
              <a:lnSpc>
                <a:spcPts val="2492"/>
              </a:lnSpc>
              <a:spcBef>
                <a:spcPts val="403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ourier New"/>
                <a:cs typeface="Courier New"/>
              </a:rPr>
              <a:t>Columns 8 through 14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5873896"/>
            <a:ext cx="9204986" cy="72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2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ourier New"/>
                <a:cs typeface="Courier New"/>
              </a:rPr>
              <a:t>-0.9991 -0.9668 -0.8481 -0.6536 -0.4008 -0.1122 0.1865</a:t>
            </a:r>
          </a:p>
          <a:p>
            <a:pPr marL="0" marR="0">
              <a:lnSpc>
                <a:spcPts val="2492"/>
              </a:lnSpc>
              <a:spcBef>
                <a:spcPts val="403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ourier New"/>
                <a:cs typeface="Courier New"/>
              </a:rPr>
              <a:t>Columns 15 through 21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82464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7962048" y="5974994"/>
            <a:ext cx="4597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396371" y="4516222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149" y="3088742"/>
            <a:ext cx="673100" cy="2374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1687" y="1736294"/>
            <a:ext cx="45973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908818"/>
            <a:ext cx="8199147" cy="354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492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ourier New"/>
                <a:cs typeface="Courier New"/>
              </a:rPr>
              <a:t>0.4685 0.7087 0.8855 0.9833 0.9932 0.9144 0.7539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8650" y="1286854"/>
            <a:ext cx="9527440" cy="115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Which approach is better? Why?</a:t>
            </a:r>
          </a:p>
          <a:p>
            <a:pPr marL="5715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plot</a:t>
            </a:r>
            <a:r>
              <a:rPr sz="2400" spc="39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either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commands</a:t>
            </a:r>
            <a:r>
              <a:rPr sz="2400" spc="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stem(x)</a:t>
            </a:r>
            <a:r>
              <a:rPr sz="2400" spc="-348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5715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plot(x)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585454"/>
            <a:ext cx="947026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</a:t>
            </a:r>
            <a:r>
              <a:rPr sz="2400" spc="3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3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specified,</a:t>
            </a:r>
            <a:r>
              <a:rPr sz="2400" spc="3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default</a:t>
            </a:r>
            <a:r>
              <a:rPr sz="2400" spc="3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start</a:t>
            </a:r>
            <a:r>
              <a:rPr sz="2400" spc="37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3511284"/>
            <a:ext cx="9470294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Nevertheless,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easy</a:t>
            </a:r>
            <a:r>
              <a:rPr sz="2400" spc="2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include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vector</a:t>
            </a:r>
            <a:r>
              <a:rPr sz="2400" spc="3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plotting command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4437114"/>
            <a:ext cx="8719406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e.g., Using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plot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the correct time index: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5020304"/>
            <a:ext cx="1798654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n=0:N-1;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stem(n,x)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51959" y="5020304"/>
            <a:ext cx="4907296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%n is vector of time index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%plot x versus 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8650" y="5895887"/>
            <a:ext cx="7372268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Similarly,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plot(n,x)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 be employed to show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82464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2130603" y="3235164"/>
            <a:ext cx="158450" cy="16473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130603" y="3366364"/>
            <a:ext cx="158450" cy="13035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0169" y="1178940"/>
            <a:ext cx="5530393" cy="433591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1248" y="1113954"/>
            <a:ext cx="400222" cy="2369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0694" marR="0">
              <a:lnSpc>
                <a:spcPts val="154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540"/>
              </a:lnSpc>
              <a:spcBef>
                <a:spcPts val="1821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540"/>
              </a:lnSpc>
              <a:spcBef>
                <a:spcPts val="1806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540"/>
              </a:lnSpc>
              <a:spcBef>
                <a:spcPts val="1821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540"/>
              </a:lnSpc>
              <a:spcBef>
                <a:spcPts val="1856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40694" marR="0">
              <a:lnSpc>
                <a:spcPts val="1540"/>
              </a:lnSpc>
              <a:spcBef>
                <a:spcPts val="1856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87134" y="3670203"/>
            <a:ext cx="454336" cy="194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0"/>
              </a:lnSpc>
              <a:spcBef>
                <a:spcPct val="0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540"/>
              </a:lnSpc>
              <a:spcBef>
                <a:spcPts val="1856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540"/>
              </a:lnSpc>
              <a:spcBef>
                <a:spcPts val="1771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540"/>
              </a:lnSpc>
              <a:spcBef>
                <a:spcPts val="1856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40695" marR="0">
              <a:lnSpc>
                <a:spcPts val="1540"/>
              </a:lnSpc>
              <a:spcBef>
                <a:spcPts val="1856"/>
              </a:spcBef>
              <a:spcAft>
                <a:spcPct val="0"/>
              </a:spcAft>
            </a:pPr>
            <a:r>
              <a:rPr sz="1350" spc="62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90169" y="5525371"/>
            <a:ext cx="248705" cy="233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43005" y="5525371"/>
            <a:ext cx="248705" cy="233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2550" y="5525371"/>
            <a:ext cx="346109" cy="44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0"/>
              </a:lnSpc>
              <a:spcBef>
                <a:spcPct val="0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32468" marR="0">
              <a:lnSpc>
                <a:spcPts val="1540"/>
              </a:lnSpc>
              <a:spcBef>
                <a:spcPts val="157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16209" y="5525371"/>
            <a:ext cx="346109" cy="233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0"/>
              </a:lnSpc>
              <a:spcBef>
                <a:spcPct val="0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79868" y="5525371"/>
            <a:ext cx="346109" cy="233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0"/>
              </a:lnSpc>
              <a:spcBef>
                <a:spcPct val="0"/>
              </a:spcBef>
              <a:spcAft>
                <a:spcPct val="0"/>
              </a:spcAft>
            </a:pPr>
            <a:r>
              <a:rPr sz="1350" spc="15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82464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18" name="object 7"/>
          <p:cNvSpPr txBox="1"/>
          <p:nvPr/>
        </p:nvSpPr>
        <p:spPr>
          <a:xfrm>
            <a:off x="1474152" y="6090586"/>
            <a:ext cx="77027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Fig.3.3: Plot of discrete-time sinusoid using 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2132003" y="3089694"/>
            <a:ext cx="163397" cy="1707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132003" y="3225669"/>
            <a:ext cx="163397" cy="1351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3573" y="1070304"/>
            <a:ext cx="5425676" cy="429415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52345" y="969938"/>
            <a:ext cx="407959" cy="237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5087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592"/>
              </a:lnSpc>
              <a:spcBef>
                <a:spcPts val="1702"/>
              </a:spcBef>
              <a:spcAft>
                <a:spcPct val="0"/>
              </a:spcAft>
            </a:pPr>
            <a:r>
              <a:rPr sz="1400" spc="31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592"/>
              </a:lnSpc>
              <a:spcBef>
                <a:spcPts val="1752"/>
              </a:spcBef>
              <a:spcAft>
                <a:spcPct val="0"/>
              </a:spcAft>
            </a:pPr>
            <a:r>
              <a:rPr sz="1400" spc="31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592"/>
              </a:lnSpc>
              <a:spcBef>
                <a:spcPts val="1702"/>
              </a:spcBef>
              <a:spcAft>
                <a:spcPct val="0"/>
              </a:spcAft>
            </a:pPr>
            <a:r>
              <a:rPr sz="1400" spc="31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592"/>
              </a:lnSpc>
              <a:spcBef>
                <a:spcPts val="1890"/>
              </a:spcBef>
              <a:spcAft>
                <a:spcPct val="0"/>
              </a:spcAft>
            </a:pPr>
            <a:r>
              <a:rPr sz="1400" spc="31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45087" marR="0">
              <a:lnSpc>
                <a:spcPts val="1592"/>
              </a:lnSpc>
              <a:spcBef>
                <a:spcPts val="1702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6543" y="3529803"/>
            <a:ext cx="463762" cy="1961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Microsoft Sans Serif"/>
                <a:cs typeface="Microsoft Sans Serif"/>
              </a:rPr>
              <a:t>-0.2</a:t>
            </a:r>
          </a:p>
          <a:p>
            <a:pPr marL="0" marR="0">
              <a:lnSpc>
                <a:spcPts val="1592"/>
              </a:lnSpc>
              <a:spcBef>
                <a:spcPts val="1840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Microsoft Sans Serif"/>
                <a:cs typeface="Microsoft Sans Serif"/>
              </a:rPr>
              <a:t>-0.4</a:t>
            </a:r>
          </a:p>
          <a:p>
            <a:pPr marL="0" marR="0">
              <a:lnSpc>
                <a:spcPts val="1592"/>
              </a:lnSpc>
              <a:spcBef>
                <a:spcPts val="1752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Microsoft Sans Serif"/>
                <a:cs typeface="Microsoft Sans Serif"/>
              </a:rPr>
              <a:t>-0.6</a:t>
            </a:r>
          </a:p>
          <a:p>
            <a:pPr marL="0" marR="0">
              <a:lnSpc>
                <a:spcPts val="1592"/>
              </a:lnSpc>
              <a:spcBef>
                <a:spcPts val="1702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Microsoft Sans Serif"/>
                <a:cs typeface="Microsoft Sans Serif"/>
              </a:rPr>
              <a:t>-0.8</a:t>
            </a:r>
          </a:p>
          <a:p>
            <a:pPr marL="145087" marR="0">
              <a:lnSpc>
                <a:spcPts val="1592"/>
              </a:lnSpc>
              <a:spcBef>
                <a:spcPts val="1840"/>
              </a:spcBef>
              <a:spcAft>
                <a:spcPct val="0"/>
              </a:spcAft>
            </a:pPr>
            <a:r>
              <a:rPr sz="1400" spc="61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9038" y="5396603"/>
            <a:ext cx="251711" cy="24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59465" y="5396603"/>
            <a:ext cx="251711" cy="24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4089" y="5396603"/>
            <a:ext cx="352156" cy="463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33482" marR="0">
              <a:lnSpc>
                <a:spcPts val="159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04517" y="5396603"/>
            <a:ext cx="352156" cy="24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66104" y="5396603"/>
            <a:ext cx="352156" cy="24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2"/>
              </a:lnSpc>
              <a:spcBef>
                <a:spcPct val="0"/>
              </a:spcBef>
              <a:spcAft>
                <a:spcPct val="0"/>
              </a:spcAft>
            </a:pPr>
            <a:r>
              <a:rPr sz="1400" spc="11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2464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19" name="object 12"/>
          <p:cNvSpPr txBox="1"/>
          <p:nvPr/>
        </p:nvSpPr>
        <p:spPr>
          <a:xfrm>
            <a:off x="1691725" y="6040327"/>
            <a:ext cx="75242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Fig.3.4: Plot of discrete-time sinusoid using plot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5800459" y="5548528"/>
            <a:ext cx="241300" cy="1714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60458" y="5454548"/>
            <a:ext cx="134239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836" y="5059324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8895" y="5153304"/>
            <a:ext cx="241300" cy="1714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9789" y="5153304"/>
            <a:ext cx="134620" cy="1714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6281" y="4478934"/>
            <a:ext cx="376428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0130" y="4017416"/>
            <a:ext cx="241300" cy="1714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8695" y="3528212"/>
            <a:ext cx="45974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9830" y="1041946"/>
            <a:ext cx="9470376" cy="2260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Apart</a:t>
            </a:r>
            <a:r>
              <a:rPr sz="2400" spc="6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6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deterministic</a:t>
            </a:r>
            <a:r>
              <a:rPr sz="2400" spc="6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signal,</a:t>
            </a:r>
            <a:r>
              <a:rPr sz="2400" spc="6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random</a:t>
            </a:r>
            <a:r>
              <a:rPr sz="2400" spc="60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6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another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importance</a:t>
            </a:r>
            <a:r>
              <a:rPr sz="2400" spc="18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18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class.</a:t>
            </a:r>
            <a:r>
              <a:rPr sz="2400" spc="18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18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cannot</a:t>
            </a:r>
            <a:r>
              <a:rPr sz="2400" spc="18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18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described</a:t>
            </a:r>
            <a:r>
              <a:rPr sz="2400" spc="18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mathematical</a:t>
            </a:r>
            <a:r>
              <a:rPr sz="2400" spc="6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expressions</a:t>
            </a:r>
            <a:r>
              <a:rPr sz="2400" spc="6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like</a:t>
            </a:r>
            <a:r>
              <a:rPr sz="2400" spc="6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deterministic</a:t>
            </a:r>
            <a:r>
              <a:rPr sz="2400" spc="6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</a:t>
            </a:r>
            <a:r>
              <a:rPr sz="2400" spc="6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2400" spc="6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characterized</a:t>
            </a:r>
            <a:r>
              <a:rPr sz="2400" spc="12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probability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density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12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(PDF).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6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6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commands</a:t>
            </a:r>
            <a:r>
              <a:rPr sz="2400" spc="6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produce</a:t>
            </a:r>
            <a:r>
              <a:rPr sz="2400" spc="6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two</a:t>
            </a:r>
            <a:r>
              <a:rPr sz="2400" spc="6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common</a:t>
            </a:r>
            <a:r>
              <a:rPr sz="2400" spc="61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random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signals, namely,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uniform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Gaussian (normal)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variables.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9830" y="3449104"/>
            <a:ext cx="947002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uniform</a:t>
            </a:r>
            <a:r>
              <a:rPr sz="2400" spc="17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integer</a:t>
            </a:r>
            <a:r>
              <a:rPr sz="2400" spc="17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49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whose</a:t>
            </a:r>
            <a:r>
              <a:rPr sz="2400" spc="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  <a:r>
              <a:rPr sz="2400" spc="1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uniformly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distributed between 0 and</a:t>
            </a:r>
            <a:r>
              <a:rPr sz="2400" spc="28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8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 be generated using: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04009" y="4399826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(3.8)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9830" y="4980216"/>
            <a:ext cx="947018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28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6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3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very</a:t>
            </a:r>
            <a:r>
              <a:rPr sz="2400" spc="3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large</a:t>
            </a:r>
            <a:r>
              <a:rPr sz="2400" spc="4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positive</a:t>
            </a:r>
            <a:r>
              <a:rPr sz="2400" spc="4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integers,</a:t>
            </a:r>
            <a:r>
              <a:rPr sz="2400" spc="53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9830" y="5375441"/>
            <a:ext cx="323911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reminder of dividing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16488" y="5375441"/>
            <a:ext cx="52268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82464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24" name="object 6"/>
          <p:cNvSpPr/>
          <p:nvPr/>
        </p:nvSpPr>
        <p:spPr>
          <a:xfrm>
            <a:off x="7264743" y="6340250"/>
            <a:ext cx="511810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7"/>
          <p:cNvSpPr/>
          <p:nvPr/>
        </p:nvSpPr>
        <p:spPr>
          <a:xfrm>
            <a:off x="5445265" y="5945027"/>
            <a:ext cx="1680209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11"/>
          <p:cNvSpPr txBox="1"/>
          <p:nvPr/>
        </p:nvSpPr>
        <p:spPr>
          <a:xfrm>
            <a:off x="659830" y="5865918"/>
            <a:ext cx="664363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  <a:r>
              <a:rPr sz="2400" spc="17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admissible</a:t>
            </a:r>
            <a:r>
              <a:rPr sz="2400" spc="177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value</a:t>
            </a:r>
            <a:r>
              <a:rPr sz="2400" spc="17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probability of occurrence of approximately</a:t>
            </a:r>
          </a:p>
        </p:txBody>
      </p:sp>
      <p:sp>
        <p:nvSpPr>
          <p:cNvPr id="28" name="object 12"/>
          <p:cNvSpPr txBox="1"/>
          <p:nvPr/>
        </p:nvSpPr>
        <p:spPr>
          <a:xfrm>
            <a:off x="7463867" y="5865918"/>
            <a:ext cx="2666223" cy="1368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17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7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same</a:t>
            </a:r>
          </a:p>
          <a:p>
            <a:pPr marL="2402903" marR="0">
              <a:lnSpc>
                <a:spcPts val="2916"/>
              </a:lnSpc>
              <a:spcBef>
                <a:spcPts val="4693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4774031" y="3521163"/>
            <a:ext cx="2112010" cy="6502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196366" y="3022498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8395" y="3022498"/>
            <a:ext cx="447657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723" y="1516278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62620" y="1121054"/>
            <a:ext cx="222377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1041946"/>
            <a:ext cx="7003598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need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initial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integer</a:t>
            </a:r>
            <a:r>
              <a:rPr sz="2400" spc="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  <a:r>
              <a:rPr sz="2400" spc="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seed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say,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starting the generation 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017560"/>
            <a:ext cx="93750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(3.8) can be easily modified by properly scaling and shifting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573058"/>
            <a:ext cx="9470286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e.g.,</a:t>
            </a:r>
            <a:r>
              <a:rPr sz="2400" spc="6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random</a:t>
            </a:r>
            <a:r>
              <a:rPr sz="2400" spc="6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</a:t>
            </a:r>
            <a:r>
              <a:rPr sz="2400" spc="6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6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uniformly</a:t>
            </a:r>
            <a:r>
              <a:rPr sz="2400" spc="6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6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–0.5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0.5, denoted by</a:t>
            </a:r>
            <a:r>
              <a:rPr sz="2400" spc="36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is obtained from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09227" y="3649065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(3.9)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4333316"/>
            <a:ext cx="9470297" cy="806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6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6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rand</a:t>
            </a:r>
            <a:r>
              <a:rPr sz="2400" spc="8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6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used</a:t>
            </a:r>
            <a:r>
              <a:rPr sz="2400" spc="6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generate</a:t>
            </a:r>
            <a:r>
              <a:rPr sz="2400" spc="6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random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numbers which are uniformly between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0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5286578"/>
            <a:ext cx="9470251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e.g.,</a:t>
            </a:r>
            <a:r>
              <a:rPr sz="2400" spc="7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  <a:r>
              <a:rPr sz="2400" spc="7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realization</a:t>
            </a:r>
            <a:r>
              <a:rPr sz="2400" spc="7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7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stem(0:20,rand(1,21))</a:t>
            </a:r>
            <a:r>
              <a:rPr sz="2400" spc="9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gives</a:t>
            </a:r>
            <a:r>
              <a:rPr sz="2400" spc="7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82464" y="6944947"/>
            <a:ext cx="66620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23" name="object 4"/>
          <p:cNvSpPr txBox="1"/>
          <p:nvPr/>
        </p:nvSpPr>
        <p:spPr>
          <a:xfrm>
            <a:off x="694508" y="5722466"/>
            <a:ext cx="947037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distinct</a:t>
            </a:r>
            <a:r>
              <a:rPr sz="2400" spc="8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81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random</a:t>
            </a:r>
            <a:r>
              <a:rPr sz="2400" spc="8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sequence,</a:t>
            </a:r>
            <a:r>
              <a:rPr sz="2400" spc="8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8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  <a:r>
              <a:rPr sz="2400" spc="8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81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bounded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between 0 and 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2684375" y="3766536"/>
            <a:ext cx="5542459" cy="18186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684375" y="1309112"/>
            <a:ext cx="5542459" cy="17664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5912" y="1211634"/>
            <a:ext cx="248915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34910" y="2088475"/>
            <a:ext cx="400763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75912" y="2965316"/>
            <a:ext cx="248915" cy="970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  <a:p>
            <a:pPr marL="0" marR="0">
              <a:lnSpc>
                <a:spcPts val="1545"/>
              </a:lnSpc>
              <a:spcBef>
                <a:spcPts val="4251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84375" y="3106044"/>
            <a:ext cx="248915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40163" y="3106044"/>
            <a:ext cx="248915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2565" y="3106044"/>
            <a:ext cx="346531" cy="45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32539" marR="0">
              <a:lnSpc>
                <a:spcPts val="1545"/>
              </a:lnSpc>
              <a:spcBef>
                <a:spcPts val="159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19199" y="3106044"/>
            <a:ext cx="346531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85832" y="3106044"/>
            <a:ext cx="346531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34910" y="4578270"/>
            <a:ext cx="400763" cy="1121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141001" marR="0">
              <a:lnSpc>
                <a:spcPts val="1545"/>
              </a:lnSpc>
              <a:spcBef>
                <a:spcPts val="5494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84375" y="5606664"/>
            <a:ext cx="248915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40163" y="5606664"/>
            <a:ext cx="248915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52565" y="5606664"/>
            <a:ext cx="346531" cy="45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32539" marR="0">
              <a:lnSpc>
                <a:spcPts val="1545"/>
              </a:lnSpc>
              <a:spcBef>
                <a:spcPts val="159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19199" y="5606664"/>
            <a:ext cx="346531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085832" y="5606664"/>
            <a:ext cx="346531" cy="23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45"/>
              </a:lnSpc>
              <a:spcBef>
                <a:spcPct val="0"/>
              </a:spcBef>
              <a:spcAft>
                <a:spcPct val="0"/>
              </a:spcAft>
            </a:pPr>
            <a:r>
              <a:rPr sz="1350" spc="18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29308" y="6193066"/>
            <a:ext cx="7583403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Fig.3.5: Uniform number realizations using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rand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16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908571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1278903"/>
            <a:ext cx="9470417" cy="117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9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9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9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generate</a:t>
            </a:r>
            <a:r>
              <a:rPr sz="2400" spc="9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9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9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9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10000</a:t>
            </a:r>
            <a:r>
              <a:rPr sz="2400" spc="9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random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numbers</a:t>
            </a:r>
            <a:r>
              <a:rPr sz="2400" spc="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uniformly</a:t>
            </a:r>
            <a:r>
              <a:rPr sz="2400" spc="1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distributed</a:t>
            </a:r>
            <a:r>
              <a:rPr sz="2400" spc="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1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–0.5</a:t>
            </a:r>
            <a:r>
              <a:rPr sz="2400" spc="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0.5</a:t>
            </a:r>
            <a:r>
              <a:rPr sz="2400" spc="19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 the command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rand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Verify its characteristics.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787663"/>
            <a:ext cx="9470306" cy="806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According</a:t>
            </a:r>
            <a:r>
              <a:rPr sz="2400" spc="16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6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(3.9),</a:t>
            </a:r>
            <a:r>
              <a:rPr sz="2400" spc="16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6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16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u=rand(1,10000)-0.5</a:t>
            </a:r>
            <a:r>
              <a:rPr sz="2400" spc="18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generate the sequence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926091"/>
            <a:ext cx="9470328" cy="1204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0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verify</a:t>
            </a:r>
            <a:r>
              <a:rPr sz="2400" spc="10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uniform</a:t>
            </a:r>
            <a:r>
              <a:rPr sz="2400" spc="10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distribution,</a:t>
            </a:r>
            <a:r>
              <a:rPr sz="2400" spc="10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0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10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hist(u,10)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13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bins</a:t>
            </a:r>
            <a:r>
              <a:rPr sz="2400" spc="13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3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elements</a:t>
            </a:r>
            <a:r>
              <a:rPr sz="2400" spc="13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3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u</a:t>
            </a:r>
            <a:r>
              <a:rPr sz="2400" spc="15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into</a:t>
            </a:r>
            <a:r>
              <a:rPr sz="2400" spc="13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10</a:t>
            </a:r>
            <a:r>
              <a:rPr sz="2400" spc="13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equally-spaced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containers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5462283"/>
            <a:ext cx="947029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see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sz="2400" spc="5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numbers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bounded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5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–0.5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0.5,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  <a:r>
              <a:rPr sz="2400" spc="1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bar</a:t>
            </a:r>
            <a:r>
              <a:rPr sz="2400" spc="1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1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1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range</a:t>
            </a:r>
            <a:r>
              <a:rPr sz="2400" spc="1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4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0.1,</a:t>
            </a:r>
            <a:r>
              <a:rPr sz="2400" spc="1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contains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approximately 1000 elements.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17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2630390" y="1275638"/>
            <a:ext cx="5456215" cy="43204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0334" y="1185962"/>
            <a:ext cx="555306" cy="4537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000000"/>
                </a:solidFill>
                <a:latin typeface="Microsoft Sans Serif"/>
                <a:cs typeface="Microsoft Sans Serif"/>
              </a:rPr>
              <a:t>1200</a:t>
            </a:r>
          </a:p>
          <a:p>
            <a:pPr marL="0" marR="0">
              <a:lnSpc>
                <a:spcPts val="1599"/>
              </a:lnSpc>
              <a:spcBef>
                <a:spcPts val="3964"/>
              </a:spcBef>
              <a:spcAft>
                <a:spcPct val="0"/>
              </a:spcAft>
            </a:pPr>
            <a:r>
              <a:rPr sz="1400" spc="-12">
                <a:solidFill>
                  <a:srgbClr val="000000"/>
                </a:solidFill>
                <a:latin typeface="Microsoft Sans Serif"/>
                <a:cs typeface="Microsoft Sans Serif"/>
              </a:rPr>
              <a:t>1000</a:t>
            </a:r>
          </a:p>
          <a:p>
            <a:pPr marL="101011" marR="0">
              <a:lnSpc>
                <a:spcPts val="1599"/>
              </a:lnSpc>
              <a:spcBef>
                <a:spcPts val="4003"/>
              </a:spcBef>
              <a:spcAft>
                <a:spcPct val="0"/>
              </a:spcAft>
            </a:pPr>
            <a:r>
              <a:rPr sz="1400" spc="-27">
                <a:solidFill>
                  <a:srgbClr val="000000"/>
                </a:solidFill>
                <a:latin typeface="Microsoft Sans Serif"/>
                <a:cs typeface="Microsoft Sans Serif"/>
              </a:rPr>
              <a:t>800</a:t>
            </a:r>
          </a:p>
          <a:p>
            <a:pPr marL="101011" marR="0">
              <a:lnSpc>
                <a:spcPts val="1599"/>
              </a:lnSpc>
              <a:spcBef>
                <a:spcPts val="4053"/>
              </a:spcBef>
              <a:spcAft>
                <a:spcPct val="0"/>
              </a:spcAft>
            </a:pPr>
            <a:r>
              <a:rPr sz="1400" spc="-27">
                <a:solidFill>
                  <a:srgbClr val="000000"/>
                </a:solidFill>
                <a:latin typeface="Microsoft Sans Serif"/>
                <a:cs typeface="Microsoft Sans Serif"/>
              </a:rPr>
              <a:t>600</a:t>
            </a:r>
          </a:p>
          <a:p>
            <a:pPr marL="101011" marR="0">
              <a:lnSpc>
                <a:spcPts val="1599"/>
              </a:lnSpc>
              <a:spcBef>
                <a:spcPts val="4003"/>
              </a:spcBef>
              <a:spcAft>
                <a:spcPct val="0"/>
              </a:spcAft>
            </a:pPr>
            <a:r>
              <a:rPr sz="1400" spc="-27">
                <a:solidFill>
                  <a:srgbClr val="000000"/>
                </a:solidFill>
                <a:latin typeface="Microsoft Sans Serif"/>
                <a:cs typeface="Microsoft Sans Serif"/>
              </a:rPr>
              <a:t>400</a:t>
            </a:r>
          </a:p>
          <a:p>
            <a:pPr marL="101011" marR="0">
              <a:lnSpc>
                <a:spcPts val="1599"/>
              </a:lnSpc>
              <a:spcBef>
                <a:spcPts val="4053"/>
              </a:spcBef>
              <a:spcAft>
                <a:spcPct val="0"/>
              </a:spcAft>
            </a:pPr>
            <a:r>
              <a:rPr sz="1400" spc="-27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  <a:p>
            <a:pPr marL="303035" marR="0">
              <a:lnSpc>
                <a:spcPts val="1599"/>
              </a:lnSpc>
              <a:spcBef>
                <a:spcPts val="400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2146" y="5628202"/>
            <a:ext cx="465518" cy="24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400" spc="15">
                <a:solidFill>
                  <a:srgbClr val="000000"/>
                </a:solidFill>
                <a:latin typeface="Microsoft Sans Serif"/>
                <a:cs typeface="Microsoft Sans Serif"/>
              </a:rPr>
              <a:t>-0.5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01697" y="5628202"/>
            <a:ext cx="252271" cy="24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50447" y="5628202"/>
            <a:ext cx="409400" cy="24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400" spc="34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18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13" name="object 9"/>
          <p:cNvSpPr txBox="1"/>
          <p:nvPr/>
        </p:nvSpPr>
        <p:spPr>
          <a:xfrm>
            <a:off x="2099990" y="6035719"/>
            <a:ext cx="640341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Fig.3.6: Histogram for uniform 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776729" y="4798472"/>
            <a:ext cx="7136128" cy="81596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282189" y="3599465"/>
            <a:ext cx="6125208" cy="8159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1956" y="2850664"/>
            <a:ext cx="1922779" cy="3657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7274" y="1853714"/>
            <a:ext cx="3495039" cy="7442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8620" y="1337078"/>
            <a:ext cx="51561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1257970"/>
            <a:ext cx="8107742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 the other hand, the PDF of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u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denoted by</a:t>
            </a:r>
            <a:r>
              <a:rPr sz="2400" spc="41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782986"/>
            <a:ext cx="16122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21086" y="2782986"/>
            <a:ext cx="59349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theoretical</a:t>
            </a:r>
            <a:r>
              <a:rPr sz="2400" spc="2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mean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2400" spc="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216310"/>
            <a:ext cx="31299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u, are computed as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415317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5614324"/>
            <a:ext cx="9470299" cy="8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Average</a:t>
            </a:r>
            <a:r>
              <a:rPr sz="2400" spc="1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</a:t>
            </a:r>
            <a:r>
              <a:rPr sz="2400" spc="1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2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2400" spc="1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u</a:t>
            </a:r>
            <a:r>
              <a:rPr sz="2400" spc="14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2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sz="2400" spc="1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realization</a:t>
            </a:r>
            <a:r>
              <a:rPr sz="2400" spc="1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computed</a:t>
            </a:r>
            <a:r>
              <a:rPr sz="2400" spc="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mean(u)</a:t>
            </a:r>
            <a:r>
              <a:rPr sz="2400" spc="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mean(u.*u)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</a:t>
            </a:r>
            <a:r>
              <a:rPr sz="2400" spc="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0.002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19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21" name="矩形 20"/>
          <p:cNvSpPr/>
          <p:nvPr/>
        </p:nvSpPr>
        <p:spPr>
          <a:xfrm>
            <a:off x="587822" y="6298530"/>
            <a:ext cx="9572886" cy="46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en-US" altLang="zh-CN" sz="2400" spc="88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0.0837,</a:t>
            </a:r>
            <a:r>
              <a:rPr lang="en-US" altLang="zh-CN" sz="2400" spc="88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en-US" altLang="zh-CN" sz="2400" spc="88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they</a:t>
            </a:r>
            <a:r>
              <a:rPr lang="en-US" altLang="zh-CN" sz="2400" spc="8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align</a:t>
            </a:r>
            <a:r>
              <a:rPr lang="en-US" altLang="zh-CN" sz="2400" spc="88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lang="en-US" altLang="zh-CN" sz="2400" spc="8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theoretical</a:t>
            </a:r>
            <a:r>
              <a:rPr lang="en-US" altLang="zh-CN" sz="2400" spc="88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calculations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917158" y="3140703"/>
            <a:ext cx="3766079" cy="31285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908571"/>
            <a:ext cx="333889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Discrete-Time Signal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464069"/>
            <a:ext cx="9470391" cy="114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SKVNM+Wingdings"/>
                <a:cs typeface="VSKVNM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3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3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3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3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generated</a:t>
            </a:r>
            <a:r>
              <a:rPr sz="2400" spc="3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3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4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computing</a:t>
            </a:r>
          </a:p>
          <a:p>
            <a:pPr marL="2286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software such as MATLAB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SKVNM+Wingdings"/>
                <a:cs typeface="VSKVNM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7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7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7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7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obtained</a:t>
            </a:r>
            <a:r>
              <a:rPr sz="2400" spc="7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7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sampling</a:t>
            </a:r>
            <a:r>
              <a:rPr sz="2400" spc="7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2575065"/>
            <a:ext cx="321747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 in real world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64786" y="5020570"/>
            <a:ext cx="219342" cy="306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16"/>
              </a:lnSpc>
              <a:spcBef>
                <a:spcPct val="0"/>
              </a:spcBef>
              <a:spcAft>
                <a:spcPct val="0"/>
              </a:spcAft>
            </a:pPr>
            <a:r>
              <a:rPr sz="19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6381" y="6436996"/>
            <a:ext cx="890936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Fig.3.1: Discrete-time signal obtained from analog signal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3136645" y="4263278"/>
            <a:ext cx="3482340" cy="3759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136645" y="3497722"/>
            <a:ext cx="3514090" cy="3759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2783" y="2606690"/>
            <a:ext cx="926456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1048" y="2211466"/>
            <a:ext cx="83947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908571"/>
            <a:ext cx="9470312" cy="714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smtClean="0">
                <a:solidFill>
                  <a:srgbClr val="FF0000"/>
                </a:solidFill>
                <a:latin typeface="Verdana"/>
                <a:cs typeface="Verdana"/>
              </a:rPr>
              <a:t>Gaussian</a:t>
            </a:r>
            <a:r>
              <a:rPr sz="2400" spc="1097" dirty="0" smtClean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numbers</a:t>
            </a:r>
            <a:r>
              <a:rPr sz="2400" spc="109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109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109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generated</a:t>
            </a:r>
            <a:r>
              <a:rPr sz="2400" spc="109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109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9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uniform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variables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762026"/>
            <a:ext cx="946997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</a:t>
            </a:r>
            <a:r>
              <a:rPr sz="2400" spc="8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8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</a:t>
            </a:r>
            <a:r>
              <a:rPr sz="2400" spc="8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8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independent</a:t>
            </a:r>
            <a:r>
              <a:rPr sz="2400" spc="8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random</a:t>
            </a:r>
            <a:r>
              <a:rPr sz="2400" spc="8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numbers</a:t>
            </a:r>
            <a:r>
              <a:rPr sz="2400" spc="8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uniformly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132358"/>
            <a:ext cx="471190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distributed</a:t>
            </a:r>
            <a:r>
              <a:rPr sz="2400" spc="2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400" spc="25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76187" y="2132358"/>
            <a:ext cx="37799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pair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independent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527582"/>
            <a:ext cx="94702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Gaussian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numbers</a:t>
            </a:r>
            <a:r>
              <a:rPr sz="2400" spc="76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zero</a:t>
            </a:r>
            <a:r>
              <a:rPr sz="2400" spc="21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mean</a:t>
            </a:r>
            <a:r>
              <a:rPr sz="2400" spc="2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unity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2922806"/>
            <a:ext cx="7043920" cy="135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power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(or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variance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), can be generated from:</a:t>
            </a:r>
          </a:p>
          <a:p>
            <a:pPr marL="0" marR="0">
              <a:lnSpc>
                <a:spcPts val="2916"/>
              </a:lnSpc>
              <a:spcBef>
                <a:spcPts val="456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38564" y="3478304"/>
            <a:ext cx="1201248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(3.10)</a:t>
            </a:r>
          </a:p>
          <a:p>
            <a:pPr marL="79248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(3.11)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4824250"/>
            <a:ext cx="9470353" cy="1574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10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10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0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randn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10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Equations</a:t>
            </a:r>
            <a:r>
              <a:rPr sz="2400" spc="10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(3.10)</a:t>
            </a:r>
            <a:r>
              <a:rPr sz="2400" spc="10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(3.11) are known as the Box-Mueller transformation.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e.g.,</a:t>
            </a:r>
            <a:r>
              <a:rPr sz="2400" spc="4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  <a:r>
              <a:rPr sz="2400" spc="4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realization</a:t>
            </a:r>
            <a:r>
              <a:rPr sz="2400" spc="4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stem(0:20,randn(1,21))</a:t>
            </a:r>
            <a:r>
              <a:rPr sz="2400" spc="7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gives</a:t>
            </a:r>
            <a:r>
              <a:rPr sz="2400" spc="4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distinct</a:t>
            </a:r>
            <a:r>
              <a:rPr sz="2400" spc="11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random</a:t>
            </a:r>
            <a:r>
              <a:rPr sz="2400" spc="11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sequence,</a:t>
            </a:r>
            <a:r>
              <a:rPr sz="2400" spc="1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whose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  <a:r>
              <a:rPr sz="2400" spc="1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fluctuating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sz="1000" dirty="0" smtClean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20" name="object 6"/>
          <p:cNvSpPr txBox="1"/>
          <p:nvPr/>
        </p:nvSpPr>
        <p:spPr>
          <a:xfrm>
            <a:off x="685800" y="6361153"/>
            <a:ext cx="210151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around zero.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2628619" y="3511106"/>
            <a:ext cx="5540955" cy="1758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628619" y="999016"/>
            <a:ext cx="5540955" cy="17701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6227" y="897930"/>
            <a:ext cx="252411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16227" y="1483709"/>
            <a:ext cx="252411" cy="827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04"/>
              </a:lnSpc>
              <a:spcBef>
                <a:spcPts val="300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60030" y="2655266"/>
            <a:ext cx="319847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 spc="64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28619" y="2801711"/>
            <a:ext cx="252411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88570" y="2801711"/>
            <a:ext cx="252411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92324" y="2801711"/>
            <a:ext cx="353564" cy="467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 spc="18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33718" marR="0">
              <a:lnSpc>
                <a:spcPts val="1604"/>
              </a:lnSpc>
              <a:spcBef>
                <a:spcPts val="16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52274" y="2801711"/>
            <a:ext cx="353564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 spc="18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23463" y="2801711"/>
            <a:ext cx="353564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 spc="18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16227" y="3410020"/>
            <a:ext cx="252411" cy="669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  <a:p>
            <a:pPr marL="0" marR="0">
              <a:lnSpc>
                <a:spcPts val="1604"/>
              </a:lnSpc>
              <a:spcBef>
                <a:spcPts val="176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16227" y="4277423"/>
            <a:ext cx="252411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60030" y="4716757"/>
            <a:ext cx="319847" cy="681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 spc="64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  <a:p>
            <a:pPr marL="0" marR="0">
              <a:lnSpc>
                <a:spcPts val="1604"/>
              </a:lnSpc>
              <a:spcBef>
                <a:spcPts val="1854"/>
              </a:spcBef>
              <a:spcAft>
                <a:spcPct val="0"/>
              </a:spcAft>
            </a:pPr>
            <a:r>
              <a:rPr sz="1400" spc="64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28619" y="5302536"/>
            <a:ext cx="252411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88570" y="5302536"/>
            <a:ext cx="252411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92324" y="5302536"/>
            <a:ext cx="353564" cy="467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 spc="18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33718" marR="0">
              <a:lnSpc>
                <a:spcPts val="1604"/>
              </a:lnSpc>
              <a:spcBef>
                <a:spcPts val="16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52274" y="5302536"/>
            <a:ext cx="353564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 spc="18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023463" y="5302536"/>
            <a:ext cx="353564" cy="241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04"/>
              </a:lnSpc>
              <a:spcBef>
                <a:spcPct val="0"/>
              </a:spcBef>
              <a:spcAft>
                <a:spcPct val="0"/>
              </a:spcAft>
            </a:pPr>
            <a:r>
              <a:rPr sz="1400" spc="18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5" name="矩形 4"/>
          <p:cNvSpPr/>
          <p:nvPr/>
        </p:nvSpPr>
        <p:spPr>
          <a:xfrm>
            <a:off x="1633662" y="5702788"/>
            <a:ext cx="9047038" cy="46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6572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Verdana"/>
                <a:cs typeface="Verdana"/>
              </a:rPr>
              <a:t>Fig.3.7: Gaussian number realizations using </a:t>
            </a:r>
            <a:r>
              <a:rPr lang="en-US" altLang="zh-CN" dirty="0" err="1">
                <a:solidFill>
                  <a:srgbClr val="000000"/>
                </a:solidFill>
                <a:latin typeface="Courier New"/>
                <a:cs typeface="Courier New"/>
              </a:rPr>
              <a:t>randn</a:t>
            </a:r>
            <a:endParaRPr lang="en-US" altLang="zh-CN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4656245" y="4010785"/>
            <a:ext cx="1356360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712969" y="3418210"/>
            <a:ext cx="126365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3225" y="2794808"/>
            <a:ext cx="198120" cy="1758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908571"/>
            <a:ext cx="9470345" cy="1471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dirty="0" smtClean="0">
                <a:solidFill>
                  <a:srgbClr val="000000"/>
                </a:solidFill>
                <a:latin typeface="Verdana"/>
                <a:cs typeface="Verdana"/>
              </a:rPr>
              <a:t>Example </a:t>
            </a:r>
            <a:r>
              <a:rPr sz="2400" u="sng" dirty="0">
                <a:solidFill>
                  <a:srgbClr val="000000"/>
                </a:solidFill>
                <a:latin typeface="Verdana"/>
                <a:cs typeface="Verdana"/>
              </a:rPr>
              <a:t>3.3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24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4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24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24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Courier New"/>
                <a:cs typeface="Courier New"/>
              </a:rPr>
              <a:t>randn</a:t>
            </a:r>
            <a:r>
              <a:rPr sz="2400" spc="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4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generate</a:t>
            </a:r>
            <a:r>
              <a:rPr sz="2400" spc="24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4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zero-mean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Gaussian</a:t>
            </a:r>
            <a:r>
              <a:rPr sz="2400" spc="13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13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13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10000</a:t>
            </a:r>
            <a:r>
              <a:rPr sz="2400" spc="1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3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unity</a:t>
            </a:r>
            <a:r>
              <a:rPr sz="2400" spc="13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power.</a:t>
            </a:r>
            <a:r>
              <a:rPr sz="2400" spc="13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Verify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its characteristics.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2626122"/>
            <a:ext cx="9470244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theory,</a:t>
            </a:r>
            <a:r>
              <a:rPr sz="2400" spc="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each</a:t>
            </a:r>
            <a:r>
              <a:rPr sz="2400" spc="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Gaussian</a:t>
            </a:r>
            <a:r>
              <a:rPr sz="2400" spc="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variable</a:t>
            </a:r>
            <a:r>
              <a:rPr sz="2400" spc="27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should</a:t>
            </a:r>
            <a:r>
              <a:rPr sz="2400" spc="1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sz="2400" spc="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</a:t>
            </a:r>
            <a:r>
              <a:rPr sz="2400" spc="1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mean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unity power, i.e.,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4570338"/>
            <a:ext cx="633129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variance can be easily shown to be: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15" name="object 2"/>
          <p:cNvSpPr/>
          <p:nvPr/>
        </p:nvSpPr>
        <p:spPr>
          <a:xfrm>
            <a:off x="4170471" y="6182979"/>
            <a:ext cx="2327909" cy="3746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3"/>
          <p:cNvSpPr/>
          <p:nvPr/>
        </p:nvSpPr>
        <p:spPr>
          <a:xfrm>
            <a:off x="2820070" y="5126904"/>
            <a:ext cx="5171440" cy="37591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704658" y="5697060"/>
            <a:ext cx="584911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standard deviation is defined as: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9"/>
          <p:cNvSpPr txBox="1"/>
          <p:nvPr/>
        </p:nvSpPr>
        <p:spPr>
          <a:xfrm>
            <a:off x="683306" y="5313933"/>
            <a:ext cx="812245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We see that most of the values are within</a:t>
            </a:r>
            <a:r>
              <a:rPr sz="2400" spc="623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15" name="object 1"/>
          <p:cNvSpPr/>
          <p:nvPr/>
        </p:nvSpPr>
        <p:spPr>
          <a:xfrm>
            <a:off x="8307136" y="1256243"/>
            <a:ext cx="671831" cy="2679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1185962"/>
            <a:ext cx="76324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Note that 99.7% of the Gaussian data are within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9830" y="1954535"/>
            <a:ext cx="9470366" cy="8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5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5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w=randn(1,10000)</a:t>
            </a:r>
            <a:r>
              <a:rPr sz="2400" spc="7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5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generate</a:t>
            </a:r>
            <a:r>
              <a:rPr sz="2400" spc="5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5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5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hist(w,50)</a:t>
            </a:r>
            <a:r>
              <a:rPr sz="2400" spc="2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show its distribution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048273"/>
            <a:ext cx="9470350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distribution</a:t>
            </a:r>
            <a:r>
              <a:rPr sz="2400" spc="9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aligns</a:t>
            </a:r>
            <a:r>
              <a:rPr sz="2400" spc="9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9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Gaussian</a:t>
            </a:r>
            <a:r>
              <a:rPr sz="2400" spc="9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variables</a:t>
            </a:r>
            <a:r>
              <a:rPr sz="2400" spc="9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9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indicated by 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bell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shape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3306" y="4173678"/>
            <a:ext cx="9470404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3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empirical</a:t>
            </a:r>
            <a:r>
              <a:rPr sz="2400" spc="13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mean</a:t>
            </a:r>
            <a:r>
              <a:rPr sz="2400" spc="13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3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power</a:t>
            </a:r>
            <a:r>
              <a:rPr sz="2400" spc="13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3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w</a:t>
            </a:r>
            <a:r>
              <a:rPr sz="2400" spc="15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computed</a:t>
            </a:r>
            <a:r>
              <a:rPr sz="2400" spc="13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</a:p>
        </p:txBody>
      </p:sp>
      <p:sp>
        <p:nvSpPr>
          <p:cNvPr id="16" name="object 1"/>
          <p:cNvSpPr/>
          <p:nvPr/>
        </p:nvSpPr>
        <p:spPr>
          <a:xfrm>
            <a:off x="8759913" y="5377929"/>
            <a:ext cx="822959" cy="26796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2"/>
          <p:cNvSpPr/>
          <p:nvPr/>
        </p:nvSpPr>
        <p:spPr>
          <a:xfrm>
            <a:off x="7258684" y="5377929"/>
            <a:ext cx="671831" cy="2679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3"/>
          <p:cNvSpPr/>
          <p:nvPr/>
        </p:nvSpPr>
        <p:spPr>
          <a:xfrm>
            <a:off x="5337292" y="4697207"/>
            <a:ext cx="1682110" cy="26730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7"/>
          <p:cNvSpPr txBox="1"/>
          <p:nvPr/>
        </p:nvSpPr>
        <p:spPr>
          <a:xfrm>
            <a:off x="731838" y="4619975"/>
            <a:ext cx="4644121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mean(w)</a:t>
            </a:r>
            <a:r>
              <a:rPr sz="2400" spc="2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mean(w.*w)</a:t>
            </a:r>
            <a:r>
              <a:rPr sz="2400" spc="2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</p:txBody>
      </p:sp>
      <p:sp>
        <p:nvSpPr>
          <p:cNvPr id="20" name="object 8"/>
          <p:cNvSpPr txBox="1"/>
          <p:nvPr/>
        </p:nvSpPr>
        <p:spPr>
          <a:xfrm>
            <a:off x="7133044" y="4619975"/>
            <a:ext cx="19061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1.0028</a:t>
            </a:r>
          </a:p>
        </p:txBody>
      </p:sp>
      <p:sp>
        <p:nvSpPr>
          <p:cNvPr id="22" name="object 1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3" name="object 12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2794716" y="1294765"/>
            <a:ext cx="5339105" cy="421546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1411" y="1192662"/>
            <a:ext cx="457877" cy="4446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 spc="-46">
                <a:solidFill>
                  <a:srgbClr val="000000"/>
                </a:solidFill>
                <a:latin typeface="Microsoft Sans Serif"/>
                <a:cs typeface="Microsoft Sans Serif"/>
              </a:rPr>
              <a:t>700</a:t>
            </a:r>
          </a:p>
          <a:p>
            <a:pPr marL="0" marR="0">
              <a:lnSpc>
                <a:spcPts val="1619"/>
              </a:lnSpc>
              <a:spcBef>
                <a:spcPts val="3081"/>
              </a:spcBef>
              <a:spcAft>
                <a:spcPct val="0"/>
              </a:spcAft>
            </a:pPr>
            <a:r>
              <a:rPr sz="1450" spc="-46">
                <a:solidFill>
                  <a:srgbClr val="000000"/>
                </a:solidFill>
                <a:latin typeface="Microsoft Sans Serif"/>
                <a:cs typeface="Microsoft Sans Serif"/>
              </a:rPr>
              <a:t>600</a:t>
            </a:r>
          </a:p>
          <a:p>
            <a:pPr marL="0" marR="0">
              <a:lnSpc>
                <a:spcPts val="1619"/>
              </a:lnSpc>
              <a:spcBef>
                <a:spcPts val="3120"/>
              </a:spcBef>
              <a:spcAft>
                <a:spcPct val="0"/>
              </a:spcAft>
            </a:pPr>
            <a:r>
              <a:rPr sz="1450" spc="-46">
                <a:solidFill>
                  <a:srgbClr val="000000"/>
                </a:solidFill>
                <a:latin typeface="Microsoft Sans Serif"/>
                <a:cs typeface="Microsoft Sans Serif"/>
              </a:rPr>
              <a:t>500</a:t>
            </a:r>
          </a:p>
          <a:p>
            <a:pPr marL="0" marR="0">
              <a:lnSpc>
                <a:spcPts val="1619"/>
              </a:lnSpc>
              <a:spcBef>
                <a:spcPts val="3170"/>
              </a:spcBef>
              <a:spcAft>
                <a:spcPct val="0"/>
              </a:spcAft>
            </a:pPr>
            <a:r>
              <a:rPr sz="1450" spc="-46">
                <a:solidFill>
                  <a:srgbClr val="000000"/>
                </a:solidFill>
                <a:latin typeface="Microsoft Sans Serif"/>
                <a:cs typeface="Microsoft Sans Serif"/>
              </a:rPr>
              <a:t>400</a:t>
            </a:r>
          </a:p>
          <a:p>
            <a:pPr marL="0" marR="0">
              <a:lnSpc>
                <a:spcPts val="1619"/>
              </a:lnSpc>
              <a:spcBef>
                <a:spcPts val="3120"/>
              </a:spcBef>
              <a:spcAft>
                <a:spcPct val="0"/>
              </a:spcAft>
            </a:pPr>
            <a:r>
              <a:rPr sz="1450" spc="-46">
                <a:solidFill>
                  <a:srgbClr val="000000"/>
                </a:solidFill>
                <a:latin typeface="Microsoft Sans Serif"/>
                <a:cs typeface="Microsoft Sans Serif"/>
              </a:rPr>
              <a:t>300</a:t>
            </a:r>
          </a:p>
          <a:p>
            <a:pPr marL="0" marR="0">
              <a:lnSpc>
                <a:spcPts val="1619"/>
              </a:lnSpc>
              <a:spcBef>
                <a:spcPts val="3120"/>
              </a:spcBef>
              <a:spcAft>
                <a:spcPct val="0"/>
              </a:spcAft>
            </a:pPr>
            <a:r>
              <a:rPr sz="1450" spc="-46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  <a:p>
            <a:pPr marL="0" marR="0">
              <a:lnSpc>
                <a:spcPts val="1619"/>
              </a:lnSpc>
              <a:spcBef>
                <a:spcPts val="3170"/>
              </a:spcBef>
              <a:spcAft>
                <a:spcPct val="0"/>
              </a:spcAft>
            </a:pPr>
            <a:r>
              <a:rPr sz="1450" spc="-46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  <a:p>
            <a:pPr marL="204420" marR="0">
              <a:lnSpc>
                <a:spcPts val="1619"/>
              </a:lnSpc>
              <a:spcBef>
                <a:spcPts val="312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92616" y="5542982"/>
            <a:ext cx="321597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 spc="54">
                <a:solidFill>
                  <a:srgbClr val="000000"/>
                </a:solidFill>
                <a:latin typeface="Microsoft Sans Serif"/>
                <a:cs typeface="Microsoft Sans Serif"/>
              </a:rPr>
              <a:t>-4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51305" y="5542982"/>
            <a:ext cx="321597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 spc="54">
                <a:solidFill>
                  <a:srgbClr val="000000"/>
                </a:solidFill>
                <a:latin typeface="Microsoft Sans Serif"/>
                <a:cs typeface="Microsoft Sans Serif"/>
              </a:rPr>
              <a:t>-3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21350" y="5542982"/>
            <a:ext cx="321597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 spc="54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80039" y="5542982"/>
            <a:ext cx="321597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 spc="54">
                <a:solidFill>
                  <a:srgbClr val="000000"/>
                </a:solidFill>
                <a:latin typeface="Microsoft Sans Serif"/>
                <a:cs typeface="Microsoft Sans Serif"/>
              </a:rPr>
              <a:t>-1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06869" y="5542982"/>
            <a:ext cx="253456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76914" y="5542982"/>
            <a:ext cx="253456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35603" y="5542982"/>
            <a:ext cx="253456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05649" y="5542982"/>
            <a:ext cx="253456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075695" y="5542982"/>
            <a:ext cx="253456" cy="24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080113"/>
            <a:ext cx="8037447" cy="342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2864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Fig.3.8: Histogram for Gaussian </a:t>
            </a:r>
            <a:r>
              <a:rPr sz="2400" dirty="0" smtClean="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endParaRPr sz="24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656451" y="2125176"/>
            <a:ext cx="9402805" cy="1569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0806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(3.12)</a:t>
            </a:r>
          </a:p>
          <a:p>
            <a:pPr marL="0" marR="0">
              <a:lnSpc>
                <a:spcPts val="2916"/>
              </a:lnSpc>
              <a:spcBef>
                <a:spcPts val="1653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HASIKH+Wingdings"/>
                <a:cs typeface="HASIKH+Wingdings"/>
              </a:rPr>
              <a:t>.</a:t>
            </a:r>
            <a:r>
              <a:rPr sz="2400" spc="1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Memoryless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r>
              <a:rPr sz="2400" spc="44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at time</a:t>
            </a:r>
            <a:r>
              <a:rPr sz="2400" spc="219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depends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only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sz="2400" spc="45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at time</a:t>
            </a:r>
          </a:p>
          <a:p>
            <a:pPr marL="0" marR="0">
              <a:lnSpc>
                <a:spcPts val="2916"/>
              </a:lnSpc>
              <a:spcBef>
                <a:spcPts val="1650"/>
              </a:spcBef>
              <a:spcAft>
                <a:spcPct val="0"/>
              </a:spcAft>
            </a:pPr>
            <a:r>
              <a:rPr sz="2400" b="1" dirty="0">
                <a:solidFill>
                  <a:srgbClr val="00FF00"/>
                </a:solidFill>
                <a:latin typeface="Verdana"/>
                <a:cs typeface="Verdana"/>
              </a:rPr>
              <a:t>Are they memoryless systems?</a:t>
            </a:r>
          </a:p>
        </p:txBody>
      </p:sp>
      <p:sp>
        <p:nvSpPr>
          <p:cNvPr id="26" name="object 1"/>
          <p:cNvSpPr/>
          <p:nvPr/>
        </p:nvSpPr>
        <p:spPr>
          <a:xfrm>
            <a:off x="1019936" y="6271894"/>
            <a:ext cx="784478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589394" y="5413756"/>
            <a:ext cx="208280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5994" y="5413756"/>
            <a:ext cx="208279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1921" y="2797938"/>
            <a:ext cx="158750" cy="1714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2499" y="2703957"/>
            <a:ext cx="45974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7323" y="2797938"/>
            <a:ext cx="158750" cy="1714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9974" y="2703957"/>
            <a:ext cx="447657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7048" y="2223287"/>
            <a:ext cx="188721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35314" y="1629418"/>
            <a:ext cx="447657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428" y="1657396"/>
            <a:ext cx="45974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0450" y="1349011"/>
            <a:ext cx="243173" cy="27558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1239986"/>
            <a:ext cx="9470294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85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85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85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85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8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operator</a:t>
            </a:r>
            <a:r>
              <a:rPr sz="2400" spc="28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85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maps</a:t>
            </a:r>
            <a:r>
              <a:rPr sz="2400" spc="8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input sequence</a:t>
            </a:r>
            <a:r>
              <a:rPr sz="2400" spc="45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into an output sequence</a:t>
            </a:r>
            <a:r>
              <a:rPr sz="2400" spc="36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86200" y="3760737"/>
            <a:ext cx="23860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y[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]=(x[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])</a:t>
            </a:r>
            <a:r>
              <a:rPr sz="2300" b="1" baseline="30300">
                <a:solidFill>
                  <a:srgbClr val="00FF00"/>
                </a:solidFill>
                <a:latin typeface="Verdana"/>
                <a:cs typeface="Verdana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86200" y="4223652"/>
            <a:ext cx="339865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y[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]=x[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]+ x[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-2]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4779150"/>
            <a:ext cx="7379315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ASIKH+Wingdings"/>
                <a:cs typeface="HASIKH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 obey principle of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superposition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i.e., if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11445" y="5334648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5729872"/>
            <a:ext cx="83997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028607" y="6192787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(3.13)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14" name="矩形 13"/>
          <p:cNvSpPr/>
          <p:nvPr/>
        </p:nvSpPr>
        <p:spPr>
          <a:xfrm>
            <a:off x="500119" y="783592"/>
            <a:ext cx="3741922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u="sng" dirty="0">
                <a:solidFill>
                  <a:srgbClr val="FF0000"/>
                </a:solidFill>
                <a:latin typeface="Verdana"/>
                <a:cs typeface="Verdana"/>
              </a:rPr>
              <a:t>Discrete-Time Systems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085443" y="6339967"/>
            <a:ext cx="271907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49699" y="5574411"/>
            <a:ext cx="279018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1552" y="4833747"/>
            <a:ext cx="3626483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049" y="2452497"/>
            <a:ext cx="2015490" cy="8458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0398" y="1753236"/>
            <a:ext cx="447657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0254" y="1358011"/>
            <a:ext cx="4597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278903"/>
            <a:ext cx="9470379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whether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following</a:t>
            </a:r>
            <a:r>
              <a:rPr sz="2400" spc="1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49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  <a:r>
              <a:rPr sz="2400" spc="3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is linear or not: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668535"/>
            <a:ext cx="9470285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standard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1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linearity</a:t>
            </a:r>
            <a:r>
              <a:rPr sz="2400" spc="1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given as follows. Let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5149863"/>
            <a:ext cx="79846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260859"/>
            <a:ext cx="387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10863" y="6260859"/>
            <a:ext cx="634523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3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  <a:r>
              <a:rPr sz="2400" spc="3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3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linear.</a:t>
            </a:r>
            <a:r>
              <a:rPr sz="2400" spc="3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Otherwise,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365453" y="5374259"/>
            <a:ext cx="2538729" cy="3365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58633" y="4953635"/>
            <a:ext cx="2538730" cy="336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2753" y="4948555"/>
            <a:ext cx="56387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5855" y="4948555"/>
            <a:ext cx="56387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8199" y="1358011"/>
            <a:ext cx="5246230" cy="35115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8199" y="1358011"/>
            <a:ext cx="279019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3844054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system is nonlinear.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Assigning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54739" y="1278903"/>
            <a:ext cx="178554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have: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4869447"/>
            <a:ext cx="6791641" cy="1249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outputs</a:t>
            </a:r>
            <a:r>
              <a:rPr sz="2400" spc="1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56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69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  <a:p>
            <a:pPr marL="0" marR="0">
              <a:lnSpc>
                <a:spcPts val="2916"/>
              </a:lnSpc>
              <a:spcBef>
                <a:spcPts val="3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3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a result, the system is linear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692149" y="3991783"/>
            <a:ext cx="9152571" cy="23094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92149" y="3991783"/>
            <a:ext cx="279018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1171" y="3573699"/>
            <a:ext cx="3272790" cy="3390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50" y="3573699"/>
            <a:ext cx="3272790" cy="3390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6698" y="3201335"/>
            <a:ext cx="56388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0424" y="3201335"/>
            <a:ext cx="56388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6825" y="2598085"/>
            <a:ext cx="3075940" cy="33908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0398" y="2065447"/>
            <a:ext cx="447657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40254" y="1670224"/>
            <a:ext cx="45974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1591115"/>
            <a:ext cx="9470379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1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whether</a:t>
            </a:r>
            <a:r>
              <a:rPr sz="2400" spc="1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following</a:t>
            </a:r>
            <a:r>
              <a:rPr sz="2400" spc="19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9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49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  <a:r>
              <a:rPr sz="2400" spc="36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, is linear or not: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122227"/>
            <a:ext cx="5048760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5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35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outputs</a:t>
            </a:r>
            <a:r>
              <a:rPr sz="2400" spc="35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  <a:p>
            <a:pPr marL="3489248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62494" y="3122227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30311" y="3122227"/>
            <a:ext cx="1925892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8457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7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Assigning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88690" y="3912675"/>
            <a:ext cx="432785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its system output is then: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23" name="object 14"/>
          <p:cNvSpPr txBox="1"/>
          <p:nvPr/>
        </p:nvSpPr>
        <p:spPr>
          <a:xfrm>
            <a:off x="685800" y="974484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dirty="0">
                <a:solidFill>
                  <a:srgbClr val="000000"/>
                </a:solidFill>
                <a:latin typeface="Verdana"/>
                <a:cs typeface="Verdana"/>
              </a:rPr>
              <a:t>Example 3.5</a:t>
            </a:r>
          </a:p>
        </p:txBody>
      </p:sp>
      <p:sp>
        <p:nvSpPr>
          <p:cNvPr id="24" name="矩形 23"/>
          <p:cNvSpPr/>
          <p:nvPr/>
        </p:nvSpPr>
        <p:spPr>
          <a:xfrm>
            <a:off x="622714" y="6395218"/>
            <a:ext cx="8839133" cy="46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As a result, the system is nonlinear.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4337049" y="4855319"/>
            <a:ext cx="2015490" cy="8458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800398" y="4468462"/>
            <a:ext cx="447657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40254" y="4073237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7673" y="2937349"/>
            <a:ext cx="3190872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1184" y="2171793"/>
            <a:ext cx="188722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0379" y="1500357"/>
            <a:ext cx="5711170" cy="13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02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corresponding shift in output, i.e., if</a:t>
            </a:r>
          </a:p>
          <a:p>
            <a:pPr marL="0" marR="0">
              <a:lnSpc>
                <a:spcPts val="2916"/>
              </a:lnSpc>
              <a:spcBef>
                <a:spcPts val="485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4647" y="285824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(3.14)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623797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994129"/>
            <a:ext cx="9470379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whether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following</a:t>
            </a:r>
            <a:r>
              <a:rPr sz="2400" spc="1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49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  <a:r>
              <a:rPr sz="2400" spc="3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is time-invariant or not: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9655" y="5990497"/>
            <a:ext cx="947025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6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standard</a:t>
            </a:r>
            <a:r>
              <a:rPr sz="2400" spc="26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sz="2400" spc="26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6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26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6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time-invariance</a:t>
            </a:r>
            <a:r>
              <a:rPr sz="2400" spc="263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6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system is given as follows.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19" name="object 18"/>
          <p:cNvSpPr txBox="1"/>
          <p:nvPr/>
        </p:nvSpPr>
        <p:spPr>
          <a:xfrm>
            <a:off x="685800" y="1052757"/>
            <a:ext cx="9470251" cy="34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 dirty="0" smtClean="0">
                <a:solidFill>
                  <a:srgbClr val="000000"/>
                </a:solidFill>
                <a:latin typeface="IJNKFK+Wingdings"/>
                <a:cs typeface="IJNKFK+Wingdings"/>
              </a:rPr>
              <a:t>.</a:t>
            </a:r>
            <a:r>
              <a:rPr sz="2400" spc="10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Time-Invariant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r>
              <a:rPr sz="2400" spc="271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71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time-shift</a:t>
            </a:r>
            <a:r>
              <a:rPr sz="2400" spc="271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71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271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causes</a:t>
            </a:r>
            <a:r>
              <a:rPr sz="2400" spc="271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4480204" y="5909818"/>
            <a:ext cx="2178050" cy="7442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749" y="4027932"/>
            <a:ext cx="158750" cy="1714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8141" y="3513201"/>
            <a:ext cx="331470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0757" y="3494151"/>
            <a:ext cx="495919" cy="33527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9980" y="2935986"/>
            <a:ext cx="219040" cy="26161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6549" y="2147570"/>
            <a:ext cx="6766559" cy="33527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5935" y="1412113"/>
            <a:ext cx="2698750" cy="27431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8698" y="1403223"/>
            <a:ext cx="876300" cy="24510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0501" y="987680"/>
            <a:ext cx="455931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0742" y="987680"/>
            <a:ext cx="740409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908571"/>
            <a:ext cx="4174121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ONJWL+Wingdings"/>
                <a:cs typeface="KONJWL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3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74512" y="908571"/>
            <a:ext cx="4381473" cy="1587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equal</a:t>
            </a:r>
            <a:r>
              <a:rPr sz="2400" spc="3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53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</a:t>
            </a:r>
            <a:r>
              <a:rPr sz="2400" spc="3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2400" spc="3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3373348" marR="0">
              <a:lnSpc>
                <a:spcPts val="2916"/>
              </a:lnSpc>
              <a:spcBef>
                <a:spcPts val="6366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400" y="1303795"/>
            <a:ext cx="31929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sampling interval of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51348" y="1303795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90600" y="2853068"/>
            <a:ext cx="591962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26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called 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sampling period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3408557"/>
            <a:ext cx="5150579" cy="439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15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ONJWL+Wingdings"/>
                <a:cs typeface="KONJWL+Wingdings"/>
              </a:rPr>
              <a:t>.</a:t>
            </a:r>
            <a:r>
              <a:rPr sz="2400" spc="51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600" spc="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6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600" spc="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sequence</a:t>
            </a:r>
            <a:r>
              <a:rPr sz="2400" spc="8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numbers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29191" y="3434093"/>
            <a:ext cx="102690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02080" y="3829308"/>
            <a:ext cx="3445993" cy="439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3159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Verdana"/>
                <a:cs typeface="Verdana"/>
              </a:rPr>
              <a:t>being the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 index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4600842"/>
            <a:ext cx="26999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Basic Sequences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5156340"/>
            <a:ext cx="4289456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ONJWL+Wingdings"/>
                <a:cs typeface="KONJWL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Unit Sample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(or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Impulse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09227" y="6042800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(3.2)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270965" y="4826889"/>
            <a:ext cx="7922563" cy="158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270965" y="4826889"/>
            <a:ext cx="210058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10659" y="3711829"/>
            <a:ext cx="2668270" cy="8508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53540" y="3197733"/>
            <a:ext cx="109855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6565" y="2308733"/>
            <a:ext cx="206374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5298" y="1728343"/>
            <a:ext cx="210058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3395" y="1333119"/>
            <a:ext cx="208280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649235"/>
            <a:ext cx="798462" cy="98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  <a:p>
            <a:pPr marL="0" marR="0">
              <a:lnSpc>
                <a:spcPts val="2916"/>
              </a:lnSpc>
              <a:spcBef>
                <a:spcPts val="165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46665" y="2229625"/>
            <a:ext cx="680941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19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then</a:t>
            </a:r>
            <a:r>
              <a:rPr sz="2400" spc="19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9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9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time-invariant.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624849"/>
            <a:ext cx="606847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Otherwise, the system is time-variant.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118625"/>
            <a:ext cx="65061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 the given input-output relationship,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65731" y="3118625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4747781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77895" y="4747781"/>
            <a:ext cx="35329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its system output is: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474728"/>
            <a:ext cx="643910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a result, the system is time-invariant.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2771139" y="5506339"/>
            <a:ext cx="514730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270965" y="4765675"/>
            <a:ext cx="210058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2254" y="4000119"/>
            <a:ext cx="508507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9857" y="3259455"/>
            <a:ext cx="109855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8664" y="2493899"/>
            <a:ext cx="161226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0398" y="1753236"/>
            <a:ext cx="447657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40254" y="1358011"/>
            <a:ext cx="45974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5800" y="908571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278903"/>
            <a:ext cx="9470379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whether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following</a:t>
            </a:r>
            <a:r>
              <a:rPr sz="2400" spc="1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49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  <a:r>
              <a:rPr sz="2400" spc="3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is time-invariant or not: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180347"/>
            <a:ext cx="6703205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sz="2400" spc="38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8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</a:t>
            </a:r>
            <a:r>
              <a:rPr sz="2400" spc="38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input-output</a:t>
            </a:r>
            <a:r>
              <a:rPr sz="2400" spc="3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relationship,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form: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61310" y="3180347"/>
            <a:ext cx="149472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686567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77895" y="4686567"/>
            <a:ext cx="353294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its system output is: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192787"/>
            <a:ext cx="616265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a result, the system is time-variant.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4164533" y="6086945"/>
            <a:ext cx="130429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458497" y="6086945"/>
            <a:ext cx="447657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5953" y="5691721"/>
            <a:ext cx="131699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2247" y="5691721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2162" y="3259671"/>
            <a:ext cx="212598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6941" y="2679281"/>
            <a:ext cx="45466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9699" y="1477112"/>
            <a:ext cx="158750" cy="1714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7612" y="987793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0103" y="1081774"/>
            <a:ext cx="158750" cy="1714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615" y="987793"/>
            <a:ext cx="447657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908686"/>
            <a:ext cx="9470293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EGCAA+Wingdings"/>
                <a:cs typeface="PEGCAA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Causal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r>
              <a:rPr sz="2400" spc="3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  <a:r>
              <a:rPr sz="2400" spc="52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  <a:r>
              <a:rPr sz="2400" spc="3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29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depends</a:t>
            </a:r>
            <a:r>
              <a:rPr sz="2400" spc="3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sz="2400" spc="3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53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up</a:t>
            </a:r>
            <a:r>
              <a:rPr sz="2400" spc="3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400" y="1304024"/>
            <a:ext cx="83418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400" y="1859509"/>
            <a:ext cx="924169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4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</a:t>
            </a:r>
            <a:r>
              <a:rPr sz="2400" spc="1428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time-invariant</a:t>
            </a:r>
            <a:r>
              <a:rPr sz="2400" spc="142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(LTI)</a:t>
            </a:r>
            <a:r>
              <a:rPr sz="2400" spc="14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systems,</a:t>
            </a:r>
            <a:r>
              <a:rPr sz="2400" spc="14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14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4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definition.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1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causal</a:t>
            </a:r>
            <a:r>
              <a:rPr sz="2400" spc="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19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1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45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satisfies: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180563"/>
            <a:ext cx="9402805" cy="98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0806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(3.15)</a:t>
            </a:r>
          </a:p>
          <a:p>
            <a:pPr marL="0" marR="0">
              <a:lnSpc>
                <a:spcPts val="2916"/>
              </a:lnSpc>
              <a:spcBef>
                <a:spcPts val="1653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Are they causal systems?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86200" y="4316451"/>
            <a:ext cx="341352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y[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]=x[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]+x[n+1]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86200" y="4871949"/>
            <a:ext cx="32955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y[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]=x[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]+x[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-2]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5612613"/>
            <a:ext cx="4649635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EGCAA+Wingdings"/>
                <a:cs typeface="PEGCAA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Stable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r>
              <a:rPr sz="2400" spc="14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4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bounded</a:t>
            </a:r>
            <a:r>
              <a:rPr sz="2400" spc="14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241224" y="5612613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09293" y="5612613"/>
            <a:ext cx="244674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r>
              <a:rPr sz="2400" spc="14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produces</a:t>
            </a:r>
            <a:r>
              <a:rPr sz="2400" spc="14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400" y="6007837"/>
            <a:ext cx="33962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bounded output</a:t>
            </a:r>
            <a:r>
              <a:rPr sz="2400" spc="44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475173" y="6007837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5343080" y="5706745"/>
            <a:ext cx="1911350" cy="3682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92150" y="5723255"/>
            <a:ext cx="2372360" cy="3390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9939" y="5383403"/>
            <a:ext cx="91440" cy="2324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49" y="5439960"/>
            <a:ext cx="161290" cy="17585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9451" y="1662049"/>
            <a:ext cx="2054860" cy="8318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4400" y="1093737"/>
            <a:ext cx="6959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LTI system, stability also corresponds 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66606" y="178106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(3.16)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678951"/>
            <a:ext cx="6612775" cy="151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Are they stable systems?</a:t>
            </a:r>
          </a:p>
          <a:p>
            <a:pPr marL="3200400" marR="0">
              <a:lnSpc>
                <a:spcPts val="2916"/>
              </a:lnSpc>
              <a:spcBef>
                <a:spcPts val="1457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y[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]=x[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]+x[n+1]</a:t>
            </a:r>
          </a:p>
          <a:p>
            <a:pPr marL="3200400" marR="0">
              <a:lnSpc>
                <a:spcPts val="2916"/>
              </a:lnSpc>
              <a:spcBef>
                <a:spcPts val="1457"/>
              </a:spcBef>
              <a:spcAft>
                <a:spcPct val="0"/>
              </a:spcAft>
            </a:pP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y[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]=1/x[</a:t>
            </a:r>
            <a:r>
              <a:rPr sz="2400" b="1" i="1">
                <a:solidFill>
                  <a:srgbClr val="00FF00"/>
                </a:solidFill>
                <a:latin typeface="Verdana"/>
                <a:cs typeface="Verdana"/>
              </a:rPr>
              <a:t>n</a:t>
            </a:r>
            <a:r>
              <a:rPr sz="2400" b="1">
                <a:solidFill>
                  <a:srgbClr val="00FF00"/>
                </a:solidFill>
                <a:latin typeface="Verdana"/>
                <a:cs typeface="Verdana"/>
              </a:rPr>
              <a:t>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4530611"/>
            <a:ext cx="9470314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8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8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these</a:t>
            </a:r>
            <a:r>
              <a:rPr sz="2400" spc="8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five</a:t>
            </a:r>
            <a:r>
              <a:rPr sz="2400" spc="8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definitions</a:t>
            </a:r>
            <a:r>
              <a:rPr sz="2400" spc="8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hold</a:t>
            </a:r>
            <a:r>
              <a:rPr sz="2400" spc="8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8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systems.</a:t>
            </a:r>
            <a:r>
              <a:rPr sz="2400" spc="1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  <a:r>
              <a:rPr sz="2400" spc="11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just</a:t>
            </a:r>
            <a:r>
              <a:rPr sz="2400" spc="1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need</a:t>
            </a:r>
            <a:r>
              <a:rPr sz="2400" spc="1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1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replace</a:t>
            </a:r>
            <a:r>
              <a:rPr sz="2400" spc="11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</a:t>
            </a:r>
            <a:r>
              <a:rPr sz="2400" spc="11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</a:t>
            </a:r>
          </a:p>
          <a:p>
            <a:pPr marL="529247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9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</a:t>
            </a:r>
            <a:r>
              <a:rPr sz="2400" spc="27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19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9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particular,</a:t>
            </a:r>
            <a:r>
              <a:rPr sz="2400" spc="19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9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stability,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78149" y="5641607"/>
            <a:ext cx="220367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changed to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60780" y="564160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692149" y="4980051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052520" y="2217547"/>
            <a:ext cx="5066030" cy="8318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908571"/>
            <a:ext cx="19666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Convolution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1278903"/>
            <a:ext cx="947038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input-output</a:t>
            </a:r>
            <a:r>
              <a:rPr sz="2400" spc="21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relationship</a:t>
            </a:r>
            <a:r>
              <a:rPr sz="2400" spc="21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1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21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2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characterized by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convolution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15400" y="2336559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(3.17)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049283"/>
            <a:ext cx="39950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is similar to (2.23)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3789947"/>
            <a:ext cx="9470315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(3.17)</a:t>
            </a:r>
            <a:r>
              <a:rPr sz="2400" spc="20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0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simpler</a:t>
            </a:r>
            <a:r>
              <a:rPr sz="2400" spc="20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20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20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only</a:t>
            </a:r>
            <a:r>
              <a:rPr sz="2400" spc="20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needs</a:t>
            </a:r>
            <a:r>
              <a:rPr sz="2400" spc="20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additions</a:t>
            </a:r>
            <a:r>
              <a:rPr sz="2400" spc="2046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multiplications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60449" y="4900943"/>
            <a:ext cx="625496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specifies the functionality of the system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sz="1000" dirty="0" smtClean="0">
                <a:solidFill>
                  <a:srgbClr val="000000"/>
                </a:solidFill>
                <a:latin typeface="Verdana"/>
                <a:cs typeface="Verdana"/>
              </a:rPr>
              <a:t>3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3509720" y="4008755"/>
            <a:ext cx="3585209" cy="11201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363929" y="1662050"/>
            <a:ext cx="7141209" cy="12230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908571"/>
            <a:ext cx="2433737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HTUVCE+Wingdings"/>
                <a:cs typeface="HTUVCE+Wingdings"/>
              </a:rPr>
              <a:t>.</a:t>
            </a:r>
            <a:r>
              <a:rPr sz="2400" spc="10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Commutative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5400" y="221032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(3.18)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255277"/>
            <a:ext cx="74372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38564" y="4733557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(3.19)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2756128" y="3971478"/>
            <a:ext cx="5172553" cy="90951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756128" y="2455619"/>
            <a:ext cx="5172553" cy="9095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6128" y="939761"/>
            <a:ext cx="5172553" cy="9095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5599" y="5290871"/>
            <a:ext cx="7190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Fig.3.9: Commutative property of convolution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2911603" y="5108164"/>
            <a:ext cx="4862270" cy="85476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911603" y="2064307"/>
            <a:ext cx="4862270" cy="22793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6640" y="1543177"/>
            <a:ext cx="7168513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908571"/>
            <a:ext cx="1706208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VANMQ+Wingdings"/>
                <a:cs typeface="SVANMQ+Wingdings"/>
              </a:rPr>
              <a:t>.</a:t>
            </a:r>
            <a:r>
              <a:rPr sz="2400" spc="10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15400" y="1464069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(3.20)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4463" y="6185256"/>
            <a:ext cx="62727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Fig.3.10: Linear property of convolution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350644" y="3007995"/>
            <a:ext cx="7988300" cy="36766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576479" y="1753236"/>
            <a:ext cx="301116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7327" y="1358011"/>
            <a:ext cx="134493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1064" y="1358011"/>
            <a:ext cx="447657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908571"/>
            <a:ext cx="7507115" cy="1939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3.8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15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5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15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15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  <a:p>
            <a:pPr marL="0" marR="0">
              <a:lnSpc>
                <a:spcPts val="2916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 the stability and causality of system.</a:t>
            </a:r>
          </a:p>
          <a:p>
            <a:pPr marL="0" marR="0">
              <a:lnSpc>
                <a:spcPts val="29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(3.17), we have: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94656" y="1278903"/>
            <a:ext cx="232393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3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3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88183" y="1278903"/>
            <a:ext cx="136789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110462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9301415" y="5878957"/>
            <a:ext cx="695960" cy="2374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586437" y="5851017"/>
            <a:ext cx="998846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511" y="5807837"/>
            <a:ext cx="4928233" cy="3848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32100" y="5085461"/>
            <a:ext cx="447657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2597" y="5085461"/>
            <a:ext cx="134493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0859" y="1358011"/>
            <a:ext cx="7087868" cy="34632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2031" y="1358011"/>
            <a:ext cx="45466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7623" y="1358011"/>
            <a:ext cx="45974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6664" y="1358011"/>
            <a:ext cx="447657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908571"/>
            <a:ext cx="928476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Alternatively, we can first establish the general relationship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44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the specific</a:t>
            </a:r>
            <a:r>
              <a:rPr sz="2400" spc="45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(3.4):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5006353"/>
            <a:ext cx="2005607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Substituting</a:t>
            </a:r>
          </a:p>
          <a:p>
            <a:pPr marL="0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11167" y="5006353"/>
            <a:ext cx="3480843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yields the same</a:t>
            </a:r>
            <a:r>
              <a:rPr sz="2400" spc="36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marL="2762415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732125" y="5771909"/>
            <a:ext cx="5747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192533"/>
            <a:ext cx="507665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system is stable and causal.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39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8309405" y="5574157"/>
            <a:ext cx="615950" cy="2387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544412" y="5547487"/>
            <a:ext cx="45593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55463" y="5641467"/>
            <a:ext cx="158750" cy="1714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50" y="5547487"/>
            <a:ext cx="459739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41222" y="4967097"/>
            <a:ext cx="455931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2914" y="3958717"/>
            <a:ext cx="2225040" cy="74421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6743" y="2730627"/>
            <a:ext cx="615950" cy="2387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0395" y="2703958"/>
            <a:ext cx="42672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38651" y="2402714"/>
            <a:ext cx="158750" cy="1714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3568" y="2308733"/>
            <a:ext cx="42672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149" y="2308733"/>
            <a:ext cx="430529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12937" y="1358011"/>
            <a:ext cx="42671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800" y="1278903"/>
            <a:ext cx="9470299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similar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400" spc="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unit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44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defined in (2.10)-(2.12)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229625"/>
            <a:ext cx="913086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139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simpler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than</a:t>
            </a:r>
            <a:r>
              <a:rPr sz="2400" spc="52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well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defined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43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not defined at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3205239"/>
            <a:ext cx="1808087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WLEGNE+Wingdings"/>
                <a:cs typeface="WLEGNE+Wingdings"/>
              </a:rPr>
              <a:t>.</a:t>
            </a:r>
            <a:r>
              <a:rPr sz="2400" spc="10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Unit Step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81185" y="4091699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(3.3)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4887989"/>
            <a:ext cx="8509183" cy="98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 is similar to to the continuous-time</a:t>
            </a:r>
            <a:r>
              <a:rPr sz="2400" spc="45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 (2.13)</a:t>
            </a:r>
          </a:p>
          <a:p>
            <a:pPr marL="579729" marR="0">
              <a:lnSpc>
                <a:spcPts val="2916"/>
              </a:lnSpc>
              <a:spcBef>
                <a:spcPts val="165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well defined for all</a:t>
            </a:r>
            <a:r>
              <a:rPr sz="2400" spc="30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2400" spc="45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not defined</a:t>
            </a:r>
            <a:r>
              <a:rPr sz="2400" spc="49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2266949" y="3193161"/>
            <a:ext cx="6155689" cy="36766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703479" y="1753236"/>
            <a:ext cx="285876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2101" y="1358011"/>
            <a:ext cx="163195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9322" y="1358011"/>
            <a:ext cx="447657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908571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1278903"/>
            <a:ext cx="7507115" cy="119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  <a:r>
              <a:rPr sz="2400" spc="58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1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18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17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7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17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17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 the stability and causality of system.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12148" y="1278903"/>
            <a:ext cx="1343932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1080655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624849"/>
            <a:ext cx="37103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(3.17), we have: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2178050" y="4885309"/>
            <a:ext cx="6333490" cy="8534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683852" y="4371213"/>
            <a:ext cx="53975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44586" y="4396613"/>
            <a:ext cx="701040" cy="2527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9990" y="4399153"/>
            <a:ext cx="695960" cy="2374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9658" y="4371213"/>
            <a:ext cx="108331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5163" y="4386453"/>
            <a:ext cx="676263" cy="2501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4825" y="4371213"/>
            <a:ext cx="99059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6439" y="2304923"/>
            <a:ext cx="6696709" cy="18021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3205" y="1790827"/>
            <a:ext cx="53975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3565" y="1395603"/>
            <a:ext cx="2360929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6588" y="973710"/>
            <a:ext cx="3860800" cy="3428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0403" y="973710"/>
            <a:ext cx="3210559" cy="34289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5800" y="908571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090769" y="908571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1316495"/>
            <a:ext cx="17530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sz="2400" spc="1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40846" y="1316495"/>
            <a:ext cx="521517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1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13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employing</a:t>
            </a:r>
            <a:r>
              <a:rPr sz="2400" spc="13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change</a:t>
            </a:r>
            <a:r>
              <a:rPr sz="2400" spc="1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1711719"/>
            <a:ext cx="470501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variable,</a:t>
            </a:r>
            <a:r>
              <a:rPr sz="2400" spc="60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expressed as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4292105"/>
            <a:ext cx="9777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29064" y="4292105"/>
            <a:ext cx="148199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54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583897" y="4292105"/>
            <a:ext cx="209938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55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For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459266" y="4292105"/>
            <a:ext cx="141110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5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5923801"/>
            <a:ext cx="12968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 is,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2031364" y="4984877"/>
            <a:ext cx="6626859" cy="9004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963252" y="4470781"/>
            <a:ext cx="53975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84286" y="4496181"/>
            <a:ext cx="840740" cy="2527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9990" y="4498721"/>
            <a:ext cx="835660" cy="2374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9658" y="4470781"/>
            <a:ext cx="108331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5163" y="4486021"/>
            <a:ext cx="676263" cy="2501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4825" y="4470781"/>
            <a:ext cx="99059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2859" y="2185035"/>
            <a:ext cx="5563868" cy="183641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3264" y="1670939"/>
            <a:ext cx="53975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3844" y="921385"/>
            <a:ext cx="2501900" cy="6705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1591831"/>
            <a:ext cx="274398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Similarly,</a:t>
            </a:r>
            <a:r>
              <a:rPr sz="2400" spc="5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4391673"/>
            <a:ext cx="9777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29064" y="4391673"/>
            <a:ext cx="148199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54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83897" y="4391673"/>
            <a:ext cx="5747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61999" y="4391673"/>
            <a:ext cx="86098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For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738666" y="4391673"/>
            <a:ext cx="141110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5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255525"/>
            <a:ext cx="12968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 is,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8567139" y="6130671"/>
            <a:ext cx="695960" cy="2374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918557" y="6102731"/>
            <a:ext cx="998846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8337" y="5638927"/>
            <a:ext cx="4845050" cy="3848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9429" y="3398901"/>
            <a:ext cx="4570729" cy="183387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4958" y="2345309"/>
            <a:ext cx="5019673" cy="6705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2375" y="921385"/>
            <a:ext cx="3164840" cy="6705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1591831"/>
            <a:ext cx="5147772" cy="183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Combining the results, we have:</a:t>
            </a:r>
          </a:p>
          <a:p>
            <a:pPr marL="0" marR="0">
              <a:lnSpc>
                <a:spcPts val="2916"/>
              </a:lnSpc>
              <a:spcBef>
                <a:spcPts val="82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5602999"/>
            <a:ext cx="9777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89738" y="5602999"/>
            <a:ext cx="3566331" cy="82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stable.</a:t>
            </a:r>
          </a:p>
          <a:p>
            <a:pPr marL="1441310" marR="0">
              <a:lnSpc>
                <a:spcPts val="2916"/>
              </a:lnSpc>
              <a:spcBef>
                <a:spcPts val="3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55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023623"/>
            <a:ext cx="627143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Moreover, the system is causal because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1"/>
          <p:cNvSpPr/>
          <p:nvPr/>
        </p:nvSpPr>
        <p:spPr>
          <a:xfrm>
            <a:off x="7758569" y="5168519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331013" y="5168519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2625" y="5167248"/>
            <a:ext cx="966470" cy="3174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50" y="5167248"/>
            <a:ext cx="962660" cy="3174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6346" y="4772025"/>
            <a:ext cx="960120" cy="3174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9350" y="4772025"/>
            <a:ext cx="950586" cy="31749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2743" y="4772025"/>
            <a:ext cx="1107440" cy="31749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9868" y="4772025"/>
            <a:ext cx="966470" cy="31749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6992" y="4772025"/>
            <a:ext cx="966470" cy="3174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4277" y="4772025"/>
            <a:ext cx="956310" cy="3174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7425" y="4378071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7894" y="4378071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5700" y="3184525"/>
            <a:ext cx="3298190" cy="74421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1089" y="2057273"/>
            <a:ext cx="3407410" cy="74421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2158" y="1358011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69127" y="1358011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2674" y="1358011"/>
            <a:ext cx="2203450" cy="31622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5800" y="908571"/>
            <a:ext cx="2260000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3.10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719764" y="1278903"/>
            <a:ext cx="3517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5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2801379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4298963"/>
            <a:ext cx="4482560" cy="119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Here,</a:t>
            </a:r>
            <a:r>
              <a:rPr sz="2400" spc="9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9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lengths</a:t>
            </a:r>
            <a:r>
              <a:rPr sz="2400" spc="9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9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both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precisely,</a:t>
            </a:r>
          </a:p>
          <a:p>
            <a:pPr marL="1169911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39523" y="4298963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423975" y="4298963"/>
            <a:ext cx="273179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9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finite.</a:t>
            </a:r>
            <a:r>
              <a:rPr sz="2400" spc="9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More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286937" y="469418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549812" y="469418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12688" y="469418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216533" y="469418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636292" y="469418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892817" y="469418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789997" y="5089411"/>
            <a:ext cx="636612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6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sz="2400" spc="6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other</a:t>
            </a:r>
            <a:r>
              <a:rPr sz="2400" spc="59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89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sz="2400" spc="6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zero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85800" y="5484635"/>
            <a:ext cx="124381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values.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4006596" y="4046944"/>
            <a:ext cx="2676402" cy="27734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606145" y="3348355"/>
            <a:ext cx="4546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9097" y="1662050"/>
            <a:ext cx="7351393" cy="12369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908571"/>
            <a:ext cx="9608787" cy="2769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still</a:t>
            </a:r>
            <a:r>
              <a:rPr sz="2400" spc="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(3.17)</a:t>
            </a:r>
            <a:r>
              <a:rPr sz="2400" spc="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but</a:t>
            </a:r>
            <a:r>
              <a:rPr sz="2400" spc="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now</a:t>
            </a:r>
            <a:r>
              <a:rPr sz="2400" spc="9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reduces</a:t>
            </a:r>
            <a:r>
              <a:rPr sz="2400" spc="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finite</a:t>
            </a:r>
            <a:r>
              <a:rPr sz="2400" spc="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summation:</a:t>
            </a:r>
          </a:p>
          <a:p>
            <a:pPr marL="0" marR="0">
              <a:lnSpc>
                <a:spcPts val="2916"/>
              </a:lnSpc>
              <a:spcBef>
                <a:spcPts val="1567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 considering the non-zero values of</a:t>
            </a:r>
            <a:r>
              <a:rPr sz="2400" spc="36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obtain: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45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908571"/>
            <a:ext cx="9470319" cy="1176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Alternatively,</a:t>
            </a:r>
            <a:r>
              <a:rPr sz="2400" spc="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finite-length</a:t>
            </a:r>
            <a:r>
              <a:rPr sz="2400" spc="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signals,</a:t>
            </a:r>
            <a:r>
              <a:rPr sz="2400" spc="2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conv</a:t>
            </a:r>
            <a:r>
              <a:rPr sz="2400" spc="-525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  <a:r>
              <a:rPr sz="2400" spc="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finite-length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2417591"/>
            <a:ext cx="1798654" cy="1074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n=0:3;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x=n.^2+1;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h=n+1;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3453606"/>
            <a:ext cx="216441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y=conv(x,h)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4169017"/>
            <a:ext cx="24501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results 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4884947"/>
            <a:ext cx="7467630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y = 1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4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12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30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43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50</a:t>
            </a:r>
            <a:r>
              <a:rPr sz="2400" spc="432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40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5600358"/>
            <a:ext cx="9470319" cy="8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3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default</a:t>
            </a:r>
            <a:r>
              <a:rPr sz="2400" spc="3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starting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indices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3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both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h</a:t>
            </a:r>
            <a:r>
              <a:rPr sz="2400" spc="-265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3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sz="2400" spc="-265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3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1,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 need to determine the appropriate time index for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46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7483919" y="4891913"/>
            <a:ext cx="161290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810873" y="4891913"/>
            <a:ext cx="220345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39986" y="4517008"/>
            <a:ext cx="246380" cy="2451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7546" y="4517008"/>
            <a:ext cx="293369" cy="24510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4836" y="4496689"/>
            <a:ext cx="45466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028" y="4496689"/>
            <a:ext cx="4597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3134" y="2057273"/>
            <a:ext cx="6243318" cy="199008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4840" y="1358011"/>
            <a:ext cx="40894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751" y="1358011"/>
            <a:ext cx="447657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908571"/>
            <a:ext cx="947022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correct</a:t>
            </a:r>
            <a:r>
              <a:rPr sz="2400" spc="2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index</a:t>
            </a:r>
            <a:r>
              <a:rPr sz="2400" spc="2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2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obtained</a:t>
            </a:r>
            <a:r>
              <a:rPr sz="2400" spc="2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2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computing</a:t>
            </a:r>
            <a:r>
              <a:rPr sz="2400" spc="2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one</a:t>
            </a:r>
            <a:r>
              <a:rPr sz="2400" spc="2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4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(3.17). For simplicity, we may compute</a:t>
            </a:r>
            <a:r>
              <a:rPr sz="2400" spc="33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417581"/>
            <a:ext cx="947019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7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general,</a:t>
            </a:r>
            <a:r>
              <a:rPr sz="2400" spc="7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7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lengths</a:t>
            </a:r>
            <a:r>
              <a:rPr sz="2400" spc="7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60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9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47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7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4812805"/>
            <a:ext cx="41637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respectively, the length of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27963" y="4812805"/>
            <a:ext cx="394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03169" y="4812805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47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606550" y="6238747"/>
            <a:ext cx="162052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606549" y="5843524"/>
            <a:ext cx="267588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6549" y="5448300"/>
            <a:ext cx="4404359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805" y="2427613"/>
            <a:ext cx="3900802" cy="90486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624" y="1958721"/>
            <a:ext cx="246380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3113" y="1543177"/>
            <a:ext cx="447657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9355" y="1543177"/>
            <a:ext cx="45974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897" y="1250727"/>
            <a:ext cx="107289" cy="127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908571"/>
            <a:ext cx="756202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Linear Constant Coefficient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Difference Equations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464069"/>
            <a:ext cx="9470225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a LTI system, its input</a:t>
            </a:r>
            <a:r>
              <a:rPr sz="2400" spc="45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output</a:t>
            </a:r>
            <a:r>
              <a:rPr sz="2400" spc="44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related via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0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th-order linear constant coefficient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difference equation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94647" y="2619642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(3.21)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3517532"/>
            <a:ext cx="9470379" cy="3050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useful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check</a:t>
            </a:r>
            <a:r>
              <a:rPr sz="2400" spc="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whether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both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</a:t>
            </a:r>
            <a:r>
              <a:rPr sz="2400" spc="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time-invariant or not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3.11</a:t>
            </a:r>
          </a:p>
          <a:p>
            <a:pPr marL="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</a:t>
            </a:r>
            <a:r>
              <a:rPr sz="2400" spc="20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20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following</a:t>
            </a:r>
            <a:r>
              <a:rPr sz="2400" spc="20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input-output</a:t>
            </a:r>
            <a:r>
              <a:rPr sz="2400" spc="20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relationships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 to LTI systems: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(a)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(b)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(c)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48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365461" y="4972698"/>
            <a:ext cx="447657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537648" y="4577474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2149" y="3850780"/>
            <a:ext cx="1987549" cy="2768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5179" y="3492543"/>
            <a:ext cx="763270" cy="26476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1731" y="3486798"/>
            <a:ext cx="1466850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8839" y="2700922"/>
            <a:ext cx="6391909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8859" y="1371981"/>
            <a:ext cx="1337939" cy="2768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3983" y="1387221"/>
            <a:ext cx="1211579" cy="26161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9936" y="1384076"/>
            <a:ext cx="753110" cy="26476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149" y="1378331"/>
            <a:ext cx="1466850" cy="24510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908571"/>
            <a:ext cx="9470345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see</a:t>
            </a:r>
            <a:r>
              <a:rPr sz="2400" spc="1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4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(a)</a:t>
            </a:r>
            <a:r>
              <a:rPr sz="2400" spc="14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148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4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1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</a:p>
          <a:p>
            <a:pPr marL="147955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603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104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1906042"/>
            <a:ext cx="62176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(b), we reorganize the equation as: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3387370"/>
            <a:ext cx="565897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14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agrees</a:t>
            </a:r>
            <a:r>
              <a:rPr sz="2400" spc="14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4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(3.21)</a:t>
            </a:r>
            <a:r>
              <a:rPr sz="2400" spc="14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4931" y="3387370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437751" y="3387370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86050" y="3757702"/>
            <a:ext cx="707429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Hence (b) also corresponds to a LTI system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4498366"/>
            <a:ext cx="887310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(c),</a:t>
            </a:r>
            <a:r>
              <a:rPr sz="2400" spc="1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1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does</a:t>
            </a:r>
            <a:r>
              <a:rPr sz="2400" spc="1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1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</a:t>
            </a:r>
            <a:r>
              <a:rPr sz="2400" spc="13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13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4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not linear in the equation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5659146"/>
            <a:ext cx="9470379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1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if</a:t>
            </a:r>
            <a:r>
              <a:rPr sz="2400" spc="12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cannot</a:t>
            </a:r>
            <a:r>
              <a:rPr sz="2400" spc="11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12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fitted</a:t>
            </a:r>
            <a:r>
              <a:rPr sz="2400" spc="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into</a:t>
            </a:r>
            <a:r>
              <a:rPr sz="2400" spc="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(3.21),</a:t>
            </a:r>
            <a:r>
              <a:rPr sz="2400" spc="11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  <a:p>
            <a:pPr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three</a:t>
            </a:r>
            <a:r>
              <a:rPr sz="2400" spc="6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possibilities:</a:t>
            </a:r>
            <a:r>
              <a:rPr sz="2400" spc="6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linear</a:t>
            </a:r>
            <a:r>
              <a:rPr sz="2400" spc="6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6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time-variant;</a:t>
            </a:r>
            <a:r>
              <a:rPr sz="2400" spc="688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nonlinear</a:t>
            </a:r>
            <a:r>
              <a:rPr sz="2400" spc="69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 smtClean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Verdana"/>
                <a:cs typeface="Verdana"/>
              </a:rPr>
              <a:t>time-invariant; or nonlinear and </a:t>
            </a:r>
            <a:r>
              <a:rPr lang="en-US" altLang="zh-CN" sz="2400" dirty="0" smtClean="0">
                <a:solidFill>
                  <a:srgbClr val="000000"/>
                </a:solidFill>
                <a:latin typeface="Verdana"/>
                <a:cs typeface="Verdana"/>
              </a:rPr>
              <a:t>time-variant</a:t>
            </a:r>
            <a:endParaRPr lang="en-US" altLang="zh-CN" sz="24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49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/>
          <p:cNvSpPr/>
          <p:nvPr/>
        </p:nvSpPr>
        <p:spPr>
          <a:xfrm>
            <a:off x="2082307" y="4303024"/>
            <a:ext cx="144756" cy="23053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082307" y="4394913"/>
            <a:ext cx="112764" cy="2281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0530" y="4687392"/>
            <a:ext cx="123623" cy="16565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2354" y="4780853"/>
            <a:ext cx="92717" cy="16441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1644" y="3630717"/>
            <a:ext cx="5816322" cy="196904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0530" y="1585746"/>
            <a:ext cx="156534" cy="20872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2354" y="1717016"/>
            <a:ext cx="124709" cy="31883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2354" y="1958976"/>
            <a:ext cx="92717" cy="17001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0530" y="2193272"/>
            <a:ext cx="123623" cy="16565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2354" y="2286732"/>
            <a:ext cx="92717" cy="16441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1644" y="1018454"/>
            <a:ext cx="5816322" cy="1969042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6328" y="6256337"/>
            <a:ext cx="459740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8000" y="6256337"/>
            <a:ext cx="430530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24780" y="965623"/>
            <a:ext cx="392448" cy="209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75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523"/>
              </a:lnSpc>
              <a:spcBef>
                <a:spcPts val="137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523"/>
              </a:lnSpc>
              <a:spcBef>
                <a:spcPts val="137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523"/>
              </a:lnSpc>
              <a:spcBef>
                <a:spcPts val="1473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523"/>
              </a:lnSpc>
              <a:spcBef>
                <a:spcPts val="137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44750" marR="0">
              <a:lnSpc>
                <a:spcPts val="1523"/>
              </a:lnSpc>
              <a:spcBef>
                <a:spcPts val="1473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22167" y="2974046"/>
            <a:ext cx="304759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 spc="-34">
                <a:solidFill>
                  <a:srgbClr val="000000"/>
                </a:solidFill>
                <a:latin typeface="Microsoft Sans Serif"/>
                <a:cs typeface="Microsoft Sans Serif"/>
              </a:rPr>
              <a:t>-5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95986" y="2974046"/>
            <a:ext cx="247698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30329" y="2974046"/>
            <a:ext cx="247698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98874" y="2974046"/>
            <a:ext cx="342996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 spc="-25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33217" y="2974046"/>
            <a:ext cx="342996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 spc="-25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404010" y="3197204"/>
            <a:ext cx="247698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24780" y="3577886"/>
            <a:ext cx="392448" cy="209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75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523"/>
              </a:lnSpc>
              <a:spcBef>
                <a:spcPts val="137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  <a:p>
            <a:pPr marL="0" marR="0">
              <a:lnSpc>
                <a:spcPts val="1523"/>
              </a:lnSpc>
              <a:spcBef>
                <a:spcPts val="137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  <a:p>
            <a:pPr marL="0" marR="0">
              <a:lnSpc>
                <a:spcPts val="1523"/>
              </a:lnSpc>
              <a:spcBef>
                <a:spcPts val="1473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  <a:p>
            <a:pPr marL="0" marR="0">
              <a:lnSpc>
                <a:spcPts val="1523"/>
              </a:lnSpc>
              <a:spcBef>
                <a:spcPts val="137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  <a:p>
            <a:pPr marL="144750" marR="0">
              <a:lnSpc>
                <a:spcPts val="1523"/>
              </a:lnSpc>
              <a:spcBef>
                <a:spcPts val="1473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522167" y="5586309"/>
            <a:ext cx="304759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 spc="-34">
                <a:solidFill>
                  <a:srgbClr val="000000"/>
                </a:solidFill>
                <a:latin typeface="Microsoft Sans Serif"/>
                <a:cs typeface="Microsoft Sans Serif"/>
              </a:rPr>
              <a:t>-5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995986" y="5586309"/>
            <a:ext cx="247698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30329" y="5586309"/>
            <a:ext cx="247698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798874" y="5586309"/>
            <a:ext cx="342996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 spc="-25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233217" y="5586309"/>
            <a:ext cx="342996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 spc="-25">
                <a:solidFill>
                  <a:srgbClr val="000000"/>
                </a:solidFill>
                <a:latin typeface="Microsoft Sans Serif"/>
                <a:cs typeface="Microsoft Sans Serif"/>
              </a:rPr>
              <a:t>15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404010" y="5809467"/>
            <a:ext cx="247698" cy="2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23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207158" y="6177230"/>
            <a:ext cx="58479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Fig.3.2:Unit sample</a:t>
            </a:r>
            <a:r>
              <a:rPr sz="2400" spc="43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unit step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6739850" y="5964301"/>
            <a:ext cx="4165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528982" y="5964301"/>
            <a:ext cx="4165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2759" y="4279265"/>
            <a:ext cx="7164068" cy="12357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8753" y="2839339"/>
            <a:ext cx="2712082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0559" y="1306019"/>
            <a:ext cx="454660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908571"/>
            <a:ext cx="9470299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dirty="0" smtClean="0">
                <a:solidFill>
                  <a:srgbClr val="000000"/>
                </a:solidFill>
                <a:latin typeface="Verdana"/>
                <a:cs typeface="Verdana"/>
              </a:rPr>
              <a:t>Example </a:t>
            </a:r>
            <a:r>
              <a:rPr sz="2400" u="sng" dirty="0">
                <a:solidFill>
                  <a:srgbClr val="000000"/>
                </a:solidFill>
                <a:latin typeface="Verdana"/>
                <a:cs typeface="Verdana"/>
              </a:rPr>
              <a:t>3.12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457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2044459"/>
            <a:ext cx="79503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characterized by the following difference equation: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3525787"/>
            <a:ext cx="32735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Expanding (3.17) as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5885193"/>
            <a:ext cx="947040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 can easily deduce that only</a:t>
            </a:r>
            <a:r>
              <a:rPr sz="2400" spc="42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2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nonzero. That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 the impulse response is: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50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2786735" y="5609209"/>
            <a:ext cx="5527039" cy="9220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66133" y="4909947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4946" y="4918837"/>
            <a:ext cx="730250" cy="29463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4866" y="3538601"/>
            <a:ext cx="5812790" cy="9220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9162" y="2839339"/>
            <a:ext cx="447657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4946" y="2848230"/>
            <a:ext cx="763270" cy="29463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11294" y="1333119"/>
            <a:ext cx="2667000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1649235"/>
            <a:ext cx="947021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difference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equation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useful</a:t>
            </a:r>
            <a:r>
              <a:rPr sz="2400" spc="11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generate</a:t>
            </a:r>
            <a:r>
              <a:rPr sz="2400" spc="110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 output and input.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760231"/>
            <a:ext cx="647920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Assuming that</a:t>
            </a:r>
            <a:r>
              <a:rPr sz="2400" spc="61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44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computed as: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15400" y="3747784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(3.22)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830839"/>
            <a:ext cx="741806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Assuming that</a:t>
            </a:r>
            <a:r>
              <a:rPr sz="2400" spc="58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 be obtained from: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15400" y="581839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(3.23)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51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415732" y="2689079"/>
            <a:ext cx="118871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200800" y="2293854"/>
            <a:ext cx="1344929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0402" y="2319254"/>
            <a:ext cx="1380489" cy="2527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158" y="2293854"/>
            <a:ext cx="447657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49" y="1898630"/>
            <a:ext cx="440435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1078858"/>
            <a:ext cx="22600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3.13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1449190"/>
            <a:ext cx="947037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Given</a:t>
            </a:r>
            <a:r>
              <a:rPr sz="2400" spc="2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24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2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2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difference</a:t>
            </a:r>
            <a:r>
              <a:rPr sz="2400" spc="2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equation</a:t>
            </a:r>
            <a:r>
              <a:rPr sz="2400" spc="24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4417059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8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compute</a:t>
            </a:r>
            <a:r>
              <a:rPr sz="2400" spc="8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8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8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08887" y="2214746"/>
            <a:ext cx="5747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49954" y="2214746"/>
            <a:ext cx="273404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4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4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52080" y="2214746"/>
            <a:ext cx="260407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4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assumed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609970"/>
            <a:ext cx="6278897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  <a:p>
            <a:pPr marL="0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The MATLAB code </a:t>
            </a:r>
            <a:r>
              <a:rPr sz="2400" dirty="0" smtClean="0">
                <a:solidFill>
                  <a:srgbClr val="000000"/>
                </a:solidFill>
                <a:latin typeface="Verdana"/>
                <a:cs typeface="Verdana"/>
              </a:rPr>
              <a:t>is:</a:t>
            </a:r>
            <a:endParaRPr lang="en-US" sz="2400" dirty="0" smtClean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0802" y="2609970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161" y="3892790"/>
            <a:ext cx="9205282" cy="2090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N=50;</a:t>
            </a:r>
            <a:r>
              <a:rPr lang="en-US" altLang="zh-CN" sz="2400" spc="122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cs typeface="Courier New"/>
              </a:rPr>
              <a:t>%data length is N+1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smtClean="0">
                <a:solidFill>
                  <a:srgbClr val="000000"/>
                </a:solidFill>
                <a:latin typeface="Courier New"/>
                <a:cs typeface="Courier New"/>
              </a:rPr>
              <a:t>y(1)=1;</a:t>
            </a:r>
            <a:r>
              <a:rPr sz="2400" spc="9356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 dirty="0" smtClean="0">
                <a:solidFill>
                  <a:srgbClr val="000000"/>
                </a:solidFill>
                <a:latin typeface="Courier New"/>
                <a:cs typeface="Courier New"/>
              </a:rPr>
              <a:t>%compute y[0], only x[n</a:t>
            </a: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] is nonzero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for n=2:N+1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y(n)=0.5*y(n-1)+2; %compute y[1],y[2],…,y[50]</a:t>
            </a:r>
          </a:p>
          <a:p>
            <a:pPr marL="3474707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%x[n]=x[n-1]=1 for n&gt;=1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sz="1000" dirty="0" smtClean="0">
                <a:solidFill>
                  <a:srgbClr val="000000"/>
                </a:solidFill>
                <a:latin typeface="Verdana"/>
                <a:cs typeface="Verdana"/>
              </a:rPr>
              <a:t>5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  <p:sp>
        <p:nvSpPr>
          <p:cNvPr id="22" name="object 4"/>
          <p:cNvSpPr txBox="1"/>
          <p:nvPr/>
        </p:nvSpPr>
        <p:spPr>
          <a:xfrm>
            <a:off x="730492" y="5983106"/>
            <a:ext cx="161577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n=[0:N];</a:t>
            </a:r>
          </a:p>
        </p:txBody>
      </p:sp>
      <p:sp>
        <p:nvSpPr>
          <p:cNvPr id="23" name="object 5"/>
          <p:cNvSpPr txBox="1"/>
          <p:nvPr/>
        </p:nvSpPr>
        <p:spPr>
          <a:xfrm>
            <a:off x="4205212" y="5983106"/>
            <a:ext cx="2712749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%set time axis</a:t>
            </a:r>
          </a:p>
        </p:txBody>
      </p:sp>
      <p:sp>
        <p:nvSpPr>
          <p:cNvPr id="24" name="object 6"/>
          <p:cNvSpPr txBox="1"/>
          <p:nvPr/>
        </p:nvSpPr>
        <p:spPr>
          <a:xfrm>
            <a:off x="730492" y="6328444"/>
            <a:ext cx="198153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stem(n,y);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2239869" y="3301584"/>
            <a:ext cx="155685" cy="1626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239869" y="3431157"/>
            <a:ext cx="157512" cy="1276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36500" y="1260205"/>
            <a:ext cx="5433862" cy="42735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7058" y="1015342"/>
            <a:ext cx="1209879" cy="230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 spc="-10">
                <a:solidFill>
                  <a:srgbClr val="000000"/>
                </a:solidFill>
                <a:latin typeface="Microsoft Sans Serif"/>
                <a:cs typeface="Microsoft Sans Serif"/>
              </a:rPr>
              <a:t>system</a:t>
            </a:r>
            <a:r>
              <a:rPr sz="1350" spc="34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output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91922" y="1207080"/>
            <a:ext cx="395896" cy="1285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8239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  <a:p>
            <a:pPr marL="0" marR="0">
              <a:lnSpc>
                <a:spcPts val="1517"/>
              </a:lnSpc>
              <a:spcBef>
                <a:spcPts val="2592"/>
              </a:spcBef>
              <a:spcAft>
                <a:spcPct val="0"/>
              </a:spcAft>
            </a:pPr>
            <a:r>
              <a:rPr sz="1350" spc="23">
                <a:solidFill>
                  <a:srgbClr val="000000"/>
                </a:solidFill>
                <a:latin typeface="Microsoft Sans Serif"/>
                <a:cs typeface="Microsoft Sans Serif"/>
              </a:rPr>
              <a:t>3.5</a:t>
            </a:r>
          </a:p>
          <a:p>
            <a:pPr marL="138239" marR="0">
              <a:lnSpc>
                <a:spcPts val="1517"/>
              </a:lnSpc>
              <a:spcBef>
                <a:spcPts val="2676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91922" y="2783594"/>
            <a:ext cx="395896" cy="763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 spc="23">
                <a:solidFill>
                  <a:srgbClr val="000000"/>
                </a:solidFill>
                <a:latin typeface="Microsoft Sans Serif"/>
                <a:cs typeface="Microsoft Sans Serif"/>
              </a:rPr>
              <a:t>2.5</a:t>
            </a:r>
          </a:p>
          <a:p>
            <a:pPr marL="138239" marR="0">
              <a:lnSpc>
                <a:spcPts val="1517"/>
              </a:lnSpc>
              <a:spcBef>
                <a:spcPts val="2676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91922" y="3838153"/>
            <a:ext cx="395896" cy="763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 spc="23">
                <a:solidFill>
                  <a:srgbClr val="000000"/>
                </a:solidFill>
                <a:latin typeface="Microsoft Sans Serif"/>
                <a:cs typeface="Microsoft Sans Serif"/>
              </a:rPr>
              <a:t>1.5</a:t>
            </a:r>
          </a:p>
          <a:p>
            <a:pPr marL="138239" marR="0">
              <a:lnSpc>
                <a:spcPts val="1517"/>
              </a:lnSpc>
              <a:spcBef>
                <a:spcPts val="2676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91922" y="4892713"/>
            <a:ext cx="395896" cy="763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 spc="23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  <a:p>
            <a:pPr marL="138239" marR="0">
              <a:lnSpc>
                <a:spcPts val="1517"/>
              </a:lnSpc>
              <a:spcBef>
                <a:spcPts val="2676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36500" y="5563797"/>
            <a:ext cx="247024" cy="230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46708" y="5563797"/>
            <a:ext cx="342727" cy="230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20721" y="5563797"/>
            <a:ext cx="342727" cy="230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84099" y="5563797"/>
            <a:ext cx="342727" cy="230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30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958110" y="5563797"/>
            <a:ext cx="342727" cy="230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40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32122" y="5563797"/>
            <a:ext cx="342727" cy="230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50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84311" y="5776839"/>
            <a:ext cx="247024" cy="230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1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Microsoft Sans Serif"/>
                <a:cs typeface="Microsoft Sans Serif"/>
              </a:rPr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87945" y="6108586"/>
            <a:ext cx="826605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Fig.3.11: Output generation with difference equation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dirty="0" smtClean="0">
                <a:solidFill>
                  <a:srgbClr val="000000"/>
                </a:solidFill>
                <a:latin typeface="Verdana"/>
                <a:cs typeface="Verdana"/>
              </a:rPr>
              <a:t>53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7316685" y="5361559"/>
            <a:ext cx="50800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986182" y="5361559"/>
            <a:ext cx="53721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17" y="4989195"/>
            <a:ext cx="1380490" cy="2527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3725" y="1916049"/>
            <a:ext cx="44221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908571"/>
            <a:ext cx="9470315" cy="806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Alternatively,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2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filter</a:t>
            </a:r>
            <a:r>
              <a:rPr sz="2400" spc="-384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rewriting the equation as: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2417331"/>
            <a:ext cx="564916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corresponding MATLAB code is: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2973089"/>
            <a:ext cx="2530226" cy="1074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x=ones(1,51);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a=[1,-0.5];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b=[1,1];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00587" y="2973089"/>
            <a:ext cx="3992884" cy="1074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%define input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%define vector of a_k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%define vector of b_k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4009104"/>
            <a:ext cx="7010404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y=filter(b,a,x);</a:t>
            </a:r>
            <a:r>
              <a:rPr sz="2400" spc="7916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%produce output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stem(0:length(y)-1,y)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4884687"/>
            <a:ext cx="6954293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sz="2400" spc="-57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91358" y="4884687"/>
            <a:ext cx="116461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5282451"/>
            <a:ext cx="945737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 and b are vectors which contain</a:t>
            </a:r>
            <a:r>
              <a:rPr sz="2400" spc="5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respectively.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82464" y="6944947"/>
            <a:ext cx="6662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lang="en-US" sz="1000" smtClean="0">
                <a:solidFill>
                  <a:srgbClr val="000000"/>
                </a:solidFill>
                <a:latin typeface="Verdana"/>
                <a:cs typeface="Verdana"/>
              </a:rPr>
              <a:t>54</a:t>
            </a:r>
            <a:endParaRPr sz="10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729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4480204" y="6534784"/>
            <a:ext cx="269493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985329" y="5769229"/>
            <a:ext cx="430531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18926" y="5769229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2914" y="4467733"/>
            <a:ext cx="2344420" cy="85216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3900" y="3768471"/>
            <a:ext cx="430531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4998" y="3768471"/>
            <a:ext cx="4597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1218" y="2082165"/>
            <a:ext cx="7091679" cy="123697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5077" y="1382903"/>
            <a:ext cx="45974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149" y="987680"/>
            <a:ext cx="430529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5800" y="908571"/>
            <a:ext cx="9470197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2404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important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serves</a:t>
            </a:r>
            <a:r>
              <a:rPr sz="2400" spc="111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111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building block of any discrete-time signal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12986" y="2631707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(3.4)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689363"/>
            <a:ext cx="9451268" cy="1326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example,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 be expressed in terms of</a:t>
            </a:r>
            <a:r>
              <a:rPr sz="2400" spc="43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as:</a:t>
            </a:r>
          </a:p>
          <a:p>
            <a:pPr marL="8523427" marR="0">
              <a:lnSpc>
                <a:spcPts val="2916"/>
              </a:lnSpc>
              <a:spcBef>
                <a:spcPts val="4309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(3.5)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5690121"/>
            <a:ext cx="9372020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Conversely, we can use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represent</a:t>
            </a:r>
            <a:r>
              <a:rPr sz="2400" spc="34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marL="8444179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(3.6)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908571"/>
            <a:ext cx="379215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Introduction to MATLAB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39" y="1371486"/>
            <a:ext cx="6367533" cy="40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NKTFS+Wingdings"/>
                <a:cs typeface="DNKTFS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 stands for ”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Mat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rix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Lab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oratory”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39" y="1939938"/>
            <a:ext cx="9391664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NKTFS+Wingdings"/>
                <a:cs typeface="DNKTFS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Interactive</a:t>
            </a:r>
            <a:r>
              <a:rPr sz="2400" spc="15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matrix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-based</a:t>
            </a:r>
            <a:r>
              <a:rPr sz="2400" spc="15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software</a:t>
            </a:r>
            <a:r>
              <a:rPr sz="2400" spc="15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52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numerical</a:t>
            </a:r>
            <a:r>
              <a:rPr sz="2400" spc="152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2286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symbolic</a:t>
            </a:r>
            <a:r>
              <a:rPr sz="2400" spc="198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computation</a:t>
            </a:r>
            <a:r>
              <a:rPr sz="2400" spc="19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9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scientific</a:t>
            </a:r>
            <a:r>
              <a:rPr sz="2400" spc="19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9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engineering</a:t>
            </a:r>
          </a:p>
          <a:p>
            <a:pPr marL="2286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applications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539" y="3249054"/>
            <a:ext cx="9391575" cy="1176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NKTFS+Wingdings"/>
                <a:cs typeface="DNKTFS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user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interface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relatively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simple</a:t>
            </a:r>
            <a:r>
              <a:rPr sz="2400" spc="113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use,</a:t>
            </a:r>
            <a:r>
              <a:rPr sz="2400" spc="1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e.g.,</a:t>
            </a:r>
            <a:r>
              <a:rPr sz="2400" spc="10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</a:p>
          <a:p>
            <a:pPr marL="2286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8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8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help</a:t>
            </a:r>
            <a:r>
              <a:rPr sz="2400" spc="11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8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8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understand</a:t>
            </a:r>
            <a:r>
              <a:rPr sz="2400" spc="8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8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usage</a:t>
            </a:r>
            <a:r>
              <a:rPr sz="2400" spc="8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2286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syntax of each MATLAB function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39" y="4585602"/>
            <a:ext cx="9391579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NKTFS+Wingdings"/>
                <a:cs typeface="DNKTFS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Together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availability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numerous</a:t>
            </a:r>
            <a:r>
              <a:rPr sz="2400" spc="10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toolboxes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  <a:p>
            <a:pPr marL="2286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13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3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many</a:t>
            </a:r>
            <a:r>
              <a:rPr sz="2400" spc="13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useful</a:t>
            </a:r>
            <a:r>
              <a:rPr sz="2400" spc="1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3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powerful</a:t>
            </a:r>
            <a:r>
              <a:rPr sz="2400" spc="13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commands</a:t>
            </a:r>
            <a:r>
              <a:rPr sz="2400" spc="13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  <a:p>
            <a:pPr marL="2286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various disciplines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39" y="5894718"/>
            <a:ext cx="7916710" cy="977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NKTFS+Wingdings"/>
                <a:cs typeface="DNKTFS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MathWorks offers MATLAB to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conversion utility</a:t>
            </a:r>
          </a:p>
          <a:p>
            <a:pPr marL="0" marR="0">
              <a:lnSpc>
                <a:spcPts val="2916"/>
              </a:lnSpc>
              <a:spcBef>
                <a:spcPts val="1556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NKTFS+Wingdings"/>
                <a:cs typeface="DNKTFS+Wingdings"/>
              </a:rPr>
              <a:t>.</a:t>
            </a:r>
            <a:r>
              <a:rPr sz="2400" spc="1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Similar packages include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Maple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Mathematica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7095450" y="6161405"/>
            <a:ext cx="186181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676725" y="6161405"/>
            <a:ext cx="169672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9472" y="5698617"/>
            <a:ext cx="257810" cy="1981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5162" y="5699886"/>
            <a:ext cx="166370" cy="1714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07679" y="5210683"/>
            <a:ext cx="148970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7815" y="5232939"/>
            <a:ext cx="660400" cy="24317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4191" y="4723003"/>
            <a:ext cx="257810" cy="1981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2955" y="4630293"/>
            <a:ext cx="1111877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9120" y="4235069"/>
            <a:ext cx="108204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4473" y="3654680"/>
            <a:ext cx="45974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2716" y="3669311"/>
            <a:ext cx="210820" cy="288897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5084" y="3654680"/>
            <a:ext cx="434340" cy="31622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7873" y="3748659"/>
            <a:ext cx="158750" cy="17144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46794" y="3274087"/>
            <a:ext cx="210820" cy="288897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3859" y="3259455"/>
            <a:ext cx="434340" cy="316229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6741" y="2679065"/>
            <a:ext cx="1795780" cy="316229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45388" y="1543177"/>
            <a:ext cx="459740" cy="3162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8650" y="908571"/>
            <a:ext cx="740646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Discrete-Time Signal Generation using MATLAB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1464069"/>
            <a:ext cx="727554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2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deterministic</a:t>
            </a:r>
            <a:r>
              <a:rPr sz="2400" spc="220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22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generating model with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known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functional form: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198218" y="1464069"/>
            <a:ext cx="1957845" cy="154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satisfies</a:t>
            </a:r>
            <a:r>
              <a:rPr sz="2400" spc="22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</a:p>
          <a:p>
            <a:pPr marL="982967" marR="0">
              <a:lnSpc>
                <a:spcPts val="2916"/>
              </a:lnSpc>
              <a:spcBef>
                <a:spcPts val="607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(3.7)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3180347"/>
            <a:ext cx="9470299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57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7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7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7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parameter</a:t>
            </a:r>
            <a:r>
              <a:rPr sz="2400" spc="696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vector</a:t>
            </a:r>
            <a:r>
              <a:rPr sz="2400" spc="400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69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time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index</a:t>
            </a:r>
            <a:r>
              <a:rPr sz="2400" spc="135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That is, given</a:t>
            </a:r>
            <a:r>
              <a:rPr sz="2400" spc="4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7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 be produced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85800" y="4155961"/>
            <a:ext cx="6427151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e.g.,</a:t>
            </a:r>
            <a:r>
              <a:rPr sz="2400" spc="8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8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time-shifted</a:t>
            </a:r>
            <a:r>
              <a:rPr sz="2400" spc="8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unit</a:t>
            </a:r>
            <a:r>
              <a:rPr sz="2400" spc="8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sample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88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where the parameter is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777594" y="4155961"/>
            <a:ext cx="237852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8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unit</a:t>
            </a:r>
            <a:r>
              <a:rPr sz="2400" spc="8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step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85800" y="5131575"/>
            <a:ext cx="788088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e.g.,</a:t>
            </a:r>
            <a:r>
              <a:rPr sz="2400" spc="4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4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4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exponential</a:t>
            </a:r>
            <a:r>
              <a:rPr sz="2400" spc="4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</a:t>
            </a:r>
            <a:r>
              <a:rPr sz="2400" spc="57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48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48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22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the decay factor and</a:t>
            </a:r>
            <a:r>
              <a:rPr sz="2400" spc="29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the time shift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5800" y="6082297"/>
            <a:ext cx="30294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e.g., for a sinusoid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487085" y="6082297"/>
            <a:ext cx="16470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have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3393274" y="3765169"/>
            <a:ext cx="45974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136451" y="2859659"/>
            <a:ext cx="899160" cy="2451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3591" y="2853309"/>
            <a:ext cx="640080" cy="2514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2001" y="2866009"/>
            <a:ext cx="930910" cy="238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041" y="2854579"/>
            <a:ext cx="716280" cy="2501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5088" y="2258949"/>
            <a:ext cx="5479413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1005" y="451484"/>
            <a:ext cx="1856105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206614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3.1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278903"/>
            <a:ext cx="9470299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generate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sinusoid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7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form: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2760231"/>
            <a:ext cx="17751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59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89261" y="2760231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27054" y="2760231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41961" y="2760231"/>
            <a:ext cx="411400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2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z="2400" spc="2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3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duration</a:t>
            </a:r>
            <a:r>
              <a:rPr sz="2400" spc="2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130563"/>
            <a:ext cx="201069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21 samples.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3686061"/>
            <a:ext cx="910711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 can generate</a:t>
            </a:r>
            <a:r>
              <a:rPr sz="2400" spc="45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 using the following MATLAB code: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4266711"/>
            <a:ext cx="1249858" cy="141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N=21;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A=1;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w=0.3;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p=1;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92001" y="4266711"/>
            <a:ext cx="4541537" cy="1419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%number of samples is 21</a:t>
            </a:r>
          </a:p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%tone amplitude is 1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%frequency is 0.3</a:t>
            </a:r>
          </a:p>
          <a:p>
            <a:pPr marL="12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ourier New"/>
                <a:cs typeface="Courier New"/>
              </a:rPr>
              <a:t>%phase is 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5648064"/>
            <a:ext cx="1798349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for n=1:N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5993403"/>
            <a:ext cx="8747752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x(n)=A*cos(w*(n-1)+p); %time index should be &gt;0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6944947"/>
            <a:ext cx="646533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 Chen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022850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372730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1.05.14"/>
  <p:tag name="AS_TITLE" val="Aspose.Slides for .NET 2.0"/>
  <p:tag name="AS_VERSION" val="2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3226</Words>
  <Application>Microsoft Office PowerPoint</Application>
  <PresentationFormat>自定义</PresentationFormat>
  <Paragraphs>768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55</vt:i4>
      </vt:variant>
      <vt:variant>
        <vt:lpstr>幻灯片标题</vt:lpstr>
      </vt:variant>
      <vt:variant>
        <vt:i4>54</vt:i4>
      </vt:variant>
    </vt:vector>
  </HeadingPairs>
  <TitlesOfParts>
    <vt:vector size="125" baseType="lpstr">
      <vt:lpstr>IJNKFK+Wingdings</vt:lpstr>
      <vt:lpstr>HTUVCE+Wingdings</vt:lpstr>
      <vt:lpstr>Times New Roman</vt:lpstr>
      <vt:lpstr>Arial</vt:lpstr>
      <vt:lpstr>Courier New</vt:lpstr>
      <vt:lpstr>WLEGNE+Wingdings</vt:lpstr>
      <vt:lpstr>Verdana</vt:lpstr>
      <vt:lpstr>PEGCAA+Wingdings</vt:lpstr>
      <vt:lpstr>KONJWL+Wingdings</vt:lpstr>
      <vt:lpstr>HASIKH+Wingdings</vt:lpstr>
      <vt:lpstr>VSKVNM+Wingdings</vt:lpstr>
      <vt:lpstr>DNKTFS+Wingdings</vt:lpstr>
      <vt:lpstr>SVANMQ+Wingdings</vt:lpstr>
      <vt:lpstr>Microsoft Sans Serif</vt:lpstr>
      <vt:lpstr>宋体</vt:lpstr>
      <vt:lpstr>Calibri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sophia</cp:lastModifiedBy>
  <cp:revision>6</cp:revision>
  <cp:lastPrinted>2022-11-02T17:55:46Z</cp:lastPrinted>
  <dcterms:created xsi:type="dcterms:W3CDTF">2022-11-02T09:55:46Z</dcterms:created>
  <dcterms:modified xsi:type="dcterms:W3CDTF">2022-11-08T05:04:39Z</dcterms:modified>
</cp:coreProperties>
</file>