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9"/>
  </p:notesMasterIdLst>
  <p:sldIdLst>
    <p:sldId id="285" r:id="rId5"/>
    <p:sldId id="290" r:id="rId6"/>
    <p:sldId id="291" r:id="rId7"/>
    <p:sldId id="297" r:id="rId8"/>
    <p:sldId id="298" r:id="rId9"/>
    <p:sldId id="295" r:id="rId10"/>
    <p:sldId id="292" r:id="rId11"/>
    <p:sldId id="301" r:id="rId12"/>
    <p:sldId id="294" r:id="rId13"/>
    <p:sldId id="299" r:id="rId14"/>
    <p:sldId id="303" r:id="rId15"/>
    <p:sldId id="300" r:id="rId16"/>
    <p:sldId id="302"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initials="j" lastIdx="2" clrIdx="0">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dirty="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11/4/2022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11/4/2022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11/4/2022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11/4/2022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C1E6E1B-7E64-00FC-BDEE-38B6C954651F}"/>
              </a:ext>
            </a:extLst>
          </p:cNvPr>
          <p:cNvSpPr>
            <a:spLocks noGrp="1"/>
          </p:cNvSpPr>
          <p:nvPr>
            <p:ph type="subTitle" idx="1"/>
          </p:nvPr>
        </p:nvSpPr>
        <p:spPr/>
        <p:txBody>
          <a:bodyPr/>
          <a:lstStyle/>
          <a:p>
            <a:endParaRPr lang="en-US" dirty="0"/>
          </a:p>
        </p:txBody>
      </p:sp>
      <p:pic>
        <p:nvPicPr>
          <p:cNvPr id="10" name="Picture 9">
            <a:extLst>
              <a:ext uri="{FF2B5EF4-FFF2-40B4-BE49-F238E27FC236}">
                <a16:creationId xmlns:a16="http://schemas.microsoft.com/office/drawing/2014/main" id="{D8700CDB-1C08-F784-B32B-BFA83DEA927C}"/>
              </a:ext>
            </a:extLst>
          </p:cNvPr>
          <p:cNvPicPr>
            <a:picLocks noChangeAspect="1"/>
          </p:cNvPicPr>
          <p:nvPr/>
        </p:nvPicPr>
        <p:blipFill>
          <a:blip r:embed="rId2"/>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34F8ADE5-2040-C416-B716-62A90E623DC1}"/>
              </a:ext>
            </a:extLst>
          </p:cNvPr>
          <p:cNvSpPr txBox="1"/>
          <p:nvPr/>
        </p:nvSpPr>
        <p:spPr>
          <a:xfrm>
            <a:off x="870012" y="861134"/>
            <a:ext cx="6223246" cy="1569660"/>
          </a:xfrm>
          <a:prstGeom prst="rect">
            <a:avLst/>
          </a:prstGeom>
          <a:noFill/>
        </p:spPr>
        <p:txBody>
          <a:bodyPr wrap="square" rtlCol="0">
            <a:spAutoFit/>
          </a:bodyPr>
          <a:lstStyle/>
          <a:p>
            <a:pPr algn="ctr"/>
            <a:r>
              <a:rPr lang="en-US" sz="4800" b="1" dirty="0">
                <a:solidFill>
                  <a:srgbClr val="00B0F0"/>
                </a:solidFill>
              </a:rPr>
              <a:t>Fly</a:t>
            </a:r>
            <a:r>
              <a:rPr lang="en-US" sz="4800" b="1" dirty="0"/>
              <a:t> </a:t>
            </a:r>
            <a:r>
              <a:rPr lang="en-US" sz="4800" b="1" dirty="0">
                <a:solidFill>
                  <a:srgbClr val="FF0000"/>
                </a:solidFill>
              </a:rPr>
              <a:t>on </a:t>
            </a:r>
            <a:r>
              <a:rPr lang="en-US" sz="4800" b="1" dirty="0">
                <a:solidFill>
                  <a:srgbClr val="00B050"/>
                </a:solidFill>
              </a:rPr>
              <a:t>The Data </a:t>
            </a:r>
            <a:r>
              <a:rPr lang="en-US" sz="4800" b="1" dirty="0">
                <a:solidFill>
                  <a:srgbClr val="FFFF00"/>
                </a:solidFill>
              </a:rPr>
              <a:t>Center</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04189-1428-58C7-8E84-8BF8ACFDB1BF}"/>
              </a:ext>
            </a:extLst>
          </p:cNvPr>
          <p:cNvSpPr txBox="1"/>
          <p:nvPr/>
        </p:nvSpPr>
        <p:spPr>
          <a:xfrm>
            <a:off x="0" y="0"/>
            <a:ext cx="12192000" cy="954107"/>
          </a:xfrm>
          <a:prstGeom prst="rect">
            <a:avLst/>
          </a:prstGeom>
          <a:noFill/>
        </p:spPr>
        <p:txBody>
          <a:bodyPr wrap="square" rtlCol="0">
            <a:spAutoFit/>
          </a:bodyPr>
          <a:lstStyle/>
          <a:p>
            <a:pPr algn="just"/>
            <a:r>
              <a:rPr lang="en-US" sz="2000" dirty="0">
                <a:solidFill>
                  <a:srgbClr val="00B050"/>
                </a:solidFill>
              </a:rPr>
              <a:t>                                       </a:t>
            </a:r>
            <a:r>
              <a:rPr lang="en-US" dirty="0"/>
              <a:t>Data transmission with two physical separate devices especially if the separation  from few kilometers. This transmission bits called the serial transmitted serially one after the other serial. if we and we transmit 8 bit data 11001010 is to be sent from source. This conversion transmission convert parallel data into serial data at the sender side.</a:t>
            </a:r>
          </a:p>
        </p:txBody>
      </p:sp>
      <p:sp>
        <p:nvSpPr>
          <p:cNvPr id="3" name="Rectangle 2">
            <a:extLst>
              <a:ext uri="{FF2B5EF4-FFF2-40B4-BE49-F238E27FC236}">
                <a16:creationId xmlns:a16="http://schemas.microsoft.com/office/drawing/2014/main" id="{CA8C94F7-52D8-0A82-FE48-C9556ECB98C7}"/>
              </a:ext>
            </a:extLst>
          </p:cNvPr>
          <p:cNvSpPr/>
          <p:nvPr/>
        </p:nvSpPr>
        <p:spPr>
          <a:xfrm>
            <a:off x="581026" y="1246406"/>
            <a:ext cx="10848974" cy="24969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E31D0C4-D274-D2E6-6F53-2A1F80A2F361}"/>
              </a:ext>
            </a:extLst>
          </p:cNvPr>
          <p:cNvSpPr/>
          <p:nvPr/>
        </p:nvSpPr>
        <p:spPr>
          <a:xfrm>
            <a:off x="876300" y="1479740"/>
            <a:ext cx="1638300" cy="217785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p>
        </p:txBody>
      </p:sp>
      <p:sp>
        <p:nvSpPr>
          <p:cNvPr id="5" name="Rectangle 4">
            <a:extLst>
              <a:ext uri="{FF2B5EF4-FFF2-40B4-BE49-F238E27FC236}">
                <a16:creationId xmlns:a16="http://schemas.microsoft.com/office/drawing/2014/main" id="{4FEAE393-6852-681F-516D-216706888323}"/>
              </a:ext>
            </a:extLst>
          </p:cNvPr>
          <p:cNvSpPr/>
          <p:nvPr/>
        </p:nvSpPr>
        <p:spPr>
          <a:xfrm>
            <a:off x="3467100" y="1479740"/>
            <a:ext cx="1352550" cy="21778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 to Serial Convert</a:t>
            </a:r>
          </a:p>
        </p:txBody>
      </p:sp>
      <p:sp>
        <p:nvSpPr>
          <p:cNvPr id="6" name="Rectangle 5">
            <a:extLst>
              <a:ext uri="{FF2B5EF4-FFF2-40B4-BE49-F238E27FC236}">
                <a16:creationId xmlns:a16="http://schemas.microsoft.com/office/drawing/2014/main" id="{8233038A-6C92-A2A1-E58C-4729838D2985}"/>
              </a:ext>
            </a:extLst>
          </p:cNvPr>
          <p:cNvSpPr/>
          <p:nvPr/>
        </p:nvSpPr>
        <p:spPr>
          <a:xfrm>
            <a:off x="9467850" y="1479739"/>
            <a:ext cx="1638300" cy="217785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p>
        </p:txBody>
      </p:sp>
      <p:sp>
        <p:nvSpPr>
          <p:cNvPr id="7" name="Rectangle 6">
            <a:extLst>
              <a:ext uri="{FF2B5EF4-FFF2-40B4-BE49-F238E27FC236}">
                <a16:creationId xmlns:a16="http://schemas.microsoft.com/office/drawing/2014/main" id="{12DF90CC-7E1F-242C-9E31-854DA40ABCCF}"/>
              </a:ext>
            </a:extLst>
          </p:cNvPr>
          <p:cNvSpPr/>
          <p:nvPr/>
        </p:nvSpPr>
        <p:spPr>
          <a:xfrm>
            <a:off x="7162800" y="1479623"/>
            <a:ext cx="1352550" cy="21778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Serial To Parallel</a:t>
            </a:r>
          </a:p>
        </p:txBody>
      </p:sp>
      <p:grpSp>
        <p:nvGrpSpPr>
          <p:cNvPr id="13" name="Group 12">
            <a:extLst>
              <a:ext uri="{FF2B5EF4-FFF2-40B4-BE49-F238E27FC236}">
                <a16:creationId xmlns:a16="http://schemas.microsoft.com/office/drawing/2014/main" id="{7A7FFA92-2E3A-E6C5-BB45-54EB7F868370}"/>
              </a:ext>
            </a:extLst>
          </p:cNvPr>
          <p:cNvGrpSpPr/>
          <p:nvPr/>
        </p:nvGrpSpPr>
        <p:grpSpPr>
          <a:xfrm>
            <a:off x="2514600" y="2007954"/>
            <a:ext cx="952500" cy="171061"/>
            <a:chOff x="2514600" y="1571819"/>
            <a:chExt cx="952500" cy="171061"/>
          </a:xfrm>
        </p:grpSpPr>
        <p:cxnSp>
          <p:nvCxnSpPr>
            <p:cNvPr id="14" name="Straight Connector 13">
              <a:extLst>
                <a:ext uri="{FF2B5EF4-FFF2-40B4-BE49-F238E27FC236}">
                  <a16:creationId xmlns:a16="http://schemas.microsoft.com/office/drawing/2014/main" id="{02FA2901-9A0F-1867-D097-1A668ADF70CE}"/>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Arrow: Chevron 14">
              <a:extLst>
                <a:ext uri="{FF2B5EF4-FFF2-40B4-BE49-F238E27FC236}">
                  <a16:creationId xmlns:a16="http://schemas.microsoft.com/office/drawing/2014/main" id="{9B6E92F7-40F7-9B0A-75A8-3D67045F677F}"/>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7A13E22B-BB8E-8FEA-502C-95731051852D}"/>
              </a:ext>
            </a:extLst>
          </p:cNvPr>
          <p:cNvGrpSpPr/>
          <p:nvPr/>
        </p:nvGrpSpPr>
        <p:grpSpPr>
          <a:xfrm>
            <a:off x="2514600" y="1762810"/>
            <a:ext cx="952500" cy="171061"/>
            <a:chOff x="2514600" y="1571819"/>
            <a:chExt cx="952500" cy="171061"/>
          </a:xfrm>
        </p:grpSpPr>
        <p:cxnSp>
          <p:nvCxnSpPr>
            <p:cNvPr id="17" name="Straight Connector 16">
              <a:extLst>
                <a:ext uri="{FF2B5EF4-FFF2-40B4-BE49-F238E27FC236}">
                  <a16:creationId xmlns:a16="http://schemas.microsoft.com/office/drawing/2014/main" id="{B4687B01-6494-2A67-61FD-421D12208525}"/>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Arrow: Chevron 17">
              <a:extLst>
                <a:ext uri="{FF2B5EF4-FFF2-40B4-BE49-F238E27FC236}">
                  <a16:creationId xmlns:a16="http://schemas.microsoft.com/office/drawing/2014/main" id="{A9FE9A32-274B-D260-F843-2A7D3E718505}"/>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 name="Group 18">
            <a:extLst>
              <a:ext uri="{FF2B5EF4-FFF2-40B4-BE49-F238E27FC236}">
                <a16:creationId xmlns:a16="http://schemas.microsoft.com/office/drawing/2014/main" id="{94EB69FF-F5C3-2C7D-A8A0-A5194163E1C3}"/>
              </a:ext>
            </a:extLst>
          </p:cNvPr>
          <p:cNvGrpSpPr/>
          <p:nvPr/>
        </p:nvGrpSpPr>
        <p:grpSpPr>
          <a:xfrm>
            <a:off x="2504123" y="2231160"/>
            <a:ext cx="952500" cy="171061"/>
            <a:chOff x="2514600" y="1571819"/>
            <a:chExt cx="952500" cy="171061"/>
          </a:xfrm>
        </p:grpSpPr>
        <p:cxnSp>
          <p:nvCxnSpPr>
            <p:cNvPr id="20" name="Straight Connector 19">
              <a:extLst>
                <a:ext uri="{FF2B5EF4-FFF2-40B4-BE49-F238E27FC236}">
                  <a16:creationId xmlns:a16="http://schemas.microsoft.com/office/drawing/2014/main" id="{7B2F7F3B-218E-1904-81BE-04309BDB2A1B}"/>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row: Chevron 20">
              <a:extLst>
                <a:ext uri="{FF2B5EF4-FFF2-40B4-BE49-F238E27FC236}">
                  <a16:creationId xmlns:a16="http://schemas.microsoft.com/office/drawing/2014/main" id="{A78EAC7F-09FF-2C9E-3F50-FCD793D41187}"/>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908156C6-6E6C-932E-9427-59A80FA78874}"/>
              </a:ext>
            </a:extLst>
          </p:cNvPr>
          <p:cNvGrpSpPr/>
          <p:nvPr/>
        </p:nvGrpSpPr>
        <p:grpSpPr>
          <a:xfrm>
            <a:off x="2514600" y="2483023"/>
            <a:ext cx="952500" cy="171061"/>
            <a:chOff x="2514600" y="1571819"/>
            <a:chExt cx="952500" cy="171061"/>
          </a:xfrm>
        </p:grpSpPr>
        <p:cxnSp>
          <p:nvCxnSpPr>
            <p:cNvPr id="23" name="Straight Connector 22">
              <a:extLst>
                <a:ext uri="{FF2B5EF4-FFF2-40B4-BE49-F238E27FC236}">
                  <a16:creationId xmlns:a16="http://schemas.microsoft.com/office/drawing/2014/main" id="{5ABC7E6F-0E1C-FF6A-9581-05E49A8531D2}"/>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Arrow: Chevron 23">
              <a:extLst>
                <a:ext uri="{FF2B5EF4-FFF2-40B4-BE49-F238E27FC236}">
                  <a16:creationId xmlns:a16="http://schemas.microsoft.com/office/drawing/2014/main" id="{3784DF25-CB10-2154-9B8F-AB1A3E4CDF1E}"/>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 name="Group 24">
            <a:extLst>
              <a:ext uri="{FF2B5EF4-FFF2-40B4-BE49-F238E27FC236}">
                <a16:creationId xmlns:a16="http://schemas.microsoft.com/office/drawing/2014/main" id="{8B948EDA-97B3-572A-5F1F-B40ECFFF4F4A}"/>
              </a:ext>
            </a:extLst>
          </p:cNvPr>
          <p:cNvGrpSpPr/>
          <p:nvPr/>
        </p:nvGrpSpPr>
        <p:grpSpPr>
          <a:xfrm>
            <a:off x="2524601" y="2739699"/>
            <a:ext cx="952500" cy="171061"/>
            <a:chOff x="2514600" y="1571819"/>
            <a:chExt cx="952500" cy="171061"/>
          </a:xfrm>
        </p:grpSpPr>
        <p:cxnSp>
          <p:nvCxnSpPr>
            <p:cNvPr id="26" name="Straight Connector 25">
              <a:extLst>
                <a:ext uri="{FF2B5EF4-FFF2-40B4-BE49-F238E27FC236}">
                  <a16:creationId xmlns:a16="http://schemas.microsoft.com/office/drawing/2014/main" id="{E69B65B5-F1FB-BB9E-2A55-908F2A36C039}"/>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Arrow: Chevron 26">
              <a:extLst>
                <a:ext uri="{FF2B5EF4-FFF2-40B4-BE49-F238E27FC236}">
                  <a16:creationId xmlns:a16="http://schemas.microsoft.com/office/drawing/2014/main" id="{4C413023-3AC1-4119-2C79-0153FBBD5DD1}"/>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15CEC014-1960-DC40-9A48-280740BAB84E}"/>
              </a:ext>
            </a:extLst>
          </p:cNvPr>
          <p:cNvGrpSpPr/>
          <p:nvPr/>
        </p:nvGrpSpPr>
        <p:grpSpPr>
          <a:xfrm>
            <a:off x="2524601" y="3021585"/>
            <a:ext cx="952500" cy="171061"/>
            <a:chOff x="2514600" y="1571819"/>
            <a:chExt cx="952500" cy="171061"/>
          </a:xfrm>
        </p:grpSpPr>
        <p:cxnSp>
          <p:nvCxnSpPr>
            <p:cNvPr id="29" name="Straight Connector 28">
              <a:extLst>
                <a:ext uri="{FF2B5EF4-FFF2-40B4-BE49-F238E27FC236}">
                  <a16:creationId xmlns:a16="http://schemas.microsoft.com/office/drawing/2014/main" id="{4EDD1657-090C-A279-C53A-797A88793839}"/>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Arrow: Chevron 29">
              <a:extLst>
                <a:ext uri="{FF2B5EF4-FFF2-40B4-BE49-F238E27FC236}">
                  <a16:creationId xmlns:a16="http://schemas.microsoft.com/office/drawing/2014/main" id="{590D688F-6B08-A4DA-5100-A0B58EDF658F}"/>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1" name="Group 30">
            <a:extLst>
              <a:ext uri="{FF2B5EF4-FFF2-40B4-BE49-F238E27FC236}">
                <a16:creationId xmlns:a16="http://schemas.microsoft.com/office/drawing/2014/main" id="{C7DCE713-97D6-3C81-0325-63E57524ACAF}"/>
              </a:ext>
            </a:extLst>
          </p:cNvPr>
          <p:cNvGrpSpPr/>
          <p:nvPr/>
        </p:nvGrpSpPr>
        <p:grpSpPr>
          <a:xfrm>
            <a:off x="2504599" y="3285590"/>
            <a:ext cx="952500" cy="171061"/>
            <a:chOff x="2514600" y="1571819"/>
            <a:chExt cx="952500" cy="171061"/>
          </a:xfrm>
        </p:grpSpPr>
        <p:cxnSp>
          <p:nvCxnSpPr>
            <p:cNvPr id="32" name="Straight Connector 31">
              <a:extLst>
                <a:ext uri="{FF2B5EF4-FFF2-40B4-BE49-F238E27FC236}">
                  <a16:creationId xmlns:a16="http://schemas.microsoft.com/office/drawing/2014/main" id="{85CF80D4-6574-227A-79A8-2F70B2D649FB}"/>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Arrow: Chevron 32">
              <a:extLst>
                <a:ext uri="{FF2B5EF4-FFF2-40B4-BE49-F238E27FC236}">
                  <a16:creationId xmlns:a16="http://schemas.microsoft.com/office/drawing/2014/main" id="{C2508000-4343-4D7C-38E7-218626BDD2DE}"/>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 34">
            <a:extLst>
              <a:ext uri="{FF2B5EF4-FFF2-40B4-BE49-F238E27FC236}">
                <a16:creationId xmlns:a16="http://schemas.microsoft.com/office/drawing/2014/main" id="{5C10C468-F545-911A-8B45-5E905985DC49}"/>
              </a:ext>
            </a:extLst>
          </p:cNvPr>
          <p:cNvGrpSpPr/>
          <p:nvPr/>
        </p:nvGrpSpPr>
        <p:grpSpPr>
          <a:xfrm>
            <a:off x="2504123" y="1506135"/>
            <a:ext cx="952500" cy="171061"/>
            <a:chOff x="2514600" y="1571819"/>
            <a:chExt cx="952500" cy="171061"/>
          </a:xfrm>
        </p:grpSpPr>
        <p:cxnSp>
          <p:nvCxnSpPr>
            <p:cNvPr id="36" name="Straight Connector 35">
              <a:extLst>
                <a:ext uri="{FF2B5EF4-FFF2-40B4-BE49-F238E27FC236}">
                  <a16:creationId xmlns:a16="http://schemas.microsoft.com/office/drawing/2014/main" id="{AE640403-AA05-8FA1-3CF7-594D8BCF9D66}"/>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Arrow: Chevron 36">
              <a:extLst>
                <a:ext uri="{FF2B5EF4-FFF2-40B4-BE49-F238E27FC236}">
                  <a16:creationId xmlns:a16="http://schemas.microsoft.com/office/drawing/2014/main" id="{911D2C21-86D5-11D2-61BD-8965C52FC9B1}"/>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9" name="Straight Connector 38">
            <a:extLst>
              <a:ext uri="{FF2B5EF4-FFF2-40B4-BE49-F238E27FC236}">
                <a16:creationId xmlns:a16="http://schemas.microsoft.com/office/drawing/2014/main" id="{A257A3B6-A965-1A73-96B9-0047A7B9D54B}"/>
              </a:ext>
            </a:extLst>
          </p:cNvPr>
          <p:cNvCxnSpPr>
            <a:stCxn id="5" idx="3"/>
            <a:endCxn id="7" idx="1"/>
          </p:cNvCxnSpPr>
          <p:nvPr/>
        </p:nvCxnSpPr>
        <p:spPr>
          <a:xfrm flipV="1">
            <a:off x="4819650" y="2568553"/>
            <a:ext cx="2343150" cy="11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760E759-1791-0E41-65B3-472D6CA63F04}"/>
              </a:ext>
            </a:extLst>
          </p:cNvPr>
          <p:cNvSpPr txBox="1"/>
          <p:nvPr/>
        </p:nvSpPr>
        <p:spPr>
          <a:xfrm>
            <a:off x="4876800" y="2203358"/>
            <a:ext cx="2228850" cy="369332"/>
          </a:xfrm>
          <a:prstGeom prst="rect">
            <a:avLst/>
          </a:prstGeom>
          <a:noFill/>
        </p:spPr>
        <p:txBody>
          <a:bodyPr wrap="square" rtlCol="0">
            <a:spAutoFit/>
          </a:bodyPr>
          <a:lstStyle/>
          <a:p>
            <a:r>
              <a:rPr lang="en-US" dirty="0"/>
              <a:t>1  1  0  0  1  0  1  0</a:t>
            </a:r>
          </a:p>
        </p:txBody>
      </p:sp>
      <p:grpSp>
        <p:nvGrpSpPr>
          <p:cNvPr id="42" name="Group 41">
            <a:extLst>
              <a:ext uri="{FF2B5EF4-FFF2-40B4-BE49-F238E27FC236}">
                <a16:creationId xmlns:a16="http://schemas.microsoft.com/office/drawing/2014/main" id="{B65C4627-7EB4-0F47-ABEF-8797903543FE}"/>
              </a:ext>
            </a:extLst>
          </p:cNvPr>
          <p:cNvGrpSpPr/>
          <p:nvPr/>
        </p:nvGrpSpPr>
        <p:grpSpPr>
          <a:xfrm>
            <a:off x="8515350" y="1503893"/>
            <a:ext cx="952500" cy="171061"/>
            <a:chOff x="2514600" y="1571819"/>
            <a:chExt cx="952500" cy="171061"/>
          </a:xfrm>
        </p:grpSpPr>
        <p:cxnSp>
          <p:nvCxnSpPr>
            <p:cNvPr id="43" name="Straight Connector 42">
              <a:extLst>
                <a:ext uri="{FF2B5EF4-FFF2-40B4-BE49-F238E27FC236}">
                  <a16:creationId xmlns:a16="http://schemas.microsoft.com/office/drawing/2014/main" id="{8377C6E1-23C2-CD90-15BA-376476D56A9A}"/>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4EA55A1-F448-C158-7A99-514494445BCB}"/>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Group 44">
            <a:extLst>
              <a:ext uri="{FF2B5EF4-FFF2-40B4-BE49-F238E27FC236}">
                <a16:creationId xmlns:a16="http://schemas.microsoft.com/office/drawing/2014/main" id="{EE403FBF-E5C8-66DE-6F8B-EB82D5FB5F9B}"/>
              </a:ext>
            </a:extLst>
          </p:cNvPr>
          <p:cNvGrpSpPr/>
          <p:nvPr/>
        </p:nvGrpSpPr>
        <p:grpSpPr>
          <a:xfrm>
            <a:off x="8515350" y="1749354"/>
            <a:ext cx="952500" cy="171061"/>
            <a:chOff x="2514600" y="1571819"/>
            <a:chExt cx="952500" cy="171061"/>
          </a:xfrm>
        </p:grpSpPr>
        <p:cxnSp>
          <p:nvCxnSpPr>
            <p:cNvPr id="46" name="Straight Connector 45">
              <a:extLst>
                <a:ext uri="{FF2B5EF4-FFF2-40B4-BE49-F238E27FC236}">
                  <a16:creationId xmlns:a16="http://schemas.microsoft.com/office/drawing/2014/main" id="{D2E2548B-F2F3-9883-D403-F5432D6A7320}"/>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Arrow: Chevron 46">
              <a:extLst>
                <a:ext uri="{FF2B5EF4-FFF2-40B4-BE49-F238E27FC236}">
                  <a16:creationId xmlns:a16="http://schemas.microsoft.com/office/drawing/2014/main" id="{F4D4B738-7B1A-D08C-0091-3C0C1A4F46D1}"/>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8" name="Group 47">
            <a:extLst>
              <a:ext uri="{FF2B5EF4-FFF2-40B4-BE49-F238E27FC236}">
                <a16:creationId xmlns:a16="http://schemas.microsoft.com/office/drawing/2014/main" id="{1AC44093-043D-2537-66ED-F9FC0BBEFCC3}"/>
              </a:ext>
            </a:extLst>
          </p:cNvPr>
          <p:cNvGrpSpPr/>
          <p:nvPr/>
        </p:nvGrpSpPr>
        <p:grpSpPr>
          <a:xfrm>
            <a:off x="8515350" y="2029051"/>
            <a:ext cx="952500" cy="171061"/>
            <a:chOff x="2514600" y="1571819"/>
            <a:chExt cx="952500" cy="171061"/>
          </a:xfrm>
        </p:grpSpPr>
        <p:cxnSp>
          <p:nvCxnSpPr>
            <p:cNvPr id="49" name="Straight Connector 48">
              <a:extLst>
                <a:ext uri="{FF2B5EF4-FFF2-40B4-BE49-F238E27FC236}">
                  <a16:creationId xmlns:a16="http://schemas.microsoft.com/office/drawing/2014/main" id="{E8DA4AEE-A46A-B5B4-B0E0-D56B0FC7E0C5}"/>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Arrow: Chevron 49">
              <a:extLst>
                <a:ext uri="{FF2B5EF4-FFF2-40B4-BE49-F238E27FC236}">
                  <a16:creationId xmlns:a16="http://schemas.microsoft.com/office/drawing/2014/main" id="{958762DB-E5E1-BCD8-7CA7-83FD4AF9822B}"/>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1" name="Group 50">
            <a:extLst>
              <a:ext uri="{FF2B5EF4-FFF2-40B4-BE49-F238E27FC236}">
                <a16:creationId xmlns:a16="http://schemas.microsoft.com/office/drawing/2014/main" id="{D42733A7-7B52-C150-96A1-11BCCBF2BEDA}"/>
              </a:ext>
            </a:extLst>
          </p:cNvPr>
          <p:cNvGrpSpPr/>
          <p:nvPr/>
        </p:nvGrpSpPr>
        <p:grpSpPr>
          <a:xfrm>
            <a:off x="8529399" y="2289091"/>
            <a:ext cx="952500" cy="171061"/>
            <a:chOff x="2514600" y="1571819"/>
            <a:chExt cx="952500" cy="171061"/>
          </a:xfrm>
        </p:grpSpPr>
        <p:cxnSp>
          <p:nvCxnSpPr>
            <p:cNvPr id="52" name="Straight Connector 51">
              <a:extLst>
                <a:ext uri="{FF2B5EF4-FFF2-40B4-BE49-F238E27FC236}">
                  <a16:creationId xmlns:a16="http://schemas.microsoft.com/office/drawing/2014/main" id="{12367B6C-DD59-660C-305C-549A85F8DBFE}"/>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8594D16B-511B-6E31-28AD-001B73BF4AE2}"/>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4" name="Group 53">
            <a:extLst>
              <a:ext uri="{FF2B5EF4-FFF2-40B4-BE49-F238E27FC236}">
                <a16:creationId xmlns:a16="http://schemas.microsoft.com/office/drawing/2014/main" id="{D8E76A2D-11D9-FA3F-3228-DD779684EDE5}"/>
              </a:ext>
            </a:extLst>
          </p:cNvPr>
          <p:cNvGrpSpPr/>
          <p:nvPr/>
        </p:nvGrpSpPr>
        <p:grpSpPr>
          <a:xfrm>
            <a:off x="8529399" y="2562227"/>
            <a:ext cx="952500" cy="171061"/>
            <a:chOff x="2514600" y="1571819"/>
            <a:chExt cx="952500" cy="171061"/>
          </a:xfrm>
        </p:grpSpPr>
        <p:cxnSp>
          <p:nvCxnSpPr>
            <p:cNvPr id="55" name="Straight Connector 54">
              <a:extLst>
                <a:ext uri="{FF2B5EF4-FFF2-40B4-BE49-F238E27FC236}">
                  <a16:creationId xmlns:a16="http://schemas.microsoft.com/office/drawing/2014/main" id="{4F701E60-2EE6-6943-AC20-EA55FA3B0062}"/>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Arrow: Chevron 55">
              <a:extLst>
                <a:ext uri="{FF2B5EF4-FFF2-40B4-BE49-F238E27FC236}">
                  <a16:creationId xmlns:a16="http://schemas.microsoft.com/office/drawing/2014/main" id="{E4199F5E-7FA6-FCF8-F247-A8000F8687FA}"/>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7" name="Group 56">
            <a:extLst>
              <a:ext uri="{FF2B5EF4-FFF2-40B4-BE49-F238E27FC236}">
                <a16:creationId xmlns:a16="http://schemas.microsoft.com/office/drawing/2014/main" id="{4D2E626D-E3CF-D685-2F66-19F8E84B20FC}"/>
              </a:ext>
            </a:extLst>
          </p:cNvPr>
          <p:cNvGrpSpPr/>
          <p:nvPr/>
        </p:nvGrpSpPr>
        <p:grpSpPr>
          <a:xfrm>
            <a:off x="8515350" y="2836048"/>
            <a:ext cx="952500" cy="171061"/>
            <a:chOff x="2514600" y="1571819"/>
            <a:chExt cx="952500" cy="171061"/>
          </a:xfrm>
        </p:grpSpPr>
        <p:cxnSp>
          <p:nvCxnSpPr>
            <p:cNvPr id="58" name="Straight Connector 57">
              <a:extLst>
                <a:ext uri="{FF2B5EF4-FFF2-40B4-BE49-F238E27FC236}">
                  <a16:creationId xmlns:a16="http://schemas.microsoft.com/office/drawing/2014/main" id="{56F8B586-1953-5CE6-2C5C-25B182518E4D}"/>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9" name="Arrow: Chevron 58">
              <a:extLst>
                <a:ext uri="{FF2B5EF4-FFF2-40B4-BE49-F238E27FC236}">
                  <a16:creationId xmlns:a16="http://schemas.microsoft.com/office/drawing/2014/main" id="{FB2B6CAC-9EFF-D1A5-BB02-96969C968286}"/>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4" name="Group 63">
            <a:extLst>
              <a:ext uri="{FF2B5EF4-FFF2-40B4-BE49-F238E27FC236}">
                <a16:creationId xmlns:a16="http://schemas.microsoft.com/office/drawing/2014/main" id="{D9A04917-1721-E4A9-8BC9-47FC6B43DE6F}"/>
              </a:ext>
            </a:extLst>
          </p:cNvPr>
          <p:cNvGrpSpPr/>
          <p:nvPr/>
        </p:nvGrpSpPr>
        <p:grpSpPr>
          <a:xfrm>
            <a:off x="8515350" y="3120434"/>
            <a:ext cx="952500" cy="171061"/>
            <a:chOff x="2514600" y="1571819"/>
            <a:chExt cx="952500" cy="171061"/>
          </a:xfrm>
        </p:grpSpPr>
        <p:cxnSp>
          <p:nvCxnSpPr>
            <p:cNvPr id="65" name="Straight Connector 64">
              <a:extLst>
                <a:ext uri="{FF2B5EF4-FFF2-40B4-BE49-F238E27FC236}">
                  <a16:creationId xmlns:a16="http://schemas.microsoft.com/office/drawing/2014/main" id="{7E022DB7-144A-F92C-8390-C81DB6774B12}"/>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Arrow: Chevron 65">
              <a:extLst>
                <a:ext uri="{FF2B5EF4-FFF2-40B4-BE49-F238E27FC236}">
                  <a16:creationId xmlns:a16="http://schemas.microsoft.com/office/drawing/2014/main" id="{30B47E0C-746B-A866-7E10-85CD24E4ECB0}"/>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7" name="Group 66">
            <a:extLst>
              <a:ext uri="{FF2B5EF4-FFF2-40B4-BE49-F238E27FC236}">
                <a16:creationId xmlns:a16="http://schemas.microsoft.com/office/drawing/2014/main" id="{E62AD066-1D66-C85E-0E0B-65D6888E1544}"/>
              </a:ext>
            </a:extLst>
          </p:cNvPr>
          <p:cNvGrpSpPr/>
          <p:nvPr/>
        </p:nvGrpSpPr>
        <p:grpSpPr>
          <a:xfrm>
            <a:off x="8515350" y="3397411"/>
            <a:ext cx="952500" cy="171061"/>
            <a:chOff x="2514600" y="1571819"/>
            <a:chExt cx="952500" cy="171061"/>
          </a:xfrm>
        </p:grpSpPr>
        <p:cxnSp>
          <p:nvCxnSpPr>
            <p:cNvPr id="68" name="Straight Connector 67">
              <a:extLst>
                <a:ext uri="{FF2B5EF4-FFF2-40B4-BE49-F238E27FC236}">
                  <a16:creationId xmlns:a16="http://schemas.microsoft.com/office/drawing/2014/main" id="{21A7D647-B1C9-6D96-1696-1A776CE57B92}"/>
                </a:ext>
              </a:extLst>
            </p:cNvPr>
            <p:cNvCxnSpPr/>
            <p:nvPr/>
          </p:nvCxnSpPr>
          <p:spPr>
            <a:xfrm>
              <a:off x="2514600" y="1657350"/>
              <a:ext cx="952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9" name="Arrow: Chevron 68">
              <a:extLst>
                <a:ext uri="{FF2B5EF4-FFF2-40B4-BE49-F238E27FC236}">
                  <a16:creationId xmlns:a16="http://schemas.microsoft.com/office/drawing/2014/main" id="{BBF6F4B8-E7D4-1F28-EFB2-1055296A333A}"/>
                </a:ext>
              </a:extLst>
            </p:cNvPr>
            <p:cNvSpPr/>
            <p:nvPr/>
          </p:nvSpPr>
          <p:spPr>
            <a:xfrm>
              <a:off x="2809399" y="157181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70" name="Rectangle 69">
            <a:extLst>
              <a:ext uri="{FF2B5EF4-FFF2-40B4-BE49-F238E27FC236}">
                <a16:creationId xmlns:a16="http://schemas.microsoft.com/office/drawing/2014/main" id="{B6E033EF-9B5E-4848-6235-72D3BD288816}"/>
              </a:ext>
            </a:extLst>
          </p:cNvPr>
          <p:cNvSpPr/>
          <p:nvPr/>
        </p:nvSpPr>
        <p:spPr>
          <a:xfrm>
            <a:off x="3209925" y="1379531"/>
            <a:ext cx="200025" cy="20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Rectangle 70">
            <a:extLst>
              <a:ext uri="{FF2B5EF4-FFF2-40B4-BE49-F238E27FC236}">
                <a16:creationId xmlns:a16="http://schemas.microsoft.com/office/drawing/2014/main" id="{1FB1E9CB-CF35-06AF-5547-95F0AEE9CBC7}"/>
              </a:ext>
            </a:extLst>
          </p:cNvPr>
          <p:cNvSpPr/>
          <p:nvPr/>
        </p:nvSpPr>
        <p:spPr>
          <a:xfrm>
            <a:off x="3209925" y="1617064"/>
            <a:ext cx="200025" cy="20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3" name="Rectangle 72">
            <a:extLst>
              <a:ext uri="{FF2B5EF4-FFF2-40B4-BE49-F238E27FC236}">
                <a16:creationId xmlns:a16="http://schemas.microsoft.com/office/drawing/2014/main" id="{2688F23D-D1F0-0288-E664-19D8FF44C1BA}"/>
              </a:ext>
            </a:extLst>
          </p:cNvPr>
          <p:cNvSpPr/>
          <p:nvPr/>
        </p:nvSpPr>
        <p:spPr>
          <a:xfrm>
            <a:off x="3229213" y="1717853"/>
            <a:ext cx="161925" cy="2036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a:t>001010</a:t>
            </a:r>
          </a:p>
        </p:txBody>
      </p:sp>
      <p:sp>
        <p:nvSpPr>
          <p:cNvPr id="74" name="Rectangle 73">
            <a:extLst>
              <a:ext uri="{FF2B5EF4-FFF2-40B4-BE49-F238E27FC236}">
                <a16:creationId xmlns:a16="http://schemas.microsoft.com/office/drawing/2014/main" id="{B56B8CF8-9D63-AC78-C1BD-4530F5A04B4D}"/>
              </a:ext>
            </a:extLst>
          </p:cNvPr>
          <p:cNvSpPr/>
          <p:nvPr/>
        </p:nvSpPr>
        <p:spPr>
          <a:xfrm>
            <a:off x="9201150" y="1141786"/>
            <a:ext cx="304800" cy="2706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a:t>11001010</a:t>
            </a:r>
          </a:p>
        </p:txBody>
      </p:sp>
      <p:sp>
        <p:nvSpPr>
          <p:cNvPr id="75" name="TextBox 74">
            <a:extLst>
              <a:ext uri="{FF2B5EF4-FFF2-40B4-BE49-F238E27FC236}">
                <a16:creationId xmlns:a16="http://schemas.microsoft.com/office/drawing/2014/main" id="{006E35DA-687F-6EBD-8A93-71959796AD4A}"/>
              </a:ext>
            </a:extLst>
          </p:cNvPr>
          <p:cNvSpPr txBox="1"/>
          <p:nvPr/>
        </p:nvSpPr>
        <p:spPr>
          <a:xfrm>
            <a:off x="4829651" y="1781716"/>
            <a:ext cx="638175" cy="369332"/>
          </a:xfrm>
          <a:prstGeom prst="rect">
            <a:avLst/>
          </a:prstGeom>
          <a:noFill/>
        </p:spPr>
        <p:txBody>
          <a:bodyPr wrap="square" rtlCol="0">
            <a:spAutoFit/>
          </a:bodyPr>
          <a:lstStyle/>
          <a:p>
            <a:r>
              <a:rPr lang="en-US" dirty="0"/>
              <a:t>MSB</a:t>
            </a:r>
          </a:p>
        </p:txBody>
      </p:sp>
      <p:sp>
        <p:nvSpPr>
          <p:cNvPr id="76" name="TextBox 75">
            <a:extLst>
              <a:ext uri="{FF2B5EF4-FFF2-40B4-BE49-F238E27FC236}">
                <a16:creationId xmlns:a16="http://schemas.microsoft.com/office/drawing/2014/main" id="{2F7399D4-CBD9-1C5A-B1F6-08C64C8AD209}"/>
              </a:ext>
            </a:extLst>
          </p:cNvPr>
          <p:cNvSpPr txBox="1"/>
          <p:nvPr/>
        </p:nvSpPr>
        <p:spPr>
          <a:xfrm>
            <a:off x="5948362" y="1787606"/>
            <a:ext cx="638175" cy="369332"/>
          </a:xfrm>
          <a:prstGeom prst="rect">
            <a:avLst/>
          </a:prstGeom>
          <a:noFill/>
        </p:spPr>
        <p:txBody>
          <a:bodyPr wrap="square" rtlCol="0">
            <a:spAutoFit/>
          </a:bodyPr>
          <a:lstStyle/>
          <a:p>
            <a:r>
              <a:rPr lang="en-US" dirty="0"/>
              <a:t>LSB</a:t>
            </a:r>
          </a:p>
        </p:txBody>
      </p:sp>
      <p:sp>
        <p:nvSpPr>
          <p:cNvPr id="77" name="TextBox 76">
            <a:extLst>
              <a:ext uri="{FF2B5EF4-FFF2-40B4-BE49-F238E27FC236}">
                <a16:creationId xmlns:a16="http://schemas.microsoft.com/office/drawing/2014/main" id="{D817398F-FB11-B560-EFD0-9A3DF58CD410}"/>
              </a:ext>
            </a:extLst>
          </p:cNvPr>
          <p:cNvSpPr txBox="1"/>
          <p:nvPr/>
        </p:nvSpPr>
        <p:spPr>
          <a:xfrm>
            <a:off x="4795361" y="2601999"/>
            <a:ext cx="2367439" cy="646331"/>
          </a:xfrm>
          <a:prstGeom prst="rect">
            <a:avLst/>
          </a:prstGeom>
          <a:noFill/>
        </p:spPr>
        <p:txBody>
          <a:bodyPr wrap="square" rtlCol="0">
            <a:spAutoFit/>
          </a:bodyPr>
          <a:lstStyle/>
          <a:p>
            <a:pPr algn="ctr"/>
            <a:r>
              <a:rPr lang="en-US" dirty="0"/>
              <a:t>Single Communication Line</a:t>
            </a:r>
          </a:p>
        </p:txBody>
      </p:sp>
      <p:sp>
        <p:nvSpPr>
          <p:cNvPr id="78" name="TextBox 77">
            <a:extLst>
              <a:ext uri="{FF2B5EF4-FFF2-40B4-BE49-F238E27FC236}">
                <a16:creationId xmlns:a16="http://schemas.microsoft.com/office/drawing/2014/main" id="{BB602433-9EC6-72AC-A121-721272F121EE}"/>
              </a:ext>
            </a:extLst>
          </p:cNvPr>
          <p:cNvSpPr txBox="1"/>
          <p:nvPr/>
        </p:nvSpPr>
        <p:spPr>
          <a:xfrm>
            <a:off x="114301" y="4501665"/>
            <a:ext cx="11982450" cy="646331"/>
          </a:xfrm>
          <a:prstGeom prst="rect">
            <a:avLst/>
          </a:prstGeom>
          <a:noFill/>
        </p:spPr>
        <p:txBody>
          <a:bodyPr wrap="square" rtlCol="0">
            <a:spAutoFit/>
          </a:bodyPr>
          <a:lstStyle/>
          <a:p>
            <a:pPr algn="just"/>
            <a:r>
              <a:rPr lang="en-US" dirty="0"/>
              <a:t>Serial transmission Good sites of the line reduces and cost by the factor of n as compared and the bad sites is this transmission is the  slower then parallel transmission bits transmitted serially one after the other.</a:t>
            </a:r>
          </a:p>
        </p:txBody>
      </p:sp>
      <p:sp>
        <p:nvSpPr>
          <p:cNvPr id="79" name="Rectangle 78">
            <a:extLst>
              <a:ext uri="{FF2B5EF4-FFF2-40B4-BE49-F238E27FC236}">
                <a16:creationId xmlns:a16="http://schemas.microsoft.com/office/drawing/2014/main" id="{1B404758-40F9-7AF7-2C5C-AE60D22D3D68}"/>
              </a:ext>
            </a:extLst>
          </p:cNvPr>
          <p:cNvSpPr/>
          <p:nvPr/>
        </p:nvSpPr>
        <p:spPr>
          <a:xfrm>
            <a:off x="114301" y="34176"/>
            <a:ext cx="2600324" cy="315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Serial Data Transmission</a:t>
            </a:r>
          </a:p>
        </p:txBody>
      </p:sp>
    </p:spTree>
    <p:extLst>
      <p:ext uri="{BB962C8B-B14F-4D97-AF65-F5344CB8AC3E}">
        <p14:creationId xmlns:p14="http://schemas.microsoft.com/office/powerpoint/2010/main" val="181922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236C17-C10C-039B-FD0B-2D724EE06B1E}"/>
              </a:ext>
            </a:extLst>
          </p:cNvPr>
          <p:cNvSpPr/>
          <p:nvPr/>
        </p:nvSpPr>
        <p:spPr>
          <a:xfrm>
            <a:off x="84273" y="85726"/>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a:t>
            </a:r>
          </a:p>
        </p:txBody>
      </p:sp>
      <p:sp>
        <p:nvSpPr>
          <p:cNvPr id="6" name="TextBox 5">
            <a:extLst>
              <a:ext uri="{FF2B5EF4-FFF2-40B4-BE49-F238E27FC236}">
                <a16:creationId xmlns:a16="http://schemas.microsoft.com/office/drawing/2014/main" id="{8AFC5F0D-DF70-376C-B655-D317EA811FFF}"/>
              </a:ext>
            </a:extLst>
          </p:cNvPr>
          <p:cNvSpPr txBox="1"/>
          <p:nvPr/>
        </p:nvSpPr>
        <p:spPr>
          <a:xfrm flipH="1">
            <a:off x="-2" y="0"/>
            <a:ext cx="12192001" cy="1477328"/>
          </a:xfrm>
          <a:prstGeom prst="rect">
            <a:avLst/>
          </a:prstGeom>
          <a:noFill/>
        </p:spPr>
        <p:txBody>
          <a:bodyPr wrap="square" rtlCol="0">
            <a:spAutoFit/>
          </a:bodyPr>
          <a:lstStyle/>
          <a:p>
            <a:pPr algn="just"/>
            <a:r>
              <a:rPr lang="en-US" dirty="0"/>
              <a:t>                              The Asynchronous Transmission send only one of the character at a time and the letter alphabet or number</a:t>
            </a:r>
          </a:p>
          <a:p>
            <a:pPr algn="just"/>
            <a:endParaRPr lang="en-US" dirty="0"/>
          </a:p>
          <a:p>
            <a:pPr algn="just"/>
            <a:r>
              <a:rPr lang="en-US" dirty="0"/>
              <a:t> control character i.e. it sends one of the data at a time. When this system work the both two system use the start and stop  bit. that's also called  the more secure. the stop bit indicates the end of data and the start bits indicates the  appended to the end of the byte.</a:t>
            </a:r>
          </a:p>
        </p:txBody>
      </p:sp>
      <p:sp>
        <p:nvSpPr>
          <p:cNvPr id="7" name="Rectangle 6">
            <a:extLst>
              <a:ext uri="{FF2B5EF4-FFF2-40B4-BE49-F238E27FC236}">
                <a16:creationId xmlns:a16="http://schemas.microsoft.com/office/drawing/2014/main" id="{727B1EDC-E1D0-4413-C9D9-B5A09606F74D}"/>
              </a:ext>
            </a:extLst>
          </p:cNvPr>
          <p:cNvSpPr/>
          <p:nvPr/>
        </p:nvSpPr>
        <p:spPr>
          <a:xfrm>
            <a:off x="2814637" y="2062162"/>
            <a:ext cx="5857875" cy="21907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C7A092-5BF0-FDDD-AC95-E8BCD7B8B1CD}"/>
              </a:ext>
            </a:extLst>
          </p:cNvPr>
          <p:cNvSpPr/>
          <p:nvPr/>
        </p:nvSpPr>
        <p:spPr>
          <a:xfrm>
            <a:off x="3228974" y="2790825"/>
            <a:ext cx="5029200"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A8108D04-085B-C334-9A58-DB083F2BD679}"/>
              </a:ext>
            </a:extLst>
          </p:cNvPr>
          <p:cNvCxnSpPr/>
          <p:nvPr/>
        </p:nvCxnSpPr>
        <p:spPr>
          <a:xfrm>
            <a:off x="4381500" y="2790825"/>
            <a:ext cx="0" cy="73342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2E6E6F-CE68-9578-553F-867C1E64FAEF}"/>
              </a:ext>
            </a:extLst>
          </p:cNvPr>
          <p:cNvCxnSpPr/>
          <p:nvPr/>
        </p:nvCxnSpPr>
        <p:spPr>
          <a:xfrm>
            <a:off x="6943725" y="2790825"/>
            <a:ext cx="0" cy="73342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877C36-E7B8-2585-4A24-83BC6AD30D89}"/>
              </a:ext>
            </a:extLst>
          </p:cNvPr>
          <p:cNvSpPr txBox="1"/>
          <p:nvPr/>
        </p:nvSpPr>
        <p:spPr>
          <a:xfrm>
            <a:off x="3571875" y="2972871"/>
            <a:ext cx="314323" cy="369332"/>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03BDF354-EEB9-4E61-C967-0F34FAAC0A20}"/>
              </a:ext>
            </a:extLst>
          </p:cNvPr>
          <p:cNvSpPr txBox="1"/>
          <p:nvPr/>
        </p:nvSpPr>
        <p:spPr>
          <a:xfrm>
            <a:off x="7422359" y="2991921"/>
            <a:ext cx="314323"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ED062D15-21E9-C206-9E04-3C22F7182124}"/>
              </a:ext>
            </a:extLst>
          </p:cNvPr>
          <p:cNvSpPr txBox="1"/>
          <p:nvPr/>
        </p:nvSpPr>
        <p:spPr>
          <a:xfrm>
            <a:off x="4562480" y="2991921"/>
            <a:ext cx="2257418" cy="369332"/>
          </a:xfrm>
          <a:prstGeom prst="rect">
            <a:avLst/>
          </a:prstGeom>
          <a:noFill/>
        </p:spPr>
        <p:txBody>
          <a:bodyPr wrap="square" rtlCol="0">
            <a:spAutoFit/>
          </a:bodyPr>
          <a:lstStyle/>
          <a:p>
            <a:r>
              <a:rPr lang="en-US" dirty="0"/>
              <a:t>1  1  0  1  0  1  1  0</a:t>
            </a:r>
          </a:p>
        </p:txBody>
      </p:sp>
      <p:sp>
        <p:nvSpPr>
          <p:cNvPr id="15" name="TextBox 14">
            <a:extLst>
              <a:ext uri="{FF2B5EF4-FFF2-40B4-BE49-F238E27FC236}">
                <a16:creationId xmlns:a16="http://schemas.microsoft.com/office/drawing/2014/main" id="{00566F01-ABAD-6488-C8DA-32062E3B2FC8}"/>
              </a:ext>
            </a:extLst>
          </p:cNvPr>
          <p:cNvSpPr txBox="1"/>
          <p:nvPr/>
        </p:nvSpPr>
        <p:spPr>
          <a:xfrm>
            <a:off x="3369466" y="2445066"/>
            <a:ext cx="957261" cy="369332"/>
          </a:xfrm>
          <a:prstGeom prst="rect">
            <a:avLst/>
          </a:prstGeom>
          <a:noFill/>
        </p:spPr>
        <p:txBody>
          <a:bodyPr wrap="square" rtlCol="0">
            <a:spAutoFit/>
          </a:bodyPr>
          <a:lstStyle/>
          <a:p>
            <a:r>
              <a:rPr lang="en-US" dirty="0"/>
              <a:t>Stop Bit</a:t>
            </a:r>
          </a:p>
        </p:txBody>
      </p:sp>
      <p:sp>
        <p:nvSpPr>
          <p:cNvPr id="16" name="TextBox 15">
            <a:extLst>
              <a:ext uri="{FF2B5EF4-FFF2-40B4-BE49-F238E27FC236}">
                <a16:creationId xmlns:a16="http://schemas.microsoft.com/office/drawing/2014/main" id="{AE75FF60-1C21-B981-70FF-F464D0C842F9}"/>
              </a:ext>
            </a:extLst>
          </p:cNvPr>
          <p:cNvSpPr txBox="1"/>
          <p:nvPr/>
        </p:nvSpPr>
        <p:spPr>
          <a:xfrm>
            <a:off x="7029452" y="2421493"/>
            <a:ext cx="957261" cy="369332"/>
          </a:xfrm>
          <a:prstGeom prst="rect">
            <a:avLst/>
          </a:prstGeom>
          <a:noFill/>
        </p:spPr>
        <p:txBody>
          <a:bodyPr wrap="square" rtlCol="0">
            <a:spAutoFit/>
          </a:bodyPr>
          <a:lstStyle/>
          <a:p>
            <a:r>
              <a:rPr lang="en-US" dirty="0"/>
              <a:t>Start Bit</a:t>
            </a:r>
          </a:p>
        </p:txBody>
      </p:sp>
      <p:sp>
        <p:nvSpPr>
          <p:cNvPr id="17" name="TextBox 16">
            <a:extLst>
              <a:ext uri="{FF2B5EF4-FFF2-40B4-BE49-F238E27FC236}">
                <a16:creationId xmlns:a16="http://schemas.microsoft.com/office/drawing/2014/main" id="{7831FA85-CA5C-3E65-DABE-592998E01E00}"/>
              </a:ext>
            </a:extLst>
          </p:cNvPr>
          <p:cNvSpPr txBox="1"/>
          <p:nvPr/>
        </p:nvSpPr>
        <p:spPr>
          <a:xfrm>
            <a:off x="5113732" y="2421493"/>
            <a:ext cx="957261" cy="369332"/>
          </a:xfrm>
          <a:prstGeom prst="rect">
            <a:avLst/>
          </a:prstGeom>
          <a:noFill/>
        </p:spPr>
        <p:txBody>
          <a:bodyPr wrap="square" rtlCol="0">
            <a:spAutoFit/>
          </a:bodyPr>
          <a:lstStyle/>
          <a:p>
            <a:r>
              <a:rPr lang="en-US" dirty="0"/>
              <a:t>Data</a:t>
            </a:r>
          </a:p>
        </p:txBody>
      </p:sp>
      <p:sp>
        <p:nvSpPr>
          <p:cNvPr id="18" name="TextBox 17">
            <a:extLst>
              <a:ext uri="{FF2B5EF4-FFF2-40B4-BE49-F238E27FC236}">
                <a16:creationId xmlns:a16="http://schemas.microsoft.com/office/drawing/2014/main" id="{61282AA6-460F-0F70-AC3D-2F7916FC0EC2}"/>
              </a:ext>
            </a:extLst>
          </p:cNvPr>
          <p:cNvSpPr txBox="1"/>
          <p:nvPr/>
        </p:nvSpPr>
        <p:spPr>
          <a:xfrm>
            <a:off x="4460083" y="3685343"/>
            <a:ext cx="2462212" cy="369332"/>
          </a:xfrm>
          <a:prstGeom prst="rect">
            <a:avLst/>
          </a:prstGeom>
          <a:noFill/>
        </p:spPr>
        <p:txBody>
          <a:bodyPr wrap="square" rtlCol="0">
            <a:spAutoFit/>
          </a:bodyPr>
          <a:lstStyle/>
          <a:p>
            <a:r>
              <a:rPr lang="en-US" dirty="0"/>
              <a:t>Start and Stop Bit</a:t>
            </a:r>
          </a:p>
        </p:txBody>
      </p:sp>
      <p:sp>
        <p:nvSpPr>
          <p:cNvPr id="19" name="TextBox 18">
            <a:extLst>
              <a:ext uri="{FF2B5EF4-FFF2-40B4-BE49-F238E27FC236}">
                <a16:creationId xmlns:a16="http://schemas.microsoft.com/office/drawing/2014/main" id="{8609C291-26ED-2166-7991-8EFF893FEB3C}"/>
              </a:ext>
            </a:extLst>
          </p:cNvPr>
          <p:cNvSpPr txBox="1"/>
          <p:nvPr/>
        </p:nvSpPr>
        <p:spPr>
          <a:xfrm>
            <a:off x="45243" y="4796909"/>
            <a:ext cx="12041981" cy="923330"/>
          </a:xfrm>
          <a:prstGeom prst="rect">
            <a:avLst/>
          </a:prstGeom>
          <a:noFill/>
        </p:spPr>
        <p:txBody>
          <a:bodyPr wrap="square" rtlCol="0">
            <a:spAutoFit/>
          </a:bodyPr>
          <a:lstStyle/>
          <a:p>
            <a:pPr algn="just"/>
            <a:r>
              <a:rPr lang="en-US" dirty="0"/>
              <a:t>This is the take idle time to data transmissions and different types of the data. This idle also know as the secure transmit. This transmission system the main fact is the a little bit slow and because of it’s transmit the data bit by bit serial wised.  And It’s take time for also stop and start and size is a little bit big then other data packet.</a:t>
            </a:r>
          </a:p>
        </p:txBody>
      </p:sp>
    </p:spTree>
    <p:extLst>
      <p:ext uri="{BB962C8B-B14F-4D97-AF65-F5344CB8AC3E}">
        <p14:creationId xmlns:p14="http://schemas.microsoft.com/office/powerpoint/2010/main" val="169634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0F3646-CDFE-64F7-B30B-5F63CDC1AB93}"/>
              </a:ext>
            </a:extLst>
          </p:cNvPr>
          <p:cNvSpPr/>
          <p:nvPr/>
        </p:nvSpPr>
        <p:spPr>
          <a:xfrm>
            <a:off x="93798" y="85726"/>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Synchronous </a:t>
            </a:r>
          </a:p>
        </p:txBody>
      </p:sp>
      <p:sp>
        <p:nvSpPr>
          <p:cNvPr id="4" name="TextBox 3">
            <a:extLst>
              <a:ext uri="{FF2B5EF4-FFF2-40B4-BE49-F238E27FC236}">
                <a16:creationId xmlns:a16="http://schemas.microsoft.com/office/drawing/2014/main" id="{F554B608-0F24-9EC8-4079-C8386108CC87}"/>
              </a:ext>
            </a:extLst>
          </p:cNvPr>
          <p:cNvSpPr txBox="1"/>
          <p:nvPr/>
        </p:nvSpPr>
        <p:spPr>
          <a:xfrm>
            <a:off x="0" y="118524"/>
            <a:ext cx="12192000" cy="1477328"/>
          </a:xfrm>
          <a:prstGeom prst="rect">
            <a:avLst/>
          </a:prstGeom>
          <a:noFill/>
        </p:spPr>
        <p:txBody>
          <a:bodyPr wrap="square" rtlCol="0">
            <a:spAutoFit/>
          </a:bodyPr>
          <a:lstStyle/>
          <a:p>
            <a:pPr algn="just"/>
            <a:r>
              <a:rPr lang="en-US" dirty="0"/>
              <a:t>                                Data continuously stream and from of signals which are accompanied by regular timing signals some the</a:t>
            </a:r>
          </a:p>
          <a:p>
            <a:pPr algn="just"/>
            <a:endParaRPr lang="en-US" dirty="0"/>
          </a:p>
          <a:p>
            <a:pPr algn="just"/>
            <a:r>
              <a:rPr lang="en-US" dirty="0"/>
              <a:t> external clocking mechanism meant to sure that both sender and recover synchronized with each other. Synchronous Transmission there is no gaps between character, Timing is supplied by modems, Special syn characters precede the data, and the syn character used to blocks chain transmission.</a:t>
            </a:r>
          </a:p>
        </p:txBody>
      </p:sp>
      <p:sp>
        <p:nvSpPr>
          <p:cNvPr id="5" name="Rectangle 4">
            <a:extLst>
              <a:ext uri="{FF2B5EF4-FFF2-40B4-BE49-F238E27FC236}">
                <a16:creationId xmlns:a16="http://schemas.microsoft.com/office/drawing/2014/main" id="{A275F597-6F48-5D9B-79A0-214637BF8CFC}"/>
              </a:ext>
            </a:extLst>
          </p:cNvPr>
          <p:cNvSpPr/>
          <p:nvPr/>
        </p:nvSpPr>
        <p:spPr>
          <a:xfrm>
            <a:off x="924855" y="1775725"/>
            <a:ext cx="1303996" cy="1653275"/>
          </a:xfrm>
          <a:prstGeom prst="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Sender</a:t>
            </a:r>
          </a:p>
        </p:txBody>
      </p:sp>
      <p:sp>
        <p:nvSpPr>
          <p:cNvPr id="6" name="Rectangle 5">
            <a:extLst>
              <a:ext uri="{FF2B5EF4-FFF2-40B4-BE49-F238E27FC236}">
                <a16:creationId xmlns:a16="http://schemas.microsoft.com/office/drawing/2014/main" id="{79AA21A6-28C7-2730-AB5F-B1945F4675C4}"/>
              </a:ext>
            </a:extLst>
          </p:cNvPr>
          <p:cNvSpPr/>
          <p:nvPr/>
        </p:nvSpPr>
        <p:spPr>
          <a:xfrm>
            <a:off x="8430555" y="1775724"/>
            <a:ext cx="1303996" cy="1653275"/>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Receiver</a:t>
            </a:r>
          </a:p>
        </p:txBody>
      </p:sp>
      <p:cxnSp>
        <p:nvCxnSpPr>
          <p:cNvPr id="8" name="Straight Connector 7">
            <a:extLst>
              <a:ext uri="{FF2B5EF4-FFF2-40B4-BE49-F238E27FC236}">
                <a16:creationId xmlns:a16="http://schemas.microsoft.com/office/drawing/2014/main" id="{81E28179-5083-1BA7-9013-DC4237A7E5D5}"/>
              </a:ext>
            </a:extLst>
          </p:cNvPr>
          <p:cNvCxnSpPr>
            <a:stCxn id="5" idx="3"/>
            <a:endCxn id="6" idx="1"/>
          </p:cNvCxnSpPr>
          <p:nvPr/>
        </p:nvCxnSpPr>
        <p:spPr>
          <a:xfrm flipV="1">
            <a:off x="2228851" y="2602362"/>
            <a:ext cx="620170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EAB0BE7-43D6-8791-94D8-CC631FCA4BCF}"/>
              </a:ext>
            </a:extLst>
          </p:cNvPr>
          <p:cNvSpPr/>
          <p:nvPr/>
        </p:nvSpPr>
        <p:spPr>
          <a:xfrm>
            <a:off x="2457450" y="2200275"/>
            <a:ext cx="5744505" cy="276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10101010  11001111  01011110  00110011  10110011</a:t>
            </a:r>
          </a:p>
        </p:txBody>
      </p:sp>
      <p:sp>
        <p:nvSpPr>
          <p:cNvPr id="10" name="TextBox 9">
            <a:extLst>
              <a:ext uri="{FF2B5EF4-FFF2-40B4-BE49-F238E27FC236}">
                <a16:creationId xmlns:a16="http://schemas.microsoft.com/office/drawing/2014/main" id="{DE8E8C50-0130-6965-7D01-A3DCA38BCF3E}"/>
              </a:ext>
            </a:extLst>
          </p:cNvPr>
          <p:cNvSpPr txBox="1"/>
          <p:nvPr/>
        </p:nvSpPr>
        <p:spPr>
          <a:xfrm>
            <a:off x="89761" y="3817539"/>
            <a:ext cx="12012477" cy="2031325"/>
          </a:xfrm>
          <a:prstGeom prst="rect">
            <a:avLst/>
          </a:prstGeom>
          <a:noFill/>
        </p:spPr>
        <p:txBody>
          <a:bodyPr wrap="square" rtlCol="0">
            <a:spAutoFit/>
          </a:bodyPr>
          <a:lstStyle/>
          <a:p>
            <a:r>
              <a:rPr lang="en-US" dirty="0"/>
              <a:t>Major of the focal point: </a:t>
            </a:r>
          </a:p>
          <a:p>
            <a:r>
              <a:rPr lang="en-US" dirty="0"/>
              <a:t>Data Gap: Synchronization transmission there is no data gap of each bits transmission and received in case the transmission receiver and sender do not synchronize in real time. The time of each data transmission character begins and ends with a start and stop symbol. </a:t>
            </a:r>
          </a:p>
          <a:p>
            <a:r>
              <a:rPr lang="en-US" dirty="0"/>
              <a:t>Operation coast: This system is much more coast effective rather then other transmission system, because this transmission is more slower then others. </a:t>
            </a:r>
          </a:p>
          <a:p>
            <a:r>
              <a:rPr lang="en-US" dirty="0"/>
              <a:t>Time interval: Synchronization data transmission time is constant.</a:t>
            </a:r>
          </a:p>
        </p:txBody>
      </p:sp>
    </p:spTree>
    <p:extLst>
      <p:ext uri="{BB962C8B-B14F-4D97-AF65-F5344CB8AC3E}">
        <p14:creationId xmlns:p14="http://schemas.microsoft.com/office/powerpoint/2010/main" val="68979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732027-CF15-7B96-9AF2-9393E402ECE9}"/>
              </a:ext>
            </a:extLst>
          </p:cNvPr>
          <p:cNvSpPr/>
          <p:nvPr/>
        </p:nvSpPr>
        <p:spPr>
          <a:xfrm>
            <a:off x="3414943" y="88777"/>
            <a:ext cx="5362113" cy="31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Fly on Data Center Sky Geo. Station</a:t>
            </a:r>
          </a:p>
        </p:txBody>
      </p:sp>
      <p:pic>
        <p:nvPicPr>
          <p:cNvPr id="11" name="Picture 10">
            <a:extLst>
              <a:ext uri="{FF2B5EF4-FFF2-40B4-BE49-F238E27FC236}">
                <a16:creationId xmlns:a16="http://schemas.microsoft.com/office/drawing/2014/main" id="{A3C5B584-3EE0-AF6B-3AEE-8B76B9BBABA6}"/>
              </a:ext>
            </a:extLst>
          </p:cNvPr>
          <p:cNvPicPr>
            <a:picLocks noChangeAspect="1"/>
          </p:cNvPicPr>
          <p:nvPr/>
        </p:nvPicPr>
        <p:blipFill>
          <a:blip r:embed="rId2"/>
          <a:stretch>
            <a:fillRect/>
          </a:stretch>
        </p:blipFill>
        <p:spPr>
          <a:xfrm>
            <a:off x="4810680" y="566367"/>
            <a:ext cx="7258050" cy="4429125"/>
          </a:xfrm>
          <a:prstGeom prst="rect">
            <a:avLst/>
          </a:prstGeom>
        </p:spPr>
      </p:pic>
      <p:sp>
        <p:nvSpPr>
          <p:cNvPr id="12" name="Rectangle 11">
            <a:extLst>
              <a:ext uri="{FF2B5EF4-FFF2-40B4-BE49-F238E27FC236}">
                <a16:creationId xmlns:a16="http://schemas.microsoft.com/office/drawing/2014/main" id="{78B56FF9-5181-0163-A6E0-990D6AB916B4}"/>
              </a:ext>
            </a:extLst>
          </p:cNvPr>
          <p:cNvSpPr/>
          <p:nvPr/>
        </p:nvSpPr>
        <p:spPr>
          <a:xfrm>
            <a:off x="4206536" y="573441"/>
            <a:ext cx="2167632" cy="55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Satellite Sky Station</a:t>
            </a:r>
          </a:p>
        </p:txBody>
      </p:sp>
      <p:sp>
        <p:nvSpPr>
          <p:cNvPr id="13" name="TextBox 12">
            <a:extLst>
              <a:ext uri="{FF2B5EF4-FFF2-40B4-BE49-F238E27FC236}">
                <a16:creationId xmlns:a16="http://schemas.microsoft.com/office/drawing/2014/main" id="{21CA1870-09BB-A028-EB70-8D4D2CBD8992}"/>
              </a:ext>
            </a:extLst>
          </p:cNvPr>
          <p:cNvSpPr txBox="1"/>
          <p:nvPr/>
        </p:nvSpPr>
        <p:spPr>
          <a:xfrm flipH="1">
            <a:off x="78142" y="5162364"/>
            <a:ext cx="12113858" cy="1200329"/>
          </a:xfrm>
          <a:prstGeom prst="rect">
            <a:avLst/>
          </a:prstGeom>
          <a:noFill/>
        </p:spPr>
        <p:txBody>
          <a:bodyPr wrap="square" rtlCol="0">
            <a:spAutoFit/>
          </a:bodyPr>
          <a:lstStyle/>
          <a:p>
            <a:pPr algn="just"/>
            <a:r>
              <a:rPr lang="en-US" dirty="0"/>
              <a:t>Wide Area Network: </a:t>
            </a:r>
            <a:r>
              <a:rPr lang="en-US" b="1" i="0" dirty="0">
                <a:effectLst/>
              </a:rPr>
              <a:t>Important:</a:t>
            </a:r>
            <a:r>
              <a:rPr lang="en-US" b="0" i="0" dirty="0">
                <a:effectLst/>
              </a:rPr>
              <a:t> The International Space Station orbits with an inclination of 51.6 degrees. This means that, as it orbits, the farthest north and south of the Equator it will ever go is 51.6 degrees latitude. If you live north or south of 51.6 degrees, the ISS will never go directly over your head- this includes places like Alaska. Spot The Station may not properly inform you of all visible space station passes in these locations</a:t>
            </a:r>
            <a:endParaRPr lang="en-US" dirty="0"/>
          </a:p>
        </p:txBody>
      </p:sp>
      <p:sp>
        <p:nvSpPr>
          <p:cNvPr id="14" name="Rectangle 13">
            <a:extLst>
              <a:ext uri="{FF2B5EF4-FFF2-40B4-BE49-F238E27FC236}">
                <a16:creationId xmlns:a16="http://schemas.microsoft.com/office/drawing/2014/main" id="{2274C4F9-6686-7B1D-8121-161FD7C97906}"/>
              </a:ext>
            </a:extLst>
          </p:cNvPr>
          <p:cNvSpPr/>
          <p:nvPr/>
        </p:nvSpPr>
        <p:spPr>
          <a:xfrm>
            <a:off x="8979301" y="6087297"/>
            <a:ext cx="3089429" cy="55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picture Copy right from NASA</a:t>
            </a:r>
          </a:p>
        </p:txBody>
      </p:sp>
      <p:sp>
        <p:nvSpPr>
          <p:cNvPr id="15" name="TextBox 14">
            <a:extLst>
              <a:ext uri="{FF2B5EF4-FFF2-40B4-BE49-F238E27FC236}">
                <a16:creationId xmlns:a16="http://schemas.microsoft.com/office/drawing/2014/main" id="{84FA36A2-1395-5E62-E3C7-D9F4764638D4}"/>
              </a:ext>
            </a:extLst>
          </p:cNvPr>
          <p:cNvSpPr txBox="1"/>
          <p:nvPr/>
        </p:nvSpPr>
        <p:spPr>
          <a:xfrm flipH="1">
            <a:off x="123269" y="1376039"/>
            <a:ext cx="3853926" cy="369332"/>
          </a:xfrm>
          <a:prstGeom prst="rect">
            <a:avLst/>
          </a:prstGeom>
          <a:noFill/>
        </p:spPr>
        <p:txBody>
          <a:bodyPr wrap="square" rtlCol="0">
            <a:spAutoFit/>
          </a:bodyPr>
          <a:lstStyle/>
          <a:p>
            <a:r>
              <a:rPr lang="en-US" dirty="0"/>
              <a:t>Quite Example: Fly on the Data center:</a:t>
            </a:r>
          </a:p>
        </p:txBody>
      </p:sp>
    </p:spTree>
    <p:extLst>
      <p:ext uri="{BB962C8B-B14F-4D97-AF65-F5344CB8AC3E}">
        <p14:creationId xmlns:p14="http://schemas.microsoft.com/office/powerpoint/2010/main" val="13725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EC3FC1-58FA-D3B4-1DB7-CBC505C8F737}"/>
              </a:ext>
            </a:extLst>
          </p:cNvPr>
          <p:cNvSpPr/>
          <p:nvPr/>
        </p:nvSpPr>
        <p:spPr>
          <a:xfrm>
            <a:off x="3799643" y="2130641"/>
            <a:ext cx="3728621" cy="1722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t>Thanks</a:t>
            </a:r>
          </a:p>
        </p:txBody>
      </p:sp>
    </p:spTree>
    <p:extLst>
      <p:ext uri="{BB962C8B-B14F-4D97-AF65-F5344CB8AC3E}">
        <p14:creationId xmlns:p14="http://schemas.microsoft.com/office/powerpoint/2010/main" val="11345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D3C0D-D973-14C2-FA97-2D2E4CC43E1D}"/>
              </a:ext>
            </a:extLst>
          </p:cNvPr>
          <p:cNvSpPr txBox="1"/>
          <p:nvPr/>
        </p:nvSpPr>
        <p:spPr>
          <a:xfrm>
            <a:off x="1710431" y="115409"/>
            <a:ext cx="8907262" cy="707886"/>
          </a:xfrm>
          <a:prstGeom prst="rect">
            <a:avLst/>
          </a:prstGeom>
          <a:solidFill>
            <a:srgbClr val="00B050"/>
          </a:solidFill>
          <a:ln w="28575">
            <a:solidFill>
              <a:srgbClr val="FFFF00"/>
            </a:solidFill>
          </a:ln>
        </p:spPr>
        <p:txBody>
          <a:bodyPr wrap="square" rtlCol="0">
            <a:spAutoFit/>
          </a:bodyPr>
          <a:lstStyle/>
          <a:p>
            <a:r>
              <a:rPr lang="en-US" sz="4000" b="1" dirty="0">
                <a:solidFill>
                  <a:srgbClr val="002060"/>
                </a:solidFill>
              </a:rPr>
              <a:t>WHO FLY? </a:t>
            </a:r>
            <a:r>
              <a:rPr lang="en-US" sz="4000" b="1" dirty="0">
                <a:solidFill>
                  <a:srgbClr val="FF0000"/>
                </a:solidFill>
              </a:rPr>
              <a:t>WHAT FLY? </a:t>
            </a:r>
            <a:r>
              <a:rPr lang="en-US" sz="4000" b="1" dirty="0">
                <a:solidFill>
                  <a:srgbClr val="7030A0"/>
                </a:solidFill>
              </a:rPr>
              <a:t>HOW FLY?</a:t>
            </a:r>
          </a:p>
        </p:txBody>
      </p:sp>
      <p:sp>
        <p:nvSpPr>
          <p:cNvPr id="4" name="Speech Bubble: Oval 3">
            <a:extLst>
              <a:ext uri="{FF2B5EF4-FFF2-40B4-BE49-F238E27FC236}">
                <a16:creationId xmlns:a16="http://schemas.microsoft.com/office/drawing/2014/main" id="{3F34C261-DEF5-1578-1C6E-BD9C0CA1A18D}"/>
              </a:ext>
            </a:extLst>
          </p:cNvPr>
          <p:cNvSpPr/>
          <p:nvPr/>
        </p:nvSpPr>
        <p:spPr>
          <a:xfrm>
            <a:off x="232299" y="1324992"/>
            <a:ext cx="2956264" cy="1917577"/>
          </a:xfrm>
          <a:prstGeom prst="wedgeEllipseCallout">
            <a:avLst>
              <a:gd name="adj1" fmla="val 47869"/>
              <a:gd name="adj2" fmla="val 117045"/>
            </a:avLst>
          </a:prstGeom>
          <a:solidFill>
            <a:srgbClr val="00B0F0"/>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SIX FAQ.S</a:t>
            </a:r>
          </a:p>
        </p:txBody>
      </p:sp>
      <p:sp>
        <p:nvSpPr>
          <p:cNvPr id="6" name="Rectangle 5">
            <a:extLst>
              <a:ext uri="{FF2B5EF4-FFF2-40B4-BE49-F238E27FC236}">
                <a16:creationId xmlns:a16="http://schemas.microsoft.com/office/drawing/2014/main" id="{B0EB9124-3180-1BDD-E56B-C8696D53EE23}"/>
              </a:ext>
            </a:extLst>
          </p:cNvPr>
          <p:cNvSpPr/>
          <p:nvPr/>
        </p:nvSpPr>
        <p:spPr>
          <a:xfrm>
            <a:off x="5055167" y="1511423"/>
            <a:ext cx="2081665" cy="48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7030A0"/>
                </a:solidFill>
              </a:rPr>
              <a:t>Internet</a:t>
            </a:r>
          </a:p>
        </p:txBody>
      </p:sp>
      <p:cxnSp>
        <p:nvCxnSpPr>
          <p:cNvPr id="8" name="Straight Connector 7">
            <a:extLst>
              <a:ext uri="{FF2B5EF4-FFF2-40B4-BE49-F238E27FC236}">
                <a16:creationId xmlns:a16="http://schemas.microsoft.com/office/drawing/2014/main" id="{A4F3F75F-ED7A-4402-EACF-C2C17DE2542A}"/>
              </a:ext>
            </a:extLst>
          </p:cNvPr>
          <p:cNvCxnSpPr>
            <a:cxnSpLocks/>
            <a:stCxn id="6" idx="2"/>
          </p:cNvCxnSpPr>
          <p:nvPr/>
        </p:nvCxnSpPr>
        <p:spPr>
          <a:xfrm flipH="1">
            <a:off x="6095999" y="1999695"/>
            <a:ext cx="1" cy="9743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72F31A-2364-1E18-F99A-51A2AD0BEDAC}"/>
              </a:ext>
            </a:extLst>
          </p:cNvPr>
          <p:cNvCxnSpPr/>
          <p:nvPr/>
        </p:nvCxnSpPr>
        <p:spPr>
          <a:xfrm>
            <a:off x="3467100" y="2974019"/>
            <a:ext cx="65055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94CA96-E4A1-DEF0-95AC-1EF91C9A3485}"/>
              </a:ext>
            </a:extLst>
          </p:cNvPr>
          <p:cNvSpPr/>
          <p:nvPr/>
        </p:nvSpPr>
        <p:spPr>
          <a:xfrm>
            <a:off x="3295650" y="4248145"/>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Cables</a:t>
            </a:r>
          </a:p>
        </p:txBody>
      </p:sp>
      <p:sp>
        <p:nvSpPr>
          <p:cNvPr id="13" name="Rectangle 12">
            <a:extLst>
              <a:ext uri="{FF2B5EF4-FFF2-40B4-BE49-F238E27FC236}">
                <a16:creationId xmlns:a16="http://schemas.microsoft.com/office/drawing/2014/main" id="{B7F71268-50A4-E15C-FA00-3A4C52BB01B3}"/>
              </a:ext>
            </a:extLst>
          </p:cNvPr>
          <p:cNvSpPr/>
          <p:nvPr/>
        </p:nvSpPr>
        <p:spPr>
          <a:xfrm>
            <a:off x="5714477" y="4316846"/>
            <a:ext cx="1609725" cy="552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14" name="Rectangle 13">
            <a:extLst>
              <a:ext uri="{FF2B5EF4-FFF2-40B4-BE49-F238E27FC236}">
                <a16:creationId xmlns:a16="http://schemas.microsoft.com/office/drawing/2014/main" id="{6974A1F0-4F05-E256-8D22-EB1170C5FAFB}"/>
              </a:ext>
            </a:extLst>
          </p:cNvPr>
          <p:cNvSpPr/>
          <p:nvPr/>
        </p:nvSpPr>
        <p:spPr>
          <a:xfrm>
            <a:off x="7931421" y="4279907"/>
            <a:ext cx="1609725" cy="552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Weather</a:t>
            </a:r>
          </a:p>
        </p:txBody>
      </p:sp>
      <p:sp>
        <p:nvSpPr>
          <p:cNvPr id="15" name="Rectangle 14">
            <a:extLst>
              <a:ext uri="{FF2B5EF4-FFF2-40B4-BE49-F238E27FC236}">
                <a16:creationId xmlns:a16="http://schemas.microsoft.com/office/drawing/2014/main" id="{B700BAAB-D4FA-21E0-F930-67BFB7377CFB}"/>
              </a:ext>
            </a:extLst>
          </p:cNvPr>
          <p:cNvSpPr/>
          <p:nvPr/>
        </p:nvSpPr>
        <p:spPr>
          <a:xfrm>
            <a:off x="10141857" y="4266769"/>
            <a:ext cx="1818116" cy="552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Satellite Communication</a:t>
            </a:r>
          </a:p>
        </p:txBody>
      </p:sp>
      <p:sp>
        <p:nvSpPr>
          <p:cNvPr id="16" name="Rectangle 15">
            <a:extLst>
              <a:ext uri="{FF2B5EF4-FFF2-40B4-BE49-F238E27FC236}">
                <a16:creationId xmlns:a16="http://schemas.microsoft.com/office/drawing/2014/main" id="{4612800D-AB74-D4C0-67D2-AAF88726D108}"/>
              </a:ext>
            </a:extLst>
          </p:cNvPr>
          <p:cNvSpPr/>
          <p:nvPr/>
        </p:nvSpPr>
        <p:spPr>
          <a:xfrm>
            <a:off x="6921771" y="3427505"/>
            <a:ext cx="1609725" cy="5524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17" name="Rectangle 16">
            <a:extLst>
              <a:ext uri="{FF2B5EF4-FFF2-40B4-BE49-F238E27FC236}">
                <a16:creationId xmlns:a16="http://schemas.microsoft.com/office/drawing/2014/main" id="{7401EBAE-3B1F-8806-4630-FC36099E9CE4}"/>
              </a:ext>
            </a:extLst>
          </p:cNvPr>
          <p:cNvSpPr/>
          <p:nvPr/>
        </p:nvSpPr>
        <p:spPr>
          <a:xfrm>
            <a:off x="5055167" y="3427505"/>
            <a:ext cx="1609725" cy="552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Medium</a:t>
            </a:r>
          </a:p>
        </p:txBody>
      </p:sp>
      <p:cxnSp>
        <p:nvCxnSpPr>
          <p:cNvPr id="19" name="Straight Connector 18">
            <a:extLst>
              <a:ext uri="{FF2B5EF4-FFF2-40B4-BE49-F238E27FC236}">
                <a16:creationId xmlns:a16="http://schemas.microsoft.com/office/drawing/2014/main" id="{ABC3542D-4F58-7897-2C65-D5ECD1B8C0C3}"/>
              </a:ext>
            </a:extLst>
          </p:cNvPr>
          <p:cNvCxnSpPr>
            <a:endCxn id="17" idx="0"/>
          </p:cNvCxnSpPr>
          <p:nvPr/>
        </p:nvCxnSpPr>
        <p:spPr>
          <a:xfrm>
            <a:off x="5726097" y="2974019"/>
            <a:ext cx="133933" cy="4534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76A511-5CE5-66C2-EF37-9D19F538EC07}"/>
              </a:ext>
            </a:extLst>
          </p:cNvPr>
          <p:cNvCxnSpPr>
            <a:endCxn id="16" idx="0"/>
          </p:cNvCxnSpPr>
          <p:nvPr/>
        </p:nvCxnSpPr>
        <p:spPr>
          <a:xfrm>
            <a:off x="7519386" y="2974019"/>
            <a:ext cx="207248" cy="45348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1B86B7F-7DC4-0FE7-1AC7-8793E088488D}"/>
              </a:ext>
            </a:extLst>
          </p:cNvPr>
          <p:cNvSpPr/>
          <p:nvPr/>
        </p:nvSpPr>
        <p:spPr>
          <a:xfrm>
            <a:off x="4321947" y="1261243"/>
            <a:ext cx="3684230" cy="112746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6F38A955-5770-862C-F793-68B776EEF01A}"/>
              </a:ext>
            </a:extLst>
          </p:cNvPr>
          <p:cNvCxnSpPr>
            <a:cxnSpLocks/>
          </p:cNvCxnSpPr>
          <p:nvPr/>
        </p:nvCxnSpPr>
        <p:spPr>
          <a:xfrm flipH="1">
            <a:off x="4100512" y="3979948"/>
            <a:ext cx="1759517" cy="2681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FD79E5-AB07-AF99-AED8-382F1B5B3305}"/>
              </a:ext>
            </a:extLst>
          </p:cNvPr>
          <p:cNvCxnSpPr>
            <a:stCxn id="17" idx="2"/>
            <a:endCxn id="13" idx="0"/>
          </p:cNvCxnSpPr>
          <p:nvPr/>
        </p:nvCxnSpPr>
        <p:spPr>
          <a:xfrm>
            <a:off x="5860030" y="3979948"/>
            <a:ext cx="659310" cy="3368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6EAA3A-146C-2C7E-C0E7-08837B89E9FE}"/>
              </a:ext>
            </a:extLst>
          </p:cNvPr>
          <p:cNvCxnSpPr>
            <a:stCxn id="17" idx="2"/>
            <a:endCxn id="14" idx="0"/>
          </p:cNvCxnSpPr>
          <p:nvPr/>
        </p:nvCxnSpPr>
        <p:spPr>
          <a:xfrm>
            <a:off x="5860030" y="3979948"/>
            <a:ext cx="2876254" cy="2999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83EE75-374B-DF1C-E000-27D879A30D84}"/>
              </a:ext>
            </a:extLst>
          </p:cNvPr>
          <p:cNvCxnSpPr>
            <a:cxnSpLocks/>
            <a:stCxn id="17" idx="2"/>
            <a:endCxn id="15" idx="0"/>
          </p:cNvCxnSpPr>
          <p:nvPr/>
        </p:nvCxnSpPr>
        <p:spPr>
          <a:xfrm>
            <a:off x="5860030" y="3979948"/>
            <a:ext cx="5190885" cy="28682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8DE78C-A5C1-2371-7B35-A674123C5CC0}"/>
              </a:ext>
            </a:extLst>
          </p:cNvPr>
          <p:cNvSpPr txBox="1"/>
          <p:nvPr/>
        </p:nvSpPr>
        <p:spPr>
          <a:xfrm>
            <a:off x="232299" y="5992145"/>
            <a:ext cx="10014012" cy="646331"/>
          </a:xfrm>
          <a:prstGeom prst="rect">
            <a:avLst/>
          </a:prstGeom>
          <a:noFill/>
        </p:spPr>
        <p:txBody>
          <a:bodyPr wrap="square" rtlCol="0">
            <a:spAutoFit/>
          </a:bodyPr>
          <a:lstStyle/>
          <a:p>
            <a:r>
              <a:rPr lang="en-US" dirty="0"/>
              <a:t>Data fly is a medium of way to communication system, which is connection of two or more system connected together to share the information and resources.</a:t>
            </a:r>
          </a:p>
        </p:txBody>
      </p:sp>
      <p:sp>
        <p:nvSpPr>
          <p:cNvPr id="33" name="Rectangle 32">
            <a:extLst>
              <a:ext uri="{FF2B5EF4-FFF2-40B4-BE49-F238E27FC236}">
                <a16:creationId xmlns:a16="http://schemas.microsoft.com/office/drawing/2014/main" id="{EBF857AD-1B5E-C224-BD11-BA41CBC3F10F}"/>
              </a:ext>
            </a:extLst>
          </p:cNvPr>
          <p:cNvSpPr/>
          <p:nvPr/>
        </p:nvSpPr>
        <p:spPr>
          <a:xfrm>
            <a:off x="6295063" y="5147675"/>
            <a:ext cx="1609725" cy="5524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Data</a:t>
            </a:r>
          </a:p>
        </p:txBody>
      </p:sp>
      <p:sp>
        <p:nvSpPr>
          <p:cNvPr id="34" name="Rectangle 33">
            <a:extLst>
              <a:ext uri="{FF2B5EF4-FFF2-40B4-BE49-F238E27FC236}">
                <a16:creationId xmlns:a16="http://schemas.microsoft.com/office/drawing/2014/main" id="{68E14735-ABC1-8DD8-940C-BE5F0877DC1C}"/>
              </a:ext>
            </a:extLst>
          </p:cNvPr>
          <p:cNvSpPr/>
          <p:nvPr/>
        </p:nvSpPr>
        <p:spPr>
          <a:xfrm>
            <a:off x="8736283" y="5106033"/>
            <a:ext cx="1609725" cy="5524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 Data</a:t>
            </a:r>
          </a:p>
        </p:txBody>
      </p:sp>
      <p:cxnSp>
        <p:nvCxnSpPr>
          <p:cNvPr id="36" name="Straight Connector 35">
            <a:extLst>
              <a:ext uri="{FF2B5EF4-FFF2-40B4-BE49-F238E27FC236}">
                <a16:creationId xmlns:a16="http://schemas.microsoft.com/office/drawing/2014/main" id="{606079C4-080D-35E8-A219-7B8894F33A3C}"/>
              </a:ext>
            </a:extLst>
          </p:cNvPr>
          <p:cNvCxnSpPr>
            <a:cxnSpLocks/>
            <a:stCxn id="16" idx="2"/>
          </p:cNvCxnSpPr>
          <p:nvPr/>
        </p:nvCxnSpPr>
        <p:spPr>
          <a:xfrm>
            <a:off x="7726634" y="3979948"/>
            <a:ext cx="178154" cy="99154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29FF3D-06C5-9300-E126-0A6C6CB4590D}"/>
              </a:ext>
            </a:extLst>
          </p:cNvPr>
          <p:cNvCxnSpPr>
            <a:cxnSpLocks/>
            <a:stCxn id="16" idx="2"/>
          </p:cNvCxnSpPr>
          <p:nvPr/>
        </p:nvCxnSpPr>
        <p:spPr>
          <a:xfrm flipH="1">
            <a:off x="7324202" y="3979948"/>
            <a:ext cx="402432" cy="116772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D5A6930-5E92-B40D-8805-AF7D3A491614}"/>
              </a:ext>
            </a:extLst>
          </p:cNvPr>
          <p:cNvCxnSpPr>
            <a:cxnSpLocks/>
          </p:cNvCxnSpPr>
          <p:nvPr/>
        </p:nvCxnSpPr>
        <p:spPr>
          <a:xfrm>
            <a:off x="7884795" y="4956810"/>
            <a:ext cx="1656351" cy="15152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7ADF8B8-3E80-B02B-7217-045C6F30D77E}"/>
              </a:ext>
            </a:extLst>
          </p:cNvPr>
          <p:cNvSpPr/>
          <p:nvPr/>
        </p:nvSpPr>
        <p:spPr>
          <a:xfrm>
            <a:off x="236267" y="5382254"/>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Submarine Cables</a:t>
            </a:r>
          </a:p>
        </p:txBody>
      </p:sp>
      <p:sp>
        <p:nvSpPr>
          <p:cNvPr id="52" name="Rectangle 51">
            <a:extLst>
              <a:ext uri="{FF2B5EF4-FFF2-40B4-BE49-F238E27FC236}">
                <a16:creationId xmlns:a16="http://schemas.microsoft.com/office/drawing/2014/main" id="{533CF570-C7AD-4988-4217-66BC11302CC9}"/>
              </a:ext>
            </a:extLst>
          </p:cNvPr>
          <p:cNvSpPr/>
          <p:nvPr/>
        </p:nvSpPr>
        <p:spPr>
          <a:xfrm>
            <a:off x="2383700" y="5382254"/>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 Lines Cables</a:t>
            </a:r>
          </a:p>
        </p:txBody>
      </p:sp>
      <p:cxnSp>
        <p:nvCxnSpPr>
          <p:cNvPr id="54" name="Straight Connector 53">
            <a:extLst>
              <a:ext uri="{FF2B5EF4-FFF2-40B4-BE49-F238E27FC236}">
                <a16:creationId xmlns:a16="http://schemas.microsoft.com/office/drawing/2014/main" id="{540C13A6-BDAF-0293-769B-DDACCD3FC1BD}"/>
              </a:ext>
            </a:extLst>
          </p:cNvPr>
          <p:cNvCxnSpPr>
            <a:stCxn id="12" idx="2"/>
            <a:endCxn id="51" idx="0"/>
          </p:cNvCxnSpPr>
          <p:nvPr/>
        </p:nvCxnSpPr>
        <p:spPr>
          <a:xfrm flipH="1">
            <a:off x="1041130" y="4800588"/>
            <a:ext cx="3059383" cy="5816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3689F2-0059-B680-A6C9-CC9A3D409020}"/>
              </a:ext>
            </a:extLst>
          </p:cNvPr>
          <p:cNvCxnSpPr>
            <a:stCxn id="12" idx="2"/>
            <a:endCxn id="52" idx="0"/>
          </p:cNvCxnSpPr>
          <p:nvPr/>
        </p:nvCxnSpPr>
        <p:spPr>
          <a:xfrm flipH="1">
            <a:off x="3188563" y="4800588"/>
            <a:ext cx="911950" cy="58166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60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97645-6AD5-1AE7-5818-3178040224C5}"/>
              </a:ext>
            </a:extLst>
          </p:cNvPr>
          <p:cNvSpPr/>
          <p:nvPr/>
        </p:nvSpPr>
        <p:spPr>
          <a:xfrm>
            <a:off x="4473178" y="95875"/>
            <a:ext cx="3245644"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 Lines Cables Data Transmission Systems Tropology</a:t>
            </a:r>
          </a:p>
        </p:txBody>
      </p:sp>
      <p:sp>
        <p:nvSpPr>
          <p:cNvPr id="6" name="TextBox 5">
            <a:extLst>
              <a:ext uri="{FF2B5EF4-FFF2-40B4-BE49-F238E27FC236}">
                <a16:creationId xmlns:a16="http://schemas.microsoft.com/office/drawing/2014/main" id="{3922F3C4-ED93-0492-B3D0-4035101F5187}"/>
              </a:ext>
            </a:extLst>
          </p:cNvPr>
          <p:cNvSpPr txBox="1"/>
          <p:nvPr/>
        </p:nvSpPr>
        <p:spPr>
          <a:xfrm>
            <a:off x="0" y="6211669"/>
            <a:ext cx="12192000" cy="646331"/>
          </a:xfrm>
          <a:prstGeom prst="rect">
            <a:avLst/>
          </a:prstGeom>
          <a:noFill/>
        </p:spPr>
        <p:txBody>
          <a:bodyPr wrap="square" rtlCol="0">
            <a:spAutoFit/>
          </a:bodyPr>
          <a:lstStyle/>
          <a:p>
            <a:r>
              <a:rPr lang="en-US" dirty="0"/>
              <a:t>Land Lines Data Transmission will be way of connection of Several Types of Nodes with using of several Types of Network tropology. </a:t>
            </a:r>
          </a:p>
        </p:txBody>
      </p:sp>
      <p:sp>
        <p:nvSpPr>
          <p:cNvPr id="7" name="Rectangle 6">
            <a:extLst>
              <a:ext uri="{FF2B5EF4-FFF2-40B4-BE49-F238E27FC236}">
                <a16:creationId xmlns:a16="http://schemas.microsoft.com/office/drawing/2014/main" id="{B908F83E-CB8F-B74F-1651-97FE55E210C9}"/>
              </a:ext>
            </a:extLst>
          </p:cNvPr>
          <p:cNvSpPr/>
          <p:nvPr/>
        </p:nvSpPr>
        <p:spPr>
          <a:xfrm>
            <a:off x="502967" y="991229"/>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Area Network</a:t>
            </a:r>
          </a:p>
        </p:txBody>
      </p:sp>
      <p:sp>
        <p:nvSpPr>
          <p:cNvPr id="8" name="Rectangle 7">
            <a:extLst>
              <a:ext uri="{FF2B5EF4-FFF2-40B4-BE49-F238E27FC236}">
                <a16:creationId xmlns:a16="http://schemas.microsoft.com/office/drawing/2014/main" id="{08221712-78D4-5755-9DC2-1B1447CA8B2F}"/>
              </a:ext>
            </a:extLst>
          </p:cNvPr>
          <p:cNvSpPr/>
          <p:nvPr/>
        </p:nvSpPr>
        <p:spPr>
          <a:xfrm>
            <a:off x="2863453" y="991228"/>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Metropolitan Area Network</a:t>
            </a:r>
          </a:p>
        </p:txBody>
      </p:sp>
      <p:sp>
        <p:nvSpPr>
          <p:cNvPr id="9" name="Rectangle 8">
            <a:extLst>
              <a:ext uri="{FF2B5EF4-FFF2-40B4-BE49-F238E27FC236}">
                <a16:creationId xmlns:a16="http://schemas.microsoft.com/office/drawing/2014/main" id="{DED5ACA2-119A-FC36-8512-CA8FA8897D0B}"/>
              </a:ext>
            </a:extLst>
          </p:cNvPr>
          <p:cNvSpPr/>
          <p:nvPr/>
        </p:nvSpPr>
        <p:spPr>
          <a:xfrm>
            <a:off x="5291137" y="991228"/>
            <a:ext cx="1609725" cy="5524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 Area Network</a:t>
            </a:r>
          </a:p>
        </p:txBody>
      </p:sp>
      <p:cxnSp>
        <p:nvCxnSpPr>
          <p:cNvPr id="11" name="Straight Connector 10">
            <a:extLst>
              <a:ext uri="{FF2B5EF4-FFF2-40B4-BE49-F238E27FC236}">
                <a16:creationId xmlns:a16="http://schemas.microsoft.com/office/drawing/2014/main" id="{EC5DA928-5B96-4386-BBBF-DC39C24B61AA}"/>
              </a:ext>
            </a:extLst>
          </p:cNvPr>
          <p:cNvCxnSpPr>
            <a:stCxn id="5" idx="2"/>
            <a:endCxn id="7" idx="0"/>
          </p:cNvCxnSpPr>
          <p:nvPr/>
        </p:nvCxnSpPr>
        <p:spPr>
          <a:xfrm flipH="1">
            <a:off x="1307830" y="648318"/>
            <a:ext cx="4788170" cy="3429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52779A-EC3C-6370-3E2C-7FB3F0A930A6}"/>
              </a:ext>
            </a:extLst>
          </p:cNvPr>
          <p:cNvCxnSpPr>
            <a:stCxn id="5" idx="2"/>
            <a:endCxn id="8" idx="0"/>
          </p:cNvCxnSpPr>
          <p:nvPr/>
        </p:nvCxnSpPr>
        <p:spPr>
          <a:xfrm flipH="1">
            <a:off x="3668316" y="648318"/>
            <a:ext cx="2427684" cy="342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4D3055-5490-2132-E7EF-7C9B60A68491}"/>
              </a:ext>
            </a:extLst>
          </p:cNvPr>
          <p:cNvCxnSpPr>
            <a:stCxn id="5" idx="2"/>
            <a:endCxn id="9" idx="0"/>
          </p:cNvCxnSpPr>
          <p:nvPr/>
        </p:nvCxnSpPr>
        <p:spPr>
          <a:xfrm>
            <a:off x="6096000" y="648318"/>
            <a:ext cx="0" cy="3429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Speech Bubble: Oval 15">
            <a:extLst>
              <a:ext uri="{FF2B5EF4-FFF2-40B4-BE49-F238E27FC236}">
                <a16:creationId xmlns:a16="http://schemas.microsoft.com/office/drawing/2014/main" id="{FA03F13D-637E-4847-3B83-9BF834DD13DB}"/>
              </a:ext>
            </a:extLst>
          </p:cNvPr>
          <p:cNvSpPr/>
          <p:nvPr/>
        </p:nvSpPr>
        <p:spPr>
          <a:xfrm>
            <a:off x="10384115" y="162543"/>
            <a:ext cx="1609718" cy="9715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Network Topology</a:t>
            </a:r>
            <a:endParaRPr lang="en-US" dirty="0">
              <a:solidFill>
                <a:srgbClr val="FF0000"/>
              </a:solidFill>
            </a:endParaRPr>
          </a:p>
        </p:txBody>
      </p:sp>
      <p:pic>
        <p:nvPicPr>
          <p:cNvPr id="22" name="Picture 21">
            <a:extLst>
              <a:ext uri="{FF2B5EF4-FFF2-40B4-BE49-F238E27FC236}">
                <a16:creationId xmlns:a16="http://schemas.microsoft.com/office/drawing/2014/main" id="{8F152916-1A0A-09CB-B138-BD97D929AAA2}"/>
              </a:ext>
            </a:extLst>
          </p:cNvPr>
          <p:cNvPicPr>
            <a:picLocks noChangeAspect="1"/>
          </p:cNvPicPr>
          <p:nvPr/>
        </p:nvPicPr>
        <p:blipFill>
          <a:blip r:embed="rId2"/>
          <a:stretch>
            <a:fillRect/>
          </a:stretch>
        </p:blipFill>
        <p:spPr>
          <a:xfrm>
            <a:off x="1118167" y="2602682"/>
            <a:ext cx="379324" cy="552443"/>
          </a:xfrm>
          <a:prstGeom prst="rect">
            <a:avLst/>
          </a:prstGeom>
        </p:spPr>
      </p:pic>
      <p:pic>
        <p:nvPicPr>
          <p:cNvPr id="24" name="Picture 23">
            <a:extLst>
              <a:ext uri="{FF2B5EF4-FFF2-40B4-BE49-F238E27FC236}">
                <a16:creationId xmlns:a16="http://schemas.microsoft.com/office/drawing/2014/main" id="{79A73239-1DEB-242B-22CA-31B962F31E04}"/>
              </a:ext>
            </a:extLst>
          </p:cNvPr>
          <p:cNvPicPr>
            <a:picLocks noChangeAspect="1"/>
          </p:cNvPicPr>
          <p:nvPr/>
        </p:nvPicPr>
        <p:blipFill>
          <a:blip r:embed="rId3"/>
          <a:stretch>
            <a:fillRect/>
          </a:stretch>
        </p:blipFill>
        <p:spPr>
          <a:xfrm>
            <a:off x="977251" y="1883645"/>
            <a:ext cx="520240" cy="552443"/>
          </a:xfrm>
          <a:prstGeom prst="rect">
            <a:avLst/>
          </a:prstGeom>
        </p:spPr>
      </p:pic>
      <p:pic>
        <p:nvPicPr>
          <p:cNvPr id="25" name="Picture 24">
            <a:extLst>
              <a:ext uri="{FF2B5EF4-FFF2-40B4-BE49-F238E27FC236}">
                <a16:creationId xmlns:a16="http://schemas.microsoft.com/office/drawing/2014/main" id="{FECC6D9E-4008-2158-8724-3B59E8E09405}"/>
              </a:ext>
            </a:extLst>
          </p:cNvPr>
          <p:cNvPicPr>
            <a:picLocks noChangeAspect="1"/>
          </p:cNvPicPr>
          <p:nvPr/>
        </p:nvPicPr>
        <p:blipFill>
          <a:blip r:embed="rId3"/>
          <a:stretch>
            <a:fillRect/>
          </a:stretch>
        </p:blipFill>
        <p:spPr>
          <a:xfrm>
            <a:off x="977251" y="3321951"/>
            <a:ext cx="520240" cy="552443"/>
          </a:xfrm>
          <a:prstGeom prst="rect">
            <a:avLst/>
          </a:prstGeom>
        </p:spPr>
      </p:pic>
      <p:pic>
        <p:nvPicPr>
          <p:cNvPr id="26" name="Picture 25">
            <a:extLst>
              <a:ext uri="{FF2B5EF4-FFF2-40B4-BE49-F238E27FC236}">
                <a16:creationId xmlns:a16="http://schemas.microsoft.com/office/drawing/2014/main" id="{C83D7D11-3A94-A75E-907C-53BFFDB922FE}"/>
              </a:ext>
            </a:extLst>
          </p:cNvPr>
          <p:cNvPicPr>
            <a:picLocks noChangeAspect="1"/>
          </p:cNvPicPr>
          <p:nvPr/>
        </p:nvPicPr>
        <p:blipFill>
          <a:blip r:embed="rId3"/>
          <a:stretch>
            <a:fillRect/>
          </a:stretch>
        </p:blipFill>
        <p:spPr>
          <a:xfrm>
            <a:off x="1977376" y="2326461"/>
            <a:ext cx="520240" cy="552443"/>
          </a:xfrm>
          <a:prstGeom prst="rect">
            <a:avLst/>
          </a:prstGeom>
        </p:spPr>
      </p:pic>
      <p:pic>
        <p:nvPicPr>
          <p:cNvPr id="27" name="Picture 26">
            <a:extLst>
              <a:ext uri="{FF2B5EF4-FFF2-40B4-BE49-F238E27FC236}">
                <a16:creationId xmlns:a16="http://schemas.microsoft.com/office/drawing/2014/main" id="{18D471CC-37E8-2CE4-7DBD-3F3C0134590D}"/>
              </a:ext>
            </a:extLst>
          </p:cNvPr>
          <p:cNvPicPr>
            <a:picLocks noChangeAspect="1"/>
          </p:cNvPicPr>
          <p:nvPr/>
        </p:nvPicPr>
        <p:blipFill>
          <a:blip r:embed="rId3"/>
          <a:stretch>
            <a:fillRect/>
          </a:stretch>
        </p:blipFill>
        <p:spPr>
          <a:xfrm>
            <a:off x="1977376" y="2844217"/>
            <a:ext cx="520240" cy="552443"/>
          </a:xfrm>
          <a:prstGeom prst="rect">
            <a:avLst/>
          </a:prstGeom>
        </p:spPr>
      </p:pic>
      <p:pic>
        <p:nvPicPr>
          <p:cNvPr id="28" name="Picture 27">
            <a:extLst>
              <a:ext uri="{FF2B5EF4-FFF2-40B4-BE49-F238E27FC236}">
                <a16:creationId xmlns:a16="http://schemas.microsoft.com/office/drawing/2014/main" id="{F2E3948F-8362-87CB-4BEC-C5514D425A93}"/>
              </a:ext>
            </a:extLst>
          </p:cNvPr>
          <p:cNvPicPr>
            <a:picLocks noChangeAspect="1"/>
          </p:cNvPicPr>
          <p:nvPr/>
        </p:nvPicPr>
        <p:blipFill>
          <a:blip r:embed="rId3"/>
          <a:stretch>
            <a:fillRect/>
          </a:stretch>
        </p:blipFill>
        <p:spPr>
          <a:xfrm>
            <a:off x="118042" y="2436088"/>
            <a:ext cx="520240" cy="552443"/>
          </a:xfrm>
          <a:prstGeom prst="rect">
            <a:avLst/>
          </a:prstGeom>
        </p:spPr>
      </p:pic>
      <p:pic>
        <p:nvPicPr>
          <p:cNvPr id="29" name="Picture 28">
            <a:extLst>
              <a:ext uri="{FF2B5EF4-FFF2-40B4-BE49-F238E27FC236}">
                <a16:creationId xmlns:a16="http://schemas.microsoft.com/office/drawing/2014/main" id="{035366FF-669C-F5B7-EF00-1EAC33FC5748}"/>
              </a:ext>
            </a:extLst>
          </p:cNvPr>
          <p:cNvPicPr>
            <a:picLocks noChangeAspect="1"/>
          </p:cNvPicPr>
          <p:nvPr/>
        </p:nvPicPr>
        <p:blipFill>
          <a:blip r:embed="rId3"/>
          <a:stretch>
            <a:fillRect/>
          </a:stretch>
        </p:blipFill>
        <p:spPr>
          <a:xfrm>
            <a:off x="118042" y="2988531"/>
            <a:ext cx="520240" cy="552443"/>
          </a:xfrm>
          <a:prstGeom prst="rect">
            <a:avLst/>
          </a:prstGeom>
        </p:spPr>
      </p:pic>
      <p:cxnSp>
        <p:nvCxnSpPr>
          <p:cNvPr id="31" name="Straight Connector 30">
            <a:extLst>
              <a:ext uri="{FF2B5EF4-FFF2-40B4-BE49-F238E27FC236}">
                <a16:creationId xmlns:a16="http://schemas.microsoft.com/office/drawing/2014/main" id="{70418FCE-D17D-CC5C-762F-6AEDBABF7DFD}"/>
              </a:ext>
            </a:extLst>
          </p:cNvPr>
          <p:cNvCxnSpPr>
            <a:cxnSpLocks/>
            <a:endCxn id="22" idx="0"/>
          </p:cNvCxnSpPr>
          <p:nvPr/>
        </p:nvCxnSpPr>
        <p:spPr>
          <a:xfrm>
            <a:off x="1222320" y="2326460"/>
            <a:ext cx="85509" cy="2762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8577AC-F003-D893-2768-9DDB19FB4CF3}"/>
              </a:ext>
            </a:extLst>
          </p:cNvPr>
          <p:cNvCxnSpPr>
            <a:stCxn id="22" idx="3"/>
            <a:endCxn id="26" idx="1"/>
          </p:cNvCxnSpPr>
          <p:nvPr/>
        </p:nvCxnSpPr>
        <p:spPr>
          <a:xfrm flipV="1">
            <a:off x="1497491" y="2602683"/>
            <a:ext cx="479885" cy="276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6BF13E-A230-604B-AA23-8F5CA6ADDF9C}"/>
              </a:ext>
            </a:extLst>
          </p:cNvPr>
          <p:cNvCxnSpPr>
            <a:stCxn id="22" idx="3"/>
            <a:endCxn id="27" idx="1"/>
          </p:cNvCxnSpPr>
          <p:nvPr/>
        </p:nvCxnSpPr>
        <p:spPr>
          <a:xfrm>
            <a:off x="1497491" y="2878904"/>
            <a:ext cx="479885" cy="2415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0F4FB5C-0AAE-7E61-D79D-F110780CB202}"/>
              </a:ext>
            </a:extLst>
          </p:cNvPr>
          <p:cNvCxnSpPr>
            <a:stCxn id="22" idx="2"/>
          </p:cNvCxnSpPr>
          <p:nvPr/>
        </p:nvCxnSpPr>
        <p:spPr>
          <a:xfrm>
            <a:off x="1307829" y="3155125"/>
            <a:ext cx="0" cy="2738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8001D77-F3E2-2C78-7CFC-8D3891408613}"/>
              </a:ext>
            </a:extLst>
          </p:cNvPr>
          <p:cNvCxnSpPr>
            <a:stCxn id="22" idx="1"/>
            <a:endCxn id="29" idx="3"/>
          </p:cNvCxnSpPr>
          <p:nvPr/>
        </p:nvCxnSpPr>
        <p:spPr>
          <a:xfrm flipH="1">
            <a:off x="638282" y="2878904"/>
            <a:ext cx="479885" cy="3858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9A60C0D-35BF-A970-9945-EBE005CAEC40}"/>
              </a:ext>
            </a:extLst>
          </p:cNvPr>
          <p:cNvCxnSpPr>
            <a:cxnSpLocks/>
          </p:cNvCxnSpPr>
          <p:nvPr/>
        </p:nvCxnSpPr>
        <p:spPr>
          <a:xfrm flipH="1" flipV="1">
            <a:off x="638282" y="2712309"/>
            <a:ext cx="479885" cy="166594"/>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35DF88BB-8AEA-73B4-4BC6-4BD8464B9C61}"/>
              </a:ext>
            </a:extLst>
          </p:cNvPr>
          <p:cNvPicPr>
            <a:picLocks noChangeAspect="1"/>
          </p:cNvPicPr>
          <p:nvPr/>
        </p:nvPicPr>
        <p:blipFill>
          <a:blip r:embed="rId2"/>
          <a:stretch>
            <a:fillRect/>
          </a:stretch>
        </p:blipFill>
        <p:spPr>
          <a:xfrm>
            <a:off x="977251" y="3953646"/>
            <a:ext cx="379324" cy="552443"/>
          </a:xfrm>
          <a:prstGeom prst="rect">
            <a:avLst/>
          </a:prstGeom>
        </p:spPr>
      </p:pic>
      <p:pic>
        <p:nvPicPr>
          <p:cNvPr id="56" name="Picture 55">
            <a:extLst>
              <a:ext uri="{FF2B5EF4-FFF2-40B4-BE49-F238E27FC236}">
                <a16:creationId xmlns:a16="http://schemas.microsoft.com/office/drawing/2014/main" id="{BC5C8049-91CA-FA81-09C9-3B874C6A69BF}"/>
              </a:ext>
            </a:extLst>
          </p:cNvPr>
          <p:cNvPicPr>
            <a:picLocks noChangeAspect="1"/>
          </p:cNvPicPr>
          <p:nvPr/>
        </p:nvPicPr>
        <p:blipFill>
          <a:blip r:embed="rId3"/>
          <a:stretch>
            <a:fillRect/>
          </a:stretch>
        </p:blipFill>
        <p:spPr>
          <a:xfrm>
            <a:off x="542006" y="4554340"/>
            <a:ext cx="520240" cy="552443"/>
          </a:xfrm>
          <a:prstGeom prst="rect">
            <a:avLst/>
          </a:prstGeom>
        </p:spPr>
      </p:pic>
      <p:pic>
        <p:nvPicPr>
          <p:cNvPr id="57" name="Picture 56">
            <a:extLst>
              <a:ext uri="{FF2B5EF4-FFF2-40B4-BE49-F238E27FC236}">
                <a16:creationId xmlns:a16="http://schemas.microsoft.com/office/drawing/2014/main" id="{44A36C29-77B1-5B46-95FA-1C48FCB9E3C8}"/>
              </a:ext>
            </a:extLst>
          </p:cNvPr>
          <p:cNvPicPr>
            <a:picLocks noChangeAspect="1"/>
          </p:cNvPicPr>
          <p:nvPr/>
        </p:nvPicPr>
        <p:blipFill>
          <a:blip r:embed="rId3"/>
          <a:stretch>
            <a:fillRect/>
          </a:stretch>
        </p:blipFill>
        <p:spPr>
          <a:xfrm>
            <a:off x="281886" y="5121233"/>
            <a:ext cx="520240" cy="552443"/>
          </a:xfrm>
          <a:prstGeom prst="rect">
            <a:avLst/>
          </a:prstGeom>
        </p:spPr>
      </p:pic>
      <p:pic>
        <p:nvPicPr>
          <p:cNvPr id="58" name="Picture 57">
            <a:extLst>
              <a:ext uri="{FF2B5EF4-FFF2-40B4-BE49-F238E27FC236}">
                <a16:creationId xmlns:a16="http://schemas.microsoft.com/office/drawing/2014/main" id="{4728B358-0013-6298-AAE3-0CC47FEFDEA1}"/>
              </a:ext>
            </a:extLst>
          </p:cNvPr>
          <p:cNvPicPr>
            <a:picLocks noChangeAspect="1"/>
          </p:cNvPicPr>
          <p:nvPr/>
        </p:nvPicPr>
        <p:blipFill>
          <a:blip r:embed="rId3"/>
          <a:stretch>
            <a:fillRect/>
          </a:stretch>
        </p:blipFill>
        <p:spPr>
          <a:xfrm>
            <a:off x="21766" y="5688126"/>
            <a:ext cx="520240" cy="552443"/>
          </a:xfrm>
          <a:prstGeom prst="rect">
            <a:avLst/>
          </a:prstGeom>
        </p:spPr>
      </p:pic>
      <p:pic>
        <p:nvPicPr>
          <p:cNvPr id="59" name="Picture 58">
            <a:extLst>
              <a:ext uri="{FF2B5EF4-FFF2-40B4-BE49-F238E27FC236}">
                <a16:creationId xmlns:a16="http://schemas.microsoft.com/office/drawing/2014/main" id="{9589EC8E-AFE4-89A5-3BDD-4515CF83EE96}"/>
              </a:ext>
            </a:extLst>
          </p:cNvPr>
          <p:cNvPicPr>
            <a:picLocks noChangeAspect="1"/>
          </p:cNvPicPr>
          <p:nvPr/>
        </p:nvPicPr>
        <p:blipFill>
          <a:blip r:embed="rId3"/>
          <a:stretch>
            <a:fillRect/>
          </a:stretch>
        </p:blipFill>
        <p:spPr>
          <a:xfrm>
            <a:off x="1717256" y="4288864"/>
            <a:ext cx="520240" cy="552443"/>
          </a:xfrm>
          <a:prstGeom prst="rect">
            <a:avLst/>
          </a:prstGeom>
        </p:spPr>
      </p:pic>
      <p:pic>
        <p:nvPicPr>
          <p:cNvPr id="60" name="Picture 59">
            <a:extLst>
              <a:ext uri="{FF2B5EF4-FFF2-40B4-BE49-F238E27FC236}">
                <a16:creationId xmlns:a16="http://schemas.microsoft.com/office/drawing/2014/main" id="{6C6E057C-18DA-317A-77D1-8D6DFFD5EDBA}"/>
              </a:ext>
            </a:extLst>
          </p:cNvPr>
          <p:cNvPicPr>
            <a:picLocks noChangeAspect="1"/>
          </p:cNvPicPr>
          <p:nvPr/>
        </p:nvPicPr>
        <p:blipFill>
          <a:blip r:embed="rId3"/>
          <a:stretch>
            <a:fillRect/>
          </a:stretch>
        </p:blipFill>
        <p:spPr>
          <a:xfrm>
            <a:off x="2216933" y="4845011"/>
            <a:ext cx="520240" cy="552443"/>
          </a:xfrm>
          <a:prstGeom prst="rect">
            <a:avLst/>
          </a:prstGeom>
        </p:spPr>
      </p:pic>
      <p:pic>
        <p:nvPicPr>
          <p:cNvPr id="61" name="Picture 60">
            <a:extLst>
              <a:ext uri="{FF2B5EF4-FFF2-40B4-BE49-F238E27FC236}">
                <a16:creationId xmlns:a16="http://schemas.microsoft.com/office/drawing/2014/main" id="{C74A1CF7-8A91-10E4-0853-DF8B4EAF36C1}"/>
              </a:ext>
            </a:extLst>
          </p:cNvPr>
          <p:cNvPicPr>
            <a:picLocks noChangeAspect="1"/>
          </p:cNvPicPr>
          <p:nvPr/>
        </p:nvPicPr>
        <p:blipFill>
          <a:blip r:embed="rId3"/>
          <a:stretch>
            <a:fillRect/>
          </a:stretch>
        </p:blipFill>
        <p:spPr>
          <a:xfrm>
            <a:off x="2603333" y="5411904"/>
            <a:ext cx="520240" cy="552443"/>
          </a:xfrm>
          <a:prstGeom prst="rect">
            <a:avLst/>
          </a:prstGeom>
        </p:spPr>
      </p:pic>
      <p:pic>
        <p:nvPicPr>
          <p:cNvPr id="62" name="Picture 61">
            <a:extLst>
              <a:ext uri="{FF2B5EF4-FFF2-40B4-BE49-F238E27FC236}">
                <a16:creationId xmlns:a16="http://schemas.microsoft.com/office/drawing/2014/main" id="{C66D091F-D4AB-4001-DC02-CD3AEC0DB0B1}"/>
              </a:ext>
            </a:extLst>
          </p:cNvPr>
          <p:cNvPicPr>
            <a:picLocks noChangeAspect="1"/>
          </p:cNvPicPr>
          <p:nvPr/>
        </p:nvPicPr>
        <p:blipFill>
          <a:blip r:embed="rId3"/>
          <a:stretch>
            <a:fillRect/>
          </a:stretch>
        </p:blipFill>
        <p:spPr>
          <a:xfrm>
            <a:off x="1592452" y="5535565"/>
            <a:ext cx="520240" cy="552443"/>
          </a:xfrm>
          <a:prstGeom prst="rect">
            <a:avLst/>
          </a:prstGeom>
        </p:spPr>
      </p:pic>
      <p:pic>
        <p:nvPicPr>
          <p:cNvPr id="63" name="Picture 62">
            <a:extLst>
              <a:ext uri="{FF2B5EF4-FFF2-40B4-BE49-F238E27FC236}">
                <a16:creationId xmlns:a16="http://schemas.microsoft.com/office/drawing/2014/main" id="{00CCF0CC-7B33-8B8A-D1F3-88281600A8C1}"/>
              </a:ext>
            </a:extLst>
          </p:cNvPr>
          <p:cNvPicPr>
            <a:picLocks noChangeAspect="1"/>
          </p:cNvPicPr>
          <p:nvPr/>
        </p:nvPicPr>
        <p:blipFill>
          <a:blip r:embed="rId3"/>
          <a:stretch>
            <a:fillRect/>
          </a:stretch>
        </p:blipFill>
        <p:spPr>
          <a:xfrm>
            <a:off x="1226333" y="4968534"/>
            <a:ext cx="520240" cy="552443"/>
          </a:xfrm>
          <a:prstGeom prst="rect">
            <a:avLst/>
          </a:prstGeom>
        </p:spPr>
      </p:pic>
      <p:cxnSp>
        <p:nvCxnSpPr>
          <p:cNvPr id="65" name="Straight Connector 64">
            <a:extLst>
              <a:ext uri="{FF2B5EF4-FFF2-40B4-BE49-F238E27FC236}">
                <a16:creationId xmlns:a16="http://schemas.microsoft.com/office/drawing/2014/main" id="{83996784-8B91-43F8-C661-910BAEFCFEC6}"/>
              </a:ext>
            </a:extLst>
          </p:cNvPr>
          <p:cNvCxnSpPr/>
          <p:nvPr/>
        </p:nvCxnSpPr>
        <p:spPr>
          <a:xfrm flipH="1">
            <a:off x="977251" y="4565085"/>
            <a:ext cx="140916" cy="1593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8268B0-DDCD-1F47-246E-EF164191F521}"/>
              </a:ext>
            </a:extLst>
          </p:cNvPr>
          <p:cNvCxnSpPr/>
          <p:nvPr/>
        </p:nvCxnSpPr>
        <p:spPr>
          <a:xfrm flipH="1">
            <a:off x="638282" y="4968534"/>
            <a:ext cx="163844" cy="276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633E093-BD10-9322-89F0-417735B81B03}"/>
              </a:ext>
            </a:extLst>
          </p:cNvPr>
          <p:cNvCxnSpPr/>
          <p:nvPr/>
        </p:nvCxnSpPr>
        <p:spPr>
          <a:xfrm flipH="1">
            <a:off x="378162" y="5535565"/>
            <a:ext cx="124805" cy="276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3C2C8A-DAC2-D355-A862-CB9F9A73D397}"/>
              </a:ext>
            </a:extLst>
          </p:cNvPr>
          <p:cNvCxnSpPr>
            <a:stCxn id="55" idx="3"/>
            <a:endCxn id="59" idx="1"/>
          </p:cNvCxnSpPr>
          <p:nvPr/>
        </p:nvCxnSpPr>
        <p:spPr>
          <a:xfrm>
            <a:off x="1356575" y="4229868"/>
            <a:ext cx="360681" cy="3352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1BA6A33-5095-7303-7F22-31CABDE7C2FC}"/>
              </a:ext>
            </a:extLst>
          </p:cNvPr>
          <p:cNvCxnSpPr/>
          <p:nvPr/>
        </p:nvCxnSpPr>
        <p:spPr>
          <a:xfrm>
            <a:off x="2107254" y="4644742"/>
            <a:ext cx="297133" cy="3237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5E64DE4-6257-8777-6880-30ACF00ACCAC}"/>
              </a:ext>
            </a:extLst>
          </p:cNvPr>
          <p:cNvCxnSpPr/>
          <p:nvPr/>
        </p:nvCxnSpPr>
        <p:spPr>
          <a:xfrm>
            <a:off x="2603333" y="5244755"/>
            <a:ext cx="260120" cy="2908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D84D285-D46D-DBFC-4033-91145B8E0561}"/>
              </a:ext>
            </a:extLst>
          </p:cNvPr>
          <p:cNvCxnSpPr>
            <a:cxnSpLocks/>
          </p:cNvCxnSpPr>
          <p:nvPr/>
        </p:nvCxnSpPr>
        <p:spPr>
          <a:xfrm flipH="1">
            <a:off x="1986130" y="5244755"/>
            <a:ext cx="418257" cy="4433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ACB7A53-CFEE-6B1D-ADD8-CF43932235CB}"/>
              </a:ext>
            </a:extLst>
          </p:cNvPr>
          <p:cNvCxnSpPr/>
          <p:nvPr/>
        </p:nvCxnSpPr>
        <p:spPr>
          <a:xfrm flipH="1">
            <a:off x="1592452" y="4724400"/>
            <a:ext cx="384924" cy="39683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a16="http://schemas.microsoft.com/office/drawing/2014/main" id="{E34B2E84-DC5B-D78D-ABE3-0DF852EF02C8}"/>
              </a:ext>
            </a:extLst>
          </p:cNvPr>
          <p:cNvPicPr>
            <a:picLocks noChangeAspect="1"/>
          </p:cNvPicPr>
          <p:nvPr/>
        </p:nvPicPr>
        <p:blipFill>
          <a:blip r:embed="rId3"/>
          <a:stretch>
            <a:fillRect/>
          </a:stretch>
        </p:blipFill>
        <p:spPr>
          <a:xfrm>
            <a:off x="2858015" y="2354007"/>
            <a:ext cx="520240" cy="552443"/>
          </a:xfrm>
          <a:prstGeom prst="rect">
            <a:avLst/>
          </a:prstGeom>
        </p:spPr>
      </p:pic>
      <p:pic>
        <p:nvPicPr>
          <p:cNvPr id="85" name="Picture 84">
            <a:extLst>
              <a:ext uri="{FF2B5EF4-FFF2-40B4-BE49-F238E27FC236}">
                <a16:creationId xmlns:a16="http://schemas.microsoft.com/office/drawing/2014/main" id="{20D7CC94-B43D-D7C1-D78C-59B7E98111AF}"/>
              </a:ext>
            </a:extLst>
          </p:cNvPr>
          <p:cNvPicPr>
            <a:picLocks noChangeAspect="1"/>
          </p:cNvPicPr>
          <p:nvPr/>
        </p:nvPicPr>
        <p:blipFill>
          <a:blip r:embed="rId3"/>
          <a:stretch>
            <a:fillRect/>
          </a:stretch>
        </p:blipFill>
        <p:spPr>
          <a:xfrm>
            <a:off x="2858015" y="2899266"/>
            <a:ext cx="520240" cy="552443"/>
          </a:xfrm>
          <a:prstGeom prst="rect">
            <a:avLst/>
          </a:prstGeom>
        </p:spPr>
      </p:pic>
      <p:pic>
        <p:nvPicPr>
          <p:cNvPr id="86" name="Picture 85">
            <a:extLst>
              <a:ext uri="{FF2B5EF4-FFF2-40B4-BE49-F238E27FC236}">
                <a16:creationId xmlns:a16="http://schemas.microsoft.com/office/drawing/2014/main" id="{569C7FBB-7FBA-79AC-710E-41BAF0FCF804}"/>
              </a:ext>
            </a:extLst>
          </p:cNvPr>
          <p:cNvPicPr>
            <a:picLocks noChangeAspect="1"/>
          </p:cNvPicPr>
          <p:nvPr/>
        </p:nvPicPr>
        <p:blipFill>
          <a:blip r:embed="rId3"/>
          <a:stretch>
            <a:fillRect/>
          </a:stretch>
        </p:blipFill>
        <p:spPr>
          <a:xfrm>
            <a:off x="3558526" y="1936371"/>
            <a:ext cx="520240" cy="552443"/>
          </a:xfrm>
          <a:prstGeom prst="rect">
            <a:avLst/>
          </a:prstGeom>
        </p:spPr>
      </p:pic>
      <p:pic>
        <p:nvPicPr>
          <p:cNvPr id="87" name="Picture 86">
            <a:extLst>
              <a:ext uri="{FF2B5EF4-FFF2-40B4-BE49-F238E27FC236}">
                <a16:creationId xmlns:a16="http://schemas.microsoft.com/office/drawing/2014/main" id="{0A85FF3B-90EE-F92D-748D-2AE08058AB27}"/>
              </a:ext>
            </a:extLst>
          </p:cNvPr>
          <p:cNvPicPr>
            <a:picLocks noChangeAspect="1"/>
          </p:cNvPicPr>
          <p:nvPr/>
        </p:nvPicPr>
        <p:blipFill>
          <a:blip r:embed="rId3"/>
          <a:stretch>
            <a:fillRect/>
          </a:stretch>
        </p:blipFill>
        <p:spPr>
          <a:xfrm>
            <a:off x="3558526" y="3325226"/>
            <a:ext cx="520240" cy="552443"/>
          </a:xfrm>
          <a:prstGeom prst="rect">
            <a:avLst/>
          </a:prstGeom>
        </p:spPr>
      </p:pic>
      <p:pic>
        <p:nvPicPr>
          <p:cNvPr id="92" name="Picture 91">
            <a:extLst>
              <a:ext uri="{FF2B5EF4-FFF2-40B4-BE49-F238E27FC236}">
                <a16:creationId xmlns:a16="http://schemas.microsoft.com/office/drawing/2014/main" id="{A73B93D2-BB91-5FC1-F73B-1D53FA73F253}"/>
              </a:ext>
            </a:extLst>
          </p:cNvPr>
          <p:cNvPicPr>
            <a:picLocks noChangeAspect="1"/>
          </p:cNvPicPr>
          <p:nvPr/>
        </p:nvPicPr>
        <p:blipFill>
          <a:blip r:embed="rId2"/>
          <a:stretch>
            <a:fillRect/>
          </a:stretch>
        </p:blipFill>
        <p:spPr>
          <a:xfrm>
            <a:off x="3748618" y="2710952"/>
            <a:ext cx="379324" cy="552443"/>
          </a:xfrm>
          <a:prstGeom prst="rect">
            <a:avLst/>
          </a:prstGeom>
        </p:spPr>
      </p:pic>
      <p:pic>
        <p:nvPicPr>
          <p:cNvPr id="93" name="Picture 92">
            <a:extLst>
              <a:ext uri="{FF2B5EF4-FFF2-40B4-BE49-F238E27FC236}">
                <a16:creationId xmlns:a16="http://schemas.microsoft.com/office/drawing/2014/main" id="{8504326E-F50C-FDC1-F81E-B213D63272F9}"/>
              </a:ext>
            </a:extLst>
          </p:cNvPr>
          <p:cNvPicPr>
            <a:picLocks noChangeAspect="1"/>
          </p:cNvPicPr>
          <p:nvPr/>
        </p:nvPicPr>
        <p:blipFill>
          <a:blip r:embed="rId2"/>
          <a:stretch>
            <a:fillRect/>
          </a:stretch>
        </p:blipFill>
        <p:spPr>
          <a:xfrm>
            <a:off x="4449129" y="2414146"/>
            <a:ext cx="379324" cy="552443"/>
          </a:xfrm>
          <a:prstGeom prst="rect">
            <a:avLst/>
          </a:prstGeom>
        </p:spPr>
      </p:pic>
      <p:pic>
        <p:nvPicPr>
          <p:cNvPr id="94" name="Picture 93">
            <a:extLst>
              <a:ext uri="{FF2B5EF4-FFF2-40B4-BE49-F238E27FC236}">
                <a16:creationId xmlns:a16="http://schemas.microsoft.com/office/drawing/2014/main" id="{AC0F7AD3-4E3F-3A48-6EC8-8017E8BA890D}"/>
              </a:ext>
            </a:extLst>
          </p:cNvPr>
          <p:cNvPicPr>
            <a:picLocks noChangeAspect="1"/>
          </p:cNvPicPr>
          <p:nvPr/>
        </p:nvPicPr>
        <p:blipFill>
          <a:blip r:embed="rId3"/>
          <a:stretch>
            <a:fillRect/>
          </a:stretch>
        </p:blipFill>
        <p:spPr>
          <a:xfrm>
            <a:off x="4695609" y="3175487"/>
            <a:ext cx="520240" cy="552443"/>
          </a:xfrm>
          <a:prstGeom prst="rect">
            <a:avLst/>
          </a:prstGeom>
        </p:spPr>
      </p:pic>
      <p:pic>
        <p:nvPicPr>
          <p:cNvPr id="95" name="Picture 94">
            <a:extLst>
              <a:ext uri="{FF2B5EF4-FFF2-40B4-BE49-F238E27FC236}">
                <a16:creationId xmlns:a16="http://schemas.microsoft.com/office/drawing/2014/main" id="{CB810655-33CB-5F6D-A60D-0FE8470BAB94}"/>
              </a:ext>
            </a:extLst>
          </p:cNvPr>
          <p:cNvPicPr>
            <a:picLocks noChangeAspect="1"/>
          </p:cNvPicPr>
          <p:nvPr/>
        </p:nvPicPr>
        <p:blipFill>
          <a:blip r:embed="rId3"/>
          <a:stretch>
            <a:fillRect/>
          </a:stretch>
        </p:blipFill>
        <p:spPr>
          <a:xfrm>
            <a:off x="5215849" y="2317847"/>
            <a:ext cx="520240" cy="552443"/>
          </a:xfrm>
          <a:prstGeom prst="rect">
            <a:avLst/>
          </a:prstGeom>
        </p:spPr>
      </p:pic>
      <p:cxnSp>
        <p:nvCxnSpPr>
          <p:cNvPr id="97" name="Straight Connector 96">
            <a:extLst>
              <a:ext uri="{FF2B5EF4-FFF2-40B4-BE49-F238E27FC236}">
                <a16:creationId xmlns:a16="http://schemas.microsoft.com/office/drawing/2014/main" id="{0808DAF4-783E-0C2B-F829-2CDB36FC2824}"/>
              </a:ext>
            </a:extLst>
          </p:cNvPr>
          <p:cNvCxnSpPr>
            <a:stCxn id="92" idx="2"/>
          </p:cNvCxnSpPr>
          <p:nvPr/>
        </p:nvCxnSpPr>
        <p:spPr>
          <a:xfrm flipH="1">
            <a:off x="3818646" y="3263395"/>
            <a:ext cx="119634" cy="2775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C847B1B-AD52-DA38-F6FD-70924BBFF625}"/>
              </a:ext>
            </a:extLst>
          </p:cNvPr>
          <p:cNvCxnSpPr>
            <a:cxnSpLocks/>
          </p:cNvCxnSpPr>
          <p:nvPr/>
        </p:nvCxnSpPr>
        <p:spPr>
          <a:xfrm flipH="1">
            <a:off x="3378255" y="2987173"/>
            <a:ext cx="370363" cy="1883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CFF864D-6510-1DB7-BB95-B9BE2F45E760}"/>
              </a:ext>
            </a:extLst>
          </p:cNvPr>
          <p:cNvCxnSpPr>
            <a:stCxn id="92" idx="0"/>
            <a:endCxn id="84" idx="3"/>
          </p:cNvCxnSpPr>
          <p:nvPr/>
        </p:nvCxnSpPr>
        <p:spPr>
          <a:xfrm flipH="1" flipV="1">
            <a:off x="3378255" y="2630229"/>
            <a:ext cx="560025" cy="80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844A6D6-B4EF-19F2-1BF1-CB23E66A25B0}"/>
              </a:ext>
            </a:extLst>
          </p:cNvPr>
          <p:cNvCxnSpPr>
            <a:stCxn id="92" idx="0"/>
            <a:endCxn id="86" idx="2"/>
          </p:cNvCxnSpPr>
          <p:nvPr/>
        </p:nvCxnSpPr>
        <p:spPr>
          <a:xfrm flipH="1" flipV="1">
            <a:off x="3818646" y="2488814"/>
            <a:ext cx="119634" cy="2221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EAB100-5F59-6304-62DA-360B4D6B14A3}"/>
              </a:ext>
            </a:extLst>
          </p:cNvPr>
          <p:cNvCxnSpPr>
            <a:cxnSpLocks/>
          </p:cNvCxnSpPr>
          <p:nvPr/>
        </p:nvCxnSpPr>
        <p:spPr>
          <a:xfrm flipV="1">
            <a:off x="4127942" y="2690367"/>
            <a:ext cx="321187" cy="2968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CCD8A63-8F86-BAD2-7131-89295916D38F}"/>
              </a:ext>
            </a:extLst>
          </p:cNvPr>
          <p:cNvCxnSpPr>
            <a:stCxn id="93" idx="3"/>
          </p:cNvCxnSpPr>
          <p:nvPr/>
        </p:nvCxnSpPr>
        <p:spPr>
          <a:xfrm>
            <a:off x="4828453" y="2690368"/>
            <a:ext cx="210272" cy="601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0A2719A-BA0B-39EE-571B-42F6D206FCF2}"/>
              </a:ext>
            </a:extLst>
          </p:cNvPr>
          <p:cNvCxnSpPr>
            <a:cxnSpLocks/>
          </p:cNvCxnSpPr>
          <p:nvPr/>
        </p:nvCxnSpPr>
        <p:spPr>
          <a:xfrm flipV="1">
            <a:off x="4828453" y="2594069"/>
            <a:ext cx="387396" cy="9629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6D2A1A53-52B7-8C44-94E3-43B7E82DB1EF}"/>
              </a:ext>
            </a:extLst>
          </p:cNvPr>
          <p:cNvPicPr>
            <a:picLocks noChangeAspect="1"/>
          </p:cNvPicPr>
          <p:nvPr/>
        </p:nvPicPr>
        <p:blipFill>
          <a:blip r:embed="rId3"/>
          <a:stretch>
            <a:fillRect/>
          </a:stretch>
        </p:blipFill>
        <p:spPr>
          <a:xfrm>
            <a:off x="7718821" y="1450699"/>
            <a:ext cx="520240" cy="552443"/>
          </a:xfrm>
          <a:prstGeom prst="rect">
            <a:avLst/>
          </a:prstGeom>
        </p:spPr>
      </p:pic>
      <p:pic>
        <p:nvPicPr>
          <p:cNvPr id="111" name="Picture 110">
            <a:extLst>
              <a:ext uri="{FF2B5EF4-FFF2-40B4-BE49-F238E27FC236}">
                <a16:creationId xmlns:a16="http://schemas.microsoft.com/office/drawing/2014/main" id="{50A71A15-23B8-A140-FA65-F8B76CD6E6F7}"/>
              </a:ext>
            </a:extLst>
          </p:cNvPr>
          <p:cNvPicPr>
            <a:picLocks noChangeAspect="1"/>
          </p:cNvPicPr>
          <p:nvPr/>
        </p:nvPicPr>
        <p:blipFill>
          <a:blip r:embed="rId3"/>
          <a:stretch>
            <a:fillRect/>
          </a:stretch>
        </p:blipFill>
        <p:spPr>
          <a:xfrm>
            <a:off x="6989742" y="2003142"/>
            <a:ext cx="520240" cy="552443"/>
          </a:xfrm>
          <a:prstGeom prst="rect">
            <a:avLst/>
          </a:prstGeom>
        </p:spPr>
      </p:pic>
      <p:pic>
        <p:nvPicPr>
          <p:cNvPr id="112" name="Picture 111">
            <a:extLst>
              <a:ext uri="{FF2B5EF4-FFF2-40B4-BE49-F238E27FC236}">
                <a16:creationId xmlns:a16="http://schemas.microsoft.com/office/drawing/2014/main" id="{6699C8BF-FCF4-E4BC-FC03-B2BF8CDE443C}"/>
              </a:ext>
            </a:extLst>
          </p:cNvPr>
          <p:cNvPicPr>
            <a:picLocks noChangeAspect="1"/>
          </p:cNvPicPr>
          <p:nvPr/>
        </p:nvPicPr>
        <p:blipFill>
          <a:blip r:embed="rId3"/>
          <a:stretch>
            <a:fillRect/>
          </a:stretch>
        </p:blipFill>
        <p:spPr>
          <a:xfrm>
            <a:off x="7202579" y="2906450"/>
            <a:ext cx="520240" cy="552443"/>
          </a:xfrm>
          <a:prstGeom prst="rect">
            <a:avLst/>
          </a:prstGeom>
        </p:spPr>
      </p:pic>
      <p:pic>
        <p:nvPicPr>
          <p:cNvPr id="113" name="Picture 112">
            <a:extLst>
              <a:ext uri="{FF2B5EF4-FFF2-40B4-BE49-F238E27FC236}">
                <a16:creationId xmlns:a16="http://schemas.microsoft.com/office/drawing/2014/main" id="{D3C8CF03-3610-09D2-611E-C1957556AA09}"/>
              </a:ext>
            </a:extLst>
          </p:cNvPr>
          <p:cNvPicPr>
            <a:picLocks noChangeAspect="1"/>
          </p:cNvPicPr>
          <p:nvPr/>
        </p:nvPicPr>
        <p:blipFill>
          <a:blip r:embed="rId3"/>
          <a:stretch>
            <a:fillRect/>
          </a:stretch>
        </p:blipFill>
        <p:spPr>
          <a:xfrm>
            <a:off x="8647065" y="2003142"/>
            <a:ext cx="520240" cy="552443"/>
          </a:xfrm>
          <a:prstGeom prst="rect">
            <a:avLst/>
          </a:prstGeom>
        </p:spPr>
      </p:pic>
      <p:pic>
        <p:nvPicPr>
          <p:cNvPr id="114" name="Picture 113">
            <a:extLst>
              <a:ext uri="{FF2B5EF4-FFF2-40B4-BE49-F238E27FC236}">
                <a16:creationId xmlns:a16="http://schemas.microsoft.com/office/drawing/2014/main" id="{B1FA8BE6-10A8-1051-A250-8C1B55FB60DA}"/>
              </a:ext>
            </a:extLst>
          </p:cNvPr>
          <p:cNvPicPr>
            <a:picLocks noChangeAspect="1"/>
          </p:cNvPicPr>
          <p:nvPr/>
        </p:nvPicPr>
        <p:blipFill>
          <a:blip r:embed="rId3"/>
          <a:stretch>
            <a:fillRect/>
          </a:stretch>
        </p:blipFill>
        <p:spPr>
          <a:xfrm>
            <a:off x="8435138" y="2880219"/>
            <a:ext cx="520240" cy="552443"/>
          </a:xfrm>
          <a:prstGeom prst="rect">
            <a:avLst/>
          </a:prstGeom>
        </p:spPr>
      </p:pic>
      <p:cxnSp>
        <p:nvCxnSpPr>
          <p:cNvPr id="116" name="Straight Connector 115">
            <a:extLst>
              <a:ext uri="{FF2B5EF4-FFF2-40B4-BE49-F238E27FC236}">
                <a16:creationId xmlns:a16="http://schemas.microsoft.com/office/drawing/2014/main" id="{F85EA77A-207F-C174-6E23-F402223EF25F}"/>
              </a:ext>
            </a:extLst>
          </p:cNvPr>
          <p:cNvCxnSpPr>
            <a:stCxn id="111" idx="0"/>
            <a:endCxn id="110" idx="1"/>
          </p:cNvCxnSpPr>
          <p:nvPr/>
        </p:nvCxnSpPr>
        <p:spPr>
          <a:xfrm flipV="1">
            <a:off x="7249862" y="1726921"/>
            <a:ext cx="468959" cy="2762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0599B1-514E-57F4-B7FA-B52100E9C654}"/>
              </a:ext>
            </a:extLst>
          </p:cNvPr>
          <p:cNvCxnSpPr>
            <a:cxnSpLocks/>
            <a:stCxn id="110" idx="3"/>
          </p:cNvCxnSpPr>
          <p:nvPr/>
        </p:nvCxnSpPr>
        <p:spPr>
          <a:xfrm>
            <a:off x="8239061" y="1726921"/>
            <a:ext cx="616843" cy="408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0A3AA10-F200-5387-FA31-D01B713ABAB6}"/>
              </a:ext>
            </a:extLst>
          </p:cNvPr>
          <p:cNvCxnSpPr>
            <a:cxnSpLocks/>
          </p:cNvCxnSpPr>
          <p:nvPr/>
        </p:nvCxnSpPr>
        <p:spPr>
          <a:xfrm flipH="1">
            <a:off x="8855904" y="2555585"/>
            <a:ext cx="49646" cy="4826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2D8CE4B-72AB-A837-0D88-3000AE398D97}"/>
              </a:ext>
            </a:extLst>
          </p:cNvPr>
          <p:cNvCxnSpPr>
            <a:cxnSpLocks/>
          </p:cNvCxnSpPr>
          <p:nvPr/>
        </p:nvCxnSpPr>
        <p:spPr>
          <a:xfrm flipH="1" flipV="1">
            <a:off x="7610475" y="3230396"/>
            <a:ext cx="937007" cy="32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3F83A98-DBD2-FE54-AB4A-EB8F08735184}"/>
              </a:ext>
            </a:extLst>
          </p:cNvPr>
          <p:cNvCxnSpPr>
            <a:stCxn id="111" idx="2"/>
          </p:cNvCxnSpPr>
          <p:nvPr/>
        </p:nvCxnSpPr>
        <p:spPr>
          <a:xfrm>
            <a:off x="7249862" y="2555585"/>
            <a:ext cx="129841" cy="4826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B086B1C-8FAF-6F99-219B-B28561463861}"/>
              </a:ext>
            </a:extLst>
          </p:cNvPr>
          <p:cNvCxnSpPr/>
          <p:nvPr/>
        </p:nvCxnSpPr>
        <p:spPr>
          <a:xfrm>
            <a:off x="9372600" y="2488814"/>
            <a:ext cx="262123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135" name="Picture 134">
            <a:extLst>
              <a:ext uri="{FF2B5EF4-FFF2-40B4-BE49-F238E27FC236}">
                <a16:creationId xmlns:a16="http://schemas.microsoft.com/office/drawing/2014/main" id="{304C107D-5AB7-6DAD-BFC6-4FCE53759569}"/>
              </a:ext>
            </a:extLst>
          </p:cNvPr>
          <p:cNvPicPr>
            <a:picLocks noChangeAspect="1"/>
          </p:cNvPicPr>
          <p:nvPr/>
        </p:nvPicPr>
        <p:blipFill>
          <a:blip r:embed="rId3"/>
          <a:stretch>
            <a:fillRect/>
          </a:stretch>
        </p:blipFill>
        <p:spPr>
          <a:xfrm>
            <a:off x="9449429" y="2978228"/>
            <a:ext cx="520240" cy="552443"/>
          </a:xfrm>
          <a:prstGeom prst="rect">
            <a:avLst/>
          </a:prstGeom>
        </p:spPr>
      </p:pic>
      <p:pic>
        <p:nvPicPr>
          <p:cNvPr id="136" name="Picture 135">
            <a:extLst>
              <a:ext uri="{FF2B5EF4-FFF2-40B4-BE49-F238E27FC236}">
                <a16:creationId xmlns:a16="http://schemas.microsoft.com/office/drawing/2014/main" id="{FAA9C9CF-8B0A-052E-E13B-E4A18B50C78E}"/>
              </a:ext>
            </a:extLst>
          </p:cNvPr>
          <p:cNvPicPr>
            <a:picLocks noChangeAspect="1"/>
          </p:cNvPicPr>
          <p:nvPr/>
        </p:nvPicPr>
        <p:blipFill>
          <a:blip r:embed="rId3"/>
          <a:stretch>
            <a:fillRect/>
          </a:stretch>
        </p:blipFill>
        <p:spPr>
          <a:xfrm>
            <a:off x="10229419" y="2987173"/>
            <a:ext cx="520240" cy="552443"/>
          </a:xfrm>
          <a:prstGeom prst="rect">
            <a:avLst/>
          </a:prstGeom>
        </p:spPr>
      </p:pic>
      <p:pic>
        <p:nvPicPr>
          <p:cNvPr id="137" name="Picture 136">
            <a:extLst>
              <a:ext uri="{FF2B5EF4-FFF2-40B4-BE49-F238E27FC236}">
                <a16:creationId xmlns:a16="http://schemas.microsoft.com/office/drawing/2014/main" id="{643F276C-2211-71F8-9C0A-C628665DC7C0}"/>
              </a:ext>
            </a:extLst>
          </p:cNvPr>
          <p:cNvPicPr>
            <a:picLocks noChangeAspect="1"/>
          </p:cNvPicPr>
          <p:nvPr/>
        </p:nvPicPr>
        <p:blipFill>
          <a:blip r:embed="rId3"/>
          <a:stretch>
            <a:fillRect/>
          </a:stretch>
        </p:blipFill>
        <p:spPr>
          <a:xfrm>
            <a:off x="11135238" y="2954174"/>
            <a:ext cx="520240" cy="552443"/>
          </a:xfrm>
          <a:prstGeom prst="rect">
            <a:avLst/>
          </a:prstGeom>
        </p:spPr>
      </p:pic>
      <p:pic>
        <p:nvPicPr>
          <p:cNvPr id="138" name="Picture 137">
            <a:extLst>
              <a:ext uri="{FF2B5EF4-FFF2-40B4-BE49-F238E27FC236}">
                <a16:creationId xmlns:a16="http://schemas.microsoft.com/office/drawing/2014/main" id="{9BF92C97-A6F6-66F5-78C2-28C26EF04286}"/>
              </a:ext>
            </a:extLst>
          </p:cNvPr>
          <p:cNvPicPr>
            <a:picLocks noChangeAspect="1"/>
          </p:cNvPicPr>
          <p:nvPr/>
        </p:nvPicPr>
        <p:blipFill>
          <a:blip r:embed="rId3"/>
          <a:stretch>
            <a:fillRect/>
          </a:stretch>
        </p:blipFill>
        <p:spPr>
          <a:xfrm>
            <a:off x="9829355" y="1660150"/>
            <a:ext cx="520240" cy="552443"/>
          </a:xfrm>
          <a:prstGeom prst="rect">
            <a:avLst/>
          </a:prstGeom>
        </p:spPr>
      </p:pic>
      <p:pic>
        <p:nvPicPr>
          <p:cNvPr id="139" name="Picture 138">
            <a:extLst>
              <a:ext uri="{FF2B5EF4-FFF2-40B4-BE49-F238E27FC236}">
                <a16:creationId xmlns:a16="http://schemas.microsoft.com/office/drawing/2014/main" id="{00B0F460-47F0-25E6-24AB-9A52FB065523}"/>
              </a:ext>
            </a:extLst>
          </p:cNvPr>
          <p:cNvPicPr>
            <a:picLocks noChangeAspect="1"/>
          </p:cNvPicPr>
          <p:nvPr/>
        </p:nvPicPr>
        <p:blipFill>
          <a:blip r:embed="rId3"/>
          <a:stretch>
            <a:fillRect/>
          </a:stretch>
        </p:blipFill>
        <p:spPr>
          <a:xfrm>
            <a:off x="10614998" y="1654703"/>
            <a:ext cx="520240" cy="552443"/>
          </a:xfrm>
          <a:prstGeom prst="rect">
            <a:avLst/>
          </a:prstGeom>
        </p:spPr>
      </p:pic>
      <p:cxnSp>
        <p:nvCxnSpPr>
          <p:cNvPr id="141" name="Straight Connector 140">
            <a:extLst>
              <a:ext uri="{FF2B5EF4-FFF2-40B4-BE49-F238E27FC236}">
                <a16:creationId xmlns:a16="http://schemas.microsoft.com/office/drawing/2014/main" id="{4B305B6E-17FB-0A20-60E8-4587EE51CC9A}"/>
              </a:ext>
            </a:extLst>
          </p:cNvPr>
          <p:cNvCxnSpPr/>
          <p:nvPr/>
        </p:nvCxnSpPr>
        <p:spPr>
          <a:xfrm>
            <a:off x="9709549" y="2464571"/>
            <a:ext cx="0" cy="65586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60142E5-BBAD-4D4C-4CA4-0EB7A2E25F5D}"/>
              </a:ext>
            </a:extLst>
          </p:cNvPr>
          <p:cNvCxnSpPr/>
          <p:nvPr/>
        </p:nvCxnSpPr>
        <p:spPr>
          <a:xfrm>
            <a:off x="10512163" y="2464571"/>
            <a:ext cx="0" cy="65586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45FEC59-3F86-BA8B-BDCE-72170A83F712}"/>
              </a:ext>
            </a:extLst>
          </p:cNvPr>
          <p:cNvCxnSpPr/>
          <p:nvPr/>
        </p:nvCxnSpPr>
        <p:spPr>
          <a:xfrm>
            <a:off x="11471674" y="2464571"/>
            <a:ext cx="0" cy="65586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3F93C78-2D7F-9698-C21F-FDB61D6F8AD0}"/>
              </a:ext>
            </a:extLst>
          </p:cNvPr>
          <p:cNvCxnSpPr>
            <a:cxnSpLocks/>
          </p:cNvCxnSpPr>
          <p:nvPr/>
        </p:nvCxnSpPr>
        <p:spPr>
          <a:xfrm>
            <a:off x="10089475" y="2134930"/>
            <a:ext cx="0" cy="35388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6984F8A-1606-812D-4F2E-814B0C11740E}"/>
              </a:ext>
            </a:extLst>
          </p:cNvPr>
          <p:cNvCxnSpPr>
            <a:cxnSpLocks/>
          </p:cNvCxnSpPr>
          <p:nvPr/>
        </p:nvCxnSpPr>
        <p:spPr>
          <a:xfrm>
            <a:off x="10966849" y="2134930"/>
            <a:ext cx="0" cy="34467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EBB79E7-6267-4F3D-A83C-26D6F0D81093}"/>
              </a:ext>
            </a:extLst>
          </p:cNvPr>
          <p:cNvCxnSpPr>
            <a:cxnSpLocks/>
          </p:cNvCxnSpPr>
          <p:nvPr/>
        </p:nvCxnSpPr>
        <p:spPr>
          <a:xfrm>
            <a:off x="3558526" y="4724400"/>
            <a:ext cx="349949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30C688E4-E77D-4E91-EC3D-DC467AB7868A}"/>
              </a:ext>
            </a:extLst>
          </p:cNvPr>
          <p:cNvPicPr>
            <a:picLocks noChangeAspect="1"/>
          </p:cNvPicPr>
          <p:nvPr/>
        </p:nvPicPr>
        <p:blipFill>
          <a:blip r:embed="rId3"/>
          <a:stretch>
            <a:fillRect/>
          </a:stretch>
        </p:blipFill>
        <p:spPr>
          <a:xfrm>
            <a:off x="3544495" y="3902960"/>
            <a:ext cx="520240" cy="552443"/>
          </a:xfrm>
          <a:prstGeom prst="rect">
            <a:avLst/>
          </a:prstGeom>
        </p:spPr>
      </p:pic>
      <p:pic>
        <p:nvPicPr>
          <p:cNvPr id="153" name="Picture 152">
            <a:extLst>
              <a:ext uri="{FF2B5EF4-FFF2-40B4-BE49-F238E27FC236}">
                <a16:creationId xmlns:a16="http://schemas.microsoft.com/office/drawing/2014/main" id="{C14FABE8-A836-8DDF-0AC9-BD64D3A7DD07}"/>
              </a:ext>
            </a:extLst>
          </p:cNvPr>
          <p:cNvPicPr>
            <a:picLocks noChangeAspect="1"/>
          </p:cNvPicPr>
          <p:nvPr/>
        </p:nvPicPr>
        <p:blipFill>
          <a:blip r:embed="rId3"/>
          <a:stretch>
            <a:fillRect/>
          </a:stretch>
        </p:blipFill>
        <p:spPr>
          <a:xfrm>
            <a:off x="4378671" y="3948447"/>
            <a:ext cx="520240" cy="552443"/>
          </a:xfrm>
          <a:prstGeom prst="rect">
            <a:avLst/>
          </a:prstGeom>
        </p:spPr>
      </p:pic>
      <p:pic>
        <p:nvPicPr>
          <p:cNvPr id="154" name="Picture 153">
            <a:extLst>
              <a:ext uri="{FF2B5EF4-FFF2-40B4-BE49-F238E27FC236}">
                <a16:creationId xmlns:a16="http://schemas.microsoft.com/office/drawing/2014/main" id="{657FA2FB-081D-6772-D263-6B1F5149DA47}"/>
              </a:ext>
            </a:extLst>
          </p:cNvPr>
          <p:cNvPicPr>
            <a:picLocks noChangeAspect="1"/>
          </p:cNvPicPr>
          <p:nvPr/>
        </p:nvPicPr>
        <p:blipFill>
          <a:blip r:embed="rId3"/>
          <a:stretch>
            <a:fillRect/>
          </a:stretch>
        </p:blipFill>
        <p:spPr>
          <a:xfrm>
            <a:off x="5215849" y="3939502"/>
            <a:ext cx="520240" cy="552443"/>
          </a:xfrm>
          <a:prstGeom prst="rect">
            <a:avLst/>
          </a:prstGeom>
        </p:spPr>
      </p:pic>
      <p:pic>
        <p:nvPicPr>
          <p:cNvPr id="155" name="Picture 154">
            <a:extLst>
              <a:ext uri="{FF2B5EF4-FFF2-40B4-BE49-F238E27FC236}">
                <a16:creationId xmlns:a16="http://schemas.microsoft.com/office/drawing/2014/main" id="{FCB887A6-338D-DD03-5499-82A8D82D4DB9}"/>
              </a:ext>
            </a:extLst>
          </p:cNvPr>
          <p:cNvPicPr>
            <a:picLocks noChangeAspect="1"/>
          </p:cNvPicPr>
          <p:nvPr/>
        </p:nvPicPr>
        <p:blipFill>
          <a:blip r:embed="rId3"/>
          <a:stretch>
            <a:fillRect/>
          </a:stretch>
        </p:blipFill>
        <p:spPr>
          <a:xfrm>
            <a:off x="6095999" y="3993501"/>
            <a:ext cx="520240" cy="552443"/>
          </a:xfrm>
          <a:prstGeom prst="rect">
            <a:avLst/>
          </a:prstGeom>
        </p:spPr>
      </p:pic>
      <p:pic>
        <p:nvPicPr>
          <p:cNvPr id="156" name="Picture 155">
            <a:extLst>
              <a:ext uri="{FF2B5EF4-FFF2-40B4-BE49-F238E27FC236}">
                <a16:creationId xmlns:a16="http://schemas.microsoft.com/office/drawing/2014/main" id="{1C5F62D5-AFAE-02BC-D7CA-6B5D3908EB70}"/>
              </a:ext>
            </a:extLst>
          </p:cNvPr>
          <p:cNvPicPr>
            <a:picLocks noChangeAspect="1"/>
          </p:cNvPicPr>
          <p:nvPr/>
        </p:nvPicPr>
        <p:blipFill>
          <a:blip r:embed="rId3"/>
          <a:stretch>
            <a:fillRect/>
          </a:stretch>
        </p:blipFill>
        <p:spPr>
          <a:xfrm>
            <a:off x="3441795" y="5021018"/>
            <a:ext cx="520240" cy="552443"/>
          </a:xfrm>
          <a:prstGeom prst="rect">
            <a:avLst/>
          </a:prstGeom>
        </p:spPr>
      </p:pic>
      <p:pic>
        <p:nvPicPr>
          <p:cNvPr id="157" name="Picture 156">
            <a:extLst>
              <a:ext uri="{FF2B5EF4-FFF2-40B4-BE49-F238E27FC236}">
                <a16:creationId xmlns:a16="http://schemas.microsoft.com/office/drawing/2014/main" id="{71209F4D-25DE-420A-3B4C-61FF8FED3AF2}"/>
              </a:ext>
            </a:extLst>
          </p:cNvPr>
          <p:cNvPicPr>
            <a:picLocks noChangeAspect="1"/>
          </p:cNvPicPr>
          <p:nvPr/>
        </p:nvPicPr>
        <p:blipFill>
          <a:blip r:embed="rId3"/>
          <a:stretch>
            <a:fillRect/>
          </a:stretch>
        </p:blipFill>
        <p:spPr>
          <a:xfrm>
            <a:off x="4845279" y="4968302"/>
            <a:ext cx="520240" cy="552443"/>
          </a:xfrm>
          <a:prstGeom prst="rect">
            <a:avLst/>
          </a:prstGeom>
        </p:spPr>
      </p:pic>
      <p:pic>
        <p:nvPicPr>
          <p:cNvPr id="158" name="Picture 157">
            <a:extLst>
              <a:ext uri="{FF2B5EF4-FFF2-40B4-BE49-F238E27FC236}">
                <a16:creationId xmlns:a16="http://schemas.microsoft.com/office/drawing/2014/main" id="{9A834948-E381-0B64-44A8-6BAE64357BCF}"/>
              </a:ext>
            </a:extLst>
          </p:cNvPr>
          <p:cNvPicPr>
            <a:picLocks noChangeAspect="1"/>
          </p:cNvPicPr>
          <p:nvPr/>
        </p:nvPicPr>
        <p:blipFill>
          <a:blip r:embed="rId3"/>
          <a:stretch>
            <a:fillRect/>
          </a:stretch>
        </p:blipFill>
        <p:spPr>
          <a:xfrm>
            <a:off x="5596322" y="4968533"/>
            <a:ext cx="520240" cy="552443"/>
          </a:xfrm>
          <a:prstGeom prst="rect">
            <a:avLst/>
          </a:prstGeom>
        </p:spPr>
      </p:pic>
      <p:pic>
        <p:nvPicPr>
          <p:cNvPr id="159" name="Picture 158">
            <a:extLst>
              <a:ext uri="{FF2B5EF4-FFF2-40B4-BE49-F238E27FC236}">
                <a16:creationId xmlns:a16="http://schemas.microsoft.com/office/drawing/2014/main" id="{3A0FC50D-F6B1-8581-7119-6138011F237F}"/>
              </a:ext>
            </a:extLst>
          </p:cNvPr>
          <p:cNvPicPr>
            <a:picLocks noChangeAspect="1"/>
          </p:cNvPicPr>
          <p:nvPr/>
        </p:nvPicPr>
        <p:blipFill>
          <a:blip r:embed="rId3"/>
          <a:stretch>
            <a:fillRect/>
          </a:stretch>
        </p:blipFill>
        <p:spPr>
          <a:xfrm>
            <a:off x="6356119" y="4982740"/>
            <a:ext cx="520240" cy="552443"/>
          </a:xfrm>
          <a:prstGeom prst="rect">
            <a:avLst/>
          </a:prstGeom>
        </p:spPr>
      </p:pic>
      <p:pic>
        <p:nvPicPr>
          <p:cNvPr id="160" name="Picture 159">
            <a:extLst>
              <a:ext uri="{FF2B5EF4-FFF2-40B4-BE49-F238E27FC236}">
                <a16:creationId xmlns:a16="http://schemas.microsoft.com/office/drawing/2014/main" id="{68042E7A-049C-EA6B-79C4-4D7CE855D24A}"/>
              </a:ext>
            </a:extLst>
          </p:cNvPr>
          <p:cNvPicPr>
            <a:picLocks noChangeAspect="1"/>
          </p:cNvPicPr>
          <p:nvPr/>
        </p:nvPicPr>
        <p:blipFill>
          <a:blip r:embed="rId3"/>
          <a:stretch>
            <a:fillRect/>
          </a:stretch>
        </p:blipFill>
        <p:spPr>
          <a:xfrm>
            <a:off x="4094236" y="4993398"/>
            <a:ext cx="520240" cy="552443"/>
          </a:xfrm>
          <a:prstGeom prst="rect">
            <a:avLst/>
          </a:prstGeom>
        </p:spPr>
      </p:pic>
      <p:cxnSp>
        <p:nvCxnSpPr>
          <p:cNvPr id="162" name="Straight Connector 161">
            <a:extLst>
              <a:ext uri="{FF2B5EF4-FFF2-40B4-BE49-F238E27FC236}">
                <a16:creationId xmlns:a16="http://schemas.microsoft.com/office/drawing/2014/main" id="{894BAA1E-8DE4-2B81-1717-D3E3C976FB5D}"/>
              </a:ext>
            </a:extLst>
          </p:cNvPr>
          <p:cNvCxnSpPr>
            <a:stCxn id="152" idx="2"/>
          </p:cNvCxnSpPr>
          <p:nvPr/>
        </p:nvCxnSpPr>
        <p:spPr>
          <a:xfrm>
            <a:off x="3804615" y="4455403"/>
            <a:ext cx="0" cy="2689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3845D19-2D50-148E-2F50-85485E5390FF}"/>
              </a:ext>
            </a:extLst>
          </p:cNvPr>
          <p:cNvCxnSpPr/>
          <p:nvPr/>
        </p:nvCxnSpPr>
        <p:spPr>
          <a:xfrm>
            <a:off x="4633406" y="4455403"/>
            <a:ext cx="0" cy="2689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A4A36D0-6523-D0F5-FC68-6915D47B4D23}"/>
              </a:ext>
            </a:extLst>
          </p:cNvPr>
          <p:cNvCxnSpPr/>
          <p:nvPr/>
        </p:nvCxnSpPr>
        <p:spPr>
          <a:xfrm>
            <a:off x="5489634" y="4455403"/>
            <a:ext cx="0" cy="2689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3E89797-C85E-0D62-8E2E-742BA46FCE6C}"/>
              </a:ext>
            </a:extLst>
          </p:cNvPr>
          <p:cNvCxnSpPr/>
          <p:nvPr/>
        </p:nvCxnSpPr>
        <p:spPr>
          <a:xfrm>
            <a:off x="6356119" y="4461470"/>
            <a:ext cx="0" cy="2689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AAED05A-AD49-A21B-31FF-4514341703A1}"/>
              </a:ext>
            </a:extLst>
          </p:cNvPr>
          <p:cNvCxnSpPr>
            <a:cxnSpLocks/>
          </p:cNvCxnSpPr>
          <p:nvPr/>
        </p:nvCxnSpPr>
        <p:spPr>
          <a:xfrm flipH="1">
            <a:off x="3696542" y="4724401"/>
            <a:ext cx="19064" cy="4454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14436DE-B6F4-BB8B-62A8-F121A0CB8C43}"/>
              </a:ext>
            </a:extLst>
          </p:cNvPr>
          <p:cNvCxnSpPr>
            <a:cxnSpLocks/>
          </p:cNvCxnSpPr>
          <p:nvPr/>
        </p:nvCxnSpPr>
        <p:spPr>
          <a:xfrm>
            <a:off x="4354356" y="4735269"/>
            <a:ext cx="0" cy="3859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5E5C77-E043-BCDB-2CC9-FE1869D58D41}"/>
              </a:ext>
            </a:extLst>
          </p:cNvPr>
          <p:cNvCxnSpPr>
            <a:cxnSpLocks/>
          </p:cNvCxnSpPr>
          <p:nvPr/>
        </p:nvCxnSpPr>
        <p:spPr>
          <a:xfrm>
            <a:off x="5105399" y="4724400"/>
            <a:ext cx="0" cy="3859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039F84E-A7AF-1574-C860-9F758356F12A}"/>
              </a:ext>
            </a:extLst>
          </p:cNvPr>
          <p:cNvCxnSpPr>
            <a:cxnSpLocks/>
          </p:cNvCxnSpPr>
          <p:nvPr/>
        </p:nvCxnSpPr>
        <p:spPr>
          <a:xfrm>
            <a:off x="5848348" y="4720681"/>
            <a:ext cx="0" cy="3859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D6AD41-60D7-8469-E8D1-A44BD60D6DBD}"/>
              </a:ext>
            </a:extLst>
          </p:cNvPr>
          <p:cNvCxnSpPr>
            <a:cxnSpLocks/>
          </p:cNvCxnSpPr>
          <p:nvPr/>
        </p:nvCxnSpPr>
        <p:spPr>
          <a:xfrm>
            <a:off x="6636720" y="4729834"/>
            <a:ext cx="0" cy="38596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454DBDAE-9EF3-9C1A-34B6-6EA325A052C4}"/>
              </a:ext>
            </a:extLst>
          </p:cNvPr>
          <p:cNvPicPr>
            <a:picLocks noChangeAspect="1"/>
          </p:cNvPicPr>
          <p:nvPr/>
        </p:nvPicPr>
        <p:blipFill>
          <a:blip r:embed="rId3"/>
          <a:stretch>
            <a:fillRect/>
          </a:stretch>
        </p:blipFill>
        <p:spPr>
          <a:xfrm>
            <a:off x="8089519" y="3679983"/>
            <a:ext cx="520240" cy="552443"/>
          </a:xfrm>
          <a:prstGeom prst="rect">
            <a:avLst/>
          </a:prstGeom>
        </p:spPr>
      </p:pic>
      <p:pic>
        <p:nvPicPr>
          <p:cNvPr id="177" name="Picture 176">
            <a:extLst>
              <a:ext uri="{FF2B5EF4-FFF2-40B4-BE49-F238E27FC236}">
                <a16:creationId xmlns:a16="http://schemas.microsoft.com/office/drawing/2014/main" id="{01BE933B-0483-E6AE-E09E-1F2EFB32F248}"/>
              </a:ext>
            </a:extLst>
          </p:cNvPr>
          <p:cNvPicPr>
            <a:picLocks noChangeAspect="1"/>
          </p:cNvPicPr>
          <p:nvPr/>
        </p:nvPicPr>
        <p:blipFill>
          <a:blip r:embed="rId3"/>
          <a:stretch>
            <a:fillRect/>
          </a:stretch>
        </p:blipFill>
        <p:spPr>
          <a:xfrm>
            <a:off x="9044507" y="3458893"/>
            <a:ext cx="520240" cy="552443"/>
          </a:xfrm>
          <a:prstGeom prst="rect">
            <a:avLst/>
          </a:prstGeom>
        </p:spPr>
      </p:pic>
      <p:pic>
        <p:nvPicPr>
          <p:cNvPr id="178" name="Picture 177">
            <a:extLst>
              <a:ext uri="{FF2B5EF4-FFF2-40B4-BE49-F238E27FC236}">
                <a16:creationId xmlns:a16="http://schemas.microsoft.com/office/drawing/2014/main" id="{F62A2D9E-697F-02C2-D8BB-E7D63EF15423}"/>
              </a:ext>
            </a:extLst>
          </p:cNvPr>
          <p:cNvPicPr>
            <a:picLocks noChangeAspect="1"/>
          </p:cNvPicPr>
          <p:nvPr/>
        </p:nvPicPr>
        <p:blipFill>
          <a:blip r:embed="rId3"/>
          <a:stretch>
            <a:fillRect/>
          </a:stretch>
        </p:blipFill>
        <p:spPr>
          <a:xfrm>
            <a:off x="7877911" y="4582922"/>
            <a:ext cx="520240" cy="552443"/>
          </a:xfrm>
          <a:prstGeom prst="rect">
            <a:avLst/>
          </a:prstGeom>
        </p:spPr>
      </p:pic>
      <p:pic>
        <p:nvPicPr>
          <p:cNvPr id="179" name="Picture 178">
            <a:extLst>
              <a:ext uri="{FF2B5EF4-FFF2-40B4-BE49-F238E27FC236}">
                <a16:creationId xmlns:a16="http://schemas.microsoft.com/office/drawing/2014/main" id="{08B606B4-BE17-ACC3-0B7F-1982E10CFBF0}"/>
              </a:ext>
            </a:extLst>
          </p:cNvPr>
          <p:cNvPicPr>
            <a:picLocks noChangeAspect="1"/>
          </p:cNvPicPr>
          <p:nvPr/>
        </p:nvPicPr>
        <p:blipFill>
          <a:blip r:embed="rId3"/>
          <a:stretch>
            <a:fillRect/>
          </a:stretch>
        </p:blipFill>
        <p:spPr>
          <a:xfrm>
            <a:off x="8399497" y="5395062"/>
            <a:ext cx="520240" cy="552443"/>
          </a:xfrm>
          <a:prstGeom prst="rect">
            <a:avLst/>
          </a:prstGeom>
        </p:spPr>
      </p:pic>
      <p:pic>
        <p:nvPicPr>
          <p:cNvPr id="180" name="Picture 179">
            <a:extLst>
              <a:ext uri="{FF2B5EF4-FFF2-40B4-BE49-F238E27FC236}">
                <a16:creationId xmlns:a16="http://schemas.microsoft.com/office/drawing/2014/main" id="{4138A3B7-A86C-AC52-344B-6BA340E2884D}"/>
              </a:ext>
            </a:extLst>
          </p:cNvPr>
          <p:cNvPicPr>
            <a:picLocks noChangeAspect="1"/>
          </p:cNvPicPr>
          <p:nvPr/>
        </p:nvPicPr>
        <p:blipFill>
          <a:blip r:embed="rId3"/>
          <a:stretch>
            <a:fillRect/>
          </a:stretch>
        </p:blipFill>
        <p:spPr>
          <a:xfrm>
            <a:off x="9468142" y="5642384"/>
            <a:ext cx="520240" cy="552443"/>
          </a:xfrm>
          <a:prstGeom prst="rect">
            <a:avLst/>
          </a:prstGeom>
        </p:spPr>
      </p:pic>
      <p:pic>
        <p:nvPicPr>
          <p:cNvPr id="181" name="Picture 180">
            <a:extLst>
              <a:ext uri="{FF2B5EF4-FFF2-40B4-BE49-F238E27FC236}">
                <a16:creationId xmlns:a16="http://schemas.microsoft.com/office/drawing/2014/main" id="{F561EB51-72C8-ECDF-AB5F-F797BE79F7D9}"/>
              </a:ext>
            </a:extLst>
          </p:cNvPr>
          <p:cNvPicPr>
            <a:picLocks noChangeAspect="1"/>
          </p:cNvPicPr>
          <p:nvPr/>
        </p:nvPicPr>
        <p:blipFill>
          <a:blip r:embed="rId3"/>
          <a:stretch>
            <a:fillRect/>
          </a:stretch>
        </p:blipFill>
        <p:spPr>
          <a:xfrm>
            <a:off x="10317111" y="5213864"/>
            <a:ext cx="520240" cy="552443"/>
          </a:xfrm>
          <a:prstGeom prst="rect">
            <a:avLst/>
          </a:prstGeom>
        </p:spPr>
      </p:pic>
      <p:pic>
        <p:nvPicPr>
          <p:cNvPr id="182" name="Picture 181">
            <a:extLst>
              <a:ext uri="{FF2B5EF4-FFF2-40B4-BE49-F238E27FC236}">
                <a16:creationId xmlns:a16="http://schemas.microsoft.com/office/drawing/2014/main" id="{281113D3-94F8-D10A-BE07-EEF526812E63}"/>
              </a:ext>
            </a:extLst>
          </p:cNvPr>
          <p:cNvPicPr>
            <a:picLocks noChangeAspect="1"/>
          </p:cNvPicPr>
          <p:nvPr/>
        </p:nvPicPr>
        <p:blipFill>
          <a:blip r:embed="rId3"/>
          <a:stretch>
            <a:fillRect/>
          </a:stretch>
        </p:blipFill>
        <p:spPr>
          <a:xfrm>
            <a:off x="10339428" y="4468375"/>
            <a:ext cx="520240" cy="552443"/>
          </a:xfrm>
          <a:prstGeom prst="rect">
            <a:avLst/>
          </a:prstGeom>
        </p:spPr>
      </p:pic>
      <p:pic>
        <p:nvPicPr>
          <p:cNvPr id="183" name="Picture 182">
            <a:extLst>
              <a:ext uri="{FF2B5EF4-FFF2-40B4-BE49-F238E27FC236}">
                <a16:creationId xmlns:a16="http://schemas.microsoft.com/office/drawing/2014/main" id="{8AFCF0F4-2583-6AF5-27DA-3232740D664F}"/>
              </a:ext>
            </a:extLst>
          </p:cNvPr>
          <p:cNvPicPr>
            <a:picLocks noChangeAspect="1"/>
          </p:cNvPicPr>
          <p:nvPr/>
        </p:nvPicPr>
        <p:blipFill>
          <a:blip r:embed="rId3"/>
          <a:stretch>
            <a:fillRect/>
          </a:stretch>
        </p:blipFill>
        <p:spPr>
          <a:xfrm>
            <a:off x="9932221" y="3679665"/>
            <a:ext cx="520240" cy="552443"/>
          </a:xfrm>
          <a:prstGeom prst="rect">
            <a:avLst/>
          </a:prstGeom>
        </p:spPr>
      </p:pic>
      <p:cxnSp>
        <p:nvCxnSpPr>
          <p:cNvPr id="185" name="Straight Connector 184">
            <a:extLst>
              <a:ext uri="{FF2B5EF4-FFF2-40B4-BE49-F238E27FC236}">
                <a16:creationId xmlns:a16="http://schemas.microsoft.com/office/drawing/2014/main" id="{1B6CDBFF-54FC-E628-A77D-AA949B8006A4}"/>
              </a:ext>
            </a:extLst>
          </p:cNvPr>
          <p:cNvCxnSpPr>
            <a:stCxn id="177" idx="2"/>
            <a:endCxn id="180" idx="0"/>
          </p:cNvCxnSpPr>
          <p:nvPr/>
        </p:nvCxnSpPr>
        <p:spPr>
          <a:xfrm>
            <a:off x="9304627" y="4011336"/>
            <a:ext cx="423635" cy="1631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6024755-63E3-13BC-7C9B-8A244341C694}"/>
              </a:ext>
            </a:extLst>
          </p:cNvPr>
          <p:cNvCxnSpPr>
            <a:stCxn id="183" idx="2"/>
            <a:endCxn id="179" idx="3"/>
          </p:cNvCxnSpPr>
          <p:nvPr/>
        </p:nvCxnSpPr>
        <p:spPr>
          <a:xfrm flipH="1">
            <a:off x="8919737" y="4232108"/>
            <a:ext cx="1272604" cy="14391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D49550C-FF02-0F60-4E3C-E88805EDDF14}"/>
              </a:ext>
            </a:extLst>
          </p:cNvPr>
          <p:cNvCxnSpPr>
            <a:cxnSpLocks/>
          </p:cNvCxnSpPr>
          <p:nvPr/>
        </p:nvCxnSpPr>
        <p:spPr>
          <a:xfrm>
            <a:off x="8609759" y="3955836"/>
            <a:ext cx="1707352" cy="15338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3363BAD-22E2-664A-7C20-1E26D96C21F2}"/>
              </a:ext>
            </a:extLst>
          </p:cNvPr>
          <p:cNvCxnSpPr>
            <a:stCxn id="182" idx="1"/>
            <a:endCxn id="178" idx="3"/>
          </p:cNvCxnSpPr>
          <p:nvPr/>
        </p:nvCxnSpPr>
        <p:spPr>
          <a:xfrm flipH="1">
            <a:off x="8398151" y="4744597"/>
            <a:ext cx="1941277" cy="1145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105FA7D-4365-1BC5-2684-1BF7F4FF64BE}"/>
              </a:ext>
            </a:extLst>
          </p:cNvPr>
          <p:cNvCxnSpPr>
            <a:stCxn id="176" idx="2"/>
          </p:cNvCxnSpPr>
          <p:nvPr/>
        </p:nvCxnSpPr>
        <p:spPr>
          <a:xfrm flipH="1">
            <a:off x="8138031" y="4232426"/>
            <a:ext cx="211608" cy="479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7C37C08-7430-16D2-904A-8E5BC75F6058}"/>
              </a:ext>
            </a:extLst>
          </p:cNvPr>
          <p:cNvCxnSpPr>
            <a:stCxn id="178" idx="2"/>
            <a:endCxn id="179" idx="1"/>
          </p:cNvCxnSpPr>
          <p:nvPr/>
        </p:nvCxnSpPr>
        <p:spPr>
          <a:xfrm>
            <a:off x="8138031" y="5135365"/>
            <a:ext cx="261466" cy="5359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575A25-4DB9-B2CF-8B0E-26BAFDFF0151}"/>
              </a:ext>
            </a:extLst>
          </p:cNvPr>
          <p:cNvCxnSpPr>
            <a:endCxn id="177" idx="1"/>
          </p:cNvCxnSpPr>
          <p:nvPr/>
        </p:nvCxnSpPr>
        <p:spPr>
          <a:xfrm flipV="1">
            <a:off x="8528884" y="3735115"/>
            <a:ext cx="515623" cy="1392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E54E9A1-6360-DE8F-DCF2-58A8A41B941F}"/>
              </a:ext>
            </a:extLst>
          </p:cNvPr>
          <p:cNvCxnSpPr>
            <a:stCxn id="177" idx="3"/>
          </p:cNvCxnSpPr>
          <p:nvPr/>
        </p:nvCxnSpPr>
        <p:spPr>
          <a:xfrm>
            <a:off x="9564747" y="3735115"/>
            <a:ext cx="518292" cy="81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75CE040-65F8-CCC0-5493-91F512A06A0B}"/>
              </a:ext>
            </a:extLst>
          </p:cNvPr>
          <p:cNvCxnSpPr>
            <a:stCxn id="183" idx="3"/>
            <a:endCxn id="182" idx="0"/>
          </p:cNvCxnSpPr>
          <p:nvPr/>
        </p:nvCxnSpPr>
        <p:spPr>
          <a:xfrm>
            <a:off x="10452461" y="3955887"/>
            <a:ext cx="147087" cy="5124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8C68B4C-E3D5-495B-28FB-810EDA289D8A}"/>
              </a:ext>
            </a:extLst>
          </p:cNvPr>
          <p:cNvCxnSpPr>
            <a:cxnSpLocks/>
          </p:cNvCxnSpPr>
          <p:nvPr/>
        </p:nvCxnSpPr>
        <p:spPr>
          <a:xfrm flipH="1">
            <a:off x="10616588" y="4926504"/>
            <a:ext cx="78979" cy="3762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AA9426C-33D5-1945-E8E5-BF918D2C22F7}"/>
              </a:ext>
            </a:extLst>
          </p:cNvPr>
          <p:cNvCxnSpPr>
            <a:cxnSpLocks/>
            <a:stCxn id="179" idx="2"/>
          </p:cNvCxnSpPr>
          <p:nvPr/>
        </p:nvCxnSpPr>
        <p:spPr>
          <a:xfrm>
            <a:off x="8659617" y="5947505"/>
            <a:ext cx="856827" cy="1236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2C21C90-4417-7F11-BAA6-8AB8813CC20F}"/>
              </a:ext>
            </a:extLst>
          </p:cNvPr>
          <p:cNvCxnSpPr>
            <a:cxnSpLocks/>
          </p:cNvCxnSpPr>
          <p:nvPr/>
        </p:nvCxnSpPr>
        <p:spPr>
          <a:xfrm flipH="1">
            <a:off x="9901980" y="5754080"/>
            <a:ext cx="610183" cy="21148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2FD614F2-D86D-0A0D-AF8B-46804A54D06D}"/>
              </a:ext>
            </a:extLst>
          </p:cNvPr>
          <p:cNvSpPr txBox="1"/>
          <p:nvPr/>
        </p:nvSpPr>
        <p:spPr>
          <a:xfrm>
            <a:off x="7688679" y="2330936"/>
            <a:ext cx="666520"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Ring</a:t>
            </a:r>
          </a:p>
        </p:txBody>
      </p:sp>
      <p:sp>
        <p:nvSpPr>
          <p:cNvPr id="224" name="TextBox 223">
            <a:extLst>
              <a:ext uri="{FF2B5EF4-FFF2-40B4-BE49-F238E27FC236}">
                <a16:creationId xmlns:a16="http://schemas.microsoft.com/office/drawing/2014/main" id="{BE6C3F5E-26BC-D2A9-7F16-C0614DFC2294}"/>
              </a:ext>
            </a:extLst>
          </p:cNvPr>
          <p:cNvSpPr txBox="1"/>
          <p:nvPr/>
        </p:nvSpPr>
        <p:spPr>
          <a:xfrm>
            <a:off x="9672908" y="1029208"/>
            <a:ext cx="666520"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Bus</a:t>
            </a:r>
          </a:p>
        </p:txBody>
      </p:sp>
      <p:sp>
        <p:nvSpPr>
          <p:cNvPr id="225" name="TextBox 224">
            <a:extLst>
              <a:ext uri="{FF2B5EF4-FFF2-40B4-BE49-F238E27FC236}">
                <a16:creationId xmlns:a16="http://schemas.microsoft.com/office/drawing/2014/main" id="{9A0BAE8C-0764-0B12-510C-91708788CF9D}"/>
              </a:ext>
            </a:extLst>
          </p:cNvPr>
          <p:cNvSpPr txBox="1"/>
          <p:nvPr/>
        </p:nvSpPr>
        <p:spPr>
          <a:xfrm>
            <a:off x="11327313" y="4512802"/>
            <a:ext cx="666520" cy="923330"/>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Star                  +</a:t>
            </a:r>
          </a:p>
          <a:p>
            <a:r>
              <a:rPr lang="en-US" dirty="0"/>
              <a:t>Ring</a:t>
            </a:r>
          </a:p>
        </p:txBody>
      </p:sp>
      <p:sp>
        <p:nvSpPr>
          <p:cNvPr id="226" name="TextBox 225">
            <a:extLst>
              <a:ext uri="{FF2B5EF4-FFF2-40B4-BE49-F238E27FC236}">
                <a16:creationId xmlns:a16="http://schemas.microsoft.com/office/drawing/2014/main" id="{E894CC5C-6779-D813-E433-8ABCB843A999}"/>
              </a:ext>
            </a:extLst>
          </p:cNvPr>
          <p:cNvSpPr txBox="1"/>
          <p:nvPr/>
        </p:nvSpPr>
        <p:spPr>
          <a:xfrm>
            <a:off x="5783516" y="3473701"/>
            <a:ext cx="666520"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Line</a:t>
            </a:r>
          </a:p>
        </p:txBody>
      </p:sp>
      <p:sp>
        <p:nvSpPr>
          <p:cNvPr id="227" name="TextBox 226">
            <a:extLst>
              <a:ext uri="{FF2B5EF4-FFF2-40B4-BE49-F238E27FC236}">
                <a16:creationId xmlns:a16="http://schemas.microsoft.com/office/drawing/2014/main" id="{38EB41FA-03B5-A3BB-5E37-7954AD221175}"/>
              </a:ext>
            </a:extLst>
          </p:cNvPr>
          <p:cNvSpPr txBox="1"/>
          <p:nvPr/>
        </p:nvSpPr>
        <p:spPr>
          <a:xfrm>
            <a:off x="4384152" y="1768592"/>
            <a:ext cx="755523"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Mesh</a:t>
            </a:r>
          </a:p>
        </p:txBody>
      </p:sp>
      <p:sp>
        <p:nvSpPr>
          <p:cNvPr id="228" name="TextBox 227">
            <a:extLst>
              <a:ext uri="{FF2B5EF4-FFF2-40B4-BE49-F238E27FC236}">
                <a16:creationId xmlns:a16="http://schemas.microsoft.com/office/drawing/2014/main" id="{84FFE40F-6201-BC41-BCAB-432FB8ACAAC9}"/>
              </a:ext>
            </a:extLst>
          </p:cNvPr>
          <p:cNvSpPr txBox="1"/>
          <p:nvPr/>
        </p:nvSpPr>
        <p:spPr>
          <a:xfrm>
            <a:off x="1867727" y="1750400"/>
            <a:ext cx="666520"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Star</a:t>
            </a:r>
          </a:p>
        </p:txBody>
      </p:sp>
      <p:sp>
        <p:nvSpPr>
          <p:cNvPr id="229" name="TextBox 228">
            <a:extLst>
              <a:ext uri="{FF2B5EF4-FFF2-40B4-BE49-F238E27FC236}">
                <a16:creationId xmlns:a16="http://schemas.microsoft.com/office/drawing/2014/main" id="{469BA109-36E4-DE2D-88E6-FFDC2D7385A6}"/>
              </a:ext>
            </a:extLst>
          </p:cNvPr>
          <p:cNvSpPr txBox="1"/>
          <p:nvPr/>
        </p:nvSpPr>
        <p:spPr>
          <a:xfrm>
            <a:off x="1737433" y="3674439"/>
            <a:ext cx="666520" cy="369332"/>
          </a:xfrm>
          <a:prstGeom prst="rect">
            <a:avLst/>
          </a:prstGeom>
          <a:solidFill>
            <a:schemeClr val="bg2">
              <a:lumMod val="60000"/>
              <a:lumOff val="40000"/>
            </a:schemeClr>
          </a:solidFill>
          <a:ln w="28575">
            <a:solidFill>
              <a:srgbClr val="7030A0"/>
            </a:solidFill>
          </a:ln>
        </p:spPr>
        <p:txBody>
          <a:bodyPr wrap="square" rtlCol="0">
            <a:spAutoFit/>
          </a:bodyPr>
          <a:lstStyle/>
          <a:p>
            <a:r>
              <a:rPr lang="en-US" dirty="0"/>
              <a:t>Tree</a:t>
            </a:r>
          </a:p>
        </p:txBody>
      </p:sp>
    </p:spTree>
    <p:extLst>
      <p:ext uri="{BB962C8B-B14F-4D97-AF65-F5344CB8AC3E}">
        <p14:creationId xmlns:p14="http://schemas.microsoft.com/office/powerpoint/2010/main" val="11037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2067F4-71DD-E196-DFC4-6E7489169799}"/>
              </a:ext>
            </a:extLst>
          </p:cNvPr>
          <p:cNvSpPr/>
          <p:nvPr/>
        </p:nvSpPr>
        <p:spPr>
          <a:xfrm>
            <a:off x="130446" y="131856"/>
            <a:ext cx="3327129" cy="4491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Algorithm for Topological Sort</a:t>
            </a:r>
          </a:p>
        </p:txBody>
      </p:sp>
      <p:sp>
        <p:nvSpPr>
          <p:cNvPr id="4" name="TextBox 3">
            <a:extLst>
              <a:ext uri="{FF2B5EF4-FFF2-40B4-BE49-F238E27FC236}">
                <a16:creationId xmlns:a16="http://schemas.microsoft.com/office/drawing/2014/main" id="{B35A1BF5-E9D5-3D28-A8F6-72567E90E657}"/>
              </a:ext>
            </a:extLst>
          </p:cNvPr>
          <p:cNvSpPr txBox="1"/>
          <p:nvPr/>
        </p:nvSpPr>
        <p:spPr>
          <a:xfrm>
            <a:off x="3533774" y="211694"/>
            <a:ext cx="7267576" cy="369332"/>
          </a:xfrm>
          <a:prstGeom prst="rect">
            <a:avLst/>
          </a:prstGeom>
          <a:noFill/>
        </p:spPr>
        <p:txBody>
          <a:bodyPr wrap="square" rtlCol="0">
            <a:spAutoFit/>
          </a:bodyPr>
          <a:lstStyle/>
          <a:p>
            <a:r>
              <a:rPr lang="en-US" dirty="0"/>
              <a:t>Now we will used the pseudocode Algorithm, Now doing The real time </a:t>
            </a:r>
            <a:r>
              <a:rPr lang="en-US" dirty="0" err="1"/>
              <a:t>SxS</a:t>
            </a:r>
            <a:endParaRPr lang="en-US" dirty="0"/>
          </a:p>
        </p:txBody>
      </p:sp>
      <p:sp>
        <p:nvSpPr>
          <p:cNvPr id="10" name="TextBox 9">
            <a:extLst>
              <a:ext uri="{FF2B5EF4-FFF2-40B4-BE49-F238E27FC236}">
                <a16:creationId xmlns:a16="http://schemas.microsoft.com/office/drawing/2014/main" id="{6FDD3944-E55E-60B8-CC17-8E132B5C9580}"/>
              </a:ext>
            </a:extLst>
          </p:cNvPr>
          <p:cNvSpPr txBox="1"/>
          <p:nvPr/>
        </p:nvSpPr>
        <p:spPr>
          <a:xfrm>
            <a:off x="0" y="838200"/>
            <a:ext cx="12192000" cy="5909310"/>
          </a:xfrm>
          <a:prstGeom prst="rect">
            <a:avLst/>
          </a:prstGeom>
          <a:noFill/>
        </p:spPr>
        <p:txBody>
          <a:bodyPr wrap="square" rtlCol="0">
            <a:spAutoFit/>
          </a:bodyPr>
          <a:lstStyle/>
          <a:p>
            <a:pPr algn="just"/>
            <a:r>
              <a:rPr lang="en-US" dirty="0"/>
              <a:t>Data fly! Transmission data here find out the nodes and incoming edges and add it for sorted list and delete, store the edges in an indegree arrays and we need to remove the outgoing edges from node. So hence the search node will be indegree = 0 here if we not reach to find the node with indegree that will be 0</a:t>
            </a:r>
          </a:p>
          <a:p>
            <a:pPr algn="just"/>
            <a:r>
              <a:rPr lang="en-US" dirty="0"/>
              <a:t>So the cycle will be</a:t>
            </a:r>
          </a:p>
          <a:p>
            <a:pPr algn="just"/>
            <a:endParaRPr lang="en-US" dirty="0"/>
          </a:p>
          <a:p>
            <a:pPr algn="just"/>
            <a:r>
              <a:rPr lang="en-US" dirty="0"/>
              <a:t>sorted &lt;-- Empty list initially, of the topologically sorted elements</a:t>
            </a:r>
          </a:p>
          <a:p>
            <a:pPr algn="just"/>
            <a:r>
              <a:rPr lang="en-US" dirty="0" err="1"/>
              <a:t>zero_incoming</a:t>
            </a:r>
            <a:r>
              <a:rPr lang="en-US" dirty="0"/>
              <a:t> &lt;-- set of nodes with indegree = 0</a:t>
            </a:r>
          </a:p>
          <a:p>
            <a:pPr algn="just"/>
            <a:endParaRPr lang="en-US" dirty="0"/>
          </a:p>
          <a:p>
            <a:pPr algn="just"/>
            <a:r>
              <a:rPr lang="en-US" dirty="0"/>
              <a:t>So the variable v in the number of vertices</a:t>
            </a:r>
          </a:p>
          <a:p>
            <a:pPr algn="just"/>
            <a:endParaRPr lang="en-US" dirty="0"/>
          </a:p>
          <a:p>
            <a:pPr algn="just"/>
            <a:r>
              <a:rPr lang="en-US" dirty="0"/>
              <a:t>vector&lt;int&gt; sorted;</a:t>
            </a:r>
          </a:p>
          <a:p>
            <a:pPr algn="just"/>
            <a:r>
              <a:rPr lang="en-US" dirty="0"/>
              <a:t>vector&lt;int&gt; indegrees(v, 0);</a:t>
            </a:r>
          </a:p>
          <a:p>
            <a:pPr algn="just"/>
            <a:r>
              <a:rPr lang="en-US" dirty="0"/>
              <a:t>queue&lt;int&gt; </a:t>
            </a:r>
            <a:r>
              <a:rPr lang="en-US" dirty="0" err="1"/>
              <a:t>zero_incoming</a:t>
            </a:r>
            <a:r>
              <a:rPr lang="en-US" dirty="0"/>
              <a:t>;</a:t>
            </a:r>
          </a:p>
          <a:p>
            <a:pPr algn="just"/>
            <a:endParaRPr lang="en-US" dirty="0"/>
          </a:p>
          <a:p>
            <a:pPr algn="just"/>
            <a:r>
              <a:rPr lang="en-US" dirty="0"/>
              <a:t>Now process the nodes into Top to Zero _incoming.</a:t>
            </a:r>
          </a:p>
          <a:p>
            <a:pPr algn="just"/>
            <a:endParaRPr lang="en-US" dirty="0"/>
          </a:p>
          <a:p>
            <a:pPr algn="just"/>
            <a:r>
              <a:rPr lang="en-US" dirty="0"/>
              <a:t>while (!</a:t>
            </a:r>
            <a:r>
              <a:rPr lang="en-US" dirty="0" err="1"/>
              <a:t>zero_incoming.empty</a:t>
            </a:r>
            <a:r>
              <a:rPr lang="en-US" dirty="0"/>
              <a:t>()){</a:t>
            </a:r>
          </a:p>
          <a:p>
            <a:pPr algn="just"/>
            <a:r>
              <a:rPr lang="en-US" dirty="0"/>
              <a:t>	int node = </a:t>
            </a:r>
            <a:r>
              <a:rPr lang="en-US" dirty="0" err="1"/>
              <a:t>zero_incoming.front</a:t>
            </a:r>
            <a:r>
              <a:rPr lang="en-US" dirty="0"/>
              <a:t>();</a:t>
            </a:r>
          </a:p>
          <a:p>
            <a:pPr algn="just"/>
            <a:r>
              <a:rPr lang="en-US" dirty="0"/>
              <a:t>	</a:t>
            </a:r>
            <a:r>
              <a:rPr lang="en-US" dirty="0" err="1"/>
              <a:t>zero_incoming.pop</a:t>
            </a:r>
            <a:r>
              <a:rPr lang="en-US" dirty="0"/>
              <a:t>();</a:t>
            </a:r>
          </a:p>
          <a:p>
            <a:pPr algn="just"/>
            <a:r>
              <a:rPr lang="en-US" dirty="0"/>
              <a:t>	</a:t>
            </a:r>
            <a:r>
              <a:rPr lang="en-US" dirty="0" err="1"/>
              <a:t>sorted.push_back</a:t>
            </a:r>
            <a:r>
              <a:rPr lang="en-US" dirty="0"/>
              <a:t>(node);</a:t>
            </a:r>
          </a:p>
          <a:p>
            <a:pPr algn="just"/>
            <a:r>
              <a:rPr lang="en-US" dirty="0"/>
              <a:t>}</a:t>
            </a:r>
          </a:p>
        </p:txBody>
      </p:sp>
    </p:spTree>
    <p:extLst>
      <p:ext uri="{BB962C8B-B14F-4D97-AF65-F5344CB8AC3E}">
        <p14:creationId xmlns:p14="http://schemas.microsoft.com/office/powerpoint/2010/main" val="206659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07735F-0663-BD8E-4344-06A4B76392C2}"/>
              </a:ext>
            </a:extLst>
          </p:cNvPr>
          <p:cNvSpPr txBox="1"/>
          <p:nvPr/>
        </p:nvSpPr>
        <p:spPr>
          <a:xfrm>
            <a:off x="0" y="0"/>
            <a:ext cx="12192000" cy="6340197"/>
          </a:xfrm>
          <a:prstGeom prst="rect">
            <a:avLst/>
          </a:prstGeom>
          <a:noFill/>
        </p:spPr>
        <p:txBody>
          <a:bodyPr wrap="square" rtlCol="0">
            <a:spAutoFit/>
          </a:bodyPr>
          <a:lstStyle/>
          <a:p>
            <a:r>
              <a:rPr lang="en-US" sz="1400" dirty="0"/>
              <a:t>vector&lt;int&gt; </a:t>
            </a:r>
            <a:r>
              <a:rPr lang="en-US" sz="1400" dirty="0" err="1"/>
              <a:t>topological_sort</a:t>
            </a:r>
            <a:r>
              <a:rPr lang="en-US" sz="1400" dirty="0"/>
              <a:t>(vector&lt;list&lt;int&gt;&gt; </a:t>
            </a:r>
            <a:r>
              <a:rPr lang="en-US" sz="1400" dirty="0" err="1"/>
              <a:t>adj_list</a:t>
            </a:r>
            <a:r>
              <a:rPr lang="en-US" sz="1400" dirty="0"/>
              <a:t>){</a:t>
            </a:r>
          </a:p>
          <a:p>
            <a:r>
              <a:rPr lang="en-US" sz="1400" dirty="0"/>
              <a:t>	int v = </a:t>
            </a:r>
            <a:r>
              <a:rPr lang="en-US" sz="1400" dirty="0" err="1"/>
              <a:t>adj_list.size</a:t>
            </a:r>
            <a:r>
              <a:rPr lang="en-US" sz="1400" dirty="0"/>
              <a:t>();</a:t>
            </a:r>
          </a:p>
          <a:p>
            <a:r>
              <a:rPr lang="en-US" sz="1400" dirty="0"/>
              <a:t>	vector&lt;int&gt; sorted;</a:t>
            </a:r>
          </a:p>
          <a:p>
            <a:r>
              <a:rPr lang="en-US" sz="1400" dirty="0"/>
              <a:t>	vector&lt;int&gt; indegrees(v, 0);</a:t>
            </a:r>
          </a:p>
          <a:p>
            <a:r>
              <a:rPr lang="en-US" sz="1400" dirty="0"/>
              <a:t>	queue&lt;int&gt; </a:t>
            </a:r>
            <a:r>
              <a:rPr lang="en-US" sz="1400" dirty="0" err="1"/>
              <a:t>zero_incoming</a:t>
            </a:r>
            <a:r>
              <a:rPr lang="en-US" sz="1400" dirty="0"/>
              <a:t>;</a:t>
            </a:r>
          </a:p>
          <a:p>
            <a:r>
              <a:rPr lang="en-US" sz="1400" dirty="0"/>
              <a:t>	</a:t>
            </a:r>
          </a:p>
          <a:p>
            <a:r>
              <a:rPr lang="en-US" sz="1400" dirty="0"/>
              <a:t>	for (int node = 0; node &lt; v; node++){</a:t>
            </a:r>
          </a:p>
          <a:p>
            <a:r>
              <a:rPr lang="en-US" sz="1400" dirty="0"/>
              <a:t>		list&lt;int&gt;::iterator </a:t>
            </a:r>
            <a:r>
              <a:rPr lang="en-US" sz="1400" dirty="0" err="1"/>
              <a:t>itr</a:t>
            </a:r>
            <a:r>
              <a:rPr lang="en-US" sz="1400" dirty="0"/>
              <a:t>;</a:t>
            </a:r>
          </a:p>
          <a:p>
            <a:r>
              <a:rPr lang="en-US" sz="1400" dirty="0"/>
              <a:t>		for (</a:t>
            </a:r>
            <a:r>
              <a:rPr lang="en-US" sz="1400" dirty="0" err="1"/>
              <a:t>itr</a:t>
            </a:r>
            <a:r>
              <a:rPr lang="en-US" sz="1400" dirty="0"/>
              <a:t> = </a:t>
            </a:r>
            <a:r>
              <a:rPr lang="en-US" sz="1400" dirty="0" err="1"/>
              <a:t>adj_list.begin</a:t>
            </a:r>
            <a:r>
              <a:rPr lang="en-US" sz="1400" dirty="0"/>
              <a:t>(); </a:t>
            </a:r>
            <a:r>
              <a:rPr lang="en-US" sz="1400" dirty="0" err="1"/>
              <a:t>itr</a:t>
            </a:r>
            <a:r>
              <a:rPr lang="en-US" sz="1400" dirty="0"/>
              <a:t> != </a:t>
            </a:r>
            <a:r>
              <a:rPr lang="en-US" sz="1400" dirty="0" err="1"/>
              <a:t>adj_list.end</a:t>
            </a:r>
            <a:r>
              <a:rPr lang="en-US" sz="1400" dirty="0"/>
              <a:t>(); </a:t>
            </a:r>
            <a:r>
              <a:rPr lang="en-US" sz="1400" dirty="0" err="1"/>
              <a:t>itr</a:t>
            </a:r>
            <a:r>
              <a:rPr lang="en-US" sz="1400" dirty="0"/>
              <a:t>++){</a:t>
            </a:r>
          </a:p>
          <a:p>
            <a:r>
              <a:rPr lang="en-US" sz="1400" dirty="0"/>
              <a:t>			indegrees[*</a:t>
            </a:r>
            <a:r>
              <a:rPr lang="en-US" sz="1400" dirty="0" err="1"/>
              <a:t>itr</a:t>
            </a:r>
            <a:r>
              <a:rPr lang="en-US" sz="1400" dirty="0"/>
              <a:t>]++;</a:t>
            </a:r>
          </a:p>
          <a:p>
            <a:r>
              <a:rPr lang="en-US" sz="1400" dirty="0"/>
              <a:t>		}</a:t>
            </a:r>
          </a:p>
          <a:p>
            <a:r>
              <a:rPr lang="en-US" sz="1400" dirty="0"/>
              <a:t>	}</a:t>
            </a:r>
          </a:p>
          <a:p>
            <a:r>
              <a:rPr lang="en-US" sz="1400" dirty="0"/>
              <a:t>	int </a:t>
            </a:r>
            <a:r>
              <a:rPr lang="en-US" sz="1400" dirty="0" err="1"/>
              <a:t>visited_nodes</a:t>
            </a:r>
            <a:r>
              <a:rPr lang="en-US" sz="1400" dirty="0"/>
              <a:t> = 0;</a:t>
            </a:r>
          </a:p>
          <a:p>
            <a:r>
              <a:rPr lang="en-US" sz="1400" dirty="0"/>
              <a:t>	while (!</a:t>
            </a:r>
            <a:r>
              <a:rPr lang="en-US" sz="1400" dirty="0" err="1"/>
              <a:t>zero_incoming.empty</a:t>
            </a:r>
            <a:r>
              <a:rPr lang="en-US" sz="1400" dirty="0"/>
              <a:t>()){</a:t>
            </a:r>
          </a:p>
          <a:p>
            <a:r>
              <a:rPr lang="en-US" sz="1400" dirty="0"/>
              <a:t>		int node = </a:t>
            </a:r>
            <a:r>
              <a:rPr lang="en-US" sz="1400" dirty="0" err="1"/>
              <a:t>zero_incoming.front</a:t>
            </a:r>
            <a:r>
              <a:rPr lang="en-US" sz="1400" dirty="0"/>
              <a:t>();</a:t>
            </a:r>
          </a:p>
          <a:p>
            <a:r>
              <a:rPr lang="en-US" sz="1400" dirty="0"/>
              <a:t>		</a:t>
            </a:r>
            <a:r>
              <a:rPr lang="en-US" sz="1400" dirty="0" err="1"/>
              <a:t>zero_incoming.pop</a:t>
            </a:r>
            <a:r>
              <a:rPr lang="en-US" sz="1400" dirty="0"/>
              <a:t>();</a:t>
            </a:r>
          </a:p>
          <a:p>
            <a:r>
              <a:rPr lang="en-US" sz="1400" dirty="0"/>
              <a:t>		</a:t>
            </a:r>
            <a:r>
              <a:rPr lang="en-US" sz="1400" dirty="0" err="1"/>
              <a:t>sorted.push_back</a:t>
            </a:r>
            <a:r>
              <a:rPr lang="en-US" sz="1400" dirty="0"/>
              <a:t>(node);</a:t>
            </a:r>
          </a:p>
          <a:p>
            <a:r>
              <a:rPr lang="en-US" sz="1400" dirty="0"/>
              <a:t>		list&lt;int&gt;::iterator </a:t>
            </a:r>
            <a:r>
              <a:rPr lang="en-US" sz="1400" dirty="0" err="1"/>
              <a:t>itr</a:t>
            </a:r>
            <a:r>
              <a:rPr lang="en-US" sz="1400" dirty="0"/>
              <a:t>;</a:t>
            </a:r>
          </a:p>
          <a:p>
            <a:r>
              <a:rPr lang="en-US" sz="1400" dirty="0"/>
              <a:t>		for (</a:t>
            </a:r>
            <a:r>
              <a:rPr lang="en-US" sz="1400" dirty="0" err="1"/>
              <a:t>itr</a:t>
            </a:r>
            <a:r>
              <a:rPr lang="en-US" sz="1400" dirty="0"/>
              <a:t> = </a:t>
            </a:r>
            <a:r>
              <a:rPr lang="en-US" sz="1400" dirty="0" err="1"/>
              <a:t>adj_list</a:t>
            </a:r>
            <a:r>
              <a:rPr lang="en-US" sz="1400" dirty="0"/>
              <a:t>[node].begin(); </a:t>
            </a:r>
            <a:r>
              <a:rPr lang="en-US" sz="1400" dirty="0" err="1"/>
              <a:t>itr</a:t>
            </a:r>
            <a:r>
              <a:rPr lang="en-US" sz="1400" dirty="0"/>
              <a:t> != </a:t>
            </a:r>
            <a:r>
              <a:rPr lang="en-US" sz="1400" dirty="0" err="1"/>
              <a:t>adj_list</a:t>
            </a:r>
            <a:r>
              <a:rPr lang="en-US" sz="1400" dirty="0"/>
              <a:t>[node].end(); </a:t>
            </a:r>
            <a:r>
              <a:rPr lang="en-US" sz="1400" dirty="0" err="1"/>
              <a:t>itr</a:t>
            </a:r>
            <a:r>
              <a:rPr lang="en-US" sz="1400" dirty="0"/>
              <a:t>++){</a:t>
            </a:r>
          </a:p>
          <a:p>
            <a:r>
              <a:rPr lang="en-US" sz="1400" dirty="0"/>
              <a:t>			if (--indegrees[*</a:t>
            </a:r>
            <a:r>
              <a:rPr lang="en-US" sz="1400" dirty="0" err="1"/>
              <a:t>itr</a:t>
            </a:r>
            <a:r>
              <a:rPr lang="en-US" sz="1400" dirty="0"/>
              <a:t>] == 0)</a:t>
            </a:r>
          </a:p>
          <a:p>
            <a:r>
              <a:rPr lang="en-US" sz="1400" dirty="0"/>
              <a:t>				</a:t>
            </a:r>
            <a:r>
              <a:rPr lang="en-US" sz="1400" dirty="0" err="1"/>
              <a:t>zero_incoming.push</a:t>
            </a:r>
            <a:r>
              <a:rPr lang="en-US" sz="1400" dirty="0"/>
              <a:t>(*</a:t>
            </a:r>
            <a:r>
              <a:rPr lang="en-US" sz="1400" dirty="0" err="1"/>
              <a:t>itr</a:t>
            </a:r>
            <a:r>
              <a:rPr lang="en-US" sz="1400" dirty="0"/>
              <a:t>);</a:t>
            </a:r>
          </a:p>
          <a:p>
            <a:r>
              <a:rPr lang="en-US" sz="1400" dirty="0"/>
              <a:t>			</a:t>
            </a:r>
            <a:r>
              <a:rPr lang="en-US" sz="1400" dirty="0" err="1"/>
              <a:t>visited_nodes</a:t>
            </a:r>
            <a:r>
              <a:rPr lang="en-US" sz="1400" dirty="0"/>
              <a:t>++;</a:t>
            </a:r>
          </a:p>
          <a:p>
            <a:r>
              <a:rPr lang="en-US" sz="1400" dirty="0"/>
              <a:t>		}</a:t>
            </a:r>
          </a:p>
          <a:p>
            <a:r>
              <a:rPr lang="en-US" sz="1400" dirty="0"/>
              <a:t>	}</a:t>
            </a:r>
          </a:p>
          <a:p>
            <a:r>
              <a:rPr lang="en-US" sz="1400" dirty="0"/>
              <a:t>	if (</a:t>
            </a:r>
            <a:r>
              <a:rPr lang="en-US" sz="1400" dirty="0" err="1"/>
              <a:t>visited_nodes</a:t>
            </a:r>
            <a:r>
              <a:rPr lang="en-US" sz="1400" dirty="0"/>
              <a:t> != v)</a:t>
            </a:r>
          </a:p>
          <a:p>
            <a:r>
              <a:rPr lang="en-US" sz="1400" dirty="0"/>
              <a:t>		throw "Graph contains a cycle";</a:t>
            </a:r>
          </a:p>
          <a:p>
            <a:r>
              <a:rPr lang="en-US" sz="1400" dirty="0"/>
              <a:t>	else</a:t>
            </a:r>
          </a:p>
          <a:p>
            <a:r>
              <a:rPr lang="en-US" sz="1400" dirty="0"/>
              <a:t>		return sorted;</a:t>
            </a:r>
          </a:p>
          <a:p>
            <a:r>
              <a:rPr lang="en-US" sz="1400" dirty="0"/>
              <a:t>}</a:t>
            </a:r>
          </a:p>
        </p:txBody>
      </p:sp>
    </p:spTree>
    <p:extLst>
      <p:ext uri="{BB962C8B-B14F-4D97-AF65-F5344CB8AC3E}">
        <p14:creationId xmlns:p14="http://schemas.microsoft.com/office/powerpoint/2010/main" val="209357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C477FB-928F-3334-BD0D-47328C6D2D5F}"/>
              </a:ext>
            </a:extLst>
          </p:cNvPr>
          <p:cNvSpPr/>
          <p:nvPr/>
        </p:nvSpPr>
        <p:spPr>
          <a:xfrm>
            <a:off x="111395" y="179481"/>
            <a:ext cx="3974829" cy="3920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Transmission System Java Base</a:t>
            </a:r>
          </a:p>
        </p:txBody>
      </p:sp>
      <p:sp>
        <p:nvSpPr>
          <p:cNvPr id="2" name="TextBox 1">
            <a:extLst>
              <a:ext uri="{FF2B5EF4-FFF2-40B4-BE49-F238E27FC236}">
                <a16:creationId xmlns:a16="http://schemas.microsoft.com/office/drawing/2014/main" id="{65810E01-7C0C-83C6-51B1-993634C0BCFB}"/>
              </a:ext>
            </a:extLst>
          </p:cNvPr>
          <p:cNvSpPr txBox="1"/>
          <p:nvPr/>
        </p:nvSpPr>
        <p:spPr>
          <a:xfrm>
            <a:off x="0" y="571501"/>
            <a:ext cx="12192000" cy="6340197"/>
          </a:xfrm>
          <a:prstGeom prst="rect">
            <a:avLst/>
          </a:prstGeom>
          <a:noFill/>
        </p:spPr>
        <p:txBody>
          <a:bodyPr wrap="square" rtlCol="0">
            <a:spAutoFit/>
          </a:bodyPr>
          <a:lstStyle/>
          <a:p>
            <a:r>
              <a:rPr lang="en-US" sz="1400" dirty="0"/>
              <a:t>public static int[] </a:t>
            </a:r>
            <a:r>
              <a:rPr lang="en-US" sz="1400" dirty="0" err="1"/>
              <a:t>topological_sort</a:t>
            </a:r>
            <a:r>
              <a:rPr lang="en-US" sz="1400" dirty="0"/>
              <a:t>(int[][] </a:t>
            </a:r>
            <a:r>
              <a:rPr lang="en-US" sz="1400" dirty="0" err="1"/>
              <a:t>adj_list</a:t>
            </a:r>
            <a:r>
              <a:rPr lang="en-US" sz="1400" dirty="0"/>
              <a:t>){</a:t>
            </a:r>
          </a:p>
          <a:p>
            <a:r>
              <a:rPr lang="en-US" sz="1400" dirty="0"/>
              <a:t>	int v = </a:t>
            </a:r>
            <a:r>
              <a:rPr lang="en-US" sz="1400" dirty="0" err="1"/>
              <a:t>adj_list.length</a:t>
            </a:r>
            <a:r>
              <a:rPr lang="en-US" sz="1400" dirty="0"/>
              <a:t>;</a:t>
            </a:r>
          </a:p>
          <a:p>
            <a:r>
              <a:rPr lang="en-US" sz="1400" dirty="0"/>
              <a:t>	int sorted[] = new int[];</a:t>
            </a:r>
          </a:p>
          <a:p>
            <a:r>
              <a:rPr lang="en-US" sz="1400" dirty="0"/>
              <a:t>	int indegrees = new int[v];</a:t>
            </a:r>
          </a:p>
          <a:p>
            <a:r>
              <a:rPr lang="en-US" sz="1400" dirty="0"/>
              <a:t>	Queue&lt;Integer&gt; </a:t>
            </a:r>
            <a:r>
              <a:rPr lang="en-US" sz="1400" dirty="0" err="1"/>
              <a:t>zero_incoming</a:t>
            </a:r>
            <a:r>
              <a:rPr lang="en-US" sz="1400" dirty="0"/>
              <a:t> = new LinkedList&lt;Integer&gt;();</a:t>
            </a:r>
          </a:p>
          <a:p>
            <a:r>
              <a:rPr lang="en-US" sz="1400" dirty="0"/>
              <a:t>	for (int </a:t>
            </a:r>
            <a:r>
              <a:rPr lang="en-US" sz="1400" dirty="0" err="1"/>
              <a:t>i</a:t>
            </a:r>
            <a:r>
              <a:rPr lang="en-US" sz="1400" dirty="0"/>
              <a:t> = 0; </a:t>
            </a:r>
            <a:r>
              <a:rPr lang="en-US" sz="1400" dirty="0" err="1"/>
              <a:t>i</a:t>
            </a:r>
            <a:r>
              <a:rPr lang="en-US" sz="1400" dirty="0"/>
              <a:t> &lt; v; </a:t>
            </a:r>
            <a:r>
              <a:rPr lang="en-US" sz="1400" dirty="0" err="1"/>
              <a:t>i</a:t>
            </a:r>
            <a:r>
              <a:rPr lang="en-US" sz="1400" dirty="0"/>
              <a:t>++){</a:t>
            </a:r>
          </a:p>
          <a:p>
            <a:r>
              <a:rPr lang="en-US" sz="1400" dirty="0"/>
              <a:t>		</a:t>
            </a:r>
            <a:r>
              <a:rPr lang="en-US" sz="1400" dirty="0" err="1"/>
              <a:t>ArrayList</a:t>
            </a:r>
            <a:r>
              <a:rPr lang="en-US" sz="1400" dirty="0"/>
              <a:t>&lt;Integer&gt; temp = (</a:t>
            </a:r>
            <a:r>
              <a:rPr lang="en-US" sz="1400" dirty="0" err="1"/>
              <a:t>ArrayList</a:t>
            </a:r>
            <a:r>
              <a:rPr lang="en-US" sz="1400" dirty="0"/>
              <a:t>&lt;Integer&gt;)</a:t>
            </a:r>
            <a:r>
              <a:rPr lang="en-US" sz="1400" dirty="0" err="1"/>
              <a:t>adj_list</a:t>
            </a:r>
            <a:r>
              <a:rPr lang="en-US" sz="1400" dirty="0"/>
              <a:t>[</a:t>
            </a:r>
            <a:r>
              <a:rPr lang="en-US" sz="1400" dirty="0" err="1"/>
              <a:t>i</a:t>
            </a:r>
            <a:r>
              <a:rPr lang="en-US" sz="1400" dirty="0"/>
              <a:t>];</a:t>
            </a:r>
          </a:p>
          <a:p>
            <a:r>
              <a:rPr lang="en-US" sz="1400" dirty="0"/>
              <a:t>		for (int node : temp)</a:t>
            </a:r>
          </a:p>
          <a:p>
            <a:r>
              <a:rPr lang="en-US" sz="1400" dirty="0"/>
              <a:t>			indegrees[node]++;</a:t>
            </a:r>
          </a:p>
          <a:p>
            <a:r>
              <a:rPr lang="en-US" sz="1400" dirty="0"/>
              <a:t>	}</a:t>
            </a:r>
          </a:p>
          <a:p>
            <a:r>
              <a:rPr lang="en-US" sz="1400" dirty="0"/>
              <a:t>	for (int node = 0; node &lt; v; node++){</a:t>
            </a:r>
          </a:p>
          <a:p>
            <a:r>
              <a:rPr lang="en-US" sz="1400" dirty="0"/>
              <a:t>		if (indegrees[node] == 0)</a:t>
            </a:r>
          </a:p>
          <a:p>
            <a:r>
              <a:rPr lang="en-US" sz="1400" dirty="0"/>
              <a:t>			</a:t>
            </a:r>
            <a:r>
              <a:rPr lang="en-US" sz="1400" dirty="0" err="1"/>
              <a:t>zero_incoming.push</a:t>
            </a:r>
            <a:r>
              <a:rPr lang="en-US" sz="1400" dirty="0"/>
              <a:t>(node);</a:t>
            </a:r>
          </a:p>
          <a:p>
            <a:r>
              <a:rPr lang="en-US" sz="1400" dirty="0"/>
              <a:t>	}</a:t>
            </a:r>
          </a:p>
          <a:p>
            <a:r>
              <a:rPr lang="en-US" sz="1400" dirty="0"/>
              <a:t>	int </a:t>
            </a:r>
            <a:r>
              <a:rPr lang="en-US" sz="1400" dirty="0" err="1"/>
              <a:t>visited_nodes</a:t>
            </a:r>
            <a:r>
              <a:rPr lang="en-US" sz="1400" dirty="0"/>
              <a:t> = 0;</a:t>
            </a:r>
          </a:p>
          <a:p>
            <a:r>
              <a:rPr lang="en-US" sz="1400" dirty="0"/>
              <a:t>	while (!</a:t>
            </a:r>
            <a:r>
              <a:rPr lang="en-US" sz="1400" dirty="0" err="1"/>
              <a:t>zero_incoming.empty</a:t>
            </a:r>
            <a:r>
              <a:rPr lang="en-US" sz="1400" dirty="0"/>
              <a:t>()){</a:t>
            </a:r>
          </a:p>
          <a:p>
            <a:r>
              <a:rPr lang="en-US" sz="1400" dirty="0"/>
              <a:t>		int node = </a:t>
            </a:r>
            <a:r>
              <a:rPr lang="en-US" sz="1400" dirty="0" err="1"/>
              <a:t>zero_incoming.poll</a:t>
            </a:r>
            <a:r>
              <a:rPr lang="en-US" sz="1400" dirty="0"/>
              <a:t>();</a:t>
            </a:r>
          </a:p>
          <a:p>
            <a:r>
              <a:rPr lang="en-US" sz="1400" dirty="0"/>
              <a:t>		</a:t>
            </a:r>
            <a:r>
              <a:rPr lang="en-US" sz="1400" dirty="0" err="1"/>
              <a:t>sorted.add</a:t>
            </a:r>
            <a:r>
              <a:rPr lang="en-US" sz="1400" dirty="0"/>
              <a:t>(node);</a:t>
            </a:r>
          </a:p>
          <a:p>
            <a:r>
              <a:rPr lang="en-US" sz="1400" dirty="0"/>
              <a:t>		for (int u: </a:t>
            </a:r>
            <a:r>
              <a:rPr lang="en-US" sz="1400" dirty="0" err="1"/>
              <a:t>adj_list</a:t>
            </a:r>
            <a:r>
              <a:rPr lang="en-US" sz="1400" dirty="0"/>
              <a:t>[node]){</a:t>
            </a:r>
          </a:p>
          <a:p>
            <a:r>
              <a:rPr lang="en-US" sz="1400" dirty="0"/>
              <a:t>			if (--indegrees[u] == 0)</a:t>
            </a:r>
          </a:p>
          <a:p>
            <a:r>
              <a:rPr lang="en-US" sz="1400" dirty="0"/>
              <a:t>				</a:t>
            </a:r>
            <a:r>
              <a:rPr lang="en-US" sz="1400" dirty="0" err="1"/>
              <a:t>zero_incoming.add</a:t>
            </a:r>
            <a:r>
              <a:rPr lang="en-US" sz="1400" dirty="0"/>
              <a:t>(u);</a:t>
            </a:r>
          </a:p>
          <a:p>
            <a:r>
              <a:rPr lang="en-US" sz="1400" dirty="0"/>
              <a:t>		}</a:t>
            </a:r>
          </a:p>
          <a:p>
            <a:r>
              <a:rPr lang="en-US" sz="1400" dirty="0"/>
              <a:t>		</a:t>
            </a:r>
            <a:r>
              <a:rPr lang="en-US" sz="1400" dirty="0" err="1"/>
              <a:t>visited_nodes</a:t>
            </a:r>
            <a:r>
              <a:rPr lang="en-US" sz="1400" dirty="0"/>
              <a:t>++;</a:t>
            </a:r>
          </a:p>
          <a:p>
            <a:r>
              <a:rPr lang="en-US" sz="1400" dirty="0"/>
              <a:t>	}</a:t>
            </a:r>
          </a:p>
          <a:p>
            <a:r>
              <a:rPr lang="en-US" sz="1400" dirty="0"/>
              <a:t>	if (</a:t>
            </a:r>
            <a:r>
              <a:rPr lang="en-US" sz="1400" dirty="0" err="1"/>
              <a:t>visited_nodes</a:t>
            </a:r>
            <a:r>
              <a:rPr lang="en-US" sz="1400" dirty="0"/>
              <a:t> != v)</a:t>
            </a:r>
          </a:p>
          <a:p>
            <a:r>
              <a:rPr lang="en-US" sz="1400" dirty="0"/>
              <a:t>		throw new Exception("Graph contains a cycle!");</a:t>
            </a:r>
          </a:p>
          <a:p>
            <a:r>
              <a:rPr lang="en-US" sz="1400" dirty="0"/>
              <a:t>	else</a:t>
            </a:r>
          </a:p>
          <a:p>
            <a:r>
              <a:rPr lang="en-US" sz="1400" dirty="0"/>
              <a:t>		return sorted;</a:t>
            </a:r>
          </a:p>
          <a:p>
            <a:r>
              <a:rPr lang="en-US" sz="1400" dirty="0"/>
              <a:t>}</a:t>
            </a:r>
          </a:p>
        </p:txBody>
      </p:sp>
    </p:spTree>
    <p:extLst>
      <p:ext uri="{BB962C8B-B14F-4D97-AF65-F5344CB8AC3E}">
        <p14:creationId xmlns:p14="http://schemas.microsoft.com/office/powerpoint/2010/main" val="274413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68A46-4ED2-BDB5-1BD5-FAC4C28A82D9}"/>
              </a:ext>
            </a:extLst>
          </p:cNvPr>
          <p:cNvSpPr/>
          <p:nvPr/>
        </p:nvSpPr>
        <p:spPr>
          <a:xfrm>
            <a:off x="111396" y="179481"/>
            <a:ext cx="3298554" cy="3920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Transmission Algorithm</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C4B018C-9170-8110-95A2-870F569A5596}"/>
                  </a:ext>
                </a:extLst>
              </p:cNvPr>
              <p:cNvSpPr txBox="1"/>
              <p:nvPr/>
            </p:nvSpPr>
            <p:spPr>
              <a:xfrm>
                <a:off x="0" y="164192"/>
                <a:ext cx="12192000" cy="5796267"/>
              </a:xfrm>
              <a:prstGeom prst="rect">
                <a:avLst/>
              </a:prstGeom>
              <a:noFill/>
            </p:spPr>
            <p:txBody>
              <a:bodyPr wrap="square" rtlCol="0">
                <a:spAutoFit/>
              </a:bodyPr>
              <a:lstStyle/>
              <a:p>
                <a:pPr algn="just"/>
                <a:r>
                  <a:rPr lang="en-US" dirty="0"/>
                  <a:t>                                                      Data transmission propose rate control for transport layer scheduling and the network layer</a:t>
                </a:r>
              </a:p>
              <a:p>
                <a:pPr algn="just"/>
                <a:endParaRPr lang="en-US" dirty="0"/>
              </a:p>
              <a:p>
                <a:pPr algn="just"/>
                <a:r>
                  <a:rPr lang="en-US" dirty="0"/>
                  <a:t> routing and the mac layer, power control layer and algorithm of the physical layer. Suppose Two nodes communication based algorithm theory. Social opportunistic network System design, which can be expressed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a:t>  So it can be expressed into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 </m:t>
                    </m:r>
                  </m:oMath>
                </a14:m>
                <a:r>
                  <a:rPr lang="en-US" dirty="0"/>
                  <a:t> Network communication ntworks are time-varying dynamic ntworks that are affected by the interaction. measure the connection strength w between nodes,  </a:t>
                </a:r>
              </a:p>
              <a:p>
                <a:pPr algn="just"/>
                <a:endParaRPr lang="en-US"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𝑆𝑃𝑀</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𝑇</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num>
                        <m:den>
                          <m:r>
                            <a:rPr lang="en-US" b="0" i="1" smtClean="0">
                              <a:latin typeface="Cambria Math" panose="02040503050406030204" pitchFamily="18" charset="0"/>
                            </a:rPr>
                            <m:t>𝑇</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𝑆𝑃𝑀</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den>
                      </m:f>
                      <m:r>
                        <a:rPr lang="en-US" b="0" i="1" smtClean="0">
                          <a:latin typeface="Cambria Math" panose="02040503050406030204" pitchFamily="18" charset="0"/>
                        </a:rPr>
                        <m:t>       −−−−−−−−−−−−−−−−−−−−−−−−−    1</m:t>
                      </m:r>
                    </m:oMath>
                  </m:oMathPara>
                </a14:m>
                <a:endParaRPr lang="en-US" dirty="0"/>
              </a:p>
              <a:p>
                <a:pPr algn="just"/>
                <a:r>
                  <a:rPr lang="en-US" dirty="0"/>
                  <a:t>statistical window T on the calculation of social pressure is normalized, which is shown as follows:</a:t>
                </a:r>
              </a:p>
              <a:p>
                <a:pPr algn="just"/>
                <a:endParaRPr lang="en-US" dirty="0"/>
              </a:p>
              <a:p>
                <a:pPr algn="just"/>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𝑆𝑃𝑀</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𝑆𝑃𝑀</m:t>
                              </m:r>
                            </m:e>
                            <m:sub>
                              <m:r>
                                <a:rPr lang="en-US" b="0" i="1" smtClean="0">
                                  <a:latin typeface="Cambria Math" panose="02040503050406030204" pitchFamily="18" charset="0"/>
                                </a:rPr>
                                <m:t>𝑖𝑗</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𝑆𝑃𝑀</m:t>
                              </m:r>
                            </m:e>
                            <m:sub>
                              <m:r>
                                <a:rPr lang="en-US" b="0" i="1" smtClean="0">
                                  <a:latin typeface="Cambria Math" panose="02040503050406030204" pitchFamily="18" charset="0"/>
                                </a:rPr>
                                <m:t>𝑖𝑗</m:t>
                              </m:r>
                              <m:r>
                                <a:rPr lang="en-US" b="0" i="1" smtClean="0">
                                  <a:latin typeface="Cambria Math" panose="02040503050406030204" pitchFamily="18" charset="0"/>
                                </a:rPr>
                                <m:t>)</m:t>
                              </m:r>
                              <m:r>
                                <a:rPr lang="en-US" b="0" i="1" smtClean="0">
                                  <a:latin typeface="Cambria Math" panose="02040503050406030204" pitchFamily="18" charset="0"/>
                                </a:rPr>
                                <m:t>𝑚𝑎𝑥</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𝑇</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den>
                      </m:f>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𝑆𝑃𝑀</m:t>
                          </m:r>
                        </m:e>
                        <m:sub>
                          <m:r>
                            <a:rPr lang="en-US" b="0" i="1" smtClean="0">
                              <a:latin typeface="Cambria Math" panose="02040503050406030204" pitchFamily="18" charset="0"/>
                              <a:ea typeface="Cambria Math" panose="02040503050406030204" pitchFamily="18" charset="0"/>
                            </a:rPr>
                            <m:t>𝐼𝐽</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𝑖𝑗</m:t>
                      </m:r>
                      <m:r>
                        <a:rPr lang="en-US" b="0" i="1" smtClean="0">
                          <a:latin typeface="Cambria Math" panose="02040503050406030204" pitchFamily="18" charset="0"/>
                          <a:ea typeface="Cambria Math" panose="02040503050406030204" pitchFamily="18" charset="0"/>
                        </a:rPr>
                        <m:t>        −−−−−−−−−−−−−−−−−−−−−−−−−−−−−−    2 </m:t>
                      </m:r>
                    </m:oMath>
                  </m:oMathPara>
                </a14:m>
                <a:endParaRPr lang="en-US" dirty="0"/>
              </a:p>
              <a:p>
                <a:pPr algn="just"/>
                <a:r>
                  <a:rPr lang="en-US" dirty="0"/>
                  <a:t> </a:t>
                </a:r>
              </a:p>
              <a:p>
                <a:pPr algn="just"/>
                <a:r>
                  <a:rPr lang="en-US" dirty="0"/>
                  <a:t>So the strongest connection between the two nodes: Range 0-1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oMath>
                </a14:m>
                <a:r>
                  <a:rPr lang="en-US" dirty="0"/>
                  <a:t> so the following equation is……</a:t>
                </a:r>
              </a:p>
              <a:p>
                <a:pPr algn="just"/>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𝑏</m:t>
                              </m:r>
                              <m:r>
                                <a:rPr lang="en-US" b="0" i="1" smtClean="0">
                                  <a:latin typeface="Cambria Math" panose="02040503050406030204" pitchFamily="18" charset="0"/>
                                </a:rPr>
                                <m:t>(1−</m:t>
                              </m:r>
                              <m:r>
                                <a:rPr lang="en-US" b="0" i="1" smtClean="0">
                                  <a:latin typeface="Cambria Math" panose="02040503050406030204" pitchFamily="18" charset="0"/>
                                </a:rPr>
                                <m:t>𝑆𝑃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up>
                          </m:sSup>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𝑏</m:t>
                              </m:r>
                              <m:r>
                                <a:rPr lang="en-US" b="0" i="1" smtClean="0">
                                  <a:latin typeface="Cambria Math" panose="02040503050406030204" pitchFamily="18" charset="0"/>
                                </a:rPr>
                                <m:t>−1</m:t>
                              </m:r>
                            </m:sup>
                          </m:sSup>
                        </m:den>
                      </m:f>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≤1    −−−−−−−−−−−−−−−−−−−−−−−−−−−−−−−−−−−−−   3</m:t>
                      </m:r>
                    </m:oMath>
                  </m:oMathPara>
                </a14:m>
                <a:endParaRPr lang="en-US" b="0" dirty="0">
                  <a:ea typeface="Cambria Math" panose="02040503050406030204" pitchFamily="18" charset="0"/>
                </a:endParaRPr>
              </a:p>
              <a:p>
                <a:pPr algn="just"/>
                <a:r>
                  <a:rPr lang="en-US" dirty="0"/>
                  <a:t>Where b is the positive coefficient. </a:t>
                </a:r>
              </a:p>
              <a:p>
                <a:pPr algn="just"/>
                <a:endParaRPr lang="en-US" dirty="0"/>
              </a:p>
            </p:txBody>
          </p:sp>
        </mc:Choice>
        <mc:Fallback>
          <p:sp>
            <p:nvSpPr>
              <p:cNvPr id="3" name="TextBox 2">
                <a:extLst>
                  <a:ext uri="{FF2B5EF4-FFF2-40B4-BE49-F238E27FC236}">
                    <a16:creationId xmlns:a16="http://schemas.microsoft.com/office/drawing/2014/main" id="{8C4B018C-9170-8110-95A2-870F569A5596}"/>
                  </a:ext>
                </a:extLst>
              </p:cNvPr>
              <p:cNvSpPr txBox="1">
                <a:spLocks noRot="1" noChangeAspect="1" noMove="1" noResize="1" noEditPoints="1" noAdjustHandles="1" noChangeArrowheads="1" noChangeShapeType="1" noTextEdit="1"/>
              </p:cNvSpPr>
              <p:nvPr/>
            </p:nvSpPr>
            <p:spPr>
              <a:xfrm>
                <a:off x="0" y="164192"/>
                <a:ext cx="12192000" cy="5796267"/>
              </a:xfrm>
              <a:prstGeom prst="rect">
                <a:avLst/>
              </a:prstGeom>
              <a:blipFill>
                <a:blip r:embed="rId2"/>
                <a:stretch>
                  <a:fillRect l="-400" t="-631" r="-400"/>
                </a:stretch>
              </a:blipFill>
            </p:spPr>
            <p:txBody>
              <a:bodyPr/>
              <a:lstStyle/>
              <a:p>
                <a:r>
                  <a:rPr lang="en-US">
                    <a:noFill/>
                  </a:rPr>
                  <a:t> </a:t>
                </a:r>
              </a:p>
            </p:txBody>
          </p:sp>
        </mc:Fallback>
      </mc:AlternateContent>
    </p:spTree>
    <p:extLst>
      <p:ext uri="{BB962C8B-B14F-4D97-AF65-F5344CB8AC3E}">
        <p14:creationId xmlns:p14="http://schemas.microsoft.com/office/powerpoint/2010/main" val="187693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C91073-3092-1C35-4600-21C68BC96E1E}"/>
              </a:ext>
            </a:extLst>
          </p:cNvPr>
          <p:cNvSpPr txBox="1"/>
          <p:nvPr/>
        </p:nvSpPr>
        <p:spPr>
          <a:xfrm>
            <a:off x="110231" y="0"/>
            <a:ext cx="6094520" cy="6863417"/>
          </a:xfrm>
          <a:prstGeom prst="rect">
            <a:avLst/>
          </a:prstGeom>
          <a:noFill/>
        </p:spPr>
        <p:txBody>
          <a:bodyPr wrap="square">
            <a:spAutoFit/>
          </a:bodyPr>
          <a:lstStyle/>
          <a:p>
            <a:r>
              <a:rPr lang="en-US" sz="1100" dirty="0"/>
              <a:t>Input: Ni</a:t>
            </a:r>
          </a:p>
          <a:p>
            <a:r>
              <a:rPr lang="en-US" sz="1100" dirty="0"/>
              <a:t>, Nj</a:t>
            </a:r>
          </a:p>
          <a:p>
            <a:r>
              <a:rPr lang="en-US" sz="1100" dirty="0"/>
              <a:t>Output: forward message List</a:t>
            </a:r>
          </a:p>
          <a:p>
            <a:r>
              <a:rPr lang="en-US" sz="1100" dirty="0"/>
              <a:t>   Begin</a:t>
            </a:r>
          </a:p>
          <a:p>
            <a:r>
              <a:rPr lang="en-US" sz="1100" dirty="0"/>
              <a:t>   If Ni and Nj meet</a:t>
            </a:r>
          </a:p>
          <a:p>
            <a:r>
              <a:rPr lang="en-US" sz="1100" dirty="0"/>
              <a:t>/* the strength of the connection </a:t>
            </a:r>
            <a:r>
              <a:rPr lang="en-US" sz="1100" dirty="0" err="1"/>
              <a:t>wi</a:t>
            </a:r>
            <a:endParaRPr lang="en-US" sz="1100" dirty="0"/>
          </a:p>
          <a:p>
            <a:r>
              <a:rPr lang="en-US" sz="1100" dirty="0"/>
              <a:t>is inversely proportional to the social pressure between the above</a:t>
            </a:r>
          </a:p>
          <a:p>
            <a:r>
              <a:rPr lang="en-US" sz="1100" dirty="0"/>
              <a:t>nodes */</a:t>
            </a:r>
          </a:p>
          <a:p>
            <a:r>
              <a:rPr lang="en-US" sz="1100" dirty="0"/>
              <a:t>   f(t) = 0, SPM = 0, </a:t>
            </a:r>
            <a:r>
              <a:rPr lang="en-US" sz="1100" dirty="0" err="1"/>
              <a:t>wij</a:t>
            </a:r>
            <a:r>
              <a:rPr lang="en-US" sz="1100" dirty="0"/>
              <a:t> = 1;</a:t>
            </a:r>
          </a:p>
          <a:p>
            <a:r>
              <a:rPr lang="en-US" sz="1100" dirty="0"/>
              <a:t>   End if</a:t>
            </a:r>
          </a:p>
          <a:p>
            <a:r>
              <a:rPr lang="en-US" sz="1100" dirty="0"/>
              <a:t>   If (</a:t>
            </a:r>
            <a:r>
              <a:rPr lang="en-US" sz="1100" dirty="0" err="1"/>
              <a:t>wij</a:t>
            </a:r>
            <a:r>
              <a:rPr lang="en-US" sz="1100" dirty="0"/>
              <a:t> ≥ </a:t>
            </a:r>
            <a:r>
              <a:rPr lang="en-US" sz="1100" dirty="0" err="1"/>
              <a:t>wth</a:t>
            </a:r>
            <a:r>
              <a:rPr lang="en-US" sz="1100" dirty="0"/>
              <a:t>)</a:t>
            </a:r>
          </a:p>
          <a:p>
            <a:r>
              <a:rPr lang="en-US" sz="1100" dirty="0"/>
              <a:t>forward messages in single copy mode;</a:t>
            </a:r>
          </a:p>
          <a:p>
            <a:r>
              <a:rPr lang="en-US" sz="1100" dirty="0"/>
              <a:t>   Else</a:t>
            </a:r>
          </a:p>
          <a:p>
            <a:r>
              <a:rPr lang="en-US" sz="1100" dirty="0"/>
              <a:t>binary-spray focus mode for multi copy distribution transmission;</a:t>
            </a:r>
          </a:p>
          <a:p>
            <a:r>
              <a:rPr lang="en-US" sz="1100" dirty="0"/>
              <a:t>  End else if</a:t>
            </a:r>
          </a:p>
          <a:p>
            <a:r>
              <a:rPr lang="en-US" sz="1100" dirty="0"/>
              <a:t>/* If the node </a:t>
            </a:r>
            <a:r>
              <a:rPr lang="en-US" sz="1100" dirty="0" err="1"/>
              <a:t>i</a:t>
            </a:r>
            <a:r>
              <a:rPr lang="en-US" sz="1100" dirty="0"/>
              <a:t> has only one neighbor node j */</a:t>
            </a:r>
          </a:p>
          <a:p>
            <a:r>
              <a:rPr lang="en-US" sz="1100" dirty="0"/>
              <a:t>  If (Ni</a:t>
            </a:r>
          </a:p>
          <a:p>
            <a:r>
              <a:rPr lang="en-US" sz="1100" dirty="0"/>
              <a:t>.</a:t>
            </a:r>
            <a:r>
              <a:rPr lang="en-US" sz="1100" dirty="0" err="1"/>
              <a:t>hasOnlyOneNeighbor</a:t>
            </a:r>
            <a:r>
              <a:rPr lang="en-US" sz="1100" dirty="0"/>
              <a:t>(j))</a:t>
            </a:r>
          </a:p>
          <a:p>
            <a:r>
              <a:rPr lang="en-US" sz="1100" dirty="0"/>
              <a:t>   </a:t>
            </a:r>
            <a:r>
              <a:rPr lang="en-US" sz="1100" dirty="0" err="1"/>
              <a:t>Pij</a:t>
            </a:r>
            <a:r>
              <a:rPr lang="en-US" sz="1100" dirty="0"/>
              <a:t>(m) = Ni</a:t>
            </a:r>
          </a:p>
          <a:p>
            <a:r>
              <a:rPr lang="en-US" sz="1100" dirty="0"/>
              <a:t>.</a:t>
            </a:r>
            <a:r>
              <a:rPr lang="en-US" sz="1100" dirty="0" err="1"/>
              <a:t>leaveForOtherNode</a:t>
            </a:r>
            <a:r>
              <a:rPr lang="en-US" sz="1100" dirty="0"/>
              <a:t>(Nj</a:t>
            </a:r>
          </a:p>
          <a:p>
            <a:r>
              <a:rPr lang="en-US" sz="1100" dirty="0"/>
              <a:t>);</a:t>
            </a:r>
          </a:p>
          <a:p>
            <a:r>
              <a:rPr lang="en-US" sz="1100" dirty="0"/>
              <a:t>    Else</a:t>
            </a:r>
          </a:p>
          <a:p>
            <a:r>
              <a:rPr lang="en-US" sz="1100" dirty="0"/>
              <a:t>/* If the node </a:t>
            </a:r>
            <a:r>
              <a:rPr lang="en-US" sz="1100" dirty="0" err="1"/>
              <a:t>i</a:t>
            </a:r>
            <a:r>
              <a:rPr lang="en-US" sz="1100" dirty="0"/>
              <a:t> has multi neighbor nodes */</a:t>
            </a:r>
          </a:p>
          <a:p>
            <a:r>
              <a:rPr lang="en-US" sz="1100" dirty="0"/>
              <a:t>   For (node Nj</a:t>
            </a:r>
          </a:p>
          <a:p>
            <a:r>
              <a:rPr lang="en-US" sz="1100" dirty="0"/>
              <a:t>in Ni</a:t>
            </a:r>
          </a:p>
          <a:p>
            <a:r>
              <a:rPr lang="en-US" sz="1100" dirty="0"/>
              <a:t>.</a:t>
            </a:r>
            <a:r>
              <a:rPr lang="en-US" sz="1100" dirty="0" err="1"/>
              <a:t>neighBorList</a:t>
            </a:r>
            <a:r>
              <a:rPr lang="en-US" sz="1100" dirty="0"/>
              <a:t>)</a:t>
            </a:r>
          </a:p>
          <a:p>
            <a:r>
              <a:rPr lang="en-US" sz="1100" dirty="0"/>
              <a:t>   Pi</a:t>
            </a:r>
          </a:p>
          <a:p>
            <a:r>
              <a:rPr lang="en-US" sz="1100" dirty="0"/>
              <a:t>(m) + = Ni</a:t>
            </a:r>
          </a:p>
          <a:p>
            <a:r>
              <a:rPr lang="en-US" sz="1100" dirty="0"/>
              <a:t>.</a:t>
            </a:r>
            <a:r>
              <a:rPr lang="en-US" sz="1100" dirty="0" err="1"/>
              <a:t>leaveForOtherNode</a:t>
            </a:r>
            <a:r>
              <a:rPr lang="en-US" sz="1100" dirty="0"/>
              <a:t>(Nj</a:t>
            </a:r>
          </a:p>
          <a:p>
            <a:r>
              <a:rPr lang="en-US" sz="1100" dirty="0"/>
              <a:t>)*Nj</a:t>
            </a:r>
          </a:p>
          <a:p>
            <a:r>
              <a:rPr lang="en-US" sz="1100" dirty="0"/>
              <a:t>.</a:t>
            </a:r>
            <a:r>
              <a:rPr lang="en-US" sz="1100" dirty="0" err="1"/>
              <a:t>weightInNeighboList</a:t>
            </a:r>
            <a:r>
              <a:rPr lang="en-US" sz="1100" dirty="0"/>
              <a:t>(Ni</a:t>
            </a:r>
          </a:p>
          <a:p>
            <a:r>
              <a:rPr lang="en-US" sz="1100" dirty="0"/>
              <a:t>);</a:t>
            </a:r>
          </a:p>
          <a:p>
            <a:r>
              <a:rPr lang="en-US" sz="1100" dirty="0"/>
              <a:t>   End for</a:t>
            </a:r>
          </a:p>
          <a:p>
            <a:r>
              <a:rPr lang="en-US" sz="1100" dirty="0"/>
              <a:t>   End else</a:t>
            </a:r>
          </a:p>
          <a:p>
            <a:r>
              <a:rPr lang="en-US" sz="1100" dirty="0"/>
              <a:t>/* According to Formulas (9)–(11), all of these are calculated. */</a:t>
            </a:r>
          </a:p>
          <a:p>
            <a:r>
              <a:rPr lang="en-US" sz="1100" dirty="0"/>
              <a:t>  Set Ci</a:t>
            </a:r>
          </a:p>
          <a:p>
            <a:r>
              <a:rPr lang="en-US" sz="1100" dirty="0"/>
              <a:t>, Fi</a:t>
            </a:r>
          </a:p>
          <a:p>
            <a:r>
              <a:rPr lang="en-US" sz="1100" dirty="0"/>
              <a:t>, </a:t>
            </a:r>
            <a:r>
              <a:rPr lang="en-US" sz="1100" dirty="0" err="1"/>
              <a:t>ps−i</a:t>
            </a:r>
            <a:endParaRPr lang="en-US" sz="1100" dirty="0"/>
          </a:p>
          <a:p>
            <a:r>
              <a:rPr lang="en-US" sz="1100" dirty="0"/>
              <a:t>(m);</a:t>
            </a:r>
          </a:p>
          <a:p>
            <a:r>
              <a:rPr lang="en-US" sz="1100" dirty="0"/>
              <a:t>   When Ni and Nj meet</a:t>
            </a:r>
          </a:p>
        </p:txBody>
      </p:sp>
      <p:sp>
        <p:nvSpPr>
          <p:cNvPr id="6" name="TextBox 5">
            <a:extLst>
              <a:ext uri="{FF2B5EF4-FFF2-40B4-BE49-F238E27FC236}">
                <a16:creationId xmlns:a16="http://schemas.microsoft.com/office/drawing/2014/main" id="{465BDFA6-258A-E0C4-2B6F-46D708694878}"/>
              </a:ext>
            </a:extLst>
          </p:cNvPr>
          <p:cNvSpPr txBox="1"/>
          <p:nvPr/>
        </p:nvSpPr>
        <p:spPr>
          <a:xfrm>
            <a:off x="5666173" y="396626"/>
            <a:ext cx="6094520" cy="5478423"/>
          </a:xfrm>
          <a:prstGeom prst="rect">
            <a:avLst/>
          </a:prstGeom>
          <a:noFill/>
        </p:spPr>
        <p:txBody>
          <a:bodyPr wrap="square">
            <a:spAutoFit/>
          </a:bodyPr>
          <a:lstStyle/>
          <a:p>
            <a:r>
              <a:rPr lang="en-US" sz="1400" dirty="0"/>
              <a:t>/* sorting the </a:t>
            </a:r>
            <a:r>
              <a:rPr lang="en-US" sz="1400" dirty="0" err="1"/>
              <a:t>ps−i</a:t>
            </a:r>
            <a:endParaRPr lang="en-US" sz="1400" dirty="0"/>
          </a:p>
          <a:p>
            <a:r>
              <a:rPr lang="en-US" sz="1400" dirty="0"/>
              <a:t>(m) values of n messages to be transmitted in node </a:t>
            </a:r>
            <a:r>
              <a:rPr lang="en-US" sz="1400" dirty="0" err="1"/>
              <a:t>i</a:t>
            </a:r>
            <a:r>
              <a:rPr lang="en-US" sz="1400" dirty="0"/>
              <a:t> cache from large to small */</a:t>
            </a:r>
          </a:p>
          <a:p>
            <a:r>
              <a:rPr lang="en-US" sz="1400" dirty="0"/>
              <a:t>List = {m1, m2, . . . , </a:t>
            </a:r>
            <a:r>
              <a:rPr lang="en-US" sz="1400" dirty="0" err="1"/>
              <a:t>mk</a:t>
            </a:r>
            <a:r>
              <a:rPr lang="en-US" sz="1400" dirty="0"/>
              <a:t>, . . . , </a:t>
            </a:r>
            <a:r>
              <a:rPr lang="en-US" sz="1400" dirty="0" err="1"/>
              <a:t>mn</a:t>
            </a:r>
            <a:r>
              <a:rPr lang="en-US" sz="1400" dirty="0"/>
              <a:t>};</a:t>
            </a:r>
          </a:p>
          <a:p>
            <a:r>
              <a:rPr lang="en-US" sz="1400" dirty="0"/>
              <a:t>k = [n· Fj] //the number of messages to be transmitted;</a:t>
            </a:r>
          </a:p>
          <a:p>
            <a:r>
              <a:rPr lang="en-US" sz="1400" dirty="0"/>
              <a:t>um = </a:t>
            </a:r>
            <a:r>
              <a:rPr lang="en-US" sz="1400" dirty="0" err="1"/>
              <a:t>ps−i</a:t>
            </a:r>
            <a:endParaRPr lang="en-US" sz="1400" dirty="0"/>
          </a:p>
          <a:p>
            <a:r>
              <a:rPr lang="en-US" sz="1400" dirty="0"/>
              <a:t>(m) · </a:t>
            </a:r>
            <a:r>
              <a:rPr lang="en-US" sz="1400" dirty="0" err="1"/>
              <a:t>hopm</a:t>
            </a:r>
            <a:r>
              <a:rPr lang="en-US" sz="1400" dirty="0"/>
              <a:t> //utility values for messages in the list;</a:t>
            </a:r>
          </a:p>
          <a:p>
            <a:r>
              <a:rPr lang="en-US" sz="1400" dirty="0"/>
              <a:t>    Update List</a:t>
            </a:r>
          </a:p>
          <a:p>
            <a:r>
              <a:rPr lang="en-US" sz="1400" dirty="0"/>
              <a:t>/* According to Formula (12) */</a:t>
            </a:r>
          </a:p>
          <a:p>
            <a:r>
              <a:rPr lang="en-US" sz="1400" dirty="0"/>
              <a:t>    (</a:t>
            </a:r>
          </a:p>
          <a:p>
            <a:r>
              <a:rPr lang="en-US" sz="1400" dirty="0" err="1"/>
              <a:t>maxT</a:t>
            </a:r>
            <a:r>
              <a:rPr lang="en-US" sz="1400" dirty="0"/>
              <a:t> =</a:t>
            </a:r>
          </a:p>
          <a:p>
            <a:r>
              <a:rPr lang="en-US" sz="1400" dirty="0" err="1"/>
              <a:t>Pz</a:t>
            </a:r>
            <a:endParaRPr lang="en-US" sz="1400" dirty="0"/>
          </a:p>
          <a:p>
            <a:r>
              <a:rPr lang="en-US" sz="1400" dirty="0"/>
              <a:t>k=1</a:t>
            </a:r>
          </a:p>
          <a:p>
            <a:r>
              <a:rPr lang="en-US" sz="1400" dirty="0" err="1"/>
              <a:t>ukχk</a:t>
            </a:r>
            <a:endParaRPr lang="en-US" sz="1400" dirty="0"/>
          </a:p>
          <a:p>
            <a:r>
              <a:rPr lang="en-US" sz="1400" dirty="0"/>
              <a:t>,</a:t>
            </a:r>
          </a:p>
          <a:p>
            <a:r>
              <a:rPr lang="en-US" sz="1400" dirty="0" err="1"/>
              <a:t>s.t.</a:t>
            </a:r>
            <a:endParaRPr lang="en-US" sz="1400" dirty="0"/>
          </a:p>
          <a:p>
            <a:r>
              <a:rPr lang="en-US" sz="1400" dirty="0" err="1"/>
              <a:t>Pz</a:t>
            </a:r>
            <a:endParaRPr lang="en-US" sz="1400" dirty="0"/>
          </a:p>
          <a:p>
            <a:r>
              <a:rPr lang="en-US" sz="1400" dirty="0"/>
              <a:t>k=1</a:t>
            </a:r>
          </a:p>
          <a:p>
            <a:r>
              <a:rPr lang="en-US" sz="1400" dirty="0" err="1"/>
              <a:t>ukχk</a:t>
            </a:r>
            <a:r>
              <a:rPr lang="en-US" sz="1400" dirty="0"/>
              <a:t> ≤ </a:t>
            </a:r>
            <a:r>
              <a:rPr lang="en-US" sz="1400" dirty="0" err="1"/>
              <a:t>θi</a:t>
            </a:r>
            <a:endParaRPr lang="en-US" sz="1400" dirty="0"/>
          </a:p>
          <a:p>
            <a:r>
              <a:rPr lang="en-US" sz="1400" dirty="0"/>
              <a:t>, </a:t>
            </a:r>
            <a:r>
              <a:rPr lang="en-US" sz="1400" dirty="0" err="1"/>
              <a:t>χk</a:t>
            </a:r>
            <a:r>
              <a:rPr lang="en-US" sz="1400" dirty="0"/>
              <a:t> ∈ {0, 1}</a:t>
            </a:r>
          </a:p>
          <a:p>
            <a:r>
              <a:rPr lang="en-US" sz="1400" dirty="0"/>
              <a:t>   If (</a:t>
            </a:r>
            <a:r>
              <a:rPr lang="en-US" sz="1400" dirty="0" err="1"/>
              <a:t>χk</a:t>
            </a:r>
            <a:r>
              <a:rPr lang="en-US" sz="1400" dirty="0"/>
              <a:t> = 0)</a:t>
            </a:r>
          </a:p>
          <a:p>
            <a:r>
              <a:rPr lang="en-US" sz="1400" dirty="0"/>
              <a:t>Put in forwarding queue;</a:t>
            </a:r>
          </a:p>
          <a:p>
            <a:r>
              <a:rPr lang="en-US" sz="1400" dirty="0"/>
              <a:t>  Else if (</a:t>
            </a:r>
            <a:r>
              <a:rPr lang="en-US" sz="1400" dirty="0" err="1"/>
              <a:t>χk</a:t>
            </a:r>
            <a:r>
              <a:rPr lang="en-US" sz="1400" dirty="0"/>
              <a:t> = 1)</a:t>
            </a:r>
          </a:p>
          <a:p>
            <a:r>
              <a:rPr lang="en-US" sz="1400" dirty="0"/>
              <a:t>Do not put in forwarding queue;</a:t>
            </a:r>
          </a:p>
          <a:p>
            <a:r>
              <a:rPr lang="en-US" sz="1400" dirty="0"/>
              <a:t>   Output List;</a:t>
            </a:r>
          </a:p>
          <a:p>
            <a:r>
              <a:rPr lang="en-US" sz="1400" dirty="0"/>
              <a:t>  End</a:t>
            </a:r>
          </a:p>
        </p:txBody>
      </p:sp>
      <p:sp>
        <p:nvSpPr>
          <p:cNvPr id="7" name="Rectangle 6">
            <a:extLst>
              <a:ext uri="{FF2B5EF4-FFF2-40B4-BE49-F238E27FC236}">
                <a16:creationId xmlns:a16="http://schemas.microsoft.com/office/drawing/2014/main" id="{17FB188D-3BC2-9CE4-4E02-6304A5109D23}"/>
              </a:ext>
            </a:extLst>
          </p:cNvPr>
          <p:cNvSpPr/>
          <p:nvPr/>
        </p:nvSpPr>
        <p:spPr>
          <a:xfrm>
            <a:off x="2920753" y="144397"/>
            <a:ext cx="2574524" cy="574694"/>
          </a:xfrm>
          <a:prstGeom prst="rect">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Message Routing Strategy</a:t>
            </a:r>
          </a:p>
        </p:txBody>
      </p:sp>
    </p:spTree>
    <p:extLst>
      <p:ext uri="{BB962C8B-B14F-4D97-AF65-F5344CB8AC3E}">
        <p14:creationId xmlns:p14="http://schemas.microsoft.com/office/powerpoint/2010/main" val="45262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55BEB-C9F2-3A13-65E2-3690093E6CEF}"/>
              </a:ext>
            </a:extLst>
          </p:cNvPr>
          <p:cNvSpPr/>
          <p:nvPr/>
        </p:nvSpPr>
        <p:spPr>
          <a:xfrm>
            <a:off x="111396" y="179481"/>
            <a:ext cx="2012679" cy="3920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Fly Theory</a:t>
            </a:r>
          </a:p>
        </p:txBody>
      </p:sp>
      <p:sp>
        <p:nvSpPr>
          <p:cNvPr id="3" name="TextBox 2">
            <a:extLst>
              <a:ext uri="{FF2B5EF4-FFF2-40B4-BE49-F238E27FC236}">
                <a16:creationId xmlns:a16="http://schemas.microsoft.com/office/drawing/2014/main" id="{C837BB7C-24D3-ACB2-63F9-F6E7375136B4}"/>
              </a:ext>
            </a:extLst>
          </p:cNvPr>
          <p:cNvSpPr txBox="1"/>
          <p:nvPr/>
        </p:nvSpPr>
        <p:spPr>
          <a:xfrm>
            <a:off x="111396" y="679914"/>
            <a:ext cx="11928204" cy="1754326"/>
          </a:xfrm>
          <a:prstGeom prst="rect">
            <a:avLst/>
          </a:prstGeom>
          <a:noFill/>
        </p:spPr>
        <p:txBody>
          <a:bodyPr wrap="square" rtlCol="0">
            <a:spAutoFit/>
          </a:bodyPr>
          <a:lstStyle/>
          <a:p>
            <a:pPr algn="just"/>
            <a:r>
              <a:rPr lang="en-US" dirty="0"/>
              <a:t>What is the data Transmission: Data Transmission is a schema, After we input the information in keyboard each type of the parameters encoded by electronics symbol which we called code pattern of the interchange of information. Like if we use the 7 or 8 bits size then the user of 7 bits represent that 128 different elements and when we used the 8 bits of the size, the 8 bits represents that 256 elements. Following this procedure receiver  the decodes every receiver binary pattern into the characters. Binary code Decimal which we called the (ASCII) codes. Hence we got now the unique types of the data transmission.</a:t>
            </a:r>
          </a:p>
        </p:txBody>
      </p:sp>
      <p:sp>
        <p:nvSpPr>
          <p:cNvPr id="4" name="Rectangle 3">
            <a:extLst>
              <a:ext uri="{FF2B5EF4-FFF2-40B4-BE49-F238E27FC236}">
                <a16:creationId xmlns:a16="http://schemas.microsoft.com/office/drawing/2014/main" id="{67ABFF5B-EE25-6CED-6BC1-70A63371E333}"/>
              </a:ext>
            </a:extLst>
          </p:cNvPr>
          <p:cNvSpPr/>
          <p:nvPr/>
        </p:nvSpPr>
        <p:spPr>
          <a:xfrm>
            <a:off x="4332423" y="2329465"/>
            <a:ext cx="1743075" cy="575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Transmission</a:t>
            </a:r>
          </a:p>
        </p:txBody>
      </p:sp>
      <p:sp>
        <p:nvSpPr>
          <p:cNvPr id="5" name="Rectangle 4">
            <a:extLst>
              <a:ext uri="{FF2B5EF4-FFF2-40B4-BE49-F238E27FC236}">
                <a16:creationId xmlns:a16="http://schemas.microsoft.com/office/drawing/2014/main" id="{9806F8ED-69C3-E2FD-4592-B6D10BE92C09}"/>
              </a:ext>
            </a:extLst>
          </p:cNvPr>
          <p:cNvSpPr/>
          <p:nvPr/>
        </p:nvSpPr>
        <p:spPr>
          <a:xfrm>
            <a:off x="1589223" y="3141170"/>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a:t>
            </a:r>
          </a:p>
        </p:txBody>
      </p:sp>
      <p:sp>
        <p:nvSpPr>
          <p:cNvPr id="6" name="Rectangle 5">
            <a:extLst>
              <a:ext uri="{FF2B5EF4-FFF2-40B4-BE49-F238E27FC236}">
                <a16:creationId xmlns:a16="http://schemas.microsoft.com/office/drawing/2014/main" id="{517F90F5-F340-DF62-B16A-434C42D31E13}"/>
              </a:ext>
            </a:extLst>
          </p:cNvPr>
          <p:cNvSpPr/>
          <p:nvPr/>
        </p:nvSpPr>
        <p:spPr>
          <a:xfrm>
            <a:off x="6608898" y="3227935"/>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Serial</a:t>
            </a:r>
          </a:p>
        </p:txBody>
      </p:sp>
      <p:sp>
        <p:nvSpPr>
          <p:cNvPr id="7" name="Rectangle 6">
            <a:extLst>
              <a:ext uri="{FF2B5EF4-FFF2-40B4-BE49-F238E27FC236}">
                <a16:creationId xmlns:a16="http://schemas.microsoft.com/office/drawing/2014/main" id="{58E92F37-28E7-CA31-75B4-51E960CFC01C}"/>
              </a:ext>
            </a:extLst>
          </p:cNvPr>
          <p:cNvSpPr/>
          <p:nvPr/>
        </p:nvSpPr>
        <p:spPr>
          <a:xfrm>
            <a:off x="4589598" y="3952876"/>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Synchronous </a:t>
            </a:r>
          </a:p>
        </p:txBody>
      </p:sp>
      <p:sp>
        <p:nvSpPr>
          <p:cNvPr id="8" name="Rectangle 7">
            <a:extLst>
              <a:ext uri="{FF2B5EF4-FFF2-40B4-BE49-F238E27FC236}">
                <a16:creationId xmlns:a16="http://schemas.microsoft.com/office/drawing/2014/main" id="{F914ACE0-DEBB-51C2-1E72-CF5EA79465B1}"/>
              </a:ext>
            </a:extLst>
          </p:cNvPr>
          <p:cNvSpPr/>
          <p:nvPr/>
        </p:nvSpPr>
        <p:spPr>
          <a:xfrm>
            <a:off x="8418648" y="3952876"/>
            <a:ext cx="1743075" cy="40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a:t>
            </a:r>
          </a:p>
        </p:txBody>
      </p:sp>
      <p:cxnSp>
        <p:nvCxnSpPr>
          <p:cNvPr id="10" name="Straight Connector 9">
            <a:extLst>
              <a:ext uri="{FF2B5EF4-FFF2-40B4-BE49-F238E27FC236}">
                <a16:creationId xmlns:a16="http://schemas.microsoft.com/office/drawing/2014/main" id="{2FFD9CA7-50D3-26BE-BD4A-3FEF82DCA45A}"/>
              </a:ext>
            </a:extLst>
          </p:cNvPr>
          <p:cNvCxnSpPr>
            <a:cxnSpLocks/>
          </p:cNvCxnSpPr>
          <p:nvPr/>
        </p:nvCxnSpPr>
        <p:spPr>
          <a:xfrm flipH="1">
            <a:off x="2460760" y="2905125"/>
            <a:ext cx="2743200" cy="23604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08F2A-D5D0-2225-9BB3-3B44AA460324}"/>
              </a:ext>
            </a:extLst>
          </p:cNvPr>
          <p:cNvCxnSpPr>
            <a:cxnSpLocks/>
          </p:cNvCxnSpPr>
          <p:nvPr/>
        </p:nvCxnSpPr>
        <p:spPr>
          <a:xfrm>
            <a:off x="5203960" y="2905125"/>
            <a:ext cx="2276475" cy="32281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190E42-3D01-A034-087D-AC501F5741F7}"/>
              </a:ext>
            </a:extLst>
          </p:cNvPr>
          <p:cNvCxnSpPr>
            <a:stCxn id="6" idx="2"/>
            <a:endCxn id="7" idx="0"/>
          </p:cNvCxnSpPr>
          <p:nvPr/>
        </p:nvCxnSpPr>
        <p:spPr>
          <a:xfrm flipH="1">
            <a:off x="5461136" y="3630065"/>
            <a:ext cx="2019300" cy="32281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193BE7-2AFC-402D-C8FF-80F37D27863B}"/>
              </a:ext>
            </a:extLst>
          </p:cNvPr>
          <p:cNvCxnSpPr>
            <a:cxnSpLocks/>
          </p:cNvCxnSpPr>
          <p:nvPr/>
        </p:nvCxnSpPr>
        <p:spPr>
          <a:xfrm>
            <a:off x="7480435" y="3630065"/>
            <a:ext cx="1809750" cy="32281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4660A3-E108-89AF-861A-54DE3CF7F459}"/>
              </a:ext>
            </a:extLst>
          </p:cNvPr>
          <p:cNvSpPr txBox="1"/>
          <p:nvPr/>
        </p:nvSpPr>
        <p:spPr>
          <a:xfrm>
            <a:off x="94521" y="4387227"/>
            <a:ext cx="1235659" cy="2308324"/>
          </a:xfrm>
          <a:prstGeom prst="rect">
            <a:avLst/>
          </a:prstGeom>
          <a:noFill/>
        </p:spPr>
        <p:txBody>
          <a:bodyPr wrap="square" rtlCol="0">
            <a:spAutoFit/>
          </a:bodyPr>
          <a:lstStyle/>
          <a:p>
            <a:pPr algn="ctr"/>
            <a:r>
              <a:rPr lang="en-US" dirty="0"/>
              <a:t>Parallel transfer is that connecting each sub-unit  and data exchange.</a:t>
            </a:r>
          </a:p>
        </p:txBody>
      </p:sp>
      <p:sp>
        <p:nvSpPr>
          <p:cNvPr id="18" name="Rectangle 17">
            <a:extLst>
              <a:ext uri="{FF2B5EF4-FFF2-40B4-BE49-F238E27FC236}">
                <a16:creationId xmlns:a16="http://schemas.microsoft.com/office/drawing/2014/main" id="{4A05E18A-E91F-452A-E707-B20155A78693}"/>
              </a:ext>
            </a:extLst>
          </p:cNvPr>
          <p:cNvSpPr/>
          <p:nvPr/>
        </p:nvSpPr>
        <p:spPr>
          <a:xfrm>
            <a:off x="1496354" y="4595132"/>
            <a:ext cx="8867775" cy="21825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87DFCE1-A25D-D25C-6961-4B172C4E0203}"/>
              </a:ext>
            </a:extLst>
          </p:cNvPr>
          <p:cNvSpPr/>
          <p:nvPr/>
        </p:nvSpPr>
        <p:spPr>
          <a:xfrm>
            <a:off x="1981200" y="4733925"/>
            <a:ext cx="1638300" cy="20302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p>
        </p:txBody>
      </p:sp>
      <p:sp>
        <p:nvSpPr>
          <p:cNvPr id="20" name="Rectangle 19">
            <a:extLst>
              <a:ext uri="{FF2B5EF4-FFF2-40B4-BE49-F238E27FC236}">
                <a16:creationId xmlns:a16="http://schemas.microsoft.com/office/drawing/2014/main" id="{DE9A3D19-5CB7-386F-5571-5BB211BDE690}"/>
              </a:ext>
            </a:extLst>
          </p:cNvPr>
          <p:cNvSpPr/>
          <p:nvPr/>
        </p:nvSpPr>
        <p:spPr>
          <a:xfrm>
            <a:off x="8471035" y="4733924"/>
            <a:ext cx="1638300" cy="203024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p>
        </p:txBody>
      </p:sp>
      <p:cxnSp>
        <p:nvCxnSpPr>
          <p:cNvPr id="22" name="Straight Connector 21">
            <a:extLst>
              <a:ext uri="{FF2B5EF4-FFF2-40B4-BE49-F238E27FC236}">
                <a16:creationId xmlns:a16="http://schemas.microsoft.com/office/drawing/2014/main" id="{E2BCA733-50B1-C8F3-92EC-DD148BDCB1DE}"/>
              </a:ext>
            </a:extLst>
          </p:cNvPr>
          <p:cNvCxnSpPr/>
          <p:nvPr/>
        </p:nvCxnSpPr>
        <p:spPr>
          <a:xfrm>
            <a:off x="3619500" y="4895850"/>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8416EE-35D9-677F-A4E5-567D77CE9C0A}"/>
              </a:ext>
            </a:extLst>
          </p:cNvPr>
          <p:cNvCxnSpPr/>
          <p:nvPr/>
        </p:nvCxnSpPr>
        <p:spPr>
          <a:xfrm>
            <a:off x="3619496" y="5114734"/>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141634-5E13-AAD7-2BCC-F85FA3D3EFFC}"/>
              </a:ext>
            </a:extLst>
          </p:cNvPr>
          <p:cNvCxnSpPr/>
          <p:nvPr/>
        </p:nvCxnSpPr>
        <p:spPr>
          <a:xfrm>
            <a:off x="3619496" y="5343525"/>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586589-5218-F83D-B154-FFD3136977CF}"/>
              </a:ext>
            </a:extLst>
          </p:cNvPr>
          <p:cNvCxnSpPr/>
          <p:nvPr/>
        </p:nvCxnSpPr>
        <p:spPr>
          <a:xfrm>
            <a:off x="3619498" y="5619750"/>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5B5E1AB-E67B-AC16-3A04-4C6D4A004C71}"/>
              </a:ext>
            </a:extLst>
          </p:cNvPr>
          <p:cNvCxnSpPr/>
          <p:nvPr/>
        </p:nvCxnSpPr>
        <p:spPr>
          <a:xfrm>
            <a:off x="3619497" y="5915025"/>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988124-DFF9-8A7C-C11A-09FA57947C81}"/>
              </a:ext>
            </a:extLst>
          </p:cNvPr>
          <p:cNvCxnSpPr/>
          <p:nvPr/>
        </p:nvCxnSpPr>
        <p:spPr>
          <a:xfrm>
            <a:off x="3619496" y="6172200"/>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AC02F5-AC48-5C12-A1EF-00787CC16093}"/>
              </a:ext>
            </a:extLst>
          </p:cNvPr>
          <p:cNvCxnSpPr/>
          <p:nvPr/>
        </p:nvCxnSpPr>
        <p:spPr>
          <a:xfrm>
            <a:off x="3619496" y="6391275"/>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B55873-DE41-B480-198F-26FF7C21A9E0}"/>
              </a:ext>
            </a:extLst>
          </p:cNvPr>
          <p:cNvCxnSpPr/>
          <p:nvPr/>
        </p:nvCxnSpPr>
        <p:spPr>
          <a:xfrm>
            <a:off x="3619496" y="6638925"/>
            <a:ext cx="485153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E554ED3-D16A-58FD-6926-4A13ABD61E47}"/>
              </a:ext>
            </a:extLst>
          </p:cNvPr>
          <p:cNvSpPr/>
          <p:nvPr/>
        </p:nvSpPr>
        <p:spPr>
          <a:xfrm>
            <a:off x="3632335" y="4675736"/>
            <a:ext cx="200025" cy="20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Rectangle 31">
            <a:extLst>
              <a:ext uri="{FF2B5EF4-FFF2-40B4-BE49-F238E27FC236}">
                <a16:creationId xmlns:a16="http://schemas.microsoft.com/office/drawing/2014/main" id="{4CE62CD8-F9EE-31EA-3E7E-E4E997C23055}"/>
              </a:ext>
            </a:extLst>
          </p:cNvPr>
          <p:cNvSpPr/>
          <p:nvPr/>
        </p:nvSpPr>
        <p:spPr>
          <a:xfrm>
            <a:off x="3632335" y="4943667"/>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32">
            <a:extLst>
              <a:ext uri="{FF2B5EF4-FFF2-40B4-BE49-F238E27FC236}">
                <a16:creationId xmlns:a16="http://schemas.microsoft.com/office/drawing/2014/main" id="{2960D07D-6740-7341-BEE1-FAE554B1E07A}"/>
              </a:ext>
            </a:extLst>
          </p:cNvPr>
          <p:cNvSpPr/>
          <p:nvPr/>
        </p:nvSpPr>
        <p:spPr>
          <a:xfrm>
            <a:off x="3632335" y="5172458"/>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4" name="Rectangle 33">
            <a:extLst>
              <a:ext uri="{FF2B5EF4-FFF2-40B4-BE49-F238E27FC236}">
                <a16:creationId xmlns:a16="http://schemas.microsoft.com/office/drawing/2014/main" id="{DAAB93AE-4D09-2528-C94D-08BDBA8AF4C6}"/>
              </a:ext>
            </a:extLst>
          </p:cNvPr>
          <p:cNvSpPr/>
          <p:nvPr/>
        </p:nvSpPr>
        <p:spPr>
          <a:xfrm>
            <a:off x="3626775" y="5391532"/>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E919F902-B544-E237-6D38-BF60B0D9626E}"/>
              </a:ext>
            </a:extLst>
          </p:cNvPr>
          <p:cNvSpPr/>
          <p:nvPr/>
        </p:nvSpPr>
        <p:spPr>
          <a:xfrm>
            <a:off x="3626775" y="5667566"/>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Rectangle 35">
            <a:extLst>
              <a:ext uri="{FF2B5EF4-FFF2-40B4-BE49-F238E27FC236}">
                <a16:creationId xmlns:a16="http://schemas.microsoft.com/office/drawing/2014/main" id="{29783B65-9782-7208-472F-09FE4D5081A1}"/>
              </a:ext>
            </a:extLst>
          </p:cNvPr>
          <p:cNvSpPr/>
          <p:nvPr/>
        </p:nvSpPr>
        <p:spPr>
          <a:xfrm>
            <a:off x="3621226" y="5953317"/>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Rectangle 36">
            <a:extLst>
              <a:ext uri="{FF2B5EF4-FFF2-40B4-BE49-F238E27FC236}">
                <a16:creationId xmlns:a16="http://schemas.microsoft.com/office/drawing/2014/main" id="{C50FC09A-D28D-E0CE-39B2-DF6EBAD2906B}"/>
              </a:ext>
            </a:extLst>
          </p:cNvPr>
          <p:cNvSpPr/>
          <p:nvPr/>
        </p:nvSpPr>
        <p:spPr>
          <a:xfrm>
            <a:off x="3623072" y="6200964"/>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8" name="Rectangle 37">
            <a:extLst>
              <a:ext uri="{FF2B5EF4-FFF2-40B4-BE49-F238E27FC236}">
                <a16:creationId xmlns:a16="http://schemas.microsoft.com/office/drawing/2014/main" id="{FBE20EAC-A2C9-A6A7-FE3E-FFFE48D49353}"/>
              </a:ext>
            </a:extLst>
          </p:cNvPr>
          <p:cNvSpPr/>
          <p:nvPr/>
        </p:nvSpPr>
        <p:spPr>
          <a:xfrm>
            <a:off x="3632335" y="6429376"/>
            <a:ext cx="188381" cy="17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1FE00BB5-92D6-6875-5C59-03C1C1093E05}"/>
              </a:ext>
            </a:extLst>
          </p:cNvPr>
          <p:cNvSpPr/>
          <p:nvPr/>
        </p:nvSpPr>
        <p:spPr>
          <a:xfrm>
            <a:off x="5075175" y="4610198"/>
            <a:ext cx="1786331" cy="237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Parallel Data Fly</a:t>
            </a:r>
          </a:p>
        </p:txBody>
      </p:sp>
      <p:sp>
        <p:nvSpPr>
          <p:cNvPr id="40" name="Arrow: Chevron 39">
            <a:extLst>
              <a:ext uri="{FF2B5EF4-FFF2-40B4-BE49-F238E27FC236}">
                <a16:creationId xmlns:a16="http://schemas.microsoft.com/office/drawing/2014/main" id="{C1066055-1DF5-E736-B5DC-1371A3DF1C31}"/>
              </a:ext>
            </a:extLst>
          </p:cNvPr>
          <p:cNvSpPr/>
          <p:nvPr/>
        </p:nvSpPr>
        <p:spPr>
          <a:xfrm>
            <a:off x="8170522" y="4829567"/>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hevron 40">
            <a:extLst>
              <a:ext uri="{FF2B5EF4-FFF2-40B4-BE49-F238E27FC236}">
                <a16:creationId xmlns:a16="http://schemas.microsoft.com/office/drawing/2014/main" id="{1EC3651B-8A45-0B42-A4C3-4504AA843CAD}"/>
              </a:ext>
            </a:extLst>
          </p:cNvPr>
          <p:cNvSpPr/>
          <p:nvPr/>
        </p:nvSpPr>
        <p:spPr>
          <a:xfrm>
            <a:off x="8169070" y="5038922"/>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hevron 41">
            <a:extLst>
              <a:ext uri="{FF2B5EF4-FFF2-40B4-BE49-F238E27FC236}">
                <a16:creationId xmlns:a16="http://schemas.microsoft.com/office/drawing/2014/main" id="{178459CF-F448-6696-C361-BD639AEEB9D4}"/>
              </a:ext>
            </a:extLst>
          </p:cNvPr>
          <p:cNvSpPr/>
          <p:nvPr/>
        </p:nvSpPr>
        <p:spPr>
          <a:xfrm>
            <a:off x="8179282" y="527723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Arrow: Chevron 42">
            <a:extLst>
              <a:ext uri="{FF2B5EF4-FFF2-40B4-BE49-F238E27FC236}">
                <a16:creationId xmlns:a16="http://schemas.microsoft.com/office/drawing/2014/main" id="{3B709B9D-BAC8-71E3-4CEC-86A2B879E59A}"/>
              </a:ext>
            </a:extLst>
          </p:cNvPr>
          <p:cNvSpPr/>
          <p:nvPr/>
        </p:nvSpPr>
        <p:spPr>
          <a:xfrm>
            <a:off x="8169070" y="5515368"/>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hevron 43">
            <a:extLst>
              <a:ext uri="{FF2B5EF4-FFF2-40B4-BE49-F238E27FC236}">
                <a16:creationId xmlns:a16="http://schemas.microsoft.com/office/drawing/2014/main" id="{329A224E-1FE3-617E-9BF1-4BE528E904FC}"/>
              </a:ext>
            </a:extLst>
          </p:cNvPr>
          <p:cNvSpPr/>
          <p:nvPr/>
        </p:nvSpPr>
        <p:spPr>
          <a:xfrm>
            <a:off x="8148814" y="5829689"/>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hevron 44">
            <a:extLst>
              <a:ext uri="{FF2B5EF4-FFF2-40B4-BE49-F238E27FC236}">
                <a16:creationId xmlns:a16="http://schemas.microsoft.com/office/drawing/2014/main" id="{4FDDA0EA-E994-BE24-4087-1F2610A270C0}"/>
              </a:ext>
            </a:extLst>
          </p:cNvPr>
          <p:cNvSpPr/>
          <p:nvPr/>
        </p:nvSpPr>
        <p:spPr>
          <a:xfrm>
            <a:off x="8138686" y="6106108"/>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hevron 45">
            <a:extLst>
              <a:ext uri="{FF2B5EF4-FFF2-40B4-BE49-F238E27FC236}">
                <a16:creationId xmlns:a16="http://schemas.microsoft.com/office/drawing/2014/main" id="{9C68DB67-E02F-3BB7-68BF-9CA77ADF40D2}"/>
              </a:ext>
            </a:extLst>
          </p:cNvPr>
          <p:cNvSpPr/>
          <p:nvPr/>
        </p:nvSpPr>
        <p:spPr>
          <a:xfrm>
            <a:off x="8123410" y="6315464"/>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hevron 46">
            <a:extLst>
              <a:ext uri="{FF2B5EF4-FFF2-40B4-BE49-F238E27FC236}">
                <a16:creationId xmlns:a16="http://schemas.microsoft.com/office/drawing/2014/main" id="{298847C0-4B52-4103-CD71-CAE81F334AEF}"/>
              </a:ext>
            </a:extLst>
          </p:cNvPr>
          <p:cNvSpPr/>
          <p:nvPr/>
        </p:nvSpPr>
        <p:spPr>
          <a:xfrm>
            <a:off x="8138686" y="6561550"/>
            <a:ext cx="181451" cy="171061"/>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47">
            <a:extLst>
              <a:ext uri="{FF2B5EF4-FFF2-40B4-BE49-F238E27FC236}">
                <a16:creationId xmlns:a16="http://schemas.microsoft.com/office/drawing/2014/main" id="{26F24E77-6053-9634-0983-6F33D05CC5B0}"/>
              </a:ext>
            </a:extLst>
          </p:cNvPr>
          <p:cNvSpPr txBox="1"/>
          <p:nvPr/>
        </p:nvSpPr>
        <p:spPr>
          <a:xfrm>
            <a:off x="10483191" y="4248727"/>
            <a:ext cx="1568322" cy="2585323"/>
          </a:xfrm>
          <a:prstGeom prst="rect">
            <a:avLst/>
          </a:prstGeom>
          <a:noFill/>
        </p:spPr>
        <p:txBody>
          <a:bodyPr wrap="square" rtlCol="0">
            <a:spAutoFit/>
          </a:bodyPr>
          <a:lstStyle/>
          <a:p>
            <a:pPr algn="ctr"/>
            <a:r>
              <a:rPr lang="en-US" dirty="0"/>
              <a:t>It is the super speed transmitting data as multiple bits with a single clock pulse, but it is very costly process.</a:t>
            </a:r>
          </a:p>
        </p:txBody>
      </p:sp>
    </p:spTree>
    <p:extLst>
      <p:ext uri="{BB962C8B-B14F-4D97-AF65-F5344CB8AC3E}">
        <p14:creationId xmlns:p14="http://schemas.microsoft.com/office/powerpoint/2010/main" val="227226750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2.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Parcel design</Template>
  <TotalTime>518</TotalTime>
  <Words>2089</Words>
  <PresentationFormat>Widescreen</PresentationFormat>
  <Paragraphs>252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2022-11-03T05:55:14Z</dcterms:created>
  <dcterms:modified xsi:type="dcterms:W3CDTF">2022-11-03T22:17:22Z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