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393" r:id="rId10"/>
    <p:sldId id="394" r:id="rId11"/>
    <p:sldId id="279" r:id="rId12"/>
    <p:sldId id="395" r:id="rId13"/>
    <p:sldId id="396" r:id="rId14"/>
    <p:sldId id="397"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92E"/>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3" d="100"/>
          <a:sy n="63" d="100"/>
        </p:scale>
        <p:origin x="76" y="1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11/3/2022</a:t>
            </a:fld>
            <a:endParaRPr lang="en-US" dirty="0"/>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dirty="0"/>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dirty="0"/>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dirty="0"/>
          </a:p>
        </p:txBody>
      </p:sp>
    </p:spTree>
    <p:extLst>
      <p:ext uri="{BB962C8B-B14F-4D97-AF65-F5344CB8AC3E}">
        <p14:creationId xmlns:p14="http://schemas.microsoft.com/office/powerpoint/2010/main" val="220913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dirty="0"/>
          </a:p>
        </p:txBody>
      </p:sp>
    </p:spTree>
    <p:extLst>
      <p:ext uri="{BB962C8B-B14F-4D97-AF65-F5344CB8AC3E}">
        <p14:creationId xmlns:p14="http://schemas.microsoft.com/office/powerpoint/2010/main" val="2636749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dirty="0"/>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dirty="0"/>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dirty="0"/>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dirty="0"/>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dirty="0"/>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dirty="0"/>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dirty="0"/>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dirty="0"/>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dirty="0"/>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dirty="0"/>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dirty="0"/>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dirty="0"/>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dirty="0"/>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dirty="0"/>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dirty="0"/>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80960" y="1051551"/>
            <a:ext cx="4511040" cy="2384898"/>
          </a:xfrm>
        </p:spPr>
        <p:txBody>
          <a:bodyPr anchor="b" anchorCtr="0">
            <a:normAutofit fontScale="90000"/>
          </a:bodyPr>
          <a:lstStyle/>
          <a:p>
            <a:r>
              <a:rPr lang="en-US" dirty="0"/>
              <a:t>Digital Communication:</a:t>
            </a:r>
            <a:br>
              <a:rPr lang="en-US" dirty="0"/>
            </a:br>
            <a:r>
              <a:rPr lang="en-US" dirty="0"/>
              <a:t>Security in 6G SAGIN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680960" y="4074486"/>
            <a:ext cx="3883977" cy="1731963"/>
          </a:xfrm>
        </p:spPr>
        <p:txBody>
          <a:bodyPr>
            <a:normAutofit/>
          </a:bodyPr>
          <a:lstStyle/>
          <a:p>
            <a:r>
              <a:rPr lang="en-US" sz="2400" dirty="0" err="1"/>
              <a:t>Sangeen</a:t>
            </a:r>
            <a:r>
              <a:rPr lang="en-US" sz="2400" dirty="0"/>
              <a:t> Khan: M202261028</a:t>
            </a:r>
          </a:p>
          <a:p>
            <a:r>
              <a:rPr lang="en-US" sz="2400" dirty="0"/>
              <a:t>Vandeane Smith: M202261029</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 name="Group 7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2" name="Freeform: Shape 7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Oval 7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7" name="Rectangle 76">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4400" y="1926043"/>
            <a:ext cx="11007680" cy="3128239"/>
          </a:xfrm>
        </p:spPr>
        <p:txBody>
          <a:bodyPr vert="horz" wrap="square" lIns="0" tIns="0" rIns="0" bIns="0" rtlCol="0" anchor="ctr" anchorCtr="0">
            <a:normAutofit/>
          </a:bodyPr>
          <a:lstStyle/>
          <a:p>
            <a:pPr>
              <a:lnSpc>
                <a:spcPct val="150000"/>
              </a:lnSpc>
            </a:pPr>
            <a:r>
              <a:rPr lang="en-US" sz="2400" dirty="0">
                <a:effectLst/>
              </a:rPr>
              <a:t>Threat of forgery: At present, the control commands in satellite communication are sent by plaintext commands or only simple encrypted transmissions. It is easy for the enemy to forge fake control commands to send commands to the satellite, causing the legal communication of the satellite to be interrupted and normal.</a:t>
            </a:r>
            <a:endParaRPr lang="en-US" sz="2400" dirty="0"/>
          </a:p>
        </p:txBody>
      </p:sp>
      <p:sp>
        <p:nvSpPr>
          <p:cNvPr id="79" name="Freeform: Shape 78">
            <a:extLst>
              <a:ext uri="{FF2B5EF4-FFF2-40B4-BE49-F238E27FC236}">
                <a16:creationId xmlns:a16="http://schemas.microsoft.com/office/drawing/2014/main" id="{75BADA6A-2C76-4836-8989-77894EEF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1" name="Group 80">
            <a:extLst>
              <a:ext uri="{FF2B5EF4-FFF2-40B4-BE49-F238E27FC236}">
                <a16:creationId xmlns:a16="http://schemas.microsoft.com/office/drawing/2014/main" id="{4A5A234B-C533-4F71-925E-C2E8E3D650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82" name="Freeform: Shape 81">
              <a:extLst>
                <a:ext uri="{FF2B5EF4-FFF2-40B4-BE49-F238E27FC236}">
                  <a16:creationId xmlns:a16="http://schemas.microsoft.com/office/drawing/2014/main" id="{0A4E75CC-E578-4228-B34E-9209851DDF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Oval 82">
              <a:extLst>
                <a:ext uri="{FF2B5EF4-FFF2-40B4-BE49-F238E27FC236}">
                  <a16:creationId xmlns:a16="http://schemas.microsoft.com/office/drawing/2014/main" id="{B8047FF5-0447-419B-98AA-200D3EFCF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1DEF1292-D407-482E-9952-1E54DB93B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Shape 84">
              <a:extLst>
                <a:ext uri="{FF2B5EF4-FFF2-40B4-BE49-F238E27FC236}">
                  <a16:creationId xmlns:a16="http://schemas.microsoft.com/office/drawing/2014/main" id="{19348AA9-DD97-42EB-9AAF-66BD070201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2" name="Title 10">
            <a:extLst>
              <a:ext uri="{FF2B5EF4-FFF2-40B4-BE49-F238E27FC236}">
                <a16:creationId xmlns:a16="http://schemas.microsoft.com/office/drawing/2014/main" id="{A9CA2B13-3450-7A1E-1230-CC292FC35616}"/>
              </a:ext>
            </a:extLst>
          </p:cNvPr>
          <p:cNvSpPr txBox="1">
            <a:spLocks/>
          </p:cNvSpPr>
          <p:nvPr/>
        </p:nvSpPr>
        <p:spPr>
          <a:xfrm>
            <a:off x="132080" y="139800"/>
            <a:ext cx="7272336" cy="799558"/>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spcAft>
                <a:spcPts val="600"/>
              </a:spcAft>
            </a:pPr>
            <a:r>
              <a:rPr lang="en-US"/>
              <a:t>Security threats in 6G SAGIN</a:t>
            </a:r>
          </a:p>
        </p:txBody>
      </p:sp>
    </p:spTree>
    <p:extLst>
      <p:ext uri="{BB962C8B-B14F-4D97-AF65-F5344CB8AC3E}">
        <p14:creationId xmlns:p14="http://schemas.microsoft.com/office/powerpoint/2010/main" val="428977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9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6" name="Group 9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7" name="Freeform: Shape 9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Freeform: Shape 9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Oval 9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Oval 9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2" name="Rectangle 101">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67558" y="1948923"/>
            <a:ext cx="10331949" cy="3139003"/>
          </a:xfrm>
        </p:spPr>
        <p:txBody>
          <a:bodyPr vert="horz" wrap="square" lIns="0" tIns="0" rIns="0" bIns="0" rtlCol="0" anchor="ctr" anchorCtr="0">
            <a:normAutofit/>
          </a:bodyPr>
          <a:lstStyle/>
          <a:p>
            <a:pPr>
              <a:lnSpc>
                <a:spcPct val="150000"/>
              </a:lnSpc>
            </a:pPr>
            <a:r>
              <a:rPr lang="en-US" sz="2400" dirty="0"/>
              <a:t>Threat of communication interference: The electromagnetic environment of the satellite Internet is complex, and it is extremely susceptible to electromagnetic interference from malicious signals, electromagnetic signals in the atmosphere, and various interferences such as cosmic rays, which affect the data transmission of normal satellite communications or even interrupt.</a:t>
            </a:r>
          </a:p>
        </p:txBody>
      </p:sp>
      <p:sp>
        <p:nvSpPr>
          <p:cNvPr id="104" name="Freeform: Shape 103">
            <a:extLst>
              <a:ext uri="{FF2B5EF4-FFF2-40B4-BE49-F238E27FC236}">
                <a16:creationId xmlns:a16="http://schemas.microsoft.com/office/drawing/2014/main" id="{75BADA6A-2C76-4836-8989-77894EEF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6" name="Group 105">
            <a:extLst>
              <a:ext uri="{FF2B5EF4-FFF2-40B4-BE49-F238E27FC236}">
                <a16:creationId xmlns:a16="http://schemas.microsoft.com/office/drawing/2014/main" id="{4A5A234B-C533-4F71-925E-C2E8E3D650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107" name="Freeform: Shape 106">
              <a:extLst>
                <a:ext uri="{FF2B5EF4-FFF2-40B4-BE49-F238E27FC236}">
                  <a16:creationId xmlns:a16="http://schemas.microsoft.com/office/drawing/2014/main" id="{0A4E75CC-E578-4228-B34E-9209851DDF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 name="Oval 107">
              <a:extLst>
                <a:ext uri="{FF2B5EF4-FFF2-40B4-BE49-F238E27FC236}">
                  <a16:creationId xmlns:a16="http://schemas.microsoft.com/office/drawing/2014/main" id="{B8047FF5-0447-419B-98AA-200D3EFCF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108">
              <a:extLst>
                <a:ext uri="{FF2B5EF4-FFF2-40B4-BE49-F238E27FC236}">
                  <a16:creationId xmlns:a16="http://schemas.microsoft.com/office/drawing/2014/main" id="{1DEF1292-D407-482E-9952-1E54DB93B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Freeform: Shape 109">
              <a:extLst>
                <a:ext uri="{FF2B5EF4-FFF2-40B4-BE49-F238E27FC236}">
                  <a16:creationId xmlns:a16="http://schemas.microsoft.com/office/drawing/2014/main" id="{19348AA9-DD97-42EB-9AAF-66BD070201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2" name="Title 10">
            <a:extLst>
              <a:ext uri="{FF2B5EF4-FFF2-40B4-BE49-F238E27FC236}">
                <a16:creationId xmlns:a16="http://schemas.microsoft.com/office/drawing/2014/main" id="{A9CA2B13-3450-7A1E-1230-CC292FC35616}"/>
              </a:ext>
            </a:extLst>
          </p:cNvPr>
          <p:cNvSpPr txBox="1">
            <a:spLocks/>
          </p:cNvSpPr>
          <p:nvPr/>
        </p:nvSpPr>
        <p:spPr>
          <a:xfrm>
            <a:off x="132080" y="139800"/>
            <a:ext cx="7272336" cy="799558"/>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spcAft>
                <a:spcPts val="600"/>
              </a:spcAft>
            </a:pPr>
            <a:r>
              <a:rPr lang="en-US"/>
              <a:t>Security threats in 6G SAGIN</a:t>
            </a:r>
          </a:p>
        </p:txBody>
      </p:sp>
    </p:spTree>
    <p:extLst>
      <p:ext uri="{BB962C8B-B14F-4D97-AF65-F5344CB8AC3E}">
        <p14:creationId xmlns:p14="http://schemas.microsoft.com/office/powerpoint/2010/main" val="2071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003040" y="3952240"/>
            <a:ext cx="7638097" cy="2397760"/>
          </a:xfrm>
        </p:spPr>
        <p:txBody>
          <a:bodyPr>
            <a:normAutofit/>
          </a:bodyPr>
          <a:lstStyle/>
          <a:p>
            <a:pPr marL="0" marR="0">
              <a:lnSpc>
                <a:spcPct val="107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Due to the lack of security standards and adequate protection capabilities of satellite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Internet, security problems may occur at any time. From stealing privacy to satellite control, adversaries can easily shut down satellites and deny service, in addition to jamming or spoofing satellite signals and even gaining complete control over satellites. Therefore, it is imperative to study the security and anti-jamming technology of satellite Internet communication.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pPr algn="ctr"/>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dirty="0"/>
          </a:p>
        </p:txBody>
      </p:sp>
      <p:sp>
        <p:nvSpPr>
          <p:cNvPr id="3" name="Subtitle 2">
            <a:extLst>
              <a:ext uri="{FF2B5EF4-FFF2-40B4-BE49-F238E27FC236}">
                <a16:creationId xmlns:a16="http://schemas.microsoft.com/office/drawing/2014/main" id="{C73C46A9-CDDF-5746-D22C-889B492A5A45}"/>
              </a:ext>
            </a:extLst>
          </p:cNvPr>
          <p:cNvSpPr>
            <a:spLocks noGrp="1"/>
          </p:cNvSpPr>
          <p:nvPr>
            <p:ph type="subTitle" idx="1"/>
          </p:nvPr>
        </p:nvSpPr>
        <p:spPr/>
        <p:txBody>
          <a:bodyPr/>
          <a:lstStyle/>
          <a:p>
            <a:pPr algn="ctr"/>
            <a:r>
              <a:rPr lang="ja-JP" altLang="en-US" sz="7200" dirty="0"/>
              <a:t>谢谢</a:t>
            </a:r>
            <a:endParaRPr lang="en-US" sz="7200"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777297" cy="3415519"/>
          </a:xfrm>
        </p:spPr>
        <p:txBody>
          <a:bodyPr/>
          <a:lstStyle/>
          <a:p>
            <a:r>
              <a:rPr lang="en-US" sz="2400" dirty="0"/>
              <a:t>Introduction</a:t>
            </a:r>
          </a:p>
          <a:p>
            <a:r>
              <a:rPr lang="en-US" sz="2400" dirty="0"/>
              <a:t>Why do we need 6G?</a:t>
            </a:r>
          </a:p>
          <a:p>
            <a:r>
              <a:rPr lang="en-US" sz="2400" dirty="0"/>
              <a:t>The benefits of 6G</a:t>
            </a:r>
          </a:p>
          <a:p>
            <a:r>
              <a:rPr lang="en-US" sz="2400" dirty="0"/>
              <a:t>The need for security in 6G</a:t>
            </a:r>
          </a:p>
          <a:p>
            <a:r>
              <a:rPr lang="en-US" sz="2400" dirty="0"/>
              <a:t>Security threats in 6G SAGIN</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4163888" y="430773"/>
            <a:ext cx="4500562" cy="1562959"/>
          </a:xfrm>
        </p:spPr>
        <p:txBody>
          <a:bodyPr/>
          <a:lstStyle/>
          <a:p>
            <a:r>
              <a:rPr lang="en-US" dirty="0"/>
              <a:t>Introduction</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0" y="0"/>
            <a:ext cx="4027164" cy="6858000"/>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dirty="0"/>
          </a:p>
        </p:txBody>
      </p:sp>
      <p:sp>
        <p:nvSpPr>
          <p:cNvPr id="10" name="Content Placeholder 11">
            <a:extLst>
              <a:ext uri="{FF2B5EF4-FFF2-40B4-BE49-F238E27FC236}">
                <a16:creationId xmlns:a16="http://schemas.microsoft.com/office/drawing/2014/main" id="{EEB6C902-22BC-C0ED-E8A9-3B99DEFD613E}"/>
              </a:ext>
            </a:extLst>
          </p:cNvPr>
          <p:cNvSpPr>
            <a:spLocks noGrp="1"/>
          </p:cNvSpPr>
          <p:nvPr>
            <p:ph sz="quarter" idx="15"/>
          </p:nvPr>
        </p:nvSpPr>
        <p:spPr>
          <a:xfrm>
            <a:off x="4206240" y="1432560"/>
            <a:ext cx="7741920" cy="5303520"/>
          </a:xfrm>
          <a:noFill/>
        </p:spPr>
        <p:txBody>
          <a:bodyPr>
            <a:normAutofit/>
          </a:bodyPr>
          <a:lstStyle/>
          <a:p>
            <a:pPr marL="0" indent="0">
              <a:buNone/>
            </a:pPr>
            <a:r>
              <a:rPr lang="en-US" sz="2400" dirty="0"/>
              <a:t>A crucial global technological demand has emerged due to the exponential development in the numbers of smart devices and the network traffic available today. Future-oriented use cases including smart mobility, remote connectivity, marine surveillance, interstellar communication, smart cities, and disaster relief must make use of sophisticated networking services. Terrestrial networks alone cannot effectively address the massive traffic problems caused by these overbearing service awareness demands. In order to facilitate delay-mitigating network services, it is anticipated that terrestrial networks, together with the space and aerial communication infrastructures, would function together.</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81553"/>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550977" cy="2986234"/>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Why do we need 6G?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68250"/>
            <a:ext cx="5443537" cy="700871"/>
          </a:xfrm>
        </p:spPr>
        <p:txBody>
          <a:bodyPr vert="horz" wrap="square" lIns="0" tIns="0" rIns="0" bIns="0" rtlCol="0">
            <a:normAutofit/>
          </a:bodyPr>
          <a:lstStyle/>
          <a:p>
            <a:pPr marL="0" indent="0">
              <a:lnSpc>
                <a:spcPct val="100000"/>
              </a:lnSpc>
              <a:buNone/>
            </a:pPr>
            <a:r>
              <a:rPr lang="en-US" dirty="0"/>
              <a:t>~ </a:t>
            </a:r>
            <a:r>
              <a:rPr lang="en-US" sz="2000" dirty="0"/>
              <a:t>Because it is better than 5G.</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710565"/>
          </a:xfrm>
        </p:spPr>
        <p:txBody>
          <a:bodyPr/>
          <a:lstStyle/>
          <a:p>
            <a:r>
              <a:rPr lang="en-US" dirty="0"/>
              <a:t>Benefits of 6G</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9" name="Title 13">
            <a:extLst>
              <a:ext uri="{FF2B5EF4-FFF2-40B4-BE49-F238E27FC236}">
                <a16:creationId xmlns:a16="http://schemas.microsoft.com/office/drawing/2014/main" id="{3A33DAC2-1CEC-79FD-3E6D-40CE55ECD487}"/>
              </a:ext>
            </a:extLst>
          </p:cNvPr>
          <p:cNvSpPr txBox="1">
            <a:spLocks/>
          </p:cNvSpPr>
          <p:nvPr/>
        </p:nvSpPr>
        <p:spPr>
          <a:xfrm>
            <a:off x="201614" y="1130986"/>
            <a:ext cx="11248706" cy="5177739"/>
          </a:xfrm>
          <a:prstGeom prst="rect">
            <a:avLst/>
          </a:prstGeom>
        </p:spPr>
        <p:txBody>
          <a:bodyPr vert="horz" wrap="square" lIns="0" tIns="0" rIns="0" bIns="0" rtlCol="0" anchor="b" anchorCtr="0">
            <a:normAutofit fontScale="600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The peak data rate proposed for 5G is 20Gb/s while the peak wireless data rate of 6G will be about </a:t>
            </a:r>
            <a:br>
              <a:rPr lang="en-US" sz="3600" dirty="0">
                <a:latin typeface="Calibri" panose="020F0502020204030204" pitchFamily="34" charset="0"/>
                <a:ea typeface="Calibri" panose="020F0502020204030204" pitchFamily="34" charset="0"/>
                <a:cs typeface="Times New Roman" panose="02020603050405020304" pitchFamily="18" charset="0"/>
              </a:rPr>
            </a:br>
            <a:r>
              <a:rPr lang="en-US" sz="3600" dirty="0">
                <a:latin typeface="Calibri" panose="020F0502020204030204" pitchFamily="34" charset="0"/>
                <a:ea typeface="Calibri" panose="020F0502020204030204" pitchFamily="34" charset="0"/>
                <a:cs typeface="Times New Roman" panose="02020603050405020304" pitchFamily="18" charset="0"/>
              </a:rPr>
              <a:t>100 Gb/s.</a:t>
            </a:r>
          </a:p>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The 5G latency rate of 1 millisecond will be further reduced by 6G to microseconds.</a:t>
            </a:r>
          </a:p>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6G Device density and IoT connectivity will be much denser than 5G.  </a:t>
            </a:r>
          </a:p>
          <a:p>
            <a:pPr>
              <a:lnSpc>
                <a:spcPct val="107000"/>
              </a:lnSpc>
              <a:spcBef>
                <a:spcPts val="0"/>
              </a:spcBef>
              <a:spcAft>
                <a:spcPts val="800"/>
              </a:spcAft>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Security is expected to be much better in 6G when compared to 5G.</a:t>
            </a:r>
          </a:p>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Quantum communication and cryptography are expected to be deployed in 6G.</a:t>
            </a:r>
          </a:p>
          <a:p>
            <a:pPr>
              <a:lnSpc>
                <a:spcPct val="107000"/>
              </a:lnSpc>
              <a:spcBef>
                <a:spcPts val="0"/>
              </a:spcBef>
              <a:spcAft>
                <a:spcPts val="800"/>
              </a:spcAft>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6G SAGIN will be able to establish reliable communication in desserts and unconnected territories.</a:t>
            </a:r>
          </a:p>
        </p:txBody>
      </p:sp>
    </p:spTree>
    <p:extLst>
      <p:ext uri="{BB962C8B-B14F-4D97-AF65-F5344CB8AC3E}">
        <p14:creationId xmlns:p14="http://schemas.microsoft.com/office/powerpoint/2010/main" val="37402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The need for security in 6G</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35" name="Group 34">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36" name="Freeform: Shape 35">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Oval 36">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9" name="Oval 38">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dirty="0">
              <a:solidFill>
                <a:schemeClr val="tx1">
                  <a:alpha val="80000"/>
                </a:schemeClr>
              </a:solidFill>
            </a:endParaRPr>
          </a:p>
        </p:txBody>
      </p:sp>
    </p:spTree>
    <p:extLst>
      <p:ext uri="{BB962C8B-B14F-4D97-AF65-F5344CB8AC3E}">
        <p14:creationId xmlns:p14="http://schemas.microsoft.com/office/powerpoint/2010/main" val="138298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6" name="Freeform: Shape 2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Shape 2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1" name="Rectangle 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01614" y="230745"/>
            <a:ext cx="7621585" cy="843699"/>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The need for security in 6G</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r="-2" b="6388"/>
          <a:stretch/>
        </p:blipFill>
        <p:spPr>
          <a:xfrm>
            <a:off x="7512627" y="1812721"/>
            <a:ext cx="3649401" cy="4230603"/>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33" name="Group 32">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34" name="Freeform: Shape 33">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7" name="Oval 36">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2" name="Title 13">
            <a:extLst>
              <a:ext uri="{FF2B5EF4-FFF2-40B4-BE49-F238E27FC236}">
                <a16:creationId xmlns:a16="http://schemas.microsoft.com/office/drawing/2014/main" id="{FF3BE8BD-3004-B550-482C-B8A46EC06CDD}"/>
              </a:ext>
            </a:extLst>
          </p:cNvPr>
          <p:cNvSpPr txBox="1">
            <a:spLocks/>
          </p:cNvSpPr>
          <p:nvPr/>
        </p:nvSpPr>
        <p:spPr>
          <a:xfrm>
            <a:off x="201614" y="699017"/>
            <a:ext cx="7109398" cy="4623542"/>
          </a:xfrm>
          <a:prstGeom prst="rect">
            <a:avLst/>
          </a:prstGeom>
        </p:spPr>
        <p:txBody>
          <a:bodyPr vert="horz" wrap="square" lIns="0" tIns="0" rIns="0" bIns="0" rtlCol="0" anchor="b" anchorCtr="0">
            <a:normAutofit fontScale="67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nSpc>
                <a:spcPct val="100000"/>
              </a:lnSpc>
            </a:pPr>
            <a:r>
              <a:rPr lang="en-US" sz="3600" dirty="0">
                <a:latin typeface="Arial" panose="020B0604020202020204" pitchFamily="34" charset="0"/>
                <a:ea typeface="Calibri" panose="020F0502020204030204" pitchFamily="34" charset="0"/>
              </a:rPr>
              <a:t>As an important subsystem of 6G network, satellite communication, SAGIN, has received widespread attention. The satellite Internet is characterized by exposed nodes, open channels, and highly dynamic topology, which makes the link vulnerable to malicious electromagnetic signals, atmospheric electromagnetic signals and cosmic interferences. Moreover, the communication signals are easy to be eavesdropped and intercepted illegally by malicious users. The solutions to these shortcomings are in the development of wireless secure transmission, identity authentication and communication anti-jamming methods of satellite internet.</a:t>
            </a:r>
            <a:endParaRPr lang="en-US" sz="3600" dirty="0"/>
          </a:p>
        </p:txBody>
      </p:sp>
    </p:spTree>
    <p:extLst>
      <p:ext uri="{BB962C8B-B14F-4D97-AF65-F5344CB8AC3E}">
        <p14:creationId xmlns:p14="http://schemas.microsoft.com/office/powerpoint/2010/main" val="359894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3"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8"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20699" y="1370886"/>
            <a:ext cx="5437187" cy="2986234"/>
          </a:xfrm>
        </p:spPr>
        <p:txBody>
          <a:bodyPr vert="horz" wrap="square" lIns="0" tIns="0" rIns="0" bIns="0" rtlCol="0" anchor="b" anchorCtr="0">
            <a:normAutofit fontScale="90000"/>
          </a:bodyPr>
          <a:lstStyle/>
          <a:p>
            <a:pPr>
              <a:lnSpc>
                <a:spcPct val="150000"/>
              </a:lnSpc>
            </a:pPr>
            <a:r>
              <a:rPr lang="en-US" sz="3500" kern="1200" dirty="0">
                <a:solidFill>
                  <a:schemeClr val="tx1"/>
                </a:solidFill>
                <a:latin typeface="+mj-lt"/>
                <a:ea typeface="+mj-ea"/>
                <a:cs typeface="+mj-cs"/>
              </a:rPr>
              <a:t>1. </a:t>
            </a:r>
            <a:r>
              <a:rPr lang="en-US" sz="3500" kern="1200" dirty="0">
                <a:solidFill>
                  <a:schemeClr val="tx1"/>
                </a:solidFill>
                <a:effectLst/>
                <a:latin typeface="+mj-lt"/>
                <a:ea typeface="+mj-ea"/>
                <a:cs typeface="+mj-cs"/>
              </a:rPr>
              <a:t>Threat of eavesdropping</a:t>
            </a:r>
            <a:br>
              <a:rPr lang="en-US" sz="3500" kern="1200" dirty="0">
                <a:solidFill>
                  <a:schemeClr val="tx1"/>
                </a:solidFill>
                <a:effectLst/>
                <a:latin typeface="+mj-lt"/>
                <a:ea typeface="+mj-ea"/>
                <a:cs typeface="+mj-cs"/>
              </a:rPr>
            </a:br>
            <a:r>
              <a:rPr lang="en-US" sz="3500" kern="1200" dirty="0">
                <a:solidFill>
                  <a:schemeClr val="tx1"/>
                </a:solidFill>
                <a:effectLst/>
                <a:latin typeface="+mj-lt"/>
                <a:ea typeface="+mj-ea"/>
                <a:cs typeface="+mj-cs"/>
              </a:rPr>
              <a:t>2. Threat of forgery</a:t>
            </a:r>
            <a:br>
              <a:rPr lang="en-US" sz="3500" kern="1200" dirty="0">
                <a:solidFill>
                  <a:schemeClr val="tx1"/>
                </a:solidFill>
                <a:effectLst/>
                <a:latin typeface="+mj-lt"/>
                <a:ea typeface="+mj-ea"/>
                <a:cs typeface="+mj-cs"/>
              </a:rPr>
            </a:br>
            <a:r>
              <a:rPr lang="en-US" sz="3500" kern="1200" dirty="0">
                <a:solidFill>
                  <a:schemeClr val="tx1"/>
                </a:solidFill>
                <a:effectLst/>
                <a:latin typeface="+mj-lt"/>
                <a:ea typeface="+mj-ea"/>
                <a:cs typeface="+mj-cs"/>
              </a:rPr>
              <a:t>3. Threat of communication interference</a:t>
            </a:r>
            <a:endParaRPr lang="en-US" sz="3500" kern="1200" dirty="0">
              <a:solidFill>
                <a:schemeClr val="tx1"/>
              </a:solidFill>
              <a:latin typeface="+mj-lt"/>
              <a:ea typeface="+mj-ea"/>
              <a:cs typeface="+mj-cs"/>
            </a:endParaRPr>
          </a:p>
        </p:txBody>
      </p:sp>
      <p:sp>
        <p:nvSpPr>
          <p:cNvPr id="64" name="Oval 39">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r="13738"/>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46" name="Oval 45">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2" name="Title 10">
            <a:extLst>
              <a:ext uri="{FF2B5EF4-FFF2-40B4-BE49-F238E27FC236}">
                <a16:creationId xmlns:a16="http://schemas.microsoft.com/office/drawing/2014/main" id="{A9CA2B13-3450-7A1E-1230-CC292FC35616}"/>
              </a:ext>
            </a:extLst>
          </p:cNvPr>
          <p:cNvSpPr txBox="1">
            <a:spLocks/>
          </p:cNvSpPr>
          <p:nvPr/>
        </p:nvSpPr>
        <p:spPr>
          <a:xfrm>
            <a:off x="132080" y="139800"/>
            <a:ext cx="7272336" cy="799558"/>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spcAft>
                <a:spcPts val="600"/>
              </a:spcAft>
            </a:pPr>
            <a:r>
              <a:rPr lang="en-US"/>
              <a:t>Security threats in 6G SAGIN</a:t>
            </a:r>
          </a:p>
        </p:txBody>
      </p:sp>
    </p:spTree>
    <p:extLst>
      <p:ext uri="{BB962C8B-B14F-4D97-AF65-F5344CB8AC3E}">
        <p14:creationId xmlns:p14="http://schemas.microsoft.com/office/powerpoint/2010/main" val="39551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2"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6" name="Rectangle 37">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4399" y="1918344"/>
            <a:ext cx="11086737" cy="2890291"/>
          </a:xfrm>
        </p:spPr>
        <p:txBody>
          <a:bodyPr vert="horz" wrap="square" lIns="0" tIns="0" rIns="0" bIns="0" rtlCol="0" anchor="ctr" anchorCtr="0">
            <a:normAutofit/>
          </a:bodyPr>
          <a:lstStyle/>
          <a:p>
            <a:pPr>
              <a:lnSpc>
                <a:spcPct val="150000"/>
              </a:lnSpc>
            </a:pPr>
            <a:r>
              <a:rPr lang="en-US" sz="2400" dirty="0">
                <a:effectLst/>
              </a:rPr>
              <a:t>Threat of eavesdropping: Satellite Internet communication has the characteristics of long transmission distance, slow communication rate, and dense satellite clusters, which makes the communication between satellites more likely to be eavesdropped by the enemy.</a:t>
            </a:r>
            <a:endParaRPr lang="en-US" sz="2400" dirty="0"/>
          </a:p>
        </p:txBody>
      </p:sp>
      <p:sp>
        <p:nvSpPr>
          <p:cNvPr id="57" name="Freeform: Shape 39">
            <a:extLst>
              <a:ext uri="{FF2B5EF4-FFF2-40B4-BE49-F238E27FC236}">
                <a16:creationId xmlns:a16="http://schemas.microsoft.com/office/drawing/2014/main" id="{75BADA6A-2C76-4836-8989-77894EEF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8" name="Group 41">
            <a:extLst>
              <a:ext uri="{FF2B5EF4-FFF2-40B4-BE49-F238E27FC236}">
                <a16:creationId xmlns:a16="http://schemas.microsoft.com/office/drawing/2014/main" id="{4A5A234B-C533-4F71-925E-C2E8E3D650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43" name="Freeform: Shape 42">
              <a:extLst>
                <a:ext uri="{FF2B5EF4-FFF2-40B4-BE49-F238E27FC236}">
                  <a16:creationId xmlns:a16="http://schemas.microsoft.com/office/drawing/2014/main" id="{0A4E75CC-E578-4228-B34E-9209851DDF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Oval 43">
              <a:extLst>
                <a:ext uri="{FF2B5EF4-FFF2-40B4-BE49-F238E27FC236}">
                  <a16:creationId xmlns:a16="http://schemas.microsoft.com/office/drawing/2014/main" id="{B8047FF5-0447-419B-98AA-200D3EFCF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1DEF1292-D407-482E-9952-1E54DB93B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Shape 45">
              <a:extLst>
                <a:ext uri="{FF2B5EF4-FFF2-40B4-BE49-F238E27FC236}">
                  <a16:creationId xmlns:a16="http://schemas.microsoft.com/office/drawing/2014/main" id="{19348AA9-DD97-42EB-9AAF-66BD070201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2" name="Title 10">
            <a:extLst>
              <a:ext uri="{FF2B5EF4-FFF2-40B4-BE49-F238E27FC236}">
                <a16:creationId xmlns:a16="http://schemas.microsoft.com/office/drawing/2014/main" id="{A9CA2B13-3450-7A1E-1230-CC292FC35616}"/>
              </a:ext>
            </a:extLst>
          </p:cNvPr>
          <p:cNvSpPr txBox="1">
            <a:spLocks/>
          </p:cNvSpPr>
          <p:nvPr/>
        </p:nvSpPr>
        <p:spPr>
          <a:xfrm>
            <a:off x="132080" y="139800"/>
            <a:ext cx="7272336" cy="799558"/>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0000"/>
              </a:lnSpc>
              <a:spcAft>
                <a:spcPts val="600"/>
              </a:spcAft>
            </a:pPr>
            <a:r>
              <a:rPr lang="en-US"/>
              <a:t>Security threats in 6G SAGIN</a:t>
            </a:r>
          </a:p>
        </p:txBody>
      </p:sp>
    </p:spTree>
    <p:extLst>
      <p:ext uri="{BB962C8B-B14F-4D97-AF65-F5344CB8AC3E}">
        <p14:creationId xmlns:p14="http://schemas.microsoft.com/office/powerpoint/2010/main" val="144054752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203</TotalTime>
  <Words>646</Words>
  <Application>Microsoft Office PowerPoint</Application>
  <PresentationFormat>Widescreen</PresentationFormat>
  <Paragraphs>59</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Digital Communication: Security in 6G SAGIN</vt:lpstr>
      <vt:lpstr>Agenda</vt:lpstr>
      <vt:lpstr>Introduction</vt:lpstr>
      <vt:lpstr>Why do we need 6G?</vt:lpstr>
      <vt:lpstr>Benefits of 6G</vt:lpstr>
      <vt:lpstr>The need for security in 6G</vt:lpstr>
      <vt:lpstr>The need for security in 6G</vt:lpstr>
      <vt:lpstr>1. Threat of eavesdropping 2. Threat of forgery 3. Threat of communication interference</vt:lpstr>
      <vt:lpstr>Threat of eavesdropping: Satellite Internet communication has the characteristics of long transmission distance, slow communication rate, and dense satellite clusters, which makes the communication between satellites more likely to be eavesdropped by the enemy.</vt:lpstr>
      <vt:lpstr>Threat of forgery: At present, the control commands in satellite communication are sent by plaintext commands or only simple encrypted transmissions. It is easy for the enemy to forge fake control commands to send commands to the satellite, causing the legal communication of the satellite to be interrupted and normal.</vt:lpstr>
      <vt:lpstr>Threat of communication interference: The electromagnetic environment of the satellite Internet is complex, and it is extremely susceptible to electromagnetic interference from malicious signals, electromagnetic signals in the atmosphere, and various interferences such as cosmic rays, which affect the data transmission of normal satellite communications or even interrupt.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Security in 6G SAGIN</dc:title>
  <dc:creator>Vandeane Smith</dc:creator>
  <cp:lastModifiedBy>Vandeane Smith</cp:lastModifiedBy>
  <cp:revision>2</cp:revision>
  <dcterms:created xsi:type="dcterms:W3CDTF">2022-11-03T22:03:52Z</dcterms:created>
  <dcterms:modified xsi:type="dcterms:W3CDTF">2022-11-04T01:27:35Z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