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7" r:id="rId2"/>
    <p:sldId id="366" r:id="rId3"/>
    <p:sldId id="268" r:id="rId4"/>
    <p:sldId id="281" r:id="rId5"/>
    <p:sldId id="279" r:id="rId6"/>
    <p:sldId id="346" r:id="rId7"/>
    <p:sldId id="364" r:id="rId8"/>
    <p:sldId id="365" r:id="rId9"/>
    <p:sldId id="278" r:id="rId10"/>
    <p:sldId id="343" r:id="rId11"/>
    <p:sldId id="331" r:id="rId12"/>
    <p:sldId id="333" r:id="rId13"/>
    <p:sldId id="335" r:id="rId14"/>
    <p:sldId id="362" r:id="rId15"/>
    <p:sldId id="300" r:id="rId16"/>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9">
          <p15:clr>
            <a:srgbClr val="A4A3A4"/>
          </p15:clr>
        </p15:guide>
        <p15:guide id="2" pos="3886">
          <p15:clr>
            <a:srgbClr val="A4A3A4"/>
          </p15:clr>
        </p15:guide>
      </p15:sldGuideLst>
    </p:ext>
    <p:ext uri="{2D200454-40CA-4A62-9FC3-DE9A4176ACB9}">
      <p15:notesGuideLst xmlns:p15="http://schemas.microsoft.com/office/powerpoint/2012/main">
        <p15:guide id="1" orient="horz" pos="3025">
          <p15:clr>
            <a:srgbClr val="A4A3A4"/>
          </p15:clr>
        </p15:guide>
        <p15:guide id="2" pos="21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4" d="100"/>
          <a:sy n="84" d="100"/>
        </p:scale>
        <p:origin x="610" y="67"/>
      </p:cViewPr>
      <p:guideLst>
        <p:guide orient="horz" pos="2269"/>
        <p:guide pos="3886"/>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025"/>
        <p:guide pos="218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22" name="Date Placeholder 21"/>
          <p:cNvSpPr>
            <a:spLocks noGrp="1"/>
          </p:cNvSpPr>
          <p:nvPr>
            <p:ph type="dt" sz="half" idx="10"/>
          </p:nvPr>
        </p:nvSpPr>
        <p:spPr/>
        <p:txBody>
          <a:bodyPr/>
          <a:lstStyle/>
          <a:p>
            <a:fld id="{F0DFD029-FB74-4578-B929-F66AA97659CA}" type="datetimeFigureOut">
              <a:rPr lang="en-US"/>
              <a:t>11/5/2022</a:t>
            </a:fld>
            <a:endParaRPr lang="en-US"/>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a:t>11/5/2022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a:t>11/5/2022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a:t>11/5/2022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11/5/2022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DFD029-FB74-4578-B929-F66AA97659CA}" type="datetimeFigureOut">
              <a:rPr lang="en-US"/>
              <a:t>11/5/2022</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DFD029-FB74-4578-B929-F66AA97659CA}" type="datetimeFigureOut">
              <a:rPr lang="en-US"/>
              <a:t>11/5/2022</a:t>
            </a:fld>
            <a:endParaRPr lang="en-US"/>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DFD029-FB74-4578-B929-F66AA97659CA}" type="datetimeFigureOut">
              <a:rPr lang="en-US"/>
              <a:t>11/5/2022</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11/5/2022</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DFD029-FB74-4578-B929-F66AA97659CA}" type="datetimeFigureOut">
              <a:rPr lang="en-US"/>
              <a:t>11/5/2022</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5" name="Date Placeholder 4"/>
          <p:cNvSpPr>
            <a:spLocks noGrp="1"/>
          </p:cNvSpPr>
          <p:nvPr>
            <p:ph type="dt" sz="half" idx="10"/>
          </p:nvPr>
        </p:nvSpPr>
        <p:spPr/>
        <p:txBody>
          <a:bodyPr/>
          <a:lstStyle/>
          <a:p>
            <a:fld id="{F0DFD029-FB74-4578-B929-F66AA97659CA}" type="datetimeFigureOut">
              <a:rPr lang="en-US"/>
              <a:t>11/5/2022</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t>11/5/2022</a:t>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8012" y="2866919"/>
            <a:ext cx="10335260" cy="1953895"/>
          </a:xfrm>
        </p:spPr>
        <p:txBody>
          <a:bodyPr>
            <a:normAutofit fontScale="97500" lnSpcReduction="10000"/>
          </a:bodyPr>
          <a:lstStyle/>
          <a:p>
            <a:pPr algn="ctr"/>
            <a:r>
              <a:rPr lang="en-US" sz="2000" b="1" dirty="0"/>
              <a:t>	</a:t>
            </a:r>
            <a:r>
              <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rPr>
              <a:t>DIGITAL Communication - ROUTING AIR AND SPACE, DATA CENTER  </a:t>
            </a:r>
          </a:p>
          <a:p>
            <a:r>
              <a:rPr lang="en-US" b="1" dirty="0">
                <a:solidFill>
                  <a:schemeClr val="accent1">
                    <a:lumMod val="60000"/>
                    <a:lumOff val="40000"/>
                  </a:schemeClr>
                </a:solidFill>
              </a:rPr>
              <a:t>	</a:t>
            </a:r>
            <a:r>
              <a:rPr lang="en-US" sz="2100" b="1" dirty="0">
                <a:solidFill>
                  <a:schemeClr val="accent1">
                    <a:lumMod val="60000"/>
                    <a:lumOff val="40000"/>
                  </a:schemeClr>
                </a:solidFill>
                <a:latin typeface="Times New Roman" panose="02020603050405020304" pitchFamily="18" charset="0"/>
                <a:cs typeface="Times New Roman" panose="02020603050405020304" pitchFamily="18" charset="0"/>
              </a:rPr>
              <a:t>			-</a:t>
            </a:r>
          </a:p>
          <a:p>
            <a:pPr algn="ctr"/>
            <a:r>
              <a:rPr lang="en-US" sz="2100" b="1" dirty="0">
                <a:solidFill>
                  <a:schemeClr val="accent1">
                    <a:lumMod val="60000"/>
                    <a:lumOff val="40000"/>
                  </a:schemeClr>
                </a:solidFill>
                <a:latin typeface="Times New Roman" panose="02020603050405020304" pitchFamily="18" charset="0"/>
                <a:cs typeface="Times New Roman" panose="02020603050405020304" pitchFamily="18" charset="0"/>
              </a:rPr>
              <a:t> 	information and communication department</a:t>
            </a:r>
          </a:p>
          <a:p>
            <a:r>
              <a:rPr lang="en-US" b="1" dirty="0"/>
              <a:t>			</a:t>
            </a:r>
          </a:p>
          <a:p>
            <a:r>
              <a:rPr lang="en-US" b="1" dirty="0"/>
              <a:t>	</a:t>
            </a:r>
          </a:p>
        </p:txBody>
      </p:sp>
      <p:sp>
        <p:nvSpPr>
          <p:cNvPr id="3" name="Subtitle 4"/>
          <p:cNvSpPr>
            <a:spLocks noGrp="1"/>
          </p:cNvSpPr>
          <p:nvPr/>
        </p:nvSpPr>
        <p:spPr>
          <a:xfrm>
            <a:off x="0" y="5715000"/>
            <a:ext cx="3469005" cy="474980"/>
          </a:xfrm>
          <a:prstGeom prst="rect">
            <a:avLst/>
          </a:prstGeom>
        </p:spPr>
        <p:txBody>
          <a:bodyPr vert="horz" lIns="121899" tIns="60949" rIns="121899" bIns="60949" rtlCol="0">
            <a:normAutofit fontScale="95000" lnSpcReduction="1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Lecturer - 杜冰</a:t>
            </a:r>
          </a:p>
        </p:txBody>
      </p:sp>
      <p:sp>
        <p:nvSpPr>
          <p:cNvPr id="4" name="Subtitle 4"/>
          <p:cNvSpPr>
            <a:spLocks noGrp="1"/>
          </p:cNvSpPr>
          <p:nvPr/>
        </p:nvSpPr>
        <p:spPr>
          <a:xfrm>
            <a:off x="11104245" y="152400"/>
            <a:ext cx="962025" cy="397510"/>
          </a:xfrm>
          <a:prstGeom prst="rect">
            <a:avLst/>
          </a:prstGeom>
        </p:spPr>
        <p:txBody>
          <a:bodyPr vert="horz" lIns="121899" tIns="60949" rIns="121899" bIns="60949" rtlCol="0">
            <a:normAutofit fontScale="67500" lnSpcReduction="2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t> 2022</a:t>
            </a:r>
          </a:p>
        </p:txBody>
      </p:sp>
      <p:sp>
        <p:nvSpPr>
          <p:cNvPr id="6" name="Title 1"/>
          <p:cNvSpPr>
            <a:spLocks noGrp="1"/>
          </p:cNvSpPr>
          <p:nvPr/>
        </p:nvSpPr>
        <p:spPr>
          <a:xfrm>
            <a:off x="4265612" y="762000"/>
            <a:ext cx="7625080" cy="1752600"/>
          </a:xfrm>
          <a:prstGeom prst="rect">
            <a:avLst/>
          </a:prstGeom>
        </p:spPr>
        <p:txBody>
          <a:bodyPr vert="horz" lIns="121899" tIns="60949" rIns="121899" bIns="60949" rtlCol="0" anchor="b">
            <a:normAutofit fontScale="32500" lnSpcReduction="20000"/>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9800" b="1" dirty="0">
                <a:solidFill>
                  <a:schemeClr val="accent1">
                    <a:lumMod val="60000"/>
                    <a:lumOff val="40000"/>
                  </a:schemeClr>
                </a:solidFill>
                <a:latin typeface="Times New Roman" panose="02020603050405020304" pitchFamily="18" charset="0"/>
                <a:cs typeface="Times New Roman" panose="02020603050405020304" pitchFamily="18" charset="0"/>
              </a:rPr>
              <a:t>Group members:</a:t>
            </a:r>
          </a:p>
          <a:p>
            <a:pPr algn="ctr"/>
            <a:endParaRPr lang="en-US" sz="80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ctr"/>
            <a:r>
              <a:rPr lang="en-US" sz="8000" b="1" dirty="0">
                <a:latin typeface="Times New Roman" panose="02020603050405020304" pitchFamily="18" charset="0"/>
                <a:cs typeface="Times New Roman" panose="02020603050405020304" pitchFamily="18" charset="0"/>
              </a:rPr>
              <a:t>Haymanot: M202261025</a:t>
            </a:r>
          </a:p>
          <a:p>
            <a:pPr algn="ctr"/>
            <a:r>
              <a:rPr lang="en-US" sz="8000" b="1" dirty="0" err="1">
                <a:latin typeface="Times New Roman" panose="02020603050405020304" pitchFamily="18" charset="0"/>
                <a:cs typeface="Times New Roman" panose="02020603050405020304" pitchFamily="18" charset="0"/>
              </a:rPr>
              <a:t>Jifar</a:t>
            </a:r>
            <a:r>
              <a:rPr lang="en-US" sz="8000" b="1" dirty="0">
                <a:latin typeface="Times New Roman" panose="02020603050405020304" pitchFamily="18" charset="0"/>
                <a:cs typeface="Times New Roman" panose="02020603050405020304" pitchFamily="18" charset="0"/>
              </a:rPr>
              <a:t>: M202261027</a:t>
            </a:r>
          </a:p>
          <a:p>
            <a:pPr algn="ctr"/>
            <a:r>
              <a:rPr lang="en-US" sz="8000" b="1" dirty="0">
                <a:latin typeface="Times New Roman" panose="02020603050405020304" pitchFamily="18" charset="0"/>
                <a:cs typeface="Times New Roman" panose="02020603050405020304" pitchFamily="18" charset="0"/>
              </a:rPr>
              <a:t>Alec: M202161029</a:t>
            </a:r>
          </a:p>
        </p:txBody>
      </p:sp>
      <p:sp>
        <p:nvSpPr>
          <p:cNvPr id="7" name="Subtitle 4"/>
          <p:cNvSpPr>
            <a:spLocks noGrp="1"/>
          </p:cNvSpPr>
          <p:nvPr/>
        </p:nvSpPr>
        <p:spPr>
          <a:xfrm rot="19740000">
            <a:off x="7902575" y="5329555"/>
            <a:ext cx="3074035" cy="474980"/>
          </a:xfrm>
          <a:prstGeom prst="rect">
            <a:avLst/>
          </a:prstGeom>
        </p:spPr>
        <p:txBody>
          <a:bodyPr vert="horz" lIns="121899" tIns="60949" rIns="121899" bIns="60949" rtlCol="0">
            <a:normAutofit fontScale="95000" lnSpcReduction="1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GROUP 3</a:t>
            </a:r>
          </a:p>
        </p:txBody>
      </p:sp>
      <p:pic>
        <p:nvPicPr>
          <p:cNvPr id="1026" name="Picture 2" descr="University of Science and Technology Beiji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12693"/>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500">
        <p:wedge/>
      </p:transition>
    </mc:Choice>
    <mc:Fallback xmlns="">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Sensors 22 04552 g00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323012" y="1524000"/>
            <a:ext cx="5688824" cy="4495800"/>
          </a:xfrm>
          <a:prstGeom prst="rect">
            <a:avLst/>
          </a:prstGeom>
          <a:noFill/>
          <a:ln>
            <a:noFill/>
          </a:ln>
        </p:spPr>
      </p:pic>
      <p:sp>
        <p:nvSpPr>
          <p:cNvPr id="6" name="Content Placeholder 2"/>
          <p:cNvSpPr>
            <a:spLocks noGrp="1"/>
          </p:cNvSpPr>
          <p:nvPr/>
        </p:nvSpPr>
        <p:spPr>
          <a:xfrm>
            <a:off x="989013" y="1066800"/>
            <a:ext cx="4953000" cy="5547360"/>
          </a:xfrm>
          <a:prstGeom prst="rect">
            <a:avLst/>
          </a:prstGeom>
        </p:spPr>
        <p:txBody>
          <a:bodyPr vert="horz" lIns="121899" tIns="60949" rIns="121899" bIns="60949" rtlCol="0">
            <a:normAutofit fontScale="92500" lnSpcReduction="2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algn="just">
              <a:lnSpc>
                <a:spcPct val="150000"/>
              </a:lnSpc>
            </a:pPr>
            <a:r>
              <a:rPr lang="en-US" sz="1800" dirty="0">
                <a:latin typeface="Times New Roman" panose="02020603050405020304" pitchFamily="18" charset="0"/>
                <a:cs typeface="Times New Roman" panose="02020603050405020304" pitchFamily="18" charset="0"/>
                <a:sym typeface="+mn-ea"/>
              </a:rPr>
              <a:t>Space-air-ground integrated network (SAGIN) has emerged as a paradigm shifting architecture that offers large-scale, flexible wireless coverage and seamless, high-rate connectivity to complement terrestrial communications.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sym typeface="+mn-ea"/>
              </a:rPr>
              <a:t>Current maritime communications rely mainly on satellites with weak transmission resources and lesser performance than modern terrestrial wireless networks. </a:t>
            </a:r>
          </a:p>
          <a:p>
            <a:pPr algn="just">
              <a:lnSpc>
                <a:spcPct val="150000"/>
              </a:lnSpc>
            </a:pPr>
            <a:r>
              <a:rPr lang="en-US" sz="1800" dirty="0">
                <a:latin typeface="Times New Roman" panose="02020603050405020304" pitchFamily="18" charset="0"/>
                <a:cs typeface="Times New Roman" panose="02020603050405020304" pitchFamily="18" charset="0"/>
                <a:sym typeface="+mn-ea"/>
              </a:rPr>
              <a:t>To meet heterogeneous business requirements, SAGIN framework is proposed. However, due to heterogeneity, self-organization, and time unpredictability, designing and optimizing the SAGIN framework is challenging.</a:t>
            </a:r>
            <a:endParaRPr lang="en-US" sz="1800"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3046412" y="152400"/>
            <a:ext cx="5482907" cy="709930"/>
          </a:xfrm>
        </p:spPr>
        <p:txBody>
          <a:bodyPr/>
          <a:lstStyle/>
          <a:p>
            <a:r>
              <a:rPr lang="en-US" b="1" u="sng" dirty="0">
                <a:latin typeface="Times New Roman" panose="02020603050405020304" pitchFamily="18" charset="0"/>
                <a:cs typeface="Times New Roman" panose="02020603050405020304" pitchFamily="18" charset="0"/>
              </a:rPr>
              <a:t>Routing system in SAGIN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890" y="274320"/>
            <a:ext cx="9919970" cy="976630"/>
          </a:xfrm>
        </p:spPr>
        <p:txBody>
          <a:bodyPr>
            <a:normAutofit/>
          </a:bodyPr>
          <a:lstStyle/>
          <a:p>
            <a:r>
              <a:rPr lang="en-US" sz="3200" b="1" u="sng" dirty="0">
                <a:latin typeface="Times New Roman" panose="02020603050405020304" pitchFamily="18" charset="0"/>
                <a:cs typeface="Times New Roman" panose="02020603050405020304" pitchFamily="18" charset="0"/>
              </a:rPr>
              <a:t>Factors affecting routing in satellite network</a:t>
            </a:r>
          </a:p>
        </p:txBody>
      </p:sp>
      <p:sp>
        <p:nvSpPr>
          <p:cNvPr id="3" name="Content Placeholder 2"/>
          <p:cNvSpPr>
            <a:spLocks noGrp="1"/>
          </p:cNvSpPr>
          <p:nvPr>
            <p:ph idx="1"/>
          </p:nvPr>
        </p:nvSpPr>
        <p:spPr>
          <a:xfrm>
            <a:off x="914161" y="1524000"/>
            <a:ext cx="10360501" cy="4648200"/>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Satellite network is an important part of the global network. However, the complex architecture, changeable constellation topology, and frequent inter-satellite connection switching problems bring great challenges to the routing designs of satellite networks, making the study of the </a:t>
            </a:r>
            <a:r>
              <a:rPr lang="en-US" sz="1800" i="1" dirty="0">
                <a:solidFill>
                  <a:srgbClr val="FF0000"/>
                </a:solidFill>
                <a:latin typeface="Times New Roman" panose="02020603050405020304" pitchFamily="18" charset="0"/>
                <a:cs typeface="Times New Roman" panose="02020603050405020304" pitchFamily="18" charset="0"/>
              </a:rPr>
              <a:t>routing methods in satellite networks</a:t>
            </a:r>
            <a:r>
              <a:rPr lang="en-US" sz="1800" dirty="0">
                <a:latin typeface="Times New Roman" panose="02020603050405020304" pitchFamily="18" charset="0"/>
                <a:cs typeface="Times New Roman" panose="02020603050405020304" pitchFamily="18" charset="0"/>
              </a:rPr>
              <a:t> a research hotspot.</a:t>
            </a:r>
          </a:p>
          <a:p>
            <a:pPr algn="just">
              <a:lnSpc>
                <a:spcPct val="150000"/>
              </a:lnSpc>
            </a:pPr>
            <a:r>
              <a:rPr lang="en-US" sz="1800" dirty="0">
                <a:latin typeface="Times New Roman" panose="02020603050405020304" pitchFamily="18" charset="0"/>
                <a:cs typeface="Times New Roman" panose="02020603050405020304" pitchFamily="18" charset="0"/>
              </a:rPr>
              <a:t>In traditional terrestrial networks, Since the topology of the terrestrial network varies less frequently, updating the routing table is no longer necessary once the network reaches a stable state. Meanwhile, the computing power and storage capacity of the router are sufficient to meet the calculation requirements of the routing table, so the existing routing protocols can be better adapted to the terrestrial network.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2612" y="3810"/>
            <a:ext cx="5435283" cy="775335"/>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Algorithms Routing in SAGIN</a:t>
            </a:r>
          </a:p>
        </p:txBody>
      </p:sp>
      <p:sp>
        <p:nvSpPr>
          <p:cNvPr id="3" name="Content Placeholder 2"/>
          <p:cNvSpPr>
            <a:spLocks noGrp="1"/>
          </p:cNvSpPr>
          <p:nvPr>
            <p:ph idx="1"/>
          </p:nvPr>
        </p:nvSpPr>
        <p:spPr>
          <a:xfrm>
            <a:off x="836612" y="779145"/>
            <a:ext cx="10742851" cy="5152263"/>
          </a:xfrm>
        </p:spPr>
        <p:txBody>
          <a:bodyPr>
            <a:noAutofit/>
          </a:bodyPr>
          <a:lstStyle/>
          <a:p>
            <a:pPr marL="0" indent="0" algn="just">
              <a:buNone/>
            </a:pPr>
            <a:r>
              <a:rPr lang="en-US" sz="2400" b="1" u="sng" dirty="0">
                <a:solidFill>
                  <a:schemeClr val="accent1">
                    <a:lumMod val="40000"/>
                    <a:lumOff val="60000"/>
                  </a:schemeClr>
                </a:solidFill>
                <a:latin typeface="Times New Roman" panose="02020603050405020304" pitchFamily="18" charset="0"/>
                <a:ea typeface="+mj-ea"/>
                <a:cs typeface="Times New Roman" panose="02020603050405020304" pitchFamily="18" charset="0"/>
                <a:sym typeface="+mn-ea"/>
              </a:rPr>
              <a:t>1) Deep Learning Algorithm</a:t>
            </a:r>
          </a:p>
          <a:p>
            <a:pPr algn="just"/>
            <a:r>
              <a:rPr lang="en-US" sz="1800" b="1" i="1" dirty="0">
                <a:solidFill>
                  <a:srgbClr val="FF0000"/>
                </a:solidFill>
                <a:latin typeface="Times New Roman" panose="02020603050405020304" pitchFamily="18" charset="0"/>
                <a:cs typeface="Times New Roman" panose="02020603050405020304" pitchFamily="18" charset="0"/>
                <a:sym typeface="+mn-ea"/>
              </a:rPr>
              <a:t>Recent</a:t>
            </a:r>
            <a:r>
              <a:rPr lang="en-US" sz="1800" dirty="0">
                <a:latin typeface="Times New Roman" panose="02020603050405020304" pitchFamily="18" charset="0"/>
                <a:cs typeface="Times New Roman" panose="02020603050405020304" pitchFamily="18" charset="0"/>
                <a:sym typeface="+mn-ea"/>
              </a:rPr>
              <a:t> advances in artificial intelligence have generated various </a:t>
            </a:r>
            <a:r>
              <a:rPr lang="en-US" sz="1800" i="1" dirty="0">
                <a:solidFill>
                  <a:srgbClr val="FF0000"/>
                </a:solidFill>
                <a:latin typeface="Times New Roman" panose="02020603050405020304" pitchFamily="18" charset="0"/>
                <a:cs typeface="Times New Roman" panose="02020603050405020304" pitchFamily="18" charset="0"/>
                <a:sym typeface="+mn-ea"/>
              </a:rPr>
              <a:t>routing algorithms</a:t>
            </a:r>
            <a:r>
              <a:rPr lang="en-US" sz="1800" dirty="0">
                <a:latin typeface="Times New Roman" panose="02020603050405020304" pitchFamily="18" charset="0"/>
                <a:cs typeface="Times New Roman" panose="02020603050405020304" pitchFamily="18" charset="0"/>
                <a:sym typeface="+mn-ea"/>
              </a:rPr>
              <a:t> for </a:t>
            </a:r>
            <a:r>
              <a:rPr lang="en-US" sz="1800" b="1" dirty="0">
                <a:solidFill>
                  <a:srgbClr val="FF0000"/>
                </a:solidFill>
                <a:latin typeface="Times New Roman" panose="02020603050405020304" pitchFamily="18" charset="0"/>
                <a:cs typeface="Times New Roman" panose="02020603050405020304" pitchFamily="18" charset="0"/>
                <a:sym typeface="+mn-ea"/>
              </a:rPr>
              <a:t>wireless communications</a:t>
            </a:r>
            <a:r>
              <a:rPr lang="en-US" sz="1800" dirty="0">
                <a:latin typeface="Times New Roman" panose="02020603050405020304" pitchFamily="18" charset="0"/>
                <a:cs typeface="Times New Roman" panose="02020603050405020304" pitchFamily="18" charset="0"/>
                <a:sym typeface="+mn-ea"/>
              </a:rPr>
              <a:t>, such as deep learning assisted </a:t>
            </a:r>
            <a:r>
              <a:rPr lang="en-US" sz="1800" i="1" dirty="0">
                <a:solidFill>
                  <a:srgbClr val="FF0000"/>
                </a:solidFill>
                <a:latin typeface="Times New Roman" panose="02020603050405020304" pitchFamily="18" charset="0"/>
                <a:cs typeface="Times New Roman" panose="02020603050405020304" pitchFamily="18" charset="0"/>
                <a:sym typeface="+mn-ea"/>
              </a:rPr>
              <a:t>routing algorithms</a:t>
            </a:r>
            <a:r>
              <a:rPr lang="en-US" sz="1800" dirty="0">
                <a:latin typeface="Times New Roman" panose="02020603050405020304" pitchFamily="18" charset="0"/>
                <a:cs typeface="Times New Roman" panose="02020603050405020304" pitchFamily="18" charset="0"/>
                <a:sym typeface="+mn-ea"/>
              </a:rPr>
              <a:t> for balancing traffic in </a:t>
            </a:r>
            <a:r>
              <a:rPr lang="en-US" sz="1800" b="1" i="1" dirty="0">
                <a:solidFill>
                  <a:srgbClr val="FF0000"/>
                </a:solidFill>
                <a:latin typeface="Times New Roman" panose="02020603050405020304" pitchFamily="18" charset="0"/>
                <a:cs typeface="Times New Roman" panose="02020603050405020304" pitchFamily="18" charset="0"/>
                <a:sym typeface="+mn-ea"/>
              </a:rPr>
              <a:t>SAGINs</a:t>
            </a:r>
            <a:r>
              <a:rPr lang="en-US" sz="1800" dirty="0">
                <a:latin typeface="Times New Roman" panose="02020603050405020304" pitchFamily="18" charset="0"/>
                <a:cs typeface="Times New Roman" panose="02020603050405020304" pitchFamily="18" charset="0"/>
                <a:sym typeface="+mn-ea"/>
              </a:rPr>
              <a: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routing algorithms, the network topology is assumed to be static, and routing decisions are made based on the state of the nodes in the global network. Therefore, to handle highly dynamic network topologies, a deep reinforcement learning assisted routing algorithm for ad hoc aeronautical networking can be used. </a:t>
            </a:r>
          </a:p>
          <a:p>
            <a:pPr algn="just"/>
            <a:r>
              <a:rPr lang="en-US" sz="1800" dirty="0">
                <a:latin typeface="Times New Roman" panose="02020603050405020304" pitchFamily="18" charset="0"/>
                <a:cs typeface="Times New Roman" panose="02020603050405020304" pitchFamily="18" charset="0"/>
              </a:rPr>
              <a:t>The algorithm relies entirely on local information and can achieve near-optimal end-to-end delays. To meet the needs of heterogeneous services and to accommodate the dynamic nature of SAGINs, the authors further propose a DL-assisted multi-objective routing algorithm. The algorithm utilizes a quasi-predictable network topology and operates in a distributed manner. </a:t>
            </a:r>
          </a:p>
          <a:p>
            <a:pPr algn="just"/>
            <a:r>
              <a:rPr lang="en-US" sz="1800" dirty="0">
                <a:latin typeface="Times New Roman" panose="02020603050405020304" pitchFamily="18" charset="0"/>
                <a:cs typeface="Times New Roman" panose="02020603050405020304" pitchFamily="18" charset="0"/>
              </a:rPr>
              <a:t>a DL-assisted routing algorithm that minimizes end-to-end delay to aid comprehension is also proposed. For single destination routing, each snapshot of the network topology can calculate link delays based on each node’s coordinates and delay model. The approach trains a single-objective deep neural network to embed network topology information. During algorithm training, all nodes’ queuing delays are constant. Then, the SO-DNN calculates the minimal delay between each source–destination pair using the shortest path technique. The authors also utilized local information to solve the multi-target routing problem for multi-target routing. Therefore, similar to SO-DNN, the algorithm uses a multi-objective deep neural network (MO-DNN) to learn. Experimental results show that the integrated network achieves better network coverage, lower latency, higher throughput, and a longer path life.</a:t>
            </a:r>
          </a:p>
        </p:txBody>
      </p:sp>
      <p:sp>
        <p:nvSpPr>
          <p:cNvPr id="5" name="Title 1"/>
          <p:cNvSpPr>
            <a:spLocks noGrp="1"/>
          </p:cNvSpPr>
          <p:nvPr/>
        </p:nvSpPr>
        <p:spPr>
          <a:xfrm>
            <a:off x="1751330" y="5334000"/>
            <a:ext cx="4537710" cy="775335"/>
          </a:xfrm>
          <a:prstGeom prst="rect">
            <a:avLst/>
          </a:prstGeom>
        </p:spPr>
        <p:txBody>
          <a:bodyPr vert="horz" lIns="121899" tIns="60949" rIns="121899" bIns="60949" rtlCol="0" anchor="b">
            <a:normAutofit fontScale="975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sz="4400" b="1" u="sn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28600"/>
            <a:ext cx="5117465" cy="642112"/>
          </a:xfrm>
        </p:spPr>
        <p:txBody>
          <a:bodyPr>
            <a:normAutofit/>
          </a:bodyPr>
          <a:lstStyle/>
          <a:p>
            <a:pPr algn="ctr"/>
            <a:r>
              <a:rPr lang="en-US" sz="2400" b="1" u="sng" dirty="0">
                <a:solidFill>
                  <a:schemeClr val="accent1">
                    <a:lumMod val="40000"/>
                    <a:lumOff val="60000"/>
                  </a:schemeClr>
                </a:solidFill>
                <a:latin typeface="Times New Roman" panose="02020603050405020304" pitchFamily="18" charset="0"/>
                <a:cs typeface="Times New Roman" panose="02020603050405020304" pitchFamily="18" charset="0"/>
              </a:rPr>
              <a:t>2) Radar detection and estimation</a:t>
            </a:r>
          </a:p>
        </p:txBody>
      </p:sp>
      <p:sp>
        <p:nvSpPr>
          <p:cNvPr id="3" name="Content Placeholder 2"/>
          <p:cNvSpPr>
            <a:spLocks noGrp="1"/>
          </p:cNvSpPr>
          <p:nvPr>
            <p:ph idx="1"/>
          </p:nvPr>
        </p:nvSpPr>
        <p:spPr>
          <a:xfrm>
            <a:off x="1065212" y="1143000"/>
            <a:ext cx="10439400" cy="5029200"/>
          </a:xfrm>
        </p:spPr>
        <p:txBody>
          <a:bodyPr>
            <a:normAutofit fontScale="97500"/>
          </a:bodyPr>
          <a:lstStyle/>
          <a:p>
            <a:pPr marL="0" indent="0" algn="just">
              <a:buNone/>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Data input: </a:t>
            </a:r>
            <a:r>
              <a:rPr lang="en-US" sz="1800" dirty="0">
                <a:latin typeface="Times New Roman" panose="02020603050405020304" pitchFamily="18" charset="0"/>
                <a:cs typeface="Times New Roman" panose="02020603050405020304" pitchFamily="18" charset="0"/>
              </a:rPr>
              <a:t>Copy radar scan, of any scan type short, medium or long.</a:t>
            </a:r>
          </a:p>
          <a:p>
            <a:pPr marL="0" indent="0" algn="just">
              <a:buNone/>
            </a:pPr>
            <a:r>
              <a:rPr lang="en-US" sz="1800" b="1" dirty="0">
                <a:latin typeface="Times New Roman" panose="02020603050405020304" pitchFamily="18" charset="0"/>
                <a:cs typeface="Times New Roman" panose="02020603050405020304" pitchFamily="18" charset="0"/>
              </a:rPr>
              <a:t>2. Temporal alignment: </a:t>
            </a:r>
            <a:r>
              <a:rPr lang="en-US" sz="1800" dirty="0">
                <a:latin typeface="Times New Roman" panose="02020603050405020304" pitchFamily="18" charset="0"/>
                <a:cs typeface="Times New Roman" panose="02020603050405020304" pitchFamily="18" charset="0"/>
              </a:rPr>
              <a:t>Compute the elapsed time between radar scans and use it to sample ego motion module for the transformation matrix representing the change in position between radar scans.</a:t>
            </a:r>
          </a:p>
          <a:p>
            <a:pPr marL="0" indent="0" algn="just">
              <a:buNone/>
            </a:pPr>
            <a:r>
              <a:rPr lang="en-US" sz="1800" b="1" dirty="0">
                <a:latin typeface="Times New Roman" panose="02020603050405020304" pitchFamily="18" charset="0"/>
                <a:cs typeface="Times New Roman" panose="02020603050405020304" pitchFamily="18" charset="0"/>
              </a:rPr>
              <a:t>3. </a:t>
            </a:r>
            <a:r>
              <a:rPr lang="en-US" sz="1800" b="1" dirty="0" err="1">
                <a:latin typeface="Times New Roman" panose="02020603050405020304" pitchFamily="18" charset="0"/>
                <a:cs typeface="Times New Roman" panose="02020603050405020304" pitchFamily="18" charset="0"/>
              </a:rPr>
              <a:t>Egomotion</a:t>
            </a:r>
            <a:r>
              <a:rPr lang="en-US" sz="1800" b="1" dirty="0">
                <a:latin typeface="Times New Roman" panose="02020603050405020304" pitchFamily="18" charset="0"/>
                <a:cs typeface="Times New Roman" panose="02020603050405020304" pitchFamily="18" charset="0"/>
              </a:rPr>
              <a:t> compensation: </a:t>
            </a:r>
            <a:r>
              <a:rPr lang="en-US" sz="1800" dirty="0">
                <a:latin typeface="Times New Roman" panose="02020603050405020304" pitchFamily="18" charset="0"/>
                <a:cs typeface="Times New Roman" panose="02020603050405020304" pitchFamily="18" charset="0"/>
              </a:rPr>
              <a:t>Use the transformation matrix to rotate and translate the tracked radar object’s state mean, error covariance estimate, and other properties.</a:t>
            </a:r>
          </a:p>
          <a:p>
            <a:pPr marL="0" indent="0" algn="just">
              <a:buNone/>
            </a:pPr>
            <a:r>
              <a:rPr lang="en-US" sz="1800" b="1" dirty="0">
                <a:latin typeface="Times New Roman" panose="02020603050405020304" pitchFamily="18" charset="0"/>
                <a:cs typeface="Times New Roman" panose="02020603050405020304" pitchFamily="18" charset="0"/>
              </a:rPr>
              <a:t>4. Spatial alignment: </a:t>
            </a:r>
            <a:r>
              <a:rPr lang="en-US" sz="1800" dirty="0">
                <a:latin typeface="Times New Roman" panose="02020603050405020304" pitchFamily="18" charset="0"/>
                <a:cs typeface="Times New Roman" panose="02020603050405020304" pitchFamily="18" charset="0"/>
              </a:rPr>
              <a:t>Move the tracking origin from the vehicle coordinate system to the sensor coordinate system to allow proper prediction and data association.</a:t>
            </a:r>
          </a:p>
          <a:p>
            <a:pPr marL="0" indent="0" algn="just">
              <a:buNone/>
            </a:pPr>
            <a:r>
              <a:rPr lang="en-US" sz="1800" b="1" dirty="0">
                <a:latin typeface="Times New Roman" panose="02020603050405020304" pitchFamily="18" charset="0"/>
                <a:cs typeface="Times New Roman" panose="02020603050405020304" pitchFamily="18" charset="0"/>
              </a:rPr>
              <a:t>5. Prediction: </a:t>
            </a:r>
            <a:r>
              <a:rPr lang="en-US" sz="1800" dirty="0">
                <a:latin typeface="Times New Roman" panose="02020603050405020304" pitchFamily="18" charset="0"/>
                <a:cs typeface="Times New Roman" panose="02020603050405020304" pitchFamily="18" charset="0"/>
              </a:rPr>
              <a:t>Estimate the new position and velocity of the tracked objects based on elapsed time between radar scans, as well as the estimation search region for track-to-detection data association.</a:t>
            </a:r>
          </a:p>
          <a:p>
            <a:pPr marL="0" indent="0" algn="just">
              <a:buNone/>
            </a:pPr>
            <a:r>
              <a:rPr lang="en-US" sz="1800" b="1" dirty="0">
                <a:latin typeface="Times New Roman" panose="02020603050405020304" pitchFamily="18" charset="0"/>
                <a:cs typeface="Times New Roman" panose="02020603050405020304" pitchFamily="18" charset="0"/>
              </a:rPr>
              <a:t>6.Association: </a:t>
            </a:r>
            <a:r>
              <a:rPr lang="en-US" sz="1800" dirty="0">
                <a:latin typeface="Times New Roman" panose="02020603050405020304" pitchFamily="18" charset="0"/>
                <a:cs typeface="Times New Roman" panose="02020603050405020304" pitchFamily="18" charset="0"/>
              </a:rPr>
              <a:t>Probabilistically match incoming radar detections with current radar tracks.</a:t>
            </a:r>
          </a:p>
          <a:p>
            <a:pPr marL="0" indent="0" algn="just">
              <a:buNone/>
            </a:pPr>
            <a:r>
              <a:rPr lang="en-US" sz="1800" b="1" dirty="0">
                <a:latin typeface="Times New Roman" panose="02020603050405020304" pitchFamily="18" charset="0"/>
                <a:cs typeface="Times New Roman" panose="02020603050405020304" pitchFamily="18" charset="0"/>
              </a:rPr>
              <a:t>7. Update: </a:t>
            </a:r>
            <a:r>
              <a:rPr lang="en-US" sz="1800" dirty="0">
                <a:latin typeface="Times New Roman" panose="02020603050405020304" pitchFamily="18" charset="0"/>
                <a:cs typeface="Times New Roman" panose="02020603050405020304" pitchFamily="18" charset="0"/>
              </a:rPr>
              <a:t>Use association scores to cluster detections to each track. From clusters update state estimates for position, velocity, acceleration, boundary, statistics and motion type (moving, stationary, stopped). Confirm tracks above certain quality metrics. Remove tracks below certain quality metrics.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812" y="152400"/>
            <a:ext cx="3505200" cy="646557"/>
          </a:xfrm>
        </p:spPr>
        <p:txBody>
          <a:bodyPr>
            <a:normAutofit/>
          </a:bodyPr>
          <a:lstStyle/>
          <a:p>
            <a:r>
              <a:rPr lang="en-US" b="1" dirty="0">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sz="half" idx="1"/>
          </p:nvPr>
        </p:nvSpPr>
        <p:spPr>
          <a:xfrm>
            <a:off x="912812" y="829437"/>
            <a:ext cx="9906000" cy="5446395"/>
          </a:xfrm>
        </p:spPr>
        <p:txBody>
          <a:bodyPr>
            <a:normAutofit/>
          </a:bodyPr>
          <a:lstStyle/>
          <a:p>
            <a:pPr algn="just">
              <a:lnSpc>
                <a:spcPct val="150000"/>
              </a:lnSpc>
            </a:pPr>
            <a:r>
              <a:rPr lang="en-GB" sz="1800" dirty="0">
                <a:latin typeface="Times New Roman" panose="02020603050405020304" pitchFamily="18" charset="0"/>
                <a:cs typeface="Times New Roman" panose="02020603050405020304" pitchFamily="18" charset="0"/>
              </a:rPr>
              <a:t>Due to limited coverage, radio access provided by ground communication systems is not available everywhere on the Earth, it is necessary to develop a new three-dimensional network architecture in a bid to meet various connection requirements. Space–air–ground integrated networks (SAGINs) offer large coverage.</a:t>
            </a:r>
          </a:p>
          <a:p>
            <a:pPr algn="just">
              <a:lnSpc>
                <a:spcPct val="150000"/>
              </a:lnSpc>
            </a:pPr>
            <a:r>
              <a:rPr lang="en-GB" sz="1800" dirty="0">
                <a:latin typeface="Times New Roman" panose="02020603050405020304" pitchFamily="18" charset="0"/>
                <a:cs typeface="Times New Roman" panose="02020603050405020304" pitchFamily="18" charset="0"/>
              </a:rPr>
              <a:t>Space-air-ground integrated networks (SAGINs) are heterogeneous, self-organizing and time-varying wireless networks providing massive and global connectivity.  These three characteristics of SAGINs bring great challenges for routing design.</a:t>
            </a:r>
            <a:r>
              <a:rPr lang="en-US" sz="1800" dirty="0">
                <a:latin typeface="Times New Roman" panose="02020603050405020304" pitchFamily="18" charset="0"/>
                <a:cs typeface="Times New Roman" panose="02020603050405020304" pitchFamily="18" charset="0"/>
              </a:rPr>
              <a:t> </a:t>
            </a:r>
          </a:p>
          <a:p>
            <a:pPr algn="just">
              <a:lnSpc>
                <a:spcPct val="150000"/>
              </a:lnSpc>
            </a:pPr>
            <a:r>
              <a:rPr lang="en-GB" sz="1800" dirty="0">
                <a:latin typeface="Times New Roman" panose="02020603050405020304" pitchFamily="18" charset="0"/>
                <a:cs typeface="Times New Roman" panose="02020603050405020304" pitchFamily="18" charset="0"/>
              </a:rPr>
              <a:t>Our idea is on the improvement of routing system for SAGIN Building powerful unsupervised machine learning model which can able to find short path for multi-packet travelling with high speed and good in managing a delivery operation. Working on Route optimization serves the purpose of finding the shortest possible routes for a large number of vehicles.</a:t>
            </a: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random/>
      </p:transition>
    </mc:Choice>
    <mc:Fallback xmlns="">
      <p:transition spd="med">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89012" y="810886"/>
            <a:ext cx="10634980" cy="2865755"/>
          </a:xfrm>
        </p:spPr>
        <p:txBody>
          <a:bodyPr>
            <a:noAutofit/>
          </a:bodyPr>
          <a:lstStyle/>
          <a:p>
            <a:pPr marL="0" indent="0" algn="ctr">
              <a:buNone/>
            </a:pPr>
            <a:r>
              <a:rPr lang="en-US" sz="15000" dirty="0">
                <a:latin typeface="Bernard MT Condensed" panose="02050806060905020404" charset="0"/>
                <a:cs typeface="Bernard MT Condensed" panose="02050806060905020404" charset="0"/>
              </a:rPr>
              <a:t>THANK YOU!</a:t>
            </a:r>
          </a:p>
          <a:p>
            <a:pPr marL="0" indent="0" algn="ctr">
              <a:buNone/>
            </a:pPr>
            <a:r>
              <a:rPr lang="zh-CN" altLang="en-US" sz="15000" dirty="0">
                <a:latin typeface="Bernard MT Condensed" panose="02050806060905020404" charset="0"/>
                <a:cs typeface="Bernard MT Condensed" panose="02050806060905020404" charset="0"/>
              </a:rPr>
              <a:t>谢谢！</a:t>
            </a:r>
            <a:endParaRPr lang="en-US" sz="15000" dirty="0">
              <a:latin typeface="Bernard MT Condensed" panose="02050806060905020404" charset="0"/>
              <a:cs typeface="Bernard MT Condensed" panose="0205080606090502040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a:spLocks noGrp="1"/>
          </p:cNvSpPr>
          <p:nvPr>
            <p:ph type="title"/>
          </p:nvPr>
        </p:nvSpPr>
        <p:spPr>
          <a:xfrm>
            <a:off x="914399" y="2057400"/>
            <a:ext cx="10437813" cy="1295400"/>
          </a:xfrm>
        </p:spPr>
        <p:txBody>
          <a:bodyPr>
            <a:normAutofit/>
          </a:bodyPr>
          <a:lstStyle/>
          <a:p>
            <a:pPr algn="ctr"/>
            <a:r>
              <a:rPr lang="en-US" b="1" u="sng" dirty="0">
                <a:solidFill>
                  <a:schemeClr val="accent1">
                    <a:lumMod val="60000"/>
                    <a:lumOff val="40000"/>
                  </a:schemeClr>
                </a:solidFill>
                <a:effectLst>
                  <a:outerShdw blurRad="50800" dist="38100" dir="2700000" algn="tl" rotWithShape="0">
                    <a:prstClr val="black">
                      <a:alpha val="38000"/>
                    </a:prstClr>
                  </a:outerShdw>
                  <a:reflection stA="96000" endPos="65000" dist="50800" dir="5400000" sy="-100000" algn="bl" rotWithShape="0"/>
                </a:effectLst>
                <a:latin typeface="Times New Roman" panose="02020603050405020304" pitchFamily="18" charset="0"/>
                <a:cs typeface="Times New Roman" panose="02020603050405020304" pitchFamily="18" charset="0"/>
                <a:sym typeface="+mn-ea"/>
              </a:rPr>
              <a:t>DIGITAL COMMUNICATION - ROUTING AIR AND SPACE, SAGIN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16768" y="1295400"/>
            <a:ext cx="9372600" cy="4873625"/>
          </a:xfrm>
        </p:spPr>
        <p:txBody>
          <a:bodyPr>
            <a:normAutofit/>
          </a:bodyPr>
          <a:lstStyle/>
          <a:p>
            <a:pPr marL="457200" lvl="1" indent="-457200">
              <a:lnSpc>
                <a:spcPct val="10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Why Routing is Useful?</a:t>
            </a:r>
          </a:p>
          <a:p>
            <a:pPr marL="457200" lvl="1" indent="-457200">
              <a:lnSpc>
                <a:spcPct val="10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Types of Routing</a:t>
            </a:r>
          </a:p>
          <a:p>
            <a:pPr marL="457200" lvl="1" indent="-457200">
              <a:lnSpc>
                <a:spcPct val="10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Space-Air-Ground Integrated Network (SAGIN)</a:t>
            </a:r>
          </a:p>
          <a:p>
            <a:pPr marL="457200" lvl="1" indent="-457200">
              <a:lnSpc>
                <a:spcPct val="10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Routing System in SAGIN</a:t>
            </a:r>
          </a:p>
          <a:p>
            <a:pPr marL="457200" lvl="1" indent="-457200">
              <a:lnSpc>
                <a:spcPct val="10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Factors Affecting Routing System</a:t>
            </a:r>
          </a:p>
          <a:p>
            <a:pPr marL="457200" lvl="1" indent="-457200">
              <a:lnSpc>
                <a:spcPct val="10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Algorithm for Routing in SAGIN </a:t>
            </a:r>
          </a:p>
          <a:p>
            <a:pPr marL="457200" lvl="1" indent="-457200">
              <a:lnSpc>
                <a:spcPct val="10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Conclusion</a:t>
            </a:r>
          </a:p>
        </p:txBody>
      </p:sp>
      <p:sp>
        <p:nvSpPr>
          <p:cNvPr id="2" name="Right Arrow Callout 1"/>
          <p:cNvSpPr/>
          <p:nvPr/>
        </p:nvSpPr>
        <p:spPr>
          <a:xfrm>
            <a:off x="8714428" y="1905000"/>
            <a:ext cx="3200400" cy="3122612"/>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a:p>
        </p:txBody>
      </p:sp>
      <p:sp>
        <p:nvSpPr>
          <p:cNvPr id="3" name="Notched Right Arrow 2"/>
          <p:cNvSpPr/>
          <p:nvPr/>
        </p:nvSpPr>
        <p:spPr>
          <a:xfrm>
            <a:off x="8704734" y="2837815"/>
            <a:ext cx="2707955" cy="11823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Title 4"/>
          <p:cNvSpPr>
            <a:spLocks noGrp="1"/>
          </p:cNvSpPr>
          <p:nvPr>
            <p:ph type="title"/>
          </p:nvPr>
        </p:nvSpPr>
        <p:spPr>
          <a:xfrm>
            <a:off x="1217612" y="304800"/>
            <a:ext cx="8570912" cy="990600"/>
          </a:xfrm>
        </p:spPr>
        <p:txBody>
          <a:bodyPr>
            <a:normAutofit/>
          </a:bodyPr>
          <a:lstStyle/>
          <a:p>
            <a:r>
              <a:rPr lang="en-US" sz="4400" b="1" u="sng" dirty="0">
                <a:latin typeface="Times New Roman" panose="02020603050405020304" pitchFamily="18" charset="0"/>
                <a:cs typeface="Times New Roman" panose="02020603050405020304" pitchFamily="18" charset="0"/>
              </a:rPr>
              <a:t>Contents</a:t>
            </a:r>
            <a:endParaRPr lang="en-GB" sz="4400" b="1" u="sng"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68700" y="-27432"/>
            <a:ext cx="6423660" cy="754380"/>
          </a:xfrm>
        </p:spPr>
        <p:txBody>
          <a:bodyPr>
            <a:noAutofit/>
          </a:bodyPr>
          <a:lstStyle/>
          <a:p>
            <a:r>
              <a:rPr lang="en-US" sz="3600" b="1" u="sng" dirty="0">
                <a:latin typeface="Times New Roman" panose="02020603050405020304" pitchFamily="18" charset="0"/>
                <a:cs typeface="Times New Roman" panose="02020603050405020304" pitchFamily="18" charset="0"/>
              </a:rPr>
              <a:t>Why Routing is Useful</a:t>
            </a:r>
            <a:endParaRPr lang="en-US" sz="4400" b="1" u="sng" dirty="0">
              <a:latin typeface="Times New Roman" panose="02020603050405020304" pitchFamily="18" charset="0"/>
              <a:cs typeface="Times New Roman" panose="02020603050405020304" pitchFamily="18" charset="0"/>
            </a:endParaRPr>
          </a:p>
        </p:txBody>
      </p:sp>
      <p:pic>
        <p:nvPicPr>
          <p:cNvPr id="3" name="Picture 2" descr="Routes-obtained-via-a-routing-algorithm-in-an-network-with-multiple-sources-and-a-single"/>
          <p:cNvPicPr>
            <a:picLocks noChangeAspect="1"/>
          </p:cNvPicPr>
          <p:nvPr/>
        </p:nvPicPr>
        <p:blipFill>
          <a:blip r:embed="rId2"/>
          <a:stretch>
            <a:fillRect/>
          </a:stretch>
        </p:blipFill>
        <p:spPr>
          <a:xfrm>
            <a:off x="6780530" y="914400"/>
            <a:ext cx="5113020" cy="5782945"/>
          </a:xfrm>
          <a:prstGeom prst="rect">
            <a:avLst/>
          </a:prstGeom>
        </p:spPr>
      </p:pic>
      <p:pic>
        <p:nvPicPr>
          <p:cNvPr id="5" name="Picture 4" descr="Pseudo-code-of-the-Routing-and-Forwarding-Module-of-GrAnt-Protocol"/>
          <p:cNvPicPr>
            <a:picLocks noChangeAspect="1"/>
          </p:cNvPicPr>
          <p:nvPr/>
        </p:nvPicPr>
        <p:blipFill>
          <a:blip r:embed="rId3"/>
          <a:srcRect r="-1748" b="18889"/>
          <a:stretch>
            <a:fillRect/>
          </a:stretch>
        </p:blipFill>
        <p:spPr>
          <a:xfrm>
            <a:off x="1598930" y="833755"/>
            <a:ext cx="5094605" cy="5810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pull/>
      </p:transition>
    </mc:Choice>
    <mc:Fallback xmlns="">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4612" y="0"/>
            <a:ext cx="4897247" cy="827405"/>
          </a:xfrm>
        </p:spPr>
        <p:txBody>
          <a:bodyPr>
            <a:normAutofit/>
          </a:bodyPr>
          <a:lstStyle/>
          <a:p>
            <a:r>
              <a:rPr lang="en-US" b="1" u="sng" dirty="0"/>
              <a:t> </a:t>
            </a:r>
            <a:r>
              <a:rPr lang="en-US" b="1" u="sng" dirty="0">
                <a:latin typeface="Times New Roman" panose="02020603050405020304" pitchFamily="18" charset="0"/>
                <a:cs typeface="Times New Roman" panose="02020603050405020304" pitchFamily="18" charset="0"/>
              </a:rPr>
              <a:t>Types Of Routing</a:t>
            </a:r>
          </a:p>
        </p:txBody>
      </p:sp>
      <p:sp>
        <p:nvSpPr>
          <p:cNvPr id="6" name="Title 3"/>
          <p:cNvSpPr>
            <a:spLocks noGrp="1"/>
          </p:cNvSpPr>
          <p:nvPr/>
        </p:nvSpPr>
        <p:spPr>
          <a:xfrm>
            <a:off x="1084007" y="1066800"/>
            <a:ext cx="10498455" cy="827405"/>
          </a:xfrm>
          <a:prstGeom prst="rect">
            <a:avLst/>
          </a:prstGeom>
        </p:spPr>
        <p:txBody>
          <a:bodyPr vert="horz" lIns="121899" tIns="60949" rIns="121899" bIns="60949" rtlCol="0" anchor="b">
            <a:normAutofit fontScale="95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Routing</a:t>
            </a:r>
            <a:r>
              <a:rPr lang="en-US" sz="1800" dirty="0">
                <a:latin typeface="Times New Roman" panose="02020603050405020304" pitchFamily="18" charset="0"/>
                <a:cs typeface="Times New Roman" panose="02020603050405020304" pitchFamily="18" charset="0"/>
              </a:rPr>
              <a:t> is a process that is performed by layer 3 (or network layer) devices in order to deliver the packet by choosing an optimal path from one network to another. </a:t>
            </a:r>
          </a:p>
        </p:txBody>
      </p:sp>
      <p:pic>
        <p:nvPicPr>
          <p:cNvPr id="2" name="Content Placeholder 1" descr="Rou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5812" y="2465134"/>
            <a:ext cx="8120240" cy="37070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wheel spokes="8"/>
      </p:transition>
    </mc:Choice>
    <mc:Fallback xmlns="">
      <p:transition spd="med">
        <p:wheel spokes="8"/>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130" y="457200"/>
            <a:ext cx="3888105" cy="803275"/>
          </a:xfrm>
        </p:spPr>
        <p:txBody>
          <a:bodyPr>
            <a:normAutofit/>
          </a:bodyPr>
          <a:lstStyle/>
          <a:p>
            <a:r>
              <a:rPr lang="en-US" sz="3200" b="1" u="sng" dirty="0">
                <a:latin typeface="Times New Roman" panose="02020603050405020304" pitchFamily="18" charset="0"/>
                <a:cs typeface="Times New Roman" panose="02020603050405020304" pitchFamily="18" charset="0"/>
              </a:rPr>
              <a:t>1. Static Routing</a:t>
            </a:r>
          </a:p>
        </p:txBody>
      </p:sp>
      <p:sp>
        <p:nvSpPr>
          <p:cNvPr id="3" name="Content Placeholder 2"/>
          <p:cNvSpPr>
            <a:spLocks noGrp="1"/>
          </p:cNvSpPr>
          <p:nvPr>
            <p:ph sz="half" idx="1"/>
          </p:nvPr>
        </p:nvSpPr>
        <p:spPr>
          <a:xfrm>
            <a:off x="863814" y="2492618"/>
            <a:ext cx="5078730" cy="3505200"/>
          </a:xfrm>
        </p:spPr>
        <p:txBody>
          <a:bodyPr>
            <a:normAutofit fontScale="95000"/>
          </a:bodyPr>
          <a:lstStyle/>
          <a:p>
            <a:pPr marL="0" indent="0">
              <a:buNone/>
            </a:pPr>
            <a:r>
              <a:rPr lang="en-US" sz="3100" b="1" u="sng" dirty="0">
                <a:latin typeface="Times New Roman" panose="02020603050405020304" pitchFamily="18" charset="0"/>
                <a:cs typeface="Times New Roman" panose="02020603050405020304" pitchFamily="18" charset="0"/>
              </a:rPr>
              <a:t>Advantages: </a:t>
            </a:r>
          </a:p>
          <a:p>
            <a:pPr algn="just"/>
            <a:r>
              <a:rPr lang="en-US" sz="1900" dirty="0">
                <a:latin typeface="Times New Roman" panose="02020603050405020304" pitchFamily="18" charset="0"/>
                <a:cs typeface="Times New Roman" panose="02020603050405020304" pitchFamily="18" charset="0"/>
              </a:rPr>
              <a:t>No Overhead: No routing overhead for router CPU which means a cheaper router can be used to do routing. </a:t>
            </a:r>
          </a:p>
          <a:p>
            <a:pPr algn="just"/>
            <a:r>
              <a:rPr lang="en-US" sz="1900" dirty="0">
                <a:latin typeface="Times New Roman" panose="02020603050405020304" pitchFamily="18" charset="0"/>
                <a:cs typeface="Times New Roman" panose="02020603050405020304" pitchFamily="18" charset="0"/>
              </a:rPr>
              <a:t>Security: It adds security because an only administrator can allow routing to particular networks only. </a:t>
            </a:r>
          </a:p>
          <a:p>
            <a:pPr algn="just"/>
            <a:r>
              <a:rPr lang="en-US" sz="1900" dirty="0">
                <a:latin typeface="Times New Roman" panose="02020603050405020304" pitchFamily="18" charset="0"/>
                <a:cs typeface="Times New Roman" panose="02020603050405020304" pitchFamily="18" charset="0"/>
              </a:rPr>
              <a:t>Bandwidth: No bandwidth usage between routers.</a:t>
            </a:r>
          </a:p>
          <a:p>
            <a:endParaRPr lang="en-US" dirty="0"/>
          </a:p>
        </p:txBody>
      </p:sp>
      <p:sp>
        <p:nvSpPr>
          <p:cNvPr id="4" name="Content Placeholder 3"/>
          <p:cNvSpPr>
            <a:spLocks noGrp="1"/>
          </p:cNvSpPr>
          <p:nvPr>
            <p:ph sz="half" idx="2"/>
          </p:nvPr>
        </p:nvSpPr>
        <p:spPr>
          <a:xfrm>
            <a:off x="1217930" y="1371600"/>
            <a:ext cx="10718800" cy="1093470"/>
          </a:xfrm>
        </p:spPr>
        <p:txBody>
          <a:bodyPr>
            <a:normAutofit fontScale="95000"/>
          </a:bodyPr>
          <a:lstStyle/>
          <a:p>
            <a:pPr marL="0" indent="0">
              <a:buNone/>
            </a:pPr>
            <a:r>
              <a:rPr lang="en-US" sz="1900" dirty="0">
                <a:latin typeface="Times New Roman" panose="02020603050405020304" pitchFamily="18" charset="0"/>
                <a:cs typeface="Times New Roman" panose="02020603050405020304" pitchFamily="18" charset="0"/>
                <a:sym typeface="+mn-ea"/>
              </a:rPr>
              <a:t>It is a technique in which the administrator manually adds the routes in a routing table.</a:t>
            </a:r>
            <a:endParaRPr lang="en-US" sz="1900" dirty="0">
              <a:latin typeface="Times New Roman" panose="02020603050405020304" pitchFamily="18" charset="0"/>
              <a:cs typeface="Times New Roman" panose="02020603050405020304" pitchFamily="18" charset="0"/>
            </a:endParaRPr>
          </a:p>
          <a:p>
            <a:endParaRPr lang="en-US" dirty="0"/>
          </a:p>
        </p:txBody>
      </p:sp>
      <p:sp>
        <p:nvSpPr>
          <p:cNvPr id="6" name="Content Placeholder 2"/>
          <p:cNvSpPr/>
          <p:nvPr/>
        </p:nvSpPr>
        <p:spPr>
          <a:xfrm>
            <a:off x="6174206" y="2465070"/>
            <a:ext cx="5734685" cy="3942080"/>
          </a:xfrm>
          <a:prstGeom prst="rect">
            <a:avLst/>
          </a:prstGeom>
        </p:spPr>
        <p:txBody>
          <a:bodyPr vert="horz" lIns="121899" tIns="60949" rIns="121899" bIns="60949" rtlCol="0">
            <a:normAutofit fontScale="95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b="1" u="sng" dirty="0">
                <a:latin typeface="Times New Roman" panose="02020603050405020304" pitchFamily="18" charset="0"/>
                <a:cs typeface="Times New Roman" panose="02020603050405020304" pitchFamily="18" charset="0"/>
              </a:rPr>
              <a:t>Disadvantage:</a:t>
            </a:r>
          </a:p>
          <a:p>
            <a:pPr algn="just"/>
            <a:r>
              <a:rPr lang="en-US" sz="1900" dirty="0">
                <a:latin typeface="Times New Roman" panose="02020603050405020304" pitchFamily="18" charset="0"/>
                <a:cs typeface="Times New Roman" panose="02020603050405020304" pitchFamily="18" charset="0"/>
              </a:rPr>
              <a:t>For a large network, it is a hectic task for administrators to manually add each route for the network in the routing table on each router. </a:t>
            </a:r>
          </a:p>
          <a:p>
            <a:pPr algn="just"/>
            <a:r>
              <a:rPr lang="en-US" sz="1900" dirty="0">
                <a:latin typeface="Times New Roman" panose="02020603050405020304" pitchFamily="18" charset="0"/>
                <a:cs typeface="Times New Roman" panose="02020603050405020304" pitchFamily="18" charset="0"/>
              </a:rPr>
              <a:t>The administrator should have good knowledge of the topology. If a new administrator comes, then he has to manually add each route so he should have very good knowledge of the routes of the topology.</a:t>
            </a:r>
          </a:p>
        </p:txBody>
      </p:sp>
      <p:sp>
        <p:nvSpPr>
          <p:cNvPr id="7" name="Up-Down Arrow 6"/>
          <p:cNvSpPr/>
          <p:nvPr/>
        </p:nvSpPr>
        <p:spPr>
          <a:xfrm>
            <a:off x="5933520" y="2600514"/>
            <a:ext cx="228600" cy="3657600"/>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295910"/>
            <a:ext cx="3888105" cy="803275"/>
          </a:xfrm>
        </p:spPr>
        <p:txBody>
          <a:bodyPr>
            <a:normAutofit fontScale="90000"/>
          </a:bodyPr>
          <a:lstStyle/>
          <a:p>
            <a:r>
              <a:rPr lang="en-US" b="1" u="sng" dirty="0">
                <a:latin typeface="Times New Roman" panose="02020603050405020304" pitchFamily="18" charset="0"/>
                <a:cs typeface="Times New Roman" panose="02020603050405020304" pitchFamily="18" charset="0"/>
              </a:rPr>
              <a:t>2. Default Routing:</a:t>
            </a:r>
          </a:p>
        </p:txBody>
      </p:sp>
      <p:sp>
        <p:nvSpPr>
          <p:cNvPr id="4" name="Content Placeholder 3"/>
          <p:cNvSpPr>
            <a:spLocks noGrp="1"/>
          </p:cNvSpPr>
          <p:nvPr>
            <p:ph sz="half" idx="2"/>
          </p:nvPr>
        </p:nvSpPr>
        <p:spPr>
          <a:xfrm>
            <a:off x="1293812" y="1905000"/>
            <a:ext cx="9829800" cy="4352290"/>
          </a:xfrm>
        </p:spPr>
        <p:txBody>
          <a:bodyPr>
            <a:normAutofit/>
          </a:bodyPr>
          <a:lstStyle/>
          <a:p>
            <a:pPr algn="just"/>
            <a:r>
              <a:rPr lang="en-US" sz="1800" dirty="0">
                <a:latin typeface="Times New Roman" panose="02020603050405020304" pitchFamily="18" charset="0"/>
                <a:cs typeface="Times New Roman" panose="02020603050405020304" pitchFamily="18" charset="0"/>
                <a:sym typeface="+mn-ea"/>
              </a:rPr>
              <a:t>This is the method where the router is configured to send all packets towards a single router (next hop). </a:t>
            </a:r>
          </a:p>
          <a:p>
            <a:pPr algn="just"/>
            <a:r>
              <a:rPr lang="en-US" sz="1800" dirty="0">
                <a:latin typeface="Times New Roman" panose="02020603050405020304" pitchFamily="18" charset="0"/>
                <a:cs typeface="Times New Roman" panose="02020603050405020304" pitchFamily="18" charset="0"/>
                <a:sym typeface="+mn-ea"/>
              </a:rPr>
              <a:t>It doesn’t matter to which network the packet belongs, it is forwarded out to the router which is configured for default routing. </a:t>
            </a:r>
          </a:p>
          <a:p>
            <a:pPr algn="just"/>
            <a:r>
              <a:rPr lang="en-US" sz="1800" dirty="0">
                <a:latin typeface="Times New Roman" panose="02020603050405020304" pitchFamily="18" charset="0"/>
                <a:cs typeface="Times New Roman" panose="02020603050405020304" pitchFamily="18" charset="0"/>
                <a:sym typeface="+mn-ea"/>
              </a:rPr>
              <a:t>It is generally used with stub routers. A stub router is a router that has only one route to reach all other 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930" y="114617"/>
            <a:ext cx="3888105" cy="803275"/>
          </a:xfrm>
        </p:spPr>
        <p:txBody>
          <a:bodyPr>
            <a:normAutofit fontScale="90000"/>
          </a:bodyPr>
          <a:lstStyle/>
          <a:p>
            <a:r>
              <a:rPr lang="en-US" b="1" u="sng" dirty="0">
                <a:latin typeface="Times New Roman" panose="02020603050405020304" pitchFamily="18" charset="0"/>
                <a:cs typeface="Times New Roman" panose="02020603050405020304" pitchFamily="18" charset="0"/>
              </a:rPr>
              <a:t>3. Dynamic Routing:</a:t>
            </a:r>
          </a:p>
        </p:txBody>
      </p:sp>
      <p:sp>
        <p:nvSpPr>
          <p:cNvPr id="3" name="Content Placeholder 2"/>
          <p:cNvSpPr>
            <a:spLocks noGrp="1"/>
          </p:cNvSpPr>
          <p:nvPr>
            <p:ph sz="half" idx="1"/>
          </p:nvPr>
        </p:nvSpPr>
        <p:spPr>
          <a:xfrm>
            <a:off x="1015682" y="4252912"/>
            <a:ext cx="5078730" cy="2304415"/>
          </a:xfrm>
        </p:spPr>
        <p:txBody>
          <a:bodyPr>
            <a:noAutofit/>
          </a:bodyPr>
          <a:lstStyle/>
          <a:p>
            <a:pPr marL="0" indent="0" algn="just">
              <a:buNone/>
            </a:pPr>
            <a:r>
              <a:rPr lang="en-US" sz="2300" b="1" dirty="0">
                <a:latin typeface="Times New Roman" panose="02020603050405020304" pitchFamily="18" charset="0"/>
                <a:cs typeface="Times New Roman" panose="02020603050405020304" pitchFamily="18" charset="0"/>
              </a:rPr>
              <a:t>Advantages: </a:t>
            </a:r>
          </a:p>
          <a:p>
            <a:pPr algn="just"/>
            <a:r>
              <a:rPr lang="en-US" sz="1800" dirty="0">
                <a:latin typeface="Times New Roman" panose="02020603050405020304" pitchFamily="18" charset="0"/>
                <a:cs typeface="Times New Roman" panose="02020603050405020304" pitchFamily="18" charset="0"/>
              </a:rPr>
              <a:t>Easy to configure. </a:t>
            </a:r>
          </a:p>
          <a:p>
            <a:pPr algn="just"/>
            <a:r>
              <a:rPr lang="en-US" sz="1800" dirty="0">
                <a:latin typeface="Times New Roman" panose="02020603050405020304" pitchFamily="18" charset="0"/>
                <a:cs typeface="Times New Roman" panose="02020603050405020304" pitchFamily="18" charset="0"/>
              </a:rPr>
              <a:t>More effective at selecting the best route to a destination remote network and also for discovering remote network. </a:t>
            </a:r>
          </a:p>
        </p:txBody>
      </p:sp>
      <p:sp>
        <p:nvSpPr>
          <p:cNvPr id="4" name="Content Placeholder 3"/>
          <p:cNvSpPr>
            <a:spLocks noGrp="1"/>
          </p:cNvSpPr>
          <p:nvPr>
            <p:ph sz="half" idx="2"/>
          </p:nvPr>
        </p:nvSpPr>
        <p:spPr>
          <a:xfrm>
            <a:off x="820674" y="977899"/>
            <a:ext cx="10607738" cy="2058481"/>
          </a:xfrm>
        </p:spPr>
        <p:txBody>
          <a:bodyPr>
            <a:noAutofit/>
          </a:bodyPr>
          <a:lstStyle/>
          <a:p>
            <a:pPr algn="just"/>
            <a:r>
              <a:rPr lang="en-US" sz="1800" dirty="0">
                <a:latin typeface="Times New Roman" panose="02020603050405020304" pitchFamily="18" charset="0"/>
                <a:cs typeface="Times New Roman" panose="02020603050405020304" pitchFamily="18" charset="0"/>
                <a:sym typeface="+mn-ea"/>
              </a:rPr>
              <a:t>Dynamic routing makes automatic adjustments of the routes according to the current state of the route in the routing table. Dynamic routing uses protocols to discover network destinations and the routes to reach them.  RIP and OSPF are the best examples of dynamic routing protocols. Automatic adjustments will be made to reach the network destination if one route goes down.</a:t>
            </a:r>
          </a:p>
          <a:p>
            <a:pPr marL="0" indent="0" algn="just">
              <a:buNone/>
            </a:pPr>
            <a:r>
              <a:rPr lang="en-US" sz="2400" dirty="0">
                <a:latin typeface="Times New Roman" panose="02020603050405020304" pitchFamily="18" charset="0"/>
                <a:ea typeface="+mn-ea"/>
                <a:cs typeface="Times New Roman" panose="02020603050405020304" pitchFamily="18" charset="0"/>
              </a:rPr>
              <a:t>Features of dynamic protocol :</a:t>
            </a:r>
          </a:p>
          <a:p>
            <a:pPr marL="0" indent="0" algn="just">
              <a:buNone/>
            </a:pPr>
            <a:endParaRPr lang="en-US" sz="2400" dirty="0">
              <a:latin typeface="Times New Roman" panose="02020603050405020304" pitchFamily="18" charset="0"/>
              <a:cs typeface="Times New Roman" panose="02020603050405020304" pitchFamily="18" charset="0"/>
              <a:sym typeface="+mn-ea"/>
            </a:endParaRPr>
          </a:p>
          <a:p>
            <a:pPr marL="0" indent="0" algn="just">
              <a:buNone/>
            </a:pPr>
            <a:endParaRPr lang="en-US" sz="2400" dirty="0">
              <a:latin typeface="Times New Roman" panose="02020603050405020304" pitchFamily="18" charset="0"/>
              <a:cs typeface="Times New Roman" panose="02020603050405020304" pitchFamily="18" charset="0"/>
              <a:sym typeface="+mn-ea"/>
            </a:endParaRPr>
          </a:p>
        </p:txBody>
      </p:sp>
      <p:sp>
        <p:nvSpPr>
          <p:cNvPr id="6" name="Content Placeholder 2"/>
          <p:cNvSpPr/>
          <p:nvPr/>
        </p:nvSpPr>
        <p:spPr>
          <a:xfrm>
            <a:off x="6516950" y="4192905"/>
            <a:ext cx="4514324" cy="198564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lgn="just">
              <a:buNone/>
            </a:pPr>
            <a:r>
              <a:rPr lang="en-US" sz="2300" b="1" dirty="0">
                <a:latin typeface="Times New Roman" panose="02020603050405020304" pitchFamily="18" charset="0"/>
                <a:cs typeface="Times New Roman" panose="02020603050405020304" pitchFamily="18" charset="0"/>
              </a:rPr>
              <a:t>Disadvantage:</a:t>
            </a:r>
          </a:p>
          <a:p>
            <a:pPr algn="just"/>
            <a:r>
              <a:rPr lang="en-US" sz="1800" dirty="0">
                <a:latin typeface="Times New Roman" panose="02020603050405020304" pitchFamily="18" charset="0"/>
                <a:cs typeface="Times New Roman" panose="02020603050405020304" pitchFamily="18" charset="0"/>
              </a:rPr>
              <a:t>Consumes more bandwidth for communicating with other neighbors. </a:t>
            </a:r>
          </a:p>
          <a:p>
            <a:pPr algn="just"/>
            <a:r>
              <a:rPr lang="en-US" sz="1800" dirty="0">
                <a:latin typeface="Times New Roman" panose="02020603050405020304" pitchFamily="18" charset="0"/>
                <a:cs typeface="Times New Roman" panose="02020603050405020304" pitchFamily="18" charset="0"/>
              </a:rPr>
              <a:t>Less secure than static routing.</a:t>
            </a:r>
          </a:p>
        </p:txBody>
      </p:sp>
      <p:sp>
        <p:nvSpPr>
          <p:cNvPr id="7" name="Up-Down Arrow 6"/>
          <p:cNvSpPr/>
          <p:nvPr/>
        </p:nvSpPr>
        <p:spPr>
          <a:xfrm>
            <a:off x="6088824" y="3935952"/>
            <a:ext cx="228600" cy="26473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Content Placeholder 3"/>
          <p:cNvSpPr/>
          <p:nvPr/>
        </p:nvSpPr>
        <p:spPr>
          <a:xfrm>
            <a:off x="958024" y="3099435"/>
            <a:ext cx="10718800" cy="109347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sym typeface="+mn-ea"/>
              </a:rPr>
              <a:t>The routers should have the same dynamic protocol running in order to exchange routes. </a:t>
            </a:r>
          </a:p>
          <a:p>
            <a:pPr algn="just"/>
            <a:r>
              <a:rPr lang="en-US" sz="1800" dirty="0">
                <a:latin typeface="Times New Roman" panose="02020603050405020304" pitchFamily="18" charset="0"/>
                <a:cs typeface="Times New Roman" panose="02020603050405020304" pitchFamily="18" charset="0"/>
                <a:sym typeface="+mn-ea"/>
              </a:rPr>
              <a:t>When a router finds a change in the topology then the router advertises it to all other routers.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2" y="152400"/>
            <a:ext cx="8915400" cy="636270"/>
          </a:xfrm>
        </p:spPr>
        <p:txBody>
          <a:bodyPr>
            <a:normAutofit fontScale="90000"/>
          </a:bodyPr>
          <a:lstStyle/>
          <a:p>
            <a:pPr algn="ctr"/>
            <a:r>
              <a:rPr lang="en-US" b="1" u="sng" dirty="0">
                <a:latin typeface="Times New Roman" panose="02020603050405020304" pitchFamily="18" charset="0"/>
                <a:cs typeface="Times New Roman" panose="02020603050405020304" pitchFamily="18" charset="0"/>
              </a:rPr>
              <a:t>Space-air-ground integrated network (SAGIN)</a:t>
            </a:r>
          </a:p>
        </p:txBody>
      </p:sp>
      <p:sp>
        <p:nvSpPr>
          <p:cNvPr id="8" name="Content Placeholder 2"/>
          <p:cNvSpPr>
            <a:spLocks noGrp="1"/>
          </p:cNvSpPr>
          <p:nvPr/>
        </p:nvSpPr>
        <p:spPr>
          <a:xfrm>
            <a:off x="1141412" y="1143000"/>
            <a:ext cx="9677400" cy="5117466"/>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Refer to integration of satellite systems, aerial networks, and terrestrial communications, SAGIN has been becoming an emerging architecture and attracted intensive research interest during the past years. </a:t>
            </a:r>
          </a:p>
          <a:p>
            <a:pPr algn="just"/>
            <a:r>
              <a:rPr lang="en-US" sz="1800" dirty="0">
                <a:latin typeface="Times New Roman" panose="02020603050405020304" pitchFamily="18" charset="0"/>
                <a:cs typeface="Times New Roman" panose="02020603050405020304" pitchFamily="18" charset="0"/>
              </a:rPr>
              <a:t>Besides bringing significant benefits for various practical services and applications, SAGIN is also facing many unprecedented challenges due to its specific characteristics, such as heterogeneity, self-organization, and time-variability.</a:t>
            </a:r>
          </a:p>
          <a:p>
            <a:pPr algn="just"/>
            <a:r>
              <a:rPr lang="en-US" sz="1800" dirty="0">
                <a:latin typeface="Times New Roman" panose="02020603050405020304" pitchFamily="18" charset="0"/>
                <a:cs typeface="Times New Roman" panose="02020603050405020304" pitchFamily="18" charset="0"/>
              </a:rPr>
              <a:t>Compared to traditional ground or satellite networks, SAGIN is affected by the limited and unbalanced network resources in all three network segments, so that it is difficult to obtain the best performances for traffic delivery.</a:t>
            </a:r>
          </a:p>
          <a:p>
            <a:pPr algn="just"/>
            <a:r>
              <a:rPr lang="en-US" sz="1800" dirty="0">
                <a:latin typeface="Times New Roman" panose="02020603050405020304" pitchFamily="18" charset="0"/>
                <a:cs typeface="Times New Roman" panose="02020603050405020304" pitchFamily="18" charset="0"/>
              </a:rPr>
              <a:t>Therefore, the system integration, protocol optimization, resource management, and allocation in SAGIN is of great significance.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75</TotalTime>
  <Words>1484</Words>
  <Application>Microsoft Office PowerPoint</Application>
  <PresentationFormat>Custom</PresentationFormat>
  <Paragraphs>82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Bernard MT Condensed</vt:lpstr>
      <vt:lpstr>Calibri</vt:lpstr>
      <vt:lpstr>Times New Roman</vt:lpstr>
      <vt:lpstr>Wingdings</vt:lpstr>
      <vt:lpstr>Tech 16x9</vt:lpstr>
      <vt:lpstr>PowerPoint Presentation</vt:lpstr>
      <vt:lpstr>DIGITAL COMMUNICATION - ROUTING AIR AND SPACE, SAGIN</vt:lpstr>
      <vt:lpstr>Contents</vt:lpstr>
      <vt:lpstr>Why Routing is Useful</vt:lpstr>
      <vt:lpstr> Types Of Routing</vt:lpstr>
      <vt:lpstr>1. Static Routing</vt:lpstr>
      <vt:lpstr>2. Default Routing:</vt:lpstr>
      <vt:lpstr>3. Dynamic Routing:</vt:lpstr>
      <vt:lpstr>Space-air-ground integrated network (SAGIN)</vt:lpstr>
      <vt:lpstr>Routing system in SAGIN</vt:lpstr>
      <vt:lpstr>Factors affecting routing in satellite network</vt:lpstr>
      <vt:lpstr>Algorithms Routing in SAGIN</vt:lpstr>
      <vt:lpstr>2) Radar detection and estimation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Mabhiza Chirawu Alec</dc:creator>
  <cp:lastModifiedBy>Haymi</cp:lastModifiedBy>
  <cp:revision>307</cp:revision>
  <dcterms:created xsi:type="dcterms:W3CDTF">2021-10-26T08:40:00Z</dcterms:created>
  <dcterms:modified xsi:type="dcterms:W3CDTF">2022-11-05T09:42:01Z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B214CF2533F24B50B663E5B11A1B924A</vt:lpwstr>
  </property>
  <property fmtid="{D5CDD505-2E9C-101B-9397-08002B2CF9AE}" pid="9" name="KSOProductBuildVer">
    <vt:lpwstr>1033-11.2.0.11380</vt:lpwstr>
  </property>
</Properties>
</file>