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20"/>
  </p:notesMasterIdLst>
  <p:sldIdLst>
    <p:sldId id="494" r:id="rId3"/>
    <p:sldId id="496" r:id="rId4"/>
    <p:sldId id="290" r:id="rId5"/>
    <p:sldId id="498" r:id="rId6"/>
    <p:sldId id="499" r:id="rId7"/>
    <p:sldId id="500" r:id="rId8"/>
    <p:sldId id="503" r:id="rId9"/>
    <p:sldId id="501" r:id="rId10"/>
    <p:sldId id="502" r:id="rId11"/>
    <p:sldId id="495" r:id="rId12"/>
    <p:sldId id="506" r:id="rId13"/>
    <p:sldId id="497" r:id="rId14"/>
    <p:sldId id="292" r:id="rId15"/>
    <p:sldId id="293" r:id="rId16"/>
    <p:sldId id="297" r:id="rId17"/>
    <p:sldId id="505" r:id="rId18"/>
    <p:sldId id="50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2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A18C2-DE99-4D81-A17B-F8470BAE687F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62945-2A39-4312-964E-3C8C29D12D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image" Target="file:///C:\Users\1V994W2\PycharmProjects\PPT_Background_Generation/pic_temp/pic_sup.png" TargetMode="Externa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9.png"/><Relationship Id="rId5" Type="http://schemas.openxmlformats.org/officeDocument/2006/relationships/tags" Target="../tags/tag17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16.xml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2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file:///C:\Users\1V994W2\PycharmProjects\PPT_Background_Generation/pic_temp/pic_half_down.png" TargetMode="External"/><Relationship Id="rId5" Type="http://schemas.openxmlformats.org/officeDocument/2006/relationships/tags" Target="../tags/tag24.xml"/><Relationship Id="rId10" Type="http://schemas.openxmlformats.org/officeDocument/2006/relationships/image" Target="../media/image11.png"/><Relationship Id="rId4" Type="http://schemas.openxmlformats.org/officeDocument/2006/relationships/tags" Target="../tags/tag23.xml"/><Relationship Id="rId9" Type="http://schemas.openxmlformats.org/officeDocument/2006/relationships/image" Target="file:///C:\Users\1V994W2\PycharmProjects\PPT_Background_Generation/pic_temp/pic_half_top.png" TargetMode="Externa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image" Target="../media/image9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30.xml"/><Relationship Id="rId10" Type="http://schemas.openxmlformats.org/officeDocument/2006/relationships/image" Target="../media/image8.png"/><Relationship Id="rId4" Type="http://schemas.openxmlformats.org/officeDocument/2006/relationships/tags" Target="../tags/tag29.xml"/><Relationship Id="rId9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image" Target="../media/image8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38.xml"/><Relationship Id="rId15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image" Target="../media/image8.png"/><Relationship Id="rId5" Type="http://schemas.openxmlformats.org/officeDocument/2006/relationships/tags" Target="../tags/tag48.xml"/><Relationship Id="rId10" Type="http://schemas.openxmlformats.org/officeDocument/2006/relationships/image" Target="file:///C:\Users\1V994W2\Documents\Tencent%20Files\574576071\FileRecv\&#25340;&#35013;&#32032;&#26448;\formiddle1\\14\subject_holdright_80,183,194_0_staid_full_0.png" TargetMode="External"/><Relationship Id="rId4" Type="http://schemas.openxmlformats.org/officeDocument/2006/relationships/tags" Target="../tags/tag47.xml"/><Relationship Id="rId9" Type="http://schemas.openxmlformats.org/officeDocument/2006/relationships/image" Target="../media/image12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image" Target="../media/image9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58.xml"/><Relationship Id="rId10" Type="http://schemas.openxmlformats.org/officeDocument/2006/relationships/image" Target="../media/image8.png"/><Relationship Id="rId4" Type="http://schemas.openxmlformats.org/officeDocument/2006/relationships/tags" Target="../tags/tag57.xml"/><Relationship Id="rId9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9.png"/><Relationship Id="rId5" Type="http://schemas.openxmlformats.org/officeDocument/2006/relationships/tags" Target="../tags/tag66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65.xml"/><Relationship Id="rId9" Type="http://schemas.openxmlformats.org/officeDocument/2006/relationships/image" Target="../media/image8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73.xml"/><Relationship Id="rId10" Type="http://schemas.openxmlformats.org/officeDocument/2006/relationships/image" Target="../media/image9.png"/><Relationship Id="rId4" Type="http://schemas.openxmlformats.org/officeDocument/2006/relationships/tags" Target="../tags/tag72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7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9" Type="http://schemas.openxmlformats.org/officeDocument/2006/relationships/image" Target="file:///C:\Users\1V994W2\PycharmProjects\PPT_Background_Generation/pic_temp/pic_sup.png" TargetMode="Externa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8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85.xml"/><Relationship Id="rId10" Type="http://schemas.openxmlformats.org/officeDocument/2006/relationships/image" Target="../media/image9.png"/><Relationship Id="rId4" Type="http://schemas.openxmlformats.org/officeDocument/2006/relationships/tags" Target="../tags/tag84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12" Type="http://schemas.openxmlformats.org/officeDocument/2006/relationships/image" Target="../media/image9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91.xml"/><Relationship Id="rId10" Type="http://schemas.openxmlformats.org/officeDocument/2006/relationships/image" Target="../media/image8.png"/><Relationship Id="rId4" Type="http://schemas.openxmlformats.org/officeDocument/2006/relationships/tags" Target="../tags/tag90.xml"/><Relationship Id="rId9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99.xml"/><Relationship Id="rId10" Type="http://schemas.openxmlformats.org/officeDocument/2006/relationships/image" Target="../media/image8.png"/><Relationship Id="rId4" Type="http://schemas.openxmlformats.org/officeDocument/2006/relationships/tags" Target="../tags/tag98.xml"/><Relationship Id="rId9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image" Target="../media/image9.png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image" Target="../media/image8.png"/><Relationship Id="rId5" Type="http://schemas.openxmlformats.org/officeDocument/2006/relationships/tags" Target="../tags/tag107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13" Type="http://schemas.openxmlformats.org/officeDocument/2006/relationships/image" Target="../media/image9.png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1" Type="http://schemas.openxmlformats.org/officeDocument/2006/relationships/image" Target="../media/image8.png"/><Relationship Id="rId5" Type="http://schemas.openxmlformats.org/officeDocument/2006/relationships/tags" Target="../tags/tag11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15.xml"/><Relationship Id="rId9" Type="http://schemas.openxmlformats.org/officeDocument/2006/relationships/tags" Target="../tags/tag120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13" Type="http://schemas.openxmlformats.org/officeDocument/2006/relationships/image" Target="../media/image8.png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2.xml"/><Relationship Id="rId16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tags" Target="../tags/tag131.xml"/><Relationship Id="rId5" Type="http://schemas.openxmlformats.org/officeDocument/2006/relationships/tags" Target="../tags/tag125.xml"/><Relationship Id="rId15" Type="http://schemas.openxmlformats.org/officeDocument/2006/relationships/image" Target="../media/image9.png"/><Relationship Id="rId10" Type="http://schemas.openxmlformats.org/officeDocument/2006/relationships/tags" Target="../tags/tag130.xml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4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12" Type="http://schemas.openxmlformats.org/officeDocument/2006/relationships/image" Target="../media/image13.png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36.xml"/><Relationship Id="rId10" Type="http://schemas.openxmlformats.org/officeDocument/2006/relationships/image" Target="../media/image8.png"/><Relationship Id="rId4" Type="http://schemas.openxmlformats.org/officeDocument/2006/relationships/tags" Target="../tags/tag135.xml"/><Relationship Id="rId9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9C0C-294E-4C66-9D5A-641668E5BC29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0F44-771B-438D-A8C8-45D866E2E4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9C0C-294E-4C66-9D5A-641668E5BC29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0F44-771B-438D-A8C8-45D866E2E4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9C0C-294E-4C66-9D5A-641668E5BC29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0F44-771B-438D-A8C8-45D866E2E4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9C0C-294E-4C66-9D5A-641668E5BC29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0F44-771B-438D-A8C8-45D866E2E47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9C0C-294E-4C66-9D5A-641668E5BC29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0F44-771B-438D-A8C8-45D866E2E4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9C0C-294E-4C66-9D5A-641668E5BC29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0F44-771B-438D-A8C8-45D866E2E4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9C0C-294E-4C66-9D5A-641668E5BC29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0F44-771B-438D-A8C8-45D866E2E4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9C0C-294E-4C66-9D5A-641668E5BC29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0F44-771B-438D-A8C8-45D866E2E4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9C0C-294E-4C66-9D5A-641668E5BC29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0F44-771B-438D-A8C8-45D866E2E4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5"/>
            </p:custDataLst>
          </p:nvPr>
        </p:nvSpPr>
        <p:spPr>
          <a:xfrm>
            <a:off x="2921000" y="3910466"/>
            <a:ext cx="6350000" cy="529273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4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6"/>
            </p:custDataLst>
          </p:nvPr>
        </p:nvSpPr>
        <p:spPr>
          <a:xfrm>
            <a:off x="2921000" y="2447291"/>
            <a:ext cx="6350000" cy="1398905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7200"/>
              <a:buNone/>
              <a:defRPr sz="7200" b="0" spc="-2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9C0C-294E-4C66-9D5A-641668E5BC29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0F44-771B-438D-A8C8-45D866E2E4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6"/>
            </p:custDataLst>
          </p:nvPr>
        </p:nvSpPr>
        <p:spPr>
          <a:xfrm>
            <a:off x="4759960" y="2888298"/>
            <a:ext cx="4880610" cy="1081405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4" r:link="rId15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3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2022/4/7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 indent="0" eaLnBrk="1" fontAlgn="auto" latinLnBrk="0" hangingPunct="1"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 indent="0" eaLnBrk="1" fontAlgn="auto" latinLnBrk="0" hangingPunct="1"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 indent="0" eaLnBrk="1" fontAlgn="auto" latinLnBrk="0" hangingPunct="1"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5"/>
            </p:custDataLst>
          </p:nvPr>
        </p:nvSpPr>
        <p:spPr>
          <a:xfrm>
            <a:off x="3201035" y="3910014"/>
            <a:ext cx="5789930" cy="661986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4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6"/>
            </p:custDataLst>
          </p:nvPr>
        </p:nvSpPr>
        <p:spPr>
          <a:xfrm>
            <a:off x="3201035" y="2452688"/>
            <a:ext cx="5789930" cy="1398905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9C0C-294E-4C66-9D5A-641668E5BC29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0F44-771B-438D-A8C8-45D866E2E4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6246700"/>
            <a:ext cx="720090" cy="611299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15" r:link="rId16" cstate="email"/>
          <a:stretch>
            <a:fillRect/>
          </a:stretch>
        </p:blipFill>
        <p:spPr>
          <a:xfrm>
            <a:off x="0" y="6175668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0571797" y="5482576"/>
            <a:ext cx="1620202" cy="137542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0" y="5322752"/>
            <a:ext cx="1620202" cy="15352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9C0C-294E-4C66-9D5A-641668E5BC29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0F44-771B-438D-A8C8-45D866E2E4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9C0C-294E-4C66-9D5A-641668E5BC29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0F44-771B-438D-A8C8-45D866E2E4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9C0C-294E-4C66-9D5A-641668E5BC29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0F44-771B-438D-A8C8-45D866E2E4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9C0C-294E-4C66-9D5A-641668E5BC29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0F44-771B-438D-A8C8-45D866E2E4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9C0C-294E-4C66-9D5A-641668E5BC29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0F44-771B-438D-A8C8-45D866E2E4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9C0C-294E-4C66-9D5A-641668E5BC29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0F44-771B-438D-A8C8-45D866E2E4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26" Type="http://schemas.openxmlformats.org/officeDocument/2006/relationships/image" Target="../media/image2.jpeg"/><Relationship Id="rId3" Type="http://schemas.openxmlformats.org/officeDocument/2006/relationships/slideLayout" Target="../slideLayouts/slideLayout20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5C79C0C-294E-4C66-9D5A-641668E5BC29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A0F44-771B-438D-A8C8-45D866E2E4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b23.tv/4gLVCf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133288" y="2233523"/>
            <a:ext cx="5761038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4800" dirty="0">
                <a:solidFill>
                  <a:prstClr val="black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rPr>
              <a:t>第十一课</a:t>
            </a:r>
            <a:endParaRPr lang="en-US" altLang="zh-CN" sz="5400" dirty="0">
              <a:solidFill>
                <a:prstClr val="black"/>
              </a:solidFill>
              <a:latin typeface="Franklin Gothic Book" panose="020B0503020102020204" pitchFamily="34" charset="0"/>
              <a:ea typeface="华文楷体" panose="02010600040101010101" pitchFamily="2" charset="-122"/>
            </a:endParaRPr>
          </a:p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6000" dirty="0">
                <a:solidFill>
                  <a:prstClr val="black"/>
                </a:solidFill>
                <a:latin typeface="Franklin Gothic Book" panose="020B0503020102020204" pitchFamily="34" charset="0"/>
                <a:ea typeface="华文楷体" panose="02010600040101010101" pitchFamily="2" charset="-122"/>
              </a:rPr>
              <a:t>我去银行换钱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52236" y="560502"/>
            <a:ext cx="609771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华文楷体" panose="02010600040101010101" pitchFamily="2" charset="-122"/>
                <a:cs typeface="+mn-cs"/>
              </a:rPr>
              <a:t>东西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华文楷体" panose="02010600040101010101" pitchFamily="2" charset="-122"/>
                <a:cs typeface="+mn-cs"/>
              </a:rPr>
              <a:t>dōngxi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12290" name="Picture 2" descr="东的笔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326" y="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西的笔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826" y="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552236" y="3418002"/>
            <a:ext cx="109445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altLang="zh-CN" sz="2800" i="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pl-PL" altLang="zh-CN" sz="2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pl-PL" altLang="zh-CN" sz="2800" i="0" dirty="0">
                <a:solidFill>
                  <a:srgbClr val="3399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[thing]</a:t>
            </a:r>
            <a:r>
              <a:rPr lang="pl-PL" altLang="zh-CN" sz="280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∶</a:t>
            </a:r>
            <a:r>
              <a:rPr lang="zh-CN" altLang="en-US" sz="2800" i="0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物品，泛指各种具体或抽象的事物</a:t>
            </a:r>
          </a:p>
          <a:p>
            <a:pPr algn="l"/>
            <a:r>
              <a:rPr lang="zh-CN" altLang="en-US" sz="2800" i="0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  例：吃东西</a:t>
            </a:r>
          </a:p>
          <a:p>
            <a:pPr algn="l"/>
            <a:r>
              <a:rPr lang="zh-CN" altLang="en-US" sz="2800" i="0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      写东西</a:t>
            </a:r>
          </a:p>
          <a:p>
            <a:pPr algn="l"/>
            <a:r>
              <a:rPr lang="en-US" altLang="zh-CN" sz="2800" i="0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80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r>
              <a:rPr lang="en-US" altLang="zh-CN" sz="2800" i="0" dirty="0">
                <a:solidFill>
                  <a:srgbClr val="3399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pl-PL" altLang="zh-CN" sz="2800" i="0" dirty="0">
                <a:solidFill>
                  <a:srgbClr val="3399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people and animal]</a:t>
            </a:r>
            <a:r>
              <a:rPr lang="pl-PL" altLang="zh-CN" sz="2800" i="0" dirty="0">
                <a:solidFill>
                  <a:srgbClr val="333333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∶</a:t>
            </a:r>
            <a:r>
              <a:rPr lang="zh-CN" altLang="en-US" sz="2800" i="0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特指人或动物</a:t>
            </a:r>
            <a:r>
              <a:rPr lang="en-US" altLang="zh-CN" sz="2800" i="0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i="0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常含喜爱或厌恶的情感</a:t>
            </a:r>
            <a:r>
              <a:rPr lang="en-US" altLang="zh-CN" sz="2800" i="0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algn="l"/>
            <a:r>
              <a:rPr lang="zh-CN" altLang="en-US" sz="2800" i="0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  例：这小东西真可爱</a:t>
            </a:r>
          </a:p>
          <a:p>
            <a:pPr algn="l"/>
            <a:r>
              <a:rPr lang="zh-CN" altLang="en-US" sz="2800" i="0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      妈</a:t>
            </a:r>
            <a:r>
              <a:rPr lang="en-US" altLang="zh-CN" sz="2800" i="0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i="0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别理这东西</a:t>
            </a:r>
            <a:r>
              <a:rPr lang="en-US" altLang="zh-CN" sz="2800" i="0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i="0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小心吃了他们的亏。</a:t>
            </a:r>
            <a:r>
              <a:rPr lang="en-US" altLang="zh-CN" sz="2800" i="0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i="0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曹禺</a:t>
            </a:r>
            <a:r>
              <a:rPr lang="en-US" altLang="zh-CN" sz="2800" i="0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800" i="0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雷雨</a:t>
            </a:r>
            <a:r>
              <a:rPr lang="en-US" altLang="zh-CN" sz="2800" i="0" dirty="0">
                <a:solidFill>
                  <a:schemeClr val="bg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endParaRPr lang="zh-CN" altLang="en-US" sz="2800" i="0" dirty="0">
              <a:solidFill>
                <a:schemeClr val="bg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8658749-498D-4FD8-A9CC-B6D13EB11A2C}"/>
              </a:ext>
            </a:extLst>
          </p:cNvPr>
          <p:cNvSpPr txBox="1"/>
          <p:nvPr/>
        </p:nvSpPr>
        <p:spPr>
          <a:xfrm>
            <a:off x="2771454" y="4362107"/>
            <a:ext cx="6097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t</a:t>
            </a:r>
            <a:r>
              <a:rPr lang="pl-PL" altLang="zh-CN" sz="2400" dirty="0">
                <a:solidFill>
                  <a:schemeClr val="bg1"/>
                </a:solidFill>
              </a:rPr>
              <a:t>en thousand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EC06361E-DA91-4C87-A490-F2652811C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4765" y="1101047"/>
            <a:ext cx="1439862" cy="397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zh-CN" altLang="en-US" sz="4400" dirty="0">
                <a:solidFill>
                  <a:schemeClr val="bg1"/>
                </a:solidFill>
                <a:ea typeface="华文楷体" panose="02010600040101010101" pitchFamily="2" charset="-122"/>
              </a:rPr>
              <a:t>百</a:t>
            </a:r>
          </a:p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zh-CN" altLang="en-US" sz="4400" dirty="0">
                <a:solidFill>
                  <a:schemeClr val="bg1"/>
                </a:solidFill>
                <a:ea typeface="华文楷体" panose="02010600040101010101" pitchFamily="2" charset="-122"/>
              </a:rPr>
              <a:t>千</a:t>
            </a:r>
          </a:p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zh-CN" altLang="en-US" sz="4400" dirty="0">
                <a:solidFill>
                  <a:schemeClr val="bg1"/>
                </a:solidFill>
                <a:ea typeface="华文楷体" panose="02010600040101010101" pitchFamily="2" charset="-122"/>
              </a:rPr>
              <a:t>万</a:t>
            </a:r>
            <a:endParaRPr lang="zh-CN" altLang="en-US" dirty="0">
              <a:solidFill>
                <a:schemeClr val="bg1"/>
              </a:solidFill>
              <a:ea typeface="华文楷体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0AFD6A-3073-4C4B-913F-2C80B805EB1A}"/>
              </a:ext>
            </a:extLst>
          </p:cNvPr>
          <p:cNvSpPr txBox="1"/>
          <p:nvPr/>
        </p:nvSpPr>
        <p:spPr>
          <a:xfrm>
            <a:off x="1791942" y="1168692"/>
            <a:ext cx="6096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bǎi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BB42D64-E236-4FD4-A0C5-617A497CD126}"/>
              </a:ext>
            </a:extLst>
          </p:cNvPr>
          <p:cNvSpPr txBox="1"/>
          <p:nvPr/>
        </p:nvSpPr>
        <p:spPr>
          <a:xfrm>
            <a:off x="1694787" y="2538387"/>
            <a:ext cx="76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qiān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E9EA6A-EA44-4DAF-8470-A40AE8302B88}"/>
              </a:ext>
            </a:extLst>
          </p:cNvPr>
          <p:cNvSpPr txBox="1"/>
          <p:nvPr/>
        </p:nvSpPr>
        <p:spPr>
          <a:xfrm>
            <a:off x="1791942" y="3993807"/>
            <a:ext cx="76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wàn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32C616-1DB4-4711-88E3-6DA6A09C9107}"/>
              </a:ext>
            </a:extLst>
          </p:cNvPr>
          <p:cNvSpPr txBox="1"/>
          <p:nvPr/>
        </p:nvSpPr>
        <p:spPr>
          <a:xfrm>
            <a:off x="2771454" y="3003227"/>
            <a:ext cx="6097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altLang="zh-CN" sz="2400" dirty="0">
                <a:solidFill>
                  <a:schemeClr val="bg1"/>
                </a:solidFill>
              </a:rPr>
              <a:t>thousand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DDC713-FB7A-49EB-A823-A53D47E59F14}"/>
              </a:ext>
            </a:extLst>
          </p:cNvPr>
          <p:cNvSpPr txBox="1"/>
          <p:nvPr/>
        </p:nvSpPr>
        <p:spPr>
          <a:xfrm>
            <a:off x="2771454" y="1644347"/>
            <a:ext cx="6097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hundred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235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661" y="2440059"/>
            <a:ext cx="5608545" cy="372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76" y="2440059"/>
            <a:ext cx="4762500" cy="2676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955661" y="1140323"/>
            <a:ext cx="2376488" cy="90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4400" b="1" dirty="0">
                <a:solidFill>
                  <a:srgbClr val="C00000"/>
                </a:solidFill>
                <a:ea typeface="华文楷体" panose="02010600040101010101" pitchFamily="2" charset="-122"/>
              </a:rPr>
              <a:t>￥</a:t>
            </a:r>
            <a:r>
              <a:rPr lang="en-US" altLang="zh-CN" sz="4400" b="1" dirty="0">
                <a:solidFill>
                  <a:srgbClr val="C00000"/>
                </a:solidFill>
                <a:ea typeface="华文楷体" panose="02010600040101010101" pitchFamily="2" charset="-122"/>
              </a:rPr>
              <a:t>13694</a:t>
            </a:r>
            <a:endParaRPr lang="zh-CN" altLang="en-US" sz="4400" b="1" dirty="0">
              <a:solidFill>
                <a:srgbClr val="C00000"/>
              </a:solidFill>
              <a:ea typeface="华文楷体" panose="02010600040101010101" pitchFamily="2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01112" y="1140772"/>
            <a:ext cx="3847597" cy="90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4400" b="1" dirty="0">
                <a:solidFill>
                  <a:srgbClr val="C00000"/>
                </a:solidFill>
                <a:ea typeface="华文楷体" panose="02010600040101010101" pitchFamily="2" charset="-122"/>
              </a:rPr>
              <a:t>一百元人民币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2276" y="267781"/>
            <a:ext cx="65562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</a:rPr>
              <a:t>语言点  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Language Points ——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百、千、万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7" name="Group 313"/>
          <p:cNvGraphicFramePr>
            <a:graphicFrameLocks noGrp="1"/>
          </p:cNvGraphicFramePr>
          <p:nvPr/>
        </p:nvGraphicFramePr>
        <p:xfrm>
          <a:off x="1755811" y="1706563"/>
          <a:ext cx="8279999" cy="4064000"/>
        </p:xfrm>
        <a:graphic>
          <a:graphicData uri="http://schemas.openxmlformats.org/drawingml/2006/table">
            <a:tbl>
              <a:tblPr/>
              <a:tblGrid>
                <a:gridCol w="1655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0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1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458" name="Text Box 314"/>
          <p:cNvSpPr txBox="1">
            <a:spLocks noChangeArrowheads="1"/>
          </p:cNvSpPr>
          <p:nvPr/>
        </p:nvSpPr>
        <p:spPr bwMode="auto">
          <a:xfrm>
            <a:off x="2170477" y="2234273"/>
            <a:ext cx="10079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</a:rPr>
              <a:t>一百</a:t>
            </a:r>
          </a:p>
        </p:txBody>
      </p:sp>
      <p:sp>
        <p:nvSpPr>
          <p:cNvPr id="6459" name="Text Box 315"/>
          <p:cNvSpPr txBox="1">
            <a:spLocks noChangeArrowheads="1"/>
          </p:cNvSpPr>
          <p:nvPr/>
        </p:nvSpPr>
        <p:spPr bwMode="auto">
          <a:xfrm>
            <a:off x="3492866" y="2231654"/>
            <a:ext cx="12846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</a:rPr>
              <a:t>二</a:t>
            </a:r>
            <a:r>
              <a:rPr lang="en-US" altLang="zh-CN" sz="2000" b="1" dirty="0">
                <a:solidFill>
                  <a:schemeClr val="bg1"/>
                </a:solidFill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</a:rPr>
              <a:t>两百</a:t>
            </a:r>
          </a:p>
        </p:txBody>
      </p:sp>
      <p:sp>
        <p:nvSpPr>
          <p:cNvPr id="6460" name="Text Box 316"/>
          <p:cNvSpPr txBox="1">
            <a:spLocks noChangeArrowheads="1"/>
          </p:cNvSpPr>
          <p:nvPr/>
        </p:nvSpPr>
        <p:spPr bwMode="auto">
          <a:xfrm>
            <a:off x="5282559" y="2246127"/>
            <a:ext cx="11917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一百一</a:t>
            </a:r>
          </a:p>
        </p:txBody>
      </p:sp>
      <p:sp>
        <p:nvSpPr>
          <p:cNvPr id="6461" name="Text Box 317"/>
          <p:cNvSpPr txBox="1">
            <a:spLocks noChangeArrowheads="1"/>
          </p:cNvSpPr>
          <p:nvPr/>
        </p:nvSpPr>
        <p:spPr bwMode="auto">
          <a:xfrm>
            <a:off x="6859039" y="2231654"/>
            <a:ext cx="14664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</a:rPr>
              <a:t>一百</a:t>
            </a:r>
            <a:r>
              <a:rPr lang="zh-CN" altLang="en-US" sz="2000" b="1" dirty="0">
                <a:solidFill>
                  <a:srgbClr val="FF0000"/>
                </a:solidFill>
              </a:rPr>
              <a:t>零</a:t>
            </a:r>
            <a:r>
              <a:rPr lang="zh-CN" altLang="en-US" sz="2000" b="1" dirty="0">
                <a:solidFill>
                  <a:schemeClr val="bg1"/>
                </a:solidFill>
              </a:rPr>
              <a:t>一</a:t>
            </a:r>
          </a:p>
        </p:txBody>
      </p:sp>
      <p:sp>
        <p:nvSpPr>
          <p:cNvPr id="6462" name="Text Box 318"/>
          <p:cNvSpPr txBox="1">
            <a:spLocks noChangeArrowheads="1"/>
          </p:cNvSpPr>
          <p:nvPr/>
        </p:nvSpPr>
        <p:spPr bwMode="auto">
          <a:xfrm>
            <a:off x="8325443" y="2246127"/>
            <a:ext cx="18319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一百一十一</a:t>
            </a:r>
          </a:p>
        </p:txBody>
      </p:sp>
      <p:sp>
        <p:nvSpPr>
          <p:cNvPr id="6463" name="Text Box 319"/>
          <p:cNvSpPr txBox="1">
            <a:spLocks noChangeArrowheads="1"/>
          </p:cNvSpPr>
          <p:nvPr/>
        </p:nvSpPr>
        <p:spPr bwMode="auto">
          <a:xfrm>
            <a:off x="2156190" y="3769385"/>
            <a:ext cx="10079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一千</a:t>
            </a:r>
          </a:p>
        </p:txBody>
      </p:sp>
      <p:sp>
        <p:nvSpPr>
          <p:cNvPr id="6464" name="Text Box 320"/>
          <p:cNvSpPr txBox="1">
            <a:spLocks noChangeArrowheads="1"/>
          </p:cNvSpPr>
          <p:nvPr/>
        </p:nvSpPr>
        <p:spPr bwMode="auto">
          <a:xfrm>
            <a:off x="3731243" y="3826127"/>
            <a:ext cx="10079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两千</a:t>
            </a:r>
          </a:p>
        </p:txBody>
      </p:sp>
      <p:sp>
        <p:nvSpPr>
          <p:cNvPr id="6465" name="Text Box 321"/>
          <p:cNvSpPr txBox="1">
            <a:spLocks noChangeArrowheads="1"/>
          </p:cNvSpPr>
          <p:nvPr/>
        </p:nvSpPr>
        <p:spPr bwMode="auto">
          <a:xfrm>
            <a:off x="5268272" y="3781239"/>
            <a:ext cx="11917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一千二</a:t>
            </a:r>
          </a:p>
        </p:txBody>
      </p:sp>
      <p:sp>
        <p:nvSpPr>
          <p:cNvPr id="6466" name="Text Box 322"/>
          <p:cNvSpPr txBox="1">
            <a:spLocks noChangeArrowheads="1"/>
          </p:cNvSpPr>
          <p:nvPr/>
        </p:nvSpPr>
        <p:spPr bwMode="auto">
          <a:xfrm>
            <a:off x="6714575" y="3766766"/>
            <a:ext cx="1834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</a:rPr>
              <a:t>一千</a:t>
            </a:r>
            <a:r>
              <a:rPr lang="zh-CN" altLang="en-US" sz="2000" b="1" dirty="0">
                <a:solidFill>
                  <a:srgbClr val="FF0000"/>
                </a:solidFill>
              </a:rPr>
              <a:t>零</a:t>
            </a:r>
            <a:r>
              <a:rPr lang="zh-CN" altLang="en-US" sz="2000" b="1" dirty="0">
                <a:solidFill>
                  <a:schemeClr val="bg1"/>
                </a:solidFill>
              </a:rPr>
              <a:t>一十</a:t>
            </a:r>
          </a:p>
        </p:txBody>
      </p:sp>
      <p:sp>
        <p:nvSpPr>
          <p:cNvPr id="6467" name="Text Box 323"/>
          <p:cNvSpPr txBox="1">
            <a:spLocks noChangeArrowheads="1"/>
          </p:cNvSpPr>
          <p:nvPr/>
        </p:nvSpPr>
        <p:spPr bwMode="auto">
          <a:xfrm>
            <a:off x="8311156" y="3781239"/>
            <a:ext cx="18319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</a:rPr>
              <a:t>一千</a:t>
            </a:r>
            <a:r>
              <a:rPr lang="zh-CN" altLang="en-US" sz="2000" b="1" dirty="0">
                <a:solidFill>
                  <a:srgbClr val="FF0000"/>
                </a:solidFill>
              </a:rPr>
              <a:t>零</a:t>
            </a:r>
            <a:r>
              <a:rPr lang="zh-CN" altLang="en-US" sz="2000" b="1" dirty="0">
                <a:solidFill>
                  <a:schemeClr val="bg1"/>
                </a:solidFill>
              </a:rPr>
              <a:t>一</a:t>
            </a:r>
          </a:p>
        </p:txBody>
      </p:sp>
      <p:sp>
        <p:nvSpPr>
          <p:cNvPr id="6468" name="Text Box 324"/>
          <p:cNvSpPr txBox="1">
            <a:spLocks noChangeArrowheads="1"/>
          </p:cNvSpPr>
          <p:nvPr/>
        </p:nvSpPr>
        <p:spPr bwMode="auto">
          <a:xfrm>
            <a:off x="2156190" y="5294973"/>
            <a:ext cx="10079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一万</a:t>
            </a:r>
          </a:p>
        </p:txBody>
      </p:sp>
      <p:sp>
        <p:nvSpPr>
          <p:cNvPr id="6469" name="Text Box 325"/>
          <p:cNvSpPr txBox="1">
            <a:spLocks noChangeArrowheads="1"/>
          </p:cNvSpPr>
          <p:nvPr/>
        </p:nvSpPr>
        <p:spPr bwMode="auto">
          <a:xfrm>
            <a:off x="3734644" y="5292354"/>
            <a:ext cx="10079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</a:rPr>
              <a:t>两万</a:t>
            </a:r>
          </a:p>
        </p:txBody>
      </p:sp>
      <p:sp>
        <p:nvSpPr>
          <p:cNvPr id="6470" name="Text Box 326"/>
          <p:cNvSpPr txBox="1">
            <a:spLocks noChangeArrowheads="1"/>
          </p:cNvSpPr>
          <p:nvPr/>
        </p:nvSpPr>
        <p:spPr bwMode="auto">
          <a:xfrm>
            <a:off x="5268272" y="5306827"/>
            <a:ext cx="11917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chemeClr val="bg1"/>
                </a:solidFill>
              </a:rPr>
              <a:t>一万二</a:t>
            </a:r>
          </a:p>
        </p:txBody>
      </p:sp>
      <p:sp>
        <p:nvSpPr>
          <p:cNvPr id="6471" name="Text Box 327"/>
          <p:cNvSpPr txBox="1">
            <a:spLocks noChangeArrowheads="1"/>
          </p:cNvSpPr>
          <p:nvPr/>
        </p:nvSpPr>
        <p:spPr bwMode="auto">
          <a:xfrm>
            <a:off x="6714575" y="5292354"/>
            <a:ext cx="18340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</a:rPr>
              <a:t>一万</a:t>
            </a:r>
            <a:r>
              <a:rPr lang="zh-CN" altLang="en-US" sz="2000" b="1" dirty="0">
                <a:solidFill>
                  <a:srgbClr val="FF0000"/>
                </a:solidFill>
              </a:rPr>
              <a:t>零</a:t>
            </a:r>
            <a:r>
              <a:rPr lang="zh-CN" altLang="en-US" sz="2000" b="1" dirty="0">
                <a:solidFill>
                  <a:schemeClr val="bg1"/>
                </a:solidFill>
              </a:rPr>
              <a:t>一十</a:t>
            </a:r>
          </a:p>
        </p:txBody>
      </p:sp>
      <p:sp>
        <p:nvSpPr>
          <p:cNvPr id="6472" name="Text Box 328"/>
          <p:cNvSpPr txBox="1">
            <a:spLocks noChangeArrowheads="1"/>
          </p:cNvSpPr>
          <p:nvPr/>
        </p:nvSpPr>
        <p:spPr bwMode="auto">
          <a:xfrm>
            <a:off x="8266705" y="5306827"/>
            <a:ext cx="19976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</a:rPr>
              <a:t>一万一百</a:t>
            </a:r>
            <a:r>
              <a:rPr lang="zh-CN" altLang="en-US" sz="2000" b="1" dirty="0">
                <a:solidFill>
                  <a:srgbClr val="FF0000"/>
                </a:solidFill>
              </a:rPr>
              <a:t>零</a:t>
            </a:r>
            <a:r>
              <a:rPr lang="zh-CN" altLang="en-US" sz="2000" b="1" dirty="0">
                <a:solidFill>
                  <a:schemeClr val="bg1"/>
                </a:solidFill>
              </a:rPr>
              <a:t>一</a:t>
            </a:r>
          </a:p>
        </p:txBody>
      </p:sp>
      <p:sp>
        <p:nvSpPr>
          <p:cNvPr id="49248" name="Text Box 9"/>
          <p:cNvSpPr txBox="1">
            <a:spLocks noChangeArrowheads="1"/>
          </p:cNvSpPr>
          <p:nvPr/>
        </p:nvSpPr>
        <p:spPr bwMode="auto">
          <a:xfrm>
            <a:off x="574478" y="571561"/>
            <a:ext cx="65562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</a:rPr>
              <a:t>语言点  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Language Points ——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</a:rPr>
              <a:t>百、千、万</a:t>
            </a:r>
            <a:endParaRPr lang="en-US" altLang="zh-CN" sz="2400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8" grpId="0"/>
      <p:bldP spid="6459" grpId="0"/>
      <p:bldP spid="6460" grpId="0"/>
      <p:bldP spid="6461" grpId="0"/>
      <p:bldP spid="6462" grpId="0"/>
      <p:bldP spid="6463" grpId="0"/>
      <p:bldP spid="6464" grpId="0"/>
      <p:bldP spid="6465" grpId="0"/>
      <p:bldP spid="6466" grpId="0"/>
      <p:bldP spid="6467" grpId="0"/>
      <p:bldP spid="6468" grpId="0"/>
      <p:bldP spid="6469" grpId="0"/>
      <p:bldP spid="6470" grpId="0"/>
      <p:bldP spid="6471" grpId="0"/>
      <p:bldP spid="64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969284" y="665798"/>
            <a:ext cx="3462391" cy="6150581"/>
          </a:xfrm>
          <a:prstGeom prst="rect">
            <a:avLst/>
          </a:prstGeom>
          <a:solidFill>
            <a:srgbClr val="FFCC99">
              <a:alpha val="67842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7" name="Rectangle 5"/>
          <p:cNvSpPr>
            <a:spLocks noChangeArrowheads="1"/>
          </p:cNvSpPr>
          <p:nvPr/>
        </p:nvSpPr>
        <p:spPr bwMode="auto">
          <a:xfrm>
            <a:off x="2506893" y="665799"/>
            <a:ext cx="3462391" cy="6150581"/>
          </a:xfrm>
          <a:prstGeom prst="rect">
            <a:avLst/>
          </a:prstGeom>
          <a:solidFill>
            <a:srgbClr val="FFCC99">
              <a:alpha val="67842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78" name="Text Box 4"/>
          <p:cNvSpPr txBox="1">
            <a:spLocks noChangeArrowheads="1"/>
          </p:cNvSpPr>
          <p:nvPr/>
        </p:nvSpPr>
        <p:spPr bwMode="auto">
          <a:xfrm>
            <a:off x="3371386" y="665799"/>
            <a:ext cx="1441450" cy="611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lnSpc>
                <a:spcPct val="110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115</a:t>
            </a:r>
          </a:p>
          <a:p>
            <a:pPr algn="r">
              <a:lnSpc>
                <a:spcPct val="110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108</a:t>
            </a:r>
          </a:p>
          <a:p>
            <a:pPr algn="r">
              <a:lnSpc>
                <a:spcPct val="110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9001</a:t>
            </a:r>
          </a:p>
          <a:p>
            <a:pPr algn="r">
              <a:lnSpc>
                <a:spcPct val="110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67000</a:t>
            </a:r>
          </a:p>
          <a:p>
            <a:pPr algn="r">
              <a:lnSpc>
                <a:spcPct val="110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7938</a:t>
            </a:r>
          </a:p>
          <a:p>
            <a:pPr algn="r">
              <a:lnSpc>
                <a:spcPct val="110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50480</a:t>
            </a:r>
          </a:p>
          <a:p>
            <a:pPr algn="r">
              <a:lnSpc>
                <a:spcPct val="110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12050</a:t>
            </a:r>
          </a:p>
          <a:p>
            <a:pPr algn="r">
              <a:lnSpc>
                <a:spcPct val="110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41952</a:t>
            </a:r>
          </a:p>
        </p:txBody>
      </p:sp>
      <p:sp>
        <p:nvSpPr>
          <p:cNvPr id="50179" name="Text Box 5"/>
          <p:cNvSpPr txBox="1">
            <a:spLocks noChangeArrowheads="1"/>
          </p:cNvSpPr>
          <p:nvPr/>
        </p:nvSpPr>
        <p:spPr bwMode="auto">
          <a:xfrm>
            <a:off x="709879" y="404187"/>
            <a:ext cx="1281131" cy="523220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70C0"/>
                </a:solidFill>
              </a:rPr>
              <a:t>练习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79892" y="665797"/>
            <a:ext cx="3943560" cy="6105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一百一十五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一百零八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九千零一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六万七千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七千九百三十八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五万零四百零八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一万两千零五十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四万一千九百五十二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4"/>
          <p:cNvSpPr txBox="1">
            <a:spLocks noChangeArrowheads="1"/>
          </p:cNvSpPr>
          <p:nvPr/>
        </p:nvSpPr>
        <p:spPr bwMode="auto">
          <a:xfrm>
            <a:off x="1377046" y="2320873"/>
            <a:ext cx="8765210" cy="304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4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4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马丁今天有空儿。他上午去银行换钱，换二百美元的人民币，下午去超市买点儿东西。</a:t>
            </a:r>
          </a:p>
        </p:txBody>
      </p:sp>
      <p:sp>
        <p:nvSpPr>
          <p:cNvPr id="51202" name="Text Box 12"/>
          <p:cNvSpPr txBox="1">
            <a:spLocks noChangeArrowheads="1"/>
          </p:cNvSpPr>
          <p:nvPr/>
        </p:nvSpPr>
        <p:spPr bwMode="auto">
          <a:xfrm>
            <a:off x="863030" y="620713"/>
            <a:ext cx="33613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</a:rPr>
              <a:t>课文 </a:t>
            </a: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</a:rPr>
              <a:t>Texts</a:t>
            </a: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</a:rPr>
              <a:t>（二）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24B43AA-CB02-461A-8529-2D3106E39833}"/>
              </a:ext>
            </a:extLst>
          </p:cNvPr>
          <p:cNvGrpSpPr/>
          <p:nvPr/>
        </p:nvGrpSpPr>
        <p:grpSpPr>
          <a:xfrm>
            <a:off x="1365110" y="2320873"/>
            <a:ext cx="13531204" cy="2410938"/>
            <a:chOff x="1745253" y="2639372"/>
            <a:chExt cx="13531204" cy="2410938"/>
          </a:xfrm>
        </p:grpSpPr>
        <p:sp>
          <p:nvSpPr>
            <p:cNvPr id="2" name="文本框 1"/>
            <p:cNvSpPr txBox="1"/>
            <p:nvPr/>
          </p:nvSpPr>
          <p:spPr>
            <a:xfrm>
              <a:off x="2474089" y="2639372"/>
              <a:ext cx="3858216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</a:rPr>
                <a:t>mǎ dīnɡ jīn tiān yǒu kōnɡ</a:t>
              </a:r>
              <a:r>
                <a:rPr lang="en-US" altLang="zh-CN" sz="2000" dirty="0">
                  <a:solidFill>
                    <a:schemeClr val="bg1"/>
                  </a:solidFill>
                </a:rPr>
                <a:t>e</a:t>
              </a:r>
              <a:r>
                <a:rPr lang="zh-CN" altLang="en-US" sz="2000" dirty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B0F4017-704B-45D5-94DD-4982665C2CDF}"/>
                </a:ext>
              </a:extLst>
            </p:cNvPr>
            <p:cNvSpPr txBox="1"/>
            <p:nvPr/>
          </p:nvSpPr>
          <p:spPr>
            <a:xfrm>
              <a:off x="6862640" y="2639372"/>
              <a:ext cx="364782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/>
                  <a:ea typeface="宋体" panose="02010600030101010101" pitchFamily="2" charset="-122"/>
                  <a:cs typeface="+mn-cs"/>
                </a:rPr>
                <a:t>tā shànɡ wǔ qù yín hán</a:t>
              </a:r>
              <a:r>
                <a:rPr lang="zh-CN" altLang="en-US" dirty="0">
                  <a:solidFill>
                    <a:prstClr val="black"/>
                  </a:solidFill>
                </a:rPr>
                <a:t>ɡ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2792419-2399-4F5C-AE59-218282B3FF04}"/>
                </a:ext>
              </a:extLst>
            </p:cNvPr>
            <p:cNvSpPr txBox="1"/>
            <p:nvPr/>
          </p:nvSpPr>
          <p:spPr>
            <a:xfrm>
              <a:off x="1745253" y="3652823"/>
              <a:ext cx="171713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/>
                  <a:ea typeface="宋体" panose="02010600030101010101" pitchFamily="2" charset="-122"/>
                  <a:cs typeface="+mn-cs"/>
                </a:rPr>
                <a:t>huàn qián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48FC9B6-D6B6-4B45-859C-283BB5A1F36B}"/>
                </a:ext>
              </a:extLst>
            </p:cNvPr>
            <p:cNvSpPr txBox="1"/>
            <p:nvPr/>
          </p:nvSpPr>
          <p:spPr>
            <a:xfrm>
              <a:off x="3462391" y="3618464"/>
              <a:ext cx="472611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/>
                  <a:ea typeface="宋体" panose="02010600030101010101" pitchFamily="2" charset="-122"/>
                  <a:cs typeface="+mn-cs"/>
                </a:rPr>
                <a:t>huàn èr bǎi měi yuán de rén mín bì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7E37079-B77F-4962-9F2F-8BBC26A65ABE}"/>
                </a:ext>
              </a:extLst>
            </p:cNvPr>
            <p:cNvSpPr txBox="1"/>
            <p:nvPr/>
          </p:nvSpPr>
          <p:spPr>
            <a:xfrm>
              <a:off x="9178745" y="3618464"/>
              <a:ext cx="609771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/>
                  <a:ea typeface="宋体" panose="02010600030101010101" pitchFamily="2" charset="-122"/>
                  <a:cs typeface="+mn-cs"/>
                </a:rPr>
                <a:t>xià wǔ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811410B-7B8E-4162-99D4-7F3AB105CC80}"/>
                </a:ext>
              </a:extLst>
            </p:cNvPr>
            <p:cNvSpPr txBox="1"/>
            <p:nvPr/>
          </p:nvSpPr>
          <p:spPr>
            <a:xfrm>
              <a:off x="1812756" y="4650200"/>
              <a:ext cx="763883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  <a:latin typeface="Century Gothic"/>
                  <a:ea typeface="宋体" panose="02010600030101010101" pitchFamily="2" charset="-122"/>
                </a:rPr>
                <a:t>q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/>
                  <a:ea typeface="宋体" panose="02010600030101010101" pitchFamily="2" charset="-122"/>
                  <a:cs typeface="+mn-cs"/>
                </a:rPr>
                <a:t>ù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/>
                  <a:ea typeface="宋体" panose="02010600030101010101" pitchFamily="2" charset="-122"/>
                  <a:cs typeface="+mn-cs"/>
                </a:rPr>
                <a:t>chāo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/>
                  <a:ea typeface="宋体" panose="02010600030101010101" pitchFamily="2" charset="-122"/>
                  <a:cs typeface="+mn-cs"/>
                </a:rPr>
                <a:t>shì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/>
                  <a:ea typeface="宋体" panose="02010600030101010101" pitchFamily="2" charset="-122"/>
                  <a:cs typeface="+mn-cs"/>
                </a:rPr>
                <a:t>mǎi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/>
                  <a:ea typeface="宋体" panose="02010600030101010101" pitchFamily="2" charset="-122"/>
                  <a:cs typeface="+mn-cs"/>
                </a:rPr>
                <a:t>diǎn</a:t>
              </a:r>
              <a:r>
                <a:rPr lang="en-US" altLang="zh-CN" sz="2000" dirty="0">
                  <a:solidFill>
                    <a:prstClr val="black"/>
                  </a:solidFill>
                  <a:latin typeface="Century Gothic"/>
                  <a:ea typeface="宋体" panose="02010600030101010101" pitchFamily="2" charset="-122"/>
                </a:rPr>
                <a:t>e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/>
                  <a:ea typeface="宋体" panose="02010600030101010101" pitchFamily="2" charset="-122"/>
                  <a:cs typeface="+mn-cs"/>
                </a:rPr>
                <a:t>r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/>
                  <a:ea typeface="宋体" panose="02010600030101010101" pitchFamily="2" charset="-122"/>
                  <a:cs typeface="+mn-cs"/>
                </a:rPr>
                <a:t>dōng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/>
                  <a:ea typeface="宋体" panose="02010600030101010101" pitchFamily="2" charset="-122"/>
                  <a:cs typeface="+mn-cs"/>
                </a:rPr>
                <a:t> xi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87011" y="2091664"/>
            <a:ext cx="90309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Martin is free today. </a:t>
            </a:r>
          </a:p>
          <a:p>
            <a:pPr algn="just"/>
            <a:r>
              <a:rPr lang="en-US" altLang="zh-CN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morning, he went to the bank to exchange money for two hundred dollars in RMB, and in the afternoon he went to the supermarket to buy something.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863030" y="620713"/>
            <a:ext cx="33613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</a:rPr>
              <a:t>课文 </a:t>
            </a:r>
            <a:r>
              <a:rPr lang="en-US" altLang="zh-CN" sz="2800" b="1" dirty="0">
                <a:solidFill>
                  <a:srgbClr val="0070C0"/>
                </a:solidFill>
                <a:latin typeface="宋体" panose="02010600030101010101" pitchFamily="2" charset="-122"/>
              </a:rPr>
              <a:t>Texts</a:t>
            </a: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</a:rPr>
              <a:t>（二）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14" y="165075"/>
            <a:ext cx="9243060" cy="3023235"/>
          </a:xfrm>
          <a:prstGeom prst="rect">
            <a:avLst/>
          </a:prstGeom>
        </p:spPr>
      </p:pic>
      <p:sp>
        <p:nvSpPr>
          <p:cNvPr id="3" name="文本框 4"/>
          <p:cNvSpPr txBox="1"/>
          <p:nvPr/>
        </p:nvSpPr>
        <p:spPr>
          <a:xfrm>
            <a:off x="1597767" y="3029060"/>
            <a:ext cx="597306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林月：好久不见！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山本：你怎么样？学习忙不忙？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林月：不忙，你去哪儿？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山本：我回宿舍。你呢？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林月：我去上课。你还住一号楼吗？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山本：是的。你的电话号码是多少？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林月：</a:t>
            </a:r>
            <a:r>
              <a:rPr lang="en-US" altLang="zh-CN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010 6346 6748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山本：有空儿来我宿舍玩儿。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林月：好的，再见。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山本：拜拜。</a:t>
            </a:r>
          </a:p>
          <a:p>
            <a:endParaRPr lang="zh-CN" altLang="en-US" dirty="0"/>
          </a:p>
        </p:txBody>
      </p:sp>
      <p:sp>
        <p:nvSpPr>
          <p:cNvPr id="4" name="箭头: 右 3"/>
          <p:cNvSpPr/>
          <p:nvPr/>
        </p:nvSpPr>
        <p:spPr>
          <a:xfrm rot="16200000">
            <a:off x="7835444" y="2931456"/>
            <a:ext cx="318499" cy="195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/>
          <p:cNvSpPr/>
          <p:nvPr/>
        </p:nvSpPr>
        <p:spPr>
          <a:xfrm rot="16200000">
            <a:off x="9316948" y="2894336"/>
            <a:ext cx="390418" cy="205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173838" y="3201889"/>
            <a:ext cx="10094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山本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607700" y="3159304"/>
            <a:ext cx="10094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林月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0316" y="468035"/>
            <a:ext cx="75480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华文楷体" panose="02010600040101010101" pitchFamily="2" charset="-122"/>
                <a:cs typeface="+mn-cs"/>
              </a:rPr>
              <a:t>清明节 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华文楷体" panose="02010600040101010101" pitchFamily="2" charset="-122"/>
                <a:cs typeface="+mn-cs"/>
              </a:rPr>
              <a:t>Qingming Festival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1792" y="1525417"/>
            <a:ext cx="60977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hlinkClick r:id="rId2"/>
              </a:rPr>
              <a:t>https://b23.tv/4gLVCff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91792" y="2403298"/>
            <a:ext cx="7548082" cy="334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4400" dirty="0">
                <a:solidFill>
                  <a:schemeClr val="bg1"/>
                </a:solidFill>
                <a:ea typeface="华文楷体" panose="02010600040101010101" pitchFamily="2" charset="-122"/>
              </a:rPr>
              <a:t>扫墓 </a:t>
            </a:r>
            <a:r>
              <a:rPr lang="en-US" altLang="zh-CN" sz="4400" dirty="0">
                <a:solidFill>
                  <a:schemeClr val="bg1"/>
                </a:solidFill>
                <a:ea typeface="华文楷体" panose="02010600040101010101" pitchFamily="2" charset="-122"/>
              </a:rPr>
              <a:t>t</a:t>
            </a:r>
            <a:r>
              <a:rPr lang="pl-PL" altLang="zh-CN" sz="4400" dirty="0">
                <a:solidFill>
                  <a:schemeClr val="bg1"/>
                </a:solidFill>
                <a:ea typeface="华文楷体" panose="02010600040101010101" pitchFamily="2" charset="-122"/>
              </a:rPr>
              <a:t>omb </a:t>
            </a:r>
            <a:r>
              <a:rPr lang="en-US" altLang="zh-CN" sz="4400" dirty="0">
                <a:solidFill>
                  <a:schemeClr val="bg1"/>
                </a:solidFill>
                <a:ea typeface="华文楷体" panose="02010600040101010101" pitchFamily="2" charset="-122"/>
              </a:rPr>
              <a:t>s</a:t>
            </a:r>
            <a:r>
              <a:rPr lang="pl-PL" altLang="zh-CN" sz="4400" dirty="0">
                <a:solidFill>
                  <a:schemeClr val="bg1"/>
                </a:solidFill>
                <a:ea typeface="华文楷体" panose="02010600040101010101" pitchFamily="2" charset="-122"/>
              </a:rPr>
              <a:t>weeping</a:t>
            </a:r>
            <a:endParaRPr lang="en-US" altLang="zh-CN" sz="4400" dirty="0">
              <a:solidFill>
                <a:schemeClr val="bg1"/>
              </a:solidFill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4400" dirty="0">
                <a:solidFill>
                  <a:schemeClr val="bg1"/>
                </a:solidFill>
                <a:ea typeface="华文楷体" panose="02010600040101010101" pitchFamily="2" charset="-122"/>
              </a:rPr>
              <a:t>吃青团 </a:t>
            </a:r>
            <a:r>
              <a:rPr lang="en-US" altLang="zh-CN" sz="4400" dirty="0">
                <a:solidFill>
                  <a:schemeClr val="bg1"/>
                </a:solidFill>
                <a:ea typeface="华文楷体" panose="02010600040101010101" pitchFamily="2" charset="-122"/>
              </a:rPr>
              <a:t>eat Qingtuan</a:t>
            </a:r>
            <a:endParaRPr lang="zh-CN" altLang="en-US" sz="4400" dirty="0">
              <a:solidFill>
                <a:schemeClr val="bg1"/>
              </a:solidFill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4400" dirty="0">
                <a:solidFill>
                  <a:schemeClr val="bg1"/>
                </a:solidFill>
                <a:ea typeface="华文楷体" panose="02010600040101010101" pitchFamily="2" charset="-122"/>
              </a:rPr>
              <a:t>郊游踏青 </a:t>
            </a:r>
            <a:r>
              <a:rPr lang="en-US" altLang="zh-CN" sz="4400" dirty="0">
                <a:solidFill>
                  <a:schemeClr val="bg1"/>
                </a:solidFill>
                <a:ea typeface="华文楷体" panose="02010600040101010101" pitchFamily="2" charset="-122"/>
              </a:rPr>
              <a:t>have an outing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FCFE80-D0CC-4F39-9137-2D17763B1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9" y="-164387"/>
            <a:ext cx="4729537" cy="718163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8"/>
          <p:cNvSpPr txBox="1">
            <a:spLocks noChangeArrowheads="1"/>
          </p:cNvSpPr>
          <p:nvPr/>
        </p:nvSpPr>
        <p:spPr bwMode="auto">
          <a:xfrm>
            <a:off x="1524001" y="1427253"/>
            <a:ext cx="2376488" cy="458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4400" dirty="0">
                <a:solidFill>
                  <a:schemeClr val="bg1"/>
                </a:solidFill>
                <a:ea typeface="华文楷体" panose="02010600040101010101" pitchFamily="2" charset="-122"/>
              </a:rPr>
              <a:t>人民币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4400" dirty="0">
                <a:solidFill>
                  <a:schemeClr val="bg1"/>
                </a:solidFill>
                <a:ea typeface="华文楷体" panose="02010600040101010101" pitchFamily="2" charset="-122"/>
              </a:rPr>
              <a:t>美元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4400" dirty="0">
                <a:solidFill>
                  <a:schemeClr val="bg1"/>
                </a:solidFill>
                <a:ea typeface="华文楷体" panose="02010600040101010101" pitchFamily="2" charset="-122"/>
              </a:rPr>
              <a:t>欧元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4400" dirty="0">
                <a:solidFill>
                  <a:schemeClr val="bg1"/>
                </a:solidFill>
                <a:ea typeface="华文楷体" panose="02010600040101010101" pitchFamily="2" charset="-122"/>
              </a:rPr>
              <a:t>日元</a:t>
            </a:r>
          </a:p>
        </p:txBody>
      </p:sp>
      <p:sp>
        <p:nvSpPr>
          <p:cNvPr id="48130" name="Text Box 18"/>
          <p:cNvSpPr txBox="1">
            <a:spLocks noChangeArrowheads="1"/>
          </p:cNvSpPr>
          <p:nvPr/>
        </p:nvSpPr>
        <p:spPr bwMode="auto">
          <a:xfrm>
            <a:off x="7869533" y="1131870"/>
            <a:ext cx="1439862" cy="397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zh-CN" altLang="en-US" sz="4400" dirty="0">
                <a:solidFill>
                  <a:schemeClr val="bg1"/>
                </a:solidFill>
                <a:ea typeface="华文楷体" panose="02010600040101010101" pitchFamily="2" charset="-122"/>
              </a:rPr>
              <a:t>百</a:t>
            </a:r>
          </a:p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zh-CN" altLang="en-US" sz="4400" dirty="0">
                <a:solidFill>
                  <a:schemeClr val="bg1"/>
                </a:solidFill>
                <a:ea typeface="华文楷体" panose="02010600040101010101" pitchFamily="2" charset="-122"/>
              </a:rPr>
              <a:t>千</a:t>
            </a:r>
          </a:p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zh-CN" altLang="en-US" sz="4400" dirty="0">
                <a:solidFill>
                  <a:schemeClr val="bg1"/>
                </a:solidFill>
                <a:ea typeface="华文楷体" panose="02010600040101010101" pitchFamily="2" charset="-122"/>
              </a:rPr>
              <a:t>万</a:t>
            </a:r>
            <a:endParaRPr lang="zh-CN" altLang="en-US" dirty="0">
              <a:solidFill>
                <a:schemeClr val="bg1"/>
              </a:solidFill>
              <a:ea typeface="华文楷体" panose="02010600040101010101" pitchFamily="2" charset="-122"/>
            </a:endParaRPr>
          </a:p>
        </p:txBody>
      </p:sp>
      <p:sp>
        <p:nvSpPr>
          <p:cNvPr id="48131" name="Text Box 5"/>
          <p:cNvSpPr txBox="1">
            <a:spLocks noChangeArrowheads="1"/>
          </p:cNvSpPr>
          <p:nvPr/>
        </p:nvSpPr>
        <p:spPr bwMode="auto">
          <a:xfrm>
            <a:off x="1524001" y="260351"/>
            <a:ext cx="1547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000" b="1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生词</a:t>
            </a:r>
          </a:p>
          <a:p>
            <a:pPr algn="ctr"/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New words</a:t>
            </a: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5098298" y="1427253"/>
            <a:ext cx="1439862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dirty="0">
                <a:solidFill>
                  <a:schemeClr val="bg1"/>
                </a:solidFill>
                <a:ea typeface="华文楷体" panose="02010600040101010101" pitchFamily="2" charset="-122"/>
              </a:rPr>
              <a:t>人民</a:t>
            </a:r>
          </a:p>
          <a:p>
            <a:pPr>
              <a:spcBef>
                <a:spcPct val="50000"/>
              </a:spcBef>
            </a:pPr>
            <a:r>
              <a:rPr lang="zh-CN" altLang="en-US" sz="4400" dirty="0">
                <a:solidFill>
                  <a:schemeClr val="bg1"/>
                </a:solidFill>
                <a:ea typeface="华文楷体" panose="02010600040101010101" pitchFamily="2" charset="-122"/>
              </a:rPr>
              <a:t>币</a:t>
            </a:r>
          </a:p>
          <a:p>
            <a:pPr>
              <a:spcBef>
                <a:spcPct val="50000"/>
              </a:spcBef>
            </a:pPr>
            <a:r>
              <a:rPr lang="zh-CN" altLang="en-US" sz="4400" dirty="0">
                <a:solidFill>
                  <a:schemeClr val="bg1"/>
                </a:solidFill>
                <a:ea typeface="华文楷体" panose="02010600040101010101" pitchFamily="2" charset="-122"/>
              </a:rPr>
              <a:t>超市</a:t>
            </a:r>
            <a:endParaRPr lang="en-US" altLang="zh-CN" sz="4400" dirty="0">
              <a:solidFill>
                <a:schemeClr val="bg1"/>
              </a:solidFill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400" dirty="0">
                <a:solidFill>
                  <a:schemeClr val="bg1"/>
                </a:solidFill>
                <a:ea typeface="华文楷体" panose="02010600040101010101" pitchFamily="2" charset="-122"/>
              </a:rPr>
              <a:t>买</a:t>
            </a:r>
            <a:endParaRPr lang="en-US" altLang="zh-CN" sz="4400" dirty="0">
              <a:solidFill>
                <a:schemeClr val="bg1"/>
              </a:solidFill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400" dirty="0">
                <a:solidFill>
                  <a:schemeClr val="bg1"/>
                </a:solidFill>
                <a:ea typeface="华文楷体" panose="02010600040101010101" pitchFamily="2" charset="-122"/>
              </a:rPr>
              <a:t>东西</a:t>
            </a:r>
            <a:endParaRPr lang="zh-CN" altLang="en-US" dirty="0">
              <a:solidFill>
                <a:schemeClr val="bg1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97990" y="1312545"/>
            <a:ext cx="18288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rén mín 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bì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12265" y="2499995"/>
            <a:ext cx="13716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měi yuán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12265" y="3768725"/>
            <a:ext cx="1219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ōu yuán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88465" y="4976495"/>
            <a:ext cx="1219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rì yuán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81600" y="1131570"/>
            <a:ext cx="18288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rén mín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106670" y="2200910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bì 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99380" y="3244850"/>
            <a:ext cx="13716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chāo shì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199380" y="4288790"/>
            <a:ext cx="6096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mǎi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132705" y="5262880"/>
            <a:ext cx="13716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dōnɡ xī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966710" y="1199515"/>
            <a:ext cx="6096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bǎi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869555" y="2569210"/>
            <a:ext cx="76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qiān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966710" y="4024630"/>
            <a:ext cx="76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wàn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835631" y="1149530"/>
            <a:ext cx="4602823" cy="455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4400" dirty="0">
                <a:solidFill>
                  <a:schemeClr val="bg1"/>
                </a:solidFill>
                <a:ea typeface="华文楷体" panose="02010600040101010101" pitchFamily="2" charset="-122"/>
              </a:rPr>
              <a:t>人民币 </a:t>
            </a:r>
            <a:r>
              <a:rPr lang="en-US" altLang="zh-CN" sz="4400" dirty="0">
                <a:solidFill>
                  <a:schemeClr val="bg1"/>
                </a:solidFill>
                <a:ea typeface="华文楷体" panose="02010600040101010101" pitchFamily="2" charset="-122"/>
              </a:rPr>
              <a:t>RMB</a:t>
            </a:r>
            <a:endParaRPr lang="zh-CN" altLang="en-US" sz="4400" dirty="0">
              <a:solidFill>
                <a:schemeClr val="bg1"/>
              </a:solidFill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4400" dirty="0">
                <a:solidFill>
                  <a:schemeClr val="bg1"/>
                </a:solidFill>
                <a:ea typeface="华文楷体" panose="02010600040101010101" pitchFamily="2" charset="-122"/>
              </a:rPr>
              <a:t>美元 </a:t>
            </a:r>
            <a:r>
              <a:rPr lang="pl-PL" altLang="zh-CN" sz="4400" dirty="0">
                <a:solidFill>
                  <a:schemeClr val="bg1"/>
                </a:solidFill>
                <a:ea typeface="华文楷体" panose="02010600040101010101" pitchFamily="2" charset="-122"/>
              </a:rPr>
              <a:t>US dollar</a:t>
            </a:r>
            <a:endParaRPr lang="zh-CN" altLang="en-US" sz="4400" dirty="0">
              <a:solidFill>
                <a:schemeClr val="bg1"/>
              </a:solidFill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4400" dirty="0">
                <a:solidFill>
                  <a:schemeClr val="bg1"/>
                </a:solidFill>
                <a:ea typeface="华文楷体" panose="02010600040101010101" pitchFamily="2" charset="-122"/>
              </a:rPr>
              <a:t>欧元 </a:t>
            </a:r>
            <a:r>
              <a:rPr lang="pl-PL" altLang="zh-CN" sz="4400" dirty="0">
                <a:solidFill>
                  <a:schemeClr val="bg1"/>
                </a:solidFill>
                <a:ea typeface="华文楷体" panose="02010600040101010101" pitchFamily="2" charset="-122"/>
              </a:rPr>
              <a:t>euro</a:t>
            </a:r>
            <a:endParaRPr lang="zh-CN" altLang="en-US" sz="4400" dirty="0">
              <a:solidFill>
                <a:schemeClr val="bg1"/>
              </a:solidFill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4400" dirty="0">
                <a:solidFill>
                  <a:schemeClr val="bg1"/>
                </a:solidFill>
                <a:ea typeface="华文楷体" panose="02010600040101010101" pitchFamily="2" charset="-122"/>
              </a:rPr>
              <a:t>日元 </a:t>
            </a:r>
            <a:r>
              <a:rPr lang="pl-PL" altLang="zh-CN" sz="4400" dirty="0">
                <a:solidFill>
                  <a:schemeClr val="bg1"/>
                </a:solidFill>
                <a:ea typeface="华文楷体" panose="02010600040101010101" pitchFamily="2" charset="-122"/>
              </a:rPr>
              <a:t>JPY</a:t>
            </a:r>
            <a:endParaRPr lang="zh-CN" altLang="en-US" sz="4400" dirty="0">
              <a:solidFill>
                <a:schemeClr val="bg1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1385" y="1005840"/>
            <a:ext cx="18288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rén mín 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bì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5660" y="2193290"/>
            <a:ext cx="13716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měi yuán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5660" y="3462020"/>
            <a:ext cx="1219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ōu yuán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1860" y="4669790"/>
            <a:ext cx="1219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rì yuán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62509" y="642695"/>
            <a:ext cx="2488915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华文楷体" panose="02010600040101010101" pitchFamily="2" charset="-122"/>
                <a:cs typeface="+mn-cs"/>
              </a:rPr>
              <a:t>人民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dirty="0">
                <a:solidFill>
                  <a:prstClr val="black"/>
                </a:solidFill>
                <a:latin typeface="Century Gothic"/>
                <a:ea typeface="华文楷体" panose="02010600040101010101" pitchFamily="2" charset="-122"/>
              </a:rPr>
              <a:t>people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7170" name="Picture 2" descr="人的笔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311" y="-1661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民的笔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811" y="-1661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706120" y="347980"/>
            <a:ext cx="18288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rén mín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D1D941-497F-485A-9059-59ECBE1795C9}"/>
              </a:ext>
            </a:extLst>
          </p:cNvPr>
          <p:cNvSpPr txBox="1"/>
          <p:nvPr/>
        </p:nvSpPr>
        <p:spPr>
          <a:xfrm>
            <a:off x="562509" y="3302956"/>
            <a:ext cx="9721922" cy="1456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4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华文楷体" panose="02010600040101010101" pitchFamily="2" charset="-122"/>
                <a:cs typeface="+mn-cs"/>
              </a:rPr>
              <a:t>例：</a:t>
            </a:r>
            <a:r>
              <a:rPr lang="zh-CN" altLang="en-US" sz="4400" dirty="0">
                <a:solidFill>
                  <a:prstClr val="black"/>
                </a:solidFill>
                <a:latin typeface="Century Gothic"/>
                <a:ea typeface="华文楷体" panose="02010600040101010101" pitchFamily="2" charset="-122"/>
              </a:rPr>
              <a:t>世界人民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华文楷体" panose="02010600040101010101" pitchFamily="2" charset="-122"/>
                <a:cs typeface="+mn-cs"/>
              </a:rPr>
              <a:t> 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4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dirty="0">
                <a:solidFill>
                  <a:prstClr val="black"/>
                </a:solidFill>
                <a:latin typeface="Century Gothic"/>
                <a:ea typeface="华文楷体" panose="02010600040101010101" pitchFamily="2" charset="-122"/>
              </a:rPr>
              <a:t>        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华文楷体" panose="02010600040101010101" pitchFamily="2" charset="-122"/>
                <a:cs typeface="+mn-cs"/>
              </a:rPr>
              <a:t>people all over the world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13881" y="426938"/>
            <a:ext cx="609771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华文楷体" panose="02010600040101010101" pitchFamily="2" charset="-122"/>
                <a:cs typeface="+mn-cs"/>
              </a:rPr>
              <a:t>币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l-PL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华文楷体" panose="02010600040101010101" pitchFamily="2" charset="-122"/>
                <a:cs typeface="+mn-cs"/>
              </a:rPr>
              <a:t>currency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9218" name="Picture 2" descr="币的笔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205" y="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613880" y="2857500"/>
            <a:ext cx="8427377" cy="3181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  <a:defRPr/>
            </a:pPr>
            <a:r>
              <a:rPr lang="zh-CN" altLang="en-US" sz="4400" dirty="0">
                <a:solidFill>
                  <a:prstClr val="black"/>
                </a:solidFill>
                <a:latin typeface="Century Gothic"/>
                <a:ea typeface="华文楷体" panose="02010600040101010101" pitchFamily="2" charset="-122"/>
              </a:rPr>
              <a:t>钱币，交换各种商品的媒介</a:t>
            </a:r>
            <a:endParaRPr lang="en-US" altLang="zh-CN" sz="4400" dirty="0">
              <a:solidFill>
                <a:prstClr val="black"/>
              </a:solidFill>
              <a:latin typeface="Century Gothic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  <a:spcBef>
                <a:spcPct val="50000"/>
              </a:spcBef>
              <a:defRPr/>
            </a:pPr>
            <a:r>
              <a:rPr lang="zh-CN" altLang="en-US" sz="4400" dirty="0">
                <a:solidFill>
                  <a:prstClr val="black"/>
                </a:solidFill>
                <a:latin typeface="Century Gothic"/>
                <a:ea typeface="华文楷体" panose="02010600040101010101" pitchFamily="2" charset="-122"/>
              </a:rPr>
              <a:t>例：货币 </a:t>
            </a:r>
            <a:r>
              <a:rPr lang="pl-PL" altLang="zh-CN" sz="4400" dirty="0">
                <a:solidFill>
                  <a:prstClr val="black"/>
                </a:solidFill>
                <a:latin typeface="Century Gothic"/>
                <a:ea typeface="华文楷体" panose="02010600040101010101" pitchFamily="2" charset="-122"/>
              </a:rPr>
              <a:t>currency</a:t>
            </a:r>
            <a:endParaRPr lang="en-US" altLang="zh-CN" sz="4400" dirty="0">
              <a:solidFill>
                <a:prstClr val="black"/>
              </a:solidFill>
              <a:latin typeface="Century Gothic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  <a:spcBef>
                <a:spcPct val="50000"/>
              </a:spcBef>
              <a:defRPr/>
            </a:pPr>
            <a:r>
              <a:rPr lang="zh-CN" altLang="en-US" sz="4400" dirty="0">
                <a:solidFill>
                  <a:prstClr val="black"/>
                </a:solidFill>
                <a:latin typeface="Century Gothic"/>
                <a:ea typeface="华文楷体" panose="02010600040101010101" pitchFamily="2" charset="-122"/>
              </a:rPr>
              <a:t>       外币 </a:t>
            </a:r>
            <a:r>
              <a:rPr lang="pl-PL" altLang="zh-CN" sz="4400" dirty="0">
                <a:solidFill>
                  <a:prstClr val="black"/>
                </a:solidFill>
                <a:ea typeface="华文楷体" panose="02010600040101010101" pitchFamily="2" charset="-122"/>
              </a:rPr>
              <a:t>foreign currency</a:t>
            </a:r>
            <a:endParaRPr lang="en-US" altLang="zh-CN" sz="4400" dirty="0">
              <a:solidFill>
                <a:prstClr val="black"/>
              </a:solidFill>
              <a:latin typeface="Century Gothic"/>
              <a:ea typeface="华文楷体" panose="02010600040101010101" pitchFamily="2" charset="-122"/>
            </a:endParaRPr>
          </a:p>
          <a:p>
            <a:pPr>
              <a:lnSpc>
                <a:spcPts val="4000"/>
              </a:lnSpc>
              <a:spcBef>
                <a:spcPct val="50000"/>
              </a:spcBef>
              <a:defRPr/>
            </a:pPr>
            <a:r>
              <a:rPr lang="zh-CN" altLang="en-US" sz="4400" dirty="0">
                <a:solidFill>
                  <a:prstClr val="black"/>
                </a:solidFill>
                <a:latin typeface="Century Gothic"/>
                <a:ea typeface="华文楷体" panose="02010600040101010101" pitchFamily="2" charset="-122"/>
              </a:rPr>
              <a:t>       人民币 </a:t>
            </a:r>
            <a:r>
              <a:rPr lang="en-US" altLang="zh-CN" sz="4400" dirty="0">
                <a:solidFill>
                  <a:prstClr val="black"/>
                </a:solidFill>
                <a:latin typeface="Century Gothic"/>
                <a:ea typeface="华文楷体" panose="02010600040101010101" pitchFamily="2" charset="-122"/>
              </a:rPr>
              <a:t>RMB</a:t>
            </a:r>
            <a:endParaRPr lang="pl-PL" altLang="zh-CN" sz="4400" dirty="0">
              <a:solidFill>
                <a:prstClr val="black"/>
              </a:solidFill>
              <a:latin typeface="Century Gothic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1255" y="242788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bì 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0317" y="3497226"/>
            <a:ext cx="609771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dirty="0">
                <a:solidFill>
                  <a:prstClr val="black"/>
                </a:solidFill>
                <a:latin typeface="Century Gothic"/>
                <a:ea typeface="华文楷体" panose="02010600040101010101" pitchFamily="2" charset="-122"/>
              </a:rPr>
              <a:t>微信支付</a:t>
            </a:r>
            <a:endParaRPr lang="en-US" altLang="zh-CN" sz="4000" dirty="0">
              <a:solidFill>
                <a:prstClr val="black"/>
              </a:solidFill>
              <a:latin typeface="Century Gothic"/>
              <a:ea typeface="华文楷体" panose="02010600040101010101" pitchFamily="2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华文楷体" panose="02010600040101010101" pitchFamily="2" charset="-122"/>
                <a:cs typeface="+mn-cs"/>
              </a:rPr>
              <a:t>Pay per We-chat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0317" y="1072498"/>
            <a:ext cx="609771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dirty="0">
                <a:solidFill>
                  <a:prstClr val="black"/>
                </a:solidFill>
                <a:latin typeface="Century Gothic"/>
                <a:ea typeface="华文楷体" panose="02010600040101010101" pitchFamily="2" charset="-122"/>
              </a:rPr>
              <a:t>支付宝</a:t>
            </a:r>
            <a:endParaRPr lang="en-US" altLang="zh-CN" sz="4000" dirty="0">
              <a:solidFill>
                <a:prstClr val="black"/>
              </a:solidFill>
              <a:latin typeface="Century Gothic"/>
              <a:ea typeface="华文楷体" panose="02010600040101010101" pitchFamily="2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华文楷体" panose="02010600040101010101" pitchFamily="2" charset="-122"/>
                <a:cs typeface="+mn-cs"/>
              </a:rPr>
              <a:t>Ali-pay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279" y="4087671"/>
            <a:ext cx="5248824" cy="2725246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26"/>
          <a:stretch>
            <a:fillRect/>
          </a:stretch>
        </p:blipFill>
        <p:spPr bwMode="auto">
          <a:xfrm>
            <a:off x="5783279" y="45083"/>
            <a:ext cx="5372100" cy="389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0494" y="659309"/>
            <a:ext cx="609771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华文楷体" panose="02010600040101010101" pitchFamily="2" charset="-122"/>
                <a:cs typeface="+mn-cs"/>
              </a:rPr>
              <a:t>超市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dirty="0" err="1">
                <a:solidFill>
                  <a:prstClr val="black"/>
                </a:solidFill>
                <a:latin typeface="Century Gothic"/>
                <a:ea typeface="华文楷体" panose="02010600040101010101" pitchFamily="2" charset="-122"/>
              </a:rPr>
              <a:t>supermarkt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10242" name="Picture 2" descr="超的笔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456" y="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市的笔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956" y="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706348" y="3648001"/>
            <a:ext cx="1119112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>
                <a:solidFill>
                  <a:prstClr val="black"/>
                </a:solidFill>
                <a:latin typeface="Century Gothic"/>
                <a:ea typeface="华文楷体" panose="02010600040101010101" pitchFamily="2" charset="-122"/>
              </a:rPr>
              <a:t>例：我去超市买苹果。</a:t>
            </a:r>
            <a:endParaRPr lang="en-US" altLang="zh-CN" sz="4400" dirty="0">
              <a:solidFill>
                <a:prstClr val="black"/>
              </a:solidFill>
              <a:latin typeface="Century Gothic"/>
              <a:ea typeface="华文楷体" panose="02010600040101010101" pitchFamily="2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华文楷体" panose="02010600040101010101" pitchFamily="2" charset="-122"/>
                <a:cs typeface="+mn-cs"/>
              </a:rPr>
              <a:t>I go to the supermarket to buy apples</a:t>
            </a:r>
            <a:r>
              <a:rPr lang="en-US" altLang="zh-CN" sz="4400" dirty="0">
                <a:solidFill>
                  <a:prstClr val="black"/>
                </a:solidFill>
                <a:latin typeface="Century Gothic"/>
                <a:ea typeface="华文楷体" panose="02010600040101010101" pitchFamily="2" charset="-122"/>
              </a:rPr>
              <a:t>.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0580" y="379095"/>
            <a:ext cx="13716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chāo shì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96075" y="371169"/>
            <a:ext cx="609771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华文楷体" panose="02010600040101010101" pitchFamily="2" charset="-122"/>
                <a:cs typeface="+mn-cs"/>
              </a:rPr>
              <a:t>买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dirty="0">
                <a:solidFill>
                  <a:prstClr val="black"/>
                </a:solidFill>
                <a:latin typeface="Century Gothic"/>
                <a:ea typeface="华文楷体" panose="02010600040101010101" pitchFamily="2" charset="-122"/>
              </a:rPr>
              <a:t>buy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11266" name="Picture 2" descr="买的笔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753" y="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926175" y="2973219"/>
            <a:ext cx="609771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  <a:defRPr/>
            </a:pPr>
            <a:r>
              <a:rPr lang="zh-CN" altLang="en-US" sz="4400" dirty="0">
                <a:solidFill>
                  <a:prstClr val="black"/>
                </a:solidFill>
                <a:ea typeface="华文楷体" panose="02010600040101010101" pitchFamily="2" charset="-122"/>
              </a:rPr>
              <a:t>买东西</a:t>
            </a:r>
            <a:endParaRPr lang="en-US" altLang="zh-CN" sz="44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lvl="0">
              <a:spcBef>
                <a:spcPct val="50000"/>
              </a:spcBef>
              <a:defRPr/>
            </a:pPr>
            <a:r>
              <a:rPr lang="zh-CN" altLang="en-US" sz="4400" dirty="0">
                <a:solidFill>
                  <a:prstClr val="black"/>
                </a:solidFill>
                <a:ea typeface="华文楷体" panose="02010600040101010101" pitchFamily="2" charset="-122"/>
              </a:rPr>
              <a:t>买香蕉🍌</a:t>
            </a:r>
            <a:endParaRPr lang="en-US" altLang="zh-CN" sz="44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lvl="0">
              <a:spcBef>
                <a:spcPct val="50000"/>
              </a:spcBef>
              <a:defRPr/>
            </a:pPr>
            <a:r>
              <a:rPr lang="zh-CN" altLang="en-US" sz="4400" dirty="0">
                <a:solidFill>
                  <a:prstClr val="black"/>
                </a:solidFill>
                <a:latin typeface="Century Gothic"/>
                <a:ea typeface="华文楷体" panose="02010600040101010101" pitchFamily="2" charset="-122"/>
              </a:rPr>
              <a:t>买书📕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5947" y="187019"/>
            <a:ext cx="6096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mǎi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763510" y="6306820"/>
            <a:ext cx="13716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dōnɡ xī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8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8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204584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6、20、23、24、25、26、27、30、33、37、41、44、45、4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WPS主题色">
      <a:dk1>
        <a:srgbClr val="000000"/>
      </a:dk1>
      <a:lt1>
        <a:srgbClr val="FFFFFF"/>
      </a:lt1>
      <a:dk2>
        <a:srgbClr val="EAEFEF"/>
      </a:dk2>
      <a:lt2>
        <a:srgbClr val="FBFCFC"/>
      </a:lt2>
      <a:accent1>
        <a:srgbClr val="50B7C1"/>
      </a:accent1>
      <a:accent2>
        <a:srgbClr val="47A6D9"/>
      </a:accent2>
      <a:accent3>
        <a:srgbClr val="5591E4"/>
      </a:accent3>
      <a:accent4>
        <a:srgbClr val="7579D7"/>
      </a:accent4>
      <a:accent5>
        <a:srgbClr val="9F62B2"/>
      </a:accent5>
      <a:accent6>
        <a:srgbClr val="C1507E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632</Words>
  <Application>Microsoft Office PowerPoint</Application>
  <PresentationFormat>宽屏</PresentationFormat>
  <Paragraphs>160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等线</vt:lpstr>
      <vt:lpstr>华文楷体</vt:lpstr>
      <vt:lpstr>楷体</vt:lpstr>
      <vt:lpstr>楷体_GB2312</vt:lpstr>
      <vt:lpstr>宋体</vt:lpstr>
      <vt:lpstr>微软雅黑</vt:lpstr>
      <vt:lpstr>Arial</vt:lpstr>
      <vt:lpstr>Century Gothic</vt:lpstr>
      <vt:lpstr>Franklin Gothic Book</vt:lpstr>
      <vt:lpstr>Times New Roman</vt:lpstr>
      <vt:lpstr>Wingdings</vt:lpstr>
      <vt:lpstr>Wingdings 3</vt:lpstr>
      <vt:lpstr>离子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第八课 墙上有一张地图</dc:title>
  <dc:creator>迪 毛</dc:creator>
  <cp:lastModifiedBy> </cp:lastModifiedBy>
  <cp:revision>122</cp:revision>
  <dcterms:created xsi:type="dcterms:W3CDTF">2021-04-23T07:19:00Z</dcterms:created>
  <dcterms:modified xsi:type="dcterms:W3CDTF">2022-04-07T12:31:44Z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018ABBEC18CD4B4B8B66837F2A86D44F</vt:lpwstr>
  </property>
  <property fmtid="{D5CDD505-2E9C-101B-9397-08002B2CF9AE}" pid="3" name="KSOProductBuildVer">
    <vt:lpwstr>2052-11.1.0.11365</vt:lpwstr>
  </property>
</Properties>
</file>