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82" r:id="rId5"/>
    <p:sldId id="283" r:id="rId6"/>
    <p:sldId id="284" r:id="rId7"/>
    <p:sldId id="267" r:id="rId8"/>
    <p:sldId id="265" r:id="rId9"/>
    <p:sldId id="273" r:id="rId10"/>
    <p:sldId id="274" r:id="rId11"/>
    <p:sldId id="275" r:id="rId12"/>
    <p:sldId id="276" r:id="rId13"/>
    <p:sldId id="268" r:id="rId14"/>
    <p:sldId id="266" r:id="rId15"/>
    <p:sldId id="277" r:id="rId16"/>
    <p:sldId id="278" r:id="rId17"/>
    <p:sldId id="279" r:id="rId18"/>
    <p:sldId id="280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6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6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33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30.bin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34.bin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35.bin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41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40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39.bin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3.bin"/><Relationship Id="rId3" Type="http://schemas.openxmlformats.org/officeDocument/2006/relationships/image" Target="../media/image32.wmf"/><Relationship Id="rId2" Type="http://schemas.openxmlformats.org/officeDocument/2006/relationships/oleObject" Target="../embeddings/oleObject42.bin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5.wmf"/><Relationship Id="rId6" Type="http://schemas.openxmlformats.org/officeDocument/2006/relationships/oleObject" Target="../embeddings/oleObject4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44.bin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50.bin"/><Relationship Id="rId7" Type="http://schemas.openxmlformats.org/officeDocument/2006/relationships/image" Target="../media/image37.w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8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47.bin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51.bin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55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5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3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52.bin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57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56.bin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61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6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9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58.bin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4.xml"/><Relationship Id="rId14" Type="http://schemas.openxmlformats.org/officeDocument/2006/relationships/oleObject" Target="../embeddings/oleObject64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63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62.bin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2.bin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11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4.xml"/><Relationship Id="rId2" Type="http://schemas.openxmlformats.org/officeDocument/2006/relationships/oleObject" Target="../embeddings/oleObject21.bin"/><Relationship Id="rId19" Type="http://schemas.openxmlformats.org/officeDocument/2006/relationships/image" Target="../media/image25.wmf"/><Relationship Id="rId18" Type="http://schemas.openxmlformats.org/officeDocument/2006/relationships/oleObject" Target="../embeddings/oleObject29.bin"/><Relationship Id="rId17" Type="http://schemas.openxmlformats.org/officeDocument/2006/relationships/image" Target="../media/image24.wmf"/><Relationship Id="rId16" Type="http://schemas.openxmlformats.org/officeDocument/2006/relationships/oleObject" Target="../embeddings/oleObject28.bin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27.bin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25.bin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2810" y="116205"/>
            <a:ext cx="8421370" cy="6367145"/>
          </a:xfrm>
        </p:spPr>
        <p:txBody>
          <a:bodyPr>
            <a:normAutofit/>
          </a:bodyPr>
          <a:lstStyle/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  	</a:t>
            </a:r>
            <a:r>
              <a:rPr lang="en-US" b="1" dirty="0">
                <a:sym typeface="+mn-ea"/>
              </a:rPr>
              <a:t>Name:</a:t>
            </a:r>
            <a:r>
              <a:rPr lang="en-US" dirty="0">
                <a:sym typeface="+mn-ea"/>
              </a:rPr>
              <a:t>      	Alec Mabhiza Chirawu</a:t>
            </a:r>
            <a:endParaRPr lang="en-US" dirty="0">
              <a:sym typeface="+mn-ea"/>
            </a:endParaRPr>
          </a:p>
          <a:p>
            <a:r>
              <a:rPr lang="en-US" b="1" dirty="0">
                <a:sym typeface="+mn-ea"/>
              </a:rPr>
              <a:t>Chinese Name:</a:t>
            </a:r>
            <a:r>
              <a:rPr lang="en-US" dirty="0">
                <a:sym typeface="+mn-ea"/>
              </a:rPr>
              <a:t>	       (亚历克上)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	      </a:t>
            </a:r>
            <a:r>
              <a:rPr lang="en-US" b="1" dirty="0">
                <a:sym typeface="+mn-ea"/>
              </a:rPr>
              <a:t>Student Number:</a:t>
            </a:r>
            <a:r>
              <a:rPr lang="en-US" dirty="0">
                <a:sym typeface="+mn-ea"/>
              </a:rPr>
              <a:t>		 M202161029 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 &amp; IC  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Information And Engineering Department, USTB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r>
              <a:rPr lang="en-US" dirty="0">
                <a:latin typeface="Algerian" panose="04020705040A02060702" charset="0"/>
                <a:cs typeface="Algerian" panose="04020705040A02060702" charset="0"/>
                <a:sym typeface="+mn-ea"/>
              </a:rPr>
              <a:t>Professor: Qifu TYLER Sun</a:t>
            </a:r>
            <a:endParaRPr lang="en-US" dirty="0"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pic>
        <p:nvPicPr>
          <p:cNvPr id="33" name="image22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5511800" y="116205"/>
            <a:ext cx="1679575" cy="1522730"/>
          </a:xfrm>
          <a:prstGeom prst="rect">
            <a:avLst/>
          </a:prstGeom>
        </p:spPr>
      </p:pic>
      <p:sp>
        <p:nvSpPr>
          <p:cNvPr id="7" name="Snip Diagonal Corner Rectangle 6"/>
          <p:cNvSpPr/>
          <p:nvPr/>
        </p:nvSpPr>
        <p:spPr>
          <a:xfrm rot="16200000">
            <a:off x="11533505" y="-4445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Block Arc 8"/>
          <p:cNvSpPr/>
          <p:nvPr/>
        </p:nvSpPr>
        <p:spPr>
          <a:xfrm rot="5400000">
            <a:off x="-2312670" y="3088005"/>
            <a:ext cx="5930265" cy="1080770"/>
          </a:xfrm>
          <a:prstGeom prst="blockArc">
            <a:avLst>
              <a:gd name="adj1" fmla="val 10800853"/>
              <a:gd name="adj2" fmla="val 0"/>
              <a:gd name="adj3" fmla="val 25000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/>
          <p:cNvSpPr/>
          <p:nvPr/>
        </p:nvSpPr>
        <p:spPr>
          <a:xfrm rot="16200000">
            <a:off x="8585200" y="3088005"/>
            <a:ext cx="5930265" cy="1080770"/>
          </a:xfrm>
          <a:prstGeom prst="blockArc">
            <a:avLst>
              <a:gd name="adj1" fmla="val 10858575"/>
              <a:gd name="adj2" fmla="val 0"/>
              <a:gd name="adj3" fmla="val 25000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Punched Tape 4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3865" y="78740"/>
            <a:ext cx="4368165" cy="584835"/>
          </a:xfrm>
        </p:spPr>
        <p:txBody>
          <a:bodyPr>
            <a:noAutofit/>
          </a:bodyPr>
          <a:p>
            <a:r>
              <a:rPr lang="en-US" sz="2400" b="1" u="sng"/>
              <a:t>From Problem 2 number 9</a:t>
            </a:r>
            <a:endParaRPr lang="en-US" sz="2400" b="1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2565" y="700405"/>
            <a:ext cx="5376545" cy="2836545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718810" y="29527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verified == 1/4*1/3+0*1/4+1/3*1/4+9*1/6 = 1/6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835" y="797878"/>
          <a:ext cx="468249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4089400" imgH="393700" progId="Equation.KSEE3">
                  <p:embed/>
                </p:oleObj>
              </mc:Choice>
              <mc:Fallback>
                <p:oleObj name="" r:id="rId2" imgW="40894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8835" y="797878"/>
                        <a:ext cx="468249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835" y="1438275"/>
          <a:ext cx="501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5016500" imgH="431800" progId="Equation.KSEE3">
                  <p:embed/>
                </p:oleObj>
              </mc:Choice>
              <mc:Fallback>
                <p:oleObj name="" r:id="rId4" imgW="5016500" imgH="4318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8835" y="1438275"/>
                        <a:ext cx="5016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Picture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2030" y="2058670"/>
          <a:ext cx="451929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8" imgW="4356100" imgH="419100" progId="Equation.KSEE3">
                  <p:embed/>
                </p:oleObj>
              </mc:Choice>
              <mc:Fallback>
                <p:oleObj name="" r:id="rId8" imgW="4356100" imgH="4191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82030" y="2058670"/>
                        <a:ext cx="451929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43865" y="3926840"/>
          <a:ext cx="903795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0" imgW="914400" imgH="215900" progId="Equation.KSEE3">
                  <p:embed/>
                </p:oleObj>
              </mc:Choice>
              <mc:Fallback>
                <p:oleObj name="" r:id="rId10" imgW="914400" imgH="215900" progId="Equation.KSEE3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865" y="3926840"/>
                        <a:ext cx="9037955" cy="74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3865" y="78740"/>
            <a:ext cx="4368165" cy="584835"/>
          </a:xfrm>
        </p:spPr>
        <p:txBody>
          <a:bodyPr>
            <a:noAutofit/>
          </a:bodyPr>
          <a:p>
            <a:r>
              <a:rPr lang="en-US" sz="2400" b="1" u="sng"/>
              <a:t>From Problem 2 number 9</a:t>
            </a:r>
            <a:endParaRPr lang="en-US" sz="2400" b="1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2565" y="700405"/>
            <a:ext cx="5376545" cy="2836545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718810" y="29527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verified == 1/4*1/3+0*1/4+1/3*1/4+9*1/6 = 1/6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835" y="797878"/>
          <a:ext cx="468249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4089400" imgH="393700" progId="Equation.KSEE3">
                  <p:embed/>
                </p:oleObj>
              </mc:Choice>
              <mc:Fallback>
                <p:oleObj name="" r:id="rId2" imgW="40894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8835" y="797878"/>
                        <a:ext cx="468249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835" y="1438275"/>
          <a:ext cx="501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5016500" imgH="431800" progId="Equation.KSEE3">
                  <p:embed/>
                </p:oleObj>
              </mc:Choice>
              <mc:Fallback>
                <p:oleObj name="" r:id="rId4" imgW="5016500" imgH="4318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8835" y="1438275"/>
                        <a:ext cx="5016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Picture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835" y="2035175"/>
          <a:ext cx="451929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8" imgW="4356100" imgH="419100" progId="Equation.KSEE3">
                  <p:embed/>
                </p:oleObj>
              </mc:Choice>
              <mc:Fallback>
                <p:oleObj name="" r:id="rId8" imgW="4356100" imgH="4191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18835" y="2035175"/>
                        <a:ext cx="451929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918835" y="2644775"/>
          <a:ext cx="585533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0" imgW="914400" imgH="215900" progId="Equation.KSEE3">
                  <p:embed/>
                </p:oleObj>
              </mc:Choice>
              <mc:Fallback>
                <p:oleObj name="" r:id="rId10" imgW="914400" imgH="215900" progId="Equation.KSEE3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18835" y="2644775"/>
                        <a:ext cx="585533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7635" y="4334510"/>
          <a:ext cx="2985770" cy="62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1765300" imgH="419100" progId="Equation.KSEE3">
                  <p:embed/>
                </p:oleObj>
              </mc:Choice>
              <mc:Fallback>
                <p:oleObj name="" r:id="rId12" imgW="1765300" imgH="419100" progId="Equation.KSEE3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97635" y="4334510"/>
                        <a:ext cx="2985770" cy="62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7635" y="4973320"/>
          <a:ext cx="314134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4" imgW="1473200" imgH="177165" progId="Equation.KSEE3">
                  <p:embed/>
                </p:oleObj>
              </mc:Choice>
              <mc:Fallback>
                <p:oleObj name="" r:id="rId14" imgW="1473200" imgH="177165" progId="Equation.KSEE3">
                  <p:embed/>
                  <p:pic>
                    <p:nvPicPr>
                      <p:cNvPr id="0" name="Picture 4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97635" y="4973320"/>
                        <a:ext cx="314134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960120" y="5486400"/>
            <a:ext cx="1098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So we can conclude that : the more random variables  considered together, the average entropy will be nonincreasing and approach to the entropy rate. 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5085" y="375158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2060"/>
                </a:solidFill>
              </a:rPr>
              <a:t>comparing values:</a:t>
            </a:r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35880" y="354965"/>
            <a:ext cx="1588135" cy="49530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 u="sng"/>
              <a:t>Solution</a:t>
            </a:r>
            <a:endParaRPr lang="en-US" b="1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74265" y="988695"/>
            <a:ext cx="7936230" cy="5516880"/>
          </a:xfrm>
          <a:prstGeom prst="rect">
            <a:avLst/>
          </a:prstGeom>
        </p:spPr>
      </p:pic>
      <p:sp>
        <p:nvSpPr>
          <p:cNvPr id="7" name="Flowchart: Punched Tape 6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105" y="74295"/>
            <a:ext cx="4872990" cy="589915"/>
          </a:xfrm>
        </p:spPr>
        <p:txBody>
          <a:bodyPr>
            <a:normAutofit/>
          </a:bodyPr>
          <a:p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Problem 3: number 4</a:t>
            </a: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8915" y="760730"/>
            <a:ext cx="5376545" cy="2637155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" name="Content Placeholder 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53720" y="3763645"/>
          <a:ext cx="565086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720" y="3763645"/>
                        <a:ext cx="565086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4451985"/>
          <a:ext cx="3944620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4" imgW="2540000" imgH="393700" progId="Equation.KSEE3">
                  <p:embed/>
                </p:oleObj>
              </mc:Choice>
              <mc:Fallback>
                <p:oleObj name="" r:id="rId4" imgW="25400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365" y="4451985"/>
                        <a:ext cx="3944620" cy="61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105" y="74295"/>
            <a:ext cx="4872990" cy="589915"/>
          </a:xfrm>
        </p:spPr>
        <p:txBody>
          <a:bodyPr>
            <a:normAutofit/>
          </a:bodyPr>
          <a:p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Problem 3: number 4</a:t>
            </a: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8915" y="760730"/>
            <a:ext cx="5376545" cy="2637155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" name="Content Placeholder 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35635" y="4331335"/>
          <a:ext cx="715454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" imgW="6356985" imgH="404495" progId="Equation.KSEE3">
                  <p:embed/>
                </p:oleObj>
              </mc:Choice>
              <mc:Fallback>
                <p:oleObj name="" r:id="rId2" imgW="6356985" imgH="404495" progId="Equation.KSEE3">
                  <p:embed/>
                  <p:pic>
                    <p:nvPicPr>
                      <p:cNvPr id="0" name="Picture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635" y="4331335"/>
                        <a:ext cx="715454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0" y="269240"/>
          <a:ext cx="338709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4" imgW="2540000" imgH="393700" progId="Equation.KSEE3">
                  <p:embed/>
                </p:oleObj>
              </mc:Choice>
              <mc:Fallback>
                <p:oleObj name="" r:id="rId4" imgW="25400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0" y="269240"/>
                        <a:ext cx="338709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073140" y="34798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19250" y="3833495"/>
            <a:ext cx="1791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2060"/>
                </a:solidFill>
              </a:rPr>
              <a:t>Distribution of Y</a:t>
            </a:r>
            <a:endParaRPr lang="en-US">
              <a:solidFill>
                <a:srgbClr val="002060"/>
              </a:solidFill>
            </a:endParaRPr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6615" y="4968875"/>
          <a:ext cx="212407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6" imgW="1409700" imgH="393700" progId="Equation.KSEE3">
                  <p:embed/>
                </p:oleObj>
              </mc:Choice>
              <mc:Fallback>
                <p:oleObj name="" r:id="rId6" imgW="1409700" imgH="393700" progId="Equation.KSEE3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6615" y="4968875"/>
                        <a:ext cx="2124075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1795" y="144145"/>
            <a:ext cx="4237355" cy="519430"/>
          </a:xfrm>
        </p:spPr>
        <p:txBody>
          <a:bodyPr>
            <a:normAutofit/>
          </a:bodyPr>
          <a:p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Problem 3: number 4</a:t>
            </a: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5910" y="716280"/>
            <a:ext cx="5376545" cy="2637155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0" y="269240"/>
          <a:ext cx="338709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2" imgW="2540000" imgH="393700" progId="Equation.KSEE3">
                  <p:embed/>
                </p:oleObj>
              </mc:Choice>
              <mc:Fallback>
                <p:oleObj name="" r:id="rId2" imgW="25400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9250" y="269240"/>
                        <a:ext cx="338709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073140" y="34798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a)</a:t>
            </a:r>
            <a:endParaRPr lang="en-US"/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933" y="977900"/>
          <a:ext cx="355981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4" imgW="2362200" imgH="393700" progId="Equation.KSEE3">
                  <p:embed/>
                </p:oleObj>
              </mc:Choice>
              <mc:Fallback>
                <p:oleObj name="" r:id="rId4" imgW="2362200" imgH="393700" progId="Equation.KSEE3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8933" y="977900"/>
                        <a:ext cx="3559810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6160135" y="97790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91795" y="3528695"/>
            <a:ext cx="549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2060"/>
                </a:solidFill>
              </a:rPr>
              <a:t>to get the value of Po we have to solve (Y=0) =(Y=1)</a:t>
            </a:r>
            <a:endParaRPr lang="en-US">
              <a:solidFill>
                <a:srgbClr val="002060"/>
              </a:solidFill>
            </a:endParaRPr>
          </a:p>
        </p:txBody>
      </p:sp>
      <p:graphicFrame>
        <p:nvGraphicFramePr>
          <p:cNvPr id="13" name="Content Placeholder 12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89610" y="3985260"/>
          <a:ext cx="179895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610" y="3985260"/>
                        <a:ext cx="179895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9610" y="4595495"/>
          <a:ext cx="166560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8" imgW="1231265" imgH="393700" progId="Equation.KSEE3">
                  <p:embed/>
                </p:oleObj>
              </mc:Choice>
              <mc:Fallback>
                <p:oleObj name="" r:id="rId8" imgW="1231265" imgH="393700" progId="Equation.KSEE3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9610" y="4595495"/>
                        <a:ext cx="166560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7600" y="5177790"/>
          <a:ext cx="635635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0" imgW="457200" imgH="393700" progId="Equation.KSEE3">
                  <p:embed/>
                </p:oleObj>
              </mc:Choice>
              <mc:Fallback>
                <p:oleObj name="" r:id="rId10" imgW="457200" imgH="393700" progId="Equation.KSEE3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7600" y="5177790"/>
                        <a:ext cx="635635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3840" y="161925"/>
            <a:ext cx="4201795" cy="633095"/>
          </a:xfrm>
        </p:spPr>
        <p:txBody>
          <a:bodyPr>
            <a:normAutofit/>
          </a:bodyPr>
          <a:p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Problem 3: number 4</a:t>
            </a: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3840" y="923925"/>
            <a:ext cx="5376545" cy="2637155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0" y="269240"/>
          <a:ext cx="338709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2" imgW="2540000" imgH="393700" progId="Equation.KSEE3">
                  <p:embed/>
                </p:oleObj>
              </mc:Choice>
              <mc:Fallback>
                <p:oleObj name="" r:id="rId2" imgW="25400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9250" y="269240"/>
                        <a:ext cx="338709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073140" y="34798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a)</a:t>
            </a:r>
            <a:endParaRPr lang="en-US"/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933" y="977900"/>
          <a:ext cx="355981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4" imgW="2362200" imgH="393700" progId="Equation.KSEE3">
                  <p:embed/>
                </p:oleObj>
              </mc:Choice>
              <mc:Fallback>
                <p:oleObj name="" r:id="rId4" imgW="2362200" imgH="393700" progId="Equation.KSEE3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8933" y="977900"/>
                        <a:ext cx="3559810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6160135" y="97790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b)</a:t>
            </a:r>
            <a:endParaRPr lang="en-US"/>
          </a:p>
        </p:txBody>
      </p:sp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9905" y="1570990"/>
          <a:ext cx="635635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393700" progId="Equation.KSEE3">
                  <p:embed/>
                </p:oleObj>
              </mc:Choice>
              <mc:Fallback>
                <p:oleObj name="" r:id="rId6" imgW="457200" imgH="393700" progId="Equation.KSEE3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9905" y="1570990"/>
                        <a:ext cx="635635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172835" y="172085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c)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09625" y="3747135"/>
            <a:ext cx="302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2060"/>
                </a:solidFill>
              </a:rPr>
              <a:t>Capacity of this channel is : </a:t>
            </a:r>
            <a:endParaRPr lang="en-US">
              <a:solidFill>
                <a:srgbClr val="002060"/>
              </a:solidFill>
            </a:endParaRPr>
          </a:p>
        </p:txBody>
      </p:sp>
      <p:graphicFrame>
        <p:nvGraphicFramePr>
          <p:cNvPr id="18" name="Content Placeholder 17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71830" y="4301490"/>
          <a:ext cx="186817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8" imgW="914400" imgH="215900" progId="Equation.KSEE3">
                  <p:embed/>
                </p:oleObj>
              </mc:Choice>
              <mc:Fallback>
                <p:oleObj name="" r:id="rId8" imgW="914400" imgH="215900" progId="Equation.KSEE3">
                  <p:embed/>
                  <p:pic>
                    <p:nvPicPr>
                      <p:cNvPr id="0" name="Picture 81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830" y="4301490"/>
                        <a:ext cx="186817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800" y="4737735"/>
          <a:ext cx="203073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10" imgW="1663700" imgH="393700" progId="Equation.KSEE3">
                  <p:embed/>
                </p:oleObj>
              </mc:Choice>
              <mc:Fallback>
                <p:oleObj name="" r:id="rId10" imgW="1663700" imgH="393700" progId="Equation.KSEE3">
                  <p:embed/>
                  <p:pic>
                    <p:nvPicPr>
                      <p:cNvPr id="0" name="Picture 81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9800" y="4737735"/>
                        <a:ext cx="2030730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965" y="5281613"/>
          <a:ext cx="36423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2730500" imgH="393700" progId="Equation.KSEE3">
                  <p:embed/>
                </p:oleObj>
              </mc:Choice>
              <mc:Fallback>
                <p:oleObj name="" r:id="rId12" imgW="27305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2965" y="5281613"/>
                        <a:ext cx="364236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3840" y="161925"/>
            <a:ext cx="4201795" cy="633095"/>
          </a:xfrm>
        </p:spPr>
        <p:txBody>
          <a:bodyPr>
            <a:normAutofit/>
          </a:bodyPr>
          <a:p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Problem 3: number 4</a:t>
            </a: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3840" y="923925"/>
            <a:ext cx="5376545" cy="2637155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0" y="269240"/>
          <a:ext cx="338709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2" imgW="2540000" imgH="393700" progId="Equation.KSEE3">
                  <p:embed/>
                </p:oleObj>
              </mc:Choice>
              <mc:Fallback>
                <p:oleObj name="" r:id="rId2" imgW="25400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9250" y="269240"/>
                        <a:ext cx="338709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073140" y="34798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a)</a:t>
            </a:r>
            <a:endParaRPr lang="en-US"/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933" y="977900"/>
          <a:ext cx="355981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4" imgW="2362200" imgH="393700" progId="Equation.KSEE3">
                  <p:embed/>
                </p:oleObj>
              </mc:Choice>
              <mc:Fallback>
                <p:oleObj name="" r:id="rId4" imgW="2362200" imgH="393700" progId="Equation.KSEE3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8933" y="977900"/>
                        <a:ext cx="3559810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6160135" y="97790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b)</a:t>
            </a:r>
            <a:endParaRPr lang="en-US"/>
          </a:p>
        </p:txBody>
      </p:sp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9905" y="1570990"/>
          <a:ext cx="635635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393700" progId="Equation.KSEE3">
                  <p:embed/>
                </p:oleObj>
              </mc:Choice>
              <mc:Fallback>
                <p:oleObj name="" r:id="rId6" imgW="457200" imgH="393700" progId="Equation.KSEE3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9905" y="1570990"/>
                        <a:ext cx="635635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172835" y="172085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c)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09625" y="3747135"/>
            <a:ext cx="302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2060"/>
                </a:solidFill>
              </a:rPr>
              <a:t>Capacity of this channel is : </a:t>
            </a:r>
            <a:endParaRPr lang="en-US">
              <a:solidFill>
                <a:srgbClr val="002060"/>
              </a:solidFill>
            </a:endParaRPr>
          </a:p>
        </p:txBody>
      </p:sp>
      <p:graphicFrame>
        <p:nvGraphicFramePr>
          <p:cNvPr id="18" name="Content Placeholder 17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71830" y="4301490"/>
          <a:ext cx="186817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8" imgW="914400" imgH="215900" progId="Equation.KSEE3">
                  <p:embed/>
                </p:oleObj>
              </mc:Choice>
              <mc:Fallback>
                <p:oleObj name="" r:id="rId8" imgW="914400" imgH="215900" progId="Equation.KSEE3">
                  <p:embed/>
                  <p:pic>
                    <p:nvPicPr>
                      <p:cNvPr id="0" name="Picture 81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830" y="4301490"/>
                        <a:ext cx="186817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800" y="4737735"/>
          <a:ext cx="203073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10" imgW="1663700" imgH="393700" progId="Equation.KSEE3">
                  <p:embed/>
                </p:oleObj>
              </mc:Choice>
              <mc:Fallback>
                <p:oleObj name="" r:id="rId10" imgW="1663700" imgH="393700" progId="Equation.KSEE3">
                  <p:embed/>
                  <p:pic>
                    <p:nvPicPr>
                      <p:cNvPr id="0" name="Picture 81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9800" y="4737735"/>
                        <a:ext cx="2030730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965" y="5281613"/>
          <a:ext cx="36423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2730500" imgH="393700" progId="Equation.KSEE3">
                  <p:embed/>
                </p:oleObj>
              </mc:Choice>
              <mc:Fallback>
                <p:oleObj name="" r:id="rId12" imgW="27305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2965" y="5281613"/>
                        <a:ext cx="364236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/>
          <p:nvPr/>
        </p:nvSpPr>
        <p:spPr>
          <a:xfrm>
            <a:off x="6308090" y="243967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d)</a:t>
            </a:r>
            <a:endParaRPr lang="en-US"/>
          </a:p>
        </p:txBody>
      </p:sp>
      <p:graphicFrame>
        <p:nvGraphicFramePr>
          <p:cNvPr id="23" name="Object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9905" y="2360613"/>
          <a:ext cx="36423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4" imgW="2730500" imgH="393700" progId="Equation.KSEE3">
                  <p:embed/>
                </p:oleObj>
              </mc:Choice>
              <mc:Fallback>
                <p:oleObj name="" r:id="rId14" imgW="2730500" imgH="393700" progId="Equation.KSEE3">
                  <p:embed/>
                  <p:pic>
                    <p:nvPicPr>
                      <p:cNvPr id="0" name="Picture 51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9905" y="2360613"/>
                        <a:ext cx="364236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40" y="993140"/>
            <a:ext cx="2607945" cy="926465"/>
          </a:xfrm>
        </p:spPr>
        <p:txBody>
          <a:bodyPr/>
          <a:p>
            <a:r>
              <a:rPr lang="en-US" b="1" u="sng"/>
              <a:t>Solution</a:t>
            </a:r>
            <a:endParaRPr lang="en-US" b="1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2395" y="2104390"/>
            <a:ext cx="10380980" cy="3131185"/>
          </a:xfrm>
          <a:prstGeom prst="rect">
            <a:avLst/>
          </a:prstGeom>
        </p:spPr>
      </p:pic>
      <p:sp>
        <p:nvSpPr>
          <p:cNvPr id="5" name="Flowchart: Punched Tape 4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30" y="1329055"/>
            <a:ext cx="11080115" cy="4032885"/>
          </a:xfrm>
        </p:spPr>
        <p:txBody>
          <a:bodyPr>
            <a:noAutofit/>
          </a:bodyPr>
          <a:p>
            <a:r>
              <a:rPr lang="en-US" sz="13800" b="1">
                <a:cs typeface="+mj-lt"/>
              </a:rPr>
              <a:t>THANK YOU !!!</a:t>
            </a:r>
            <a:endParaRPr lang="en-US" sz="13800" b="1">
              <a:cs typeface="+mj-lt"/>
            </a:endParaRPr>
          </a:p>
        </p:txBody>
      </p:sp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325" y="274955"/>
            <a:ext cx="4288790" cy="388620"/>
          </a:xfrm>
        </p:spPr>
        <p:txBody>
          <a:bodyPr/>
          <a:p>
            <a:r>
              <a:rPr lang="en-US" sz="2400" b="1" u="sng"/>
              <a:t>From Problem 1:  number 7</a:t>
            </a:r>
            <a:endParaRPr lang="en-US" sz="2400" b="1" u="sng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8280" y="857885"/>
            <a:ext cx="5376545" cy="1391920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3730" y="2437130"/>
            <a:ext cx="314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Information which is given:</a:t>
            </a:r>
            <a:endParaRPr lang="en-US" b="1">
              <a:solidFill>
                <a:srgbClr val="002060"/>
              </a:solidFill>
            </a:endParaRPr>
          </a:p>
        </p:txBody>
      </p: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235" y="4501515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2" imgW="2959100" imgH="393700" progId="Equation.KSEE3">
                  <p:embed/>
                </p:oleObj>
              </mc:Choice>
              <mc:Fallback>
                <p:oleObj name="" r:id="rId2" imgW="2959100" imgH="393700" progId="Equation.KSEE3">
                  <p:embed/>
                  <p:pic>
                    <p:nvPicPr>
                      <p:cNvPr id="0" name="Picture 92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8235" y="4501515"/>
                        <a:ext cx="2959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351790" y="3931920"/>
            <a:ext cx="720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Since we have 3 cards , the probability of picking one of them is:</a:t>
            </a:r>
            <a:endParaRPr lang="en-US" b="1">
              <a:solidFill>
                <a:srgbClr val="002060"/>
              </a:solidFill>
            </a:endParaRPr>
          </a:p>
        </p:txBody>
      </p:sp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7393" y="2932430"/>
          <a:ext cx="1831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4" imgW="1041400" imgH="660400" progId="Equation.KSEE3">
                  <p:embed/>
                </p:oleObj>
              </mc:Choice>
              <mc:Fallback>
                <p:oleObj name="" r:id="rId4" imgW="1041400" imgH="660400" progId="Equation.KSEE3">
                  <p:embed/>
                  <p:pic>
                    <p:nvPicPr>
                      <p:cNvPr id="0" name="Picture 92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393" y="2932430"/>
                        <a:ext cx="18319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325" y="274955"/>
            <a:ext cx="4288790" cy="388620"/>
          </a:xfrm>
        </p:spPr>
        <p:txBody>
          <a:bodyPr/>
          <a:p>
            <a:r>
              <a:rPr lang="en-US" sz="2400" b="1" u="sng"/>
              <a:t>From Problem 1:  number 7</a:t>
            </a:r>
            <a:endParaRPr lang="en-US" sz="2400" b="1" u="sng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8280" y="857885"/>
            <a:ext cx="5376545" cy="1391920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916228" y="117475"/>
          <a:ext cx="1831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2" imgW="1041400" imgH="660400" progId="Equation.KSEE3">
                  <p:embed/>
                </p:oleObj>
              </mc:Choice>
              <mc:Fallback>
                <p:oleObj name="" r:id="rId2" imgW="1041400" imgH="660400" progId="Equation.KSEE3">
                  <p:embed/>
                  <p:pic>
                    <p:nvPicPr>
                      <p:cNvPr id="0" name="Picture 92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16228" y="117475"/>
                        <a:ext cx="18319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2545" y="1147445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4" imgW="2959100" imgH="393700" progId="Equation.KSEE3">
                  <p:embed/>
                </p:oleObj>
              </mc:Choice>
              <mc:Fallback>
                <p:oleObj name="" r:id="rId4" imgW="2959100" imgH="393700" progId="Equation.KSEE3">
                  <p:embed/>
                  <p:pic>
                    <p:nvPicPr>
                      <p:cNvPr id="0" name="Picture 9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2545" y="1147445"/>
                        <a:ext cx="2959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485" y="3542665"/>
          <a:ext cx="320357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6" imgW="2463165" imgH="838200" progId="Equation.KSEE3">
                  <p:embed/>
                </p:oleObj>
              </mc:Choice>
              <mc:Fallback>
                <p:oleObj name="" r:id="rId6" imgW="2463165" imgH="838200" progId="Equation.KSEE3">
                  <p:embed/>
                  <p:pic>
                    <p:nvPicPr>
                      <p:cNvPr id="0" name="Picture 102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9485" y="3542665"/>
                        <a:ext cx="320357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959485" y="2877185"/>
            <a:ext cx="287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Conditional Probabilities</a:t>
            </a:r>
            <a:endParaRPr lang="en-US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325" y="274955"/>
            <a:ext cx="4288790" cy="388620"/>
          </a:xfrm>
        </p:spPr>
        <p:txBody>
          <a:bodyPr/>
          <a:p>
            <a:r>
              <a:rPr lang="en-US" sz="2400" b="1" u="sng"/>
              <a:t>From Problem 1:  number 7</a:t>
            </a:r>
            <a:endParaRPr lang="en-US" sz="2400" b="1" u="sng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8280" y="857885"/>
            <a:ext cx="5376545" cy="1391920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916228" y="117475"/>
          <a:ext cx="1831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2" imgW="1041400" imgH="660400" progId="Equation.KSEE3">
                  <p:embed/>
                </p:oleObj>
              </mc:Choice>
              <mc:Fallback>
                <p:oleObj name="" r:id="rId2" imgW="1041400" imgH="660400" progId="Equation.KSEE3">
                  <p:embed/>
                  <p:pic>
                    <p:nvPicPr>
                      <p:cNvPr id="0" name="Picture 92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16228" y="117475"/>
                        <a:ext cx="18319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2545" y="946785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4" imgW="2959100" imgH="393700" progId="Equation.KSEE3">
                  <p:embed/>
                </p:oleObj>
              </mc:Choice>
              <mc:Fallback>
                <p:oleObj name="" r:id="rId4" imgW="2959100" imgH="393700" progId="Equation.KSEE3">
                  <p:embed/>
                  <p:pic>
                    <p:nvPicPr>
                      <p:cNvPr id="0" name="Picture 9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2545" y="946785"/>
                        <a:ext cx="2959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0475" y="1509395"/>
          <a:ext cx="320357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6" imgW="2463165" imgH="838200" progId="Equation.KSEE3">
                  <p:embed/>
                </p:oleObj>
              </mc:Choice>
              <mc:Fallback>
                <p:oleObj name="" r:id="rId6" imgW="2463165" imgH="838200" progId="Equation.KSEE3">
                  <p:embed/>
                  <p:pic>
                    <p:nvPicPr>
                      <p:cNvPr id="0" name="Picture 102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0475" y="1509395"/>
                        <a:ext cx="320357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653" y="3101023"/>
          <a:ext cx="35788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8" imgW="3288665" imgH="482600" progId="Equation.KSEE3">
                  <p:embed/>
                </p:oleObj>
              </mc:Choice>
              <mc:Fallback>
                <p:oleObj name="" r:id="rId8" imgW="3288665" imgH="482600" progId="Equation.KSEE3">
                  <p:embed/>
                  <p:pic>
                    <p:nvPicPr>
                      <p:cNvPr id="0" name="Picture 1126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8653" y="3101023"/>
                        <a:ext cx="357886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049520" y="439483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joint probability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35050" y="2511425"/>
            <a:ext cx="229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Baye’s rule formula</a:t>
            </a:r>
            <a:endParaRPr lang="en-US" b="1">
              <a:solidFill>
                <a:srgbClr val="002060"/>
              </a:solidFill>
            </a:endParaRPr>
          </a:p>
        </p:txBody>
      </p:sp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050" y="4392613"/>
          <a:ext cx="344106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0" imgW="3162300" imgH="482600" progId="Equation.KSEE3">
                  <p:embed/>
                </p:oleObj>
              </mc:Choice>
              <mc:Fallback>
                <p:oleObj name="" r:id="rId10" imgW="3162300" imgH="482600" progId="Equation.KSEE3">
                  <p:embed/>
                  <p:pic>
                    <p:nvPicPr>
                      <p:cNvPr id="0" name="Picture 1126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050" y="4392613"/>
                        <a:ext cx="3441065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527050" y="3848735"/>
            <a:ext cx="499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Applying the formula to our problem we get:</a:t>
            </a:r>
            <a:endParaRPr lang="en-US" b="1">
              <a:solidFill>
                <a:srgbClr val="002060"/>
              </a:solidFill>
            </a:endParaRPr>
          </a:p>
        </p:txBody>
      </p:sp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4090" y="5299075"/>
          <a:ext cx="1562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12" imgW="1562100" imgH="762000" progId="Equation.KSEE3">
                  <p:embed/>
                </p:oleObj>
              </mc:Choice>
              <mc:Fallback>
                <p:oleObj name="" r:id="rId12" imgW="1562100" imgH="762000" progId="Equation.KSEE3">
                  <p:embed/>
                  <p:pic>
                    <p:nvPicPr>
                      <p:cNvPr id="0" name="Picture 112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4090" y="5299075"/>
                        <a:ext cx="15621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325" y="274955"/>
            <a:ext cx="4288790" cy="388620"/>
          </a:xfrm>
        </p:spPr>
        <p:txBody>
          <a:bodyPr/>
          <a:p>
            <a:r>
              <a:rPr lang="en-US" sz="2400" b="1" u="sng"/>
              <a:t>From Problem 1:  number 7</a:t>
            </a:r>
            <a:endParaRPr lang="en-US" sz="2400" b="1" u="sng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8280" y="857885"/>
            <a:ext cx="5376545" cy="1391920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916228" y="117475"/>
          <a:ext cx="1831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2" imgW="1041400" imgH="660400" progId="Equation.KSEE3">
                  <p:embed/>
                </p:oleObj>
              </mc:Choice>
              <mc:Fallback>
                <p:oleObj name="" r:id="rId2" imgW="1041400" imgH="660400" progId="Equation.KSEE3">
                  <p:embed/>
                  <p:pic>
                    <p:nvPicPr>
                      <p:cNvPr id="0" name="Picture 92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16228" y="117475"/>
                        <a:ext cx="18319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2545" y="946785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4" imgW="2959100" imgH="393700" progId="Equation.KSEE3">
                  <p:embed/>
                </p:oleObj>
              </mc:Choice>
              <mc:Fallback>
                <p:oleObj name="" r:id="rId4" imgW="2959100" imgH="393700" progId="Equation.KSEE3">
                  <p:embed/>
                  <p:pic>
                    <p:nvPicPr>
                      <p:cNvPr id="0" name="Picture 9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2545" y="946785"/>
                        <a:ext cx="2959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0475" y="1509395"/>
          <a:ext cx="320357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6" imgW="2463165" imgH="838200" progId="Equation.KSEE3">
                  <p:embed/>
                </p:oleObj>
              </mc:Choice>
              <mc:Fallback>
                <p:oleObj name="" r:id="rId6" imgW="2463165" imgH="838200" progId="Equation.KSEE3">
                  <p:embed/>
                  <p:pic>
                    <p:nvPicPr>
                      <p:cNvPr id="0" name="Picture 102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0475" y="1509395"/>
                        <a:ext cx="320357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5640" y="3101023"/>
          <a:ext cx="352488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8" imgW="3238500" imgH="482600" progId="Equation.KSEE3">
                  <p:embed/>
                </p:oleObj>
              </mc:Choice>
              <mc:Fallback>
                <p:oleObj name="" r:id="rId8" imgW="3238500" imgH="482600" progId="Equation.KSEE3">
                  <p:embed/>
                  <p:pic>
                    <p:nvPicPr>
                      <p:cNvPr id="0" name="Picture 1126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5640" y="3101023"/>
                        <a:ext cx="3524885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035050" y="2511425"/>
            <a:ext cx="229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Baye’s rule formula</a:t>
            </a:r>
            <a:endParaRPr lang="en-US" b="1">
              <a:solidFill>
                <a:srgbClr val="002060"/>
              </a:solidFill>
            </a:endParaRPr>
          </a:p>
        </p:txBody>
      </p:sp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050" y="4392930"/>
          <a:ext cx="344106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3162300" imgH="482600" progId="Equation.KSEE3">
                  <p:embed/>
                </p:oleObj>
              </mc:Choice>
              <mc:Fallback>
                <p:oleObj name="" r:id="rId10" imgW="3162300" imgH="482600" progId="Equation.KSEE3">
                  <p:embed/>
                  <p:pic>
                    <p:nvPicPr>
                      <p:cNvPr id="0" name="Picture 1126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050" y="4392930"/>
                        <a:ext cx="344106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527050" y="3848735"/>
            <a:ext cx="499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Applying the formula to our problem we get:</a:t>
            </a:r>
            <a:endParaRPr lang="en-US" b="1">
              <a:solidFill>
                <a:srgbClr val="002060"/>
              </a:solidFill>
            </a:endParaRPr>
          </a:p>
        </p:txBody>
      </p:sp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4850" y="5186045"/>
          <a:ext cx="1562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12" imgW="1562100" imgH="762000" progId="Equation.KSEE3">
                  <p:embed/>
                </p:oleObj>
              </mc:Choice>
              <mc:Fallback>
                <p:oleObj name="" r:id="rId12" imgW="1562100" imgH="762000" progId="Equation.KSEE3">
                  <p:embed/>
                  <p:pic>
                    <p:nvPicPr>
                      <p:cNvPr id="0" name="Picture 112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74850" y="5186045"/>
                        <a:ext cx="15621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5741670" y="2768600"/>
            <a:ext cx="563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probability that the other side is colored black is : </a:t>
            </a:r>
            <a:endParaRPr lang="en-US"/>
          </a:p>
        </p:txBody>
      </p:sp>
      <p:graphicFrame>
        <p:nvGraphicFramePr>
          <p:cNvPr id="20" name="Object 19"/>
          <p:cNvGraphicFramePr/>
          <p:nvPr/>
        </p:nvGraphicFramePr>
        <p:xfrm>
          <a:off x="11372850" y="2771775"/>
          <a:ext cx="28194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139700" imgH="393700" progId="Equation.KSEE3">
                  <p:embed/>
                </p:oleObj>
              </mc:Choice>
              <mc:Fallback>
                <p:oleObj name="" r:id="rId14" imgW="139700" imgH="393700" progId="Equation.KSEE3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372850" y="2771775"/>
                        <a:ext cx="28194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3350" y="930275"/>
            <a:ext cx="2458085" cy="437515"/>
          </a:xfrm>
        </p:spPr>
        <p:txBody>
          <a:bodyPr>
            <a:normAutofit fontScale="90000"/>
          </a:bodyPr>
          <a:p>
            <a:r>
              <a:rPr lang="en-US" b="1" u="sng"/>
              <a:t>Solution </a:t>
            </a:r>
            <a:endParaRPr lang="en-US" b="1" u="sng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000" y="1496695"/>
            <a:ext cx="10220960" cy="3673475"/>
          </a:xfrm>
          <a:prstGeom prst="rect">
            <a:avLst/>
          </a:prstGeom>
        </p:spPr>
      </p:pic>
      <p:sp>
        <p:nvSpPr>
          <p:cNvPr id="9" name="Flowchart: Punched Tape 8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0175" y="57150"/>
            <a:ext cx="5275580" cy="387985"/>
          </a:xfrm>
        </p:spPr>
        <p:txBody>
          <a:bodyPr>
            <a:noAutofit/>
          </a:bodyPr>
          <a:p>
            <a:r>
              <a:rPr lang="en-US" sz="2400" b="1" u="sng"/>
              <a:t>From Problem 2 number 9</a:t>
            </a:r>
            <a:endParaRPr lang="en-US" sz="2400" b="1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250" y="445135"/>
            <a:ext cx="5376545" cy="2836545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226" y="4405472"/>
          <a:ext cx="90036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003665" imgH="228600" progId="Equation.KSEE3">
                  <p:embed/>
                </p:oleObj>
              </mc:Choice>
              <mc:Fallback>
                <p:oleObj name="" r:id="rId2" imgW="9003665" imgH="2286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226" y="4405472"/>
                        <a:ext cx="90036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42290" y="3659505"/>
            <a:ext cx="572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2060"/>
                </a:solidFill>
              </a:rPr>
              <a:t>verifying that (1/4,3/8,1/4,1/8) is stastionary distribution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72515" y="4911090"/>
            <a:ext cx="367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1/4*1/3+0*1/4+1/3*1/4+9*1/6 = 1/6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0175" y="57150"/>
            <a:ext cx="5275580" cy="387985"/>
          </a:xfrm>
        </p:spPr>
        <p:txBody>
          <a:bodyPr>
            <a:noAutofit/>
          </a:bodyPr>
          <a:p>
            <a:r>
              <a:rPr lang="en-US" sz="2400" b="1" u="sng"/>
              <a:t>From Problem 2 number 9</a:t>
            </a:r>
            <a:endParaRPr lang="en-US" sz="2400" b="1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250" y="445135"/>
            <a:ext cx="5376545" cy="2836545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265" y="3578225"/>
          <a:ext cx="7169150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4089400" imgH="393700" progId="Equation.KSEE3">
                  <p:embed/>
                </p:oleObj>
              </mc:Choice>
              <mc:Fallback>
                <p:oleObj name="" r:id="rId2" imgW="40894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265" y="3578225"/>
                        <a:ext cx="7169150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6111875" y="29527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verified == 1/4*1/3+0*1/4+1/3*1/4+9*1/6 = 1/6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0175" y="57150"/>
            <a:ext cx="5275580" cy="387985"/>
          </a:xfrm>
        </p:spPr>
        <p:txBody>
          <a:bodyPr>
            <a:noAutofit/>
          </a:bodyPr>
          <a:p>
            <a:r>
              <a:rPr lang="en-US" sz="2400" b="1" u="sng"/>
              <a:t>From Problem 2 number 9</a:t>
            </a:r>
            <a:endParaRPr lang="en-US" sz="2400" b="1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250" y="445135"/>
            <a:ext cx="5376545" cy="2836545"/>
          </a:xfrm>
          <a:prstGeom prst="rect">
            <a:avLst/>
          </a:prstGeom>
        </p:spPr>
      </p:pic>
      <p:sp>
        <p:nvSpPr>
          <p:cNvPr id="4" name="Flowchart: Punched Tape 3"/>
          <p:cNvSpPr/>
          <p:nvPr/>
        </p:nvSpPr>
        <p:spPr>
          <a:xfrm>
            <a:off x="0" y="6510655"/>
            <a:ext cx="12201525" cy="428625"/>
          </a:xfrm>
          <a:prstGeom prst="flowChartPunchedTap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1529060" y="0"/>
            <a:ext cx="672465" cy="663575"/>
          </a:xfrm>
          <a:prstGeom prst="snip2Diag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0429" y="3774281"/>
          <a:ext cx="7480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7480300" imgH="241300" progId="Equation.KSEE3">
                  <p:embed/>
                </p:oleObj>
              </mc:Choice>
              <mc:Fallback>
                <p:oleObj name="" r:id="rId2" imgW="7480300" imgH="2413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429" y="3774281"/>
                        <a:ext cx="7480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605790" y="3406140"/>
            <a:ext cx="368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2060"/>
                </a:solidFill>
              </a:rPr>
              <a:t>conditional entropy by conditioning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718810" y="29527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verified == 1/4*1/3+0*1/4+1/3*1/4+9*1/6 = 1/6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835" y="797878"/>
          <a:ext cx="468249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4089400" imgH="393700" progId="Equation.KSEE3">
                  <p:embed/>
                </p:oleObj>
              </mc:Choice>
              <mc:Fallback>
                <p:oleObj name="" r:id="rId4" imgW="40894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8835" y="797878"/>
                        <a:ext cx="468249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4111625"/>
          <a:ext cx="289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6" imgW="2895600" imgH="393700" progId="Equation.KSEE3">
                  <p:embed/>
                </p:oleObj>
              </mc:Choice>
              <mc:Fallback>
                <p:oleObj name="" r:id="rId6" imgW="2895600" imgH="3937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335" y="4111625"/>
                        <a:ext cx="289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4508500"/>
          <a:ext cx="373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8" imgW="3733800" imgH="431800" progId="Equation.KSEE3">
                  <p:embed/>
                </p:oleObj>
              </mc:Choice>
              <mc:Fallback>
                <p:oleObj name="" r:id="rId8" imgW="3733800" imgH="4318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335" y="4508500"/>
                        <a:ext cx="3733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35" y="5618480"/>
          <a:ext cx="275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0" imgW="2755900" imgH="393700" progId="Equation.KSEE3">
                  <p:embed/>
                </p:oleObj>
              </mc:Choice>
              <mc:Fallback>
                <p:oleObj name="" r:id="rId10" imgW="2755900" imgH="3937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035" y="5618480"/>
                        <a:ext cx="275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35" y="506349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2" imgW="3708400" imgH="431800" progId="Equation.KSEE3">
                  <p:embed/>
                </p:oleObj>
              </mc:Choice>
              <mc:Fallback>
                <p:oleObj name="" r:id="rId12" imgW="3708400" imgH="4318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7035" y="5063490"/>
                        <a:ext cx="3708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1570" y="4305300"/>
          <a:ext cx="501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4" imgW="5016500" imgH="431800" progId="Equation.KSEE3">
                  <p:embed/>
                </p:oleObj>
              </mc:Choice>
              <mc:Fallback>
                <p:oleObj name="" r:id="rId14" imgW="5016500" imgH="4318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41570" y="4305300"/>
                        <a:ext cx="5016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6" imgW="914400" imgH="215900" progId="Equation.KSEE3">
                  <p:embed/>
                </p:oleObj>
              </mc:Choice>
              <mc:Fallback>
                <p:oleObj name="" r:id="rId16" imgW="914400" imgH="215900" progId="Equation.KSEE3">
                  <p:embed/>
                  <p:pic>
                    <p:nvPicPr>
                      <p:cNvPr id="0" name="Picture 30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3820" y="5344160"/>
          <a:ext cx="435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8" imgW="4356100" imgH="419100" progId="Equation.KSEE3">
                  <p:embed/>
                </p:oleObj>
              </mc:Choice>
              <mc:Fallback>
                <p:oleObj name="" r:id="rId18" imgW="4356100" imgH="4191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63820" y="5344160"/>
                        <a:ext cx="4356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WPS Presentation</Application>
  <PresentationFormat>Widescreen</PresentationFormat>
  <Paragraphs>118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19</vt:i4>
      </vt:variant>
    </vt:vector>
  </HeadingPairs>
  <TitlesOfParts>
    <vt:vector size="92" baseType="lpstr">
      <vt:lpstr>Arial</vt:lpstr>
      <vt:lpstr>SimSun</vt:lpstr>
      <vt:lpstr>Wingdings</vt:lpstr>
      <vt:lpstr>Algerian</vt:lpstr>
      <vt:lpstr>Microsoft YaHei</vt:lpstr>
      <vt:lpstr>Arial Unicode MS</vt:lpstr>
      <vt:lpstr>Calibri</vt:lpstr>
      <vt:lpstr>Cambria Math</vt:lpstr>
      <vt:lpstr>Default Design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From Problem 1:  number 7</vt:lpstr>
      <vt:lpstr>From Problem 1:  number 7</vt:lpstr>
      <vt:lpstr>From Problem 1:  number 7</vt:lpstr>
      <vt:lpstr>From Problem 1:  number 7</vt:lpstr>
      <vt:lpstr>Solution </vt:lpstr>
      <vt:lpstr>From Problem 2 number 9</vt:lpstr>
      <vt:lpstr>From Problem 2 number 9</vt:lpstr>
      <vt:lpstr>From Problem 2 number 9</vt:lpstr>
      <vt:lpstr>From Problem 2 number 9</vt:lpstr>
      <vt:lpstr>From Problem 2 number 9</vt:lpstr>
      <vt:lpstr>PowerPoint 演示文稿</vt:lpstr>
      <vt:lpstr>From Problem 3: number 4</vt:lpstr>
      <vt:lpstr>From Problem 3: number 4</vt:lpstr>
      <vt:lpstr>From Problem 3: number 4</vt:lpstr>
      <vt:lpstr>From Problem 3: number 4</vt:lpstr>
      <vt:lpstr>From Problem 3: number 4</vt:lpstr>
      <vt:lpstr>Solution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Name:梅玆妮  </dc:title>
  <dc:creator/>
  <cp:lastModifiedBy>Smart Kid</cp:lastModifiedBy>
  <cp:revision>70</cp:revision>
  <dcterms:created xsi:type="dcterms:W3CDTF">2021-06-21T14:44:00Z</dcterms:created>
  <dcterms:modified xsi:type="dcterms:W3CDTF">2022-04-13T03:45:51Z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7ADDA46D5A774822941FD5C7250A34B1</vt:lpwstr>
  </property>
</Properties>
</file>