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10">
  <p:sldMasterIdLst>
    <p:sldMasterId id="2147483648" r:id="rId1"/>
  </p:sldMasterIdLst>
  <p:notesMasterIdLst>
    <p:notesMasterId r:id="rId21"/>
  </p:notesMasterIdLst>
  <p:handoutMasterIdLst>
    <p:handoutMasterId r:id="rId33"/>
  </p:handoutMasterIdLst>
  <p:sldIdLst>
    <p:sldId id="256" r:id="rId3"/>
    <p:sldId id="285" r:id="rId4"/>
    <p:sldId id="290" r:id="rId5"/>
    <p:sldId id="271" r:id="rId6"/>
    <p:sldId id="257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1" r:id="rId15"/>
    <p:sldId id="268" r:id="rId16"/>
    <p:sldId id="270" r:id="rId17"/>
    <p:sldId id="273" r:id="rId18"/>
    <p:sldId id="300" r:id="rId19"/>
    <p:sldId id="274" r:id="rId20"/>
    <p:sldId id="302" r:id="rId22"/>
    <p:sldId id="303" r:id="rId23"/>
    <p:sldId id="304" r:id="rId24"/>
    <p:sldId id="276" r:id="rId25"/>
    <p:sldId id="277" r:id="rId26"/>
    <p:sldId id="278" r:id="rId27"/>
    <p:sldId id="279" r:id="rId28"/>
    <p:sldId id="280" r:id="rId29"/>
    <p:sldId id="281" r:id="rId30"/>
    <p:sldId id="287" r:id="rId31"/>
    <p:sldId id="284" r:id="rId32"/>
  </p:sldIdLst>
  <p:sldSz cx="9144000" cy="6858000" type="screen4x3"/>
  <p:notesSz cx="6772275" cy="99028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7BEE490B-595A-400C-90B2-9B3A532EB301}">
          <p14:sldIdLst>
            <p14:sldId id="256"/>
            <p14:sldId id="285"/>
            <p14:sldId id="290"/>
            <p14:sldId id="271"/>
            <p14:sldId id="292"/>
            <p14:sldId id="293"/>
            <p14:sldId id="294"/>
            <p14:sldId id="296"/>
            <p14:sldId id="297"/>
            <p14:sldId id="298"/>
            <p14:sldId id="301"/>
            <p14:sldId id="268"/>
            <p14:sldId id="270"/>
            <p14:sldId id="273"/>
            <p14:sldId id="300"/>
            <p14:sldId id="274"/>
            <p14:sldId id="302"/>
            <p14:sldId id="303"/>
            <p14:sldId id="304"/>
            <p14:sldId id="276"/>
            <p14:sldId id="277"/>
            <p14:sldId id="278"/>
            <p14:sldId id="279"/>
            <p14:sldId id="280"/>
            <p14:sldId id="281"/>
            <p14:sldId id="287"/>
            <p14:sldId id="284"/>
            <p14:sldId id="295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99FF"/>
    <a:srgbClr val="99CCFF"/>
    <a:srgbClr val="000066"/>
    <a:srgbClr val="000099"/>
    <a:srgbClr val="003300"/>
    <a:srgbClr val="0033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 autoAdjust="0"/>
  </p:normalViewPr>
  <p:slideViewPr>
    <p:cSldViewPr>
      <p:cViewPr>
        <p:scale>
          <a:sx n="74" d="100"/>
          <a:sy n="74" d="100"/>
        </p:scale>
        <p:origin x="120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48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BE887E0-960F-4646-B399-514FC24ABBBB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528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51413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03763"/>
            <a:ext cx="5416550" cy="4456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GB" smtClean="0"/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DBD0CEB-7FFF-4E0E-A288-5A4E355ECB9F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/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8915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8916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17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18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19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0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21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2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892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38925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892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32EB67E-CB29-4542-8191-51CDFEC1FD70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6A860D-97ED-44C6-A9FA-9369682F8552}" type="slidenum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E2CC78-68A2-4C26-9F6B-6A8FFA2BF5B6}" type="slidenum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0D08B26-31D2-43CC-A117-C66F29585AB8}" type="slidenum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1CC7BF6-A227-463C-AE5A-8ACADB890455}" type="slidenum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A380B4-7418-4B6E-9FB0-50E3F28DC13D}" type="slidenum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A79504-04EC-4C5E-A553-3FC82E6AC813}" type="slidenum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63A96B-B7A3-4B94-BACA-A5ED7CBD8937}" type="slidenum">
              <a:rPr lang="en-US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AA3CAD-62FF-4C72-897C-A0E08770C77C}" type="slidenum">
              <a:rPr lang="en-US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7116B9-9B34-4ECA-B542-4F24790CD3A9}" type="slidenum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A5F845-AB44-4549-8892-524E0EB25F89}" type="slidenum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55F4A7-2C65-4569-8C43-AC6480C04EEF}" type="slidenum">
              <a:rPr lang="en-US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3AE6CA-7513-46B0-9BE8-96B49283CF54}" type="slidenum">
              <a:rPr lang="en-US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3327B2F-3DB1-4DDA-939C-1A54886A2966}" type="slidenum">
              <a:rPr lang="en-US"/>
            </a:fld>
            <a:endParaRPr lang="en-US"/>
          </a:p>
        </p:txBody>
      </p:sp>
      <p:grpSp>
        <p:nvGrpSpPr>
          <p:cNvPr id="37892" name="Group 4"/>
          <p:cNvGrpSpPr/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7893" name="Group 5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7894" name="Freeform 6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5" name="Freeform 7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6" name="Freeform 8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7" name="Freeform 9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8" name="Freeform 10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899" name="Freeform 11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0" name="Freeform 12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0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790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790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://yjsy1.ustb.edu.cn:8080/pyxx/login.asp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870200"/>
            <a:ext cx="7848600" cy="26161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Graduation and Degree Application Steps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35" name="AutoShape 87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7" name="Picture 3" descr="C:\Users\mx\Desktop\logo ustb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144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x\Desktop\logo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4191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86508" y="415113"/>
            <a:ext cx="40229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Fill in </a:t>
            </a:r>
            <a:r>
              <a:rPr lang="en-US" sz="2000" b="1" dirty="0"/>
              <a:t>the thesis information and </a:t>
            </a:r>
            <a:r>
              <a:rPr lang="en-US" sz="2000" b="1" u="sng" dirty="0"/>
              <a:t>submit</a:t>
            </a:r>
            <a:r>
              <a:rPr lang="en-US" sz="2000" b="1" dirty="0"/>
              <a:t> the graduation application after </a:t>
            </a:r>
            <a:r>
              <a:rPr lang="en-US" sz="2000" b="1" u="sng" dirty="0"/>
              <a:t>meeting the requirements for graduation</a:t>
            </a:r>
            <a:r>
              <a:rPr lang="en-US" sz="2000" b="1" dirty="0"/>
              <a:t>. The application for graduation needs to be reviewed by your supervisor in the system, and then reviewed and verified by the Graduate School Training </a:t>
            </a:r>
            <a:r>
              <a:rPr lang="en-US" sz="2000" b="1" dirty="0" smtClean="0"/>
              <a:t>Office.</a:t>
            </a:r>
            <a:endParaRPr 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4" y="3083233"/>
            <a:ext cx="3605715" cy="2936567"/>
          </a:xfrm>
          <a:prstGeom prst="rect">
            <a:avLst/>
          </a:prstGeom>
        </p:spPr>
      </p:pic>
      <p:sp>
        <p:nvSpPr>
          <p:cNvPr id="31" name="Bent Arrow 16"/>
          <p:cNvSpPr/>
          <p:nvPr/>
        </p:nvSpPr>
        <p:spPr>
          <a:xfrm rot="10800000">
            <a:off x="3662400" y="1970052"/>
            <a:ext cx="2236870" cy="1458947"/>
          </a:xfrm>
          <a:prstGeom prst="bentArrow">
            <a:avLst>
              <a:gd name="adj1" fmla="val 7351"/>
              <a:gd name="adj2" fmla="val 7602"/>
              <a:gd name="adj3" fmla="val 11975"/>
              <a:gd name="adj4" fmla="val 15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800600" y="589321"/>
            <a:ext cx="4004808" cy="1468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TYPE  OF  THESIS:</a:t>
            </a:r>
            <a:endParaRPr lang="en-US" b="1" dirty="0" smtClean="0"/>
          </a:p>
          <a:p>
            <a:pPr algn="ctr"/>
            <a:r>
              <a:rPr lang="zh-CN" altLang="en-US" dirty="0" smtClean="0"/>
              <a:t>“</a:t>
            </a:r>
            <a:r>
              <a:rPr lang="zh-CN" altLang="en-US" b="1" dirty="0" smtClean="0">
                <a:solidFill>
                  <a:srgbClr val="FF0000"/>
                </a:solidFill>
              </a:rPr>
              <a:t>基</a:t>
            </a:r>
            <a:r>
              <a:rPr lang="zh-CN" altLang="en-US" b="1" dirty="0">
                <a:solidFill>
                  <a:srgbClr val="FF0000"/>
                </a:solidFill>
              </a:rPr>
              <a:t>础研</a:t>
            </a:r>
            <a:r>
              <a:rPr lang="zh-CN" altLang="en-US" b="1" dirty="0" smtClean="0">
                <a:solidFill>
                  <a:srgbClr val="FF0000"/>
                </a:solidFill>
              </a:rPr>
              <a:t>究</a:t>
            </a:r>
            <a:r>
              <a:rPr lang="zh-CN" altLang="en-US" dirty="0"/>
              <a:t>”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</a:t>
            </a:r>
            <a:r>
              <a:rPr lang="en-US" altLang="zh-CN" b="1" dirty="0"/>
              <a:t>basic research), </a:t>
            </a:r>
            <a:endParaRPr lang="en-US" altLang="zh-CN" b="1" dirty="0" smtClean="0"/>
          </a:p>
          <a:p>
            <a:pPr algn="ctr"/>
            <a:r>
              <a:rPr lang="zh-CN" altLang="en-US" dirty="0"/>
              <a:t>“</a:t>
            </a:r>
            <a:r>
              <a:rPr lang="zh-CN" altLang="en-US" b="1" dirty="0">
                <a:solidFill>
                  <a:srgbClr val="FF0000"/>
                </a:solidFill>
              </a:rPr>
              <a:t>应用研究</a:t>
            </a:r>
            <a:r>
              <a:rPr lang="zh-CN" altLang="en-US" dirty="0"/>
              <a:t>” </a:t>
            </a:r>
            <a:r>
              <a:rPr lang="en-US" altLang="zh-CN" b="1" dirty="0" smtClean="0"/>
              <a:t>(</a:t>
            </a:r>
            <a:r>
              <a:rPr lang="en-US" altLang="zh-CN" b="1" dirty="0"/>
              <a:t>applied research), </a:t>
            </a:r>
            <a:endParaRPr lang="en-US" altLang="zh-CN" b="1" dirty="0" smtClean="0"/>
          </a:p>
          <a:p>
            <a:pPr algn="ctr"/>
            <a:r>
              <a:rPr lang="zh-CN" altLang="en-US" dirty="0"/>
              <a:t>“</a:t>
            </a:r>
            <a:r>
              <a:rPr lang="zh-CN" altLang="en-US" b="1" dirty="0">
                <a:solidFill>
                  <a:srgbClr val="FF0000"/>
                </a:solidFill>
              </a:rPr>
              <a:t>综合研究</a:t>
            </a:r>
            <a:r>
              <a:rPr lang="zh-CN" altLang="en-US" dirty="0"/>
              <a:t>”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</a:t>
            </a:r>
            <a:r>
              <a:rPr lang="en-US" altLang="zh-CN" b="1" dirty="0"/>
              <a:t>comprehensive research</a:t>
            </a:r>
            <a:r>
              <a:rPr lang="en-US" altLang="zh-CN" b="1" dirty="0" smtClean="0"/>
              <a:t>),</a:t>
            </a:r>
            <a:endParaRPr lang="en-US" altLang="zh-CN" b="1" dirty="0" smtClean="0"/>
          </a:p>
          <a:p>
            <a:pPr algn="ctr"/>
            <a:r>
              <a:rPr lang="en-US" dirty="0"/>
              <a:t>“</a:t>
            </a:r>
            <a:r>
              <a:rPr lang="zh-CN" altLang="en-US" b="1" dirty="0">
                <a:solidFill>
                  <a:srgbClr val="FF0000"/>
                </a:solidFill>
              </a:rPr>
              <a:t>其他</a:t>
            </a:r>
            <a:r>
              <a:rPr lang="en-US" dirty="0"/>
              <a:t>” </a:t>
            </a:r>
            <a:r>
              <a:rPr lang="en-US" b="1" dirty="0" smtClean="0"/>
              <a:t>(other type)</a:t>
            </a:r>
            <a:endParaRPr lang="en-US" b="1" dirty="0"/>
          </a:p>
        </p:txBody>
      </p:sp>
      <p:sp>
        <p:nvSpPr>
          <p:cNvPr id="38" name="U-Turn Arrow 22"/>
          <p:cNvSpPr/>
          <p:nvPr/>
        </p:nvSpPr>
        <p:spPr>
          <a:xfrm rot="5400000" flipH="1">
            <a:off x="3614542" y="5733734"/>
            <a:ext cx="714924" cy="619207"/>
          </a:xfrm>
          <a:prstGeom prst="uturnArrow">
            <a:avLst>
              <a:gd name="adj1" fmla="val 13641"/>
              <a:gd name="adj2" fmla="val 17427"/>
              <a:gd name="adj3" fmla="val 21213"/>
              <a:gd name="adj4" fmla="val 43750"/>
              <a:gd name="adj5" fmla="val 80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ounded Rectangle 36"/>
          <p:cNvSpPr/>
          <p:nvPr/>
        </p:nvSpPr>
        <p:spPr>
          <a:xfrm>
            <a:off x="914400" y="6188318"/>
            <a:ext cx="2889732" cy="28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ENGLISH  KEYWORDS</a:t>
            </a:r>
            <a:endParaRPr lang="en-US" b="1" dirty="0"/>
          </a:p>
        </p:txBody>
      </p:sp>
      <p:sp>
        <p:nvSpPr>
          <p:cNvPr id="40" name="Bent Arrow 32"/>
          <p:cNvSpPr/>
          <p:nvPr/>
        </p:nvSpPr>
        <p:spPr>
          <a:xfrm rot="10800000" flipV="1">
            <a:off x="3810001" y="5279836"/>
            <a:ext cx="902677" cy="739963"/>
          </a:xfrm>
          <a:prstGeom prst="bentArrow">
            <a:avLst>
              <a:gd name="adj1" fmla="val 14831"/>
              <a:gd name="adj2" fmla="val 14547"/>
              <a:gd name="adj3" fmla="val 22731"/>
              <a:gd name="adj4" fmla="val 23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ounded Rectangle 33"/>
          <p:cNvSpPr/>
          <p:nvPr/>
        </p:nvSpPr>
        <p:spPr>
          <a:xfrm>
            <a:off x="4509457" y="5723676"/>
            <a:ext cx="2119941" cy="524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THESIS </a:t>
            </a:r>
            <a:r>
              <a:rPr lang="en-US" b="1" dirty="0"/>
              <a:t>TITLE IN </a:t>
            </a:r>
            <a:r>
              <a:rPr lang="en-US" b="1" dirty="0" smtClean="0"/>
              <a:t>ENGLISH</a:t>
            </a:r>
            <a:endParaRPr lang="en-US" b="1" dirty="0"/>
          </a:p>
        </p:txBody>
      </p:sp>
      <p:sp>
        <p:nvSpPr>
          <p:cNvPr id="43" name="Bent Arrow 18"/>
          <p:cNvSpPr/>
          <p:nvPr/>
        </p:nvSpPr>
        <p:spPr>
          <a:xfrm rot="10800000" flipV="1">
            <a:off x="3657601" y="4664403"/>
            <a:ext cx="2825266" cy="440996"/>
          </a:xfrm>
          <a:prstGeom prst="bentArrow">
            <a:avLst>
              <a:gd name="adj1" fmla="val 25000"/>
              <a:gd name="adj2" fmla="val 29580"/>
              <a:gd name="adj3" fmla="val 4976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ounded Rectangle 31"/>
          <p:cNvSpPr/>
          <p:nvPr/>
        </p:nvSpPr>
        <p:spPr>
          <a:xfrm>
            <a:off x="5569427" y="4539704"/>
            <a:ext cx="3072183" cy="946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CHINESE  KEYWORDS </a:t>
            </a:r>
            <a:r>
              <a:rPr lang="en-US" dirty="0"/>
              <a:t> </a:t>
            </a:r>
            <a:r>
              <a:rPr lang="en-US" sz="2000" b="1" dirty="0" smtClean="0"/>
              <a:t>(</a:t>
            </a:r>
            <a:r>
              <a:rPr lang="en-US" sz="2000" b="1" dirty="0"/>
              <a:t>3-5 </a:t>
            </a:r>
            <a:r>
              <a:rPr lang="en-US" sz="2000" b="1" dirty="0" smtClean="0"/>
              <a:t>keywords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separated by </a:t>
            </a:r>
            <a:r>
              <a:rPr lang="en-US" sz="2000" dirty="0"/>
              <a:t>"</a:t>
            </a:r>
            <a:r>
              <a:rPr lang="en-US" sz="2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,</a:t>
            </a:r>
            <a:r>
              <a:rPr lang="en-US" sz="2000" dirty="0"/>
              <a:t>"</a:t>
            </a:r>
            <a:r>
              <a:rPr lang="en-US" sz="2000" b="1" dirty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comma</a:t>
            </a:r>
            <a:r>
              <a:rPr lang="en-US" sz="2000" b="1" dirty="0" smtClean="0"/>
              <a:t> )</a:t>
            </a:r>
            <a:endParaRPr lang="en-US" sz="2000" b="1" dirty="0"/>
          </a:p>
        </p:txBody>
      </p:sp>
      <p:sp>
        <p:nvSpPr>
          <p:cNvPr id="46" name="Left Arrow 13"/>
          <p:cNvSpPr/>
          <p:nvPr/>
        </p:nvSpPr>
        <p:spPr>
          <a:xfrm rot="10800000" flipH="1">
            <a:off x="3427066" y="4191000"/>
            <a:ext cx="3202331" cy="267699"/>
          </a:xfrm>
          <a:prstGeom prst="leftArrow">
            <a:avLst>
              <a:gd name="adj1" fmla="val 39744"/>
              <a:gd name="adj2" fmla="val 67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47" name="Rounded Rectangle 28"/>
          <p:cNvSpPr/>
          <p:nvPr/>
        </p:nvSpPr>
        <p:spPr>
          <a:xfrm>
            <a:off x="6520671" y="3757128"/>
            <a:ext cx="2209800" cy="662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THESIS TITLE  IN CHINESE</a:t>
            </a:r>
            <a:endParaRPr lang="en-US" b="1" dirty="0"/>
          </a:p>
        </p:txBody>
      </p:sp>
      <p:sp>
        <p:nvSpPr>
          <p:cNvPr id="48" name="Bent Arrow 25"/>
          <p:cNvSpPr/>
          <p:nvPr/>
        </p:nvSpPr>
        <p:spPr>
          <a:xfrm rot="10800000">
            <a:off x="3880330" y="2743200"/>
            <a:ext cx="2596669" cy="1232510"/>
          </a:xfrm>
          <a:prstGeom prst="bentArrow">
            <a:avLst>
              <a:gd name="adj1" fmla="val 7351"/>
              <a:gd name="adj2" fmla="val 11217"/>
              <a:gd name="adj3" fmla="val 16796"/>
              <a:gd name="adj4" fmla="val 15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ounded Rectangle 26"/>
          <p:cNvSpPr/>
          <p:nvPr/>
        </p:nvSpPr>
        <p:spPr>
          <a:xfrm>
            <a:off x="6172200" y="2161557"/>
            <a:ext cx="2513801" cy="1115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COUNT  OF  THESIS WORDS  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FF0000"/>
                </a:solidFill>
              </a:rPr>
              <a:t>Unit</a:t>
            </a:r>
            <a:r>
              <a:rPr lang="en-US" sz="2000" b="1" dirty="0"/>
              <a:t>:  </a:t>
            </a:r>
            <a:r>
              <a:rPr lang="en-US" sz="2000" b="1" dirty="0" smtClean="0">
                <a:solidFill>
                  <a:srgbClr val="FF0000"/>
                </a:solidFill>
              </a:rPr>
              <a:t>ten </a:t>
            </a:r>
            <a:r>
              <a:rPr lang="en-US" sz="2000" b="1" dirty="0">
                <a:solidFill>
                  <a:srgbClr val="FF0000"/>
                </a:solidFill>
              </a:rPr>
              <a:t>thousand words</a:t>
            </a:r>
            <a:r>
              <a:rPr lang="en-US" sz="2000" b="1" dirty="0"/>
              <a:t>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82" y="656636"/>
            <a:ext cx="3346319" cy="609600"/>
          </a:xfrm>
          <a:prstGeom prst="rect">
            <a:avLst/>
          </a:prstGeom>
        </p:spPr>
      </p:pic>
      <p:sp>
        <p:nvSpPr>
          <p:cNvPr id="15" name="Left Arrow 13"/>
          <p:cNvSpPr/>
          <p:nvPr/>
        </p:nvSpPr>
        <p:spPr>
          <a:xfrm rot="10800000" flipH="1">
            <a:off x="4280044" y="929620"/>
            <a:ext cx="1348668" cy="272876"/>
          </a:xfrm>
          <a:prstGeom prst="leftArrow">
            <a:avLst>
              <a:gd name="adj1" fmla="val 39744"/>
              <a:gd name="adj2" fmla="val 67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6" name="Rounded Rectangle 41"/>
          <p:cNvSpPr/>
          <p:nvPr/>
        </p:nvSpPr>
        <p:spPr>
          <a:xfrm>
            <a:off x="5257800" y="480814"/>
            <a:ext cx="312255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THESIS </a:t>
            </a:r>
            <a:r>
              <a:rPr lang="en-US" b="1" dirty="0"/>
              <a:t>TITLE ’S </a:t>
            </a:r>
            <a:r>
              <a:rPr lang="en-US" b="1" dirty="0" smtClean="0"/>
              <a:t>SOURCE   </a:t>
            </a:r>
            <a:r>
              <a:rPr lang="en-US" sz="2000" b="1" dirty="0" smtClean="0"/>
              <a:t>(confirm </a:t>
            </a:r>
            <a:r>
              <a:rPr lang="en-US" sz="2000" b="1" dirty="0"/>
              <a:t>from your supervisor)</a:t>
            </a:r>
            <a:endParaRPr lang="en-US" sz="2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71800"/>
            <a:ext cx="6621203" cy="3341677"/>
          </a:xfrm>
          <a:prstGeom prst="rect">
            <a:avLst/>
          </a:prstGeom>
        </p:spPr>
      </p:pic>
      <p:sp>
        <p:nvSpPr>
          <p:cNvPr id="17" name="Curved Left Arrow 8"/>
          <p:cNvSpPr/>
          <p:nvPr/>
        </p:nvSpPr>
        <p:spPr>
          <a:xfrm rot="19526296" flipH="1">
            <a:off x="4541520" y="2863037"/>
            <a:ext cx="1045317" cy="3710106"/>
          </a:xfrm>
          <a:prstGeom prst="curvedLeftArrow">
            <a:avLst>
              <a:gd name="adj1" fmla="val 11240"/>
              <a:gd name="adj2" fmla="val 31593"/>
              <a:gd name="adj3" fmla="val 3803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uble Bracket 11"/>
          <p:cNvSpPr/>
          <p:nvPr/>
        </p:nvSpPr>
        <p:spPr>
          <a:xfrm>
            <a:off x="6477000" y="5486400"/>
            <a:ext cx="914400" cy="762000"/>
          </a:xfrm>
          <a:prstGeom prst="bracketPair">
            <a:avLst/>
          </a:prstGeom>
          <a:solidFill>
            <a:schemeClr val="accent1">
              <a:alpha val="17000"/>
            </a:schemeClr>
          </a:solidFill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/>
          <p:nvPr/>
        </p:nvSpPr>
        <p:spPr bwMode="auto">
          <a:xfrm>
            <a:off x="304800" y="1651301"/>
            <a:ext cx="8534400" cy="114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r>
              <a:rPr lang="en-US" altLang="zh-CN" sz="2400" dirty="0">
                <a:effectLst/>
              </a:rPr>
              <a:t>After filling in the required information, please click on “</a:t>
            </a:r>
            <a:r>
              <a:rPr lang="zh-CN" altLang="en-US" sz="2400" b="1" dirty="0">
                <a:solidFill>
                  <a:srgbClr val="FF0000"/>
                </a:solidFill>
                <a:effectLst/>
              </a:rPr>
              <a:t>保存</a:t>
            </a:r>
            <a:r>
              <a:rPr lang="en-US" altLang="zh-CN" sz="2400" dirty="0">
                <a:effectLst/>
              </a:rPr>
              <a:t>” </a:t>
            </a:r>
            <a:r>
              <a:rPr lang="en-US" altLang="zh-CN" sz="2400" dirty="0" smtClean="0">
                <a:effectLst/>
              </a:rPr>
              <a:t>button to </a:t>
            </a:r>
            <a:r>
              <a:rPr lang="en-US" altLang="zh-CN" sz="2400" u="sng" dirty="0">
                <a:effectLst/>
              </a:rPr>
              <a:t>Save</a:t>
            </a:r>
            <a:r>
              <a:rPr lang="en-US" altLang="zh-CN" sz="2400" dirty="0">
                <a:effectLst/>
              </a:rPr>
              <a:t>. </a:t>
            </a:r>
            <a:r>
              <a:rPr lang="en-US" altLang="zh-CN" sz="2400" dirty="0" smtClean="0">
                <a:effectLst/>
              </a:rPr>
              <a:t> You </a:t>
            </a:r>
            <a:r>
              <a:rPr lang="en-US" sz="2400" dirty="0">
                <a:effectLst/>
              </a:rPr>
              <a:t>can not </a:t>
            </a:r>
            <a:r>
              <a:rPr lang="en-US" sz="2400" dirty="0" smtClean="0">
                <a:effectLst/>
              </a:rPr>
              <a:t>Submit this Application,  </a:t>
            </a:r>
            <a:r>
              <a:rPr lang="en-US" sz="2400" dirty="0">
                <a:effectLst/>
              </a:rPr>
              <a:t>if any of the items is  </a:t>
            </a:r>
            <a:r>
              <a:rPr lang="en-US" sz="2400" b="1" dirty="0">
                <a:solidFill>
                  <a:srgbClr val="FF0000"/>
                </a:solidFill>
                <a:effectLst/>
              </a:rPr>
              <a:t>not in </a:t>
            </a:r>
            <a:r>
              <a:rPr lang="en-US" sz="2400" b="1" dirty="0" smtClean="0">
                <a:solidFill>
                  <a:srgbClr val="FF0000"/>
                </a:solidFill>
                <a:effectLst/>
              </a:rPr>
              <a:t>compliance (doesn’t meet the requirements)</a:t>
            </a:r>
            <a:r>
              <a:rPr lang="en-US" sz="2400" dirty="0" smtClean="0">
                <a:effectLst/>
              </a:rPr>
              <a:t>: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48" y="1905000"/>
            <a:ext cx="6551151" cy="891813"/>
          </a:xfrm>
          <a:prstGeom prst="rect">
            <a:avLst/>
          </a:prstGeom>
        </p:spPr>
      </p:pic>
      <p:sp>
        <p:nvSpPr>
          <p:cNvPr id="10" name="Content Placeholder 2"/>
          <p:cNvSpPr txBox="1"/>
          <p:nvPr/>
        </p:nvSpPr>
        <p:spPr bwMode="auto">
          <a:xfrm>
            <a:off x="401723" y="417247"/>
            <a:ext cx="8208878" cy="13353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r>
              <a:rPr lang="en-US" sz="2800" dirty="0"/>
              <a:t>After all of the items will be </a:t>
            </a:r>
            <a:r>
              <a:rPr lang="en-US" sz="2800" b="1" dirty="0"/>
              <a:t>in compliance </a:t>
            </a:r>
            <a:r>
              <a:rPr lang="en-US" sz="2800" dirty="0" smtClean="0"/>
              <a:t>(do not </a:t>
            </a:r>
            <a:r>
              <a:rPr lang="en-US" sz="2800" dirty="0"/>
              <a:t>appear in red), then you </a:t>
            </a:r>
            <a:r>
              <a:rPr lang="en-US" sz="2800" dirty="0" smtClean="0"/>
              <a:t>can </a:t>
            </a:r>
            <a:r>
              <a:rPr lang="en-US" sz="2800" u="sng" dirty="0" smtClean="0"/>
              <a:t>Submit</a:t>
            </a:r>
            <a:r>
              <a:rPr lang="en-US" sz="2800" dirty="0" smtClean="0"/>
              <a:t> </a:t>
            </a:r>
            <a:r>
              <a:rPr lang="en-US" sz="2800" dirty="0"/>
              <a:t>this Application for graduation and degree.</a:t>
            </a:r>
            <a:endParaRPr lang="en-US" sz="2800" kern="0" dirty="0"/>
          </a:p>
        </p:txBody>
      </p:sp>
      <p:sp>
        <p:nvSpPr>
          <p:cNvPr id="11" name="Rounded Rectangle 25"/>
          <p:cNvSpPr/>
          <p:nvPr/>
        </p:nvSpPr>
        <p:spPr>
          <a:xfrm>
            <a:off x="4592723" y="2975992"/>
            <a:ext cx="1383654" cy="45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Save</a:t>
            </a:r>
            <a:endParaRPr lang="en-US" sz="2000" b="1" dirty="0"/>
          </a:p>
        </p:txBody>
      </p:sp>
      <p:sp>
        <p:nvSpPr>
          <p:cNvPr id="12" name="Rounded Rectangle 25"/>
          <p:cNvSpPr/>
          <p:nvPr/>
        </p:nvSpPr>
        <p:spPr>
          <a:xfrm>
            <a:off x="7074546" y="2975992"/>
            <a:ext cx="1383654" cy="45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  <p:sp>
        <p:nvSpPr>
          <p:cNvPr id="13" name="Curved Right Arrow 6"/>
          <p:cNvSpPr/>
          <p:nvPr/>
        </p:nvSpPr>
        <p:spPr>
          <a:xfrm rot="1912749" flipH="1">
            <a:off x="5731196" y="2556455"/>
            <a:ext cx="471046" cy="974016"/>
          </a:xfrm>
          <a:prstGeom prst="curvedRightArrow">
            <a:avLst>
              <a:gd name="adj1" fmla="val 16673"/>
              <a:gd name="adj2" fmla="val 3761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6"/>
          <p:cNvSpPr/>
          <p:nvPr/>
        </p:nvSpPr>
        <p:spPr>
          <a:xfrm rot="19522982">
            <a:off x="6687727" y="2494802"/>
            <a:ext cx="431615" cy="974016"/>
          </a:xfrm>
          <a:prstGeom prst="curvedRightArrow">
            <a:avLst>
              <a:gd name="adj1" fmla="val 16673"/>
              <a:gd name="adj2" fmla="val 3761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ontent Placeholder 2"/>
          <p:cNvSpPr txBox="1"/>
          <p:nvPr/>
        </p:nvSpPr>
        <p:spPr bwMode="auto">
          <a:xfrm>
            <a:off x="401723" y="3789980"/>
            <a:ext cx="8382000" cy="2209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r>
              <a:rPr lang="en-US" sz="2800" dirty="0" smtClean="0"/>
              <a:t>Next, </a:t>
            </a:r>
            <a:r>
              <a:rPr lang="en-US" sz="2800" u="sng" dirty="0" smtClean="0"/>
              <a:t>click</a:t>
            </a:r>
            <a:r>
              <a:rPr lang="en-US" sz="2800" dirty="0" smtClean="0"/>
              <a:t> </a:t>
            </a:r>
            <a:r>
              <a:rPr lang="en-US" sz="2800" dirty="0"/>
              <a:t>on “</a:t>
            </a:r>
            <a:r>
              <a:rPr lang="zh-CN" altLang="en-US" sz="2000" b="1" dirty="0">
                <a:solidFill>
                  <a:srgbClr val="FF0000"/>
                </a:solidFill>
              </a:rPr>
              <a:t>打印并下载学位材料</a:t>
            </a:r>
            <a:r>
              <a:rPr lang="en-US" sz="2800" dirty="0"/>
              <a:t>” (</a:t>
            </a:r>
            <a:r>
              <a:rPr lang="en-US" sz="2400" dirty="0"/>
              <a:t>Print and download degree materials</a:t>
            </a:r>
            <a:r>
              <a:rPr lang="en-US" sz="2800" dirty="0" smtClean="0"/>
              <a:t>) button. </a:t>
            </a:r>
            <a:r>
              <a:rPr lang="en-US" sz="2800" u="sng" dirty="0" smtClean="0"/>
              <a:t>Download and </a:t>
            </a:r>
            <a:r>
              <a:rPr lang="en-US" sz="2800" u="sng" dirty="0"/>
              <a:t>p</a:t>
            </a:r>
            <a:r>
              <a:rPr lang="en-US" sz="2800" u="sng" dirty="0" smtClean="0"/>
              <a:t>rint</a:t>
            </a:r>
            <a:r>
              <a:rPr lang="en-US" sz="2800" dirty="0" smtClean="0"/>
              <a:t>  </a:t>
            </a:r>
            <a:r>
              <a:rPr lang="en-US" sz="2800" u="sng" dirty="0">
                <a:solidFill>
                  <a:srgbClr val="FF0000"/>
                </a:solidFill>
              </a:rPr>
              <a:t>Form 1 </a:t>
            </a:r>
            <a:r>
              <a:rPr lang="zh-CN" altLang="en-US" sz="2400" u="sng" dirty="0">
                <a:solidFill>
                  <a:srgbClr val="FF0000"/>
                </a:solidFill>
              </a:rPr>
              <a:t>“北京科技大学硕士学位申请表”</a:t>
            </a:r>
            <a:r>
              <a:rPr lang="zh-CN" altLang="en-US" sz="2400" dirty="0"/>
              <a:t>  </a:t>
            </a:r>
            <a:r>
              <a:rPr lang="en-US" altLang="zh-CN" sz="2800" dirty="0"/>
              <a:t>(Application Form for USTB master degree) - 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en-US" altLang="zh-CN" sz="2800" b="1" dirty="0"/>
              <a:t> </a:t>
            </a:r>
            <a:r>
              <a:rPr lang="en-US" altLang="zh-CN" sz="2800" dirty="0" smtClean="0"/>
              <a:t>copies</a:t>
            </a:r>
            <a:r>
              <a:rPr lang="en-US" altLang="zh-CN" sz="2800" dirty="0"/>
              <a:t>,</a:t>
            </a:r>
            <a:r>
              <a:rPr lang="en-US" altLang="zh-CN" sz="2800" dirty="0" smtClean="0"/>
              <a:t> </a:t>
            </a:r>
            <a:r>
              <a:rPr lang="en-US" sz="2800" dirty="0" smtClean="0"/>
              <a:t>then </a:t>
            </a:r>
            <a:r>
              <a:rPr lang="en-US" sz="2800" u="sng" dirty="0"/>
              <a:t>sign</a:t>
            </a:r>
            <a:r>
              <a:rPr lang="en-US" sz="2800" dirty="0"/>
              <a:t> it and keep it yourself </a:t>
            </a:r>
            <a:r>
              <a:rPr lang="en-US" sz="2800" dirty="0" smtClean="0"/>
              <a:t>temporarily.</a:t>
            </a:r>
            <a:endParaRPr lang="en-US" sz="2800" dirty="0" smtClean="0"/>
          </a:p>
        </p:txBody>
      </p:sp>
      <p:sp>
        <p:nvSpPr>
          <p:cNvPr id="16" name="Curved Right Arrow 6"/>
          <p:cNvSpPr/>
          <p:nvPr/>
        </p:nvSpPr>
        <p:spPr>
          <a:xfrm rot="20300730" flipH="1">
            <a:off x="2045128" y="2395861"/>
            <a:ext cx="614602" cy="1585282"/>
          </a:xfrm>
          <a:prstGeom prst="curvedRightArrow">
            <a:avLst>
              <a:gd name="adj1" fmla="val 28547"/>
              <a:gd name="adj2" fmla="val 75514"/>
              <a:gd name="adj3" fmla="val 36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79" y="2444504"/>
            <a:ext cx="6482687" cy="914400"/>
          </a:xfrm>
          <a:prstGeom prst="rect">
            <a:avLst/>
          </a:prstGeom>
        </p:spPr>
      </p:pic>
      <p:sp>
        <p:nvSpPr>
          <p:cNvPr id="10" name="Content Placeholder 2"/>
          <p:cNvSpPr txBox="1"/>
          <p:nvPr/>
        </p:nvSpPr>
        <p:spPr bwMode="auto">
          <a:xfrm>
            <a:off x="304800" y="533400"/>
            <a:ext cx="8126800" cy="13353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r>
              <a:rPr lang="en-US" sz="2800" u="sng" dirty="0"/>
              <a:t>Download</a:t>
            </a:r>
            <a:r>
              <a:rPr lang="en-US" sz="2800" dirty="0"/>
              <a:t> the package of </a:t>
            </a:r>
            <a:r>
              <a:rPr lang="en-US" sz="2800" dirty="0">
                <a:solidFill>
                  <a:srgbClr val="FF0000"/>
                </a:solidFill>
              </a:rPr>
              <a:t>Application materials for </a:t>
            </a:r>
            <a:r>
              <a:rPr lang="en-US" sz="2800" dirty="0" smtClean="0">
                <a:solidFill>
                  <a:srgbClr val="FF0000"/>
                </a:solidFill>
              </a:rPr>
              <a:t>degree</a:t>
            </a:r>
            <a:r>
              <a:rPr lang="en-US" sz="2800" dirty="0"/>
              <a:t>:</a:t>
            </a:r>
            <a:r>
              <a:rPr lang="en-US" sz="2800" dirty="0" smtClean="0"/>
              <a:t>  </a:t>
            </a:r>
            <a:r>
              <a:rPr lang="en-US" sz="2800" kern="0" dirty="0" smtClean="0"/>
              <a:t>click </a:t>
            </a:r>
            <a:r>
              <a:rPr lang="en-US" sz="2800" kern="0" dirty="0"/>
              <a:t>on “</a:t>
            </a:r>
            <a:r>
              <a:rPr lang="zh-CN" altLang="en-US" sz="2400" b="1" kern="0" dirty="0">
                <a:solidFill>
                  <a:srgbClr val="FF0000"/>
                </a:solidFill>
              </a:rPr>
              <a:t>打印并下载学位材料</a:t>
            </a:r>
            <a:r>
              <a:rPr lang="en-US" sz="2800" kern="0" dirty="0" smtClean="0"/>
              <a:t>” </a:t>
            </a:r>
            <a:r>
              <a:rPr lang="en-US" sz="2800" dirty="0"/>
              <a:t>(Print and download degree materials</a:t>
            </a:r>
            <a:r>
              <a:rPr lang="en-US" sz="2800" dirty="0" smtClean="0"/>
              <a:t>)</a:t>
            </a:r>
            <a:r>
              <a:rPr lang="en-US" sz="2800" kern="0" dirty="0" smtClean="0"/>
              <a:t>. </a:t>
            </a:r>
            <a:endParaRPr lang="en-US" sz="2800" kern="0" dirty="0"/>
          </a:p>
        </p:txBody>
      </p:sp>
      <p:sp>
        <p:nvSpPr>
          <p:cNvPr id="15" name="Content Placeholder 2"/>
          <p:cNvSpPr txBox="1"/>
          <p:nvPr/>
        </p:nvSpPr>
        <p:spPr bwMode="auto">
          <a:xfrm>
            <a:off x="619122" y="5378145"/>
            <a:ext cx="7915278" cy="94645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kern="0" dirty="0" smtClean="0">
                <a:solidFill>
                  <a:srgbClr val="FF0000"/>
                </a:solidFill>
              </a:rPr>
              <a:t>***</a:t>
            </a:r>
            <a:r>
              <a:rPr lang="en-US" b="1" kern="0" dirty="0">
                <a:solidFill>
                  <a:srgbClr val="FF0000"/>
                </a:solidFill>
              </a:rPr>
              <a:t>All the required materials for application should be downloaded from here.</a:t>
            </a:r>
            <a:endParaRPr lang="en-US" kern="0" dirty="0"/>
          </a:p>
        </p:txBody>
      </p:sp>
      <p:sp>
        <p:nvSpPr>
          <p:cNvPr id="16" name="Curved Right Arrow 6"/>
          <p:cNvSpPr/>
          <p:nvPr/>
        </p:nvSpPr>
        <p:spPr>
          <a:xfrm rot="20300730" flipH="1">
            <a:off x="3264164" y="1765346"/>
            <a:ext cx="482071" cy="1263793"/>
          </a:xfrm>
          <a:prstGeom prst="curvedRightArrow">
            <a:avLst>
              <a:gd name="adj1" fmla="val 37610"/>
              <a:gd name="adj2" fmla="val 8203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61" y="3836842"/>
            <a:ext cx="1467414" cy="13820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121079"/>
            <a:ext cx="1190124" cy="746992"/>
          </a:xfrm>
          <a:prstGeom prst="rect">
            <a:avLst/>
          </a:prstGeom>
        </p:spPr>
      </p:pic>
      <p:sp>
        <p:nvSpPr>
          <p:cNvPr id="17" name="Left Arrow 13"/>
          <p:cNvSpPr/>
          <p:nvPr/>
        </p:nvSpPr>
        <p:spPr>
          <a:xfrm flipH="1">
            <a:off x="5536866" y="4145391"/>
            <a:ext cx="2133600" cy="770581"/>
          </a:xfrm>
          <a:prstGeom prst="leftArrow">
            <a:avLst>
              <a:gd name="adj1" fmla="val 39744"/>
              <a:gd name="adj2" fmla="val 57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“Back” button</a:t>
            </a:r>
            <a:endParaRPr lang="en-US" sz="2000" b="1" dirty="0"/>
          </a:p>
        </p:txBody>
      </p:sp>
      <p:sp>
        <p:nvSpPr>
          <p:cNvPr id="18" name="Left Arrow 13"/>
          <p:cNvSpPr/>
          <p:nvPr/>
        </p:nvSpPr>
        <p:spPr>
          <a:xfrm>
            <a:off x="1752600" y="3836842"/>
            <a:ext cx="2362200" cy="770581"/>
          </a:xfrm>
          <a:prstGeom prst="leftArrow">
            <a:avLst>
              <a:gd name="adj1" fmla="val 39744"/>
              <a:gd name="adj2" fmla="val 57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“Print” button</a:t>
            </a:r>
            <a:endParaRPr lang="en-US" sz="2000" b="1" dirty="0"/>
          </a:p>
        </p:txBody>
      </p:sp>
      <p:sp>
        <p:nvSpPr>
          <p:cNvPr id="19" name="Left Arrow 13"/>
          <p:cNvSpPr/>
          <p:nvPr/>
        </p:nvSpPr>
        <p:spPr>
          <a:xfrm>
            <a:off x="1600200" y="4473091"/>
            <a:ext cx="2703173" cy="770581"/>
          </a:xfrm>
          <a:prstGeom prst="leftArrow">
            <a:avLst>
              <a:gd name="adj1" fmla="val 39744"/>
              <a:gd name="adj2" fmla="val 57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“Download” button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62000"/>
            <a:ext cx="7924800" cy="5257800"/>
          </a:xfrm>
          <a:ln>
            <a:noFill/>
          </a:ln>
        </p:spPr>
        <p:txBody>
          <a:bodyPr/>
          <a:lstStyle/>
          <a:p>
            <a:r>
              <a:rPr lang="en-US" u="sng" dirty="0" smtClean="0"/>
              <a:t>Contact </a:t>
            </a:r>
            <a:r>
              <a:rPr lang="en-US" u="sng" dirty="0" smtClean="0"/>
              <a:t>your supervisor</a:t>
            </a:r>
            <a:r>
              <a:rPr lang="en-US" dirty="0"/>
              <a:t>  </a:t>
            </a:r>
            <a:r>
              <a:rPr lang="en-US" dirty="0" smtClean="0"/>
              <a:t>and </a:t>
            </a:r>
            <a:r>
              <a:rPr lang="en-US" u="sng" dirty="0" smtClean="0"/>
              <a:t>report</a:t>
            </a:r>
            <a:r>
              <a:rPr lang="en-US" dirty="0" smtClean="0"/>
              <a:t> your </a:t>
            </a:r>
            <a:r>
              <a:rPr lang="en-US" dirty="0" smtClean="0"/>
              <a:t>thesis </a:t>
            </a:r>
            <a:r>
              <a:rPr lang="en-US" dirty="0"/>
              <a:t>progress </a:t>
            </a:r>
            <a:r>
              <a:rPr lang="en-US" dirty="0" smtClean="0"/>
              <a:t>plus </a:t>
            </a:r>
            <a:r>
              <a:rPr lang="en-US" dirty="0"/>
              <a:t>academic achievements during your study (according to the requirements of your School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/>
              <a:t>Then you can </a:t>
            </a:r>
            <a:r>
              <a:rPr lang="en-US" u="sng" dirty="0"/>
              <a:t>check the status</a:t>
            </a:r>
            <a:r>
              <a:rPr lang="en-US" dirty="0"/>
              <a:t> after reviewing by your supervisor and Training Office on “</a:t>
            </a:r>
            <a:r>
              <a:rPr lang="zh-CN" altLang="en-US" sz="2800" b="1" dirty="0">
                <a:solidFill>
                  <a:srgbClr val="FF0000"/>
                </a:solidFill>
              </a:rPr>
              <a:t>毕业与学位申请</a:t>
            </a:r>
            <a:r>
              <a:rPr lang="en-US" dirty="0"/>
              <a:t>” (Application for graduation and degree) interface</a:t>
            </a:r>
            <a:r>
              <a:rPr lang="en-US" dirty="0" smtClean="0"/>
              <a:t>. </a:t>
            </a:r>
            <a:r>
              <a:rPr lang="en-US" dirty="0"/>
              <a:t>Who fails the verification can not perform the following procedures.</a:t>
            </a:r>
            <a:endParaRPr lang="en-US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685800" y="1905000"/>
            <a:ext cx="7772400" cy="1920875"/>
          </a:xfrm>
        </p:spPr>
        <p:txBody>
          <a:bodyPr/>
          <a:lstStyle/>
          <a:p>
            <a:br>
              <a:rPr lang="en-US" altLang="zh-CN" sz="4400" dirty="0" smtClean="0"/>
            </a:br>
            <a:r>
              <a:rPr lang="zh-CN" altLang="en-US" sz="4400" dirty="0" smtClean="0"/>
              <a:t>论文评阅阶段</a:t>
            </a:r>
            <a:br>
              <a:rPr lang="en-US" altLang="zh-CN" sz="4400" dirty="0"/>
            </a:br>
            <a:br>
              <a:rPr lang="en-US" altLang="zh-CN" sz="4400" dirty="0" smtClean="0"/>
            </a:br>
            <a:r>
              <a:rPr lang="en-US" altLang="zh-CN" sz="4400" dirty="0" smtClean="0"/>
              <a:t>CHECKING  THESIS  PROCESS</a:t>
            </a:r>
            <a:br>
              <a:rPr lang="en-US" sz="4400" dirty="0"/>
            </a:br>
            <a:br>
              <a:rPr lang="en-US" altLang="zh-CN" sz="4400" i="1" dirty="0"/>
            </a:br>
            <a:r>
              <a:rPr lang="en-US" altLang="zh-CN" sz="3600" dirty="0">
                <a:solidFill>
                  <a:srgbClr val="FF0000"/>
                </a:solidFill>
              </a:rPr>
              <a:t>Complete the requirements </a:t>
            </a:r>
            <a:r>
              <a:rPr lang="en-US" altLang="zh-CN" sz="3600" dirty="0" smtClean="0">
                <a:solidFill>
                  <a:srgbClr val="FF0000"/>
                </a:solidFill>
              </a:rPr>
              <a:t>according to the time arrangement of </a:t>
            </a:r>
            <a:r>
              <a:rPr lang="en-US" altLang="zh-CN" sz="3600" dirty="0">
                <a:solidFill>
                  <a:srgbClr val="FF0000"/>
                </a:solidFill>
              </a:rPr>
              <a:t>your School </a:t>
            </a:r>
            <a:r>
              <a:rPr lang="en-US" altLang="zh-CN" sz="3600" dirty="0" smtClean="0">
                <a:solidFill>
                  <a:srgbClr val="FF0000"/>
                </a:solidFill>
              </a:rPr>
              <a:t>and supervisor</a:t>
            </a:r>
            <a:endParaRPr lang="en-US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257800"/>
          </a:xfrm>
        </p:spPr>
        <p:txBody>
          <a:bodyPr/>
          <a:lstStyle/>
          <a:p>
            <a:r>
              <a:rPr lang="en-US" sz="2800" dirty="0"/>
              <a:t>Click </a:t>
            </a:r>
            <a:r>
              <a:rPr lang="en-US" sz="2800" dirty="0"/>
              <a:t>on “</a:t>
            </a:r>
            <a:r>
              <a:rPr lang="zh-CN" altLang="en-US" sz="2400" b="1" dirty="0">
                <a:solidFill>
                  <a:srgbClr val="FF0000"/>
                </a:solidFill>
              </a:rPr>
              <a:t>打印并下载学位材料</a:t>
            </a:r>
            <a:r>
              <a:rPr lang="en-US" sz="2800" dirty="0"/>
              <a:t>” (Print and download degree materials) </a:t>
            </a:r>
            <a:r>
              <a:rPr lang="en-US" sz="2800" dirty="0"/>
              <a:t>button</a:t>
            </a:r>
            <a:r>
              <a:rPr lang="en-US" sz="2800" dirty="0" smtClean="0"/>
              <a:t>.  </a:t>
            </a:r>
            <a:r>
              <a:rPr lang="en-US" sz="2800" u="sng" dirty="0"/>
              <a:t>Download</a:t>
            </a:r>
            <a:r>
              <a:rPr lang="en-US" sz="2800" dirty="0"/>
              <a:t>,</a:t>
            </a:r>
            <a:r>
              <a:rPr lang="en-US" sz="2800" dirty="0"/>
              <a:t> </a:t>
            </a:r>
            <a:r>
              <a:rPr lang="en-US" sz="2800" u="sng" dirty="0"/>
              <a:t>fill in</a:t>
            </a:r>
            <a:r>
              <a:rPr lang="en-US" sz="2800" dirty="0"/>
              <a:t> and </a:t>
            </a:r>
            <a:r>
              <a:rPr lang="en-US" sz="2800" u="sng" dirty="0"/>
              <a:t>print</a:t>
            </a:r>
            <a:r>
              <a:rPr lang="en-US" sz="2800" dirty="0"/>
              <a:t> </a:t>
            </a:r>
            <a:r>
              <a:rPr lang="en-US" sz="2800" dirty="0" smtClean="0"/>
              <a:t>the </a:t>
            </a:r>
            <a:r>
              <a:rPr lang="en-US" dirty="0" smtClean="0"/>
              <a:t> </a:t>
            </a:r>
            <a:r>
              <a:rPr lang="en-US" sz="2800" u="sng" dirty="0" smtClean="0">
                <a:solidFill>
                  <a:srgbClr val="FF0000"/>
                </a:solidFill>
              </a:rPr>
              <a:t>Form </a:t>
            </a:r>
            <a:r>
              <a:rPr lang="en-US" sz="2800" u="sng" dirty="0" smtClean="0">
                <a:solidFill>
                  <a:srgbClr val="FF0000"/>
                </a:solidFill>
              </a:rPr>
              <a:t>2 </a:t>
            </a:r>
            <a:r>
              <a:rPr lang="zh-CN" altLang="en-US" sz="2800" u="sng" dirty="0" smtClean="0">
                <a:solidFill>
                  <a:srgbClr val="FF0000"/>
                </a:solidFill>
              </a:rPr>
              <a:t>“申请硕士学位指导教师推荐书”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2800" dirty="0"/>
              <a:t>(Supervisor’s Recommendation Letter regarding the student applying for </a:t>
            </a:r>
            <a:r>
              <a:rPr lang="en-US" sz="2800" dirty="0" smtClean="0"/>
              <a:t>Master </a:t>
            </a:r>
            <a:r>
              <a:rPr lang="en-US" sz="2800" dirty="0"/>
              <a:t>d</a:t>
            </a:r>
            <a:r>
              <a:rPr lang="en-US" sz="2800" dirty="0" smtClean="0"/>
              <a:t>egree)</a:t>
            </a:r>
            <a:r>
              <a:rPr lang="en-US" dirty="0" smtClean="0"/>
              <a:t>.  </a:t>
            </a:r>
            <a:r>
              <a:rPr lang="en-US" dirty="0" smtClean="0"/>
              <a:t>Ask</a:t>
            </a:r>
            <a:r>
              <a:rPr lang="en-US" dirty="0" smtClean="0"/>
              <a:t> </a:t>
            </a:r>
            <a:r>
              <a:rPr lang="en-US" dirty="0" smtClean="0"/>
              <a:t>your </a:t>
            </a:r>
            <a:r>
              <a:rPr lang="en-US" u="sng" dirty="0" smtClean="0"/>
              <a:t>supervisor to </a:t>
            </a:r>
            <a:r>
              <a:rPr lang="en-US" u="sng" dirty="0" smtClean="0"/>
              <a:t>check</a:t>
            </a:r>
            <a:r>
              <a:rPr lang="en-US" dirty="0" smtClean="0"/>
              <a:t> and </a:t>
            </a:r>
            <a:r>
              <a:rPr lang="en-US" u="sng" dirty="0" smtClean="0"/>
              <a:t>sign</a:t>
            </a:r>
            <a:r>
              <a:rPr lang="en-US" dirty="0" smtClean="0"/>
              <a:t> </a:t>
            </a:r>
            <a:r>
              <a:rPr lang="en-US" dirty="0" smtClean="0"/>
              <a:t>this Form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sz="2800" u="sng" dirty="0"/>
              <a:t>F</a:t>
            </a:r>
            <a:r>
              <a:rPr lang="en-US" sz="2800" u="sng" dirty="0"/>
              <a:t>ill in</a:t>
            </a:r>
            <a:r>
              <a:rPr lang="en-US" sz="2800" dirty="0"/>
              <a:t> and </a:t>
            </a:r>
            <a:r>
              <a:rPr lang="en-US" sz="2800" u="sng" dirty="0"/>
              <a:t>print</a:t>
            </a:r>
            <a:r>
              <a:rPr lang="en-US" sz="2800" dirty="0"/>
              <a:t>  </a:t>
            </a:r>
            <a:r>
              <a:rPr lang="en-US" sz="2800" u="sng" dirty="0">
                <a:solidFill>
                  <a:srgbClr val="FF0000"/>
                </a:solidFill>
              </a:rPr>
              <a:t>Form 3 </a:t>
            </a:r>
            <a:r>
              <a:rPr lang="zh-CN" altLang="en-US" sz="2800" u="sng" dirty="0">
                <a:solidFill>
                  <a:srgbClr val="FF0000"/>
                </a:solidFill>
              </a:rPr>
              <a:t>“申请硕士学位论文答辩审核表”</a:t>
            </a:r>
            <a:r>
              <a:rPr lang="zh-CN" altLang="en-US" sz="2800" dirty="0"/>
              <a:t>  </a:t>
            </a:r>
            <a:r>
              <a:rPr lang="en-US" altLang="zh-CN" sz="2800" dirty="0"/>
              <a:t>(Review Table of the student applying for defense of master degree </a:t>
            </a:r>
            <a:r>
              <a:rPr lang="en-US" altLang="zh-CN" sz="2800" dirty="0" smtClean="0"/>
              <a:t>thesis</a:t>
            </a:r>
            <a:r>
              <a:rPr lang="en-US" sz="2800" dirty="0" smtClean="0"/>
              <a:t>)</a:t>
            </a:r>
            <a:r>
              <a:rPr lang="ru-RU" sz="2800" dirty="0" smtClean="0"/>
              <a:t>. </a:t>
            </a:r>
            <a:r>
              <a:rPr lang="en-US" sz="2800" dirty="0" smtClean="0"/>
              <a:t> This Form to </a:t>
            </a:r>
            <a:r>
              <a:rPr lang="en-US" sz="2800" dirty="0"/>
              <a:t>be signed </a:t>
            </a:r>
            <a:r>
              <a:rPr lang="en-US" sz="2800" dirty="0" smtClean="0"/>
              <a:t>by </a:t>
            </a:r>
            <a:r>
              <a:rPr lang="en-US" sz="2800" dirty="0"/>
              <a:t>the person in charge of the </a:t>
            </a:r>
            <a:r>
              <a:rPr lang="en-US" sz="2800" dirty="0" smtClean="0"/>
              <a:t>Sub-committee,  please confirm from your supervisor.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838200"/>
            <a:ext cx="7848600" cy="4419600"/>
          </a:xfrm>
        </p:spPr>
        <p:txBody>
          <a:bodyPr/>
          <a:lstStyle/>
          <a:p>
            <a:r>
              <a:rPr lang="en-US" sz="2800" u="sng" dirty="0" smtClean="0"/>
              <a:t>Contact</a:t>
            </a:r>
            <a:r>
              <a:rPr lang="en-US" sz="2800" dirty="0" smtClean="0"/>
              <a:t> </a:t>
            </a:r>
            <a:r>
              <a:rPr lang="en-US" sz="2800" dirty="0"/>
              <a:t>your School to </a:t>
            </a:r>
            <a:r>
              <a:rPr lang="en-US" sz="2800" u="sng" dirty="0"/>
              <a:t>get</a:t>
            </a:r>
            <a:r>
              <a:rPr lang="en-US" sz="2800" dirty="0"/>
              <a:t> your </a:t>
            </a:r>
            <a:r>
              <a:rPr lang="en-US" sz="2800" dirty="0"/>
              <a:t>T</a:t>
            </a:r>
            <a:r>
              <a:rPr lang="en-US" sz="2800" dirty="0"/>
              <a:t>ranscript scaled by </a:t>
            </a:r>
            <a:r>
              <a:rPr lang="en-US" sz="2800" dirty="0"/>
              <a:t>G</a:t>
            </a:r>
            <a:r>
              <a:rPr lang="en-US" sz="2800" dirty="0"/>
              <a:t>raduate </a:t>
            </a:r>
            <a:r>
              <a:rPr lang="en-US" sz="2800" dirty="0" smtClean="0"/>
              <a:t>School. </a:t>
            </a:r>
            <a:endParaRPr lang="en-US" sz="2800" dirty="0" smtClean="0"/>
          </a:p>
          <a:p>
            <a:r>
              <a:rPr lang="en-US" sz="2800" u="sng" dirty="0"/>
              <a:t>Fill in</a:t>
            </a:r>
            <a:r>
              <a:rPr lang="en-US" sz="2800" dirty="0"/>
              <a:t> and </a:t>
            </a:r>
            <a:r>
              <a:rPr lang="en-US" sz="2800" u="sng" dirty="0"/>
              <a:t>print</a:t>
            </a:r>
            <a:r>
              <a:rPr lang="en-US" sz="2800" dirty="0"/>
              <a:t> the </a:t>
            </a:r>
            <a:r>
              <a:rPr lang="en-US" sz="2800" u="sng" dirty="0">
                <a:solidFill>
                  <a:srgbClr val="FF0000"/>
                </a:solidFill>
              </a:rPr>
              <a:t>Form 4 </a:t>
            </a:r>
            <a:r>
              <a:rPr lang="en-US" sz="2800" u="sng" dirty="0" smtClean="0">
                <a:solidFill>
                  <a:srgbClr val="FF0000"/>
                </a:solidFill>
              </a:rPr>
              <a:t>“</a:t>
            </a:r>
            <a:r>
              <a:rPr lang="zh-CN" altLang="en-US" sz="2800" u="sng" dirty="0" smtClean="0">
                <a:solidFill>
                  <a:srgbClr val="FF0000"/>
                </a:solidFill>
              </a:rPr>
              <a:t>北京科技大学</a:t>
            </a:r>
            <a:r>
              <a:rPr lang="zh-CN" altLang="en-US" sz="2800" u="sng" dirty="0">
                <a:solidFill>
                  <a:srgbClr val="FF0000"/>
                </a:solidFill>
              </a:rPr>
              <a:t>硕士学位论文评阅</a:t>
            </a:r>
            <a:r>
              <a:rPr lang="zh-CN" altLang="en-US" sz="2800" u="sng" dirty="0" smtClean="0">
                <a:solidFill>
                  <a:srgbClr val="FF0000"/>
                </a:solidFill>
              </a:rPr>
              <a:t>书</a:t>
            </a:r>
            <a:r>
              <a:rPr lang="en-US" altLang="zh-CN" sz="2800" u="sng" dirty="0" smtClean="0">
                <a:solidFill>
                  <a:srgbClr val="FF0000"/>
                </a:solidFill>
              </a:rPr>
              <a:t>”</a:t>
            </a:r>
            <a:r>
              <a:rPr lang="en-US" altLang="zh-CN" sz="2800" dirty="0" smtClean="0"/>
              <a:t> (</a:t>
            </a:r>
            <a:r>
              <a:rPr lang="en-US" sz="2800" dirty="0"/>
              <a:t>Evaluation Form of Master degree thesis). </a:t>
            </a:r>
            <a:r>
              <a:rPr lang="en-US" sz="2800" u="sng" dirty="0"/>
              <a:t>Print</a:t>
            </a:r>
            <a:r>
              <a:rPr lang="en-US" sz="2800" dirty="0"/>
              <a:t> your thesis (</a:t>
            </a:r>
            <a:r>
              <a:rPr lang="en-US" sz="2800" b="1" dirty="0">
                <a:solidFill>
                  <a:srgbClr val="FF0000"/>
                </a:solidFill>
              </a:rPr>
              <a:t>2</a:t>
            </a:r>
            <a:r>
              <a:rPr lang="en-US" sz="2800" dirty="0"/>
              <a:t> </a:t>
            </a:r>
            <a:r>
              <a:rPr lang="en-US" sz="2800" dirty="0" smtClean="0"/>
              <a:t>copies). </a:t>
            </a:r>
            <a:r>
              <a:rPr lang="en-US" sz="2800" dirty="0"/>
              <a:t>The thesis will be reviewed according to the arrangement of your supervisor and School. (This operation is not required if the Training Unit uses the </a:t>
            </a:r>
            <a:r>
              <a:rPr lang="en-US" sz="2800" dirty="0" smtClean="0"/>
              <a:t>“USTB </a:t>
            </a:r>
            <a:r>
              <a:rPr lang="en-US" sz="2800" dirty="0"/>
              <a:t>Master Thesis Review </a:t>
            </a:r>
            <a:r>
              <a:rPr lang="en-US" sz="2800" dirty="0" smtClean="0"/>
              <a:t>System”,  please confirm </a:t>
            </a:r>
            <a:r>
              <a:rPr lang="en-US" sz="2800" dirty="0"/>
              <a:t>from your supervisor)</a:t>
            </a:r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1219200"/>
            <a:ext cx="7543800" cy="4953000"/>
          </a:xfrm>
        </p:spPr>
        <p:txBody>
          <a:bodyPr/>
          <a:lstStyle/>
          <a:p>
            <a:pPr algn="ctr"/>
            <a:r>
              <a:rPr lang="zh-CN" altLang="en-US" dirty="0" smtClean="0"/>
              <a:t>论文查重</a:t>
            </a:r>
            <a:r>
              <a:rPr lang="zh-CN" altLang="en-US" dirty="0"/>
              <a:t>检测</a:t>
            </a:r>
            <a:br>
              <a:rPr lang="en-US" altLang="zh-CN" sz="4800" dirty="0" smtClean="0"/>
            </a:br>
            <a:br>
              <a:rPr lang="en-US" altLang="zh-CN" sz="4800" dirty="0" smtClean="0"/>
            </a:br>
            <a:r>
              <a:rPr lang="en-US" altLang="zh-CN" dirty="0" smtClean="0"/>
              <a:t>THESIS  duplicate </a:t>
            </a:r>
            <a:r>
              <a:rPr lang="en-US" altLang="zh-CN" dirty="0" smtClean="0"/>
              <a:t>INSPECTION</a:t>
            </a:r>
            <a:br>
              <a:rPr lang="en-US" altLang="zh-CN" sz="4800" i="1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4297740"/>
            <a:ext cx="76822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Complete </a:t>
            </a:r>
            <a:r>
              <a:rPr lang="en-US" sz="3200" b="1" dirty="0">
                <a:solidFill>
                  <a:srgbClr val="FF0000"/>
                </a:solidFill>
              </a:rPr>
              <a:t>the requirements </a:t>
            </a:r>
            <a:r>
              <a:rPr lang="en-US" sz="3200" b="1" dirty="0" smtClean="0">
                <a:solidFill>
                  <a:srgbClr val="FF0000"/>
                </a:solidFill>
              </a:rPr>
              <a:t>before </a:t>
            </a:r>
            <a:r>
              <a:rPr lang="en-US" sz="3200" b="1" dirty="0">
                <a:solidFill>
                  <a:srgbClr val="FF0000"/>
                </a:solidFill>
              </a:rPr>
              <a:t>April 27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(confirm the deadline from your School and </a:t>
            </a:r>
            <a:r>
              <a:rPr lang="en-US" sz="3200" b="1" dirty="0" smtClean="0">
                <a:solidFill>
                  <a:srgbClr val="FF0000"/>
                </a:solidFill>
              </a:rPr>
              <a:t>supervisor)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685800"/>
            <a:ext cx="3733800" cy="5486400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u="sng" dirty="0" smtClean="0"/>
              <a:t>Secret-involved </a:t>
            </a:r>
            <a:r>
              <a:rPr lang="en-US" sz="3200" u="sng" dirty="0"/>
              <a:t>thesis</a:t>
            </a: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smtClean="0"/>
              <a:t>that has been approved (confirm from your supervisor) </a:t>
            </a:r>
            <a:r>
              <a:rPr lang="en-US" sz="3200" u="sng" dirty="0" smtClean="0"/>
              <a:t>is </a:t>
            </a:r>
            <a:r>
              <a:rPr lang="en-US" sz="3200" u="sng" dirty="0"/>
              <a:t>excluded from plagiarism</a:t>
            </a:r>
            <a:r>
              <a:rPr lang="en-US" sz="3200" dirty="0"/>
              <a:t> </a:t>
            </a:r>
            <a:r>
              <a:rPr lang="en-US" sz="3200" u="sng" dirty="0"/>
              <a:t>checking</a:t>
            </a:r>
            <a:r>
              <a:rPr lang="en-US" sz="3200" dirty="0"/>
              <a:t>, please do not </a:t>
            </a:r>
            <a:r>
              <a:rPr lang="en-US" sz="3200" dirty="0" smtClean="0"/>
              <a:t>upload this thesis for plagiarism inspection.</a:t>
            </a:r>
            <a:endParaRPr lang="en-US" sz="3200" dirty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12" y="3048000"/>
            <a:ext cx="1833093" cy="326721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038600" y="457200"/>
            <a:ext cx="4572001" cy="3221986"/>
          </a:xfrm>
        </p:spPr>
        <p:txBody>
          <a:bodyPr/>
          <a:lstStyle/>
          <a:p>
            <a:r>
              <a:rPr lang="en-US" sz="3200" dirty="0" smtClean="0"/>
              <a:t>For </a:t>
            </a:r>
            <a:r>
              <a:rPr lang="en-US" sz="3200" dirty="0"/>
              <a:t>uploading </a:t>
            </a:r>
            <a:r>
              <a:rPr lang="en-US" sz="3200" dirty="0" smtClean="0"/>
              <a:t>the thesis </a:t>
            </a:r>
            <a:r>
              <a:rPr lang="en-US" sz="3200" dirty="0" smtClean="0"/>
              <a:t>(non-secret thesis) </a:t>
            </a:r>
            <a:r>
              <a:rPr lang="en-US" sz="3200" dirty="0"/>
              <a:t>for plagiarism checking, </a:t>
            </a:r>
            <a:r>
              <a:rPr lang="en-US" sz="3200" dirty="0" smtClean="0"/>
              <a:t>first,  click on </a:t>
            </a:r>
            <a:r>
              <a:rPr lang="zh-CN" altLang="en-US" sz="3200" dirty="0"/>
              <a:t>“</a:t>
            </a:r>
            <a:r>
              <a:rPr lang="zh-CN" altLang="en-US" b="1" dirty="0">
                <a:solidFill>
                  <a:srgbClr val="FF3300"/>
                </a:solidFill>
              </a:rPr>
              <a:t>毕业与学位</a:t>
            </a:r>
            <a:r>
              <a:rPr lang="zh-CN" altLang="en-US" sz="3200" dirty="0"/>
              <a:t>”  </a:t>
            </a:r>
            <a:r>
              <a:rPr lang="en-US" altLang="zh-CN" sz="3200" dirty="0"/>
              <a:t>(Graduation and Degree) </a:t>
            </a:r>
            <a:endParaRPr lang="en-US" altLang="zh-CN" sz="3200" dirty="0"/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8" name="Curved Left Arrow 5"/>
          <p:cNvSpPr/>
          <p:nvPr/>
        </p:nvSpPr>
        <p:spPr>
          <a:xfrm rot="19744069" flipH="1">
            <a:off x="4707326" y="3792913"/>
            <a:ext cx="1258783" cy="2950217"/>
          </a:xfrm>
          <a:prstGeom prst="curvedLeftArrow">
            <a:avLst>
              <a:gd name="adj1" fmla="val 9367"/>
              <a:gd name="adj2" fmla="val 27720"/>
              <a:gd name="adj3" fmla="val 27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C:\Users\mx\Downloads\imag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296400" cy="693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381000"/>
            <a:ext cx="3962400" cy="5745163"/>
          </a:xfrm>
        </p:spPr>
        <p:txBody>
          <a:bodyPr/>
          <a:lstStyle/>
          <a:p>
            <a:r>
              <a:rPr lang="en-US" sz="3200" dirty="0"/>
              <a:t>Second, c</a:t>
            </a:r>
            <a:r>
              <a:rPr lang="en-US" altLang="zh-CN" sz="3200" dirty="0"/>
              <a:t>lick on  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“</a:t>
            </a:r>
            <a:r>
              <a:rPr lang="zh-CN" altLang="en-US" b="1" dirty="0">
                <a:solidFill>
                  <a:srgbClr val="FF3300"/>
                </a:solidFill>
              </a:rPr>
              <a:t>查重论文上传</a:t>
            </a:r>
            <a:r>
              <a:rPr lang="en-US" sz="3200" dirty="0" smtClean="0"/>
              <a:t>”    (</a:t>
            </a:r>
            <a:r>
              <a:rPr lang="en-US" altLang="zh-CN" sz="3200" dirty="0" smtClean="0"/>
              <a:t>Upload thesis for </a:t>
            </a:r>
            <a:r>
              <a:rPr lang="en-US" altLang="zh-CN" sz="3200" dirty="0"/>
              <a:t>plagiarism checking</a:t>
            </a:r>
            <a:r>
              <a:rPr lang="en-US" sz="3200" dirty="0" smtClean="0"/>
              <a:t>)</a:t>
            </a:r>
            <a:endParaRPr lang="en-US" sz="3200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114800" y="457200"/>
            <a:ext cx="4648200" cy="6248400"/>
          </a:xfrm>
          <a:ln>
            <a:noFill/>
          </a:ln>
        </p:spPr>
        <p:txBody>
          <a:bodyPr/>
          <a:lstStyle/>
          <a:p>
            <a:r>
              <a:rPr lang="en-US" sz="3200" dirty="0"/>
              <a:t>Third</a:t>
            </a:r>
            <a:r>
              <a:rPr lang="en-US" sz="3200" dirty="0" smtClean="0"/>
              <a:t>, </a:t>
            </a:r>
            <a:r>
              <a:rPr lang="en-US" sz="3200" u="sng" dirty="0" smtClean="0"/>
              <a:t>click</a:t>
            </a:r>
            <a:r>
              <a:rPr lang="en-US" sz="3200" dirty="0" smtClean="0"/>
              <a:t> on “</a:t>
            </a:r>
            <a:r>
              <a:rPr lang="zh-CN" altLang="en-US" b="1" dirty="0" smtClean="0">
                <a:solidFill>
                  <a:srgbClr val="FF0000"/>
                </a:solidFill>
              </a:rPr>
              <a:t>论文查重申请</a:t>
            </a:r>
            <a:r>
              <a:rPr lang="en-US" sz="3200" dirty="0"/>
              <a:t>” (</a:t>
            </a:r>
            <a:r>
              <a:rPr lang="en-US" dirty="0"/>
              <a:t>Application for </a:t>
            </a:r>
            <a:r>
              <a:rPr lang="en-US" dirty="0" smtClean="0"/>
              <a:t>Thesis Duplicate Inspection</a:t>
            </a:r>
            <a:r>
              <a:rPr lang="en-US" sz="3200" dirty="0" smtClean="0"/>
              <a:t>) (</a:t>
            </a:r>
            <a:r>
              <a:rPr lang="en-US" sz="2400" i="1" dirty="0" smtClean="0"/>
              <a:t>in upper right corner</a:t>
            </a:r>
            <a:r>
              <a:rPr lang="en-US" sz="3200" dirty="0" smtClean="0"/>
              <a:t>), </a:t>
            </a:r>
            <a:r>
              <a:rPr lang="en-US" sz="3200" u="sng" dirty="0" smtClean="0"/>
              <a:t>fill </a:t>
            </a:r>
            <a:r>
              <a:rPr lang="en-US" sz="3200" u="sng" dirty="0" smtClean="0"/>
              <a:t>in</a:t>
            </a:r>
            <a:r>
              <a:rPr lang="en-US" sz="3200" dirty="0" smtClean="0"/>
              <a:t> the required information and </a:t>
            </a:r>
            <a:r>
              <a:rPr lang="en-US" sz="3200" u="sng" dirty="0" smtClean="0"/>
              <a:t>upload</a:t>
            </a:r>
            <a:r>
              <a:rPr lang="en-US" sz="3200" dirty="0" smtClean="0"/>
              <a:t> the </a:t>
            </a:r>
            <a:r>
              <a:rPr lang="en-US" sz="3200" dirty="0" smtClean="0"/>
              <a:t>thesis.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Plagiarism of the thesis should </a:t>
            </a:r>
            <a:r>
              <a:rPr lang="en-US" u="sng" dirty="0" smtClean="0"/>
              <a:t>not</a:t>
            </a:r>
            <a:r>
              <a:rPr lang="en-US" dirty="0" smtClean="0"/>
              <a:t> be more than 10% (plagiarism % of your own papers in your thesis will not be counted</a:t>
            </a:r>
            <a:r>
              <a:rPr lang="en-US" dirty="0" smtClean="0"/>
              <a:t>). </a:t>
            </a:r>
            <a:r>
              <a:rPr lang="en-US" u="sng" dirty="0" smtClean="0"/>
              <a:t>Confirm</a:t>
            </a:r>
            <a:r>
              <a:rPr lang="en-US" dirty="0" smtClean="0"/>
              <a:t> this from your supervisor.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05" y="2590800"/>
            <a:ext cx="2058473" cy="3981521"/>
          </a:xfrm>
          <a:prstGeom prst="rect">
            <a:avLst/>
          </a:prstGeom>
        </p:spPr>
      </p:pic>
      <p:sp>
        <p:nvSpPr>
          <p:cNvPr id="7" name="Curved Left Arrow 7"/>
          <p:cNvSpPr/>
          <p:nvPr/>
        </p:nvSpPr>
        <p:spPr>
          <a:xfrm rot="9546846" flipV="1">
            <a:off x="601006" y="2865285"/>
            <a:ext cx="949922" cy="3546708"/>
          </a:xfrm>
          <a:prstGeom prst="curvedLeftArrow">
            <a:avLst>
              <a:gd name="adj1" fmla="val 13607"/>
              <a:gd name="adj2" fmla="val 43319"/>
              <a:gd name="adj3" fmla="val 32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7" y="541504"/>
            <a:ext cx="4391991" cy="93250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78707"/>
            <a:ext cx="6133261" cy="793357"/>
          </a:xfrm>
          <a:prstGeom prst="rect">
            <a:avLst/>
          </a:prstGeom>
        </p:spPr>
      </p:pic>
      <p:sp>
        <p:nvSpPr>
          <p:cNvPr id="25" name="Bent Arrow 28"/>
          <p:cNvSpPr/>
          <p:nvPr/>
        </p:nvSpPr>
        <p:spPr>
          <a:xfrm rot="5400000" flipH="1">
            <a:off x="6429472" y="1522992"/>
            <a:ext cx="1130727" cy="381000"/>
          </a:xfrm>
          <a:prstGeom prst="bentArrow">
            <a:avLst>
              <a:gd name="adj1" fmla="val 26808"/>
              <a:gd name="adj2" fmla="val 27037"/>
              <a:gd name="adj3" fmla="val 42622"/>
              <a:gd name="adj4" fmla="val 15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ounded Rectangle 20"/>
          <p:cNvSpPr/>
          <p:nvPr/>
        </p:nvSpPr>
        <p:spPr>
          <a:xfrm>
            <a:off x="5867400" y="1681337"/>
            <a:ext cx="2848769" cy="786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Application for Thesis Duplicate Inspection</a:t>
            </a:r>
            <a:endParaRPr lang="en-US" sz="2000" b="1" dirty="0"/>
          </a:p>
        </p:txBody>
      </p:sp>
      <p:sp>
        <p:nvSpPr>
          <p:cNvPr id="31" name="Bent Arrow 28"/>
          <p:cNvSpPr/>
          <p:nvPr/>
        </p:nvSpPr>
        <p:spPr>
          <a:xfrm rot="5400000" flipH="1">
            <a:off x="4252271" y="1530075"/>
            <a:ext cx="1130727" cy="381000"/>
          </a:xfrm>
          <a:prstGeom prst="bentArrow">
            <a:avLst>
              <a:gd name="adj1" fmla="val 26808"/>
              <a:gd name="adj2" fmla="val 27037"/>
              <a:gd name="adj3" fmla="val 42622"/>
              <a:gd name="adj4" fmla="val 15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ounded Rectangle 21"/>
          <p:cNvSpPr/>
          <p:nvPr/>
        </p:nvSpPr>
        <p:spPr>
          <a:xfrm>
            <a:off x="2667000" y="1676400"/>
            <a:ext cx="2620169" cy="786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(Delete </a:t>
            </a:r>
            <a:r>
              <a:rPr lang="en-US" sz="2000" dirty="0"/>
              <a:t>Duplicate Inspection </a:t>
            </a:r>
            <a:r>
              <a:rPr lang="en-US" sz="2000" dirty="0" smtClean="0"/>
              <a:t>Application)</a:t>
            </a:r>
            <a:endParaRPr lang="en-US" sz="2000" dirty="0"/>
          </a:p>
        </p:txBody>
      </p:sp>
      <p:sp>
        <p:nvSpPr>
          <p:cNvPr id="37" name="Curved Left Arrow 7"/>
          <p:cNvSpPr/>
          <p:nvPr/>
        </p:nvSpPr>
        <p:spPr>
          <a:xfrm rot="7883128" flipH="1" flipV="1">
            <a:off x="3483914" y="2949441"/>
            <a:ext cx="754997" cy="1810418"/>
          </a:xfrm>
          <a:prstGeom prst="curvedLeftArrow">
            <a:avLst>
              <a:gd name="adj1" fmla="val 13607"/>
              <a:gd name="adj2" fmla="val 43319"/>
              <a:gd name="adj3" fmla="val 32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ounded Rectangle 25"/>
          <p:cNvSpPr/>
          <p:nvPr/>
        </p:nvSpPr>
        <p:spPr>
          <a:xfrm>
            <a:off x="1409614" y="3294075"/>
            <a:ext cx="1733786" cy="685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Choose a file to upload</a:t>
            </a:r>
            <a:endParaRPr lang="en-US" sz="20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64" y="2880542"/>
            <a:ext cx="1275722" cy="800718"/>
          </a:xfrm>
          <a:prstGeom prst="rect">
            <a:avLst/>
          </a:prstGeom>
        </p:spPr>
      </p:pic>
      <p:sp>
        <p:nvSpPr>
          <p:cNvPr id="39" name="Bent Arrow 28"/>
          <p:cNvSpPr/>
          <p:nvPr/>
        </p:nvSpPr>
        <p:spPr>
          <a:xfrm rot="10632104" flipH="1">
            <a:off x="6238971" y="3075374"/>
            <a:ext cx="1130727" cy="381000"/>
          </a:xfrm>
          <a:prstGeom prst="bentArrow">
            <a:avLst>
              <a:gd name="adj1" fmla="val 26808"/>
              <a:gd name="adj2" fmla="val 28727"/>
              <a:gd name="adj3" fmla="val 42622"/>
              <a:gd name="adj4" fmla="val 15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ounded Rectangle 21"/>
          <p:cNvSpPr/>
          <p:nvPr/>
        </p:nvSpPr>
        <p:spPr>
          <a:xfrm>
            <a:off x="5082752" y="3048000"/>
            <a:ext cx="1886472" cy="45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“</a:t>
            </a:r>
            <a:r>
              <a:rPr lang="en-US" sz="2000" b="1" dirty="0" smtClean="0"/>
              <a:t>Back</a:t>
            </a:r>
            <a:r>
              <a:rPr lang="en-US" sz="2000" dirty="0" smtClean="0"/>
              <a:t>” button</a:t>
            </a:r>
            <a:endParaRPr lang="en-US" sz="2000" dirty="0"/>
          </a:p>
        </p:txBody>
      </p:sp>
      <p:sp>
        <p:nvSpPr>
          <p:cNvPr id="41" name="Curved Left Arrow 7"/>
          <p:cNvSpPr/>
          <p:nvPr/>
        </p:nvSpPr>
        <p:spPr>
          <a:xfrm rot="7883128">
            <a:off x="5432728" y="4637340"/>
            <a:ext cx="678274" cy="1631231"/>
          </a:xfrm>
          <a:prstGeom prst="curvedLeftArrow">
            <a:avLst>
              <a:gd name="adj1" fmla="val 13607"/>
              <a:gd name="adj2" fmla="val 43319"/>
              <a:gd name="adj3" fmla="val 32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29"/>
          <p:cNvSpPr/>
          <p:nvPr/>
        </p:nvSpPr>
        <p:spPr>
          <a:xfrm>
            <a:off x="5517665" y="5568080"/>
            <a:ext cx="2573338" cy="560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Upload and </a:t>
            </a:r>
            <a:r>
              <a:rPr lang="en-US" sz="2000" b="1" dirty="0" smtClean="0"/>
              <a:t>Submit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8077200" cy="5410200"/>
          </a:xfrm>
        </p:spPr>
        <p:txBody>
          <a:bodyPr/>
          <a:lstStyle/>
          <a:p>
            <a:r>
              <a:rPr lang="en-US" sz="3200" dirty="0" smtClean="0"/>
              <a:t>When uploading your thesis </a:t>
            </a:r>
            <a:r>
              <a:rPr lang="en-US" sz="3200" dirty="0" smtClean="0"/>
              <a:t>for </a:t>
            </a:r>
            <a:r>
              <a:rPr lang="en-US" sz="3200" dirty="0" smtClean="0"/>
              <a:t>duplicate </a:t>
            </a:r>
            <a:r>
              <a:rPr lang="en-US" sz="3200" dirty="0" smtClean="0"/>
              <a:t>inspection to the system, </a:t>
            </a:r>
            <a:r>
              <a:rPr lang="en-US" sz="3200" b="1" u="sng" dirty="0">
                <a:solidFill>
                  <a:srgbClr val="FF0000"/>
                </a:solidFill>
              </a:rPr>
              <a:t>upload the whole </a:t>
            </a:r>
            <a:r>
              <a:rPr lang="en-US" sz="3200" b="1" u="sng" dirty="0" smtClean="0">
                <a:solidFill>
                  <a:srgbClr val="FF0000"/>
                </a:solidFill>
              </a:rPr>
              <a:t>thesis</a:t>
            </a:r>
            <a:r>
              <a:rPr lang="en-US" sz="3200" dirty="0" smtClean="0"/>
              <a:t>. </a:t>
            </a:r>
            <a:r>
              <a:rPr lang="en-US" sz="3200" dirty="0" smtClean="0"/>
              <a:t>The </a:t>
            </a:r>
            <a:r>
              <a:rPr lang="en-US" sz="3200" dirty="0" smtClean="0"/>
              <a:t>thesis should be </a:t>
            </a:r>
            <a:r>
              <a:rPr lang="en-US" sz="3200" dirty="0" smtClean="0"/>
              <a:t>in PDF or Word format named </a:t>
            </a:r>
            <a:r>
              <a:rPr lang="en-US" sz="3200" dirty="0" smtClean="0"/>
              <a:t>as </a:t>
            </a:r>
            <a:r>
              <a:rPr lang="en-US" sz="3200" dirty="0" smtClean="0"/>
              <a:t>“</a:t>
            </a:r>
            <a:r>
              <a:rPr lang="en-US" sz="3200" dirty="0" err="1">
                <a:solidFill>
                  <a:srgbClr val="FF0000"/>
                </a:solidFill>
              </a:rPr>
              <a:t>School</a:t>
            </a:r>
            <a:r>
              <a:rPr lang="en-US" sz="3200" dirty="0" err="1">
                <a:solidFill>
                  <a:srgbClr val="FFFF00"/>
                </a:solidFill>
              </a:rPr>
              <a:t>_</a:t>
            </a:r>
            <a:r>
              <a:rPr lang="en-US" sz="3200" dirty="0" err="1">
                <a:solidFill>
                  <a:srgbClr val="FF0000"/>
                </a:solidFill>
              </a:rPr>
              <a:t>Major</a:t>
            </a:r>
            <a:r>
              <a:rPr lang="en-US" sz="3200" dirty="0" err="1">
                <a:solidFill>
                  <a:srgbClr val="FFFF00"/>
                </a:solidFill>
              </a:rPr>
              <a:t>_</a:t>
            </a:r>
            <a:r>
              <a:rPr lang="en-US" sz="3200" dirty="0" err="1">
                <a:solidFill>
                  <a:srgbClr val="FF0000"/>
                </a:solidFill>
              </a:rPr>
              <a:t>Student</a:t>
            </a:r>
            <a:r>
              <a:rPr lang="en-US" sz="3200" dirty="0">
                <a:solidFill>
                  <a:srgbClr val="FF0000"/>
                </a:solidFill>
              </a:rPr>
              <a:t> ID </a:t>
            </a:r>
            <a:r>
              <a:rPr lang="en-US" sz="3200" dirty="0" err="1" smtClean="0">
                <a:solidFill>
                  <a:srgbClr val="FF0000"/>
                </a:solidFill>
              </a:rPr>
              <a:t>number</a:t>
            </a:r>
            <a:r>
              <a:rPr lang="en-US" sz="3200" dirty="0" err="1" smtClean="0">
                <a:solidFill>
                  <a:srgbClr val="FFFF00"/>
                </a:solidFill>
              </a:rPr>
              <a:t>_</a:t>
            </a:r>
            <a:r>
              <a:rPr lang="en-US" sz="3200" dirty="0" err="1" smtClean="0">
                <a:solidFill>
                  <a:srgbClr val="FF0000"/>
                </a:solidFill>
              </a:rPr>
              <a:t>Student</a:t>
            </a:r>
            <a:r>
              <a:rPr lang="en-US" sz="3200" dirty="0" smtClean="0">
                <a:solidFill>
                  <a:srgbClr val="FF0000"/>
                </a:solidFill>
              </a:rPr>
              <a:t> name</a:t>
            </a:r>
            <a:r>
              <a:rPr lang="en-US" sz="3200" dirty="0" smtClean="0"/>
              <a:t>” .</a:t>
            </a:r>
            <a:endParaRPr lang="en-US" sz="3200" dirty="0" smtClean="0"/>
          </a:p>
          <a:p>
            <a:r>
              <a:rPr lang="en-US" sz="3200" dirty="0"/>
              <a:t>After uploading the thesis, </a:t>
            </a:r>
            <a:r>
              <a:rPr lang="en-US" sz="3200" u="sng" dirty="0"/>
              <a:t>inform</a:t>
            </a:r>
            <a:r>
              <a:rPr lang="en-US" sz="3200" dirty="0"/>
              <a:t> your </a:t>
            </a:r>
            <a:r>
              <a:rPr lang="en-US" sz="3200" dirty="0" smtClean="0"/>
              <a:t>supervisor in time and </a:t>
            </a:r>
            <a:r>
              <a:rPr lang="en-US" sz="3200" dirty="0"/>
              <a:t>ask him/her to download, review and verify </a:t>
            </a:r>
            <a:r>
              <a:rPr lang="en-US" sz="3200" dirty="0" smtClean="0"/>
              <a:t>your </a:t>
            </a:r>
            <a:r>
              <a:rPr lang="en-US" sz="3200" dirty="0"/>
              <a:t>thesis in the </a:t>
            </a:r>
            <a:r>
              <a:rPr lang="en-US" sz="3200" dirty="0" smtClean="0"/>
              <a:t>system.</a:t>
            </a:r>
            <a:endParaRPr lang="en-US" sz="3200" dirty="0" smtClean="0"/>
          </a:p>
          <a:p>
            <a:r>
              <a:rPr lang="en-US" sz="3200" dirty="0"/>
              <a:t>Prepare for your thesis defense </a:t>
            </a:r>
            <a:r>
              <a:rPr lang="zh-CN" altLang="en-US" sz="3200" dirty="0" smtClean="0"/>
              <a:t>❀</a:t>
            </a:r>
            <a:endParaRPr 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>
          <a:xfrm>
            <a:off x="685800" y="990600"/>
            <a:ext cx="7772400" cy="1920875"/>
          </a:xfrm>
        </p:spPr>
        <p:txBody>
          <a:bodyPr/>
          <a:lstStyle/>
          <a:p>
            <a:r>
              <a:rPr lang="zh-CN" altLang="en-US" sz="4000" dirty="0"/>
              <a:t>答辩</a:t>
            </a:r>
            <a:r>
              <a:rPr lang="zh-CN" altLang="en-US" sz="4000" dirty="0" smtClean="0"/>
              <a:t>阶</a:t>
            </a:r>
            <a:r>
              <a:rPr lang="zh-CN" altLang="en-US" sz="4000" dirty="0"/>
              <a:t>段</a:t>
            </a:r>
            <a:br>
              <a:rPr lang="en-US" altLang="zh-CN" sz="4000" dirty="0"/>
            </a:br>
            <a:br>
              <a:rPr lang="en-US" altLang="zh-CN" sz="4000" dirty="0"/>
            </a:br>
            <a:r>
              <a:rPr lang="en-US" altLang="zh-CN" sz="4800" dirty="0" smtClean="0"/>
              <a:t>DEFENSE</a:t>
            </a:r>
            <a:endParaRPr lang="en-US" sz="4800" dirty="0"/>
          </a:p>
        </p:txBody>
      </p:sp>
      <p:sp>
        <p:nvSpPr>
          <p:cNvPr id="8" name="Subtitle 7"/>
          <p:cNvSpPr txBox="1">
            <a:spLocks noGrp="1"/>
          </p:cNvSpPr>
          <p:nvPr>
            <p:ph type="subTitle" sz="quarter" idx="1"/>
          </p:nvPr>
        </p:nvSpPr>
        <p:spPr>
          <a:xfrm>
            <a:off x="990600" y="3764340"/>
            <a:ext cx="7239000" cy="215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Before June 2.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Confirm </a:t>
            </a:r>
            <a:r>
              <a:rPr lang="en-US" b="1" dirty="0">
                <a:solidFill>
                  <a:srgbClr val="FF0000"/>
                </a:solidFill>
              </a:rPr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defense time </a:t>
            </a:r>
            <a:r>
              <a:rPr lang="en-US" b="1" dirty="0">
                <a:solidFill>
                  <a:srgbClr val="FF0000"/>
                </a:solidFill>
              </a:rPr>
              <a:t>and application deadline from your School and supervisor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1"/>
            <a:ext cx="8382000" cy="3733799"/>
          </a:xfrm>
        </p:spPr>
        <p:txBody>
          <a:bodyPr/>
          <a:lstStyle/>
          <a:p>
            <a:r>
              <a:rPr lang="en-US" sz="2800" dirty="0" smtClean="0"/>
              <a:t>During </a:t>
            </a:r>
            <a:r>
              <a:rPr lang="en-US" sz="2800" dirty="0" smtClean="0"/>
              <a:t>the </a:t>
            </a:r>
            <a:r>
              <a:rPr lang="en-US" sz="2800" dirty="0" smtClean="0"/>
              <a:t>defense,  </a:t>
            </a:r>
            <a:r>
              <a:rPr lang="en-US" sz="2800" u="sng" dirty="0" smtClean="0"/>
              <a:t>the </a:t>
            </a:r>
            <a:r>
              <a:rPr lang="en-US" sz="2800" u="sng" dirty="0" smtClean="0"/>
              <a:t>Form 5 and the Form 6</a:t>
            </a:r>
            <a:r>
              <a:rPr lang="en-US" sz="2800" dirty="0"/>
              <a:t> </a:t>
            </a:r>
            <a:r>
              <a:rPr lang="en-US" sz="2800" dirty="0" smtClean="0"/>
              <a:t>to</a:t>
            </a:r>
            <a:r>
              <a:rPr lang="en-US" sz="2800" dirty="0" smtClean="0"/>
              <a:t> be </a:t>
            </a:r>
            <a:r>
              <a:rPr lang="en-US" sz="2800" u="sng" dirty="0" smtClean="0"/>
              <a:t>filled in</a:t>
            </a:r>
            <a:r>
              <a:rPr lang="en-US" sz="2800" dirty="0" smtClean="0"/>
              <a:t>: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1</a:t>
            </a:r>
            <a:r>
              <a:rPr lang="en-US" sz="2800" dirty="0">
                <a:solidFill>
                  <a:srgbClr val="FFC000"/>
                </a:solidFill>
              </a:rPr>
              <a:t>.</a:t>
            </a:r>
            <a:r>
              <a:rPr lang="en-US" sz="2800" dirty="0" smtClean="0">
                <a:solidFill>
                  <a:srgbClr val="FFC000"/>
                </a:solidFill>
              </a:rPr>
              <a:t>    </a:t>
            </a:r>
            <a:r>
              <a:rPr lang="en-US" sz="2800" dirty="0" smtClean="0"/>
              <a:t>Defense secretary will </a:t>
            </a:r>
            <a:r>
              <a:rPr lang="en-US" sz="2800" u="sng" dirty="0" smtClean="0"/>
              <a:t>fill in</a:t>
            </a:r>
            <a:r>
              <a:rPr lang="en-US" sz="2800" dirty="0" smtClean="0"/>
              <a:t> </a:t>
            </a:r>
            <a:r>
              <a:rPr lang="en-US" altLang="zh-CN" sz="2800" dirty="0"/>
              <a:t>and </a:t>
            </a:r>
            <a:r>
              <a:rPr lang="en-US" altLang="zh-CN" sz="2800" u="sng" dirty="0"/>
              <a:t>sign</a:t>
            </a:r>
            <a:r>
              <a:rPr lang="en-US" altLang="zh-CN" sz="2800" dirty="0"/>
              <a:t> </a:t>
            </a:r>
            <a:r>
              <a:rPr lang="en-US" sz="2800" dirty="0" smtClean="0"/>
              <a:t>the </a:t>
            </a:r>
            <a:r>
              <a:rPr lang="en-US" sz="2800" u="sng" dirty="0" smtClean="0">
                <a:solidFill>
                  <a:srgbClr val="FF0000"/>
                </a:solidFill>
              </a:rPr>
              <a:t>Form 5 </a:t>
            </a:r>
            <a:r>
              <a:rPr lang="zh-CN" altLang="en-US" sz="2800" u="sng" dirty="0" smtClean="0">
                <a:solidFill>
                  <a:srgbClr val="FF0000"/>
                </a:solidFill>
              </a:rPr>
              <a:t>“申请硕士学位论文答辩记录表”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/>
              <a:t>(Defense record of the </a:t>
            </a:r>
            <a:r>
              <a:rPr lang="en-US" altLang="zh-CN" sz="2800" dirty="0" smtClean="0"/>
              <a:t>student </a:t>
            </a:r>
            <a:r>
              <a:rPr lang="en-US" altLang="zh-CN" sz="2800" dirty="0" smtClean="0"/>
              <a:t>applying for master degree </a:t>
            </a:r>
            <a:r>
              <a:rPr lang="en-US" altLang="zh-CN" sz="2800" dirty="0" smtClean="0"/>
              <a:t>thesis) –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/>
              <a:t> copy</a:t>
            </a:r>
            <a:r>
              <a:rPr lang="en-US" altLang="zh-CN" sz="2800" b="1" dirty="0" smtClean="0"/>
              <a:t>.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2.    </a:t>
            </a:r>
            <a:r>
              <a:rPr lang="en-US" sz="2800" dirty="0" smtClean="0"/>
              <a:t>Defense </a:t>
            </a:r>
            <a:r>
              <a:rPr lang="en-US" sz="2800" dirty="0"/>
              <a:t>secretary will </a:t>
            </a:r>
            <a:r>
              <a:rPr lang="en-US" sz="2800" u="sng" dirty="0"/>
              <a:t>record</a:t>
            </a:r>
            <a:r>
              <a:rPr lang="en-US" sz="2800" dirty="0"/>
              <a:t> the vote results. Members </a:t>
            </a:r>
            <a:r>
              <a:rPr lang="en-US" sz="2800" dirty="0" smtClean="0"/>
              <a:t>of </a:t>
            </a:r>
            <a:r>
              <a:rPr lang="en-US" sz="2800" dirty="0"/>
              <a:t>D</a:t>
            </a:r>
            <a:r>
              <a:rPr lang="en-US" sz="2800" dirty="0" smtClean="0"/>
              <a:t>efense Committee will report decisions and </a:t>
            </a:r>
            <a:r>
              <a:rPr lang="en-US" sz="2800" u="sng" dirty="0"/>
              <a:t>sign the </a:t>
            </a:r>
            <a:r>
              <a:rPr lang="en-US" sz="2800" u="sng" dirty="0" smtClean="0"/>
              <a:t>Form </a:t>
            </a:r>
            <a:r>
              <a:rPr lang="en-US" sz="2800" u="sng" dirty="0"/>
              <a:t>6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/>
              <a:t> copies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pic>
        <p:nvPicPr>
          <p:cNvPr id="4" name="Picture 3" descr="C:\Users\mx\Downloads\e330805ece46fbabd0f93549a751c448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6200"/>
            <a:ext cx="4038600" cy="24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/>
          <p:nvPr/>
        </p:nvSpPr>
        <p:spPr>
          <a:xfrm>
            <a:off x="762000" y="1219200"/>
            <a:ext cx="7772400" cy="19208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r>
              <a:rPr lang="zh-CN" altLang="en-US" sz="4000" kern="0" dirty="0"/>
              <a:t>答辩</a:t>
            </a:r>
            <a:r>
              <a:rPr lang="zh-CN" altLang="en-US" sz="4000" kern="0" dirty="0" smtClean="0"/>
              <a:t>后提交材料阶段</a:t>
            </a:r>
            <a:r>
              <a:rPr lang="ru-RU" altLang="zh-CN" sz="4000" kern="0" dirty="0" smtClean="0"/>
              <a:t> (</a:t>
            </a:r>
            <a:r>
              <a:rPr lang="en-US" altLang="zh-CN" sz="4000" kern="0" dirty="0"/>
              <a:t>I</a:t>
            </a:r>
            <a:r>
              <a:rPr lang="ru-RU" altLang="zh-CN" sz="4000" kern="0" dirty="0" smtClean="0"/>
              <a:t>)</a:t>
            </a:r>
            <a:br>
              <a:rPr lang="en-US" altLang="zh-CN" sz="4000" kern="0" dirty="0" smtClean="0"/>
            </a:br>
            <a:br>
              <a:rPr lang="en-US" altLang="zh-CN" sz="4000" kern="0" dirty="0" smtClean="0"/>
            </a:br>
            <a:r>
              <a:rPr lang="en-US" altLang="zh-CN" sz="3600" kern="0" dirty="0"/>
              <a:t>SUBMISSION OF MATERIALS</a:t>
            </a:r>
            <a:endParaRPr lang="en-US" altLang="zh-CN" sz="3600" kern="0" dirty="0"/>
          </a:p>
          <a:p>
            <a:r>
              <a:rPr lang="en-US" sz="3600" kern="0" dirty="0"/>
              <a:t>AFTER </a:t>
            </a:r>
            <a:r>
              <a:rPr lang="en-US" sz="3600" kern="0" dirty="0" smtClean="0"/>
              <a:t>DEFENSE</a:t>
            </a:r>
            <a:r>
              <a:rPr lang="en-US" altLang="zh-CN" sz="3600" kern="0" dirty="0" smtClean="0"/>
              <a:t> </a:t>
            </a:r>
            <a:r>
              <a:rPr lang="en-US" altLang="zh-CN" sz="3600" kern="0" dirty="0"/>
              <a:t>(I)</a:t>
            </a:r>
            <a:endParaRPr lang="en-US" sz="3600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4256782"/>
            <a:ext cx="662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Complete the requirements according to the time arrangement of your </a:t>
            </a:r>
            <a:r>
              <a:rPr lang="en-US" sz="3200" b="1" dirty="0" smtClean="0">
                <a:solidFill>
                  <a:srgbClr val="FF0000"/>
                </a:solidFill>
              </a:rPr>
              <a:t>School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648200" cy="6019800"/>
          </a:xfrm>
        </p:spPr>
        <p:txBody>
          <a:bodyPr/>
          <a:lstStyle/>
          <a:p>
            <a:r>
              <a:rPr lang="en-US" u="sng" dirty="0" smtClean="0"/>
              <a:t>Submit</a:t>
            </a:r>
            <a:r>
              <a:rPr lang="en-US" dirty="0" smtClean="0"/>
              <a:t> the thesis to your </a:t>
            </a:r>
            <a:r>
              <a:rPr lang="en-US" dirty="0"/>
              <a:t>School (amount of copies according to the School </a:t>
            </a:r>
            <a:r>
              <a:rPr lang="en-US" dirty="0" smtClean="0"/>
              <a:t>requirements). </a:t>
            </a:r>
            <a:endParaRPr lang="en-US" dirty="0" smtClean="0"/>
          </a:p>
          <a:p>
            <a:r>
              <a:rPr lang="en-US" altLang="zh-CN" sz="2800" dirty="0" smtClean="0"/>
              <a:t>The</a:t>
            </a:r>
            <a:r>
              <a:rPr lang="en-US" altLang="zh-CN" sz="2400" dirty="0" smtClean="0">
                <a:solidFill>
                  <a:srgbClr val="FF0000"/>
                </a:solidFill>
              </a:rPr>
              <a:t>《</a:t>
            </a:r>
            <a:r>
              <a:rPr lang="zh-CN" altLang="en-US" sz="2400" dirty="0" smtClean="0">
                <a:solidFill>
                  <a:srgbClr val="FF0000"/>
                </a:solidFill>
              </a:rPr>
              <a:t>北京科技大学学位论文使用授权书</a:t>
            </a:r>
            <a:r>
              <a:rPr lang="en-US" altLang="zh-CN" sz="2400" dirty="0" smtClean="0">
                <a:solidFill>
                  <a:srgbClr val="FF0000"/>
                </a:solidFill>
              </a:rPr>
              <a:t>》 </a:t>
            </a:r>
            <a:r>
              <a:rPr lang="en-US" altLang="zh-CN" sz="2400" dirty="0" smtClean="0"/>
              <a:t>(</a:t>
            </a:r>
            <a:r>
              <a:rPr lang="en-US" sz="2800" dirty="0"/>
              <a:t>Letter of Authorization for the Use of Thesis</a:t>
            </a:r>
            <a:r>
              <a:rPr lang="en-US" dirty="0" smtClean="0"/>
              <a:t>) should be </a:t>
            </a:r>
            <a:r>
              <a:rPr lang="en-US" u="sng" dirty="0" smtClean="0"/>
              <a:t>filled in</a:t>
            </a:r>
            <a:r>
              <a:rPr lang="en-US" dirty="0" smtClean="0"/>
              <a:t> and </a:t>
            </a:r>
            <a:r>
              <a:rPr lang="en-US" u="sng" dirty="0"/>
              <a:t>signed</a:t>
            </a:r>
            <a:r>
              <a:rPr lang="en-US" dirty="0"/>
              <a:t> by the supervisor and the student of the non-secret thesis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2" descr="C:\Users\mx\Desktop\1234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95400"/>
            <a:ext cx="3260725" cy="481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/>
          <p:nvPr/>
        </p:nvSpPr>
        <p:spPr>
          <a:xfrm>
            <a:off x="762000" y="990600"/>
            <a:ext cx="7772400" cy="19208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r>
              <a:rPr lang="zh-CN" altLang="en-US" sz="4000" kern="0" dirty="0" smtClean="0"/>
              <a:t>答辩后提交材料阶段</a:t>
            </a:r>
            <a:r>
              <a:rPr lang="ru-RU" altLang="zh-CN" sz="4000" kern="0" dirty="0" smtClean="0"/>
              <a:t>(</a:t>
            </a:r>
            <a:r>
              <a:rPr lang="en-US" altLang="zh-CN" sz="4000" kern="0" dirty="0" smtClean="0"/>
              <a:t>II</a:t>
            </a:r>
            <a:r>
              <a:rPr lang="ru-RU" altLang="zh-CN" sz="4000" kern="0" dirty="0" smtClean="0"/>
              <a:t>)</a:t>
            </a:r>
            <a:br>
              <a:rPr lang="en-US" altLang="zh-CN" sz="4000" kern="0" dirty="0" smtClean="0"/>
            </a:br>
            <a:br>
              <a:rPr lang="en-US" altLang="zh-CN" sz="4000" kern="0" dirty="0" smtClean="0"/>
            </a:br>
            <a:r>
              <a:rPr lang="en-US" altLang="zh-CN" sz="3600" kern="0" dirty="0"/>
              <a:t>SUBMISSION OF MATERIALS</a:t>
            </a:r>
            <a:endParaRPr lang="en-US" altLang="zh-CN" sz="3600" kern="0" dirty="0"/>
          </a:p>
          <a:p>
            <a:r>
              <a:rPr lang="en-US" sz="3600" kern="0" dirty="0"/>
              <a:t>AFTER DEFENSE</a:t>
            </a:r>
            <a:r>
              <a:rPr lang="ru-RU" altLang="zh-CN" sz="3600" kern="0" dirty="0" smtClean="0"/>
              <a:t>(</a:t>
            </a:r>
            <a:r>
              <a:rPr lang="en-US" altLang="zh-CN" sz="3600" kern="0" dirty="0" smtClean="0"/>
              <a:t>II</a:t>
            </a:r>
            <a:r>
              <a:rPr lang="ru-RU" altLang="zh-CN" sz="3600" kern="0" dirty="0" smtClean="0"/>
              <a:t>)</a:t>
            </a:r>
            <a:endParaRPr lang="en-US" sz="360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114800"/>
            <a:ext cx="7619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Complete the requirements before </a:t>
            </a:r>
            <a:r>
              <a:rPr lang="en-US" sz="3200" b="1" dirty="0" smtClean="0">
                <a:solidFill>
                  <a:srgbClr val="FF0000"/>
                </a:solidFill>
              </a:rPr>
              <a:t>December 28 </a:t>
            </a:r>
            <a:r>
              <a:rPr lang="en-US" sz="3200" b="1" dirty="0">
                <a:solidFill>
                  <a:srgbClr val="FF0000"/>
                </a:solidFill>
              </a:rPr>
              <a:t>(confirm the deadline from your School and supervisor)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r>
              <a:rPr lang="en-US" dirty="0"/>
              <a:t>Upload the full </a:t>
            </a:r>
            <a:r>
              <a:rPr lang="en-US" dirty="0" smtClean="0"/>
              <a:t>electronic-version </a:t>
            </a:r>
            <a:r>
              <a:rPr lang="en-US" dirty="0"/>
              <a:t>of the thesis in PDF format </a:t>
            </a:r>
            <a:r>
              <a:rPr lang="en-US" dirty="0" smtClean="0"/>
              <a:t>to </a:t>
            </a:r>
            <a:r>
              <a:rPr lang="en-US" dirty="0" smtClean="0"/>
              <a:t>the system: “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研究生</a:t>
            </a:r>
            <a:r>
              <a:rPr lang="zh-CN" altLang="en-US" sz="2000" b="1" dirty="0">
                <a:solidFill>
                  <a:srgbClr val="FF0000"/>
                </a:solidFill>
              </a:rPr>
              <a:t>信息管理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系统 </a:t>
            </a:r>
            <a:r>
              <a:rPr lang="en-US" sz="2800" dirty="0" smtClean="0"/>
              <a:t>(Graduate </a:t>
            </a:r>
            <a:r>
              <a:rPr lang="en-US" sz="2800" dirty="0"/>
              <a:t>Information System </a:t>
            </a:r>
            <a:r>
              <a:rPr lang="en-US" sz="2800" dirty="0" smtClean="0"/>
              <a:t>Management)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zh-CN" altLang="en-US" sz="2000" b="1" dirty="0">
                <a:solidFill>
                  <a:srgbClr val="FF0000"/>
                </a:solidFill>
              </a:rPr>
              <a:t>毕业</a:t>
            </a:r>
            <a:r>
              <a:rPr lang="zh-CN" altLang="en-US" sz="2000" b="1" dirty="0">
                <a:solidFill>
                  <a:srgbClr val="FF0000"/>
                </a:solidFill>
              </a:rPr>
              <a:t>与</a:t>
            </a:r>
            <a:r>
              <a:rPr lang="zh-CN" altLang="en-US" sz="2000" b="1" dirty="0">
                <a:solidFill>
                  <a:srgbClr val="FF0000"/>
                </a:solidFill>
              </a:rPr>
              <a:t>学位 </a:t>
            </a:r>
            <a:r>
              <a:rPr lang="en-US" sz="2800" dirty="0" smtClean="0"/>
              <a:t>(Graduation </a:t>
            </a:r>
            <a:r>
              <a:rPr lang="en-US" sz="2800" dirty="0"/>
              <a:t>and </a:t>
            </a:r>
            <a:r>
              <a:rPr lang="en-US" sz="2800" dirty="0" smtClean="0"/>
              <a:t>Degree) </a:t>
            </a:r>
            <a:r>
              <a:rPr lang="en-US" dirty="0" smtClean="0"/>
              <a:t>– </a:t>
            </a:r>
            <a:r>
              <a:rPr lang="zh-CN" altLang="en-US" sz="2000" b="1" dirty="0">
                <a:solidFill>
                  <a:srgbClr val="FF0000"/>
                </a:solidFill>
              </a:rPr>
              <a:t>上传正式</a:t>
            </a:r>
            <a:r>
              <a:rPr lang="zh-CN" altLang="en-US" sz="2000" b="1" dirty="0">
                <a:solidFill>
                  <a:srgbClr val="FF0000"/>
                </a:solidFill>
              </a:rPr>
              <a:t>论文 </a:t>
            </a:r>
            <a:r>
              <a:rPr lang="en-US" sz="2800" dirty="0" smtClean="0"/>
              <a:t>(Upload Formal Thesis)</a:t>
            </a:r>
            <a:r>
              <a:rPr lang="en-US" dirty="0" smtClean="0"/>
              <a:t>”. The thesis should include </a:t>
            </a:r>
            <a:r>
              <a:rPr lang="en-US" dirty="0"/>
              <a:t>the cover page of the thesis, the </a:t>
            </a:r>
            <a:r>
              <a:rPr lang="en-US" dirty="0" smtClean="0"/>
              <a:t>signatures </a:t>
            </a:r>
            <a:r>
              <a:rPr lang="en-US" dirty="0"/>
              <a:t>of the </a:t>
            </a:r>
            <a:r>
              <a:rPr lang="en-US" altLang="zh-CN" dirty="0" smtClean="0"/>
              <a:t>student </a:t>
            </a:r>
            <a:r>
              <a:rPr lang="en-US" dirty="0" smtClean="0"/>
              <a:t>and </a:t>
            </a:r>
            <a:r>
              <a:rPr lang="en-US" dirty="0"/>
              <a:t>the supervisor. It is used by the Degree Committee to discuss degree awarding and to provide </a:t>
            </a:r>
            <a:r>
              <a:rPr lang="en-US" dirty="0" smtClean="0"/>
              <a:t>it to </a:t>
            </a:r>
            <a:r>
              <a:rPr lang="en-US" dirty="0"/>
              <a:t>CNKI after graduation.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>
                <a:solidFill>
                  <a:srgbClr val="FF0000"/>
                </a:solidFill>
              </a:rPr>
              <a:t>Except for the </a:t>
            </a:r>
            <a:r>
              <a:rPr lang="en-US" b="1" dirty="0" smtClean="0">
                <a:solidFill>
                  <a:srgbClr val="FF0000"/>
                </a:solidFill>
              </a:rPr>
              <a:t> secret-involved </a:t>
            </a:r>
            <a:r>
              <a:rPr lang="en-US" b="1" dirty="0">
                <a:solidFill>
                  <a:srgbClr val="FF0000"/>
                </a:solidFill>
              </a:rPr>
              <a:t>theses </a:t>
            </a:r>
            <a:r>
              <a:rPr lang="en-US" b="1" dirty="0" smtClean="0">
                <a:solidFill>
                  <a:srgbClr val="FF0000"/>
                </a:solidFill>
              </a:rPr>
              <a:t> that </a:t>
            </a:r>
            <a:r>
              <a:rPr lang="en-US" b="1" dirty="0">
                <a:solidFill>
                  <a:srgbClr val="FF0000"/>
                </a:solidFill>
              </a:rPr>
              <a:t>have been approved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Happy  graduation</a:t>
            </a:r>
            <a:r>
              <a:rPr lang="zh-CN" altLang="en-US" dirty="0" smtClean="0">
                <a:solidFill>
                  <a:srgbClr val="FF0000"/>
                </a:solidFill>
              </a:rPr>
              <a:t>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C:\Users\mx\Desktop\22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07" y="0"/>
            <a:ext cx="9162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457200"/>
          </a:xfrm>
        </p:spPr>
        <p:txBody>
          <a:bodyPr/>
          <a:lstStyle/>
          <a:p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21363"/>
          </a:xfrm>
        </p:spPr>
        <p:txBody>
          <a:bodyPr/>
          <a:lstStyle/>
          <a:p>
            <a:r>
              <a:rPr lang="zh-CN" altLang="en-US" sz="2000" dirty="0" smtClean="0"/>
              <a:t>信息</a:t>
            </a:r>
            <a:r>
              <a:rPr lang="zh-CN" altLang="en-US" sz="2000" dirty="0"/>
              <a:t>确认、申报毕</a:t>
            </a:r>
            <a:r>
              <a:rPr lang="zh-CN" altLang="en-US" sz="2000" dirty="0" smtClean="0"/>
              <a:t>业  </a:t>
            </a:r>
            <a:r>
              <a:rPr lang="en-US" altLang="zh-CN" sz="2400" dirty="0" smtClean="0"/>
              <a:t>(Information confirmation and Declaration for Graduation): </a:t>
            </a:r>
            <a:r>
              <a:rPr lang="en-US" altLang="zh-CN" sz="2400" dirty="0">
                <a:solidFill>
                  <a:srgbClr val="FF0000"/>
                </a:solidFill>
              </a:rPr>
              <a:t>complete the requirements </a:t>
            </a:r>
            <a:r>
              <a:rPr lang="en-US" altLang="zh-CN" sz="2400" dirty="0" smtClean="0">
                <a:solidFill>
                  <a:srgbClr val="FF0000"/>
                </a:solidFill>
              </a:rPr>
              <a:t>till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April 22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confirm the deadline from your School and supervisor</a:t>
            </a:r>
            <a:r>
              <a:rPr lang="en-US" altLang="zh-CN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000" dirty="0"/>
              <a:t>论文评阅</a:t>
            </a:r>
            <a:r>
              <a:rPr lang="zh-CN" altLang="en-US" sz="2000" dirty="0" smtClean="0"/>
              <a:t>阶段 </a:t>
            </a:r>
            <a:r>
              <a:rPr lang="en-US" altLang="zh-CN" sz="2400" dirty="0" smtClean="0"/>
              <a:t>(Process of checking the thesis):</a:t>
            </a:r>
            <a:r>
              <a:rPr lang="en-US" altLang="zh-CN" sz="2000" dirty="0" smtClean="0"/>
              <a:t>  </a:t>
            </a:r>
            <a:r>
              <a:rPr lang="en-US" altLang="zh-CN" sz="2400" dirty="0" smtClean="0">
                <a:solidFill>
                  <a:srgbClr val="FF0000"/>
                </a:solidFill>
              </a:rPr>
              <a:t>c</a:t>
            </a:r>
            <a:r>
              <a:rPr lang="en-US" altLang="zh-CN" sz="2400" dirty="0" smtClean="0">
                <a:solidFill>
                  <a:srgbClr val="FF0000"/>
                </a:solidFill>
              </a:rPr>
              <a:t>omplete </a:t>
            </a:r>
            <a:r>
              <a:rPr lang="en-US" altLang="zh-CN" sz="2400" dirty="0">
                <a:solidFill>
                  <a:srgbClr val="FF0000"/>
                </a:solidFill>
              </a:rPr>
              <a:t>the requirements according to the time arrangement of your School </a:t>
            </a:r>
            <a:r>
              <a:rPr lang="en-US" altLang="zh-CN" sz="2400" dirty="0" smtClean="0">
                <a:solidFill>
                  <a:srgbClr val="FF0000"/>
                </a:solidFill>
              </a:rPr>
              <a:t>and supervisor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论文</a:t>
            </a:r>
            <a:r>
              <a:rPr lang="zh-CN" altLang="en-US" sz="2000" dirty="0"/>
              <a:t>查重检测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(Thesis duplicate inspection):</a:t>
            </a:r>
            <a:r>
              <a:rPr lang="en-US" altLang="zh-CN" sz="2400" dirty="0" smtClean="0">
                <a:solidFill>
                  <a:srgbClr val="FF0000"/>
                </a:solidFill>
              </a:rPr>
              <a:t>  before </a:t>
            </a:r>
            <a:r>
              <a:rPr lang="en-US" altLang="zh-CN" sz="2400" b="1" dirty="0" smtClean="0">
                <a:solidFill>
                  <a:srgbClr val="FFC000"/>
                </a:solidFill>
                <a:sym typeface="+mn-ea"/>
              </a:rPr>
              <a:t>April 27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confirm the deadline from your School and supervisor</a:t>
            </a:r>
            <a:r>
              <a:rPr lang="en-US" altLang="zh-CN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答辩</a:t>
            </a:r>
            <a:r>
              <a:rPr lang="en-US" altLang="zh-CN" sz="2000" dirty="0" smtClean="0"/>
              <a:t> </a:t>
            </a:r>
            <a:r>
              <a:rPr lang="en-US" altLang="zh-CN" sz="2400" dirty="0" smtClean="0"/>
              <a:t>(Defense</a:t>
            </a:r>
            <a:r>
              <a:rPr lang="en-US" altLang="zh-CN" sz="2400" dirty="0"/>
              <a:t>): 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before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 June 2</a:t>
            </a:r>
            <a:r>
              <a:rPr lang="en-US" altLang="zh-CN" sz="2400" dirty="0" smtClean="0">
                <a:solidFill>
                  <a:srgbClr val="FF0000"/>
                </a:solidFill>
              </a:rPr>
              <a:t>  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confirm the time and application deadline from your School </a:t>
            </a:r>
            <a:r>
              <a:rPr lang="en-US" altLang="zh-CN" sz="2400" dirty="0">
                <a:solidFill>
                  <a:srgbClr val="FF0000"/>
                </a:solidFill>
              </a:rPr>
              <a:t>and supervisor</a:t>
            </a:r>
            <a:r>
              <a:rPr lang="en-US" altLang="zh-CN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endParaRPr lang="en-US" altLang="zh-CN" sz="20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zh-CN" altLang="en-US" sz="2000" dirty="0" smtClean="0"/>
              <a:t>答辩</a:t>
            </a:r>
            <a:r>
              <a:rPr lang="zh-CN" altLang="en-US" sz="2000" dirty="0"/>
              <a:t>后提交材料阶段 </a:t>
            </a:r>
            <a:r>
              <a:rPr lang="en-US" altLang="zh-CN" sz="2400" dirty="0" smtClean="0"/>
              <a:t>I </a:t>
            </a:r>
            <a:r>
              <a:rPr lang="en-US" altLang="zh-CN" sz="2400" dirty="0"/>
              <a:t>(Submitting materials after defense (</a:t>
            </a:r>
            <a:r>
              <a:rPr lang="en-US" altLang="zh-CN" sz="2400" dirty="0" smtClean="0"/>
              <a:t>I)): </a:t>
            </a:r>
            <a:r>
              <a:rPr lang="en-US" altLang="zh-CN" sz="2400" dirty="0" smtClean="0">
                <a:solidFill>
                  <a:srgbClr val="FF0000"/>
                </a:solidFill>
              </a:rPr>
              <a:t>confirm </a:t>
            </a:r>
            <a:r>
              <a:rPr lang="en-US" altLang="zh-CN" sz="2400" dirty="0">
                <a:solidFill>
                  <a:srgbClr val="FF0000"/>
                </a:solidFill>
              </a:rPr>
              <a:t>the </a:t>
            </a:r>
            <a:r>
              <a:rPr lang="en-US" altLang="zh-CN" sz="2400" dirty="0" smtClean="0">
                <a:solidFill>
                  <a:srgbClr val="FF0000"/>
                </a:solidFill>
              </a:rPr>
              <a:t>time arrangement from </a:t>
            </a:r>
            <a:r>
              <a:rPr lang="en-US" altLang="zh-CN" sz="2400" dirty="0">
                <a:solidFill>
                  <a:srgbClr val="FF0000"/>
                </a:solidFill>
              </a:rPr>
              <a:t>your School and </a:t>
            </a:r>
            <a:r>
              <a:rPr lang="en-US" altLang="zh-CN" sz="2400" dirty="0" smtClean="0">
                <a:solidFill>
                  <a:srgbClr val="FF0000"/>
                </a:solidFill>
              </a:rPr>
              <a:t>supervisor</a:t>
            </a:r>
            <a:endParaRPr lang="en-US" altLang="zh-CN" sz="20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zh-CN" altLang="en-US" sz="2000" dirty="0" smtClean="0"/>
              <a:t>答辩后提交材料阶段 </a:t>
            </a:r>
            <a:r>
              <a:rPr lang="en-US" altLang="zh-CN" sz="2400" dirty="0" smtClean="0"/>
              <a:t>II (Submitting materials after defense (II)):  </a:t>
            </a:r>
            <a:r>
              <a:rPr lang="en-US" altLang="zh-CN" sz="2400" dirty="0" smtClean="0">
                <a:solidFill>
                  <a:srgbClr val="FF0000"/>
                </a:solidFill>
              </a:rPr>
              <a:t>before December 28 </a:t>
            </a:r>
            <a:r>
              <a:rPr lang="en-US" altLang="zh-CN" sz="2000" dirty="0" smtClean="0"/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confirm the deadline from your School and supervisor</a:t>
            </a:r>
            <a:r>
              <a:rPr lang="en-US" altLang="zh-CN" sz="1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endParaRPr lang="en-US" altLang="zh-CN" sz="18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br>
              <a:rPr lang="en-US" altLang="zh-CN" sz="2000" dirty="0" smtClean="0"/>
            </a:br>
            <a:br>
              <a:rPr lang="en-US" altLang="zh-CN" sz="4000" dirty="0" smtClean="0"/>
            </a:br>
            <a:br>
              <a:rPr lang="en-US" sz="4000" dirty="0" smtClean="0"/>
            </a:b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>
          <a:xfrm>
            <a:off x="685800" y="2514600"/>
            <a:ext cx="7772400" cy="1692275"/>
          </a:xfrm>
        </p:spPr>
        <p:txBody>
          <a:bodyPr/>
          <a:lstStyle/>
          <a:p>
            <a:r>
              <a:rPr lang="zh-CN" altLang="en-US" sz="4000" dirty="0" smtClean="0"/>
              <a:t>信息确认、申报毕业</a:t>
            </a:r>
            <a:br>
              <a:rPr lang="en-US" altLang="zh-CN" sz="5400" dirty="0" smtClean="0"/>
            </a:br>
            <a:br>
              <a:rPr lang="en-US" altLang="zh-CN" sz="5400" dirty="0" smtClean="0"/>
            </a:br>
            <a:r>
              <a:rPr lang="en-US" altLang="zh-CN" sz="3200" dirty="0"/>
              <a:t>INFORMATION CONFIRMATION </a:t>
            </a:r>
            <a:br>
              <a:rPr lang="en-US" altLang="zh-CN" sz="3200" dirty="0" smtClean="0"/>
            </a:br>
            <a:r>
              <a:rPr lang="en-US" altLang="zh-CN" sz="3200" dirty="0" smtClean="0"/>
              <a:t>AND</a:t>
            </a:r>
            <a:br>
              <a:rPr lang="en-US" altLang="zh-CN" sz="3200" dirty="0" smtClean="0"/>
            </a:br>
            <a:r>
              <a:rPr lang="en-US" altLang="zh-CN" sz="3200" dirty="0" smtClean="0"/>
              <a:t>DECLARATION  FOR GRADUATION</a:t>
            </a:r>
            <a:br>
              <a:rPr lang="en-US" altLang="zh-CN" sz="3600" i="1" dirty="0" smtClean="0"/>
            </a:br>
            <a:br>
              <a:rPr lang="en-US" altLang="zh-CN" sz="4800" i="1" dirty="0" smtClean="0"/>
            </a:br>
            <a:r>
              <a:rPr lang="en-US" altLang="zh-CN" sz="2800" dirty="0" smtClean="0">
                <a:solidFill>
                  <a:srgbClr val="FF0000"/>
                </a:solidFill>
              </a:rPr>
              <a:t>Start: 25 of Feburary</a:t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r>
              <a:rPr lang="en-US" altLang="zh-CN" sz="2800" dirty="0" smtClean="0">
                <a:solidFill>
                  <a:srgbClr val="FF0000"/>
                </a:solidFill>
              </a:rPr>
              <a:t>Complete</a:t>
            </a:r>
            <a:r>
              <a:rPr lang="en-US" altLang="zh-CN" sz="2800" dirty="0" smtClean="0">
                <a:solidFill>
                  <a:srgbClr val="FF0000"/>
                </a:solidFill>
              </a:rPr>
              <a:t>: </a:t>
            </a:r>
            <a:r>
              <a:rPr lang="en-US" altLang="zh-CN" sz="2800" dirty="0" smtClean="0">
                <a:solidFill>
                  <a:srgbClr val="FF0000"/>
                </a:solidFill>
              </a:rPr>
              <a:t>till 22 of April</a:t>
            </a:r>
            <a:r>
              <a:rPr lang="en-US" altLang="zh-CN" sz="2800" dirty="0">
                <a:solidFill>
                  <a:srgbClr val="FF0000"/>
                </a:solidFill>
              </a:rPr>
              <a:t> (confirm the deadline from your School and supervisor)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1000" y="228600"/>
            <a:ext cx="4267200" cy="5668963"/>
          </a:xfrm>
        </p:spPr>
        <p:txBody>
          <a:bodyPr/>
          <a:lstStyle/>
          <a:p>
            <a:r>
              <a:rPr lang="en-US" altLang="zh-CN" dirty="0" smtClean="0"/>
              <a:t>First, Log into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“</a:t>
            </a:r>
            <a:r>
              <a:rPr lang="zh-CN" altLang="en-US" b="1" dirty="0" smtClean="0">
                <a:solidFill>
                  <a:srgbClr val="FF0000"/>
                </a:solidFill>
              </a:rPr>
              <a:t>研究生信息管理系统</a:t>
            </a:r>
            <a:r>
              <a:rPr lang="zh-CN" altLang="en-US" dirty="0" smtClean="0"/>
              <a:t>”   </a:t>
            </a:r>
            <a:r>
              <a:rPr lang="en-US" altLang="zh-CN" dirty="0" smtClean="0"/>
              <a:t>(Graduate Information  System Management)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 smtClean="0"/>
              <a:t>   </a:t>
            </a:r>
            <a:r>
              <a:rPr lang="en-US" altLang="zh-CN" sz="1600" u="sng" dirty="0" smtClean="0">
                <a:hlinkClick r:id="rId1"/>
              </a:rPr>
              <a:t>http://yjsy1.ustb.edu.cn:8080/pyxx/login.aspx</a:t>
            </a:r>
            <a:endParaRPr lang="en-US" altLang="zh-CN" sz="1600" u="sng" dirty="0" smtClean="0"/>
          </a:p>
          <a:p>
            <a:pPr marL="0" indent="0">
              <a:buNone/>
            </a:pPr>
            <a:endParaRPr lang="en-US" altLang="zh-CN" sz="1600" u="sng" dirty="0" smtClean="0"/>
          </a:p>
          <a:p>
            <a:r>
              <a:rPr lang="en-US" altLang="zh-CN" dirty="0" smtClean="0"/>
              <a:t>Second, click on </a:t>
            </a:r>
            <a:r>
              <a:rPr lang="zh-CN" altLang="en-US" dirty="0" smtClean="0"/>
              <a:t>“</a:t>
            </a:r>
            <a:r>
              <a:rPr lang="zh-CN" altLang="en-US" b="1" dirty="0" smtClean="0">
                <a:solidFill>
                  <a:srgbClr val="FF3300"/>
                </a:solidFill>
              </a:rPr>
              <a:t>毕业与学位</a:t>
            </a:r>
            <a:r>
              <a:rPr lang="zh-CN" altLang="en-US" dirty="0" smtClean="0"/>
              <a:t>”  </a:t>
            </a:r>
            <a:r>
              <a:rPr lang="en-US" altLang="zh-CN" dirty="0" smtClean="0"/>
              <a:t>(Graduation and        Degree)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0600" y="457200"/>
            <a:ext cx="4038600" cy="4876800"/>
          </a:xfrm>
        </p:spPr>
        <p:txBody>
          <a:bodyPr/>
          <a:lstStyle/>
          <a:p>
            <a:r>
              <a:rPr lang="en-US" dirty="0" smtClean="0"/>
              <a:t> Third, </a:t>
            </a:r>
            <a:r>
              <a:rPr lang="en-US" dirty="0"/>
              <a:t>c</a:t>
            </a:r>
            <a:r>
              <a:rPr lang="en-US" altLang="zh-CN" dirty="0" smtClean="0"/>
              <a:t>lick on 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zh-CN" altLang="en-US" b="1" dirty="0" smtClean="0">
                <a:solidFill>
                  <a:srgbClr val="FF3300"/>
                </a:solidFill>
              </a:rPr>
              <a:t>毕业数据核对</a:t>
            </a:r>
            <a:r>
              <a:rPr lang="en-US" dirty="0" smtClean="0"/>
              <a:t>” (Degree data check)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en-US" dirty="0"/>
          </a:p>
        </p:txBody>
      </p:sp>
      <p:sp>
        <p:nvSpPr>
          <p:cNvPr id="2" name="Curved Left Arrow 1"/>
          <p:cNvSpPr/>
          <p:nvPr/>
        </p:nvSpPr>
        <p:spPr>
          <a:xfrm rot="20494830">
            <a:off x="7427252" y="4170762"/>
            <a:ext cx="539149" cy="114054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109" y="3589609"/>
            <a:ext cx="1619476" cy="2886478"/>
          </a:xfrm>
          <a:prstGeom prst="rect">
            <a:avLst/>
          </a:prstGeom>
        </p:spPr>
      </p:pic>
      <p:sp>
        <p:nvSpPr>
          <p:cNvPr id="10" name="Curved Left Arrow 1037"/>
          <p:cNvSpPr/>
          <p:nvPr/>
        </p:nvSpPr>
        <p:spPr>
          <a:xfrm rot="19750960" flipH="1">
            <a:off x="1016730" y="4219284"/>
            <a:ext cx="732400" cy="2459144"/>
          </a:xfrm>
          <a:prstGeom prst="curvedLeftArrow">
            <a:avLst>
              <a:gd name="adj1" fmla="val 19413"/>
              <a:gd name="adj2" fmla="val 43363"/>
              <a:gd name="adj3" fmla="val 25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83" y="1828800"/>
            <a:ext cx="2081168" cy="3394905"/>
          </a:xfrm>
          <a:prstGeom prst="rect">
            <a:avLst/>
          </a:prstGeom>
        </p:spPr>
      </p:pic>
      <p:sp>
        <p:nvSpPr>
          <p:cNvPr id="12" name="Curved Left Arrow 47"/>
          <p:cNvSpPr/>
          <p:nvPr/>
        </p:nvSpPr>
        <p:spPr>
          <a:xfrm rot="887562">
            <a:off x="7073734" y="1518084"/>
            <a:ext cx="960273" cy="3156263"/>
          </a:xfrm>
          <a:prstGeom prst="curvedLeftArrow">
            <a:avLst>
              <a:gd name="adj1" fmla="val 13799"/>
              <a:gd name="adj2" fmla="val 41268"/>
              <a:gd name="adj3" fmla="val 228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5"/>
          <p:cNvSpPr txBox="1"/>
          <p:nvPr/>
        </p:nvSpPr>
        <p:spPr bwMode="auto">
          <a:xfrm>
            <a:off x="4560947" y="5200009"/>
            <a:ext cx="3860079" cy="1447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kern="0" dirty="0" smtClean="0"/>
              <a:t>Then </a:t>
            </a:r>
            <a:r>
              <a:rPr lang="en-US" altLang="zh-CN" u="sng" kern="0" dirty="0" smtClean="0"/>
              <a:t>fill in</a:t>
            </a:r>
            <a:r>
              <a:rPr lang="en-US" altLang="zh-CN" kern="0" dirty="0" smtClean="0"/>
              <a:t> all the required information, check, </a:t>
            </a:r>
            <a:r>
              <a:rPr lang="en-US" altLang="zh-CN" u="sng" kern="0" dirty="0" smtClean="0"/>
              <a:t>save</a:t>
            </a:r>
            <a:r>
              <a:rPr lang="en-US" altLang="zh-CN" kern="0" dirty="0" smtClean="0"/>
              <a:t> and </a:t>
            </a:r>
            <a:r>
              <a:rPr lang="en-US" altLang="zh-CN" u="sng" kern="0" dirty="0" smtClean="0"/>
              <a:t>submit</a:t>
            </a:r>
            <a:r>
              <a:rPr lang="en-US" altLang="zh-CN" kern="0" dirty="0" smtClean="0"/>
              <a:t>:</a:t>
            </a:r>
            <a:endParaRPr lang="en-US" altLang="zh-CN" kern="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15962"/>
          </a:xfrm>
        </p:spPr>
        <p:txBody>
          <a:bodyPr/>
          <a:lstStyle/>
          <a:p>
            <a:r>
              <a:rPr lang="en-US" sz="2800" b="0" dirty="0">
                <a:solidFill>
                  <a:srgbClr val="FFFF00"/>
                </a:solidFill>
                <a:effectLst/>
              </a:rPr>
              <a:t>PERSONAL  INFORMATION</a:t>
            </a:r>
            <a:endParaRPr lang="en-US" sz="2800" b="0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99" y="1981200"/>
            <a:ext cx="5231790" cy="3105944"/>
          </a:xfrm>
        </p:spPr>
      </p:pic>
      <p:sp>
        <p:nvSpPr>
          <p:cNvPr id="10" name="Left Arrow 16"/>
          <p:cNvSpPr/>
          <p:nvPr/>
        </p:nvSpPr>
        <p:spPr>
          <a:xfrm>
            <a:off x="4191000" y="3200400"/>
            <a:ext cx="4646054" cy="555376"/>
          </a:xfrm>
          <a:prstGeom prst="leftArrow">
            <a:avLst>
              <a:gd name="adj1" fmla="val 50000"/>
              <a:gd name="adj2" fmla="val 67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</a:t>
            </a:r>
            <a:r>
              <a:rPr lang="en-US" sz="2000" b="1" dirty="0" smtClean="0"/>
              <a:t>hoose the “</a:t>
            </a:r>
            <a:r>
              <a:rPr lang="en-US" altLang="zh-CN" sz="2000" b="1" dirty="0" smtClean="0"/>
              <a:t>13|</a:t>
            </a:r>
            <a:r>
              <a:rPr lang="zh-CN" altLang="en-US" sz="2000" b="1" dirty="0" smtClean="0"/>
              <a:t>群众</a:t>
            </a:r>
            <a:r>
              <a:rPr lang="en-US" altLang="zh-CN" sz="2000" b="1" dirty="0" smtClean="0"/>
              <a:t>” </a:t>
            </a:r>
            <a:r>
              <a:rPr lang="en-US" sz="2000" b="1" dirty="0" smtClean="0"/>
              <a:t>political outlook  </a:t>
            </a:r>
            <a:endParaRPr lang="en-US" sz="2000" b="1" dirty="0"/>
          </a:p>
        </p:txBody>
      </p:sp>
      <p:sp>
        <p:nvSpPr>
          <p:cNvPr id="11" name="Left Arrow 13"/>
          <p:cNvSpPr/>
          <p:nvPr/>
        </p:nvSpPr>
        <p:spPr>
          <a:xfrm>
            <a:off x="4612944" y="2590800"/>
            <a:ext cx="2778456" cy="609600"/>
          </a:xfrm>
          <a:prstGeom prst="leftArrow">
            <a:avLst>
              <a:gd name="adj1" fmla="val 39744"/>
              <a:gd name="adj2" fmla="val 67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Country of birth</a:t>
            </a:r>
            <a:endParaRPr lang="en-US" sz="2000" b="1" dirty="0"/>
          </a:p>
        </p:txBody>
      </p:sp>
      <p:sp>
        <p:nvSpPr>
          <p:cNvPr id="12" name="Left Arrow 13"/>
          <p:cNvSpPr/>
          <p:nvPr/>
        </p:nvSpPr>
        <p:spPr>
          <a:xfrm>
            <a:off x="5146344" y="1981200"/>
            <a:ext cx="2245056" cy="609600"/>
          </a:xfrm>
          <a:prstGeom prst="leftArrow">
            <a:avLst>
              <a:gd name="adj1" fmla="val 39744"/>
              <a:gd name="adj2" fmla="val 67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Student name</a:t>
            </a:r>
            <a:endParaRPr lang="en-US" sz="2000" b="1" dirty="0"/>
          </a:p>
        </p:txBody>
      </p:sp>
      <p:sp>
        <p:nvSpPr>
          <p:cNvPr id="13" name="Left Arrow 13"/>
          <p:cNvSpPr/>
          <p:nvPr/>
        </p:nvSpPr>
        <p:spPr>
          <a:xfrm>
            <a:off x="4784708" y="3755776"/>
            <a:ext cx="3165231" cy="609600"/>
          </a:xfrm>
          <a:prstGeom prst="leftArrow">
            <a:avLst>
              <a:gd name="adj1" fmla="val 39744"/>
              <a:gd name="adj2" fmla="val 67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Passport number</a:t>
            </a:r>
            <a:endParaRPr lang="en-US" sz="2000" b="1" dirty="0"/>
          </a:p>
        </p:txBody>
      </p:sp>
      <p:sp>
        <p:nvSpPr>
          <p:cNvPr id="15" name="Left Arrow 23"/>
          <p:cNvSpPr/>
          <p:nvPr/>
        </p:nvSpPr>
        <p:spPr>
          <a:xfrm>
            <a:off x="4784708" y="4489610"/>
            <a:ext cx="3902093" cy="533401"/>
          </a:xfrm>
          <a:prstGeom prst="leftArrow">
            <a:avLst>
              <a:gd name="adj1" fmla="val 50000"/>
              <a:gd name="adj2" fmla="val 67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C</a:t>
            </a:r>
            <a:r>
              <a:rPr lang="en-US" altLang="zh-CN" sz="2000" b="1" dirty="0" smtClean="0"/>
              <a:t>hoose the </a:t>
            </a:r>
            <a:r>
              <a:rPr lang="zh-CN" altLang="en-US" sz="2000" b="1" dirty="0" smtClean="0"/>
              <a:t>“</a:t>
            </a:r>
            <a:r>
              <a:rPr lang="en-US" altLang="zh-CN" sz="2000" b="1" dirty="0"/>
              <a:t>00|</a:t>
            </a:r>
            <a:r>
              <a:rPr lang="zh-CN" altLang="en-US" sz="2000" b="1" dirty="0" smtClean="0"/>
              <a:t>其他” </a:t>
            </a:r>
            <a:r>
              <a:rPr lang="en-US" altLang="zh-CN" sz="2000" b="1" dirty="0" smtClean="0"/>
              <a:t>option</a:t>
            </a:r>
            <a:endParaRPr lang="en-US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sz="2800" b="0" dirty="0" smtClean="0">
                <a:solidFill>
                  <a:srgbClr val="FFFF00"/>
                </a:solidFill>
                <a:effectLst/>
              </a:rPr>
              <a:t>THESIS  </a:t>
            </a:r>
            <a:r>
              <a:rPr lang="en-US" sz="2800" b="0" dirty="0">
                <a:solidFill>
                  <a:srgbClr val="FFFF00"/>
                </a:solidFill>
                <a:effectLst/>
              </a:rPr>
              <a:t>INFORMATION</a:t>
            </a:r>
            <a:endParaRPr lang="en-US" sz="2800"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34" y="838200"/>
            <a:ext cx="2983261" cy="2307807"/>
          </a:xfrm>
          <a:prstGeom prst="rect">
            <a:avLst/>
          </a:prstGeom>
        </p:spPr>
      </p:pic>
      <p:sp>
        <p:nvSpPr>
          <p:cNvPr id="22" name="Left Arrow 20"/>
          <p:cNvSpPr/>
          <p:nvPr/>
        </p:nvSpPr>
        <p:spPr>
          <a:xfrm>
            <a:off x="2622461" y="1752600"/>
            <a:ext cx="4876800" cy="460863"/>
          </a:xfrm>
          <a:prstGeom prst="leftArrow">
            <a:avLst>
              <a:gd name="adj1" fmla="val 50000"/>
              <a:gd name="adj2" fmla="val 59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THESIS </a:t>
            </a:r>
            <a:r>
              <a:rPr lang="en-US" sz="2000" b="1" dirty="0"/>
              <a:t>KEYWORDS  IN </a:t>
            </a:r>
            <a:r>
              <a:rPr lang="en-US" sz="2000" b="1" dirty="0" smtClean="0"/>
              <a:t>CHINESE</a:t>
            </a:r>
            <a:endParaRPr lang="en-US" sz="2000" b="1" dirty="0"/>
          </a:p>
        </p:txBody>
      </p:sp>
      <p:sp>
        <p:nvSpPr>
          <p:cNvPr id="23" name="Left Arrow 23"/>
          <p:cNvSpPr/>
          <p:nvPr/>
        </p:nvSpPr>
        <p:spPr>
          <a:xfrm>
            <a:off x="3078511" y="2209800"/>
            <a:ext cx="4038600" cy="460863"/>
          </a:xfrm>
          <a:prstGeom prst="leftArrow">
            <a:avLst>
              <a:gd name="adj1" fmla="val 50000"/>
              <a:gd name="adj2" fmla="val 59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THESIS TITLE  </a:t>
            </a:r>
            <a:r>
              <a:rPr lang="en-US" sz="2000" b="1" dirty="0"/>
              <a:t>IN </a:t>
            </a:r>
            <a:r>
              <a:rPr lang="en-US" sz="2000" b="1" dirty="0" smtClean="0"/>
              <a:t>ENGLISH</a:t>
            </a:r>
            <a:endParaRPr lang="en-US" sz="2000" b="1" dirty="0"/>
          </a:p>
        </p:txBody>
      </p:sp>
      <p:sp>
        <p:nvSpPr>
          <p:cNvPr id="25" name="Left Arrow 27"/>
          <p:cNvSpPr/>
          <p:nvPr/>
        </p:nvSpPr>
        <p:spPr>
          <a:xfrm>
            <a:off x="2764665" y="2663337"/>
            <a:ext cx="4876800" cy="460863"/>
          </a:xfrm>
          <a:prstGeom prst="leftArrow">
            <a:avLst>
              <a:gd name="adj1" fmla="val 50000"/>
              <a:gd name="adj2" fmla="val 59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THESIS </a:t>
            </a:r>
            <a:r>
              <a:rPr lang="en-US" sz="2000" b="1" dirty="0"/>
              <a:t>KEYWORDS  IN </a:t>
            </a:r>
            <a:r>
              <a:rPr lang="en-US" sz="2000" b="1" dirty="0" smtClean="0"/>
              <a:t>ENGLISH</a:t>
            </a:r>
            <a:endParaRPr lang="en-US" sz="2000" b="1" dirty="0"/>
          </a:p>
        </p:txBody>
      </p:sp>
      <p:sp>
        <p:nvSpPr>
          <p:cNvPr id="27" name="Left Arrow 20"/>
          <p:cNvSpPr/>
          <p:nvPr/>
        </p:nvSpPr>
        <p:spPr>
          <a:xfrm>
            <a:off x="2783983" y="1307628"/>
            <a:ext cx="4191000" cy="460863"/>
          </a:xfrm>
          <a:prstGeom prst="leftArrow">
            <a:avLst>
              <a:gd name="adj1" fmla="val 50000"/>
              <a:gd name="adj2" fmla="val 59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THESIS TITLE  IN CHINESE</a:t>
            </a:r>
            <a:endParaRPr lang="en-US" sz="2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621" y="3947151"/>
            <a:ext cx="3528395" cy="26267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91" y="3692695"/>
            <a:ext cx="3070665" cy="1869905"/>
          </a:xfrm>
          <a:prstGeom prst="rect">
            <a:avLst/>
          </a:prstGeom>
        </p:spPr>
      </p:pic>
      <p:sp>
        <p:nvSpPr>
          <p:cNvPr id="29" name="Left Arrow 20"/>
          <p:cNvSpPr/>
          <p:nvPr/>
        </p:nvSpPr>
        <p:spPr>
          <a:xfrm>
            <a:off x="2006172" y="3689289"/>
            <a:ext cx="2705100" cy="460863"/>
          </a:xfrm>
          <a:prstGeom prst="leftArrow">
            <a:avLst>
              <a:gd name="adj1" fmla="val 50000"/>
              <a:gd name="adj2" fmla="val 59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TYPE  OF  THESIS:</a:t>
            </a:r>
            <a:endParaRPr lang="en-US" sz="2000" b="1" dirty="0"/>
          </a:p>
        </p:txBody>
      </p:sp>
      <p:sp>
        <p:nvSpPr>
          <p:cNvPr id="32" name="Left Arrow 20"/>
          <p:cNvSpPr/>
          <p:nvPr/>
        </p:nvSpPr>
        <p:spPr>
          <a:xfrm>
            <a:off x="2571501" y="4267200"/>
            <a:ext cx="2000499" cy="460863"/>
          </a:xfrm>
          <a:prstGeom prst="leftArrow">
            <a:avLst>
              <a:gd name="adj1" fmla="val 50000"/>
              <a:gd name="adj2" fmla="val 59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basic research</a:t>
            </a:r>
            <a:endParaRPr lang="en-US" sz="2000" b="1" dirty="0"/>
          </a:p>
        </p:txBody>
      </p:sp>
      <p:sp>
        <p:nvSpPr>
          <p:cNvPr id="36" name="Left Arrow 20"/>
          <p:cNvSpPr/>
          <p:nvPr/>
        </p:nvSpPr>
        <p:spPr>
          <a:xfrm>
            <a:off x="2286000" y="4572000"/>
            <a:ext cx="2128770" cy="460863"/>
          </a:xfrm>
          <a:prstGeom prst="leftArrow">
            <a:avLst>
              <a:gd name="adj1" fmla="val 50000"/>
              <a:gd name="adj2" fmla="val 59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applied </a:t>
            </a:r>
            <a:r>
              <a:rPr lang="en-US" altLang="zh-CN" sz="2000" b="1" dirty="0"/>
              <a:t>research</a:t>
            </a:r>
            <a:endParaRPr lang="en-US" sz="2000" b="1" dirty="0"/>
          </a:p>
        </p:txBody>
      </p:sp>
      <p:sp>
        <p:nvSpPr>
          <p:cNvPr id="41" name="Left Arrow 25"/>
          <p:cNvSpPr/>
          <p:nvPr/>
        </p:nvSpPr>
        <p:spPr>
          <a:xfrm>
            <a:off x="2318734" y="5006499"/>
            <a:ext cx="609600" cy="230432"/>
          </a:xfrm>
          <a:prstGeom prst="leftArrow">
            <a:avLst>
              <a:gd name="adj1" fmla="val 50000"/>
              <a:gd name="adj2" fmla="val 59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42" name="Rounded Rectangle 34"/>
          <p:cNvSpPr/>
          <p:nvPr/>
        </p:nvSpPr>
        <p:spPr>
          <a:xfrm>
            <a:off x="2743200" y="5029200"/>
            <a:ext cx="1739955" cy="624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comprehensive  research</a:t>
            </a:r>
            <a:endParaRPr lang="en-US" b="1" dirty="0"/>
          </a:p>
        </p:txBody>
      </p:sp>
      <p:sp>
        <p:nvSpPr>
          <p:cNvPr id="43" name="Left Arrow 25"/>
          <p:cNvSpPr/>
          <p:nvPr/>
        </p:nvSpPr>
        <p:spPr>
          <a:xfrm rot="5400000">
            <a:off x="1575663" y="5589291"/>
            <a:ext cx="533400" cy="327618"/>
          </a:xfrm>
          <a:prstGeom prst="leftArrow">
            <a:avLst>
              <a:gd name="adj1" fmla="val 50000"/>
              <a:gd name="adj2" fmla="val 59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44" name="Rounded Rectangle 34"/>
          <p:cNvSpPr/>
          <p:nvPr/>
        </p:nvSpPr>
        <p:spPr>
          <a:xfrm>
            <a:off x="1177592" y="5867400"/>
            <a:ext cx="1444869" cy="401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other type</a:t>
            </a:r>
            <a:endParaRPr lang="en-US" b="1" dirty="0"/>
          </a:p>
        </p:txBody>
      </p:sp>
      <p:sp>
        <p:nvSpPr>
          <p:cNvPr id="47" name="Bent Arrow 10"/>
          <p:cNvSpPr/>
          <p:nvPr/>
        </p:nvSpPr>
        <p:spPr>
          <a:xfrm rot="10800000">
            <a:off x="8336000" y="3886200"/>
            <a:ext cx="427000" cy="397125"/>
          </a:xfrm>
          <a:prstGeom prst="bentArrow">
            <a:avLst>
              <a:gd name="adj1" fmla="val 25274"/>
              <a:gd name="adj2" fmla="val 27943"/>
              <a:gd name="adj3" fmla="val 31567"/>
              <a:gd name="adj4" fmla="val 304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ounded Rectangle 14"/>
          <p:cNvSpPr/>
          <p:nvPr/>
        </p:nvSpPr>
        <p:spPr>
          <a:xfrm>
            <a:off x="5806315" y="3185151"/>
            <a:ext cx="3122552" cy="853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THESIS </a:t>
            </a:r>
            <a:r>
              <a:rPr lang="en-US" b="1" dirty="0"/>
              <a:t>TITLE ’S </a:t>
            </a:r>
            <a:r>
              <a:rPr lang="en-US" b="1" dirty="0" smtClean="0"/>
              <a:t>SOURCE   </a:t>
            </a:r>
            <a:r>
              <a:rPr lang="en-US" b="1" dirty="0"/>
              <a:t>(confirm from your supervisor)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2" y="944562"/>
            <a:ext cx="5402576" cy="177181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2" y="3614739"/>
            <a:ext cx="5939565" cy="1257401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sz="2800" b="0" dirty="0" smtClean="0">
                <a:solidFill>
                  <a:srgbClr val="FFFF00"/>
                </a:solidFill>
                <a:effectLst/>
              </a:rPr>
              <a:t>PRE-DEGREE  </a:t>
            </a:r>
            <a:r>
              <a:rPr lang="en-US" sz="2800" b="0" dirty="0">
                <a:solidFill>
                  <a:srgbClr val="FFFF00"/>
                </a:solidFill>
                <a:effectLst/>
              </a:rPr>
              <a:t>INFORMATION</a:t>
            </a:r>
            <a:endParaRPr lang="en-US" sz="2800" b="0" dirty="0"/>
          </a:p>
        </p:txBody>
      </p:sp>
      <p:sp>
        <p:nvSpPr>
          <p:cNvPr id="7" name="Left Arrow 36"/>
          <p:cNvSpPr/>
          <p:nvPr/>
        </p:nvSpPr>
        <p:spPr>
          <a:xfrm>
            <a:off x="5719307" y="1600036"/>
            <a:ext cx="2718903" cy="460863"/>
          </a:xfrm>
          <a:prstGeom prst="leftArrow">
            <a:avLst>
              <a:gd name="adj1" fmla="val 50000"/>
              <a:gd name="adj2" fmla="val 59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PRE-DEGREE</a:t>
            </a:r>
            <a:endParaRPr lang="en-US" sz="2000" b="1" dirty="0"/>
          </a:p>
        </p:txBody>
      </p:sp>
      <p:sp>
        <p:nvSpPr>
          <p:cNvPr id="9" name="Left Arrow 36"/>
          <p:cNvSpPr/>
          <p:nvPr/>
        </p:nvSpPr>
        <p:spPr>
          <a:xfrm>
            <a:off x="4290412" y="2192198"/>
            <a:ext cx="4294157" cy="460863"/>
          </a:xfrm>
          <a:prstGeom prst="leftArrow">
            <a:avLst>
              <a:gd name="adj1" fmla="val 50000"/>
              <a:gd name="adj2" fmla="val 59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PRE-DEGREE AWARDED DATE </a:t>
            </a:r>
            <a:endParaRPr lang="en-US" sz="2000" dirty="0"/>
          </a:p>
        </p:txBody>
      </p:sp>
      <p:sp>
        <p:nvSpPr>
          <p:cNvPr id="10" name="Left Arrow 36"/>
          <p:cNvSpPr/>
          <p:nvPr/>
        </p:nvSpPr>
        <p:spPr>
          <a:xfrm>
            <a:off x="4290411" y="4371265"/>
            <a:ext cx="4294157" cy="460863"/>
          </a:xfrm>
          <a:prstGeom prst="leftArrow">
            <a:avLst>
              <a:gd name="adj1" fmla="val 50000"/>
              <a:gd name="adj2" fmla="val 59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PRE-DEGREE </a:t>
            </a:r>
            <a:r>
              <a:rPr lang="en-US" sz="2000" b="1" dirty="0" smtClean="0"/>
              <a:t>UNIVERSITY </a:t>
            </a:r>
            <a:endParaRPr lang="en-US" sz="2000" dirty="0"/>
          </a:p>
        </p:txBody>
      </p:sp>
      <p:sp>
        <p:nvSpPr>
          <p:cNvPr id="12" name="Bent Arrow 10"/>
          <p:cNvSpPr/>
          <p:nvPr/>
        </p:nvSpPr>
        <p:spPr>
          <a:xfrm rot="10800000">
            <a:off x="6270416" y="3456808"/>
            <a:ext cx="427000" cy="606512"/>
          </a:xfrm>
          <a:prstGeom prst="bentArrow">
            <a:avLst>
              <a:gd name="adj1" fmla="val 25274"/>
              <a:gd name="adj2" fmla="val 27943"/>
              <a:gd name="adj3" fmla="val 31567"/>
              <a:gd name="adj4" fmla="val 304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4"/>
          <p:cNvSpPr/>
          <p:nvPr/>
        </p:nvSpPr>
        <p:spPr>
          <a:xfrm>
            <a:off x="4944816" y="2827294"/>
            <a:ext cx="3505200" cy="91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PRE-DEGREE</a:t>
            </a:r>
            <a:r>
              <a:rPr lang="zh-CN" altLang="en-US" b="1" dirty="0"/>
              <a:t> </a:t>
            </a:r>
            <a:r>
              <a:rPr lang="en-US" b="1" dirty="0" smtClean="0"/>
              <a:t> FIRST-LEVEL DISCIPLINE/SUBJECT</a:t>
            </a:r>
            <a:endParaRPr lang="en-US" b="1" dirty="0"/>
          </a:p>
        </p:txBody>
      </p:sp>
      <p:sp>
        <p:nvSpPr>
          <p:cNvPr id="11" name="Rectangle 1"/>
          <p:cNvSpPr/>
          <p:nvPr/>
        </p:nvSpPr>
        <p:spPr>
          <a:xfrm>
            <a:off x="685799" y="5029200"/>
            <a:ext cx="5766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After filling in the required information on this page, please click the 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提交</a:t>
            </a:r>
            <a:r>
              <a:rPr lang="en-US" sz="2800" dirty="0" smtClean="0"/>
              <a:t>” button </a:t>
            </a:r>
            <a:r>
              <a:rPr lang="en-US" sz="2800" dirty="0"/>
              <a:t>to submit </a:t>
            </a:r>
            <a:r>
              <a:rPr lang="en-US" sz="2800" dirty="0" smtClean="0"/>
              <a:t>(in upper </a:t>
            </a:r>
            <a:r>
              <a:rPr lang="en-US" sz="2800" dirty="0"/>
              <a:t>right corner)</a:t>
            </a:r>
            <a:endParaRPr 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58" y="5302864"/>
            <a:ext cx="1493739" cy="793136"/>
          </a:xfrm>
          <a:prstGeom prst="rect">
            <a:avLst/>
          </a:prstGeom>
        </p:spPr>
      </p:pic>
      <p:sp>
        <p:nvSpPr>
          <p:cNvPr id="14" name="Left Arrow 25"/>
          <p:cNvSpPr/>
          <p:nvPr/>
        </p:nvSpPr>
        <p:spPr>
          <a:xfrm rot="10800000">
            <a:off x="6086762" y="5612056"/>
            <a:ext cx="1221307" cy="155217"/>
          </a:xfrm>
          <a:prstGeom prst="leftArrow">
            <a:avLst>
              <a:gd name="adj1" fmla="val 50000"/>
              <a:gd name="adj2" fmla="val 59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8305800" cy="1905000"/>
          </a:xfrm>
        </p:spPr>
        <p:txBody>
          <a:bodyPr/>
          <a:lstStyle/>
          <a:p>
            <a:r>
              <a:rPr lang="en-US" altLang="zh-CN" dirty="0" smtClean="0">
                <a:effectLst/>
              </a:rPr>
              <a:t>How to </a:t>
            </a:r>
            <a:r>
              <a:rPr lang="en-US" altLang="zh-CN" u="sng" dirty="0" smtClean="0">
                <a:effectLst/>
              </a:rPr>
              <a:t>fill in</a:t>
            </a:r>
            <a:r>
              <a:rPr lang="en-US" altLang="zh-CN" dirty="0" smtClean="0">
                <a:effectLst/>
              </a:rPr>
              <a:t> the </a:t>
            </a:r>
            <a:r>
              <a:rPr lang="zh-CN" altLang="en-US" sz="2800" b="1" dirty="0" smtClean="0">
                <a:solidFill>
                  <a:srgbClr val="FF3300"/>
                </a:solidFill>
                <a:effectLst/>
              </a:rPr>
              <a:t>毕业</a:t>
            </a:r>
            <a:r>
              <a:rPr lang="zh-CN" altLang="en-US" sz="2800" b="1" dirty="0">
                <a:solidFill>
                  <a:srgbClr val="FF3300"/>
                </a:solidFill>
                <a:effectLst/>
              </a:rPr>
              <a:t>与学位</a:t>
            </a:r>
            <a:r>
              <a:rPr lang="zh-CN" altLang="en-US" sz="2800" b="1" dirty="0" smtClean="0">
                <a:solidFill>
                  <a:srgbClr val="FF3300"/>
                </a:solidFill>
                <a:effectLst/>
              </a:rPr>
              <a:t>申请</a:t>
            </a:r>
            <a:r>
              <a:rPr lang="en-US" altLang="zh-CN" sz="2800" dirty="0" smtClean="0">
                <a:effectLst/>
              </a:rPr>
              <a:t>  </a:t>
            </a:r>
            <a:r>
              <a:rPr lang="en-US" altLang="zh-CN" dirty="0">
                <a:effectLst/>
              </a:rPr>
              <a:t>(</a:t>
            </a:r>
            <a:r>
              <a:rPr lang="en-US" dirty="0">
                <a:effectLst/>
              </a:rPr>
              <a:t>Application for graduation and degree</a:t>
            </a:r>
            <a:r>
              <a:rPr lang="en-US" altLang="zh-CN" dirty="0">
                <a:effectLst/>
              </a:rPr>
              <a:t>) </a:t>
            </a:r>
            <a:r>
              <a:rPr lang="en-US" altLang="zh-CN" dirty="0" smtClean="0">
                <a:effectLst/>
              </a:rPr>
              <a:t>: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First, open the </a:t>
            </a:r>
            <a:r>
              <a:rPr lang="zh-CN" altLang="en-US" dirty="0" smtClean="0">
                <a:effectLst/>
              </a:rPr>
              <a:t>“</a:t>
            </a:r>
            <a:r>
              <a:rPr lang="zh-CN" altLang="en-US" sz="2800" b="1" dirty="0" smtClean="0">
                <a:solidFill>
                  <a:srgbClr val="FF0000"/>
                </a:solidFill>
                <a:effectLst/>
              </a:rPr>
              <a:t>毕业与学位申请</a:t>
            </a:r>
            <a:r>
              <a:rPr lang="zh-CN" altLang="en-US" dirty="0" smtClean="0">
                <a:effectLst/>
              </a:rPr>
              <a:t>”  </a:t>
            </a:r>
            <a:r>
              <a:rPr lang="en-US" altLang="zh-CN" dirty="0" smtClean="0">
                <a:effectLst/>
              </a:rPr>
              <a:t>interface </a:t>
            </a:r>
            <a:r>
              <a:rPr lang="zh-CN" altLang="en-US" dirty="0" smtClean="0">
                <a:effectLst/>
              </a:rPr>
              <a:t> 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    </a:t>
            </a:r>
            <a:endParaRPr lang="en-US" dirty="0"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FFC000"/>
                </a:solidFill>
              </a:rPr>
              <a:t>Declaration for </a:t>
            </a:r>
            <a:r>
              <a:rPr lang="en-US" sz="4000" dirty="0">
                <a:solidFill>
                  <a:srgbClr val="FFC000"/>
                </a:solidFill>
              </a:rPr>
              <a:t>graduation 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80" y="3112767"/>
            <a:ext cx="1828800" cy="32595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32" y="3112767"/>
            <a:ext cx="1752600" cy="3304989"/>
          </a:xfrm>
          <a:prstGeom prst="rect">
            <a:avLst/>
          </a:prstGeom>
        </p:spPr>
      </p:pic>
      <p:sp>
        <p:nvSpPr>
          <p:cNvPr id="11" name="Left Arrow 13"/>
          <p:cNvSpPr/>
          <p:nvPr/>
        </p:nvSpPr>
        <p:spPr>
          <a:xfrm rot="19605757" flipH="1">
            <a:off x="3098596" y="5235056"/>
            <a:ext cx="2761552" cy="326076"/>
          </a:xfrm>
          <a:prstGeom prst="leftArrow">
            <a:avLst>
              <a:gd name="adj1" fmla="val 39744"/>
              <a:gd name="adj2" fmla="val 67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Arial"/>
      </a:majorFont>
      <a:minorFont>
        <a:latin typeface="Garamond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7611</Words>
  <Application>WPS Presentation</Application>
  <PresentationFormat>全屏显示(4:3)</PresentationFormat>
  <Paragraphs>220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SimSun</vt:lpstr>
      <vt:lpstr>Wingdings</vt:lpstr>
      <vt:lpstr>Garamond</vt:lpstr>
      <vt:lpstr>Arial Rounded MT Bold</vt:lpstr>
      <vt:lpstr>Microsoft YaHei</vt:lpstr>
      <vt:lpstr>Arial Unicode MS</vt:lpstr>
      <vt:lpstr>Stream</vt:lpstr>
      <vt:lpstr>Graduation and Degree Application Steps</vt:lpstr>
      <vt:lpstr>PowerPoint 演示文稿</vt:lpstr>
      <vt:lpstr>Contents</vt:lpstr>
      <vt:lpstr>信息确认、申报毕业  INFORMATION CONFIRMATION  AND DECLARATION  FOR GRADUATION  Start: 25 of Feburary Complete: till 22 of April (confirm the deadline from your School and supervisor)</vt:lpstr>
      <vt:lpstr>PowerPoint 演示文稿</vt:lpstr>
      <vt:lpstr>PERSONAL  INFORMATION</vt:lpstr>
      <vt:lpstr>THESIS  INFORMATION</vt:lpstr>
      <vt:lpstr>PRE-DEGREE  INFORMATION</vt:lpstr>
      <vt:lpstr>Declaration for graduation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论文评阅阶段  CHECKING  THESIS  PROCESS  Complete the requirements according to the time arrangement of your School and supervisor</vt:lpstr>
      <vt:lpstr>PowerPoint 演示文稿</vt:lpstr>
      <vt:lpstr>PowerPoint 演示文稿</vt:lpstr>
      <vt:lpstr>论文查重检测  THESIS  duplicate INSPECTION </vt:lpstr>
      <vt:lpstr>PowerPoint 演示文稿</vt:lpstr>
      <vt:lpstr>PowerPoint 演示文稿</vt:lpstr>
      <vt:lpstr>PowerPoint 演示文稿</vt:lpstr>
      <vt:lpstr>PowerPoint 演示文稿</vt:lpstr>
      <vt:lpstr>答辩阶段  DEFENSE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Happy  graduation！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Raf the Sexy Researcher</dc:title>
  <dc:creator>RAF</dc:creator>
  <cp:lastModifiedBy>Smart Kid</cp:lastModifiedBy>
  <cp:revision>730</cp:revision>
  <dcterms:created xsi:type="dcterms:W3CDTF">2005-01-16T20:21:00Z</dcterms:created>
  <dcterms:modified xsi:type="dcterms:W3CDTF">2022-04-22T09:28:55Z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1033-11.2.0.11074</vt:lpwstr>
  </property>
  <property fmtid="{D5CDD505-2E9C-101B-9397-08002B2CF9AE}" pid="3" name="ICV">
    <vt:lpwstr>44B2C8808D674E6F93F458C3B6CC9CCE</vt:lpwstr>
  </property>
</Properties>
</file>