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2"/>
  </p:sldMasterIdLst>
  <p:sldIdLst>
    <p:sldId id="258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F4D60F17-F71C-CC92-760B-6B4C0ECC827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7189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EAB1B606-6DD7-07E9-963D-DD555AB5F44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4037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3096CDA1-B319-3DFA-1FE6-D962DC0A982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518657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B5743D29-1F3B-1D66-8972-74E90222C4E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866122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0CF43721-3700-B8E4-0B87-2A9454CD527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260550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7F71577A-517B-EE5C-9BB9-1C897930485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05799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85C897FC-F0AD-89A7-9A78-F9244DC973B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042790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09E19187-25B6-E36A-A35D-7882D4FF753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580434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10B385F4-DB9E-B491-CAC2-D718E605457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750943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A8138ABD-5439-7684-4562-2727A884786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452828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A48C6C16-3DA2-6DED-6AB4-82B549BA40D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186379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07" r:id="rId6"/>
    <p:sldLayoutId id="2147483717" r:id="rId7"/>
    <p:sldLayoutId id="2147483716" r:id="rId8"/>
    <p:sldLayoutId id="214748371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IN" sz="2200" b="1" dirty="0">
                <a:solidFill>
                  <a:schemeClr val="tx1"/>
                </a:solidFill>
              </a:rPr>
              <a:t>1)Insights- the return </a:t>
            </a:r>
            <a:r>
              <a:rPr lang="en-IN" sz="2200" b="1" dirty="0" err="1">
                <a:solidFill>
                  <a:schemeClr val="tx1"/>
                </a:solidFill>
              </a:rPr>
              <a:t>wer</a:t>
            </a:r>
            <a:r>
              <a:rPr lang="en-IN" sz="2200" b="1" dirty="0">
                <a:solidFill>
                  <a:schemeClr val="tx1"/>
                </a:solidFill>
              </a:rPr>
              <a:t> 2.97 percent </a:t>
            </a:r>
          </a:p>
          <a:p>
            <a:pPr algn="l"/>
            <a:r>
              <a:rPr lang="en-IN" sz="2200" b="1" dirty="0">
                <a:solidFill>
                  <a:schemeClr val="tx1"/>
                </a:solidFill>
              </a:rPr>
              <a:t>2)Formula-=used </a:t>
            </a:r>
            <a:r>
              <a:rPr lang="en-IN" sz="2200" b="1" dirty="0" err="1">
                <a:solidFill>
                  <a:schemeClr val="tx1"/>
                </a:solidFill>
              </a:rPr>
              <a:t>Xlookup</a:t>
            </a:r>
            <a:r>
              <a:rPr lang="en-IN" sz="2200" b="1" dirty="0">
                <a:solidFill>
                  <a:schemeClr val="tx1"/>
                </a:solidFill>
              </a:rPr>
              <a:t> and </a:t>
            </a:r>
          </a:p>
          <a:p>
            <a:pPr algn="l"/>
            <a:r>
              <a:rPr lang="en-IN" sz="2200" b="1" dirty="0">
                <a:solidFill>
                  <a:schemeClr val="tx1"/>
                </a:solidFill>
              </a:rPr>
              <a:t>And rest is done using pivot table </a:t>
            </a:r>
          </a:p>
          <a:p>
            <a:pPr algn="l"/>
            <a:r>
              <a:rPr lang="en-IN" sz="2200" b="1" dirty="0">
                <a:solidFill>
                  <a:schemeClr val="tx1"/>
                </a:solidFill>
              </a:rPr>
              <a:t>3)Inference – First I have created and calculated the </a:t>
            </a:r>
            <a:r>
              <a:rPr lang="en-IN" sz="2200" b="1" dirty="0" err="1">
                <a:solidFill>
                  <a:schemeClr val="tx1"/>
                </a:solidFill>
              </a:rPr>
              <a:t>avg</a:t>
            </a:r>
            <a:r>
              <a:rPr lang="en-IN" sz="2200" b="1" dirty="0">
                <a:solidFill>
                  <a:schemeClr val="tx1"/>
                </a:solidFill>
              </a:rPr>
              <a:t> time column Then select all the data created pivot table and calculated the answer .</a:t>
            </a:r>
          </a:p>
          <a:p>
            <a:endParaRPr lang="en-IN" sz="2200" b="1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-6331" y="0"/>
            <a:ext cx="968828" cy="925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Q1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B4565-18C6-49EB-F421-AFECB109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48" y="744909"/>
            <a:ext cx="10402437" cy="32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4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0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308451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49218" y="10325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Q11</a:t>
            </a:r>
          </a:p>
        </p:txBody>
      </p:sp>
    </p:spTree>
    <p:extLst>
      <p:ext uri="{BB962C8B-B14F-4D97-AF65-F5344CB8AC3E}">
        <p14:creationId xmlns:p14="http://schemas.microsoft.com/office/powerpoint/2010/main" val="267101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-6331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Q12</a:t>
            </a:r>
          </a:p>
        </p:txBody>
      </p:sp>
    </p:spTree>
    <p:extLst>
      <p:ext uri="{BB962C8B-B14F-4D97-AF65-F5344CB8AC3E}">
        <p14:creationId xmlns:p14="http://schemas.microsoft.com/office/powerpoint/2010/main" val="356721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-6331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181987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0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259051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27447" y="10325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362285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36826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Q16</a:t>
            </a:r>
          </a:p>
        </p:txBody>
      </p:sp>
    </p:spTree>
    <p:extLst>
      <p:ext uri="{BB962C8B-B14F-4D97-AF65-F5344CB8AC3E}">
        <p14:creationId xmlns:p14="http://schemas.microsoft.com/office/powerpoint/2010/main" val="375193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36826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Q17</a:t>
            </a:r>
          </a:p>
        </p:txBody>
      </p:sp>
    </p:spTree>
    <p:extLst>
      <p:ext uri="{BB962C8B-B14F-4D97-AF65-F5344CB8AC3E}">
        <p14:creationId xmlns:p14="http://schemas.microsoft.com/office/powerpoint/2010/main" val="85365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36826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Q18</a:t>
            </a:r>
          </a:p>
        </p:txBody>
      </p:sp>
    </p:spTree>
    <p:extLst>
      <p:ext uri="{BB962C8B-B14F-4D97-AF65-F5344CB8AC3E}">
        <p14:creationId xmlns:p14="http://schemas.microsoft.com/office/powerpoint/2010/main" val="16285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-6331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Q19</a:t>
            </a:r>
          </a:p>
        </p:txBody>
      </p:sp>
    </p:spTree>
    <p:extLst>
      <p:ext uri="{BB962C8B-B14F-4D97-AF65-F5344CB8AC3E}">
        <p14:creationId xmlns:p14="http://schemas.microsoft.com/office/powerpoint/2010/main" val="325228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IN" sz="2200" b="1" dirty="0">
                <a:solidFill>
                  <a:schemeClr val="tx1"/>
                </a:solidFill>
              </a:rPr>
              <a:t>1)Insights- Standard class has the slowest delivery and the first class has the fastest delivery </a:t>
            </a:r>
          </a:p>
          <a:p>
            <a:pPr algn="l"/>
            <a:r>
              <a:rPr lang="en-IN" sz="2200" b="1" dirty="0">
                <a:solidFill>
                  <a:schemeClr val="tx1"/>
                </a:solidFill>
              </a:rPr>
              <a:t>2)Formula-=[@[Ship Date]]-[@[Order Date]] for time column </a:t>
            </a:r>
          </a:p>
          <a:p>
            <a:pPr algn="l"/>
            <a:r>
              <a:rPr lang="en-IN" sz="2200" b="1" dirty="0">
                <a:solidFill>
                  <a:schemeClr val="tx1"/>
                </a:solidFill>
              </a:rPr>
              <a:t>And rest is done using pivot table </a:t>
            </a:r>
          </a:p>
          <a:p>
            <a:pPr algn="l"/>
            <a:r>
              <a:rPr lang="en-IN" sz="2200" b="1" dirty="0">
                <a:solidFill>
                  <a:schemeClr val="tx1"/>
                </a:solidFill>
              </a:rPr>
              <a:t>3)Inference – First I have created and calculated the </a:t>
            </a:r>
            <a:r>
              <a:rPr lang="en-IN" sz="2200" b="1" dirty="0" err="1">
                <a:solidFill>
                  <a:schemeClr val="tx1"/>
                </a:solidFill>
              </a:rPr>
              <a:t>avg</a:t>
            </a:r>
            <a:r>
              <a:rPr lang="en-IN" sz="2200" b="1" dirty="0">
                <a:solidFill>
                  <a:schemeClr val="tx1"/>
                </a:solidFill>
              </a:rPr>
              <a:t> time column Then select all the data created pivot table and calculated the answer 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-55470" y="15488"/>
            <a:ext cx="968828" cy="925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Q2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4863F-378E-63C2-5297-F9E20D7DA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55" y="940773"/>
            <a:ext cx="9976700" cy="28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7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36826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Q20</a:t>
            </a:r>
          </a:p>
        </p:txBody>
      </p:sp>
    </p:spTree>
    <p:extLst>
      <p:ext uri="{BB962C8B-B14F-4D97-AF65-F5344CB8AC3E}">
        <p14:creationId xmlns:p14="http://schemas.microsoft.com/office/powerpoint/2010/main" val="326658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 algn="l"/>
            <a:r>
              <a:rPr lang="en-IN" sz="1800" b="1" dirty="0">
                <a:solidFill>
                  <a:schemeClr val="tx1"/>
                </a:solidFill>
              </a:rPr>
              <a:t>1)Insights-The Most Valuable Customer Segment is the first group of 0.444-4000.444 in terms of profitability and count of orders and quantity</a:t>
            </a:r>
          </a:p>
          <a:p>
            <a:pPr algn="l"/>
            <a:r>
              <a:rPr lang="en-IN" sz="1800" b="1" dirty="0">
                <a:solidFill>
                  <a:schemeClr val="tx1"/>
                </a:solidFill>
              </a:rPr>
              <a:t>As shown in the picture above</a:t>
            </a:r>
          </a:p>
          <a:p>
            <a:pPr algn="l"/>
            <a:r>
              <a:rPr lang="en-IN" sz="1800" b="1" dirty="0">
                <a:solidFill>
                  <a:schemeClr val="tx1"/>
                </a:solidFill>
              </a:rPr>
              <a:t>2)Formula-First done grouping by 4000 of the sales and created the groups and rest is done using pivot table </a:t>
            </a:r>
          </a:p>
          <a:p>
            <a:pPr algn="l"/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892629" y="261257"/>
            <a:ext cx="968828" cy="925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Q3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54449-35DB-7CAB-D43E-F0E45CF7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372" y="893649"/>
            <a:ext cx="798976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2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9429" y="462644"/>
            <a:ext cx="6047035" cy="5851070"/>
          </a:xfrm>
        </p:spPr>
        <p:txBody>
          <a:bodyPr anchor="t">
            <a:normAutofit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1)Insights-The top selling category is Technology and the top selling subcategory is Phones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As shown in the picture on the left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2)Formula-First created pivot table and then all the calculations are done with the pivot table including percentage and grand totals .</a:t>
            </a:r>
            <a:endParaRPr lang="en-IN" sz="2400" dirty="0">
              <a:solidFill>
                <a:srgbClr val="FFFFFF"/>
              </a:solidFill>
            </a:endParaRPr>
          </a:p>
          <a:p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42248" y="0"/>
            <a:ext cx="968828" cy="925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Q4</a:t>
            </a:r>
          </a:p>
          <a:p>
            <a:pPr algn="ctr">
              <a:spcAft>
                <a:spcPts val="600"/>
              </a:spcAft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707EBF-1460-6F54-7178-FFB8CF3E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9602"/>
            <a:ext cx="5287113" cy="52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</a:rPr>
              <a:t>1)Insights-Region with highest sales is West Region 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</a:rPr>
              <a:t>	     Region with Lowest Sales is South Region 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</a:rPr>
              <a:t> Yes the Regional trends affects the </a:t>
            </a:r>
            <a:r>
              <a:rPr lang="en-IN" sz="2000" b="1" dirty="0" err="1">
                <a:solidFill>
                  <a:schemeClr val="tx1"/>
                </a:solidFill>
              </a:rPr>
              <a:t>profitabliliy</a:t>
            </a:r>
            <a:r>
              <a:rPr lang="en-IN" sz="2000" b="1" dirty="0">
                <a:solidFill>
                  <a:schemeClr val="tx1"/>
                </a:solidFill>
              </a:rPr>
              <a:t> directly as it shown in the above figure that both trends show very similar behaviour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</a:rPr>
              <a:t>2)Formula - First created pivot table and then all the calculations are done with the pivot table including  Sum of Sales and Profit after creating the pivot table I have created the chart to see the trends   .</a:t>
            </a:r>
            <a:endParaRPr lang="en-IN" sz="2000" dirty="0">
              <a:solidFill>
                <a:srgbClr val="FFFFFF"/>
              </a:solidFill>
            </a:endParaRPr>
          </a:p>
          <a:p>
            <a:pPr algn="l"/>
            <a:endParaRPr lang="en-IN" sz="2000" dirty="0">
              <a:solidFill>
                <a:srgbClr val="FFFFFF"/>
              </a:solidFill>
            </a:endParaRPr>
          </a:p>
          <a:p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-33172" y="34089"/>
            <a:ext cx="968828" cy="925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Q5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B6538-4D54-EE73-0377-0D09F07D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54" y="744909"/>
            <a:ext cx="4328428" cy="3053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93860F-C319-331C-C180-05DD0E077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375" y="780449"/>
            <a:ext cx="5517971" cy="30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19" y="4776584"/>
            <a:ext cx="9781327" cy="2056617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1)Insights-There is so much impact of discounts on the sales but not on profit as you can see the above pictures these insights are calculated .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2)Formulas used = =CORREL(Table1[Discount],Table1[Quantity])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		         =CORREL(Table1[Discount],Table1[Profit])		</a:t>
            </a:r>
            <a:endParaRPr lang="en-IN" sz="2400" dirty="0">
              <a:solidFill>
                <a:srgbClr val="FFFFFF"/>
              </a:solidFill>
            </a:endParaRPr>
          </a:p>
          <a:p>
            <a:endParaRPr lang="en-IN" sz="2800" dirty="0">
              <a:solidFill>
                <a:srgbClr val="FFFFFF"/>
              </a:solidFill>
            </a:endParaRPr>
          </a:p>
          <a:p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-311990" y="-344247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3CCFF-C4CE-D6E8-D517-D1B5EBA3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" y="386920"/>
            <a:ext cx="5544324" cy="4248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09819C-7AAE-7F7D-8D62-7432C61F0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86" y="472003"/>
            <a:ext cx="665890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1886"/>
            <a:ext cx="4904035" cy="5734511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1)Insights-Region which has low market saturation is South Region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As you can see but the potential market growth capacity of technology sector the South Region has is also huge  </a:t>
            </a:r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 Yes the Regional trends affects the </a:t>
            </a:r>
            <a:r>
              <a:rPr lang="en-IN" sz="2400" b="1" dirty="0" err="1">
                <a:solidFill>
                  <a:schemeClr val="tx1"/>
                </a:solidFill>
              </a:rPr>
              <a:t>profitabliliy</a:t>
            </a:r>
            <a:r>
              <a:rPr lang="en-IN" sz="2400" b="1" dirty="0">
                <a:solidFill>
                  <a:schemeClr val="tx1"/>
                </a:solidFill>
              </a:rPr>
              <a:t> directly as it shown in the above figure that both trends show very similar behaviour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2)Formula - First created pivot table and then all the calculations are done with the pivot table including  Sum of Sales and Profit after creating the pivot table I have created the chart to see the trends   .</a:t>
            </a:r>
            <a:endParaRPr lang="en-IN" sz="2400" dirty="0">
              <a:solidFill>
                <a:srgbClr val="FFFFFF"/>
              </a:solidFill>
            </a:endParaRPr>
          </a:p>
          <a:p>
            <a:pPr algn="l"/>
            <a:endParaRPr lang="en-IN" sz="2400" dirty="0">
              <a:solidFill>
                <a:srgbClr val="FFFFFF"/>
              </a:solidFill>
            </a:endParaRPr>
          </a:p>
          <a:p>
            <a:endParaRPr lang="en-IN" sz="2800" dirty="0">
              <a:solidFill>
                <a:srgbClr val="FFFFFF"/>
              </a:solidFill>
            </a:endParaRPr>
          </a:p>
          <a:p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-6331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49388C-0096-AC17-6A63-DF47FD66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54" y="0"/>
            <a:ext cx="3606263" cy="3865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4E3686-12A5-17D6-2A8E-E6B3EE418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3" y="3852654"/>
            <a:ext cx="498227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27447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4CAEC-FD99-821C-0038-71D3EE80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4818"/>
            <a:ext cx="12192000" cy="49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8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l colors in gradient surface design">
            <a:extLst>
              <a:ext uri="{FF2B5EF4-FFF2-40B4-BE49-F238E27FC236}">
                <a16:creationId xmlns:a16="http://schemas.microsoft.com/office/drawing/2014/main" id="{900AFE9F-F937-1987-25FF-59323573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833" r="-1" b="989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7E78E-9403-75AA-32E6-EF17AC7E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7746-F208-CA41-12B7-47BE809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IN" sz="220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3067-D887-BA10-D256-7D4079B33D03}"/>
              </a:ext>
            </a:extLst>
          </p:cNvPr>
          <p:cNvSpPr/>
          <p:nvPr/>
        </p:nvSpPr>
        <p:spPr>
          <a:xfrm>
            <a:off x="36826" y="0"/>
            <a:ext cx="968828" cy="92528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latin typeface="+mj-lt"/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304855201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42B"/>
    </a:dk2>
    <a:lt2>
      <a:srgbClr val="E2E7E8"/>
    </a:lt2>
    <a:accent1>
      <a:srgbClr val="DF8E7E"/>
    </a:accent1>
    <a:accent2>
      <a:srgbClr val="D8617E"/>
    </a:accent2>
    <a:accent3>
      <a:srgbClr val="DF7EBE"/>
    </a:accent3>
    <a:accent4>
      <a:srgbClr val="CE61D8"/>
    </a:accent4>
    <a:accent5>
      <a:srgbClr val="AF7EDF"/>
    </a:accent5>
    <a:accent6>
      <a:srgbClr val="6B61D8"/>
    </a:accent6>
    <a:hlink>
      <a:srgbClr val="5A8B9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ea64e64f-7e75-4839-835a-82ce46ab7529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8BBCB5E3-E62C-44BC-AF25-F6E9179720CF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464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AvenirNext LT Pro Medium</vt:lpstr>
      <vt:lpstr>Microsoft Sans Serif</vt:lpstr>
      <vt:lpstr>Rockwell</vt:lpstr>
      <vt:lpstr>Segoe UI</vt:lpstr>
      <vt:lpstr>ExploreVTI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Goyal</dc:creator>
  <cp:keywords>Classification=LV_C0NF1D3NT1AL</cp:keywords>
  <cp:lastModifiedBy>Arpit Goyal</cp:lastModifiedBy>
  <cp:revision>1</cp:revision>
  <dcterms:created xsi:type="dcterms:W3CDTF">2024-03-27T08:38:03Z</dcterms:created>
  <dcterms:modified xsi:type="dcterms:W3CDTF">2024-03-27T12:03:22Z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ea64e64f-7e75-4839-835a-82ce46ab7529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