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BD1A5700-F4D0-2309-A150-546C0C8944A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8341680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7934714C-330F-C89E-4F16-2742C908B29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35782713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066689A3-6138-9627-65F8-A1D68329C6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1174040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519A14E2-B0DB-BF48-8FE0-F23C7425853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85471246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62E3A4D1-63DF-825A-908B-4B065F54E7C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8887047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F984B287-66CD-2B5C-3A4C-7F34E5A8487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1438021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C9D2AE6D-479C-B4DF-1E94-69A5880A50A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6339083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28097402-1469-4402-5245-78D331B76B2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7877646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5210A58B-AB0F-612E-181D-BE160CBB66E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61041032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D98DBAA0-3D4B-F547-F8BA-4C973187337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66060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E85B81A5-C8C5-1374-C30D-BB0181928E4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1297878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CEED23-5ED2-F0A8-50F8-74A491428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484" b="12266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69179-995D-C787-75EA-2E98CC6B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Excel Final Assessment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8826-8B5C-8C68-0023-84DC6146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Submitted by :- Arpit Goyal </a:t>
            </a:r>
          </a:p>
          <a:p>
            <a:r>
              <a:rPr lang="en-IN" dirty="0">
                <a:solidFill>
                  <a:srgbClr val="FFFFFF"/>
                </a:solidFill>
              </a:rPr>
              <a:t>Employee Id - 4264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F4BD-A19C-69A2-8DFE-C7F9CCCB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976-33D3-F75D-FA0D-02B1EAA3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6153AE-D487-E5BA-0F94-B67F85D0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1" y="1127728"/>
            <a:ext cx="3333408" cy="1290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7323C-7D90-B0EA-EDB5-F175B24049B7}"/>
              </a:ext>
            </a:extLst>
          </p:cNvPr>
          <p:cNvSpPr txBox="1"/>
          <p:nvPr/>
        </p:nvSpPr>
        <p:spPr>
          <a:xfrm>
            <a:off x="3851279" y="924560"/>
            <a:ext cx="28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1)The Data was given sorted using comments disabled.</a:t>
            </a:r>
          </a:p>
          <a:p>
            <a:r>
              <a:rPr lang="en-IN" dirty="0"/>
              <a:t>So Firstly I have unsorted the Data to check the </a:t>
            </a:r>
            <a:r>
              <a:rPr lang="en-IN" dirty="0" err="1"/>
              <a:t>dulicates</a:t>
            </a:r>
            <a:r>
              <a:rPr lang="en-IN" dirty="0"/>
              <a:t> or blanks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A7D40-0EFE-17AC-06E9-8E3A1AD2AA1B}"/>
              </a:ext>
            </a:extLst>
          </p:cNvPr>
          <p:cNvSpPr/>
          <p:nvPr/>
        </p:nvSpPr>
        <p:spPr>
          <a:xfrm>
            <a:off x="640080" y="3545840"/>
            <a:ext cx="3616960" cy="248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7ADAB8-EA0F-7AD3-7230-456C9B2FD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388819"/>
            <a:ext cx="3962953" cy="2669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5967B4-5C04-158E-74FD-75D70718A74A}"/>
              </a:ext>
            </a:extLst>
          </p:cNvPr>
          <p:cNvSpPr txBox="1"/>
          <p:nvPr/>
        </p:nvSpPr>
        <p:spPr>
          <a:xfrm>
            <a:off x="4603033" y="3902115"/>
            <a:ext cx="2793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2)After the unsorting to check the blank values I have used the ctrl + g function and selected all the blanks in comments and then filled the blanks with the “No Comments “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9A3D0F-F439-B527-31F4-7597B4571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521" y="924560"/>
            <a:ext cx="3791479" cy="17543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E773D9-668A-0C3E-7443-13A593AB34FC}"/>
              </a:ext>
            </a:extLst>
          </p:cNvPr>
          <p:cNvSpPr txBox="1"/>
          <p:nvPr/>
        </p:nvSpPr>
        <p:spPr>
          <a:xfrm>
            <a:off x="7579360" y="3037840"/>
            <a:ext cx="396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3) As you can see the blanks </a:t>
            </a:r>
            <a:r>
              <a:rPr lang="en-IN" dirty="0" err="1"/>
              <a:t>aare</a:t>
            </a:r>
            <a:r>
              <a:rPr lang="en-IN" dirty="0"/>
              <a:t> filled and the data is now in the appropriate formats 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5E7AD2-6EB1-DD40-0CF3-316536DA840F}"/>
              </a:ext>
            </a:extLst>
          </p:cNvPr>
          <p:cNvSpPr/>
          <p:nvPr/>
        </p:nvSpPr>
        <p:spPr>
          <a:xfrm>
            <a:off x="11341000" y="155803"/>
            <a:ext cx="599440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82021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2B902AD-7CC5-1908-B819-D3C50E33E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1110587"/>
            <a:ext cx="1886213" cy="2953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9202-9C92-CBB0-0A8E-EA0A7E6A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5798-83BF-7B53-D3A4-30A54BAB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364E94-7482-4C24-16CA-D9C5A3407F70}"/>
              </a:ext>
            </a:extLst>
          </p:cNvPr>
          <p:cNvSpPr/>
          <p:nvPr/>
        </p:nvSpPr>
        <p:spPr>
          <a:xfrm>
            <a:off x="11341000" y="155803"/>
            <a:ext cx="599440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15DB6-B7C3-0FB1-2B63-29E72B8A06D7}"/>
              </a:ext>
            </a:extLst>
          </p:cNvPr>
          <p:cNvSpPr txBox="1"/>
          <p:nvPr/>
        </p:nvSpPr>
        <p:spPr>
          <a:xfrm>
            <a:off x="2489200" y="1110587"/>
            <a:ext cx="2072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1)Created a column for the time difference in days </a:t>
            </a:r>
          </a:p>
          <a:p>
            <a:r>
              <a:rPr lang="en-IN" dirty="0"/>
              <a:t>2)Used the formula of simple </a:t>
            </a:r>
            <a:r>
              <a:rPr lang="en-IN" dirty="0" err="1"/>
              <a:t>substraction</a:t>
            </a:r>
            <a:r>
              <a:rPr lang="en-IN" dirty="0"/>
              <a:t> </a:t>
            </a:r>
          </a:p>
          <a:p>
            <a:r>
              <a:rPr lang="en-IN" dirty="0"/>
              <a:t>= 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trending_date</a:t>
            </a:r>
            <a:r>
              <a:rPr lang="en-IN" b="1" dirty="0"/>
              <a:t> -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publish_date</a:t>
            </a:r>
            <a:r>
              <a:rPr lang="en-IN" b="1" dirty="0"/>
              <a:t> </a:t>
            </a:r>
          </a:p>
          <a:p>
            <a:endParaRPr lang="en-IN" b="1" dirty="0"/>
          </a:p>
          <a:p>
            <a:endParaRPr lang="en-IN" dirty="0"/>
          </a:p>
          <a:p>
            <a:r>
              <a:rPr lang="en-IN" dirty="0"/>
              <a:t>3)As you can see the column has been created with the time difference in days .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6D75D4-7C38-8900-E4F4-AEAB43658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83" y="2268510"/>
            <a:ext cx="771633" cy="390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D39FFE-3C95-8C55-4316-BDC948A8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80" y="3853408"/>
            <a:ext cx="1810003" cy="24863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72CFF7-71D9-8929-E2D6-3497D71259DF}"/>
              </a:ext>
            </a:extLst>
          </p:cNvPr>
          <p:cNvSpPr txBox="1"/>
          <p:nvPr/>
        </p:nvSpPr>
        <p:spPr>
          <a:xfrm>
            <a:off x="8777428" y="1181958"/>
            <a:ext cx="2439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4) Average has been calculated using the time difference column .</a:t>
            </a:r>
          </a:p>
          <a:p>
            <a:r>
              <a:rPr lang="en-IN" dirty="0"/>
              <a:t>Formula used is </a:t>
            </a:r>
          </a:p>
          <a:p>
            <a:r>
              <a:rPr lang="en-IN" dirty="0"/>
              <a:t>=</a:t>
            </a:r>
            <a:r>
              <a:rPr lang="en-IN" b="1" dirty="0"/>
              <a:t>AVERAGE(Q2:Q16308)</a:t>
            </a:r>
          </a:p>
          <a:p>
            <a:endParaRPr lang="en-IN" dirty="0"/>
          </a:p>
          <a:p>
            <a:r>
              <a:rPr lang="en-IN" dirty="0"/>
              <a:t>5)Using this formula the</a:t>
            </a:r>
            <a:r>
              <a:rPr lang="en-IN" b="1" dirty="0"/>
              <a:t> answer we got is </a:t>
            </a:r>
          </a:p>
          <a:p>
            <a:r>
              <a:rPr lang="en-IN" b="1" dirty="0"/>
              <a:t>The Average time gap the video takes from publishing date to trending date is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2.298154167</a:t>
            </a:r>
            <a:r>
              <a:rPr lang="en-IN" b="1" dirty="0"/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D8080-21F2-FFF3-DD94-110BF8CD3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033" y="4629804"/>
            <a:ext cx="1981477" cy="933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AA990DF-0947-B276-746D-C0DBF0B54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164" y="3318071"/>
            <a:ext cx="2886478" cy="8097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E32C1D-4D95-A16A-D5D8-C0E18298A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0954" y="1223516"/>
            <a:ext cx="185763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7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2187-7863-CE1A-9858-C27D2B24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8599-D3AA-BD3B-DD79-9532C083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51C0D7-1458-58F4-62FC-09CE67D4072D}"/>
              </a:ext>
            </a:extLst>
          </p:cNvPr>
          <p:cNvSpPr/>
          <p:nvPr/>
        </p:nvSpPr>
        <p:spPr>
          <a:xfrm>
            <a:off x="11341000" y="155803"/>
            <a:ext cx="599440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694AF-F437-3AF3-05E6-B6D13D0A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6" y="1457490"/>
            <a:ext cx="1743318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2FA0FE-A860-C111-5AA5-7B8A9C91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5" y="1041359"/>
            <a:ext cx="1562318" cy="428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70AE22-8B93-4992-8D81-692A6A678247}"/>
              </a:ext>
            </a:extLst>
          </p:cNvPr>
          <p:cNvSpPr txBox="1"/>
          <p:nvPr/>
        </p:nvSpPr>
        <p:spPr>
          <a:xfrm>
            <a:off x="2192156" y="1041359"/>
            <a:ext cx="3177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1)</a:t>
            </a:r>
            <a:r>
              <a:rPr lang="en-IN" dirty="0"/>
              <a:t>To do this question we created these 2 columns from our data . </a:t>
            </a:r>
          </a:p>
          <a:p>
            <a:endParaRPr lang="en-IN" dirty="0"/>
          </a:p>
          <a:p>
            <a:r>
              <a:rPr lang="en-IN" b="1" dirty="0"/>
              <a:t>2)</a:t>
            </a:r>
            <a:r>
              <a:rPr lang="en-IN" dirty="0"/>
              <a:t>The engagement rate was calculate using simple </a:t>
            </a:r>
            <a:r>
              <a:rPr lang="en-IN" dirty="0" err="1"/>
              <a:t>arithemetics</a:t>
            </a:r>
            <a:r>
              <a:rPr lang="en-IN" dirty="0"/>
              <a:t> </a:t>
            </a:r>
          </a:p>
          <a:p>
            <a:r>
              <a:rPr lang="en-IN" b="1" dirty="0"/>
              <a:t>= (likes + </a:t>
            </a:r>
            <a:r>
              <a:rPr lang="en-IN" b="1" dirty="0" err="1"/>
              <a:t>comments_count</a:t>
            </a:r>
            <a:r>
              <a:rPr lang="en-IN" b="1" dirty="0"/>
              <a:t>)/ views </a:t>
            </a:r>
          </a:p>
          <a:p>
            <a:r>
              <a:rPr lang="en-IN" dirty="0"/>
              <a:t>Where as the Category data was calculated using the formula </a:t>
            </a:r>
          </a:p>
          <a:p>
            <a:r>
              <a:rPr lang="en-IN" b="1" dirty="0"/>
              <a:t>=XLOOKUP(E2,Category!$A:$</a:t>
            </a:r>
            <a:r>
              <a:rPr lang="en-IN" b="1" dirty="0" err="1"/>
              <a:t>A,Category</a:t>
            </a:r>
            <a:r>
              <a:rPr lang="en-IN" b="1" dirty="0"/>
              <a:t>!$B:$B)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3C9A99-A806-283B-D066-22A08B6B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24" y="5413417"/>
            <a:ext cx="3765080" cy="8526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89FC6B-3605-64A3-8197-4735406C3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66" y="2477252"/>
            <a:ext cx="1848108" cy="6001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AB6B3D-0A60-C384-B95B-2417C5E9FD46}"/>
              </a:ext>
            </a:extLst>
          </p:cNvPr>
          <p:cNvSpPr txBox="1"/>
          <p:nvPr/>
        </p:nvSpPr>
        <p:spPr>
          <a:xfrm>
            <a:off x="6677890" y="4511698"/>
            <a:ext cx="4776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3)Now Using the 2 columns which we have created in the data . </a:t>
            </a:r>
          </a:p>
          <a:p>
            <a:r>
              <a:rPr lang="en-IN" dirty="0"/>
              <a:t>We have created a pivot table .</a:t>
            </a:r>
          </a:p>
          <a:p>
            <a:r>
              <a:rPr lang="en-IN" dirty="0"/>
              <a:t>4) </a:t>
            </a:r>
            <a:r>
              <a:rPr lang="en-IN" b="1" dirty="0"/>
              <a:t>As you can see the picture above the Average views per category is calculated .</a:t>
            </a:r>
          </a:p>
          <a:p>
            <a:r>
              <a:rPr lang="en-IN" b="1" dirty="0"/>
              <a:t>With the engagement rate 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2FE024E-6A7B-6533-D53A-FAAFD3323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664929" y="907134"/>
            <a:ext cx="4789388" cy="3450174"/>
          </a:xfrm>
        </p:spPr>
      </p:pic>
    </p:spTree>
    <p:extLst>
      <p:ext uri="{BB962C8B-B14F-4D97-AF65-F5344CB8AC3E}">
        <p14:creationId xmlns:p14="http://schemas.microsoft.com/office/powerpoint/2010/main" val="23795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9D77-FD61-B9DC-D408-ACCD3913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2085216"/>
            <a:ext cx="3080332" cy="2638552"/>
          </a:xfrm>
        </p:spPr>
        <p:txBody>
          <a:bodyPr>
            <a:normAutofit/>
          </a:bodyPr>
          <a:lstStyle/>
          <a:p>
            <a:r>
              <a:rPr lang="en-IN" sz="1800" dirty="0"/>
              <a:t>1)</a:t>
            </a:r>
            <a:r>
              <a:rPr lang="en-IN" sz="1800" b="0" dirty="0"/>
              <a:t>Created the proper format for the marketing team to c=just type the channel name and the details will be shown like the images below as you can see.</a:t>
            </a:r>
            <a:br>
              <a:rPr lang="en-IN" sz="1800" b="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2271-91F7-9FBD-709F-312FE7B2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2) In the channel name we have use the data validation and we have made a dropdown list of all the channel so that anyone can find out the details </a:t>
            </a:r>
          </a:p>
          <a:p>
            <a:r>
              <a:rPr lang="en-IN" sz="1800" dirty="0"/>
              <a:t>3)For the category name we have used the formula </a:t>
            </a:r>
          </a:p>
          <a:p>
            <a:r>
              <a:rPr lang="en-IN" sz="1100" b="1" dirty="0"/>
              <a:t>=XLOOKUP(XLOOKUP(I7,'YouTube data'!$D$2:$D$16308,'YouTube data'!$E$2:$E$16308,,0),Category!$A$2:$A$33,Category!B2:B33,,0)</a:t>
            </a:r>
          </a:p>
          <a:p>
            <a:endParaRPr lang="en-US" sz="1800" dirty="0"/>
          </a:p>
          <a:p>
            <a:r>
              <a:rPr lang="en-US" sz="1800" dirty="0"/>
              <a:t>for the count of videos we have used this formula </a:t>
            </a:r>
          </a:p>
          <a:p>
            <a:r>
              <a:rPr lang="en-US" sz="1800" b="1" dirty="0"/>
              <a:t>=COUNTIF('YouTube data'!D:D,I7)</a:t>
            </a:r>
            <a:endParaRPr lang="en-IN" sz="1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2F44-DCD6-169D-C84C-89FD6BDB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4104-C0C0-2731-A148-17E48F2A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C81DD2-9A4D-E4AE-5117-8E718079B326}"/>
              </a:ext>
            </a:extLst>
          </p:cNvPr>
          <p:cNvSpPr/>
          <p:nvPr/>
        </p:nvSpPr>
        <p:spPr>
          <a:xfrm>
            <a:off x="11341000" y="155803"/>
            <a:ext cx="599440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94912-C8D0-2DFA-9F2E-915F49A1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5" y="969264"/>
            <a:ext cx="4229690" cy="762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440D4-0F90-5D86-744B-4427A109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68" y="4429411"/>
            <a:ext cx="432495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4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B9F-7CE3-35A8-F305-9CC16AEE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2164080"/>
            <a:ext cx="5021182" cy="3684785"/>
          </a:xfrm>
        </p:spPr>
        <p:txBody>
          <a:bodyPr>
            <a:normAutofit/>
          </a:bodyPr>
          <a:lstStyle/>
          <a:p>
            <a:r>
              <a:rPr lang="en-IN" sz="1800" dirty="0"/>
              <a:t>1)</a:t>
            </a:r>
            <a:r>
              <a:rPr lang="en-IN" sz="1800" b="0" dirty="0"/>
              <a:t>Used CONCAT </a:t>
            </a:r>
            <a:r>
              <a:rPr lang="en-IN" sz="1800" b="0" dirty="0" err="1"/>
              <a:t>Ftn</a:t>
            </a:r>
            <a:r>
              <a:rPr lang="en-IN" sz="1800" b="0" dirty="0"/>
              <a:t> to concatenate the title and channel title and created a column named </a:t>
            </a:r>
            <a:br>
              <a:rPr lang="en-IN" sz="1800" b="0" dirty="0"/>
            </a:br>
            <a:r>
              <a:rPr lang="en-IN" sz="1800" b="0" dirty="0"/>
              <a:t>New Column</a:t>
            </a:r>
            <a:br>
              <a:rPr lang="en-IN" sz="1800" b="0" dirty="0"/>
            </a:br>
            <a:r>
              <a:rPr lang="en-IN" sz="1800" b="0" dirty="0"/>
              <a:t>using the formula </a:t>
            </a:r>
            <a:br>
              <a:rPr lang="en-IN" sz="1800" b="0" dirty="0"/>
            </a:br>
            <a:r>
              <a:rPr lang="en-IN" sz="1800" dirty="0"/>
              <a:t>=CONCAT($A7,$B7)</a:t>
            </a:r>
            <a:br>
              <a:rPr lang="en-IN" sz="1800" dirty="0"/>
            </a:br>
            <a:r>
              <a:rPr lang="en-IN" sz="1800" b="0" dirty="0"/>
              <a:t>As you can see in the below image the strings are concatenated 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CEBF-C052-3B2B-3D87-92F0B835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317" y="1474859"/>
            <a:ext cx="4591788" cy="4870457"/>
          </a:xfrm>
        </p:spPr>
        <p:txBody>
          <a:bodyPr>
            <a:normAutofit/>
          </a:bodyPr>
          <a:lstStyle/>
          <a:p>
            <a:r>
              <a:rPr lang="en-IN" sz="1600" dirty="0"/>
              <a:t>3)Well then for the 2</a:t>
            </a:r>
            <a:r>
              <a:rPr lang="en-IN" sz="1600" baseline="30000" dirty="0"/>
              <a:t>nd</a:t>
            </a:r>
            <a:r>
              <a:rPr lang="en-IN" sz="1600" dirty="0"/>
              <a:t> task I have just sort the data for comments which are available and left the “no comments videos” as you can see in the image below 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>
              <a:lnSpc>
                <a:spcPct val="100000"/>
              </a:lnSpc>
            </a:pPr>
            <a:r>
              <a:rPr lang="en-IN" sz="1600" dirty="0"/>
              <a:t>4) Then I have created a new column called “combining comments” and used the formula 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=TEXTJOIN("##",TRUE,D2:D593)</a:t>
            </a:r>
          </a:p>
          <a:p>
            <a:r>
              <a:rPr lang="en-IN" sz="1600" dirty="0"/>
              <a:t>U can see the picture </a:t>
            </a:r>
            <a:r>
              <a:rPr lang="en-IN" sz="1600" dirty="0" err="1"/>
              <a:t>containg</a:t>
            </a:r>
            <a:r>
              <a:rPr lang="en-IN" sz="1600" dirty="0"/>
              <a:t> the combining comments column for reference.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42D8-4578-D710-081C-CCA313D9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6758-AF97-303D-3C33-DB1E6B70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A49C0-95AA-3ADC-06AD-2B8517406D5A}"/>
              </a:ext>
            </a:extLst>
          </p:cNvPr>
          <p:cNvSpPr/>
          <p:nvPr/>
        </p:nvSpPr>
        <p:spPr>
          <a:xfrm>
            <a:off x="11341000" y="155803"/>
            <a:ext cx="599440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45E26-7764-96A2-3C47-F8E61FEF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84" y="1034387"/>
            <a:ext cx="4143953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3873C2-26BB-FB9B-1AA8-A265FACB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" y="4474633"/>
            <a:ext cx="5156679" cy="17618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6EB125-40B4-07AF-A2A5-AFFCD77D5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32" y="3138447"/>
            <a:ext cx="2962688" cy="581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2AA465-04CF-DEA8-A00B-021CE4376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602" y="1353519"/>
            <a:ext cx="140989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1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B91D-2E03-4DD9-CE22-AE6B3824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2865120"/>
            <a:ext cx="4695772" cy="2983745"/>
          </a:xfrm>
        </p:spPr>
        <p:txBody>
          <a:bodyPr>
            <a:normAutofit/>
          </a:bodyPr>
          <a:lstStyle/>
          <a:p>
            <a:r>
              <a:rPr lang="en-IN" sz="1800" dirty="0"/>
              <a:t>1)</a:t>
            </a:r>
            <a:r>
              <a:rPr lang="en-IN" sz="1800" b="0" dirty="0"/>
              <a:t>As you can see we have  calculated the data using pivot table </a:t>
            </a:r>
            <a:br>
              <a:rPr lang="en-IN" sz="1800" b="0" dirty="0"/>
            </a:br>
            <a:r>
              <a:rPr lang="en-IN" sz="1800" b="0" dirty="0"/>
              <a:t>2) the Average </a:t>
            </a:r>
            <a:r>
              <a:rPr lang="en-IN" sz="1800" b="0" dirty="0" err="1"/>
              <a:t>numbet</a:t>
            </a:r>
            <a:r>
              <a:rPr lang="en-IN" sz="1800" b="0" dirty="0"/>
              <a:t> of comments for each group are </a:t>
            </a:r>
            <a:br>
              <a:rPr lang="en-IN" sz="1800" b="0" dirty="0"/>
            </a:br>
            <a:r>
              <a:rPr lang="en-IN" sz="1800" b="0" dirty="0"/>
              <a:t>Comments Enabled – 1537</a:t>
            </a:r>
            <a:br>
              <a:rPr lang="en-IN" sz="1800" b="0" dirty="0"/>
            </a:br>
            <a:r>
              <a:rPr lang="en-IN" sz="1800" b="0" dirty="0"/>
              <a:t>Comments Disabled – 0 </a:t>
            </a:r>
            <a:br>
              <a:rPr lang="en-IN" sz="1800" b="0" dirty="0"/>
            </a:br>
            <a:r>
              <a:rPr lang="en-IN" sz="1800" b="0" dirty="0"/>
              <a:t>2)As we can see that the comparison of comments on both the categories are very clear.</a:t>
            </a:r>
            <a:br>
              <a:rPr lang="en-IN" sz="1800" b="0" dirty="0"/>
            </a:b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AB2E-741D-F7E7-A312-33187D44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CBAC-1F06-58EE-1D85-9F46E7C2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D9C65-D4C8-4A78-6AD5-F3847F38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6" y="1407606"/>
            <a:ext cx="6639852" cy="117173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95E46E1-EC19-68C7-3E6E-8649909C6541}"/>
              </a:ext>
            </a:extLst>
          </p:cNvPr>
          <p:cNvSpPr/>
          <p:nvPr/>
        </p:nvSpPr>
        <p:spPr>
          <a:xfrm>
            <a:off x="11341000" y="155803"/>
            <a:ext cx="599440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Q6</a:t>
            </a:r>
          </a:p>
          <a:p>
            <a:pPr algn="ctr"/>
            <a:endParaRPr lang="en-IN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0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5838-52CD-09B3-60C6-6BA65451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1A62-4275-CBA2-865B-6B555E8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1376-E6BD-E701-3E52-BB98FCEE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2D318-85D8-9192-0E75-4E7A52FE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76" y="508558"/>
            <a:ext cx="5241170" cy="36634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BFDF30C-77EE-A7DC-03F2-FFA368798148}"/>
              </a:ext>
            </a:extLst>
          </p:cNvPr>
          <p:cNvSpPr/>
          <p:nvPr/>
        </p:nvSpPr>
        <p:spPr>
          <a:xfrm>
            <a:off x="11341000" y="155803"/>
            <a:ext cx="599440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1D757-4D19-4729-EFB7-63B84D9F710A}"/>
              </a:ext>
            </a:extLst>
          </p:cNvPr>
          <p:cNvSpPr txBox="1"/>
          <p:nvPr/>
        </p:nvSpPr>
        <p:spPr>
          <a:xfrm>
            <a:off x="548350" y="4381786"/>
            <a:ext cx="531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1)Sorted the videos on the based of views and likes and engagement rate .</a:t>
            </a:r>
          </a:p>
          <a:p>
            <a:r>
              <a:rPr lang="en-IN" dirty="0"/>
              <a:t>2) Each category’s top’5 videos are shown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99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D0A9-CC74-D0F7-8467-0CF36FC8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3251200"/>
            <a:ext cx="4704370" cy="2597665"/>
          </a:xfrm>
        </p:spPr>
        <p:txBody>
          <a:bodyPr>
            <a:normAutofit/>
          </a:bodyPr>
          <a:lstStyle/>
          <a:p>
            <a:r>
              <a:rPr lang="en-IN" sz="1800" dirty="0"/>
              <a:t>1) </a:t>
            </a:r>
            <a:r>
              <a:rPr lang="en-IN" sz="1800" b="0" dirty="0"/>
              <a:t>Filtered Videos Based On Publish date and views count and grouped those date into months .</a:t>
            </a:r>
            <a:br>
              <a:rPr lang="en-IN" sz="1800" b="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6FCD-6C05-B1C7-494F-68910E86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561" y="3395923"/>
            <a:ext cx="5038710" cy="3024491"/>
          </a:xfrm>
        </p:spPr>
        <p:txBody>
          <a:bodyPr>
            <a:normAutofit/>
          </a:bodyPr>
          <a:lstStyle/>
          <a:p>
            <a:r>
              <a:rPr lang="en-IN" sz="1800" b="1" dirty="0"/>
              <a:t>2)</a:t>
            </a:r>
            <a:r>
              <a:rPr lang="en-IN" sz="1800" dirty="0"/>
              <a:t>Obtained this graph in which it can be clearly seen that initially the videos views went up W.r.t publish dates and in the middle(June-</a:t>
            </a:r>
            <a:r>
              <a:rPr lang="en-IN" sz="1800" dirty="0" err="1"/>
              <a:t>nov</a:t>
            </a:r>
            <a:r>
              <a:rPr lang="en-IN" sz="1800" dirty="0"/>
              <a:t>) the vies </a:t>
            </a:r>
            <a:r>
              <a:rPr lang="en-IN" sz="1800"/>
              <a:t>declined thoroughly</a:t>
            </a:r>
            <a:r>
              <a:rPr lang="en-IN" sz="1800" b="1" dirty="0"/>
              <a:t>.</a:t>
            </a:r>
            <a:endParaRPr lang="en-IN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492A-E1D0-A3BD-027A-FD41A0C7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B171-45C6-312D-5B86-DBDA41A8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311BC-69A7-7F0B-B814-0DF77189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6" y="969264"/>
            <a:ext cx="2600688" cy="2191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901BC3-F1A4-FD29-786F-D8463FB4C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79" y="326617"/>
            <a:ext cx="531569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4387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F0F3F2"/>
      </a:lt2>
      <a:accent1>
        <a:srgbClr val="CF417D"/>
      </a:accent1>
      <a:accent2>
        <a:srgbClr val="BD2FA6"/>
      </a:accent2>
      <a:accent3>
        <a:srgbClr val="AA41CF"/>
      </a:accent3>
      <a:accent4>
        <a:srgbClr val="673CC1"/>
      </a:accent4>
      <a:accent5>
        <a:srgbClr val="414ECF"/>
      </a:accent5>
      <a:accent6>
        <a:srgbClr val="2F77BD"/>
      </a:accent6>
      <a:hlink>
        <a:srgbClr val="493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4cad6600-1fb0-464e-8231-bdec55e8f42a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75B9EB91-A0F1-4797-9715-921334D35198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721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ADLaM Display</vt:lpstr>
      <vt:lpstr>Arial</vt:lpstr>
      <vt:lpstr>Bierstadt</vt:lpstr>
      <vt:lpstr>Microsoft Sans Serif</vt:lpstr>
      <vt:lpstr>GestaltVTI</vt:lpstr>
      <vt:lpstr>Excel Final Assessment  </vt:lpstr>
      <vt:lpstr>PowerPoint Presentation</vt:lpstr>
      <vt:lpstr>PowerPoint Presentation</vt:lpstr>
      <vt:lpstr>PowerPoint Presentation</vt:lpstr>
      <vt:lpstr>1)Created the proper format for the marketing team to c=just type the channel name and the details will be shown like the images below as you can see. </vt:lpstr>
      <vt:lpstr>1)Used CONCAT Ftn to concatenate the title and channel title and created a column named  New Column using the formula  =CONCAT($A7,$B7) As you can see in the below image the strings are concatenated .</vt:lpstr>
      <vt:lpstr>1)As you can see we have  calculated the data using pivot table  2) the Average numbet of comments for each group are  Comments Enabled – 1537 Comments Disabled – 0  2)As we can see that the comparison of comments on both the categories are very clear. </vt:lpstr>
      <vt:lpstr>PowerPoint Presentation</vt:lpstr>
      <vt:lpstr>1) Filtered Videos Based On Publish date and views count and grouped those date into months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 </dc:title>
  <dc:creator>Arpit Goyal</dc:creator>
  <cp:keywords>Classification=LV_C0NF1D3NT1AL</cp:keywords>
  <cp:lastModifiedBy>Arpit Goyal</cp:lastModifiedBy>
  <cp:revision>1</cp:revision>
  <dcterms:created xsi:type="dcterms:W3CDTF">2024-02-28T09:07:09Z</dcterms:created>
  <dcterms:modified xsi:type="dcterms:W3CDTF">2024-02-28T11:57:55Z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4cad6600-1fb0-464e-8231-bdec55e8f42a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