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6" r:id="rId6"/>
    <p:sldId id="265" r:id="rId7"/>
    <p:sldId id="260" r:id="rId8"/>
    <p:sldId id="267" r:id="rId9"/>
    <p:sldId id="262" r:id="rId10"/>
    <p:sldId id="268" r:id="rId11"/>
    <p:sldId id="26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p:restoredTop sz="94719"/>
  </p:normalViewPr>
  <p:slideViewPr>
    <p:cSldViewPr snapToGrid="0">
      <p:cViewPr varScale="1">
        <p:scale>
          <a:sx n="139" d="100"/>
          <a:sy n="139" d="100"/>
        </p:scale>
        <p:origin x="184"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AA043-5778-3E41-95A2-F4467C23D0AB}"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9C84C-F539-724B-8A5C-0DAC04DD03A2}" type="slidenum">
              <a:rPr lang="en-US" smtClean="0"/>
              <a:t>‹#›</a:t>
            </a:fld>
            <a:endParaRPr lang="en-US"/>
          </a:p>
        </p:txBody>
      </p:sp>
    </p:spTree>
    <p:extLst>
      <p:ext uri="{BB962C8B-B14F-4D97-AF65-F5344CB8AC3E}">
        <p14:creationId xmlns:p14="http://schemas.microsoft.com/office/powerpoint/2010/main" val="627190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19C84C-F539-724B-8A5C-0DAC04DD03A2}" type="slidenum">
              <a:rPr lang="en-US" smtClean="0"/>
              <a:t>2</a:t>
            </a:fld>
            <a:endParaRPr lang="en-US"/>
          </a:p>
        </p:txBody>
      </p:sp>
    </p:spTree>
    <p:extLst>
      <p:ext uri="{BB962C8B-B14F-4D97-AF65-F5344CB8AC3E}">
        <p14:creationId xmlns:p14="http://schemas.microsoft.com/office/powerpoint/2010/main" val="387626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19C84C-F539-724B-8A5C-0DAC04DD03A2}" type="slidenum">
              <a:rPr lang="en-US" smtClean="0"/>
              <a:t>3</a:t>
            </a:fld>
            <a:endParaRPr lang="en-US"/>
          </a:p>
        </p:txBody>
      </p:sp>
    </p:spTree>
    <p:extLst>
      <p:ext uri="{BB962C8B-B14F-4D97-AF65-F5344CB8AC3E}">
        <p14:creationId xmlns:p14="http://schemas.microsoft.com/office/powerpoint/2010/main" val="315407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19C84C-F539-724B-8A5C-0DAC04DD03A2}" type="slidenum">
              <a:rPr lang="en-US" smtClean="0"/>
              <a:t>4</a:t>
            </a:fld>
            <a:endParaRPr lang="en-US"/>
          </a:p>
        </p:txBody>
      </p:sp>
    </p:spTree>
    <p:extLst>
      <p:ext uri="{BB962C8B-B14F-4D97-AF65-F5344CB8AC3E}">
        <p14:creationId xmlns:p14="http://schemas.microsoft.com/office/powerpoint/2010/main" val="176895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19C84C-F539-724B-8A5C-0DAC04DD03A2}" type="slidenum">
              <a:rPr lang="en-US" smtClean="0"/>
              <a:t>6</a:t>
            </a:fld>
            <a:endParaRPr lang="en-US"/>
          </a:p>
        </p:txBody>
      </p:sp>
    </p:spTree>
    <p:extLst>
      <p:ext uri="{BB962C8B-B14F-4D97-AF65-F5344CB8AC3E}">
        <p14:creationId xmlns:p14="http://schemas.microsoft.com/office/powerpoint/2010/main" val="2758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19C84C-F539-724B-8A5C-0DAC04DD03A2}" type="slidenum">
              <a:rPr lang="en-US" smtClean="0"/>
              <a:t>9</a:t>
            </a:fld>
            <a:endParaRPr lang="en-US"/>
          </a:p>
        </p:txBody>
      </p:sp>
    </p:spTree>
    <p:extLst>
      <p:ext uri="{BB962C8B-B14F-4D97-AF65-F5344CB8AC3E}">
        <p14:creationId xmlns:p14="http://schemas.microsoft.com/office/powerpoint/2010/main" val="99441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12B0-582C-DD05-1C56-5F376039A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BB1A3C-5DB7-5745-AD07-584731E87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6927A0-F40D-4A7E-FAF4-CFDD7F0C2C68}"/>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5" name="Footer Placeholder 4">
            <a:extLst>
              <a:ext uri="{FF2B5EF4-FFF2-40B4-BE49-F238E27FC236}">
                <a16:creationId xmlns:a16="http://schemas.microsoft.com/office/drawing/2014/main" id="{31D7DBD1-E421-71A7-157D-A2CBD91B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82FA1-738C-7D49-F1E9-0282534CA4A2}"/>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299916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C276-6474-7B03-48A5-4A1F835DAC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019943-EDD1-4196-17C0-06AA26D79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17C87-D842-0199-69E6-D4AAD2C93162}"/>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5" name="Footer Placeholder 4">
            <a:extLst>
              <a:ext uri="{FF2B5EF4-FFF2-40B4-BE49-F238E27FC236}">
                <a16:creationId xmlns:a16="http://schemas.microsoft.com/office/drawing/2014/main" id="{727578B5-7A8C-4A64-4553-8BE043928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93826-4366-A868-5F23-D482BA3CF3EC}"/>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11737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EEB43-710D-72EB-889F-8DA8A55E5D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C59995-E5EA-9C8D-F30D-3ABDB861B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6765A-4952-DC3C-1BBB-147033318B63}"/>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5" name="Footer Placeholder 4">
            <a:extLst>
              <a:ext uri="{FF2B5EF4-FFF2-40B4-BE49-F238E27FC236}">
                <a16:creationId xmlns:a16="http://schemas.microsoft.com/office/drawing/2014/main" id="{780B094D-2002-094E-42C4-213D339B3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E8B55-8F5E-A109-AB73-F5EA94734273}"/>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303374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21BB-0AA6-168C-3DAF-692F1C69A4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0237E-1ED0-CB9E-36D0-6E39AA36D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F36B2-CFCE-5AF6-EEAF-F20BC11ADFCB}"/>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5" name="Footer Placeholder 4">
            <a:extLst>
              <a:ext uri="{FF2B5EF4-FFF2-40B4-BE49-F238E27FC236}">
                <a16:creationId xmlns:a16="http://schemas.microsoft.com/office/drawing/2014/main" id="{98341918-AFED-381A-57A0-4C2D4886E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A712C-9365-65C1-8C89-FFA466A6B820}"/>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109038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F16C-4B03-FEDE-3912-1884DC5FD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219477-A3E6-CE99-20F6-18E59B6067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43588-5079-6094-84CF-AE1BF8192AF6}"/>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5" name="Footer Placeholder 4">
            <a:extLst>
              <a:ext uri="{FF2B5EF4-FFF2-40B4-BE49-F238E27FC236}">
                <a16:creationId xmlns:a16="http://schemas.microsoft.com/office/drawing/2014/main" id="{3786A89F-D122-66C0-7DF3-D9F613158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1B6D9-AC55-B421-A30E-5924692F5DA3}"/>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278880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D90C-258A-3A84-5632-4B13A5437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7D4BC-CE4B-B04D-E892-93E881C04B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64903-3B32-36D4-CDF8-239CD3E38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127FEE-40B5-C6A4-86B5-7306A40C5EAB}"/>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6" name="Footer Placeholder 5">
            <a:extLst>
              <a:ext uri="{FF2B5EF4-FFF2-40B4-BE49-F238E27FC236}">
                <a16:creationId xmlns:a16="http://schemas.microsoft.com/office/drawing/2014/main" id="{CE3B61D1-3EAA-200B-5568-C6AE04A26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98DBD-37CD-5D01-E792-2A944F64DE4E}"/>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321000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5640-6AAA-85BA-9048-819A279CEC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E15509-258A-C881-6817-A24D3C3D6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B198F-B23B-AF3C-F758-244AB0F25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1A4161-91E0-FCC8-B718-995FFA3B1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D99981-7F5F-9EAD-17A9-9FA111D8C8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D57F54-6C79-BDA5-6974-8FC0025B5101}"/>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8" name="Footer Placeholder 7">
            <a:extLst>
              <a:ext uri="{FF2B5EF4-FFF2-40B4-BE49-F238E27FC236}">
                <a16:creationId xmlns:a16="http://schemas.microsoft.com/office/drawing/2014/main" id="{C3A6960C-A905-2724-11FE-D365AE0FBC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F62C5E-B779-AAE8-FFEF-CD7E1D5A3AAD}"/>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60702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F137-8ABF-8C2A-3C9F-72747E5C27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B7632-FA90-9799-1507-FE11E704E647}"/>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4" name="Footer Placeholder 3">
            <a:extLst>
              <a:ext uri="{FF2B5EF4-FFF2-40B4-BE49-F238E27FC236}">
                <a16:creationId xmlns:a16="http://schemas.microsoft.com/office/drawing/2014/main" id="{D6E16BF6-29EF-FBC1-74BA-6988B70D2B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9D096-A489-1C71-9D9B-F2E32ABD6F12}"/>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28865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2A1BA-651D-60D7-E6E9-9329F3FC1214}"/>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3" name="Footer Placeholder 2">
            <a:extLst>
              <a:ext uri="{FF2B5EF4-FFF2-40B4-BE49-F238E27FC236}">
                <a16:creationId xmlns:a16="http://schemas.microsoft.com/office/drawing/2014/main" id="{2C43DEDE-D6D4-CB72-BBC5-844FEFF822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886179-FAC0-DD46-5A43-F591C8384994}"/>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264744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2ACA-2966-E559-B735-525114047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493CD-D7AB-5FE7-14C5-91B394CFE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481382-B5C2-5DF5-175F-65A36005E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9A3D9-C463-D8CE-D05C-E34752706EED}"/>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6" name="Footer Placeholder 5">
            <a:extLst>
              <a:ext uri="{FF2B5EF4-FFF2-40B4-BE49-F238E27FC236}">
                <a16:creationId xmlns:a16="http://schemas.microsoft.com/office/drawing/2014/main" id="{8579FC26-0D4F-31FA-52DD-182A9C46B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DD9C5-4CA8-C966-5F1D-03E1F228FC4A}"/>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60090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77D2-DE0D-CDCC-3C15-A369C2C4D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F69572-F128-CB88-FB50-89CF21EB7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CE49CE-1854-3788-DBA1-D095ECA3F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8A8C9-2A56-4B87-1551-62BD91925459}"/>
              </a:ext>
            </a:extLst>
          </p:cNvPr>
          <p:cNvSpPr>
            <a:spLocks noGrp="1"/>
          </p:cNvSpPr>
          <p:nvPr>
            <p:ph type="dt" sz="half" idx="10"/>
          </p:nvPr>
        </p:nvSpPr>
        <p:spPr/>
        <p:txBody>
          <a:bodyPr/>
          <a:lstStyle/>
          <a:p>
            <a:fld id="{44118245-8913-7348-80E5-DE5861C250FC}" type="datetimeFigureOut">
              <a:rPr lang="en-US" smtClean="0"/>
              <a:t>5/16/23</a:t>
            </a:fld>
            <a:endParaRPr lang="en-US"/>
          </a:p>
        </p:txBody>
      </p:sp>
      <p:sp>
        <p:nvSpPr>
          <p:cNvPr id="6" name="Footer Placeholder 5">
            <a:extLst>
              <a:ext uri="{FF2B5EF4-FFF2-40B4-BE49-F238E27FC236}">
                <a16:creationId xmlns:a16="http://schemas.microsoft.com/office/drawing/2014/main" id="{9FFD8DA1-A016-5DCC-CF63-5D905A17A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013BE-03C8-AE3C-2711-792E523A5D70}"/>
              </a:ext>
            </a:extLst>
          </p:cNvPr>
          <p:cNvSpPr>
            <a:spLocks noGrp="1"/>
          </p:cNvSpPr>
          <p:nvPr>
            <p:ph type="sldNum" sz="quarter" idx="12"/>
          </p:nvPr>
        </p:nvSpPr>
        <p:spPr/>
        <p:txBody>
          <a:bodyPr/>
          <a:lstStyle/>
          <a:p>
            <a:fld id="{0F049728-9FA5-7A43-9E55-A9B21B581428}" type="slidenum">
              <a:rPr lang="en-US" smtClean="0"/>
              <a:t>‹#›</a:t>
            </a:fld>
            <a:endParaRPr lang="en-US"/>
          </a:p>
        </p:txBody>
      </p:sp>
    </p:spTree>
    <p:extLst>
      <p:ext uri="{BB962C8B-B14F-4D97-AF65-F5344CB8AC3E}">
        <p14:creationId xmlns:p14="http://schemas.microsoft.com/office/powerpoint/2010/main" val="124894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9A54E-7DF1-ACE8-97C8-7CCD0BE17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5ED42-6135-76D0-3E3B-16B86E252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19186-C5EC-C47A-414A-1B05DF044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18245-8913-7348-80E5-DE5861C250FC}" type="datetimeFigureOut">
              <a:rPr lang="en-US" smtClean="0"/>
              <a:t>5/16/23</a:t>
            </a:fld>
            <a:endParaRPr lang="en-US"/>
          </a:p>
        </p:txBody>
      </p:sp>
      <p:sp>
        <p:nvSpPr>
          <p:cNvPr id="5" name="Footer Placeholder 4">
            <a:extLst>
              <a:ext uri="{FF2B5EF4-FFF2-40B4-BE49-F238E27FC236}">
                <a16:creationId xmlns:a16="http://schemas.microsoft.com/office/drawing/2014/main" id="{2A66D6DB-EB30-EDAB-9157-937F6DE33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CC8D6B-07FD-76F1-0B21-ACF0235CB6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49728-9FA5-7A43-9E55-A9B21B581428}" type="slidenum">
              <a:rPr lang="en-US" smtClean="0"/>
              <a:t>‹#›</a:t>
            </a:fld>
            <a:endParaRPr lang="en-US"/>
          </a:p>
        </p:txBody>
      </p:sp>
    </p:spTree>
    <p:extLst>
      <p:ext uri="{BB962C8B-B14F-4D97-AF65-F5344CB8AC3E}">
        <p14:creationId xmlns:p14="http://schemas.microsoft.com/office/powerpoint/2010/main" val="207187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uoteinspector.com/images/credit/too-many-credit-card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formacioncontinua.ufm.edu/taller/taller-preguntas-fantasticas-y-donde-encontrarlas/" TargetMode="External"/><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30478819@N08/49240438728"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several credit cards&#10;&#10;Description automatically generated with medium confidence">
            <a:extLst>
              <a:ext uri="{FF2B5EF4-FFF2-40B4-BE49-F238E27FC236}">
                <a16:creationId xmlns:a16="http://schemas.microsoft.com/office/drawing/2014/main" id="{57AAC4E9-20D7-97DF-00C4-ACE508467C2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80" r="22719" b="909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1AD546-3769-0025-9E1F-E95D0D18671B}"/>
              </a:ext>
            </a:extLst>
          </p:cNvPr>
          <p:cNvSpPr>
            <a:spLocks noGrp="1"/>
          </p:cNvSpPr>
          <p:nvPr>
            <p:ph type="ctrTitle"/>
          </p:nvPr>
        </p:nvSpPr>
        <p:spPr>
          <a:xfrm>
            <a:off x="477981" y="1122363"/>
            <a:ext cx="4023360" cy="3204134"/>
          </a:xfrm>
        </p:spPr>
        <p:txBody>
          <a:bodyPr anchor="b">
            <a:normAutofit/>
          </a:bodyPr>
          <a:lstStyle/>
          <a:p>
            <a:pPr algn="l"/>
            <a:r>
              <a:rPr lang="en-US" sz="4800" dirty="0"/>
              <a:t>Analysis: Credit Card Utilization Predictors</a:t>
            </a:r>
          </a:p>
        </p:txBody>
      </p:sp>
      <p:sp>
        <p:nvSpPr>
          <p:cNvPr id="3" name="Subtitle 2">
            <a:extLst>
              <a:ext uri="{FF2B5EF4-FFF2-40B4-BE49-F238E27FC236}">
                <a16:creationId xmlns:a16="http://schemas.microsoft.com/office/drawing/2014/main" id="{529CC22F-7A91-F187-E8C0-897E6166FBF2}"/>
              </a:ext>
            </a:extLst>
          </p:cNvPr>
          <p:cNvSpPr>
            <a:spLocks noGrp="1"/>
          </p:cNvSpPr>
          <p:nvPr>
            <p:ph type="subTitle" idx="1"/>
          </p:nvPr>
        </p:nvSpPr>
        <p:spPr>
          <a:xfrm>
            <a:off x="477980" y="4872922"/>
            <a:ext cx="5041976" cy="1225874"/>
          </a:xfrm>
        </p:spPr>
        <p:txBody>
          <a:bodyPr>
            <a:noAutofit/>
          </a:bodyPr>
          <a:lstStyle/>
          <a:p>
            <a:pPr algn="l"/>
            <a:endParaRPr lang="en-US" sz="1400" dirty="0"/>
          </a:p>
          <a:p>
            <a:pPr algn="l"/>
            <a:r>
              <a:rPr lang="en-US" sz="1400" dirty="0"/>
              <a:t>By</a:t>
            </a:r>
          </a:p>
          <a:p>
            <a:pPr algn="l"/>
            <a:r>
              <a:rPr lang="en-US" sz="1400" dirty="0"/>
              <a:t>Kevin Appiah</a:t>
            </a:r>
          </a:p>
          <a:p>
            <a:pPr algn="l"/>
            <a:endParaRPr lang="en-US" sz="1400" dirty="0"/>
          </a:p>
          <a:p>
            <a:pPr algn="l"/>
            <a:r>
              <a:rPr lang="en-US" sz="1400" dirty="0"/>
              <a:t>May 16,2023</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1F93248-D950-1C3E-151A-B05FD1426DC8}"/>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too-many-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68838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hand writing with a black marker on a transparent board&#10;&#10;Description automatically generated with medium confidence">
            <a:extLst>
              <a:ext uri="{FF2B5EF4-FFF2-40B4-BE49-F238E27FC236}">
                <a16:creationId xmlns:a16="http://schemas.microsoft.com/office/drawing/2014/main" id="{41DF9F5D-A52E-0343-B732-D177F6E556DF}"/>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3026" b="21988"/>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350DE001-EE75-24A1-1217-BC4E0C08CC77}"/>
              </a:ext>
            </a:extLst>
          </p:cNvPr>
          <p:cNvSpPr txBox="1"/>
          <p:nvPr/>
        </p:nvSpPr>
        <p:spPr>
          <a:xfrm>
            <a:off x="9751908" y="6657945"/>
            <a:ext cx="244009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formacioncontinua.ufm.edu/taller/taller-preguntas-fantasticas-y-donde-encontrarla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49580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font, finger, handwriting&#10;&#10;Description automatically generated">
            <a:extLst>
              <a:ext uri="{FF2B5EF4-FFF2-40B4-BE49-F238E27FC236}">
                <a16:creationId xmlns:a16="http://schemas.microsoft.com/office/drawing/2014/main" id="{F8FF4804-89A3-7824-BFC3-A6A2FF9BE67C}"/>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b="15414"/>
          <a:stretch/>
        </p:blipFill>
        <p:spPr>
          <a:xfrm>
            <a:off x="20" y="10"/>
            <a:ext cx="12191980" cy="6857990"/>
          </a:xfrm>
          <a:prstGeom prst="rect">
            <a:avLst/>
          </a:prstGeom>
        </p:spPr>
      </p:pic>
      <p:sp>
        <p:nvSpPr>
          <p:cNvPr id="6" name="TextBox 5">
            <a:extLst>
              <a:ext uri="{FF2B5EF4-FFF2-40B4-BE49-F238E27FC236}">
                <a16:creationId xmlns:a16="http://schemas.microsoft.com/office/drawing/2014/main" id="{C26074DD-0828-E290-E178-E8C64684C369}"/>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30478819@N08/4924043872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11707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B801A9-CA71-E373-555C-AD28285D945C}"/>
              </a:ext>
            </a:extLst>
          </p:cNvPr>
          <p:cNvSpPr>
            <a:spLocks noGrp="1"/>
          </p:cNvSpPr>
          <p:nvPr>
            <p:ph type="title"/>
          </p:nvPr>
        </p:nvSpPr>
        <p:spPr>
          <a:xfrm>
            <a:off x="838200" y="253397"/>
            <a:ext cx="10515600" cy="1273233"/>
          </a:xfrm>
        </p:spPr>
        <p:txBody>
          <a:bodyPr>
            <a:normAutofit/>
          </a:bodyPr>
          <a:lstStyle/>
          <a:p>
            <a:r>
              <a:rPr lang="en-US" sz="4000" b="1"/>
              <a:t>References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B2230ED-CE30-5167-FE4A-24D86203243B}"/>
              </a:ext>
            </a:extLst>
          </p:cNvPr>
          <p:cNvSpPr>
            <a:spLocks noGrp="1"/>
          </p:cNvSpPr>
          <p:nvPr>
            <p:ph idx="1"/>
          </p:nvPr>
        </p:nvSpPr>
        <p:spPr>
          <a:xfrm>
            <a:off x="838200" y="2478024"/>
            <a:ext cx="10515600" cy="3694176"/>
          </a:xfrm>
        </p:spPr>
        <p:txBody>
          <a:bodyPr>
            <a:normAutofit/>
          </a:bodyPr>
          <a:lstStyle/>
          <a:p>
            <a:pPr marL="0" indent="0">
              <a:buNone/>
            </a:pPr>
            <a:r>
              <a:rPr lang="en-US" sz="2200" b="0" i="1" u="none" strike="noStrike" dirty="0">
                <a:effectLst/>
              </a:rPr>
              <a:t>Data to fish</a:t>
            </a:r>
            <a:r>
              <a:rPr lang="en-US" sz="2200" b="0" i="0" u="none" strike="noStrike" dirty="0">
                <a:effectLst/>
              </a:rPr>
              <a:t>. Data to Fish. (n.d.). https://</a:t>
            </a:r>
            <a:r>
              <a:rPr lang="en-US" sz="2200" b="0" i="0" u="none" strike="noStrike" dirty="0" err="1">
                <a:effectLst/>
              </a:rPr>
              <a:t>datatofish.com</a:t>
            </a:r>
            <a:r>
              <a:rPr lang="en-US" sz="2200" b="0" i="0" u="none" strike="noStrike" dirty="0">
                <a:effectLst/>
              </a:rPr>
              <a:t>/</a:t>
            </a:r>
            <a:r>
              <a:rPr lang="en-US" sz="2200" b="0" i="0" u="none" strike="noStrike" dirty="0" err="1">
                <a:effectLst/>
              </a:rPr>
              <a:t>statsmodels</a:t>
            </a:r>
            <a:r>
              <a:rPr lang="en-US" sz="2200" b="0" i="0" u="none" strike="noStrike" dirty="0">
                <a:effectLst/>
              </a:rPr>
              <a:t>-linear-regression/ </a:t>
            </a:r>
          </a:p>
          <a:p>
            <a:pPr marL="0" indent="0">
              <a:buNone/>
            </a:pPr>
            <a:endParaRPr lang="en-US" sz="2200" dirty="0"/>
          </a:p>
          <a:p>
            <a:pPr marL="0" indent="0">
              <a:buNone/>
            </a:pPr>
            <a:r>
              <a:rPr lang="en-US" sz="2200" b="0" i="0" u="none" strike="noStrike" dirty="0">
                <a:effectLst/>
              </a:rPr>
              <a:t>Chauhan, A. (2022a, October 30). Credit card customers prediction. Kaggle. https://</a:t>
            </a:r>
            <a:r>
              <a:rPr lang="en-US" sz="2200" b="0" i="0" u="none" strike="noStrike" dirty="0" err="1">
                <a:effectLst/>
              </a:rPr>
              <a:t>www.kaggle.com</a:t>
            </a:r>
            <a:r>
              <a:rPr lang="en-US" sz="2200" b="0" i="0" u="none" strike="noStrike" dirty="0">
                <a:effectLst/>
              </a:rPr>
              <a:t>/datasets/</a:t>
            </a:r>
            <a:r>
              <a:rPr lang="en-US" sz="2200" b="0" i="0" u="none" strike="noStrike" dirty="0" err="1">
                <a:effectLst/>
              </a:rPr>
              <a:t>whenamancodes</a:t>
            </a:r>
            <a:r>
              <a:rPr lang="en-US" sz="2200" b="0" i="0" u="none" strike="noStrike" dirty="0">
                <a:effectLst/>
              </a:rPr>
              <a:t>/credit-card-customers-prediction </a:t>
            </a:r>
          </a:p>
          <a:p>
            <a:pPr marL="0" indent="0">
              <a:buNone/>
            </a:pPr>
            <a:endParaRPr lang="en-US" sz="2200" dirty="0"/>
          </a:p>
          <a:p>
            <a:pPr marL="0" indent="0">
              <a:buNone/>
            </a:pPr>
            <a:r>
              <a:rPr lang="en-US" sz="2200" b="0" i="0" u="none" strike="noStrike" dirty="0" err="1">
                <a:effectLst/>
              </a:rPr>
              <a:t>rsundery</a:t>
            </a:r>
            <a:r>
              <a:rPr lang="en-US" sz="2200" b="0" i="0" u="none" strike="noStrike" dirty="0">
                <a:effectLst/>
              </a:rPr>
              <a:t>. (2022, February 14). Interpreting the results of linear regression using OLS summary. </a:t>
            </a:r>
            <a:r>
              <a:rPr lang="en-US" sz="2200" b="0" i="0" u="none" strike="noStrike" dirty="0" err="1">
                <a:effectLst/>
              </a:rPr>
              <a:t>GeeksforGeeks</a:t>
            </a:r>
            <a:r>
              <a:rPr lang="en-US" sz="2200" b="0" i="0" u="none" strike="noStrike" dirty="0">
                <a:effectLst/>
              </a:rPr>
              <a:t>. https://</a:t>
            </a:r>
            <a:r>
              <a:rPr lang="en-US" sz="2200" b="0" i="0" u="none" strike="noStrike" dirty="0" err="1">
                <a:effectLst/>
              </a:rPr>
              <a:t>www.geeksforgeeks.org</a:t>
            </a:r>
            <a:r>
              <a:rPr lang="en-US" sz="2200" b="0" i="0" u="none" strike="noStrike" dirty="0">
                <a:effectLst/>
              </a:rPr>
              <a:t>/interpreting-the-results-of-linear-regression-using-</a:t>
            </a:r>
            <a:r>
              <a:rPr lang="en-US" sz="2200" b="0" i="0" u="none" strike="noStrike" dirty="0" err="1">
                <a:effectLst/>
              </a:rPr>
              <a:t>ols</a:t>
            </a:r>
            <a:r>
              <a:rPr lang="en-US" sz="2200" b="0" i="0" u="none" strike="noStrike" dirty="0">
                <a:effectLst/>
              </a:rPr>
              <a:t>-summary/ </a:t>
            </a:r>
          </a:p>
          <a:p>
            <a:pPr marL="0" indent="0">
              <a:buNone/>
            </a:pPr>
            <a:endParaRPr lang="en-US" sz="2200" b="0" i="0" u="none" strike="noStrike" dirty="0">
              <a:effectLst/>
            </a:endParaRPr>
          </a:p>
          <a:p>
            <a:endParaRPr lang="en-US" sz="2200" b="0" i="0" u="none" strike="noStrike" dirty="0">
              <a:effectLst/>
            </a:endParaRPr>
          </a:p>
          <a:p>
            <a:endParaRPr lang="en-US" sz="2200" dirty="0"/>
          </a:p>
        </p:txBody>
      </p:sp>
    </p:spTree>
    <p:extLst>
      <p:ext uri="{BB962C8B-B14F-4D97-AF65-F5344CB8AC3E}">
        <p14:creationId xmlns:p14="http://schemas.microsoft.com/office/powerpoint/2010/main" val="251560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tack of bank cards">
            <a:extLst>
              <a:ext uri="{FF2B5EF4-FFF2-40B4-BE49-F238E27FC236}">
                <a16:creationId xmlns:a16="http://schemas.microsoft.com/office/drawing/2014/main" id="{75ACDD23-27C6-A060-A591-A2A9046A8AAC}"/>
              </a:ext>
            </a:extLst>
          </p:cNvPr>
          <p:cNvPicPr>
            <a:picLocks noChangeAspect="1"/>
          </p:cNvPicPr>
          <p:nvPr/>
        </p:nvPicPr>
        <p:blipFill rotWithShape="1">
          <a:blip r:embed="rId3"/>
          <a:srcRect l="5531" r="2" b="2"/>
          <a:stretch/>
        </p:blipFill>
        <p:spPr>
          <a:xfrm>
            <a:off x="2522356"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64C083-AD45-A1E6-B2C4-28C9FDCDDE0B}"/>
              </a:ext>
            </a:extLst>
          </p:cNvPr>
          <p:cNvSpPr>
            <a:spLocks noGrp="1"/>
          </p:cNvSpPr>
          <p:nvPr>
            <p:ph type="title"/>
          </p:nvPr>
        </p:nvSpPr>
        <p:spPr>
          <a:xfrm>
            <a:off x="-4" y="-509908"/>
            <a:ext cx="3822189" cy="1899912"/>
          </a:xfrm>
        </p:spPr>
        <p:txBody>
          <a:bodyPr>
            <a:normAutofit/>
          </a:bodyPr>
          <a:lstStyle/>
          <a:p>
            <a:r>
              <a:rPr lang="en-US" sz="4000" b="1" dirty="0"/>
              <a:t>Introduction</a:t>
            </a:r>
          </a:p>
        </p:txBody>
      </p:sp>
      <p:sp>
        <p:nvSpPr>
          <p:cNvPr id="3" name="Content Placeholder 2">
            <a:extLst>
              <a:ext uri="{FF2B5EF4-FFF2-40B4-BE49-F238E27FC236}">
                <a16:creationId xmlns:a16="http://schemas.microsoft.com/office/drawing/2014/main" id="{4D27ED2C-1EFC-F2DC-D1F4-7D84375DCD1F}"/>
              </a:ext>
            </a:extLst>
          </p:cNvPr>
          <p:cNvSpPr>
            <a:spLocks noGrp="1"/>
          </p:cNvSpPr>
          <p:nvPr>
            <p:ph idx="1"/>
          </p:nvPr>
        </p:nvSpPr>
        <p:spPr>
          <a:xfrm>
            <a:off x="0" y="1252728"/>
            <a:ext cx="7022592" cy="5266944"/>
          </a:xfrm>
        </p:spPr>
        <p:txBody>
          <a:bodyPr>
            <a:normAutofit/>
          </a:bodyPr>
          <a:lstStyle/>
          <a:p>
            <a:pPr marL="0" indent="0">
              <a:buNone/>
            </a:pPr>
            <a:r>
              <a:rPr lang="en-US" sz="1800" dirty="0"/>
              <a:t>Introduction of Dataset</a:t>
            </a:r>
          </a:p>
          <a:p>
            <a:pPr marL="0" indent="0">
              <a:buNone/>
            </a:pPr>
            <a:r>
              <a:rPr lang="en-US" sz="1800" dirty="0"/>
              <a:t>The dataset used to perform this analysis this dataset consists of 10,000 customers with variables; age, salary, marital status, credit card limit, credit card category, etc. There are nearly 18 features. </a:t>
            </a:r>
          </a:p>
          <a:p>
            <a:pPr marL="0" indent="0">
              <a:buNone/>
            </a:pPr>
            <a:endParaRPr lang="en-US" sz="1800" dirty="0"/>
          </a:p>
          <a:p>
            <a:pPr marL="0" indent="0">
              <a:buNone/>
            </a:pPr>
            <a:r>
              <a:rPr lang="en-US" sz="1800" dirty="0"/>
              <a:t>Purpose: This analysis aims to investigate the relationship between customer age, credit limit, revolving balance, and credit card utilization. The goal is to </a:t>
            </a:r>
          </a:p>
          <a:p>
            <a:pPr marL="0" indent="0">
              <a:buNone/>
            </a:pPr>
            <a:endParaRPr lang="en-US" sz="1800" dirty="0"/>
          </a:p>
          <a:p>
            <a:pPr marL="0" indent="0">
              <a:buNone/>
            </a:pPr>
            <a:r>
              <a:rPr lang="en-US" sz="1800" dirty="0"/>
              <a:t>Goal: Understanding how these variables collectively influence credit card usage patterns among customers.</a:t>
            </a:r>
          </a:p>
          <a:p>
            <a:pPr marL="0" indent="0">
              <a:buNone/>
            </a:pPr>
            <a:endParaRPr lang="en-US" sz="1800" dirty="0"/>
          </a:p>
          <a:p>
            <a:pPr marL="0" indent="0">
              <a:buNone/>
            </a:pPr>
            <a:r>
              <a:rPr lang="en-US" sz="1800" dirty="0"/>
              <a:t>Question</a:t>
            </a:r>
          </a:p>
          <a:p>
            <a:pPr marL="0" indent="0">
              <a:buNone/>
            </a:pPr>
            <a:r>
              <a:rPr lang="en-US" sz="1800" dirty="0"/>
              <a:t>Is there a significant relationship between </a:t>
            </a:r>
            <a:r>
              <a:rPr lang="en-US" sz="1800" dirty="0">
                <a:effectLst/>
                <a:latin typeface="Times New Roman" panose="02020603050405020304" pitchFamily="18" charset="0"/>
                <a:ea typeface="Times New Roman" panose="02020603050405020304" pitchFamily="18" charset="0"/>
              </a:rPr>
              <a:t>customer age, credit limit, and revolving debt on the average credit card utilization ratio</a:t>
            </a:r>
            <a:r>
              <a:rPr lang="en-US" sz="1800" dirty="0"/>
              <a:t>?</a:t>
            </a:r>
          </a:p>
          <a:p>
            <a:endParaRPr lang="en-US" sz="1700" dirty="0"/>
          </a:p>
        </p:txBody>
      </p:sp>
    </p:spTree>
    <p:extLst>
      <p:ext uri="{BB962C8B-B14F-4D97-AF65-F5344CB8AC3E}">
        <p14:creationId xmlns:p14="http://schemas.microsoft.com/office/powerpoint/2010/main" val="321730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DA271-535B-AC5E-B061-7B71C219C49E}"/>
              </a:ext>
            </a:extLst>
          </p:cNvPr>
          <p:cNvSpPr>
            <a:spLocks noGrp="1"/>
          </p:cNvSpPr>
          <p:nvPr>
            <p:ph type="title"/>
          </p:nvPr>
        </p:nvSpPr>
        <p:spPr>
          <a:xfrm>
            <a:off x="831988" y="385474"/>
            <a:ext cx="6356606" cy="1843283"/>
          </a:xfrm>
        </p:spPr>
        <p:txBody>
          <a:bodyPr>
            <a:normAutofit/>
          </a:bodyPr>
          <a:lstStyle/>
          <a:p>
            <a:br>
              <a:rPr lang="en-US" sz="2500" b="1" u="sng"/>
            </a:br>
            <a:r>
              <a:rPr lang="en-US" sz="2500" b="1" u="sng"/>
              <a:t>Statistical </a:t>
            </a:r>
            <a:r>
              <a:rPr lang="en-US" sz="2500" u="sng">
                <a:effectLst/>
                <a:latin typeface="Times New Roman" panose="02020603050405020304" pitchFamily="18" charset="0"/>
                <a:ea typeface="Times New Roman" panose="02020603050405020304" pitchFamily="18" charset="0"/>
              </a:rPr>
              <a:t>Methods</a:t>
            </a:r>
            <a:br>
              <a:rPr lang="en-US" sz="2500" u="sng">
                <a:effectLst/>
                <a:latin typeface="Times New Roman" panose="02020603050405020304" pitchFamily="18" charset="0"/>
                <a:ea typeface="Times New Roman" panose="02020603050405020304" pitchFamily="18" charset="0"/>
              </a:rPr>
            </a:br>
            <a:br>
              <a:rPr lang="en-US" sz="2500" b="1" u="sng"/>
            </a:br>
            <a:br>
              <a:rPr lang="en-US" sz="2500" b="1" u="sng"/>
            </a:br>
            <a:endParaRPr lang="en-US" sz="2500" u="sng"/>
          </a:p>
        </p:txBody>
      </p:sp>
      <p:sp>
        <p:nvSpPr>
          <p:cNvPr id="3" name="Content Placeholder 2">
            <a:extLst>
              <a:ext uri="{FF2B5EF4-FFF2-40B4-BE49-F238E27FC236}">
                <a16:creationId xmlns:a16="http://schemas.microsoft.com/office/drawing/2014/main" id="{2A99D5FA-F89F-F797-26AE-D1D97AC0DD95}"/>
              </a:ext>
            </a:extLst>
          </p:cNvPr>
          <p:cNvSpPr>
            <a:spLocks noGrp="1"/>
          </p:cNvSpPr>
          <p:nvPr>
            <p:ph idx="1"/>
          </p:nvPr>
        </p:nvSpPr>
        <p:spPr>
          <a:xfrm>
            <a:off x="831987" y="2400472"/>
            <a:ext cx="6358432" cy="3728615"/>
          </a:xfrm>
        </p:spPr>
        <p:txBody>
          <a:bodyPr>
            <a:normAutofit/>
          </a:bodyPr>
          <a:lstStyle/>
          <a:p>
            <a:pPr marL="514350" marR="0" indent="-514350">
              <a:spcBef>
                <a:spcPts val="0"/>
              </a:spcBef>
              <a:spcAft>
                <a:spcPts val="0"/>
              </a:spcAft>
              <a:buFont typeface="+mj-lt"/>
              <a:buAutoNum type="romanUcPeriod"/>
            </a:pPr>
            <a:r>
              <a:rPr lang="en-US" sz="2000" dirty="0">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multiple linear regression model was used to estimate the effect of customer age, credit limit, and revolving balance on the average utilization ratio of credit cards. This approach offers a more comprehensive analysis compared to a simple linear regression, as it considers multiple influencing factors simultaneously, which should provide a better fit for the dataset. </a:t>
            </a:r>
          </a:p>
          <a:p>
            <a:pPr marL="514350" marR="0" indent="-514350">
              <a:spcBef>
                <a:spcPts val="0"/>
              </a:spcBef>
              <a:spcAft>
                <a:spcPts val="0"/>
              </a:spcAft>
              <a:buFont typeface="+mj-lt"/>
              <a:buAutoNum type="romanUcPeriod"/>
            </a:pPr>
            <a:endParaRPr lang="en-US" sz="2000" dirty="0">
              <a:latin typeface="Times New Roman" panose="02020603050405020304" pitchFamily="18" charset="0"/>
            </a:endParaRPr>
          </a:p>
          <a:p>
            <a:pPr marL="514350" marR="0" indent="-514350">
              <a:spcBef>
                <a:spcPts val="0"/>
              </a:spcBef>
              <a:spcAft>
                <a:spcPts val="0"/>
              </a:spcAft>
              <a:buFont typeface="+mj-lt"/>
              <a:buAutoNum type="romanUcPeriod"/>
            </a:pPr>
            <a:endParaRPr lang="en-US" sz="2000" dirty="0"/>
          </a:p>
          <a:p>
            <a:pPr marL="514350" indent="-514350">
              <a:buFont typeface="+mj-lt"/>
              <a:buAutoNum type="romanUcPeriod"/>
            </a:pPr>
            <a:r>
              <a:rPr lang="en-US" sz="2000" b="0" i="0" u="none" strike="noStrike" dirty="0">
                <a:effectLst/>
              </a:rPr>
              <a:t>Hypothesis Formulation: Introduce the null and alternative hypotheses for the predictors.</a:t>
            </a:r>
          </a:p>
          <a:p>
            <a:pPr marL="514350" indent="-514350">
              <a:buFont typeface="+mj-lt"/>
              <a:buAutoNum type="romanUcPeriod"/>
            </a:pPr>
            <a:endParaRPr lang="en-US" sz="2000" dirty="0"/>
          </a:p>
          <a:p>
            <a:pPr marL="0" indent="0">
              <a:buNone/>
            </a:pPr>
            <a:endParaRPr lang="en-US" sz="2000" dirty="0"/>
          </a:p>
        </p:txBody>
      </p:sp>
      <p:pic>
        <p:nvPicPr>
          <p:cNvPr id="5" name="Picture 4" descr="Graph on document with pen">
            <a:extLst>
              <a:ext uri="{FF2B5EF4-FFF2-40B4-BE49-F238E27FC236}">
                <a16:creationId xmlns:a16="http://schemas.microsoft.com/office/drawing/2014/main" id="{5AABA4B7-AB59-6330-4B8E-FADFBCE66C8F}"/>
              </a:ext>
            </a:extLst>
          </p:cNvPr>
          <p:cNvPicPr>
            <a:picLocks noChangeAspect="1"/>
          </p:cNvPicPr>
          <p:nvPr/>
        </p:nvPicPr>
        <p:blipFill rotWithShape="1">
          <a:blip r:embed="rId3"/>
          <a:srcRect l="33519" r="18611" b="2"/>
          <a:stretch/>
        </p:blipFill>
        <p:spPr>
          <a:xfrm>
            <a:off x="7556409" y="557190"/>
            <a:ext cx="3995928" cy="5571896"/>
          </a:xfrm>
          <a:prstGeom prst="rect">
            <a:avLst/>
          </a:prstGeom>
          <a:effectLst/>
        </p:spPr>
      </p:pic>
    </p:spTree>
    <p:extLst>
      <p:ext uri="{BB962C8B-B14F-4D97-AF65-F5344CB8AC3E}">
        <p14:creationId xmlns:p14="http://schemas.microsoft.com/office/powerpoint/2010/main" val="291788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9BFAD5-55C1-99E6-D2D4-BF680E87E068}"/>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b="1"/>
              <a:t>Exploratory Data Analysis</a:t>
            </a:r>
          </a:p>
        </p:txBody>
      </p:sp>
      <p:sp>
        <p:nvSpPr>
          <p:cNvPr id="64" name="Rectangle 63">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screenshot of a computer&#10;&#10;Description automatically generated with medium confidence">
            <a:extLst>
              <a:ext uri="{FF2B5EF4-FFF2-40B4-BE49-F238E27FC236}">
                <a16:creationId xmlns:a16="http://schemas.microsoft.com/office/drawing/2014/main" id="{FA6B44FF-EC32-E2E5-C19E-5FD804238082}"/>
              </a:ext>
            </a:extLst>
          </p:cNvPr>
          <p:cNvPicPr>
            <a:picLocks noChangeAspect="1"/>
          </p:cNvPicPr>
          <p:nvPr/>
        </p:nvPicPr>
        <p:blipFill rotWithShape="1">
          <a:blip r:embed="rId3"/>
          <a:srcRect l="2930" r="12879" b="-1"/>
          <a:stretch/>
        </p:blipFill>
        <p:spPr>
          <a:xfrm>
            <a:off x="908304" y="2478024"/>
            <a:ext cx="6009855" cy="3694176"/>
          </a:xfrm>
          <a:prstGeom prst="rect">
            <a:avLst/>
          </a:prstGeom>
        </p:spPr>
      </p:pic>
      <p:sp>
        <p:nvSpPr>
          <p:cNvPr id="11" name="Content Placeholder 10">
            <a:extLst>
              <a:ext uri="{FF2B5EF4-FFF2-40B4-BE49-F238E27FC236}">
                <a16:creationId xmlns:a16="http://schemas.microsoft.com/office/drawing/2014/main" id="{96E4B9B7-B3A6-5C7D-74E2-9FC40BB6D477}"/>
              </a:ext>
            </a:extLst>
          </p:cNvPr>
          <p:cNvSpPr>
            <a:spLocks noGrp="1"/>
          </p:cNvSpPr>
          <p:nvPr>
            <p:ph idx="1"/>
          </p:nvPr>
        </p:nvSpPr>
        <p:spPr>
          <a:xfrm>
            <a:off x="7411453" y="2478024"/>
            <a:ext cx="3872243" cy="3694176"/>
          </a:xfrm>
        </p:spPr>
        <p:txBody>
          <a:bodyPr vert="horz" lIns="91440" tIns="45720" rIns="91440" bIns="45720" rtlCol="0" anchor="ctr">
            <a:normAutofit/>
          </a:bodyPr>
          <a:lstStyle/>
          <a:p>
            <a:pPr marL="0" indent="0">
              <a:buNone/>
            </a:pPr>
            <a:endParaRPr lang="en-US" sz="1800"/>
          </a:p>
          <a:p>
            <a:pPr marL="0" indent="0">
              <a:buNone/>
            </a:pPr>
            <a:r>
              <a:rPr lang="en-US" sz="1800"/>
              <a:t>The statistical description of the data was retrieved from the data set by using the describe function to gain more insight into the data such as the mean, standard deviation, minimum and maximum. </a:t>
            </a:r>
          </a:p>
          <a:p>
            <a:pPr marL="0" indent="0">
              <a:buNone/>
            </a:pPr>
            <a:endParaRPr lang="en-US" sz="1800"/>
          </a:p>
        </p:txBody>
      </p:sp>
    </p:spTree>
    <p:extLst>
      <p:ext uri="{BB962C8B-B14F-4D97-AF65-F5344CB8AC3E}">
        <p14:creationId xmlns:p14="http://schemas.microsoft.com/office/powerpoint/2010/main" val="143065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549916-1D37-E0CA-34B1-220C9F754D53}"/>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Data Visualization</a:t>
            </a:r>
          </a:p>
        </p:txBody>
      </p:sp>
      <p:sp>
        <p:nvSpPr>
          <p:cNvPr id="20"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descr="A picture containing diagram, text, plan, line&#10;&#10;Description automatically generated">
            <a:extLst>
              <a:ext uri="{FF2B5EF4-FFF2-40B4-BE49-F238E27FC236}">
                <a16:creationId xmlns:a16="http://schemas.microsoft.com/office/drawing/2014/main" id="{3695B211-B2E5-B86A-163F-6CB238483709}"/>
              </a:ext>
            </a:extLst>
          </p:cNvPr>
          <p:cNvPicPr>
            <a:picLocks noGrp="1" noChangeAspect="1"/>
          </p:cNvPicPr>
          <p:nvPr>
            <p:ph idx="1"/>
          </p:nvPr>
        </p:nvPicPr>
        <p:blipFill>
          <a:blip r:embed="rId2"/>
          <a:stretch>
            <a:fillRect/>
          </a:stretch>
        </p:blipFill>
        <p:spPr>
          <a:xfrm>
            <a:off x="868680" y="1956813"/>
            <a:ext cx="3492393" cy="3239194"/>
          </a:xfrm>
          <a:prstGeom prst="rect">
            <a:avLst/>
          </a:prstGeom>
        </p:spPr>
      </p:pic>
      <p:pic>
        <p:nvPicPr>
          <p:cNvPr id="11" name="Picture 10" descr="A screenshot of a graph&#10;&#10;Description automatically generated with low confidence">
            <a:extLst>
              <a:ext uri="{FF2B5EF4-FFF2-40B4-BE49-F238E27FC236}">
                <a16:creationId xmlns:a16="http://schemas.microsoft.com/office/drawing/2014/main" id="{3C349C75-FC37-A347-A010-27D8FC716716}"/>
              </a:ext>
            </a:extLst>
          </p:cNvPr>
          <p:cNvPicPr>
            <a:picLocks noChangeAspect="1"/>
          </p:cNvPicPr>
          <p:nvPr/>
        </p:nvPicPr>
        <p:blipFill>
          <a:blip r:embed="rId3"/>
          <a:stretch>
            <a:fillRect/>
          </a:stretch>
        </p:blipFill>
        <p:spPr>
          <a:xfrm>
            <a:off x="5887985" y="2091094"/>
            <a:ext cx="4911079" cy="3287371"/>
          </a:xfrm>
          <a:prstGeom prst="rect">
            <a:avLst/>
          </a:prstGeom>
        </p:spPr>
      </p:pic>
      <p:sp>
        <p:nvSpPr>
          <p:cNvPr id="12" name="TextBox 11">
            <a:extLst>
              <a:ext uri="{FF2B5EF4-FFF2-40B4-BE49-F238E27FC236}">
                <a16:creationId xmlns:a16="http://schemas.microsoft.com/office/drawing/2014/main" id="{42122D4A-9D17-53A7-AFF0-50FC0EFFB21A}"/>
              </a:ext>
            </a:extLst>
          </p:cNvPr>
          <p:cNvSpPr txBox="1"/>
          <p:nvPr/>
        </p:nvSpPr>
        <p:spPr>
          <a:xfrm>
            <a:off x="6620256" y="5383647"/>
            <a:ext cx="4078224" cy="1169551"/>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The correlation matrix helped us understand which column types will serve our purpose and which do not. The column types that had many false positives usually ended up being the less reliable and unnecessary values. </a:t>
            </a:r>
            <a:endParaRPr lang="en-US" sz="1400" dirty="0"/>
          </a:p>
        </p:txBody>
      </p:sp>
      <p:sp>
        <p:nvSpPr>
          <p:cNvPr id="13" name="TextBox 12">
            <a:extLst>
              <a:ext uri="{FF2B5EF4-FFF2-40B4-BE49-F238E27FC236}">
                <a16:creationId xmlns:a16="http://schemas.microsoft.com/office/drawing/2014/main" id="{A278004D-78E9-19DD-E348-E7CF3DC8668E}"/>
              </a:ext>
            </a:extLst>
          </p:cNvPr>
          <p:cNvSpPr txBox="1"/>
          <p:nvPr/>
        </p:nvSpPr>
        <p:spPr>
          <a:xfrm>
            <a:off x="777240" y="5420088"/>
            <a:ext cx="4078224" cy="1661993"/>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Histograms for each variable in the dataset to gain a fair knowledge of their distributions. Special attention was paid to the independent variables ('Customer Age', 'Credit Limit', and 'Total Revolving Balance') and the dependent variable ('Average Utilization Ratio').</a:t>
            </a:r>
          </a:p>
          <a:p>
            <a:endParaRPr lang="en-US" dirty="0"/>
          </a:p>
        </p:txBody>
      </p:sp>
    </p:spTree>
    <p:extLst>
      <p:ext uri="{BB962C8B-B14F-4D97-AF65-F5344CB8AC3E}">
        <p14:creationId xmlns:p14="http://schemas.microsoft.com/office/powerpoint/2010/main" val="298991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25E830-B8A8-78B6-0455-7FEEE5C5A92D}"/>
              </a:ext>
            </a:extLst>
          </p:cNvPr>
          <p:cNvSpPr>
            <a:spLocks noGrp="1"/>
          </p:cNvSpPr>
          <p:nvPr>
            <p:ph type="title"/>
          </p:nvPr>
        </p:nvSpPr>
        <p:spPr>
          <a:xfrm>
            <a:off x="841248" y="510047"/>
            <a:ext cx="3300984" cy="1645920"/>
          </a:xfrm>
        </p:spPr>
        <p:txBody>
          <a:bodyPr>
            <a:normAutofit/>
          </a:bodyPr>
          <a:lstStyle/>
          <a:p>
            <a:r>
              <a:rPr lang="en-US" sz="2800" dirty="0"/>
              <a:t>Data Visualization</a:t>
            </a:r>
          </a:p>
        </p:txBody>
      </p:sp>
      <p:sp>
        <p:nvSpPr>
          <p:cNvPr id="20" name="Rectangle 19">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8EFF9C50-3228-AA39-8384-3837CADC4A58}"/>
              </a:ext>
            </a:extLst>
          </p:cNvPr>
          <p:cNvSpPr>
            <a:spLocks noGrp="1"/>
          </p:cNvSpPr>
          <p:nvPr>
            <p:ph idx="1"/>
          </p:nvPr>
        </p:nvSpPr>
        <p:spPr>
          <a:xfrm>
            <a:off x="4581144" y="510047"/>
            <a:ext cx="6858000" cy="1645920"/>
          </a:xfrm>
        </p:spPr>
        <p:txBody>
          <a:bodyPr anchor="ctr">
            <a:normAutofit/>
          </a:bodyPr>
          <a:lstStyle/>
          <a:p>
            <a:pPr marL="0" indent="0">
              <a:buNone/>
            </a:pPr>
            <a:r>
              <a:rPr lang="en-US" sz="1800" dirty="0"/>
              <a:t>These scatter plots of credit limit, age, and total revolving balance against credit card utilization.</a:t>
            </a:r>
          </a:p>
        </p:txBody>
      </p:sp>
      <p:pic>
        <p:nvPicPr>
          <p:cNvPr id="7" name="Picture 6" descr="A picture containing screenshot, line, diagram, text&#10;&#10;Description automatically generated">
            <a:extLst>
              <a:ext uri="{FF2B5EF4-FFF2-40B4-BE49-F238E27FC236}">
                <a16:creationId xmlns:a16="http://schemas.microsoft.com/office/drawing/2014/main" id="{F36B6A20-C7D5-3DE9-6940-CA9F0171D02A}"/>
              </a:ext>
            </a:extLst>
          </p:cNvPr>
          <p:cNvPicPr>
            <a:picLocks noChangeAspect="1"/>
          </p:cNvPicPr>
          <p:nvPr/>
        </p:nvPicPr>
        <p:blipFill>
          <a:blip r:embed="rId3"/>
          <a:stretch>
            <a:fillRect/>
          </a:stretch>
        </p:blipFill>
        <p:spPr>
          <a:xfrm>
            <a:off x="4142232" y="2848581"/>
            <a:ext cx="3584448" cy="2509112"/>
          </a:xfrm>
          <a:prstGeom prst="rect">
            <a:avLst/>
          </a:prstGeom>
        </p:spPr>
      </p:pic>
      <p:pic>
        <p:nvPicPr>
          <p:cNvPr id="5" name="Content Placeholder 4" descr="A picture containing line, screenshot, diagram, plot&#10;&#10;Description automatically generated">
            <a:extLst>
              <a:ext uri="{FF2B5EF4-FFF2-40B4-BE49-F238E27FC236}">
                <a16:creationId xmlns:a16="http://schemas.microsoft.com/office/drawing/2014/main" id="{442A9B2E-C724-C20E-1B15-07CBE930F419}"/>
              </a:ext>
            </a:extLst>
          </p:cNvPr>
          <p:cNvPicPr>
            <a:picLocks noChangeAspect="1"/>
          </p:cNvPicPr>
          <p:nvPr/>
        </p:nvPicPr>
        <p:blipFill>
          <a:blip r:embed="rId4"/>
          <a:stretch>
            <a:fillRect/>
          </a:stretch>
        </p:blipFill>
        <p:spPr>
          <a:xfrm>
            <a:off x="208043" y="2848581"/>
            <a:ext cx="3726146" cy="2449940"/>
          </a:xfrm>
          <a:prstGeom prst="rect">
            <a:avLst/>
          </a:prstGeom>
        </p:spPr>
      </p:pic>
      <p:pic>
        <p:nvPicPr>
          <p:cNvPr id="9" name="Picture 8" descr="A picture containing text, line, plot, screenshot&#10;&#10;Description automatically generated">
            <a:extLst>
              <a:ext uri="{FF2B5EF4-FFF2-40B4-BE49-F238E27FC236}">
                <a16:creationId xmlns:a16="http://schemas.microsoft.com/office/drawing/2014/main" id="{BA3F9926-D803-48C1-2F44-EF3057CD8BF1}"/>
              </a:ext>
            </a:extLst>
          </p:cNvPr>
          <p:cNvPicPr>
            <a:picLocks noChangeAspect="1"/>
          </p:cNvPicPr>
          <p:nvPr/>
        </p:nvPicPr>
        <p:blipFill>
          <a:blip r:embed="rId5"/>
          <a:stretch>
            <a:fillRect/>
          </a:stretch>
        </p:blipFill>
        <p:spPr>
          <a:xfrm>
            <a:off x="7726680" y="2848582"/>
            <a:ext cx="3860173" cy="2509111"/>
          </a:xfrm>
          <a:prstGeom prst="rect">
            <a:avLst/>
          </a:prstGeom>
        </p:spPr>
      </p:pic>
      <p:sp>
        <p:nvSpPr>
          <p:cNvPr id="11" name="TextBox 10">
            <a:extLst>
              <a:ext uri="{FF2B5EF4-FFF2-40B4-BE49-F238E27FC236}">
                <a16:creationId xmlns:a16="http://schemas.microsoft.com/office/drawing/2014/main" id="{6DA85501-F882-F95D-1ABE-45DB2CBB9CC1}"/>
              </a:ext>
            </a:extLst>
          </p:cNvPr>
          <p:cNvSpPr txBox="1"/>
          <p:nvPr/>
        </p:nvSpPr>
        <p:spPr>
          <a:xfrm>
            <a:off x="841247" y="5368411"/>
            <a:ext cx="2855975" cy="1169551"/>
          </a:xfrm>
          <a:prstGeom prst="rect">
            <a:avLst/>
          </a:prstGeom>
          <a:noFill/>
        </p:spPr>
        <p:txBody>
          <a:bodyPr wrap="square" rtlCol="0">
            <a:spAutoFit/>
          </a:bodyPr>
          <a:lstStyle/>
          <a:p>
            <a:r>
              <a:rPr lang="en-US" sz="1400" dirty="0"/>
              <a:t>The scatterplot between 'Total Revolving Balance' and 'Average Utilization Ratio' displays a clear upward trend, in line with the strong positive correlation </a:t>
            </a:r>
          </a:p>
        </p:txBody>
      </p:sp>
      <p:sp>
        <p:nvSpPr>
          <p:cNvPr id="12" name="TextBox 11">
            <a:extLst>
              <a:ext uri="{FF2B5EF4-FFF2-40B4-BE49-F238E27FC236}">
                <a16:creationId xmlns:a16="http://schemas.microsoft.com/office/drawing/2014/main" id="{EDD312E0-12D8-C83B-E1E1-00A48CCE2424}"/>
              </a:ext>
            </a:extLst>
          </p:cNvPr>
          <p:cNvSpPr txBox="1"/>
          <p:nvPr/>
        </p:nvSpPr>
        <p:spPr>
          <a:xfrm>
            <a:off x="4581144" y="5599244"/>
            <a:ext cx="3145536" cy="954107"/>
          </a:xfrm>
          <a:prstGeom prst="rect">
            <a:avLst/>
          </a:prstGeom>
          <a:noFill/>
        </p:spPr>
        <p:txBody>
          <a:bodyPr wrap="square" rtlCol="0">
            <a:spAutoFit/>
          </a:bodyPr>
          <a:lstStyle/>
          <a:p>
            <a:r>
              <a:rPr lang="en-US" sz="1400" dirty="0"/>
              <a:t>The scatterplot between 'Customer Age' and 'Average Utilization Ratio' reveals an almost random distribution of points, underscoring the weak correlation </a:t>
            </a:r>
          </a:p>
        </p:txBody>
      </p:sp>
      <p:sp>
        <p:nvSpPr>
          <p:cNvPr id="15" name="TextBox 14">
            <a:extLst>
              <a:ext uri="{FF2B5EF4-FFF2-40B4-BE49-F238E27FC236}">
                <a16:creationId xmlns:a16="http://schemas.microsoft.com/office/drawing/2014/main" id="{BE33DFD1-7A8B-E84C-D08D-38BB374AF8FB}"/>
              </a:ext>
            </a:extLst>
          </p:cNvPr>
          <p:cNvSpPr txBox="1"/>
          <p:nvPr/>
        </p:nvSpPr>
        <p:spPr>
          <a:xfrm>
            <a:off x="8583168" y="5553987"/>
            <a:ext cx="2855976" cy="954107"/>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The scatterplot between 'Credit Limit' and 'Average Utilization Ratio' shows a moderate downward trend, reflecting the negative correlation.</a:t>
            </a:r>
            <a:r>
              <a:rPr lang="en-US" sz="1400" dirty="0">
                <a:effectLst/>
              </a:rPr>
              <a:t> </a:t>
            </a:r>
            <a:endParaRPr lang="en-US" sz="1400" dirty="0"/>
          </a:p>
        </p:txBody>
      </p:sp>
    </p:spTree>
    <p:extLst>
      <p:ext uri="{BB962C8B-B14F-4D97-AF65-F5344CB8AC3E}">
        <p14:creationId xmlns:p14="http://schemas.microsoft.com/office/powerpoint/2010/main" val="99211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Rectangle 85">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Rectangle 87">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49EDE-F9F8-E6F9-B5FC-5CAEBDF27022}"/>
              </a:ext>
            </a:extLst>
          </p:cNvPr>
          <p:cNvSpPr>
            <a:spLocks noGrp="1"/>
          </p:cNvSpPr>
          <p:nvPr>
            <p:ph type="title"/>
          </p:nvPr>
        </p:nvSpPr>
        <p:spPr>
          <a:xfrm>
            <a:off x="1115568" y="548640"/>
            <a:ext cx="10168128" cy="1179576"/>
          </a:xfrm>
        </p:spPr>
        <p:txBody>
          <a:bodyPr>
            <a:normAutofit/>
          </a:bodyPr>
          <a:lstStyle/>
          <a:p>
            <a:r>
              <a:rPr lang="en-US" sz="4000" dirty="0"/>
              <a:t>Multiple Linear Regression</a:t>
            </a:r>
          </a:p>
        </p:txBody>
      </p:sp>
      <p:sp>
        <p:nvSpPr>
          <p:cNvPr id="90" name="Rectangle 89">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screenshot of a computer&#10;&#10;Description automatically generated">
            <a:extLst>
              <a:ext uri="{FF2B5EF4-FFF2-40B4-BE49-F238E27FC236}">
                <a16:creationId xmlns:a16="http://schemas.microsoft.com/office/drawing/2014/main" id="{108C5D1E-A076-A20A-DB84-02044CCBF987}"/>
              </a:ext>
            </a:extLst>
          </p:cNvPr>
          <p:cNvPicPr>
            <a:picLocks noChangeAspect="1"/>
          </p:cNvPicPr>
          <p:nvPr/>
        </p:nvPicPr>
        <p:blipFill rotWithShape="1">
          <a:blip r:embed="rId2"/>
          <a:srcRect t="5132" r="2" b="5135"/>
          <a:stretch/>
        </p:blipFill>
        <p:spPr>
          <a:xfrm>
            <a:off x="908304" y="2478024"/>
            <a:ext cx="6009855" cy="3694176"/>
          </a:xfrm>
          <a:prstGeom prst="rect">
            <a:avLst/>
          </a:prstGeom>
        </p:spPr>
      </p:pic>
      <p:sp>
        <p:nvSpPr>
          <p:cNvPr id="9" name="Content Placeholder 8">
            <a:extLst>
              <a:ext uri="{FF2B5EF4-FFF2-40B4-BE49-F238E27FC236}">
                <a16:creationId xmlns:a16="http://schemas.microsoft.com/office/drawing/2014/main" id="{548DEDD0-EED0-8E7D-2069-1534FCF5ECD7}"/>
              </a:ext>
            </a:extLst>
          </p:cNvPr>
          <p:cNvSpPr>
            <a:spLocks noGrp="1"/>
          </p:cNvSpPr>
          <p:nvPr>
            <p:ph idx="1"/>
          </p:nvPr>
        </p:nvSpPr>
        <p:spPr>
          <a:xfrm>
            <a:off x="7411453" y="2478024"/>
            <a:ext cx="3872243" cy="3694176"/>
          </a:xfrm>
        </p:spPr>
        <p:txBody>
          <a:bodyPr anchor="ctr">
            <a:normAutofit/>
          </a:bodyPr>
          <a:lstStyle/>
          <a:p>
            <a:pPr marL="0" marR="0">
              <a:spcBef>
                <a:spcPts val="0"/>
              </a:spcBef>
              <a:spcAft>
                <a:spcPts val="600"/>
              </a:spcAft>
            </a:pPr>
            <a:r>
              <a:rPr lang="en-US" sz="1100" b="1">
                <a:effectLst/>
                <a:latin typeface="Times New Roman" panose="02020603050405020304" pitchFamily="18" charset="0"/>
                <a:ea typeface="Times New Roman" panose="02020603050405020304" pitchFamily="18" charset="0"/>
              </a:rPr>
              <a:t>Regression results</a:t>
            </a:r>
            <a:endParaRPr lang="en-US" sz="110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US" sz="1100" b="1">
                <a:effectLst/>
                <a:latin typeface="Times New Roman" panose="02020603050405020304" pitchFamily="18" charset="0"/>
                <a:ea typeface="Times New Roman" panose="02020603050405020304" pitchFamily="18" charset="0"/>
              </a:rPr>
              <a:t>The R-squared</a:t>
            </a:r>
            <a:r>
              <a:rPr lang="en-US" sz="1100">
                <a:effectLst/>
                <a:latin typeface="Times New Roman" panose="02020603050405020304" pitchFamily="18" charset="0"/>
                <a:ea typeface="Times New Roman" panose="02020603050405020304" pitchFamily="18" charset="0"/>
              </a:rPr>
              <a:t> value is 0.649, which means our model explains 64.9% of the variance in the average credit card utilization ratio.</a:t>
            </a:r>
          </a:p>
          <a:p>
            <a:pPr marL="0" marR="0">
              <a:spcBef>
                <a:spcPts val="0"/>
              </a:spcBef>
              <a:spcAft>
                <a:spcPts val="600"/>
              </a:spcAft>
            </a:pPr>
            <a:endParaRPr lang="en-US" sz="110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US" sz="1100" b="1">
                <a:effectLst/>
                <a:latin typeface="Times New Roman" panose="02020603050405020304" pitchFamily="18" charset="0"/>
                <a:ea typeface="Times New Roman" panose="02020603050405020304" pitchFamily="18" charset="0"/>
              </a:rPr>
              <a:t>The coefficient of Customer_Age </a:t>
            </a:r>
            <a:r>
              <a:rPr lang="en-US" sz="1100">
                <a:effectLst/>
                <a:latin typeface="Times New Roman" panose="02020603050405020304" pitchFamily="18" charset="0"/>
                <a:ea typeface="Times New Roman" panose="02020603050405020304" pitchFamily="18" charset="0"/>
              </a:rPr>
              <a:t>is -4.009e-05. This means that for each one-year increase in age, we would expect the Average Utilization Ratio to decrease by 0.00004009 units, holding all other factors constant.</a:t>
            </a:r>
          </a:p>
          <a:p>
            <a:pPr marL="0" marR="0">
              <a:spcBef>
                <a:spcPts val="0"/>
              </a:spcBef>
              <a:spcAft>
                <a:spcPts val="600"/>
              </a:spcAft>
            </a:pPr>
            <a:r>
              <a:rPr lang="en-US" sz="1100" b="1">
                <a:effectLst/>
                <a:latin typeface="Times New Roman" panose="02020603050405020304" pitchFamily="18" charset="0"/>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0" marR="0">
              <a:spcBef>
                <a:spcPts val="0"/>
              </a:spcBef>
              <a:spcAft>
                <a:spcPts val="600"/>
              </a:spcAft>
            </a:pPr>
            <a:r>
              <a:rPr lang="en-US" sz="1100" b="1">
                <a:effectLst/>
                <a:latin typeface="Times New Roman" panose="02020603050405020304" pitchFamily="18" charset="0"/>
                <a:ea typeface="Times New Roman" panose="02020603050405020304" pitchFamily="18" charset="0"/>
              </a:rPr>
              <a:t>The coefficient of Credit_Limit</a:t>
            </a:r>
            <a:r>
              <a:rPr lang="en-US" sz="1100">
                <a:effectLst/>
                <a:latin typeface="Times New Roman" panose="02020603050405020304" pitchFamily="18" charset="0"/>
                <a:ea typeface="Times New Roman" panose="02020603050405020304" pitchFamily="18" charset="0"/>
              </a:rPr>
              <a:t> is -1.548e-05. This implies that for each one-unit increase in the Credit Limit, we would expect the Average Utilization Ratio to decrease by 0.00001548 units, assuming all other variables remain the same.</a:t>
            </a:r>
          </a:p>
          <a:p>
            <a:pPr marL="0" marR="0">
              <a:spcBef>
                <a:spcPts val="0"/>
              </a:spcBef>
              <a:spcAft>
                <a:spcPts val="600"/>
              </a:spcAft>
            </a:pPr>
            <a:r>
              <a:rPr lang="en-US" sz="1100" b="1">
                <a:effectLst/>
                <a:latin typeface="Times New Roman" panose="02020603050405020304" pitchFamily="18" charset="0"/>
                <a:ea typeface="Times New Roman" panose="02020603050405020304" pitchFamily="18" charset="0"/>
              </a:rPr>
              <a:t>The coefficient of Total_Revolving_Bal</a:t>
            </a:r>
            <a:r>
              <a:rPr lang="en-US" sz="1100">
                <a:effectLst/>
                <a:latin typeface="Times New Roman" panose="02020603050405020304" pitchFamily="18" charset="0"/>
                <a:ea typeface="Times New Roman" panose="02020603050405020304" pitchFamily="18" charset="0"/>
              </a:rPr>
              <a:t> is 0.0002. This suggests that for each one-unit increase in the Total Revolving Balance, we would expect the Average Utilization Ratio to increase by 0.0002 units, assuming all other variables are held constant.</a:t>
            </a:r>
          </a:p>
          <a:p>
            <a:pPr marL="0" marR="0">
              <a:spcBef>
                <a:spcPts val="0"/>
              </a:spcBef>
              <a:spcAft>
                <a:spcPts val="600"/>
              </a:spcAft>
            </a:pPr>
            <a:endParaRPr lang="en-US" sz="11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407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B4E415-E5FB-E5B1-6DAC-CFA9CDCD188B}"/>
              </a:ext>
            </a:extLst>
          </p:cNvPr>
          <p:cNvSpPr>
            <a:spLocks noGrp="1"/>
          </p:cNvSpPr>
          <p:nvPr>
            <p:ph type="title"/>
          </p:nvPr>
        </p:nvSpPr>
        <p:spPr>
          <a:xfrm>
            <a:off x="1046746" y="586822"/>
            <a:ext cx="3560252" cy="1645920"/>
          </a:xfrm>
        </p:spPr>
        <p:txBody>
          <a:bodyPr>
            <a:normAutofit/>
          </a:bodyPr>
          <a:lstStyle/>
          <a:p>
            <a:r>
              <a:rPr lang="en-US" sz="3200" dirty="0"/>
              <a:t>Hypothesis Testing</a:t>
            </a:r>
          </a:p>
        </p:txBody>
      </p:sp>
      <p:sp>
        <p:nvSpPr>
          <p:cNvPr id="28" name="Rectangle 2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Content Placeholder 9">
            <a:extLst>
              <a:ext uri="{FF2B5EF4-FFF2-40B4-BE49-F238E27FC236}">
                <a16:creationId xmlns:a16="http://schemas.microsoft.com/office/drawing/2014/main" id="{8F8DA0DC-E20B-D40B-6678-E88E881C436B}"/>
              </a:ext>
            </a:extLst>
          </p:cNvPr>
          <p:cNvSpPr>
            <a:spLocks noGrp="1"/>
          </p:cNvSpPr>
          <p:nvPr>
            <p:ph idx="1"/>
          </p:nvPr>
        </p:nvSpPr>
        <p:spPr>
          <a:xfrm>
            <a:off x="5342020" y="586822"/>
            <a:ext cx="6002636" cy="1645920"/>
          </a:xfrm>
        </p:spPr>
        <p:txBody>
          <a:bodyPr anchor="ctr">
            <a:normAutofit lnSpcReduction="10000"/>
          </a:bodyPr>
          <a:lstStyle/>
          <a:p>
            <a:pPr marL="0" indent="0">
              <a:buNone/>
            </a:pPr>
            <a:r>
              <a:rPr lang="en-US" sz="1800" b="1" dirty="0">
                <a:effectLst/>
                <a:latin typeface="Times New Roman" panose="02020603050405020304" pitchFamily="18" charset="0"/>
                <a:ea typeface="Times New Roman" panose="02020603050405020304" pitchFamily="18" charset="0"/>
              </a:rPr>
              <a:t>P-values</a:t>
            </a:r>
            <a:r>
              <a:rPr lang="en-US" sz="1800" dirty="0">
                <a:effectLst/>
                <a:latin typeface="Times New Roman" panose="02020603050405020304" pitchFamily="18" charset="0"/>
                <a:ea typeface="Times New Roman" panose="02020603050405020304" pitchFamily="18" charset="0"/>
              </a:rPr>
              <a:t> in this regression context help us to identify which variables are significant predictors of the outcome variable, which can be useful in feature selection and model interpretation</a:t>
            </a:r>
            <a:r>
              <a:rPr lang="en-US" sz="1200" dirty="0">
                <a:effectLst/>
              </a:rPr>
              <a:t> </a:t>
            </a:r>
          </a:p>
          <a:p>
            <a:pPr marL="0" indent="0">
              <a:buNone/>
            </a:pPr>
            <a:r>
              <a:rPr lang="en-US" sz="1800" dirty="0">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ypothesis testing using the p values obtained from the OLS regression results with a significance level of 0.05</a:t>
            </a:r>
            <a:endParaRPr lang="en-US" sz="18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BAF54254-052D-9561-2A30-07337C3BC71C}"/>
              </a:ext>
            </a:extLst>
          </p:cNvPr>
          <p:cNvPicPr>
            <a:picLocks noChangeAspect="1"/>
          </p:cNvPicPr>
          <p:nvPr/>
        </p:nvPicPr>
        <p:blipFill rotWithShape="1">
          <a:blip r:embed="rId2"/>
          <a:srcRect r="2" b="3201"/>
          <a:stretch/>
        </p:blipFill>
        <p:spPr>
          <a:xfrm>
            <a:off x="490408" y="2662821"/>
            <a:ext cx="7305584" cy="3925829"/>
          </a:xfrm>
          <a:prstGeom prst="rect">
            <a:avLst/>
          </a:prstGeom>
        </p:spPr>
      </p:pic>
      <p:sp>
        <p:nvSpPr>
          <p:cNvPr id="8" name="TextBox 7">
            <a:extLst>
              <a:ext uri="{FF2B5EF4-FFF2-40B4-BE49-F238E27FC236}">
                <a16:creationId xmlns:a16="http://schemas.microsoft.com/office/drawing/2014/main" id="{8B90A44F-AC8D-CE8A-82EA-6AD00CB70B21}"/>
              </a:ext>
            </a:extLst>
          </p:cNvPr>
          <p:cNvSpPr txBox="1"/>
          <p:nvPr/>
        </p:nvSpPr>
        <p:spPr>
          <a:xfrm>
            <a:off x="8083297" y="4215384"/>
            <a:ext cx="3474720" cy="2031325"/>
          </a:xfrm>
          <a:prstGeom prst="rect">
            <a:avLst/>
          </a:prstGeom>
          <a:noFill/>
        </p:spPr>
        <p:txBody>
          <a:bodyPr wrap="square" rtlCol="0">
            <a:spAutoFit/>
          </a:bodyPr>
          <a:lstStyle/>
          <a:p>
            <a:pPr algn="l">
              <a:buFont typeface="Arial" panose="020B0604020202020204" pitchFamily="34" charset="0"/>
              <a:buChar char="•"/>
            </a:pPr>
            <a:r>
              <a:rPr lang="en-US" b="0" i="0" u="none" strike="noStrike" dirty="0">
                <a:effectLst/>
                <a:latin typeface="Söhne"/>
              </a:rPr>
              <a:t>Customer Age: Fail to reject the null hypothesis, as p-value &gt; 0.05.</a:t>
            </a:r>
          </a:p>
          <a:p>
            <a:pPr algn="l">
              <a:buFont typeface="Arial" panose="020B0604020202020204" pitchFamily="34" charset="0"/>
              <a:buChar char="•"/>
            </a:pPr>
            <a:endParaRPr lang="en-US" b="0" i="0" u="none" strike="noStrike" dirty="0">
              <a:effectLst/>
              <a:latin typeface="Söhne"/>
            </a:endParaRPr>
          </a:p>
          <a:p>
            <a:pPr algn="l">
              <a:buFont typeface="Arial" panose="020B0604020202020204" pitchFamily="34" charset="0"/>
              <a:buChar char="•"/>
            </a:pPr>
            <a:r>
              <a:rPr lang="en-US" b="0" i="0" u="none" strike="noStrike" dirty="0">
                <a:effectLst/>
                <a:latin typeface="Söhne"/>
              </a:rPr>
              <a:t>Credit Limit and Total Revolving Balance: Reject the null hypothesis, as p-value &lt; 0.05.</a:t>
            </a:r>
          </a:p>
          <a:p>
            <a:endParaRPr lang="en-US" dirty="0"/>
          </a:p>
        </p:txBody>
      </p:sp>
    </p:spTree>
    <p:extLst>
      <p:ext uri="{BB962C8B-B14F-4D97-AF65-F5344CB8AC3E}">
        <p14:creationId xmlns:p14="http://schemas.microsoft.com/office/powerpoint/2010/main" val="290315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7D645-6A4A-4941-A369-B699B8ECB45C}"/>
              </a:ext>
            </a:extLst>
          </p:cNvPr>
          <p:cNvSpPr>
            <a:spLocks noGrp="1"/>
          </p:cNvSpPr>
          <p:nvPr>
            <p:ph type="title"/>
          </p:nvPr>
        </p:nvSpPr>
        <p:spPr>
          <a:xfrm>
            <a:off x="838199" y="564211"/>
            <a:ext cx="4571999" cy="1165002"/>
          </a:xfrm>
        </p:spPr>
        <p:txBody>
          <a:bodyPr anchor="b">
            <a:normAutofit/>
          </a:bodyPr>
          <a:lstStyle/>
          <a:p>
            <a:r>
              <a:rPr lang="en-US" sz="3600" b="1"/>
              <a:t>Conclusion</a:t>
            </a:r>
            <a:br>
              <a:rPr lang="en-US" sz="3600"/>
            </a:br>
            <a:endParaRPr lang="en-US" sz="3600"/>
          </a:p>
        </p:txBody>
      </p:sp>
      <p:sp>
        <p:nvSpPr>
          <p:cNvPr id="3" name="Content Placeholder 2">
            <a:extLst>
              <a:ext uri="{FF2B5EF4-FFF2-40B4-BE49-F238E27FC236}">
                <a16:creationId xmlns:a16="http://schemas.microsoft.com/office/drawing/2014/main" id="{1FC40F30-32C4-63D1-2B57-98AC07BAAB75}"/>
              </a:ext>
            </a:extLst>
          </p:cNvPr>
          <p:cNvSpPr>
            <a:spLocks noGrp="1"/>
          </p:cNvSpPr>
          <p:nvPr>
            <p:ph idx="1"/>
          </p:nvPr>
        </p:nvSpPr>
        <p:spPr>
          <a:xfrm>
            <a:off x="838199" y="2055327"/>
            <a:ext cx="4571999" cy="3776975"/>
          </a:xfrm>
        </p:spPr>
        <p:txBody>
          <a:bodyPr>
            <a:normAutofit/>
          </a:bodyPr>
          <a:lstStyle/>
          <a:p>
            <a:pPr marL="0" marR="0" indent="0">
              <a:spcBef>
                <a:spcPts val="0"/>
              </a:spcBef>
              <a:spcAft>
                <a:spcPts val="0"/>
              </a:spcAft>
              <a:buNone/>
            </a:pPr>
            <a:r>
              <a:rPr lang="en-US" sz="1500">
                <a:effectLst/>
                <a:latin typeface="Times New Roman" panose="02020603050405020304" pitchFamily="18" charset="0"/>
                <a:ea typeface="Times New Roman" panose="02020603050405020304" pitchFamily="18" charset="0"/>
              </a:rPr>
              <a:t>The analysis revealed significant relationships between the 'Average Utilization Ratio' and both 'Credit Limit' and 'Total Revolving Balance'. As the credit limit increases, the average utilization ratio decreases, suggesting customers with higher limits don't typically use a large portion of their available credit. Conversely, higher revolving balances correlate with higher average utilization ratios. However, 'Customer Age' showed no statistically significant influence on credit card utilization, indicating age does not notably impact these usage patterns.</a:t>
            </a:r>
            <a:endParaRPr lang="en-US" sz="1500"/>
          </a:p>
          <a:p>
            <a:pPr marL="0" indent="0">
              <a:buNone/>
            </a:pPr>
            <a:endParaRPr lang="en-US" sz="1500"/>
          </a:p>
          <a:p>
            <a:pPr marL="0" indent="0">
              <a:buNone/>
            </a:pPr>
            <a:r>
              <a:rPr lang="en-US" sz="1500">
                <a:latin typeface="Times New Roman" panose="02020603050405020304" pitchFamily="18" charset="0"/>
                <a:cs typeface="Times New Roman" panose="02020603050405020304" pitchFamily="18" charset="0"/>
              </a:rPr>
              <a:t>These insights could prove valuable for financial institutions in developing strategies to manage credit risk and improve customer service.</a:t>
            </a:r>
          </a:p>
          <a:p>
            <a:pPr marL="0" indent="0">
              <a:buNone/>
            </a:pPr>
            <a:r>
              <a:rPr lang="en-US" sz="1500"/>
              <a:t> </a:t>
            </a:r>
          </a:p>
          <a:p>
            <a:pPr marL="0" indent="0">
              <a:buNone/>
            </a:pPr>
            <a:endParaRPr lang="en-US" sz="1500"/>
          </a:p>
          <a:p>
            <a:pPr marL="0" indent="0">
              <a:buNone/>
            </a:pPr>
            <a:endParaRPr lang="en-US" sz="1500" b="0" i="0" u="none" strike="noStrike">
              <a:effectLst/>
            </a:endParaRPr>
          </a:p>
          <a:p>
            <a:pPr marL="0" indent="0">
              <a:buNone/>
            </a:pPr>
            <a:endParaRPr lang="en-US" sz="1500"/>
          </a:p>
          <a:p>
            <a:pPr marL="0" indent="0">
              <a:buNone/>
            </a:pPr>
            <a:endParaRPr lang="en-US" sz="1500" b="0" i="0" u="none" strike="noStrike">
              <a:effectLst/>
            </a:endParaRPr>
          </a:p>
        </p:txBody>
      </p:sp>
      <p:pic>
        <p:nvPicPr>
          <p:cNvPr id="20" name="Picture 4">
            <a:extLst>
              <a:ext uri="{FF2B5EF4-FFF2-40B4-BE49-F238E27FC236}">
                <a16:creationId xmlns:a16="http://schemas.microsoft.com/office/drawing/2014/main" id="{467A4EA7-0314-DFC9-0E2E-E38057FE8507}"/>
              </a:ext>
            </a:extLst>
          </p:cNvPr>
          <p:cNvPicPr>
            <a:picLocks noChangeAspect="1"/>
          </p:cNvPicPr>
          <p:nvPr/>
        </p:nvPicPr>
        <p:blipFill rotWithShape="1">
          <a:blip r:embed="rId3"/>
          <a:srcRect l="11008" r="34114" b="-1"/>
          <a:stretch/>
        </p:blipFill>
        <p:spPr>
          <a:xfrm>
            <a:off x="6190488" y="566928"/>
            <a:ext cx="5157216" cy="5286197"/>
          </a:xfrm>
          <a:prstGeom prst="rect">
            <a:avLst/>
          </a:prstGeom>
        </p:spPr>
      </p:pic>
      <p:sp>
        <p:nvSpPr>
          <p:cNvPr id="27" name="Rectangle 26">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33863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TotalTime>
  <Words>879</Words>
  <Application>Microsoft Macintosh PowerPoint</Application>
  <PresentationFormat>Widescreen</PresentationFormat>
  <Paragraphs>68</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Analysis: Credit Card Utilization Predictors</vt:lpstr>
      <vt:lpstr>Introduction</vt:lpstr>
      <vt:lpstr> Statistical Methods   </vt:lpstr>
      <vt:lpstr>Exploratory Data Analysis</vt:lpstr>
      <vt:lpstr>Data Visualization</vt:lpstr>
      <vt:lpstr>Data Visualization</vt:lpstr>
      <vt:lpstr>Multiple Linear Regression</vt:lpstr>
      <vt:lpstr>Hypothesis Testing</vt:lpstr>
      <vt:lpstr>Conclusion </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between Customer Age and Credit Card Utilization</dc:title>
  <dc:creator>Kevin Appiah</dc:creator>
  <cp:lastModifiedBy>Kevin Appiah</cp:lastModifiedBy>
  <cp:revision>5</cp:revision>
  <dcterms:created xsi:type="dcterms:W3CDTF">2023-05-17T00:08:16Z</dcterms:created>
  <dcterms:modified xsi:type="dcterms:W3CDTF">2023-05-18T17:41:30Z</dcterms:modified>
</cp:coreProperties>
</file>