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694"/>
  </p:normalViewPr>
  <p:slideViewPr>
    <p:cSldViewPr snapToGrid="0">
      <p:cViewPr varScale="1">
        <p:scale>
          <a:sx n="96" d="100"/>
          <a:sy n="96" d="100"/>
        </p:scale>
        <p:origin x="200"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71EAB-6D66-4389-AF69-50353FC4A366}"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435D16C6-EDD5-44B2-A6E8-369A14141BA1}">
      <dgm:prSet/>
      <dgm:spPr/>
      <dgm:t>
        <a:bodyPr/>
        <a:lstStyle/>
        <a:p>
          <a:r>
            <a:rPr lang="en-US" dirty="0"/>
            <a:t>The dataset Top league Scorers retrieved from Kaggle is a dataset consisting of statistics of players from top leagues in the world from 2016 to 2020</a:t>
          </a:r>
        </a:p>
      </dgm:t>
    </dgm:pt>
    <dgm:pt modelId="{F638BC83-0647-44EE-B462-8698CA5EE6FD}" type="parTrans" cxnId="{9DB1D0F5-9234-4961-99EF-879D4B93E148}">
      <dgm:prSet/>
      <dgm:spPr/>
      <dgm:t>
        <a:bodyPr/>
        <a:lstStyle/>
        <a:p>
          <a:endParaRPr lang="en-US"/>
        </a:p>
      </dgm:t>
    </dgm:pt>
    <dgm:pt modelId="{98B8338C-EFEE-48B4-A2B1-911EACE8B0FB}" type="sibTrans" cxnId="{9DB1D0F5-9234-4961-99EF-879D4B93E148}">
      <dgm:prSet/>
      <dgm:spPr/>
      <dgm:t>
        <a:bodyPr/>
        <a:lstStyle/>
        <a:p>
          <a:endParaRPr lang="en-US"/>
        </a:p>
      </dgm:t>
    </dgm:pt>
    <dgm:pt modelId="{1507672B-F4EB-4AF9-83E5-3A020011EE0F}">
      <dgm:prSet/>
      <dgm:spPr/>
      <dgm:t>
        <a:bodyPr/>
        <a:lstStyle/>
        <a:p>
          <a:r>
            <a:rPr lang="en-US"/>
            <a:t>The dataset was scraped from many resources and edited by Mohamed Hany from the website Infogol</a:t>
          </a:r>
        </a:p>
      </dgm:t>
    </dgm:pt>
    <dgm:pt modelId="{207B050E-A532-45F1-AA71-DACFA059BA5E}" type="parTrans" cxnId="{D639FD45-AFAE-4683-A1B2-BF2C96A0386F}">
      <dgm:prSet/>
      <dgm:spPr/>
      <dgm:t>
        <a:bodyPr/>
        <a:lstStyle/>
        <a:p>
          <a:endParaRPr lang="en-US"/>
        </a:p>
      </dgm:t>
    </dgm:pt>
    <dgm:pt modelId="{4E42A355-D895-4843-82BF-09B20C996C7F}" type="sibTrans" cxnId="{D639FD45-AFAE-4683-A1B2-BF2C96A0386F}">
      <dgm:prSet/>
      <dgm:spPr/>
      <dgm:t>
        <a:bodyPr/>
        <a:lstStyle/>
        <a:p>
          <a:endParaRPr lang="en-US"/>
        </a:p>
      </dgm:t>
    </dgm:pt>
    <dgm:pt modelId="{D9AFCE9C-C587-4A0A-B3C4-397490F48DA6}">
      <dgm:prSet/>
      <dgm:spPr/>
      <dgm:t>
        <a:bodyPr/>
        <a:lstStyle/>
        <a:p>
          <a:r>
            <a:rPr lang="en-US"/>
            <a:t>This dataset includes top football leagues scorers their Goals, Country, Club, Matches played , Substitution, Min, Goals, xG, xG per Avg Match, Shots, OnTarget, Shots-per Avg Match, OnTarget per Avg Match and Year</a:t>
          </a:r>
          <a:br>
            <a:rPr lang="en-US"/>
          </a:br>
          <a:endParaRPr lang="en-US"/>
        </a:p>
      </dgm:t>
    </dgm:pt>
    <dgm:pt modelId="{954F12FD-82D7-480F-BA04-3AEB8E083197}" type="parTrans" cxnId="{10E17645-FE35-4F53-8827-CD9E0A9FC0C7}">
      <dgm:prSet/>
      <dgm:spPr/>
      <dgm:t>
        <a:bodyPr/>
        <a:lstStyle/>
        <a:p>
          <a:endParaRPr lang="en-US"/>
        </a:p>
      </dgm:t>
    </dgm:pt>
    <dgm:pt modelId="{FC83A7BE-DB23-4CC8-AE44-A2BB8B247512}" type="sibTrans" cxnId="{10E17645-FE35-4F53-8827-CD9E0A9FC0C7}">
      <dgm:prSet/>
      <dgm:spPr/>
      <dgm:t>
        <a:bodyPr/>
        <a:lstStyle/>
        <a:p>
          <a:endParaRPr lang="en-US"/>
        </a:p>
      </dgm:t>
    </dgm:pt>
    <dgm:pt modelId="{1100AF41-5C85-45AC-89F2-2F38CEA3B8E5}">
      <dgm:prSet/>
      <dgm:spPr/>
      <dgm:t>
        <a:bodyPr/>
        <a:lstStyle/>
        <a:p>
          <a:r>
            <a:rPr lang="en-US" b="0" dirty="0"/>
            <a:t>Initially  Dataset consisted of 15 columns and 621 rows but after adding the assist column it now consists of 16 column and 660 rows.</a:t>
          </a:r>
          <a:endParaRPr lang="en-US" dirty="0"/>
        </a:p>
      </dgm:t>
    </dgm:pt>
    <dgm:pt modelId="{8BFF6125-58AE-4E36-924E-6605513361A9}" type="parTrans" cxnId="{8C0026B3-0946-47E1-A7E9-9D796BD2885A}">
      <dgm:prSet/>
      <dgm:spPr/>
      <dgm:t>
        <a:bodyPr/>
        <a:lstStyle/>
        <a:p>
          <a:endParaRPr lang="en-US"/>
        </a:p>
      </dgm:t>
    </dgm:pt>
    <dgm:pt modelId="{0A0A1D5C-C0CF-4DE5-A475-3280B39C422A}" type="sibTrans" cxnId="{8C0026B3-0946-47E1-A7E9-9D796BD2885A}">
      <dgm:prSet/>
      <dgm:spPr/>
      <dgm:t>
        <a:bodyPr/>
        <a:lstStyle/>
        <a:p>
          <a:endParaRPr lang="en-US"/>
        </a:p>
      </dgm:t>
    </dgm:pt>
    <dgm:pt modelId="{62E2E390-A567-4348-A0AA-2065022384D5}" type="pres">
      <dgm:prSet presAssocID="{A0571EAB-6D66-4389-AF69-50353FC4A366}" presName="vert0" presStyleCnt="0">
        <dgm:presLayoutVars>
          <dgm:dir/>
          <dgm:animOne val="branch"/>
          <dgm:animLvl val="lvl"/>
        </dgm:presLayoutVars>
      </dgm:prSet>
      <dgm:spPr/>
    </dgm:pt>
    <dgm:pt modelId="{74D58DD3-993C-5646-A790-F5EBBC75AAD4}" type="pres">
      <dgm:prSet presAssocID="{435D16C6-EDD5-44B2-A6E8-369A14141BA1}" presName="thickLine" presStyleLbl="alignNode1" presStyleIdx="0" presStyleCnt="4"/>
      <dgm:spPr/>
    </dgm:pt>
    <dgm:pt modelId="{59EF6533-3298-E94A-809F-CBFF680B698A}" type="pres">
      <dgm:prSet presAssocID="{435D16C6-EDD5-44B2-A6E8-369A14141BA1}" presName="horz1" presStyleCnt="0"/>
      <dgm:spPr/>
    </dgm:pt>
    <dgm:pt modelId="{82E4C24B-105C-3F4E-B602-AE13A2AFE6A7}" type="pres">
      <dgm:prSet presAssocID="{435D16C6-EDD5-44B2-A6E8-369A14141BA1}" presName="tx1" presStyleLbl="revTx" presStyleIdx="0" presStyleCnt="4"/>
      <dgm:spPr/>
    </dgm:pt>
    <dgm:pt modelId="{FA1A4EA8-43EA-344A-A298-041F4E1FD291}" type="pres">
      <dgm:prSet presAssocID="{435D16C6-EDD5-44B2-A6E8-369A14141BA1}" presName="vert1" presStyleCnt="0"/>
      <dgm:spPr/>
    </dgm:pt>
    <dgm:pt modelId="{DDF5007A-DC54-8E40-A0B7-E8FEA9AEF1B0}" type="pres">
      <dgm:prSet presAssocID="{1507672B-F4EB-4AF9-83E5-3A020011EE0F}" presName="thickLine" presStyleLbl="alignNode1" presStyleIdx="1" presStyleCnt="4"/>
      <dgm:spPr/>
    </dgm:pt>
    <dgm:pt modelId="{AF60A03B-AB61-FA49-8AF2-EFADE6E83231}" type="pres">
      <dgm:prSet presAssocID="{1507672B-F4EB-4AF9-83E5-3A020011EE0F}" presName="horz1" presStyleCnt="0"/>
      <dgm:spPr/>
    </dgm:pt>
    <dgm:pt modelId="{6385A32F-E54D-4E4B-AD6A-A6668E21584E}" type="pres">
      <dgm:prSet presAssocID="{1507672B-F4EB-4AF9-83E5-3A020011EE0F}" presName="tx1" presStyleLbl="revTx" presStyleIdx="1" presStyleCnt="4"/>
      <dgm:spPr/>
    </dgm:pt>
    <dgm:pt modelId="{17695BD0-C38F-EA44-B4EF-93E1D6E0A4C3}" type="pres">
      <dgm:prSet presAssocID="{1507672B-F4EB-4AF9-83E5-3A020011EE0F}" presName="vert1" presStyleCnt="0"/>
      <dgm:spPr/>
    </dgm:pt>
    <dgm:pt modelId="{D70DAE92-7018-7048-AECF-5AB0CC24B764}" type="pres">
      <dgm:prSet presAssocID="{D9AFCE9C-C587-4A0A-B3C4-397490F48DA6}" presName="thickLine" presStyleLbl="alignNode1" presStyleIdx="2" presStyleCnt="4"/>
      <dgm:spPr/>
    </dgm:pt>
    <dgm:pt modelId="{E26D9A41-3331-6D48-B77E-3E92D98FE5DD}" type="pres">
      <dgm:prSet presAssocID="{D9AFCE9C-C587-4A0A-B3C4-397490F48DA6}" presName="horz1" presStyleCnt="0"/>
      <dgm:spPr/>
    </dgm:pt>
    <dgm:pt modelId="{52AAB3B5-0490-BF47-A894-3E0990EA3253}" type="pres">
      <dgm:prSet presAssocID="{D9AFCE9C-C587-4A0A-B3C4-397490F48DA6}" presName="tx1" presStyleLbl="revTx" presStyleIdx="2" presStyleCnt="4"/>
      <dgm:spPr/>
    </dgm:pt>
    <dgm:pt modelId="{092EF039-D57B-EF43-8B25-B709A37937C8}" type="pres">
      <dgm:prSet presAssocID="{D9AFCE9C-C587-4A0A-B3C4-397490F48DA6}" presName="vert1" presStyleCnt="0"/>
      <dgm:spPr/>
    </dgm:pt>
    <dgm:pt modelId="{5E649E39-6E84-9745-88F4-7BD9605F23B1}" type="pres">
      <dgm:prSet presAssocID="{1100AF41-5C85-45AC-89F2-2F38CEA3B8E5}" presName="thickLine" presStyleLbl="alignNode1" presStyleIdx="3" presStyleCnt="4"/>
      <dgm:spPr/>
    </dgm:pt>
    <dgm:pt modelId="{97B78B49-D79D-B547-9768-65AB4236D86E}" type="pres">
      <dgm:prSet presAssocID="{1100AF41-5C85-45AC-89F2-2F38CEA3B8E5}" presName="horz1" presStyleCnt="0"/>
      <dgm:spPr/>
    </dgm:pt>
    <dgm:pt modelId="{EC2FD6C8-146D-F647-86CB-A046931F2CB5}" type="pres">
      <dgm:prSet presAssocID="{1100AF41-5C85-45AC-89F2-2F38CEA3B8E5}" presName="tx1" presStyleLbl="revTx" presStyleIdx="3" presStyleCnt="4"/>
      <dgm:spPr/>
    </dgm:pt>
    <dgm:pt modelId="{FE68E5E1-1E88-B341-A98F-BBB92FA9E380}" type="pres">
      <dgm:prSet presAssocID="{1100AF41-5C85-45AC-89F2-2F38CEA3B8E5}" presName="vert1" presStyleCnt="0"/>
      <dgm:spPr/>
    </dgm:pt>
  </dgm:ptLst>
  <dgm:cxnLst>
    <dgm:cxn modelId="{03B31344-B4DF-3C43-AD67-873D62E11F72}" type="presOf" srcId="{1507672B-F4EB-4AF9-83E5-3A020011EE0F}" destId="{6385A32F-E54D-4E4B-AD6A-A6668E21584E}" srcOrd="0" destOrd="0" presId="urn:microsoft.com/office/officeart/2008/layout/LinedList"/>
    <dgm:cxn modelId="{10E17645-FE35-4F53-8827-CD9E0A9FC0C7}" srcId="{A0571EAB-6D66-4389-AF69-50353FC4A366}" destId="{D9AFCE9C-C587-4A0A-B3C4-397490F48DA6}" srcOrd="2" destOrd="0" parTransId="{954F12FD-82D7-480F-BA04-3AEB8E083197}" sibTransId="{FC83A7BE-DB23-4CC8-AE44-A2BB8B247512}"/>
    <dgm:cxn modelId="{D639FD45-AFAE-4683-A1B2-BF2C96A0386F}" srcId="{A0571EAB-6D66-4389-AF69-50353FC4A366}" destId="{1507672B-F4EB-4AF9-83E5-3A020011EE0F}" srcOrd="1" destOrd="0" parTransId="{207B050E-A532-45F1-AA71-DACFA059BA5E}" sibTransId="{4E42A355-D895-4843-82BF-09B20C996C7F}"/>
    <dgm:cxn modelId="{8C0026B3-0946-47E1-A7E9-9D796BD2885A}" srcId="{A0571EAB-6D66-4389-AF69-50353FC4A366}" destId="{1100AF41-5C85-45AC-89F2-2F38CEA3B8E5}" srcOrd="3" destOrd="0" parTransId="{8BFF6125-58AE-4E36-924E-6605513361A9}" sibTransId="{0A0A1D5C-C0CF-4DE5-A475-3280B39C422A}"/>
    <dgm:cxn modelId="{F769A3BD-A97B-B04F-B482-6A73BFA1D962}" type="presOf" srcId="{D9AFCE9C-C587-4A0A-B3C4-397490F48DA6}" destId="{52AAB3B5-0490-BF47-A894-3E0990EA3253}" srcOrd="0" destOrd="0" presId="urn:microsoft.com/office/officeart/2008/layout/LinedList"/>
    <dgm:cxn modelId="{D6CC1ADC-11FF-0048-B37F-6F6E979CF4E5}" type="presOf" srcId="{435D16C6-EDD5-44B2-A6E8-369A14141BA1}" destId="{82E4C24B-105C-3F4E-B602-AE13A2AFE6A7}" srcOrd="0" destOrd="0" presId="urn:microsoft.com/office/officeart/2008/layout/LinedList"/>
    <dgm:cxn modelId="{F14460DE-203A-4F4D-9FE1-A66092A97D77}" type="presOf" srcId="{A0571EAB-6D66-4389-AF69-50353FC4A366}" destId="{62E2E390-A567-4348-A0AA-2065022384D5}" srcOrd="0" destOrd="0" presId="urn:microsoft.com/office/officeart/2008/layout/LinedList"/>
    <dgm:cxn modelId="{9DB1D0F5-9234-4961-99EF-879D4B93E148}" srcId="{A0571EAB-6D66-4389-AF69-50353FC4A366}" destId="{435D16C6-EDD5-44B2-A6E8-369A14141BA1}" srcOrd="0" destOrd="0" parTransId="{F638BC83-0647-44EE-B462-8698CA5EE6FD}" sibTransId="{98B8338C-EFEE-48B4-A2B1-911EACE8B0FB}"/>
    <dgm:cxn modelId="{57FE48FD-77A7-4944-87C5-CEA8D43E8E7B}" type="presOf" srcId="{1100AF41-5C85-45AC-89F2-2F38CEA3B8E5}" destId="{EC2FD6C8-146D-F647-86CB-A046931F2CB5}" srcOrd="0" destOrd="0" presId="urn:microsoft.com/office/officeart/2008/layout/LinedList"/>
    <dgm:cxn modelId="{6EE7A6C6-8EDA-034D-BE8D-F2CD91B1FB9F}" type="presParOf" srcId="{62E2E390-A567-4348-A0AA-2065022384D5}" destId="{74D58DD3-993C-5646-A790-F5EBBC75AAD4}" srcOrd="0" destOrd="0" presId="urn:microsoft.com/office/officeart/2008/layout/LinedList"/>
    <dgm:cxn modelId="{3E39AA0F-BC85-C64F-9313-2EA53B40D184}" type="presParOf" srcId="{62E2E390-A567-4348-A0AA-2065022384D5}" destId="{59EF6533-3298-E94A-809F-CBFF680B698A}" srcOrd="1" destOrd="0" presId="urn:microsoft.com/office/officeart/2008/layout/LinedList"/>
    <dgm:cxn modelId="{9047D6AC-5691-ED4F-92F0-80F495A91D8C}" type="presParOf" srcId="{59EF6533-3298-E94A-809F-CBFF680B698A}" destId="{82E4C24B-105C-3F4E-B602-AE13A2AFE6A7}" srcOrd="0" destOrd="0" presId="urn:microsoft.com/office/officeart/2008/layout/LinedList"/>
    <dgm:cxn modelId="{65883DD8-1822-9E45-8662-FB100C52D16D}" type="presParOf" srcId="{59EF6533-3298-E94A-809F-CBFF680B698A}" destId="{FA1A4EA8-43EA-344A-A298-041F4E1FD291}" srcOrd="1" destOrd="0" presId="urn:microsoft.com/office/officeart/2008/layout/LinedList"/>
    <dgm:cxn modelId="{875C89A3-B1A8-1C42-A884-128303E0D3C2}" type="presParOf" srcId="{62E2E390-A567-4348-A0AA-2065022384D5}" destId="{DDF5007A-DC54-8E40-A0B7-E8FEA9AEF1B0}" srcOrd="2" destOrd="0" presId="urn:microsoft.com/office/officeart/2008/layout/LinedList"/>
    <dgm:cxn modelId="{A3C97C54-E812-C74C-9356-DC4CD362A99E}" type="presParOf" srcId="{62E2E390-A567-4348-A0AA-2065022384D5}" destId="{AF60A03B-AB61-FA49-8AF2-EFADE6E83231}" srcOrd="3" destOrd="0" presId="urn:microsoft.com/office/officeart/2008/layout/LinedList"/>
    <dgm:cxn modelId="{1DA521B0-808F-7049-8873-C39785E59F0D}" type="presParOf" srcId="{AF60A03B-AB61-FA49-8AF2-EFADE6E83231}" destId="{6385A32F-E54D-4E4B-AD6A-A6668E21584E}" srcOrd="0" destOrd="0" presId="urn:microsoft.com/office/officeart/2008/layout/LinedList"/>
    <dgm:cxn modelId="{E90551ED-59F7-FA47-9C8C-615C8338FAD7}" type="presParOf" srcId="{AF60A03B-AB61-FA49-8AF2-EFADE6E83231}" destId="{17695BD0-C38F-EA44-B4EF-93E1D6E0A4C3}" srcOrd="1" destOrd="0" presId="urn:microsoft.com/office/officeart/2008/layout/LinedList"/>
    <dgm:cxn modelId="{E0ABEE13-8C81-8249-A43B-6CC93E570C0C}" type="presParOf" srcId="{62E2E390-A567-4348-A0AA-2065022384D5}" destId="{D70DAE92-7018-7048-AECF-5AB0CC24B764}" srcOrd="4" destOrd="0" presId="urn:microsoft.com/office/officeart/2008/layout/LinedList"/>
    <dgm:cxn modelId="{DBB062AB-C83E-1941-BC08-6FEC59FB6D6A}" type="presParOf" srcId="{62E2E390-A567-4348-A0AA-2065022384D5}" destId="{E26D9A41-3331-6D48-B77E-3E92D98FE5DD}" srcOrd="5" destOrd="0" presId="urn:microsoft.com/office/officeart/2008/layout/LinedList"/>
    <dgm:cxn modelId="{747516D1-BB1D-3C46-825B-3938761A5D7C}" type="presParOf" srcId="{E26D9A41-3331-6D48-B77E-3E92D98FE5DD}" destId="{52AAB3B5-0490-BF47-A894-3E0990EA3253}" srcOrd="0" destOrd="0" presId="urn:microsoft.com/office/officeart/2008/layout/LinedList"/>
    <dgm:cxn modelId="{8E7F2475-5124-E944-AB0F-3B16B8F93AFA}" type="presParOf" srcId="{E26D9A41-3331-6D48-B77E-3E92D98FE5DD}" destId="{092EF039-D57B-EF43-8B25-B709A37937C8}" srcOrd="1" destOrd="0" presId="urn:microsoft.com/office/officeart/2008/layout/LinedList"/>
    <dgm:cxn modelId="{9E266694-5B9E-5541-8ACF-ED35B7482705}" type="presParOf" srcId="{62E2E390-A567-4348-A0AA-2065022384D5}" destId="{5E649E39-6E84-9745-88F4-7BD9605F23B1}" srcOrd="6" destOrd="0" presId="urn:microsoft.com/office/officeart/2008/layout/LinedList"/>
    <dgm:cxn modelId="{2086CCE3-BE25-E94F-8B86-F365043EE083}" type="presParOf" srcId="{62E2E390-A567-4348-A0AA-2065022384D5}" destId="{97B78B49-D79D-B547-9768-65AB4236D86E}" srcOrd="7" destOrd="0" presId="urn:microsoft.com/office/officeart/2008/layout/LinedList"/>
    <dgm:cxn modelId="{48EE2C19-B848-584C-898D-8972337612A8}" type="presParOf" srcId="{97B78B49-D79D-B547-9768-65AB4236D86E}" destId="{EC2FD6C8-146D-F647-86CB-A046931F2CB5}" srcOrd="0" destOrd="0" presId="urn:microsoft.com/office/officeart/2008/layout/LinedList"/>
    <dgm:cxn modelId="{C21E1650-C2A6-0849-9D0E-363B6630E21D}" type="presParOf" srcId="{97B78B49-D79D-B547-9768-65AB4236D86E}" destId="{FE68E5E1-1E88-B341-A98F-BBB92FA9E38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58DD3-993C-5646-A790-F5EBBC75AAD4}">
      <dsp:nvSpPr>
        <dsp:cNvPr id="0" name=""/>
        <dsp:cNvSpPr/>
      </dsp:nvSpPr>
      <dsp:spPr>
        <a:xfrm>
          <a:off x="0" y="0"/>
          <a:ext cx="53145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4C24B-105C-3F4E-B602-AE13A2AFE6A7}">
      <dsp:nvSpPr>
        <dsp:cNvPr id="0" name=""/>
        <dsp:cNvSpPr/>
      </dsp:nvSpPr>
      <dsp:spPr>
        <a:xfrm>
          <a:off x="0" y="0"/>
          <a:ext cx="5314543" cy="8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dataset Top league Scorers retrieved from Kaggle is a dataset consisting of statistics of players from top leagues in the world from 2016 to 2020</a:t>
          </a:r>
        </a:p>
      </dsp:txBody>
      <dsp:txXfrm>
        <a:off x="0" y="0"/>
        <a:ext cx="5314543" cy="843980"/>
      </dsp:txXfrm>
    </dsp:sp>
    <dsp:sp modelId="{DDF5007A-DC54-8E40-A0B7-E8FEA9AEF1B0}">
      <dsp:nvSpPr>
        <dsp:cNvPr id="0" name=""/>
        <dsp:cNvSpPr/>
      </dsp:nvSpPr>
      <dsp:spPr>
        <a:xfrm>
          <a:off x="0" y="843980"/>
          <a:ext cx="53145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85A32F-E54D-4E4B-AD6A-A6668E21584E}">
      <dsp:nvSpPr>
        <dsp:cNvPr id="0" name=""/>
        <dsp:cNvSpPr/>
      </dsp:nvSpPr>
      <dsp:spPr>
        <a:xfrm>
          <a:off x="0" y="843980"/>
          <a:ext cx="5314543" cy="8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dataset was scraped from many resources and edited by Mohamed Hany from the website Infogol</a:t>
          </a:r>
        </a:p>
      </dsp:txBody>
      <dsp:txXfrm>
        <a:off x="0" y="843980"/>
        <a:ext cx="5314543" cy="843980"/>
      </dsp:txXfrm>
    </dsp:sp>
    <dsp:sp modelId="{D70DAE92-7018-7048-AECF-5AB0CC24B764}">
      <dsp:nvSpPr>
        <dsp:cNvPr id="0" name=""/>
        <dsp:cNvSpPr/>
      </dsp:nvSpPr>
      <dsp:spPr>
        <a:xfrm>
          <a:off x="0" y="1687960"/>
          <a:ext cx="53145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AAB3B5-0490-BF47-A894-3E0990EA3253}">
      <dsp:nvSpPr>
        <dsp:cNvPr id="0" name=""/>
        <dsp:cNvSpPr/>
      </dsp:nvSpPr>
      <dsp:spPr>
        <a:xfrm>
          <a:off x="0" y="1687960"/>
          <a:ext cx="5314543" cy="8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This dataset includes top football leagues scorers their Goals, Country, Club, Matches played , Substitution, Min, Goals, xG, xG per Avg Match, Shots, OnTarget, Shots-per Avg Match, OnTarget per Avg Match and Year</a:t>
          </a:r>
          <a:br>
            <a:rPr lang="en-US" sz="1300" kern="1200"/>
          </a:br>
          <a:endParaRPr lang="en-US" sz="1300" kern="1200"/>
        </a:p>
      </dsp:txBody>
      <dsp:txXfrm>
        <a:off x="0" y="1687960"/>
        <a:ext cx="5314543" cy="843980"/>
      </dsp:txXfrm>
    </dsp:sp>
    <dsp:sp modelId="{5E649E39-6E84-9745-88F4-7BD9605F23B1}">
      <dsp:nvSpPr>
        <dsp:cNvPr id="0" name=""/>
        <dsp:cNvSpPr/>
      </dsp:nvSpPr>
      <dsp:spPr>
        <a:xfrm>
          <a:off x="0" y="2531939"/>
          <a:ext cx="53145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2FD6C8-146D-F647-86CB-A046931F2CB5}">
      <dsp:nvSpPr>
        <dsp:cNvPr id="0" name=""/>
        <dsp:cNvSpPr/>
      </dsp:nvSpPr>
      <dsp:spPr>
        <a:xfrm>
          <a:off x="0" y="2531940"/>
          <a:ext cx="5314543" cy="8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kern="1200" dirty="0"/>
            <a:t>Initially  Dataset consisted of 15 columns and 621 rows but after adding the assist column it now consists of 16 column and 660 rows.</a:t>
          </a:r>
          <a:endParaRPr lang="en-US" sz="1300" kern="1200" dirty="0"/>
        </a:p>
      </dsp:txBody>
      <dsp:txXfrm>
        <a:off x="0" y="2531940"/>
        <a:ext cx="5314543" cy="8439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BA363-DB32-E241-945C-E26B9570B0A6}" type="datetimeFigureOut">
              <a:rPr lang="en-US" smtClean="0"/>
              <a:t>2/18/23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9BB5D-4DB8-0C47-BCDB-6864B96CF33C}" type="slidenum">
              <a:rPr lang="en-US" smtClean="0"/>
              <a:t>‹#›</a:t>
            </a:fld>
            <a:endParaRPr lang="en-US"/>
          </a:p>
        </p:txBody>
      </p:sp>
    </p:spTree>
    <p:extLst>
      <p:ext uri="{BB962C8B-B14F-4D97-AF65-F5344CB8AC3E}">
        <p14:creationId xmlns:p14="http://schemas.microsoft.com/office/powerpoint/2010/main" val="345151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A9BB5D-4DB8-0C47-BCDB-6864B96CF33C}" type="slidenum">
              <a:rPr lang="en-US" smtClean="0"/>
              <a:t>6</a:t>
            </a:fld>
            <a:endParaRPr lang="en-US"/>
          </a:p>
        </p:txBody>
      </p:sp>
    </p:spTree>
    <p:extLst>
      <p:ext uri="{BB962C8B-B14F-4D97-AF65-F5344CB8AC3E}">
        <p14:creationId xmlns:p14="http://schemas.microsoft.com/office/powerpoint/2010/main" val="6208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89F2-73FF-AFFF-69E8-665451A44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C82F5A-1A28-2177-80E6-BC1BD1582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107391-0B1A-22AE-D4AE-79CDD8A18E9A}"/>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5" name="Footer Placeholder 4">
            <a:extLst>
              <a:ext uri="{FF2B5EF4-FFF2-40B4-BE49-F238E27FC236}">
                <a16:creationId xmlns:a16="http://schemas.microsoft.com/office/drawing/2014/main" id="{18664CEE-83A1-7EDD-923A-391725CA5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D9176-D62D-8112-130A-78E0874EFFD6}"/>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412801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110F-6C9B-7E5C-243E-52335A8814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6F2194-14CE-41DA-80F9-B543DF06E9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A82AB-2BDF-93E4-6DDE-41AA3A522BC4}"/>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5" name="Footer Placeholder 4">
            <a:extLst>
              <a:ext uri="{FF2B5EF4-FFF2-40B4-BE49-F238E27FC236}">
                <a16:creationId xmlns:a16="http://schemas.microsoft.com/office/drawing/2014/main" id="{4FC5A5D7-7CAE-8AA0-361D-C2E6EFC0D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80686-A391-1A68-2FFC-156735ADB772}"/>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346587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8262A-436E-B4E6-2C19-6AFA1667C1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962B20-3338-2BB0-4D24-15A26D0C4F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45547-85A1-0B19-5C79-5657DA4902AB}"/>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5" name="Footer Placeholder 4">
            <a:extLst>
              <a:ext uri="{FF2B5EF4-FFF2-40B4-BE49-F238E27FC236}">
                <a16:creationId xmlns:a16="http://schemas.microsoft.com/office/drawing/2014/main" id="{39B8808B-1A9E-F478-B4EC-916AFBC44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D8462-69CA-28E4-CFCB-3198059AD202}"/>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314170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C44D-D42D-7EAD-D04B-ED58C98BE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4FCBC-BC2A-9DFF-4198-1EC7C066E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C94CB-EC86-DFDD-2B3B-BDEA6BD7E290}"/>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5" name="Footer Placeholder 4">
            <a:extLst>
              <a:ext uri="{FF2B5EF4-FFF2-40B4-BE49-F238E27FC236}">
                <a16:creationId xmlns:a16="http://schemas.microsoft.com/office/drawing/2014/main" id="{AF1FBD29-68E5-C1AA-67FD-27AEE55DD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B2976-D926-0052-0C17-C1FC16C07831}"/>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79209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E4DE-7B6B-35FD-14AB-44FD315E5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7163D8-3249-8E8F-80E2-81F0158FE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4A159-BACB-3283-BF96-0B7DD5C3BC65}"/>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5" name="Footer Placeholder 4">
            <a:extLst>
              <a:ext uri="{FF2B5EF4-FFF2-40B4-BE49-F238E27FC236}">
                <a16:creationId xmlns:a16="http://schemas.microsoft.com/office/drawing/2014/main" id="{EEF3E29A-8029-53BF-8F1B-D734E560F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E493A-032F-B15B-F2C5-06E438F1BC42}"/>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83875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342A-8749-2C2B-5F6A-754DB97EE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E9EA9-1DA9-D9F7-2827-EF1DFE3CF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4E3D73-6DBC-C4D6-A39B-A43667B0A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BE3CF-D11E-384C-670B-FEA522986C8E}"/>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6" name="Footer Placeholder 5">
            <a:extLst>
              <a:ext uri="{FF2B5EF4-FFF2-40B4-BE49-F238E27FC236}">
                <a16:creationId xmlns:a16="http://schemas.microsoft.com/office/drawing/2014/main" id="{8D081A8B-D2A6-9C67-A740-32796BDF1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8FEBB-F57B-8AF5-BFBC-4FBB940570F2}"/>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5431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6439-DA8A-C4D3-64B1-A8B6363408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368B41-3F1A-FC14-4096-CB6819CEE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62031-3B20-F813-D0B6-033A10E8C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81407-5886-DD5B-199F-1D2694D9C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17E60-13DC-D198-F0CB-92D84A00A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8390F-0D96-9061-8ABB-D41B0468A69B}"/>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8" name="Footer Placeholder 7">
            <a:extLst>
              <a:ext uri="{FF2B5EF4-FFF2-40B4-BE49-F238E27FC236}">
                <a16:creationId xmlns:a16="http://schemas.microsoft.com/office/drawing/2014/main" id="{F2A6E794-6B4A-4415-3911-1A8D2015A9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7431E-6EDA-F5ED-6B55-3FF0234DC15D}"/>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40385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56D5-25F3-F9D8-0179-3D4D997B87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8FE4D9-884C-D6CC-884B-E958ED17B576}"/>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4" name="Footer Placeholder 3">
            <a:extLst>
              <a:ext uri="{FF2B5EF4-FFF2-40B4-BE49-F238E27FC236}">
                <a16:creationId xmlns:a16="http://schemas.microsoft.com/office/drawing/2014/main" id="{FDABDDDB-B54A-FD18-DDBF-D2FDD39FD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320868-4708-DAB0-94B9-FBE979270278}"/>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200708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96310-7E60-8553-FDC6-B4836B19EEDE}"/>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3" name="Footer Placeholder 2">
            <a:extLst>
              <a:ext uri="{FF2B5EF4-FFF2-40B4-BE49-F238E27FC236}">
                <a16:creationId xmlns:a16="http://schemas.microsoft.com/office/drawing/2014/main" id="{C073360C-5A41-8E44-7346-6C08B82915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44C6AA-4DE2-6795-DA01-F3D0909E966E}"/>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298471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3414-2D62-61B4-4D39-D2F045398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4BE27-E89E-465C-A156-6F53BDA5E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28499-437F-FF5B-2668-22B10A59C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3C07A-93D8-8C9B-3A01-34D233335652}"/>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6" name="Footer Placeholder 5">
            <a:extLst>
              <a:ext uri="{FF2B5EF4-FFF2-40B4-BE49-F238E27FC236}">
                <a16:creationId xmlns:a16="http://schemas.microsoft.com/office/drawing/2014/main" id="{EE8CD523-538D-BC1F-4FA3-F257BBD3A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F6145-0154-E7EA-C2BB-12DE8A3CD25A}"/>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355798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793B-6AEA-78D4-AEEF-05B8C1E43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59B474-986A-916F-B9AC-C125E05E7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DFA7C5-CCB9-1B92-6233-32D57B9D7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B1B9C-76BE-1582-5183-649EA026A45B}"/>
              </a:ext>
            </a:extLst>
          </p:cNvPr>
          <p:cNvSpPr>
            <a:spLocks noGrp="1"/>
          </p:cNvSpPr>
          <p:nvPr>
            <p:ph type="dt" sz="half" idx="10"/>
          </p:nvPr>
        </p:nvSpPr>
        <p:spPr/>
        <p:txBody>
          <a:bodyPr/>
          <a:lstStyle/>
          <a:p>
            <a:fld id="{DCF461AF-67B5-4347-B385-DE860F537A59}" type="datetimeFigureOut">
              <a:rPr lang="en-US" smtClean="0"/>
              <a:t>2/17/23</a:t>
            </a:fld>
            <a:endParaRPr lang="en-US"/>
          </a:p>
        </p:txBody>
      </p:sp>
      <p:sp>
        <p:nvSpPr>
          <p:cNvPr id="6" name="Footer Placeholder 5">
            <a:extLst>
              <a:ext uri="{FF2B5EF4-FFF2-40B4-BE49-F238E27FC236}">
                <a16:creationId xmlns:a16="http://schemas.microsoft.com/office/drawing/2014/main" id="{C0FD4C37-9AFB-8372-3670-25EC67B27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B1F0F-0347-A73D-B76F-F217A8DB97B9}"/>
              </a:ext>
            </a:extLst>
          </p:cNvPr>
          <p:cNvSpPr>
            <a:spLocks noGrp="1"/>
          </p:cNvSpPr>
          <p:nvPr>
            <p:ph type="sldNum" sz="quarter" idx="12"/>
          </p:nvPr>
        </p:nvSpPr>
        <p:spPr/>
        <p:txBody>
          <a:bodyPr/>
          <a:lstStyle/>
          <a:p>
            <a:fld id="{B0771C20-61EF-BF47-BDD2-59E7B2005002}" type="slidenum">
              <a:rPr lang="en-US" smtClean="0"/>
              <a:t>‹#›</a:t>
            </a:fld>
            <a:endParaRPr lang="en-US"/>
          </a:p>
        </p:txBody>
      </p:sp>
    </p:spTree>
    <p:extLst>
      <p:ext uri="{BB962C8B-B14F-4D97-AF65-F5344CB8AC3E}">
        <p14:creationId xmlns:p14="http://schemas.microsoft.com/office/powerpoint/2010/main" val="138297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6D7A2-ADA1-64AF-A3C8-5BF5D7A73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20472F-BD76-03EC-F8C8-13E607157E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8E2B4-E557-09D7-564C-FF065C822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461AF-67B5-4347-B385-DE860F537A59}" type="datetimeFigureOut">
              <a:rPr lang="en-US" smtClean="0"/>
              <a:t>2/17/23</a:t>
            </a:fld>
            <a:endParaRPr lang="en-US"/>
          </a:p>
        </p:txBody>
      </p:sp>
      <p:sp>
        <p:nvSpPr>
          <p:cNvPr id="5" name="Footer Placeholder 4">
            <a:extLst>
              <a:ext uri="{FF2B5EF4-FFF2-40B4-BE49-F238E27FC236}">
                <a16:creationId xmlns:a16="http://schemas.microsoft.com/office/drawing/2014/main" id="{28C64B80-EB87-DF1D-3D62-375C0896C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4EC28-A1CD-2720-291C-AC61935B1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71C20-61EF-BF47-BDD2-59E7B2005002}" type="slidenum">
              <a:rPr lang="en-US" smtClean="0"/>
              <a:t>‹#›</a:t>
            </a:fld>
            <a:endParaRPr lang="en-US"/>
          </a:p>
        </p:txBody>
      </p:sp>
    </p:spTree>
    <p:extLst>
      <p:ext uri="{BB962C8B-B14F-4D97-AF65-F5344CB8AC3E}">
        <p14:creationId xmlns:p14="http://schemas.microsoft.com/office/powerpoint/2010/main" val="1641703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soccer-ball-on-the-grass-5894435/"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lickr.com/photos/michaelgoodin/3394865273"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mohamedhanyyy/top-football-leagues-scor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ignasialcalde.es/los-datos-nunca-duermen-del-big-data-a-la-sabiduria/big-data-otro-2/" TargetMode="External"/><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football ball in a field&#10;&#10;Description automatically generated with low confidence">
            <a:extLst>
              <a:ext uri="{FF2B5EF4-FFF2-40B4-BE49-F238E27FC236}">
                <a16:creationId xmlns:a16="http://schemas.microsoft.com/office/drawing/2014/main" id="{9D5EA5E8-33D6-5535-143D-0B2B079F2D4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2950" r="9093" b="724"/>
          <a:stretch/>
        </p:blipFill>
        <p:spPr>
          <a:xfrm>
            <a:off x="2562726" y="1"/>
            <a:ext cx="9629274" cy="6857999"/>
          </a:xfrm>
          <a:prstGeom prst="rect">
            <a:avLst/>
          </a:prstGeom>
        </p:spPr>
      </p:pic>
      <p:sp>
        <p:nvSpPr>
          <p:cNvPr id="34" name="Freeform: Shape 33">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D02643-1A66-B519-A0B4-C276B5F9B3E4}"/>
              </a:ext>
            </a:extLst>
          </p:cNvPr>
          <p:cNvSpPr>
            <a:spLocks noGrp="1"/>
          </p:cNvSpPr>
          <p:nvPr>
            <p:ph type="ctrTitle"/>
          </p:nvPr>
        </p:nvSpPr>
        <p:spPr>
          <a:xfrm>
            <a:off x="804672" y="342006"/>
            <a:ext cx="3879232" cy="2248122"/>
          </a:xfrm>
        </p:spPr>
        <p:txBody>
          <a:bodyPr anchor="b">
            <a:normAutofit/>
          </a:bodyPr>
          <a:lstStyle/>
          <a:p>
            <a:pPr algn="l"/>
            <a:r>
              <a:rPr lang="en-US" sz="5400"/>
              <a:t> Top League Scorers</a:t>
            </a:r>
          </a:p>
        </p:txBody>
      </p:sp>
      <p:sp>
        <p:nvSpPr>
          <p:cNvPr id="3" name="Subtitle 2">
            <a:extLst>
              <a:ext uri="{FF2B5EF4-FFF2-40B4-BE49-F238E27FC236}">
                <a16:creationId xmlns:a16="http://schemas.microsoft.com/office/drawing/2014/main" id="{3F70A175-DA8D-8A99-9FC8-ED0A54479F23}"/>
              </a:ext>
            </a:extLst>
          </p:cNvPr>
          <p:cNvSpPr>
            <a:spLocks noGrp="1"/>
          </p:cNvSpPr>
          <p:nvPr>
            <p:ph type="subTitle" idx="1"/>
          </p:nvPr>
        </p:nvSpPr>
        <p:spPr>
          <a:xfrm>
            <a:off x="804672" y="2726652"/>
            <a:ext cx="3205463" cy="1155525"/>
          </a:xfrm>
        </p:spPr>
        <p:txBody>
          <a:bodyPr anchor="t">
            <a:normAutofit/>
          </a:bodyPr>
          <a:lstStyle/>
          <a:p>
            <a:pPr algn="l"/>
            <a:r>
              <a:rPr lang="en-US" sz="1900"/>
              <a:t>Kevin Appiah</a:t>
            </a:r>
          </a:p>
          <a:p>
            <a:pPr algn="l"/>
            <a:r>
              <a:rPr lang="en-US" sz="1900"/>
              <a:t>Northeastern University</a:t>
            </a:r>
          </a:p>
          <a:p>
            <a:pPr algn="l"/>
            <a:r>
              <a:rPr lang="en-US" sz="1900"/>
              <a:t>February 16, 2023</a:t>
            </a:r>
          </a:p>
        </p:txBody>
      </p:sp>
    </p:spTree>
    <p:extLst>
      <p:ext uri="{BB962C8B-B14F-4D97-AF65-F5344CB8AC3E}">
        <p14:creationId xmlns:p14="http://schemas.microsoft.com/office/powerpoint/2010/main" val="14947148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descr="Chart, scatter chart&#10;&#10;Description automatically generated">
            <a:extLst>
              <a:ext uri="{FF2B5EF4-FFF2-40B4-BE49-F238E27FC236}">
                <a16:creationId xmlns:a16="http://schemas.microsoft.com/office/drawing/2014/main" id="{4D03F384-BEA4-A945-F804-AEA4BA91358B}"/>
              </a:ext>
            </a:extLst>
          </p:cNvPr>
          <p:cNvPicPr>
            <a:picLocks noChangeAspect="1"/>
          </p:cNvPicPr>
          <p:nvPr/>
        </p:nvPicPr>
        <p:blipFill rotWithShape="1">
          <a:blip r:embed="rId2"/>
          <a:srcRect r="-3" b="1330"/>
          <a:stretch/>
        </p:blipFill>
        <p:spPr>
          <a:xfrm>
            <a:off x="474301" y="511374"/>
            <a:ext cx="5350819" cy="3410545"/>
          </a:xfrm>
          <a:prstGeom prst="rect">
            <a:avLst/>
          </a:prstGeom>
        </p:spPr>
      </p:pic>
      <p:cxnSp>
        <p:nvCxnSpPr>
          <p:cNvPr id="17" name="Straight Connector 16">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Picture 3" descr="Chart, bar chart&#10;&#10;Description automatically generated">
            <a:extLst>
              <a:ext uri="{FF2B5EF4-FFF2-40B4-BE49-F238E27FC236}">
                <a16:creationId xmlns:a16="http://schemas.microsoft.com/office/drawing/2014/main" id="{8B98DC65-F398-BFD4-38EE-482C41574EAD}"/>
              </a:ext>
            </a:extLst>
          </p:cNvPr>
          <p:cNvPicPr>
            <a:picLocks noChangeAspect="1"/>
          </p:cNvPicPr>
          <p:nvPr/>
        </p:nvPicPr>
        <p:blipFill rotWithShape="1">
          <a:blip r:embed="rId3"/>
          <a:srcRect t="412" r="2" b="3937"/>
          <a:stretch/>
        </p:blipFill>
        <p:spPr>
          <a:xfrm>
            <a:off x="6096000" y="480061"/>
            <a:ext cx="5586901" cy="3441858"/>
          </a:xfrm>
          <a:prstGeom prst="rect">
            <a:avLst/>
          </a:prstGeom>
        </p:spPr>
      </p:pic>
      <p:sp>
        <p:nvSpPr>
          <p:cNvPr id="9" name="TextBox 8">
            <a:extLst>
              <a:ext uri="{FF2B5EF4-FFF2-40B4-BE49-F238E27FC236}">
                <a16:creationId xmlns:a16="http://schemas.microsoft.com/office/drawing/2014/main" id="{18C06D29-66FD-9F25-005B-B3C55AC52024}"/>
              </a:ext>
            </a:extLst>
          </p:cNvPr>
          <p:cNvSpPr txBox="1"/>
          <p:nvPr/>
        </p:nvSpPr>
        <p:spPr>
          <a:xfrm>
            <a:off x="529361" y="4063097"/>
            <a:ext cx="545289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this scattered plot the x-axis represents the name of players and the y-axis represents the number of matches played ranging from 120 to155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scattered plot shows the distribution of the top 10 players with the most matches played, Andrea </a:t>
            </a:r>
            <a:r>
              <a:rPr lang="en-US" sz="1600" dirty="0" err="1"/>
              <a:t>Belotti</a:t>
            </a:r>
            <a:r>
              <a:rPr lang="en-US" sz="1600" dirty="0"/>
              <a:t> who was the player with the last spot in the top 10 goals ranking came first with 142 matches played and Luiz Suarez came last in the top 10 category of matches played. </a:t>
            </a:r>
          </a:p>
        </p:txBody>
      </p:sp>
      <p:sp>
        <p:nvSpPr>
          <p:cNvPr id="10" name="TextBox 9">
            <a:extLst>
              <a:ext uri="{FF2B5EF4-FFF2-40B4-BE49-F238E27FC236}">
                <a16:creationId xmlns:a16="http://schemas.microsoft.com/office/drawing/2014/main" id="{7093458C-BEE1-3178-FA80-219996FA54EB}"/>
              </a:ext>
            </a:extLst>
          </p:cNvPr>
          <p:cNvSpPr txBox="1"/>
          <p:nvPr/>
        </p:nvSpPr>
        <p:spPr>
          <a:xfrm>
            <a:off x="6177653" y="4010009"/>
            <a:ext cx="524869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x axis represents the number of assists and ranges from 0 to 650 and the y-axis represents the name of the top 10 players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histogram also displays the distribution of the Top 10 Assist Leaders, Cristiano Ronaldo comes first in this category with 640 assists followed by Lionel Messi with 609. Dries Mertens comes in 10</a:t>
            </a:r>
            <a:r>
              <a:rPr lang="en-US" sz="1600" baseline="30000" dirty="0"/>
              <a:t>th</a:t>
            </a:r>
            <a:r>
              <a:rPr lang="en-US" sz="1600" dirty="0"/>
              <a:t> with 323 assists out of the top 10 assist leaders.</a:t>
            </a:r>
          </a:p>
        </p:txBody>
      </p:sp>
    </p:spTree>
    <p:extLst>
      <p:ext uri="{BB962C8B-B14F-4D97-AF65-F5344CB8AC3E}">
        <p14:creationId xmlns:p14="http://schemas.microsoft.com/office/powerpoint/2010/main" val="355217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0D95BB-F76C-9100-31EF-F966F8DBC707}"/>
              </a:ext>
            </a:extLst>
          </p:cNvPr>
          <p:cNvSpPr>
            <a:spLocks noGrp="1"/>
          </p:cNvSpPr>
          <p:nvPr>
            <p:ph type="title"/>
          </p:nvPr>
        </p:nvSpPr>
        <p:spPr>
          <a:xfrm>
            <a:off x="833002" y="365125"/>
            <a:ext cx="10520702" cy="1325563"/>
          </a:xfrm>
        </p:spPr>
        <p:txBody>
          <a:bodyPr>
            <a:normAutofit/>
          </a:bodyPr>
          <a:lstStyle/>
          <a:p>
            <a:pPr algn="ctr"/>
            <a:r>
              <a:rPr lang="en-US" b="1" dirty="0">
                <a:solidFill>
                  <a:srgbClr val="FFFFFF"/>
                </a:solidFill>
              </a:rPr>
              <a:t>0bservations</a:t>
            </a:r>
          </a:p>
        </p:txBody>
      </p:sp>
      <p:sp>
        <p:nvSpPr>
          <p:cNvPr id="3" name="Content Placeholder 2">
            <a:extLst>
              <a:ext uri="{FF2B5EF4-FFF2-40B4-BE49-F238E27FC236}">
                <a16:creationId xmlns:a16="http://schemas.microsoft.com/office/drawing/2014/main" id="{47FF8ED6-B07F-171E-F5BA-E7200BD0C856}"/>
              </a:ext>
            </a:extLst>
          </p:cNvPr>
          <p:cNvSpPr>
            <a:spLocks noGrp="1"/>
          </p:cNvSpPr>
          <p:nvPr>
            <p:ph idx="1"/>
          </p:nvPr>
        </p:nvSpPr>
        <p:spPr>
          <a:xfrm>
            <a:off x="622852" y="1577009"/>
            <a:ext cx="10730947" cy="4599953"/>
          </a:xfrm>
        </p:spPr>
        <p:txBody>
          <a:bodyPr>
            <a:normAutofit/>
          </a:bodyPr>
          <a:lstStyle/>
          <a:p>
            <a:r>
              <a:rPr lang="en-US" sz="2000" dirty="0">
                <a:solidFill>
                  <a:srgbClr val="FFFFFF"/>
                </a:solidFill>
              </a:rPr>
              <a:t>In this dataset, we can say by the analysis of the various categories the best player, in general, will be Lionel Messi as he is among the top 2 in both goals and assists from the year 2016 to 2020and playing fewer games than some players has higher goals and assist</a:t>
            </a:r>
          </a:p>
          <a:p>
            <a:pPr marL="0" indent="0">
              <a:buNone/>
            </a:pPr>
            <a:endParaRPr lang="en-US" sz="2000" dirty="0">
              <a:solidFill>
                <a:srgbClr val="FFFFFF"/>
              </a:solidFill>
            </a:endParaRPr>
          </a:p>
          <a:p>
            <a:r>
              <a:rPr lang="en-US" sz="2000" dirty="0">
                <a:solidFill>
                  <a:srgbClr val="FFFFFF"/>
                </a:solidFill>
              </a:rPr>
              <a:t>In the case of an award scheme for the best top 3 players in the world from this dataset, Lionel Messi will be adjudged the winner followed by Ronaldo with Lewandowski in 3</a:t>
            </a:r>
            <a:r>
              <a:rPr lang="en-US" sz="2000" baseline="30000" dirty="0">
                <a:solidFill>
                  <a:srgbClr val="FFFFFF"/>
                </a:solidFill>
              </a:rPr>
              <a:t>rd</a:t>
            </a:r>
            <a:r>
              <a:rPr lang="en-US" sz="2000" dirty="0">
                <a:solidFill>
                  <a:srgbClr val="FFFFFF"/>
                </a:solidFill>
              </a:rPr>
              <a:t> Place based on the data provided.</a:t>
            </a:r>
          </a:p>
          <a:p>
            <a:endParaRPr lang="en-US" sz="2000" dirty="0">
              <a:solidFill>
                <a:srgbClr val="FFFFFF"/>
              </a:solidFill>
            </a:endParaRPr>
          </a:p>
          <a:p>
            <a:r>
              <a:rPr lang="en-US" sz="2000" dirty="0">
                <a:solidFill>
                  <a:srgbClr val="FFFFFF"/>
                </a:solidFill>
              </a:rPr>
              <a:t>From this we can see the player with the most matches played doesn’t necessarily have the most goals scored it takes special abilities and talent to be the best.</a:t>
            </a:r>
          </a:p>
          <a:p>
            <a:pPr marL="0" indent="0">
              <a:buNone/>
            </a:pPr>
            <a:endParaRPr lang="en-US" sz="2000" dirty="0">
              <a:solidFill>
                <a:srgbClr val="FFFFFF"/>
              </a:solidFill>
            </a:endParaRPr>
          </a:p>
          <a:p>
            <a:r>
              <a:rPr lang="en-US" sz="2000" dirty="0">
                <a:solidFill>
                  <a:srgbClr val="FFFFFF"/>
                </a:solidFill>
              </a:rPr>
              <a:t>There was a total of  7775 goals scored by the selected players Across the top leagues in the dataset.</a:t>
            </a:r>
          </a:p>
        </p:txBody>
      </p:sp>
    </p:spTree>
    <p:extLst>
      <p:ext uri="{BB962C8B-B14F-4D97-AF65-F5344CB8AC3E}">
        <p14:creationId xmlns:p14="http://schemas.microsoft.com/office/powerpoint/2010/main" val="39141541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grass, outdoor, black, soccer&#10;&#10;Description automatically generated">
            <a:extLst>
              <a:ext uri="{FF2B5EF4-FFF2-40B4-BE49-F238E27FC236}">
                <a16:creationId xmlns:a16="http://schemas.microsoft.com/office/drawing/2014/main" id="{11FE64B0-0C12-06EF-B86D-3F1E43AE0D15}"/>
              </a:ext>
            </a:extLst>
          </p:cNvPr>
          <p:cNvPicPr>
            <a:picLocks noGrp="1" noChangeAspect="1"/>
          </p:cNvPicPr>
          <p:nvPr>
            <p:ph idx="1"/>
          </p:nvPr>
        </p:nvPicPr>
        <p:blipFill rotWithShape="1">
          <a:blip r:embed="rId2">
            <a:alphaModFix amt="45000"/>
            <a:extLst>
              <a:ext uri="{837473B0-CC2E-450A-ABE3-18F120FF3D39}">
                <a1611:picAttrSrcUrl xmlns:a1611="http://schemas.microsoft.com/office/drawing/2016/11/main" r:id="rId3"/>
              </a:ext>
            </a:extLst>
          </a:blip>
          <a:srcRect b="16667"/>
          <a:stretch/>
        </p:blipFill>
        <p:spPr>
          <a:xfrm>
            <a:off x="-1" y="10"/>
            <a:ext cx="12192000" cy="6857990"/>
          </a:xfrm>
          <a:prstGeom prst="rect">
            <a:avLst/>
          </a:prstGeom>
        </p:spPr>
      </p:pic>
      <p:sp>
        <p:nvSpPr>
          <p:cNvPr id="20" name="Rectangle 1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2F1A557-6E10-996F-9DF0-BE4B72BB198C}"/>
              </a:ext>
            </a:extLst>
          </p:cNvPr>
          <p:cNvSpPr>
            <a:spLocks noGrp="1"/>
          </p:cNvSpPr>
          <p:nvPr>
            <p:ph type="title"/>
          </p:nvPr>
        </p:nvSpPr>
        <p:spPr>
          <a:xfrm>
            <a:off x="1769532" y="1695576"/>
            <a:ext cx="8652938" cy="2857191"/>
          </a:xfrm>
        </p:spPr>
        <p:txBody>
          <a:bodyPr vert="horz" lIns="91440" tIns="45720" rIns="91440" bIns="45720" rtlCol="0" anchor="ctr">
            <a:normAutofit/>
          </a:bodyPr>
          <a:lstStyle/>
          <a:p>
            <a:pPr algn="ctr"/>
            <a:r>
              <a:rPr lang="en-US" sz="8000"/>
              <a:t>THANK YOU</a:t>
            </a:r>
          </a:p>
        </p:txBody>
      </p:sp>
      <p:sp>
        <p:nvSpPr>
          <p:cNvPr id="22" name="Rectangle 2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6" name="TextBox 5">
            <a:extLst>
              <a:ext uri="{FF2B5EF4-FFF2-40B4-BE49-F238E27FC236}">
                <a16:creationId xmlns:a16="http://schemas.microsoft.com/office/drawing/2014/main" id="{47759797-1827-BBE5-F18D-22F8A89C41BE}"/>
              </a:ext>
            </a:extLst>
          </p:cNvPr>
          <p:cNvSpPr txBox="1"/>
          <p:nvPr/>
        </p:nvSpPr>
        <p:spPr>
          <a:xfrm>
            <a:off x="9732672"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flickr.com/photos/michaelgoodin/33948652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42866270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00883-63FE-E939-F613-979BA604A980}"/>
              </a:ext>
            </a:extLst>
          </p:cNvPr>
          <p:cNvSpPr>
            <a:spLocks noGrp="1"/>
          </p:cNvSpPr>
          <p:nvPr>
            <p:ph type="title"/>
          </p:nvPr>
        </p:nvSpPr>
        <p:spPr>
          <a:xfrm>
            <a:off x="838200" y="631825"/>
            <a:ext cx="10515600" cy="1325563"/>
          </a:xfrm>
        </p:spPr>
        <p:txBody>
          <a:bodyPr>
            <a:normAutofit/>
          </a:bodyPr>
          <a:lstStyle/>
          <a:p>
            <a:r>
              <a:rPr lang="en-US"/>
              <a:t>Bibliography</a:t>
            </a:r>
            <a:endParaRPr lang="en-US" dirty="0"/>
          </a:p>
        </p:txBody>
      </p:sp>
      <p:sp>
        <p:nvSpPr>
          <p:cNvPr id="3" name="Content Placeholder 2">
            <a:extLst>
              <a:ext uri="{FF2B5EF4-FFF2-40B4-BE49-F238E27FC236}">
                <a16:creationId xmlns:a16="http://schemas.microsoft.com/office/drawing/2014/main" id="{22A9F7A8-A75C-6DB5-F473-46F035E8A7A5}"/>
              </a:ext>
            </a:extLst>
          </p:cNvPr>
          <p:cNvSpPr>
            <a:spLocks noGrp="1"/>
          </p:cNvSpPr>
          <p:nvPr>
            <p:ph idx="1"/>
          </p:nvPr>
        </p:nvSpPr>
        <p:spPr>
          <a:xfrm>
            <a:off x="838200" y="2057400"/>
            <a:ext cx="10515600" cy="3871762"/>
          </a:xfrm>
        </p:spPr>
        <p:txBody>
          <a:bodyPr>
            <a:normAutofit/>
          </a:bodyPr>
          <a:lstStyle/>
          <a:p>
            <a:r>
              <a:rPr lang="en-US" sz="2000" b="0" i="0" u="none" strike="noStrike">
                <a:effectLst/>
              </a:rPr>
              <a:t>Hany, M. (2020, December 4). </a:t>
            </a:r>
            <a:r>
              <a:rPr lang="en-US" sz="2000" b="0" i="1" u="none" strike="noStrike">
                <a:effectLst/>
              </a:rPr>
              <a:t>Top football leagues scorers</a:t>
            </a:r>
            <a:r>
              <a:rPr lang="en-US" sz="2000" b="0" i="0" u="none" strike="noStrike">
                <a:effectLst/>
              </a:rPr>
              <a:t>. Kaggle. Retrieved February 15, 2023, from </a:t>
            </a:r>
            <a:r>
              <a:rPr lang="en-US" sz="2000" b="0" i="0" u="none" strike="noStrike">
                <a:effectLst/>
                <a:hlinkClick r:id="rId2"/>
              </a:rPr>
              <a:t>https://www.kaggle.com/datasets/mohamedhanyyy/top-football-leagues-scorers</a:t>
            </a:r>
            <a:endParaRPr lang="en-US" sz="2000" b="0" i="0" u="none" strike="noStrike">
              <a:effectLst/>
            </a:endParaRPr>
          </a:p>
          <a:p>
            <a:endParaRPr lang="en-US" sz="2000">
              <a:latin typeface="Lato Extended"/>
            </a:endParaRPr>
          </a:p>
          <a:p>
            <a:r>
              <a:rPr lang="en-US" sz="2000">
                <a:effectLst/>
              </a:rPr>
              <a:t>Kabacoff, R. (2015). </a:t>
            </a:r>
            <a:r>
              <a:rPr lang="en-US" sz="2000" i="1">
                <a:effectLst/>
              </a:rPr>
              <a:t>R in action: Data analysis and graphics with R</a:t>
            </a:r>
            <a:r>
              <a:rPr lang="en-US" sz="2000">
                <a:effectLst/>
              </a:rPr>
              <a:t>. Manning. </a:t>
            </a:r>
            <a:endParaRPr lang="en-US" sz="2000"/>
          </a:p>
          <a:p>
            <a:endParaRPr lang="en-US" sz="2000"/>
          </a:p>
          <a:p>
            <a:r>
              <a:rPr lang="en-US" sz="2000">
                <a:effectLst/>
                <a:latin typeface="TimesNewRomanPSMT"/>
              </a:rPr>
              <a:t>GeeksforGeeks. (2021, December 9). </a:t>
            </a:r>
            <a:r>
              <a:rPr lang="en-US" sz="2000" i="1">
                <a:effectLst/>
                <a:latin typeface="TimesNewRomanPS"/>
              </a:rPr>
              <a:t>R - charts and graphs</a:t>
            </a:r>
            <a:r>
              <a:rPr lang="en-US" sz="2000">
                <a:effectLst/>
                <a:latin typeface="TimesNewRomanPSMT"/>
              </a:rPr>
              <a:t>. GeeksforGeeks. Retrieved February 7, 2023, from https://www.geeksforgeeks.org/r-charts-and-graphs/ </a:t>
            </a:r>
            <a:endParaRPr lang="en-US" sz="2000"/>
          </a:p>
          <a:p>
            <a:endParaRPr lang="en-US" sz="2000"/>
          </a:p>
          <a:p>
            <a:r>
              <a:rPr lang="en-US" sz="2000">
                <a:effectLst/>
              </a:rPr>
              <a:t>jaannawaz2007. (2020, September 25). </a:t>
            </a:r>
            <a:r>
              <a:rPr lang="en-US" sz="2000" i="1">
                <a:effectLst/>
              </a:rPr>
              <a:t>Create simple graphs in R studio | R beginners graphs tutorial | bar plot | scattered | box plot</a:t>
            </a:r>
            <a:r>
              <a:rPr lang="en-US" sz="2000">
                <a:effectLst/>
              </a:rPr>
              <a:t>. YouTube. Retrieved January 24, 2023, from https://www.youtube.com/watch?v=yBvOS91jIXI </a:t>
            </a:r>
            <a:endParaRPr lang="en-US" sz="2000"/>
          </a:p>
          <a:p>
            <a:pPr marL="0" indent="0">
              <a:buNone/>
            </a:pPr>
            <a:endParaRPr lang="en-US" sz="2000" dirty="0"/>
          </a:p>
        </p:txBody>
      </p:sp>
    </p:spTree>
    <p:extLst>
      <p:ext uri="{BB962C8B-B14F-4D97-AF65-F5344CB8AC3E}">
        <p14:creationId xmlns:p14="http://schemas.microsoft.com/office/powerpoint/2010/main" val="425293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4EBC7-F8F4-FE3E-C958-EED98E670366}"/>
              </a:ext>
            </a:extLst>
          </p:cNvPr>
          <p:cNvSpPr>
            <a:spLocks noGrp="1"/>
          </p:cNvSpPr>
          <p:nvPr>
            <p:ph type="title"/>
          </p:nvPr>
        </p:nvSpPr>
        <p:spPr>
          <a:xfrm>
            <a:off x="1155556" y="637763"/>
            <a:ext cx="5735633" cy="1627274"/>
          </a:xfrm>
        </p:spPr>
        <p:txBody>
          <a:bodyPr anchor="t">
            <a:normAutofit/>
          </a:bodyPr>
          <a:lstStyle/>
          <a:p>
            <a:r>
              <a:rPr lang="en-US" sz="4800" dirty="0">
                <a:solidFill>
                  <a:schemeClr val="bg1"/>
                </a:solidFill>
              </a:rPr>
              <a:t>Content</a:t>
            </a:r>
          </a:p>
        </p:txBody>
      </p:sp>
      <p:sp>
        <p:nvSpPr>
          <p:cNvPr id="11"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43E8E560-04F0-71F3-33D3-DBA488EBF2BF}"/>
              </a:ext>
            </a:extLst>
          </p:cNvPr>
          <p:cNvSpPr>
            <a:spLocks noGrp="1"/>
          </p:cNvSpPr>
          <p:nvPr>
            <p:ph idx="1"/>
          </p:nvPr>
        </p:nvSpPr>
        <p:spPr>
          <a:xfrm>
            <a:off x="1155548" y="2535345"/>
            <a:ext cx="5735641" cy="3596772"/>
          </a:xfrm>
        </p:spPr>
        <p:txBody>
          <a:bodyPr>
            <a:normAutofit/>
          </a:bodyPr>
          <a:lstStyle/>
          <a:p>
            <a:r>
              <a:rPr lang="en-US" sz="2000" dirty="0">
                <a:solidFill>
                  <a:schemeClr val="bg1"/>
                </a:solidFill>
              </a:rPr>
              <a:t>Abstract</a:t>
            </a:r>
          </a:p>
          <a:p>
            <a:r>
              <a:rPr lang="en-US" sz="2000" dirty="0">
                <a:solidFill>
                  <a:schemeClr val="bg1"/>
                </a:solidFill>
              </a:rPr>
              <a:t>Key findings</a:t>
            </a:r>
          </a:p>
          <a:p>
            <a:r>
              <a:rPr lang="en-US" sz="2000" dirty="0">
                <a:solidFill>
                  <a:schemeClr val="bg1"/>
                </a:solidFill>
              </a:rPr>
              <a:t>Observations</a:t>
            </a:r>
          </a:p>
          <a:p>
            <a:r>
              <a:rPr lang="en-US" sz="2000" dirty="0">
                <a:solidFill>
                  <a:schemeClr val="bg1"/>
                </a:solidFill>
              </a:rPr>
              <a:t>Bibliography</a:t>
            </a:r>
          </a:p>
          <a:p>
            <a:endParaRPr lang="en-US" sz="2000" dirty="0">
              <a:solidFill>
                <a:schemeClr val="bg1"/>
              </a:solidFill>
            </a:endParaRPr>
          </a:p>
        </p:txBody>
      </p:sp>
      <p:pic>
        <p:nvPicPr>
          <p:cNvPr id="13" name="Picture 4" descr="Metal tic-tac-toe game pieces">
            <a:extLst>
              <a:ext uri="{FF2B5EF4-FFF2-40B4-BE49-F238E27FC236}">
                <a16:creationId xmlns:a16="http://schemas.microsoft.com/office/drawing/2014/main" id="{14236C20-6375-025A-2E08-CDED309E36A3}"/>
              </a:ext>
            </a:extLst>
          </p:cNvPr>
          <p:cNvPicPr>
            <a:picLocks noChangeAspect="1"/>
          </p:cNvPicPr>
          <p:nvPr/>
        </p:nvPicPr>
        <p:blipFill rotWithShape="1">
          <a:blip r:embed="rId2"/>
          <a:srcRect l="17713" r="31250"/>
          <a:stretch/>
        </p:blipFill>
        <p:spPr>
          <a:xfrm>
            <a:off x="7525166" y="10"/>
            <a:ext cx="4666834" cy="6857990"/>
          </a:xfrm>
          <a:prstGeom prst="rect">
            <a:avLst/>
          </a:prstGeom>
        </p:spPr>
      </p:pic>
    </p:spTree>
    <p:extLst>
      <p:ext uri="{BB962C8B-B14F-4D97-AF65-F5344CB8AC3E}">
        <p14:creationId xmlns:p14="http://schemas.microsoft.com/office/powerpoint/2010/main" val="167356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8B99-039F-86BF-7C5D-44F6FDD4F601}"/>
              </a:ext>
            </a:extLst>
          </p:cNvPr>
          <p:cNvSpPr>
            <a:spLocks noGrp="1"/>
          </p:cNvSpPr>
          <p:nvPr>
            <p:ph type="title"/>
          </p:nvPr>
        </p:nvSpPr>
        <p:spPr>
          <a:xfrm>
            <a:off x="6234330" y="803325"/>
            <a:ext cx="5314536" cy="1325563"/>
          </a:xfrm>
        </p:spPr>
        <p:txBody>
          <a:bodyPr>
            <a:normAutofit/>
          </a:bodyPr>
          <a:lstStyle/>
          <a:p>
            <a:r>
              <a:rPr lang="en-US"/>
              <a:t>Abstract</a:t>
            </a:r>
          </a:p>
        </p:txBody>
      </p:sp>
      <p:sp>
        <p:nvSpPr>
          <p:cNvPr id="27" name="Freeform: Shape 2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picture containing background pattern&#10;&#10;Description automatically generated">
            <a:extLst>
              <a:ext uri="{FF2B5EF4-FFF2-40B4-BE49-F238E27FC236}">
                <a16:creationId xmlns:a16="http://schemas.microsoft.com/office/drawing/2014/main" id="{F5D07B5B-0709-F7CF-7B47-3491D3C793E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467" r="17359"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11" name="Content Placeholder 2">
            <a:extLst>
              <a:ext uri="{FF2B5EF4-FFF2-40B4-BE49-F238E27FC236}">
                <a16:creationId xmlns:a16="http://schemas.microsoft.com/office/drawing/2014/main" id="{4CC2876C-D764-813C-945B-7D9AA08E6A37}"/>
              </a:ext>
            </a:extLst>
          </p:cNvPr>
          <p:cNvGraphicFramePr>
            <a:graphicFrameLocks noGrp="1"/>
          </p:cNvGraphicFramePr>
          <p:nvPr>
            <p:ph idx="1"/>
            <p:extLst>
              <p:ext uri="{D42A27DB-BD31-4B8C-83A1-F6EECF244321}">
                <p14:modId xmlns:p14="http://schemas.microsoft.com/office/powerpoint/2010/main" val="2636663915"/>
              </p:ext>
            </p:extLst>
          </p:nvPr>
        </p:nvGraphicFramePr>
        <p:xfrm>
          <a:off x="6234329" y="2279018"/>
          <a:ext cx="5314543" cy="3375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BB0314EB-F975-55E2-53DA-A49F64467071}"/>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ignasialcalde.es/los-datos-nunca-duermen-del-big-data-a-la-sabiduria/big-data-otro-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4034066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59E80B-7734-0850-C61E-F3F3D3580A40}"/>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Key Findings</a:t>
            </a:r>
          </a:p>
        </p:txBody>
      </p:sp>
      <p:cxnSp>
        <p:nvCxnSpPr>
          <p:cNvPr id="37" name="Straight Connector 36">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8EF547-04D1-156E-451A-D3806AA1E860}"/>
              </a:ext>
            </a:extLst>
          </p:cNvPr>
          <p:cNvSpPr txBox="1"/>
          <p:nvPr/>
        </p:nvSpPr>
        <p:spPr>
          <a:xfrm>
            <a:off x="4945336" y="506727"/>
            <a:ext cx="6609921" cy="1526741"/>
          </a:xfrm>
          <a:prstGeom prst="rect">
            <a:avLst/>
          </a:prstGeom>
        </p:spPr>
        <p:txBody>
          <a:bodyPr vert="horz" lIns="91440" tIns="45720" rIns="91440" bIns="45720" rtlCol="0" anchor="ctr">
            <a:normAutofit/>
          </a:bodyPr>
          <a:lstStyle/>
          <a:p>
            <a:pPr>
              <a:lnSpc>
                <a:spcPct val="90000"/>
              </a:lnSpc>
              <a:spcAft>
                <a:spcPts val="600"/>
              </a:spcAft>
            </a:pPr>
            <a:r>
              <a:rPr lang="en-US" sz="2200" dirty="0">
                <a:solidFill>
                  <a:schemeClr val="bg1"/>
                </a:solidFill>
              </a:rPr>
              <a:t>The Figures in this slide show the descriptive analysis of the dataset, such as the number of records, and summary of statistics such as mean median  minimum, and maximum of the results</a:t>
            </a:r>
          </a:p>
        </p:txBody>
      </p:sp>
      <p:pic>
        <p:nvPicPr>
          <p:cNvPr id="18" name="Content Placeholder 17" descr="Text&#10;&#10;Description automatically generated">
            <a:extLst>
              <a:ext uri="{FF2B5EF4-FFF2-40B4-BE49-F238E27FC236}">
                <a16:creationId xmlns:a16="http://schemas.microsoft.com/office/drawing/2014/main" id="{18889C15-FA61-D7B1-F8F3-87DFB642C1CC}"/>
              </a:ext>
            </a:extLst>
          </p:cNvPr>
          <p:cNvPicPr>
            <a:picLocks noGrp="1" noChangeAspect="1"/>
          </p:cNvPicPr>
          <p:nvPr>
            <p:ph idx="1"/>
          </p:nvPr>
        </p:nvPicPr>
        <p:blipFill>
          <a:blip r:embed="rId2"/>
          <a:stretch>
            <a:fillRect/>
          </a:stretch>
        </p:blipFill>
        <p:spPr>
          <a:xfrm>
            <a:off x="0" y="2764427"/>
            <a:ext cx="5952788" cy="3586846"/>
          </a:xfrm>
          <a:prstGeom prst="rect">
            <a:avLst/>
          </a:prstGeom>
        </p:spPr>
      </p:pic>
      <p:pic>
        <p:nvPicPr>
          <p:cNvPr id="20" name="Picture 19" descr="A close-up of a document&#10;&#10;Description automatically generated with medium confidence">
            <a:extLst>
              <a:ext uri="{FF2B5EF4-FFF2-40B4-BE49-F238E27FC236}">
                <a16:creationId xmlns:a16="http://schemas.microsoft.com/office/drawing/2014/main" id="{0D40F4E2-CDB1-F3B3-5D0C-2F0F2528397B}"/>
              </a:ext>
            </a:extLst>
          </p:cNvPr>
          <p:cNvPicPr>
            <a:picLocks noChangeAspect="1"/>
          </p:cNvPicPr>
          <p:nvPr/>
        </p:nvPicPr>
        <p:blipFill>
          <a:blip r:embed="rId3"/>
          <a:stretch>
            <a:fillRect/>
          </a:stretch>
        </p:blipFill>
        <p:spPr>
          <a:xfrm>
            <a:off x="6251736" y="2764427"/>
            <a:ext cx="5741481" cy="3586846"/>
          </a:xfrm>
          <a:prstGeom prst="rect">
            <a:avLst/>
          </a:prstGeom>
        </p:spPr>
      </p:pic>
    </p:spTree>
    <p:extLst>
      <p:ext uri="{BB962C8B-B14F-4D97-AF65-F5344CB8AC3E}">
        <p14:creationId xmlns:p14="http://schemas.microsoft.com/office/powerpoint/2010/main" val="84813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B4B9A-913B-3AC7-47AF-7BF0CA28559B}"/>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2600" kern="1200" dirty="0">
                <a:solidFill>
                  <a:schemeClr val="bg1"/>
                </a:solidFill>
                <a:effectLst/>
                <a:latin typeface="+mj-lt"/>
                <a:ea typeface="+mj-ea"/>
                <a:cs typeface="+mj-cs"/>
              </a:rPr>
              <a:t>The figure below </a:t>
            </a:r>
            <a:r>
              <a:rPr lang="en-US" sz="2600" kern="1200" dirty="0">
                <a:solidFill>
                  <a:schemeClr val="bg1"/>
                </a:solidFill>
                <a:latin typeface="+mj-lt"/>
                <a:ea typeface="+mj-ea"/>
                <a:cs typeface="+mj-cs"/>
              </a:rPr>
              <a:t>displays </a:t>
            </a:r>
            <a:r>
              <a:rPr lang="en-US" sz="2600" kern="1200" dirty="0">
                <a:solidFill>
                  <a:schemeClr val="bg1"/>
                </a:solidFill>
                <a:effectLst/>
                <a:latin typeface="+mj-lt"/>
                <a:ea typeface="+mj-ea"/>
                <a:cs typeface="+mj-cs"/>
              </a:rPr>
              <a:t>the dataset's first and last three rows To get more information regarding the dataset and some contents of the dataset.</a:t>
            </a:r>
            <a:endParaRPr lang="en-US" sz="26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5F88A3CA-FCB6-D2D1-BA10-332690F802F6}"/>
              </a:ext>
            </a:extLst>
          </p:cNvPr>
          <p:cNvPicPr>
            <a:picLocks noGrp="1" noChangeAspect="1"/>
          </p:cNvPicPr>
          <p:nvPr>
            <p:ph idx="1"/>
          </p:nvPr>
        </p:nvPicPr>
        <p:blipFill>
          <a:blip r:embed="rId2"/>
          <a:stretch>
            <a:fillRect/>
          </a:stretch>
        </p:blipFill>
        <p:spPr>
          <a:xfrm>
            <a:off x="320040" y="2428788"/>
            <a:ext cx="11496821" cy="3995142"/>
          </a:xfrm>
          <a:prstGeom prst="rect">
            <a:avLst/>
          </a:prstGeom>
        </p:spPr>
      </p:pic>
    </p:spTree>
    <p:extLst>
      <p:ext uri="{BB962C8B-B14F-4D97-AF65-F5344CB8AC3E}">
        <p14:creationId xmlns:p14="http://schemas.microsoft.com/office/powerpoint/2010/main" val="226352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4EFAF72-18D0-46AA-8742-0B4C57BC0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5A31AE8-0E91-4CDA-9C9E-21D3C2098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22570" cy="6858000"/>
          </a:xfrm>
          <a:prstGeom prst="rect">
            <a:avLst/>
          </a:prstGeom>
          <a:ln>
            <a:no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A1F5B-2A54-60AE-409B-5157FFB87843}"/>
              </a:ext>
            </a:extLst>
          </p:cNvPr>
          <p:cNvSpPr>
            <a:spLocks noGrp="1"/>
          </p:cNvSpPr>
          <p:nvPr>
            <p:ph type="title"/>
          </p:nvPr>
        </p:nvSpPr>
        <p:spPr>
          <a:xfrm>
            <a:off x="1208167" y="149419"/>
            <a:ext cx="5016563" cy="4074074"/>
          </a:xfrm>
        </p:spPr>
        <p:txBody>
          <a:bodyPr vert="horz" lIns="91440" tIns="45720" rIns="91440" bIns="45720" rtlCol="0" anchor="b">
            <a:normAutofit/>
          </a:bodyPr>
          <a:lstStyle/>
          <a:p>
            <a:r>
              <a:rPr lang="en-US" sz="2600" dirty="0">
                <a:solidFill>
                  <a:srgbClr val="FFFFFF"/>
                </a:solidFill>
              </a:rPr>
              <a:t>The data was narrowed down to find the top 10 best-performing players in the goals, and newly added column assist, and also the top 10 players with the most matches played these are the summary of statistics of the selected data to be analyzed</a:t>
            </a:r>
          </a:p>
        </p:txBody>
      </p:sp>
      <p:sp>
        <p:nvSpPr>
          <p:cNvPr id="30" name="Rectangle 29">
            <a:extLst>
              <a:ext uri="{FF2B5EF4-FFF2-40B4-BE49-F238E27FC236}">
                <a16:creationId xmlns:a16="http://schemas.microsoft.com/office/drawing/2014/main" id="{E6D2DCEA-04F1-4EFD-B194-00459B277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ext&#10;&#10;Description automatically generated with low confidence">
            <a:extLst>
              <a:ext uri="{FF2B5EF4-FFF2-40B4-BE49-F238E27FC236}">
                <a16:creationId xmlns:a16="http://schemas.microsoft.com/office/drawing/2014/main" id="{3C7A1718-6DD6-FB88-BD87-0744245A8498}"/>
              </a:ext>
            </a:extLst>
          </p:cNvPr>
          <p:cNvPicPr>
            <a:picLocks noChangeAspect="1"/>
          </p:cNvPicPr>
          <p:nvPr/>
        </p:nvPicPr>
        <p:blipFill>
          <a:blip r:embed="rId3"/>
          <a:stretch>
            <a:fillRect/>
          </a:stretch>
        </p:blipFill>
        <p:spPr>
          <a:xfrm>
            <a:off x="7308361" y="1052375"/>
            <a:ext cx="4181274" cy="1537737"/>
          </a:xfrm>
          <a:prstGeom prst="rect">
            <a:avLst/>
          </a:prstGeom>
          <a:effectLst>
            <a:outerShdw blurRad="406400" dist="317500" dir="5400000" sx="89000" sy="89000" rotWithShape="0">
              <a:prstClr val="black">
                <a:alpha val="15000"/>
              </a:prstClr>
            </a:outerShdw>
          </a:effectLst>
        </p:spPr>
      </p:pic>
      <p:pic>
        <p:nvPicPr>
          <p:cNvPr id="19" name="Content Placeholder 18" descr="Text&#10;&#10;Description automatically generated">
            <a:extLst>
              <a:ext uri="{FF2B5EF4-FFF2-40B4-BE49-F238E27FC236}">
                <a16:creationId xmlns:a16="http://schemas.microsoft.com/office/drawing/2014/main" id="{847F64E2-E073-08A6-E4E0-1B7C5801498F}"/>
              </a:ext>
            </a:extLst>
          </p:cNvPr>
          <p:cNvPicPr>
            <a:picLocks noGrp="1" noChangeAspect="1"/>
          </p:cNvPicPr>
          <p:nvPr>
            <p:ph idx="1"/>
          </p:nvPr>
        </p:nvPicPr>
        <p:blipFill>
          <a:blip r:embed="rId4"/>
          <a:stretch>
            <a:fillRect/>
          </a:stretch>
        </p:blipFill>
        <p:spPr>
          <a:xfrm>
            <a:off x="7163061" y="4963390"/>
            <a:ext cx="4790400" cy="1649975"/>
          </a:xfrm>
          <a:prstGeom prst="rect">
            <a:avLst/>
          </a:prstGeom>
          <a:effectLst>
            <a:outerShdw blurRad="406400" dist="317500" dir="5400000" sx="89000" sy="89000" rotWithShape="0">
              <a:prstClr val="black">
                <a:alpha val="15000"/>
              </a:prstClr>
            </a:outerShdw>
          </a:effectLst>
        </p:spPr>
      </p:pic>
      <p:pic>
        <p:nvPicPr>
          <p:cNvPr id="21" name="Picture 20">
            <a:extLst>
              <a:ext uri="{FF2B5EF4-FFF2-40B4-BE49-F238E27FC236}">
                <a16:creationId xmlns:a16="http://schemas.microsoft.com/office/drawing/2014/main" id="{F4ECF4A6-461E-B8B1-B7C0-174609ADEF9C}"/>
              </a:ext>
            </a:extLst>
          </p:cNvPr>
          <p:cNvPicPr>
            <a:picLocks noChangeAspect="1"/>
          </p:cNvPicPr>
          <p:nvPr/>
        </p:nvPicPr>
        <p:blipFill>
          <a:blip r:embed="rId5"/>
          <a:stretch>
            <a:fillRect/>
          </a:stretch>
        </p:blipFill>
        <p:spPr>
          <a:xfrm>
            <a:off x="6993889" y="3546748"/>
            <a:ext cx="5198111" cy="612074"/>
          </a:xfrm>
          <a:prstGeom prst="rect">
            <a:avLst/>
          </a:prstGeom>
          <a:effectLst>
            <a:outerShdw blurRad="406400" dist="317500" dir="5400000" sx="89000" sy="89000" rotWithShape="0">
              <a:prstClr val="black">
                <a:alpha val="15000"/>
              </a:prstClr>
            </a:outerShdw>
          </a:effectLst>
        </p:spPr>
      </p:pic>
      <p:sp>
        <p:nvSpPr>
          <p:cNvPr id="22" name="TextBox 21">
            <a:extLst>
              <a:ext uri="{FF2B5EF4-FFF2-40B4-BE49-F238E27FC236}">
                <a16:creationId xmlns:a16="http://schemas.microsoft.com/office/drawing/2014/main" id="{B1B82521-2285-BCC4-FF6A-852891B34634}"/>
              </a:ext>
            </a:extLst>
          </p:cNvPr>
          <p:cNvSpPr txBox="1"/>
          <p:nvPr/>
        </p:nvSpPr>
        <p:spPr>
          <a:xfrm>
            <a:off x="7552675" y="619817"/>
            <a:ext cx="627095" cy="369332"/>
          </a:xfrm>
          <a:prstGeom prst="rect">
            <a:avLst/>
          </a:prstGeom>
          <a:noFill/>
        </p:spPr>
        <p:txBody>
          <a:bodyPr wrap="none" rtlCol="0">
            <a:spAutoFit/>
          </a:bodyPr>
          <a:lstStyle/>
          <a:p>
            <a:r>
              <a:rPr lang="en-US" dirty="0"/>
              <a:t>Fig1.</a:t>
            </a:r>
          </a:p>
        </p:txBody>
      </p:sp>
      <p:sp>
        <p:nvSpPr>
          <p:cNvPr id="23" name="TextBox 22">
            <a:extLst>
              <a:ext uri="{FF2B5EF4-FFF2-40B4-BE49-F238E27FC236}">
                <a16:creationId xmlns:a16="http://schemas.microsoft.com/office/drawing/2014/main" id="{9F7CDD26-7D53-0157-BC6F-124B7482128D}"/>
              </a:ext>
            </a:extLst>
          </p:cNvPr>
          <p:cNvSpPr txBox="1"/>
          <p:nvPr/>
        </p:nvSpPr>
        <p:spPr>
          <a:xfrm>
            <a:off x="7552675" y="3050964"/>
            <a:ext cx="622286" cy="369332"/>
          </a:xfrm>
          <a:prstGeom prst="rect">
            <a:avLst/>
          </a:prstGeom>
          <a:noFill/>
        </p:spPr>
        <p:txBody>
          <a:bodyPr wrap="none" rtlCol="0">
            <a:spAutoFit/>
          </a:bodyPr>
          <a:lstStyle/>
          <a:p>
            <a:r>
              <a:rPr lang="en-US" dirty="0"/>
              <a:t>Fig 2</a:t>
            </a:r>
          </a:p>
        </p:txBody>
      </p:sp>
      <p:sp>
        <p:nvSpPr>
          <p:cNvPr id="24" name="TextBox 23">
            <a:extLst>
              <a:ext uri="{FF2B5EF4-FFF2-40B4-BE49-F238E27FC236}">
                <a16:creationId xmlns:a16="http://schemas.microsoft.com/office/drawing/2014/main" id="{B7A5E1CE-0651-727C-F2CF-C403D6251834}"/>
              </a:ext>
            </a:extLst>
          </p:cNvPr>
          <p:cNvSpPr txBox="1"/>
          <p:nvPr/>
        </p:nvSpPr>
        <p:spPr>
          <a:xfrm>
            <a:off x="7552675" y="4467606"/>
            <a:ext cx="622286" cy="369332"/>
          </a:xfrm>
          <a:prstGeom prst="rect">
            <a:avLst/>
          </a:prstGeom>
          <a:noFill/>
        </p:spPr>
        <p:txBody>
          <a:bodyPr wrap="none" rtlCol="0">
            <a:spAutoFit/>
          </a:bodyPr>
          <a:lstStyle/>
          <a:p>
            <a:r>
              <a:rPr lang="en-US" dirty="0"/>
              <a:t>Fig 3</a:t>
            </a:r>
          </a:p>
        </p:txBody>
      </p:sp>
      <p:sp>
        <p:nvSpPr>
          <p:cNvPr id="25" name="TextBox 24">
            <a:extLst>
              <a:ext uri="{FF2B5EF4-FFF2-40B4-BE49-F238E27FC236}">
                <a16:creationId xmlns:a16="http://schemas.microsoft.com/office/drawing/2014/main" id="{808C219E-E849-B575-E3F2-8D40F187B742}"/>
              </a:ext>
            </a:extLst>
          </p:cNvPr>
          <p:cNvSpPr txBox="1"/>
          <p:nvPr/>
        </p:nvSpPr>
        <p:spPr>
          <a:xfrm>
            <a:off x="801246" y="5223986"/>
            <a:ext cx="6021324" cy="1477328"/>
          </a:xfrm>
          <a:prstGeom prst="rect">
            <a:avLst/>
          </a:prstGeom>
          <a:noFill/>
        </p:spPr>
        <p:txBody>
          <a:bodyPr wrap="square" rtlCol="0">
            <a:spAutoFit/>
          </a:bodyPr>
          <a:lstStyle/>
          <a:p>
            <a:pPr marL="400050" indent="-400050">
              <a:buFont typeface="+mj-lt"/>
              <a:buAutoNum type="romanUcPeriod"/>
            </a:pPr>
            <a:r>
              <a:rPr lang="en-US" dirty="0">
                <a:solidFill>
                  <a:schemeClr val="bg1"/>
                </a:solidFill>
              </a:rPr>
              <a:t>Fig 1 shows a summary of matches played among the top 10 players</a:t>
            </a:r>
          </a:p>
          <a:p>
            <a:pPr marL="400050" indent="-400050">
              <a:buFont typeface="+mj-lt"/>
              <a:buAutoNum type="romanUcPeriod"/>
            </a:pPr>
            <a:r>
              <a:rPr lang="en-US" dirty="0">
                <a:solidFill>
                  <a:schemeClr val="bg1"/>
                </a:solidFill>
              </a:rPr>
              <a:t>Fig 2 shows a summary of goals among the top 10 players</a:t>
            </a:r>
          </a:p>
          <a:p>
            <a:pPr marL="400050" indent="-400050">
              <a:buFont typeface="+mj-lt"/>
              <a:buAutoNum type="romanUcPeriod"/>
            </a:pPr>
            <a:r>
              <a:rPr lang="en-US" dirty="0">
                <a:solidFill>
                  <a:schemeClr val="bg1"/>
                </a:solidFill>
              </a:rPr>
              <a:t> Fig 3 shows a summary of assists among the top 10 players</a:t>
            </a:r>
          </a:p>
        </p:txBody>
      </p:sp>
    </p:spTree>
    <p:extLst>
      <p:ext uri="{BB962C8B-B14F-4D97-AF65-F5344CB8AC3E}">
        <p14:creationId xmlns:p14="http://schemas.microsoft.com/office/powerpoint/2010/main" val="274925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A5440DC8-56CA-E9EB-09E3-ADFAD6DCD795}"/>
              </a:ext>
            </a:extLst>
          </p:cNvPr>
          <p:cNvSpPr>
            <a:spLocks noGrp="1"/>
          </p:cNvSpPr>
          <p:nvPr>
            <p:ph idx="1"/>
          </p:nvPr>
        </p:nvSpPr>
        <p:spPr>
          <a:xfrm>
            <a:off x="559905" y="1660472"/>
            <a:ext cx="4595071" cy="3628495"/>
          </a:xfrm>
        </p:spPr>
        <p:txBody>
          <a:bodyPr>
            <a:normAutofit/>
          </a:bodyPr>
          <a:lstStyle/>
          <a:p>
            <a:pPr marL="0" indent="0">
              <a:buNone/>
            </a:pPr>
            <a:r>
              <a:rPr lang="en-US" dirty="0"/>
              <a:t>For the focused data to be analyzed these are the results for the top 10 players in terms of goals, assists, and matches played.</a:t>
            </a:r>
          </a:p>
        </p:txBody>
      </p:sp>
      <p:sp>
        <p:nvSpPr>
          <p:cNvPr id="60" name="Rectangle 5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5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Table&#10;&#10;Description automatically generated">
            <a:extLst>
              <a:ext uri="{FF2B5EF4-FFF2-40B4-BE49-F238E27FC236}">
                <a16:creationId xmlns:a16="http://schemas.microsoft.com/office/drawing/2014/main" id="{FEBA6DBC-23E6-AF6D-8FAD-DE4770AE04E4}"/>
              </a:ext>
            </a:extLst>
          </p:cNvPr>
          <p:cNvPicPr>
            <a:picLocks noChangeAspect="1"/>
          </p:cNvPicPr>
          <p:nvPr/>
        </p:nvPicPr>
        <p:blipFill>
          <a:blip r:embed="rId2"/>
          <a:stretch>
            <a:fillRect/>
          </a:stretch>
        </p:blipFill>
        <p:spPr>
          <a:xfrm>
            <a:off x="6044995" y="127128"/>
            <a:ext cx="3050796" cy="3129023"/>
          </a:xfrm>
          <a:prstGeom prst="rect">
            <a:avLst/>
          </a:prstGeom>
        </p:spPr>
      </p:pic>
      <p:sp>
        <p:nvSpPr>
          <p:cNvPr id="61" name="Rectangle 6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descr="Table&#10;&#10;Description automatically generated">
            <a:extLst>
              <a:ext uri="{FF2B5EF4-FFF2-40B4-BE49-F238E27FC236}">
                <a16:creationId xmlns:a16="http://schemas.microsoft.com/office/drawing/2014/main" id="{A51432E2-D434-472C-4DF5-7768FCC7F050}"/>
              </a:ext>
            </a:extLst>
          </p:cNvPr>
          <p:cNvPicPr>
            <a:picLocks noChangeAspect="1"/>
          </p:cNvPicPr>
          <p:nvPr/>
        </p:nvPicPr>
        <p:blipFill>
          <a:blip r:embed="rId3"/>
          <a:stretch>
            <a:fillRect/>
          </a:stretch>
        </p:blipFill>
        <p:spPr>
          <a:xfrm>
            <a:off x="9220443" y="127127"/>
            <a:ext cx="2762576" cy="3013637"/>
          </a:xfrm>
          <a:prstGeom prst="rect">
            <a:avLst/>
          </a:prstGeom>
        </p:spPr>
      </p:pic>
      <p:pic>
        <p:nvPicPr>
          <p:cNvPr id="11" name="Picture 10" descr="Table&#10;&#10;Description automatically generated">
            <a:extLst>
              <a:ext uri="{FF2B5EF4-FFF2-40B4-BE49-F238E27FC236}">
                <a16:creationId xmlns:a16="http://schemas.microsoft.com/office/drawing/2014/main" id="{0B045254-E2AB-B3C7-A8F2-C6A8DD0ED8D5}"/>
              </a:ext>
            </a:extLst>
          </p:cNvPr>
          <p:cNvPicPr>
            <a:picLocks noChangeAspect="1"/>
          </p:cNvPicPr>
          <p:nvPr/>
        </p:nvPicPr>
        <p:blipFill>
          <a:blip r:embed="rId4"/>
          <a:stretch>
            <a:fillRect/>
          </a:stretch>
        </p:blipFill>
        <p:spPr>
          <a:xfrm>
            <a:off x="7629267" y="3601849"/>
            <a:ext cx="3029466" cy="3013635"/>
          </a:xfrm>
          <a:prstGeom prst="rect">
            <a:avLst/>
          </a:prstGeom>
        </p:spPr>
      </p:pic>
    </p:spTree>
    <p:extLst>
      <p:ext uri="{BB962C8B-B14F-4D97-AF65-F5344CB8AC3E}">
        <p14:creationId xmlns:p14="http://schemas.microsoft.com/office/powerpoint/2010/main" val="83710223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8356C-6AD2-4058-E97F-0BF49D49F4CB}"/>
              </a:ext>
            </a:extLst>
          </p:cNvPr>
          <p:cNvSpPr>
            <a:spLocks noGrp="1"/>
          </p:cNvSpPr>
          <p:nvPr>
            <p:ph type="title"/>
          </p:nvPr>
        </p:nvSpPr>
        <p:spPr>
          <a:xfrm>
            <a:off x="594360" y="640263"/>
            <a:ext cx="5239512" cy="1344975"/>
          </a:xfrm>
        </p:spPr>
        <p:txBody>
          <a:bodyPr>
            <a:normAutofit/>
          </a:bodyPr>
          <a:lstStyle/>
          <a:p>
            <a:r>
              <a:rPr lang="en-US" sz="2800">
                <a:solidFill>
                  <a:schemeClr val="bg1"/>
                </a:solidFill>
              </a:rPr>
              <a:t>This bar chart displays the number of goals scored by the top 10 players across the top leagues.</a:t>
            </a:r>
          </a:p>
        </p:txBody>
      </p:sp>
      <p:cxnSp>
        <p:nvCxnSpPr>
          <p:cNvPr id="33" name="Straight Connector 29">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D5A358A-4E7D-F8DD-E5BC-8D3591C7D7AA}"/>
              </a:ext>
            </a:extLst>
          </p:cNvPr>
          <p:cNvSpPr>
            <a:spLocks noGrp="1"/>
          </p:cNvSpPr>
          <p:nvPr>
            <p:ph idx="1"/>
          </p:nvPr>
        </p:nvSpPr>
        <p:spPr>
          <a:xfrm>
            <a:off x="593610" y="2121763"/>
            <a:ext cx="5235490" cy="3773010"/>
          </a:xfrm>
        </p:spPr>
        <p:txBody>
          <a:bodyPr>
            <a:normAutofit/>
          </a:bodyPr>
          <a:lstStyle/>
          <a:p>
            <a:r>
              <a:rPr lang="en-US" sz="2000" dirty="0">
                <a:solidFill>
                  <a:schemeClr val="bg1"/>
                </a:solidFill>
              </a:rPr>
              <a:t>The x-axis represents the names of players and the y-axis represents goals scored and it ranges from 0 to 140</a:t>
            </a:r>
          </a:p>
          <a:p>
            <a:r>
              <a:rPr lang="en-US" sz="2000" dirty="0">
                <a:solidFill>
                  <a:schemeClr val="bg1"/>
                </a:solidFill>
              </a:rPr>
              <a:t>From the bar chart, we can see Lionel Messi has the highest number of goals followed by Lewandowski. The player with the least goals is Andrea </a:t>
            </a:r>
            <a:r>
              <a:rPr lang="en-US" sz="2000" dirty="0" err="1">
                <a:solidFill>
                  <a:schemeClr val="bg1"/>
                </a:solidFill>
              </a:rPr>
              <a:t>Belotti</a:t>
            </a:r>
            <a:r>
              <a:rPr lang="en-US" sz="2000" dirty="0">
                <a:solidFill>
                  <a:schemeClr val="bg1"/>
                </a:solidFill>
              </a:rPr>
              <a:t>.</a:t>
            </a:r>
          </a:p>
          <a:p>
            <a:r>
              <a:rPr lang="en-US" sz="2000" dirty="0">
                <a:solidFill>
                  <a:schemeClr val="bg1"/>
                </a:solidFill>
              </a:rPr>
              <a:t>This distribution is right-skewed which from our previous slides the mean was greater than the median so before plotting this bar chart I expected the distribution to be right skewed</a:t>
            </a:r>
          </a:p>
        </p:txBody>
      </p:sp>
      <p:pic>
        <p:nvPicPr>
          <p:cNvPr id="5" name="Content Placeholder 4" descr="Chart, bar chart&#10;&#10;Description automatically generated">
            <a:extLst>
              <a:ext uri="{FF2B5EF4-FFF2-40B4-BE49-F238E27FC236}">
                <a16:creationId xmlns:a16="http://schemas.microsoft.com/office/drawing/2014/main" id="{B1578E86-080E-A9D8-8834-8BD6F2A03092}"/>
              </a:ext>
            </a:extLst>
          </p:cNvPr>
          <p:cNvPicPr>
            <a:picLocks noChangeAspect="1"/>
          </p:cNvPicPr>
          <p:nvPr/>
        </p:nvPicPr>
        <p:blipFill>
          <a:blip r:embed="rId2"/>
          <a:stretch>
            <a:fillRect/>
          </a:stretch>
        </p:blipFill>
        <p:spPr>
          <a:xfrm>
            <a:off x="6199739" y="640263"/>
            <a:ext cx="5992261" cy="4488327"/>
          </a:xfrm>
          <a:prstGeom prst="rect">
            <a:avLst/>
          </a:prstGeom>
        </p:spPr>
      </p:pic>
    </p:spTree>
    <p:extLst>
      <p:ext uri="{BB962C8B-B14F-4D97-AF65-F5344CB8AC3E}">
        <p14:creationId xmlns:p14="http://schemas.microsoft.com/office/powerpoint/2010/main" val="188888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92666-56F6-7C7F-3C3D-011AF12B8807}"/>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Percentage of goals scored by top 10 players across the top leagues</a:t>
            </a:r>
          </a:p>
        </p:txBody>
      </p:sp>
      <p:pic>
        <p:nvPicPr>
          <p:cNvPr id="14" name="Content Placeholder 13" descr="Chart, pie chart&#10;&#10;Description automatically generated">
            <a:extLst>
              <a:ext uri="{FF2B5EF4-FFF2-40B4-BE49-F238E27FC236}">
                <a16:creationId xmlns:a16="http://schemas.microsoft.com/office/drawing/2014/main" id="{62461B13-4424-F7BE-B391-48525905F4C9}"/>
              </a:ext>
            </a:extLst>
          </p:cNvPr>
          <p:cNvPicPr>
            <a:picLocks noGrp="1" noChangeAspect="1"/>
          </p:cNvPicPr>
          <p:nvPr>
            <p:ph idx="1"/>
          </p:nvPr>
        </p:nvPicPr>
        <p:blipFill rotWithShape="1">
          <a:blip r:embed="rId2"/>
          <a:srcRect t="630" r="3" b="6210"/>
          <a:stretch/>
        </p:blipFill>
        <p:spPr>
          <a:xfrm>
            <a:off x="538055" y="2401219"/>
            <a:ext cx="7001425" cy="4109310"/>
          </a:xfrm>
          <a:prstGeom prst="rect">
            <a:avLst/>
          </a:prstGeom>
        </p:spPr>
      </p:pic>
      <p:sp>
        <p:nvSpPr>
          <p:cNvPr id="17" name="TextBox 16">
            <a:extLst>
              <a:ext uri="{FF2B5EF4-FFF2-40B4-BE49-F238E27FC236}">
                <a16:creationId xmlns:a16="http://schemas.microsoft.com/office/drawing/2014/main" id="{A795E3A9-05A7-1564-8CF4-6374DF862163}"/>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a:lnSpc>
                <a:spcPct val="90000"/>
              </a:lnSpc>
              <a:spcAft>
                <a:spcPts val="600"/>
              </a:spcAft>
            </a:pPr>
            <a:r>
              <a:rPr lang="en-US" sz="2000" dirty="0"/>
              <a:t>The sum of goals scored by the top 10 players scored was  975 and the percentage was calculated and the result is displayed in the pie chart.</a:t>
            </a:r>
          </a:p>
        </p:txBody>
      </p:sp>
    </p:spTree>
    <p:extLst>
      <p:ext uri="{BB962C8B-B14F-4D97-AF65-F5344CB8AC3E}">
        <p14:creationId xmlns:p14="http://schemas.microsoft.com/office/powerpoint/2010/main" val="300186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TotalTime>
  <Words>907</Words>
  <Application>Microsoft Macintosh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Lato Extended</vt:lpstr>
      <vt:lpstr>TimesNewRomanPS</vt:lpstr>
      <vt:lpstr>TimesNewRomanPSMT</vt:lpstr>
      <vt:lpstr>Office Theme</vt:lpstr>
      <vt:lpstr> Top League Scorers</vt:lpstr>
      <vt:lpstr>Content</vt:lpstr>
      <vt:lpstr>Abstract</vt:lpstr>
      <vt:lpstr>Key Findings</vt:lpstr>
      <vt:lpstr>The figure below displays the dataset's first and last three rows To get more information regarding the dataset and some contents of the dataset.</vt:lpstr>
      <vt:lpstr>The data was narrowed down to find the top 10 best-performing players in the goals, and newly added column assist, and also the top 10 players with the most matches played these are the summary of statistics of the selected data to be analyzed</vt:lpstr>
      <vt:lpstr>PowerPoint Presentation</vt:lpstr>
      <vt:lpstr>This bar chart displays the number of goals scored by the top 10 players across the top leagues.</vt:lpstr>
      <vt:lpstr>Percentage of goals scored by top 10 players across the top leagues</vt:lpstr>
      <vt:lpstr>PowerPoint Presentation</vt:lpstr>
      <vt:lpstr>0bservations</vt:lpstr>
      <vt:lpstr>THANK YOU</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 League Scorers</dc:title>
  <dc:creator>Kevin Appiah</dc:creator>
  <cp:lastModifiedBy>Kevin Appiah</cp:lastModifiedBy>
  <cp:revision>2</cp:revision>
  <dcterms:created xsi:type="dcterms:W3CDTF">2023-02-18T06:53:51Z</dcterms:created>
  <dcterms:modified xsi:type="dcterms:W3CDTF">2023-02-18T21:31:52Z</dcterms:modified>
</cp:coreProperties>
</file>