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56" r:id="rId2"/>
    <p:sldId id="285" r:id="rId3"/>
    <p:sldId id="282" r:id="rId4"/>
    <p:sldId id="257" r:id="rId5"/>
    <p:sldId id="258" r:id="rId6"/>
    <p:sldId id="259" r:id="rId7"/>
    <p:sldId id="260" r:id="rId8"/>
    <p:sldId id="261" r:id="rId9"/>
    <p:sldId id="271" r:id="rId10"/>
    <p:sldId id="263" r:id="rId11"/>
    <p:sldId id="264" r:id="rId12"/>
    <p:sldId id="286" r:id="rId13"/>
    <p:sldId id="287" r:id="rId14"/>
    <p:sldId id="272" r:id="rId15"/>
    <p:sldId id="266" r:id="rId16"/>
    <p:sldId id="267" r:id="rId17"/>
    <p:sldId id="273" r:id="rId18"/>
    <p:sldId id="269" r:id="rId19"/>
    <p:sldId id="283" r:id="rId20"/>
    <p:sldId id="270" r:id="rId21"/>
    <p:sldId id="284"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charset="-122"/>
        <a:cs typeface="+mn-cs"/>
      </a:defRPr>
    </a:lvl5pPr>
    <a:lvl6pPr marL="2286000" algn="l" defTabSz="914400" rtl="0" eaLnBrk="1" latinLnBrk="0" hangingPunct="1">
      <a:defRPr kern="1200">
        <a:solidFill>
          <a:schemeClr val="tx1"/>
        </a:solidFill>
        <a:latin typeface="Lucida Sans Unicode" pitchFamily="34" charset="0"/>
        <a:ea typeface="宋体" charset="-122"/>
        <a:cs typeface="+mn-cs"/>
      </a:defRPr>
    </a:lvl6pPr>
    <a:lvl7pPr marL="2743200" algn="l" defTabSz="914400" rtl="0" eaLnBrk="1" latinLnBrk="0" hangingPunct="1">
      <a:defRPr kern="1200">
        <a:solidFill>
          <a:schemeClr val="tx1"/>
        </a:solidFill>
        <a:latin typeface="Lucida Sans Unicode" pitchFamily="34" charset="0"/>
        <a:ea typeface="宋体" charset="-122"/>
        <a:cs typeface="+mn-cs"/>
      </a:defRPr>
    </a:lvl7pPr>
    <a:lvl8pPr marL="3200400" algn="l" defTabSz="914400" rtl="0" eaLnBrk="1" latinLnBrk="0" hangingPunct="1">
      <a:defRPr kern="1200">
        <a:solidFill>
          <a:schemeClr val="tx1"/>
        </a:solidFill>
        <a:latin typeface="Lucida Sans Unicode" pitchFamily="34" charset="0"/>
        <a:ea typeface="宋体" charset="-122"/>
        <a:cs typeface="+mn-cs"/>
      </a:defRPr>
    </a:lvl8pPr>
    <a:lvl9pPr marL="3657600" algn="l" defTabSz="914400" rtl="0" eaLnBrk="1" latinLnBrk="0" hangingPunct="1">
      <a:defRPr kern="1200">
        <a:solidFill>
          <a:schemeClr val="tx1"/>
        </a:solidFill>
        <a:latin typeface="Lucida Sans Unicode"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77" autoAdjust="0"/>
  </p:normalViewPr>
  <p:slideViewPr>
    <p:cSldViewPr>
      <p:cViewPr varScale="1">
        <p:scale>
          <a:sx n="93" d="100"/>
          <a:sy n="93" d="100"/>
        </p:scale>
        <p:origin x="21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209B1B7-5377-4AC0-909B-51880C286999}" type="datetimeFigureOut">
              <a:rPr lang="zh-CN" altLang="en-US"/>
              <a:pPr>
                <a:defRPr/>
              </a:pPr>
              <a:t>2017/10/19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B6A0E9C6-CBA1-4568-968E-01B9F77B29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a:t>【</a:t>
            </a:r>
            <a:r>
              <a:rPr lang="zh-CN" altLang="en-US"/>
              <a:t>本页</a:t>
            </a:r>
            <a:r>
              <a:rPr lang="en-US" altLang="zh-CN"/>
              <a:t>PPT</a:t>
            </a:r>
            <a:r>
              <a:rPr lang="zh-CN" altLang="en-US"/>
              <a:t>增加你的个人信息（姓名、邮箱等）。这一页之后加一页提纲式的</a:t>
            </a:r>
            <a:r>
              <a:rPr lang="en-US" altLang="zh-CN"/>
              <a:t>PPT</a:t>
            </a:r>
            <a:r>
              <a:rPr lang="zh-CN" altLang="en-US"/>
              <a:t>，说一下这次实验的大致流程，让同学先有个整体认识。</a:t>
            </a:r>
            <a:r>
              <a:rPr lang="en-US" altLang="zh-CN"/>
              <a:t>】</a:t>
            </a:r>
            <a:endParaRPr lang="zh-CN" altLang="en-US"/>
          </a:p>
          <a:p>
            <a:pPr>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497BB06-5224-4A72-AD5D-A7D1538B00F6}" type="slidenum">
              <a:rPr lang="zh-CN" altLang="en-US"/>
              <a:pPr fontAlgn="base">
                <a:spcBef>
                  <a:spcPct val="0"/>
                </a:spcBef>
                <a:spcAft>
                  <a:spcPct val="0"/>
                </a:spcAft>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其中，</a:t>
            </a:r>
            <a:r>
              <a:rPr lang="en-US" altLang="zh-CN"/>
              <a:t>-$(subst output,,$@)</a:t>
            </a:r>
            <a:r>
              <a:rPr lang="zh-CN" altLang="en-US"/>
              <a:t>中的“</a:t>
            </a:r>
            <a:r>
              <a:rPr lang="en-US" altLang="zh-CN"/>
              <a:t>$”</a:t>
            </a:r>
            <a:r>
              <a:rPr lang="zh-CN" altLang="en-US"/>
              <a:t>表示执行一个 </a:t>
            </a:r>
            <a:r>
              <a:rPr lang="en-US" altLang="zh-CN"/>
              <a:t>Makefile </a:t>
            </a:r>
            <a:r>
              <a:rPr lang="zh-CN" altLang="en-US"/>
              <a:t>的函数，函数名为 </a:t>
            </a:r>
            <a:r>
              <a:rPr lang="en-US" altLang="zh-CN"/>
              <a:t>subst</a:t>
            </a:r>
            <a:r>
              <a:rPr lang="zh-CN" altLang="en-US"/>
              <a:t>，</a:t>
            </a:r>
          </a:p>
          <a:p>
            <a:pPr>
              <a:spcBef>
                <a:spcPct val="0"/>
              </a:spcBef>
            </a:pPr>
            <a:r>
              <a:rPr lang="zh-CN" altLang="en-US"/>
              <a:t>后面的为参数。关于函数，将在后面讲述。这里的这个函数是截取字符串的意思，“</a:t>
            </a:r>
            <a:r>
              <a:rPr lang="en-US" altLang="zh-CN"/>
              <a:t>$@”</a:t>
            </a:r>
            <a:r>
              <a:rPr lang="zh-CN" altLang="en-US"/>
              <a:t>表</a:t>
            </a:r>
          </a:p>
          <a:p>
            <a:pPr>
              <a:spcBef>
                <a:spcPct val="0"/>
              </a:spcBef>
            </a:pPr>
            <a:r>
              <a:rPr lang="zh-CN" altLang="en-US"/>
              <a:t>示目标的集合，就像一个数组，“</a:t>
            </a:r>
            <a:r>
              <a:rPr lang="en-US" altLang="zh-CN"/>
              <a:t>$@”</a:t>
            </a:r>
            <a:r>
              <a:rPr lang="zh-CN" altLang="en-US"/>
              <a:t>依次取出目标，并执于命令。</a:t>
            </a:r>
          </a:p>
        </p:txBody>
      </p:sp>
      <p:sp>
        <p:nvSpPr>
          <p:cNvPr id="501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9C866-5C6E-4E29-B789-DB139BF8C0F4}" type="slidenum">
              <a:rPr lang="zh-CN" altLang="en-US"/>
              <a:pPr fontAlgn="base">
                <a:spcBef>
                  <a:spcPct val="0"/>
                </a:spcBef>
                <a:spcAft>
                  <a:spcPct val="0"/>
                </a:spcAft>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本页文字较多，考虑分成</a:t>
            </a:r>
            <a:r>
              <a:rPr lang="en-US" altLang="zh-CN"/>
              <a:t>2</a:t>
            </a:r>
            <a:r>
              <a:rPr lang="zh-CN" altLang="en-US"/>
              <a:t>页</a:t>
            </a:r>
          </a:p>
        </p:txBody>
      </p:sp>
      <p:sp>
        <p:nvSpPr>
          <p:cNvPr id="512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6F67661-18C2-42FE-8956-B36B2759F8B2}" type="slidenum">
              <a:rPr lang="zh-CN" altLang="en-US"/>
              <a:pPr fontAlgn="base">
                <a:spcBef>
                  <a:spcPct val="0"/>
                </a:spcBef>
                <a:spcAft>
                  <a:spcPct val="0"/>
                </a:spcAft>
              </a:pPr>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文字较多，考虑把举例放到单独的一页</a:t>
            </a:r>
          </a:p>
        </p:txBody>
      </p:sp>
      <p:sp>
        <p:nvSpPr>
          <p:cNvPr id="522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5E1A94-D168-4F33-8654-04CC442CBC40}" type="slidenum">
              <a:rPr lang="zh-CN" altLang="en-US"/>
              <a:pPr fontAlgn="base">
                <a:spcBef>
                  <a:spcPct val="0"/>
                </a:spcBef>
                <a:spcAft>
                  <a:spcPct val="0"/>
                </a:spcAft>
              </a:pPr>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532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C296A5-659F-4D2F-B568-89F0BA45A8DC}" type="slidenum">
              <a:rPr lang="zh-CN" altLang="en-US"/>
              <a:pPr fontAlgn="base">
                <a:spcBef>
                  <a:spcPct val="0"/>
                </a:spcBef>
                <a:spcAft>
                  <a:spcPct val="0"/>
                </a:spcAft>
              </a:pPr>
              <a:t>27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此页之前加一页</a:t>
            </a:r>
            <a:r>
              <a:rPr lang="en-US" altLang="zh-CN"/>
              <a:t>PPT</a:t>
            </a:r>
            <a:r>
              <a:rPr lang="zh-CN" altLang="en-US"/>
              <a:t>，说明下验收方式和评分标准</a:t>
            </a:r>
          </a:p>
        </p:txBody>
      </p:sp>
      <p:sp>
        <p:nvSpPr>
          <p:cNvPr id="542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494DB84-E25C-4993-8EE1-C5CC9839592D}" type="slidenum">
              <a:rPr lang="zh-CN" altLang="en-US"/>
              <a:pPr fontAlgn="base">
                <a:spcBef>
                  <a:spcPct val="0"/>
                </a:spcBef>
                <a:spcAft>
                  <a:spcPct val="0"/>
                </a:spcAft>
              </a:pPr>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pPr marL="0" lvl="1">
              <a:spcBef>
                <a:spcPct val="0"/>
              </a:spcBef>
            </a:pPr>
            <a:r>
              <a:rPr lang="zh-CN" altLang="en-US"/>
              <a:t>编译时，编译器需要的是语法的正确，函数与变量的声明的正确。对于后者，通常是你需要告诉编译器头文件的所在位置（头文件中应该只是声明，而定义应该放在</a:t>
            </a:r>
            <a:r>
              <a:rPr lang="en-US" altLang="zh-CN"/>
              <a:t>C/C++</a:t>
            </a:r>
            <a:r>
              <a:rPr lang="zh-CN" altLang="en-US"/>
              <a:t>文件中），只要所有的语法正确，编译器就可以编译出中间目标文件。一般来说，每个源文件都应该对应于一个中间目标文件（</a:t>
            </a:r>
            <a:r>
              <a:rPr lang="en-US" altLang="zh-CN"/>
              <a:t>O</a:t>
            </a:r>
            <a:r>
              <a:rPr lang="zh-CN" altLang="en-US"/>
              <a:t>文件或是 </a:t>
            </a:r>
            <a:r>
              <a:rPr lang="en-US" altLang="zh-CN"/>
              <a:t>OBJ </a:t>
            </a:r>
            <a:r>
              <a:rPr lang="zh-CN" altLang="en-US"/>
              <a:t>文件）。</a:t>
            </a:r>
            <a:endParaRPr lang="en-US" altLang="zh-CN"/>
          </a:p>
          <a:p>
            <a:pPr marL="0" lvl="1">
              <a:spcBef>
                <a:spcPct val="0"/>
              </a:spcBef>
            </a:pPr>
            <a:r>
              <a:rPr lang="zh-CN" altLang="en-US"/>
              <a:t>链接时，主要是链接函数和全局变量，所以，我们可以使用这些中间目标文件（</a:t>
            </a:r>
            <a:r>
              <a:rPr lang="en-US" altLang="zh-CN"/>
              <a:t>O</a:t>
            </a:r>
            <a:r>
              <a:rPr lang="zh-CN" altLang="en-US"/>
              <a:t>文件或是</a:t>
            </a:r>
            <a:r>
              <a:rPr lang="en-US" altLang="zh-CN"/>
              <a:t>OBJ </a:t>
            </a:r>
            <a:r>
              <a:rPr lang="zh-CN" altLang="en-US"/>
              <a:t>文件）来链接我们的应用程序。链接器并不管函数所在的源文件，只管函数的中间目标文件（</a:t>
            </a:r>
            <a:r>
              <a:rPr lang="en-US" altLang="zh-CN"/>
              <a:t>Object File</a:t>
            </a:r>
            <a:r>
              <a:rPr lang="zh-CN" altLang="en-US"/>
              <a:t>），在大多数时候，由于源文件太多，编译生成的中间目标文件太多，而在链接时需要明显地指出中间目标文件名，这对于编译很不方便，所以，我们要给中间目标文件打个包，在 </a:t>
            </a:r>
            <a:r>
              <a:rPr lang="en-US" altLang="zh-CN"/>
              <a:t>Windows </a:t>
            </a:r>
            <a:r>
              <a:rPr lang="zh-CN" altLang="en-US"/>
              <a:t>下这种包叫“库文件”（</a:t>
            </a:r>
            <a:r>
              <a:rPr lang="en-US" altLang="zh-CN"/>
              <a:t>Library File)</a:t>
            </a:r>
            <a:r>
              <a:rPr lang="zh-CN" altLang="en-US"/>
              <a:t>，也就是 </a:t>
            </a:r>
            <a:r>
              <a:rPr lang="en-US" altLang="zh-CN"/>
              <a:t>.lib  </a:t>
            </a:r>
            <a:r>
              <a:rPr lang="zh-CN" altLang="en-US"/>
              <a:t>文件，在 </a:t>
            </a:r>
            <a:r>
              <a:rPr lang="en-US" altLang="zh-CN"/>
              <a:t>UNIX</a:t>
            </a:r>
            <a:r>
              <a:rPr lang="zh-CN" altLang="en-US"/>
              <a:t>下，是 </a:t>
            </a:r>
            <a:r>
              <a:rPr lang="en-US" altLang="zh-CN"/>
              <a:t>Archive File</a:t>
            </a:r>
            <a:r>
              <a:rPr lang="zh-CN" altLang="en-US"/>
              <a:t>，也就是 </a:t>
            </a:r>
            <a:r>
              <a:rPr lang="en-US" altLang="zh-CN"/>
              <a:t>.a </a:t>
            </a:r>
            <a:r>
              <a:rPr lang="zh-CN" altLang="en-US"/>
              <a:t>文件。</a:t>
            </a:r>
            <a:endParaRPr lang="en-US" altLang="zh-CN"/>
          </a:p>
          <a:p>
            <a:pPr>
              <a:spcBef>
                <a:spcPct val="0"/>
              </a:spcBef>
            </a:pPr>
            <a:endParaRPr lang="zh-CN" altLang="en-US"/>
          </a:p>
        </p:txBody>
      </p:sp>
      <p:sp>
        <p:nvSpPr>
          <p:cNvPr id="409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FCE4FB-7E89-4AEC-9F53-D17BF6D7C86C}" type="slidenum">
              <a:rPr lang="zh-CN" altLang="en-US"/>
              <a:pPr fontAlgn="base">
                <a:spcBef>
                  <a:spcPct val="0"/>
                </a:spcBef>
                <a:spcAft>
                  <a:spcPct val="0"/>
                </a:spcAft>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a:t>什么是</a:t>
            </a:r>
            <a:r>
              <a:rPr lang="en-US" altLang="zh-CN" dirty="0" err="1"/>
              <a:t>makefile</a:t>
            </a:r>
            <a:r>
              <a:rPr lang="zh-CN" altLang="en-US" dirty="0"/>
              <a:t>？或许很多</a:t>
            </a:r>
            <a:r>
              <a:rPr lang="en-US" altLang="zh-CN" dirty="0" err="1"/>
              <a:t>Winodws</a:t>
            </a:r>
            <a:r>
              <a:rPr lang="zh-CN" altLang="en-US" dirty="0"/>
              <a:t>的程序员都不知道这个东西，因为那些</a:t>
            </a:r>
            <a:r>
              <a:rPr lang="en-US" altLang="zh-CN" dirty="0"/>
              <a:t>Windows</a:t>
            </a:r>
            <a:r>
              <a:rPr lang="zh-CN" altLang="en-US" dirty="0"/>
              <a:t>的</a:t>
            </a:r>
            <a:r>
              <a:rPr lang="en-US" altLang="zh-CN" dirty="0"/>
              <a:t>IDE</a:t>
            </a:r>
            <a:r>
              <a:rPr lang="zh-CN" altLang="en-US" dirty="0"/>
              <a:t>都为你做了这个工作，但我觉得要作一个好的和 </a:t>
            </a:r>
            <a:r>
              <a:rPr lang="en-US" altLang="zh-CN" dirty="0"/>
              <a:t>professional </a:t>
            </a:r>
            <a:r>
              <a:rPr lang="zh-CN" altLang="en-US" dirty="0"/>
              <a:t>的程序员，</a:t>
            </a:r>
            <a:r>
              <a:rPr lang="en-US" altLang="zh-CN" dirty="0" err="1"/>
              <a:t>makefile</a:t>
            </a:r>
            <a:r>
              <a:rPr lang="en-US" altLang="zh-CN" dirty="0"/>
              <a:t> </a:t>
            </a:r>
            <a:r>
              <a:rPr lang="zh-CN" altLang="en-US" dirty="0"/>
              <a:t>还是要懂。这就好像现在有这么多的 </a:t>
            </a:r>
            <a:r>
              <a:rPr lang="en-US" altLang="zh-CN" dirty="0"/>
              <a:t>HTML </a:t>
            </a:r>
            <a:r>
              <a:rPr lang="zh-CN" altLang="en-US" dirty="0"/>
              <a:t>的编辑器，但如果你想成为一个专业人士，你还是要了解</a:t>
            </a:r>
            <a:r>
              <a:rPr lang="en-US" altLang="zh-CN" dirty="0"/>
              <a:t>HTML </a:t>
            </a:r>
            <a:r>
              <a:rPr lang="zh-CN" altLang="en-US" dirty="0"/>
              <a:t>的标识的含义。特别在 </a:t>
            </a:r>
            <a:r>
              <a:rPr lang="en-US" altLang="zh-CN" dirty="0"/>
              <a:t>Unix</a:t>
            </a:r>
            <a:r>
              <a:rPr lang="zh-CN" altLang="en-US" dirty="0"/>
              <a:t>下的软件编译，你就不能不自己写 </a:t>
            </a:r>
            <a:r>
              <a:rPr lang="en-US" altLang="zh-CN" dirty="0" err="1"/>
              <a:t>makefile</a:t>
            </a:r>
            <a:r>
              <a:rPr lang="en-US" altLang="zh-CN" dirty="0"/>
              <a:t> </a:t>
            </a:r>
            <a:r>
              <a:rPr lang="zh-CN" altLang="en-US" dirty="0"/>
              <a:t>了，会不会写 </a:t>
            </a:r>
            <a:r>
              <a:rPr lang="en-US" altLang="zh-CN" dirty="0" err="1"/>
              <a:t>makefile</a:t>
            </a:r>
            <a:r>
              <a:rPr lang="zh-CN" altLang="en-US" dirty="0"/>
              <a:t>，从一个侧面说明了一个人是否具备完成大型工程的能力。</a:t>
            </a:r>
            <a:endParaRPr lang="en-US" altLang="zh-CN" dirty="0"/>
          </a:p>
          <a:p>
            <a:pPr>
              <a:spcBef>
                <a:spcPct val="0"/>
              </a:spcBef>
            </a:pPr>
            <a:endParaRPr lang="en-US" altLang="zh-CN" dirty="0"/>
          </a:p>
          <a:p>
            <a:pPr>
              <a:spcBef>
                <a:spcPct val="0"/>
              </a:spcBef>
            </a:pPr>
            <a:r>
              <a:rPr lang="zh-CN" altLang="en-US" dirty="0"/>
              <a:t>一般来说，大多数的 </a:t>
            </a:r>
            <a:r>
              <a:rPr lang="en-US" altLang="zh-CN" dirty="0"/>
              <a:t>IDE </a:t>
            </a:r>
            <a:r>
              <a:rPr lang="zh-CN" altLang="en-US" dirty="0"/>
              <a:t>都有这个命令，比如：</a:t>
            </a:r>
            <a:r>
              <a:rPr lang="en-US" altLang="zh-CN" dirty="0"/>
              <a:t>Delphi</a:t>
            </a:r>
            <a:r>
              <a:rPr lang="zh-CN" altLang="en-US" dirty="0"/>
              <a:t>的 </a:t>
            </a:r>
            <a:r>
              <a:rPr lang="en-US" altLang="zh-CN" dirty="0"/>
              <a:t>make</a:t>
            </a:r>
            <a:r>
              <a:rPr lang="zh-CN" altLang="en-US" dirty="0"/>
              <a:t>，</a:t>
            </a:r>
            <a:r>
              <a:rPr lang="en-US" altLang="zh-CN" dirty="0"/>
              <a:t>Visual C++</a:t>
            </a:r>
            <a:r>
              <a:rPr lang="zh-CN" altLang="en-US" dirty="0"/>
              <a:t>的 </a:t>
            </a:r>
            <a:r>
              <a:rPr lang="en-US" altLang="zh-CN" dirty="0" err="1"/>
              <a:t>nmake</a:t>
            </a:r>
            <a:r>
              <a:rPr lang="zh-CN" altLang="en-US" dirty="0"/>
              <a:t>，</a:t>
            </a:r>
            <a:r>
              <a:rPr lang="en-US" altLang="zh-CN" dirty="0"/>
              <a:t>Linux </a:t>
            </a:r>
            <a:r>
              <a:rPr lang="zh-CN" altLang="en-US" dirty="0"/>
              <a:t>下 </a:t>
            </a:r>
            <a:r>
              <a:rPr lang="en-US" altLang="zh-CN" dirty="0"/>
              <a:t>GNU </a:t>
            </a:r>
            <a:r>
              <a:rPr lang="zh-CN" altLang="en-US" dirty="0"/>
              <a:t>的 </a:t>
            </a:r>
            <a:r>
              <a:rPr lang="en-US" altLang="zh-CN" dirty="0"/>
              <a:t>make</a:t>
            </a:r>
            <a:endParaRPr lang="zh-CN" altLang="en-US" dirty="0"/>
          </a:p>
        </p:txBody>
      </p:sp>
      <p:sp>
        <p:nvSpPr>
          <p:cNvPr id="419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4AE97C-93C5-4AA4-B13D-24A522B229AA}" type="slidenum">
              <a:rPr lang="zh-CN" altLang="en-US"/>
              <a:pPr fontAlgn="base">
                <a:spcBef>
                  <a:spcPct val="0"/>
                </a:spcBef>
                <a:spcAft>
                  <a:spcPct val="0"/>
                </a:spcAft>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大家先来看一个粗略的规则。</a:t>
            </a:r>
            <a:endParaRPr lang="en-US" altLang="zh-CN"/>
          </a:p>
          <a:p>
            <a:pPr>
              <a:spcBef>
                <a:spcPct val="0"/>
              </a:spcBef>
            </a:pPr>
            <a:r>
              <a:rPr lang="zh-CN" altLang="en-US"/>
              <a:t>这是一个文件的依赖关系，也就是说，</a:t>
            </a:r>
            <a:r>
              <a:rPr lang="en-US" altLang="zh-CN"/>
              <a:t>target </a:t>
            </a:r>
            <a:r>
              <a:rPr lang="zh-CN" altLang="en-US"/>
              <a:t>这一个或多个的目标文件依赖于 </a:t>
            </a:r>
            <a:r>
              <a:rPr lang="en-US" altLang="zh-CN"/>
              <a:t>prerequisites</a:t>
            </a:r>
            <a:r>
              <a:rPr lang="zh-CN" altLang="en-US"/>
              <a:t>中的文件，其生成规则定义在 </a:t>
            </a:r>
            <a:r>
              <a:rPr lang="en-US" altLang="zh-CN"/>
              <a:t>command </a:t>
            </a:r>
            <a:r>
              <a:rPr lang="zh-CN" altLang="en-US"/>
              <a:t>中。说白一点就是说，</a:t>
            </a:r>
            <a:r>
              <a:rPr lang="en-US" altLang="zh-CN"/>
              <a:t>prerequisites </a:t>
            </a:r>
            <a:r>
              <a:rPr lang="zh-CN" altLang="en-US"/>
              <a:t>中如果有一个以</a:t>
            </a:r>
          </a:p>
          <a:p>
            <a:pPr>
              <a:spcBef>
                <a:spcPct val="0"/>
              </a:spcBef>
            </a:pPr>
            <a:r>
              <a:rPr lang="zh-CN" altLang="en-US"/>
              <a:t>上的文件比 </a:t>
            </a:r>
            <a:r>
              <a:rPr lang="en-US" altLang="zh-CN"/>
              <a:t>target </a:t>
            </a:r>
            <a:r>
              <a:rPr lang="zh-CN" altLang="en-US"/>
              <a:t>文件要新的话，</a:t>
            </a:r>
            <a:r>
              <a:rPr lang="en-US" altLang="zh-CN"/>
              <a:t>command </a:t>
            </a:r>
            <a:r>
              <a:rPr lang="zh-CN" altLang="en-US"/>
              <a:t>所定义的命令就会被执行。这就是 </a:t>
            </a:r>
            <a:r>
              <a:rPr lang="en-US" altLang="zh-CN"/>
              <a:t>Makefile </a:t>
            </a:r>
            <a:r>
              <a:rPr lang="zh-CN" altLang="en-US"/>
              <a:t>的规则。也就是 </a:t>
            </a:r>
            <a:r>
              <a:rPr lang="en-US" altLang="zh-CN"/>
              <a:t>Makefile</a:t>
            </a:r>
            <a:r>
              <a:rPr lang="zh-CN" altLang="en-US"/>
              <a:t>中最核心的内容。 </a:t>
            </a:r>
            <a:endParaRPr lang="en-US" altLang="zh-CN"/>
          </a:p>
          <a:p>
            <a:pPr>
              <a:spcBef>
                <a:spcPct val="0"/>
              </a:spcBef>
            </a:pPr>
            <a:r>
              <a:rPr lang="zh-CN" altLang="en-US"/>
              <a:t>下面是一个简单的例子。</a:t>
            </a:r>
            <a:endParaRPr lang="en-US" altLang="zh-CN"/>
          </a:p>
          <a:p>
            <a:pPr>
              <a:spcBef>
                <a:spcPct val="0"/>
              </a:spcBef>
            </a:pPr>
            <a:endParaRPr lang="en-US" altLang="zh-CN"/>
          </a:p>
          <a:p>
            <a:pPr>
              <a:spcBef>
                <a:spcPct val="0"/>
              </a:spcBef>
            </a:pPr>
            <a:endParaRPr lang="en-US" altLang="zh-CN"/>
          </a:p>
          <a:p>
            <a:pPr>
              <a:spcBef>
                <a:spcPct val="0"/>
              </a:spcBef>
            </a:pPr>
            <a:endParaRPr lang="en-US" altLang="zh-CN"/>
          </a:p>
          <a:p>
            <a:pPr>
              <a:spcBef>
                <a:spcPct val="0"/>
              </a:spcBef>
            </a:pPr>
            <a:endParaRPr lang="zh-CN" altLang="en-US"/>
          </a:p>
        </p:txBody>
      </p:sp>
      <p:sp>
        <p:nvSpPr>
          <p:cNvPr id="430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9CC193-39AF-4675-BC1F-48239D960F32}" type="slidenum">
              <a:rPr lang="zh-CN" altLang="en-US"/>
              <a:pPr fontAlgn="base">
                <a:spcBef>
                  <a:spcPct val="0"/>
                </a:spcBef>
                <a:spcAft>
                  <a:spcPct val="0"/>
                </a:spcAft>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85000" lnSpcReduction="10000"/>
          </a:bodyPr>
          <a:lstStyle/>
          <a:p>
            <a:pPr fontAlgn="auto">
              <a:spcBef>
                <a:spcPts val="0"/>
              </a:spcBef>
              <a:spcAft>
                <a:spcPts val="0"/>
              </a:spcAft>
              <a:defRPr/>
            </a:pPr>
            <a:r>
              <a:rPr lang="en-US" altLang="zh-CN" dirty="0"/>
              <a:t>【</a:t>
            </a:r>
            <a:r>
              <a:rPr lang="zh-CN" altLang="en-US" dirty="0"/>
              <a:t>正文有些小，恐怕后排看不清，可考虑双列的形式，把代码放到两列</a:t>
            </a:r>
            <a:r>
              <a:rPr lang="en-US" altLang="zh-CN" dirty="0"/>
              <a:t>】</a:t>
            </a:r>
            <a:r>
              <a:rPr lang="zh-CN" altLang="en-US" dirty="0"/>
              <a:t>反斜杠（</a:t>
            </a:r>
            <a:r>
              <a:rPr lang="en-US" altLang="zh-CN" dirty="0"/>
              <a:t>\</a:t>
            </a:r>
            <a:r>
              <a:rPr lang="zh-CN" altLang="en-US" dirty="0"/>
              <a:t>）是换行符的意思。这样比较便于 </a:t>
            </a:r>
            <a:r>
              <a:rPr lang="en-US" altLang="zh-CN" dirty="0" err="1"/>
              <a:t>Makefile</a:t>
            </a:r>
            <a:r>
              <a:rPr lang="en-US" altLang="zh-CN" dirty="0"/>
              <a:t> </a:t>
            </a:r>
            <a:r>
              <a:rPr lang="zh-CN" altLang="en-US" dirty="0"/>
              <a:t>的易读。我们可以把这个内容保存在</a:t>
            </a:r>
            <a:endParaRPr lang="en-US" altLang="zh-CN" dirty="0"/>
          </a:p>
          <a:p>
            <a:pPr fontAlgn="auto">
              <a:spcBef>
                <a:spcPts val="0"/>
              </a:spcBef>
              <a:spcAft>
                <a:spcPts val="0"/>
              </a:spcAft>
              <a:defRPr/>
            </a:pPr>
            <a:r>
              <a:rPr lang="zh-CN" altLang="en-US" dirty="0"/>
              <a:t>文件为“</a:t>
            </a:r>
            <a:r>
              <a:rPr lang="en-US" altLang="zh-CN" dirty="0" err="1"/>
              <a:t>Makefile</a:t>
            </a:r>
            <a:r>
              <a:rPr lang="en-US" altLang="zh-CN" dirty="0"/>
              <a:t>”</a:t>
            </a:r>
            <a:r>
              <a:rPr lang="zh-CN" altLang="en-US" dirty="0"/>
              <a:t>或“</a:t>
            </a:r>
            <a:r>
              <a:rPr lang="en-US" altLang="zh-CN" dirty="0" err="1"/>
              <a:t>makefile</a:t>
            </a:r>
            <a:r>
              <a:rPr lang="en-US" altLang="zh-CN" dirty="0"/>
              <a:t>”</a:t>
            </a:r>
            <a:r>
              <a:rPr lang="zh-CN" altLang="en-US" dirty="0"/>
              <a:t>的文件中，然后在该目录下直接输入命令“</a:t>
            </a:r>
            <a:r>
              <a:rPr lang="en-US" altLang="zh-CN" dirty="0"/>
              <a:t>make”</a:t>
            </a:r>
            <a:r>
              <a:rPr lang="zh-CN" altLang="en-US" dirty="0"/>
              <a:t>就可以生成执行文件 </a:t>
            </a:r>
            <a:r>
              <a:rPr lang="en-US" altLang="zh-CN" dirty="0"/>
              <a:t>edit</a:t>
            </a:r>
            <a:r>
              <a:rPr lang="zh-CN" altLang="en-US" dirty="0"/>
              <a:t>。如果要删除执行文件和所有的中间目标文件，那么，只要简单地执行</a:t>
            </a:r>
          </a:p>
          <a:p>
            <a:pPr fontAlgn="auto">
              <a:spcBef>
                <a:spcPts val="0"/>
              </a:spcBef>
              <a:spcAft>
                <a:spcPts val="0"/>
              </a:spcAft>
              <a:defRPr/>
            </a:pPr>
            <a:r>
              <a:rPr lang="zh-CN" altLang="en-US" dirty="0"/>
              <a:t>一下“</a:t>
            </a:r>
            <a:r>
              <a:rPr lang="en-US" altLang="zh-CN" dirty="0"/>
              <a:t>make clean”</a:t>
            </a:r>
            <a:r>
              <a:rPr lang="zh-CN" altLang="en-US" dirty="0"/>
              <a:t>就可以了。 </a:t>
            </a:r>
          </a:p>
          <a:p>
            <a:pPr fontAlgn="auto">
              <a:spcBef>
                <a:spcPts val="0"/>
              </a:spcBef>
              <a:spcAft>
                <a:spcPts val="0"/>
              </a:spcAft>
              <a:defRPr/>
            </a:pPr>
            <a:r>
              <a:rPr lang="zh-CN" altLang="en-US" dirty="0"/>
              <a:t> </a:t>
            </a:r>
          </a:p>
          <a:p>
            <a:pPr fontAlgn="auto">
              <a:spcBef>
                <a:spcPts val="0"/>
              </a:spcBef>
              <a:spcAft>
                <a:spcPts val="0"/>
              </a:spcAft>
              <a:defRPr/>
            </a:pPr>
            <a:r>
              <a:rPr lang="zh-CN" altLang="en-US" dirty="0"/>
              <a:t>在这个 </a:t>
            </a:r>
            <a:r>
              <a:rPr lang="en-US" altLang="zh-CN" dirty="0" err="1"/>
              <a:t>makefile</a:t>
            </a:r>
            <a:r>
              <a:rPr lang="en-US" altLang="zh-CN" dirty="0"/>
              <a:t> </a:t>
            </a:r>
            <a:r>
              <a:rPr lang="zh-CN" altLang="en-US" dirty="0"/>
              <a:t>中，目标文件（</a:t>
            </a:r>
            <a:r>
              <a:rPr lang="en-US" altLang="zh-CN" dirty="0"/>
              <a:t>target</a:t>
            </a:r>
            <a:r>
              <a:rPr lang="zh-CN" altLang="en-US" dirty="0"/>
              <a:t>）包含：执行文件 </a:t>
            </a:r>
            <a:r>
              <a:rPr lang="en-US" altLang="zh-CN" dirty="0"/>
              <a:t>edit</a:t>
            </a:r>
            <a:r>
              <a:rPr lang="zh-CN" altLang="en-US" dirty="0"/>
              <a:t>和中间目标文件（*</a:t>
            </a:r>
            <a:r>
              <a:rPr lang="en-US" altLang="zh-CN" dirty="0"/>
              <a:t>.o</a:t>
            </a:r>
            <a:r>
              <a:rPr lang="zh-CN" altLang="en-US" dirty="0"/>
              <a:t>），依赖文</a:t>
            </a:r>
          </a:p>
          <a:p>
            <a:pPr fontAlgn="auto">
              <a:spcBef>
                <a:spcPts val="0"/>
              </a:spcBef>
              <a:spcAft>
                <a:spcPts val="0"/>
              </a:spcAft>
              <a:defRPr/>
            </a:pPr>
            <a:r>
              <a:rPr lang="zh-CN" altLang="en-US" dirty="0"/>
              <a:t>件（</a:t>
            </a:r>
            <a:r>
              <a:rPr lang="en-US" altLang="zh-CN" dirty="0"/>
              <a:t>prerequisites</a:t>
            </a:r>
            <a:r>
              <a:rPr lang="zh-CN" altLang="en-US" dirty="0"/>
              <a:t>）就是冒号后面的那些 </a:t>
            </a:r>
            <a:r>
              <a:rPr lang="en-US" altLang="zh-CN" dirty="0"/>
              <a:t>.c  </a:t>
            </a:r>
            <a:r>
              <a:rPr lang="zh-CN" altLang="en-US" dirty="0"/>
              <a:t>文件和 </a:t>
            </a:r>
            <a:r>
              <a:rPr lang="en-US" altLang="zh-CN" dirty="0"/>
              <a:t>.h </a:t>
            </a:r>
            <a:r>
              <a:rPr lang="zh-CN" altLang="en-US" dirty="0"/>
              <a:t>文件。每一个 </a:t>
            </a:r>
            <a:r>
              <a:rPr lang="en-US" altLang="zh-CN" dirty="0"/>
              <a:t>.o  </a:t>
            </a:r>
            <a:r>
              <a:rPr lang="zh-CN" altLang="en-US" dirty="0"/>
              <a:t>文件都有一组依赖</a:t>
            </a:r>
          </a:p>
          <a:p>
            <a:pPr fontAlgn="auto">
              <a:spcBef>
                <a:spcPts val="0"/>
              </a:spcBef>
              <a:spcAft>
                <a:spcPts val="0"/>
              </a:spcAft>
              <a:defRPr/>
            </a:pPr>
            <a:r>
              <a:rPr lang="zh-CN" altLang="en-US" dirty="0"/>
              <a:t>文件，而这些 </a:t>
            </a:r>
            <a:r>
              <a:rPr lang="en-US" altLang="zh-CN" dirty="0"/>
              <a:t>.o  </a:t>
            </a:r>
            <a:r>
              <a:rPr lang="zh-CN" altLang="en-US" dirty="0"/>
              <a:t>文件又是执行文件 </a:t>
            </a:r>
            <a:r>
              <a:rPr lang="en-US" altLang="zh-CN" dirty="0"/>
              <a:t>edit  </a:t>
            </a:r>
            <a:r>
              <a:rPr lang="zh-CN" altLang="en-US" dirty="0"/>
              <a:t>的依赖文件。依赖关系的实质上就是说明了目标</a:t>
            </a:r>
          </a:p>
          <a:p>
            <a:pPr fontAlgn="auto">
              <a:spcBef>
                <a:spcPts val="0"/>
              </a:spcBef>
              <a:spcAft>
                <a:spcPts val="0"/>
              </a:spcAft>
              <a:defRPr/>
            </a:pPr>
            <a:r>
              <a:rPr lang="zh-CN" altLang="en-US" dirty="0"/>
              <a:t>文件是由哪些文件生成的，换言之，目标文件是哪些文件更新的。 </a:t>
            </a:r>
          </a:p>
          <a:p>
            <a:pPr fontAlgn="auto">
              <a:spcBef>
                <a:spcPts val="0"/>
              </a:spcBef>
              <a:spcAft>
                <a:spcPts val="0"/>
              </a:spcAft>
              <a:defRPr/>
            </a:pPr>
            <a:r>
              <a:rPr lang="zh-CN" altLang="en-US" dirty="0"/>
              <a:t> </a:t>
            </a:r>
          </a:p>
          <a:p>
            <a:pPr fontAlgn="auto">
              <a:spcBef>
                <a:spcPts val="0"/>
              </a:spcBef>
              <a:spcAft>
                <a:spcPts val="0"/>
              </a:spcAft>
              <a:defRPr/>
            </a:pPr>
            <a:r>
              <a:rPr lang="zh-CN" altLang="en-US" dirty="0"/>
              <a:t>在定义好依赖关系后，后续的那一行定义了如何生成目标文件的操作系统命令，一定要以一</a:t>
            </a:r>
          </a:p>
          <a:p>
            <a:pPr fontAlgn="auto">
              <a:spcBef>
                <a:spcPts val="0"/>
              </a:spcBef>
              <a:spcAft>
                <a:spcPts val="0"/>
              </a:spcAft>
              <a:defRPr/>
            </a:pPr>
            <a:r>
              <a:rPr lang="zh-CN" altLang="en-US" dirty="0"/>
              <a:t>个 </a:t>
            </a:r>
            <a:r>
              <a:rPr lang="en-US" altLang="zh-CN" dirty="0"/>
              <a:t>Tab </a:t>
            </a:r>
            <a:r>
              <a:rPr lang="zh-CN" altLang="en-US" dirty="0"/>
              <a:t>键作为开头。记住，</a:t>
            </a:r>
            <a:r>
              <a:rPr lang="en-US" altLang="zh-CN" dirty="0"/>
              <a:t>make </a:t>
            </a:r>
            <a:r>
              <a:rPr lang="zh-CN" altLang="en-US" dirty="0"/>
              <a:t>并不管命令是怎么工作的，他只管执行所定义的命令。 </a:t>
            </a:r>
            <a:r>
              <a:rPr lang="en-US" altLang="zh-CN" dirty="0"/>
              <a:t>make</a:t>
            </a:r>
          </a:p>
          <a:p>
            <a:pPr fontAlgn="auto">
              <a:spcBef>
                <a:spcPts val="0"/>
              </a:spcBef>
              <a:spcAft>
                <a:spcPts val="0"/>
              </a:spcAft>
              <a:defRPr/>
            </a:pPr>
            <a:r>
              <a:rPr lang="zh-CN" altLang="en-US" dirty="0"/>
              <a:t>会比较</a:t>
            </a:r>
            <a:r>
              <a:rPr lang="en-US" altLang="zh-CN" dirty="0"/>
              <a:t>targets</a:t>
            </a:r>
            <a:r>
              <a:rPr lang="zh-CN" altLang="en-US" dirty="0"/>
              <a:t>文件和</a:t>
            </a:r>
            <a:r>
              <a:rPr lang="en-US" altLang="zh-CN" dirty="0"/>
              <a:t>prerequisites</a:t>
            </a:r>
            <a:r>
              <a:rPr lang="zh-CN" altLang="en-US" dirty="0"/>
              <a:t>文件的修改日期，如果</a:t>
            </a:r>
            <a:r>
              <a:rPr lang="en-US" altLang="zh-CN" dirty="0"/>
              <a:t>prerequisites</a:t>
            </a:r>
            <a:r>
              <a:rPr lang="zh-CN" altLang="en-US" dirty="0"/>
              <a:t>文件的日期要比</a:t>
            </a:r>
            <a:r>
              <a:rPr lang="en-US" altLang="zh-CN" dirty="0"/>
              <a:t>targets</a:t>
            </a:r>
          </a:p>
          <a:p>
            <a:pPr fontAlgn="auto">
              <a:spcBef>
                <a:spcPts val="0"/>
              </a:spcBef>
              <a:spcAft>
                <a:spcPts val="0"/>
              </a:spcAft>
              <a:defRPr/>
            </a:pPr>
            <a:r>
              <a:rPr lang="zh-CN" altLang="en-US" dirty="0"/>
              <a:t>文件的日期要新，或者 </a:t>
            </a:r>
            <a:r>
              <a:rPr lang="en-US" altLang="zh-CN" dirty="0"/>
              <a:t>target </a:t>
            </a:r>
            <a:r>
              <a:rPr lang="zh-CN" altLang="en-US" dirty="0"/>
              <a:t>不存在的话，那么，</a:t>
            </a:r>
            <a:r>
              <a:rPr lang="en-US" altLang="zh-CN" dirty="0"/>
              <a:t>make </a:t>
            </a:r>
            <a:r>
              <a:rPr lang="zh-CN" altLang="en-US" dirty="0"/>
              <a:t>就会执行后续定义的命令。 </a:t>
            </a:r>
          </a:p>
          <a:p>
            <a:pPr fontAlgn="auto">
              <a:spcBef>
                <a:spcPts val="0"/>
              </a:spcBef>
              <a:spcAft>
                <a:spcPts val="0"/>
              </a:spcAft>
              <a:defRPr/>
            </a:pPr>
            <a:r>
              <a:rPr lang="zh-CN" altLang="en-US" dirty="0"/>
              <a:t> </a:t>
            </a:r>
          </a:p>
          <a:p>
            <a:pPr fontAlgn="auto">
              <a:spcBef>
                <a:spcPts val="0"/>
              </a:spcBef>
              <a:spcAft>
                <a:spcPts val="0"/>
              </a:spcAft>
              <a:defRPr/>
            </a:pPr>
            <a:r>
              <a:rPr lang="zh-CN" altLang="en-US" dirty="0"/>
              <a:t>这里要说明一点的是，</a:t>
            </a:r>
            <a:r>
              <a:rPr lang="en-US" altLang="zh-CN" dirty="0"/>
              <a:t>clean </a:t>
            </a:r>
            <a:r>
              <a:rPr lang="zh-CN" altLang="en-US" dirty="0"/>
              <a:t>不是一个文件，它只不过是一个动作名字，有点像 </a:t>
            </a:r>
            <a:r>
              <a:rPr lang="en-US" altLang="zh-CN" dirty="0"/>
              <a:t>C </a:t>
            </a:r>
            <a:r>
              <a:rPr lang="zh-CN" altLang="en-US" dirty="0"/>
              <a:t>语言中的</a:t>
            </a:r>
          </a:p>
          <a:p>
            <a:pPr fontAlgn="auto">
              <a:spcBef>
                <a:spcPts val="0"/>
              </a:spcBef>
              <a:spcAft>
                <a:spcPts val="0"/>
              </a:spcAft>
              <a:defRPr/>
            </a:pPr>
            <a:r>
              <a:rPr lang="en-US" altLang="zh-CN" dirty="0" err="1"/>
              <a:t>lable</a:t>
            </a:r>
            <a:r>
              <a:rPr lang="en-US" altLang="zh-CN" dirty="0"/>
              <a:t> </a:t>
            </a:r>
            <a:r>
              <a:rPr lang="zh-CN" altLang="en-US" dirty="0"/>
              <a:t>一样，其冒号后什么也没有，那么，</a:t>
            </a:r>
            <a:r>
              <a:rPr lang="en-US" altLang="zh-CN" dirty="0"/>
              <a:t>make</a:t>
            </a:r>
            <a:r>
              <a:rPr lang="zh-CN" altLang="en-US" dirty="0"/>
              <a:t>就不会自动去找文件的依赖性，也就不会自</a:t>
            </a:r>
          </a:p>
          <a:p>
            <a:pPr fontAlgn="auto">
              <a:spcBef>
                <a:spcPts val="0"/>
              </a:spcBef>
              <a:spcAft>
                <a:spcPts val="0"/>
              </a:spcAft>
              <a:defRPr/>
            </a:pPr>
            <a:r>
              <a:rPr lang="zh-CN" altLang="en-US" dirty="0"/>
              <a:t>动执行其后所定义的命令。要执行其后的命令，就要在 </a:t>
            </a:r>
            <a:r>
              <a:rPr lang="en-US" altLang="zh-CN" dirty="0"/>
              <a:t>make </a:t>
            </a:r>
            <a:r>
              <a:rPr lang="zh-CN" altLang="en-US" dirty="0"/>
              <a:t>命令后明显得指出这个 </a:t>
            </a:r>
            <a:r>
              <a:rPr lang="en-US" altLang="zh-CN" dirty="0" err="1"/>
              <a:t>lable</a:t>
            </a:r>
            <a:endParaRPr lang="en-US" altLang="zh-CN" dirty="0"/>
          </a:p>
          <a:p>
            <a:pPr fontAlgn="auto">
              <a:spcBef>
                <a:spcPts val="0"/>
              </a:spcBef>
              <a:spcAft>
                <a:spcPts val="0"/>
              </a:spcAft>
              <a:defRPr/>
            </a:pPr>
            <a:r>
              <a:rPr lang="zh-CN" altLang="en-US" dirty="0"/>
              <a:t>的名字。这样的方法非常有用，我们可以在一个 </a:t>
            </a:r>
            <a:r>
              <a:rPr lang="en-US" altLang="zh-CN" dirty="0" err="1"/>
              <a:t>makefile</a:t>
            </a:r>
            <a:r>
              <a:rPr lang="en-US" altLang="zh-CN" dirty="0"/>
              <a:t> </a:t>
            </a:r>
            <a:r>
              <a:rPr lang="zh-CN" altLang="en-US" dirty="0"/>
              <a:t>中定义不用的编译或是和编译无关</a:t>
            </a:r>
          </a:p>
          <a:p>
            <a:pPr fontAlgn="auto">
              <a:spcBef>
                <a:spcPts val="0"/>
              </a:spcBef>
              <a:spcAft>
                <a:spcPts val="0"/>
              </a:spcAft>
              <a:defRPr/>
            </a:pPr>
            <a:r>
              <a:rPr lang="zh-CN" altLang="en-US" dirty="0"/>
              <a:t>的命令，比如程序的打包，程序的备份，等等。</a:t>
            </a:r>
          </a:p>
        </p:txBody>
      </p:sp>
      <p:sp>
        <p:nvSpPr>
          <p:cNvPr id="440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BA39E7-6759-4C4F-8E97-68671AB3C6D2}" type="slidenum">
              <a:rPr lang="zh-CN" altLang="en-US"/>
              <a:pPr fontAlgn="base">
                <a:spcBef>
                  <a:spcPct val="0"/>
                </a:spcBef>
                <a:spcAft>
                  <a:spcPct val="0"/>
                </a:spcAft>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这就是整个 </a:t>
            </a:r>
            <a:r>
              <a:rPr lang="en-US" altLang="zh-CN"/>
              <a:t>make </a:t>
            </a:r>
            <a:r>
              <a:rPr lang="zh-CN" altLang="en-US"/>
              <a:t>的依赖性，</a:t>
            </a:r>
            <a:r>
              <a:rPr lang="en-US" altLang="zh-CN"/>
              <a:t>make </a:t>
            </a:r>
            <a:r>
              <a:rPr lang="zh-CN" altLang="en-US"/>
              <a:t>会一层又一层地去找文件的依赖关系，直到最终编译出</a:t>
            </a:r>
          </a:p>
          <a:p>
            <a:pPr>
              <a:spcBef>
                <a:spcPct val="0"/>
              </a:spcBef>
            </a:pPr>
            <a:r>
              <a:rPr lang="zh-CN" altLang="en-US"/>
              <a:t>第一个目标文件。在找寻的过程中，如果出现错误，比如最后被依赖的文件找不到，那么</a:t>
            </a:r>
          </a:p>
          <a:p>
            <a:pPr>
              <a:spcBef>
                <a:spcPct val="0"/>
              </a:spcBef>
            </a:pPr>
            <a:r>
              <a:rPr lang="en-US" altLang="zh-CN"/>
              <a:t>make </a:t>
            </a:r>
            <a:r>
              <a:rPr lang="zh-CN" altLang="en-US"/>
              <a:t>就会直接退出，并报错，而对于所定义的命令的错误，或是编译不成功，</a:t>
            </a:r>
            <a:r>
              <a:rPr lang="en-US" altLang="zh-CN"/>
              <a:t>make </a:t>
            </a:r>
            <a:r>
              <a:rPr lang="zh-CN" altLang="en-US"/>
              <a:t>根本不</a:t>
            </a:r>
          </a:p>
          <a:p>
            <a:pPr>
              <a:spcBef>
                <a:spcPct val="0"/>
              </a:spcBef>
            </a:pPr>
            <a:r>
              <a:rPr lang="zh-CN" altLang="en-US"/>
              <a:t>理。</a:t>
            </a:r>
            <a:r>
              <a:rPr lang="en-US" altLang="zh-CN"/>
              <a:t>make </a:t>
            </a:r>
            <a:r>
              <a:rPr lang="zh-CN" altLang="en-US"/>
              <a:t>只管文件的依赖性，即，如果在我找了依赖关系之后，冒号后面的文件还是不在，</a:t>
            </a:r>
          </a:p>
          <a:p>
            <a:pPr>
              <a:spcBef>
                <a:spcPct val="0"/>
              </a:spcBef>
            </a:pPr>
            <a:r>
              <a:rPr lang="zh-CN" altLang="en-US"/>
              <a:t>那么对不起，我就不工作啦。 </a:t>
            </a:r>
          </a:p>
          <a:p>
            <a:pPr>
              <a:spcBef>
                <a:spcPct val="0"/>
              </a:spcBef>
            </a:pPr>
            <a:r>
              <a:rPr lang="zh-CN" altLang="en-US"/>
              <a:t> </a:t>
            </a:r>
          </a:p>
          <a:p>
            <a:pPr>
              <a:spcBef>
                <a:spcPct val="0"/>
              </a:spcBef>
            </a:pPr>
            <a:r>
              <a:rPr lang="zh-CN" altLang="en-US"/>
              <a:t>通过上述分析，我们知道，像 </a:t>
            </a:r>
            <a:r>
              <a:rPr lang="en-US" altLang="zh-CN"/>
              <a:t>clean</a:t>
            </a:r>
            <a:r>
              <a:rPr lang="zh-CN" altLang="en-US"/>
              <a:t>这种，没有被第一个目标文件直接或间接关联，那么它</a:t>
            </a:r>
          </a:p>
          <a:p>
            <a:pPr>
              <a:spcBef>
                <a:spcPct val="0"/>
              </a:spcBef>
            </a:pPr>
            <a:r>
              <a:rPr lang="zh-CN" altLang="en-US"/>
              <a:t>后面所定义的命令将不会被自动执行，不过，我们可以显示要 </a:t>
            </a:r>
            <a:r>
              <a:rPr lang="en-US" altLang="zh-CN"/>
              <a:t>make </a:t>
            </a:r>
            <a:r>
              <a:rPr lang="zh-CN" altLang="en-US"/>
              <a:t>执行。即命令</a:t>
            </a:r>
            <a:r>
              <a:rPr lang="en-US" altLang="zh-CN"/>
              <a:t>——“make </a:t>
            </a:r>
          </a:p>
          <a:p>
            <a:pPr>
              <a:spcBef>
                <a:spcPct val="0"/>
              </a:spcBef>
            </a:pPr>
            <a:r>
              <a:rPr lang="en-US" altLang="zh-CN"/>
              <a:t>clean”</a:t>
            </a:r>
            <a:r>
              <a:rPr lang="zh-CN" altLang="en-US"/>
              <a:t>，以此来清除所有的目标文件，以便重编译。 </a:t>
            </a:r>
          </a:p>
        </p:txBody>
      </p:sp>
      <p:sp>
        <p:nvSpPr>
          <p:cNvPr id="450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807D3B-1160-401B-8C84-2FBED96AAB98}" type="slidenum">
              <a:rPr lang="zh-CN" altLang="en-US"/>
              <a:pPr fontAlgn="base">
                <a:spcBef>
                  <a:spcPct val="0"/>
                </a:spcBef>
                <a:spcAft>
                  <a:spcPct val="0"/>
                </a:spcAft>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如果我们想定义一系列比较类似的文件，我们很自然地就想起使用通配符。</a:t>
            </a:r>
            <a:r>
              <a:rPr lang="en-US" altLang="zh-CN"/>
              <a:t>make </a:t>
            </a:r>
            <a:r>
              <a:rPr lang="zh-CN" altLang="en-US"/>
              <a:t>支持三各</a:t>
            </a:r>
          </a:p>
          <a:p>
            <a:pPr>
              <a:spcBef>
                <a:spcPct val="0"/>
              </a:spcBef>
            </a:pPr>
            <a:r>
              <a:rPr lang="zh-CN" altLang="en-US"/>
              <a:t>通配符：“*”，“</a:t>
            </a:r>
            <a:r>
              <a:rPr lang="en-US" altLang="zh-CN"/>
              <a:t>?”</a:t>
            </a:r>
            <a:r>
              <a:rPr lang="zh-CN" altLang="en-US"/>
              <a:t>和“</a:t>
            </a:r>
            <a:r>
              <a:rPr lang="en-US" altLang="zh-CN"/>
              <a:t>[...]”</a:t>
            </a:r>
            <a:r>
              <a:rPr lang="zh-CN" altLang="en-US"/>
              <a:t>。这是和</a:t>
            </a:r>
            <a:r>
              <a:rPr lang="en-US" altLang="zh-CN"/>
              <a:t>Unix</a:t>
            </a:r>
            <a:r>
              <a:rPr lang="zh-CN" altLang="en-US"/>
              <a:t>的 </a:t>
            </a:r>
            <a:r>
              <a:rPr lang="en-US" altLang="zh-CN"/>
              <a:t>B-Shell </a:t>
            </a:r>
            <a:r>
              <a:rPr lang="zh-CN" altLang="en-US"/>
              <a:t>是相同的。 </a:t>
            </a:r>
          </a:p>
          <a:p>
            <a:pPr>
              <a:spcBef>
                <a:spcPct val="0"/>
              </a:spcBef>
            </a:pPr>
            <a:r>
              <a:rPr lang="zh-CN" altLang="en-US"/>
              <a:t> </a:t>
            </a:r>
          </a:p>
          <a:p>
            <a:pPr>
              <a:spcBef>
                <a:spcPct val="0"/>
              </a:spcBef>
            </a:pPr>
            <a:r>
              <a:rPr lang="zh-CN" altLang="en-US"/>
              <a:t>波浪号（ “</a:t>
            </a:r>
            <a:r>
              <a:rPr lang="en-US" altLang="zh-CN"/>
              <a:t>~” </a:t>
            </a:r>
            <a:r>
              <a:rPr lang="zh-CN" altLang="en-US"/>
              <a:t>）字符在文件名中也有比较特殊的用途。如果是“</a:t>
            </a:r>
            <a:r>
              <a:rPr lang="en-US" altLang="zh-CN"/>
              <a:t>~/test” </a:t>
            </a:r>
            <a:r>
              <a:rPr lang="zh-CN" altLang="en-US"/>
              <a:t>，这就表示当前用户</a:t>
            </a:r>
          </a:p>
          <a:p>
            <a:pPr>
              <a:spcBef>
                <a:spcPct val="0"/>
              </a:spcBef>
            </a:pPr>
            <a:r>
              <a:rPr lang="zh-CN" altLang="en-US"/>
              <a:t>的</a:t>
            </a:r>
            <a:r>
              <a:rPr lang="en-US" altLang="zh-CN"/>
              <a:t>$HOME </a:t>
            </a:r>
            <a:r>
              <a:rPr lang="zh-CN" altLang="en-US"/>
              <a:t>目录下的 </a:t>
            </a:r>
            <a:r>
              <a:rPr lang="en-US" altLang="zh-CN"/>
              <a:t>test</a:t>
            </a:r>
            <a:r>
              <a:rPr lang="zh-CN" altLang="en-US"/>
              <a:t>目录。而“</a:t>
            </a:r>
            <a:r>
              <a:rPr lang="en-US" altLang="zh-CN"/>
              <a:t>~hchen/test”</a:t>
            </a:r>
            <a:r>
              <a:rPr lang="zh-CN" altLang="en-US"/>
              <a:t>则表示用户 </a:t>
            </a:r>
            <a:r>
              <a:rPr lang="en-US" altLang="zh-CN"/>
              <a:t>hchen </a:t>
            </a:r>
            <a:r>
              <a:rPr lang="zh-CN" altLang="en-US"/>
              <a:t>的宿主目录下的 </a:t>
            </a:r>
            <a:r>
              <a:rPr lang="en-US" altLang="zh-CN"/>
              <a:t>test</a:t>
            </a:r>
            <a:r>
              <a:rPr lang="zh-CN" altLang="en-US"/>
              <a:t>目录。</a:t>
            </a:r>
          </a:p>
          <a:p>
            <a:pPr>
              <a:spcBef>
                <a:spcPct val="0"/>
              </a:spcBef>
            </a:pPr>
            <a:r>
              <a:rPr lang="zh-CN" altLang="en-US"/>
              <a:t>（这些都是 </a:t>
            </a:r>
            <a:r>
              <a:rPr lang="en-US" altLang="zh-CN"/>
              <a:t>Unix </a:t>
            </a:r>
            <a:r>
              <a:rPr lang="zh-CN" altLang="en-US"/>
              <a:t>下的小知识了，</a:t>
            </a:r>
            <a:r>
              <a:rPr lang="en-US" altLang="zh-CN"/>
              <a:t>make </a:t>
            </a:r>
            <a:r>
              <a:rPr lang="zh-CN" altLang="en-US"/>
              <a:t>也支持）而在 </a:t>
            </a:r>
            <a:r>
              <a:rPr lang="en-US" altLang="zh-CN"/>
              <a:t>Windows </a:t>
            </a:r>
            <a:r>
              <a:rPr lang="zh-CN" altLang="en-US"/>
              <a:t>或是 </a:t>
            </a:r>
            <a:r>
              <a:rPr lang="en-US" altLang="zh-CN"/>
              <a:t>MS-DOS </a:t>
            </a:r>
            <a:r>
              <a:rPr lang="zh-CN" altLang="en-US"/>
              <a:t>下，用户没有</a:t>
            </a:r>
          </a:p>
          <a:p>
            <a:pPr>
              <a:spcBef>
                <a:spcPct val="0"/>
              </a:spcBef>
            </a:pPr>
            <a:r>
              <a:rPr lang="zh-CN" altLang="en-US"/>
              <a:t>宿主目录，那么波浪号所指的目录则根据环境变量“</a:t>
            </a:r>
            <a:r>
              <a:rPr lang="en-US" altLang="zh-CN"/>
              <a:t>HOME”</a:t>
            </a:r>
            <a:r>
              <a:rPr lang="zh-CN" altLang="en-US"/>
              <a:t>而定。 </a:t>
            </a:r>
          </a:p>
          <a:p>
            <a:pPr>
              <a:spcBef>
                <a:spcPct val="0"/>
              </a:spcBef>
            </a:pPr>
            <a:r>
              <a:rPr lang="zh-CN" altLang="en-US"/>
              <a:t> </a:t>
            </a:r>
          </a:p>
          <a:p>
            <a:pPr>
              <a:spcBef>
                <a:spcPct val="0"/>
              </a:spcBef>
            </a:pPr>
            <a:r>
              <a:rPr lang="zh-CN" altLang="en-US"/>
              <a:t>通配符代替了你一系列的文件，如“*</a:t>
            </a:r>
            <a:r>
              <a:rPr lang="en-US" altLang="zh-CN"/>
              <a:t>.c”</a:t>
            </a:r>
            <a:r>
              <a:rPr lang="zh-CN" altLang="en-US"/>
              <a:t>表示所以后缀为 </a:t>
            </a:r>
            <a:r>
              <a:rPr lang="en-US" altLang="zh-CN"/>
              <a:t>c </a:t>
            </a:r>
            <a:r>
              <a:rPr lang="zh-CN" altLang="en-US"/>
              <a:t>的文件。一个需要我们注意的</a:t>
            </a:r>
          </a:p>
          <a:p>
            <a:pPr>
              <a:spcBef>
                <a:spcPct val="0"/>
              </a:spcBef>
            </a:pPr>
            <a:r>
              <a:rPr lang="zh-CN" altLang="en-US"/>
              <a:t>是，如果我们的文件名中有通配符，如： “*” ，那么可以用转义字符“</a:t>
            </a:r>
            <a:r>
              <a:rPr lang="en-US" altLang="zh-CN"/>
              <a:t>\” </a:t>
            </a:r>
            <a:r>
              <a:rPr lang="zh-CN" altLang="en-US"/>
              <a:t>，如“</a:t>
            </a:r>
            <a:r>
              <a:rPr lang="en-US" altLang="zh-CN"/>
              <a:t>\*”</a:t>
            </a:r>
            <a:r>
              <a:rPr lang="zh-CN" altLang="en-US"/>
              <a:t>来表示</a:t>
            </a:r>
          </a:p>
          <a:p>
            <a:pPr>
              <a:spcBef>
                <a:spcPct val="0"/>
              </a:spcBef>
            </a:pPr>
            <a:r>
              <a:rPr lang="zh-CN" altLang="en-US"/>
              <a:t>真实的“*”字符，而不是任意长度的字符串。</a:t>
            </a:r>
          </a:p>
        </p:txBody>
      </p:sp>
      <p:sp>
        <p:nvSpPr>
          <p:cNvPr id="471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A75AA4-74B5-40D3-9588-6D553DDA7F4A}" type="slidenum">
              <a:rPr lang="zh-CN" altLang="en-US"/>
              <a:pPr fontAlgn="base">
                <a:spcBef>
                  <a:spcPct val="0"/>
                </a:spcBef>
                <a:spcAft>
                  <a:spcPct val="0"/>
                </a:spcAft>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DECB7D-A735-4903-849C-34B10C408B99}" type="slidenum">
              <a:rPr lang="zh-CN" altLang="en-US"/>
              <a:pPr fontAlgn="base">
                <a:spcBef>
                  <a:spcPct val="0"/>
                </a:spcBef>
                <a:spcAft>
                  <a:spcPct val="0"/>
                </a:spcAft>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normAutofit lnSpcReduction="10000"/>
          </a:bodyPr>
          <a:lstStyle/>
          <a:p>
            <a:pPr>
              <a:spcBef>
                <a:spcPct val="0"/>
              </a:spcBef>
            </a:pPr>
            <a:r>
              <a:rPr lang="en-US" altLang="zh-CN"/>
              <a:t>【</a:t>
            </a:r>
            <a:r>
              <a:rPr lang="zh-CN" altLang="en-US"/>
              <a:t>这一页代码的字体还是有些小，说明文字可以写的再简洁</a:t>
            </a:r>
            <a:r>
              <a:rPr lang="en-US" altLang="zh-CN"/>
              <a:t>】</a:t>
            </a:r>
          </a:p>
          <a:p>
            <a:pPr>
              <a:spcBef>
                <a:spcPct val="0"/>
              </a:spcBef>
            </a:pPr>
            <a:r>
              <a:rPr lang="zh-CN" altLang="en-US">
                <a:latin typeface="微软雅黑" pitchFamily="34" charset="-122"/>
                <a:ea typeface="微软雅黑" pitchFamily="34" charset="-122"/>
              </a:rPr>
              <a:t>分析上面的文件，</a:t>
            </a:r>
            <a:r>
              <a:rPr lang="en-US" altLang="zh-CN">
                <a:latin typeface="微软雅黑" pitchFamily="34" charset="-122"/>
                <a:ea typeface="微软雅黑" pitchFamily="34" charset="-122"/>
              </a:rPr>
              <a:t>Makefile </a:t>
            </a:r>
            <a:r>
              <a:rPr lang="zh-CN" altLang="en-US">
                <a:latin typeface="微软雅黑" pitchFamily="34" charset="-122"/>
                <a:ea typeface="微软雅黑" pitchFamily="34" charset="-122"/>
              </a:rPr>
              <a:t>中的第一个目标会被作为其默认目标。</a:t>
            </a:r>
            <a:endParaRPr lang="en-US" altLang="zh-CN">
              <a:latin typeface="微软雅黑" pitchFamily="34" charset="-122"/>
              <a:ea typeface="微软雅黑" pitchFamily="34" charset="-122"/>
            </a:endParaRPr>
          </a:p>
          <a:p>
            <a:pPr>
              <a:spcBef>
                <a:spcPct val="0"/>
              </a:spcBef>
            </a:pP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all”</a:t>
            </a:r>
            <a:r>
              <a:rPr lang="zh-CN" altLang="en-US">
                <a:latin typeface="微软雅黑" pitchFamily="34" charset="-122"/>
                <a:ea typeface="微软雅黑" pitchFamily="34" charset="-122"/>
              </a:rPr>
              <a:t>作为伪目标，依赖于其它三个目标。由于伪目标的特性是，总是被执行的，所以其依赖的那三个目标就总是不如“</a:t>
            </a:r>
            <a:r>
              <a:rPr lang="en-US" altLang="zh-CN">
                <a:latin typeface="微软雅黑" pitchFamily="34" charset="-122"/>
                <a:ea typeface="微软雅黑" pitchFamily="34" charset="-122"/>
              </a:rPr>
              <a:t>all”</a:t>
            </a:r>
            <a:r>
              <a:rPr lang="zh-CN" altLang="en-US">
                <a:latin typeface="微软雅黑" pitchFamily="34" charset="-122"/>
                <a:ea typeface="微软雅黑" pitchFamily="34" charset="-122"/>
              </a:rPr>
              <a:t>这个目标新。</a:t>
            </a:r>
            <a:endParaRPr lang="en-US" altLang="zh-CN">
              <a:latin typeface="微软雅黑" pitchFamily="34" charset="-122"/>
              <a:ea typeface="微软雅黑" pitchFamily="34" charset="-122"/>
            </a:endParaRPr>
          </a:p>
          <a:p>
            <a:pPr>
              <a:spcBef>
                <a:spcPct val="0"/>
              </a:spcBef>
            </a:pPr>
            <a:r>
              <a:rPr lang="zh-CN" altLang="en-US">
                <a:latin typeface="微软雅黑" pitchFamily="34" charset="-122"/>
                <a:ea typeface="微软雅黑" pitchFamily="34" charset="-122"/>
              </a:rPr>
              <a:t>所以，其它三个目标的规则总是会被决议。也就达到了同时生成多个目标的目的。“</a:t>
            </a:r>
            <a:r>
              <a:rPr lang="en-US" altLang="zh-CN">
                <a:latin typeface="微软雅黑" pitchFamily="34" charset="-122"/>
                <a:ea typeface="微软雅黑" pitchFamily="34" charset="-122"/>
              </a:rPr>
              <a:t>.PHONY : all”</a:t>
            </a:r>
            <a:r>
              <a:rPr lang="zh-CN" altLang="en-US">
                <a:latin typeface="微软雅黑" pitchFamily="34" charset="-122"/>
                <a:ea typeface="微软雅黑" pitchFamily="34" charset="-122"/>
              </a:rPr>
              <a:t>声明了“</a:t>
            </a:r>
            <a:r>
              <a:rPr lang="en-US" altLang="zh-CN">
                <a:latin typeface="微软雅黑" pitchFamily="34" charset="-122"/>
                <a:ea typeface="微软雅黑" pitchFamily="34" charset="-122"/>
              </a:rPr>
              <a:t>all”</a:t>
            </a:r>
            <a:r>
              <a:rPr lang="zh-CN" altLang="en-US">
                <a:latin typeface="微软雅黑" pitchFamily="34" charset="-122"/>
                <a:ea typeface="微软雅黑" pitchFamily="34" charset="-122"/>
              </a:rPr>
              <a:t>这个目标为“伪目标”。 </a:t>
            </a:r>
            <a:endParaRPr lang="en-US" altLang="zh-CN"/>
          </a:p>
          <a:p>
            <a:pPr>
              <a:spcBef>
                <a:spcPct val="0"/>
              </a:spcBef>
            </a:pPr>
            <a:endParaRPr lang="en-US" altLang="zh-CN"/>
          </a:p>
          <a:p>
            <a:pPr>
              <a:spcBef>
                <a:spcPct val="0"/>
              </a:spcBef>
            </a:pPr>
            <a:endParaRPr lang="en-US" altLang="zh-CN"/>
          </a:p>
          <a:p>
            <a:pPr>
              <a:spcBef>
                <a:spcPct val="0"/>
              </a:spcBef>
            </a:pPr>
            <a:endParaRPr lang="en-US" altLang="zh-CN"/>
          </a:p>
          <a:p>
            <a:pPr>
              <a:spcBef>
                <a:spcPct val="0"/>
              </a:spcBef>
            </a:pPr>
            <a:r>
              <a:rPr lang="en-US" altLang="zh-CN"/>
              <a:t>.PHONY: cleanall cleanobj cleandiff </a:t>
            </a:r>
          </a:p>
          <a:p>
            <a:pPr>
              <a:spcBef>
                <a:spcPct val="0"/>
              </a:spcBef>
            </a:pPr>
            <a:r>
              <a:rPr lang="en-US" altLang="zh-CN"/>
              <a:t> </a:t>
            </a:r>
          </a:p>
          <a:p>
            <a:pPr>
              <a:spcBef>
                <a:spcPct val="0"/>
              </a:spcBef>
            </a:pPr>
            <a:r>
              <a:rPr lang="en-US" altLang="zh-CN"/>
              <a:t>    cleanall : cleanobj cleandiff </a:t>
            </a:r>
          </a:p>
          <a:p>
            <a:pPr>
              <a:spcBef>
                <a:spcPct val="0"/>
              </a:spcBef>
            </a:pPr>
            <a:r>
              <a:rPr lang="en-US" altLang="zh-CN"/>
              <a:t>            rm program </a:t>
            </a:r>
          </a:p>
          <a:p>
            <a:pPr>
              <a:spcBef>
                <a:spcPct val="0"/>
              </a:spcBef>
            </a:pPr>
            <a:r>
              <a:rPr lang="en-US" altLang="zh-CN"/>
              <a:t> </a:t>
            </a:r>
          </a:p>
          <a:p>
            <a:pPr>
              <a:spcBef>
                <a:spcPct val="0"/>
              </a:spcBef>
            </a:pPr>
            <a:r>
              <a:rPr lang="en-US" altLang="zh-CN"/>
              <a:t>    cleanobj : </a:t>
            </a:r>
          </a:p>
          <a:p>
            <a:pPr>
              <a:spcBef>
                <a:spcPct val="0"/>
              </a:spcBef>
            </a:pPr>
            <a:r>
              <a:rPr lang="en-US" altLang="zh-CN"/>
              <a:t>            rm *.o </a:t>
            </a:r>
          </a:p>
          <a:p>
            <a:pPr>
              <a:spcBef>
                <a:spcPct val="0"/>
              </a:spcBef>
            </a:pPr>
            <a:r>
              <a:rPr lang="en-US" altLang="zh-CN"/>
              <a:t> </a:t>
            </a:r>
          </a:p>
          <a:p>
            <a:pPr>
              <a:spcBef>
                <a:spcPct val="0"/>
              </a:spcBef>
            </a:pPr>
            <a:r>
              <a:rPr lang="en-US" altLang="zh-CN"/>
              <a:t>    cleandiff : </a:t>
            </a:r>
          </a:p>
          <a:p>
            <a:pPr>
              <a:spcBef>
                <a:spcPct val="0"/>
              </a:spcBef>
            </a:pPr>
            <a:r>
              <a:rPr lang="en-US" altLang="zh-CN"/>
              <a:t>            rm *.diff </a:t>
            </a:r>
          </a:p>
          <a:p>
            <a:pPr>
              <a:spcBef>
                <a:spcPct val="0"/>
              </a:spcBef>
            </a:pPr>
            <a:r>
              <a:rPr lang="en-US" altLang="zh-CN"/>
              <a:t> “make clean”</a:t>
            </a:r>
            <a:r>
              <a:rPr lang="zh-CN" altLang="en-US"/>
              <a:t>将清除所有要被清除的文件。“</a:t>
            </a:r>
            <a:r>
              <a:rPr lang="en-US" altLang="zh-CN"/>
              <a:t>cleanobj”</a:t>
            </a:r>
            <a:r>
              <a:rPr lang="zh-CN" altLang="en-US"/>
              <a:t>和“</a:t>
            </a:r>
            <a:r>
              <a:rPr lang="en-US" altLang="zh-CN"/>
              <a:t>cleandiff”</a:t>
            </a:r>
            <a:r>
              <a:rPr lang="zh-CN" altLang="en-US"/>
              <a:t>这两个伪目标有点像</a:t>
            </a:r>
          </a:p>
          <a:p>
            <a:pPr>
              <a:spcBef>
                <a:spcPct val="0"/>
              </a:spcBef>
            </a:pPr>
            <a:r>
              <a:rPr lang="zh-CN" altLang="en-US"/>
              <a:t>“子程序”的意思。我们可以输入“</a:t>
            </a:r>
            <a:r>
              <a:rPr lang="en-US" altLang="zh-CN"/>
              <a:t>make cleanall”</a:t>
            </a:r>
            <a:r>
              <a:rPr lang="zh-CN" altLang="en-US"/>
              <a:t>和“</a:t>
            </a:r>
            <a:r>
              <a:rPr lang="en-US" altLang="zh-CN"/>
              <a:t>make cleanobj”</a:t>
            </a:r>
            <a:r>
              <a:rPr lang="zh-CN" altLang="en-US"/>
              <a:t>和“</a:t>
            </a:r>
            <a:r>
              <a:rPr lang="en-US" altLang="zh-CN"/>
              <a:t>make cleandiff”</a:t>
            </a:r>
          </a:p>
          <a:p>
            <a:pPr>
              <a:spcBef>
                <a:spcPct val="0"/>
              </a:spcBef>
            </a:pPr>
            <a:r>
              <a:rPr lang="zh-CN" altLang="en-US"/>
              <a:t>命令来达到清除不同种类文件的目的。</a:t>
            </a:r>
          </a:p>
        </p:txBody>
      </p:sp>
      <p:sp>
        <p:nvSpPr>
          <p:cNvPr id="491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0D71A7-15F3-477A-B313-72D1686C2CDC}" type="slidenum">
              <a:rPr lang="zh-CN" altLang="en-US"/>
              <a:pPr fontAlgn="base">
                <a:spcBef>
                  <a:spcPct val="0"/>
                </a:spcBef>
                <a:spcAft>
                  <a:spcPct val="0"/>
                </a:spcAft>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5FB53410-37DE-408A-BF86-1A58207E13B6}" type="datetimeFigureOut">
              <a:rPr lang="zh-CN" altLang="en-US"/>
              <a:pPr>
                <a:defRPr/>
              </a:pPr>
              <a:t>2017/10/19</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62B9B138-D600-4EA1-B514-762E473CF53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27D6824B-C440-4817-8760-C1D59D639672}" type="datetimeFigureOut">
              <a:rPr lang="zh-CN" altLang="en-US"/>
              <a:pPr>
                <a:defRPr/>
              </a:pPr>
              <a:t>2017/10/19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5E6BD314-2A3B-43C5-B444-120F1BDB0504}"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511FEBBE-BCBC-459D-B447-F30619A28B2E}" type="datetimeFigureOut">
              <a:rPr lang="zh-CN" altLang="en-US"/>
              <a:pPr>
                <a:defRPr/>
              </a:pPr>
              <a:t>2017/10/19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AEA48041-0735-4C0E-9B62-CF8964A7FE0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408FD4CD-76DC-447C-BDF4-8AD28541BDA0}" type="datetimeFigureOut">
              <a:rPr lang="zh-CN" altLang="en-US"/>
              <a:pPr>
                <a:defRPr/>
              </a:pPr>
              <a:t>2017/10/19</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11BB43F1-E012-4CE4-854B-ABA859B06CE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1D8AF202-3394-4A8C-B09B-4B58EDB590EE}" type="datetimeFigureOut">
              <a:rPr lang="zh-CN" altLang="en-US"/>
              <a:pPr>
                <a:defRPr/>
              </a:pPr>
              <a:t>2017/10/19</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EAA8FAD3-3187-4A1A-A6F6-5DEEBA71F133}"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5E37B7D7-D5F2-46A8-ACD2-CC1C86BE8657}" type="datetimeFigureOut">
              <a:rPr lang="zh-CN" altLang="en-US"/>
              <a:pPr>
                <a:defRPr/>
              </a:pPr>
              <a:t>2017/10/19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D234B57B-CF86-4751-901E-87848EF98E8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B866D1B-AE57-4FF2-9481-B726E756D642}" type="datetimeFigureOut">
              <a:rPr lang="zh-CN" altLang="en-US"/>
              <a:pPr>
                <a:defRPr/>
              </a:pPr>
              <a:t>2017/10/19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4648D951-48FF-49E4-96AC-509C83CC2DE0}"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6B7A6267-DC33-4161-A949-A2FF1BB9A76F}" type="datetimeFigureOut">
              <a:rPr lang="zh-CN" altLang="en-US"/>
              <a:pPr>
                <a:defRPr/>
              </a:pPr>
              <a:t>2017/10/19</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95A5EC6-ED06-4201-B831-0E9F847C9AA3}"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D6206A4E-6449-452D-9A11-683C9F549682}" type="datetimeFigureOut">
              <a:rPr lang="zh-CN" altLang="en-US"/>
              <a:pPr>
                <a:defRPr/>
              </a:pPr>
              <a:t>2017/10/19</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80CEFBD8-B696-41B0-B3D5-B932D3AC45F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BF396A4-E445-4632-A51F-0CE97F8DA6C5}" type="datetimeFigureOut">
              <a:rPr lang="zh-CN" altLang="en-US"/>
              <a:pPr>
                <a:defRPr/>
              </a:pPr>
              <a:t>2017/10/19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077AB0D2-D908-46F0-838C-F7837272DB45}"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8646CCB3-F2C3-4AC6-8C9D-61B1AAE5C7BA}" type="datetimeFigureOut">
              <a:rPr lang="zh-CN" altLang="en-US"/>
              <a:pPr>
                <a:defRPr/>
              </a:pPr>
              <a:t>2017/10/19</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C9705B48-15FB-44A6-97C2-FA5545D2B38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0D7B0857-E8C4-46AA-B868-43F25EF83A3C}" type="datetimeFigureOut">
              <a:rPr lang="zh-CN" altLang="en-US"/>
              <a:pPr>
                <a:defRPr/>
              </a:pPr>
              <a:t>2017/10/19</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D02FF349-E58C-4538-8873-3084531618B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fontAlgn="auto">
              <a:spcAft>
                <a:spcPts val="0"/>
              </a:spcAft>
              <a:defRPr/>
            </a:pPr>
            <a:r>
              <a:rPr lang="en-US" altLang="zh-CN" dirty="0" err="1">
                <a:latin typeface="微软雅黑" pitchFamily="34" charset="-122"/>
                <a:ea typeface="微软雅黑" pitchFamily="34" charset="-122"/>
              </a:rPr>
              <a:t>Makefile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入门</a:t>
            </a:r>
            <a:endParaRPr lang="zh-CN" altLang="en-US" dirty="0"/>
          </a:p>
        </p:txBody>
      </p:sp>
      <p:sp>
        <p:nvSpPr>
          <p:cNvPr id="5" name="副标题 4">
            <a:extLst>
              <a:ext uri="{FF2B5EF4-FFF2-40B4-BE49-F238E27FC236}">
                <a16:creationId xmlns:a16="http://schemas.microsoft.com/office/drawing/2014/main" id="{6E1B91DD-BFCE-4C01-9FC6-36D6390A0667}"/>
              </a:ext>
            </a:extLst>
          </p:cNvPr>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pPr fontAlgn="auto">
              <a:spcAft>
                <a:spcPts val="0"/>
              </a:spcAft>
              <a:defRPr/>
            </a:pPr>
            <a:r>
              <a:rPr lang="en-US" altLang="zh-CN" sz="4000" dirty="0" err="1">
                <a:latin typeface="微软雅黑" pitchFamily="34" charset="-122"/>
                <a:ea typeface="微软雅黑" pitchFamily="34" charset="-122"/>
              </a:rPr>
              <a:t>Makefile</a:t>
            </a:r>
            <a:r>
              <a:rPr lang="zh-CN" altLang="en-US" sz="4000" dirty="0">
                <a:latin typeface="微软雅黑" pitchFamily="34" charset="-122"/>
                <a:ea typeface="微软雅黑" pitchFamily="34" charset="-122"/>
              </a:rPr>
              <a:t>内容详解</a:t>
            </a:r>
            <a:r>
              <a:rPr lang="en-US" altLang="zh-CN" sz="4000" dirty="0">
                <a:latin typeface="微软雅黑" pitchFamily="34" charset="-122"/>
                <a:ea typeface="微软雅黑" pitchFamily="34" charset="-122"/>
              </a:rPr>
              <a:t>--</a:t>
            </a:r>
            <a:r>
              <a:rPr lang="zh-CN" altLang="en-US" sz="4000" dirty="0">
                <a:latin typeface="微软雅黑" pitchFamily="34" charset="-122"/>
                <a:ea typeface="微软雅黑" pitchFamily="34" charset="-122"/>
              </a:rPr>
              <a:t>书写规则</a:t>
            </a:r>
          </a:p>
        </p:txBody>
      </p:sp>
      <p:sp>
        <p:nvSpPr>
          <p:cNvPr id="19459" name="Rectangle 3"/>
          <p:cNvSpPr>
            <a:spLocks noGrp="1" noChangeArrowheads="1"/>
          </p:cNvSpPr>
          <p:nvPr>
            <p:ph idx="1"/>
          </p:nvPr>
        </p:nvSpPr>
        <p:spPr/>
        <p:txBody>
          <a:bodyPr/>
          <a:lstStyle/>
          <a:p>
            <a:pPr>
              <a:lnSpc>
                <a:spcPct val="80000"/>
              </a:lnSpc>
            </a:pPr>
            <a:r>
              <a:rPr lang="zh-CN" altLang="en-US" sz="3200" b="1" dirty="0">
                <a:latin typeface="微软雅黑" pitchFamily="34" charset="-122"/>
                <a:ea typeface="微软雅黑" pitchFamily="34" charset="-122"/>
              </a:rPr>
              <a:t>书写规则</a:t>
            </a:r>
            <a:endParaRPr lang="en-US" altLang="zh-CN" sz="3200" b="1" dirty="0">
              <a:latin typeface="微软雅黑" pitchFamily="34" charset="-122"/>
              <a:ea typeface="微软雅黑" pitchFamily="34" charset="-122"/>
            </a:endParaRPr>
          </a:p>
          <a:p>
            <a:pPr>
              <a:lnSpc>
                <a:spcPct val="80000"/>
              </a:lnSpc>
            </a:pPr>
            <a:r>
              <a:rPr lang="zh-CN" altLang="en-US" sz="1600" dirty="0">
                <a:latin typeface="微软雅黑" pitchFamily="34" charset="-122"/>
                <a:ea typeface="微软雅黑" pitchFamily="34" charset="-122"/>
              </a:rPr>
              <a:t>  规则包含两个部分</a:t>
            </a:r>
            <a:endParaRPr lang="en-US" altLang="zh-CN" sz="1600" dirty="0">
              <a:latin typeface="微软雅黑" pitchFamily="34" charset="-122"/>
              <a:ea typeface="微软雅黑" pitchFamily="34" charset="-122"/>
            </a:endParaRPr>
          </a:p>
          <a:p>
            <a:pPr lvl="2">
              <a:lnSpc>
                <a:spcPct val="80000"/>
              </a:lnSpc>
            </a:pPr>
            <a:r>
              <a:rPr lang="zh-CN" altLang="en-US" sz="1600" dirty="0">
                <a:latin typeface="微软雅黑" pitchFamily="34" charset="-122"/>
                <a:ea typeface="微软雅黑" pitchFamily="34" charset="-122"/>
              </a:rPr>
              <a:t>依赖关系</a:t>
            </a:r>
          </a:p>
          <a:p>
            <a:pPr lvl="2">
              <a:lnSpc>
                <a:spcPct val="80000"/>
              </a:lnSpc>
            </a:pPr>
            <a:r>
              <a:rPr lang="zh-CN" altLang="en-US" sz="1600" dirty="0">
                <a:latin typeface="微软雅黑" pitchFamily="34" charset="-122"/>
                <a:ea typeface="微软雅黑" pitchFamily="34" charset="-122"/>
              </a:rPr>
              <a:t>生成目标的方法</a:t>
            </a:r>
            <a:endParaRPr lang="en-US" altLang="zh-CN" sz="1600" b="1" dirty="0">
              <a:latin typeface="微软雅黑" pitchFamily="34" charset="-122"/>
              <a:ea typeface="微软雅黑" pitchFamily="34" charset="-122"/>
            </a:endParaRPr>
          </a:p>
          <a:p>
            <a:pPr>
              <a:lnSpc>
                <a:spcPct val="80000"/>
              </a:lnSpc>
            </a:pPr>
            <a:r>
              <a:rPr lang="zh-CN" altLang="en-US" sz="1600" b="1" dirty="0">
                <a:latin typeface="微软雅黑" pitchFamily="34" charset="-122"/>
                <a:ea typeface="微软雅黑" pitchFamily="34" charset="-122"/>
              </a:rPr>
              <a:t>  规则举例</a:t>
            </a:r>
            <a:r>
              <a:rPr lang="zh-CN" altLang="en-US" sz="1600" dirty="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a:lnSpc>
                <a:spcPct val="80000"/>
              </a:lnSpc>
              <a:buFont typeface="Wingdings 3" pitchFamily="18" charset="2"/>
              <a:buNone/>
            </a:pPr>
            <a:r>
              <a:rPr lang="zh-CN" altLang="en-US"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foo.o</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foo.c</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defs.h</a:t>
            </a:r>
            <a:endParaRPr lang="en-US" altLang="zh-CN" sz="2000" dirty="0">
              <a:latin typeface="微软雅黑" pitchFamily="34" charset="-122"/>
              <a:ea typeface="微软雅黑" pitchFamily="34" charset="-122"/>
            </a:endParaRPr>
          </a:p>
          <a:p>
            <a:pPr>
              <a:lnSpc>
                <a:spcPct val="80000"/>
              </a:lnSpc>
              <a:buFont typeface="Wingdings 3" pitchFamily="18" charset="2"/>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gcc</a:t>
            </a:r>
            <a:r>
              <a:rPr lang="en-US" altLang="zh-CN" sz="2000" dirty="0">
                <a:latin typeface="微软雅黑" pitchFamily="34" charset="-122"/>
                <a:ea typeface="微软雅黑" pitchFamily="34" charset="-122"/>
              </a:rPr>
              <a:t> -c -g </a:t>
            </a:r>
            <a:r>
              <a:rPr lang="en-US" altLang="zh-CN" sz="2000" dirty="0" err="1">
                <a:latin typeface="微软雅黑" pitchFamily="34" charset="-122"/>
                <a:ea typeface="微软雅黑" pitchFamily="34" charset="-122"/>
              </a:rPr>
              <a:t>foo.c</a:t>
            </a:r>
            <a:r>
              <a:rPr lang="en-US" altLang="zh-CN" sz="2000" dirty="0">
                <a:latin typeface="微软雅黑" pitchFamily="34" charset="-122"/>
                <a:ea typeface="微软雅黑" pitchFamily="34" charset="-122"/>
              </a:rPr>
              <a:t> </a:t>
            </a:r>
          </a:p>
          <a:p>
            <a:pPr>
              <a:lnSpc>
                <a:spcPct val="80000"/>
              </a:lnSpc>
              <a:buFont typeface="Wingdings 3" pitchFamily="18" charset="2"/>
              <a:buNone/>
            </a:pPr>
            <a:endParaRPr lang="en-US" altLang="zh-CN" sz="2000" dirty="0">
              <a:latin typeface="微软雅黑" pitchFamily="34" charset="-122"/>
              <a:ea typeface="微软雅黑" pitchFamily="34" charset="-122"/>
            </a:endParaRPr>
          </a:p>
          <a:p>
            <a:pPr lvl="2">
              <a:lnSpc>
                <a:spcPct val="80000"/>
              </a:lnSpc>
            </a:pPr>
            <a:r>
              <a:rPr lang="zh-CN" altLang="en-US" sz="1600" dirty="0">
                <a:latin typeface="微软雅黑" pitchFamily="34" charset="-122"/>
                <a:ea typeface="微软雅黑" pitchFamily="34" charset="-122"/>
              </a:rPr>
              <a:t>文件的依赖关系：</a:t>
            </a:r>
            <a:r>
              <a:rPr lang="en-US" altLang="zh-CN" sz="1600" dirty="0" err="1">
                <a:latin typeface="微软雅黑" pitchFamily="34" charset="-122"/>
                <a:ea typeface="微软雅黑" pitchFamily="34" charset="-122"/>
              </a:rPr>
              <a:t>foo.o</a:t>
            </a:r>
            <a:r>
              <a:rPr lang="zh-CN" altLang="en-US" sz="1600" dirty="0">
                <a:latin typeface="微软雅黑" pitchFamily="34" charset="-122"/>
                <a:ea typeface="微软雅黑" pitchFamily="34" charset="-122"/>
              </a:rPr>
              <a:t>依赖于</a:t>
            </a:r>
            <a:r>
              <a:rPr lang="en-US" altLang="zh-CN" sz="1600" dirty="0" err="1">
                <a:latin typeface="微软雅黑" pitchFamily="34" charset="-122"/>
                <a:ea typeface="微软雅黑" pitchFamily="34" charset="-122"/>
              </a:rPr>
              <a:t>foo.c</a:t>
            </a:r>
            <a:r>
              <a:rPr lang="zh-CN" altLang="en-US" sz="1600" dirty="0">
                <a:latin typeface="微软雅黑" pitchFamily="34" charset="-122"/>
                <a:ea typeface="微软雅黑" pitchFamily="34" charset="-122"/>
              </a:rPr>
              <a:t>和</a:t>
            </a:r>
            <a:r>
              <a:rPr lang="en-US" altLang="zh-CN" sz="1600" dirty="0" err="1">
                <a:latin typeface="微软雅黑" pitchFamily="34" charset="-122"/>
                <a:ea typeface="微软雅黑" pitchFamily="34" charset="-122"/>
              </a:rPr>
              <a:t>defs.h</a:t>
            </a:r>
            <a:r>
              <a:rPr lang="zh-CN" altLang="en-US" sz="1600" dirty="0">
                <a:latin typeface="微软雅黑" pitchFamily="34" charset="-122"/>
                <a:ea typeface="微软雅黑" pitchFamily="34" charset="-122"/>
              </a:rPr>
              <a:t>的文件，如果</a:t>
            </a:r>
            <a:r>
              <a:rPr lang="en-US" altLang="zh-CN" sz="1600" dirty="0" err="1">
                <a:latin typeface="微软雅黑" pitchFamily="34" charset="-122"/>
                <a:ea typeface="微软雅黑" pitchFamily="34" charset="-122"/>
              </a:rPr>
              <a:t>foo.c</a:t>
            </a:r>
            <a:r>
              <a:rPr lang="zh-CN" altLang="en-US" sz="1600" dirty="0">
                <a:latin typeface="微软雅黑" pitchFamily="34" charset="-122"/>
                <a:ea typeface="微软雅黑" pitchFamily="34" charset="-122"/>
              </a:rPr>
              <a:t>和</a:t>
            </a:r>
            <a:r>
              <a:rPr lang="en-US" altLang="zh-CN" sz="1600" dirty="0" err="1">
                <a:latin typeface="微软雅黑" pitchFamily="34" charset="-122"/>
                <a:ea typeface="微软雅黑" pitchFamily="34" charset="-122"/>
              </a:rPr>
              <a:t>defs.h</a:t>
            </a:r>
            <a:r>
              <a:rPr lang="zh-CN" altLang="en-US" sz="1600" dirty="0">
                <a:latin typeface="微软雅黑" pitchFamily="34" charset="-122"/>
                <a:ea typeface="微软雅黑" pitchFamily="34" charset="-122"/>
              </a:rPr>
              <a:t>的文件日期要比</a:t>
            </a:r>
            <a:r>
              <a:rPr lang="en-US" altLang="zh-CN" sz="1600" dirty="0" err="1">
                <a:latin typeface="微软雅黑" pitchFamily="34" charset="-122"/>
                <a:ea typeface="微软雅黑" pitchFamily="34" charset="-122"/>
              </a:rPr>
              <a:t>foo.o</a:t>
            </a:r>
            <a:r>
              <a:rPr lang="zh-CN" altLang="en-US" sz="1600" dirty="0">
                <a:latin typeface="微软雅黑" pitchFamily="34" charset="-122"/>
                <a:ea typeface="微软雅黑" pitchFamily="34" charset="-122"/>
              </a:rPr>
              <a:t>文件日期要新，或是</a:t>
            </a:r>
            <a:r>
              <a:rPr lang="en-US" altLang="zh-CN" sz="1600" dirty="0" err="1">
                <a:latin typeface="微软雅黑" pitchFamily="34" charset="-122"/>
                <a:ea typeface="微软雅黑" pitchFamily="34" charset="-122"/>
              </a:rPr>
              <a:t>foo.o</a:t>
            </a:r>
            <a:r>
              <a:rPr lang="zh-CN" altLang="en-US" sz="1600" dirty="0">
                <a:latin typeface="微软雅黑" pitchFamily="34" charset="-122"/>
                <a:ea typeface="微软雅黑" pitchFamily="34" charset="-122"/>
              </a:rPr>
              <a:t>不存在，那么依赖关系发生。</a:t>
            </a:r>
          </a:p>
          <a:p>
            <a:pPr lvl="2">
              <a:lnSpc>
                <a:spcPct val="80000"/>
              </a:lnSpc>
            </a:pPr>
            <a:r>
              <a:rPr lang="zh-CN" altLang="en-US" sz="1600" dirty="0">
                <a:latin typeface="微软雅黑" pitchFamily="34" charset="-122"/>
                <a:ea typeface="微软雅黑" pitchFamily="34" charset="-122"/>
              </a:rPr>
              <a:t>生成目标的方法：</a:t>
            </a:r>
            <a:r>
              <a:rPr lang="en-US" altLang="zh-CN" sz="1600" dirty="0" err="1">
                <a:latin typeface="微软雅黑" pitchFamily="34" charset="-122"/>
                <a:ea typeface="微软雅黑" pitchFamily="34" charset="-122"/>
              </a:rPr>
              <a:t>gcc</a:t>
            </a:r>
            <a:r>
              <a:rPr lang="zh-CN" altLang="en-US" sz="1600" dirty="0">
                <a:latin typeface="微软雅黑" pitchFamily="34" charset="-122"/>
                <a:ea typeface="微软雅黑" pitchFamily="34" charset="-122"/>
              </a:rPr>
              <a:t>命令，说明如何生成</a:t>
            </a:r>
            <a:r>
              <a:rPr lang="en-US" altLang="zh-CN" sz="1600" dirty="0" err="1">
                <a:latin typeface="微软雅黑" pitchFamily="34" charset="-122"/>
                <a:ea typeface="微软雅黑" pitchFamily="34" charset="-122"/>
              </a:rPr>
              <a:t>foo.o</a:t>
            </a:r>
            <a:r>
              <a:rPr lang="zh-CN" altLang="en-US" sz="1600" dirty="0">
                <a:latin typeface="微软雅黑" pitchFamily="34" charset="-122"/>
                <a:ea typeface="微软雅黑" pitchFamily="34" charset="-122"/>
              </a:rPr>
              <a:t>这个文件。</a:t>
            </a:r>
            <a:endParaRPr lang="en-US" altLang="zh-CN" sz="1600" dirty="0">
              <a:latin typeface="微软雅黑" pitchFamily="34" charset="-122"/>
              <a:ea typeface="微软雅黑" pitchFamily="34" charset="-122"/>
            </a:endParaRPr>
          </a:p>
          <a:p>
            <a:pPr>
              <a:lnSpc>
                <a:spcPct val="80000"/>
              </a:lnSpc>
            </a:pPr>
            <a:endParaRPr lang="en-US" altLang="zh-CN" sz="1600" dirty="0">
              <a:latin typeface="微软雅黑" pitchFamily="34" charset="-122"/>
              <a:ea typeface="微软雅黑" pitchFamily="34" charset="-122"/>
            </a:endParaRPr>
          </a:p>
          <a:p>
            <a:pPr>
              <a:lnSpc>
                <a:spcPct val="80000"/>
              </a:lnSpc>
            </a:pPr>
            <a:r>
              <a:rPr lang="zh-CN" altLang="en-US" sz="1600" dirty="0">
                <a:latin typeface="微软雅黑" pitchFamily="34" charset="-122"/>
                <a:ea typeface="微软雅黑" pitchFamily="34" charset="-122"/>
              </a:rPr>
              <a:t>  通配符的使用</a:t>
            </a:r>
          </a:p>
          <a:p>
            <a:pPr lvl="2">
              <a:lnSpc>
                <a:spcPct val="80000"/>
              </a:lnSpc>
            </a:pPr>
            <a:r>
              <a:rPr lang="en-US" altLang="zh-CN" sz="1600" dirty="0" err="1">
                <a:latin typeface="微软雅黑" pitchFamily="34" charset="-122"/>
                <a:ea typeface="微软雅黑" pitchFamily="34" charset="-122"/>
              </a:rPr>
              <a:t>foo.o</a:t>
            </a:r>
            <a:r>
              <a:rPr lang="en-US" altLang="zh-CN" sz="1600" dirty="0">
                <a:latin typeface="微软雅黑" pitchFamily="34" charset="-122"/>
                <a:ea typeface="微软雅黑" pitchFamily="34" charset="-122"/>
              </a:rPr>
              <a:t> : *.c *.h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r>
              <a:rPr lang="en-US" altLang="zh-CN" dirty="0">
                <a:latin typeface="微软雅黑" pitchFamily="34" charset="-122"/>
                <a:ea typeface="微软雅黑" pitchFamily="34" charset="-122"/>
              </a:rPr>
              <a:t>--</a:t>
            </a:r>
            <a:r>
              <a:rPr lang="zh-CN" altLang="en-US" sz="4400" dirty="0">
                <a:latin typeface="微软雅黑" pitchFamily="34" charset="-122"/>
                <a:ea typeface="微软雅黑" pitchFamily="34" charset="-122"/>
              </a:rPr>
              <a:t>文件搜寻</a:t>
            </a:r>
            <a:endParaRPr lang="zh-CN" altLang="en-US" dirty="0">
              <a:latin typeface="微软雅黑" pitchFamily="34" charset="-122"/>
              <a:ea typeface="微软雅黑" pitchFamily="34" charset="-122"/>
            </a:endParaRPr>
          </a:p>
        </p:txBody>
      </p:sp>
      <p:sp>
        <p:nvSpPr>
          <p:cNvPr id="20483" name="Rectangle 3"/>
          <p:cNvSpPr>
            <a:spLocks noGrp="1" noChangeArrowheads="1"/>
          </p:cNvSpPr>
          <p:nvPr>
            <p:ph idx="1"/>
          </p:nvPr>
        </p:nvSpPr>
        <p:spPr>
          <a:xfrm>
            <a:off x="457200" y="1428750"/>
            <a:ext cx="8229600" cy="4525963"/>
          </a:xfrm>
        </p:spPr>
        <p:txBody>
          <a:bodyPr/>
          <a:lstStyle/>
          <a:p>
            <a:pPr>
              <a:lnSpc>
                <a:spcPct val="90000"/>
              </a:lnSpc>
            </a:pPr>
            <a:r>
              <a:rPr lang="zh-CN" altLang="en-US" sz="2000" dirty="0">
                <a:latin typeface="微软雅黑" pitchFamily="34" charset="-122"/>
                <a:ea typeface="微软雅黑" pitchFamily="34" charset="-122"/>
              </a:rPr>
              <a:t>文件搜寻</a:t>
            </a:r>
            <a:endParaRPr lang="en-US" altLang="zh-CN" sz="2000" dirty="0">
              <a:latin typeface="微软雅黑" pitchFamily="34" charset="-122"/>
              <a:ea typeface="微软雅黑" pitchFamily="34" charset="-122"/>
            </a:endParaRPr>
          </a:p>
          <a:p>
            <a:pPr lvl="1">
              <a:lnSpc>
                <a:spcPct val="90000"/>
              </a:lnSpc>
            </a:pP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特殊变量“</a:t>
            </a:r>
            <a:r>
              <a:rPr lang="en-US" altLang="zh-CN" sz="2000" dirty="0">
                <a:latin typeface="微软雅黑" pitchFamily="34" charset="-122"/>
                <a:ea typeface="微软雅黑" pitchFamily="34" charset="-122"/>
              </a:rPr>
              <a:t>VPATH”</a:t>
            </a:r>
            <a:r>
              <a:rPr lang="zh-CN" altLang="en-US" sz="2000" dirty="0">
                <a:latin typeface="微软雅黑" pitchFamily="34" charset="-122"/>
                <a:ea typeface="微软雅黑" pitchFamily="34" charset="-122"/>
              </a:rPr>
              <a:t>指定</a:t>
            </a:r>
            <a:r>
              <a:rPr lang="en-US" altLang="zh-CN" sz="2000" dirty="0">
                <a:latin typeface="微软雅黑" pitchFamily="34" charset="-122"/>
                <a:ea typeface="微软雅黑" pitchFamily="34" charset="-122"/>
              </a:rPr>
              <a:t>make</a:t>
            </a:r>
            <a:r>
              <a:rPr lang="zh-CN" altLang="en-US" sz="2000" dirty="0">
                <a:latin typeface="微软雅黑" pitchFamily="34" charset="-122"/>
                <a:ea typeface="微软雅黑" pitchFamily="34" charset="-122"/>
              </a:rPr>
              <a:t>搜寻文件的路径</a:t>
            </a:r>
          </a:p>
          <a:p>
            <a:pPr lvl="2">
              <a:lnSpc>
                <a:spcPct val="90000"/>
              </a:lnSpc>
            </a:pPr>
            <a:r>
              <a:rPr lang="en-US" altLang="zh-CN" sz="2000" dirty="0">
                <a:latin typeface="微软雅黑" pitchFamily="34" charset="-122"/>
                <a:ea typeface="微软雅黑" pitchFamily="34" charset="-122"/>
              </a:rPr>
              <a:t>make</a:t>
            </a:r>
            <a:r>
              <a:rPr lang="zh-CN" altLang="en-US" sz="2000" dirty="0">
                <a:latin typeface="微软雅黑" pitchFamily="34" charset="-122"/>
                <a:ea typeface="微软雅黑" pitchFamily="34" charset="-122"/>
              </a:rPr>
              <a:t>会在当前目录找不到的情况下，到所指定的目录中去找寻文件</a:t>
            </a:r>
            <a:endParaRPr lang="en-US" altLang="zh-CN" sz="2000" dirty="0">
              <a:latin typeface="微软雅黑" pitchFamily="34" charset="-122"/>
              <a:ea typeface="微软雅黑" pitchFamily="34" charset="-122"/>
            </a:endParaRPr>
          </a:p>
          <a:p>
            <a:pPr lvl="2">
              <a:lnSpc>
                <a:spcPct val="90000"/>
              </a:lnSpc>
            </a:pPr>
            <a:r>
              <a:rPr lang="zh-CN" altLang="en-US" sz="2000" dirty="0">
                <a:latin typeface="微软雅黑" pitchFamily="34" charset="-122"/>
                <a:ea typeface="微软雅黑" pitchFamily="34" charset="-122"/>
              </a:rPr>
              <a:t>一般可以理解成是依赖文件的搜索</a:t>
            </a:r>
            <a:endParaRPr lang="en-US" altLang="zh-CN" sz="2000" dirty="0">
              <a:latin typeface="微软雅黑" pitchFamily="34" charset="-122"/>
              <a:ea typeface="微软雅黑" pitchFamily="34" charset="-122"/>
            </a:endParaRPr>
          </a:p>
          <a:p>
            <a:pPr lvl="2"/>
            <a:r>
              <a:rPr lang="en-US" altLang="zh-CN" sz="1400" dirty="0">
                <a:latin typeface="微软雅黑" pitchFamily="34" charset="-122"/>
                <a:ea typeface="微软雅黑" pitchFamily="34" charset="-122"/>
              </a:rPr>
              <a:t>VPATH = </a:t>
            </a:r>
            <a:r>
              <a:rPr lang="en-US" altLang="zh-CN" sz="1400" dirty="0" err="1">
                <a:latin typeface="微软雅黑" pitchFamily="34" charset="-122"/>
                <a:ea typeface="微软雅黑" pitchFamily="34" charset="-122"/>
              </a:rPr>
              <a:t>src</a:t>
            </a:r>
            <a:r>
              <a:rPr lang="en-US" altLang="zh-CN" sz="1400" dirty="0">
                <a:latin typeface="微软雅黑" pitchFamily="34" charset="-122"/>
                <a:ea typeface="微软雅黑" pitchFamily="34" charset="-122"/>
              </a:rPr>
              <a:t>:../headers </a:t>
            </a:r>
          </a:p>
          <a:p>
            <a:pPr lvl="2"/>
            <a:endParaRPr lang="en-US" altLang="zh-CN" sz="1400" dirty="0">
              <a:latin typeface="微软雅黑" pitchFamily="34" charset="-122"/>
              <a:ea typeface="微软雅黑" pitchFamily="34" charset="-122"/>
            </a:endParaRPr>
          </a:p>
          <a:p>
            <a:pPr lvl="2">
              <a:lnSpc>
                <a:spcPct val="90000"/>
              </a:lnSpc>
            </a:pPr>
            <a:endParaRPr lang="zh-CN" altLang="en-US" sz="1800" dirty="0">
              <a:solidFill>
                <a:srgbClr val="FF0000"/>
              </a:solidFill>
              <a:latin typeface="微软雅黑" pitchFamily="34" charset="-122"/>
              <a:ea typeface="微软雅黑" pitchFamily="34" charset="-122"/>
            </a:endParaRPr>
          </a:p>
        </p:txBody>
      </p:sp>
      <p:pic>
        <p:nvPicPr>
          <p:cNvPr id="20485" name="Picture 5"/>
          <p:cNvPicPr>
            <a:picLocks noChangeAspect="1" noChangeArrowheads="1"/>
          </p:cNvPicPr>
          <p:nvPr/>
        </p:nvPicPr>
        <p:blipFill>
          <a:blip r:embed="rId3"/>
          <a:srcRect/>
          <a:stretch>
            <a:fillRect/>
          </a:stretch>
        </p:blipFill>
        <p:spPr bwMode="auto">
          <a:xfrm>
            <a:off x="5286348" y="3500438"/>
            <a:ext cx="3857652" cy="2965097"/>
          </a:xfrm>
          <a:prstGeom prst="rect">
            <a:avLst/>
          </a:prstGeom>
          <a:noFill/>
          <a:ln w="9525">
            <a:noFill/>
            <a:miter lim="800000"/>
            <a:headEnd/>
            <a:tailEnd/>
          </a:ln>
          <a:effectLst/>
        </p:spPr>
      </p:pic>
      <p:cxnSp>
        <p:nvCxnSpPr>
          <p:cNvPr id="7" name="直接箭头连接符 6"/>
          <p:cNvCxnSpPr/>
          <p:nvPr/>
        </p:nvCxnSpPr>
        <p:spPr>
          <a:xfrm rot="10800000" flipV="1">
            <a:off x="4643438" y="3857628"/>
            <a:ext cx="71438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0800000">
            <a:off x="4643438" y="5429264"/>
            <a:ext cx="1500198"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14612" y="3643314"/>
            <a:ext cx="2031325" cy="646331"/>
          </a:xfrm>
          <a:prstGeom prst="rect">
            <a:avLst/>
          </a:prstGeom>
          <a:noFill/>
        </p:spPr>
        <p:txBody>
          <a:bodyPr wrap="none" rtlCol="0">
            <a:spAutoFit/>
          </a:bodyPr>
          <a:lstStyle/>
          <a:p>
            <a:r>
              <a:rPr lang="zh-CN" altLang="en-US" dirty="0"/>
              <a:t>被依赖的文件不在</a:t>
            </a:r>
            <a:endParaRPr lang="en-US" altLang="zh-CN" dirty="0"/>
          </a:p>
          <a:p>
            <a:r>
              <a:rPr lang="zh-CN" altLang="en-US" dirty="0"/>
              <a:t>当前目录</a:t>
            </a:r>
          </a:p>
        </p:txBody>
      </p:sp>
      <p:sp>
        <p:nvSpPr>
          <p:cNvPr id="11" name="TextBox 10"/>
          <p:cNvSpPr txBox="1"/>
          <p:nvPr/>
        </p:nvSpPr>
        <p:spPr>
          <a:xfrm>
            <a:off x="2786050" y="5072074"/>
            <a:ext cx="1861407" cy="646331"/>
          </a:xfrm>
          <a:prstGeom prst="rect">
            <a:avLst/>
          </a:prstGeom>
          <a:noFill/>
        </p:spPr>
        <p:txBody>
          <a:bodyPr wrap="none" rtlCol="0">
            <a:spAutoFit/>
          </a:bodyPr>
          <a:lstStyle/>
          <a:p>
            <a:r>
              <a:rPr lang="zh-CN" altLang="en-US" dirty="0"/>
              <a:t>被依赖的文件从</a:t>
            </a:r>
            <a:endParaRPr lang="en-US" altLang="zh-CN" dirty="0"/>
          </a:p>
          <a:p>
            <a:r>
              <a:rPr lang="en-US" altLang="zh-CN" dirty="0"/>
              <a:t>VPATH</a:t>
            </a:r>
            <a:r>
              <a:rPr lang="zh-CN" altLang="en-US" dirty="0"/>
              <a:t>路径找到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lnSpc>
                <a:spcPct val="90000"/>
              </a:lnSpc>
            </a:pP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另一种方法：通过“</a:t>
            </a:r>
            <a:r>
              <a:rPr lang="en-US" altLang="zh-CN" sz="2000" dirty="0" err="1">
                <a:latin typeface="微软雅黑" pitchFamily="34" charset="-122"/>
                <a:ea typeface="微软雅黑" pitchFamily="34" charset="-122"/>
              </a:rPr>
              <a:t>vpath</a:t>
            </a:r>
            <a:r>
              <a:rPr lang="en-US" altLang="zh-CN" sz="200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关键字</a:t>
            </a:r>
            <a:r>
              <a:rPr lang="zh-CN" altLang="en-US" sz="2000" dirty="0">
                <a:latin typeface="微软雅黑" pitchFamily="34" charset="-122"/>
                <a:ea typeface="微软雅黑" pitchFamily="34" charset="-122"/>
              </a:rPr>
              <a:t>，可以指定不同的文件在不同的搜索目录中（更灵活） </a:t>
            </a:r>
          </a:p>
          <a:p>
            <a:pPr lvl="2">
              <a:lnSpc>
                <a:spcPct val="90000"/>
              </a:lnSpc>
            </a:pPr>
            <a:r>
              <a:rPr lang="en-US" altLang="zh-CN" sz="1800" dirty="0" err="1">
                <a:latin typeface="微软雅黑" pitchFamily="34" charset="-122"/>
                <a:ea typeface="微软雅黑" pitchFamily="34" charset="-122"/>
              </a:rPr>
              <a:t>vpath</a:t>
            </a:r>
            <a:r>
              <a:rPr lang="en-US" altLang="zh-CN" sz="1800" dirty="0">
                <a:latin typeface="微软雅黑" pitchFamily="34" charset="-122"/>
                <a:ea typeface="微软雅黑" pitchFamily="34" charset="-122"/>
              </a:rPr>
              <a:t> &lt;pattern&gt; &lt;directories&gt;  </a:t>
            </a:r>
            <a:r>
              <a:rPr lang="zh-CN" altLang="en-US" sz="1800" dirty="0">
                <a:latin typeface="微软雅黑" pitchFamily="34" charset="-122"/>
                <a:ea typeface="微软雅黑" pitchFamily="34" charset="-122"/>
              </a:rPr>
              <a:t>例如 </a:t>
            </a:r>
            <a:r>
              <a:rPr lang="en-US" altLang="zh-CN" sz="1800" dirty="0" err="1">
                <a:latin typeface="微软雅黑" pitchFamily="34" charset="-122"/>
                <a:ea typeface="微软雅黑" pitchFamily="34" charset="-122"/>
              </a:rPr>
              <a:t>vpath</a:t>
            </a:r>
            <a:r>
              <a:rPr lang="en-US" altLang="zh-CN" sz="1800" dirty="0">
                <a:latin typeface="微软雅黑" pitchFamily="34" charset="-122"/>
                <a:ea typeface="微软雅黑" pitchFamily="34" charset="-122"/>
              </a:rPr>
              <a:t>   %.h  ./headers</a:t>
            </a:r>
          </a:p>
          <a:p>
            <a:pPr lvl="3">
              <a:lnSpc>
                <a:spcPct val="90000"/>
              </a:lnSpc>
            </a:pPr>
            <a:r>
              <a:rPr lang="zh-CN" altLang="en-US" sz="1600" dirty="0">
                <a:latin typeface="微软雅黑" pitchFamily="34" charset="-122"/>
                <a:ea typeface="微软雅黑" pitchFamily="34" charset="-122"/>
              </a:rPr>
              <a:t>为符合模式</a:t>
            </a:r>
            <a:r>
              <a:rPr lang="en-US" altLang="zh-CN" sz="1600" dirty="0">
                <a:latin typeface="微软雅黑" pitchFamily="34" charset="-122"/>
                <a:ea typeface="微软雅黑" pitchFamily="34" charset="-122"/>
              </a:rPr>
              <a:t>&lt;pattern&gt;</a:t>
            </a:r>
            <a:r>
              <a:rPr lang="zh-CN" altLang="en-US" sz="1600" dirty="0">
                <a:latin typeface="微软雅黑" pitchFamily="34" charset="-122"/>
                <a:ea typeface="微软雅黑" pitchFamily="34" charset="-122"/>
              </a:rPr>
              <a:t>的文件指定搜索目录</a:t>
            </a:r>
            <a:r>
              <a:rPr lang="en-US" altLang="zh-CN" sz="1600" dirty="0">
                <a:latin typeface="微软雅黑" pitchFamily="34" charset="-122"/>
                <a:ea typeface="微软雅黑" pitchFamily="34" charset="-122"/>
              </a:rPr>
              <a:t>&lt;directories&gt;</a:t>
            </a:r>
          </a:p>
          <a:p>
            <a:pPr lvl="3">
              <a:lnSpc>
                <a:spcPct val="90000"/>
              </a:lnSpc>
            </a:pPr>
            <a:r>
              <a:rPr lang="en-US" altLang="zh-CN" sz="1600" dirty="0" err="1">
                <a:latin typeface="微软雅黑" pitchFamily="34" charset="-122"/>
                <a:ea typeface="微软雅黑" pitchFamily="34" charset="-122"/>
              </a:rPr>
              <a:t>vpath</a:t>
            </a:r>
            <a:r>
              <a:rPr lang="en-US" altLang="zh-CN" sz="1600" dirty="0">
                <a:latin typeface="微软雅黑" pitchFamily="34" charset="-122"/>
                <a:ea typeface="微软雅黑" pitchFamily="34" charset="-122"/>
              </a:rPr>
              <a:t> %.h ../headers    #.h</a:t>
            </a:r>
            <a:r>
              <a:rPr lang="zh-CN" altLang="en-US" sz="1600" dirty="0">
                <a:latin typeface="微软雅黑" pitchFamily="34" charset="-122"/>
                <a:ea typeface="微软雅黑" pitchFamily="34" charset="-122"/>
              </a:rPr>
              <a:t>文件到</a:t>
            </a:r>
            <a:r>
              <a:rPr lang="en-US" altLang="zh-CN" sz="1600" dirty="0">
                <a:latin typeface="微软雅黑" pitchFamily="34" charset="-122"/>
                <a:ea typeface="微软雅黑" pitchFamily="34" charset="-122"/>
              </a:rPr>
              <a:t>../headers</a:t>
            </a:r>
            <a:r>
              <a:rPr lang="zh-CN" altLang="en-US" sz="1600" dirty="0">
                <a:latin typeface="微软雅黑" pitchFamily="34" charset="-122"/>
                <a:ea typeface="微软雅黑" pitchFamily="34" charset="-122"/>
              </a:rPr>
              <a:t>下寻找</a:t>
            </a:r>
            <a:endParaRPr lang="en-US" altLang="zh-CN" sz="1600" dirty="0">
              <a:latin typeface="微软雅黑" pitchFamily="34" charset="-122"/>
              <a:ea typeface="微软雅黑" pitchFamily="34" charset="-122"/>
            </a:endParaRPr>
          </a:p>
          <a:p>
            <a:pPr lvl="3">
              <a:lnSpc>
                <a:spcPct val="90000"/>
              </a:lnSpc>
            </a:pPr>
            <a:endParaRPr lang="en-US" altLang="zh-CN" sz="1600" dirty="0">
              <a:latin typeface="微软雅黑" pitchFamily="34" charset="-122"/>
              <a:ea typeface="微软雅黑" pitchFamily="34" charset="-122"/>
            </a:endParaRPr>
          </a:p>
          <a:p>
            <a:pPr lvl="3">
              <a:lnSpc>
                <a:spcPct val="90000"/>
              </a:lnSpc>
            </a:pPr>
            <a:endParaRPr lang="en-US" altLang="zh-CN" sz="1600" dirty="0">
              <a:latin typeface="微软雅黑" pitchFamily="34" charset="-122"/>
              <a:ea typeface="微软雅黑" pitchFamily="34" charset="-122"/>
            </a:endParaRPr>
          </a:p>
          <a:p>
            <a:pPr lvl="3">
              <a:lnSpc>
                <a:spcPct val="90000"/>
              </a:lnSpc>
            </a:pPr>
            <a:endParaRPr lang="en-US" altLang="zh-CN" sz="1600" dirty="0">
              <a:latin typeface="微软雅黑" pitchFamily="34" charset="-122"/>
              <a:ea typeface="微软雅黑" pitchFamily="34" charset="-122"/>
            </a:endParaRPr>
          </a:p>
          <a:p>
            <a:pPr lvl="3">
              <a:lnSpc>
                <a:spcPct val="90000"/>
              </a:lnSpc>
            </a:pPr>
            <a:endParaRPr lang="en-US" altLang="zh-CN" sz="1600" dirty="0">
              <a:latin typeface="微软雅黑" pitchFamily="34" charset="-122"/>
              <a:ea typeface="微软雅黑" pitchFamily="34" charset="-122"/>
            </a:endParaRPr>
          </a:p>
          <a:p>
            <a:pPr lvl="3">
              <a:lnSpc>
                <a:spcPct val="90000"/>
              </a:lnSpc>
            </a:pPr>
            <a:endParaRPr lang="en-US" altLang="zh-CN" sz="1600" dirty="0">
              <a:latin typeface="微软雅黑" pitchFamily="34" charset="-122"/>
              <a:ea typeface="微软雅黑" pitchFamily="34" charset="-122"/>
            </a:endParaRPr>
          </a:p>
          <a:p>
            <a:pPr lvl="3">
              <a:lnSpc>
                <a:spcPct val="90000"/>
              </a:lnSpc>
            </a:pPr>
            <a:endParaRPr lang="en-US" altLang="zh-CN" sz="1600" dirty="0">
              <a:latin typeface="微软雅黑" pitchFamily="34" charset="-122"/>
              <a:ea typeface="微软雅黑" pitchFamily="34" charset="-122"/>
            </a:endParaRPr>
          </a:p>
          <a:p>
            <a:pPr lvl="3">
              <a:lnSpc>
                <a:spcPct val="90000"/>
              </a:lnSpc>
            </a:pPr>
            <a:endParaRPr lang="en-US" altLang="zh-CN" sz="1600" dirty="0">
              <a:latin typeface="微软雅黑" pitchFamily="34" charset="-122"/>
              <a:ea typeface="微软雅黑" pitchFamily="34" charset="-122"/>
            </a:endParaRPr>
          </a:p>
          <a:p>
            <a:pPr lvl="3">
              <a:lnSpc>
                <a:spcPct val="90000"/>
              </a:lnSpc>
            </a:pPr>
            <a:endParaRPr lang="zh-CN" altLang="en-US" sz="1600" dirty="0">
              <a:latin typeface="微软雅黑" pitchFamily="34" charset="-122"/>
              <a:ea typeface="微软雅黑" pitchFamily="34" charset="-122"/>
            </a:endParaRPr>
          </a:p>
          <a:p>
            <a:pPr lvl="2">
              <a:lnSpc>
                <a:spcPct val="90000"/>
              </a:lnSpc>
            </a:pPr>
            <a:endParaRPr lang="zh-CN" altLang="en-US" sz="1800" dirty="0">
              <a:solidFill>
                <a:srgbClr val="FF0000"/>
              </a:solidFill>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lstStyle/>
          <a:p>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r>
              <a:rPr lang="en-US" altLang="zh-CN" dirty="0">
                <a:latin typeface="微软雅黑" pitchFamily="34" charset="-122"/>
                <a:ea typeface="微软雅黑" pitchFamily="34" charset="-122"/>
              </a:rPr>
              <a:t>--</a:t>
            </a:r>
            <a:r>
              <a:rPr lang="zh-CN" altLang="en-US" sz="4400" dirty="0">
                <a:latin typeface="微软雅黑" pitchFamily="34" charset="-122"/>
                <a:ea typeface="微软雅黑" pitchFamily="34" charset="-122"/>
              </a:rPr>
              <a:t>文件搜寻</a:t>
            </a:r>
            <a:endParaRPr lang="zh-CN" altLang="en-US" dirty="0"/>
          </a:p>
        </p:txBody>
      </p:sp>
      <p:pic>
        <p:nvPicPr>
          <p:cNvPr id="55299" name="Picture 3"/>
          <p:cNvPicPr>
            <a:picLocks noChangeAspect="1" noChangeArrowheads="1"/>
          </p:cNvPicPr>
          <p:nvPr/>
        </p:nvPicPr>
        <p:blipFill>
          <a:blip r:embed="rId2"/>
          <a:srcRect/>
          <a:stretch>
            <a:fillRect/>
          </a:stretch>
        </p:blipFill>
        <p:spPr bwMode="auto">
          <a:xfrm>
            <a:off x="5000628" y="3071810"/>
            <a:ext cx="3786214" cy="3238988"/>
          </a:xfrm>
          <a:prstGeom prst="rect">
            <a:avLst/>
          </a:prstGeom>
          <a:noFill/>
          <a:ln w="9525">
            <a:noFill/>
            <a:miter lim="800000"/>
            <a:headEnd/>
            <a:tailEnd/>
          </a:ln>
          <a:effectLst/>
        </p:spPr>
      </p:pic>
      <p:cxnSp>
        <p:nvCxnSpPr>
          <p:cNvPr id="7" name="直接箭头连接符 6"/>
          <p:cNvCxnSpPr/>
          <p:nvPr/>
        </p:nvCxnSpPr>
        <p:spPr>
          <a:xfrm rot="10800000" flipV="1">
            <a:off x="4357686" y="5572140"/>
            <a:ext cx="1500198"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0800000">
            <a:off x="4572000" y="3214686"/>
            <a:ext cx="278608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57422" y="3214686"/>
            <a:ext cx="2246128" cy="369332"/>
          </a:xfrm>
          <a:prstGeom prst="rect">
            <a:avLst/>
          </a:prstGeom>
          <a:noFill/>
        </p:spPr>
        <p:txBody>
          <a:bodyPr wrap="none" rtlCol="0">
            <a:spAutoFit/>
          </a:bodyPr>
          <a:lstStyle/>
          <a:p>
            <a:r>
              <a:rPr lang="zh-CN" altLang="en-US" dirty="0"/>
              <a:t>当前目录无</a:t>
            </a:r>
            <a:r>
              <a:rPr lang="en-US" altLang="zh-CN" dirty="0"/>
              <a:t>head1.h</a:t>
            </a:r>
            <a:endParaRPr lang="zh-CN" altLang="en-US" dirty="0"/>
          </a:p>
        </p:txBody>
      </p:sp>
      <p:sp>
        <p:nvSpPr>
          <p:cNvPr id="11" name="TextBox 10"/>
          <p:cNvSpPr txBox="1"/>
          <p:nvPr/>
        </p:nvSpPr>
        <p:spPr>
          <a:xfrm>
            <a:off x="1785918" y="5357826"/>
            <a:ext cx="2500330" cy="646331"/>
          </a:xfrm>
          <a:prstGeom prst="rect">
            <a:avLst/>
          </a:prstGeom>
          <a:noFill/>
        </p:spPr>
        <p:txBody>
          <a:bodyPr wrap="square" rtlCol="0">
            <a:spAutoFit/>
          </a:bodyPr>
          <a:lstStyle/>
          <a:p>
            <a:r>
              <a:rPr lang="en-US" altLang="zh-CN" dirty="0"/>
              <a:t>Head1.h</a:t>
            </a:r>
            <a:r>
              <a:rPr lang="zh-CN" altLang="en-US" dirty="0"/>
              <a:t>从</a:t>
            </a:r>
            <a:r>
              <a:rPr lang="en-US" altLang="zh-CN" dirty="0" err="1"/>
              <a:t>vpath</a:t>
            </a:r>
            <a:r>
              <a:rPr lang="zh-CN" altLang="en-US" dirty="0"/>
              <a:t>路径找到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2">
              <a:lnSpc>
                <a:spcPct val="90000"/>
              </a:lnSpc>
            </a:pPr>
            <a:r>
              <a:rPr lang="en-US" altLang="zh-CN" sz="1800" dirty="0" err="1">
                <a:latin typeface="微软雅黑" pitchFamily="34" charset="-122"/>
                <a:ea typeface="微软雅黑" pitchFamily="34" charset="-122"/>
              </a:rPr>
              <a:t>vpath</a:t>
            </a:r>
            <a:r>
              <a:rPr lang="en-US" altLang="zh-CN" sz="1800" dirty="0">
                <a:latin typeface="微软雅黑" pitchFamily="34" charset="-122"/>
                <a:ea typeface="微软雅黑" pitchFamily="34" charset="-122"/>
              </a:rPr>
              <a:t> &lt;pattern&gt; </a:t>
            </a:r>
          </a:p>
          <a:p>
            <a:pPr lvl="3">
              <a:lnSpc>
                <a:spcPct val="90000"/>
              </a:lnSpc>
            </a:pPr>
            <a:r>
              <a:rPr lang="zh-CN" altLang="en-US" sz="1600" dirty="0">
                <a:latin typeface="微软雅黑" pitchFamily="34" charset="-122"/>
                <a:ea typeface="微软雅黑" pitchFamily="34" charset="-122"/>
              </a:rPr>
              <a:t>清除符合模式</a:t>
            </a:r>
            <a:r>
              <a:rPr lang="en-US" altLang="zh-CN" sz="1600" dirty="0">
                <a:latin typeface="微软雅黑" pitchFamily="34" charset="-122"/>
                <a:ea typeface="微软雅黑" pitchFamily="34" charset="-122"/>
              </a:rPr>
              <a:t>&lt;pattern&gt;</a:t>
            </a:r>
            <a:r>
              <a:rPr lang="zh-CN" altLang="en-US" sz="1600" dirty="0">
                <a:latin typeface="微软雅黑" pitchFamily="34" charset="-122"/>
                <a:ea typeface="微软雅黑" pitchFamily="34" charset="-122"/>
              </a:rPr>
              <a:t>的文件的搜索目录 </a:t>
            </a:r>
            <a:endParaRPr lang="en-US" altLang="zh-CN" sz="1600" dirty="0">
              <a:latin typeface="微软雅黑" pitchFamily="34" charset="-122"/>
              <a:ea typeface="微软雅黑" pitchFamily="34" charset="-122"/>
            </a:endParaRPr>
          </a:p>
          <a:p>
            <a:pPr lvl="3">
              <a:lnSpc>
                <a:spcPct val="90000"/>
              </a:lnSpc>
            </a:pPr>
            <a:endParaRPr lang="zh-CN" altLang="en-US" sz="1600" dirty="0">
              <a:latin typeface="微软雅黑" pitchFamily="34" charset="-122"/>
              <a:ea typeface="微软雅黑" pitchFamily="34" charset="-122"/>
            </a:endParaRPr>
          </a:p>
          <a:p>
            <a:pPr lvl="2">
              <a:lnSpc>
                <a:spcPct val="90000"/>
              </a:lnSpc>
            </a:pPr>
            <a:r>
              <a:rPr lang="en-US" altLang="zh-CN" sz="1800" dirty="0" err="1">
                <a:latin typeface="微软雅黑" pitchFamily="34" charset="-122"/>
                <a:ea typeface="微软雅黑" pitchFamily="34" charset="-122"/>
              </a:rPr>
              <a:t>vpath</a:t>
            </a:r>
            <a:r>
              <a:rPr lang="en-US" altLang="zh-CN" sz="1800" dirty="0">
                <a:latin typeface="微软雅黑" pitchFamily="34" charset="-122"/>
                <a:ea typeface="微软雅黑" pitchFamily="34" charset="-122"/>
              </a:rPr>
              <a:t> </a:t>
            </a:r>
          </a:p>
          <a:p>
            <a:pPr lvl="3">
              <a:lnSpc>
                <a:spcPct val="90000"/>
              </a:lnSpc>
            </a:pPr>
            <a:r>
              <a:rPr lang="zh-CN" altLang="en-US" sz="1600" dirty="0">
                <a:latin typeface="微软雅黑" pitchFamily="34" charset="-122"/>
                <a:ea typeface="微软雅黑" pitchFamily="34" charset="-122"/>
              </a:rPr>
              <a:t>清除所有已被设置好了的文件搜索目录 </a:t>
            </a:r>
          </a:p>
          <a:p>
            <a:pPr lvl="2">
              <a:lnSpc>
                <a:spcPct val="90000"/>
              </a:lnSpc>
            </a:pPr>
            <a:endParaRPr lang="zh-CN" altLang="en-US" sz="1800" dirty="0">
              <a:latin typeface="微软雅黑" pitchFamily="34" charset="-122"/>
              <a:ea typeface="微软雅黑" pitchFamily="34" charset="-122"/>
            </a:endParaRPr>
          </a:p>
          <a:p>
            <a:pPr lvl="2">
              <a:lnSpc>
                <a:spcPct val="90000"/>
              </a:lnSpc>
            </a:pPr>
            <a:r>
              <a:rPr lang="en-US" altLang="zh-CN" sz="1800" dirty="0">
                <a:latin typeface="微软雅黑" pitchFamily="34" charset="-122"/>
                <a:ea typeface="微软雅黑" pitchFamily="34" charset="-122"/>
              </a:rPr>
              <a:t>&lt;pattern&gt;</a:t>
            </a:r>
            <a:r>
              <a:rPr lang="zh-CN" altLang="en-US" sz="1800" dirty="0">
                <a:latin typeface="微软雅黑" pitchFamily="34" charset="-122"/>
                <a:ea typeface="微软雅黑" pitchFamily="34" charset="-122"/>
              </a:rPr>
              <a:t>需要包含“</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字符。</a:t>
            </a:r>
            <a:r>
              <a:rPr lang="zh-CN" altLang="en-US" sz="1800" dirty="0">
                <a:solidFill>
                  <a:srgbClr val="FF0000"/>
                </a:solidFill>
                <a:latin typeface="微软雅黑" pitchFamily="34" charset="-122"/>
                <a:ea typeface="微软雅黑" pitchFamily="34" charset="-122"/>
              </a:rPr>
              <a:t>“</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的意思是匹配零或若干字符，例如，“</a:t>
            </a:r>
            <a:r>
              <a:rPr lang="en-US" altLang="zh-CN" sz="1800" dirty="0">
                <a:solidFill>
                  <a:srgbClr val="FF0000"/>
                </a:solidFill>
                <a:latin typeface="微软雅黑" pitchFamily="34" charset="-122"/>
                <a:ea typeface="微软雅黑" pitchFamily="34" charset="-122"/>
              </a:rPr>
              <a:t>%.h”</a:t>
            </a:r>
            <a:r>
              <a:rPr lang="zh-CN" altLang="en-US" sz="1800" dirty="0">
                <a:solidFill>
                  <a:srgbClr val="FF0000"/>
                </a:solidFill>
                <a:latin typeface="微软雅黑" pitchFamily="34" charset="-122"/>
                <a:ea typeface="微软雅黑" pitchFamily="34" charset="-122"/>
              </a:rPr>
              <a:t>表示所有以“</a:t>
            </a:r>
            <a:r>
              <a:rPr lang="en-US" altLang="zh-CN" sz="1800" dirty="0">
                <a:solidFill>
                  <a:srgbClr val="FF0000"/>
                </a:solidFill>
                <a:latin typeface="微软雅黑" pitchFamily="34" charset="-122"/>
                <a:ea typeface="微软雅黑" pitchFamily="34" charset="-122"/>
              </a:rPr>
              <a:t>.h”</a:t>
            </a:r>
            <a:r>
              <a:rPr lang="zh-CN" altLang="en-US" sz="1800" dirty="0">
                <a:solidFill>
                  <a:srgbClr val="FF0000"/>
                </a:solidFill>
                <a:latin typeface="微软雅黑" pitchFamily="34" charset="-122"/>
                <a:ea typeface="微软雅黑" pitchFamily="34" charset="-122"/>
              </a:rPr>
              <a:t>结尾的文件。</a:t>
            </a:r>
            <a:endParaRPr lang="zh-CN" altLang="en-US" dirty="0"/>
          </a:p>
        </p:txBody>
      </p:sp>
      <p:sp>
        <p:nvSpPr>
          <p:cNvPr id="3" name="标题 2"/>
          <p:cNvSpPr>
            <a:spLocks noGrp="1"/>
          </p:cNvSpPr>
          <p:nvPr>
            <p:ph type="title"/>
          </p:nvPr>
        </p:nvSpPr>
        <p:spPr/>
        <p:txBody>
          <a:bodyPr/>
          <a:lstStyle/>
          <a:p>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r>
              <a:rPr lang="en-US" altLang="zh-CN" dirty="0">
                <a:latin typeface="微软雅黑" pitchFamily="34" charset="-122"/>
                <a:ea typeface="微软雅黑" pitchFamily="34" charset="-122"/>
              </a:rPr>
              <a:t>--</a:t>
            </a:r>
            <a:r>
              <a:rPr lang="zh-CN" altLang="en-US" sz="4400" dirty="0">
                <a:latin typeface="微软雅黑" pitchFamily="34" charset="-122"/>
                <a:ea typeface="微软雅黑" pitchFamily="34" charset="-122"/>
              </a:rPr>
              <a:t>文件搜寻</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a:xfrm>
            <a:off x="485775" y="1357313"/>
            <a:ext cx="8229600" cy="4525962"/>
          </a:xfrm>
        </p:spPr>
        <p:txBody>
          <a:bodyPr/>
          <a:lstStyle/>
          <a:p>
            <a:r>
              <a:rPr lang="zh-CN" altLang="en-US" sz="3200" b="1" dirty="0">
                <a:latin typeface="微软雅黑" pitchFamily="34" charset="-122"/>
                <a:ea typeface="微软雅黑" pitchFamily="34" charset="-122"/>
              </a:rPr>
              <a:t>伪目标</a:t>
            </a:r>
            <a:endParaRPr lang="en-US" altLang="zh-CN" sz="3200" b="1" dirty="0">
              <a:latin typeface="微软雅黑" pitchFamily="34" charset="-122"/>
              <a:ea typeface="微软雅黑" pitchFamily="34" charset="-122"/>
            </a:endParaRPr>
          </a:p>
          <a:p>
            <a:pPr>
              <a:lnSpc>
                <a:spcPct val="80000"/>
              </a:lnSpc>
              <a:buFont typeface="Wingdings 3" pitchFamily="18" charset="2"/>
              <a:buNone/>
            </a:pPr>
            <a:r>
              <a:rPr lang="en-US" altLang="zh-CN" sz="2400" dirty="0">
                <a:latin typeface="微软雅黑" pitchFamily="34" charset="-122"/>
                <a:ea typeface="微软雅黑" pitchFamily="34" charset="-122"/>
              </a:rPr>
              <a:t>         clean:</a:t>
            </a:r>
          </a:p>
          <a:p>
            <a:pPr>
              <a:lnSpc>
                <a:spcPct val="80000"/>
              </a:lnSpc>
              <a:buFont typeface="Wingdings 3" pitchFamily="18" charset="2"/>
              <a:buNone/>
            </a:pP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rm</a:t>
            </a:r>
            <a:r>
              <a:rPr lang="en-US" altLang="zh-CN" sz="2400" dirty="0">
                <a:latin typeface="微软雅黑" pitchFamily="34" charset="-122"/>
                <a:ea typeface="微软雅黑" pitchFamily="34" charset="-122"/>
              </a:rPr>
              <a:t> *.o hello</a:t>
            </a:r>
          </a:p>
          <a:p>
            <a:pPr>
              <a:lnSpc>
                <a:spcPct val="80000"/>
              </a:lnSpc>
              <a:buFont typeface="Wingdings 3" pitchFamily="18" charset="2"/>
              <a:buNone/>
            </a:pPr>
            <a:endParaRPr lang="en-US" altLang="zh-CN" sz="2400" dirty="0">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伪目标”并不是一个文件（因为不生成它），只是一个标签，所以</a:t>
            </a:r>
            <a:r>
              <a:rPr lang="en-US" altLang="zh-CN" sz="2000" dirty="0">
                <a:latin typeface="微软雅黑" pitchFamily="34" charset="-122"/>
                <a:ea typeface="微软雅黑" pitchFamily="34" charset="-122"/>
              </a:rPr>
              <a:t>make</a:t>
            </a:r>
            <a:r>
              <a:rPr lang="zh-CN" altLang="en-US" sz="2000" dirty="0">
                <a:latin typeface="微软雅黑" pitchFamily="34" charset="-122"/>
                <a:ea typeface="微软雅黑" pitchFamily="34" charset="-122"/>
              </a:rPr>
              <a:t>无法生成它的依赖关系和决定它是否要执行，只能通过显示地指明这个“目标”才能让其生效 ，比如：</a:t>
            </a:r>
            <a:r>
              <a:rPr lang="en-US" altLang="zh-CN" sz="2000" dirty="0">
                <a:solidFill>
                  <a:srgbClr val="FF0000"/>
                </a:solidFill>
                <a:latin typeface="微软雅黑" pitchFamily="34" charset="-122"/>
                <a:ea typeface="微软雅黑" pitchFamily="34" charset="-122"/>
              </a:rPr>
              <a:t>make clean</a:t>
            </a:r>
          </a:p>
          <a:p>
            <a:pPr>
              <a:buFont typeface="Wingdings 3" pitchFamily="18" charset="2"/>
              <a:buNone/>
            </a:pPr>
            <a:endParaRPr lang="en-US" altLang="zh-CN" sz="2000" dirty="0">
              <a:solidFill>
                <a:srgbClr val="FF0000"/>
              </a:solidFill>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“伪目标”的取名不能和文件名重名，为了避免和文件重名的这种情况，可以使用一个特殊的标记“</a:t>
            </a:r>
            <a:r>
              <a:rPr lang="en-US" altLang="zh-CN" sz="2000" dirty="0">
                <a:latin typeface="微软雅黑" pitchFamily="34" charset="-122"/>
                <a:ea typeface="微软雅黑" pitchFamily="34" charset="-122"/>
              </a:rPr>
              <a:t>.PHONY”</a:t>
            </a:r>
            <a:r>
              <a:rPr lang="zh-CN" altLang="en-US" sz="2000" dirty="0">
                <a:latin typeface="微软雅黑" pitchFamily="34" charset="-122"/>
                <a:ea typeface="微软雅黑" pitchFamily="34" charset="-122"/>
              </a:rPr>
              <a:t>来显示地指明一个目标是“伪目标”，向</a:t>
            </a:r>
            <a:r>
              <a:rPr lang="en-US" altLang="zh-CN" sz="2000" dirty="0">
                <a:latin typeface="微软雅黑" pitchFamily="34" charset="-122"/>
                <a:ea typeface="微软雅黑" pitchFamily="34" charset="-122"/>
              </a:rPr>
              <a:t>make</a:t>
            </a:r>
            <a:r>
              <a:rPr lang="zh-CN" altLang="en-US" sz="2000" dirty="0">
                <a:latin typeface="微软雅黑" pitchFamily="34" charset="-122"/>
                <a:ea typeface="微软雅黑" pitchFamily="34" charset="-122"/>
              </a:rPr>
              <a:t>说明，不管是否有这个文件，这个目标就是“伪目标” 如：</a:t>
            </a:r>
            <a:r>
              <a:rPr lang="en-US" altLang="zh-CN" sz="2000" dirty="0">
                <a:solidFill>
                  <a:srgbClr val="FF0000"/>
                </a:solidFill>
                <a:latin typeface="微软雅黑" pitchFamily="34" charset="-122"/>
                <a:ea typeface="微软雅黑" pitchFamily="34" charset="-122"/>
              </a:rPr>
              <a:t>.PHONY : clean </a:t>
            </a:r>
            <a:r>
              <a:rPr lang="zh-CN" altLang="en-US" sz="2000" dirty="0">
                <a:latin typeface="微软雅黑" pitchFamily="34" charset="-122"/>
                <a:ea typeface="微软雅黑" pitchFamily="34" charset="-122"/>
              </a:rPr>
              <a:t>（加在</a:t>
            </a:r>
            <a:r>
              <a:rPr lang="en-US" altLang="zh-CN" sz="2000" dirty="0">
                <a:latin typeface="微软雅黑" pitchFamily="34" charset="-122"/>
                <a:ea typeface="微软雅黑" pitchFamily="34" charset="-122"/>
              </a:rPr>
              <a:t>clean</a:t>
            </a:r>
            <a:r>
              <a:rPr lang="zh-CN" altLang="en-US" sz="2000" dirty="0">
                <a:latin typeface="微软雅黑" pitchFamily="34" charset="-122"/>
                <a:ea typeface="微软雅黑" pitchFamily="34" charset="-122"/>
              </a:rPr>
              <a:t>上一行）</a:t>
            </a:r>
          </a:p>
          <a:p>
            <a:endParaRPr lang="en-US" altLang="zh-CN" dirty="0"/>
          </a:p>
          <a:p>
            <a:endParaRPr lang="zh-CN" altLang="en-US" dirty="0"/>
          </a:p>
        </p:txBody>
      </p:sp>
      <p:sp>
        <p:nvSpPr>
          <p:cNvPr id="3" name="标题 2"/>
          <p:cNvSpPr>
            <a:spLocks noGrp="1"/>
          </p:cNvSpPr>
          <p:nvPr>
            <p:ph type="title"/>
          </p:nvPr>
        </p:nvSpPr>
        <p:spPr/>
        <p:txBody>
          <a:bodyPr>
            <a:normAutofit/>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r>
              <a:rPr lang="en-US" altLang="zh-CN" dirty="0">
                <a:latin typeface="微软雅黑" pitchFamily="34" charset="-122"/>
                <a:ea typeface="微软雅黑" pitchFamily="34" charset="-122"/>
              </a:rPr>
              <a:t>--</a:t>
            </a:r>
            <a:r>
              <a:rPr lang="zh-CN" altLang="en-US" sz="4400" dirty="0">
                <a:latin typeface="微软雅黑" pitchFamily="34" charset="-122"/>
                <a:ea typeface="微软雅黑" pitchFamily="34" charset="-122"/>
              </a:rPr>
              <a:t>伪目标</a:t>
            </a:r>
            <a:endParaRPr lang="zh-CN" altLang="en-US" dirty="0">
              <a:latin typeface="微软雅黑" pitchFamily="34" charset="-122"/>
              <a:ea typeface="微软雅黑"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63" y="1428750"/>
            <a:ext cx="8229600" cy="4525963"/>
          </a:xfrm>
        </p:spPr>
        <p:txBody>
          <a:bodyPr>
            <a:normAutofit fontScale="92500" lnSpcReduction="20000"/>
          </a:bodyPr>
          <a:lstStyle/>
          <a:p>
            <a:pPr marL="365760" indent="-256032" fontAlgn="auto">
              <a:lnSpc>
                <a:spcPct val="110000"/>
              </a:lnSpc>
              <a:spcAft>
                <a:spcPts val="0"/>
              </a:spcAft>
              <a:buFont typeface="Wingdings 3"/>
              <a:buChar char=""/>
              <a:defRPr/>
            </a:pPr>
            <a:r>
              <a:rPr lang="zh-CN" altLang="en-US" sz="4600" b="1" dirty="0">
                <a:latin typeface="微软雅黑" pitchFamily="34" charset="-122"/>
                <a:ea typeface="微软雅黑" pitchFamily="34" charset="-122"/>
              </a:rPr>
              <a:t>伪目标</a:t>
            </a:r>
            <a:endParaRPr lang="en-US" altLang="zh-CN" sz="4600" b="1" dirty="0">
              <a:latin typeface="微软雅黑" pitchFamily="34" charset="-122"/>
              <a:ea typeface="微软雅黑" pitchFamily="34" charset="-122"/>
            </a:endParaRPr>
          </a:p>
          <a:p>
            <a:pPr marL="621792" lvl="1" fontAlgn="auto">
              <a:lnSpc>
                <a:spcPct val="110000"/>
              </a:lnSpc>
              <a:spcBef>
                <a:spcPts val="324"/>
              </a:spcBef>
              <a:spcAft>
                <a:spcPts val="0"/>
              </a:spcAft>
              <a:buFont typeface="Verdana"/>
              <a:buChar char="◦"/>
              <a:defRPr/>
            </a:pPr>
            <a:r>
              <a:rPr lang="zh-CN" altLang="en-US" sz="2400" dirty="0">
                <a:latin typeface="微软雅黑" pitchFamily="34" charset="-122"/>
                <a:ea typeface="微软雅黑" pitchFamily="34" charset="-122"/>
              </a:rPr>
              <a:t>伪目标一般没有依赖的文件，但也可以为伪目标指定所依赖的文件。（见注解框）</a:t>
            </a:r>
          </a:p>
          <a:p>
            <a:pPr marL="621792" lvl="1" fontAlgn="auto">
              <a:lnSpc>
                <a:spcPct val="110000"/>
              </a:lnSpc>
              <a:spcBef>
                <a:spcPts val="324"/>
              </a:spcBef>
              <a:spcAft>
                <a:spcPts val="0"/>
              </a:spcAft>
              <a:buFont typeface="Verdana"/>
              <a:buChar char="◦"/>
              <a:defRPr/>
            </a:pPr>
            <a:r>
              <a:rPr lang="zh-CN" altLang="en-US" sz="2400" dirty="0">
                <a:latin typeface="微软雅黑" pitchFamily="34" charset="-122"/>
                <a:ea typeface="微软雅黑" pitchFamily="34" charset="-122"/>
              </a:rPr>
              <a:t>伪目标同样可以作为“默认目标”，只要将其放在第一个。 </a:t>
            </a:r>
          </a:p>
          <a:p>
            <a:pPr marL="365760" indent="-256032" fontAlgn="auto">
              <a:spcAft>
                <a:spcPts val="0"/>
              </a:spcAft>
              <a:buFont typeface="Wingdings 3"/>
              <a:buNone/>
              <a:defRPr/>
            </a:pPr>
            <a:r>
              <a:rPr lang="en-US" altLang="zh-CN" sz="1600" dirty="0"/>
              <a:t>     </a:t>
            </a:r>
          </a:p>
          <a:p>
            <a:pPr marL="365760" indent="-256032" fontAlgn="auto">
              <a:spcAft>
                <a:spcPts val="0"/>
              </a:spcAft>
              <a:buFont typeface="Wingdings 3"/>
              <a:buNone/>
              <a:defRPr/>
            </a:pPr>
            <a:r>
              <a:rPr lang="en-US" altLang="zh-CN" sz="1600" dirty="0"/>
              <a:t>     all : prog1 prog2 prog3 </a:t>
            </a:r>
          </a:p>
          <a:p>
            <a:pPr marL="365760" indent="-256032" fontAlgn="auto">
              <a:spcAft>
                <a:spcPts val="0"/>
              </a:spcAft>
              <a:buFont typeface="Wingdings 3"/>
              <a:buNone/>
              <a:defRPr/>
            </a:pPr>
            <a:r>
              <a:rPr lang="en-US" altLang="zh-CN" sz="1600" dirty="0"/>
              <a:t>          .PHONY : all </a:t>
            </a:r>
          </a:p>
          <a:p>
            <a:pPr marL="365760" indent="-256032" fontAlgn="auto">
              <a:spcAft>
                <a:spcPts val="0"/>
              </a:spcAft>
              <a:buFont typeface="Wingdings 3"/>
              <a:buNone/>
              <a:defRPr/>
            </a:pPr>
            <a:r>
              <a:rPr lang="en-US" altLang="zh-CN" sz="1600" dirty="0"/>
              <a:t>      prog1 : prog1.o </a:t>
            </a:r>
            <a:r>
              <a:rPr lang="en-US" altLang="zh-CN" sz="1600" dirty="0" err="1"/>
              <a:t>utils.o</a:t>
            </a:r>
            <a:r>
              <a:rPr lang="en-US" altLang="zh-CN" sz="1600" dirty="0"/>
              <a:t> </a:t>
            </a:r>
          </a:p>
          <a:p>
            <a:pPr marL="365760" indent="-256032" fontAlgn="auto">
              <a:spcAft>
                <a:spcPts val="0"/>
              </a:spcAft>
              <a:buFont typeface="Wingdings 3"/>
              <a:buNone/>
              <a:defRPr/>
            </a:pPr>
            <a:r>
              <a:rPr lang="en-US" altLang="zh-CN" sz="1600" dirty="0"/>
              <a:t>            cc -o prog1 prog1.o </a:t>
            </a:r>
            <a:r>
              <a:rPr lang="en-US" altLang="zh-CN" sz="1600" dirty="0" err="1"/>
              <a:t>utils.o</a:t>
            </a:r>
            <a:r>
              <a:rPr lang="en-US" altLang="zh-CN" sz="1600" dirty="0"/>
              <a:t> </a:t>
            </a:r>
          </a:p>
          <a:p>
            <a:pPr marL="365760" indent="-256032" fontAlgn="auto">
              <a:spcAft>
                <a:spcPts val="0"/>
              </a:spcAft>
              <a:buFont typeface="Wingdings 3"/>
              <a:buNone/>
              <a:defRPr/>
            </a:pPr>
            <a:r>
              <a:rPr lang="en-US" altLang="zh-CN" sz="1600" dirty="0"/>
              <a:t>      prog2 : prog2.o </a:t>
            </a:r>
          </a:p>
          <a:p>
            <a:pPr marL="365760" indent="-256032" fontAlgn="auto">
              <a:spcAft>
                <a:spcPts val="0"/>
              </a:spcAft>
              <a:buFont typeface="Wingdings 3"/>
              <a:buNone/>
              <a:defRPr/>
            </a:pPr>
            <a:r>
              <a:rPr lang="en-US" altLang="zh-CN" sz="1600" dirty="0"/>
              <a:t>            cc -o prog2 prog2.o </a:t>
            </a:r>
          </a:p>
          <a:p>
            <a:pPr marL="365760" indent="-256032" fontAlgn="auto">
              <a:spcAft>
                <a:spcPts val="0"/>
              </a:spcAft>
              <a:buFont typeface="Wingdings 3"/>
              <a:buNone/>
              <a:defRPr/>
            </a:pPr>
            <a:r>
              <a:rPr lang="en-US" altLang="zh-CN" sz="1600" dirty="0"/>
              <a:t>      prog3 : prog3.o </a:t>
            </a:r>
            <a:r>
              <a:rPr lang="en-US" altLang="zh-CN" sz="1600" dirty="0" err="1"/>
              <a:t>sort.o</a:t>
            </a:r>
            <a:r>
              <a:rPr lang="en-US" altLang="zh-CN" sz="1600" dirty="0"/>
              <a:t> </a:t>
            </a:r>
            <a:r>
              <a:rPr lang="en-US" altLang="zh-CN" sz="1600" dirty="0" err="1"/>
              <a:t>utils.o</a:t>
            </a:r>
            <a:r>
              <a:rPr lang="en-US" altLang="zh-CN" sz="1600" dirty="0"/>
              <a:t> </a:t>
            </a:r>
          </a:p>
          <a:p>
            <a:pPr marL="365760" indent="-256032" fontAlgn="auto">
              <a:spcAft>
                <a:spcPts val="0"/>
              </a:spcAft>
              <a:buFont typeface="Wingdings 3"/>
              <a:buNone/>
              <a:defRPr/>
            </a:pPr>
            <a:r>
              <a:rPr lang="en-US" altLang="zh-CN" sz="1600" dirty="0"/>
              <a:t>            cc -o prog3 prog3.o </a:t>
            </a:r>
            <a:r>
              <a:rPr lang="en-US" altLang="zh-CN" sz="1600" dirty="0" err="1"/>
              <a:t>sort.o</a:t>
            </a:r>
            <a:r>
              <a:rPr lang="en-US" altLang="zh-CN" sz="1600" dirty="0"/>
              <a:t> </a:t>
            </a:r>
            <a:r>
              <a:rPr lang="en-US" altLang="zh-CN" sz="1600" dirty="0" err="1"/>
              <a:t>utils.o</a:t>
            </a:r>
            <a:endParaRPr lang="en-US" altLang="zh-CN" sz="1600" dirty="0"/>
          </a:p>
          <a:p>
            <a:pPr marL="365760" indent="256032" fontAlgn="auto">
              <a:lnSpc>
                <a:spcPct val="120000"/>
              </a:lnSpc>
              <a:spcAft>
                <a:spcPts val="0"/>
              </a:spcAft>
              <a:buFont typeface="Wingdings 3"/>
              <a:buNone/>
              <a:defRPr/>
            </a:pPr>
            <a:r>
              <a:rPr lang="zh-CN" altLang="en-US" sz="2300" dirty="0">
                <a:latin typeface="微软雅黑" pitchFamily="34" charset="-122"/>
                <a:ea typeface="微软雅黑" pitchFamily="34" charset="-122"/>
              </a:rPr>
              <a:t>  </a:t>
            </a:r>
          </a:p>
        </p:txBody>
      </p:sp>
      <p:sp>
        <p:nvSpPr>
          <p:cNvPr id="3" name="标题 2"/>
          <p:cNvSpPr>
            <a:spLocks noGrp="1"/>
          </p:cNvSpPr>
          <p:nvPr>
            <p:ph type="title"/>
          </p:nvPr>
        </p:nvSpPr>
        <p:spPr/>
        <p:txBody>
          <a:bodyPr>
            <a:normAutofit/>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r>
              <a:rPr lang="en-US" altLang="zh-CN" dirty="0">
                <a:latin typeface="微软雅黑" pitchFamily="34" charset="-122"/>
                <a:ea typeface="微软雅黑" pitchFamily="34" charset="-122"/>
              </a:rPr>
              <a:t>--</a:t>
            </a:r>
            <a:r>
              <a:rPr lang="zh-CN" altLang="en-US" sz="4400" dirty="0">
                <a:latin typeface="微软雅黑" pitchFamily="34" charset="-122"/>
                <a:ea typeface="微软雅黑" pitchFamily="34" charset="-122"/>
              </a:rPr>
              <a:t>伪目标</a:t>
            </a:r>
            <a:endParaRPr lang="zh-CN" altLang="en-US" dirty="0">
              <a:latin typeface="微软雅黑" pitchFamily="34" charset="-122"/>
              <a:ea typeface="微软雅黑"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r>
              <a:rPr lang="en-US" altLang="zh-CN" dirty="0">
                <a:latin typeface="微软雅黑" pitchFamily="34" charset="-122"/>
                <a:ea typeface="微软雅黑" pitchFamily="34" charset="-122"/>
              </a:rPr>
              <a:t>--</a:t>
            </a:r>
            <a:r>
              <a:rPr lang="zh-CN" altLang="en-US" sz="4400" dirty="0">
                <a:latin typeface="微软雅黑" pitchFamily="34" charset="-122"/>
                <a:ea typeface="微软雅黑" pitchFamily="34" charset="-122"/>
              </a:rPr>
              <a:t>多目标</a:t>
            </a:r>
            <a:endParaRPr lang="zh-CN" altLang="en-US" dirty="0">
              <a:latin typeface="微软雅黑" pitchFamily="34" charset="-122"/>
              <a:ea typeface="微软雅黑" pitchFamily="34" charset="-122"/>
            </a:endParaRPr>
          </a:p>
        </p:txBody>
      </p:sp>
      <p:sp>
        <p:nvSpPr>
          <p:cNvPr id="4" name="Rectangle 3"/>
          <p:cNvSpPr>
            <a:spLocks noGrp="1" noChangeArrowheads="1"/>
          </p:cNvSpPr>
          <p:nvPr>
            <p:ph idx="1"/>
          </p:nvPr>
        </p:nvSpPr>
        <p:spPr>
          <a:xfrm>
            <a:off x="485775" y="1428750"/>
            <a:ext cx="8229600" cy="4525963"/>
          </a:xfrm>
        </p:spPr>
        <p:txBody>
          <a:bodyPr>
            <a:normAutofit fontScale="85000" lnSpcReduction="20000"/>
          </a:bodyPr>
          <a:lstStyle/>
          <a:p>
            <a:pPr marL="365760" indent="-256032" fontAlgn="auto">
              <a:spcAft>
                <a:spcPts val="0"/>
              </a:spcAft>
              <a:buFont typeface="Wingdings 3"/>
              <a:buChar char=""/>
              <a:defRPr/>
            </a:pPr>
            <a:r>
              <a:rPr lang="zh-CN" altLang="en-US" sz="3500" b="1" dirty="0">
                <a:latin typeface="微软雅黑" pitchFamily="34" charset="-122"/>
                <a:ea typeface="微软雅黑" pitchFamily="34" charset="-122"/>
              </a:rPr>
              <a:t>多目标</a:t>
            </a:r>
            <a:endParaRPr lang="en-US" altLang="zh-CN" sz="3500" b="1" dirty="0">
              <a:latin typeface="微软雅黑" pitchFamily="34" charset="-122"/>
              <a:ea typeface="微软雅黑" pitchFamily="34" charset="-122"/>
            </a:endParaRPr>
          </a:p>
          <a:p>
            <a:pPr marL="621792" lvl="1" fontAlgn="auto">
              <a:spcBef>
                <a:spcPts val="324"/>
              </a:spcBef>
              <a:spcAft>
                <a:spcPts val="0"/>
              </a:spcAft>
              <a:buFont typeface="Verdana"/>
              <a:buChar char="◦"/>
              <a:defRPr/>
            </a:pPr>
            <a:r>
              <a:rPr lang="zh-CN" altLang="en-US" sz="2200" dirty="0">
                <a:latin typeface="微软雅黑" pitchFamily="34" charset="-122"/>
                <a:ea typeface="微软雅黑" pitchFamily="34" charset="-122"/>
              </a:rPr>
              <a:t>用处</a:t>
            </a:r>
          </a:p>
          <a:p>
            <a:pPr marL="859536" lvl="2" fontAlgn="auto">
              <a:spcAft>
                <a:spcPts val="0"/>
              </a:spcAft>
              <a:buFont typeface="Wingdings 2"/>
              <a:buChar char=""/>
              <a:defRPr/>
            </a:pPr>
            <a:r>
              <a:rPr lang="zh-CN" altLang="en-US" sz="2200" dirty="0">
                <a:latin typeface="微软雅黑" pitchFamily="34" charset="-122"/>
                <a:ea typeface="微软雅黑" pitchFamily="34" charset="-122"/>
              </a:rPr>
              <a:t>当多个目标同时依赖于一个文件，并且其生成的命令大体类似，</a:t>
            </a:r>
            <a:r>
              <a:rPr lang="zh-CN" altLang="en-US" sz="2200" dirty="0">
                <a:solidFill>
                  <a:srgbClr val="FF0000"/>
                </a:solidFill>
                <a:latin typeface="微软雅黑" pitchFamily="34" charset="-122"/>
                <a:ea typeface="微软雅黑" pitchFamily="34" charset="-122"/>
              </a:rPr>
              <a:t>可以使用一个自动化变量“</a:t>
            </a:r>
            <a:r>
              <a:rPr lang="en-US" altLang="zh-CN" sz="2200" dirty="0">
                <a:solidFill>
                  <a:srgbClr val="FF0000"/>
                </a:solidFill>
                <a:latin typeface="微软雅黑" pitchFamily="34" charset="-122"/>
                <a:ea typeface="微软雅黑" pitchFamily="34" charset="-122"/>
              </a:rPr>
              <a:t>$@”</a:t>
            </a:r>
            <a:r>
              <a:rPr lang="zh-CN" altLang="en-US" sz="2200" dirty="0">
                <a:solidFill>
                  <a:srgbClr val="FF0000"/>
                </a:solidFill>
                <a:latin typeface="微软雅黑" pitchFamily="34" charset="-122"/>
                <a:ea typeface="微软雅黑" pitchFamily="34" charset="-122"/>
              </a:rPr>
              <a:t>（后面讲述）表示着目前规则中所有的目标的集合</a:t>
            </a:r>
          </a:p>
          <a:p>
            <a:pPr marL="621792" lvl="1" fontAlgn="auto">
              <a:spcBef>
                <a:spcPts val="324"/>
              </a:spcBef>
              <a:spcAft>
                <a:spcPts val="0"/>
              </a:spcAft>
              <a:buFont typeface="Verdana"/>
              <a:buChar char="◦"/>
              <a:defRPr/>
            </a:pPr>
            <a:endParaRPr lang="zh-CN" altLang="en-US" sz="2000" dirty="0">
              <a:solidFill>
                <a:srgbClr val="FF0000"/>
              </a:solidFill>
              <a:latin typeface="微软雅黑" pitchFamily="34" charset="-122"/>
              <a:ea typeface="微软雅黑" pitchFamily="34" charset="-122"/>
            </a:endParaRPr>
          </a:p>
          <a:p>
            <a:pPr marL="621792" lvl="1" fontAlgn="auto">
              <a:spcBef>
                <a:spcPts val="324"/>
              </a:spcBef>
              <a:spcAft>
                <a:spcPts val="0"/>
              </a:spcAft>
              <a:buFont typeface="Verdana"/>
              <a:buChar char="◦"/>
              <a:defRPr/>
            </a:pPr>
            <a:r>
              <a:rPr lang="zh-CN" altLang="en-US" sz="2000" dirty="0">
                <a:latin typeface="微软雅黑" pitchFamily="34" charset="-122"/>
                <a:ea typeface="微软雅黑" pitchFamily="34" charset="-122"/>
              </a:rPr>
              <a:t>举例</a:t>
            </a:r>
          </a:p>
          <a:p>
            <a:pPr marL="621792" lvl="1" fontAlgn="auto">
              <a:spcBef>
                <a:spcPts val="324"/>
              </a:spcBef>
              <a:spcAft>
                <a:spcPts val="0"/>
              </a:spcAft>
              <a:buFontTx/>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bigoutput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littleoutput</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text.g</a:t>
            </a:r>
            <a:br>
              <a:rPr lang="en-US" altLang="zh-CN" sz="2000" dirty="0">
                <a:latin typeface="微软雅黑" pitchFamily="34" charset="-122"/>
                <a:ea typeface="微软雅黑" pitchFamily="34" charset="-122"/>
              </a:rPr>
            </a:br>
            <a:r>
              <a:rPr lang="en-US" altLang="zh-CN" sz="2000" dirty="0">
                <a:latin typeface="微软雅黑" pitchFamily="34" charset="-122"/>
                <a:ea typeface="微软雅黑" pitchFamily="34" charset="-122"/>
              </a:rPr>
              <a:t>	generate </a:t>
            </a:r>
            <a:r>
              <a:rPr lang="en-US" altLang="zh-CN" sz="2000" dirty="0" err="1">
                <a:latin typeface="微软雅黑" pitchFamily="34" charset="-122"/>
                <a:ea typeface="微软雅黑" pitchFamily="34" charset="-122"/>
              </a:rPr>
              <a:t>text.g</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subst</a:t>
            </a:r>
            <a:r>
              <a:rPr lang="en-US" altLang="zh-CN" sz="2000" dirty="0">
                <a:latin typeface="微软雅黑" pitchFamily="34" charset="-122"/>
                <a:ea typeface="微软雅黑" pitchFamily="34" charset="-122"/>
              </a:rPr>
              <a:t> output,,$@) &gt; $@  </a:t>
            </a:r>
          </a:p>
          <a:p>
            <a:pPr marL="621792" lvl="1" fontAlgn="auto">
              <a:spcBef>
                <a:spcPts val="324"/>
              </a:spcBef>
              <a:spcAft>
                <a:spcPts val="0"/>
              </a:spcAft>
              <a:buFontTx/>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subst</a:t>
            </a:r>
            <a:r>
              <a:rPr lang="en-US" altLang="zh-CN" sz="2000" dirty="0">
                <a:latin typeface="微软雅黑" pitchFamily="34" charset="-122"/>
                <a:ea typeface="微软雅黑" pitchFamily="34" charset="-122"/>
              </a:rPr>
              <a:t> output,,$@) </a:t>
            </a:r>
            <a:r>
              <a:rPr lang="zh-CN" altLang="en-US" sz="2000" dirty="0">
                <a:latin typeface="微软雅黑" pitchFamily="34" charset="-122"/>
                <a:ea typeface="微软雅黑" pitchFamily="34" charset="-122"/>
              </a:rPr>
              <a:t>把</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中的</a:t>
            </a:r>
            <a:r>
              <a:rPr lang="en-US" altLang="zh-CN" sz="2000" dirty="0">
                <a:latin typeface="微软雅黑" pitchFamily="34" charset="-122"/>
                <a:ea typeface="微软雅黑" pitchFamily="34" charset="-122"/>
              </a:rPr>
              <a:t>output</a:t>
            </a:r>
            <a:r>
              <a:rPr lang="zh-CN" altLang="en-US" sz="2000" dirty="0">
                <a:latin typeface="微软雅黑" pitchFamily="34" charset="-122"/>
                <a:ea typeface="微软雅黑" pitchFamily="34" charset="-122"/>
              </a:rPr>
              <a:t>用‘ ’替换。</a:t>
            </a:r>
            <a:endParaRPr lang="en-US" altLang="zh-CN" sz="2000" dirty="0">
              <a:latin typeface="微软雅黑" pitchFamily="34" charset="-122"/>
              <a:ea typeface="微软雅黑" pitchFamily="34" charset="-122"/>
            </a:endParaRPr>
          </a:p>
          <a:p>
            <a:pPr marL="621792" lvl="1" fontAlgn="auto">
              <a:spcBef>
                <a:spcPts val="324"/>
              </a:spcBef>
              <a:spcAft>
                <a:spcPts val="0"/>
              </a:spcAft>
              <a:buFontTx/>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bigoutput</a:t>
            </a:r>
            <a:r>
              <a:rPr lang="en-US" altLang="zh-CN" sz="2000" dirty="0" err="1">
                <a:latin typeface="微软雅黑" pitchFamily="34" charset="-122"/>
                <a:ea typeface="微软雅黑" pitchFamily="34" charset="-122"/>
                <a:sym typeface="Wingdings" pitchFamily="2" charset="2"/>
              </a:rPr>
              <a:t>big</a:t>
            </a:r>
            <a:r>
              <a:rPr lang="en-US" altLang="zh-CN" sz="2000" dirty="0">
                <a:latin typeface="微软雅黑" pitchFamily="34" charset="-122"/>
                <a:ea typeface="微软雅黑" pitchFamily="34" charset="-122"/>
                <a:sym typeface="Wingdings" pitchFamily="2" charset="2"/>
              </a:rPr>
              <a:t>        </a:t>
            </a:r>
            <a:r>
              <a:rPr lang="en-US" altLang="zh-CN" sz="2000" dirty="0" err="1">
                <a:latin typeface="微软雅黑" pitchFamily="34" charset="-122"/>
                <a:ea typeface="微软雅黑" pitchFamily="34" charset="-122"/>
                <a:sym typeface="Wingdings" pitchFamily="2" charset="2"/>
              </a:rPr>
              <a:t>littleoutputlittle</a:t>
            </a:r>
            <a:endParaRPr lang="en-US" altLang="zh-CN" sz="2000" dirty="0">
              <a:latin typeface="微软雅黑" pitchFamily="34" charset="-122"/>
              <a:ea typeface="微软雅黑" pitchFamily="34" charset="-122"/>
            </a:endParaRPr>
          </a:p>
          <a:p>
            <a:pPr marL="621792" lvl="1" fontAlgn="auto">
              <a:spcBef>
                <a:spcPts val="324"/>
              </a:spcBef>
              <a:spcAft>
                <a:spcPts val="0"/>
              </a:spcAft>
              <a:buFontTx/>
              <a:buNone/>
              <a:defRPr/>
            </a:pPr>
            <a:endParaRPr lang="en-US" altLang="zh-CN" sz="2000" dirty="0">
              <a:latin typeface="微软雅黑" pitchFamily="34" charset="-122"/>
              <a:ea typeface="微软雅黑" pitchFamily="34" charset="-122"/>
            </a:endParaRPr>
          </a:p>
          <a:p>
            <a:pPr marL="621792" lvl="1" fontAlgn="auto">
              <a:spcBef>
                <a:spcPts val="324"/>
              </a:spcBef>
              <a:spcAft>
                <a:spcPts val="0"/>
              </a:spcAft>
              <a:buFontTx/>
              <a:buNone/>
              <a:defRPr/>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上述规则等价于</a:t>
            </a:r>
          </a:p>
          <a:p>
            <a:pPr marL="621792" lvl="1" fontAlgn="auto">
              <a:spcBef>
                <a:spcPts val="324"/>
              </a:spcBef>
              <a:spcAft>
                <a:spcPts val="0"/>
              </a:spcAft>
              <a:buFontTx/>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bigoutput</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text.g</a:t>
            </a:r>
            <a:br>
              <a:rPr lang="en-US" altLang="zh-CN" sz="2000" dirty="0">
                <a:latin typeface="微软雅黑" pitchFamily="34" charset="-122"/>
                <a:ea typeface="微软雅黑" pitchFamily="34" charset="-122"/>
              </a:rPr>
            </a:br>
            <a:r>
              <a:rPr lang="en-US" altLang="zh-CN" sz="2000" dirty="0">
                <a:latin typeface="微软雅黑" pitchFamily="34" charset="-122"/>
                <a:ea typeface="微软雅黑" pitchFamily="34" charset="-122"/>
              </a:rPr>
              <a:t>	generate </a:t>
            </a:r>
            <a:r>
              <a:rPr lang="en-US" altLang="zh-CN" sz="2000" dirty="0" err="1">
                <a:latin typeface="微软雅黑" pitchFamily="34" charset="-122"/>
                <a:ea typeface="微软雅黑" pitchFamily="34" charset="-122"/>
              </a:rPr>
              <a:t>text.g</a:t>
            </a:r>
            <a:r>
              <a:rPr lang="en-US" altLang="zh-CN" sz="2000" dirty="0">
                <a:latin typeface="微软雅黑" pitchFamily="34" charset="-122"/>
                <a:ea typeface="微软雅黑" pitchFamily="34" charset="-122"/>
              </a:rPr>
              <a:t> -big &gt; </a:t>
            </a:r>
            <a:r>
              <a:rPr lang="en-US" altLang="zh-CN" sz="2000" dirty="0" err="1">
                <a:latin typeface="微软雅黑" pitchFamily="34" charset="-122"/>
                <a:ea typeface="微软雅黑" pitchFamily="34" charset="-122"/>
              </a:rPr>
              <a:t>bigoutput</a:t>
            </a:r>
            <a:endParaRPr lang="en-US" altLang="zh-CN" sz="2000" dirty="0">
              <a:latin typeface="微软雅黑" pitchFamily="34" charset="-122"/>
              <a:ea typeface="微软雅黑" pitchFamily="34" charset="-122"/>
            </a:endParaRPr>
          </a:p>
          <a:p>
            <a:pPr marL="621792" lvl="1" fontAlgn="auto">
              <a:spcBef>
                <a:spcPts val="324"/>
              </a:spcBef>
              <a:spcAft>
                <a:spcPts val="0"/>
              </a:spcAft>
              <a:buFontTx/>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littleoutput</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text.g</a:t>
            </a:r>
            <a:br>
              <a:rPr lang="en-US" altLang="zh-CN" sz="2000" dirty="0">
                <a:latin typeface="微软雅黑" pitchFamily="34" charset="-122"/>
                <a:ea typeface="微软雅黑" pitchFamily="34" charset="-122"/>
              </a:rPr>
            </a:br>
            <a:r>
              <a:rPr lang="en-US" altLang="zh-CN" sz="2000" dirty="0">
                <a:latin typeface="微软雅黑" pitchFamily="34" charset="-122"/>
                <a:ea typeface="微软雅黑" pitchFamily="34" charset="-122"/>
              </a:rPr>
              <a:t> 	generate </a:t>
            </a:r>
            <a:r>
              <a:rPr lang="en-US" altLang="zh-CN" sz="2000" dirty="0" err="1">
                <a:latin typeface="微软雅黑" pitchFamily="34" charset="-122"/>
                <a:ea typeface="微软雅黑" pitchFamily="34" charset="-122"/>
              </a:rPr>
              <a:t>text.g</a:t>
            </a:r>
            <a:r>
              <a:rPr lang="en-US" altLang="zh-CN" sz="2000" dirty="0">
                <a:latin typeface="微软雅黑" pitchFamily="34" charset="-122"/>
                <a:ea typeface="微软雅黑" pitchFamily="34" charset="-122"/>
              </a:rPr>
              <a:t> -little &gt; </a:t>
            </a:r>
            <a:r>
              <a:rPr lang="en-US" altLang="zh-CN" sz="2000" dirty="0" err="1">
                <a:latin typeface="微软雅黑" pitchFamily="34" charset="-122"/>
                <a:ea typeface="微软雅黑" pitchFamily="34" charset="-122"/>
              </a:rPr>
              <a:t>littleoutput</a:t>
            </a:r>
            <a:r>
              <a:rPr lang="en-US" altLang="zh-CN" sz="2000" dirty="0">
                <a:latin typeface="微软雅黑" pitchFamily="34" charset="-122"/>
                <a:ea typeface="微软雅黑" pitchFamily="34" charset="-12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28"/>
            <a:ext cx="8229600" cy="1143000"/>
          </a:xfrm>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endParaRPr lang="zh-CN" altLang="en-US" dirty="0"/>
          </a:p>
        </p:txBody>
      </p:sp>
      <p:sp>
        <p:nvSpPr>
          <p:cNvPr id="24579" name="Rectangle 3"/>
          <p:cNvSpPr>
            <a:spLocks noGrp="1" noChangeArrowheads="1"/>
          </p:cNvSpPr>
          <p:nvPr>
            <p:ph idx="1"/>
          </p:nvPr>
        </p:nvSpPr>
        <p:spPr>
          <a:xfrm>
            <a:off x="500063" y="1474788"/>
            <a:ext cx="8229600" cy="4525962"/>
          </a:xfrm>
        </p:spPr>
        <p:txBody>
          <a:bodyPr/>
          <a:lstStyle/>
          <a:p>
            <a:pPr>
              <a:lnSpc>
                <a:spcPct val="80000"/>
              </a:lnSpc>
            </a:pPr>
            <a:r>
              <a:rPr lang="zh-CN" altLang="en-US" sz="3200" b="1" dirty="0">
                <a:latin typeface="微软雅黑" pitchFamily="34" charset="-122"/>
                <a:ea typeface="微软雅黑" pitchFamily="34" charset="-122"/>
              </a:rPr>
              <a:t>静态模式</a:t>
            </a:r>
            <a:endParaRPr lang="en-US" altLang="zh-CN" sz="3200" b="1" dirty="0">
              <a:latin typeface="微软雅黑" pitchFamily="34" charset="-122"/>
              <a:ea typeface="微软雅黑" pitchFamily="34" charset="-122"/>
            </a:endParaRPr>
          </a:p>
          <a:p>
            <a:pPr lvl="1">
              <a:lnSpc>
                <a:spcPct val="80000"/>
              </a:lnSpc>
            </a:pPr>
            <a:r>
              <a:rPr lang="zh-CN" altLang="en-US" sz="1200" dirty="0">
                <a:latin typeface="微软雅黑" pitchFamily="34" charset="-122"/>
                <a:ea typeface="微软雅黑" pitchFamily="34" charset="-122"/>
              </a:rPr>
              <a:t>用处</a:t>
            </a:r>
          </a:p>
          <a:p>
            <a:pPr lvl="2">
              <a:lnSpc>
                <a:spcPct val="80000"/>
              </a:lnSpc>
            </a:pPr>
            <a:r>
              <a:rPr lang="zh-CN" altLang="en-US" sz="1400" dirty="0">
                <a:latin typeface="微软雅黑" pitchFamily="34" charset="-122"/>
                <a:ea typeface="微软雅黑" pitchFamily="34" charset="-122"/>
              </a:rPr>
              <a:t>可以更加容易地定义多目标的规则，可以让规则变得更加的有弹性和灵活 </a:t>
            </a:r>
          </a:p>
          <a:p>
            <a:pPr lvl="1">
              <a:lnSpc>
                <a:spcPct val="80000"/>
              </a:lnSpc>
            </a:pPr>
            <a:r>
              <a:rPr lang="zh-CN" altLang="en-US" sz="1200" dirty="0">
                <a:latin typeface="微软雅黑" pitchFamily="34" charset="-122"/>
                <a:ea typeface="微软雅黑" pitchFamily="34" charset="-122"/>
              </a:rPr>
              <a:t>语法</a:t>
            </a:r>
          </a:p>
          <a:p>
            <a:pPr lvl="1">
              <a:lnSpc>
                <a:spcPct val="80000"/>
              </a:lnSpc>
              <a:buFontTx/>
              <a:buNone/>
            </a:pPr>
            <a:r>
              <a:rPr lang="en-US" altLang="zh-CN" sz="1600" dirty="0">
                <a:latin typeface="微软雅黑" pitchFamily="34" charset="-122"/>
                <a:ea typeface="微软雅黑" pitchFamily="34" charset="-122"/>
              </a:rPr>
              <a:t>	&lt;targets ...&gt;: &lt;target-pattern&gt;: &lt;</a:t>
            </a:r>
            <a:r>
              <a:rPr lang="en-US" altLang="zh-CN" sz="1600" dirty="0" err="1">
                <a:latin typeface="微软雅黑" pitchFamily="34" charset="-122"/>
                <a:ea typeface="微软雅黑" pitchFamily="34" charset="-122"/>
              </a:rPr>
              <a:t>prereq</a:t>
            </a:r>
            <a:r>
              <a:rPr lang="en-US" altLang="zh-CN" sz="1600" dirty="0">
                <a:latin typeface="微软雅黑" pitchFamily="34" charset="-122"/>
                <a:ea typeface="微软雅黑" pitchFamily="34" charset="-122"/>
              </a:rPr>
              <a:t>-patterns ...&gt;</a:t>
            </a:r>
            <a:br>
              <a:rPr lang="en-US" altLang="zh-CN" sz="1600" dirty="0">
                <a:latin typeface="微软雅黑" pitchFamily="34" charset="-122"/>
                <a:ea typeface="微软雅黑" pitchFamily="34" charset="-122"/>
              </a:rPr>
            </a:br>
            <a:r>
              <a:rPr lang="en-US" altLang="zh-CN" sz="1600" dirty="0">
                <a:latin typeface="微软雅黑" pitchFamily="34" charset="-122"/>
                <a:ea typeface="微软雅黑" pitchFamily="34" charset="-122"/>
              </a:rPr>
              <a:t>            &lt;commands&gt;</a:t>
            </a:r>
          </a:p>
          <a:p>
            <a:pPr lvl="1">
              <a:lnSpc>
                <a:spcPct val="80000"/>
              </a:lnSpc>
            </a:pPr>
            <a:r>
              <a:rPr lang="zh-CN" altLang="en-US" sz="1200" dirty="0">
                <a:latin typeface="微软雅黑" pitchFamily="34" charset="-122"/>
                <a:ea typeface="微软雅黑" pitchFamily="34" charset="-122"/>
              </a:rPr>
              <a:t>举例</a:t>
            </a:r>
          </a:p>
          <a:p>
            <a:pPr lvl="1">
              <a:lnSpc>
                <a:spcPct val="80000"/>
              </a:lnSpc>
              <a:buFontTx/>
              <a:buNone/>
            </a:pPr>
            <a:r>
              <a:rPr lang="en-US" altLang="zh-CN" sz="1600" dirty="0">
                <a:latin typeface="微软雅黑" pitchFamily="34" charset="-122"/>
                <a:ea typeface="微软雅黑" pitchFamily="34" charset="-122"/>
              </a:rPr>
              <a:t>	objects = </a:t>
            </a:r>
            <a:r>
              <a:rPr lang="en-US" altLang="zh-CN" sz="1600" dirty="0" err="1">
                <a:latin typeface="微软雅黑" pitchFamily="34" charset="-122"/>
                <a:ea typeface="微软雅黑" pitchFamily="34" charset="-122"/>
              </a:rPr>
              <a:t>foo.o</a:t>
            </a: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bar.o</a:t>
            </a:r>
            <a:endParaRPr lang="en-US" altLang="zh-CN" sz="1600" dirty="0">
              <a:latin typeface="微软雅黑" pitchFamily="34" charset="-122"/>
              <a:ea typeface="微软雅黑" pitchFamily="34" charset="-122"/>
            </a:endParaRPr>
          </a:p>
          <a:p>
            <a:pPr lvl="1">
              <a:lnSpc>
                <a:spcPct val="80000"/>
              </a:lnSpc>
              <a:buFontTx/>
              <a:buNone/>
            </a:pPr>
            <a:r>
              <a:rPr lang="en-US" altLang="zh-CN" sz="1600" dirty="0">
                <a:latin typeface="微软雅黑" pitchFamily="34" charset="-122"/>
                <a:ea typeface="微软雅黑" pitchFamily="34" charset="-122"/>
              </a:rPr>
              <a:t>	all: $(objects)</a:t>
            </a:r>
          </a:p>
          <a:p>
            <a:pPr lvl="1">
              <a:lnSpc>
                <a:spcPct val="80000"/>
              </a:lnSpc>
              <a:buFontTx/>
              <a:buNone/>
            </a:pPr>
            <a:r>
              <a:rPr lang="en-US" altLang="zh-CN" sz="1600" dirty="0">
                <a:latin typeface="微软雅黑" pitchFamily="34" charset="-122"/>
                <a:ea typeface="微软雅黑" pitchFamily="34" charset="-122"/>
              </a:rPr>
              <a:t>	$(objects): </a:t>
            </a:r>
            <a:r>
              <a:rPr lang="en-US" altLang="zh-CN" sz="1600" dirty="0">
                <a:solidFill>
                  <a:srgbClr val="FF0000"/>
                </a:solidFill>
                <a:latin typeface="微软雅黑" pitchFamily="34" charset="-122"/>
                <a:ea typeface="微软雅黑" pitchFamily="34" charset="-122"/>
              </a:rPr>
              <a:t>%.o: %.c</a:t>
            </a:r>
            <a:br>
              <a:rPr lang="en-US" altLang="zh-CN" sz="1600" dirty="0">
                <a:solidFill>
                  <a:srgbClr val="FF0000"/>
                </a:solidFill>
                <a:latin typeface="微软雅黑" pitchFamily="34" charset="-122"/>
                <a:ea typeface="微软雅黑" pitchFamily="34" charset="-122"/>
              </a:rPr>
            </a:br>
            <a:r>
              <a:rPr lang="en-US" altLang="zh-CN" sz="1600" dirty="0">
                <a:solidFill>
                  <a:srgbClr val="FF0000"/>
                </a:solidFill>
                <a:latin typeface="微软雅黑" pitchFamily="34" charset="-122"/>
                <a:ea typeface="微软雅黑" pitchFamily="34" charset="-122"/>
              </a:rPr>
              <a:t>	</a:t>
            </a:r>
            <a:r>
              <a:rPr lang="en-US" altLang="zh-CN" sz="1600" dirty="0">
                <a:latin typeface="微软雅黑" pitchFamily="34" charset="-122"/>
                <a:ea typeface="微软雅黑" pitchFamily="34" charset="-122"/>
              </a:rPr>
              <a:t>$(CC) -c $(CFLAGS) $&lt; -o $@</a:t>
            </a:r>
          </a:p>
          <a:p>
            <a:pPr lvl="1">
              <a:lnSpc>
                <a:spcPct val="80000"/>
              </a:lnSpc>
              <a:buFontTx/>
              <a:buNone/>
            </a:pPr>
            <a:endParaRPr lang="en-US" altLang="zh-CN" sz="1600" dirty="0">
              <a:latin typeface="微软雅黑" pitchFamily="34" charset="-122"/>
              <a:ea typeface="微软雅黑" pitchFamily="34" charset="-122"/>
            </a:endParaRPr>
          </a:p>
          <a:p>
            <a:pPr lvl="2">
              <a:lnSpc>
                <a:spcPct val="80000"/>
              </a:lnSpc>
            </a:pPr>
            <a:r>
              <a:rPr lang="en-US" altLang="zh-CN" sz="1400" dirty="0">
                <a:solidFill>
                  <a:srgbClr val="FF0000"/>
                </a:solidFill>
                <a:latin typeface="微软雅黑" pitchFamily="34" charset="-122"/>
                <a:ea typeface="微软雅黑" pitchFamily="34" charset="-122"/>
              </a:rPr>
              <a:t>“%.o”</a:t>
            </a:r>
            <a:r>
              <a:rPr lang="zh-CN" altLang="en-US" sz="1400" dirty="0">
                <a:solidFill>
                  <a:srgbClr val="FF0000"/>
                </a:solidFill>
                <a:latin typeface="微软雅黑" pitchFamily="34" charset="-122"/>
                <a:ea typeface="微软雅黑" pitchFamily="34" charset="-122"/>
              </a:rPr>
              <a:t>表明要所有以“</a:t>
            </a:r>
            <a:r>
              <a:rPr lang="en-US" altLang="zh-CN" sz="1400" dirty="0">
                <a:solidFill>
                  <a:srgbClr val="FF0000"/>
                </a:solidFill>
                <a:latin typeface="微软雅黑" pitchFamily="34" charset="-122"/>
                <a:ea typeface="微软雅黑" pitchFamily="34" charset="-122"/>
              </a:rPr>
              <a:t>.o”</a:t>
            </a:r>
            <a:r>
              <a:rPr lang="zh-CN" altLang="en-US" sz="1400" dirty="0">
                <a:solidFill>
                  <a:srgbClr val="FF0000"/>
                </a:solidFill>
                <a:latin typeface="微软雅黑" pitchFamily="34" charset="-122"/>
                <a:ea typeface="微软雅黑" pitchFamily="34" charset="-122"/>
              </a:rPr>
              <a:t>结尾的目标，即“</a:t>
            </a:r>
            <a:r>
              <a:rPr lang="en-US" altLang="zh-CN" sz="1400" dirty="0" err="1">
                <a:solidFill>
                  <a:srgbClr val="FF0000"/>
                </a:solidFill>
                <a:latin typeface="微软雅黑" pitchFamily="34" charset="-122"/>
                <a:ea typeface="微软雅黑" pitchFamily="34" charset="-122"/>
              </a:rPr>
              <a:t>foo.o</a:t>
            </a:r>
            <a:r>
              <a:rPr lang="en-US" altLang="zh-CN" sz="1400" dirty="0">
                <a:solidFill>
                  <a:srgbClr val="FF0000"/>
                </a:solidFill>
                <a:latin typeface="微软雅黑" pitchFamily="34" charset="-122"/>
                <a:ea typeface="微软雅黑" pitchFamily="34" charset="-122"/>
              </a:rPr>
              <a:t> </a:t>
            </a:r>
            <a:r>
              <a:rPr lang="en-US" altLang="zh-CN" sz="1400" dirty="0" err="1">
                <a:solidFill>
                  <a:srgbClr val="FF0000"/>
                </a:solidFill>
                <a:latin typeface="微软雅黑" pitchFamily="34" charset="-122"/>
                <a:ea typeface="微软雅黑" pitchFamily="34" charset="-122"/>
              </a:rPr>
              <a:t>bar.o</a:t>
            </a:r>
            <a:r>
              <a:rPr lang="en-US" altLang="zh-CN" sz="1400" dirty="0">
                <a:solidFill>
                  <a:srgbClr val="FF0000"/>
                </a:solidFill>
                <a:latin typeface="微软雅黑" pitchFamily="34" charset="-122"/>
                <a:ea typeface="微软雅黑" pitchFamily="34" charset="-122"/>
              </a:rPr>
              <a:t>”</a:t>
            </a:r>
            <a:r>
              <a:rPr lang="zh-CN" altLang="en-US" sz="1400" dirty="0">
                <a:solidFill>
                  <a:srgbClr val="FF0000"/>
                </a:solidFill>
                <a:latin typeface="微软雅黑" pitchFamily="34" charset="-122"/>
                <a:ea typeface="微软雅黑" pitchFamily="34" charset="-122"/>
              </a:rPr>
              <a:t>，就是变量</a:t>
            </a:r>
            <a:r>
              <a:rPr lang="en-US" altLang="zh-CN" sz="1400" dirty="0">
                <a:solidFill>
                  <a:srgbClr val="FF0000"/>
                </a:solidFill>
                <a:latin typeface="微软雅黑" pitchFamily="34" charset="-122"/>
                <a:ea typeface="微软雅黑" pitchFamily="34" charset="-122"/>
              </a:rPr>
              <a:t>$object</a:t>
            </a:r>
            <a:r>
              <a:rPr lang="zh-CN" altLang="en-US" sz="1400" dirty="0">
                <a:solidFill>
                  <a:srgbClr val="FF0000"/>
                </a:solidFill>
                <a:latin typeface="微软雅黑" pitchFamily="34" charset="-122"/>
                <a:ea typeface="微软雅黑" pitchFamily="34" charset="-122"/>
              </a:rPr>
              <a:t>集合的模式 </a:t>
            </a:r>
          </a:p>
          <a:p>
            <a:pPr lvl="2">
              <a:lnSpc>
                <a:spcPct val="80000"/>
              </a:lnSpc>
            </a:pPr>
            <a:r>
              <a:rPr lang="zh-CN" altLang="en-US" sz="1400" dirty="0">
                <a:solidFill>
                  <a:srgbClr val="FF0000"/>
                </a:solidFill>
                <a:latin typeface="微软雅黑" pitchFamily="34" charset="-122"/>
                <a:ea typeface="微软雅黑" pitchFamily="34" charset="-122"/>
              </a:rPr>
              <a:t>依赖模式“</a:t>
            </a:r>
            <a:r>
              <a:rPr lang="en-US" altLang="zh-CN" sz="1400" dirty="0">
                <a:solidFill>
                  <a:srgbClr val="FF0000"/>
                </a:solidFill>
                <a:latin typeface="微软雅黑" pitchFamily="34" charset="-122"/>
                <a:ea typeface="微软雅黑" pitchFamily="34" charset="-122"/>
              </a:rPr>
              <a:t>%.c”</a:t>
            </a:r>
            <a:r>
              <a:rPr lang="zh-CN" altLang="en-US" sz="1400" dirty="0">
                <a:solidFill>
                  <a:srgbClr val="FF0000"/>
                </a:solidFill>
                <a:latin typeface="微软雅黑" pitchFamily="34" charset="-122"/>
                <a:ea typeface="微软雅黑" pitchFamily="34" charset="-122"/>
              </a:rPr>
              <a:t>则取模式“</a:t>
            </a:r>
            <a:r>
              <a:rPr lang="en-US" altLang="zh-CN" sz="1400" dirty="0">
                <a:solidFill>
                  <a:srgbClr val="FF0000"/>
                </a:solidFill>
                <a:latin typeface="微软雅黑" pitchFamily="34" charset="-122"/>
                <a:ea typeface="微软雅黑" pitchFamily="34" charset="-122"/>
              </a:rPr>
              <a:t>%.o”</a:t>
            </a:r>
            <a:r>
              <a:rPr lang="zh-CN" altLang="en-US" sz="1400" dirty="0">
                <a:solidFill>
                  <a:srgbClr val="FF0000"/>
                </a:solidFill>
                <a:latin typeface="微软雅黑" pitchFamily="34" charset="-122"/>
                <a:ea typeface="微软雅黑" pitchFamily="34" charset="-122"/>
              </a:rPr>
              <a:t>的“</a:t>
            </a:r>
            <a:r>
              <a:rPr lang="en-US" altLang="zh-CN" sz="1400" dirty="0">
                <a:solidFill>
                  <a:srgbClr val="FF0000"/>
                </a:solidFill>
                <a:latin typeface="微软雅黑" pitchFamily="34" charset="-122"/>
                <a:ea typeface="微软雅黑" pitchFamily="34" charset="-122"/>
              </a:rPr>
              <a:t>%”</a:t>
            </a:r>
            <a:r>
              <a:rPr lang="zh-CN" altLang="en-US" sz="1400" dirty="0">
                <a:solidFill>
                  <a:srgbClr val="FF0000"/>
                </a:solidFill>
                <a:latin typeface="微软雅黑" pitchFamily="34" charset="-122"/>
                <a:ea typeface="微软雅黑" pitchFamily="34" charset="-122"/>
              </a:rPr>
              <a:t>，也就是“</a:t>
            </a:r>
            <a:r>
              <a:rPr lang="en-US" altLang="zh-CN" sz="1400" dirty="0" err="1">
                <a:solidFill>
                  <a:srgbClr val="FF0000"/>
                </a:solidFill>
                <a:latin typeface="微软雅黑" pitchFamily="34" charset="-122"/>
                <a:ea typeface="微软雅黑" pitchFamily="34" charset="-122"/>
              </a:rPr>
              <a:t>foo</a:t>
            </a:r>
            <a:r>
              <a:rPr lang="en-US" altLang="zh-CN" sz="1400" dirty="0">
                <a:solidFill>
                  <a:srgbClr val="FF0000"/>
                </a:solidFill>
                <a:latin typeface="微软雅黑" pitchFamily="34" charset="-122"/>
                <a:ea typeface="微软雅黑" pitchFamily="34" charset="-122"/>
              </a:rPr>
              <a:t> bar”</a:t>
            </a:r>
            <a:r>
              <a:rPr lang="zh-CN" altLang="en-US" sz="1400" dirty="0">
                <a:solidFill>
                  <a:srgbClr val="FF0000"/>
                </a:solidFill>
                <a:latin typeface="微软雅黑" pitchFamily="34" charset="-122"/>
                <a:ea typeface="微软雅黑" pitchFamily="34" charset="-122"/>
              </a:rPr>
              <a:t>，并为其加下“</a:t>
            </a:r>
            <a:r>
              <a:rPr lang="en-US" altLang="zh-CN" sz="1400" dirty="0">
                <a:solidFill>
                  <a:srgbClr val="FF0000"/>
                </a:solidFill>
                <a:latin typeface="微软雅黑" pitchFamily="34" charset="-122"/>
                <a:ea typeface="微软雅黑" pitchFamily="34" charset="-122"/>
              </a:rPr>
              <a:t>.c”</a:t>
            </a:r>
            <a:r>
              <a:rPr lang="zh-CN" altLang="en-US" sz="1400" dirty="0">
                <a:solidFill>
                  <a:srgbClr val="FF0000"/>
                </a:solidFill>
                <a:latin typeface="微软雅黑" pitchFamily="34" charset="-122"/>
                <a:ea typeface="微软雅黑" pitchFamily="34" charset="-122"/>
              </a:rPr>
              <a:t>的后缀，于是依赖的目标就是“</a:t>
            </a:r>
            <a:r>
              <a:rPr lang="en-US" altLang="zh-CN" sz="1400" dirty="0" err="1">
                <a:solidFill>
                  <a:srgbClr val="FF0000"/>
                </a:solidFill>
                <a:latin typeface="微软雅黑" pitchFamily="34" charset="-122"/>
                <a:ea typeface="微软雅黑" pitchFamily="34" charset="-122"/>
              </a:rPr>
              <a:t>foo.c</a:t>
            </a:r>
            <a:r>
              <a:rPr lang="en-US" altLang="zh-CN" sz="1400" dirty="0">
                <a:solidFill>
                  <a:srgbClr val="FF0000"/>
                </a:solidFill>
                <a:latin typeface="微软雅黑" pitchFamily="34" charset="-122"/>
                <a:ea typeface="微软雅黑" pitchFamily="34" charset="-122"/>
              </a:rPr>
              <a:t> </a:t>
            </a:r>
            <a:r>
              <a:rPr lang="en-US" altLang="zh-CN" sz="1400" dirty="0" err="1">
                <a:solidFill>
                  <a:srgbClr val="FF0000"/>
                </a:solidFill>
                <a:latin typeface="微软雅黑" pitchFamily="34" charset="-122"/>
                <a:ea typeface="微软雅黑" pitchFamily="34" charset="-122"/>
              </a:rPr>
              <a:t>bar.c</a:t>
            </a:r>
            <a:r>
              <a:rPr lang="en-US" altLang="zh-CN" sz="1400" dirty="0">
                <a:solidFill>
                  <a:srgbClr val="FF0000"/>
                </a:solidFill>
                <a:latin typeface="微软雅黑" pitchFamily="34" charset="-122"/>
                <a:ea typeface="微软雅黑" pitchFamily="34" charset="-122"/>
              </a:rPr>
              <a:t>” </a:t>
            </a:r>
          </a:p>
          <a:p>
            <a:pPr lvl="1">
              <a:lnSpc>
                <a:spcPct val="80000"/>
              </a:lnSpc>
            </a:pPr>
            <a:endParaRPr lang="en-US" altLang="zh-CN" sz="1600" dirty="0">
              <a:solidFill>
                <a:srgbClr val="FF0000"/>
              </a:solidFill>
              <a:latin typeface="微软雅黑" pitchFamily="34" charset="-122"/>
              <a:ea typeface="微软雅黑" pitchFamily="34" charset="-122"/>
            </a:endParaRPr>
          </a:p>
          <a:p>
            <a:pPr lvl="1">
              <a:lnSpc>
                <a:spcPct val="80000"/>
              </a:lnSpc>
              <a:buFontTx/>
              <a:buNone/>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上述规则等价于</a:t>
            </a:r>
          </a:p>
          <a:p>
            <a:pPr lvl="1">
              <a:lnSpc>
                <a:spcPct val="80000"/>
              </a:lnSpc>
              <a:buFontTx/>
              <a:buNone/>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foo.o</a:t>
            </a:r>
            <a:r>
              <a:rPr lang="en-US" altLang="zh-CN" sz="1600" dirty="0">
                <a:latin typeface="微软雅黑" pitchFamily="34" charset="-122"/>
                <a:ea typeface="微软雅黑" pitchFamily="34" charset="-122"/>
              </a:rPr>
              <a:t> : </a:t>
            </a:r>
            <a:r>
              <a:rPr lang="en-US" altLang="zh-CN" sz="1600" dirty="0" err="1">
                <a:latin typeface="微软雅黑" pitchFamily="34" charset="-122"/>
                <a:ea typeface="微软雅黑" pitchFamily="34" charset="-122"/>
              </a:rPr>
              <a:t>foo.c</a:t>
            </a:r>
            <a:br>
              <a:rPr lang="en-US" altLang="zh-CN" sz="1600" dirty="0">
                <a:latin typeface="微软雅黑" pitchFamily="34" charset="-122"/>
                <a:ea typeface="微软雅黑" pitchFamily="34" charset="-122"/>
              </a:rPr>
            </a:br>
            <a:r>
              <a:rPr lang="en-US" altLang="zh-CN" sz="1600" dirty="0">
                <a:latin typeface="微软雅黑" pitchFamily="34" charset="-122"/>
                <a:ea typeface="微软雅黑" pitchFamily="34" charset="-122"/>
              </a:rPr>
              <a:t>       $(CC) -c $(CFLAGS) </a:t>
            </a:r>
            <a:r>
              <a:rPr lang="en-US" altLang="zh-CN" sz="1600" dirty="0" err="1">
                <a:latin typeface="微软雅黑" pitchFamily="34" charset="-122"/>
                <a:ea typeface="微软雅黑" pitchFamily="34" charset="-122"/>
              </a:rPr>
              <a:t>foo.c</a:t>
            </a:r>
            <a:r>
              <a:rPr lang="en-US" altLang="zh-CN" sz="1600" dirty="0">
                <a:latin typeface="微软雅黑" pitchFamily="34" charset="-122"/>
                <a:ea typeface="微软雅黑" pitchFamily="34" charset="-122"/>
              </a:rPr>
              <a:t> -o </a:t>
            </a:r>
            <a:r>
              <a:rPr lang="en-US" altLang="zh-CN" sz="1600" dirty="0" err="1">
                <a:latin typeface="微软雅黑" pitchFamily="34" charset="-122"/>
                <a:ea typeface="微软雅黑" pitchFamily="34" charset="-122"/>
              </a:rPr>
              <a:t>foo.o</a:t>
            </a:r>
            <a:endParaRPr lang="en-US" altLang="zh-CN" sz="1600" dirty="0">
              <a:latin typeface="微软雅黑" pitchFamily="34" charset="-122"/>
              <a:ea typeface="微软雅黑" pitchFamily="34" charset="-122"/>
            </a:endParaRPr>
          </a:p>
          <a:p>
            <a:pPr lvl="1">
              <a:lnSpc>
                <a:spcPct val="80000"/>
              </a:lnSpc>
              <a:buFontTx/>
              <a:buNone/>
            </a:pPr>
            <a:r>
              <a:rPr lang="en-US" altLang="zh-CN" sz="1600" dirty="0">
                <a:latin typeface="微软雅黑" pitchFamily="34" charset="-122"/>
                <a:ea typeface="微软雅黑" pitchFamily="34" charset="-122"/>
              </a:rPr>
              <a:t>	</a:t>
            </a:r>
            <a:r>
              <a:rPr lang="en-US" altLang="zh-CN" sz="1600" dirty="0" err="1">
                <a:latin typeface="微软雅黑" pitchFamily="34" charset="-122"/>
                <a:ea typeface="微软雅黑" pitchFamily="34" charset="-122"/>
              </a:rPr>
              <a:t>bar.o</a:t>
            </a:r>
            <a:r>
              <a:rPr lang="en-US" altLang="zh-CN" sz="1600" dirty="0">
                <a:latin typeface="微软雅黑" pitchFamily="34" charset="-122"/>
                <a:ea typeface="微软雅黑" pitchFamily="34" charset="-122"/>
              </a:rPr>
              <a:t> : </a:t>
            </a:r>
            <a:r>
              <a:rPr lang="en-US" altLang="zh-CN" sz="1600" dirty="0" err="1">
                <a:latin typeface="微软雅黑" pitchFamily="34" charset="-122"/>
                <a:ea typeface="微软雅黑" pitchFamily="34" charset="-122"/>
              </a:rPr>
              <a:t>bar.c</a:t>
            </a:r>
            <a:br>
              <a:rPr lang="en-US" altLang="zh-CN" sz="1600" dirty="0"/>
            </a:br>
            <a:r>
              <a:rPr lang="en-US" altLang="zh-CN" sz="1600" dirty="0"/>
              <a:t>       $(CC) -c $(CFLAGS) </a:t>
            </a:r>
            <a:r>
              <a:rPr lang="en-US" altLang="zh-CN" sz="1600" dirty="0" err="1"/>
              <a:t>bar.c</a:t>
            </a:r>
            <a:r>
              <a:rPr lang="en-US" altLang="zh-CN" sz="1600" dirty="0"/>
              <a:t> -o </a:t>
            </a:r>
            <a:r>
              <a:rPr lang="en-US" altLang="zh-CN" sz="1600" dirty="0" err="1"/>
              <a:t>bar.o</a:t>
            </a:r>
            <a:r>
              <a:rPr lang="en-US" altLang="zh-CN" sz="1600" dirty="0"/>
              <a:t> </a:t>
            </a:r>
          </a:p>
          <a:p>
            <a:pPr>
              <a:lnSpc>
                <a:spcPct val="80000"/>
              </a:lnSpc>
            </a:pPr>
            <a:endParaRPr lang="en-US" altLang="zh-CN" sz="3200" b="1" dirty="0">
              <a:latin typeface="微软雅黑" pitchFamily="34" charset="-122"/>
              <a:ea typeface="微软雅黑"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p>
        </p:txBody>
      </p:sp>
      <p:sp>
        <p:nvSpPr>
          <p:cNvPr id="25603" name="Rectangle 3"/>
          <p:cNvSpPr>
            <a:spLocks noGrp="1" noChangeArrowheads="1"/>
          </p:cNvSpPr>
          <p:nvPr>
            <p:ph idx="1"/>
          </p:nvPr>
        </p:nvSpPr>
        <p:spPr>
          <a:xfrm>
            <a:off x="457200" y="1357313"/>
            <a:ext cx="8229600" cy="4525962"/>
          </a:xfrm>
        </p:spPr>
        <p:txBody>
          <a:bodyPr/>
          <a:lstStyle/>
          <a:p>
            <a:pPr>
              <a:lnSpc>
                <a:spcPct val="120000"/>
              </a:lnSpc>
            </a:pPr>
            <a:r>
              <a:rPr lang="zh-CN" altLang="en-US" sz="3200" b="1" dirty="0">
                <a:latin typeface="微软雅黑" pitchFamily="34" charset="-122"/>
                <a:ea typeface="微软雅黑" pitchFamily="34" charset="-122"/>
              </a:rPr>
              <a:t>自动化变量</a:t>
            </a:r>
            <a:endParaRPr lang="en-US" altLang="zh-CN" sz="3200" b="1" dirty="0">
              <a:latin typeface="微软雅黑" pitchFamily="34" charset="-122"/>
              <a:ea typeface="微软雅黑" pitchFamily="34" charset="-122"/>
            </a:endParaRPr>
          </a:p>
          <a:p>
            <a:pPr lvl="1">
              <a:lnSpc>
                <a:spcPct val="120000"/>
              </a:lnSpc>
            </a:pPr>
            <a:r>
              <a:rPr lang="en-US" altLang="zh-CN" sz="1800" b="1" dirty="0">
                <a:latin typeface="微软雅黑" pitchFamily="34" charset="-122"/>
                <a:ea typeface="微软雅黑" pitchFamily="34" charset="-122"/>
              </a:rPr>
              <a:t>$@</a:t>
            </a:r>
            <a:br>
              <a:rPr lang="en-US" altLang="zh-CN" sz="1800" dirty="0">
                <a:latin typeface="微软雅黑" pitchFamily="34" charset="-122"/>
                <a:ea typeface="微软雅黑" pitchFamily="34" charset="-122"/>
              </a:rPr>
            </a:br>
            <a:r>
              <a:rPr lang="zh-CN" altLang="en-US" sz="1800" dirty="0">
                <a:solidFill>
                  <a:srgbClr val="FF0000"/>
                </a:solidFill>
                <a:latin typeface="微软雅黑" pitchFamily="34" charset="-122"/>
                <a:ea typeface="微软雅黑" pitchFamily="34" charset="-122"/>
              </a:rPr>
              <a:t>表示规则中的目标文件集。在模式规则中，如果有多个目标，那么，</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就是匹配于目标中模式定义的集合。</a:t>
            </a:r>
            <a:endParaRPr lang="zh-CN" altLang="en-US" sz="1800" b="1" dirty="0">
              <a:solidFill>
                <a:srgbClr val="FF0000"/>
              </a:solidFill>
              <a:latin typeface="微软雅黑" pitchFamily="34" charset="-122"/>
              <a:ea typeface="微软雅黑" pitchFamily="34" charset="-122"/>
            </a:endParaRPr>
          </a:p>
          <a:p>
            <a:pPr lvl="1">
              <a:lnSpc>
                <a:spcPct val="120000"/>
              </a:lnSpc>
            </a:pPr>
            <a:r>
              <a:rPr lang="en-US" altLang="zh-CN" sz="1800" b="1" dirty="0">
                <a:latin typeface="微软雅黑" pitchFamily="34" charset="-122"/>
                <a:ea typeface="微软雅黑" pitchFamily="34" charset="-122"/>
              </a:rPr>
              <a:t>$%</a:t>
            </a:r>
            <a:br>
              <a:rPr lang="en-US" altLang="zh-CN" sz="1800" dirty="0">
                <a:latin typeface="微软雅黑" pitchFamily="34" charset="-122"/>
                <a:ea typeface="微软雅黑" pitchFamily="34" charset="-122"/>
              </a:rPr>
            </a:b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仅当目标是函数库文件中，表示规则中的目标成员名。例如，如果一个目标是</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foo.a</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bar.o</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，那么，</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就是</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bar.o</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就 是</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foo.a</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。如果目标不是函数库文件（</a:t>
            </a:r>
            <a:r>
              <a:rPr lang="en-US" altLang="zh-CN" sz="1800" dirty="0">
                <a:latin typeface="微软雅黑" pitchFamily="34" charset="-122"/>
                <a:ea typeface="微软雅黑" pitchFamily="34" charset="-122"/>
              </a:rPr>
              <a:t>Unix</a:t>
            </a:r>
            <a:r>
              <a:rPr lang="zh-CN" altLang="en-US" sz="1800" dirty="0">
                <a:latin typeface="微软雅黑" pitchFamily="34" charset="-122"/>
                <a:ea typeface="微软雅黑" pitchFamily="34" charset="-122"/>
              </a:rPr>
              <a:t>下是</a:t>
            </a:r>
            <a:r>
              <a:rPr lang="en-US" altLang="zh-CN" sz="1800" dirty="0">
                <a:latin typeface="微软雅黑" pitchFamily="34" charset="-122"/>
                <a:ea typeface="微软雅黑" pitchFamily="34" charset="-122"/>
              </a:rPr>
              <a:t>[.a]</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Windows</a:t>
            </a:r>
            <a:r>
              <a:rPr lang="zh-CN" altLang="en-US" sz="1800" dirty="0">
                <a:latin typeface="微软雅黑" pitchFamily="34" charset="-122"/>
                <a:ea typeface="微软雅黑" pitchFamily="34" charset="-122"/>
              </a:rPr>
              <a:t>下是</a:t>
            </a:r>
            <a:r>
              <a:rPr lang="en-US" altLang="zh-CN" sz="1800" dirty="0">
                <a:latin typeface="微软雅黑" pitchFamily="34" charset="-122"/>
                <a:ea typeface="微软雅黑" pitchFamily="34" charset="-122"/>
              </a:rPr>
              <a:t>[.lib]</a:t>
            </a:r>
            <a:r>
              <a:rPr lang="zh-CN" altLang="en-US" sz="1800" dirty="0">
                <a:latin typeface="微软雅黑" pitchFamily="34" charset="-122"/>
                <a:ea typeface="微软雅黑" pitchFamily="34" charset="-122"/>
              </a:rPr>
              <a:t>），那么，其值为空。</a:t>
            </a:r>
            <a:endParaRPr lang="zh-CN" altLang="en-US" sz="1800" b="1" dirty="0">
              <a:latin typeface="微软雅黑" pitchFamily="34" charset="-122"/>
              <a:ea typeface="微软雅黑" pitchFamily="34" charset="-122"/>
            </a:endParaRPr>
          </a:p>
          <a:p>
            <a:pPr lvl="1">
              <a:lnSpc>
                <a:spcPct val="120000"/>
              </a:lnSpc>
            </a:pPr>
            <a:r>
              <a:rPr lang="en-US" altLang="zh-CN" sz="1800" b="1" dirty="0">
                <a:latin typeface="微软雅黑" pitchFamily="34" charset="-122"/>
                <a:ea typeface="微软雅黑" pitchFamily="34" charset="-122"/>
              </a:rPr>
              <a:t>$&lt;</a:t>
            </a:r>
            <a:br>
              <a:rPr lang="en-US" altLang="zh-CN" sz="1800" dirty="0">
                <a:latin typeface="微软雅黑" pitchFamily="34" charset="-122"/>
                <a:ea typeface="微软雅黑" pitchFamily="34" charset="-122"/>
              </a:rPr>
            </a:br>
            <a:r>
              <a:rPr lang="zh-CN" altLang="en-US" sz="1800" dirty="0">
                <a:solidFill>
                  <a:srgbClr val="FF0000"/>
                </a:solidFill>
                <a:latin typeface="微软雅黑" pitchFamily="34" charset="-122"/>
                <a:ea typeface="微软雅黑" pitchFamily="34" charset="-122"/>
              </a:rPr>
              <a:t>依赖目标中的第一个目标名字。如果依赖目标是以模式（即</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）定义的，那么</a:t>
            </a:r>
            <a:r>
              <a:rPr lang="en-US" altLang="zh-CN" sz="1800" dirty="0">
                <a:solidFill>
                  <a:srgbClr val="FF0000"/>
                </a:solidFill>
                <a:latin typeface="微软雅黑" pitchFamily="34" charset="-122"/>
                <a:ea typeface="微软雅黑" pitchFamily="34" charset="-122"/>
              </a:rPr>
              <a:t>"$&lt;"</a:t>
            </a:r>
            <a:r>
              <a:rPr lang="zh-CN" altLang="en-US" sz="1800" dirty="0">
                <a:solidFill>
                  <a:srgbClr val="FF0000"/>
                </a:solidFill>
                <a:latin typeface="微软雅黑" pitchFamily="34" charset="-122"/>
                <a:ea typeface="微软雅黑" pitchFamily="34" charset="-122"/>
              </a:rPr>
              <a:t>将是符合模式的一系列的文件集。注意，其是一个一个取出来的。</a:t>
            </a:r>
            <a:endParaRPr lang="zh-CN" altLang="en-US" sz="1800" b="1" dirty="0">
              <a:solidFill>
                <a:srgbClr val="FF0000"/>
              </a:solidFill>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p:txBody>
          <a:bodyPr/>
          <a:lstStyle/>
          <a:p>
            <a:r>
              <a:rPr lang="zh-CN" altLang="en-US" sz="3200" b="1">
                <a:latin typeface="微软雅黑" pitchFamily="34" charset="-122"/>
                <a:ea typeface="微软雅黑" pitchFamily="34" charset="-122"/>
              </a:rPr>
              <a:t>自动化变量</a:t>
            </a:r>
            <a:endParaRPr lang="en-US" altLang="zh-CN" sz="3200" b="1">
              <a:latin typeface="微软雅黑" pitchFamily="34" charset="-122"/>
              <a:ea typeface="微软雅黑" pitchFamily="34" charset="-122"/>
            </a:endParaRPr>
          </a:p>
          <a:p>
            <a:pPr lvl="1">
              <a:lnSpc>
                <a:spcPct val="120000"/>
              </a:lnSpc>
            </a:pPr>
            <a:r>
              <a:rPr lang="en-US" altLang="zh-CN" sz="1800" b="1">
                <a:latin typeface="微软雅黑" pitchFamily="34" charset="-122"/>
                <a:ea typeface="微软雅黑" pitchFamily="34" charset="-122"/>
              </a:rPr>
              <a:t>$?</a:t>
            </a:r>
            <a:br>
              <a:rPr lang="en-US" altLang="zh-CN" sz="1800">
                <a:latin typeface="微软雅黑" pitchFamily="34" charset="-122"/>
                <a:ea typeface="微软雅黑" pitchFamily="34" charset="-122"/>
              </a:rPr>
            </a:br>
            <a:r>
              <a:rPr lang="zh-CN" altLang="en-US" sz="1800">
                <a:solidFill>
                  <a:srgbClr val="FF0000"/>
                </a:solidFill>
                <a:latin typeface="微软雅黑" pitchFamily="34" charset="-122"/>
                <a:ea typeface="微软雅黑" pitchFamily="34" charset="-122"/>
              </a:rPr>
              <a:t>所有比目标新的依赖目标的集合。以空格分隔。</a:t>
            </a:r>
            <a:endParaRPr lang="zh-CN" altLang="en-US" sz="1800" b="1">
              <a:solidFill>
                <a:srgbClr val="FF0000"/>
              </a:solidFill>
              <a:latin typeface="微软雅黑" pitchFamily="34" charset="-122"/>
              <a:ea typeface="微软雅黑" pitchFamily="34" charset="-122"/>
            </a:endParaRPr>
          </a:p>
          <a:p>
            <a:pPr lvl="1">
              <a:lnSpc>
                <a:spcPct val="120000"/>
              </a:lnSpc>
            </a:pPr>
            <a:r>
              <a:rPr lang="en-US" altLang="zh-CN" sz="1800" b="1">
                <a:latin typeface="微软雅黑" pitchFamily="34" charset="-122"/>
                <a:ea typeface="微软雅黑" pitchFamily="34" charset="-122"/>
              </a:rPr>
              <a:t>$^</a:t>
            </a:r>
            <a:br>
              <a:rPr lang="en-US" altLang="zh-CN" sz="1800">
                <a:latin typeface="微软雅黑" pitchFamily="34" charset="-122"/>
                <a:ea typeface="微软雅黑" pitchFamily="34" charset="-122"/>
              </a:rPr>
            </a:br>
            <a:r>
              <a:rPr lang="zh-CN" altLang="en-US" sz="1800">
                <a:solidFill>
                  <a:srgbClr val="FF0000"/>
                </a:solidFill>
                <a:latin typeface="微软雅黑" pitchFamily="34" charset="-122"/>
                <a:ea typeface="微软雅黑" pitchFamily="34" charset="-122"/>
              </a:rPr>
              <a:t>所有的依赖目标的集合。以空格分隔。如果在依赖目标中有多个重复的，那个这个变量会去除重复的依赖目标，只保留一份。</a:t>
            </a:r>
            <a:endParaRPr lang="zh-CN" altLang="en-US" sz="1800" b="1">
              <a:solidFill>
                <a:srgbClr val="FF0000"/>
              </a:solidFill>
              <a:latin typeface="微软雅黑" pitchFamily="34" charset="-122"/>
              <a:ea typeface="微软雅黑" pitchFamily="34" charset="-122"/>
            </a:endParaRPr>
          </a:p>
          <a:p>
            <a:pPr lvl="1">
              <a:lnSpc>
                <a:spcPct val="120000"/>
              </a:lnSpc>
            </a:pPr>
            <a:r>
              <a:rPr lang="en-US" altLang="zh-CN" sz="1800" b="1">
                <a:latin typeface="微软雅黑" pitchFamily="34" charset="-122"/>
                <a:ea typeface="微软雅黑" pitchFamily="34" charset="-122"/>
              </a:rPr>
              <a:t>$+</a:t>
            </a:r>
            <a:br>
              <a:rPr lang="en-US" altLang="zh-CN" sz="1800">
                <a:latin typeface="微软雅黑" pitchFamily="34" charset="-122"/>
                <a:ea typeface="微软雅黑" pitchFamily="34" charset="-122"/>
              </a:rPr>
            </a:br>
            <a:r>
              <a:rPr lang="zh-CN" altLang="en-US" sz="1800">
                <a:latin typeface="微软雅黑" pitchFamily="34" charset="-122"/>
                <a:ea typeface="微软雅黑" pitchFamily="34" charset="-122"/>
              </a:rPr>
              <a:t>很像</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，也是所有依赖目标的集合。只是它不去除重复的依赖目标。</a:t>
            </a:r>
            <a:endParaRPr lang="zh-CN" altLang="en-US" sz="1800" b="1">
              <a:latin typeface="微软雅黑" pitchFamily="34" charset="-122"/>
              <a:ea typeface="微软雅黑" pitchFamily="34" charset="-122"/>
            </a:endParaRPr>
          </a:p>
          <a:p>
            <a:pPr lvl="1">
              <a:lnSpc>
                <a:spcPct val="120000"/>
              </a:lnSpc>
            </a:pPr>
            <a:r>
              <a:rPr lang="en-US" altLang="zh-CN" sz="1800" b="1">
                <a:latin typeface="微软雅黑" pitchFamily="34" charset="-122"/>
                <a:ea typeface="微软雅黑" pitchFamily="34" charset="-122"/>
              </a:rPr>
              <a:t>$* </a:t>
            </a:r>
            <a:br>
              <a:rPr lang="en-US" altLang="zh-CN" sz="1800" b="1">
                <a:latin typeface="微软雅黑" pitchFamily="34" charset="-122"/>
                <a:ea typeface="微软雅黑" pitchFamily="34" charset="-122"/>
              </a:rPr>
            </a:br>
            <a:r>
              <a:rPr lang="zh-CN" altLang="en-US" sz="1800">
                <a:latin typeface="微软雅黑" pitchFamily="34" charset="-122"/>
                <a:ea typeface="微软雅黑" pitchFamily="34" charset="-122"/>
              </a:rPr>
              <a:t>表示目标模式中</a:t>
            </a:r>
            <a:r>
              <a:rPr lang="en-US" altLang="zh-CN" sz="1800">
                <a:latin typeface="微软雅黑" pitchFamily="34" charset="-122"/>
                <a:ea typeface="微软雅黑" pitchFamily="34" charset="-122"/>
              </a:rPr>
              <a:t>"%"</a:t>
            </a:r>
            <a:r>
              <a:rPr lang="zh-CN" altLang="en-US" sz="1800">
                <a:latin typeface="微软雅黑" pitchFamily="34" charset="-122"/>
                <a:ea typeface="微软雅黑" pitchFamily="34" charset="-122"/>
              </a:rPr>
              <a:t>及其之前的部分 </a:t>
            </a:r>
          </a:p>
          <a:p>
            <a:pPr>
              <a:buFont typeface="Wingdings 3" pitchFamily="18" charset="2"/>
              <a:buNone/>
            </a:pPr>
            <a:endParaRPr lang="zh-CN" altLang="en-US" sz="3200" b="1">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r>
              <a:rPr lang="zh-CN" altLang="en-US" dirty="0"/>
              <a:t>完成一个简单的</a:t>
            </a:r>
            <a:r>
              <a:rPr lang="en-US" altLang="zh-CN" dirty="0" err="1"/>
              <a:t>makefile</a:t>
            </a:r>
            <a:r>
              <a:rPr lang="zh-CN" altLang="en-US" dirty="0"/>
              <a:t>文件的编写</a:t>
            </a:r>
          </a:p>
          <a:p>
            <a:r>
              <a:rPr lang="zh-CN" altLang="en-US" dirty="0"/>
              <a:t>独立完成</a:t>
            </a:r>
            <a:r>
              <a:rPr lang="en-US" altLang="zh-CN" dirty="0"/>
              <a:t>Linux</a:t>
            </a:r>
            <a:r>
              <a:rPr lang="zh-CN" altLang="en-US" dirty="0"/>
              <a:t>内核的配置</a:t>
            </a:r>
            <a:endParaRPr lang="en-US" altLang="zh-CN" dirty="0"/>
          </a:p>
          <a:p>
            <a:r>
              <a:rPr lang="zh-CN" altLang="en-US" dirty="0"/>
              <a:t>完成一个版本</a:t>
            </a:r>
            <a:r>
              <a:rPr lang="en-US" altLang="zh-CN" dirty="0"/>
              <a:t>Linux</a:t>
            </a:r>
            <a:r>
              <a:rPr lang="zh-CN" altLang="en-US" dirty="0"/>
              <a:t>内核的编译</a:t>
            </a:r>
          </a:p>
          <a:p>
            <a:endParaRPr lang="zh-CN" altLang="en-US" dirty="0"/>
          </a:p>
        </p:txBody>
      </p:sp>
      <p:sp>
        <p:nvSpPr>
          <p:cNvPr id="3" name="标题 2"/>
          <p:cNvSpPr>
            <a:spLocks noGrp="1"/>
          </p:cNvSpPr>
          <p:nvPr>
            <p:ph type="title"/>
          </p:nvPr>
        </p:nvSpPr>
        <p:spPr/>
        <p:txBody>
          <a:bodyPr/>
          <a:lstStyle/>
          <a:p>
            <a:pPr fontAlgn="auto">
              <a:spcAft>
                <a:spcPts val="0"/>
              </a:spcAft>
              <a:defRPr/>
            </a:pPr>
            <a:r>
              <a:rPr lang="zh-CN" altLang="en-US" dirty="0"/>
              <a:t>实验验收和评分标准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idx="1"/>
          </p:nvPr>
        </p:nvSpPr>
        <p:spPr>
          <a:xfrm>
            <a:off x="485775" y="1403350"/>
            <a:ext cx="8229600" cy="4525963"/>
          </a:xfrm>
        </p:spPr>
        <p:txBody>
          <a:bodyPr/>
          <a:lstStyle/>
          <a:p>
            <a:r>
              <a:rPr lang="zh-CN" altLang="en-US" sz="3200" b="1" dirty="0">
                <a:latin typeface="微软雅黑" pitchFamily="34" charset="-122"/>
                <a:ea typeface="微软雅黑" pitchFamily="34" charset="-122"/>
              </a:rPr>
              <a:t>自动生成依赖性</a:t>
            </a:r>
            <a:r>
              <a:rPr lang="zh-CN" altLang="en-US" sz="3200" b="1" dirty="0">
                <a:solidFill>
                  <a:srgbClr val="FF0000"/>
                </a:solidFill>
                <a:latin typeface="微软雅黑" pitchFamily="34" charset="-122"/>
                <a:ea typeface="微软雅黑" pitchFamily="34" charset="-122"/>
              </a:rPr>
              <a:t>*</a:t>
            </a:r>
            <a:endParaRPr lang="en-US" altLang="zh-CN" sz="3200" b="1" dirty="0">
              <a:solidFill>
                <a:srgbClr val="FF0000"/>
              </a:solidFill>
              <a:latin typeface="微软雅黑" pitchFamily="34" charset="-122"/>
              <a:ea typeface="微软雅黑" pitchFamily="34" charset="-122"/>
            </a:endParaRPr>
          </a:p>
          <a:p>
            <a:endParaRPr lang="zh-CN" altLang="en-US" sz="3200" b="1"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p>
        </p:txBody>
      </p:sp>
      <p:sp>
        <p:nvSpPr>
          <p:cNvPr id="4" name="Rectangle 3"/>
          <p:cNvSpPr txBox="1">
            <a:spLocks noChangeArrowheads="1"/>
          </p:cNvSpPr>
          <p:nvPr/>
        </p:nvSpPr>
        <p:spPr bwMode="auto">
          <a:xfrm>
            <a:off x="357188" y="1357313"/>
            <a:ext cx="8229600" cy="5000625"/>
          </a:xfrm>
          <a:prstGeom prst="rect">
            <a:avLst/>
          </a:prstGeom>
          <a:noFill/>
          <a:ln>
            <a:miter lim="800000"/>
            <a:headEnd/>
            <a:tailEnd/>
          </a:ln>
        </p:spPr>
        <p:txBody>
          <a:bodyPr>
            <a:normAutofit/>
          </a:bodyPr>
          <a:lstStyle/>
          <a:p>
            <a:pPr marL="365760" indent="-256032" fontAlgn="auto">
              <a:lnSpc>
                <a:spcPct val="80000"/>
              </a:lnSpc>
              <a:spcBef>
                <a:spcPts val="400"/>
              </a:spcBef>
              <a:spcAft>
                <a:spcPts val="0"/>
              </a:spcAft>
              <a:buClr>
                <a:schemeClr val="accent1"/>
              </a:buClr>
              <a:buSzPct val="68000"/>
              <a:defRPr/>
            </a:pPr>
            <a:endParaRPr lang="en-US" altLang="zh-CN" sz="1400" dirty="0">
              <a:latin typeface="+mn-lt"/>
              <a:ea typeface="+mn-ea"/>
            </a:endParaRPr>
          </a:p>
          <a:p>
            <a:pPr marL="365760" indent="-256032" fontAlgn="auto">
              <a:lnSpc>
                <a:spcPct val="80000"/>
              </a:lnSpc>
              <a:spcBef>
                <a:spcPts val="400"/>
              </a:spcBef>
              <a:spcAft>
                <a:spcPts val="0"/>
              </a:spcAft>
              <a:buClr>
                <a:schemeClr val="accent1"/>
              </a:buClr>
              <a:buSzPct val="68000"/>
              <a:defRPr/>
            </a:pPr>
            <a:endParaRPr lang="en-US" altLang="zh-CN" sz="1400" dirty="0">
              <a:latin typeface="+mn-lt"/>
              <a:ea typeface="+mn-ea"/>
            </a:endParaRPr>
          </a:p>
          <a:p>
            <a:pPr marL="365760" indent="-256032" fontAlgn="auto">
              <a:lnSpc>
                <a:spcPct val="80000"/>
              </a:lnSpc>
              <a:spcBef>
                <a:spcPts val="400"/>
              </a:spcBef>
              <a:spcAft>
                <a:spcPts val="0"/>
              </a:spcAft>
              <a:buClr>
                <a:schemeClr val="accent1"/>
              </a:buClr>
              <a:buSzPct val="68000"/>
              <a:defRPr/>
            </a:pPr>
            <a:endParaRPr lang="en-US" altLang="zh-CN" sz="1400" dirty="0">
              <a:latin typeface="+mn-lt"/>
              <a:ea typeface="+mn-ea"/>
            </a:endParaRPr>
          </a:p>
          <a:p>
            <a:pPr marL="822960" lvl="1" indent="-256032" fontAlgn="auto">
              <a:lnSpc>
                <a:spcPct val="80000"/>
              </a:lnSpc>
              <a:spcBef>
                <a:spcPts val="400"/>
              </a:spcBef>
              <a:spcAft>
                <a:spcPts val="0"/>
              </a:spcAft>
              <a:buClr>
                <a:schemeClr val="accent1"/>
              </a:buClr>
              <a:buSzPct val="68000"/>
              <a:buFont typeface="Wingdings 3"/>
              <a:buChar char=""/>
              <a:defRPr/>
            </a:pPr>
            <a:r>
              <a:rPr lang="zh-CN" altLang="en-US" dirty="0">
                <a:latin typeface="+mn-lt"/>
                <a:ea typeface="+mn-ea"/>
              </a:rPr>
              <a:t>用处</a:t>
            </a:r>
          </a:p>
          <a:p>
            <a:pPr marL="1078992" lvl="2" indent="-228600" fontAlgn="auto">
              <a:lnSpc>
                <a:spcPct val="80000"/>
              </a:lnSpc>
              <a:spcBef>
                <a:spcPts val="324"/>
              </a:spcBef>
              <a:spcAft>
                <a:spcPts val="0"/>
              </a:spcAft>
              <a:buClr>
                <a:schemeClr val="accent1"/>
              </a:buClr>
              <a:buFont typeface="Verdana"/>
              <a:buChar char="◦"/>
              <a:defRPr/>
            </a:pPr>
            <a:r>
              <a:rPr lang="zh-CN" altLang="en-US" dirty="0">
                <a:latin typeface="+mn-lt"/>
                <a:ea typeface="+mn-ea"/>
              </a:rPr>
              <a:t>对于一个比较大型的工程，必需清楚哪些</a:t>
            </a:r>
            <a:r>
              <a:rPr lang="en-US" altLang="zh-CN" dirty="0">
                <a:latin typeface="+mn-lt"/>
                <a:ea typeface="+mn-ea"/>
              </a:rPr>
              <a:t>C</a:t>
            </a:r>
            <a:r>
              <a:rPr lang="zh-CN" altLang="en-US" dirty="0">
                <a:latin typeface="+mn-lt"/>
                <a:ea typeface="+mn-ea"/>
              </a:rPr>
              <a:t>文件包含了哪些头文件，在加入或删除头文件时，也需要小心地修改</a:t>
            </a:r>
            <a:r>
              <a:rPr lang="en-US" altLang="zh-CN" dirty="0" err="1">
                <a:latin typeface="+mn-lt"/>
                <a:ea typeface="+mn-ea"/>
              </a:rPr>
              <a:t>Makefile</a:t>
            </a:r>
            <a:r>
              <a:rPr lang="zh-CN" altLang="en-US" dirty="0">
                <a:latin typeface="+mn-lt"/>
                <a:ea typeface="+mn-ea"/>
              </a:rPr>
              <a:t>，而</a:t>
            </a:r>
            <a:r>
              <a:rPr lang="zh-CN" altLang="en-US" dirty="0">
                <a:solidFill>
                  <a:srgbClr val="FF0000"/>
                </a:solidFill>
                <a:latin typeface="+mn-lt"/>
                <a:ea typeface="+mn-ea"/>
              </a:rPr>
              <a:t>使用大多数的</a:t>
            </a:r>
            <a:r>
              <a:rPr lang="en-US" altLang="zh-CN" dirty="0">
                <a:solidFill>
                  <a:srgbClr val="FF0000"/>
                </a:solidFill>
                <a:latin typeface="+mn-lt"/>
                <a:ea typeface="+mn-ea"/>
              </a:rPr>
              <a:t>C/C++</a:t>
            </a:r>
            <a:r>
              <a:rPr lang="zh-CN" altLang="en-US" dirty="0">
                <a:solidFill>
                  <a:srgbClr val="FF0000"/>
                </a:solidFill>
                <a:latin typeface="+mn-lt"/>
                <a:ea typeface="+mn-ea"/>
              </a:rPr>
              <a:t>编译器都支持“</a:t>
            </a:r>
            <a:r>
              <a:rPr lang="en-US" altLang="zh-CN" dirty="0">
                <a:solidFill>
                  <a:srgbClr val="FF0000"/>
                </a:solidFill>
                <a:latin typeface="+mn-lt"/>
                <a:ea typeface="+mn-ea"/>
              </a:rPr>
              <a:t>-M”</a:t>
            </a:r>
            <a:r>
              <a:rPr lang="zh-CN" altLang="en-US" dirty="0">
                <a:solidFill>
                  <a:srgbClr val="FF0000"/>
                </a:solidFill>
                <a:latin typeface="+mn-lt"/>
                <a:ea typeface="+mn-ea"/>
              </a:rPr>
              <a:t>的选项可以自动找寻源文件中包含的头文件，并生成依赖关系 </a:t>
            </a:r>
          </a:p>
          <a:p>
            <a:pPr marL="1078992" lvl="2" indent="-228600" fontAlgn="auto">
              <a:lnSpc>
                <a:spcPct val="80000"/>
              </a:lnSpc>
              <a:spcBef>
                <a:spcPts val="324"/>
              </a:spcBef>
              <a:spcAft>
                <a:spcPts val="0"/>
              </a:spcAft>
              <a:buClr>
                <a:schemeClr val="accent1"/>
              </a:buClr>
              <a:buFont typeface="Verdana"/>
              <a:buChar char="◦"/>
              <a:defRPr/>
            </a:pPr>
            <a:r>
              <a:rPr lang="zh-CN" altLang="en-US" dirty="0">
                <a:solidFill>
                  <a:srgbClr val="FF0000"/>
                </a:solidFill>
                <a:latin typeface="+mn-lt"/>
                <a:ea typeface="+mn-ea"/>
              </a:rPr>
              <a:t>用</a:t>
            </a:r>
            <a:r>
              <a:rPr lang="en-US" altLang="zh-CN" dirty="0">
                <a:solidFill>
                  <a:srgbClr val="FF0000"/>
                </a:solidFill>
                <a:latin typeface="+mn-lt"/>
                <a:ea typeface="+mn-ea"/>
              </a:rPr>
              <a:t>GNU</a:t>
            </a:r>
            <a:r>
              <a:rPr lang="zh-CN" altLang="en-US" dirty="0">
                <a:solidFill>
                  <a:srgbClr val="FF0000"/>
                </a:solidFill>
                <a:latin typeface="+mn-lt"/>
                <a:ea typeface="+mn-ea"/>
              </a:rPr>
              <a:t>的</a:t>
            </a:r>
            <a:r>
              <a:rPr lang="en-US" altLang="zh-CN" dirty="0">
                <a:solidFill>
                  <a:srgbClr val="FF0000"/>
                </a:solidFill>
                <a:latin typeface="+mn-lt"/>
                <a:ea typeface="+mn-ea"/>
              </a:rPr>
              <a:t>C/C++</a:t>
            </a:r>
            <a:r>
              <a:rPr lang="zh-CN" altLang="en-US" dirty="0">
                <a:solidFill>
                  <a:srgbClr val="FF0000"/>
                </a:solidFill>
                <a:latin typeface="+mn-lt"/>
                <a:ea typeface="+mn-ea"/>
              </a:rPr>
              <a:t>编译器，得用“</a:t>
            </a:r>
            <a:r>
              <a:rPr lang="en-US" altLang="zh-CN" dirty="0">
                <a:solidFill>
                  <a:srgbClr val="FF0000"/>
                </a:solidFill>
                <a:latin typeface="+mn-lt"/>
                <a:ea typeface="+mn-ea"/>
              </a:rPr>
              <a:t>-MM”</a:t>
            </a:r>
            <a:r>
              <a:rPr lang="zh-CN" altLang="en-US" dirty="0">
                <a:solidFill>
                  <a:srgbClr val="FF0000"/>
                </a:solidFill>
                <a:latin typeface="+mn-lt"/>
                <a:ea typeface="+mn-ea"/>
              </a:rPr>
              <a:t>参数， “</a:t>
            </a:r>
            <a:r>
              <a:rPr lang="en-US" altLang="zh-CN" dirty="0">
                <a:solidFill>
                  <a:srgbClr val="FF0000"/>
                </a:solidFill>
                <a:latin typeface="+mn-lt"/>
                <a:ea typeface="+mn-ea"/>
              </a:rPr>
              <a:t>-M”</a:t>
            </a:r>
            <a:r>
              <a:rPr lang="zh-CN" altLang="en-US" dirty="0">
                <a:solidFill>
                  <a:srgbClr val="FF0000"/>
                </a:solidFill>
                <a:latin typeface="+mn-lt"/>
                <a:ea typeface="+mn-ea"/>
              </a:rPr>
              <a:t>参数会把一些标准库的头文件也包含进来</a:t>
            </a:r>
          </a:p>
          <a:p>
            <a:pPr marL="822960" lvl="1" indent="-256032" fontAlgn="auto">
              <a:lnSpc>
                <a:spcPct val="80000"/>
              </a:lnSpc>
              <a:spcBef>
                <a:spcPts val="400"/>
              </a:spcBef>
              <a:spcAft>
                <a:spcPts val="0"/>
              </a:spcAft>
              <a:buClr>
                <a:schemeClr val="accent1"/>
              </a:buClr>
              <a:buSzPct val="68000"/>
              <a:buFont typeface="Wingdings 3"/>
              <a:buChar char=""/>
              <a:defRPr/>
            </a:pPr>
            <a:r>
              <a:rPr lang="zh-CN" altLang="en-US" dirty="0">
                <a:latin typeface="+mn-lt"/>
                <a:ea typeface="+mn-ea"/>
              </a:rPr>
              <a:t>语法</a:t>
            </a:r>
          </a:p>
          <a:p>
            <a:pPr marL="1078992" lvl="2" indent="-228600" fontAlgn="auto">
              <a:lnSpc>
                <a:spcPct val="80000"/>
              </a:lnSpc>
              <a:spcBef>
                <a:spcPts val="324"/>
              </a:spcBef>
              <a:spcAft>
                <a:spcPts val="0"/>
              </a:spcAft>
              <a:buClr>
                <a:schemeClr val="accent1"/>
              </a:buClr>
              <a:buFont typeface="Verdana"/>
              <a:buChar char="◦"/>
              <a:defRPr/>
            </a:pPr>
            <a:r>
              <a:rPr lang="en-US" altLang="zh-CN" dirty="0">
                <a:solidFill>
                  <a:srgbClr val="FF0000"/>
                </a:solidFill>
                <a:latin typeface="+mn-lt"/>
                <a:ea typeface="+mn-ea"/>
              </a:rPr>
              <a:t>GNU</a:t>
            </a:r>
            <a:r>
              <a:rPr lang="zh-CN" altLang="en-US" dirty="0">
                <a:solidFill>
                  <a:srgbClr val="FF0000"/>
                </a:solidFill>
                <a:latin typeface="+mn-lt"/>
                <a:ea typeface="+mn-ea"/>
              </a:rPr>
              <a:t>组织建议把编译器为每一个源文件的自动生成的依赖关系放到一个文件中，为每一个“</a:t>
            </a:r>
            <a:r>
              <a:rPr lang="en-US" altLang="zh-CN" dirty="0" err="1">
                <a:solidFill>
                  <a:srgbClr val="FF0000"/>
                </a:solidFill>
                <a:latin typeface="+mn-lt"/>
                <a:ea typeface="+mn-ea"/>
              </a:rPr>
              <a:t>name.c</a:t>
            </a:r>
            <a:r>
              <a:rPr lang="en-US" altLang="zh-CN" dirty="0">
                <a:solidFill>
                  <a:srgbClr val="FF0000"/>
                </a:solidFill>
                <a:latin typeface="+mn-lt"/>
                <a:ea typeface="+mn-ea"/>
              </a:rPr>
              <a:t>”</a:t>
            </a:r>
            <a:r>
              <a:rPr lang="zh-CN" altLang="en-US" dirty="0">
                <a:solidFill>
                  <a:srgbClr val="FF0000"/>
                </a:solidFill>
                <a:latin typeface="+mn-lt"/>
                <a:ea typeface="+mn-ea"/>
              </a:rPr>
              <a:t>的文件都生成一个“</a:t>
            </a:r>
            <a:r>
              <a:rPr lang="en-US" altLang="zh-CN" dirty="0" err="1">
                <a:solidFill>
                  <a:srgbClr val="FF0000"/>
                </a:solidFill>
                <a:latin typeface="+mn-lt"/>
                <a:ea typeface="+mn-ea"/>
              </a:rPr>
              <a:t>name.d</a:t>
            </a:r>
            <a:r>
              <a:rPr lang="en-US" altLang="zh-CN" dirty="0">
                <a:solidFill>
                  <a:srgbClr val="FF0000"/>
                </a:solidFill>
                <a:latin typeface="+mn-lt"/>
                <a:ea typeface="+mn-ea"/>
              </a:rPr>
              <a:t>”</a:t>
            </a:r>
            <a:r>
              <a:rPr lang="zh-CN" altLang="en-US" dirty="0">
                <a:solidFill>
                  <a:srgbClr val="FF0000"/>
                </a:solidFill>
                <a:latin typeface="+mn-lt"/>
                <a:ea typeface="+mn-ea"/>
              </a:rPr>
              <a:t>的</a:t>
            </a:r>
            <a:r>
              <a:rPr lang="en-US" altLang="zh-CN" dirty="0" err="1">
                <a:solidFill>
                  <a:srgbClr val="FF0000"/>
                </a:solidFill>
                <a:latin typeface="+mn-lt"/>
                <a:ea typeface="+mn-ea"/>
              </a:rPr>
              <a:t>Makefile</a:t>
            </a:r>
            <a:r>
              <a:rPr lang="zh-CN" altLang="en-US" dirty="0">
                <a:solidFill>
                  <a:srgbClr val="FF0000"/>
                </a:solidFill>
                <a:latin typeface="+mn-lt"/>
                <a:ea typeface="+mn-ea"/>
              </a:rPr>
              <a:t>文件，</a:t>
            </a:r>
            <a:r>
              <a:rPr lang="en-US" altLang="zh-CN" dirty="0">
                <a:solidFill>
                  <a:srgbClr val="FF0000"/>
                </a:solidFill>
                <a:latin typeface="+mn-lt"/>
                <a:ea typeface="+mn-ea"/>
              </a:rPr>
              <a:t>[.d]</a:t>
            </a:r>
            <a:r>
              <a:rPr lang="zh-CN" altLang="en-US" dirty="0">
                <a:solidFill>
                  <a:srgbClr val="FF0000"/>
                </a:solidFill>
                <a:latin typeface="+mn-lt"/>
                <a:ea typeface="+mn-ea"/>
              </a:rPr>
              <a:t>文件中就存放对应</a:t>
            </a:r>
            <a:r>
              <a:rPr lang="en-US" altLang="zh-CN" dirty="0">
                <a:solidFill>
                  <a:srgbClr val="FF0000"/>
                </a:solidFill>
                <a:latin typeface="+mn-lt"/>
                <a:ea typeface="+mn-ea"/>
              </a:rPr>
              <a:t>[.c]</a:t>
            </a:r>
            <a:r>
              <a:rPr lang="zh-CN" altLang="en-US" dirty="0">
                <a:solidFill>
                  <a:srgbClr val="FF0000"/>
                </a:solidFill>
                <a:latin typeface="+mn-lt"/>
                <a:ea typeface="+mn-ea"/>
              </a:rPr>
              <a:t>文件的依赖关系</a:t>
            </a:r>
          </a:p>
          <a:p>
            <a:pPr marL="1078992" lvl="2" indent="-228600" fontAlgn="auto">
              <a:lnSpc>
                <a:spcPct val="80000"/>
              </a:lnSpc>
              <a:spcBef>
                <a:spcPts val="324"/>
              </a:spcBef>
              <a:spcAft>
                <a:spcPts val="0"/>
              </a:spcAft>
              <a:buClr>
                <a:schemeClr val="accent1"/>
              </a:buClr>
              <a:buFont typeface="Verdana"/>
              <a:buChar char="◦"/>
              <a:defRPr/>
            </a:pPr>
            <a:r>
              <a:rPr lang="zh-CN" altLang="en-US" dirty="0">
                <a:solidFill>
                  <a:srgbClr val="FF0000"/>
                </a:solidFill>
                <a:latin typeface="+mn-lt"/>
                <a:ea typeface="+mn-ea"/>
              </a:rPr>
              <a:t>写出</a:t>
            </a:r>
            <a:r>
              <a:rPr lang="en-US" altLang="zh-CN" dirty="0">
                <a:solidFill>
                  <a:srgbClr val="FF0000"/>
                </a:solidFill>
                <a:latin typeface="+mn-lt"/>
                <a:ea typeface="+mn-ea"/>
              </a:rPr>
              <a:t>[.c]</a:t>
            </a:r>
            <a:r>
              <a:rPr lang="zh-CN" altLang="en-US" dirty="0">
                <a:solidFill>
                  <a:srgbClr val="FF0000"/>
                </a:solidFill>
                <a:latin typeface="+mn-lt"/>
                <a:ea typeface="+mn-ea"/>
              </a:rPr>
              <a:t>文件和</a:t>
            </a:r>
            <a:r>
              <a:rPr lang="en-US" altLang="zh-CN" dirty="0">
                <a:solidFill>
                  <a:srgbClr val="FF0000"/>
                </a:solidFill>
                <a:latin typeface="+mn-lt"/>
                <a:ea typeface="+mn-ea"/>
              </a:rPr>
              <a:t>[.d]</a:t>
            </a:r>
            <a:r>
              <a:rPr lang="zh-CN" altLang="en-US" dirty="0">
                <a:solidFill>
                  <a:srgbClr val="FF0000"/>
                </a:solidFill>
                <a:latin typeface="+mn-lt"/>
                <a:ea typeface="+mn-ea"/>
              </a:rPr>
              <a:t>文件的依赖关系，并让</a:t>
            </a:r>
            <a:r>
              <a:rPr lang="en-US" altLang="zh-CN" dirty="0">
                <a:solidFill>
                  <a:srgbClr val="FF0000"/>
                </a:solidFill>
                <a:latin typeface="+mn-lt"/>
                <a:ea typeface="+mn-ea"/>
              </a:rPr>
              <a:t>make</a:t>
            </a:r>
            <a:r>
              <a:rPr lang="zh-CN" altLang="en-US" dirty="0">
                <a:solidFill>
                  <a:srgbClr val="FF0000"/>
                </a:solidFill>
                <a:latin typeface="+mn-lt"/>
                <a:ea typeface="+mn-ea"/>
              </a:rPr>
              <a:t>自动更新或自成</a:t>
            </a:r>
            <a:r>
              <a:rPr lang="en-US" altLang="zh-CN" dirty="0">
                <a:solidFill>
                  <a:srgbClr val="FF0000"/>
                </a:solidFill>
                <a:latin typeface="+mn-lt"/>
                <a:ea typeface="+mn-ea"/>
              </a:rPr>
              <a:t>[.d]</a:t>
            </a:r>
            <a:r>
              <a:rPr lang="zh-CN" altLang="en-US" dirty="0">
                <a:solidFill>
                  <a:srgbClr val="FF0000"/>
                </a:solidFill>
                <a:latin typeface="+mn-lt"/>
                <a:ea typeface="+mn-ea"/>
              </a:rPr>
              <a:t>文件，并把其包含在主</a:t>
            </a:r>
            <a:r>
              <a:rPr lang="en-US" altLang="zh-CN" dirty="0" err="1">
                <a:solidFill>
                  <a:srgbClr val="FF0000"/>
                </a:solidFill>
                <a:latin typeface="+mn-lt"/>
                <a:ea typeface="+mn-ea"/>
              </a:rPr>
              <a:t>Makefile</a:t>
            </a:r>
            <a:r>
              <a:rPr lang="zh-CN" altLang="en-US" dirty="0">
                <a:solidFill>
                  <a:srgbClr val="FF0000"/>
                </a:solidFill>
                <a:latin typeface="+mn-lt"/>
                <a:ea typeface="+mn-ea"/>
              </a:rPr>
              <a:t>中，就可以自动化地生成每个文件的依赖关系了</a:t>
            </a:r>
          </a:p>
          <a:p>
            <a:pPr marL="621792" lvl="1" indent="-228600" fontAlgn="auto">
              <a:lnSpc>
                <a:spcPct val="80000"/>
              </a:lnSpc>
              <a:spcBef>
                <a:spcPts val="324"/>
              </a:spcBef>
              <a:spcAft>
                <a:spcPts val="0"/>
              </a:spcAft>
              <a:buClr>
                <a:schemeClr val="accent1"/>
              </a:buClr>
              <a:defRPr/>
            </a:pPr>
            <a:endParaRPr lang="zh-CN" altLang="en-US" sz="1400" dirty="0">
              <a:solidFill>
                <a:srgbClr val="FF0000"/>
              </a:solidFill>
              <a:latin typeface="+mn-lt"/>
              <a:ea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fontAlgn="auto">
              <a:spcAft>
                <a:spcPts val="0"/>
              </a:spcAft>
              <a:buFont typeface="Wingdings 3"/>
              <a:buChar char=""/>
              <a:defRPr/>
            </a:pPr>
            <a:r>
              <a:rPr lang="zh-CN" altLang="en-US" sz="3200" b="1" dirty="0">
                <a:latin typeface="微软雅黑" pitchFamily="34" charset="-122"/>
                <a:ea typeface="微软雅黑" pitchFamily="34" charset="-122"/>
              </a:rPr>
              <a:t>自动生成依赖性</a:t>
            </a:r>
            <a:endParaRPr lang="en-US" altLang="zh-CN" sz="3200" b="1" dirty="0">
              <a:latin typeface="微软雅黑" pitchFamily="34" charset="-122"/>
              <a:ea typeface="微软雅黑" pitchFamily="34" charset="-122"/>
            </a:endParaRPr>
          </a:p>
          <a:p>
            <a:pPr marL="822960" lvl="1" indent="-256032" fontAlgn="auto">
              <a:lnSpc>
                <a:spcPct val="80000"/>
              </a:lnSpc>
              <a:spcBef>
                <a:spcPts val="400"/>
              </a:spcBef>
              <a:spcAft>
                <a:spcPts val="0"/>
              </a:spcAft>
              <a:buSzPct val="68000"/>
              <a:buFont typeface="Wingdings 3"/>
              <a:buChar char=""/>
              <a:defRPr/>
            </a:pPr>
            <a:r>
              <a:rPr lang="zh-CN" altLang="en-US" sz="2000" dirty="0"/>
              <a:t>举例</a:t>
            </a:r>
          </a:p>
          <a:p>
            <a:pPr marL="621792" lvl="1" fontAlgn="auto">
              <a:lnSpc>
                <a:spcPct val="80000"/>
              </a:lnSpc>
              <a:spcBef>
                <a:spcPts val="324"/>
              </a:spcBef>
              <a:spcAft>
                <a:spcPts val="0"/>
              </a:spcAft>
              <a:buFont typeface="Verdana"/>
              <a:buNone/>
              <a:defRPr/>
            </a:pPr>
            <a:r>
              <a:rPr lang="en-US" altLang="zh-CN" sz="2000" dirty="0"/>
              <a:t>		%.d: %.c</a:t>
            </a:r>
          </a:p>
          <a:p>
            <a:pPr marL="621792" lvl="1" fontAlgn="auto">
              <a:lnSpc>
                <a:spcPct val="80000"/>
              </a:lnSpc>
              <a:spcBef>
                <a:spcPts val="324"/>
              </a:spcBef>
              <a:spcAft>
                <a:spcPts val="0"/>
              </a:spcAft>
              <a:buFont typeface="Verdana"/>
              <a:buNone/>
              <a:defRPr/>
            </a:pPr>
            <a:r>
              <a:rPr lang="en-US" altLang="zh-CN" sz="2000" dirty="0"/>
              <a:t>                    @set -e; </a:t>
            </a:r>
            <a:r>
              <a:rPr lang="en-US" altLang="zh-CN" sz="2000" dirty="0" err="1"/>
              <a:t>rm</a:t>
            </a:r>
            <a:r>
              <a:rPr lang="en-US" altLang="zh-CN" sz="2000" dirty="0"/>
              <a:t> -f $@; \</a:t>
            </a:r>
          </a:p>
          <a:p>
            <a:pPr marL="621792" lvl="1" fontAlgn="auto">
              <a:lnSpc>
                <a:spcPct val="80000"/>
              </a:lnSpc>
              <a:spcBef>
                <a:spcPts val="324"/>
              </a:spcBef>
              <a:spcAft>
                <a:spcPts val="0"/>
              </a:spcAft>
              <a:buFont typeface="Verdana"/>
              <a:buNone/>
              <a:defRPr/>
            </a:pPr>
            <a:r>
              <a:rPr lang="en-US" altLang="zh-CN" sz="2000" dirty="0"/>
              <a:t>                    </a:t>
            </a:r>
            <a:r>
              <a:rPr lang="en-US" altLang="zh-CN" sz="2000" dirty="0" err="1">
                <a:solidFill>
                  <a:srgbClr val="FF0000"/>
                </a:solidFill>
              </a:rPr>
              <a:t>gcc</a:t>
            </a:r>
            <a:r>
              <a:rPr lang="en-US" altLang="zh-CN" sz="2000" dirty="0">
                <a:solidFill>
                  <a:srgbClr val="FF0000"/>
                </a:solidFill>
              </a:rPr>
              <a:t> -MM $(CPPFLAGS) $&lt;</a:t>
            </a:r>
            <a:r>
              <a:rPr lang="en-US" altLang="zh-CN" sz="2000" dirty="0"/>
              <a:t> &gt; </a:t>
            </a:r>
            <a:r>
              <a:rPr lang="en-US" altLang="zh-CN" sz="2000" dirty="0">
                <a:hlinkClick r:id="rId2"/>
              </a:rPr>
              <a:t>$@.$$$$</a:t>
            </a:r>
            <a:r>
              <a:rPr lang="en-US" altLang="zh-CN" sz="2000" dirty="0"/>
              <a:t>; \</a:t>
            </a:r>
          </a:p>
          <a:p>
            <a:pPr marL="621792" lvl="1" fontAlgn="auto">
              <a:lnSpc>
                <a:spcPct val="80000"/>
              </a:lnSpc>
              <a:spcBef>
                <a:spcPts val="324"/>
              </a:spcBef>
              <a:spcAft>
                <a:spcPts val="0"/>
              </a:spcAft>
              <a:buFont typeface="Verdana"/>
              <a:buNone/>
              <a:defRPr/>
            </a:pPr>
            <a:r>
              <a:rPr lang="en-US" altLang="zh-CN" sz="2000" dirty="0"/>
              <a:t>                    </a:t>
            </a:r>
            <a:r>
              <a:rPr lang="en-US" altLang="zh-CN" sz="2000" dirty="0" err="1"/>
              <a:t>sed</a:t>
            </a:r>
            <a:r>
              <a:rPr lang="en-US" altLang="zh-CN" sz="2000" dirty="0"/>
              <a:t> 's,\($*\)\.o[ :]*,\1.o $@ : ,g' &lt; </a:t>
            </a:r>
            <a:r>
              <a:rPr lang="en-US" altLang="zh-CN" sz="2000" dirty="0">
                <a:hlinkClick r:id="rId2"/>
              </a:rPr>
              <a:t>$@.$$$$</a:t>
            </a:r>
            <a:r>
              <a:rPr lang="en-US" altLang="zh-CN" sz="2000" dirty="0"/>
              <a:t> &gt; $@; \</a:t>
            </a:r>
          </a:p>
          <a:p>
            <a:pPr marL="621792" lvl="1" fontAlgn="auto">
              <a:lnSpc>
                <a:spcPct val="80000"/>
              </a:lnSpc>
              <a:spcBef>
                <a:spcPts val="324"/>
              </a:spcBef>
              <a:spcAft>
                <a:spcPts val="0"/>
              </a:spcAft>
              <a:buFont typeface="Verdana"/>
              <a:buNone/>
              <a:defRPr/>
            </a:pPr>
            <a:r>
              <a:rPr lang="en-US" altLang="zh-CN" sz="2000" dirty="0"/>
              <a:t>                    </a:t>
            </a:r>
            <a:r>
              <a:rPr lang="en-US" altLang="zh-CN" sz="2000" dirty="0" err="1"/>
              <a:t>rm</a:t>
            </a:r>
            <a:r>
              <a:rPr lang="en-US" altLang="zh-CN" sz="2000" dirty="0"/>
              <a:t> -f </a:t>
            </a:r>
            <a:r>
              <a:rPr lang="en-US" altLang="zh-CN" sz="2000" dirty="0">
                <a:hlinkClick r:id="rId2"/>
              </a:rPr>
              <a:t>$@.$$$$</a:t>
            </a:r>
            <a:r>
              <a:rPr lang="en-US" altLang="zh-CN" sz="2000" dirty="0"/>
              <a:t> </a:t>
            </a:r>
          </a:p>
          <a:p>
            <a:pPr marL="1078992" lvl="2" fontAlgn="auto">
              <a:lnSpc>
                <a:spcPct val="80000"/>
              </a:lnSpc>
              <a:spcBef>
                <a:spcPts val="324"/>
              </a:spcBef>
              <a:spcAft>
                <a:spcPts val="0"/>
              </a:spcAft>
              <a:buClr>
                <a:schemeClr val="accent1"/>
              </a:buClr>
              <a:buFont typeface="Verdana"/>
              <a:buChar char="◦"/>
              <a:defRPr/>
            </a:pPr>
            <a:r>
              <a:rPr lang="zh-CN" altLang="en-US" sz="2000" dirty="0"/>
              <a:t>第一行“</a:t>
            </a:r>
            <a:r>
              <a:rPr lang="en-US" altLang="zh-CN" sz="2000" dirty="0" err="1"/>
              <a:t>rm</a:t>
            </a:r>
            <a:r>
              <a:rPr lang="en-US" altLang="zh-CN" sz="2000" dirty="0"/>
              <a:t> -f $@”</a:t>
            </a:r>
            <a:r>
              <a:rPr lang="zh-CN" altLang="en-US" sz="2000" dirty="0"/>
              <a:t>的意思是删除所有的目标，也就是</a:t>
            </a:r>
            <a:r>
              <a:rPr lang="en-US" altLang="zh-CN" sz="2000" dirty="0"/>
              <a:t>[.d]</a:t>
            </a:r>
            <a:r>
              <a:rPr lang="zh-CN" altLang="en-US" sz="2000" dirty="0"/>
              <a:t>文件 </a:t>
            </a:r>
          </a:p>
          <a:p>
            <a:pPr marL="1078992" lvl="2" fontAlgn="auto">
              <a:lnSpc>
                <a:spcPct val="80000"/>
              </a:lnSpc>
              <a:spcBef>
                <a:spcPts val="324"/>
              </a:spcBef>
              <a:spcAft>
                <a:spcPts val="0"/>
              </a:spcAft>
              <a:buClr>
                <a:schemeClr val="accent1"/>
              </a:buClr>
              <a:buFont typeface="Verdana"/>
              <a:buChar char="◦"/>
              <a:defRPr/>
            </a:pPr>
            <a:r>
              <a:rPr lang="zh-CN" altLang="en-US" sz="2000" dirty="0">
                <a:solidFill>
                  <a:srgbClr val="FF0000"/>
                </a:solidFill>
              </a:rPr>
              <a:t>第二行的意思是，为每个依赖文件“</a:t>
            </a:r>
            <a:r>
              <a:rPr lang="en-US" altLang="zh-CN" sz="2000" dirty="0">
                <a:solidFill>
                  <a:srgbClr val="FF0000"/>
                </a:solidFill>
              </a:rPr>
              <a:t>$&lt;”</a:t>
            </a:r>
            <a:r>
              <a:rPr lang="zh-CN" altLang="en-US" sz="2000" dirty="0">
                <a:solidFill>
                  <a:srgbClr val="FF0000"/>
                </a:solidFill>
              </a:rPr>
              <a:t>，即</a:t>
            </a:r>
            <a:r>
              <a:rPr lang="en-US" altLang="zh-CN" sz="2000" dirty="0">
                <a:solidFill>
                  <a:srgbClr val="FF0000"/>
                </a:solidFill>
              </a:rPr>
              <a:t>[.c]</a:t>
            </a:r>
            <a:r>
              <a:rPr lang="zh-CN" altLang="en-US" sz="2000" dirty="0">
                <a:solidFill>
                  <a:srgbClr val="FF0000"/>
                </a:solidFill>
              </a:rPr>
              <a:t>文件生成依赖文件</a:t>
            </a:r>
            <a:r>
              <a:rPr lang="zh-CN" altLang="en-US" sz="2000" dirty="0"/>
              <a:t>，“</a:t>
            </a:r>
            <a:r>
              <a:rPr lang="en-US" altLang="zh-CN" sz="2000" dirty="0"/>
              <a:t>$@”</a:t>
            </a:r>
            <a:r>
              <a:rPr lang="zh-CN" altLang="en-US" sz="2000" dirty="0"/>
              <a:t>表示模式“</a:t>
            </a:r>
            <a:r>
              <a:rPr lang="en-US" altLang="zh-CN" sz="2000" dirty="0"/>
              <a:t>%.d”</a:t>
            </a:r>
            <a:r>
              <a:rPr lang="zh-CN" altLang="en-US" sz="2000" dirty="0"/>
              <a:t>文件，“</a:t>
            </a:r>
            <a:r>
              <a:rPr lang="en-US" altLang="zh-CN" sz="2000" dirty="0"/>
              <a:t>$$$$”</a:t>
            </a:r>
            <a:r>
              <a:rPr lang="zh-CN" altLang="en-US" sz="2000" dirty="0"/>
              <a:t>意为一个随机编号，生成的文件有可能是“</a:t>
            </a:r>
            <a:r>
              <a:rPr lang="en-US" altLang="zh-CN" sz="2000" dirty="0"/>
              <a:t>name.d.12345”</a:t>
            </a:r>
          </a:p>
          <a:p>
            <a:pPr marL="1078992" lvl="2" fontAlgn="auto">
              <a:lnSpc>
                <a:spcPct val="80000"/>
              </a:lnSpc>
              <a:spcBef>
                <a:spcPts val="324"/>
              </a:spcBef>
              <a:spcAft>
                <a:spcPts val="0"/>
              </a:spcAft>
              <a:buClr>
                <a:schemeClr val="accent1"/>
              </a:buClr>
              <a:buFont typeface="Verdana"/>
              <a:buChar char="◦"/>
              <a:defRPr/>
            </a:pPr>
            <a:r>
              <a:rPr lang="zh-CN" altLang="en-US" sz="2000" dirty="0"/>
              <a:t>第三行使用</a:t>
            </a:r>
            <a:r>
              <a:rPr lang="en-US" altLang="zh-CN" sz="2000" dirty="0" err="1"/>
              <a:t>sed</a:t>
            </a:r>
            <a:r>
              <a:rPr lang="zh-CN" altLang="en-US" sz="2000" dirty="0"/>
              <a:t>命令做了一个替换，第四行就是删除临时文件 </a:t>
            </a:r>
          </a:p>
          <a:p>
            <a:pPr marL="365760" indent="-256032" fontAlgn="auto">
              <a:spcAft>
                <a:spcPts val="0"/>
              </a:spcAft>
              <a:buFont typeface="Wingdings 3"/>
              <a:buChar char=""/>
              <a:defRPr/>
            </a:pPr>
            <a:endParaRPr lang="zh-CN" altLang="en-US" sz="3200" b="1"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5376862"/>
          </a:xfrm>
        </p:spPr>
        <p:txBody>
          <a:bodyPr>
            <a:normAutofit fontScale="92500" lnSpcReduction="10000"/>
          </a:bodyPr>
          <a:lstStyle/>
          <a:p>
            <a:pPr marL="365760" indent="-256032" fontAlgn="auto">
              <a:spcAft>
                <a:spcPts val="0"/>
              </a:spcAft>
              <a:buFont typeface="Wingdings 3"/>
              <a:buChar char=""/>
              <a:defRPr/>
            </a:pPr>
            <a:r>
              <a:rPr lang="zh-CN" altLang="en-US" sz="3200" b="1" dirty="0">
                <a:latin typeface="微软雅黑" pitchFamily="34" charset="-122"/>
                <a:ea typeface="微软雅黑" pitchFamily="34" charset="-122"/>
              </a:rPr>
              <a:t>书写命令</a:t>
            </a:r>
            <a:r>
              <a:rPr lang="zh-CN" altLang="en-US" sz="3200" dirty="0">
                <a:latin typeface="微软雅黑" pitchFamily="34" charset="-122"/>
                <a:ea typeface="微软雅黑" pitchFamily="34" charset="-122"/>
              </a:rPr>
              <a:t> </a:t>
            </a:r>
            <a:endParaRPr lang="en-US" altLang="zh-CN" sz="3200" dirty="0">
              <a:latin typeface="微软雅黑" pitchFamily="34" charset="-122"/>
              <a:ea typeface="微软雅黑" pitchFamily="34" charset="-122"/>
            </a:endParaRPr>
          </a:p>
          <a:p>
            <a:pPr marL="621792" lvl="1" fontAlgn="auto">
              <a:lnSpc>
                <a:spcPct val="80000"/>
              </a:lnSpc>
              <a:spcBef>
                <a:spcPts val="324"/>
              </a:spcBef>
              <a:spcAft>
                <a:spcPts val="0"/>
              </a:spcAft>
              <a:buFont typeface="Verdana"/>
              <a:buChar char="◦"/>
              <a:defRPr/>
            </a:pPr>
            <a:r>
              <a:rPr lang="zh-CN" altLang="en-US" sz="1600" b="1" dirty="0">
                <a:solidFill>
                  <a:srgbClr val="FF0000"/>
                </a:solidFill>
                <a:latin typeface="微软雅黑" pitchFamily="34" charset="-122"/>
                <a:ea typeface="微软雅黑" pitchFamily="34" charset="-122"/>
              </a:rPr>
              <a:t>显示命令</a:t>
            </a:r>
            <a:r>
              <a:rPr lang="zh-CN" altLang="en-US" sz="1600" dirty="0">
                <a:solidFill>
                  <a:srgbClr val="FF0000"/>
                </a:solidFill>
                <a:latin typeface="微软雅黑" pitchFamily="34" charset="-122"/>
                <a:ea typeface="微软雅黑" pitchFamily="34" charset="-122"/>
              </a:rPr>
              <a:t> </a:t>
            </a:r>
          </a:p>
          <a:p>
            <a:pPr marL="859536" lvl="2" fontAlgn="auto">
              <a:lnSpc>
                <a:spcPct val="80000"/>
              </a:lnSpc>
              <a:spcAft>
                <a:spcPts val="0"/>
              </a:spcAft>
              <a:buFont typeface="Wingdings 2"/>
              <a:buChar char=""/>
              <a:defRPr/>
            </a:pPr>
            <a:r>
              <a:rPr lang="en-US" altLang="zh-CN" sz="1600" dirty="0">
                <a:solidFill>
                  <a:srgbClr val="FF0000"/>
                </a:solidFill>
                <a:latin typeface="微软雅黑" pitchFamily="34" charset="-122"/>
                <a:ea typeface="微软雅黑" pitchFamily="34" charset="-122"/>
              </a:rPr>
              <a:t>@echo </a:t>
            </a:r>
            <a:r>
              <a:rPr lang="zh-CN" altLang="en-US" sz="1600" dirty="0">
                <a:solidFill>
                  <a:srgbClr val="FF0000"/>
                </a:solidFill>
                <a:latin typeface="微软雅黑" pitchFamily="34" charset="-122"/>
                <a:ea typeface="微软雅黑" pitchFamily="34" charset="-122"/>
              </a:rPr>
              <a:t>正在编译</a:t>
            </a:r>
            <a:r>
              <a:rPr lang="en-US" altLang="zh-CN" sz="1600" dirty="0">
                <a:solidFill>
                  <a:srgbClr val="FF0000"/>
                </a:solidFill>
                <a:latin typeface="微软雅黑" pitchFamily="34" charset="-122"/>
                <a:ea typeface="微软雅黑" pitchFamily="34" charset="-122"/>
              </a:rPr>
              <a:t>XXX</a:t>
            </a:r>
            <a:r>
              <a:rPr lang="zh-CN" altLang="en-US" sz="1600" dirty="0">
                <a:solidFill>
                  <a:srgbClr val="FF0000"/>
                </a:solidFill>
                <a:latin typeface="微软雅黑" pitchFamily="34" charset="-122"/>
                <a:ea typeface="微软雅黑" pitchFamily="34" charset="-122"/>
              </a:rPr>
              <a:t>模块</a:t>
            </a:r>
            <a:r>
              <a:rPr lang="en-US" altLang="zh-CN" sz="1600" dirty="0">
                <a:solidFill>
                  <a:srgbClr val="FF0000"/>
                </a:solidFill>
                <a:latin typeface="微软雅黑" pitchFamily="34" charset="-122"/>
                <a:ea typeface="微软雅黑" pitchFamily="34" charset="-122"/>
              </a:rPr>
              <a:t>...... </a:t>
            </a:r>
          </a:p>
          <a:p>
            <a:pPr marL="859536" lvl="2" fontAlgn="auto">
              <a:lnSpc>
                <a:spcPct val="80000"/>
              </a:lnSpc>
              <a:spcAft>
                <a:spcPts val="0"/>
              </a:spcAft>
              <a:buFont typeface="Wingdings 2"/>
              <a:buChar char=""/>
              <a:defRPr/>
            </a:pPr>
            <a:r>
              <a:rPr lang="en-US" altLang="zh-CN" sz="1600" dirty="0">
                <a:solidFill>
                  <a:srgbClr val="FF0000"/>
                </a:solidFill>
                <a:latin typeface="微软雅黑" pitchFamily="34" charset="-122"/>
                <a:ea typeface="微软雅黑" pitchFamily="34" charset="-122"/>
              </a:rPr>
              <a:t>“-n”</a:t>
            </a:r>
            <a:r>
              <a:rPr lang="zh-CN" altLang="en-US" sz="1600" dirty="0">
                <a:solidFill>
                  <a:srgbClr val="FF0000"/>
                </a:solidFill>
                <a:latin typeface="微软雅黑" pitchFamily="34" charset="-122"/>
                <a:ea typeface="微软雅黑" pitchFamily="34" charset="-122"/>
              </a:rPr>
              <a:t>或“</a:t>
            </a:r>
            <a:r>
              <a:rPr lang="en-US" altLang="zh-CN" sz="1600" dirty="0">
                <a:solidFill>
                  <a:srgbClr val="FF0000"/>
                </a:solidFill>
                <a:latin typeface="微软雅黑" pitchFamily="34" charset="-122"/>
                <a:ea typeface="微软雅黑" pitchFamily="34" charset="-122"/>
              </a:rPr>
              <a:t>--just-print” </a:t>
            </a:r>
            <a:r>
              <a:rPr lang="zh-CN" altLang="en-US" sz="1600" dirty="0">
                <a:solidFill>
                  <a:srgbClr val="FF0000"/>
                </a:solidFill>
                <a:latin typeface="微软雅黑" pitchFamily="34" charset="-122"/>
                <a:ea typeface="微软雅黑" pitchFamily="34" charset="-122"/>
              </a:rPr>
              <a:t>：只是显示命令，但不会执行命令，用于调试</a:t>
            </a:r>
          </a:p>
          <a:p>
            <a:pPr marL="859536" lvl="2" fontAlgn="auto">
              <a:lnSpc>
                <a:spcPct val="80000"/>
              </a:lnSpc>
              <a:spcAft>
                <a:spcPts val="0"/>
              </a:spcAft>
              <a:buFont typeface="Wingdings 2"/>
              <a:buChar char=""/>
              <a:defRPr/>
            </a:pPr>
            <a:r>
              <a:rPr lang="zh-CN" altLang="en-US" sz="1600" dirty="0">
                <a:solidFill>
                  <a:srgbClr val="FF0000"/>
                </a:solidFill>
                <a:latin typeface="微软雅黑" pitchFamily="34" charset="-122"/>
                <a:ea typeface="微软雅黑" pitchFamily="34" charset="-122"/>
              </a:rPr>
              <a:t>“</a:t>
            </a:r>
            <a:r>
              <a:rPr lang="en-US" altLang="zh-CN" sz="1600" dirty="0">
                <a:solidFill>
                  <a:srgbClr val="FF0000"/>
                </a:solidFill>
                <a:latin typeface="微软雅黑" pitchFamily="34" charset="-122"/>
                <a:ea typeface="微软雅黑" pitchFamily="34" charset="-122"/>
              </a:rPr>
              <a:t>-s”</a:t>
            </a:r>
            <a:r>
              <a:rPr lang="zh-CN" altLang="en-US" sz="1600" dirty="0">
                <a:solidFill>
                  <a:srgbClr val="FF0000"/>
                </a:solidFill>
                <a:latin typeface="微软雅黑" pitchFamily="34" charset="-122"/>
                <a:ea typeface="微软雅黑" pitchFamily="34" charset="-122"/>
              </a:rPr>
              <a:t>或“</a:t>
            </a:r>
            <a:r>
              <a:rPr lang="en-US" altLang="zh-CN" sz="1600" dirty="0">
                <a:solidFill>
                  <a:srgbClr val="FF0000"/>
                </a:solidFill>
                <a:latin typeface="微软雅黑" pitchFamily="34" charset="-122"/>
                <a:ea typeface="微软雅黑" pitchFamily="34" charset="-122"/>
              </a:rPr>
              <a:t>--</a:t>
            </a:r>
            <a:r>
              <a:rPr lang="en-US" altLang="zh-CN" sz="1600" dirty="0" err="1">
                <a:solidFill>
                  <a:srgbClr val="FF0000"/>
                </a:solidFill>
                <a:latin typeface="微软雅黑" pitchFamily="34" charset="-122"/>
                <a:ea typeface="微软雅黑" pitchFamily="34" charset="-122"/>
              </a:rPr>
              <a:t>slient</a:t>
            </a:r>
            <a:r>
              <a:rPr lang="en-US" altLang="zh-CN" sz="1600" dirty="0">
                <a:solidFill>
                  <a:srgbClr val="FF0000"/>
                </a:solidFill>
                <a:latin typeface="微软雅黑" pitchFamily="34" charset="-122"/>
                <a:ea typeface="微软雅黑" pitchFamily="34" charset="-122"/>
              </a:rPr>
              <a:t>”</a:t>
            </a:r>
            <a:r>
              <a:rPr lang="zh-CN" altLang="en-US" sz="1600" dirty="0">
                <a:solidFill>
                  <a:srgbClr val="FF0000"/>
                </a:solidFill>
                <a:latin typeface="微软雅黑" pitchFamily="34" charset="-122"/>
                <a:ea typeface="微软雅黑" pitchFamily="34" charset="-122"/>
              </a:rPr>
              <a:t>：全面禁止命令的显示 </a:t>
            </a:r>
          </a:p>
          <a:p>
            <a:pPr marL="621792" lvl="1" fontAlgn="auto">
              <a:lnSpc>
                <a:spcPct val="80000"/>
              </a:lnSpc>
              <a:spcBef>
                <a:spcPts val="324"/>
              </a:spcBef>
              <a:spcAft>
                <a:spcPts val="0"/>
              </a:spcAft>
              <a:buFont typeface="Verdana"/>
              <a:buChar char="◦"/>
              <a:defRPr/>
            </a:pPr>
            <a:r>
              <a:rPr lang="zh-CN" altLang="en-US" sz="1600" b="1" dirty="0">
                <a:latin typeface="微软雅黑" pitchFamily="34" charset="-122"/>
                <a:ea typeface="微软雅黑" pitchFamily="34" charset="-122"/>
              </a:rPr>
              <a:t>命令执行</a:t>
            </a:r>
            <a:r>
              <a:rPr lang="zh-CN" altLang="en-US" sz="1600" dirty="0">
                <a:latin typeface="微软雅黑" pitchFamily="34" charset="-122"/>
                <a:ea typeface="微软雅黑" pitchFamily="34" charset="-122"/>
              </a:rPr>
              <a:t> </a:t>
            </a:r>
          </a:p>
          <a:p>
            <a:pPr marL="859536" lvl="2" fontAlgn="auto">
              <a:lnSpc>
                <a:spcPct val="110000"/>
              </a:lnSpc>
              <a:spcAft>
                <a:spcPts val="0"/>
              </a:spcAft>
              <a:buFont typeface="Wingdings 2"/>
              <a:buChar char=""/>
              <a:defRPr/>
            </a:pPr>
            <a:r>
              <a:rPr lang="zh-CN" altLang="en-US" sz="1600" dirty="0">
                <a:latin typeface="微软雅黑" pitchFamily="34" charset="-122"/>
                <a:ea typeface="微软雅黑" pitchFamily="34" charset="-122"/>
              </a:rPr>
              <a:t>顺序执行所有命令 </a:t>
            </a:r>
          </a:p>
          <a:p>
            <a:pPr marL="859536" lvl="2" fontAlgn="auto">
              <a:lnSpc>
                <a:spcPct val="110000"/>
              </a:lnSpc>
              <a:spcAft>
                <a:spcPts val="0"/>
              </a:spcAft>
              <a:buFont typeface="Wingdings 2"/>
              <a:buChar char=""/>
              <a:defRPr/>
            </a:pPr>
            <a:r>
              <a:rPr lang="zh-CN" altLang="en-US" sz="1600" dirty="0">
                <a:latin typeface="微软雅黑" pitchFamily="34" charset="-122"/>
                <a:ea typeface="微软雅黑" pitchFamily="34" charset="-122"/>
              </a:rPr>
              <a:t>如果要让上一条命令的结果应用在下一条命令时，应该把命令写在同一行并使用分号分隔</a:t>
            </a:r>
          </a:p>
          <a:p>
            <a:pPr marL="859536" lvl="2" fontAlgn="auto">
              <a:lnSpc>
                <a:spcPct val="110000"/>
              </a:lnSpc>
              <a:spcAft>
                <a:spcPts val="0"/>
              </a:spcAft>
              <a:buFont typeface="Wingdings 2"/>
              <a:buChar char=""/>
              <a:defRPr/>
            </a:pPr>
            <a:r>
              <a:rPr lang="en-US" altLang="zh-CN" sz="1600" dirty="0" err="1">
                <a:latin typeface="微软雅黑" pitchFamily="34" charset="-122"/>
                <a:ea typeface="微软雅黑" pitchFamily="34" charset="-122"/>
              </a:rPr>
              <a:t>cd</a:t>
            </a:r>
            <a:r>
              <a:rPr lang="en-US" altLang="zh-CN" sz="1600" dirty="0">
                <a:latin typeface="微软雅黑" pitchFamily="34" charset="-122"/>
                <a:ea typeface="微软雅黑" pitchFamily="34" charset="-122"/>
              </a:rPr>
              <a:t> /home/somebody; </a:t>
            </a:r>
            <a:r>
              <a:rPr lang="en-US" altLang="zh-CN" sz="1600" dirty="0" err="1">
                <a:latin typeface="微软雅黑" pitchFamily="34" charset="-122"/>
                <a:ea typeface="微软雅黑" pitchFamily="34" charset="-122"/>
              </a:rPr>
              <a:t>pwd</a:t>
            </a:r>
            <a:r>
              <a:rPr lang="en-US" altLang="zh-CN" sz="1600" dirty="0">
                <a:latin typeface="微软雅黑" pitchFamily="34" charset="-122"/>
                <a:ea typeface="微软雅黑" pitchFamily="34" charset="-122"/>
              </a:rPr>
              <a:t> </a:t>
            </a:r>
          </a:p>
          <a:p>
            <a:pPr marL="621792" lvl="1" fontAlgn="auto">
              <a:lnSpc>
                <a:spcPct val="80000"/>
              </a:lnSpc>
              <a:spcBef>
                <a:spcPts val="324"/>
              </a:spcBef>
              <a:spcAft>
                <a:spcPts val="0"/>
              </a:spcAft>
              <a:buFont typeface="Verdana"/>
              <a:buChar char="◦"/>
              <a:defRPr/>
            </a:pPr>
            <a:r>
              <a:rPr lang="zh-CN" altLang="en-US" sz="1600" b="1" dirty="0">
                <a:latin typeface="微软雅黑" pitchFamily="34" charset="-122"/>
                <a:ea typeface="微软雅黑" pitchFamily="34" charset="-122"/>
              </a:rPr>
              <a:t>命令出错</a:t>
            </a:r>
            <a:r>
              <a:rPr lang="zh-CN" altLang="en-US" sz="1600" dirty="0">
                <a:latin typeface="微软雅黑" pitchFamily="34" charset="-122"/>
                <a:ea typeface="微软雅黑" pitchFamily="34" charset="-122"/>
              </a:rPr>
              <a:t> </a:t>
            </a:r>
          </a:p>
          <a:p>
            <a:pPr marL="859536" lvl="2" fontAlgn="auto">
              <a:lnSpc>
                <a:spcPct val="110000"/>
              </a:lnSpc>
              <a:spcAft>
                <a:spcPts val="0"/>
              </a:spcAft>
              <a:buFont typeface="Wingdings 2"/>
              <a:buChar char=""/>
              <a:defRPr/>
            </a:pPr>
            <a:r>
              <a:rPr lang="zh-CN" altLang="en-US" sz="1600" dirty="0">
                <a:solidFill>
                  <a:srgbClr val="FF0000"/>
                </a:solidFill>
                <a:latin typeface="微软雅黑" pitchFamily="34" charset="-122"/>
                <a:ea typeface="微软雅黑" pitchFamily="34" charset="-122"/>
              </a:rPr>
              <a:t>当一条命令返回成功，则执行下一条命令，当规则中所有的命令成功返回后，这个规则就算成功完成 </a:t>
            </a:r>
          </a:p>
          <a:p>
            <a:pPr marL="859536" lvl="2" fontAlgn="auto">
              <a:lnSpc>
                <a:spcPct val="110000"/>
              </a:lnSpc>
              <a:spcAft>
                <a:spcPts val="0"/>
              </a:spcAft>
              <a:buFont typeface="Wingdings 2"/>
              <a:buChar char=""/>
              <a:defRPr/>
            </a:pPr>
            <a:r>
              <a:rPr lang="zh-CN" altLang="en-US" sz="1600" dirty="0">
                <a:solidFill>
                  <a:srgbClr val="FF0000"/>
                </a:solidFill>
                <a:latin typeface="微软雅黑" pitchFamily="34" charset="-122"/>
                <a:ea typeface="微软雅黑" pitchFamily="34" charset="-122"/>
              </a:rPr>
              <a:t>如果一个规则中的某个命令出错了（命令退出码非零），那么</a:t>
            </a:r>
            <a:r>
              <a:rPr lang="en-US" altLang="zh-CN" sz="1600" dirty="0">
                <a:solidFill>
                  <a:srgbClr val="FF0000"/>
                </a:solidFill>
                <a:latin typeface="微软雅黑" pitchFamily="34" charset="-122"/>
                <a:ea typeface="微软雅黑" pitchFamily="34" charset="-122"/>
              </a:rPr>
              <a:t>make</a:t>
            </a:r>
            <a:r>
              <a:rPr lang="zh-CN" altLang="en-US" sz="1600" dirty="0">
                <a:solidFill>
                  <a:srgbClr val="FF0000"/>
                </a:solidFill>
                <a:latin typeface="微软雅黑" pitchFamily="34" charset="-122"/>
                <a:ea typeface="微软雅黑" pitchFamily="34" charset="-122"/>
              </a:rPr>
              <a:t>就会终止执行当前规则，有可能终止所有规则的执行 </a:t>
            </a:r>
          </a:p>
          <a:p>
            <a:pPr marL="859536" lvl="2" fontAlgn="auto">
              <a:lnSpc>
                <a:spcPct val="110000"/>
              </a:lnSpc>
              <a:spcAft>
                <a:spcPts val="0"/>
              </a:spcAft>
              <a:buFont typeface="Wingdings 2"/>
              <a:buChar char=""/>
              <a:defRPr/>
            </a:pPr>
            <a:r>
              <a:rPr lang="zh-CN" altLang="en-US" sz="1600" dirty="0">
                <a:solidFill>
                  <a:srgbClr val="FF0000"/>
                </a:solidFill>
                <a:latin typeface="微软雅黑" pitchFamily="34" charset="-122"/>
                <a:ea typeface="微软雅黑" pitchFamily="34" charset="-122"/>
              </a:rPr>
              <a:t>忽略命令的出错 </a:t>
            </a:r>
          </a:p>
          <a:p>
            <a:pPr lvl="3" fontAlgn="auto">
              <a:lnSpc>
                <a:spcPct val="110000"/>
              </a:lnSpc>
              <a:spcAft>
                <a:spcPts val="0"/>
              </a:spcAft>
              <a:buFont typeface="Wingdings 2"/>
              <a:buChar char=""/>
              <a:defRPr/>
            </a:pPr>
            <a:r>
              <a:rPr lang="zh-CN" altLang="en-US" sz="1600" dirty="0">
                <a:solidFill>
                  <a:srgbClr val="FF0000"/>
                </a:solidFill>
                <a:latin typeface="微软雅黑" pitchFamily="34" charset="-122"/>
                <a:ea typeface="微软雅黑" pitchFamily="34" charset="-122"/>
              </a:rPr>
              <a:t>命令行前加一个减号“</a:t>
            </a:r>
            <a:r>
              <a:rPr lang="en-US" altLang="zh-CN" sz="1600" dirty="0">
                <a:solidFill>
                  <a:srgbClr val="FF0000"/>
                </a:solidFill>
                <a:latin typeface="微软雅黑" pitchFamily="34" charset="-122"/>
                <a:ea typeface="微软雅黑" pitchFamily="34" charset="-122"/>
              </a:rPr>
              <a:t>-” </a:t>
            </a:r>
          </a:p>
          <a:p>
            <a:pPr lvl="3" fontAlgn="auto">
              <a:lnSpc>
                <a:spcPct val="110000"/>
              </a:lnSpc>
              <a:spcAft>
                <a:spcPts val="0"/>
              </a:spcAft>
              <a:buFont typeface="Wingdings 2"/>
              <a:buChar char=""/>
              <a:defRPr/>
            </a:pPr>
            <a:r>
              <a:rPr lang="zh-CN" altLang="en-US" sz="1600" dirty="0">
                <a:solidFill>
                  <a:srgbClr val="FF0000"/>
                </a:solidFill>
                <a:latin typeface="微软雅黑" pitchFamily="34" charset="-122"/>
                <a:ea typeface="微软雅黑" pitchFamily="34" charset="-122"/>
              </a:rPr>
              <a:t>给</a:t>
            </a:r>
            <a:r>
              <a:rPr lang="en-US" altLang="zh-CN" sz="1600" dirty="0">
                <a:solidFill>
                  <a:srgbClr val="FF0000"/>
                </a:solidFill>
                <a:latin typeface="微软雅黑" pitchFamily="34" charset="-122"/>
                <a:ea typeface="微软雅黑" pitchFamily="34" charset="-122"/>
              </a:rPr>
              <a:t>make</a:t>
            </a:r>
            <a:r>
              <a:rPr lang="zh-CN" altLang="en-US" sz="1600" dirty="0">
                <a:solidFill>
                  <a:srgbClr val="FF0000"/>
                </a:solidFill>
                <a:latin typeface="微软雅黑" pitchFamily="34" charset="-122"/>
                <a:ea typeface="微软雅黑" pitchFamily="34" charset="-122"/>
              </a:rPr>
              <a:t>加上“</a:t>
            </a:r>
            <a:r>
              <a:rPr lang="en-US" altLang="zh-CN" sz="1600" dirty="0">
                <a:solidFill>
                  <a:srgbClr val="FF0000"/>
                </a:solidFill>
                <a:latin typeface="微软雅黑" pitchFamily="34" charset="-122"/>
                <a:ea typeface="微软雅黑" pitchFamily="34" charset="-122"/>
              </a:rPr>
              <a:t>-</a:t>
            </a:r>
            <a:r>
              <a:rPr lang="en-US" altLang="zh-CN" sz="1600" dirty="0" err="1">
                <a:solidFill>
                  <a:srgbClr val="FF0000"/>
                </a:solidFill>
                <a:latin typeface="微软雅黑" pitchFamily="34" charset="-122"/>
                <a:ea typeface="微软雅黑" pitchFamily="34" charset="-122"/>
              </a:rPr>
              <a:t>i</a:t>
            </a:r>
            <a:r>
              <a:rPr lang="en-US" altLang="zh-CN" sz="1600" dirty="0">
                <a:solidFill>
                  <a:srgbClr val="FF0000"/>
                </a:solidFill>
                <a:latin typeface="微软雅黑" pitchFamily="34" charset="-122"/>
                <a:ea typeface="微软雅黑" pitchFamily="34" charset="-122"/>
              </a:rPr>
              <a:t>”</a:t>
            </a:r>
            <a:r>
              <a:rPr lang="zh-CN" altLang="en-US" sz="1600" dirty="0">
                <a:solidFill>
                  <a:srgbClr val="FF0000"/>
                </a:solidFill>
                <a:latin typeface="微软雅黑" pitchFamily="34" charset="-122"/>
                <a:ea typeface="微软雅黑" pitchFamily="34" charset="-122"/>
              </a:rPr>
              <a:t>或是“</a:t>
            </a:r>
            <a:r>
              <a:rPr lang="en-US" altLang="zh-CN" sz="1600" dirty="0">
                <a:solidFill>
                  <a:srgbClr val="FF0000"/>
                </a:solidFill>
                <a:latin typeface="微软雅黑" pitchFamily="34" charset="-122"/>
                <a:ea typeface="微软雅黑" pitchFamily="34" charset="-122"/>
              </a:rPr>
              <a:t>--ignore-errors”</a:t>
            </a:r>
            <a:r>
              <a:rPr lang="zh-CN" altLang="en-US" sz="1600" dirty="0">
                <a:solidFill>
                  <a:srgbClr val="FF0000"/>
                </a:solidFill>
                <a:latin typeface="微软雅黑" pitchFamily="34" charset="-122"/>
                <a:ea typeface="微软雅黑" pitchFamily="34" charset="-122"/>
              </a:rPr>
              <a:t>参数 </a:t>
            </a:r>
          </a:p>
          <a:p>
            <a:pPr lvl="3" fontAlgn="auto">
              <a:lnSpc>
                <a:spcPct val="110000"/>
              </a:lnSpc>
              <a:spcAft>
                <a:spcPts val="0"/>
              </a:spcAft>
              <a:buFont typeface="Wingdings 2"/>
              <a:buChar char=""/>
              <a:defRPr/>
            </a:pPr>
            <a:r>
              <a:rPr lang="zh-CN" altLang="en-US" sz="1600" dirty="0">
                <a:solidFill>
                  <a:srgbClr val="FF0000"/>
                </a:solidFill>
                <a:latin typeface="微软雅黑" pitchFamily="34" charset="-122"/>
                <a:ea typeface="微软雅黑" pitchFamily="34" charset="-122"/>
              </a:rPr>
              <a:t>给</a:t>
            </a:r>
            <a:r>
              <a:rPr lang="en-US" altLang="zh-CN" sz="1600" dirty="0">
                <a:solidFill>
                  <a:srgbClr val="FF0000"/>
                </a:solidFill>
                <a:latin typeface="微软雅黑" pitchFamily="34" charset="-122"/>
                <a:ea typeface="微软雅黑" pitchFamily="34" charset="-122"/>
              </a:rPr>
              <a:t>make</a:t>
            </a:r>
            <a:r>
              <a:rPr lang="zh-CN" altLang="en-US" sz="1600" dirty="0">
                <a:solidFill>
                  <a:srgbClr val="FF0000"/>
                </a:solidFill>
                <a:latin typeface="微软雅黑" pitchFamily="34" charset="-122"/>
                <a:ea typeface="微软雅黑" pitchFamily="34" charset="-122"/>
              </a:rPr>
              <a:t>加上“</a:t>
            </a:r>
            <a:r>
              <a:rPr lang="en-US" altLang="zh-CN" sz="1600" dirty="0">
                <a:solidFill>
                  <a:srgbClr val="FF0000"/>
                </a:solidFill>
                <a:latin typeface="微软雅黑" pitchFamily="34" charset="-122"/>
                <a:ea typeface="微软雅黑" pitchFamily="34" charset="-122"/>
              </a:rPr>
              <a:t>-k”</a:t>
            </a:r>
            <a:r>
              <a:rPr lang="zh-CN" altLang="en-US" sz="1600" dirty="0">
                <a:solidFill>
                  <a:srgbClr val="FF0000"/>
                </a:solidFill>
                <a:latin typeface="微软雅黑" pitchFamily="34" charset="-122"/>
                <a:ea typeface="微软雅黑" pitchFamily="34" charset="-122"/>
              </a:rPr>
              <a:t>或是“</a:t>
            </a:r>
            <a:r>
              <a:rPr lang="en-US" altLang="zh-CN" sz="1600" dirty="0">
                <a:solidFill>
                  <a:srgbClr val="FF0000"/>
                </a:solidFill>
                <a:latin typeface="微软雅黑" pitchFamily="34" charset="-122"/>
                <a:ea typeface="微软雅黑" pitchFamily="34" charset="-122"/>
              </a:rPr>
              <a:t>--keep-going” </a:t>
            </a:r>
          </a:p>
          <a:p>
            <a:pPr marL="365760" indent="-256032" fontAlgn="auto">
              <a:spcAft>
                <a:spcPts val="0"/>
              </a:spcAft>
              <a:buFont typeface="Wingdings 3"/>
              <a:buChar char=""/>
              <a:defRPr/>
            </a:pPr>
            <a:endParaRPr lang="zh-CN" altLang="en-US" sz="32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r>
              <a:rPr lang="zh-CN" altLang="en-US" sz="3200" b="1" dirty="0">
                <a:latin typeface="微软雅黑" pitchFamily="34" charset="-122"/>
                <a:ea typeface="微软雅黑" pitchFamily="34" charset="-122"/>
              </a:rPr>
              <a:t>嵌套执行</a:t>
            </a:r>
            <a:endParaRPr lang="en-US" altLang="zh-CN" sz="3200" b="1" dirty="0">
              <a:latin typeface="微软雅黑" pitchFamily="34" charset="-122"/>
              <a:ea typeface="微软雅黑" pitchFamily="34" charset="-122"/>
            </a:endParaRPr>
          </a:p>
          <a:p>
            <a:pPr lvl="1">
              <a:lnSpc>
                <a:spcPct val="80000"/>
              </a:lnSpc>
            </a:pPr>
            <a:r>
              <a:rPr lang="zh-CN" altLang="en-US" sz="2000" b="1" dirty="0"/>
              <a:t>命令</a:t>
            </a:r>
            <a:endParaRPr lang="zh-CN" altLang="en-US" sz="2000" dirty="0"/>
          </a:p>
          <a:p>
            <a:pPr lvl="2">
              <a:lnSpc>
                <a:spcPct val="80000"/>
              </a:lnSpc>
            </a:pPr>
            <a:r>
              <a:rPr lang="en-US" altLang="zh-CN" sz="1800" dirty="0" err="1"/>
              <a:t>cd</a:t>
            </a:r>
            <a:r>
              <a:rPr lang="en-US" altLang="zh-CN" sz="1800" dirty="0"/>
              <a:t> </a:t>
            </a:r>
            <a:r>
              <a:rPr lang="en-US" altLang="zh-CN" sz="1800" dirty="0" err="1"/>
              <a:t>subdir</a:t>
            </a:r>
            <a:r>
              <a:rPr lang="en-US" altLang="zh-CN" sz="1800" dirty="0"/>
              <a:t> &amp;&amp; $(MAKE) </a:t>
            </a:r>
          </a:p>
          <a:p>
            <a:pPr lvl="2">
              <a:lnSpc>
                <a:spcPct val="80000"/>
              </a:lnSpc>
            </a:pPr>
            <a:r>
              <a:rPr lang="en-US" altLang="zh-CN" sz="1800" dirty="0"/>
              <a:t>$(MAKE) -C </a:t>
            </a:r>
            <a:r>
              <a:rPr lang="en-US" altLang="zh-CN" sz="1800" dirty="0" err="1"/>
              <a:t>subdir</a:t>
            </a:r>
            <a:r>
              <a:rPr lang="en-US" altLang="zh-CN" sz="1800" dirty="0"/>
              <a:t> </a:t>
            </a:r>
          </a:p>
          <a:p>
            <a:pPr lvl="1">
              <a:lnSpc>
                <a:spcPct val="80000"/>
              </a:lnSpc>
            </a:pPr>
            <a:r>
              <a:rPr lang="zh-CN" altLang="en-US" sz="2000" b="1" dirty="0"/>
              <a:t>传递变量</a:t>
            </a:r>
            <a:r>
              <a:rPr lang="zh-CN" altLang="en-US" sz="2000" dirty="0"/>
              <a:t> </a:t>
            </a:r>
          </a:p>
          <a:p>
            <a:pPr lvl="2">
              <a:lnSpc>
                <a:spcPct val="80000"/>
              </a:lnSpc>
            </a:pPr>
            <a:r>
              <a:rPr lang="en-US" altLang="zh-CN" sz="1800" dirty="0"/>
              <a:t>export &lt;variable ...&gt; </a:t>
            </a:r>
          </a:p>
          <a:p>
            <a:pPr lvl="2">
              <a:lnSpc>
                <a:spcPct val="80000"/>
              </a:lnSpc>
            </a:pPr>
            <a:r>
              <a:rPr lang="en-US" altLang="zh-CN" sz="1800" dirty="0" err="1"/>
              <a:t>unexport</a:t>
            </a:r>
            <a:r>
              <a:rPr lang="en-US" altLang="zh-CN" sz="1800" dirty="0"/>
              <a:t> &lt;variable ...&gt; </a:t>
            </a:r>
          </a:p>
          <a:p>
            <a:pPr lvl="1">
              <a:lnSpc>
                <a:spcPct val="80000"/>
              </a:lnSpc>
            </a:pPr>
            <a:r>
              <a:rPr lang="zh-CN" altLang="en-US" sz="2000" b="1" dirty="0"/>
              <a:t>传递参数</a:t>
            </a:r>
            <a:r>
              <a:rPr lang="zh-CN" altLang="en-US" sz="2000" dirty="0"/>
              <a:t> </a:t>
            </a:r>
          </a:p>
          <a:p>
            <a:pPr lvl="2">
              <a:lnSpc>
                <a:spcPct val="80000"/>
              </a:lnSpc>
            </a:pPr>
            <a:r>
              <a:rPr lang="en-US" altLang="zh-CN" sz="1800" dirty="0"/>
              <a:t>MAKEFLAGS</a:t>
            </a:r>
            <a:r>
              <a:rPr lang="zh-CN" altLang="en-US" sz="1800" dirty="0"/>
              <a:t>变量包含了</a:t>
            </a:r>
            <a:r>
              <a:rPr lang="en-US" altLang="zh-CN" sz="1800" dirty="0"/>
              <a:t>make</a:t>
            </a:r>
            <a:r>
              <a:rPr lang="zh-CN" altLang="en-US" sz="1800" dirty="0"/>
              <a:t>的参数信息，总是向下传递 </a:t>
            </a:r>
          </a:p>
          <a:p>
            <a:pPr lvl="2">
              <a:lnSpc>
                <a:spcPct val="80000"/>
              </a:lnSpc>
            </a:pPr>
            <a:r>
              <a:rPr lang="zh-CN" altLang="en-US" sz="1800" dirty="0"/>
              <a:t>不想向下传递参数时这样做：</a:t>
            </a:r>
          </a:p>
          <a:p>
            <a:pPr lvl="3">
              <a:lnSpc>
                <a:spcPct val="80000"/>
              </a:lnSpc>
            </a:pPr>
            <a:r>
              <a:rPr lang="en-US" altLang="zh-CN" sz="1600" dirty="0" err="1"/>
              <a:t>cd</a:t>
            </a:r>
            <a:r>
              <a:rPr lang="en-US" altLang="zh-CN" sz="1600" dirty="0"/>
              <a:t> </a:t>
            </a:r>
            <a:r>
              <a:rPr lang="en-US" altLang="zh-CN" sz="1600" dirty="0" err="1"/>
              <a:t>subdir</a:t>
            </a:r>
            <a:r>
              <a:rPr lang="en-US" altLang="zh-CN" sz="1600" dirty="0"/>
              <a:t> &amp;&amp; $(MAKE) MAKEFLAGS= </a:t>
            </a:r>
          </a:p>
          <a:p>
            <a:pPr lvl="1">
              <a:lnSpc>
                <a:spcPct val="80000"/>
              </a:lnSpc>
            </a:pPr>
            <a:r>
              <a:rPr lang="zh-CN" altLang="en-US" sz="2000" dirty="0"/>
              <a:t>显示目前的工作目录</a:t>
            </a:r>
          </a:p>
          <a:p>
            <a:pPr lvl="1">
              <a:lnSpc>
                <a:spcPct val="80000"/>
              </a:lnSpc>
              <a:buFont typeface="Verdana" pitchFamily="34" charset="0"/>
              <a:buNone/>
            </a:pPr>
            <a:r>
              <a:rPr lang="zh-CN" altLang="en-US" sz="2000" dirty="0"/>
              <a:t> </a:t>
            </a:r>
            <a:r>
              <a:rPr lang="en-US" altLang="zh-CN" sz="2000" dirty="0"/>
              <a:t>	</a:t>
            </a:r>
            <a:r>
              <a:rPr lang="zh-CN" altLang="en-US" sz="2000" dirty="0"/>
              <a:t>“</a:t>
            </a:r>
            <a:r>
              <a:rPr lang="en-US" altLang="zh-CN" sz="2000" dirty="0"/>
              <a:t>-w”</a:t>
            </a:r>
            <a:r>
              <a:rPr lang="zh-CN" altLang="en-US" sz="2000" dirty="0"/>
              <a:t>或是“</a:t>
            </a:r>
            <a:r>
              <a:rPr lang="en-US" altLang="zh-CN" sz="2000" dirty="0"/>
              <a:t>--print-directory”</a:t>
            </a:r>
          </a:p>
          <a:p>
            <a:pPr lvl="2">
              <a:lnSpc>
                <a:spcPct val="80000"/>
              </a:lnSpc>
            </a:pPr>
            <a:r>
              <a:rPr lang="en-US" altLang="zh-CN" sz="1800" dirty="0"/>
              <a:t>make: Entering directory `/home/gnu/make'</a:t>
            </a:r>
          </a:p>
          <a:p>
            <a:pPr lvl="2">
              <a:lnSpc>
                <a:spcPct val="80000"/>
              </a:lnSpc>
            </a:pPr>
            <a:r>
              <a:rPr lang="en-US" altLang="zh-CN" sz="1800" dirty="0"/>
              <a:t>make: Leaving directory `/home/gnu/make</a:t>
            </a:r>
            <a:endParaRPr lang="zh-CN" altLang="en-US" sz="32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662487"/>
          </a:xfrm>
        </p:spPr>
        <p:txBody>
          <a:bodyPr>
            <a:normAutofit fontScale="70000" lnSpcReduction="20000"/>
          </a:bodyPr>
          <a:lstStyle/>
          <a:p>
            <a:pPr marL="365760" indent="-256032" fontAlgn="auto">
              <a:spcAft>
                <a:spcPts val="0"/>
              </a:spcAft>
              <a:buFont typeface="Wingdings 3"/>
              <a:buChar char=""/>
              <a:defRPr/>
            </a:pPr>
            <a:r>
              <a:rPr lang="zh-CN" altLang="en-US" sz="3800" b="1" dirty="0">
                <a:latin typeface="微软雅黑" pitchFamily="34" charset="-122"/>
                <a:ea typeface="微软雅黑" pitchFamily="34" charset="-122"/>
              </a:rPr>
              <a:t>使用变量</a:t>
            </a:r>
            <a:r>
              <a:rPr lang="zh-CN" altLang="en-US" sz="3800" dirty="0">
                <a:latin typeface="微软雅黑" pitchFamily="34" charset="-122"/>
                <a:ea typeface="微软雅黑" pitchFamily="34" charset="-122"/>
              </a:rPr>
              <a:t> </a:t>
            </a:r>
            <a:endParaRPr lang="en-US" altLang="zh-CN" sz="3800" dirty="0">
              <a:latin typeface="微软雅黑" pitchFamily="34" charset="-122"/>
              <a:ea typeface="微软雅黑" pitchFamily="34" charset="-122"/>
            </a:endParaRPr>
          </a:p>
          <a:p>
            <a:pPr marL="621792" lvl="1" fontAlgn="auto">
              <a:lnSpc>
                <a:spcPct val="110000"/>
              </a:lnSpc>
              <a:spcBef>
                <a:spcPts val="324"/>
              </a:spcBef>
              <a:spcAft>
                <a:spcPts val="0"/>
              </a:spcAft>
              <a:buFont typeface="Verdana"/>
              <a:buChar char="◦"/>
              <a:defRPr/>
            </a:pPr>
            <a:r>
              <a:rPr lang="en-US" altLang="zh-CN" sz="2000" dirty="0">
                <a:latin typeface="微软雅黑" pitchFamily="34" charset="-122"/>
                <a:ea typeface="微软雅黑" pitchFamily="34" charset="-122"/>
              </a:rPr>
              <a:t>$(objects) /${objects} </a:t>
            </a:r>
          </a:p>
          <a:p>
            <a:pPr marL="859536" lvl="2" fontAlgn="auto">
              <a:lnSpc>
                <a:spcPct val="110000"/>
              </a:lnSpc>
              <a:spcAft>
                <a:spcPts val="0"/>
              </a:spcAft>
              <a:buFont typeface="Wingdings 2"/>
              <a:buChar char=""/>
              <a:defRPr/>
            </a:pPr>
            <a:r>
              <a:rPr lang="en-US" altLang="zh-CN" sz="2000" dirty="0">
                <a:latin typeface="微软雅黑" pitchFamily="34" charset="-122"/>
                <a:ea typeface="微软雅黑" pitchFamily="34" charset="-122"/>
              </a:rPr>
              <a:t>=</a:t>
            </a:r>
          </a:p>
          <a:p>
            <a:pPr marL="859536" lvl="2" fontAlgn="auto">
              <a:lnSpc>
                <a:spcPct val="110000"/>
              </a:lnSpc>
              <a:spcAft>
                <a:spcPts val="0"/>
              </a:spcAft>
              <a:buFont typeface="Wingdings 2"/>
              <a:buChar char=""/>
              <a:defRPr/>
            </a:pPr>
            <a:r>
              <a:rPr lang="zh-CN" altLang="en-US" sz="2000" dirty="0">
                <a:latin typeface="微软雅黑" pitchFamily="34" charset="-122"/>
                <a:ea typeface="微软雅黑" pitchFamily="34" charset="-122"/>
              </a:rPr>
              <a:t>使用时展开</a:t>
            </a:r>
            <a:endParaRPr lang="zh-CN" altLang="en-US" sz="2800" dirty="0"/>
          </a:p>
          <a:p>
            <a:pPr lvl="2"/>
            <a:r>
              <a:rPr lang="en-US" altLang="zh-CN" sz="1800" dirty="0" err="1"/>
              <a:t>foo</a:t>
            </a:r>
            <a:r>
              <a:rPr lang="en-US" altLang="zh-CN" sz="1800" dirty="0"/>
              <a:t> = $(bar) </a:t>
            </a:r>
          </a:p>
          <a:p>
            <a:pPr lvl="2"/>
            <a:r>
              <a:rPr lang="en-US" altLang="zh-CN" sz="1800" dirty="0"/>
              <a:t>bar = $(ugh) </a:t>
            </a:r>
          </a:p>
          <a:p>
            <a:pPr lvl="2"/>
            <a:r>
              <a:rPr lang="en-US" altLang="zh-CN" sz="1800" dirty="0"/>
              <a:t>ugh = Huh? </a:t>
            </a:r>
          </a:p>
          <a:p>
            <a:pPr marL="859536" lvl="2" fontAlgn="auto">
              <a:lnSpc>
                <a:spcPct val="110000"/>
              </a:lnSpc>
              <a:spcAft>
                <a:spcPts val="0"/>
              </a:spcAft>
              <a:buFont typeface="Wingdings 2"/>
              <a:buChar char=""/>
              <a:defRPr/>
            </a:pPr>
            <a:r>
              <a:rPr lang="zh-CN" altLang="en-US" sz="2000" dirty="0">
                <a:latin typeface="微软雅黑" pitchFamily="34" charset="-122"/>
                <a:ea typeface="微软雅黑" pitchFamily="34" charset="-122"/>
              </a:rPr>
              <a:t>最后</a:t>
            </a:r>
            <a:r>
              <a:rPr lang="en-US" altLang="zh-CN" sz="2000" dirty="0" err="1">
                <a:latin typeface="微软雅黑" pitchFamily="34" charset="-122"/>
                <a:ea typeface="微软雅黑" pitchFamily="34" charset="-122"/>
              </a:rPr>
              <a:t>foo</a:t>
            </a:r>
            <a:r>
              <a:rPr lang="en-US" altLang="zh-CN" sz="2000" dirty="0">
                <a:latin typeface="微软雅黑" pitchFamily="34" charset="-122"/>
                <a:ea typeface="微软雅黑" pitchFamily="34" charset="-122"/>
              </a:rPr>
              <a:t>=Huh?</a:t>
            </a:r>
            <a:endParaRPr lang="zh-CN" altLang="en-US" sz="2000" dirty="0">
              <a:latin typeface="微软雅黑" pitchFamily="34" charset="-122"/>
              <a:ea typeface="微软雅黑" pitchFamily="34" charset="-122"/>
            </a:endParaRPr>
          </a:p>
          <a:p>
            <a:pPr marL="621792" lvl="1" fontAlgn="auto">
              <a:lnSpc>
                <a:spcPct val="110000"/>
              </a:lnSpc>
              <a:spcBef>
                <a:spcPts val="324"/>
              </a:spcBef>
              <a:spcAft>
                <a:spcPts val="0"/>
              </a:spcAft>
              <a:buFont typeface="Verdana"/>
              <a:buChar char="◦"/>
              <a:defRPr/>
            </a:pPr>
            <a:r>
              <a:rPr lang="en-US" altLang="zh-CN" sz="2000" dirty="0">
                <a:latin typeface="微软雅黑" pitchFamily="34" charset="-122"/>
                <a:ea typeface="微软雅黑" pitchFamily="34" charset="-122"/>
              </a:rPr>
              <a:t>:=</a:t>
            </a:r>
          </a:p>
          <a:p>
            <a:pPr marL="859536" lvl="2" fontAlgn="auto">
              <a:lnSpc>
                <a:spcPct val="110000"/>
              </a:lnSpc>
              <a:spcAft>
                <a:spcPts val="0"/>
              </a:spcAft>
              <a:buFont typeface="Wingdings 2"/>
              <a:buChar char=""/>
              <a:defRPr/>
            </a:pPr>
            <a:r>
              <a:rPr lang="zh-CN" altLang="en-US" sz="2000" dirty="0">
                <a:latin typeface="微软雅黑" pitchFamily="34" charset="-122"/>
                <a:ea typeface="微软雅黑" pitchFamily="34" charset="-122"/>
              </a:rPr>
              <a:t>定义时即展开</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每用</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赋值一次，展开一次</a:t>
            </a:r>
            <a:endParaRPr lang="en-US" altLang="zh-CN" sz="2000" dirty="0">
              <a:latin typeface="微软雅黑" pitchFamily="34" charset="-122"/>
              <a:ea typeface="微软雅黑" pitchFamily="34" charset="-122"/>
            </a:endParaRPr>
          </a:p>
          <a:p>
            <a:pPr lvl="2"/>
            <a:r>
              <a:rPr lang="en-US" altLang="zh-CN" sz="2000" dirty="0" err="1"/>
              <a:t>foo</a:t>
            </a:r>
            <a:r>
              <a:rPr lang="en-US" altLang="zh-CN" sz="2000" dirty="0"/>
              <a:t> </a:t>
            </a:r>
            <a:r>
              <a:rPr lang="zh-CN" altLang="en-US" sz="2000" dirty="0"/>
              <a:t>：</a:t>
            </a:r>
            <a:r>
              <a:rPr lang="en-US" altLang="zh-CN" sz="2000" dirty="0"/>
              <a:t>= $(bar) </a:t>
            </a:r>
          </a:p>
          <a:p>
            <a:pPr lvl="2"/>
            <a:r>
              <a:rPr lang="en-US" altLang="zh-CN" sz="2000" dirty="0"/>
              <a:t>bar = $(ugh) </a:t>
            </a:r>
          </a:p>
          <a:p>
            <a:pPr lvl="2"/>
            <a:r>
              <a:rPr lang="en-US" altLang="zh-CN" sz="2000" dirty="0"/>
              <a:t>ugh = Huh? </a:t>
            </a:r>
          </a:p>
          <a:p>
            <a:pPr marL="859536" lvl="2" fontAlgn="auto">
              <a:lnSpc>
                <a:spcPct val="110000"/>
              </a:lnSpc>
              <a:spcAft>
                <a:spcPts val="0"/>
              </a:spcAft>
              <a:buFont typeface="Wingdings 2"/>
              <a:buChar char=""/>
              <a:defRPr/>
            </a:pPr>
            <a:r>
              <a:rPr lang="zh-CN" altLang="en-US" sz="2400" dirty="0">
                <a:latin typeface="微软雅黑" pitchFamily="34" charset="-122"/>
                <a:ea typeface="微软雅黑" pitchFamily="34" charset="-122"/>
              </a:rPr>
              <a:t>最后</a:t>
            </a:r>
            <a:r>
              <a:rPr lang="en-US" altLang="zh-CN" sz="2400" dirty="0" err="1">
                <a:latin typeface="微软雅黑" pitchFamily="34" charset="-122"/>
                <a:ea typeface="微软雅黑" pitchFamily="34" charset="-122"/>
              </a:rPr>
              <a:t>foo</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a:t>
            </a:r>
          </a:p>
          <a:p>
            <a:pPr marL="859536" lvl="2" fontAlgn="auto">
              <a:lnSpc>
                <a:spcPct val="110000"/>
              </a:lnSpc>
              <a:spcAft>
                <a:spcPts val="0"/>
              </a:spcAft>
              <a:buFont typeface="Wingdings 2"/>
              <a:buChar char=""/>
              <a:defRPr/>
            </a:pPr>
            <a:endParaRPr lang="zh-CN" altLang="en-US" sz="2000" dirty="0">
              <a:latin typeface="微软雅黑" pitchFamily="34" charset="-122"/>
              <a:ea typeface="微软雅黑" pitchFamily="34" charset="-122"/>
            </a:endParaRPr>
          </a:p>
          <a:p>
            <a:pPr marL="621792" lvl="1" fontAlgn="auto">
              <a:lnSpc>
                <a:spcPct val="110000"/>
              </a:lnSpc>
              <a:spcBef>
                <a:spcPts val="324"/>
              </a:spcBef>
              <a:spcAft>
                <a:spcPts val="0"/>
              </a:spcAft>
              <a:buFont typeface="Verdana"/>
              <a:buChar char="◦"/>
              <a:defRPr/>
            </a:pPr>
            <a:r>
              <a:rPr lang="en-US" altLang="zh-CN" sz="2000" dirty="0">
                <a:latin typeface="微软雅黑" pitchFamily="34" charset="-122"/>
                <a:ea typeface="微软雅黑" pitchFamily="34" charset="-122"/>
              </a:rPr>
              <a:t>+=</a:t>
            </a:r>
          </a:p>
          <a:p>
            <a:pPr marL="859536" lvl="2" fontAlgn="auto">
              <a:lnSpc>
                <a:spcPct val="110000"/>
              </a:lnSpc>
              <a:spcAft>
                <a:spcPts val="0"/>
              </a:spcAft>
              <a:buFont typeface="Wingdings 2"/>
              <a:buChar char=""/>
              <a:defRPr/>
            </a:pPr>
            <a:r>
              <a:rPr lang="zh-CN" altLang="en-US" sz="2000" dirty="0">
                <a:latin typeface="微软雅黑" pitchFamily="34" charset="-122"/>
                <a:ea typeface="微软雅黑" pitchFamily="34" charset="-122"/>
              </a:rPr>
              <a:t>变量追加</a:t>
            </a:r>
          </a:p>
          <a:p>
            <a:pPr marL="621792" lvl="1" fontAlgn="auto">
              <a:lnSpc>
                <a:spcPct val="110000"/>
              </a:lnSpc>
              <a:spcBef>
                <a:spcPts val="324"/>
              </a:spcBef>
              <a:spcAft>
                <a:spcPts val="0"/>
              </a:spcAft>
              <a:buFont typeface="Verdana"/>
              <a:buChar char="◦"/>
              <a:defRPr/>
            </a:pPr>
            <a:r>
              <a:rPr lang="en-US" altLang="zh-CN" sz="2000" dirty="0">
                <a:latin typeface="微软雅黑" pitchFamily="34" charset="-122"/>
                <a:ea typeface="微软雅黑" pitchFamily="34" charset="-122"/>
              </a:rPr>
              <a:t>?=</a:t>
            </a:r>
          </a:p>
          <a:p>
            <a:pPr marL="859536" lvl="2" fontAlgn="auto">
              <a:lnSpc>
                <a:spcPct val="110000"/>
              </a:lnSpc>
              <a:spcAft>
                <a:spcPts val="0"/>
              </a:spcAft>
              <a:buFont typeface="Wingdings 2"/>
              <a:buChar char=""/>
              <a:defRPr/>
            </a:pPr>
            <a:r>
              <a:rPr lang="zh-CN" altLang="en-US" sz="2000" dirty="0">
                <a:latin typeface="微软雅黑" pitchFamily="34" charset="-122"/>
                <a:ea typeface="微软雅黑" pitchFamily="34" charset="-122"/>
              </a:rPr>
              <a:t>若未定义则定义，若已定义则不执行此定义</a:t>
            </a:r>
          </a:p>
          <a:p>
            <a:pPr marL="365760" indent="-256032" fontAlgn="auto">
              <a:spcAft>
                <a:spcPts val="0"/>
              </a:spcAft>
              <a:buFont typeface="Wingdings 3"/>
              <a:buNone/>
              <a:defRPr/>
            </a:pPr>
            <a:endParaRPr lang="zh-CN" altLang="en-US" sz="32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948237"/>
          </a:xfrm>
        </p:spPr>
        <p:txBody>
          <a:bodyPr>
            <a:normAutofit/>
          </a:bodyPr>
          <a:lstStyle/>
          <a:p>
            <a:pPr marL="365760" indent="-256032" fontAlgn="auto">
              <a:spcAft>
                <a:spcPts val="0"/>
              </a:spcAft>
              <a:buFont typeface="Wingdings 3"/>
              <a:buChar char=""/>
              <a:defRPr/>
            </a:pPr>
            <a:r>
              <a:rPr lang="zh-CN" altLang="en-US" sz="2800" b="1" dirty="0">
                <a:latin typeface="微软雅黑" pitchFamily="34" charset="-122"/>
                <a:ea typeface="微软雅黑" pitchFamily="34" charset="-122"/>
              </a:rPr>
              <a:t>使用函数：使用的时机是对变量处理，之后变量可以做参数，命令等</a:t>
            </a:r>
            <a:endParaRPr lang="en-US" altLang="zh-CN" sz="2800" b="1" dirty="0">
              <a:latin typeface="微软雅黑" pitchFamily="34" charset="-122"/>
              <a:ea typeface="微软雅黑" pitchFamily="34" charset="-122"/>
            </a:endParaRPr>
          </a:p>
          <a:p>
            <a:pPr marL="621792" lvl="1" fontAlgn="auto">
              <a:lnSpc>
                <a:spcPct val="80000"/>
              </a:lnSpc>
              <a:spcBef>
                <a:spcPts val="324"/>
              </a:spcBef>
              <a:spcAft>
                <a:spcPts val="0"/>
              </a:spcAft>
              <a:buFont typeface="Verdana"/>
              <a:buChar char="◦"/>
              <a:defRPr/>
            </a:pPr>
            <a:r>
              <a:rPr lang="zh-CN" altLang="en-US" sz="1800" b="1" dirty="0">
                <a:latin typeface="微软雅黑" pitchFamily="34" charset="-122"/>
                <a:ea typeface="微软雅黑" pitchFamily="34" charset="-122"/>
              </a:rPr>
              <a:t>调用语法</a:t>
            </a:r>
            <a:r>
              <a:rPr lang="zh-CN" altLang="en-US" sz="1800" dirty="0">
                <a:latin typeface="微软雅黑" pitchFamily="34" charset="-122"/>
                <a:ea typeface="微软雅黑" pitchFamily="34" charset="-122"/>
              </a:rPr>
              <a:t> </a:t>
            </a:r>
          </a:p>
          <a:p>
            <a:pPr marL="859536" lvl="2" fontAlgn="auto">
              <a:lnSpc>
                <a:spcPct val="80000"/>
              </a:lnSpc>
              <a:spcAft>
                <a:spcPts val="0"/>
              </a:spcAft>
              <a:buFont typeface="Wingdings 2"/>
              <a:buChar char=""/>
              <a:defRPr/>
            </a:pPr>
            <a:r>
              <a:rPr lang="en-US" altLang="zh-CN" sz="1800" dirty="0">
                <a:latin typeface="微软雅黑" pitchFamily="34" charset="-122"/>
                <a:ea typeface="微软雅黑" pitchFamily="34" charset="-122"/>
              </a:rPr>
              <a:t>$(&lt;function&gt; &lt;arguments&gt;) </a:t>
            </a:r>
          </a:p>
          <a:p>
            <a:pPr marL="859536" lvl="2" fontAlgn="auto">
              <a:lnSpc>
                <a:spcPct val="80000"/>
              </a:lnSpc>
              <a:spcAft>
                <a:spcPts val="0"/>
              </a:spcAft>
              <a:buFont typeface="Wingdings 2"/>
              <a:buChar char=""/>
              <a:defRPr/>
            </a:pPr>
            <a:r>
              <a:rPr lang="en-US" altLang="zh-CN" sz="1800" dirty="0">
                <a:latin typeface="微软雅黑" pitchFamily="34" charset="-122"/>
                <a:ea typeface="微软雅黑" pitchFamily="34" charset="-122"/>
              </a:rPr>
              <a:t>${&lt;function&gt; &lt;arguments&gt;} </a:t>
            </a:r>
          </a:p>
          <a:p>
            <a:pPr marL="859536" lvl="2" fontAlgn="auto">
              <a:lnSpc>
                <a:spcPct val="80000"/>
              </a:lnSpc>
              <a:spcAft>
                <a:spcPts val="0"/>
              </a:spcAft>
              <a:buFont typeface="Wingdings 2"/>
              <a:buChar char=""/>
              <a:defRPr/>
            </a:pPr>
            <a:endParaRPr lang="en-US" altLang="zh-CN" sz="1800" b="1" dirty="0">
              <a:latin typeface="微软雅黑" pitchFamily="34" charset="-122"/>
              <a:ea typeface="微软雅黑" pitchFamily="34" charset="-122"/>
            </a:endParaRPr>
          </a:p>
          <a:p>
            <a:pPr marL="859536" lvl="2" fontAlgn="auto">
              <a:lnSpc>
                <a:spcPct val="80000"/>
              </a:lnSpc>
              <a:spcAft>
                <a:spcPts val="0"/>
              </a:spcAft>
              <a:buFont typeface="Wingdings 2"/>
              <a:buChar char=""/>
              <a:defRPr/>
            </a:pPr>
            <a:r>
              <a:rPr lang="en-US" altLang="zh-CN" sz="1800" b="1" dirty="0" err="1">
                <a:latin typeface="微软雅黑" pitchFamily="34" charset="-122"/>
                <a:ea typeface="微软雅黑" pitchFamily="34" charset="-122"/>
              </a:rPr>
              <a:t>Eg</a:t>
            </a:r>
            <a:endParaRPr lang="en-US" altLang="zh-CN" sz="1800" b="1" dirty="0">
              <a:latin typeface="微软雅黑" pitchFamily="34" charset="-122"/>
              <a:ea typeface="微软雅黑" pitchFamily="34" charset="-122"/>
            </a:endParaRPr>
          </a:p>
          <a:p>
            <a:pPr marL="1143698" lvl="3" fontAlgn="auto">
              <a:lnSpc>
                <a:spcPct val="80000"/>
              </a:lnSpc>
              <a:spcAft>
                <a:spcPts val="0"/>
              </a:spcAft>
              <a:buFont typeface="Wingdings 2"/>
              <a:buChar char=""/>
              <a:defRPr/>
            </a:pPr>
            <a:r>
              <a:rPr lang="en-US" altLang="zh-CN" sz="1600" b="1" dirty="0" err="1">
                <a:latin typeface="微软雅黑" pitchFamily="34" charset="-122"/>
                <a:ea typeface="微软雅黑" pitchFamily="34" charset="-122"/>
              </a:rPr>
              <a:t>Foo</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 </a:t>
            </a:r>
            <a:r>
              <a:rPr lang="en-US" altLang="zh-CN" sz="1600" b="1" dirty="0" err="1">
                <a:latin typeface="微软雅黑" pitchFamily="34" charset="-122"/>
                <a:ea typeface="微软雅黑" pitchFamily="34" charset="-122"/>
              </a:rPr>
              <a:t>aaaa</a:t>
            </a:r>
            <a:r>
              <a:rPr lang="en-US" altLang="zh-CN" sz="1600" b="1" dirty="0">
                <a:latin typeface="微软雅黑" pitchFamily="34" charset="-122"/>
                <a:ea typeface="微软雅黑" pitchFamily="34" charset="-122"/>
              </a:rPr>
              <a:t>     </a:t>
            </a:r>
            <a:r>
              <a:rPr lang="en-US" altLang="zh-CN" sz="1600" b="1" dirty="0" err="1">
                <a:latin typeface="微软雅黑" pitchFamily="34" charset="-122"/>
                <a:ea typeface="微软雅黑" pitchFamily="34" charset="-122"/>
              </a:rPr>
              <a:t>bbbb</a:t>
            </a:r>
            <a:r>
              <a:rPr lang="en-US" altLang="zh-CN" sz="1600" b="1" dirty="0">
                <a:latin typeface="微软雅黑" pitchFamily="34" charset="-122"/>
                <a:ea typeface="微软雅黑" pitchFamily="34" charset="-122"/>
              </a:rPr>
              <a:t>”</a:t>
            </a:r>
          </a:p>
          <a:p>
            <a:pPr marL="1143698" lvl="3" fontAlgn="auto">
              <a:lnSpc>
                <a:spcPct val="80000"/>
              </a:lnSpc>
              <a:spcAft>
                <a:spcPts val="0"/>
              </a:spcAft>
              <a:buFont typeface="Wingdings 2"/>
              <a:buChar char=""/>
              <a:defRPr/>
            </a:pPr>
            <a:r>
              <a:rPr lang="en-US" altLang="zh-CN" sz="1600" b="1" dirty="0">
                <a:latin typeface="微软雅黑" pitchFamily="34" charset="-122"/>
                <a:ea typeface="微软雅黑" pitchFamily="34" charset="-122"/>
              </a:rPr>
              <a:t>$(strip $(</a:t>
            </a:r>
            <a:r>
              <a:rPr lang="en-US" altLang="zh-CN" sz="1600" b="1" dirty="0" err="1">
                <a:latin typeface="微软雅黑" pitchFamily="34" charset="-122"/>
                <a:ea typeface="微软雅黑" pitchFamily="34" charset="-122"/>
              </a:rPr>
              <a:t>foo</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结果是</a:t>
            </a:r>
            <a:r>
              <a:rPr lang="en-US" altLang="zh-CN" sz="1600" b="1" dirty="0" err="1">
                <a:latin typeface="微软雅黑" pitchFamily="34" charset="-122"/>
                <a:ea typeface="微软雅黑" pitchFamily="34" charset="-122"/>
              </a:rPr>
              <a:t>aaaa</a:t>
            </a:r>
            <a:r>
              <a:rPr lang="en-US" altLang="zh-CN" sz="1600" b="1" dirty="0">
                <a:latin typeface="微软雅黑" pitchFamily="34" charset="-122"/>
                <a:ea typeface="微软雅黑" pitchFamily="34" charset="-122"/>
              </a:rPr>
              <a:t> </a:t>
            </a:r>
            <a:r>
              <a:rPr lang="en-US" altLang="zh-CN" sz="1600" b="1" dirty="0" err="1">
                <a:latin typeface="微软雅黑" pitchFamily="34" charset="-122"/>
                <a:ea typeface="微软雅黑" pitchFamily="34" charset="-122"/>
              </a:rPr>
              <a:t>bbbb</a:t>
            </a:r>
            <a:r>
              <a:rPr lang="en-US" altLang="zh-CN" sz="1600" dirty="0">
                <a:latin typeface="微软雅黑" pitchFamily="34" charset="-122"/>
                <a:ea typeface="微软雅黑" pitchFamily="34" charset="-122"/>
              </a:rPr>
              <a:t> </a:t>
            </a:r>
          </a:p>
          <a:p>
            <a:pPr marL="859536" lvl="2" fontAlgn="auto">
              <a:lnSpc>
                <a:spcPct val="80000"/>
              </a:lnSpc>
              <a:spcAft>
                <a:spcPts val="0"/>
              </a:spcAft>
              <a:buFont typeface="Wingdings 2"/>
              <a:buChar char=""/>
              <a:defRPr/>
            </a:pPr>
            <a:endParaRPr lang="en-US" altLang="zh-CN" sz="17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endParaRPr lang="zh-CN" altLang="en-US" dirty="0"/>
          </a:p>
        </p:txBody>
      </p:sp>
      <p:cxnSp>
        <p:nvCxnSpPr>
          <p:cNvPr id="5" name="直接箭头连接符 4"/>
          <p:cNvCxnSpPr/>
          <p:nvPr/>
        </p:nvCxnSpPr>
        <p:spPr>
          <a:xfrm rot="5400000">
            <a:off x="1750199" y="4250537"/>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16200000" flipH="1">
            <a:off x="2607455" y="4321975"/>
            <a:ext cx="78581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4414" y="4714884"/>
            <a:ext cx="1071570" cy="369332"/>
          </a:xfrm>
          <a:prstGeom prst="rect">
            <a:avLst/>
          </a:prstGeom>
          <a:noFill/>
        </p:spPr>
        <p:txBody>
          <a:bodyPr wrap="square" rtlCol="0">
            <a:spAutoFit/>
          </a:bodyPr>
          <a:lstStyle/>
          <a:p>
            <a:r>
              <a:rPr lang="zh-CN" altLang="en-US" dirty="0"/>
              <a:t>函数名</a:t>
            </a:r>
          </a:p>
        </p:txBody>
      </p:sp>
      <p:sp>
        <p:nvSpPr>
          <p:cNvPr id="10" name="TextBox 9"/>
          <p:cNvSpPr txBox="1"/>
          <p:nvPr/>
        </p:nvSpPr>
        <p:spPr>
          <a:xfrm>
            <a:off x="3071802" y="5000636"/>
            <a:ext cx="1071570" cy="369332"/>
          </a:xfrm>
          <a:prstGeom prst="rect">
            <a:avLst/>
          </a:prstGeom>
          <a:noFill/>
        </p:spPr>
        <p:txBody>
          <a:bodyPr wrap="square" rtlCol="0">
            <a:spAutoFit/>
          </a:bodyPr>
          <a:lstStyle/>
          <a:p>
            <a:r>
              <a:rPr lang="zh-CN" altLang="en-US" dirty="0"/>
              <a:t>参数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r>
              <a:rPr lang="zh-CN" altLang="en-US" b="1">
                <a:latin typeface="微软雅黑" pitchFamily="34" charset="-122"/>
                <a:ea typeface="微软雅黑" pitchFamily="34" charset="-122"/>
              </a:rPr>
              <a:t>直接</a:t>
            </a:r>
            <a:r>
              <a:rPr lang="en-US" altLang="zh-CN" b="1">
                <a:latin typeface="微软雅黑" pitchFamily="34" charset="-122"/>
                <a:ea typeface="微软雅黑" pitchFamily="34" charset="-122"/>
              </a:rPr>
              <a:t>make</a:t>
            </a:r>
          </a:p>
          <a:p>
            <a:endParaRPr lang="en-US" altLang="zh-CN">
              <a:latin typeface="微软雅黑" pitchFamily="34" charset="-122"/>
              <a:ea typeface="微软雅黑" pitchFamily="34" charset="-122"/>
            </a:endParaRPr>
          </a:p>
          <a:p>
            <a:r>
              <a:rPr lang="zh-CN" altLang="en-US" b="1">
                <a:latin typeface="微软雅黑" pitchFamily="34" charset="-122"/>
                <a:ea typeface="微软雅黑" pitchFamily="34" charset="-122"/>
              </a:rPr>
              <a:t>指定</a:t>
            </a:r>
            <a:r>
              <a:rPr lang="en-US" altLang="zh-CN" b="1">
                <a:latin typeface="微软雅黑" pitchFamily="34" charset="-122"/>
                <a:ea typeface="微软雅黑" pitchFamily="34" charset="-122"/>
              </a:rPr>
              <a:t>Makefile</a:t>
            </a:r>
            <a:endParaRPr lang="en-US" altLang="zh-CN">
              <a:latin typeface="微软雅黑" pitchFamily="34" charset="-122"/>
              <a:ea typeface="微软雅黑" pitchFamily="34" charset="-122"/>
            </a:endParaRPr>
          </a:p>
          <a:p>
            <a:pPr lvl="1"/>
            <a:r>
              <a:rPr lang="en-US" altLang="zh-CN">
                <a:latin typeface="微软雅黑" pitchFamily="34" charset="-122"/>
                <a:ea typeface="微软雅黑" pitchFamily="34" charset="-122"/>
              </a:rPr>
              <a:t>make –f  some.mk </a:t>
            </a:r>
          </a:p>
          <a:p>
            <a:pPr lvl="1"/>
            <a:endParaRPr lang="en-US" altLang="zh-CN">
              <a:latin typeface="微软雅黑" pitchFamily="34" charset="-122"/>
              <a:ea typeface="微软雅黑" pitchFamily="34" charset="-122"/>
            </a:endParaRPr>
          </a:p>
          <a:p>
            <a:r>
              <a:rPr lang="zh-CN" altLang="en-US" b="1">
                <a:latin typeface="微软雅黑" pitchFamily="34" charset="-122"/>
                <a:ea typeface="微软雅黑" pitchFamily="34" charset="-122"/>
              </a:rPr>
              <a:t>指定目标</a:t>
            </a:r>
            <a:r>
              <a:rPr lang="zh-CN" altLang="en-US">
                <a:latin typeface="微软雅黑" pitchFamily="34" charset="-122"/>
                <a:ea typeface="微软雅黑" pitchFamily="34" charset="-122"/>
              </a:rPr>
              <a:t> </a:t>
            </a:r>
          </a:p>
          <a:p>
            <a:pPr lvl="1"/>
            <a:r>
              <a:rPr lang="en-US" altLang="zh-CN">
                <a:latin typeface="微软雅黑" pitchFamily="34" charset="-122"/>
                <a:ea typeface="微软雅黑" pitchFamily="34" charset="-122"/>
              </a:rPr>
              <a:t>make all</a:t>
            </a:r>
          </a:p>
          <a:p>
            <a:pPr lvl="1"/>
            <a:r>
              <a:rPr lang="en-US" altLang="zh-CN">
                <a:latin typeface="微软雅黑" pitchFamily="34" charset="-122"/>
                <a:ea typeface="微软雅黑" pitchFamily="34" charset="-122"/>
              </a:rPr>
              <a:t>make clean </a:t>
            </a:r>
          </a:p>
          <a:p>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latin typeface="微软雅黑" pitchFamily="34" charset="-122"/>
                <a:ea typeface="微软雅黑" pitchFamily="34" charset="-122"/>
              </a:rPr>
              <a:t>make</a:t>
            </a:r>
            <a:r>
              <a:rPr lang="zh-CN" altLang="en-US" dirty="0">
                <a:latin typeface="微软雅黑" pitchFamily="34" charset="-122"/>
                <a:ea typeface="微软雅黑" pitchFamily="34" charset="-122"/>
              </a:rPr>
              <a:t>命令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457200" y="1481138"/>
            <a:ext cx="8229600" cy="5376862"/>
          </a:xfrm>
        </p:spPr>
        <p:txBody>
          <a:bodyPr/>
          <a:lstStyle/>
          <a:p>
            <a:r>
              <a:rPr lang="en-US" altLang="zh-CN" sz="3200" b="1">
                <a:latin typeface="微软雅黑" pitchFamily="34" charset="-122"/>
                <a:ea typeface="微软雅黑" pitchFamily="34" charset="-122"/>
              </a:rPr>
              <a:t>make</a:t>
            </a:r>
            <a:r>
              <a:rPr lang="zh-CN" altLang="en-US" sz="3200" b="1">
                <a:latin typeface="微软雅黑" pitchFamily="34" charset="-122"/>
                <a:ea typeface="微软雅黑" pitchFamily="34" charset="-122"/>
              </a:rPr>
              <a:t>的参数</a:t>
            </a:r>
            <a:endParaRPr lang="en-US" altLang="zh-CN" sz="3200" b="1">
              <a:latin typeface="微软雅黑" pitchFamily="34" charset="-122"/>
              <a:ea typeface="微软雅黑" pitchFamily="34" charset="-122"/>
            </a:endParaRPr>
          </a:p>
          <a:p>
            <a:pPr lvl="1">
              <a:lnSpc>
                <a:spcPct val="80000"/>
              </a:lnSpc>
            </a:pPr>
            <a:r>
              <a:rPr lang="en-US" altLang="zh-CN" sz="2000">
                <a:solidFill>
                  <a:srgbClr val="FF0000"/>
                </a:solidFill>
              </a:rPr>
              <a:t>“-n”/“--just-print”/“--dry-run”/“--recon” </a:t>
            </a:r>
          </a:p>
          <a:p>
            <a:pPr lvl="2">
              <a:lnSpc>
                <a:spcPct val="80000"/>
              </a:lnSpc>
            </a:pPr>
            <a:r>
              <a:rPr lang="zh-CN" altLang="en-US" sz="2000">
                <a:solidFill>
                  <a:srgbClr val="FF0000"/>
                </a:solidFill>
              </a:rPr>
              <a:t>不执行命令，只打印命令，用于调试</a:t>
            </a:r>
            <a:r>
              <a:rPr lang="en-US" altLang="zh-CN" sz="2000">
                <a:solidFill>
                  <a:srgbClr val="FF0000"/>
                </a:solidFill>
              </a:rPr>
              <a:t>/</a:t>
            </a:r>
          </a:p>
          <a:p>
            <a:pPr lvl="1">
              <a:lnSpc>
                <a:spcPct val="80000"/>
              </a:lnSpc>
            </a:pPr>
            <a:r>
              <a:rPr lang="en-US" altLang="zh-CN" sz="2000"/>
              <a:t>“-B”/--always-make”</a:t>
            </a:r>
          </a:p>
          <a:p>
            <a:pPr lvl="2">
              <a:lnSpc>
                <a:spcPct val="80000"/>
              </a:lnSpc>
            </a:pPr>
            <a:r>
              <a:rPr lang="zh-CN" altLang="en-US" sz="2000"/>
              <a:t>所有的目标都重编译。 </a:t>
            </a:r>
          </a:p>
          <a:p>
            <a:pPr lvl="1">
              <a:lnSpc>
                <a:spcPct val="80000"/>
              </a:lnSpc>
            </a:pPr>
            <a:r>
              <a:rPr lang="zh-CN" altLang="en-US" sz="2000"/>
              <a:t>“</a:t>
            </a:r>
            <a:r>
              <a:rPr lang="en-US" altLang="zh-CN" sz="2000"/>
              <a:t>-C &lt;dir&gt;”/--directory=&lt;dir&gt;”</a:t>
            </a:r>
          </a:p>
          <a:p>
            <a:pPr lvl="2">
              <a:lnSpc>
                <a:spcPct val="80000"/>
              </a:lnSpc>
            </a:pPr>
            <a:r>
              <a:rPr lang="zh-CN" altLang="en-US" sz="2000"/>
              <a:t>指定读取</a:t>
            </a:r>
            <a:r>
              <a:rPr lang="en-US" altLang="zh-CN" sz="2000"/>
              <a:t>makefile</a:t>
            </a:r>
            <a:r>
              <a:rPr lang="zh-CN" altLang="en-US" sz="2000"/>
              <a:t>的目录 </a:t>
            </a:r>
          </a:p>
          <a:p>
            <a:pPr lvl="1">
              <a:lnSpc>
                <a:spcPct val="80000"/>
              </a:lnSpc>
            </a:pPr>
            <a:r>
              <a:rPr lang="zh-CN" altLang="en-US" sz="2000"/>
              <a:t>“</a:t>
            </a:r>
            <a:r>
              <a:rPr lang="en-US" altLang="zh-CN" sz="2000">
                <a:solidFill>
                  <a:srgbClr val="FF0000"/>
                </a:solidFill>
              </a:rPr>
              <a:t>-debug[=&lt;options&gt;]” </a:t>
            </a:r>
          </a:p>
          <a:p>
            <a:pPr lvl="2">
              <a:lnSpc>
                <a:spcPct val="80000"/>
              </a:lnSpc>
            </a:pPr>
            <a:r>
              <a:rPr lang="zh-CN" altLang="en-US" sz="2000">
                <a:solidFill>
                  <a:srgbClr val="FF0000"/>
                </a:solidFill>
              </a:rPr>
              <a:t>输出</a:t>
            </a:r>
            <a:r>
              <a:rPr lang="en-US" altLang="zh-CN" sz="2000">
                <a:solidFill>
                  <a:srgbClr val="FF0000"/>
                </a:solidFill>
              </a:rPr>
              <a:t>make</a:t>
            </a:r>
            <a:r>
              <a:rPr lang="zh-CN" altLang="en-US" sz="2000">
                <a:solidFill>
                  <a:srgbClr val="FF0000"/>
                </a:solidFill>
              </a:rPr>
              <a:t>的调试信息 </a:t>
            </a:r>
          </a:p>
          <a:p>
            <a:pPr lvl="1">
              <a:lnSpc>
                <a:spcPct val="80000"/>
              </a:lnSpc>
            </a:pPr>
            <a:r>
              <a:rPr lang="zh-CN" altLang="en-US" sz="2000"/>
              <a:t>“</a:t>
            </a:r>
            <a:r>
              <a:rPr lang="en-US" altLang="zh-CN" sz="2000"/>
              <a:t>-f=&lt;file&gt;”/--file=&lt;file&gt;”/“--makefile=&lt;file&gt;”</a:t>
            </a:r>
          </a:p>
          <a:p>
            <a:pPr lvl="2">
              <a:lnSpc>
                <a:spcPct val="80000"/>
              </a:lnSpc>
            </a:pPr>
            <a:r>
              <a:rPr lang="zh-CN" altLang="en-US" sz="2000"/>
              <a:t>指定需要执行的</a:t>
            </a:r>
            <a:r>
              <a:rPr lang="en-US" altLang="zh-CN" sz="2000"/>
              <a:t>makefile </a:t>
            </a:r>
          </a:p>
          <a:p>
            <a:pPr lvl="1">
              <a:lnSpc>
                <a:spcPct val="80000"/>
              </a:lnSpc>
            </a:pPr>
            <a:r>
              <a:rPr lang="en-US" altLang="zh-CN" sz="2000"/>
              <a:t>“-I &lt;dir&gt;”/“--include-dir=&lt;dir&gt;”</a:t>
            </a:r>
          </a:p>
          <a:p>
            <a:pPr lvl="2">
              <a:lnSpc>
                <a:spcPct val="80000"/>
              </a:lnSpc>
            </a:pPr>
            <a:r>
              <a:rPr lang="zh-CN" altLang="en-US" sz="2000"/>
              <a:t>指定一个被包含</a:t>
            </a:r>
            <a:r>
              <a:rPr lang="en-US" altLang="zh-CN" sz="2000"/>
              <a:t>makefile</a:t>
            </a:r>
            <a:r>
              <a:rPr lang="zh-CN" altLang="en-US" sz="2000"/>
              <a:t>的搜索目标 </a:t>
            </a:r>
          </a:p>
          <a:p>
            <a:pPr lvl="1">
              <a:lnSpc>
                <a:spcPct val="80000"/>
              </a:lnSpc>
            </a:pPr>
            <a:r>
              <a:rPr lang="zh-CN" altLang="en-US" sz="2000"/>
              <a:t>“</a:t>
            </a:r>
            <a:r>
              <a:rPr lang="en-US" altLang="zh-CN" sz="2000"/>
              <a:t>-w”/--print-directory”</a:t>
            </a:r>
          </a:p>
          <a:p>
            <a:pPr lvl="2">
              <a:lnSpc>
                <a:spcPct val="80000"/>
              </a:lnSpc>
            </a:pPr>
            <a:r>
              <a:rPr lang="zh-CN" altLang="en-US" sz="2000"/>
              <a:t>输出运行</a:t>
            </a:r>
            <a:r>
              <a:rPr lang="en-US" altLang="zh-CN" sz="2000"/>
              <a:t>makefile</a:t>
            </a:r>
            <a:r>
              <a:rPr lang="zh-CN" altLang="en-US" sz="2000"/>
              <a:t>之前和之后的信息 </a:t>
            </a:r>
          </a:p>
          <a:p>
            <a:endParaRPr lang="zh-CN" altLang="en-US"/>
          </a:p>
        </p:txBody>
      </p:sp>
      <p:sp>
        <p:nvSpPr>
          <p:cNvPr id="3" name="标题 2"/>
          <p:cNvSpPr>
            <a:spLocks noGrp="1"/>
          </p:cNvSpPr>
          <p:nvPr>
            <p:ph type="title"/>
          </p:nvPr>
        </p:nvSpPr>
        <p:spPr/>
        <p:txBody>
          <a:bodyPr/>
          <a:lstStyle/>
          <a:p>
            <a:pPr fontAlgn="auto">
              <a:spcAft>
                <a:spcPts val="0"/>
              </a:spcAft>
              <a:defRPr/>
            </a:pPr>
            <a:r>
              <a:rPr lang="en-US" altLang="zh-CN" dirty="0">
                <a:latin typeface="微软雅黑" pitchFamily="34" charset="-122"/>
                <a:ea typeface="微软雅黑" pitchFamily="34" charset="-122"/>
              </a:rPr>
              <a:t>make</a:t>
            </a:r>
            <a:r>
              <a:rPr lang="zh-CN" altLang="en-US" dirty="0">
                <a:latin typeface="微软雅黑" pitchFamily="34" charset="-122"/>
                <a:ea typeface="微软雅黑" pitchFamily="34" charset="-122"/>
              </a:rPr>
              <a:t>命令</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p:txBody>
          <a:bodyPr/>
          <a:lstStyle/>
          <a:p>
            <a:endParaRPr lang="en-US" altLang="zh-CN"/>
          </a:p>
          <a:p>
            <a:endParaRPr lang="en-US" altLang="zh-CN"/>
          </a:p>
          <a:p>
            <a:pPr algn="ctr">
              <a:buFont typeface="Wingdings 3" pitchFamily="18" charset="2"/>
              <a:buNone/>
            </a:pPr>
            <a:r>
              <a:rPr lang="en-US" altLang="zh-CN" sz="6000">
                <a:latin typeface="微软雅黑" pitchFamily="34" charset="-122"/>
                <a:ea typeface="微软雅黑" pitchFamily="34" charset="-122"/>
              </a:rPr>
              <a:t>THE END</a:t>
            </a:r>
            <a:endParaRPr lang="zh-CN" altLang="en-US" sz="600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fontAlgn="auto">
              <a:spcAft>
                <a:spcPts val="0"/>
              </a:spcAft>
              <a:buFont typeface="Wingdings 3"/>
              <a:buNone/>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r>
              <a:rPr lang="zh-CN" altLang="en-US" dirty="0">
                <a:latin typeface="微软雅黑" pitchFamily="34" charset="-122"/>
                <a:ea typeface="微软雅黑" pitchFamily="34" charset="-122"/>
              </a:rPr>
              <a:t>实验验收和评分标准</a:t>
            </a: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的功能介绍</a:t>
            </a:r>
            <a:endParaRPr lang="en-US" altLang="zh-CN" dirty="0">
              <a:latin typeface="微软雅黑" pitchFamily="34" charset="-122"/>
              <a:ea typeface="微软雅黑" pitchFamily="34" charset="-122"/>
            </a:endParaRPr>
          </a:p>
          <a:p>
            <a:pPr marL="365760" indent="-256032" fontAlgn="auto">
              <a:spcAft>
                <a:spcPts val="0"/>
              </a:spcAft>
              <a:buFont typeface="Wingdings 3"/>
              <a:buNone/>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的规则和它的工作过程</a:t>
            </a: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r>
              <a:rPr lang="en-US" altLang="zh-CN" dirty="0">
                <a:latin typeface="微软雅黑" pitchFamily="34" charset="-122"/>
                <a:ea typeface="微软雅黑" pitchFamily="34" charset="-122"/>
              </a:rPr>
              <a:t>Make</a:t>
            </a:r>
            <a:r>
              <a:rPr lang="zh-CN" altLang="en-US" dirty="0">
                <a:latin typeface="微软雅黑" pitchFamily="34" charset="-122"/>
                <a:ea typeface="微软雅黑" pitchFamily="34" charset="-122"/>
              </a:rPr>
              <a:t>命令</a:t>
            </a: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endParaRPr lang="en-US" altLang="zh-CN" dirty="0">
              <a:latin typeface="微软雅黑" pitchFamily="34" charset="-122"/>
              <a:ea typeface="微软雅黑" pitchFamily="34" charset="-122"/>
            </a:endParaRPr>
          </a:p>
          <a:p>
            <a:pPr marL="365760" indent="-256032" fontAlgn="auto">
              <a:spcAft>
                <a:spcPts val="0"/>
              </a:spcAft>
              <a:buFont typeface="Wingdings 3"/>
              <a:buChar char=""/>
              <a:defRPr/>
            </a:pPr>
            <a:endParaRPr lang="zh-CN" altLang="en-US"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zh-CN" altLang="en-US" dirty="0">
                <a:latin typeface="微软雅黑" pitchFamily="34" charset="-122"/>
                <a:ea typeface="微软雅黑" pitchFamily="34" charset="-122"/>
              </a:rPr>
              <a:t>课程大纲</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p:txBody>
          <a:bodyPr/>
          <a:lstStyle/>
          <a:p>
            <a:r>
              <a:rPr lang="zh-CN" altLang="en-US" sz="2400" b="1" dirty="0">
                <a:latin typeface="微软雅黑" pitchFamily="34" charset="-122"/>
                <a:ea typeface="微软雅黑" pitchFamily="34" charset="-122"/>
              </a:rPr>
              <a:t>程序的编译和链接 </a:t>
            </a:r>
            <a:endParaRPr lang="en-US" altLang="zh-CN" sz="2400" b="1" dirty="0">
              <a:latin typeface="微软雅黑" pitchFamily="34" charset="-122"/>
              <a:ea typeface="微软雅黑" pitchFamily="34" charset="-122"/>
            </a:endParaRPr>
          </a:p>
          <a:p>
            <a:pPr lvl="1">
              <a:buFont typeface="Verdana" pitchFamily="34" charset="0"/>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一般来说，像 </a:t>
            </a: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这样的语言，首先要把源文件编译成中间代码文件，在 </a:t>
            </a:r>
            <a:r>
              <a:rPr lang="en-US" altLang="zh-CN" sz="2000" dirty="0">
                <a:latin typeface="微软雅黑" pitchFamily="34" charset="-122"/>
                <a:ea typeface="微软雅黑" pitchFamily="34" charset="-122"/>
              </a:rPr>
              <a:t>Windows </a:t>
            </a:r>
            <a:r>
              <a:rPr lang="zh-CN" altLang="en-US" sz="2000" dirty="0">
                <a:latin typeface="微软雅黑" pitchFamily="34" charset="-122"/>
                <a:ea typeface="微软雅黑" pitchFamily="34" charset="-122"/>
              </a:rPr>
              <a:t>下也就是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obj</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文件，而</a:t>
            </a:r>
            <a:r>
              <a:rPr lang="en-US" altLang="zh-CN" sz="2000" dirty="0">
                <a:latin typeface="微软雅黑" pitchFamily="34" charset="-122"/>
                <a:ea typeface="微软雅黑" pitchFamily="34" charset="-122"/>
              </a:rPr>
              <a:t>UNIX </a:t>
            </a:r>
            <a:r>
              <a:rPr lang="zh-CN" altLang="en-US" sz="2000" dirty="0">
                <a:latin typeface="微软雅黑" pitchFamily="34" charset="-122"/>
                <a:ea typeface="微软雅黑" pitchFamily="34" charset="-122"/>
              </a:rPr>
              <a:t>下是 </a:t>
            </a:r>
            <a:r>
              <a:rPr lang="en-US" altLang="zh-CN" sz="2000" dirty="0">
                <a:latin typeface="微软雅黑" pitchFamily="34" charset="-122"/>
                <a:ea typeface="微软雅黑" pitchFamily="34" charset="-122"/>
              </a:rPr>
              <a:t>.o  </a:t>
            </a:r>
            <a:r>
              <a:rPr lang="zh-CN" altLang="en-US" sz="2000" dirty="0">
                <a:latin typeface="微软雅黑" pitchFamily="34" charset="-122"/>
                <a:ea typeface="微软雅黑" pitchFamily="34" charset="-122"/>
              </a:rPr>
              <a:t>文件，即 </a:t>
            </a:r>
            <a:r>
              <a:rPr lang="en-US" altLang="zh-CN" sz="2000" dirty="0">
                <a:latin typeface="微软雅黑" pitchFamily="34" charset="-122"/>
                <a:ea typeface="微软雅黑" pitchFamily="34" charset="-122"/>
              </a:rPr>
              <a:t>Object File</a:t>
            </a:r>
            <a:r>
              <a:rPr lang="zh-CN" altLang="en-US" sz="2000" dirty="0">
                <a:latin typeface="微软雅黑" pitchFamily="34" charset="-122"/>
                <a:ea typeface="微软雅黑" pitchFamily="34" charset="-122"/>
              </a:rPr>
              <a:t>，这个动作叫做</a:t>
            </a:r>
            <a:r>
              <a:rPr lang="zh-CN" altLang="en-US" sz="2000" b="1" dirty="0">
                <a:latin typeface="微软雅黑" pitchFamily="34" charset="-122"/>
                <a:ea typeface="微软雅黑" pitchFamily="34" charset="-122"/>
              </a:rPr>
              <a:t>编译</a:t>
            </a:r>
            <a:r>
              <a:rPr lang="en-US" altLang="zh-CN" sz="2000" b="1" dirty="0">
                <a:latin typeface="微软雅黑" pitchFamily="34" charset="-122"/>
                <a:ea typeface="微软雅黑" pitchFamily="34" charset="-122"/>
              </a:rPr>
              <a:t>(</a:t>
            </a:r>
            <a:r>
              <a:rPr lang="en-US" altLang="zh-CN" sz="2000" dirty="0">
                <a:latin typeface="微软雅黑" pitchFamily="34" charset="-122"/>
                <a:ea typeface="微软雅黑" pitchFamily="34" charset="-122"/>
              </a:rPr>
              <a:t>compile)</a:t>
            </a:r>
            <a:r>
              <a:rPr lang="zh-CN" altLang="en-US" sz="2000" dirty="0">
                <a:latin typeface="微软雅黑" pitchFamily="34" charset="-122"/>
                <a:ea typeface="微软雅黑" pitchFamily="34" charset="-122"/>
              </a:rPr>
              <a:t>。然后再把大量的 </a:t>
            </a:r>
            <a:r>
              <a:rPr lang="en-US" altLang="zh-CN" sz="2000" dirty="0">
                <a:latin typeface="微软雅黑" pitchFamily="34" charset="-122"/>
                <a:ea typeface="微软雅黑" pitchFamily="34" charset="-122"/>
              </a:rPr>
              <a:t>Object File </a:t>
            </a:r>
            <a:r>
              <a:rPr lang="zh-CN" altLang="en-US" sz="2000" dirty="0">
                <a:latin typeface="微软雅黑" pitchFamily="34" charset="-122"/>
                <a:ea typeface="微软雅黑" pitchFamily="34" charset="-122"/>
              </a:rPr>
              <a:t>合成执行文件，这个动作叫作</a:t>
            </a:r>
            <a:r>
              <a:rPr lang="zh-CN" altLang="en-US" sz="2000" b="1" dirty="0">
                <a:latin typeface="微软雅黑" pitchFamily="34" charset="-122"/>
                <a:ea typeface="微软雅黑" pitchFamily="34" charset="-122"/>
              </a:rPr>
              <a:t>链接</a:t>
            </a:r>
            <a:r>
              <a:rPr lang="en-US" altLang="zh-CN" sz="2000" b="1" dirty="0">
                <a:latin typeface="微软雅黑" pitchFamily="34" charset="-122"/>
                <a:ea typeface="微软雅黑" pitchFamily="34" charset="-122"/>
              </a:rPr>
              <a:t>(</a:t>
            </a:r>
            <a:r>
              <a:rPr lang="en-US" altLang="zh-CN" sz="2000" dirty="0">
                <a:latin typeface="微软雅黑" pitchFamily="34" charset="-122"/>
                <a:ea typeface="微软雅黑" pitchFamily="34" charset="-122"/>
              </a:rPr>
              <a:t>link)</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zh-CN" altLang="en-US" dirty="0">
                <a:latin typeface="微软雅黑" pitchFamily="34" charset="-122"/>
                <a:ea typeface="微软雅黑" pitchFamily="34" charset="-122"/>
              </a:rPr>
              <a:t>预备知识</a:t>
            </a:r>
            <a:endParaRPr lang="zh-CN" altLang="en-US" dirty="0"/>
          </a:p>
        </p:txBody>
      </p:sp>
      <p:pic>
        <p:nvPicPr>
          <p:cNvPr id="12292" name="Picture 2"/>
          <p:cNvPicPr>
            <a:picLocks noChangeAspect="1" noChangeArrowheads="1"/>
          </p:cNvPicPr>
          <p:nvPr/>
        </p:nvPicPr>
        <p:blipFill>
          <a:blip r:embed="rId3"/>
          <a:srcRect/>
          <a:stretch>
            <a:fillRect/>
          </a:stretch>
        </p:blipFill>
        <p:spPr bwMode="auto">
          <a:xfrm>
            <a:off x="1692275" y="3141663"/>
            <a:ext cx="7105650" cy="309086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fontAlgn="auto">
              <a:lnSpc>
                <a:spcPct val="90000"/>
              </a:lnSpc>
              <a:spcAft>
                <a:spcPts val="0"/>
              </a:spcAft>
              <a:buFont typeface="Wingdings 3"/>
              <a:buChar char=""/>
              <a:defRPr/>
            </a:pPr>
            <a:r>
              <a:rPr lang="zh-CN" altLang="en-US" sz="2800" b="1" dirty="0">
                <a:latin typeface="微软雅黑" pitchFamily="34" charset="-122"/>
                <a:ea typeface="微软雅黑" pitchFamily="34" charset="-122"/>
              </a:rPr>
              <a:t>定义整个工程的编译规则</a:t>
            </a:r>
          </a:p>
          <a:p>
            <a:pPr marL="621792" lvl="1" fontAlgn="auto">
              <a:spcBef>
                <a:spcPts val="324"/>
              </a:spcBef>
              <a:spcAft>
                <a:spcPts val="0"/>
              </a:spcAft>
              <a:buFont typeface="Verdana"/>
              <a:buNone/>
              <a:defRPr/>
            </a:pPr>
            <a:r>
              <a:rPr lang="en-US" altLang="zh-CN" sz="2800" b="1" kern="0" dirty="0">
                <a:solidFill>
                  <a:srgbClr val="000000"/>
                </a:solidFill>
                <a:latin typeface="微软雅黑" pitchFamily="34" charset="-122"/>
                <a:ea typeface="微软雅黑" pitchFamily="34" charset="-122"/>
              </a:rPr>
              <a:t>	</a:t>
            </a:r>
            <a:r>
              <a:rPr lang="zh-CN" altLang="en-US" sz="2400" kern="0" dirty="0">
                <a:solidFill>
                  <a:srgbClr val="000000"/>
                </a:solidFill>
                <a:latin typeface="微软雅黑" pitchFamily="34" charset="-122"/>
                <a:ea typeface="微软雅黑" pitchFamily="34" charset="-122"/>
              </a:rPr>
              <a:t>一个工程中的源文件不计数，其按类型、功能、模块分别放在若干个目录中，</a:t>
            </a:r>
            <a:r>
              <a:rPr lang="en-US" altLang="zh-CN" sz="2400" kern="0" dirty="0" err="1">
                <a:solidFill>
                  <a:srgbClr val="000000"/>
                </a:solidFill>
                <a:latin typeface="微软雅黑" pitchFamily="34" charset="-122"/>
                <a:ea typeface="微软雅黑" pitchFamily="34" charset="-122"/>
              </a:rPr>
              <a:t>makefile</a:t>
            </a:r>
            <a:r>
              <a:rPr lang="zh-CN" altLang="en-US" sz="2400" kern="0" dirty="0">
                <a:solidFill>
                  <a:srgbClr val="000000"/>
                </a:solidFill>
                <a:latin typeface="微软雅黑" pitchFamily="34" charset="-122"/>
                <a:ea typeface="微软雅黑" pitchFamily="34" charset="-122"/>
              </a:rPr>
              <a:t>定义了一系列的规则来指定，哪些文件需要先编译，哪些文件需要后编译，哪些文件需要重新编译，甚至于进行更复杂的功能操作 。</a:t>
            </a:r>
            <a:endParaRPr lang="en-US" altLang="zh-CN" sz="2400" kern="0" dirty="0">
              <a:solidFill>
                <a:srgbClr val="000000"/>
              </a:solidFill>
              <a:latin typeface="微软雅黑" pitchFamily="34" charset="-122"/>
              <a:ea typeface="微软雅黑" pitchFamily="34" charset="-122"/>
            </a:endParaRPr>
          </a:p>
          <a:p>
            <a:pPr marL="621792" lvl="1" fontAlgn="auto">
              <a:spcBef>
                <a:spcPts val="324"/>
              </a:spcBef>
              <a:spcAft>
                <a:spcPts val="0"/>
              </a:spcAft>
              <a:buFont typeface="Verdana"/>
              <a:buNone/>
              <a:defRPr/>
            </a:pPr>
            <a:endParaRPr lang="en-US" altLang="zh-CN" sz="2400" kern="0" dirty="0">
              <a:solidFill>
                <a:srgbClr val="000000"/>
              </a:solidFill>
              <a:latin typeface="微软雅黑" pitchFamily="34" charset="-122"/>
              <a:ea typeface="微软雅黑" pitchFamily="34" charset="-122"/>
            </a:endParaRPr>
          </a:p>
          <a:p>
            <a:pPr marL="365760" indent="-256032" fontAlgn="auto">
              <a:spcAft>
                <a:spcPts val="0"/>
              </a:spcAft>
              <a:buFont typeface="Wingdings 3"/>
              <a:buChar char=""/>
              <a:defRPr/>
            </a:pPr>
            <a:r>
              <a:rPr lang="zh-CN" altLang="en-US" sz="2800" b="1" kern="0" dirty="0">
                <a:solidFill>
                  <a:srgbClr val="000000"/>
                </a:solidFill>
                <a:latin typeface="微软雅黑" pitchFamily="34" charset="-122"/>
                <a:ea typeface="微软雅黑" pitchFamily="34" charset="-122"/>
              </a:rPr>
              <a:t>自动化编译</a:t>
            </a:r>
            <a:endParaRPr lang="en-US" altLang="zh-CN" sz="2800" b="1" kern="0" dirty="0">
              <a:solidFill>
                <a:srgbClr val="000000"/>
              </a:solidFill>
              <a:latin typeface="微软雅黑" pitchFamily="34" charset="-122"/>
              <a:ea typeface="微软雅黑" pitchFamily="34" charset="-122"/>
            </a:endParaRPr>
          </a:p>
          <a:p>
            <a:pPr marL="365760" indent="-256032" fontAlgn="auto">
              <a:lnSpc>
                <a:spcPct val="90000"/>
              </a:lnSpc>
              <a:spcAft>
                <a:spcPts val="0"/>
              </a:spcAft>
              <a:buFontTx/>
              <a:buNone/>
              <a:defRPr/>
            </a:pPr>
            <a:r>
              <a:rPr lang="zh-CN" altLang="en-US" sz="2400" b="1"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只需要一个</a:t>
            </a:r>
            <a:r>
              <a:rPr lang="en-US" altLang="zh-CN" sz="2400" dirty="0">
                <a:latin typeface="微软雅黑" pitchFamily="34" charset="-122"/>
                <a:ea typeface="微软雅黑" pitchFamily="34" charset="-122"/>
              </a:rPr>
              <a:t>make</a:t>
            </a:r>
            <a:r>
              <a:rPr lang="zh-CN" altLang="en-US" sz="2400" dirty="0">
                <a:latin typeface="微软雅黑" pitchFamily="34" charset="-122"/>
                <a:ea typeface="微软雅黑" pitchFamily="34" charset="-122"/>
              </a:rPr>
              <a:t>命令，整个工程完全自动编译 ；</a:t>
            </a:r>
          </a:p>
          <a:p>
            <a:pPr marL="365760" indent="-256032" fontAlgn="auto">
              <a:lnSpc>
                <a:spcPct val="90000"/>
              </a:lnSpc>
              <a:spcAft>
                <a:spcPts val="0"/>
              </a:spcAft>
              <a:buFontTx/>
              <a:buNone/>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make</a:t>
            </a:r>
            <a:r>
              <a:rPr lang="zh-CN" altLang="en-US" sz="2400" dirty="0">
                <a:latin typeface="微软雅黑" pitchFamily="34" charset="-122"/>
                <a:ea typeface="微软雅黑" pitchFamily="34" charset="-122"/>
              </a:rPr>
              <a:t>是一个解释</a:t>
            </a:r>
            <a:r>
              <a:rPr lang="en-US" altLang="zh-CN" sz="2400" dirty="0" err="1">
                <a:latin typeface="微软雅黑" pitchFamily="34" charset="-122"/>
                <a:ea typeface="微软雅黑" pitchFamily="34" charset="-122"/>
              </a:rPr>
              <a:t>makefile</a:t>
            </a:r>
            <a:r>
              <a:rPr lang="zh-CN" altLang="en-US" sz="2400" dirty="0">
                <a:latin typeface="微软雅黑" pitchFamily="34" charset="-122"/>
                <a:ea typeface="微软雅黑" pitchFamily="34" charset="-122"/>
              </a:rPr>
              <a:t>中指令的命令工具；</a:t>
            </a:r>
            <a:endParaRPr lang="en-US" altLang="zh-CN" sz="2400" dirty="0">
              <a:latin typeface="微软雅黑" pitchFamily="34" charset="-122"/>
              <a:ea typeface="微软雅黑" pitchFamily="34" charset="-122"/>
            </a:endParaRPr>
          </a:p>
          <a:p>
            <a:pPr marL="365760" indent="-256032" fontAlgn="auto">
              <a:lnSpc>
                <a:spcPct val="90000"/>
              </a:lnSpc>
              <a:spcAft>
                <a:spcPts val="0"/>
              </a:spcAft>
              <a:buFont typeface="Wingdings 3"/>
              <a:buNone/>
              <a:defRPr/>
            </a:pPr>
            <a:r>
              <a:rPr lang="zh-CN" altLang="en-US" sz="1800" dirty="0"/>
              <a:t>      比如：</a:t>
            </a:r>
            <a:r>
              <a:rPr lang="en-US" altLang="zh-CN" sz="1800" dirty="0"/>
              <a:t>Delphi</a:t>
            </a:r>
            <a:r>
              <a:rPr lang="zh-CN" altLang="en-US" sz="1800" dirty="0"/>
              <a:t>的 </a:t>
            </a:r>
            <a:r>
              <a:rPr lang="en-US" altLang="zh-CN" sz="1800" dirty="0"/>
              <a:t>make</a:t>
            </a:r>
            <a:r>
              <a:rPr lang="zh-CN" altLang="en-US" sz="1800" dirty="0"/>
              <a:t>，</a:t>
            </a:r>
            <a:r>
              <a:rPr lang="en-US" altLang="zh-CN" sz="1800" dirty="0"/>
              <a:t>Visual C++</a:t>
            </a:r>
            <a:r>
              <a:rPr lang="zh-CN" altLang="en-US" sz="1800" dirty="0"/>
              <a:t>的 </a:t>
            </a:r>
            <a:r>
              <a:rPr lang="en-US" altLang="zh-CN" sz="1800" dirty="0" err="1"/>
              <a:t>nmake</a:t>
            </a:r>
            <a:r>
              <a:rPr lang="zh-CN" altLang="en-US" sz="1800" dirty="0"/>
              <a:t>，</a:t>
            </a:r>
            <a:r>
              <a:rPr lang="en-US" altLang="zh-CN" sz="1800" dirty="0"/>
              <a:t>Linux </a:t>
            </a:r>
            <a:r>
              <a:rPr lang="zh-CN" altLang="en-US" sz="1800" dirty="0"/>
              <a:t>下 </a:t>
            </a:r>
            <a:r>
              <a:rPr lang="en-US" altLang="zh-CN" sz="1800" dirty="0"/>
              <a:t>GNU </a:t>
            </a:r>
            <a:r>
              <a:rPr lang="zh-CN" altLang="en-US" sz="1800" dirty="0"/>
              <a:t>的</a:t>
            </a:r>
            <a:r>
              <a:rPr lang="en-US" altLang="zh-CN" sz="1800" dirty="0"/>
              <a:t>make</a:t>
            </a:r>
            <a:endParaRPr lang="zh-CN" altLang="en-US" sz="1800" dirty="0"/>
          </a:p>
          <a:p>
            <a:pPr marL="365760" indent="-256032" fontAlgn="auto">
              <a:lnSpc>
                <a:spcPct val="90000"/>
              </a:lnSpc>
              <a:spcAft>
                <a:spcPts val="0"/>
              </a:spcAft>
              <a:buFontTx/>
              <a:buNone/>
              <a:defRPr/>
            </a:pPr>
            <a:endParaRPr lang="zh-CN" altLang="en-US" sz="2400"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介绍</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p:cNvSpPr>
            <a:spLocks noGrp="1"/>
          </p:cNvSpPr>
          <p:nvPr>
            <p:ph idx="1"/>
          </p:nvPr>
        </p:nvSpPr>
        <p:spPr/>
        <p:txBody>
          <a:bodyPr/>
          <a:lstStyle/>
          <a:p>
            <a:pPr>
              <a:lnSpc>
                <a:spcPct val="80000"/>
              </a:lnSpc>
            </a:pPr>
            <a:r>
              <a:rPr lang="zh-CN" altLang="en-US" sz="2800" b="1" dirty="0">
                <a:latin typeface="微软雅黑" pitchFamily="34" charset="-122"/>
                <a:ea typeface="微软雅黑" pitchFamily="34" charset="-122"/>
              </a:rPr>
              <a:t>基本规则</a:t>
            </a:r>
            <a:endParaRPr lang="en-US" altLang="zh-CN" sz="2800" b="1" dirty="0">
              <a:latin typeface="微软雅黑" pitchFamily="34" charset="-122"/>
              <a:ea typeface="微软雅黑" pitchFamily="34" charset="-122"/>
            </a:endParaRPr>
          </a:p>
          <a:p>
            <a:pPr>
              <a:lnSpc>
                <a:spcPct val="80000"/>
              </a:lnSpc>
              <a:buFont typeface="Wingdings 3" pitchFamily="18" charset="2"/>
              <a:buNone/>
            </a:pPr>
            <a:endParaRPr lang="en-US" altLang="zh-CN" sz="2000" b="1" dirty="0">
              <a:latin typeface="微软雅黑" pitchFamily="34" charset="-122"/>
              <a:ea typeface="微软雅黑" pitchFamily="34" charset="-122"/>
            </a:endParaRPr>
          </a:p>
          <a:p>
            <a:pPr>
              <a:lnSpc>
                <a:spcPct val="80000"/>
              </a:lnSpc>
              <a:buFont typeface="Wingdings 3" pitchFamily="18" charset="2"/>
              <a:buNone/>
            </a:pPr>
            <a:r>
              <a:rPr lang="en-US" altLang="zh-CN" sz="2000" b="1" dirty="0">
                <a:latin typeface="微软雅黑" pitchFamily="34" charset="-122"/>
                <a:ea typeface="微软雅黑" pitchFamily="34" charset="-122"/>
              </a:rPr>
              <a:t>	target ... : prerequisites ...</a:t>
            </a:r>
            <a:br>
              <a:rPr lang="en-US" altLang="zh-CN" sz="2000" b="1" dirty="0">
                <a:latin typeface="微软雅黑" pitchFamily="34" charset="-122"/>
                <a:ea typeface="微软雅黑" pitchFamily="34" charset="-122"/>
              </a:rPr>
            </a:br>
            <a:r>
              <a:rPr lang="en-US" altLang="zh-CN" sz="2000" b="1" dirty="0">
                <a:latin typeface="微软雅黑" pitchFamily="34" charset="-122"/>
                <a:ea typeface="微软雅黑" pitchFamily="34" charset="-122"/>
              </a:rPr>
              <a:t>	          command</a:t>
            </a:r>
            <a:br>
              <a:rPr lang="en-US" altLang="zh-CN" sz="2000" b="1" dirty="0">
                <a:latin typeface="微软雅黑" pitchFamily="34" charset="-122"/>
                <a:ea typeface="微软雅黑" pitchFamily="34" charset="-122"/>
              </a:rPr>
            </a:br>
            <a:r>
              <a:rPr lang="en-US" altLang="zh-CN" sz="2000" b="1" dirty="0">
                <a:latin typeface="微软雅黑" pitchFamily="34" charset="-122"/>
                <a:ea typeface="微软雅黑" pitchFamily="34" charset="-122"/>
              </a:rPr>
              <a:t>	    ...</a:t>
            </a:r>
            <a:br>
              <a:rPr lang="en-US" altLang="zh-CN" sz="2000" b="1" dirty="0">
                <a:latin typeface="微软雅黑" pitchFamily="34" charset="-122"/>
                <a:ea typeface="微软雅黑" pitchFamily="34" charset="-122"/>
              </a:rPr>
            </a:br>
            <a:r>
              <a:rPr lang="en-US" altLang="zh-CN" sz="2000" b="1" dirty="0">
                <a:latin typeface="微软雅黑" pitchFamily="34" charset="-122"/>
                <a:ea typeface="微软雅黑" pitchFamily="34" charset="-122"/>
              </a:rPr>
              <a:t>	    ...</a:t>
            </a:r>
            <a:r>
              <a:rPr lang="en-US" altLang="zh-CN" sz="2000" dirty="0">
                <a:latin typeface="微软雅黑" pitchFamily="34" charset="-122"/>
                <a:ea typeface="微软雅黑" pitchFamily="34" charset="-122"/>
              </a:rPr>
              <a:t> </a:t>
            </a:r>
          </a:p>
          <a:p>
            <a:pPr>
              <a:lnSpc>
                <a:spcPct val="80000"/>
              </a:lnSpc>
              <a:buFont typeface="Wingdings 3" pitchFamily="18" charset="2"/>
              <a:buNone/>
            </a:pPr>
            <a:endParaRPr lang="en-US" altLang="zh-CN" sz="2000" dirty="0">
              <a:latin typeface="微软雅黑" pitchFamily="34" charset="-122"/>
              <a:ea typeface="微软雅黑" pitchFamily="34" charset="-122"/>
            </a:endParaRPr>
          </a:p>
          <a:p>
            <a:pPr>
              <a:lnSpc>
                <a:spcPct val="80000"/>
              </a:lnSpc>
              <a:buFont typeface="Wingdings 3" pitchFamily="18" charset="2"/>
              <a:buNone/>
            </a:pPr>
            <a:endParaRPr lang="en-US" altLang="zh-CN" sz="2000" dirty="0">
              <a:latin typeface="微软雅黑" pitchFamily="34" charset="-122"/>
              <a:ea typeface="微软雅黑" pitchFamily="34" charset="-122"/>
            </a:endParaRPr>
          </a:p>
          <a:p>
            <a:pPr lvl="1">
              <a:lnSpc>
                <a:spcPct val="80000"/>
              </a:lnSpc>
            </a:pPr>
            <a:r>
              <a:rPr lang="en-US" altLang="zh-CN" sz="2000" dirty="0">
                <a:latin typeface="微软雅黑" pitchFamily="34" charset="-122"/>
                <a:ea typeface="微软雅黑" pitchFamily="34" charset="-122"/>
              </a:rPr>
              <a:t>target</a:t>
            </a:r>
            <a:r>
              <a:rPr lang="zh-CN" altLang="en-US" sz="2000" dirty="0">
                <a:latin typeface="微软雅黑" pitchFamily="34" charset="-122"/>
                <a:ea typeface="微软雅黑" pitchFamily="34" charset="-122"/>
              </a:rPr>
              <a:t>是一个目标文件，可以是</a:t>
            </a:r>
            <a:r>
              <a:rPr lang="en-US" altLang="zh-CN" sz="2000" dirty="0">
                <a:latin typeface="微软雅黑" pitchFamily="34" charset="-122"/>
                <a:ea typeface="微软雅黑" pitchFamily="34" charset="-122"/>
              </a:rPr>
              <a:t>Object File</a:t>
            </a:r>
            <a:r>
              <a:rPr lang="zh-CN" altLang="en-US" sz="2000" dirty="0">
                <a:latin typeface="微软雅黑" pitchFamily="34" charset="-122"/>
                <a:ea typeface="微软雅黑" pitchFamily="34" charset="-122"/>
              </a:rPr>
              <a:t>，也可以是执行文件 </a:t>
            </a:r>
          </a:p>
          <a:p>
            <a:pPr lvl="1">
              <a:lnSpc>
                <a:spcPct val="80000"/>
              </a:lnSpc>
            </a:pPr>
            <a:r>
              <a:rPr lang="en-US" altLang="zh-CN" sz="2000" dirty="0">
                <a:latin typeface="微软雅黑" pitchFamily="34" charset="-122"/>
                <a:ea typeface="微软雅黑" pitchFamily="34" charset="-122"/>
              </a:rPr>
              <a:t>prerequisites</a:t>
            </a:r>
            <a:r>
              <a:rPr lang="zh-CN" altLang="en-US" sz="2000" dirty="0">
                <a:latin typeface="微软雅黑" pitchFamily="34" charset="-122"/>
                <a:ea typeface="微软雅黑" pitchFamily="34" charset="-122"/>
              </a:rPr>
              <a:t>是要生成</a:t>
            </a:r>
            <a:r>
              <a:rPr lang="en-US" altLang="zh-CN" sz="2000" dirty="0">
                <a:latin typeface="微软雅黑" pitchFamily="34" charset="-122"/>
                <a:ea typeface="微软雅黑" pitchFamily="34" charset="-122"/>
              </a:rPr>
              <a:t>target</a:t>
            </a:r>
            <a:r>
              <a:rPr lang="zh-CN" altLang="en-US" sz="2000" dirty="0">
                <a:latin typeface="微软雅黑" pitchFamily="34" charset="-122"/>
                <a:ea typeface="微软雅黑" pitchFamily="34" charset="-122"/>
              </a:rPr>
              <a:t>所需要的文件或是目标 </a:t>
            </a:r>
          </a:p>
          <a:p>
            <a:pPr lvl="1">
              <a:lnSpc>
                <a:spcPct val="80000"/>
              </a:lnSpc>
            </a:pPr>
            <a:r>
              <a:rPr lang="en-US" altLang="zh-CN" sz="2000" dirty="0">
                <a:latin typeface="微软雅黑" pitchFamily="34" charset="-122"/>
                <a:ea typeface="微软雅黑" pitchFamily="34" charset="-122"/>
              </a:rPr>
              <a:t>command</a:t>
            </a:r>
            <a:r>
              <a:rPr lang="zh-CN" altLang="en-US" sz="2000" dirty="0">
                <a:latin typeface="微软雅黑" pitchFamily="34" charset="-122"/>
                <a:ea typeface="微软雅黑" pitchFamily="34" charset="-122"/>
              </a:rPr>
              <a:t>是</a:t>
            </a:r>
            <a:r>
              <a:rPr lang="en-US" altLang="zh-CN" sz="2000" dirty="0">
                <a:latin typeface="微软雅黑" pitchFamily="34" charset="-122"/>
                <a:ea typeface="微软雅黑" pitchFamily="34" charset="-122"/>
              </a:rPr>
              <a:t>make</a:t>
            </a:r>
            <a:r>
              <a:rPr lang="zh-CN" altLang="en-US" sz="2000" dirty="0">
                <a:latin typeface="微软雅黑" pitchFamily="34" charset="-122"/>
                <a:ea typeface="微软雅黑" pitchFamily="34" charset="-122"/>
              </a:rPr>
              <a:t>需要执行的命令。（可以是任意的</a:t>
            </a:r>
            <a:r>
              <a:rPr lang="en-US" altLang="zh-CN" sz="2000" dirty="0">
                <a:latin typeface="微软雅黑" pitchFamily="34" charset="-122"/>
                <a:ea typeface="微软雅黑" pitchFamily="34" charset="-122"/>
              </a:rPr>
              <a:t>Shell</a:t>
            </a:r>
            <a:r>
              <a:rPr lang="zh-CN" altLang="en-US" sz="2000" dirty="0">
                <a:latin typeface="微软雅黑" pitchFamily="34" charset="-122"/>
                <a:ea typeface="微软雅黑" pitchFamily="34" charset="-122"/>
              </a:rPr>
              <a:t>命令） </a:t>
            </a:r>
          </a:p>
          <a:p>
            <a:pPr>
              <a:buFont typeface="Wingdings 3" pitchFamily="18" charset="2"/>
              <a:buNone/>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的规则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4186238" cy="4525962"/>
          </a:xfrm>
        </p:spPr>
        <p:txBody>
          <a:bodyPr>
            <a:normAutofit fontScale="32500" lnSpcReduction="20000"/>
          </a:bodyPr>
          <a:lstStyle/>
          <a:p>
            <a:pPr marL="365760" indent="-256032" fontAlgn="auto">
              <a:spcAft>
                <a:spcPts val="0"/>
              </a:spcAft>
              <a:buFont typeface="Wingdings 3"/>
              <a:buChar char=""/>
              <a:defRPr/>
            </a:pPr>
            <a:r>
              <a:rPr lang="zh-CN" altLang="en-US" sz="8600" b="1" dirty="0">
                <a:latin typeface="微软雅黑" pitchFamily="34" charset="-122"/>
                <a:ea typeface="微软雅黑" pitchFamily="34" charset="-122"/>
              </a:rPr>
              <a:t>举例（</a:t>
            </a:r>
            <a:r>
              <a:rPr lang="zh-CN" altLang="en-US" sz="3400" b="1" dirty="0">
                <a:latin typeface="微软雅黑" pitchFamily="34" charset="-122"/>
                <a:ea typeface="微软雅黑" pitchFamily="34" charset="-122"/>
              </a:rPr>
              <a:t>一个工程有 </a:t>
            </a:r>
            <a:r>
              <a:rPr lang="en-US" altLang="zh-CN" sz="3400" b="1" dirty="0">
                <a:latin typeface="微软雅黑" pitchFamily="34" charset="-122"/>
                <a:ea typeface="微软雅黑" pitchFamily="34" charset="-122"/>
              </a:rPr>
              <a:t>3 </a:t>
            </a:r>
            <a:r>
              <a:rPr lang="zh-CN" altLang="en-US" sz="3400" b="1" dirty="0">
                <a:latin typeface="微软雅黑" pitchFamily="34" charset="-122"/>
                <a:ea typeface="微软雅黑" pitchFamily="34" charset="-122"/>
              </a:rPr>
              <a:t>个头文件，和 </a:t>
            </a:r>
            <a:r>
              <a:rPr lang="en-US" altLang="zh-CN" sz="3400" b="1" dirty="0">
                <a:latin typeface="微软雅黑" pitchFamily="34" charset="-122"/>
                <a:ea typeface="微软雅黑" pitchFamily="34" charset="-122"/>
              </a:rPr>
              <a:t>8 </a:t>
            </a:r>
            <a:r>
              <a:rPr lang="zh-CN" altLang="en-US" sz="3400" b="1" dirty="0">
                <a:latin typeface="微软雅黑" pitchFamily="34" charset="-122"/>
                <a:ea typeface="微软雅黑" pitchFamily="34" charset="-122"/>
              </a:rPr>
              <a:t>个 </a:t>
            </a:r>
            <a:r>
              <a:rPr lang="en-US" altLang="zh-CN" sz="3400" b="1" dirty="0">
                <a:latin typeface="微软雅黑" pitchFamily="34" charset="-122"/>
                <a:ea typeface="微软雅黑" pitchFamily="34" charset="-122"/>
              </a:rPr>
              <a:t>C </a:t>
            </a:r>
            <a:r>
              <a:rPr lang="zh-CN" altLang="en-US" sz="3400" b="1" dirty="0">
                <a:latin typeface="微软雅黑" pitchFamily="34" charset="-122"/>
                <a:ea typeface="微软雅黑" pitchFamily="34" charset="-122"/>
              </a:rPr>
              <a:t>文件</a:t>
            </a:r>
            <a:r>
              <a:rPr lang="zh-CN" altLang="en-US" sz="8600" b="1" dirty="0">
                <a:latin typeface="微软雅黑" pitchFamily="34" charset="-122"/>
                <a:ea typeface="微软雅黑" pitchFamily="34" charset="-122"/>
              </a:rPr>
              <a:t>）</a:t>
            </a:r>
            <a:endParaRPr lang="en-US" altLang="zh-CN" sz="8600" b="1" dirty="0">
              <a:latin typeface="微软雅黑" pitchFamily="34" charset="-122"/>
              <a:ea typeface="微软雅黑" pitchFamily="34" charset="-122"/>
            </a:endParaRPr>
          </a:p>
          <a:p>
            <a:pPr marL="365760" indent="-256032" fontAlgn="auto">
              <a:spcAft>
                <a:spcPts val="0"/>
              </a:spcAft>
              <a:buFont typeface="Wingdings 3"/>
              <a:buNone/>
              <a:defRPr/>
            </a:pPr>
            <a:r>
              <a:rPr lang="en-US" altLang="zh-CN" sz="4400" dirty="0"/>
              <a:t>edit : </a:t>
            </a:r>
            <a:r>
              <a:rPr lang="en-US" altLang="zh-CN" sz="4400" dirty="0" err="1"/>
              <a:t>main.o</a:t>
            </a:r>
            <a:r>
              <a:rPr lang="en-US" altLang="zh-CN" sz="4400" dirty="0"/>
              <a:t> </a:t>
            </a:r>
            <a:r>
              <a:rPr lang="en-US" altLang="zh-CN" sz="4400" dirty="0" err="1"/>
              <a:t>kbd.o</a:t>
            </a:r>
            <a:r>
              <a:rPr lang="en-US" altLang="zh-CN" sz="4400" dirty="0"/>
              <a:t> </a:t>
            </a:r>
            <a:r>
              <a:rPr lang="en-US" altLang="zh-CN" sz="4400" dirty="0" err="1"/>
              <a:t>command.o</a:t>
            </a:r>
            <a:r>
              <a:rPr lang="en-US" altLang="zh-CN" sz="4400" dirty="0"/>
              <a:t> </a:t>
            </a:r>
            <a:r>
              <a:rPr lang="en-US" altLang="zh-CN" sz="4400" dirty="0" err="1"/>
              <a:t>display.o</a:t>
            </a:r>
            <a:r>
              <a:rPr lang="en-US" altLang="zh-CN" sz="4400" dirty="0"/>
              <a:t> \ </a:t>
            </a:r>
          </a:p>
          <a:p>
            <a:pPr marL="365760" indent="-256032" fontAlgn="auto">
              <a:spcAft>
                <a:spcPts val="0"/>
              </a:spcAft>
              <a:buFont typeface="Wingdings 3"/>
              <a:buNone/>
              <a:defRPr/>
            </a:pPr>
            <a:r>
              <a:rPr lang="en-US" altLang="zh-CN" sz="4400" dirty="0"/>
              <a:t>           </a:t>
            </a:r>
            <a:r>
              <a:rPr lang="en-US" altLang="zh-CN" sz="4400" dirty="0" err="1"/>
              <a:t>insert.o</a:t>
            </a:r>
            <a:r>
              <a:rPr lang="en-US" altLang="zh-CN" sz="4400" dirty="0"/>
              <a:t> </a:t>
            </a:r>
            <a:r>
              <a:rPr lang="en-US" altLang="zh-CN" sz="4400" dirty="0" err="1"/>
              <a:t>search.o</a:t>
            </a:r>
            <a:r>
              <a:rPr lang="en-US" altLang="zh-CN" sz="4400" dirty="0"/>
              <a:t> </a:t>
            </a:r>
            <a:r>
              <a:rPr lang="en-US" altLang="zh-CN" sz="4400" dirty="0" err="1"/>
              <a:t>files.o</a:t>
            </a:r>
            <a:r>
              <a:rPr lang="en-US" altLang="zh-CN" sz="4400" dirty="0"/>
              <a:t> </a:t>
            </a:r>
            <a:r>
              <a:rPr lang="en-US" altLang="zh-CN" sz="4400" dirty="0" err="1"/>
              <a:t>utils.o</a:t>
            </a:r>
            <a:r>
              <a:rPr lang="en-US" altLang="zh-CN" sz="4400" dirty="0"/>
              <a:t> </a:t>
            </a:r>
          </a:p>
          <a:p>
            <a:pPr marL="365760" indent="-256032" fontAlgn="auto">
              <a:spcAft>
                <a:spcPts val="0"/>
              </a:spcAft>
              <a:buFont typeface="Wingdings 3"/>
              <a:buNone/>
              <a:defRPr/>
            </a:pPr>
            <a:r>
              <a:rPr lang="zh-CN" altLang="en-US" sz="4400" dirty="0">
                <a:solidFill>
                  <a:srgbClr val="FF0000"/>
                </a:solidFill>
              </a:rPr>
              <a:t>（一定是个</a:t>
            </a:r>
            <a:r>
              <a:rPr lang="en-US" altLang="zh-CN" sz="4400" dirty="0">
                <a:solidFill>
                  <a:srgbClr val="FF0000"/>
                </a:solidFill>
              </a:rPr>
              <a:t>Tab</a:t>
            </a:r>
            <a:r>
              <a:rPr lang="zh-CN" altLang="en-US" sz="4400" dirty="0">
                <a:solidFill>
                  <a:srgbClr val="FF0000"/>
                </a:solidFill>
              </a:rPr>
              <a:t>键开头）</a:t>
            </a:r>
            <a:r>
              <a:rPr lang="en-US" altLang="zh-CN" sz="4400" dirty="0"/>
              <a:t>cc -o edit </a:t>
            </a:r>
            <a:r>
              <a:rPr lang="en-US" altLang="zh-CN" sz="4400" dirty="0" err="1"/>
              <a:t>main.o</a:t>
            </a:r>
            <a:r>
              <a:rPr lang="en-US" altLang="zh-CN" sz="4400" dirty="0"/>
              <a:t> </a:t>
            </a:r>
            <a:r>
              <a:rPr lang="en-US" altLang="zh-CN" sz="4400" dirty="0" err="1"/>
              <a:t>kbd.o</a:t>
            </a:r>
            <a:r>
              <a:rPr lang="en-US" altLang="zh-CN" sz="4400" dirty="0"/>
              <a:t> </a:t>
            </a:r>
            <a:r>
              <a:rPr lang="en-US" altLang="zh-CN" sz="4400" dirty="0" err="1"/>
              <a:t>command.o</a:t>
            </a:r>
            <a:r>
              <a:rPr lang="en-US" altLang="zh-CN" sz="4400" dirty="0"/>
              <a:t> </a:t>
            </a:r>
            <a:r>
              <a:rPr lang="en-US" altLang="zh-CN" sz="4400" dirty="0" err="1"/>
              <a:t>display.o</a:t>
            </a:r>
            <a:r>
              <a:rPr lang="en-US" altLang="zh-CN" sz="4400" dirty="0"/>
              <a:t> \ </a:t>
            </a:r>
          </a:p>
          <a:p>
            <a:pPr marL="365760" indent="-256032" fontAlgn="auto">
              <a:spcAft>
                <a:spcPts val="0"/>
              </a:spcAft>
              <a:buFont typeface="Wingdings 3"/>
              <a:buNone/>
              <a:defRPr/>
            </a:pPr>
            <a:r>
              <a:rPr lang="en-US" altLang="zh-CN" sz="4400" dirty="0"/>
              <a:t>                       </a:t>
            </a:r>
            <a:r>
              <a:rPr lang="en-US" altLang="zh-CN" sz="4400" dirty="0" err="1"/>
              <a:t>insert.o</a:t>
            </a:r>
            <a:r>
              <a:rPr lang="en-US" altLang="zh-CN" sz="4400" dirty="0"/>
              <a:t> </a:t>
            </a:r>
            <a:r>
              <a:rPr lang="en-US" altLang="zh-CN" sz="4400" dirty="0" err="1"/>
              <a:t>search.o</a:t>
            </a:r>
            <a:r>
              <a:rPr lang="en-US" altLang="zh-CN" sz="4400" dirty="0"/>
              <a:t> </a:t>
            </a:r>
            <a:r>
              <a:rPr lang="en-US" altLang="zh-CN" sz="4400" dirty="0" err="1"/>
              <a:t>files.o</a:t>
            </a:r>
            <a:r>
              <a:rPr lang="en-US" altLang="zh-CN" sz="4400" dirty="0"/>
              <a:t> </a:t>
            </a:r>
            <a:r>
              <a:rPr lang="en-US" altLang="zh-CN" sz="4400" dirty="0" err="1"/>
              <a:t>utils.o</a:t>
            </a:r>
            <a:r>
              <a:rPr lang="en-US" altLang="zh-CN" sz="4400" dirty="0"/>
              <a:t> </a:t>
            </a:r>
          </a:p>
          <a:p>
            <a:pPr marL="365760" indent="-256032" fontAlgn="auto">
              <a:spcAft>
                <a:spcPts val="0"/>
              </a:spcAft>
              <a:buFont typeface="Wingdings 3"/>
              <a:buNone/>
              <a:defRPr/>
            </a:pPr>
            <a:r>
              <a:rPr lang="en-US" altLang="zh-CN" sz="4400" dirty="0"/>
              <a:t> </a:t>
            </a:r>
          </a:p>
          <a:p>
            <a:pPr marL="365760" indent="-256032" fontAlgn="auto">
              <a:spcAft>
                <a:spcPts val="0"/>
              </a:spcAft>
              <a:buFont typeface="Wingdings 3"/>
              <a:buNone/>
              <a:defRPr/>
            </a:pPr>
            <a:r>
              <a:rPr lang="en-US" altLang="zh-CN" sz="4400" dirty="0"/>
              <a:t> </a:t>
            </a:r>
            <a:r>
              <a:rPr lang="en-US" altLang="zh-CN" sz="4400" dirty="0" err="1"/>
              <a:t>main.o</a:t>
            </a:r>
            <a:r>
              <a:rPr lang="en-US" altLang="zh-CN" sz="4400" dirty="0"/>
              <a:t> : </a:t>
            </a:r>
            <a:r>
              <a:rPr lang="en-US" altLang="zh-CN" sz="4400" dirty="0" err="1"/>
              <a:t>main.c</a:t>
            </a:r>
            <a:r>
              <a:rPr lang="en-US" altLang="zh-CN" sz="4400" dirty="0"/>
              <a:t> </a:t>
            </a:r>
            <a:r>
              <a:rPr lang="en-US" altLang="zh-CN" sz="4400" dirty="0" err="1"/>
              <a:t>defs.h</a:t>
            </a:r>
            <a:r>
              <a:rPr lang="en-US" altLang="zh-CN" sz="4400" dirty="0"/>
              <a:t> </a:t>
            </a:r>
          </a:p>
          <a:p>
            <a:pPr marL="365760" indent="-256032" fontAlgn="auto">
              <a:spcAft>
                <a:spcPts val="0"/>
              </a:spcAft>
              <a:buFont typeface="Wingdings 3"/>
              <a:buNone/>
              <a:defRPr/>
            </a:pPr>
            <a:r>
              <a:rPr lang="en-US" altLang="zh-CN" sz="4400" dirty="0"/>
              <a:t>            cc -c </a:t>
            </a:r>
            <a:r>
              <a:rPr lang="en-US" altLang="zh-CN" sz="4400" dirty="0" err="1"/>
              <a:t>main.c</a:t>
            </a:r>
            <a:r>
              <a:rPr lang="en-US" altLang="zh-CN" sz="4400" dirty="0"/>
              <a:t> </a:t>
            </a:r>
          </a:p>
          <a:p>
            <a:pPr marL="365760" indent="-256032" fontAlgn="auto">
              <a:spcAft>
                <a:spcPts val="0"/>
              </a:spcAft>
              <a:buFont typeface="Wingdings 3"/>
              <a:buNone/>
              <a:defRPr/>
            </a:pPr>
            <a:r>
              <a:rPr lang="en-US" altLang="zh-CN" sz="4400" dirty="0"/>
              <a:t> </a:t>
            </a:r>
            <a:r>
              <a:rPr lang="en-US" altLang="zh-CN" sz="4400" dirty="0" err="1"/>
              <a:t>kbd.o</a:t>
            </a:r>
            <a:r>
              <a:rPr lang="en-US" altLang="zh-CN" sz="4400" dirty="0"/>
              <a:t> : </a:t>
            </a:r>
            <a:r>
              <a:rPr lang="en-US" altLang="zh-CN" sz="4400" dirty="0" err="1"/>
              <a:t>kbd.c</a:t>
            </a:r>
            <a:r>
              <a:rPr lang="en-US" altLang="zh-CN" sz="4400" dirty="0"/>
              <a:t> </a:t>
            </a:r>
            <a:r>
              <a:rPr lang="en-US" altLang="zh-CN" sz="4400" dirty="0" err="1"/>
              <a:t>defs.h</a:t>
            </a:r>
            <a:r>
              <a:rPr lang="en-US" altLang="zh-CN" sz="4400" dirty="0"/>
              <a:t> </a:t>
            </a:r>
            <a:r>
              <a:rPr lang="en-US" altLang="zh-CN" sz="4400" dirty="0" err="1"/>
              <a:t>command.h</a:t>
            </a:r>
            <a:r>
              <a:rPr lang="en-US" altLang="zh-CN" sz="4400" dirty="0"/>
              <a:t> </a:t>
            </a:r>
          </a:p>
          <a:p>
            <a:pPr marL="365760" indent="-256032" fontAlgn="auto">
              <a:spcAft>
                <a:spcPts val="0"/>
              </a:spcAft>
              <a:buFont typeface="Wingdings 3"/>
              <a:buNone/>
              <a:defRPr/>
            </a:pPr>
            <a:r>
              <a:rPr lang="en-US" altLang="zh-CN" sz="4400" dirty="0"/>
              <a:t>            cc -c </a:t>
            </a:r>
            <a:r>
              <a:rPr lang="en-US" altLang="zh-CN" sz="4400" dirty="0" err="1"/>
              <a:t>kbd.c</a:t>
            </a:r>
            <a:r>
              <a:rPr lang="en-US" altLang="zh-CN" sz="4400" dirty="0"/>
              <a:t> </a:t>
            </a:r>
          </a:p>
          <a:p>
            <a:pPr marL="365760" indent="-256032" fontAlgn="auto">
              <a:spcAft>
                <a:spcPts val="0"/>
              </a:spcAft>
              <a:buFont typeface="Wingdings 3"/>
              <a:buNone/>
              <a:defRPr/>
            </a:pPr>
            <a:r>
              <a:rPr lang="en-US" altLang="zh-CN" sz="4400" dirty="0"/>
              <a:t> </a:t>
            </a:r>
            <a:r>
              <a:rPr lang="en-US" altLang="zh-CN" sz="4400" dirty="0" err="1"/>
              <a:t>command.o</a:t>
            </a:r>
            <a:r>
              <a:rPr lang="en-US" altLang="zh-CN" sz="4400" dirty="0"/>
              <a:t> : </a:t>
            </a:r>
            <a:r>
              <a:rPr lang="en-US" altLang="zh-CN" sz="4400" dirty="0" err="1"/>
              <a:t>command.c</a:t>
            </a:r>
            <a:r>
              <a:rPr lang="en-US" altLang="zh-CN" sz="4400" dirty="0"/>
              <a:t> </a:t>
            </a:r>
            <a:r>
              <a:rPr lang="en-US" altLang="zh-CN" sz="4400" dirty="0" err="1"/>
              <a:t>defs.h</a:t>
            </a:r>
            <a:r>
              <a:rPr lang="en-US" altLang="zh-CN" sz="4400" dirty="0"/>
              <a:t> </a:t>
            </a:r>
            <a:r>
              <a:rPr lang="en-US" altLang="zh-CN" sz="4400" dirty="0" err="1"/>
              <a:t>command.h</a:t>
            </a:r>
            <a:r>
              <a:rPr lang="en-US" altLang="zh-CN" sz="4400" dirty="0"/>
              <a:t> </a:t>
            </a:r>
          </a:p>
          <a:p>
            <a:pPr marL="365760" indent="-256032" fontAlgn="auto">
              <a:spcAft>
                <a:spcPts val="0"/>
              </a:spcAft>
              <a:buFont typeface="Wingdings 3"/>
              <a:buNone/>
              <a:defRPr/>
            </a:pPr>
            <a:r>
              <a:rPr lang="en-US" altLang="zh-CN" sz="4400" dirty="0"/>
              <a:t>            cc -c </a:t>
            </a:r>
            <a:r>
              <a:rPr lang="en-US" altLang="zh-CN" sz="4400" dirty="0" err="1"/>
              <a:t>command.c</a:t>
            </a:r>
            <a:r>
              <a:rPr lang="en-US" altLang="zh-CN" sz="4400" dirty="0"/>
              <a:t> </a:t>
            </a:r>
          </a:p>
          <a:p>
            <a:pPr marL="365760" indent="-256032" fontAlgn="auto">
              <a:spcAft>
                <a:spcPts val="0"/>
              </a:spcAft>
              <a:buFont typeface="Wingdings 3"/>
              <a:buNone/>
              <a:defRPr/>
            </a:pPr>
            <a:r>
              <a:rPr lang="en-US" altLang="zh-CN" sz="4400" dirty="0"/>
              <a:t> </a:t>
            </a:r>
            <a:r>
              <a:rPr lang="en-US" altLang="zh-CN" sz="4400" dirty="0" err="1"/>
              <a:t>display.o</a:t>
            </a:r>
            <a:r>
              <a:rPr lang="en-US" altLang="zh-CN" sz="4400" dirty="0"/>
              <a:t> : </a:t>
            </a:r>
            <a:r>
              <a:rPr lang="en-US" altLang="zh-CN" sz="4400" dirty="0" err="1"/>
              <a:t>display.c</a:t>
            </a:r>
            <a:r>
              <a:rPr lang="en-US" altLang="zh-CN" sz="4400" dirty="0"/>
              <a:t> </a:t>
            </a:r>
            <a:r>
              <a:rPr lang="en-US" altLang="zh-CN" sz="4400" dirty="0" err="1"/>
              <a:t>defs.h</a:t>
            </a:r>
            <a:r>
              <a:rPr lang="en-US" altLang="zh-CN" sz="4400" dirty="0"/>
              <a:t> </a:t>
            </a:r>
            <a:r>
              <a:rPr lang="en-US" altLang="zh-CN" sz="4400" dirty="0" err="1"/>
              <a:t>buffer.h</a:t>
            </a:r>
            <a:r>
              <a:rPr lang="en-US" altLang="zh-CN" sz="4400" dirty="0"/>
              <a:t> </a:t>
            </a:r>
          </a:p>
          <a:p>
            <a:pPr marL="365760" indent="-256032" fontAlgn="auto">
              <a:spcAft>
                <a:spcPts val="0"/>
              </a:spcAft>
              <a:buFont typeface="Wingdings 3"/>
              <a:buNone/>
              <a:defRPr/>
            </a:pPr>
            <a:r>
              <a:rPr lang="en-US" altLang="zh-CN" sz="4400" dirty="0"/>
              <a:t>            cc -c </a:t>
            </a:r>
            <a:r>
              <a:rPr lang="en-US" altLang="zh-CN" sz="4400" dirty="0" err="1"/>
              <a:t>display.c</a:t>
            </a:r>
            <a:r>
              <a:rPr lang="en-US" altLang="zh-CN" sz="4400" dirty="0"/>
              <a:t> </a:t>
            </a: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示例</a:t>
            </a:r>
          </a:p>
        </p:txBody>
      </p:sp>
      <p:sp>
        <p:nvSpPr>
          <p:cNvPr id="6" name="矩形 5"/>
          <p:cNvSpPr/>
          <p:nvPr/>
        </p:nvSpPr>
        <p:spPr>
          <a:xfrm>
            <a:off x="4714875" y="1071563"/>
            <a:ext cx="3857625" cy="4857750"/>
          </a:xfrm>
          <a:prstGeom prst="rect">
            <a:avLst/>
          </a:prstGeom>
          <a:solidFill>
            <a:schemeClr val="bg1"/>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1400" dirty="0"/>
              <a:t> </a:t>
            </a:r>
            <a:r>
              <a:rPr lang="en-US" altLang="zh-CN" sz="1400" dirty="0" err="1">
                <a:solidFill>
                  <a:schemeClr val="tx1"/>
                </a:solidFill>
              </a:rPr>
              <a:t>insert.o</a:t>
            </a:r>
            <a:r>
              <a:rPr lang="en-US" altLang="zh-CN" sz="1400" dirty="0">
                <a:solidFill>
                  <a:schemeClr val="tx1"/>
                </a:solidFill>
              </a:rPr>
              <a:t> : </a:t>
            </a:r>
            <a:r>
              <a:rPr lang="en-US" altLang="zh-CN" sz="1400" dirty="0" err="1">
                <a:solidFill>
                  <a:schemeClr val="tx1"/>
                </a:solidFill>
              </a:rPr>
              <a:t>insert.c</a:t>
            </a:r>
            <a:r>
              <a:rPr lang="en-US" altLang="zh-CN" sz="1400" dirty="0">
                <a:solidFill>
                  <a:schemeClr val="tx1"/>
                </a:solidFill>
              </a:rPr>
              <a:t> </a:t>
            </a:r>
            <a:r>
              <a:rPr lang="en-US" altLang="zh-CN" sz="1400" dirty="0" err="1">
                <a:solidFill>
                  <a:schemeClr val="tx1"/>
                </a:solidFill>
              </a:rPr>
              <a:t>defs.h</a:t>
            </a:r>
            <a:r>
              <a:rPr lang="en-US" altLang="zh-CN" sz="1400" dirty="0">
                <a:solidFill>
                  <a:schemeClr val="tx1"/>
                </a:solidFill>
              </a:rPr>
              <a:t> </a:t>
            </a:r>
            <a:r>
              <a:rPr lang="en-US" altLang="zh-CN" sz="1400" dirty="0" err="1">
                <a:solidFill>
                  <a:schemeClr val="tx1"/>
                </a:solidFill>
              </a:rPr>
              <a:t>buffer.h</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cc -c </a:t>
            </a:r>
            <a:r>
              <a:rPr lang="en-US" altLang="zh-CN" sz="1400" dirty="0" err="1">
                <a:solidFill>
                  <a:schemeClr val="tx1"/>
                </a:solidFill>
              </a:rPr>
              <a:t>insert.c</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a:t>
            </a:r>
            <a:r>
              <a:rPr lang="en-US" altLang="zh-CN" sz="1400" dirty="0" err="1">
                <a:solidFill>
                  <a:schemeClr val="tx1"/>
                </a:solidFill>
              </a:rPr>
              <a:t>search.o</a:t>
            </a:r>
            <a:r>
              <a:rPr lang="en-US" altLang="zh-CN" sz="1400" dirty="0">
                <a:solidFill>
                  <a:schemeClr val="tx1"/>
                </a:solidFill>
              </a:rPr>
              <a:t> : </a:t>
            </a:r>
            <a:r>
              <a:rPr lang="en-US" altLang="zh-CN" sz="1400" dirty="0" err="1">
                <a:solidFill>
                  <a:schemeClr val="tx1"/>
                </a:solidFill>
              </a:rPr>
              <a:t>search.c</a:t>
            </a:r>
            <a:r>
              <a:rPr lang="en-US" altLang="zh-CN" sz="1400" dirty="0">
                <a:solidFill>
                  <a:schemeClr val="tx1"/>
                </a:solidFill>
              </a:rPr>
              <a:t> </a:t>
            </a:r>
            <a:r>
              <a:rPr lang="en-US" altLang="zh-CN" sz="1400" dirty="0" err="1">
                <a:solidFill>
                  <a:schemeClr val="tx1"/>
                </a:solidFill>
              </a:rPr>
              <a:t>defs.h</a:t>
            </a:r>
            <a:r>
              <a:rPr lang="en-US" altLang="zh-CN" sz="1400" dirty="0">
                <a:solidFill>
                  <a:schemeClr val="tx1"/>
                </a:solidFill>
              </a:rPr>
              <a:t> </a:t>
            </a:r>
            <a:r>
              <a:rPr lang="en-US" altLang="zh-CN" sz="1400" dirty="0" err="1">
                <a:solidFill>
                  <a:schemeClr val="tx1"/>
                </a:solidFill>
              </a:rPr>
              <a:t>buffer.h</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cc -c </a:t>
            </a:r>
            <a:r>
              <a:rPr lang="en-US" altLang="zh-CN" sz="1400" dirty="0" err="1">
                <a:solidFill>
                  <a:schemeClr val="tx1"/>
                </a:solidFill>
              </a:rPr>
              <a:t>search.c</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a:t>
            </a:r>
            <a:r>
              <a:rPr lang="en-US" altLang="zh-CN" sz="1400" dirty="0" err="1">
                <a:solidFill>
                  <a:schemeClr val="tx1"/>
                </a:solidFill>
              </a:rPr>
              <a:t>files.o</a:t>
            </a:r>
            <a:r>
              <a:rPr lang="en-US" altLang="zh-CN" sz="1400" dirty="0">
                <a:solidFill>
                  <a:schemeClr val="tx1"/>
                </a:solidFill>
              </a:rPr>
              <a:t> : </a:t>
            </a:r>
            <a:r>
              <a:rPr lang="en-US" altLang="zh-CN" sz="1400" dirty="0" err="1">
                <a:solidFill>
                  <a:schemeClr val="tx1"/>
                </a:solidFill>
              </a:rPr>
              <a:t>files.c</a:t>
            </a:r>
            <a:r>
              <a:rPr lang="en-US" altLang="zh-CN" sz="1400" dirty="0">
                <a:solidFill>
                  <a:schemeClr val="tx1"/>
                </a:solidFill>
              </a:rPr>
              <a:t> </a:t>
            </a:r>
            <a:r>
              <a:rPr lang="en-US" altLang="zh-CN" sz="1400" dirty="0" err="1">
                <a:solidFill>
                  <a:schemeClr val="tx1"/>
                </a:solidFill>
              </a:rPr>
              <a:t>defs.h</a:t>
            </a:r>
            <a:r>
              <a:rPr lang="en-US" altLang="zh-CN" sz="1400" dirty="0">
                <a:solidFill>
                  <a:schemeClr val="tx1"/>
                </a:solidFill>
              </a:rPr>
              <a:t> </a:t>
            </a:r>
            <a:r>
              <a:rPr lang="en-US" altLang="zh-CN" sz="1400" dirty="0" err="1">
                <a:solidFill>
                  <a:schemeClr val="tx1"/>
                </a:solidFill>
              </a:rPr>
              <a:t>buffer.h</a:t>
            </a:r>
            <a:r>
              <a:rPr lang="en-US" altLang="zh-CN" sz="1400" dirty="0">
                <a:solidFill>
                  <a:schemeClr val="tx1"/>
                </a:solidFill>
              </a:rPr>
              <a:t> </a:t>
            </a:r>
            <a:r>
              <a:rPr lang="en-US" altLang="zh-CN" sz="1400" dirty="0" err="1">
                <a:solidFill>
                  <a:schemeClr val="tx1"/>
                </a:solidFill>
              </a:rPr>
              <a:t>command.h</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cc -c </a:t>
            </a:r>
            <a:r>
              <a:rPr lang="en-US" altLang="zh-CN" sz="1400" dirty="0" err="1">
                <a:solidFill>
                  <a:schemeClr val="tx1"/>
                </a:solidFill>
              </a:rPr>
              <a:t>files.c</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a:t>
            </a:r>
            <a:r>
              <a:rPr lang="en-US" altLang="zh-CN" sz="1400" dirty="0" err="1">
                <a:solidFill>
                  <a:schemeClr val="tx1"/>
                </a:solidFill>
              </a:rPr>
              <a:t>utils.o</a:t>
            </a:r>
            <a:r>
              <a:rPr lang="en-US" altLang="zh-CN" sz="1400" dirty="0">
                <a:solidFill>
                  <a:schemeClr val="tx1"/>
                </a:solidFill>
              </a:rPr>
              <a:t> : </a:t>
            </a:r>
            <a:r>
              <a:rPr lang="en-US" altLang="zh-CN" sz="1400" dirty="0" err="1">
                <a:solidFill>
                  <a:schemeClr val="tx1"/>
                </a:solidFill>
              </a:rPr>
              <a:t>utils.c</a:t>
            </a:r>
            <a:r>
              <a:rPr lang="en-US" altLang="zh-CN" sz="1400" dirty="0">
                <a:solidFill>
                  <a:schemeClr val="tx1"/>
                </a:solidFill>
              </a:rPr>
              <a:t> </a:t>
            </a:r>
            <a:r>
              <a:rPr lang="en-US" altLang="zh-CN" sz="1400" dirty="0" err="1">
                <a:solidFill>
                  <a:schemeClr val="tx1"/>
                </a:solidFill>
              </a:rPr>
              <a:t>defs.h</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cc -c </a:t>
            </a:r>
            <a:r>
              <a:rPr lang="en-US" altLang="zh-CN" sz="1400" dirty="0" err="1">
                <a:solidFill>
                  <a:schemeClr val="tx1"/>
                </a:solidFill>
              </a:rPr>
              <a:t>utils.c</a:t>
            </a:r>
            <a:r>
              <a:rPr lang="en-US" altLang="zh-CN" sz="1400" dirty="0">
                <a:solidFill>
                  <a:schemeClr val="tx1"/>
                </a:solidFill>
              </a:rPr>
              <a:t> </a:t>
            </a:r>
          </a:p>
          <a:p>
            <a:pPr fontAlgn="auto">
              <a:spcBef>
                <a:spcPts val="0"/>
              </a:spcBef>
              <a:spcAft>
                <a:spcPts val="0"/>
              </a:spcAft>
              <a:defRPr/>
            </a:pPr>
            <a:r>
              <a:rPr lang="en-US" altLang="zh-CN" sz="1400" dirty="0">
                <a:solidFill>
                  <a:schemeClr val="tx1"/>
                </a:solidFill>
              </a:rPr>
              <a:t>  clean : </a:t>
            </a:r>
          </a:p>
          <a:p>
            <a:pPr fontAlgn="auto">
              <a:spcBef>
                <a:spcPts val="0"/>
              </a:spcBef>
              <a:spcAft>
                <a:spcPts val="0"/>
              </a:spcAft>
              <a:defRPr/>
            </a:pPr>
            <a:r>
              <a:rPr lang="en-US" altLang="zh-CN" sz="1400" dirty="0">
                <a:solidFill>
                  <a:schemeClr val="tx1"/>
                </a:solidFill>
              </a:rPr>
              <a:t>            </a:t>
            </a:r>
            <a:r>
              <a:rPr lang="en-US" altLang="zh-CN" sz="1400" dirty="0" err="1">
                <a:solidFill>
                  <a:schemeClr val="tx1"/>
                </a:solidFill>
              </a:rPr>
              <a:t>rm</a:t>
            </a:r>
            <a:r>
              <a:rPr lang="en-US" altLang="zh-CN" sz="1400" dirty="0">
                <a:solidFill>
                  <a:schemeClr val="tx1"/>
                </a:solidFill>
              </a:rPr>
              <a:t> edit </a:t>
            </a:r>
            <a:r>
              <a:rPr lang="en-US" altLang="zh-CN" sz="1400" dirty="0" err="1">
                <a:solidFill>
                  <a:schemeClr val="tx1"/>
                </a:solidFill>
              </a:rPr>
              <a:t>main.o</a:t>
            </a:r>
            <a:r>
              <a:rPr lang="en-US" altLang="zh-CN" sz="1400" dirty="0">
                <a:solidFill>
                  <a:schemeClr val="tx1"/>
                </a:solidFill>
              </a:rPr>
              <a:t> </a:t>
            </a:r>
            <a:r>
              <a:rPr lang="en-US" altLang="zh-CN" sz="1400" dirty="0" err="1">
                <a:solidFill>
                  <a:schemeClr val="tx1"/>
                </a:solidFill>
              </a:rPr>
              <a:t>kbd.o</a:t>
            </a:r>
            <a:r>
              <a:rPr lang="en-US" altLang="zh-CN" sz="1400" dirty="0">
                <a:solidFill>
                  <a:schemeClr val="tx1"/>
                </a:solidFill>
              </a:rPr>
              <a:t> </a:t>
            </a:r>
            <a:r>
              <a:rPr lang="en-US" altLang="zh-CN" sz="1400" dirty="0" err="1">
                <a:solidFill>
                  <a:schemeClr val="tx1"/>
                </a:solidFill>
              </a:rPr>
              <a:t>command.o</a:t>
            </a:r>
            <a:r>
              <a:rPr lang="en-US" altLang="zh-CN" sz="1400" dirty="0">
                <a:solidFill>
                  <a:schemeClr val="tx1"/>
                </a:solidFill>
              </a:rPr>
              <a:t> </a:t>
            </a:r>
            <a:r>
              <a:rPr lang="en-US" altLang="zh-CN" sz="1400" dirty="0" err="1">
                <a:solidFill>
                  <a:schemeClr val="tx1"/>
                </a:solidFill>
              </a:rPr>
              <a:t>display.o</a:t>
            </a:r>
            <a:r>
              <a:rPr lang="en-US" altLang="zh-CN" sz="1400" dirty="0">
                <a:solidFill>
                  <a:schemeClr val="tx1"/>
                </a:solidFill>
              </a:rPr>
              <a:t> \ </a:t>
            </a:r>
          </a:p>
          <a:p>
            <a:pPr fontAlgn="auto">
              <a:spcBef>
                <a:spcPts val="0"/>
              </a:spcBef>
              <a:spcAft>
                <a:spcPts val="0"/>
              </a:spcAft>
              <a:defRPr/>
            </a:pPr>
            <a:r>
              <a:rPr lang="en-US" altLang="zh-CN" sz="1400" dirty="0">
                <a:solidFill>
                  <a:schemeClr val="tx1"/>
                </a:solidFill>
              </a:rPr>
              <a:t>               </a:t>
            </a:r>
            <a:r>
              <a:rPr lang="en-US" altLang="zh-CN" sz="1400" dirty="0" err="1">
                <a:solidFill>
                  <a:schemeClr val="tx1"/>
                </a:solidFill>
              </a:rPr>
              <a:t>insert.o</a:t>
            </a:r>
            <a:r>
              <a:rPr lang="en-US" altLang="zh-CN" sz="1400" dirty="0">
                <a:solidFill>
                  <a:schemeClr val="tx1"/>
                </a:solidFill>
              </a:rPr>
              <a:t> </a:t>
            </a:r>
            <a:r>
              <a:rPr lang="en-US" altLang="zh-CN" sz="1400" dirty="0" err="1">
                <a:solidFill>
                  <a:schemeClr val="tx1"/>
                </a:solidFill>
              </a:rPr>
              <a:t>search.o</a:t>
            </a:r>
            <a:r>
              <a:rPr lang="en-US" altLang="zh-CN" sz="1400" dirty="0">
                <a:solidFill>
                  <a:schemeClr val="tx1"/>
                </a:solidFill>
              </a:rPr>
              <a:t> </a:t>
            </a:r>
            <a:r>
              <a:rPr lang="en-US" altLang="zh-CN" sz="1400" dirty="0" err="1">
                <a:solidFill>
                  <a:schemeClr val="tx1"/>
                </a:solidFill>
              </a:rPr>
              <a:t>files.o</a:t>
            </a:r>
            <a:r>
              <a:rPr lang="en-US" altLang="zh-CN" sz="1400" dirty="0">
                <a:solidFill>
                  <a:schemeClr val="tx1"/>
                </a:solidFill>
              </a:rPr>
              <a:t> </a:t>
            </a:r>
            <a:r>
              <a:rPr lang="en-US" altLang="zh-CN" sz="1400" dirty="0" err="1">
                <a:solidFill>
                  <a:schemeClr val="tx1"/>
                </a:solidFill>
              </a:rPr>
              <a:t>utils.o</a:t>
            </a:r>
            <a:r>
              <a:rPr lang="en-US" altLang="zh-CN" sz="1400" dirty="0">
                <a:solidFill>
                  <a:schemeClr val="tx1"/>
                </a:solidFill>
              </a:rPr>
              <a:t> </a:t>
            </a:r>
            <a:endParaRPr lang="zh-CN" altLang="en-US" sz="1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500174"/>
            <a:ext cx="8258204" cy="4506926"/>
          </a:xfrm>
        </p:spPr>
        <p:txBody>
          <a:bodyPr>
            <a:normAutofit/>
          </a:bodyPr>
          <a:lstStyle/>
          <a:p>
            <a:pPr marL="342900" indent="-342900">
              <a:lnSpc>
                <a:spcPct val="80000"/>
              </a:lnSpc>
              <a:spcBef>
                <a:spcPct val="20000"/>
              </a:spcBef>
              <a:buClrTx/>
              <a:buSzTx/>
              <a:buFont typeface="Wingdings 3"/>
              <a:buNone/>
              <a:defRPr/>
            </a:pPr>
            <a:r>
              <a:rPr lang="en-US" altLang="zh-CN" sz="2000" kern="0" dirty="0">
                <a:solidFill>
                  <a:srgbClr val="000000"/>
                </a:solidFill>
                <a:latin typeface="Arial"/>
                <a:ea typeface="宋体"/>
              </a:rPr>
              <a:t>1</a:t>
            </a:r>
            <a:r>
              <a:rPr lang="zh-CN" altLang="en-US" sz="2000" kern="0" dirty="0">
                <a:solidFill>
                  <a:srgbClr val="000000"/>
                </a:solidFill>
                <a:latin typeface="Arial"/>
                <a:ea typeface="宋体"/>
              </a:rPr>
              <a:t>、</a:t>
            </a:r>
            <a:r>
              <a:rPr lang="en-US" altLang="zh-CN" sz="2000" kern="0" dirty="0">
                <a:solidFill>
                  <a:srgbClr val="000000"/>
                </a:solidFill>
                <a:latin typeface="微软雅黑" pitchFamily="34" charset="-122"/>
                <a:ea typeface="微软雅黑" pitchFamily="34" charset="-122"/>
              </a:rPr>
              <a:t>make</a:t>
            </a:r>
            <a:r>
              <a:rPr lang="zh-CN" altLang="en-US" sz="2000" kern="0" dirty="0">
                <a:solidFill>
                  <a:srgbClr val="000000"/>
                </a:solidFill>
                <a:latin typeface="微软雅黑" pitchFamily="34" charset="-122"/>
                <a:ea typeface="微软雅黑" pitchFamily="34" charset="-122"/>
              </a:rPr>
              <a:t>会在当前目录下找名字叫“</a:t>
            </a:r>
            <a:r>
              <a:rPr lang="en-US" altLang="zh-CN" sz="2000" kern="0" dirty="0" err="1">
                <a:solidFill>
                  <a:srgbClr val="000000"/>
                </a:solidFill>
                <a:latin typeface="微软雅黑" pitchFamily="34" charset="-122"/>
                <a:ea typeface="微软雅黑" pitchFamily="34" charset="-122"/>
              </a:rPr>
              <a:t>Makefile</a:t>
            </a:r>
            <a:r>
              <a:rPr lang="en-US" altLang="zh-CN" sz="2000" kern="0" dirty="0">
                <a:solidFill>
                  <a:srgbClr val="000000"/>
                </a:solidFill>
                <a:latin typeface="微软雅黑" pitchFamily="34" charset="-122"/>
                <a:ea typeface="微软雅黑" pitchFamily="34" charset="-122"/>
              </a:rPr>
              <a:t>”</a:t>
            </a:r>
            <a:r>
              <a:rPr lang="zh-CN" altLang="en-US" sz="2000" kern="0" dirty="0">
                <a:solidFill>
                  <a:srgbClr val="000000"/>
                </a:solidFill>
                <a:latin typeface="微软雅黑" pitchFamily="34" charset="-122"/>
                <a:ea typeface="微软雅黑" pitchFamily="34" charset="-122"/>
              </a:rPr>
              <a:t>或“</a:t>
            </a:r>
            <a:r>
              <a:rPr lang="en-US" altLang="zh-CN" sz="2000" kern="0" dirty="0" err="1">
                <a:solidFill>
                  <a:srgbClr val="000000"/>
                </a:solidFill>
                <a:latin typeface="微软雅黑" pitchFamily="34" charset="-122"/>
                <a:ea typeface="微软雅黑" pitchFamily="34" charset="-122"/>
              </a:rPr>
              <a:t>makefile</a:t>
            </a:r>
            <a:r>
              <a:rPr lang="en-US" altLang="zh-CN" sz="2000" kern="0" dirty="0">
                <a:solidFill>
                  <a:srgbClr val="000000"/>
                </a:solidFill>
                <a:latin typeface="微软雅黑" pitchFamily="34" charset="-122"/>
                <a:ea typeface="微软雅黑" pitchFamily="34" charset="-122"/>
              </a:rPr>
              <a:t>”</a:t>
            </a:r>
            <a:r>
              <a:rPr lang="zh-CN" altLang="en-US" sz="2000" kern="0" dirty="0">
                <a:solidFill>
                  <a:srgbClr val="000000"/>
                </a:solidFill>
                <a:latin typeface="微软雅黑" pitchFamily="34" charset="-122"/>
                <a:ea typeface="微软雅黑" pitchFamily="34" charset="-122"/>
              </a:rPr>
              <a:t>的文件</a:t>
            </a:r>
            <a:r>
              <a:rPr lang="zh-CN" altLang="en-US" sz="2000" kern="0" dirty="0">
                <a:solidFill>
                  <a:srgbClr val="000000"/>
                </a:solidFill>
                <a:latin typeface="Arial"/>
                <a:ea typeface="宋体"/>
              </a:rPr>
              <a:t>。</a:t>
            </a:r>
          </a:p>
          <a:p>
            <a:pPr marL="342900" indent="-342900">
              <a:lnSpc>
                <a:spcPct val="80000"/>
              </a:lnSpc>
              <a:spcBef>
                <a:spcPct val="20000"/>
              </a:spcBef>
              <a:buClrTx/>
              <a:buSzTx/>
              <a:buFont typeface="Wingdings 3"/>
              <a:buNone/>
              <a:defRPr/>
            </a:pPr>
            <a:endParaRPr lang="zh-CN" altLang="en-US" sz="2000" kern="0" dirty="0">
              <a:solidFill>
                <a:srgbClr val="000000"/>
              </a:solidFill>
              <a:latin typeface="Arial"/>
              <a:ea typeface="宋体"/>
            </a:endParaRPr>
          </a:p>
          <a:p>
            <a:pPr marL="342900" indent="-342900">
              <a:lnSpc>
                <a:spcPct val="80000"/>
              </a:lnSpc>
              <a:spcBef>
                <a:spcPct val="20000"/>
              </a:spcBef>
              <a:buClrTx/>
              <a:buSzTx/>
              <a:buFont typeface="Wingdings 3"/>
              <a:buNone/>
              <a:defRPr/>
            </a:pPr>
            <a:r>
              <a:rPr lang="en-US" altLang="zh-CN" sz="2000" kern="0" dirty="0">
                <a:solidFill>
                  <a:srgbClr val="000000"/>
                </a:solidFill>
                <a:latin typeface="Arial"/>
                <a:ea typeface="宋体"/>
              </a:rPr>
              <a:t>2</a:t>
            </a:r>
            <a:r>
              <a:rPr lang="zh-CN" altLang="en-US" sz="2000" kern="0" dirty="0">
                <a:solidFill>
                  <a:srgbClr val="000000"/>
                </a:solidFill>
                <a:latin typeface="Arial"/>
                <a:ea typeface="宋体"/>
              </a:rPr>
              <a:t>、</a:t>
            </a:r>
            <a:r>
              <a:rPr lang="zh-CN" altLang="en-US" sz="2000" kern="0" dirty="0">
                <a:solidFill>
                  <a:srgbClr val="000000"/>
                </a:solidFill>
                <a:latin typeface="微软雅黑" pitchFamily="34" charset="-122"/>
                <a:ea typeface="微软雅黑" pitchFamily="34" charset="-122"/>
              </a:rPr>
              <a:t>查找文件中的第一个目标文件（</a:t>
            </a:r>
            <a:r>
              <a:rPr lang="en-US" altLang="zh-CN" sz="2000" kern="0" dirty="0">
                <a:solidFill>
                  <a:srgbClr val="000000"/>
                </a:solidFill>
                <a:latin typeface="微软雅黑" pitchFamily="34" charset="-122"/>
                <a:ea typeface="微软雅黑" pitchFamily="34" charset="-122"/>
              </a:rPr>
              <a:t>target</a:t>
            </a:r>
            <a:r>
              <a:rPr lang="zh-CN" altLang="en-US" sz="2000" kern="0" dirty="0">
                <a:solidFill>
                  <a:srgbClr val="000000"/>
                </a:solidFill>
                <a:latin typeface="微软雅黑" pitchFamily="34" charset="-122"/>
                <a:ea typeface="微软雅黑" pitchFamily="34" charset="-122"/>
              </a:rPr>
              <a:t>），举例中的</a:t>
            </a:r>
            <a:r>
              <a:rPr lang="en-US" altLang="zh-CN" sz="2000" kern="0" dirty="0">
                <a:solidFill>
                  <a:srgbClr val="000000"/>
                </a:solidFill>
                <a:latin typeface="微软雅黑" pitchFamily="34" charset="-122"/>
                <a:ea typeface="微软雅黑" pitchFamily="34" charset="-122"/>
              </a:rPr>
              <a:t>edit</a:t>
            </a:r>
          </a:p>
          <a:p>
            <a:pPr marL="342900" indent="-342900">
              <a:lnSpc>
                <a:spcPct val="80000"/>
              </a:lnSpc>
              <a:spcBef>
                <a:spcPct val="20000"/>
              </a:spcBef>
              <a:buClrTx/>
              <a:buSzTx/>
              <a:buFont typeface="Wingdings 3"/>
              <a:buNone/>
              <a:defRPr/>
            </a:pPr>
            <a:endParaRPr lang="en-US" altLang="zh-CN" sz="2000" kern="0" dirty="0">
              <a:solidFill>
                <a:srgbClr val="000000"/>
              </a:solidFill>
              <a:latin typeface="Arial"/>
              <a:ea typeface="宋体"/>
            </a:endParaRPr>
          </a:p>
          <a:p>
            <a:pPr marL="342900" indent="-342900">
              <a:spcBef>
                <a:spcPct val="20000"/>
              </a:spcBef>
              <a:buClrTx/>
              <a:buSzTx/>
              <a:buFont typeface="Wingdings 3"/>
              <a:buNone/>
              <a:defRPr/>
            </a:pPr>
            <a:r>
              <a:rPr lang="en-US" altLang="zh-CN" sz="2000" kern="0" dirty="0">
                <a:solidFill>
                  <a:srgbClr val="000000"/>
                </a:solidFill>
                <a:latin typeface="Arial"/>
                <a:ea typeface="宋体"/>
              </a:rPr>
              <a:t>3</a:t>
            </a:r>
            <a:r>
              <a:rPr lang="zh-CN" altLang="en-US" sz="2000" kern="0" dirty="0">
                <a:solidFill>
                  <a:srgbClr val="000000"/>
                </a:solidFill>
                <a:latin typeface="Arial"/>
                <a:ea typeface="宋体"/>
              </a:rPr>
              <a:t>、</a:t>
            </a:r>
            <a:r>
              <a:rPr lang="zh-CN" altLang="en-US" sz="2000" kern="0" dirty="0">
                <a:solidFill>
                  <a:srgbClr val="000000"/>
                </a:solidFill>
                <a:latin typeface="微软雅黑" pitchFamily="34" charset="-122"/>
                <a:ea typeface="微软雅黑" pitchFamily="34" charset="-122"/>
              </a:rPr>
              <a:t>如果</a:t>
            </a:r>
            <a:r>
              <a:rPr lang="en-US" altLang="zh-CN" sz="2000" kern="0" dirty="0">
                <a:solidFill>
                  <a:srgbClr val="000000"/>
                </a:solidFill>
                <a:latin typeface="微软雅黑" pitchFamily="34" charset="-122"/>
                <a:ea typeface="微软雅黑" pitchFamily="34" charset="-122"/>
              </a:rPr>
              <a:t>edit</a:t>
            </a:r>
            <a:r>
              <a:rPr lang="zh-CN" altLang="en-US" sz="2000" kern="0" dirty="0">
                <a:solidFill>
                  <a:srgbClr val="000000"/>
                </a:solidFill>
                <a:latin typeface="微软雅黑" pitchFamily="34" charset="-122"/>
                <a:ea typeface="微软雅黑" pitchFamily="34" charset="-122"/>
              </a:rPr>
              <a:t>文件不存在，或是</a:t>
            </a:r>
            <a:r>
              <a:rPr lang="en-US" altLang="zh-CN" sz="2000" kern="0" dirty="0">
                <a:solidFill>
                  <a:srgbClr val="000000"/>
                </a:solidFill>
                <a:latin typeface="微软雅黑" pitchFamily="34" charset="-122"/>
                <a:ea typeface="微软雅黑" pitchFamily="34" charset="-122"/>
              </a:rPr>
              <a:t>edit</a:t>
            </a:r>
            <a:r>
              <a:rPr lang="zh-CN" altLang="en-US" sz="2000" kern="0" dirty="0">
                <a:solidFill>
                  <a:srgbClr val="000000"/>
                </a:solidFill>
                <a:latin typeface="微软雅黑" pitchFamily="34" charset="-122"/>
                <a:ea typeface="微软雅黑" pitchFamily="34" charset="-122"/>
              </a:rPr>
              <a:t>所依赖的文件修改时间要比</a:t>
            </a:r>
            <a:r>
              <a:rPr lang="en-US" altLang="zh-CN" sz="2000" kern="0" dirty="0">
                <a:solidFill>
                  <a:srgbClr val="000000"/>
                </a:solidFill>
                <a:latin typeface="微软雅黑" pitchFamily="34" charset="-122"/>
                <a:ea typeface="微软雅黑" pitchFamily="34" charset="-122"/>
              </a:rPr>
              <a:t>edit</a:t>
            </a:r>
            <a:r>
              <a:rPr lang="zh-CN" altLang="en-US" sz="2000" kern="0" dirty="0">
                <a:solidFill>
                  <a:srgbClr val="000000"/>
                </a:solidFill>
                <a:latin typeface="微软雅黑" pitchFamily="34" charset="-122"/>
                <a:ea typeface="微软雅黑" pitchFamily="34" charset="-122"/>
              </a:rPr>
              <a:t>新，就会执行后面所定义的命令来生成</a:t>
            </a:r>
            <a:r>
              <a:rPr lang="en-US" altLang="zh-CN" sz="2000" kern="0" dirty="0">
                <a:solidFill>
                  <a:srgbClr val="000000"/>
                </a:solidFill>
                <a:latin typeface="微软雅黑" pitchFamily="34" charset="-122"/>
                <a:ea typeface="微软雅黑" pitchFamily="34" charset="-122"/>
              </a:rPr>
              <a:t>edit</a:t>
            </a:r>
            <a:r>
              <a:rPr lang="zh-CN" altLang="en-US" sz="2000" kern="0" dirty="0">
                <a:solidFill>
                  <a:srgbClr val="000000"/>
                </a:solidFill>
                <a:latin typeface="微软雅黑" pitchFamily="34" charset="-122"/>
                <a:ea typeface="微软雅黑" pitchFamily="34" charset="-122"/>
              </a:rPr>
              <a:t>文件。</a:t>
            </a:r>
          </a:p>
          <a:p>
            <a:pPr marL="342900" indent="-342900">
              <a:lnSpc>
                <a:spcPct val="80000"/>
              </a:lnSpc>
              <a:spcBef>
                <a:spcPct val="20000"/>
              </a:spcBef>
              <a:buClrTx/>
              <a:buSzTx/>
              <a:buFont typeface="Wingdings 3"/>
              <a:buNone/>
              <a:defRPr/>
            </a:pPr>
            <a:endParaRPr lang="zh-CN" altLang="en-US" sz="2000" kern="0" dirty="0">
              <a:solidFill>
                <a:srgbClr val="000000"/>
              </a:solidFill>
              <a:latin typeface="Arial"/>
              <a:ea typeface="宋体"/>
            </a:endParaRPr>
          </a:p>
          <a:p>
            <a:pPr marL="342900" indent="-342900">
              <a:spcBef>
                <a:spcPct val="20000"/>
              </a:spcBef>
              <a:buClrTx/>
              <a:buSzTx/>
              <a:buFont typeface="Wingdings 3"/>
              <a:buNone/>
              <a:defRPr/>
            </a:pPr>
            <a:r>
              <a:rPr lang="en-US" altLang="zh-CN" sz="2000" kern="0" dirty="0">
                <a:solidFill>
                  <a:srgbClr val="000000"/>
                </a:solidFill>
                <a:latin typeface="Arial"/>
                <a:ea typeface="宋体"/>
              </a:rPr>
              <a:t>4</a:t>
            </a:r>
            <a:r>
              <a:rPr lang="zh-CN" altLang="en-US" sz="2000" kern="0" dirty="0">
                <a:solidFill>
                  <a:srgbClr val="000000"/>
                </a:solidFill>
                <a:latin typeface="Arial"/>
                <a:ea typeface="宋体"/>
              </a:rPr>
              <a:t>、</a:t>
            </a:r>
            <a:r>
              <a:rPr lang="zh-CN" altLang="en-US" sz="2000" kern="0" dirty="0">
                <a:solidFill>
                  <a:srgbClr val="000000"/>
                </a:solidFill>
                <a:latin typeface="微软雅黑" pitchFamily="34" charset="-122"/>
                <a:ea typeface="微软雅黑" pitchFamily="34" charset="-122"/>
              </a:rPr>
              <a:t>如果</a:t>
            </a:r>
            <a:r>
              <a:rPr lang="en-US" altLang="zh-CN" sz="2000" kern="0" dirty="0">
                <a:solidFill>
                  <a:srgbClr val="000000"/>
                </a:solidFill>
                <a:latin typeface="微软雅黑" pitchFamily="34" charset="-122"/>
                <a:ea typeface="微软雅黑" pitchFamily="34" charset="-122"/>
              </a:rPr>
              <a:t>edit</a:t>
            </a:r>
            <a:r>
              <a:rPr lang="zh-CN" altLang="en-US" sz="2000" kern="0" dirty="0">
                <a:solidFill>
                  <a:srgbClr val="000000"/>
                </a:solidFill>
                <a:latin typeface="微软雅黑" pitchFamily="34" charset="-122"/>
                <a:ea typeface="微软雅黑" pitchFamily="34" charset="-122"/>
              </a:rPr>
              <a:t>所依赖的</a:t>
            </a:r>
            <a:r>
              <a:rPr lang="en-US" altLang="zh-CN" sz="2000" kern="0" dirty="0">
                <a:solidFill>
                  <a:srgbClr val="000000"/>
                </a:solidFill>
                <a:latin typeface="微软雅黑" pitchFamily="34" charset="-122"/>
                <a:ea typeface="微软雅黑" pitchFamily="34" charset="-122"/>
              </a:rPr>
              <a:t>.o</a:t>
            </a:r>
            <a:r>
              <a:rPr lang="zh-CN" altLang="en-US" sz="2000" kern="0" dirty="0">
                <a:solidFill>
                  <a:srgbClr val="000000"/>
                </a:solidFill>
                <a:latin typeface="微软雅黑" pitchFamily="34" charset="-122"/>
                <a:ea typeface="微软雅黑" pitchFamily="34" charset="-122"/>
              </a:rPr>
              <a:t>文件不存在，那么</a:t>
            </a:r>
            <a:r>
              <a:rPr lang="en-US" altLang="zh-CN" sz="2000" kern="0" dirty="0">
                <a:solidFill>
                  <a:srgbClr val="000000"/>
                </a:solidFill>
                <a:latin typeface="微软雅黑" pitchFamily="34" charset="-122"/>
                <a:ea typeface="微软雅黑" pitchFamily="34" charset="-122"/>
              </a:rPr>
              <a:t>make</a:t>
            </a:r>
            <a:r>
              <a:rPr lang="zh-CN" altLang="en-US" sz="2000" kern="0" dirty="0">
                <a:solidFill>
                  <a:srgbClr val="000000"/>
                </a:solidFill>
                <a:latin typeface="微软雅黑" pitchFamily="34" charset="-122"/>
                <a:ea typeface="微软雅黑" pitchFamily="34" charset="-122"/>
              </a:rPr>
              <a:t>会在当前文件中找目标为</a:t>
            </a:r>
            <a:r>
              <a:rPr lang="en-US" altLang="zh-CN" sz="2000" kern="0" dirty="0">
                <a:solidFill>
                  <a:srgbClr val="000000"/>
                </a:solidFill>
                <a:latin typeface="微软雅黑" pitchFamily="34" charset="-122"/>
                <a:ea typeface="微软雅黑" pitchFamily="34" charset="-122"/>
              </a:rPr>
              <a:t>.o</a:t>
            </a:r>
            <a:r>
              <a:rPr lang="zh-CN" altLang="en-US" sz="2000" kern="0" dirty="0">
                <a:solidFill>
                  <a:srgbClr val="000000"/>
                </a:solidFill>
                <a:latin typeface="微软雅黑" pitchFamily="34" charset="-122"/>
                <a:ea typeface="微软雅黑" pitchFamily="34" charset="-122"/>
              </a:rPr>
              <a:t>文件的依赖性，如果找到则再根据那一个规则生成</a:t>
            </a:r>
            <a:r>
              <a:rPr lang="en-US" altLang="zh-CN" sz="2000" kern="0" dirty="0">
                <a:solidFill>
                  <a:srgbClr val="000000"/>
                </a:solidFill>
                <a:latin typeface="微软雅黑" pitchFamily="34" charset="-122"/>
                <a:ea typeface="微软雅黑" pitchFamily="34" charset="-122"/>
              </a:rPr>
              <a:t>.o</a:t>
            </a:r>
            <a:r>
              <a:rPr lang="zh-CN" altLang="en-US" sz="2000" kern="0" dirty="0">
                <a:solidFill>
                  <a:srgbClr val="000000"/>
                </a:solidFill>
                <a:latin typeface="微软雅黑" pitchFamily="34" charset="-122"/>
                <a:ea typeface="微软雅黑" pitchFamily="34" charset="-122"/>
              </a:rPr>
              <a:t>文件。（类似一个递归的过程）</a:t>
            </a:r>
          </a:p>
          <a:p>
            <a:pPr marL="342900" indent="-342900">
              <a:lnSpc>
                <a:spcPct val="80000"/>
              </a:lnSpc>
              <a:spcBef>
                <a:spcPct val="20000"/>
              </a:spcBef>
              <a:buClrTx/>
              <a:buSzTx/>
              <a:buFont typeface="Wingdings 3"/>
              <a:buNone/>
              <a:defRPr/>
            </a:pPr>
            <a:endParaRPr lang="zh-CN" altLang="en-US" sz="2000" kern="0" dirty="0">
              <a:solidFill>
                <a:srgbClr val="000000"/>
              </a:solidFill>
              <a:latin typeface="Arial"/>
              <a:ea typeface="宋体"/>
            </a:endParaRPr>
          </a:p>
          <a:p>
            <a:pPr marL="342900" indent="-342900">
              <a:lnSpc>
                <a:spcPct val="80000"/>
              </a:lnSpc>
              <a:spcBef>
                <a:spcPct val="20000"/>
              </a:spcBef>
              <a:buClrTx/>
              <a:buSzTx/>
              <a:buFont typeface="Wingdings 3"/>
              <a:buNone/>
              <a:defRPr/>
            </a:pPr>
            <a:r>
              <a:rPr lang="en-US" altLang="zh-CN" sz="2000" kern="0" dirty="0">
                <a:solidFill>
                  <a:srgbClr val="000000"/>
                </a:solidFill>
                <a:latin typeface="Arial"/>
                <a:ea typeface="宋体"/>
              </a:rPr>
              <a:t>5</a:t>
            </a:r>
            <a:r>
              <a:rPr lang="zh-CN" altLang="en-US" sz="2000" kern="0" dirty="0">
                <a:solidFill>
                  <a:srgbClr val="000000"/>
                </a:solidFill>
                <a:latin typeface="Arial"/>
                <a:ea typeface="宋体"/>
              </a:rPr>
              <a:t>、</a:t>
            </a:r>
            <a:r>
              <a:rPr lang="en-US" altLang="zh-CN" sz="2000" kern="0" dirty="0">
                <a:solidFill>
                  <a:srgbClr val="000000"/>
                </a:solidFill>
                <a:latin typeface="微软雅黑" pitchFamily="34" charset="-122"/>
                <a:ea typeface="微软雅黑" pitchFamily="34" charset="-122"/>
              </a:rPr>
              <a:t>make</a:t>
            </a:r>
            <a:r>
              <a:rPr lang="zh-CN" altLang="en-US" sz="2000" kern="0" dirty="0">
                <a:solidFill>
                  <a:srgbClr val="000000"/>
                </a:solidFill>
                <a:latin typeface="微软雅黑" pitchFamily="34" charset="-122"/>
                <a:ea typeface="微软雅黑" pitchFamily="34" charset="-122"/>
              </a:rPr>
              <a:t>根据</a:t>
            </a:r>
            <a:r>
              <a:rPr lang="en-US" altLang="zh-CN" sz="2000" kern="0" dirty="0">
                <a:solidFill>
                  <a:srgbClr val="000000"/>
                </a:solidFill>
                <a:latin typeface="微软雅黑" pitchFamily="34" charset="-122"/>
                <a:ea typeface="微软雅黑" pitchFamily="34" charset="-122"/>
              </a:rPr>
              <a:t>.o</a:t>
            </a:r>
            <a:r>
              <a:rPr lang="zh-CN" altLang="en-US" sz="2000" kern="0" dirty="0">
                <a:solidFill>
                  <a:srgbClr val="000000"/>
                </a:solidFill>
                <a:latin typeface="微软雅黑" pitchFamily="34" charset="-122"/>
                <a:ea typeface="微软雅黑" pitchFamily="34" charset="-122"/>
              </a:rPr>
              <a:t>文件的规则生成 </a:t>
            </a:r>
            <a:r>
              <a:rPr lang="en-US" altLang="zh-CN" sz="2000" kern="0" dirty="0">
                <a:solidFill>
                  <a:srgbClr val="000000"/>
                </a:solidFill>
                <a:latin typeface="微软雅黑" pitchFamily="34" charset="-122"/>
                <a:ea typeface="微软雅黑" pitchFamily="34" charset="-122"/>
              </a:rPr>
              <a:t>.o </a:t>
            </a:r>
            <a:r>
              <a:rPr lang="zh-CN" altLang="en-US" sz="2000" kern="0" dirty="0">
                <a:solidFill>
                  <a:srgbClr val="000000"/>
                </a:solidFill>
                <a:latin typeface="微软雅黑" pitchFamily="34" charset="-122"/>
                <a:ea typeface="微软雅黑" pitchFamily="34" charset="-122"/>
              </a:rPr>
              <a:t>文件，然后再用 </a:t>
            </a:r>
            <a:r>
              <a:rPr lang="en-US" altLang="zh-CN" sz="2000" kern="0" dirty="0">
                <a:solidFill>
                  <a:srgbClr val="000000"/>
                </a:solidFill>
                <a:latin typeface="微软雅黑" pitchFamily="34" charset="-122"/>
                <a:ea typeface="微软雅黑" pitchFamily="34" charset="-122"/>
              </a:rPr>
              <a:t>.o </a:t>
            </a:r>
            <a:r>
              <a:rPr lang="zh-CN" altLang="en-US" sz="2000" kern="0" dirty="0">
                <a:solidFill>
                  <a:srgbClr val="000000"/>
                </a:solidFill>
                <a:latin typeface="微软雅黑" pitchFamily="34" charset="-122"/>
                <a:ea typeface="微软雅黑" pitchFamily="34" charset="-122"/>
              </a:rPr>
              <a:t>文件生成</a:t>
            </a:r>
            <a:r>
              <a:rPr lang="en-US" altLang="zh-CN" sz="2000" kern="0" dirty="0">
                <a:solidFill>
                  <a:srgbClr val="000000"/>
                </a:solidFill>
                <a:latin typeface="微软雅黑" pitchFamily="34" charset="-122"/>
                <a:ea typeface="微软雅黑" pitchFamily="34" charset="-122"/>
              </a:rPr>
              <a:t>edit</a:t>
            </a:r>
            <a:r>
              <a:rPr lang="zh-CN" altLang="en-US" sz="2000" kern="0" dirty="0">
                <a:solidFill>
                  <a:srgbClr val="000000"/>
                </a:solidFill>
                <a:latin typeface="微软雅黑" pitchFamily="34" charset="-122"/>
                <a:ea typeface="微软雅黑" pitchFamily="34" charset="-122"/>
              </a:rPr>
              <a:t>文件。 </a:t>
            </a:r>
          </a:p>
          <a:p>
            <a:pPr marL="365760" indent="-256032" fontAlgn="auto">
              <a:spcAft>
                <a:spcPts val="0"/>
              </a:spcAft>
              <a:buFont typeface="Wingdings 3"/>
              <a:buChar char=""/>
              <a:defRPr/>
            </a:pPr>
            <a:endParaRPr lang="zh-CN" altLang="en-US" dirty="0"/>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的工作过程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a:lnSpc>
                <a:spcPct val="150000"/>
              </a:lnSpc>
            </a:pPr>
            <a:r>
              <a:rPr lang="zh-CN" altLang="en-US" sz="1800" dirty="0">
                <a:latin typeface="微软雅黑" pitchFamily="34" charset="-122"/>
                <a:ea typeface="微软雅黑" pitchFamily="34" charset="-122"/>
              </a:rPr>
              <a:t>书写规则</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文件搜寻</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伪目标</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多目标</a:t>
            </a:r>
            <a:endParaRPr lang="en-US" altLang="zh-CN" sz="1800" dirty="0">
              <a:latin typeface="微软雅黑" pitchFamily="34" charset="-122"/>
              <a:ea typeface="微软雅黑" pitchFamily="34" charset="-122"/>
            </a:endParaRPr>
          </a:p>
          <a:p>
            <a:pPr>
              <a:lnSpc>
                <a:spcPct val="150000"/>
              </a:lnSpc>
            </a:pPr>
            <a:r>
              <a:rPr lang="zh-CN" altLang="en-US" sz="1800" dirty="0">
                <a:latin typeface="微软雅黑" pitchFamily="34" charset="-122"/>
                <a:ea typeface="微软雅黑" pitchFamily="34" charset="-122"/>
              </a:rPr>
              <a:t>静态模式</a:t>
            </a:r>
            <a:endParaRPr lang="en-US" altLang="zh-CN" sz="1800" dirty="0">
              <a:latin typeface="微软雅黑" pitchFamily="34" charset="-122"/>
              <a:ea typeface="微软雅黑" pitchFamily="34" charset="-122"/>
            </a:endParaRPr>
          </a:p>
          <a:p>
            <a:pPr>
              <a:lnSpc>
                <a:spcPct val="120000"/>
              </a:lnSpc>
            </a:pPr>
            <a:r>
              <a:rPr lang="zh-CN" altLang="en-US" sz="1800" dirty="0">
                <a:latin typeface="微软雅黑" pitchFamily="34" charset="-122"/>
                <a:ea typeface="微软雅黑" pitchFamily="34" charset="-122"/>
              </a:rPr>
              <a:t>自动化变量</a:t>
            </a:r>
            <a:endParaRPr lang="en-US" altLang="zh-CN" sz="1800" dirty="0">
              <a:latin typeface="微软雅黑" pitchFamily="34" charset="-122"/>
              <a:ea typeface="微软雅黑" pitchFamily="34" charset="-122"/>
            </a:endParaRPr>
          </a:p>
          <a:p>
            <a:pPr>
              <a:lnSpc>
                <a:spcPct val="120000"/>
              </a:lnSpc>
            </a:pPr>
            <a:r>
              <a:rPr lang="zh-CN" altLang="en-US" sz="1800" dirty="0">
                <a:latin typeface="微软雅黑" pitchFamily="34" charset="-122"/>
                <a:ea typeface="微软雅黑" pitchFamily="34" charset="-122"/>
              </a:rPr>
              <a:t>自动生成依赖性</a:t>
            </a:r>
            <a:endParaRPr lang="en-US" altLang="zh-CN" sz="1800" dirty="0">
              <a:latin typeface="微软雅黑" pitchFamily="34" charset="-122"/>
              <a:ea typeface="微软雅黑" pitchFamily="34" charset="-122"/>
            </a:endParaRPr>
          </a:p>
          <a:p>
            <a:pPr>
              <a:lnSpc>
                <a:spcPct val="120000"/>
              </a:lnSpc>
            </a:pPr>
            <a:r>
              <a:rPr lang="zh-CN" altLang="en-US" sz="1800" dirty="0">
                <a:latin typeface="微软雅黑" pitchFamily="34" charset="-122"/>
                <a:ea typeface="微软雅黑" pitchFamily="34" charset="-122"/>
              </a:rPr>
              <a:t>书写命令 </a:t>
            </a:r>
            <a:endParaRPr lang="en-US" altLang="zh-CN" sz="1800" dirty="0">
              <a:latin typeface="微软雅黑" pitchFamily="34" charset="-122"/>
              <a:ea typeface="微软雅黑" pitchFamily="34" charset="-122"/>
            </a:endParaRPr>
          </a:p>
          <a:p>
            <a:pPr>
              <a:lnSpc>
                <a:spcPct val="120000"/>
              </a:lnSpc>
            </a:pPr>
            <a:r>
              <a:rPr lang="zh-CN" altLang="en-US" sz="1800" dirty="0">
                <a:latin typeface="微软雅黑" pitchFamily="34" charset="-122"/>
                <a:ea typeface="微软雅黑" pitchFamily="34" charset="-122"/>
              </a:rPr>
              <a:t>嵌套执行</a:t>
            </a:r>
            <a:endParaRPr lang="en-US" altLang="zh-CN" sz="1800" dirty="0">
              <a:latin typeface="微软雅黑" pitchFamily="34" charset="-122"/>
              <a:ea typeface="微软雅黑" pitchFamily="34" charset="-122"/>
            </a:endParaRPr>
          </a:p>
          <a:p>
            <a:pPr>
              <a:lnSpc>
                <a:spcPct val="120000"/>
              </a:lnSpc>
            </a:pPr>
            <a:r>
              <a:rPr lang="zh-CN" altLang="en-US" sz="1800" dirty="0">
                <a:latin typeface="微软雅黑" pitchFamily="34" charset="-122"/>
                <a:ea typeface="微软雅黑" pitchFamily="34" charset="-122"/>
              </a:rPr>
              <a:t>使用变量 </a:t>
            </a:r>
            <a:endParaRPr lang="en-US" altLang="zh-CN" sz="1800" dirty="0">
              <a:latin typeface="微软雅黑" pitchFamily="34" charset="-122"/>
              <a:ea typeface="微软雅黑" pitchFamily="34" charset="-122"/>
            </a:endParaRPr>
          </a:p>
          <a:p>
            <a:pPr>
              <a:lnSpc>
                <a:spcPct val="120000"/>
              </a:lnSpc>
            </a:pPr>
            <a:endParaRPr lang="en-US" altLang="zh-CN" sz="1800" dirty="0">
              <a:latin typeface="微软雅黑" pitchFamily="34" charset="-122"/>
              <a:ea typeface="微软雅黑" pitchFamily="34" charset="-122"/>
            </a:endParaRPr>
          </a:p>
          <a:p>
            <a:pPr>
              <a:lnSpc>
                <a:spcPct val="120000"/>
              </a:lnSpc>
            </a:pPr>
            <a:endParaRPr lang="en-US" altLang="zh-CN" sz="1800" dirty="0">
              <a:latin typeface="微软雅黑" pitchFamily="34" charset="-122"/>
              <a:ea typeface="微软雅黑" pitchFamily="34" charset="-122"/>
            </a:endParaRPr>
          </a:p>
          <a:p>
            <a:pPr>
              <a:lnSpc>
                <a:spcPct val="120000"/>
              </a:lnSpc>
            </a:pPr>
            <a:endParaRPr lang="en-US" altLang="zh-CN" dirty="0">
              <a:latin typeface="微软雅黑" pitchFamily="34" charset="-122"/>
              <a:ea typeface="微软雅黑" pitchFamily="34" charset="-122"/>
            </a:endParaRPr>
          </a:p>
          <a:p>
            <a:pPr>
              <a:lnSpc>
                <a:spcPct val="120000"/>
              </a:lnSpc>
            </a:pPr>
            <a:endParaRPr lang="en-US" altLang="zh-CN" dirty="0">
              <a:latin typeface="微软雅黑" pitchFamily="34" charset="-122"/>
              <a:ea typeface="微软雅黑" pitchFamily="34" charset="-122"/>
            </a:endParaRPr>
          </a:p>
          <a:p>
            <a:pPr>
              <a:lnSpc>
                <a:spcPct val="120000"/>
              </a:lnSpc>
            </a:pPr>
            <a:endParaRPr lang="en-US" altLang="zh-CN" dirty="0">
              <a:latin typeface="微软雅黑" pitchFamily="34" charset="-122"/>
              <a:ea typeface="微软雅黑" pitchFamily="34" charset="-122"/>
            </a:endParaRPr>
          </a:p>
          <a:p>
            <a:pPr>
              <a:lnSpc>
                <a:spcPct val="120000"/>
              </a:lnSpc>
            </a:pPr>
            <a:endParaRPr lang="en-US" altLang="zh-CN" dirty="0">
              <a:latin typeface="微软雅黑" pitchFamily="34" charset="-122"/>
              <a:ea typeface="微软雅黑" pitchFamily="34" charset="-122"/>
            </a:endParaRPr>
          </a:p>
        </p:txBody>
      </p:sp>
      <p:sp>
        <p:nvSpPr>
          <p:cNvPr id="3" name="标题 2"/>
          <p:cNvSpPr>
            <a:spLocks noGrp="1"/>
          </p:cNvSpPr>
          <p:nvPr>
            <p:ph type="title"/>
          </p:nvPr>
        </p:nvSpPr>
        <p:spPr/>
        <p:txBody>
          <a:bodyPr/>
          <a:lstStyle/>
          <a:p>
            <a:pPr fontAlgn="auto">
              <a:spcAft>
                <a:spcPts val="0"/>
              </a:spcAft>
              <a:defRPr/>
            </a:pPr>
            <a:r>
              <a:rPr lang="en-US" altLang="zh-CN" dirty="0" err="1">
                <a:latin typeface="微软雅黑" pitchFamily="34" charset="-122"/>
                <a:ea typeface="微软雅黑" pitchFamily="34" charset="-122"/>
              </a:rPr>
              <a:t>Makefile</a:t>
            </a:r>
            <a:r>
              <a:rPr lang="zh-CN" altLang="en-US" dirty="0">
                <a:latin typeface="微软雅黑" pitchFamily="34" charset="-122"/>
                <a:ea typeface="微软雅黑" pitchFamily="34" charset="-122"/>
              </a:rPr>
              <a:t>内容详解</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1092</TotalTime>
  <Words>3238</Words>
  <Application>Microsoft Office PowerPoint</Application>
  <PresentationFormat>全屏显示(4:3)</PresentationFormat>
  <Paragraphs>404</Paragraphs>
  <Slides>28</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黑体</vt:lpstr>
      <vt:lpstr>宋体</vt:lpstr>
      <vt:lpstr>微软雅黑</vt:lpstr>
      <vt:lpstr>Arial</vt:lpstr>
      <vt:lpstr>Calibri</vt:lpstr>
      <vt:lpstr>Lucida Sans Unicode</vt:lpstr>
      <vt:lpstr>Verdana</vt:lpstr>
      <vt:lpstr>Wingdings</vt:lpstr>
      <vt:lpstr>Wingdings 2</vt:lpstr>
      <vt:lpstr>Wingdings 3</vt:lpstr>
      <vt:lpstr>聚合</vt:lpstr>
      <vt:lpstr>Makefile 入门</vt:lpstr>
      <vt:lpstr>实验验收和评分标准</vt:lpstr>
      <vt:lpstr>课程大纲</vt:lpstr>
      <vt:lpstr>预备知识</vt:lpstr>
      <vt:lpstr>Makefile介绍</vt:lpstr>
      <vt:lpstr>Makefile的规则 </vt:lpstr>
      <vt:lpstr>Makefile示例</vt:lpstr>
      <vt:lpstr>Makefile的工作过程</vt:lpstr>
      <vt:lpstr>Makefile内容详解</vt:lpstr>
      <vt:lpstr>Makefile内容详解--书写规则</vt:lpstr>
      <vt:lpstr>Makefile内容详解--文件搜寻</vt:lpstr>
      <vt:lpstr>Makefile内容详解--文件搜寻</vt:lpstr>
      <vt:lpstr>Makefile内容详解--文件搜寻</vt:lpstr>
      <vt:lpstr>Makefile内容详解--伪目标</vt:lpstr>
      <vt:lpstr>Makefile内容详解--伪目标</vt:lpstr>
      <vt:lpstr>Makefile内容详解--多目标</vt:lpstr>
      <vt:lpstr>Makefile内容详解</vt:lpstr>
      <vt:lpstr>Makefile内容详解</vt:lpstr>
      <vt:lpstr>Makefile内容详解</vt:lpstr>
      <vt:lpstr>Makefile内容详解</vt:lpstr>
      <vt:lpstr>Makefile内容详解</vt:lpstr>
      <vt:lpstr>Makefile内容详解</vt:lpstr>
      <vt:lpstr>Makefile内容详解</vt:lpstr>
      <vt:lpstr>Makefile内容详解</vt:lpstr>
      <vt:lpstr>Makefile内容详解</vt:lpstr>
      <vt:lpstr>make命令</vt:lpstr>
      <vt:lpstr>make命令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Makefile 入门</dc:title>
  <dc:creator>gejun</dc:creator>
  <cp:lastModifiedBy>zhiqin zhang</cp:lastModifiedBy>
  <cp:revision>90</cp:revision>
  <dcterms:created xsi:type="dcterms:W3CDTF">2011-10-10T07:37:25Z</dcterms:created>
  <dcterms:modified xsi:type="dcterms:W3CDTF">2017-10-19T05:46:14Z</dcterms:modified>
</cp:coreProperties>
</file>