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7" r:id="rId2"/>
    <p:sldId id="314" r:id="rId3"/>
    <p:sldId id="374" r:id="rId4"/>
    <p:sldId id="379" r:id="rId5"/>
    <p:sldId id="376" r:id="rId6"/>
    <p:sldId id="378" r:id="rId7"/>
    <p:sldId id="380" r:id="rId8"/>
    <p:sldId id="381" r:id="rId9"/>
    <p:sldId id="382" r:id="rId10"/>
    <p:sldId id="383" r:id="rId11"/>
    <p:sldId id="394" r:id="rId12"/>
    <p:sldId id="393" r:id="rId13"/>
    <p:sldId id="384" r:id="rId14"/>
    <p:sldId id="385" r:id="rId15"/>
    <p:sldId id="388" r:id="rId16"/>
    <p:sldId id="389" r:id="rId17"/>
    <p:sldId id="390" r:id="rId18"/>
    <p:sldId id="391" r:id="rId19"/>
  </p:sldIdLst>
  <p:sldSz cx="9144000" cy="6858000" type="screen4x3"/>
  <p:notesSz cx="6858000" cy="9296400"/>
  <p:defaultTextStyle>
    <a:defPPr>
      <a:defRPr lang="en-US"/>
    </a:defPPr>
    <a:lvl1pPr algn="l" rtl="0" fontAlgn="base">
      <a:lnSpc>
        <a:spcPct val="120000"/>
      </a:lnSpc>
      <a:spcBef>
        <a:spcPct val="20000"/>
      </a:spcBef>
      <a:spcAft>
        <a:spcPct val="0"/>
      </a:spcAft>
      <a:buFont typeface="Wingdings" panose="05000000000000000000" pitchFamily="2" charset="2"/>
      <a:buChar char="l"/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lnSpc>
        <a:spcPct val="120000"/>
      </a:lnSpc>
      <a:spcBef>
        <a:spcPct val="20000"/>
      </a:spcBef>
      <a:spcAft>
        <a:spcPct val="0"/>
      </a:spcAft>
      <a:buFont typeface="Wingdings" panose="05000000000000000000" pitchFamily="2" charset="2"/>
      <a:buChar char="l"/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lnSpc>
        <a:spcPct val="120000"/>
      </a:lnSpc>
      <a:spcBef>
        <a:spcPct val="20000"/>
      </a:spcBef>
      <a:spcAft>
        <a:spcPct val="0"/>
      </a:spcAft>
      <a:buFont typeface="Wingdings" panose="05000000000000000000" pitchFamily="2" charset="2"/>
      <a:buChar char="l"/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lnSpc>
        <a:spcPct val="120000"/>
      </a:lnSpc>
      <a:spcBef>
        <a:spcPct val="20000"/>
      </a:spcBef>
      <a:spcAft>
        <a:spcPct val="0"/>
      </a:spcAft>
      <a:buFont typeface="Wingdings" panose="05000000000000000000" pitchFamily="2" charset="2"/>
      <a:buChar char="l"/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lnSpc>
        <a:spcPct val="120000"/>
      </a:lnSpc>
      <a:spcBef>
        <a:spcPct val="20000"/>
      </a:spcBef>
      <a:spcAft>
        <a:spcPct val="0"/>
      </a:spcAft>
      <a:buFont typeface="Wingdings" panose="05000000000000000000" pitchFamily="2" charset="2"/>
      <a:buChar char="l"/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  <a:srgbClr val="969696"/>
    <a:srgbClr val="C0C0C0"/>
    <a:srgbClr val="292929"/>
    <a:srgbClr val="FFFF00"/>
    <a:srgbClr val="0066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75" autoAdjust="0"/>
    <p:restoredTop sz="93539" autoAdjust="0"/>
  </p:normalViewPr>
  <p:slideViewPr>
    <p:cSldViewPr snapToObjects="1">
      <p:cViewPr varScale="1">
        <p:scale>
          <a:sx n="69" d="100"/>
          <a:sy n="69" d="100"/>
        </p:scale>
        <p:origin x="112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1794" y="-8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defTabSz="912813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Franklin Gothic Dem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defTabSz="912813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Franklin Gothic Dem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defTabSz="912813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Franklin Gothic Dem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defTabSz="912813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fld id="{3C72E868-D953-4B7A-AFB8-EA2167FCE80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5831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defTabSz="912813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defTabSz="912813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defTabSz="912813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defTabSz="912813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54EC38B0-4FD1-4C20-99A3-743C6461676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32468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A8EE4EC-C3E5-4968-910D-5AC9411D57DF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zh-CN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50268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B9FE185-151F-4771-9021-BC0DCBBD7AB4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 eaLnBrk="1" hangingPunct="1"/>
              <a:t>10</a:t>
            </a:fld>
            <a:endParaRPr lang="en-US" altLang="zh-CN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03495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B9FE185-151F-4771-9021-BC0DCBBD7AB4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 eaLnBrk="1" hangingPunct="1"/>
              <a:t>11</a:t>
            </a:fld>
            <a:endParaRPr lang="en-US" altLang="zh-CN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19433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31AA955-A0D5-4815-B407-852AD606114F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 eaLnBrk="1" hangingPunct="1"/>
              <a:t>12</a:t>
            </a:fld>
            <a:endParaRPr lang="en-US" altLang="zh-CN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98904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A4082B7-B94C-4679-8387-7E28BCE3CB26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 eaLnBrk="1" hangingPunct="1"/>
              <a:t>13</a:t>
            </a:fld>
            <a:endParaRPr lang="en-US" altLang="zh-CN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83926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4D46F73-1055-49CD-9B40-675446E54931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 eaLnBrk="1" hangingPunct="1"/>
              <a:t>14</a:t>
            </a:fld>
            <a:endParaRPr lang="en-US" altLang="zh-CN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84697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2A30785-C2F9-4325-99E0-BBCFEDABDDE9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 eaLnBrk="1" hangingPunct="1"/>
              <a:t>15</a:t>
            </a:fld>
            <a:endParaRPr lang="en-US" altLang="zh-CN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31435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F83BE1-7537-4AC7-B65B-1110672F6BD6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 eaLnBrk="1" hangingPunct="1"/>
              <a:t>16</a:t>
            </a:fld>
            <a:endParaRPr lang="en-US" altLang="zh-CN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307637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FB6230-8804-4EB0-B734-1341216DD5A2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 eaLnBrk="1" hangingPunct="1"/>
              <a:t>17</a:t>
            </a:fld>
            <a:endParaRPr lang="en-US" altLang="zh-CN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3769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EF895F9-FE97-4773-A8CD-F8C2C8EE9E93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 eaLnBrk="1" hangingPunct="1"/>
              <a:t>18</a:t>
            </a:fld>
            <a:endParaRPr lang="en-US" altLang="zh-CN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6375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093BAE6-2170-4270-B074-999943F2391D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zh-CN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42427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10D38CE-12BC-475F-A9BE-C5A965574E0C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 eaLnBrk="1" hangingPunct="1"/>
              <a:t>3</a:t>
            </a:fld>
            <a:endParaRPr lang="en-US" altLang="zh-CN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25490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E795DE1-3690-429A-AAD6-F6FA845A557A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zh-CN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5727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9C856BB-32E5-47F6-A4E7-9E5C5A8F9D28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 eaLnBrk="1" hangingPunct="1"/>
              <a:t>5</a:t>
            </a:fld>
            <a:endParaRPr lang="en-US" altLang="zh-CN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70165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EA82EA2-5A5F-487C-8289-21988372A338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zh-CN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55910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0BC4415-284E-4C12-BB52-4E9829B6DE91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zh-CN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60636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E52A4AE-04F5-475F-B825-EE35BCB628F3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zh-CN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71535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B9C06CE-7402-462A-8409-304B3927157A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zh-CN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51625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FD6B84-CE54-44C6-B6E6-CA997C61C0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4539814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B77025-3DBD-4AA0-A3B2-338C172D2D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0557505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228600"/>
            <a:ext cx="209550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3410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5813F2-EB14-458C-824A-480D9EBBB1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8943230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EFB399-9D68-48A2-9A84-EA4D16B3ED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6892652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BE2060-D363-425C-BB79-7BD18E3776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845965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F9DDB4-13BA-4EC4-979B-03E81EBAC6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9217144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1281F1-4342-4527-B074-87F3C10699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639384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969A9A-BE57-408E-8E82-C4FA4BA1CA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1834115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5BFEC5-BF05-4793-A9E3-D8C031649E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9856115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2FFB88-6BC9-45F9-87BC-58299D0ED1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4884290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C85652-CA76-4DD7-ACCA-DDBA08C6A7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5719674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C3EA96-6CA8-4586-9F34-B62ABD4786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0106688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fld id="{C25A40BA-3C7A-4494-8810-C2AA2D4AAA1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29" name="Text Box 27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0">
            <a:gsLst>
              <a:gs pos="0">
                <a:srgbClr val="3366FF"/>
              </a:gs>
              <a:gs pos="100000">
                <a:srgbClr val="00009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30" name="Line 28"/>
          <p:cNvSpPr>
            <a:spLocks noChangeShapeType="1"/>
          </p:cNvSpPr>
          <p:nvPr userDrawn="1"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rgbClr val="99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Rectangle 3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2" name="Rectangle 31"/>
          <p:cNvSpPr>
            <a:spLocks noChangeArrowheads="1"/>
          </p:cNvSpPr>
          <p:nvPr userDrawn="1"/>
        </p:nvSpPr>
        <p:spPr bwMode="auto">
          <a:xfrm>
            <a:off x="228600" y="0"/>
            <a:ext cx="601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99CCFF"/>
                </a:solidFill>
              </a:rPr>
              <a:t>Database Development</a:t>
            </a:r>
          </a:p>
        </p:txBody>
      </p:sp>
      <p:sp>
        <p:nvSpPr>
          <p:cNvPr id="1033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" name="Rectangle 34"/>
          <p:cNvSpPr>
            <a:spLocks noChangeArrowheads="1"/>
          </p:cNvSpPr>
          <p:nvPr userDrawn="1"/>
        </p:nvSpPr>
        <p:spPr bwMode="auto">
          <a:xfrm>
            <a:off x="8382000" y="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99CCFF"/>
                </a:solidFill>
              </a:rPr>
              <a:t>SEI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random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777777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777777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777777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777777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777777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777777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2D139AB-014D-4D3A-A8D7-FFB5C22AC060}" type="slidenum">
              <a:rPr lang="en-US" altLang="zh-CN" sz="1400">
                <a:solidFill>
                  <a:schemeClr val="tx1"/>
                </a:solidFill>
              </a:rPr>
              <a:pPr eaLnBrk="1" hangingPunct="1"/>
              <a:t>1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82340" name="Text Box 4"/>
          <p:cNvSpPr txBox="1">
            <a:spLocks noChangeArrowheads="1"/>
          </p:cNvSpPr>
          <p:nvPr/>
        </p:nvSpPr>
        <p:spPr bwMode="auto">
          <a:xfrm>
            <a:off x="838200" y="2362200"/>
            <a:ext cx="7772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19063" indent="-119063"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kumimoji="1" lang="en-US" altLang="zh-CN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Oracle </a:t>
            </a:r>
            <a:r>
              <a:rPr kumimoji="1" lang="en-US" altLang="zh-CN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Express</a:t>
            </a:r>
            <a:endParaRPr kumimoji="1" lang="zh-CN" altLang="zh-CN" sz="54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262743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777777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777777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00000"/>
              </a:lnSpc>
              <a:buFontTx/>
            </a:pPr>
            <a:r>
              <a:rPr lang="zh-CN" altLang="en-US" kern="0" dirty="0" smtClean="0"/>
              <a:t>安装成功后</a:t>
            </a:r>
          </a:p>
        </p:txBody>
      </p:sp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4790213-7FEB-45FC-8F0A-F727B12043E4}" type="slidenum">
              <a:rPr lang="en-US" altLang="zh-CN" sz="1400">
                <a:solidFill>
                  <a:schemeClr val="tx1"/>
                </a:solidFill>
              </a:rPr>
              <a:pPr eaLnBrk="1" hangingPunct="1"/>
              <a:t>10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安装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057400"/>
            <a:ext cx="5796537" cy="35052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 bwMode="auto">
          <a:xfrm>
            <a:off x="1447800" y="4419600"/>
            <a:ext cx="2362200" cy="68580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262743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777777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777777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777777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00000"/>
              </a:lnSpc>
              <a:buFontTx/>
            </a:pPr>
            <a:r>
              <a:rPr lang="zh-CN" altLang="en-US" kern="0" dirty="0" smtClean="0"/>
              <a:t>两种交互方式</a:t>
            </a:r>
            <a:endParaRPr lang="en-US" altLang="zh-CN" kern="0" dirty="0" smtClean="0"/>
          </a:p>
          <a:p>
            <a:pPr lvl="1" eaLnBrk="1" hangingPunct="1">
              <a:lnSpc>
                <a:spcPct val="100000"/>
              </a:lnSpc>
              <a:buFontTx/>
            </a:pPr>
            <a:r>
              <a:rPr lang="en-US" altLang="zh-CN" kern="0" dirty="0" err="1" smtClean="0"/>
              <a:t>Sqlplus</a:t>
            </a:r>
            <a:endParaRPr lang="en-US" altLang="zh-CN" kern="0" dirty="0" smtClean="0"/>
          </a:p>
          <a:p>
            <a:pPr lvl="1" eaLnBrk="1" hangingPunct="1">
              <a:lnSpc>
                <a:spcPct val="100000"/>
              </a:lnSpc>
              <a:buFontTx/>
            </a:pPr>
            <a:r>
              <a:rPr lang="en-US" altLang="zh-CN" kern="0" dirty="0" err="1" smtClean="0"/>
              <a:t>iSqllus</a:t>
            </a:r>
            <a:endParaRPr lang="zh-CN" altLang="en-US" kern="0" dirty="0" smtClean="0"/>
          </a:p>
        </p:txBody>
      </p:sp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4790213-7FEB-45FC-8F0A-F727B12043E4}" type="slidenum">
              <a:rPr lang="en-US" altLang="zh-CN" sz="1400">
                <a:solidFill>
                  <a:schemeClr val="tx1"/>
                </a:solidFill>
              </a:rPr>
              <a:pPr eaLnBrk="1" hangingPunct="1"/>
              <a:t>11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安装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86" y="3276600"/>
            <a:ext cx="4088590" cy="2667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781" y="3276600"/>
            <a:ext cx="4112219" cy="26670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 bwMode="auto">
          <a:xfrm>
            <a:off x="-2219" y="3863340"/>
            <a:ext cx="2362200" cy="32766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4191000" y="3863340"/>
            <a:ext cx="2362200" cy="32766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611346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CD6214-2E59-4E8B-9E55-AE4C974E26AC}" type="slidenum">
              <a:rPr lang="en-US" altLang="zh-CN" sz="1400">
                <a:solidFill>
                  <a:schemeClr val="tx1"/>
                </a:solidFill>
              </a:rPr>
              <a:pPr eaLnBrk="1" hangingPunct="1"/>
              <a:t>12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概述</a:t>
            </a: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114425"/>
            <a:ext cx="8181975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494896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5ED5D3-36E8-419A-A1A5-2EEA4C9BF37B}" type="slidenum">
              <a:rPr lang="en-US" altLang="zh-CN" sz="1400">
                <a:solidFill>
                  <a:schemeClr val="tx1"/>
                </a:solidFill>
              </a:rPr>
              <a:pPr eaLnBrk="1" hangingPunct="1"/>
              <a:t>13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用户管理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A user account is identified by a user name and defines the user's attributes, including the following:</a:t>
            </a:r>
          </a:p>
          <a:p>
            <a:pPr lvl="1"/>
            <a:r>
              <a:rPr lang="en-US" altLang="zh-CN" smtClean="0"/>
              <a:t>Password for database authentication</a:t>
            </a:r>
          </a:p>
          <a:p>
            <a:pPr lvl="1"/>
            <a:r>
              <a:rPr lang="en-US" altLang="zh-CN" smtClean="0"/>
              <a:t>Privileges and roles</a:t>
            </a:r>
          </a:p>
          <a:p>
            <a:pPr lvl="1"/>
            <a:r>
              <a:rPr lang="en-US" altLang="zh-CN" smtClean="0"/>
              <a:t>Default tablespace for database objects</a:t>
            </a:r>
          </a:p>
          <a:p>
            <a:pPr lvl="1"/>
            <a:r>
              <a:rPr lang="en-US" altLang="zh-CN" smtClean="0"/>
              <a:t>Default temporary tablespace for query processing work space</a:t>
            </a:r>
          </a:p>
          <a:p>
            <a:pPr lvl="1"/>
            <a:endParaRPr lang="en-US" altLang="zh-CN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D304E37-D220-4609-92DA-2E7E9540DCB4}" type="slidenum">
              <a:rPr lang="en-US" altLang="zh-CN" sz="1400">
                <a:solidFill>
                  <a:schemeClr val="tx1"/>
                </a:solidFill>
              </a:rPr>
              <a:pPr eaLnBrk="1" hangingPunct="1"/>
              <a:t>14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用户管理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219200"/>
            <a:ext cx="870585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9D75D15-7549-40F2-8B23-53677321BEA8}" type="slidenum">
              <a:rPr lang="en-US" altLang="zh-CN" sz="1400">
                <a:solidFill>
                  <a:schemeClr val="tx1"/>
                </a:solidFill>
              </a:rPr>
              <a:pPr eaLnBrk="1" hangingPunct="1"/>
              <a:t>15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对象浏览器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对象浏览器提供了对</a:t>
            </a:r>
            <a:r>
              <a:rPr lang="en-US" altLang="zh-CN" smtClean="0"/>
              <a:t>Oracle</a:t>
            </a:r>
            <a:r>
              <a:rPr lang="zh-CN" altLang="en-US" smtClean="0"/>
              <a:t>数据库中所有对象的操作能力，具体的能力包括：</a:t>
            </a:r>
          </a:p>
          <a:p>
            <a:pPr lvl="1"/>
            <a:r>
              <a:rPr lang="zh-CN" altLang="en-US" smtClean="0"/>
              <a:t>浏览对象（包括各种属性）</a:t>
            </a:r>
            <a:endParaRPr lang="en-US" altLang="zh-CN" smtClean="0"/>
          </a:p>
          <a:p>
            <a:pPr lvl="1"/>
            <a:r>
              <a:rPr lang="zh-CN" altLang="en-US" smtClean="0"/>
              <a:t>创建对象</a:t>
            </a:r>
            <a:endParaRPr lang="en-US" altLang="zh-CN" smtClean="0"/>
          </a:p>
          <a:p>
            <a:pPr lvl="1"/>
            <a:r>
              <a:rPr lang="zh-CN" altLang="en-US" smtClean="0"/>
              <a:t>修改对象</a:t>
            </a:r>
            <a:endParaRPr lang="en-US" altLang="zh-CN" smtClean="0"/>
          </a:p>
          <a:p>
            <a:pPr lvl="1"/>
            <a:r>
              <a:rPr lang="zh-CN" altLang="en-US" smtClean="0"/>
              <a:t>删除对象</a:t>
            </a:r>
            <a:endParaRPr lang="en-US" altLang="zh-CN" smtClean="0"/>
          </a:p>
          <a:p>
            <a:pPr lvl="1"/>
            <a:r>
              <a:rPr lang="zh-CN" altLang="en-US" smtClean="0"/>
              <a:t>浏览对象之间关联关系的模型</a:t>
            </a:r>
            <a:endParaRPr lang="en-US" altLang="zh-CN" smtClean="0"/>
          </a:p>
          <a:p>
            <a:pPr lvl="1"/>
            <a:r>
              <a:rPr lang="zh-CN" altLang="en-US" smtClean="0"/>
              <a:t>等等</a:t>
            </a:r>
            <a:endParaRPr lang="en-US" altLang="zh-CN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CE3A93F-ADCB-482F-904F-DB650F369116}" type="slidenum">
              <a:rPr lang="en-US" altLang="zh-CN" sz="1400">
                <a:solidFill>
                  <a:schemeClr val="tx1"/>
                </a:solidFill>
              </a:rPr>
              <a:pPr eaLnBrk="1" hangingPunct="1"/>
              <a:t>16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对象浏览器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447800"/>
            <a:ext cx="752475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7D35A30-EECD-4038-9BB8-939879D5438C}" type="slidenum">
              <a:rPr lang="en-US" altLang="zh-CN" sz="1400">
                <a:solidFill>
                  <a:schemeClr val="tx1"/>
                </a:solidFill>
              </a:rPr>
              <a:pPr eaLnBrk="1" hangingPunct="1"/>
              <a:t>17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对象浏览器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对象浏览器中包括的对象有：</a:t>
            </a:r>
          </a:p>
          <a:p>
            <a:pPr lvl="1"/>
            <a:r>
              <a:rPr lang="zh-CN" altLang="en-US" smtClean="0"/>
              <a:t>表，</a:t>
            </a:r>
            <a:r>
              <a:rPr lang="en-US" altLang="zh-CN" smtClean="0"/>
              <a:t>table</a:t>
            </a:r>
          </a:p>
          <a:p>
            <a:pPr lvl="1"/>
            <a:r>
              <a:rPr lang="zh-CN" altLang="en-US" smtClean="0"/>
              <a:t>视图，</a:t>
            </a:r>
            <a:r>
              <a:rPr lang="en-US" altLang="zh-CN" smtClean="0"/>
              <a:t>view</a:t>
            </a:r>
          </a:p>
          <a:p>
            <a:pPr lvl="1"/>
            <a:r>
              <a:rPr lang="zh-CN" altLang="en-US" smtClean="0"/>
              <a:t>索引，</a:t>
            </a:r>
            <a:r>
              <a:rPr lang="en-US" altLang="zh-CN" smtClean="0"/>
              <a:t>index</a:t>
            </a:r>
          </a:p>
          <a:p>
            <a:pPr lvl="1"/>
            <a:r>
              <a:rPr lang="zh-CN" altLang="en-US" smtClean="0"/>
              <a:t>序列，</a:t>
            </a:r>
            <a:r>
              <a:rPr lang="en-US" altLang="zh-CN" smtClean="0"/>
              <a:t>sequence</a:t>
            </a:r>
          </a:p>
          <a:p>
            <a:pPr lvl="1"/>
            <a:r>
              <a:rPr lang="zh-CN" altLang="en-US" smtClean="0"/>
              <a:t>类型，</a:t>
            </a:r>
            <a:r>
              <a:rPr lang="en-US" altLang="zh-CN" smtClean="0"/>
              <a:t>type</a:t>
            </a:r>
          </a:p>
          <a:p>
            <a:pPr lvl="1"/>
            <a:r>
              <a:rPr lang="zh-CN" altLang="en-US" smtClean="0"/>
              <a:t>包，</a:t>
            </a:r>
            <a:r>
              <a:rPr lang="en-US" altLang="zh-CN" smtClean="0"/>
              <a:t>package</a:t>
            </a:r>
          </a:p>
          <a:p>
            <a:pPr lvl="1"/>
            <a:r>
              <a:rPr lang="zh-CN" altLang="en-US" smtClean="0"/>
              <a:t>过程，</a:t>
            </a:r>
            <a:r>
              <a:rPr lang="en-US" altLang="zh-CN" smtClean="0"/>
              <a:t>procedure</a:t>
            </a:r>
          </a:p>
          <a:p>
            <a:pPr lvl="1"/>
            <a:r>
              <a:rPr lang="zh-CN" altLang="en-US" smtClean="0"/>
              <a:t>函数，</a:t>
            </a:r>
            <a:r>
              <a:rPr lang="en-US" altLang="zh-CN" smtClean="0"/>
              <a:t>function</a:t>
            </a:r>
          </a:p>
          <a:p>
            <a:pPr lvl="1"/>
            <a:r>
              <a:rPr lang="zh-CN" altLang="en-US" smtClean="0"/>
              <a:t>触发器，</a:t>
            </a:r>
            <a:r>
              <a:rPr lang="en-US" altLang="zh-CN" smtClean="0"/>
              <a:t>trigger</a:t>
            </a:r>
          </a:p>
          <a:p>
            <a:pPr lvl="1"/>
            <a:r>
              <a:rPr lang="zh-CN" altLang="en-US" smtClean="0"/>
              <a:t>物化视图，等等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17C58B9-5CE6-45F0-A410-082DCE070357}" type="slidenum">
              <a:rPr lang="en-US" altLang="zh-CN" sz="1400">
                <a:solidFill>
                  <a:schemeClr val="tx1"/>
                </a:solidFill>
              </a:rPr>
              <a:pPr eaLnBrk="1" hangingPunct="1"/>
              <a:t>18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SQL</a:t>
            </a:r>
            <a:endParaRPr lang="zh-CN" altLang="en-US" smtClean="0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600200"/>
            <a:ext cx="752475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BEBE3B4-E007-42B5-A7BA-105CDD9F785C}" type="slidenum">
              <a:rPr lang="en-US" altLang="zh-CN" sz="1400">
                <a:solidFill>
                  <a:schemeClr val="tx1"/>
                </a:solidFill>
              </a:rPr>
              <a:pPr eaLnBrk="1" hangingPunct="1"/>
              <a:t>2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Content</a:t>
            </a:r>
            <a:endParaRPr lang="zh-CN" altLang="en-US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391400" cy="51816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用户管理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概述</a:t>
            </a:r>
          </a:p>
          <a:p>
            <a:pPr eaLnBrk="1" hangingPunct="1"/>
            <a:r>
              <a:rPr lang="zh-CN" altLang="en-US" dirty="0" smtClean="0"/>
              <a:t>安装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数据库的启动与关闭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用户管理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对象浏览器</a:t>
            </a:r>
          </a:p>
          <a:p>
            <a:pPr eaLnBrk="1" hangingPunct="1"/>
            <a:r>
              <a:rPr lang="en-US" altLang="zh-CN" dirty="0" smtClean="0"/>
              <a:t>SQL</a:t>
            </a:r>
            <a:endParaRPr lang="zh-CN" altLang="en-US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C33990E-0914-4A6A-93B9-C626A8F2AA54}" type="slidenum">
              <a:rPr lang="en-US" altLang="zh-CN" sz="1400">
                <a:solidFill>
                  <a:schemeClr val="tx1"/>
                </a:solidFill>
              </a:rPr>
              <a:pPr eaLnBrk="1" hangingPunct="1"/>
              <a:t>3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概述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    Oracle </a:t>
            </a:r>
            <a:r>
              <a:rPr lang="zh-CN" altLang="en-US" smtClean="0"/>
              <a:t>数据库 </a:t>
            </a:r>
            <a:r>
              <a:rPr lang="en-US" altLang="zh-CN" smtClean="0"/>
              <a:t>10</a:t>
            </a:r>
            <a:r>
              <a:rPr lang="en-US" altLang="zh-CN" i="1" smtClean="0"/>
              <a:t>g</a:t>
            </a:r>
            <a:r>
              <a:rPr lang="zh-CN" altLang="en-US" smtClean="0"/>
              <a:t> 快捷版（</a:t>
            </a:r>
            <a:r>
              <a:rPr lang="en-US" altLang="zh-CN" smtClean="0"/>
              <a:t>Oracle </a:t>
            </a:r>
            <a:r>
              <a:rPr lang="zh-CN" altLang="en-US" smtClean="0"/>
              <a:t>数据库 </a:t>
            </a:r>
            <a:r>
              <a:rPr lang="en-US" altLang="zh-CN" smtClean="0"/>
              <a:t>XE</a:t>
            </a:r>
            <a:r>
              <a:rPr lang="zh-CN" altLang="en-US" smtClean="0"/>
              <a:t>）是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zh-CN" altLang="en-US" smtClean="0"/>
              <a:t>一款基于 </a:t>
            </a:r>
            <a:r>
              <a:rPr lang="en-US" altLang="zh-CN" smtClean="0"/>
              <a:t>Oracle </a:t>
            </a:r>
            <a:r>
              <a:rPr lang="zh-CN" altLang="en-US" smtClean="0"/>
              <a:t>数据库 </a:t>
            </a:r>
            <a:r>
              <a:rPr lang="en-US" altLang="zh-CN" smtClean="0"/>
              <a:t>10</a:t>
            </a:r>
            <a:r>
              <a:rPr lang="en-US" altLang="zh-CN" i="1" smtClean="0"/>
              <a:t>g</a:t>
            </a:r>
            <a:r>
              <a:rPr lang="zh-CN" altLang="en-US" smtClean="0"/>
              <a:t> 第 </a:t>
            </a:r>
            <a:r>
              <a:rPr lang="en-US" altLang="zh-CN" smtClean="0"/>
              <a:t>2 </a:t>
            </a:r>
            <a:r>
              <a:rPr lang="zh-CN" altLang="en-US" smtClean="0"/>
              <a:t>版代码库的小型入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zh-CN" altLang="en-US" smtClean="0"/>
              <a:t>门级数据库，特点是：免费进行开发、部署和分发；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zh-CN" altLang="en-US" smtClean="0"/>
              <a:t>下载速度快；并且管理简单。</a:t>
            </a:r>
            <a:endParaRPr lang="en-US" altLang="zh-CN" smtClean="0"/>
          </a:p>
          <a:p>
            <a:pPr eaLnBrk="1" hangingPunct="1">
              <a:buFontTx/>
              <a:buNone/>
            </a:pPr>
            <a:endParaRPr lang="zh-CN" altLang="en-US" smtClean="0"/>
          </a:p>
          <a:p>
            <a:pPr eaLnBrk="1" hangingPunct="1"/>
            <a:r>
              <a:rPr lang="zh-CN" altLang="en-US" sz="2400" smtClean="0"/>
              <a:t>致力于 </a:t>
            </a:r>
            <a:r>
              <a:rPr lang="en-US" altLang="zh-CN" sz="2400" smtClean="0"/>
              <a:t>PHP</a:t>
            </a:r>
            <a:r>
              <a:rPr lang="zh-CN" altLang="en-US" sz="2400" smtClean="0"/>
              <a:t>、</a:t>
            </a:r>
            <a:r>
              <a:rPr lang="en-US" altLang="zh-CN" sz="2400" smtClean="0"/>
              <a:t>Java</a:t>
            </a:r>
            <a:r>
              <a:rPr lang="zh-CN" altLang="en-US" sz="2400" smtClean="0"/>
              <a:t>、</a:t>
            </a:r>
            <a:r>
              <a:rPr lang="en-US" altLang="zh-CN" sz="2400" smtClean="0"/>
              <a:t>.NET</a:t>
            </a:r>
            <a:r>
              <a:rPr lang="zh-CN" altLang="en-US" sz="2400" smtClean="0"/>
              <a:t>、</a:t>
            </a:r>
            <a:r>
              <a:rPr lang="en-US" altLang="zh-CN" sz="2400" smtClean="0"/>
              <a:t>XML </a:t>
            </a:r>
            <a:r>
              <a:rPr lang="zh-CN" altLang="en-US" sz="2400" smtClean="0"/>
              <a:t>和开放源代码应用程序的</a:t>
            </a:r>
            <a:r>
              <a:rPr lang="zh-CN" altLang="en-US" sz="2400" b="1" smtClean="0"/>
              <a:t>开发人员</a:t>
            </a:r>
            <a:r>
              <a:rPr lang="zh-CN" altLang="en-US" sz="2400" smtClean="0"/>
              <a:t> </a:t>
            </a:r>
          </a:p>
          <a:p>
            <a:pPr eaLnBrk="1" hangingPunct="1"/>
            <a:r>
              <a:rPr lang="zh-CN" altLang="en-US" sz="2400" smtClean="0"/>
              <a:t>需要免费的入门级数据库进行培训和部署的 </a:t>
            </a:r>
            <a:r>
              <a:rPr lang="en-US" altLang="zh-CN" sz="2400" b="1" smtClean="0"/>
              <a:t>DBA</a:t>
            </a:r>
            <a:r>
              <a:rPr lang="zh-CN" altLang="en-US" sz="2400" smtClean="0"/>
              <a:t> </a:t>
            </a:r>
          </a:p>
          <a:p>
            <a:pPr eaLnBrk="1" hangingPunct="1"/>
            <a:r>
              <a:rPr lang="zh-CN" altLang="en-US" sz="2400" smtClean="0"/>
              <a:t>需要入门级数据库进行免费分发的</a:t>
            </a:r>
            <a:r>
              <a:rPr lang="zh-CN" altLang="en-US" sz="2400" b="1" smtClean="0"/>
              <a:t>独立软件供应商 </a:t>
            </a:r>
            <a:r>
              <a:rPr lang="en-US" altLang="zh-CN" sz="2400" b="1" smtClean="0"/>
              <a:t>(ISV) </a:t>
            </a:r>
            <a:r>
              <a:rPr lang="zh-CN" altLang="en-US" sz="2400" b="1" smtClean="0"/>
              <a:t>和硬件供应商</a:t>
            </a:r>
            <a:r>
              <a:rPr lang="zh-CN" altLang="en-US" sz="2400" smtClean="0"/>
              <a:t> </a:t>
            </a:r>
          </a:p>
          <a:p>
            <a:pPr eaLnBrk="1" hangingPunct="1"/>
            <a:r>
              <a:rPr lang="zh-CN" altLang="en-US" sz="2400" smtClean="0"/>
              <a:t>需要在课程中使用免费数据库的</a:t>
            </a:r>
            <a:r>
              <a:rPr lang="zh-CN" altLang="en-US" sz="2400" b="1" smtClean="0"/>
              <a:t>教育机构和学生</a:t>
            </a:r>
            <a:endParaRPr lang="zh-CN" altLang="en-US" sz="240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1466EBC-94AF-461B-BCB5-7CA9B2C81187}" type="slidenum">
              <a:rPr lang="en-US" altLang="zh-CN" sz="1400">
                <a:solidFill>
                  <a:schemeClr val="tx1"/>
                </a:solidFill>
              </a:rPr>
              <a:pPr eaLnBrk="1" hangingPunct="1"/>
              <a:t>4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概述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Oracle Express</a:t>
            </a:r>
            <a:r>
              <a:rPr lang="zh-CN" altLang="en-US" smtClean="0"/>
              <a:t>的限制：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Oracle</a:t>
            </a:r>
            <a:r>
              <a:rPr lang="zh-CN" altLang="en-US" smtClean="0"/>
              <a:t>数据库</a:t>
            </a:r>
            <a:r>
              <a:rPr lang="en-US" altLang="zh-CN" smtClean="0"/>
              <a:t>XE</a:t>
            </a:r>
            <a:r>
              <a:rPr lang="zh-CN" altLang="en-US" smtClean="0"/>
              <a:t>对安装到主机的规模和</a:t>
            </a:r>
            <a:r>
              <a:rPr lang="en-US" altLang="zh-CN" smtClean="0"/>
              <a:t>CPU</a:t>
            </a:r>
            <a:r>
              <a:rPr lang="zh-CN" altLang="en-US" smtClean="0"/>
              <a:t>数量不作限制（每台计算机一个数据库）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XE</a:t>
            </a:r>
            <a:r>
              <a:rPr lang="zh-CN" altLang="en-US" smtClean="0"/>
              <a:t>将最多存储</a:t>
            </a:r>
            <a:r>
              <a:rPr lang="en-US" altLang="zh-CN" smtClean="0"/>
              <a:t>4GB</a:t>
            </a:r>
            <a:r>
              <a:rPr lang="zh-CN" altLang="en-US" smtClean="0"/>
              <a:t>的用户数据（提供压缩存储）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最多使用</a:t>
            </a:r>
            <a:r>
              <a:rPr lang="en-US" altLang="zh-CN" smtClean="0"/>
              <a:t>1GB</a:t>
            </a:r>
            <a:r>
              <a:rPr lang="zh-CN" altLang="en-US" smtClean="0"/>
              <a:t>内存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在主机上仅使用</a:t>
            </a:r>
            <a:r>
              <a:rPr lang="en-US" altLang="zh-CN" smtClean="0"/>
              <a:t>1</a:t>
            </a:r>
            <a:r>
              <a:rPr lang="zh-CN" altLang="en-US" smtClean="0"/>
              <a:t>个</a:t>
            </a:r>
            <a:r>
              <a:rPr lang="en-US" altLang="zh-CN" smtClean="0"/>
              <a:t>CPU</a:t>
            </a:r>
            <a:endParaRPr lang="zh-CN" altLang="en-US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EE8B3BD-59F9-44D6-BCB3-20B2EF79F892}" type="slidenum">
              <a:rPr lang="en-US" altLang="zh-CN" sz="1400">
                <a:solidFill>
                  <a:schemeClr val="tx1"/>
                </a:solidFill>
              </a:rPr>
              <a:pPr eaLnBrk="1" hangingPunct="1"/>
              <a:t>5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概述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除了</a:t>
            </a:r>
            <a:r>
              <a:rPr lang="en-US" altLang="zh-CN" smtClean="0"/>
              <a:t>WEB</a:t>
            </a:r>
            <a:r>
              <a:rPr lang="zh-CN" altLang="en-US" smtClean="0"/>
              <a:t>方式的各项功能外，还提供：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备份数据库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还原数据库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启动数据库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停止数据库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运行</a:t>
            </a:r>
            <a:r>
              <a:rPr lang="en-US" altLang="zh-CN" smtClean="0"/>
              <a:t>SQL</a:t>
            </a:r>
            <a:r>
              <a:rPr lang="zh-CN" altLang="en-US" smtClean="0"/>
              <a:t>命令行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各种联机文档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31B8364-F1A7-4664-8EA6-11C1760026A2}" type="slidenum">
              <a:rPr lang="en-US" altLang="zh-CN" sz="1400">
                <a:solidFill>
                  <a:schemeClr val="tx1"/>
                </a:solidFill>
              </a:rPr>
              <a:pPr eaLnBrk="1" hangingPunct="1"/>
              <a:t>6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安装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安装需求：</a:t>
            </a:r>
          </a:p>
        </p:txBody>
      </p:sp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704975"/>
            <a:ext cx="8105775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0744FEA-C0B4-4F1F-B153-7F4D4B711DE6}" type="slidenum">
              <a:rPr lang="en-US" altLang="zh-CN" sz="1400">
                <a:solidFill>
                  <a:schemeClr val="tx1"/>
                </a:solidFill>
              </a:rPr>
              <a:pPr eaLnBrk="1" hangingPunct="1"/>
              <a:t>7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安装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安装界面：（</a:t>
            </a:r>
            <a:r>
              <a:rPr lang="en-US" altLang="zh-CN" smtClean="0"/>
              <a:t>Windows</a:t>
            </a:r>
            <a:r>
              <a:rPr lang="zh-CN" altLang="en-US" smtClean="0"/>
              <a:t>标准界面）</a:t>
            </a:r>
          </a:p>
        </p:txBody>
      </p:sp>
      <p:pic>
        <p:nvPicPr>
          <p:cNvPr id="10245" name="Picture 2" descr="Description of install_folder.gif follo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12925"/>
            <a:ext cx="5791200" cy="443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椭圆 7"/>
          <p:cNvSpPr>
            <a:spLocks noChangeArrowheads="1"/>
          </p:cNvSpPr>
          <p:nvPr/>
        </p:nvSpPr>
        <p:spPr bwMode="auto">
          <a:xfrm>
            <a:off x="1676400" y="4648200"/>
            <a:ext cx="1219200" cy="381000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EFF79DD-4E60-417E-BAE9-867017057B09}" type="slidenum">
              <a:rPr lang="en-US" altLang="zh-CN" sz="1400">
                <a:solidFill>
                  <a:schemeClr val="tx1"/>
                </a:solidFill>
              </a:rPr>
              <a:pPr eaLnBrk="1" hangingPunct="1"/>
              <a:t>8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安装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安装界面：</a:t>
            </a:r>
          </a:p>
        </p:txBody>
      </p:sp>
      <p:pic>
        <p:nvPicPr>
          <p:cNvPr id="11269" name="Picture 2" descr="C:\Users\Administrator\AppData\Local\Microsoft\Windows\Temporary Internet Files\Content.IE5\938TLCO1\passwords[1]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08163"/>
            <a:ext cx="6096000" cy="466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椭圆 8"/>
          <p:cNvSpPr>
            <a:spLocks noChangeArrowheads="1"/>
          </p:cNvSpPr>
          <p:nvPr/>
        </p:nvSpPr>
        <p:spPr bwMode="auto">
          <a:xfrm>
            <a:off x="1143000" y="3657600"/>
            <a:ext cx="4191000" cy="1219200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椭圆形标注 9"/>
          <p:cNvSpPr>
            <a:spLocks noChangeArrowheads="1"/>
          </p:cNvSpPr>
          <p:nvPr/>
        </p:nvSpPr>
        <p:spPr bwMode="auto">
          <a:xfrm>
            <a:off x="5638800" y="2971800"/>
            <a:ext cx="2590800" cy="685800"/>
          </a:xfrm>
          <a:prstGeom prst="wedgeEllipseCallout">
            <a:avLst>
              <a:gd name="adj1" fmla="val -69819"/>
              <a:gd name="adj2" fmla="val 11294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/>
              <a:t>默认</a:t>
            </a:r>
            <a:r>
              <a:rPr lang="en-US" altLang="zh-CN"/>
              <a:t>Oracle</a:t>
            </a: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28E6296-C9A0-46C2-B349-E065ABCEE369}" type="slidenum">
              <a:rPr lang="en-US" altLang="zh-CN" sz="1400">
                <a:solidFill>
                  <a:schemeClr val="tx1"/>
                </a:solidFill>
              </a:rPr>
              <a:pPr eaLnBrk="1" hangingPunct="1"/>
              <a:t>9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安装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安装界面：（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标准界面）</a:t>
            </a:r>
          </a:p>
        </p:txBody>
      </p:sp>
      <p:pic>
        <p:nvPicPr>
          <p:cNvPr id="12293" name="Picture 2" descr="C:\Users\Administrator\AppData\Local\Microsoft\Windows\Temporary Internet Files\Content.IE5\938TLCO1\summary[1]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89125"/>
            <a:ext cx="5791200" cy="443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椭圆 8"/>
          <p:cNvSpPr>
            <a:spLocks noChangeArrowheads="1"/>
          </p:cNvSpPr>
          <p:nvPr/>
        </p:nvSpPr>
        <p:spPr bwMode="auto">
          <a:xfrm>
            <a:off x="2133600" y="3124200"/>
            <a:ext cx="3429000" cy="990600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5" name="椭圆形标注 9"/>
          <p:cNvSpPr>
            <a:spLocks noChangeArrowheads="1"/>
          </p:cNvSpPr>
          <p:nvPr/>
        </p:nvSpPr>
        <p:spPr bwMode="auto">
          <a:xfrm>
            <a:off x="5562600" y="4114800"/>
            <a:ext cx="2590800" cy="685800"/>
          </a:xfrm>
          <a:prstGeom prst="wedgeEllipseCallout">
            <a:avLst>
              <a:gd name="adj1" fmla="val -76542"/>
              <a:gd name="adj2" fmla="val -9657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/>
              <a:t>服务端口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l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l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14042</TotalTime>
  <Words>411</Words>
  <Application>Microsoft Office PowerPoint</Application>
  <PresentationFormat>全屏显示(4:3)</PresentationFormat>
  <Paragraphs>115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Franklin Gothic Demi</vt:lpstr>
      <vt:lpstr>楷体_GB2312</vt:lpstr>
      <vt:lpstr>宋体</vt:lpstr>
      <vt:lpstr>Arial</vt:lpstr>
      <vt:lpstr>Times New Roman</vt:lpstr>
      <vt:lpstr>Wingdings</vt:lpstr>
      <vt:lpstr>Default Design</vt:lpstr>
      <vt:lpstr>PowerPoint 演示文稿</vt:lpstr>
      <vt:lpstr>Content</vt:lpstr>
      <vt:lpstr>概述</vt:lpstr>
      <vt:lpstr>概述</vt:lpstr>
      <vt:lpstr>概述</vt:lpstr>
      <vt:lpstr>安装</vt:lpstr>
      <vt:lpstr>安装</vt:lpstr>
      <vt:lpstr>安装</vt:lpstr>
      <vt:lpstr>安装</vt:lpstr>
      <vt:lpstr>安装</vt:lpstr>
      <vt:lpstr>安装</vt:lpstr>
      <vt:lpstr>概述</vt:lpstr>
      <vt:lpstr>用户管理</vt:lpstr>
      <vt:lpstr>用户管理</vt:lpstr>
      <vt:lpstr>对象浏览器</vt:lpstr>
      <vt:lpstr>对象浏览器</vt:lpstr>
      <vt:lpstr>对象浏览器</vt:lpstr>
      <vt:lpstr>SQL</vt:lpstr>
    </vt:vector>
  </TitlesOfParts>
  <Company>sei, xidian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软件工程概论课件</dc:subject>
  <dc:creator>liuwei</dc:creator>
  <cp:lastModifiedBy>123</cp:lastModifiedBy>
  <cp:revision>1064</cp:revision>
  <dcterms:created xsi:type="dcterms:W3CDTF">2003-12-05T17:20:43Z</dcterms:created>
  <dcterms:modified xsi:type="dcterms:W3CDTF">2013-09-10T09:18:11Z</dcterms:modified>
</cp:coreProperties>
</file>