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4"/>
  </p:notesMasterIdLst>
  <p:sldIdLst>
    <p:sldId id="458" r:id="rId2"/>
    <p:sldId id="460" r:id="rId3"/>
    <p:sldId id="497" r:id="rId4"/>
    <p:sldId id="505" r:id="rId5"/>
    <p:sldId id="506" r:id="rId6"/>
    <p:sldId id="459" r:id="rId7"/>
    <p:sldId id="461" r:id="rId8"/>
    <p:sldId id="477" r:id="rId9"/>
    <p:sldId id="478" r:id="rId10"/>
    <p:sldId id="464" r:id="rId11"/>
    <p:sldId id="465" r:id="rId12"/>
    <p:sldId id="466" r:id="rId13"/>
    <p:sldId id="467" r:id="rId14"/>
    <p:sldId id="498" r:id="rId15"/>
    <p:sldId id="468" r:id="rId16"/>
    <p:sldId id="469" r:id="rId17"/>
    <p:sldId id="490" r:id="rId18"/>
    <p:sldId id="489" r:id="rId19"/>
    <p:sldId id="473" r:id="rId20"/>
    <p:sldId id="474" r:id="rId21"/>
    <p:sldId id="475" r:id="rId22"/>
    <p:sldId id="476" r:id="rId23"/>
    <p:sldId id="470" r:id="rId24"/>
    <p:sldId id="471" r:id="rId25"/>
    <p:sldId id="472" r:id="rId26"/>
    <p:sldId id="463" r:id="rId27"/>
    <p:sldId id="499" r:id="rId28"/>
    <p:sldId id="500" r:id="rId29"/>
    <p:sldId id="501" r:id="rId30"/>
    <p:sldId id="502" r:id="rId31"/>
    <p:sldId id="503" r:id="rId32"/>
    <p:sldId id="50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99"/>
    <a:srgbClr val="5A7774"/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072" y="-96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F08555-9EAA-124A-A42B-2FA9C4F125CD}" type="datetimeFigureOut">
              <a:rPr lang="en-US"/>
              <a:pPr>
                <a:defRPr/>
              </a:pPr>
              <a:t>13-12-1</a:t>
            </a:fld>
            <a:endParaRPr lang="en-US" dirty="0"/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34E94B-35C7-064E-8936-ECBC08AAA9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DC14F0-70EB-4449-99E7-80A15B6B54E6}" type="slidenum">
              <a:rPr kumimoji="0" lang="en-US" altLang="zh-CN" sz="1200"/>
              <a:pPr/>
              <a:t>1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3E4C69-C7ED-EC45-869C-AE871578D145}" type="slidenum">
              <a:rPr kumimoji="0" lang="en-US" altLang="zh-CN" sz="1200"/>
              <a:pPr/>
              <a:t>12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696A4-1FD2-9847-B0B8-22CC637B0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DA708-8570-4948-92DE-E233BF633B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0AC8C-8119-9D4F-9A40-F546102CD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648DF-B230-DE49-91A3-0ADBD00B38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975E0-240C-BD4A-B962-07726559D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D106F-A5C5-E74D-9A15-AA5AB88EB3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83B5-D5ED-FD4D-A371-9DE6577B1D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A43D0-3C1D-AA4F-85DE-841BE5FABC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0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BECAF-20F3-224F-A307-1312D7EDF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0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726D-A65D-7340-8710-400CC06B3C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17297-DED0-0D40-B30F-2983668B5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560788C-E1EB-D243-A7BA-45196D4BF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ja-JP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  <a:endParaRPr lang="en-US" altLang="zh-CN" sz="3300" b="1">
              <a:solidFill>
                <a:srgbClr val="FF0000"/>
              </a:solidFill>
              <a:latin typeface="隶书" charset="0"/>
              <a:ea typeface="隶书" charset="0"/>
              <a:cs typeface="隶书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755650" y="1844675"/>
            <a:ext cx="7696200" cy="431800"/>
          </a:xfrm>
        </p:spPr>
        <p:txBody>
          <a:bodyPr/>
          <a:lstStyle/>
          <a:p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中显示数据列表最常用的一个控件，支持垂直滚动</a:t>
            </a:r>
            <a:endParaRPr kumimoji="0" lang="en-US" altLang="zh-CN" sz="2000">
              <a:latin typeface="Courier New" charset="0"/>
              <a:ea typeface="宋体" charset="0"/>
              <a:cs typeface="宋体" charset="0"/>
            </a:endParaRPr>
          </a:p>
        </p:txBody>
      </p:sp>
      <p:pic>
        <p:nvPicPr>
          <p:cNvPr id="14339" name="Picture 3" descr="iOS 模拟器屏幕快照“2012-12-28 下午4.17.40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28321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5" descr="23e574ba-127b-4b05-8a41-c46a0cd5752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349500"/>
            <a:ext cx="2898775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ead9c505-15e5-4eaa-a94c-a0f92e3b291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2349500"/>
            <a:ext cx="291623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UITableViewCell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713788" cy="4464050"/>
          </a:xfrm>
        </p:spPr>
        <p:txBody>
          <a:bodyPr/>
          <a:lstStyle/>
          <a:p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的每一行都是一个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UITableViewCell,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通过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kumimoji="0" lang="en-US" altLang="ja-JP" sz="1800" b="1">
                <a:latin typeface="Courier New" charset="0"/>
                <a:ea typeface="宋体" charset="0"/>
                <a:cs typeface="宋体" charset="0"/>
              </a:rPr>
              <a:t>tableView</a:t>
            </a:r>
            <a:r>
              <a:rPr kumimoji="0" lang="en-US" altLang="ja-JP" sz="1800">
                <a:latin typeface="Courier New" charset="0"/>
                <a:ea typeface="宋体" charset="0"/>
                <a:cs typeface="宋体" charset="0"/>
              </a:rPr>
              <a:t>:</a:t>
            </a:r>
            <a:r>
              <a:rPr kumimoji="0" lang="en-US" altLang="ja-JP" sz="1800" b="1">
                <a:latin typeface="Courier New" charset="0"/>
                <a:ea typeface="宋体" charset="0"/>
                <a:cs typeface="宋体" charset="0"/>
              </a:rPr>
              <a:t>cellForRowAtIndexPath</a:t>
            </a:r>
            <a:r>
              <a:rPr kumimoji="0" lang="en-US" altLang="ja-JP" sz="1800">
                <a:latin typeface="Courier New" charset="0"/>
                <a:ea typeface="宋体" charset="0"/>
                <a:cs typeface="宋体" charset="0"/>
              </a:rPr>
              <a:t>: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方法来初始化每一行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的子类，内部有个默认的子视图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:</a:t>
            </a:r>
            <a:r>
              <a:rPr kumimoji="0" lang="en-US" altLang="zh-CN" sz="1800" b="1">
                <a:latin typeface="Courier New" charset="0"/>
                <a:ea typeface="宋体" charset="0"/>
                <a:cs typeface="宋体" charset="0"/>
              </a:rPr>
              <a:t>contentView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。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contentView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所显示内容的父视图，并负责显示一些</a:t>
            </a:r>
            <a:r>
              <a:rPr kumimoji="0" lang="zh-CN" altLang="en-US" sz="1800" b="1">
                <a:latin typeface="Courier New" charset="0"/>
                <a:ea typeface="宋体" charset="0"/>
                <a:cs typeface="宋体" charset="0"/>
              </a:rPr>
              <a:t>辅助指示视图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。</a:t>
            </a:r>
            <a:r>
              <a:rPr kumimoji="0" lang="zh-CN" altLang="en-US" sz="1800" b="1">
                <a:latin typeface="Courier New" charset="0"/>
                <a:ea typeface="宋体" charset="0"/>
                <a:cs typeface="宋体" charset="0"/>
              </a:rPr>
              <a:t>辅助指示视图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的作用是显示一个表示动作的图标，可以通过设置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kumimoji="0" lang="it-IT" altLang="ja-JP" sz="1800" b="1">
                <a:latin typeface="Courier New" charset="0"/>
                <a:ea typeface="宋体" charset="0"/>
                <a:cs typeface="宋体" charset="0"/>
              </a:rPr>
              <a:t>accessoryType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来显示，默认是</a:t>
            </a:r>
            <a:r>
              <a:rPr kumimoji="0" lang="en-US" altLang="ja-JP" sz="1800">
                <a:latin typeface="Courier New" charset="0"/>
                <a:ea typeface="宋体" charset="0"/>
                <a:cs typeface="宋体" charset="0"/>
              </a:rPr>
              <a:t>UITableViewCellAccessoryNone(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不显示辅助指示视图</a:t>
            </a:r>
            <a:r>
              <a:rPr kumimoji="0" lang="en-US" altLang="ja-JP" sz="180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，其他值如下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0"/>
              <a:buChar char="u"/>
            </a:pP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UITableViewCellAccessoryDisclosureIndicator </a:t>
            </a:r>
          </a:p>
          <a:p>
            <a:pPr>
              <a:buFont typeface="Wingdings" charset="0"/>
              <a:buChar char="u"/>
            </a:pP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UITableViewCellAccessoryDetailDisclosureButton</a:t>
            </a:r>
          </a:p>
          <a:p>
            <a:pPr>
              <a:buFont typeface="Wingdings" charset="0"/>
              <a:buChar char="u"/>
            </a:pP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UITableViewCellAccessoryCheckmark</a:t>
            </a:r>
          </a:p>
        </p:txBody>
      </p:sp>
      <p:pic>
        <p:nvPicPr>
          <p:cNvPr id="22531" name="Picture 3" descr="QQ20121228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933825"/>
            <a:ext cx="406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QQ20121228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221163"/>
            <a:ext cx="520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QQ20121228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81525"/>
            <a:ext cx="368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lang="zh-CN" altLang="en-US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contentView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569325" cy="1512888"/>
          </a:xfrm>
        </p:spPr>
        <p:txBody>
          <a:bodyPr/>
          <a:lstStyle/>
          <a:p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contentView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下默认有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个子视图，其中的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个是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UILabel(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通过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kumimoji="0"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textLabel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kumimoji="0"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detailTextLabel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属性访问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，第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个是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UIImageView(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通过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kumimoji="0"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imageView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属性访问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)</a:t>
            </a:r>
          </a:p>
          <a:p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还有一个</a:t>
            </a:r>
            <a:r>
              <a:rPr kumimoji="0" lang="pl-PL" altLang="ja-JP" sz="1800">
                <a:latin typeface="Courier New" charset="0"/>
                <a:ea typeface="宋体" charset="0"/>
                <a:cs typeface="宋体" charset="0"/>
              </a:rPr>
              <a:t>UITableViewCellStyle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属性，用于决定使用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contentView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的哪些子视图，以及这些子视图在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contentView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中的位置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</p:txBody>
      </p: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684213" y="3500438"/>
            <a:ext cx="7991475" cy="2659062"/>
            <a:chOff x="683568" y="3501008"/>
            <a:chExt cx="7992888" cy="2658704"/>
          </a:xfrm>
        </p:grpSpPr>
        <p:grpSp>
          <p:nvGrpSpPr>
            <p:cNvPr id="23556" name="Group 6"/>
            <p:cNvGrpSpPr>
              <a:grpSpLocks/>
            </p:cNvGrpSpPr>
            <p:nvPr/>
          </p:nvGrpSpPr>
          <p:grpSpPr bwMode="auto">
            <a:xfrm>
              <a:off x="683568" y="3501008"/>
              <a:ext cx="7986340" cy="546100"/>
              <a:chOff x="323528" y="3573016"/>
              <a:chExt cx="7986340" cy="5461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528" y="3644443"/>
                <a:ext cx="3528049" cy="3396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UITableViewCellStyleDefault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7" name="Picture 8" descr="QQ20121228-8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3968" y="3573016"/>
                <a:ext cx="4025900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557" name="Group 10"/>
            <p:cNvGrpSpPr>
              <a:grpSpLocks/>
            </p:cNvGrpSpPr>
            <p:nvPr/>
          </p:nvGrpSpPr>
          <p:grpSpPr bwMode="auto">
            <a:xfrm>
              <a:off x="683568" y="4941168"/>
              <a:ext cx="7992888" cy="576064"/>
              <a:chOff x="611560" y="4221088"/>
              <a:chExt cx="7992888" cy="576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11560" y="4365040"/>
                <a:ext cx="3601087" cy="338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UITableViewCellStyleValue1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5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21088"/>
                <a:ext cx="4032448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558" name="Group 11"/>
            <p:cNvGrpSpPr>
              <a:grpSpLocks/>
            </p:cNvGrpSpPr>
            <p:nvPr/>
          </p:nvGrpSpPr>
          <p:grpSpPr bwMode="auto">
            <a:xfrm>
              <a:off x="683568" y="4221088"/>
              <a:ext cx="7960940" cy="533400"/>
              <a:chOff x="611560" y="4221088"/>
              <a:chExt cx="7960940" cy="533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1560" y="4366078"/>
                <a:ext cx="3601086" cy="3380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UITableViewCellStyleSubtitle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3" name="Picture 13" descr="QQ20121228-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21088"/>
                <a:ext cx="40005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559" name="Group 14"/>
            <p:cNvGrpSpPr>
              <a:grpSpLocks/>
            </p:cNvGrpSpPr>
            <p:nvPr/>
          </p:nvGrpSpPr>
          <p:grpSpPr bwMode="auto">
            <a:xfrm>
              <a:off x="683568" y="5661248"/>
              <a:ext cx="7960940" cy="498464"/>
              <a:chOff x="611560" y="4221088"/>
              <a:chExt cx="7960940" cy="4984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1560" y="4365588"/>
                <a:ext cx="3601086" cy="3380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pl-PL" sz="1600" b="1" dirty="0">
                    <a:latin typeface="+mn-lt"/>
                  </a:rPr>
                  <a:t>UITableViewCellStyleValue2</a:t>
                </a:r>
                <a:endParaRPr lang="en-US" sz="1600" b="1" dirty="0">
                  <a:latin typeface="+mn-lt"/>
                </a:endParaRPr>
              </a:p>
            </p:txBody>
          </p:sp>
          <p:pic>
            <p:nvPicPr>
              <p:cNvPr id="235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4221088"/>
                <a:ext cx="4000500" cy="49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50"/>
          <p:cNvGrpSpPr>
            <a:grpSpLocks/>
          </p:cNvGrpSpPr>
          <p:nvPr/>
        </p:nvGrpSpPr>
        <p:grpSpPr bwMode="auto">
          <a:xfrm>
            <a:off x="827088" y="1917700"/>
            <a:ext cx="7416800" cy="4032250"/>
            <a:chOff x="827584" y="1556793"/>
            <a:chExt cx="7416824" cy="4032447"/>
          </a:xfrm>
        </p:grpSpPr>
        <p:grpSp>
          <p:nvGrpSpPr>
            <p:cNvPr id="24583" name="Group 9"/>
            <p:cNvGrpSpPr>
              <a:grpSpLocks/>
            </p:cNvGrpSpPr>
            <p:nvPr/>
          </p:nvGrpSpPr>
          <p:grpSpPr bwMode="auto">
            <a:xfrm>
              <a:off x="2699252" y="1556793"/>
              <a:ext cx="3240098" cy="1872101"/>
              <a:chOff x="611020" y="1916833"/>
              <a:chExt cx="3240098" cy="187210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611020" y="1916833"/>
                <a:ext cx="3240098" cy="18717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26921" y="1988274"/>
                <a:ext cx="2808297" cy="288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UITableViewCell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6921" y="2348654"/>
                <a:ext cx="2808297" cy="288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.imageView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26921" y="2709035"/>
                <a:ext cx="2808297" cy="288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.textLabel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26921" y="3069414"/>
                <a:ext cx="2808297" cy="2873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.detailTextLabel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6921" y="3429795"/>
                <a:ext cx="2808297" cy="28735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.contentView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635880" y="3933397"/>
              <a:ext cx="1439868" cy="287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UIView</a:t>
              </a:r>
            </a:p>
          </p:txBody>
        </p:sp>
        <p:cxnSp>
          <p:nvCxnSpPr>
            <p:cNvPr id="20" name="Straight Arrow Connector 19"/>
            <p:cNvCxnSpPr>
              <a:stCxn id="9" idx="2"/>
              <a:endCxn id="14" idx="0"/>
            </p:cNvCxnSpPr>
            <p:nvPr/>
          </p:nvCxnSpPr>
          <p:spPr>
            <a:xfrm>
              <a:off x="4320095" y="3357106"/>
              <a:ext cx="36512" cy="57629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86" name="Group 23"/>
            <p:cNvGrpSpPr>
              <a:grpSpLocks/>
            </p:cNvGrpSpPr>
            <p:nvPr/>
          </p:nvGrpSpPr>
          <p:grpSpPr bwMode="auto">
            <a:xfrm>
              <a:off x="827584" y="4509687"/>
              <a:ext cx="1871668" cy="1079553"/>
              <a:chOff x="971600" y="3933508"/>
              <a:chExt cx="1583719" cy="8636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71600" y="3933508"/>
                <a:ext cx="1583719" cy="863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4137" y="4005902"/>
                <a:ext cx="1438645" cy="2870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44137" y="4365329"/>
                <a:ext cx="1438645" cy="2883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7" name="Group 24"/>
            <p:cNvGrpSpPr>
              <a:grpSpLocks/>
            </p:cNvGrpSpPr>
            <p:nvPr/>
          </p:nvGrpSpPr>
          <p:grpSpPr bwMode="auto">
            <a:xfrm>
              <a:off x="3419979" y="4509688"/>
              <a:ext cx="1800231" cy="1007542"/>
              <a:chOff x="971694" y="3933509"/>
              <a:chExt cx="1584203" cy="8060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71694" y="3933508"/>
                <a:ext cx="1584203" cy="8064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44338" y="4005902"/>
                <a:ext cx="1438915" cy="2870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UILabel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4338" y="4365329"/>
                <a:ext cx="1438915" cy="2883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grpSp>
          <p:nvGrpSpPr>
            <p:cNvPr id="24588" name="Group 28"/>
            <p:cNvGrpSpPr>
              <a:grpSpLocks/>
            </p:cNvGrpSpPr>
            <p:nvPr/>
          </p:nvGrpSpPr>
          <p:grpSpPr bwMode="auto">
            <a:xfrm>
              <a:off x="6444177" y="4509687"/>
              <a:ext cx="1800231" cy="1008110"/>
              <a:chOff x="971572" y="3933541"/>
              <a:chExt cx="1584203" cy="86409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71572" y="3933541"/>
                <a:ext cx="1584203" cy="86409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ourier New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4216" y="4005663"/>
                <a:ext cx="1438915" cy="28848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UIImageView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44216" y="4366269"/>
                <a:ext cx="1438915" cy="2871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.superview</a:t>
                </a:r>
              </a:p>
            </p:txBody>
          </p:sp>
        </p:grpSp>
        <p:cxnSp>
          <p:nvCxnSpPr>
            <p:cNvPr id="34" name="Straight Arrow Connector 33"/>
            <p:cNvCxnSpPr>
              <a:stCxn id="23" idx="3"/>
              <a:endCxn id="14" idx="1"/>
            </p:cNvCxnSpPr>
            <p:nvPr/>
          </p:nvCxnSpPr>
          <p:spPr>
            <a:xfrm flipV="1">
              <a:off x="2615115" y="4077866"/>
              <a:ext cx="1020765" cy="115099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0"/>
              <a:endCxn id="14" idx="2"/>
            </p:cNvCxnSpPr>
            <p:nvPr/>
          </p:nvCxnSpPr>
          <p:spPr>
            <a:xfrm flipV="1">
              <a:off x="4320095" y="4220748"/>
              <a:ext cx="36512" cy="82871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1"/>
              <a:endCxn id="14" idx="3"/>
            </p:cNvCxnSpPr>
            <p:nvPr/>
          </p:nvCxnSpPr>
          <p:spPr>
            <a:xfrm flipH="1" flipV="1">
              <a:off x="5075748" y="4077866"/>
              <a:ext cx="1450980" cy="110336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" idx="3"/>
              <a:endCxn id="31" idx="0"/>
            </p:cNvCxnSpPr>
            <p:nvPr/>
          </p:nvCxnSpPr>
          <p:spPr>
            <a:xfrm>
              <a:off x="5723450" y="2133084"/>
              <a:ext cx="1620842" cy="2460745"/>
            </a:xfrm>
            <a:prstGeom prst="bentConnector2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1"/>
              <a:endCxn id="22" idx="0"/>
            </p:cNvCxnSpPr>
            <p:nvPr/>
          </p:nvCxnSpPr>
          <p:spPr>
            <a:xfrm rot="10800000" flipV="1">
              <a:off x="1764212" y="2493464"/>
              <a:ext cx="1150941" cy="2105128"/>
            </a:xfrm>
            <a:prstGeom prst="bentConnector2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8" idx="3"/>
              <a:endCxn id="27" idx="3"/>
            </p:cNvCxnSpPr>
            <p:nvPr/>
          </p:nvCxnSpPr>
          <p:spPr>
            <a:xfrm flipH="1">
              <a:off x="5137660" y="2852256"/>
              <a:ext cx="585790" cy="1927319"/>
            </a:xfrm>
            <a:prstGeom prst="bentConnector3">
              <a:avLst>
                <a:gd name="adj1" fmla="val -39018"/>
              </a:avLst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lang="zh-CN" altLang="en-US">
                <a:latin typeface="Courier New" charset="0"/>
                <a:ea typeface="宋体" charset="0"/>
                <a:cs typeface="宋体" charset="0"/>
              </a:rPr>
              <a:t>结构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pic>
        <p:nvPicPr>
          <p:cNvPr id="24579" name="Picture 52" descr="QQ20121228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6323013"/>
            <a:ext cx="4000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/>
          <p:cNvCxnSpPr>
            <a:stCxn id="31" idx="1"/>
          </p:cNvCxnSpPr>
          <p:nvPr/>
        </p:nvCxnSpPr>
        <p:spPr>
          <a:xfrm flipH="1">
            <a:off x="2987675" y="5121275"/>
            <a:ext cx="3538538" cy="1189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</p:cNvCxnSpPr>
          <p:nvPr/>
        </p:nvCxnSpPr>
        <p:spPr>
          <a:xfrm>
            <a:off x="2614613" y="5140325"/>
            <a:ext cx="1093787" cy="1169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1"/>
          </p:cNvCxnSpPr>
          <p:nvPr/>
        </p:nvCxnSpPr>
        <p:spPr>
          <a:xfrm>
            <a:off x="3502025" y="5140325"/>
            <a:ext cx="782638" cy="1457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lang="en-US" sz="2400">
                <a:latin typeface="Courier New" charset="0"/>
                <a:ea typeface="宋体" charset="0"/>
                <a:cs typeface="宋体" charset="0"/>
              </a:rPr>
              <a:t>对象</a:t>
            </a:r>
            <a:r>
              <a:rPr lang="zh-CN" altLang="en-US" sz="2400">
                <a:latin typeface="Courier New" charset="0"/>
                <a:ea typeface="宋体" charset="0"/>
                <a:cs typeface="宋体" charset="0"/>
              </a:rPr>
              <a:t>的重用原理</a:t>
            </a:r>
            <a:endParaRPr lang="en-US" altLang="zh-CN" sz="240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785225" cy="4464050"/>
          </a:xfrm>
        </p:spPr>
        <p:txBody>
          <a:bodyPr/>
          <a:lstStyle/>
          <a:p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设备的内存有限，如果用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显示成千上万条数据，就需要成千上万个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对象的话，那将会耗尽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设备的内存。要解决该问题，需要重用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对象</a:t>
            </a:r>
            <a:endParaRPr kumimoji="0"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20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重用原理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：当滚动列表时，部分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会移出窗口，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会将窗口外的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放入一个对象池中，等待重用。当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要求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返回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时，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会先查看这个对象池，如果池中有未使用的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会用新的数据配置这个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，然后返回给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，重新显示到窗口中，从而避免创建新对象</a:t>
            </a:r>
            <a:endParaRPr kumimoji="0" lang="en-US" altLang="zh-CN" sz="200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latin typeface="Courier New" charset="0"/>
                <a:ea typeface="宋体" charset="0"/>
                <a:cs typeface="宋体" charset="0"/>
              </a:rPr>
              <a:t>UITableViewCell对象</a:t>
            </a:r>
            <a:r>
              <a:rPr lang="zh-CN" altLang="en-US" sz="2400">
                <a:latin typeface="Courier New" charset="0"/>
                <a:ea typeface="宋体" charset="0"/>
                <a:cs typeface="宋体" charset="0"/>
              </a:rPr>
              <a:t>的重用原理</a:t>
            </a:r>
            <a:endParaRPr kumimoji="1" lang="zh-CN" altLang="en-US" sz="240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8785225" cy="4243388"/>
          </a:xfrm>
        </p:spPr>
        <p:txBody>
          <a:bodyPr/>
          <a:lstStyle/>
          <a:p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还有一个非常重要的问题：有时候需要自定义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UITableViewCell(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用一个子类继承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UITableViewCell)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，而且每一行用的不一定是同一种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UITableViewCell(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如短信聊天布局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，所以一个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可能拥有不同类型的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，对象池中也会有很多不同类型的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，那么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在重用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时可能会得到错误类型的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</a:p>
          <a:p>
            <a:r>
              <a:rPr kumimoji="0" lang="zh-CN" altLang="en-US" sz="1800" b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解决方案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有个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NSString 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*</a:t>
            </a:r>
            <a:r>
              <a:rPr kumimoji="0" lang="en-US" altLang="zh-CN" sz="180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reuseIdentifier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属性，可以在初始化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的时候传入一个特定的字符串标识来设置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reuseIdentifier(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一般用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的类名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。当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要求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返回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时，先通过一个字符串标识到对象池中查找对应类型的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对象，如果有，就重用，如果没有，就传入这个字符串标识来初始化一个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对象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endParaRPr lang="zh-CN" altLang="en-US" sz="180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一个</a:t>
            </a:r>
            <a:r>
              <a:rPr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zh-CN" altLang="en-US" sz="2000">
                <a:latin typeface="Courier New" charset="0"/>
                <a:ea typeface="宋体" charset="0"/>
                <a:cs typeface="宋体" charset="0"/>
              </a:rPr>
              <a:t>中不同类型的</a:t>
            </a:r>
            <a:r>
              <a:rPr lang="en-US" altLang="ja-JP" sz="2000">
                <a:latin typeface="Courier New" charset="0"/>
                <a:ea typeface="宋体" charset="0"/>
                <a:cs typeface="宋体" charset="0"/>
              </a:rPr>
              <a:t>UITableViewCell</a:t>
            </a:r>
            <a:endParaRPr lang="en-US" altLang="zh-CN" sz="2000">
              <a:latin typeface="Courier New" charset="0"/>
              <a:ea typeface="宋体" charset="0"/>
              <a:cs typeface="宋体" charset="0"/>
            </a:endParaRPr>
          </a:p>
        </p:txBody>
      </p:sp>
      <p:pic>
        <p:nvPicPr>
          <p:cNvPr id="28674" name="Picture 7" descr="QQ20121228-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3302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8" descr="QQ20121228-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33600"/>
            <a:ext cx="33655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宋体" charset="0"/>
                <a:cs typeface="宋体" charset="0"/>
              </a:rPr>
              <a:t>重用</a:t>
            </a:r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lang="zh-CN" altLang="en-US">
                <a:latin typeface="Courier New" charset="0"/>
                <a:ea typeface="宋体" charset="0"/>
                <a:cs typeface="宋体" charset="0"/>
              </a:rPr>
              <a:t>对象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- (UITableViewCell *)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tableView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:(UITableView *)tableView 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cellForRowAtIndexPath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:(NSIndexPath *)indexPath {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static NSString *identifier = @"UITableViewCell";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UITableViewCell *cell = [tableView 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dequeueReusableCellWithIdentifier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:identifier];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if (cell == nil) {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    cell = [[[UITableViewCell alloc] 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initWithStyle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:UITableViewCellStyleDefault 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reuseIdentifier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:identifier] autorelease];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 }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cell.textLabel.text = [NSString stringWithFormat:@"Text %i", indexPath.row];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return cell;</a:t>
            </a:r>
          </a:p>
          <a:p>
            <a:pPr marL="0" indent="0"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lang="zh-CN" altLang="en-US">
                <a:latin typeface="Courier New" charset="0"/>
                <a:ea typeface="宋体" charset="0"/>
                <a:cs typeface="宋体" charset="0"/>
              </a:rPr>
              <a:t>的常用属性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23850" y="1916113"/>
            <a:ext cx="8496300" cy="4321175"/>
          </a:xfrm>
        </p:spPr>
        <p:txBody>
          <a:bodyPr/>
          <a:lstStyle/>
          <a:p>
            <a:pPr>
              <a:defRPr/>
            </a:pP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设置背景</a:t>
            </a: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  <a:defRPr/>
            </a:pPr>
            <a:r>
              <a:rPr kumimoji="0"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backgroundView</a:t>
            </a:r>
            <a:endParaRPr kumimoji="0" lang="en-US" altLang="zh-CN" sz="1800" b="1" dirty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设置被选中时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的背景视图</a:t>
            </a: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  <a:defRPr/>
            </a:pPr>
            <a:r>
              <a:rPr kumimoji="0" lang="en-US" altLang="zh-CN" sz="1800" b="1" dirty="0" smtClean="0">
                <a:latin typeface="Courier New" charset="0"/>
                <a:ea typeface="宋体" charset="0"/>
                <a:cs typeface="宋体" charset="0"/>
              </a:rPr>
              <a:t>selectedBackgroundView</a:t>
            </a:r>
          </a:p>
          <a:p>
            <a:pPr marL="0" indent="0">
              <a:buFont typeface="Wingdings" charset="0"/>
              <a:buNone/>
              <a:defRPr/>
            </a:pP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r>
              <a:rPr kumimoji="0" lang="en-US" altLang="ja-JP" sz="1800" b="1" dirty="0" smtClean="0">
                <a:latin typeface="Courier New" charset="0"/>
                <a:ea typeface="宋体" charset="0"/>
                <a:cs typeface="宋体" charset="0"/>
              </a:rPr>
              <a:t>selectionStyle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属性可设置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宋体" charset="0"/>
              </a:rPr>
              <a:t>UITableViewCell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被选中时的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背景颜色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宋体" charset="0"/>
              </a:rPr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UITableViewCellSelectionStyleNone  </a:t>
            </a:r>
            <a:r>
              <a:rPr lang="zh-CN" altLang="en-US" sz="1800" dirty="0" smtClean="0"/>
              <a:t>没有颜色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UITableViewCellSelectionStyleBlue  </a:t>
            </a:r>
            <a:r>
              <a:rPr lang="zh-CN" altLang="en-US" sz="1800" dirty="0" smtClean="0"/>
              <a:t>蓝色（默认）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UITableViewCellSelectionStyleGray  </a:t>
            </a:r>
            <a:r>
              <a:rPr lang="zh-CN" altLang="en-US" sz="1800" dirty="0" smtClean="0"/>
              <a:t>灰色</a:t>
            </a: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defRPr/>
            </a:pP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宋体" charset="0"/>
                <a:cs typeface="宋体" charset="0"/>
              </a:rPr>
              <a:t>自定义</a:t>
            </a:r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464050"/>
          </a:xfrm>
        </p:spPr>
        <p:txBody>
          <a:bodyPr/>
          <a:lstStyle/>
          <a:p>
            <a:pPr>
              <a:defRPr/>
            </a:pPr>
            <a:r>
              <a:rPr kumimoji="0" lang="zh-CN" altLang="en-US" sz="2000" dirty="0" smtClean="0"/>
              <a:t>一般有两种方式</a:t>
            </a:r>
            <a:r>
              <a:rPr kumimoji="0" lang="en-US" altLang="zh-CN" sz="2000" dirty="0" smtClean="0"/>
              <a:t>: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kumimoji="0" lang="zh-CN" altLang="en-US" sz="2000" dirty="0" smtClean="0"/>
              <a:t>用一个</a:t>
            </a:r>
            <a:r>
              <a:rPr kumimoji="0" lang="en-US" altLang="zh-CN" sz="2000" dirty="0" smtClean="0"/>
              <a:t>xib</a:t>
            </a:r>
            <a:r>
              <a:rPr kumimoji="0" lang="zh-CN" altLang="en-US" sz="2000" dirty="0" smtClean="0"/>
              <a:t>文件来描述</a:t>
            </a:r>
            <a:r>
              <a:rPr kumimoji="0" lang="en-US" altLang="zh-CN" sz="2000" dirty="0" smtClean="0"/>
              <a:t>UITableViewCell</a:t>
            </a:r>
            <a:r>
              <a:rPr kumimoji="0" lang="zh-CN" altLang="en-US" sz="2000" dirty="0" smtClean="0"/>
              <a:t>的内容</a:t>
            </a:r>
            <a:endParaRPr kumimoji="0" lang="en-US" altLang="zh-CN" sz="2000" dirty="0" smtClean="0"/>
          </a:p>
          <a:p>
            <a:pPr marL="0" indent="0">
              <a:buFont typeface="Wingdings" charset="0"/>
              <a:buNone/>
              <a:defRPr/>
            </a:pPr>
            <a:endParaRPr kumimoji="0" lang="en-US" altLang="zh-CN" sz="2000" dirty="0" smtClean="0"/>
          </a:p>
          <a:p>
            <a:pPr marL="0" indent="0">
              <a:buFont typeface="Wingdings" charset="0"/>
              <a:buNone/>
              <a:defRPr/>
            </a:pPr>
            <a:endParaRPr kumimoji="0" lang="en-US" altLang="zh-CN" sz="2000" dirty="0" smtClean="0"/>
          </a:p>
          <a:p>
            <a:pPr marL="0" indent="0">
              <a:buFont typeface="Wingdings" charset="0"/>
              <a:buNone/>
              <a:defRPr/>
            </a:pPr>
            <a:endParaRPr kumimoji="0" lang="en-US" altLang="zh-CN" sz="2000" dirty="0" smtClean="0"/>
          </a:p>
          <a:p>
            <a:pPr marL="0" indent="0">
              <a:buFont typeface="Wingdings" charset="0"/>
              <a:buNone/>
              <a:defRPr/>
            </a:pPr>
            <a:endParaRPr kumimoji="0" lang="en-US" altLang="zh-CN" sz="2000" dirty="0"/>
          </a:p>
          <a:p>
            <a:pPr marL="0" indent="0">
              <a:buFont typeface="Wingdings" charset="0"/>
              <a:buNone/>
              <a:defRPr/>
            </a:pPr>
            <a:endParaRPr kumimoji="0" lang="en-US" altLang="zh-CN" sz="20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kumimoji="0" lang="zh-CN" altLang="en-US" sz="2000" dirty="0" smtClean="0"/>
              <a:t>通过代码往</a:t>
            </a:r>
            <a:r>
              <a:rPr kumimoji="0" lang="en-US" altLang="zh-CN" sz="2000" dirty="0" smtClean="0"/>
              <a:t>UITableViewCell</a:t>
            </a:r>
            <a:r>
              <a:rPr kumimoji="0" lang="zh-CN" altLang="en-US" sz="2000" dirty="0" smtClean="0"/>
              <a:t>的</a:t>
            </a:r>
            <a:r>
              <a:rPr kumimoji="0" lang="en-US" altLang="zh-CN" sz="2000" dirty="0" smtClean="0"/>
              <a:t>contentView</a:t>
            </a:r>
            <a:r>
              <a:rPr kumimoji="0" lang="zh-CN" altLang="en-US" sz="2000" dirty="0" smtClean="0"/>
              <a:t>中添加子视图，在初始化方法</a:t>
            </a:r>
            <a:r>
              <a:rPr kumimoji="0" lang="en-US" altLang="zh-CN" sz="2000" dirty="0" smtClean="0"/>
              <a:t>(</a:t>
            </a:r>
            <a:r>
              <a:rPr kumimoji="0" lang="zh-CN" altLang="en-US" sz="2000" dirty="0" smtClean="0"/>
              <a:t>比如</a:t>
            </a:r>
            <a:r>
              <a:rPr kumimoji="0" lang="en-US" altLang="zh-CN" sz="2000" b="1" dirty="0" smtClean="0"/>
              <a:t>init</a:t>
            </a:r>
            <a:r>
              <a:rPr kumimoji="0" lang="zh-CN" altLang="en-US" sz="2000" dirty="0" smtClean="0"/>
              <a:t>、</a:t>
            </a:r>
            <a:r>
              <a:rPr kumimoji="0" lang="fr-FR" sz="2000" b="1" dirty="0" smtClean="0"/>
              <a:t>initWithStyle:reuseIdentifier</a:t>
            </a:r>
            <a:r>
              <a:rPr kumimoji="0" lang="fr-FR" sz="2000" b="1" dirty="0"/>
              <a:t>:</a:t>
            </a:r>
            <a:r>
              <a:rPr kumimoji="0" lang="en-US" altLang="zh-CN" sz="2000" dirty="0" smtClean="0"/>
              <a:t>)</a:t>
            </a:r>
            <a:r>
              <a:rPr kumimoji="0" lang="zh-CN" altLang="en-US" sz="2000" dirty="0" smtClean="0"/>
              <a:t>中添加子控件，在</a:t>
            </a:r>
            <a:r>
              <a:rPr kumimoji="0" lang="en-US" sz="2000" b="1" dirty="0" smtClean="0"/>
              <a:t>layoutSubviews</a:t>
            </a:r>
            <a:r>
              <a:rPr kumimoji="0" lang="zh-CN" altLang="en-US" sz="2000" dirty="0" smtClean="0"/>
              <a:t>方法中分配子控件的位置和大小</a:t>
            </a:r>
            <a:endParaRPr kumimoji="0" lang="en-US" altLang="zh-CN" sz="2000" dirty="0" smtClean="0"/>
          </a:p>
        </p:txBody>
      </p:sp>
      <p:pic>
        <p:nvPicPr>
          <p:cNvPr id="31747" name="图片 1" descr="QQ20130122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3816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00563" y="3068638"/>
            <a:ext cx="3775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dirty="0">
                <a:latin typeface="+mn-lt"/>
              </a:rPr>
              <a:t>在这设置字符串标识，以便重用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的编辑模式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95288" y="1844675"/>
            <a:ext cx="8497887" cy="1944688"/>
          </a:xfrm>
        </p:spPr>
        <p:txBody>
          <a:bodyPr/>
          <a:lstStyle/>
          <a:p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有个</a:t>
            </a:r>
            <a:r>
              <a:rPr kumimoji="0" lang="en-US" altLang="zh-CN" sz="1800" b="1">
                <a:latin typeface="Courier New" charset="0"/>
                <a:ea typeface="宋体" charset="0"/>
                <a:cs typeface="宋体" charset="0"/>
              </a:rPr>
              <a:t>editing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属性，设置为</a:t>
            </a: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YES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时，可以进入编辑模式。在编辑模式下，可以管理表格中的行，比如改变行的排列顺序、增加行、删除行，但不能修改行的内容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多种方式开启编辑模式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@property(nonatomic,getter=isEditing) BOOL editing</a:t>
            </a:r>
          </a:p>
          <a:p>
            <a:pPr>
              <a:buFont typeface="Wingdings" charset="0"/>
              <a:buChar char="u"/>
            </a:pPr>
            <a:r>
              <a:rPr kumimoji="0" lang="en-US" altLang="zh-CN" sz="1800">
                <a:latin typeface="Courier New" charset="0"/>
                <a:ea typeface="宋体" charset="0"/>
                <a:cs typeface="宋体" charset="0"/>
              </a:rPr>
              <a:t>- (void)setEditing:(BOOL)editing animated:(BOOL)animated</a:t>
            </a:r>
          </a:p>
        </p:txBody>
      </p:sp>
      <p:pic>
        <p:nvPicPr>
          <p:cNvPr id="32771" name="Picture 4" descr="QQ20121228-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860800"/>
            <a:ext cx="40132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32588" y="3933825"/>
            <a:ext cx="1439862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拖住进行排序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2588" y="4868863"/>
            <a:ext cx="1439862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点击进行删除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643438" y="4149725"/>
            <a:ext cx="20891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4716463" y="4652963"/>
            <a:ext cx="2016125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zh-CN" altLang="en-US" sz="3600">
                <a:latin typeface="Courier New" charset="0"/>
                <a:ea typeface="宋体" charset="0"/>
                <a:cs typeface="宋体" charset="0"/>
              </a:rPr>
              <a:t>的两种内置样式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pic>
        <p:nvPicPr>
          <p:cNvPr id="16386" name="Picture 3" descr="iOS 模拟器屏幕快照“2012-12-28 下午5.57.43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273685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 txBox="1">
            <a:spLocks/>
          </p:cNvSpPr>
          <p:nvPr/>
        </p:nvSpPr>
        <p:spPr bwMode="auto">
          <a:xfrm>
            <a:off x="539750" y="1844675"/>
            <a:ext cx="2879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>
                <a:solidFill>
                  <a:schemeClr val="tx2"/>
                </a:solidFill>
                <a:latin typeface="Courier New" charset="0"/>
              </a:rPr>
              <a:t>UITableViewStylePlain</a:t>
            </a:r>
          </a:p>
        </p:txBody>
      </p:sp>
      <p:sp>
        <p:nvSpPr>
          <p:cNvPr id="16388" name="Title 1"/>
          <p:cNvSpPr txBox="1">
            <a:spLocks/>
          </p:cNvSpPr>
          <p:nvPr/>
        </p:nvSpPr>
        <p:spPr bwMode="auto">
          <a:xfrm>
            <a:off x="5076825" y="1844675"/>
            <a:ext cx="3024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kumimoji="0" lang="en-US" altLang="zh-CN" sz="1600" b="1">
                <a:solidFill>
                  <a:schemeClr val="tx2"/>
                </a:solidFill>
                <a:latin typeface="Courier New" charset="0"/>
              </a:rPr>
              <a:t>UITableViewStyle</a:t>
            </a:r>
            <a:r>
              <a:rPr kumimoji="0" lang="fr-FR" altLang="zh-CN" sz="1600" b="1">
                <a:solidFill>
                  <a:schemeClr val="tx2"/>
                </a:solidFill>
                <a:latin typeface="Courier New" charset="0"/>
              </a:rPr>
              <a:t>Grouped</a:t>
            </a:r>
            <a:endParaRPr kumimoji="0" lang="en-US" altLang="zh-CN" sz="1600" b="1">
              <a:solidFill>
                <a:schemeClr val="tx2"/>
              </a:solidFill>
              <a:latin typeface="Courier New" charset="0"/>
            </a:endParaRPr>
          </a:p>
        </p:txBody>
      </p:sp>
      <p:pic>
        <p:nvPicPr>
          <p:cNvPr id="16389" name="Picture 6" descr="iOS 模拟器屏幕快照“2012-12-28 下午5.58.02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49500"/>
            <a:ext cx="273685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宋体" charset="0"/>
                <a:cs typeface="宋体" charset="0"/>
              </a:rPr>
              <a:t>删除</a:t>
            </a:r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的行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785225" cy="4392613"/>
          </a:xfrm>
        </p:spPr>
        <p:txBody>
          <a:bodyPr/>
          <a:lstStyle/>
          <a:p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首先要开启编辑模式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实现</a:t>
            </a:r>
            <a:r>
              <a:rPr kumimoji="0" lang="en-US" altLang="ja-JP" sz="1800">
                <a:latin typeface="Courier New" charset="0"/>
                <a:ea typeface="宋体" charset="0"/>
                <a:cs typeface="宋体" charset="0"/>
              </a:rPr>
              <a:t>UITableViewDataSource</a:t>
            </a:r>
            <a:r>
              <a:rPr kumimoji="0" lang="zh-CN" altLang="en-US" sz="1800">
                <a:latin typeface="Courier New" charset="0"/>
                <a:ea typeface="宋体" charset="0"/>
                <a:cs typeface="宋体" charset="0"/>
              </a:rPr>
              <a:t>的如下方法：</a:t>
            </a:r>
            <a:endParaRPr kumimoji="0" lang="en-US" altLang="zh-CN" sz="180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- (void)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tableView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:(UITableView *)tableView 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commitEditingStyle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:(UITableViewCellEditingStyle)editingStyle </a:t>
            </a:r>
            <a:r>
              <a:rPr kumimoji="0" lang="en-US" altLang="zh-CN" sz="1600" b="1">
                <a:latin typeface="Courier New" charset="0"/>
                <a:ea typeface="宋体" charset="0"/>
                <a:cs typeface="宋体" charset="0"/>
              </a:rPr>
              <a:t>forRowAtIndexPath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:(NSIndexPath *)indexPath {</a:t>
            </a:r>
          </a:p>
          <a:p>
            <a:pPr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Courier New" charset="0"/>
              </a:rPr>
              <a:t>    // </a:t>
            </a:r>
            <a:r>
              <a:rPr kumimoji="0" lang="en-US" sz="1600">
                <a:latin typeface="Courier New" charset="0"/>
                <a:ea typeface="宋体" charset="0"/>
                <a:cs typeface="Courier New" charset="0"/>
              </a:rPr>
              <a:t>如果</a:t>
            </a:r>
            <a:r>
              <a:rPr kumimoji="0" lang="en-US" altLang="ja-JP" sz="1600">
                <a:latin typeface="Courier New" charset="0"/>
                <a:ea typeface="宋体" charset="0"/>
                <a:cs typeface="Courier New" charset="0"/>
              </a:rPr>
              <a:t>UITableView</a:t>
            </a:r>
            <a:r>
              <a:rPr kumimoji="0" lang="en-US" sz="1600">
                <a:latin typeface="Courier New" charset="0"/>
                <a:ea typeface="宋体" charset="0"/>
                <a:cs typeface="Courier New" charset="0"/>
              </a:rPr>
              <a:t>提交的是删除指令</a:t>
            </a:r>
            <a:endParaRPr kumimoji="0" lang="en-US" altLang="ja-JP" sz="160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if (editingStyle == UITableViewCellEditingStyleDelete) {</a:t>
            </a:r>
          </a:p>
          <a:p>
            <a:pPr>
              <a:buFont typeface="Wingdings" charset="0"/>
              <a:buNone/>
            </a:pPr>
            <a:r>
              <a:rPr kumimoji="0" lang="zh-TW" altLang="en-US" sz="1600">
                <a:latin typeface="Courier New" charset="0"/>
                <a:ea typeface="宋体" charset="0"/>
                <a:cs typeface="宋体" charset="0"/>
              </a:rPr>
              <a:t>        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// </a:t>
            </a:r>
            <a:r>
              <a:rPr kumimoji="0" lang="zh-TW" altLang="en-US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删除真实数据</a:t>
            </a:r>
          </a:p>
          <a:p>
            <a:pPr>
              <a:buFont typeface="Wingdings" charset="0"/>
              <a:buNone/>
            </a:pPr>
            <a:r>
              <a:rPr kumimoji="0" lang="en-US" altLang="zh-CN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         // [self.data removeObjectAtIndex:indexPath.row];</a:t>
            </a:r>
          </a:p>
          <a:p>
            <a:pPr>
              <a:buFont typeface="Wingdings" charset="0"/>
              <a:buNone/>
            </a:pPr>
            <a:r>
              <a:rPr kumimoji="0" lang="zh-TW" altLang="en-US" sz="1600">
                <a:latin typeface="Courier New" charset="0"/>
                <a:ea typeface="宋体" charset="0"/>
                <a:cs typeface="宋体" charset="0"/>
              </a:rPr>
              <a:t>        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// </a:t>
            </a:r>
            <a:r>
              <a:rPr kumimoji="0" lang="zh-TW" altLang="en-US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删除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TW" altLang="en-US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中的某一行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kumimoji="0" lang="zh-TW" altLang="en-US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带动画效果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)</a:t>
            </a:r>
            <a:endParaRPr kumimoji="0" lang="zh-TW" altLang="en-US" sz="1600">
              <a:solidFill>
                <a:srgbClr val="008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    [tableView deleteRowsAtIndexPaths:[NSArray arrayWithObject:indexPath] withRowAnimation:UITableViewRowAnimationLeft];</a:t>
            </a:r>
          </a:p>
          <a:p>
            <a:pPr>
              <a:buFont typeface="Wingdings" charset="0"/>
              <a:buNone/>
            </a:pPr>
            <a:r>
              <a:rPr kumimoji="0" lang="zh-TW" altLang="en-US" sz="1600">
                <a:latin typeface="Courier New" charset="0"/>
                <a:ea typeface="宋体" charset="0"/>
                <a:cs typeface="宋体" charset="0"/>
              </a:rPr>
              <a:t>        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// </a:t>
            </a:r>
            <a:r>
              <a:rPr kumimoji="0" lang="zh-TW" altLang="en-US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如果不考虑动画效果，也可以直接</a:t>
            </a:r>
            <a:r>
              <a:rPr kumimoji="0" lang="en-US" altLang="zh-TW" sz="1600">
                <a:solidFill>
                  <a:srgbClr val="008000"/>
                </a:solidFill>
                <a:latin typeface="Courier New" charset="0"/>
                <a:ea typeface="宋体" charset="0"/>
                <a:cs typeface="宋体" charset="0"/>
              </a:rPr>
              <a:t>[tableView reload];</a:t>
            </a:r>
            <a:endParaRPr kumimoji="0" lang="zh-TW" altLang="en-US" sz="1600">
              <a:solidFill>
                <a:srgbClr val="008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宋体" charset="0"/>
                <a:cs typeface="宋体" charset="0"/>
              </a:rPr>
              <a:t>移动</a:t>
            </a:r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的行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916113"/>
            <a:ext cx="8785225" cy="4171950"/>
          </a:xfrm>
        </p:spPr>
        <p:txBody>
          <a:bodyPr/>
          <a:lstStyle/>
          <a:p>
            <a:pPr>
              <a:defRPr/>
            </a:pPr>
            <a:r>
              <a:rPr kumimoji="0" lang="zh-CN" altLang="en-US" sz="1800" dirty="0" smtClean="0"/>
              <a:t>首先要开启编辑模式</a:t>
            </a:r>
            <a:endParaRPr kumimoji="0" lang="en-US" altLang="zh-CN" sz="1800" dirty="0" smtClean="0"/>
          </a:p>
          <a:p>
            <a:pPr>
              <a:defRPr/>
            </a:pPr>
            <a:r>
              <a:rPr kumimoji="0" lang="zh-CN" altLang="en-US" sz="1800" dirty="0" smtClean="0"/>
              <a:t>实现</a:t>
            </a:r>
            <a:r>
              <a:rPr kumimoji="0" lang="en-US" sz="1800" dirty="0" smtClean="0"/>
              <a:t>UITableViewDataSource</a:t>
            </a:r>
            <a:r>
              <a:rPr kumimoji="0" lang="zh-CN" altLang="en-US" sz="1800" dirty="0" smtClean="0"/>
              <a:t>的如下方法</a:t>
            </a:r>
            <a:r>
              <a:rPr kumimoji="0" lang="en-US" altLang="zh-CN" sz="1800" dirty="0" smtClean="0"/>
              <a:t>(</a:t>
            </a:r>
            <a:r>
              <a:rPr kumimoji="0" lang="zh-CN" altLang="en-US" sz="1800" dirty="0" smtClean="0"/>
              <a:t>如果没有实现此方法，将无法换行</a:t>
            </a:r>
            <a:r>
              <a:rPr kumimoji="0" lang="en-US" altLang="zh-CN" sz="1800" dirty="0" smtClean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- (void)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moveRowAtIndexPath</a:t>
            </a:r>
            <a:r>
              <a:rPr kumimoji="0" lang="en-US" sz="1800" dirty="0"/>
              <a:t>:(NSIndexPath *)sourceIndexPath </a:t>
            </a:r>
            <a:r>
              <a:rPr kumimoji="0" lang="en-US" sz="1800" b="1" dirty="0"/>
              <a:t>toIndexPath</a:t>
            </a:r>
            <a:r>
              <a:rPr kumimoji="0" lang="en-US" sz="1800" dirty="0"/>
              <a:t>:(NSIndexPath *)destinationIndexPath {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    int from = sourceIndexPath.row;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    int to = destinationIndexPath.row;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    if (from == to) return;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TW" altLang="en-US" sz="1800" dirty="0"/>
              <a:t>    </a:t>
            </a:r>
            <a:r>
              <a:rPr kumimoji="0" lang="en-US" altLang="zh-TW" sz="1800" dirty="0">
                <a:solidFill>
                  <a:srgbClr val="008000"/>
                </a:solidFill>
              </a:rPr>
              <a:t>// </a:t>
            </a:r>
            <a:r>
              <a:rPr kumimoji="0" lang="zh-TW" altLang="en-US" sz="1800" dirty="0">
                <a:solidFill>
                  <a:srgbClr val="008000"/>
                </a:solidFill>
              </a:rPr>
              <a:t>交换数据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>
                <a:solidFill>
                  <a:srgbClr val="008000"/>
                </a:solidFill>
              </a:rPr>
              <a:t>    </a:t>
            </a:r>
            <a:r>
              <a:rPr kumimoji="0" lang="en-US" sz="1800" dirty="0" smtClean="0">
                <a:solidFill>
                  <a:srgbClr val="008000"/>
                </a:solidFill>
              </a:rPr>
              <a:t>// [self.data </a:t>
            </a:r>
            <a:r>
              <a:rPr kumimoji="0" lang="en-US" sz="1800" dirty="0">
                <a:solidFill>
                  <a:srgbClr val="008000"/>
                </a:solidFill>
              </a:rPr>
              <a:t>exchangeObjectAtIndex:from withObjectAtIndex:to];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ea typeface="宋体" charset="0"/>
                <a:cs typeface="宋体" charset="0"/>
              </a:rPr>
              <a:t>选中</a:t>
            </a:r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的行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569325" cy="4171950"/>
          </a:xfrm>
        </p:spPr>
        <p:txBody>
          <a:bodyPr/>
          <a:lstStyle/>
          <a:p>
            <a:pPr>
              <a:defRPr/>
            </a:pPr>
            <a:r>
              <a:rPr kumimoji="0" lang="zh-CN" altLang="en-US" sz="2000" dirty="0" smtClean="0"/>
              <a:t>当某行被选中时会调用此方法</a:t>
            </a:r>
            <a:r>
              <a:rPr kumimoji="0" lang="en-US" altLang="zh-CN" sz="2000" dirty="0" smtClean="0"/>
              <a:t>(UITableViewDelegate</a:t>
            </a:r>
            <a:r>
              <a:rPr kumimoji="0" lang="zh-CN" altLang="en-US" sz="2000" dirty="0" smtClean="0"/>
              <a:t>的方法</a:t>
            </a:r>
            <a:r>
              <a:rPr kumimoji="0" lang="en-US" altLang="zh-CN" sz="2000" dirty="0" smtClean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- (void)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didSelectRowAtIndexPath</a:t>
            </a:r>
            <a:r>
              <a:rPr kumimoji="0" lang="en-US" sz="1800" dirty="0"/>
              <a:t>:(NSIndexPath *)indexPath {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TW" altLang="en-US" sz="1800" dirty="0"/>
              <a:t>    </a:t>
            </a:r>
            <a:r>
              <a:rPr kumimoji="0" lang="en-US" altLang="zh-TW" sz="1800" dirty="0">
                <a:solidFill>
                  <a:srgbClr val="008000"/>
                </a:solidFill>
              </a:rPr>
              <a:t>/</a:t>
            </a:r>
            <a:r>
              <a:rPr kumimoji="0" lang="en-US" altLang="zh-TW" sz="1800" dirty="0" smtClean="0">
                <a:solidFill>
                  <a:srgbClr val="008000"/>
                </a:solidFill>
              </a:rPr>
              <a:t>/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取消选中某一行</a:t>
            </a:r>
            <a:r>
              <a:rPr kumimoji="0" lang="en-US" altLang="zh-CN" sz="1800" dirty="0">
                <a:solidFill>
                  <a:srgbClr val="008000"/>
                </a:solidFill>
              </a:rPr>
              <a:t>,</a:t>
            </a:r>
            <a:r>
              <a:rPr kumimoji="0" lang="zh-TW" altLang="en-US" sz="1800" dirty="0" smtClean="0">
                <a:solidFill>
                  <a:srgbClr val="008000"/>
                </a:solidFill>
              </a:rPr>
              <a:t>让被选中</a:t>
            </a:r>
            <a:r>
              <a:rPr kumimoji="0" lang="zh-TW" altLang="en-US" sz="1800" dirty="0">
                <a:solidFill>
                  <a:srgbClr val="008000"/>
                </a:solidFill>
              </a:rPr>
              <a:t>行的高亮颜色消失</a:t>
            </a:r>
            <a:r>
              <a:rPr kumimoji="0" lang="en-US" altLang="zh-TW" sz="1800" dirty="0">
                <a:solidFill>
                  <a:srgbClr val="008000"/>
                </a:solidFill>
              </a:rPr>
              <a:t>(</a:t>
            </a:r>
            <a:r>
              <a:rPr kumimoji="0" lang="zh-TW" altLang="en-US" sz="1800" dirty="0">
                <a:solidFill>
                  <a:srgbClr val="008000"/>
                </a:solidFill>
              </a:rPr>
              <a:t>带动画效果</a:t>
            </a:r>
            <a:r>
              <a:rPr kumimoji="0" lang="en-US" altLang="zh-TW" sz="1800" dirty="0">
                <a:solidFill>
                  <a:srgbClr val="008000"/>
                </a:solidFill>
              </a:rPr>
              <a:t>)</a:t>
            </a:r>
            <a:endParaRPr kumimoji="0" lang="zh-TW" altLang="en-US" sz="1800" dirty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    [tableView deselectRowAtIndexPath:indexPath animated:YES];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8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常用方法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392613"/>
          </a:xfrm>
        </p:spPr>
        <p:txBody>
          <a:bodyPr/>
          <a:lstStyle/>
          <a:p>
            <a:pPr>
              <a:defRPr/>
            </a:pPr>
            <a:r>
              <a:rPr kumimoji="0" lang="en-US" sz="1600" dirty="0"/>
              <a:t>- (id)</a:t>
            </a:r>
            <a:r>
              <a:rPr kumimoji="0" lang="en-US" sz="1600" b="1" dirty="0"/>
              <a:t>initWithFrame</a:t>
            </a:r>
            <a:r>
              <a:rPr kumimoji="0" lang="en-US" sz="1600" dirty="0"/>
              <a:t>:(CGRect)frame </a:t>
            </a:r>
            <a:r>
              <a:rPr kumimoji="0" lang="en-US" sz="1600" b="1" dirty="0"/>
              <a:t>style</a:t>
            </a:r>
            <a:r>
              <a:rPr kumimoji="0" lang="en-US" sz="1600" dirty="0"/>
              <a:t>:(UITableViewStyle)</a:t>
            </a:r>
            <a:r>
              <a:rPr kumimoji="0" lang="en-US" sz="1600" dirty="0" smtClean="0"/>
              <a:t>style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600" dirty="0" smtClean="0">
                <a:solidFill>
                  <a:srgbClr val="008000"/>
                </a:solidFill>
              </a:rPr>
              <a:t>初始化一个UITableView，并且设置表格样式</a:t>
            </a:r>
            <a:endParaRPr kumimoji="0" lang="fi-FI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fi-FI" sz="1600" dirty="0" smtClean="0"/>
              <a:t>- </a:t>
            </a:r>
            <a:r>
              <a:rPr kumimoji="0" lang="fi-FI" sz="1600" dirty="0"/>
              <a:t>(void)</a:t>
            </a:r>
            <a:r>
              <a:rPr kumimoji="0" lang="fi-FI" sz="1600" b="1" dirty="0" smtClean="0"/>
              <a:t>reloadData</a:t>
            </a:r>
            <a:r>
              <a:rPr kumimoji="0" lang="fi-FI" sz="1600" dirty="0" smtClean="0"/>
              <a:t>   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重新访问数据源，刷新界面</a:t>
            </a:r>
            <a:endParaRPr kumimoji="0" lang="fi-FI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- (NSInteger)</a:t>
            </a:r>
            <a:r>
              <a:rPr kumimoji="0" lang="en-US" sz="1600" b="1" dirty="0" smtClean="0"/>
              <a:t>numberOfSections</a:t>
            </a:r>
            <a:r>
              <a:rPr kumimoji="0" lang="en-US" sz="1600" dirty="0" smtClean="0"/>
              <a:t>  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分区的个数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- (NSInteger)</a:t>
            </a:r>
            <a:r>
              <a:rPr kumimoji="0" lang="en-US" sz="1600" b="1" dirty="0"/>
              <a:t>numberOfRowsInSection</a:t>
            </a:r>
            <a:r>
              <a:rPr kumimoji="0" lang="en-US" sz="1600" dirty="0"/>
              <a:t>:(NSInteger)</a:t>
            </a:r>
            <a:r>
              <a:rPr kumimoji="0" lang="en-US" sz="1600" dirty="0" smtClean="0"/>
              <a:t>section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分区的行数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- (UITableViewCell *)</a:t>
            </a:r>
            <a:r>
              <a:rPr kumimoji="0" lang="en-US" sz="1600" b="1" dirty="0"/>
              <a:t>cellForRowAtIndexPath</a:t>
            </a:r>
            <a:r>
              <a:rPr kumimoji="0" lang="en-US" sz="1600" dirty="0"/>
              <a:t>:(NSIndexPath *)</a:t>
            </a:r>
            <a:r>
              <a:rPr kumimoji="0" lang="en-US" sz="1600" dirty="0" smtClean="0"/>
              <a:t>indexPath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通过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indexPath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找到对应的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UITableViewCell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对象</a:t>
            </a:r>
            <a:endParaRPr kumimoji="0" lang="fi-FI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- (void)</a:t>
            </a:r>
            <a:r>
              <a:rPr kumimoji="0" lang="en-US" sz="1600" b="1" dirty="0"/>
              <a:t>setEditing</a:t>
            </a:r>
            <a:r>
              <a:rPr kumimoji="0" lang="en-US" sz="1600" dirty="0"/>
              <a:t>:(BOOL)editing </a:t>
            </a:r>
            <a:r>
              <a:rPr kumimoji="0" lang="en-US" sz="1600" b="1" dirty="0"/>
              <a:t>animated</a:t>
            </a:r>
            <a:r>
              <a:rPr kumimoji="0" lang="en-US" sz="1600" dirty="0"/>
              <a:t>:(BOOL)</a:t>
            </a:r>
            <a:r>
              <a:rPr kumimoji="0" lang="en-US" sz="1600" dirty="0" smtClean="0"/>
              <a:t>animated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是否要开启编辑模式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- (void)</a:t>
            </a:r>
            <a:r>
              <a:rPr kumimoji="0" lang="en-US" sz="1600" b="1" dirty="0"/>
              <a:t>deselectRowAtIndexPath</a:t>
            </a:r>
            <a:r>
              <a:rPr kumimoji="0" lang="en-US" sz="1600" dirty="0"/>
              <a:t>:(NSIndexPath *)indexPath </a:t>
            </a:r>
            <a:r>
              <a:rPr kumimoji="0" lang="en-US" sz="1600" b="1" dirty="0"/>
              <a:t>animated</a:t>
            </a:r>
            <a:r>
              <a:rPr kumimoji="0" lang="en-US" sz="1600" dirty="0"/>
              <a:t>:(BOOL)</a:t>
            </a:r>
            <a:r>
              <a:rPr kumimoji="0" lang="en-US" sz="1600" dirty="0" smtClean="0"/>
              <a:t>animated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取消选中某一行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,</a:t>
            </a:r>
            <a:r>
              <a:rPr kumimoji="0" lang="zh-TW" altLang="en-US" sz="1600" dirty="0" smtClean="0">
                <a:solidFill>
                  <a:srgbClr val="008000"/>
                </a:solidFill>
              </a:rPr>
              <a:t>让被选中行的高亮颜色消失</a:t>
            </a:r>
            <a:r>
              <a:rPr kumimoji="0" lang="en-US" altLang="zh-TW" sz="1600" dirty="0" smtClean="0">
                <a:solidFill>
                  <a:srgbClr val="008000"/>
                </a:solidFill>
              </a:rPr>
              <a:t>(</a:t>
            </a:r>
            <a:r>
              <a:rPr kumimoji="0" lang="zh-TW" altLang="en-US" sz="1600" dirty="0" smtClean="0">
                <a:solidFill>
                  <a:srgbClr val="008000"/>
                </a:solidFill>
              </a:rPr>
              <a:t>带动画效果</a:t>
            </a:r>
            <a:r>
              <a:rPr kumimoji="0" lang="en-US" altLang="zh-TW" sz="1600" dirty="0" smtClean="0">
                <a:solidFill>
                  <a:srgbClr val="008000"/>
                </a:solidFill>
              </a:rPr>
              <a:t>)</a:t>
            </a:r>
            <a:endParaRPr kumimoji="0" lang="zh-TW" altLang="en-US" sz="16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常用方法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569325" cy="4392613"/>
          </a:xfrm>
        </p:spPr>
        <p:txBody>
          <a:bodyPr/>
          <a:lstStyle/>
          <a:p>
            <a:pPr>
              <a:defRPr/>
            </a:pPr>
            <a:r>
              <a:rPr kumimoji="0" lang="en-US" sz="1600" dirty="0"/>
              <a:t>- (id)</a:t>
            </a:r>
            <a:r>
              <a:rPr kumimoji="0" lang="en-US" sz="1600" b="1" dirty="0"/>
              <a:t>dequeueReusableCellWithIdentifier</a:t>
            </a:r>
            <a:r>
              <a:rPr kumimoji="0" lang="en-US" sz="1600" dirty="0"/>
              <a:t>:(NSString *)</a:t>
            </a:r>
            <a:r>
              <a:rPr kumimoji="0" lang="en-US" sz="1600" dirty="0" smtClean="0"/>
              <a:t>identifier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通过</a:t>
            </a:r>
            <a:r>
              <a:rPr kumimoji="0" lang="en-US" sz="1600" dirty="0" smtClean="0">
                <a:solidFill>
                  <a:srgbClr val="008000"/>
                </a:solidFill>
              </a:rPr>
              <a:t>identifier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在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(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缓存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)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池中找到对应的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UITableViewCell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对象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 smtClean="0"/>
              <a:t>- (void)</a:t>
            </a:r>
            <a:r>
              <a:rPr kumimoji="0" lang="en-US" sz="1600" b="1" dirty="0" smtClean="0"/>
              <a:t>deleteRowsAtIndexPaths</a:t>
            </a:r>
            <a:r>
              <a:rPr kumimoji="0" lang="en-US" sz="1600" dirty="0" smtClean="0"/>
              <a:t>:(NSArray *)indexPaths </a:t>
            </a:r>
            <a:r>
              <a:rPr kumimoji="0" lang="en-US" sz="1600" b="1" dirty="0" smtClean="0"/>
              <a:t>withRowAnimation</a:t>
            </a:r>
            <a:r>
              <a:rPr kumimoji="0" lang="en-US" sz="1600" dirty="0" smtClean="0"/>
              <a:t>:(UITableViewRowAnimation)animation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移除</a:t>
            </a:r>
            <a:r>
              <a:rPr kumimoji="0" lang="en-US" altLang="zh-CN" sz="1600" dirty="0" smtClean="0">
                <a:solidFill>
                  <a:srgbClr val="008000"/>
                </a:solidFill>
              </a:rPr>
              <a:t>indexPaths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范围内的所有行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@property(nonatomic,readonly) </a:t>
            </a:r>
            <a:r>
              <a:rPr kumimoji="0" lang="en-US" sz="1600" b="1" dirty="0" smtClean="0"/>
              <a:t>UITableViewStyle style</a:t>
            </a:r>
            <a:r>
              <a:rPr kumimoji="0" lang="en-US" sz="1600" dirty="0" smtClean="0"/>
              <a:t> 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表格样式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@property(nonatomic,assign</a:t>
            </a:r>
            <a:r>
              <a:rPr kumimoji="0" lang="en-US" sz="1600" dirty="0" smtClean="0"/>
              <a:t>) </a:t>
            </a:r>
            <a:r>
              <a:rPr kumimoji="0" lang="en-US" sz="1600" b="1" dirty="0" smtClean="0"/>
              <a:t>id </a:t>
            </a:r>
            <a:r>
              <a:rPr kumimoji="0" lang="en-US" sz="1600" b="1" dirty="0"/>
              <a:t>&lt;UITableViewDataSource&gt; </a:t>
            </a:r>
            <a:r>
              <a:rPr kumimoji="0" lang="en-US" sz="1600" b="1" dirty="0" smtClean="0"/>
              <a:t>dataSource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数据源</a:t>
            </a:r>
            <a:endParaRPr kumimoji="0" lang="en-US" sz="1600" dirty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@property(nonatomic,assign) </a:t>
            </a:r>
            <a:r>
              <a:rPr kumimoji="0" lang="en-US" sz="1600" b="1" dirty="0" smtClean="0"/>
              <a:t>id </a:t>
            </a:r>
            <a:r>
              <a:rPr kumimoji="0" lang="en-US" sz="1600" b="1" dirty="0"/>
              <a:t>&lt;UITableViewDelegate&gt; </a:t>
            </a:r>
            <a:r>
              <a:rPr kumimoji="0" lang="en-US" sz="1600" b="1" dirty="0" smtClean="0"/>
              <a:t>delegate 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代理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it-IT" sz="1600" dirty="0"/>
              <a:t>@property(nonatomic,getter=</a:t>
            </a:r>
            <a:r>
              <a:rPr kumimoji="0" lang="it-IT" sz="1600" b="1" dirty="0"/>
              <a:t>isEditing</a:t>
            </a:r>
            <a:r>
              <a:rPr kumimoji="0" lang="it-IT" sz="1600" dirty="0"/>
              <a:t>) </a:t>
            </a:r>
            <a:r>
              <a:rPr kumimoji="0" lang="it-IT" sz="1600" b="1" dirty="0"/>
              <a:t>BOOL </a:t>
            </a:r>
            <a:r>
              <a:rPr kumimoji="0" lang="it-IT" sz="1600" b="1" dirty="0" smtClean="0"/>
              <a:t>editing </a:t>
            </a:r>
            <a:r>
              <a:rPr kumimoji="0" lang="zh-CN" altLang="en-US" sz="1600" dirty="0" smtClean="0">
                <a:solidFill>
                  <a:srgbClr val="008000"/>
                </a:solidFill>
              </a:rPr>
              <a:t>是否为编辑模式</a:t>
            </a:r>
            <a:endParaRPr kumimoji="0" lang="it-IT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pl-PL" sz="1600" dirty="0"/>
              <a:t>@property(nonatomic) </a:t>
            </a:r>
            <a:r>
              <a:rPr kumimoji="0" lang="pl-PL" sz="1600" b="1" dirty="0"/>
              <a:t>UITableViewCellSeparatorStyle </a:t>
            </a:r>
            <a:r>
              <a:rPr kumimoji="0" lang="pl-PL" sz="1600" b="1" dirty="0" smtClean="0"/>
              <a:t>separatorStyle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设置分隔线的样式</a:t>
            </a:r>
            <a:endParaRPr kumimoji="0" lang="pl-PL" sz="1600" dirty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ro-RO" sz="1600" dirty="0" smtClean="0"/>
              <a:t>@</a:t>
            </a:r>
            <a:r>
              <a:rPr kumimoji="0" lang="ro-RO" sz="1600" dirty="0"/>
              <a:t>property(nonatomic,retain) </a:t>
            </a:r>
            <a:r>
              <a:rPr kumimoji="0" lang="ro-RO" sz="1600" b="1" dirty="0" smtClean="0"/>
              <a:t>UIColor *separatorColor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设置分隔线的颜色</a:t>
            </a:r>
            <a:endParaRPr kumimoji="0" lang="ro-RO" sz="1600" dirty="0" smtClean="0">
              <a:solidFill>
                <a:srgbClr val="008000"/>
              </a:solidFill>
            </a:endParaRPr>
          </a:p>
          <a:p>
            <a:pPr>
              <a:defRPr/>
            </a:pPr>
            <a:endParaRPr kumimoji="0"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lang="en-US">
                <a:latin typeface="Courier New" charset="0"/>
                <a:ea typeface="宋体" charset="0"/>
                <a:cs typeface="宋体" charset="0"/>
              </a:rPr>
              <a:t>常用方法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844675"/>
            <a:ext cx="8497887" cy="4464050"/>
          </a:xfrm>
        </p:spPr>
        <p:txBody>
          <a:bodyPr/>
          <a:lstStyle/>
          <a:p>
            <a:pPr>
              <a:defRPr/>
            </a:pPr>
            <a:r>
              <a:rPr kumimoji="0" lang="en-US" sz="1600" dirty="0"/>
              <a:t>@property(nonatomic,retain) </a:t>
            </a:r>
            <a:r>
              <a:rPr kumimoji="0" lang="en-US" sz="1600" b="1" dirty="0"/>
              <a:t>UIView *</a:t>
            </a:r>
            <a:r>
              <a:rPr kumimoji="0" lang="en-US" sz="1600" b="1" dirty="0" smtClean="0"/>
              <a:t>tableHeaderView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sz="1600" dirty="0" smtClean="0">
                <a:solidFill>
                  <a:srgbClr val="008000"/>
                </a:solidFill>
              </a:rPr>
              <a:t>表头显示的视图</a:t>
            </a:r>
          </a:p>
          <a:p>
            <a:pPr>
              <a:defRPr/>
            </a:pPr>
            <a:r>
              <a:rPr kumimoji="0" lang="en-US" sz="1600" dirty="0" smtClean="0"/>
              <a:t>@</a:t>
            </a:r>
            <a:r>
              <a:rPr kumimoji="0" lang="en-US" sz="1600" dirty="0"/>
              <a:t>property(nonatomic,retain) </a:t>
            </a:r>
            <a:r>
              <a:rPr kumimoji="0" lang="en-US" sz="1600" b="1" dirty="0"/>
              <a:t>UIView *</a:t>
            </a:r>
            <a:r>
              <a:rPr kumimoji="0" lang="en-US" sz="1600" b="1" dirty="0" smtClean="0"/>
              <a:t>tableFooterView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表尾显示的视图</a:t>
            </a:r>
            <a:endParaRPr kumimoji="0" lang="en-US" altLang="zh-CN" sz="16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/>
              <a:t>@property(nonatomic) </a:t>
            </a:r>
            <a:r>
              <a:rPr kumimoji="0" lang="en-US" sz="1600" b="1" dirty="0"/>
              <a:t>BOOL</a:t>
            </a:r>
            <a:r>
              <a:rPr kumimoji="0" lang="en-US" sz="1600" dirty="0"/>
              <a:t> </a:t>
            </a:r>
            <a:r>
              <a:rPr kumimoji="0" lang="en-US" sz="1600" b="1" dirty="0" smtClean="0"/>
              <a:t>allowsSelection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是否允许选中行</a:t>
            </a:r>
            <a:endParaRPr kumimoji="0" lang="en-US" sz="1600" dirty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600" dirty="0" smtClean="0"/>
              <a:t>@</a:t>
            </a:r>
            <a:r>
              <a:rPr kumimoji="0" lang="en-US" sz="1600" dirty="0"/>
              <a:t>property(nonatomic) </a:t>
            </a:r>
            <a:r>
              <a:rPr kumimoji="0" lang="en-US" sz="1600" b="1" dirty="0"/>
              <a:t>BOOL</a:t>
            </a:r>
            <a:r>
              <a:rPr kumimoji="0" lang="en-US" sz="1600" dirty="0"/>
              <a:t> </a:t>
            </a:r>
            <a:r>
              <a:rPr kumimoji="0" lang="en-US" sz="1600" b="1" dirty="0" smtClean="0"/>
              <a:t>allowsSelectionDuringEditing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是否允许在编辑模式下选中行</a:t>
            </a:r>
            <a:endParaRPr kumimoji="0" lang="en-US" sz="1600" dirty="0"/>
          </a:p>
          <a:p>
            <a:pPr>
              <a:defRPr/>
            </a:pPr>
            <a:r>
              <a:rPr kumimoji="0" lang="en-US" sz="1600" dirty="0" smtClean="0"/>
              <a:t>@</a:t>
            </a:r>
            <a:r>
              <a:rPr kumimoji="0" lang="en-US" sz="1600" dirty="0"/>
              <a:t>property(nonatomic) </a:t>
            </a:r>
            <a:r>
              <a:rPr kumimoji="0" lang="en-US" sz="1600" b="1" dirty="0"/>
              <a:t>BOOL</a:t>
            </a:r>
            <a:r>
              <a:rPr kumimoji="0" lang="en-US" sz="1600" dirty="0"/>
              <a:t> </a:t>
            </a:r>
            <a:r>
              <a:rPr kumimoji="0" lang="en-US" sz="1600" b="1" dirty="0" smtClean="0"/>
              <a:t>allowsMultipleSelection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是否允许选中多行</a:t>
            </a:r>
            <a:endParaRPr kumimoji="0" lang="en-US" sz="1600" dirty="0"/>
          </a:p>
          <a:p>
            <a:pPr>
              <a:defRPr/>
            </a:pPr>
            <a:r>
              <a:rPr kumimoji="0" lang="en-US" sz="1600" dirty="0" smtClean="0"/>
              <a:t>@</a:t>
            </a:r>
            <a:r>
              <a:rPr kumimoji="0" lang="en-US" sz="1600" dirty="0"/>
              <a:t>property(nonatomic) </a:t>
            </a:r>
            <a:r>
              <a:rPr kumimoji="0" lang="en-US" sz="1600" b="1" dirty="0"/>
              <a:t>BOOL</a:t>
            </a:r>
            <a:r>
              <a:rPr kumimoji="0" lang="en-US" sz="1600" dirty="0"/>
              <a:t> </a:t>
            </a:r>
            <a:r>
              <a:rPr kumimoji="0" lang="en-US" sz="1600" b="1" dirty="0" smtClean="0"/>
              <a:t>allowsMultipleSelectionDuringEditing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600" dirty="0" smtClean="0">
                <a:solidFill>
                  <a:srgbClr val="008000"/>
                </a:solidFill>
              </a:rPr>
              <a:t>是否允许在编辑模式下选中多行</a:t>
            </a:r>
            <a:endParaRPr kumimoji="0" lang="en-US" sz="1600" dirty="0" smtClean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sz="16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UITableViewController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1439863"/>
          </a:xfrm>
        </p:spPr>
        <p:txBody>
          <a:bodyPr/>
          <a:lstStyle/>
          <a:p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是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UIViewController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的子类，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UITableViewController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默认扮演了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种角色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: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视图控制器、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的数据源和代理</a:t>
            </a:r>
            <a:endParaRPr kumimoji="0"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UITableViewController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view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是个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UITablView,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由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UITableViewController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负责设置和显示这个对象。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UITableViewController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对象被创建后，会将这个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对象的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delegate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指向</a:t>
            </a:r>
            <a:r>
              <a:rPr kumimoji="0" lang="en-US" altLang="zh-CN" sz="1600">
                <a:latin typeface="Courier New" charset="0"/>
                <a:ea typeface="宋体" charset="0"/>
                <a:cs typeface="宋体" charset="0"/>
              </a:rPr>
              <a:t>UITableViewController</a:t>
            </a:r>
            <a:r>
              <a:rPr kumimoji="0" lang="zh-CN" altLang="en-US" sz="1600">
                <a:latin typeface="Courier New" charset="0"/>
                <a:ea typeface="宋体" charset="0"/>
                <a:cs typeface="宋体" charset="0"/>
              </a:rPr>
              <a:t>自己</a:t>
            </a:r>
            <a:endParaRPr kumimoji="0" lang="en-US" altLang="zh-CN" sz="1600">
              <a:latin typeface="Courier New" charset="0"/>
              <a:ea typeface="宋体" charset="0"/>
              <a:cs typeface="宋体" charset="0"/>
            </a:endParaRPr>
          </a:p>
          <a:p>
            <a:endParaRPr kumimoji="0" lang="en-US" altLang="zh-CN" sz="1600">
              <a:latin typeface="Courier New" charset="0"/>
              <a:ea typeface="宋体" charset="0"/>
              <a:cs typeface="宋体" charset="0"/>
            </a:endParaRPr>
          </a:p>
        </p:txBody>
      </p:sp>
      <p:grpSp>
        <p:nvGrpSpPr>
          <p:cNvPr id="39939" name="Group 2"/>
          <p:cNvGrpSpPr>
            <a:grpSpLocks/>
          </p:cNvGrpSpPr>
          <p:nvPr/>
        </p:nvGrpSpPr>
        <p:grpSpPr bwMode="auto">
          <a:xfrm>
            <a:off x="179512" y="3356992"/>
            <a:ext cx="8137525" cy="2736850"/>
            <a:chOff x="539750" y="3500438"/>
            <a:chExt cx="8137078" cy="2736850"/>
          </a:xfrm>
        </p:grpSpPr>
        <p:sp>
          <p:nvSpPr>
            <p:cNvPr id="14" name="Rectangle 13"/>
            <p:cNvSpPr/>
            <p:nvPr/>
          </p:nvSpPr>
          <p:spPr>
            <a:xfrm>
              <a:off x="1763645" y="3500438"/>
              <a:ext cx="3384364" cy="504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UITableViewDataSource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92464" y="3500438"/>
              <a:ext cx="3384364" cy="504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UITableViewDelegate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9944" name="Group 1"/>
            <p:cNvGrpSpPr>
              <a:grpSpLocks/>
            </p:cNvGrpSpPr>
            <p:nvPr/>
          </p:nvGrpSpPr>
          <p:grpSpPr bwMode="auto">
            <a:xfrm>
              <a:off x="539750" y="4365625"/>
              <a:ext cx="7416800" cy="1871663"/>
              <a:chOff x="539750" y="4365625"/>
              <a:chExt cx="7416800" cy="1871663"/>
            </a:xfrm>
          </p:grpSpPr>
          <p:grpSp>
            <p:nvGrpSpPr>
              <p:cNvPr id="39945" name="Group 7"/>
              <p:cNvGrpSpPr>
                <a:grpSpLocks/>
              </p:cNvGrpSpPr>
              <p:nvPr/>
            </p:nvGrpSpPr>
            <p:grpSpPr bwMode="auto">
              <a:xfrm>
                <a:off x="539750" y="4365625"/>
                <a:ext cx="3240088" cy="1871663"/>
                <a:chOff x="539552" y="3573016"/>
                <a:chExt cx="3240360" cy="187220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39552" y="3573017"/>
                  <a:ext cx="3240181" cy="18722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latin typeface="Courier New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55458" y="3644475"/>
                  <a:ext cx="2808368" cy="4319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UITableView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755458" y="4292363"/>
                  <a:ext cx="2808368" cy="43351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.dataSource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458" y="4868794"/>
                  <a:ext cx="2808368" cy="4319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.delegate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9946" name="Group 8"/>
              <p:cNvGrpSpPr>
                <a:grpSpLocks/>
              </p:cNvGrpSpPr>
              <p:nvPr/>
            </p:nvGrpSpPr>
            <p:grpSpPr bwMode="auto">
              <a:xfrm>
                <a:off x="4716463" y="4365625"/>
                <a:ext cx="3240087" cy="1871663"/>
                <a:chOff x="539552" y="3573016"/>
                <a:chExt cx="3240360" cy="187220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39322" y="3573017"/>
                  <a:ext cx="3240183" cy="18722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latin typeface="Courier New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5228" y="3644475"/>
                  <a:ext cx="2808370" cy="4319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UITableViewController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5228" y="4292363"/>
                  <a:ext cx="2808370" cy="43351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.view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755228" y="4868794"/>
                  <a:ext cx="2808370" cy="4319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.tableView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1" name="Straight Arrow Connector 20"/>
              <p:cNvCxnSpPr>
                <a:stCxn id="6" idx="3"/>
                <a:endCxn id="11" idx="1"/>
              </p:cNvCxnSpPr>
              <p:nvPr/>
            </p:nvCxnSpPr>
            <p:spPr>
              <a:xfrm flipV="1">
                <a:off x="3563771" y="4652963"/>
                <a:ext cx="1368350" cy="647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7" idx="3"/>
                <a:endCxn id="11" idx="1"/>
              </p:cNvCxnSpPr>
              <p:nvPr/>
            </p:nvCxnSpPr>
            <p:spPr>
              <a:xfrm flipV="1">
                <a:off x="3563771" y="4652963"/>
                <a:ext cx="1368350" cy="12239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2" idx="1"/>
                <a:endCxn id="5" idx="3"/>
              </p:cNvCxnSpPr>
              <p:nvPr/>
            </p:nvCxnSpPr>
            <p:spPr>
              <a:xfrm flipH="1" flipV="1">
                <a:off x="3563771" y="4652963"/>
                <a:ext cx="1368350" cy="6477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3" idx="1"/>
                <a:endCxn id="5" idx="3"/>
              </p:cNvCxnSpPr>
              <p:nvPr/>
            </p:nvCxnSpPr>
            <p:spPr>
              <a:xfrm flipH="1" flipV="1">
                <a:off x="3563771" y="4652963"/>
                <a:ext cx="1368350" cy="12239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Arrow Connector 19"/>
          <p:cNvCxnSpPr>
            <a:stCxn id="11" idx="0"/>
            <a:endCxn id="14" idx="2"/>
          </p:cNvCxnSpPr>
          <p:nvPr/>
        </p:nvCxnSpPr>
        <p:spPr>
          <a:xfrm flipH="1" flipV="1">
            <a:off x="3095749" y="3861817"/>
            <a:ext cx="2880519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5" idx="2"/>
          </p:cNvCxnSpPr>
          <p:nvPr/>
        </p:nvCxnSpPr>
        <p:spPr>
          <a:xfrm flipV="1">
            <a:off x="5976268" y="3861817"/>
            <a:ext cx="648494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1-</a:t>
            </a:r>
            <a:r>
              <a:rPr kumimoji="1" lang="zh-CN" altLang="en-US" dirty="0" smtClean="0"/>
              <a:t>城市信息</a:t>
            </a:r>
            <a:endParaRPr kumimoji="1" lang="zh-CN" altLang="en-US" dirty="0"/>
          </a:p>
        </p:txBody>
      </p:sp>
      <p:pic>
        <p:nvPicPr>
          <p:cNvPr id="4" name="图片 3" descr="iOS 模拟器屏幕快照“2013-7-13 下午10.03.39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32" y="404664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6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淘宝商品列表</a:t>
            </a:r>
            <a:endParaRPr kumimoji="1" lang="zh-CN" altLang="en-US" dirty="0"/>
          </a:p>
        </p:txBody>
      </p:sp>
      <p:pic>
        <p:nvPicPr>
          <p:cNvPr id="3" name="图片 2" descr="iOS 模拟器屏幕快照“2013-7-13 下午10.08.25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0648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urier New"/>
                <a:cs typeface="Courier New"/>
              </a:rPr>
              <a:t>例子</a:t>
            </a:r>
            <a:r>
              <a:rPr kumimoji="1" lang="zh-CN" altLang="zh-CN" dirty="0" smtClean="0">
                <a:latin typeface="Courier New"/>
                <a:cs typeface="Courier New"/>
              </a:rPr>
              <a:t>3</a:t>
            </a:r>
            <a:r>
              <a:rPr kumimoji="1" lang="en-US" altLang="zh-CN" dirty="0" smtClean="0">
                <a:latin typeface="Courier New"/>
                <a:cs typeface="Courier New"/>
              </a:rPr>
              <a:t>-</a:t>
            </a:r>
            <a:r>
              <a:rPr kumimoji="1" lang="zh-CN" altLang="en-US" dirty="0" smtClean="0">
                <a:latin typeface="Courier New"/>
                <a:cs typeface="Courier New"/>
              </a:rPr>
              <a:t>数据删除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  <p:pic>
        <p:nvPicPr>
          <p:cNvPr id="4" name="图片 3" descr="iOS 模拟器屏幕快照“2013-7-13 下午10.09.46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48680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0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数据源</a:t>
            </a:r>
            <a:r>
              <a:rPr lang="en-US" altLang="zh-CN" sz="2800" dirty="0">
                <a:latin typeface="Courier New" charset="0"/>
                <a:ea typeface="宋体" charset="0"/>
                <a:cs typeface="宋体" charset="0"/>
              </a:rPr>
              <a:t>(dataSource)</a:t>
            </a:r>
            <a:r>
              <a:rPr lang="zh-CN" altLang="en-US" sz="2800" dirty="0">
                <a:latin typeface="Courier New" charset="0"/>
                <a:ea typeface="宋体" charset="0"/>
                <a:cs typeface="宋体" charset="0"/>
              </a:rPr>
              <a:t>和代理</a:t>
            </a:r>
            <a:r>
              <a:rPr lang="en-US" altLang="zh-CN" sz="2800" dirty="0">
                <a:latin typeface="Courier New" charset="0"/>
                <a:ea typeface="宋体" charset="0"/>
                <a:cs typeface="宋体" charset="0"/>
              </a:rPr>
              <a:t>(delegate)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80400" cy="4243388"/>
          </a:xfrm>
        </p:spPr>
        <p:txBody>
          <a:bodyPr/>
          <a:lstStyle/>
          <a:p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需要一个数据源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(dataSource)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来显示数据，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会向数据源查询一共有多少行数据以及每一行显示什么数据等。没有设置数据源的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只是个空壳。凡是遵守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UITableViewDataSource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协议的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OC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对象，都可以是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的数据源</a:t>
            </a:r>
            <a:endParaRPr kumimoji="0"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通常都要为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设置代理对象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(delegate),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以便在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触发一下事件时做出相应的处理，比如选中了某一行。凡是遵守了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UITableViewDelegate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协议的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OC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对象，都可以是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的代理对象</a:t>
            </a:r>
            <a:endParaRPr kumimoji="0" lang="en-US" altLang="zh-CN" sz="200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一般会让控制器充当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UITableView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dataSource</a:t>
            </a:r>
            <a:r>
              <a:rPr kumimoji="0" lang="zh-CN" altLang="en-US" sz="2000">
                <a:latin typeface="Courier New" charset="0"/>
                <a:ea typeface="宋体" charset="0"/>
                <a:cs typeface="宋体" charset="0"/>
              </a:rPr>
              <a:t>和</a:t>
            </a:r>
            <a:r>
              <a:rPr kumimoji="0" lang="en-US" altLang="zh-CN" sz="2000">
                <a:latin typeface="Courier New" charset="0"/>
                <a:ea typeface="宋体" charset="0"/>
                <a:cs typeface="宋体" charset="0"/>
              </a:rPr>
              <a:t>delegate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urier New"/>
                <a:cs typeface="Courier New"/>
              </a:rPr>
              <a:t>例子</a:t>
            </a:r>
            <a:r>
              <a:rPr kumimoji="1" lang="zh-CN" altLang="zh-CN" dirty="0">
                <a:latin typeface="Courier New"/>
                <a:cs typeface="Courier New"/>
              </a:rPr>
              <a:t>4</a:t>
            </a:r>
            <a:r>
              <a:rPr kumimoji="1" lang="en-US" altLang="zh-CN" dirty="0" smtClean="0">
                <a:latin typeface="Courier New"/>
                <a:cs typeface="Courier New"/>
              </a:rPr>
              <a:t>-</a:t>
            </a:r>
            <a:r>
              <a:rPr kumimoji="1" lang="zh-CN" altLang="en-US" dirty="0" smtClean="0">
                <a:latin typeface="Courier New"/>
                <a:cs typeface="Courier New"/>
              </a:rPr>
              <a:t>编辑模式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  <p:pic>
        <p:nvPicPr>
          <p:cNvPr id="3" name="图片 2" descr="iOS 模拟器屏幕快照“2013-7-13 下午10.11.34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4664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7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-</a:t>
            </a:r>
            <a:r>
              <a:rPr kumimoji="1" lang="en-US" altLang="en-US" dirty="0" smtClean="0"/>
              <a:t>九宫格</a:t>
            </a:r>
            <a:endParaRPr kumimoji="1" lang="zh-CN" altLang="en-US" dirty="0"/>
          </a:p>
        </p:txBody>
      </p:sp>
      <p:pic>
        <p:nvPicPr>
          <p:cNvPr id="3" name="图片 2" descr="iOS 模拟器屏幕快照“2013-7-13 下午10.12.14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76672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75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例子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天猫列表</a:t>
            </a:r>
            <a:endParaRPr kumimoji="1" lang="zh-CN" altLang="en-US" dirty="0"/>
          </a:p>
        </p:txBody>
      </p:sp>
      <p:pic>
        <p:nvPicPr>
          <p:cNvPr id="3" name="图片 2" descr="iOS 模拟器屏幕快照“2013-7-13 下午10.13.05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6672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7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atasour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820324" cy="410233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2800" dirty="0" smtClean="0">
                <a:latin typeface="Courier New" charset="0"/>
                <a:ea typeface="宋体" charset="0"/>
                <a:cs typeface="宋体" charset="0"/>
              </a:rPr>
              <a:t>数据源</a:t>
            </a:r>
            <a:r>
              <a:rPr lang="en-US" altLang="zh-CN" sz="2800" dirty="0" smtClean="0">
                <a:latin typeface="Courier New" charset="0"/>
                <a:ea typeface="宋体" charset="0"/>
                <a:cs typeface="宋体" charset="0"/>
              </a:rPr>
              <a:t>(dataSource)</a:t>
            </a:r>
            <a:endParaRPr lang="en-US" alt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2800" dirty="0" smtClean="0">
                <a:latin typeface="Courier New" charset="0"/>
                <a:ea typeface="宋体" charset="0"/>
                <a:cs typeface="宋体" charset="0"/>
              </a:rPr>
              <a:t>代理</a:t>
            </a:r>
            <a:r>
              <a:rPr lang="en-US" altLang="zh-CN" sz="2800" dirty="0" smtClean="0">
                <a:latin typeface="Courier New" charset="0"/>
                <a:ea typeface="宋体" charset="0"/>
                <a:cs typeface="宋体" charset="0"/>
              </a:rPr>
              <a:t>(delegate)</a:t>
            </a:r>
            <a:endParaRPr lang="en-US" altLang="zh-CN" sz="2800" dirty="0">
              <a:latin typeface="Courier New" charset="0"/>
              <a:ea typeface="宋体" charset="0"/>
              <a:cs typeface="宋体" charset="0"/>
            </a:endParaRPr>
          </a:p>
        </p:txBody>
      </p:sp>
      <p:pic>
        <p:nvPicPr>
          <p:cNvPr id="2" name="图片 1" descr="tableviewdeleg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820324" cy="41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3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Courier New" charset="0"/>
                <a:ea typeface="宋体" charset="0"/>
                <a:cs typeface="宋体" charset="0"/>
              </a:rPr>
              <a:t>UITableViewDataSource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713788" cy="4464050"/>
          </a:xfrm>
        </p:spPr>
        <p:txBody>
          <a:bodyPr/>
          <a:lstStyle/>
          <a:p>
            <a:pPr>
              <a:defRPr/>
            </a:pPr>
            <a:r>
              <a:rPr kumimoji="0" lang="en-US" sz="1800" b="1" dirty="0" smtClean="0">
                <a:solidFill>
                  <a:srgbClr val="FF0000"/>
                </a:solidFill>
              </a:rPr>
              <a:t>@</a:t>
            </a:r>
            <a:r>
              <a:rPr kumimoji="0" lang="en-US" sz="1800" b="1" dirty="0">
                <a:solidFill>
                  <a:srgbClr val="FF0000"/>
                </a:solidFill>
              </a:rPr>
              <a:t>required</a:t>
            </a: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 smtClean="0"/>
              <a:t>- </a:t>
            </a:r>
            <a:r>
              <a:rPr kumimoji="0" lang="en-US" sz="1800" dirty="0"/>
              <a:t>(NSInteger)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numberOfRowsInSection</a:t>
            </a:r>
            <a:r>
              <a:rPr kumimoji="0" lang="en-US" sz="1800" dirty="0"/>
              <a:t>:(NSInteger)section</a:t>
            </a:r>
            <a:r>
              <a:rPr kumimoji="0" lang="en-US" sz="18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分区一共有多少行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 smtClean="0"/>
              <a:t>- </a:t>
            </a:r>
            <a:r>
              <a:rPr kumimoji="0" lang="en-US" sz="1800" dirty="0"/>
              <a:t>(UITableViewCell *)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cellForRowAtIndexPath</a:t>
            </a:r>
            <a:r>
              <a:rPr kumimoji="0" lang="en-US" sz="1800" dirty="0"/>
              <a:t>:(NSIndexPath *)indexPath</a:t>
            </a:r>
            <a:r>
              <a:rPr kumimoji="0" lang="en-US" sz="18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altLang="en-US" sz="1800" dirty="0" smtClean="0">
                <a:solidFill>
                  <a:srgbClr val="008000"/>
                </a:solidFill>
              </a:rPr>
              <a:t>创建第section分区第row行的UITableViewCell对象(indexPath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包含了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和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row</a:t>
            </a:r>
            <a:r>
              <a:rPr kumimoji="0" lang="en-US" altLang="en-US" sz="1800" dirty="0" smtClean="0">
                <a:solidFill>
                  <a:srgbClr val="008000"/>
                </a:solidFill>
              </a:rPr>
              <a:t>)</a:t>
            </a:r>
            <a:endParaRPr kumimoji="0" lang="en-US" altLang="zh-CN" sz="18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800" b="1" dirty="0">
                <a:solidFill>
                  <a:srgbClr val="FF0000"/>
                </a:solidFill>
              </a:rPr>
              <a:t>@optional</a:t>
            </a: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 smtClean="0"/>
              <a:t>- </a:t>
            </a:r>
            <a:r>
              <a:rPr kumimoji="0" lang="en-US" sz="1800" dirty="0"/>
              <a:t>(NSInteger)</a:t>
            </a:r>
            <a:r>
              <a:rPr kumimoji="0" lang="en-US" sz="1800" b="1" dirty="0"/>
              <a:t>numberOfSectionsInTableView</a:t>
            </a:r>
            <a:r>
              <a:rPr kumimoji="0" lang="en-US" sz="1800" dirty="0"/>
              <a:t>:(UITableView *)tableView</a:t>
            </a:r>
            <a:r>
              <a:rPr kumimoji="0" lang="en-US" sz="1800" dirty="0" smtClean="0"/>
              <a:t>;    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一共有多少个分区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/>
              <a:t>- (NSString *)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titleForHeaderInSection</a:t>
            </a:r>
            <a:r>
              <a:rPr kumimoji="0" lang="en-US" sz="1800" dirty="0"/>
              <a:t>:(NSInteger)</a:t>
            </a:r>
            <a:r>
              <a:rPr kumimoji="0" lang="en-US" sz="1800" dirty="0" smtClean="0"/>
              <a:t>section;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分区的头部标题</a:t>
            </a:r>
            <a:endParaRPr kumimoji="0" lang="en-US" sz="18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Courier New" charset="0"/>
                <a:ea typeface="宋体" charset="0"/>
                <a:cs typeface="宋体" charset="0"/>
              </a:rPr>
              <a:t>UITableViewDataSource</a:t>
            </a:r>
            <a:endParaRPr lang="en-US" altLang="zh-CN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642350" cy="4392613"/>
          </a:xfrm>
        </p:spPr>
        <p:txBody>
          <a:bodyPr/>
          <a:lstStyle/>
          <a:p>
            <a:pPr>
              <a:buFont typeface="Wingdings" charset="2"/>
              <a:buChar char="u"/>
              <a:defRPr/>
            </a:pPr>
            <a:r>
              <a:rPr kumimoji="0" lang="en-US" sz="1800" dirty="0"/>
              <a:t>- (NSString *)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titleForFooterInSection</a:t>
            </a:r>
            <a:r>
              <a:rPr kumimoji="0" lang="en-US" sz="1800" dirty="0"/>
              <a:t>:(NSInteger)section</a:t>
            </a:r>
            <a:r>
              <a:rPr kumimoji="0" lang="en-US" sz="18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分区的底部标题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/>
              <a:t>- (BOOL)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canEditRowAtIndexPath</a:t>
            </a:r>
            <a:r>
              <a:rPr kumimoji="0" lang="en-US" sz="1800" dirty="0"/>
              <a:t>:(NSIndexPath *)indexPath</a:t>
            </a:r>
            <a:r>
              <a:rPr kumimoji="0" lang="en-US" sz="18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某一行是否可以编辑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(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删除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)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/>
              <a:t>- (BOOL)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canMoveRowAtIndexPath</a:t>
            </a:r>
            <a:r>
              <a:rPr kumimoji="0" lang="en-US" sz="1800" dirty="0"/>
              <a:t>:(NSIndexPath *)indexPath</a:t>
            </a:r>
            <a:r>
              <a:rPr kumimoji="0" lang="en-US" sz="18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某一行是否可以移动来进行重新排序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buFont typeface="Wingdings" charset="2"/>
              <a:buChar char="u"/>
              <a:defRPr/>
            </a:pPr>
            <a:r>
              <a:rPr kumimoji="0" lang="en-US" sz="1800" dirty="0"/>
              <a:t>- (NSArray *)</a:t>
            </a:r>
            <a:r>
              <a:rPr kumimoji="0" lang="en-US" sz="1800" b="1" dirty="0"/>
              <a:t>sectionIndexTitlesForTableView</a:t>
            </a:r>
            <a:r>
              <a:rPr kumimoji="0" lang="en-US" sz="1800" dirty="0"/>
              <a:t>:(UITableView *)</a:t>
            </a:r>
            <a:r>
              <a:rPr kumimoji="0" lang="en-US" sz="1800" dirty="0" smtClean="0"/>
              <a:t>tableView;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en-US" altLang="zh-CN" sz="1800" dirty="0" smtClean="0">
                <a:solidFill>
                  <a:srgbClr val="008000"/>
                </a:solidFill>
              </a:rPr>
              <a:t>UITableView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右边的索引栏的内容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buFont typeface="Wingdings" charset="2"/>
              <a:buChar char="u"/>
              <a:defRPr/>
            </a:pPr>
            <a:endParaRPr kumimoji="0"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713788" cy="4321175"/>
          </a:xfrm>
        </p:spPr>
        <p:txBody>
          <a:bodyPr/>
          <a:lstStyle/>
          <a:p>
            <a:pPr>
              <a:defRPr/>
            </a:pPr>
            <a:r>
              <a:rPr kumimoji="0" lang="en-US" sz="1800" dirty="0" smtClean="0"/>
              <a:t>- </a:t>
            </a:r>
            <a:r>
              <a:rPr kumimoji="0" lang="en-US" sz="1800" dirty="0"/>
              <a:t>(void)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didSelectRowAtIndexPath</a:t>
            </a:r>
            <a:r>
              <a:rPr kumimoji="0" lang="en-US" sz="1800" dirty="0"/>
              <a:t>:(NSIndexPath *)</a:t>
            </a:r>
            <a:r>
              <a:rPr kumimoji="0" lang="en-US" sz="1800" dirty="0" smtClean="0"/>
              <a:t>indexPath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选中了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UITableView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的某一行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800" dirty="0"/>
              <a:t>- (CGFloat)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heightForRowAtIndexPath</a:t>
            </a:r>
            <a:r>
              <a:rPr kumimoji="0" lang="en-US" sz="1800" dirty="0"/>
              <a:t>:(NSIndexPath *)</a:t>
            </a:r>
            <a:r>
              <a:rPr kumimoji="0" lang="en-US" sz="1800" dirty="0" smtClean="0"/>
              <a:t>indexPath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某一行的高度</a:t>
            </a:r>
            <a:endParaRPr kumimoji="0" lang="en-US" sz="1800" dirty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800" dirty="0"/>
              <a:t>- (CGFloat)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heightForHeaderInSection</a:t>
            </a:r>
            <a:r>
              <a:rPr kumimoji="0" lang="en-US" sz="1800" dirty="0"/>
              <a:t>:(NSInteger)</a:t>
            </a:r>
            <a:r>
              <a:rPr kumimoji="0" lang="en-US" sz="1800" dirty="0" smtClean="0"/>
              <a:t>section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分区头部的高度</a:t>
            </a:r>
            <a:endParaRPr kumimoji="0" lang="en-US" sz="1800" dirty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800" dirty="0"/>
              <a:t>- (CGFloat)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heightForFooterInSection</a:t>
            </a:r>
            <a:r>
              <a:rPr kumimoji="0" lang="en-US" sz="1800" dirty="0"/>
              <a:t>:(NSInteger)</a:t>
            </a:r>
            <a:r>
              <a:rPr kumimoji="0" lang="en-US" sz="1800" dirty="0" smtClean="0"/>
              <a:t>section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分区尾部的高度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UITableViewDelegate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4171950"/>
          </a:xfrm>
        </p:spPr>
        <p:txBody>
          <a:bodyPr/>
          <a:lstStyle/>
          <a:p>
            <a:pPr>
              <a:defRPr/>
            </a:pPr>
            <a:r>
              <a:rPr kumimoji="0" lang="en-US" sz="1800" dirty="0"/>
              <a:t>- (UIView *)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viewForHeaderInSection</a:t>
            </a:r>
            <a:r>
              <a:rPr kumimoji="0" lang="en-US" sz="1800" dirty="0"/>
              <a:t>:(NSInteger)</a:t>
            </a:r>
            <a:r>
              <a:rPr kumimoji="0" lang="en-US" sz="1800" dirty="0" smtClean="0"/>
              <a:t>section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分区头部显示的视图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sz="1800" dirty="0" smtClean="0"/>
              <a:t>- </a:t>
            </a:r>
            <a:r>
              <a:rPr kumimoji="0" lang="en-US" sz="1800" dirty="0"/>
              <a:t>(UIView *)</a:t>
            </a:r>
            <a:r>
              <a:rPr kumimoji="0" lang="en-US" sz="1800" b="1" dirty="0"/>
              <a:t>tableView</a:t>
            </a:r>
            <a:r>
              <a:rPr kumimoji="0" lang="en-US" sz="1800" dirty="0"/>
              <a:t>:(UITableView *)tableView </a:t>
            </a:r>
            <a:r>
              <a:rPr kumimoji="0" lang="en-US" sz="1800" b="1" dirty="0"/>
              <a:t>viewForFooterInSection</a:t>
            </a:r>
            <a:r>
              <a:rPr kumimoji="0" lang="en-US" sz="1800" dirty="0"/>
              <a:t>:(NSInteger)</a:t>
            </a:r>
            <a:r>
              <a:rPr kumimoji="0" lang="en-US" sz="1800" dirty="0" smtClean="0"/>
              <a:t>section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 smtClean="0">
                <a:solidFill>
                  <a:srgbClr val="008000"/>
                </a:solidFill>
              </a:rPr>
              <a:t>第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section</a:t>
            </a:r>
            <a:r>
              <a:rPr kumimoji="0" lang="zh-CN" altLang="en-US" sz="1800" dirty="0" smtClean="0">
                <a:solidFill>
                  <a:srgbClr val="008000"/>
                </a:solidFill>
              </a:rPr>
              <a:t>分区尾部显示的视图</a:t>
            </a:r>
            <a:endParaRPr kumimoji="0" lang="en-US" altLang="zh-CN" sz="1800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kumimoji="0" lang="en-US" altLang="zh-CN" sz="1800" dirty="0"/>
              <a:t>- (NSInteger)</a:t>
            </a:r>
            <a:r>
              <a:rPr kumimoji="0" lang="en-US" altLang="zh-CN" sz="1800" b="1" dirty="0"/>
              <a:t>tableView</a:t>
            </a:r>
            <a:r>
              <a:rPr kumimoji="0" lang="en-US" altLang="zh-CN" sz="1800" dirty="0"/>
              <a:t>:(UITableView *)tableView </a:t>
            </a:r>
            <a:r>
              <a:rPr kumimoji="0" lang="en-US" altLang="zh-CN" sz="1800" b="1" dirty="0"/>
              <a:t>indentationLevelForRowAtIndexPath</a:t>
            </a:r>
            <a:r>
              <a:rPr kumimoji="0" lang="en-US" altLang="zh-CN" sz="1800" dirty="0"/>
              <a:t>:(NSIndexPath *)indexPath</a:t>
            </a:r>
          </a:p>
          <a:p>
            <a:pPr marL="0" indent="0">
              <a:buFont typeface="Wingdings" charset="0"/>
              <a:buNone/>
              <a:defRPr/>
            </a:pPr>
            <a:r>
              <a:rPr kumimoji="0" lang="zh-CN" altLang="en-US" sz="1800" dirty="0">
                <a:solidFill>
                  <a:srgbClr val="008000"/>
                </a:solidFill>
              </a:rPr>
              <a:t>设置每一行的等级缩进</a:t>
            </a:r>
            <a:r>
              <a:rPr kumimoji="0" lang="en-US" altLang="zh-CN" sz="1800" dirty="0">
                <a:solidFill>
                  <a:srgbClr val="008000"/>
                </a:solidFill>
              </a:rPr>
              <a:t>(</a:t>
            </a:r>
            <a:r>
              <a:rPr kumimoji="0" lang="zh-CN" altLang="en-US" sz="1800" dirty="0">
                <a:solidFill>
                  <a:srgbClr val="008000"/>
                </a:solidFill>
              </a:rPr>
              <a:t>数字越小，等级越高</a:t>
            </a:r>
            <a:r>
              <a:rPr kumimoji="0" lang="en-US" altLang="zh-CN" sz="1800" dirty="0" smtClean="0">
                <a:solidFill>
                  <a:srgbClr val="008000"/>
                </a:solidFill>
              </a:rPr>
              <a:t>)</a:t>
            </a:r>
            <a:endParaRPr kumimoji="0" lang="en-US" sz="1800" dirty="0" smtClean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157263055</TotalTime>
  <Pages>0</Pages>
  <Words>1688</Words>
  <Characters>0</Characters>
  <Application>Microsoft Macintosh PowerPoint</Application>
  <DocSecurity>0</DocSecurity>
  <PresentationFormat>全屏显示(4:3)</PresentationFormat>
  <Lines>0</Lines>
  <Paragraphs>204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1_Studio</vt:lpstr>
      <vt:lpstr>UITableView</vt:lpstr>
      <vt:lpstr>UITableView的两种内置样式</vt:lpstr>
      <vt:lpstr>数据源(dataSource)和代理(delegate)</vt:lpstr>
      <vt:lpstr>PowerPoint 演示文稿</vt:lpstr>
      <vt:lpstr>PowerPoint 演示文稿</vt:lpstr>
      <vt:lpstr>UITableViewDataSource</vt:lpstr>
      <vt:lpstr>UITableViewDataSource</vt:lpstr>
      <vt:lpstr>UITableViewDelegate</vt:lpstr>
      <vt:lpstr>UITableViewDelegate</vt:lpstr>
      <vt:lpstr>UITableViewCell</vt:lpstr>
      <vt:lpstr>UITableViewCell的contentView</vt:lpstr>
      <vt:lpstr>UITableViewCell结构</vt:lpstr>
      <vt:lpstr>UITableViewCell对象的重用原理</vt:lpstr>
      <vt:lpstr>UITableViewCell对象的重用原理</vt:lpstr>
      <vt:lpstr>一个UITableView中不同类型的UITableViewCell</vt:lpstr>
      <vt:lpstr>重用UITableViewCell对象</vt:lpstr>
      <vt:lpstr>UITableViewCell的常用属性</vt:lpstr>
      <vt:lpstr>自定义UITableViewCell</vt:lpstr>
      <vt:lpstr>UITableView的编辑模式</vt:lpstr>
      <vt:lpstr>删除UITableView的行</vt:lpstr>
      <vt:lpstr>移动UITableView的行</vt:lpstr>
      <vt:lpstr>选中UITableView的行</vt:lpstr>
      <vt:lpstr>UITableView常用方法</vt:lpstr>
      <vt:lpstr>UITableView常用方法</vt:lpstr>
      <vt:lpstr>UITableView常用方法</vt:lpstr>
      <vt:lpstr>UITableViewController</vt:lpstr>
      <vt:lpstr>例子1-城市信息</vt:lpstr>
      <vt:lpstr>例子2-淘宝商品列表</vt:lpstr>
      <vt:lpstr>例子3-数据删除</vt:lpstr>
      <vt:lpstr>例子4-编辑模式</vt:lpstr>
      <vt:lpstr>例子5-九宫格</vt:lpstr>
      <vt:lpstr>例子6-天猫列表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X濞寸姴顑囩划?</dc:title>
  <dc:subject/>
  <dc:creator>Tian</dc:creator>
  <cp:keywords/>
  <dc:description/>
  <cp:lastModifiedBy>apple ZHAO</cp:lastModifiedBy>
  <cp:revision>1459</cp:revision>
  <cp:lastPrinted>1899-12-30T00:00:00Z</cp:lastPrinted>
  <dcterms:created xsi:type="dcterms:W3CDTF">2011-09-13T11:12:52Z</dcterms:created>
  <dcterms:modified xsi:type="dcterms:W3CDTF">2013-12-01T07:09:20Z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