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328" r:id="rId2"/>
    <p:sldId id="282" r:id="rId3"/>
    <p:sldId id="322" r:id="rId4"/>
    <p:sldId id="327" r:id="rId5"/>
    <p:sldId id="290" r:id="rId6"/>
    <p:sldId id="329" r:id="rId7"/>
    <p:sldId id="330" r:id="rId8"/>
    <p:sldId id="331" r:id="rId9"/>
    <p:sldId id="300" r:id="rId10"/>
    <p:sldId id="302" r:id="rId11"/>
    <p:sldId id="304" r:id="rId12"/>
    <p:sldId id="305" r:id="rId13"/>
    <p:sldId id="306" r:id="rId14"/>
    <p:sldId id="307" r:id="rId15"/>
    <p:sldId id="308" r:id="rId16"/>
    <p:sldId id="309" r:id="rId17"/>
    <p:sldId id="319" r:id="rId18"/>
    <p:sldId id="323" r:id="rId19"/>
    <p:sldId id="324" r:id="rId20"/>
    <p:sldId id="325" r:id="rId21"/>
    <p:sldId id="326" r:id="rId2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B0E8B7A-DD00-854A-93F1-166674D8743F}">
          <p14:sldIdLst>
            <p14:sldId id="328"/>
            <p14:sldId id="282"/>
          </p14:sldIdLst>
        </p14:section>
        <p14:section name="掌握" id="{1162D9FF-B95D-0A4A-A674-FB1719CE951E}">
          <p14:sldIdLst>
            <p14:sldId id="322"/>
          </p14:sldIdLst>
        </p14:section>
        <p14:section name="作业" id="{850F4D28-5870-B242-96E0-6BDAD64FC1C3}">
          <p14:sldIdLst>
            <p14:sldId id="327"/>
          </p14:sldIdLst>
        </p14:section>
        <p14:section name="storyboard文件" id="{AB78D7F9-6C89-D448-B2E9-8002FD2CC723}">
          <p14:sldIdLst>
            <p14:sldId id="290"/>
          </p14:sldIdLst>
        </p14:section>
        <p14:section name="常见UI控件" id="{18D63CB2-7610-E544-80AF-902D3B0004AE}">
          <p14:sldIdLst>
            <p14:sldId id="329"/>
            <p14:sldId id="330"/>
            <p14:sldId id="331"/>
          </p14:sldIdLst>
        </p14:section>
        <p14:section name="view和viewController" id="{AE41C5D2-8617-6A49-B111-AB229DCA4ABD}">
          <p14:sldIdLst>
            <p14:sldId id="300"/>
            <p14:sldId id="302"/>
            <p14:sldId id="304"/>
            <p14:sldId id="305"/>
            <p14:sldId id="306"/>
            <p14:sldId id="307"/>
            <p14:sldId id="308"/>
          </p14:sldIdLst>
        </p14:section>
        <p14:section name="监听按钮点击" id="{647DFA45-ADA6-2045-8614-E7D6F0A91398}">
          <p14:sldIdLst>
            <p14:sldId id="309"/>
          </p14:sldIdLst>
        </p14:section>
        <p14:section name="补充问题" id="{141E79A7-2997-E340-A872-7710B5E9FC94}">
          <p14:sldIdLst>
            <p14:sldId id="319"/>
            <p14:sldId id="323"/>
            <p14:sldId id="324"/>
            <p14:sldId id="325"/>
            <p14:sldId id="32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025" autoAdjust="0"/>
  </p:normalViewPr>
  <p:slideViewPr>
    <p:cSldViewPr snapToGrid="0" snapToObjects="1">
      <p:cViewPr>
        <p:scale>
          <a:sx n="89" d="100"/>
          <a:sy n="89" d="100"/>
        </p:scale>
        <p:origin x="-149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 descr="overview_ios_galle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14-5-19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 descr="overview_ios_gallery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第一个</a:t>
            </a:r>
            <a:r>
              <a:rPr kumimoji="1" lang="en-US" altLang="zh-CN" dirty="0"/>
              <a:t>iOS</a:t>
            </a:r>
            <a:r>
              <a:rPr kumimoji="1" lang="zh-CN" altLang="en-US" dirty="0"/>
              <a:t>程序</a:t>
            </a:r>
            <a:endParaRPr kumimoji="1"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/>
              <a:t>iOS</a:t>
            </a:r>
            <a:r>
              <a:rPr kumimoji="1" lang="zh-CN" altLang="en-US"/>
              <a:t>学科</a:t>
            </a:r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父控件和子控件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7510"/>
            <a:ext cx="8229600" cy="711365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在“加法计算器”中，最后面那块白色的全屏的东西也是一个</a:t>
            </a:r>
            <a:r>
              <a:rPr kumimoji="1" lang="en-US" altLang="zh-CN" sz="1800" dirty="0" smtClean="0"/>
              <a:t>UIView</a:t>
            </a:r>
          </a:p>
          <a:p>
            <a:r>
              <a:rPr lang="zh-CN" altLang="zh-CN" sz="1800" dirty="0"/>
              <a:t>白色的大</a:t>
            </a:r>
            <a:r>
              <a:rPr lang="en-US" altLang="zh-CN" sz="1800" dirty="0" smtClean="0"/>
              <a:t>UIView</a:t>
            </a:r>
            <a:r>
              <a:rPr lang="zh-CN" altLang="en-US" sz="1800" dirty="0" smtClean="0"/>
              <a:t>中</a:t>
            </a:r>
            <a:r>
              <a:rPr lang="zh-CN" altLang="zh-CN" sz="1800" dirty="0" smtClean="0"/>
              <a:t>容纳了很</a:t>
            </a:r>
            <a:r>
              <a:rPr lang="zh-CN" altLang="zh-CN" sz="1800" dirty="0"/>
              <a:t>多小的</a:t>
            </a:r>
            <a:r>
              <a:rPr lang="en-US" altLang="zh-CN" sz="1800" dirty="0"/>
              <a:t>UIView</a:t>
            </a:r>
            <a:r>
              <a:rPr lang="zh-CN" altLang="zh-CN" sz="1800" dirty="0"/>
              <a:t>，</a:t>
            </a:r>
            <a:r>
              <a:rPr lang="zh-CN" altLang="zh-CN" sz="1800" dirty="0" smtClean="0"/>
              <a:t>视图层次结构如</a:t>
            </a:r>
            <a:r>
              <a:rPr lang="zh-CN" altLang="en-US" sz="1800" dirty="0" smtClean="0"/>
              <a:t>下图</a:t>
            </a:r>
            <a:r>
              <a:rPr lang="zh-CN" altLang="zh-CN" sz="1800" dirty="0" smtClean="0"/>
              <a:t>所示 </a:t>
            </a:r>
            <a:endParaRPr kumimoji="1" lang="zh-CN" altLang="en-US" sz="1800" dirty="0"/>
          </a:p>
        </p:txBody>
      </p:sp>
      <p:pic>
        <p:nvPicPr>
          <p:cNvPr id="6" name="图片 5" descr="QQ20140301-1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8" y="2211682"/>
            <a:ext cx="4025900" cy="378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833750" y="2335147"/>
            <a:ext cx="3853050" cy="3198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kumimoji="1" lang="zh-CN" altLang="en-US" sz="1800" dirty="0" smtClean="0">
                <a:latin typeface="Eurostile"/>
                <a:cs typeface="Eurostile"/>
              </a:rPr>
              <a:t>在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白色的大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UIView</a:t>
            </a:r>
            <a:r>
              <a:rPr kumimoji="1" lang="zh-CN" altLang="en-US" sz="1800" dirty="0" smtClean="0">
                <a:latin typeface="Eurostile"/>
                <a:cs typeface="Eurostile"/>
              </a:rPr>
              <a:t>中，容纳了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6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个小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UIView</a:t>
            </a:r>
            <a:r>
              <a:rPr kumimoji="1" lang="zh-CN" altLang="en-US" sz="1800" dirty="0" smtClean="0">
                <a:latin typeface="Eurostile"/>
                <a:cs typeface="Eurostile"/>
              </a:rPr>
              <a:t>（</a:t>
            </a:r>
            <a:r>
              <a:rPr kumimoji="1" lang="zh-CN" altLang="zh-CN" sz="1800" dirty="0" smtClean="0">
                <a:latin typeface="Eurostile"/>
                <a:cs typeface="Eurostile"/>
              </a:rPr>
              <a:t>1</a:t>
            </a:r>
            <a:r>
              <a:rPr kumimoji="1" lang="zh-CN" altLang="en-US" sz="1800" dirty="0" smtClean="0">
                <a:latin typeface="Eurostile"/>
                <a:cs typeface="Eurostile"/>
              </a:rPr>
              <a:t>个</a:t>
            </a:r>
            <a:r>
              <a:rPr kumimoji="1" lang="en-US" altLang="zh-CN" sz="1800" dirty="0" smtClean="0">
                <a:latin typeface="Eurostile"/>
                <a:cs typeface="Eurostile"/>
              </a:rPr>
              <a:t>UIButton</a:t>
            </a:r>
            <a:r>
              <a:rPr kumimoji="1" lang="zh-CN" altLang="en-US" sz="1800" dirty="0" smtClean="0">
                <a:latin typeface="Eurostile"/>
                <a:cs typeface="Eurostile"/>
              </a:rPr>
              <a:t>、</a:t>
            </a:r>
            <a:r>
              <a:rPr kumimoji="1" lang="zh-CN" altLang="zh-CN" sz="1800" dirty="0" smtClean="0">
                <a:latin typeface="Eurostile"/>
                <a:cs typeface="Eurostile"/>
              </a:rPr>
              <a:t>2</a:t>
            </a:r>
            <a:r>
              <a:rPr kumimoji="1" lang="zh-CN" altLang="en-US" sz="1800" dirty="0" smtClean="0">
                <a:latin typeface="Eurostile"/>
                <a:cs typeface="Eurostile"/>
              </a:rPr>
              <a:t>个</a:t>
            </a:r>
            <a:r>
              <a:rPr kumimoji="1" lang="en-US" altLang="zh-CN" sz="1800" dirty="0" smtClean="0">
                <a:latin typeface="Eurostile"/>
                <a:cs typeface="Eurostile"/>
              </a:rPr>
              <a:t>UITextField</a:t>
            </a:r>
            <a:r>
              <a:rPr kumimoji="1" lang="zh-CN" altLang="en-US" sz="1800" dirty="0" smtClean="0">
                <a:latin typeface="Eurostile"/>
                <a:cs typeface="Eurostile"/>
              </a:rPr>
              <a:t>、</a:t>
            </a:r>
            <a:r>
              <a:rPr kumimoji="1" lang="en-US" altLang="zh-CN" sz="1800" dirty="0" smtClean="0">
                <a:latin typeface="Eurostile"/>
                <a:cs typeface="Eurostile"/>
              </a:rPr>
              <a:t>3</a:t>
            </a:r>
            <a:r>
              <a:rPr kumimoji="1" lang="zh-CN" altLang="en-US" sz="1800" dirty="0" smtClean="0">
                <a:latin typeface="Eurostile"/>
                <a:cs typeface="Eurostile"/>
              </a:rPr>
              <a:t>个</a:t>
            </a:r>
            <a:r>
              <a:rPr kumimoji="1" lang="en-US" altLang="zh-CN" sz="1800" dirty="0" smtClean="0">
                <a:latin typeface="Eurostile"/>
                <a:cs typeface="Eurostile"/>
              </a:rPr>
              <a:t>UILabel</a:t>
            </a:r>
            <a:r>
              <a:rPr kumimoji="1" lang="zh-CN" altLang="en-US" sz="1800" dirty="0" smtClean="0">
                <a:latin typeface="Eurostile"/>
                <a:cs typeface="Eurostile"/>
              </a:rPr>
              <a:t>）</a:t>
            </a:r>
            <a:endParaRPr kumimoji="1" lang="en-US" altLang="zh-CN" sz="1800" dirty="0" smtClean="0">
              <a:latin typeface="Eurostile"/>
              <a:cs typeface="Eurostile"/>
            </a:endParaRPr>
          </a:p>
          <a:p>
            <a:pPr>
              <a:buFont typeface="Wingdings" charset="2"/>
              <a:buChar char="Ø"/>
            </a:pPr>
            <a:endParaRPr kumimoji="1" lang="en-US" altLang="zh-CN" sz="1800" dirty="0">
              <a:latin typeface="Eurostile"/>
              <a:cs typeface="Eurostile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>
                <a:latin typeface="Eurostile"/>
                <a:cs typeface="Eurostile"/>
              </a:rPr>
              <a:t>这种情况下，我们可以称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白色的大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UIView</a:t>
            </a:r>
            <a:r>
              <a:rPr kumimoji="1" lang="zh-CN" altLang="en-US" sz="1800" dirty="0" smtClean="0">
                <a:latin typeface="Eurostile"/>
                <a:cs typeface="Eurostile"/>
              </a:rPr>
              <a:t>为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6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个小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UIView</a:t>
            </a:r>
            <a:r>
              <a:rPr kumimoji="1" lang="zh-CN" altLang="en-US" sz="1800" dirty="0" smtClean="0">
                <a:latin typeface="Eurostile"/>
                <a:cs typeface="Eurostile"/>
              </a:rPr>
              <a:t>的</a:t>
            </a:r>
            <a:r>
              <a:rPr kumimoji="1" lang="zh-CN" altLang="en-US" sz="1800" dirty="0" smtClean="0">
                <a:solidFill>
                  <a:srgbClr val="FF6600"/>
                </a:solidFill>
                <a:latin typeface="Eurostile"/>
                <a:cs typeface="Eurostile"/>
              </a:rPr>
              <a:t>父控件（父视图）</a:t>
            </a:r>
            <a:r>
              <a:rPr kumimoji="1" lang="zh-CN" altLang="en-US" sz="1800" dirty="0" smtClean="0">
                <a:latin typeface="Eurostile"/>
                <a:cs typeface="Eurostile"/>
              </a:rPr>
              <a:t>，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6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个小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UIView</a:t>
            </a:r>
            <a:r>
              <a:rPr kumimoji="1" lang="zh-CN" altLang="en-US" sz="1800" dirty="0" smtClean="0">
                <a:latin typeface="Eurostile"/>
                <a:cs typeface="Eurostile"/>
              </a:rPr>
              <a:t>都是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白色大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UIView</a:t>
            </a:r>
            <a:r>
              <a:rPr kumimoji="1" lang="zh-CN" altLang="en-US" sz="1800" dirty="0" smtClean="0">
                <a:latin typeface="Eurostile"/>
                <a:cs typeface="Eurostile"/>
              </a:rPr>
              <a:t>的</a:t>
            </a:r>
            <a:r>
              <a:rPr kumimoji="1" lang="zh-CN" altLang="en-US" sz="1800" dirty="0" smtClean="0">
                <a:solidFill>
                  <a:srgbClr val="FF6600"/>
                </a:solidFill>
                <a:latin typeface="Eurostile"/>
                <a:cs typeface="Eurostile"/>
              </a:rPr>
              <a:t>子控件（子视图）</a:t>
            </a:r>
            <a:endParaRPr kumimoji="1" lang="zh-CN" altLang="en-US" sz="1800" dirty="0">
              <a:solidFill>
                <a:srgbClr val="FF6600"/>
              </a:solidFill>
              <a:latin typeface="Eurostile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3992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UIViewController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473859"/>
            <a:ext cx="8372307" cy="395369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手</a:t>
            </a:r>
            <a:r>
              <a:rPr kumimoji="1" lang="zh-CN" altLang="en-US" sz="1600" dirty="0" smtClean="0"/>
              <a:t>机上自带的</a:t>
            </a:r>
            <a:r>
              <a:rPr kumimoji="1" lang="zh-CN" altLang="en-US" sz="1600" dirty="0"/>
              <a:t>“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设置</a:t>
            </a:r>
            <a:r>
              <a:rPr kumimoji="1" lang="zh-CN" altLang="en-US" sz="1600" dirty="0" smtClean="0"/>
              <a:t>”中有很多的界面，点击对应的选项可以跳到下一个界面</a:t>
            </a:r>
            <a:endParaRPr kumimoji="1" lang="en-US" altLang="zh-CN" sz="1600" dirty="0" smtClean="0"/>
          </a:p>
        </p:txBody>
      </p:sp>
      <p:pic>
        <p:nvPicPr>
          <p:cNvPr id="19" name="图片 18" descr="iOS 模拟器屏幕快照“2014年3月1日 下午7.16.37”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2037"/>
            <a:ext cx="2216439" cy="3324658"/>
          </a:xfrm>
          <a:prstGeom prst="rect">
            <a:avLst/>
          </a:prstGeom>
        </p:spPr>
      </p:pic>
      <p:pic>
        <p:nvPicPr>
          <p:cNvPr id="20" name="图片 19" descr="iOS 模拟器屏幕快照“2014年3月1日 下午7.18.08”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121" y="1912037"/>
            <a:ext cx="2216439" cy="3324659"/>
          </a:xfrm>
          <a:prstGeom prst="rect">
            <a:avLst/>
          </a:prstGeom>
        </p:spPr>
      </p:pic>
      <p:pic>
        <p:nvPicPr>
          <p:cNvPr id="21" name="图片 20" descr="iOS 模拟器屏幕快照“2014年3月1日 下午7.16.30”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735" y="1912037"/>
            <a:ext cx="2216439" cy="3324658"/>
          </a:xfrm>
          <a:prstGeom prst="rect">
            <a:avLst/>
          </a:prstGeom>
        </p:spPr>
      </p:pic>
      <p:sp>
        <p:nvSpPr>
          <p:cNvPr id="22" name="框架 21"/>
          <p:cNvSpPr/>
          <p:nvPr/>
        </p:nvSpPr>
        <p:spPr>
          <a:xfrm>
            <a:off x="457200" y="2853787"/>
            <a:ext cx="2216439" cy="242568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24" name="直线箭头连接符 23"/>
          <p:cNvCxnSpPr>
            <a:stCxn id="19" idx="3"/>
            <a:endCxn id="20" idx="1"/>
          </p:cNvCxnSpPr>
          <p:nvPr/>
        </p:nvCxnSpPr>
        <p:spPr>
          <a:xfrm>
            <a:off x="2673639" y="3574366"/>
            <a:ext cx="7254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框架 24"/>
          <p:cNvSpPr/>
          <p:nvPr/>
        </p:nvSpPr>
        <p:spPr>
          <a:xfrm>
            <a:off x="3399121" y="4019280"/>
            <a:ext cx="2216439" cy="242568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26" name="直线箭头连接符 25"/>
          <p:cNvCxnSpPr>
            <a:stCxn id="20" idx="3"/>
            <a:endCxn id="21" idx="1"/>
          </p:cNvCxnSpPr>
          <p:nvPr/>
        </p:nvCxnSpPr>
        <p:spPr>
          <a:xfrm flipV="1">
            <a:off x="5615560" y="3574366"/>
            <a:ext cx="6091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框架 29"/>
          <p:cNvSpPr/>
          <p:nvPr/>
        </p:nvSpPr>
        <p:spPr>
          <a:xfrm>
            <a:off x="6267549" y="2102687"/>
            <a:ext cx="710862" cy="242568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 flipH="1">
            <a:off x="5615560" y="2188301"/>
            <a:ext cx="6091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>
            <a:off x="2659369" y="2188301"/>
            <a:ext cx="7254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框架 34"/>
          <p:cNvSpPr/>
          <p:nvPr/>
        </p:nvSpPr>
        <p:spPr>
          <a:xfrm>
            <a:off x="3441935" y="2081286"/>
            <a:ext cx="511070" cy="242568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内容占位符 2"/>
          <p:cNvSpPr txBox="1">
            <a:spLocks/>
          </p:cNvSpPr>
          <p:nvPr/>
        </p:nvSpPr>
        <p:spPr>
          <a:xfrm>
            <a:off x="457200" y="5350447"/>
            <a:ext cx="8372307" cy="956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defTabSz="914400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kumimoji="1"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每一个新的界面都是一个新的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UIView</a:t>
            </a:r>
            <a:r>
              <a:rPr kumimoji="1"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，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在切换过程中，涉及到了：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Eurostile"/>
              <a:cs typeface="Eurostile"/>
            </a:endParaRPr>
          </a:p>
          <a:p>
            <a:pPr defTabSz="914400">
              <a:spcBef>
                <a:spcPts val="800"/>
              </a:spcBef>
              <a:buClr>
                <a:schemeClr val="accent1"/>
              </a:buClr>
              <a:buSzPct val="75000"/>
              <a:buFont typeface="+mj-lt"/>
              <a:buAutoNum type="arabicParenBoth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UIView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的创建和销毁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Eurostile"/>
              <a:cs typeface="Eurostile"/>
            </a:endParaRPr>
          </a:p>
          <a:p>
            <a:pPr defTabSz="914400">
              <a:spcBef>
                <a:spcPts val="800"/>
              </a:spcBef>
              <a:buClr>
                <a:schemeClr val="accent1"/>
              </a:buClr>
              <a:buSzPct val="75000"/>
              <a:buFont typeface="+mj-lt"/>
              <a:buAutoNum type="arabicParenBoth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UIView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跟用户的交互（处理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UIView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内部每一行的点击）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Eurostile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21716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30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UIViewController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0445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其实，每当显示一个新界面时，首先会创建一个新的</a:t>
            </a:r>
            <a:r>
              <a:rPr kumimoji="1" lang="en-US" altLang="zh-CN" sz="1800" dirty="0" smtClean="0"/>
              <a:t>UIViewController</a:t>
            </a:r>
            <a:r>
              <a:rPr kumimoji="1" lang="zh-CN" altLang="en-US" sz="1800" dirty="0" smtClean="0"/>
              <a:t>对象，然后创建一个对应的全屏</a:t>
            </a:r>
            <a:r>
              <a:rPr kumimoji="1" lang="en-US" altLang="zh-CN" sz="1800" dirty="0" smtClean="0"/>
              <a:t>UIView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UIViewController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负责管理这个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UIView</a:t>
            </a:r>
          </a:p>
          <a:p>
            <a:endParaRPr kumimoji="1" lang="en-US" altLang="zh-CN" sz="1800" dirty="0"/>
          </a:p>
          <a:p>
            <a:r>
              <a:rPr kumimoji="1" lang="en-US" altLang="zh-CN" sz="1800" dirty="0">
                <a:solidFill>
                  <a:srgbClr val="FF0000"/>
                </a:solidFill>
              </a:rPr>
              <a:t>UIViewController</a:t>
            </a:r>
            <a:r>
              <a:rPr kumimoji="1" lang="zh-CN" altLang="en-US" sz="1800" dirty="0">
                <a:solidFill>
                  <a:srgbClr val="FF0000"/>
                </a:solidFill>
              </a:rPr>
              <a:t>就是</a:t>
            </a:r>
            <a:r>
              <a:rPr kumimoji="1" lang="en-US" altLang="zh-CN" sz="1800" dirty="0">
                <a:solidFill>
                  <a:srgbClr val="FF0000"/>
                </a:solidFill>
              </a:rPr>
              <a:t>UIView</a:t>
            </a:r>
            <a:r>
              <a:rPr kumimoji="1" lang="zh-CN" altLang="en-US" sz="1800" dirty="0">
                <a:solidFill>
                  <a:srgbClr val="FF0000"/>
                </a:solidFill>
              </a:rPr>
              <a:t>的大管家</a:t>
            </a:r>
            <a:r>
              <a:rPr kumimoji="1" lang="zh-CN" altLang="en-US" sz="1800" dirty="0"/>
              <a:t>，负责</a:t>
            </a:r>
            <a:r>
              <a:rPr kumimoji="1" lang="zh-CN" altLang="en-US" sz="1800" dirty="0">
                <a:solidFill>
                  <a:srgbClr val="FF0000"/>
                </a:solidFill>
              </a:rPr>
              <a:t>创建</a:t>
            </a:r>
            <a:r>
              <a:rPr kumimoji="1" lang="zh-CN" altLang="en-US" sz="1800" dirty="0" smtClean="0"/>
              <a:t>、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显示</a:t>
            </a:r>
            <a:r>
              <a:rPr kumimoji="1" lang="zh-CN" altLang="en-US" sz="1800" dirty="0" smtClean="0"/>
              <a:t>、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销毁</a:t>
            </a:r>
            <a:r>
              <a:rPr kumimoji="1" lang="en-US" altLang="zh-CN" sz="1800" dirty="0">
                <a:solidFill>
                  <a:srgbClr val="FF0000"/>
                </a:solidFill>
              </a:rPr>
              <a:t>UIView</a:t>
            </a:r>
            <a:r>
              <a:rPr kumimoji="1" lang="zh-CN" altLang="en-US" sz="1800" dirty="0"/>
              <a:t>，负责</a:t>
            </a:r>
            <a:r>
              <a:rPr kumimoji="1" lang="zh-CN" altLang="en-US" sz="1800" dirty="0">
                <a:solidFill>
                  <a:srgbClr val="FF0000"/>
                </a:solidFill>
              </a:rPr>
              <a:t>监听</a:t>
            </a:r>
            <a:r>
              <a:rPr kumimoji="1" lang="en-US" altLang="zh-CN" sz="1800" dirty="0">
                <a:solidFill>
                  <a:srgbClr val="FF0000"/>
                </a:solidFill>
              </a:rPr>
              <a:t>UIView</a:t>
            </a:r>
            <a:r>
              <a:rPr kumimoji="1" lang="zh-CN" altLang="en-US" sz="1800" dirty="0">
                <a:solidFill>
                  <a:srgbClr val="FF0000"/>
                </a:solidFill>
              </a:rPr>
              <a:t>内部的事件</a:t>
            </a:r>
            <a:r>
              <a:rPr kumimoji="1" lang="zh-CN" altLang="en-US" sz="1800" dirty="0"/>
              <a:t>，负责</a:t>
            </a:r>
            <a:r>
              <a:rPr kumimoji="1" lang="zh-CN" altLang="en-US" sz="1800" dirty="0">
                <a:solidFill>
                  <a:srgbClr val="FF0000"/>
                </a:solidFill>
              </a:rPr>
              <a:t>处理</a:t>
            </a:r>
            <a:r>
              <a:rPr kumimoji="1" lang="en-US" altLang="zh-CN" sz="1800" dirty="0">
                <a:solidFill>
                  <a:srgbClr val="FF0000"/>
                </a:solidFill>
              </a:rPr>
              <a:t>UIView</a:t>
            </a:r>
            <a:r>
              <a:rPr kumimoji="1" lang="zh-CN" altLang="en-US" sz="1800" dirty="0">
                <a:solidFill>
                  <a:srgbClr val="FF0000"/>
                </a:solidFill>
              </a:rPr>
              <a:t>与用户的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交互</a:t>
            </a:r>
            <a:endParaRPr kumimoji="1" lang="en-US" altLang="zh-CN" sz="1800" dirty="0" smtClean="0">
              <a:solidFill>
                <a:srgbClr val="FF0000"/>
              </a:solidFill>
            </a:endParaRPr>
          </a:p>
          <a:p>
            <a:endParaRPr kumimoji="1" lang="en-US" altLang="zh-CN" sz="1800" dirty="0"/>
          </a:p>
          <a:p>
            <a:r>
              <a:rPr lang="en-US" altLang="zh-CN" sz="1800" dirty="0"/>
              <a:t>UIViewController</a:t>
            </a:r>
            <a:r>
              <a:rPr lang="zh-CN" altLang="zh-CN" sz="1800" dirty="0"/>
              <a:t>内部有个</a:t>
            </a:r>
            <a:r>
              <a:rPr lang="en-US" altLang="zh-CN" sz="1800" dirty="0"/>
              <a:t>UIView</a:t>
            </a:r>
            <a:r>
              <a:rPr lang="zh-CN" altLang="zh-CN" sz="1800" dirty="0"/>
              <a:t>属性，就是它负责管理的</a:t>
            </a:r>
            <a:r>
              <a:rPr lang="en-US" altLang="zh-CN" sz="1800" dirty="0"/>
              <a:t>UIView</a:t>
            </a:r>
            <a:r>
              <a:rPr lang="zh-CN" altLang="zh-CN" sz="1800" dirty="0"/>
              <a:t>对象 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*view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4243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UIViewController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0446"/>
            <a:ext cx="8229600" cy="665624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严格来讲，下图箭头所指的应该是一个</a:t>
            </a:r>
            <a:r>
              <a:rPr kumimoji="1" lang="en-US" altLang="zh-CN" sz="1800" dirty="0" smtClean="0"/>
              <a:t>UIViewController</a:t>
            </a:r>
            <a:r>
              <a:rPr kumimoji="1" lang="zh-CN" altLang="en-US" sz="1800" dirty="0" smtClean="0"/>
              <a:t>对象，里面白色的界面仅仅是</a:t>
            </a:r>
            <a:r>
              <a:rPr kumimoji="1" lang="en-US" altLang="zh-CN" sz="1800" dirty="0"/>
              <a:t>UIViewController</a:t>
            </a:r>
            <a:r>
              <a:rPr kumimoji="1" lang="zh-CN" altLang="en-US" sz="1800" dirty="0" smtClean="0"/>
              <a:t>内部的</a:t>
            </a:r>
            <a:r>
              <a:rPr kumimoji="1" lang="en-US" altLang="zh-CN" sz="1800" dirty="0" smtClean="0"/>
              <a:t>UIView</a:t>
            </a:r>
            <a:r>
              <a:rPr kumimoji="1" lang="zh-CN" altLang="en-US" sz="1800" dirty="0" smtClean="0"/>
              <a:t>属性</a:t>
            </a:r>
            <a:endParaRPr kumimoji="1" lang="en-US" altLang="zh-CN" sz="1800" dirty="0" smtClean="0"/>
          </a:p>
        </p:txBody>
      </p:sp>
      <p:pic>
        <p:nvPicPr>
          <p:cNvPr id="4" name="图片 3" descr="QQ20140301-2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13" y="2225953"/>
            <a:ext cx="5084806" cy="394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5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UIViewController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0446"/>
            <a:ext cx="8229600" cy="36597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箭头所指</a:t>
            </a:r>
            <a:r>
              <a:rPr kumimoji="1" lang="en-US" altLang="zh-CN" sz="1800" dirty="0" smtClean="0"/>
              <a:t>UIViewController</a:t>
            </a:r>
            <a:r>
              <a:rPr kumimoji="1" lang="zh-CN" altLang="en-US" sz="1800" dirty="0" smtClean="0"/>
              <a:t>的真实类型是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MJViewController</a:t>
            </a:r>
          </a:p>
        </p:txBody>
      </p:sp>
      <p:pic>
        <p:nvPicPr>
          <p:cNvPr id="6" name="图片 5" descr="QQ20140301-2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1" y="1939895"/>
            <a:ext cx="3781587" cy="3358801"/>
          </a:xfrm>
          <a:prstGeom prst="rect">
            <a:avLst/>
          </a:prstGeom>
        </p:spPr>
      </p:pic>
      <p:pic>
        <p:nvPicPr>
          <p:cNvPr id="7" name="图片 6" descr="QQ20140301-2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85" y="2609033"/>
            <a:ext cx="4493750" cy="15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加法计算器程序的运行流程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7521"/>
            <a:ext cx="8229600" cy="466092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kumimoji="1" lang="zh-CN" altLang="en-US" dirty="0" smtClean="0"/>
              <a:t>综合分析，可以得出程序的简单运行流程：</a:t>
            </a:r>
            <a:endParaRPr kumimoji="1" lang="en-US" altLang="zh-CN" dirty="0" smtClean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zh-CN" altLang="zh-CN" dirty="0"/>
              <a:t>读取</a:t>
            </a:r>
            <a:r>
              <a:rPr lang="en-US" altLang="zh-CN" dirty="0" smtClean="0"/>
              <a:t>Main.storyboard</a:t>
            </a:r>
            <a:r>
              <a:rPr lang="zh-CN" altLang="zh-CN" dirty="0"/>
              <a:t>文</a:t>
            </a:r>
            <a:r>
              <a:rPr lang="zh-CN" altLang="zh-CN" dirty="0" smtClean="0"/>
              <a:t>件</a:t>
            </a:r>
            <a:endParaRPr lang="zh-CN" altLang="zh-CN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zh-CN" altLang="zh-CN" dirty="0" smtClean="0"/>
              <a:t>创建</a:t>
            </a:r>
            <a:r>
              <a:rPr lang="zh-CN" altLang="en-US" dirty="0" smtClean="0"/>
              <a:t>箭头所指的</a:t>
            </a:r>
            <a:r>
              <a:rPr lang="en-US" altLang="zh-CN" dirty="0" smtClean="0"/>
              <a:t>MJViewController</a:t>
            </a:r>
            <a:r>
              <a:rPr lang="zh-CN" altLang="zh-CN" dirty="0"/>
              <a:t>对</a:t>
            </a:r>
            <a:r>
              <a:rPr lang="zh-CN" altLang="zh-CN" dirty="0" smtClean="0"/>
              <a:t>象</a:t>
            </a:r>
            <a:endParaRPr lang="zh-CN" altLang="zh-CN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zh-CN" altLang="zh-CN" dirty="0"/>
              <a:t>根据</a:t>
            </a:r>
            <a:r>
              <a:rPr lang="en-US" altLang="zh-CN" dirty="0"/>
              <a:t>storyboard</a:t>
            </a:r>
            <a:r>
              <a:rPr lang="zh-CN" altLang="zh-CN" dirty="0"/>
              <a:t>文件中描述创建</a:t>
            </a:r>
            <a:r>
              <a:rPr lang="en-US" altLang="zh-CN" dirty="0"/>
              <a:t>MJViewController</a:t>
            </a:r>
            <a:r>
              <a:rPr lang="zh-CN" altLang="zh-CN" dirty="0"/>
              <a:t>的</a:t>
            </a:r>
            <a:r>
              <a:rPr lang="en-US" altLang="zh-CN" dirty="0"/>
              <a:t>UIView</a:t>
            </a:r>
            <a:r>
              <a:rPr lang="zh-CN" altLang="zh-CN" dirty="0"/>
              <a:t>对</a:t>
            </a:r>
            <a:r>
              <a:rPr lang="zh-CN" altLang="zh-CN" dirty="0" smtClean="0"/>
              <a:t>象</a:t>
            </a:r>
            <a:endParaRPr lang="zh-CN" altLang="zh-CN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zh-CN" altLang="zh-CN" dirty="0"/>
              <a:t>将</a:t>
            </a:r>
            <a:r>
              <a:rPr lang="en-US" altLang="zh-CN" dirty="0"/>
              <a:t>UIView</a:t>
            </a:r>
            <a:r>
              <a:rPr lang="zh-CN" altLang="zh-CN" dirty="0"/>
              <a:t>对象显示到用户眼前</a:t>
            </a:r>
          </a:p>
          <a:p>
            <a:pPr>
              <a:spcAft>
                <a:spcPts val="1200"/>
              </a:spcAft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34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如何监听按钮点击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7521"/>
            <a:ext cx="8229600" cy="4660921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现在已经知道：应该由</a:t>
            </a:r>
            <a:r>
              <a:rPr kumimoji="1" lang="en-US" altLang="zh-CN" sz="1800" dirty="0" smtClean="0"/>
              <a:t>ViewController</a:t>
            </a:r>
            <a:r>
              <a:rPr kumimoji="1" lang="zh-CN" altLang="en-US" sz="1800" dirty="0" smtClean="0"/>
              <a:t>来监听“计算”按钮的点击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换句话说，</a:t>
            </a:r>
            <a:r>
              <a:rPr kumimoji="1" lang="en-US" altLang="zh-CN" sz="1800" dirty="0" smtClean="0"/>
              <a:t>ViewController</a:t>
            </a:r>
            <a:r>
              <a:rPr kumimoji="1" lang="zh-CN" altLang="en-US" sz="1800" dirty="0" smtClean="0"/>
              <a:t>应该提供一个方法出来，当用户点击“计算”按钮时，就调用这个方法来通知</a:t>
            </a:r>
            <a:r>
              <a:rPr kumimoji="1" lang="en-US" altLang="zh-CN" sz="1800" dirty="0" smtClean="0"/>
              <a:t>ViewController</a:t>
            </a:r>
            <a:r>
              <a:rPr kumimoji="1" lang="zh-CN" altLang="en-US" sz="1800" dirty="0" smtClean="0"/>
              <a:t>按钮被人点了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ViewController</a:t>
            </a:r>
            <a:r>
              <a:rPr kumimoji="1" lang="zh-CN" altLang="en-US" sz="1800" dirty="0" smtClean="0"/>
              <a:t>就在这个方法中实现想做的任何事情，比如计算</a:t>
            </a:r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个文本输入框内值的和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20078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补充问题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7393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800"/>
              </a:spcAft>
            </a:pPr>
            <a:r>
              <a:rPr kumimoji="1" lang="en-US" altLang="zh-CN" sz="1800" dirty="0" smtClean="0"/>
              <a:t>IBAction</a:t>
            </a:r>
            <a:r>
              <a:rPr kumimoji="1" lang="zh-CN" altLang="en-US" sz="1800" dirty="0" smtClean="0"/>
              <a:t>和</a:t>
            </a:r>
            <a:r>
              <a:rPr kumimoji="1" lang="en-US" altLang="zh-CN" sz="1800" dirty="0" smtClean="0"/>
              <a:t>IBOutlet</a:t>
            </a:r>
            <a:r>
              <a:rPr kumimoji="1" lang="zh-CN" altLang="en-US" sz="1800" dirty="0" smtClean="0"/>
              <a:t>究竟有什么作用？</a:t>
            </a:r>
            <a:endParaRPr kumimoji="1" lang="en-US" altLang="zh-CN" sz="1800" dirty="0"/>
          </a:p>
          <a:p>
            <a:pPr>
              <a:spcAft>
                <a:spcPts val="1800"/>
              </a:spcAft>
            </a:pPr>
            <a:r>
              <a:rPr kumimoji="1" lang="zh-CN" altLang="en-US" sz="1800" dirty="0" smtClean="0"/>
              <a:t>还有其他拖线方式么？</a:t>
            </a:r>
            <a:endParaRPr kumimoji="1" lang="en-US" altLang="zh-CN" sz="1800" dirty="0"/>
          </a:p>
          <a:p>
            <a:pPr>
              <a:spcAft>
                <a:spcPts val="1800"/>
              </a:spcAft>
            </a:pP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文件中箭头的含义？</a:t>
            </a:r>
            <a:endParaRPr kumimoji="1" lang="en-US" altLang="zh-CN" sz="1800" dirty="0"/>
          </a:p>
          <a:p>
            <a:pPr>
              <a:spcAft>
                <a:spcPts val="1800"/>
              </a:spcAft>
            </a:pPr>
            <a:r>
              <a:rPr kumimoji="1" lang="zh-CN" altLang="en-US" sz="1800" dirty="0" smtClean="0"/>
              <a:t>如何更换</a:t>
            </a: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文件？</a:t>
            </a:r>
            <a:endParaRPr kumimoji="1" lang="en-US" altLang="zh-CN" sz="1800" dirty="0"/>
          </a:p>
          <a:p>
            <a:pPr>
              <a:spcAft>
                <a:spcPts val="1800"/>
              </a:spcAft>
            </a:pPr>
            <a:r>
              <a:rPr kumimoji="1" lang="zh-CN" altLang="en-US" sz="1800" dirty="0" smtClean="0"/>
              <a:t>如何让文本框只能输入数字？</a:t>
            </a:r>
            <a:endParaRPr kumimoji="1" lang="en-US" altLang="zh-CN" sz="1800" dirty="0" smtClean="0"/>
          </a:p>
          <a:p>
            <a:pPr>
              <a:spcAft>
                <a:spcPts val="1800"/>
              </a:spcAft>
            </a:pPr>
            <a:r>
              <a:rPr kumimoji="1" lang="zh-CN" altLang="en-US" sz="1800" dirty="0"/>
              <a:t>如何退出键盘？</a:t>
            </a:r>
            <a:endParaRPr kumimoji="1" lang="en-US" altLang="zh-CN" sz="1800" dirty="0"/>
          </a:p>
          <a:p>
            <a:pPr>
              <a:spcAft>
                <a:spcPts val="1800"/>
              </a:spcAft>
            </a:pPr>
            <a:r>
              <a:rPr kumimoji="1" lang="en-US" altLang="zh-CN" sz="1800" dirty="0" smtClean="0"/>
              <a:t>Company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Identifier</a:t>
            </a:r>
            <a:r>
              <a:rPr kumimoji="1" lang="zh-CN" altLang="en-US" sz="1800" dirty="0" smtClean="0"/>
              <a:t>和</a:t>
            </a:r>
            <a:r>
              <a:rPr kumimoji="1" lang="en-US" altLang="zh-CN" sz="1800" dirty="0" smtClean="0"/>
              <a:t>Bundle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/>
              <a:t>Identifier</a:t>
            </a:r>
            <a:r>
              <a:rPr kumimoji="1" lang="zh-CN" altLang="en-US" sz="1800" dirty="0" smtClean="0"/>
              <a:t>的作用</a:t>
            </a:r>
            <a:endParaRPr kumimoji="1" lang="en-US" altLang="zh-CN" sz="1800" dirty="0"/>
          </a:p>
          <a:p>
            <a:pPr>
              <a:spcAft>
                <a:spcPts val="1800"/>
              </a:spcAft>
            </a:pPr>
            <a:r>
              <a:rPr kumimoji="1" lang="zh-CN" altLang="en-US" sz="1800" dirty="0" smtClean="0"/>
              <a:t>模拟器还有哪些功能？</a:t>
            </a:r>
          </a:p>
        </p:txBody>
      </p:sp>
    </p:spTree>
    <p:extLst>
      <p:ext uri="{BB962C8B-B14F-4D97-AF65-F5344CB8AC3E}">
        <p14:creationId xmlns:p14="http://schemas.microsoft.com/office/powerpoint/2010/main" val="305174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IBAction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IBOutlet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7393"/>
            <a:ext cx="8229600" cy="4525963"/>
          </a:xfrm>
        </p:spPr>
        <p:txBody>
          <a:bodyPr>
            <a:normAutofit/>
          </a:bodyPr>
          <a:lstStyle/>
          <a:p>
            <a:r>
              <a:rPr kumimoji="1" lang="en-US" altLang="zh-CN" sz="1800" b="1" dirty="0" smtClean="0">
                <a:solidFill>
                  <a:srgbClr val="FF6600"/>
                </a:solidFill>
              </a:rPr>
              <a:t>IBAction</a:t>
            </a:r>
            <a:endParaRPr kumimoji="1" lang="en-US" altLang="zh-CN" sz="1800" b="1" dirty="0">
              <a:solidFill>
                <a:srgbClr val="FF6600"/>
              </a:solidFill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从返回值角度上看，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作用相当于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void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只有返回值声明为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IBAction</a:t>
            </a:r>
            <a:r>
              <a:rPr kumimoji="1" lang="zh-CN" altLang="en-US" sz="1800" dirty="0" smtClean="0"/>
              <a:t>的方法，才能跟</a:t>
            </a: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中的控件进行连线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en-US" altLang="zh-CN" sz="1800" b="1" dirty="0" smtClean="0">
                <a:solidFill>
                  <a:srgbClr val="FF6600"/>
                </a:solidFill>
              </a:rPr>
              <a:t>IBOutlet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只有声明为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IBOutlet</a:t>
            </a:r>
            <a:r>
              <a:rPr kumimoji="1" lang="zh-CN" altLang="en-US" sz="1800" dirty="0" smtClean="0"/>
              <a:t>的属性，才能跟</a:t>
            </a: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中的控件进行连线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3609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设置程序启动时加载的</a:t>
            </a:r>
            <a:r>
              <a:rPr kumimoji="1" lang="en-US" altLang="zh-CN" dirty="0" smtClean="0"/>
              <a:t>storyboard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6049"/>
            <a:ext cx="8229600" cy="411718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这个设置表明：程序启动时会加载</a:t>
            </a:r>
            <a:r>
              <a:rPr kumimoji="1" lang="en-US" altLang="zh-CN" sz="1800" dirty="0" smtClean="0"/>
              <a:t>Main.storyboard</a:t>
            </a:r>
          </a:p>
          <a:p>
            <a:pPr marL="0" indent="0">
              <a:buNone/>
            </a:pPr>
            <a:endParaRPr kumimoji="1" lang="en-US" altLang="zh-CN" sz="1800" dirty="0"/>
          </a:p>
        </p:txBody>
      </p:sp>
      <p:pic>
        <p:nvPicPr>
          <p:cNvPr id="4" name="图片 3" descr="QQ20140315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57" y="2145173"/>
            <a:ext cx="5352651" cy="365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第一个</a:t>
            </a: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程序简介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初学</a:t>
            </a:r>
            <a:r>
              <a:rPr kumimoji="1" lang="en-US" altLang="zh-CN" sz="1800" dirty="0" smtClean="0"/>
              <a:t>iOS</a:t>
            </a:r>
            <a:r>
              <a:rPr kumimoji="1" lang="zh-CN" altLang="en-US" sz="1800" dirty="0" smtClean="0"/>
              <a:t>开发，研究的程序不要过于复杂，应该从最基本的开始</a:t>
            </a:r>
            <a:endParaRPr kumimoji="1" lang="en-US" altLang="zh-CN" sz="1800" dirty="0"/>
          </a:p>
          <a:p>
            <a:r>
              <a:rPr kumimoji="1" lang="zh-CN" altLang="en-US" sz="1800" dirty="0" smtClean="0"/>
              <a:t>大房子都是由小砖一块一块堆成的，而大型</a:t>
            </a:r>
            <a:r>
              <a:rPr kumimoji="1" lang="en-US" altLang="zh-CN" sz="1800" dirty="0" smtClean="0"/>
              <a:t>App</a:t>
            </a:r>
            <a:r>
              <a:rPr kumimoji="1" lang="zh-CN" altLang="en-US" sz="1800" dirty="0" smtClean="0"/>
              <a:t>是由无数个小程序段组成的</a:t>
            </a:r>
            <a:endParaRPr kumimoji="1" lang="en-US" altLang="zh-CN" sz="1800" dirty="0"/>
          </a:p>
          <a:p>
            <a:r>
              <a:rPr kumimoji="1" lang="zh-CN" altLang="en-US" sz="1800" dirty="0" smtClean="0"/>
              <a:t>实现一个简单的“加法计算器”，作为第一个</a:t>
            </a:r>
            <a:r>
              <a:rPr kumimoji="1" lang="en-US" altLang="zh-CN" sz="1800" dirty="0" smtClean="0"/>
              <a:t>iOS</a:t>
            </a:r>
            <a:r>
              <a:rPr kumimoji="1" lang="zh-CN" altLang="en-US" sz="1800" dirty="0" smtClean="0"/>
              <a:t>程序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endParaRPr kumimoji="1" lang="en-US" altLang="zh-CN" sz="1800" dirty="0" smtClean="0"/>
          </a:p>
          <a:p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 smtClean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分析可得</a:t>
            </a:r>
            <a:r>
              <a:rPr kumimoji="1" lang="zh-CN" altLang="en-US" sz="1800" dirty="0"/>
              <a:t>，至少需要开发步骤：</a:t>
            </a:r>
            <a:endParaRPr kumimoji="1" lang="en-US" altLang="zh-CN" sz="1800" dirty="0" smtClean="0"/>
          </a:p>
          <a:p>
            <a:pPr marL="342900" indent="-342900">
              <a:buFont typeface="+mj-lt"/>
              <a:buAutoNum type="arabicParenBoth"/>
            </a:pPr>
            <a:r>
              <a:rPr kumimoji="1" lang="zh-CN" altLang="en-US" sz="1800" dirty="0" smtClean="0"/>
              <a:t>添加需要的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控件</a:t>
            </a:r>
            <a:r>
              <a:rPr kumimoji="1" lang="zh-CN" altLang="en-US" sz="1800" dirty="0" smtClean="0"/>
              <a:t>，搭建</a:t>
            </a:r>
            <a:r>
              <a:rPr kumimoji="1" lang="en-US" altLang="zh-CN" sz="1800" dirty="0" smtClean="0"/>
              <a:t>UI</a:t>
            </a:r>
            <a:r>
              <a:rPr kumimoji="1" lang="zh-CN" altLang="en-US" sz="1800" dirty="0" smtClean="0"/>
              <a:t>界面：</a:t>
            </a:r>
            <a:r>
              <a:rPr kumimoji="1" lang="en-US" altLang="zh-CN" sz="1800" dirty="0" smtClean="0"/>
              <a:t>1</a:t>
            </a:r>
            <a:r>
              <a:rPr kumimoji="1" lang="zh-CN" altLang="en-US" sz="1800" dirty="0" smtClean="0"/>
              <a:t>个按钮、</a:t>
            </a:r>
            <a:r>
              <a:rPr kumimoji="1" lang="en-US" altLang="zh-CN" sz="1800" dirty="0" smtClean="0"/>
              <a:t>3</a:t>
            </a:r>
            <a:r>
              <a:rPr kumimoji="1" lang="zh-CN" altLang="en-US" sz="1800" dirty="0" smtClean="0"/>
              <a:t>个文本标签、</a:t>
            </a:r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个文本输入框</a:t>
            </a:r>
            <a:endParaRPr kumimoji="1" lang="en-US" altLang="zh-CN" sz="1800" dirty="0" smtClean="0"/>
          </a:p>
          <a:p>
            <a:pPr marL="342900" indent="-342900">
              <a:buFont typeface="+mj-lt"/>
              <a:buAutoNum type="arabicParenBoth"/>
            </a:pPr>
            <a:r>
              <a:rPr kumimoji="1" lang="zh-CN" altLang="en-US" sz="1800" dirty="0" smtClean="0">
                <a:solidFill>
                  <a:srgbClr val="FF0000"/>
                </a:solidFill>
              </a:rPr>
              <a:t>监听</a:t>
            </a:r>
            <a:r>
              <a:rPr kumimoji="1" lang="zh-CN" altLang="en-US" sz="1800" dirty="0" smtClean="0"/>
              <a:t>按钮的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点击事件</a:t>
            </a:r>
            <a:endParaRPr kumimoji="1" lang="en-US" altLang="zh-CN" sz="1800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arenBoth"/>
            </a:pPr>
            <a:r>
              <a:rPr kumimoji="1" lang="zh-CN" altLang="en-US" sz="1800" dirty="0" smtClean="0"/>
              <a:t>取得</a:t>
            </a:r>
            <a:r>
              <a:rPr kumimoji="1" lang="zh-CN" altLang="zh-CN" sz="1800" dirty="0" smtClean="0"/>
              <a:t>2</a:t>
            </a:r>
            <a:r>
              <a:rPr kumimoji="1" lang="zh-CN" altLang="en-US" sz="1800" dirty="0" smtClean="0"/>
              <a:t>个文本框值，将计算好的最终结果显示到右边的文本标签上</a:t>
            </a:r>
            <a:endParaRPr kumimoji="1" lang="en-US" altLang="zh-CN" sz="1800" dirty="0" smtClean="0"/>
          </a:p>
        </p:txBody>
      </p:sp>
      <p:pic>
        <p:nvPicPr>
          <p:cNvPr id="5" name="图片 4" descr="QQ20140301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0" y="2660578"/>
            <a:ext cx="3987800" cy="16383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矩形 3"/>
          <p:cNvSpPr/>
          <p:nvPr/>
        </p:nvSpPr>
        <p:spPr>
          <a:xfrm>
            <a:off x="3865596" y="3552961"/>
            <a:ext cx="1327182" cy="456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4144" y="2977646"/>
            <a:ext cx="420215" cy="456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68399" y="2977646"/>
            <a:ext cx="420215" cy="456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83203" y="2968529"/>
            <a:ext cx="468000" cy="456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760384" y="2977646"/>
            <a:ext cx="720000" cy="456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40070" y="2982798"/>
            <a:ext cx="720000" cy="456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75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6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7897E-6 3.21999E-6 L 0.29503 -0.00209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2" y="-116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1003E-6 -2.06338E-6 L 0.1444 -0.00069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0" grpId="3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</a:t>
            </a:r>
            <a:r>
              <a:rPr kumimoji="1" lang="en-US" altLang="zh-CN" dirty="0" smtClean="0"/>
              <a:t>UITextField</a:t>
            </a:r>
            <a:r>
              <a:rPr kumimoji="1" lang="zh-CN" altLang="en-US" dirty="0" smtClean="0"/>
              <a:t>的键盘类型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6049"/>
            <a:ext cx="8229600" cy="411718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这个设置表明：</a:t>
            </a:r>
            <a:r>
              <a:rPr kumimoji="1" lang="en-US" altLang="zh-CN" sz="1800" dirty="0" smtClean="0"/>
              <a:t>UITextField</a:t>
            </a:r>
            <a:r>
              <a:rPr kumimoji="1" lang="zh-CN" altLang="en-US" sz="1800" dirty="0" smtClean="0"/>
              <a:t>弹出的是数字键盘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/>
          </a:p>
        </p:txBody>
      </p:sp>
      <p:pic>
        <p:nvPicPr>
          <p:cNvPr id="5" name="图片 4" descr="QQ20140315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597" y="2050678"/>
            <a:ext cx="32004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7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退出键盘的两种方式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6049"/>
            <a:ext cx="8229600" cy="4449822"/>
          </a:xfrm>
        </p:spPr>
        <p:txBody>
          <a:bodyPr>
            <a:normAutofit/>
          </a:bodyPr>
          <a:lstStyle/>
          <a:p>
            <a:r>
              <a:rPr kumimoji="1" lang="en-US" altLang="zh-CN" sz="1800" dirty="0" smtClean="0"/>
              <a:t>resignFirstResponder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当叫出键盘的那个控件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第一响应者</a:t>
            </a:r>
            <a:r>
              <a:rPr kumimoji="1" lang="en-US" altLang="zh-CN" sz="1800" dirty="0" smtClean="0"/>
              <a:t>)</a:t>
            </a:r>
            <a:r>
              <a:rPr kumimoji="1" lang="zh-CN" altLang="en-US" sz="1800" dirty="0" smtClean="0"/>
              <a:t>调用这个方法时，就能退出键盘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endEditing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只要调用这个方法的控件内部存在第一响应者，就能退出键盘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72532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6048"/>
            <a:ext cx="8229600" cy="4763739"/>
          </a:xfrm>
        </p:spPr>
        <p:txBody>
          <a:bodyPr>
            <a:normAutofit lnSpcReduction="10000"/>
          </a:bodyPr>
          <a:lstStyle/>
          <a:p>
            <a:pPr lvl="0">
              <a:spcAft>
                <a:spcPts val="1800"/>
              </a:spcAft>
            </a:pPr>
            <a:r>
              <a:rPr lang="zh-CN" altLang="en-US" sz="2000" dirty="0" smtClean="0"/>
              <a:t>往</a:t>
            </a:r>
            <a:r>
              <a:rPr lang="en-US" altLang="zh-CN" sz="2000" dirty="0" smtClean="0"/>
              <a:t>storyboard</a:t>
            </a:r>
            <a:r>
              <a:rPr lang="zh-CN" altLang="en-US" sz="2000" dirty="0" smtClean="0"/>
              <a:t>中添加控件</a:t>
            </a:r>
            <a:endParaRPr lang="en-US" altLang="zh-CN" sz="2000" dirty="0"/>
          </a:p>
          <a:p>
            <a:pPr lvl="0">
              <a:spcAft>
                <a:spcPts val="1800"/>
              </a:spcAft>
            </a:pPr>
            <a:r>
              <a:rPr lang="en-US" altLang="zh-CN" sz="2000" dirty="0" smtClean="0"/>
              <a:t>UIViewController</a:t>
            </a:r>
            <a:r>
              <a:rPr lang="zh-CN" altLang="zh-CN" sz="2000" dirty="0"/>
              <a:t>和</a:t>
            </a:r>
            <a:r>
              <a:rPr lang="en-US" altLang="zh-CN" sz="2000" dirty="0"/>
              <a:t>UIView</a:t>
            </a:r>
            <a:r>
              <a:rPr lang="zh-CN" altLang="zh-CN" sz="2000" dirty="0"/>
              <a:t>的关</a:t>
            </a:r>
            <a:r>
              <a:rPr lang="zh-CN" altLang="zh-CN" sz="2000" dirty="0" smtClean="0"/>
              <a:t>系</a:t>
            </a:r>
            <a:endParaRPr lang="zh-CN" altLang="zh-CN" sz="2000" dirty="0"/>
          </a:p>
          <a:p>
            <a:pPr lvl="0">
              <a:spcAft>
                <a:spcPts val="1800"/>
              </a:spcAft>
            </a:pPr>
            <a:r>
              <a:rPr lang="zh-CN" altLang="zh-CN" sz="2000" dirty="0"/>
              <a:t>程序的运行过程</a:t>
            </a:r>
            <a:endParaRPr lang="en-US" altLang="zh-CN" sz="2000" dirty="0" smtClean="0"/>
          </a:p>
          <a:p>
            <a:pPr lvl="0">
              <a:spcAft>
                <a:spcPts val="1800"/>
              </a:spcAft>
            </a:pPr>
            <a:r>
              <a:rPr lang="en-US" altLang="zh-CN" sz="2000" dirty="0" smtClean="0"/>
              <a:t>IBAction</a:t>
            </a:r>
            <a:r>
              <a:rPr lang="zh-CN" altLang="zh-CN" sz="2000" dirty="0"/>
              <a:t>、</a:t>
            </a:r>
            <a:r>
              <a:rPr lang="en-US" altLang="zh-CN" sz="2000" dirty="0"/>
              <a:t>IBOutlet</a:t>
            </a:r>
            <a:r>
              <a:rPr lang="zh-CN" altLang="zh-CN" sz="2000" dirty="0"/>
              <a:t>的作用</a:t>
            </a:r>
            <a:endParaRPr lang="en-US" altLang="zh-CN" sz="2000" dirty="0" smtClean="0"/>
          </a:p>
          <a:p>
            <a:pPr lvl="0">
              <a:spcAft>
                <a:spcPts val="1800"/>
              </a:spcAft>
            </a:pPr>
            <a:r>
              <a:rPr lang="zh-CN" altLang="en-US" sz="2000" dirty="0" smtClean="0"/>
              <a:t>如何</a:t>
            </a:r>
            <a:r>
              <a:rPr lang="zh-CN" altLang="zh-CN" sz="2000" dirty="0" smtClean="0"/>
              <a:t>监听</a:t>
            </a:r>
            <a:r>
              <a:rPr lang="zh-CN" altLang="zh-CN" sz="2000" dirty="0"/>
              <a:t>控件的事件（比如按钮的点击事件）</a:t>
            </a:r>
            <a:endParaRPr lang="en-US" altLang="zh-CN" sz="2000" dirty="0" smtClean="0"/>
          </a:p>
          <a:p>
            <a:pPr lvl="0">
              <a:spcAft>
                <a:spcPts val="1800"/>
              </a:spcAft>
            </a:pPr>
            <a:r>
              <a:rPr lang="zh-CN" altLang="zh-CN" sz="2000" dirty="0" smtClean="0"/>
              <a:t>父</a:t>
            </a:r>
            <a:r>
              <a:rPr lang="zh-CN" altLang="zh-CN" sz="2000" dirty="0"/>
              <a:t>控件和子控件的</a:t>
            </a:r>
            <a:r>
              <a:rPr lang="zh-CN" altLang="zh-CN" sz="2000" dirty="0" smtClean="0"/>
              <a:t>概念</a:t>
            </a:r>
            <a:endParaRPr lang="en-US" altLang="zh-CN" sz="2000" dirty="0"/>
          </a:p>
          <a:p>
            <a:pPr lvl="0">
              <a:spcAft>
                <a:spcPts val="1800"/>
              </a:spcAft>
            </a:pPr>
            <a:r>
              <a:rPr lang="zh-CN" altLang="en-US" sz="2000" dirty="0" smtClean="0"/>
              <a:t>退出键盘</a:t>
            </a:r>
            <a:endParaRPr lang="zh-CN" altLang="zh-CN" sz="2000" dirty="0"/>
          </a:p>
          <a:p>
            <a:pPr>
              <a:spcAft>
                <a:spcPts val="1800"/>
              </a:spcAft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457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318"/>
            <a:ext cx="8229600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制作一个</a:t>
            </a:r>
            <a:r>
              <a:rPr kumimoji="1" lang="en-US" altLang="zh-CN" sz="1600" dirty="0" smtClean="0"/>
              <a:t>QQ</a:t>
            </a:r>
            <a:r>
              <a:rPr kumimoji="1" lang="zh-CN" altLang="en-US" sz="1600" dirty="0" smtClean="0"/>
              <a:t>登录界面</a:t>
            </a:r>
            <a:endParaRPr kumimoji="1" lang="zh-CN" altLang="en-US" sz="1600" dirty="0"/>
          </a:p>
        </p:txBody>
      </p:sp>
      <p:pic>
        <p:nvPicPr>
          <p:cNvPr id="4" name="图片 3" descr="QQ20140301-1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793" y="2011919"/>
            <a:ext cx="4064000" cy="214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57200" y="4306737"/>
            <a:ext cx="8229600" cy="1857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defTabSz="914400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要求：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Eurostile"/>
              <a:cs typeface="Eurostile"/>
            </a:endParaRPr>
          </a:p>
          <a:p>
            <a:pPr defTabSz="914400">
              <a:spcBef>
                <a:spcPts val="800"/>
              </a:spcBef>
              <a:buClr>
                <a:schemeClr val="accent1"/>
              </a:buClr>
              <a:buSzPct val="75000"/>
              <a:buFont typeface="Wingdings" charset="2"/>
              <a:buChar char="Ø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QQ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文本框要有“请输入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QQ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”的文字提示（用户输入文字时会自动消失）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Eurostile"/>
              <a:cs typeface="Eurostile"/>
            </a:endParaRPr>
          </a:p>
          <a:p>
            <a:pPr defTabSz="914400">
              <a:spcBef>
                <a:spcPts val="800"/>
              </a:spcBef>
              <a:buClr>
                <a:schemeClr val="accent1"/>
              </a:buClr>
              <a:buSzPct val="75000"/>
              <a:buFont typeface="Wingdings" charset="2"/>
              <a:buChar char="Ø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密码文本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框要有“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请输入密码”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的文字提示（用户输入文字时会自动消失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）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Eurostile"/>
              <a:cs typeface="Eurostile"/>
            </a:endParaRPr>
          </a:p>
          <a:p>
            <a:pPr defTabSz="914400">
              <a:spcBef>
                <a:spcPts val="800"/>
              </a:spcBef>
              <a:buClr>
                <a:schemeClr val="accent1"/>
              </a:buClr>
              <a:buSzPct val="75000"/>
              <a:buFont typeface="Wingdings" charset="2"/>
              <a:buChar char="Ø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QQ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文本框只能输入数字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Eurostile"/>
              <a:cs typeface="Eurostile"/>
            </a:endParaRPr>
          </a:p>
          <a:p>
            <a:pPr defTabSz="914400">
              <a:spcBef>
                <a:spcPts val="800"/>
              </a:spcBef>
              <a:buClr>
                <a:schemeClr val="accent1"/>
              </a:buClr>
              <a:buSzPct val="75000"/>
              <a:buFont typeface="Wingdings" charset="2"/>
              <a:buChar char="Ø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密码文本框的文字必须是暗文显示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Eurostile"/>
              <a:cs typeface="Eurostile"/>
            </a:endParaRPr>
          </a:p>
          <a:p>
            <a:pPr defTabSz="914400">
              <a:spcBef>
                <a:spcPts val="800"/>
              </a:spcBef>
              <a:buClr>
                <a:schemeClr val="accent1"/>
              </a:buClr>
              <a:buSzPct val="75000"/>
              <a:buFont typeface="Wingdings" charset="2"/>
              <a:buChar char="Ø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点击登录按钮后输出</a:t>
            </a:r>
            <a:r>
              <a:rPr kumimoji="1"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用户输入</a:t>
            </a:r>
            <a:r>
              <a:rPr kumimoji="1"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的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QQ</a:t>
            </a:r>
            <a:r>
              <a:rPr kumimoji="1"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和密码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，并且退出键盘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Eurostile"/>
              <a:cs typeface="Eurostile"/>
            </a:endParaRPr>
          </a:p>
          <a:p>
            <a:pPr>
              <a:buFont typeface="Wingdings" charset="2"/>
              <a:buChar char="Ø"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014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Storyboard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3" y="1732779"/>
            <a:ext cx="5507984" cy="2908779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在</a:t>
            </a:r>
            <a:r>
              <a:rPr kumimoji="1" lang="en-US" altLang="zh-CN" sz="1800" dirty="0"/>
              <a:t>iOS5</a:t>
            </a:r>
            <a:r>
              <a:rPr kumimoji="1" lang="zh-CN" altLang="en-US" sz="1800" dirty="0"/>
              <a:t>之前，苹果使用</a:t>
            </a:r>
            <a:r>
              <a:rPr kumimoji="1" lang="en-US" altLang="zh-CN" sz="1800" dirty="0"/>
              <a:t>xib</a:t>
            </a:r>
            <a:r>
              <a:rPr kumimoji="1" lang="zh-CN" altLang="en-US" sz="1800" dirty="0"/>
              <a:t>文件来描述</a:t>
            </a:r>
            <a:r>
              <a:rPr kumimoji="1" lang="en-US" altLang="zh-CN" sz="1800" dirty="0"/>
              <a:t>UI</a:t>
            </a:r>
            <a:r>
              <a:rPr kumimoji="1" lang="zh-CN" altLang="en-US" sz="1800" dirty="0"/>
              <a:t>界面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在</a:t>
            </a:r>
            <a:r>
              <a:rPr kumimoji="1" lang="en-US" altLang="zh-CN" sz="1800" dirty="0"/>
              <a:t>iOS5</a:t>
            </a:r>
            <a:r>
              <a:rPr kumimoji="1" lang="zh-CN" altLang="en-US" sz="1800" dirty="0"/>
              <a:t>之后，苹果采取了更加强大和先进的</a:t>
            </a:r>
            <a:r>
              <a:rPr kumimoji="1" lang="en-US" altLang="zh-CN" sz="1800" dirty="0"/>
              <a:t>storyboard</a:t>
            </a:r>
            <a:r>
              <a:rPr kumimoji="1" lang="zh-CN" altLang="en-US" sz="1800" dirty="0"/>
              <a:t>文件来描述界面（</a:t>
            </a:r>
            <a:r>
              <a:rPr kumimoji="1" lang="en-US" altLang="zh-CN" sz="1800" dirty="0"/>
              <a:t>Xcode5</a:t>
            </a:r>
            <a:r>
              <a:rPr kumimoji="1" lang="zh-CN" altLang="en-US" sz="1800" dirty="0"/>
              <a:t>是基于</a:t>
            </a:r>
            <a:r>
              <a:rPr kumimoji="1" lang="en-US" altLang="zh-CN" sz="1800" dirty="0"/>
              <a:t>iOS7</a:t>
            </a:r>
            <a:r>
              <a:rPr kumimoji="1" lang="zh-CN" altLang="en-US" sz="1800" dirty="0"/>
              <a:t>的）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左边的箭头表明：程序一启动就会显示箭头所指的界面</a:t>
            </a:r>
            <a:endParaRPr kumimoji="1" lang="en-US" altLang="zh-CN" sz="1800" dirty="0" smtClean="0"/>
          </a:p>
        </p:txBody>
      </p:sp>
      <p:pic>
        <p:nvPicPr>
          <p:cNvPr id="4" name="图片 3" descr="QQ20140301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671" y="1732779"/>
            <a:ext cx="2693129" cy="349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5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UILabel – </a:t>
            </a:r>
            <a:r>
              <a:rPr kumimoji="1" lang="zh-CN" altLang="en-US" dirty="0" smtClean="0"/>
              <a:t>文本标签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0935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文本标签的作用是显示一串固定的文字</a:t>
            </a:r>
            <a:endParaRPr kumimoji="1" lang="zh-CN" altLang="en-US" sz="1800" dirty="0"/>
          </a:p>
        </p:txBody>
      </p:sp>
      <p:pic>
        <p:nvPicPr>
          <p:cNvPr id="7" name="图片 6" descr="QQ20140301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252" y="2083262"/>
            <a:ext cx="3680821" cy="3518064"/>
          </a:xfrm>
          <a:prstGeom prst="rect">
            <a:avLst/>
          </a:prstGeom>
        </p:spPr>
      </p:pic>
      <p:pic>
        <p:nvPicPr>
          <p:cNvPr id="8" name="图片 7" descr="QQ20140301-7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2083262"/>
            <a:ext cx="3187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4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 – </a:t>
            </a:r>
            <a:r>
              <a:rPr kumimoji="1" lang="zh-CN" altLang="en-US" dirty="0" smtClean="0"/>
              <a:t>按钮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0935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按钮的作用是：监听用户的点击事件，在用户点击后做出</a:t>
            </a:r>
            <a:r>
              <a:rPr kumimoji="1" lang="zh-CN" altLang="en-US" sz="1800" dirty="0"/>
              <a:t>响应</a:t>
            </a:r>
          </a:p>
        </p:txBody>
      </p:sp>
      <p:pic>
        <p:nvPicPr>
          <p:cNvPr id="6" name="图片 5" descr="QQ20140301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2083262"/>
            <a:ext cx="3289300" cy="1943100"/>
          </a:xfrm>
          <a:prstGeom prst="rect">
            <a:avLst/>
          </a:prstGeom>
        </p:spPr>
      </p:pic>
      <p:pic>
        <p:nvPicPr>
          <p:cNvPr id="7" name="图片 6" descr="QQ20140301-5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73" y="2083262"/>
            <a:ext cx="37211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8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UITextField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 </a:t>
            </a:r>
            <a:r>
              <a:rPr kumimoji="1" lang="zh-CN" altLang="en-US" dirty="0" smtClean="0"/>
              <a:t>文本输入框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45204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文本输入框可以弹出键盘，让用户输入文本内容</a:t>
            </a:r>
            <a:endParaRPr kumimoji="1" lang="zh-CN" altLang="en-US" sz="1800" dirty="0"/>
          </a:p>
        </p:txBody>
      </p:sp>
      <p:pic>
        <p:nvPicPr>
          <p:cNvPr id="6" name="图片 5" descr="QQ20140301-9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2097531"/>
            <a:ext cx="3251200" cy="1993900"/>
          </a:xfrm>
          <a:prstGeom prst="rect">
            <a:avLst/>
          </a:prstGeom>
        </p:spPr>
      </p:pic>
      <p:pic>
        <p:nvPicPr>
          <p:cNvPr id="7" name="图片 6" descr="QQ20140301-6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473" y="2097531"/>
            <a:ext cx="3784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9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987793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1800" dirty="0" smtClean="0">
                <a:solidFill>
                  <a:srgbClr val="FF0000"/>
                </a:solidFill>
              </a:rPr>
              <a:t>屏</a:t>
            </a:r>
            <a:r>
              <a:rPr kumimoji="1" lang="zh-CN" altLang="en-US" sz="1800" dirty="0">
                <a:solidFill>
                  <a:srgbClr val="FF0000"/>
                </a:solidFill>
              </a:rPr>
              <a:t>幕上能看得见摸得着的东西就是</a:t>
            </a:r>
            <a:r>
              <a:rPr kumimoji="1" lang="en-US" altLang="zh-CN" sz="1800" dirty="0">
                <a:solidFill>
                  <a:srgbClr val="FF0000"/>
                </a:solidFill>
              </a:rPr>
              <a:t>UIView</a:t>
            </a:r>
            <a:r>
              <a:rPr kumimoji="1" lang="zh-CN" altLang="en-US" sz="1800" dirty="0"/>
              <a:t>，比如屏幕上的按钮、文字、</a:t>
            </a:r>
            <a:r>
              <a:rPr kumimoji="1" lang="zh-CN" altLang="en-US" sz="1800" dirty="0" smtClean="0"/>
              <a:t>图片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一般翻译叫做：</a:t>
            </a:r>
            <a:r>
              <a:rPr kumimoji="1" lang="zh-CN" altLang="en-US" sz="1800" dirty="0"/>
              <a:t>视图</a:t>
            </a:r>
            <a:r>
              <a:rPr kumimoji="1" lang="en-US" altLang="zh-CN" sz="1800" dirty="0"/>
              <a:t>\</a:t>
            </a:r>
            <a:r>
              <a:rPr kumimoji="1" lang="zh-CN" altLang="en-US" sz="1800" dirty="0"/>
              <a:t>控</a:t>
            </a:r>
            <a:r>
              <a:rPr kumimoji="1" lang="zh-CN" altLang="en-US" sz="1800" dirty="0" smtClean="0"/>
              <a:t>件</a:t>
            </a:r>
            <a:r>
              <a:rPr kumimoji="1" lang="en-US" altLang="zh-CN" sz="1800" dirty="0" smtClean="0"/>
              <a:t>\</a:t>
            </a:r>
            <a:r>
              <a:rPr kumimoji="1" lang="zh-CN" altLang="en-US" sz="1800" dirty="0" smtClean="0"/>
              <a:t>组件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en-US" altLang="zh-CN" sz="1800" dirty="0"/>
              <a:t>UIButton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UILabel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UITextField</a:t>
            </a:r>
            <a:r>
              <a:rPr kumimoji="1" lang="zh-CN" altLang="en-US" sz="1800" dirty="0"/>
              <a:t>都继承自</a:t>
            </a:r>
            <a:r>
              <a:rPr kumimoji="1" lang="en-US" altLang="zh-CN" sz="1800" dirty="0" smtClean="0"/>
              <a:t>UIView</a:t>
            </a:r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>
                <a:solidFill>
                  <a:srgbClr val="FF0000"/>
                </a:solidFill>
              </a:rPr>
              <a:t>每一个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UIView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都是一个容器，能容纳</a:t>
            </a:r>
            <a:r>
              <a:rPr kumimoji="1" lang="zh-CN" altLang="en-US" sz="1800" dirty="0">
                <a:solidFill>
                  <a:srgbClr val="FF0000"/>
                </a:solidFill>
              </a:rPr>
              <a:t>其他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UIView</a:t>
            </a:r>
            <a:r>
              <a:rPr kumimoji="1" lang="zh-CN" altLang="en-US" sz="1800" dirty="0" smtClean="0"/>
              <a:t>（比如右图中的整个键盘是一个</a:t>
            </a:r>
            <a:r>
              <a:rPr kumimoji="1" lang="en-US" altLang="zh-CN" sz="1800" dirty="0" smtClean="0"/>
              <a:t>UIView</a:t>
            </a:r>
            <a:r>
              <a:rPr kumimoji="1" lang="zh-CN" altLang="en-US" sz="1800" dirty="0" smtClean="0"/>
              <a:t>，里面容纳很多小格子的数字</a:t>
            </a:r>
            <a:r>
              <a:rPr kumimoji="1" lang="en-US" altLang="zh-CN" sz="1800" dirty="0" smtClean="0"/>
              <a:t>UIView</a:t>
            </a:r>
            <a:r>
              <a:rPr kumimoji="1" lang="zh-CN" altLang="en-US" sz="1800" dirty="0" smtClean="0"/>
              <a:t>）</a:t>
            </a:r>
            <a:endParaRPr kumimoji="1" lang="zh-CN" altLang="en-US" sz="1800" dirty="0"/>
          </a:p>
        </p:txBody>
      </p:sp>
      <p:pic>
        <p:nvPicPr>
          <p:cNvPr id="4" name="图片 3" descr="IMG_03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84" y="1600200"/>
            <a:ext cx="2241807" cy="397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6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框架PPT2014.potx</Template>
  <TotalTime>1878</TotalTime>
  <Words>667</Words>
  <Application>Microsoft Macintosh PowerPoint</Application>
  <PresentationFormat>全屏显示(4:3)</PresentationFormat>
  <Paragraphs>111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框架PPT2014</vt:lpstr>
      <vt:lpstr>第一个iOS程序</vt:lpstr>
      <vt:lpstr>第一个iOS程序简介</vt:lpstr>
      <vt:lpstr>掌握</vt:lpstr>
      <vt:lpstr>作业</vt:lpstr>
      <vt:lpstr>Storyboard文件</vt:lpstr>
      <vt:lpstr>UILabel – 文本标签</vt:lpstr>
      <vt:lpstr>UIButton – 按钮</vt:lpstr>
      <vt:lpstr>UITextField – 文本输入框</vt:lpstr>
      <vt:lpstr>UIView</vt:lpstr>
      <vt:lpstr>父控件和子控件</vt:lpstr>
      <vt:lpstr>UIViewController</vt:lpstr>
      <vt:lpstr>UIViewController</vt:lpstr>
      <vt:lpstr>UIViewController</vt:lpstr>
      <vt:lpstr>UIViewController</vt:lpstr>
      <vt:lpstr>加法计算器程序的运行流程</vt:lpstr>
      <vt:lpstr>如何监听按钮点击</vt:lpstr>
      <vt:lpstr>补充问题</vt:lpstr>
      <vt:lpstr>IBAction和IBOutlet</vt:lpstr>
      <vt:lpstr>设置程序启动时加载的storyboard</vt:lpstr>
      <vt:lpstr>设置UITextField的键盘类型</vt:lpstr>
      <vt:lpstr>退出键盘的两种方式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凡 刘</cp:lastModifiedBy>
  <cp:revision>732</cp:revision>
  <dcterms:created xsi:type="dcterms:W3CDTF">2013-07-22T07:36:09Z</dcterms:created>
  <dcterms:modified xsi:type="dcterms:W3CDTF">2014-05-18T18:37:26Z</dcterms:modified>
</cp:coreProperties>
</file>