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4660"/>
  </p:normalViewPr>
  <p:slideViewPr>
    <p:cSldViewPr snapToGrid="0">
      <p:cViewPr>
        <p:scale>
          <a:sx n="82" d="100"/>
          <a:sy n="82" d="100"/>
        </p:scale>
        <p:origin x="1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1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28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55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54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1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4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6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6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7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9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2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5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0686-4ACD-40E7-BC7E-E4297B4B2FFB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A2FA-5934-418C-A34B-2667AF8FAB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0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svg"/><Relationship Id="rId12" Type="http://schemas.openxmlformats.org/officeDocument/2006/relationships/image" Target="../media/image9.png"/><Relationship Id="rId13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9" Type="http://schemas.openxmlformats.org/officeDocument/2006/relationships/image" Target="../media/image11.svg"/><Relationship Id="rId10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402B64-A5D6-40DF-BC97-7D8364C23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Projet arduino </a:t>
            </a:r>
            <a:r>
              <a:rPr lang="fr-FR" sz="5400" dirty="0"/>
              <a:t>: capteurs DE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0F41C19-63BF-483E-A3F6-35AE2C2B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692" y="3875415"/>
            <a:ext cx="8791575" cy="1655762"/>
          </a:xfrm>
        </p:spPr>
        <p:txBody>
          <a:bodyPr>
            <a:normAutofit/>
          </a:bodyPr>
          <a:lstStyle/>
          <a:p>
            <a:r>
              <a:rPr lang="fr-F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Angélique moglia</a:t>
            </a:r>
          </a:p>
          <a:p>
            <a:r>
              <a:rPr lang="fr-F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Perrine baRALE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BEECDCE-6CF1-4FA3-A865-B903D950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3807444"/>
            <a:ext cx="2388288" cy="22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C6A524-7090-4EC9-9D6B-2F449D57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VI. conclusions</a:t>
            </a:r>
            <a:endParaRPr lang="fr-FR" sz="60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F6E5230D-FA3C-416D-90DE-5D4642D6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va nous permettre de travailler en groupe, prendre des initiatives et de faire face à des complications.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56" y="4350767"/>
            <a:ext cx="5899392" cy="1833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84" y="4443843"/>
            <a:ext cx="2531390" cy="17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3E7339-8AC9-4721-96F3-87D84FE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5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561ACC-B845-4C88-A074-19AC86CC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41045"/>
            <a:ext cx="9905999" cy="3925070"/>
          </a:xfrm>
        </p:spPr>
        <p:txBody>
          <a:bodyPr>
            <a:no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/>
              <a:t>Motivations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Objectifs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Fonctions et schéma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Matériel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Planning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960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4D8EED-7A98-40EB-9E1D-03019C5C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I. Motivations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0D637FE-C24A-4927-9D75-D549B07F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14" y="2249487"/>
            <a:ext cx="10057597" cy="3541714"/>
          </a:xfrm>
        </p:spPr>
        <p:txBody>
          <a:bodyPr>
            <a:normAutofit/>
          </a:bodyPr>
          <a:lstStyle/>
          <a:p>
            <a:r>
              <a:rPr lang="fr-FR" sz="2800" dirty="0"/>
              <a:t>Réduire les coûts des capteurs (une mallette étant estimée à environ 20 000 €)</a:t>
            </a:r>
          </a:p>
          <a:p>
            <a:r>
              <a:rPr lang="fr-FR" sz="2800" dirty="0"/>
              <a:t>Suite à une demande du département bâtiment, pour les utiliser durant la formation Bâtiments Intelligents</a:t>
            </a:r>
          </a:p>
        </p:txBody>
      </p:sp>
    </p:spTree>
    <p:extLst>
      <p:ext uri="{BB962C8B-B14F-4D97-AF65-F5344CB8AC3E}">
        <p14:creationId xmlns:p14="http://schemas.microsoft.com/office/powerpoint/2010/main" val="1279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7BA700-2BE4-45CC-A506-57ED4FB3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45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II.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8F89AF4-D511-4212-B806-B268A17E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7369"/>
            <a:ext cx="9905999" cy="4301773"/>
          </a:xfrm>
        </p:spPr>
        <p:txBody>
          <a:bodyPr>
            <a:noAutofit/>
          </a:bodyPr>
          <a:lstStyle/>
          <a:p>
            <a:r>
              <a:rPr lang="fr-FR" sz="2800" dirty="0"/>
              <a:t>Réaliser des capteurs mobiles pour le secteur du bâtiment</a:t>
            </a:r>
          </a:p>
          <a:p>
            <a:r>
              <a:rPr lang="fr-FR" sz="2800" dirty="0"/>
              <a:t>Différents types de capteurs : humidité, CO, température, mouvement</a:t>
            </a:r>
          </a:p>
          <a:p>
            <a:r>
              <a:rPr lang="fr-FR" sz="2800" dirty="0"/>
              <a:t>Plusieurs capteurs connectés à distance à un serveur grâce au réseau </a:t>
            </a:r>
            <a:r>
              <a:rPr lang="fr-FR" sz="2800" dirty="0" err="1"/>
              <a:t>LoRa</a:t>
            </a:r>
            <a:endParaRPr lang="fr-FR" sz="2800" dirty="0"/>
          </a:p>
          <a:p>
            <a:r>
              <a:rPr lang="fr-FR" sz="2800" dirty="0"/>
              <a:t>Idéal : créer plusieurs capteurs, pour les placer dans une même pièce et ainsi avoir des relevés plus précis. 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012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BD7894-0766-416A-A86A-17166577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32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III. Fonctions et Schéma</a:t>
            </a:r>
          </a:p>
        </p:txBody>
      </p:sp>
      <p:pic>
        <p:nvPicPr>
          <p:cNvPr id="12" name="Espace réservé du contenu 11" descr="Domicile">
            <a:extLst>
              <a:ext uri="{FF2B5EF4-FFF2-40B4-BE49-F238E27FC236}">
                <a16:creationId xmlns:a16="http://schemas.microsoft.com/office/drawing/2014/main" xmlns="" id="{7434827B-6993-4013-B02A-205FF65C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1413" y="2750484"/>
            <a:ext cx="3867347" cy="3853450"/>
          </a:xfrm>
        </p:spPr>
      </p:pic>
      <p:pic>
        <p:nvPicPr>
          <p:cNvPr id="18" name="Graphique 17" descr="Écran">
            <a:extLst>
              <a:ext uri="{FF2B5EF4-FFF2-40B4-BE49-F238E27FC236}">
                <a16:creationId xmlns:a16="http://schemas.microsoft.com/office/drawing/2014/main" xmlns="" id="{43025111-BB11-44B4-A3F1-914E01F03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73711" y="1724542"/>
            <a:ext cx="1817802" cy="1817802"/>
          </a:xfrm>
          <a:prstGeom prst="rect">
            <a:avLst/>
          </a:prstGeom>
        </p:spPr>
      </p:pic>
      <p:pic>
        <p:nvPicPr>
          <p:cNvPr id="20" name="Graphique 19" descr="Histogramme">
            <a:extLst>
              <a:ext uri="{FF2B5EF4-FFF2-40B4-BE49-F238E27FC236}">
                <a16:creationId xmlns:a16="http://schemas.microsoft.com/office/drawing/2014/main" xmlns="" id="{4D81280C-86BF-4DD6-84F0-7D03B3C04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25412" y="2109879"/>
            <a:ext cx="914400" cy="914400"/>
          </a:xfrm>
          <a:prstGeom prst="rect">
            <a:avLst/>
          </a:prstGeom>
        </p:spPr>
      </p:pic>
      <p:pic>
        <p:nvPicPr>
          <p:cNvPr id="22" name="Graphique 21" descr="Routeur sans fil">
            <a:extLst>
              <a:ext uri="{FF2B5EF4-FFF2-40B4-BE49-F238E27FC236}">
                <a16:creationId xmlns:a16="http://schemas.microsoft.com/office/drawing/2014/main" xmlns="" id="{D4103D92-7ADB-455E-A899-2FBF4A4C0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37212" y="2567079"/>
            <a:ext cx="914400" cy="914400"/>
          </a:xfrm>
          <a:prstGeom prst="rect">
            <a:avLst/>
          </a:prstGeom>
        </p:spPr>
      </p:pic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39A94BF6-2F6E-42EF-A777-CE8A5425C4A2}"/>
              </a:ext>
            </a:extLst>
          </p:cNvPr>
          <p:cNvSpPr/>
          <p:nvPr/>
        </p:nvSpPr>
        <p:spPr>
          <a:xfrm>
            <a:off x="6429080" y="3141925"/>
            <a:ext cx="1084083" cy="190753"/>
          </a:xfrm>
          <a:custGeom>
            <a:avLst/>
            <a:gdLst>
              <a:gd name="connsiteX0" fmla="*/ 0 w 1084083"/>
              <a:gd name="connsiteY0" fmla="*/ 189160 h 250738"/>
              <a:gd name="connsiteX1" fmla="*/ 254524 w 1084083"/>
              <a:gd name="connsiteY1" fmla="*/ 624 h 250738"/>
              <a:gd name="connsiteX2" fmla="*/ 688157 w 1084083"/>
              <a:gd name="connsiteY2" fmla="*/ 245721 h 250738"/>
              <a:gd name="connsiteX3" fmla="*/ 1084083 w 1084083"/>
              <a:gd name="connsiteY3" fmla="*/ 142026 h 25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083" h="250738">
                <a:moveTo>
                  <a:pt x="0" y="189160"/>
                </a:moveTo>
                <a:cubicBezTo>
                  <a:pt x="69915" y="90178"/>
                  <a:pt x="139831" y="-8803"/>
                  <a:pt x="254524" y="624"/>
                </a:cubicBezTo>
                <a:cubicBezTo>
                  <a:pt x="369217" y="10051"/>
                  <a:pt x="549897" y="222154"/>
                  <a:pt x="688157" y="245721"/>
                </a:cubicBezTo>
                <a:cubicBezTo>
                  <a:pt x="826417" y="269288"/>
                  <a:pt x="955250" y="205657"/>
                  <a:pt x="1084083" y="1420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Graphique 25" descr="Routeur sans fil">
            <a:extLst>
              <a:ext uri="{FF2B5EF4-FFF2-40B4-BE49-F238E27FC236}">
                <a16:creationId xmlns:a16="http://schemas.microsoft.com/office/drawing/2014/main" xmlns="" id="{B9CF8D47-5874-4A80-8759-8437E49CEB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90627" y="5403468"/>
            <a:ext cx="724293" cy="724293"/>
          </a:xfrm>
          <a:prstGeom prst="rect">
            <a:avLst/>
          </a:prstGeom>
        </p:spPr>
      </p:pic>
      <p:pic>
        <p:nvPicPr>
          <p:cNvPr id="30" name="Graphique 29" descr="Routeur sans fil">
            <a:extLst>
              <a:ext uri="{FF2B5EF4-FFF2-40B4-BE49-F238E27FC236}">
                <a16:creationId xmlns:a16="http://schemas.microsoft.com/office/drawing/2014/main" xmlns="" id="{377332DE-BB0D-41B4-98AE-925A9828EC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405425" y="5403467"/>
            <a:ext cx="724293" cy="724293"/>
          </a:xfrm>
          <a:prstGeom prst="rect">
            <a:avLst/>
          </a:prstGeom>
        </p:spPr>
      </p:pic>
      <p:pic>
        <p:nvPicPr>
          <p:cNvPr id="34" name="Graphique 33" descr="Ligne fléchée : courbe dans le sens des aiguilles d’une montre">
            <a:extLst>
              <a:ext uri="{FF2B5EF4-FFF2-40B4-BE49-F238E27FC236}">
                <a16:creationId xmlns:a16="http://schemas.microsoft.com/office/drawing/2014/main" xmlns="" id="{86C51B2E-73A7-49C2-BD03-39F942EA8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4859722">
            <a:off x="4223658" y="2895818"/>
            <a:ext cx="914400" cy="11713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FF3F92E-2024-4BA0-93DB-062D53376764}"/>
              </a:ext>
            </a:extLst>
          </p:cNvPr>
          <p:cNvSpPr txBox="1"/>
          <p:nvPr/>
        </p:nvSpPr>
        <p:spPr>
          <a:xfrm>
            <a:off x="3805239" y="2839613"/>
            <a:ext cx="150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Onde </a:t>
            </a:r>
            <a:r>
              <a:rPr lang="fr-FR" dirty="0" err="1"/>
              <a:t>LoRa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2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3C7B24-A216-4627-972F-A5416791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III. Fonctions et Schéma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6C1D6BF-533E-4C03-BC68-319C32F2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05837"/>
          </a:xfrm>
        </p:spPr>
        <p:txBody>
          <a:bodyPr>
            <a:noAutofit/>
          </a:bodyPr>
          <a:lstStyle/>
          <a:p>
            <a:r>
              <a:rPr lang="fr-FR" dirty="0"/>
              <a:t>Boîtiers mobiles : accrochables au mur et déplaçables</a:t>
            </a:r>
          </a:p>
          <a:p>
            <a:r>
              <a:rPr lang="fr-FR" dirty="0"/>
              <a:t>Boîtiers contenant un ou plusieurs capteurs</a:t>
            </a:r>
          </a:p>
          <a:p>
            <a:r>
              <a:rPr lang="fr-FR" dirty="0"/>
              <a:t>2 types de boîtiers : un qui contiendrait à la fois un capteur de température, d’humidité et de monoxyde de carbone, ainsi qu’un deuxième boîtier avec un capteur de présence.</a:t>
            </a:r>
          </a:p>
          <a:p>
            <a:r>
              <a:rPr lang="fr-FR" dirty="0"/>
              <a:t>Relevés toutes les 10 min, puis stockage des informations</a:t>
            </a:r>
          </a:p>
          <a:p>
            <a:r>
              <a:rPr lang="fr-FR" dirty="0"/>
              <a:t>Données envoyées quotidiennement au serveur</a:t>
            </a:r>
          </a:p>
          <a:p>
            <a:r>
              <a:rPr lang="fr-FR" dirty="0"/>
              <a:t>Pouvoir vérifier à distance si le capteur fonctionne toujours</a:t>
            </a:r>
          </a:p>
        </p:txBody>
      </p:sp>
    </p:spTree>
    <p:extLst>
      <p:ext uri="{BB962C8B-B14F-4D97-AF65-F5344CB8AC3E}">
        <p14:creationId xmlns:p14="http://schemas.microsoft.com/office/powerpoint/2010/main" val="2580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45E0B8-826E-4709-BEFB-4CF18487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33" y="1286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IV. 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03682F0-804D-40A9-9933-4FD439FF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33" y="1376515"/>
            <a:ext cx="9905999" cy="3921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Mini boîtiers/capteurs composés de :</a:t>
            </a:r>
          </a:p>
          <a:p>
            <a:r>
              <a:rPr lang="fr-FR" dirty="0"/>
              <a:t>Mini cartes Arduino</a:t>
            </a:r>
          </a:p>
          <a:p>
            <a:r>
              <a:rPr lang="fr-FR" dirty="0"/>
              <a:t>Modules pour communication </a:t>
            </a:r>
            <a:r>
              <a:rPr lang="fr-FR" dirty="0" err="1"/>
              <a:t>LoRa</a:t>
            </a:r>
            <a:endParaRPr lang="fr-FR" dirty="0"/>
          </a:p>
          <a:p>
            <a:r>
              <a:rPr lang="fr-FR" dirty="0"/>
              <a:t>Capteurs </a:t>
            </a:r>
          </a:p>
          <a:p>
            <a:r>
              <a:rPr lang="fr-FR" dirty="0"/>
              <a:t>Convertisseur USB série</a:t>
            </a:r>
          </a:p>
          <a:p>
            <a:r>
              <a:rPr lang="fr-FR" dirty="0"/>
              <a:t>PCB (</a:t>
            </a:r>
            <a:r>
              <a:rPr lang="fr-FR" dirty="0" err="1"/>
              <a:t>printed</a:t>
            </a:r>
            <a:r>
              <a:rPr lang="fr-FR" dirty="0"/>
              <a:t> circuit </a:t>
            </a:r>
            <a:r>
              <a:rPr lang="fr-FR" dirty="0" err="1"/>
              <a:t>board</a:t>
            </a:r>
            <a:r>
              <a:rPr lang="fr-FR" dirty="0"/>
              <a:t>) = circuit imprimé</a:t>
            </a:r>
          </a:p>
          <a:p>
            <a:r>
              <a:rPr lang="fr-FR" dirty="0"/>
              <a:t>Piles</a:t>
            </a:r>
          </a:p>
          <a:p>
            <a:pPr marL="0" indent="0">
              <a:buNone/>
            </a:pPr>
            <a:r>
              <a:rPr lang="fr-FR" dirty="0"/>
              <a:t>Envoi des données au serveur grâce à :</a:t>
            </a:r>
          </a:p>
          <a:p>
            <a:r>
              <a:rPr lang="fr-FR" dirty="0"/>
              <a:t>Une </a:t>
            </a:r>
            <a:r>
              <a:rPr lang="fr-FR" dirty="0" err="1"/>
              <a:t>gateway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FF0FCC7-BC23-47AE-8AF8-742338D7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72" y="2311846"/>
            <a:ext cx="1848670" cy="18486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52A97EF-6B38-48A7-9EA4-E4C49C910FFF}"/>
              </a:ext>
            </a:extLst>
          </p:cNvPr>
          <p:cNvSpPr txBox="1"/>
          <p:nvPr/>
        </p:nvSpPr>
        <p:spPr>
          <a:xfrm>
            <a:off x="10278771" y="1896749"/>
            <a:ext cx="164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Capteur 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A9F0680-7B0B-43D1-9565-F9FB3C2FDC82}"/>
              </a:ext>
            </a:extLst>
          </p:cNvPr>
          <p:cNvSpPr txBox="1"/>
          <p:nvPr/>
        </p:nvSpPr>
        <p:spPr>
          <a:xfrm>
            <a:off x="9994799" y="4122505"/>
            <a:ext cx="1979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Capteur humidité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A2CB7BF-8366-40F2-8251-C57DE6FE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48" y="91616"/>
            <a:ext cx="1848669" cy="18486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BA9BC3DD-51B6-4C8F-AC15-A7E71361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595" y="4532077"/>
            <a:ext cx="1871423" cy="18714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70FA6C10-1AD5-489C-949C-E02E07B6BE2A}"/>
              </a:ext>
            </a:extLst>
          </p:cNvPr>
          <p:cNvSpPr txBox="1"/>
          <p:nvPr/>
        </p:nvSpPr>
        <p:spPr>
          <a:xfrm>
            <a:off x="10060348" y="6693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1C385DD-68B4-4D8B-9EB3-C675092C5B1A}"/>
              </a:ext>
            </a:extLst>
          </p:cNvPr>
          <p:cNvSpPr txBox="1"/>
          <p:nvPr/>
        </p:nvSpPr>
        <p:spPr>
          <a:xfrm>
            <a:off x="10060348" y="6412962"/>
            <a:ext cx="15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Module </a:t>
            </a:r>
            <a:r>
              <a:rPr lang="fr-FR" dirty="0" err="1"/>
              <a:t>LoRa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61CAC0D-73BA-4672-8C7A-769D02960B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5" t="11543" r="15314" b="22830"/>
          <a:stretch/>
        </p:blipFill>
        <p:spPr>
          <a:xfrm>
            <a:off x="7682845" y="4560564"/>
            <a:ext cx="1960776" cy="180529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D288B950-DA24-4869-B4A9-DE2EA6CBBE55}"/>
              </a:ext>
            </a:extLst>
          </p:cNvPr>
          <p:cNvSpPr txBox="1"/>
          <p:nvPr/>
        </p:nvSpPr>
        <p:spPr>
          <a:xfrm>
            <a:off x="7523059" y="6396808"/>
            <a:ext cx="23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mouvement</a:t>
            </a:r>
          </a:p>
        </p:txBody>
      </p:sp>
    </p:spTree>
    <p:extLst>
      <p:ext uri="{BB962C8B-B14F-4D97-AF65-F5344CB8AC3E}">
        <p14:creationId xmlns:p14="http://schemas.microsoft.com/office/powerpoint/2010/main" val="14772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EBB27A-7A9D-4285-A839-66B4316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9683"/>
            <a:ext cx="9905998" cy="1210968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V. planning</a:t>
            </a:r>
            <a:endParaRPr lang="fr-FR" sz="60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BA09B34A-5997-481D-8D44-DB6EEAA3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299" y="1159270"/>
            <a:ext cx="8576679" cy="4838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5362AE9-F4A6-4B7E-A764-5DDCFEF5D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3" b="29153"/>
          <a:stretch/>
        </p:blipFill>
        <p:spPr>
          <a:xfrm>
            <a:off x="1947299" y="6040656"/>
            <a:ext cx="8576679" cy="8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09153BBD-7DE3-4698-9C7E-B5843FB2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310" y="308009"/>
            <a:ext cx="8493150" cy="48960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159D81F-03E7-4E2C-89AF-6693C2E7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" r="7805" b="12308"/>
          <a:stretch/>
        </p:blipFill>
        <p:spPr>
          <a:xfrm>
            <a:off x="1511353" y="5487203"/>
            <a:ext cx="9345944" cy="11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2919</TotalTime>
  <Words>269</Words>
  <Application>Microsoft Macintosh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Trebuchet MS</vt:lpstr>
      <vt:lpstr>Tw Cen MT</vt:lpstr>
      <vt:lpstr>Arial</vt:lpstr>
      <vt:lpstr>Circuit</vt:lpstr>
      <vt:lpstr>Projet arduino : capteurs DE bâtiments</vt:lpstr>
      <vt:lpstr>sommaire</vt:lpstr>
      <vt:lpstr>I. Motivations</vt:lpstr>
      <vt:lpstr>II. Objectifs</vt:lpstr>
      <vt:lpstr>III. Fonctions et Schéma</vt:lpstr>
      <vt:lpstr>III. Fonctions et Schéma</vt:lpstr>
      <vt:lpstr>IV. matériel</vt:lpstr>
      <vt:lpstr>V. planning</vt:lpstr>
      <vt:lpstr>Présentation PowerPoint</vt:lpstr>
      <vt:lpstr>VI.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capteurs pour bâtiments</dc:title>
  <dc:creator>ANGELIQUE</dc:creator>
  <cp:lastModifiedBy>Perrine Barale</cp:lastModifiedBy>
  <cp:revision>33</cp:revision>
  <dcterms:created xsi:type="dcterms:W3CDTF">2017-12-27T15:39:31Z</dcterms:created>
  <dcterms:modified xsi:type="dcterms:W3CDTF">2018-01-23T11:51:42Z</dcterms:modified>
</cp:coreProperties>
</file>