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11518900" cy="6477000"/>
  <p:notesSz cx="11518900" cy="6477000"/>
  <p:embeddedFontLst>
    <p:embeddedFont>
      <p:font typeface="MTMCQU+MS-UIGothic"/>
      <p:regular r:id="rId8"/>
    </p:embeddedFont>
    <p:embeddedFont>
      <p:font typeface="QTDGJS+ArialMT"/>
      <p:regular r:id="rId9"/>
    </p:embeddedFont>
    <p:embeddedFont>
      <p:font typeface="Times New Roman"/>
      <p:regular r:id="rId10"/>
    </p:embeddedFont>
    <p:embeddedFont>
      <p:font typeface="OCAESJ+Wingdings-Regular"/>
      <p:regular r:id="rId11"/>
    </p:embeddedFont>
    <p:embeddedFont>
      <p:font typeface="MPVMDP+CourierNewPS-BoldMT"/>
      <p:regular r:id="rId12"/>
    </p:embeddedFont>
    <p:embeddedFont>
      <p:font typeface="UQNVDS+Wingdings2"/>
      <p:regular r:id="rId13"/>
    </p:embeddedFont>
    <p:embeddedFont>
      <p:font typeface="OVCAGV+TimesNewRomanPSMT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font" Target="fonts/font3.fntdata" /><Relationship Id="rId11" Type="http://schemas.openxmlformats.org/officeDocument/2006/relationships/font" Target="fonts/font4.fntdata" /><Relationship Id="rId12" Type="http://schemas.openxmlformats.org/officeDocument/2006/relationships/font" Target="fonts/font5.fntdata" /><Relationship Id="rId13" Type="http://schemas.openxmlformats.org/officeDocument/2006/relationships/font" Target="fonts/font6.fntdata" /><Relationship Id="rId14" Type="http://schemas.openxmlformats.org/officeDocument/2006/relationships/font" Target="fonts/font7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font" Target="fonts/font1.fntdata" /><Relationship Id="rId9" Type="http://schemas.openxmlformats.org/officeDocument/2006/relationships/font" Target="fonts/font2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1518900" cy="647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3615" y="142699"/>
            <a:ext cx="1616354" cy="465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663300"/>
                </a:solidFill>
                <a:latin typeface="MTMCQU+MS-UIGothic"/>
                <a:cs typeface="MTMCQU+MS-UIGothic"/>
              </a:rPr>
              <a:t>第</a:t>
            </a:r>
            <a:r>
              <a:rPr dirty="0" sz="1400">
                <a:solidFill>
                  <a:srgbClr val="663300"/>
                </a:solidFill>
                <a:latin typeface="QTDGJS+ArialMT"/>
                <a:cs typeface="QTDGJS+ArialMT"/>
              </a:rPr>
              <a:t>12</a:t>
            </a:r>
            <a:r>
              <a:rPr dirty="0" sz="1400">
                <a:solidFill>
                  <a:srgbClr val="663300"/>
                </a:solidFill>
                <a:latin typeface="MTMCQU+MS-UIGothic"/>
                <a:cs typeface="MTMCQU+MS-UIGothic"/>
              </a:rPr>
              <a:t>章</a:t>
            </a:r>
            <a:r>
              <a:rPr dirty="0" sz="140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3300"/>
                </a:solidFill>
                <a:latin typeface="MTMCQU+MS-UIGothic"/>
                <a:cs typeface="MTMCQU+MS-UIGothic"/>
              </a:rPr>
              <a:t>文件操作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4284" y="491839"/>
            <a:ext cx="4749800" cy="1429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TMCQU+MS-UIGothic"/>
                <a:cs typeface="MTMCQU+MS-UIGothic"/>
              </a:rPr>
              <a:t>按格式</a:t>
            </a:r>
            <a:r>
              <a:rPr dirty="0" sz="4400">
                <a:solidFill>
                  <a:srgbClr val="000000"/>
                </a:solidFill>
                <a:latin typeface="WVMVDD+PMingLiU"/>
                <a:cs typeface="WVMVDD+PMingLiU"/>
              </a:rPr>
              <a:t>读</a:t>
            </a:r>
            <a:r>
              <a:rPr dirty="0" sz="4400">
                <a:solidFill>
                  <a:srgbClr val="000000"/>
                </a:solidFill>
                <a:latin typeface="MTMCQU+MS-UIGothic"/>
                <a:cs typeface="MTMCQU+MS-UIGothic"/>
              </a:rPr>
              <a:t>写文件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0919" y="1612233"/>
            <a:ext cx="2673350" cy="909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TMCQU+MS-UIGothic"/>
                <a:cs typeface="MTMCQU+MS-UIGothic"/>
              </a:rPr>
              <a:t>按格式</a:t>
            </a:r>
            <a:r>
              <a:rPr dirty="0" sz="2800">
                <a:solidFill>
                  <a:srgbClr val="ff0000"/>
                </a:solidFill>
                <a:latin typeface="WVMVDD+PMingLiU"/>
                <a:cs typeface="WVMVDD+PMingLiU"/>
              </a:rPr>
              <a:t>读</a:t>
            </a:r>
            <a:r>
              <a:rPr dirty="0" sz="2800">
                <a:solidFill>
                  <a:srgbClr val="ff0000"/>
                </a:solidFill>
                <a:latin typeface="MTMCQU+MS-UIGothic"/>
                <a:cs typeface="MTMCQU+MS-UIGothic"/>
              </a:rPr>
              <a:t>文件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7384" y="1777302"/>
            <a:ext cx="399442" cy="9136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f2f2f"/>
                </a:solidFill>
                <a:latin typeface="OCAESJ+Wingdings-Regular"/>
                <a:cs typeface="OCAESJ+Wingdings-Regular"/>
              </a:rPr>
              <a:t></a:t>
            </a:r>
          </a:p>
          <a:p>
            <a:pPr marL="0" marR="0">
              <a:lnSpc>
                <a:spcPts val="3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f2f2f"/>
                </a:solidFill>
                <a:latin typeface="OCAESJ+Wingdings-Regular"/>
                <a:cs typeface="OCAESJ+Wingdings-Regular"/>
              </a:rPr>
              <a:t>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0919" y="2162778"/>
            <a:ext cx="10084588" cy="9457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TMCQU+MS-UIGothic"/>
                <a:cs typeface="MTMCQU+MS-UIGothic"/>
              </a:rPr>
              <a:t>格式：</a:t>
            </a:r>
            <a:r>
              <a:rPr dirty="0" sz="2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int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fscanf(FILE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*stream,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const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char*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0919" y="2687440"/>
            <a:ext cx="5633918" cy="9362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format,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[argument...]);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5219" y="3368685"/>
            <a:ext cx="364405" cy="38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f2f2f"/>
                </a:solidFill>
                <a:latin typeface="UQNVDS+Wingdings2"/>
                <a:cs typeface="UQNVDS+Wingdings2"/>
              </a:rPr>
              <a:t>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11605" y="3223809"/>
            <a:ext cx="3687514" cy="794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FILE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 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*stream</a:t>
            </a:r>
            <a:r>
              <a:rPr dirty="0" sz="2400">
                <a:solidFill>
                  <a:srgbClr val="333399"/>
                </a:solidFill>
                <a:latin typeface="WVMVDD+PMingLiU"/>
                <a:cs typeface="WVMVDD+PMingLiU"/>
              </a:rPr>
              <a:t>为</a:t>
            </a:r>
            <a:r>
              <a:rPr dirty="0" sz="2400">
                <a:solidFill>
                  <a:srgbClr val="333399"/>
                </a:solidFill>
                <a:latin typeface="MTMCQU+MS-UIGothic"/>
                <a:cs typeface="MTMCQU+MS-UIGothic"/>
              </a:rPr>
              <a:t>文件指</a:t>
            </a:r>
            <a:r>
              <a:rPr dirty="0" sz="2400">
                <a:solidFill>
                  <a:srgbClr val="333399"/>
                </a:solidFill>
                <a:latin typeface="WVMVDD+PMingLiU"/>
                <a:cs typeface="WVMVDD+PMingLiU"/>
              </a:rPr>
              <a:t>针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11605" y="3764829"/>
            <a:ext cx="5078596" cy="794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const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 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char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 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*format</a:t>
            </a:r>
            <a:r>
              <a:rPr dirty="0" sz="2400">
                <a:solidFill>
                  <a:srgbClr val="333399"/>
                </a:solidFill>
                <a:latin typeface="WVMVDD+PMingLiU"/>
                <a:cs typeface="WVMVDD+PMingLiU"/>
              </a:rPr>
              <a:t>为</a:t>
            </a:r>
            <a:r>
              <a:rPr dirty="0" sz="2400">
                <a:solidFill>
                  <a:srgbClr val="333399"/>
                </a:solidFill>
                <a:latin typeface="MTMCQU+MS-UIGothic"/>
                <a:cs typeface="MTMCQU+MS-UIGothic"/>
              </a:rPr>
              <a:t>格式化字符串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25219" y="3874272"/>
            <a:ext cx="364405" cy="38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f2f2f"/>
                </a:solidFill>
                <a:latin typeface="UQNVDS+Wingdings2"/>
                <a:cs typeface="UQNVDS+Wingdings2"/>
              </a:rPr>
              <a:t>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11605" y="4356141"/>
            <a:ext cx="3335238" cy="794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[argument]</a:t>
            </a:r>
            <a:r>
              <a:rPr dirty="0" sz="2400">
                <a:solidFill>
                  <a:srgbClr val="333399"/>
                </a:solidFill>
                <a:latin typeface="WVMVDD+PMingLiU"/>
                <a:cs typeface="WVMVDD+PMingLiU"/>
              </a:rPr>
              <a:t>为输</a:t>
            </a:r>
            <a:r>
              <a:rPr dirty="0" sz="2400">
                <a:solidFill>
                  <a:srgbClr val="333399"/>
                </a:solidFill>
                <a:latin typeface="MTMCQU+MS-UIGothic"/>
                <a:cs typeface="MTMCQU+MS-UIGothic"/>
              </a:rPr>
              <a:t>入列表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5219" y="4465584"/>
            <a:ext cx="364405" cy="38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f2f2f"/>
                </a:solidFill>
                <a:latin typeface="UQNVDS+Wingdings2"/>
                <a:cs typeface="UQNVDS+Wingdings2"/>
              </a:rPr>
              <a:t>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10919" y="5037423"/>
            <a:ext cx="8020247" cy="9457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MPVMDP+CourierNewPS-BoldMT"/>
                <a:cs typeface="MPVMDP+CourierNewPS-BoldMT"/>
              </a:rPr>
              <a:t>fscanf()</a:t>
            </a:r>
            <a:r>
              <a:rPr dirty="0" sz="2800">
                <a:solidFill>
                  <a:srgbClr val="000000"/>
                </a:solidFill>
                <a:latin typeface="MTMCQU+MS-UIGothic"/>
                <a:cs typeface="MTMCQU+MS-UIGothic"/>
              </a:rPr>
              <a:t>格式化</a:t>
            </a:r>
            <a:r>
              <a:rPr dirty="0" sz="2800">
                <a:solidFill>
                  <a:srgbClr val="000000"/>
                </a:solidFill>
                <a:latin typeface="WVMVDD+PMingLiU"/>
                <a:cs typeface="WVMVDD+PMingLiU"/>
              </a:rPr>
              <a:t>输</a:t>
            </a:r>
            <a:r>
              <a:rPr dirty="0" sz="2800">
                <a:solidFill>
                  <a:srgbClr val="000000"/>
                </a:solidFill>
                <a:latin typeface="MTMCQU+MS-UIGothic"/>
                <a:cs typeface="MTMCQU+MS-UIGothic"/>
              </a:rPr>
              <a:t>出与</a:t>
            </a:r>
            <a:r>
              <a:rPr dirty="0" sz="2800" b="1">
                <a:solidFill>
                  <a:srgbClr val="000000"/>
                </a:solidFill>
                <a:latin typeface="MPVMDP+CourierNewPS-BoldMT"/>
                <a:cs typeface="MPVMDP+CourierNewPS-BoldMT"/>
              </a:rPr>
              <a:t>scanf</a:t>
            </a:r>
            <a:r>
              <a:rPr dirty="0" sz="2800" b="1">
                <a:solidFill>
                  <a:srgbClr val="000000"/>
                </a:solidFill>
                <a:latin typeface="MPVMDP+CourierNewPS-BoldMT"/>
                <a:cs typeface="MPVMDP+CourierNewPS-BoldMT"/>
              </a:rPr>
              <a:t> </a:t>
            </a:r>
            <a:r>
              <a:rPr dirty="0" sz="2800" b="1">
                <a:solidFill>
                  <a:srgbClr val="000000"/>
                </a:solidFill>
                <a:latin typeface="MPVMDP+CourierNewPS-BoldMT"/>
                <a:cs typeface="MPVMDP+CourierNewPS-BoldMT"/>
              </a:rPr>
              <a:t>()</a:t>
            </a:r>
            <a:r>
              <a:rPr dirty="0" sz="2800">
                <a:solidFill>
                  <a:srgbClr val="000000"/>
                </a:solidFill>
                <a:latin typeface="MTMCQU+MS-UIGothic"/>
                <a:cs typeface="MTMCQU+MS-UIGothic"/>
              </a:rPr>
              <a:t>是相同的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7384" y="5164391"/>
            <a:ext cx="399442" cy="4640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f2f2f"/>
                </a:solidFill>
                <a:latin typeface="OCAESJ+Wingdings-Regular"/>
                <a:cs typeface="OCAESJ+Wingdings-Regular"/>
              </a:rPr>
              <a:t>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11605" y="5611939"/>
            <a:ext cx="5894057" cy="810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fscanf(stdin,……)</a:t>
            </a:r>
            <a:r>
              <a:rPr dirty="0" sz="2400">
                <a:solidFill>
                  <a:srgbClr val="333399"/>
                </a:solidFill>
                <a:latin typeface="MTMCQU+MS-UIGothic"/>
                <a:cs typeface="MTMCQU+MS-UIGothic"/>
              </a:rPr>
              <a:t>等价于</a:t>
            </a:r>
            <a:r>
              <a:rPr dirty="0" sz="24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scanf()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25219" y="5731520"/>
            <a:ext cx="364405" cy="38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f2f2f"/>
                </a:solidFill>
                <a:latin typeface="UQNVDS+Wingdings2"/>
                <a:cs typeface="UQNVDS+Wingdings2"/>
              </a:rPr>
              <a:t>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4625" y="6132654"/>
            <a:ext cx="1817501" cy="465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663300"/>
                </a:solidFill>
                <a:latin typeface="QTDGJS+ArialMT"/>
                <a:cs typeface="QTDGJS+ArialMT"/>
              </a:rPr>
              <a:t>C</a:t>
            </a:r>
            <a:r>
              <a:rPr dirty="0" sz="1400">
                <a:solidFill>
                  <a:srgbClr val="663300"/>
                </a:solidFill>
                <a:latin typeface="WVMVDD+PMingLiU"/>
                <a:cs typeface="WVMVDD+PMingLiU"/>
              </a:rPr>
              <a:t>语</a:t>
            </a:r>
            <a:r>
              <a:rPr dirty="0" sz="1400">
                <a:solidFill>
                  <a:srgbClr val="663300"/>
                </a:solidFill>
                <a:latin typeface="MTMCQU+MS-UIGothic"/>
                <a:cs typeface="MTMCQU+MS-UIGothic"/>
              </a:rPr>
              <a:t>言程序</a:t>
            </a:r>
            <a:r>
              <a:rPr dirty="0" sz="1400">
                <a:solidFill>
                  <a:srgbClr val="663300"/>
                </a:solidFill>
                <a:latin typeface="WVMVDD+PMingLiU"/>
                <a:cs typeface="WVMVDD+PMingLiU"/>
              </a:rPr>
              <a:t>设计</a:t>
            </a:r>
            <a:r>
              <a:rPr dirty="0" sz="1400">
                <a:solidFill>
                  <a:srgbClr val="663300"/>
                </a:solidFill>
                <a:latin typeface="MTMCQU+MS-UIGothic"/>
                <a:cs typeface="MTMCQU+MS-UIGothic"/>
              </a:rPr>
              <a:t>精髓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1518900" cy="647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73615" y="142699"/>
            <a:ext cx="1616354" cy="465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663300"/>
                </a:solidFill>
                <a:latin typeface="MTMCQU+MS-UIGothic"/>
                <a:cs typeface="MTMCQU+MS-UIGothic"/>
              </a:rPr>
              <a:t>第</a:t>
            </a:r>
            <a:r>
              <a:rPr dirty="0" sz="1400">
                <a:solidFill>
                  <a:srgbClr val="663300"/>
                </a:solidFill>
                <a:latin typeface="QTDGJS+ArialMT"/>
                <a:cs typeface="QTDGJS+ArialMT"/>
              </a:rPr>
              <a:t>12</a:t>
            </a:r>
            <a:r>
              <a:rPr dirty="0" sz="1400">
                <a:solidFill>
                  <a:srgbClr val="663300"/>
                </a:solidFill>
                <a:latin typeface="MTMCQU+MS-UIGothic"/>
                <a:cs typeface="MTMCQU+MS-UIGothic"/>
              </a:rPr>
              <a:t>章</a:t>
            </a:r>
            <a:r>
              <a:rPr dirty="0" sz="140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3300"/>
                </a:solidFill>
                <a:latin typeface="MTMCQU+MS-UIGothic"/>
                <a:cs typeface="MTMCQU+MS-UIGothic"/>
              </a:rPr>
              <a:t>文件操作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4284" y="491839"/>
            <a:ext cx="4749800" cy="1429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MTMCQU+MS-UIGothic"/>
                <a:cs typeface="MTMCQU+MS-UIGothic"/>
              </a:rPr>
              <a:t>按格式</a:t>
            </a:r>
            <a:r>
              <a:rPr dirty="0" sz="4400">
                <a:solidFill>
                  <a:srgbClr val="000000"/>
                </a:solidFill>
                <a:latin typeface="WVMVDD+PMingLiU"/>
                <a:cs typeface="WVMVDD+PMingLiU"/>
              </a:rPr>
              <a:t>读</a:t>
            </a:r>
            <a:r>
              <a:rPr dirty="0" sz="4400">
                <a:solidFill>
                  <a:srgbClr val="000000"/>
                </a:solidFill>
                <a:latin typeface="MTMCQU+MS-UIGothic"/>
                <a:cs typeface="MTMCQU+MS-UIGothic"/>
              </a:rPr>
              <a:t>写文件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0919" y="1612233"/>
            <a:ext cx="2673350" cy="889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TMCQU+MS-UIGothic"/>
                <a:cs typeface="MTMCQU+MS-UIGothic"/>
              </a:rPr>
              <a:t>按格式</a:t>
            </a:r>
            <a:r>
              <a:rPr dirty="0" sz="2800">
                <a:solidFill>
                  <a:srgbClr val="ff0000"/>
                </a:solidFill>
                <a:latin typeface="MTMCQU+MS-UIGothic"/>
                <a:cs typeface="MTMCQU+MS-UIGothic"/>
              </a:rPr>
              <a:t>写文件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7384" y="1777302"/>
            <a:ext cx="399442" cy="9136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f2f2f"/>
                </a:solidFill>
                <a:latin typeface="OCAESJ+Wingdings-Regular"/>
                <a:cs typeface="OCAESJ+Wingdings-Regular"/>
              </a:rPr>
              <a:t></a:t>
            </a:r>
          </a:p>
          <a:p>
            <a:pPr marL="0" marR="0">
              <a:lnSpc>
                <a:spcPts val="3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f2f2f"/>
                </a:solidFill>
                <a:latin typeface="OCAESJ+Wingdings-Regular"/>
                <a:cs typeface="OCAESJ+Wingdings-Regular"/>
              </a:rPr>
              <a:t>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0919" y="2162778"/>
            <a:ext cx="9839954" cy="1460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TMCQU+MS-UIGothic"/>
                <a:cs typeface="MTMCQU+MS-UIGothic"/>
              </a:rPr>
              <a:t>格式：</a:t>
            </a:r>
            <a:r>
              <a:rPr dirty="0" sz="2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int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fprintf(FILE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*stream,const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char</a:t>
            </a:r>
          </a:p>
          <a:p>
            <a:pPr marL="0" marR="0">
              <a:lnSpc>
                <a:spcPts val="40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*format,[argument])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5219" y="3368685"/>
            <a:ext cx="364405" cy="38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f2f2f"/>
                </a:solidFill>
                <a:latin typeface="UQNVDS+Wingdings2"/>
                <a:cs typeface="UQNVDS+Wingdings2"/>
              </a:rPr>
              <a:t>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11605" y="3223809"/>
            <a:ext cx="3687514" cy="794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FILE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 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*stream</a:t>
            </a:r>
            <a:r>
              <a:rPr dirty="0" sz="2400">
                <a:solidFill>
                  <a:srgbClr val="333399"/>
                </a:solidFill>
                <a:latin typeface="WVMVDD+PMingLiU"/>
                <a:cs typeface="WVMVDD+PMingLiU"/>
              </a:rPr>
              <a:t>为</a:t>
            </a:r>
            <a:r>
              <a:rPr dirty="0" sz="2400">
                <a:solidFill>
                  <a:srgbClr val="333399"/>
                </a:solidFill>
                <a:latin typeface="MTMCQU+MS-UIGothic"/>
                <a:cs typeface="MTMCQU+MS-UIGothic"/>
              </a:rPr>
              <a:t>文件指</a:t>
            </a:r>
            <a:r>
              <a:rPr dirty="0" sz="2400">
                <a:solidFill>
                  <a:srgbClr val="333399"/>
                </a:solidFill>
                <a:latin typeface="WVMVDD+PMingLiU"/>
                <a:cs typeface="WVMVDD+PMingLiU"/>
              </a:rPr>
              <a:t>针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11605" y="3764829"/>
            <a:ext cx="5078596" cy="794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const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 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char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 </a:t>
            </a: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*format</a:t>
            </a:r>
            <a:r>
              <a:rPr dirty="0" sz="2400">
                <a:solidFill>
                  <a:srgbClr val="333399"/>
                </a:solidFill>
                <a:latin typeface="WVMVDD+PMingLiU"/>
                <a:cs typeface="WVMVDD+PMingLiU"/>
              </a:rPr>
              <a:t>为</a:t>
            </a:r>
            <a:r>
              <a:rPr dirty="0" sz="2400">
                <a:solidFill>
                  <a:srgbClr val="333399"/>
                </a:solidFill>
                <a:latin typeface="MTMCQU+MS-UIGothic"/>
                <a:cs typeface="MTMCQU+MS-UIGothic"/>
              </a:rPr>
              <a:t>格式化字符串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25219" y="3874272"/>
            <a:ext cx="364405" cy="38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f2f2f"/>
                </a:solidFill>
                <a:latin typeface="UQNVDS+Wingdings2"/>
                <a:cs typeface="UQNVDS+Wingdings2"/>
              </a:rPr>
              <a:t>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11605" y="4356141"/>
            <a:ext cx="3335238" cy="794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33399"/>
                </a:solidFill>
                <a:latin typeface="OVCAGV+TimesNewRomanPSMT"/>
                <a:cs typeface="OVCAGV+TimesNewRomanPSMT"/>
              </a:rPr>
              <a:t>[argument]</a:t>
            </a:r>
            <a:r>
              <a:rPr dirty="0" sz="2400">
                <a:solidFill>
                  <a:srgbClr val="333399"/>
                </a:solidFill>
                <a:latin typeface="WVMVDD+PMingLiU"/>
                <a:cs typeface="WVMVDD+PMingLiU"/>
              </a:rPr>
              <a:t>为输</a:t>
            </a:r>
            <a:r>
              <a:rPr dirty="0" sz="2400">
                <a:solidFill>
                  <a:srgbClr val="333399"/>
                </a:solidFill>
                <a:latin typeface="MTMCQU+MS-UIGothic"/>
                <a:cs typeface="MTMCQU+MS-UIGothic"/>
              </a:rPr>
              <a:t>入列表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25219" y="4465584"/>
            <a:ext cx="364405" cy="38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f2f2f"/>
                </a:solidFill>
                <a:latin typeface="UQNVDS+Wingdings2"/>
                <a:cs typeface="UQNVDS+Wingdings2"/>
              </a:rPr>
              <a:t>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10919" y="5037423"/>
            <a:ext cx="8274418" cy="9457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MPVMDP+CourierNewPS-BoldMT"/>
                <a:cs typeface="MPVMDP+CourierNewPS-BoldMT"/>
              </a:rPr>
              <a:t>fprintf()</a:t>
            </a:r>
            <a:r>
              <a:rPr dirty="0" sz="2800">
                <a:solidFill>
                  <a:srgbClr val="000000"/>
                </a:solidFill>
                <a:latin typeface="MTMCQU+MS-UIGothic"/>
                <a:cs typeface="MTMCQU+MS-UIGothic"/>
              </a:rPr>
              <a:t>格式化</a:t>
            </a:r>
            <a:r>
              <a:rPr dirty="0" sz="2800">
                <a:solidFill>
                  <a:srgbClr val="000000"/>
                </a:solidFill>
                <a:latin typeface="WVMVDD+PMingLiU"/>
                <a:cs typeface="WVMVDD+PMingLiU"/>
              </a:rPr>
              <a:t>输</a:t>
            </a:r>
            <a:r>
              <a:rPr dirty="0" sz="2800">
                <a:solidFill>
                  <a:srgbClr val="000000"/>
                </a:solidFill>
                <a:latin typeface="MTMCQU+MS-UIGothic"/>
                <a:cs typeface="MTMCQU+MS-UIGothic"/>
              </a:rPr>
              <a:t>出与</a:t>
            </a:r>
            <a:r>
              <a:rPr dirty="0" sz="2800" b="1">
                <a:solidFill>
                  <a:srgbClr val="000000"/>
                </a:solidFill>
                <a:latin typeface="MPVMDP+CourierNewPS-BoldMT"/>
                <a:cs typeface="MPVMDP+CourierNewPS-BoldMT"/>
              </a:rPr>
              <a:t>printf()</a:t>
            </a:r>
            <a:r>
              <a:rPr dirty="0" sz="2800">
                <a:solidFill>
                  <a:srgbClr val="000000"/>
                </a:solidFill>
                <a:latin typeface="MTMCQU+MS-UIGothic"/>
                <a:cs typeface="MTMCQU+MS-UIGothic"/>
              </a:rPr>
              <a:t>是相同的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7384" y="5164391"/>
            <a:ext cx="399442" cy="4640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f2f2f"/>
                </a:solidFill>
                <a:latin typeface="OCAESJ+Wingdings-Regular"/>
                <a:cs typeface="OCAESJ+Wingdings-Regular"/>
              </a:rPr>
              <a:t>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11605" y="5611939"/>
            <a:ext cx="6522131" cy="810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fprintf(stdout,……)</a:t>
            </a:r>
            <a:r>
              <a:rPr dirty="0" sz="2400">
                <a:solidFill>
                  <a:srgbClr val="333399"/>
                </a:solidFill>
                <a:latin typeface="MTMCQU+MS-UIGothic"/>
                <a:cs typeface="MTMCQU+MS-UIGothic"/>
              </a:rPr>
              <a:t>等价于</a:t>
            </a:r>
            <a:r>
              <a:rPr dirty="0" sz="2400" b="1">
                <a:solidFill>
                  <a:srgbClr val="333399"/>
                </a:solidFill>
                <a:latin typeface="MPVMDP+CourierNewPS-BoldMT"/>
                <a:cs typeface="MPVMDP+CourierNewPS-BoldMT"/>
              </a:rPr>
              <a:t>printf()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25219" y="5731520"/>
            <a:ext cx="364405" cy="389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f2f2f"/>
                </a:solidFill>
                <a:latin typeface="UQNVDS+Wingdings2"/>
                <a:cs typeface="UQNVDS+Wingdings2"/>
              </a:rPr>
              <a:t>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4625" y="6132654"/>
            <a:ext cx="1817501" cy="465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663300"/>
                </a:solidFill>
                <a:latin typeface="QTDGJS+ArialMT"/>
                <a:cs typeface="QTDGJS+ArialMT"/>
              </a:rPr>
              <a:t>C</a:t>
            </a:r>
            <a:r>
              <a:rPr dirty="0" sz="1400">
                <a:solidFill>
                  <a:srgbClr val="663300"/>
                </a:solidFill>
                <a:latin typeface="WVMVDD+PMingLiU"/>
                <a:cs typeface="WVMVDD+PMingLiU"/>
              </a:rPr>
              <a:t>语</a:t>
            </a:r>
            <a:r>
              <a:rPr dirty="0" sz="1400">
                <a:solidFill>
                  <a:srgbClr val="663300"/>
                </a:solidFill>
                <a:latin typeface="MTMCQU+MS-UIGothic"/>
                <a:cs typeface="MTMCQU+MS-UIGothic"/>
              </a:rPr>
              <a:t>言程序</a:t>
            </a:r>
            <a:r>
              <a:rPr dirty="0" sz="1400">
                <a:solidFill>
                  <a:srgbClr val="663300"/>
                </a:solidFill>
                <a:latin typeface="WVMVDD+PMingLiU"/>
                <a:cs typeface="WVMVDD+PMingLiU"/>
              </a:rPr>
              <a:t>设计</a:t>
            </a:r>
            <a:r>
              <a:rPr dirty="0" sz="1400">
                <a:solidFill>
                  <a:srgbClr val="663300"/>
                </a:solidFill>
                <a:latin typeface="MTMCQU+MS-UIGothic"/>
                <a:cs typeface="MTMCQU+MS-UIGothic"/>
              </a:rPr>
              <a:t>精髓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2017-02-18T14:35:28+08:00</dcterms:modified>
</cp:coreProperties>
</file>