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7"/>
  </p:handoutMasterIdLst>
  <p:sldIdLst>
    <p:sldId id="256" r:id="rId4"/>
    <p:sldId id="262" r:id="rId6"/>
    <p:sldId id="260" r:id="rId7"/>
    <p:sldId id="264" r:id="rId8"/>
    <p:sldId id="258" r:id="rId9"/>
    <p:sldId id="257" r:id="rId10"/>
    <p:sldId id="280" r:id="rId11"/>
    <p:sldId id="281" r:id="rId12"/>
    <p:sldId id="270" r:id="rId13"/>
    <p:sldId id="272" r:id="rId14"/>
    <p:sldId id="267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各部分占考核比例</a:t>
            </a:r>
            <a:endParaRPr altLang="zh-CN" sz="1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olidFill>
              <a:schemeClr val="accent1"/>
            </a:solidFill>
            <a:effectLst>
              <a:outerShdw blurRad="50800" dist="152400" dir="2100000" sx="109000" sy="109000" algn="ctr" rotWithShape="0">
                <a:schemeClr val="accent1">
                  <a:alpha val="100000"/>
                </a:scheme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50800" dist="152400" dir="2100000" sx="109000" sy="109000" algn="ctr" rotWithShape="0">
                  <a:schemeClr val="accent1">
                    <a:alpha val="100000"/>
                  </a:scheme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0800" dist="152400" dir="2100000" sx="109000" sy="109000" algn="ctr" rotWithShape="0">
                  <a:schemeClr val="accent1">
                    <a:alpha val="100000"/>
                  </a:scheme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50800" dist="152400" dir="2100000" sx="109000" sy="109000" algn="ctr" rotWithShape="0">
                  <a:schemeClr val="accent1">
                    <a:alpha val="100000"/>
                  </a:scheme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50800" dist="152400" dir="2100000" sx="109000" sy="109000" algn="ctr" rotWithShape="0">
                  <a:schemeClr val="accent1">
                    <a:alpha val="100000"/>
                  </a:scheme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语言基础（20%）</c:v>
                </c:pt>
                <c:pt idx="1">
                  <c:v>面向对象程序设计概念、方法、机制（30%）</c:v>
                </c:pt>
                <c:pt idx="2">
                  <c:v>面向对象程序设计（20%）</c:v>
                </c:pt>
                <c:pt idx="3">
                  <c:v>上机实践考核（30%）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c:formatCode="General">
                  <c:v>20</c:v>
                </c:pt>
                <c:pt idx="1" c:formatCode="General">
                  <c:v>30</c:v>
                </c:pt>
                <c:pt idx="2" c:formatCode="General">
                  <c:v>20</c:v>
                </c:pt>
                <c:pt idx="3" c:formatCode="General">
                  <c:v>30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400" u="none" strike="noStrike" kern="0" cap="none" spc="0" normalizeH="0">
                <a:solidFill>
                  <a:prstClr val="black"/>
                </a:solidFill>
                <a:uFill>
                  <a:solidFill>
                    <a:prstClr val="black"/>
                  </a:solidFill>
                </a:uFill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400" u="none" strike="noStrike" kern="0" cap="none" spc="0" normalizeH="0">
                <a:solidFill>
                  <a:prstClr val="black"/>
                </a:solidFill>
                <a:uFill>
                  <a:solidFill>
                    <a:prstClr val="black"/>
                  </a:solidFill>
                </a:uFill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1400" u="none" strike="noStrike" kern="0" cap="none" spc="0" normalizeH="0">
                <a:solidFill>
                  <a:prstClr val="black"/>
                </a:solidFill>
                <a:uFill>
                  <a:solidFill>
                    <a:prstClr val="black"/>
                  </a:solidFill>
                </a:uFill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1400" u="none" strike="noStrike" kern="0" cap="none" spc="0" normalizeH="0">
                <a:solidFill>
                  <a:prstClr val="black"/>
                </a:solidFill>
                <a:uFill>
                  <a:solidFill>
                    <a:prstClr val="black"/>
                  </a:solidFill>
                </a:uFill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9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73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4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4.png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5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期末考核比例</a:t>
            </a:r>
            <a:endParaRPr lang="zh-CN" altLang="en-US"/>
          </a:p>
        </p:txBody>
      </p:sp>
      <p:graphicFrame>
        <p:nvGraphicFramePr>
          <p:cNvPr id="6" name="图表 5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404735" y="2294890"/>
            <a:ext cx="125031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itchFamily="34" charset="0"/>
                <a:ea typeface="微软雅黑" pitchFamily="34" charset="-122"/>
              </a:rPr>
              <a:t>语言基础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20%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42835" y="3975100"/>
            <a:ext cx="1477645" cy="645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面向对象概念、</a:t>
            </a:r>
            <a:br>
              <a:rPr lang="zh-CN" altLang="en-US" sz="1400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方法、机制 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30%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34685" y="4216400"/>
            <a:ext cx="125031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综合设计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20%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86425" y="2710180"/>
            <a:ext cx="1250315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itchFamily="34" charset="0"/>
                <a:ea typeface="微软雅黑" pitchFamily="34" charset="-122"/>
              </a:rPr>
              <a:t>上机实践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30%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参考资料</a:t>
            </a:r>
            <a:endParaRPr lang="zh-CN" altLang="zh-CN"/>
          </a:p>
        </p:txBody>
      </p:sp>
      <p:sp>
        <p:nvSpPr>
          <p:cNvPr id="32" name="内容占位符 31"/>
          <p:cNvSpPr>
            <a:spLocks noGrp="1"/>
          </p:cNvSpPr>
          <p:nvPr>
            <p:ph sz="half" idx="1"/>
          </p:nvPr>
        </p:nvSpPr>
        <p:spPr>
          <a:xfrm>
            <a:off x="462915" y="2171065"/>
            <a:ext cx="5775325" cy="3117850"/>
          </a:xfrm>
        </p:spPr>
        <p:txBody>
          <a:bodyPr/>
          <a:p>
            <a:pPr>
              <a:buClr>
                <a:schemeClr val="accent1"/>
              </a:buClr>
              <a:buFont typeface="Wingdings 2" charset="0"/>
              <a:buChar char="¿"/>
            </a:pPr>
            <a:r>
              <a:rPr>
                <a:sym typeface="+mn-ea"/>
              </a:rPr>
              <a:t>《C++语言程序设计》第二版 谭浩强 </a:t>
            </a:r>
            <a:endParaRPr>
              <a:latin typeface="Tw Cen MT"/>
              <a:ea typeface="宋体" pitchFamily="2" charset="-122"/>
              <a:sym typeface="+mn-ea"/>
            </a:endParaRPr>
          </a:p>
          <a:p>
            <a:pPr>
              <a:buClr>
                <a:schemeClr val="accent1"/>
              </a:buClr>
              <a:buFont typeface="Wingdings 2" charset="0"/>
              <a:buChar char="¿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《C++Primer》</a:t>
            </a:r>
            <a:r>
              <a:rPr b="1">
                <a:solidFill>
                  <a:srgbClr val="FF0000"/>
                </a:solidFill>
                <a:sym typeface="+mn-ea"/>
              </a:rPr>
              <a:t>中文版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(</a:t>
            </a:r>
            <a:r>
              <a:rPr altLang="zh-CN" b="1">
                <a:solidFill>
                  <a:srgbClr val="FF0000"/>
                </a:solidFill>
                <a:sym typeface="+mn-ea"/>
              </a:rPr>
              <a:t>第五版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>
              <a:buClr>
                <a:schemeClr val="accent1"/>
              </a:buClr>
              <a:buFont typeface="Wingdings 2" charset="0"/>
              <a:buChar char="¿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《C++</a:t>
            </a:r>
            <a:r>
              <a:rPr b="1">
                <a:solidFill>
                  <a:srgbClr val="FF0000"/>
                </a:solidFill>
                <a:sym typeface="+mn-ea"/>
              </a:rPr>
              <a:t>编程思想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》 Bruce 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Eckel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endParaRPr lang="zh-CN" altLang="en-US"/>
          </a:p>
          <a:p>
            <a:pPr>
              <a:buClr>
                <a:schemeClr val="accent1"/>
              </a:buClr>
              <a:buFont typeface="Wingdings 2" charset="0"/>
              <a:buChar char="¿"/>
            </a:pPr>
            <a:r>
              <a:rPr lang="zh-CN" altLang="en-US"/>
              <a:t>课件</a:t>
            </a:r>
            <a:endParaRPr lang="zh-CN" altLang="en-US"/>
          </a:p>
          <a:p>
            <a:pPr>
              <a:buClr>
                <a:schemeClr val="accent1"/>
              </a:buClr>
              <a:buFont typeface="Wingdings 2" charset="0"/>
              <a:buChar char="¿"/>
            </a:pPr>
            <a:r>
              <a:rPr lang="zh-CN" altLang="en-US"/>
              <a:t>电子文档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3" name="内容占位符 32"/>
          <p:cNvSpPr>
            <a:spLocks noGrp="1"/>
          </p:cNvSpPr>
          <p:nvPr>
            <p:ph sz="half" idx="2"/>
          </p:nvPr>
        </p:nvSpPr>
        <p:spPr>
          <a:xfrm>
            <a:off x="6457315" y="1496060"/>
            <a:ext cx="5093970" cy="4605020"/>
          </a:xfrm>
        </p:spPr>
        <p:txBody>
          <a:bodyPr/>
          <a:p>
            <a:pPr lvl="1">
              <a:lnSpc>
                <a:spcPct val="80000"/>
              </a:lnSpc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2400">
                <a:sym typeface="+mn-ea"/>
              </a:rPr>
              <a:t>《Effective C++</a:t>
            </a:r>
            <a:r>
              <a:rPr sz="2400">
                <a:sym typeface="+mn-ea"/>
              </a:rPr>
              <a:t>中文版 第</a:t>
            </a:r>
            <a:r>
              <a:rPr lang="en-US" altLang="zh-CN" sz="2400">
                <a:sym typeface="+mn-ea"/>
              </a:rPr>
              <a:t>2</a:t>
            </a:r>
            <a:r>
              <a:rPr sz="2400">
                <a:sym typeface="+mn-ea"/>
              </a:rPr>
              <a:t>版</a:t>
            </a:r>
            <a:r>
              <a:rPr lang="en-US" altLang="zh-CN" sz="2400">
                <a:sym typeface="+mn-ea"/>
              </a:rPr>
              <a:t>》</a:t>
            </a:r>
            <a:r>
              <a:rPr lang="en-US" altLang="zh-CN" sz="2400" dirty="0" smtClean="0">
                <a:sym typeface="+mn-ea"/>
              </a:rPr>
              <a:t>Scott </a:t>
            </a:r>
            <a:r>
              <a:rPr lang="en-US" altLang="zh-CN" sz="2400" dirty="0">
                <a:sym typeface="+mn-ea"/>
              </a:rPr>
              <a:t>Meyers</a:t>
            </a:r>
            <a:r>
              <a:rPr lang="zh-CN" altLang="en-US" sz="2400" dirty="0">
                <a:sym typeface="+mn-ea"/>
              </a:rPr>
              <a:t>著</a:t>
            </a:r>
            <a:r>
              <a:rPr lang="en-US" altLang="zh-CN" sz="2400">
                <a:sym typeface="+mn-ea"/>
              </a:rPr>
              <a:t> </a:t>
            </a:r>
            <a:br>
              <a:rPr sz="2400">
                <a:sym typeface="+mn-ea"/>
              </a:rPr>
            </a:br>
            <a:r>
              <a:rPr sz="2400">
                <a:sym typeface="+mn-ea"/>
              </a:rPr>
              <a:t>华中科技大学出版社 </a:t>
            </a:r>
            <a:r>
              <a:rPr lang="en-US" altLang="zh-CN" sz="2400">
                <a:sym typeface="+mn-ea"/>
              </a:rPr>
              <a:t>(</a:t>
            </a:r>
            <a:r>
              <a:rPr sz="2400">
                <a:sym typeface="+mn-ea"/>
              </a:rPr>
              <a:t>台</a:t>
            </a:r>
            <a:r>
              <a:rPr lang="en-US" altLang="zh-CN" sz="2400">
                <a:sym typeface="+mn-ea"/>
              </a:rPr>
              <a:t>)</a:t>
            </a:r>
            <a:r>
              <a:rPr sz="2400">
                <a:sym typeface="+mn-ea"/>
              </a:rPr>
              <a:t>侯捷译</a:t>
            </a:r>
            <a:endParaRPr lang="zh-CN" altLang="en-US" sz="2400" dirty="0"/>
          </a:p>
          <a:p>
            <a:pPr lvl="1">
              <a:lnSpc>
                <a:spcPct val="80000"/>
              </a:lnSpc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2400">
                <a:sym typeface="+mn-ea"/>
              </a:rPr>
              <a:t>《More Effective C++》</a:t>
            </a:r>
            <a:r>
              <a:rPr sz="2400">
                <a:sym typeface="+mn-ea"/>
              </a:rPr>
              <a:t>同上</a:t>
            </a:r>
            <a:endParaRPr lang="zh-CN" altLang="en-US" sz="2400" dirty="0"/>
          </a:p>
          <a:p>
            <a:pPr lvl="1">
              <a:lnSpc>
                <a:spcPct val="80000"/>
              </a:lnSpc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2400">
                <a:sym typeface="+mn-ea"/>
              </a:rPr>
              <a:t>《C++</a:t>
            </a:r>
            <a:r>
              <a:rPr sz="2400">
                <a:sym typeface="+mn-ea"/>
              </a:rPr>
              <a:t>程序设计语言（特别版）</a:t>
            </a:r>
            <a:r>
              <a:rPr lang="en-US" altLang="zh-CN" sz="2400">
                <a:sym typeface="+mn-ea"/>
              </a:rPr>
              <a:t>》 </a:t>
            </a:r>
            <a:r>
              <a:rPr lang="en-US" altLang="zh-CN" sz="2400" dirty="0" err="1">
                <a:sym typeface="+mn-ea"/>
              </a:rPr>
              <a:t>Bjarne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 dirty="0" err="1">
                <a:sym typeface="+mn-ea"/>
              </a:rPr>
              <a:t>Stroustrup</a:t>
            </a:r>
            <a:r>
              <a:rPr lang="en-US" altLang="zh-CN" sz="2400">
                <a:sym typeface="+mn-ea"/>
              </a:rPr>
              <a:t>/</a:t>
            </a:r>
            <a:r>
              <a:rPr sz="2400">
                <a:sym typeface="+mn-ea"/>
              </a:rPr>
              <a:t>贝尔实验室</a:t>
            </a:r>
            <a:br>
              <a:rPr sz="2400">
                <a:sym typeface="+mn-ea"/>
              </a:rPr>
            </a:br>
            <a:r>
              <a:rPr sz="2400">
                <a:sym typeface="+mn-ea"/>
              </a:rPr>
              <a:t>机械工业出版社   裘宗燕译</a:t>
            </a:r>
            <a:endParaRPr lang="zh-CN" altLang="en-US" sz="2400" dirty="0"/>
          </a:p>
          <a:p>
            <a:pPr lvl="1">
              <a:lnSpc>
                <a:spcPct val="80000"/>
              </a:lnSpc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2400">
                <a:sym typeface="+mn-ea"/>
              </a:rPr>
              <a:t>《C++</a:t>
            </a:r>
            <a:r>
              <a:rPr sz="2400">
                <a:sym typeface="+mn-ea"/>
              </a:rPr>
              <a:t>语言的设计与演化</a:t>
            </a:r>
            <a:r>
              <a:rPr lang="en-US" altLang="zh-CN" sz="2400">
                <a:sym typeface="+mn-ea"/>
              </a:rPr>
              <a:t>》</a:t>
            </a:r>
            <a:br>
              <a:rPr lang="en-US" altLang="zh-CN" sz="2400">
                <a:sym typeface="+mn-ea"/>
              </a:rPr>
            </a:br>
            <a:r>
              <a:rPr lang="en-US" altLang="zh-CN" sz="2400" dirty="0" err="1">
                <a:sym typeface="+mn-ea"/>
              </a:rPr>
              <a:t>Bjarne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 dirty="0" err="1">
                <a:sym typeface="+mn-ea"/>
              </a:rPr>
              <a:t>Stroustrup</a:t>
            </a:r>
            <a:r>
              <a:rPr sz="2400">
                <a:sym typeface="+mn-ea"/>
              </a:rPr>
              <a:t>著 机械工业出版社</a:t>
            </a:r>
            <a:endParaRPr lang="zh-CN" altLang="en-US" sz="2400" dirty="0"/>
          </a:p>
          <a:p>
            <a:pPr lvl="1">
              <a:lnSpc>
                <a:spcPct val="80000"/>
              </a:lnSpc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2400">
                <a:sym typeface="+mn-ea"/>
              </a:rPr>
              <a:t>《</a:t>
            </a:r>
            <a:r>
              <a:rPr sz="2400">
                <a:sym typeface="+mn-ea"/>
              </a:rPr>
              <a:t>设计模式</a:t>
            </a:r>
            <a:r>
              <a:rPr lang="en-US" altLang="zh-CN" sz="2400">
                <a:sym typeface="+mn-ea"/>
              </a:rPr>
              <a:t>》Erich Gamma </a:t>
            </a:r>
            <a:r>
              <a:rPr sz="2400">
                <a:sym typeface="+mn-ea"/>
              </a:rPr>
              <a:t>等著  机械工业出版社</a:t>
            </a:r>
            <a:endParaRPr lang="zh-CN" altLang="en-US" sz="2400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授课内容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上机实践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作业、练习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考核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参考资料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课程说明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554990" y="2698115"/>
            <a:ext cx="4514215" cy="2553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62650" y="2666365"/>
            <a:ext cx="4743450" cy="2553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课程主要内容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48360" y="1582420"/>
            <a:ext cx="182753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介绍</a:t>
            </a:r>
            <a:endParaRPr lang="zh-CN" altLang="zh-CN"/>
          </a:p>
        </p:txBody>
      </p:sp>
      <p:sp>
        <p:nvSpPr>
          <p:cNvPr id="9" name="圆角矩形 8"/>
          <p:cNvSpPr/>
          <p:nvPr/>
        </p:nvSpPr>
        <p:spPr>
          <a:xfrm>
            <a:off x="3708400" y="1580515"/>
            <a:ext cx="182753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66230" y="1604010"/>
            <a:ext cx="3062605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类和对象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358890" y="2975610"/>
            <a:ext cx="182753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关联、聚集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453120" y="2974975"/>
            <a:ext cx="182753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42895" y="1815465"/>
            <a:ext cx="618490" cy="3454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778500" y="1805940"/>
            <a:ext cx="618490" cy="3454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477250" y="4130040"/>
            <a:ext cx="182753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多态、虚函数</a:t>
            </a:r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flipH="1">
            <a:off x="5200650" y="3776980"/>
            <a:ext cx="583565" cy="3454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701790" y="5416550"/>
            <a:ext cx="329184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面向对象程序设计综合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033395" y="2938145"/>
            <a:ext cx="182753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39470" y="2919095"/>
            <a:ext cx="182753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模板和泛型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776605" y="4097020"/>
            <a:ext cx="182753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STL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3023870" y="4081780"/>
            <a:ext cx="1827530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C++11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>
            <a:off x="7122795" y="2454275"/>
            <a:ext cx="323215" cy="5232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9084945" y="2447925"/>
            <a:ext cx="323215" cy="5232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9135745" y="3649980"/>
            <a:ext cx="323215" cy="5232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033385" y="4923790"/>
            <a:ext cx="323215" cy="5232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内容说明</a:t>
            </a:r>
            <a:endParaRPr lang="zh-CN" altLang="en-US"/>
          </a:p>
        </p:txBody>
      </p:sp>
      <p:sp>
        <p:nvSpPr>
          <p:cNvPr id="17" name="任意多边形 16"/>
          <p:cNvSpPr/>
          <p:nvPr>
            <p:custDataLst>
              <p:tags r:id="rId1"/>
            </p:custDataLst>
          </p:nvPr>
        </p:nvSpPr>
        <p:spPr>
          <a:xfrm>
            <a:off x="3212591" y="1672046"/>
            <a:ext cx="934826" cy="934826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/>
          <p:nvPr>
            <p:custDataLst>
              <p:tags r:id="rId2"/>
            </p:custDataLst>
          </p:nvPr>
        </p:nvCxnSpPr>
        <p:spPr>
          <a:xfrm flipV="1">
            <a:off x="3446298" y="1672047"/>
            <a:ext cx="220995" cy="233707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3"/>
            </p:custDataLst>
          </p:nvPr>
        </p:nvCxnSpPr>
        <p:spPr>
          <a:xfrm flipV="1">
            <a:off x="3680005" y="2373167"/>
            <a:ext cx="220995" cy="233707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4"/>
            </p:custDataLst>
          </p:nvPr>
        </p:nvCxnSpPr>
        <p:spPr>
          <a:xfrm rot="16200000" flipV="1">
            <a:off x="3920067" y="1899398"/>
            <a:ext cx="220995" cy="233707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5"/>
            </p:custDataLst>
          </p:nvPr>
        </p:nvCxnSpPr>
        <p:spPr>
          <a:xfrm rot="16200000" flipV="1">
            <a:off x="3218948" y="2145816"/>
            <a:ext cx="220995" cy="233707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4342692" y="1760895"/>
            <a:ext cx="4636718" cy="72660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dirty="0"/>
              <a:t>是学习</a:t>
            </a:r>
            <a:r>
              <a:rPr lang="en-US" altLang="zh-CN" dirty="0"/>
              <a:t>C++</a:t>
            </a:r>
            <a:r>
              <a:rPr lang="zh-CN" altLang="en-US" dirty="0"/>
              <a:t>语言吗？</a:t>
            </a:r>
            <a:endParaRPr lang="zh-CN" altLang="en-US" dirty="0"/>
          </a:p>
        </p:txBody>
      </p:sp>
      <p:sp>
        <p:nvSpPr>
          <p:cNvPr id="31" name="任意多边形 30"/>
          <p:cNvSpPr/>
          <p:nvPr>
            <p:custDataLst>
              <p:tags r:id="rId7"/>
            </p:custDataLst>
          </p:nvPr>
        </p:nvSpPr>
        <p:spPr>
          <a:xfrm>
            <a:off x="3212591" y="2775131"/>
            <a:ext cx="934826" cy="934826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/>
          <p:nvPr>
            <p:custDataLst>
              <p:tags r:id="rId8"/>
            </p:custDataLst>
          </p:nvPr>
        </p:nvCxnSpPr>
        <p:spPr>
          <a:xfrm flipV="1">
            <a:off x="3446298" y="2775132"/>
            <a:ext cx="220995" cy="233707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9"/>
            </p:custDataLst>
          </p:nvPr>
        </p:nvCxnSpPr>
        <p:spPr>
          <a:xfrm flipV="1">
            <a:off x="3680005" y="3476252"/>
            <a:ext cx="220995" cy="233707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0"/>
            </p:custDataLst>
          </p:nvPr>
        </p:nvCxnSpPr>
        <p:spPr>
          <a:xfrm rot="16200000" flipV="1">
            <a:off x="3920067" y="3002483"/>
            <a:ext cx="220995" cy="233707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1"/>
            </p:custDataLst>
          </p:nvPr>
        </p:nvCxnSpPr>
        <p:spPr>
          <a:xfrm rot="16200000" flipV="1">
            <a:off x="3218948" y="3248901"/>
            <a:ext cx="220995" cy="233707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12"/>
            </p:custDataLst>
          </p:nvPr>
        </p:nvSpPr>
        <p:spPr>
          <a:xfrm>
            <a:off x="4342692" y="2863980"/>
            <a:ext cx="4636718" cy="72660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dirty="0"/>
              <a:t>选择什么语言</a:t>
            </a:r>
            <a:r>
              <a:rPr lang="en-US" altLang="zh-CN" dirty="0"/>
              <a:t>?</a:t>
            </a:r>
            <a:br>
              <a:rPr lang="en-US" altLang="zh-CN" dirty="0"/>
            </a:br>
            <a:r>
              <a:rPr lang="en-US" altLang="zh-CN" dirty="0"/>
              <a:t>(C++, Java, C#, Objective C,...)</a:t>
            </a:r>
            <a:endParaRPr lang="en-US" altLang="zh-CN" dirty="0"/>
          </a:p>
        </p:txBody>
      </p:sp>
      <p:sp>
        <p:nvSpPr>
          <p:cNvPr id="37" name="任意多边形 36"/>
          <p:cNvSpPr/>
          <p:nvPr>
            <p:custDataLst>
              <p:tags r:id="rId13"/>
            </p:custDataLst>
          </p:nvPr>
        </p:nvSpPr>
        <p:spPr>
          <a:xfrm>
            <a:off x="3212591" y="3878216"/>
            <a:ext cx="934826" cy="934826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cxnSp>
        <p:nvCxnSpPr>
          <p:cNvPr id="38" name="直接连接符 37"/>
          <p:cNvCxnSpPr/>
          <p:nvPr>
            <p:custDataLst>
              <p:tags r:id="rId14"/>
            </p:custDataLst>
          </p:nvPr>
        </p:nvCxnSpPr>
        <p:spPr>
          <a:xfrm flipV="1">
            <a:off x="3446298" y="3878217"/>
            <a:ext cx="220995" cy="233707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15"/>
            </p:custDataLst>
          </p:nvPr>
        </p:nvCxnSpPr>
        <p:spPr>
          <a:xfrm flipV="1">
            <a:off x="3680005" y="4579337"/>
            <a:ext cx="220995" cy="233707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16"/>
            </p:custDataLst>
          </p:nvPr>
        </p:nvCxnSpPr>
        <p:spPr>
          <a:xfrm rot="16200000" flipV="1">
            <a:off x="3920067" y="4105568"/>
            <a:ext cx="220995" cy="233707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17"/>
            </p:custDataLst>
          </p:nvPr>
        </p:nvCxnSpPr>
        <p:spPr>
          <a:xfrm rot="16200000" flipV="1">
            <a:off x="3218948" y="4351986"/>
            <a:ext cx="220995" cy="233707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18"/>
            </p:custDataLst>
          </p:nvPr>
        </p:nvSpPr>
        <p:spPr>
          <a:xfrm>
            <a:off x="4342692" y="3967065"/>
            <a:ext cx="4636718" cy="72660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zh-CN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语言的关系大吗？</a:t>
            </a:r>
            <a:endParaRPr lang="zh-CN" altLang="en-US" dirty="0"/>
          </a:p>
        </p:txBody>
      </p:sp>
      <p:sp>
        <p:nvSpPr>
          <p:cNvPr id="43" name="任意多边形 42"/>
          <p:cNvSpPr/>
          <p:nvPr>
            <p:custDataLst>
              <p:tags r:id="rId19"/>
            </p:custDataLst>
          </p:nvPr>
        </p:nvSpPr>
        <p:spPr>
          <a:xfrm>
            <a:off x="3212591" y="4981300"/>
            <a:ext cx="934826" cy="934826"/>
          </a:xfrm>
          <a:custGeom>
            <a:avLst/>
            <a:gdLst>
              <a:gd name="connsiteX0" fmla="*/ 560368 w 1120736"/>
              <a:gd name="connsiteY0" fmla="*/ 0 h 1120736"/>
              <a:gd name="connsiteX1" fmla="*/ 1120736 w 1120736"/>
              <a:gd name="connsiteY1" fmla="*/ 560368 h 1120736"/>
              <a:gd name="connsiteX2" fmla="*/ 560368 w 1120736"/>
              <a:gd name="connsiteY2" fmla="*/ 1120736 h 1120736"/>
              <a:gd name="connsiteX3" fmla="*/ 0 w 1120736"/>
              <a:gd name="connsiteY3" fmla="*/ 560368 h 112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36" h="1120736">
                <a:moveTo>
                  <a:pt x="560368" y="0"/>
                </a:moveTo>
                <a:lnTo>
                  <a:pt x="1120736" y="560368"/>
                </a:lnTo>
                <a:lnTo>
                  <a:pt x="560368" y="1120736"/>
                </a:lnTo>
                <a:lnTo>
                  <a:pt x="0" y="560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4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/>
          <p:nvPr>
            <p:custDataLst>
              <p:tags r:id="rId20"/>
            </p:custDataLst>
          </p:nvPr>
        </p:nvCxnSpPr>
        <p:spPr>
          <a:xfrm flipV="1">
            <a:off x="3446298" y="4981301"/>
            <a:ext cx="220995" cy="233707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1"/>
            </p:custDataLst>
          </p:nvPr>
        </p:nvCxnSpPr>
        <p:spPr>
          <a:xfrm flipV="1">
            <a:off x="3680005" y="5682421"/>
            <a:ext cx="220995" cy="233707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22"/>
            </p:custDataLst>
          </p:nvPr>
        </p:nvCxnSpPr>
        <p:spPr>
          <a:xfrm rot="16200000" flipV="1">
            <a:off x="3920067" y="5208652"/>
            <a:ext cx="220995" cy="233707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23"/>
            </p:custDataLst>
          </p:nvPr>
        </p:nvCxnSpPr>
        <p:spPr>
          <a:xfrm rot="16200000" flipV="1">
            <a:off x="3218948" y="5455070"/>
            <a:ext cx="220995" cy="233707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24"/>
            </p:custDataLst>
          </p:nvPr>
        </p:nvSpPr>
        <p:spPr>
          <a:xfrm>
            <a:off x="4342692" y="5070149"/>
            <a:ext cx="4636718" cy="726609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dirty="0"/>
              <a:t>这门课有什么用？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面向对象程序设计的 概念、机制、原理和方法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上机实践</a:t>
            </a:r>
            <a:endParaRPr lang="zh-CN" altLang="en-US"/>
          </a:p>
        </p:txBody>
      </p:sp>
      <p:sp>
        <p:nvSpPr>
          <p:cNvPr id="20" name="任意多边形 19"/>
          <p:cNvSpPr/>
          <p:nvPr>
            <p:custDataLst>
              <p:tags r:id="rId1"/>
            </p:custDataLst>
          </p:nvPr>
        </p:nvSpPr>
        <p:spPr>
          <a:xfrm>
            <a:off x="2715349" y="2148482"/>
            <a:ext cx="1052290" cy="714376"/>
          </a:xfrm>
          <a:custGeom>
            <a:avLst/>
            <a:gdLst>
              <a:gd name="connsiteX0" fmla="*/ 0 w 1052290"/>
              <a:gd name="connsiteY0" fmla="*/ 0 h 714376"/>
              <a:gd name="connsiteX1" fmla="*/ 695102 w 1052290"/>
              <a:gd name="connsiteY1" fmla="*/ 0 h 714376"/>
              <a:gd name="connsiteX2" fmla="*/ 1052290 w 1052290"/>
              <a:gd name="connsiteY2" fmla="*/ 357188 h 714376"/>
              <a:gd name="connsiteX3" fmla="*/ 1052289 w 1052290"/>
              <a:gd name="connsiteY3" fmla="*/ 357188 h 714376"/>
              <a:gd name="connsiteX4" fmla="*/ 695101 w 1052290"/>
              <a:gd name="connsiteY4" fmla="*/ 714376 h 714376"/>
              <a:gd name="connsiteX5" fmla="*/ 244992 w 1052290"/>
              <a:gd name="connsiteY5" fmla="*/ 714376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2290" h="714376">
                <a:moveTo>
                  <a:pt x="0" y="0"/>
                </a:moveTo>
                <a:lnTo>
                  <a:pt x="695102" y="0"/>
                </a:lnTo>
                <a:cubicBezTo>
                  <a:pt x="892371" y="0"/>
                  <a:pt x="1052290" y="159919"/>
                  <a:pt x="1052290" y="357188"/>
                </a:cubicBezTo>
                <a:lnTo>
                  <a:pt x="1052289" y="357188"/>
                </a:lnTo>
                <a:cubicBezTo>
                  <a:pt x="1052289" y="554457"/>
                  <a:pt x="892370" y="714376"/>
                  <a:pt x="695101" y="714376"/>
                </a:cubicBezTo>
                <a:lnTo>
                  <a:pt x="244992" y="71437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时间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3019140" y="3034307"/>
            <a:ext cx="1097115" cy="714376"/>
          </a:xfrm>
          <a:custGeom>
            <a:avLst/>
            <a:gdLst>
              <a:gd name="connsiteX0" fmla="*/ 0 w 1097115"/>
              <a:gd name="connsiteY0" fmla="*/ 0 h 714376"/>
              <a:gd name="connsiteX1" fmla="*/ 739927 w 1097115"/>
              <a:gd name="connsiteY1" fmla="*/ 0 h 714376"/>
              <a:gd name="connsiteX2" fmla="*/ 1097115 w 1097115"/>
              <a:gd name="connsiteY2" fmla="*/ 357188 h 714376"/>
              <a:gd name="connsiteX3" fmla="*/ 1097114 w 1097115"/>
              <a:gd name="connsiteY3" fmla="*/ 357188 h 714376"/>
              <a:gd name="connsiteX4" fmla="*/ 739926 w 1097115"/>
              <a:gd name="connsiteY4" fmla="*/ 714376 h 714376"/>
              <a:gd name="connsiteX5" fmla="*/ 244992 w 1097115"/>
              <a:gd name="connsiteY5" fmla="*/ 714376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115" h="714376">
                <a:moveTo>
                  <a:pt x="0" y="0"/>
                </a:moveTo>
                <a:lnTo>
                  <a:pt x="739927" y="0"/>
                </a:lnTo>
                <a:cubicBezTo>
                  <a:pt x="937196" y="0"/>
                  <a:pt x="1097115" y="159919"/>
                  <a:pt x="1097115" y="357188"/>
                </a:cubicBezTo>
                <a:lnTo>
                  <a:pt x="1097114" y="357188"/>
                </a:lnTo>
                <a:cubicBezTo>
                  <a:pt x="1097114" y="554457"/>
                  <a:pt x="937195" y="714376"/>
                  <a:pt x="739926" y="714376"/>
                </a:cubicBezTo>
                <a:lnTo>
                  <a:pt x="244992" y="714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内容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任意多边形 2"/>
          <p:cNvSpPr/>
          <p:nvPr>
            <p:custDataLst>
              <p:tags r:id="rId3"/>
            </p:custDataLst>
          </p:nvPr>
        </p:nvSpPr>
        <p:spPr>
          <a:xfrm>
            <a:off x="3322929" y="3920132"/>
            <a:ext cx="1141940" cy="714376"/>
          </a:xfrm>
          <a:custGeom>
            <a:avLst/>
            <a:gdLst>
              <a:gd name="connsiteX0" fmla="*/ 0 w 1141940"/>
              <a:gd name="connsiteY0" fmla="*/ 0 h 714376"/>
              <a:gd name="connsiteX1" fmla="*/ 784752 w 1141940"/>
              <a:gd name="connsiteY1" fmla="*/ 0 h 714376"/>
              <a:gd name="connsiteX2" fmla="*/ 1141940 w 1141940"/>
              <a:gd name="connsiteY2" fmla="*/ 357188 h 714376"/>
              <a:gd name="connsiteX3" fmla="*/ 1141939 w 1141940"/>
              <a:gd name="connsiteY3" fmla="*/ 357188 h 714376"/>
              <a:gd name="connsiteX4" fmla="*/ 784751 w 1141940"/>
              <a:gd name="connsiteY4" fmla="*/ 714376 h 714376"/>
              <a:gd name="connsiteX5" fmla="*/ 244993 w 1141940"/>
              <a:gd name="connsiteY5" fmla="*/ 714376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940" h="714376">
                <a:moveTo>
                  <a:pt x="0" y="0"/>
                </a:moveTo>
                <a:lnTo>
                  <a:pt x="784752" y="0"/>
                </a:lnTo>
                <a:cubicBezTo>
                  <a:pt x="982021" y="0"/>
                  <a:pt x="1141940" y="159919"/>
                  <a:pt x="1141940" y="357188"/>
                </a:cubicBezTo>
                <a:lnTo>
                  <a:pt x="1141939" y="357188"/>
                </a:lnTo>
                <a:cubicBezTo>
                  <a:pt x="1141939" y="554457"/>
                  <a:pt x="982020" y="714376"/>
                  <a:pt x="784751" y="714376"/>
                </a:cubicBezTo>
                <a:lnTo>
                  <a:pt x="244993" y="714376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环境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任意多边形 22"/>
          <p:cNvSpPr/>
          <p:nvPr>
            <p:custDataLst>
              <p:tags r:id="rId4"/>
            </p:custDataLst>
          </p:nvPr>
        </p:nvSpPr>
        <p:spPr>
          <a:xfrm>
            <a:off x="3626720" y="4805957"/>
            <a:ext cx="1186765" cy="714376"/>
          </a:xfrm>
          <a:custGeom>
            <a:avLst/>
            <a:gdLst>
              <a:gd name="connsiteX0" fmla="*/ 0 w 1186765"/>
              <a:gd name="connsiteY0" fmla="*/ 0 h 714376"/>
              <a:gd name="connsiteX1" fmla="*/ 829577 w 1186765"/>
              <a:gd name="connsiteY1" fmla="*/ 0 h 714376"/>
              <a:gd name="connsiteX2" fmla="*/ 1186765 w 1186765"/>
              <a:gd name="connsiteY2" fmla="*/ 357188 h 714376"/>
              <a:gd name="connsiteX3" fmla="*/ 1186764 w 1186765"/>
              <a:gd name="connsiteY3" fmla="*/ 357188 h 714376"/>
              <a:gd name="connsiteX4" fmla="*/ 829576 w 1186765"/>
              <a:gd name="connsiteY4" fmla="*/ 714376 h 714376"/>
              <a:gd name="connsiteX5" fmla="*/ 244993 w 1186765"/>
              <a:gd name="connsiteY5" fmla="*/ 714376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6765" h="714376">
                <a:moveTo>
                  <a:pt x="0" y="0"/>
                </a:moveTo>
                <a:lnTo>
                  <a:pt x="829577" y="0"/>
                </a:lnTo>
                <a:cubicBezTo>
                  <a:pt x="1026846" y="0"/>
                  <a:pt x="1186765" y="159919"/>
                  <a:pt x="1186765" y="357188"/>
                </a:cubicBezTo>
                <a:lnTo>
                  <a:pt x="1186764" y="357188"/>
                </a:lnTo>
                <a:cubicBezTo>
                  <a:pt x="1186764" y="554457"/>
                  <a:pt x="1026845" y="714376"/>
                  <a:pt x="829576" y="714376"/>
                </a:cubicBezTo>
                <a:lnTo>
                  <a:pt x="244993" y="714376"/>
                </a:lnTo>
                <a:close/>
              </a:path>
            </a:pathLst>
          </a:custGeom>
          <a:solidFill>
            <a:schemeClr val="accent4"/>
          </a:solidFill>
        </p:spPr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考核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5"/>
            </p:custDataLst>
          </p:nvPr>
        </p:nvSpPr>
        <p:spPr>
          <a:xfrm>
            <a:off x="3767640" y="2298178"/>
            <a:ext cx="4663167" cy="41498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>
              <a:lnSpc>
                <a:spcPct val="130000"/>
              </a:lnSpc>
            </a:pPr>
            <a:r>
              <a:rPr lang="en-US" altLang="zh-CN" kern="0" dirty="0"/>
              <a:t> </a:t>
            </a:r>
            <a:endParaRPr lang="en-US" altLang="zh-CN" kern="0" dirty="0"/>
          </a:p>
        </p:txBody>
      </p:sp>
      <p:sp>
        <p:nvSpPr>
          <p:cNvPr id="27" name="矩形 26"/>
          <p:cNvSpPr/>
          <p:nvPr>
            <p:custDataLst>
              <p:tags r:id="rId6"/>
            </p:custDataLst>
          </p:nvPr>
        </p:nvSpPr>
        <p:spPr>
          <a:xfrm>
            <a:off x="4116255" y="3184003"/>
            <a:ext cx="4663167" cy="41498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>
              <a:lnSpc>
                <a:spcPct val="130000"/>
              </a:lnSpc>
            </a:pPr>
            <a:r>
              <a:rPr lang="en-US" altLang="zh-CN" kern="0" dirty="0"/>
              <a:t> </a:t>
            </a:r>
            <a:endParaRPr lang="en-US" altLang="zh-CN" kern="0" dirty="0"/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4464870" y="4069828"/>
            <a:ext cx="4663167" cy="41498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>
              <a:lnSpc>
                <a:spcPct val="130000"/>
              </a:lnSpc>
            </a:pPr>
            <a:r>
              <a:rPr lang="en-US" altLang="pt-BR" kern="0" dirty="0"/>
              <a:t> </a:t>
            </a:r>
            <a:endParaRPr lang="en-US" altLang="pt-BR" kern="0" dirty="0"/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>
            <a:off x="4813485" y="4955653"/>
            <a:ext cx="4663167" cy="41498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>
              <a:lnSpc>
                <a:spcPct val="130000"/>
              </a:lnSpc>
            </a:pPr>
            <a:r>
              <a:rPr lang="zh-CN" altLang="pt-BR" kern="0" dirty="0"/>
              <a:t>平时上机考核</a:t>
            </a:r>
            <a:r>
              <a:rPr lang="en-US" altLang="zh-CN" kern="0" dirty="0"/>
              <a:t>+</a:t>
            </a:r>
            <a:r>
              <a:rPr lang="zh-CN" altLang="en-US" kern="0" dirty="0"/>
              <a:t>期末上机考核</a:t>
            </a:r>
            <a:endParaRPr lang="zh-CN" altLang="en-US" kern="0" dirty="0"/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50449"/>
          <a:stretch>
            <a:fillRect/>
          </a:stretch>
        </p:blipFill>
        <p:spPr>
          <a:xfrm rot="20460000">
            <a:off x="3288394" y="1134407"/>
            <a:ext cx="113775" cy="5400000"/>
          </a:xfrm>
          <a:custGeom>
            <a:avLst/>
            <a:gdLst>
              <a:gd name="connsiteX0" fmla="*/ 0 w 4806245"/>
              <a:gd name="connsiteY0" fmla="*/ 0 h 9705673"/>
              <a:gd name="connsiteX1" fmla="*/ 4806245 w 4806245"/>
              <a:gd name="connsiteY1" fmla="*/ 0 h 9705673"/>
              <a:gd name="connsiteX2" fmla="*/ 4806245 w 4806245"/>
              <a:gd name="connsiteY2" fmla="*/ 9705673 h 9705673"/>
              <a:gd name="connsiteX3" fmla="*/ 0 w 4806245"/>
              <a:gd name="connsiteY3" fmla="*/ 9705673 h 970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6245" h="9705673">
                <a:moveTo>
                  <a:pt x="0" y="0"/>
                </a:moveTo>
                <a:lnTo>
                  <a:pt x="4806245" y="0"/>
                </a:lnTo>
                <a:lnTo>
                  <a:pt x="4806245" y="9705673"/>
                </a:lnTo>
                <a:lnTo>
                  <a:pt x="0" y="9705673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上机环境</a:t>
            </a:r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2161372" y="1792146"/>
            <a:ext cx="2170660" cy="2472382"/>
            <a:chOff x="1037940" y="2198400"/>
            <a:chExt cx="1641760" cy="2472556"/>
          </a:xfrm>
        </p:grpSpPr>
        <p:sp>
          <p:nvSpPr>
            <p:cNvPr id="10" name="Freeform 10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653239" y="2198400"/>
              <a:ext cx="411162" cy="718069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8 w 16"/>
                <a:gd name="T9" fmla="*/ 0 h 28"/>
                <a:gd name="T10" fmla="*/ 8 w 16"/>
                <a:gd name="T11" fmla="*/ 25 h 28"/>
                <a:gd name="T12" fmla="*/ 13 w 16"/>
                <a:gd name="T13" fmla="*/ 18 h 28"/>
                <a:gd name="T14" fmla="*/ 8 w 16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8" y="0"/>
                    <a:pt x="0" y="12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3" y="28"/>
                    <a:pt x="16" y="24"/>
                    <a:pt x="16" y="20"/>
                  </a:cubicBezTo>
                  <a:cubicBezTo>
                    <a:pt x="16" y="12"/>
                    <a:pt x="8" y="0"/>
                    <a:pt x="8" y="0"/>
                  </a:cubicBezTo>
                  <a:close/>
                  <a:moveTo>
                    <a:pt x="8" y="25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25"/>
                    <a:pt x="8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15" name="TextBox 20"/>
            <p:cNvSpPr txBox="1"/>
            <p:nvPr>
              <p:custDataLst>
                <p:tags r:id="rId3"/>
              </p:custDataLst>
            </p:nvPr>
          </p:nvSpPr>
          <p:spPr>
            <a:xfrm>
              <a:off x="1037940" y="3095338"/>
              <a:ext cx="1641760" cy="157561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rmAutofit/>
            </a:bodyPr>
            <a:p>
              <a:pPr algn="ctr">
                <a:defRPr/>
              </a:pPr>
              <a:r>
                <a:rPr lang="en-US" altLang="zh-CN" dirty="0" err="1" smtClean="0">
                  <a:latin typeface="Tw Cen MT"/>
                  <a:ea typeface="宋体" pitchFamily="2" charset="-122"/>
                </a:rPr>
                <a:t>Microsoft VC6.0</a:t>
              </a:r>
              <a:endParaRPr lang="en-US" altLang="zh-CN" dirty="0" err="1" smtClean="0">
                <a:latin typeface="Tw Cen MT"/>
                <a:ea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4"/>
            </p:custDataLst>
          </p:nvPr>
        </p:nvGrpSpPr>
        <p:grpSpPr>
          <a:xfrm>
            <a:off x="5131183" y="1734361"/>
            <a:ext cx="2170660" cy="2472382"/>
            <a:chOff x="3298540" y="2198400"/>
            <a:chExt cx="1641760" cy="2472556"/>
          </a:xfrm>
        </p:grpSpPr>
        <p:sp>
          <p:nvSpPr>
            <p:cNvPr id="18" name="Freeform 1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913839" y="2198400"/>
              <a:ext cx="411162" cy="718069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8 w 16"/>
                <a:gd name="T9" fmla="*/ 0 h 28"/>
                <a:gd name="T10" fmla="*/ 8 w 16"/>
                <a:gd name="T11" fmla="*/ 25 h 28"/>
                <a:gd name="T12" fmla="*/ 13 w 16"/>
                <a:gd name="T13" fmla="*/ 18 h 28"/>
                <a:gd name="T14" fmla="*/ 8 w 16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8" y="0"/>
                    <a:pt x="0" y="12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3" y="28"/>
                    <a:pt x="16" y="24"/>
                    <a:pt x="16" y="20"/>
                  </a:cubicBezTo>
                  <a:cubicBezTo>
                    <a:pt x="16" y="12"/>
                    <a:pt x="8" y="0"/>
                    <a:pt x="8" y="0"/>
                  </a:cubicBezTo>
                  <a:close/>
                  <a:moveTo>
                    <a:pt x="8" y="25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25"/>
                    <a:pt x="8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19" name="TextBox 20"/>
            <p:cNvSpPr txBox="1"/>
            <p:nvPr>
              <p:custDataLst>
                <p:tags r:id="rId6"/>
              </p:custDataLst>
            </p:nvPr>
          </p:nvSpPr>
          <p:spPr>
            <a:xfrm>
              <a:off x="3298540" y="3095338"/>
              <a:ext cx="1641760" cy="157561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rmAutofit/>
            </a:bodyPr>
            <a:p>
              <a:pPr algn="ctr">
                <a:defRPr/>
              </a:pPr>
              <a:r>
                <a:rPr lang="en-US" altLang="zh-CN" dirty="0" err="1" smtClean="0">
                  <a:latin typeface="Tw Cen MT"/>
                  <a:ea typeface="宋体" pitchFamily="2" charset="-122"/>
                </a:rPr>
                <a:t>Microsoft VS 201X</a:t>
              </a:r>
              <a:endParaRPr lang="en-US" altLang="zh-CN" dirty="0" err="1" smtClean="0">
                <a:latin typeface="Tw Cen MT"/>
                <a:ea typeface="宋体" pitchFamily="2" charset="-122"/>
              </a:endParaRPr>
            </a:p>
            <a:p>
              <a:pPr algn="ctr">
                <a:defRPr/>
              </a:pPr>
              <a:r>
                <a:rPr lang="en-US" altLang="zh-CN" dirty="0" err="1" smtClean="0">
                  <a:latin typeface="Tw Cen MT"/>
                  <a:ea typeface="宋体" pitchFamily="2" charset="-122"/>
                </a:rPr>
                <a:t>及以上</a:t>
              </a:r>
              <a:endParaRPr lang="en-US" altLang="zh-CN" dirty="0" err="1" smtClean="0">
                <a:latin typeface="Tw Cen MT"/>
                <a:ea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7"/>
            </p:custDataLst>
          </p:nvPr>
        </p:nvGrpSpPr>
        <p:grpSpPr>
          <a:xfrm>
            <a:off x="8120045" y="1734361"/>
            <a:ext cx="2170660" cy="2472382"/>
            <a:chOff x="5559140" y="2198400"/>
            <a:chExt cx="1641760" cy="2472556"/>
          </a:xfrm>
        </p:grpSpPr>
        <p:sp>
          <p:nvSpPr>
            <p:cNvPr id="21" name="Freeform 10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174439" y="2198400"/>
              <a:ext cx="411162" cy="718069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8 w 16"/>
                <a:gd name="T9" fmla="*/ 0 h 28"/>
                <a:gd name="T10" fmla="*/ 8 w 16"/>
                <a:gd name="T11" fmla="*/ 25 h 28"/>
                <a:gd name="T12" fmla="*/ 13 w 16"/>
                <a:gd name="T13" fmla="*/ 18 h 28"/>
                <a:gd name="T14" fmla="*/ 8 w 16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8" y="0"/>
                    <a:pt x="0" y="12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3" y="28"/>
                    <a:pt x="16" y="24"/>
                    <a:pt x="16" y="20"/>
                  </a:cubicBezTo>
                  <a:cubicBezTo>
                    <a:pt x="16" y="12"/>
                    <a:pt x="8" y="0"/>
                    <a:pt x="8" y="0"/>
                  </a:cubicBezTo>
                  <a:close/>
                  <a:moveTo>
                    <a:pt x="8" y="25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25"/>
                    <a:pt x="8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22" name="TextBox 20"/>
            <p:cNvSpPr txBox="1"/>
            <p:nvPr>
              <p:custDataLst>
                <p:tags r:id="rId9"/>
              </p:custDataLst>
            </p:nvPr>
          </p:nvSpPr>
          <p:spPr>
            <a:xfrm>
              <a:off x="5559140" y="3095338"/>
              <a:ext cx="1641760" cy="157561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rmAutofit/>
            </a:bodyPr>
            <a:p>
              <a:pPr algn="ctr">
                <a:defRPr/>
              </a:pPr>
              <a:r>
                <a:rPr lang="en-US" altLang="zh-CN" dirty="0" err="1" smtClean="0">
                  <a:latin typeface="Tw Cen MT"/>
                  <a:ea typeface="宋体" pitchFamily="2" charset="-122"/>
                  <a:sym typeface="+mn-ea"/>
                </a:rPr>
                <a:t>CodeBlock + MinGW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0"/>
            </p:custDataLst>
          </p:nvPr>
        </p:nvGrpSpPr>
        <p:grpSpPr>
          <a:xfrm>
            <a:off x="3774044" y="3423343"/>
            <a:ext cx="2170660" cy="2472382"/>
            <a:chOff x="2231740" y="3887500"/>
            <a:chExt cx="1641760" cy="2472556"/>
          </a:xfrm>
        </p:grpSpPr>
        <p:sp>
          <p:nvSpPr>
            <p:cNvPr id="24" name="Freeform 10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847039" y="3887500"/>
              <a:ext cx="411162" cy="718069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8 w 16"/>
                <a:gd name="T9" fmla="*/ 0 h 28"/>
                <a:gd name="T10" fmla="*/ 8 w 16"/>
                <a:gd name="T11" fmla="*/ 25 h 28"/>
                <a:gd name="T12" fmla="*/ 13 w 16"/>
                <a:gd name="T13" fmla="*/ 18 h 28"/>
                <a:gd name="T14" fmla="*/ 8 w 16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8" y="0"/>
                    <a:pt x="0" y="12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3" y="28"/>
                    <a:pt x="16" y="24"/>
                    <a:pt x="16" y="20"/>
                  </a:cubicBezTo>
                  <a:cubicBezTo>
                    <a:pt x="16" y="12"/>
                    <a:pt x="8" y="0"/>
                    <a:pt x="8" y="0"/>
                  </a:cubicBezTo>
                  <a:close/>
                  <a:moveTo>
                    <a:pt x="8" y="25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25"/>
                    <a:pt x="8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25" name="TextBox 20"/>
            <p:cNvSpPr txBox="1"/>
            <p:nvPr>
              <p:custDataLst>
                <p:tags r:id="rId12"/>
              </p:custDataLst>
            </p:nvPr>
          </p:nvSpPr>
          <p:spPr>
            <a:xfrm>
              <a:off x="2231740" y="4784438"/>
              <a:ext cx="1641760" cy="157561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rmAutofit/>
            </a:bodyPr>
            <a:p>
              <a:pPr algn="ctr">
                <a:defRPr/>
              </a:pPr>
              <a:r>
                <a:rPr lang="en-US" altLang="zh-CN" dirty="0" err="1" smtClean="0">
                  <a:latin typeface="Tw Cen MT"/>
                  <a:ea typeface="宋体" pitchFamily="2" charset="-122"/>
                </a:rPr>
                <a:t>Qt Creator+MinGW</a:t>
              </a:r>
              <a:endParaRPr lang="en-US" altLang="zh-CN" dirty="0" err="1" smtClean="0">
                <a:latin typeface="Tw Cen MT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13"/>
            </p:custDataLst>
          </p:nvPr>
        </p:nvGrpSpPr>
        <p:grpSpPr>
          <a:xfrm>
            <a:off x="6523355" y="3423285"/>
            <a:ext cx="2063115" cy="2540000"/>
            <a:chOff x="4492340" y="3887500"/>
            <a:chExt cx="1641760" cy="2472556"/>
          </a:xfrm>
        </p:grpSpPr>
        <p:sp>
          <p:nvSpPr>
            <p:cNvPr id="27" name="Freeform 1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107639" y="3887500"/>
              <a:ext cx="411162" cy="718069"/>
            </a:xfrm>
            <a:custGeom>
              <a:avLst/>
              <a:gdLst>
                <a:gd name="T0" fmla="*/ 8 w 16"/>
                <a:gd name="T1" fmla="*/ 0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8 w 16"/>
                <a:gd name="T9" fmla="*/ 0 h 28"/>
                <a:gd name="T10" fmla="*/ 8 w 16"/>
                <a:gd name="T11" fmla="*/ 25 h 28"/>
                <a:gd name="T12" fmla="*/ 13 w 16"/>
                <a:gd name="T13" fmla="*/ 18 h 28"/>
                <a:gd name="T14" fmla="*/ 8 w 16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8" y="0"/>
                  </a:moveTo>
                  <a:cubicBezTo>
                    <a:pt x="8" y="0"/>
                    <a:pt x="0" y="12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3" y="28"/>
                    <a:pt x="16" y="24"/>
                    <a:pt x="16" y="20"/>
                  </a:cubicBezTo>
                  <a:cubicBezTo>
                    <a:pt x="16" y="12"/>
                    <a:pt x="8" y="0"/>
                    <a:pt x="8" y="0"/>
                  </a:cubicBezTo>
                  <a:close/>
                  <a:moveTo>
                    <a:pt x="8" y="25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25"/>
                    <a:pt x="8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28" name="TextBox 20"/>
            <p:cNvSpPr txBox="1"/>
            <p:nvPr>
              <p:custDataLst>
                <p:tags r:id="rId15"/>
              </p:custDataLst>
            </p:nvPr>
          </p:nvSpPr>
          <p:spPr>
            <a:xfrm>
              <a:off x="4492340" y="4784438"/>
              <a:ext cx="1641760" cy="157561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rmAutofit/>
            </a:bodyPr>
            <a:p>
              <a:pPr algn="ctr">
                <a:defRPr/>
              </a:pP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其它</a:t>
              </a:r>
              <a:endPara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defRPr/>
              </a:pP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如</a:t>
              </a:r>
              <a:r>
                <a:rPr lang="en-US" altLang="zh-CN" dirty="0" err="1" smtClean="0">
                  <a:latin typeface="Tw Cen MT"/>
                  <a:ea typeface="宋体" pitchFamily="2" charset="-122"/>
                </a:rPr>
                <a:t>Eclipse for cpp</a:t>
              </a:r>
              <a:r>
                <a:rPr lang="zh-CN" altLang="en-US" dirty="0" err="1" smtClean="0">
                  <a:latin typeface="Tw Cen MT"/>
                  <a:ea typeface="宋体" pitchFamily="2" charset="-122"/>
                </a:rPr>
                <a:t>、</a:t>
              </a:r>
              <a:r>
                <a:rPr lang="en-US" altLang="zh-CN" dirty="0" err="1" smtClean="0">
                  <a:latin typeface="Tw Cen MT"/>
                  <a:ea typeface="宋体" pitchFamily="2" charset="-122"/>
                </a:rPr>
                <a:t>Borland C++ (Embarcadero RAD Studio 201X)</a:t>
              </a:r>
              <a:endParaRPr lang="en-US" altLang="zh-CN" dirty="0" err="1" smtClean="0">
                <a:latin typeface="Tw Cen MT"/>
                <a:ea typeface="宋体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400" y="5528945"/>
            <a:ext cx="453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MinGW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Minimalist GNU for Windows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上机环境（</a:t>
            </a:r>
            <a:r>
              <a:rPr lang="en-US" altLang="zh-CN"/>
              <a:t>CodeBlock 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0" y="726440"/>
            <a:ext cx="7882255" cy="6017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上机环境（</a:t>
            </a:r>
            <a:r>
              <a:rPr lang="en-US" altLang="zh-CN"/>
              <a:t>Qt Creator 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699770"/>
            <a:ext cx="10828655" cy="6133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上机环境说明</a:t>
            </a:r>
            <a:endParaRPr lang="en-US" altLang="zh-CN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1002665" y="4603115"/>
            <a:ext cx="4627880" cy="1037590"/>
          </a:xfrm>
          <a:prstGeom prst="roundRect">
            <a:avLst>
              <a:gd name="adj" fmla="val 8856"/>
            </a:avLst>
          </a:prstGeom>
          <a:solidFill>
            <a:schemeClr val="accent2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C++</a:t>
            </a:r>
            <a:r>
              <a:rPr lang="zh-CN" altLang="en-US" sz="2000" b="1" dirty="0" smtClean="0"/>
              <a:t>语言程序源代码</a:t>
            </a:r>
            <a:endParaRPr lang="zh-CN" altLang="zh-CN" sz="2000" b="1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6931660" y="2089785"/>
            <a:ext cx="4243705" cy="1296035"/>
          </a:xfrm>
          <a:prstGeom prst="roundRect">
            <a:avLst>
              <a:gd name="adj" fmla="val 8856"/>
            </a:avLst>
          </a:prstGeom>
          <a:solidFill>
            <a:schemeClr val="accent2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Windows</a:t>
            </a:r>
            <a:r>
              <a:rPr lang="zh-CN" altLang="en-US" sz="2000" b="1" dirty="0" smtClean="0"/>
              <a:t>可执行程序</a:t>
            </a:r>
            <a:r>
              <a:rPr lang="en-US" altLang="zh-CN" sz="2000" b="1" dirty="0" smtClean="0"/>
              <a:t>(exe/</a:t>
            </a:r>
            <a:r>
              <a:rPr lang="en-US" altLang="zh-CN" sz="2000" b="1" dirty="0" err="1" smtClean="0"/>
              <a:t>dll</a:t>
            </a:r>
            <a:r>
              <a:rPr lang="en-US" altLang="zh-CN" sz="2000" b="1" dirty="0" smtClean="0"/>
              <a:t>/lib</a:t>
            </a:r>
            <a:r>
              <a:rPr lang="zh-CN" altLang="en-US" sz="2000" b="1" dirty="0" smtClean="0"/>
              <a:t>等</a:t>
            </a:r>
            <a:r>
              <a:rPr lang="en-US" altLang="zh-CN" sz="2000" b="1" dirty="0" smtClean="0"/>
              <a:t>)</a:t>
            </a:r>
            <a:endParaRPr lang="zh-CN" altLang="zh-CN" sz="2000" b="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 rot="16200000" flipV="1">
            <a:off x="5958205" y="3244850"/>
            <a:ext cx="685800" cy="949325"/>
          </a:xfrm>
          <a:prstGeom prst="upArrow">
            <a:avLst>
              <a:gd name="adj1" fmla="val 50000"/>
              <a:gd name="adj2" fmla="val 49241"/>
            </a:avLst>
          </a:prstGeom>
          <a:solidFill>
            <a:schemeClr val="accent1"/>
          </a:solidFill>
          <a:ln w="12700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030605" y="3163570"/>
            <a:ext cx="4579620" cy="1092835"/>
          </a:xfrm>
          <a:prstGeom prst="roundRect">
            <a:avLst>
              <a:gd name="adj" fmla="val 8856"/>
            </a:avLst>
          </a:prstGeom>
          <a:solidFill>
            <a:schemeClr val="accent2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编辑器、辅助代码库、</a:t>
            </a:r>
            <a:r>
              <a:rPr lang="en-US" altLang="zh-CN" sz="2000" b="1" dirty="0" smtClean="0"/>
              <a:t>UI</a:t>
            </a:r>
            <a:r>
              <a:rPr lang="zh-CN" altLang="en-US" sz="2000" b="1" dirty="0" smtClean="0"/>
              <a:t>库</a:t>
            </a:r>
            <a:r>
              <a:rPr lang="zh-CN" altLang="en-US" sz="2000" b="1" dirty="0"/>
              <a:t>等</a:t>
            </a:r>
            <a:endParaRPr lang="zh-CN" altLang="zh-CN" sz="2000" b="1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1021715" y="1794510"/>
            <a:ext cx="4599305" cy="1021080"/>
          </a:xfrm>
          <a:prstGeom prst="roundRect">
            <a:avLst>
              <a:gd name="adj" fmla="val 8856"/>
            </a:avLst>
          </a:prstGeom>
          <a:solidFill>
            <a:schemeClr val="accent2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/>
              <a:t>编译器（</a:t>
            </a:r>
            <a:r>
              <a:rPr lang="en-US" altLang="zh-CN" sz="2000" b="1" dirty="0" smtClean="0"/>
              <a:t>VC6.0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VS2011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gcc</a:t>
            </a:r>
            <a:r>
              <a:rPr lang="zh-CN" altLang="en-US" sz="2000" b="1" dirty="0" smtClean="0"/>
              <a:t>等）</a:t>
            </a:r>
            <a:endParaRPr lang="zh-CN" altLang="zh-CN" sz="2000" b="1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6925310" y="3888105"/>
            <a:ext cx="4234815" cy="1296035"/>
          </a:xfrm>
          <a:prstGeom prst="roundRect">
            <a:avLst>
              <a:gd name="adj" fmla="val 8856"/>
            </a:avLst>
          </a:prstGeom>
          <a:solidFill>
            <a:schemeClr val="accent2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err="1" smtClean="0"/>
              <a:t>linux</a:t>
            </a:r>
            <a:r>
              <a:rPr lang="zh-CN" altLang="en-US" sz="2000" b="1" dirty="0" smtClean="0"/>
              <a:t>可执行程序</a:t>
            </a:r>
            <a:r>
              <a:rPr lang="en-US" altLang="zh-CN" sz="2000" b="1" dirty="0" smtClean="0"/>
              <a:t>(exe/</a:t>
            </a:r>
            <a:r>
              <a:rPr lang="en-US" altLang="zh-CN" sz="2000" b="1" dirty="0" err="1" smtClean="0"/>
              <a:t>dll</a:t>
            </a:r>
            <a:r>
              <a:rPr lang="en-US" altLang="zh-CN" sz="2000" b="1" dirty="0" smtClean="0"/>
              <a:t>/lib</a:t>
            </a:r>
            <a:r>
              <a:rPr lang="zh-CN" altLang="en-US" sz="2000" b="1" dirty="0" smtClean="0"/>
              <a:t>等</a:t>
            </a:r>
            <a:r>
              <a:rPr lang="en-US" altLang="zh-CN" sz="2000" b="1" dirty="0" smtClean="0"/>
              <a:t>)</a:t>
            </a:r>
            <a:endParaRPr lang="zh-CN" altLang="zh-CN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361997" y="5900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术语：源代码、编译器、</a:t>
            </a:r>
            <a:r>
              <a:rPr lang="en-US" altLang="zh-CN" dirty="0" err="1" smtClean="0"/>
              <a:t>mingw</a:t>
            </a:r>
            <a:r>
              <a:rPr lang="zh-CN" altLang="en-US" dirty="0"/>
              <a:t>、</a:t>
            </a:r>
            <a:r>
              <a:rPr lang="zh-CN" altLang="en-US" dirty="0" smtClean="0"/>
              <a:t>跨平台、交叉编译、代码库、第三方代码库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"/>
  <p:tag name="KSO_WM_UNIT_ID" val="259*m_i*1_2"/>
  <p:tag name="KSO_WM_UNIT_CLEAR" val="1"/>
  <p:tag name="KSO_WM_UNIT_LAYERLEVEL" val="1_1"/>
  <p:tag name="KSO_WM_BEAUTIFY_FLAG" val="#wm#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5"/>
  <p:tag name="KSO_WM_UNIT_ID" val="259*m_i*1_5"/>
  <p:tag name="KSO_WM_UNIT_CLEAR" val="1"/>
  <p:tag name="KSO_WM_UNIT_LAYERLEVEL" val="1_1"/>
  <p:tag name="KSO_WM_BEAUTIFY_FLAG" val="#wm#"/>
  <p:tag name="KSO_WM_DIAGRAM_GROUP_CODE" val="m1-1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6"/>
  <p:tag name="KSO_WM_UNIT_ID" val="259*m_i*1_6"/>
  <p:tag name="KSO_WM_UNIT_CLEAR" val="1"/>
  <p:tag name="KSO_WM_UNIT_LAYERLEVEL" val="1_1"/>
  <p:tag name="KSO_WM_BEAUTIFY_FLAG" val="#wm#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7"/>
  <p:tag name="KSO_WM_UNIT_ID" val="259*m_i*1_7"/>
  <p:tag name="KSO_WM_UNIT_CLEAR" val="1"/>
  <p:tag name="KSO_WM_UNIT_LAYERLEVEL" val="1_1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8"/>
  <p:tag name="KSO_WM_UNIT_ID" val="259*m_i*1_8"/>
  <p:tag name="KSO_WM_UNIT_CLEAR" val="1"/>
  <p:tag name="KSO_WM_UNIT_LAYERLEVEL" val="1_1"/>
  <p:tag name="KSO_WM_BEAUTIFY_FLAG" val="#wm#"/>
  <p:tag name="KSO_WM_DIAGRAM_GROUP_CODE" val="m1-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9"/>
  <p:tag name="KSO_WM_UNIT_ID" val="259*m_i*1_9"/>
  <p:tag name="KSO_WM_UNIT_CLEAR" val="1"/>
  <p:tag name="KSO_WM_UNIT_LAYERLEVEL" val="1_1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0"/>
  <p:tag name="KSO_WM_UNIT_ID" val="259*m_i*1_10"/>
  <p:tag name="KSO_WM_UNIT_CLEAR" val="1"/>
  <p:tag name="KSO_WM_UNIT_LAYERLEVEL" val="1_1"/>
  <p:tag name="KSO_WM_BEAUTIFY_FLAG" val="#wm#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1"/>
  <p:tag name="KSO_WM_UNIT_ID" val="259*m_i*1_11"/>
  <p:tag name="KSO_WM_UNIT_CLEAR" val="1"/>
  <p:tag name="KSO_WM_UNIT_LAYERLEVEL" val="1_1"/>
  <p:tag name="KSO_WM_BEAUTIFY_FLAG" val="#wm#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2"/>
  <p:tag name="KSO_WM_UNIT_ID" val="259*m_i*1_12"/>
  <p:tag name="KSO_WM_UNIT_CLEAR" val="1"/>
  <p:tag name="KSO_WM_UNIT_LAYERLEVEL" val="1_1"/>
  <p:tag name="KSO_WM_BEAUTIFY_FLAG" val="#wm#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3"/>
  <p:tag name="KSO_WM_UNIT_ID" val="259*m_i*1_13"/>
  <p:tag name="KSO_WM_UNIT_CLEAR" val="1"/>
  <p:tag name="KSO_WM_UNIT_LAYERLEVEL" val="1_1"/>
  <p:tag name="KSO_WM_BEAUTIFY_FLAG" val="#wm#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4"/>
  <p:tag name="KSO_WM_UNIT_ID" val="259*m_i*1_14"/>
  <p:tag name="KSO_WM_UNIT_CLEAR" val="1"/>
  <p:tag name="KSO_WM_UNIT_LAYERLEVEL" val="1_1"/>
  <p:tag name="KSO_WM_BEAUTIFY_FLAG" val="#wm#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5"/>
  <p:tag name="KSO_WM_UNIT_ID" val="259*m_i*1_15"/>
  <p:tag name="KSO_WM_UNIT_CLEAR" val="1"/>
  <p:tag name="KSO_WM_UNIT_LAYERLEVEL" val="1_1"/>
  <p:tag name="KSO_WM_BEAUTIFY_FLAG" val="#wm#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6"/>
  <p:tag name="KSO_WM_UNIT_ID" val="259*m_i*1_16"/>
  <p:tag name="KSO_WM_UNIT_CLEAR" val="1"/>
  <p:tag name="KSO_WM_UNIT_LAYERLEVEL" val="1_1"/>
  <p:tag name="KSO_WM_BEAUTIFY_FLAG" val="#wm#"/>
  <p:tag name="KSO_WM_DIAGRAM_GROUP_CODE" val="m1-1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7"/>
  <p:tag name="KSO_WM_UNIT_ID" val="259*m_i*1_17"/>
  <p:tag name="KSO_WM_UNIT_CLEAR" val="1"/>
  <p:tag name="KSO_WM_UNIT_LAYERLEVEL" val="1_1"/>
  <p:tag name="KSO_WM_BEAUTIFY_FLAG" val="#wm#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8"/>
  <p:tag name="KSO_WM_UNIT_ID" val="259*m_i*1_18"/>
  <p:tag name="KSO_WM_UNIT_CLEAR" val="1"/>
  <p:tag name="KSO_WM_UNIT_LAYERLEVEL" val="1_1"/>
  <p:tag name="KSO_WM_BEAUTIFY_FLAG" val="#wm#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19"/>
  <p:tag name="KSO_WM_UNIT_ID" val="259*m_i*1_19"/>
  <p:tag name="KSO_WM_UNIT_CLEAR" val="1"/>
  <p:tag name="KSO_WM_UNIT_LAYERLEVEL" val="1_1"/>
  <p:tag name="KSO_WM_BEAUTIFY_FLAG" val="#wm#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i"/>
  <p:tag name="KSO_WM_UNIT_INDEX" val="1_20"/>
  <p:tag name="KSO_WM_UNIT_ID" val="259*m_i*1_20"/>
  <p:tag name="KSO_WM_UNIT_CLEAR" val="1"/>
  <p:tag name="KSO_WM_UNIT_LAYERLEVEL" val="1_1"/>
  <p:tag name="KSO_WM_BEAUTIFY_FLAG" val="#wm#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160431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" val="LOREM IPSUM DOLOR SIT AMET, CONSECTETUR ADIPISICING ELIT, SED"/>
  <p:tag name="KSO_WM_BEAUTIFY_FLAG" val="#wm#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h_f"/>
  <p:tag name="KSO_WM_UNIT_INDEX" val="1_4_1"/>
  <p:tag name="KSO_WM_UNIT_ID" val="258*m_h_f*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0"/>
  <p:tag name="KSO_WM_TEMPLATE_CATEGORY" val="diagram"/>
  <p:tag name="KSO_WM_TEMPLATE_INDEX" val="160462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" val="Lorem ipsum dolor sit amet consectetur"/>
  <p:tag name="KSO_WM_BEAUTIFY_FLAG" val="#wm#"/>
  <p:tag name="KSO_WM_DIAGRAM_GROUP_CODE" val="l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5"/>
  <p:tag name="KSO_WM_TEMPLATE_CATEGORY" val="diagram"/>
  <p:tag name="KSO_WM_TEMPLATE_INDEX" val="160462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" val="Lorem ipsum dolor sit amet consectetur"/>
  <p:tag name="KSO_WM_BEAUTIFY_FLAG" val="#wm#"/>
  <p:tag name="KSO_WM_DIAGRAM_GROUP_CODE" val="l1-1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10"/>
  <p:tag name="KSO_WM_TEMPLATE_CATEGORY" val="diagram"/>
  <p:tag name="KSO_WM_TEMPLATE_INDEX" val="160462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</p:tagLst>
</file>

<file path=ppt/tags/tag62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" val="Lorem ipsum dolor sit amet consectetur"/>
  <p:tag name="KSO_WM_BEAUTIFY_FLAG" val="#wm#"/>
  <p:tag name="KSO_WM_DIAGRAM_GROUP_CODE" val="l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15"/>
  <p:tag name="KSO_WM_TEMPLATE_CATEGORY" val="diagram"/>
  <p:tag name="KSO_WM_TEMPLATE_INDEX" val="160462"/>
</p:tagLst>
</file>

<file path=ppt/tags/tag64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</p:tagLst>
</file>

<file path=ppt/tags/tag65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h_f"/>
  <p:tag name="KSO_WM_UNIT_INDEX" val="1_4_1"/>
  <p:tag name="KSO_WM_UNIT_ID" val="258*l_h_f*1_4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" val="Lorem ipsum dolor sit amet consectetur"/>
  <p:tag name="KSO_WM_BEAUTIFY_FLAG" val="#wm#"/>
  <p:tag name="KSO_WM_DIAGRAM_GROUP_CODE" val="l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2*i*20"/>
  <p:tag name="KSO_WM_TEMPLATE_CATEGORY" val="diagram"/>
  <p:tag name="KSO_WM_TEMPLATE_INDEX" val="160462"/>
</p:tagLst>
</file>

<file path=ppt/tags/tag67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</p:tagLst>
</file>

<file path=ppt/tags/tag68.xml><?xml version="1.0" encoding="utf-8"?>
<p:tagLst xmlns:p="http://schemas.openxmlformats.org/presentationml/2006/main">
  <p:tag name="KSO_WM_TAG_VERSION" val="1.0"/>
  <p:tag name="KSO_WM_TEMPLATE_CATEGORY" val="diagram"/>
  <p:tag name="KSO_WM_TEMPLATE_INDEX" val="160462"/>
  <p:tag name="KSO_WM_UNIT_TYPE" val="l_h_f"/>
  <p:tag name="KSO_WM_UNIT_INDEX" val="1_5_1"/>
  <p:tag name="KSO_WM_UNIT_ID" val="258*l_h_f*1_5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" val="Lorem ipsum dolor sit amet consectetur"/>
  <p:tag name="KSO_WM_BEAUTIFY_FLAG" val="#wm#"/>
  <p:tag name="KSO_WM_DIAGRAM_GROUP_CODE" val="l1-1"/>
</p:tagLst>
</file>

<file path=ppt/tags/tag69.xml><?xml version="1.0" encoding="utf-8"?>
<p:tagLst xmlns:p="http://schemas.openxmlformats.org/presentationml/2006/main">
  <p:tag name="KSO_WM_TEMPLATE_CATEGORY" val="custom"/>
  <p:tag name="KSO_WM_TEMPLATE_INDEX" val="160111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70.xml><?xml version="1.0" encoding="utf-8"?>
<p:tagLst xmlns:p="http://schemas.openxmlformats.org/presentationml/2006/main">
  <p:tag name="KSO_WM_TEMPLATE_CATEGORY" val="custom"/>
  <p:tag name="KSO_WM_TEMPLATE_INDEX" val="160111"/>
</p:tagLst>
</file>

<file path=ppt/tags/tag71.xml><?xml version="1.0" encoding="utf-8"?>
<p:tagLst xmlns:p="http://schemas.openxmlformats.org/presentationml/2006/main">
  <p:tag name="KSO_WM_TEMPLATE_CATEGORY" val="custom"/>
  <p:tag name="KSO_WM_TEMPLATE_INDEX" val="160111"/>
</p:tagLst>
</file>

<file path=ppt/tags/tag72.xml><?xml version="1.0" encoding="utf-8"?>
<p:tagLst xmlns:p="http://schemas.openxmlformats.org/presentationml/2006/main">
  <p:tag name="KSO_WM_TEMPLATE_CATEGORY" val="custom"/>
  <p:tag name="KSO_WM_TEMPLATE_INDEX" val="160111"/>
</p:tagLst>
</file>

<file path=ppt/tags/tag73.xml><?xml version="1.0" encoding="utf-8"?>
<p:tagLst xmlns:p="http://schemas.openxmlformats.org/presentationml/2006/main">
  <p:tag name="KSO_WM_TEMPLATE_CATEGORY" val="custom"/>
  <p:tag name="KSO_WM_TEMPLATE_INDEX" val="160111"/>
</p:tagLst>
</file>

<file path=ppt/tags/tag74.xml><?xml version="1.0" encoding="utf-8"?>
<p:tagLst xmlns:p="http://schemas.openxmlformats.org/presentationml/2006/main">
  <p:tag name="KSO_WM_TEMPLATE_CATEGORY" val="custom"/>
  <p:tag name="KSO_WM_TEMPLATE_INDEX" val="160111"/>
</p:tagLst>
</file>

<file path=ppt/tags/tag75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Kingsoft Office WPP</Application>
  <PresentationFormat>宽屏</PresentationFormat>
  <Paragraphs>148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A000120140530A99PPBG</vt:lpstr>
      <vt:lpstr>1_A000120140530A99PPBG</vt:lpstr>
      <vt:lpstr>C++面向对象程序设计-2015级</vt:lpstr>
      <vt:lpstr>PowerPoint 演示文稿</vt:lpstr>
      <vt:lpstr>课程主要内容</vt:lpstr>
      <vt:lpstr>内容说明</vt:lpstr>
      <vt:lpstr>上机实践</vt:lpstr>
      <vt:lpstr>上机环境</vt:lpstr>
      <vt:lpstr>上机环境（CodeBlock ）</vt:lpstr>
      <vt:lpstr>上机环境（Qt Creator ）</vt:lpstr>
      <vt:lpstr>上机环境说明</vt:lpstr>
      <vt:lpstr>期末考核比例</vt:lpstr>
      <vt:lpstr>参考资料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</cp:revision>
  <dcterms:created xsi:type="dcterms:W3CDTF">2016-02-11T11:02:00Z</dcterms:created>
  <dcterms:modified xsi:type="dcterms:W3CDTF">2016-03-06T16:51:42Z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